
<file path=[Content_Types].xml><?xml version="1.0" encoding="utf-8"?>
<Types xmlns="http://schemas.openxmlformats.org/package/2006/content-types">
  <Override PartName="/ppt/slides/slide29.xml" ContentType="application/vnd.openxmlformats-officedocument.presentationml.slide+xml"/>
  <Override PartName="/ppt/notesSlides/notesSlide2.xml" ContentType="application/vnd.openxmlformats-officedocument.presentationml.notesSlide+xml"/>
  <Override PartName="/ppt/slideMasters/slideMaster1.xml" ContentType="application/vnd.openxmlformats-officedocument.presentationml.slideMaster+xml"/>
  <Override PartName="/ppt/slides/slide4.xml" ContentType="application/vnd.openxmlformats-officedocument.presentationml.slide+xml"/>
  <Override PartName="/ppt/slides/slide18.xml" ContentType="application/vnd.openxmlformats-officedocument.presentationml.slide+xml"/>
  <Override PartName="/ppt/slides/slide27.xml" ContentType="application/vnd.openxmlformats-officedocument.presentationml.slide+xml"/>
  <Override PartName="/ppt/slideLayouts/slideLayout4.xml" ContentType="application/vnd.openxmlformats-officedocument.presentationml.slideLayout+xml"/>
  <Override PartName="/ppt/slideLayouts/slideLayout6.xml" ContentType="application/vnd.openxmlformats-officedocument.presentationml.slideLayout+xml"/>
  <Override PartName="/ppt/notesSlides/notesSlide29.xml" ContentType="application/vnd.openxmlformats-officedocument.presentationml.notesSlide+xml"/>
  <Override PartName="/ppt/slides/slide2.xml" ContentType="application/vnd.openxmlformats-officedocument.presentationml.slide+xml"/>
  <Override PartName="/ppt/slides/slide16.xml" ContentType="application/vnd.openxmlformats-officedocument.presentationml.slide+xml"/>
  <Override PartName="/ppt/slides/slide25.xml" ContentType="application/vnd.openxmlformats-officedocument.presentationml.slide+xml"/>
  <Override PartName="/ppt/slides/slide34.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Default Extension="wmf" ContentType="image/x-wmf"/>
  <Override PartName="/ppt/notesSlides/notesSlide18.xml" ContentType="application/vnd.openxmlformats-officedocument.presentationml.notesSlide+xml"/>
  <Override PartName="/ppt/notesSlides/notesSlide27.xml" ContentType="application/vnd.openxmlformats-officedocument.presentationml.notesSlide+xml"/>
  <Default Extension="rels" ContentType="application/vnd.openxmlformats-package.relationships+xml"/>
  <Default Extension="xml" ContentType="application/xml"/>
  <Override PartName="/ppt/slides/slide14.xml" ContentType="application/vnd.openxmlformats-officedocument.presentationml.slide+xml"/>
  <Override PartName="/ppt/slides/slide23.xml" ContentType="application/vnd.openxmlformats-officedocument.presentationml.slide+xml"/>
  <Override PartName="/ppt/slides/slide32.xml" ContentType="application/vnd.openxmlformats-officedocument.presentationml.slide+xml"/>
  <Override PartName="/ppt/notesMasters/notesMaster1.xml" ContentType="application/vnd.openxmlformats-officedocument.presentationml.notesMaster+xml"/>
  <Override PartName="/ppt/notesSlides/notesSlide16.xml" ContentType="application/vnd.openxmlformats-officedocument.presentationml.notesSlide+xml"/>
  <Override PartName="/ppt/notesSlides/notesSlide25.xml" ContentType="application/vnd.openxmlformats-officedocument.presentationml.notesSlide+xml"/>
  <Override PartName="/ppt/notesSlides/notesSlide34.xml" ContentType="application/vnd.openxmlformats-officedocument.presentationml.notesSlide+xml"/>
  <Override PartName="/ppt/slides/slide10.xml" ContentType="application/vnd.openxmlformats-officedocument.presentationml.slide+xml"/>
  <Override PartName="/ppt/slides/slide12.xml" ContentType="application/vnd.openxmlformats-officedocument.presentationml.slide+xml"/>
  <Override PartName="/ppt/slides/slide21.xml" ContentType="application/vnd.openxmlformats-officedocument.presentationml.slide+xml"/>
  <Override PartName="/ppt/slides/slide30.xml" ContentType="application/vnd.openxmlformats-officedocument.presentationml.slide+xml"/>
  <Override PartName="/ppt/tableStyles.xml" ContentType="application/vnd.openxmlformats-officedocument.presentationml.tableStyles+xml"/>
  <Override PartName="/ppt/slideLayouts/slideLayout11.xml" ContentType="application/vnd.openxmlformats-officedocument.presentationml.slideLayout+xml"/>
  <Override PartName="/ppt/notesSlides/notesSlide14.xml" ContentType="application/vnd.openxmlformats-officedocument.presentationml.notesSlide+xml"/>
  <Override PartName="/ppt/notesSlides/notesSlide23.xml" ContentType="application/vnd.openxmlformats-officedocument.presentationml.notesSlide+xml"/>
  <Override PartName="/ppt/notesSlides/notesSlide32.xml" ContentType="application/vnd.openxmlformats-officedocument.presentationml.notesSlide+xml"/>
  <Override PartName="/ppt/notesSlides/notesSlide9.xml" ContentType="application/vnd.openxmlformats-officedocument.presentationml.notesSlide+xml"/>
  <Override PartName="/ppt/notesSlides/notesSlide12.xml" ContentType="application/vnd.openxmlformats-officedocument.presentationml.notesSlide+xml"/>
  <Override PartName="/ppt/notesSlides/notesSlide21.xml" ContentType="application/vnd.openxmlformats-officedocument.presentationml.notesSlide+xml"/>
  <Override PartName="/ppt/notesSlides/notesSlide30.xml" ContentType="application/vnd.openxmlformats-officedocument.presentationml.notesSlide+xml"/>
  <Override PartName="/ppt/notesSlides/notesSlide7.xml" ContentType="application/vnd.openxmlformats-officedocument.presentationml.notesSlide+xml"/>
  <Override PartName="/ppt/notesSlides/notesSlide10.xml" ContentType="application/vnd.openxmlformats-officedocument.presentationml.notesSlide+xml"/>
  <Override PartName="/ppt/slides/slide7.xml" ContentType="application/vnd.openxmlformats-officedocument.presentationml.slide+xml"/>
  <Override PartName="/ppt/slides/slide9.xml" ContentType="application/vnd.openxmlformats-officedocument.presentationml.slide+xml"/>
  <Override PartName="/ppt/viewProps.xml" ContentType="application/vnd.openxmlformats-officedocument.presentationml.viewProps+xml"/>
  <Override PartName="/ppt/slideLayouts/slideLayout9.xml" ContentType="application/vnd.openxmlformats-officedocument.presentationml.slideLayout+xml"/>
  <Override PartName="/ppt/notesSlides/notesSlide5.xml" ContentType="application/vnd.openxmlformats-officedocument.presentationml.notesSlide+xml"/>
  <Override PartName="/ppt/slides/slide5.xml" ContentType="application/vnd.openxmlformats-officedocument.presentationml.slide+xml"/>
  <Override PartName="/ppt/slides/slide19.xml" ContentType="application/vnd.openxmlformats-officedocument.presentationml.slide+xml"/>
  <Override PartName="/ppt/slides/slide28.xml" ContentType="application/vnd.openxmlformats-officedocument.presentationml.slide+xml"/>
  <Override PartName="/ppt/slideLayouts/slideLayout7.xml" ContentType="application/vnd.openxmlformats-officedocument.presentationml.slideLayout+xml"/>
  <Default Extension="png" ContentType="image/png"/>
  <Override PartName="/ppt/notesSlides/notesSlide1.xml" ContentType="application/vnd.openxmlformats-officedocument.presentationml.notesSlide+xml"/>
  <Override PartName="/ppt/notesSlides/notesSlide3.xml" ContentType="application/vnd.openxmlformats-officedocument.presentationml.notesSlide+xml"/>
  <Override PartName="/ppt/slides/slide3.xml" ContentType="application/vnd.openxmlformats-officedocument.presentationml.slide+xml"/>
  <Override PartName="/ppt/slides/slide17.xml" ContentType="application/vnd.openxmlformats-officedocument.presentationml.slide+xml"/>
  <Override PartName="/ppt/slides/slide26.xml" ContentType="application/vnd.openxmlformats-officedocument.presentationml.slide+xml"/>
  <Override PartName="/ppt/presProps.xml" ContentType="application/vnd.openxmlformats-officedocument.presentationml.presProps+xml"/>
  <Override PartName="/ppt/slideLayouts/slideLayout5.xml" ContentType="application/vnd.openxmlformats-officedocument.presentationml.slideLayout+xml"/>
  <Override PartName="/ppt/theme/theme2.xml" ContentType="application/vnd.openxmlformats-officedocument.theme+xml"/>
  <Override PartName="/ppt/notesSlides/notesSlide19.xml" ContentType="application/vnd.openxmlformats-officedocument.presentationml.notesSlide+xml"/>
  <Override PartName="/ppt/slides/slide1.xml" ContentType="application/vnd.openxmlformats-officedocument.presentationml.slide+xml"/>
  <Override PartName="/ppt/slides/slide15.xml" ContentType="application/vnd.openxmlformats-officedocument.presentationml.slide+xml"/>
  <Override PartName="/ppt/slides/slide24.xml" ContentType="application/vnd.openxmlformats-officedocument.presentationml.slide+xml"/>
  <Override PartName="/ppt/slides/slide33.xml" ContentType="application/vnd.openxmlformats-officedocument.presentationml.slide+xml"/>
  <Override PartName="/ppt/slides/slide35.xml" ContentType="application/vnd.openxmlformats-officedocument.presentationml.slide+xml"/>
  <Override PartName="/ppt/slideLayouts/slideLayout3.xml" ContentType="application/vnd.openxmlformats-officedocument.presentationml.slideLayout+xml"/>
  <Default Extension="jpeg" ContentType="image/jpeg"/>
  <Override PartName="/ppt/notesSlides/notesSlide17.xml" ContentType="application/vnd.openxmlformats-officedocument.presentationml.notesSlide+xml"/>
  <Override PartName="/ppt/notesSlides/notesSlide28.xml" ContentType="application/vnd.openxmlformats-officedocument.presentationml.notesSlide+xml"/>
  <Override PartName="/ppt/presentation.xml" ContentType="application/vnd.openxmlformats-officedocument.presentationml.presentation.main+xml"/>
  <Override PartName="/ppt/slides/slide13.xml" ContentType="application/vnd.openxmlformats-officedocument.presentationml.slide+xml"/>
  <Override PartName="/ppt/slides/slide22.xml" ContentType="application/vnd.openxmlformats-officedocument.presentationml.slide+xml"/>
  <Override PartName="/ppt/slides/slide31.xml" ContentType="application/vnd.openxmlformats-officedocument.presentationml.slide+xml"/>
  <Override PartName="/ppt/slideLayouts/slideLayout1.xml" ContentType="application/vnd.openxmlformats-officedocument.presentationml.slideLayout+xml"/>
  <Override PartName="/ppt/notesSlides/notesSlide15.xml" ContentType="application/vnd.openxmlformats-officedocument.presentationml.notesSlide+xml"/>
  <Override PartName="/ppt/notesSlides/notesSlide24.xml" ContentType="application/vnd.openxmlformats-officedocument.presentationml.notesSlide+xml"/>
  <Override PartName="/ppt/notesSlides/notesSlide26.xml" ContentType="application/vnd.openxmlformats-officedocument.presentationml.notesSlide+xml"/>
  <Override PartName="/ppt/notesSlides/notesSlide35.xml" ContentType="application/vnd.openxmlformats-officedocument.presentationml.notesSlide+xml"/>
  <Override PartName="/docProps/app.xml" ContentType="application/vnd.openxmlformats-officedocument.extended-properties+xml"/>
  <Override PartName="/ppt/slides/slide11.xml" ContentType="application/vnd.openxmlformats-officedocument.presentationml.slide+xml"/>
  <Override PartName="/ppt/slides/slide20.xml" ContentType="application/vnd.openxmlformats-officedocument.presentationml.slide+xml"/>
  <Override PartName="/ppt/slideLayouts/slideLayout12.xml" ContentType="application/vnd.openxmlformats-officedocument.presentationml.slideLayout+xml"/>
  <Override PartName="/ppt/notesSlides/notesSlide13.xml" ContentType="application/vnd.openxmlformats-officedocument.presentationml.notesSlide+xml"/>
  <Override PartName="/ppt/notesSlides/notesSlide22.xml" ContentType="application/vnd.openxmlformats-officedocument.presentationml.notesSlide+xml"/>
  <Override PartName="/ppt/notesSlides/notesSlide33.xml" ContentType="application/vnd.openxmlformats-officedocument.presentationml.notesSlide+xml"/>
  <Override PartName="/ppt/slideLayouts/slideLayout10.xml" ContentType="application/vnd.openxmlformats-officedocument.presentationml.slideLayout+xml"/>
  <Default Extension="gif" ContentType="image/gif"/>
  <Override PartName="/ppt/notesSlides/notesSlide8.xml" ContentType="application/vnd.openxmlformats-officedocument.presentationml.notesSlide+xml"/>
  <Override PartName="/ppt/notesSlides/notesSlide11.xml" ContentType="application/vnd.openxmlformats-officedocument.presentationml.notesSlide+xml"/>
  <Override PartName="/ppt/notesSlides/notesSlide20.xml" ContentType="application/vnd.openxmlformats-officedocument.presentationml.notesSlide+xml"/>
  <Override PartName="/ppt/notesSlides/notesSlide31.xml" ContentType="application/vnd.openxmlformats-officedocument.presentationml.notesSlide+xml"/>
  <Override PartName="/ppt/notesSlides/notesSlide6.xml" ContentType="application/vnd.openxmlformats-officedocument.presentationml.notesSlide+xml"/>
  <Override PartName="/ppt/slides/slide8.xml" ContentType="application/vnd.openxmlformats-officedocument.presentationml.slide+xml"/>
  <Override PartName="/ppt/notesSlides/notesSlide4.xml" ContentType="application/vnd.openxmlformats-officedocument.presentationml.notesSlide+xml"/>
  <Override PartName="/docProps/core.xml" ContentType="application/vnd.openxmlformats-package.core-properties+xml"/>
  <Override PartName="/ppt/slides/slide6.xml" ContentType="application/vnd.openxmlformats-officedocument.presentationml.slide+xml"/>
  <Override PartName="/ppt/slideLayouts/slideLayout8.xml" ContentType="application/vnd.openxmlformats-officedocument.presentationml.slideLayout+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9" r:id="rId1"/>
  </p:sldMasterIdLst>
  <p:notesMasterIdLst>
    <p:notesMasterId r:id="rId37"/>
  </p:notesMasterIdLst>
  <p:sldIdLst>
    <p:sldId id="266" r:id="rId2"/>
    <p:sldId id="309" r:id="rId3"/>
    <p:sldId id="313" r:id="rId4"/>
    <p:sldId id="316" r:id="rId5"/>
    <p:sldId id="315" r:id="rId6"/>
    <p:sldId id="314" r:id="rId7"/>
    <p:sldId id="310" r:id="rId8"/>
    <p:sldId id="325" r:id="rId9"/>
    <p:sldId id="351" r:id="rId10"/>
    <p:sldId id="317" r:id="rId11"/>
    <p:sldId id="321" r:id="rId12"/>
    <p:sldId id="320" r:id="rId13"/>
    <p:sldId id="353" r:id="rId14"/>
    <p:sldId id="323" r:id="rId15"/>
    <p:sldId id="299" r:id="rId16"/>
    <p:sldId id="300" r:id="rId17"/>
    <p:sldId id="301" r:id="rId18"/>
    <p:sldId id="302" r:id="rId19"/>
    <p:sldId id="303" r:id="rId20"/>
    <p:sldId id="304" r:id="rId21"/>
    <p:sldId id="305" r:id="rId22"/>
    <p:sldId id="377" r:id="rId23"/>
    <p:sldId id="331" r:id="rId24"/>
    <p:sldId id="369" r:id="rId25"/>
    <p:sldId id="368" r:id="rId26"/>
    <p:sldId id="329" r:id="rId27"/>
    <p:sldId id="341" r:id="rId28"/>
    <p:sldId id="318" r:id="rId29"/>
    <p:sldId id="319" r:id="rId30"/>
    <p:sldId id="378" r:id="rId31"/>
    <p:sldId id="373" r:id="rId32"/>
    <p:sldId id="334" r:id="rId33"/>
    <p:sldId id="370" r:id="rId34"/>
    <p:sldId id="328" r:id="rId35"/>
    <p:sldId id="330" r:id="rId36"/>
  </p:sldIdLst>
  <p:sldSz cx="9144000" cy="6858000" type="screen4x3"/>
  <p:notesSz cx="6811963" cy="9942513"/>
  <p:defaultTextStyle>
    <a:defPPr>
      <a:defRPr lang="en-US"/>
    </a:defPPr>
    <a:lvl1pPr algn="l" rtl="0" fontAlgn="base">
      <a:spcBef>
        <a:spcPct val="0"/>
      </a:spcBef>
      <a:spcAft>
        <a:spcPct val="0"/>
      </a:spcAft>
      <a:defRPr i="1" kern="1200">
        <a:solidFill>
          <a:schemeClr val="tx1"/>
        </a:solidFill>
        <a:latin typeface="Arial" charset="0"/>
        <a:ea typeface="+mn-ea"/>
        <a:cs typeface="+mn-cs"/>
      </a:defRPr>
    </a:lvl1pPr>
    <a:lvl2pPr marL="457200" algn="l" rtl="0" fontAlgn="base">
      <a:spcBef>
        <a:spcPct val="0"/>
      </a:spcBef>
      <a:spcAft>
        <a:spcPct val="0"/>
      </a:spcAft>
      <a:defRPr i="1" kern="1200">
        <a:solidFill>
          <a:schemeClr val="tx1"/>
        </a:solidFill>
        <a:latin typeface="Arial" charset="0"/>
        <a:ea typeface="+mn-ea"/>
        <a:cs typeface="+mn-cs"/>
      </a:defRPr>
    </a:lvl2pPr>
    <a:lvl3pPr marL="914400" algn="l" rtl="0" fontAlgn="base">
      <a:spcBef>
        <a:spcPct val="0"/>
      </a:spcBef>
      <a:spcAft>
        <a:spcPct val="0"/>
      </a:spcAft>
      <a:defRPr i="1" kern="1200">
        <a:solidFill>
          <a:schemeClr val="tx1"/>
        </a:solidFill>
        <a:latin typeface="Arial" charset="0"/>
        <a:ea typeface="+mn-ea"/>
        <a:cs typeface="+mn-cs"/>
      </a:defRPr>
    </a:lvl3pPr>
    <a:lvl4pPr marL="1371600" algn="l" rtl="0" fontAlgn="base">
      <a:spcBef>
        <a:spcPct val="0"/>
      </a:spcBef>
      <a:spcAft>
        <a:spcPct val="0"/>
      </a:spcAft>
      <a:defRPr i="1" kern="1200">
        <a:solidFill>
          <a:schemeClr val="tx1"/>
        </a:solidFill>
        <a:latin typeface="Arial" charset="0"/>
        <a:ea typeface="+mn-ea"/>
        <a:cs typeface="+mn-cs"/>
      </a:defRPr>
    </a:lvl4pPr>
    <a:lvl5pPr marL="1828800" algn="l" rtl="0" fontAlgn="base">
      <a:spcBef>
        <a:spcPct val="0"/>
      </a:spcBef>
      <a:spcAft>
        <a:spcPct val="0"/>
      </a:spcAft>
      <a:defRPr i="1" kern="1200">
        <a:solidFill>
          <a:schemeClr val="tx1"/>
        </a:solidFill>
        <a:latin typeface="Arial" charset="0"/>
        <a:ea typeface="+mn-ea"/>
        <a:cs typeface="+mn-cs"/>
      </a:defRPr>
    </a:lvl5pPr>
    <a:lvl6pPr marL="2286000" algn="l" defTabSz="914400" rtl="0" eaLnBrk="1" latinLnBrk="0" hangingPunct="1">
      <a:defRPr i="1" kern="1200">
        <a:solidFill>
          <a:schemeClr val="tx1"/>
        </a:solidFill>
        <a:latin typeface="Arial" charset="0"/>
        <a:ea typeface="+mn-ea"/>
        <a:cs typeface="+mn-cs"/>
      </a:defRPr>
    </a:lvl6pPr>
    <a:lvl7pPr marL="2743200" algn="l" defTabSz="914400" rtl="0" eaLnBrk="1" latinLnBrk="0" hangingPunct="1">
      <a:defRPr i="1" kern="1200">
        <a:solidFill>
          <a:schemeClr val="tx1"/>
        </a:solidFill>
        <a:latin typeface="Arial" charset="0"/>
        <a:ea typeface="+mn-ea"/>
        <a:cs typeface="+mn-cs"/>
      </a:defRPr>
    </a:lvl7pPr>
    <a:lvl8pPr marL="3200400" algn="l" defTabSz="914400" rtl="0" eaLnBrk="1" latinLnBrk="0" hangingPunct="1">
      <a:defRPr i="1" kern="1200">
        <a:solidFill>
          <a:schemeClr val="tx1"/>
        </a:solidFill>
        <a:latin typeface="Arial" charset="0"/>
        <a:ea typeface="+mn-ea"/>
        <a:cs typeface="+mn-cs"/>
      </a:defRPr>
    </a:lvl8pPr>
    <a:lvl9pPr marL="3657600" algn="l" defTabSz="914400" rtl="0" eaLnBrk="1" latinLnBrk="0" hangingPunct="1">
      <a:defRPr i="1" kern="1200">
        <a:solidFill>
          <a:schemeClr val="tx1"/>
        </a:solidFill>
        <a:latin typeface="Arial" charset="0"/>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schemeClr val="tx1"/>
    </p:penClr>
    <p:extLst>
      <p:ext uri="{EC167BDD-8182-4AB7-AECC-EB403E3ABB37}">
        <p14:laserClr xmlns:p14="http://schemas.microsoft.com/office/powerpoint/2010/main" xmlns="">
          <a:srgbClr val="FF0000"/>
        </p14:laserClr>
      </p:ext>
      <p:ext uri="{2FDB2607-1784-4EEB-B798-7EB5836EED8A}">
        <p14:showMediaCtrls xmlns:p14="http://schemas.microsoft.com/office/powerpoint/2010/main" xmlns="" val="1"/>
      </p:ext>
    </p:extLst>
  </p:showPr>
  <p:clrMru>
    <a:srgbClr val="820000"/>
    <a:srgbClr val="00CCFF"/>
    <a:srgbClr val="000066"/>
    <a:srgbClr val="FFCCCC"/>
    <a:srgbClr val="FFFFCC"/>
    <a:srgbClr val="FFFF66"/>
    <a:srgbClr val="FF0000"/>
    <a:srgbClr val="00598A"/>
    <a:srgbClr val="00458A"/>
    <a:srgbClr val="00002C"/>
  </p:clrMru>
  <p:extLst>
    <p:ext uri="{E76CE94A-603C-4142-B9EB-6D1370010A27}">
      <p14:discardImageEditData xmlns:p14="http://schemas.microsoft.com/office/powerpoint/2010/main" xmlns="" val="0"/>
    </p:ext>
    <p:ext uri="{D31A062A-798A-4329-ABDD-BBA856620510}">
      <p14:defaultImageDpi xmlns:p14="http://schemas.microsoft.com/office/powerpoint/2010/main" xmlns="" val="22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vertBarState="maximized">
    <p:restoredLeft sz="19569" autoAdjust="0"/>
    <p:restoredTop sz="84021" autoAdjust="0"/>
  </p:normalViewPr>
  <p:slideViewPr>
    <p:cSldViewPr snapToGrid="0">
      <p:cViewPr>
        <p:scale>
          <a:sx n="100" d="100"/>
          <a:sy n="100" d="100"/>
        </p:scale>
        <p:origin x="-942" y="-282"/>
      </p:cViewPr>
      <p:guideLst>
        <p:guide orient="horz" pos="480"/>
        <p:guide pos="2880"/>
      </p:guideLst>
    </p:cSldViewPr>
  </p:slideViewPr>
  <p:outlineViewPr>
    <p:cViewPr>
      <p:scale>
        <a:sx n="33" d="100"/>
        <a:sy n="33" d="100"/>
      </p:scale>
      <p:origin x="0" y="0"/>
    </p:cViewPr>
    <p:sldLst>
      <p:sld r:id="rId1" collapse="1"/>
    </p:sldLst>
  </p:outlineViewPr>
  <p:notesTextViewPr>
    <p:cViewPr>
      <p:scale>
        <a:sx n="100" d="100"/>
        <a:sy n="100" d="100"/>
      </p:scale>
      <p:origin x="0" y="0"/>
    </p:cViewPr>
  </p:notesTextViewPr>
  <p:sorterViewPr>
    <p:cViewPr>
      <p:scale>
        <a:sx n="80" d="100"/>
        <a:sy n="80" d="100"/>
      </p:scale>
      <p:origin x="0" y="0"/>
    </p:cViewPr>
  </p:sorterViewPr>
  <p:notesViewPr>
    <p:cSldViewPr snapToGrid="0">
      <p:cViewPr varScale="1">
        <p:scale>
          <a:sx n="78" d="100"/>
          <a:sy n="78" d="100"/>
        </p:scale>
        <p:origin x="-2856" y="-62"/>
      </p:cViewPr>
      <p:guideLst>
        <p:guide orient="horz" pos="3132"/>
        <p:guide pos="2146"/>
      </p:guideLst>
    </p:cSldViewPr>
  </p:notesViewPr>
  <p:gridSpacing cx="78028800" cy="780288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viewProps" Target="viewProps.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slide" Target="slides/slide33.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presProps" Target="pres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notesMaster" Target="notesMasters/notesMaster1.xml"/><Relationship Id="rId40"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s>
</file>

<file path=ppt/_rels/viewProps.xml.rels><?xml version="1.0" encoding="UTF-8" standalone="yes"?>
<Relationships xmlns="http://schemas.openxmlformats.org/package/2006/relationships"><Relationship Id="rId1" Type="http://schemas.openxmlformats.org/officeDocument/2006/relationships/slide" Target="slides/slid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3554" name="Rectangle 2"/>
          <p:cNvSpPr>
            <a:spLocks noGrp="1" noChangeArrowheads="1"/>
          </p:cNvSpPr>
          <p:nvPr>
            <p:ph type="hdr" sz="quarter"/>
          </p:nvPr>
        </p:nvSpPr>
        <p:spPr bwMode="auto">
          <a:xfrm>
            <a:off x="0" y="0"/>
            <a:ext cx="2951851" cy="497126"/>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i="0" smtClean="0"/>
            </a:lvl1pPr>
          </a:lstStyle>
          <a:p>
            <a:pPr>
              <a:defRPr/>
            </a:pPr>
            <a:endParaRPr lang="en-US"/>
          </a:p>
        </p:txBody>
      </p:sp>
      <p:sp>
        <p:nvSpPr>
          <p:cNvPr id="23555" name="Rectangle 3"/>
          <p:cNvSpPr>
            <a:spLocks noGrp="1" noChangeArrowheads="1"/>
          </p:cNvSpPr>
          <p:nvPr>
            <p:ph type="dt" idx="1"/>
          </p:nvPr>
        </p:nvSpPr>
        <p:spPr bwMode="auto">
          <a:xfrm>
            <a:off x="3858536" y="0"/>
            <a:ext cx="2951851" cy="497126"/>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i="0" smtClean="0"/>
            </a:lvl1pPr>
          </a:lstStyle>
          <a:p>
            <a:pPr>
              <a:defRPr/>
            </a:pPr>
            <a:endParaRPr lang="en-US"/>
          </a:p>
        </p:txBody>
      </p:sp>
      <p:sp>
        <p:nvSpPr>
          <p:cNvPr id="5124" name="Rectangle 4"/>
          <p:cNvSpPr>
            <a:spLocks noGrp="1" noRot="1" noChangeAspect="1" noChangeArrowheads="1" noTextEdit="1"/>
          </p:cNvSpPr>
          <p:nvPr>
            <p:ph type="sldImg" idx="2"/>
          </p:nvPr>
        </p:nvSpPr>
        <p:spPr bwMode="auto">
          <a:xfrm>
            <a:off x="922338" y="746125"/>
            <a:ext cx="4967287" cy="3727450"/>
          </a:xfrm>
          <a:prstGeom prst="rect">
            <a:avLst/>
          </a:prstGeom>
          <a:noFill/>
          <a:ln w="9525">
            <a:solidFill>
              <a:srgbClr val="000000"/>
            </a:solidFill>
            <a:miter lim="800000"/>
            <a:headEnd/>
            <a:tailEnd/>
          </a:ln>
        </p:spPr>
      </p:sp>
      <p:sp>
        <p:nvSpPr>
          <p:cNvPr id="23557" name="Rectangle 5"/>
          <p:cNvSpPr>
            <a:spLocks noGrp="1" noChangeArrowheads="1"/>
          </p:cNvSpPr>
          <p:nvPr>
            <p:ph type="body" sz="quarter" idx="3"/>
          </p:nvPr>
        </p:nvSpPr>
        <p:spPr bwMode="auto">
          <a:xfrm>
            <a:off x="681197" y="4722694"/>
            <a:ext cx="5449570" cy="447413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p>
        </p:txBody>
      </p:sp>
      <p:sp>
        <p:nvSpPr>
          <p:cNvPr id="23558" name="Rectangle 6"/>
          <p:cNvSpPr>
            <a:spLocks noGrp="1" noChangeArrowheads="1"/>
          </p:cNvSpPr>
          <p:nvPr>
            <p:ph type="ftr" sz="quarter" idx="4"/>
          </p:nvPr>
        </p:nvSpPr>
        <p:spPr bwMode="auto">
          <a:xfrm>
            <a:off x="0" y="9443662"/>
            <a:ext cx="2951851" cy="497126"/>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i="0" smtClean="0"/>
            </a:lvl1pPr>
          </a:lstStyle>
          <a:p>
            <a:pPr>
              <a:defRPr/>
            </a:pPr>
            <a:endParaRPr lang="en-US"/>
          </a:p>
        </p:txBody>
      </p:sp>
      <p:sp>
        <p:nvSpPr>
          <p:cNvPr id="23559" name="Rectangle 7"/>
          <p:cNvSpPr>
            <a:spLocks noGrp="1" noChangeArrowheads="1"/>
          </p:cNvSpPr>
          <p:nvPr>
            <p:ph type="sldNum" sz="quarter" idx="5"/>
          </p:nvPr>
        </p:nvSpPr>
        <p:spPr bwMode="auto">
          <a:xfrm>
            <a:off x="3858536" y="9443662"/>
            <a:ext cx="2951851" cy="497126"/>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i="0" smtClean="0"/>
            </a:lvl1pPr>
          </a:lstStyle>
          <a:p>
            <a:pPr>
              <a:defRPr/>
            </a:pPr>
            <a:fld id="{3F51F17D-B38F-4879-A40F-DE466D6B5B3C}" type="slidenum">
              <a:rPr lang="en-US"/>
              <a:pPr>
                <a:defRPr/>
              </a:pPr>
              <a:t>‹#›</a:t>
            </a:fld>
            <a:endParaRPr lang="en-US"/>
          </a:p>
        </p:txBody>
      </p:sp>
    </p:spTree>
    <p:extLst>
      <p:ext uri="{BB962C8B-B14F-4D97-AF65-F5344CB8AC3E}">
        <p14:creationId xmlns:p14="http://schemas.microsoft.com/office/powerpoint/2010/main" xmlns="" val="2281013506"/>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charset="0"/>
        <a:ea typeface="+mn-ea"/>
        <a:cs typeface="+mn-cs"/>
      </a:defRPr>
    </a:lvl1pPr>
    <a:lvl2pPr marL="457200" algn="l" rtl="0" eaLnBrk="0" fontAlgn="base" hangingPunct="0">
      <a:spcBef>
        <a:spcPct val="30000"/>
      </a:spcBef>
      <a:spcAft>
        <a:spcPct val="0"/>
      </a:spcAft>
      <a:defRPr sz="1200" kern="1200">
        <a:solidFill>
          <a:schemeClr val="tx1"/>
        </a:solidFill>
        <a:latin typeface="Arial" charset="0"/>
        <a:ea typeface="+mn-ea"/>
        <a:cs typeface="+mn-cs"/>
      </a:defRPr>
    </a:lvl2pPr>
    <a:lvl3pPr marL="914400" algn="l" rtl="0" eaLnBrk="0" fontAlgn="base" hangingPunct="0">
      <a:spcBef>
        <a:spcPct val="30000"/>
      </a:spcBef>
      <a:spcAft>
        <a:spcPct val="0"/>
      </a:spcAft>
      <a:defRPr sz="1200" kern="1200">
        <a:solidFill>
          <a:schemeClr val="tx1"/>
        </a:solidFill>
        <a:latin typeface="Arial" charset="0"/>
        <a:ea typeface="+mn-ea"/>
        <a:cs typeface="+mn-cs"/>
      </a:defRPr>
    </a:lvl3pPr>
    <a:lvl4pPr marL="1371600" algn="l" rtl="0" eaLnBrk="0" fontAlgn="base" hangingPunct="0">
      <a:spcBef>
        <a:spcPct val="30000"/>
      </a:spcBef>
      <a:spcAft>
        <a:spcPct val="0"/>
      </a:spcAft>
      <a:defRPr sz="1200" kern="1200">
        <a:solidFill>
          <a:schemeClr val="tx1"/>
        </a:solidFill>
        <a:latin typeface="Arial" charset="0"/>
        <a:ea typeface="+mn-ea"/>
        <a:cs typeface="+mn-cs"/>
      </a:defRPr>
    </a:lvl4pPr>
    <a:lvl5pPr marL="1828800" algn="l" rtl="0" eaLnBrk="0" fontAlgn="base" hangingPunct="0">
      <a:spcBef>
        <a:spcPct val="30000"/>
      </a:spcBef>
      <a:spcAft>
        <a:spcPct val="0"/>
      </a:spcAft>
      <a:defRPr sz="1200" kern="1200">
        <a:solidFill>
          <a:schemeClr val="tx1"/>
        </a:solidFill>
        <a:latin typeface="Arial"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7"/>
          <p:cNvSpPr>
            <a:spLocks noGrp="1" noChangeArrowheads="1"/>
          </p:cNvSpPr>
          <p:nvPr>
            <p:ph type="sldNum" sz="quarter" idx="5"/>
          </p:nvPr>
        </p:nvSpPr>
        <p:spPr>
          <a:noFill/>
        </p:spPr>
        <p:txBody>
          <a:bodyPr/>
          <a:lstStyle/>
          <a:p>
            <a:fld id="{DD551426-B3EA-4FB4-B07C-50998A6258FD}" type="slidenum">
              <a:rPr lang="en-US"/>
              <a:pPr/>
              <a:t>1</a:t>
            </a:fld>
            <a:endParaRPr lang="en-US"/>
          </a:p>
        </p:txBody>
      </p:sp>
      <p:sp>
        <p:nvSpPr>
          <p:cNvPr id="6147" name="Rectangle 2"/>
          <p:cNvSpPr>
            <a:spLocks noGrp="1" noRot="1" noChangeAspect="1" noChangeArrowheads="1" noTextEdit="1"/>
          </p:cNvSpPr>
          <p:nvPr>
            <p:ph type="sldImg"/>
          </p:nvPr>
        </p:nvSpPr>
        <p:spPr>
          <a:ln/>
        </p:spPr>
      </p:sp>
      <p:sp>
        <p:nvSpPr>
          <p:cNvPr id="6148" name="Rectangle 3"/>
          <p:cNvSpPr>
            <a:spLocks noGrp="1" noChangeArrowheads="1"/>
          </p:cNvSpPr>
          <p:nvPr>
            <p:ph type="body" idx="1"/>
          </p:nvPr>
        </p:nvSpPr>
        <p:spPr>
          <a:xfrm>
            <a:off x="908262" y="4722694"/>
            <a:ext cx="4995440" cy="4474131"/>
          </a:xfrm>
          <a:noFill/>
          <a:ln/>
        </p:spPr>
        <p:txBody>
          <a:bodyPr/>
          <a:lstStyle/>
          <a:p>
            <a:pPr eaLnBrk="1" hangingPunct="1"/>
            <a:r>
              <a:rPr lang="fr-CH" baseline="0" dirty="0" smtClean="0"/>
              <a:t>Automatisation des processus d’opération </a:t>
            </a:r>
          </a:p>
          <a:p>
            <a:pPr eaLnBrk="1" hangingPunct="1"/>
            <a:r>
              <a:rPr lang="fr-CH" baseline="0" dirty="0" smtClean="0"/>
              <a:t>Automatisation des processus d’activité</a:t>
            </a:r>
          </a:p>
          <a:p>
            <a:pPr eaLnBrk="1" hangingPunct="1"/>
            <a:r>
              <a:rPr lang="fr-CH" baseline="0" dirty="0" smtClean="0"/>
              <a:t>Automatisation des processus commerciaux</a:t>
            </a:r>
          </a:p>
          <a:p>
            <a:pPr eaLnBrk="1" hangingPunct="1"/>
            <a:endParaRPr lang="fr-CH" baseline="0" dirty="0" smtClean="0"/>
          </a:p>
          <a:p>
            <a:pPr eaLnBrk="1" hangingPunct="1"/>
            <a:endParaRPr lang="en-GB" dirty="0" smtClean="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GB" sz="1200" kern="1200" dirty="0" smtClean="0">
                <a:solidFill>
                  <a:schemeClr val="tx1"/>
                </a:solidFill>
                <a:latin typeface="Arial" charset="0"/>
                <a:ea typeface="+mn-ea"/>
                <a:cs typeface="+mn-cs"/>
              </a:rPr>
              <a:t>Currently EDH covers 64 official procedures</a:t>
            </a:r>
            <a:r>
              <a:rPr lang="en-GB" sz="1200" kern="1200" baseline="0" dirty="0" smtClean="0">
                <a:solidFill>
                  <a:schemeClr val="tx1"/>
                </a:solidFill>
                <a:latin typeface="Arial" charset="0"/>
                <a:ea typeface="+mn-ea"/>
                <a:cs typeface="+mn-cs"/>
              </a:rPr>
              <a:t> in all areas of its activity: HR, Training,  Leaves, Safety, Purchasing and Logistics. CERN employees start using </a:t>
            </a:r>
            <a:r>
              <a:rPr lang="en-GB" sz="1200" kern="1200" dirty="0" smtClean="0">
                <a:solidFill>
                  <a:schemeClr val="tx1"/>
                </a:solidFill>
                <a:latin typeface="Arial" charset="0"/>
                <a:ea typeface="+mn-ea"/>
                <a:cs typeface="+mn-cs"/>
              </a:rPr>
              <a:t>EDH </a:t>
            </a:r>
            <a:r>
              <a:rPr lang="en-GB" sz="1200" kern="1200" baseline="0" dirty="0" smtClean="0">
                <a:solidFill>
                  <a:schemeClr val="tx1"/>
                </a:solidFill>
                <a:latin typeface="Arial" charset="0"/>
                <a:ea typeface="+mn-ea"/>
                <a:cs typeface="+mn-cs"/>
              </a:rPr>
              <a:t>from the first moment they start working at CERN (even before, since post opening and hiring process is also supported by EDH) and continue to use this too until end of their contract. One of the important business areas covered by EDH is of course purchasing.</a:t>
            </a:r>
          </a:p>
          <a:p>
            <a:pPr marL="0" marR="0" indent="0" algn="l" defTabSz="914400" rtl="0" eaLnBrk="0" fontAlgn="base" latinLnBrk="0" hangingPunct="0">
              <a:lnSpc>
                <a:spcPct val="100000"/>
              </a:lnSpc>
              <a:spcBef>
                <a:spcPct val="30000"/>
              </a:spcBef>
              <a:spcAft>
                <a:spcPct val="0"/>
              </a:spcAft>
              <a:buClrTx/>
              <a:buSzTx/>
              <a:buFontTx/>
              <a:buNone/>
              <a:tabLst/>
              <a:defRPr/>
            </a:pPr>
            <a:endParaRPr lang="en-GB" sz="1200" kern="1200" baseline="0" dirty="0" smtClean="0">
              <a:solidFill>
                <a:schemeClr val="tx1"/>
              </a:solidFill>
              <a:latin typeface="Arial" charset="0"/>
              <a:ea typeface="+mn-ea"/>
              <a:cs typeface="+mn-cs"/>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en-GB" sz="1200" kern="1200" baseline="0" dirty="0" smtClean="0">
                <a:solidFill>
                  <a:schemeClr val="tx1"/>
                </a:solidFill>
                <a:latin typeface="Arial" charset="0"/>
                <a:ea typeface="+mn-ea"/>
                <a:cs typeface="+mn-cs"/>
              </a:rPr>
              <a:t>There are currently over 14’000 EDH users and about 250000 documents are created every year (about quarter of them are purchases from external suppliers or from the internal stores). </a:t>
            </a:r>
          </a:p>
          <a:p>
            <a:pPr marL="0" marR="0" indent="0" algn="l" defTabSz="914400" rtl="0" eaLnBrk="0" fontAlgn="base" latinLnBrk="0" hangingPunct="0">
              <a:lnSpc>
                <a:spcPct val="100000"/>
              </a:lnSpc>
              <a:spcBef>
                <a:spcPct val="30000"/>
              </a:spcBef>
              <a:spcAft>
                <a:spcPct val="0"/>
              </a:spcAft>
              <a:buClrTx/>
              <a:buSzTx/>
              <a:buFontTx/>
              <a:buNone/>
              <a:tabLst/>
              <a:defRPr/>
            </a:pPr>
            <a:endParaRPr lang="en-GB" sz="1200" kern="1200" baseline="0" dirty="0" smtClean="0">
              <a:solidFill>
                <a:schemeClr val="tx1"/>
              </a:solidFill>
              <a:latin typeface="Arial" charset="0"/>
              <a:ea typeface="+mn-ea"/>
              <a:cs typeface="+mn-cs"/>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en-GB" sz="1200" kern="1200" dirty="0" smtClean="0">
                <a:solidFill>
                  <a:schemeClr val="tx1"/>
                </a:solidFill>
                <a:latin typeface="Arial" charset="0"/>
                <a:ea typeface="+mn-ea"/>
                <a:cs typeface="+mn-cs"/>
              </a:rPr>
              <a:t>The EDH server handles document creation, routing, authorization, and subsequent archiving. Workflows in EDH are human-centric</a:t>
            </a:r>
            <a:r>
              <a:rPr lang="en-GB" sz="1200" kern="1200" baseline="0" dirty="0" smtClean="0">
                <a:solidFill>
                  <a:schemeClr val="tx1"/>
                </a:solidFill>
                <a:latin typeface="Arial" charset="0"/>
                <a:ea typeface="+mn-ea"/>
                <a:cs typeface="+mn-cs"/>
              </a:rPr>
              <a:t>, their main goal is collecting approvals in the most efficient way.</a:t>
            </a:r>
            <a:endParaRPr lang="en-GB" dirty="0"/>
          </a:p>
        </p:txBody>
      </p:sp>
      <p:sp>
        <p:nvSpPr>
          <p:cNvPr id="4" name="Slide Number Placeholder 3"/>
          <p:cNvSpPr>
            <a:spLocks noGrp="1"/>
          </p:cNvSpPr>
          <p:nvPr>
            <p:ph type="sldNum" sz="quarter" idx="10"/>
          </p:nvPr>
        </p:nvSpPr>
        <p:spPr/>
        <p:txBody>
          <a:bodyPr/>
          <a:lstStyle/>
          <a:p>
            <a:pPr>
              <a:defRPr/>
            </a:pPr>
            <a:fld id="{3F51F17D-B38F-4879-A40F-DE466D6B5B3C}" type="slidenum">
              <a:rPr lang="en-US" smtClean="0"/>
              <a:pPr>
                <a:defRPr/>
              </a:pPr>
              <a:t>10</a:t>
            </a:fld>
            <a:endParaRPr 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GB" dirty="0" smtClean="0"/>
              <a:t>EDH</a:t>
            </a:r>
            <a:r>
              <a:rPr lang="en-GB" baseline="0" dirty="0" smtClean="0"/>
              <a:t> supports two types of purchase orders: “DAI” and “MAG”. DAI has been the first electronic document in CERN (first appeared in 1992).  MAG was initially developed to purchase goods from the internal stores (which currently contains over 50’000 of most frequently used at CERN items – from pens and portables to gas, metal and chemical products; the stores </a:t>
            </a:r>
            <a:r>
              <a:rPr lang="en-GB" baseline="0" dirty="0" err="1" smtClean="0"/>
              <a:t>catalog</a:t>
            </a:r>
            <a:r>
              <a:rPr lang="en-GB" baseline="0" dirty="0" smtClean="0"/>
              <a:t> is also a part of EDH and is available online). MAG was then expanded to handle orders to the biggest CERN suppliers via “business-to-business” mechanism.</a:t>
            </a:r>
            <a:endParaRPr lang="en-GB" dirty="0"/>
          </a:p>
        </p:txBody>
      </p:sp>
      <p:sp>
        <p:nvSpPr>
          <p:cNvPr id="4" name="Slide Number Placeholder 3"/>
          <p:cNvSpPr>
            <a:spLocks noGrp="1"/>
          </p:cNvSpPr>
          <p:nvPr>
            <p:ph type="sldNum" sz="quarter" idx="10"/>
          </p:nvPr>
        </p:nvSpPr>
        <p:spPr/>
        <p:txBody>
          <a:bodyPr/>
          <a:lstStyle/>
          <a:p>
            <a:pPr>
              <a:defRPr/>
            </a:pPr>
            <a:fld id="{3F51F17D-B38F-4879-A40F-DE466D6B5B3C}" type="slidenum">
              <a:rPr lang="en-US" smtClean="0"/>
              <a:pPr>
                <a:defRPr/>
              </a:pPr>
              <a:t>11</a:t>
            </a:fld>
            <a:endParaRPr 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62E3182-6301-4700-8DC3-8A6F6C81C379}" type="slidenum">
              <a:rPr lang="en-US"/>
              <a:pPr/>
              <a:t>12</a:t>
            </a:fld>
            <a:endParaRPr lang="en-US"/>
          </a:p>
        </p:txBody>
      </p:sp>
      <p:sp>
        <p:nvSpPr>
          <p:cNvPr id="34818" name="Rectangle 2"/>
          <p:cNvSpPr>
            <a:spLocks noGrp="1" noRot="1" noChangeAspect="1" noChangeArrowheads="1" noTextEdit="1"/>
          </p:cNvSpPr>
          <p:nvPr>
            <p:ph type="sldImg"/>
          </p:nvPr>
        </p:nvSpPr>
        <p:spPr>
          <a:ln/>
        </p:spPr>
      </p:sp>
      <p:sp>
        <p:nvSpPr>
          <p:cNvPr id="34819" name="Rectangle 3"/>
          <p:cNvSpPr>
            <a:spLocks noGrp="1" noChangeArrowheads="1"/>
          </p:cNvSpPr>
          <p:nvPr>
            <p:ph type="body" idx="1"/>
          </p:nvPr>
        </p:nvSpPr>
        <p:spPr/>
        <p:txBody>
          <a:bodyPr/>
          <a:lstStyle/>
          <a:p>
            <a:r>
              <a:rPr lang="en-GB" dirty="0"/>
              <a:t>In the past CERN had an entirely paper based administration – with it’s inherent problems when information has to copied by hand from the form – to the various purchasing system. Here is a typical example of what can go wrong in such a system; here the item numbers were mistaken for quantity, which meant that six books were delivered – instead of three!</a:t>
            </a:r>
          </a:p>
          <a:p>
            <a:endParaRPr lang="en-GB" dirty="0" smtClean="0"/>
          </a:p>
          <a:p>
            <a:r>
              <a:rPr lang="en-GB" dirty="0" smtClean="0"/>
              <a:t>Those</a:t>
            </a:r>
            <a:r>
              <a:rPr lang="en-GB" baseline="0" dirty="0" smtClean="0"/>
              <a:t> papers has long since been replaced by electronic forms – similar to shown here. Persons can fill the form online on the Web and the system makes sure that all entered data is valid and that no required information is missing. In case the user does not remember some information (such as supplier name) EDH search screens to help them.</a:t>
            </a:r>
            <a:endParaRPr lang="en-GB" dirty="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GB" dirty="0" smtClean="0"/>
              <a:t>Here is the</a:t>
            </a:r>
            <a:r>
              <a:rPr lang="en-GB" baseline="0" dirty="0" smtClean="0"/>
              <a:t> detailed view of the purchasing process at CERN. It is initiated by a user, who creates a purchase order in EDH. EDH collects all necessary authorisations and once the order is fully approved it is automatically transferred to the </a:t>
            </a:r>
            <a:r>
              <a:rPr lang="en-GB" baseline="0" dirty="0" err="1" smtClean="0"/>
              <a:t>Qualiac</a:t>
            </a:r>
            <a:r>
              <a:rPr lang="en-GB" baseline="0" dirty="0" smtClean="0"/>
              <a:t> purchasing system. The order is then sent to the supplier. For large amounts this process involves handling by purchase officers, while small orders (&lt;1000 CHF) are sent to the supplier by fax without any intervention from the FP department. The supplier sends the goods and the invoice. The invoices are automatically scanned and recognised and integrated using </a:t>
            </a:r>
            <a:r>
              <a:rPr lang="en-GB" baseline="0" dirty="0" err="1" smtClean="0"/>
              <a:t>ReadSoft</a:t>
            </a:r>
            <a:r>
              <a:rPr lang="en-GB" baseline="0" dirty="0" smtClean="0"/>
              <a:t> software. For most of purchases, a new Reception Approval document is launched in EDH automatically so that the requestor can confirm that he really received the goods, the invoice is automatically attached to the Reception Approval. Once the requestor confirms via EDH reception of goods a payment to the supplier happens.</a:t>
            </a:r>
            <a:endParaRPr lang="en-GB" dirty="0"/>
          </a:p>
        </p:txBody>
      </p:sp>
      <p:sp>
        <p:nvSpPr>
          <p:cNvPr id="4" name="Slide Number Placeholder 3"/>
          <p:cNvSpPr>
            <a:spLocks noGrp="1"/>
          </p:cNvSpPr>
          <p:nvPr>
            <p:ph type="sldNum" sz="quarter" idx="10"/>
          </p:nvPr>
        </p:nvSpPr>
        <p:spPr/>
        <p:txBody>
          <a:bodyPr/>
          <a:lstStyle/>
          <a:p>
            <a:pPr>
              <a:defRPr/>
            </a:pPr>
            <a:fld id="{3F51F17D-B38F-4879-A40F-DE466D6B5B3C}" type="slidenum">
              <a:rPr lang="en-US" smtClean="0"/>
              <a:pPr>
                <a:defRPr/>
              </a:pPr>
              <a:t>13</a:t>
            </a:fld>
            <a:endParaRPr 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GB" dirty="0" smtClean="0"/>
              <a:t>Another purchasing</a:t>
            </a:r>
            <a:r>
              <a:rPr lang="en-GB" baseline="0" dirty="0" smtClean="0"/>
              <a:t> procedure supported by EDH is Material Request, which was initially developed to purchase items from CERN central stores.</a:t>
            </a:r>
            <a:endParaRPr lang="en-GB" dirty="0" smtClean="0"/>
          </a:p>
          <a:p>
            <a:endParaRPr lang="en-GB" dirty="0" smtClean="0"/>
          </a:p>
          <a:p>
            <a:r>
              <a:rPr lang="en-GB" dirty="0" smtClean="0"/>
              <a:t>The Material Request looks like this. It contains the general</a:t>
            </a:r>
            <a:r>
              <a:rPr lang="en-GB" baseline="0" dirty="0" smtClean="0"/>
              <a:t> information, where purchaser can enter the budget code to use, the delivery location and other relevant information, as well as the list of items to order. Those items can be ordered either from CERN stores or from online catalogues of the six most used CERN suppliers: </a:t>
            </a:r>
            <a:r>
              <a:rPr lang="en-GB" baseline="0" dirty="0" err="1" smtClean="0"/>
              <a:t>Farnell</a:t>
            </a:r>
            <a:r>
              <a:rPr lang="en-GB" baseline="0" dirty="0" smtClean="0"/>
              <a:t>, </a:t>
            </a:r>
            <a:r>
              <a:rPr lang="en-GB" baseline="0" dirty="0" err="1" smtClean="0"/>
              <a:t>Radiospares</a:t>
            </a:r>
            <a:r>
              <a:rPr lang="en-GB" baseline="0" dirty="0" smtClean="0"/>
              <a:t>, </a:t>
            </a:r>
            <a:r>
              <a:rPr lang="en-GB" baseline="0" dirty="0" err="1" smtClean="0"/>
              <a:t>Bossard</a:t>
            </a:r>
            <a:r>
              <a:rPr lang="en-GB" baseline="0" dirty="0" smtClean="0"/>
              <a:t>, SFS, Lyreco and </a:t>
            </a:r>
            <a:r>
              <a:rPr lang="en-GB" baseline="0" dirty="0" err="1" smtClean="0"/>
              <a:t>Distrelec</a:t>
            </a:r>
            <a:r>
              <a:rPr lang="en-GB" baseline="0" dirty="0" smtClean="0"/>
              <a:t>. Clicking on a supplier’s logo opens a B2B “</a:t>
            </a:r>
            <a:r>
              <a:rPr lang="en-GB" baseline="0" dirty="0" err="1" smtClean="0"/>
              <a:t>puch</a:t>
            </a:r>
            <a:r>
              <a:rPr lang="en-GB" baseline="0" dirty="0" smtClean="0"/>
              <a:t>-out” session. The user is redirected the supplier’s catalogue. Through the punch-out session the supplier’s catalogue knows that the request came from CERN so that user does not have to authenticate himself and the catalogue automatically shows CERN preferential prices. The user does shopping as usual and then when he (or she) clicks the “Checkout” button, the purchased items are automatically inserted into EDH. Naturally, later the user may click the “Edit” button which will bring him back to the catalogue shopping basket where he/she can modify his purchase. One MAG can contain multiple items purchased from different suppliers.</a:t>
            </a:r>
          </a:p>
          <a:p>
            <a:endParaRPr lang="en-GB" baseline="0" dirty="0" smtClean="0"/>
          </a:p>
          <a:p>
            <a:r>
              <a:rPr lang="en-GB" baseline="0" dirty="0" smtClean="0"/>
              <a:t>Material requests are processed not by </a:t>
            </a:r>
            <a:r>
              <a:rPr lang="en-GB" baseline="0" dirty="0" err="1" smtClean="0"/>
              <a:t>Qualiac</a:t>
            </a:r>
            <a:r>
              <a:rPr lang="en-GB" baseline="0" dirty="0" smtClean="0"/>
              <a:t> but by our logistics system, BAAN, which handles the stores management.</a:t>
            </a:r>
            <a:endParaRPr lang="en-GB" dirty="0"/>
          </a:p>
        </p:txBody>
      </p:sp>
      <p:sp>
        <p:nvSpPr>
          <p:cNvPr id="4" name="Slide Number Placeholder 3"/>
          <p:cNvSpPr>
            <a:spLocks noGrp="1"/>
          </p:cNvSpPr>
          <p:nvPr>
            <p:ph type="sldNum" sz="quarter" idx="10"/>
          </p:nvPr>
        </p:nvSpPr>
        <p:spPr/>
        <p:txBody>
          <a:bodyPr/>
          <a:lstStyle/>
          <a:p>
            <a:pPr>
              <a:defRPr/>
            </a:pPr>
            <a:fld id="{3F51F17D-B38F-4879-A40F-DE466D6B5B3C}" type="slidenum">
              <a:rPr lang="en-US" smtClean="0"/>
              <a:pPr>
                <a:defRPr/>
              </a:pPr>
              <a:t>14</a:t>
            </a:fld>
            <a:endParaRPr 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EB9D894-1FCB-4B8E-97AE-994463569B34}" type="slidenum">
              <a:rPr lang="en-US"/>
              <a:pPr/>
              <a:t>15</a:t>
            </a:fld>
            <a:endParaRPr lang="en-US"/>
          </a:p>
        </p:txBody>
      </p:sp>
      <p:sp>
        <p:nvSpPr>
          <p:cNvPr id="14338" name="Rectangle 2"/>
          <p:cNvSpPr>
            <a:spLocks noGrp="1" noRot="1" noChangeAspect="1" noChangeArrowheads="1" noTextEdit="1"/>
          </p:cNvSpPr>
          <p:nvPr>
            <p:ph type="sldImg"/>
          </p:nvPr>
        </p:nvSpPr>
        <p:spPr>
          <a:ln/>
        </p:spPr>
      </p:sp>
      <p:sp>
        <p:nvSpPr>
          <p:cNvPr id="14339" name="Rectangle 3"/>
          <p:cNvSpPr>
            <a:spLocks noGrp="1" noChangeArrowheads="1"/>
          </p:cNvSpPr>
          <p:nvPr>
            <p:ph type="body" idx="1"/>
          </p:nvPr>
        </p:nvSpPr>
        <p:spPr/>
        <p:txBody>
          <a:bodyPr/>
          <a:lstStyle/>
          <a:p>
            <a:r>
              <a:rPr lang="en-GB"/>
              <a:t>The best way to illustrate this is with an example:</a:t>
            </a:r>
          </a:p>
          <a:p>
            <a:endParaRPr lang="en-GB"/>
          </a:p>
          <a:p>
            <a:r>
              <a:rPr lang="en-GB"/>
              <a:t>Suppose we have a physicist in Helsinki who intends to come to CERN:</a:t>
            </a:r>
          </a:p>
          <a:p>
            <a:endParaRPr lang="en-GB"/>
          </a:p>
          <a:p>
            <a:r>
              <a:rPr lang="en-GB"/>
              <a:t>From his office in Finland he can call up CERN web-catalogue and order the items he needs.</a:t>
            </a:r>
          </a:p>
          <a:p>
            <a:endParaRPr lang="en-GB"/>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506EC25-AF8C-435D-8A33-CE773C3B39AC}" type="slidenum">
              <a:rPr lang="en-US"/>
              <a:pPr/>
              <a:t>16</a:t>
            </a:fld>
            <a:endParaRPr lang="en-US"/>
          </a:p>
        </p:txBody>
      </p:sp>
      <p:sp>
        <p:nvSpPr>
          <p:cNvPr id="16386" name="Rectangle 2"/>
          <p:cNvSpPr>
            <a:spLocks noGrp="1" noRot="1" noChangeAspect="1" noChangeArrowheads="1" noTextEdit="1"/>
          </p:cNvSpPr>
          <p:nvPr>
            <p:ph type="sldImg"/>
          </p:nvPr>
        </p:nvSpPr>
        <p:spPr>
          <a:ln/>
        </p:spPr>
      </p:sp>
      <p:sp>
        <p:nvSpPr>
          <p:cNvPr id="16387" name="Rectangle 3"/>
          <p:cNvSpPr>
            <a:spLocks noGrp="1" noChangeArrowheads="1"/>
          </p:cNvSpPr>
          <p:nvPr>
            <p:ph type="body" idx="1"/>
          </p:nvPr>
        </p:nvSpPr>
        <p:spPr/>
        <p:txBody>
          <a:bodyPr/>
          <a:lstStyle/>
          <a:p>
            <a:r>
              <a:rPr lang="en-GB" dirty="0"/>
              <a:t>Create a ‘Materials Request Document’ </a:t>
            </a:r>
            <a:r>
              <a:rPr lang="en-GB" dirty="0" smtClean="0"/>
              <a:t>(which we will cover in detail a bit later) – </a:t>
            </a:r>
            <a:r>
              <a:rPr lang="en-GB" dirty="0"/>
              <a:t>adjust the quantities, and click the Send button:</a:t>
            </a:r>
          </a:p>
          <a:p>
            <a:endParaRPr lang="en-GB" dirty="0"/>
          </a:p>
          <a:p>
            <a:endParaRPr lang="en-GB" dirty="0"/>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2E4803A-EED7-4392-9C9C-FA4019919B26}" type="slidenum">
              <a:rPr lang="en-US"/>
              <a:pPr/>
              <a:t>17</a:t>
            </a:fld>
            <a:endParaRPr lang="en-US"/>
          </a:p>
        </p:txBody>
      </p:sp>
      <p:sp>
        <p:nvSpPr>
          <p:cNvPr id="18434" name="Rectangle 2"/>
          <p:cNvSpPr>
            <a:spLocks noGrp="1" noRot="1" noChangeAspect="1" noChangeArrowheads="1" noTextEdit="1"/>
          </p:cNvSpPr>
          <p:nvPr>
            <p:ph type="sldImg"/>
          </p:nvPr>
        </p:nvSpPr>
        <p:spPr>
          <a:ln/>
        </p:spPr>
      </p:sp>
      <p:sp>
        <p:nvSpPr>
          <p:cNvPr id="18435" name="Rectangle 3"/>
          <p:cNvSpPr>
            <a:spLocks noGrp="1" noChangeArrowheads="1"/>
          </p:cNvSpPr>
          <p:nvPr>
            <p:ph type="body" idx="1"/>
          </p:nvPr>
        </p:nvSpPr>
        <p:spPr/>
        <p:txBody>
          <a:bodyPr/>
          <a:lstStyle/>
          <a:p>
            <a:r>
              <a:rPr lang="en-GB"/>
              <a:t>This launches a ‘Workflow’ process back on our server in Geneva – were the system then determines who is needed to approve this document.</a:t>
            </a:r>
          </a:p>
          <a:p>
            <a:endParaRPr lang="en-GB"/>
          </a:p>
          <a:p>
            <a:r>
              <a:rPr lang="en-GB"/>
              <a:t>In this case we need someone to approve a purchase for up to 2000 Swiss Francs.</a:t>
            </a: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9F98968-921D-4B78-B7C2-DD99CC3FEFD2}" type="slidenum">
              <a:rPr lang="en-US"/>
              <a:pPr/>
              <a:t>18</a:t>
            </a:fld>
            <a:endParaRPr lang="en-US"/>
          </a:p>
        </p:txBody>
      </p:sp>
      <p:sp>
        <p:nvSpPr>
          <p:cNvPr id="20482" name="Rectangle 2"/>
          <p:cNvSpPr>
            <a:spLocks noGrp="1" noRot="1" noChangeAspect="1" noChangeArrowheads="1" noTextEdit="1"/>
          </p:cNvSpPr>
          <p:nvPr>
            <p:ph type="sldImg"/>
          </p:nvPr>
        </p:nvSpPr>
        <p:spPr>
          <a:ln/>
        </p:spPr>
      </p:sp>
      <p:sp>
        <p:nvSpPr>
          <p:cNvPr id="20483" name="Rectangle 3"/>
          <p:cNvSpPr>
            <a:spLocks noGrp="1" noChangeArrowheads="1"/>
          </p:cNvSpPr>
          <p:nvPr>
            <p:ph type="body" idx="1"/>
          </p:nvPr>
        </p:nvSpPr>
        <p:spPr/>
        <p:txBody>
          <a:bodyPr/>
          <a:lstStyle/>
          <a:p>
            <a:r>
              <a:rPr lang="en-GB"/>
              <a:t>Unfortunately, this person is absent – skiing in the Alps!</a:t>
            </a:r>
          </a:p>
          <a:p>
            <a:r>
              <a:rPr lang="en-GB"/>
              <a:t>But that’s OK – since EDH also manages the leave information – it already knows this – so without delay it can pick their replacement – her boss in a university in Athens.</a:t>
            </a:r>
          </a:p>
          <a:p>
            <a:r>
              <a:rPr lang="en-GB"/>
              <a:t>She can call up the Materials Request, and if she agrees to the content, enter her electronic signature to approve the document.</a:t>
            </a: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D9D797B-2508-4B2A-8219-6C9F098D6925}" type="slidenum">
              <a:rPr lang="en-US"/>
              <a:pPr/>
              <a:t>19</a:t>
            </a:fld>
            <a:endParaRPr lang="en-US"/>
          </a:p>
        </p:txBody>
      </p:sp>
      <p:sp>
        <p:nvSpPr>
          <p:cNvPr id="22530" name="Rectangle 2"/>
          <p:cNvSpPr>
            <a:spLocks noGrp="1" noRot="1" noChangeAspect="1" noChangeArrowheads="1" noTextEdit="1"/>
          </p:cNvSpPr>
          <p:nvPr>
            <p:ph type="sldImg"/>
          </p:nvPr>
        </p:nvSpPr>
        <p:spPr>
          <a:ln/>
        </p:spPr>
      </p:sp>
      <p:sp>
        <p:nvSpPr>
          <p:cNvPr id="22531" name="Rectangle 3"/>
          <p:cNvSpPr>
            <a:spLocks noGrp="1" noChangeArrowheads="1"/>
          </p:cNvSpPr>
          <p:nvPr>
            <p:ph type="body" idx="1"/>
          </p:nvPr>
        </p:nvSpPr>
        <p:spPr/>
        <p:txBody>
          <a:bodyPr/>
          <a:lstStyle/>
          <a:p>
            <a:r>
              <a:rPr lang="en-GB" dirty="0"/>
              <a:t>This causes the workflow process to continue to the next step. Here we require a higher level of approval because the item was manufactured from outside the member state of CERN. But e don’t need to disturb the department head in Athens again since she has already seen the document. So, the workflow continues – finally reaching the end where the relevant service is informed.</a:t>
            </a: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2A7AFFE-737C-40AF-AAA8-B2ECF8683D8B}" type="slidenum">
              <a:rPr lang="en-US"/>
              <a:pPr/>
              <a:t>2</a:t>
            </a:fld>
            <a:endParaRPr lang="en-US"/>
          </a:p>
        </p:txBody>
      </p:sp>
      <p:sp>
        <p:nvSpPr>
          <p:cNvPr id="531458" name="Rectangle 2"/>
          <p:cNvSpPr>
            <a:spLocks noGrp="1" noRot="1" noChangeAspect="1" noChangeArrowheads="1" noTextEdit="1"/>
          </p:cNvSpPr>
          <p:nvPr>
            <p:ph type="sldImg"/>
          </p:nvPr>
        </p:nvSpPr>
        <p:spPr>
          <a:ln/>
        </p:spPr>
      </p:sp>
      <p:sp>
        <p:nvSpPr>
          <p:cNvPr id="531459" name="Rectangle 3"/>
          <p:cNvSpPr>
            <a:spLocks noGrp="1" noChangeArrowheads="1"/>
          </p:cNvSpPr>
          <p:nvPr>
            <p:ph type="body" idx="1"/>
          </p:nvPr>
        </p:nvSpPr>
        <p:spPr/>
        <p:txBody>
          <a:bodyPr/>
          <a:lstStyle/>
          <a:p>
            <a:r>
              <a:rPr lang="en-US" dirty="0" smtClean="0"/>
              <a:t>This presentation is</a:t>
            </a:r>
            <a:r>
              <a:rPr lang="en-US" baseline="0" dirty="0" smtClean="0"/>
              <a:t> about automating business processes in CERN. But before we start we’d like to remind what is CERN.</a:t>
            </a:r>
          </a:p>
          <a:p>
            <a:endParaRPr lang="en-US" baseline="0" dirty="0" smtClean="0"/>
          </a:p>
          <a:p>
            <a:r>
              <a:rPr lang="en-US" baseline="0" dirty="0" smtClean="0"/>
              <a:t>…</a:t>
            </a:r>
          </a:p>
          <a:p>
            <a:endParaRPr lang="en-US" baseline="0" dirty="0" smtClean="0"/>
          </a:p>
          <a:p>
            <a:r>
              <a:rPr lang="en-US" baseline="0" dirty="0" smtClean="0"/>
              <a:t>Staff: </a:t>
            </a:r>
            <a:r>
              <a:rPr lang="en-US" baseline="0" dirty="0" err="1" smtClean="0"/>
              <a:t>Titulaire</a:t>
            </a:r>
            <a:endParaRPr lang="en-US" baseline="0" dirty="0" smtClean="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66A7956-CB50-449B-9C57-E77A0F0A1E75}" type="slidenum">
              <a:rPr lang="en-US"/>
              <a:pPr/>
              <a:t>20</a:t>
            </a:fld>
            <a:endParaRPr lang="en-US"/>
          </a:p>
        </p:txBody>
      </p:sp>
      <p:sp>
        <p:nvSpPr>
          <p:cNvPr id="24578" name="Rectangle 2"/>
          <p:cNvSpPr>
            <a:spLocks noGrp="1" noRot="1" noChangeAspect="1" noChangeArrowheads="1" noTextEdit="1"/>
          </p:cNvSpPr>
          <p:nvPr>
            <p:ph type="sldImg"/>
          </p:nvPr>
        </p:nvSpPr>
        <p:spPr>
          <a:ln/>
        </p:spPr>
      </p:sp>
      <p:sp>
        <p:nvSpPr>
          <p:cNvPr id="24579" name="Rectangle 3"/>
          <p:cNvSpPr>
            <a:spLocks noGrp="1" noChangeArrowheads="1"/>
          </p:cNvSpPr>
          <p:nvPr>
            <p:ph type="body" idx="1"/>
          </p:nvPr>
        </p:nvSpPr>
        <p:spPr/>
        <p:txBody>
          <a:bodyPr/>
          <a:lstStyle/>
          <a:p>
            <a:r>
              <a:rPr lang="en-GB"/>
              <a:t>– finally reaching the end where the relevant service is informed.</a:t>
            </a:r>
          </a:p>
          <a:p>
            <a:endParaRPr lang="en-GB"/>
          </a:p>
          <a:p>
            <a:r>
              <a:rPr lang="en-GB"/>
              <a:t>This process works so well that 93% of all internal purchases are processed within 24hours.</a:t>
            </a: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EF791BB-60B6-4E4F-B413-169AA2E89779}" type="slidenum">
              <a:rPr lang="en-US"/>
              <a:pPr/>
              <a:t>21</a:t>
            </a:fld>
            <a:endParaRPr lang="en-US"/>
          </a:p>
        </p:txBody>
      </p:sp>
      <p:sp>
        <p:nvSpPr>
          <p:cNvPr id="26626" name="Rectangle 2"/>
          <p:cNvSpPr>
            <a:spLocks noGrp="1" noRot="1" noChangeAspect="1" noChangeArrowheads="1" noTextEdit="1"/>
          </p:cNvSpPr>
          <p:nvPr>
            <p:ph type="sldImg"/>
          </p:nvPr>
        </p:nvSpPr>
        <p:spPr>
          <a:ln/>
        </p:spPr>
      </p:sp>
      <p:sp>
        <p:nvSpPr>
          <p:cNvPr id="26627" name="Rectangle 3"/>
          <p:cNvSpPr>
            <a:spLocks noGrp="1" noChangeArrowheads="1"/>
          </p:cNvSpPr>
          <p:nvPr>
            <p:ph type="body" idx="1"/>
          </p:nvPr>
        </p:nvSpPr>
        <p:spPr/>
        <p:txBody>
          <a:bodyPr/>
          <a:lstStyle/>
          <a:p>
            <a:r>
              <a:rPr lang="en-GB" dirty="0"/>
              <a:t>– finally reaching the end where the relevant service is informed.</a:t>
            </a:r>
          </a:p>
          <a:p>
            <a:endParaRPr lang="en-GB" dirty="0"/>
          </a:p>
          <a:p>
            <a:r>
              <a:rPr lang="en-GB" dirty="0"/>
              <a:t>This process works so well that 93% of all internal purchases are processed within </a:t>
            </a:r>
            <a:r>
              <a:rPr lang="en-GB" dirty="0" smtClean="0"/>
              <a:t>24 hours</a:t>
            </a:r>
            <a:r>
              <a:rPr lang="en-GB" dirty="0"/>
              <a:t>.</a:t>
            </a: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pPr>
              <a:defRPr/>
            </a:pPr>
            <a:fld id="{3F51F17D-B38F-4879-A40F-DE466D6B5B3C}" type="slidenum">
              <a:rPr lang="en-US" smtClean="0"/>
              <a:pPr>
                <a:defRPr/>
              </a:pPr>
              <a:t>22</a:t>
            </a:fld>
            <a:endParaRPr lang="en-US"/>
          </a:p>
        </p:txBody>
      </p:sp>
    </p:spTree>
    <p:extLst>
      <p:ext uri="{BB962C8B-B14F-4D97-AF65-F5344CB8AC3E}">
        <p14:creationId xmlns:p14="http://schemas.microsoft.com/office/powerpoint/2010/main" xmlns="" val="75869845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GB" dirty="0"/>
          </a:p>
        </p:txBody>
      </p:sp>
      <p:sp>
        <p:nvSpPr>
          <p:cNvPr id="4" name="Slide Number Placeholder 3"/>
          <p:cNvSpPr>
            <a:spLocks noGrp="1"/>
          </p:cNvSpPr>
          <p:nvPr>
            <p:ph type="sldNum" sz="quarter" idx="10"/>
          </p:nvPr>
        </p:nvSpPr>
        <p:spPr/>
        <p:txBody>
          <a:bodyPr/>
          <a:lstStyle/>
          <a:p>
            <a:pPr>
              <a:defRPr/>
            </a:pPr>
            <a:fld id="{3F51F17D-B38F-4879-A40F-DE466D6B5B3C}" type="slidenum">
              <a:rPr lang="en-US" smtClean="0"/>
              <a:pPr>
                <a:defRPr/>
              </a:pPr>
              <a:t>23</a:t>
            </a:fld>
            <a:endParaRPr 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GB" dirty="0" smtClean="0"/>
              <a:t>EDH</a:t>
            </a:r>
            <a:r>
              <a:rPr lang="en-GB" baseline="0" dirty="0" smtClean="0"/>
              <a:t> supports two types of purchase orders: “DAI” and “MAG”. DAI has been the first electronic document in CERN (first appeared in 1992).  MAG was initially developed to purchase goods from the internal stores (which currently contains over 50’000 of most frequently used at CERN items – from pens and portables to gas, metal and chemical products; the stores </a:t>
            </a:r>
            <a:r>
              <a:rPr lang="en-GB" baseline="0" dirty="0" err="1" smtClean="0"/>
              <a:t>catalog</a:t>
            </a:r>
            <a:r>
              <a:rPr lang="en-GB" baseline="0" dirty="0" smtClean="0"/>
              <a:t> is also a part of EDH and is available online). MAG was then expanded to handle orders to the biggest CERN suppliers via “business-to-business” mechanism.</a:t>
            </a:r>
            <a:endParaRPr lang="en-GB" dirty="0"/>
          </a:p>
        </p:txBody>
      </p:sp>
      <p:sp>
        <p:nvSpPr>
          <p:cNvPr id="4" name="Slide Number Placeholder 3"/>
          <p:cNvSpPr>
            <a:spLocks noGrp="1"/>
          </p:cNvSpPr>
          <p:nvPr>
            <p:ph type="sldNum" sz="quarter" idx="10"/>
          </p:nvPr>
        </p:nvSpPr>
        <p:spPr/>
        <p:txBody>
          <a:bodyPr/>
          <a:lstStyle/>
          <a:p>
            <a:pPr>
              <a:defRPr/>
            </a:pPr>
            <a:fld id="{3F51F17D-B38F-4879-A40F-DE466D6B5B3C}" type="slidenum">
              <a:rPr lang="en-US" smtClean="0"/>
              <a:pPr>
                <a:defRPr/>
              </a:pPr>
              <a:t>24</a:t>
            </a:fld>
            <a:endParaRPr 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10CEE79-1271-4CEA-B631-BFEBB0F46B64}" type="slidenum">
              <a:rPr lang="en-US"/>
              <a:pPr/>
              <a:t>25</a:t>
            </a:fld>
            <a:endParaRPr lang="en-US"/>
          </a:p>
        </p:txBody>
      </p:sp>
      <p:sp>
        <p:nvSpPr>
          <p:cNvPr id="173058" name="Rectangle 2"/>
          <p:cNvSpPr>
            <a:spLocks noGrp="1" noRot="1" noChangeAspect="1" noChangeArrowheads="1" noTextEdit="1"/>
          </p:cNvSpPr>
          <p:nvPr>
            <p:ph type="sldImg"/>
          </p:nvPr>
        </p:nvSpPr>
        <p:spPr>
          <a:ln/>
        </p:spPr>
      </p:sp>
      <p:sp>
        <p:nvSpPr>
          <p:cNvPr id="173059" name="Rectangle 3"/>
          <p:cNvSpPr>
            <a:spLocks noGrp="1" noChangeArrowheads="1"/>
          </p:cNvSpPr>
          <p:nvPr>
            <p:ph type="body" idx="1"/>
          </p:nvPr>
        </p:nvSpPr>
        <p:spPr>
          <a:xfrm>
            <a:off x="908262" y="4722694"/>
            <a:ext cx="4995440" cy="4474131"/>
          </a:xfrm>
        </p:spPr>
        <p:txBody>
          <a:bodyPr/>
          <a:lstStyle/>
          <a:p>
            <a:endParaRPr 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a:defRPr/>
            </a:pPr>
            <a:fld id="{3F51F17D-B38F-4879-A40F-DE466D6B5B3C}" type="slidenum">
              <a:rPr lang="en-US" smtClean="0"/>
              <a:pPr>
                <a:defRPr/>
              </a:pPr>
              <a:t>26</a:t>
            </a:fld>
            <a:endParaRPr lang="en-US"/>
          </a:p>
        </p:txBody>
      </p:sp>
    </p:spTree>
    <p:extLst>
      <p:ext uri="{BB962C8B-B14F-4D97-AF65-F5344CB8AC3E}">
        <p14:creationId xmlns:p14="http://schemas.microsoft.com/office/powerpoint/2010/main" xmlns="" val="18486832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a:defRPr/>
            </a:pPr>
            <a:fld id="{3F51F17D-B38F-4879-A40F-DE466D6B5B3C}" type="slidenum">
              <a:rPr lang="en-US" smtClean="0"/>
              <a:pPr>
                <a:defRPr/>
              </a:pPr>
              <a:t>27</a:t>
            </a:fld>
            <a:endParaRPr lang="en-US"/>
          </a:p>
        </p:txBody>
      </p:sp>
    </p:spTree>
    <p:extLst>
      <p:ext uri="{BB962C8B-B14F-4D97-AF65-F5344CB8AC3E}">
        <p14:creationId xmlns:p14="http://schemas.microsoft.com/office/powerpoint/2010/main" xmlns="" val="13871165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EB3DBC7-17AF-45A9-911B-5BCC12C5855D}" type="slidenum">
              <a:rPr lang="en-US"/>
              <a:pPr/>
              <a:t>28</a:t>
            </a:fld>
            <a:endParaRPr lang="en-US"/>
          </a:p>
        </p:txBody>
      </p:sp>
      <p:sp>
        <p:nvSpPr>
          <p:cNvPr id="501762" name="Rectangle 2"/>
          <p:cNvSpPr>
            <a:spLocks noGrp="1" noRot="1" noChangeAspect="1" noChangeArrowheads="1" noTextEdit="1"/>
          </p:cNvSpPr>
          <p:nvPr>
            <p:ph type="sldImg"/>
          </p:nvPr>
        </p:nvSpPr>
        <p:spPr>
          <a:xfrm>
            <a:off x="920750" y="744538"/>
            <a:ext cx="4973638" cy="3729037"/>
          </a:xfrm>
          <a:ln/>
        </p:spPr>
      </p:sp>
      <p:sp>
        <p:nvSpPr>
          <p:cNvPr id="501763" name="Rectangle 3"/>
          <p:cNvSpPr>
            <a:spLocks noGrp="1" noChangeArrowheads="1"/>
          </p:cNvSpPr>
          <p:nvPr>
            <p:ph type="body" idx="1"/>
          </p:nvPr>
        </p:nvSpPr>
        <p:spPr>
          <a:xfrm>
            <a:off x="681197" y="4722097"/>
            <a:ext cx="5449570" cy="4475325"/>
          </a:xfrm>
        </p:spPr>
        <p:txBody>
          <a:bodyPr/>
          <a:lstStyle/>
          <a:p>
            <a:r>
              <a:rPr lang="en-US"/>
              <a:t>Here is the obligatory sales graph showing the growth of the application over the years.</a:t>
            </a:r>
          </a:p>
          <a:p>
            <a:endParaRPr lang="en-US"/>
          </a:p>
          <a:p>
            <a:r>
              <a:rPr lang="en-US"/>
              <a:t>We now have over 10,000 registered users with 2,000 users per day.</a:t>
            </a:r>
          </a:p>
          <a:p>
            <a:r>
              <a:rPr lang="en-US"/>
              <a:t>Over 150,000 documents per year.</a:t>
            </a:r>
          </a:p>
          <a:p>
            <a:r>
              <a:rPr lang="en-US"/>
              <a:t>1 electronic signature every 8 seconds.</a:t>
            </a:r>
          </a:p>
          <a:p>
            <a:endParaRPr lang="en-GB"/>
          </a:p>
          <a:p>
            <a:r>
              <a:rPr lang="en-GB"/>
              <a:t>As you can see EDH really is a critical application in the day-to-day running of CERN.</a:t>
            </a: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6FD9DB8-70A7-4F38-9ACB-457DB05DB15E}" type="slidenum">
              <a:rPr lang="en-US"/>
              <a:pPr/>
              <a:t>29</a:t>
            </a:fld>
            <a:endParaRPr lang="en-US"/>
          </a:p>
        </p:txBody>
      </p:sp>
      <p:sp>
        <p:nvSpPr>
          <p:cNvPr id="586754" name="Rectangle 2"/>
          <p:cNvSpPr>
            <a:spLocks noGrp="1" noRot="1" noChangeAspect="1" noChangeArrowheads="1" noTextEdit="1"/>
          </p:cNvSpPr>
          <p:nvPr>
            <p:ph type="sldImg"/>
          </p:nvPr>
        </p:nvSpPr>
        <p:spPr>
          <a:ln/>
        </p:spPr>
      </p:sp>
      <p:sp>
        <p:nvSpPr>
          <p:cNvPr id="58675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92500" lnSpcReduction="10000"/>
          </a:bodyPr>
          <a:lstStyle/>
          <a:p>
            <a:r>
              <a:rPr lang="en-GB" sz="1200" kern="1200" dirty="0" smtClean="0">
                <a:solidFill>
                  <a:schemeClr val="tx1"/>
                </a:solidFill>
                <a:latin typeface="Arial" charset="0"/>
                <a:ea typeface="+mn-ea"/>
                <a:cs typeface="+mn-cs"/>
              </a:rPr>
              <a:t>One</a:t>
            </a:r>
            <a:r>
              <a:rPr lang="en-GB" sz="1200" kern="1200" baseline="0" dirty="0" smtClean="0">
                <a:solidFill>
                  <a:schemeClr val="tx1"/>
                </a:solidFill>
                <a:latin typeface="Arial" charset="0"/>
                <a:ea typeface="+mn-ea"/>
                <a:cs typeface="+mn-cs"/>
              </a:rPr>
              <a:t> of the corner stones of the AIS project was a selection of a set of commercial applications. Two approaches basically exist here: either purchase an integrated business suite (e.g. SAP or Oracle) or choose “best of breed” applications in each of business areas.</a:t>
            </a:r>
            <a:endParaRPr lang="en-GB" sz="1200" kern="1200" dirty="0" smtClean="0">
              <a:solidFill>
                <a:schemeClr val="tx1"/>
              </a:solidFill>
              <a:latin typeface="Arial" charset="0"/>
              <a:ea typeface="+mn-ea"/>
              <a:cs typeface="+mn-cs"/>
            </a:endParaRPr>
          </a:p>
          <a:p>
            <a:endParaRPr lang="en-GB" sz="1200" kern="1200" dirty="0" smtClean="0">
              <a:solidFill>
                <a:schemeClr val="tx1"/>
              </a:solidFill>
              <a:latin typeface="Arial" charset="0"/>
              <a:ea typeface="+mn-ea"/>
              <a:cs typeface="+mn-cs"/>
            </a:endParaRPr>
          </a:p>
          <a:p>
            <a:r>
              <a:rPr lang="en-GB" sz="1200" kern="1200" dirty="0" smtClean="0">
                <a:solidFill>
                  <a:schemeClr val="tx1"/>
                </a:solidFill>
                <a:latin typeface="Arial" charset="0"/>
                <a:ea typeface="+mn-ea"/>
                <a:cs typeface="+mn-cs"/>
              </a:rPr>
              <a:t>In view of the relatively limited commercial availability of reliable integrated applications suites covering the range of  business functions to be treated it was decided to select BEST OF BREED commercial applications per functional area depending on </a:t>
            </a:r>
            <a:r>
              <a:rPr lang="en-GB" sz="1200" u="sng" kern="1200" dirty="0" smtClean="0">
                <a:solidFill>
                  <a:schemeClr val="tx1"/>
                </a:solidFill>
                <a:latin typeface="Arial" charset="0"/>
                <a:ea typeface="+mn-ea"/>
                <a:cs typeface="+mn-cs"/>
              </a:rPr>
              <a:t>their</a:t>
            </a:r>
            <a:r>
              <a:rPr lang="en-GB" sz="1200" u="sng" kern="1200" dirty="0" smtClean="0">
                <a:solidFill>
                  <a:schemeClr val="tx1"/>
                </a:solidFill>
                <a:effectLst>
                  <a:outerShdw blurRad="50800" dist="38100" algn="tr" rotWithShape="0">
                    <a:prstClr val="black">
                      <a:alpha val="40000"/>
                    </a:prstClr>
                  </a:outerShdw>
                </a:effectLst>
                <a:latin typeface="Arial" charset="0"/>
                <a:ea typeface="+mn-ea"/>
                <a:cs typeface="+mn-cs"/>
              </a:rPr>
              <a:t> </a:t>
            </a:r>
            <a:r>
              <a:rPr lang="en-GB" sz="1200" kern="1200" dirty="0" smtClean="0">
                <a:solidFill>
                  <a:schemeClr val="tx1"/>
                </a:solidFill>
                <a:latin typeface="Arial" charset="0"/>
                <a:ea typeface="+mn-ea"/>
                <a:cs typeface="+mn-cs"/>
              </a:rPr>
              <a:t>fit to user requirements</a:t>
            </a:r>
            <a:r>
              <a:rPr lang="en-GB" sz="1200" kern="1200" dirty="0" smtClean="0">
                <a:solidFill>
                  <a:schemeClr val="tx1"/>
                </a:solidFill>
                <a:effectLst>
                  <a:outerShdw blurRad="50800" dist="38100" algn="tr" rotWithShape="0">
                    <a:prstClr val="black">
                      <a:alpha val="40000"/>
                    </a:prstClr>
                  </a:outerShdw>
                </a:effectLst>
                <a:latin typeface="Arial" charset="0"/>
                <a:ea typeface="+mn-ea"/>
                <a:cs typeface="+mn-cs"/>
              </a:rPr>
              <a:t> </a:t>
            </a:r>
            <a:r>
              <a:rPr lang="en-GB" sz="1200" kern="1200" dirty="0" smtClean="0">
                <a:solidFill>
                  <a:schemeClr val="tx1"/>
                </a:solidFill>
                <a:latin typeface="Arial" charset="0"/>
                <a:ea typeface="+mn-ea"/>
                <a:cs typeface="+mn-cs"/>
              </a:rPr>
              <a:t>(obtained from functional detailed area analysis and cost effectiveness. </a:t>
            </a:r>
          </a:p>
          <a:p>
            <a:endParaRPr lang="en-GB" sz="1200" kern="1200" dirty="0" smtClean="0">
              <a:solidFill>
                <a:schemeClr val="tx1"/>
              </a:solidFill>
              <a:latin typeface="Arial" charset="0"/>
              <a:ea typeface="+mn-ea"/>
              <a:cs typeface="+mn-cs"/>
            </a:endParaRPr>
          </a:p>
          <a:p>
            <a:r>
              <a:rPr lang="en-GB" sz="1200" kern="1200" dirty="0" smtClean="0">
                <a:solidFill>
                  <a:schemeClr val="tx1"/>
                </a:solidFill>
                <a:latin typeface="Arial" charset="0"/>
                <a:ea typeface="+mn-ea"/>
                <a:cs typeface="+mn-cs"/>
              </a:rPr>
              <a:t>The commercial applications selected were the most cost effective obtained in the market</a:t>
            </a:r>
            <a:r>
              <a:rPr lang="en-GB" sz="1200" u="sng" kern="1200" dirty="0" smtClean="0">
                <a:solidFill>
                  <a:schemeClr val="tx1"/>
                </a:solidFill>
                <a:latin typeface="Arial" charset="0"/>
                <a:ea typeface="+mn-ea"/>
                <a:cs typeface="+mn-cs"/>
              </a:rPr>
              <a:t> </a:t>
            </a:r>
            <a:r>
              <a:rPr lang="en-GB" sz="1200" kern="1200" dirty="0" smtClean="0">
                <a:solidFill>
                  <a:schemeClr val="tx1"/>
                </a:solidFill>
                <a:latin typeface="Arial" charset="0"/>
                <a:ea typeface="+mn-ea"/>
                <a:cs typeface="+mn-cs"/>
              </a:rPr>
              <a:t>place with the best fit to the user requirements.</a:t>
            </a:r>
            <a:r>
              <a:rPr lang="en-GB" sz="1200" u="sng" kern="1200" dirty="0" smtClean="0">
                <a:solidFill>
                  <a:schemeClr val="tx1"/>
                </a:solidFill>
                <a:latin typeface="Arial" charset="0"/>
                <a:ea typeface="+mn-ea"/>
                <a:cs typeface="+mn-cs"/>
              </a:rPr>
              <a:t> </a:t>
            </a:r>
            <a:r>
              <a:rPr lang="en-GB" sz="1200" kern="1200" dirty="0" smtClean="0">
                <a:solidFill>
                  <a:schemeClr val="tx1"/>
                </a:solidFill>
                <a:latin typeface="Arial" charset="0"/>
                <a:ea typeface="+mn-ea"/>
                <a:cs typeface="+mn-cs"/>
              </a:rPr>
              <a:t>This resulted in installing, modifying and maintaining software with four major applications suppliers. We established first class relations with three of these and had problems with one due to the instability of the company</a:t>
            </a:r>
            <a:r>
              <a:rPr lang="en-GB" sz="1200" u="sng" kern="1200" dirty="0" smtClean="0">
                <a:solidFill>
                  <a:schemeClr val="tx1"/>
                </a:solidFill>
                <a:latin typeface="Arial" charset="0"/>
                <a:ea typeface="+mn-ea"/>
                <a:cs typeface="+mn-cs"/>
              </a:rPr>
              <a:t>. </a:t>
            </a:r>
            <a:r>
              <a:rPr lang="en-GB" sz="1200" kern="1200" dirty="0" smtClean="0">
                <a:solidFill>
                  <a:schemeClr val="tx1"/>
                </a:solidFill>
                <a:latin typeface="Arial" charset="0"/>
                <a:ea typeface="+mn-ea"/>
                <a:cs typeface="+mn-cs"/>
              </a:rPr>
              <a:t>We believe best of breed was a key success factor in meeting our objectives. At the outset of the project there were no viable integrated MIS applications suites meeting our requirements, although several commercial integrated suites of applications became available in the 90’s. Our conclusion, based on cost/effectiveness, ease of installation and maintenance, integration with in-house applications, complexity and best fit to our detailed area analysis is that best of breed remains, by a significant margin, the best choice for CERN. </a:t>
            </a:r>
          </a:p>
          <a:p>
            <a:endParaRPr lang="en-GB" sz="1200" kern="1200" dirty="0" smtClean="0">
              <a:solidFill>
                <a:schemeClr val="tx1"/>
              </a:solidFill>
              <a:latin typeface="Arial" charset="0"/>
              <a:ea typeface="+mn-ea"/>
              <a:cs typeface="+mn-cs"/>
            </a:endParaRPr>
          </a:p>
          <a:p>
            <a:r>
              <a:rPr lang="en-GB" sz="1200" kern="1200" dirty="0" smtClean="0">
                <a:solidFill>
                  <a:schemeClr val="tx1"/>
                </a:solidFill>
                <a:latin typeface="Arial" charset="0"/>
                <a:ea typeface="+mn-ea"/>
                <a:cs typeface="+mn-cs"/>
              </a:rPr>
              <a:t>The biggest</a:t>
            </a:r>
            <a:r>
              <a:rPr lang="en-GB" sz="1200" kern="1200" baseline="0" dirty="0" smtClean="0">
                <a:solidFill>
                  <a:schemeClr val="tx1"/>
                </a:solidFill>
                <a:latin typeface="Arial" charset="0"/>
                <a:ea typeface="+mn-ea"/>
                <a:cs typeface="+mn-cs"/>
              </a:rPr>
              <a:t> challenge in the “best of breed” approach is integrating commercial applications together. We have successfully solved this task using a single database vendor (Oracle) and creating a Foundation application which contains reference data from all commercial and in-house applications.</a:t>
            </a:r>
            <a:endParaRPr lang="en-GB" dirty="0"/>
          </a:p>
        </p:txBody>
      </p:sp>
      <p:sp>
        <p:nvSpPr>
          <p:cNvPr id="4" name="Slide Number Placeholder 3"/>
          <p:cNvSpPr>
            <a:spLocks noGrp="1"/>
          </p:cNvSpPr>
          <p:nvPr>
            <p:ph type="sldNum" sz="quarter" idx="10"/>
          </p:nvPr>
        </p:nvSpPr>
        <p:spPr/>
        <p:txBody>
          <a:bodyPr/>
          <a:lstStyle/>
          <a:p>
            <a:pPr>
              <a:defRPr/>
            </a:pPr>
            <a:fld id="{3F51F17D-B38F-4879-A40F-DE466D6B5B3C}" type="slidenum">
              <a:rPr lang="en-US" smtClean="0"/>
              <a:pPr>
                <a:defRPr/>
              </a:pPr>
              <a:t>3</a:t>
            </a:fld>
            <a:endParaRPr 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GB"/>
          </a:p>
        </p:txBody>
      </p:sp>
      <p:sp>
        <p:nvSpPr>
          <p:cNvPr id="4" name="Slide Number Placeholder 3"/>
          <p:cNvSpPr>
            <a:spLocks noGrp="1"/>
          </p:cNvSpPr>
          <p:nvPr>
            <p:ph type="sldNum" sz="quarter" idx="10"/>
          </p:nvPr>
        </p:nvSpPr>
        <p:spPr/>
        <p:txBody>
          <a:bodyPr/>
          <a:lstStyle/>
          <a:p>
            <a:pPr>
              <a:defRPr/>
            </a:pPr>
            <a:fld id="{3F51F17D-B38F-4879-A40F-DE466D6B5B3C}" type="slidenum">
              <a:rPr lang="en-US" smtClean="0"/>
              <a:pPr>
                <a:defRPr/>
              </a:pPr>
              <a:t>30</a:t>
            </a:fld>
            <a:endParaRPr lang="en-US"/>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D51DFE6-2669-443C-B4F2-2EEE3B385181}" type="slidenum">
              <a:rPr lang="en-US"/>
              <a:pPr/>
              <a:t>31</a:t>
            </a:fld>
            <a:endParaRPr lang="en-US"/>
          </a:p>
        </p:txBody>
      </p:sp>
      <p:sp>
        <p:nvSpPr>
          <p:cNvPr id="409602" name="Rectangle 2"/>
          <p:cNvSpPr>
            <a:spLocks noGrp="1" noRot="1" noChangeAspect="1" noChangeArrowheads="1" noTextEdit="1"/>
          </p:cNvSpPr>
          <p:nvPr>
            <p:ph type="sldImg"/>
          </p:nvPr>
        </p:nvSpPr>
        <p:spPr>
          <a:ln/>
        </p:spPr>
      </p:sp>
      <p:sp>
        <p:nvSpPr>
          <p:cNvPr id="409603" name="Rectangle 3"/>
          <p:cNvSpPr>
            <a:spLocks noGrp="1" noChangeArrowheads="1"/>
          </p:cNvSpPr>
          <p:nvPr>
            <p:ph type="body" idx="1"/>
          </p:nvPr>
        </p:nvSpPr>
        <p:spPr/>
        <p:txBody>
          <a:bodyPr/>
          <a:lstStyle/>
          <a:p>
            <a:endParaRPr lang="en-GB" dirty="0"/>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4961C0F-36FA-4CCC-B233-42055A1417BF}" type="slidenum">
              <a:rPr lang="en-US"/>
              <a:pPr/>
              <a:t>32</a:t>
            </a:fld>
            <a:endParaRPr lang="en-US"/>
          </a:p>
        </p:txBody>
      </p:sp>
      <p:sp>
        <p:nvSpPr>
          <p:cNvPr id="151554" name="Rectangle 2"/>
          <p:cNvSpPr>
            <a:spLocks noGrp="1" noRot="1" noChangeAspect="1" noChangeArrowheads="1" noTextEdit="1"/>
          </p:cNvSpPr>
          <p:nvPr>
            <p:ph type="sldImg"/>
          </p:nvPr>
        </p:nvSpPr>
        <p:spPr>
          <a:ln/>
        </p:spPr>
      </p:sp>
      <p:sp>
        <p:nvSpPr>
          <p:cNvPr id="15155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8CE9B91-DB77-4DAE-B90D-D8039458FE2B}" type="slidenum">
              <a:rPr lang="en-US"/>
              <a:pPr/>
              <a:t>33</a:t>
            </a:fld>
            <a:endParaRPr lang="en-US"/>
          </a:p>
        </p:txBody>
      </p:sp>
      <p:sp>
        <p:nvSpPr>
          <p:cNvPr id="90114" name="Rectangle 2"/>
          <p:cNvSpPr>
            <a:spLocks noGrp="1" noRot="1" noChangeAspect="1" noChangeArrowheads="1" noTextEdit="1"/>
          </p:cNvSpPr>
          <p:nvPr>
            <p:ph type="sldImg"/>
          </p:nvPr>
        </p:nvSpPr>
        <p:spPr>
          <a:ln/>
        </p:spPr>
      </p:sp>
      <p:sp>
        <p:nvSpPr>
          <p:cNvPr id="90115" name="Rectangle 3"/>
          <p:cNvSpPr>
            <a:spLocks noGrp="1" noChangeArrowheads="1"/>
          </p:cNvSpPr>
          <p:nvPr>
            <p:ph type="body" idx="1"/>
          </p:nvPr>
        </p:nvSpPr>
        <p:spPr/>
        <p:txBody>
          <a:bodyPr/>
          <a:lstStyle/>
          <a:p>
            <a:r>
              <a:rPr lang="en-US"/>
              <a:t>Important Criteria:</a:t>
            </a:r>
          </a:p>
          <a:p>
            <a:r>
              <a:rPr lang="en-US"/>
              <a:t> Java Based !</a:t>
            </a:r>
          </a:p>
          <a:p>
            <a:endParaRPr lang="en-US"/>
          </a:p>
          <a:p>
            <a:r>
              <a:rPr lang="en-US"/>
              <a:t>Good Designer to improve developer's productivity!</a:t>
            </a:r>
          </a:p>
          <a:p>
            <a:r>
              <a:rPr lang="en-US"/>
              <a:t>Including debugging….</a:t>
            </a:r>
          </a:p>
          <a:p>
            <a:endParaRPr lang="en-US"/>
          </a:p>
          <a:p>
            <a:r>
              <a:rPr lang="en-US"/>
              <a:t>Manageability of the processes </a:t>
            </a:r>
          </a:p>
          <a:p>
            <a:pPr>
              <a:buFontTx/>
              <a:buChar char="-"/>
            </a:pPr>
            <a:r>
              <a:rPr lang="en-US"/>
              <a:t>Halt on fault/retry</a:t>
            </a:r>
          </a:p>
          <a:p>
            <a:pPr>
              <a:buFontTx/>
              <a:buChar char="-"/>
            </a:pPr>
            <a:r>
              <a:rPr lang="en-US"/>
              <a:t>Process versioning (EDH has long very long running processes)</a:t>
            </a: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8D416F6-2D35-48FA-970B-AD2A05037169}" type="slidenum">
              <a:rPr lang="en-US"/>
              <a:pPr/>
              <a:t>34</a:t>
            </a:fld>
            <a:endParaRPr lang="en-US"/>
          </a:p>
        </p:txBody>
      </p:sp>
      <p:sp>
        <p:nvSpPr>
          <p:cNvPr id="158722" name="Rectangle 2"/>
          <p:cNvSpPr>
            <a:spLocks noGrp="1" noRot="1" noChangeAspect="1" noChangeArrowheads="1" noTextEdit="1"/>
          </p:cNvSpPr>
          <p:nvPr>
            <p:ph type="sldImg"/>
          </p:nvPr>
        </p:nvSpPr>
        <p:spPr>
          <a:ln/>
        </p:spPr>
      </p:sp>
      <p:sp>
        <p:nvSpPr>
          <p:cNvPr id="15872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a:defRPr/>
            </a:pPr>
            <a:fld id="{3F51F17D-B38F-4879-A40F-DE466D6B5B3C}" type="slidenum">
              <a:rPr lang="en-US" smtClean="0"/>
              <a:pPr>
                <a:defRPr/>
              </a:pPr>
              <a:t>35</a:t>
            </a:fld>
            <a:endParaRPr lang="en-US"/>
          </a:p>
        </p:txBody>
      </p:sp>
    </p:spTree>
    <p:extLst>
      <p:ext uri="{BB962C8B-B14F-4D97-AF65-F5344CB8AC3E}">
        <p14:creationId xmlns:p14="http://schemas.microsoft.com/office/powerpoint/2010/main" xmlns="" val="141214923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2D96F81-DF73-4676-85B4-D311E77C0EDB}" type="slidenum">
              <a:rPr lang="en-US"/>
              <a:pPr/>
              <a:t>4</a:t>
            </a:fld>
            <a:endParaRPr lang="en-US"/>
          </a:p>
        </p:txBody>
      </p:sp>
      <p:sp>
        <p:nvSpPr>
          <p:cNvPr id="536578" name="Rectangle 2"/>
          <p:cNvSpPr>
            <a:spLocks noGrp="1" noRot="1" noChangeAspect="1" noChangeArrowheads="1" noTextEdit="1"/>
          </p:cNvSpPr>
          <p:nvPr>
            <p:ph type="sldImg"/>
          </p:nvPr>
        </p:nvSpPr>
        <p:spPr>
          <a:ln/>
        </p:spPr>
      </p:sp>
      <p:sp>
        <p:nvSpPr>
          <p:cNvPr id="536579" name="Rectangle 3"/>
          <p:cNvSpPr>
            <a:spLocks noGrp="1" noChangeArrowheads="1"/>
          </p:cNvSpPr>
          <p:nvPr>
            <p:ph type="body" idx="1"/>
          </p:nvPr>
        </p:nvSpPr>
        <p:spPr/>
        <p:txBody>
          <a:bodyPr/>
          <a:lstStyle/>
          <a:p>
            <a:r>
              <a:rPr lang="en-US" dirty="0" smtClean="0"/>
              <a:t>For the Finance/Purchasing</a:t>
            </a:r>
            <a:r>
              <a:rPr lang="en-US" baseline="0" dirty="0" smtClean="0"/>
              <a:t> area we’ve chosen a commercial package called </a:t>
            </a:r>
            <a:r>
              <a:rPr lang="en-US" baseline="0" dirty="0" err="1" smtClean="0"/>
              <a:t>Qualiac</a:t>
            </a:r>
            <a:r>
              <a:rPr lang="en-US" baseline="0" dirty="0" smtClean="0"/>
              <a:t> from a French company.</a:t>
            </a:r>
            <a:endParaRPr lang="en-US" dirty="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CEC8CFC-E0C3-4DD9-AF47-A95FEB6E9F9C}" type="slidenum">
              <a:rPr lang="en-US"/>
              <a:pPr/>
              <a:t>5</a:t>
            </a:fld>
            <a:endParaRPr lang="en-US"/>
          </a:p>
        </p:txBody>
      </p:sp>
      <p:sp>
        <p:nvSpPr>
          <p:cNvPr id="535554" name="Rectangle 2"/>
          <p:cNvSpPr>
            <a:spLocks noGrp="1" noRot="1" noChangeAspect="1" noChangeArrowheads="1" noTextEdit="1"/>
          </p:cNvSpPr>
          <p:nvPr>
            <p:ph type="sldImg"/>
          </p:nvPr>
        </p:nvSpPr>
        <p:spPr>
          <a:ln/>
        </p:spPr>
      </p:sp>
      <p:sp>
        <p:nvSpPr>
          <p:cNvPr id="53555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22652F0-B22E-4A00-A8F5-70E0F5786C73}" type="slidenum">
              <a:rPr lang="en-US"/>
              <a:pPr/>
              <a:t>6</a:t>
            </a:fld>
            <a:endParaRPr lang="en-US"/>
          </a:p>
        </p:txBody>
      </p:sp>
      <p:sp>
        <p:nvSpPr>
          <p:cNvPr id="534530" name="Rectangle 2"/>
          <p:cNvSpPr>
            <a:spLocks noGrp="1" noRot="1" noChangeAspect="1" noChangeArrowheads="1" noTextEdit="1"/>
          </p:cNvSpPr>
          <p:nvPr>
            <p:ph type="sldImg"/>
          </p:nvPr>
        </p:nvSpPr>
        <p:spPr>
          <a:ln/>
        </p:spPr>
      </p:sp>
      <p:sp>
        <p:nvSpPr>
          <p:cNvPr id="53453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50EEB3E-B85C-487E-B056-E93B80F9526F}" type="slidenum">
              <a:rPr lang="en-US"/>
              <a:pPr/>
              <a:t>7</a:t>
            </a:fld>
            <a:endParaRPr lang="en-US"/>
          </a:p>
        </p:txBody>
      </p:sp>
      <p:sp>
        <p:nvSpPr>
          <p:cNvPr id="533506" name="Rectangle 2"/>
          <p:cNvSpPr>
            <a:spLocks noGrp="1" noRot="1" noChangeAspect="1" noChangeArrowheads="1" noTextEdit="1"/>
          </p:cNvSpPr>
          <p:nvPr>
            <p:ph type="sldImg"/>
          </p:nvPr>
        </p:nvSpPr>
        <p:spPr>
          <a:ln/>
        </p:spPr>
      </p:sp>
      <p:sp>
        <p:nvSpPr>
          <p:cNvPr id="533507" name="Rectangle 3"/>
          <p:cNvSpPr>
            <a:spLocks noGrp="1" noChangeArrowheads="1"/>
          </p:cNvSpPr>
          <p:nvPr>
            <p:ph type="body" idx="1"/>
          </p:nvPr>
        </p:nvSpPr>
        <p:spPr/>
        <p:txBody>
          <a:bodyPr/>
          <a:lstStyle/>
          <a:p>
            <a:r>
              <a:rPr lang="en-US" dirty="0" smtClean="0"/>
              <a:t>80% commercial, 20%</a:t>
            </a:r>
            <a:r>
              <a:rPr lang="en-US" baseline="0" dirty="0" smtClean="0"/>
              <a:t> - in-house</a:t>
            </a:r>
            <a:endParaRPr lang="en-US" dirty="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C211C16-25FE-4077-A769-08DC1AFBA10A}" type="slidenum">
              <a:rPr lang="en-US"/>
              <a:pPr/>
              <a:t>8</a:t>
            </a:fld>
            <a:endParaRPr lang="en-US"/>
          </a:p>
        </p:txBody>
      </p:sp>
      <p:sp>
        <p:nvSpPr>
          <p:cNvPr id="616450" name="Rectangle 2"/>
          <p:cNvSpPr>
            <a:spLocks noGrp="1" noRot="1" noChangeAspect="1" noChangeArrowheads="1" noTextEdit="1"/>
          </p:cNvSpPr>
          <p:nvPr>
            <p:ph type="sldImg"/>
          </p:nvPr>
        </p:nvSpPr>
        <p:spPr>
          <a:ln/>
        </p:spPr>
      </p:sp>
      <p:sp>
        <p:nvSpPr>
          <p:cNvPr id="616451" name="Rectangle 3"/>
          <p:cNvSpPr>
            <a:spLocks noGrp="1" noChangeArrowheads="1"/>
          </p:cNvSpPr>
          <p:nvPr>
            <p:ph type="body" idx="1"/>
          </p:nvPr>
        </p:nvSpPr>
        <p:spPr/>
        <p:txBody>
          <a:bodyPr/>
          <a:lstStyle/>
          <a:p>
            <a:r>
              <a:rPr lang="en-US" dirty="0" smtClean="0"/>
              <a:t>Here is a simplified</a:t>
            </a:r>
            <a:r>
              <a:rPr lang="en-US" baseline="0" dirty="0" smtClean="0"/>
              <a:t> view of our administrative applications. The left part contains data-entry applications, represented mostly by commercial packages. The right part contains data-retrieval (reporting) applications developed in line (HRT for human-resource reporting and CET for financial reporting). Our business process management tool, EDH, which will be covered in detail later in this presentation is located in the middle since it is used both for data entry and data retrieval. </a:t>
            </a:r>
          </a:p>
          <a:p>
            <a:endParaRPr lang="en-US" baseline="0" dirty="0" smtClean="0"/>
          </a:p>
          <a:p>
            <a:r>
              <a:rPr lang="en-US" baseline="0" dirty="0" smtClean="0"/>
              <a:t>The central part of the picture is the Foundation application developed in-house. This is the central repository for all reference data, coming from all our applications, both commercial and in-house. Foundation acts as an integration layer between all our applications. It contains information about persons, suppliers, offices and so on and so forth.</a:t>
            </a:r>
            <a:endParaRPr lang="en-US" dirty="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C76A783-F65C-444E-B411-885316C48F7E}" type="slidenum">
              <a:rPr lang="en-US"/>
              <a:pPr/>
              <a:t>9</a:t>
            </a:fld>
            <a:endParaRPr lang="en-US"/>
          </a:p>
        </p:txBody>
      </p:sp>
      <p:sp>
        <p:nvSpPr>
          <p:cNvPr id="98306" name="Rectangle 2"/>
          <p:cNvSpPr>
            <a:spLocks noGrp="1" noRot="1" noChangeAspect="1" noChangeArrowheads="1" noTextEdit="1"/>
          </p:cNvSpPr>
          <p:nvPr>
            <p:ph type="sldImg"/>
          </p:nvPr>
        </p:nvSpPr>
        <p:spPr>
          <a:ln/>
        </p:spPr>
      </p:sp>
      <p:sp>
        <p:nvSpPr>
          <p:cNvPr id="98307" name="Rectangle 3"/>
          <p:cNvSpPr>
            <a:spLocks noGrp="1" noChangeArrowheads="1"/>
          </p:cNvSpPr>
          <p:nvPr>
            <p:ph type="body" idx="1"/>
          </p:nvPr>
        </p:nvSpPr>
        <p:spPr/>
        <p:txBody>
          <a:bodyPr/>
          <a:lstStyle/>
          <a:p>
            <a:r>
              <a:rPr lang="en-GB" dirty="0"/>
              <a:t>So </a:t>
            </a:r>
            <a:r>
              <a:rPr lang="en-GB" dirty="0" smtClean="0"/>
              <a:t>let’s now see in details our</a:t>
            </a:r>
            <a:r>
              <a:rPr lang="en-GB" baseline="0" dirty="0" smtClean="0"/>
              <a:t> business process management tool which is called EDH. </a:t>
            </a:r>
            <a:r>
              <a:rPr lang="en-GB" dirty="0" smtClean="0"/>
              <a:t>EDH </a:t>
            </a:r>
            <a:r>
              <a:rPr lang="en-GB" dirty="0"/>
              <a:t>stands for </a:t>
            </a:r>
            <a:r>
              <a:rPr lang="en-US" dirty="0"/>
              <a:t>Electronic Document Handling</a:t>
            </a:r>
            <a:r>
              <a:rPr lang="en-GB" dirty="0"/>
              <a:t>, our internal electronic forms processing system</a:t>
            </a:r>
            <a:r>
              <a:rPr lang="en-GB" dirty="0" smtClean="0"/>
              <a:t>. </a:t>
            </a:r>
          </a:p>
          <a:p>
            <a:endParaRPr lang="en-GB" dirty="0" smtClean="0"/>
          </a:p>
          <a:p>
            <a:r>
              <a:rPr lang="en-GB" dirty="0" smtClean="0"/>
              <a:t>This tool</a:t>
            </a:r>
            <a:r>
              <a:rPr lang="en-GB" baseline="0" dirty="0" smtClean="0"/>
              <a:t> was </a:t>
            </a:r>
            <a:r>
              <a:rPr lang="en-GB" dirty="0" smtClean="0"/>
              <a:t>developed at CERN as a key component of the AIS project, which aimed to provide cost effective user-friendly solutions for reducing administrative overheads throughout the organization. From leave requests to purchase requisitions, over 100 different forms were in use at CERN. These were filled in manually, retyped, approved, signed, and finally retyped again into the appropriate system - not the most efficient way of doing things. EDH's objective was to replace these paper based business procedures with streamlined electronic workflow, validating data against corporate databases and automatically generating the end-result with minimum human intervention.</a:t>
            </a:r>
          </a:p>
          <a:p>
            <a:endParaRPr lang="en-GB" dirty="0" smtClean="0"/>
          </a:p>
          <a:p>
            <a:r>
              <a:rPr lang="en-GB" dirty="0" smtClean="0"/>
              <a:t>The first implementation of EDH, launched in 1992, ran on CERN's central mainframe computer. Soon after, as central computing gave way to distributed computing, this was replaced by a client-server version, with everyone at CERN having an EDH application on their desktop. In 1998, as CERN moved towards becoming the world's first truly global laboratory, EDH moved to the Web - itself invented and developed at CERN in the early 1990s. </a:t>
            </a:r>
          </a:p>
          <a:p>
            <a:endParaRPr lang="en-GB" dirty="0"/>
          </a:p>
          <a:p>
            <a:endParaRPr lang="en-GB" dirty="0"/>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0" y="2100263"/>
            <a:ext cx="9142413" cy="1481137"/>
          </a:xfrm>
          <a:prstGeom prst="rect">
            <a:avLst/>
          </a:prstGeom>
          <a:gradFill rotWithShape="0">
            <a:gsLst>
              <a:gs pos="0">
                <a:srgbClr val="002F5E"/>
              </a:gs>
              <a:gs pos="100000">
                <a:srgbClr val="002F5E">
                  <a:gamma/>
                  <a:shade val="27451"/>
                  <a:invGamma/>
                </a:srgbClr>
              </a:gs>
            </a:gsLst>
            <a:lin ang="2700000" scaled="1"/>
          </a:gradFill>
          <a:ln w="9525">
            <a:noFill/>
            <a:miter lim="800000"/>
            <a:headEnd/>
            <a:tailEnd/>
          </a:ln>
          <a:effectLst/>
        </p:spPr>
        <p:txBody>
          <a:bodyPr/>
          <a:lstStyle/>
          <a:p>
            <a:pPr>
              <a:defRPr/>
            </a:pPr>
            <a:endParaRPr lang="en-GB"/>
          </a:p>
        </p:txBody>
      </p:sp>
      <p:sp>
        <p:nvSpPr>
          <p:cNvPr id="5" name="Rectangle 8"/>
          <p:cNvSpPr>
            <a:spLocks noChangeArrowheads="1"/>
          </p:cNvSpPr>
          <p:nvPr/>
        </p:nvSpPr>
        <p:spPr bwMode="auto">
          <a:xfrm>
            <a:off x="0" y="3657600"/>
            <a:ext cx="4724400" cy="152400"/>
          </a:xfrm>
          <a:prstGeom prst="rect">
            <a:avLst/>
          </a:prstGeom>
          <a:solidFill>
            <a:schemeClr val="accent1">
              <a:alpha val="50000"/>
            </a:schemeClr>
          </a:solidFill>
          <a:ln w="9525">
            <a:noFill/>
            <a:miter lim="800000"/>
            <a:headEnd/>
            <a:tailEnd/>
          </a:ln>
          <a:effectLst/>
        </p:spPr>
        <p:txBody>
          <a:bodyPr/>
          <a:lstStyle/>
          <a:p>
            <a:pPr>
              <a:defRPr/>
            </a:pPr>
            <a:endParaRPr lang="en-GB"/>
          </a:p>
        </p:txBody>
      </p:sp>
      <p:grpSp>
        <p:nvGrpSpPr>
          <p:cNvPr id="6" name="Group 9"/>
          <p:cNvGrpSpPr>
            <a:grpSpLocks/>
          </p:cNvGrpSpPr>
          <p:nvPr/>
        </p:nvGrpSpPr>
        <p:grpSpPr bwMode="auto">
          <a:xfrm>
            <a:off x="0" y="33338"/>
            <a:ext cx="9144000" cy="609600"/>
            <a:chOff x="0" y="21"/>
            <a:chExt cx="5760" cy="384"/>
          </a:xfrm>
        </p:grpSpPr>
        <p:sp>
          <p:nvSpPr>
            <p:cNvPr id="7" name="Rectangle 10"/>
            <p:cNvSpPr>
              <a:spLocks noChangeArrowheads="1"/>
            </p:cNvSpPr>
            <p:nvPr/>
          </p:nvSpPr>
          <p:spPr bwMode="auto">
            <a:xfrm>
              <a:off x="0" y="21"/>
              <a:ext cx="5760" cy="192"/>
            </a:xfrm>
            <a:prstGeom prst="rect">
              <a:avLst/>
            </a:prstGeom>
            <a:solidFill>
              <a:srgbClr val="003368"/>
            </a:solidFill>
            <a:ln w="12700" cap="sq">
              <a:noFill/>
              <a:miter lim="800000"/>
              <a:headEnd type="none" w="sm" len="sm"/>
              <a:tailEnd type="none" w="sm" len="sm"/>
            </a:ln>
            <a:effectLst/>
          </p:spPr>
          <p:txBody>
            <a:bodyPr wrap="none" lIns="0" tIns="0" rIns="0" bIns="0" anchor="ctr"/>
            <a:lstStyle/>
            <a:p>
              <a:pPr algn="ctr" eaLnBrk="0" hangingPunct="0">
                <a:defRPr/>
              </a:pPr>
              <a:r>
                <a:rPr lang="en-US" i="0"/>
                <a:t>CERN – European Organization for Nuclear Research</a:t>
              </a:r>
            </a:p>
          </p:txBody>
        </p:sp>
        <p:pic>
          <p:nvPicPr>
            <p:cNvPr id="8" name="Picture 11" descr="CERN125"/>
            <p:cNvPicPr>
              <a:picLocks noChangeAspect="1" noChangeArrowheads="1"/>
            </p:cNvPicPr>
            <p:nvPr/>
          </p:nvPicPr>
          <p:blipFill>
            <a:blip r:embed="rId2" cstate="print"/>
            <a:srcRect/>
            <a:stretch>
              <a:fillRect/>
            </a:stretch>
          </p:blipFill>
          <p:spPr bwMode="auto">
            <a:xfrm>
              <a:off x="945" y="21"/>
              <a:ext cx="192" cy="192"/>
            </a:xfrm>
            <a:prstGeom prst="rect">
              <a:avLst/>
            </a:prstGeom>
            <a:noFill/>
            <a:ln w="9525">
              <a:noFill/>
              <a:miter lim="800000"/>
              <a:headEnd/>
              <a:tailEnd/>
            </a:ln>
          </p:spPr>
        </p:pic>
        <p:sp>
          <p:nvSpPr>
            <p:cNvPr id="9" name="Rectangle 12"/>
            <p:cNvSpPr>
              <a:spLocks noChangeArrowheads="1"/>
            </p:cNvSpPr>
            <p:nvPr/>
          </p:nvSpPr>
          <p:spPr bwMode="auto">
            <a:xfrm>
              <a:off x="0" y="213"/>
              <a:ext cx="5760" cy="192"/>
            </a:xfrm>
            <a:prstGeom prst="rect">
              <a:avLst/>
            </a:prstGeom>
            <a:solidFill>
              <a:srgbClr val="E8BC00"/>
            </a:solidFill>
            <a:ln w="12700" cap="sq">
              <a:noFill/>
              <a:miter lim="800000"/>
              <a:headEnd type="none" w="sm" len="sm"/>
              <a:tailEnd type="none" w="sm" len="sm"/>
            </a:ln>
            <a:effectLst/>
          </p:spPr>
          <p:txBody>
            <a:bodyPr wrap="none" lIns="0" tIns="0" rIns="0" bIns="0" anchor="ctr"/>
            <a:lstStyle/>
            <a:p>
              <a:pPr algn="ctr" eaLnBrk="0" hangingPunct="0">
                <a:defRPr/>
              </a:pPr>
              <a:r>
                <a:rPr lang="en-US" sz="2200" i="0">
                  <a:solidFill>
                    <a:srgbClr val="003368"/>
                  </a:solidFill>
                  <a:latin typeface="Times New Roman" pitchFamily="18" charset="0"/>
                </a:rPr>
                <a:t>IT Department – </a:t>
              </a:r>
              <a:r>
                <a:rPr lang="en-US" sz="2200" b="1">
                  <a:solidFill>
                    <a:srgbClr val="003368"/>
                  </a:solidFill>
                  <a:latin typeface="Times New Roman" pitchFamily="18" charset="0"/>
                </a:rPr>
                <a:t>e</a:t>
              </a:r>
              <a:r>
                <a:rPr lang="en-US" sz="1000" baseline="30000">
                  <a:solidFill>
                    <a:srgbClr val="003368"/>
                  </a:solidFill>
                  <a:latin typeface="Times New Roman" pitchFamily="18" charset="0"/>
                  <a:cs typeface="Times New Roman" pitchFamily="18" charset="0"/>
                </a:rPr>
                <a:t>–</a:t>
              </a:r>
              <a:r>
                <a:rPr lang="en-US" sz="2200" i="0">
                  <a:solidFill>
                    <a:srgbClr val="003368"/>
                  </a:solidFill>
                  <a:latin typeface="Times New Roman" pitchFamily="18" charset="0"/>
                </a:rPr>
                <a:t>Business Section</a:t>
              </a:r>
            </a:p>
          </p:txBody>
        </p:sp>
      </p:grpSp>
      <p:sp>
        <p:nvSpPr>
          <p:cNvPr id="30723" name="Rectangle 3"/>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30724" name="Rectangle 4"/>
          <p:cNvSpPr>
            <a:spLocks noGrp="1" noChangeArrowheads="1"/>
          </p:cNvSpPr>
          <p:nvPr>
            <p:ph type="subTitle" sz="quarter" idx="1"/>
          </p:nvPr>
        </p:nvSpPr>
        <p:spPr>
          <a:xfrm>
            <a:off x="2057400" y="4114800"/>
            <a:ext cx="6400800" cy="1752600"/>
          </a:xfrm>
        </p:spPr>
        <p:txBody>
          <a:bodyPr/>
          <a:lstStyle>
            <a:lvl1pPr marL="0" indent="0" algn="ctr">
              <a:buFont typeface="Wingdings" pitchFamily="2" charset="2"/>
              <a:buNone/>
              <a:defRPr b="0">
                <a:latin typeface="Times New Roman" pitchFamily="18" charset="0"/>
              </a:defRPr>
            </a:lvl1pPr>
          </a:lstStyle>
          <a:p>
            <a:r>
              <a:rPr lang="en-US"/>
              <a:t>Click to edit Master subtitle style</a:t>
            </a:r>
          </a:p>
        </p:txBody>
      </p:sp>
      <p:sp>
        <p:nvSpPr>
          <p:cNvPr id="10" name="Rectangle 5"/>
          <p:cNvSpPr>
            <a:spLocks noGrp="1" noChangeArrowheads="1"/>
          </p:cNvSpPr>
          <p:nvPr>
            <p:ph type="dt" sz="quarter" idx="10"/>
          </p:nvPr>
        </p:nvSpPr>
        <p:spPr/>
        <p:txBody>
          <a:bodyPr/>
          <a:lstStyle>
            <a:lvl1pPr>
              <a:defRPr smtClean="0"/>
            </a:lvl1pPr>
          </a:lstStyle>
          <a:p>
            <a:pPr>
              <a:defRPr/>
            </a:pPr>
            <a:endParaRPr lang="en-GB"/>
          </a:p>
        </p:txBody>
      </p:sp>
      <p:sp>
        <p:nvSpPr>
          <p:cNvPr id="11" name="Rectangle 6"/>
          <p:cNvSpPr>
            <a:spLocks noGrp="1" noChangeArrowheads="1"/>
          </p:cNvSpPr>
          <p:nvPr>
            <p:ph type="ftr" sz="quarter" idx="11"/>
          </p:nvPr>
        </p:nvSpPr>
        <p:spPr/>
        <p:txBody>
          <a:bodyPr/>
          <a:lstStyle>
            <a:lvl1pPr>
              <a:defRPr smtClean="0"/>
            </a:lvl1pPr>
          </a:lstStyle>
          <a:p>
            <a:pPr>
              <a:defRPr/>
            </a:pPr>
            <a:endParaRPr lang="en-GB"/>
          </a:p>
        </p:txBody>
      </p:sp>
      <p:sp>
        <p:nvSpPr>
          <p:cNvPr id="12" name="Rectangle 7"/>
          <p:cNvSpPr>
            <a:spLocks noGrp="1" noChangeArrowheads="1"/>
          </p:cNvSpPr>
          <p:nvPr>
            <p:ph type="sldNum" sz="quarter" idx="12"/>
          </p:nvPr>
        </p:nvSpPr>
        <p:spPr>
          <a:xfrm>
            <a:off x="6553200" y="6172200"/>
            <a:ext cx="1905000" cy="457200"/>
          </a:xfrm>
        </p:spPr>
        <p:txBody>
          <a:bodyPr/>
          <a:lstStyle>
            <a:lvl1pPr>
              <a:defRPr smtClean="0">
                <a:latin typeface="+mj-lt"/>
              </a:defRPr>
            </a:lvl1pPr>
          </a:lstStyle>
          <a:p>
            <a:pPr>
              <a:defRPr/>
            </a:pPr>
            <a:fld id="{9BBEFBC0-E791-4CE5-977D-7114831B2AF2}" type="slidenum">
              <a:rPr lang="en-GB"/>
              <a:pPr>
                <a:defRPr/>
              </a:pPr>
              <a:t>‹#›</a:t>
            </a:fld>
            <a:endParaRPr lang="en-GB"/>
          </a:p>
        </p:txBody>
      </p:sp>
    </p:spTree>
  </p:cSld>
  <p:clrMapOvr>
    <a:masterClrMapping/>
  </p:clrMapOv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6"/>
          <p:cNvSpPr>
            <a:spLocks noGrp="1" noChangeArrowheads="1"/>
          </p:cNvSpPr>
          <p:nvPr>
            <p:ph type="dt" sz="half" idx="10"/>
          </p:nvPr>
        </p:nvSpPr>
        <p:spPr>
          <a:ln/>
        </p:spPr>
        <p:txBody>
          <a:bodyPr/>
          <a:lstStyle>
            <a:lvl1pPr>
              <a:defRPr/>
            </a:lvl1pPr>
          </a:lstStyle>
          <a:p>
            <a:pPr>
              <a:defRPr/>
            </a:pPr>
            <a:endParaRPr lang="en-GB"/>
          </a:p>
        </p:txBody>
      </p:sp>
      <p:sp>
        <p:nvSpPr>
          <p:cNvPr id="5" name="Rectangle 7"/>
          <p:cNvSpPr>
            <a:spLocks noGrp="1" noChangeArrowheads="1"/>
          </p:cNvSpPr>
          <p:nvPr>
            <p:ph type="ftr" sz="quarter" idx="11"/>
          </p:nvPr>
        </p:nvSpPr>
        <p:spPr>
          <a:ln/>
        </p:spPr>
        <p:txBody>
          <a:bodyPr/>
          <a:lstStyle>
            <a:lvl1pPr>
              <a:defRPr/>
            </a:lvl1pPr>
          </a:lstStyle>
          <a:p>
            <a:pPr>
              <a:defRPr/>
            </a:pPr>
            <a:endParaRPr lang="en-GB"/>
          </a:p>
        </p:txBody>
      </p:sp>
      <p:sp>
        <p:nvSpPr>
          <p:cNvPr id="6" name="Rectangle 8"/>
          <p:cNvSpPr>
            <a:spLocks noGrp="1" noChangeArrowheads="1"/>
          </p:cNvSpPr>
          <p:nvPr>
            <p:ph type="sldNum" sz="quarter" idx="12"/>
          </p:nvPr>
        </p:nvSpPr>
        <p:spPr>
          <a:ln/>
        </p:spPr>
        <p:txBody>
          <a:bodyPr/>
          <a:lstStyle>
            <a:lvl1pPr>
              <a:defRPr/>
            </a:lvl1pPr>
          </a:lstStyle>
          <a:p>
            <a:pPr>
              <a:defRPr/>
            </a:pPr>
            <a:fld id="{D07CC614-F225-40CF-AF45-88005F6F5FF0}" type="slidenum">
              <a:rPr lang="en-GB"/>
              <a:pPr>
                <a:defRPr/>
              </a:pPr>
              <a:t>‹#›</a:t>
            </a:fld>
            <a:endParaRPr lang="en-GB"/>
          </a:p>
        </p:txBody>
      </p:sp>
    </p:spTree>
  </p:cSld>
  <p:clrMapOvr>
    <a:masterClrMapping/>
  </p:clrMapOv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228600"/>
            <a:ext cx="1943100" cy="6324600"/>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685800" y="-228600"/>
            <a:ext cx="5676900" cy="63246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6"/>
          <p:cNvSpPr>
            <a:spLocks noGrp="1" noChangeArrowheads="1"/>
          </p:cNvSpPr>
          <p:nvPr>
            <p:ph type="dt" sz="half" idx="10"/>
          </p:nvPr>
        </p:nvSpPr>
        <p:spPr>
          <a:ln/>
        </p:spPr>
        <p:txBody>
          <a:bodyPr/>
          <a:lstStyle>
            <a:lvl1pPr>
              <a:defRPr/>
            </a:lvl1pPr>
          </a:lstStyle>
          <a:p>
            <a:pPr>
              <a:defRPr/>
            </a:pPr>
            <a:endParaRPr lang="en-GB"/>
          </a:p>
        </p:txBody>
      </p:sp>
      <p:sp>
        <p:nvSpPr>
          <p:cNvPr id="5" name="Rectangle 7"/>
          <p:cNvSpPr>
            <a:spLocks noGrp="1" noChangeArrowheads="1"/>
          </p:cNvSpPr>
          <p:nvPr>
            <p:ph type="ftr" sz="quarter" idx="11"/>
          </p:nvPr>
        </p:nvSpPr>
        <p:spPr>
          <a:ln/>
        </p:spPr>
        <p:txBody>
          <a:bodyPr/>
          <a:lstStyle>
            <a:lvl1pPr>
              <a:defRPr/>
            </a:lvl1pPr>
          </a:lstStyle>
          <a:p>
            <a:pPr>
              <a:defRPr/>
            </a:pPr>
            <a:endParaRPr lang="en-GB"/>
          </a:p>
        </p:txBody>
      </p:sp>
      <p:sp>
        <p:nvSpPr>
          <p:cNvPr id="6" name="Rectangle 8"/>
          <p:cNvSpPr>
            <a:spLocks noGrp="1" noChangeArrowheads="1"/>
          </p:cNvSpPr>
          <p:nvPr>
            <p:ph type="sldNum" sz="quarter" idx="12"/>
          </p:nvPr>
        </p:nvSpPr>
        <p:spPr>
          <a:ln/>
        </p:spPr>
        <p:txBody>
          <a:bodyPr/>
          <a:lstStyle>
            <a:lvl1pPr>
              <a:defRPr/>
            </a:lvl1pPr>
          </a:lstStyle>
          <a:p>
            <a:pPr>
              <a:defRPr/>
            </a:pPr>
            <a:fld id="{7995590A-F885-4300-A5A0-70E7E12DD29C}" type="slidenum">
              <a:rPr lang="en-GB"/>
              <a:pPr>
                <a:defRPr/>
              </a:pPr>
              <a:t>‹#›</a:t>
            </a:fld>
            <a:endParaRPr lang="en-GB"/>
          </a:p>
        </p:txBody>
      </p:sp>
    </p:spTree>
  </p:cSld>
  <p:clrMapOvr>
    <a:masterClrMapping/>
  </p:clrMapOvr>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228600"/>
            <a:ext cx="7772400" cy="1143000"/>
          </a:xfrm>
        </p:spPr>
        <p:txBody>
          <a:bodyPr/>
          <a:lstStyle/>
          <a:p>
            <a:r>
              <a:rPr lang="en-US" smtClean="0"/>
              <a:t>Click to edit Master title style</a:t>
            </a:r>
            <a:endParaRPr lang="en-GB"/>
          </a:p>
        </p:txBody>
      </p:sp>
      <p:sp>
        <p:nvSpPr>
          <p:cNvPr id="3" name="Table Placeholder 2"/>
          <p:cNvSpPr>
            <a:spLocks noGrp="1"/>
          </p:cNvSpPr>
          <p:nvPr>
            <p:ph type="tbl" idx="1"/>
          </p:nvPr>
        </p:nvSpPr>
        <p:spPr>
          <a:xfrm>
            <a:off x="685800" y="1066800"/>
            <a:ext cx="7772400" cy="5029200"/>
          </a:xfrm>
        </p:spPr>
        <p:txBody>
          <a:bodyPr/>
          <a:lstStyle/>
          <a:p>
            <a:endParaRPr lang="en-GB"/>
          </a:p>
        </p:txBody>
      </p:sp>
      <p:sp>
        <p:nvSpPr>
          <p:cNvPr id="4" name="Date Placeholder 3"/>
          <p:cNvSpPr>
            <a:spLocks noGrp="1"/>
          </p:cNvSpPr>
          <p:nvPr>
            <p:ph type="dt" sz="half" idx="10"/>
          </p:nvPr>
        </p:nvSpPr>
        <p:spPr>
          <a:xfrm>
            <a:off x="685800" y="6172200"/>
            <a:ext cx="1905000" cy="457200"/>
          </a:xfrm>
        </p:spPr>
        <p:txBody>
          <a:bodyPr/>
          <a:lstStyle>
            <a:lvl1pPr>
              <a:defRPr/>
            </a:lvl1pPr>
          </a:lstStyle>
          <a:p>
            <a:endParaRPr lang="en-GB"/>
          </a:p>
        </p:txBody>
      </p:sp>
      <p:sp>
        <p:nvSpPr>
          <p:cNvPr id="5" name="Footer Placeholder 4"/>
          <p:cNvSpPr>
            <a:spLocks noGrp="1"/>
          </p:cNvSpPr>
          <p:nvPr>
            <p:ph type="ftr" sz="quarter" idx="11"/>
          </p:nvPr>
        </p:nvSpPr>
        <p:spPr>
          <a:xfrm>
            <a:off x="3124200" y="6172200"/>
            <a:ext cx="2895600" cy="457200"/>
          </a:xfrm>
        </p:spPr>
        <p:txBody>
          <a:bodyPr/>
          <a:lstStyle>
            <a:lvl1pPr>
              <a:defRPr/>
            </a:lvl1pPr>
          </a:lstStyle>
          <a:p>
            <a:endParaRPr lang="en-GB"/>
          </a:p>
        </p:txBody>
      </p:sp>
      <p:sp>
        <p:nvSpPr>
          <p:cNvPr id="6" name="Slide Number Placeholder 5"/>
          <p:cNvSpPr>
            <a:spLocks noGrp="1"/>
          </p:cNvSpPr>
          <p:nvPr>
            <p:ph type="sldNum" sz="quarter" idx="12"/>
          </p:nvPr>
        </p:nvSpPr>
        <p:spPr>
          <a:xfrm>
            <a:off x="7308850" y="6172200"/>
            <a:ext cx="1905000" cy="457200"/>
          </a:xfrm>
        </p:spPr>
        <p:txBody>
          <a:bodyPr/>
          <a:lstStyle>
            <a:lvl1pPr>
              <a:defRPr/>
            </a:lvl1pPr>
          </a:lstStyle>
          <a:p>
            <a:fld id="{32719101-720B-4C5F-8243-BFF5CEC09DB9}" type="slidenum">
              <a:rPr lang="en-GB"/>
              <a:pPr/>
              <a:t>‹#›</a:t>
            </a:fld>
            <a:endParaRPr lang="en-GB"/>
          </a:p>
        </p:txBody>
      </p:sp>
    </p:spTree>
  </p:cSld>
  <p:clrMapOvr>
    <a:masterClrMapping/>
  </p:clrMapOvr>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6"/>
          <p:cNvSpPr>
            <a:spLocks noGrp="1" noChangeArrowheads="1"/>
          </p:cNvSpPr>
          <p:nvPr>
            <p:ph type="dt" sz="half" idx="10"/>
          </p:nvPr>
        </p:nvSpPr>
        <p:spPr>
          <a:ln/>
        </p:spPr>
        <p:txBody>
          <a:bodyPr/>
          <a:lstStyle>
            <a:lvl1pPr>
              <a:defRPr/>
            </a:lvl1pPr>
          </a:lstStyle>
          <a:p>
            <a:pPr>
              <a:defRPr/>
            </a:pPr>
            <a:endParaRPr lang="en-GB"/>
          </a:p>
        </p:txBody>
      </p:sp>
      <p:sp>
        <p:nvSpPr>
          <p:cNvPr id="5" name="Rectangle 7"/>
          <p:cNvSpPr>
            <a:spLocks noGrp="1" noChangeArrowheads="1"/>
          </p:cNvSpPr>
          <p:nvPr>
            <p:ph type="ftr" sz="quarter" idx="11"/>
          </p:nvPr>
        </p:nvSpPr>
        <p:spPr>
          <a:ln/>
        </p:spPr>
        <p:txBody>
          <a:bodyPr/>
          <a:lstStyle>
            <a:lvl1pPr>
              <a:defRPr/>
            </a:lvl1pPr>
          </a:lstStyle>
          <a:p>
            <a:pPr>
              <a:defRPr/>
            </a:pPr>
            <a:endParaRPr lang="en-GB"/>
          </a:p>
        </p:txBody>
      </p:sp>
      <p:sp>
        <p:nvSpPr>
          <p:cNvPr id="6" name="Rectangle 8"/>
          <p:cNvSpPr>
            <a:spLocks noGrp="1" noChangeArrowheads="1"/>
          </p:cNvSpPr>
          <p:nvPr>
            <p:ph type="sldNum" sz="quarter" idx="12"/>
          </p:nvPr>
        </p:nvSpPr>
        <p:spPr>
          <a:ln/>
        </p:spPr>
        <p:txBody>
          <a:bodyPr/>
          <a:lstStyle>
            <a:lvl1pPr>
              <a:defRPr/>
            </a:lvl1pPr>
          </a:lstStyle>
          <a:p>
            <a:pPr>
              <a:defRPr/>
            </a:pPr>
            <a:fld id="{3FF2E3BB-37AE-4B14-BBA6-F78707B3CDC3}" type="slidenum">
              <a:rPr lang="en-GB"/>
              <a:pPr>
                <a:defRPr/>
              </a:pPr>
              <a:t>‹#›</a:t>
            </a:fld>
            <a:endParaRPr lang="en-GB"/>
          </a:p>
        </p:txBody>
      </p:sp>
    </p:spTree>
  </p:cSld>
  <p:clrMapOvr>
    <a:masterClrMapping/>
  </p:clrMapOvr>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6"/>
          <p:cNvSpPr>
            <a:spLocks noGrp="1" noChangeArrowheads="1"/>
          </p:cNvSpPr>
          <p:nvPr>
            <p:ph type="dt" sz="half" idx="10"/>
          </p:nvPr>
        </p:nvSpPr>
        <p:spPr>
          <a:ln/>
        </p:spPr>
        <p:txBody>
          <a:bodyPr/>
          <a:lstStyle>
            <a:lvl1pPr>
              <a:defRPr/>
            </a:lvl1pPr>
          </a:lstStyle>
          <a:p>
            <a:pPr>
              <a:defRPr/>
            </a:pPr>
            <a:endParaRPr lang="en-GB"/>
          </a:p>
        </p:txBody>
      </p:sp>
      <p:sp>
        <p:nvSpPr>
          <p:cNvPr id="5" name="Rectangle 7"/>
          <p:cNvSpPr>
            <a:spLocks noGrp="1" noChangeArrowheads="1"/>
          </p:cNvSpPr>
          <p:nvPr>
            <p:ph type="ftr" sz="quarter" idx="11"/>
          </p:nvPr>
        </p:nvSpPr>
        <p:spPr>
          <a:ln/>
        </p:spPr>
        <p:txBody>
          <a:bodyPr/>
          <a:lstStyle>
            <a:lvl1pPr>
              <a:defRPr/>
            </a:lvl1pPr>
          </a:lstStyle>
          <a:p>
            <a:pPr>
              <a:defRPr/>
            </a:pPr>
            <a:endParaRPr lang="en-GB"/>
          </a:p>
        </p:txBody>
      </p:sp>
      <p:sp>
        <p:nvSpPr>
          <p:cNvPr id="6" name="Rectangle 8"/>
          <p:cNvSpPr>
            <a:spLocks noGrp="1" noChangeArrowheads="1"/>
          </p:cNvSpPr>
          <p:nvPr>
            <p:ph type="sldNum" sz="quarter" idx="12"/>
          </p:nvPr>
        </p:nvSpPr>
        <p:spPr>
          <a:ln/>
        </p:spPr>
        <p:txBody>
          <a:bodyPr/>
          <a:lstStyle>
            <a:lvl1pPr>
              <a:defRPr/>
            </a:lvl1pPr>
          </a:lstStyle>
          <a:p>
            <a:pPr>
              <a:defRPr/>
            </a:pPr>
            <a:fld id="{A954370B-62CF-440B-838B-A1F66BFAF343}" type="slidenum">
              <a:rPr lang="en-GB"/>
              <a:pPr>
                <a:defRPr/>
              </a:pPr>
              <a:t>‹#›</a:t>
            </a:fld>
            <a:endParaRPr lang="en-GB"/>
          </a:p>
        </p:txBody>
      </p:sp>
    </p:spTree>
  </p:cSld>
  <p:clrMapOvr>
    <a:masterClrMapping/>
  </p:clrMapOv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685800" y="1066800"/>
            <a:ext cx="3810000" cy="5029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648200" y="1066800"/>
            <a:ext cx="3810000" cy="5029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Rectangle 6"/>
          <p:cNvSpPr>
            <a:spLocks noGrp="1" noChangeArrowheads="1"/>
          </p:cNvSpPr>
          <p:nvPr>
            <p:ph type="dt" sz="half" idx="10"/>
          </p:nvPr>
        </p:nvSpPr>
        <p:spPr>
          <a:ln/>
        </p:spPr>
        <p:txBody>
          <a:bodyPr/>
          <a:lstStyle>
            <a:lvl1pPr>
              <a:defRPr/>
            </a:lvl1pPr>
          </a:lstStyle>
          <a:p>
            <a:pPr>
              <a:defRPr/>
            </a:pPr>
            <a:endParaRPr lang="en-GB"/>
          </a:p>
        </p:txBody>
      </p:sp>
      <p:sp>
        <p:nvSpPr>
          <p:cNvPr id="6" name="Rectangle 7"/>
          <p:cNvSpPr>
            <a:spLocks noGrp="1" noChangeArrowheads="1"/>
          </p:cNvSpPr>
          <p:nvPr>
            <p:ph type="ftr" sz="quarter" idx="11"/>
          </p:nvPr>
        </p:nvSpPr>
        <p:spPr>
          <a:ln/>
        </p:spPr>
        <p:txBody>
          <a:bodyPr/>
          <a:lstStyle>
            <a:lvl1pPr>
              <a:defRPr/>
            </a:lvl1pPr>
          </a:lstStyle>
          <a:p>
            <a:pPr>
              <a:defRPr/>
            </a:pPr>
            <a:endParaRPr lang="en-GB"/>
          </a:p>
        </p:txBody>
      </p:sp>
      <p:sp>
        <p:nvSpPr>
          <p:cNvPr id="7" name="Rectangle 8"/>
          <p:cNvSpPr>
            <a:spLocks noGrp="1" noChangeArrowheads="1"/>
          </p:cNvSpPr>
          <p:nvPr>
            <p:ph type="sldNum" sz="quarter" idx="12"/>
          </p:nvPr>
        </p:nvSpPr>
        <p:spPr>
          <a:ln/>
        </p:spPr>
        <p:txBody>
          <a:bodyPr/>
          <a:lstStyle>
            <a:lvl1pPr>
              <a:defRPr/>
            </a:lvl1pPr>
          </a:lstStyle>
          <a:p>
            <a:pPr>
              <a:defRPr/>
            </a:pPr>
            <a:fld id="{E07DEC90-D9CE-444B-9C0B-45D60DF9D704}" type="slidenum">
              <a:rPr lang="en-GB"/>
              <a:pPr>
                <a:defRPr/>
              </a:pPr>
              <a:t>‹#›</a:t>
            </a:fld>
            <a:endParaRPr lang="en-GB"/>
          </a:p>
        </p:txBody>
      </p:sp>
    </p:spTree>
  </p:cSld>
  <p:clrMapOvr>
    <a:masterClrMapping/>
  </p:clrMapOvr>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7" name="Rectangle 6"/>
          <p:cNvSpPr>
            <a:spLocks noGrp="1" noChangeArrowheads="1"/>
          </p:cNvSpPr>
          <p:nvPr>
            <p:ph type="dt" sz="half" idx="10"/>
          </p:nvPr>
        </p:nvSpPr>
        <p:spPr>
          <a:ln/>
        </p:spPr>
        <p:txBody>
          <a:bodyPr/>
          <a:lstStyle>
            <a:lvl1pPr>
              <a:defRPr/>
            </a:lvl1pPr>
          </a:lstStyle>
          <a:p>
            <a:pPr>
              <a:defRPr/>
            </a:pPr>
            <a:endParaRPr lang="en-GB"/>
          </a:p>
        </p:txBody>
      </p:sp>
      <p:sp>
        <p:nvSpPr>
          <p:cNvPr id="8" name="Rectangle 7"/>
          <p:cNvSpPr>
            <a:spLocks noGrp="1" noChangeArrowheads="1"/>
          </p:cNvSpPr>
          <p:nvPr>
            <p:ph type="ftr" sz="quarter" idx="11"/>
          </p:nvPr>
        </p:nvSpPr>
        <p:spPr>
          <a:ln/>
        </p:spPr>
        <p:txBody>
          <a:bodyPr/>
          <a:lstStyle>
            <a:lvl1pPr>
              <a:defRPr/>
            </a:lvl1pPr>
          </a:lstStyle>
          <a:p>
            <a:pPr>
              <a:defRPr/>
            </a:pPr>
            <a:endParaRPr lang="en-GB"/>
          </a:p>
        </p:txBody>
      </p:sp>
      <p:sp>
        <p:nvSpPr>
          <p:cNvPr id="9" name="Rectangle 8"/>
          <p:cNvSpPr>
            <a:spLocks noGrp="1" noChangeArrowheads="1"/>
          </p:cNvSpPr>
          <p:nvPr>
            <p:ph type="sldNum" sz="quarter" idx="12"/>
          </p:nvPr>
        </p:nvSpPr>
        <p:spPr>
          <a:ln/>
        </p:spPr>
        <p:txBody>
          <a:bodyPr/>
          <a:lstStyle>
            <a:lvl1pPr>
              <a:defRPr/>
            </a:lvl1pPr>
          </a:lstStyle>
          <a:p>
            <a:pPr>
              <a:defRPr/>
            </a:pPr>
            <a:fld id="{224E17B1-6FF8-4C75-A2A0-16520E1DCEA4}" type="slidenum">
              <a:rPr lang="en-GB"/>
              <a:pPr>
                <a:defRPr/>
              </a:pPr>
              <a:t>‹#›</a:t>
            </a:fld>
            <a:endParaRPr lang="en-GB"/>
          </a:p>
        </p:txBody>
      </p:sp>
    </p:spTree>
  </p:cSld>
  <p:clrMapOvr>
    <a:masterClrMapping/>
  </p:clrMapOv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Rectangle 6"/>
          <p:cNvSpPr>
            <a:spLocks noGrp="1" noChangeArrowheads="1"/>
          </p:cNvSpPr>
          <p:nvPr>
            <p:ph type="dt" sz="half" idx="10"/>
          </p:nvPr>
        </p:nvSpPr>
        <p:spPr>
          <a:ln/>
        </p:spPr>
        <p:txBody>
          <a:bodyPr/>
          <a:lstStyle>
            <a:lvl1pPr>
              <a:defRPr/>
            </a:lvl1pPr>
          </a:lstStyle>
          <a:p>
            <a:pPr>
              <a:defRPr/>
            </a:pPr>
            <a:endParaRPr lang="en-GB"/>
          </a:p>
        </p:txBody>
      </p:sp>
      <p:sp>
        <p:nvSpPr>
          <p:cNvPr id="4" name="Rectangle 7"/>
          <p:cNvSpPr>
            <a:spLocks noGrp="1" noChangeArrowheads="1"/>
          </p:cNvSpPr>
          <p:nvPr>
            <p:ph type="ftr" sz="quarter" idx="11"/>
          </p:nvPr>
        </p:nvSpPr>
        <p:spPr>
          <a:ln/>
        </p:spPr>
        <p:txBody>
          <a:bodyPr/>
          <a:lstStyle>
            <a:lvl1pPr>
              <a:defRPr/>
            </a:lvl1pPr>
          </a:lstStyle>
          <a:p>
            <a:pPr>
              <a:defRPr/>
            </a:pPr>
            <a:endParaRPr lang="en-GB"/>
          </a:p>
        </p:txBody>
      </p:sp>
      <p:sp>
        <p:nvSpPr>
          <p:cNvPr id="5" name="Rectangle 8"/>
          <p:cNvSpPr>
            <a:spLocks noGrp="1" noChangeArrowheads="1"/>
          </p:cNvSpPr>
          <p:nvPr>
            <p:ph type="sldNum" sz="quarter" idx="12"/>
          </p:nvPr>
        </p:nvSpPr>
        <p:spPr>
          <a:ln/>
        </p:spPr>
        <p:txBody>
          <a:bodyPr/>
          <a:lstStyle>
            <a:lvl1pPr>
              <a:defRPr/>
            </a:lvl1pPr>
          </a:lstStyle>
          <a:p>
            <a:pPr>
              <a:defRPr/>
            </a:pPr>
            <a:fld id="{7C02B1F9-F2C8-452E-AD46-DD54E5A6EC5A}" type="slidenum">
              <a:rPr lang="en-GB"/>
              <a:pPr>
                <a:defRPr/>
              </a:pPr>
              <a:t>‹#›</a:t>
            </a:fld>
            <a:endParaRPr lang="en-GB"/>
          </a:p>
        </p:txBody>
      </p:sp>
    </p:spTree>
  </p:cSld>
  <p:clrMapOvr>
    <a:masterClrMapping/>
  </p:clrMapOv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a:ln/>
        </p:spPr>
        <p:txBody>
          <a:bodyPr/>
          <a:lstStyle>
            <a:lvl1pPr>
              <a:defRPr/>
            </a:lvl1pPr>
          </a:lstStyle>
          <a:p>
            <a:pPr>
              <a:defRPr/>
            </a:pPr>
            <a:endParaRPr lang="en-GB"/>
          </a:p>
        </p:txBody>
      </p:sp>
      <p:sp>
        <p:nvSpPr>
          <p:cNvPr id="3" name="Rectangle 7"/>
          <p:cNvSpPr>
            <a:spLocks noGrp="1" noChangeArrowheads="1"/>
          </p:cNvSpPr>
          <p:nvPr>
            <p:ph type="ftr" sz="quarter" idx="11"/>
          </p:nvPr>
        </p:nvSpPr>
        <p:spPr>
          <a:ln/>
        </p:spPr>
        <p:txBody>
          <a:bodyPr/>
          <a:lstStyle>
            <a:lvl1pPr>
              <a:defRPr/>
            </a:lvl1pPr>
          </a:lstStyle>
          <a:p>
            <a:pPr>
              <a:defRPr/>
            </a:pPr>
            <a:endParaRPr lang="en-GB"/>
          </a:p>
        </p:txBody>
      </p:sp>
      <p:sp>
        <p:nvSpPr>
          <p:cNvPr id="4" name="Rectangle 8"/>
          <p:cNvSpPr>
            <a:spLocks noGrp="1" noChangeArrowheads="1"/>
          </p:cNvSpPr>
          <p:nvPr>
            <p:ph type="sldNum" sz="quarter" idx="12"/>
          </p:nvPr>
        </p:nvSpPr>
        <p:spPr>
          <a:ln/>
        </p:spPr>
        <p:txBody>
          <a:bodyPr/>
          <a:lstStyle>
            <a:lvl1pPr>
              <a:defRPr/>
            </a:lvl1pPr>
          </a:lstStyle>
          <a:p>
            <a:pPr>
              <a:defRPr/>
            </a:pPr>
            <a:fld id="{55259BF1-0BE2-4B29-AA5C-295DE4D90317}" type="slidenum">
              <a:rPr lang="en-GB"/>
              <a:pPr>
                <a:defRPr/>
              </a:pPr>
              <a:t>‹#›</a:t>
            </a:fld>
            <a:endParaRPr lang="en-GB"/>
          </a:p>
        </p:txBody>
      </p:sp>
    </p:spTree>
  </p:cSld>
  <p:clrMapOvr>
    <a:masterClrMapping/>
  </p:clrMapOv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GB"/>
          </a:p>
        </p:txBody>
      </p:sp>
      <p:sp>
        <p:nvSpPr>
          <p:cNvPr id="6" name="Rectangle 7"/>
          <p:cNvSpPr>
            <a:spLocks noGrp="1" noChangeArrowheads="1"/>
          </p:cNvSpPr>
          <p:nvPr>
            <p:ph type="ftr" sz="quarter" idx="11"/>
          </p:nvPr>
        </p:nvSpPr>
        <p:spPr>
          <a:ln/>
        </p:spPr>
        <p:txBody>
          <a:bodyPr/>
          <a:lstStyle>
            <a:lvl1pPr>
              <a:defRPr/>
            </a:lvl1pPr>
          </a:lstStyle>
          <a:p>
            <a:pPr>
              <a:defRPr/>
            </a:pPr>
            <a:endParaRPr lang="en-GB"/>
          </a:p>
        </p:txBody>
      </p:sp>
      <p:sp>
        <p:nvSpPr>
          <p:cNvPr id="7" name="Rectangle 8"/>
          <p:cNvSpPr>
            <a:spLocks noGrp="1" noChangeArrowheads="1"/>
          </p:cNvSpPr>
          <p:nvPr>
            <p:ph type="sldNum" sz="quarter" idx="12"/>
          </p:nvPr>
        </p:nvSpPr>
        <p:spPr>
          <a:ln/>
        </p:spPr>
        <p:txBody>
          <a:bodyPr/>
          <a:lstStyle>
            <a:lvl1pPr>
              <a:defRPr/>
            </a:lvl1pPr>
          </a:lstStyle>
          <a:p>
            <a:pPr>
              <a:defRPr/>
            </a:pPr>
            <a:fld id="{7FDCCC7B-65E3-42C7-8B3B-0BA2A77F98DD}" type="slidenum">
              <a:rPr lang="en-GB"/>
              <a:pPr>
                <a:defRPr/>
              </a:pPr>
              <a:t>‹#›</a:t>
            </a:fld>
            <a:endParaRPr lang="en-GB"/>
          </a:p>
        </p:txBody>
      </p:sp>
    </p:spTree>
  </p:cSld>
  <p:clrMapOvr>
    <a:masterClrMapping/>
  </p:clrMapOv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GB"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GB"/>
          </a:p>
        </p:txBody>
      </p:sp>
      <p:sp>
        <p:nvSpPr>
          <p:cNvPr id="6" name="Rectangle 7"/>
          <p:cNvSpPr>
            <a:spLocks noGrp="1" noChangeArrowheads="1"/>
          </p:cNvSpPr>
          <p:nvPr>
            <p:ph type="ftr" sz="quarter" idx="11"/>
          </p:nvPr>
        </p:nvSpPr>
        <p:spPr>
          <a:ln/>
        </p:spPr>
        <p:txBody>
          <a:bodyPr/>
          <a:lstStyle>
            <a:lvl1pPr>
              <a:defRPr/>
            </a:lvl1pPr>
          </a:lstStyle>
          <a:p>
            <a:pPr>
              <a:defRPr/>
            </a:pPr>
            <a:endParaRPr lang="en-GB"/>
          </a:p>
        </p:txBody>
      </p:sp>
      <p:sp>
        <p:nvSpPr>
          <p:cNvPr id="7" name="Rectangle 8"/>
          <p:cNvSpPr>
            <a:spLocks noGrp="1" noChangeArrowheads="1"/>
          </p:cNvSpPr>
          <p:nvPr>
            <p:ph type="sldNum" sz="quarter" idx="12"/>
          </p:nvPr>
        </p:nvSpPr>
        <p:spPr>
          <a:ln/>
        </p:spPr>
        <p:txBody>
          <a:bodyPr/>
          <a:lstStyle>
            <a:lvl1pPr>
              <a:defRPr/>
            </a:lvl1pPr>
          </a:lstStyle>
          <a:p>
            <a:pPr>
              <a:defRPr/>
            </a:pPr>
            <a:fld id="{7195C284-4C2D-4B38-BF40-CB7B497AFF8F}" type="slidenum">
              <a:rPr lang="en-GB"/>
              <a:pPr>
                <a:defRPr/>
              </a:pPr>
              <a:t>‹#›</a:t>
            </a:fld>
            <a:endParaRPr lang="en-GB"/>
          </a:p>
        </p:txBody>
      </p:sp>
    </p:spTree>
  </p:cSld>
  <p:clrMapOvr>
    <a:masterClrMapping/>
  </p:clrMapOvr>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0366D"/>
            </a:gs>
            <a:gs pos="100000">
              <a:srgbClr val="000000"/>
            </a:gs>
          </a:gsLst>
          <a:lin ang="5400000" scaled="1"/>
        </a:gradFill>
        <a:effectLst/>
      </p:bgPr>
    </p:bg>
    <p:spTree>
      <p:nvGrpSpPr>
        <p:cNvPr id="1" name=""/>
        <p:cNvGrpSpPr/>
        <p:nvPr/>
      </p:nvGrpSpPr>
      <p:grpSpPr>
        <a:xfrm>
          <a:off x="0" y="0"/>
          <a:ext cx="0" cy="0"/>
          <a:chOff x="0" y="0"/>
          <a:chExt cx="0" cy="0"/>
        </a:xfrm>
      </p:grpSpPr>
      <p:sp>
        <p:nvSpPr>
          <p:cNvPr id="29698" name="Rectangle 2"/>
          <p:cNvSpPr>
            <a:spLocks noChangeArrowheads="1"/>
          </p:cNvSpPr>
          <p:nvPr/>
        </p:nvSpPr>
        <p:spPr bwMode="auto">
          <a:xfrm>
            <a:off x="152400" y="838200"/>
            <a:ext cx="4724400" cy="152400"/>
          </a:xfrm>
          <a:prstGeom prst="rect">
            <a:avLst/>
          </a:prstGeom>
          <a:solidFill>
            <a:schemeClr val="accent1">
              <a:alpha val="50000"/>
            </a:schemeClr>
          </a:solidFill>
          <a:ln w="9525">
            <a:noFill/>
            <a:miter lim="800000"/>
            <a:headEnd/>
            <a:tailEnd/>
          </a:ln>
          <a:effectLst/>
        </p:spPr>
        <p:txBody>
          <a:bodyPr/>
          <a:lstStyle/>
          <a:p>
            <a:pPr>
              <a:defRPr/>
            </a:pPr>
            <a:endParaRPr lang="en-GB"/>
          </a:p>
        </p:txBody>
      </p:sp>
      <p:sp>
        <p:nvSpPr>
          <p:cNvPr id="29699" name="Rectangle 3"/>
          <p:cNvSpPr>
            <a:spLocks noChangeArrowheads="1"/>
          </p:cNvSpPr>
          <p:nvPr/>
        </p:nvSpPr>
        <p:spPr bwMode="auto">
          <a:xfrm>
            <a:off x="0" y="0"/>
            <a:ext cx="9142413" cy="762000"/>
          </a:xfrm>
          <a:prstGeom prst="rect">
            <a:avLst/>
          </a:prstGeom>
          <a:gradFill rotWithShape="0">
            <a:gsLst>
              <a:gs pos="0">
                <a:srgbClr val="000F1F"/>
              </a:gs>
              <a:gs pos="50000">
                <a:srgbClr val="00366D"/>
              </a:gs>
              <a:gs pos="100000">
                <a:srgbClr val="000F1F"/>
              </a:gs>
            </a:gsLst>
            <a:lin ang="0" scaled="1"/>
          </a:gradFill>
          <a:ln w="9525">
            <a:noFill/>
            <a:miter lim="800000"/>
            <a:headEnd/>
            <a:tailEnd/>
          </a:ln>
          <a:effectLst/>
        </p:spPr>
        <p:txBody>
          <a:bodyPr/>
          <a:lstStyle/>
          <a:p>
            <a:pPr>
              <a:defRPr/>
            </a:pPr>
            <a:endParaRPr lang="en-GB"/>
          </a:p>
        </p:txBody>
      </p:sp>
      <p:sp>
        <p:nvSpPr>
          <p:cNvPr id="29700" name="Rectangle 4"/>
          <p:cNvSpPr>
            <a:spLocks noGrp="1" noChangeArrowheads="1"/>
          </p:cNvSpPr>
          <p:nvPr>
            <p:ph type="title"/>
          </p:nvPr>
        </p:nvSpPr>
        <p:spPr bwMode="auto">
          <a:xfrm>
            <a:off x="685800" y="-228600"/>
            <a:ext cx="7772400" cy="11430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smtClean="0"/>
              <a:t>Click to edit Master title style</a:t>
            </a:r>
          </a:p>
        </p:txBody>
      </p:sp>
      <p:sp>
        <p:nvSpPr>
          <p:cNvPr id="1029" name="Rectangle 5"/>
          <p:cNvSpPr>
            <a:spLocks noGrp="1" noChangeArrowheads="1"/>
          </p:cNvSpPr>
          <p:nvPr>
            <p:ph type="body" idx="1"/>
          </p:nvPr>
        </p:nvSpPr>
        <p:spPr bwMode="auto">
          <a:xfrm>
            <a:off x="685800" y="1066800"/>
            <a:ext cx="7772400" cy="5029200"/>
          </a:xfrm>
          <a:prstGeom prst="rect">
            <a:avLst/>
          </a:prstGeom>
          <a:noFill/>
          <a:ln w="9525">
            <a:noFill/>
            <a:miter lim="800000"/>
            <a:headEnd/>
            <a:tailEnd/>
          </a:ln>
        </p:spPr>
        <p:txBody>
          <a:bodyPr vert="horz" wrap="square" lIns="92075" tIns="46038" rIns="92075" bIns="46038"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29702" name="Rectangle 6"/>
          <p:cNvSpPr>
            <a:spLocks noGrp="1" noChangeArrowheads="1"/>
          </p:cNvSpPr>
          <p:nvPr>
            <p:ph type="dt" sz="half" idx="2"/>
          </p:nvPr>
        </p:nvSpPr>
        <p:spPr bwMode="auto">
          <a:xfrm>
            <a:off x="6858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eaLnBrk="0" hangingPunct="0">
              <a:defRPr sz="1400" i="0" smtClean="0">
                <a:latin typeface="+mj-lt"/>
              </a:defRPr>
            </a:lvl1pPr>
          </a:lstStyle>
          <a:p>
            <a:pPr>
              <a:defRPr/>
            </a:pPr>
            <a:endParaRPr lang="en-GB"/>
          </a:p>
        </p:txBody>
      </p:sp>
      <p:sp>
        <p:nvSpPr>
          <p:cNvPr id="29703" name="Rectangle 7"/>
          <p:cNvSpPr>
            <a:spLocks noGrp="1" noChangeArrowheads="1"/>
          </p:cNvSpPr>
          <p:nvPr>
            <p:ph type="ftr" sz="quarter" idx="3"/>
          </p:nvPr>
        </p:nvSpPr>
        <p:spPr bwMode="auto">
          <a:xfrm>
            <a:off x="3124200" y="6172200"/>
            <a:ext cx="28956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eaLnBrk="0" hangingPunct="0">
              <a:defRPr sz="1400" i="0" smtClean="0">
                <a:latin typeface="+mj-lt"/>
              </a:defRPr>
            </a:lvl1pPr>
          </a:lstStyle>
          <a:p>
            <a:pPr>
              <a:defRPr/>
            </a:pPr>
            <a:endParaRPr lang="en-GB"/>
          </a:p>
        </p:txBody>
      </p:sp>
      <p:sp>
        <p:nvSpPr>
          <p:cNvPr id="29704" name="Rectangle 8"/>
          <p:cNvSpPr>
            <a:spLocks noGrp="1" noChangeArrowheads="1"/>
          </p:cNvSpPr>
          <p:nvPr>
            <p:ph type="sldNum" sz="quarter" idx="4"/>
          </p:nvPr>
        </p:nvSpPr>
        <p:spPr bwMode="auto">
          <a:xfrm>
            <a:off x="730885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eaLnBrk="0" hangingPunct="0">
              <a:defRPr sz="1400" i="0" smtClean="0"/>
            </a:lvl1pPr>
          </a:lstStyle>
          <a:p>
            <a:pPr>
              <a:defRPr/>
            </a:pPr>
            <a:fld id="{905CAE55-CCBA-404D-8D4D-7040DC205BB1}" type="slidenum">
              <a:rPr lang="en-GB"/>
              <a:pPr>
                <a:defRPr/>
              </a:pPr>
              <a:t>‹#›</a:t>
            </a:fld>
            <a:endParaRPr lang="en-GB"/>
          </a:p>
        </p:txBody>
      </p:sp>
      <p:grpSp>
        <p:nvGrpSpPr>
          <p:cNvPr id="1033" name="Group 9"/>
          <p:cNvGrpSpPr>
            <a:grpSpLocks/>
          </p:cNvGrpSpPr>
          <p:nvPr/>
        </p:nvGrpSpPr>
        <p:grpSpPr bwMode="auto">
          <a:xfrm>
            <a:off x="0" y="6400800"/>
            <a:ext cx="1447800" cy="457200"/>
            <a:chOff x="240" y="2640"/>
            <a:chExt cx="912" cy="288"/>
          </a:xfrm>
        </p:grpSpPr>
        <p:sp>
          <p:nvSpPr>
            <p:cNvPr id="29706" name="Rectangle 10"/>
            <p:cNvSpPr>
              <a:spLocks noChangeArrowheads="1"/>
            </p:cNvSpPr>
            <p:nvPr/>
          </p:nvSpPr>
          <p:spPr bwMode="auto">
            <a:xfrm>
              <a:off x="240" y="2640"/>
              <a:ext cx="912" cy="144"/>
            </a:xfrm>
            <a:prstGeom prst="rect">
              <a:avLst/>
            </a:prstGeom>
            <a:solidFill>
              <a:srgbClr val="003368"/>
            </a:solidFill>
            <a:ln w="12700" cap="sq">
              <a:noFill/>
              <a:miter lim="800000"/>
              <a:headEnd type="none" w="sm" len="sm"/>
              <a:tailEnd type="none" w="sm" len="sm"/>
            </a:ln>
            <a:effectLst/>
          </p:spPr>
          <p:txBody>
            <a:bodyPr wrap="none" lIns="0" tIns="0" rIns="0" bIns="0" anchor="ctr"/>
            <a:lstStyle/>
            <a:p>
              <a:pPr algn="ctr" eaLnBrk="0" hangingPunct="0">
                <a:defRPr/>
              </a:pPr>
              <a:r>
                <a:rPr lang="en-US" i="0"/>
                <a:t>CERN</a:t>
              </a:r>
            </a:p>
          </p:txBody>
        </p:sp>
        <p:pic>
          <p:nvPicPr>
            <p:cNvPr id="1035" name="Picture 11" descr="CERN125"/>
            <p:cNvPicPr>
              <a:picLocks noChangeAspect="1" noChangeArrowheads="1"/>
            </p:cNvPicPr>
            <p:nvPr/>
          </p:nvPicPr>
          <p:blipFill>
            <a:blip r:embed="rId14" cstate="print"/>
            <a:srcRect/>
            <a:stretch>
              <a:fillRect/>
            </a:stretch>
          </p:blipFill>
          <p:spPr bwMode="auto">
            <a:xfrm>
              <a:off x="336" y="2640"/>
              <a:ext cx="144" cy="144"/>
            </a:xfrm>
            <a:prstGeom prst="rect">
              <a:avLst/>
            </a:prstGeom>
            <a:noFill/>
            <a:ln w="9525">
              <a:noFill/>
              <a:miter lim="800000"/>
              <a:headEnd/>
              <a:tailEnd/>
            </a:ln>
          </p:spPr>
        </p:pic>
        <p:sp>
          <p:nvSpPr>
            <p:cNvPr id="29708" name="Rectangle 12"/>
            <p:cNvSpPr>
              <a:spLocks noChangeArrowheads="1"/>
            </p:cNvSpPr>
            <p:nvPr/>
          </p:nvSpPr>
          <p:spPr bwMode="auto">
            <a:xfrm>
              <a:off x="240" y="2784"/>
              <a:ext cx="912" cy="144"/>
            </a:xfrm>
            <a:prstGeom prst="rect">
              <a:avLst/>
            </a:prstGeom>
            <a:solidFill>
              <a:srgbClr val="E8BC00"/>
            </a:solidFill>
            <a:ln w="12700" cap="sq">
              <a:noFill/>
              <a:miter lim="800000"/>
              <a:headEnd type="none" w="sm" len="sm"/>
              <a:tailEnd type="none" w="sm" len="sm"/>
            </a:ln>
            <a:effectLst/>
          </p:spPr>
          <p:txBody>
            <a:bodyPr wrap="none" lIns="0" tIns="0" rIns="0" bIns="0" anchor="ctr"/>
            <a:lstStyle/>
            <a:p>
              <a:pPr algn="ctr" eaLnBrk="0" hangingPunct="0">
                <a:defRPr/>
              </a:pPr>
              <a:r>
                <a:rPr lang="en-US" sz="2100" b="1">
                  <a:solidFill>
                    <a:srgbClr val="003368"/>
                  </a:solidFill>
                  <a:latin typeface="Times New Roman" pitchFamily="18" charset="0"/>
                </a:rPr>
                <a:t>e</a:t>
              </a:r>
              <a:r>
                <a:rPr lang="en-US" sz="1000" baseline="30000">
                  <a:solidFill>
                    <a:srgbClr val="003368"/>
                  </a:solidFill>
                  <a:latin typeface="Times New Roman" pitchFamily="18" charset="0"/>
                  <a:cs typeface="Times New Roman" pitchFamily="18" charset="0"/>
                </a:rPr>
                <a:t>–</a:t>
              </a:r>
              <a:r>
                <a:rPr lang="en-US" sz="2100" i="0">
                  <a:solidFill>
                    <a:srgbClr val="003368"/>
                  </a:solidFill>
                  <a:latin typeface="Times New Roman" pitchFamily="18" charset="0"/>
                </a:rPr>
                <a:t>Business</a:t>
              </a:r>
            </a:p>
          </p:txBody>
        </p:sp>
      </p:grpSp>
    </p:spTree>
  </p:cSld>
  <p:clrMap bg1="dk2" tx1="lt1" bg2="dk1" tx2="lt2" accent1="accent1" accent2="accent2" accent3="accent3" accent4="accent4" accent5="accent5" accent6="accent6" hlink="hlink" folHlink="folHlink"/>
  <p:sldLayoutIdLst>
    <p:sldLayoutId id="2147483672"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3" r:id="rId12"/>
  </p:sldLayoutIdLst>
  <p:transition/>
  <p:timing>
    <p:tnLst>
      <p:par>
        <p:cTn id="1" dur="indefinite" restart="never" nodeType="tmRoot"/>
      </p:par>
    </p:tnLst>
  </p:timing>
  <p:txStyles>
    <p:title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mj-ea"/>
          <a:cs typeface="+mj-cs"/>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9pPr>
    </p:titleStyle>
    <p:bodyStyle>
      <a:lvl1pPr marL="342900" indent="-342900" algn="l" rtl="0" eaLnBrk="0" fontAlgn="base" hangingPunct="0">
        <a:spcBef>
          <a:spcPct val="20000"/>
        </a:spcBef>
        <a:spcAft>
          <a:spcPct val="0"/>
        </a:spcAft>
        <a:buClr>
          <a:schemeClr val="accent2"/>
        </a:buClr>
        <a:buSzPct val="80000"/>
        <a:buFont typeface="Wingdings" pitchFamily="2" charset="2"/>
        <a:buChar char="l"/>
        <a:defRPr kumimoji="1" sz="32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b="1">
          <a:solidFill>
            <a:schemeClr val="tx1"/>
          </a:solidFill>
          <a:latin typeface="+mn-lt"/>
        </a:defRPr>
      </a:lvl2pPr>
      <a:lvl3pPr marL="1143000" indent="-228600" algn="l" rtl="0" eaLnBrk="0" fontAlgn="base" hangingPunct="0">
        <a:spcBef>
          <a:spcPct val="20000"/>
        </a:spcBef>
        <a:spcAft>
          <a:spcPct val="0"/>
        </a:spcAft>
        <a:buClr>
          <a:schemeClr val="accent2"/>
        </a:buClr>
        <a:buChar char="•"/>
        <a:defRPr kumimoji="1" sz="2400" b="1">
          <a:solidFill>
            <a:schemeClr val="tx1"/>
          </a:solidFill>
          <a:latin typeface="+mn-lt"/>
        </a:defRPr>
      </a:lvl3pPr>
      <a:lvl4pPr marL="1600200" indent="-228600" algn="l" rtl="0" eaLnBrk="0" fontAlgn="base" hangingPunct="0">
        <a:spcBef>
          <a:spcPct val="20000"/>
        </a:spcBef>
        <a:spcAft>
          <a:spcPct val="0"/>
        </a:spcAft>
        <a:buChar char="–"/>
        <a:defRPr kumimoji="1" sz="2000" b="1">
          <a:solidFill>
            <a:schemeClr val="tx1"/>
          </a:solidFill>
          <a:latin typeface="+mn-lt"/>
        </a:defRPr>
      </a:lvl4pPr>
      <a:lvl5pPr marL="2057400" indent="-228600" algn="l" rtl="0" eaLnBrk="0" fontAlgn="base" hangingPunct="0">
        <a:spcBef>
          <a:spcPct val="20000"/>
        </a:spcBef>
        <a:spcAft>
          <a:spcPct val="0"/>
        </a:spcAft>
        <a:buClr>
          <a:schemeClr val="accent2"/>
        </a:buClr>
        <a:buChar char="•"/>
        <a:defRPr kumimoji="1" sz="2000" b="1">
          <a:solidFill>
            <a:schemeClr val="tx1"/>
          </a:solidFill>
          <a:latin typeface="+mn-lt"/>
        </a:defRPr>
      </a:lvl5pPr>
      <a:lvl6pPr marL="2514600" indent="-228600" algn="l" rtl="0" eaLnBrk="0" fontAlgn="base" hangingPunct="0">
        <a:spcBef>
          <a:spcPct val="20000"/>
        </a:spcBef>
        <a:spcAft>
          <a:spcPct val="0"/>
        </a:spcAft>
        <a:buClr>
          <a:schemeClr val="accent2"/>
        </a:buClr>
        <a:buChar char="•"/>
        <a:defRPr kumimoji="1" sz="2000" b="1">
          <a:solidFill>
            <a:schemeClr val="tx1"/>
          </a:solidFill>
          <a:latin typeface="+mn-lt"/>
        </a:defRPr>
      </a:lvl6pPr>
      <a:lvl7pPr marL="2971800" indent="-228600" algn="l" rtl="0" eaLnBrk="0" fontAlgn="base" hangingPunct="0">
        <a:spcBef>
          <a:spcPct val="20000"/>
        </a:spcBef>
        <a:spcAft>
          <a:spcPct val="0"/>
        </a:spcAft>
        <a:buClr>
          <a:schemeClr val="accent2"/>
        </a:buClr>
        <a:buChar char="•"/>
        <a:defRPr kumimoji="1" sz="2000" b="1">
          <a:solidFill>
            <a:schemeClr val="tx1"/>
          </a:solidFill>
          <a:latin typeface="+mn-lt"/>
        </a:defRPr>
      </a:lvl7pPr>
      <a:lvl8pPr marL="3429000" indent="-228600" algn="l" rtl="0" eaLnBrk="0" fontAlgn="base" hangingPunct="0">
        <a:spcBef>
          <a:spcPct val="20000"/>
        </a:spcBef>
        <a:spcAft>
          <a:spcPct val="0"/>
        </a:spcAft>
        <a:buClr>
          <a:schemeClr val="accent2"/>
        </a:buClr>
        <a:buChar char="•"/>
        <a:defRPr kumimoji="1" sz="2000" b="1">
          <a:solidFill>
            <a:schemeClr val="tx1"/>
          </a:solidFill>
          <a:latin typeface="+mn-lt"/>
        </a:defRPr>
      </a:lvl8pPr>
      <a:lvl9pPr marL="3886200" indent="-228600" algn="l" rtl="0" eaLnBrk="0" fontAlgn="base" hangingPunct="0">
        <a:spcBef>
          <a:spcPct val="20000"/>
        </a:spcBef>
        <a:spcAft>
          <a:spcPct val="0"/>
        </a:spcAft>
        <a:buClr>
          <a:schemeClr val="accent2"/>
        </a:buClr>
        <a:buChar char="•"/>
        <a:defRPr kumimoji="1" sz="2000" b="1">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0.xml"/><Relationship Id="rId1" Type="http://schemas.openxmlformats.org/officeDocument/2006/relationships/slideLayout" Target="../slideLayouts/slideLayout2.xml"/><Relationship Id="rId4" Type="http://schemas.openxmlformats.org/officeDocument/2006/relationships/image" Target="../media/image11.pn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2.xml"/><Relationship Id="rId1" Type="http://schemas.openxmlformats.org/officeDocument/2006/relationships/slideLayout" Target="../slideLayouts/slideLayout6.xml"/><Relationship Id="rId5" Type="http://schemas.openxmlformats.org/officeDocument/2006/relationships/image" Target="../media/image14.png"/><Relationship Id="rId4" Type="http://schemas.openxmlformats.org/officeDocument/2006/relationships/image" Target="../media/image13.png"/></Relationships>
</file>

<file path=ppt/slides/_rels/slide13.xml.rels><?xml version="1.0" encoding="UTF-8" standalone="yes"?>
<Relationships xmlns="http://schemas.openxmlformats.org/package/2006/relationships"><Relationship Id="rId8" Type="http://schemas.openxmlformats.org/officeDocument/2006/relationships/image" Target="../media/image20.wmf"/><Relationship Id="rId3" Type="http://schemas.openxmlformats.org/officeDocument/2006/relationships/image" Target="../media/image15.wmf"/><Relationship Id="rId7" Type="http://schemas.openxmlformats.org/officeDocument/2006/relationships/image" Target="../media/image19.wmf"/><Relationship Id="rId12" Type="http://schemas.openxmlformats.org/officeDocument/2006/relationships/image" Target="../media/image24.png"/><Relationship Id="rId2" Type="http://schemas.openxmlformats.org/officeDocument/2006/relationships/notesSlide" Target="../notesSlides/notesSlide13.xml"/><Relationship Id="rId1" Type="http://schemas.openxmlformats.org/officeDocument/2006/relationships/slideLayout" Target="../slideLayouts/slideLayout6.xml"/><Relationship Id="rId6" Type="http://schemas.openxmlformats.org/officeDocument/2006/relationships/image" Target="../media/image18.wmf"/><Relationship Id="rId11" Type="http://schemas.openxmlformats.org/officeDocument/2006/relationships/image" Target="../media/image23.png"/><Relationship Id="rId5" Type="http://schemas.openxmlformats.org/officeDocument/2006/relationships/image" Target="../media/image17.png"/><Relationship Id="rId10" Type="http://schemas.openxmlformats.org/officeDocument/2006/relationships/image" Target="../media/image22.wmf"/><Relationship Id="rId4" Type="http://schemas.openxmlformats.org/officeDocument/2006/relationships/image" Target="../media/image16.wmf"/><Relationship Id="rId9" Type="http://schemas.openxmlformats.org/officeDocument/2006/relationships/image" Target="../media/image21.wmf"/></Relationships>
</file>

<file path=ppt/slides/_rels/slide1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4.xml"/><Relationship Id="rId1" Type="http://schemas.openxmlformats.org/officeDocument/2006/relationships/slideLayout" Target="../slideLayouts/slideLayout2.xml"/><Relationship Id="rId6" Type="http://schemas.openxmlformats.org/officeDocument/2006/relationships/image" Target="../media/image28.png"/><Relationship Id="rId5" Type="http://schemas.openxmlformats.org/officeDocument/2006/relationships/image" Target="../media/image27.png"/><Relationship Id="rId4" Type="http://schemas.openxmlformats.org/officeDocument/2006/relationships/image" Target="../media/image26.pn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6.xml"/><Relationship Id="rId1" Type="http://schemas.openxmlformats.org/officeDocument/2006/relationships/slideLayout" Target="../slideLayouts/slideLayout6.xml"/><Relationship Id="rId6" Type="http://schemas.openxmlformats.org/officeDocument/2006/relationships/image" Target="../media/image32.png"/><Relationship Id="rId5" Type="http://schemas.openxmlformats.org/officeDocument/2006/relationships/image" Target="../media/image31.png"/><Relationship Id="rId4" Type="http://schemas.openxmlformats.org/officeDocument/2006/relationships/image" Target="../media/image30.png"/></Relationships>
</file>

<file path=ppt/slides/_rels/slide17.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7.xml"/><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8.xml"/><Relationship Id="rId1" Type="http://schemas.openxmlformats.org/officeDocument/2006/relationships/slideLayout" Target="../slideLayouts/slideLayout6.xml"/><Relationship Id="rId4" Type="http://schemas.openxmlformats.org/officeDocument/2006/relationships/image" Target="../media/image35.png"/></Relationships>
</file>

<file path=ppt/slides/_rels/slide19.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9.xml"/><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36.wmf"/><Relationship Id="rId2" Type="http://schemas.openxmlformats.org/officeDocument/2006/relationships/notesSlide" Target="../notesSlides/notesSlide20.xml"/><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3" Type="http://schemas.openxmlformats.org/officeDocument/2006/relationships/image" Target="../media/image37.png"/><Relationship Id="rId7" Type="http://schemas.openxmlformats.org/officeDocument/2006/relationships/image" Target="../media/image41.png"/><Relationship Id="rId2" Type="http://schemas.openxmlformats.org/officeDocument/2006/relationships/notesSlide" Target="../notesSlides/notesSlide22.xml"/><Relationship Id="rId1" Type="http://schemas.openxmlformats.org/officeDocument/2006/relationships/slideLayout" Target="../slideLayouts/slideLayout6.xml"/><Relationship Id="rId6" Type="http://schemas.openxmlformats.org/officeDocument/2006/relationships/image" Target="../media/image40.png"/><Relationship Id="rId5" Type="http://schemas.openxmlformats.org/officeDocument/2006/relationships/image" Target="../media/image39.png"/><Relationship Id="rId4" Type="http://schemas.openxmlformats.org/officeDocument/2006/relationships/image" Target="../media/image38.png"/></Relationships>
</file>

<file path=ppt/slides/_rels/slide23.xml.rels><?xml version="1.0" encoding="UTF-8" standalone="yes"?>
<Relationships xmlns="http://schemas.openxmlformats.org/package/2006/relationships"><Relationship Id="rId3" Type="http://schemas.openxmlformats.org/officeDocument/2006/relationships/image" Target="../media/image42.wmf"/><Relationship Id="rId2" Type="http://schemas.openxmlformats.org/officeDocument/2006/relationships/notesSlide" Target="../notesSlides/notesSlide23.xml"/><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25.xml"/><Relationship Id="rId1" Type="http://schemas.openxmlformats.org/officeDocument/2006/relationships/slideLayout" Target="../slideLayouts/slideLayout6.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6.xml"/></Relationships>
</file>

<file path=ppt/slides/_rels/slide27.xml.rels><?xml version="1.0" encoding="UTF-8" standalone="yes"?>
<Relationships xmlns="http://schemas.openxmlformats.org/package/2006/relationships"><Relationship Id="rId3" Type="http://schemas.openxmlformats.org/officeDocument/2006/relationships/image" Target="../media/image44.wmf"/><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30.xml"/><Relationship Id="rId1" Type="http://schemas.openxmlformats.org/officeDocument/2006/relationships/slideLayout" Target="../slideLayouts/slideLayout2.xml"/><Relationship Id="rId5" Type="http://schemas.openxmlformats.org/officeDocument/2006/relationships/image" Target="../media/image49.png"/><Relationship Id="rId4" Type="http://schemas.openxmlformats.org/officeDocument/2006/relationships/image" Target="../media/image48.png"/></Relationships>
</file>

<file path=ppt/slides/_rels/slide31.xml.rels><?xml version="1.0" encoding="UTF-8" standalone="yes"?>
<Relationships xmlns="http://schemas.openxmlformats.org/package/2006/relationships"><Relationship Id="rId3" Type="http://schemas.openxmlformats.org/officeDocument/2006/relationships/hyperlink" Target="mailto:Rostislav.Titov@cern.ch" TargetMode="External"/><Relationship Id="rId2" Type="http://schemas.openxmlformats.org/officeDocument/2006/relationships/notesSlide" Target="../notesSlides/notesSlide31.xml"/><Relationship Id="rId1" Type="http://schemas.openxmlformats.org/officeDocument/2006/relationships/slideLayout" Target="../slideLayouts/slideLayout6.xml"/><Relationship Id="rId5" Type="http://schemas.openxmlformats.org/officeDocument/2006/relationships/hyperlink" Target="mailto:Jurgen.De.Jonghe@cern.ch" TargetMode="External"/><Relationship Id="rId4" Type="http://schemas.openxmlformats.org/officeDocument/2006/relationships/hyperlink" Target="mailto:Nicolas.Decrevel@cern.ch" TargetMode="Externa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6.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2.xml"/></Relationships>
</file>

<file path=ppt/slides/_rels/slide34.xml.rels><?xml version="1.0" encoding="UTF-8" standalone="yes"?>
<Relationships xmlns="http://schemas.openxmlformats.org/package/2006/relationships"><Relationship Id="rId3" Type="http://schemas.openxmlformats.org/officeDocument/2006/relationships/image" Target="../media/image50.gif"/><Relationship Id="rId2" Type="http://schemas.openxmlformats.org/officeDocument/2006/relationships/notesSlide" Target="../notesSlides/notesSlide34.xml"/><Relationship Id="rId1" Type="http://schemas.openxmlformats.org/officeDocument/2006/relationships/slideLayout" Target="../slideLayouts/slideLayout2.xml"/><Relationship Id="rId4" Type="http://schemas.openxmlformats.org/officeDocument/2006/relationships/image" Target="../media/image51.png"/></Relationships>
</file>

<file path=ppt/slides/_rels/slide35.xml.rels><?xml version="1.0" encoding="UTF-8" standalone="yes"?>
<Relationships xmlns="http://schemas.openxmlformats.org/package/2006/relationships"><Relationship Id="rId3" Type="http://schemas.openxmlformats.org/officeDocument/2006/relationships/image" Target="../media/image52.wmf"/><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3.gif"/><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hyperlink" Target="http://images.google.com/imgres?imgurl=www.symetrixsolutions.com/images/Baan_Reseller.jpg&amp;imgrefurl=http://www.symetrixsolutions.com/&amp;h=230&amp;w=297&amp;sz=16&amp;tbnid=v_T8UBz9BKoJ:&amp;tbnh=85&amp;tbnw=109&amp;start=23&amp;prev=/images?q=+software+baan&amp;start=20&amp;hl=en&amp;lr=&amp;ie=UTF-8&amp;safe=off&amp;sa=N" TargetMode="External"/><Relationship Id="rId2" Type="http://schemas.openxmlformats.org/officeDocument/2006/relationships/notesSlide" Target="../notesSlides/notesSlide5.xml"/><Relationship Id="rId1" Type="http://schemas.openxmlformats.org/officeDocument/2006/relationships/slideLayout" Target="../slideLayouts/slideLayout2.xml"/><Relationship Id="rId4" Type="http://schemas.openxmlformats.org/officeDocument/2006/relationships/image" Target="../media/image4.jpeg"/></Relationships>
</file>

<file path=ppt/slides/_rels/slide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xml"/><Relationship Id="rId1" Type="http://schemas.openxmlformats.org/officeDocument/2006/relationships/slideLayout" Target="../slideLayouts/slideLayout2.xml"/><Relationship Id="rId6" Type="http://schemas.openxmlformats.org/officeDocument/2006/relationships/image" Target="../media/image7.jpeg"/><Relationship Id="rId5" Type="http://schemas.openxmlformats.org/officeDocument/2006/relationships/image" Target="../media/image6.jpeg"/><Relationship Id="rId4" Type="http://schemas.openxmlformats.org/officeDocument/2006/relationships/hyperlink" Target="http://images.google.com/imgres?imgurl=www.zurichpersonal.com/images/payroll.gif&amp;imgrefurl=http://www.zurichpersonal.com/indiv/payment.htm&amp;h=283&amp;w=190&amp;sz=29&amp;tbnid=BQOC5uBEm1UJ:&amp;tbnh=108&amp;tbnw=73&amp;start=18&amp;prev=/images?q=payroll&amp;hl=en&amp;lr=&amp;ie=UTF-8&amp;safe=off" TargetMode="External"/></Relationships>
</file>

<file path=ppt/slides/_rels/slide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2530" name="Rectangle 2"/>
          <p:cNvSpPr>
            <a:spLocks noGrp="1" noChangeArrowheads="1"/>
          </p:cNvSpPr>
          <p:nvPr>
            <p:ph type="ctrTitle" sz="quarter"/>
          </p:nvPr>
        </p:nvSpPr>
        <p:spPr>
          <a:xfrm>
            <a:off x="721134" y="1581150"/>
            <a:ext cx="7861300" cy="2667513"/>
          </a:xfrm>
        </p:spPr>
        <p:txBody>
          <a:bodyPr/>
          <a:lstStyle/>
          <a:p>
            <a:pPr algn="ctr">
              <a:defRPr/>
            </a:pPr>
            <a:r>
              <a:rPr lang="en-GB" sz="5400" dirty="0" smtClean="0">
                <a:solidFill>
                  <a:srgbClr val="FFFFCC"/>
                </a:solidFill>
                <a:latin typeface="+mn-lt"/>
              </a:rPr>
              <a:t>Automating </a:t>
            </a:r>
            <a:r>
              <a:rPr lang="en-GB" sz="5400" dirty="0" smtClean="0">
                <a:solidFill>
                  <a:srgbClr val="FFFFCC"/>
                </a:solidFill>
                <a:latin typeface="+mn-lt"/>
              </a:rPr>
              <a:t>Business </a:t>
            </a:r>
            <a:r>
              <a:rPr lang="en-GB" sz="5400" dirty="0" smtClean="0">
                <a:solidFill>
                  <a:srgbClr val="FFFFCC"/>
                </a:solidFill>
                <a:latin typeface="+mn-lt"/>
              </a:rPr>
              <a:t>Processes @ CERN</a:t>
            </a:r>
            <a:endParaRPr lang="en-GB" sz="5400" i="1" dirty="0" smtClean="0">
              <a:solidFill>
                <a:srgbClr val="FFFFCC"/>
              </a:solidFill>
              <a:latin typeface="+mn-lt"/>
            </a:endParaRPr>
          </a:p>
        </p:txBody>
      </p:sp>
      <p:sp>
        <p:nvSpPr>
          <p:cNvPr id="3075" name="Rectangle 3"/>
          <p:cNvSpPr>
            <a:spLocks noGrp="1" noChangeArrowheads="1"/>
          </p:cNvSpPr>
          <p:nvPr>
            <p:ph type="subTitle" sz="quarter" idx="1"/>
          </p:nvPr>
        </p:nvSpPr>
        <p:spPr>
          <a:xfrm>
            <a:off x="2257425" y="5011534"/>
            <a:ext cx="6562111" cy="1065416"/>
          </a:xfrm>
        </p:spPr>
        <p:txBody>
          <a:bodyPr/>
          <a:lstStyle/>
          <a:p>
            <a:pPr algn="r">
              <a:lnSpc>
                <a:spcPct val="90000"/>
              </a:lnSpc>
            </a:pPr>
            <a:r>
              <a:rPr lang="en-US" dirty="0" err="1" smtClean="0">
                <a:latin typeface="+mn-lt"/>
              </a:rPr>
              <a:t>Jurgen</a:t>
            </a:r>
            <a:r>
              <a:rPr lang="en-US" dirty="0" smtClean="0">
                <a:latin typeface="+mn-lt"/>
              </a:rPr>
              <a:t> De </a:t>
            </a:r>
            <a:r>
              <a:rPr lang="en-US" dirty="0" err="1" smtClean="0">
                <a:latin typeface="+mn-lt"/>
              </a:rPr>
              <a:t>Jonghe</a:t>
            </a:r>
            <a:r>
              <a:rPr lang="en-US" dirty="0" smtClean="0">
                <a:latin typeface="+mn-lt"/>
              </a:rPr>
              <a:t>,</a:t>
            </a:r>
            <a:r>
              <a:rPr lang="en-US" dirty="0" smtClean="0">
                <a:latin typeface="+mn-lt"/>
              </a:rPr>
              <a:t/>
            </a:r>
            <a:br>
              <a:rPr lang="en-US" dirty="0" smtClean="0">
                <a:latin typeface="+mn-lt"/>
              </a:rPr>
            </a:br>
            <a:r>
              <a:rPr lang="en-US" dirty="0" smtClean="0">
                <a:latin typeface="+mn-lt"/>
              </a:rPr>
              <a:t>GS-AIS  CERN</a:t>
            </a:r>
            <a:r>
              <a:rPr lang="en-US" dirty="0" smtClean="0">
                <a:latin typeface="+mn-lt"/>
              </a:rPr>
              <a:t/>
            </a:r>
            <a:br>
              <a:rPr lang="en-US" dirty="0" smtClean="0">
                <a:latin typeface="+mn-lt"/>
              </a:rPr>
            </a:br>
            <a:endParaRPr lang="en-US" dirty="0" smtClean="0">
              <a:latin typeface="+mn-lt"/>
            </a:endParaRPr>
          </a:p>
        </p:txBody>
      </p:sp>
      <p:sp>
        <p:nvSpPr>
          <p:cNvPr id="4" name="TextBox 3"/>
          <p:cNvSpPr txBox="1"/>
          <p:nvPr/>
        </p:nvSpPr>
        <p:spPr>
          <a:xfrm>
            <a:off x="2575022" y="6372225"/>
            <a:ext cx="6568978" cy="369332"/>
          </a:xfrm>
          <a:prstGeom prst="rect">
            <a:avLst/>
          </a:prstGeom>
          <a:noFill/>
        </p:spPr>
        <p:txBody>
          <a:bodyPr wrap="none" rtlCol="0">
            <a:spAutoFit/>
          </a:bodyPr>
          <a:lstStyle/>
          <a:p>
            <a:r>
              <a:rPr lang="en-US" dirty="0" smtClean="0"/>
              <a:t>Based on a presentation from Nicolas </a:t>
            </a:r>
            <a:r>
              <a:rPr lang="en-US" dirty="0" err="1" smtClean="0"/>
              <a:t>Décrevel</a:t>
            </a:r>
            <a:r>
              <a:rPr lang="en-US" dirty="0" smtClean="0"/>
              <a:t>, </a:t>
            </a:r>
            <a:r>
              <a:rPr lang="en-US" dirty="0" err="1" smtClean="0"/>
              <a:t>Rostislav</a:t>
            </a:r>
            <a:r>
              <a:rPr lang="en-US" dirty="0" smtClean="0"/>
              <a:t> </a:t>
            </a:r>
            <a:r>
              <a:rPr lang="en-US" dirty="0" err="1" smtClean="0"/>
              <a:t>Titov</a:t>
            </a:r>
            <a:endParaRPr lang="en-GB" dirty="0"/>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4300" y="-228600"/>
            <a:ext cx="9277350" cy="1143000"/>
          </a:xfrm>
        </p:spPr>
        <p:txBody>
          <a:bodyPr/>
          <a:lstStyle/>
          <a:p>
            <a:r>
              <a:rPr lang="en-GB" dirty="0" smtClean="0"/>
              <a:t>Electronic Document </a:t>
            </a:r>
            <a:r>
              <a:rPr lang="en-GB" dirty="0" smtClean="0"/>
              <a:t>Handling</a:t>
            </a:r>
            <a:endParaRPr lang="en-GB" dirty="0"/>
          </a:p>
        </p:txBody>
      </p:sp>
      <p:pic>
        <p:nvPicPr>
          <p:cNvPr id="4" name="Picture 4" descr="EDHlogo_small"/>
          <p:cNvPicPr>
            <a:picLocks noChangeAspect="1" noChangeArrowheads="1"/>
          </p:cNvPicPr>
          <p:nvPr/>
        </p:nvPicPr>
        <p:blipFill>
          <a:blip r:embed="rId3" cstate="print"/>
          <a:srcRect/>
          <a:stretch>
            <a:fillRect/>
          </a:stretch>
        </p:blipFill>
        <p:spPr bwMode="auto">
          <a:xfrm>
            <a:off x="8181974" y="28575"/>
            <a:ext cx="962025" cy="962025"/>
          </a:xfrm>
          <a:prstGeom prst="rect">
            <a:avLst/>
          </a:prstGeom>
          <a:noFill/>
        </p:spPr>
      </p:pic>
      <p:sp>
        <p:nvSpPr>
          <p:cNvPr id="5" name="Rectangle 3"/>
          <p:cNvSpPr txBox="1">
            <a:spLocks noChangeArrowheads="1"/>
          </p:cNvSpPr>
          <p:nvPr/>
        </p:nvSpPr>
        <p:spPr>
          <a:xfrm>
            <a:off x="257175" y="1209676"/>
            <a:ext cx="9067800" cy="2657474"/>
          </a:xfrm>
          <a:prstGeom prst="rect">
            <a:avLst/>
          </a:prstGeom>
        </p:spPr>
        <p:txBody>
          <a:bodyPr/>
          <a:lstStyle/>
          <a:p>
            <a:pPr marL="342900" lvl="0" indent="-342900" eaLnBrk="0" hangingPunct="0">
              <a:spcBef>
                <a:spcPct val="20000"/>
              </a:spcBef>
              <a:buClr>
                <a:schemeClr val="accent2"/>
              </a:buClr>
              <a:buSzPct val="80000"/>
              <a:buFont typeface="Courier New" pitchFamily="49" charset="0"/>
              <a:buChar char="o"/>
              <a:defRPr/>
            </a:pPr>
            <a:r>
              <a:rPr kumimoji="1" lang="en-GB" sz="2600" b="1" i="0" kern="0" dirty="0" smtClean="0"/>
              <a:t>Self-Service Requests: </a:t>
            </a:r>
            <a:r>
              <a:rPr kumimoji="1" lang="en-GB" sz="2600" b="1" i="0" kern="0" dirty="0" smtClean="0"/>
              <a:t>creation, validation, routing, authorization and </a:t>
            </a:r>
            <a:r>
              <a:rPr kumimoji="1" lang="en-GB" sz="2600" b="1" i="0" kern="0" dirty="0" smtClean="0"/>
              <a:t>archiving</a:t>
            </a:r>
          </a:p>
          <a:p>
            <a:pPr marL="342900" lvl="0" indent="-342900" eaLnBrk="0" hangingPunct="0">
              <a:spcBef>
                <a:spcPct val="20000"/>
              </a:spcBef>
              <a:buClr>
                <a:schemeClr val="accent2"/>
              </a:buClr>
              <a:buSzPct val="80000"/>
              <a:buFont typeface="Courier New" pitchFamily="49" charset="0"/>
              <a:buChar char="o"/>
              <a:defRPr/>
            </a:pPr>
            <a:endParaRPr kumimoji="1" lang="en-GB" sz="2600" b="1" i="0" kern="0" dirty="0" smtClean="0"/>
          </a:p>
          <a:p>
            <a:pPr marL="342900" indent="-342900" eaLnBrk="0" hangingPunct="0">
              <a:spcBef>
                <a:spcPct val="20000"/>
              </a:spcBef>
              <a:buClr>
                <a:schemeClr val="accent2"/>
              </a:buClr>
              <a:buSzPct val="80000"/>
              <a:buFont typeface="Courier New" pitchFamily="49" charset="0"/>
              <a:buChar char="o"/>
              <a:defRPr/>
            </a:pPr>
            <a:r>
              <a:rPr kumimoji="1" lang="en-GB" sz="2600" b="1" i="0" kern="0" dirty="0" smtClean="0"/>
              <a:t>Automates </a:t>
            </a:r>
            <a:r>
              <a:rPr kumimoji="1" lang="en-GB" sz="2600" b="1" i="0" kern="0" dirty="0" smtClean="0"/>
              <a:t>most CERN business-processes</a:t>
            </a:r>
          </a:p>
          <a:p>
            <a:pPr marL="342900" marR="0" lvl="0" indent="-342900" algn="l" defTabSz="914400" rtl="0" eaLnBrk="0" fontAlgn="base" latinLnBrk="0" hangingPunct="0">
              <a:lnSpc>
                <a:spcPct val="100000"/>
              </a:lnSpc>
              <a:spcBef>
                <a:spcPct val="20000"/>
              </a:spcBef>
              <a:spcAft>
                <a:spcPct val="0"/>
              </a:spcAft>
              <a:buClr>
                <a:schemeClr val="accent2"/>
              </a:buClr>
              <a:buSzPct val="80000"/>
              <a:buFont typeface="Wingdings" pitchFamily="2" charset="2"/>
              <a:buChar char="l"/>
              <a:tabLst/>
              <a:defRPr/>
            </a:pPr>
            <a:endParaRPr kumimoji="1" lang="en-GB" sz="2600" b="1" i="0" kern="0" dirty="0" smtClean="0">
              <a:latin typeface="+mn-lt"/>
            </a:endParaRPr>
          </a:p>
          <a:p>
            <a:pPr marL="342900" marR="0" lvl="0" indent="-342900" algn="l" defTabSz="914400" rtl="0" eaLnBrk="0" fontAlgn="base" latinLnBrk="0" hangingPunct="0">
              <a:lnSpc>
                <a:spcPct val="100000"/>
              </a:lnSpc>
              <a:spcBef>
                <a:spcPct val="20000"/>
              </a:spcBef>
              <a:spcAft>
                <a:spcPct val="0"/>
              </a:spcAft>
              <a:buClr>
                <a:schemeClr val="accent2"/>
              </a:buClr>
              <a:buSzPct val="80000"/>
              <a:buFont typeface="Wingdings" pitchFamily="2" charset="2"/>
              <a:buChar char="l"/>
              <a:tabLst/>
              <a:defRPr/>
            </a:pPr>
            <a:endParaRPr kumimoji="1" lang="en-GB" sz="2600" b="1" i="0" u="none" strike="noStrike" kern="0" cap="none" spc="0" normalizeH="0" baseline="0" noProof="0" dirty="0" smtClean="0">
              <a:ln>
                <a:noFill/>
              </a:ln>
              <a:solidFill>
                <a:schemeClr val="tx1"/>
              </a:solidFill>
              <a:effectLst/>
              <a:uLnTx/>
              <a:uFillTx/>
              <a:latin typeface="+mn-lt"/>
              <a:ea typeface="+mn-ea"/>
              <a:cs typeface="+mn-cs"/>
            </a:endParaRPr>
          </a:p>
          <a:p>
            <a:pPr marL="342900" marR="0" lvl="0" indent="-342900" algn="l" defTabSz="914400" rtl="0" eaLnBrk="0" fontAlgn="base" latinLnBrk="0" hangingPunct="0">
              <a:lnSpc>
                <a:spcPct val="100000"/>
              </a:lnSpc>
              <a:spcBef>
                <a:spcPct val="20000"/>
              </a:spcBef>
              <a:spcAft>
                <a:spcPct val="0"/>
              </a:spcAft>
              <a:buClr>
                <a:schemeClr val="accent2"/>
              </a:buClr>
              <a:buSzPct val="80000"/>
              <a:buFont typeface="Wingdings" pitchFamily="2" charset="2"/>
              <a:buChar char="l"/>
              <a:tabLst/>
              <a:defRPr/>
            </a:pPr>
            <a:endParaRPr kumimoji="1" lang="en-GB" sz="2600" b="1" i="0" kern="0" dirty="0" smtClean="0">
              <a:latin typeface="+mn-lt"/>
            </a:endParaRPr>
          </a:p>
          <a:p>
            <a:pPr marL="342900" marR="0" lvl="0" indent="-342900" algn="l" defTabSz="914400" rtl="0" eaLnBrk="0" fontAlgn="base" latinLnBrk="0" hangingPunct="0">
              <a:lnSpc>
                <a:spcPct val="100000"/>
              </a:lnSpc>
              <a:spcBef>
                <a:spcPct val="20000"/>
              </a:spcBef>
              <a:spcAft>
                <a:spcPct val="0"/>
              </a:spcAft>
              <a:buClr>
                <a:schemeClr val="accent2"/>
              </a:buClr>
              <a:buSzPct val="80000"/>
              <a:buFont typeface="Wingdings" pitchFamily="2" charset="2"/>
              <a:buChar char="l"/>
              <a:tabLst/>
              <a:defRPr/>
            </a:pPr>
            <a:endParaRPr kumimoji="1" lang="en-GB" sz="2600" b="1" i="0" u="none" strike="noStrike" kern="0" cap="none" spc="0" normalizeH="0" baseline="0" noProof="0" dirty="0" smtClean="0">
              <a:ln>
                <a:noFill/>
              </a:ln>
              <a:solidFill>
                <a:schemeClr val="tx1"/>
              </a:solidFill>
              <a:effectLst/>
              <a:uLnTx/>
              <a:uFillTx/>
              <a:latin typeface="+mn-lt"/>
              <a:ea typeface="+mn-ea"/>
              <a:cs typeface="+mn-cs"/>
            </a:endParaRPr>
          </a:p>
          <a:p>
            <a:pPr marL="342900" marR="0" lvl="0" indent="-342900" algn="l" defTabSz="914400" rtl="0" eaLnBrk="0" fontAlgn="base" latinLnBrk="0" hangingPunct="0">
              <a:lnSpc>
                <a:spcPct val="100000"/>
              </a:lnSpc>
              <a:spcBef>
                <a:spcPct val="20000"/>
              </a:spcBef>
              <a:spcAft>
                <a:spcPct val="0"/>
              </a:spcAft>
              <a:buClr>
                <a:schemeClr val="accent2"/>
              </a:buClr>
              <a:buSzPct val="80000"/>
              <a:tabLst/>
              <a:defRPr/>
            </a:pPr>
            <a:endParaRPr kumimoji="1" lang="en-GB" sz="2600" b="1" i="0" u="none" strike="noStrike" kern="0" cap="none" spc="0" normalizeH="0" baseline="0" noProof="0" dirty="0" smtClean="0">
              <a:ln>
                <a:noFill/>
              </a:ln>
              <a:solidFill>
                <a:schemeClr val="tx1"/>
              </a:solidFill>
              <a:effectLst/>
              <a:uLnTx/>
              <a:uFillTx/>
              <a:latin typeface="+mn-lt"/>
              <a:ea typeface="+mn-ea"/>
              <a:cs typeface="+mn-cs"/>
            </a:endParaRPr>
          </a:p>
          <a:p>
            <a:pPr marL="342900" indent="-342900" eaLnBrk="0" hangingPunct="0">
              <a:spcBef>
                <a:spcPct val="20000"/>
              </a:spcBef>
              <a:buClr>
                <a:schemeClr val="accent2"/>
              </a:buClr>
              <a:buSzPct val="80000"/>
              <a:buFont typeface="Courier New" pitchFamily="49" charset="0"/>
              <a:buChar char="o"/>
              <a:defRPr/>
            </a:pPr>
            <a:r>
              <a:rPr kumimoji="1" lang="en-GB" sz="2600" b="1" i="0" kern="0" dirty="0" smtClean="0"/>
              <a:t>1</a:t>
            </a:r>
            <a:r>
              <a:rPr kumimoji="1" lang="en-GB" sz="2600" b="1" i="0" kern="0" baseline="30000" dirty="0" smtClean="0"/>
              <a:t>st</a:t>
            </a:r>
            <a:r>
              <a:rPr kumimoji="1" lang="en-GB" sz="2600" b="1" i="0" kern="0" dirty="0" smtClean="0"/>
              <a:t> version in 1992, Web-based since 1998 </a:t>
            </a:r>
          </a:p>
        </p:txBody>
      </p:sp>
      <p:pic>
        <p:nvPicPr>
          <p:cNvPr id="6" name="Picture 1"/>
          <p:cNvPicPr>
            <a:picLocks noChangeAspect="1" noChangeArrowheads="1"/>
          </p:cNvPicPr>
          <p:nvPr/>
        </p:nvPicPr>
        <p:blipFill>
          <a:blip r:embed="rId4" cstate="print"/>
          <a:srcRect/>
          <a:stretch>
            <a:fillRect/>
          </a:stretch>
        </p:blipFill>
        <p:spPr bwMode="auto">
          <a:xfrm>
            <a:off x="285749" y="3237669"/>
            <a:ext cx="8658225" cy="1836806"/>
          </a:xfrm>
          <a:prstGeom prst="rect">
            <a:avLst/>
          </a:prstGeom>
          <a:noFill/>
          <a:ln w="9525">
            <a:noFill/>
            <a:miter lim="800000"/>
            <a:headEnd/>
            <a:tailEnd/>
          </a:ln>
          <a:effectLst/>
        </p:spPr>
      </p:pic>
    </p:spTree>
  </p:cSld>
  <p:clrMapOvr>
    <a:masterClrMapping/>
  </p:clrMapOvr>
  <p:transition/>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smtClean="0"/>
              <a:t>Purchasing through EDH</a:t>
            </a:r>
            <a:endParaRPr lang="en-GB" dirty="0"/>
          </a:p>
        </p:txBody>
      </p:sp>
      <p:sp>
        <p:nvSpPr>
          <p:cNvPr id="3" name="Content Placeholder 2"/>
          <p:cNvSpPr>
            <a:spLocks noGrp="1"/>
          </p:cNvSpPr>
          <p:nvPr>
            <p:ph idx="1"/>
          </p:nvPr>
        </p:nvSpPr>
        <p:spPr>
          <a:xfrm>
            <a:off x="342901" y="1219200"/>
            <a:ext cx="8801099" cy="5029200"/>
          </a:xfrm>
        </p:spPr>
        <p:txBody>
          <a:bodyPr/>
          <a:lstStyle/>
          <a:p>
            <a:r>
              <a:rPr lang="en-GB" dirty="0" err="1" smtClean="0"/>
              <a:t>Demande</a:t>
            </a:r>
            <a:r>
              <a:rPr lang="en-GB" dirty="0" smtClean="0"/>
              <a:t> </a:t>
            </a:r>
            <a:r>
              <a:rPr lang="en-GB" dirty="0" err="1" smtClean="0"/>
              <a:t>d’Achat</a:t>
            </a:r>
            <a:r>
              <a:rPr lang="en-GB" dirty="0" smtClean="0"/>
              <a:t> Interne</a:t>
            </a:r>
          </a:p>
          <a:p>
            <a:pPr lvl="1"/>
            <a:r>
              <a:rPr lang="en-GB" dirty="0" smtClean="0"/>
              <a:t>Purchase from any external supplier</a:t>
            </a:r>
          </a:p>
          <a:p>
            <a:pPr lvl="1"/>
            <a:r>
              <a:rPr lang="en-GB" dirty="0" smtClean="0"/>
              <a:t>~35% of all purchases</a:t>
            </a:r>
          </a:p>
          <a:p>
            <a:pPr lvl="1"/>
            <a:endParaRPr lang="en-GB" dirty="0" smtClean="0"/>
          </a:p>
          <a:p>
            <a:r>
              <a:rPr lang="en-GB" dirty="0" err="1" smtClean="0"/>
              <a:t>Demande</a:t>
            </a:r>
            <a:r>
              <a:rPr lang="en-GB" dirty="0" smtClean="0"/>
              <a:t> de Mat</a:t>
            </a:r>
            <a:r>
              <a:rPr lang="fr-CH" dirty="0" err="1" smtClean="0"/>
              <a:t>ériel</a:t>
            </a:r>
            <a:endParaRPr lang="fr-CH" dirty="0" smtClean="0"/>
          </a:p>
          <a:p>
            <a:pPr lvl="1"/>
            <a:r>
              <a:rPr lang="fr-CH" dirty="0" err="1" smtClean="0"/>
              <a:t>Purchase</a:t>
            </a:r>
            <a:r>
              <a:rPr lang="fr-CH" dirty="0" smtClean="0"/>
              <a:t> </a:t>
            </a:r>
            <a:r>
              <a:rPr lang="fr-CH" dirty="0" err="1" smtClean="0"/>
              <a:t>from</a:t>
            </a:r>
            <a:r>
              <a:rPr lang="fr-CH" dirty="0" smtClean="0"/>
              <a:t> CERN Stores </a:t>
            </a:r>
            <a:r>
              <a:rPr lang="en-GB" dirty="0" smtClean="0"/>
              <a:t>(&gt;</a:t>
            </a:r>
            <a:r>
              <a:rPr lang="en-GB" dirty="0" smtClean="0"/>
              <a:t>50’000 </a:t>
            </a:r>
            <a:r>
              <a:rPr lang="en-GB" dirty="0" smtClean="0"/>
              <a:t>items)</a:t>
            </a:r>
          </a:p>
          <a:p>
            <a:pPr lvl="1"/>
            <a:r>
              <a:rPr lang="en-GB" dirty="0" smtClean="0"/>
              <a:t>Purchase from selected suppliers via B2B (Business-to-business) scheme</a:t>
            </a:r>
          </a:p>
          <a:p>
            <a:pPr lvl="1"/>
            <a:endParaRPr lang="en-GB" dirty="0"/>
          </a:p>
        </p:txBody>
      </p:sp>
    </p:spTree>
  </p:cSld>
  <p:clrMapOvr>
    <a:masterClrMapping/>
  </p:clrMapOvr>
  <p:transition/>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2"/>
          <p:cNvSpPr>
            <a:spLocks noGrp="1" noChangeArrowheads="1"/>
          </p:cNvSpPr>
          <p:nvPr>
            <p:ph type="title"/>
          </p:nvPr>
        </p:nvSpPr>
        <p:spPr/>
        <p:txBody>
          <a:bodyPr/>
          <a:lstStyle/>
          <a:p>
            <a:r>
              <a:rPr lang="en-US"/>
              <a:t>Paper Purchase Order</a:t>
            </a:r>
          </a:p>
        </p:txBody>
      </p:sp>
      <p:pic>
        <p:nvPicPr>
          <p:cNvPr id="33795" name="Picture 3" descr="DAI2"/>
          <p:cNvPicPr>
            <a:picLocks noChangeAspect="1" noChangeArrowheads="1"/>
          </p:cNvPicPr>
          <p:nvPr/>
        </p:nvPicPr>
        <p:blipFill>
          <a:blip r:embed="rId3" cstate="print"/>
          <a:srcRect/>
          <a:stretch>
            <a:fillRect/>
          </a:stretch>
        </p:blipFill>
        <p:spPr bwMode="auto">
          <a:xfrm>
            <a:off x="1576388" y="657225"/>
            <a:ext cx="6200775" cy="8570913"/>
          </a:xfrm>
          <a:prstGeom prst="rect">
            <a:avLst/>
          </a:prstGeom>
          <a:noFill/>
        </p:spPr>
      </p:pic>
      <p:pic>
        <p:nvPicPr>
          <p:cNvPr id="1028" name="Picture 4"/>
          <p:cNvPicPr>
            <a:picLocks noChangeAspect="1" noChangeArrowheads="1"/>
          </p:cNvPicPr>
          <p:nvPr/>
        </p:nvPicPr>
        <p:blipFill>
          <a:blip r:embed="rId4" cstate="print"/>
          <a:srcRect/>
          <a:stretch>
            <a:fillRect/>
          </a:stretch>
        </p:blipFill>
        <p:spPr bwMode="auto">
          <a:xfrm>
            <a:off x="628650" y="1098583"/>
            <a:ext cx="7058025" cy="5590513"/>
          </a:xfrm>
          <a:prstGeom prst="rect">
            <a:avLst/>
          </a:prstGeom>
          <a:noFill/>
          <a:ln w="9525">
            <a:noFill/>
            <a:miter lim="800000"/>
            <a:headEnd/>
            <a:tailEnd/>
          </a:ln>
        </p:spPr>
      </p:pic>
      <p:pic>
        <p:nvPicPr>
          <p:cNvPr id="1027" name="Picture 3"/>
          <p:cNvPicPr>
            <a:picLocks noChangeAspect="1" noChangeArrowheads="1"/>
          </p:cNvPicPr>
          <p:nvPr/>
        </p:nvPicPr>
        <p:blipFill>
          <a:blip r:embed="rId5" cstate="print"/>
          <a:srcRect/>
          <a:stretch>
            <a:fillRect/>
          </a:stretch>
        </p:blipFill>
        <p:spPr bwMode="auto">
          <a:xfrm>
            <a:off x="2654507" y="2686048"/>
            <a:ext cx="6175168" cy="3321211"/>
          </a:xfrm>
          <a:prstGeom prst="rect">
            <a:avLst/>
          </a:prstGeom>
          <a:noFill/>
          <a:ln w="9525">
            <a:noFill/>
            <a:miter lim="800000"/>
            <a:headEnd/>
            <a:tailEnd/>
          </a:ln>
          <a:effectLst>
            <a:outerShdw blurRad="50800" dist="38100" dir="2700000" algn="tl" rotWithShape="0">
              <a:prstClr val="black">
                <a:alpha val="40000"/>
              </a:prstClr>
            </a:outerShdw>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4" presetClass="entr" presetSubtype="0" accel="100000" fill="hold" nodeType="clickEffect">
                                  <p:stCondLst>
                                    <p:cond delay="0"/>
                                  </p:stCondLst>
                                  <p:childTnLst>
                                    <p:set>
                                      <p:cBhvr>
                                        <p:cTn id="6" dur="1" fill="hold">
                                          <p:stCondLst>
                                            <p:cond delay="0"/>
                                          </p:stCondLst>
                                        </p:cTn>
                                        <p:tgtEl>
                                          <p:spTgt spid="1028"/>
                                        </p:tgtEl>
                                        <p:attrNameLst>
                                          <p:attrName>style.visibility</p:attrName>
                                        </p:attrNameLst>
                                      </p:cBhvr>
                                      <p:to>
                                        <p:strVal val="visible"/>
                                      </p:to>
                                    </p:set>
                                    <p:anim calcmode="lin" valueType="num">
                                      <p:cBhvr>
                                        <p:cTn id="7" dur="500" fill="hold"/>
                                        <p:tgtEl>
                                          <p:spTgt spid="1028"/>
                                        </p:tgtEl>
                                        <p:attrNameLst>
                                          <p:attrName>ppt_w</p:attrName>
                                        </p:attrNameLst>
                                      </p:cBhvr>
                                      <p:tavLst>
                                        <p:tav tm="0">
                                          <p:val>
                                            <p:strVal val="#ppt_w*0.05"/>
                                          </p:val>
                                        </p:tav>
                                        <p:tav tm="100000">
                                          <p:val>
                                            <p:strVal val="#ppt_w"/>
                                          </p:val>
                                        </p:tav>
                                      </p:tavLst>
                                    </p:anim>
                                    <p:anim calcmode="lin" valueType="num">
                                      <p:cBhvr>
                                        <p:cTn id="8" dur="500" fill="hold"/>
                                        <p:tgtEl>
                                          <p:spTgt spid="1028"/>
                                        </p:tgtEl>
                                        <p:attrNameLst>
                                          <p:attrName>ppt_h</p:attrName>
                                        </p:attrNameLst>
                                      </p:cBhvr>
                                      <p:tavLst>
                                        <p:tav tm="0">
                                          <p:val>
                                            <p:strVal val="#ppt_h"/>
                                          </p:val>
                                        </p:tav>
                                        <p:tav tm="100000">
                                          <p:val>
                                            <p:strVal val="#ppt_h"/>
                                          </p:val>
                                        </p:tav>
                                      </p:tavLst>
                                    </p:anim>
                                    <p:anim calcmode="lin" valueType="num">
                                      <p:cBhvr>
                                        <p:cTn id="9" dur="500" fill="hold"/>
                                        <p:tgtEl>
                                          <p:spTgt spid="1028"/>
                                        </p:tgtEl>
                                        <p:attrNameLst>
                                          <p:attrName>ppt_x</p:attrName>
                                        </p:attrNameLst>
                                      </p:cBhvr>
                                      <p:tavLst>
                                        <p:tav tm="0">
                                          <p:val>
                                            <p:strVal val="#ppt_x-.2"/>
                                          </p:val>
                                        </p:tav>
                                        <p:tav tm="100000">
                                          <p:val>
                                            <p:strVal val="#ppt_x"/>
                                          </p:val>
                                        </p:tav>
                                      </p:tavLst>
                                    </p:anim>
                                    <p:anim calcmode="lin" valueType="num">
                                      <p:cBhvr>
                                        <p:cTn id="10" dur="500" fill="hold"/>
                                        <p:tgtEl>
                                          <p:spTgt spid="1028"/>
                                        </p:tgtEl>
                                        <p:attrNameLst>
                                          <p:attrName>ppt_y</p:attrName>
                                        </p:attrNameLst>
                                      </p:cBhvr>
                                      <p:tavLst>
                                        <p:tav tm="0">
                                          <p:val>
                                            <p:strVal val="#ppt_y"/>
                                          </p:val>
                                        </p:tav>
                                        <p:tav tm="100000">
                                          <p:val>
                                            <p:strVal val="#ppt_y"/>
                                          </p:val>
                                        </p:tav>
                                      </p:tavLst>
                                    </p:anim>
                                    <p:animEffect transition="in" filter="fade">
                                      <p:cBhvr>
                                        <p:cTn id="11" dur="500"/>
                                        <p:tgtEl>
                                          <p:spTgt spid="1028"/>
                                        </p:tgtEl>
                                      </p:cBhvr>
                                    </p:animEffec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10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2" name="Rectangle 2"/>
          <p:cNvSpPr>
            <a:spLocks noGrp="1" noChangeArrowheads="1"/>
          </p:cNvSpPr>
          <p:nvPr>
            <p:ph type="title"/>
          </p:nvPr>
        </p:nvSpPr>
        <p:spPr/>
        <p:txBody>
          <a:bodyPr/>
          <a:lstStyle/>
          <a:p>
            <a:r>
              <a:rPr lang="en-US" dirty="0" smtClean="0"/>
              <a:t>Purchasing </a:t>
            </a:r>
            <a:r>
              <a:rPr lang="en-US" dirty="0"/>
              <a:t>Process Support</a:t>
            </a:r>
          </a:p>
        </p:txBody>
      </p:sp>
      <p:grpSp>
        <p:nvGrpSpPr>
          <p:cNvPr id="84" name="Group 83"/>
          <p:cNvGrpSpPr/>
          <p:nvPr/>
        </p:nvGrpSpPr>
        <p:grpSpPr>
          <a:xfrm>
            <a:off x="5429249" y="4143375"/>
            <a:ext cx="3397251" cy="1654175"/>
            <a:chOff x="5429249" y="4143375"/>
            <a:chExt cx="3397251" cy="1654175"/>
          </a:xfrm>
        </p:grpSpPr>
        <p:grpSp>
          <p:nvGrpSpPr>
            <p:cNvPr id="81" name="Group 80"/>
            <p:cNvGrpSpPr/>
            <p:nvPr/>
          </p:nvGrpSpPr>
          <p:grpSpPr>
            <a:xfrm>
              <a:off x="5429249" y="4143375"/>
              <a:ext cx="3397251" cy="1654175"/>
              <a:chOff x="5429249" y="4143375"/>
              <a:chExt cx="3397251" cy="1654175"/>
            </a:xfrm>
          </p:grpSpPr>
          <p:pic>
            <p:nvPicPr>
              <p:cNvPr id="245764" name="Picture 4"/>
              <p:cNvPicPr>
                <a:picLocks noChangeArrowheads="1"/>
              </p:cNvPicPr>
              <p:nvPr/>
            </p:nvPicPr>
            <p:blipFill>
              <a:blip r:embed="rId3" cstate="print"/>
              <a:srcRect/>
              <a:stretch>
                <a:fillRect/>
              </a:stretch>
            </p:blipFill>
            <p:spPr bwMode="auto">
              <a:xfrm>
                <a:off x="7734300" y="4143375"/>
                <a:ext cx="1092200" cy="762000"/>
              </a:xfrm>
              <a:prstGeom prst="rect">
                <a:avLst/>
              </a:prstGeom>
              <a:noFill/>
              <a:ln w="12700">
                <a:noFill/>
                <a:miter lim="800000"/>
                <a:headEnd/>
                <a:tailEnd/>
              </a:ln>
              <a:effectLst/>
            </p:spPr>
          </p:pic>
          <p:pic>
            <p:nvPicPr>
              <p:cNvPr id="245766" name="Picture 6"/>
              <p:cNvPicPr>
                <a:picLocks noChangeArrowheads="1"/>
              </p:cNvPicPr>
              <p:nvPr/>
            </p:nvPicPr>
            <p:blipFill>
              <a:blip r:embed="rId4" cstate="print"/>
              <a:srcRect/>
              <a:stretch>
                <a:fillRect/>
              </a:stretch>
            </p:blipFill>
            <p:spPr bwMode="auto">
              <a:xfrm>
                <a:off x="6362700" y="5238750"/>
                <a:ext cx="457200" cy="558800"/>
              </a:xfrm>
              <a:prstGeom prst="rect">
                <a:avLst/>
              </a:prstGeom>
              <a:noFill/>
              <a:ln w="12700">
                <a:noFill/>
                <a:miter lim="800000"/>
                <a:headEnd/>
                <a:tailEnd/>
              </a:ln>
              <a:effectLst/>
            </p:spPr>
          </p:pic>
          <p:sp>
            <p:nvSpPr>
              <p:cNvPr id="245780" name="Line 20"/>
              <p:cNvSpPr>
                <a:spLocks noChangeShapeType="1"/>
              </p:cNvSpPr>
              <p:nvPr/>
            </p:nvSpPr>
            <p:spPr bwMode="auto">
              <a:xfrm flipV="1">
                <a:off x="5429249" y="5600699"/>
                <a:ext cx="942976" cy="66674"/>
              </a:xfrm>
              <a:prstGeom prst="line">
                <a:avLst/>
              </a:prstGeom>
              <a:noFill/>
              <a:ln w="25400">
                <a:solidFill>
                  <a:schemeClr val="accent2"/>
                </a:solidFill>
                <a:round/>
                <a:headEnd/>
                <a:tailEnd type="triangle" w="med" len="med"/>
              </a:ln>
              <a:effectLst/>
            </p:spPr>
            <p:txBody>
              <a:bodyPr wrap="none" lIns="92075" tIns="46038" rIns="92075" bIns="46038" anchor="ctr"/>
              <a:lstStyle/>
              <a:p>
                <a:endParaRPr lang="en-GB"/>
              </a:p>
            </p:txBody>
          </p:sp>
          <p:sp>
            <p:nvSpPr>
              <p:cNvPr id="245781" name="Line 21"/>
              <p:cNvSpPr>
                <a:spLocks noChangeShapeType="1"/>
              </p:cNvSpPr>
              <p:nvPr/>
            </p:nvSpPr>
            <p:spPr bwMode="auto">
              <a:xfrm flipV="1">
                <a:off x="6819901" y="4952999"/>
                <a:ext cx="781050" cy="581025"/>
              </a:xfrm>
              <a:prstGeom prst="line">
                <a:avLst/>
              </a:prstGeom>
              <a:noFill/>
              <a:ln w="25400">
                <a:solidFill>
                  <a:schemeClr val="accent2"/>
                </a:solidFill>
                <a:round/>
                <a:headEnd/>
                <a:tailEnd type="triangle" w="med" len="med"/>
              </a:ln>
              <a:effectLst/>
            </p:spPr>
            <p:txBody>
              <a:bodyPr wrap="none" lIns="92075" tIns="46038" rIns="92075" bIns="46038" anchor="ctr"/>
              <a:lstStyle/>
              <a:p>
                <a:endParaRPr lang="en-GB"/>
              </a:p>
            </p:txBody>
          </p:sp>
        </p:grpSp>
        <p:sp>
          <p:nvSpPr>
            <p:cNvPr id="245782" name="Rectangle 22"/>
            <p:cNvSpPr>
              <a:spLocks noChangeArrowheads="1"/>
            </p:cNvSpPr>
            <p:nvPr/>
          </p:nvSpPr>
          <p:spPr bwMode="auto">
            <a:xfrm>
              <a:off x="5495925" y="5238750"/>
              <a:ext cx="838200" cy="304800"/>
            </a:xfrm>
            <a:prstGeom prst="rect">
              <a:avLst/>
            </a:prstGeom>
            <a:noFill/>
            <a:ln w="12700">
              <a:noFill/>
              <a:miter lim="800000"/>
              <a:headEnd/>
              <a:tailEnd/>
            </a:ln>
            <a:effectLst/>
          </p:spPr>
          <p:txBody>
            <a:bodyPr wrap="none" lIns="19050" tIns="26988" rIns="19050" bIns="26988"/>
            <a:lstStyle/>
            <a:p>
              <a:pPr algn="l">
                <a:lnSpc>
                  <a:spcPts val="1600"/>
                </a:lnSpc>
                <a:spcBef>
                  <a:spcPct val="0"/>
                </a:spcBef>
                <a:tabLst>
                  <a:tab pos="457200" algn="l"/>
                  <a:tab pos="914400" algn="l"/>
                  <a:tab pos="1371600" algn="l"/>
                </a:tabLst>
              </a:pPr>
              <a:r>
                <a:rPr kumimoji="1" lang="en-US" sz="1600" b="1" dirty="0">
                  <a:solidFill>
                    <a:schemeClr val="accent2"/>
                  </a:solidFill>
                  <a:latin typeface="Times New Roman" pitchFamily="18" charset="0"/>
                </a:rPr>
                <a:t>Order</a:t>
              </a:r>
              <a:endParaRPr kumimoji="1" lang="en-US" sz="1400" b="1" dirty="0">
                <a:solidFill>
                  <a:srgbClr val="FFFFFF"/>
                </a:solidFill>
                <a:latin typeface="Times New Roman" pitchFamily="18" charset="0"/>
              </a:endParaRPr>
            </a:p>
          </p:txBody>
        </p:sp>
      </p:grpSp>
      <p:sp>
        <p:nvSpPr>
          <p:cNvPr id="245769" name="Line 9"/>
          <p:cNvSpPr>
            <a:spLocks noChangeShapeType="1"/>
          </p:cNvSpPr>
          <p:nvPr/>
        </p:nvSpPr>
        <p:spPr bwMode="auto">
          <a:xfrm>
            <a:off x="1066800" y="3276600"/>
            <a:ext cx="381000" cy="381000"/>
          </a:xfrm>
          <a:prstGeom prst="line">
            <a:avLst/>
          </a:prstGeom>
          <a:noFill/>
          <a:ln w="9525">
            <a:noFill/>
            <a:round/>
            <a:headEnd/>
            <a:tailEnd type="triangle" w="med" len="med"/>
          </a:ln>
          <a:effectLst/>
        </p:spPr>
        <p:txBody>
          <a:bodyPr wrap="none" lIns="92075" tIns="46038" rIns="92075" bIns="46038" anchor="ctr"/>
          <a:lstStyle/>
          <a:p>
            <a:endParaRPr lang="en-GB"/>
          </a:p>
        </p:txBody>
      </p:sp>
      <p:grpSp>
        <p:nvGrpSpPr>
          <p:cNvPr id="87" name="Group 86"/>
          <p:cNvGrpSpPr/>
          <p:nvPr/>
        </p:nvGrpSpPr>
        <p:grpSpPr>
          <a:xfrm>
            <a:off x="1847850" y="1653325"/>
            <a:ext cx="1695450" cy="2061425"/>
            <a:chOff x="1847850" y="1653325"/>
            <a:chExt cx="1695450" cy="2061425"/>
          </a:xfrm>
        </p:grpSpPr>
        <p:sp>
          <p:nvSpPr>
            <p:cNvPr id="245774" name="Line 14"/>
            <p:cNvSpPr>
              <a:spLocks noChangeShapeType="1"/>
            </p:cNvSpPr>
            <p:nvPr/>
          </p:nvSpPr>
          <p:spPr bwMode="auto">
            <a:xfrm flipH="1" flipV="1">
              <a:off x="2933700" y="2838450"/>
              <a:ext cx="609600" cy="876300"/>
            </a:xfrm>
            <a:prstGeom prst="line">
              <a:avLst/>
            </a:prstGeom>
            <a:noFill/>
            <a:ln w="25400">
              <a:solidFill>
                <a:schemeClr val="tx2"/>
              </a:solidFill>
              <a:round/>
              <a:headEnd/>
              <a:tailEnd type="triangle" w="med" len="med"/>
            </a:ln>
            <a:effectLst/>
          </p:spPr>
          <p:txBody>
            <a:bodyPr wrap="none" lIns="92075" tIns="46038" rIns="92075" bIns="46038" anchor="ctr"/>
            <a:lstStyle/>
            <a:p>
              <a:endParaRPr lang="en-GB"/>
            </a:p>
          </p:txBody>
        </p:sp>
        <p:pic>
          <p:nvPicPr>
            <p:cNvPr id="89092" name="Picture 4"/>
            <p:cNvPicPr>
              <a:picLocks noChangeAspect="1" noChangeArrowheads="1"/>
            </p:cNvPicPr>
            <p:nvPr/>
          </p:nvPicPr>
          <p:blipFill>
            <a:blip r:embed="rId5" cstate="print"/>
            <a:srcRect/>
            <a:stretch>
              <a:fillRect/>
            </a:stretch>
          </p:blipFill>
          <p:spPr bwMode="auto">
            <a:xfrm>
              <a:off x="2152651" y="1653325"/>
              <a:ext cx="847724" cy="623150"/>
            </a:xfrm>
            <a:prstGeom prst="rect">
              <a:avLst/>
            </a:prstGeom>
            <a:noFill/>
            <a:ln w="9525">
              <a:noFill/>
              <a:miter lim="800000"/>
              <a:headEnd/>
              <a:tailEnd/>
            </a:ln>
          </p:spPr>
        </p:pic>
        <p:sp>
          <p:nvSpPr>
            <p:cNvPr id="50" name="Rectangle 8"/>
            <p:cNvSpPr>
              <a:spLocks noChangeArrowheads="1"/>
            </p:cNvSpPr>
            <p:nvPr/>
          </p:nvSpPr>
          <p:spPr bwMode="auto">
            <a:xfrm>
              <a:off x="1847850" y="2276475"/>
              <a:ext cx="1695449" cy="304800"/>
            </a:xfrm>
            <a:prstGeom prst="rect">
              <a:avLst/>
            </a:prstGeom>
            <a:noFill/>
            <a:ln w="12700">
              <a:noFill/>
              <a:miter lim="800000"/>
              <a:headEnd/>
              <a:tailEnd/>
            </a:ln>
            <a:effectLst/>
          </p:spPr>
          <p:txBody>
            <a:bodyPr wrap="none" lIns="19050" tIns="26988" rIns="19050" bIns="26988"/>
            <a:lstStyle/>
            <a:p>
              <a:pPr algn="ctr">
                <a:lnSpc>
                  <a:spcPts val="1600"/>
                </a:lnSpc>
                <a:tabLst>
                  <a:tab pos="457200" algn="l"/>
                  <a:tab pos="914400" algn="l"/>
                  <a:tab pos="1371600" algn="l"/>
                </a:tabLst>
              </a:pPr>
              <a:r>
                <a:rPr kumimoji="1" lang="en-US" sz="1600" i="0" dirty="0" smtClean="0">
                  <a:solidFill>
                    <a:schemeClr val="tx2"/>
                  </a:solidFill>
                  <a:latin typeface="+mn-lt"/>
                </a:rPr>
                <a:t>Approbation </a:t>
              </a:r>
              <a:r>
                <a:rPr kumimoji="1" lang="en-US" sz="1600" i="0" dirty="0" err="1" smtClean="0">
                  <a:solidFill>
                    <a:schemeClr val="tx2"/>
                  </a:solidFill>
                  <a:latin typeface="+mn-lt"/>
                </a:rPr>
                <a:t>d'une</a:t>
              </a:r>
              <a:r>
                <a:rPr kumimoji="1" lang="en-US" sz="1600" i="0" dirty="0" smtClean="0">
                  <a:solidFill>
                    <a:schemeClr val="tx2"/>
                  </a:solidFill>
                  <a:latin typeface="+mn-lt"/>
                </a:rPr>
                <a:t> </a:t>
              </a:r>
              <a:br>
                <a:rPr kumimoji="1" lang="en-US" sz="1600" i="0" dirty="0" smtClean="0">
                  <a:solidFill>
                    <a:schemeClr val="tx2"/>
                  </a:solidFill>
                  <a:latin typeface="+mn-lt"/>
                </a:rPr>
              </a:br>
              <a:r>
                <a:rPr kumimoji="1" lang="en-US" sz="1600" i="0" dirty="0" err="1" smtClean="0">
                  <a:solidFill>
                    <a:schemeClr val="tx2"/>
                  </a:solidFill>
                  <a:latin typeface="+mn-lt"/>
                </a:rPr>
                <a:t>réception</a:t>
              </a:r>
              <a:r>
                <a:rPr kumimoji="1" lang="en-US" sz="1600" i="0" dirty="0" smtClean="0">
                  <a:solidFill>
                    <a:schemeClr val="tx2"/>
                  </a:solidFill>
                  <a:latin typeface="+mn-lt"/>
                </a:rPr>
                <a:t> (EDH)</a:t>
              </a:r>
              <a:endParaRPr kumimoji="1" lang="en-US" sz="1400" i="0" dirty="0">
                <a:solidFill>
                  <a:srgbClr val="FFFFFF"/>
                </a:solidFill>
                <a:latin typeface="+mn-lt"/>
              </a:endParaRPr>
            </a:p>
          </p:txBody>
        </p:sp>
      </p:grpSp>
      <p:grpSp>
        <p:nvGrpSpPr>
          <p:cNvPr id="88" name="Group 87"/>
          <p:cNvGrpSpPr/>
          <p:nvPr/>
        </p:nvGrpSpPr>
        <p:grpSpPr>
          <a:xfrm>
            <a:off x="1314450" y="1676400"/>
            <a:ext cx="762000" cy="190499"/>
            <a:chOff x="1314450" y="1676400"/>
            <a:chExt cx="762000" cy="190499"/>
          </a:xfrm>
        </p:grpSpPr>
        <p:sp>
          <p:nvSpPr>
            <p:cNvPr id="52" name="Line 13"/>
            <p:cNvSpPr>
              <a:spLocks noChangeShapeType="1"/>
            </p:cNvSpPr>
            <p:nvPr/>
          </p:nvSpPr>
          <p:spPr bwMode="auto">
            <a:xfrm>
              <a:off x="1323975" y="1676400"/>
              <a:ext cx="752475" cy="114299"/>
            </a:xfrm>
            <a:prstGeom prst="line">
              <a:avLst/>
            </a:prstGeom>
            <a:noFill/>
            <a:ln w="25400">
              <a:solidFill>
                <a:schemeClr val="tx2"/>
              </a:solidFill>
              <a:round/>
              <a:headEnd/>
              <a:tailEnd type="triangle" w="med" len="med"/>
            </a:ln>
            <a:effectLst/>
          </p:spPr>
          <p:txBody>
            <a:bodyPr wrap="none" lIns="92075" tIns="46038" rIns="92075" bIns="46038" anchor="ctr"/>
            <a:lstStyle/>
            <a:p>
              <a:endParaRPr lang="en-GB"/>
            </a:p>
          </p:txBody>
        </p:sp>
        <p:sp>
          <p:nvSpPr>
            <p:cNvPr id="53" name="Line 13"/>
            <p:cNvSpPr>
              <a:spLocks noChangeShapeType="1"/>
            </p:cNvSpPr>
            <p:nvPr/>
          </p:nvSpPr>
          <p:spPr bwMode="auto">
            <a:xfrm>
              <a:off x="1314450" y="1752600"/>
              <a:ext cx="752475" cy="114299"/>
            </a:xfrm>
            <a:prstGeom prst="line">
              <a:avLst/>
            </a:prstGeom>
            <a:noFill/>
            <a:ln w="25400">
              <a:solidFill>
                <a:schemeClr val="tx2"/>
              </a:solidFill>
              <a:round/>
              <a:headEnd/>
              <a:tailEnd type="triangle" w="med" len="med"/>
            </a:ln>
            <a:effectLst/>
          </p:spPr>
          <p:txBody>
            <a:bodyPr wrap="none" lIns="92075" tIns="46038" rIns="92075" bIns="46038" anchor="ctr"/>
            <a:lstStyle/>
            <a:p>
              <a:endParaRPr lang="en-GB"/>
            </a:p>
          </p:txBody>
        </p:sp>
      </p:grpSp>
      <p:sp>
        <p:nvSpPr>
          <p:cNvPr id="54" name="Line 16"/>
          <p:cNvSpPr>
            <a:spLocks noChangeShapeType="1"/>
          </p:cNvSpPr>
          <p:nvPr/>
        </p:nvSpPr>
        <p:spPr bwMode="auto">
          <a:xfrm>
            <a:off x="3019426" y="2800350"/>
            <a:ext cx="628650" cy="876300"/>
          </a:xfrm>
          <a:prstGeom prst="line">
            <a:avLst/>
          </a:prstGeom>
          <a:noFill/>
          <a:ln w="25400">
            <a:solidFill>
              <a:schemeClr val="tx2"/>
            </a:solidFill>
            <a:round/>
            <a:headEnd/>
            <a:tailEnd type="triangle" w="med" len="med"/>
          </a:ln>
          <a:effectLst/>
        </p:spPr>
        <p:txBody>
          <a:bodyPr wrap="none" lIns="92075" tIns="46038" rIns="92075" bIns="46038" anchor="ctr"/>
          <a:lstStyle/>
          <a:p>
            <a:endParaRPr lang="en-GB"/>
          </a:p>
        </p:txBody>
      </p:sp>
      <p:grpSp>
        <p:nvGrpSpPr>
          <p:cNvPr id="85" name="Group 84"/>
          <p:cNvGrpSpPr/>
          <p:nvPr/>
        </p:nvGrpSpPr>
        <p:grpSpPr>
          <a:xfrm>
            <a:off x="5124450" y="2981324"/>
            <a:ext cx="2936875" cy="2324100"/>
            <a:chOff x="5124450" y="2981324"/>
            <a:chExt cx="2936875" cy="2324100"/>
          </a:xfrm>
        </p:grpSpPr>
        <p:sp>
          <p:nvSpPr>
            <p:cNvPr id="245777" name="Rectangle 17"/>
            <p:cNvSpPr>
              <a:spLocks noChangeArrowheads="1"/>
            </p:cNvSpPr>
            <p:nvPr/>
          </p:nvSpPr>
          <p:spPr bwMode="auto">
            <a:xfrm>
              <a:off x="6438900" y="4410075"/>
              <a:ext cx="838200" cy="304800"/>
            </a:xfrm>
            <a:prstGeom prst="rect">
              <a:avLst/>
            </a:prstGeom>
            <a:noFill/>
            <a:ln w="12700">
              <a:noFill/>
              <a:miter lim="800000"/>
              <a:headEnd/>
              <a:tailEnd/>
            </a:ln>
            <a:effectLst/>
          </p:spPr>
          <p:txBody>
            <a:bodyPr wrap="none" lIns="19050" tIns="26988" rIns="19050" bIns="26988"/>
            <a:lstStyle/>
            <a:p>
              <a:pPr algn="l">
                <a:lnSpc>
                  <a:spcPts val="1600"/>
                </a:lnSpc>
                <a:spcBef>
                  <a:spcPct val="0"/>
                </a:spcBef>
                <a:tabLst>
                  <a:tab pos="457200" algn="l"/>
                  <a:tab pos="914400" algn="l"/>
                  <a:tab pos="1371600" algn="l"/>
                </a:tabLst>
              </a:pPr>
              <a:r>
                <a:rPr kumimoji="1" lang="en-US" sz="1600" b="1" dirty="0">
                  <a:solidFill>
                    <a:schemeClr val="hlink"/>
                  </a:solidFill>
                  <a:latin typeface="Times New Roman" pitchFamily="18" charset="0"/>
                </a:rPr>
                <a:t>Invoice</a:t>
              </a:r>
              <a:endParaRPr kumimoji="1" lang="en-US" sz="1400" b="1" dirty="0">
                <a:solidFill>
                  <a:srgbClr val="FFFFFF"/>
                </a:solidFill>
                <a:latin typeface="Times New Roman" pitchFamily="18" charset="0"/>
              </a:endParaRPr>
            </a:p>
          </p:txBody>
        </p:sp>
        <p:pic>
          <p:nvPicPr>
            <p:cNvPr id="245767" name="Picture 7"/>
            <p:cNvPicPr>
              <a:picLocks noChangeArrowheads="1"/>
            </p:cNvPicPr>
            <p:nvPr/>
          </p:nvPicPr>
          <p:blipFill>
            <a:blip r:embed="rId6" cstate="print"/>
            <a:srcRect/>
            <a:stretch>
              <a:fillRect/>
            </a:stretch>
          </p:blipFill>
          <p:spPr bwMode="auto">
            <a:xfrm>
              <a:off x="5867399" y="4171951"/>
              <a:ext cx="523875" cy="688974"/>
            </a:xfrm>
            <a:prstGeom prst="rect">
              <a:avLst/>
            </a:prstGeom>
            <a:noFill/>
            <a:ln w="12700">
              <a:noFill/>
              <a:miter lim="800000"/>
              <a:headEnd/>
              <a:tailEnd/>
            </a:ln>
            <a:effectLst/>
          </p:spPr>
        </p:pic>
        <p:sp>
          <p:nvSpPr>
            <p:cNvPr id="245778" name="Line 18"/>
            <p:cNvSpPr>
              <a:spLocks noChangeShapeType="1"/>
            </p:cNvSpPr>
            <p:nvPr/>
          </p:nvSpPr>
          <p:spPr bwMode="auto">
            <a:xfrm flipH="1">
              <a:off x="5124450" y="4629150"/>
              <a:ext cx="714375" cy="676274"/>
            </a:xfrm>
            <a:prstGeom prst="line">
              <a:avLst/>
            </a:prstGeom>
            <a:noFill/>
            <a:ln w="25400">
              <a:solidFill>
                <a:schemeClr val="hlink"/>
              </a:solidFill>
              <a:round/>
              <a:headEnd/>
              <a:tailEnd type="triangle" w="med" len="med"/>
            </a:ln>
            <a:effectLst/>
          </p:spPr>
          <p:txBody>
            <a:bodyPr wrap="none" lIns="92075" tIns="46038" rIns="92075" bIns="46038" anchor="ctr"/>
            <a:lstStyle/>
            <a:p>
              <a:endParaRPr lang="en-GB"/>
            </a:p>
          </p:txBody>
        </p:sp>
        <p:sp>
          <p:nvSpPr>
            <p:cNvPr id="245779" name="Line 19"/>
            <p:cNvSpPr>
              <a:spLocks noChangeShapeType="1"/>
            </p:cNvSpPr>
            <p:nvPr/>
          </p:nvSpPr>
          <p:spPr bwMode="auto">
            <a:xfrm flipH="1" flipV="1">
              <a:off x="6477000" y="4352924"/>
              <a:ext cx="1133475" cy="38099"/>
            </a:xfrm>
            <a:prstGeom prst="line">
              <a:avLst/>
            </a:prstGeom>
            <a:noFill/>
            <a:ln w="25400">
              <a:solidFill>
                <a:schemeClr val="hlink"/>
              </a:solidFill>
              <a:round/>
              <a:headEnd/>
              <a:tailEnd type="triangle" w="med" len="med"/>
            </a:ln>
            <a:effectLst/>
          </p:spPr>
          <p:txBody>
            <a:bodyPr wrap="none" lIns="92075" tIns="46038" rIns="92075" bIns="46038" anchor="ctr"/>
            <a:lstStyle/>
            <a:p>
              <a:endParaRPr lang="en-GB"/>
            </a:p>
          </p:txBody>
        </p:sp>
        <p:pic>
          <p:nvPicPr>
            <p:cNvPr id="245765" name="Picture 5"/>
            <p:cNvPicPr>
              <a:picLocks noChangeArrowheads="1"/>
            </p:cNvPicPr>
            <p:nvPr/>
          </p:nvPicPr>
          <p:blipFill>
            <a:blip r:embed="rId7" cstate="print"/>
            <a:srcRect/>
            <a:stretch>
              <a:fillRect/>
            </a:stretch>
          </p:blipFill>
          <p:spPr bwMode="auto">
            <a:xfrm>
              <a:off x="7010400" y="3336925"/>
              <a:ext cx="1050925" cy="355600"/>
            </a:xfrm>
            <a:prstGeom prst="rect">
              <a:avLst/>
            </a:prstGeom>
            <a:noFill/>
            <a:ln w="12700">
              <a:noFill/>
              <a:miter lim="800000"/>
              <a:headEnd/>
              <a:tailEnd/>
            </a:ln>
            <a:effectLst/>
          </p:spPr>
        </p:pic>
        <p:sp>
          <p:nvSpPr>
            <p:cNvPr id="245787" name="Line 27"/>
            <p:cNvSpPr>
              <a:spLocks noChangeShapeType="1"/>
            </p:cNvSpPr>
            <p:nvPr/>
          </p:nvSpPr>
          <p:spPr bwMode="auto">
            <a:xfrm flipH="1" flipV="1">
              <a:off x="7781925" y="3705225"/>
              <a:ext cx="266696" cy="361947"/>
            </a:xfrm>
            <a:prstGeom prst="line">
              <a:avLst/>
            </a:prstGeom>
            <a:noFill/>
            <a:ln w="25400">
              <a:solidFill>
                <a:srgbClr val="FFFF00"/>
              </a:solidFill>
              <a:round/>
              <a:headEnd/>
              <a:tailEnd type="triangle" w="med" len="med"/>
            </a:ln>
            <a:effectLst/>
          </p:spPr>
          <p:txBody>
            <a:bodyPr wrap="none" lIns="92075" tIns="46038" rIns="92075" bIns="46038" anchor="ctr"/>
            <a:lstStyle/>
            <a:p>
              <a:endParaRPr lang="en-GB"/>
            </a:p>
          </p:txBody>
        </p:sp>
        <p:sp>
          <p:nvSpPr>
            <p:cNvPr id="245788" name="Line 28"/>
            <p:cNvSpPr>
              <a:spLocks noChangeShapeType="1"/>
            </p:cNvSpPr>
            <p:nvPr/>
          </p:nvSpPr>
          <p:spPr bwMode="auto">
            <a:xfrm flipH="1" flipV="1">
              <a:off x="6915150" y="2981324"/>
              <a:ext cx="514350" cy="295274"/>
            </a:xfrm>
            <a:prstGeom prst="line">
              <a:avLst/>
            </a:prstGeom>
            <a:noFill/>
            <a:ln w="25400">
              <a:solidFill>
                <a:srgbClr val="FFFF00"/>
              </a:solidFill>
              <a:round/>
              <a:headEnd/>
              <a:tailEnd type="triangle" w="med" len="med"/>
            </a:ln>
            <a:effectLst/>
          </p:spPr>
          <p:txBody>
            <a:bodyPr wrap="none" lIns="92075" tIns="46038" rIns="92075" bIns="46038" anchor="ctr"/>
            <a:lstStyle/>
            <a:p>
              <a:endParaRPr lang="en-GB"/>
            </a:p>
          </p:txBody>
        </p:sp>
      </p:grpSp>
      <p:grpSp>
        <p:nvGrpSpPr>
          <p:cNvPr id="89" name="Group 88"/>
          <p:cNvGrpSpPr/>
          <p:nvPr/>
        </p:nvGrpSpPr>
        <p:grpSpPr>
          <a:xfrm>
            <a:off x="4743450" y="1504950"/>
            <a:ext cx="3686175" cy="2600325"/>
            <a:chOff x="4743450" y="1504950"/>
            <a:chExt cx="3686175" cy="2600325"/>
          </a:xfrm>
        </p:grpSpPr>
        <p:sp>
          <p:nvSpPr>
            <p:cNvPr id="71" name="Line 24"/>
            <p:cNvSpPr>
              <a:spLocks noChangeShapeType="1"/>
            </p:cNvSpPr>
            <p:nvPr/>
          </p:nvSpPr>
          <p:spPr bwMode="auto">
            <a:xfrm flipV="1">
              <a:off x="4743450" y="1924049"/>
              <a:ext cx="2924175" cy="638175"/>
            </a:xfrm>
            <a:prstGeom prst="line">
              <a:avLst/>
            </a:prstGeom>
            <a:noFill/>
            <a:ln w="25400">
              <a:solidFill>
                <a:schemeClr val="hlink"/>
              </a:solidFill>
              <a:round/>
              <a:headEnd/>
              <a:tailEnd type="triangle" w="med" len="med"/>
            </a:ln>
            <a:effectLst/>
          </p:spPr>
          <p:txBody>
            <a:bodyPr wrap="none" lIns="92075" tIns="46038" rIns="92075" bIns="46038" anchor="ctr"/>
            <a:lstStyle/>
            <a:p>
              <a:endParaRPr lang="en-GB"/>
            </a:p>
          </p:txBody>
        </p:sp>
        <p:sp>
          <p:nvSpPr>
            <p:cNvPr id="72" name="Line 25"/>
            <p:cNvSpPr>
              <a:spLocks noChangeShapeType="1"/>
            </p:cNvSpPr>
            <p:nvPr/>
          </p:nvSpPr>
          <p:spPr bwMode="auto">
            <a:xfrm>
              <a:off x="8115301" y="2419350"/>
              <a:ext cx="314324" cy="1685925"/>
            </a:xfrm>
            <a:prstGeom prst="line">
              <a:avLst/>
            </a:prstGeom>
            <a:noFill/>
            <a:ln w="25400">
              <a:solidFill>
                <a:schemeClr val="hlink"/>
              </a:solidFill>
              <a:round/>
              <a:headEnd/>
              <a:tailEnd type="triangle" w="med" len="med"/>
            </a:ln>
            <a:effectLst/>
          </p:spPr>
          <p:txBody>
            <a:bodyPr wrap="none" lIns="92075" tIns="46038" rIns="92075" bIns="46038" anchor="ctr"/>
            <a:lstStyle/>
            <a:p>
              <a:endParaRPr lang="en-GB"/>
            </a:p>
          </p:txBody>
        </p:sp>
        <p:sp>
          <p:nvSpPr>
            <p:cNvPr id="73" name="Rectangle 26"/>
            <p:cNvSpPr>
              <a:spLocks noChangeArrowheads="1"/>
            </p:cNvSpPr>
            <p:nvPr/>
          </p:nvSpPr>
          <p:spPr bwMode="auto">
            <a:xfrm>
              <a:off x="7496175" y="1504950"/>
              <a:ext cx="838200" cy="304800"/>
            </a:xfrm>
            <a:prstGeom prst="rect">
              <a:avLst/>
            </a:prstGeom>
            <a:noFill/>
            <a:ln w="12700">
              <a:noFill/>
              <a:miter lim="800000"/>
              <a:headEnd/>
              <a:tailEnd/>
            </a:ln>
            <a:effectLst/>
          </p:spPr>
          <p:txBody>
            <a:bodyPr wrap="none" lIns="19050" tIns="26988" rIns="19050" bIns="26988"/>
            <a:lstStyle/>
            <a:p>
              <a:pPr algn="l">
                <a:lnSpc>
                  <a:spcPts val="1600"/>
                </a:lnSpc>
                <a:spcBef>
                  <a:spcPct val="0"/>
                </a:spcBef>
                <a:tabLst>
                  <a:tab pos="457200" algn="l"/>
                  <a:tab pos="914400" algn="l"/>
                  <a:tab pos="1371600" algn="l"/>
                </a:tabLst>
              </a:pPr>
              <a:r>
                <a:rPr kumimoji="1" lang="en-US" sz="1600" b="1" dirty="0">
                  <a:solidFill>
                    <a:schemeClr val="hlink"/>
                  </a:solidFill>
                  <a:latin typeface="Times New Roman" pitchFamily="18" charset="0"/>
                </a:rPr>
                <a:t>Payment</a:t>
              </a:r>
              <a:endParaRPr kumimoji="1" lang="en-US" sz="1400" b="1" dirty="0">
                <a:solidFill>
                  <a:srgbClr val="FFFFFF"/>
                </a:solidFill>
                <a:latin typeface="Times New Roman" pitchFamily="18" charset="0"/>
              </a:endParaRPr>
            </a:p>
          </p:txBody>
        </p:sp>
        <p:grpSp>
          <p:nvGrpSpPr>
            <p:cNvPr id="74" name="Group 31"/>
            <p:cNvGrpSpPr>
              <a:grpSpLocks/>
            </p:cNvGrpSpPr>
            <p:nvPr/>
          </p:nvGrpSpPr>
          <p:grpSpPr bwMode="auto">
            <a:xfrm>
              <a:off x="7696200" y="1838325"/>
              <a:ext cx="504824" cy="501649"/>
              <a:chOff x="4848" y="2592"/>
              <a:chExt cx="437" cy="496"/>
            </a:xfrm>
          </p:grpSpPr>
          <p:pic>
            <p:nvPicPr>
              <p:cNvPr id="76" name="Picture 32" descr="Z:\P32\MSO97PRO.800\Clipart\Office\MONEYBAG.WMF"/>
              <p:cNvPicPr>
                <a:picLocks noChangeAspect="1" noChangeArrowheads="1"/>
              </p:cNvPicPr>
              <p:nvPr/>
            </p:nvPicPr>
            <p:blipFill>
              <a:blip r:embed="rId8" cstate="print"/>
              <a:srcRect/>
              <a:stretch>
                <a:fillRect/>
              </a:stretch>
            </p:blipFill>
            <p:spPr bwMode="auto">
              <a:xfrm>
                <a:off x="4848" y="2592"/>
                <a:ext cx="437" cy="496"/>
              </a:xfrm>
              <a:prstGeom prst="rect">
                <a:avLst/>
              </a:prstGeom>
              <a:noFill/>
            </p:spPr>
          </p:pic>
          <p:sp>
            <p:nvSpPr>
              <p:cNvPr id="77" name="Text Box 33"/>
              <p:cNvSpPr txBox="1">
                <a:spLocks noChangeArrowheads="1"/>
              </p:cNvSpPr>
              <p:nvPr/>
            </p:nvSpPr>
            <p:spPr bwMode="auto">
              <a:xfrm>
                <a:off x="4992" y="2784"/>
                <a:ext cx="212" cy="288"/>
              </a:xfrm>
              <a:prstGeom prst="rect">
                <a:avLst/>
              </a:prstGeom>
              <a:noFill/>
              <a:ln w="9525">
                <a:noFill/>
                <a:miter lim="800000"/>
                <a:headEnd/>
                <a:tailEnd/>
              </a:ln>
              <a:effectLst/>
            </p:spPr>
            <p:txBody>
              <a:bodyPr wrap="none" lIns="92075" tIns="46038" rIns="92075" bIns="46038" anchor="ctr">
                <a:spAutoFit/>
              </a:bodyPr>
              <a:lstStyle/>
              <a:p>
                <a:pPr>
                  <a:spcBef>
                    <a:spcPct val="0"/>
                  </a:spcBef>
                </a:pPr>
                <a:r>
                  <a:rPr kumimoji="1" lang="en-US" dirty="0">
                    <a:solidFill>
                      <a:schemeClr val="bg2"/>
                    </a:solidFill>
                    <a:latin typeface="Times New Roman" pitchFamily="18" charset="0"/>
                  </a:rPr>
                  <a:t>$</a:t>
                </a:r>
                <a:endParaRPr kumimoji="1" lang="en-US" sz="1400" dirty="0">
                  <a:latin typeface="Times New Roman" pitchFamily="18" charset="0"/>
                </a:endParaRPr>
              </a:p>
            </p:txBody>
          </p:sp>
        </p:grpSp>
      </p:grpSp>
      <p:sp>
        <p:nvSpPr>
          <p:cNvPr id="245771" name="Line 11"/>
          <p:cNvSpPr>
            <a:spLocks noChangeShapeType="1"/>
          </p:cNvSpPr>
          <p:nvPr/>
        </p:nvSpPr>
        <p:spPr bwMode="auto">
          <a:xfrm>
            <a:off x="781049" y="2305049"/>
            <a:ext cx="447676" cy="657226"/>
          </a:xfrm>
          <a:prstGeom prst="line">
            <a:avLst/>
          </a:prstGeom>
          <a:noFill/>
          <a:ln w="25400">
            <a:solidFill>
              <a:schemeClr val="tx2"/>
            </a:solidFill>
            <a:round/>
            <a:headEnd/>
            <a:tailEnd type="triangle" w="med" len="med"/>
          </a:ln>
          <a:effectLst/>
        </p:spPr>
        <p:txBody>
          <a:bodyPr wrap="none" lIns="92075" tIns="46038" rIns="92075" bIns="46038" anchor="ctr"/>
          <a:lstStyle/>
          <a:p>
            <a:endParaRPr lang="en-GB"/>
          </a:p>
        </p:txBody>
      </p:sp>
      <p:grpSp>
        <p:nvGrpSpPr>
          <p:cNvPr id="86" name="Group 85"/>
          <p:cNvGrpSpPr/>
          <p:nvPr/>
        </p:nvGrpSpPr>
        <p:grpSpPr>
          <a:xfrm>
            <a:off x="266700" y="1381125"/>
            <a:ext cx="6562725" cy="4791075"/>
            <a:chOff x="266700" y="1381125"/>
            <a:chExt cx="6562725" cy="4791075"/>
          </a:xfrm>
        </p:grpSpPr>
        <p:sp>
          <p:nvSpPr>
            <p:cNvPr id="55" name="AutoShape 10"/>
            <p:cNvSpPr>
              <a:spLocks noChangeArrowheads="1"/>
            </p:cNvSpPr>
            <p:nvPr/>
          </p:nvSpPr>
          <p:spPr bwMode="auto">
            <a:xfrm>
              <a:off x="3762375" y="2647950"/>
              <a:ext cx="1390650" cy="466725"/>
            </a:xfrm>
            <a:prstGeom prst="flowChartAlternateProcess">
              <a:avLst/>
            </a:prstGeom>
            <a:gradFill rotWithShape="0">
              <a:gsLst>
                <a:gs pos="0">
                  <a:srgbClr val="FFFF99">
                    <a:gamma/>
                    <a:shade val="46275"/>
                    <a:invGamma/>
                  </a:srgbClr>
                </a:gs>
                <a:gs pos="50000">
                  <a:srgbClr val="FFFF99"/>
                </a:gs>
                <a:gs pos="100000">
                  <a:srgbClr val="FFFF99">
                    <a:gamma/>
                    <a:shade val="46275"/>
                    <a:invGamma/>
                  </a:srgbClr>
                </a:gs>
              </a:gsLst>
              <a:lin ang="2700000" scaled="1"/>
            </a:gradFill>
            <a:ln w="38100">
              <a:miter lim="800000"/>
              <a:headEnd/>
              <a:tailEnd/>
            </a:ln>
            <a:effectLst/>
            <a:scene3d>
              <a:camera prst="legacyObliqueTopLeft"/>
              <a:lightRig rig="legacyFlat3" dir="r"/>
            </a:scene3d>
            <a:sp3d prstMaterial="legacyMatte">
              <a:bevelT w="13500" h="13500" prst="angle"/>
              <a:bevelB w="13500" h="13500" prst="angle"/>
              <a:extrusionClr>
                <a:srgbClr val="FFFF99"/>
              </a:extrusionClr>
            </a:sp3d>
          </p:spPr>
          <p:txBody>
            <a:bodyPr wrap="none" lIns="92075" tIns="46038" rIns="92075" bIns="46038" anchor="ctr" anchorCtr="1">
              <a:flatTx/>
            </a:bodyPr>
            <a:lstStyle/>
            <a:p>
              <a:pPr>
                <a:spcBef>
                  <a:spcPct val="0"/>
                </a:spcBef>
              </a:pPr>
              <a:r>
                <a:rPr kumimoji="1" lang="en-US" b="1" dirty="0" smtClean="0">
                  <a:solidFill>
                    <a:schemeClr val="bg2"/>
                  </a:solidFill>
                  <a:effectLst>
                    <a:outerShdw blurRad="38100" dist="38100" dir="2700000" algn="tl">
                      <a:srgbClr val="FFFFFF"/>
                    </a:outerShdw>
                  </a:effectLst>
                  <a:latin typeface="Times New Roman" pitchFamily="18" charset="0"/>
                </a:rPr>
                <a:t>Accounting</a:t>
              </a:r>
              <a:endParaRPr kumimoji="1" lang="en-US" dirty="0">
                <a:latin typeface="Times New Roman" pitchFamily="18" charset="0"/>
              </a:endParaRPr>
            </a:p>
          </p:txBody>
        </p:sp>
        <p:cxnSp>
          <p:nvCxnSpPr>
            <p:cNvPr id="57" name="Straight Arrow Connector 56"/>
            <p:cNvCxnSpPr/>
            <p:nvPr/>
          </p:nvCxnSpPr>
          <p:spPr bwMode="auto">
            <a:xfrm>
              <a:off x="4314825" y="3200400"/>
              <a:ext cx="0" cy="466725"/>
            </a:xfrm>
            <a:prstGeom prst="straightConnector1">
              <a:avLst/>
            </a:prstGeom>
            <a:solidFill>
              <a:schemeClr val="accent1"/>
            </a:solidFill>
            <a:ln w="25400" cap="flat" cmpd="sng" algn="ctr">
              <a:solidFill>
                <a:schemeClr val="tx1"/>
              </a:solidFill>
              <a:prstDash val="sysDash"/>
              <a:round/>
              <a:headEnd type="triangle" w="med" len="med"/>
              <a:tailEnd type="triangle" w="med" len="med"/>
            </a:ln>
            <a:effectLst/>
          </p:spPr>
        </p:cxnSp>
        <p:sp>
          <p:nvSpPr>
            <p:cNvPr id="245770" name="AutoShape 10"/>
            <p:cNvSpPr>
              <a:spLocks noChangeArrowheads="1"/>
            </p:cNvSpPr>
            <p:nvPr/>
          </p:nvSpPr>
          <p:spPr bwMode="auto">
            <a:xfrm>
              <a:off x="5438775" y="2638425"/>
              <a:ext cx="1390650" cy="466725"/>
            </a:xfrm>
            <a:prstGeom prst="flowChartAlternateProcess">
              <a:avLst/>
            </a:prstGeom>
            <a:gradFill rotWithShape="0">
              <a:gsLst>
                <a:gs pos="0">
                  <a:srgbClr val="FFFF99">
                    <a:gamma/>
                    <a:shade val="46275"/>
                    <a:invGamma/>
                  </a:srgbClr>
                </a:gs>
                <a:gs pos="50000">
                  <a:srgbClr val="FFFF99"/>
                </a:gs>
                <a:gs pos="100000">
                  <a:srgbClr val="FFFF99">
                    <a:gamma/>
                    <a:shade val="46275"/>
                    <a:invGamma/>
                  </a:srgbClr>
                </a:gs>
              </a:gsLst>
              <a:lin ang="2700000" scaled="1"/>
            </a:gradFill>
            <a:ln w="38100">
              <a:miter lim="800000"/>
              <a:headEnd/>
              <a:tailEnd/>
            </a:ln>
            <a:effectLst/>
            <a:scene3d>
              <a:camera prst="legacyObliqueTopLeft"/>
              <a:lightRig rig="legacyFlat3" dir="r"/>
            </a:scene3d>
            <a:sp3d prstMaterial="legacyMatte">
              <a:bevelT w="13500" h="13500" prst="angle"/>
              <a:bevelB w="13500" h="13500" prst="angle"/>
              <a:extrusionClr>
                <a:srgbClr val="FFFF99"/>
              </a:extrusionClr>
            </a:sp3d>
          </p:spPr>
          <p:txBody>
            <a:bodyPr wrap="none" lIns="92075" tIns="46038" rIns="92075" bIns="46038" anchor="ctr" anchorCtr="1">
              <a:flatTx/>
            </a:bodyPr>
            <a:lstStyle/>
            <a:p>
              <a:pPr>
                <a:spcBef>
                  <a:spcPct val="0"/>
                </a:spcBef>
              </a:pPr>
              <a:r>
                <a:rPr kumimoji="1" lang="en-US" b="1" dirty="0">
                  <a:solidFill>
                    <a:schemeClr val="bg2"/>
                  </a:solidFill>
                  <a:effectLst>
                    <a:outerShdw blurRad="38100" dist="38100" dir="2700000" algn="tl">
                      <a:srgbClr val="FFFFFF"/>
                    </a:outerShdw>
                  </a:effectLst>
                  <a:latin typeface="Times New Roman" pitchFamily="18" charset="0"/>
                </a:rPr>
                <a:t>Reception</a:t>
              </a:r>
              <a:endParaRPr kumimoji="1" lang="en-US" dirty="0">
                <a:latin typeface="Times New Roman" pitchFamily="18" charset="0"/>
              </a:endParaRPr>
            </a:p>
          </p:txBody>
        </p:sp>
        <p:cxnSp>
          <p:nvCxnSpPr>
            <p:cNvPr id="64" name="Straight Arrow Connector 63"/>
            <p:cNvCxnSpPr/>
            <p:nvPr/>
          </p:nvCxnSpPr>
          <p:spPr bwMode="auto">
            <a:xfrm flipH="1">
              <a:off x="4895850" y="3152775"/>
              <a:ext cx="647701" cy="561975"/>
            </a:xfrm>
            <a:prstGeom prst="straightConnector1">
              <a:avLst/>
            </a:prstGeom>
            <a:solidFill>
              <a:schemeClr val="accent1"/>
            </a:solidFill>
            <a:ln w="25400" cap="flat" cmpd="sng" algn="ctr">
              <a:solidFill>
                <a:schemeClr val="tx1"/>
              </a:solidFill>
              <a:prstDash val="sysDash"/>
              <a:round/>
              <a:headEnd type="triangle" w="med" len="med"/>
              <a:tailEnd type="triangle" w="med" len="med"/>
            </a:ln>
            <a:effectLst/>
          </p:spPr>
        </p:cxnSp>
        <p:pic>
          <p:nvPicPr>
            <p:cNvPr id="245763" name="Picture 3"/>
            <p:cNvPicPr>
              <a:picLocks noChangeArrowheads="1"/>
            </p:cNvPicPr>
            <p:nvPr/>
          </p:nvPicPr>
          <p:blipFill>
            <a:blip r:embed="rId9" cstate="print"/>
            <a:srcRect/>
            <a:stretch>
              <a:fillRect/>
            </a:stretch>
          </p:blipFill>
          <p:spPr bwMode="auto">
            <a:xfrm>
              <a:off x="266700" y="1381125"/>
              <a:ext cx="847725" cy="650874"/>
            </a:xfrm>
            <a:prstGeom prst="rect">
              <a:avLst/>
            </a:prstGeom>
            <a:noFill/>
            <a:ln w="12700">
              <a:noFill/>
              <a:miter lim="800000"/>
              <a:headEnd/>
              <a:tailEnd/>
            </a:ln>
            <a:effectLst/>
          </p:spPr>
        </p:pic>
        <p:sp>
          <p:nvSpPr>
            <p:cNvPr id="245768" name="Rectangle 8"/>
            <p:cNvSpPr>
              <a:spLocks noChangeArrowheads="1"/>
            </p:cNvSpPr>
            <p:nvPr/>
          </p:nvSpPr>
          <p:spPr bwMode="auto">
            <a:xfrm>
              <a:off x="276225" y="2057400"/>
              <a:ext cx="838200" cy="304800"/>
            </a:xfrm>
            <a:prstGeom prst="rect">
              <a:avLst/>
            </a:prstGeom>
            <a:noFill/>
            <a:ln w="12700">
              <a:noFill/>
              <a:miter lim="800000"/>
              <a:headEnd/>
              <a:tailEnd/>
            </a:ln>
            <a:effectLst/>
          </p:spPr>
          <p:txBody>
            <a:bodyPr wrap="none" lIns="19050" tIns="26988" rIns="19050" bIns="26988"/>
            <a:lstStyle/>
            <a:p>
              <a:pPr algn="l">
                <a:lnSpc>
                  <a:spcPts val="1600"/>
                </a:lnSpc>
                <a:spcBef>
                  <a:spcPct val="0"/>
                </a:spcBef>
                <a:tabLst>
                  <a:tab pos="457200" algn="l"/>
                  <a:tab pos="914400" algn="l"/>
                  <a:tab pos="1371600" algn="l"/>
                </a:tabLst>
              </a:pPr>
              <a:r>
                <a:rPr kumimoji="1" lang="en-US" sz="1600" i="0" dirty="0">
                  <a:solidFill>
                    <a:schemeClr val="tx2"/>
                  </a:solidFill>
                  <a:latin typeface="+mn-lt"/>
                </a:rPr>
                <a:t>Request</a:t>
              </a:r>
              <a:endParaRPr kumimoji="1" lang="en-US" sz="1400" i="0" dirty="0">
                <a:solidFill>
                  <a:srgbClr val="FFFFFF"/>
                </a:solidFill>
                <a:latin typeface="+mn-lt"/>
              </a:endParaRPr>
            </a:p>
          </p:txBody>
        </p:sp>
        <p:sp>
          <p:nvSpPr>
            <p:cNvPr id="245773" name="Line 13"/>
            <p:cNvSpPr>
              <a:spLocks noChangeShapeType="1"/>
            </p:cNvSpPr>
            <p:nvPr/>
          </p:nvSpPr>
          <p:spPr bwMode="auto">
            <a:xfrm flipV="1">
              <a:off x="971550" y="4400549"/>
              <a:ext cx="257175" cy="685800"/>
            </a:xfrm>
            <a:prstGeom prst="line">
              <a:avLst/>
            </a:prstGeom>
            <a:noFill/>
            <a:ln w="25400">
              <a:solidFill>
                <a:schemeClr val="tx2"/>
              </a:solidFill>
              <a:round/>
              <a:headEnd/>
              <a:tailEnd type="triangle" w="med" len="med"/>
            </a:ln>
            <a:effectLst/>
          </p:spPr>
          <p:txBody>
            <a:bodyPr wrap="none" lIns="92075" tIns="46038" rIns="92075" bIns="46038" anchor="ctr"/>
            <a:lstStyle/>
            <a:p>
              <a:endParaRPr lang="en-GB"/>
            </a:p>
          </p:txBody>
        </p:sp>
        <p:sp>
          <p:nvSpPr>
            <p:cNvPr id="245775" name="Rectangle 15"/>
            <p:cNvSpPr>
              <a:spLocks noChangeArrowheads="1"/>
            </p:cNvSpPr>
            <p:nvPr/>
          </p:nvSpPr>
          <p:spPr bwMode="auto">
            <a:xfrm>
              <a:off x="2209800" y="3819525"/>
              <a:ext cx="838200" cy="304800"/>
            </a:xfrm>
            <a:prstGeom prst="rect">
              <a:avLst/>
            </a:prstGeom>
            <a:noFill/>
            <a:ln w="12700">
              <a:noFill/>
              <a:miter lim="800000"/>
              <a:headEnd/>
              <a:tailEnd/>
            </a:ln>
            <a:effectLst/>
          </p:spPr>
          <p:txBody>
            <a:bodyPr wrap="none" lIns="19050" tIns="26988" rIns="19050" bIns="26988"/>
            <a:lstStyle/>
            <a:p>
              <a:pPr algn="l">
                <a:lnSpc>
                  <a:spcPts val="1600"/>
                </a:lnSpc>
                <a:spcBef>
                  <a:spcPct val="0"/>
                </a:spcBef>
                <a:tabLst>
                  <a:tab pos="457200" algn="l"/>
                  <a:tab pos="914400" algn="l"/>
                  <a:tab pos="1371600" algn="l"/>
                </a:tabLst>
              </a:pPr>
              <a:r>
                <a:rPr kumimoji="1" lang="en-US" sz="1600" i="0" dirty="0">
                  <a:solidFill>
                    <a:schemeClr val="tx2"/>
                  </a:solidFill>
                  <a:latin typeface="+mn-lt"/>
                </a:rPr>
                <a:t>Transfer</a:t>
              </a:r>
              <a:endParaRPr kumimoji="1" lang="en-US" sz="1400" i="0" dirty="0">
                <a:solidFill>
                  <a:srgbClr val="FFFFFF"/>
                </a:solidFill>
                <a:latin typeface="+mn-lt"/>
              </a:endParaRPr>
            </a:p>
          </p:txBody>
        </p:sp>
        <p:sp>
          <p:nvSpPr>
            <p:cNvPr id="245776" name="Line 16"/>
            <p:cNvSpPr>
              <a:spLocks noChangeShapeType="1"/>
            </p:cNvSpPr>
            <p:nvPr/>
          </p:nvSpPr>
          <p:spPr bwMode="auto">
            <a:xfrm>
              <a:off x="1990725" y="3629025"/>
              <a:ext cx="1390650" cy="257175"/>
            </a:xfrm>
            <a:prstGeom prst="line">
              <a:avLst/>
            </a:prstGeom>
            <a:noFill/>
            <a:ln w="25400">
              <a:solidFill>
                <a:schemeClr val="tx2"/>
              </a:solidFill>
              <a:round/>
              <a:headEnd/>
              <a:tailEnd type="triangle" w="med" len="med"/>
            </a:ln>
            <a:effectLst/>
          </p:spPr>
          <p:txBody>
            <a:bodyPr wrap="none" lIns="92075" tIns="46038" rIns="92075" bIns="46038" anchor="ctr"/>
            <a:lstStyle/>
            <a:p>
              <a:endParaRPr lang="en-GB"/>
            </a:p>
          </p:txBody>
        </p:sp>
        <p:pic>
          <p:nvPicPr>
            <p:cNvPr id="245789" name="Picture 29" descr="Z:\P32\MSO97PRO.800\Clipart\Office\MANDESK.WMF"/>
            <p:cNvPicPr>
              <a:picLocks noChangeAspect="1" noChangeArrowheads="1"/>
            </p:cNvPicPr>
            <p:nvPr/>
          </p:nvPicPr>
          <p:blipFill>
            <a:blip r:embed="rId10" cstate="print"/>
            <a:srcRect/>
            <a:stretch>
              <a:fillRect/>
            </a:stretch>
          </p:blipFill>
          <p:spPr bwMode="auto">
            <a:xfrm>
              <a:off x="323852" y="5191125"/>
              <a:ext cx="847723" cy="655597"/>
            </a:xfrm>
            <a:prstGeom prst="rect">
              <a:avLst/>
            </a:prstGeom>
            <a:noFill/>
          </p:spPr>
        </p:pic>
        <p:sp>
          <p:nvSpPr>
            <p:cNvPr id="245795" name="AutoShape 35"/>
            <p:cNvSpPr>
              <a:spLocks noChangeArrowheads="1"/>
            </p:cNvSpPr>
            <p:nvPr/>
          </p:nvSpPr>
          <p:spPr bwMode="auto">
            <a:xfrm>
              <a:off x="3790950" y="5457825"/>
              <a:ext cx="1600200" cy="533400"/>
            </a:xfrm>
            <a:prstGeom prst="flowChartAlternateProcess">
              <a:avLst/>
            </a:prstGeom>
            <a:gradFill rotWithShape="0">
              <a:gsLst>
                <a:gs pos="0">
                  <a:srgbClr val="FFFF99">
                    <a:gamma/>
                    <a:shade val="46275"/>
                    <a:invGamma/>
                  </a:srgbClr>
                </a:gs>
                <a:gs pos="50000">
                  <a:srgbClr val="FFFF99"/>
                </a:gs>
                <a:gs pos="100000">
                  <a:srgbClr val="FFFF99">
                    <a:gamma/>
                    <a:shade val="46275"/>
                    <a:invGamma/>
                  </a:srgbClr>
                </a:gs>
              </a:gsLst>
              <a:lin ang="2700000" scaled="1"/>
            </a:gradFill>
            <a:ln w="38100">
              <a:miter lim="800000"/>
              <a:headEnd/>
              <a:tailEnd/>
            </a:ln>
            <a:effectLst/>
            <a:scene3d>
              <a:camera prst="legacyObliqueTopLeft"/>
              <a:lightRig rig="legacyFlat3" dir="r"/>
            </a:scene3d>
            <a:sp3d prstMaterial="legacyMatte">
              <a:bevelT w="13500" h="13500" prst="angle"/>
              <a:bevelB w="13500" h="13500" prst="angle"/>
              <a:extrusionClr>
                <a:srgbClr val="FFFF99"/>
              </a:extrusionClr>
            </a:sp3d>
          </p:spPr>
          <p:txBody>
            <a:bodyPr wrap="none" lIns="92075" tIns="46038" rIns="92075" bIns="46038" anchor="ctr" anchorCtr="1">
              <a:flatTx/>
            </a:bodyPr>
            <a:lstStyle/>
            <a:p>
              <a:pPr>
                <a:spcBef>
                  <a:spcPct val="0"/>
                </a:spcBef>
              </a:pPr>
              <a:r>
                <a:rPr kumimoji="1" lang="en-US" b="1" dirty="0">
                  <a:solidFill>
                    <a:schemeClr val="bg2"/>
                  </a:solidFill>
                  <a:effectLst>
                    <a:outerShdw blurRad="38100" dist="38100" dir="2700000" algn="tl">
                      <a:srgbClr val="FFFFFF"/>
                    </a:outerShdw>
                  </a:effectLst>
                  <a:latin typeface="Times New Roman" pitchFamily="18" charset="0"/>
                </a:rPr>
                <a:t>Purchasing</a:t>
              </a:r>
              <a:endParaRPr kumimoji="1" lang="en-US" dirty="0">
                <a:latin typeface="Times New Roman" pitchFamily="18" charset="0"/>
              </a:endParaRPr>
            </a:p>
          </p:txBody>
        </p:sp>
        <p:sp>
          <p:nvSpPr>
            <p:cNvPr id="41" name="Line 13"/>
            <p:cNvSpPr>
              <a:spLocks noChangeShapeType="1"/>
            </p:cNvSpPr>
            <p:nvPr/>
          </p:nvSpPr>
          <p:spPr bwMode="auto">
            <a:xfrm flipV="1">
              <a:off x="876300" y="4371975"/>
              <a:ext cx="266700" cy="695324"/>
            </a:xfrm>
            <a:prstGeom prst="line">
              <a:avLst/>
            </a:prstGeom>
            <a:noFill/>
            <a:ln w="25400">
              <a:solidFill>
                <a:schemeClr val="tx2"/>
              </a:solidFill>
              <a:round/>
              <a:headEnd/>
              <a:tailEnd type="triangle" w="med" len="med"/>
            </a:ln>
            <a:effectLst/>
          </p:spPr>
          <p:txBody>
            <a:bodyPr wrap="none" lIns="92075" tIns="46038" rIns="92075" bIns="46038" anchor="ctr"/>
            <a:lstStyle/>
            <a:p>
              <a:endParaRPr lang="en-GB"/>
            </a:p>
          </p:txBody>
        </p:sp>
        <p:sp>
          <p:nvSpPr>
            <p:cNvPr id="46" name="Rectangle 8"/>
            <p:cNvSpPr>
              <a:spLocks noChangeArrowheads="1"/>
            </p:cNvSpPr>
            <p:nvPr/>
          </p:nvSpPr>
          <p:spPr bwMode="auto">
            <a:xfrm>
              <a:off x="981075" y="3733800"/>
              <a:ext cx="838200" cy="304800"/>
            </a:xfrm>
            <a:prstGeom prst="rect">
              <a:avLst/>
            </a:prstGeom>
            <a:noFill/>
            <a:ln w="12700">
              <a:noFill/>
              <a:miter lim="800000"/>
              <a:headEnd/>
              <a:tailEnd/>
            </a:ln>
            <a:effectLst/>
          </p:spPr>
          <p:txBody>
            <a:bodyPr wrap="none" lIns="19050" tIns="26988" rIns="19050" bIns="26988"/>
            <a:lstStyle/>
            <a:p>
              <a:pPr algn="ctr">
                <a:lnSpc>
                  <a:spcPts val="1600"/>
                </a:lnSpc>
                <a:spcBef>
                  <a:spcPct val="0"/>
                </a:spcBef>
                <a:tabLst>
                  <a:tab pos="457200" algn="l"/>
                  <a:tab pos="914400" algn="l"/>
                  <a:tab pos="1371600" algn="l"/>
                </a:tabLst>
              </a:pPr>
              <a:r>
                <a:rPr kumimoji="1" lang="en-US" sz="1600" i="0" dirty="0" err="1" smtClean="0">
                  <a:solidFill>
                    <a:schemeClr val="tx2"/>
                  </a:solidFill>
                  <a:latin typeface="+mn-lt"/>
                </a:rPr>
                <a:t>Commande</a:t>
              </a:r>
              <a:r>
                <a:rPr kumimoji="1" lang="en-US" sz="1600" i="0" dirty="0" smtClean="0">
                  <a:solidFill>
                    <a:schemeClr val="tx2"/>
                  </a:solidFill>
                  <a:latin typeface="+mn-lt"/>
                </a:rPr>
                <a:t/>
              </a:r>
              <a:br>
                <a:rPr kumimoji="1" lang="en-US" sz="1600" i="0" dirty="0" smtClean="0">
                  <a:solidFill>
                    <a:schemeClr val="tx2"/>
                  </a:solidFill>
                  <a:latin typeface="+mn-lt"/>
                </a:rPr>
              </a:br>
              <a:r>
                <a:rPr kumimoji="1" lang="en-US" sz="1600" i="0" dirty="0" smtClean="0">
                  <a:solidFill>
                    <a:schemeClr val="tx2"/>
                  </a:solidFill>
                  <a:latin typeface="+mn-lt"/>
                </a:rPr>
                <a:t> (EDH)</a:t>
              </a:r>
              <a:endParaRPr kumimoji="1" lang="en-US" sz="1400" i="0" dirty="0">
                <a:solidFill>
                  <a:srgbClr val="FFFFFF"/>
                </a:solidFill>
                <a:latin typeface="+mn-lt"/>
              </a:endParaRPr>
            </a:p>
          </p:txBody>
        </p:sp>
        <p:pic>
          <p:nvPicPr>
            <p:cNvPr id="89091" name="Picture 3"/>
            <p:cNvPicPr>
              <a:picLocks noChangeAspect="1" noChangeArrowheads="1"/>
            </p:cNvPicPr>
            <p:nvPr/>
          </p:nvPicPr>
          <p:blipFill>
            <a:blip r:embed="rId11" cstate="print"/>
            <a:srcRect/>
            <a:stretch>
              <a:fillRect/>
            </a:stretch>
          </p:blipFill>
          <p:spPr bwMode="auto">
            <a:xfrm>
              <a:off x="922337" y="3086099"/>
              <a:ext cx="814447" cy="647701"/>
            </a:xfrm>
            <a:prstGeom prst="rect">
              <a:avLst/>
            </a:prstGeom>
            <a:noFill/>
            <a:ln w="9525">
              <a:noFill/>
              <a:miter lim="800000"/>
              <a:headEnd/>
              <a:tailEnd/>
            </a:ln>
            <a:effectLst/>
          </p:spPr>
        </p:pic>
        <p:sp>
          <p:nvSpPr>
            <p:cNvPr id="51" name="Rectangle 8"/>
            <p:cNvSpPr>
              <a:spLocks noChangeArrowheads="1"/>
            </p:cNvSpPr>
            <p:nvPr/>
          </p:nvSpPr>
          <p:spPr bwMode="auto">
            <a:xfrm>
              <a:off x="333375" y="5867400"/>
              <a:ext cx="838200" cy="304800"/>
            </a:xfrm>
            <a:prstGeom prst="rect">
              <a:avLst/>
            </a:prstGeom>
            <a:noFill/>
            <a:ln w="12700">
              <a:noFill/>
              <a:miter lim="800000"/>
              <a:headEnd/>
              <a:tailEnd/>
            </a:ln>
            <a:effectLst/>
          </p:spPr>
          <p:txBody>
            <a:bodyPr wrap="none" lIns="19050" tIns="26988" rIns="19050" bIns="26988"/>
            <a:lstStyle/>
            <a:p>
              <a:pPr algn="l">
                <a:lnSpc>
                  <a:spcPts val="1600"/>
                </a:lnSpc>
                <a:spcBef>
                  <a:spcPct val="0"/>
                </a:spcBef>
                <a:tabLst>
                  <a:tab pos="457200" algn="l"/>
                  <a:tab pos="914400" algn="l"/>
                  <a:tab pos="1371600" algn="l"/>
                </a:tabLst>
              </a:pPr>
              <a:r>
                <a:rPr kumimoji="1" lang="en-US" sz="1600" i="0" dirty="0" err="1" smtClean="0">
                  <a:solidFill>
                    <a:schemeClr val="tx2"/>
                  </a:solidFill>
                  <a:latin typeface="+mn-lt"/>
                </a:rPr>
                <a:t>Authorisation</a:t>
              </a:r>
              <a:endParaRPr kumimoji="1" lang="en-US" sz="1400" i="0" dirty="0">
                <a:solidFill>
                  <a:srgbClr val="FFFFFF"/>
                </a:solidFill>
                <a:latin typeface="+mn-lt"/>
              </a:endParaRPr>
            </a:p>
          </p:txBody>
        </p:sp>
        <p:cxnSp>
          <p:nvCxnSpPr>
            <p:cNvPr id="67" name="Straight Arrow Connector 66"/>
            <p:cNvCxnSpPr/>
            <p:nvPr/>
          </p:nvCxnSpPr>
          <p:spPr bwMode="auto">
            <a:xfrm flipH="1">
              <a:off x="4286250" y="4600575"/>
              <a:ext cx="19050" cy="723900"/>
            </a:xfrm>
            <a:prstGeom prst="straightConnector1">
              <a:avLst/>
            </a:prstGeom>
            <a:solidFill>
              <a:schemeClr val="accent1"/>
            </a:solidFill>
            <a:ln w="25400" cap="flat" cmpd="sng" algn="ctr">
              <a:solidFill>
                <a:schemeClr val="tx1"/>
              </a:solidFill>
              <a:prstDash val="sysDash"/>
              <a:round/>
              <a:headEnd type="triangle" w="med" len="med"/>
              <a:tailEnd type="triangle" w="med" len="med"/>
            </a:ln>
            <a:effectLst/>
          </p:spPr>
        </p:cxnSp>
        <p:pic>
          <p:nvPicPr>
            <p:cNvPr id="89093" name="Picture 5"/>
            <p:cNvPicPr>
              <a:picLocks noChangeAspect="1" noChangeArrowheads="1"/>
            </p:cNvPicPr>
            <p:nvPr/>
          </p:nvPicPr>
          <p:blipFill>
            <a:blip r:embed="rId12" cstate="print"/>
            <a:srcRect/>
            <a:stretch>
              <a:fillRect/>
            </a:stretch>
          </p:blipFill>
          <p:spPr bwMode="auto">
            <a:xfrm>
              <a:off x="3595688" y="3797300"/>
              <a:ext cx="1781175" cy="787400"/>
            </a:xfrm>
            <a:prstGeom prst="rect">
              <a:avLst/>
            </a:prstGeom>
            <a:noFill/>
            <a:ln w="9525">
              <a:noFill/>
              <a:miter lim="800000"/>
              <a:headEnd/>
              <a:tailEnd/>
            </a:ln>
            <a:effectLst/>
          </p:spPr>
        </p:pic>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500"/>
                                        <p:tgtEl>
                                          <p:spTgt spid="8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84"/>
                                        </p:tgtEl>
                                        <p:attrNameLst>
                                          <p:attrName>style.visibility</p:attrName>
                                        </p:attrNameLst>
                                      </p:cBhvr>
                                      <p:to>
                                        <p:strVal val="visible"/>
                                      </p:to>
                                    </p:set>
                                    <p:animEffect transition="in" filter="wipe(left)">
                                      <p:cBhvr>
                                        <p:cTn id="12" dur="500"/>
                                        <p:tgtEl>
                                          <p:spTgt spid="84"/>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nodeType="clickEffect">
                                  <p:stCondLst>
                                    <p:cond delay="0"/>
                                  </p:stCondLst>
                                  <p:childTnLst>
                                    <p:set>
                                      <p:cBhvr>
                                        <p:cTn id="16" dur="1" fill="hold">
                                          <p:stCondLst>
                                            <p:cond delay="0"/>
                                          </p:stCondLst>
                                        </p:cTn>
                                        <p:tgtEl>
                                          <p:spTgt spid="85"/>
                                        </p:tgtEl>
                                        <p:attrNameLst>
                                          <p:attrName>style.visibility</p:attrName>
                                        </p:attrNameLst>
                                      </p:cBhvr>
                                      <p:to>
                                        <p:strVal val="visible"/>
                                      </p:to>
                                    </p:set>
                                    <p:animEffect transition="in" filter="wipe(right)">
                                      <p:cBhvr>
                                        <p:cTn id="17" dur="500"/>
                                        <p:tgtEl>
                                          <p:spTgt spid="85"/>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nodeType="clickEffect">
                                  <p:stCondLst>
                                    <p:cond delay="0"/>
                                  </p:stCondLst>
                                  <p:childTnLst>
                                    <p:set>
                                      <p:cBhvr>
                                        <p:cTn id="21" dur="1" fill="hold">
                                          <p:stCondLst>
                                            <p:cond delay="0"/>
                                          </p:stCondLst>
                                        </p:cTn>
                                        <p:tgtEl>
                                          <p:spTgt spid="87"/>
                                        </p:tgtEl>
                                        <p:attrNameLst>
                                          <p:attrName>style.visibility</p:attrName>
                                        </p:attrNameLst>
                                      </p:cBhvr>
                                      <p:to>
                                        <p:strVal val="visible"/>
                                      </p:to>
                                    </p:set>
                                    <p:animEffect transition="in" filter="wipe(down)">
                                      <p:cBhvr>
                                        <p:cTn id="22" dur="500"/>
                                        <p:tgtEl>
                                          <p:spTgt spid="8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88"/>
                                        </p:tgtEl>
                                        <p:attrNameLst>
                                          <p:attrName>style.visibility</p:attrName>
                                        </p:attrNameLst>
                                      </p:cBhvr>
                                      <p:to>
                                        <p:strVal val="visible"/>
                                      </p:to>
                                    </p:set>
                                    <p:animEffect transition="in" filter="wipe(left)">
                                      <p:cBhvr>
                                        <p:cTn id="27" dur="500"/>
                                        <p:tgtEl>
                                          <p:spTgt spid="88"/>
                                        </p:tgtEl>
                                      </p:cBhvr>
                                    </p:animEffect>
                                  </p:childTnLst>
                                </p:cTn>
                              </p:par>
                            </p:childTnLst>
                          </p:cTn>
                        </p:par>
                        <p:par>
                          <p:cTn id="28" fill="hold">
                            <p:stCondLst>
                              <p:cond delay="500"/>
                            </p:stCondLst>
                            <p:childTnLst>
                              <p:par>
                                <p:cTn id="29" presetID="22" presetClass="entr" presetSubtype="1" fill="hold" grpId="0" nodeType="afterEffect">
                                  <p:stCondLst>
                                    <p:cond delay="0"/>
                                  </p:stCondLst>
                                  <p:childTnLst>
                                    <p:set>
                                      <p:cBhvr>
                                        <p:cTn id="30" dur="1" fill="hold">
                                          <p:stCondLst>
                                            <p:cond delay="0"/>
                                          </p:stCondLst>
                                        </p:cTn>
                                        <p:tgtEl>
                                          <p:spTgt spid="54"/>
                                        </p:tgtEl>
                                        <p:attrNameLst>
                                          <p:attrName>style.visibility</p:attrName>
                                        </p:attrNameLst>
                                      </p:cBhvr>
                                      <p:to>
                                        <p:strVal val="visible"/>
                                      </p:to>
                                    </p:set>
                                    <p:animEffect transition="in" filter="wipe(up)">
                                      <p:cBhvr>
                                        <p:cTn id="31" dur="500"/>
                                        <p:tgtEl>
                                          <p:spTgt spid="54"/>
                                        </p:tgtEl>
                                      </p:cBhvr>
                                    </p:animEffect>
                                  </p:childTnLst>
                                </p:cTn>
                              </p:par>
                            </p:childTnLst>
                          </p:cTn>
                        </p:par>
                        <p:par>
                          <p:cTn id="32" fill="hold">
                            <p:stCondLst>
                              <p:cond delay="1000"/>
                            </p:stCondLst>
                            <p:childTnLst>
                              <p:par>
                                <p:cTn id="33" presetID="22" presetClass="entr" presetSubtype="8" fill="hold" nodeType="afterEffect">
                                  <p:stCondLst>
                                    <p:cond delay="0"/>
                                  </p:stCondLst>
                                  <p:childTnLst>
                                    <p:set>
                                      <p:cBhvr>
                                        <p:cTn id="34" dur="1" fill="hold">
                                          <p:stCondLst>
                                            <p:cond delay="0"/>
                                          </p:stCondLst>
                                        </p:cTn>
                                        <p:tgtEl>
                                          <p:spTgt spid="89"/>
                                        </p:tgtEl>
                                        <p:attrNameLst>
                                          <p:attrName>style.visibility</p:attrName>
                                        </p:attrNameLst>
                                      </p:cBhvr>
                                      <p:to>
                                        <p:strVal val="visible"/>
                                      </p:to>
                                    </p:set>
                                    <p:animEffect transition="in" filter="wipe(left)">
                                      <p:cBhvr>
                                        <p:cTn id="35"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00050" y="-190500"/>
            <a:ext cx="7772400" cy="1143000"/>
          </a:xfrm>
        </p:spPr>
        <p:txBody>
          <a:bodyPr/>
          <a:lstStyle/>
          <a:p>
            <a:r>
              <a:rPr lang="en-GB" dirty="0" err="1" smtClean="0"/>
              <a:t>Demande</a:t>
            </a:r>
            <a:r>
              <a:rPr lang="en-GB" dirty="0" smtClean="0"/>
              <a:t> de Mat</a:t>
            </a:r>
            <a:r>
              <a:rPr lang="fr-CH" dirty="0" err="1" smtClean="0"/>
              <a:t>ériel</a:t>
            </a:r>
            <a:endParaRPr lang="en-GB" dirty="0"/>
          </a:p>
        </p:txBody>
      </p:sp>
      <p:pic>
        <p:nvPicPr>
          <p:cNvPr id="2050" name="Picture 2"/>
          <p:cNvPicPr>
            <a:picLocks noChangeAspect="1" noChangeArrowheads="1"/>
          </p:cNvPicPr>
          <p:nvPr/>
        </p:nvPicPr>
        <p:blipFill>
          <a:blip r:embed="rId3" cstate="print"/>
          <a:srcRect/>
          <a:stretch>
            <a:fillRect/>
          </a:stretch>
        </p:blipFill>
        <p:spPr bwMode="auto">
          <a:xfrm>
            <a:off x="238126" y="1095375"/>
            <a:ext cx="6650912" cy="5019675"/>
          </a:xfrm>
          <a:prstGeom prst="rect">
            <a:avLst/>
          </a:prstGeom>
          <a:noFill/>
          <a:ln w="9525">
            <a:noFill/>
            <a:miter lim="800000"/>
            <a:headEnd/>
            <a:tailEnd/>
          </a:ln>
        </p:spPr>
      </p:pic>
      <p:pic>
        <p:nvPicPr>
          <p:cNvPr id="2051" name="Picture 3"/>
          <p:cNvPicPr>
            <a:picLocks noChangeAspect="1" noChangeArrowheads="1"/>
          </p:cNvPicPr>
          <p:nvPr/>
        </p:nvPicPr>
        <p:blipFill>
          <a:blip r:embed="rId4" cstate="print"/>
          <a:srcRect/>
          <a:stretch>
            <a:fillRect/>
          </a:stretch>
        </p:blipFill>
        <p:spPr bwMode="auto">
          <a:xfrm>
            <a:off x="1933575" y="1387499"/>
            <a:ext cx="5638800" cy="4641826"/>
          </a:xfrm>
          <a:prstGeom prst="rect">
            <a:avLst/>
          </a:prstGeom>
          <a:noFill/>
          <a:ln w="9525">
            <a:noFill/>
            <a:miter lim="800000"/>
            <a:headEnd/>
            <a:tailEnd/>
          </a:ln>
        </p:spPr>
      </p:pic>
      <p:pic>
        <p:nvPicPr>
          <p:cNvPr id="2053" name="Picture 5"/>
          <p:cNvPicPr>
            <a:picLocks noChangeAspect="1" noChangeArrowheads="1"/>
          </p:cNvPicPr>
          <p:nvPr/>
        </p:nvPicPr>
        <p:blipFill>
          <a:blip r:embed="rId5" cstate="print"/>
          <a:srcRect/>
          <a:stretch>
            <a:fillRect/>
          </a:stretch>
        </p:blipFill>
        <p:spPr bwMode="auto">
          <a:xfrm>
            <a:off x="1952627" y="1400175"/>
            <a:ext cx="5905078" cy="4581525"/>
          </a:xfrm>
          <a:prstGeom prst="rect">
            <a:avLst/>
          </a:prstGeom>
          <a:noFill/>
          <a:ln w="9525">
            <a:noFill/>
            <a:miter lim="800000"/>
            <a:headEnd/>
            <a:tailEnd/>
          </a:ln>
        </p:spPr>
      </p:pic>
      <p:pic>
        <p:nvPicPr>
          <p:cNvPr id="2054" name="Picture 6"/>
          <p:cNvPicPr>
            <a:picLocks noChangeAspect="1" noChangeArrowheads="1"/>
          </p:cNvPicPr>
          <p:nvPr/>
        </p:nvPicPr>
        <p:blipFill>
          <a:blip r:embed="rId6" cstate="print"/>
          <a:srcRect/>
          <a:stretch>
            <a:fillRect/>
          </a:stretch>
        </p:blipFill>
        <p:spPr bwMode="auto">
          <a:xfrm>
            <a:off x="247649" y="1083715"/>
            <a:ext cx="6619875" cy="5136110"/>
          </a:xfrm>
          <a:prstGeom prst="rect">
            <a:avLst/>
          </a:prstGeom>
          <a:noFill/>
          <a:ln w="9525">
            <a:noFill/>
            <a:miter lim="800000"/>
            <a:headEnd/>
            <a:tailEnd/>
          </a:ln>
        </p:spPr>
      </p:pic>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2051"/>
                                        </p:tgtEl>
                                        <p:attrNameLst>
                                          <p:attrName>style.visibility</p:attrName>
                                        </p:attrNameLst>
                                      </p:cBhvr>
                                      <p:to>
                                        <p:strVal val="visible"/>
                                      </p:to>
                                    </p:set>
                                    <p:animEffect transition="in" filter="checkerboard(across)">
                                      <p:cBhvr>
                                        <p:cTn id="7" dur="500"/>
                                        <p:tgtEl>
                                          <p:spTgt spid="205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053"/>
                                        </p:tgtEl>
                                        <p:attrNameLst>
                                          <p:attrName>style.visibility</p:attrName>
                                        </p:attrNameLst>
                                      </p:cBhvr>
                                      <p:to>
                                        <p:strVal val="visible"/>
                                      </p:to>
                                    </p:set>
                                    <p:animEffect transition="in" filter="fade">
                                      <p:cBhvr>
                                        <p:cTn id="12" dur="1000"/>
                                        <p:tgtEl>
                                          <p:spTgt spid="2053"/>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054"/>
                                        </p:tgtEl>
                                        <p:attrNameLst>
                                          <p:attrName>style.visibility</p:attrName>
                                        </p:attrNameLst>
                                      </p:cBhvr>
                                      <p:to>
                                        <p:strVal val="visible"/>
                                      </p:to>
                                    </p:set>
                                    <p:animEffect transition="in" filter="fade">
                                      <p:cBhvr>
                                        <p:cTn id="17" dur="1000"/>
                                        <p:tgtEl>
                                          <p:spTgt spid="2054"/>
                                        </p:tgtEl>
                                      </p:cBhvr>
                                    </p:animEffect>
                                  </p:childTnLst>
                                </p:cTn>
                              </p:par>
                            </p:childTnLst>
                          </p:cTn>
                        </p:par>
                        <p:par>
                          <p:cTn id="18" fill="hold">
                            <p:stCondLst>
                              <p:cond delay="1000"/>
                            </p:stCondLst>
                            <p:childTnLst>
                              <p:par>
                                <p:cTn id="19" presetID="1" presetClass="exit" presetSubtype="0" fill="hold" nodeType="afterEffect">
                                  <p:stCondLst>
                                    <p:cond delay="0"/>
                                  </p:stCondLst>
                                  <p:childTnLst>
                                    <p:set>
                                      <p:cBhvr>
                                        <p:cTn id="20" dur="1" fill="hold">
                                          <p:stCondLst>
                                            <p:cond delay="0"/>
                                          </p:stCondLst>
                                        </p:cTn>
                                        <p:tgtEl>
                                          <p:spTgt spid="2053"/>
                                        </p:tgtEl>
                                        <p:attrNameLst>
                                          <p:attrName>style.visibility</p:attrName>
                                        </p:attrNameLst>
                                      </p:cBhvr>
                                      <p:to>
                                        <p:strVal val="hidden"/>
                                      </p:to>
                                    </p:set>
                                  </p:childTnLst>
                                </p:cTn>
                              </p:par>
                            </p:childTnLst>
                          </p:cTn>
                        </p:par>
                        <p:par>
                          <p:cTn id="21" fill="hold">
                            <p:stCondLst>
                              <p:cond delay="1000"/>
                            </p:stCondLst>
                            <p:childTnLst>
                              <p:par>
                                <p:cTn id="22" presetID="1" presetClass="exit" presetSubtype="0" fill="hold" nodeType="afterEffect">
                                  <p:stCondLst>
                                    <p:cond delay="0"/>
                                  </p:stCondLst>
                                  <p:childTnLst>
                                    <p:set>
                                      <p:cBhvr>
                                        <p:cTn id="23" dur="1" fill="hold">
                                          <p:stCondLst>
                                            <p:cond delay="0"/>
                                          </p:stCondLst>
                                        </p:cTn>
                                        <p:tgtEl>
                                          <p:spTgt spid="205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noChangeAspect="1"/>
          </p:cNvGrpSpPr>
          <p:nvPr/>
        </p:nvGrpSpPr>
        <p:grpSpPr bwMode="auto">
          <a:xfrm>
            <a:off x="2047875" y="1138238"/>
            <a:ext cx="7162800" cy="5792787"/>
            <a:chOff x="1290" y="717"/>
            <a:chExt cx="4512" cy="3649"/>
          </a:xfrm>
        </p:grpSpPr>
        <p:sp>
          <p:nvSpPr>
            <p:cNvPr id="13315" name="AutoShape 3"/>
            <p:cNvSpPr>
              <a:spLocks noChangeAspect="1" noChangeArrowheads="1" noTextEdit="1"/>
            </p:cNvSpPr>
            <p:nvPr/>
          </p:nvSpPr>
          <p:spPr bwMode="auto">
            <a:xfrm>
              <a:off x="1290" y="717"/>
              <a:ext cx="4512" cy="3649"/>
            </a:xfrm>
            <a:prstGeom prst="rect">
              <a:avLst/>
            </a:prstGeom>
            <a:noFill/>
            <a:ln w="9525">
              <a:noFill/>
              <a:miter lim="800000"/>
              <a:headEnd/>
              <a:tailEnd/>
            </a:ln>
          </p:spPr>
          <p:txBody>
            <a:bodyPr/>
            <a:lstStyle/>
            <a:p>
              <a:endParaRPr lang="en-GB"/>
            </a:p>
          </p:txBody>
        </p:sp>
        <p:grpSp>
          <p:nvGrpSpPr>
            <p:cNvPr id="3" name="Group 4"/>
            <p:cNvGrpSpPr>
              <a:grpSpLocks/>
            </p:cNvGrpSpPr>
            <p:nvPr/>
          </p:nvGrpSpPr>
          <p:grpSpPr bwMode="auto">
            <a:xfrm>
              <a:off x="1309" y="736"/>
              <a:ext cx="4474" cy="3611"/>
              <a:chOff x="1309" y="736"/>
              <a:chExt cx="4474" cy="3611"/>
            </a:xfrm>
          </p:grpSpPr>
          <p:sp>
            <p:nvSpPr>
              <p:cNvPr id="13317" name="Freeform 5"/>
              <p:cNvSpPr>
                <a:spLocks/>
              </p:cNvSpPr>
              <p:nvPr/>
            </p:nvSpPr>
            <p:spPr bwMode="auto">
              <a:xfrm>
                <a:off x="5398" y="736"/>
                <a:ext cx="363" cy="192"/>
              </a:xfrm>
              <a:custGeom>
                <a:avLst/>
                <a:gdLst/>
                <a:ahLst/>
                <a:cxnLst>
                  <a:cxn ang="0">
                    <a:pos x="889" y="118"/>
                  </a:cxn>
                  <a:cxn ang="0">
                    <a:pos x="889" y="57"/>
                  </a:cxn>
                  <a:cxn ang="0">
                    <a:pos x="889" y="29"/>
                  </a:cxn>
                  <a:cxn ang="0">
                    <a:pos x="739" y="0"/>
                  </a:cxn>
                  <a:cxn ang="0">
                    <a:pos x="682" y="29"/>
                  </a:cxn>
                  <a:cxn ang="0">
                    <a:pos x="502" y="0"/>
                  </a:cxn>
                  <a:cxn ang="0">
                    <a:pos x="237" y="29"/>
                  </a:cxn>
                  <a:cxn ang="0">
                    <a:pos x="265" y="87"/>
                  </a:cxn>
                  <a:cxn ang="0">
                    <a:pos x="295" y="148"/>
                  </a:cxn>
                  <a:cxn ang="0">
                    <a:pos x="207" y="118"/>
                  </a:cxn>
                  <a:cxn ang="0">
                    <a:pos x="147" y="148"/>
                  </a:cxn>
                  <a:cxn ang="0">
                    <a:pos x="147" y="175"/>
                  </a:cxn>
                  <a:cxn ang="0">
                    <a:pos x="207" y="175"/>
                  </a:cxn>
                  <a:cxn ang="0">
                    <a:pos x="265" y="206"/>
                  </a:cxn>
                  <a:cxn ang="0">
                    <a:pos x="207" y="236"/>
                  </a:cxn>
                  <a:cxn ang="0">
                    <a:pos x="237" y="295"/>
                  </a:cxn>
                  <a:cxn ang="0">
                    <a:pos x="207" y="325"/>
                  </a:cxn>
                  <a:cxn ang="0">
                    <a:pos x="118" y="355"/>
                  </a:cxn>
                  <a:cxn ang="0">
                    <a:pos x="59" y="355"/>
                  </a:cxn>
                  <a:cxn ang="0">
                    <a:pos x="0" y="413"/>
                  </a:cxn>
                  <a:cxn ang="0">
                    <a:pos x="118" y="503"/>
                  </a:cxn>
                  <a:cxn ang="0">
                    <a:pos x="237" y="531"/>
                  </a:cxn>
                  <a:cxn ang="0">
                    <a:pos x="295" y="503"/>
                  </a:cxn>
                  <a:cxn ang="0">
                    <a:pos x="384" y="531"/>
                  </a:cxn>
                  <a:cxn ang="0">
                    <a:pos x="414" y="531"/>
                  </a:cxn>
                  <a:cxn ang="0">
                    <a:pos x="444" y="531"/>
                  </a:cxn>
                  <a:cxn ang="0">
                    <a:pos x="502" y="561"/>
                  </a:cxn>
                  <a:cxn ang="0">
                    <a:pos x="562" y="531"/>
                  </a:cxn>
                  <a:cxn ang="0">
                    <a:pos x="532" y="591"/>
                  </a:cxn>
                  <a:cxn ang="0">
                    <a:pos x="593" y="591"/>
                  </a:cxn>
                  <a:cxn ang="0">
                    <a:pos x="593" y="621"/>
                  </a:cxn>
                  <a:cxn ang="0">
                    <a:pos x="593" y="650"/>
                  </a:cxn>
                  <a:cxn ang="0">
                    <a:pos x="651" y="709"/>
                  </a:cxn>
                  <a:cxn ang="0">
                    <a:pos x="858" y="740"/>
                  </a:cxn>
                  <a:cxn ang="0">
                    <a:pos x="976" y="768"/>
                  </a:cxn>
                  <a:cxn ang="0">
                    <a:pos x="1037" y="740"/>
                  </a:cxn>
                  <a:cxn ang="0">
                    <a:pos x="1125" y="768"/>
                  </a:cxn>
                  <a:cxn ang="0">
                    <a:pos x="1183" y="768"/>
                  </a:cxn>
                  <a:cxn ang="0">
                    <a:pos x="1183" y="740"/>
                  </a:cxn>
                  <a:cxn ang="0">
                    <a:pos x="1274" y="768"/>
                  </a:cxn>
                  <a:cxn ang="0">
                    <a:pos x="1362" y="740"/>
                  </a:cxn>
                  <a:cxn ang="0">
                    <a:pos x="1421" y="768"/>
                  </a:cxn>
                  <a:cxn ang="0">
                    <a:pos x="1421" y="709"/>
                  </a:cxn>
                  <a:cxn ang="0">
                    <a:pos x="1302" y="680"/>
                  </a:cxn>
                  <a:cxn ang="0">
                    <a:pos x="1244" y="650"/>
                  </a:cxn>
                  <a:cxn ang="0">
                    <a:pos x="1125" y="621"/>
                  </a:cxn>
                  <a:cxn ang="0">
                    <a:pos x="1007" y="531"/>
                  </a:cxn>
                  <a:cxn ang="0">
                    <a:pos x="918" y="473"/>
                  </a:cxn>
                  <a:cxn ang="0">
                    <a:pos x="830" y="325"/>
                  </a:cxn>
                  <a:cxn ang="0">
                    <a:pos x="800" y="266"/>
                  </a:cxn>
                  <a:cxn ang="0">
                    <a:pos x="830" y="206"/>
                  </a:cxn>
                  <a:cxn ang="0">
                    <a:pos x="830" y="148"/>
                  </a:cxn>
                  <a:cxn ang="0">
                    <a:pos x="889" y="148"/>
                  </a:cxn>
                </a:cxnLst>
                <a:rect l="0" t="0" r="r" b="b"/>
                <a:pathLst>
                  <a:path w="1451" h="768">
                    <a:moveTo>
                      <a:pt x="889" y="148"/>
                    </a:moveTo>
                    <a:lnTo>
                      <a:pt x="889" y="118"/>
                    </a:lnTo>
                    <a:lnTo>
                      <a:pt x="830" y="118"/>
                    </a:lnTo>
                    <a:lnTo>
                      <a:pt x="889" y="57"/>
                    </a:lnTo>
                    <a:lnTo>
                      <a:pt x="918" y="57"/>
                    </a:lnTo>
                    <a:lnTo>
                      <a:pt x="889" y="29"/>
                    </a:lnTo>
                    <a:lnTo>
                      <a:pt x="769" y="29"/>
                    </a:lnTo>
                    <a:lnTo>
                      <a:pt x="739" y="0"/>
                    </a:lnTo>
                    <a:lnTo>
                      <a:pt x="711" y="0"/>
                    </a:lnTo>
                    <a:lnTo>
                      <a:pt x="682" y="29"/>
                    </a:lnTo>
                    <a:lnTo>
                      <a:pt x="651" y="0"/>
                    </a:lnTo>
                    <a:lnTo>
                      <a:pt x="502" y="0"/>
                    </a:lnTo>
                    <a:lnTo>
                      <a:pt x="474" y="29"/>
                    </a:lnTo>
                    <a:lnTo>
                      <a:pt x="237" y="29"/>
                    </a:lnTo>
                    <a:lnTo>
                      <a:pt x="237" y="87"/>
                    </a:lnTo>
                    <a:lnTo>
                      <a:pt x="265" y="87"/>
                    </a:lnTo>
                    <a:lnTo>
                      <a:pt x="265" y="118"/>
                    </a:lnTo>
                    <a:lnTo>
                      <a:pt x="295" y="148"/>
                    </a:lnTo>
                    <a:lnTo>
                      <a:pt x="237" y="118"/>
                    </a:lnTo>
                    <a:lnTo>
                      <a:pt x="207" y="118"/>
                    </a:lnTo>
                    <a:lnTo>
                      <a:pt x="177" y="148"/>
                    </a:lnTo>
                    <a:lnTo>
                      <a:pt x="147" y="148"/>
                    </a:lnTo>
                    <a:lnTo>
                      <a:pt x="118" y="175"/>
                    </a:lnTo>
                    <a:lnTo>
                      <a:pt x="147" y="175"/>
                    </a:lnTo>
                    <a:lnTo>
                      <a:pt x="177" y="206"/>
                    </a:lnTo>
                    <a:lnTo>
                      <a:pt x="207" y="175"/>
                    </a:lnTo>
                    <a:lnTo>
                      <a:pt x="237" y="175"/>
                    </a:lnTo>
                    <a:lnTo>
                      <a:pt x="265" y="206"/>
                    </a:lnTo>
                    <a:lnTo>
                      <a:pt x="237" y="236"/>
                    </a:lnTo>
                    <a:lnTo>
                      <a:pt x="207" y="236"/>
                    </a:lnTo>
                    <a:lnTo>
                      <a:pt x="207" y="266"/>
                    </a:lnTo>
                    <a:lnTo>
                      <a:pt x="237" y="295"/>
                    </a:lnTo>
                    <a:lnTo>
                      <a:pt x="177" y="295"/>
                    </a:lnTo>
                    <a:lnTo>
                      <a:pt x="207" y="325"/>
                    </a:lnTo>
                    <a:lnTo>
                      <a:pt x="147" y="355"/>
                    </a:lnTo>
                    <a:lnTo>
                      <a:pt x="118" y="355"/>
                    </a:lnTo>
                    <a:lnTo>
                      <a:pt x="88" y="325"/>
                    </a:lnTo>
                    <a:lnTo>
                      <a:pt x="59" y="355"/>
                    </a:lnTo>
                    <a:lnTo>
                      <a:pt x="0" y="355"/>
                    </a:lnTo>
                    <a:lnTo>
                      <a:pt x="0" y="413"/>
                    </a:lnTo>
                    <a:lnTo>
                      <a:pt x="88" y="503"/>
                    </a:lnTo>
                    <a:lnTo>
                      <a:pt x="118" y="503"/>
                    </a:lnTo>
                    <a:lnTo>
                      <a:pt x="147" y="531"/>
                    </a:lnTo>
                    <a:lnTo>
                      <a:pt x="237" y="531"/>
                    </a:lnTo>
                    <a:lnTo>
                      <a:pt x="207" y="503"/>
                    </a:lnTo>
                    <a:lnTo>
                      <a:pt x="295" y="503"/>
                    </a:lnTo>
                    <a:lnTo>
                      <a:pt x="325" y="531"/>
                    </a:lnTo>
                    <a:lnTo>
                      <a:pt x="384" y="531"/>
                    </a:lnTo>
                    <a:lnTo>
                      <a:pt x="384" y="503"/>
                    </a:lnTo>
                    <a:lnTo>
                      <a:pt x="414" y="531"/>
                    </a:lnTo>
                    <a:lnTo>
                      <a:pt x="444" y="503"/>
                    </a:lnTo>
                    <a:lnTo>
                      <a:pt x="444" y="531"/>
                    </a:lnTo>
                    <a:lnTo>
                      <a:pt x="474" y="561"/>
                    </a:lnTo>
                    <a:lnTo>
                      <a:pt x="502" y="561"/>
                    </a:lnTo>
                    <a:lnTo>
                      <a:pt x="532" y="531"/>
                    </a:lnTo>
                    <a:lnTo>
                      <a:pt x="562" y="531"/>
                    </a:lnTo>
                    <a:lnTo>
                      <a:pt x="502" y="591"/>
                    </a:lnTo>
                    <a:lnTo>
                      <a:pt x="532" y="591"/>
                    </a:lnTo>
                    <a:lnTo>
                      <a:pt x="593" y="621"/>
                    </a:lnTo>
                    <a:lnTo>
                      <a:pt x="593" y="591"/>
                    </a:lnTo>
                    <a:lnTo>
                      <a:pt x="651" y="621"/>
                    </a:lnTo>
                    <a:lnTo>
                      <a:pt x="593" y="621"/>
                    </a:lnTo>
                    <a:lnTo>
                      <a:pt x="562" y="650"/>
                    </a:lnTo>
                    <a:lnTo>
                      <a:pt x="593" y="650"/>
                    </a:lnTo>
                    <a:lnTo>
                      <a:pt x="593" y="709"/>
                    </a:lnTo>
                    <a:lnTo>
                      <a:pt x="651" y="709"/>
                    </a:lnTo>
                    <a:lnTo>
                      <a:pt x="711" y="740"/>
                    </a:lnTo>
                    <a:lnTo>
                      <a:pt x="858" y="740"/>
                    </a:lnTo>
                    <a:lnTo>
                      <a:pt x="889" y="768"/>
                    </a:lnTo>
                    <a:lnTo>
                      <a:pt x="976" y="768"/>
                    </a:lnTo>
                    <a:lnTo>
                      <a:pt x="976" y="740"/>
                    </a:lnTo>
                    <a:lnTo>
                      <a:pt x="1037" y="740"/>
                    </a:lnTo>
                    <a:lnTo>
                      <a:pt x="1065" y="768"/>
                    </a:lnTo>
                    <a:lnTo>
                      <a:pt x="1125" y="768"/>
                    </a:lnTo>
                    <a:lnTo>
                      <a:pt x="1155" y="740"/>
                    </a:lnTo>
                    <a:lnTo>
                      <a:pt x="1183" y="768"/>
                    </a:lnTo>
                    <a:lnTo>
                      <a:pt x="1214" y="768"/>
                    </a:lnTo>
                    <a:lnTo>
                      <a:pt x="1183" y="740"/>
                    </a:lnTo>
                    <a:lnTo>
                      <a:pt x="1244" y="740"/>
                    </a:lnTo>
                    <a:lnTo>
                      <a:pt x="1274" y="768"/>
                    </a:lnTo>
                    <a:lnTo>
                      <a:pt x="1332" y="768"/>
                    </a:lnTo>
                    <a:lnTo>
                      <a:pt x="1362" y="740"/>
                    </a:lnTo>
                    <a:lnTo>
                      <a:pt x="1392" y="768"/>
                    </a:lnTo>
                    <a:lnTo>
                      <a:pt x="1421" y="768"/>
                    </a:lnTo>
                    <a:lnTo>
                      <a:pt x="1451" y="740"/>
                    </a:lnTo>
                    <a:lnTo>
                      <a:pt x="1421" y="709"/>
                    </a:lnTo>
                    <a:lnTo>
                      <a:pt x="1332" y="709"/>
                    </a:lnTo>
                    <a:lnTo>
                      <a:pt x="1302" y="680"/>
                    </a:lnTo>
                    <a:lnTo>
                      <a:pt x="1274" y="680"/>
                    </a:lnTo>
                    <a:lnTo>
                      <a:pt x="1244" y="650"/>
                    </a:lnTo>
                    <a:lnTo>
                      <a:pt x="1183" y="621"/>
                    </a:lnTo>
                    <a:lnTo>
                      <a:pt x="1125" y="621"/>
                    </a:lnTo>
                    <a:lnTo>
                      <a:pt x="1037" y="531"/>
                    </a:lnTo>
                    <a:lnTo>
                      <a:pt x="1007" y="531"/>
                    </a:lnTo>
                    <a:lnTo>
                      <a:pt x="946" y="473"/>
                    </a:lnTo>
                    <a:lnTo>
                      <a:pt x="918" y="473"/>
                    </a:lnTo>
                    <a:lnTo>
                      <a:pt x="830" y="384"/>
                    </a:lnTo>
                    <a:lnTo>
                      <a:pt x="830" y="325"/>
                    </a:lnTo>
                    <a:lnTo>
                      <a:pt x="800" y="295"/>
                    </a:lnTo>
                    <a:lnTo>
                      <a:pt x="800" y="266"/>
                    </a:lnTo>
                    <a:lnTo>
                      <a:pt x="769" y="266"/>
                    </a:lnTo>
                    <a:lnTo>
                      <a:pt x="830" y="206"/>
                    </a:lnTo>
                    <a:lnTo>
                      <a:pt x="800" y="175"/>
                    </a:lnTo>
                    <a:lnTo>
                      <a:pt x="830" y="148"/>
                    </a:lnTo>
                    <a:lnTo>
                      <a:pt x="858" y="175"/>
                    </a:lnTo>
                    <a:lnTo>
                      <a:pt x="889" y="148"/>
                    </a:lnTo>
                    <a:close/>
                  </a:path>
                </a:pathLst>
              </a:custGeom>
              <a:solidFill>
                <a:srgbClr val="FFFF7F"/>
              </a:solidFill>
              <a:ln w="9525">
                <a:noFill/>
                <a:round/>
                <a:headEnd/>
                <a:tailEnd/>
              </a:ln>
            </p:spPr>
            <p:txBody>
              <a:bodyPr/>
              <a:lstStyle/>
              <a:p>
                <a:endParaRPr lang="en-GB"/>
              </a:p>
            </p:txBody>
          </p:sp>
          <p:sp>
            <p:nvSpPr>
              <p:cNvPr id="13318" name="Freeform 6"/>
              <p:cNvSpPr>
                <a:spLocks/>
              </p:cNvSpPr>
              <p:nvPr/>
            </p:nvSpPr>
            <p:spPr bwMode="auto">
              <a:xfrm>
                <a:off x="5702" y="928"/>
                <a:ext cx="15" cy="7"/>
              </a:xfrm>
              <a:custGeom>
                <a:avLst/>
                <a:gdLst/>
                <a:ahLst/>
                <a:cxnLst>
                  <a:cxn ang="0">
                    <a:pos x="30" y="30"/>
                  </a:cxn>
                  <a:cxn ang="0">
                    <a:pos x="60" y="0"/>
                  </a:cxn>
                  <a:cxn ang="0">
                    <a:pos x="0" y="0"/>
                  </a:cxn>
                  <a:cxn ang="0">
                    <a:pos x="30" y="30"/>
                  </a:cxn>
                </a:cxnLst>
                <a:rect l="0" t="0" r="r" b="b"/>
                <a:pathLst>
                  <a:path w="60" h="30">
                    <a:moveTo>
                      <a:pt x="30" y="30"/>
                    </a:moveTo>
                    <a:lnTo>
                      <a:pt x="60" y="0"/>
                    </a:lnTo>
                    <a:lnTo>
                      <a:pt x="0" y="0"/>
                    </a:lnTo>
                    <a:lnTo>
                      <a:pt x="30" y="30"/>
                    </a:lnTo>
                    <a:close/>
                  </a:path>
                </a:pathLst>
              </a:custGeom>
              <a:solidFill>
                <a:srgbClr val="FFFF7F"/>
              </a:solidFill>
              <a:ln w="9525">
                <a:noFill/>
                <a:round/>
                <a:headEnd/>
                <a:tailEnd/>
              </a:ln>
            </p:spPr>
            <p:txBody>
              <a:bodyPr/>
              <a:lstStyle/>
              <a:p>
                <a:endParaRPr lang="en-GB"/>
              </a:p>
            </p:txBody>
          </p:sp>
          <p:sp>
            <p:nvSpPr>
              <p:cNvPr id="13319" name="Freeform 7"/>
              <p:cNvSpPr>
                <a:spLocks/>
              </p:cNvSpPr>
              <p:nvPr/>
            </p:nvSpPr>
            <p:spPr bwMode="auto">
              <a:xfrm>
                <a:off x="5532" y="906"/>
                <a:ext cx="15" cy="7"/>
              </a:xfrm>
              <a:custGeom>
                <a:avLst/>
                <a:gdLst/>
                <a:ahLst/>
                <a:cxnLst>
                  <a:cxn ang="0">
                    <a:pos x="30" y="0"/>
                  </a:cxn>
                  <a:cxn ang="0">
                    <a:pos x="0" y="29"/>
                  </a:cxn>
                  <a:cxn ang="0">
                    <a:pos x="61" y="29"/>
                  </a:cxn>
                  <a:cxn ang="0">
                    <a:pos x="30" y="0"/>
                  </a:cxn>
                </a:cxnLst>
                <a:rect l="0" t="0" r="r" b="b"/>
                <a:pathLst>
                  <a:path w="61" h="29">
                    <a:moveTo>
                      <a:pt x="30" y="0"/>
                    </a:moveTo>
                    <a:lnTo>
                      <a:pt x="0" y="29"/>
                    </a:lnTo>
                    <a:lnTo>
                      <a:pt x="61" y="29"/>
                    </a:lnTo>
                    <a:lnTo>
                      <a:pt x="30" y="0"/>
                    </a:lnTo>
                    <a:close/>
                  </a:path>
                </a:pathLst>
              </a:custGeom>
              <a:solidFill>
                <a:srgbClr val="FFFF7F"/>
              </a:solidFill>
              <a:ln w="9525">
                <a:noFill/>
                <a:round/>
                <a:headEnd/>
                <a:tailEnd/>
              </a:ln>
            </p:spPr>
            <p:txBody>
              <a:bodyPr/>
              <a:lstStyle/>
              <a:p>
                <a:endParaRPr lang="en-GB"/>
              </a:p>
            </p:txBody>
          </p:sp>
          <p:sp>
            <p:nvSpPr>
              <p:cNvPr id="13320" name="Freeform 8"/>
              <p:cNvSpPr>
                <a:spLocks/>
              </p:cNvSpPr>
              <p:nvPr/>
            </p:nvSpPr>
            <p:spPr bwMode="auto">
              <a:xfrm>
                <a:off x="4220" y="973"/>
                <a:ext cx="1556" cy="2257"/>
              </a:xfrm>
              <a:custGeom>
                <a:avLst/>
                <a:gdLst/>
                <a:ahLst/>
                <a:cxnLst>
                  <a:cxn ang="0">
                    <a:pos x="5333" y="443"/>
                  </a:cxn>
                  <a:cxn ang="0">
                    <a:pos x="5037" y="473"/>
                  </a:cxn>
                  <a:cxn ang="0">
                    <a:pos x="4621" y="650"/>
                  </a:cxn>
                  <a:cxn ang="0">
                    <a:pos x="4414" y="829"/>
                  </a:cxn>
                  <a:cxn ang="0">
                    <a:pos x="3734" y="741"/>
                  </a:cxn>
                  <a:cxn ang="0">
                    <a:pos x="3911" y="473"/>
                  </a:cxn>
                  <a:cxn ang="0">
                    <a:pos x="3527" y="532"/>
                  </a:cxn>
                  <a:cxn ang="0">
                    <a:pos x="3734" y="977"/>
                  </a:cxn>
                  <a:cxn ang="0">
                    <a:pos x="3527" y="1066"/>
                  </a:cxn>
                  <a:cxn ang="0">
                    <a:pos x="2785" y="1391"/>
                  </a:cxn>
                  <a:cxn ang="0">
                    <a:pos x="2636" y="1570"/>
                  </a:cxn>
                  <a:cxn ang="0">
                    <a:pos x="2253" y="1421"/>
                  </a:cxn>
                  <a:cxn ang="0">
                    <a:pos x="2310" y="1627"/>
                  </a:cxn>
                  <a:cxn ang="0">
                    <a:pos x="1985" y="1688"/>
                  </a:cxn>
                  <a:cxn ang="0">
                    <a:pos x="1660" y="1479"/>
                  </a:cxn>
                  <a:cxn ang="0">
                    <a:pos x="1541" y="1184"/>
                  </a:cxn>
                  <a:cxn ang="0">
                    <a:pos x="1037" y="916"/>
                  </a:cxn>
                  <a:cxn ang="0">
                    <a:pos x="1273" y="916"/>
                  </a:cxn>
                  <a:cxn ang="0">
                    <a:pos x="1630" y="1036"/>
                  </a:cxn>
                  <a:cxn ang="0">
                    <a:pos x="2785" y="1036"/>
                  </a:cxn>
                  <a:cxn ang="0">
                    <a:pos x="2724" y="621"/>
                  </a:cxn>
                  <a:cxn ang="0">
                    <a:pos x="2134" y="413"/>
                  </a:cxn>
                  <a:cxn ang="0">
                    <a:pos x="1243" y="176"/>
                  </a:cxn>
                  <a:cxn ang="0">
                    <a:pos x="1037" y="148"/>
                  </a:cxn>
                  <a:cxn ang="0">
                    <a:pos x="977" y="58"/>
                  </a:cxn>
                  <a:cxn ang="0">
                    <a:pos x="502" y="118"/>
                  </a:cxn>
                  <a:cxn ang="0">
                    <a:pos x="58" y="325"/>
                  </a:cxn>
                  <a:cxn ang="0">
                    <a:pos x="295" y="947"/>
                  </a:cxn>
                  <a:cxn ang="0">
                    <a:pos x="474" y="1421"/>
                  </a:cxn>
                  <a:cxn ang="0">
                    <a:pos x="681" y="1688"/>
                  </a:cxn>
                  <a:cxn ang="0">
                    <a:pos x="918" y="2250"/>
                  </a:cxn>
                  <a:cxn ang="0">
                    <a:pos x="295" y="2754"/>
                  </a:cxn>
                  <a:cxn ang="0">
                    <a:pos x="770" y="2990"/>
                  </a:cxn>
                  <a:cxn ang="0">
                    <a:pos x="295" y="3167"/>
                  </a:cxn>
                  <a:cxn ang="0">
                    <a:pos x="207" y="3552"/>
                  </a:cxn>
                  <a:cxn ang="0">
                    <a:pos x="384" y="3996"/>
                  </a:cxn>
                  <a:cxn ang="0">
                    <a:pos x="888" y="4321"/>
                  </a:cxn>
                  <a:cxn ang="0">
                    <a:pos x="1273" y="4707"/>
                  </a:cxn>
                  <a:cxn ang="0">
                    <a:pos x="1748" y="5092"/>
                  </a:cxn>
                  <a:cxn ang="0">
                    <a:pos x="1511" y="5448"/>
                  </a:cxn>
                  <a:cxn ang="0">
                    <a:pos x="2162" y="5535"/>
                  </a:cxn>
                  <a:cxn ang="0">
                    <a:pos x="2399" y="5802"/>
                  </a:cxn>
                  <a:cxn ang="0">
                    <a:pos x="2755" y="6068"/>
                  </a:cxn>
                  <a:cxn ang="0">
                    <a:pos x="3377" y="6216"/>
                  </a:cxn>
                  <a:cxn ang="0">
                    <a:pos x="3852" y="6334"/>
                  </a:cxn>
                  <a:cxn ang="0">
                    <a:pos x="3882" y="6838"/>
                  </a:cxn>
                  <a:cxn ang="0">
                    <a:pos x="3763" y="7133"/>
                  </a:cxn>
                  <a:cxn ang="0">
                    <a:pos x="3436" y="7342"/>
                  </a:cxn>
                  <a:cxn ang="0">
                    <a:pos x="3466" y="7549"/>
                  </a:cxn>
                  <a:cxn ang="0">
                    <a:pos x="3259" y="7786"/>
                  </a:cxn>
                  <a:cxn ang="0">
                    <a:pos x="3377" y="7962"/>
                  </a:cxn>
                  <a:cxn ang="0">
                    <a:pos x="4059" y="8378"/>
                  </a:cxn>
                  <a:cxn ang="0">
                    <a:pos x="4533" y="8465"/>
                  </a:cxn>
                  <a:cxn ang="0">
                    <a:pos x="5214" y="8644"/>
                  </a:cxn>
                  <a:cxn ang="0">
                    <a:pos x="5749" y="8821"/>
                  </a:cxn>
                  <a:cxn ang="0">
                    <a:pos x="6193" y="8436"/>
                  </a:cxn>
                  <a:cxn ang="0">
                    <a:pos x="6014" y="8140"/>
                  </a:cxn>
                  <a:cxn ang="0">
                    <a:pos x="6014" y="7637"/>
                  </a:cxn>
                  <a:cxn ang="0">
                    <a:pos x="5895" y="6927"/>
                  </a:cxn>
                  <a:cxn ang="0">
                    <a:pos x="5658" y="6571"/>
                  </a:cxn>
                  <a:cxn ang="0">
                    <a:pos x="5895" y="6157"/>
                  </a:cxn>
                  <a:cxn ang="0">
                    <a:pos x="6044" y="6009"/>
                  </a:cxn>
                  <a:cxn ang="0">
                    <a:pos x="5719" y="473"/>
                  </a:cxn>
                </a:cxnLst>
                <a:rect l="0" t="0" r="r" b="b"/>
                <a:pathLst>
                  <a:path w="6223" h="9028">
                    <a:moveTo>
                      <a:pt x="5601" y="325"/>
                    </a:moveTo>
                    <a:lnTo>
                      <a:pt x="5542" y="325"/>
                    </a:lnTo>
                    <a:lnTo>
                      <a:pt x="5512" y="295"/>
                    </a:lnTo>
                    <a:lnTo>
                      <a:pt x="5481" y="295"/>
                    </a:lnTo>
                    <a:lnTo>
                      <a:pt x="5451" y="325"/>
                    </a:lnTo>
                    <a:lnTo>
                      <a:pt x="5394" y="325"/>
                    </a:lnTo>
                    <a:lnTo>
                      <a:pt x="5363" y="355"/>
                    </a:lnTo>
                    <a:lnTo>
                      <a:pt x="5333" y="355"/>
                    </a:lnTo>
                    <a:lnTo>
                      <a:pt x="5305" y="385"/>
                    </a:lnTo>
                    <a:lnTo>
                      <a:pt x="5274" y="385"/>
                    </a:lnTo>
                    <a:lnTo>
                      <a:pt x="5305" y="413"/>
                    </a:lnTo>
                    <a:lnTo>
                      <a:pt x="5333" y="413"/>
                    </a:lnTo>
                    <a:lnTo>
                      <a:pt x="5363" y="443"/>
                    </a:lnTo>
                    <a:lnTo>
                      <a:pt x="5333" y="443"/>
                    </a:lnTo>
                    <a:lnTo>
                      <a:pt x="5305" y="473"/>
                    </a:lnTo>
                    <a:lnTo>
                      <a:pt x="5274" y="473"/>
                    </a:lnTo>
                    <a:lnTo>
                      <a:pt x="5244" y="443"/>
                    </a:lnTo>
                    <a:lnTo>
                      <a:pt x="5274" y="413"/>
                    </a:lnTo>
                    <a:lnTo>
                      <a:pt x="5156" y="413"/>
                    </a:lnTo>
                    <a:lnTo>
                      <a:pt x="5096" y="443"/>
                    </a:lnTo>
                    <a:lnTo>
                      <a:pt x="5067" y="413"/>
                    </a:lnTo>
                    <a:lnTo>
                      <a:pt x="5007" y="413"/>
                    </a:lnTo>
                    <a:lnTo>
                      <a:pt x="4977" y="443"/>
                    </a:lnTo>
                    <a:lnTo>
                      <a:pt x="4949" y="443"/>
                    </a:lnTo>
                    <a:lnTo>
                      <a:pt x="4977" y="473"/>
                    </a:lnTo>
                    <a:lnTo>
                      <a:pt x="5007" y="443"/>
                    </a:lnTo>
                    <a:lnTo>
                      <a:pt x="5067" y="443"/>
                    </a:lnTo>
                    <a:lnTo>
                      <a:pt x="5037" y="473"/>
                    </a:lnTo>
                    <a:lnTo>
                      <a:pt x="4977" y="473"/>
                    </a:lnTo>
                    <a:lnTo>
                      <a:pt x="4919" y="473"/>
                    </a:lnTo>
                    <a:lnTo>
                      <a:pt x="4889" y="503"/>
                    </a:lnTo>
                    <a:lnTo>
                      <a:pt x="4859" y="503"/>
                    </a:lnTo>
                    <a:lnTo>
                      <a:pt x="4800" y="562"/>
                    </a:lnTo>
                    <a:lnTo>
                      <a:pt x="4800" y="532"/>
                    </a:lnTo>
                    <a:lnTo>
                      <a:pt x="4771" y="562"/>
                    </a:lnTo>
                    <a:lnTo>
                      <a:pt x="4740" y="562"/>
                    </a:lnTo>
                    <a:lnTo>
                      <a:pt x="4712" y="591"/>
                    </a:lnTo>
                    <a:lnTo>
                      <a:pt x="4652" y="591"/>
                    </a:lnTo>
                    <a:lnTo>
                      <a:pt x="4621" y="621"/>
                    </a:lnTo>
                    <a:lnTo>
                      <a:pt x="4564" y="621"/>
                    </a:lnTo>
                    <a:lnTo>
                      <a:pt x="4593" y="650"/>
                    </a:lnTo>
                    <a:lnTo>
                      <a:pt x="4621" y="650"/>
                    </a:lnTo>
                    <a:lnTo>
                      <a:pt x="4652" y="680"/>
                    </a:lnTo>
                    <a:lnTo>
                      <a:pt x="4621" y="680"/>
                    </a:lnTo>
                    <a:lnTo>
                      <a:pt x="4564" y="650"/>
                    </a:lnTo>
                    <a:lnTo>
                      <a:pt x="4533" y="680"/>
                    </a:lnTo>
                    <a:lnTo>
                      <a:pt x="4503" y="680"/>
                    </a:lnTo>
                    <a:lnTo>
                      <a:pt x="4475" y="650"/>
                    </a:lnTo>
                    <a:lnTo>
                      <a:pt x="4445" y="680"/>
                    </a:lnTo>
                    <a:lnTo>
                      <a:pt x="4357" y="680"/>
                    </a:lnTo>
                    <a:lnTo>
                      <a:pt x="4384" y="710"/>
                    </a:lnTo>
                    <a:lnTo>
                      <a:pt x="4414" y="710"/>
                    </a:lnTo>
                    <a:lnTo>
                      <a:pt x="4414" y="741"/>
                    </a:lnTo>
                    <a:lnTo>
                      <a:pt x="4384" y="768"/>
                    </a:lnTo>
                    <a:lnTo>
                      <a:pt x="4384" y="798"/>
                    </a:lnTo>
                    <a:lnTo>
                      <a:pt x="4414" y="829"/>
                    </a:lnTo>
                    <a:lnTo>
                      <a:pt x="4414" y="859"/>
                    </a:lnTo>
                    <a:lnTo>
                      <a:pt x="4384" y="887"/>
                    </a:lnTo>
                    <a:lnTo>
                      <a:pt x="4296" y="887"/>
                    </a:lnTo>
                    <a:lnTo>
                      <a:pt x="4266" y="916"/>
                    </a:lnTo>
                    <a:lnTo>
                      <a:pt x="4177" y="916"/>
                    </a:lnTo>
                    <a:lnTo>
                      <a:pt x="4147" y="947"/>
                    </a:lnTo>
                    <a:lnTo>
                      <a:pt x="4147" y="916"/>
                    </a:lnTo>
                    <a:lnTo>
                      <a:pt x="4029" y="916"/>
                    </a:lnTo>
                    <a:lnTo>
                      <a:pt x="4000" y="887"/>
                    </a:lnTo>
                    <a:lnTo>
                      <a:pt x="3941" y="859"/>
                    </a:lnTo>
                    <a:lnTo>
                      <a:pt x="3882" y="798"/>
                    </a:lnTo>
                    <a:lnTo>
                      <a:pt x="3822" y="798"/>
                    </a:lnTo>
                    <a:lnTo>
                      <a:pt x="3763" y="768"/>
                    </a:lnTo>
                    <a:lnTo>
                      <a:pt x="3734" y="741"/>
                    </a:lnTo>
                    <a:lnTo>
                      <a:pt x="3734" y="710"/>
                    </a:lnTo>
                    <a:lnTo>
                      <a:pt x="3763" y="710"/>
                    </a:lnTo>
                    <a:lnTo>
                      <a:pt x="3791" y="680"/>
                    </a:lnTo>
                    <a:lnTo>
                      <a:pt x="3822" y="680"/>
                    </a:lnTo>
                    <a:lnTo>
                      <a:pt x="3791" y="650"/>
                    </a:lnTo>
                    <a:lnTo>
                      <a:pt x="3882" y="650"/>
                    </a:lnTo>
                    <a:lnTo>
                      <a:pt x="3911" y="621"/>
                    </a:lnTo>
                    <a:lnTo>
                      <a:pt x="4089" y="621"/>
                    </a:lnTo>
                    <a:lnTo>
                      <a:pt x="4089" y="591"/>
                    </a:lnTo>
                    <a:lnTo>
                      <a:pt x="4029" y="532"/>
                    </a:lnTo>
                    <a:lnTo>
                      <a:pt x="4000" y="532"/>
                    </a:lnTo>
                    <a:lnTo>
                      <a:pt x="3970" y="503"/>
                    </a:lnTo>
                    <a:lnTo>
                      <a:pt x="3941" y="503"/>
                    </a:lnTo>
                    <a:lnTo>
                      <a:pt x="3911" y="473"/>
                    </a:lnTo>
                    <a:lnTo>
                      <a:pt x="3882" y="473"/>
                    </a:lnTo>
                    <a:lnTo>
                      <a:pt x="3882" y="443"/>
                    </a:lnTo>
                    <a:lnTo>
                      <a:pt x="3852" y="413"/>
                    </a:lnTo>
                    <a:lnTo>
                      <a:pt x="3408" y="413"/>
                    </a:lnTo>
                    <a:lnTo>
                      <a:pt x="3377" y="385"/>
                    </a:lnTo>
                    <a:lnTo>
                      <a:pt x="3290" y="385"/>
                    </a:lnTo>
                    <a:lnTo>
                      <a:pt x="3317" y="413"/>
                    </a:lnTo>
                    <a:lnTo>
                      <a:pt x="3347" y="413"/>
                    </a:lnTo>
                    <a:lnTo>
                      <a:pt x="3377" y="443"/>
                    </a:lnTo>
                    <a:lnTo>
                      <a:pt x="3436" y="443"/>
                    </a:lnTo>
                    <a:lnTo>
                      <a:pt x="3466" y="473"/>
                    </a:lnTo>
                    <a:lnTo>
                      <a:pt x="3497" y="473"/>
                    </a:lnTo>
                    <a:lnTo>
                      <a:pt x="3527" y="503"/>
                    </a:lnTo>
                    <a:lnTo>
                      <a:pt x="3527" y="532"/>
                    </a:lnTo>
                    <a:lnTo>
                      <a:pt x="3554" y="562"/>
                    </a:lnTo>
                    <a:lnTo>
                      <a:pt x="3527" y="562"/>
                    </a:lnTo>
                    <a:lnTo>
                      <a:pt x="3554" y="591"/>
                    </a:lnTo>
                    <a:lnTo>
                      <a:pt x="3527" y="591"/>
                    </a:lnTo>
                    <a:lnTo>
                      <a:pt x="3527" y="680"/>
                    </a:lnTo>
                    <a:lnTo>
                      <a:pt x="3497" y="680"/>
                    </a:lnTo>
                    <a:lnTo>
                      <a:pt x="3497" y="768"/>
                    </a:lnTo>
                    <a:lnTo>
                      <a:pt x="3527" y="798"/>
                    </a:lnTo>
                    <a:lnTo>
                      <a:pt x="3584" y="798"/>
                    </a:lnTo>
                    <a:lnTo>
                      <a:pt x="3645" y="859"/>
                    </a:lnTo>
                    <a:lnTo>
                      <a:pt x="3673" y="859"/>
                    </a:lnTo>
                    <a:lnTo>
                      <a:pt x="3704" y="887"/>
                    </a:lnTo>
                    <a:lnTo>
                      <a:pt x="3673" y="916"/>
                    </a:lnTo>
                    <a:lnTo>
                      <a:pt x="3734" y="977"/>
                    </a:lnTo>
                    <a:lnTo>
                      <a:pt x="3704" y="977"/>
                    </a:lnTo>
                    <a:lnTo>
                      <a:pt x="3645" y="1036"/>
                    </a:lnTo>
                    <a:lnTo>
                      <a:pt x="3645" y="1095"/>
                    </a:lnTo>
                    <a:lnTo>
                      <a:pt x="3673" y="1154"/>
                    </a:lnTo>
                    <a:lnTo>
                      <a:pt x="3645" y="1123"/>
                    </a:lnTo>
                    <a:lnTo>
                      <a:pt x="3615" y="1123"/>
                    </a:lnTo>
                    <a:lnTo>
                      <a:pt x="3584" y="1095"/>
                    </a:lnTo>
                    <a:lnTo>
                      <a:pt x="3554" y="1123"/>
                    </a:lnTo>
                    <a:lnTo>
                      <a:pt x="3527" y="1123"/>
                    </a:lnTo>
                    <a:lnTo>
                      <a:pt x="3527" y="1154"/>
                    </a:lnTo>
                    <a:lnTo>
                      <a:pt x="3497" y="1123"/>
                    </a:lnTo>
                    <a:lnTo>
                      <a:pt x="3527" y="1095"/>
                    </a:lnTo>
                    <a:lnTo>
                      <a:pt x="3554" y="1095"/>
                    </a:lnTo>
                    <a:lnTo>
                      <a:pt x="3527" y="1066"/>
                    </a:lnTo>
                    <a:lnTo>
                      <a:pt x="3466" y="1066"/>
                    </a:lnTo>
                    <a:lnTo>
                      <a:pt x="3436" y="1036"/>
                    </a:lnTo>
                    <a:lnTo>
                      <a:pt x="3290" y="1036"/>
                    </a:lnTo>
                    <a:lnTo>
                      <a:pt x="3259" y="1005"/>
                    </a:lnTo>
                    <a:lnTo>
                      <a:pt x="3199" y="1005"/>
                    </a:lnTo>
                    <a:lnTo>
                      <a:pt x="3081" y="1123"/>
                    </a:lnTo>
                    <a:lnTo>
                      <a:pt x="3052" y="1123"/>
                    </a:lnTo>
                    <a:lnTo>
                      <a:pt x="3022" y="1154"/>
                    </a:lnTo>
                    <a:lnTo>
                      <a:pt x="2904" y="1154"/>
                    </a:lnTo>
                    <a:lnTo>
                      <a:pt x="2815" y="1243"/>
                    </a:lnTo>
                    <a:lnTo>
                      <a:pt x="2785" y="1243"/>
                    </a:lnTo>
                    <a:lnTo>
                      <a:pt x="2724" y="1302"/>
                    </a:lnTo>
                    <a:lnTo>
                      <a:pt x="2724" y="1332"/>
                    </a:lnTo>
                    <a:lnTo>
                      <a:pt x="2785" y="1391"/>
                    </a:lnTo>
                    <a:lnTo>
                      <a:pt x="2815" y="1391"/>
                    </a:lnTo>
                    <a:lnTo>
                      <a:pt x="2815" y="1421"/>
                    </a:lnTo>
                    <a:lnTo>
                      <a:pt x="2844" y="1450"/>
                    </a:lnTo>
                    <a:lnTo>
                      <a:pt x="2874" y="1450"/>
                    </a:lnTo>
                    <a:lnTo>
                      <a:pt x="2933" y="1509"/>
                    </a:lnTo>
                    <a:lnTo>
                      <a:pt x="2933" y="1570"/>
                    </a:lnTo>
                    <a:lnTo>
                      <a:pt x="2962" y="1597"/>
                    </a:lnTo>
                    <a:lnTo>
                      <a:pt x="2904" y="1597"/>
                    </a:lnTo>
                    <a:lnTo>
                      <a:pt x="2844" y="1539"/>
                    </a:lnTo>
                    <a:lnTo>
                      <a:pt x="2844" y="1570"/>
                    </a:lnTo>
                    <a:lnTo>
                      <a:pt x="2815" y="1597"/>
                    </a:lnTo>
                    <a:lnTo>
                      <a:pt x="2755" y="1597"/>
                    </a:lnTo>
                    <a:lnTo>
                      <a:pt x="2724" y="1570"/>
                    </a:lnTo>
                    <a:lnTo>
                      <a:pt x="2636" y="1570"/>
                    </a:lnTo>
                    <a:lnTo>
                      <a:pt x="2608" y="1539"/>
                    </a:lnTo>
                    <a:lnTo>
                      <a:pt x="2517" y="1539"/>
                    </a:lnTo>
                    <a:lnTo>
                      <a:pt x="2490" y="1509"/>
                    </a:lnTo>
                    <a:lnTo>
                      <a:pt x="2460" y="1539"/>
                    </a:lnTo>
                    <a:lnTo>
                      <a:pt x="2429" y="1539"/>
                    </a:lnTo>
                    <a:lnTo>
                      <a:pt x="2399" y="1570"/>
                    </a:lnTo>
                    <a:lnTo>
                      <a:pt x="2399" y="1539"/>
                    </a:lnTo>
                    <a:lnTo>
                      <a:pt x="2429" y="1509"/>
                    </a:lnTo>
                    <a:lnTo>
                      <a:pt x="2399" y="1509"/>
                    </a:lnTo>
                    <a:lnTo>
                      <a:pt x="2371" y="1479"/>
                    </a:lnTo>
                    <a:lnTo>
                      <a:pt x="2341" y="1479"/>
                    </a:lnTo>
                    <a:lnTo>
                      <a:pt x="2310" y="1450"/>
                    </a:lnTo>
                    <a:lnTo>
                      <a:pt x="2280" y="1450"/>
                    </a:lnTo>
                    <a:lnTo>
                      <a:pt x="2253" y="1421"/>
                    </a:lnTo>
                    <a:lnTo>
                      <a:pt x="2162" y="1421"/>
                    </a:lnTo>
                    <a:lnTo>
                      <a:pt x="2134" y="1391"/>
                    </a:lnTo>
                    <a:lnTo>
                      <a:pt x="2103" y="1391"/>
                    </a:lnTo>
                    <a:lnTo>
                      <a:pt x="2103" y="1450"/>
                    </a:lnTo>
                    <a:lnTo>
                      <a:pt x="2074" y="1479"/>
                    </a:lnTo>
                    <a:lnTo>
                      <a:pt x="2015" y="1479"/>
                    </a:lnTo>
                    <a:lnTo>
                      <a:pt x="2015" y="1509"/>
                    </a:lnTo>
                    <a:lnTo>
                      <a:pt x="2044" y="1539"/>
                    </a:lnTo>
                    <a:lnTo>
                      <a:pt x="2074" y="1539"/>
                    </a:lnTo>
                    <a:lnTo>
                      <a:pt x="2162" y="1627"/>
                    </a:lnTo>
                    <a:lnTo>
                      <a:pt x="2192" y="1627"/>
                    </a:lnTo>
                    <a:lnTo>
                      <a:pt x="2222" y="1657"/>
                    </a:lnTo>
                    <a:lnTo>
                      <a:pt x="2280" y="1657"/>
                    </a:lnTo>
                    <a:lnTo>
                      <a:pt x="2310" y="1627"/>
                    </a:lnTo>
                    <a:lnTo>
                      <a:pt x="2341" y="1627"/>
                    </a:lnTo>
                    <a:lnTo>
                      <a:pt x="2371" y="1657"/>
                    </a:lnTo>
                    <a:lnTo>
                      <a:pt x="2399" y="1657"/>
                    </a:lnTo>
                    <a:lnTo>
                      <a:pt x="2399" y="1688"/>
                    </a:lnTo>
                    <a:lnTo>
                      <a:pt x="2429" y="1716"/>
                    </a:lnTo>
                    <a:lnTo>
                      <a:pt x="2429" y="1776"/>
                    </a:lnTo>
                    <a:lnTo>
                      <a:pt x="2341" y="1776"/>
                    </a:lnTo>
                    <a:lnTo>
                      <a:pt x="2310" y="1806"/>
                    </a:lnTo>
                    <a:lnTo>
                      <a:pt x="2192" y="1806"/>
                    </a:lnTo>
                    <a:lnTo>
                      <a:pt x="2134" y="1776"/>
                    </a:lnTo>
                    <a:lnTo>
                      <a:pt x="2044" y="1776"/>
                    </a:lnTo>
                    <a:lnTo>
                      <a:pt x="2015" y="1746"/>
                    </a:lnTo>
                    <a:lnTo>
                      <a:pt x="2015" y="1716"/>
                    </a:lnTo>
                    <a:lnTo>
                      <a:pt x="1985" y="1688"/>
                    </a:lnTo>
                    <a:lnTo>
                      <a:pt x="1955" y="1688"/>
                    </a:lnTo>
                    <a:lnTo>
                      <a:pt x="1925" y="1657"/>
                    </a:lnTo>
                    <a:lnTo>
                      <a:pt x="1896" y="1657"/>
                    </a:lnTo>
                    <a:lnTo>
                      <a:pt x="1867" y="1627"/>
                    </a:lnTo>
                    <a:lnTo>
                      <a:pt x="1837" y="1657"/>
                    </a:lnTo>
                    <a:lnTo>
                      <a:pt x="1748" y="1657"/>
                    </a:lnTo>
                    <a:lnTo>
                      <a:pt x="1748" y="1627"/>
                    </a:lnTo>
                    <a:lnTo>
                      <a:pt x="1718" y="1627"/>
                    </a:lnTo>
                    <a:lnTo>
                      <a:pt x="1660" y="1597"/>
                    </a:lnTo>
                    <a:lnTo>
                      <a:pt x="1688" y="1570"/>
                    </a:lnTo>
                    <a:lnTo>
                      <a:pt x="1660" y="1539"/>
                    </a:lnTo>
                    <a:lnTo>
                      <a:pt x="1688" y="1539"/>
                    </a:lnTo>
                    <a:lnTo>
                      <a:pt x="1660" y="1509"/>
                    </a:lnTo>
                    <a:lnTo>
                      <a:pt x="1660" y="1479"/>
                    </a:lnTo>
                    <a:lnTo>
                      <a:pt x="1630" y="1479"/>
                    </a:lnTo>
                    <a:lnTo>
                      <a:pt x="1600" y="1450"/>
                    </a:lnTo>
                    <a:lnTo>
                      <a:pt x="1600" y="1421"/>
                    </a:lnTo>
                    <a:lnTo>
                      <a:pt x="1569" y="1421"/>
                    </a:lnTo>
                    <a:lnTo>
                      <a:pt x="1569" y="1391"/>
                    </a:lnTo>
                    <a:lnTo>
                      <a:pt x="1541" y="1391"/>
                    </a:lnTo>
                    <a:lnTo>
                      <a:pt x="1511" y="1332"/>
                    </a:lnTo>
                    <a:lnTo>
                      <a:pt x="1541" y="1332"/>
                    </a:lnTo>
                    <a:lnTo>
                      <a:pt x="1569" y="1302"/>
                    </a:lnTo>
                    <a:lnTo>
                      <a:pt x="1569" y="1243"/>
                    </a:lnTo>
                    <a:lnTo>
                      <a:pt x="1600" y="1243"/>
                    </a:lnTo>
                    <a:lnTo>
                      <a:pt x="1600" y="1214"/>
                    </a:lnTo>
                    <a:lnTo>
                      <a:pt x="1569" y="1184"/>
                    </a:lnTo>
                    <a:lnTo>
                      <a:pt x="1541" y="1184"/>
                    </a:lnTo>
                    <a:lnTo>
                      <a:pt x="1541" y="1154"/>
                    </a:lnTo>
                    <a:lnTo>
                      <a:pt x="1511" y="1154"/>
                    </a:lnTo>
                    <a:lnTo>
                      <a:pt x="1480" y="1123"/>
                    </a:lnTo>
                    <a:lnTo>
                      <a:pt x="1450" y="1123"/>
                    </a:lnTo>
                    <a:lnTo>
                      <a:pt x="1423" y="1095"/>
                    </a:lnTo>
                    <a:lnTo>
                      <a:pt x="1362" y="1095"/>
                    </a:lnTo>
                    <a:lnTo>
                      <a:pt x="1332" y="1066"/>
                    </a:lnTo>
                    <a:lnTo>
                      <a:pt x="1273" y="1066"/>
                    </a:lnTo>
                    <a:lnTo>
                      <a:pt x="1273" y="1005"/>
                    </a:lnTo>
                    <a:lnTo>
                      <a:pt x="1243" y="1036"/>
                    </a:lnTo>
                    <a:lnTo>
                      <a:pt x="1155" y="947"/>
                    </a:lnTo>
                    <a:lnTo>
                      <a:pt x="1095" y="947"/>
                    </a:lnTo>
                    <a:lnTo>
                      <a:pt x="1066" y="916"/>
                    </a:lnTo>
                    <a:lnTo>
                      <a:pt x="1037" y="916"/>
                    </a:lnTo>
                    <a:lnTo>
                      <a:pt x="1007" y="887"/>
                    </a:lnTo>
                    <a:lnTo>
                      <a:pt x="977" y="887"/>
                    </a:lnTo>
                    <a:lnTo>
                      <a:pt x="1007" y="859"/>
                    </a:lnTo>
                    <a:lnTo>
                      <a:pt x="948" y="859"/>
                    </a:lnTo>
                    <a:lnTo>
                      <a:pt x="918" y="829"/>
                    </a:lnTo>
                    <a:lnTo>
                      <a:pt x="1095" y="829"/>
                    </a:lnTo>
                    <a:lnTo>
                      <a:pt x="1066" y="859"/>
                    </a:lnTo>
                    <a:lnTo>
                      <a:pt x="1066" y="887"/>
                    </a:lnTo>
                    <a:lnTo>
                      <a:pt x="1095" y="887"/>
                    </a:lnTo>
                    <a:lnTo>
                      <a:pt x="1125" y="916"/>
                    </a:lnTo>
                    <a:lnTo>
                      <a:pt x="1155" y="916"/>
                    </a:lnTo>
                    <a:lnTo>
                      <a:pt x="1186" y="947"/>
                    </a:lnTo>
                    <a:lnTo>
                      <a:pt x="1243" y="947"/>
                    </a:lnTo>
                    <a:lnTo>
                      <a:pt x="1273" y="916"/>
                    </a:lnTo>
                    <a:lnTo>
                      <a:pt x="1304" y="947"/>
                    </a:lnTo>
                    <a:lnTo>
                      <a:pt x="1332" y="947"/>
                    </a:lnTo>
                    <a:lnTo>
                      <a:pt x="1362" y="916"/>
                    </a:lnTo>
                    <a:lnTo>
                      <a:pt x="1362" y="947"/>
                    </a:lnTo>
                    <a:lnTo>
                      <a:pt x="1393" y="947"/>
                    </a:lnTo>
                    <a:lnTo>
                      <a:pt x="1423" y="977"/>
                    </a:lnTo>
                    <a:lnTo>
                      <a:pt x="1450" y="977"/>
                    </a:lnTo>
                    <a:lnTo>
                      <a:pt x="1450" y="1005"/>
                    </a:lnTo>
                    <a:lnTo>
                      <a:pt x="1480" y="1005"/>
                    </a:lnTo>
                    <a:lnTo>
                      <a:pt x="1511" y="977"/>
                    </a:lnTo>
                    <a:lnTo>
                      <a:pt x="1541" y="977"/>
                    </a:lnTo>
                    <a:lnTo>
                      <a:pt x="1569" y="1005"/>
                    </a:lnTo>
                    <a:lnTo>
                      <a:pt x="1600" y="1005"/>
                    </a:lnTo>
                    <a:lnTo>
                      <a:pt x="1630" y="1036"/>
                    </a:lnTo>
                    <a:lnTo>
                      <a:pt x="1718" y="1036"/>
                    </a:lnTo>
                    <a:lnTo>
                      <a:pt x="1778" y="1066"/>
                    </a:lnTo>
                    <a:lnTo>
                      <a:pt x="2015" y="1066"/>
                    </a:lnTo>
                    <a:lnTo>
                      <a:pt x="2044" y="1095"/>
                    </a:lnTo>
                    <a:lnTo>
                      <a:pt x="2134" y="1095"/>
                    </a:lnTo>
                    <a:lnTo>
                      <a:pt x="2162" y="1123"/>
                    </a:lnTo>
                    <a:lnTo>
                      <a:pt x="2310" y="1123"/>
                    </a:lnTo>
                    <a:lnTo>
                      <a:pt x="2371" y="1154"/>
                    </a:lnTo>
                    <a:lnTo>
                      <a:pt x="2399" y="1154"/>
                    </a:lnTo>
                    <a:lnTo>
                      <a:pt x="2460" y="1123"/>
                    </a:lnTo>
                    <a:lnTo>
                      <a:pt x="2578" y="1123"/>
                    </a:lnTo>
                    <a:lnTo>
                      <a:pt x="2608" y="1095"/>
                    </a:lnTo>
                    <a:lnTo>
                      <a:pt x="2724" y="1095"/>
                    </a:lnTo>
                    <a:lnTo>
                      <a:pt x="2785" y="1036"/>
                    </a:lnTo>
                    <a:lnTo>
                      <a:pt x="2815" y="1036"/>
                    </a:lnTo>
                    <a:lnTo>
                      <a:pt x="2874" y="977"/>
                    </a:lnTo>
                    <a:lnTo>
                      <a:pt x="2933" y="947"/>
                    </a:lnTo>
                    <a:lnTo>
                      <a:pt x="2962" y="916"/>
                    </a:lnTo>
                    <a:lnTo>
                      <a:pt x="2962" y="798"/>
                    </a:lnTo>
                    <a:lnTo>
                      <a:pt x="2904" y="798"/>
                    </a:lnTo>
                    <a:lnTo>
                      <a:pt x="2904" y="768"/>
                    </a:lnTo>
                    <a:lnTo>
                      <a:pt x="2874" y="741"/>
                    </a:lnTo>
                    <a:lnTo>
                      <a:pt x="2874" y="710"/>
                    </a:lnTo>
                    <a:lnTo>
                      <a:pt x="2844" y="710"/>
                    </a:lnTo>
                    <a:lnTo>
                      <a:pt x="2844" y="680"/>
                    </a:lnTo>
                    <a:lnTo>
                      <a:pt x="2815" y="650"/>
                    </a:lnTo>
                    <a:lnTo>
                      <a:pt x="2755" y="650"/>
                    </a:lnTo>
                    <a:lnTo>
                      <a:pt x="2724" y="621"/>
                    </a:lnTo>
                    <a:lnTo>
                      <a:pt x="2697" y="650"/>
                    </a:lnTo>
                    <a:lnTo>
                      <a:pt x="2578" y="532"/>
                    </a:lnTo>
                    <a:lnTo>
                      <a:pt x="2517" y="532"/>
                    </a:lnTo>
                    <a:lnTo>
                      <a:pt x="2548" y="562"/>
                    </a:lnTo>
                    <a:lnTo>
                      <a:pt x="2490" y="562"/>
                    </a:lnTo>
                    <a:lnTo>
                      <a:pt x="2460" y="532"/>
                    </a:lnTo>
                    <a:lnTo>
                      <a:pt x="2399" y="503"/>
                    </a:lnTo>
                    <a:lnTo>
                      <a:pt x="2371" y="503"/>
                    </a:lnTo>
                    <a:lnTo>
                      <a:pt x="2310" y="473"/>
                    </a:lnTo>
                    <a:lnTo>
                      <a:pt x="2222" y="473"/>
                    </a:lnTo>
                    <a:lnTo>
                      <a:pt x="2222" y="443"/>
                    </a:lnTo>
                    <a:lnTo>
                      <a:pt x="2162" y="443"/>
                    </a:lnTo>
                    <a:lnTo>
                      <a:pt x="2162" y="413"/>
                    </a:lnTo>
                    <a:lnTo>
                      <a:pt x="2134" y="413"/>
                    </a:lnTo>
                    <a:lnTo>
                      <a:pt x="2044" y="385"/>
                    </a:lnTo>
                    <a:lnTo>
                      <a:pt x="2015" y="355"/>
                    </a:lnTo>
                    <a:lnTo>
                      <a:pt x="1955" y="355"/>
                    </a:lnTo>
                    <a:lnTo>
                      <a:pt x="1925" y="325"/>
                    </a:lnTo>
                    <a:lnTo>
                      <a:pt x="1867" y="325"/>
                    </a:lnTo>
                    <a:lnTo>
                      <a:pt x="1837" y="295"/>
                    </a:lnTo>
                    <a:lnTo>
                      <a:pt x="1807" y="295"/>
                    </a:lnTo>
                    <a:lnTo>
                      <a:pt x="1778" y="266"/>
                    </a:lnTo>
                    <a:lnTo>
                      <a:pt x="1688" y="266"/>
                    </a:lnTo>
                    <a:lnTo>
                      <a:pt x="1660" y="237"/>
                    </a:lnTo>
                    <a:lnTo>
                      <a:pt x="1600" y="237"/>
                    </a:lnTo>
                    <a:lnTo>
                      <a:pt x="1569" y="207"/>
                    </a:lnTo>
                    <a:lnTo>
                      <a:pt x="1273" y="207"/>
                    </a:lnTo>
                    <a:lnTo>
                      <a:pt x="1243" y="176"/>
                    </a:lnTo>
                    <a:lnTo>
                      <a:pt x="1095" y="176"/>
                    </a:lnTo>
                    <a:lnTo>
                      <a:pt x="1095" y="207"/>
                    </a:lnTo>
                    <a:lnTo>
                      <a:pt x="1066" y="237"/>
                    </a:lnTo>
                    <a:lnTo>
                      <a:pt x="1037" y="266"/>
                    </a:lnTo>
                    <a:lnTo>
                      <a:pt x="1007" y="266"/>
                    </a:lnTo>
                    <a:lnTo>
                      <a:pt x="1007" y="295"/>
                    </a:lnTo>
                    <a:lnTo>
                      <a:pt x="977" y="295"/>
                    </a:lnTo>
                    <a:lnTo>
                      <a:pt x="977" y="266"/>
                    </a:lnTo>
                    <a:lnTo>
                      <a:pt x="1007" y="266"/>
                    </a:lnTo>
                    <a:lnTo>
                      <a:pt x="1037" y="237"/>
                    </a:lnTo>
                    <a:lnTo>
                      <a:pt x="1066" y="237"/>
                    </a:lnTo>
                    <a:lnTo>
                      <a:pt x="1037" y="207"/>
                    </a:lnTo>
                    <a:lnTo>
                      <a:pt x="1066" y="176"/>
                    </a:lnTo>
                    <a:lnTo>
                      <a:pt x="1037" y="148"/>
                    </a:lnTo>
                    <a:lnTo>
                      <a:pt x="1007" y="148"/>
                    </a:lnTo>
                    <a:lnTo>
                      <a:pt x="977" y="176"/>
                    </a:lnTo>
                    <a:lnTo>
                      <a:pt x="948" y="176"/>
                    </a:lnTo>
                    <a:lnTo>
                      <a:pt x="977" y="148"/>
                    </a:lnTo>
                    <a:lnTo>
                      <a:pt x="830" y="148"/>
                    </a:lnTo>
                    <a:lnTo>
                      <a:pt x="830" y="118"/>
                    </a:lnTo>
                    <a:lnTo>
                      <a:pt x="770" y="118"/>
                    </a:lnTo>
                    <a:lnTo>
                      <a:pt x="740" y="88"/>
                    </a:lnTo>
                    <a:lnTo>
                      <a:pt x="740" y="58"/>
                    </a:lnTo>
                    <a:lnTo>
                      <a:pt x="770" y="88"/>
                    </a:lnTo>
                    <a:lnTo>
                      <a:pt x="830" y="88"/>
                    </a:lnTo>
                    <a:lnTo>
                      <a:pt x="858" y="118"/>
                    </a:lnTo>
                    <a:lnTo>
                      <a:pt x="918" y="118"/>
                    </a:lnTo>
                    <a:lnTo>
                      <a:pt x="977" y="58"/>
                    </a:lnTo>
                    <a:lnTo>
                      <a:pt x="858" y="58"/>
                    </a:lnTo>
                    <a:lnTo>
                      <a:pt x="800" y="30"/>
                    </a:lnTo>
                    <a:lnTo>
                      <a:pt x="740" y="30"/>
                    </a:lnTo>
                    <a:lnTo>
                      <a:pt x="711" y="0"/>
                    </a:lnTo>
                    <a:lnTo>
                      <a:pt x="681" y="0"/>
                    </a:lnTo>
                    <a:lnTo>
                      <a:pt x="711" y="30"/>
                    </a:lnTo>
                    <a:lnTo>
                      <a:pt x="651" y="30"/>
                    </a:lnTo>
                    <a:lnTo>
                      <a:pt x="651" y="58"/>
                    </a:lnTo>
                    <a:lnTo>
                      <a:pt x="620" y="88"/>
                    </a:lnTo>
                    <a:lnTo>
                      <a:pt x="593" y="88"/>
                    </a:lnTo>
                    <a:lnTo>
                      <a:pt x="563" y="58"/>
                    </a:lnTo>
                    <a:lnTo>
                      <a:pt x="474" y="58"/>
                    </a:lnTo>
                    <a:lnTo>
                      <a:pt x="502" y="88"/>
                    </a:lnTo>
                    <a:lnTo>
                      <a:pt x="502" y="118"/>
                    </a:lnTo>
                    <a:lnTo>
                      <a:pt x="384" y="118"/>
                    </a:lnTo>
                    <a:lnTo>
                      <a:pt x="356" y="88"/>
                    </a:lnTo>
                    <a:lnTo>
                      <a:pt x="325" y="88"/>
                    </a:lnTo>
                    <a:lnTo>
                      <a:pt x="356" y="118"/>
                    </a:lnTo>
                    <a:lnTo>
                      <a:pt x="295" y="176"/>
                    </a:lnTo>
                    <a:lnTo>
                      <a:pt x="207" y="176"/>
                    </a:lnTo>
                    <a:lnTo>
                      <a:pt x="177" y="207"/>
                    </a:lnTo>
                    <a:lnTo>
                      <a:pt x="177" y="237"/>
                    </a:lnTo>
                    <a:lnTo>
                      <a:pt x="147" y="266"/>
                    </a:lnTo>
                    <a:lnTo>
                      <a:pt x="118" y="266"/>
                    </a:lnTo>
                    <a:lnTo>
                      <a:pt x="88" y="295"/>
                    </a:lnTo>
                    <a:lnTo>
                      <a:pt x="28" y="295"/>
                    </a:lnTo>
                    <a:lnTo>
                      <a:pt x="0" y="325"/>
                    </a:lnTo>
                    <a:lnTo>
                      <a:pt x="58" y="325"/>
                    </a:lnTo>
                    <a:lnTo>
                      <a:pt x="58" y="355"/>
                    </a:lnTo>
                    <a:lnTo>
                      <a:pt x="28" y="385"/>
                    </a:lnTo>
                    <a:lnTo>
                      <a:pt x="28" y="473"/>
                    </a:lnTo>
                    <a:lnTo>
                      <a:pt x="58" y="473"/>
                    </a:lnTo>
                    <a:lnTo>
                      <a:pt x="88" y="532"/>
                    </a:lnTo>
                    <a:lnTo>
                      <a:pt x="207" y="532"/>
                    </a:lnTo>
                    <a:lnTo>
                      <a:pt x="295" y="621"/>
                    </a:lnTo>
                    <a:lnTo>
                      <a:pt x="356" y="621"/>
                    </a:lnTo>
                    <a:lnTo>
                      <a:pt x="384" y="650"/>
                    </a:lnTo>
                    <a:lnTo>
                      <a:pt x="384" y="710"/>
                    </a:lnTo>
                    <a:lnTo>
                      <a:pt x="237" y="859"/>
                    </a:lnTo>
                    <a:lnTo>
                      <a:pt x="237" y="916"/>
                    </a:lnTo>
                    <a:lnTo>
                      <a:pt x="265" y="916"/>
                    </a:lnTo>
                    <a:lnTo>
                      <a:pt x="295" y="947"/>
                    </a:lnTo>
                    <a:lnTo>
                      <a:pt x="295" y="977"/>
                    </a:lnTo>
                    <a:lnTo>
                      <a:pt x="384" y="1066"/>
                    </a:lnTo>
                    <a:lnTo>
                      <a:pt x="384" y="1095"/>
                    </a:lnTo>
                    <a:lnTo>
                      <a:pt x="413" y="1095"/>
                    </a:lnTo>
                    <a:lnTo>
                      <a:pt x="474" y="1154"/>
                    </a:lnTo>
                    <a:lnTo>
                      <a:pt x="474" y="1184"/>
                    </a:lnTo>
                    <a:lnTo>
                      <a:pt x="533" y="1243"/>
                    </a:lnTo>
                    <a:lnTo>
                      <a:pt x="502" y="1243"/>
                    </a:lnTo>
                    <a:lnTo>
                      <a:pt x="444" y="1272"/>
                    </a:lnTo>
                    <a:lnTo>
                      <a:pt x="444" y="1332"/>
                    </a:lnTo>
                    <a:lnTo>
                      <a:pt x="413" y="1361"/>
                    </a:lnTo>
                    <a:lnTo>
                      <a:pt x="444" y="1391"/>
                    </a:lnTo>
                    <a:lnTo>
                      <a:pt x="474" y="1391"/>
                    </a:lnTo>
                    <a:lnTo>
                      <a:pt x="474" y="1421"/>
                    </a:lnTo>
                    <a:lnTo>
                      <a:pt x="444" y="1421"/>
                    </a:lnTo>
                    <a:lnTo>
                      <a:pt x="444" y="1479"/>
                    </a:lnTo>
                    <a:lnTo>
                      <a:pt x="474" y="1509"/>
                    </a:lnTo>
                    <a:lnTo>
                      <a:pt x="533" y="1509"/>
                    </a:lnTo>
                    <a:lnTo>
                      <a:pt x="563" y="1539"/>
                    </a:lnTo>
                    <a:lnTo>
                      <a:pt x="593" y="1539"/>
                    </a:lnTo>
                    <a:lnTo>
                      <a:pt x="563" y="1570"/>
                    </a:lnTo>
                    <a:lnTo>
                      <a:pt x="533" y="1570"/>
                    </a:lnTo>
                    <a:lnTo>
                      <a:pt x="533" y="1597"/>
                    </a:lnTo>
                    <a:lnTo>
                      <a:pt x="563" y="1597"/>
                    </a:lnTo>
                    <a:lnTo>
                      <a:pt x="563" y="1627"/>
                    </a:lnTo>
                    <a:lnTo>
                      <a:pt x="593" y="1657"/>
                    </a:lnTo>
                    <a:lnTo>
                      <a:pt x="651" y="1657"/>
                    </a:lnTo>
                    <a:lnTo>
                      <a:pt x="681" y="1688"/>
                    </a:lnTo>
                    <a:lnTo>
                      <a:pt x="681" y="1716"/>
                    </a:lnTo>
                    <a:lnTo>
                      <a:pt x="711" y="1746"/>
                    </a:lnTo>
                    <a:lnTo>
                      <a:pt x="620" y="1834"/>
                    </a:lnTo>
                    <a:lnTo>
                      <a:pt x="593" y="1834"/>
                    </a:lnTo>
                    <a:lnTo>
                      <a:pt x="651" y="1895"/>
                    </a:lnTo>
                    <a:lnTo>
                      <a:pt x="681" y="1895"/>
                    </a:lnTo>
                    <a:lnTo>
                      <a:pt x="711" y="1925"/>
                    </a:lnTo>
                    <a:lnTo>
                      <a:pt x="770" y="1925"/>
                    </a:lnTo>
                    <a:lnTo>
                      <a:pt x="830" y="1983"/>
                    </a:lnTo>
                    <a:lnTo>
                      <a:pt x="888" y="1983"/>
                    </a:lnTo>
                    <a:lnTo>
                      <a:pt x="1007" y="2101"/>
                    </a:lnTo>
                    <a:lnTo>
                      <a:pt x="948" y="2161"/>
                    </a:lnTo>
                    <a:lnTo>
                      <a:pt x="948" y="2220"/>
                    </a:lnTo>
                    <a:lnTo>
                      <a:pt x="918" y="2250"/>
                    </a:lnTo>
                    <a:lnTo>
                      <a:pt x="888" y="2250"/>
                    </a:lnTo>
                    <a:lnTo>
                      <a:pt x="830" y="2308"/>
                    </a:lnTo>
                    <a:lnTo>
                      <a:pt x="800" y="2308"/>
                    </a:lnTo>
                    <a:lnTo>
                      <a:pt x="711" y="2398"/>
                    </a:lnTo>
                    <a:lnTo>
                      <a:pt x="711" y="2426"/>
                    </a:lnTo>
                    <a:lnTo>
                      <a:pt x="681" y="2426"/>
                    </a:lnTo>
                    <a:lnTo>
                      <a:pt x="681" y="2456"/>
                    </a:lnTo>
                    <a:lnTo>
                      <a:pt x="620" y="2517"/>
                    </a:lnTo>
                    <a:lnTo>
                      <a:pt x="593" y="2517"/>
                    </a:lnTo>
                    <a:lnTo>
                      <a:pt x="474" y="2635"/>
                    </a:lnTo>
                    <a:lnTo>
                      <a:pt x="444" y="2635"/>
                    </a:lnTo>
                    <a:lnTo>
                      <a:pt x="384" y="2693"/>
                    </a:lnTo>
                    <a:lnTo>
                      <a:pt x="356" y="2693"/>
                    </a:lnTo>
                    <a:lnTo>
                      <a:pt x="295" y="2754"/>
                    </a:lnTo>
                    <a:lnTo>
                      <a:pt x="265" y="2754"/>
                    </a:lnTo>
                    <a:lnTo>
                      <a:pt x="237" y="2781"/>
                    </a:lnTo>
                    <a:lnTo>
                      <a:pt x="237" y="2811"/>
                    </a:lnTo>
                    <a:lnTo>
                      <a:pt x="325" y="2811"/>
                    </a:lnTo>
                    <a:lnTo>
                      <a:pt x="356" y="2781"/>
                    </a:lnTo>
                    <a:lnTo>
                      <a:pt x="384" y="2781"/>
                    </a:lnTo>
                    <a:lnTo>
                      <a:pt x="413" y="2754"/>
                    </a:lnTo>
                    <a:lnTo>
                      <a:pt x="413" y="2842"/>
                    </a:lnTo>
                    <a:lnTo>
                      <a:pt x="386" y="2842"/>
                    </a:lnTo>
                    <a:lnTo>
                      <a:pt x="413" y="2872"/>
                    </a:lnTo>
                    <a:lnTo>
                      <a:pt x="444" y="2872"/>
                    </a:lnTo>
                    <a:lnTo>
                      <a:pt x="502" y="2931"/>
                    </a:lnTo>
                    <a:lnTo>
                      <a:pt x="711" y="2931"/>
                    </a:lnTo>
                    <a:lnTo>
                      <a:pt x="770" y="2990"/>
                    </a:lnTo>
                    <a:lnTo>
                      <a:pt x="800" y="2990"/>
                    </a:lnTo>
                    <a:lnTo>
                      <a:pt x="800" y="3019"/>
                    </a:lnTo>
                    <a:lnTo>
                      <a:pt x="681" y="3019"/>
                    </a:lnTo>
                    <a:lnTo>
                      <a:pt x="620" y="2990"/>
                    </a:lnTo>
                    <a:lnTo>
                      <a:pt x="563" y="2990"/>
                    </a:lnTo>
                    <a:lnTo>
                      <a:pt x="533" y="3019"/>
                    </a:lnTo>
                    <a:lnTo>
                      <a:pt x="533" y="3049"/>
                    </a:lnTo>
                    <a:lnTo>
                      <a:pt x="384" y="3049"/>
                    </a:lnTo>
                    <a:lnTo>
                      <a:pt x="384" y="3108"/>
                    </a:lnTo>
                    <a:lnTo>
                      <a:pt x="325" y="3049"/>
                    </a:lnTo>
                    <a:lnTo>
                      <a:pt x="295" y="3079"/>
                    </a:lnTo>
                    <a:lnTo>
                      <a:pt x="295" y="3108"/>
                    </a:lnTo>
                    <a:lnTo>
                      <a:pt x="325" y="3137"/>
                    </a:lnTo>
                    <a:lnTo>
                      <a:pt x="295" y="3167"/>
                    </a:lnTo>
                    <a:lnTo>
                      <a:pt x="356" y="3167"/>
                    </a:lnTo>
                    <a:lnTo>
                      <a:pt x="356" y="3197"/>
                    </a:lnTo>
                    <a:lnTo>
                      <a:pt x="325" y="3197"/>
                    </a:lnTo>
                    <a:lnTo>
                      <a:pt x="295" y="3227"/>
                    </a:lnTo>
                    <a:lnTo>
                      <a:pt x="265" y="3227"/>
                    </a:lnTo>
                    <a:lnTo>
                      <a:pt x="265" y="3285"/>
                    </a:lnTo>
                    <a:lnTo>
                      <a:pt x="237" y="3315"/>
                    </a:lnTo>
                    <a:lnTo>
                      <a:pt x="207" y="3315"/>
                    </a:lnTo>
                    <a:lnTo>
                      <a:pt x="177" y="3345"/>
                    </a:lnTo>
                    <a:lnTo>
                      <a:pt x="177" y="3374"/>
                    </a:lnTo>
                    <a:lnTo>
                      <a:pt x="207" y="3464"/>
                    </a:lnTo>
                    <a:lnTo>
                      <a:pt x="237" y="3492"/>
                    </a:lnTo>
                    <a:lnTo>
                      <a:pt x="207" y="3522"/>
                    </a:lnTo>
                    <a:lnTo>
                      <a:pt x="207" y="3552"/>
                    </a:lnTo>
                    <a:lnTo>
                      <a:pt x="325" y="3671"/>
                    </a:lnTo>
                    <a:lnTo>
                      <a:pt x="265" y="3671"/>
                    </a:lnTo>
                    <a:lnTo>
                      <a:pt x="237" y="3701"/>
                    </a:lnTo>
                    <a:lnTo>
                      <a:pt x="237" y="3729"/>
                    </a:lnTo>
                    <a:lnTo>
                      <a:pt x="207" y="3760"/>
                    </a:lnTo>
                    <a:lnTo>
                      <a:pt x="237" y="3760"/>
                    </a:lnTo>
                    <a:lnTo>
                      <a:pt x="295" y="3819"/>
                    </a:lnTo>
                    <a:lnTo>
                      <a:pt x="325" y="3819"/>
                    </a:lnTo>
                    <a:lnTo>
                      <a:pt x="356" y="3847"/>
                    </a:lnTo>
                    <a:lnTo>
                      <a:pt x="356" y="3878"/>
                    </a:lnTo>
                    <a:lnTo>
                      <a:pt x="325" y="3908"/>
                    </a:lnTo>
                    <a:lnTo>
                      <a:pt x="325" y="3996"/>
                    </a:lnTo>
                    <a:lnTo>
                      <a:pt x="356" y="3966"/>
                    </a:lnTo>
                    <a:lnTo>
                      <a:pt x="384" y="3996"/>
                    </a:lnTo>
                    <a:lnTo>
                      <a:pt x="384" y="4026"/>
                    </a:lnTo>
                    <a:lnTo>
                      <a:pt x="444" y="4085"/>
                    </a:lnTo>
                    <a:lnTo>
                      <a:pt x="444" y="4114"/>
                    </a:lnTo>
                    <a:lnTo>
                      <a:pt x="474" y="4144"/>
                    </a:lnTo>
                    <a:lnTo>
                      <a:pt x="474" y="4203"/>
                    </a:lnTo>
                    <a:lnTo>
                      <a:pt x="474" y="4233"/>
                    </a:lnTo>
                    <a:lnTo>
                      <a:pt x="593" y="4233"/>
                    </a:lnTo>
                    <a:lnTo>
                      <a:pt x="620" y="4263"/>
                    </a:lnTo>
                    <a:lnTo>
                      <a:pt x="770" y="4263"/>
                    </a:lnTo>
                    <a:lnTo>
                      <a:pt x="800" y="4292"/>
                    </a:lnTo>
                    <a:lnTo>
                      <a:pt x="800" y="4351"/>
                    </a:lnTo>
                    <a:lnTo>
                      <a:pt x="830" y="4351"/>
                    </a:lnTo>
                    <a:lnTo>
                      <a:pt x="858" y="4321"/>
                    </a:lnTo>
                    <a:lnTo>
                      <a:pt x="888" y="4321"/>
                    </a:lnTo>
                    <a:lnTo>
                      <a:pt x="918" y="4292"/>
                    </a:lnTo>
                    <a:lnTo>
                      <a:pt x="948" y="4292"/>
                    </a:lnTo>
                    <a:lnTo>
                      <a:pt x="948" y="4321"/>
                    </a:lnTo>
                    <a:lnTo>
                      <a:pt x="1066" y="4321"/>
                    </a:lnTo>
                    <a:lnTo>
                      <a:pt x="1066" y="4351"/>
                    </a:lnTo>
                    <a:lnTo>
                      <a:pt x="1095" y="4351"/>
                    </a:lnTo>
                    <a:lnTo>
                      <a:pt x="1125" y="4381"/>
                    </a:lnTo>
                    <a:lnTo>
                      <a:pt x="1186" y="4381"/>
                    </a:lnTo>
                    <a:lnTo>
                      <a:pt x="1186" y="4499"/>
                    </a:lnTo>
                    <a:lnTo>
                      <a:pt x="1214" y="4530"/>
                    </a:lnTo>
                    <a:lnTo>
                      <a:pt x="1214" y="4588"/>
                    </a:lnTo>
                    <a:lnTo>
                      <a:pt x="1186" y="4588"/>
                    </a:lnTo>
                    <a:lnTo>
                      <a:pt x="1186" y="4618"/>
                    </a:lnTo>
                    <a:lnTo>
                      <a:pt x="1273" y="4707"/>
                    </a:lnTo>
                    <a:lnTo>
                      <a:pt x="1273" y="4737"/>
                    </a:lnTo>
                    <a:lnTo>
                      <a:pt x="1304" y="4764"/>
                    </a:lnTo>
                    <a:lnTo>
                      <a:pt x="1332" y="4764"/>
                    </a:lnTo>
                    <a:lnTo>
                      <a:pt x="1332" y="4794"/>
                    </a:lnTo>
                    <a:lnTo>
                      <a:pt x="1393" y="4855"/>
                    </a:lnTo>
                    <a:lnTo>
                      <a:pt x="1450" y="4855"/>
                    </a:lnTo>
                    <a:lnTo>
                      <a:pt x="1450" y="4883"/>
                    </a:lnTo>
                    <a:lnTo>
                      <a:pt x="1480" y="4914"/>
                    </a:lnTo>
                    <a:lnTo>
                      <a:pt x="1480" y="4973"/>
                    </a:lnTo>
                    <a:lnTo>
                      <a:pt x="1630" y="4973"/>
                    </a:lnTo>
                    <a:lnTo>
                      <a:pt x="1660" y="5001"/>
                    </a:lnTo>
                    <a:lnTo>
                      <a:pt x="1660" y="5062"/>
                    </a:lnTo>
                    <a:lnTo>
                      <a:pt x="1718" y="5062"/>
                    </a:lnTo>
                    <a:lnTo>
                      <a:pt x="1748" y="5092"/>
                    </a:lnTo>
                    <a:lnTo>
                      <a:pt x="1748" y="5120"/>
                    </a:lnTo>
                    <a:lnTo>
                      <a:pt x="1688" y="5120"/>
                    </a:lnTo>
                    <a:lnTo>
                      <a:pt x="1688" y="5150"/>
                    </a:lnTo>
                    <a:lnTo>
                      <a:pt x="1660" y="5180"/>
                    </a:lnTo>
                    <a:lnTo>
                      <a:pt x="1630" y="5180"/>
                    </a:lnTo>
                    <a:lnTo>
                      <a:pt x="1600" y="5210"/>
                    </a:lnTo>
                    <a:lnTo>
                      <a:pt x="1569" y="5210"/>
                    </a:lnTo>
                    <a:lnTo>
                      <a:pt x="1511" y="5150"/>
                    </a:lnTo>
                    <a:lnTo>
                      <a:pt x="1423" y="5150"/>
                    </a:lnTo>
                    <a:lnTo>
                      <a:pt x="1393" y="5180"/>
                    </a:lnTo>
                    <a:lnTo>
                      <a:pt x="1393" y="5210"/>
                    </a:lnTo>
                    <a:lnTo>
                      <a:pt x="1480" y="5298"/>
                    </a:lnTo>
                    <a:lnTo>
                      <a:pt x="1480" y="5417"/>
                    </a:lnTo>
                    <a:lnTo>
                      <a:pt x="1511" y="5448"/>
                    </a:lnTo>
                    <a:lnTo>
                      <a:pt x="1511" y="5475"/>
                    </a:lnTo>
                    <a:lnTo>
                      <a:pt x="1569" y="5535"/>
                    </a:lnTo>
                    <a:lnTo>
                      <a:pt x="1660" y="5535"/>
                    </a:lnTo>
                    <a:lnTo>
                      <a:pt x="1688" y="5505"/>
                    </a:lnTo>
                    <a:lnTo>
                      <a:pt x="1688" y="5448"/>
                    </a:lnTo>
                    <a:lnTo>
                      <a:pt x="1748" y="5448"/>
                    </a:lnTo>
                    <a:lnTo>
                      <a:pt x="1778" y="5475"/>
                    </a:lnTo>
                    <a:lnTo>
                      <a:pt x="1837" y="5475"/>
                    </a:lnTo>
                    <a:lnTo>
                      <a:pt x="1867" y="5448"/>
                    </a:lnTo>
                    <a:lnTo>
                      <a:pt x="2103" y="5448"/>
                    </a:lnTo>
                    <a:lnTo>
                      <a:pt x="2103" y="5475"/>
                    </a:lnTo>
                    <a:lnTo>
                      <a:pt x="2134" y="5475"/>
                    </a:lnTo>
                    <a:lnTo>
                      <a:pt x="2162" y="5505"/>
                    </a:lnTo>
                    <a:lnTo>
                      <a:pt x="2162" y="5535"/>
                    </a:lnTo>
                    <a:lnTo>
                      <a:pt x="2222" y="5594"/>
                    </a:lnTo>
                    <a:lnTo>
                      <a:pt x="2253" y="5594"/>
                    </a:lnTo>
                    <a:lnTo>
                      <a:pt x="2253" y="5623"/>
                    </a:lnTo>
                    <a:lnTo>
                      <a:pt x="2222" y="5654"/>
                    </a:lnTo>
                    <a:lnTo>
                      <a:pt x="2162" y="5654"/>
                    </a:lnTo>
                    <a:lnTo>
                      <a:pt x="2162" y="5684"/>
                    </a:lnTo>
                    <a:lnTo>
                      <a:pt x="2192" y="5684"/>
                    </a:lnTo>
                    <a:lnTo>
                      <a:pt x="2222" y="5712"/>
                    </a:lnTo>
                    <a:lnTo>
                      <a:pt x="2222" y="5773"/>
                    </a:lnTo>
                    <a:lnTo>
                      <a:pt x="2253" y="5773"/>
                    </a:lnTo>
                    <a:lnTo>
                      <a:pt x="2222" y="5802"/>
                    </a:lnTo>
                    <a:lnTo>
                      <a:pt x="2310" y="5802"/>
                    </a:lnTo>
                    <a:lnTo>
                      <a:pt x="2371" y="5830"/>
                    </a:lnTo>
                    <a:lnTo>
                      <a:pt x="2399" y="5802"/>
                    </a:lnTo>
                    <a:lnTo>
                      <a:pt x="2429" y="5802"/>
                    </a:lnTo>
                    <a:lnTo>
                      <a:pt x="2460" y="5830"/>
                    </a:lnTo>
                    <a:lnTo>
                      <a:pt x="2460" y="5861"/>
                    </a:lnTo>
                    <a:lnTo>
                      <a:pt x="2517" y="5861"/>
                    </a:lnTo>
                    <a:lnTo>
                      <a:pt x="2517" y="5891"/>
                    </a:lnTo>
                    <a:lnTo>
                      <a:pt x="2548" y="5921"/>
                    </a:lnTo>
                    <a:lnTo>
                      <a:pt x="2548" y="5948"/>
                    </a:lnTo>
                    <a:lnTo>
                      <a:pt x="2578" y="5979"/>
                    </a:lnTo>
                    <a:lnTo>
                      <a:pt x="2578" y="6068"/>
                    </a:lnTo>
                    <a:lnTo>
                      <a:pt x="2608" y="6068"/>
                    </a:lnTo>
                    <a:lnTo>
                      <a:pt x="2636" y="6098"/>
                    </a:lnTo>
                    <a:lnTo>
                      <a:pt x="2667" y="6098"/>
                    </a:lnTo>
                    <a:lnTo>
                      <a:pt x="2697" y="6068"/>
                    </a:lnTo>
                    <a:lnTo>
                      <a:pt x="2755" y="6068"/>
                    </a:lnTo>
                    <a:lnTo>
                      <a:pt x="2815" y="6127"/>
                    </a:lnTo>
                    <a:lnTo>
                      <a:pt x="2874" y="6127"/>
                    </a:lnTo>
                    <a:lnTo>
                      <a:pt x="2874" y="6157"/>
                    </a:lnTo>
                    <a:lnTo>
                      <a:pt x="2933" y="6098"/>
                    </a:lnTo>
                    <a:lnTo>
                      <a:pt x="3052" y="6098"/>
                    </a:lnTo>
                    <a:lnTo>
                      <a:pt x="3081" y="6068"/>
                    </a:lnTo>
                    <a:lnTo>
                      <a:pt x="3110" y="6068"/>
                    </a:lnTo>
                    <a:lnTo>
                      <a:pt x="3170" y="6127"/>
                    </a:lnTo>
                    <a:lnTo>
                      <a:pt x="3170" y="6157"/>
                    </a:lnTo>
                    <a:lnTo>
                      <a:pt x="3199" y="6186"/>
                    </a:lnTo>
                    <a:lnTo>
                      <a:pt x="3259" y="6216"/>
                    </a:lnTo>
                    <a:lnTo>
                      <a:pt x="3290" y="6246"/>
                    </a:lnTo>
                    <a:lnTo>
                      <a:pt x="3347" y="6186"/>
                    </a:lnTo>
                    <a:lnTo>
                      <a:pt x="3377" y="6216"/>
                    </a:lnTo>
                    <a:lnTo>
                      <a:pt x="3436" y="6216"/>
                    </a:lnTo>
                    <a:lnTo>
                      <a:pt x="3466" y="6246"/>
                    </a:lnTo>
                    <a:lnTo>
                      <a:pt x="3497" y="6246"/>
                    </a:lnTo>
                    <a:lnTo>
                      <a:pt x="3527" y="6276"/>
                    </a:lnTo>
                    <a:lnTo>
                      <a:pt x="3554" y="6276"/>
                    </a:lnTo>
                    <a:lnTo>
                      <a:pt x="3584" y="6246"/>
                    </a:lnTo>
                    <a:lnTo>
                      <a:pt x="3645" y="6304"/>
                    </a:lnTo>
                    <a:lnTo>
                      <a:pt x="3704" y="6304"/>
                    </a:lnTo>
                    <a:lnTo>
                      <a:pt x="3704" y="6334"/>
                    </a:lnTo>
                    <a:lnTo>
                      <a:pt x="3734" y="6334"/>
                    </a:lnTo>
                    <a:lnTo>
                      <a:pt x="3763" y="6364"/>
                    </a:lnTo>
                    <a:lnTo>
                      <a:pt x="3791" y="6364"/>
                    </a:lnTo>
                    <a:lnTo>
                      <a:pt x="3822" y="6334"/>
                    </a:lnTo>
                    <a:lnTo>
                      <a:pt x="3852" y="6334"/>
                    </a:lnTo>
                    <a:lnTo>
                      <a:pt x="3852" y="6423"/>
                    </a:lnTo>
                    <a:lnTo>
                      <a:pt x="3882" y="6452"/>
                    </a:lnTo>
                    <a:lnTo>
                      <a:pt x="3822" y="6513"/>
                    </a:lnTo>
                    <a:lnTo>
                      <a:pt x="3791" y="6513"/>
                    </a:lnTo>
                    <a:lnTo>
                      <a:pt x="3791" y="6571"/>
                    </a:lnTo>
                    <a:lnTo>
                      <a:pt x="3822" y="6571"/>
                    </a:lnTo>
                    <a:lnTo>
                      <a:pt x="3852" y="6602"/>
                    </a:lnTo>
                    <a:lnTo>
                      <a:pt x="3791" y="6602"/>
                    </a:lnTo>
                    <a:lnTo>
                      <a:pt x="3791" y="6689"/>
                    </a:lnTo>
                    <a:lnTo>
                      <a:pt x="3822" y="6689"/>
                    </a:lnTo>
                    <a:lnTo>
                      <a:pt x="3852" y="6720"/>
                    </a:lnTo>
                    <a:lnTo>
                      <a:pt x="3852" y="6777"/>
                    </a:lnTo>
                    <a:lnTo>
                      <a:pt x="3882" y="6777"/>
                    </a:lnTo>
                    <a:lnTo>
                      <a:pt x="3882" y="6838"/>
                    </a:lnTo>
                    <a:lnTo>
                      <a:pt x="3852" y="6868"/>
                    </a:lnTo>
                    <a:lnTo>
                      <a:pt x="3852" y="6927"/>
                    </a:lnTo>
                    <a:lnTo>
                      <a:pt x="3584" y="6927"/>
                    </a:lnTo>
                    <a:lnTo>
                      <a:pt x="3584" y="6986"/>
                    </a:lnTo>
                    <a:lnTo>
                      <a:pt x="3527" y="6986"/>
                    </a:lnTo>
                    <a:lnTo>
                      <a:pt x="3497" y="7015"/>
                    </a:lnTo>
                    <a:lnTo>
                      <a:pt x="3466" y="7015"/>
                    </a:lnTo>
                    <a:lnTo>
                      <a:pt x="3466" y="7105"/>
                    </a:lnTo>
                    <a:lnTo>
                      <a:pt x="3497" y="7105"/>
                    </a:lnTo>
                    <a:lnTo>
                      <a:pt x="3466" y="7133"/>
                    </a:lnTo>
                    <a:lnTo>
                      <a:pt x="3466" y="7163"/>
                    </a:lnTo>
                    <a:lnTo>
                      <a:pt x="3645" y="7163"/>
                    </a:lnTo>
                    <a:lnTo>
                      <a:pt x="3673" y="7133"/>
                    </a:lnTo>
                    <a:lnTo>
                      <a:pt x="3763" y="7133"/>
                    </a:lnTo>
                    <a:lnTo>
                      <a:pt x="3763" y="7223"/>
                    </a:lnTo>
                    <a:lnTo>
                      <a:pt x="3734" y="7193"/>
                    </a:lnTo>
                    <a:lnTo>
                      <a:pt x="3704" y="7223"/>
                    </a:lnTo>
                    <a:lnTo>
                      <a:pt x="3673" y="7223"/>
                    </a:lnTo>
                    <a:lnTo>
                      <a:pt x="3645" y="7252"/>
                    </a:lnTo>
                    <a:lnTo>
                      <a:pt x="3554" y="7252"/>
                    </a:lnTo>
                    <a:lnTo>
                      <a:pt x="3527" y="7281"/>
                    </a:lnTo>
                    <a:lnTo>
                      <a:pt x="3527" y="7311"/>
                    </a:lnTo>
                    <a:lnTo>
                      <a:pt x="3554" y="7311"/>
                    </a:lnTo>
                    <a:lnTo>
                      <a:pt x="3554" y="7342"/>
                    </a:lnTo>
                    <a:lnTo>
                      <a:pt x="3527" y="7342"/>
                    </a:lnTo>
                    <a:lnTo>
                      <a:pt x="3527" y="7311"/>
                    </a:lnTo>
                    <a:lnTo>
                      <a:pt x="3466" y="7311"/>
                    </a:lnTo>
                    <a:lnTo>
                      <a:pt x="3436" y="7342"/>
                    </a:lnTo>
                    <a:lnTo>
                      <a:pt x="3377" y="7342"/>
                    </a:lnTo>
                    <a:lnTo>
                      <a:pt x="3377" y="7370"/>
                    </a:lnTo>
                    <a:lnTo>
                      <a:pt x="3436" y="7430"/>
                    </a:lnTo>
                    <a:lnTo>
                      <a:pt x="3466" y="7400"/>
                    </a:lnTo>
                    <a:lnTo>
                      <a:pt x="3554" y="7488"/>
                    </a:lnTo>
                    <a:lnTo>
                      <a:pt x="3584" y="7488"/>
                    </a:lnTo>
                    <a:lnTo>
                      <a:pt x="3615" y="7518"/>
                    </a:lnTo>
                    <a:lnTo>
                      <a:pt x="3615" y="7549"/>
                    </a:lnTo>
                    <a:lnTo>
                      <a:pt x="3584" y="7518"/>
                    </a:lnTo>
                    <a:lnTo>
                      <a:pt x="3554" y="7518"/>
                    </a:lnTo>
                    <a:lnTo>
                      <a:pt x="3527" y="7488"/>
                    </a:lnTo>
                    <a:lnTo>
                      <a:pt x="3497" y="7518"/>
                    </a:lnTo>
                    <a:lnTo>
                      <a:pt x="3497" y="7579"/>
                    </a:lnTo>
                    <a:lnTo>
                      <a:pt x="3466" y="7549"/>
                    </a:lnTo>
                    <a:lnTo>
                      <a:pt x="3466" y="7518"/>
                    </a:lnTo>
                    <a:lnTo>
                      <a:pt x="3436" y="7549"/>
                    </a:lnTo>
                    <a:lnTo>
                      <a:pt x="3436" y="7607"/>
                    </a:lnTo>
                    <a:lnTo>
                      <a:pt x="3408" y="7637"/>
                    </a:lnTo>
                    <a:lnTo>
                      <a:pt x="3408" y="7667"/>
                    </a:lnTo>
                    <a:lnTo>
                      <a:pt x="3377" y="7667"/>
                    </a:lnTo>
                    <a:lnTo>
                      <a:pt x="3377" y="7725"/>
                    </a:lnTo>
                    <a:lnTo>
                      <a:pt x="3408" y="7697"/>
                    </a:lnTo>
                    <a:lnTo>
                      <a:pt x="3408" y="7725"/>
                    </a:lnTo>
                    <a:lnTo>
                      <a:pt x="3436" y="7756"/>
                    </a:lnTo>
                    <a:lnTo>
                      <a:pt x="3408" y="7786"/>
                    </a:lnTo>
                    <a:lnTo>
                      <a:pt x="3347" y="7756"/>
                    </a:lnTo>
                    <a:lnTo>
                      <a:pt x="3317" y="7786"/>
                    </a:lnTo>
                    <a:lnTo>
                      <a:pt x="3259" y="7786"/>
                    </a:lnTo>
                    <a:lnTo>
                      <a:pt x="3259" y="7756"/>
                    </a:lnTo>
                    <a:lnTo>
                      <a:pt x="3199" y="7725"/>
                    </a:lnTo>
                    <a:lnTo>
                      <a:pt x="3170" y="7725"/>
                    </a:lnTo>
                    <a:lnTo>
                      <a:pt x="3170" y="7786"/>
                    </a:lnTo>
                    <a:lnTo>
                      <a:pt x="3199" y="7786"/>
                    </a:lnTo>
                    <a:lnTo>
                      <a:pt x="3170" y="7815"/>
                    </a:lnTo>
                    <a:lnTo>
                      <a:pt x="3140" y="7815"/>
                    </a:lnTo>
                    <a:lnTo>
                      <a:pt x="3140" y="7844"/>
                    </a:lnTo>
                    <a:lnTo>
                      <a:pt x="3229" y="7844"/>
                    </a:lnTo>
                    <a:lnTo>
                      <a:pt x="3259" y="7874"/>
                    </a:lnTo>
                    <a:lnTo>
                      <a:pt x="3290" y="7874"/>
                    </a:lnTo>
                    <a:lnTo>
                      <a:pt x="3290" y="7904"/>
                    </a:lnTo>
                    <a:lnTo>
                      <a:pt x="3317" y="7904"/>
                    </a:lnTo>
                    <a:lnTo>
                      <a:pt x="3377" y="7962"/>
                    </a:lnTo>
                    <a:lnTo>
                      <a:pt x="3377" y="7992"/>
                    </a:lnTo>
                    <a:lnTo>
                      <a:pt x="3466" y="7992"/>
                    </a:lnTo>
                    <a:lnTo>
                      <a:pt x="3466" y="7962"/>
                    </a:lnTo>
                    <a:lnTo>
                      <a:pt x="3527" y="8022"/>
                    </a:lnTo>
                    <a:lnTo>
                      <a:pt x="3584" y="8052"/>
                    </a:lnTo>
                    <a:lnTo>
                      <a:pt x="3584" y="8081"/>
                    </a:lnTo>
                    <a:lnTo>
                      <a:pt x="3615" y="8081"/>
                    </a:lnTo>
                    <a:lnTo>
                      <a:pt x="3645" y="8111"/>
                    </a:lnTo>
                    <a:lnTo>
                      <a:pt x="3734" y="8111"/>
                    </a:lnTo>
                    <a:lnTo>
                      <a:pt x="3791" y="8170"/>
                    </a:lnTo>
                    <a:lnTo>
                      <a:pt x="3822" y="8170"/>
                    </a:lnTo>
                    <a:lnTo>
                      <a:pt x="3882" y="8229"/>
                    </a:lnTo>
                    <a:lnTo>
                      <a:pt x="3911" y="8229"/>
                    </a:lnTo>
                    <a:lnTo>
                      <a:pt x="4059" y="8378"/>
                    </a:lnTo>
                    <a:lnTo>
                      <a:pt x="4089" y="8378"/>
                    </a:lnTo>
                    <a:lnTo>
                      <a:pt x="4089" y="8408"/>
                    </a:lnTo>
                    <a:lnTo>
                      <a:pt x="4119" y="8436"/>
                    </a:lnTo>
                    <a:lnTo>
                      <a:pt x="4147" y="8436"/>
                    </a:lnTo>
                    <a:lnTo>
                      <a:pt x="4147" y="8378"/>
                    </a:lnTo>
                    <a:lnTo>
                      <a:pt x="4177" y="8347"/>
                    </a:lnTo>
                    <a:lnTo>
                      <a:pt x="4207" y="8347"/>
                    </a:lnTo>
                    <a:lnTo>
                      <a:pt x="4238" y="8378"/>
                    </a:lnTo>
                    <a:lnTo>
                      <a:pt x="4357" y="8378"/>
                    </a:lnTo>
                    <a:lnTo>
                      <a:pt x="4384" y="8408"/>
                    </a:lnTo>
                    <a:lnTo>
                      <a:pt x="4414" y="8408"/>
                    </a:lnTo>
                    <a:lnTo>
                      <a:pt x="4445" y="8436"/>
                    </a:lnTo>
                    <a:lnTo>
                      <a:pt x="4503" y="8436"/>
                    </a:lnTo>
                    <a:lnTo>
                      <a:pt x="4533" y="8465"/>
                    </a:lnTo>
                    <a:lnTo>
                      <a:pt x="4593" y="8465"/>
                    </a:lnTo>
                    <a:lnTo>
                      <a:pt x="4652" y="8496"/>
                    </a:lnTo>
                    <a:lnTo>
                      <a:pt x="4712" y="8496"/>
                    </a:lnTo>
                    <a:lnTo>
                      <a:pt x="4740" y="8465"/>
                    </a:lnTo>
                    <a:lnTo>
                      <a:pt x="4800" y="8465"/>
                    </a:lnTo>
                    <a:lnTo>
                      <a:pt x="4830" y="8496"/>
                    </a:lnTo>
                    <a:lnTo>
                      <a:pt x="4919" y="8496"/>
                    </a:lnTo>
                    <a:lnTo>
                      <a:pt x="4977" y="8554"/>
                    </a:lnTo>
                    <a:lnTo>
                      <a:pt x="5007" y="8554"/>
                    </a:lnTo>
                    <a:lnTo>
                      <a:pt x="5037" y="8585"/>
                    </a:lnTo>
                    <a:lnTo>
                      <a:pt x="5126" y="8585"/>
                    </a:lnTo>
                    <a:lnTo>
                      <a:pt x="5156" y="8615"/>
                    </a:lnTo>
                    <a:lnTo>
                      <a:pt x="5186" y="8615"/>
                    </a:lnTo>
                    <a:lnTo>
                      <a:pt x="5214" y="8644"/>
                    </a:lnTo>
                    <a:lnTo>
                      <a:pt x="5186" y="8672"/>
                    </a:lnTo>
                    <a:lnTo>
                      <a:pt x="5214" y="8703"/>
                    </a:lnTo>
                    <a:lnTo>
                      <a:pt x="5244" y="8703"/>
                    </a:lnTo>
                    <a:lnTo>
                      <a:pt x="5274" y="8672"/>
                    </a:lnTo>
                    <a:lnTo>
                      <a:pt x="5333" y="8672"/>
                    </a:lnTo>
                    <a:lnTo>
                      <a:pt x="5363" y="8644"/>
                    </a:lnTo>
                    <a:lnTo>
                      <a:pt x="5451" y="8644"/>
                    </a:lnTo>
                    <a:lnTo>
                      <a:pt x="5481" y="8672"/>
                    </a:lnTo>
                    <a:lnTo>
                      <a:pt x="5481" y="8644"/>
                    </a:lnTo>
                    <a:lnTo>
                      <a:pt x="5570" y="8644"/>
                    </a:lnTo>
                    <a:lnTo>
                      <a:pt x="5630" y="8703"/>
                    </a:lnTo>
                    <a:lnTo>
                      <a:pt x="5719" y="8703"/>
                    </a:lnTo>
                    <a:lnTo>
                      <a:pt x="5749" y="8733"/>
                    </a:lnTo>
                    <a:lnTo>
                      <a:pt x="5749" y="8821"/>
                    </a:lnTo>
                    <a:lnTo>
                      <a:pt x="5777" y="8851"/>
                    </a:lnTo>
                    <a:lnTo>
                      <a:pt x="5808" y="8851"/>
                    </a:lnTo>
                    <a:lnTo>
                      <a:pt x="5837" y="8881"/>
                    </a:lnTo>
                    <a:lnTo>
                      <a:pt x="5926" y="8881"/>
                    </a:lnTo>
                    <a:lnTo>
                      <a:pt x="5986" y="8940"/>
                    </a:lnTo>
                    <a:lnTo>
                      <a:pt x="6074" y="8940"/>
                    </a:lnTo>
                    <a:lnTo>
                      <a:pt x="6074" y="8969"/>
                    </a:lnTo>
                    <a:lnTo>
                      <a:pt x="6104" y="8999"/>
                    </a:lnTo>
                    <a:lnTo>
                      <a:pt x="6133" y="8999"/>
                    </a:lnTo>
                    <a:lnTo>
                      <a:pt x="6163" y="9028"/>
                    </a:lnTo>
                    <a:lnTo>
                      <a:pt x="6193" y="9028"/>
                    </a:lnTo>
                    <a:lnTo>
                      <a:pt x="6193" y="8465"/>
                    </a:lnTo>
                    <a:lnTo>
                      <a:pt x="6223" y="8436"/>
                    </a:lnTo>
                    <a:lnTo>
                      <a:pt x="6193" y="8436"/>
                    </a:lnTo>
                    <a:lnTo>
                      <a:pt x="6163" y="8408"/>
                    </a:lnTo>
                    <a:lnTo>
                      <a:pt x="6193" y="8378"/>
                    </a:lnTo>
                    <a:lnTo>
                      <a:pt x="6193" y="8259"/>
                    </a:lnTo>
                    <a:lnTo>
                      <a:pt x="6163" y="8259"/>
                    </a:lnTo>
                    <a:lnTo>
                      <a:pt x="6163" y="8290"/>
                    </a:lnTo>
                    <a:lnTo>
                      <a:pt x="6163" y="8378"/>
                    </a:lnTo>
                    <a:lnTo>
                      <a:pt x="6133" y="8347"/>
                    </a:lnTo>
                    <a:lnTo>
                      <a:pt x="6133" y="8317"/>
                    </a:lnTo>
                    <a:lnTo>
                      <a:pt x="6163" y="8290"/>
                    </a:lnTo>
                    <a:lnTo>
                      <a:pt x="6104" y="8229"/>
                    </a:lnTo>
                    <a:lnTo>
                      <a:pt x="6104" y="8199"/>
                    </a:lnTo>
                    <a:lnTo>
                      <a:pt x="6074" y="8170"/>
                    </a:lnTo>
                    <a:lnTo>
                      <a:pt x="6074" y="8140"/>
                    </a:lnTo>
                    <a:lnTo>
                      <a:pt x="6014" y="8140"/>
                    </a:lnTo>
                    <a:lnTo>
                      <a:pt x="6014" y="8111"/>
                    </a:lnTo>
                    <a:lnTo>
                      <a:pt x="5986" y="8081"/>
                    </a:lnTo>
                    <a:lnTo>
                      <a:pt x="5926" y="8081"/>
                    </a:lnTo>
                    <a:lnTo>
                      <a:pt x="5895" y="8052"/>
                    </a:lnTo>
                    <a:lnTo>
                      <a:pt x="5895" y="7992"/>
                    </a:lnTo>
                    <a:lnTo>
                      <a:pt x="5956" y="7934"/>
                    </a:lnTo>
                    <a:lnTo>
                      <a:pt x="5956" y="7904"/>
                    </a:lnTo>
                    <a:lnTo>
                      <a:pt x="5986" y="7934"/>
                    </a:lnTo>
                    <a:lnTo>
                      <a:pt x="5986" y="7904"/>
                    </a:lnTo>
                    <a:lnTo>
                      <a:pt x="6014" y="7874"/>
                    </a:lnTo>
                    <a:lnTo>
                      <a:pt x="6014" y="7815"/>
                    </a:lnTo>
                    <a:lnTo>
                      <a:pt x="6044" y="7786"/>
                    </a:lnTo>
                    <a:lnTo>
                      <a:pt x="6044" y="7667"/>
                    </a:lnTo>
                    <a:lnTo>
                      <a:pt x="6014" y="7637"/>
                    </a:lnTo>
                    <a:lnTo>
                      <a:pt x="6044" y="7637"/>
                    </a:lnTo>
                    <a:lnTo>
                      <a:pt x="6074" y="7667"/>
                    </a:lnTo>
                    <a:lnTo>
                      <a:pt x="6074" y="7637"/>
                    </a:lnTo>
                    <a:lnTo>
                      <a:pt x="6104" y="7637"/>
                    </a:lnTo>
                    <a:lnTo>
                      <a:pt x="6133" y="7667"/>
                    </a:lnTo>
                    <a:lnTo>
                      <a:pt x="6133" y="7637"/>
                    </a:lnTo>
                    <a:lnTo>
                      <a:pt x="6193" y="7637"/>
                    </a:lnTo>
                    <a:lnTo>
                      <a:pt x="6193" y="7075"/>
                    </a:lnTo>
                    <a:lnTo>
                      <a:pt x="6133" y="7015"/>
                    </a:lnTo>
                    <a:lnTo>
                      <a:pt x="6133" y="6986"/>
                    </a:lnTo>
                    <a:lnTo>
                      <a:pt x="6074" y="6956"/>
                    </a:lnTo>
                    <a:lnTo>
                      <a:pt x="5926" y="6956"/>
                    </a:lnTo>
                    <a:lnTo>
                      <a:pt x="5926" y="6927"/>
                    </a:lnTo>
                    <a:lnTo>
                      <a:pt x="5895" y="6927"/>
                    </a:lnTo>
                    <a:lnTo>
                      <a:pt x="5867" y="6986"/>
                    </a:lnTo>
                    <a:lnTo>
                      <a:pt x="5808" y="6927"/>
                    </a:lnTo>
                    <a:lnTo>
                      <a:pt x="5808" y="6897"/>
                    </a:lnTo>
                    <a:lnTo>
                      <a:pt x="5777" y="6868"/>
                    </a:lnTo>
                    <a:lnTo>
                      <a:pt x="5808" y="6868"/>
                    </a:lnTo>
                    <a:lnTo>
                      <a:pt x="5777" y="6838"/>
                    </a:lnTo>
                    <a:lnTo>
                      <a:pt x="5777" y="6777"/>
                    </a:lnTo>
                    <a:lnTo>
                      <a:pt x="5719" y="6777"/>
                    </a:lnTo>
                    <a:lnTo>
                      <a:pt x="5688" y="6750"/>
                    </a:lnTo>
                    <a:lnTo>
                      <a:pt x="5630" y="6750"/>
                    </a:lnTo>
                    <a:lnTo>
                      <a:pt x="5601" y="6720"/>
                    </a:lnTo>
                    <a:lnTo>
                      <a:pt x="5630" y="6689"/>
                    </a:lnTo>
                    <a:lnTo>
                      <a:pt x="5630" y="6602"/>
                    </a:lnTo>
                    <a:lnTo>
                      <a:pt x="5658" y="6571"/>
                    </a:lnTo>
                    <a:lnTo>
                      <a:pt x="5658" y="6541"/>
                    </a:lnTo>
                    <a:lnTo>
                      <a:pt x="5688" y="6541"/>
                    </a:lnTo>
                    <a:lnTo>
                      <a:pt x="5719" y="6513"/>
                    </a:lnTo>
                    <a:lnTo>
                      <a:pt x="5630" y="6423"/>
                    </a:lnTo>
                    <a:lnTo>
                      <a:pt x="5630" y="6246"/>
                    </a:lnTo>
                    <a:lnTo>
                      <a:pt x="5658" y="6246"/>
                    </a:lnTo>
                    <a:lnTo>
                      <a:pt x="5719" y="6186"/>
                    </a:lnTo>
                    <a:lnTo>
                      <a:pt x="5719" y="6157"/>
                    </a:lnTo>
                    <a:lnTo>
                      <a:pt x="5688" y="6157"/>
                    </a:lnTo>
                    <a:lnTo>
                      <a:pt x="5688" y="6127"/>
                    </a:lnTo>
                    <a:lnTo>
                      <a:pt x="5749" y="6068"/>
                    </a:lnTo>
                    <a:lnTo>
                      <a:pt x="5777" y="6068"/>
                    </a:lnTo>
                    <a:lnTo>
                      <a:pt x="5867" y="6157"/>
                    </a:lnTo>
                    <a:lnTo>
                      <a:pt x="5895" y="6157"/>
                    </a:lnTo>
                    <a:lnTo>
                      <a:pt x="5926" y="6186"/>
                    </a:lnTo>
                    <a:lnTo>
                      <a:pt x="5926" y="6216"/>
                    </a:lnTo>
                    <a:lnTo>
                      <a:pt x="5956" y="6246"/>
                    </a:lnTo>
                    <a:lnTo>
                      <a:pt x="5986" y="6246"/>
                    </a:lnTo>
                    <a:lnTo>
                      <a:pt x="6014" y="6276"/>
                    </a:lnTo>
                    <a:lnTo>
                      <a:pt x="6044" y="6276"/>
                    </a:lnTo>
                    <a:lnTo>
                      <a:pt x="6074" y="6246"/>
                    </a:lnTo>
                    <a:lnTo>
                      <a:pt x="6104" y="6246"/>
                    </a:lnTo>
                    <a:lnTo>
                      <a:pt x="6133" y="6216"/>
                    </a:lnTo>
                    <a:lnTo>
                      <a:pt x="6133" y="6186"/>
                    </a:lnTo>
                    <a:lnTo>
                      <a:pt x="6104" y="6157"/>
                    </a:lnTo>
                    <a:lnTo>
                      <a:pt x="6074" y="6098"/>
                    </a:lnTo>
                    <a:lnTo>
                      <a:pt x="6044" y="6068"/>
                    </a:lnTo>
                    <a:lnTo>
                      <a:pt x="6044" y="6009"/>
                    </a:lnTo>
                    <a:lnTo>
                      <a:pt x="6104" y="6009"/>
                    </a:lnTo>
                    <a:lnTo>
                      <a:pt x="6163" y="5948"/>
                    </a:lnTo>
                    <a:lnTo>
                      <a:pt x="6193" y="5948"/>
                    </a:lnTo>
                    <a:lnTo>
                      <a:pt x="6223" y="385"/>
                    </a:lnTo>
                    <a:lnTo>
                      <a:pt x="6014" y="385"/>
                    </a:lnTo>
                    <a:lnTo>
                      <a:pt x="6014" y="413"/>
                    </a:lnTo>
                    <a:lnTo>
                      <a:pt x="5926" y="413"/>
                    </a:lnTo>
                    <a:lnTo>
                      <a:pt x="5867" y="443"/>
                    </a:lnTo>
                    <a:lnTo>
                      <a:pt x="5867" y="503"/>
                    </a:lnTo>
                    <a:lnTo>
                      <a:pt x="5837" y="532"/>
                    </a:lnTo>
                    <a:lnTo>
                      <a:pt x="5777" y="473"/>
                    </a:lnTo>
                    <a:lnTo>
                      <a:pt x="5749" y="503"/>
                    </a:lnTo>
                    <a:lnTo>
                      <a:pt x="5719" y="503"/>
                    </a:lnTo>
                    <a:lnTo>
                      <a:pt x="5719" y="473"/>
                    </a:lnTo>
                    <a:lnTo>
                      <a:pt x="5688" y="503"/>
                    </a:lnTo>
                    <a:lnTo>
                      <a:pt x="5512" y="503"/>
                    </a:lnTo>
                    <a:lnTo>
                      <a:pt x="5512" y="473"/>
                    </a:lnTo>
                    <a:lnTo>
                      <a:pt x="5542" y="473"/>
                    </a:lnTo>
                    <a:lnTo>
                      <a:pt x="5570" y="443"/>
                    </a:lnTo>
                    <a:lnTo>
                      <a:pt x="5601" y="473"/>
                    </a:lnTo>
                    <a:lnTo>
                      <a:pt x="5630" y="443"/>
                    </a:lnTo>
                    <a:lnTo>
                      <a:pt x="5630" y="413"/>
                    </a:lnTo>
                    <a:lnTo>
                      <a:pt x="5601" y="385"/>
                    </a:lnTo>
                    <a:lnTo>
                      <a:pt x="5601" y="325"/>
                    </a:lnTo>
                    <a:close/>
                  </a:path>
                </a:pathLst>
              </a:custGeom>
              <a:solidFill>
                <a:srgbClr val="FFFF7F"/>
              </a:solidFill>
              <a:ln w="9525">
                <a:noFill/>
                <a:round/>
                <a:headEnd/>
                <a:tailEnd/>
              </a:ln>
            </p:spPr>
            <p:txBody>
              <a:bodyPr/>
              <a:lstStyle/>
              <a:p>
                <a:endParaRPr lang="en-GB"/>
              </a:p>
            </p:txBody>
          </p:sp>
          <p:sp>
            <p:nvSpPr>
              <p:cNvPr id="13321" name="Freeform 9"/>
              <p:cNvSpPr>
                <a:spLocks/>
              </p:cNvSpPr>
              <p:nvPr/>
            </p:nvSpPr>
            <p:spPr bwMode="auto">
              <a:xfrm>
                <a:off x="5621" y="2460"/>
                <a:ext cx="148" cy="281"/>
              </a:xfrm>
              <a:custGeom>
                <a:avLst/>
                <a:gdLst/>
                <a:ahLst/>
                <a:cxnLst>
                  <a:cxn ang="0">
                    <a:pos x="294" y="209"/>
                  </a:cxn>
                  <a:cxn ang="0">
                    <a:pos x="266" y="209"/>
                  </a:cxn>
                  <a:cxn ang="0">
                    <a:pos x="176" y="120"/>
                  </a:cxn>
                  <a:cxn ang="0">
                    <a:pos x="148" y="120"/>
                  </a:cxn>
                  <a:cxn ang="0">
                    <a:pos x="87" y="179"/>
                  </a:cxn>
                  <a:cxn ang="0">
                    <a:pos x="87" y="209"/>
                  </a:cxn>
                  <a:cxn ang="0">
                    <a:pos x="118" y="209"/>
                  </a:cxn>
                  <a:cxn ang="0">
                    <a:pos x="118" y="238"/>
                  </a:cxn>
                  <a:cxn ang="0">
                    <a:pos x="57" y="298"/>
                  </a:cxn>
                  <a:cxn ang="0">
                    <a:pos x="29" y="298"/>
                  </a:cxn>
                  <a:cxn ang="0">
                    <a:pos x="29" y="475"/>
                  </a:cxn>
                  <a:cxn ang="0">
                    <a:pos x="118" y="565"/>
                  </a:cxn>
                  <a:cxn ang="0">
                    <a:pos x="87" y="593"/>
                  </a:cxn>
                  <a:cxn ang="0">
                    <a:pos x="57" y="593"/>
                  </a:cxn>
                  <a:cxn ang="0">
                    <a:pos x="57" y="623"/>
                  </a:cxn>
                  <a:cxn ang="0">
                    <a:pos x="29" y="654"/>
                  </a:cxn>
                  <a:cxn ang="0">
                    <a:pos x="29" y="741"/>
                  </a:cxn>
                  <a:cxn ang="0">
                    <a:pos x="0" y="772"/>
                  </a:cxn>
                  <a:cxn ang="0">
                    <a:pos x="29" y="802"/>
                  </a:cxn>
                  <a:cxn ang="0">
                    <a:pos x="87" y="802"/>
                  </a:cxn>
                  <a:cxn ang="0">
                    <a:pos x="118" y="829"/>
                  </a:cxn>
                  <a:cxn ang="0">
                    <a:pos x="176" y="829"/>
                  </a:cxn>
                  <a:cxn ang="0">
                    <a:pos x="176" y="890"/>
                  </a:cxn>
                  <a:cxn ang="0">
                    <a:pos x="207" y="920"/>
                  </a:cxn>
                  <a:cxn ang="0">
                    <a:pos x="176" y="920"/>
                  </a:cxn>
                  <a:cxn ang="0">
                    <a:pos x="207" y="949"/>
                  </a:cxn>
                  <a:cxn ang="0">
                    <a:pos x="207" y="979"/>
                  </a:cxn>
                  <a:cxn ang="0">
                    <a:pos x="266" y="1038"/>
                  </a:cxn>
                  <a:cxn ang="0">
                    <a:pos x="294" y="979"/>
                  </a:cxn>
                  <a:cxn ang="0">
                    <a:pos x="325" y="979"/>
                  </a:cxn>
                  <a:cxn ang="0">
                    <a:pos x="325" y="1008"/>
                  </a:cxn>
                  <a:cxn ang="0">
                    <a:pos x="473" y="1008"/>
                  </a:cxn>
                  <a:cxn ang="0">
                    <a:pos x="532" y="1038"/>
                  </a:cxn>
                  <a:cxn ang="0">
                    <a:pos x="532" y="1067"/>
                  </a:cxn>
                  <a:cxn ang="0">
                    <a:pos x="592" y="1127"/>
                  </a:cxn>
                  <a:cxn ang="0">
                    <a:pos x="592" y="0"/>
                  </a:cxn>
                  <a:cxn ang="0">
                    <a:pos x="562" y="0"/>
                  </a:cxn>
                  <a:cxn ang="0">
                    <a:pos x="503" y="61"/>
                  </a:cxn>
                  <a:cxn ang="0">
                    <a:pos x="443" y="61"/>
                  </a:cxn>
                  <a:cxn ang="0">
                    <a:pos x="443" y="120"/>
                  </a:cxn>
                  <a:cxn ang="0">
                    <a:pos x="473" y="150"/>
                  </a:cxn>
                  <a:cxn ang="0">
                    <a:pos x="503" y="209"/>
                  </a:cxn>
                  <a:cxn ang="0">
                    <a:pos x="532" y="238"/>
                  </a:cxn>
                  <a:cxn ang="0">
                    <a:pos x="532" y="268"/>
                  </a:cxn>
                  <a:cxn ang="0">
                    <a:pos x="503" y="298"/>
                  </a:cxn>
                  <a:cxn ang="0">
                    <a:pos x="473" y="298"/>
                  </a:cxn>
                  <a:cxn ang="0">
                    <a:pos x="443" y="328"/>
                  </a:cxn>
                  <a:cxn ang="0">
                    <a:pos x="413" y="328"/>
                  </a:cxn>
                  <a:cxn ang="0">
                    <a:pos x="385" y="298"/>
                  </a:cxn>
                  <a:cxn ang="0">
                    <a:pos x="355" y="298"/>
                  </a:cxn>
                  <a:cxn ang="0">
                    <a:pos x="325" y="268"/>
                  </a:cxn>
                  <a:cxn ang="0">
                    <a:pos x="325" y="238"/>
                  </a:cxn>
                  <a:cxn ang="0">
                    <a:pos x="294" y="209"/>
                  </a:cxn>
                </a:cxnLst>
                <a:rect l="0" t="0" r="r" b="b"/>
                <a:pathLst>
                  <a:path w="592" h="1127">
                    <a:moveTo>
                      <a:pt x="294" y="209"/>
                    </a:moveTo>
                    <a:lnTo>
                      <a:pt x="266" y="209"/>
                    </a:lnTo>
                    <a:lnTo>
                      <a:pt x="176" y="120"/>
                    </a:lnTo>
                    <a:lnTo>
                      <a:pt x="148" y="120"/>
                    </a:lnTo>
                    <a:lnTo>
                      <a:pt x="87" y="179"/>
                    </a:lnTo>
                    <a:lnTo>
                      <a:pt x="87" y="209"/>
                    </a:lnTo>
                    <a:lnTo>
                      <a:pt x="118" y="209"/>
                    </a:lnTo>
                    <a:lnTo>
                      <a:pt x="118" y="238"/>
                    </a:lnTo>
                    <a:lnTo>
                      <a:pt x="57" y="298"/>
                    </a:lnTo>
                    <a:lnTo>
                      <a:pt x="29" y="298"/>
                    </a:lnTo>
                    <a:lnTo>
                      <a:pt x="29" y="475"/>
                    </a:lnTo>
                    <a:lnTo>
                      <a:pt x="118" y="565"/>
                    </a:lnTo>
                    <a:lnTo>
                      <a:pt x="87" y="593"/>
                    </a:lnTo>
                    <a:lnTo>
                      <a:pt x="57" y="593"/>
                    </a:lnTo>
                    <a:lnTo>
                      <a:pt x="57" y="623"/>
                    </a:lnTo>
                    <a:lnTo>
                      <a:pt x="29" y="654"/>
                    </a:lnTo>
                    <a:lnTo>
                      <a:pt x="29" y="741"/>
                    </a:lnTo>
                    <a:lnTo>
                      <a:pt x="0" y="772"/>
                    </a:lnTo>
                    <a:lnTo>
                      <a:pt x="29" y="802"/>
                    </a:lnTo>
                    <a:lnTo>
                      <a:pt x="87" y="802"/>
                    </a:lnTo>
                    <a:lnTo>
                      <a:pt x="118" y="829"/>
                    </a:lnTo>
                    <a:lnTo>
                      <a:pt x="176" y="829"/>
                    </a:lnTo>
                    <a:lnTo>
                      <a:pt x="176" y="890"/>
                    </a:lnTo>
                    <a:lnTo>
                      <a:pt x="207" y="920"/>
                    </a:lnTo>
                    <a:lnTo>
                      <a:pt x="176" y="920"/>
                    </a:lnTo>
                    <a:lnTo>
                      <a:pt x="207" y="949"/>
                    </a:lnTo>
                    <a:lnTo>
                      <a:pt x="207" y="979"/>
                    </a:lnTo>
                    <a:lnTo>
                      <a:pt x="266" y="1038"/>
                    </a:lnTo>
                    <a:lnTo>
                      <a:pt x="294" y="979"/>
                    </a:lnTo>
                    <a:lnTo>
                      <a:pt x="325" y="979"/>
                    </a:lnTo>
                    <a:lnTo>
                      <a:pt x="325" y="1008"/>
                    </a:lnTo>
                    <a:lnTo>
                      <a:pt x="473" y="1008"/>
                    </a:lnTo>
                    <a:lnTo>
                      <a:pt x="532" y="1038"/>
                    </a:lnTo>
                    <a:lnTo>
                      <a:pt x="532" y="1067"/>
                    </a:lnTo>
                    <a:lnTo>
                      <a:pt x="592" y="1127"/>
                    </a:lnTo>
                    <a:lnTo>
                      <a:pt x="592" y="0"/>
                    </a:lnTo>
                    <a:lnTo>
                      <a:pt x="562" y="0"/>
                    </a:lnTo>
                    <a:lnTo>
                      <a:pt x="503" y="61"/>
                    </a:lnTo>
                    <a:lnTo>
                      <a:pt x="443" y="61"/>
                    </a:lnTo>
                    <a:lnTo>
                      <a:pt x="443" y="120"/>
                    </a:lnTo>
                    <a:lnTo>
                      <a:pt x="473" y="150"/>
                    </a:lnTo>
                    <a:lnTo>
                      <a:pt x="503" y="209"/>
                    </a:lnTo>
                    <a:lnTo>
                      <a:pt x="532" y="238"/>
                    </a:lnTo>
                    <a:lnTo>
                      <a:pt x="532" y="268"/>
                    </a:lnTo>
                    <a:lnTo>
                      <a:pt x="503" y="298"/>
                    </a:lnTo>
                    <a:lnTo>
                      <a:pt x="473" y="298"/>
                    </a:lnTo>
                    <a:lnTo>
                      <a:pt x="443" y="328"/>
                    </a:lnTo>
                    <a:lnTo>
                      <a:pt x="413" y="328"/>
                    </a:lnTo>
                    <a:lnTo>
                      <a:pt x="385" y="298"/>
                    </a:lnTo>
                    <a:lnTo>
                      <a:pt x="355" y="298"/>
                    </a:lnTo>
                    <a:lnTo>
                      <a:pt x="325" y="268"/>
                    </a:lnTo>
                    <a:lnTo>
                      <a:pt x="325" y="238"/>
                    </a:lnTo>
                    <a:lnTo>
                      <a:pt x="294" y="209"/>
                    </a:lnTo>
                    <a:close/>
                  </a:path>
                </a:pathLst>
              </a:custGeom>
              <a:solidFill>
                <a:srgbClr val="CCE83A"/>
              </a:solidFill>
              <a:ln w="9525">
                <a:noFill/>
                <a:round/>
                <a:headEnd/>
                <a:tailEnd/>
              </a:ln>
            </p:spPr>
            <p:txBody>
              <a:bodyPr/>
              <a:lstStyle/>
              <a:p>
                <a:endParaRPr lang="en-GB"/>
              </a:p>
            </p:txBody>
          </p:sp>
          <p:sp>
            <p:nvSpPr>
              <p:cNvPr id="13322" name="Freeform 10"/>
              <p:cNvSpPr>
                <a:spLocks/>
              </p:cNvSpPr>
              <p:nvPr/>
            </p:nvSpPr>
            <p:spPr bwMode="auto">
              <a:xfrm>
                <a:off x="4939" y="1357"/>
                <a:ext cx="15" cy="8"/>
              </a:xfrm>
              <a:custGeom>
                <a:avLst/>
                <a:gdLst/>
                <a:ahLst/>
                <a:cxnLst>
                  <a:cxn ang="0">
                    <a:pos x="30" y="0"/>
                  </a:cxn>
                  <a:cxn ang="0">
                    <a:pos x="0" y="0"/>
                  </a:cxn>
                  <a:cxn ang="0">
                    <a:pos x="30" y="31"/>
                  </a:cxn>
                  <a:cxn ang="0">
                    <a:pos x="59" y="31"/>
                  </a:cxn>
                  <a:cxn ang="0">
                    <a:pos x="30" y="0"/>
                  </a:cxn>
                </a:cxnLst>
                <a:rect l="0" t="0" r="r" b="b"/>
                <a:pathLst>
                  <a:path w="59" h="31">
                    <a:moveTo>
                      <a:pt x="30" y="0"/>
                    </a:moveTo>
                    <a:lnTo>
                      <a:pt x="0" y="0"/>
                    </a:lnTo>
                    <a:lnTo>
                      <a:pt x="30" y="31"/>
                    </a:lnTo>
                    <a:lnTo>
                      <a:pt x="59" y="31"/>
                    </a:lnTo>
                    <a:lnTo>
                      <a:pt x="30" y="0"/>
                    </a:lnTo>
                    <a:close/>
                  </a:path>
                </a:pathLst>
              </a:custGeom>
              <a:solidFill>
                <a:srgbClr val="FFFF7F"/>
              </a:solidFill>
              <a:ln w="9525">
                <a:noFill/>
                <a:round/>
                <a:headEnd/>
                <a:tailEnd/>
              </a:ln>
            </p:spPr>
            <p:txBody>
              <a:bodyPr/>
              <a:lstStyle/>
              <a:p>
                <a:endParaRPr lang="en-GB"/>
              </a:p>
            </p:txBody>
          </p:sp>
          <p:sp>
            <p:nvSpPr>
              <p:cNvPr id="13323" name="Freeform 11"/>
              <p:cNvSpPr>
                <a:spLocks noEditPoints="1"/>
              </p:cNvSpPr>
              <p:nvPr/>
            </p:nvSpPr>
            <p:spPr bwMode="auto">
              <a:xfrm>
                <a:off x="2909" y="891"/>
                <a:ext cx="1430" cy="984"/>
              </a:xfrm>
              <a:custGeom>
                <a:avLst/>
                <a:gdLst/>
                <a:ahLst/>
                <a:cxnLst>
                  <a:cxn ang="0">
                    <a:pos x="4860" y="119"/>
                  </a:cxn>
                  <a:cxn ang="0">
                    <a:pos x="4624" y="119"/>
                  </a:cxn>
                  <a:cxn ang="0">
                    <a:pos x="4474" y="147"/>
                  </a:cxn>
                  <a:cxn ang="0">
                    <a:pos x="4267" y="119"/>
                  </a:cxn>
                  <a:cxn ang="0">
                    <a:pos x="4030" y="326"/>
                  </a:cxn>
                  <a:cxn ang="0">
                    <a:pos x="3763" y="326"/>
                  </a:cxn>
                  <a:cxn ang="0">
                    <a:pos x="3498" y="444"/>
                  </a:cxn>
                  <a:cxn ang="0">
                    <a:pos x="3349" y="356"/>
                  </a:cxn>
                  <a:cxn ang="0">
                    <a:pos x="3200" y="295"/>
                  </a:cxn>
                  <a:cxn ang="0">
                    <a:pos x="3082" y="414"/>
                  </a:cxn>
                  <a:cxn ang="0">
                    <a:pos x="2934" y="533"/>
                  </a:cxn>
                  <a:cxn ang="0">
                    <a:pos x="2757" y="592"/>
                  </a:cxn>
                  <a:cxn ang="0">
                    <a:pos x="2727" y="681"/>
                  </a:cxn>
                  <a:cxn ang="0">
                    <a:pos x="2400" y="711"/>
                  </a:cxn>
                  <a:cxn ang="0">
                    <a:pos x="2607" y="769"/>
                  </a:cxn>
                  <a:cxn ang="0">
                    <a:pos x="2550" y="829"/>
                  </a:cxn>
                  <a:cxn ang="0">
                    <a:pos x="2459" y="976"/>
                  </a:cxn>
                  <a:cxn ang="0">
                    <a:pos x="2282" y="1094"/>
                  </a:cxn>
                  <a:cxn ang="0">
                    <a:pos x="2015" y="1273"/>
                  </a:cxn>
                  <a:cxn ang="0">
                    <a:pos x="1927" y="1392"/>
                  </a:cxn>
                  <a:cxn ang="0">
                    <a:pos x="1749" y="1628"/>
                  </a:cxn>
                  <a:cxn ang="0">
                    <a:pos x="1690" y="1776"/>
                  </a:cxn>
                  <a:cxn ang="0">
                    <a:pos x="1483" y="1983"/>
                  </a:cxn>
                  <a:cxn ang="0">
                    <a:pos x="1185" y="2102"/>
                  </a:cxn>
                  <a:cxn ang="0">
                    <a:pos x="1097" y="2221"/>
                  </a:cxn>
                  <a:cxn ang="0">
                    <a:pos x="801" y="2339"/>
                  </a:cxn>
                  <a:cxn ang="0">
                    <a:pos x="592" y="2427"/>
                  </a:cxn>
                  <a:cxn ang="0">
                    <a:pos x="416" y="2546"/>
                  </a:cxn>
                  <a:cxn ang="0">
                    <a:pos x="237" y="2664"/>
                  </a:cxn>
                  <a:cxn ang="0">
                    <a:pos x="89" y="2724"/>
                  </a:cxn>
                  <a:cxn ang="0">
                    <a:pos x="30" y="2871"/>
                  </a:cxn>
                  <a:cxn ang="0">
                    <a:pos x="60" y="3080"/>
                  </a:cxn>
                  <a:cxn ang="0">
                    <a:pos x="178" y="3316"/>
                  </a:cxn>
                  <a:cxn ang="0">
                    <a:pos x="267" y="3226"/>
                  </a:cxn>
                  <a:cxn ang="0">
                    <a:pos x="30" y="3463"/>
                  </a:cxn>
                  <a:cxn ang="0">
                    <a:pos x="237" y="3641"/>
                  </a:cxn>
                  <a:cxn ang="0">
                    <a:pos x="385" y="3878"/>
                  </a:cxn>
                  <a:cxn ang="0">
                    <a:pos x="978" y="3759"/>
                  </a:cxn>
                  <a:cxn ang="0">
                    <a:pos x="1215" y="3611"/>
                  </a:cxn>
                  <a:cxn ang="0">
                    <a:pos x="1333" y="3405"/>
                  </a:cxn>
                  <a:cxn ang="0">
                    <a:pos x="1631" y="3523"/>
                  </a:cxn>
                  <a:cxn ang="0">
                    <a:pos x="1868" y="2901"/>
                  </a:cxn>
                  <a:cxn ang="0">
                    <a:pos x="1720" y="2160"/>
                  </a:cxn>
                  <a:cxn ang="0">
                    <a:pos x="2222" y="1510"/>
                  </a:cxn>
                  <a:cxn ang="0">
                    <a:pos x="2727" y="917"/>
                  </a:cxn>
                  <a:cxn ang="0">
                    <a:pos x="3468" y="621"/>
                  </a:cxn>
                  <a:cxn ang="0">
                    <a:pos x="4001" y="711"/>
                  </a:cxn>
                  <a:cxn ang="0">
                    <a:pos x="4624" y="651"/>
                  </a:cxn>
                  <a:cxn ang="0">
                    <a:pos x="5246" y="384"/>
                  </a:cxn>
                  <a:cxn ang="0">
                    <a:pos x="5602" y="444"/>
                  </a:cxn>
                  <a:cxn ang="0">
                    <a:pos x="5630" y="238"/>
                  </a:cxn>
                  <a:cxn ang="0">
                    <a:pos x="5364" y="88"/>
                  </a:cxn>
                  <a:cxn ang="0">
                    <a:pos x="3230" y="533"/>
                  </a:cxn>
                  <a:cxn ang="0">
                    <a:pos x="2814" y="739"/>
                  </a:cxn>
                  <a:cxn ang="0">
                    <a:pos x="2075" y="1392"/>
                  </a:cxn>
                  <a:cxn ang="0">
                    <a:pos x="1333" y="2221"/>
                  </a:cxn>
                  <a:cxn ang="0">
                    <a:pos x="1483" y="2072"/>
                  </a:cxn>
                  <a:cxn ang="0">
                    <a:pos x="564" y="2930"/>
                  </a:cxn>
                  <a:cxn ang="0">
                    <a:pos x="446" y="2961"/>
                  </a:cxn>
                  <a:cxn ang="0">
                    <a:pos x="148" y="3137"/>
                  </a:cxn>
                </a:cxnLst>
                <a:rect l="0" t="0" r="r" b="b"/>
                <a:pathLst>
                  <a:path w="5720" h="3936">
                    <a:moveTo>
                      <a:pt x="5067" y="88"/>
                    </a:moveTo>
                    <a:lnTo>
                      <a:pt x="5127" y="88"/>
                    </a:lnTo>
                    <a:lnTo>
                      <a:pt x="5156" y="59"/>
                    </a:lnTo>
                    <a:lnTo>
                      <a:pt x="5156" y="29"/>
                    </a:lnTo>
                    <a:lnTo>
                      <a:pt x="5097" y="29"/>
                    </a:lnTo>
                    <a:lnTo>
                      <a:pt x="5067" y="0"/>
                    </a:lnTo>
                    <a:lnTo>
                      <a:pt x="5009" y="29"/>
                    </a:lnTo>
                    <a:lnTo>
                      <a:pt x="4979" y="29"/>
                    </a:lnTo>
                    <a:lnTo>
                      <a:pt x="4949" y="0"/>
                    </a:lnTo>
                    <a:lnTo>
                      <a:pt x="4890" y="59"/>
                    </a:lnTo>
                    <a:lnTo>
                      <a:pt x="4920" y="59"/>
                    </a:lnTo>
                    <a:lnTo>
                      <a:pt x="4949" y="88"/>
                    </a:lnTo>
                    <a:lnTo>
                      <a:pt x="4920" y="88"/>
                    </a:lnTo>
                    <a:lnTo>
                      <a:pt x="4890" y="119"/>
                    </a:lnTo>
                    <a:lnTo>
                      <a:pt x="4860" y="119"/>
                    </a:lnTo>
                    <a:lnTo>
                      <a:pt x="4890" y="147"/>
                    </a:lnTo>
                    <a:lnTo>
                      <a:pt x="4860" y="147"/>
                    </a:lnTo>
                    <a:lnTo>
                      <a:pt x="4860" y="177"/>
                    </a:lnTo>
                    <a:lnTo>
                      <a:pt x="4802" y="177"/>
                    </a:lnTo>
                    <a:lnTo>
                      <a:pt x="4772" y="207"/>
                    </a:lnTo>
                    <a:lnTo>
                      <a:pt x="4742" y="207"/>
                    </a:lnTo>
                    <a:lnTo>
                      <a:pt x="4772" y="177"/>
                    </a:lnTo>
                    <a:lnTo>
                      <a:pt x="4772" y="147"/>
                    </a:lnTo>
                    <a:lnTo>
                      <a:pt x="4742" y="119"/>
                    </a:lnTo>
                    <a:lnTo>
                      <a:pt x="4772" y="119"/>
                    </a:lnTo>
                    <a:lnTo>
                      <a:pt x="4772" y="59"/>
                    </a:lnTo>
                    <a:lnTo>
                      <a:pt x="4742" y="59"/>
                    </a:lnTo>
                    <a:lnTo>
                      <a:pt x="4683" y="88"/>
                    </a:lnTo>
                    <a:lnTo>
                      <a:pt x="4653" y="88"/>
                    </a:lnTo>
                    <a:lnTo>
                      <a:pt x="4624" y="119"/>
                    </a:lnTo>
                    <a:lnTo>
                      <a:pt x="4624" y="147"/>
                    </a:lnTo>
                    <a:lnTo>
                      <a:pt x="4565" y="207"/>
                    </a:lnTo>
                    <a:lnTo>
                      <a:pt x="4535" y="207"/>
                    </a:lnTo>
                    <a:lnTo>
                      <a:pt x="4535" y="238"/>
                    </a:lnTo>
                    <a:lnTo>
                      <a:pt x="4474" y="295"/>
                    </a:lnTo>
                    <a:lnTo>
                      <a:pt x="4446" y="265"/>
                    </a:lnTo>
                    <a:lnTo>
                      <a:pt x="4416" y="295"/>
                    </a:lnTo>
                    <a:lnTo>
                      <a:pt x="4416" y="238"/>
                    </a:lnTo>
                    <a:lnTo>
                      <a:pt x="4446" y="238"/>
                    </a:lnTo>
                    <a:lnTo>
                      <a:pt x="4446" y="207"/>
                    </a:lnTo>
                    <a:lnTo>
                      <a:pt x="4474" y="207"/>
                    </a:lnTo>
                    <a:lnTo>
                      <a:pt x="4474" y="177"/>
                    </a:lnTo>
                    <a:lnTo>
                      <a:pt x="4446" y="177"/>
                    </a:lnTo>
                    <a:lnTo>
                      <a:pt x="4446" y="147"/>
                    </a:lnTo>
                    <a:lnTo>
                      <a:pt x="4474" y="147"/>
                    </a:lnTo>
                    <a:lnTo>
                      <a:pt x="4535" y="88"/>
                    </a:lnTo>
                    <a:lnTo>
                      <a:pt x="4565" y="88"/>
                    </a:lnTo>
                    <a:lnTo>
                      <a:pt x="4535" y="59"/>
                    </a:lnTo>
                    <a:lnTo>
                      <a:pt x="4474" y="59"/>
                    </a:lnTo>
                    <a:lnTo>
                      <a:pt x="4504" y="88"/>
                    </a:lnTo>
                    <a:lnTo>
                      <a:pt x="4474" y="88"/>
                    </a:lnTo>
                    <a:lnTo>
                      <a:pt x="4446" y="59"/>
                    </a:lnTo>
                    <a:lnTo>
                      <a:pt x="4386" y="59"/>
                    </a:lnTo>
                    <a:lnTo>
                      <a:pt x="4356" y="29"/>
                    </a:lnTo>
                    <a:lnTo>
                      <a:pt x="4328" y="29"/>
                    </a:lnTo>
                    <a:lnTo>
                      <a:pt x="4328" y="59"/>
                    </a:lnTo>
                    <a:lnTo>
                      <a:pt x="4356" y="59"/>
                    </a:lnTo>
                    <a:lnTo>
                      <a:pt x="4328" y="88"/>
                    </a:lnTo>
                    <a:lnTo>
                      <a:pt x="4237" y="88"/>
                    </a:lnTo>
                    <a:lnTo>
                      <a:pt x="4267" y="119"/>
                    </a:lnTo>
                    <a:lnTo>
                      <a:pt x="4237" y="147"/>
                    </a:lnTo>
                    <a:lnTo>
                      <a:pt x="4267" y="177"/>
                    </a:lnTo>
                    <a:lnTo>
                      <a:pt x="4209" y="177"/>
                    </a:lnTo>
                    <a:lnTo>
                      <a:pt x="4209" y="119"/>
                    </a:lnTo>
                    <a:lnTo>
                      <a:pt x="4119" y="119"/>
                    </a:lnTo>
                    <a:lnTo>
                      <a:pt x="4119" y="147"/>
                    </a:lnTo>
                    <a:lnTo>
                      <a:pt x="4149" y="177"/>
                    </a:lnTo>
                    <a:lnTo>
                      <a:pt x="4179" y="177"/>
                    </a:lnTo>
                    <a:lnTo>
                      <a:pt x="4149" y="207"/>
                    </a:lnTo>
                    <a:lnTo>
                      <a:pt x="4119" y="207"/>
                    </a:lnTo>
                    <a:lnTo>
                      <a:pt x="4119" y="238"/>
                    </a:lnTo>
                    <a:lnTo>
                      <a:pt x="4060" y="295"/>
                    </a:lnTo>
                    <a:lnTo>
                      <a:pt x="4119" y="295"/>
                    </a:lnTo>
                    <a:lnTo>
                      <a:pt x="4119" y="326"/>
                    </a:lnTo>
                    <a:lnTo>
                      <a:pt x="4030" y="326"/>
                    </a:lnTo>
                    <a:lnTo>
                      <a:pt x="4001" y="295"/>
                    </a:lnTo>
                    <a:lnTo>
                      <a:pt x="4001" y="265"/>
                    </a:lnTo>
                    <a:lnTo>
                      <a:pt x="3972" y="295"/>
                    </a:lnTo>
                    <a:lnTo>
                      <a:pt x="3972" y="265"/>
                    </a:lnTo>
                    <a:lnTo>
                      <a:pt x="3912" y="265"/>
                    </a:lnTo>
                    <a:lnTo>
                      <a:pt x="3882" y="238"/>
                    </a:lnTo>
                    <a:lnTo>
                      <a:pt x="3763" y="238"/>
                    </a:lnTo>
                    <a:lnTo>
                      <a:pt x="3735" y="265"/>
                    </a:lnTo>
                    <a:lnTo>
                      <a:pt x="3705" y="238"/>
                    </a:lnTo>
                    <a:lnTo>
                      <a:pt x="3675" y="238"/>
                    </a:lnTo>
                    <a:lnTo>
                      <a:pt x="3675" y="265"/>
                    </a:lnTo>
                    <a:lnTo>
                      <a:pt x="3705" y="295"/>
                    </a:lnTo>
                    <a:lnTo>
                      <a:pt x="3763" y="295"/>
                    </a:lnTo>
                    <a:lnTo>
                      <a:pt x="3794" y="326"/>
                    </a:lnTo>
                    <a:lnTo>
                      <a:pt x="3763" y="326"/>
                    </a:lnTo>
                    <a:lnTo>
                      <a:pt x="3763" y="356"/>
                    </a:lnTo>
                    <a:lnTo>
                      <a:pt x="3794" y="356"/>
                    </a:lnTo>
                    <a:lnTo>
                      <a:pt x="3823" y="384"/>
                    </a:lnTo>
                    <a:lnTo>
                      <a:pt x="3794" y="384"/>
                    </a:lnTo>
                    <a:lnTo>
                      <a:pt x="3763" y="356"/>
                    </a:lnTo>
                    <a:lnTo>
                      <a:pt x="3705" y="356"/>
                    </a:lnTo>
                    <a:lnTo>
                      <a:pt x="3675" y="326"/>
                    </a:lnTo>
                    <a:lnTo>
                      <a:pt x="3675" y="295"/>
                    </a:lnTo>
                    <a:lnTo>
                      <a:pt x="3616" y="326"/>
                    </a:lnTo>
                    <a:lnTo>
                      <a:pt x="3644" y="356"/>
                    </a:lnTo>
                    <a:lnTo>
                      <a:pt x="3587" y="356"/>
                    </a:lnTo>
                    <a:lnTo>
                      <a:pt x="3587" y="384"/>
                    </a:lnTo>
                    <a:lnTo>
                      <a:pt x="3556" y="356"/>
                    </a:lnTo>
                    <a:lnTo>
                      <a:pt x="3498" y="414"/>
                    </a:lnTo>
                    <a:lnTo>
                      <a:pt x="3498" y="444"/>
                    </a:lnTo>
                    <a:lnTo>
                      <a:pt x="3468" y="444"/>
                    </a:lnTo>
                    <a:lnTo>
                      <a:pt x="3437" y="474"/>
                    </a:lnTo>
                    <a:lnTo>
                      <a:pt x="3437" y="502"/>
                    </a:lnTo>
                    <a:lnTo>
                      <a:pt x="3407" y="502"/>
                    </a:lnTo>
                    <a:lnTo>
                      <a:pt x="3380" y="533"/>
                    </a:lnTo>
                    <a:lnTo>
                      <a:pt x="3349" y="533"/>
                    </a:lnTo>
                    <a:lnTo>
                      <a:pt x="3380" y="502"/>
                    </a:lnTo>
                    <a:lnTo>
                      <a:pt x="3407" y="502"/>
                    </a:lnTo>
                    <a:lnTo>
                      <a:pt x="3437" y="474"/>
                    </a:lnTo>
                    <a:lnTo>
                      <a:pt x="3437" y="356"/>
                    </a:lnTo>
                    <a:lnTo>
                      <a:pt x="3407" y="326"/>
                    </a:lnTo>
                    <a:lnTo>
                      <a:pt x="3407" y="356"/>
                    </a:lnTo>
                    <a:lnTo>
                      <a:pt x="3380" y="356"/>
                    </a:lnTo>
                    <a:lnTo>
                      <a:pt x="3349" y="384"/>
                    </a:lnTo>
                    <a:lnTo>
                      <a:pt x="3349" y="356"/>
                    </a:lnTo>
                    <a:lnTo>
                      <a:pt x="3319" y="384"/>
                    </a:lnTo>
                    <a:lnTo>
                      <a:pt x="3319" y="414"/>
                    </a:lnTo>
                    <a:lnTo>
                      <a:pt x="3349" y="444"/>
                    </a:lnTo>
                    <a:lnTo>
                      <a:pt x="3319" y="444"/>
                    </a:lnTo>
                    <a:lnTo>
                      <a:pt x="3289" y="474"/>
                    </a:lnTo>
                    <a:lnTo>
                      <a:pt x="3289" y="444"/>
                    </a:lnTo>
                    <a:lnTo>
                      <a:pt x="3319" y="414"/>
                    </a:lnTo>
                    <a:lnTo>
                      <a:pt x="3289" y="384"/>
                    </a:lnTo>
                    <a:lnTo>
                      <a:pt x="3289" y="356"/>
                    </a:lnTo>
                    <a:lnTo>
                      <a:pt x="3260" y="384"/>
                    </a:lnTo>
                    <a:lnTo>
                      <a:pt x="3200" y="384"/>
                    </a:lnTo>
                    <a:lnTo>
                      <a:pt x="3260" y="326"/>
                    </a:lnTo>
                    <a:lnTo>
                      <a:pt x="3230" y="295"/>
                    </a:lnTo>
                    <a:lnTo>
                      <a:pt x="3230" y="326"/>
                    </a:lnTo>
                    <a:lnTo>
                      <a:pt x="3200" y="295"/>
                    </a:lnTo>
                    <a:lnTo>
                      <a:pt x="3142" y="295"/>
                    </a:lnTo>
                    <a:lnTo>
                      <a:pt x="3112" y="326"/>
                    </a:lnTo>
                    <a:lnTo>
                      <a:pt x="3112" y="356"/>
                    </a:lnTo>
                    <a:lnTo>
                      <a:pt x="3142" y="356"/>
                    </a:lnTo>
                    <a:lnTo>
                      <a:pt x="3171" y="384"/>
                    </a:lnTo>
                    <a:lnTo>
                      <a:pt x="3142" y="414"/>
                    </a:lnTo>
                    <a:lnTo>
                      <a:pt x="3142" y="444"/>
                    </a:lnTo>
                    <a:lnTo>
                      <a:pt x="3171" y="444"/>
                    </a:lnTo>
                    <a:lnTo>
                      <a:pt x="3142" y="474"/>
                    </a:lnTo>
                    <a:lnTo>
                      <a:pt x="3112" y="444"/>
                    </a:lnTo>
                    <a:lnTo>
                      <a:pt x="3112" y="414"/>
                    </a:lnTo>
                    <a:lnTo>
                      <a:pt x="3142" y="384"/>
                    </a:lnTo>
                    <a:lnTo>
                      <a:pt x="3112" y="356"/>
                    </a:lnTo>
                    <a:lnTo>
                      <a:pt x="3082" y="356"/>
                    </a:lnTo>
                    <a:lnTo>
                      <a:pt x="3082" y="414"/>
                    </a:lnTo>
                    <a:lnTo>
                      <a:pt x="3052" y="384"/>
                    </a:lnTo>
                    <a:lnTo>
                      <a:pt x="2993" y="444"/>
                    </a:lnTo>
                    <a:lnTo>
                      <a:pt x="3052" y="444"/>
                    </a:lnTo>
                    <a:lnTo>
                      <a:pt x="3052" y="474"/>
                    </a:lnTo>
                    <a:lnTo>
                      <a:pt x="3082" y="502"/>
                    </a:lnTo>
                    <a:lnTo>
                      <a:pt x="3052" y="502"/>
                    </a:lnTo>
                    <a:lnTo>
                      <a:pt x="3052" y="533"/>
                    </a:lnTo>
                    <a:lnTo>
                      <a:pt x="2993" y="474"/>
                    </a:lnTo>
                    <a:lnTo>
                      <a:pt x="2964" y="474"/>
                    </a:lnTo>
                    <a:lnTo>
                      <a:pt x="2964" y="502"/>
                    </a:lnTo>
                    <a:lnTo>
                      <a:pt x="2934" y="533"/>
                    </a:lnTo>
                    <a:lnTo>
                      <a:pt x="2964" y="563"/>
                    </a:lnTo>
                    <a:lnTo>
                      <a:pt x="2934" y="563"/>
                    </a:lnTo>
                    <a:lnTo>
                      <a:pt x="2905" y="533"/>
                    </a:lnTo>
                    <a:lnTo>
                      <a:pt x="2934" y="533"/>
                    </a:lnTo>
                    <a:lnTo>
                      <a:pt x="2934" y="474"/>
                    </a:lnTo>
                    <a:lnTo>
                      <a:pt x="2905" y="474"/>
                    </a:lnTo>
                    <a:lnTo>
                      <a:pt x="2845" y="444"/>
                    </a:lnTo>
                    <a:lnTo>
                      <a:pt x="2845" y="474"/>
                    </a:lnTo>
                    <a:lnTo>
                      <a:pt x="2814" y="474"/>
                    </a:lnTo>
                    <a:lnTo>
                      <a:pt x="2786" y="444"/>
                    </a:lnTo>
                    <a:lnTo>
                      <a:pt x="2757" y="474"/>
                    </a:lnTo>
                    <a:lnTo>
                      <a:pt x="2786" y="474"/>
                    </a:lnTo>
                    <a:lnTo>
                      <a:pt x="2786" y="502"/>
                    </a:lnTo>
                    <a:lnTo>
                      <a:pt x="2727" y="502"/>
                    </a:lnTo>
                    <a:lnTo>
                      <a:pt x="2727" y="533"/>
                    </a:lnTo>
                    <a:lnTo>
                      <a:pt x="2757" y="563"/>
                    </a:lnTo>
                    <a:lnTo>
                      <a:pt x="2696" y="563"/>
                    </a:lnTo>
                    <a:lnTo>
                      <a:pt x="2727" y="592"/>
                    </a:lnTo>
                    <a:lnTo>
                      <a:pt x="2757" y="592"/>
                    </a:lnTo>
                    <a:lnTo>
                      <a:pt x="2786" y="563"/>
                    </a:lnTo>
                    <a:lnTo>
                      <a:pt x="2905" y="563"/>
                    </a:lnTo>
                    <a:lnTo>
                      <a:pt x="2875" y="592"/>
                    </a:lnTo>
                    <a:lnTo>
                      <a:pt x="2845" y="592"/>
                    </a:lnTo>
                    <a:lnTo>
                      <a:pt x="2845" y="621"/>
                    </a:lnTo>
                    <a:lnTo>
                      <a:pt x="2875" y="651"/>
                    </a:lnTo>
                    <a:lnTo>
                      <a:pt x="2845" y="651"/>
                    </a:lnTo>
                    <a:lnTo>
                      <a:pt x="2875" y="681"/>
                    </a:lnTo>
                    <a:lnTo>
                      <a:pt x="2814" y="651"/>
                    </a:lnTo>
                    <a:lnTo>
                      <a:pt x="2786" y="681"/>
                    </a:lnTo>
                    <a:lnTo>
                      <a:pt x="2757" y="681"/>
                    </a:lnTo>
                    <a:lnTo>
                      <a:pt x="2757" y="651"/>
                    </a:lnTo>
                    <a:lnTo>
                      <a:pt x="2727" y="651"/>
                    </a:lnTo>
                    <a:lnTo>
                      <a:pt x="2696" y="681"/>
                    </a:lnTo>
                    <a:lnTo>
                      <a:pt x="2727" y="681"/>
                    </a:lnTo>
                    <a:lnTo>
                      <a:pt x="2696" y="711"/>
                    </a:lnTo>
                    <a:lnTo>
                      <a:pt x="2638" y="711"/>
                    </a:lnTo>
                    <a:lnTo>
                      <a:pt x="2638" y="651"/>
                    </a:lnTo>
                    <a:lnTo>
                      <a:pt x="2550" y="651"/>
                    </a:lnTo>
                    <a:lnTo>
                      <a:pt x="2550" y="681"/>
                    </a:lnTo>
                    <a:lnTo>
                      <a:pt x="2520" y="681"/>
                    </a:lnTo>
                    <a:lnTo>
                      <a:pt x="2459" y="739"/>
                    </a:lnTo>
                    <a:lnTo>
                      <a:pt x="2459" y="711"/>
                    </a:lnTo>
                    <a:lnTo>
                      <a:pt x="2489" y="681"/>
                    </a:lnTo>
                    <a:lnTo>
                      <a:pt x="2489" y="621"/>
                    </a:lnTo>
                    <a:lnTo>
                      <a:pt x="2431" y="621"/>
                    </a:lnTo>
                    <a:lnTo>
                      <a:pt x="2431" y="651"/>
                    </a:lnTo>
                    <a:lnTo>
                      <a:pt x="2400" y="681"/>
                    </a:lnTo>
                    <a:lnTo>
                      <a:pt x="2370" y="681"/>
                    </a:lnTo>
                    <a:lnTo>
                      <a:pt x="2400" y="711"/>
                    </a:lnTo>
                    <a:lnTo>
                      <a:pt x="2370" y="739"/>
                    </a:lnTo>
                    <a:lnTo>
                      <a:pt x="2340" y="739"/>
                    </a:lnTo>
                    <a:lnTo>
                      <a:pt x="2340" y="769"/>
                    </a:lnTo>
                    <a:lnTo>
                      <a:pt x="2313" y="769"/>
                    </a:lnTo>
                    <a:lnTo>
                      <a:pt x="2313" y="799"/>
                    </a:lnTo>
                    <a:lnTo>
                      <a:pt x="2340" y="799"/>
                    </a:lnTo>
                    <a:lnTo>
                      <a:pt x="2370" y="769"/>
                    </a:lnTo>
                    <a:lnTo>
                      <a:pt x="2400" y="769"/>
                    </a:lnTo>
                    <a:lnTo>
                      <a:pt x="2370" y="799"/>
                    </a:lnTo>
                    <a:lnTo>
                      <a:pt x="2431" y="799"/>
                    </a:lnTo>
                    <a:lnTo>
                      <a:pt x="2489" y="739"/>
                    </a:lnTo>
                    <a:lnTo>
                      <a:pt x="2489" y="799"/>
                    </a:lnTo>
                    <a:lnTo>
                      <a:pt x="2550" y="739"/>
                    </a:lnTo>
                    <a:lnTo>
                      <a:pt x="2550" y="769"/>
                    </a:lnTo>
                    <a:lnTo>
                      <a:pt x="2607" y="769"/>
                    </a:lnTo>
                    <a:lnTo>
                      <a:pt x="2607" y="739"/>
                    </a:lnTo>
                    <a:lnTo>
                      <a:pt x="2638" y="769"/>
                    </a:lnTo>
                    <a:lnTo>
                      <a:pt x="2607" y="769"/>
                    </a:lnTo>
                    <a:lnTo>
                      <a:pt x="2577" y="799"/>
                    </a:lnTo>
                    <a:lnTo>
                      <a:pt x="2550" y="799"/>
                    </a:lnTo>
                    <a:lnTo>
                      <a:pt x="2577" y="829"/>
                    </a:lnTo>
                    <a:lnTo>
                      <a:pt x="2607" y="829"/>
                    </a:lnTo>
                    <a:lnTo>
                      <a:pt x="2577" y="858"/>
                    </a:lnTo>
                    <a:lnTo>
                      <a:pt x="2607" y="858"/>
                    </a:lnTo>
                    <a:lnTo>
                      <a:pt x="2638" y="888"/>
                    </a:lnTo>
                    <a:lnTo>
                      <a:pt x="2577" y="888"/>
                    </a:lnTo>
                    <a:lnTo>
                      <a:pt x="2638" y="917"/>
                    </a:lnTo>
                    <a:lnTo>
                      <a:pt x="2577" y="917"/>
                    </a:lnTo>
                    <a:lnTo>
                      <a:pt x="2550" y="888"/>
                    </a:lnTo>
                    <a:lnTo>
                      <a:pt x="2550" y="829"/>
                    </a:lnTo>
                    <a:lnTo>
                      <a:pt x="2489" y="829"/>
                    </a:lnTo>
                    <a:lnTo>
                      <a:pt x="2459" y="858"/>
                    </a:lnTo>
                    <a:lnTo>
                      <a:pt x="2400" y="858"/>
                    </a:lnTo>
                    <a:lnTo>
                      <a:pt x="2370" y="888"/>
                    </a:lnTo>
                    <a:lnTo>
                      <a:pt x="2520" y="888"/>
                    </a:lnTo>
                    <a:lnTo>
                      <a:pt x="2489" y="917"/>
                    </a:lnTo>
                    <a:lnTo>
                      <a:pt x="2340" y="917"/>
                    </a:lnTo>
                    <a:lnTo>
                      <a:pt x="2313" y="888"/>
                    </a:lnTo>
                    <a:lnTo>
                      <a:pt x="2282" y="917"/>
                    </a:lnTo>
                    <a:lnTo>
                      <a:pt x="2282" y="947"/>
                    </a:lnTo>
                    <a:lnTo>
                      <a:pt x="2313" y="976"/>
                    </a:lnTo>
                    <a:lnTo>
                      <a:pt x="2340" y="976"/>
                    </a:lnTo>
                    <a:lnTo>
                      <a:pt x="2370" y="947"/>
                    </a:lnTo>
                    <a:lnTo>
                      <a:pt x="2431" y="947"/>
                    </a:lnTo>
                    <a:lnTo>
                      <a:pt x="2459" y="976"/>
                    </a:lnTo>
                    <a:lnTo>
                      <a:pt x="2370" y="976"/>
                    </a:lnTo>
                    <a:lnTo>
                      <a:pt x="2370" y="1006"/>
                    </a:lnTo>
                    <a:lnTo>
                      <a:pt x="2340" y="1036"/>
                    </a:lnTo>
                    <a:lnTo>
                      <a:pt x="2313" y="1006"/>
                    </a:lnTo>
                    <a:lnTo>
                      <a:pt x="2313" y="976"/>
                    </a:lnTo>
                    <a:lnTo>
                      <a:pt x="2282" y="976"/>
                    </a:lnTo>
                    <a:lnTo>
                      <a:pt x="2282" y="1006"/>
                    </a:lnTo>
                    <a:lnTo>
                      <a:pt x="2252" y="1036"/>
                    </a:lnTo>
                    <a:lnTo>
                      <a:pt x="2222" y="1036"/>
                    </a:lnTo>
                    <a:lnTo>
                      <a:pt x="2282" y="1067"/>
                    </a:lnTo>
                    <a:lnTo>
                      <a:pt x="2222" y="1067"/>
                    </a:lnTo>
                    <a:lnTo>
                      <a:pt x="2193" y="1094"/>
                    </a:lnTo>
                    <a:lnTo>
                      <a:pt x="2222" y="1094"/>
                    </a:lnTo>
                    <a:lnTo>
                      <a:pt x="2252" y="1124"/>
                    </a:lnTo>
                    <a:lnTo>
                      <a:pt x="2282" y="1094"/>
                    </a:lnTo>
                    <a:lnTo>
                      <a:pt x="2340" y="1094"/>
                    </a:lnTo>
                    <a:lnTo>
                      <a:pt x="2370" y="1124"/>
                    </a:lnTo>
                    <a:lnTo>
                      <a:pt x="2400" y="1124"/>
                    </a:lnTo>
                    <a:lnTo>
                      <a:pt x="2400" y="1155"/>
                    </a:lnTo>
                    <a:lnTo>
                      <a:pt x="2370" y="1124"/>
                    </a:lnTo>
                    <a:lnTo>
                      <a:pt x="2252" y="1124"/>
                    </a:lnTo>
                    <a:lnTo>
                      <a:pt x="2163" y="1124"/>
                    </a:lnTo>
                    <a:lnTo>
                      <a:pt x="2163" y="1155"/>
                    </a:lnTo>
                    <a:lnTo>
                      <a:pt x="2134" y="1185"/>
                    </a:lnTo>
                    <a:lnTo>
                      <a:pt x="2075" y="1185"/>
                    </a:lnTo>
                    <a:lnTo>
                      <a:pt x="2045" y="1213"/>
                    </a:lnTo>
                    <a:lnTo>
                      <a:pt x="2015" y="1213"/>
                    </a:lnTo>
                    <a:lnTo>
                      <a:pt x="2045" y="1242"/>
                    </a:lnTo>
                    <a:lnTo>
                      <a:pt x="1986" y="1242"/>
                    </a:lnTo>
                    <a:lnTo>
                      <a:pt x="2015" y="1273"/>
                    </a:lnTo>
                    <a:lnTo>
                      <a:pt x="1927" y="1273"/>
                    </a:lnTo>
                    <a:lnTo>
                      <a:pt x="1897" y="1303"/>
                    </a:lnTo>
                    <a:lnTo>
                      <a:pt x="1927" y="1331"/>
                    </a:lnTo>
                    <a:lnTo>
                      <a:pt x="1956" y="1331"/>
                    </a:lnTo>
                    <a:lnTo>
                      <a:pt x="1986" y="1303"/>
                    </a:lnTo>
                    <a:lnTo>
                      <a:pt x="2045" y="1303"/>
                    </a:lnTo>
                    <a:lnTo>
                      <a:pt x="2015" y="1331"/>
                    </a:lnTo>
                    <a:lnTo>
                      <a:pt x="1956" y="1331"/>
                    </a:lnTo>
                    <a:lnTo>
                      <a:pt x="1927" y="1362"/>
                    </a:lnTo>
                    <a:lnTo>
                      <a:pt x="1897" y="1331"/>
                    </a:lnTo>
                    <a:lnTo>
                      <a:pt x="1868" y="1331"/>
                    </a:lnTo>
                    <a:lnTo>
                      <a:pt x="1897" y="1362"/>
                    </a:lnTo>
                    <a:lnTo>
                      <a:pt x="1868" y="1392"/>
                    </a:lnTo>
                    <a:lnTo>
                      <a:pt x="1897" y="1392"/>
                    </a:lnTo>
                    <a:lnTo>
                      <a:pt x="1927" y="1392"/>
                    </a:lnTo>
                    <a:lnTo>
                      <a:pt x="1897" y="1421"/>
                    </a:lnTo>
                    <a:lnTo>
                      <a:pt x="1927" y="1421"/>
                    </a:lnTo>
                    <a:lnTo>
                      <a:pt x="1868" y="1449"/>
                    </a:lnTo>
                    <a:lnTo>
                      <a:pt x="1838" y="1480"/>
                    </a:lnTo>
                    <a:lnTo>
                      <a:pt x="1868" y="1480"/>
                    </a:lnTo>
                    <a:lnTo>
                      <a:pt x="1868" y="1510"/>
                    </a:lnTo>
                    <a:lnTo>
                      <a:pt x="1897" y="1510"/>
                    </a:lnTo>
                    <a:lnTo>
                      <a:pt x="1927" y="1540"/>
                    </a:lnTo>
                    <a:lnTo>
                      <a:pt x="1868" y="1510"/>
                    </a:lnTo>
                    <a:lnTo>
                      <a:pt x="1808" y="1510"/>
                    </a:lnTo>
                    <a:lnTo>
                      <a:pt x="1778" y="1540"/>
                    </a:lnTo>
                    <a:lnTo>
                      <a:pt x="1778" y="1569"/>
                    </a:lnTo>
                    <a:lnTo>
                      <a:pt x="1749" y="1569"/>
                    </a:lnTo>
                    <a:lnTo>
                      <a:pt x="1720" y="1598"/>
                    </a:lnTo>
                    <a:lnTo>
                      <a:pt x="1749" y="1628"/>
                    </a:lnTo>
                    <a:lnTo>
                      <a:pt x="1778" y="1628"/>
                    </a:lnTo>
                    <a:lnTo>
                      <a:pt x="1778" y="1658"/>
                    </a:lnTo>
                    <a:lnTo>
                      <a:pt x="1749" y="1658"/>
                    </a:lnTo>
                    <a:lnTo>
                      <a:pt x="1720" y="1628"/>
                    </a:lnTo>
                    <a:lnTo>
                      <a:pt x="1690" y="1628"/>
                    </a:lnTo>
                    <a:lnTo>
                      <a:pt x="1690" y="1717"/>
                    </a:lnTo>
                    <a:lnTo>
                      <a:pt x="1720" y="1687"/>
                    </a:lnTo>
                    <a:lnTo>
                      <a:pt x="1749" y="1687"/>
                    </a:lnTo>
                    <a:lnTo>
                      <a:pt x="1720" y="1717"/>
                    </a:lnTo>
                    <a:lnTo>
                      <a:pt x="1690" y="1717"/>
                    </a:lnTo>
                    <a:lnTo>
                      <a:pt x="1659" y="1747"/>
                    </a:lnTo>
                    <a:lnTo>
                      <a:pt x="1690" y="1776"/>
                    </a:lnTo>
                    <a:lnTo>
                      <a:pt x="1720" y="1747"/>
                    </a:lnTo>
                    <a:lnTo>
                      <a:pt x="1720" y="1776"/>
                    </a:lnTo>
                    <a:lnTo>
                      <a:pt x="1690" y="1776"/>
                    </a:lnTo>
                    <a:lnTo>
                      <a:pt x="1659" y="1776"/>
                    </a:lnTo>
                    <a:lnTo>
                      <a:pt x="1659" y="1747"/>
                    </a:lnTo>
                    <a:lnTo>
                      <a:pt x="1631" y="1747"/>
                    </a:lnTo>
                    <a:lnTo>
                      <a:pt x="1631" y="1776"/>
                    </a:lnTo>
                    <a:lnTo>
                      <a:pt x="1601" y="1776"/>
                    </a:lnTo>
                    <a:lnTo>
                      <a:pt x="1540" y="1835"/>
                    </a:lnTo>
                    <a:lnTo>
                      <a:pt x="1601" y="1835"/>
                    </a:lnTo>
                    <a:lnTo>
                      <a:pt x="1571" y="1865"/>
                    </a:lnTo>
                    <a:lnTo>
                      <a:pt x="1513" y="1865"/>
                    </a:lnTo>
                    <a:lnTo>
                      <a:pt x="1513" y="1896"/>
                    </a:lnTo>
                    <a:lnTo>
                      <a:pt x="1571" y="1896"/>
                    </a:lnTo>
                    <a:lnTo>
                      <a:pt x="1540" y="1923"/>
                    </a:lnTo>
                    <a:lnTo>
                      <a:pt x="1540" y="1953"/>
                    </a:lnTo>
                    <a:lnTo>
                      <a:pt x="1513" y="1953"/>
                    </a:lnTo>
                    <a:lnTo>
                      <a:pt x="1483" y="1983"/>
                    </a:lnTo>
                    <a:lnTo>
                      <a:pt x="1483" y="1953"/>
                    </a:lnTo>
                    <a:lnTo>
                      <a:pt x="1452" y="1923"/>
                    </a:lnTo>
                    <a:lnTo>
                      <a:pt x="1422" y="1923"/>
                    </a:lnTo>
                    <a:lnTo>
                      <a:pt x="1394" y="1896"/>
                    </a:lnTo>
                    <a:lnTo>
                      <a:pt x="1394" y="1923"/>
                    </a:lnTo>
                    <a:lnTo>
                      <a:pt x="1364" y="1923"/>
                    </a:lnTo>
                    <a:lnTo>
                      <a:pt x="1364" y="1953"/>
                    </a:lnTo>
                    <a:lnTo>
                      <a:pt x="1304" y="1983"/>
                    </a:lnTo>
                    <a:lnTo>
                      <a:pt x="1276" y="2014"/>
                    </a:lnTo>
                    <a:lnTo>
                      <a:pt x="1276" y="2042"/>
                    </a:lnTo>
                    <a:lnTo>
                      <a:pt x="1245" y="2014"/>
                    </a:lnTo>
                    <a:lnTo>
                      <a:pt x="1245" y="2042"/>
                    </a:lnTo>
                    <a:lnTo>
                      <a:pt x="1215" y="2042"/>
                    </a:lnTo>
                    <a:lnTo>
                      <a:pt x="1185" y="2072"/>
                    </a:lnTo>
                    <a:lnTo>
                      <a:pt x="1185" y="2102"/>
                    </a:lnTo>
                    <a:lnTo>
                      <a:pt x="1215" y="2102"/>
                    </a:lnTo>
                    <a:lnTo>
                      <a:pt x="1185" y="2132"/>
                    </a:lnTo>
                    <a:lnTo>
                      <a:pt x="1126" y="2132"/>
                    </a:lnTo>
                    <a:lnTo>
                      <a:pt x="1097" y="2160"/>
                    </a:lnTo>
                    <a:lnTo>
                      <a:pt x="1126" y="2160"/>
                    </a:lnTo>
                    <a:lnTo>
                      <a:pt x="1097" y="2190"/>
                    </a:lnTo>
                    <a:lnTo>
                      <a:pt x="1126" y="2190"/>
                    </a:lnTo>
                    <a:lnTo>
                      <a:pt x="1157" y="2160"/>
                    </a:lnTo>
                    <a:lnTo>
                      <a:pt x="1185" y="2160"/>
                    </a:lnTo>
                    <a:lnTo>
                      <a:pt x="1185" y="2190"/>
                    </a:lnTo>
                    <a:lnTo>
                      <a:pt x="1157" y="2190"/>
                    </a:lnTo>
                    <a:lnTo>
                      <a:pt x="1157" y="2221"/>
                    </a:lnTo>
                    <a:lnTo>
                      <a:pt x="1172" y="2236"/>
                    </a:lnTo>
                    <a:lnTo>
                      <a:pt x="1126" y="2190"/>
                    </a:lnTo>
                    <a:lnTo>
                      <a:pt x="1097" y="2221"/>
                    </a:lnTo>
                    <a:lnTo>
                      <a:pt x="1038" y="2221"/>
                    </a:lnTo>
                    <a:lnTo>
                      <a:pt x="1008" y="2251"/>
                    </a:lnTo>
                    <a:lnTo>
                      <a:pt x="1038" y="2251"/>
                    </a:lnTo>
                    <a:lnTo>
                      <a:pt x="978" y="2309"/>
                    </a:lnTo>
                    <a:lnTo>
                      <a:pt x="978" y="2278"/>
                    </a:lnTo>
                    <a:lnTo>
                      <a:pt x="948" y="2251"/>
                    </a:lnTo>
                    <a:lnTo>
                      <a:pt x="919" y="2278"/>
                    </a:lnTo>
                    <a:lnTo>
                      <a:pt x="890" y="2251"/>
                    </a:lnTo>
                    <a:lnTo>
                      <a:pt x="890" y="2278"/>
                    </a:lnTo>
                    <a:lnTo>
                      <a:pt x="860" y="2309"/>
                    </a:lnTo>
                    <a:lnTo>
                      <a:pt x="890" y="2339"/>
                    </a:lnTo>
                    <a:lnTo>
                      <a:pt x="860" y="2339"/>
                    </a:lnTo>
                    <a:lnTo>
                      <a:pt x="830" y="2309"/>
                    </a:lnTo>
                    <a:lnTo>
                      <a:pt x="801" y="2309"/>
                    </a:lnTo>
                    <a:lnTo>
                      <a:pt x="801" y="2339"/>
                    </a:lnTo>
                    <a:lnTo>
                      <a:pt x="771" y="2339"/>
                    </a:lnTo>
                    <a:lnTo>
                      <a:pt x="771" y="2369"/>
                    </a:lnTo>
                    <a:lnTo>
                      <a:pt x="830" y="2369"/>
                    </a:lnTo>
                    <a:lnTo>
                      <a:pt x="801" y="2397"/>
                    </a:lnTo>
                    <a:lnTo>
                      <a:pt x="830" y="2397"/>
                    </a:lnTo>
                    <a:lnTo>
                      <a:pt x="830" y="2427"/>
                    </a:lnTo>
                    <a:lnTo>
                      <a:pt x="801" y="2427"/>
                    </a:lnTo>
                    <a:lnTo>
                      <a:pt x="801" y="2397"/>
                    </a:lnTo>
                    <a:lnTo>
                      <a:pt x="771" y="2397"/>
                    </a:lnTo>
                    <a:lnTo>
                      <a:pt x="771" y="2427"/>
                    </a:lnTo>
                    <a:lnTo>
                      <a:pt x="801" y="2457"/>
                    </a:lnTo>
                    <a:lnTo>
                      <a:pt x="741" y="2427"/>
                    </a:lnTo>
                    <a:lnTo>
                      <a:pt x="741" y="2397"/>
                    </a:lnTo>
                    <a:lnTo>
                      <a:pt x="623" y="2397"/>
                    </a:lnTo>
                    <a:lnTo>
                      <a:pt x="592" y="2427"/>
                    </a:lnTo>
                    <a:lnTo>
                      <a:pt x="564" y="2397"/>
                    </a:lnTo>
                    <a:lnTo>
                      <a:pt x="473" y="2397"/>
                    </a:lnTo>
                    <a:lnTo>
                      <a:pt x="534" y="2457"/>
                    </a:lnTo>
                    <a:lnTo>
                      <a:pt x="564" y="2457"/>
                    </a:lnTo>
                    <a:lnTo>
                      <a:pt x="592" y="2487"/>
                    </a:lnTo>
                    <a:lnTo>
                      <a:pt x="592" y="2516"/>
                    </a:lnTo>
                    <a:lnTo>
                      <a:pt x="653" y="2516"/>
                    </a:lnTo>
                    <a:lnTo>
                      <a:pt x="623" y="2546"/>
                    </a:lnTo>
                    <a:lnTo>
                      <a:pt x="592" y="2546"/>
                    </a:lnTo>
                    <a:lnTo>
                      <a:pt x="564" y="2516"/>
                    </a:lnTo>
                    <a:lnTo>
                      <a:pt x="503" y="2516"/>
                    </a:lnTo>
                    <a:lnTo>
                      <a:pt x="473" y="2487"/>
                    </a:lnTo>
                    <a:lnTo>
                      <a:pt x="416" y="2487"/>
                    </a:lnTo>
                    <a:lnTo>
                      <a:pt x="385" y="2516"/>
                    </a:lnTo>
                    <a:lnTo>
                      <a:pt x="416" y="2546"/>
                    </a:lnTo>
                    <a:lnTo>
                      <a:pt x="446" y="2546"/>
                    </a:lnTo>
                    <a:lnTo>
                      <a:pt x="503" y="2605"/>
                    </a:lnTo>
                    <a:lnTo>
                      <a:pt x="503" y="2634"/>
                    </a:lnTo>
                    <a:lnTo>
                      <a:pt x="534" y="2664"/>
                    </a:lnTo>
                    <a:lnTo>
                      <a:pt x="446" y="2664"/>
                    </a:lnTo>
                    <a:lnTo>
                      <a:pt x="473" y="2634"/>
                    </a:lnTo>
                    <a:lnTo>
                      <a:pt x="473" y="2605"/>
                    </a:lnTo>
                    <a:lnTo>
                      <a:pt x="446" y="2576"/>
                    </a:lnTo>
                    <a:lnTo>
                      <a:pt x="355" y="2576"/>
                    </a:lnTo>
                    <a:lnTo>
                      <a:pt x="355" y="2605"/>
                    </a:lnTo>
                    <a:lnTo>
                      <a:pt x="327" y="2576"/>
                    </a:lnTo>
                    <a:lnTo>
                      <a:pt x="296" y="2576"/>
                    </a:lnTo>
                    <a:lnTo>
                      <a:pt x="237" y="2605"/>
                    </a:lnTo>
                    <a:lnTo>
                      <a:pt x="296" y="2664"/>
                    </a:lnTo>
                    <a:lnTo>
                      <a:pt x="237" y="2664"/>
                    </a:lnTo>
                    <a:lnTo>
                      <a:pt x="237" y="2634"/>
                    </a:lnTo>
                    <a:lnTo>
                      <a:pt x="209" y="2634"/>
                    </a:lnTo>
                    <a:lnTo>
                      <a:pt x="178" y="2664"/>
                    </a:lnTo>
                    <a:lnTo>
                      <a:pt x="148" y="2634"/>
                    </a:lnTo>
                    <a:lnTo>
                      <a:pt x="118" y="2634"/>
                    </a:lnTo>
                    <a:lnTo>
                      <a:pt x="118" y="2664"/>
                    </a:lnTo>
                    <a:lnTo>
                      <a:pt x="148" y="2664"/>
                    </a:lnTo>
                    <a:lnTo>
                      <a:pt x="118" y="2694"/>
                    </a:lnTo>
                    <a:lnTo>
                      <a:pt x="60" y="2634"/>
                    </a:lnTo>
                    <a:lnTo>
                      <a:pt x="30" y="2634"/>
                    </a:lnTo>
                    <a:lnTo>
                      <a:pt x="30" y="2664"/>
                    </a:lnTo>
                    <a:lnTo>
                      <a:pt x="60" y="2664"/>
                    </a:lnTo>
                    <a:lnTo>
                      <a:pt x="89" y="2694"/>
                    </a:lnTo>
                    <a:lnTo>
                      <a:pt x="30" y="2724"/>
                    </a:lnTo>
                    <a:lnTo>
                      <a:pt x="89" y="2724"/>
                    </a:lnTo>
                    <a:lnTo>
                      <a:pt x="30" y="2782"/>
                    </a:lnTo>
                    <a:lnTo>
                      <a:pt x="0" y="2782"/>
                    </a:lnTo>
                    <a:lnTo>
                      <a:pt x="0" y="2812"/>
                    </a:lnTo>
                    <a:lnTo>
                      <a:pt x="60" y="2812"/>
                    </a:lnTo>
                    <a:lnTo>
                      <a:pt x="118" y="2871"/>
                    </a:lnTo>
                    <a:lnTo>
                      <a:pt x="148" y="2843"/>
                    </a:lnTo>
                    <a:lnTo>
                      <a:pt x="178" y="2843"/>
                    </a:lnTo>
                    <a:lnTo>
                      <a:pt x="148" y="2871"/>
                    </a:lnTo>
                    <a:lnTo>
                      <a:pt x="118" y="2871"/>
                    </a:lnTo>
                    <a:lnTo>
                      <a:pt x="148" y="2901"/>
                    </a:lnTo>
                    <a:lnTo>
                      <a:pt x="89" y="2901"/>
                    </a:lnTo>
                    <a:lnTo>
                      <a:pt x="118" y="2871"/>
                    </a:lnTo>
                    <a:lnTo>
                      <a:pt x="89" y="2871"/>
                    </a:lnTo>
                    <a:lnTo>
                      <a:pt x="60" y="2843"/>
                    </a:lnTo>
                    <a:lnTo>
                      <a:pt x="30" y="2871"/>
                    </a:lnTo>
                    <a:lnTo>
                      <a:pt x="30" y="2901"/>
                    </a:lnTo>
                    <a:lnTo>
                      <a:pt x="60" y="2930"/>
                    </a:lnTo>
                    <a:lnTo>
                      <a:pt x="30" y="2930"/>
                    </a:lnTo>
                    <a:lnTo>
                      <a:pt x="89" y="2989"/>
                    </a:lnTo>
                    <a:lnTo>
                      <a:pt x="118" y="2961"/>
                    </a:lnTo>
                    <a:lnTo>
                      <a:pt x="178" y="2961"/>
                    </a:lnTo>
                    <a:lnTo>
                      <a:pt x="148" y="2989"/>
                    </a:lnTo>
                    <a:lnTo>
                      <a:pt x="89" y="2989"/>
                    </a:lnTo>
                    <a:lnTo>
                      <a:pt x="0" y="2989"/>
                    </a:lnTo>
                    <a:lnTo>
                      <a:pt x="0" y="3019"/>
                    </a:lnTo>
                    <a:lnTo>
                      <a:pt x="30" y="3019"/>
                    </a:lnTo>
                    <a:lnTo>
                      <a:pt x="30" y="3050"/>
                    </a:lnTo>
                    <a:lnTo>
                      <a:pt x="89" y="3050"/>
                    </a:lnTo>
                    <a:lnTo>
                      <a:pt x="89" y="3107"/>
                    </a:lnTo>
                    <a:lnTo>
                      <a:pt x="60" y="3080"/>
                    </a:lnTo>
                    <a:lnTo>
                      <a:pt x="0" y="3080"/>
                    </a:lnTo>
                    <a:lnTo>
                      <a:pt x="89" y="3168"/>
                    </a:lnTo>
                    <a:lnTo>
                      <a:pt x="118" y="3168"/>
                    </a:lnTo>
                    <a:lnTo>
                      <a:pt x="89" y="3198"/>
                    </a:lnTo>
                    <a:lnTo>
                      <a:pt x="60" y="3168"/>
                    </a:lnTo>
                    <a:lnTo>
                      <a:pt x="60" y="3226"/>
                    </a:lnTo>
                    <a:lnTo>
                      <a:pt x="89" y="3257"/>
                    </a:lnTo>
                    <a:lnTo>
                      <a:pt x="118" y="3257"/>
                    </a:lnTo>
                    <a:lnTo>
                      <a:pt x="118" y="3226"/>
                    </a:lnTo>
                    <a:lnTo>
                      <a:pt x="148" y="3198"/>
                    </a:lnTo>
                    <a:lnTo>
                      <a:pt x="148" y="3226"/>
                    </a:lnTo>
                    <a:lnTo>
                      <a:pt x="118" y="3257"/>
                    </a:lnTo>
                    <a:lnTo>
                      <a:pt x="148" y="3257"/>
                    </a:lnTo>
                    <a:lnTo>
                      <a:pt x="148" y="3316"/>
                    </a:lnTo>
                    <a:lnTo>
                      <a:pt x="178" y="3316"/>
                    </a:lnTo>
                    <a:lnTo>
                      <a:pt x="209" y="3286"/>
                    </a:lnTo>
                    <a:lnTo>
                      <a:pt x="209" y="3257"/>
                    </a:lnTo>
                    <a:lnTo>
                      <a:pt x="237" y="3226"/>
                    </a:lnTo>
                    <a:lnTo>
                      <a:pt x="267" y="3226"/>
                    </a:lnTo>
                    <a:lnTo>
                      <a:pt x="296" y="3198"/>
                    </a:lnTo>
                    <a:lnTo>
                      <a:pt x="355" y="3168"/>
                    </a:lnTo>
                    <a:lnTo>
                      <a:pt x="446" y="3168"/>
                    </a:lnTo>
                    <a:lnTo>
                      <a:pt x="385" y="3226"/>
                    </a:lnTo>
                    <a:lnTo>
                      <a:pt x="385" y="3257"/>
                    </a:lnTo>
                    <a:lnTo>
                      <a:pt x="355" y="3286"/>
                    </a:lnTo>
                    <a:lnTo>
                      <a:pt x="355" y="3257"/>
                    </a:lnTo>
                    <a:lnTo>
                      <a:pt x="385" y="3198"/>
                    </a:lnTo>
                    <a:lnTo>
                      <a:pt x="355" y="3198"/>
                    </a:lnTo>
                    <a:lnTo>
                      <a:pt x="296" y="3226"/>
                    </a:lnTo>
                    <a:lnTo>
                      <a:pt x="267" y="3226"/>
                    </a:lnTo>
                    <a:lnTo>
                      <a:pt x="237" y="3257"/>
                    </a:lnTo>
                    <a:lnTo>
                      <a:pt x="267" y="3286"/>
                    </a:lnTo>
                    <a:lnTo>
                      <a:pt x="237" y="3286"/>
                    </a:lnTo>
                    <a:lnTo>
                      <a:pt x="178" y="3345"/>
                    </a:lnTo>
                    <a:lnTo>
                      <a:pt x="148" y="3345"/>
                    </a:lnTo>
                    <a:lnTo>
                      <a:pt x="148" y="3375"/>
                    </a:lnTo>
                    <a:lnTo>
                      <a:pt x="178" y="3375"/>
                    </a:lnTo>
                    <a:lnTo>
                      <a:pt x="237" y="3405"/>
                    </a:lnTo>
                    <a:lnTo>
                      <a:pt x="178" y="3405"/>
                    </a:lnTo>
                    <a:lnTo>
                      <a:pt x="209" y="3434"/>
                    </a:lnTo>
                    <a:lnTo>
                      <a:pt x="118" y="3434"/>
                    </a:lnTo>
                    <a:lnTo>
                      <a:pt x="118" y="3493"/>
                    </a:lnTo>
                    <a:lnTo>
                      <a:pt x="89" y="3493"/>
                    </a:lnTo>
                    <a:lnTo>
                      <a:pt x="60" y="3463"/>
                    </a:lnTo>
                    <a:lnTo>
                      <a:pt x="30" y="3463"/>
                    </a:lnTo>
                    <a:lnTo>
                      <a:pt x="30" y="3493"/>
                    </a:lnTo>
                    <a:lnTo>
                      <a:pt x="60" y="3523"/>
                    </a:lnTo>
                    <a:lnTo>
                      <a:pt x="89" y="3523"/>
                    </a:lnTo>
                    <a:lnTo>
                      <a:pt x="89" y="3553"/>
                    </a:lnTo>
                    <a:lnTo>
                      <a:pt x="118" y="3523"/>
                    </a:lnTo>
                    <a:lnTo>
                      <a:pt x="118" y="3553"/>
                    </a:lnTo>
                    <a:lnTo>
                      <a:pt x="148" y="3523"/>
                    </a:lnTo>
                    <a:lnTo>
                      <a:pt x="178" y="3523"/>
                    </a:lnTo>
                    <a:lnTo>
                      <a:pt x="178" y="3493"/>
                    </a:lnTo>
                    <a:lnTo>
                      <a:pt x="209" y="3493"/>
                    </a:lnTo>
                    <a:lnTo>
                      <a:pt x="209" y="3523"/>
                    </a:lnTo>
                    <a:lnTo>
                      <a:pt x="237" y="3523"/>
                    </a:lnTo>
                    <a:lnTo>
                      <a:pt x="267" y="3553"/>
                    </a:lnTo>
                    <a:lnTo>
                      <a:pt x="209" y="3611"/>
                    </a:lnTo>
                    <a:lnTo>
                      <a:pt x="237" y="3641"/>
                    </a:lnTo>
                    <a:lnTo>
                      <a:pt x="237" y="3671"/>
                    </a:lnTo>
                    <a:lnTo>
                      <a:pt x="252" y="3656"/>
                    </a:lnTo>
                    <a:lnTo>
                      <a:pt x="267" y="3671"/>
                    </a:lnTo>
                    <a:lnTo>
                      <a:pt x="237" y="3671"/>
                    </a:lnTo>
                    <a:lnTo>
                      <a:pt x="209" y="3671"/>
                    </a:lnTo>
                    <a:lnTo>
                      <a:pt x="178" y="3641"/>
                    </a:lnTo>
                    <a:lnTo>
                      <a:pt x="148" y="3641"/>
                    </a:lnTo>
                    <a:lnTo>
                      <a:pt x="89" y="3700"/>
                    </a:lnTo>
                    <a:lnTo>
                      <a:pt x="89" y="3730"/>
                    </a:lnTo>
                    <a:lnTo>
                      <a:pt x="148" y="3790"/>
                    </a:lnTo>
                    <a:lnTo>
                      <a:pt x="178" y="3790"/>
                    </a:lnTo>
                    <a:lnTo>
                      <a:pt x="237" y="3848"/>
                    </a:lnTo>
                    <a:lnTo>
                      <a:pt x="296" y="3848"/>
                    </a:lnTo>
                    <a:lnTo>
                      <a:pt x="355" y="3878"/>
                    </a:lnTo>
                    <a:lnTo>
                      <a:pt x="385" y="3878"/>
                    </a:lnTo>
                    <a:lnTo>
                      <a:pt x="355" y="3909"/>
                    </a:lnTo>
                    <a:lnTo>
                      <a:pt x="385" y="3936"/>
                    </a:lnTo>
                    <a:lnTo>
                      <a:pt x="416" y="3909"/>
                    </a:lnTo>
                    <a:lnTo>
                      <a:pt x="446" y="3936"/>
                    </a:lnTo>
                    <a:lnTo>
                      <a:pt x="623" y="3936"/>
                    </a:lnTo>
                    <a:lnTo>
                      <a:pt x="653" y="3909"/>
                    </a:lnTo>
                    <a:lnTo>
                      <a:pt x="683" y="3936"/>
                    </a:lnTo>
                    <a:lnTo>
                      <a:pt x="710" y="3909"/>
                    </a:lnTo>
                    <a:lnTo>
                      <a:pt x="741" y="3909"/>
                    </a:lnTo>
                    <a:lnTo>
                      <a:pt x="771" y="3878"/>
                    </a:lnTo>
                    <a:lnTo>
                      <a:pt x="801" y="3878"/>
                    </a:lnTo>
                    <a:lnTo>
                      <a:pt x="860" y="3848"/>
                    </a:lnTo>
                    <a:lnTo>
                      <a:pt x="919" y="3790"/>
                    </a:lnTo>
                    <a:lnTo>
                      <a:pt x="919" y="3759"/>
                    </a:lnTo>
                    <a:lnTo>
                      <a:pt x="978" y="3759"/>
                    </a:lnTo>
                    <a:lnTo>
                      <a:pt x="948" y="3700"/>
                    </a:lnTo>
                    <a:lnTo>
                      <a:pt x="1038" y="3700"/>
                    </a:lnTo>
                    <a:lnTo>
                      <a:pt x="1008" y="3671"/>
                    </a:lnTo>
                    <a:lnTo>
                      <a:pt x="1038" y="3671"/>
                    </a:lnTo>
                    <a:lnTo>
                      <a:pt x="1067" y="3641"/>
                    </a:lnTo>
                    <a:lnTo>
                      <a:pt x="1097" y="3641"/>
                    </a:lnTo>
                    <a:lnTo>
                      <a:pt x="1097" y="3611"/>
                    </a:lnTo>
                    <a:lnTo>
                      <a:pt x="1067" y="3582"/>
                    </a:lnTo>
                    <a:lnTo>
                      <a:pt x="1097" y="3582"/>
                    </a:lnTo>
                    <a:lnTo>
                      <a:pt x="1097" y="3611"/>
                    </a:lnTo>
                    <a:lnTo>
                      <a:pt x="1157" y="3611"/>
                    </a:lnTo>
                    <a:lnTo>
                      <a:pt x="1157" y="3641"/>
                    </a:lnTo>
                    <a:lnTo>
                      <a:pt x="1185" y="3641"/>
                    </a:lnTo>
                    <a:lnTo>
                      <a:pt x="1185" y="3611"/>
                    </a:lnTo>
                    <a:lnTo>
                      <a:pt x="1215" y="3611"/>
                    </a:lnTo>
                    <a:lnTo>
                      <a:pt x="1245" y="3582"/>
                    </a:lnTo>
                    <a:lnTo>
                      <a:pt x="1276" y="3582"/>
                    </a:lnTo>
                    <a:lnTo>
                      <a:pt x="1304" y="3553"/>
                    </a:lnTo>
                    <a:lnTo>
                      <a:pt x="1304" y="3523"/>
                    </a:lnTo>
                    <a:lnTo>
                      <a:pt x="1245" y="3463"/>
                    </a:lnTo>
                    <a:lnTo>
                      <a:pt x="1276" y="3463"/>
                    </a:lnTo>
                    <a:lnTo>
                      <a:pt x="1304" y="3434"/>
                    </a:lnTo>
                    <a:lnTo>
                      <a:pt x="1304" y="3463"/>
                    </a:lnTo>
                    <a:lnTo>
                      <a:pt x="1333" y="3434"/>
                    </a:lnTo>
                    <a:lnTo>
                      <a:pt x="1304" y="3405"/>
                    </a:lnTo>
                    <a:lnTo>
                      <a:pt x="1304" y="3375"/>
                    </a:lnTo>
                    <a:lnTo>
                      <a:pt x="1333" y="3345"/>
                    </a:lnTo>
                    <a:lnTo>
                      <a:pt x="1364" y="3345"/>
                    </a:lnTo>
                    <a:lnTo>
                      <a:pt x="1364" y="3375"/>
                    </a:lnTo>
                    <a:lnTo>
                      <a:pt x="1333" y="3405"/>
                    </a:lnTo>
                    <a:lnTo>
                      <a:pt x="1333" y="3434"/>
                    </a:lnTo>
                    <a:lnTo>
                      <a:pt x="1333" y="3463"/>
                    </a:lnTo>
                    <a:lnTo>
                      <a:pt x="1364" y="3463"/>
                    </a:lnTo>
                    <a:lnTo>
                      <a:pt x="1364" y="3523"/>
                    </a:lnTo>
                    <a:lnTo>
                      <a:pt x="1394" y="3553"/>
                    </a:lnTo>
                    <a:lnTo>
                      <a:pt x="1422" y="3553"/>
                    </a:lnTo>
                    <a:lnTo>
                      <a:pt x="1452" y="3582"/>
                    </a:lnTo>
                    <a:lnTo>
                      <a:pt x="1483" y="3582"/>
                    </a:lnTo>
                    <a:lnTo>
                      <a:pt x="1483" y="3611"/>
                    </a:lnTo>
                    <a:lnTo>
                      <a:pt x="1513" y="3611"/>
                    </a:lnTo>
                    <a:lnTo>
                      <a:pt x="1571" y="3671"/>
                    </a:lnTo>
                    <a:lnTo>
                      <a:pt x="1601" y="3671"/>
                    </a:lnTo>
                    <a:lnTo>
                      <a:pt x="1601" y="3582"/>
                    </a:lnTo>
                    <a:lnTo>
                      <a:pt x="1631" y="3553"/>
                    </a:lnTo>
                    <a:lnTo>
                      <a:pt x="1631" y="3523"/>
                    </a:lnTo>
                    <a:lnTo>
                      <a:pt x="1601" y="3523"/>
                    </a:lnTo>
                    <a:lnTo>
                      <a:pt x="1601" y="3434"/>
                    </a:lnTo>
                    <a:lnTo>
                      <a:pt x="1631" y="3405"/>
                    </a:lnTo>
                    <a:lnTo>
                      <a:pt x="1631" y="3345"/>
                    </a:lnTo>
                    <a:lnTo>
                      <a:pt x="1720" y="3345"/>
                    </a:lnTo>
                    <a:lnTo>
                      <a:pt x="1778" y="3286"/>
                    </a:lnTo>
                    <a:lnTo>
                      <a:pt x="1778" y="3226"/>
                    </a:lnTo>
                    <a:lnTo>
                      <a:pt x="1808" y="3198"/>
                    </a:lnTo>
                    <a:lnTo>
                      <a:pt x="1808" y="3137"/>
                    </a:lnTo>
                    <a:lnTo>
                      <a:pt x="1749" y="3080"/>
                    </a:lnTo>
                    <a:lnTo>
                      <a:pt x="1749" y="2989"/>
                    </a:lnTo>
                    <a:lnTo>
                      <a:pt x="1838" y="2989"/>
                    </a:lnTo>
                    <a:lnTo>
                      <a:pt x="1838" y="2961"/>
                    </a:lnTo>
                    <a:lnTo>
                      <a:pt x="1868" y="2930"/>
                    </a:lnTo>
                    <a:lnTo>
                      <a:pt x="1868" y="2901"/>
                    </a:lnTo>
                    <a:lnTo>
                      <a:pt x="1838" y="2843"/>
                    </a:lnTo>
                    <a:lnTo>
                      <a:pt x="1749" y="2843"/>
                    </a:lnTo>
                    <a:lnTo>
                      <a:pt x="1690" y="2782"/>
                    </a:lnTo>
                    <a:lnTo>
                      <a:pt x="1720" y="2724"/>
                    </a:lnTo>
                    <a:lnTo>
                      <a:pt x="1720" y="2576"/>
                    </a:lnTo>
                    <a:lnTo>
                      <a:pt x="1690" y="2546"/>
                    </a:lnTo>
                    <a:lnTo>
                      <a:pt x="1690" y="2457"/>
                    </a:lnTo>
                    <a:lnTo>
                      <a:pt x="1659" y="2427"/>
                    </a:lnTo>
                    <a:lnTo>
                      <a:pt x="1720" y="2397"/>
                    </a:lnTo>
                    <a:lnTo>
                      <a:pt x="1659" y="2339"/>
                    </a:lnTo>
                    <a:lnTo>
                      <a:pt x="1659" y="2278"/>
                    </a:lnTo>
                    <a:lnTo>
                      <a:pt x="1690" y="2251"/>
                    </a:lnTo>
                    <a:lnTo>
                      <a:pt x="1690" y="2221"/>
                    </a:lnTo>
                    <a:lnTo>
                      <a:pt x="1720" y="2190"/>
                    </a:lnTo>
                    <a:lnTo>
                      <a:pt x="1720" y="2160"/>
                    </a:lnTo>
                    <a:lnTo>
                      <a:pt x="1778" y="2102"/>
                    </a:lnTo>
                    <a:lnTo>
                      <a:pt x="1838" y="2072"/>
                    </a:lnTo>
                    <a:lnTo>
                      <a:pt x="1897" y="2072"/>
                    </a:lnTo>
                    <a:lnTo>
                      <a:pt x="1927" y="2042"/>
                    </a:lnTo>
                    <a:lnTo>
                      <a:pt x="1986" y="2072"/>
                    </a:lnTo>
                    <a:lnTo>
                      <a:pt x="2105" y="2072"/>
                    </a:lnTo>
                    <a:lnTo>
                      <a:pt x="2134" y="2042"/>
                    </a:lnTo>
                    <a:lnTo>
                      <a:pt x="2134" y="1953"/>
                    </a:lnTo>
                    <a:lnTo>
                      <a:pt x="2105" y="1923"/>
                    </a:lnTo>
                    <a:lnTo>
                      <a:pt x="2045" y="1923"/>
                    </a:lnTo>
                    <a:lnTo>
                      <a:pt x="2015" y="1896"/>
                    </a:lnTo>
                    <a:lnTo>
                      <a:pt x="2222" y="1687"/>
                    </a:lnTo>
                    <a:lnTo>
                      <a:pt x="2222" y="1569"/>
                    </a:lnTo>
                    <a:lnTo>
                      <a:pt x="2252" y="1540"/>
                    </a:lnTo>
                    <a:lnTo>
                      <a:pt x="2222" y="1510"/>
                    </a:lnTo>
                    <a:lnTo>
                      <a:pt x="2222" y="1449"/>
                    </a:lnTo>
                    <a:lnTo>
                      <a:pt x="2313" y="1449"/>
                    </a:lnTo>
                    <a:lnTo>
                      <a:pt x="2431" y="1392"/>
                    </a:lnTo>
                    <a:lnTo>
                      <a:pt x="2400" y="1331"/>
                    </a:lnTo>
                    <a:lnTo>
                      <a:pt x="2459" y="1303"/>
                    </a:lnTo>
                    <a:lnTo>
                      <a:pt x="2577" y="1185"/>
                    </a:lnTo>
                    <a:lnTo>
                      <a:pt x="2638" y="1185"/>
                    </a:lnTo>
                    <a:lnTo>
                      <a:pt x="2638" y="1124"/>
                    </a:lnTo>
                    <a:lnTo>
                      <a:pt x="2607" y="1094"/>
                    </a:lnTo>
                    <a:lnTo>
                      <a:pt x="2550" y="1067"/>
                    </a:lnTo>
                    <a:lnTo>
                      <a:pt x="2607" y="1036"/>
                    </a:lnTo>
                    <a:lnTo>
                      <a:pt x="2638" y="1006"/>
                    </a:lnTo>
                    <a:lnTo>
                      <a:pt x="2668" y="1006"/>
                    </a:lnTo>
                    <a:lnTo>
                      <a:pt x="2668" y="947"/>
                    </a:lnTo>
                    <a:lnTo>
                      <a:pt x="2727" y="917"/>
                    </a:lnTo>
                    <a:lnTo>
                      <a:pt x="2786" y="858"/>
                    </a:lnTo>
                    <a:lnTo>
                      <a:pt x="2845" y="858"/>
                    </a:lnTo>
                    <a:lnTo>
                      <a:pt x="2934" y="888"/>
                    </a:lnTo>
                    <a:lnTo>
                      <a:pt x="2964" y="888"/>
                    </a:lnTo>
                    <a:lnTo>
                      <a:pt x="2993" y="829"/>
                    </a:lnTo>
                    <a:lnTo>
                      <a:pt x="2993" y="739"/>
                    </a:lnTo>
                    <a:lnTo>
                      <a:pt x="3171" y="739"/>
                    </a:lnTo>
                    <a:lnTo>
                      <a:pt x="3380" y="799"/>
                    </a:lnTo>
                    <a:lnTo>
                      <a:pt x="3407" y="769"/>
                    </a:lnTo>
                    <a:lnTo>
                      <a:pt x="3437" y="769"/>
                    </a:lnTo>
                    <a:lnTo>
                      <a:pt x="3407" y="739"/>
                    </a:lnTo>
                    <a:lnTo>
                      <a:pt x="3380" y="739"/>
                    </a:lnTo>
                    <a:lnTo>
                      <a:pt x="3437" y="711"/>
                    </a:lnTo>
                    <a:lnTo>
                      <a:pt x="3468" y="651"/>
                    </a:lnTo>
                    <a:lnTo>
                      <a:pt x="3468" y="621"/>
                    </a:lnTo>
                    <a:lnTo>
                      <a:pt x="3407" y="592"/>
                    </a:lnTo>
                    <a:lnTo>
                      <a:pt x="3526" y="592"/>
                    </a:lnTo>
                    <a:lnTo>
                      <a:pt x="3556" y="563"/>
                    </a:lnTo>
                    <a:lnTo>
                      <a:pt x="3587" y="592"/>
                    </a:lnTo>
                    <a:lnTo>
                      <a:pt x="3644" y="563"/>
                    </a:lnTo>
                    <a:lnTo>
                      <a:pt x="3616" y="563"/>
                    </a:lnTo>
                    <a:lnTo>
                      <a:pt x="3644" y="502"/>
                    </a:lnTo>
                    <a:lnTo>
                      <a:pt x="3705" y="533"/>
                    </a:lnTo>
                    <a:lnTo>
                      <a:pt x="3735" y="533"/>
                    </a:lnTo>
                    <a:lnTo>
                      <a:pt x="3794" y="563"/>
                    </a:lnTo>
                    <a:lnTo>
                      <a:pt x="3794" y="592"/>
                    </a:lnTo>
                    <a:lnTo>
                      <a:pt x="3823" y="592"/>
                    </a:lnTo>
                    <a:lnTo>
                      <a:pt x="3912" y="681"/>
                    </a:lnTo>
                    <a:lnTo>
                      <a:pt x="3972" y="681"/>
                    </a:lnTo>
                    <a:lnTo>
                      <a:pt x="4001" y="711"/>
                    </a:lnTo>
                    <a:lnTo>
                      <a:pt x="4119" y="711"/>
                    </a:lnTo>
                    <a:lnTo>
                      <a:pt x="4149" y="681"/>
                    </a:lnTo>
                    <a:lnTo>
                      <a:pt x="4209" y="681"/>
                    </a:lnTo>
                    <a:lnTo>
                      <a:pt x="4209" y="651"/>
                    </a:lnTo>
                    <a:lnTo>
                      <a:pt x="4297" y="651"/>
                    </a:lnTo>
                    <a:lnTo>
                      <a:pt x="4328" y="681"/>
                    </a:lnTo>
                    <a:lnTo>
                      <a:pt x="4356" y="681"/>
                    </a:lnTo>
                    <a:lnTo>
                      <a:pt x="4386" y="711"/>
                    </a:lnTo>
                    <a:lnTo>
                      <a:pt x="4446" y="711"/>
                    </a:lnTo>
                    <a:lnTo>
                      <a:pt x="4474" y="739"/>
                    </a:lnTo>
                    <a:lnTo>
                      <a:pt x="4474" y="711"/>
                    </a:lnTo>
                    <a:lnTo>
                      <a:pt x="4504" y="711"/>
                    </a:lnTo>
                    <a:lnTo>
                      <a:pt x="4535" y="681"/>
                    </a:lnTo>
                    <a:lnTo>
                      <a:pt x="4535" y="651"/>
                    </a:lnTo>
                    <a:lnTo>
                      <a:pt x="4624" y="651"/>
                    </a:lnTo>
                    <a:lnTo>
                      <a:pt x="4653" y="621"/>
                    </a:lnTo>
                    <a:lnTo>
                      <a:pt x="4624" y="592"/>
                    </a:lnTo>
                    <a:lnTo>
                      <a:pt x="4624" y="533"/>
                    </a:lnTo>
                    <a:lnTo>
                      <a:pt x="4653" y="502"/>
                    </a:lnTo>
                    <a:lnTo>
                      <a:pt x="4653" y="444"/>
                    </a:lnTo>
                    <a:lnTo>
                      <a:pt x="4772" y="326"/>
                    </a:lnTo>
                    <a:lnTo>
                      <a:pt x="4831" y="326"/>
                    </a:lnTo>
                    <a:lnTo>
                      <a:pt x="4890" y="356"/>
                    </a:lnTo>
                    <a:lnTo>
                      <a:pt x="4920" y="326"/>
                    </a:lnTo>
                    <a:lnTo>
                      <a:pt x="4979" y="326"/>
                    </a:lnTo>
                    <a:lnTo>
                      <a:pt x="5009" y="295"/>
                    </a:lnTo>
                    <a:lnTo>
                      <a:pt x="5067" y="295"/>
                    </a:lnTo>
                    <a:lnTo>
                      <a:pt x="5127" y="356"/>
                    </a:lnTo>
                    <a:lnTo>
                      <a:pt x="5186" y="356"/>
                    </a:lnTo>
                    <a:lnTo>
                      <a:pt x="5246" y="384"/>
                    </a:lnTo>
                    <a:lnTo>
                      <a:pt x="5304" y="384"/>
                    </a:lnTo>
                    <a:lnTo>
                      <a:pt x="5364" y="414"/>
                    </a:lnTo>
                    <a:lnTo>
                      <a:pt x="5393" y="444"/>
                    </a:lnTo>
                    <a:lnTo>
                      <a:pt x="5393" y="474"/>
                    </a:lnTo>
                    <a:lnTo>
                      <a:pt x="5334" y="533"/>
                    </a:lnTo>
                    <a:lnTo>
                      <a:pt x="5304" y="533"/>
                    </a:lnTo>
                    <a:lnTo>
                      <a:pt x="5304" y="563"/>
                    </a:lnTo>
                    <a:lnTo>
                      <a:pt x="5334" y="592"/>
                    </a:lnTo>
                    <a:lnTo>
                      <a:pt x="5364" y="592"/>
                    </a:lnTo>
                    <a:lnTo>
                      <a:pt x="5393" y="592"/>
                    </a:lnTo>
                    <a:lnTo>
                      <a:pt x="5423" y="563"/>
                    </a:lnTo>
                    <a:lnTo>
                      <a:pt x="5423" y="533"/>
                    </a:lnTo>
                    <a:lnTo>
                      <a:pt x="5453" y="502"/>
                    </a:lnTo>
                    <a:lnTo>
                      <a:pt x="5541" y="502"/>
                    </a:lnTo>
                    <a:lnTo>
                      <a:pt x="5602" y="444"/>
                    </a:lnTo>
                    <a:lnTo>
                      <a:pt x="5571" y="414"/>
                    </a:lnTo>
                    <a:lnTo>
                      <a:pt x="5541" y="414"/>
                    </a:lnTo>
                    <a:lnTo>
                      <a:pt x="5541" y="384"/>
                    </a:lnTo>
                    <a:lnTo>
                      <a:pt x="5511" y="384"/>
                    </a:lnTo>
                    <a:lnTo>
                      <a:pt x="5571" y="356"/>
                    </a:lnTo>
                    <a:lnTo>
                      <a:pt x="5423" y="356"/>
                    </a:lnTo>
                    <a:lnTo>
                      <a:pt x="5453" y="326"/>
                    </a:lnTo>
                    <a:lnTo>
                      <a:pt x="5364" y="326"/>
                    </a:lnTo>
                    <a:lnTo>
                      <a:pt x="5334" y="295"/>
                    </a:lnTo>
                    <a:lnTo>
                      <a:pt x="5246" y="295"/>
                    </a:lnTo>
                    <a:lnTo>
                      <a:pt x="5274" y="265"/>
                    </a:lnTo>
                    <a:lnTo>
                      <a:pt x="5304" y="265"/>
                    </a:lnTo>
                    <a:lnTo>
                      <a:pt x="5334" y="295"/>
                    </a:lnTo>
                    <a:lnTo>
                      <a:pt x="5571" y="295"/>
                    </a:lnTo>
                    <a:lnTo>
                      <a:pt x="5630" y="238"/>
                    </a:lnTo>
                    <a:lnTo>
                      <a:pt x="5720" y="238"/>
                    </a:lnTo>
                    <a:lnTo>
                      <a:pt x="5720" y="207"/>
                    </a:lnTo>
                    <a:lnTo>
                      <a:pt x="5690" y="177"/>
                    </a:lnTo>
                    <a:lnTo>
                      <a:pt x="5659" y="207"/>
                    </a:lnTo>
                    <a:lnTo>
                      <a:pt x="5602" y="147"/>
                    </a:lnTo>
                    <a:lnTo>
                      <a:pt x="5571" y="147"/>
                    </a:lnTo>
                    <a:lnTo>
                      <a:pt x="5541" y="177"/>
                    </a:lnTo>
                    <a:lnTo>
                      <a:pt x="5511" y="177"/>
                    </a:lnTo>
                    <a:lnTo>
                      <a:pt x="5541" y="147"/>
                    </a:lnTo>
                    <a:lnTo>
                      <a:pt x="5511" y="147"/>
                    </a:lnTo>
                    <a:lnTo>
                      <a:pt x="5483" y="119"/>
                    </a:lnTo>
                    <a:lnTo>
                      <a:pt x="5453" y="147"/>
                    </a:lnTo>
                    <a:lnTo>
                      <a:pt x="5423" y="119"/>
                    </a:lnTo>
                    <a:lnTo>
                      <a:pt x="5334" y="119"/>
                    </a:lnTo>
                    <a:lnTo>
                      <a:pt x="5364" y="88"/>
                    </a:lnTo>
                    <a:lnTo>
                      <a:pt x="5304" y="88"/>
                    </a:lnTo>
                    <a:lnTo>
                      <a:pt x="5274" y="59"/>
                    </a:lnTo>
                    <a:lnTo>
                      <a:pt x="5246" y="59"/>
                    </a:lnTo>
                    <a:lnTo>
                      <a:pt x="5156" y="147"/>
                    </a:lnTo>
                    <a:lnTo>
                      <a:pt x="5156" y="177"/>
                    </a:lnTo>
                    <a:lnTo>
                      <a:pt x="5067" y="177"/>
                    </a:lnTo>
                    <a:lnTo>
                      <a:pt x="5097" y="147"/>
                    </a:lnTo>
                    <a:lnTo>
                      <a:pt x="5127" y="147"/>
                    </a:lnTo>
                    <a:lnTo>
                      <a:pt x="5097" y="119"/>
                    </a:lnTo>
                    <a:lnTo>
                      <a:pt x="5067" y="147"/>
                    </a:lnTo>
                    <a:lnTo>
                      <a:pt x="5039" y="147"/>
                    </a:lnTo>
                    <a:lnTo>
                      <a:pt x="5067" y="119"/>
                    </a:lnTo>
                    <a:lnTo>
                      <a:pt x="5097" y="119"/>
                    </a:lnTo>
                    <a:lnTo>
                      <a:pt x="5067" y="88"/>
                    </a:lnTo>
                    <a:close/>
                    <a:moveTo>
                      <a:pt x="3230" y="533"/>
                    </a:moveTo>
                    <a:lnTo>
                      <a:pt x="3230" y="502"/>
                    </a:lnTo>
                    <a:lnTo>
                      <a:pt x="3260" y="533"/>
                    </a:lnTo>
                    <a:lnTo>
                      <a:pt x="3230" y="533"/>
                    </a:lnTo>
                    <a:close/>
                    <a:moveTo>
                      <a:pt x="2607" y="799"/>
                    </a:moveTo>
                    <a:lnTo>
                      <a:pt x="2638" y="799"/>
                    </a:lnTo>
                    <a:lnTo>
                      <a:pt x="2668" y="829"/>
                    </a:lnTo>
                    <a:lnTo>
                      <a:pt x="2638" y="829"/>
                    </a:lnTo>
                    <a:lnTo>
                      <a:pt x="2607" y="799"/>
                    </a:lnTo>
                    <a:close/>
                    <a:moveTo>
                      <a:pt x="2845" y="769"/>
                    </a:moveTo>
                    <a:lnTo>
                      <a:pt x="2814" y="769"/>
                    </a:lnTo>
                    <a:lnTo>
                      <a:pt x="2786" y="799"/>
                    </a:lnTo>
                    <a:lnTo>
                      <a:pt x="2727" y="799"/>
                    </a:lnTo>
                    <a:lnTo>
                      <a:pt x="2696" y="769"/>
                    </a:lnTo>
                    <a:lnTo>
                      <a:pt x="2786" y="769"/>
                    </a:lnTo>
                    <a:lnTo>
                      <a:pt x="2814" y="739"/>
                    </a:lnTo>
                    <a:lnTo>
                      <a:pt x="2845" y="769"/>
                    </a:lnTo>
                    <a:close/>
                    <a:moveTo>
                      <a:pt x="2431" y="1036"/>
                    </a:moveTo>
                    <a:lnTo>
                      <a:pt x="2459" y="1006"/>
                    </a:lnTo>
                    <a:lnTo>
                      <a:pt x="2489" y="1006"/>
                    </a:lnTo>
                    <a:lnTo>
                      <a:pt x="2459" y="1036"/>
                    </a:lnTo>
                    <a:lnTo>
                      <a:pt x="2431" y="1036"/>
                    </a:lnTo>
                    <a:lnTo>
                      <a:pt x="2431" y="1067"/>
                    </a:lnTo>
                    <a:lnTo>
                      <a:pt x="2400" y="1036"/>
                    </a:lnTo>
                    <a:lnTo>
                      <a:pt x="2431" y="1036"/>
                    </a:lnTo>
                    <a:close/>
                    <a:moveTo>
                      <a:pt x="2075" y="1421"/>
                    </a:moveTo>
                    <a:lnTo>
                      <a:pt x="2015" y="1421"/>
                    </a:lnTo>
                    <a:lnTo>
                      <a:pt x="1986" y="1449"/>
                    </a:lnTo>
                    <a:lnTo>
                      <a:pt x="1986" y="1421"/>
                    </a:lnTo>
                    <a:lnTo>
                      <a:pt x="2015" y="1421"/>
                    </a:lnTo>
                    <a:lnTo>
                      <a:pt x="2075" y="1392"/>
                    </a:lnTo>
                    <a:lnTo>
                      <a:pt x="2105" y="1392"/>
                    </a:lnTo>
                    <a:lnTo>
                      <a:pt x="2075" y="1421"/>
                    </a:lnTo>
                    <a:close/>
                    <a:moveTo>
                      <a:pt x="1778" y="1737"/>
                    </a:moveTo>
                    <a:lnTo>
                      <a:pt x="1778" y="1717"/>
                    </a:lnTo>
                    <a:lnTo>
                      <a:pt x="1838" y="1717"/>
                    </a:lnTo>
                    <a:lnTo>
                      <a:pt x="1778" y="1737"/>
                    </a:lnTo>
                    <a:close/>
                    <a:moveTo>
                      <a:pt x="1513" y="2102"/>
                    </a:moveTo>
                    <a:lnTo>
                      <a:pt x="1483" y="2102"/>
                    </a:lnTo>
                    <a:lnTo>
                      <a:pt x="1452" y="2132"/>
                    </a:lnTo>
                    <a:lnTo>
                      <a:pt x="1483" y="2132"/>
                    </a:lnTo>
                    <a:lnTo>
                      <a:pt x="1513" y="2160"/>
                    </a:lnTo>
                    <a:lnTo>
                      <a:pt x="1452" y="2160"/>
                    </a:lnTo>
                    <a:lnTo>
                      <a:pt x="1422" y="2190"/>
                    </a:lnTo>
                    <a:lnTo>
                      <a:pt x="1394" y="2190"/>
                    </a:lnTo>
                    <a:lnTo>
                      <a:pt x="1333" y="2221"/>
                    </a:lnTo>
                    <a:lnTo>
                      <a:pt x="1364" y="2221"/>
                    </a:lnTo>
                    <a:lnTo>
                      <a:pt x="1394" y="2251"/>
                    </a:lnTo>
                    <a:lnTo>
                      <a:pt x="1245" y="2251"/>
                    </a:lnTo>
                    <a:lnTo>
                      <a:pt x="1215" y="2278"/>
                    </a:lnTo>
                    <a:lnTo>
                      <a:pt x="1185" y="2278"/>
                    </a:lnTo>
                    <a:lnTo>
                      <a:pt x="1185" y="2251"/>
                    </a:lnTo>
                    <a:lnTo>
                      <a:pt x="1215" y="2251"/>
                    </a:lnTo>
                    <a:lnTo>
                      <a:pt x="1215" y="2221"/>
                    </a:lnTo>
                    <a:lnTo>
                      <a:pt x="1304" y="2221"/>
                    </a:lnTo>
                    <a:lnTo>
                      <a:pt x="1364" y="2160"/>
                    </a:lnTo>
                    <a:lnTo>
                      <a:pt x="1394" y="2160"/>
                    </a:lnTo>
                    <a:lnTo>
                      <a:pt x="1422" y="2132"/>
                    </a:lnTo>
                    <a:lnTo>
                      <a:pt x="1422" y="2102"/>
                    </a:lnTo>
                    <a:lnTo>
                      <a:pt x="1452" y="2102"/>
                    </a:lnTo>
                    <a:lnTo>
                      <a:pt x="1483" y="2072"/>
                    </a:lnTo>
                    <a:lnTo>
                      <a:pt x="1540" y="2072"/>
                    </a:lnTo>
                    <a:lnTo>
                      <a:pt x="1513" y="2102"/>
                    </a:lnTo>
                    <a:close/>
                    <a:moveTo>
                      <a:pt x="178" y="2752"/>
                    </a:moveTo>
                    <a:lnTo>
                      <a:pt x="148" y="2724"/>
                    </a:lnTo>
                    <a:lnTo>
                      <a:pt x="237" y="2724"/>
                    </a:lnTo>
                    <a:lnTo>
                      <a:pt x="267" y="2752"/>
                    </a:lnTo>
                    <a:lnTo>
                      <a:pt x="296" y="2724"/>
                    </a:lnTo>
                    <a:lnTo>
                      <a:pt x="327" y="2752"/>
                    </a:lnTo>
                    <a:lnTo>
                      <a:pt x="267" y="2752"/>
                    </a:lnTo>
                    <a:lnTo>
                      <a:pt x="178" y="2752"/>
                    </a:lnTo>
                    <a:close/>
                    <a:moveTo>
                      <a:pt x="623" y="2487"/>
                    </a:moveTo>
                    <a:lnTo>
                      <a:pt x="653" y="2457"/>
                    </a:lnTo>
                    <a:lnTo>
                      <a:pt x="683" y="2457"/>
                    </a:lnTo>
                    <a:lnTo>
                      <a:pt x="623" y="2487"/>
                    </a:lnTo>
                    <a:close/>
                    <a:moveTo>
                      <a:pt x="564" y="2930"/>
                    </a:moveTo>
                    <a:lnTo>
                      <a:pt x="623" y="2930"/>
                    </a:lnTo>
                    <a:lnTo>
                      <a:pt x="592" y="2961"/>
                    </a:lnTo>
                    <a:lnTo>
                      <a:pt x="564" y="2961"/>
                    </a:lnTo>
                    <a:lnTo>
                      <a:pt x="564" y="2930"/>
                    </a:lnTo>
                    <a:close/>
                    <a:moveTo>
                      <a:pt x="416" y="2961"/>
                    </a:moveTo>
                    <a:lnTo>
                      <a:pt x="385" y="2961"/>
                    </a:lnTo>
                    <a:lnTo>
                      <a:pt x="355" y="2989"/>
                    </a:lnTo>
                    <a:lnTo>
                      <a:pt x="327" y="2989"/>
                    </a:lnTo>
                    <a:lnTo>
                      <a:pt x="296" y="2961"/>
                    </a:lnTo>
                    <a:lnTo>
                      <a:pt x="355" y="2961"/>
                    </a:lnTo>
                    <a:lnTo>
                      <a:pt x="355" y="2901"/>
                    </a:lnTo>
                    <a:lnTo>
                      <a:pt x="385" y="2901"/>
                    </a:lnTo>
                    <a:lnTo>
                      <a:pt x="385" y="2930"/>
                    </a:lnTo>
                    <a:lnTo>
                      <a:pt x="416" y="2961"/>
                    </a:lnTo>
                    <a:lnTo>
                      <a:pt x="446" y="2961"/>
                    </a:lnTo>
                    <a:lnTo>
                      <a:pt x="473" y="2930"/>
                    </a:lnTo>
                    <a:lnTo>
                      <a:pt x="503" y="2930"/>
                    </a:lnTo>
                    <a:lnTo>
                      <a:pt x="473" y="2961"/>
                    </a:lnTo>
                    <a:lnTo>
                      <a:pt x="503" y="2961"/>
                    </a:lnTo>
                    <a:lnTo>
                      <a:pt x="473" y="2989"/>
                    </a:lnTo>
                    <a:lnTo>
                      <a:pt x="503" y="3019"/>
                    </a:lnTo>
                    <a:lnTo>
                      <a:pt x="473" y="3019"/>
                    </a:lnTo>
                    <a:lnTo>
                      <a:pt x="416" y="2961"/>
                    </a:lnTo>
                    <a:close/>
                    <a:moveTo>
                      <a:pt x="237" y="2930"/>
                    </a:moveTo>
                    <a:lnTo>
                      <a:pt x="267" y="2961"/>
                    </a:lnTo>
                    <a:lnTo>
                      <a:pt x="209" y="2961"/>
                    </a:lnTo>
                    <a:lnTo>
                      <a:pt x="237" y="2930"/>
                    </a:lnTo>
                    <a:close/>
                    <a:moveTo>
                      <a:pt x="148" y="3080"/>
                    </a:moveTo>
                    <a:lnTo>
                      <a:pt x="178" y="3107"/>
                    </a:lnTo>
                    <a:lnTo>
                      <a:pt x="148" y="3137"/>
                    </a:lnTo>
                    <a:lnTo>
                      <a:pt x="148" y="3107"/>
                    </a:lnTo>
                    <a:lnTo>
                      <a:pt x="120" y="3107"/>
                    </a:lnTo>
                    <a:lnTo>
                      <a:pt x="148" y="3080"/>
                    </a:lnTo>
                    <a:close/>
                  </a:path>
                </a:pathLst>
              </a:custGeom>
              <a:solidFill>
                <a:srgbClr val="8FB5BE"/>
              </a:solidFill>
              <a:ln w="9525">
                <a:noFill/>
                <a:round/>
                <a:headEnd/>
                <a:tailEnd/>
              </a:ln>
            </p:spPr>
            <p:txBody>
              <a:bodyPr/>
              <a:lstStyle/>
              <a:p>
                <a:endParaRPr lang="en-GB"/>
              </a:p>
            </p:txBody>
          </p:sp>
          <p:sp>
            <p:nvSpPr>
              <p:cNvPr id="13324" name="Freeform 12"/>
              <p:cNvSpPr>
                <a:spLocks/>
              </p:cNvSpPr>
              <p:nvPr/>
            </p:nvSpPr>
            <p:spPr bwMode="auto">
              <a:xfrm>
                <a:off x="3790" y="965"/>
                <a:ext cx="682" cy="770"/>
              </a:xfrm>
              <a:custGeom>
                <a:avLst/>
                <a:gdLst/>
                <a:ahLst/>
                <a:cxnLst>
                  <a:cxn ang="0">
                    <a:pos x="1098" y="238"/>
                  </a:cxn>
                  <a:cxn ang="0">
                    <a:pos x="1009" y="386"/>
                  </a:cxn>
                  <a:cxn ang="0">
                    <a:pos x="860" y="416"/>
                  </a:cxn>
                  <a:cxn ang="0">
                    <a:pos x="683" y="386"/>
                  </a:cxn>
                  <a:cxn ang="0">
                    <a:pos x="386" y="386"/>
                  </a:cxn>
                  <a:cxn ang="0">
                    <a:pos x="179" y="238"/>
                  </a:cxn>
                  <a:cxn ang="0">
                    <a:pos x="30" y="268"/>
                  </a:cxn>
                  <a:cxn ang="0">
                    <a:pos x="90" y="356"/>
                  </a:cxn>
                  <a:cxn ang="0">
                    <a:pos x="268" y="416"/>
                  </a:cxn>
                  <a:cxn ang="0">
                    <a:pos x="564" y="534"/>
                  </a:cxn>
                  <a:cxn ang="0">
                    <a:pos x="683" y="622"/>
                  </a:cxn>
                  <a:cxn ang="0">
                    <a:pos x="683" y="772"/>
                  </a:cxn>
                  <a:cxn ang="0">
                    <a:pos x="741" y="860"/>
                  </a:cxn>
                  <a:cxn ang="0">
                    <a:pos x="741" y="1097"/>
                  </a:cxn>
                  <a:cxn ang="0">
                    <a:pos x="948" y="1274"/>
                  </a:cxn>
                  <a:cxn ang="0">
                    <a:pos x="1098" y="1333"/>
                  </a:cxn>
                  <a:cxn ang="0">
                    <a:pos x="1216" y="1481"/>
                  </a:cxn>
                  <a:cxn ang="0">
                    <a:pos x="1157" y="1540"/>
                  </a:cxn>
                  <a:cxn ang="0">
                    <a:pos x="978" y="1601"/>
                  </a:cxn>
                  <a:cxn ang="0">
                    <a:pos x="771" y="1777"/>
                  </a:cxn>
                  <a:cxn ang="0">
                    <a:pos x="653" y="1865"/>
                  </a:cxn>
                  <a:cxn ang="0">
                    <a:pos x="534" y="1956"/>
                  </a:cxn>
                  <a:cxn ang="0">
                    <a:pos x="446" y="2044"/>
                  </a:cxn>
                  <a:cxn ang="0">
                    <a:pos x="356" y="2044"/>
                  </a:cxn>
                  <a:cxn ang="0">
                    <a:pos x="297" y="2192"/>
                  </a:cxn>
                  <a:cxn ang="0">
                    <a:pos x="327" y="2310"/>
                  </a:cxn>
                  <a:cxn ang="0">
                    <a:pos x="416" y="2487"/>
                  </a:cxn>
                  <a:cxn ang="0">
                    <a:pos x="416" y="2635"/>
                  </a:cxn>
                  <a:cxn ang="0">
                    <a:pos x="386" y="2842"/>
                  </a:cxn>
                  <a:cxn ang="0">
                    <a:pos x="534" y="2873"/>
                  </a:cxn>
                  <a:cxn ang="0">
                    <a:pos x="653" y="2931"/>
                  </a:cxn>
                  <a:cxn ang="0">
                    <a:pos x="653" y="2991"/>
                  </a:cxn>
                  <a:cxn ang="0">
                    <a:pos x="711" y="2962"/>
                  </a:cxn>
                  <a:cxn ang="0">
                    <a:pos x="830" y="3050"/>
                  </a:cxn>
                  <a:cxn ang="0">
                    <a:pos x="920" y="3021"/>
                  </a:cxn>
                  <a:cxn ang="0">
                    <a:pos x="1098" y="2991"/>
                  </a:cxn>
                  <a:cxn ang="0">
                    <a:pos x="1246" y="2962"/>
                  </a:cxn>
                  <a:cxn ang="0">
                    <a:pos x="1483" y="2931"/>
                  </a:cxn>
                  <a:cxn ang="0">
                    <a:pos x="1778" y="2842"/>
                  </a:cxn>
                  <a:cxn ang="0">
                    <a:pos x="1957" y="2812"/>
                  </a:cxn>
                  <a:cxn ang="0">
                    <a:pos x="2164" y="2666"/>
                  </a:cxn>
                  <a:cxn ang="0">
                    <a:pos x="2401" y="2457"/>
                  </a:cxn>
                  <a:cxn ang="0">
                    <a:pos x="2608" y="2281"/>
                  </a:cxn>
                  <a:cxn ang="0">
                    <a:pos x="2608" y="2014"/>
                  </a:cxn>
                  <a:cxn ang="0">
                    <a:pos x="2371" y="1926"/>
                  </a:cxn>
                  <a:cxn ang="0">
                    <a:pos x="2401" y="1719"/>
                  </a:cxn>
                  <a:cxn ang="0">
                    <a:pos x="2253" y="1628"/>
                  </a:cxn>
                  <a:cxn ang="0">
                    <a:pos x="2253" y="1540"/>
                  </a:cxn>
                  <a:cxn ang="0">
                    <a:pos x="2194" y="1422"/>
                  </a:cxn>
                  <a:cxn ang="0">
                    <a:pos x="2222" y="1274"/>
                  </a:cxn>
                  <a:cxn ang="0">
                    <a:pos x="2104" y="1126"/>
                  </a:cxn>
                  <a:cxn ang="0">
                    <a:pos x="1957" y="947"/>
                  </a:cxn>
                  <a:cxn ang="0">
                    <a:pos x="2015" y="652"/>
                  </a:cxn>
                  <a:cxn ang="0">
                    <a:pos x="1748" y="416"/>
                  </a:cxn>
                  <a:cxn ang="0">
                    <a:pos x="1808" y="326"/>
                  </a:cxn>
                  <a:cxn ang="0">
                    <a:pos x="1808" y="238"/>
                  </a:cxn>
                  <a:cxn ang="0">
                    <a:pos x="1720" y="89"/>
                  </a:cxn>
                  <a:cxn ang="0">
                    <a:pos x="1453" y="31"/>
                  </a:cxn>
                </a:cxnLst>
                <a:rect l="0" t="0" r="r" b="b"/>
                <a:pathLst>
                  <a:path w="2727" h="3080">
                    <a:moveTo>
                      <a:pt x="1305" y="31"/>
                    </a:moveTo>
                    <a:lnTo>
                      <a:pt x="1246" y="31"/>
                    </a:lnTo>
                    <a:lnTo>
                      <a:pt x="1127" y="149"/>
                    </a:lnTo>
                    <a:lnTo>
                      <a:pt x="1127" y="207"/>
                    </a:lnTo>
                    <a:lnTo>
                      <a:pt x="1098" y="238"/>
                    </a:lnTo>
                    <a:lnTo>
                      <a:pt x="1098" y="297"/>
                    </a:lnTo>
                    <a:lnTo>
                      <a:pt x="1127" y="326"/>
                    </a:lnTo>
                    <a:lnTo>
                      <a:pt x="1098" y="356"/>
                    </a:lnTo>
                    <a:lnTo>
                      <a:pt x="1009" y="356"/>
                    </a:lnTo>
                    <a:lnTo>
                      <a:pt x="1009" y="386"/>
                    </a:lnTo>
                    <a:lnTo>
                      <a:pt x="978" y="416"/>
                    </a:lnTo>
                    <a:lnTo>
                      <a:pt x="948" y="416"/>
                    </a:lnTo>
                    <a:lnTo>
                      <a:pt x="948" y="444"/>
                    </a:lnTo>
                    <a:lnTo>
                      <a:pt x="920" y="416"/>
                    </a:lnTo>
                    <a:lnTo>
                      <a:pt x="860" y="416"/>
                    </a:lnTo>
                    <a:lnTo>
                      <a:pt x="830" y="386"/>
                    </a:lnTo>
                    <a:lnTo>
                      <a:pt x="802" y="386"/>
                    </a:lnTo>
                    <a:lnTo>
                      <a:pt x="771" y="356"/>
                    </a:lnTo>
                    <a:lnTo>
                      <a:pt x="683" y="356"/>
                    </a:lnTo>
                    <a:lnTo>
                      <a:pt x="683" y="386"/>
                    </a:lnTo>
                    <a:lnTo>
                      <a:pt x="623" y="386"/>
                    </a:lnTo>
                    <a:lnTo>
                      <a:pt x="593" y="416"/>
                    </a:lnTo>
                    <a:lnTo>
                      <a:pt x="475" y="416"/>
                    </a:lnTo>
                    <a:lnTo>
                      <a:pt x="446" y="386"/>
                    </a:lnTo>
                    <a:lnTo>
                      <a:pt x="386" y="386"/>
                    </a:lnTo>
                    <a:lnTo>
                      <a:pt x="297" y="297"/>
                    </a:lnTo>
                    <a:lnTo>
                      <a:pt x="268" y="297"/>
                    </a:lnTo>
                    <a:lnTo>
                      <a:pt x="268" y="268"/>
                    </a:lnTo>
                    <a:lnTo>
                      <a:pt x="209" y="238"/>
                    </a:lnTo>
                    <a:lnTo>
                      <a:pt x="179" y="238"/>
                    </a:lnTo>
                    <a:lnTo>
                      <a:pt x="118" y="207"/>
                    </a:lnTo>
                    <a:lnTo>
                      <a:pt x="90" y="268"/>
                    </a:lnTo>
                    <a:lnTo>
                      <a:pt x="118" y="268"/>
                    </a:lnTo>
                    <a:lnTo>
                      <a:pt x="61" y="297"/>
                    </a:lnTo>
                    <a:lnTo>
                      <a:pt x="30" y="268"/>
                    </a:lnTo>
                    <a:lnTo>
                      <a:pt x="0" y="297"/>
                    </a:lnTo>
                    <a:lnTo>
                      <a:pt x="30" y="297"/>
                    </a:lnTo>
                    <a:lnTo>
                      <a:pt x="30" y="326"/>
                    </a:lnTo>
                    <a:lnTo>
                      <a:pt x="61" y="326"/>
                    </a:lnTo>
                    <a:lnTo>
                      <a:pt x="90" y="356"/>
                    </a:lnTo>
                    <a:lnTo>
                      <a:pt x="118" y="356"/>
                    </a:lnTo>
                    <a:lnTo>
                      <a:pt x="149" y="386"/>
                    </a:lnTo>
                    <a:lnTo>
                      <a:pt x="179" y="386"/>
                    </a:lnTo>
                    <a:lnTo>
                      <a:pt x="209" y="416"/>
                    </a:lnTo>
                    <a:lnTo>
                      <a:pt x="268" y="416"/>
                    </a:lnTo>
                    <a:lnTo>
                      <a:pt x="327" y="474"/>
                    </a:lnTo>
                    <a:lnTo>
                      <a:pt x="475" y="474"/>
                    </a:lnTo>
                    <a:lnTo>
                      <a:pt x="504" y="504"/>
                    </a:lnTo>
                    <a:lnTo>
                      <a:pt x="534" y="504"/>
                    </a:lnTo>
                    <a:lnTo>
                      <a:pt x="564" y="534"/>
                    </a:lnTo>
                    <a:lnTo>
                      <a:pt x="564" y="563"/>
                    </a:lnTo>
                    <a:lnTo>
                      <a:pt x="623" y="563"/>
                    </a:lnTo>
                    <a:lnTo>
                      <a:pt x="623" y="593"/>
                    </a:lnTo>
                    <a:lnTo>
                      <a:pt x="653" y="593"/>
                    </a:lnTo>
                    <a:lnTo>
                      <a:pt x="683" y="622"/>
                    </a:lnTo>
                    <a:lnTo>
                      <a:pt x="653" y="652"/>
                    </a:lnTo>
                    <a:lnTo>
                      <a:pt x="653" y="681"/>
                    </a:lnTo>
                    <a:lnTo>
                      <a:pt x="683" y="711"/>
                    </a:lnTo>
                    <a:lnTo>
                      <a:pt x="653" y="741"/>
                    </a:lnTo>
                    <a:lnTo>
                      <a:pt x="683" y="772"/>
                    </a:lnTo>
                    <a:lnTo>
                      <a:pt x="741" y="772"/>
                    </a:lnTo>
                    <a:lnTo>
                      <a:pt x="741" y="799"/>
                    </a:lnTo>
                    <a:lnTo>
                      <a:pt x="711" y="799"/>
                    </a:lnTo>
                    <a:lnTo>
                      <a:pt x="683" y="829"/>
                    </a:lnTo>
                    <a:lnTo>
                      <a:pt x="741" y="860"/>
                    </a:lnTo>
                    <a:lnTo>
                      <a:pt x="741" y="890"/>
                    </a:lnTo>
                    <a:lnTo>
                      <a:pt x="802" y="918"/>
                    </a:lnTo>
                    <a:lnTo>
                      <a:pt x="802" y="1008"/>
                    </a:lnTo>
                    <a:lnTo>
                      <a:pt x="741" y="1067"/>
                    </a:lnTo>
                    <a:lnTo>
                      <a:pt x="741" y="1097"/>
                    </a:lnTo>
                    <a:lnTo>
                      <a:pt x="802" y="1126"/>
                    </a:lnTo>
                    <a:lnTo>
                      <a:pt x="830" y="1154"/>
                    </a:lnTo>
                    <a:lnTo>
                      <a:pt x="830" y="1185"/>
                    </a:lnTo>
                    <a:lnTo>
                      <a:pt x="890" y="1245"/>
                    </a:lnTo>
                    <a:lnTo>
                      <a:pt x="948" y="1274"/>
                    </a:lnTo>
                    <a:lnTo>
                      <a:pt x="978" y="1245"/>
                    </a:lnTo>
                    <a:lnTo>
                      <a:pt x="978" y="1274"/>
                    </a:lnTo>
                    <a:lnTo>
                      <a:pt x="1009" y="1303"/>
                    </a:lnTo>
                    <a:lnTo>
                      <a:pt x="1098" y="1303"/>
                    </a:lnTo>
                    <a:lnTo>
                      <a:pt x="1098" y="1333"/>
                    </a:lnTo>
                    <a:lnTo>
                      <a:pt x="1127" y="1333"/>
                    </a:lnTo>
                    <a:lnTo>
                      <a:pt x="1157" y="1363"/>
                    </a:lnTo>
                    <a:lnTo>
                      <a:pt x="1157" y="1452"/>
                    </a:lnTo>
                    <a:lnTo>
                      <a:pt x="1185" y="1452"/>
                    </a:lnTo>
                    <a:lnTo>
                      <a:pt x="1216" y="1481"/>
                    </a:lnTo>
                    <a:lnTo>
                      <a:pt x="1185" y="1481"/>
                    </a:lnTo>
                    <a:lnTo>
                      <a:pt x="1185" y="1510"/>
                    </a:lnTo>
                    <a:lnTo>
                      <a:pt x="1157" y="1510"/>
                    </a:lnTo>
                    <a:lnTo>
                      <a:pt x="1185" y="1540"/>
                    </a:lnTo>
                    <a:lnTo>
                      <a:pt x="1157" y="1540"/>
                    </a:lnTo>
                    <a:lnTo>
                      <a:pt x="1127" y="1510"/>
                    </a:lnTo>
                    <a:lnTo>
                      <a:pt x="1098" y="1510"/>
                    </a:lnTo>
                    <a:lnTo>
                      <a:pt x="1067" y="1540"/>
                    </a:lnTo>
                    <a:lnTo>
                      <a:pt x="1039" y="1540"/>
                    </a:lnTo>
                    <a:lnTo>
                      <a:pt x="978" y="1601"/>
                    </a:lnTo>
                    <a:lnTo>
                      <a:pt x="978" y="1628"/>
                    </a:lnTo>
                    <a:lnTo>
                      <a:pt x="948" y="1658"/>
                    </a:lnTo>
                    <a:lnTo>
                      <a:pt x="920" y="1658"/>
                    </a:lnTo>
                    <a:lnTo>
                      <a:pt x="802" y="1777"/>
                    </a:lnTo>
                    <a:lnTo>
                      <a:pt x="771" y="1777"/>
                    </a:lnTo>
                    <a:lnTo>
                      <a:pt x="771" y="1807"/>
                    </a:lnTo>
                    <a:lnTo>
                      <a:pt x="741" y="1837"/>
                    </a:lnTo>
                    <a:lnTo>
                      <a:pt x="683" y="1837"/>
                    </a:lnTo>
                    <a:lnTo>
                      <a:pt x="683" y="1865"/>
                    </a:lnTo>
                    <a:lnTo>
                      <a:pt x="653" y="1865"/>
                    </a:lnTo>
                    <a:lnTo>
                      <a:pt x="653" y="1895"/>
                    </a:lnTo>
                    <a:lnTo>
                      <a:pt x="593" y="1895"/>
                    </a:lnTo>
                    <a:lnTo>
                      <a:pt x="564" y="1926"/>
                    </a:lnTo>
                    <a:lnTo>
                      <a:pt x="564" y="1956"/>
                    </a:lnTo>
                    <a:lnTo>
                      <a:pt x="534" y="1956"/>
                    </a:lnTo>
                    <a:lnTo>
                      <a:pt x="534" y="1983"/>
                    </a:lnTo>
                    <a:lnTo>
                      <a:pt x="564" y="1983"/>
                    </a:lnTo>
                    <a:lnTo>
                      <a:pt x="534" y="2014"/>
                    </a:lnTo>
                    <a:lnTo>
                      <a:pt x="475" y="2014"/>
                    </a:lnTo>
                    <a:lnTo>
                      <a:pt x="446" y="2044"/>
                    </a:lnTo>
                    <a:lnTo>
                      <a:pt x="446" y="2014"/>
                    </a:lnTo>
                    <a:lnTo>
                      <a:pt x="416" y="2044"/>
                    </a:lnTo>
                    <a:lnTo>
                      <a:pt x="386" y="2044"/>
                    </a:lnTo>
                    <a:lnTo>
                      <a:pt x="356" y="2014"/>
                    </a:lnTo>
                    <a:lnTo>
                      <a:pt x="356" y="2044"/>
                    </a:lnTo>
                    <a:lnTo>
                      <a:pt x="386" y="2074"/>
                    </a:lnTo>
                    <a:lnTo>
                      <a:pt x="356" y="2074"/>
                    </a:lnTo>
                    <a:lnTo>
                      <a:pt x="356" y="2102"/>
                    </a:lnTo>
                    <a:lnTo>
                      <a:pt x="297" y="2162"/>
                    </a:lnTo>
                    <a:lnTo>
                      <a:pt x="297" y="2192"/>
                    </a:lnTo>
                    <a:lnTo>
                      <a:pt x="268" y="2221"/>
                    </a:lnTo>
                    <a:lnTo>
                      <a:pt x="297" y="2221"/>
                    </a:lnTo>
                    <a:lnTo>
                      <a:pt x="297" y="2281"/>
                    </a:lnTo>
                    <a:lnTo>
                      <a:pt x="327" y="2281"/>
                    </a:lnTo>
                    <a:lnTo>
                      <a:pt x="327" y="2310"/>
                    </a:lnTo>
                    <a:lnTo>
                      <a:pt x="356" y="2310"/>
                    </a:lnTo>
                    <a:lnTo>
                      <a:pt x="327" y="2339"/>
                    </a:lnTo>
                    <a:lnTo>
                      <a:pt x="327" y="2429"/>
                    </a:lnTo>
                    <a:lnTo>
                      <a:pt x="356" y="2429"/>
                    </a:lnTo>
                    <a:lnTo>
                      <a:pt x="416" y="2487"/>
                    </a:lnTo>
                    <a:lnTo>
                      <a:pt x="416" y="2517"/>
                    </a:lnTo>
                    <a:lnTo>
                      <a:pt x="446" y="2548"/>
                    </a:lnTo>
                    <a:lnTo>
                      <a:pt x="386" y="2548"/>
                    </a:lnTo>
                    <a:lnTo>
                      <a:pt x="416" y="2576"/>
                    </a:lnTo>
                    <a:lnTo>
                      <a:pt x="416" y="2635"/>
                    </a:lnTo>
                    <a:lnTo>
                      <a:pt x="356" y="2694"/>
                    </a:lnTo>
                    <a:lnTo>
                      <a:pt x="386" y="2724"/>
                    </a:lnTo>
                    <a:lnTo>
                      <a:pt x="386" y="2785"/>
                    </a:lnTo>
                    <a:lnTo>
                      <a:pt x="416" y="2812"/>
                    </a:lnTo>
                    <a:lnTo>
                      <a:pt x="386" y="2842"/>
                    </a:lnTo>
                    <a:lnTo>
                      <a:pt x="416" y="2842"/>
                    </a:lnTo>
                    <a:lnTo>
                      <a:pt x="446" y="2873"/>
                    </a:lnTo>
                    <a:lnTo>
                      <a:pt x="446" y="2842"/>
                    </a:lnTo>
                    <a:lnTo>
                      <a:pt x="534" y="2842"/>
                    </a:lnTo>
                    <a:lnTo>
                      <a:pt x="534" y="2873"/>
                    </a:lnTo>
                    <a:lnTo>
                      <a:pt x="564" y="2873"/>
                    </a:lnTo>
                    <a:lnTo>
                      <a:pt x="593" y="2903"/>
                    </a:lnTo>
                    <a:lnTo>
                      <a:pt x="623" y="2903"/>
                    </a:lnTo>
                    <a:lnTo>
                      <a:pt x="623" y="2931"/>
                    </a:lnTo>
                    <a:lnTo>
                      <a:pt x="653" y="2931"/>
                    </a:lnTo>
                    <a:lnTo>
                      <a:pt x="653" y="2903"/>
                    </a:lnTo>
                    <a:lnTo>
                      <a:pt x="683" y="2903"/>
                    </a:lnTo>
                    <a:lnTo>
                      <a:pt x="653" y="2931"/>
                    </a:lnTo>
                    <a:lnTo>
                      <a:pt x="683" y="2962"/>
                    </a:lnTo>
                    <a:lnTo>
                      <a:pt x="653" y="2991"/>
                    </a:lnTo>
                    <a:lnTo>
                      <a:pt x="653" y="3021"/>
                    </a:lnTo>
                    <a:lnTo>
                      <a:pt x="711" y="3021"/>
                    </a:lnTo>
                    <a:lnTo>
                      <a:pt x="741" y="2991"/>
                    </a:lnTo>
                    <a:lnTo>
                      <a:pt x="741" y="2962"/>
                    </a:lnTo>
                    <a:lnTo>
                      <a:pt x="711" y="2962"/>
                    </a:lnTo>
                    <a:lnTo>
                      <a:pt x="741" y="2931"/>
                    </a:lnTo>
                    <a:lnTo>
                      <a:pt x="771" y="2931"/>
                    </a:lnTo>
                    <a:lnTo>
                      <a:pt x="771" y="2962"/>
                    </a:lnTo>
                    <a:lnTo>
                      <a:pt x="830" y="3021"/>
                    </a:lnTo>
                    <a:lnTo>
                      <a:pt x="830" y="3050"/>
                    </a:lnTo>
                    <a:lnTo>
                      <a:pt x="802" y="3050"/>
                    </a:lnTo>
                    <a:lnTo>
                      <a:pt x="771" y="3080"/>
                    </a:lnTo>
                    <a:lnTo>
                      <a:pt x="830" y="3080"/>
                    </a:lnTo>
                    <a:lnTo>
                      <a:pt x="890" y="3021"/>
                    </a:lnTo>
                    <a:lnTo>
                      <a:pt x="920" y="3021"/>
                    </a:lnTo>
                    <a:lnTo>
                      <a:pt x="890" y="3050"/>
                    </a:lnTo>
                    <a:lnTo>
                      <a:pt x="978" y="3050"/>
                    </a:lnTo>
                    <a:lnTo>
                      <a:pt x="1009" y="3021"/>
                    </a:lnTo>
                    <a:lnTo>
                      <a:pt x="1067" y="3021"/>
                    </a:lnTo>
                    <a:lnTo>
                      <a:pt x="1098" y="2991"/>
                    </a:lnTo>
                    <a:lnTo>
                      <a:pt x="1098" y="3021"/>
                    </a:lnTo>
                    <a:lnTo>
                      <a:pt x="1157" y="3021"/>
                    </a:lnTo>
                    <a:lnTo>
                      <a:pt x="1185" y="2991"/>
                    </a:lnTo>
                    <a:lnTo>
                      <a:pt x="1216" y="2991"/>
                    </a:lnTo>
                    <a:lnTo>
                      <a:pt x="1246" y="2962"/>
                    </a:lnTo>
                    <a:lnTo>
                      <a:pt x="1305" y="2962"/>
                    </a:lnTo>
                    <a:lnTo>
                      <a:pt x="1334" y="2931"/>
                    </a:lnTo>
                    <a:lnTo>
                      <a:pt x="1423" y="2931"/>
                    </a:lnTo>
                    <a:lnTo>
                      <a:pt x="1453" y="2962"/>
                    </a:lnTo>
                    <a:lnTo>
                      <a:pt x="1483" y="2931"/>
                    </a:lnTo>
                    <a:lnTo>
                      <a:pt x="1483" y="2903"/>
                    </a:lnTo>
                    <a:lnTo>
                      <a:pt x="1601" y="2903"/>
                    </a:lnTo>
                    <a:lnTo>
                      <a:pt x="1601" y="2873"/>
                    </a:lnTo>
                    <a:lnTo>
                      <a:pt x="1748" y="2873"/>
                    </a:lnTo>
                    <a:lnTo>
                      <a:pt x="1778" y="2842"/>
                    </a:lnTo>
                    <a:lnTo>
                      <a:pt x="1808" y="2873"/>
                    </a:lnTo>
                    <a:lnTo>
                      <a:pt x="1927" y="2873"/>
                    </a:lnTo>
                    <a:lnTo>
                      <a:pt x="1927" y="2842"/>
                    </a:lnTo>
                    <a:lnTo>
                      <a:pt x="1957" y="2842"/>
                    </a:lnTo>
                    <a:lnTo>
                      <a:pt x="1957" y="2812"/>
                    </a:lnTo>
                    <a:lnTo>
                      <a:pt x="1985" y="2785"/>
                    </a:lnTo>
                    <a:lnTo>
                      <a:pt x="2015" y="2785"/>
                    </a:lnTo>
                    <a:lnTo>
                      <a:pt x="2076" y="2724"/>
                    </a:lnTo>
                    <a:lnTo>
                      <a:pt x="2104" y="2724"/>
                    </a:lnTo>
                    <a:lnTo>
                      <a:pt x="2164" y="2666"/>
                    </a:lnTo>
                    <a:lnTo>
                      <a:pt x="2194" y="2666"/>
                    </a:lnTo>
                    <a:lnTo>
                      <a:pt x="2313" y="2548"/>
                    </a:lnTo>
                    <a:lnTo>
                      <a:pt x="2340" y="2548"/>
                    </a:lnTo>
                    <a:lnTo>
                      <a:pt x="2401" y="2487"/>
                    </a:lnTo>
                    <a:lnTo>
                      <a:pt x="2401" y="2457"/>
                    </a:lnTo>
                    <a:lnTo>
                      <a:pt x="2431" y="2457"/>
                    </a:lnTo>
                    <a:lnTo>
                      <a:pt x="2431" y="2429"/>
                    </a:lnTo>
                    <a:lnTo>
                      <a:pt x="2520" y="2339"/>
                    </a:lnTo>
                    <a:lnTo>
                      <a:pt x="2550" y="2339"/>
                    </a:lnTo>
                    <a:lnTo>
                      <a:pt x="2608" y="2281"/>
                    </a:lnTo>
                    <a:lnTo>
                      <a:pt x="2638" y="2281"/>
                    </a:lnTo>
                    <a:lnTo>
                      <a:pt x="2668" y="2251"/>
                    </a:lnTo>
                    <a:lnTo>
                      <a:pt x="2668" y="2192"/>
                    </a:lnTo>
                    <a:lnTo>
                      <a:pt x="2727" y="2132"/>
                    </a:lnTo>
                    <a:lnTo>
                      <a:pt x="2608" y="2014"/>
                    </a:lnTo>
                    <a:lnTo>
                      <a:pt x="2550" y="2014"/>
                    </a:lnTo>
                    <a:lnTo>
                      <a:pt x="2490" y="1956"/>
                    </a:lnTo>
                    <a:lnTo>
                      <a:pt x="2431" y="1956"/>
                    </a:lnTo>
                    <a:lnTo>
                      <a:pt x="2401" y="1926"/>
                    </a:lnTo>
                    <a:lnTo>
                      <a:pt x="2371" y="1926"/>
                    </a:lnTo>
                    <a:lnTo>
                      <a:pt x="2313" y="1865"/>
                    </a:lnTo>
                    <a:lnTo>
                      <a:pt x="2340" y="1865"/>
                    </a:lnTo>
                    <a:lnTo>
                      <a:pt x="2431" y="1777"/>
                    </a:lnTo>
                    <a:lnTo>
                      <a:pt x="2401" y="1747"/>
                    </a:lnTo>
                    <a:lnTo>
                      <a:pt x="2401" y="1719"/>
                    </a:lnTo>
                    <a:lnTo>
                      <a:pt x="2371" y="1688"/>
                    </a:lnTo>
                    <a:lnTo>
                      <a:pt x="2313" y="1688"/>
                    </a:lnTo>
                    <a:lnTo>
                      <a:pt x="2283" y="1658"/>
                    </a:lnTo>
                    <a:lnTo>
                      <a:pt x="2283" y="1628"/>
                    </a:lnTo>
                    <a:lnTo>
                      <a:pt x="2253" y="1628"/>
                    </a:lnTo>
                    <a:lnTo>
                      <a:pt x="2253" y="1601"/>
                    </a:lnTo>
                    <a:lnTo>
                      <a:pt x="2283" y="1601"/>
                    </a:lnTo>
                    <a:lnTo>
                      <a:pt x="2313" y="1570"/>
                    </a:lnTo>
                    <a:lnTo>
                      <a:pt x="2283" y="1570"/>
                    </a:lnTo>
                    <a:lnTo>
                      <a:pt x="2253" y="1540"/>
                    </a:lnTo>
                    <a:lnTo>
                      <a:pt x="2194" y="1540"/>
                    </a:lnTo>
                    <a:lnTo>
                      <a:pt x="2164" y="1510"/>
                    </a:lnTo>
                    <a:lnTo>
                      <a:pt x="2164" y="1452"/>
                    </a:lnTo>
                    <a:lnTo>
                      <a:pt x="2194" y="1452"/>
                    </a:lnTo>
                    <a:lnTo>
                      <a:pt x="2194" y="1422"/>
                    </a:lnTo>
                    <a:lnTo>
                      <a:pt x="2164" y="1422"/>
                    </a:lnTo>
                    <a:lnTo>
                      <a:pt x="2133" y="1392"/>
                    </a:lnTo>
                    <a:lnTo>
                      <a:pt x="2164" y="1363"/>
                    </a:lnTo>
                    <a:lnTo>
                      <a:pt x="2164" y="1303"/>
                    </a:lnTo>
                    <a:lnTo>
                      <a:pt x="2222" y="1274"/>
                    </a:lnTo>
                    <a:lnTo>
                      <a:pt x="2253" y="1274"/>
                    </a:lnTo>
                    <a:lnTo>
                      <a:pt x="2194" y="1215"/>
                    </a:lnTo>
                    <a:lnTo>
                      <a:pt x="2194" y="1185"/>
                    </a:lnTo>
                    <a:lnTo>
                      <a:pt x="2133" y="1126"/>
                    </a:lnTo>
                    <a:lnTo>
                      <a:pt x="2104" y="1126"/>
                    </a:lnTo>
                    <a:lnTo>
                      <a:pt x="2104" y="1097"/>
                    </a:lnTo>
                    <a:lnTo>
                      <a:pt x="2015" y="1008"/>
                    </a:lnTo>
                    <a:lnTo>
                      <a:pt x="2015" y="978"/>
                    </a:lnTo>
                    <a:lnTo>
                      <a:pt x="1985" y="947"/>
                    </a:lnTo>
                    <a:lnTo>
                      <a:pt x="1957" y="947"/>
                    </a:lnTo>
                    <a:lnTo>
                      <a:pt x="1957" y="890"/>
                    </a:lnTo>
                    <a:lnTo>
                      <a:pt x="2104" y="741"/>
                    </a:lnTo>
                    <a:lnTo>
                      <a:pt x="2104" y="681"/>
                    </a:lnTo>
                    <a:lnTo>
                      <a:pt x="2076" y="652"/>
                    </a:lnTo>
                    <a:lnTo>
                      <a:pt x="2015" y="652"/>
                    </a:lnTo>
                    <a:lnTo>
                      <a:pt x="1927" y="563"/>
                    </a:lnTo>
                    <a:lnTo>
                      <a:pt x="1808" y="563"/>
                    </a:lnTo>
                    <a:lnTo>
                      <a:pt x="1778" y="504"/>
                    </a:lnTo>
                    <a:lnTo>
                      <a:pt x="1748" y="504"/>
                    </a:lnTo>
                    <a:lnTo>
                      <a:pt x="1748" y="416"/>
                    </a:lnTo>
                    <a:lnTo>
                      <a:pt x="1778" y="386"/>
                    </a:lnTo>
                    <a:lnTo>
                      <a:pt x="1778" y="356"/>
                    </a:lnTo>
                    <a:lnTo>
                      <a:pt x="1720" y="356"/>
                    </a:lnTo>
                    <a:lnTo>
                      <a:pt x="1748" y="326"/>
                    </a:lnTo>
                    <a:lnTo>
                      <a:pt x="1808" y="326"/>
                    </a:lnTo>
                    <a:lnTo>
                      <a:pt x="1838" y="297"/>
                    </a:lnTo>
                    <a:lnTo>
                      <a:pt x="1808" y="297"/>
                    </a:lnTo>
                    <a:lnTo>
                      <a:pt x="1778" y="268"/>
                    </a:lnTo>
                    <a:lnTo>
                      <a:pt x="1778" y="238"/>
                    </a:lnTo>
                    <a:lnTo>
                      <a:pt x="1808" y="238"/>
                    </a:lnTo>
                    <a:lnTo>
                      <a:pt x="1867" y="179"/>
                    </a:lnTo>
                    <a:lnTo>
                      <a:pt x="1867" y="149"/>
                    </a:lnTo>
                    <a:lnTo>
                      <a:pt x="1838" y="119"/>
                    </a:lnTo>
                    <a:lnTo>
                      <a:pt x="1778" y="89"/>
                    </a:lnTo>
                    <a:lnTo>
                      <a:pt x="1720" y="89"/>
                    </a:lnTo>
                    <a:lnTo>
                      <a:pt x="1660" y="61"/>
                    </a:lnTo>
                    <a:lnTo>
                      <a:pt x="1601" y="61"/>
                    </a:lnTo>
                    <a:lnTo>
                      <a:pt x="1541" y="0"/>
                    </a:lnTo>
                    <a:lnTo>
                      <a:pt x="1483" y="0"/>
                    </a:lnTo>
                    <a:lnTo>
                      <a:pt x="1453" y="31"/>
                    </a:lnTo>
                    <a:lnTo>
                      <a:pt x="1394" y="31"/>
                    </a:lnTo>
                    <a:lnTo>
                      <a:pt x="1364" y="61"/>
                    </a:lnTo>
                    <a:lnTo>
                      <a:pt x="1305" y="31"/>
                    </a:lnTo>
                    <a:close/>
                  </a:path>
                </a:pathLst>
              </a:custGeom>
              <a:solidFill>
                <a:srgbClr val="4CB47E"/>
              </a:solidFill>
              <a:ln w="9525">
                <a:noFill/>
                <a:round/>
                <a:headEnd/>
                <a:tailEnd/>
              </a:ln>
            </p:spPr>
            <p:txBody>
              <a:bodyPr/>
              <a:lstStyle/>
              <a:p>
                <a:endParaRPr lang="en-GB"/>
              </a:p>
            </p:txBody>
          </p:sp>
          <p:sp>
            <p:nvSpPr>
              <p:cNvPr id="13325" name="Freeform 13"/>
              <p:cNvSpPr>
                <a:spLocks noEditPoints="1"/>
              </p:cNvSpPr>
              <p:nvPr/>
            </p:nvSpPr>
            <p:spPr bwMode="auto">
              <a:xfrm>
                <a:off x="3272" y="1039"/>
                <a:ext cx="741" cy="1051"/>
              </a:xfrm>
              <a:custGeom>
                <a:avLst/>
                <a:gdLst/>
                <a:ahLst/>
                <a:cxnLst>
                  <a:cxn ang="0">
                    <a:pos x="2815" y="800"/>
                  </a:cxn>
                  <a:cxn ang="0">
                    <a:pos x="2757" y="532"/>
                  </a:cxn>
                  <a:cxn ang="0">
                    <a:pos x="2757" y="414"/>
                  </a:cxn>
                  <a:cxn ang="0">
                    <a:pos x="2697" y="266"/>
                  </a:cxn>
                  <a:cxn ang="0">
                    <a:pos x="2401" y="177"/>
                  </a:cxn>
                  <a:cxn ang="0">
                    <a:pos x="2164" y="59"/>
                  </a:cxn>
                  <a:cxn ang="0">
                    <a:pos x="2016" y="29"/>
                  </a:cxn>
                  <a:cxn ang="0">
                    <a:pos x="1955" y="177"/>
                  </a:cxn>
                  <a:cxn ang="0">
                    <a:pos x="1482" y="296"/>
                  </a:cxn>
                  <a:cxn ang="0">
                    <a:pos x="1186" y="414"/>
                  </a:cxn>
                  <a:cxn ang="0">
                    <a:pos x="1125" y="593"/>
                  </a:cxn>
                  <a:cxn ang="0">
                    <a:pos x="770" y="918"/>
                  </a:cxn>
                  <a:cxn ang="0">
                    <a:pos x="653" y="1331"/>
                  </a:cxn>
                  <a:cxn ang="0">
                    <a:pos x="445" y="1480"/>
                  </a:cxn>
                  <a:cxn ang="0">
                    <a:pos x="238" y="1659"/>
                  </a:cxn>
                  <a:cxn ang="0">
                    <a:pos x="238" y="1954"/>
                  </a:cxn>
                  <a:cxn ang="0">
                    <a:pos x="416" y="2309"/>
                  </a:cxn>
                  <a:cxn ang="0">
                    <a:pos x="356" y="2545"/>
                  </a:cxn>
                  <a:cxn ang="0">
                    <a:pos x="179" y="2813"/>
                  </a:cxn>
                  <a:cxn ang="0">
                    <a:pos x="149" y="3079"/>
                  </a:cxn>
                  <a:cxn ang="0">
                    <a:pos x="31" y="3138"/>
                  </a:cxn>
                  <a:cxn ang="0">
                    <a:pos x="149" y="3226"/>
                  </a:cxn>
                  <a:cxn ang="0">
                    <a:pos x="179" y="3344"/>
                  </a:cxn>
                  <a:cxn ang="0">
                    <a:pos x="207" y="3553"/>
                  </a:cxn>
                  <a:cxn ang="0">
                    <a:pos x="386" y="3760"/>
                  </a:cxn>
                  <a:cxn ang="0">
                    <a:pos x="416" y="3878"/>
                  </a:cxn>
                  <a:cxn ang="0">
                    <a:pos x="416" y="4026"/>
                  </a:cxn>
                  <a:cxn ang="0">
                    <a:pos x="623" y="4203"/>
                  </a:cxn>
                  <a:cxn ang="0">
                    <a:pos x="800" y="4085"/>
                  </a:cxn>
                  <a:cxn ang="0">
                    <a:pos x="918" y="3997"/>
                  </a:cxn>
                  <a:cxn ang="0">
                    <a:pos x="1305" y="3760"/>
                  </a:cxn>
                  <a:cxn ang="0">
                    <a:pos x="1334" y="3581"/>
                  </a:cxn>
                  <a:cxn ang="0">
                    <a:pos x="1393" y="3463"/>
                  </a:cxn>
                  <a:cxn ang="0">
                    <a:pos x="1423" y="3317"/>
                  </a:cxn>
                  <a:cxn ang="0">
                    <a:pos x="1334" y="3198"/>
                  </a:cxn>
                  <a:cxn ang="0">
                    <a:pos x="1482" y="3138"/>
                  </a:cxn>
                  <a:cxn ang="0">
                    <a:pos x="1600" y="3079"/>
                  </a:cxn>
                  <a:cxn ang="0">
                    <a:pos x="1690" y="3019"/>
                  </a:cxn>
                  <a:cxn ang="0">
                    <a:pos x="1778" y="2901"/>
                  </a:cxn>
                  <a:cxn ang="0">
                    <a:pos x="1808" y="2871"/>
                  </a:cxn>
                  <a:cxn ang="0">
                    <a:pos x="1897" y="2753"/>
                  </a:cxn>
                  <a:cxn ang="0">
                    <a:pos x="1778" y="2606"/>
                  </a:cxn>
                  <a:cxn ang="0">
                    <a:pos x="1660" y="2576"/>
                  </a:cxn>
                  <a:cxn ang="0">
                    <a:pos x="1482" y="2488"/>
                  </a:cxn>
                  <a:cxn ang="0">
                    <a:pos x="1453" y="2309"/>
                  </a:cxn>
                  <a:cxn ang="0">
                    <a:pos x="1453" y="2190"/>
                  </a:cxn>
                  <a:cxn ang="0">
                    <a:pos x="1512" y="2013"/>
                  </a:cxn>
                  <a:cxn ang="0">
                    <a:pos x="1600" y="1865"/>
                  </a:cxn>
                  <a:cxn ang="0">
                    <a:pos x="1660" y="1865"/>
                  </a:cxn>
                  <a:cxn ang="0">
                    <a:pos x="1719" y="1777"/>
                  </a:cxn>
                  <a:cxn ang="0">
                    <a:pos x="1867" y="1686"/>
                  </a:cxn>
                  <a:cxn ang="0">
                    <a:pos x="2016" y="1659"/>
                  </a:cxn>
                  <a:cxn ang="0">
                    <a:pos x="2164" y="1598"/>
                  </a:cxn>
                  <a:cxn ang="0">
                    <a:pos x="2283" y="1422"/>
                  </a:cxn>
                  <a:cxn ang="0">
                    <a:pos x="2371" y="1304"/>
                  </a:cxn>
                  <a:cxn ang="0">
                    <a:pos x="2401" y="1184"/>
                  </a:cxn>
                  <a:cxn ang="0">
                    <a:pos x="2520" y="1036"/>
                  </a:cxn>
                  <a:cxn ang="0">
                    <a:pos x="2608" y="948"/>
                  </a:cxn>
                  <a:cxn ang="0">
                    <a:pos x="2727" y="948"/>
                  </a:cxn>
                  <a:cxn ang="0">
                    <a:pos x="2934" y="948"/>
                  </a:cxn>
                  <a:cxn ang="0">
                    <a:pos x="179" y="3256"/>
                  </a:cxn>
                  <a:cxn ang="0">
                    <a:pos x="1275" y="3167"/>
                  </a:cxn>
                </a:cxnLst>
                <a:rect l="0" t="0" r="r" b="b"/>
                <a:pathLst>
                  <a:path w="2964" h="4203">
                    <a:moveTo>
                      <a:pt x="2934" y="948"/>
                    </a:moveTo>
                    <a:lnTo>
                      <a:pt x="2964" y="948"/>
                    </a:lnTo>
                    <a:lnTo>
                      <a:pt x="2904" y="888"/>
                    </a:lnTo>
                    <a:lnTo>
                      <a:pt x="2904" y="857"/>
                    </a:lnTo>
                    <a:lnTo>
                      <a:pt x="2876" y="829"/>
                    </a:lnTo>
                    <a:lnTo>
                      <a:pt x="2815" y="800"/>
                    </a:lnTo>
                    <a:lnTo>
                      <a:pt x="2815" y="770"/>
                    </a:lnTo>
                    <a:lnTo>
                      <a:pt x="2876" y="711"/>
                    </a:lnTo>
                    <a:lnTo>
                      <a:pt x="2876" y="621"/>
                    </a:lnTo>
                    <a:lnTo>
                      <a:pt x="2815" y="593"/>
                    </a:lnTo>
                    <a:lnTo>
                      <a:pt x="2815" y="563"/>
                    </a:lnTo>
                    <a:lnTo>
                      <a:pt x="2757" y="532"/>
                    </a:lnTo>
                    <a:lnTo>
                      <a:pt x="2785" y="502"/>
                    </a:lnTo>
                    <a:lnTo>
                      <a:pt x="2815" y="502"/>
                    </a:lnTo>
                    <a:lnTo>
                      <a:pt x="2815" y="475"/>
                    </a:lnTo>
                    <a:lnTo>
                      <a:pt x="2757" y="475"/>
                    </a:lnTo>
                    <a:lnTo>
                      <a:pt x="2727" y="444"/>
                    </a:lnTo>
                    <a:lnTo>
                      <a:pt x="2757" y="414"/>
                    </a:lnTo>
                    <a:lnTo>
                      <a:pt x="2727" y="384"/>
                    </a:lnTo>
                    <a:lnTo>
                      <a:pt x="2727" y="355"/>
                    </a:lnTo>
                    <a:lnTo>
                      <a:pt x="2757" y="325"/>
                    </a:lnTo>
                    <a:lnTo>
                      <a:pt x="2727" y="296"/>
                    </a:lnTo>
                    <a:lnTo>
                      <a:pt x="2697" y="296"/>
                    </a:lnTo>
                    <a:lnTo>
                      <a:pt x="2697" y="266"/>
                    </a:lnTo>
                    <a:lnTo>
                      <a:pt x="2638" y="266"/>
                    </a:lnTo>
                    <a:lnTo>
                      <a:pt x="2638" y="237"/>
                    </a:lnTo>
                    <a:lnTo>
                      <a:pt x="2608" y="207"/>
                    </a:lnTo>
                    <a:lnTo>
                      <a:pt x="2578" y="207"/>
                    </a:lnTo>
                    <a:lnTo>
                      <a:pt x="2549" y="177"/>
                    </a:lnTo>
                    <a:lnTo>
                      <a:pt x="2401" y="177"/>
                    </a:lnTo>
                    <a:lnTo>
                      <a:pt x="2342" y="119"/>
                    </a:lnTo>
                    <a:lnTo>
                      <a:pt x="2283" y="119"/>
                    </a:lnTo>
                    <a:lnTo>
                      <a:pt x="2253" y="89"/>
                    </a:lnTo>
                    <a:lnTo>
                      <a:pt x="2223" y="89"/>
                    </a:lnTo>
                    <a:lnTo>
                      <a:pt x="2192" y="59"/>
                    </a:lnTo>
                    <a:lnTo>
                      <a:pt x="2164" y="59"/>
                    </a:lnTo>
                    <a:lnTo>
                      <a:pt x="2135" y="29"/>
                    </a:lnTo>
                    <a:lnTo>
                      <a:pt x="2104" y="29"/>
                    </a:lnTo>
                    <a:lnTo>
                      <a:pt x="2104" y="0"/>
                    </a:lnTo>
                    <a:lnTo>
                      <a:pt x="2074" y="0"/>
                    </a:lnTo>
                    <a:lnTo>
                      <a:pt x="1955" y="0"/>
                    </a:lnTo>
                    <a:lnTo>
                      <a:pt x="2016" y="29"/>
                    </a:lnTo>
                    <a:lnTo>
                      <a:pt x="2016" y="59"/>
                    </a:lnTo>
                    <a:lnTo>
                      <a:pt x="1985" y="119"/>
                    </a:lnTo>
                    <a:lnTo>
                      <a:pt x="1928" y="147"/>
                    </a:lnTo>
                    <a:lnTo>
                      <a:pt x="1955" y="147"/>
                    </a:lnTo>
                    <a:lnTo>
                      <a:pt x="1985" y="177"/>
                    </a:lnTo>
                    <a:lnTo>
                      <a:pt x="1955" y="177"/>
                    </a:lnTo>
                    <a:lnTo>
                      <a:pt x="1928" y="207"/>
                    </a:lnTo>
                    <a:lnTo>
                      <a:pt x="1719" y="147"/>
                    </a:lnTo>
                    <a:lnTo>
                      <a:pt x="1541" y="147"/>
                    </a:lnTo>
                    <a:lnTo>
                      <a:pt x="1541" y="237"/>
                    </a:lnTo>
                    <a:lnTo>
                      <a:pt x="1512" y="296"/>
                    </a:lnTo>
                    <a:lnTo>
                      <a:pt x="1482" y="296"/>
                    </a:lnTo>
                    <a:lnTo>
                      <a:pt x="1393" y="266"/>
                    </a:lnTo>
                    <a:lnTo>
                      <a:pt x="1334" y="266"/>
                    </a:lnTo>
                    <a:lnTo>
                      <a:pt x="1275" y="325"/>
                    </a:lnTo>
                    <a:lnTo>
                      <a:pt x="1216" y="355"/>
                    </a:lnTo>
                    <a:lnTo>
                      <a:pt x="1216" y="414"/>
                    </a:lnTo>
                    <a:lnTo>
                      <a:pt x="1186" y="414"/>
                    </a:lnTo>
                    <a:lnTo>
                      <a:pt x="1155" y="444"/>
                    </a:lnTo>
                    <a:lnTo>
                      <a:pt x="1098" y="475"/>
                    </a:lnTo>
                    <a:lnTo>
                      <a:pt x="1155" y="502"/>
                    </a:lnTo>
                    <a:lnTo>
                      <a:pt x="1186" y="532"/>
                    </a:lnTo>
                    <a:lnTo>
                      <a:pt x="1186" y="593"/>
                    </a:lnTo>
                    <a:lnTo>
                      <a:pt x="1125" y="593"/>
                    </a:lnTo>
                    <a:lnTo>
                      <a:pt x="1007" y="711"/>
                    </a:lnTo>
                    <a:lnTo>
                      <a:pt x="948" y="739"/>
                    </a:lnTo>
                    <a:lnTo>
                      <a:pt x="979" y="800"/>
                    </a:lnTo>
                    <a:lnTo>
                      <a:pt x="861" y="857"/>
                    </a:lnTo>
                    <a:lnTo>
                      <a:pt x="770" y="857"/>
                    </a:lnTo>
                    <a:lnTo>
                      <a:pt x="770" y="918"/>
                    </a:lnTo>
                    <a:lnTo>
                      <a:pt x="800" y="948"/>
                    </a:lnTo>
                    <a:lnTo>
                      <a:pt x="770" y="977"/>
                    </a:lnTo>
                    <a:lnTo>
                      <a:pt x="770" y="1095"/>
                    </a:lnTo>
                    <a:lnTo>
                      <a:pt x="563" y="1304"/>
                    </a:lnTo>
                    <a:lnTo>
                      <a:pt x="593" y="1331"/>
                    </a:lnTo>
                    <a:lnTo>
                      <a:pt x="653" y="1331"/>
                    </a:lnTo>
                    <a:lnTo>
                      <a:pt x="682" y="1361"/>
                    </a:lnTo>
                    <a:lnTo>
                      <a:pt x="682" y="1450"/>
                    </a:lnTo>
                    <a:lnTo>
                      <a:pt x="653" y="1480"/>
                    </a:lnTo>
                    <a:lnTo>
                      <a:pt x="534" y="1480"/>
                    </a:lnTo>
                    <a:lnTo>
                      <a:pt x="475" y="1450"/>
                    </a:lnTo>
                    <a:lnTo>
                      <a:pt x="445" y="1480"/>
                    </a:lnTo>
                    <a:lnTo>
                      <a:pt x="386" y="1480"/>
                    </a:lnTo>
                    <a:lnTo>
                      <a:pt x="326" y="1510"/>
                    </a:lnTo>
                    <a:lnTo>
                      <a:pt x="268" y="1568"/>
                    </a:lnTo>
                    <a:lnTo>
                      <a:pt x="268" y="1598"/>
                    </a:lnTo>
                    <a:lnTo>
                      <a:pt x="238" y="1629"/>
                    </a:lnTo>
                    <a:lnTo>
                      <a:pt x="238" y="1659"/>
                    </a:lnTo>
                    <a:lnTo>
                      <a:pt x="207" y="1686"/>
                    </a:lnTo>
                    <a:lnTo>
                      <a:pt x="207" y="1747"/>
                    </a:lnTo>
                    <a:lnTo>
                      <a:pt x="268" y="1805"/>
                    </a:lnTo>
                    <a:lnTo>
                      <a:pt x="207" y="1835"/>
                    </a:lnTo>
                    <a:lnTo>
                      <a:pt x="238" y="1865"/>
                    </a:lnTo>
                    <a:lnTo>
                      <a:pt x="238" y="1954"/>
                    </a:lnTo>
                    <a:lnTo>
                      <a:pt x="268" y="1984"/>
                    </a:lnTo>
                    <a:lnTo>
                      <a:pt x="268" y="2132"/>
                    </a:lnTo>
                    <a:lnTo>
                      <a:pt x="238" y="2190"/>
                    </a:lnTo>
                    <a:lnTo>
                      <a:pt x="297" y="2251"/>
                    </a:lnTo>
                    <a:lnTo>
                      <a:pt x="386" y="2251"/>
                    </a:lnTo>
                    <a:lnTo>
                      <a:pt x="416" y="2309"/>
                    </a:lnTo>
                    <a:lnTo>
                      <a:pt x="416" y="2338"/>
                    </a:lnTo>
                    <a:lnTo>
                      <a:pt x="386" y="2369"/>
                    </a:lnTo>
                    <a:lnTo>
                      <a:pt x="386" y="2397"/>
                    </a:lnTo>
                    <a:lnTo>
                      <a:pt x="297" y="2397"/>
                    </a:lnTo>
                    <a:lnTo>
                      <a:pt x="297" y="2488"/>
                    </a:lnTo>
                    <a:lnTo>
                      <a:pt x="356" y="2545"/>
                    </a:lnTo>
                    <a:lnTo>
                      <a:pt x="356" y="2606"/>
                    </a:lnTo>
                    <a:lnTo>
                      <a:pt x="326" y="2634"/>
                    </a:lnTo>
                    <a:lnTo>
                      <a:pt x="326" y="2694"/>
                    </a:lnTo>
                    <a:lnTo>
                      <a:pt x="268" y="2753"/>
                    </a:lnTo>
                    <a:lnTo>
                      <a:pt x="179" y="2753"/>
                    </a:lnTo>
                    <a:lnTo>
                      <a:pt x="179" y="2813"/>
                    </a:lnTo>
                    <a:lnTo>
                      <a:pt x="149" y="2842"/>
                    </a:lnTo>
                    <a:lnTo>
                      <a:pt x="149" y="2931"/>
                    </a:lnTo>
                    <a:lnTo>
                      <a:pt x="179" y="2931"/>
                    </a:lnTo>
                    <a:lnTo>
                      <a:pt x="179" y="2961"/>
                    </a:lnTo>
                    <a:lnTo>
                      <a:pt x="149" y="2990"/>
                    </a:lnTo>
                    <a:lnTo>
                      <a:pt x="149" y="3079"/>
                    </a:lnTo>
                    <a:lnTo>
                      <a:pt x="119" y="3079"/>
                    </a:lnTo>
                    <a:lnTo>
                      <a:pt x="61" y="3019"/>
                    </a:lnTo>
                    <a:lnTo>
                      <a:pt x="31" y="3019"/>
                    </a:lnTo>
                    <a:lnTo>
                      <a:pt x="0" y="3049"/>
                    </a:lnTo>
                    <a:lnTo>
                      <a:pt x="31" y="3079"/>
                    </a:lnTo>
                    <a:lnTo>
                      <a:pt x="31" y="3138"/>
                    </a:lnTo>
                    <a:lnTo>
                      <a:pt x="61" y="3167"/>
                    </a:lnTo>
                    <a:lnTo>
                      <a:pt x="61" y="3226"/>
                    </a:lnTo>
                    <a:lnTo>
                      <a:pt x="88" y="3256"/>
                    </a:lnTo>
                    <a:lnTo>
                      <a:pt x="119" y="3256"/>
                    </a:lnTo>
                    <a:lnTo>
                      <a:pt x="119" y="3226"/>
                    </a:lnTo>
                    <a:lnTo>
                      <a:pt x="149" y="3226"/>
                    </a:lnTo>
                    <a:lnTo>
                      <a:pt x="119" y="3256"/>
                    </a:lnTo>
                    <a:lnTo>
                      <a:pt x="88" y="3286"/>
                    </a:lnTo>
                    <a:lnTo>
                      <a:pt x="149" y="3286"/>
                    </a:lnTo>
                    <a:lnTo>
                      <a:pt x="88" y="3317"/>
                    </a:lnTo>
                    <a:lnTo>
                      <a:pt x="179" y="3317"/>
                    </a:lnTo>
                    <a:lnTo>
                      <a:pt x="179" y="3344"/>
                    </a:lnTo>
                    <a:lnTo>
                      <a:pt x="179" y="3374"/>
                    </a:lnTo>
                    <a:lnTo>
                      <a:pt x="149" y="3405"/>
                    </a:lnTo>
                    <a:lnTo>
                      <a:pt x="149" y="3435"/>
                    </a:lnTo>
                    <a:lnTo>
                      <a:pt x="179" y="3463"/>
                    </a:lnTo>
                    <a:lnTo>
                      <a:pt x="207" y="3463"/>
                    </a:lnTo>
                    <a:lnTo>
                      <a:pt x="207" y="3553"/>
                    </a:lnTo>
                    <a:lnTo>
                      <a:pt x="268" y="3553"/>
                    </a:lnTo>
                    <a:lnTo>
                      <a:pt x="268" y="3612"/>
                    </a:lnTo>
                    <a:lnTo>
                      <a:pt x="297" y="3612"/>
                    </a:lnTo>
                    <a:lnTo>
                      <a:pt x="297" y="3642"/>
                    </a:lnTo>
                    <a:lnTo>
                      <a:pt x="386" y="3730"/>
                    </a:lnTo>
                    <a:lnTo>
                      <a:pt x="386" y="3760"/>
                    </a:lnTo>
                    <a:lnTo>
                      <a:pt x="416" y="3790"/>
                    </a:lnTo>
                    <a:lnTo>
                      <a:pt x="445" y="3790"/>
                    </a:lnTo>
                    <a:lnTo>
                      <a:pt x="475" y="3819"/>
                    </a:lnTo>
                    <a:lnTo>
                      <a:pt x="445" y="3848"/>
                    </a:lnTo>
                    <a:lnTo>
                      <a:pt x="416" y="3848"/>
                    </a:lnTo>
                    <a:lnTo>
                      <a:pt x="416" y="3878"/>
                    </a:lnTo>
                    <a:lnTo>
                      <a:pt x="445" y="3908"/>
                    </a:lnTo>
                    <a:lnTo>
                      <a:pt x="356" y="3908"/>
                    </a:lnTo>
                    <a:lnTo>
                      <a:pt x="356" y="3937"/>
                    </a:lnTo>
                    <a:lnTo>
                      <a:pt x="386" y="3967"/>
                    </a:lnTo>
                    <a:lnTo>
                      <a:pt x="416" y="3967"/>
                    </a:lnTo>
                    <a:lnTo>
                      <a:pt x="416" y="4026"/>
                    </a:lnTo>
                    <a:lnTo>
                      <a:pt x="445" y="4026"/>
                    </a:lnTo>
                    <a:lnTo>
                      <a:pt x="504" y="4085"/>
                    </a:lnTo>
                    <a:lnTo>
                      <a:pt x="475" y="4115"/>
                    </a:lnTo>
                    <a:lnTo>
                      <a:pt x="475" y="4173"/>
                    </a:lnTo>
                    <a:lnTo>
                      <a:pt x="504" y="4203"/>
                    </a:lnTo>
                    <a:lnTo>
                      <a:pt x="623" y="4203"/>
                    </a:lnTo>
                    <a:lnTo>
                      <a:pt x="653" y="4173"/>
                    </a:lnTo>
                    <a:lnTo>
                      <a:pt x="711" y="4173"/>
                    </a:lnTo>
                    <a:lnTo>
                      <a:pt x="770" y="4203"/>
                    </a:lnTo>
                    <a:lnTo>
                      <a:pt x="830" y="4146"/>
                    </a:lnTo>
                    <a:lnTo>
                      <a:pt x="830" y="4115"/>
                    </a:lnTo>
                    <a:lnTo>
                      <a:pt x="800" y="4085"/>
                    </a:lnTo>
                    <a:lnTo>
                      <a:pt x="800" y="4026"/>
                    </a:lnTo>
                    <a:lnTo>
                      <a:pt x="830" y="4026"/>
                    </a:lnTo>
                    <a:lnTo>
                      <a:pt x="830" y="3997"/>
                    </a:lnTo>
                    <a:lnTo>
                      <a:pt x="861" y="3967"/>
                    </a:lnTo>
                    <a:lnTo>
                      <a:pt x="888" y="3997"/>
                    </a:lnTo>
                    <a:lnTo>
                      <a:pt x="918" y="3997"/>
                    </a:lnTo>
                    <a:lnTo>
                      <a:pt x="918" y="3937"/>
                    </a:lnTo>
                    <a:lnTo>
                      <a:pt x="1216" y="3937"/>
                    </a:lnTo>
                    <a:lnTo>
                      <a:pt x="1244" y="3908"/>
                    </a:lnTo>
                    <a:lnTo>
                      <a:pt x="1244" y="3848"/>
                    </a:lnTo>
                    <a:lnTo>
                      <a:pt x="1305" y="3790"/>
                    </a:lnTo>
                    <a:lnTo>
                      <a:pt x="1305" y="3760"/>
                    </a:lnTo>
                    <a:lnTo>
                      <a:pt x="1334" y="3730"/>
                    </a:lnTo>
                    <a:lnTo>
                      <a:pt x="1334" y="3672"/>
                    </a:lnTo>
                    <a:lnTo>
                      <a:pt x="1362" y="3672"/>
                    </a:lnTo>
                    <a:lnTo>
                      <a:pt x="1362" y="3642"/>
                    </a:lnTo>
                    <a:lnTo>
                      <a:pt x="1334" y="3642"/>
                    </a:lnTo>
                    <a:lnTo>
                      <a:pt x="1334" y="3581"/>
                    </a:lnTo>
                    <a:lnTo>
                      <a:pt x="1362" y="3553"/>
                    </a:lnTo>
                    <a:lnTo>
                      <a:pt x="1393" y="3553"/>
                    </a:lnTo>
                    <a:lnTo>
                      <a:pt x="1393" y="3523"/>
                    </a:lnTo>
                    <a:lnTo>
                      <a:pt x="1362" y="3494"/>
                    </a:lnTo>
                    <a:lnTo>
                      <a:pt x="1362" y="3463"/>
                    </a:lnTo>
                    <a:lnTo>
                      <a:pt x="1393" y="3463"/>
                    </a:lnTo>
                    <a:lnTo>
                      <a:pt x="1334" y="3405"/>
                    </a:lnTo>
                    <a:lnTo>
                      <a:pt x="1334" y="3374"/>
                    </a:lnTo>
                    <a:lnTo>
                      <a:pt x="1362" y="3374"/>
                    </a:lnTo>
                    <a:lnTo>
                      <a:pt x="1362" y="3344"/>
                    </a:lnTo>
                    <a:lnTo>
                      <a:pt x="1393" y="3344"/>
                    </a:lnTo>
                    <a:lnTo>
                      <a:pt x="1423" y="3317"/>
                    </a:lnTo>
                    <a:lnTo>
                      <a:pt x="1393" y="3286"/>
                    </a:lnTo>
                    <a:lnTo>
                      <a:pt x="1393" y="3256"/>
                    </a:lnTo>
                    <a:lnTo>
                      <a:pt x="1362" y="3226"/>
                    </a:lnTo>
                    <a:lnTo>
                      <a:pt x="1334" y="3226"/>
                    </a:lnTo>
                    <a:lnTo>
                      <a:pt x="1305" y="3198"/>
                    </a:lnTo>
                    <a:lnTo>
                      <a:pt x="1334" y="3198"/>
                    </a:lnTo>
                    <a:lnTo>
                      <a:pt x="1362" y="3226"/>
                    </a:lnTo>
                    <a:lnTo>
                      <a:pt x="1393" y="3226"/>
                    </a:lnTo>
                    <a:lnTo>
                      <a:pt x="1423" y="3198"/>
                    </a:lnTo>
                    <a:lnTo>
                      <a:pt x="1393" y="3167"/>
                    </a:lnTo>
                    <a:lnTo>
                      <a:pt x="1453" y="3167"/>
                    </a:lnTo>
                    <a:lnTo>
                      <a:pt x="1482" y="3138"/>
                    </a:lnTo>
                    <a:lnTo>
                      <a:pt x="1541" y="3138"/>
                    </a:lnTo>
                    <a:lnTo>
                      <a:pt x="1571" y="3108"/>
                    </a:lnTo>
                    <a:lnTo>
                      <a:pt x="1541" y="3079"/>
                    </a:lnTo>
                    <a:lnTo>
                      <a:pt x="1571" y="3079"/>
                    </a:lnTo>
                    <a:lnTo>
                      <a:pt x="1571" y="3049"/>
                    </a:lnTo>
                    <a:lnTo>
                      <a:pt x="1600" y="3079"/>
                    </a:lnTo>
                    <a:lnTo>
                      <a:pt x="1600" y="3019"/>
                    </a:lnTo>
                    <a:lnTo>
                      <a:pt x="1630" y="3019"/>
                    </a:lnTo>
                    <a:lnTo>
                      <a:pt x="1630" y="3079"/>
                    </a:lnTo>
                    <a:lnTo>
                      <a:pt x="1660" y="3079"/>
                    </a:lnTo>
                    <a:lnTo>
                      <a:pt x="1660" y="3049"/>
                    </a:lnTo>
                    <a:lnTo>
                      <a:pt x="1690" y="3019"/>
                    </a:lnTo>
                    <a:lnTo>
                      <a:pt x="1719" y="3019"/>
                    </a:lnTo>
                    <a:lnTo>
                      <a:pt x="1748" y="2990"/>
                    </a:lnTo>
                    <a:lnTo>
                      <a:pt x="1748" y="2961"/>
                    </a:lnTo>
                    <a:lnTo>
                      <a:pt x="1808" y="2961"/>
                    </a:lnTo>
                    <a:lnTo>
                      <a:pt x="1808" y="2931"/>
                    </a:lnTo>
                    <a:lnTo>
                      <a:pt x="1778" y="2901"/>
                    </a:lnTo>
                    <a:lnTo>
                      <a:pt x="1778" y="2931"/>
                    </a:lnTo>
                    <a:lnTo>
                      <a:pt x="1748" y="2931"/>
                    </a:lnTo>
                    <a:lnTo>
                      <a:pt x="1719" y="2901"/>
                    </a:lnTo>
                    <a:lnTo>
                      <a:pt x="1748" y="2901"/>
                    </a:lnTo>
                    <a:lnTo>
                      <a:pt x="1778" y="2871"/>
                    </a:lnTo>
                    <a:lnTo>
                      <a:pt x="1808" y="2871"/>
                    </a:lnTo>
                    <a:lnTo>
                      <a:pt x="1808" y="2901"/>
                    </a:lnTo>
                    <a:lnTo>
                      <a:pt x="1837" y="2871"/>
                    </a:lnTo>
                    <a:lnTo>
                      <a:pt x="1837" y="2813"/>
                    </a:lnTo>
                    <a:lnTo>
                      <a:pt x="1928" y="2813"/>
                    </a:lnTo>
                    <a:lnTo>
                      <a:pt x="1897" y="2783"/>
                    </a:lnTo>
                    <a:lnTo>
                      <a:pt x="1897" y="2753"/>
                    </a:lnTo>
                    <a:lnTo>
                      <a:pt x="1867" y="2724"/>
                    </a:lnTo>
                    <a:lnTo>
                      <a:pt x="1867" y="2694"/>
                    </a:lnTo>
                    <a:lnTo>
                      <a:pt x="1778" y="2694"/>
                    </a:lnTo>
                    <a:lnTo>
                      <a:pt x="1778" y="2665"/>
                    </a:lnTo>
                    <a:lnTo>
                      <a:pt x="1808" y="2634"/>
                    </a:lnTo>
                    <a:lnTo>
                      <a:pt x="1778" y="2606"/>
                    </a:lnTo>
                    <a:lnTo>
                      <a:pt x="1808" y="2606"/>
                    </a:lnTo>
                    <a:lnTo>
                      <a:pt x="1778" y="2576"/>
                    </a:lnTo>
                    <a:lnTo>
                      <a:pt x="1748" y="2576"/>
                    </a:lnTo>
                    <a:lnTo>
                      <a:pt x="1748" y="2606"/>
                    </a:lnTo>
                    <a:lnTo>
                      <a:pt x="1719" y="2606"/>
                    </a:lnTo>
                    <a:lnTo>
                      <a:pt x="1660" y="2576"/>
                    </a:lnTo>
                    <a:lnTo>
                      <a:pt x="1660" y="2545"/>
                    </a:lnTo>
                    <a:lnTo>
                      <a:pt x="1630" y="2545"/>
                    </a:lnTo>
                    <a:lnTo>
                      <a:pt x="1600" y="2576"/>
                    </a:lnTo>
                    <a:lnTo>
                      <a:pt x="1541" y="2515"/>
                    </a:lnTo>
                    <a:lnTo>
                      <a:pt x="1453" y="2515"/>
                    </a:lnTo>
                    <a:lnTo>
                      <a:pt x="1482" y="2488"/>
                    </a:lnTo>
                    <a:lnTo>
                      <a:pt x="1482" y="2458"/>
                    </a:lnTo>
                    <a:lnTo>
                      <a:pt x="1453" y="2427"/>
                    </a:lnTo>
                    <a:lnTo>
                      <a:pt x="1453" y="2369"/>
                    </a:lnTo>
                    <a:lnTo>
                      <a:pt x="1423" y="2338"/>
                    </a:lnTo>
                    <a:lnTo>
                      <a:pt x="1453" y="2338"/>
                    </a:lnTo>
                    <a:lnTo>
                      <a:pt x="1453" y="2309"/>
                    </a:lnTo>
                    <a:lnTo>
                      <a:pt x="1423" y="2279"/>
                    </a:lnTo>
                    <a:lnTo>
                      <a:pt x="1453" y="2279"/>
                    </a:lnTo>
                    <a:lnTo>
                      <a:pt x="1423" y="2251"/>
                    </a:lnTo>
                    <a:lnTo>
                      <a:pt x="1453" y="2251"/>
                    </a:lnTo>
                    <a:lnTo>
                      <a:pt x="1423" y="2220"/>
                    </a:lnTo>
                    <a:lnTo>
                      <a:pt x="1453" y="2190"/>
                    </a:lnTo>
                    <a:lnTo>
                      <a:pt x="1482" y="2190"/>
                    </a:lnTo>
                    <a:lnTo>
                      <a:pt x="1482" y="2132"/>
                    </a:lnTo>
                    <a:lnTo>
                      <a:pt x="1512" y="2102"/>
                    </a:lnTo>
                    <a:lnTo>
                      <a:pt x="1512" y="2042"/>
                    </a:lnTo>
                    <a:lnTo>
                      <a:pt x="1541" y="2042"/>
                    </a:lnTo>
                    <a:lnTo>
                      <a:pt x="1512" y="2013"/>
                    </a:lnTo>
                    <a:lnTo>
                      <a:pt x="1482" y="2013"/>
                    </a:lnTo>
                    <a:lnTo>
                      <a:pt x="1482" y="1954"/>
                    </a:lnTo>
                    <a:lnTo>
                      <a:pt x="1512" y="1954"/>
                    </a:lnTo>
                    <a:lnTo>
                      <a:pt x="1541" y="1984"/>
                    </a:lnTo>
                    <a:lnTo>
                      <a:pt x="1600" y="1924"/>
                    </a:lnTo>
                    <a:lnTo>
                      <a:pt x="1600" y="1865"/>
                    </a:lnTo>
                    <a:lnTo>
                      <a:pt x="1541" y="1805"/>
                    </a:lnTo>
                    <a:lnTo>
                      <a:pt x="1541" y="1777"/>
                    </a:lnTo>
                    <a:lnTo>
                      <a:pt x="1600" y="1835"/>
                    </a:lnTo>
                    <a:lnTo>
                      <a:pt x="1630" y="1835"/>
                    </a:lnTo>
                    <a:lnTo>
                      <a:pt x="1630" y="1865"/>
                    </a:lnTo>
                    <a:lnTo>
                      <a:pt x="1660" y="1865"/>
                    </a:lnTo>
                    <a:lnTo>
                      <a:pt x="1660" y="1835"/>
                    </a:lnTo>
                    <a:lnTo>
                      <a:pt x="1719" y="1835"/>
                    </a:lnTo>
                    <a:lnTo>
                      <a:pt x="1719" y="1805"/>
                    </a:lnTo>
                    <a:lnTo>
                      <a:pt x="1660" y="1805"/>
                    </a:lnTo>
                    <a:lnTo>
                      <a:pt x="1690" y="1777"/>
                    </a:lnTo>
                    <a:lnTo>
                      <a:pt x="1719" y="1777"/>
                    </a:lnTo>
                    <a:lnTo>
                      <a:pt x="1748" y="1747"/>
                    </a:lnTo>
                    <a:lnTo>
                      <a:pt x="1778" y="1747"/>
                    </a:lnTo>
                    <a:lnTo>
                      <a:pt x="1808" y="1717"/>
                    </a:lnTo>
                    <a:lnTo>
                      <a:pt x="1837" y="1747"/>
                    </a:lnTo>
                    <a:lnTo>
                      <a:pt x="1867" y="1717"/>
                    </a:lnTo>
                    <a:lnTo>
                      <a:pt x="1867" y="1686"/>
                    </a:lnTo>
                    <a:lnTo>
                      <a:pt x="1897" y="1686"/>
                    </a:lnTo>
                    <a:lnTo>
                      <a:pt x="1897" y="1659"/>
                    </a:lnTo>
                    <a:lnTo>
                      <a:pt x="1955" y="1659"/>
                    </a:lnTo>
                    <a:lnTo>
                      <a:pt x="1955" y="1629"/>
                    </a:lnTo>
                    <a:lnTo>
                      <a:pt x="1985" y="1659"/>
                    </a:lnTo>
                    <a:lnTo>
                      <a:pt x="2016" y="1659"/>
                    </a:lnTo>
                    <a:lnTo>
                      <a:pt x="2016" y="1629"/>
                    </a:lnTo>
                    <a:lnTo>
                      <a:pt x="2046" y="1629"/>
                    </a:lnTo>
                    <a:lnTo>
                      <a:pt x="2074" y="1598"/>
                    </a:lnTo>
                    <a:lnTo>
                      <a:pt x="2104" y="1598"/>
                    </a:lnTo>
                    <a:lnTo>
                      <a:pt x="2135" y="1568"/>
                    </a:lnTo>
                    <a:lnTo>
                      <a:pt x="2164" y="1598"/>
                    </a:lnTo>
                    <a:lnTo>
                      <a:pt x="2164" y="1568"/>
                    </a:lnTo>
                    <a:lnTo>
                      <a:pt x="2192" y="1568"/>
                    </a:lnTo>
                    <a:lnTo>
                      <a:pt x="2253" y="1510"/>
                    </a:lnTo>
                    <a:lnTo>
                      <a:pt x="2253" y="1480"/>
                    </a:lnTo>
                    <a:lnTo>
                      <a:pt x="2283" y="1450"/>
                    </a:lnTo>
                    <a:lnTo>
                      <a:pt x="2283" y="1422"/>
                    </a:lnTo>
                    <a:lnTo>
                      <a:pt x="2311" y="1422"/>
                    </a:lnTo>
                    <a:lnTo>
                      <a:pt x="2342" y="1391"/>
                    </a:lnTo>
                    <a:lnTo>
                      <a:pt x="2371" y="1391"/>
                    </a:lnTo>
                    <a:lnTo>
                      <a:pt x="2401" y="1361"/>
                    </a:lnTo>
                    <a:lnTo>
                      <a:pt x="2401" y="1331"/>
                    </a:lnTo>
                    <a:lnTo>
                      <a:pt x="2371" y="1304"/>
                    </a:lnTo>
                    <a:lnTo>
                      <a:pt x="2342" y="1304"/>
                    </a:lnTo>
                    <a:lnTo>
                      <a:pt x="2283" y="1243"/>
                    </a:lnTo>
                    <a:lnTo>
                      <a:pt x="2311" y="1243"/>
                    </a:lnTo>
                    <a:lnTo>
                      <a:pt x="2311" y="1213"/>
                    </a:lnTo>
                    <a:lnTo>
                      <a:pt x="2342" y="1184"/>
                    </a:lnTo>
                    <a:lnTo>
                      <a:pt x="2401" y="1184"/>
                    </a:lnTo>
                    <a:lnTo>
                      <a:pt x="2401" y="1095"/>
                    </a:lnTo>
                    <a:lnTo>
                      <a:pt x="2371" y="1095"/>
                    </a:lnTo>
                    <a:lnTo>
                      <a:pt x="2371" y="1066"/>
                    </a:lnTo>
                    <a:lnTo>
                      <a:pt x="2460" y="1066"/>
                    </a:lnTo>
                    <a:lnTo>
                      <a:pt x="2490" y="1036"/>
                    </a:lnTo>
                    <a:lnTo>
                      <a:pt x="2520" y="1036"/>
                    </a:lnTo>
                    <a:lnTo>
                      <a:pt x="2490" y="1006"/>
                    </a:lnTo>
                    <a:lnTo>
                      <a:pt x="2549" y="1036"/>
                    </a:lnTo>
                    <a:lnTo>
                      <a:pt x="2578" y="1036"/>
                    </a:lnTo>
                    <a:lnTo>
                      <a:pt x="2549" y="1006"/>
                    </a:lnTo>
                    <a:lnTo>
                      <a:pt x="2549" y="948"/>
                    </a:lnTo>
                    <a:lnTo>
                      <a:pt x="2608" y="948"/>
                    </a:lnTo>
                    <a:lnTo>
                      <a:pt x="2638" y="977"/>
                    </a:lnTo>
                    <a:lnTo>
                      <a:pt x="2638" y="948"/>
                    </a:lnTo>
                    <a:lnTo>
                      <a:pt x="2667" y="948"/>
                    </a:lnTo>
                    <a:lnTo>
                      <a:pt x="2697" y="977"/>
                    </a:lnTo>
                    <a:lnTo>
                      <a:pt x="2757" y="977"/>
                    </a:lnTo>
                    <a:lnTo>
                      <a:pt x="2727" y="948"/>
                    </a:lnTo>
                    <a:lnTo>
                      <a:pt x="2757" y="948"/>
                    </a:lnTo>
                    <a:lnTo>
                      <a:pt x="2785" y="977"/>
                    </a:lnTo>
                    <a:lnTo>
                      <a:pt x="2815" y="948"/>
                    </a:lnTo>
                    <a:lnTo>
                      <a:pt x="2876" y="948"/>
                    </a:lnTo>
                    <a:lnTo>
                      <a:pt x="2904" y="977"/>
                    </a:lnTo>
                    <a:lnTo>
                      <a:pt x="2934" y="948"/>
                    </a:lnTo>
                    <a:close/>
                    <a:moveTo>
                      <a:pt x="1690" y="2901"/>
                    </a:moveTo>
                    <a:lnTo>
                      <a:pt x="1719" y="2931"/>
                    </a:lnTo>
                    <a:lnTo>
                      <a:pt x="1690" y="2931"/>
                    </a:lnTo>
                    <a:lnTo>
                      <a:pt x="1690" y="2901"/>
                    </a:lnTo>
                    <a:close/>
                    <a:moveTo>
                      <a:pt x="164" y="3271"/>
                    </a:moveTo>
                    <a:lnTo>
                      <a:pt x="179" y="3256"/>
                    </a:lnTo>
                    <a:lnTo>
                      <a:pt x="207" y="3256"/>
                    </a:lnTo>
                    <a:lnTo>
                      <a:pt x="179" y="3286"/>
                    </a:lnTo>
                    <a:lnTo>
                      <a:pt x="164" y="3271"/>
                    </a:lnTo>
                    <a:close/>
                    <a:moveTo>
                      <a:pt x="1305" y="3138"/>
                    </a:moveTo>
                    <a:lnTo>
                      <a:pt x="1334" y="3167"/>
                    </a:lnTo>
                    <a:lnTo>
                      <a:pt x="1275" y="3167"/>
                    </a:lnTo>
                    <a:lnTo>
                      <a:pt x="1305" y="3138"/>
                    </a:lnTo>
                    <a:close/>
                  </a:path>
                </a:pathLst>
              </a:custGeom>
              <a:solidFill>
                <a:srgbClr val="FCA77E"/>
              </a:solidFill>
              <a:ln w="9525">
                <a:noFill/>
                <a:round/>
                <a:headEnd/>
                <a:tailEnd/>
              </a:ln>
            </p:spPr>
            <p:txBody>
              <a:bodyPr/>
              <a:lstStyle/>
              <a:p>
                <a:endParaRPr lang="en-GB"/>
              </a:p>
            </p:txBody>
          </p:sp>
          <p:sp>
            <p:nvSpPr>
              <p:cNvPr id="13326" name="Freeform 14"/>
              <p:cNvSpPr>
                <a:spLocks/>
              </p:cNvSpPr>
              <p:nvPr/>
            </p:nvSpPr>
            <p:spPr bwMode="auto">
              <a:xfrm>
                <a:off x="4050" y="2023"/>
                <a:ext cx="608" cy="400"/>
              </a:xfrm>
              <a:custGeom>
                <a:avLst/>
                <a:gdLst/>
                <a:ahLst/>
                <a:cxnLst>
                  <a:cxn ang="0">
                    <a:pos x="1301" y="60"/>
                  </a:cxn>
                  <a:cxn ang="0">
                    <a:pos x="1155" y="0"/>
                  </a:cxn>
                  <a:cxn ang="0">
                    <a:pos x="1037" y="118"/>
                  </a:cxn>
                  <a:cxn ang="0">
                    <a:pos x="769" y="148"/>
                  </a:cxn>
                  <a:cxn ang="0">
                    <a:pos x="828" y="296"/>
                  </a:cxn>
                  <a:cxn ang="0">
                    <a:pos x="709" y="327"/>
                  </a:cxn>
                  <a:cxn ang="0">
                    <a:pos x="591" y="415"/>
                  </a:cxn>
                  <a:cxn ang="0">
                    <a:pos x="562" y="591"/>
                  </a:cxn>
                  <a:cxn ang="0">
                    <a:pos x="621" y="652"/>
                  </a:cxn>
                  <a:cxn ang="0">
                    <a:pos x="532" y="591"/>
                  </a:cxn>
                  <a:cxn ang="0">
                    <a:pos x="474" y="652"/>
                  </a:cxn>
                  <a:cxn ang="0">
                    <a:pos x="355" y="711"/>
                  </a:cxn>
                  <a:cxn ang="0">
                    <a:pos x="266" y="740"/>
                  </a:cxn>
                  <a:cxn ang="0">
                    <a:pos x="146" y="740"/>
                  </a:cxn>
                  <a:cxn ang="0">
                    <a:pos x="59" y="711"/>
                  </a:cxn>
                  <a:cxn ang="0">
                    <a:pos x="88" y="859"/>
                  </a:cxn>
                  <a:cxn ang="0">
                    <a:pos x="146" y="917"/>
                  </a:cxn>
                  <a:cxn ang="0">
                    <a:pos x="177" y="1066"/>
                  </a:cxn>
                  <a:cxn ang="0">
                    <a:pos x="88" y="1154"/>
                  </a:cxn>
                  <a:cxn ang="0">
                    <a:pos x="0" y="1272"/>
                  </a:cxn>
                  <a:cxn ang="0">
                    <a:pos x="118" y="1302"/>
                  </a:cxn>
                  <a:cxn ang="0">
                    <a:pos x="118" y="1420"/>
                  </a:cxn>
                  <a:cxn ang="0">
                    <a:pos x="146" y="1481"/>
                  </a:cxn>
                  <a:cxn ang="0">
                    <a:pos x="325" y="1451"/>
                  </a:cxn>
                  <a:cxn ang="0">
                    <a:pos x="502" y="1391"/>
                  </a:cxn>
                  <a:cxn ang="0">
                    <a:pos x="621" y="1391"/>
                  </a:cxn>
                  <a:cxn ang="0">
                    <a:pos x="709" y="1391"/>
                  </a:cxn>
                  <a:cxn ang="0">
                    <a:pos x="1037" y="1420"/>
                  </a:cxn>
                  <a:cxn ang="0">
                    <a:pos x="1214" y="1509"/>
                  </a:cxn>
                  <a:cxn ang="0">
                    <a:pos x="1274" y="1481"/>
                  </a:cxn>
                  <a:cxn ang="0">
                    <a:pos x="1362" y="1481"/>
                  </a:cxn>
                  <a:cxn ang="0">
                    <a:pos x="1481" y="1539"/>
                  </a:cxn>
                  <a:cxn ang="0">
                    <a:pos x="1539" y="1481"/>
                  </a:cxn>
                  <a:cxn ang="0">
                    <a:pos x="1629" y="1570"/>
                  </a:cxn>
                  <a:cxn ang="0">
                    <a:pos x="1688" y="1509"/>
                  </a:cxn>
                  <a:cxn ang="0">
                    <a:pos x="1776" y="1539"/>
                  </a:cxn>
                  <a:cxn ang="0">
                    <a:pos x="1867" y="1539"/>
                  </a:cxn>
                  <a:cxn ang="0">
                    <a:pos x="1985" y="1570"/>
                  </a:cxn>
                  <a:cxn ang="0">
                    <a:pos x="1924" y="1481"/>
                  </a:cxn>
                  <a:cxn ang="0">
                    <a:pos x="1985" y="1363"/>
                  </a:cxn>
                  <a:cxn ang="0">
                    <a:pos x="2104" y="1332"/>
                  </a:cxn>
                  <a:cxn ang="0">
                    <a:pos x="2222" y="1332"/>
                  </a:cxn>
                  <a:cxn ang="0">
                    <a:pos x="2192" y="1245"/>
                  </a:cxn>
                  <a:cxn ang="0">
                    <a:pos x="2074" y="1007"/>
                  </a:cxn>
                  <a:cxn ang="0">
                    <a:pos x="2192" y="947"/>
                  </a:cxn>
                  <a:cxn ang="0">
                    <a:pos x="2311" y="977"/>
                  </a:cxn>
                  <a:cxn ang="0">
                    <a:pos x="2369" y="917"/>
                  </a:cxn>
                  <a:cxn ang="0">
                    <a:pos x="2399" y="859"/>
                  </a:cxn>
                  <a:cxn ang="0">
                    <a:pos x="2311" y="770"/>
                  </a:cxn>
                  <a:cxn ang="0">
                    <a:pos x="2131" y="680"/>
                  </a:cxn>
                  <a:cxn ang="0">
                    <a:pos x="2013" y="591"/>
                  </a:cxn>
                  <a:cxn ang="0">
                    <a:pos x="1954" y="534"/>
                  </a:cxn>
                  <a:cxn ang="0">
                    <a:pos x="1867" y="385"/>
                  </a:cxn>
                  <a:cxn ang="0">
                    <a:pos x="1867" y="296"/>
                  </a:cxn>
                  <a:cxn ang="0">
                    <a:pos x="1776" y="148"/>
                  </a:cxn>
                  <a:cxn ang="0">
                    <a:pos x="1629" y="118"/>
                  </a:cxn>
                  <a:cxn ang="0">
                    <a:pos x="1569" y="118"/>
                  </a:cxn>
                  <a:cxn ang="0">
                    <a:pos x="1481" y="148"/>
                  </a:cxn>
                </a:cxnLst>
                <a:rect l="0" t="0" r="r" b="b"/>
                <a:pathLst>
                  <a:path w="2429" h="1599">
                    <a:moveTo>
                      <a:pt x="1481" y="89"/>
                    </a:moveTo>
                    <a:lnTo>
                      <a:pt x="1451" y="60"/>
                    </a:lnTo>
                    <a:lnTo>
                      <a:pt x="1301" y="60"/>
                    </a:lnTo>
                    <a:lnTo>
                      <a:pt x="1274" y="30"/>
                    </a:lnTo>
                    <a:lnTo>
                      <a:pt x="1155" y="30"/>
                    </a:lnTo>
                    <a:lnTo>
                      <a:pt x="1155" y="0"/>
                    </a:lnTo>
                    <a:lnTo>
                      <a:pt x="1125" y="0"/>
                    </a:lnTo>
                    <a:lnTo>
                      <a:pt x="1037" y="89"/>
                    </a:lnTo>
                    <a:lnTo>
                      <a:pt x="1037" y="118"/>
                    </a:lnTo>
                    <a:lnTo>
                      <a:pt x="858" y="118"/>
                    </a:lnTo>
                    <a:lnTo>
                      <a:pt x="858" y="148"/>
                    </a:lnTo>
                    <a:lnTo>
                      <a:pt x="769" y="148"/>
                    </a:lnTo>
                    <a:lnTo>
                      <a:pt x="769" y="266"/>
                    </a:lnTo>
                    <a:lnTo>
                      <a:pt x="799" y="266"/>
                    </a:lnTo>
                    <a:lnTo>
                      <a:pt x="828" y="296"/>
                    </a:lnTo>
                    <a:lnTo>
                      <a:pt x="799" y="296"/>
                    </a:lnTo>
                    <a:lnTo>
                      <a:pt x="799" y="327"/>
                    </a:lnTo>
                    <a:lnTo>
                      <a:pt x="709" y="327"/>
                    </a:lnTo>
                    <a:lnTo>
                      <a:pt x="709" y="385"/>
                    </a:lnTo>
                    <a:lnTo>
                      <a:pt x="621" y="385"/>
                    </a:lnTo>
                    <a:lnTo>
                      <a:pt x="591" y="415"/>
                    </a:lnTo>
                    <a:lnTo>
                      <a:pt x="591" y="534"/>
                    </a:lnTo>
                    <a:lnTo>
                      <a:pt x="562" y="561"/>
                    </a:lnTo>
                    <a:lnTo>
                      <a:pt x="562" y="591"/>
                    </a:lnTo>
                    <a:lnTo>
                      <a:pt x="591" y="591"/>
                    </a:lnTo>
                    <a:lnTo>
                      <a:pt x="621" y="622"/>
                    </a:lnTo>
                    <a:lnTo>
                      <a:pt x="621" y="652"/>
                    </a:lnTo>
                    <a:lnTo>
                      <a:pt x="562" y="652"/>
                    </a:lnTo>
                    <a:lnTo>
                      <a:pt x="562" y="622"/>
                    </a:lnTo>
                    <a:lnTo>
                      <a:pt x="532" y="591"/>
                    </a:lnTo>
                    <a:lnTo>
                      <a:pt x="502" y="622"/>
                    </a:lnTo>
                    <a:lnTo>
                      <a:pt x="474" y="622"/>
                    </a:lnTo>
                    <a:lnTo>
                      <a:pt x="474" y="652"/>
                    </a:lnTo>
                    <a:lnTo>
                      <a:pt x="384" y="652"/>
                    </a:lnTo>
                    <a:lnTo>
                      <a:pt x="384" y="680"/>
                    </a:lnTo>
                    <a:lnTo>
                      <a:pt x="355" y="711"/>
                    </a:lnTo>
                    <a:lnTo>
                      <a:pt x="325" y="711"/>
                    </a:lnTo>
                    <a:lnTo>
                      <a:pt x="295" y="740"/>
                    </a:lnTo>
                    <a:lnTo>
                      <a:pt x="266" y="740"/>
                    </a:lnTo>
                    <a:lnTo>
                      <a:pt x="237" y="711"/>
                    </a:lnTo>
                    <a:lnTo>
                      <a:pt x="177" y="711"/>
                    </a:lnTo>
                    <a:lnTo>
                      <a:pt x="146" y="740"/>
                    </a:lnTo>
                    <a:lnTo>
                      <a:pt x="118" y="711"/>
                    </a:lnTo>
                    <a:lnTo>
                      <a:pt x="88" y="740"/>
                    </a:lnTo>
                    <a:lnTo>
                      <a:pt x="59" y="711"/>
                    </a:lnTo>
                    <a:lnTo>
                      <a:pt x="59" y="770"/>
                    </a:lnTo>
                    <a:lnTo>
                      <a:pt x="88" y="798"/>
                    </a:lnTo>
                    <a:lnTo>
                      <a:pt x="88" y="859"/>
                    </a:lnTo>
                    <a:lnTo>
                      <a:pt x="118" y="859"/>
                    </a:lnTo>
                    <a:lnTo>
                      <a:pt x="118" y="889"/>
                    </a:lnTo>
                    <a:lnTo>
                      <a:pt x="146" y="917"/>
                    </a:lnTo>
                    <a:lnTo>
                      <a:pt x="146" y="947"/>
                    </a:lnTo>
                    <a:lnTo>
                      <a:pt x="177" y="977"/>
                    </a:lnTo>
                    <a:lnTo>
                      <a:pt x="177" y="1066"/>
                    </a:lnTo>
                    <a:lnTo>
                      <a:pt x="207" y="1095"/>
                    </a:lnTo>
                    <a:lnTo>
                      <a:pt x="146" y="1154"/>
                    </a:lnTo>
                    <a:lnTo>
                      <a:pt x="88" y="1154"/>
                    </a:lnTo>
                    <a:lnTo>
                      <a:pt x="59" y="1184"/>
                    </a:lnTo>
                    <a:lnTo>
                      <a:pt x="59" y="1214"/>
                    </a:lnTo>
                    <a:lnTo>
                      <a:pt x="0" y="1272"/>
                    </a:lnTo>
                    <a:lnTo>
                      <a:pt x="28" y="1272"/>
                    </a:lnTo>
                    <a:lnTo>
                      <a:pt x="59" y="1302"/>
                    </a:lnTo>
                    <a:lnTo>
                      <a:pt x="118" y="1302"/>
                    </a:lnTo>
                    <a:lnTo>
                      <a:pt x="146" y="1332"/>
                    </a:lnTo>
                    <a:lnTo>
                      <a:pt x="146" y="1391"/>
                    </a:lnTo>
                    <a:lnTo>
                      <a:pt x="118" y="1420"/>
                    </a:lnTo>
                    <a:lnTo>
                      <a:pt x="118" y="1509"/>
                    </a:lnTo>
                    <a:lnTo>
                      <a:pt x="146" y="1509"/>
                    </a:lnTo>
                    <a:lnTo>
                      <a:pt x="146" y="1481"/>
                    </a:lnTo>
                    <a:lnTo>
                      <a:pt x="266" y="1481"/>
                    </a:lnTo>
                    <a:lnTo>
                      <a:pt x="295" y="1451"/>
                    </a:lnTo>
                    <a:lnTo>
                      <a:pt x="325" y="1451"/>
                    </a:lnTo>
                    <a:lnTo>
                      <a:pt x="325" y="1420"/>
                    </a:lnTo>
                    <a:lnTo>
                      <a:pt x="355" y="1391"/>
                    </a:lnTo>
                    <a:lnTo>
                      <a:pt x="502" y="1391"/>
                    </a:lnTo>
                    <a:lnTo>
                      <a:pt x="532" y="1363"/>
                    </a:lnTo>
                    <a:lnTo>
                      <a:pt x="591" y="1363"/>
                    </a:lnTo>
                    <a:lnTo>
                      <a:pt x="621" y="1391"/>
                    </a:lnTo>
                    <a:lnTo>
                      <a:pt x="651" y="1391"/>
                    </a:lnTo>
                    <a:lnTo>
                      <a:pt x="681" y="1363"/>
                    </a:lnTo>
                    <a:lnTo>
                      <a:pt x="709" y="1391"/>
                    </a:lnTo>
                    <a:lnTo>
                      <a:pt x="858" y="1391"/>
                    </a:lnTo>
                    <a:lnTo>
                      <a:pt x="888" y="1420"/>
                    </a:lnTo>
                    <a:lnTo>
                      <a:pt x="1037" y="1420"/>
                    </a:lnTo>
                    <a:lnTo>
                      <a:pt x="1094" y="1481"/>
                    </a:lnTo>
                    <a:lnTo>
                      <a:pt x="1183" y="1481"/>
                    </a:lnTo>
                    <a:lnTo>
                      <a:pt x="1214" y="1509"/>
                    </a:lnTo>
                    <a:lnTo>
                      <a:pt x="1244" y="1509"/>
                    </a:lnTo>
                    <a:lnTo>
                      <a:pt x="1244" y="1481"/>
                    </a:lnTo>
                    <a:lnTo>
                      <a:pt x="1274" y="1481"/>
                    </a:lnTo>
                    <a:lnTo>
                      <a:pt x="1301" y="1509"/>
                    </a:lnTo>
                    <a:lnTo>
                      <a:pt x="1332" y="1481"/>
                    </a:lnTo>
                    <a:lnTo>
                      <a:pt x="1362" y="1481"/>
                    </a:lnTo>
                    <a:lnTo>
                      <a:pt x="1392" y="1509"/>
                    </a:lnTo>
                    <a:lnTo>
                      <a:pt x="1421" y="1481"/>
                    </a:lnTo>
                    <a:lnTo>
                      <a:pt x="1481" y="1539"/>
                    </a:lnTo>
                    <a:lnTo>
                      <a:pt x="1481" y="1509"/>
                    </a:lnTo>
                    <a:lnTo>
                      <a:pt x="1511" y="1509"/>
                    </a:lnTo>
                    <a:lnTo>
                      <a:pt x="1539" y="1481"/>
                    </a:lnTo>
                    <a:lnTo>
                      <a:pt x="1599" y="1481"/>
                    </a:lnTo>
                    <a:lnTo>
                      <a:pt x="1599" y="1539"/>
                    </a:lnTo>
                    <a:lnTo>
                      <a:pt x="1629" y="1570"/>
                    </a:lnTo>
                    <a:lnTo>
                      <a:pt x="1629" y="1539"/>
                    </a:lnTo>
                    <a:lnTo>
                      <a:pt x="1658" y="1539"/>
                    </a:lnTo>
                    <a:lnTo>
                      <a:pt x="1688" y="1509"/>
                    </a:lnTo>
                    <a:lnTo>
                      <a:pt x="1718" y="1509"/>
                    </a:lnTo>
                    <a:lnTo>
                      <a:pt x="1747" y="1539"/>
                    </a:lnTo>
                    <a:lnTo>
                      <a:pt x="1776" y="1539"/>
                    </a:lnTo>
                    <a:lnTo>
                      <a:pt x="1806" y="1509"/>
                    </a:lnTo>
                    <a:lnTo>
                      <a:pt x="1867" y="1509"/>
                    </a:lnTo>
                    <a:lnTo>
                      <a:pt x="1867" y="1539"/>
                    </a:lnTo>
                    <a:lnTo>
                      <a:pt x="1924" y="1599"/>
                    </a:lnTo>
                    <a:lnTo>
                      <a:pt x="1954" y="1599"/>
                    </a:lnTo>
                    <a:lnTo>
                      <a:pt x="1985" y="1570"/>
                    </a:lnTo>
                    <a:lnTo>
                      <a:pt x="1954" y="1570"/>
                    </a:lnTo>
                    <a:lnTo>
                      <a:pt x="1954" y="1509"/>
                    </a:lnTo>
                    <a:lnTo>
                      <a:pt x="1924" y="1481"/>
                    </a:lnTo>
                    <a:lnTo>
                      <a:pt x="1954" y="1451"/>
                    </a:lnTo>
                    <a:lnTo>
                      <a:pt x="1954" y="1391"/>
                    </a:lnTo>
                    <a:lnTo>
                      <a:pt x="1985" y="1363"/>
                    </a:lnTo>
                    <a:lnTo>
                      <a:pt x="2013" y="1363"/>
                    </a:lnTo>
                    <a:lnTo>
                      <a:pt x="2013" y="1332"/>
                    </a:lnTo>
                    <a:lnTo>
                      <a:pt x="2104" y="1332"/>
                    </a:lnTo>
                    <a:lnTo>
                      <a:pt x="2131" y="1302"/>
                    </a:lnTo>
                    <a:lnTo>
                      <a:pt x="2192" y="1302"/>
                    </a:lnTo>
                    <a:lnTo>
                      <a:pt x="2222" y="1332"/>
                    </a:lnTo>
                    <a:lnTo>
                      <a:pt x="2250" y="1332"/>
                    </a:lnTo>
                    <a:lnTo>
                      <a:pt x="2192" y="1272"/>
                    </a:lnTo>
                    <a:lnTo>
                      <a:pt x="2192" y="1245"/>
                    </a:lnTo>
                    <a:lnTo>
                      <a:pt x="2161" y="1214"/>
                    </a:lnTo>
                    <a:lnTo>
                      <a:pt x="2161" y="1095"/>
                    </a:lnTo>
                    <a:lnTo>
                      <a:pt x="2074" y="1007"/>
                    </a:lnTo>
                    <a:lnTo>
                      <a:pt x="2074" y="977"/>
                    </a:lnTo>
                    <a:lnTo>
                      <a:pt x="2104" y="947"/>
                    </a:lnTo>
                    <a:lnTo>
                      <a:pt x="2192" y="947"/>
                    </a:lnTo>
                    <a:lnTo>
                      <a:pt x="2250" y="1007"/>
                    </a:lnTo>
                    <a:lnTo>
                      <a:pt x="2281" y="1007"/>
                    </a:lnTo>
                    <a:lnTo>
                      <a:pt x="2311" y="977"/>
                    </a:lnTo>
                    <a:lnTo>
                      <a:pt x="2341" y="977"/>
                    </a:lnTo>
                    <a:lnTo>
                      <a:pt x="2369" y="947"/>
                    </a:lnTo>
                    <a:lnTo>
                      <a:pt x="2369" y="917"/>
                    </a:lnTo>
                    <a:lnTo>
                      <a:pt x="2429" y="917"/>
                    </a:lnTo>
                    <a:lnTo>
                      <a:pt x="2429" y="889"/>
                    </a:lnTo>
                    <a:lnTo>
                      <a:pt x="2399" y="859"/>
                    </a:lnTo>
                    <a:lnTo>
                      <a:pt x="2341" y="859"/>
                    </a:lnTo>
                    <a:lnTo>
                      <a:pt x="2341" y="798"/>
                    </a:lnTo>
                    <a:lnTo>
                      <a:pt x="2311" y="770"/>
                    </a:lnTo>
                    <a:lnTo>
                      <a:pt x="2161" y="770"/>
                    </a:lnTo>
                    <a:lnTo>
                      <a:pt x="2161" y="711"/>
                    </a:lnTo>
                    <a:lnTo>
                      <a:pt x="2131" y="680"/>
                    </a:lnTo>
                    <a:lnTo>
                      <a:pt x="2131" y="652"/>
                    </a:lnTo>
                    <a:lnTo>
                      <a:pt x="2074" y="652"/>
                    </a:lnTo>
                    <a:lnTo>
                      <a:pt x="2013" y="591"/>
                    </a:lnTo>
                    <a:lnTo>
                      <a:pt x="2013" y="561"/>
                    </a:lnTo>
                    <a:lnTo>
                      <a:pt x="1985" y="561"/>
                    </a:lnTo>
                    <a:lnTo>
                      <a:pt x="1954" y="534"/>
                    </a:lnTo>
                    <a:lnTo>
                      <a:pt x="1954" y="504"/>
                    </a:lnTo>
                    <a:lnTo>
                      <a:pt x="1867" y="415"/>
                    </a:lnTo>
                    <a:lnTo>
                      <a:pt x="1867" y="385"/>
                    </a:lnTo>
                    <a:lnTo>
                      <a:pt x="1895" y="385"/>
                    </a:lnTo>
                    <a:lnTo>
                      <a:pt x="1895" y="327"/>
                    </a:lnTo>
                    <a:lnTo>
                      <a:pt x="1867" y="296"/>
                    </a:lnTo>
                    <a:lnTo>
                      <a:pt x="1867" y="178"/>
                    </a:lnTo>
                    <a:lnTo>
                      <a:pt x="1806" y="178"/>
                    </a:lnTo>
                    <a:lnTo>
                      <a:pt x="1776" y="148"/>
                    </a:lnTo>
                    <a:lnTo>
                      <a:pt x="1747" y="148"/>
                    </a:lnTo>
                    <a:lnTo>
                      <a:pt x="1747" y="118"/>
                    </a:lnTo>
                    <a:lnTo>
                      <a:pt x="1629" y="118"/>
                    </a:lnTo>
                    <a:lnTo>
                      <a:pt x="1629" y="89"/>
                    </a:lnTo>
                    <a:lnTo>
                      <a:pt x="1599" y="89"/>
                    </a:lnTo>
                    <a:lnTo>
                      <a:pt x="1569" y="118"/>
                    </a:lnTo>
                    <a:lnTo>
                      <a:pt x="1539" y="118"/>
                    </a:lnTo>
                    <a:lnTo>
                      <a:pt x="1511" y="148"/>
                    </a:lnTo>
                    <a:lnTo>
                      <a:pt x="1481" y="148"/>
                    </a:lnTo>
                    <a:lnTo>
                      <a:pt x="1481" y="89"/>
                    </a:lnTo>
                    <a:close/>
                  </a:path>
                </a:pathLst>
              </a:custGeom>
              <a:solidFill>
                <a:srgbClr val="B3B136"/>
              </a:solidFill>
              <a:ln w="9525">
                <a:noFill/>
                <a:round/>
                <a:headEnd/>
                <a:tailEnd/>
              </a:ln>
            </p:spPr>
            <p:txBody>
              <a:bodyPr/>
              <a:lstStyle/>
              <a:p>
                <a:endParaRPr lang="en-GB"/>
              </a:p>
            </p:txBody>
          </p:sp>
          <p:sp>
            <p:nvSpPr>
              <p:cNvPr id="13327" name="Freeform 15"/>
              <p:cNvSpPr>
                <a:spLocks/>
              </p:cNvSpPr>
              <p:nvPr/>
            </p:nvSpPr>
            <p:spPr bwMode="auto">
              <a:xfrm>
                <a:off x="4021" y="1750"/>
                <a:ext cx="288" cy="163"/>
              </a:xfrm>
              <a:custGeom>
                <a:avLst/>
                <a:gdLst/>
                <a:ahLst/>
                <a:cxnLst>
                  <a:cxn ang="0">
                    <a:pos x="1065" y="119"/>
                  </a:cxn>
                  <a:cxn ang="0">
                    <a:pos x="1125" y="89"/>
                  </a:cxn>
                  <a:cxn ang="0">
                    <a:pos x="1156" y="59"/>
                  </a:cxn>
                  <a:cxn ang="0">
                    <a:pos x="800" y="59"/>
                  </a:cxn>
                  <a:cxn ang="0">
                    <a:pos x="681" y="29"/>
                  </a:cxn>
                  <a:cxn ang="0">
                    <a:pos x="593" y="0"/>
                  </a:cxn>
                  <a:cxn ang="0">
                    <a:pos x="533" y="29"/>
                  </a:cxn>
                  <a:cxn ang="0">
                    <a:pos x="474" y="0"/>
                  </a:cxn>
                  <a:cxn ang="0">
                    <a:pos x="444" y="59"/>
                  </a:cxn>
                  <a:cxn ang="0">
                    <a:pos x="326" y="29"/>
                  </a:cxn>
                  <a:cxn ang="0">
                    <a:pos x="207" y="59"/>
                  </a:cxn>
                  <a:cxn ang="0">
                    <a:pos x="147" y="89"/>
                  </a:cxn>
                  <a:cxn ang="0">
                    <a:pos x="28" y="119"/>
                  </a:cxn>
                  <a:cxn ang="0">
                    <a:pos x="0" y="207"/>
                  </a:cxn>
                  <a:cxn ang="0">
                    <a:pos x="58" y="207"/>
                  </a:cxn>
                  <a:cxn ang="0">
                    <a:pos x="28" y="266"/>
                  </a:cxn>
                  <a:cxn ang="0">
                    <a:pos x="28" y="296"/>
                  </a:cxn>
                  <a:cxn ang="0">
                    <a:pos x="58" y="325"/>
                  </a:cxn>
                  <a:cxn ang="0">
                    <a:pos x="89" y="384"/>
                  </a:cxn>
                  <a:cxn ang="0">
                    <a:pos x="237" y="414"/>
                  </a:cxn>
                  <a:cxn ang="0">
                    <a:pos x="265" y="384"/>
                  </a:cxn>
                  <a:cxn ang="0">
                    <a:pos x="265" y="444"/>
                  </a:cxn>
                  <a:cxn ang="0">
                    <a:pos x="296" y="502"/>
                  </a:cxn>
                  <a:cxn ang="0">
                    <a:pos x="265" y="563"/>
                  </a:cxn>
                  <a:cxn ang="0">
                    <a:pos x="326" y="532"/>
                  </a:cxn>
                  <a:cxn ang="0">
                    <a:pos x="503" y="502"/>
                  </a:cxn>
                  <a:cxn ang="0">
                    <a:pos x="593" y="532"/>
                  </a:cxn>
                  <a:cxn ang="0">
                    <a:pos x="651" y="563"/>
                  </a:cxn>
                  <a:cxn ang="0">
                    <a:pos x="710" y="593"/>
                  </a:cxn>
                  <a:cxn ang="0">
                    <a:pos x="858" y="652"/>
                  </a:cxn>
                  <a:cxn ang="0">
                    <a:pos x="918" y="621"/>
                  </a:cxn>
                  <a:cxn ang="0">
                    <a:pos x="1007" y="652"/>
                  </a:cxn>
                  <a:cxn ang="0">
                    <a:pos x="1037" y="593"/>
                  </a:cxn>
                  <a:cxn ang="0">
                    <a:pos x="1125" y="563"/>
                  </a:cxn>
                  <a:cxn ang="0">
                    <a:pos x="1007" y="414"/>
                  </a:cxn>
                  <a:cxn ang="0">
                    <a:pos x="1007" y="356"/>
                  </a:cxn>
                  <a:cxn ang="0">
                    <a:pos x="977" y="237"/>
                  </a:cxn>
                  <a:cxn ang="0">
                    <a:pos x="1037" y="207"/>
                  </a:cxn>
                </a:cxnLst>
                <a:rect l="0" t="0" r="r" b="b"/>
                <a:pathLst>
                  <a:path w="1156" h="652">
                    <a:moveTo>
                      <a:pt x="1065" y="177"/>
                    </a:moveTo>
                    <a:lnTo>
                      <a:pt x="1065" y="119"/>
                    </a:lnTo>
                    <a:lnTo>
                      <a:pt x="1095" y="119"/>
                    </a:lnTo>
                    <a:lnTo>
                      <a:pt x="1125" y="89"/>
                    </a:lnTo>
                    <a:lnTo>
                      <a:pt x="1156" y="89"/>
                    </a:lnTo>
                    <a:lnTo>
                      <a:pt x="1156" y="59"/>
                    </a:lnTo>
                    <a:lnTo>
                      <a:pt x="1095" y="59"/>
                    </a:lnTo>
                    <a:lnTo>
                      <a:pt x="800" y="59"/>
                    </a:lnTo>
                    <a:lnTo>
                      <a:pt x="770" y="29"/>
                    </a:lnTo>
                    <a:lnTo>
                      <a:pt x="681" y="29"/>
                    </a:lnTo>
                    <a:lnTo>
                      <a:pt x="651" y="0"/>
                    </a:lnTo>
                    <a:lnTo>
                      <a:pt x="593" y="0"/>
                    </a:lnTo>
                    <a:lnTo>
                      <a:pt x="563" y="29"/>
                    </a:lnTo>
                    <a:lnTo>
                      <a:pt x="533" y="29"/>
                    </a:lnTo>
                    <a:lnTo>
                      <a:pt x="503" y="0"/>
                    </a:lnTo>
                    <a:lnTo>
                      <a:pt x="474" y="0"/>
                    </a:lnTo>
                    <a:lnTo>
                      <a:pt x="474" y="29"/>
                    </a:lnTo>
                    <a:lnTo>
                      <a:pt x="444" y="59"/>
                    </a:lnTo>
                    <a:lnTo>
                      <a:pt x="414" y="29"/>
                    </a:lnTo>
                    <a:lnTo>
                      <a:pt x="326" y="29"/>
                    </a:lnTo>
                    <a:lnTo>
                      <a:pt x="326" y="59"/>
                    </a:lnTo>
                    <a:lnTo>
                      <a:pt x="207" y="59"/>
                    </a:lnTo>
                    <a:lnTo>
                      <a:pt x="178" y="89"/>
                    </a:lnTo>
                    <a:lnTo>
                      <a:pt x="147" y="89"/>
                    </a:lnTo>
                    <a:lnTo>
                      <a:pt x="147" y="119"/>
                    </a:lnTo>
                    <a:lnTo>
                      <a:pt x="28" y="119"/>
                    </a:lnTo>
                    <a:lnTo>
                      <a:pt x="0" y="148"/>
                    </a:lnTo>
                    <a:lnTo>
                      <a:pt x="0" y="207"/>
                    </a:lnTo>
                    <a:lnTo>
                      <a:pt x="28" y="177"/>
                    </a:lnTo>
                    <a:lnTo>
                      <a:pt x="58" y="207"/>
                    </a:lnTo>
                    <a:lnTo>
                      <a:pt x="28" y="237"/>
                    </a:lnTo>
                    <a:lnTo>
                      <a:pt x="28" y="266"/>
                    </a:lnTo>
                    <a:lnTo>
                      <a:pt x="58" y="266"/>
                    </a:lnTo>
                    <a:lnTo>
                      <a:pt x="28" y="296"/>
                    </a:lnTo>
                    <a:lnTo>
                      <a:pt x="28" y="325"/>
                    </a:lnTo>
                    <a:lnTo>
                      <a:pt x="58" y="325"/>
                    </a:lnTo>
                    <a:lnTo>
                      <a:pt x="89" y="356"/>
                    </a:lnTo>
                    <a:lnTo>
                      <a:pt x="89" y="384"/>
                    </a:lnTo>
                    <a:lnTo>
                      <a:pt x="119" y="414"/>
                    </a:lnTo>
                    <a:lnTo>
                      <a:pt x="237" y="414"/>
                    </a:lnTo>
                    <a:lnTo>
                      <a:pt x="237" y="384"/>
                    </a:lnTo>
                    <a:lnTo>
                      <a:pt x="265" y="384"/>
                    </a:lnTo>
                    <a:lnTo>
                      <a:pt x="296" y="414"/>
                    </a:lnTo>
                    <a:lnTo>
                      <a:pt x="265" y="444"/>
                    </a:lnTo>
                    <a:lnTo>
                      <a:pt x="296" y="475"/>
                    </a:lnTo>
                    <a:lnTo>
                      <a:pt x="296" y="502"/>
                    </a:lnTo>
                    <a:lnTo>
                      <a:pt x="265" y="532"/>
                    </a:lnTo>
                    <a:lnTo>
                      <a:pt x="265" y="563"/>
                    </a:lnTo>
                    <a:lnTo>
                      <a:pt x="296" y="532"/>
                    </a:lnTo>
                    <a:lnTo>
                      <a:pt x="326" y="532"/>
                    </a:lnTo>
                    <a:lnTo>
                      <a:pt x="356" y="502"/>
                    </a:lnTo>
                    <a:lnTo>
                      <a:pt x="503" y="502"/>
                    </a:lnTo>
                    <a:lnTo>
                      <a:pt x="533" y="532"/>
                    </a:lnTo>
                    <a:lnTo>
                      <a:pt x="593" y="532"/>
                    </a:lnTo>
                    <a:lnTo>
                      <a:pt x="621" y="563"/>
                    </a:lnTo>
                    <a:lnTo>
                      <a:pt x="651" y="563"/>
                    </a:lnTo>
                    <a:lnTo>
                      <a:pt x="681" y="593"/>
                    </a:lnTo>
                    <a:lnTo>
                      <a:pt x="710" y="593"/>
                    </a:lnTo>
                    <a:lnTo>
                      <a:pt x="770" y="652"/>
                    </a:lnTo>
                    <a:lnTo>
                      <a:pt x="858" y="652"/>
                    </a:lnTo>
                    <a:lnTo>
                      <a:pt x="888" y="621"/>
                    </a:lnTo>
                    <a:lnTo>
                      <a:pt x="918" y="621"/>
                    </a:lnTo>
                    <a:lnTo>
                      <a:pt x="947" y="652"/>
                    </a:lnTo>
                    <a:lnTo>
                      <a:pt x="1007" y="652"/>
                    </a:lnTo>
                    <a:lnTo>
                      <a:pt x="1037" y="621"/>
                    </a:lnTo>
                    <a:lnTo>
                      <a:pt x="1037" y="593"/>
                    </a:lnTo>
                    <a:lnTo>
                      <a:pt x="1065" y="563"/>
                    </a:lnTo>
                    <a:lnTo>
                      <a:pt x="1125" y="563"/>
                    </a:lnTo>
                    <a:lnTo>
                      <a:pt x="1007" y="444"/>
                    </a:lnTo>
                    <a:lnTo>
                      <a:pt x="1007" y="414"/>
                    </a:lnTo>
                    <a:lnTo>
                      <a:pt x="1037" y="384"/>
                    </a:lnTo>
                    <a:lnTo>
                      <a:pt x="1007" y="356"/>
                    </a:lnTo>
                    <a:lnTo>
                      <a:pt x="977" y="266"/>
                    </a:lnTo>
                    <a:lnTo>
                      <a:pt x="977" y="237"/>
                    </a:lnTo>
                    <a:lnTo>
                      <a:pt x="1007" y="207"/>
                    </a:lnTo>
                    <a:lnTo>
                      <a:pt x="1037" y="207"/>
                    </a:lnTo>
                    <a:lnTo>
                      <a:pt x="1065" y="177"/>
                    </a:lnTo>
                    <a:close/>
                  </a:path>
                </a:pathLst>
              </a:custGeom>
              <a:solidFill>
                <a:srgbClr val="D3B26F"/>
              </a:solidFill>
              <a:ln w="9525">
                <a:noFill/>
                <a:round/>
                <a:headEnd/>
                <a:tailEnd/>
              </a:ln>
            </p:spPr>
            <p:txBody>
              <a:bodyPr/>
              <a:lstStyle/>
              <a:p>
                <a:endParaRPr lang="en-GB"/>
              </a:p>
            </p:txBody>
          </p:sp>
          <p:sp>
            <p:nvSpPr>
              <p:cNvPr id="13328" name="Freeform 16"/>
              <p:cNvSpPr>
                <a:spLocks/>
              </p:cNvSpPr>
              <p:nvPr/>
            </p:nvSpPr>
            <p:spPr bwMode="auto">
              <a:xfrm>
                <a:off x="3887" y="1875"/>
                <a:ext cx="452" cy="185"/>
              </a:xfrm>
              <a:custGeom>
                <a:avLst/>
                <a:gdLst/>
                <a:ahLst/>
                <a:cxnLst>
                  <a:cxn ang="0">
                    <a:pos x="1185" y="61"/>
                  </a:cxn>
                  <a:cxn ang="0">
                    <a:pos x="1127" y="30"/>
                  </a:cxn>
                  <a:cxn ang="0">
                    <a:pos x="1037" y="0"/>
                  </a:cxn>
                  <a:cxn ang="0">
                    <a:pos x="860" y="30"/>
                  </a:cxn>
                  <a:cxn ang="0">
                    <a:pos x="799" y="61"/>
                  </a:cxn>
                  <a:cxn ang="0">
                    <a:pos x="830" y="179"/>
                  </a:cxn>
                  <a:cxn ang="0">
                    <a:pos x="771" y="298"/>
                  </a:cxn>
                  <a:cxn ang="0">
                    <a:pos x="741" y="328"/>
                  </a:cxn>
                  <a:cxn ang="0">
                    <a:pos x="534" y="268"/>
                  </a:cxn>
                  <a:cxn ang="0">
                    <a:pos x="504" y="209"/>
                  </a:cxn>
                  <a:cxn ang="0">
                    <a:pos x="416" y="179"/>
                  </a:cxn>
                  <a:cxn ang="0">
                    <a:pos x="355" y="91"/>
                  </a:cxn>
                  <a:cxn ang="0">
                    <a:pos x="297" y="119"/>
                  </a:cxn>
                  <a:cxn ang="0">
                    <a:pos x="237" y="150"/>
                  </a:cxn>
                  <a:cxn ang="0">
                    <a:pos x="89" y="237"/>
                  </a:cxn>
                  <a:cxn ang="0">
                    <a:pos x="60" y="356"/>
                  </a:cxn>
                  <a:cxn ang="0">
                    <a:pos x="0" y="386"/>
                  </a:cxn>
                  <a:cxn ang="0">
                    <a:pos x="0" y="446"/>
                  </a:cxn>
                  <a:cxn ang="0">
                    <a:pos x="30" y="475"/>
                  </a:cxn>
                  <a:cxn ang="0">
                    <a:pos x="0" y="475"/>
                  </a:cxn>
                  <a:cxn ang="0">
                    <a:pos x="30" y="593"/>
                  </a:cxn>
                  <a:cxn ang="0">
                    <a:pos x="60" y="623"/>
                  </a:cxn>
                  <a:cxn ang="0">
                    <a:pos x="148" y="564"/>
                  </a:cxn>
                  <a:cxn ang="0">
                    <a:pos x="267" y="534"/>
                  </a:cxn>
                  <a:cxn ang="0">
                    <a:pos x="325" y="534"/>
                  </a:cxn>
                  <a:cxn ang="0">
                    <a:pos x="799" y="564"/>
                  </a:cxn>
                  <a:cxn ang="0">
                    <a:pos x="919" y="534"/>
                  </a:cxn>
                  <a:cxn ang="0">
                    <a:pos x="978" y="504"/>
                  </a:cxn>
                  <a:cxn ang="0">
                    <a:pos x="1008" y="564"/>
                  </a:cxn>
                  <a:cxn ang="0">
                    <a:pos x="1185" y="593"/>
                  </a:cxn>
                  <a:cxn ang="0">
                    <a:pos x="1274" y="653"/>
                  </a:cxn>
                  <a:cxn ang="0">
                    <a:pos x="1304" y="682"/>
                  </a:cxn>
                  <a:cxn ang="0">
                    <a:pos x="1422" y="741"/>
                  </a:cxn>
                  <a:cxn ang="0">
                    <a:pos x="1511" y="711"/>
                  </a:cxn>
                  <a:cxn ang="0">
                    <a:pos x="1690" y="682"/>
                  </a:cxn>
                  <a:cxn ang="0">
                    <a:pos x="1808" y="593"/>
                  </a:cxn>
                  <a:cxn ang="0">
                    <a:pos x="1778" y="504"/>
                  </a:cxn>
                  <a:cxn ang="0">
                    <a:pos x="1718" y="416"/>
                  </a:cxn>
                  <a:cxn ang="0">
                    <a:pos x="1690" y="356"/>
                  </a:cxn>
                  <a:cxn ang="0">
                    <a:pos x="1659" y="298"/>
                  </a:cxn>
                  <a:cxn ang="0">
                    <a:pos x="1690" y="237"/>
                  </a:cxn>
                  <a:cxn ang="0">
                    <a:pos x="1629" y="209"/>
                  </a:cxn>
                  <a:cxn ang="0">
                    <a:pos x="1541" y="150"/>
                  </a:cxn>
                  <a:cxn ang="0">
                    <a:pos x="1452" y="119"/>
                  </a:cxn>
                  <a:cxn ang="0">
                    <a:pos x="1392" y="150"/>
                  </a:cxn>
                  <a:cxn ang="0">
                    <a:pos x="1244" y="91"/>
                  </a:cxn>
                </a:cxnLst>
                <a:rect l="0" t="0" r="r" b="b"/>
                <a:pathLst>
                  <a:path w="1808" h="741">
                    <a:moveTo>
                      <a:pt x="1215" y="91"/>
                    </a:moveTo>
                    <a:lnTo>
                      <a:pt x="1185" y="61"/>
                    </a:lnTo>
                    <a:lnTo>
                      <a:pt x="1155" y="61"/>
                    </a:lnTo>
                    <a:lnTo>
                      <a:pt x="1127" y="30"/>
                    </a:lnTo>
                    <a:lnTo>
                      <a:pt x="1067" y="30"/>
                    </a:lnTo>
                    <a:lnTo>
                      <a:pt x="1037" y="0"/>
                    </a:lnTo>
                    <a:lnTo>
                      <a:pt x="890" y="0"/>
                    </a:lnTo>
                    <a:lnTo>
                      <a:pt x="860" y="30"/>
                    </a:lnTo>
                    <a:lnTo>
                      <a:pt x="830" y="30"/>
                    </a:lnTo>
                    <a:lnTo>
                      <a:pt x="799" y="61"/>
                    </a:lnTo>
                    <a:lnTo>
                      <a:pt x="799" y="150"/>
                    </a:lnTo>
                    <a:lnTo>
                      <a:pt x="830" y="179"/>
                    </a:lnTo>
                    <a:lnTo>
                      <a:pt x="830" y="237"/>
                    </a:lnTo>
                    <a:lnTo>
                      <a:pt x="771" y="298"/>
                    </a:lnTo>
                    <a:lnTo>
                      <a:pt x="741" y="298"/>
                    </a:lnTo>
                    <a:lnTo>
                      <a:pt x="741" y="328"/>
                    </a:lnTo>
                    <a:lnTo>
                      <a:pt x="592" y="328"/>
                    </a:lnTo>
                    <a:lnTo>
                      <a:pt x="534" y="268"/>
                    </a:lnTo>
                    <a:lnTo>
                      <a:pt x="534" y="237"/>
                    </a:lnTo>
                    <a:lnTo>
                      <a:pt x="504" y="209"/>
                    </a:lnTo>
                    <a:lnTo>
                      <a:pt x="474" y="209"/>
                    </a:lnTo>
                    <a:lnTo>
                      <a:pt x="416" y="179"/>
                    </a:lnTo>
                    <a:lnTo>
                      <a:pt x="355" y="119"/>
                    </a:lnTo>
                    <a:lnTo>
                      <a:pt x="355" y="91"/>
                    </a:lnTo>
                    <a:lnTo>
                      <a:pt x="325" y="91"/>
                    </a:lnTo>
                    <a:lnTo>
                      <a:pt x="297" y="119"/>
                    </a:lnTo>
                    <a:lnTo>
                      <a:pt x="267" y="119"/>
                    </a:lnTo>
                    <a:lnTo>
                      <a:pt x="237" y="150"/>
                    </a:lnTo>
                    <a:lnTo>
                      <a:pt x="178" y="150"/>
                    </a:lnTo>
                    <a:lnTo>
                      <a:pt x="89" y="237"/>
                    </a:lnTo>
                    <a:lnTo>
                      <a:pt x="89" y="328"/>
                    </a:lnTo>
                    <a:lnTo>
                      <a:pt x="60" y="356"/>
                    </a:lnTo>
                    <a:lnTo>
                      <a:pt x="30" y="356"/>
                    </a:lnTo>
                    <a:lnTo>
                      <a:pt x="0" y="386"/>
                    </a:lnTo>
                    <a:lnTo>
                      <a:pt x="30" y="416"/>
                    </a:lnTo>
                    <a:lnTo>
                      <a:pt x="0" y="446"/>
                    </a:lnTo>
                    <a:lnTo>
                      <a:pt x="0" y="475"/>
                    </a:lnTo>
                    <a:lnTo>
                      <a:pt x="30" y="475"/>
                    </a:lnTo>
                    <a:lnTo>
                      <a:pt x="30" y="504"/>
                    </a:lnTo>
                    <a:lnTo>
                      <a:pt x="0" y="475"/>
                    </a:lnTo>
                    <a:lnTo>
                      <a:pt x="0" y="564"/>
                    </a:lnTo>
                    <a:lnTo>
                      <a:pt x="30" y="593"/>
                    </a:lnTo>
                    <a:lnTo>
                      <a:pt x="30" y="623"/>
                    </a:lnTo>
                    <a:lnTo>
                      <a:pt x="60" y="623"/>
                    </a:lnTo>
                    <a:lnTo>
                      <a:pt x="118" y="564"/>
                    </a:lnTo>
                    <a:lnTo>
                      <a:pt x="148" y="564"/>
                    </a:lnTo>
                    <a:lnTo>
                      <a:pt x="178" y="534"/>
                    </a:lnTo>
                    <a:lnTo>
                      <a:pt x="267" y="534"/>
                    </a:lnTo>
                    <a:lnTo>
                      <a:pt x="297" y="504"/>
                    </a:lnTo>
                    <a:lnTo>
                      <a:pt x="325" y="534"/>
                    </a:lnTo>
                    <a:lnTo>
                      <a:pt x="771" y="534"/>
                    </a:lnTo>
                    <a:lnTo>
                      <a:pt x="799" y="564"/>
                    </a:lnTo>
                    <a:lnTo>
                      <a:pt x="890" y="564"/>
                    </a:lnTo>
                    <a:lnTo>
                      <a:pt x="919" y="534"/>
                    </a:lnTo>
                    <a:lnTo>
                      <a:pt x="948" y="534"/>
                    </a:lnTo>
                    <a:lnTo>
                      <a:pt x="978" y="504"/>
                    </a:lnTo>
                    <a:lnTo>
                      <a:pt x="1008" y="534"/>
                    </a:lnTo>
                    <a:lnTo>
                      <a:pt x="1008" y="564"/>
                    </a:lnTo>
                    <a:lnTo>
                      <a:pt x="1037" y="593"/>
                    </a:lnTo>
                    <a:lnTo>
                      <a:pt x="1185" y="593"/>
                    </a:lnTo>
                    <a:lnTo>
                      <a:pt x="1244" y="653"/>
                    </a:lnTo>
                    <a:lnTo>
                      <a:pt x="1274" y="653"/>
                    </a:lnTo>
                    <a:lnTo>
                      <a:pt x="1274" y="682"/>
                    </a:lnTo>
                    <a:lnTo>
                      <a:pt x="1304" y="682"/>
                    </a:lnTo>
                    <a:lnTo>
                      <a:pt x="1362" y="741"/>
                    </a:lnTo>
                    <a:lnTo>
                      <a:pt x="1422" y="741"/>
                    </a:lnTo>
                    <a:lnTo>
                      <a:pt x="1511" y="741"/>
                    </a:lnTo>
                    <a:lnTo>
                      <a:pt x="1511" y="711"/>
                    </a:lnTo>
                    <a:lnTo>
                      <a:pt x="1690" y="711"/>
                    </a:lnTo>
                    <a:lnTo>
                      <a:pt x="1690" y="682"/>
                    </a:lnTo>
                    <a:lnTo>
                      <a:pt x="1778" y="593"/>
                    </a:lnTo>
                    <a:lnTo>
                      <a:pt x="1808" y="593"/>
                    </a:lnTo>
                    <a:lnTo>
                      <a:pt x="1808" y="534"/>
                    </a:lnTo>
                    <a:lnTo>
                      <a:pt x="1778" y="504"/>
                    </a:lnTo>
                    <a:lnTo>
                      <a:pt x="1778" y="475"/>
                    </a:lnTo>
                    <a:lnTo>
                      <a:pt x="1718" y="416"/>
                    </a:lnTo>
                    <a:lnTo>
                      <a:pt x="1718" y="386"/>
                    </a:lnTo>
                    <a:lnTo>
                      <a:pt x="1690" y="356"/>
                    </a:lnTo>
                    <a:lnTo>
                      <a:pt x="1659" y="386"/>
                    </a:lnTo>
                    <a:lnTo>
                      <a:pt x="1659" y="298"/>
                    </a:lnTo>
                    <a:lnTo>
                      <a:pt x="1690" y="268"/>
                    </a:lnTo>
                    <a:lnTo>
                      <a:pt x="1690" y="237"/>
                    </a:lnTo>
                    <a:lnTo>
                      <a:pt x="1659" y="209"/>
                    </a:lnTo>
                    <a:lnTo>
                      <a:pt x="1629" y="209"/>
                    </a:lnTo>
                    <a:lnTo>
                      <a:pt x="1571" y="150"/>
                    </a:lnTo>
                    <a:lnTo>
                      <a:pt x="1541" y="150"/>
                    </a:lnTo>
                    <a:lnTo>
                      <a:pt x="1481" y="150"/>
                    </a:lnTo>
                    <a:lnTo>
                      <a:pt x="1452" y="119"/>
                    </a:lnTo>
                    <a:lnTo>
                      <a:pt x="1422" y="119"/>
                    </a:lnTo>
                    <a:lnTo>
                      <a:pt x="1392" y="150"/>
                    </a:lnTo>
                    <a:lnTo>
                      <a:pt x="1304" y="150"/>
                    </a:lnTo>
                    <a:lnTo>
                      <a:pt x="1244" y="91"/>
                    </a:lnTo>
                    <a:lnTo>
                      <a:pt x="1215" y="91"/>
                    </a:lnTo>
                    <a:close/>
                  </a:path>
                </a:pathLst>
              </a:custGeom>
              <a:solidFill>
                <a:srgbClr val="99D6AB"/>
              </a:solidFill>
              <a:ln w="9525">
                <a:noFill/>
                <a:round/>
                <a:headEnd/>
                <a:tailEnd/>
              </a:ln>
            </p:spPr>
            <p:txBody>
              <a:bodyPr/>
              <a:lstStyle/>
              <a:p>
                <a:endParaRPr lang="en-GB"/>
              </a:p>
            </p:txBody>
          </p:sp>
          <p:sp>
            <p:nvSpPr>
              <p:cNvPr id="13329" name="Freeform 17"/>
              <p:cNvSpPr>
                <a:spLocks/>
              </p:cNvSpPr>
              <p:nvPr/>
            </p:nvSpPr>
            <p:spPr bwMode="auto">
              <a:xfrm>
                <a:off x="3894" y="2001"/>
                <a:ext cx="363" cy="208"/>
              </a:xfrm>
              <a:custGeom>
                <a:avLst/>
                <a:gdLst/>
                <a:ahLst/>
                <a:cxnLst>
                  <a:cxn ang="0">
                    <a:pos x="741" y="30"/>
                  </a:cxn>
                  <a:cxn ang="0">
                    <a:pos x="267" y="0"/>
                  </a:cxn>
                  <a:cxn ang="0">
                    <a:pos x="148" y="30"/>
                  </a:cxn>
                  <a:cxn ang="0">
                    <a:pos x="88" y="60"/>
                  </a:cxn>
                  <a:cxn ang="0">
                    <a:pos x="0" y="119"/>
                  </a:cxn>
                  <a:cxn ang="0">
                    <a:pos x="30" y="237"/>
                  </a:cxn>
                  <a:cxn ang="0">
                    <a:pos x="59" y="298"/>
                  </a:cxn>
                  <a:cxn ang="0">
                    <a:pos x="88" y="385"/>
                  </a:cxn>
                  <a:cxn ang="0">
                    <a:pos x="148" y="416"/>
                  </a:cxn>
                  <a:cxn ang="0">
                    <a:pos x="237" y="444"/>
                  </a:cxn>
                  <a:cxn ang="0">
                    <a:pos x="414" y="474"/>
                  </a:cxn>
                  <a:cxn ang="0">
                    <a:pos x="474" y="504"/>
                  </a:cxn>
                  <a:cxn ang="0">
                    <a:pos x="444" y="593"/>
                  </a:cxn>
                  <a:cxn ang="0">
                    <a:pos x="474" y="680"/>
                  </a:cxn>
                  <a:cxn ang="0">
                    <a:pos x="532" y="680"/>
                  </a:cxn>
                  <a:cxn ang="0">
                    <a:pos x="593" y="711"/>
                  </a:cxn>
                  <a:cxn ang="0">
                    <a:pos x="682" y="769"/>
                  </a:cxn>
                  <a:cxn ang="0">
                    <a:pos x="711" y="829"/>
                  </a:cxn>
                  <a:cxn ang="0">
                    <a:pos x="769" y="829"/>
                  </a:cxn>
                  <a:cxn ang="0">
                    <a:pos x="860" y="800"/>
                  </a:cxn>
                  <a:cxn ang="0">
                    <a:pos x="918" y="829"/>
                  </a:cxn>
                  <a:cxn ang="0">
                    <a:pos x="978" y="800"/>
                  </a:cxn>
                  <a:cxn ang="0">
                    <a:pos x="1007" y="741"/>
                  </a:cxn>
                  <a:cxn ang="0">
                    <a:pos x="1097" y="711"/>
                  </a:cxn>
                  <a:cxn ang="0">
                    <a:pos x="1155" y="680"/>
                  </a:cxn>
                  <a:cxn ang="0">
                    <a:pos x="1185" y="741"/>
                  </a:cxn>
                  <a:cxn ang="0">
                    <a:pos x="1244" y="711"/>
                  </a:cxn>
                  <a:cxn ang="0">
                    <a:pos x="1185" y="680"/>
                  </a:cxn>
                  <a:cxn ang="0">
                    <a:pos x="1214" y="623"/>
                  </a:cxn>
                  <a:cxn ang="0">
                    <a:pos x="1244" y="474"/>
                  </a:cxn>
                  <a:cxn ang="0">
                    <a:pos x="1332" y="416"/>
                  </a:cxn>
                  <a:cxn ang="0">
                    <a:pos x="1422" y="385"/>
                  </a:cxn>
                  <a:cxn ang="0">
                    <a:pos x="1422" y="355"/>
                  </a:cxn>
                  <a:cxn ang="0">
                    <a:pos x="1392" y="237"/>
                  </a:cxn>
                  <a:cxn ang="0">
                    <a:pos x="1274" y="178"/>
                  </a:cxn>
                  <a:cxn ang="0">
                    <a:pos x="1244" y="149"/>
                  </a:cxn>
                  <a:cxn ang="0">
                    <a:pos x="1155" y="89"/>
                  </a:cxn>
                  <a:cxn ang="0">
                    <a:pos x="978" y="60"/>
                  </a:cxn>
                  <a:cxn ang="0">
                    <a:pos x="948" y="0"/>
                  </a:cxn>
                  <a:cxn ang="0">
                    <a:pos x="889" y="30"/>
                  </a:cxn>
                  <a:cxn ang="0">
                    <a:pos x="769" y="60"/>
                  </a:cxn>
                </a:cxnLst>
                <a:rect l="0" t="0" r="r" b="b"/>
                <a:pathLst>
                  <a:path w="1451" h="829">
                    <a:moveTo>
                      <a:pt x="769" y="60"/>
                    </a:moveTo>
                    <a:lnTo>
                      <a:pt x="741" y="30"/>
                    </a:lnTo>
                    <a:lnTo>
                      <a:pt x="295" y="30"/>
                    </a:lnTo>
                    <a:lnTo>
                      <a:pt x="267" y="0"/>
                    </a:lnTo>
                    <a:lnTo>
                      <a:pt x="237" y="30"/>
                    </a:lnTo>
                    <a:lnTo>
                      <a:pt x="148" y="30"/>
                    </a:lnTo>
                    <a:lnTo>
                      <a:pt x="118" y="60"/>
                    </a:lnTo>
                    <a:lnTo>
                      <a:pt x="88" y="60"/>
                    </a:lnTo>
                    <a:lnTo>
                      <a:pt x="30" y="119"/>
                    </a:lnTo>
                    <a:lnTo>
                      <a:pt x="0" y="119"/>
                    </a:lnTo>
                    <a:lnTo>
                      <a:pt x="0" y="207"/>
                    </a:lnTo>
                    <a:lnTo>
                      <a:pt x="30" y="237"/>
                    </a:lnTo>
                    <a:lnTo>
                      <a:pt x="30" y="267"/>
                    </a:lnTo>
                    <a:lnTo>
                      <a:pt x="59" y="298"/>
                    </a:lnTo>
                    <a:lnTo>
                      <a:pt x="59" y="355"/>
                    </a:lnTo>
                    <a:lnTo>
                      <a:pt x="88" y="385"/>
                    </a:lnTo>
                    <a:lnTo>
                      <a:pt x="118" y="385"/>
                    </a:lnTo>
                    <a:lnTo>
                      <a:pt x="148" y="416"/>
                    </a:lnTo>
                    <a:lnTo>
                      <a:pt x="207" y="416"/>
                    </a:lnTo>
                    <a:lnTo>
                      <a:pt x="237" y="444"/>
                    </a:lnTo>
                    <a:lnTo>
                      <a:pt x="414" y="444"/>
                    </a:lnTo>
                    <a:lnTo>
                      <a:pt x="414" y="474"/>
                    </a:lnTo>
                    <a:lnTo>
                      <a:pt x="444" y="474"/>
                    </a:lnTo>
                    <a:lnTo>
                      <a:pt x="474" y="504"/>
                    </a:lnTo>
                    <a:lnTo>
                      <a:pt x="474" y="562"/>
                    </a:lnTo>
                    <a:lnTo>
                      <a:pt x="444" y="593"/>
                    </a:lnTo>
                    <a:lnTo>
                      <a:pt x="444" y="650"/>
                    </a:lnTo>
                    <a:lnTo>
                      <a:pt x="474" y="680"/>
                    </a:lnTo>
                    <a:lnTo>
                      <a:pt x="504" y="650"/>
                    </a:lnTo>
                    <a:lnTo>
                      <a:pt x="532" y="680"/>
                    </a:lnTo>
                    <a:lnTo>
                      <a:pt x="562" y="680"/>
                    </a:lnTo>
                    <a:lnTo>
                      <a:pt x="593" y="711"/>
                    </a:lnTo>
                    <a:lnTo>
                      <a:pt x="623" y="711"/>
                    </a:lnTo>
                    <a:lnTo>
                      <a:pt x="682" y="769"/>
                    </a:lnTo>
                    <a:lnTo>
                      <a:pt x="682" y="800"/>
                    </a:lnTo>
                    <a:lnTo>
                      <a:pt x="711" y="829"/>
                    </a:lnTo>
                    <a:lnTo>
                      <a:pt x="741" y="800"/>
                    </a:lnTo>
                    <a:lnTo>
                      <a:pt x="769" y="829"/>
                    </a:lnTo>
                    <a:lnTo>
                      <a:pt x="800" y="800"/>
                    </a:lnTo>
                    <a:lnTo>
                      <a:pt x="860" y="800"/>
                    </a:lnTo>
                    <a:lnTo>
                      <a:pt x="889" y="829"/>
                    </a:lnTo>
                    <a:lnTo>
                      <a:pt x="918" y="829"/>
                    </a:lnTo>
                    <a:lnTo>
                      <a:pt x="948" y="800"/>
                    </a:lnTo>
                    <a:lnTo>
                      <a:pt x="978" y="800"/>
                    </a:lnTo>
                    <a:lnTo>
                      <a:pt x="1007" y="769"/>
                    </a:lnTo>
                    <a:lnTo>
                      <a:pt x="1007" y="741"/>
                    </a:lnTo>
                    <a:lnTo>
                      <a:pt x="1097" y="741"/>
                    </a:lnTo>
                    <a:lnTo>
                      <a:pt x="1097" y="711"/>
                    </a:lnTo>
                    <a:lnTo>
                      <a:pt x="1125" y="711"/>
                    </a:lnTo>
                    <a:lnTo>
                      <a:pt x="1155" y="680"/>
                    </a:lnTo>
                    <a:lnTo>
                      <a:pt x="1185" y="711"/>
                    </a:lnTo>
                    <a:lnTo>
                      <a:pt x="1185" y="741"/>
                    </a:lnTo>
                    <a:lnTo>
                      <a:pt x="1244" y="741"/>
                    </a:lnTo>
                    <a:lnTo>
                      <a:pt x="1244" y="711"/>
                    </a:lnTo>
                    <a:lnTo>
                      <a:pt x="1214" y="680"/>
                    </a:lnTo>
                    <a:lnTo>
                      <a:pt x="1185" y="680"/>
                    </a:lnTo>
                    <a:lnTo>
                      <a:pt x="1185" y="650"/>
                    </a:lnTo>
                    <a:lnTo>
                      <a:pt x="1214" y="623"/>
                    </a:lnTo>
                    <a:lnTo>
                      <a:pt x="1214" y="504"/>
                    </a:lnTo>
                    <a:lnTo>
                      <a:pt x="1244" y="474"/>
                    </a:lnTo>
                    <a:lnTo>
                      <a:pt x="1332" y="474"/>
                    </a:lnTo>
                    <a:lnTo>
                      <a:pt x="1332" y="416"/>
                    </a:lnTo>
                    <a:lnTo>
                      <a:pt x="1422" y="416"/>
                    </a:lnTo>
                    <a:lnTo>
                      <a:pt x="1422" y="385"/>
                    </a:lnTo>
                    <a:lnTo>
                      <a:pt x="1451" y="385"/>
                    </a:lnTo>
                    <a:lnTo>
                      <a:pt x="1422" y="355"/>
                    </a:lnTo>
                    <a:lnTo>
                      <a:pt x="1392" y="355"/>
                    </a:lnTo>
                    <a:lnTo>
                      <a:pt x="1392" y="237"/>
                    </a:lnTo>
                    <a:lnTo>
                      <a:pt x="1332" y="237"/>
                    </a:lnTo>
                    <a:lnTo>
                      <a:pt x="1274" y="178"/>
                    </a:lnTo>
                    <a:lnTo>
                      <a:pt x="1244" y="178"/>
                    </a:lnTo>
                    <a:lnTo>
                      <a:pt x="1244" y="149"/>
                    </a:lnTo>
                    <a:lnTo>
                      <a:pt x="1214" y="149"/>
                    </a:lnTo>
                    <a:lnTo>
                      <a:pt x="1155" y="89"/>
                    </a:lnTo>
                    <a:lnTo>
                      <a:pt x="1007" y="89"/>
                    </a:lnTo>
                    <a:lnTo>
                      <a:pt x="978" y="60"/>
                    </a:lnTo>
                    <a:lnTo>
                      <a:pt x="978" y="30"/>
                    </a:lnTo>
                    <a:lnTo>
                      <a:pt x="948" y="0"/>
                    </a:lnTo>
                    <a:lnTo>
                      <a:pt x="918" y="30"/>
                    </a:lnTo>
                    <a:lnTo>
                      <a:pt x="889" y="30"/>
                    </a:lnTo>
                    <a:lnTo>
                      <a:pt x="860" y="60"/>
                    </a:lnTo>
                    <a:lnTo>
                      <a:pt x="769" y="60"/>
                    </a:lnTo>
                    <a:close/>
                  </a:path>
                </a:pathLst>
              </a:custGeom>
              <a:solidFill>
                <a:srgbClr val="B28665"/>
              </a:solidFill>
              <a:ln w="9525">
                <a:noFill/>
                <a:round/>
                <a:headEnd/>
                <a:tailEnd/>
              </a:ln>
            </p:spPr>
            <p:txBody>
              <a:bodyPr/>
              <a:lstStyle/>
              <a:p>
                <a:endParaRPr lang="en-GB"/>
              </a:p>
            </p:txBody>
          </p:sp>
          <p:sp>
            <p:nvSpPr>
              <p:cNvPr id="13330" name="Freeform 18"/>
              <p:cNvSpPr>
                <a:spLocks/>
              </p:cNvSpPr>
              <p:nvPr/>
            </p:nvSpPr>
            <p:spPr bwMode="auto">
              <a:xfrm>
                <a:off x="3828" y="2098"/>
                <a:ext cx="185" cy="73"/>
              </a:xfrm>
              <a:custGeom>
                <a:avLst/>
                <a:gdLst/>
                <a:ahLst/>
                <a:cxnLst>
                  <a:cxn ang="0">
                    <a:pos x="741" y="119"/>
                  </a:cxn>
                  <a:cxn ang="0">
                    <a:pos x="711" y="89"/>
                  </a:cxn>
                  <a:cxn ang="0">
                    <a:pos x="681" y="89"/>
                  </a:cxn>
                  <a:cxn ang="0">
                    <a:pos x="681" y="59"/>
                  </a:cxn>
                  <a:cxn ang="0">
                    <a:pos x="504" y="59"/>
                  </a:cxn>
                  <a:cxn ang="0">
                    <a:pos x="474" y="31"/>
                  </a:cxn>
                  <a:cxn ang="0">
                    <a:pos x="415" y="31"/>
                  </a:cxn>
                  <a:cxn ang="0">
                    <a:pos x="385" y="0"/>
                  </a:cxn>
                  <a:cxn ang="0">
                    <a:pos x="355" y="0"/>
                  </a:cxn>
                  <a:cxn ang="0">
                    <a:pos x="326" y="0"/>
                  </a:cxn>
                  <a:cxn ang="0">
                    <a:pos x="326" y="89"/>
                  </a:cxn>
                  <a:cxn ang="0">
                    <a:pos x="297" y="119"/>
                  </a:cxn>
                  <a:cxn ang="0">
                    <a:pos x="237" y="119"/>
                  </a:cxn>
                  <a:cxn ang="0">
                    <a:pos x="237" y="89"/>
                  </a:cxn>
                  <a:cxn ang="0">
                    <a:pos x="30" y="89"/>
                  </a:cxn>
                  <a:cxn ang="0">
                    <a:pos x="0" y="119"/>
                  </a:cxn>
                  <a:cxn ang="0">
                    <a:pos x="30" y="149"/>
                  </a:cxn>
                  <a:cxn ang="0">
                    <a:pos x="30" y="177"/>
                  </a:cxn>
                  <a:cxn ang="0">
                    <a:pos x="119" y="177"/>
                  </a:cxn>
                  <a:cxn ang="0">
                    <a:pos x="88" y="208"/>
                  </a:cxn>
                  <a:cxn ang="0">
                    <a:pos x="30" y="208"/>
                  </a:cxn>
                  <a:cxn ang="0">
                    <a:pos x="30" y="238"/>
                  </a:cxn>
                  <a:cxn ang="0">
                    <a:pos x="0" y="265"/>
                  </a:cxn>
                  <a:cxn ang="0">
                    <a:pos x="148" y="265"/>
                  </a:cxn>
                  <a:cxn ang="0">
                    <a:pos x="207" y="295"/>
                  </a:cxn>
                  <a:cxn ang="0">
                    <a:pos x="741" y="295"/>
                  </a:cxn>
                  <a:cxn ang="0">
                    <a:pos x="711" y="265"/>
                  </a:cxn>
                  <a:cxn ang="0">
                    <a:pos x="711" y="208"/>
                  </a:cxn>
                  <a:cxn ang="0">
                    <a:pos x="741" y="177"/>
                  </a:cxn>
                  <a:cxn ang="0">
                    <a:pos x="741" y="119"/>
                  </a:cxn>
                </a:cxnLst>
                <a:rect l="0" t="0" r="r" b="b"/>
                <a:pathLst>
                  <a:path w="741" h="295">
                    <a:moveTo>
                      <a:pt x="741" y="119"/>
                    </a:moveTo>
                    <a:lnTo>
                      <a:pt x="711" y="89"/>
                    </a:lnTo>
                    <a:lnTo>
                      <a:pt x="681" y="89"/>
                    </a:lnTo>
                    <a:lnTo>
                      <a:pt x="681" y="59"/>
                    </a:lnTo>
                    <a:lnTo>
                      <a:pt x="504" y="59"/>
                    </a:lnTo>
                    <a:lnTo>
                      <a:pt x="474" y="31"/>
                    </a:lnTo>
                    <a:lnTo>
                      <a:pt x="415" y="31"/>
                    </a:lnTo>
                    <a:lnTo>
                      <a:pt x="385" y="0"/>
                    </a:lnTo>
                    <a:lnTo>
                      <a:pt x="355" y="0"/>
                    </a:lnTo>
                    <a:lnTo>
                      <a:pt x="326" y="0"/>
                    </a:lnTo>
                    <a:lnTo>
                      <a:pt x="326" y="89"/>
                    </a:lnTo>
                    <a:lnTo>
                      <a:pt x="297" y="119"/>
                    </a:lnTo>
                    <a:lnTo>
                      <a:pt x="237" y="119"/>
                    </a:lnTo>
                    <a:lnTo>
                      <a:pt x="237" y="89"/>
                    </a:lnTo>
                    <a:lnTo>
                      <a:pt x="30" y="89"/>
                    </a:lnTo>
                    <a:lnTo>
                      <a:pt x="0" y="119"/>
                    </a:lnTo>
                    <a:lnTo>
                      <a:pt x="30" y="149"/>
                    </a:lnTo>
                    <a:lnTo>
                      <a:pt x="30" y="177"/>
                    </a:lnTo>
                    <a:lnTo>
                      <a:pt x="119" y="177"/>
                    </a:lnTo>
                    <a:lnTo>
                      <a:pt x="88" y="208"/>
                    </a:lnTo>
                    <a:lnTo>
                      <a:pt x="30" y="208"/>
                    </a:lnTo>
                    <a:lnTo>
                      <a:pt x="30" y="238"/>
                    </a:lnTo>
                    <a:lnTo>
                      <a:pt x="0" y="265"/>
                    </a:lnTo>
                    <a:lnTo>
                      <a:pt x="148" y="265"/>
                    </a:lnTo>
                    <a:lnTo>
                      <a:pt x="207" y="295"/>
                    </a:lnTo>
                    <a:lnTo>
                      <a:pt x="741" y="295"/>
                    </a:lnTo>
                    <a:lnTo>
                      <a:pt x="711" y="265"/>
                    </a:lnTo>
                    <a:lnTo>
                      <a:pt x="711" y="208"/>
                    </a:lnTo>
                    <a:lnTo>
                      <a:pt x="741" y="177"/>
                    </a:lnTo>
                    <a:lnTo>
                      <a:pt x="741" y="119"/>
                    </a:lnTo>
                    <a:close/>
                  </a:path>
                </a:pathLst>
              </a:custGeom>
              <a:solidFill>
                <a:srgbClr val="FFFF7F"/>
              </a:solidFill>
              <a:ln w="9525">
                <a:noFill/>
                <a:round/>
                <a:headEnd/>
                <a:tailEnd/>
              </a:ln>
            </p:spPr>
            <p:txBody>
              <a:bodyPr/>
              <a:lstStyle/>
              <a:p>
                <a:endParaRPr lang="en-GB"/>
              </a:p>
            </p:txBody>
          </p:sp>
          <p:sp>
            <p:nvSpPr>
              <p:cNvPr id="13331" name="Freeform 19"/>
              <p:cNvSpPr>
                <a:spLocks/>
              </p:cNvSpPr>
              <p:nvPr/>
            </p:nvSpPr>
            <p:spPr bwMode="auto">
              <a:xfrm>
                <a:off x="3472" y="2135"/>
                <a:ext cx="652" cy="473"/>
              </a:xfrm>
              <a:custGeom>
                <a:avLst/>
                <a:gdLst/>
                <a:ahLst/>
                <a:cxnLst>
                  <a:cxn ang="0">
                    <a:pos x="2313" y="177"/>
                  </a:cxn>
                  <a:cxn ang="0">
                    <a:pos x="2222" y="146"/>
                  </a:cxn>
                  <a:cxn ang="0">
                    <a:pos x="1630" y="146"/>
                  </a:cxn>
                  <a:cxn ang="0">
                    <a:pos x="1392" y="116"/>
                  </a:cxn>
                  <a:cxn ang="0">
                    <a:pos x="1304" y="177"/>
                  </a:cxn>
                  <a:cxn ang="0">
                    <a:pos x="1155" y="146"/>
                  </a:cxn>
                  <a:cxn ang="0">
                    <a:pos x="1067" y="28"/>
                  </a:cxn>
                  <a:cxn ang="0">
                    <a:pos x="682" y="59"/>
                  </a:cxn>
                  <a:cxn ang="0">
                    <a:pos x="534" y="116"/>
                  </a:cxn>
                  <a:cxn ang="0">
                    <a:pos x="386" y="177"/>
                  </a:cxn>
                  <a:cxn ang="0">
                    <a:pos x="207" y="235"/>
                  </a:cxn>
                  <a:cxn ang="0">
                    <a:pos x="61" y="266"/>
                  </a:cxn>
                  <a:cxn ang="0">
                    <a:pos x="30" y="325"/>
                  </a:cxn>
                  <a:cxn ang="0">
                    <a:pos x="88" y="353"/>
                  </a:cxn>
                  <a:cxn ang="0">
                    <a:pos x="61" y="444"/>
                  </a:cxn>
                  <a:cxn ang="0">
                    <a:pos x="0" y="591"/>
                  </a:cxn>
                  <a:cxn ang="0">
                    <a:pos x="88" y="709"/>
                  </a:cxn>
                  <a:cxn ang="0">
                    <a:pos x="88" y="800"/>
                  </a:cxn>
                  <a:cxn ang="0">
                    <a:pos x="148" y="827"/>
                  </a:cxn>
                  <a:cxn ang="0">
                    <a:pos x="118" y="1006"/>
                  </a:cxn>
                  <a:cxn ang="0">
                    <a:pos x="179" y="1064"/>
                  </a:cxn>
                  <a:cxn ang="0">
                    <a:pos x="237" y="1125"/>
                  </a:cxn>
                  <a:cxn ang="0">
                    <a:pos x="207" y="1243"/>
                  </a:cxn>
                  <a:cxn ang="0">
                    <a:pos x="237" y="1243"/>
                  </a:cxn>
                  <a:cxn ang="0">
                    <a:pos x="325" y="1300"/>
                  </a:cxn>
                  <a:cxn ang="0">
                    <a:pos x="505" y="1331"/>
                  </a:cxn>
                  <a:cxn ang="0">
                    <a:pos x="593" y="1391"/>
                  </a:cxn>
                  <a:cxn ang="0">
                    <a:pos x="593" y="1450"/>
                  </a:cxn>
                  <a:cxn ang="0">
                    <a:pos x="653" y="1509"/>
                  </a:cxn>
                  <a:cxn ang="0">
                    <a:pos x="741" y="1509"/>
                  </a:cxn>
                  <a:cxn ang="0">
                    <a:pos x="741" y="1420"/>
                  </a:cxn>
                  <a:cxn ang="0">
                    <a:pos x="830" y="1450"/>
                  </a:cxn>
                  <a:cxn ang="0">
                    <a:pos x="948" y="1538"/>
                  </a:cxn>
                  <a:cxn ang="0">
                    <a:pos x="1037" y="1538"/>
                  </a:cxn>
                  <a:cxn ang="0">
                    <a:pos x="1097" y="1598"/>
                  </a:cxn>
                  <a:cxn ang="0">
                    <a:pos x="1216" y="1656"/>
                  </a:cxn>
                  <a:cxn ang="0">
                    <a:pos x="1304" y="1716"/>
                  </a:cxn>
                  <a:cxn ang="0">
                    <a:pos x="1364" y="1716"/>
                  </a:cxn>
                  <a:cxn ang="0">
                    <a:pos x="1511" y="1775"/>
                  </a:cxn>
                  <a:cxn ang="0">
                    <a:pos x="1571" y="1834"/>
                  </a:cxn>
                  <a:cxn ang="0">
                    <a:pos x="1749" y="1747"/>
                  </a:cxn>
                  <a:cxn ang="0">
                    <a:pos x="2015" y="1747"/>
                  </a:cxn>
                  <a:cxn ang="0">
                    <a:pos x="2164" y="1865"/>
                  </a:cxn>
                  <a:cxn ang="0">
                    <a:pos x="2313" y="1893"/>
                  </a:cxn>
                  <a:cxn ang="0">
                    <a:pos x="2283" y="1775"/>
                  </a:cxn>
                  <a:cxn ang="0">
                    <a:pos x="2283" y="1686"/>
                  </a:cxn>
                  <a:cxn ang="0">
                    <a:pos x="2490" y="1479"/>
                  </a:cxn>
                  <a:cxn ang="0">
                    <a:pos x="2579" y="1391"/>
                  </a:cxn>
                  <a:cxn ang="0">
                    <a:pos x="2579" y="1331"/>
                  </a:cxn>
                  <a:cxn ang="0">
                    <a:pos x="2608" y="1273"/>
                  </a:cxn>
                  <a:cxn ang="0">
                    <a:pos x="2550" y="1213"/>
                  </a:cxn>
                  <a:cxn ang="0">
                    <a:pos x="2431" y="1064"/>
                  </a:cxn>
                  <a:cxn ang="0">
                    <a:pos x="2459" y="887"/>
                  </a:cxn>
                  <a:cxn ang="0">
                    <a:pos x="2341" y="827"/>
                  </a:cxn>
                  <a:cxn ang="0">
                    <a:pos x="2372" y="739"/>
                  </a:cxn>
                  <a:cxn ang="0">
                    <a:pos x="2520" y="650"/>
                  </a:cxn>
                  <a:cxn ang="0">
                    <a:pos x="2459" y="502"/>
                  </a:cxn>
                  <a:cxn ang="0">
                    <a:pos x="2431" y="414"/>
                  </a:cxn>
                  <a:cxn ang="0">
                    <a:pos x="2372" y="325"/>
                  </a:cxn>
                </a:cxnLst>
                <a:rect l="0" t="0" r="r" b="b"/>
                <a:pathLst>
                  <a:path w="2608" h="1893">
                    <a:moveTo>
                      <a:pt x="2372" y="266"/>
                    </a:moveTo>
                    <a:lnTo>
                      <a:pt x="2372" y="235"/>
                    </a:lnTo>
                    <a:lnTo>
                      <a:pt x="2313" y="177"/>
                    </a:lnTo>
                    <a:lnTo>
                      <a:pt x="2283" y="177"/>
                    </a:lnTo>
                    <a:lnTo>
                      <a:pt x="2252" y="146"/>
                    </a:lnTo>
                    <a:lnTo>
                      <a:pt x="2222" y="146"/>
                    </a:lnTo>
                    <a:lnTo>
                      <a:pt x="2194" y="116"/>
                    </a:lnTo>
                    <a:lnTo>
                      <a:pt x="2164" y="146"/>
                    </a:lnTo>
                    <a:lnTo>
                      <a:pt x="1630" y="146"/>
                    </a:lnTo>
                    <a:lnTo>
                      <a:pt x="1571" y="116"/>
                    </a:lnTo>
                    <a:lnTo>
                      <a:pt x="1423" y="116"/>
                    </a:lnTo>
                    <a:lnTo>
                      <a:pt x="1392" y="116"/>
                    </a:lnTo>
                    <a:lnTo>
                      <a:pt x="1364" y="146"/>
                    </a:lnTo>
                    <a:lnTo>
                      <a:pt x="1335" y="146"/>
                    </a:lnTo>
                    <a:lnTo>
                      <a:pt x="1304" y="177"/>
                    </a:lnTo>
                    <a:lnTo>
                      <a:pt x="1274" y="177"/>
                    </a:lnTo>
                    <a:lnTo>
                      <a:pt x="1274" y="146"/>
                    </a:lnTo>
                    <a:lnTo>
                      <a:pt x="1155" y="146"/>
                    </a:lnTo>
                    <a:lnTo>
                      <a:pt x="1097" y="89"/>
                    </a:lnTo>
                    <a:lnTo>
                      <a:pt x="1097" y="59"/>
                    </a:lnTo>
                    <a:lnTo>
                      <a:pt x="1067" y="28"/>
                    </a:lnTo>
                    <a:lnTo>
                      <a:pt x="1097" y="0"/>
                    </a:lnTo>
                    <a:lnTo>
                      <a:pt x="800" y="0"/>
                    </a:lnTo>
                    <a:lnTo>
                      <a:pt x="682" y="59"/>
                    </a:lnTo>
                    <a:lnTo>
                      <a:pt x="653" y="89"/>
                    </a:lnTo>
                    <a:lnTo>
                      <a:pt x="562" y="89"/>
                    </a:lnTo>
                    <a:lnTo>
                      <a:pt x="534" y="116"/>
                    </a:lnTo>
                    <a:lnTo>
                      <a:pt x="534" y="146"/>
                    </a:lnTo>
                    <a:lnTo>
                      <a:pt x="505" y="177"/>
                    </a:lnTo>
                    <a:lnTo>
                      <a:pt x="386" y="177"/>
                    </a:lnTo>
                    <a:lnTo>
                      <a:pt x="355" y="207"/>
                    </a:lnTo>
                    <a:lnTo>
                      <a:pt x="237" y="207"/>
                    </a:lnTo>
                    <a:lnTo>
                      <a:pt x="207" y="235"/>
                    </a:lnTo>
                    <a:lnTo>
                      <a:pt x="118" y="235"/>
                    </a:lnTo>
                    <a:lnTo>
                      <a:pt x="88" y="266"/>
                    </a:lnTo>
                    <a:lnTo>
                      <a:pt x="61" y="266"/>
                    </a:lnTo>
                    <a:lnTo>
                      <a:pt x="30" y="295"/>
                    </a:lnTo>
                    <a:lnTo>
                      <a:pt x="0" y="295"/>
                    </a:lnTo>
                    <a:lnTo>
                      <a:pt x="30" y="325"/>
                    </a:lnTo>
                    <a:lnTo>
                      <a:pt x="61" y="295"/>
                    </a:lnTo>
                    <a:lnTo>
                      <a:pt x="88" y="325"/>
                    </a:lnTo>
                    <a:lnTo>
                      <a:pt x="88" y="353"/>
                    </a:lnTo>
                    <a:lnTo>
                      <a:pt x="30" y="353"/>
                    </a:lnTo>
                    <a:lnTo>
                      <a:pt x="30" y="444"/>
                    </a:lnTo>
                    <a:lnTo>
                      <a:pt x="61" y="444"/>
                    </a:lnTo>
                    <a:lnTo>
                      <a:pt x="61" y="562"/>
                    </a:lnTo>
                    <a:lnTo>
                      <a:pt x="30" y="562"/>
                    </a:lnTo>
                    <a:lnTo>
                      <a:pt x="0" y="591"/>
                    </a:lnTo>
                    <a:lnTo>
                      <a:pt x="0" y="650"/>
                    </a:lnTo>
                    <a:lnTo>
                      <a:pt x="30" y="650"/>
                    </a:lnTo>
                    <a:lnTo>
                      <a:pt x="88" y="709"/>
                    </a:lnTo>
                    <a:lnTo>
                      <a:pt x="118" y="709"/>
                    </a:lnTo>
                    <a:lnTo>
                      <a:pt x="118" y="769"/>
                    </a:lnTo>
                    <a:lnTo>
                      <a:pt x="88" y="800"/>
                    </a:lnTo>
                    <a:lnTo>
                      <a:pt x="118" y="800"/>
                    </a:lnTo>
                    <a:lnTo>
                      <a:pt x="118" y="827"/>
                    </a:lnTo>
                    <a:lnTo>
                      <a:pt x="148" y="827"/>
                    </a:lnTo>
                    <a:lnTo>
                      <a:pt x="148" y="946"/>
                    </a:lnTo>
                    <a:lnTo>
                      <a:pt x="118" y="975"/>
                    </a:lnTo>
                    <a:lnTo>
                      <a:pt x="118" y="1006"/>
                    </a:lnTo>
                    <a:lnTo>
                      <a:pt x="148" y="1006"/>
                    </a:lnTo>
                    <a:lnTo>
                      <a:pt x="148" y="1064"/>
                    </a:lnTo>
                    <a:lnTo>
                      <a:pt x="179" y="1064"/>
                    </a:lnTo>
                    <a:lnTo>
                      <a:pt x="207" y="1094"/>
                    </a:lnTo>
                    <a:lnTo>
                      <a:pt x="207" y="1125"/>
                    </a:lnTo>
                    <a:lnTo>
                      <a:pt x="237" y="1125"/>
                    </a:lnTo>
                    <a:lnTo>
                      <a:pt x="237" y="1182"/>
                    </a:lnTo>
                    <a:lnTo>
                      <a:pt x="207" y="1213"/>
                    </a:lnTo>
                    <a:lnTo>
                      <a:pt x="207" y="1243"/>
                    </a:lnTo>
                    <a:lnTo>
                      <a:pt x="179" y="1273"/>
                    </a:lnTo>
                    <a:lnTo>
                      <a:pt x="237" y="1273"/>
                    </a:lnTo>
                    <a:lnTo>
                      <a:pt x="237" y="1243"/>
                    </a:lnTo>
                    <a:lnTo>
                      <a:pt x="298" y="1243"/>
                    </a:lnTo>
                    <a:lnTo>
                      <a:pt x="298" y="1273"/>
                    </a:lnTo>
                    <a:lnTo>
                      <a:pt x="325" y="1300"/>
                    </a:lnTo>
                    <a:lnTo>
                      <a:pt x="416" y="1300"/>
                    </a:lnTo>
                    <a:lnTo>
                      <a:pt x="444" y="1331"/>
                    </a:lnTo>
                    <a:lnTo>
                      <a:pt x="505" y="1331"/>
                    </a:lnTo>
                    <a:lnTo>
                      <a:pt x="505" y="1361"/>
                    </a:lnTo>
                    <a:lnTo>
                      <a:pt x="593" y="1361"/>
                    </a:lnTo>
                    <a:lnTo>
                      <a:pt x="593" y="1391"/>
                    </a:lnTo>
                    <a:lnTo>
                      <a:pt x="534" y="1420"/>
                    </a:lnTo>
                    <a:lnTo>
                      <a:pt x="562" y="1420"/>
                    </a:lnTo>
                    <a:lnTo>
                      <a:pt x="593" y="1450"/>
                    </a:lnTo>
                    <a:lnTo>
                      <a:pt x="623" y="1450"/>
                    </a:lnTo>
                    <a:lnTo>
                      <a:pt x="653" y="1479"/>
                    </a:lnTo>
                    <a:lnTo>
                      <a:pt x="653" y="1509"/>
                    </a:lnTo>
                    <a:lnTo>
                      <a:pt x="682" y="1538"/>
                    </a:lnTo>
                    <a:lnTo>
                      <a:pt x="712" y="1509"/>
                    </a:lnTo>
                    <a:lnTo>
                      <a:pt x="741" y="1509"/>
                    </a:lnTo>
                    <a:lnTo>
                      <a:pt x="771" y="1479"/>
                    </a:lnTo>
                    <a:lnTo>
                      <a:pt x="741" y="1450"/>
                    </a:lnTo>
                    <a:lnTo>
                      <a:pt x="741" y="1420"/>
                    </a:lnTo>
                    <a:lnTo>
                      <a:pt x="771" y="1420"/>
                    </a:lnTo>
                    <a:lnTo>
                      <a:pt x="800" y="1450"/>
                    </a:lnTo>
                    <a:lnTo>
                      <a:pt x="830" y="1450"/>
                    </a:lnTo>
                    <a:lnTo>
                      <a:pt x="860" y="1479"/>
                    </a:lnTo>
                    <a:lnTo>
                      <a:pt x="948" y="1479"/>
                    </a:lnTo>
                    <a:lnTo>
                      <a:pt x="948" y="1538"/>
                    </a:lnTo>
                    <a:lnTo>
                      <a:pt x="978" y="1568"/>
                    </a:lnTo>
                    <a:lnTo>
                      <a:pt x="1008" y="1568"/>
                    </a:lnTo>
                    <a:lnTo>
                      <a:pt x="1037" y="1538"/>
                    </a:lnTo>
                    <a:lnTo>
                      <a:pt x="1067" y="1568"/>
                    </a:lnTo>
                    <a:lnTo>
                      <a:pt x="1097" y="1568"/>
                    </a:lnTo>
                    <a:lnTo>
                      <a:pt x="1097" y="1598"/>
                    </a:lnTo>
                    <a:lnTo>
                      <a:pt x="1185" y="1598"/>
                    </a:lnTo>
                    <a:lnTo>
                      <a:pt x="1185" y="1656"/>
                    </a:lnTo>
                    <a:lnTo>
                      <a:pt x="1216" y="1656"/>
                    </a:lnTo>
                    <a:lnTo>
                      <a:pt x="1246" y="1686"/>
                    </a:lnTo>
                    <a:lnTo>
                      <a:pt x="1246" y="1716"/>
                    </a:lnTo>
                    <a:lnTo>
                      <a:pt x="1304" y="1716"/>
                    </a:lnTo>
                    <a:lnTo>
                      <a:pt x="1304" y="1775"/>
                    </a:lnTo>
                    <a:lnTo>
                      <a:pt x="1364" y="1747"/>
                    </a:lnTo>
                    <a:lnTo>
                      <a:pt x="1364" y="1716"/>
                    </a:lnTo>
                    <a:lnTo>
                      <a:pt x="1423" y="1716"/>
                    </a:lnTo>
                    <a:lnTo>
                      <a:pt x="1483" y="1775"/>
                    </a:lnTo>
                    <a:lnTo>
                      <a:pt x="1511" y="1775"/>
                    </a:lnTo>
                    <a:lnTo>
                      <a:pt x="1511" y="1804"/>
                    </a:lnTo>
                    <a:lnTo>
                      <a:pt x="1542" y="1834"/>
                    </a:lnTo>
                    <a:lnTo>
                      <a:pt x="1571" y="1834"/>
                    </a:lnTo>
                    <a:lnTo>
                      <a:pt x="1630" y="1775"/>
                    </a:lnTo>
                    <a:lnTo>
                      <a:pt x="1749" y="1775"/>
                    </a:lnTo>
                    <a:lnTo>
                      <a:pt x="1749" y="1747"/>
                    </a:lnTo>
                    <a:lnTo>
                      <a:pt x="1808" y="1804"/>
                    </a:lnTo>
                    <a:lnTo>
                      <a:pt x="1867" y="1747"/>
                    </a:lnTo>
                    <a:lnTo>
                      <a:pt x="2015" y="1747"/>
                    </a:lnTo>
                    <a:lnTo>
                      <a:pt x="2045" y="1775"/>
                    </a:lnTo>
                    <a:lnTo>
                      <a:pt x="2076" y="1775"/>
                    </a:lnTo>
                    <a:lnTo>
                      <a:pt x="2164" y="1865"/>
                    </a:lnTo>
                    <a:lnTo>
                      <a:pt x="2252" y="1865"/>
                    </a:lnTo>
                    <a:lnTo>
                      <a:pt x="2283" y="1893"/>
                    </a:lnTo>
                    <a:lnTo>
                      <a:pt x="2313" y="1893"/>
                    </a:lnTo>
                    <a:lnTo>
                      <a:pt x="2313" y="1865"/>
                    </a:lnTo>
                    <a:lnTo>
                      <a:pt x="2283" y="1834"/>
                    </a:lnTo>
                    <a:lnTo>
                      <a:pt x="2283" y="1775"/>
                    </a:lnTo>
                    <a:lnTo>
                      <a:pt x="2252" y="1747"/>
                    </a:lnTo>
                    <a:lnTo>
                      <a:pt x="2252" y="1716"/>
                    </a:lnTo>
                    <a:lnTo>
                      <a:pt x="2283" y="1686"/>
                    </a:lnTo>
                    <a:lnTo>
                      <a:pt x="2283" y="1656"/>
                    </a:lnTo>
                    <a:lnTo>
                      <a:pt x="2459" y="1479"/>
                    </a:lnTo>
                    <a:lnTo>
                      <a:pt x="2490" y="1479"/>
                    </a:lnTo>
                    <a:lnTo>
                      <a:pt x="2550" y="1420"/>
                    </a:lnTo>
                    <a:lnTo>
                      <a:pt x="2579" y="1420"/>
                    </a:lnTo>
                    <a:lnTo>
                      <a:pt x="2579" y="1391"/>
                    </a:lnTo>
                    <a:lnTo>
                      <a:pt x="2608" y="1391"/>
                    </a:lnTo>
                    <a:lnTo>
                      <a:pt x="2608" y="1361"/>
                    </a:lnTo>
                    <a:lnTo>
                      <a:pt x="2579" y="1331"/>
                    </a:lnTo>
                    <a:lnTo>
                      <a:pt x="2579" y="1300"/>
                    </a:lnTo>
                    <a:lnTo>
                      <a:pt x="2608" y="1300"/>
                    </a:lnTo>
                    <a:lnTo>
                      <a:pt x="2608" y="1273"/>
                    </a:lnTo>
                    <a:lnTo>
                      <a:pt x="2579" y="1273"/>
                    </a:lnTo>
                    <a:lnTo>
                      <a:pt x="2550" y="1243"/>
                    </a:lnTo>
                    <a:lnTo>
                      <a:pt x="2550" y="1213"/>
                    </a:lnTo>
                    <a:lnTo>
                      <a:pt x="2459" y="1125"/>
                    </a:lnTo>
                    <a:lnTo>
                      <a:pt x="2459" y="1064"/>
                    </a:lnTo>
                    <a:lnTo>
                      <a:pt x="2431" y="1064"/>
                    </a:lnTo>
                    <a:lnTo>
                      <a:pt x="2431" y="975"/>
                    </a:lnTo>
                    <a:lnTo>
                      <a:pt x="2459" y="946"/>
                    </a:lnTo>
                    <a:lnTo>
                      <a:pt x="2459" y="887"/>
                    </a:lnTo>
                    <a:lnTo>
                      <a:pt x="2431" y="857"/>
                    </a:lnTo>
                    <a:lnTo>
                      <a:pt x="2372" y="857"/>
                    </a:lnTo>
                    <a:lnTo>
                      <a:pt x="2341" y="827"/>
                    </a:lnTo>
                    <a:lnTo>
                      <a:pt x="2313" y="827"/>
                    </a:lnTo>
                    <a:lnTo>
                      <a:pt x="2372" y="769"/>
                    </a:lnTo>
                    <a:lnTo>
                      <a:pt x="2372" y="739"/>
                    </a:lnTo>
                    <a:lnTo>
                      <a:pt x="2401" y="709"/>
                    </a:lnTo>
                    <a:lnTo>
                      <a:pt x="2459" y="709"/>
                    </a:lnTo>
                    <a:lnTo>
                      <a:pt x="2520" y="650"/>
                    </a:lnTo>
                    <a:lnTo>
                      <a:pt x="2490" y="621"/>
                    </a:lnTo>
                    <a:lnTo>
                      <a:pt x="2490" y="532"/>
                    </a:lnTo>
                    <a:lnTo>
                      <a:pt x="2459" y="502"/>
                    </a:lnTo>
                    <a:lnTo>
                      <a:pt x="2459" y="472"/>
                    </a:lnTo>
                    <a:lnTo>
                      <a:pt x="2431" y="444"/>
                    </a:lnTo>
                    <a:lnTo>
                      <a:pt x="2431" y="414"/>
                    </a:lnTo>
                    <a:lnTo>
                      <a:pt x="2401" y="414"/>
                    </a:lnTo>
                    <a:lnTo>
                      <a:pt x="2401" y="353"/>
                    </a:lnTo>
                    <a:lnTo>
                      <a:pt x="2372" y="325"/>
                    </a:lnTo>
                    <a:lnTo>
                      <a:pt x="2372" y="266"/>
                    </a:lnTo>
                    <a:close/>
                  </a:path>
                </a:pathLst>
              </a:custGeom>
              <a:solidFill>
                <a:srgbClr val="7FC543"/>
              </a:solidFill>
              <a:ln w="9525">
                <a:noFill/>
                <a:round/>
                <a:headEnd/>
                <a:tailEnd/>
              </a:ln>
            </p:spPr>
            <p:txBody>
              <a:bodyPr/>
              <a:lstStyle/>
              <a:p>
                <a:endParaRPr lang="en-GB"/>
              </a:p>
            </p:txBody>
          </p:sp>
          <p:sp>
            <p:nvSpPr>
              <p:cNvPr id="13332" name="Freeform 20"/>
              <p:cNvSpPr>
                <a:spLocks/>
              </p:cNvSpPr>
              <p:nvPr/>
            </p:nvSpPr>
            <p:spPr bwMode="auto">
              <a:xfrm>
                <a:off x="4005" y="2335"/>
                <a:ext cx="1186" cy="658"/>
              </a:xfrm>
              <a:custGeom>
                <a:avLst/>
                <a:gdLst/>
                <a:ahLst/>
                <a:cxnLst>
                  <a:cxn ang="0">
                    <a:pos x="445" y="473"/>
                  </a:cxn>
                  <a:cxn ang="0">
                    <a:pos x="445" y="620"/>
                  </a:cxn>
                  <a:cxn ang="0">
                    <a:pos x="149" y="975"/>
                  </a:cxn>
                  <a:cxn ang="0">
                    <a:pos x="60" y="1183"/>
                  </a:cxn>
                  <a:cxn ang="0">
                    <a:pos x="207" y="1390"/>
                  </a:cxn>
                  <a:cxn ang="0">
                    <a:pos x="681" y="1449"/>
                  </a:cxn>
                  <a:cxn ang="0">
                    <a:pos x="1067" y="1449"/>
                  </a:cxn>
                  <a:cxn ang="0">
                    <a:pos x="1393" y="1272"/>
                  </a:cxn>
                  <a:cxn ang="0">
                    <a:pos x="1690" y="1420"/>
                  </a:cxn>
                  <a:cxn ang="0">
                    <a:pos x="1897" y="1597"/>
                  </a:cxn>
                  <a:cxn ang="0">
                    <a:pos x="2103" y="1804"/>
                  </a:cxn>
                  <a:cxn ang="0">
                    <a:pos x="2253" y="2013"/>
                  </a:cxn>
                  <a:cxn ang="0">
                    <a:pos x="1955" y="1982"/>
                  </a:cxn>
                  <a:cxn ang="0">
                    <a:pos x="1837" y="2131"/>
                  </a:cxn>
                  <a:cxn ang="0">
                    <a:pos x="1778" y="2338"/>
                  </a:cxn>
                  <a:cxn ang="0">
                    <a:pos x="2046" y="2277"/>
                  </a:cxn>
                  <a:cxn ang="0">
                    <a:pos x="2074" y="2249"/>
                  </a:cxn>
                  <a:cxn ang="0">
                    <a:pos x="2192" y="2189"/>
                  </a:cxn>
                  <a:cxn ang="0">
                    <a:pos x="2371" y="1922"/>
                  </a:cxn>
                  <a:cxn ang="0">
                    <a:pos x="2667" y="1894"/>
                  </a:cxn>
                  <a:cxn ang="0">
                    <a:pos x="2815" y="1894"/>
                  </a:cxn>
                  <a:cxn ang="0">
                    <a:pos x="2667" y="1982"/>
                  </a:cxn>
                  <a:cxn ang="0">
                    <a:pos x="2963" y="2070"/>
                  </a:cxn>
                  <a:cxn ang="0">
                    <a:pos x="3170" y="2159"/>
                  </a:cxn>
                  <a:cxn ang="0">
                    <a:pos x="2934" y="2249"/>
                  </a:cxn>
                  <a:cxn ang="0">
                    <a:pos x="3113" y="2367"/>
                  </a:cxn>
                  <a:cxn ang="0">
                    <a:pos x="3170" y="2604"/>
                  </a:cxn>
                  <a:cxn ang="0">
                    <a:pos x="3496" y="2486"/>
                  </a:cxn>
                  <a:cxn ang="0">
                    <a:pos x="3941" y="2426"/>
                  </a:cxn>
                  <a:cxn ang="0">
                    <a:pos x="3793" y="2308"/>
                  </a:cxn>
                  <a:cxn ang="0">
                    <a:pos x="3557" y="2308"/>
                  </a:cxn>
                  <a:cxn ang="0">
                    <a:pos x="3408" y="2131"/>
                  </a:cxn>
                  <a:cxn ang="0">
                    <a:pos x="3170" y="2040"/>
                  </a:cxn>
                  <a:cxn ang="0">
                    <a:pos x="3350" y="2040"/>
                  </a:cxn>
                  <a:cxn ang="0">
                    <a:pos x="3557" y="1952"/>
                  </a:cxn>
                  <a:cxn ang="0">
                    <a:pos x="3764" y="1863"/>
                  </a:cxn>
                  <a:cxn ang="0">
                    <a:pos x="4059" y="1804"/>
                  </a:cxn>
                  <a:cxn ang="0">
                    <a:pos x="4326" y="1657"/>
                  </a:cxn>
                  <a:cxn ang="0">
                    <a:pos x="4742" y="1390"/>
                  </a:cxn>
                  <a:cxn ang="0">
                    <a:pos x="4682" y="1123"/>
                  </a:cxn>
                  <a:cxn ang="0">
                    <a:pos x="4651" y="916"/>
                  </a:cxn>
                  <a:cxn ang="0">
                    <a:pos x="4387" y="828"/>
                  </a:cxn>
                  <a:cxn ang="0">
                    <a:pos x="4059" y="738"/>
                  </a:cxn>
                  <a:cxn ang="0">
                    <a:pos x="3734" y="679"/>
                  </a:cxn>
                  <a:cxn ang="0">
                    <a:pos x="3438" y="531"/>
                  </a:cxn>
                  <a:cxn ang="0">
                    <a:pos x="3259" y="354"/>
                  </a:cxn>
                  <a:cxn ang="0">
                    <a:pos x="3022" y="236"/>
                  </a:cxn>
                  <a:cxn ang="0">
                    <a:pos x="2994" y="27"/>
                  </a:cxn>
                  <a:cxn ang="0">
                    <a:pos x="2548" y="57"/>
                  </a:cxn>
                  <a:cxn ang="0">
                    <a:pos x="2192" y="118"/>
                  </a:cxn>
                  <a:cxn ang="0">
                    <a:pos x="2133" y="354"/>
                  </a:cxn>
                  <a:cxn ang="0">
                    <a:pos x="1867" y="264"/>
                  </a:cxn>
                  <a:cxn ang="0">
                    <a:pos x="1660" y="264"/>
                  </a:cxn>
                  <a:cxn ang="0">
                    <a:pos x="1423" y="236"/>
                  </a:cxn>
                  <a:cxn ang="0">
                    <a:pos x="888" y="146"/>
                  </a:cxn>
                  <a:cxn ang="0">
                    <a:pos x="504" y="175"/>
                  </a:cxn>
                </a:cxnLst>
                <a:rect l="0" t="0" r="r" b="b"/>
                <a:pathLst>
                  <a:path w="4742" h="2633">
                    <a:moveTo>
                      <a:pt x="474" y="206"/>
                    </a:moveTo>
                    <a:lnTo>
                      <a:pt x="445" y="236"/>
                    </a:lnTo>
                    <a:lnTo>
                      <a:pt x="325" y="236"/>
                    </a:lnTo>
                    <a:lnTo>
                      <a:pt x="325" y="264"/>
                    </a:lnTo>
                    <a:lnTo>
                      <a:pt x="325" y="325"/>
                    </a:lnTo>
                    <a:lnTo>
                      <a:pt x="416" y="413"/>
                    </a:lnTo>
                    <a:lnTo>
                      <a:pt x="416" y="443"/>
                    </a:lnTo>
                    <a:lnTo>
                      <a:pt x="445" y="473"/>
                    </a:lnTo>
                    <a:lnTo>
                      <a:pt x="474" y="473"/>
                    </a:lnTo>
                    <a:lnTo>
                      <a:pt x="474" y="500"/>
                    </a:lnTo>
                    <a:lnTo>
                      <a:pt x="445" y="500"/>
                    </a:lnTo>
                    <a:lnTo>
                      <a:pt x="445" y="531"/>
                    </a:lnTo>
                    <a:lnTo>
                      <a:pt x="474" y="561"/>
                    </a:lnTo>
                    <a:lnTo>
                      <a:pt x="474" y="591"/>
                    </a:lnTo>
                    <a:lnTo>
                      <a:pt x="445" y="591"/>
                    </a:lnTo>
                    <a:lnTo>
                      <a:pt x="445" y="620"/>
                    </a:lnTo>
                    <a:lnTo>
                      <a:pt x="416" y="620"/>
                    </a:lnTo>
                    <a:lnTo>
                      <a:pt x="356" y="679"/>
                    </a:lnTo>
                    <a:lnTo>
                      <a:pt x="325" y="679"/>
                    </a:lnTo>
                    <a:lnTo>
                      <a:pt x="149" y="856"/>
                    </a:lnTo>
                    <a:lnTo>
                      <a:pt x="149" y="886"/>
                    </a:lnTo>
                    <a:lnTo>
                      <a:pt x="118" y="916"/>
                    </a:lnTo>
                    <a:lnTo>
                      <a:pt x="118" y="947"/>
                    </a:lnTo>
                    <a:lnTo>
                      <a:pt x="149" y="975"/>
                    </a:lnTo>
                    <a:lnTo>
                      <a:pt x="149" y="1034"/>
                    </a:lnTo>
                    <a:lnTo>
                      <a:pt x="179" y="1065"/>
                    </a:lnTo>
                    <a:lnTo>
                      <a:pt x="179" y="1093"/>
                    </a:lnTo>
                    <a:lnTo>
                      <a:pt x="149" y="1093"/>
                    </a:lnTo>
                    <a:lnTo>
                      <a:pt x="118" y="1065"/>
                    </a:lnTo>
                    <a:lnTo>
                      <a:pt x="118" y="1093"/>
                    </a:lnTo>
                    <a:lnTo>
                      <a:pt x="60" y="1154"/>
                    </a:lnTo>
                    <a:lnTo>
                      <a:pt x="60" y="1183"/>
                    </a:lnTo>
                    <a:lnTo>
                      <a:pt x="0" y="1241"/>
                    </a:lnTo>
                    <a:lnTo>
                      <a:pt x="0" y="1302"/>
                    </a:lnTo>
                    <a:lnTo>
                      <a:pt x="30" y="1302"/>
                    </a:lnTo>
                    <a:lnTo>
                      <a:pt x="60" y="1302"/>
                    </a:lnTo>
                    <a:lnTo>
                      <a:pt x="60" y="1329"/>
                    </a:lnTo>
                    <a:lnTo>
                      <a:pt x="88" y="1329"/>
                    </a:lnTo>
                    <a:lnTo>
                      <a:pt x="149" y="1390"/>
                    </a:lnTo>
                    <a:lnTo>
                      <a:pt x="207" y="1390"/>
                    </a:lnTo>
                    <a:lnTo>
                      <a:pt x="207" y="1449"/>
                    </a:lnTo>
                    <a:lnTo>
                      <a:pt x="238" y="1420"/>
                    </a:lnTo>
                    <a:lnTo>
                      <a:pt x="267" y="1420"/>
                    </a:lnTo>
                    <a:lnTo>
                      <a:pt x="297" y="1390"/>
                    </a:lnTo>
                    <a:lnTo>
                      <a:pt x="325" y="1420"/>
                    </a:lnTo>
                    <a:lnTo>
                      <a:pt x="416" y="1420"/>
                    </a:lnTo>
                    <a:lnTo>
                      <a:pt x="445" y="1449"/>
                    </a:lnTo>
                    <a:lnTo>
                      <a:pt x="681" y="1449"/>
                    </a:lnTo>
                    <a:lnTo>
                      <a:pt x="681" y="1479"/>
                    </a:lnTo>
                    <a:lnTo>
                      <a:pt x="711" y="1479"/>
                    </a:lnTo>
                    <a:lnTo>
                      <a:pt x="770" y="1538"/>
                    </a:lnTo>
                    <a:lnTo>
                      <a:pt x="770" y="1508"/>
                    </a:lnTo>
                    <a:lnTo>
                      <a:pt x="830" y="1508"/>
                    </a:lnTo>
                    <a:lnTo>
                      <a:pt x="830" y="1479"/>
                    </a:lnTo>
                    <a:lnTo>
                      <a:pt x="860" y="1449"/>
                    </a:lnTo>
                    <a:lnTo>
                      <a:pt x="1067" y="1449"/>
                    </a:lnTo>
                    <a:lnTo>
                      <a:pt x="1125" y="1390"/>
                    </a:lnTo>
                    <a:lnTo>
                      <a:pt x="1125" y="1360"/>
                    </a:lnTo>
                    <a:lnTo>
                      <a:pt x="1185" y="1360"/>
                    </a:lnTo>
                    <a:lnTo>
                      <a:pt x="1216" y="1329"/>
                    </a:lnTo>
                    <a:lnTo>
                      <a:pt x="1244" y="1329"/>
                    </a:lnTo>
                    <a:lnTo>
                      <a:pt x="1244" y="1302"/>
                    </a:lnTo>
                    <a:lnTo>
                      <a:pt x="1393" y="1302"/>
                    </a:lnTo>
                    <a:lnTo>
                      <a:pt x="1393" y="1272"/>
                    </a:lnTo>
                    <a:lnTo>
                      <a:pt x="1511" y="1272"/>
                    </a:lnTo>
                    <a:lnTo>
                      <a:pt x="1511" y="1302"/>
                    </a:lnTo>
                    <a:lnTo>
                      <a:pt x="1541" y="1302"/>
                    </a:lnTo>
                    <a:lnTo>
                      <a:pt x="1600" y="1360"/>
                    </a:lnTo>
                    <a:lnTo>
                      <a:pt x="1660" y="1360"/>
                    </a:lnTo>
                    <a:lnTo>
                      <a:pt x="1660" y="1390"/>
                    </a:lnTo>
                    <a:lnTo>
                      <a:pt x="1690" y="1360"/>
                    </a:lnTo>
                    <a:lnTo>
                      <a:pt x="1690" y="1420"/>
                    </a:lnTo>
                    <a:lnTo>
                      <a:pt x="1718" y="1390"/>
                    </a:lnTo>
                    <a:lnTo>
                      <a:pt x="1778" y="1390"/>
                    </a:lnTo>
                    <a:lnTo>
                      <a:pt x="1837" y="1449"/>
                    </a:lnTo>
                    <a:lnTo>
                      <a:pt x="1867" y="1420"/>
                    </a:lnTo>
                    <a:lnTo>
                      <a:pt x="1897" y="1479"/>
                    </a:lnTo>
                    <a:lnTo>
                      <a:pt x="1926" y="1508"/>
                    </a:lnTo>
                    <a:lnTo>
                      <a:pt x="1897" y="1538"/>
                    </a:lnTo>
                    <a:lnTo>
                      <a:pt x="1897" y="1597"/>
                    </a:lnTo>
                    <a:lnTo>
                      <a:pt x="1926" y="1627"/>
                    </a:lnTo>
                    <a:lnTo>
                      <a:pt x="1955" y="1627"/>
                    </a:lnTo>
                    <a:lnTo>
                      <a:pt x="1955" y="1657"/>
                    </a:lnTo>
                    <a:lnTo>
                      <a:pt x="1985" y="1657"/>
                    </a:lnTo>
                    <a:lnTo>
                      <a:pt x="2015" y="1685"/>
                    </a:lnTo>
                    <a:lnTo>
                      <a:pt x="2015" y="1775"/>
                    </a:lnTo>
                    <a:lnTo>
                      <a:pt x="2046" y="1804"/>
                    </a:lnTo>
                    <a:lnTo>
                      <a:pt x="2103" y="1804"/>
                    </a:lnTo>
                    <a:lnTo>
                      <a:pt x="2133" y="1833"/>
                    </a:lnTo>
                    <a:lnTo>
                      <a:pt x="2133" y="1922"/>
                    </a:lnTo>
                    <a:lnTo>
                      <a:pt x="2164" y="1922"/>
                    </a:lnTo>
                    <a:lnTo>
                      <a:pt x="2164" y="1952"/>
                    </a:lnTo>
                    <a:lnTo>
                      <a:pt x="2192" y="1952"/>
                    </a:lnTo>
                    <a:lnTo>
                      <a:pt x="2192" y="1982"/>
                    </a:lnTo>
                    <a:lnTo>
                      <a:pt x="2222" y="1982"/>
                    </a:lnTo>
                    <a:lnTo>
                      <a:pt x="2253" y="2013"/>
                    </a:lnTo>
                    <a:lnTo>
                      <a:pt x="2222" y="2013"/>
                    </a:lnTo>
                    <a:lnTo>
                      <a:pt x="2192" y="1982"/>
                    </a:lnTo>
                    <a:lnTo>
                      <a:pt x="2133" y="1982"/>
                    </a:lnTo>
                    <a:lnTo>
                      <a:pt x="2103" y="1952"/>
                    </a:lnTo>
                    <a:lnTo>
                      <a:pt x="2074" y="1952"/>
                    </a:lnTo>
                    <a:lnTo>
                      <a:pt x="2074" y="1982"/>
                    </a:lnTo>
                    <a:lnTo>
                      <a:pt x="2015" y="1922"/>
                    </a:lnTo>
                    <a:lnTo>
                      <a:pt x="1955" y="1982"/>
                    </a:lnTo>
                    <a:lnTo>
                      <a:pt x="1955" y="1922"/>
                    </a:lnTo>
                    <a:lnTo>
                      <a:pt x="1926" y="1922"/>
                    </a:lnTo>
                    <a:lnTo>
                      <a:pt x="1897" y="1952"/>
                    </a:lnTo>
                    <a:lnTo>
                      <a:pt x="1867" y="1952"/>
                    </a:lnTo>
                    <a:lnTo>
                      <a:pt x="1867" y="1982"/>
                    </a:lnTo>
                    <a:lnTo>
                      <a:pt x="1897" y="1982"/>
                    </a:lnTo>
                    <a:lnTo>
                      <a:pt x="1897" y="2070"/>
                    </a:lnTo>
                    <a:lnTo>
                      <a:pt x="1837" y="2131"/>
                    </a:lnTo>
                    <a:lnTo>
                      <a:pt x="1837" y="2159"/>
                    </a:lnTo>
                    <a:lnTo>
                      <a:pt x="1808" y="2189"/>
                    </a:lnTo>
                    <a:lnTo>
                      <a:pt x="1778" y="2189"/>
                    </a:lnTo>
                    <a:lnTo>
                      <a:pt x="1778" y="2219"/>
                    </a:lnTo>
                    <a:lnTo>
                      <a:pt x="1808" y="2249"/>
                    </a:lnTo>
                    <a:lnTo>
                      <a:pt x="1748" y="2249"/>
                    </a:lnTo>
                    <a:lnTo>
                      <a:pt x="1718" y="2277"/>
                    </a:lnTo>
                    <a:lnTo>
                      <a:pt x="1778" y="2338"/>
                    </a:lnTo>
                    <a:lnTo>
                      <a:pt x="1808" y="2338"/>
                    </a:lnTo>
                    <a:lnTo>
                      <a:pt x="1867" y="2367"/>
                    </a:lnTo>
                    <a:lnTo>
                      <a:pt x="1867" y="2338"/>
                    </a:lnTo>
                    <a:lnTo>
                      <a:pt x="1926" y="2338"/>
                    </a:lnTo>
                    <a:lnTo>
                      <a:pt x="1955" y="2308"/>
                    </a:lnTo>
                    <a:lnTo>
                      <a:pt x="1985" y="2308"/>
                    </a:lnTo>
                    <a:lnTo>
                      <a:pt x="1985" y="2277"/>
                    </a:lnTo>
                    <a:lnTo>
                      <a:pt x="2046" y="2277"/>
                    </a:lnTo>
                    <a:lnTo>
                      <a:pt x="2046" y="2308"/>
                    </a:lnTo>
                    <a:lnTo>
                      <a:pt x="2103" y="2308"/>
                    </a:lnTo>
                    <a:lnTo>
                      <a:pt x="2103" y="2367"/>
                    </a:lnTo>
                    <a:lnTo>
                      <a:pt x="2133" y="2367"/>
                    </a:lnTo>
                    <a:lnTo>
                      <a:pt x="2133" y="2277"/>
                    </a:lnTo>
                    <a:lnTo>
                      <a:pt x="2103" y="2277"/>
                    </a:lnTo>
                    <a:lnTo>
                      <a:pt x="2103" y="2249"/>
                    </a:lnTo>
                    <a:lnTo>
                      <a:pt x="2074" y="2249"/>
                    </a:lnTo>
                    <a:lnTo>
                      <a:pt x="2074" y="2219"/>
                    </a:lnTo>
                    <a:lnTo>
                      <a:pt x="2103" y="2189"/>
                    </a:lnTo>
                    <a:lnTo>
                      <a:pt x="2103" y="2219"/>
                    </a:lnTo>
                    <a:lnTo>
                      <a:pt x="2133" y="2219"/>
                    </a:lnTo>
                    <a:lnTo>
                      <a:pt x="2133" y="2189"/>
                    </a:lnTo>
                    <a:lnTo>
                      <a:pt x="2164" y="2189"/>
                    </a:lnTo>
                    <a:lnTo>
                      <a:pt x="2192" y="2159"/>
                    </a:lnTo>
                    <a:lnTo>
                      <a:pt x="2192" y="2189"/>
                    </a:lnTo>
                    <a:lnTo>
                      <a:pt x="2283" y="2101"/>
                    </a:lnTo>
                    <a:lnTo>
                      <a:pt x="2283" y="2040"/>
                    </a:lnTo>
                    <a:lnTo>
                      <a:pt x="2310" y="2070"/>
                    </a:lnTo>
                    <a:lnTo>
                      <a:pt x="2310" y="2040"/>
                    </a:lnTo>
                    <a:lnTo>
                      <a:pt x="2340" y="2013"/>
                    </a:lnTo>
                    <a:lnTo>
                      <a:pt x="2340" y="1982"/>
                    </a:lnTo>
                    <a:lnTo>
                      <a:pt x="2371" y="1952"/>
                    </a:lnTo>
                    <a:lnTo>
                      <a:pt x="2371" y="1922"/>
                    </a:lnTo>
                    <a:lnTo>
                      <a:pt x="2401" y="1894"/>
                    </a:lnTo>
                    <a:lnTo>
                      <a:pt x="2520" y="1894"/>
                    </a:lnTo>
                    <a:lnTo>
                      <a:pt x="2548" y="1863"/>
                    </a:lnTo>
                    <a:lnTo>
                      <a:pt x="2548" y="1833"/>
                    </a:lnTo>
                    <a:lnTo>
                      <a:pt x="2578" y="1833"/>
                    </a:lnTo>
                    <a:lnTo>
                      <a:pt x="2548" y="1863"/>
                    </a:lnTo>
                    <a:lnTo>
                      <a:pt x="2578" y="1894"/>
                    </a:lnTo>
                    <a:lnTo>
                      <a:pt x="2667" y="1894"/>
                    </a:lnTo>
                    <a:lnTo>
                      <a:pt x="2667" y="1863"/>
                    </a:lnTo>
                    <a:lnTo>
                      <a:pt x="2638" y="1833"/>
                    </a:lnTo>
                    <a:lnTo>
                      <a:pt x="2667" y="1804"/>
                    </a:lnTo>
                    <a:lnTo>
                      <a:pt x="2667" y="1863"/>
                    </a:lnTo>
                    <a:lnTo>
                      <a:pt x="2697" y="1894"/>
                    </a:lnTo>
                    <a:lnTo>
                      <a:pt x="2756" y="1894"/>
                    </a:lnTo>
                    <a:lnTo>
                      <a:pt x="2785" y="1922"/>
                    </a:lnTo>
                    <a:lnTo>
                      <a:pt x="2815" y="1894"/>
                    </a:lnTo>
                    <a:lnTo>
                      <a:pt x="2845" y="1894"/>
                    </a:lnTo>
                    <a:lnTo>
                      <a:pt x="2785" y="1952"/>
                    </a:lnTo>
                    <a:lnTo>
                      <a:pt x="2756" y="1922"/>
                    </a:lnTo>
                    <a:lnTo>
                      <a:pt x="2638" y="1922"/>
                    </a:lnTo>
                    <a:lnTo>
                      <a:pt x="2667" y="1952"/>
                    </a:lnTo>
                    <a:lnTo>
                      <a:pt x="2697" y="1952"/>
                    </a:lnTo>
                    <a:lnTo>
                      <a:pt x="2697" y="1982"/>
                    </a:lnTo>
                    <a:lnTo>
                      <a:pt x="2667" y="1982"/>
                    </a:lnTo>
                    <a:lnTo>
                      <a:pt x="2697" y="2013"/>
                    </a:lnTo>
                    <a:lnTo>
                      <a:pt x="2727" y="2013"/>
                    </a:lnTo>
                    <a:lnTo>
                      <a:pt x="2727" y="2040"/>
                    </a:lnTo>
                    <a:lnTo>
                      <a:pt x="2785" y="2040"/>
                    </a:lnTo>
                    <a:lnTo>
                      <a:pt x="2815" y="2070"/>
                    </a:lnTo>
                    <a:lnTo>
                      <a:pt x="2875" y="2070"/>
                    </a:lnTo>
                    <a:lnTo>
                      <a:pt x="2904" y="2040"/>
                    </a:lnTo>
                    <a:lnTo>
                      <a:pt x="2963" y="2070"/>
                    </a:lnTo>
                    <a:lnTo>
                      <a:pt x="2994" y="2040"/>
                    </a:lnTo>
                    <a:lnTo>
                      <a:pt x="3022" y="2040"/>
                    </a:lnTo>
                    <a:lnTo>
                      <a:pt x="3052" y="2070"/>
                    </a:lnTo>
                    <a:lnTo>
                      <a:pt x="3113" y="2070"/>
                    </a:lnTo>
                    <a:lnTo>
                      <a:pt x="3140" y="2040"/>
                    </a:lnTo>
                    <a:lnTo>
                      <a:pt x="3140" y="2070"/>
                    </a:lnTo>
                    <a:lnTo>
                      <a:pt x="3201" y="2131"/>
                    </a:lnTo>
                    <a:lnTo>
                      <a:pt x="3170" y="2159"/>
                    </a:lnTo>
                    <a:lnTo>
                      <a:pt x="3140" y="2131"/>
                    </a:lnTo>
                    <a:lnTo>
                      <a:pt x="3113" y="2159"/>
                    </a:lnTo>
                    <a:lnTo>
                      <a:pt x="3082" y="2159"/>
                    </a:lnTo>
                    <a:lnTo>
                      <a:pt x="3052" y="2189"/>
                    </a:lnTo>
                    <a:lnTo>
                      <a:pt x="3022" y="2189"/>
                    </a:lnTo>
                    <a:lnTo>
                      <a:pt x="2963" y="2219"/>
                    </a:lnTo>
                    <a:lnTo>
                      <a:pt x="2963" y="2249"/>
                    </a:lnTo>
                    <a:lnTo>
                      <a:pt x="2934" y="2249"/>
                    </a:lnTo>
                    <a:lnTo>
                      <a:pt x="2875" y="2308"/>
                    </a:lnTo>
                    <a:lnTo>
                      <a:pt x="2904" y="2338"/>
                    </a:lnTo>
                    <a:lnTo>
                      <a:pt x="2963" y="2308"/>
                    </a:lnTo>
                    <a:lnTo>
                      <a:pt x="2994" y="2308"/>
                    </a:lnTo>
                    <a:lnTo>
                      <a:pt x="3022" y="2338"/>
                    </a:lnTo>
                    <a:lnTo>
                      <a:pt x="3052" y="2338"/>
                    </a:lnTo>
                    <a:lnTo>
                      <a:pt x="3082" y="2367"/>
                    </a:lnTo>
                    <a:lnTo>
                      <a:pt x="3113" y="2367"/>
                    </a:lnTo>
                    <a:lnTo>
                      <a:pt x="3140" y="2396"/>
                    </a:lnTo>
                    <a:lnTo>
                      <a:pt x="3170" y="2396"/>
                    </a:lnTo>
                    <a:lnTo>
                      <a:pt x="3170" y="2426"/>
                    </a:lnTo>
                    <a:lnTo>
                      <a:pt x="3201" y="2456"/>
                    </a:lnTo>
                    <a:lnTo>
                      <a:pt x="3170" y="2486"/>
                    </a:lnTo>
                    <a:lnTo>
                      <a:pt x="3170" y="2574"/>
                    </a:lnTo>
                    <a:lnTo>
                      <a:pt x="3140" y="2574"/>
                    </a:lnTo>
                    <a:lnTo>
                      <a:pt x="3170" y="2604"/>
                    </a:lnTo>
                    <a:lnTo>
                      <a:pt x="3201" y="2604"/>
                    </a:lnTo>
                    <a:lnTo>
                      <a:pt x="3231" y="2633"/>
                    </a:lnTo>
                    <a:lnTo>
                      <a:pt x="3350" y="2633"/>
                    </a:lnTo>
                    <a:lnTo>
                      <a:pt x="3408" y="2574"/>
                    </a:lnTo>
                    <a:lnTo>
                      <a:pt x="3408" y="2544"/>
                    </a:lnTo>
                    <a:lnTo>
                      <a:pt x="3438" y="2514"/>
                    </a:lnTo>
                    <a:lnTo>
                      <a:pt x="3468" y="2514"/>
                    </a:lnTo>
                    <a:lnTo>
                      <a:pt x="3496" y="2486"/>
                    </a:lnTo>
                    <a:lnTo>
                      <a:pt x="3584" y="2486"/>
                    </a:lnTo>
                    <a:lnTo>
                      <a:pt x="3615" y="2456"/>
                    </a:lnTo>
                    <a:lnTo>
                      <a:pt x="3645" y="2456"/>
                    </a:lnTo>
                    <a:lnTo>
                      <a:pt x="3675" y="2426"/>
                    </a:lnTo>
                    <a:lnTo>
                      <a:pt x="3675" y="2396"/>
                    </a:lnTo>
                    <a:lnTo>
                      <a:pt x="3764" y="2396"/>
                    </a:lnTo>
                    <a:lnTo>
                      <a:pt x="3793" y="2426"/>
                    </a:lnTo>
                    <a:lnTo>
                      <a:pt x="3941" y="2426"/>
                    </a:lnTo>
                    <a:lnTo>
                      <a:pt x="3941" y="2338"/>
                    </a:lnTo>
                    <a:lnTo>
                      <a:pt x="3970" y="2338"/>
                    </a:lnTo>
                    <a:lnTo>
                      <a:pt x="4000" y="2308"/>
                    </a:lnTo>
                    <a:lnTo>
                      <a:pt x="3970" y="2308"/>
                    </a:lnTo>
                    <a:lnTo>
                      <a:pt x="3941" y="2277"/>
                    </a:lnTo>
                    <a:lnTo>
                      <a:pt x="3852" y="2277"/>
                    </a:lnTo>
                    <a:lnTo>
                      <a:pt x="3822" y="2308"/>
                    </a:lnTo>
                    <a:lnTo>
                      <a:pt x="3793" y="2308"/>
                    </a:lnTo>
                    <a:lnTo>
                      <a:pt x="3764" y="2277"/>
                    </a:lnTo>
                    <a:lnTo>
                      <a:pt x="3704" y="2338"/>
                    </a:lnTo>
                    <a:lnTo>
                      <a:pt x="3675" y="2338"/>
                    </a:lnTo>
                    <a:lnTo>
                      <a:pt x="3645" y="2308"/>
                    </a:lnTo>
                    <a:lnTo>
                      <a:pt x="3645" y="2338"/>
                    </a:lnTo>
                    <a:lnTo>
                      <a:pt x="3615" y="2338"/>
                    </a:lnTo>
                    <a:lnTo>
                      <a:pt x="3584" y="2308"/>
                    </a:lnTo>
                    <a:lnTo>
                      <a:pt x="3557" y="2308"/>
                    </a:lnTo>
                    <a:lnTo>
                      <a:pt x="3557" y="2249"/>
                    </a:lnTo>
                    <a:lnTo>
                      <a:pt x="3527" y="2219"/>
                    </a:lnTo>
                    <a:lnTo>
                      <a:pt x="3468" y="2159"/>
                    </a:lnTo>
                    <a:lnTo>
                      <a:pt x="3438" y="2159"/>
                    </a:lnTo>
                    <a:lnTo>
                      <a:pt x="3438" y="2131"/>
                    </a:lnTo>
                    <a:lnTo>
                      <a:pt x="3377" y="2189"/>
                    </a:lnTo>
                    <a:lnTo>
                      <a:pt x="3377" y="2159"/>
                    </a:lnTo>
                    <a:lnTo>
                      <a:pt x="3408" y="2131"/>
                    </a:lnTo>
                    <a:lnTo>
                      <a:pt x="3377" y="2131"/>
                    </a:lnTo>
                    <a:lnTo>
                      <a:pt x="3350" y="2101"/>
                    </a:lnTo>
                    <a:lnTo>
                      <a:pt x="3289" y="2101"/>
                    </a:lnTo>
                    <a:lnTo>
                      <a:pt x="3231" y="2070"/>
                    </a:lnTo>
                    <a:lnTo>
                      <a:pt x="3231" y="2101"/>
                    </a:lnTo>
                    <a:lnTo>
                      <a:pt x="3201" y="2070"/>
                    </a:lnTo>
                    <a:lnTo>
                      <a:pt x="3201" y="2040"/>
                    </a:lnTo>
                    <a:lnTo>
                      <a:pt x="3170" y="2040"/>
                    </a:lnTo>
                    <a:lnTo>
                      <a:pt x="3170" y="2013"/>
                    </a:lnTo>
                    <a:lnTo>
                      <a:pt x="3201" y="2013"/>
                    </a:lnTo>
                    <a:lnTo>
                      <a:pt x="3231" y="2040"/>
                    </a:lnTo>
                    <a:lnTo>
                      <a:pt x="3289" y="2040"/>
                    </a:lnTo>
                    <a:lnTo>
                      <a:pt x="3289" y="2013"/>
                    </a:lnTo>
                    <a:lnTo>
                      <a:pt x="3320" y="2040"/>
                    </a:lnTo>
                    <a:lnTo>
                      <a:pt x="3320" y="2070"/>
                    </a:lnTo>
                    <a:lnTo>
                      <a:pt x="3350" y="2040"/>
                    </a:lnTo>
                    <a:lnTo>
                      <a:pt x="3377" y="2040"/>
                    </a:lnTo>
                    <a:lnTo>
                      <a:pt x="3408" y="2070"/>
                    </a:lnTo>
                    <a:lnTo>
                      <a:pt x="3438" y="2040"/>
                    </a:lnTo>
                    <a:lnTo>
                      <a:pt x="3468" y="2040"/>
                    </a:lnTo>
                    <a:lnTo>
                      <a:pt x="3496" y="2013"/>
                    </a:lnTo>
                    <a:lnTo>
                      <a:pt x="3527" y="2013"/>
                    </a:lnTo>
                    <a:lnTo>
                      <a:pt x="3557" y="1982"/>
                    </a:lnTo>
                    <a:lnTo>
                      <a:pt x="3557" y="1952"/>
                    </a:lnTo>
                    <a:lnTo>
                      <a:pt x="3584" y="1952"/>
                    </a:lnTo>
                    <a:lnTo>
                      <a:pt x="3584" y="2013"/>
                    </a:lnTo>
                    <a:lnTo>
                      <a:pt x="3615" y="1982"/>
                    </a:lnTo>
                    <a:lnTo>
                      <a:pt x="3615" y="1952"/>
                    </a:lnTo>
                    <a:lnTo>
                      <a:pt x="3645" y="1952"/>
                    </a:lnTo>
                    <a:lnTo>
                      <a:pt x="3704" y="1894"/>
                    </a:lnTo>
                    <a:lnTo>
                      <a:pt x="3734" y="1894"/>
                    </a:lnTo>
                    <a:lnTo>
                      <a:pt x="3764" y="1863"/>
                    </a:lnTo>
                    <a:lnTo>
                      <a:pt x="3793" y="1863"/>
                    </a:lnTo>
                    <a:lnTo>
                      <a:pt x="3822" y="1894"/>
                    </a:lnTo>
                    <a:lnTo>
                      <a:pt x="3882" y="1833"/>
                    </a:lnTo>
                    <a:lnTo>
                      <a:pt x="3941" y="1833"/>
                    </a:lnTo>
                    <a:lnTo>
                      <a:pt x="3970" y="1863"/>
                    </a:lnTo>
                    <a:lnTo>
                      <a:pt x="3970" y="1833"/>
                    </a:lnTo>
                    <a:lnTo>
                      <a:pt x="4030" y="1804"/>
                    </a:lnTo>
                    <a:lnTo>
                      <a:pt x="4059" y="1804"/>
                    </a:lnTo>
                    <a:lnTo>
                      <a:pt x="4089" y="1775"/>
                    </a:lnTo>
                    <a:lnTo>
                      <a:pt x="4119" y="1775"/>
                    </a:lnTo>
                    <a:lnTo>
                      <a:pt x="4150" y="1745"/>
                    </a:lnTo>
                    <a:lnTo>
                      <a:pt x="4326" y="1745"/>
                    </a:lnTo>
                    <a:lnTo>
                      <a:pt x="4326" y="1715"/>
                    </a:lnTo>
                    <a:lnTo>
                      <a:pt x="4326" y="1685"/>
                    </a:lnTo>
                    <a:lnTo>
                      <a:pt x="4357" y="1657"/>
                    </a:lnTo>
                    <a:lnTo>
                      <a:pt x="4326" y="1657"/>
                    </a:lnTo>
                    <a:lnTo>
                      <a:pt x="4326" y="1567"/>
                    </a:lnTo>
                    <a:lnTo>
                      <a:pt x="4357" y="1567"/>
                    </a:lnTo>
                    <a:lnTo>
                      <a:pt x="4387" y="1538"/>
                    </a:lnTo>
                    <a:lnTo>
                      <a:pt x="4444" y="1538"/>
                    </a:lnTo>
                    <a:lnTo>
                      <a:pt x="4444" y="1479"/>
                    </a:lnTo>
                    <a:lnTo>
                      <a:pt x="4712" y="1479"/>
                    </a:lnTo>
                    <a:lnTo>
                      <a:pt x="4712" y="1420"/>
                    </a:lnTo>
                    <a:lnTo>
                      <a:pt x="4742" y="1390"/>
                    </a:lnTo>
                    <a:lnTo>
                      <a:pt x="4742" y="1329"/>
                    </a:lnTo>
                    <a:lnTo>
                      <a:pt x="4712" y="1329"/>
                    </a:lnTo>
                    <a:lnTo>
                      <a:pt x="4712" y="1272"/>
                    </a:lnTo>
                    <a:lnTo>
                      <a:pt x="4682" y="1241"/>
                    </a:lnTo>
                    <a:lnTo>
                      <a:pt x="4651" y="1241"/>
                    </a:lnTo>
                    <a:lnTo>
                      <a:pt x="4651" y="1154"/>
                    </a:lnTo>
                    <a:lnTo>
                      <a:pt x="4712" y="1154"/>
                    </a:lnTo>
                    <a:lnTo>
                      <a:pt x="4682" y="1123"/>
                    </a:lnTo>
                    <a:lnTo>
                      <a:pt x="4651" y="1123"/>
                    </a:lnTo>
                    <a:lnTo>
                      <a:pt x="4651" y="1065"/>
                    </a:lnTo>
                    <a:lnTo>
                      <a:pt x="4682" y="1065"/>
                    </a:lnTo>
                    <a:lnTo>
                      <a:pt x="4742" y="1004"/>
                    </a:lnTo>
                    <a:lnTo>
                      <a:pt x="4712" y="975"/>
                    </a:lnTo>
                    <a:lnTo>
                      <a:pt x="4712" y="886"/>
                    </a:lnTo>
                    <a:lnTo>
                      <a:pt x="4682" y="886"/>
                    </a:lnTo>
                    <a:lnTo>
                      <a:pt x="4651" y="916"/>
                    </a:lnTo>
                    <a:lnTo>
                      <a:pt x="4623" y="916"/>
                    </a:lnTo>
                    <a:lnTo>
                      <a:pt x="4594" y="886"/>
                    </a:lnTo>
                    <a:lnTo>
                      <a:pt x="4564" y="886"/>
                    </a:lnTo>
                    <a:lnTo>
                      <a:pt x="4564" y="856"/>
                    </a:lnTo>
                    <a:lnTo>
                      <a:pt x="4505" y="856"/>
                    </a:lnTo>
                    <a:lnTo>
                      <a:pt x="4444" y="798"/>
                    </a:lnTo>
                    <a:lnTo>
                      <a:pt x="4414" y="828"/>
                    </a:lnTo>
                    <a:lnTo>
                      <a:pt x="4387" y="828"/>
                    </a:lnTo>
                    <a:lnTo>
                      <a:pt x="4357" y="798"/>
                    </a:lnTo>
                    <a:lnTo>
                      <a:pt x="4326" y="798"/>
                    </a:lnTo>
                    <a:lnTo>
                      <a:pt x="4296" y="768"/>
                    </a:lnTo>
                    <a:lnTo>
                      <a:pt x="4237" y="768"/>
                    </a:lnTo>
                    <a:lnTo>
                      <a:pt x="4207" y="738"/>
                    </a:lnTo>
                    <a:lnTo>
                      <a:pt x="4150" y="798"/>
                    </a:lnTo>
                    <a:lnTo>
                      <a:pt x="4119" y="768"/>
                    </a:lnTo>
                    <a:lnTo>
                      <a:pt x="4059" y="738"/>
                    </a:lnTo>
                    <a:lnTo>
                      <a:pt x="4030" y="709"/>
                    </a:lnTo>
                    <a:lnTo>
                      <a:pt x="4030" y="679"/>
                    </a:lnTo>
                    <a:lnTo>
                      <a:pt x="3970" y="620"/>
                    </a:lnTo>
                    <a:lnTo>
                      <a:pt x="3941" y="620"/>
                    </a:lnTo>
                    <a:lnTo>
                      <a:pt x="3912" y="650"/>
                    </a:lnTo>
                    <a:lnTo>
                      <a:pt x="3793" y="650"/>
                    </a:lnTo>
                    <a:lnTo>
                      <a:pt x="3734" y="709"/>
                    </a:lnTo>
                    <a:lnTo>
                      <a:pt x="3734" y="679"/>
                    </a:lnTo>
                    <a:lnTo>
                      <a:pt x="3675" y="679"/>
                    </a:lnTo>
                    <a:lnTo>
                      <a:pt x="3615" y="620"/>
                    </a:lnTo>
                    <a:lnTo>
                      <a:pt x="3557" y="620"/>
                    </a:lnTo>
                    <a:lnTo>
                      <a:pt x="3527" y="650"/>
                    </a:lnTo>
                    <a:lnTo>
                      <a:pt x="3496" y="650"/>
                    </a:lnTo>
                    <a:lnTo>
                      <a:pt x="3468" y="620"/>
                    </a:lnTo>
                    <a:lnTo>
                      <a:pt x="3438" y="620"/>
                    </a:lnTo>
                    <a:lnTo>
                      <a:pt x="3438" y="531"/>
                    </a:lnTo>
                    <a:lnTo>
                      <a:pt x="3408" y="500"/>
                    </a:lnTo>
                    <a:lnTo>
                      <a:pt x="3408" y="473"/>
                    </a:lnTo>
                    <a:lnTo>
                      <a:pt x="3377" y="443"/>
                    </a:lnTo>
                    <a:lnTo>
                      <a:pt x="3377" y="413"/>
                    </a:lnTo>
                    <a:lnTo>
                      <a:pt x="3320" y="413"/>
                    </a:lnTo>
                    <a:lnTo>
                      <a:pt x="3320" y="382"/>
                    </a:lnTo>
                    <a:lnTo>
                      <a:pt x="3289" y="354"/>
                    </a:lnTo>
                    <a:lnTo>
                      <a:pt x="3259" y="354"/>
                    </a:lnTo>
                    <a:lnTo>
                      <a:pt x="3231" y="382"/>
                    </a:lnTo>
                    <a:lnTo>
                      <a:pt x="3170" y="354"/>
                    </a:lnTo>
                    <a:lnTo>
                      <a:pt x="3082" y="354"/>
                    </a:lnTo>
                    <a:lnTo>
                      <a:pt x="3113" y="325"/>
                    </a:lnTo>
                    <a:lnTo>
                      <a:pt x="3082" y="325"/>
                    </a:lnTo>
                    <a:lnTo>
                      <a:pt x="3082" y="264"/>
                    </a:lnTo>
                    <a:lnTo>
                      <a:pt x="3052" y="236"/>
                    </a:lnTo>
                    <a:lnTo>
                      <a:pt x="3022" y="236"/>
                    </a:lnTo>
                    <a:lnTo>
                      <a:pt x="3022" y="206"/>
                    </a:lnTo>
                    <a:lnTo>
                      <a:pt x="3082" y="206"/>
                    </a:lnTo>
                    <a:lnTo>
                      <a:pt x="3113" y="175"/>
                    </a:lnTo>
                    <a:lnTo>
                      <a:pt x="3113" y="146"/>
                    </a:lnTo>
                    <a:lnTo>
                      <a:pt x="3082" y="146"/>
                    </a:lnTo>
                    <a:lnTo>
                      <a:pt x="3022" y="87"/>
                    </a:lnTo>
                    <a:lnTo>
                      <a:pt x="3022" y="57"/>
                    </a:lnTo>
                    <a:lnTo>
                      <a:pt x="2994" y="27"/>
                    </a:lnTo>
                    <a:lnTo>
                      <a:pt x="2963" y="27"/>
                    </a:lnTo>
                    <a:lnTo>
                      <a:pt x="2963" y="0"/>
                    </a:lnTo>
                    <a:lnTo>
                      <a:pt x="2727" y="0"/>
                    </a:lnTo>
                    <a:lnTo>
                      <a:pt x="2697" y="27"/>
                    </a:lnTo>
                    <a:lnTo>
                      <a:pt x="2638" y="27"/>
                    </a:lnTo>
                    <a:lnTo>
                      <a:pt x="2608" y="0"/>
                    </a:lnTo>
                    <a:lnTo>
                      <a:pt x="2548" y="0"/>
                    </a:lnTo>
                    <a:lnTo>
                      <a:pt x="2548" y="57"/>
                    </a:lnTo>
                    <a:lnTo>
                      <a:pt x="2520" y="87"/>
                    </a:lnTo>
                    <a:lnTo>
                      <a:pt x="2429" y="87"/>
                    </a:lnTo>
                    <a:lnTo>
                      <a:pt x="2401" y="87"/>
                    </a:lnTo>
                    <a:lnTo>
                      <a:pt x="2371" y="57"/>
                    </a:lnTo>
                    <a:lnTo>
                      <a:pt x="2310" y="57"/>
                    </a:lnTo>
                    <a:lnTo>
                      <a:pt x="2283" y="87"/>
                    </a:lnTo>
                    <a:lnTo>
                      <a:pt x="2192" y="87"/>
                    </a:lnTo>
                    <a:lnTo>
                      <a:pt x="2192" y="118"/>
                    </a:lnTo>
                    <a:lnTo>
                      <a:pt x="2164" y="118"/>
                    </a:lnTo>
                    <a:lnTo>
                      <a:pt x="2133" y="146"/>
                    </a:lnTo>
                    <a:lnTo>
                      <a:pt x="2133" y="206"/>
                    </a:lnTo>
                    <a:lnTo>
                      <a:pt x="2103" y="236"/>
                    </a:lnTo>
                    <a:lnTo>
                      <a:pt x="2133" y="264"/>
                    </a:lnTo>
                    <a:lnTo>
                      <a:pt x="2133" y="325"/>
                    </a:lnTo>
                    <a:lnTo>
                      <a:pt x="2164" y="325"/>
                    </a:lnTo>
                    <a:lnTo>
                      <a:pt x="2133" y="354"/>
                    </a:lnTo>
                    <a:lnTo>
                      <a:pt x="2103" y="354"/>
                    </a:lnTo>
                    <a:lnTo>
                      <a:pt x="2046" y="294"/>
                    </a:lnTo>
                    <a:lnTo>
                      <a:pt x="2046" y="264"/>
                    </a:lnTo>
                    <a:lnTo>
                      <a:pt x="1985" y="264"/>
                    </a:lnTo>
                    <a:lnTo>
                      <a:pt x="1955" y="294"/>
                    </a:lnTo>
                    <a:lnTo>
                      <a:pt x="1926" y="294"/>
                    </a:lnTo>
                    <a:lnTo>
                      <a:pt x="1897" y="264"/>
                    </a:lnTo>
                    <a:lnTo>
                      <a:pt x="1867" y="264"/>
                    </a:lnTo>
                    <a:lnTo>
                      <a:pt x="1837" y="294"/>
                    </a:lnTo>
                    <a:lnTo>
                      <a:pt x="1808" y="294"/>
                    </a:lnTo>
                    <a:lnTo>
                      <a:pt x="1808" y="325"/>
                    </a:lnTo>
                    <a:lnTo>
                      <a:pt x="1778" y="294"/>
                    </a:lnTo>
                    <a:lnTo>
                      <a:pt x="1778" y="236"/>
                    </a:lnTo>
                    <a:lnTo>
                      <a:pt x="1718" y="236"/>
                    </a:lnTo>
                    <a:lnTo>
                      <a:pt x="1690" y="264"/>
                    </a:lnTo>
                    <a:lnTo>
                      <a:pt x="1660" y="264"/>
                    </a:lnTo>
                    <a:lnTo>
                      <a:pt x="1660" y="294"/>
                    </a:lnTo>
                    <a:lnTo>
                      <a:pt x="1600" y="236"/>
                    </a:lnTo>
                    <a:lnTo>
                      <a:pt x="1571" y="264"/>
                    </a:lnTo>
                    <a:lnTo>
                      <a:pt x="1541" y="236"/>
                    </a:lnTo>
                    <a:lnTo>
                      <a:pt x="1511" y="236"/>
                    </a:lnTo>
                    <a:lnTo>
                      <a:pt x="1480" y="264"/>
                    </a:lnTo>
                    <a:lnTo>
                      <a:pt x="1453" y="236"/>
                    </a:lnTo>
                    <a:lnTo>
                      <a:pt x="1423" y="236"/>
                    </a:lnTo>
                    <a:lnTo>
                      <a:pt x="1423" y="264"/>
                    </a:lnTo>
                    <a:lnTo>
                      <a:pt x="1393" y="264"/>
                    </a:lnTo>
                    <a:lnTo>
                      <a:pt x="1362" y="236"/>
                    </a:lnTo>
                    <a:lnTo>
                      <a:pt x="1273" y="236"/>
                    </a:lnTo>
                    <a:lnTo>
                      <a:pt x="1216" y="175"/>
                    </a:lnTo>
                    <a:lnTo>
                      <a:pt x="1067" y="175"/>
                    </a:lnTo>
                    <a:lnTo>
                      <a:pt x="1037" y="146"/>
                    </a:lnTo>
                    <a:lnTo>
                      <a:pt x="888" y="146"/>
                    </a:lnTo>
                    <a:lnTo>
                      <a:pt x="860" y="118"/>
                    </a:lnTo>
                    <a:lnTo>
                      <a:pt x="830" y="146"/>
                    </a:lnTo>
                    <a:lnTo>
                      <a:pt x="800" y="146"/>
                    </a:lnTo>
                    <a:lnTo>
                      <a:pt x="770" y="118"/>
                    </a:lnTo>
                    <a:lnTo>
                      <a:pt x="711" y="118"/>
                    </a:lnTo>
                    <a:lnTo>
                      <a:pt x="681" y="146"/>
                    </a:lnTo>
                    <a:lnTo>
                      <a:pt x="534" y="146"/>
                    </a:lnTo>
                    <a:lnTo>
                      <a:pt x="504" y="175"/>
                    </a:lnTo>
                    <a:lnTo>
                      <a:pt x="504" y="206"/>
                    </a:lnTo>
                    <a:lnTo>
                      <a:pt x="474" y="206"/>
                    </a:lnTo>
                    <a:close/>
                  </a:path>
                </a:pathLst>
              </a:custGeom>
              <a:solidFill>
                <a:srgbClr val="FECC2E"/>
              </a:solidFill>
              <a:ln w="9525">
                <a:noFill/>
                <a:round/>
                <a:headEnd/>
                <a:tailEnd/>
              </a:ln>
            </p:spPr>
            <p:txBody>
              <a:bodyPr/>
              <a:lstStyle/>
              <a:p>
                <a:endParaRPr lang="en-GB"/>
              </a:p>
            </p:txBody>
          </p:sp>
          <p:sp>
            <p:nvSpPr>
              <p:cNvPr id="13333" name="Freeform 21"/>
              <p:cNvSpPr>
                <a:spLocks/>
              </p:cNvSpPr>
              <p:nvPr/>
            </p:nvSpPr>
            <p:spPr bwMode="auto">
              <a:xfrm>
                <a:off x="4887" y="2890"/>
                <a:ext cx="30" cy="29"/>
              </a:xfrm>
              <a:custGeom>
                <a:avLst/>
                <a:gdLst/>
                <a:ahLst/>
                <a:cxnLst>
                  <a:cxn ang="0">
                    <a:pos x="88" y="119"/>
                  </a:cxn>
                  <a:cxn ang="0">
                    <a:pos x="118" y="119"/>
                  </a:cxn>
                  <a:cxn ang="0">
                    <a:pos x="118" y="89"/>
                  </a:cxn>
                  <a:cxn ang="0">
                    <a:pos x="30" y="0"/>
                  </a:cxn>
                  <a:cxn ang="0">
                    <a:pos x="0" y="0"/>
                  </a:cxn>
                  <a:cxn ang="0">
                    <a:pos x="30" y="30"/>
                  </a:cxn>
                  <a:cxn ang="0">
                    <a:pos x="30" y="89"/>
                  </a:cxn>
                  <a:cxn ang="0">
                    <a:pos x="57" y="89"/>
                  </a:cxn>
                  <a:cxn ang="0">
                    <a:pos x="88" y="119"/>
                  </a:cxn>
                </a:cxnLst>
                <a:rect l="0" t="0" r="r" b="b"/>
                <a:pathLst>
                  <a:path w="118" h="119">
                    <a:moveTo>
                      <a:pt x="88" y="119"/>
                    </a:moveTo>
                    <a:lnTo>
                      <a:pt x="118" y="119"/>
                    </a:lnTo>
                    <a:lnTo>
                      <a:pt x="118" y="89"/>
                    </a:lnTo>
                    <a:lnTo>
                      <a:pt x="30" y="0"/>
                    </a:lnTo>
                    <a:lnTo>
                      <a:pt x="0" y="0"/>
                    </a:lnTo>
                    <a:lnTo>
                      <a:pt x="30" y="30"/>
                    </a:lnTo>
                    <a:lnTo>
                      <a:pt x="30" y="89"/>
                    </a:lnTo>
                    <a:lnTo>
                      <a:pt x="57" y="89"/>
                    </a:lnTo>
                    <a:lnTo>
                      <a:pt x="88" y="119"/>
                    </a:lnTo>
                    <a:close/>
                  </a:path>
                </a:pathLst>
              </a:custGeom>
              <a:solidFill>
                <a:srgbClr val="E6F6ED"/>
              </a:solidFill>
              <a:ln w="9525">
                <a:noFill/>
                <a:round/>
                <a:headEnd/>
                <a:tailEnd/>
              </a:ln>
            </p:spPr>
            <p:txBody>
              <a:bodyPr/>
              <a:lstStyle/>
              <a:p>
                <a:endParaRPr lang="en-GB"/>
              </a:p>
            </p:txBody>
          </p:sp>
          <p:sp>
            <p:nvSpPr>
              <p:cNvPr id="13334" name="Freeform 22"/>
              <p:cNvSpPr>
                <a:spLocks/>
              </p:cNvSpPr>
              <p:nvPr/>
            </p:nvSpPr>
            <p:spPr bwMode="auto">
              <a:xfrm>
                <a:off x="4887" y="2882"/>
                <a:ext cx="8" cy="8"/>
              </a:xfrm>
              <a:custGeom>
                <a:avLst/>
                <a:gdLst/>
                <a:ahLst/>
                <a:cxnLst>
                  <a:cxn ang="0">
                    <a:pos x="0" y="0"/>
                  </a:cxn>
                  <a:cxn ang="0">
                    <a:pos x="0" y="30"/>
                  </a:cxn>
                  <a:cxn ang="0">
                    <a:pos x="30" y="30"/>
                  </a:cxn>
                  <a:cxn ang="0">
                    <a:pos x="0" y="0"/>
                  </a:cxn>
                </a:cxnLst>
                <a:rect l="0" t="0" r="r" b="b"/>
                <a:pathLst>
                  <a:path w="30" h="30">
                    <a:moveTo>
                      <a:pt x="0" y="0"/>
                    </a:moveTo>
                    <a:lnTo>
                      <a:pt x="0" y="30"/>
                    </a:lnTo>
                    <a:lnTo>
                      <a:pt x="30" y="30"/>
                    </a:lnTo>
                    <a:lnTo>
                      <a:pt x="0" y="0"/>
                    </a:lnTo>
                    <a:close/>
                  </a:path>
                </a:pathLst>
              </a:custGeom>
              <a:solidFill>
                <a:srgbClr val="FECC2E"/>
              </a:solidFill>
              <a:ln w="9525">
                <a:noFill/>
                <a:round/>
                <a:headEnd/>
                <a:tailEnd/>
              </a:ln>
            </p:spPr>
            <p:txBody>
              <a:bodyPr/>
              <a:lstStyle/>
              <a:p>
                <a:endParaRPr lang="en-GB"/>
              </a:p>
            </p:txBody>
          </p:sp>
          <p:sp>
            <p:nvSpPr>
              <p:cNvPr id="13335" name="Freeform 23"/>
              <p:cNvSpPr>
                <a:spLocks/>
              </p:cNvSpPr>
              <p:nvPr/>
            </p:nvSpPr>
            <p:spPr bwMode="auto">
              <a:xfrm>
                <a:off x="4316" y="3186"/>
                <a:ext cx="1342" cy="532"/>
              </a:xfrm>
              <a:custGeom>
                <a:avLst/>
                <a:gdLst/>
                <a:ahLst/>
                <a:cxnLst>
                  <a:cxn ang="0">
                    <a:pos x="1719" y="148"/>
                  </a:cxn>
                  <a:cxn ang="0">
                    <a:pos x="1512" y="237"/>
                  </a:cxn>
                  <a:cxn ang="0">
                    <a:pos x="1185" y="325"/>
                  </a:cxn>
                  <a:cxn ang="0">
                    <a:pos x="802" y="295"/>
                  </a:cxn>
                  <a:cxn ang="0">
                    <a:pos x="564" y="207"/>
                  </a:cxn>
                  <a:cxn ang="0">
                    <a:pos x="297" y="0"/>
                  </a:cxn>
                  <a:cxn ang="0">
                    <a:pos x="118" y="89"/>
                  </a:cxn>
                  <a:cxn ang="0">
                    <a:pos x="149" y="268"/>
                  </a:cxn>
                  <a:cxn ang="0">
                    <a:pos x="29" y="443"/>
                  </a:cxn>
                  <a:cxn ang="0">
                    <a:pos x="118" y="562"/>
                  </a:cxn>
                  <a:cxn ang="0">
                    <a:pos x="236" y="532"/>
                  </a:cxn>
                  <a:cxn ang="0">
                    <a:pos x="386" y="386"/>
                  </a:cxn>
                  <a:cxn ang="0">
                    <a:pos x="830" y="386"/>
                  </a:cxn>
                  <a:cxn ang="0">
                    <a:pos x="920" y="504"/>
                  </a:cxn>
                  <a:cxn ang="0">
                    <a:pos x="564" y="562"/>
                  </a:cxn>
                  <a:cxn ang="0">
                    <a:pos x="356" y="593"/>
                  </a:cxn>
                  <a:cxn ang="0">
                    <a:pos x="118" y="650"/>
                  </a:cxn>
                  <a:cxn ang="0">
                    <a:pos x="60" y="918"/>
                  </a:cxn>
                  <a:cxn ang="0">
                    <a:pos x="209" y="977"/>
                  </a:cxn>
                  <a:cxn ang="0">
                    <a:pos x="267" y="1154"/>
                  </a:cxn>
                  <a:cxn ang="0">
                    <a:pos x="236" y="1273"/>
                  </a:cxn>
                  <a:cxn ang="0">
                    <a:pos x="149" y="1243"/>
                  </a:cxn>
                  <a:cxn ang="0">
                    <a:pos x="236" y="1333"/>
                  </a:cxn>
                  <a:cxn ang="0">
                    <a:pos x="416" y="1452"/>
                  </a:cxn>
                  <a:cxn ang="0">
                    <a:pos x="474" y="1628"/>
                  </a:cxn>
                  <a:cxn ang="0">
                    <a:pos x="416" y="1747"/>
                  </a:cxn>
                  <a:cxn ang="0">
                    <a:pos x="534" y="1804"/>
                  </a:cxn>
                  <a:cxn ang="0">
                    <a:pos x="741" y="1804"/>
                  </a:cxn>
                  <a:cxn ang="0">
                    <a:pos x="889" y="1835"/>
                  </a:cxn>
                  <a:cxn ang="0">
                    <a:pos x="1009" y="1983"/>
                  </a:cxn>
                  <a:cxn ang="0">
                    <a:pos x="1216" y="2013"/>
                  </a:cxn>
                  <a:cxn ang="0">
                    <a:pos x="1364" y="1924"/>
                  </a:cxn>
                  <a:cxn ang="0">
                    <a:pos x="1631" y="1835"/>
                  </a:cxn>
                  <a:cxn ang="0">
                    <a:pos x="1987" y="2072"/>
                  </a:cxn>
                  <a:cxn ang="0">
                    <a:pos x="2340" y="2013"/>
                  </a:cxn>
                  <a:cxn ang="0">
                    <a:pos x="2578" y="1804"/>
                  </a:cxn>
                  <a:cxn ang="0">
                    <a:pos x="2786" y="1895"/>
                  </a:cxn>
                  <a:cxn ang="0">
                    <a:pos x="2906" y="2042"/>
                  </a:cxn>
                  <a:cxn ang="0">
                    <a:pos x="3082" y="2013"/>
                  </a:cxn>
                  <a:cxn ang="0">
                    <a:pos x="3200" y="1865"/>
                  </a:cxn>
                  <a:cxn ang="0">
                    <a:pos x="3645" y="1804"/>
                  </a:cxn>
                  <a:cxn ang="0">
                    <a:pos x="4030" y="1804"/>
                  </a:cxn>
                  <a:cxn ang="0">
                    <a:pos x="4209" y="1686"/>
                  </a:cxn>
                  <a:cxn ang="0">
                    <a:pos x="4683" y="1686"/>
                  </a:cxn>
                  <a:cxn ang="0">
                    <a:pos x="5097" y="1658"/>
                  </a:cxn>
                  <a:cxn ang="0">
                    <a:pos x="5274" y="1686"/>
                  </a:cxn>
                  <a:cxn ang="0">
                    <a:pos x="5274" y="1479"/>
                  </a:cxn>
                  <a:cxn ang="0">
                    <a:pos x="5158" y="1243"/>
                  </a:cxn>
                  <a:cxn ang="0">
                    <a:pos x="5097" y="977"/>
                  </a:cxn>
                  <a:cxn ang="0">
                    <a:pos x="5217" y="799"/>
                  </a:cxn>
                  <a:cxn ang="0">
                    <a:pos x="4890" y="504"/>
                  </a:cxn>
                  <a:cxn ang="0">
                    <a:pos x="4802" y="325"/>
                  </a:cxn>
                  <a:cxn ang="0">
                    <a:pos x="4593" y="207"/>
                  </a:cxn>
                  <a:cxn ang="0">
                    <a:pos x="4328" y="237"/>
                  </a:cxn>
                  <a:cxn ang="0">
                    <a:pos x="4061" y="325"/>
                  </a:cxn>
                  <a:cxn ang="0">
                    <a:pos x="3763" y="386"/>
                  </a:cxn>
                  <a:cxn ang="0">
                    <a:pos x="3350" y="386"/>
                  </a:cxn>
                  <a:cxn ang="0">
                    <a:pos x="2993" y="268"/>
                  </a:cxn>
                  <a:cxn ang="0">
                    <a:pos x="2638" y="148"/>
                  </a:cxn>
                  <a:cxn ang="0">
                    <a:pos x="2490" y="30"/>
                  </a:cxn>
                  <a:cxn ang="0">
                    <a:pos x="1987" y="30"/>
                  </a:cxn>
                </a:cxnLst>
                <a:rect l="0" t="0" r="r" b="b"/>
                <a:pathLst>
                  <a:path w="5365" h="2131">
                    <a:moveTo>
                      <a:pt x="1957" y="59"/>
                    </a:moveTo>
                    <a:lnTo>
                      <a:pt x="1896" y="59"/>
                    </a:lnTo>
                    <a:lnTo>
                      <a:pt x="1869" y="89"/>
                    </a:lnTo>
                    <a:lnTo>
                      <a:pt x="1808" y="89"/>
                    </a:lnTo>
                    <a:lnTo>
                      <a:pt x="1778" y="118"/>
                    </a:lnTo>
                    <a:lnTo>
                      <a:pt x="1750" y="118"/>
                    </a:lnTo>
                    <a:lnTo>
                      <a:pt x="1719" y="148"/>
                    </a:lnTo>
                    <a:lnTo>
                      <a:pt x="1690" y="148"/>
                    </a:lnTo>
                    <a:lnTo>
                      <a:pt x="1660" y="177"/>
                    </a:lnTo>
                    <a:lnTo>
                      <a:pt x="1631" y="177"/>
                    </a:lnTo>
                    <a:lnTo>
                      <a:pt x="1601" y="207"/>
                    </a:lnTo>
                    <a:lnTo>
                      <a:pt x="1571" y="207"/>
                    </a:lnTo>
                    <a:lnTo>
                      <a:pt x="1541" y="237"/>
                    </a:lnTo>
                    <a:lnTo>
                      <a:pt x="1512" y="237"/>
                    </a:lnTo>
                    <a:lnTo>
                      <a:pt x="1483" y="268"/>
                    </a:lnTo>
                    <a:lnTo>
                      <a:pt x="1453" y="268"/>
                    </a:lnTo>
                    <a:lnTo>
                      <a:pt x="1483" y="295"/>
                    </a:lnTo>
                    <a:lnTo>
                      <a:pt x="1423" y="355"/>
                    </a:lnTo>
                    <a:lnTo>
                      <a:pt x="1276" y="355"/>
                    </a:lnTo>
                    <a:lnTo>
                      <a:pt x="1276" y="325"/>
                    </a:lnTo>
                    <a:lnTo>
                      <a:pt x="1185" y="325"/>
                    </a:lnTo>
                    <a:lnTo>
                      <a:pt x="1157" y="295"/>
                    </a:lnTo>
                    <a:lnTo>
                      <a:pt x="1127" y="325"/>
                    </a:lnTo>
                    <a:lnTo>
                      <a:pt x="948" y="325"/>
                    </a:lnTo>
                    <a:lnTo>
                      <a:pt x="920" y="295"/>
                    </a:lnTo>
                    <a:lnTo>
                      <a:pt x="859" y="295"/>
                    </a:lnTo>
                    <a:lnTo>
                      <a:pt x="830" y="325"/>
                    </a:lnTo>
                    <a:lnTo>
                      <a:pt x="802" y="295"/>
                    </a:lnTo>
                    <a:lnTo>
                      <a:pt x="771" y="295"/>
                    </a:lnTo>
                    <a:lnTo>
                      <a:pt x="741" y="268"/>
                    </a:lnTo>
                    <a:lnTo>
                      <a:pt x="682" y="268"/>
                    </a:lnTo>
                    <a:lnTo>
                      <a:pt x="653" y="237"/>
                    </a:lnTo>
                    <a:lnTo>
                      <a:pt x="623" y="237"/>
                    </a:lnTo>
                    <a:lnTo>
                      <a:pt x="593" y="207"/>
                    </a:lnTo>
                    <a:lnTo>
                      <a:pt x="564" y="207"/>
                    </a:lnTo>
                    <a:lnTo>
                      <a:pt x="534" y="177"/>
                    </a:lnTo>
                    <a:lnTo>
                      <a:pt x="534" y="148"/>
                    </a:lnTo>
                    <a:lnTo>
                      <a:pt x="504" y="118"/>
                    </a:lnTo>
                    <a:lnTo>
                      <a:pt x="534" y="89"/>
                    </a:lnTo>
                    <a:lnTo>
                      <a:pt x="504" y="59"/>
                    </a:lnTo>
                    <a:lnTo>
                      <a:pt x="356" y="59"/>
                    </a:lnTo>
                    <a:lnTo>
                      <a:pt x="297" y="0"/>
                    </a:lnTo>
                    <a:lnTo>
                      <a:pt x="267" y="30"/>
                    </a:lnTo>
                    <a:lnTo>
                      <a:pt x="236" y="0"/>
                    </a:lnTo>
                    <a:lnTo>
                      <a:pt x="236" y="30"/>
                    </a:lnTo>
                    <a:lnTo>
                      <a:pt x="209" y="30"/>
                    </a:lnTo>
                    <a:lnTo>
                      <a:pt x="179" y="59"/>
                    </a:lnTo>
                    <a:lnTo>
                      <a:pt x="118" y="59"/>
                    </a:lnTo>
                    <a:lnTo>
                      <a:pt x="118" y="89"/>
                    </a:lnTo>
                    <a:lnTo>
                      <a:pt x="90" y="89"/>
                    </a:lnTo>
                    <a:lnTo>
                      <a:pt x="60" y="118"/>
                    </a:lnTo>
                    <a:lnTo>
                      <a:pt x="60" y="148"/>
                    </a:lnTo>
                    <a:lnTo>
                      <a:pt x="90" y="148"/>
                    </a:lnTo>
                    <a:lnTo>
                      <a:pt x="118" y="177"/>
                    </a:lnTo>
                    <a:lnTo>
                      <a:pt x="149" y="237"/>
                    </a:lnTo>
                    <a:lnTo>
                      <a:pt x="149" y="268"/>
                    </a:lnTo>
                    <a:lnTo>
                      <a:pt x="118" y="268"/>
                    </a:lnTo>
                    <a:lnTo>
                      <a:pt x="60" y="325"/>
                    </a:lnTo>
                    <a:lnTo>
                      <a:pt x="60" y="355"/>
                    </a:lnTo>
                    <a:lnTo>
                      <a:pt x="90" y="386"/>
                    </a:lnTo>
                    <a:lnTo>
                      <a:pt x="60" y="386"/>
                    </a:lnTo>
                    <a:lnTo>
                      <a:pt x="29" y="414"/>
                    </a:lnTo>
                    <a:lnTo>
                      <a:pt x="29" y="443"/>
                    </a:lnTo>
                    <a:lnTo>
                      <a:pt x="0" y="474"/>
                    </a:lnTo>
                    <a:lnTo>
                      <a:pt x="0" y="504"/>
                    </a:lnTo>
                    <a:lnTo>
                      <a:pt x="209" y="504"/>
                    </a:lnTo>
                    <a:lnTo>
                      <a:pt x="209" y="532"/>
                    </a:lnTo>
                    <a:lnTo>
                      <a:pt x="179" y="532"/>
                    </a:lnTo>
                    <a:lnTo>
                      <a:pt x="149" y="562"/>
                    </a:lnTo>
                    <a:lnTo>
                      <a:pt x="118" y="562"/>
                    </a:lnTo>
                    <a:lnTo>
                      <a:pt x="60" y="623"/>
                    </a:lnTo>
                    <a:lnTo>
                      <a:pt x="60" y="711"/>
                    </a:lnTo>
                    <a:lnTo>
                      <a:pt x="90" y="681"/>
                    </a:lnTo>
                    <a:lnTo>
                      <a:pt x="90" y="650"/>
                    </a:lnTo>
                    <a:lnTo>
                      <a:pt x="118" y="623"/>
                    </a:lnTo>
                    <a:lnTo>
                      <a:pt x="149" y="623"/>
                    </a:lnTo>
                    <a:lnTo>
                      <a:pt x="236" y="532"/>
                    </a:lnTo>
                    <a:lnTo>
                      <a:pt x="267" y="532"/>
                    </a:lnTo>
                    <a:lnTo>
                      <a:pt x="297" y="504"/>
                    </a:lnTo>
                    <a:lnTo>
                      <a:pt x="327" y="504"/>
                    </a:lnTo>
                    <a:lnTo>
                      <a:pt x="356" y="474"/>
                    </a:lnTo>
                    <a:lnTo>
                      <a:pt x="356" y="443"/>
                    </a:lnTo>
                    <a:lnTo>
                      <a:pt x="386" y="414"/>
                    </a:lnTo>
                    <a:lnTo>
                      <a:pt x="386" y="386"/>
                    </a:lnTo>
                    <a:lnTo>
                      <a:pt x="504" y="386"/>
                    </a:lnTo>
                    <a:lnTo>
                      <a:pt x="534" y="355"/>
                    </a:lnTo>
                    <a:lnTo>
                      <a:pt x="682" y="355"/>
                    </a:lnTo>
                    <a:lnTo>
                      <a:pt x="711" y="386"/>
                    </a:lnTo>
                    <a:lnTo>
                      <a:pt x="802" y="386"/>
                    </a:lnTo>
                    <a:lnTo>
                      <a:pt x="830" y="355"/>
                    </a:lnTo>
                    <a:lnTo>
                      <a:pt x="830" y="386"/>
                    </a:lnTo>
                    <a:lnTo>
                      <a:pt x="859" y="414"/>
                    </a:lnTo>
                    <a:lnTo>
                      <a:pt x="889" y="414"/>
                    </a:lnTo>
                    <a:lnTo>
                      <a:pt x="889" y="443"/>
                    </a:lnTo>
                    <a:lnTo>
                      <a:pt x="1009" y="443"/>
                    </a:lnTo>
                    <a:lnTo>
                      <a:pt x="1039" y="474"/>
                    </a:lnTo>
                    <a:lnTo>
                      <a:pt x="948" y="474"/>
                    </a:lnTo>
                    <a:lnTo>
                      <a:pt x="920" y="504"/>
                    </a:lnTo>
                    <a:lnTo>
                      <a:pt x="802" y="504"/>
                    </a:lnTo>
                    <a:lnTo>
                      <a:pt x="771" y="532"/>
                    </a:lnTo>
                    <a:lnTo>
                      <a:pt x="802" y="562"/>
                    </a:lnTo>
                    <a:lnTo>
                      <a:pt x="859" y="562"/>
                    </a:lnTo>
                    <a:lnTo>
                      <a:pt x="830" y="593"/>
                    </a:lnTo>
                    <a:lnTo>
                      <a:pt x="534" y="593"/>
                    </a:lnTo>
                    <a:lnTo>
                      <a:pt x="564" y="562"/>
                    </a:lnTo>
                    <a:lnTo>
                      <a:pt x="504" y="532"/>
                    </a:lnTo>
                    <a:lnTo>
                      <a:pt x="474" y="562"/>
                    </a:lnTo>
                    <a:lnTo>
                      <a:pt x="504" y="593"/>
                    </a:lnTo>
                    <a:lnTo>
                      <a:pt x="504" y="623"/>
                    </a:lnTo>
                    <a:lnTo>
                      <a:pt x="416" y="623"/>
                    </a:lnTo>
                    <a:lnTo>
                      <a:pt x="386" y="593"/>
                    </a:lnTo>
                    <a:lnTo>
                      <a:pt x="356" y="593"/>
                    </a:lnTo>
                    <a:lnTo>
                      <a:pt x="327" y="562"/>
                    </a:lnTo>
                    <a:lnTo>
                      <a:pt x="297" y="562"/>
                    </a:lnTo>
                    <a:lnTo>
                      <a:pt x="267" y="593"/>
                    </a:lnTo>
                    <a:lnTo>
                      <a:pt x="179" y="593"/>
                    </a:lnTo>
                    <a:lnTo>
                      <a:pt x="179" y="623"/>
                    </a:lnTo>
                    <a:lnTo>
                      <a:pt x="149" y="650"/>
                    </a:lnTo>
                    <a:lnTo>
                      <a:pt x="118" y="650"/>
                    </a:lnTo>
                    <a:lnTo>
                      <a:pt x="90" y="681"/>
                    </a:lnTo>
                    <a:lnTo>
                      <a:pt x="90" y="711"/>
                    </a:lnTo>
                    <a:lnTo>
                      <a:pt x="60" y="711"/>
                    </a:lnTo>
                    <a:lnTo>
                      <a:pt x="60" y="829"/>
                    </a:lnTo>
                    <a:lnTo>
                      <a:pt x="29" y="859"/>
                    </a:lnTo>
                    <a:lnTo>
                      <a:pt x="29" y="888"/>
                    </a:lnTo>
                    <a:lnTo>
                      <a:pt x="60" y="918"/>
                    </a:lnTo>
                    <a:lnTo>
                      <a:pt x="90" y="888"/>
                    </a:lnTo>
                    <a:lnTo>
                      <a:pt x="179" y="888"/>
                    </a:lnTo>
                    <a:lnTo>
                      <a:pt x="209" y="859"/>
                    </a:lnTo>
                    <a:lnTo>
                      <a:pt x="236" y="859"/>
                    </a:lnTo>
                    <a:lnTo>
                      <a:pt x="267" y="888"/>
                    </a:lnTo>
                    <a:lnTo>
                      <a:pt x="209" y="948"/>
                    </a:lnTo>
                    <a:lnTo>
                      <a:pt x="209" y="977"/>
                    </a:lnTo>
                    <a:lnTo>
                      <a:pt x="236" y="977"/>
                    </a:lnTo>
                    <a:lnTo>
                      <a:pt x="236" y="1006"/>
                    </a:lnTo>
                    <a:lnTo>
                      <a:pt x="267" y="1006"/>
                    </a:lnTo>
                    <a:lnTo>
                      <a:pt x="267" y="1096"/>
                    </a:lnTo>
                    <a:lnTo>
                      <a:pt x="297" y="1066"/>
                    </a:lnTo>
                    <a:lnTo>
                      <a:pt x="327" y="1096"/>
                    </a:lnTo>
                    <a:lnTo>
                      <a:pt x="267" y="1154"/>
                    </a:lnTo>
                    <a:lnTo>
                      <a:pt x="236" y="1154"/>
                    </a:lnTo>
                    <a:lnTo>
                      <a:pt x="267" y="1184"/>
                    </a:lnTo>
                    <a:lnTo>
                      <a:pt x="267" y="1215"/>
                    </a:lnTo>
                    <a:lnTo>
                      <a:pt x="297" y="1243"/>
                    </a:lnTo>
                    <a:lnTo>
                      <a:pt x="356" y="1243"/>
                    </a:lnTo>
                    <a:lnTo>
                      <a:pt x="356" y="1273"/>
                    </a:lnTo>
                    <a:lnTo>
                      <a:pt x="236" y="1273"/>
                    </a:lnTo>
                    <a:lnTo>
                      <a:pt x="236" y="1302"/>
                    </a:lnTo>
                    <a:lnTo>
                      <a:pt x="209" y="1273"/>
                    </a:lnTo>
                    <a:lnTo>
                      <a:pt x="209" y="1215"/>
                    </a:lnTo>
                    <a:lnTo>
                      <a:pt x="179" y="1184"/>
                    </a:lnTo>
                    <a:lnTo>
                      <a:pt x="118" y="1184"/>
                    </a:lnTo>
                    <a:lnTo>
                      <a:pt x="149" y="1215"/>
                    </a:lnTo>
                    <a:lnTo>
                      <a:pt x="149" y="1243"/>
                    </a:lnTo>
                    <a:lnTo>
                      <a:pt x="179" y="1273"/>
                    </a:lnTo>
                    <a:lnTo>
                      <a:pt x="149" y="1302"/>
                    </a:lnTo>
                    <a:lnTo>
                      <a:pt x="118" y="1302"/>
                    </a:lnTo>
                    <a:lnTo>
                      <a:pt x="118" y="1333"/>
                    </a:lnTo>
                    <a:lnTo>
                      <a:pt x="149" y="1333"/>
                    </a:lnTo>
                    <a:lnTo>
                      <a:pt x="209" y="1361"/>
                    </a:lnTo>
                    <a:lnTo>
                      <a:pt x="236" y="1333"/>
                    </a:lnTo>
                    <a:lnTo>
                      <a:pt x="267" y="1333"/>
                    </a:lnTo>
                    <a:lnTo>
                      <a:pt x="267" y="1361"/>
                    </a:lnTo>
                    <a:lnTo>
                      <a:pt x="297" y="1391"/>
                    </a:lnTo>
                    <a:lnTo>
                      <a:pt x="356" y="1391"/>
                    </a:lnTo>
                    <a:lnTo>
                      <a:pt x="386" y="1422"/>
                    </a:lnTo>
                    <a:lnTo>
                      <a:pt x="416" y="1422"/>
                    </a:lnTo>
                    <a:lnTo>
                      <a:pt x="416" y="1452"/>
                    </a:lnTo>
                    <a:lnTo>
                      <a:pt x="356" y="1509"/>
                    </a:lnTo>
                    <a:lnTo>
                      <a:pt x="386" y="1540"/>
                    </a:lnTo>
                    <a:lnTo>
                      <a:pt x="386" y="1598"/>
                    </a:lnTo>
                    <a:lnTo>
                      <a:pt x="416" y="1628"/>
                    </a:lnTo>
                    <a:lnTo>
                      <a:pt x="446" y="1598"/>
                    </a:lnTo>
                    <a:lnTo>
                      <a:pt x="446" y="1628"/>
                    </a:lnTo>
                    <a:lnTo>
                      <a:pt x="474" y="1628"/>
                    </a:lnTo>
                    <a:lnTo>
                      <a:pt x="474" y="1658"/>
                    </a:lnTo>
                    <a:lnTo>
                      <a:pt x="504" y="1658"/>
                    </a:lnTo>
                    <a:lnTo>
                      <a:pt x="504" y="1686"/>
                    </a:lnTo>
                    <a:lnTo>
                      <a:pt x="474" y="1717"/>
                    </a:lnTo>
                    <a:lnTo>
                      <a:pt x="446" y="1686"/>
                    </a:lnTo>
                    <a:lnTo>
                      <a:pt x="416" y="1686"/>
                    </a:lnTo>
                    <a:lnTo>
                      <a:pt x="416" y="1747"/>
                    </a:lnTo>
                    <a:lnTo>
                      <a:pt x="623" y="1747"/>
                    </a:lnTo>
                    <a:lnTo>
                      <a:pt x="682" y="1717"/>
                    </a:lnTo>
                    <a:lnTo>
                      <a:pt x="711" y="1747"/>
                    </a:lnTo>
                    <a:lnTo>
                      <a:pt x="682" y="1777"/>
                    </a:lnTo>
                    <a:lnTo>
                      <a:pt x="653" y="1777"/>
                    </a:lnTo>
                    <a:lnTo>
                      <a:pt x="653" y="1804"/>
                    </a:lnTo>
                    <a:lnTo>
                      <a:pt x="534" y="1804"/>
                    </a:lnTo>
                    <a:lnTo>
                      <a:pt x="534" y="1835"/>
                    </a:lnTo>
                    <a:lnTo>
                      <a:pt x="623" y="1835"/>
                    </a:lnTo>
                    <a:lnTo>
                      <a:pt x="653" y="1865"/>
                    </a:lnTo>
                    <a:lnTo>
                      <a:pt x="653" y="1895"/>
                    </a:lnTo>
                    <a:lnTo>
                      <a:pt x="711" y="1835"/>
                    </a:lnTo>
                    <a:lnTo>
                      <a:pt x="711" y="1804"/>
                    </a:lnTo>
                    <a:lnTo>
                      <a:pt x="741" y="1804"/>
                    </a:lnTo>
                    <a:lnTo>
                      <a:pt x="771" y="1777"/>
                    </a:lnTo>
                    <a:lnTo>
                      <a:pt x="771" y="1804"/>
                    </a:lnTo>
                    <a:lnTo>
                      <a:pt x="802" y="1804"/>
                    </a:lnTo>
                    <a:lnTo>
                      <a:pt x="802" y="1835"/>
                    </a:lnTo>
                    <a:lnTo>
                      <a:pt x="859" y="1835"/>
                    </a:lnTo>
                    <a:lnTo>
                      <a:pt x="889" y="1865"/>
                    </a:lnTo>
                    <a:lnTo>
                      <a:pt x="889" y="1835"/>
                    </a:lnTo>
                    <a:lnTo>
                      <a:pt x="920" y="1835"/>
                    </a:lnTo>
                    <a:lnTo>
                      <a:pt x="948" y="1865"/>
                    </a:lnTo>
                    <a:lnTo>
                      <a:pt x="920" y="1895"/>
                    </a:lnTo>
                    <a:lnTo>
                      <a:pt x="948" y="1895"/>
                    </a:lnTo>
                    <a:lnTo>
                      <a:pt x="978" y="1924"/>
                    </a:lnTo>
                    <a:lnTo>
                      <a:pt x="978" y="1953"/>
                    </a:lnTo>
                    <a:lnTo>
                      <a:pt x="1009" y="1983"/>
                    </a:lnTo>
                    <a:lnTo>
                      <a:pt x="1039" y="1983"/>
                    </a:lnTo>
                    <a:lnTo>
                      <a:pt x="1066" y="2013"/>
                    </a:lnTo>
                    <a:lnTo>
                      <a:pt x="1096" y="2013"/>
                    </a:lnTo>
                    <a:lnTo>
                      <a:pt x="1127" y="2042"/>
                    </a:lnTo>
                    <a:lnTo>
                      <a:pt x="1157" y="2042"/>
                    </a:lnTo>
                    <a:lnTo>
                      <a:pt x="1185" y="2013"/>
                    </a:lnTo>
                    <a:lnTo>
                      <a:pt x="1216" y="2013"/>
                    </a:lnTo>
                    <a:lnTo>
                      <a:pt x="1216" y="1983"/>
                    </a:lnTo>
                    <a:lnTo>
                      <a:pt x="1304" y="1983"/>
                    </a:lnTo>
                    <a:lnTo>
                      <a:pt x="1334" y="2013"/>
                    </a:lnTo>
                    <a:lnTo>
                      <a:pt x="1334" y="1983"/>
                    </a:lnTo>
                    <a:lnTo>
                      <a:pt x="1364" y="1983"/>
                    </a:lnTo>
                    <a:lnTo>
                      <a:pt x="1334" y="1924"/>
                    </a:lnTo>
                    <a:lnTo>
                      <a:pt x="1364" y="1924"/>
                    </a:lnTo>
                    <a:lnTo>
                      <a:pt x="1364" y="1804"/>
                    </a:lnTo>
                    <a:lnTo>
                      <a:pt x="1394" y="1777"/>
                    </a:lnTo>
                    <a:lnTo>
                      <a:pt x="1483" y="1777"/>
                    </a:lnTo>
                    <a:lnTo>
                      <a:pt x="1512" y="1804"/>
                    </a:lnTo>
                    <a:lnTo>
                      <a:pt x="1571" y="1804"/>
                    </a:lnTo>
                    <a:lnTo>
                      <a:pt x="1601" y="1835"/>
                    </a:lnTo>
                    <a:lnTo>
                      <a:pt x="1631" y="1835"/>
                    </a:lnTo>
                    <a:lnTo>
                      <a:pt x="1660" y="1865"/>
                    </a:lnTo>
                    <a:lnTo>
                      <a:pt x="1719" y="1865"/>
                    </a:lnTo>
                    <a:lnTo>
                      <a:pt x="1750" y="1895"/>
                    </a:lnTo>
                    <a:lnTo>
                      <a:pt x="1778" y="1895"/>
                    </a:lnTo>
                    <a:lnTo>
                      <a:pt x="1926" y="2042"/>
                    </a:lnTo>
                    <a:lnTo>
                      <a:pt x="1957" y="2042"/>
                    </a:lnTo>
                    <a:lnTo>
                      <a:pt x="1987" y="2072"/>
                    </a:lnTo>
                    <a:lnTo>
                      <a:pt x="2015" y="2072"/>
                    </a:lnTo>
                    <a:lnTo>
                      <a:pt x="2045" y="2042"/>
                    </a:lnTo>
                    <a:lnTo>
                      <a:pt x="2194" y="2042"/>
                    </a:lnTo>
                    <a:lnTo>
                      <a:pt x="2224" y="2013"/>
                    </a:lnTo>
                    <a:lnTo>
                      <a:pt x="2252" y="2042"/>
                    </a:lnTo>
                    <a:lnTo>
                      <a:pt x="2313" y="1983"/>
                    </a:lnTo>
                    <a:lnTo>
                      <a:pt x="2340" y="2013"/>
                    </a:lnTo>
                    <a:lnTo>
                      <a:pt x="2340" y="1983"/>
                    </a:lnTo>
                    <a:lnTo>
                      <a:pt x="2371" y="1953"/>
                    </a:lnTo>
                    <a:lnTo>
                      <a:pt x="2371" y="1924"/>
                    </a:lnTo>
                    <a:lnTo>
                      <a:pt x="2431" y="1865"/>
                    </a:lnTo>
                    <a:lnTo>
                      <a:pt x="2460" y="1865"/>
                    </a:lnTo>
                    <a:lnTo>
                      <a:pt x="2520" y="1804"/>
                    </a:lnTo>
                    <a:lnTo>
                      <a:pt x="2578" y="1804"/>
                    </a:lnTo>
                    <a:lnTo>
                      <a:pt x="2578" y="1835"/>
                    </a:lnTo>
                    <a:lnTo>
                      <a:pt x="2608" y="1835"/>
                    </a:lnTo>
                    <a:lnTo>
                      <a:pt x="2638" y="1865"/>
                    </a:lnTo>
                    <a:lnTo>
                      <a:pt x="2697" y="1895"/>
                    </a:lnTo>
                    <a:lnTo>
                      <a:pt x="2726" y="1895"/>
                    </a:lnTo>
                    <a:lnTo>
                      <a:pt x="2756" y="1865"/>
                    </a:lnTo>
                    <a:lnTo>
                      <a:pt x="2786" y="1895"/>
                    </a:lnTo>
                    <a:lnTo>
                      <a:pt x="2786" y="1865"/>
                    </a:lnTo>
                    <a:lnTo>
                      <a:pt x="2875" y="1777"/>
                    </a:lnTo>
                    <a:lnTo>
                      <a:pt x="2906" y="1777"/>
                    </a:lnTo>
                    <a:lnTo>
                      <a:pt x="2963" y="1835"/>
                    </a:lnTo>
                    <a:lnTo>
                      <a:pt x="2963" y="1865"/>
                    </a:lnTo>
                    <a:lnTo>
                      <a:pt x="2845" y="1983"/>
                    </a:lnTo>
                    <a:lnTo>
                      <a:pt x="2906" y="2042"/>
                    </a:lnTo>
                    <a:lnTo>
                      <a:pt x="2906" y="2102"/>
                    </a:lnTo>
                    <a:lnTo>
                      <a:pt x="2933" y="2102"/>
                    </a:lnTo>
                    <a:lnTo>
                      <a:pt x="2933" y="2131"/>
                    </a:lnTo>
                    <a:lnTo>
                      <a:pt x="2963" y="2131"/>
                    </a:lnTo>
                    <a:lnTo>
                      <a:pt x="3024" y="2072"/>
                    </a:lnTo>
                    <a:lnTo>
                      <a:pt x="3024" y="2013"/>
                    </a:lnTo>
                    <a:lnTo>
                      <a:pt x="3082" y="2013"/>
                    </a:lnTo>
                    <a:lnTo>
                      <a:pt x="3113" y="1983"/>
                    </a:lnTo>
                    <a:lnTo>
                      <a:pt x="3052" y="1924"/>
                    </a:lnTo>
                    <a:lnTo>
                      <a:pt x="3082" y="1895"/>
                    </a:lnTo>
                    <a:lnTo>
                      <a:pt x="3082" y="1804"/>
                    </a:lnTo>
                    <a:lnTo>
                      <a:pt x="3170" y="1804"/>
                    </a:lnTo>
                    <a:lnTo>
                      <a:pt x="3200" y="1835"/>
                    </a:lnTo>
                    <a:lnTo>
                      <a:pt x="3200" y="1865"/>
                    </a:lnTo>
                    <a:lnTo>
                      <a:pt x="3320" y="1865"/>
                    </a:lnTo>
                    <a:lnTo>
                      <a:pt x="3350" y="1835"/>
                    </a:lnTo>
                    <a:lnTo>
                      <a:pt x="3407" y="1835"/>
                    </a:lnTo>
                    <a:lnTo>
                      <a:pt x="3468" y="1804"/>
                    </a:lnTo>
                    <a:lnTo>
                      <a:pt x="3498" y="1777"/>
                    </a:lnTo>
                    <a:lnTo>
                      <a:pt x="3616" y="1777"/>
                    </a:lnTo>
                    <a:lnTo>
                      <a:pt x="3645" y="1804"/>
                    </a:lnTo>
                    <a:lnTo>
                      <a:pt x="3645" y="1835"/>
                    </a:lnTo>
                    <a:lnTo>
                      <a:pt x="3793" y="1835"/>
                    </a:lnTo>
                    <a:lnTo>
                      <a:pt x="3823" y="1865"/>
                    </a:lnTo>
                    <a:lnTo>
                      <a:pt x="3882" y="1835"/>
                    </a:lnTo>
                    <a:lnTo>
                      <a:pt x="3973" y="1835"/>
                    </a:lnTo>
                    <a:lnTo>
                      <a:pt x="4000" y="1804"/>
                    </a:lnTo>
                    <a:lnTo>
                      <a:pt x="4030" y="1804"/>
                    </a:lnTo>
                    <a:lnTo>
                      <a:pt x="4030" y="1777"/>
                    </a:lnTo>
                    <a:lnTo>
                      <a:pt x="4091" y="1777"/>
                    </a:lnTo>
                    <a:lnTo>
                      <a:pt x="4119" y="1747"/>
                    </a:lnTo>
                    <a:lnTo>
                      <a:pt x="4149" y="1747"/>
                    </a:lnTo>
                    <a:lnTo>
                      <a:pt x="4180" y="1717"/>
                    </a:lnTo>
                    <a:lnTo>
                      <a:pt x="4209" y="1717"/>
                    </a:lnTo>
                    <a:lnTo>
                      <a:pt x="4209" y="1686"/>
                    </a:lnTo>
                    <a:lnTo>
                      <a:pt x="4298" y="1686"/>
                    </a:lnTo>
                    <a:lnTo>
                      <a:pt x="4328" y="1717"/>
                    </a:lnTo>
                    <a:lnTo>
                      <a:pt x="4475" y="1717"/>
                    </a:lnTo>
                    <a:lnTo>
                      <a:pt x="4475" y="1686"/>
                    </a:lnTo>
                    <a:lnTo>
                      <a:pt x="4565" y="1686"/>
                    </a:lnTo>
                    <a:lnTo>
                      <a:pt x="4623" y="1628"/>
                    </a:lnTo>
                    <a:lnTo>
                      <a:pt x="4683" y="1686"/>
                    </a:lnTo>
                    <a:lnTo>
                      <a:pt x="4742" y="1686"/>
                    </a:lnTo>
                    <a:lnTo>
                      <a:pt x="4772" y="1658"/>
                    </a:lnTo>
                    <a:lnTo>
                      <a:pt x="4772" y="1598"/>
                    </a:lnTo>
                    <a:lnTo>
                      <a:pt x="4802" y="1628"/>
                    </a:lnTo>
                    <a:lnTo>
                      <a:pt x="4949" y="1628"/>
                    </a:lnTo>
                    <a:lnTo>
                      <a:pt x="4979" y="1658"/>
                    </a:lnTo>
                    <a:lnTo>
                      <a:pt x="5097" y="1658"/>
                    </a:lnTo>
                    <a:lnTo>
                      <a:pt x="5128" y="1628"/>
                    </a:lnTo>
                    <a:lnTo>
                      <a:pt x="5186" y="1628"/>
                    </a:lnTo>
                    <a:lnTo>
                      <a:pt x="5217" y="1658"/>
                    </a:lnTo>
                    <a:lnTo>
                      <a:pt x="5186" y="1686"/>
                    </a:lnTo>
                    <a:lnTo>
                      <a:pt x="5246" y="1747"/>
                    </a:lnTo>
                    <a:lnTo>
                      <a:pt x="5274" y="1717"/>
                    </a:lnTo>
                    <a:lnTo>
                      <a:pt x="5274" y="1686"/>
                    </a:lnTo>
                    <a:lnTo>
                      <a:pt x="5365" y="1686"/>
                    </a:lnTo>
                    <a:lnTo>
                      <a:pt x="5365" y="1628"/>
                    </a:lnTo>
                    <a:lnTo>
                      <a:pt x="5335" y="1598"/>
                    </a:lnTo>
                    <a:lnTo>
                      <a:pt x="5304" y="1598"/>
                    </a:lnTo>
                    <a:lnTo>
                      <a:pt x="5304" y="1540"/>
                    </a:lnTo>
                    <a:lnTo>
                      <a:pt x="5274" y="1509"/>
                    </a:lnTo>
                    <a:lnTo>
                      <a:pt x="5274" y="1479"/>
                    </a:lnTo>
                    <a:lnTo>
                      <a:pt x="5246" y="1452"/>
                    </a:lnTo>
                    <a:lnTo>
                      <a:pt x="5186" y="1452"/>
                    </a:lnTo>
                    <a:lnTo>
                      <a:pt x="5186" y="1361"/>
                    </a:lnTo>
                    <a:lnTo>
                      <a:pt x="5217" y="1333"/>
                    </a:lnTo>
                    <a:lnTo>
                      <a:pt x="5217" y="1273"/>
                    </a:lnTo>
                    <a:lnTo>
                      <a:pt x="5186" y="1273"/>
                    </a:lnTo>
                    <a:lnTo>
                      <a:pt x="5158" y="1243"/>
                    </a:lnTo>
                    <a:lnTo>
                      <a:pt x="5186" y="1215"/>
                    </a:lnTo>
                    <a:lnTo>
                      <a:pt x="5158" y="1215"/>
                    </a:lnTo>
                    <a:lnTo>
                      <a:pt x="5158" y="1124"/>
                    </a:lnTo>
                    <a:lnTo>
                      <a:pt x="5097" y="1066"/>
                    </a:lnTo>
                    <a:lnTo>
                      <a:pt x="5128" y="1036"/>
                    </a:lnTo>
                    <a:lnTo>
                      <a:pt x="5128" y="1006"/>
                    </a:lnTo>
                    <a:lnTo>
                      <a:pt x="5097" y="977"/>
                    </a:lnTo>
                    <a:lnTo>
                      <a:pt x="5067" y="977"/>
                    </a:lnTo>
                    <a:lnTo>
                      <a:pt x="5067" y="948"/>
                    </a:lnTo>
                    <a:lnTo>
                      <a:pt x="5039" y="918"/>
                    </a:lnTo>
                    <a:lnTo>
                      <a:pt x="5158" y="918"/>
                    </a:lnTo>
                    <a:lnTo>
                      <a:pt x="5158" y="829"/>
                    </a:lnTo>
                    <a:lnTo>
                      <a:pt x="5186" y="799"/>
                    </a:lnTo>
                    <a:lnTo>
                      <a:pt x="5217" y="799"/>
                    </a:lnTo>
                    <a:lnTo>
                      <a:pt x="5128" y="711"/>
                    </a:lnTo>
                    <a:lnTo>
                      <a:pt x="4979" y="711"/>
                    </a:lnTo>
                    <a:lnTo>
                      <a:pt x="4949" y="681"/>
                    </a:lnTo>
                    <a:lnTo>
                      <a:pt x="4921" y="681"/>
                    </a:lnTo>
                    <a:lnTo>
                      <a:pt x="4921" y="623"/>
                    </a:lnTo>
                    <a:lnTo>
                      <a:pt x="4890" y="593"/>
                    </a:lnTo>
                    <a:lnTo>
                      <a:pt x="4890" y="504"/>
                    </a:lnTo>
                    <a:lnTo>
                      <a:pt x="4921" y="504"/>
                    </a:lnTo>
                    <a:lnTo>
                      <a:pt x="4921" y="474"/>
                    </a:lnTo>
                    <a:lnTo>
                      <a:pt x="4890" y="443"/>
                    </a:lnTo>
                    <a:lnTo>
                      <a:pt x="4890" y="414"/>
                    </a:lnTo>
                    <a:lnTo>
                      <a:pt x="4830" y="355"/>
                    </a:lnTo>
                    <a:lnTo>
                      <a:pt x="4802" y="355"/>
                    </a:lnTo>
                    <a:lnTo>
                      <a:pt x="4802" y="325"/>
                    </a:lnTo>
                    <a:lnTo>
                      <a:pt x="4772" y="295"/>
                    </a:lnTo>
                    <a:lnTo>
                      <a:pt x="4742" y="325"/>
                    </a:lnTo>
                    <a:lnTo>
                      <a:pt x="4712" y="295"/>
                    </a:lnTo>
                    <a:lnTo>
                      <a:pt x="4742" y="268"/>
                    </a:lnTo>
                    <a:lnTo>
                      <a:pt x="4683" y="268"/>
                    </a:lnTo>
                    <a:lnTo>
                      <a:pt x="4623" y="207"/>
                    </a:lnTo>
                    <a:lnTo>
                      <a:pt x="4593" y="207"/>
                    </a:lnTo>
                    <a:lnTo>
                      <a:pt x="4623" y="177"/>
                    </a:lnTo>
                    <a:lnTo>
                      <a:pt x="4535" y="177"/>
                    </a:lnTo>
                    <a:lnTo>
                      <a:pt x="4535" y="237"/>
                    </a:lnTo>
                    <a:lnTo>
                      <a:pt x="4505" y="237"/>
                    </a:lnTo>
                    <a:lnTo>
                      <a:pt x="4475" y="207"/>
                    </a:lnTo>
                    <a:lnTo>
                      <a:pt x="4356" y="207"/>
                    </a:lnTo>
                    <a:lnTo>
                      <a:pt x="4328" y="237"/>
                    </a:lnTo>
                    <a:lnTo>
                      <a:pt x="4328" y="207"/>
                    </a:lnTo>
                    <a:lnTo>
                      <a:pt x="4268" y="207"/>
                    </a:lnTo>
                    <a:lnTo>
                      <a:pt x="4209" y="268"/>
                    </a:lnTo>
                    <a:lnTo>
                      <a:pt x="4180" y="268"/>
                    </a:lnTo>
                    <a:lnTo>
                      <a:pt x="4149" y="295"/>
                    </a:lnTo>
                    <a:lnTo>
                      <a:pt x="4119" y="295"/>
                    </a:lnTo>
                    <a:lnTo>
                      <a:pt x="4061" y="325"/>
                    </a:lnTo>
                    <a:lnTo>
                      <a:pt x="4030" y="355"/>
                    </a:lnTo>
                    <a:lnTo>
                      <a:pt x="4000" y="355"/>
                    </a:lnTo>
                    <a:lnTo>
                      <a:pt x="3973" y="386"/>
                    </a:lnTo>
                    <a:lnTo>
                      <a:pt x="3912" y="386"/>
                    </a:lnTo>
                    <a:lnTo>
                      <a:pt x="3882" y="414"/>
                    </a:lnTo>
                    <a:lnTo>
                      <a:pt x="3854" y="386"/>
                    </a:lnTo>
                    <a:lnTo>
                      <a:pt x="3763" y="386"/>
                    </a:lnTo>
                    <a:lnTo>
                      <a:pt x="3735" y="355"/>
                    </a:lnTo>
                    <a:lnTo>
                      <a:pt x="3557" y="355"/>
                    </a:lnTo>
                    <a:lnTo>
                      <a:pt x="3527" y="386"/>
                    </a:lnTo>
                    <a:lnTo>
                      <a:pt x="3468" y="386"/>
                    </a:lnTo>
                    <a:lnTo>
                      <a:pt x="3438" y="414"/>
                    </a:lnTo>
                    <a:lnTo>
                      <a:pt x="3407" y="414"/>
                    </a:lnTo>
                    <a:lnTo>
                      <a:pt x="3350" y="386"/>
                    </a:lnTo>
                    <a:lnTo>
                      <a:pt x="3289" y="386"/>
                    </a:lnTo>
                    <a:lnTo>
                      <a:pt x="3231" y="325"/>
                    </a:lnTo>
                    <a:lnTo>
                      <a:pt x="3200" y="355"/>
                    </a:lnTo>
                    <a:lnTo>
                      <a:pt x="3113" y="355"/>
                    </a:lnTo>
                    <a:lnTo>
                      <a:pt x="3082" y="325"/>
                    </a:lnTo>
                    <a:lnTo>
                      <a:pt x="3052" y="325"/>
                    </a:lnTo>
                    <a:lnTo>
                      <a:pt x="2993" y="268"/>
                    </a:lnTo>
                    <a:lnTo>
                      <a:pt x="2906" y="268"/>
                    </a:lnTo>
                    <a:lnTo>
                      <a:pt x="2875" y="295"/>
                    </a:lnTo>
                    <a:lnTo>
                      <a:pt x="2845" y="295"/>
                    </a:lnTo>
                    <a:lnTo>
                      <a:pt x="2756" y="207"/>
                    </a:lnTo>
                    <a:lnTo>
                      <a:pt x="2756" y="177"/>
                    </a:lnTo>
                    <a:lnTo>
                      <a:pt x="2726" y="148"/>
                    </a:lnTo>
                    <a:lnTo>
                      <a:pt x="2638" y="148"/>
                    </a:lnTo>
                    <a:lnTo>
                      <a:pt x="2608" y="177"/>
                    </a:lnTo>
                    <a:lnTo>
                      <a:pt x="2578" y="148"/>
                    </a:lnTo>
                    <a:lnTo>
                      <a:pt x="2520" y="148"/>
                    </a:lnTo>
                    <a:lnTo>
                      <a:pt x="2490" y="118"/>
                    </a:lnTo>
                    <a:lnTo>
                      <a:pt x="2490" y="89"/>
                    </a:lnTo>
                    <a:lnTo>
                      <a:pt x="2460" y="59"/>
                    </a:lnTo>
                    <a:lnTo>
                      <a:pt x="2490" y="30"/>
                    </a:lnTo>
                    <a:lnTo>
                      <a:pt x="2460" y="30"/>
                    </a:lnTo>
                    <a:lnTo>
                      <a:pt x="2431" y="0"/>
                    </a:lnTo>
                    <a:lnTo>
                      <a:pt x="2431" y="30"/>
                    </a:lnTo>
                    <a:lnTo>
                      <a:pt x="2401" y="59"/>
                    </a:lnTo>
                    <a:lnTo>
                      <a:pt x="2076" y="59"/>
                    </a:lnTo>
                    <a:lnTo>
                      <a:pt x="2045" y="30"/>
                    </a:lnTo>
                    <a:lnTo>
                      <a:pt x="1987" y="30"/>
                    </a:lnTo>
                    <a:lnTo>
                      <a:pt x="1957" y="59"/>
                    </a:lnTo>
                    <a:close/>
                  </a:path>
                </a:pathLst>
              </a:custGeom>
              <a:solidFill>
                <a:srgbClr val="FCA77E"/>
              </a:solidFill>
              <a:ln w="9525">
                <a:noFill/>
                <a:round/>
                <a:headEnd/>
                <a:tailEnd/>
              </a:ln>
            </p:spPr>
            <p:txBody>
              <a:bodyPr/>
              <a:lstStyle/>
              <a:p>
                <a:endParaRPr lang="en-GB"/>
              </a:p>
            </p:txBody>
          </p:sp>
          <p:sp>
            <p:nvSpPr>
              <p:cNvPr id="13336" name="Freeform 24"/>
              <p:cNvSpPr>
                <a:spLocks/>
              </p:cNvSpPr>
              <p:nvPr/>
            </p:nvSpPr>
            <p:spPr bwMode="auto">
              <a:xfrm>
                <a:off x="5257" y="3060"/>
                <a:ext cx="482" cy="214"/>
              </a:xfrm>
              <a:custGeom>
                <a:avLst/>
                <a:gdLst/>
                <a:ahLst/>
                <a:cxnLst>
                  <a:cxn ang="0">
                    <a:pos x="653" y="118"/>
                  </a:cxn>
                  <a:cxn ang="0">
                    <a:pos x="565" y="149"/>
                  </a:cxn>
                  <a:cxn ang="0">
                    <a:pos x="446" y="118"/>
                  </a:cxn>
                  <a:cxn ang="0">
                    <a:pos x="356" y="89"/>
                  </a:cxn>
                  <a:cxn ang="0">
                    <a:pos x="267" y="61"/>
                  </a:cxn>
                  <a:cxn ang="0">
                    <a:pos x="210" y="31"/>
                  </a:cxn>
                  <a:cxn ang="0">
                    <a:pos x="60" y="0"/>
                  </a:cxn>
                  <a:cxn ang="0">
                    <a:pos x="0" y="31"/>
                  </a:cxn>
                  <a:cxn ang="0">
                    <a:pos x="30" y="89"/>
                  </a:cxn>
                  <a:cxn ang="0">
                    <a:pos x="119" y="149"/>
                  </a:cxn>
                  <a:cxn ang="0">
                    <a:pos x="237" y="179"/>
                  </a:cxn>
                  <a:cxn ang="0">
                    <a:pos x="298" y="268"/>
                  </a:cxn>
                  <a:cxn ang="0">
                    <a:pos x="356" y="297"/>
                  </a:cxn>
                  <a:cxn ang="0">
                    <a:pos x="446" y="356"/>
                  </a:cxn>
                  <a:cxn ang="0">
                    <a:pos x="505" y="474"/>
                  </a:cxn>
                  <a:cxn ang="0">
                    <a:pos x="535" y="563"/>
                  </a:cxn>
                  <a:cxn ang="0">
                    <a:pos x="505" y="681"/>
                  </a:cxn>
                  <a:cxn ang="0">
                    <a:pos x="565" y="711"/>
                  </a:cxn>
                  <a:cxn ang="0">
                    <a:pos x="593" y="711"/>
                  </a:cxn>
                  <a:cxn ang="0">
                    <a:pos x="742" y="741"/>
                  </a:cxn>
                  <a:cxn ang="0">
                    <a:pos x="772" y="681"/>
                  </a:cxn>
                  <a:cxn ang="0">
                    <a:pos x="830" y="711"/>
                  </a:cxn>
                  <a:cxn ang="0">
                    <a:pos x="920" y="772"/>
                  </a:cxn>
                  <a:cxn ang="0">
                    <a:pos x="949" y="799"/>
                  </a:cxn>
                  <a:cxn ang="0">
                    <a:pos x="1009" y="799"/>
                  </a:cxn>
                  <a:cxn ang="0">
                    <a:pos x="1039" y="859"/>
                  </a:cxn>
                  <a:cxn ang="0">
                    <a:pos x="1097" y="829"/>
                  </a:cxn>
                  <a:cxn ang="0">
                    <a:pos x="1127" y="829"/>
                  </a:cxn>
                  <a:cxn ang="0">
                    <a:pos x="1247" y="799"/>
                  </a:cxn>
                  <a:cxn ang="0">
                    <a:pos x="1304" y="829"/>
                  </a:cxn>
                  <a:cxn ang="0">
                    <a:pos x="1454" y="799"/>
                  </a:cxn>
                  <a:cxn ang="0">
                    <a:pos x="1483" y="772"/>
                  </a:cxn>
                  <a:cxn ang="0">
                    <a:pos x="1602" y="741"/>
                  </a:cxn>
                  <a:cxn ang="0">
                    <a:pos x="1661" y="772"/>
                  </a:cxn>
                  <a:cxn ang="0">
                    <a:pos x="1690" y="799"/>
                  </a:cxn>
                  <a:cxn ang="0">
                    <a:pos x="1748" y="829"/>
                  </a:cxn>
                  <a:cxn ang="0">
                    <a:pos x="1809" y="829"/>
                  </a:cxn>
                  <a:cxn ang="0">
                    <a:pos x="1867" y="859"/>
                  </a:cxn>
                  <a:cxn ang="0">
                    <a:pos x="1927" y="829"/>
                  </a:cxn>
                  <a:cxn ang="0">
                    <a:pos x="1867" y="741"/>
                  </a:cxn>
                  <a:cxn ang="0">
                    <a:pos x="1809" y="711"/>
                  </a:cxn>
                  <a:cxn ang="0">
                    <a:pos x="1779" y="681"/>
                  </a:cxn>
                  <a:cxn ang="0">
                    <a:pos x="1809" y="622"/>
                  </a:cxn>
                  <a:cxn ang="0">
                    <a:pos x="1779" y="534"/>
                  </a:cxn>
                  <a:cxn ang="0">
                    <a:pos x="1661" y="504"/>
                  </a:cxn>
                  <a:cxn ang="0">
                    <a:pos x="1602" y="474"/>
                  </a:cxn>
                  <a:cxn ang="0">
                    <a:pos x="1572" y="356"/>
                  </a:cxn>
                  <a:cxn ang="0">
                    <a:pos x="1423" y="297"/>
                  </a:cxn>
                  <a:cxn ang="0">
                    <a:pos x="1334" y="325"/>
                  </a:cxn>
                  <a:cxn ang="0">
                    <a:pos x="1216" y="297"/>
                  </a:cxn>
                  <a:cxn ang="0">
                    <a:pos x="1127" y="325"/>
                  </a:cxn>
                  <a:cxn ang="0">
                    <a:pos x="1067" y="356"/>
                  </a:cxn>
                  <a:cxn ang="0">
                    <a:pos x="1067" y="297"/>
                  </a:cxn>
                  <a:cxn ang="0">
                    <a:pos x="1009" y="268"/>
                  </a:cxn>
                  <a:cxn ang="0">
                    <a:pos x="890" y="238"/>
                  </a:cxn>
                  <a:cxn ang="0">
                    <a:pos x="830" y="207"/>
                  </a:cxn>
                  <a:cxn ang="0">
                    <a:pos x="683" y="149"/>
                  </a:cxn>
                </a:cxnLst>
                <a:rect l="0" t="0" r="r" b="b"/>
                <a:pathLst>
                  <a:path w="1927" h="859">
                    <a:moveTo>
                      <a:pt x="683" y="149"/>
                    </a:moveTo>
                    <a:lnTo>
                      <a:pt x="653" y="118"/>
                    </a:lnTo>
                    <a:lnTo>
                      <a:pt x="593" y="118"/>
                    </a:lnTo>
                    <a:lnTo>
                      <a:pt x="565" y="149"/>
                    </a:lnTo>
                    <a:lnTo>
                      <a:pt x="505" y="149"/>
                    </a:lnTo>
                    <a:lnTo>
                      <a:pt x="446" y="118"/>
                    </a:lnTo>
                    <a:lnTo>
                      <a:pt x="386" y="118"/>
                    </a:lnTo>
                    <a:lnTo>
                      <a:pt x="356" y="89"/>
                    </a:lnTo>
                    <a:lnTo>
                      <a:pt x="298" y="89"/>
                    </a:lnTo>
                    <a:lnTo>
                      <a:pt x="267" y="61"/>
                    </a:lnTo>
                    <a:lnTo>
                      <a:pt x="237" y="61"/>
                    </a:lnTo>
                    <a:lnTo>
                      <a:pt x="210" y="31"/>
                    </a:lnTo>
                    <a:lnTo>
                      <a:pt x="91" y="31"/>
                    </a:lnTo>
                    <a:lnTo>
                      <a:pt x="60" y="0"/>
                    </a:lnTo>
                    <a:lnTo>
                      <a:pt x="30" y="0"/>
                    </a:lnTo>
                    <a:lnTo>
                      <a:pt x="0" y="31"/>
                    </a:lnTo>
                    <a:lnTo>
                      <a:pt x="0" y="89"/>
                    </a:lnTo>
                    <a:lnTo>
                      <a:pt x="30" y="89"/>
                    </a:lnTo>
                    <a:lnTo>
                      <a:pt x="91" y="149"/>
                    </a:lnTo>
                    <a:lnTo>
                      <a:pt x="119" y="149"/>
                    </a:lnTo>
                    <a:lnTo>
                      <a:pt x="149" y="179"/>
                    </a:lnTo>
                    <a:lnTo>
                      <a:pt x="237" y="179"/>
                    </a:lnTo>
                    <a:lnTo>
                      <a:pt x="298" y="238"/>
                    </a:lnTo>
                    <a:lnTo>
                      <a:pt x="298" y="268"/>
                    </a:lnTo>
                    <a:lnTo>
                      <a:pt x="328" y="268"/>
                    </a:lnTo>
                    <a:lnTo>
                      <a:pt x="356" y="297"/>
                    </a:lnTo>
                    <a:lnTo>
                      <a:pt x="386" y="297"/>
                    </a:lnTo>
                    <a:lnTo>
                      <a:pt x="446" y="356"/>
                    </a:lnTo>
                    <a:lnTo>
                      <a:pt x="446" y="416"/>
                    </a:lnTo>
                    <a:lnTo>
                      <a:pt x="505" y="474"/>
                    </a:lnTo>
                    <a:lnTo>
                      <a:pt x="505" y="534"/>
                    </a:lnTo>
                    <a:lnTo>
                      <a:pt x="535" y="563"/>
                    </a:lnTo>
                    <a:lnTo>
                      <a:pt x="535" y="652"/>
                    </a:lnTo>
                    <a:lnTo>
                      <a:pt x="505" y="681"/>
                    </a:lnTo>
                    <a:lnTo>
                      <a:pt x="505" y="711"/>
                    </a:lnTo>
                    <a:lnTo>
                      <a:pt x="565" y="711"/>
                    </a:lnTo>
                    <a:lnTo>
                      <a:pt x="565" y="741"/>
                    </a:lnTo>
                    <a:lnTo>
                      <a:pt x="593" y="711"/>
                    </a:lnTo>
                    <a:lnTo>
                      <a:pt x="712" y="711"/>
                    </a:lnTo>
                    <a:lnTo>
                      <a:pt x="742" y="741"/>
                    </a:lnTo>
                    <a:lnTo>
                      <a:pt x="772" y="741"/>
                    </a:lnTo>
                    <a:lnTo>
                      <a:pt x="772" y="681"/>
                    </a:lnTo>
                    <a:lnTo>
                      <a:pt x="860" y="681"/>
                    </a:lnTo>
                    <a:lnTo>
                      <a:pt x="830" y="711"/>
                    </a:lnTo>
                    <a:lnTo>
                      <a:pt x="860" y="711"/>
                    </a:lnTo>
                    <a:lnTo>
                      <a:pt x="920" y="772"/>
                    </a:lnTo>
                    <a:lnTo>
                      <a:pt x="979" y="772"/>
                    </a:lnTo>
                    <a:lnTo>
                      <a:pt x="949" y="799"/>
                    </a:lnTo>
                    <a:lnTo>
                      <a:pt x="979" y="829"/>
                    </a:lnTo>
                    <a:lnTo>
                      <a:pt x="1009" y="799"/>
                    </a:lnTo>
                    <a:lnTo>
                      <a:pt x="1039" y="829"/>
                    </a:lnTo>
                    <a:lnTo>
                      <a:pt x="1039" y="859"/>
                    </a:lnTo>
                    <a:lnTo>
                      <a:pt x="1067" y="829"/>
                    </a:lnTo>
                    <a:lnTo>
                      <a:pt x="1097" y="829"/>
                    </a:lnTo>
                    <a:lnTo>
                      <a:pt x="1127" y="859"/>
                    </a:lnTo>
                    <a:lnTo>
                      <a:pt x="1127" y="829"/>
                    </a:lnTo>
                    <a:lnTo>
                      <a:pt x="1216" y="829"/>
                    </a:lnTo>
                    <a:lnTo>
                      <a:pt x="1247" y="799"/>
                    </a:lnTo>
                    <a:lnTo>
                      <a:pt x="1276" y="829"/>
                    </a:lnTo>
                    <a:lnTo>
                      <a:pt x="1304" y="829"/>
                    </a:lnTo>
                    <a:lnTo>
                      <a:pt x="1334" y="799"/>
                    </a:lnTo>
                    <a:lnTo>
                      <a:pt x="1454" y="799"/>
                    </a:lnTo>
                    <a:lnTo>
                      <a:pt x="1454" y="772"/>
                    </a:lnTo>
                    <a:lnTo>
                      <a:pt x="1483" y="772"/>
                    </a:lnTo>
                    <a:lnTo>
                      <a:pt x="1511" y="741"/>
                    </a:lnTo>
                    <a:lnTo>
                      <a:pt x="1602" y="741"/>
                    </a:lnTo>
                    <a:lnTo>
                      <a:pt x="1630" y="772"/>
                    </a:lnTo>
                    <a:lnTo>
                      <a:pt x="1661" y="772"/>
                    </a:lnTo>
                    <a:lnTo>
                      <a:pt x="1661" y="799"/>
                    </a:lnTo>
                    <a:lnTo>
                      <a:pt x="1690" y="799"/>
                    </a:lnTo>
                    <a:lnTo>
                      <a:pt x="1720" y="829"/>
                    </a:lnTo>
                    <a:lnTo>
                      <a:pt x="1748" y="829"/>
                    </a:lnTo>
                    <a:lnTo>
                      <a:pt x="1779" y="799"/>
                    </a:lnTo>
                    <a:lnTo>
                      <a:pt x="1809" y="829"/>
                    </a:lnTo>
                    <a:lnTo>
                      <a:pt x="1839" y="829"/>
                    </a:lnTo>
                    <a:lnTo>
                      <a:pt x="1867" y="859"/>
                    </a:lnTo>
                    <a:lnTo>
                      <a:pt x="1897" y="859"/>
                    </a:lnTo>
                    <a:lnTo>
                      <a:pt x="1927" y="829"/>
                    </a:lnTo>
                    <a:lnTo>
                      <a:pt x="1927" y="799"/>
                    </a:lnTo>
                    <a:lnTo>
                      <a:pt x="1867" y="741"/>
                    </a:lnTo>
                    <a:lnTo>
                      <a:pt x="1839" y="741"/>
                    </a:lnTo>
                    <a:lnTo>
                      <a:pt x="1809" y="711"/>
                    </a:lnTo>
                    <a:lnTo>
                      <a:pt x="1809" y="681"/>
                    </a:lnTo>
                    <a:lnTo>
                      <a:pt x="1779" y="681"/>
                    </a:lnTo>
                    <a:lnTo>
                      <a:pt x="1779" y="622"/>
                    </a:lnTo>
                    <a:lnTo>
                      <a:pt x="1809" y="622"/>
                    </a:lnTo>
                    <a:lnTo>
                      <a:pt x="1839" y="593"/>
                    </a:lnTo>
                    <a:lnTo>
                      <a:pt x="1779" y="534"/>
                    </a:lnTo>
                    <a:lnTo>
                      <a:pt x="1690" y="534"/>
                    </a:lnTo>
                    <a:lnTo>
                      <a:pt x="1661" y="504"/>
                    </a:lnTo>
                    <a:lnTo>
                      <a:pt x="1630" y="504"/>
                    </a:lnTo>
                    <a:lnTo>
                      <a:pt x="1602" y="474"/>
                    </a:lnTo>
                    <a:lnTo>
                      <a:pt x="1602" y="386"/>
                    </a:lnTo>
                    <a:lnTo>
                      <a:pt x="1572" y="356"/>
                    </a:lnTo>
                    <a:lnTo>
                      <a:pt x="1483" y="356"/>
                    </a:lnTo>
                    <a:lnTo>
                      <a:pt x="1423" y="297"/>
                    </a:lnTo>
                    <a:lnTo>
                      <a:pt x="1334" y="297"/>
                    </a:lnTo>
                    <a:lnTo>
                      <a:pt x="1334" y="325"/>
                    </a:lnTo>
                    <a:lnTo>
                      <a:pt x="1304" y="297"/>
                    </a:lnTo>
                    <a:lnTo>
                      <a:pt x="1216" y="297"/>
                    </a:lnTo>
                    <a:lnTo>
                      <a:pt x="1186" y="325"/>
                    </a:lnTo>
                    <a:lnTo>
                      <a:pt x="1127" y="325"/>
                    </a:lnTo>
                    <a:lnTo>
                      <a:pt x="1097" y="356"/>
                    </a:lnTo>
                    <a:lnTo>
                      <a:pt x="1067" y="356"/>
                    </a:lnTo>
                    <a:lnTo>
                      <a:pt x="1039" y="325"/>
                    </a:lnTo>
                    <a:lnTo>
                      <a:pt x="1067" y="297"/>
                    </a:lnTo>
                    <a:lnTo>
                      <a:pt x="1039" y="268"/>
                    </a:lnTo>
                    <a:lnTo>
                      <a:pt x="1009" y="268"/>
                    </a:lnTo>
                    <a:lnTo>
                      <a:pt x="979" y="238"/>
                    </a:lnTo>
                    <a:lnTo>
                      <a:pt x="890" y="238"/>
                    </a:lnTo>
                    <a:lnTo>
                      <a:pt x="860" y="207"/>
                    </a:lnTo>
                    <a:lnTo>
                      <a:pt x="830" y="207"/>
                    </a:lnTo>
                    <a:lnTo>
                      <a:pt x="772" y="149"/>
                    </a:lnTo>
                    <a:lnTo>
                      <a:pt x="683" y="149"/>
                    </a:lnTo>
                    <a:close/>
                  </a:path>
                </a:pathLst>
              </a:custGeom>
              <a:solidFill>
                <a:srgbClr val="7FC543"/>
              </a:solidFill>
              <a:ln w="9525">
                <a:noFill/>
                <a:round/>
                <a:headEnd/>
                <a:tailEnd/>
              </a:ln>
            </p:spPr>
            <p:txBody>
              <a:bodyPr/>
              <a:lstStyle/>
              <a:p>
                <a:endParaRPr lang="en-GB"/>
              </a:p>
            </p:txBody>
          </p:sp>
          <p:sp>
            <p:nvSpPr>
              <p:cNvPr id="13337" name="Freeform 25"/>
              <p:cNvSpPr>
                <a:spLocks/>
              </p:cNvSpPr>
              <p:nvPr/>
            </p:nvSpPr>
            <p:spPr bwMode="auto">
              <a:xfrm>
                <a:off x="5517" y="3252"/>
                <a:ext cx="244" cy="215"/>
              </a:xfrm>
              <a:custGeom>
                <a:avLst/>
                <a:gdLst/>
                <a:ahLst/>
                <a:cxnLst>
                  <a:cxn ang="0">
                    <a:pos x="28" y="87"/>
                  </a:cxn>
                  <a:cxn ang="0">
                    <a:pos x="88" y="175"/>
                  </a:cxn>
                  <a:cxn ang="0">
                    <a:pos x="119" y="236"/>
                  </a:cxn>
                  <a:cxn ang="0">
                    <a:pos x="88" y="325"/>
                  </a:cxn>
                  <a:cxn ang="0">
                    <a:pos x="119" y="413"/>
                  </a:cxn>
                  <a:cxn ang="0">
                    <a:pos x="177" y="443"/>
                  </a:cxn>
                  <a:cxn ang="0">
                    <a:pos x="415" y="531"/>
                  </a:cxn>
                  <a:cxn ang="0">
                    <a:pos x="444" y="561"/>
                  </a:cxn>
                  <a:cxn ang="0">
                    <a:pos x="533" y="531"/>
                  </a:cxn>
                  <a:cxn ang="0">
                    <a:pos x="563" y="591"/>
                  </a:cxn>
                  <a:cxn ang="0">
                    <a:pos x="622" y="620"/>
                  </a:cxn>
                  <a:cxn ang="0">
                    <a:pos x="681" y="591"/>
                  </a:cxn>
                  <a:cxn ang="0">
                    <a:pos x="740" y="680"/>
                  </a:cxn>
                  <a:cxn ang="0">
                    <a:pos x="800" y="738"/>
                  </a:cxn>
                  <a:cxn ang="0">
                    <a:pos x="828" y="798"/>
                  </a:cxn>
                  <a:cxn ang="0">
                    <a:pos x="881" y="849"/>
                  </a:cxn>
                  <a:cxn ang="0">
                    <a:pos x="888" y="828"/>
                  </a:cxn>
                  <a:cxn ang="0">
                    <a:pos x="947" y="798"/>
                  </a:cxn>
                  <a:cxn ang="0">
                    <a:pos x="977" y="709"/>
                  </a:cxn>
                  <a:cxn ang="0">
                    <a:pos x="947" y="620"/>
                  </a:cxn>
                  <a:cxn ang="0">
                    <a:pos x="858" y="591"/>
                  </a:cxn>
                  <a:cxn ang="0">
                    <a:pos x="770" y="531"/>
                  </a:cxn>
                  <a:cxn ang="0">
                    <a:pos x="681" y="473"/>
                  </a:cxn>
                  <a:cxn ang="0">
                    <a:pos x="740" y="443"/>
                  </a:cxn>
                  <a:cxn ang="0">
                    <a:pos x="681" y="355"/>
                  </a:cxn>
                  <a:cxn ang="0">
                    <a:pos x="651" y="325"/>
                  </a:cxn>
                  <a:cxn ang="0">
                    <a:pos x="591" y="264"/>
                  </a:cxn>
                  <a:cxn ang="0">
                    <a:pos x="622" y="175"/>
                  </a:cxn>
                  <a:cxn ang="0">
                    <a:pos x="502" y="118"/>
                  </a:cxn>
                  <a:cxn ang="0">
                    <a:pos x="472" y="57"/>
                  </a:cxn>
                  <a:cxn ang="0">
                    <a:pos x="444" y="27"/>
                  </a:cxn>
                  <a:cxn ang="0">
                    <a:pos x="415" y="0"/>
                  </a:cxn>
                  <a:cxn ang="0">
                    <a:pos x="295" y="27"/>
                  </a:cxn>
                  <a:cxn ang="0">
                    <a:pos x="237" y="57"/>
                  </a:cxn>
                  <a:cxn ang="0">
                    <a:pos x="177" y="57"/>
                  </a:cxn>
                  <a:cxn ang="0">
                    <a:pos x="88" y="87"/>
                  </a:cxn>
                  <a:cxn ang="0">
                    <a:pos x="28" y="57"/>
                  </a:cxn>
                </a:cxnLst>
                <a:rect l="0" t="0" r="r" b="b"/>
                <a:pathLst>
                  <a:path w="977" h="856">
                    <a:moveTo>
                      <a:pt x="0" y="87"/>
                    </a:moveTo>
                    <a:lnTo>
                      <a:pt x="28" y="87"/>
                    </a:lnTo>
                    <a:lnTo>
                      <a:pt x="88" y="146"/>
                    </a:lnTo>
                    <a:lnTo>
                      <a:pt x="88" y="175"/>
                    </a:lnTo>
                    <a:lnTo>
                      <a:pt x="119" y="206"/>
                    </a:lnTo>
                    <a:lnTo>
                      <a:pt x="119" y="236"/>
                    </a:lnTo>
                    <a:lnTo>
                      <a:pt x="88" y="236"/>
                    </a:lnTo>
                    <a:lnTo>
                      <a:pt x="88" y="325"/>
                    </a:lnTo>
                    <a:lnTo>
                      <a:pt x="119" y="355"/>
                    </a:lnTo>
                    <a:lnTo>
                      <a:pt x="119" y="413"/>
                    </a:lnTo>
                    <a:lnTo>
                      <a:pt x="147" y="413"/>
                    </a:lnTo>
                    <a:lnTo>
                      <a:pt x="177" y="443"/>
                    </a:lnTo>
                    <a:lnTo>
                      <a:pt x="326" y="443"/>
                    </a:lnTo>
                    <a:lnTo>
                      <a:pt x="415" y="531"/>
                    </a:lnTo>
                    <a:lnTo>
                      <a:pt x="444" y="531"/>
                    </a:lnTo>
                    <a:lnTo>
                      <a:pt x="444" y="561"/>
                    </a:lnTo>
                    <a:lnTo>
                      <a:pt x="472" y="531"/>
                    </a:lnTo>
                    <a:lnTo>
                      <a:pt x="533" y="531"/>
                    </a:lnTo>
                    <a:lnTo>
                      <a:pt x="563" y="561"/>
                    </a:lnTo>
                    <a:lnTo>
                      <a:pt x="563" y="591"/>
                    </a:lnTo>
                    <a:lnTo>
                      <a:pt x="591" y="591"/>
                    </a:lnTo>
                    <a:lnTo>
                      <a:pt x="622" y="620"/>
                    </a:lnTo>
                    <a:lnTo>
                      <a:pt x="651" y="620"/>
                    </a:lnTo>
                    <a:lnTo>
                      <a:pt x="681" y="591"/>
                    </a:lnTo>
                    <a:lnTo>
                      <a:pt x="740" y="591"/>
                    </a:lnTo>
                    <a:lnTo>
                      <a:pt x="740" y="680"/>
                    </a:lnTo>
                    <a:lnTo>
                      <a:pt x="800" y="709"/>
                    </a:lnTo>
                    <a:lnTo>
                      <a:pt x="800" y="738"/>
                    </a:lnTo>
                    <a:lnTo>
                      <a:pt x="828" y="768"/>
                    </a:lnTo>
                    <a:lnTo>
                      <a:pt x="828" y="798"/>
                    </a:lnTo>
                    <a:lnTo>
                      <a:pt x="858" y="828"/>
                    </a:lnTo>
                    <a:lnTo>
                      <a:pt x="881" y="849"/>
                    </a:lnTo>
                    <a:lnTo>
                      <a:pt x="888" y="856"/>
                    </a:lnTo>
                    <a:lnTo>
                      <a:pt x="888" y="828"/>
                    </a:lnTo>
                    <a:lnTo>
                      <a:pt x="977" y="828"/>
                    </a:lnTo>
                    <a:lnTo>
                      <a:pt x="947" y="798"/>
                    </a:lnTo>
                    <a:lnTo>
                      <a:pt x="947" y="709"/>
                    </a:lnTo>
                    <a:lnTo>
                      <a:pt x="977" y="709"/>
                    </a:lnTo>
                    <a:lnTo>
                      <a:pt x="918" y="650"/>
                    </a:lnTo>
                    <a:lnTo>
                      <a:pt x="947" y="620"/>
                    </a:lnTo>
                    <a:lnTo>
                      <a:pt x="918" y="591"/>
                    </a:lnTo>
                    <a:lnTo>
                      <a:pt x="858" y="591"/>
                    </a:lnTo>
                    <a:lnTo>
                      <a:pt x="800" y="531"/>
                    </a:lnTo>
                    <a:lnTo>
                      <a:pt x="770" y="531"/>
                    </a:lnTo>
                    <a:lnTo>
                      <a:pt x="709" y="473"/>
                    </a:lnTo>
                    <a:lnTo>
                      <a:pt x="681" y="473"/>
                    </a:lnTo>
                    <a:lnTo>
                      <a:pt x="651" y="443"/>
                    </a:lnTo>
                    <a:lnTo>
                      <a:pt x="740" y="443"/>
                    </a:lnTo>
                    <a:lnTo>
                      <a:pt x="740" y="355"/>
                    </a:lnTo>
                    <a:lnTo>
                      <a:pt x="681" y="355"/>
                    </a:lnTo>
                    <a:lnTo>
                      <a:pt x="681" y="325"/>
                    </a:lnTo>
                    <a:lnTo>
                      <a:pt x="651" y="325"/>
                    </a:lnTo>
                    <a:lnTo>
                      <a:pt x="591" y="294"/>
                    </a:lnTo>
                    <a:lnTo>
                      <a:pt x="591" y="264"/>
                    </a:lnTo>
                    <a:lnTo>
                      <a:pt x="563" y="236"/>
                    </a:lnTo>
                    <a:lnTo>
                      <a:pt x="622" y="175"/>
                    </a:lnTo>
                    <a:lnTo>
                      <a:pt x="563" y="118"/>
                    </a:lnTo>
                    <a:lnTo>
                      <a:pt x="502" y="118"/>
                    </a:lnTo>
                    <a:lnTo>
                      <a:pt x="444" y="57"/>
                    </a:lnTo>
                    <a:lnTo>
                      <a:pt x="472" y="57"/>
                    </a:lnTo>
                    <a:lnTo>
                      <a:pt x="472" y="27"/>
                    </a:lnTo>
                    <a:lnTo>
                      <a:pt x="444" y="27"/>
                    </a:lnTo>
                    <a:lnTo>
                      <a:pt x="444" y="0"/>
                    </a:lnTo>
                    <a:lnTo>
                      <a:pt x="415" y="0"/>
                    </a:lnTo>
                    <a:lnTo>
                      <a:pt x="415" y="27"/>
                    </a:lnTo>
                    <a:lnTo>
                      <a:pt x="295" y="27"/>
                    </a:lnTo>
                    <a:lnTo>
                      <a:pt x="265" y="57"/>
                    </a:lnTo>
                    <a:lnTo>
                      <a:pt x="237" y="57"/>
                    </a:lnTo>
                    <a:lnTo>
                      <a:pt x="208" y="27"/>
                    </a:lnTo>
                    <a:lnTo>
                      <a:pt x="177" y="57"/>
                    </a:lnTo>
                    <a:lnTo>
                      <a:pt x="88" y="57"/>
                    </a:lnTo>
                    <a:lnTo>
                      <a:pt x="88" y="87"/>
                    </a:lnTo>
                    <a:lnTo>
                      <a:pt x="58" y="57"/>
                    </a:lnTo>
                    <a:lnTo>
                      <a:pt x="28" y="57"/>
                    </a:lnTo>
                    <a:lnTo>
                      <a:pt x="0" y="87"/>
                    </a:lnTo>
                    <a:close/>
                  </a:path>
                </a:pathLst>
              </a:custGeom>
              <a:solidFill>
                <a:srgbClr val="D3B26F"/>
              </a:solidFill>
              <a:ln w="9525">
                <a:noFill/>
                <a:round/>
                <a:headEnd/>
                <a:tailEnd/>
              </a:ln>
            </p:spPr>
            <p:txBody>
              <a:bodyPr/>
              <a:lstStyle/>
              <a:p>
                <a:endParaRPr lang="en-GB"/>
              </a:p>
            </p:txBody>
          </p:sp>
          <p:sp>
            <p:nvSpPr>
              <p:cNvPr id="13338" name="Freeform 26"/>
              <p:cNvSpPr>
                <a:spLocks/>
              </p:cNvSpPr>
              <p:nvPr/>
            </p:nvSpPr>
            <p:spPr bwMode="auto">
              <a:xfrm>
                <a:off x="4309" y="2653"/>
                <a:ext cx="245" cy="251"/>
              </a:xfrm>
              <a:custGeom>
                <a:avLst/>
                <a:gdLst/>
                <a:ahLst/>
                <a:cxnLst>
                  <a:cxn ang="0">
                    <a:pos x="502" y="118"/>
                  </a:cxn>
                  <a:cxn ang="0">
                    <a:pos x="474" y="88"/>
                  </a:cxn>
                  <a:cxn ang="0">
                    <a:pos x="444" y="88"/>
                  </a:cxn>
                  <a:cxn ang="0">
                    <a:pos x="325" y="30"/>
                  </a:cxn>
                  <a:cxn ang="0">
                    <a:pos x="295" y="0"/>
                  </a:cxn>
                  <a:cxn ang="0">
                    <a:pos x="177" y="30"/>
                  </a:cxn>
                  <a:cxn ang="0">
                    <a:pos x="28" y="57"/>
                  </a:cxn>
                  <a:cxn ang="0">
                    <a:pos x="28" y="88"/>
                  </a:cxn>
                  <a:cxn ang="0">
                    <a:pos x="88" y="118"/>
                  </a:cxn>
                  <a:cxn ang="0">
                    <a:pos x="146" y="207"/>
                  </a:cxn>
                  <a:cxn ang="0">
                    <a:pos x="325" y="413"/>
                  </a:cxn>
                  <a:cxn ang="0">
                    <a:pos x="355" y="473"/>
                  </a:cxn>
                  <a:cxn ang="0">
                    <a:pos x="414" y="503"/>
                  </a:cxn>
                  <a:cxn ang="0">
                    <a:pos x="444" y="561"/>
                  </a:cxn>
                  <a:cxn ang="0">
                    <a:pos x="474" y="710"/>
                  </a:cxn>
                  <a:cxn ang="0">
                    <a:pos x="444" y="887"/>
                  </a:cxn>
                  <a:cxn ang="0">
                    <a:pos x="474" y="1005"/>
                  </a:cxn>
                  <a:cxn ang="0">
                    <a:pos x="532" y="977"/>
                  </a:cxn>
                  <a:cxn ang="0">
                    <a:pos x="562" y="947"/>
                  </a:cxn>
                  <a:cxn ang="0">
                    <a:pos x="592" y="917"/>
                  </a:cxn>
                  <a:cxn ang="0">
                    <a:pos x="621" y="859"/>
                  </a:cxn>
                  <a:cxn ang="0">
                    <a:pos x="681" y="710"/>
                  </a:cxn>
                  <a:cxn ang="0">
                    <a:pos x="651" y="680"/>
                  </a:cxn>
                  <a:cxn ang="0">
                    <a:pos x="710" y="650"/>
                  </a:cxn>
                  <a:cxn ang="0">
                    <a:pos x="739" y="710"/>
                  </a:cxn>
                  <a:cxn ang="0">
                    <a:pos x="858" y="710"/>
                  </a:cxn>
                  <a:cxn ang="0">
                    <a:pos x="887" y="680"/>
                  </a:cxn>
                  <a:cxn ang="0">
                    <a:pos x="976" y="710"/>
                  </a:cxn>
                  <a:cxn ang="0">
                    <a:pos x="948" y="680"/>
                  </a:cxn>
                  <a:cxn ang="0">
                    <a:pos x="917" y="650"/>
                  </a:cxn>
                  <a:cxn ang="0">
                    <a:pos x="887" y="532"/>
                  </a:cxn>
                  <a:cxn ang="0">
                    <a:pos x="799" y="503"/>
                  </a:cxn>
                  <a:cxn ang="0">
                    <a:pos x="769" y="385"/>
                  </a:cxn>
                  <a:cxn ang="0">
                    <a:pos x="739" y="355"/>
                  </a:cxn>
                  <a:cxn ang="0">
                    <a:pos x="681" y="325"/>
                  </a:cxn>
                  <a:cxn ang="0">
                    <a:pos x="710" y="236"/>
                  </a:cxn>
                  <a:cxn ang="0">
                    <a:pos x="651" y="148"/>
                  </a:cxn>
                  <a:cxn ang="0">
                    <a:pos x="562" y="118"/>
                  </a:cxn>
                </a:cxnLst>
                <a:rect l="0" t="0" r="r" b="b"/>
                <a:pathLst>
                  <a:path w="976" h="1005">
                    <a:moveTo>
                      <a:pt x="562" y="118"/>
                    </a:moveTo>
                    <a:lnTo>
                      <a:pt x="502" y="118"/>
                    </a:lnTo>
                    <a:lnTo>
                      <a:pt x="474" y="148"/>
                    </a:lnTo>
                    <a:lnTo>
                      <a:pt x="474" y="88"/>
                    </a:lnTo>
                    <a:lnTo>
                      <a:pt x="444" y="118"/>
                    </a:lnTo>
                    <a:lnTo>
                      <a:pt x="444" y="88"/>
                    </a:lnTo>
                    <a:lnTo>
                      <a:pt x="384" y="88"/>
                    </a:lnTo>
                    <a:lnTo>
                      <a:pt x="325" y="30"/>
                    </a:lnTo>
                    <a:lnTo>
                      <a:pt x="295" y="30"/>
                    </a:lnTo>
                    <a:lnTo>
                      <a:pt x="295" y="0"/>
                    </a:lnTo>
                    <a:lnTo>
                      <a:pt x="177" y="0"/>
                    </a:lnTo>
                    <a:lnTo>
                      <a:pt x="177" y="30"/>
                    </a:lnTo>
                    <a:lnTo>
                      <a:pt x="28" y="30"/>
                    </a:lnTo>
                    <a:lnTo>
                      <a:pt x="28" y="57"/>
                    </a:lnTo>
                    <a:lnTo>
                      <a:pt x="0" y="57"/>
                    </a:lnTo>
                    <a:lnTo>
                      <a:pt x="28" y="88"/>
                    </a:lnTo>
                    <a:lnTo>
                      <a:pt x="88" y="88"/>
                    </a:lnTo>
                    <a:lnTo>
                      <a:pt x="88" y="118"/>
                    </a:lnTo>
                    <a:lnTo>
                      <a:pt x="146" y="177"/>
                    </a:lnTo>
                    <a:lnTo>
                      <a:pt x="146" y="207"/>
                    </a:lnTo>
                    <a:lnTo>
                      <a:pt x="177" y="266"/>
                    </a:lnTo>
                    <a:lnTo>
                      <a:pt x="325" y="413"/>
                    </a:lnTo>
                    <a:lnTo>
                      <a:pt x="325" y="443"/>
                    </a:lnTo>
                    <a:lnTo>
                      <a:pt x="355" y="473"/>
                    </a:lnTo>
                    <a:lnTo>
                      <a:pt x="384" y="473"/>
                    </a:lnTo>
                    <a:lnTo>
                      <a:pt x="414" y="503"/>
                    </a:lnTo>
                    <a:lnTo>
                      <a:pt x="414" y="532"/>
                    </a:lnTo>
                    <a:lnTo>
                      <a:pt x="444" y="561"/>
                    </a:lnTo>
                    <a:lnTo>
                      <a:pt x="474" y="622"/>
                    </a:lnTo>
                    <a:lnTo>
                      <a:pt x="474" y="710"/>
                    </a:lnTo>
                    <a:lnTo>
                      <a:pt x="444" y="741"/>
                    </a:lnTo>
                    <a:lnTo>
                      <a:pt x="444" y="887"/>
                    </a:lnTo>
                    <a:lnTo>
                      <a:pt x="474" y="917"/>
                    </a:lnTo>
                    <a:lnTo>
                      <a:pt x="474" y="1005"/>
                    </a:lnTo>
                    <a:lnTo>
                      <a:pt x="502" y="1005"/>
                    </a:lnTo>
                    <a:lnTo>
                      <a:pt x="532" y="977"/>
                    </a:lnTo>
                    <a:lnTo>
                      <a:pt x="592" y="977"/>
                    </a:lnTo>
                    <a:lnTo>
                      <a:pt x="562" y="947"/>
                    </a:lnTo>
                    <a:lnTo>
                      <a:pt x="562" y="917"/>
                    </a:lnTo>
                    <a:lnTo>
                      <a:pt x="592" y="917"/>
                    </a:lnTo>
                    <a:lnTo>
                      <a:pt x="621" y="887"/>
                    </a:lnTo>
                    <a:lnTo>
                      <a:pt x="621" y="859"/>
                    </a:lnTo>
                    <a:lnTo>
                      <a:pt x="681" y="798"/>
                    </a:lnTo>
                    <a:lnTo>
                      <a:pt x="681" y="710"/>
                    </a:lnTo>
                    <a:lnTo>
                      <a:pt x="651" y="710"/>
                    </a:lnTo>
                    <a:lnTo>
                      <a:pt x="651" y="680"/>
                    </a:lnTo>
                    <a:lnTo>
                      <a:pt x="681" y="680"/>
                    </a:lnTo>
                    <a:lnTo>
                      <a:pt x="710" y="650"/>
                    </a:lnTo>
                    <a:lnTo>
                      <a:pt x="739" y="650"/>
                    </a:lnTo>
                    <a:lnTo>
                      <a:pt x="739" y="710"/>
                    </a:lnTo>
                    <a:lnTo>
                      <a:pt x="799" y="650"/>
                    </a:lnTo>
                    <a:lnTo>
                      <a:pt x="858" y="710"/>
                    </a:lnTo>
                    <a:lnTo>
                      <a:pt x="858" y="680"/>
                    </a:lnTo>
                    <a:lnTo>
                      <a:pt x="887" y="680"/>
                    </a:lnTo>
                    <a:lnTo>
                      <a:pt x="917" y="710"/>
                    </a:lnTo>
                    <a:lnTo>
                      <a:pt x="976" y="710"/>
                    </a:lnTo>
                    <a:lnTo>
                      <a:pt x="976" y="680"/>
                    </a:lnTo>
                    <a:lnTo>
                      <a:pt x="948" y="680"/>
                    </a:lnTo>
                    <a:lnTo>
                      <a:pt x="948" y="650"/>
                    </a:lnTo>
                    <a:lnTo>
                      <a:pt x="917" y="650"/>
                    </a:lnTo>
                    <a:lnTo>
                      <a:pt x="917" y="561"/>
                    </a:lnTo>
                    <a:lnTo>
                      <a:pt x="887" y="532"/>
                    </a:lnTo>
                    <a:lnTo>
                      <a:pt x="830" y="532"/>
                    </a:lnTo>
                    <a:lnTo>
                      <a:pt x="799" y="503"/>
                    </a:lnTo>
                    <a:lnTo>
                      <a:pt x="799" y="413"/>
                    </a:lnTo>
                    <a:lnTo>
                      <a:pt x="769" y="385"/>
                    </a:lnTo>
                    <a:lnTo>
                      <a:pt x="739" y="385"/>
                    </a:lnTo>
                    <a:lnTo>
                      <a:pt x="739" y="355"/>
                    </a:lnTo>
                    <a:lnTo>
                      <a:pt x="710" y="355"/>
                    </a:lnTo>
                    <a:lnTo>
                      <a:pt x="681" y="325"/>
                    </a:lnTo>
                    <a:lnTo>
                      <a:pt x="681" y="266"/>
                    </a:lnTo>
                    <a:lnTo>
                      <a:pt x="710" y="236"/>
                    </a:lnTo>
                    <a:lnTo>
                      <a:pt x="681" y="207"/>
                    </a:lnTo>
                    <a:lnTo>
                      <a:pt x="651" y="148"/>
                    </a:lnTo>
                    <a:lnTo>
                      <a:pt x="621" y="177"/>
                    </a:lnTo>
                    <a:lnTo>
                      <a:pt x="562" y="118"/>
                    </a:lnTo>
                    <a:close/>
                  </a:path>
                </a:pathLst>
              </a:custGeom>
              <a:solidFill>
                <a:srgbClr val="8FB5BE"/>
              </a:solidFill>
              <a:ln w="9525">
                <a:noFill/>
                <a:round/>
                <a:headEnd/>
                <a:tailEnd/>
              </a:ln>
            </p:spPr>
            <p:txBody>
              <a:bodyPr/>
              <a:lstStyle/>
              <a:p>
                <a:endParaRPr lang="en-GB"/>
              </a:p>
            </p:txBody>
          </p:sp>
          <p:sp>
            <p:nvSpPr>
              <p:cNvPr id="13339" name="Freeform 27"/>
              <p:cNvSpPr>
                <a:spLocks/>
              </p:cNvSpPr>
              <p:nvPr/>
            </p:nvSpPr>
            <p:spPr bwMode="auto">
              <a:xfrm>
                <a:off x="3894" y="2667"/>
                <a:ext cx="637" cy="393"/>
              </a:xfrm>
              <a:custGeom>
                <a:avLst/>
                <a:gdLst/>
                <a:ahLst/>
                <a:cxnLst>
                  <a:cxn ang="0">
                    <a:pos x="1837" y="209"/>
                  </a:cxn>
                  <a:cxn ang="0">
                    <a:pos x="1748" y="61"/>
                  </a:cxn>
                  <a:cxn ang="0">
                    <a:pos x="1660" y="0"/>
                  </a:cxn>
                  <a:cxn ang="0">
                    <a:pos x="1569" y="61"/>
                  </a:cxn>
                  <a:cxn ang="0">
                    <a:pos x="1274" y="150"/>
                  </a:cxn>
                  <a:cxn ang="0">
                    <a:pos x="1214" y="209"/>
                  </a:cxn>
                  <a:cxn ang="0">
                    <a:pos x="1125" y="120"/>
                  </a:cxn>
                  <a:cxn ang="0">
                    <a:pos x="769" y="91"/>
                  </a:cxn>
                  <a:cxn ang="0">
                    <a:pos x="682" y="91"/>
                  </a:cxn>
                  <a:cxn ang="0">
                    <a:pos x="623" y="150"/>
                  </a:cxn>
                  <a:cxn ang="0">
                    <a:pos x="444" y="268"/>
                  </a:cxn>
                  <a:cxn ang="0">
                    <a:pos x="414" y="356"/>
                  </a:cxn>
                  <a:cxn ang="0">
                    <a:pos x="325" y="475"/>
                  </a:cxn>
                  <a:cxn ang="0">
                    <a:pos x="267" y="565"/>
                  </a:cxn>
                  <a:cxn ang="0">
                    <a:pos x="237" y="684"/>
                  </a:cxn>
                  <a:cxn ang="0">
                    <a:pos x="30" y="711"/>
                  </a:cxn>
                  <a:cxn ang="0">
                    <a:pos x="59" y="802"/>
                  </a:cxn>
                  <a:cxn ang="0">
                    <a:pos x="118" y="860"/>
                  </a:cxn>
                  <a:cxn ang="0">
                    <a:pos x="177" y="948"/>
                  </a:cxn>
                  <a:cxn ang="0">
                    <a:pos x="267" y="1009"/>
                  </a:cxn>
                  <a:cxn ang="0">
                    <a:pos x="325" y="1067"/>
                  </a:cxn>
                  <a:cxn ang="0">
                    <a:pos x="355" y="1157"/>
                  </a:cxn>
                  <a:cxn ang="0">
                    <a:pos x="386" y="1185"/>
                  </a:cxn>
                  <a:cxn ang="0">
                    <a:pos x="504" y="1245"/>
                  </a:cxn>
                  <a:cxn ang="0">
                    <a:pos x="562" y="1245"/>
                  </a:cxn>
                  <a:cxn ang="0">
                    <a:pos x="682" y="1245"/>
                  </a:cxn>
                  <a:cxn ang="0">
                    <a:pos x="651" y="1245"/>
                  </a:cxn>
                  <a:cxn ang="0">
                    <a:pos x="682" y="1363"/>
                  </a:cxn>
                  <a:cxn ang="0">
                    <a:pos x="769" y="1452"/>
                  </a:cxn>
                  <a:cxn ang="0">
                    <a:pos x="769" y="1513"/>
                  </a:cxn>
                  <a:cxn ang="0">
                    <a:pos x="918" y="1482"/>
                  </a:cxn>
                  <a:cxn ang="0">
                    <a:pos x="1067" y="1540"/>
                  </a:cxn>
                  <a:cxn ang="0">
                    <a:pos x="1214" y="1513"/>
                  </a:cxn>
                  <a:cxn ang="0">
                    <a:pos x="1422" y="1570"/>
                  </a:cxn>
                  <a:cxn ang="0">
                    <a:pos x="1541" y="1540"/>
                  </a:cxn>
                  <a:cxn ang="0">
                    <a:pos x="1599" y="1482"/>
                  </a:cxn>
                  <a:cxn ang="0">
                    <a:pos x="1660" y="1422"/>
                  </a:cxn>
                  <a:cxn ang="0">
                    <a:pos x="1955" y="1393"/>
                  </a:cxn>
                  <a:cxn ang="0">
                    <a:pos x="2044" y="1452"/>
                  </a:cxn>
                  <a:cxn ang="0">
                    <a:pos x="2311" y="1513"/>
                  </a:cxn>
                  <a:cxn ang="0">
                    <a:pos x="2370" y="1245"/>
                  </a:cxn>
                  <a:cxn ang="0">
                    <a:pos x="2370" y="1215"/>
                  </a:cxn>
                  <a:cxn ang="0">
                    <a:pos x="2370" y="1157"/>
                  </a:cxn>
                  <a:cxn ang="0">
                    <a:pos x="2399" y="1097"/>
                  </a:cxn>
                  <a:cxn ang="0">
                    <a:pos x="2429" y="1185"/>
                  </a:cxn>
                  <a:cxn ang="0">
                    <a:pos x="2547" y="1038"/>
                  </a:cxn>
                  <a:cxn ang="0">
                    <a:pos x="2490" y="948"/>
                  </a:cxn>
                  <a:cxn ang="0">
                    <a:pos x="2399" y="979"/>
                  </a:cxn>
                  <a:cxn ang="0">
                    <a:pos x="2311" y="1038"/>
                  </a:cxn>
                  <a:cxn ang="0">
                    <a:pos x="2162" y="948"/>
                  </a:cxn>
                  <a:cxn ang="0">
                    <a:pos x="2104" y="830"/>
                  </a:cxn>
                  <a:cxn ang="0">
                    <a:pos x="2134" y="565"/>
                  </a:cxn>
                  <a:cxn ang="0">
                    <a:pos x="2074" y="446"/>
                  </a:cxn>
                  <a:cxn ang="0">
                    <a:pos x="1985" y="386"/>
                  </a:cxn>
                </a:cxnLst>
                <a:rect l="0" t="0" r="r" b="b"/>
                <a:pathLst>
                  <a:path w="2547" h="1570">
                    <a:moveTo>
                      <a:pt x="1985" y="386"/>
                    </a:moveTo>
                    <a:lnTo>
                      <a:pt x="1985" y="356"/>
                    </a:lnTo>
                    <a:lnTo>
                      <a:pt x="1837" y="209"/>
                    </a:lnTo>
                    <a:lnTo>
                      <a:pt x="1806" y="150"/>
                    </a:lnTo>
                    <a:lnTo>
                      <a:pt x="1806" y="120"/>
                    </a:lnTo>
                    <a:lnTo>
                      <a:pt x="1748" y="61"/>
                    </a:lnTo>
                    <a:lnTo>
                      <a:pt x="1748" y="31"/>
                    </a:lnTo>
                    <a:lnTo>
                      <a:pt x="1688" y="31"/>
                    </a:lnTo>
                    <a:lnTo>
                      <a:pt x="1660" y="0"/>
                    </a:lnTo>
                    <a:lnTo>
                      <a:pt x="1629" y="31"/>
                    </a:lnTo>
                    <a:lnTo>
                      <a:pt x="1569" y="31"/>
                    </a:lnTo>
                    <a:lnTo>
                      <a:pt x="1569" y="61"/>
                    </a:lnTo>
                    <a:lnTo>
                      <a:pt x="1511" y="120"/>
                    </a:lnTo>
                    <a:lnTo>
                      <a:pt x="1304" y="120"/>
                    </a:lnTo>
                    <a:lnTo>
                      <a:pt x="1274" y="150"/>
                    </a:lnTo>
                    <a:lnTo>
                      <a:pt x="1274" y="179"/>
                    </a:lnTo>
                    <a:lnTo>
                      <a:pt x="1214" y="179"/>
                    </a:lnTo>
                    <a:lnTo>
                      <a:pt x="1214" y="209"/>
                    </a:lnTo>
                    <a:lnTo>
                      <a:pt x="1155" y="150"/>
                    </a:lnTo>
                    <a:lnTo>
                      <a:pt x="1125" y="150"/>
                    </a:lnTo>
                    <a:lnTo>
                      <a:pt x="1125" y="120"/>
                    </a:lnTo>
                    <a:lnTo>
                      <a:pt x="889" y="120"/>
                    </a:lnTo>
                    <a:lnTo>
                      <a:pt x="860" y="91"/>
                    </a:lnTo>
                    <a:lnTo>
                      <a:pt x="769" y="91"/>
                    </a:lnTo>
                    <a:lnTo>
                      <a:pt x="741" y="61"/>
                    </a:lnTo>
                    <a:lnTo>
                      <a:pt x="711" y="91"/>
                    </a:lnTo>
                    <a:lnTo>
                      <a:pt x="682" y="91"/>
                    </a:lnTo>
                    <a:lnTo>
                      <a:pt x="651" y="120"/>
                    </a:lnTo>
                    <a:lnTo>
                      <a:pt x="651" y="150"/>
                    </a:lnTo>
                    <a:lnTo>
                      <a:pt x="623" y="150"/>
                    </a:lnTo>
                    <a:lnTo>
                      <a:pt x="593" y="179"/>
                    </a:lnTo>
                    <a:lnTo>
                      <a:pt x="532" y="179"/>
                    </a:lnTo>
                    <a:lnTo>
                      <a:pt x="444" y="268"/>
                    </a:lnTo>
                    <a:lnTo>
                      <a:pt x="444" y="298"/>
                    </a:lnTo>
                    <a:lnTo>
                      <a:pt x="414" y="328"/>
                    </a:lnTo>
                    <a:lnTo>
                      <a:pt x="414" y="356"/>
                    </a:lnTo>
                    <a:lnTo>
                      <a:pt x="355" y="416"/>
                    </a:lnTo>
                    <a:lnTo>
                      <a:pt x="355" y="446"/>
                    </a:lnTo>
                    <a:lnTo>
                      <a:pt x="325" y="475"/>
                    </a:lnTo>
                    <a:lnTo>
                      <a:pt x="325" y="534"/>
                    </a:lnTo>
                    <a:lnTo>
                      <a:pt x="295" y="565"/>
                    </a:lnTo>
                    <a:lnTo>
                      <a:pt x="267" y="565"/>
                    </a:lnTo>
                    <a:lnTo>
                      <a:pt x="267" y="623"/>
                    </a:lnTo>
                    <a:lnTo>
                      <a:pt x="237" y="653"/>
                    </a:lnTo>
                    <a:lnTo>
                      <a:pt x="237" y="684"/>
                    </a:lnTo>
                    <a:lnTo>
                      <a:pt x="148" y="684"/>
                    </a:lnTo>
                    <a:lnTo>
                      <a:pt x="118" y="711"/>
                    </a:lnTo>
                    <a:lnTo>
                      <a:pt x="30" y="711"/>
                    </a:lnTo>
                    <a:lnTo>
                      <a:pt x="0" y="741"/>
                    </a:lnTo>
                    <a:lnTo>
                      <a:pt x="9" y="753"/>
                    </a:lnTo>
                    <a:lnTo>
                      <a:pt x="59" y="802"/>
                    </a:lnTo>
                    <a:lnTo>
                      <a:pt x="88" y="802"/>
                    </a:lnTo>
                    <a:lnTo>
                      <a:pt x="118" y="830"/>
                    </a:lnTo>
                    <a:lnTo>
                      <a:pt x="118" y="860"/>
                    </a:lnTo>
                    <a:lnTo>
                      <a:pt x="148" y="860"/>
                    </a:lnTo>
                    <a:lnTo>
                      <a:pt x="148" y="948"/>
                    </a:lnTo>
                    <a:lnTo>
                      <a:pt x="177" y="948"/>
                    </a:lnTo>
                    <a:lnTo>
                      <a:pt x="207" y="979"/>
                    </a:lnTo>
                    <a:lnTo>
                      <a:pt x="207" y="1009"/>
                    </a:lnTo>
                    <a:lnTo>
                      <a:pt x="267" y="1009"/>
                    </a:lnTo>
                    <a:lnTo>
                      <a:pt x="295" y="1038"/>
                    </a:lnTo>
                    <a:lnTo>
                      <a:pt x="355" y="1038"/>
                    </a:lnTo>
                    <a:lnTo>
                      <a:pt x="325" y="1067"/>
                    </a:lnTo>
                    <a:lnTo>
                      <a:pt x="325" y="1097"/>
                    </a:lnTo>
                    <a:lnTo>
                      <a:pt x="355" y="1127"/>
                    </a:lnTo>
                    <a:lnTo>
                      <a:pt x="355" y="1157"/>
                    </a:lnTo>
                    <a:lnTo>
                      <a:pt x="325" y="1157"/>
                    </a:lnTo>
                    <a:lnTo>
                      <a:pt x="325" y="1185"/>
                    </a:lnTo>
                    <a:lnTo>
                      <a:pt x="386" y="1185"/>
                    </a:lnTo>
                    <a:lnTo>
                      <a:pt x="414" y="1215"/>
                    </a:lnTo>
                    <a:lnTo>
                      <a:pt x="504" y="1215"/>
                    </a:lnTo>
                    <a:lnTo>
                      <a:pt x="504" y="1245"/>
                    </a:lnTo>
                    <a:lnTo>
                      <a:pt x="532" y="1275"/>
                    </a:lnTo>
                    <a:lnTo>
                      <a:pt x="562" y="1275"/>
                    </a:lnTo>
                    <a:lnTo>
                      <a:pt x="562" y="1245"/>
                    </a:lnTo>
                    <a:lnTo>
                      <a:pt x="593" y="1215"/>
                    </a:lnTo>
                    <a:lnTo>
                      <a:pt x="651" y="1215"/>
                    </a:lnTo>
                    <a:lnTo>
                      <a:pt x="682" y="1245"/>
                    </a:lnTo>
                    <a:lnTo>
                      <a:pt x="711" y="1245"/>
                    </a:lnTo>
                    <a:lnTo>
                      <a:pt x="682" y="1275"/>
                    </a:lnTo>
                    <a:lnTo>
                      <a:pt x="651" y="1245"/>
                    </a:lnTo>
                    <a:lnTo>
                      <a:pt x="623" y="1275"/>
                    </a:lnTo>
                    <a:lnTo>
                      <a:pt x="623" y="1304"/>
                    </a:lnTo>
                    <a:lnTo>
                      <a:pt x="682" y="1363"/>
                    </a:lnTo>
                    <a:lnTo>
                      <a:pt x="741" y="1393"/>
                    </a:lnTo>
                    <a:lnTo>
                      <a:pt x="769" y="1393"/>
                    </a:lnTo>
                    <a:lnTo>
                      <a:pt x="769" y="1452"/>
                    </a:lnTo>
                    <a:lnTo>
                      <a:pt x="741" y="1452"/>
                    </a:lnTo>
                    <a:lnTo>
                      <a:pt x="741" y="1482"/>
                    </a:lnTo>
                    <a:lnTo>
                      <a:pt x="769" y="1513"/>
                    </a:lnTo>
                    <a:lnTo>
                      <a:pt x="830" y="1513"/>
                    </a:lnTo>
                    <a:lnTo>
                      <a:pt x="830" y="1482"/>
                    </a:lnTo>
                    <a:lnTo>
                      <a:pt x="918" y="1482"/>
                    </a:lnTo>
                    <a:lnTo>
                      <a:pt x="918" y="1513"/>
                    </a:lnTo>
                    <a:lnTo>
                      <a:pt x="1037" y="1513"/>
                    </a:lnTo>
                    <a:lnTo>
                      <a:pt x="1067" y="1540"/>
                    </a:lnTo>
                    <a:lnTo>
                      <a:pt x="1185" y="1540"/>
                    </a:lnTo>
                    <a:lnTo>
                      <a:pt x="1185" y="1513"/>
                    </a:lnTo>
                    <a:lnTo>
                      <a:pt x="1214" y="1513"/>
                    </a:lnTo>
                    <a:lnTo>
                      <a:pt x="1244" y="1540"/>
                    </a:lnTo>
                    <a:lnTo>
                      <a:pt x="1422" y="1540"/>
                    </a:lnTo>
                    <a:lnTo>
                      <a:pt x="1422" y="1570"/>
                    </a:lnTo>
                    <a:lnTo>
                      <a:pt x="1481" y="1570"/>
                    </a:lnTo>
                    <a:lnTo>
                      <a:pt x="1511" y="1540"/>
                    </a:lnTo>
                    <a:lnTo>
                      <a:pt x="1541" y="1540"/>
                    </a:lnTo>
                    <a:lnTo>
                      <a:pt x="1541" y="1513"/>
                    </a:lnTo>
                    <a:lnTo>
                      <a:pt x="1569" y="1513"/>
                    </a:lnTo>
                    <a:lnTo>
                      <a:pt x="1599" y="1482"/>
                    </a:lnTo>
                    <a:lnTo>
                      <a:pt x="1599" y="1452"/>
                    </a:lnTo>
                    <a:lnTo>
                      <a:pt x="1660" y="1452"/>
                    </a:lnTo>
                    <a:lnTo>
                      <a:pt x="1660" y="1422"/>
                    </a:lnTo>
                    <a:lnTo>
                      <a:pt x="1806" y="1422"/>
                    </a:lnTo>
                    <a:lnTo>
                      <a:pt x="1837" y="1393"/>
                    </a:lnTo>
                    <a:lnTo>
                      <a:pt x="1955" y="1393"/>
                    </a:lnTo>
                    <a:lnTo>
                      <a:pt x="1985" y="1422"/>
                    </a:lnTo>
                    <a:lnTo>
                      <a:pt x="2044" y="1422"/>
                    </a:lnTo>
                    <a:lnTo>
                      <a:pt x="2044" y="1452"/>
                    </a:lnTo>
                    <a:lnTo>
                      <a:pt x="2104" y="1452"/>
                    </a:lnTo>
                    <a:lnTo>
                      <a:pt x="2162" y="1513"/>
                    </a:lnTo>
                    <a:lnTo>
                      <a:pt x="2311" y="1513"/>
                    </a:lnTo>
                    <a:lnTo>
                      <a:pt x="2311" y="1334"/>
                    </a:lnTo>
                    <a:lnTo>
                      <a:pt x="2370" y="1275"/>
                    </a:lnTo>
                    <a:lnTo>
                      <a:pt x="2370" y="1245"/>
                    </a:lnTo>
                    <a:lnTo>
                      <a:pt x="2341" y="1275"/>
                    </a:lnTo>
                    <a:lnTo>
                      <a:pt x="2341" y="1245"/>
                    </a:lnTo>
                    <a:lnTo>
                      <a:pt x="2370" y="1215"/>
                    </a:lnTo>
                    <a:lnTo>
                      <a:pt x="2341" y="1215"/>
                    </a:lnTo>
                    <a:lnTo>
                      <a:pt x="2370" y="1185"/>
                    </a:lnTo>
                    <a:lnTo>
                      <a:pt x="2370" y="1157"/>
                    </a:lnTo>
                    <a:lnTo>
                      <a:pt x="2341" y="1127"/>
                    </a:lnTo>
                    <a:lnTo>
                      <a:pt x="2370" y="1097"/>
                    </a:lnTo>
                    <a:lnTo>
                      <a:pt x="2399" y="1097"/>
                    </a:lnTo>
                    <a:lnTo>
                      <a:pt x="2399" y="1157"/>
                    </a:lnTo>
                    <a:lnTo>
                      <a:pt x="2370" y="1185"/>
                    </a:lnTo>
                    <a:lnTo>
                      <a:pt x="2429" y="1185"/>
                    </a:lnTo>
                    <a:lnTo>
                      <a:pt x="2459" y="1157"/>
                    </a:lnTo>
                    <a:lnTo>
                      <a:pt x="2547" y="1157"/>
                    </a:lnTo>
                    <a:lnTo>
                      <a:pt x="2547" y="1038"/>
                    </a:lnTo>
                    <a:lnTo>
                      <a:pt x="2547" y="979"/>
                    </a:lnTo>
                    <a:lnTo>
                      <a:pt x="2490" y="979"/>
                    </a:lnTo>
                    <a:lnTo>
                      <a:pt x="2490" y="948"/>
                    </a:lnTo>
                    <a:lnTo>
                      <a:pt x="2429" y="948"/>
                    </a:lnTo>
                    <a:lnTo>
                      <a:pt x="2429" y="979"/>
                    </a:lnTo>
                    <a:lnTo>
                      <a:pt x="2399" y="979"/>
                    </a:lnTo>
                    <a:lnTo>
                      <a:pt x="2370" y="1009"/>
                    </a:lnTo>
                    <a:lnTo>
                      <a:pt x="2311" y="1009"/>
                    </a:lnTo>
                    <a:lnTo>
                      <a:pt x="2311" y="1038"/>
                    </a:lnTo>
                    <a:lnTo>
                      <a:pt x="2252" y="1009"/>
                    </a:lnTo>
                    <a:lnTo>
                      <a:pt x="2222" y="1009"/>
                    </a:lnTo>
                    <a:lnTo>
                      <a:pt x="2162" y="948"/>
                    </a:lnTo>
                    <a:lnTo>
                      <a:pt x="2134" y="948"/>
                    </a:lnTo>
                    <a:lnTo>
                      <a:pt x="2134" y="860"/>
                    </a:lnTo>
                    <a:lnTo>
                      <a:pt x="2104" y="830"/>
                    </a:lnTo>
                    <a:lnTo>
                      <a:pt x="2104" y="684"/>
                    </a:lnTo>
                    <a:lnTo>
                      <a:pt x="2134" y="653"/>
                    </a:lnTo>
                    <a:lnTo>
                      <a:pt x="2134" y="565"/>
                    </a:lnTo>
                    <a:lnTo>
                      <a:pt x="2104" y="504"/>
                    </a:lnTo>
                    <a:lnTo>
                      <a:pt x="2074" y="475"/>
                    </a:lnTo>
                    <a:lnTo>
                      <a:pt x="2074" y="446"/>
                    </a:lnTo>
                    <a:lnTo>
                      <a:pt x="2044" y="416"/>
                    </a:lnTo>
                    <a:lnTo>
                      <a:pt x="2015" y="416"/>
                    </a:lnTo>
                    <a:lnTo>
                      <a:pt x="1985" y="386"/>
                    </a:lnTo>
                    <a:close/>
                  </a:path>
                </a:pathLst>
              </a:custGeom>
              <a:solidFill>
                <a:srgbClr val="99D6AB"/>
              </a:solidFill>
              <a:ln w="9525">
                <a:noFill/>
                <a:round/>
                <a:headEnd/>
                <a:tailEnd/>
              </a:ln>
            </p:spPr>
            <p:txBody>
              <a:bodyPr/>
              <a:lstStyle/>
              <a:p>
                <a:endParaRPr lang="en-GB"/>
              </a:p>
            </p:txBody>
          </p:sp>
          <p:sp>
            <p:nvSpPr>
              <p:cNvPr id="13340" name="Freeform 28"/>
              <p:cNvSpPr>
                <a:spLocks/>
              </p:cNvSpPr>
              <p:nvPr/>
            </p:nvSpPr>
            <p:spPr bwMode="auto">
              <a:xfrm>
                <a:off x="3657" y="2564"/>
                <a:ext cx="378" cy="148"/>
              </a:xfrm>
              <a:custGeom>
                <a:avLst/>
                <a:gdLst/>
                <a:ahLst/>
                <a:cxnLst>
                  <a:cxn ang="0">
                    <a:pos x="1453" y="238"/>
                  </a:cxn>
                  <a:cxn ang="0">
                    <a:pos x="1511" y="149"/>
                  </a:cxn>
                  <a:cxn ang="0">
                    <a:pos x="1335" y="59"/>
                  </a:cxn>
                  <a:cxn ang="0">
                    <a:pos x="1274" y="31"/>
                  </a:cxn>
                  <a:cxn ang="0">
                    <a:pos x="1067" y="88"/>
                  </a:cxn>
                  <a:cxn ang="0">
                    <a:pos x="1008" y="59"/>
                  </a:cxn>
                  <a:cxn ang="0">
                    <a:pos x="830" y="118"/>
                  </a:cxn>
                  <a:cxn ang="0">
                    <a:pos x="770" y="88"/>
                  </a:cxn>
                  <a:cxn ang="0">
                    <a:pos x="742" y="59"/>
                  </a:cxn>
                  <a:cxn ang="0">
                    <a:pos x="623" y="0"/>
                  </a:cxn>
                  <a:cxn ang="0">
                    <a:pos x="563" y="59"/>
                  </a:cxn>
                  <a:cxn ang="0">
                    <a:pos x="505" y="0"/>
                  </a:cxn>
                  <a:cxn ang="0">
                    <a:pos x="475" y="0"/>
                  </a:cxn>
                  <a:cxn ang="0">
                    <a:pos x="387" y="59"/>
                  </a:cxn>
                  <a:cxn ang="0">
                    <a:pos x="356" y="88"/>
                  </a:cxn>
                  <a:cxn ang="0">
                    <a:pos x="326" y="177"/>
                  </a:cxn>
                  <a:cxn ang="0">
                    <a:pos x="267" y="207"/>
                  </a:cxn>
                  <a:cxn ang="0">
                    <a:pos x="207" y="238"/>
                  </a:cxn>
                  <a:cxn ang="0">
                    <a:pos x="59" y="267"/>
                  </a:cxn>
                  <a:cxn ang="0">
                    <a:pos x="30" y="295"/>
                  </a:cxn>
                  <a:cxn ang="0">
                    <a:pos x="0" y="356"/>
                  </a:cxn>
                  <a:cxn ang="0">
                    <a:pos x="30" y="413"/>
                  </a:cxn>
                  <a:cxn ang="0">
                    <a:pos x="89" y="504"/>
                  </a:cxn>
                  <a:cxn ang="0">
                    <a:pos x="178" y="563"/>
                  </a:cxn>
                  <a:cxn ang="0">
                    <a:pos x="237" y="592"/>
                  </a:cxn>
                  <a:cxn ang="0">
                    <a:pos x="505" y="563"/>
                  </a:cxn>
                  <a:cxn ang="0">
                    <a:pos x="505" y="533"/>
                  </a:cxn>
                  <a:cxn ang="0">
                    <a:pos x="651" y="504"/>
                  </a:cxn>
                  <a:cxn ang="0">
                    <a:pos x="712" y="444"/>
                  </a:cxn>
                  <a:cxn ang="0">
                    <a:pos x="801" y="474"/>
                  </a:cxn>
                  <a:cxn ang="0">
                    <a:pos x="860" y="444"/>
                  </a:cxn>
                  <a:cxn ang="0">
                    <a:pos x="919" y="413"/>
                  </a:cxn>
                  <a:cxn ang="0">
                    <a:pos x="949" y="356"/>
                  </a:cxn>
                  <a:cxn ang="0">
                    <a:pos x="1067" y="325"/>
                  </a:cxn>
                  <a:cxn ang="0">
                    <a:pos x="1186" y="356"/>
                  </a:cxn>
                  <a:cxn ang="0">
                    <a:pos x="1244" y="325"/>
                  </a:cxn>
                  <a:cxn ang="0">
                    <a:pos x="1274" y="386"/>
                  </a:cxn>
                  <a:cxn ang="0">
                    <a:pos x="1335" y="386"/>
                  </a:cxn>
                  <a:cxn ang="0">
                    <a:pos x="1393" y="325"/>
                  </a:cxn>
                </a:cxnLst>
                <a:rect l="0" t="0" r="r" b="b"/>
                <a:pathLst>
                  <a:path w="1511" h="592">
                    <a:moveTo>
                      <a:pt x="1453" y="267"/>
                    </a:moveTo>
                    <a:lnTo>
                      <a:pt x="1453" y="238"/>
                    </a:lnTo>
                    <a:lnTo>
                      <a:pt x="1511" y="177"/>
                    </a:lnTo>
                    <a:lnTo>
                      <a:pt x="1511" y="149"/>
                    </a:lnTo>
                    <a:lnTo>
                      <a:pt x="1423" y="149"/>
                    </a:lnTo>
                    <a:lnTo>
                      <a:pt x="1335" y="59"/>
                    </a:lnTo>
                    <a:lnTo>
                      <a:pt x="1304" y="59"/>
                    </a:lnTo>
                    <a:lnTo>
                      <a:pt x="1274" y="31"/>
                    </a:lnTo>
                    <a:lnTo>
                      <a:pt x="1126" y="31"/>
                    </a:lnTo>
                    <a:lnTo>
                      <a:pt x="1067" y="88"/>
                    </a:lnTo>
                    <a:lnTo>
                      <a:pt x="1008" y="31"/>
                    </a:lnTo>
                    <a:lnTo>
                      <a:pt x="1008" y="59"/>
                    </a:lnTo>
                    <a:lnTo>
                      <a:pt x="889" y="59"/>
                    </a:lnTo>
                    <a:lnTo>
                      <a:pt x="830" y="118"/>
                    </a:lnTo>
                    <a:lnTo>
                      <a:pt x="801" y="118"/>
                    </a:lnTo>
                    <a:lnTo>
                      <a:pt x="770" y="88"/>
                    </a:lnTo>
                    <a:lnTo>
                      <a:pt x="770" y="59"/>
                    </a:lnTo>
                    <a:lnTo>
                      <a:pt x="742" y="59"/>
                    </a:lnTo>
                    <a:lnTo>
                      <a:pt x="682" y="0"/>
                    </a:lnTo>
                    <a:lnTo>
                      <a:pt x="623" y="0"/>
                    </a:lnTo>
                    <a:lnTo>
                      <a:pt x="623" y="31"/>
                    </a:lnTo>
                    <a:lnTo>
                      <a:pt x="563" y="59"/>
                    </a:lnTo>
                    <a:lnTo>
                      <a:pt x="563" y="0"/>
                    </a:lnTo>
                    <a:lnTo>
                      <a:pt x="505" y="0"/>
                    </a:lnTo>
                    <a:lnTo>
                      <a:pt x="505" y="31"/>
                    </a:lnTo>
                    <a:lnTo>
                      <a:pt x="475" y="0"/>
                    </a:lnTo>
                    <a:lnTo>
                      <a:pt x="414" y="59"/>
                    </a:lnTo>
                    <a:lnTo>
                      <a:pt x="387" y="59"/>
                    </a:lnTo>
                    <a:lnTo>
                      <a:pt x="387" y="88"/>
                    </a:lnTo>
                    <a:lnTo>
                      <a:pt x="356" y="88"/>
                    </a:lnTo>
                    <a:lnTo>
                      <a:pt x="326" y="118"/>
                    </a:lnTo>
                    <a:lnTo>
                      <a:pt x="326" y="177"/>
                    </a:lnTo>
                    <a:lnTo>
                      <a:pt x="296" y="177"/>
                    </a:lnTo>
                    <a:lnTo>
                      <a:pt x="267" y="207"/>
                    </a:lnTo>
                    <a:lnTo>
                      <a:pt x="237" y="207"/>
                    </a:lnTo>
                    <a:lnTo>
                      <a:pt x="207" y="238"/>
                    </a:lnTo>
                    <a:lnTo>
                      <a:pt x="59" y="238"/>
                    </a:lnTo>
                    <a:lnTo>
                      <a:pt x="59" y="267"/>
                    </a:lnTo>
                    <a:lnTo>
                      <a:pt x="30" y="267"/>
                    </a:lnTo>
                    <a:lnTo>
                      <a:pt x="30" y="295"/>
                    </a:lnTo>
                    <a:lnTo>
                      <a:pt x="30" y="325"/>
                    </a:lnTo>
                    <a:lnTo>
                      <a:pt x="0" y="356"/>
                    </a:lnTo>
                    <a:lnTo>
                      <a:pt x="0" y="386"/>
                    </a:lnTo>
                    <a:lnTo>
                      <a:pt x="30" y="413"/>
                    </a:lnTo>
                    <a:lnTo>
                      <a:pt x="30" y="444"/>
                    </a:lnTo>
                    <a:lnTo>
                      <a:pt x="89" y="504"/>
                    </a:lnTo>
                    <a:lnTo>
                      <a:pt x="119" y="504"/>
                    </a:lnTo>
                    <a:lnTo>
                      <a:pt x="178" y="563"/>
                    </a:lnTo>
                    <a:lnTo>
                      <a:pt x="207" y="563"/>
                    </a:lnTo>
                    <a:lnTo>
                      <a:pt x="237" y="592"/>
                    </a:lnTo>
                    <a:lnTo>
                      <a:pt x="505" y="592"/>
                    </a:lnTo>
                    <a:lnTo>
                      <a:pt x="505" y="563"/>
                    </a:lnTo>
                    <a:lnTo>
                      <a:pt x="533" y="563"/>
                    </a:lnTo>
                    <a:lnTo>
                      <a:pt x="505" y="533"/>
                    </a:lnTo>
                    <a:lnTo>
                      <a:pt x="533" y="504"/>
                    </a:lnTo>
                    <a:lnTo>
                      <a:pt x="651" y="504"/>
                    </a:lnTo>
                    <a:lnTo>
                      <a:pt x="712" y="474"/>
                    </a:lnTo>
                    <a:lnTo>
                      <a:pt x="712" y="444"/>
                    </a:lnTo>
                    <a:lnTo>
                      <a:pt x="770" y="444"/>
                    </a:lnTo>
                    <a:lnTo>
                      <a:pt x="801" y="474"/>
                    </a:lnTo>
                    <a:lnTo>
                      <a:pt x="830" y="444"/>
                    </a:lnTo>
                    <a:lnTo>
                      <a:pt x="860" y="444"/>
                    </a:lnTo>
                    <a:lnTo>
                      <a:pt x="889" y="413"/>
                    </a:lnTo>
                    <a:lnTo>
                      <a:pt x="919" y="413"/>
                    </a:lnTo>
                    <a:lnTo>
                      <a:pt x="949" y="386"/>
                    </a:lnTo>
                    <a:lnTo>
                      <a:pt x="949" y="356"/>
                    </a:lnTo>
                    <a:lnTo>
                      <a:pt x="979" y="325"/>
                    </a:lnTo>
                    <a:lnTo>
                      <a:pt x="1067" y="325"/>
                    </a:lnTo>
                    <a:lnTo>
                      <a:pt x="1126" y="356"/>
                    </a:lnTo>
                    <a:lnTo>
                      <a:pt x="1186" y="356"/>
                    </a:lnTo>
                    <a:lnTo>
                      <a:pt x="1186" y="325"/>
                    </a:lnTo>
                    <a:lnTo>
                      <a:pt x="1244" y="325"/>
                    </a:lnTo>
                    <a:lnTo>
                      <a:pt x="1274" y="356"/>
                    </a:lnTo>
                    <a:lnTo>
                      <a:pt x="1274" y="386"/>
                    </a:lnTo>
                    <a:lnTo>
                      <a:pt x="1304" y="413"/>
                    </a:lnTo>
                    <a:lnTo>
                      <a:pt x="1335" y="386"/>
                    </a:lnTo>
                    <a:lnTo>
                      <a:pt x="1393" y="386"/>
                    </a:lnTo>
                    <a:lnTo>
                      <a:pt x="1393" y="325"/>
                    </a:lnTo>
                    <a:lnTo>
                      <a:pt x="1453" y="267"/>
                    </a:lnTo>
                    <a:close/>
                  </a:path>
                </a:pathLst>
              </a:custGeom>
              <a:solidFill>
                <a:srgbClr val="B28665"/>
              </a:solidFill>
              <a:ln w="9525">
                <a:noFill/>
                <a:round/>
                <a:headEnd/>
                <a:tailEnd/>
              </a:ln>
            </p:spPr>
            <p:txBody>
              <a:bodyPr/>
              <a:lstStyle/>
              <a:p>
                <a:endParaRPr lang="en-GB"/>
              </a:p>
            </p:txBody>
          </p:sp>
          <p:sp>
            <p:nvSpPr>
              <p:cNvPr id="13341" name="Freeform 29"/>
              <p:cNvSpPr>
                <a:spLocks/>
              </p:cNvSpPr>
              <p:nvPr/>
            </p:nvSpPr>
            <p:spPr bwMode="auto">
              <a:xfrm>
                <a:off x="3613" y="2645"/>
                <a:ext cx="444" cy="237"/>
              </a:xfrm>
              <a:custGeom>
                <a:avLst/>
                <a:gdLst/>
                <a:ahLst/>
                <a:cxnLst>
                  <a:cxn ang="0">
                    <a:pos x="1660" y="88"/>
                  </a:cxn>
                  <a:cxn ang="0">
                    <a:pos x="1602" y="61"/>
                  </a:cxn>
                  <a:cxn ang="0">
                    <a:pos x="1514" y="61"/>
                  </a:cxn>
                  <a:cxn ang="0">
                    <a:pos x="1453" y="61"/>
                  </a:cxn>
                  <a:cxn ang="0">
                    <a:pos x="1423" y="0"/>
                  </a:cxn>
                  <a:cxn ang="0">
                    <a:pos x="1365" y="31"/>
                  </a:cxn>
                  <a:cxn ang="0">
                    <a:pos x="1246" y="0"/>
                  </a:cxn>
                  <a:cxn ang="0">
                    <a:pos x="1128" y="31"/>
                  </a:cxn>
                  <a:cxn ang="0">
                    <a:pos x="1098" y="88"/>
                  </a:cxn>
                  <a:cxn ang="0">
                    <a:pos x="1039" y="119"/>
                  </a:cxn>
                  <a:cxn ang="0">
                    <a:pos x="980" y="149"/>
                  </a:cxn>
                  <a:cxn ang="0">
                    <a:pos x="891" y="119"/>
                  </a:cxn>
                  <a:cxn ang="0">
                    <a:pos x="830" y="179"/>
                  </a:cxn>
                  <a:cxn ang="0">
                    <a:pos x="684" y="208"/>
                  </a:cxn>
                  <a:cxn ang="0">
                    <a:pos x="684" y="238"/>
                  </a:cxn>
                  <a:cxn ang="0">
                    <a:pos x="416" y="267"/>
                  </a:cxn>
                  <a:cxn ang="0">
                    <a:pos x="357" y="238"/>
                  </a:cxn>
                  <a:cxn ang="0">
                    <a:pos x="268" y="179"/>
                  </a:cxn>
                  <a:cxn ang="0">
                    <a:pos x="268" y="208"/>
                  </a:cxn>
                  <a:cxn ang="0">
                    <a:pos x="238" y="297"/>
                  </a:cxn>
                  <a:cxn ang="0">
                    <a:pos x="150" y="267"/>
                  </a:cxn>
                  <a:cxn ang="0">
                    <a:pos x="120" y="297"/>
                  </a:cxn>
                  <a:cxn ang="0">
                    <a:pos x="150" y="356"/>
                  </a:cxn>
                  <a:cxn ang="0">
                    <a:pos x="91" y="534"/>
                  </a:cxn>
                  <a:cxn ang="0">
                    <a:pos x="0" y="563"/>
                  </a:cxn>
                  <a:cxn ang="0">
                    <a:pos x="61" y="592"/>
                  </a:cxn>
                  <a:cxn ang="0">
                    <a:pos x="91" y="653"/>
                  </a:cxn>
                  <a:cxn ang="0">
                    <a:pos x="150" y="711"/>
                  </a:cxn>
                  <a:cxn ang="0">
                    <a:pos x="179" y="741"/>
                  </a:cxn>
                  <a:cxn ang="0">
                    <a:pos x="238" y="772"/>
                  </a:cxn>
                  <a:cxn ang="0">
                    <a:pos x="268" y="799"/>
                  </a:cxn>
                  <a:cxn ang="0">
                    <a:pos x="328" y="829"/>
                  </a:cxn>
                  <a:cxn ang="0">
                    <a:pos x="357" y="890"/>
                  </a:cxn>
                  <a:cxn ang="0">
                    <a:pos x="386" y="890"/>
                  </a:cxn>
                  <a:cxn ang="0">
                    <a:pos x="416" y="918"/>
                  </a:cxn>
                  <a:cxn ang="0">
                    <a:pos x="593" y="948"/>
                  </a:cxn>
                  <a:cxn ang="0">
                    <a:pos x="712" y="890"/>
                  </a:cxn>
                  <a:cxn ang="0">
                    <a:pos x="773" y="890"/>
                  </a:cxn>
                  <a:cxn ang="0">
                    <a:pos x="861" y="860"/>
                  </a:cxn>
                  <a:cxn ang="0">
                    <a:pos x="921" y="829"/>
                  </a:cxn>
                  <a:cxn ang="0">
                    <a:pos x="1098" y="799"/>
                  </a:cxn>
                  <a:cxn ang="0">
                    <a:pos x="1120" y="822"/>
                  </a:cxn>
                  <a:cxn ang="0">
                    <a:pos x="1158" y="799"/>
                  </a:cxn>
                  <a:cxn ang="0">
                    <a:pos x="1276" y="772"/>
                  </a:cxn>
                  <a:cxn ang="0">
                    <a:pos x="1365" y="741"/>
                  </a:cxn>
                  <a:cxn ang="0">
                    <a:pos x="1395" y="653"/>
                  </a:cxn>
                  <a:cxn ang="0">
                    <a:pos x="1453" y="622"/>
                  </a:cxn>
                  <a:cxn ang="0">
                    <a:pos x="1483" y="534"/>
                  </a:cxn>
                  <a:cxn ang="0">
                    <a:pos x="1542" y="444"/>
                  </a:cxn>
                  <a:cxn ang="0">
                    <a:pos x="1572" y="386"/>
                  </a:cxn>
                  <a:cxn ang="0">
                    <a:pos x="1660" y="267"/>
                  </a:cxn>
                  <a:cxn ang="0">
                    <a:pos x="1751" y="238"/>
                  </a:cxn>
                  <a:cxn ang="0">
                    <a:pos x="1779" y="208"/>
                  </a:cxn>
                  <a:cxn ang="0">
                    <a:pos x="1721" y="149"/>
                  </a:cxn>
                </a:cxnLst>
                <a:rect l="0" t="0" r="r" b="b"/>
                <a:pathLst>
                  <a:path w="1779" h="948">
                    <a:moveTo>
                      <a:pt x="1721" y="149"/>
                    </a:moveTo>
                    <a:lnTo>
                      <a:pt x="1660" y="88"/>
                    </a:lnTo>
                    <a:lnTo>
                      <a:pt x="1632" y="88"/>
                    </a:lnTo>
                    <a:lnTo>
                      <a:pt x="1602" y="61"/>
                    </a:lnTo>
                    <a:lnTo>
                      <a:pt x="1572" y="61"/>
                    </a:lnTo>
                    <a:lnTo>
                      <a:pt x="1514" y="61"/>
                    </a:lnTo>
                    <a:lnTo>
                      <a:pt x="1483" y="88"/>
                    </a:lnTo>
                    <a:lnTo>
                      <a:pt x="1453" y="61"/>
                    </a:lnTo>
                    <a:lnTo>
                      <a:pt x="1453" y="31"/>
                    </a:lnTo>
                    <a:lnTo>
                      <a:pt x="1423" y="0"/>
                    </a:lnTo>
                    <a:lnTo>
                      <a:pt x="1365" y="0"/>
                    </a:lnTo>
                    <a:lnTo>
                      <a:pt x="1365" y="31"/>
                    </a:lnTo>
                    <a:lnTo>
                      <a:pt x="1305" y="31"/>
                    </a:lnTo>
                    <a:lnTo>
                      <a:pt x="1246" y="0"/>
                    </a:lnTo>
                    <a:lnTo>
                      <a:pt x="1158" y="0"/>
                    </a:lnTo>
                    <a:lnTo>
                      <a:pt x="1128" y="31"/>
                    </a:lnTo>
                    <a:lnTo>
                      <a:pt x="1128" y="61"/>
                    </a:lnTo>
                    <a:lnTo>
                      <a:pt x="1098" y="88"/>
                    </a:lnTo>
                    <a:lnTo>
                      <a:pt x="1068" y="88"/>
                    </a:lnTo>
                    <a:lnTo>
                      <a:pt x="1039" y="119"/>
                    </a:lnTo>
                    <a:lnTo>
                      <a:pt x="1009" y="119"/>
                    </a:lnTo>
                    <a:lnTo>
                      <a:pt x="980" y="149"/>
                    </a:lnTo>
                    <a:lnTo>
                      <a:pt x="949" y="119"/>
                    </a:lnTo>
                    <a:lnTo>
                      <a:pt x="891" y="119"/>
                    </a:lnTo>
                    <a:lnTo>
                      <a:pt x="891" y="149"/>
                    </a:lnTo>
                    <a:lnTo>
                      <a:pt x="830" y="179"/>
                    </a:lnTo>
                    <a:lnTo>
                      <a:pt x="712" y="179"/>
                    </a:lnTo>
                    <a:lnTo>
                      <a:pt x="684" y="208"/>
                    </a:lnTo>
                    <a:lnTo>
                      <a:pt x="712" y="238"/>
                    </a:lnTo>
                    <a:lnTo>
                      <a:pt x="684" y="238"/>
                    </a:lnTo>
                    <a:lnTo>
                      <a:pt x="684" y="267"/>
                    </a:lnTo>
                    <a:lnTo>
                      <a:pt x="416" y="267"/>
                    </a:lnTo>
                    <a:lnTo>
                      <a:pt x="386" y="238"/>
                    </a:lnTo>
                    <a:lnTo>
                      <a:pt x="357" y="238"/>
                    </a:lnTo>
                    <a:lnTo>
                      <a:pt x="298" y="179"/>
                    </a:lnTo>
                    <a:lnTo>
                      <a:pt x="268" y="179"/>
                    </a:lnTo>
                    <a:lnTo>
                      <a:pt x="238" y="208"/>
                    </a:lnTo>
                    <a:lnTo>
                      <a:pt x="268" y="208"/>
                    </a:lnTo>
                    <a:lnTo>
                      <a:pt x="238" y="238"/>
                    </a:lnTo>
                    <a:lnTo>
                      <a:pt x="238" y="297"/>
                    </a:lnTo>
                    <a:lnTo>
                      <a:pt x="179" y="297"/>
                    </a:lnTo>
                    <a:lnTo>
                      <a:pt x="150" y="267"/>
                    </a:lnTo>
                    <a:lnTo>
                      <a:pt x="120" y="267"/>
                    </a:lnTo>
                    <a:lnTo>
                      <a:pt x="120" y="297"/>
                    </a:lnTo>
                    <a:lnTo>
                      <a:pt x="150" y="326"/>
                    </a:lnTo>
                    <a:lnTo>
                      <a:pt x="150" y="356"/>
                    </a:lnTo>
                    <a:lnTo>
                      <a:pt x="91" y="416"/>
                    </a:lnTo>
                    <a:lnTo>
                      <a:pt x="91" y="534"/>
                    </a:lnTo>
                    <a:lnTo>
                      <a:pt x="31" y="534"/>
                    </a:lnTo>
                    <a:lnTo>
                      <a:pt x="0" y="563"/>
                    </a:lnTo>
                    <a:lnTo>
                      <a:pt x="31" y="563"/>
                    </a:lnTo>
                    <a:lnTo>
                      <a:pt x="61" y="592"/>
                    </a:lnTo>
                    <a:lnTo>
                      <a:pt x="61" y="622"/>
                    </a:lnTo>
                    <a:lnTo>
                      <a:pt x="91" y="653"/>
                    </a:lnTo>
                    <a:lnTo>
                      <a:pt x="120" y="653"/>
                    </a:lnTo>
                    <a:lnTo>
                      <a:pt x="150" y="711"/>
                    </a:lnTo>
                    <a:lnTo>
                      <a:pt x="179" y="711"/>
                    </a:lnTo>
                    <a:lnTo>
                      <a:pt x="179" y="741"/>
                    </a:lnTo>
                    <a:lnTo>
                      <a:pt x="209" y="741"/>
                    </a:lnTo>
                    <a:lnTo>
                      <a:pt x="238" y="772"/>
                    </a:lnTo>
                    <a:lnTo>
                      <a:pt x="268" y="772"/>
                    </a:lnTo>
                    <a:lnTo>
                      <a:pt x="268" y="799"/>
                    </a:lnTo>
                    <a:lnTo>
                      <a:pt x="298" y="829"/>
                    </a:lnTo>
                    <a:lnTo>
                      <a:pt x="328" y="829"/>
                    </a:lnTo>
                    <a:lnTo>
                      <a:pt x="328" y="860"/>
                    </a:lnTo>
                    <a:lnTo>
                      <a:pt x="357" y="890"/>
                    </a:lnTo>
                    <a:lnTo>
                      <a:pt x="357" y="860"/>
                    </a:lnTo>
                    <a:lnTo>
                      <a:pt x="386" y="890"/>
                    </a:lnTo>
                    <a:lnTo>
                      <a:pt x="416" y="890"/>
                    </a:lnTo>
                    <a:lnTo>
                      <a:pt x="416" y="918"/>
                    </a:lnTo>
                    <a:lnTo>
                      <a:pt x="593" y="918"/>
                    </a:lnTo>
                    <a:lnTo>
                      <a:pt x="593" y="948"/>
                    </a:lnTo>
                    <a:lnTo>
                      <a:pt x="654" y="948"/>
                    </a:lnTo>
                    <a:lnTo>
                      <a:pt x="712" y="890"/>
                    </a:lnTo>
                    <a:lnTo>
                      <a:pt x="742" y="890"/>
                    </a:lnTo>
                    <a:lnTo>
                      <a:pt x="773" y="890"/>
                    </a:lnTo>
                    <a:lnTo>
                      <a:pt x="802" y="860"/>
                    </a:lnTo>
                    <a:lnTo>
                      <a:pt x="861" y="860"/>
                    </a:lnTo>
                    <a:lnTo>
                      <a:pt x="891" y="829"/>
                    </a:lnTo>
                    <a:lnTo>
                      <a:pt x="921" y="829"/>
                    </a:lnTo>
                    <a:lnTo>
                      <a:pt x="949" y="799"/>
                    </a:lnTo>
                    <a:lnTo>
                      <a:pt x="1098" y="799"/>
                    </a:lnTo>
                    <a:lnTo>
                      <a:pt x="1113" y="814"/>
                    </a:lnTo>
                    <a:lnTo>
                      <a:pt x="1120" y="822"/>
                    </a:lnTo>
                    <a:lnTo>
                      <a:pt x="1128" y="829"/>
                    </a:lnTo>
                    <a:lnTo>
                      <a:pt x="1158" y="799"/>
                    </a:lnTo>
                    <a:lnTo>
                      <a:pt x="1246" y="799"/>
                    </a:lnTo>
                    <a:lnTo>
                      <a:pt x="1276" y="772"/>
                    </a:lnTo>
                    <a:lnTo>
                      <a:pt x="1365" y="772"/>
                    </a:lnTo>
                    <a:lnTo>
                      <a:pt x="1365" y="741"/>
                    </a:lnTo>
                    <a:lnTo>
                      <a:pt x="1395" y="711"/>
                    </a:lnTo>
                    <a:lnTo>
                      <a:pt x="1395" y="653"/>
                    </a:lnTo>
                    <a:lnTo>
                      <a:pt x="1423" y="653"/>
                    </a:lnTo>
                    <a:lnTo>
                      <a:pt x="1453" y="622"/>
                    </a:lnTo>
                    <a:lnTo>
                      <a:pt x="1453" y="563"/>
                    </a:lnTo>
                    <a:lnTo>
                      <a:pt x="1483" y="534"/>
                    </a:lnTo>
                    <a:lnTo>
                      <a:pt x="1483" y="504"/>
                    </a:lnTo>
                    <a:lnTo>
                      <a:pt x="1542" y="444"/>
                    </a:lnTo>
                    <a:lnTo>
                      <a:pt x="1542" y="416"/>
                    </a:lnTo>
                    <a:lnTo>
                      <a:pt x="1572" y="386"/>
                    </a:lnTo>
                    <a:lnTo>
                      <a:pt x="1572" y="356"/>
                    </a:lnTo>
                    <a:lnTo>
                      <a:pt x="1660" y="267"/>
                    </a:lnTo>
                    <a:lnTo>
                      <a:pt x="1721" y="267"/>
                    </a:lnTo>
                    <a:lnTo>
                      <a:pt x="1751" y="238"/>
                    </a:lnTo>
                    <a:lnTo>
                      <a:pt x="1779" y="238"/>
                    </a:lnTo>
                    <a:lnTo>
                      <a:pt x="1779" y="208"/>
                    </a:lnTo>
                    <a:lnTo>
                      <a:pt x="1779" y="149"/>
                    </a:lnTo>
                    <a:lnTo>
                      <a:pt x="1721" y="149"/>
                    </a:lnTo>
                    <a:close/>
                  </a:path>
                </a:pathLst>
              </a:custGeom>
              <a:solidFill>
                <a:srgbClr val="FED9A6"/>
              </a:solidFill>
              <a:ln w="9525">
                <a:noFill/>
                <a:round/>
                <a:headEnd/>
                <a:tailEnd/>
              </a:ln>
            </p:spPr>
            <p:txBody>
              <a:bodyPr/>
              <a:lstStyle/>
              <a:p>
                <a:endParaRPr lang="en-GB"/>
              </a:p>
            </p:txBody>
          </p:sp>
          <p:sp>
            <p:nvSpPr>
              <p:cNvPr id="13342" name="Freeform 30"/>
              <p:cNvSpPr>
                <a:spLocks/>
              </p:cNvSpPr>
              <p:nvPr/>
            </p:nvSpPr>
            <p:spPr bwMode="auto">
              <a:xfrm>
                <a:off x="3784" y="2845"/>
                <a:ext cx="310" cy="370"/>
              </a:xfrm>
              <a:custGeom>
                <a:avLst/>
                <a:gdLst/>
                <a:ahLst/>
                <a:cxnLst>
                  <a:cxn ang="0">
                    <a:pos x="1095" y="504"/>
                  </a:cxn>
                  <a:cxn ang="0">
                    <a:pos x="1006" y="564"/>
                  </a:cxn>
                  <a:cxn ang="0">
                    <a:pos x="948" y="504"/>
                  </a:cxn>
                  <a:cxn ang="0">
                    <a:pos x="769" y="474"/>
                  </a:cxn>
                  <a:cxn ang="0">
                    <a:pos x="799" y="416"/>
                  </a:cxn>
                  <a:cxn ang="0">
                    <a:pos x="799" y="327"/>
                  </a:cxn>
                  <a:cxn ang="0">
                    <a:pos x="651" y="298"/>
                  </a:cxn>
                  <a:cxn ang="0">
                    <a:pos x="592" y="237"/>
                  </a:cxn>
                  <a:cxn ang="0">
                    <a:pos x="562" y="119"/>
                  </a:cxn>
                  <a:cxn ang="0">
                    <a:pos x="453" y="42"/>
                  </a:cxn>
                  <a:cxn ang="0">
                    <a:pos x="414" y="0"/>
                  </a:cxn>
                  <a:cxn ang="0">
                    <a:pos x="207" y="30"/>
                  </a:cxn>
                  <a:cxn ang="0">
                    <a:pos x="89" y="91"/>
                  </a:cxn>
                  <a:cxn ang="0">
                    <a:pos x="89" y="119"/>
                  </a:cxn>
                  <a:cxn ang="0">
                    <a:pos x="118" y="237"/>
                  </a:cxn>
                  <a:cxn ang="0">
                    <a:pos x="177" y="298"/>
                  </a:cxn>
                  <a:cxn ang="0">
                    <a:pos x="146" y="386"/>
                  </a:cxn>
                  <a:cxn ang="0">
                    <a:pos x="207" y="416"/>
                  </a:cxn>
                  <a:cxn ang="0">
                    <a:pos x="177" y="534"/>
                  </a:cxn>
                  <a:cxn ang="0">
                    <a:pos x="177" y="623"/>
                  </a:cxn>
                  <a:cxn ang="0">
                    <a:pos x="237" y="682"/>
                  </a:cxn>
                  <a:cxn ang="0">
                    <a:pos x="265" y="741"/>
                  </a:cxn>
                  <a:cxn ang="0">
                    <a:pos x="265" y="859"/>
                  </a:cxn>
                  <a:cxn ang="0">
                    <a:pos x="118" y="890"/>
                  </a:cxn>
                  <a:cxn ang="0">
                    <a:pos x="146" y="977"/>
                  </a:cxn>
                  <a:cxn ang="0">
                    <a:pos x="89" y="977"/>
                  </a:cxn>
                  <a:cxn ang="0">
                    <a:pos x="28" y="1038"/>
                  </a:cxn>
                  <a:cxn ang="0">
                    <a:pos x="0" y="1156"/>
                  </a:cxn>
                  <a:cxn ang="0">
                    <a:pos x="0" y="1215"/>
                  </a:cxn>
                  <a:cxn ang="0">
                    <a:pos x="89" y="1245"/>
                  </a:cxn>
                  <a:cxn ang="0">
                    <a:pos x="58" y="1275"/>
                  </a:cxn>
                  <a:cxn ang="0">
                    <a:pos x="146" y="1333"/>
                  </a:cxn>
                  <a:cxn ang="0">
                    <a:pos x="237" y="1422"/>
                  </a:cxn>
                  <a:cxn ang="0">
                    <a:pos x="237" y="1363"/>
                  </a:cxn>
                  <a:cxn ang="0">
                    <a:pos x="325" y="1215"/>
                  </a:cxn>
                  <a:cxn ang="0">
                    <a:pos x="414" y="1215"/>
                  </a:cxn>
                  <a:cxn ang="0">
                    <a:pos x="503" y="1303"/>
                  </a:cxn>
                  <a:cxn ang="0">
                    <a:pos x="592" y="1363"/>
                  </a:cxn>
                  <a:cxn ang="0">
                    <a:pos x="592" y="1452"/>
                  </a:cxn>
                  <a:cxn ang="0">
                    <a:pos x="651" y="1363"/>
                  </a:cxn>
                  <a:cxn ang="0">
                    <a:pos x="769" y="1333"/>
                  </a:cxn>
                  <a:cxn ang="0">
                    <a:pos x="799" y="1333"/>
                  </a:cxn>
                  <a:cxn ang="0">
                    <a:pos x="888" y="1333"/>
                  </a:cxn>
                  <a:cxn ang="0">
                    <a:pos x="948" y="1275"/>
                  </a:cxn>
                  <a:cxn ang="0">
                    <a:pos x="1067" y="1275"/>
                  </a:cxn>
                  <a:cxn ang="0">
                    <a:pos x="1126" y="1275"/>
                  </a:cxn>
                  <a:cxn ang="0">
                    <a:pos x="1095" y="1127"/>
                  </a:cxn>
                  <a:cxn ang="0">
                    <a:pos x="1185" y="1097"/>
                  </a:cxn>
                  <a:cxn ang="0">
                    <a:pos x="1213" y="1038"/>
                  </a:cxn>
                  <a:cxn ang="0">
                    <a:pos x="1185" y="977"/>
                  </a:cxn>
                  <a:cxn ang="0">
                    <a:pos x="1126" y="920"/>
                  </a:cxn>
                  <a:cxn ang="0">
                    <a:pos x="1067" y="829"/>
                  </a:cxn>
                  <a:cxn ang="0">
                    <a:pos x="1126" y="652"/>
                  </a:cxn>
                  <a:cxn ang="0">
                    <a:pos x="1095" y="534"/>
                  </a:cxn>
                </a:cxnLst>
                <a:rect l="0" t="0" r="r" b="b"/>
                <a:pathLst>
                  <a:path w="1244" h="1481">
                    <a:moveTo>
                      <a:pt x="1155" y="534"/>
                    </a:moveTo>
                    <a:lnTo>
                      <a:pt x="1126" y="534"/>
                    </a:lnTo>
                    <a:lnTo>
                      <a:pt x="1095" y="504"/>
                    </a:lnTo>
                    <a:lnTo>
                      <a:pt x="1037" y="504"/>
                    </a:lnTo>
                    <a:lnTo>
                      <a:pt x="1006" y="534"/>
                    </a:lnTo>
                    <a:lnTo>
                      <a:pt x="1006" y="564"/>
                    </a:lnTo>
                    <a:lnTo>
                      <a:pt x="976" y="564"/>
                    </a:lnTo>
                    <a:lnTo>
                      <a:pt x="948" y="534"/>
                    </a:lnTo>
                    <a:lnTo>
                      <a:pt x="948" y="504"/>
                    </a:lnTo>
                    <a:lnTo>
                      <a:pt x="858" y="504"/>
                    </a:lnTo>
                    <a:lnTo>
                      <a:pt x="830" y="474"/>
                    </a:lnTo>
                    <a:lnTo>
                      <a:pt x="769" y="474"/>
                    </a:lnTo>
                    <a:lnTo>
                      <a:pt x="769" y="446"/>
                    </a:lnTo>
                    <a:lnTo>
                      <a:pt x="799" y="446"/>
                    </a:lnTo>
                    <a:lnTo>
                      <a:pt x="799" y="416"/>
                    </a:lnTo>
                    <a:lnTo>
                      <a:pt x="769" y="386"/>
                    </a:lnTo>
                    <a:lnTo>
                      <a:pt x="769" y="356"/>
                    </a:lnTo>
                    <a:lnTo>
                      <a:pt x="799" y="327"/>
                    </a:lnTo>
                    <a:lnTo>
                      <a:pt x="739" y="327"/>
                    </a:lnTo>
                    <a:lnTo>
                      <a:pt x="711" y="298"/>
                    </a:lnTo>
                    <a:lnTo>
                      <a:pt x="651" y="298"/>
                    </a:lnTo>
                    <a:lnTo>
                      <a:pt x="651" y="268"/>
                    </a:lnTo>
                    <a:lnTo>
                      <a:pt x="621" y="237"/>
                    </a:lnTo>
                    <a:lnTo>
                      <a:pt x="592" y="237"/>
                    </a:lnTo>
                    <a:lnTo>
                      <a:pt x="592" y="149"/>
                    </a:lnTo>
                    <a:lnTo>
                      <a:pt x="562" y="149"/>
                    </a:lnTo>
                    <a:lnTo>
                      <a:pt x="562" y="119"/>
                    </a:lnTo>
                    <a:lnTo>
                      <a:pt x="532" y="91"/>
                    </a:lnTo>
                    <a:lnTo>
                      <a:pt x="503" y="91"/>
                    </a:lnTo>
                    <a:lnTo>
                      <a:pt x="453" y="42"/>
                    </a:lnTo>
                    <a:lnTo>
                      <a:pt x="436" y="23"/>
                    </a:lnTo>
                    <a:lnTo>
                      <a:pt x="429" y="15"/>
                    </a:lnTo>
                    <a:lnTo>
                      <a:pt x="414" y="0"/>
                    </a:lnTo>
                    <a:lnTo>
                      <a:pt x="265" y="0"/>
                    </a:lnTo>
                    <a:lnTo>
                      <a:pt x="237" y="30"/>
                    </a:lnTo>
                    <a:lnTo>
                      <a:pt x="207" y="30"/>
                    </a:lnTo>
                    <a:lnTo>
                      <a:pt x="177" y="61"/>
                    </a:lnTo>
                    <a:lnTo>
                      <a:pt x="118" y="61"/>
                    </a:lnTo>
                    <a:lnTo>
                      <a:pt x="89" y="91"/>
                    </a:lnTo>
                    <a:lnTo>
                      <a:pt x="58" y="91"/>
                    </a:lnTo>
                    <a:lnTo>
                      <a:pt x="58" y="119"/>
                    </a:lnTo>
                    <a:lnTo>
                      <a:pt x="89" y="119"/>
                    </a:lnTo>
                    <a:lnTo>
                      <a:pt x="89" y="209"/>
                    </a:lnTo>
                    <a:lnTo>
                      <a:pt x="146" y="209"/>
                    </a:lnTo>
                    <a:lnTo>
                      <a:pt x="118" y="237"/>
                    </a:lnTo>
                    <a:lnTo>
                      <a:pt x="118" y="268"/>
                    </a:lnTo>
                    <a:lnTo>
                      <a:pt x="146" y="298"/>
                    </a:lnTo>
                    <a:lnTo>
                      <a:pt x="177" y="298"/>
                    </a:lnTo>
                    <a:lnTo>
                      <a:pt x="207" y="327"/>
                    </a:lnTo>
                    <a:lnTo>
                      <a:pt x="146" y="327"/>
                    </a:lnTo>
                    <a:lnTo>
                      <a:pt x="146" y="386"/>
                    </a:lnTo>
                    <a:lnTo>
                      <a:pt x="118" y="446"/>
                    </a:lnTo>
                    <a:lnTo>
                      <a:pt x="146" y="416"/>
                    </a:lnTo>
                    <a:lnTo>
                      <a:pt x="207" y="416"/>
                    </a:lnTo>
                    <a:lnTo>
                      <a:pt x="207" y="474"/>
                    </a:lnTo>
                    <a:lnTo>
                      <a:pt x="177" y="504"/>
                    </a:lnTo>
                    <a:lnTo>
                      <a:pt x="177" y="534"/>
                    </a:lnTo>
                    <a:lnTo>
                      <a:pt x="146" y="564"/>
                    </a:lnTo>
                    <a:lnTo>
                      <a:pt x="146" y="593"/>
                    </a:lnTo>
                    <a:lnTo>
                      <a:pt x="177" y="623"/>
                    </a:lnTo>
                    <a:lnTo>
                      <a:pt x="177" y="652"/>
                    </a:lnTo>
                    <a:lnTo>
                      <a:pt x="207" y="652"/>
                    </a:lnTo>
                    <a:lnTo>
                      <a:pt x="237" y="682"/>
                    </a:lnTo>
                    <a:lnTo>
                      <a:pt x="265" y="682"/>
                    </a:lnTo>
                    <a:lnTo>
                      <a:pt x="296" y="711"/>
                    </a:lnTo>
                    <a:lnTo>
                      <a:pt x="265" y="741"/>
                    </a:lnTo>
                    <a:lnTo>
                      <a:pt x="207" y="741"/>
                    </a:lnTo>
                    <a:lnTo>
                      <a:pt x="265" y="802"/>
                    </a:lnTo>
                    <a:lnTo>
                      <a:pt x="265" y="859"/>
                    </a:lnTo>
                    <a:lnTo>
                      <a:pt x="207" y="859"/>
                    </a:lnTo>
                    <a:lnTo>
                      <a:pt x="207" y="890"/>
                    </a:lnTo>
                    <a:lnTo>
                      <a:pt x="118" y="890"/>
                    </a:lnTo>
                    <a:lnTo>
                      <a:pt x="118" y="920"/>
                    </a:lnTo>
                    <a:lnTo>
                      <a:pt x="146" y="948"/>
                    </a:lnTo>
                    <a:lnTo>
                      <a:pt x="146" y="977"/>
                    </a:lnTo>
                    <a:lnTo>
                      <a:pt x="118" y="948"/>
                    </a:lnTo>
                    <a:lnTo>
                      <a:pt x="89" y="948"/>
                    </a:lnTo>
                    <a:lnTo>
                      <a:pt x="89" y="977"/>
                    </a:lnTo>
                    <a:lnTo>
                      <a:pt x="58" y="977"/>
                    </a:lnTo>
                    <a:lnTo>
                      <a:pt x="58" y="1008"/>
                    </a:lnTo>
                    <a:lnTo>
                      <a:pt x="28" y="1038"/>
                    </a:lnTo>
                    <a:lnTo>
                      <a:pt x="58" y="1066"/>
                    </a:lnTo>
                    <a:lnTo>
                      <a:pt x="0" y="1066"/>
                    </a:lnTo>
                    <a:lnTo>
                      <a:pt x="0" y="1156"/>
                    </a:lnTo>
                    <a:lnTo>
                      <a:pt x="28" y="1156"/>
                    </a:lnTo>
                    <a:lnTo>
                      <a:pt x="28" y="1215"/>
                    </a:lnTo>
                    <a:lnTo>
                      <a:pt x="0" y="1215"/>
                    </a:lnTo>
                    <a:lnTo>
                      <a:pt x="0" y="1245"/>
                    </a:lnTo>
                    <a:lnTo>
                      <a:pt x="58" y="1245"/>
                    </a:lnTo>
                    <a:lnTo>
                      <a:pt x="89" y="1245"/>
                    </a:lnTo>
                    <a:lnTo>
                      <a:pt x="89" y="1275"/>
                    </a:lnTo>
                    <a:lnTo>
                      <a:pt x="58" y="1245"/>
                    </a:lnTo>
                    <a:lnTo>
                      <a:pt x="58" y="1275"/>
                    </a:lnTo>
                    <a:lnTo>
                      <a:pt x="89" y="1303"/>
                    </a:lnTo>
                    <a:lnTo>
                      <a:pt x="118" y="1303"/>
                    </a:lnTo>
                    <a:lnTo>
                      <a:pt x="146" y="1333"/>
                    </a:lnTo>
                    <a:lnTo>
                      <a:pt x="177" y="1393"/>
                    </a:lnTo>
                    <a:lnTo>
                      <a:pt x="207" y="1422"/>
                    </a:lnTo>
                    <a:lnTo>
                      <a:pt x="237" y="1422"/>
                    </a:lnTo>
                    <a:lnTo>
                      <a:pt x="265" y="1452"/>
                    </a:lnTo>
                    <a:lnTo>
                      <a:pt x="265" y="1363"/>
                    </a:lnTo>
                    <a:lnTo>
                      <a:pt x="237" y="1363"/>
                    </a:lnTo>
                    <a:lnTo>
                      <a:pt x="265" y="1333"/>
                    </a:lnTo>
                    <a:lnTo>
                      <a:pt x="265" y="1275"/>
                    </a:lnTo>
                    <a:lnTo>
                      <a:pt x="325" y="1215"/>
                    </a:lnTo>
                    <a:lnTo>
                      <a:pt x="325" y="1184"/>
                    </a:lnTo>
                    <a:lnTo>
                      <a:pt x="384" y="1245"/>
                    </a:lnTo>
                    <a:lnTo>
                      <a:pt x="414" y="1215"/>
                    </a:lnTo>
                    <a:lnTo>
                      <a:pt x="444" y="1215"/>
                    </a:lnTo>
                    <a:lnTo>
                      <a:pt x="503" y="1275"/>
                    </a:lnTo>
                    <a:lnTo>
                      <a:pt x="503" y="1303"/>
                    </a:lnTo>
                    <a:lnTo>
                      <a:pt x="562" y="1303"/>
                    </a:lnTo>
                    <a:lnTo>
                      <a:pt x="562" y="1333"/>
                    </a:lnTo>
                    <a:lnTo>
                      <a:pt x="592" y="1363"/>
                    </a:lnTo>
                    <a:lnTo>
                      <a:pt x="592" y="1393"/>
                    </a:lnTo>
                    <a:lnTo>
                      <a:pt x="621" y="1422"/>
                    </a:lnTo>
                    <a:lnTo>
                      <a:pt x="592" y="1452"/>
                    </a:lnTo>
                    <a:lnTo>
                      <a:pt x="592" y="1481"/>
                    </a:lnTo>
                    <a:lnTo>
                      <a:pt x="651" y="1422"/>
                    </a:lnTo>
                    <a:lnTo>
                      <a:pt x="651" y="1363"/>
                    </a:lnTo>
                    <a:lnTo>
                      <a:pt x="711" y="1363"/>
                    </a:lnTo>
                    <a:lnTo>
                      <a:pt x="739" y="1333"/>
                    </a:lnTo>
                    <a:lnTo>
                      <a:pt x="769" y="1333"/>
                    </a:lnTo>
                    <a:lnTo>
                      <a:pt x="769" y="1363"/>
                    </a:lnTo>
                    <a:lnTo>
                      <a:pt x="799" y="1363"/>
                    </a:lnTo>
                    <a:lnTo>
                      <a:pt x="799" y="1333"/>
                    </a:lnTo>
                    <a:lnTo>
                      <a:pt x="830" y="1333"/>
                    </a:lnTo>
                    <a:lnTo>
                      <a:pt x="858" y="1303"/>
                    </a:lnTo>
                    <a:lnTo>
                      <a:pt x="888" y="1333"/>
                    </a:lnTo>
                    <a:lnTo>
                      <a:pt x="918" y="1303"/>
                    </a:lnTo>
                    <a:lnTo>
                      <a:pt x="948" y="1303"/>
                    </a:lnTo>
                    <a:lnTo>
                      <a:pt x="948" y="1275"/>
                    </a:lnTo>
                    <a:lnTo>
                      <a:pt x="976" y="1303"/>
                    </a:lnTo>
                    <a:lnTo>
                      <a:pt x="1037" y="1303"/>
                    </a:lnTo>
                    <a:lnTo>
                      <a:pt x="1067" y="1275"/>
                    </a:lnTo>
                    <a:lnTo>
                      <a:pt x="1067" y="1303"/>
                    </a:lnTo>
                    <a:lnTo>
                      <a:pt x="1095" y="1275"/>
                    </a:lnTo>
                    <a:lnTo>
                      <a:pt x="1126" y="1275"/>
                    </a:lnTo>
                    <a:lnTo>
                      <a:pt x="1126" y="1245"/>
                    </a:lnTo>
                    <a:lnTo>
                      <a:pt x="1095" y="1215"/>
                    </a:lnTo>
                    <a:lnTo>
                      <a:pt x="1095" y="1127"/>
                    </a:lnTo>
                    <a:lnTo>
                      <a:pt x="1126" y="1127"/>
                    </a:lnTo>
                    <a:lnTo>
                      <a:pt x="1126" y="1097"/>
                    </a:lnTo>
                    <a:lnTo>
                      <a:pt x="1185" y="1097"/>
                    </a:lnTo>
                    <a:lnTo>
                      <a:pt x="1185" y="1066"/>
                    </a:lnTo>
                    <a:lnTo>
                      <a:pt x="1213" y="1066"/>
                    </a:lnTo>
                    <a:lnTo>
                      <a:pt x="1213" y="1038"/>
                    </a:lnTo>
                    <a:lnTo>
                      <a:pt x="1244" y="1008"/>
                    </a:lnTo>
                    <a:lnTo>
                      <a:pt x="1213" y="1008"/>
                    </a:lnTo>
                    <a:lnTo>
                      <a:pt x="1185" y="977"/>
                    </a:lnTo>
                    <a:lnTo>
                      <a:pt x="1185" y="948"/>
                    </a:lnTo>
                    <a:lnTo>
                      <a:pt x="1155" y="920"/>
                    </a:lnTo>
                    <a:lnTo>
                      <a:pt x="1126" y="920"/>
                    </a:lnTo>
                    <a:lnTo>
                      <a:pt x="1095" y="890"/>
                    </a:lnTo>
                    <a:lnTo>
                      <a:pt x="1095" y="859"/>
                    </a:lnTo>
                    <a:lnTo>
                      <a:pt x="1067" y="829"/>
                    </a:lnTo>
                    <a:lnTo>
                      <a:pt x="1067" y="741"/>
                    </a:lnTo>
                    <a:lnTo>
                      <a:pt x="1126" y="682"/>
                    </a:lnTo>
                    <a:lnTo>
                      <a:pt x="1126" y="652"/>
                    </a:lnTo>
                    <a:lnTo>
                      <a:pt x="1067" y="593"/>
                    </a:lnTo>
                    <a:lnTo>
                      <a:pt x="1067" y="564"/>
                    </a:lnTo>
                    <a:lnTo>
                      <a:pt x="1095" y="534"/>
                    </a:lnTo>
                    <a:lnTo>
                      <a:pt x="1126" y="564"/>
                    </a:lnTo>
                    <a:lnTo>
                      <a:pt x="1155" y="534"/>
                    </a:lnTo>
                    <a:close/>
                  </a:path>
                </a:pathLst>
              </a:custGeom>
              <a:solidFill>
                <a:srgbClr val="D3B26F"/>
              </a:solidFill>
              <a:ln w="9525">
                <a:noFill/>
                <a:round/>
                <a:headEnd/>
                <a:tailEnd/>
              </a:ln>
            </p:spPr>
            <p:txBody>
              <a:bodyPr/>
              <a:lstStyle/>
              <a:p>
                <a:endParaRPr lang="en-GB"/>
              </a:p>
            </p:txBody>
          </p:sp>
          <p:sp>
            <p:nvSpPr>
              <p:cNvPr id="13343" name="Freeform 31"/>
              <p:cNvSpPr>
                <a:spLocks/>
              </p:cNvSpPr>
              <p:nvPr/>
            </p:nvSpPr>
            <p:spPr bwMode="auto">
              <a:xfrm>
                <a:off x="4050" y="3008"/>
                <a:ext cx="422" cy="251"/>
              </a:xfrm>
              <a:custGeom>
                <a:avLst/>
                <a:gdLst/>
                <a:ahLst/>
                <a:cxnLst>
                  <a:cxn ang="0">
                    <a:pos x="946" y="150"/>
                  </a:cxn>
                  <a:cxn ang="0">
                    <a:pos x="888" y="177"/>
                  </a:cxn>
                  <a:cxn ang="0">
                    <a:pos x="799" y="177"/>
                  </a:cxn>
                  <a:cxn ang="0">
                    <a:pos x="562" y="150"/>
                  </a:cxn>
                  <a:cxn ang="0">
                    <a:pos x="414" y="150"/>
                  </a:cxn>
                  <a:cxn ang="0">
                    <a:pos x="207" y="119"/>
                  </a:cxn>
                  <a:cxn ang="0">
                    <a:pos x="118" y="119"/>
                  </a:cxn>
                  <a:cxn ang="0">
                    <a:pos x="146" y="30"/>
                  </a:cxn>
                  <a:cxn ang="0">
                    <a:pos x="59" y="30"/>
                  </a:cxn>
                  <a:cxn ang="0">
                    <a:pos x="28" y="207"/>
                  </a:cxn>
                  <a:cxn ang="0">
                    <a:pos x="88" y="268"/>
                  </a:cxn>
                  <a:cxn ang="0">
                    <a:pos x="146" y="356"/>
                  </a:cxn>
                  <a:cxn ang="0">
                    <a:pos x="146" y="414"/>
                  </a:cxn>
                  <a:cxn ang="0">
                    <a:pos x="59" y="445"/>
                  </a:cxn>
                  <a:cxn ang="0">
                    <a:pos x="28" y="563"/>
                  </a:cxn>
                  <a:cxn ang="0">
                    <a:pos x="28" y="623"/>
                  </a:cxn>
                  <a:cxn ang="0">
                    <a:pos x="59" y="681"/>
                  </a:cxn>
                  <a:cxn ang="0">
                    <a:pos x="118" y="741"/>
                  </a:cxn>
                  <a:cxn ang="0">
                    <a:pos x="177" y="800"/>
                  </a:cxn>
                  <a:cxn ang="0">
                    <a:pos x="207" y="918"/>
                  </a:cxn>
                  <a:cxn ang="0">
                    <a:pos x="237" y="979"/>
                  </a:cxn>
                  <a:cxn ang="0">
                    <a:pos x="295" y="948"/>
                  </a:cxn>
                  <a:cxn ang="0">
                    <a:pos x="591" y="918"/>
                  </a:cxn>
                  <a:cxn ang="0">
                    <a:pos x="739" y="948"/>
                  </a:cxn>
                  <a:cxn ang="0">
                    <a:pos x="828" y="979"/>
                  </a:cxn>
                  <a:cxn ang="0">
                    <a:pos x="888" y="979"/>
                  </a:cxn>
                  <a:cxn ang="0">
                    <a:pos x="1065" y="918"/>
                  </a:cxn>
                  <a:cxn ang="0">
                    <a:pos x="1065" y="829"/>
                  </a:cxn>
                  <a:cxn ang="0">
                    <a:pos x="1125" y="859"/>
                  </a:cxn>
                  <a:cxn ang="0">
                    <a:pos x="1183" y="800"/>
                  </a:cxn>
                  <a:cxn ang="0">
                    <a:pos x="1274" y="741"/>
                  </a:cxn>
                  <a:cxn ang="0">
                    <a:pos x="1332" y="741"/>
                  </a:cxn>
                  <a:cxn ang="0">
                    <a:pos x="1569" y="770"/>
                  </a:cxn>
                  <a:cxn ang="0">
                    <a:pos x="1511" y="681"/>
                  </a:cxn>
                  <a:cxn ang="0">
                    <a:pos x="1451" y="593"/>
                  </a:cxn>
                  <a:cxn ang="0">
                    <a:pos x="1451" y="563"/>
                  </a:cxn>
                  <a:cxn ang="0">
                    <a:pos x="1511" y="504"/>
                  </a:cxn>
                  <a:cxn ang="0">
                    <a:pos x="1569" y="268"/>
                  </a:cxn>
                  <a:cxn ang="0">
                    <a:pos x="1688" y="150"/>
                  </a:cxn>
                  <a:cxn ang="0">
                    <a:pos x="1421" y="89"/>
                  </a:cxn>
                  <a:cxn ang="0">
                    <a:pos x="1332" y="30"/>
                  </a:cxn>
                  <a:cxn ang="0">
                    <a:pos x="1037" y="59"/>
                  </a:cxn>
                </a:cxnLst>
                <a:rect l="0" t="0" r="r" b="b"/>
                <a:pathLst>
                  <a:path w="1688" h="1006">
                    <a:moveTo>
                      <a:pt x="976" y="89"/>
                    </a:moveTo>
                    <a:lnTo>
                      <a:pt x="976" y="119"/>
                    </a:lnTo>
                    <a:lnTo>
                      <a:pt x="946" y="150"/>
                    </a:lnTo>
                    <a:lnTo>
                      <a:pt x="918" y="150"/>
                    </a:lnTo>
                    <a:lnTo>
                      <a:pt x="918" y="177"/>
                    </a:lnTo>
                    <a:lnTo>
                      <a:pt x="888" y="177"/>
                    </a:lnTo>
                    <a:lnTo>
                      <a:pt x="858" y="207"/>
                    </a:lnTo>
                    <a:lnTo>
                      <a:pt x="799" y="207"/>
                    </a:lnTo>
                    <a:lnTo>
                      <a:pt x="799" y="177"/>
                    </a:lnTo>
                    <a:lnTo>
                      <a:pt x="621" y="177"/>
                    </a:lnTo>
                    <a:lnTo>
                      <a:pt x="591" y="150"/>
                    </a:lnTo>
                    <a:lnTo>
                      <a:pt x="562" y="150"/>
                    </a:lnTo>
                    <a:lnTo>
                      <a:pt x="562" y="177"/>
                    </a:lnTo>
                    <a:lnTo>
                      <a:pt x="444" y="177"/>
                    </a:lnTo>
                    <a:lnTo>
                      <a:pt x="414" y="150"/>
                    </a:lnTo>
                    <a:lnTo>
                      <a:pt x="295" y="150"/>
                    </a:lnTo>
                    <a:lnTo>
                      <a:pt x="295" y="119"/>
                    </a:lnTo>
                    <a:lnTo>
                      <a:pt x="207" y="119"/>
                    </a:lnTo>
                    <a:lnTo>
                      <a:pt x="207" y="150"/>
                    </a:lnTo>
                    <a:lnTo>
                      <a:pt x="146" y="150"/>
                    </a:lnTo>
                    <a:lnTo>
                      <a:pt x="118" y="119"/>
                    </a:lnTo>
                    <a:lnTo>
                      <a:pt x="118" y="89"/>
                    </a:lnTo>
                    <a:lnTo>
                      <a:pt x="146" y="89"/>
                    </a:lnTo>
                    <a:lnTo>
                      <a:pt x="146" y="30"/>
                    </a:lnTo>
                    <a:lnTo>
                      <a:pt x="118" y="30"/>
                    </a:lnTo>
                    <a:lnTo>
                      <a:pt x="59" y="0"/>
                    </a:lnTo>
                    <a:lnTo>
                      <a:pt x="59" y="30"/>
                    </a:lnTo>
                    <a:lnTo>
                      <a:pt x="0" y="89"/>
                    </a:lnTo>
                    <a:lnTo>
                      <a:pt x="0" y="177"/>
                    </a:lnTo>
                    <a:lnTo>
                      <a:pt x="28" y="207"/>
                    </a:lnTo>
                    <a:lnTo>
                      <a:pt x="28" y="238"/>
                    </a:lnTo>
                    <a:lnTo>
                      <a:pt x="59" y="268"/>
                    </a:lnTo>
                    <a:lnTo>
                      <a:pt x="88" y="268"/>
                    </a:lnTo>
                    <a:lnTo>
                      <a:pt x="118" y="296"/>
                    </a:lnTo>
                    <a:lnTo>
                      <a:pt x="118" y="325"/>
                    </a:lnTo>
                    <a:lnTo>
                      <a:pt x="146" y="356"/>
                    </a:lnTo>
                    <a:lnTo>
                      <a:pt x="177" y="356"/>
                    </a:lnTo>
                    <a:lnTo>
                      <a:pt x="146" y="386"/>
                    </a:lnTo>
                    <a:lnTo>
                      <a:pt x="146" y="414"/>
                    </a:lnTo>
                    <a:lnTo>
                      <a:pt x="118" y="414"/>
                    </a:lnTo>
                    <a:lnTo>
                      <a:pt x="118" y="445"/>
                    </a:lnTo>
                    <a:lnTo>
                      <a:pt x="59" y="445"/>
                    </a:lnTo>
                    <a:lnTo>
                      <a:pt x="59" y="475"/>
                    </a:lnTo>
                    <a:lnTo>
                      <a:pt x="28" y="475"/>
                    </a:lnTo>
                    <a:lnTo>
                      <a:pt x="28" y="563"/>
                    </a:lnTo>
                    <a:lnTo>
                      <a:pt x="59" y="593"/>
                    </a:lnTo>
                    <a:lnTo>
                      <a:pt x="59" y="623"/>
                    </a:lnTo>
                    <a:lnTo>
                      <a:pt x="28" y="623"/>
                    </a:lnTo>
                    <a:lnTo>
                      <a:pt x="0" y="651"/>
                    </a:lnTo>
                    <a:lnTo>
                      <a:pt x="28" y="681"/>
                    </a:lnTo>
                    <a:lnTo>
                      <a:pt x="59" y="681"/>
                    </a:lnTo>
                    <a:lnTo>
                      <a:pt x="59" y="711"/>
                    </a:lnTo>
                    <a:lnTo>
                      <a:pt x="88" y="711"/>
                    </a:lnTo>
                    <a:lnTo>
                      <a:pt x="118" y="741"/>
                    </a:lnTo>
                    <a:lnTo>
                      <a:pt x="146" y="741"/>
                    </a:lnTo>
                    <a:lnTo>
                      <a:pt x="146" y="770"/>
                    </a:lnTo>
                    <a:lnTo>
                      <a:pt x="177" y="800"/>
                    </a:lnTo>
                    <a:lnTo>
                      <a:pt x="207" y="859"/>
                    </a:lnTo>
                    <a:lnTo>
                      <a:pt x="177" y="888"/>
                    </a:lnTo>
                    <a:lnTo>
                      <a:pt x="207" y="918"/>
                    </a:lnTo>
                    <a:lnTo>
                      <a:pt x="207" y="948"/>
                    </a:lnTo>
                    <a:lnTo>
                      <a:pt x="177" y="979"/>
                    </a:lnTo>
                    <a:lnTo>
                      <a:pt x="237" y="979"/>
                    </a:lnTo>
                    <a:lnTo>
                      <a:pt x="266" y="948"/>
                    </a:lnTo>
                    <a:lnTo>
                      <a:pt x="295" y="979"/>
                    </a:lnTo>
                    <a:lnTo>
                      <a:pt x="295" y="948"/>
                    </a:lnTo>
                    <a:lnTo>
                      <a:pt x="474" y="948"/>
                    </a:lnTo>
                    <a:lnTo>
                      <a:pt x="502" y="918"/>
                    </a:lnTo>
                    <a:lnTo>
                      <a:pt x="591" y="918"/>
                    </a:lnTo>
                    <a:lnTo>
                      <a:pt x="621" y="888"/>
                    </a:lnTo>
                    <a:lnTo>
                      <a:pt x="709" y="979"/>
                    </a:lnTo>
                    <a:lnTo>
                      <a:pt x="739" y="948"/>
                    </a:lnTo>
                    <a:lnTo>
                      <a:pt x="769" y="948"/>
                    </a:lnTo>
                    <a:lnTo>
                      <a:pt x="799" y="979"/>
                    </a:lnTo>
                    <a:lnTo>
                      <a:pt x="828" y="979"/>
                    </a:lnTo>
                    <a:lnTo>
                      <a:pt x="828" y="1006"/>
                    </a:lnTo>
                    <a:lnTo>
                      <a:pt x="888" y="1006"/>
                    </a:lnTo>
                    <a:lnTo>
                      <a:pt x="888" y="979"/>
                    </a:lnTo>
                    <a:lnTo>
                      <a:pt x="1065" y="979"/>
                    </a:lnTo>
                    <a:lnTo>
                      <a:pt x="1094" y="948"/>
                    </a:lnTo>
                    <a:lnTo>
                      <a:pt x="1065" y="918"/>
                    </a:lnTo>
                    <a:lnTo>
                      <a:pt x="1065" y="888"/>
                    </a:lnTo>
                    <a:lnTo>
                      <a:pt x="1037" y="859"/>
                    </a:lnTo>
                    <a:lnTo>
                      <a:pt x="1065" y="829"/>
                    </a:lnTo>
                    <a:lnTo>
                      <a:pt x="1094" y="829"/>
                    </a:lnTo>
                    <a:lnTo>
                      <a:pt x="1094" y="859"/>
                    </a:lnTo>
                    <a:lnTo>
                      <a:pt x="1125" y="859"/>
                    </a:lnTo>
                    <a:lnTo>
                      <a:pt x="1125" y="829"/>
                    </a:lnTo>
                    <a:lnTo>
                      <a:pt x="1155" y="800"/>
                    </a:lnTo>
                    <a:lnTo>
                      <a:pt x="1183" y="800"/>
                    </a:lnTo>
                    <a:lnTo>
                      <a:pt x="1183" y="770"/>
                    </a:lnTo>
                    <a:lnTo>
                      <a:pt x="1244" y="770"/>
                    </a:lnTo>
                    <a:lnTo>
                      <a:pt x="1274" y="741"/>
                    </a:lnTo>
                    <a:lnTo>
                      <a:pt x="1301" y="741"/>
                    </a:lnTo>
                    <a:lnTo>
                      <a:pt x="1301" y="711"/>
                    </a:lnTo>
                    <a:lnTo>
                      <a:pt x="1332" y="741"/>
                    </a:lnTo>
                    <a:lnTo>
                      <a:pt x="1362" y="711"/>
                    </a:lnTo>
                    <a:lnTo>
                      <a:pt x="1421" y="770"/>
                    </a:lnTo>
                    <a:lnTo>
                      <a:pt x="1569" y="770"/>
                    </a:lnTo>
                    <a:lnTo>
                      <a:pt x="1569" y="711"/>
                    </a:lnTo>
                    <a:lnTo>
                      <a:pt x="1539" y="681"/>
                    </a:lnTo>
                    <a:lnTo>
                      <a:pt x="1511" y="681"/>
                    </a:lnTo>
                    <a:lnTo>
                      <a:pt x="1481" y="651"/>
                    </a:lnTo>
                    <a:lnTo>
                      <a:pt x="1481" y="623"/>
                    </a:lnTo>
                    <a:lnTo>
                      <a:pt x="1451" y="593"/>
                    </a:lnTo>
                    <a:lnTo>
                      <a:pt x="1421" y="593"/>
                    </a:lnTo>
                    <a:lnTo>
                      <a:pt x="1421" y="563"/>
                    </a:lnTo>
                    <a:lnTo>
                      <a:pt x="1451" y="563"/>
                    </a:lnTo>
                    <a:lnTo>
                      <a:pt x="1451" y="532"/>
                    </a:lnTo>
                    <a:lnTo>
                      <a:pt x="1481" y="504"/>
                    </a:lnTo>
                    <a:lnTo>
                      <a:pt x="1511" y="504"/>
                    </a:lnTo>
                    <a:lnTo>
                      <a:pt x="1511" y="356"/>
                    </a:lnTo>
                    <a:lnTo>
                      <a:pt x="1569" y="296"/>
                    </a:lnTo>
                    <a:lnTo>
                      <a:pt x="1569" y="268"/>
                    </a:lnTo>
                    <a:lnTo>
                      <a:pt x="1658" y="268"/>
                    </a:lnTo>
                    <a:lnTo>
                      <a:pt x="1688" y="238"/>
                    </a:lnTo>
                    <a:lnTo>
                      <a:pt x="1688" y="150"/>
                    </a:lnTo>
                    <a:lnTo>
                      <a:pt x="1539" y="150"/>
                    </a:lnTo>
                    <a:lnTo>
                      <a:pt x="1481" y="89"/>
                    </a:lnTo>
                    <a:lnTo>
                      <a:pt x="1421" y="89"/>
                    </a:lnTo>
                    <a:lnTo>
                      <a:pt x="1421" y="59"/>
                    </a:lnTo>
                    <a:lnTo>
                      <a:pt x="1362" y="59"/>
                    </a:lnTo>
                    <a:lnTo>
                      <a:pt x="1332" y="30"/>
                    </a:lnTo>
                    <a:lnTo>
                      <a:pt x="1214" y="30"/>
                    </a:lnTo>
                    <a:lnTo>
                      <a:pt x="1183" y="59"/>
                    </a:lnTo>
                    <a:lnTo>
                      <a:pt x="1037" y="59"/>
                    </a:lnTo>
                    <a:lnTo>
                      <a:pt x="1037" y="89"/>
                    </a:lnTo>
                    <a:lnTo>
                      <a:pt x="976" y="89"/>
                    </a:lnTo>
                    <a:close/>
                  </a:path>
                </a:pathLst>
              </a:custGeom>
              <a:solidFill>
                <a:srgbClr val="E26359"/>
              </a:solidFill>
              <a:ln w="9525">
                <a:noFill/>
                <a:round/>
                <a:headEnd/>
                <a:tailEnd/>
              </a:ln>
            </p:spPr>
            <p:txBody>
              <a:bodyPr/>
              <a:lstStyle/>
              <a:p>
                <a:endParaRPr lang="en-GB"/>
              </a:p>
            </p:txBody>
          </p:sp>
          <p:sp>
            <p:nvSpPr>
              <p:cNvPr id="13344" name="Freeform 32"/>
              <p:cNvSpPr>
                <a:spLocks noEditPoints="1"/>
              </p:cNvSpPr>
              <p:nvPr/>
            </p:nvSpPr>
            <p:spPr bwMode="auto">
              <a:xfrm>
                <a:off x="3909" y="3215"/>
                <a:ext cx="445" cy="451"/>
              </a:xfrm>
              <a:custGeom>
                <a:avLst/>
                <a:gdLst/>
                <a:ahLst/>
                <a:cxnLst>
                  <a:cxn ang="0">
                    <a:pos x="1629" y="89"/>
                  </a:cxn>
                  <a:cxn ang="0">
                    <a:pos x="1392" y="177"/>
                  </a:cxn>
                  <a:cxn ang="0">
                    <a:pos x="1273" y="150"/>
                  </a:cxn>
                  <a:cxn ang="0">
                    <a:pos x="859" y="119"/>
                  </a:cxn>
                  <a:cxn ang="0">
                    <a:pos x="710" y="150"/>
                  </a:cxn>
                  <a:cxn ang="0">
                    <a:pos x="445" y="296"/>
                  </a:cxn>
                  <a:cxn ang="0">
                    <a:pos x="236" y="414"/>
                  </a:cxn>
                  <a:cxn ang="0">
                    <a:pos x="148" y="563"/>
                  </a:cxn>
                  <a:cxn ang="0">
                    <a:pos x="59" y="681"/>
                  </a:cxn>
                  <a:cxn ang="0">
                    <a:pos x="59" y="830"/>
                  </a:cxn>
                  <a:cxn ang="0">
                    <a:pos x="296" y="918"/>
                  </a:cxn>
                  <a:cxn ang="0">
                    <a:pos x="178" y="978"/>
                  </a:cxn>
                  <a:cxn ang="0">
                    <a:pos x="296" y="1125"/>
                  </a:cxn>
                  <a:cxn ang="0">
                    <a:pos x="415" y="1155"/>
                  </a:cxn>
                  <a:cxn ang="0">
                    <a:pos x="327" y="1304"/>
                  </a:cxn>
                  <a:cxn ang="0">
                    <a:pos x="445" y="1599"/>
                  </a:cxn>
                  <a:cxn ang="0">
                    <a:pos x="564" y="1629"/>
                  </a:cxn>
                  <a:cxn ang="0">
                    <a:pos x="652" y="1717"/>
                  </a:cxn>
                  <a:cxn ang="0">
                    <a:pos x="741" y="1686"/>
                  </a:cxn>
                  <a:cxn ang="0">
                    <a:pos x="859" y="1747"/>
                  </a:cxn>
                  <a:cxn ang="0">
                    <a:pos x="830" y="1599"/>
                  </a:cxn>
                  <a:cxn ang="0">
                    <a:pos x="771" y="1422"/>
                  </a:cxn>
                  <a:cxn ang="0">
                    <a:pos x="889" y="1510"/>
                  </a:cxn>
                  <a:cxn ang="0">
                    <a:pos x="919" y="1422"/>
                  </a:cxn>
                  <a:cxn ang="0">
                    <a:pos x="859" y="1334"/>
                  </a:cxn>
                  <a:cxn ang="0">
                    <a:pos x="1008" y="1304"/>
                  </a:cxn>
                  <a:cxn ang="0">
                    <a:pos x="1126" y="1215"/>
                  </a:cxn>
                  <a:cxn ang="0">
                    <a:pos x="1155" y="1215"/>
                  </a:cxn>
                  <a:cxn ang="0">
                    <a:pos x="1215" y="1215"/>
                  </a:cxn>
                  <a:cxn ang="0">
                    <a:pos x="1126" y="1066"/>
                  </a:cxn>
                  <a:cxn ang="0">
                    <a:pos x="948" y="978"/>
                  </a:cxn>
                  <a:cxn ang="0">
                    <a:pos x="919" y="1036"/>
                  </a:cxn>
                  <a:cxn ang="0">
                    <a:pos x="948" y="1097"/>
                  </a:cxn>
                  <a:cxn ang="0">
                    <a:pos x="830" y="1036"/>
                  </a:cxn>
                  <a:cxn ang="0">
                    <a:pos x="830" y="948"/>
                  </a:cxn>
                  <a:cxn ang="0">
                    <a:pos x="801" y="830"/>
                  </a:cxn>
                  <a:cxn ang="0">
                    <a:pos x="859" y="918"/>
                  </a:cxn>
                  <a:cxn ang="0">
                    <a:pos x="771" y="681"/>
                  </a:cxn>
                  <a:cxn ang="0">
                    <a:pos x="682" y="444"/>
                  </a:cxn>
                  <a:cxn ang="0">
                    <a:pos x="741" y="444"/>
                  </a:cxn>
                  <a:cxn ang="0">
                    <a:pos x="948" y="505"/>
                  </a:cxn>
                  <a:cxn ang="0">
                    <a:pos x="1038" y="475"/>
                  </a:cxn>
                  <a:cxn ang="0">
                    <a:pos x="978" y="356"/>
                  </a:cxn>
                  <a:cxn ang="0">
                    <a:pos x="1126" y="325"/>
                  </a:cxn>
                  <a:cxn ang="0">
                    <a:pos x="1303" y="296"/>
                  </a:cxn>
                  <a:cxn ang="0">
                    <a:pos x="1452" y="296"/>
                  </a:cxn>
                  <a:cxn ang="0">
                    <a:pos x="1658" y="325"/>
                  </a:cxn>
                  <a:cxn ang="0">
                    <a:pos x="1689" y="207"/>
                  </a:cxn>
                  <a:cxn ang="0">
                    <a:pos x="1719" y="30"/>
                  </a:cxn>
                  <a:cxn ang="0">
                    <a:pos x="859" y="1273"/>
                  </a:cxn>
                  <a:cxn ang="0">
                    <a:pos x="741" y="1273"/>
                  </a:cxn>
                  <a:cxn ang="0">
                    <a:pos x="592" y="1184"/>
                  </a:cxn>
                  <a:cxn ang="0">
                    <a:pos x="710" y="1184"/>
                  </a:cxn>
                </a:cxnLst>
                <a:rect l="0" t="0" r="r" b="b"/>
                <a:pathLst>
                  <a:path w="1778" h="1806">
                    <a:moveTo>
                      <a:pt x="1658" y="0"/>
                    </a:moveTo>
                    <a:lnTo>
                      <a:pt x="1629" y="0"/>
                    </a:lnTo>
                    <a:lnTo>
                      <a:pt x="1601" y="30"/>
                    </a:lnTo>
                    <a:lnTo>
                      <a:pt x="1629" y="59"/>
                    </a:lnTo>
                    <a:lnTo>
                      <a:pt x="1629" y="89"/>
                    </a:lnTo>
                    <a:lnTo>
                      <a:pt x="1658" y="119"/>
                    </a:lnTo>
                    <a:lnTo>
                      <a:pt x="1629" y="150"/>
                    </a:lnTo>
                    <a:lnTo>
                      <a:pt x="1452" y="150"/>
                    </a:lnTo>
                    <a:lnTo>
                      <a:pt x="1452" y="177"/>
                    </a:lnTo>
                    <a:lnTo>
                      <a:pt x="1392" y="177"/>
                    </a:lnTo>
                    <a:lnTo>
                      <a:pt x="1392" y="150"/>
                    </a:lnTo>
                    <a:lnTo>
                      <a:pt x="1363" y="150"/>
                    </a:lnTo>
                    <a:lnTo>
                      <a:pt x="1333" y="119"/>
                    </a:lnTo>
                    <a:lnTo>
                      <a:pt x="1303" y="119"/>
                    </a:lnTo>
                    <a:lnTo>
                      <a:pt x="1273" y="150"/>
                    </a:lnTo>
                    <a:lnTo>
                      <a:pt x="1185" y="59"/>
                    </a:lnTo>
                    <a:lnTo>
                      <a:pt x="1155" y="89"/>
                    </a:lnTo>
                    <a:lnTo>
                      <a:pt x="1066" y="89"/>
                    </a:lnTo>
                    <a:lnTo>
                      <a:pt x="1038" y="119"/>
                    </a:lnTo>
                    <a:lnTo>
                      <a:pt x="859" y="119"/>
                    </a:lnTo>
                    <a:lnTo>
                      <a:pt x="859" y="150"/>
                    </a:lnTo>
                    <a:lnTo>
                      <a:pt x="830" y="119"/>
                    </a:lnTo>
                    <a:lnTo>
                      <a:pt x="801" y="150"/>
                    </a:lnTo>
                    <a:lnTo>
                      <a:pt x="741" y="150"/>
                    </a:lnTo>
                    <a:lnTo>
                      <a:pt x="710" y="150"/>
                    </a:lnTo>
                    <a:lnTo>
                      <a:pt x="710" y="207"/>
                    </a:lnTo>
                    <a:lnTo>
                      <a:pt x="503" y="207"/>
                    </a:lnTo>
                    <a:lnTo>
                      <a:pt x="473" y="237"/>
                    </a:lnTo>
                    <a:lnTo>
                      <a:pt x="473" y="268"/>
                    </a:lnTo>
                    <a:lnTo>
                      <a:pt x="445" y="296"/>
                    </a:lnTo>
                    <a:lnTo>
                      <a:pt x="208" y="296"/>
                    </a:lnTo>
                    <a:lnTo>
                      <a:pt x="236" y="325"/>
                    </a:lnTo>
                    <a:lnTo>
                      <a:pt x="208" y="325"/>
                    </a:lnTo>
                    <a:lnTo>
                      <a:pt x="236" y="356"/>
                    </a:lnTo>
                    <a:lnTo>
                      <a:pt x="236" y="414"/>
                    </a:lnTo>
                    <a:lnTo>
                      <a:pt x="208" y="444"/>
                    </a:lnTo>
                    <a:lnTo>
                      <a:pt x="178" y="444"/>
                    </a:lnTo>
                    <a:lnTo>
                      <a:pt x="178" y="475"/>
                    </a:lnTo>
                    <a:lnTo>
                      <a:pt x="148" y="505"/>
                    </a:lnTo>
                    <a:lnTo>
                      <a:pt x="148" y="563"/>
                    </a:lnTo>
                    <a:lnTo>
                      <a:pt x="118" y="563"/>
                    </a:lnTo>
                    <a:lnTo>
                      <a:pt x="118" y="593"/>
                    </a:lnTo>
                    <a:lnTo>
                      <a:pt x="89" y="563"/>
                    </a:lnTo>
                    <a:lnTo>
                      <a:pt x="59" y="593"/>
                    </a:lnTo>
                    <a:lnTo>
                      <a:pt x="59" y="681"/>
                    </a:lnTo>
                    <a:lnTo>
                      <a:pt x="29" y="711"/>
                    </a:lnTo>
                    <a:lnTo>
                      <a:pt x="0" y="711"/>
                    </a:lnTo>
                    <a:lnTo>
                      <a:pt x="0" y="741"/>
                    </a:lnTo>
                    <a:lnTo>
                      <a:pt x="59" y="800"/>
                    </a:lnTo>
                    <a:lnTo>
                      <a:pt x="59" y="830"/>
                    </a:lnTo>
                    <a:lnTo>
                      <a:pt x="89" y="830"/>
                    </a:lnTo>
                    <a:lnTo>
                      <a:pt x="178" y="918"/>
                    </a:lnTo>
                    <a:lnTo>
                      <a:pt x="208" y="888"/>
                    </a:lnTo>
                    <a:lnTo>
                      <a:pt x="266" y="948"/>
                    </a:lnTo>
                    <a:lnTo>
                      <a:pt x="296" y="918"/>
                    </a:lnTo>
                    <a:lnTo>
                      <a:pt x="296" y="978"/>
                    </a:lnTo>
                    <a:lnTo>
                      <a:pt x="266" y="978"/>
                    </a:lnTo>
                    <a:lnTo>
                      <a:pt x="236" y="948"/>
                    </a:lnTo>
                    <a:lnTo>
                      <a:pt x="178" y="948"/>
                    </a:lnTo>
                    <a:lnTo>
                      <a:pt x="178" y="978"/>
                    </a:lnTo>
                    <a:lnTo>
                      <a:pt x="236" y="1036"/>
                    </a:lnTo>
                    <a:lnTo>
                      <a:pt x="236" y="1066"/>
                    </a:lnTo>
                    <a:lnTo>
                      <a:pt x="266" y="1066"/>
                    </a:lnTo>
                    <a:lnTo>
                      <a:pt x="266" y="1097"/>
                    </a:lnTo>
                    <a:lnTo>
                      <a:pt x="296" y="1125"/>
                    </a:lnTo>
                    <a:lnTo>
                      <a:pt x="296" y="1184"/>
                    </a:lnTo>
                    <a:lnTo>
                      <a:pt x="355" y="1125"/>
                    </a:lnTo>
                    <a:lnTo>
                      <a:pt x="385" y="1155"/>
                    </a:lnTo>
                    <a:lnTo>
                      <a:pt x="385" y="1184"/>
                    </a:lnTo>
                    <a:lnTo>
                      <a:pt x="415" y="1155"/>
                    </a:lnTo>
                    <a:lnTo>
                      <a:pt x="503" y="1155"/>
                    </a:lnTo>
                    <a:lnTo>
                      <a:pt x="473" y="1184"/>
                    </a:lnTo>
                    <a:lnTo>
                      <a:pt x="473" y="1215"/>
                    </a:lnTo>
                    <a:lnTo>
                      <a:pt x="415" y="1215"/>
                    </a:lnTo>
                    <a:lnTo>
                      <a:pt x="327" y="1304"/>
                    </a:lnTo>
                    <a:lnTo>
                      <a:pt x="296" y="1304"/>
                    </a:lnTo>
                    <a:lnTo>
                      <a:pt x="473" y="1480"/>
                    </a:lnTo>
                    <a:lnTo>
                      <a:pt x="473" y="1540"/>
                    </a:lnTo>
                    <a:lnTo>
                      <a:pt x="445" y="1568"/>
                    </a:lnTo>
                    <a:lnTo>
                      <a:pt x="445" y="1599"/>
                    </a:lnTo>
                    <a:lnTo>
                      <a:pt x="473" y="1629"/>
                    </a:lnTo>
                    <a:lnTo>
                      <a:pt x="473" y="1659"/>
                    </a:lnTo>
                    <a:lnTo>
                      <a:pt x="503" y="1686"/>
                    </a:lnTo>
                    <a:lnTo>
                      <a:pt x="564" y="1686"/>
                    </a:lnTo>
                    <a:lnTo>
                      <a:pt x="564" y="1629"/>
                    </a:lnTo>
                    <a:lnTo>
                      <a:pt x="592" y="1599"/>
                    </a:lnTo>
                    <a:lnTo>
                      <a:pt x="623" y="1629"/>
                    </a:lnTo>
                    <a:lnTo>
                      <a:pt x="623" y="1659"/>
                    </a:lnTo>
                    <a:lnTo>
                      <a:pt x="652" y="1686"/>
                    </a:lnTo>
                    <a:lnTo>
                      <a:pt x="652" y="1717"/>
                    </a:lnTo>
                    <a:lnTo>
                      <a:pt x="682" y="1747"/>
                    </a:lnTo>
                    <a:lnTo>
                      <a:pt x="682" y="1806"/>
                    </a:lnTo>
                    <a:lnTo>
                      <a:pt x="710" y="1806"/>
                    </a:lnTo>
                    <a:lnTo>
                      <a:pt x="710" y="1717"/>
                    </a:lnTo>
                    <a:lnTo>
                      <a:pt x="741" y="1686"/>
                    </a:lnTo>
                    <a:lnTo>
                      <a:pt x="801" y="1686"/>
                    </a:lnTo>
                    <a:lnTo>
                      <a:pt x="801" y="1717"/>
                    </a:lnTo>
                    <a:lnTo>
                      <a:pt x="889" y="1806"/>
                    </a:lnTo>
                    <a:lnTo>
                      <a:pt x="919" y="1806"/>
                    </a:lnTo>
                    <a:lnTo>
                      <a:pt x="859" y="1747"/>
                    </a:lnTo>
                    <a:lnTo>
                      <a:pt x="859" y="1717"/>
                    </a:lnTo>
                    <a:lnTo>
                      <a:pt x="889" y="1686"/>
                    </a:lnTo>
                    <a:lnTo>
                      <a:pt x="859" y="1629"/>
                    </a:lnTo>
                    <a:lnTo>
                      <a:pt x="859" y="1599"/>
                    </a:lnTo>
                    <a:lnTo>
                      <a:pt x="830" y="1599"/>
                    </a:lnTo>
                    <a:lnTo>
                      <a:pt x="830" y="1568"/>
                    </a:lnTo>
                    <a:lnTo>
                      <a:pt x="801" y="1540"/>
                    </a:lnTo>
                    <a:lnTo>
                      <a:pt x="801" y="1510"/>
                    </a:lnTo>
                    <a:lnTo>
                      <a:pt x="771" y="1480"/>
                    </a:lnTo>
                    <a:lnTo>
                      <a:pt x="771" y="1422"/>
                    </a:lnTo>
                    <a:lnTo>
                      <a:pt x="801" y="1452"/>
                    </a:lnTo>
                    <a:lnTo>
                      <a:pt x="859" y="1452"/>
                    </a:lnTo>
                    <a:lnTo>
                      <a:pt x="889" y="1480"/>
                    </a:lnTo>
                    <a:lnTo>
                      <a:pt x="859" y="1510"/>
                    </a:lnTo>
                    <a:lnTo>
                      <a:pt x="889" y="1510"/>
                    </a:lnTo>
                    <a:lnTo>
                      <a:pt x="919" y="1480"/>
                    </a:lnTo>
                    <a:lnTo>
                      <a:pt x="978" y="1480"/>
                    </a:lnTo>
                    <a:lnTo>
                      <a:pt x="978" y="1452"/>
                    </a:lnTo>
                    <a:lnTo>
                      <a:pt x="948" y="1452"/>
                    </a:lnTo>
                    <a:lnTo>
                      <a:pt x="919" y="1422"/>
                    </a:lnTo>
                    <a:lnTo>
                      <a:pt x="919" y="1452"/>
                    </a:lnTo>
                    <a:lnTo>
                      <a:pt x="889" y="1422"/>
                    </a:lnTo>
                    <a:lnTo>
                      <a:pt x="889" y="1361"/>
                    </a:lnTo>
                    <a:lnTo>
                      <a:pt x="859" y="1361"/>
                    </a:lnTo>
                    <a:lnTo>
                      <a:pt x="859" y="1334"/>
                    </a:lnTo>
                    <a:lnTo>
                      <a:pt x="830" y="1334"/>
                    </a:lnTo>
                    <a:lnTo>
                      <a:pt x="830" y="1304"/>
                    </a:lnTo>
                    <a:lnTo>
                      <a:pt x="978" y="1304"/>
                    </a:lnTo>
                    <a:lnTo>
                      <a:pt x="978" y="1273"/>
                    </a:lnTo>
                    <a:lnTo>
                      <a:pt x="1008" y="1304"/>
                    </a:lnTo>
                    <a:lnTo>
                      <a:pt x="1038" y="1304"/>
                    </a:lnTo>
                    <a:lnTo>
                      <a:pt x="1038" y="1334"/>
                    </a:lnTo>
                    <a:lnTo>
                      <a:pt x="1066" y="1334"/>
                    </a:lnTo>
                    <a:lnTo>
                      <a:pt x="1126" y="1391"/>
                    </a:lnTo>
                    <a:lnTo>
                      <a:pt x="1126" y="1215"/>
                    </a:lnTo>
                    <a:lnTo>
                      <a:pt x="1096" y="1184"/>
                    </a:lnTo>
                    <a:lnTo>
                      <a:pt x="1038" y="1155"/>
                    </a:lnTo>
                    <a:lnTo>
                      <a:pt x="1126" y="1155"/>
                    </a:lnTo>
                    <a:lnTo>
                      <a:pt x="1126" y="1184"/>
                    </a:lnTo>
                    <a:lnTo>
                      <a:pt x="1155" y="1215"/>
                    </a:lnTo>
                    <a:lnTo>
                      <a:pt x="1155" y="1243"/>
                    </a:lnTo>
                    <a:lnTo>
                      <a:pt x="1245" y="1304"/>
                    </a:lnTo>
                    <a:lnTo>
                      <a:pt x="1273" y="1304"/>
                    </a:lnTo>
                    <a:lnTo>
                      <a:pt x="1273" y="1273"/>
                    </a:lnTo>
                    <a:lnTo>
                      <a:pt x="1215" y="1215"/>
                    </a:lnTo>
                    <a:lnTo>
                      <a:pt x="1185" y="1215"/>
                    </a:lnTo>
                    <a:lnTo>
                      <a:pt x="1185" y="1184"/>
                    </a:lnTo>
                    <a:lnTo>
                      <a:pt x="1155" y="1155"/>
                    </a:lnTo>
                    <a:lnTo>
                      <a:pt x="1155" y="1097"/>
                    </a:lnTo>
                    <a:lnTo>
                      <a:pt x="1126" y="1066"/>
                    </a:lnTo>
                    <a:lnTo>
                      <a:pt x="1126" y="1036"/>
                    </a:lnTo>
                    <a:lnTo>
                      <a:pt x="1096" y="1066"/>
                    </a:lnTo>
                    <a:lnTo>
                      <a:pt x="1066" y="1036"/>
                    </a:lnTo>
                    <a:lnTo>
                      <a:pt x="1008" y="1036"/>
                    </a:lnTo>
                    <a:lnTo>
                      <a:pt x="948" y="978"/>
                    </a:lnTo>
                    <a:lnTo>
                      <a:pt x="948" y="948"/>
                    </a:lnTo>
                    <a:lnTo>
                      <a:pt x="859" y="948"/>
                    </a:lnTo>
                    <a:lnTo>
                      <a:pt x="830" y="978"/>
                    </a:lnTo>
                    <a:lnTo>
                      <a:pt x="859" y="978"/>
                    </a:lnTo>
                    <a:lnTo>
                      <a:pt x="919" y="1036"/>
                    </a:lnTo>
                    <a:lnTo>
                      <a:pt x="948" y="1036"/>
                    </a:lnTo>
                    <a:lnTo>
                      <a:pt x="978" y="1066"/>
                    </a:lnTo>
                    <a:lnTo>
                      <a:pt x="978" y="1125"/>
                    </a:lnTo>
                    <a:lnTo>
                      <a:pt x="993" y="1140"/>
                    </a:lnTo>
                    <a:lnTo>
                      <a:pt x="948" y="1097"/>
                    </a:lnTo>
                    <a:lnTo>
                      <a:pt x="889" y="1097"/>
                    </a:lnTo>
                    <a:lnTo>
                      <a:pt x="919" y="1066"/>
                    </a:lnTo>
                    <a:lnTo>
                      <a:pt x="889" y="1036"/>
                    </a:lnTo>
                    <a:lnTo>
                      <a:pt x="859" y="1066"/>
                    </a:lnTo>
                    <a:lnTo>
                      <a:pt x="830" y="1036"/>
                    </a:lnTo>
                    <a:lnTo>
                      <a:pt x="801" y="1036"/>
                    </a:lnTo>
                    <a:lnTo>
                      <a:pt x="741" y="1006"/>
                    </a:lnTo>
                    <a:lnTo>
                      <a:pt x="710" y="978"/>
                    </a:lnTo>
                    <a:lnTo>
                      <a:pt x="801" y="978"/>
                    </a:lnTo>
                    <a:lnTo>
                      <a:pt x="830" y="948"/>
                    </a:lnTo>
                    <a:lnTo>
                      <a:pt x="830" y="918"/>
                    </a:lnTo>
                    <a:lnTo>
                      <a:pt x="801" y="918"/>
                    </a:lnTo>
                    <a:lnTo>
                      <a:pt x="801" y="888"/>
                    </a:lnTo>
                    <a:lnTo>
                      <a:pt x="771" y="859"/>
                    </a:lnTo>
                    <a:lnTo>
                      <a:pt x="801" y="830"/>
                    </a:lnTo>
                    <a:lnTo>
                      <a:pt x="830" y="830"/>
                    </a:lnTo>
                    <a:lnTo>
                      <a:pt x="859" y="859"/>
                    </a:lnTo>
                    <a:lnTo>
                      <a:pt x="859" y="888"/>
                    </a:lnTo>
                    <a:lnTo>
                      <a:pt x="830" y="918"/>
                    </a:lnTo>
                    <a:lnTo>
                      <a:pt x="859" y="918"/>
                    </a:lnTo>
                    <a:lnTo>
                      <a:pt x="919" y="859"/>
                    </a:lnTo>
                    <a:lnTo>
                      <a:pt x="859" y="800"/>
                    </a:lnTo>
                    <a:lnTo>
                      <a:pt x="830" y="800"/>
                    </a:lnTo>
                    <a:lnTo>
                      <a:pt x="771" y="741"/>
                    </a:lnTo>
                    <a:lnTo>
                      <a:pt x="771" y="681"/>
                    </a:lnTo>
                    <a:lnTo>
                      <a:pt x="741" y="650"/>
                    </a:lnTo>
                    <a:lnTo>
                      <a:pt x="710" y="650"/>
                    </a:lnTo>
                    <a:lnTo>
                      <a:pt x="710" y="623"/>
                    </a:lnTo>
                    <a:lnTo>
                      <a:pt x="682" y="593"/>
                    </a:lnTo>
                    <a:lnTo>
                      <a:pt x="682" y="444"/>
                    </a:lnTo>
                    <a:lnTo>
                      <a:pt x="710" y="414"/>
                    </a:lnTo>
                    <a:lnTo>
                      <a:pt x="741" y="414"/>
                    </a:lnTo>
                    <a:lnTo>
                      <a:pt x="771" y="386"/>
                    </a:lnTo>
                    <a:lnTo>
                      <a:pt x="771" y="414"/>
                    </a:lnTo>
                    <a:lnTo>
                      <a:pt x="741" y="444"/>
                    </a:lnTo>
                    <a:lnTo>
                      <a:pt x="801" y="505"/>
                    </a:lnTo>
                    <a:lnTo>
                      <a:pt x="859" y="505"/>
                    </a:lnTo>
                    <a:lnTo>
                      <a:pt x="889" y="532"/>
                    </a:lnTo>
                    <a:lnTo>
                      <a:pt x="919" y="505"/>
                    </a:lnTo>
                    <a:lnTo>
                      <a:pt x="948" y="505"/>
                    </a:lnTo>
                    <a:lnTo>
                      <a:pt x="978" y="532"/>
                    </a:lnTo>
                    <a:lnTo>
                      <a:pt x="1008" y="532"/>
                    </a:lnTo>
                    <a:lnTo>
                      <a:pt x="978" y="505"/>
                    </a:lnTo>
                    <a:lnTo>
                      <a:pt x="978" y="475"/>
                    </a:lnTo>
                    <a:lnTo>
                      <a:pt x="1038" y="475"/>
                    </a:lnTo>
                    <a:lnTo>
                      <a:pt x="1008" y="444"/>
                    </a:lnTo>
                    <a:lnTo>
                      <a:pt x="1038" y="414"/>
                    </a:lnTo>
                    <a:lnTo>
                      <a:pt x="1008" y="386"/>
                    </a:lnTo>
                    <a:lnTo>
                      <a:pt x="978" y="386"/>
                    </a:lnTo>
                    <a:lnTo>
                      <a:pt x="978" y="356"/>
                    </a:lnTo>
                    <a:lnTo>
                      <a:pt x="1008" y="325"/>
                    </a:lnTo>
                    <a:lnTo>
                      <a:pt x="1038" y="325"/>
                    </a:lnTo>
                    <a:lnTo>
                      <a:pt x="1038" y="356"/>
                    </a:lnTo>
                    <a:lnTo>
                      <a:pt x="1096" y="356"/>
                    </a:lnTo>
                    <a:lnTo>
                      <a:pt x="1126" y="325"/>
                    </a:lnTo>
                    <a:lnTo>
                      <a:pt x="1155" y="325"/>
                    </a:lnTo>
                    <a:lnTo>
                      <a:pt x="1155" y="296"/>
                    </a:lnTo>
                    <a:lnTo>
                      <a:pt x="1185" y="268"/>
                    </a:lnTo>
                    <a:lnTo>
                      <a:pt x="1215" y="296"/>
                    </a:lnTo>
                    <a:lnTo>
                      <a:pt x="1303" y="296"/>
                    </a:lnTo>
                    <a:lnTo>
                      <a:pt x="1333" y="268"/>
                    </a:lnTo>
                    <a:lnTo>
                      <a:pt x="1363" y="268"/>
                    </a:lnTo>
                    <a:lnTo>
                      <a:pt x="1392" y="296"/>
                    </a:lnTo>
                    <a:lnTo>
                      <a:pt x="1422" y="268"/>
                    </a:lnTo>
                    <a:lnTo>
                      <a:pt x="1452" y="296"/>
                    </a:lnTo>
                    <a:lnTo>
                      <a:pt x="1510" y="296"/>
                    </a:lnTo>
                    <a:lnTo>
                      <a:pt x="1540" y="325"/>
                    </a:lnTo>
                    <a:lnTo>
                      <a:pt x="1629" y="325"/>
                    </a:lnTo>
                    <a:lnTo>
                      <a:pt x="1629" y="356"/>
                    </a:lnTo>
                    <a:lnTo>
                      <a:pt x="1658" y="325"/>
                    </a:lnTo>
                    <a:lnTo>
                      <a:pt x="1658" y="296"/>
                    </a:lnTo>
                    <a:lnTo>
                      <a:pt x="1689" y="268"/>
                    </a:lnTo>
                    <a:lnTo>
                      <a:pt x="1719" y="268"/>
                    </a:lnTo>
                    <a:lnTo>
                      <a:pt x="1689" y="237"/>
                    </a:lnTo>
                    <a:lnTo>
                      <a:pt x="1689" y="207"/>
                    </a:lnTo>
                    <a:lnTo>
                      <a:pt x="1747" y="150"/>
                    </a:lnTo>
                    <a:lnTo>
                      <a:pt x="1778" y="150"/>
                    </a:lnTo>
                    <a:lnTo>
                      <a:pt x="1778" y="119"/>
                    </a:lnTo>
                    <a:lnTo>
                      <a:pt x="1747" y="59"/>
                    </a:lnTo>
                    <a:lnTo>
                      <a:pt x="1719" y="30"/>
                    </a:lnTo>
                    <a:lnTo>
                      <a:pt x="1689" y="30"/>
                    </a:lnTo>
                    <a:lnTo>
                      <a:pt x="1658" y="30"/>
                    </a:lnTo>
                    <a:lnTo>
                      <a:pt x="1658" y="0"/>
                    </a:lnTo>
                    <a:close/>
                    <a:moveTo>
                      <a:pt x="889" y="1243"/>
                    </a:moveTo>
                    <a:lnTo>
                      <a:pt x="859" y="1273"/>
                    </a:lnTo>
                    <a:lnTo>
                      <a:pt x="830" y="1243"/>
                    </a:lnTo>
                    <a:lnTo>
                      <a:pt x="801" y="1273"/>
                    </a:lnTo>
                    <a:lnTo>
                      <a:pt x="801" y="1304"/>
                    </a:lnTo>
                    <a:lnTo>
                      <a:pt x="771" y="1304"/>
                    </a:lnTo>
                    <a:lnTo>
                      <a:pt x="741" y="1273"/>
                    </a:lnTo>
                    <a:lnTo>
                      <a:pt x="682" y="1243"/>
                    </a:lnTo>
                    <a:lnTo>
                      <a:pt x="652" y="1243"/>
                    </a:lnTo>
                    <a:lnTo>
                      <a:pt x="652" y="1215"/>
                    </a:lnTo>
                    <a:lnTo>
                      <a:pt x="623" y="1215"/>
                    </a:lnTo>
                    <a:lnTo>
                      <a:pt x="592" y="1184"/>
                    </a:lnTo>
                    <a:lnTo>
                      <a:pt x="564" y="1184"/>
                    </a:lnTo>
                    <a:lnTo>
                      <a:pt x="534" y="1155"/>
                    </a:lnTo>
                    <a:lnTo>
                      <a:pt x="652" y="1155"/>
                    </a:lnTo>
                    <a:lnTo>
                      <a:pt x="652" y="1125"/>
                    </a:lnTo>
                    <a:lnTo>
                      <a:pt x="710" y="1184"/>
                    </a:lnTo>
                    <a:lnTo>
                      <a:pt x="710" y="1155"/>
                    </a:lnTo>
                    <a:lnTo>
                      <a:pt x="771" y="1215"/>
                    </a:lnTo>
                    <a:lnTo>
                      <a:pt x="889" y="1215"/>
                    </a:lnTo>
                    <a:lnTo>
                      <a:pt x="889" y="1243"/>
                    </a:lnTo>
                    <a:close/>
                  </a:path>
                </a:pathLst>
              </a:custGeom>
              <a:solidFill>
                <a:srgbClr val="B28665"/>
              </a:solidFill>
              <a:ln w="9525">
                <a:noFill/>
                <a:round/>
                <a:headEnd/>
                <a:tailEnd/>
              </a:ln>
            </p:spPr>
            <p:txBody>
              <a:bodyPr/>
              <a:lstStyle/>
              <a:p>
                <a:endParaRPr lang="en-GB"/>
              </a:p>
            </p:txBody>
          </p:sp>
          <p:sp>
            <p:nvSpPr>
              <p:cNvPr id="13345" name="Freeform 33"/>
              <p:cNvSpPr>
                <a:spLocks/>
              </p:cNvSpPr>
              <p:nvPr/>
            </p:nvSpPr>
            <p:spPr bwMode="auto">
              <a:xfrm>
                <a:off x="3924" y="3163"/>
                <a:ext cx="178" cy="126"/>
              </a:xfrm>
              <a:custGeom>
                <a:avLst/>
                <a:gdLst/>
                <a:ahLst/>
                <a:cxnLst>
                  <a:cxn ang="0">
                    <a:pos x="505" y="28"/>
                  </a:cxn>
                  <a:cxn ang="0">
                    <a:pos x="505" y="0"/>
                  </a:cxn>
                  <a:cxn ang="0">
                    <a:pos x="475" y="28"/>
                  </a:cxn>
                  <a:cxn ang="0">
                    <a:pos x="414" y="28"/>
                  </a:cxn>
                  <a:cxn ang="0">
                    <a:pos x="386" y="0"/>
                  </a:cxn>
                  <a:cxn ang="0">
                    <a:pos x="386" y="28"/>
                  </a:cxn>
                  <a:cxn ang="0">
                    <a:pos x="356" y="28"/>
                  </a:cxn>
                  <a:cxn ang="0">
                    <a:pos x="326" y="58"/>
                  </a:cxn>
                  <a:cxn ang="0">
                    <a:pos x="296" y="28"/>
                  </a:cxn>
                  <a:cxn ang="0">
                    <a:pos x="268" y="58"/>
                  </a:cxn>
                  <a:cxn ang="0">
                    <a:pos x="237" y="58"/>
                  </a:cxn>
                  <a:cxn ang="0">
                    <a:pos x="237" y="88"/>
                  </a:cxn>
                  <a:cxn ang="0">
                    <a:pos x="207" y="88"/>
                  </a:cxn>
                  <a:cxn ang="0">
                    <a:pos x="207" y="58"/>
                  </a:cxn>
                  <a:cxn ang="0">
                    <a:pos x="177" y="58"/>
                  </a:cxn>
                  <a:cxn ang="0">
                    <a:pos x="149" y="88"/>
                  </a:cxn>
                  <a:cxn ang="0">
                    <a:pos x="89" y="88"/>
                  </a:cxn>
                  <a:cxn ang="0">
                    <a:pos x="89" y="147"/>
                  </a:cxn>
                  <a:cxn ang="0">
                    <a:pos x="30" y="206"/>
                  </a:cxn>
                  <a:cxn ang="0">
                    <a:pos x="30" y="265"/>
                  </a:cxn>
                  <a:cxn ang="0">
                    <a:pos x="0" y="265"/>
                  </a:cxn>
                  <a:cxn ang="0">
                    <a:pos x="30" y="295"/>
                  </a:cxn>
                  <a:cxn ang="0">
                    <a:pos x="30" y="413"/>
                  </a:cxn>
                  <a:cxn ang="0">
                    <a:pos x="59" y="443"/>
                  </a:cxn>
                  <a:cxn ang="0">
                    <a:pos x="89" y="443"/>
                  </a:cxn>
                  <a:cxn ang="0">
                    <a:pos x="89" y="502"/>
                  </a:cxn>
                  <a:cxn ang="0">
                    <a:pos x="149" y="502"/>
                  </a:cxn>
                  <a:cxn ang="0">
                    <a:pos x="386" y="502"/>
                  </a:cxn>
                  <a:cxn ang="0">
                    <a:pos x="414" y="474"/>
                  </a:cxn>
                  <a:cxn ang="0">
                    <a:pos x="414" y="443"/>
                  </a:cxn>
                  <a:cxn ang="0">
                    <a:pos x="444" y="413"/>
                  </a:cxn>
                  <a:cxn ang="0">
                    <a:pos x="651" y="413"/>
                  </a:cxn>
                  <a:cxn ang="0">
                    <a:pos x="651" y="356"/>
                  </a:cxn>
                  <a:cxn ang="0">
                    <a:pos x="682" y="356"/>
                  </a:cxn>
                  <a:cxn ang="0">
                    <a:pos x="712" y="325"/>
                  </a:cxn>
                  <a:cxn ang="0">
                    <a:pos x="712" y="295"/>
                  </a:cxn>
                  <a:cxn ang="0">
                    <a:pos x="682" y="265"/>
                  </a:cxn>
                  <a:cxn ang="0">
                    <a:pos x="712" y="236"/>
                  </a:cxn>
                  <a:cxn ang="0">
                    <a:pos x="682" y="177"/>
                  </a:cxn>
                  <a:cxn ang="0">
                    <a:pos x="651" y="147"/>
                  </a:cxn>
                  <a:cxn ang="0">
                    <a:pos x="651" y="118"/>
                  </a:cxn>
                  <a:cxn ang="0">
                    <a:pos x="623" y="118"/>
                  </a:cxn>
                  <a:cxn ang="0">
                    <a:pos x="593" y="88"/>
                  </a:cxn>
                  <a:cxn ang="0">
                    <a:pos x="564" y="88"/>
                  </a:cxn>
                  <a:cxn ang="0">
                    <a:pos x="564" y="58"/>
                  </a:cxn>
                  <a:cxn ang="0">
                    <a:pos x="533" y="58"/>
                  </a:cxn>
                  <a:cxn ang="0">
                    <a:pos x="505" y="28"/>
                  </a:cxn>
                </a:cxnLst>
                <a:rect l="0" t="0" r="r" b="b"/>
                <a:pathLst>
                  <a:path w="712" h="502">
                    <a:moveTo>
                      <a:pt x="505" y="28"/>
                    </a:moveTo>
                    <a:lnTo>
                      <a:pt x="505" y="0"/>
                    </a:lnTo>
                    <a:lnTo>
                      <a:pt x="475" y="28"/>
                    </a:lnTo>
                    <a:lnTo>
                      <a:pt x="414" y="28"/>
                    </a:lnTo>
                    <a:lnTo>
                      <a:pt x="386" y="0"/>
                    </a:lnTo>
                    <a:lnTo>
                      <a:pt x="386" y="28"/>
                    </a:lnTo>
                    <a:lnTo>
                      <a:pt x="356" y="28"/>
                    </a:lnTo>
                    <a:lnTo>
                      <a:pt x="326" y="58"/>
                    </a:lnTo>
                    <a:lnTo>
                      <a:pt x="296" y="28"/>
                    </a:lnTo>
                    <a:lnTo>
                      <a:pt x="268" y="58"/>
                    </a:lnTo>
                    <a:lnTo>
                      <a:pt x="237" y="58"/>
                    </a:lnTo>
                    <a:lnTo>
                      <a:pt x="237" y="88"/>
                    </a:lnTo>
                    <a:lnTo>
                      <a:pt x="207" y="88"/>
                    </a:lnTo>
                    <a:lnTo>
                      <a:pt x="207" y="58"/>
                    </a:lnTo>
                    <a:lnTo>
                      <a:pt x="177" y="58"/>
                    </a:lnTo>
                    <a:lnTo>
                      <a:pt x="149" y="88"/>
                    </a:lnTo>
                    <a:lnTo>
                      <a:pt x="89" y="88"/>
                    </a:lnTo>
                    <a:lnTo>
                      <a:pt x="89" y="147"/>
                    </a:lnTo>
                    <a:lnTo>
                      <a:pt x="30" y="206"/>
                    </a:lnTo>
                    <a:lnTo>
                      <a:pt x="30" y="265"/>
                    </a:lnTo>
                    <a:lnTo>
                      <a:pt x="0" y="265"/>
                    </a:lnTo>
                    <a:lnTo>
                      <a:pt x="30" y="295"/>
                    </a:lnTo>
                    <a:lnTo>
                      <a:pt x="30" y="413"/>
                    </a:lnTo>
                    <a:lnTo>
                      <a:pt x="59" y="443"/>
                    </a:lnTo>
                    <a:lnTo>
                      <a:pt x="89" y="443"/>
                    </a:lnTo>
                    <a:lnTo>
                      <a:pt x="89" y="502"/>
                    </a:lnTo>
                    <a:lnTo>
                      <a:pt x="149" y="502"/>
                    </a:lnTo>
                    <a:lnTo>
                      <a:pt x="386" y="502"/>
                    </a:lnTo>
                    <a:lnTo>
                      <a:pt x="414" y="474"/>
                    </a:lnTo>
                    <a:lnTo>
                      <a:pt x="414" y="443"/>
                    </a:lnTo>
                    <a:lnTo>
                      <a:pt x="444" y="413"/>
                    </a:lnTo>
                    <a:lnTo>
                      <a:pt x="651" y="413"/>
                    </a:lnTo>
                    <a:lnTo>
                      <a:pt x="651" y="356"/>
                    </a:lnTo>
                    <a:lnTo>
                      <a:pt x="682" y="356"/>
                    </a:lnTo>
                    <a:lnTo>
                      <a:pt x="712" y="325"/>
                    </a:lnTo>
                    <a:lnTo>
                      <a:pt x="712" y="295"/>
                    </a:lnTo>
                    <a:lnTo>
                      <a:pt x="682" y="265"/>
                    </a:lnTo>
                    <a:lnTo>
                      <a:pt x="712" y="236"/>
                    </a:lnTo>
                    <a:lnTo>
                      <a:pt x="682" y="177"/>
                    </a:lnTo>
                    <a:lnTo>
                      <a:pt x="651" y="147"/>
                    </a:lnTo>
                    <a:lnTo>
                      <a:pt x="651" y="118"/>
                    </a:lnTo>
                    <a:lnTo>
                      <a:pt x="623" y="118"/>
                    </a:lnTo>
                    <a:lnTo>
                      <a:pt x="593" y="88"/>
                    </a:lnTo>
                    <a:lnTo>
                      <a:pt x="564" y="88"/>
                    </a:lnTo>
                    <a:lnTo>
                      <a:pt x="564" y="58"/>
                    </a:lnTo>
                    <a:lnTo>
                      <a:pt x="533" y="58"/>
                    </a:lnTo>
                    <a:lnTo>
                      <a:pt x="505" y="28"/>
                    </a:lnTo>
                    <a:close/>
                  </a:path>
                </a:pathLst>
              </a:custGeom>
              <a:solidFill>
                <a:srgbClr val="FECC2E"/>
              </a:solidFill>
              <a:ln w="9525">
                <a:noFill/>
                <a:round/>
                <a:headEnd/>
                <a:tailEnd/>
              </a:ln>
            </p:spPr>
            <p:txBody>
              <a:bodyPr/>
              <a:lstStyle/>
              <a:p>
                <a:endParaRPr lang="en-GB"/>
              </a:p>
            </p:txBody>
          </p:sp>
          <p:sp>
            <p:nvSpPr>
              <p:cNvPr id="13346" name="Freeform 34"/>
              <p:cNvSpPr>
                <a:spLocks/>
              </p:cNvSpPr>
              <p:nvPr/>
            </p:nvSpPr>
            <p:spPr bwMode="auto">
              <a:xfrm>
                <a:off x="4161" y="3348"/>
                <a:ext cx="8" cy="2"/>
              </a:xfrm>
              <a:custGeom>
                <a:avLst/>
                <a:gdLst/>
                <a:ahLst/>
                <a:cxnLst>
                  <a:cxn ang="0">
                    <a:pos x="0" y="0"/>
                  </a:cxn>
                  <a:cxn ang="0">
                    <a:pos x="0" y="8"/>
                  </a:cxn>
                  <a:cxn ang="0">
                    <a:pos x="16" y="6"/>
                  </a:cxn>
                  <a:cxn ang="0">
                    <a:pos x="23" y="3"/>
                  </a:cxn>
                  <a:cxn ang="0">
                    <a:pos x="32" y="2"/>
                  </a:cxn>
                  <a:cxn ang="0">
                    <a:pos x="30" y="0"/>
                  </a:cxn>
                  <a:cxn ang="0">
                    <a:pos x="0" y="0"/>
                  </a:cxn>
                </a:cxnLst>
                <a:rect l="0" t="0" r="r" b="b"/>
                <a:pathLst>
                  <a:path w="32" h="8">
                    <a:moveTo>
                      <a:pt x="0" y="0"/>
                    </a:moveTo>
                    <a:lnTo>
                      <a:pt x="0" y="8"/>
                    </a:lnTo>
                    <a:lnTo>
                      <a:pt x="16" y="6"/>
                    </a:lnTo>
                    <a:lnTo>
                      <a:pt x="23" y="3"/>
                    </a:lnTo>
                    <a:lnTo>
                      <a:pt x="32" y="2"/>
                    </a:lnTo>
                    <a:lnTo>
                      <a:pt x="30" y="0"/>
                    </a:lnTo>
                    <a:lnTo>
                      <a:pt x="0" y="0"/>
                    </a:lnTo>
                    <a:close/>
                  </a:path>
                </a:pathLst>
              </a:custGeom>
              <a:solidFill>
                <a:srgbClr val="B28665"/>
              </a:solidFill>
              <a:ln w="9525">
                <a:noFill/>
                <a:round/>
                <a:headEnd/>
                <a:tailEnd/>
              </a:ln>
            </p:spPr>
            <p:txBody>
              <a:bodyPr/>
              <a:lstStyle/>
              <a:p>
                <a:endParaRPr lang="en-GB"/>
              </a:p>
            </p:txBody>
          </p:sp>
          <p:sp>
            <p:nvSpPr>
              <p:cNvPr id="13347" name="Freeform 35"/>
              <p:cNvSpPr>
                <a:spLocks/>
              </p:cNvSpPr>
              <p:nvPr/>
            </p:nvSpPr>
            <p:spPr bwMode="auto">
              <a:xfrm>
                <a:off x="4132" y="3348"/>
                <a:ext cx="1" cy="4"/>
              </a:xfrm>
              <a:custGeom>
                <a:avLst/>
                <a:gdLst/>
                <a:ahLst/>
                <a:cxnLst>
                  <a:cxn ang="0">
                    <a:pos x="6" y="8"/>
                  </a:cxn>
                  <a:cxn ang="0">
                    <a:pos x="8" y="8"/>
                  </a:cxn>
                  <a:cxn ang="0">
                    <a:pos x="0" y="0"/>
                  </a:cxn>
                  <a:cxn ang="0">
                    <a:pos x="0" y="14"/>
                  </a:cxn>
                  <a:cxn ang="0">
                    <a:pos x="6" y="8"/>
                  </a:cxn>
                </a:cxnLst>
                <a:rect l="0" t="0" r="r" b="b"/>
                <a:pathLst>
                  <a:path w="8" h="14">
                    <a:moveTo>
                      <a:pt x="6" y="8"/>
                    </a:moveTo>
                    <a:lnTo>
                      <a:pt x="8" y="8"/>
                    </a:lnTo>
                    <a:lnTo>
                      <a:pt x="0" y="0"/>
                    </a:lnTo>
                    <a:lnTo>
                      <a:pt x="0" y="14"/>
                    </a:lnTo>
                    <a:lnTo>
                      <a:pt x="6" y="8"/>
                    </a:lnTo>
                    <a:close/>
                  </a:path>
                </a:pathLst>
              </a:custGeom>
              <a:solidFill>
                <a:srgbClr val="B28665"/>
              </a:solidFill>
              <a:ln w="9525">
                <a:noFill/>
                <a:round/>
                <a:headEnd/>
                <a:tailEnd/>
              </a:ln>
            </p:spPr>
            <p:txBody>
              <a:bodyPr/>
              <a:lstStyle/>
              <a:p>
                <a:endParaRPr lang="en-GB"/>
              </a:p>
            </p:txBody>
          </p:sp>
          <p:sp>
            <p:nvSpPr>
              <p:cNvPr id="13348" name="Freeform 36"/>
              <p:cNvSpPr>
                <a:spLocks/>
              </p:cNvSpPr>
              <p:nvPr/>
            </p:nvSpPr>
            <p:spPr bwMode="auto">
              <a:xfrm>
                <a:off x="3154" y="3948"/>
                <a:ext cx="1140" cy="399"/>
              </a:xfrm>
              <a:custGeom>
                <a:avLst/>
                <a:gdLst/>
                <a:ahLst/>
                <a:cxnLst>
                  <a:cxn ang="0">
                    <a:pos x="4475" y="386"/>
                  </a:cxn>
                  <a:cxn ang="0">
                    <a:pos x="4178" y="356"/>
                  </a:cxn>
                  <a:cxn ang="0">
                    <a:pos x="3971" y="267"/>
                  </a:cxn>
                  <a:cxn ang="0">
                    <a:pos x="3912" y="149"/>
                  </a:cxn>
                  <a:cxn ang="0">
                    <a:pos x="3733" y="88"/>
                  </a:cxn>
                  <a:cxn ang="0">
                    <a:pos x="3646" y="88"/>
                  </a:cxn>
                  <a:cxn ang="0">
                    <a:pos x="3378" y="118"/>
                  </a:cxn>
                  <a:cxn ang="0">
                    <a:pos x="3231" y="207"/>
                  </a:cxn>
                  <a:cxn ang="0">
                    <a:pos x="3052" y="413"/>
                  </a:cxn>
                  <a:cxn ang="0">
                    <a:pos x="3082" y="592"/>
                  </a:cxn>
                  <a:cxn ang="0">
                    <a:pos x="3141" y="650"/>
                  </a:cxn>
                  <a:cxn ang="0">
                    <a:pos x="3112" y="799"/>
                  </a:cxn>
                  <a:cxn ang="0">
                    <a:pos x="2994" y="917"/>
                  </a:cxn>
                  <a:cxn ang="0">
                    <a:pos x="2757" y="947"/>
                  </a:cxn>
                  <a:cxn ang="0">
                    <a:pos x="2666" y="917"/>
                  </a:cxn>
                  <a:cxn ang="0">
                    <a:pos x="2459" y="769"/>
                  </a:cxn>
                  <a:cxn ang="0">
                    <a:pos x="2371" y="741"/>
                  </a:cxn>
                  <a:cxn ang="0">
                    <a:pos x="2252" y="681"/>
                  </a:cxn>
                  <a:cxn ang="0">
                    <a:pos x="1927" y="650"/>
                  </a:cxn>
                  <a:cxn ang="0">
                    <a:pos x="1808" y="532"/>
                  </a:cxn>
                  <a:cxn ang="0">
                    <a:pos x="1749" y="443"/>
                  </a:cxn>
                  <a:cxn ang="0">
                    <a:pos x="1718" y="267"/>
                  </a:cxn>
                  <a:cxn ang="0">
                    <a:pos x="1542" y="237"/>
                  </a:cxn>
                  <a:cxn ang="0">
                    <a:pos x="1453" y="177"/>
                  </a:cxn>
                  <a:cxn ang="0">
                    <a:pos x="1335" y="149"/>
                  </a:cxn>
                  <a:cxn ang="0">
                    <a:pos x="1185" y="88"/>
                  </a:cxn>
                  <a:cxn ang="0">
                    <a:pos x="890" y="118"/>
                  </a:cxn>
                  <a:cxn ang="0">
                    <a:pos x="800" y="59"/>
                  </a:cxn>
                  <a:cxn ang="0">
                    <a:pos x="681" y="30"/>
                  </a:cxn>
                  <a:cxn ang="0">
                    <a:pos x="623" y="177"/>
                  </a:cxn>
                  <a:cxn ang="0">
                    <a:pos x="593" y="267"/>
                  </a:cxn>
                  <a:cxn ang="0">
                    <a:pos x="505" y="325"/>
                  </a:cxn>
                  <a:cxn ang="0">
                    <a:pos x="444" y="386"/>
                  </a:cxn>
                  <a:cxn ang="0">
                    <a:pos x="386" y="443"/>
                  </a:cxn>
                  <a:cxn ang="0">
                    <a:pos x="267" y="532"/>
                  </a:cxn>
                  <a:cxn ang="0">
                    <a:pos x="267" y="650"/>
                  </a:cxn>
                  <a:cxn ang="0">
                    <a:pos x="267" y="799"/>
                  </a:cxn>
                  <a:cxn ang="0">
                    <a:pos x="237" y="888"/>
                  </a:cxn>
                  <a:cxn ang="0">
                    <a:pos x="179" y="947"/>
                  </a:cxn>
                  <a:cxn ang="0">
                    <a:pos x="89" y="977"/>
                  </a:cxn>
                  <a:cxn ang="0">
                    <a:pos x="0" y="1036"/>
                  </a:cxn>
                  <a:cxn ang="0">
                    <a:pos x="89" y="1154"/>
                  </a:cxn>
                  <a:cxn ang="0">
                    <a:pos x="119" y="1242"/>
                  </a:cxn>
                  <a:cxn ang="0">
                    <a:pos x="179" y="1422"/>
                  </a:cxn>
                  <a:cxn ang="0">
                    <a:pos x="148" y="1598"/>
                  </a:cxn>
                  <a:cxn ang="0">
                    <a:pos x="4533" y="1303"/>
                  </a:cxn>
                  <a:cxn ang="0">
                    <a:pos x="4505" y="1096"/>
                  </a:cxn>
                  <a:cxn ang="0">
                    <a:pos x="4505" y="947"/>
                  </a:cxn>
                  <a:cxn ang="0">
                    <a:pos x="4533" y="769"/>
                  </a:cxn>
                  <a:cxn ang="0">
                    <a:pos x="4533" y="563"/>
                  </a:cxn>
                  <a:cxn ang="0">
                    <a:pos x="4563" y="474"/>
                  </a:cxn>
                </a:cxnLst>
                <a:rect l="0" t="0" r="r" b="b"/>
                <a:pathLst>
                  <a:path w="4563" h="1598">
                    <a:moveTo>
                      <a:pt x="4533" y="413"/>
                    </a:moveTo>
                    <a:lnTo>
                      <a:pt x="4505" y="413"/>
                    </a:lnTo>
                    <a:lnTo>
                      <a:pt x="4475" y="386"/>
                    </a:lnTo>
                    <a:lnTo>
                      <a:pt x="4238" y="386"/>
                    </a:lnTo>
                    <a:lnTo>
                      <a:pt x="4208" y="356"/>
                    </a:lnTo>
                    <a:lnTo>
                      <a:pt x="4178" y="356"/>
                    </a:lnTo>
                    <a:lnTo>
                      <a:pt x="4149" y="325"/>
                    </a:lnTo>
                    <a:lnTo>
                      <a:pt x="4001" y="325"/>
                    </a:lnTo>
                    <a:lnTo>
                      <a:pt x="3971" y="267"/>
                    </a:lnTo>
                    <a:lnTo>
                      <a:pt x="3971" y="177"/>
                    </a:lnTo>
                    <a:lnTo>
                      <a:pt x="3942" y="177"/>
                    </a:lnTo>
                    <a:lnTo>
                      <a:pt x="3912" y="149"/>
                    </a:lnTo>
                    <a:lnTo>
                      <a:pt x="3824" y="149"/>
                    </a:lnTo>
                    <a:lnTo>
                      <a:pt x="3794" y="118"/>
                    </a:lnTo>
                    <a:lnTo>
                      <a:pt x="3733" y="88"/>
                    </a:lnTo>
                    <a:lnTo>
                      <a:pt x="3705" y="88"/>
                    </a:lnTo>
                    <a:lnTo>
                      <a:pt x="3675" y="59"/>
                    </a:lnTo>
                    <a:lnTo>
                      <a:pt x="3646" y="88"/>
                    </a:lnTo>
                    <a:lnTo>
                      <a:pt x="3526" y="88"/>
                    </a:lnTo>
                    <a:lnTo>
                      <a:pt x="3496" y="118"/>
                    </a:lnTo>
                    <a:lnTo>
                      <a:pt x="3378" y="118"/>
                    </a:lnTo>
                    <a:lnTo>
                      <a:pt x="3319" y="177"/>
                    </a:lnTo>
                    <a:lnTo>
                      <a:pt x="3259" y="207"/>
                    </a:lnTo>
                    <a:lnTo>
                      <a:pt x="3231" y="207"/>
                    </a:lnTo>
                    <a:lnTo>
                      <a:pt x="3082" y="356"/>
                    </a:lnTo>
                    <a:lnTo>
                      <a:pt x="3082" y="386"/>
                    </a:lnTo>
                    <a:lnTo>
                      <a:pt x="3052" y="413"/>
                    </a:lnTo>
                    <a:lnTo>
                      <a:pt x="3052" y="504"/>
                    </a:lnTo>
                    <a:lnTo>
                      <a:pt x="3082" y="532"/>
                    </a:lnTo>
                    <a:lnTo>
                      <a:pt x="3082" y="592"/>
                    </a:lnTo>
                    <a:lnTo>
                      <a:pt x="3112" y="622"/>
                    </a:lnTo>
                    <a:lnTo>
                      <a:pt x="3112" y="650"/>
                    </a:lnTo>
                    <a:lnTo>
                      <a:pt x="3141" y="650"/>
                    </a:lnTo>
                    <a:lnTo>
                      <a:pt x="3141" y="741"/>
                    </a:lnTo>
                    <a:lnTo>
                      <a:pt x="3112" y="769"/>
                    </a:lnTo>
                    <a:lnTo>
                      <a:pt x="3112" y="799"/>
                    </a:lnTo>
                    <a:lnTo>
                      <a:pt x="3082" y="799"/>
                    </a:lnTo>
                    <a:lnTo>
                      <a:pt x="3082" y="829"/>
                    </a:lnTo>
                    <a:lnTo>
                      <a:pt x="2994" y="917"/>
                    </a:lnTo>
                    <a:lnTo>
                      <a:pt x="2904" y="977"/>
                    </a:lnTo>
                    <a:lnTo>
                      <a:pt x="2757" y="977"/>
                    </a:lnTo>
                    <a:lnTo>
                      <a:pt x="2757" y="947"/>
                    </a:lnTo>
                    <a:lnTo>
                      <a:pt x="2727" y="947"/>
                    </a:lnTo>
                    <a:lnTo>
                      <a:pt x="2697" y="917"/>
                    </a:lnTo>
                    <a:lnTo>
                      <a:pt x="2666" y="917"/>
                    </a:lnTo>
                    <a:lnTo>
                      <a:pt x="2548" y="799"/>
                    </a:lnTo>
                    <a:lnTo>
                      <a:pt x="2490" y="799"/>
                    </a:lnTo>
                    <a:lnTo>
                      <a:pt x="2459" y="769"/>
                    </a:lnTo>
                    <a:lnTo>
                      <a:pt x="2429" y="769"/>
                    </a:lnTo>
                    <a:lnTo>
                      <a:pt x="2402" y="741"/>
                    </a:lnTo>
                    <a:lnTo>
                      <a:pt x="2371" y="741"/>
                    </a:lnTo>
                    <a:lnTo>
                      <a:pt x="2341" y="711"/>
                    </a:lnTo>
                    <a:lnTo>
                      <a:pt x="2282" y="711"/>
                    </a:lnTo>
                    <a:lnTo>
                      <a:pt x="2252" y="681"/>
                    </a:lnTo>
                    <a:lnTo>
                      <a:pt x="2193" y="681"/>
                    </a:lnTo>
                    <a:lnTo>
                      <a:pt x="2164" y="650"/>
                    </a:lnTo>
                    <a:lnTo>
                      <a:pt x="1927" y="650"/>
                    </a:lnTo>
                    <a:lnTo>
                      <a:pt x="1867" y="622"/>
                    </a:lnTo>
                    <a:lnTo>
                      <a:pt x="1808" y="563"/>
                    </a:lnTo>
                    <a:lnTo>
                      <a:pt x="1808" y="532"/>
                    </a:lnTo>
                    <a:lnTo>
                      <a:pt x="1779" y="504"/>
                    </a:lnTo>
                    <a:lnTo>
                      <a:pt x="1779" y="474"/>
                    </a:lnTo>
                    <a:lnTo>
                      <a:pt x="1749" y="443"/>
                    </a:lnTo>
                    <a:lnTo>
                      <a:pt x="1749" y="325"/>
                    </a:lnTo>
                    <a:lnTo>
                      <a:pt x="1718" y="295"/>
                    </a:lnTo>
                    <a:lnTo>
                      <a:pt x="1718" y="267"/>
                    </a:lnTo>
                    <a:lnTo>
                      <a:pt x="1629" y="267"/>
                    </a:lnTo>
                    <a:lnTo>
                      <a:pt x="1599" y="237"/>
                    </a:lnTo>
                    <a:lnTo>
                      <a:pt x="1542" y="237"/>
                    </a:lnTo>
                    <a:lnTo>
                      <a:pt x="1511" y="207"/>
                    </a:lnTo>
                    <a:lnTo>
                      <a:pt x="1481" y="207"/>
                    </a:lnTo>
                    <a:lnTo>
                      <a:pt x="1453" y="177"/>
                    </a:lnTo>
                    <a:lnTo>
                      <a:pt x="1422" y="177"/>
                    </a:lnTo>
                    <a:lnTo>
                      <a:pt x="1392" y="149"/>
                    </a:lnTo>
                    <a:lnTo>
                      <a:pt x="1335" y="149"/>
                    </a:lnTo>
                    <a:lnTo>
                      <a:pt x="1304" y="118"/>
                    </a:lnTo>
                    <a:lnTo>
                      <a:pt x="1215" y="118"/>
                    </a:lnTo>
                    <a:lnTo>
                      <a:pt x="1185" y="88"/>
                    </a:lnTo>
                    <a:lnTo>
                      <a:pt x="1097" y="88"/>
                    </a:lnTo>
                    <a:lnTo>
                      <a:pt x="1067" y="118"/>
                    </a:lnTo>
                    <a:lnTo>
                      <a:pt x="890" y="118"/>
                    </a:lnTo>
                    <a:lnTo>
                      <a:pt x="860" y="88"/>
                    </a:lnTo>
                    <a:lnTo>
                      <a:pt x="800" y="88"/>
                    </a:lnTo>
                    <a:lnTo>
                      <a:pt x="800" y="59"/>
                    </a:lnTo>
                    <a:lnTo>
                      <a:pt x="771" y="59"/>
                    </a:lnTo>
                    <a:lnTo>
                      <a:pt x="742" y="30"/>
                    </a:lnTo>
                    <a:lnTo>
                      <a:pt x="681" y="30"/>
                    </a:lnTo>
                    <a:lnTo>
                      <a:pt x="653" y="0"/>
                    </a:lnTo>
                    <a:lnTo>
                      <a:pt x="623" y="30"/>
                    </a:lnTo>
                    <a:lnTo>
                      <a:pt x="623" y="177"/>
                    </a:lnTo>
                    <a:lnTo>
                      <a:pt x="653" y="207"/>
                    </a:lnTo>
                    <a:lnTo>
                      <a:pt x="653" y="267"/>
                    </a:lnTo>
                    <a:lnTo>
                      <a:pt x="593" y="267"/>
                    </a:lnTo>
                    <a:lnTo>
                      <a:pt x="562" y="295"/>
                    </a:lnTo>
                    <a:lnTo>
                      <a:pt x="535" y="295"/>
                    </a:lnTo>
                    <a:lnTo>
                      <a:pt x="505" y="325"/>
                    </a:lnTo>
                    <a:lnTo>
                      <a:pt x="474" y="325"/>
                    </a:lnTo>
                    <a:lnTo>
                      <a:pt x="444" y="356"/>
                    </a:lnTo>
                    <a:lnTo>
                      <a:pt x="444" y="386"/>
                    </a:lnTo>
                    <a:lnTo>
                      <a:pt x="416" y="386"/>
                    </a:lnTo>
                    <a:lnTo>
                      <a:pt x="386" y="413"/>
                    </a:lnTo>
                    <a:lnTo>
                      <a:pt x="386" y="443"/>
                    </a:lnTo>
                    <a:lnTo>
                      <a:pt x="326" y="504"/>
                    </a:lnTo>
                    <a:lnTo>
                      <a:pt x="267" y="504"/>
                    </a:lnTo>
                    <a:lnTo>
                      <a:pt x="267" y="532"/>
                    </a:lnTo>
                    <a:lnTo>
                      <a:pt x="237" y="563"/>
                    </a:lnTo>
                    <a:lnTo>
                      <a:pt x="237" y="622"/>
                    </a:lnTo>
                    <a:lnTo>
                      <a:pt x="267" y="650"/>
                    </a:lnTo>
                    <a:lnTo>
                      <a:pt x="267" y="741"/>
                    </a:lnTo>
                    <a:lnTo>
                      <a:pt x="298" y="769"/>
                    </a:lnTo>
                    <a:lnTo>
                      <a:pt x="267" y="799"/>
                    </a:lnTo>
                    <a:lnTo>
                      <a:pt x="267" y="829"/>
                    </a:lnTo>
                    <a:lnTo>
                      <a:pt x="237" y="859"/>
                    </a:lnTo>
                    <a:lnTo>
                      <a:pt x="237" y="888"/>
                    </a:lnTo>
                    <a:lnTo>
                      <a:pt x="207" y="917"/>
                    </a:lnTo>
                    <a:lnTo>
                      <a:pt x="179" y="917"/>
                    </a:lnTo>
                    <a:lnTo>
                      <a:pt x="179" y="947"/>
                    </a:lnTo>
                    <a:lnTo>
                      <a:pt x="148" y="947"/>
                    </a:lnTo>
                    <a:lnTo>
                      <a:pt x="119" y="977"/>
                    </a:lnTo>
                    <a:lnTo>
                      <a:pt x="89" y="977"/>
                    </a:lnTo>
                    <a:lnTo>
                      <a:pt x="60" y="1006"/>
                    </a:lnTo>
                    <a:lnTo>
                      <a:pt x="30" y="1006"/>
                    </a:lnTo>
                    <a:lnTo>
                      <a:pt x="0" y="1036"/>
                    </a:lnTo>
                    <a:lnTo>
                      <a:pt x="60" y="1096"/>
                    </a:lnTo>
                    <a:lnTo>
                      <a:pt x="60" y="1124"/>
                    </a:lnTo>
                    <a:lnTo>
                      <a:pt x="89" y="1154"/>
                    </a:lnTo>
                    <a:lnTo>
                      <a:pt x="89" y="1184"/>
                    </a:lnTo>
                    <a:lnTo>
                      <a:pt x="119" y="1215"/>
                    </a:lnTo>
                    <a:lnTo>
                      <a:pt x="119" y="1242"/>
                    </a:lnTo>
                    <a:lnTo>
                      <a:pt x="148" y="1272"/>
                    </a:lnTo>
                    <a:lnTo>
                      <a:pt x="148" y="1422"/>
                    </a:lnTo>
                    <a:lnTo>
                      <a:pt x="179" y="1422"/>
                    </a:lnTo>
                    <a:lnTo>
                      <a:pt x="179" y="1479"/>
                    </a:lnTo>
                    <a:lnTo>
                      <a:pt x="148" y="1510"/>
                    </a:lnTo>
                    <a:lnTo>
                      <a:pt x="148" y="1598"/>
                    </a:lnTo>
                    <a:lnTo>
                      <a:pt x="4563" y="1598"/>
                    </a:lnTo>
                    <a:lnTo>
                      <a:pt x="4563" y="1333"/>
                    </a:lnTo>
                    <a:lnTo>
                      <a:pt x="4533" y="1303"/>
                    </a:lnTo>
                    <a:lnTo>
                      <a:pt x="4533" y="1184"/>
                    </a:lnTo>
                    <a:lnTo>
                      <a:pt x="4505" y="1154"/>
                    </a:lnTo>
                    <a:lnTo>
                      <a:pt x="4505" y="1096"/>
                    </a:lnTo>
                    <a:lnTo>
                      <a:pt x="4475" y="1066"/>
                    </a:lnTo>
                    <a:lnTo>
                      <a:pt x="4475" y="977"/>
                    </a:lnTo>
                    <a:lnTo>
                      <a:pt x="4505" y="947"/>
                    </a:lnTo>
                    <a:lnTo>
                      <a:pt x="4505" y="917"/>
                    </a:lnTo>
                    <a:lnTo>
                      <a:pt x="4533" y="888"/>
                    </a:lnTo>
                    <a:lnTo>
                      <a:pt x="4533" y="769"/>
                    </a:lnTo>
                    <a:lnTo>
                      <a:pt x="4505" y="741"/>
                    </a:lnTo>
                    <a:lnTo>
                      <a:pt x="4505" y="592"/>
                    </a:lnTo>
                    <a:lnTo>
                      <a:pt x="4533" y="563"/>
                    </a:lnTo>
                    <a:lnTo>
                      <a:pt x="4533" y="532"/>
                    </a:lnTo>
                    <a:lnTo>
                      <a:pt x="4563" y="504"/>
                    </a:lnTo>
                    <a:lnTo>
                      <a:pt x="4563" y="474"/>
                    </a:lnTo>
                    <a:lnTo>
                      <a:pt x="4533" y="443"/>
                    </a:lnTo>
                    <a:lnTo>
                      <a:pt x="4533" y="413"/>
                    </a:lnTo>
                    <a:close/>
                  </a:path>
                </a:pathLst>
              </a:custGeom>
              <a:solidFill>
                <a:srgbClr val="B3B136"/>
              </a:solidFill>
              <a:ln w="9525">
                <a:noFill/>
                <a:round/>
                <a:headEnd/>
                <a:tailEnd/>
              </a:ln>
            </p:spPr>
            <p:txBody>
              <a:bodyPr/>
              <a:lstStyle/>
              <a:p>
                <a:endParaRPr lang="en-GB"/>
              </a:p>
            </p:txBody>
          </p:sp>
          <p:sp>
            <p:nvSpPr>
              <p:cNvPr id="13349" name="Freeform 37"/>
              <p:cNvSpPr>
                <a:spLocks/>
              </p:cNvSpPr>
              <p:nvPr/>
            </p:nvSpPr>
            <p:spPr bwMode="auto">
              <a:xfrm>
                <a:off x="4272" y="4074"/>
                <a:ext cx="741" cy="273"/>
              </a:xfrm>
              <a:custGeom>
                <a:avLst/>
                <a:gdLst/>
                <a:ahLst/>
                <a:cxnLst>
                  <a:cxn ang="0">
                    <a:pos x="30" y="88"/>
                  </a:cxn>
                  <a:cxn ang="0">
                    <a:pos x="58" y="384"/>
                  </a:cxn>
                  <a:cxn ang="0">
                    <a:pos x="0" y="473"/>
                  </a:cxn>
                  <a:cxn ang="0">
                    <a:pos x="30" y="650"/>
                  </a:cxn>
                  <a:cxn ang="0">
                    <a:pos x="88" y="829"/>
                  </a:cxn>
                  <a:cxn ang="0">
                    <a:pos x="2371" y="1036"/>
                  </a:cxn>
                  <a:cxn ang="0">
                    <a:pos x="2310" y="918"/>
                  </a:cxn>
                  <a:cxn ang="0">
                    <a:pos x="2283" y="799"/>
                  </a:cxn>
                  <a:cxn ang="0">
                    <a:pos x="2222" y="680"/>
                  </a:cxn>
                  <a:cxn ang="0">
                    <a:pos x="2283" y="562"/>
                  </a:cxn>
                  <a:cxn ang="0">
                    <a:pos x="2310" y="768"/>
                  </a:cxn>
                  <a:cxn ang="0">
                    <a:pos x="2371" y="829"/>
                  </a:cxn>
                  <a:cxn ang="0">
                    <a:pos x="2490" y="1006"/>
                  </a:cxn>
                  <a:cxn ang="0">
                    <a:pos x="2517" y="1094"/>
                  </a:cxn>
                  <a:cxn ang="0">
                    <a:pos x="2903" y="975"/>
                  </a:cxn>
                  <a:cxn ang="0">
                    <a:pos x="2933" y="711"/>
                  </a:cxn>
                  <a:cxn ang="0">
                    <a:pos x="2903" y="532"/>
                  </a:cxn>
                  <a:cxn ang="0">
                    <a:pos x="2845" y="443"/>
                  </a:cxn>
                  <a:cxn ang="0">
                    <a:pos x="2815" y="325"/>
                  </a:cxn>
                  <a:cxn ang="0">
                    <a:pos x="2755" y="207"/>
                  </a:cxn>
                  <a:cxn ang="0">
                    <a:pos x="2755" y="118"/>
                  </a:cxn>
                  <a:cxn ang="0">
                    <a:pos x="2637" y="177"/>
                  </a:cxn>
                  <a:cxn ang="0">
                    <a:pos x="2517" y="177"/>
                  </a:cxn>
                  <a:cxn ang="0">
                    <a:pos x="2401" y="207"/>
                  </a:cxn>
                  <a:cxn ang="0">
                    <a:pos x="2371" y="207"/>
                  </a:cxn>
                  <a:cxn ang="0">
                    <a:pos x="2192" y="146"/>
                  </a:cxn>
                  <a:cxn ang="0">
                    <a:pos x="2103" y="207"/>
                  </a:cxn>
                  <a:cxn ang="0">
                    <a:pos x="2046" y="146"/>
                  </a:cxn>
                  <a:cxn ang="0">
                    <a:pos x="2046" y="59"/>
                  </a:cxn>
                  <a:cxn ang="0">
                    <a:pos x="1927" y="59"/>
                  </a:cxn>
                  <a:cxn ang="0">
                    <a:pos x="1808" y="28"/>
                  </a:cxn>
                  <a:cxn ang="0">
                    <a:pos x="1718" y="59"/>
                  </a:cxn>
                  <a:cxn ang="0">
                    <a:pos x="1600" y="59"/>
                  </a:cxn>
                  <a:cxn ang="0">
                    <a:pos x="1541" y="146"/>
                  </a:cxn>
                  <a:cxn ang="0">
                    <a:pos x="1481" y="177"/>
                  </a:cxn>
                  <a:cxn ang="0">
                    <a:pos x="1304" y="265"/>
                  </a:cxn>
                  <a:cxn ang="0">
                    <a:pos x="1186" y="265"/>
                  </a:cxn>
                  <a:cxn ang="0">
                    <a:pos x="1097" y="237"/>
                  </a:cxn>
                  <a:cxn ang="0">
                    <a:pos x="888" y="177"/>
                  </a:cxn>
                  <a:cxn ang="0">
                    <a:pos x="800" y="177"/>
                  </a:cxn>
                  <a:cxn ang="0">
                    <a:pos x="741" y="118"/>
                  </a:cxn>
                  <a:cxn ang="0">
                    <a:pos x="593" y="88"/>
                  </a:cxn>
                  <a:cxn ang="0">
                    <a:pos x="386" y="28"/>
                  </a:cxn>
                  <a:cxn ang="0">
                    <a:pos x="118" y="59"/>
                  </a:cxn>
                  <a:cxn ang="0">
                    <a:pos x="58" y="28"/>
                  </a:cxn>
                </a:cxnLst>
                <a:rect l="0" t="0" r="r" b="b"/>
                <a:pathLst>
                  <a:path w="2963" h="1094">
                    <a:moveTo>
                      <a:pt x="58" y="28"/>
                    </a:moveTo>
                    <a:lnTo>
                      <a:pt x="58" y="59"/>
                    </a:lnTo>
                    <a:lnTo>
                      <a:pt x="30" y="88"/>
                    </a:lnTo>
                    <a:lnTo>
                      <a:pt x="30" y="237"/>
                    </a:lnTo>
                    <a:lnTo>
                      <a:pt x="58" y="265"/>
                    </a:lnTo>
                    <a:lnTo>
                      <a:pt x="58" y="384"/>
                    </a:lnTo>
                    <a:lnTo>
                      <a:pt x="30" y="413"/>
                    </a:lnTo>
                    <a:lnTo>
                      <a:pt x="30" y="443"/>
                    </a:lnTo>
                    <a:lnTo>
                      <a:pt x="0" y="473"/>
                    </a:lnTo>
                    <a:lnTo>
                      <a:pt x="0" y="562"/>
                    </a:lnTo>
                    <a:lnTo>
                      <a:pt x="30" y="592"/>
                    </a:lnTo>
                    <a:lnTo>
                      <a:pt x="30" y="650"/>
                    </a:lnTo>
                    <a:lnTo>
                      <a:pt x="58" y="680"/>
                    </a:lnTo>
                    <a:lnTo>
                      <a:pt x="58" y="799"/>
                    </a:lnTo>
                    <a:lnTo>
                      <a:pt x="88" y="829"/>
                    </a:lnTo>
                    <a:lnTo>
                      <a:pt x="88" y="1094"/>
                    </a:lnTo>
                    <a:lnTo>
                      <a:pt x="2429" y="1094"/>
                    </a:lnTo>
                    <a:lnTo>
                      <a:pt x="2371" y="1036"/>
                    </a:lnTo>
                    <a:lnTo>
                      <a:pt x="2371" y="1006"/>
                    </a:lnTo>
                    <a:lnTo>
                      <a:pt x="2341" y="975"/>
                    </a:lnTo>
                    <a:lnTo>
                      <a:pt x="2310" y="918"/>
                    </a:lnTo>
                    <a:lnTo>
                      <a:pt x="2310" y="857"/>
                    </a:lnTo>
                    <a:lnTo>
                      <a:pt x="2283" y="829"/>
                    </a:lnTo>
                    <a:lnTo>
                      <a:pt x="2283" y="799"/>
                    </a:lnTo>
                    <a:lnTo>
                      <a:pt x="2253" y="738"/>
                    </a:lnTo>
                    <a:lnTo>
                      <a:pt x="2222" y="711"/>
                    </a:lnTo>
                    <a:lnTo>
                      <a:pt x="2222" y="680"/>
                    </a:lnTo>
                    <a:lnTo>
                      <a:pt x="2253" y="650"/>
                    </a:lnTo>
                    <a:lnTo>
                      <a:pt x="2253" y="592"/>
                    </a:lnTo>
                    <a:lnTo>
                      <a:pt x="2283" y="562"/>
                    </a:lnTo>
                    <a:lnTo>
                      <a:pt x="2283" y="650"/>
                    </a:lnTo>
                    <a:lnTo>
                      <a:pt x="2310" y="650"/>
                    </a:lnTo>
                    <a:lnTo>
                      <a:pt x="2310" y="768"/>
                    </a:lnTo>
                    <a:lnTo>
                      <a:pt x="2341" y="768"/>
                    </a:lnTo>
                    <a:lnTo>
                      <a:pt x="2371" y="799"/>
                    </a:lnTo>
                    <a:lnTo>
                      <a:pt x="2371" y="829"/>
                    </a:lnTo>
                    <a:lnTo>
                      <a:pt x="2460" y="918"/>
                    </a:lnTo>
                    <a:lnTo>
                      <a:pt x="2460" y="975"/>
                    </a:lnTo>
                    <a:lnTo>
                      <a:pt x="2490" y="1006"/>
                    </a:lnTo>
                    <a:lnTo>
                      <a:pt x="2490" y="1066"/>
                    </a:lnTo>
                    <a:lnTo>
                      <a:pt x="2517" y="1066"/>
                    </a:lnTo>
                    <a:lnTo>
                      <a:pt x="2517" y="1094"/>
                    </a:lnTo>
                    <a:lnTo>
                      <a:pt x="2874" y="1094"/>
                    </a:lnTo>
                    <a:lnTo>
                      <a:pt x="2874" y="1006"/>
                    </a:lnTo>
                    <a:lnTo>
                      <a:pt x="2903" y="975"/>
                    </a:lnTo>
                    <a:lnTo>
                      <a:pt x="2903" y="799"/>
                    </a:lnTo>
                    <a:lnTo>
                      <a:pt x="2963" y="738"/>
                    </a:lnTo>
                    <a:lnTo>
                      <a:pt x="2933" y="711"/>
                    </a:lnTo>
                    <a:lnTo>
                      <a:pt x="2933" y="620"/>
                    </a:lnTo>
                    <a:lnTo>
                      <a:pt x="2903" y="592"/>
                    </a:lnTo>
                    <a:lnTo>
                      <a:pt x="2903" y="532"/>
                    </a:lnTo>
                    <a:lnTo>
                      <a:pt x="2874" y="532"/>
                    </a:lnTo>
                    <a:lnTo>
                      <a:pt x="2874" y="473"/>
                    </a:lnTo>
                    <a:lnTo>
                      <a:pt x="2845" y="443"/>
                    </a:lnTo>
                    <a:lnTo>
                      <a:pt x="2845" y="413"/>
                    </a:lnTo>
                    <a:lnTo>
                      <a:pt x="2815" y="384"/>
                    </a:lnTo>
                    <a:lnTo>
                      <a:pt x="2815" y="325"/>
                    </a:lnTo>
                    <a:lnTo>
                      <a:pt x="2785" y="265"/>
                    </a:lnTo>
                    <a:lnTo>
                      <a:pt x="2755" y="237"/>
                    </a:lnTo>
                    <a:lnTo>
                      <a:pt x="2755" y="207"/>
                    </a:lnTo>
                    <a:lnTo>
                      <a:pt x="2726" y="177"/>
                    </a:lnTo>
                    <a:lnTo>
                      <a:pt x="2726" y="146"/>
                    </a:lnTo>
                    <a:lnTo>
                      <a:pt x="2755" y="118"/>
                    </a:lnTo>
                    <a:lnTo>
                      <a:pt x="2755" y="88"/>
                    </a:lnTo>
                    <a:lnTo>
                      <a:pt x="2697" y="146"/>
                    </a:lnTo>
                    <a:lnTo>
                      <a:pt x="2637" y="177"/>
                    </a:lnTo>
                    <a:lnTo>
                      <a:pt x="2578" y="177"/>
                    </a:lnTo>
                    <a:lnTo>
                      <a:pt x="2548" y="207"/>
                    </a:lnTo>
                    <a:lnTo>
                      <a:pt x="2517" y="177"/>
                    </a:lnTo>
                    <a:lnTo>
                      <a:pt x="2490" y="177"/>
                    </a:lnTo>
                    <a:lnTo>
                      <a:pt x="2490" y="207"/>
                    </a:lnTo>
                    <a:lnTo>
                      <a:pt x="2401" y="207"/>
                    </a:lnTo>
                    <a:lnTo>
                      <a:pt x="2401" y="177"/>
                    </a:lnTo>
                    <a:lnTo>
                      <a:pt x="2371" y="177"/>
                    </a:lnTo>
                    <a:lnTo>
                      <a:pt x="2371" y="207"/>
                    </a:lnTo>
                    <a:lnTo>
                      <a:pt x="2222" y="207"/>
                    </a:lnTo>
                    <a:lnTo>
                      <a:pt x="2222" y="177"/>
                    </a:lnTo>
                    <a:lnTo>
                      <a:pt x="2192" y="146"/>
                    </a:lnTo>
                    <a:lnTo>
                      <a:pt x="2164" y="146"/>
                    </a:lnTo>
                    <a:lnTo>
                      <a:pt x="2164" y="207"/>
                    </a:lnTo>
                    <a:lnTo>
                      <a:pt x="2103" y="207"/>
                    </a:lnTo>
                    <a:lnTo>
                      <a:pt x="2103" y="177"/>
                    </a:lnTo>
                    <a:lnTo>
                      <a:pt x="2073" y="177"/>
                    </a:lnTo>
                    <a:lnTo>
                      <a:pt x="2046" y="146"/>
                    </a:lnTo>
                    <a:lnTo>
                      <a:pt x="2015" y="146"/>
                    </a:lnTo>
                    <a:lnTo>
                      <a:pt x="2046" y="118"/>
                    </a:lnTo>
                    <a:lnTo>
                      <a:pt x="2046" y="59"/>
                    </a:lnTo>
                    <a:lnTo>
                      <a:pt x="1985" y="59"/>
                    </a:lnTo>
                    <a:lnTo>
                      <a:pt x="1955" y="88"/>
                    </a:lnTo>
                    <a:lnTo>
                      <a:pt x="1927" y="59"/>
                    </a:lnTo>
                    <a:lnTo>
                      <a:pt x="1896" y="59"/>
                    </a:lnTo>
                    <a:lnTo>
                      <a:pt x="1867" y="28"/>
                    </a:lnTo>
                    <a:lnTo>
                      <a:pt x="1808" y="28"/>
                    </a:lnTo>
                    <a:lnTo>
                      <a:pt x="1748" y="88"/>
                    </a:lnTo>
                    <a:lnTo>
                      <a:pt x="1689" y="88"/>
                    </a:lnTo>
                    <a:lnTo>
                      <a:pt x="1718" y="59"/>
                    </a:lnTo>
                    <a:lnTo>
                      <a:pt x="1689" y="59"/>
                    </a:lnTo>
                    <a:lnTo>
                      <a:pt x="1630" y="88"/>
                    </a:lnTo>
                    <a:lnTo>
                      <a:pt x="1600" y="59"/>
                    </a:lnTo>
                    <a:lnTo>
                      <a:pt x="1600" y="118"/>
                    </a:lnTo>
                    <a:lnTo>
                      <a:pt x="1571" y="146"/>
                    </a:lnTo>
                    <a:lnTo>
                      <a:pt x="1541" y="146"/>
                    </a:lnTo>
                    <a:lnTo>
                      <a:pt x="1511" y="118"/>
                    </a:lnTo>
                    <a:lnTo>
                      <a:pt x="1511" y="146"/>
                    </a:lnTo>
                    <a:lnTo>
                      <a:pt x="1481" y="177"/>
                    </a:lnTo>
                    <a:lnTo>
                      <a:pt x="1453" y="177"/>
                    </a:lnTo>
                    <a:lnTo>
                      <a:pt x="1362" y="265"/>
                    </a:lnTo>
                    <a:lnTo>
                      <a:pt x="1304" y="265"/>
                    </a:lnTo>
                    <a:lnTo>
                      <a:pt x="1273" y="295"/>
                    </a:lnTo>
                    <a:lnTo>
                      <a:pt x="1216" y="295"/>
                    </a:lnTo>
                    <a:lnTo>
                      <a:pt x="1186" y="265"/>
                    </a:lnTo>
                    <a:lnTo>
                      <a:pt x="1155" y="265"/>
                    </a:lnTo>
                    <a:lnTo>
                      <a:pt x="1125" y="237"/>
                    </a:lnTo>
                    <a:lnTo>
                      <a:pt x="1097" y="237"/>
                    </a:lnTo>
                    <a:lnTo>
                      <a:pt x="1066" y="207"/>
                    </a:lnTo>
                    <a:lnTo>
                      <a:pt x="888" y="207"/>
                    </a:lnTo>
                    <a:lnTo>
                      <a:pt x="888" y="177"/>
                    </a:lnTo>
                    <a:lnTo>
                      <a:pt x="859" y="146"/>
                    </a:lnTo>
                    <a:lnTo>
                      <a:pt x="830" y="177"/>
                    </a:lnTo>
                    <a:lnTo>
                      <a:pt x="800" y="177"/>
                    </a:lnTo>
                    <a:lnTo>
                      <a:pt x="770" y="146"/>
                    </a:lnTo>
                    <a:lnTo>
                      <a:pt x="741" y="146"/>
                    </a:lnTo>
                    <a:lnTo>
                      <a:pt x="741" y="118"/>
                    </a:lnTo>
                    <a:lnTo>
                      <a:pt x="711" y="118"/>
                    </a:lnTo>
                    <a:lnTo>
                      <a:pt x="681" y="88"/>
                    </a:lnTo>
                    <a:lnTo>
                      <a:pt x="593" y="88"/>
                    </a:lnTo>
                    <a:lnTo>
                      <a:pt x="563" y="59"/>
                    </a:lnTo>
                    <a:lnTo>
                      <a:pt x="413" y="59"/>
                    </a:lnTo>
                    <a:lnTo>
                      <a:pt x="386" y="28"/>
                    </a:lnTo>
                    <a:lnTo>
                      <a:pt x="237" y="28"/>
                    </a:lnTo>
                    <a:lnTo>
                      <a:pt x="206" y="59"/>
                    </a:lnTo>
                    <a:lnTo>
                      <a:pt x="118" y="59"/>
                    </a:lnTo>
                    <a:lnTo>
                      <a:pt x="88" y="28"/>
                    </a:lnTo>
                    <a:lnTo>
                      <a:pt x="88" y="0"/>
                    </a:lnTo>
                    <a:lnTo>
                      <a:pt x="58" y="28"/>
                    </a:lnTo>
                    <a:close/>
                  </a:path>
                </a:pathLst>
              </a:custGeom>
              <a:solidFill>
                <a:srgbClr val="7FC543"/>
              </a:solidFill>
              <a:ln w="9525">
                <a:noFill/>
                <a:round/>
                <a:headEnd/>
                <a:tailEnd/>
              </a:ln>
            </p:spPr>
            <p:txBody>
              <a:bodyPr/>
              <a:lstStyle/>
              <a:p>
                <a:endParaRPr lang="en-GB"/>
              </a:p>
            </p:txBody>
          </p:sp>
          <p:sp>
            <p:nvSpPr>
              <p:cNvPr id="13350" name="Freeform 38"/>
              <p:cNvSpPr>
                <a:spLocks/>
              </p:cNvSpPr>
              <p:nvPr/>
            </p:nvSpPr>
            <p:spPr bwMode="auto">
              <a:xfrm>
                <a:off x="5035" y="3593"/>
                <a:ext cx="452" cy="429"/>
              </a:xfrm>
              <a:custGeom>
                <a:avLst/>
                <a:gdLst/>
                <a:ahLst/>
                <a:cxnLst>
                  <a:cxn ang="0">
                    <a:pos x="1630" y="267"/>
                  </a:cxn>
                  <a:cxn ang="0">
                    <a:pos x="1748" y="149"/>
                  </a:cxn>
                  <a:cxn ang="0">
                    <a:pos x="1808" y="89"/>
                  </a:cxn>
                  <a:cxn ang="0">
                    <a:pos x="1690" y="58"/>
                  </a:cxn>
                  <a:cxn ang="0">
                    <a:pos x="1453" y="89"/>
                  </a:cxn>
                  <a:cxn ang="0">
                    <a:pos x="1334" y="89"/>
                  </a:cxn>
                  <a:cxn ang="0">
                    <a:pos x="1244" y="119"/>
                  </a:cxn>
                  <a:cxn ang="0">
                    <a:pos x="1155" y="176"/>
                  </a:cxn>
                  <a:cxn ang="0">
                    <a:pos x="1007" y="207"/>
                  </a:cxn>
                  <a:cxn ang="0">
                    <a:pos x="770" y="207"/>
                  </a:cxn>
                  <a:cxn ang="0">
                    <a:pos x="623" y="149"/>
                  </a:cxn>
                  <a:cxn ang="0">
                    <a:pos x="475" y="207"/>
                  </a:cxn>
                  <a:cxn ang="0">
                    <a:pos x="325" y="207"/>
                  </a:cxn>
                  <a:cxn ang="0">
                    <a:pos x="207" y="267"/>
                  </a:cxn>
                  <a:cxn ang="0">
                    <a:pos x="207" y="385"/>
                  </a:cxn>
                  <a:cxn ang="0">
                    <a:pos x="88" y="503"/>
                  </a:cxn>
                  <a:cxn ang="0">
                    <a:pos x="31" y="474"/>
                  </a:cxn>
                  <a:cxn ang="0">
                    <a:pos x="31" y="650"/>
                  </a:cxn>
                  <a:cxn ang="0">
                    <a:pos x="58" y="741"/>
                  </a:cxn>
                  <a:cxn ang="0">
                    <a:pos x="58" y="830"/>
                  </a:cxn>
                  <a:cxn ang="0">
                    <a:pos x="207" y="917"/>
                  </a:cxn>
                  <a:cxn ang="0">
                    <a:pos x="207" y="948"/>
                  </a:cxn>
                  <a:cxn ang="0">
                    <a:pos x="238" y="1005"/>
                  </a:cxn>
                  <a:cxn ang="0">
                    <a:pos x="238" y="1124"/>
                  </a:cxn>
                  <a:cxn ang="0">
                    <a:pos x="207" y="1184"/>
                  </a:cxn>
                  <a:cxn ang="0">
                    <a:pos x="149" y="1273"/>
                  </a:cxn>
                  <a:cxn ang="0">
                    <a:pos x="118" y="1570"/>
                  </a:cxn>
                  <a:cxn ang="0">
                    <a:pos x="207" y="1628"/>
                  </a:cxn>
                  <a:cxn ang="0">
                    <a:pos x="325" y="1688"/>
                  </a:cxn>
                  <a:cxn ang="0">
                    <a:pos x="414" y="1688"/>
                  </a:cxn>
                  <a:cxn ang="0">
                    <a:pos x="563" y="1598"/>
                  </a:cxn>
                  <a:cxn ang="0">
                    <a:pos x="652" y="1509"/>
                  </a:cxn>
                  <a:cxn ang="0">
                    <a:pos x="770" y="1451"/>
                  </a:cxn>
                  <a:cxn ang="0">
                    <a:pos x="888" y="1361"/>
                  </a:cxn>
                  <a:cxn ang="0">
                    <a:pos x="1037" y="1273"/>
                  </a:cxn>
                  <a:cxn ang="0">
                    <a:pos x="1155" y="1214"/>
                  </a:cxn>
                  <a:cxn ang="0">
                    <a:pos x="1274" y="1124"/>
                  </a:cxn>
                  <a:cxn ang="0">
                    <a:pos x="1362" y="1096"/>
                  </a:cxn>
                  <a:cxn ang="0">
                    <a:pos x="1481" y="1005"/>
                  </a:cxn>
                  <a:cxn ang="0">
                    <a:pos x="1541" y="948"/>
                  </a:cxn>
                  <a:cxn ang="0">
                    <a:pos x="1571" y="769"/>
                  </a:cxn>
                  <a:cxn ang="0">
                    <a:pos x="1571" y="680"/>
                  </a:cxn>
                  <a:cxn ang="0">
                    <a:pos x="1571" y="532"/>
                  </a:cxn>
                  <a:cxn ang="0">
                    <a:pos x="1541" y="296"/>
                  </a:cxn>
                </a:cxnLst>
                <a:rect l="0" t="0" r="r" b="b"/>
                <a:pathLst>
                  <a:path w="1808" h="1716">
                    <a:moveTo>
                      <a:pt x="1541" y="296"/>
                    </a:moveTo>
                    <a:lnTo>
                      <a:pt x="1571" y="267"/>
                    </a:lnTo>
                    <a:lnTo>
                      <a:pt x="1630" y="267"/>
                    </a:lnTo>
                    <a:lnTo>
                      <a:pt x="1718" y="176"/>
                    </a:lnTo>
                    <a:lnTo>
                      <a:pt x="1748" y="176"/>
                    </a:lnTo>
                    <a:lnTo>
                      <a:pt x="1748" y="149"/>
                    </a:lnTo>
                    <a:lnTo>
                      <a:pt x="1778" y="149"/>
                    </a:lnTo>
                    <a:lnTo>
                      <a:pt x="1778" y="119"/>
                    </a:lnTo>
                    <a:lnTo>
                      <a:pt x="1808" y="89"/>
                    </a:lnTo>
                    <a:lnTo>
                      <a:pt x="1808" y="58"/>
                    </a:lnTo>
                    <a:lnTo>
                      <a:pt x="1748" y="0"/>
                    </a:lnTo>
                    <a:lnTo>
                      <a:pt x="1690" y="58"/>
                    </a:lnTo>
                    <a:lnTo>
                      <a:pt x="1600" y="58"/>
                    </a:lnTo>
                    <a:lnTo>
                      <a:pt x="1600" y="89"/>
                    </a:lnTo>
                    <a:lnTo>
                      <a:pt x="1453" y="89"/>
                    </a:lnTo>
                    <a:lnTo>
                      <a:pt x="1423" y="58"/>
                    </a:lnTo>
                    <a:lnTo>
                      <a:pt x="1334" y="58"/>
                    </a:lnTo>
                    <a:lnTo>
                      <a:pt x="1334" y="89"/>
                    </a:lnTo>
                    <a:lnTo>
                      <a:pt x="1305" y="89"/>
                    </a:lnTo>
                    <a:lnTo>
                      <a:pt x="1274" y="119"/>
                    </a:lnTo>
                    <a:lnTo>
                      <a:pt x="1244" y="119"/>
                    </a:lnTo>
                    <a:lnTo>
                      <a:pt x="1216" y="149"/>
                    </a:lnTo>
                    <a:lnTo>
                      <a:pt x="1155" y="149"/>
                    </a:lnTo>
                    <a:lnTo>
                      <a:pt x="1155" y="176"/>
                    </a:lnTo>
                    <a:lnTo>
                      <a:pt x="1125" y="176"/>
                    </a:lnTo>
                    <a:lnTo>
                      <a:pt x="1098" y="207"/>
                    </a:lnTo>
                    <a:lnTo>
                      <a:pt x="1007" y="207"/>
                    </a:lnTo>
                    <a:lnTo>
                      <a:pt x="948" y="237"/>
                    </a:lnTo>
                    <a:lnTo>
                      <a:pt x="918" y="207"/>
                    </a:lnTo>
                    <a:lnTo>
                      <a:pt x="770" y="207"/>
                    </a:lnTo>
                    <a:lnTo>
                      <a:pt x="770" y="176"/>
                    </a:lnTo>
                    <a:lnTo>
                      <a:pt x="741" y="149"/>
                    </a:lnTo>
                    <a:lnTo>
                      <a:pt x="623" y="149"/>
                    </a:lnTo>
                    <a:lnTo>
                      <a:pt x="593" y="176"/>
                    </a:lnTo>
                    <a:lnTo>
                      <a:pt x="532" y="207"/>
                    </a:lnTo>
                    <a:lnTo>
                      <a:pt x="475" y="207"/>
                    </a:lnTo>
                    <a:lnTo>
                      <a:pt x="445" y="237"/>
                    </a:lnTo>
                    <a:lnTo>
                      <a:pt x="325" y="237"/>
                    </a:lnTo>
                    <a:lnTo>
                      <a:pt x="325" y="207"/>
                    </a:lnTo>
                    <a:lnTo>
                      <a:pt x="295" y="176"/>
                    </a:lnTo>
                    <a:lnTo>
                      <a:pt x="207" y="176"/>
                    </a:lnTo>
                    <a:lnTo>
                      <a:pt x="207" y="267"/>
                    </a:lnTo>
                    <a:lnTo>
                      <a:pt x="177" y="296"/>
                    </a:lnTo>
                    <a:lnTo>
                      <a:pt x="238" y="355"/>
                    </a:lnTo>
                    <a:lnTo>
                      <a:pt x="207" y="385"/>
                    </a:lnTo>
                    <a:lnTo>
                      <a:pt x="149" y="385"/>
                    </a:lnTo>
                    <a:lnTo>
                      <a:pt x="149" y="444"/>
                    </a:lnTo>
                    <a:lnTo>
                      <a:pt x="88" y="503"/>
                    </a:lnTo>
                    <a:lnTo>
                      <a:pt x="58" y="503"/>
                    </a:lnTo>
                    <a:lnTo>
                      <a:pt x="58" y="474"/>
                    </a:lnTo>
                    <a:lnTo>
                      <a:pt x="31" y="474"/>
                    </a:lnTo>
                    <a:lnTo>
                      <a:pt x="0" y="503"/>
                    </a:lnTo>
                    <a:lnTo>
                      <a:pt x="0" y="622"/>
                    </a:lnTo>
                    <a:lnTo>
                      <a:pt x="31" y="650"/>
                    </a:lnTo>
                    <a:lnTo>
                      <a:pt x="31" y="680"/>
                    </a:lnTo>
                    <a:lnTo>
                      <a:pt x="58" y="710"/>
                    </a:lnTo>
                    <a:lnTo>
                      <a:pt x="58" y="741"/>
                    </a:lnTo>
                    <a:lnTo>
                      <a:pt x="31" y="769"/>
                    </a:lnTo>
                    <a:lnTo>
                      <a:pt x="31" y="799"/>
                    </a:lnTo>
                    <a:lnTo>
                      <a:pt x="58" y="830"/>
                    </a:lnTo>
                    <a:lnTo>
                      <a:pt x="58" y="887"/>
                    </a:lnTo>
                    <a:lnTo>
                      <a:pt x="88" y="917"/>
                    </a:lnTo>
                    <a:lnTo>
                      <a:pt x="207" y="917"/>
                    </a:lnTo>
                    <a:lnTo>
                      <a:pt x="177" y="948"/>
                    </a:lnTo>
                    <a:lnTo>
                      <a:pt x="177" y="978"/>
                    </a:lnTo>
                    <a:lnTo>
                      <a:pt x="207" y="948"/>
                    </a:lnTo>
                    <a:lnTo>
                      <a:pt x="238" y="978"/>
                    </a:lnTo>
                    <a:lnTo>
                      <a:pt x="268" y="978"/>
                    </a:lnTo>
                    <a:lnTo>
                      <a:pt x="238" y="1005"/>
                    </a:lnTo>
                    <a:lnTo>
                      <a:pt x="268" y="1036"/>
                    </a:lnTo>
                    <a:lnTo>
                      <a:pt x="268" y="1096"/>
                    </a:lnTo>
                    <a:lnTo>
                      <a:pt x="238" y="1124"/>
                    </a:lnTo>
                    <a:lnTo>
                      <a:pt x="207" y="1124"/>
                    </a:lnTo>
                    <a:lnTo>
                      <a:pt x="177" y="1155"/>
                    </a:lnTo>
                    <a:lnTo>
                      <a:pt x="207" y="1184"/>
                    </a:lnTo>
                    <a:lnTo>
                      <a:pt x="118" y="1184"/>
                    </a:lnTo>
                    <a:lnTo>
                      <a:pt x="118" y="1273"/>
                    </a:lnTo>
                    <a:lnTo>
                      <a:pt x="149" y="1273"/>
                    </a:lnTo>
                    <a:lnTo>
                      <a:pt x="31" y="1391"/>
                    </a:lnTo>
                    <a:lnTo>
                      <a:pt x="31" y="1570"/>
                    </a:lnTo>
                    <a:lnTo>
                      <a:pt x="118" y="1570"/>
                    </a:lnTo>
                    <a:lnTo>
                      <a:pt x="149" y="1598"/>
                    </a:lnTo>
                    <a:lnTo>
                      <a:pt x="149" y="1628"/>
                    </a:lnTo>
                    <a:lnTo>
                      <a:pt x="207" y="1628"/>
                    </a:lnTo>
                    <a:lnTo>
                      <a:pt x="207" y="1658"/>
                    </a:lnTo>
                    <a:lnTo>
                      <a:pt x="268" y="1688"/>
                    </a:lnTo>
                    <a:lnTo>
                      <a:pt x="325" y="1688"/>
                    </a:lnTo>
                    <a:lnTo>
                      <a:pt x="356" y="1716"/>
                    </a:lnTo>
                    <a:lnTo>
                      <a:pt x="386" y="1716"/>
                    </a:lnTo>
                    <a:lnTo>
                      <a:pt x="414" y="1688"/>
                    </a:lnTo>
                    <a:lnTo>
                      <a:pt x="445" y="1688"/>
                    </a:lnTo>
                    <a:lnTo>
                      <a:pt x="532" y="1598"/>
                    </a:lnTo>
                    <a:lnTo>
                      <a:pt x="563" y="1598"/>
                    </a:lnTo>
                    <a:lnTo>
                      <a:pt x="563" y="1570"/>
                    </a:lnTo>
                    <a:lnTo>
                      <a:pt x="623" y="1539"/>
                    </a:lnTo>
                    <a:lnTo>
                      <a:pt x="652" y="1509"/>
                    </a:lnTo>
                    <a:lnTo>
                      <a:pt x="682" y="1509"/>
                    </a:lnTo>
                    <a:lnTo>
                      <a:pt x="711" y="1480"/>
                    </a:lnTo>
                    <a:lnTo>
                      <a:pt x="770" y="1451"/>
                    </a:lnTo>
                    <a:lnTo>
                      <a:pt x="800" y="1421"/>
                    </a:lnTo>
                    <a:lnTo>
                      <a:pt x="830" y="1421"/>
                    </a:lnTo>
                    <a:lnTo>
                      <a:pt x="888" y="1361"/>
                    </a:lnTo>
                    <a:lnTo>
                      <a:pt x="918" y="1361"/>
                    </a:lnTo>
                    <a:lnTo>
                      <a:pt x="979" y="1303"/>
                    </a:lnTo>
                    <a:lnTo>
                      <a:pt x="1037" y="1273"/>
                    </a:lnTo>
                    <a:lnTo>
                      <a:pt x="1067" y="1243"/>
                    </a:lnTo>
                    <a:lnTo>
                      <a:pt x="1125" y="1214"/>
                    </a:lnTo>
                    <a:lnTo>
                      <a:pt x="1155" y="1214"/>
                    </a:lnTo>
                    <a:lnTo>
                      <a:pt x="1186" y="1184"/>
                    </a:lnTo>
                    <a:lnTo>
                      <a:pt x="1216" y="1184"/>
                    </a:lnTo>
                    <a:lnTo>
                      <a:pt x="1274" y="1124"/>
                    </a:lnTo>
                    <a:lnTo>
                      <a:pt x="1305" y="1124"/>
                    </a:lnTo>
                    <a:lnTo>
                      <a:pt x="1334" y="1096"/>
                    </a:lnTo>
                    <a:lnTo>
                      <a:pt x="1362" y="1096"/>
                    </a:lnTo>
                    <a:lnTo>
                      <a:pt x="1423" y="1036"/>
                    </a:lnTo>
                    <a:lnTo>
                      <a:pt x="1453" y="1036"/>
                    </a:lnTo>
                    <a:lnTo>
                      <a:pt x="1481" y="1005"/>
                    </a:lnTo>
                    <a:lnTo>
                      <a:pt x="1512" y="1005"/>
                    </a:lnTo>
                    <a:lnTo>
                      <a:pt x="1512" y="978"/>
                    </a:lnTo>
                    <a:lnTo>
                      <a:pt x="1541" y="948"/>
                    </a:lnTo>
                    <a:lnTo>
                      <a:pt x="1541" y="917"/>
                    </a:lnTo>
                    <a:lnTo>
                      <a:pt x="1571" y="887"/>
                    </a:lnTo>
                    <a:lnTo>
                      <a:pt x="1571" y="769"/>
                    </a:lnTo>
                    <a:lnTo>
                      <a:pt x="1541" y="741"/>
                    </a:lnTo>
                    <a:lnTo>
                      <a:pt x="1541" y="710"/>
                    </a:lnTo>
                    <a:lnTo>
                      <a:pt x="1571" y="680"/>
                    </a:lnTo>
                    <a:lnTo>
                      <a:pt x="1571" y="592"/>
                    </a:lnTo>
                    <a:lnTo>
                      <a:pt x="1600" y="562"/>
                    </a:lnTo>
                    <a:lnTo>
                      <a:pt x="1571" y="532"/>
                    </a:lnTo>
                    <a:lnTo>
                      <a:pt x="1571" y="474"/>
                    </a:lnTo>
                    <a:lnTo>
                      <a:pt x="1541" y="444"/>
                    </a:lnTo>
                    <a:lnTo>
                      <a:pt x="1541" y="296"/>
                    </a:lnTo>
                    <a:close/>
                  </a:path>
                </a:pathLst>
              </a:custGeom>
              <a:solidFill>
                <a:srgbClr val="4CB47E"/>
              </a:solidFill>
              <a:ln w="9525">
                <a:noFill/>
                <a:round/>
                <a:headEnd/>
                <a:tailEnd/>
              </a:ln>
            </p:spPr>
            <p:txBody>
              <a:bodyPr/>
              <a:lstStyle/>
              <a:p>
                <a:endParaRPr lang="en-GB"/>
              </a:p>
            </p:txBody>
          </p:sp>
          <p:sp>
            <p:nvSpPr>
              <p:cNvPr id="13351" name="Freeform 39"/>
              <p:cNvSpPr>
                <a:spLocks/>
              </p:cNvSpPr>
              <p:nvPr/>
            </p:nvSpPr>
            <p:spPr bwMode="auto">
              <a:xfrm>
                <a:off x="5265" y="3585"/>
                <a:ext cx="518" cy="703"/>
              </a:xfrm>
              <a:custGeom>
                <a:avLst/>
                <a:gdLst/>
                <a:ahLst/>
                <a:cxnLst>
                  <a:cxn ang="0">
                    <a:pos x="623" y="474"/>
                  </a:cxn>
                  <a:cxn ang="0">
                    <a:pos x="682" y="592"/>
                  </a:cxn>
                  <a:cxn ang="0">
                    <a:pos x="623" y="740"/>
                  </a:cxn>
                  <a:cxn ang="0">
                    <a:pos x="653" y="917"/>
                  </a:cxn>
                  <a:cxn ang="0">
                    <a:pos x="594" y="1008"/>
                  </a:cxn>
                  <a:cxn ang="0">
                    <a:pos x="535" y="1066"/>
                  </a:cxn>
                  <a:cxn ang="0">
                    <a:pos x="416" y="1126"/>
                  </a:cxn>
                  <a:cxn ang="0">
                    <a:pos x="298" y="1214"/>
                  </a:cxn>
                  <a:cxn ang="0">
                    <a:pos x="207" y="1244"/>
                  </a:cxn>
                  <a:cxn ang="0">
                    <a:pos x="61" y="1333"/>
                  </a:cxn>
                  <a:cxn ang="0">
                    <a:pos x="30" y="1481"/>
                  </a:cxn>
                  <a:cxn ang="0">
                    <a:pos x="119" y="1658"/>
                  </a:cxn>
                  <a:cxn ang="0">
                    <a:pos x="119" y="1718"/>
                  </a:cxn>
                  <a:cxn ang="0">
                    <a:pos x="180" y="1718"/>
                  </a:cxn>
                  <a:cxn ang="0">
                    <a:pos x="237" y="1807"/>
                  </a:cxn>
                  <a:cxn ang="0">
                    <a:pos x="444" y="1864"/>
                  </a:cxn>
                  <a:cxn ang="0">
                    <a:pos x="712" y="1983"/>
                  </a:cxn>
                  <a:cxn ang="0">
                    <a:pos x="860" y="2073"/>
                  </a:cxn>
                  <a:cxn ang="0">
                    <a:pos x="979" y="2132"/>
                  </a:cxn>
                  <a:cxn ang="0">
                    <a:pos x="1156" y="2250"/>
                  </a:cxn>
                  <a:cxn ang="0">
                    <a:pos x="1304" y="2398"/>
                  </a:cxn>
                  <a:cxn ang="0">
                    <a:pos x="1424" y="2457"/>
                  </a:cxn>
                  <a:cxn ang="0">
                    <a:pos x="1690" y="2693"/>
                  </a:cxn>
                  <a:cxn ang="0">
                    <a:pos x="2016" y="2812"/>
                  </a:cxn>
                  <a:cxn ang="0">
                    <a:pos x="1956" y="1273"/>
                  </a:cxn>
                  <a:cxn ang="0">
                    <a:pos x="1897" y="1154"/>
                  </a:cxn>
                  <a:cxn ang="0">
                    <a:pos x="1897" y="1035"/>
                  </a:cxn>
                  <a:cxn ang="0">
                    <a:pos x="1897" y="978"/>
                  </a:cxn>
                  <a:cxn ang="0">
                    <a:pos x="1956" y="978"/>
                  </a:cxn>
                  <a:cxn ang="0">
                    <a:pos x="1986" y="829"/>
                  </a:cxn>
                  <a:cxn ang="0">
                    <a:pos x="2016" y="799"/>
                  </a:cxn>
                  <a:cxn ang="0">
                    <a:pos x="2016" y="710"/>
                  </a:cxn>
                  <a:cxn ang="0">
                    <a:pos x="1986" y="592"/>
                  </a:cxn>
                  <a:cxn ang="0">
                    <a:pos x="2016" y="533"/>
                  </a:cxn>
                  <a:cxn ang="0">
                    <a:pos x="1837" y="504"/>
                  </a:cxn>
                  <a:cxn ang="0">
                    <a:pos x="1779" y="444"/>
                  </a:cxn>
                  <a:cxn ang="0">
                    <a:pos x="1690" y="326"/>
                  </a:cxn>
                  <a:cxn ang="0">
                    <a:pos x="1600" y="179"/>
                  </a:cxn>
                  <a:cxn ang="0">
                    <a:pos x="1572" y="88"/>
                  </a:cxn>
                  <a:cxn ang="0">
                    <a:pos x="1453" y="149"/>
                  </a:cxn>
                  <a:cxn ang="0">
                    <a:pos x="1393" y="30"/>
                  </a:cxn>
                  <a:cxn ang="0">
                    <a:pos x="1186" y="60"/>
                  </a:cxn>
                  <a:cxn ang="0">
                    <a:pos x="979" y="0"/>
                  </a:cxn>
                  <a:cxn ang="0">
                    <a:pos x="890" y="88"/>
                  </a:cxn>
                  <a:cxn ang="0">
                    <a:pos x="860" y="179"/>
                  </a:cxn>
                  <a:cxn ang="0">
                    <a:pos x="800" y="206"/>
                  </a:cxn>
                </a:cxnLst>
                <a:rect l="0" t="0" r="r" b="b"/>
                <a:pathLst>
                  <a:path w="2074" h="2812">
                    <a:moveTo>
                      <a:pt x="653" y="297"/>
                    </a:moveTo>
                    <a:lnTo>
                      <a:pt x="623" y="326"/>
                    </a:lnTo>
                    <a:lnTo>
                      <a:pt x="623" y="474"/>
                    </a:lnTo>
                    <a:lnTo>
                      <a:pt x="653" y="504"/>
                    </a:lnTo>
                    <a:lnTo>
                      <a:pt x="653" y="562"/>
                    </a:lnTo>
                    <a:lnTo>
                      <a:pt x="682" y="592"/>
                    </a:lnTo>
                    <a:lnTo>
                      <a:pt x="653" y="622"/>
                    </a:lnTo>
                    <a:lnTo>
                      <a:pt x="653" y="710"/>
                    </a:lnTo>
                    <a:lnTo>
                      <a:pt x="623" y="740"/>
                    </a:lnTo>
                    <a:lnTo>
                      <a:pt x="623" y="771"/>
                    </a:lnTo>
                    <a:lnTo>
                      <a:pt x="653" y="799"/>
                    </a:lnTo>
                    <a:lnTo>
                      <a:pt x="653" y="917"/>
                    </a:lnTo>
                    <a:lnTo>
                      <a:pt x="623" y="947"/>
                    </a:lnTo>
                    <a:lnTo>
                      <a:pt x="623" y="978"/>
                    </a:lnTo>
                    <a:lnTo>
                      <a:pt x="594" y="1008"/>
                    </a:lnTo>
                    <a:lnTo>
                      <a:pt x="594" y="1035"/>
                    </a:lnTo>
                    <a:lnTo>
                      <a:pt x="563" y="1035"/>
                    </a:lnTo>
                    <a:lnTo>
                      <a:pt x="535" y="1066"/>
                    </a:lnTo>
                    <a:lnTo>
                      <a:pt x="505" y="1066"/>
                    </a:lnTo>
                    <a:lnTo>
                      <a:pt x="444" y="1126"/>
                    </a:lnTo>
                    <a:lnTo>
                      <a:pt x="416" y="1126"/>
                    </a:lnTo>
                    <a:lnTo>
                      <a:pt x="387" y="1154"/>
                    </a:lnTo>
                    <a:lnTo>
                      <a:pt x="356" y="1154"/>
                    </a:lnTo>
                    <a:lnTo>
                      <a:pt x="298" y="1214"/>
                    </a:lnTo>
                    <a:lnTo>
                      <a:pt x="268" y="1214"/>
                    </a:lnTo>
                    <a:lnTo>
                      <a:pt x="237" y="1244"/>
                    </a:lnTo>
                    <a:lnTo>
                      <a:pt x="207" y="1244"/>
                    </a:lnTo>
                    <a:lnTo>
                      <a:pt x="149" y="1273"/>
                    </a:lnTo>
                    <a:lnTo>
                      <a:pt x="119" y="1303"/>
                    </a:lnTo>
                    <a:lnTo>
                      <a:pt x="61" y="1333"/>
                    </a:lnTo>
                    <a:lnTo>
                      <a:pt x="0" y="1391"/>
                    </a:lnTo>
                    <a:lnTo>
                      <a:pt x="30" y="1421"/>
                    </a:lnTo>
                    <a:lnTo>
                      <a:pt x="30" y="1481"/>
                    </a:lnTo>
                    <a:lnTo>
                      <a:pt x="61" y="1510"/>
                    </a:lnTo>
                    <a:lnTo>
                      <a:pt x="89" y="1600"/>
                    </a:lnTo>
                    <a:lnTo>
                      <a:pt x="119" y="1658"/>
                    </a:lnTo>
                    <a:lnTo>
                      <a:pt x="119" y="1688"/>
                    </a:lnTo>
                    <a:lnTo>
                      <a:pt x="89" y="1688"/>
                    </a:lnTo>
                    <a:lnTo>
                      <a:pt x="119" y="1718"/>
                    </a:lnTo>
                    <a:lnTo>
                      <a:pt x="119" y="1746"/>
                    </a:lnTo>
                    <a:lnTo>
                      <a:pt x="149" y="1718"/>
                    </a:lnTo>
                    <a:lnTo>
                      <a:pt x="180" y="1718"/>
                    </a:lnTo>
                    <a:lnTo>
                      <a:pt x="180" y="1776"/>
                    </a:lnTo>
                    <a:lnTo>
                      <a:pt x="149" y="1807"/>
                    </a:lnTo>
                    <a:lnTo>
                      <a:pt x="237" y="1807"/>
                    </a:lnTo>
                    <a:lnTo>
                      <a:pt x="268" y="1837"/>
                    </a:lnTo>
                    <a:lnTo>
                      <a:pt x="387" y="1837"/>
                    </a:lnTo>
                    <a:lnTo>
                      <a:pt x="444" y="1864"/>
                    </a:lnTo>
                    <a:lnTo>
                      <a:pt x="505" y="1864"/>
                    </a:lnTo>
                    <a:lnTo>
                      <a:pt x="682" y="1955"/>
                    </a:lnTo>
                    <a:lnTo>
                      <a:pt x="712" y="1983"/>
                    </a:lnTo>
                    <a:lnTo>
                      <a:pt x="772" y="2014"/>
                    </a:lnTo>
                    <a:lnTo>
                      <a:pt x="830" y="2073"/>
                    </a:lnTo>
                    <a:lnTo>
                      <a:pt x="860" y="2073"/>
                    </a:lnTo>
                    <a:lnTo>
                      <a:pt x="890" y="2101"/>
                    </a:lnTo>
                    <a:lnTo>
                      <a:pt x="949" y="2132"/>
                    </a:lnTo>
                    <a:lnTo>
                      <a:pt x="979" y="2132"/>
                    </a:lnTo>
                    <a:lnTo>
                      <a:pt x="1009" y="2162"/>
                    </a:lnTo>
                    <a:lnTo>
                      <a:pt x="1128" y="2220"/>
                    </a:lnTo>
                    <a:lnTo>
                      <a:pt x="1156" y="2250"/>
                    </a:lnTo>
                    <a:lnTo>
                      <a:pt x="1186" y="2310"/>
                    </a:lnTo>
                    <a:lnTo>
                      <a:pt x="1246" y="2339"/>
                    </a:lnTo>
                    <a:lnTo>
                      <a:pt x="1304" y="2398"/>
                    </a:lnTo>
                    <a:lnTo>
                      <a:pt x="1365" y="2428"/>
                    </a:lnTo>
                    <a:lnTo>
                      <a:pt x="1393" y="2457"/>
                    </a:lnTo>
                    <a:lnTo>
                      <a:pt x="1424" y="2457"/>
                    </a:lnTo>
                    <a:lnTo>
                      <a:pt x="1481" y="2517"/>
                    </a:lnTo>
                    <a:lnTo>
                      <a:pt x="1511" y="2517"/>
                    </a:lnTo>
                    <a:lnTo>
                      <a:pt x="1690" y="2693"/>
                    </a:lnTo>
                    <a:lnTo>
                      <a:pt x="1749" y="2723"/>
                    </a:lnTo>
                    <a:lnTo>
                      <a:pt x="1837" y="2812"/>
                    </a:lnTo>
                    <a:lnTo>
                      <a:pt x="2016" y="2812"/>
                    </a:lnTo>
                    <a:lnTo>
                      <a:pt x="2016" y="1303"/>
                    </a:lnTo>
                    <a:lnTo>
                      <a:pt x="1986" y="1273"/>
                    </a:lnTo>
                    <a:lnTo>
                      <a:pt x="1956" y="1273"/>
                    </a:lnTo>
                    <a:lnTo>
                      <a:pt x="1956" y="1244"/>
                    </a:lnTo>
                    <a:lnTo>
                      <a:pt x="1867" y="1154"/>
                    </a:lnTo>
                    <a:lnTo>
                      <a:pt x="1897" y="1154"/>
                    </a:lnTo>
                    <a:lnTo>
                      <a:pt x="1897" y="1096"/>
                    </a:lnTo>
                    <a:lnTo>
                      <a:pt x="1927" y="1066"/>
                    </a:lnTo>
                    <a:lnTo>
                      <a:pt x="1897" y="1035"/>
                    </a:lnTo>
                    <a:lnTo>
                      <a:pt x="1867" y="1035"/>
                    </a:lnTo>
                    <a:lnTo>
                      <a:pt x="1867" y="1008"/>
                    </a:lnTo>
                    <a:lnTo>
                      <a:pt x="1897" y="978"/>
                    </a:lnTo>
                    <a:lnTo>
                      <a:pt x="1897" y="947"/>
                    </a:lnTo>
                    <a:lnTo>
                      <a:pt x="1927" y="978"/>
                    </a:lnTo>
                    <a:lnTo>
                      <a:pt x="1956" y="978"/>
                    </a:lnTo>
                    <a:lnTo>
                      <a:pt x="1927" y="947"/>
                    </a:lnTo>
                    <a:lnTo>
                      <a:pt x="1927" y="889"/>
                    </a:lnTo>
                    <a:lnTo>
                      <a:pt x="1986" y="829"/>
                    </a:lnTo>
                    <a:lnTo>
                      <a:pt x="1956" y="829"/>
                    </a:lnTo>
                    <a:lnTo>
                      <a:pt x="1986" y="799"/>
                    </a:lnTo>
                    <a:lnTo>
                      <a:pt x="2016" y="799"/>
                    </a:lnTo>
                    <a:lnTo>
                      <a:pt x="2046" y="799"/>
                    </a:lnTo>
                    <a:lnTo>
                      <a:pt x="2046" y="710"/>
                    </a:lnTo>
                    <a:lnTo>
                      <a:pt x="2016" y="710"/>
                    </a:lnTo>
                    <a:lnTo>
                      <a:pt x="2016" y="680"/>
                    </a:lnTo>
                    <a:lnTo>
                      <a:pt x="1986" y="652"/>
                    </a:lnTo>
                    <a:lnTo>
                      <a:pt x="1986" y="592"/>
                    </a:lnTo>
                    <a:lnTo>
                      <a:pt x="2016" y="592"/>
                    </a:lnTo>
                    <a:lnTo>
                      <a:pt x="2074" y="533"/>
                    </a:lnTo>
                    <a:lnTo>
                      <a:pt x="2016" y="533"/>
                    </a:lnTo>
                    <a:lnTo>
                      <a:pt x="1897" y="533"/>
                    </a:lnTo>
                    <a:lnTo>
                      <a:pt x="1867" y="504"/>
                    </a:lnTo>
                    <a:lnTo>
                      <a:pt x="1837" y="504"/>
                    </a:lnTo>
                    <a:lnTo>
                      <a:pt x="1837" y="474"/>
                    </a:lnTo>
                    <a:lnTo>
                      <a:pt x="1779" y="474"/>
                    </a:lnTo>
                    <a:lnTo>
                      <a:pt x="1779" y="444"/>
                    </a:lnTo>
                    <a:lnTo>
                      <a:pt x="1749" y="415"/>
                    </a:lnTo>
                    <a:lnTo>
                      <a:pt x="1749" y="355"/>
                    </a:lnTo>
                    <a:lnTo>
                      <a:pt x="1690" y="326"/>
                    </a:lnTo>
                    <a:lnTo>
                      <a:pt x="1660" y="297"/>
                    </a:lnTo>
                    <a:lnTo>
                      <a:pt x="1660" y="237"/>
                    </a:lnTo>
                    <a:lnTo>
                      <a:pt x="1600" y="179"/>
                    </a:lnTo>
                    <a:lnTo>
                      <a:pt x="1600" y="119"/>
                    </a:lnTo>
                    <a:lnTo>
                      <a:pt x="1572" y="119"/>
                    </a:lnTo>
                    <a:lnTo>
                      <a:pt x="1572" y="88"/>
                    </a:lnTo>
                    <a:lnTo>
                      <a:pt x="1481" y="88"/>
                    </a:lnTo>
                    <a:lnTo>
                      <a:pt x="1481" y="119"/>
                    </a:lnTo>
                    <a:lnTo>
                      <a:pt x="1453" y="149"/>
                    </a:lnTo>
                    <a:lnTo>
                      <a:pt x="1393" y="88"/>
                    </a:lnTo>
                    <a:lnTo>
                      <a:pt x="1424" y="60"/>
                    </a:lnTo>
                    <a:lnTo>
                      <a:pt x="1393" y="30"/>
                    </a:lnTo>
                    <a:lnTo>
                      <a:pt x="1335" y="30"/>
                    </a:lnTo>
                    <a:lnTo>
                      <a:pt x="1304" y="60"/>
                    </a:lnTo>
                    <a:lnTo>
                      <a:pt x="1186" y="60"/>
                    </a:lnTo>
                    <a:lnTo>
                      <a:pt x="1156" y="30"/>
                    </a:lnTo>
                    <a:lnTo>
                      <a:pt x="1009" y="30"/>
                    </a:lnTo>
                    <a:lnTo>
                      <a:pt x="979" y="0"/>
                    </a:lnTo>
                    <a:lnTo>
                      <a:pt x="979" y="60"/>
                    </a:lnTo>
                    <a:lnTo>
                      <a:pt x="949" y="88"/>
                    </a:lnTo>
                    <a:lnTo>
                      <a:pt x="890" y="88"/>
                    </a:lnTo>
                    <a:lnTo>
                      <a:pt x="890" y="119"/>
                    </a:lnTo>
                    <a:lnTo>
                      <a:pt x="860" y="149"/>
                    </a:lnTo>
                    <a:lnTo>
                      <a:pt x="860" y="179"/>
                    </a:lnTo>
                    <a:lnTo>
                      <a:pt x="830" y="179"/>
                    </a:lnTo>
                    <a:lnTo>
                      <a:pt x="830" y="206"/>
                    </a:lnTo>
                    <a:lnTo>
                      <a:pt x="800" y="206"/>
                    </a:lnTo>
                    <a:lnTo>
                      <a:pt x="712" y="297"/>
                    </a:lnTo>
                    <a:lnTo>
                      <a:pt x="653" y="297"/>
                    </a:lnTo>
                    <a:close/>
                  </a:path>
                </a:pathLst>
              </a:custGeom>
              <a:solidFill>
                <a:srgbClr val="CCE83A"/>
              </a:solidFill>
              <a:ln w="9525">
                <a:noFill/>
                <a:round/>
                <a:headEnd/>
                <a:tailEnd/>
              </a:ln>
            </p:spPr>
            <p:txBody>
              <a:bodyPr/>
              <a:lstStyle/>
              <a:p>
                <a:endParaRPr lang="en-GB"/>
              </a:p>
            </p:txBody>
          </p:sp>
          <p:sp>
            <p:nvSpPr>
              <p:cNvPr id="13352" name="Freeform 40"/>
              <p:cNvSpPr>
                <a:spLocks/>
              </p:cNvSpPr>
              <p:nvPr/>
            </p:nvSpPr>
            <p:spPr bwMode="auto">
              <a:xfrm>
                <a:off x="5006" y="3822"/>
                <a:ext cx="96" cy="133"/>
              </a:xfrm>
              <a:custGeom>
                <a:avLst/>
                <a:gdLst/>
                <a:ahLst/>
                <a:cxnLst>
                  <a:cxn ang="0">
                    <a:pos x="59" y="326"/>
                  </a:cxn>
                  <a:cxn ang="0">
                    <a:pos x="59" y="356"/>
                  </a:cxn>
                  <a:cxn ang="0">
                    <a:pos x="30" y="386"/>
                  </a:cxn>
                  <a:cxn ang="0">
                    <a:pos x="30" y="504"/>
                  </a:cxn>
                  <a:cxn ang="0">
                    <a:pos x="0" y="504"/>
                  </a:cxn>
                  <a:cxn ang="0">
                    <a:pos x="0" y="534"/>
                  </a:cxn>
                  <a:cxn ang="0">
                    <a:pos x="89" y="534"/>
                  </a:cxn>
                  <a:cxn ang="0">
                    <a:pos x="119" y="504"/>
                  </a:cxn>
                  <a:cxn ang="0">
                    <a:pos x="119" y="474"/>
                  </a:cxn>
                  <a:cxn ang="0">
                    <a:pos x="150" y="474"/>
                  </a:cxn>
                  <a:cxn ang="0">
                    <a:pos x="268" y="356"/>
                  </a:cxn>
                  <a:cxn ang="0">
                    <a:pos x="237" y="356"/>
                  </a:cxn>
                  <a:cxn ang="0">
                    <a:pos x="237" y="267"/>
                  </a:cxn>
                  <a:cxn ang="0">
                    <a:pos x="326" y="267"/>
                  </a:cxn>
                  <a:cxn ang="0">
                    <a:pos x="296" y="238"/>
                  </a:cxn>
                  <a:cxn ang="0">
                    <a:pos x="326" y="207"/>
                  </a:cxn>
                  <a:cxn ang="0">
                    <a:pos x="357" y="207"/>
                  </a:cxn>
                  <a:cxn ang="0">
                    <a:pos x="387" y="179"/>
                  </a:cxn>
                  <a:cxn ang="0">
                    <a:pos x="387" y="119"/>
                  </a:cxn>
                  <a:cxn ang="0">
                    <a:pos x="357" y="88"/>
                  </a:cxn>
                  <a:cxn ang="0">
                    <a:pos x="387" y="61"/>
                  </a:cxn>
                  <a:cxn ang="0">
                    <a:pos x="357" y="61"/>
                  </a:cxn>
                  <a:cxn ang="0">
                    <a:pos x="326" y="31"/>
                  </a:cxn>
                  <a:cxn ang="0">
                    <a:pos x="296" y="61"/>
                  </a:cxn>
                  <a:cxn ang="0">
                    <a:pos x="296" y="31"/>
                  </a:cxn>
                  <a:cxn ang="0">
                    <a:pos x="326" y="0"/>
                  </a:cxn>
                  <a:cxn ang="0">
                    <a:pos x="207" y="0"/>
                  </a:cxn>
                  <a:cxn ang="0">
                    <a:pos x="207" y="31"/>
                  </a:cxn>
                  <a:cxn ang="0">
                    <a:pos x="119" y="119"/>
                  </a:cxn>
                  <a:cxn ang="0">
                    <a:pos x="119" y="238"/>
                  </a:cxn>
                  <a:cxn ang="0">
                    <a:pos x="89" y="238"/>
                  </a:cxn>
                  <a:cxn ang="0">
                    <a:pos x="89" y="297"/>
                  </a:cxn>
                  <a:cxn ang="0">
                    <a:pos x="59" y="326"/>
                  </a:cxn>
                </a:cxnLst>
                <a:rect l="0" t="0" r="r" b="b"/>
                <a:pathLst>
                  <a:path w="387" h="534">
                    <a:moveTo>
                      <a:pt x="59" y="326"/>
                    </a:moveTo>
                    <a:lnTo>
                      <a:pt x="59" y="356"/>
                    </a:lnTo>
                    <a:lnTo>
                      <a:pt x="30" y="386"/>
                    </a:lnTo>
                    <a:lnTo>
                      <a:pt x="30" y="504"/>
                    </a:lnTo>
                    <a:lnTo>
                      <a:pt x="0" y="504"/>
                    </a:lnTo>
                    <a:lnTo>
                      <a:pt x="0" y="534"/>
                    </a:lnTo>
                    <a:lnTo>
                      <a:pt x="89" y="534"/>
                    </a:lnTo>
                    <a:lnTo>
                      <a:pt x="119" y="504"/>
                    </a:lnTo>
                    <a:lnTo>
                      <a:pt x="119" y="474"/>
                    </a:lnTo>
                    <a:lnTo>
                      <a:pt x="150" y="474"/>
                    </a:lnTo>
                    <a:lnTo>
                      <a:pt x="268" y="356"/>
                    </a:lnTo>
                    <a:lnTo>
                      <a:pt x="237" y="356"/>
                    </a:lnTo>
                    <a:lnTo>
                      <a:pt x="237" y="267"/>
                    </a:lnTo>
                    <a:lnTo>
                      <a:pt x="326" y="267"/>
                    </a:lnTo>
                    <a:lnTo>
                      <a:pt x="296" y="238"/>
                    </a:lnTo>
                    <a:lnTo>
                      <a:pt x="326" y="207"/>
                    </a:lnTo>
                    <a:lnTo>
                      <a:pt x="357" y="207"/>
                    </a:lnTo>
                    <a:lnTo>
                      <a:pt x="387" y="179"/>
                    </a:lnTo>
                    <a:lnTo>
                      <a:pt x="387" y="119"/>
                    </a:lnTo>
                    <a:lnTo>
                      <a:pt x="357" y="88"/>
                    </a:lnTo>
                    <a:lnTo>
                      <a:pt x="387" y="61"/>
                    </a:lnTo>
                    <a:lnTo>
                      <a:pt x="357" y="61"/>
                    </a:lnTo>
                    <a:lnTo>
                      <a:pt x="326" y="31"/>
                    </a:lnTo>
                    <a:lnTo>
                      <a:pt x="296" y="61"/>
                    </a:lnTo>
                    <a:lnTo>
                      <a:pt x="296" y="31"/>
                    </a:lnTo>
                    <a:lnTo>
                      <a:pt x="326" y="0"/>
                    </a:lnTo>
                    <a:lnTo>
                      <a:pt x="207" y="0"/>
                    </a:lnTo>
                    <a:lnTo>
                      <a:pt x="207" y="31"/>
                    </a:lnTo>
                    <a:lnTo>
                      <a:pt x="119" y="119"/>
                    </a:lnTo>
                    <a:lnTo>
                      <a:pt x="119" y="238"/>
                    </a:lnTo>
                    <a:lnTo>
                      <a:pt x="89" y="238"/>
                    </a:lnTo>
                    <a:lnTo>
                      <a:pt x="89" y="297"/>
                    </a:lnTo>
                    <a:lnTo>
                      <a:pt x="59" y="326"/>
                    </a:lnTo>
                    <a:close/>
                  </a:path>
                </a:pathLst>
              </a:custGeom>
              <a:solidFill>
                <a:srgbClr val="8FB5BE"/>
              </a:solidFill>
              <a:ln w="9525">
                <a:noFill/>
                <a:round/>
                <a:headEnd/>
                <a:tailEnd/>
              </a:ln>
            </p:spPr>
            <p:txBody>
              <a:bodyPr/>
              <a:lstStyle/>
              <a:p>
                <a:endParaRPr lang="en-GB"/>
              </a:p>
            </p:txBody>
          </p:sp>
          <p:sp>
            <p:nvSpPr>
              <p:cNvPr id="13353" name="Freeform 41"/>
              <p:cNvSpPr>
                <a:spLocks/>
              </p:cNvSpPr>
              <p:nvPr/>
            </p:nvSpPr>
            <p:spPr bwMode="auto">
              <a:xfrm>
                <a:off x="5013" y="3933"/>
                <a:ext cx="297" cy="355"/>
              </a:xfrm>
              <a:custGeom>
                <a:avLst/>
                <a:gdLst/>
                <a:ahLst/>
                <a:cxnLst>
                  <a:cxn ang="0">
                    <a:pos x="296" y="267"/>
                  </a:cxn>
                  <a:cxn ang="0">
                    <a:pos x="238" y="237"/>
                  </a:cxn>
                  <a:cxn ang="0">
                    <a:pos x="120" y="209"/>
                  </a:cxn>
                  <a:cxn ang="0">
                    <a:pos x="120" y="623"/>
                  </a:cxn>
                  <a:cxn ang="0">
                    <a:pos x="89" y="682"/>
                  </a:cxn>
                  <a:cxn ang="0">
                    <a:pos x="120" y="710"/>
                  </a:cxn>
                  <a:cxn ang="0">
                    <a:pos x="89" y="829"/>
                  </a:cxn>
                  <a:cxn ang="0">
                    <a:pos x="59" y="919"/>
                  </a:cxn>
                  <a:cxn ang="0">
                    <a:pos x="29" y="1126"/>
                  </a:cxn>
                  <a:cxn ang="0">
                    <a:pos x="0" y="1275"/>
                  </a:cxn>
                  <a:cxn ang="0">
                    <a:pos x="0" y="1332"/>
                  </a:cxn>
                  <a:cxn ang="0">
                    <a:pos x="89" y="1363"/>
                  </a:cxn>
                  <a:cxn ang="0">
                    <a:pos x="296" y="1393"/>
                  </a:cxn>
                  <a:cxn ang="0">
                    <a:pos x="357" y="1421"/>
                  </a:cxn>
                  <a:cxn ang="0">
                    <a:pos x="475" y="1275"/>
                  </a:cxn>
                  <a:cxn ang="0">
                    <a:pos x="503" y="1214"/>
                  </a:cxn>
                  <a:cxn ang="0">
                    <a:pos x="564" y="1184"/>
                  </a:cxn>
                  <a:cxn ang="0">
                    <a:pos x="712" y="1156"/>
                  </a:cxn>
                  <a:cxn ang="0">
                    <a:pos x="741" y="1096"/>
                  </a:cxn>
                  <a:cxn ang="0">
                    <a:pos x="771" y="1037"/>
                  </a:cxn>
                  <a:cxn ang="0">
                    <a:pos x="859" y="977"/>
                  </a:cxn>
                  <a:cxn ang="0">
                    <a:pos x="771" y="859"/>
                  </a:cxn>
                  <a:cxn ang="0">
                    <a:pos x="741" y="801"/>
                  </a:cxn>
                  <a:cxn ang="0">
                    <a:pos x="682" y="771"/>
                  </a:cxn>
                  <a:cxn ang="0">
                    <a:pos x="652" y="710"/>
                  </a:cxn>
                  <a:cxn ang="0">
                    <a:pos x="593" y="623"/>
                  </a:cxn>
                  <a:cxn ang="0">
                    <a:pos x="771" y="564"/>
                  </a:cxn>
                  <a:cxn ang="0">
                    <a:pos x="830" y="534"/>
                  </a:cxn>
                  <a:cxn ang="0">
                    <a:pos x="889" y="503"/>
                  </a:cxn>
                  <a:cxn ang="0">
                    <a:pos x="1007" y="473"/>
                  </a:cxn>
                  <a:cxn ang="0">
                    <a:pos x="1096" y="446"/>
                  </a:cxn>
                  <a:cxn ang="0">
                    <a:pos x="1156" y="416"/>
                  </a:cxn>
                  <a:cxn ang="0">
                    <a:pos x="1187" y="327"/>
                  </a:cxn>
                  <a:cxn ang="0">
                    <a:pos x="1126" y="355"/>
                  </a:cxn>
                  <a:cxn ang="0">
                    <a:pos x="1096" y="297"/>
                  </a:cxn>
                  <a:cxn ang="0">
                    <a:pos x="1126" y="267"/>
                  </a:cxn>
                  <a:cxn ang="0">
                    <a:pos x="1068" y="119"/>
                  </a:cxn>
                  <a:cxn ang="0">
                    <a:pos x="1037" y="30"/>
                  </a:cxn>
                  <a:cxn ang="0">
                    <a:pos x="977" y="0"/>
                  </a:cxn>
                  <a:cxn ang="0">
                    <a:pos x="889" y="60"/>
                  </a:cxn>
                  <a:cxn ang="0">
                    <a:pos x="800" y="119"/>
                  </a:cxn>
                  <a:cxn ang="0">
                    <a:pos x="741" y="148"/>
                  </a:cxn>
                  <a:cxn ang="0">
                    <a:pos x="652" y="209"/>
                  </a:cxn>
                  <a:cxn ang="0">
                    <a:pos x="621" y="237"/>
                  </a:cxn>
                  <a:cxn ang="0">
                    <a:pos x="503" y="327"/>
                  </a:cxn>
                  <a:cxn ang="0">
                    <a:pos x="445" y="355"/>
                  </a:cxn>
                  <a:cxn ang="0">
                    <a:pos x="357" y="327"/>
                  </a:cxn>
                </a:cxnLst>
                <a:rect l="0" t="0" r="r" b="b"/>
                <a:pathLst>
                  <a:path w="1187" h="1421">
                    <a:moveTo>
                      <a:pt x="296" y="297"/>
                    </a:moveTo>
                    <a:lnTo>
                      <a:pt x="296" y="267"/>
                    </a:lnTo>
                    <a:lnTo>
                      <a:pt x="238" y="267"/>
                    </a:lnTo>
                    <a:lnTo>
                      <a:pt x="238" y="237"/>
                    </a:lnTo>
                    <a:lnTo>
                      <a:pt x="207" y="209"/>
                    </a:lnTo>
                    <a:lnTo>
                      <a:pt x="120" y="209"/>
                    </a:lnTo>
                    <a:lnTo>
                      <a:pt x="120" y="327"/>
                    </a:lnTo>
                    <a:lnTo>
                      <a:pt x="120" y="623"/>
                    </a:lnTo>
                    <a:lnTo>
                      <a:pt x="120" y="682"/>
                    </a:lnTo>
                    <a:lnTo>
                      <a:pt x="89" y="682"/>
                    </a:lnTo>
                    <a:lnTo>
                      <a:pt x="89" y="710"/>
                    </a:lnTo>
                    <a:lnTo>
                      <a:pt x="120" y="710"/>
                    </a:lnTo>
                    <a:lnTo>
                      <a:pt x="120" y="801"/>
                    </a:lnTo>
                    <a:lnTo>
                      <a:pt x="89" y="829"/>
                    </a:lnTo>
                    <a:lnTo>
                      <a:pt x="89" y="889"/>
                    </a:lnTo>
                    <a:lnTo>
                      <a:pt x="59" y="919"/>
                    </a:lnTo>
                    <a:lnTo>
                      <a:pt x="59" y="1126"/>
                    </a:lnTo>
                    <a:lnTo>
                      <a:pt x="29" y="1126"/>
                    </a:lnTo>
                    <a:lnTo>
                      <a:pt x="29" y="1275"/>
                    </a:lnTo>
                    <a:lnTo>
                      <a:pt x="0" y="1275"/>
                    </a:lnTo>
                    <a:lnTo>
                      <a:pt x="29" y="1302"/>
                    </a:lnTo>
                    <a:lnTo>
                      <a:pt x="0" y="1332"/>
                    </a:lnTo>
                    <a:lnTo>
                      <a:pt x="0" y="1363"/>
                    </a:lnTo>
                    <a:lnTo>
                      <a:pt x="89" y="1363"/>
                    </a:lnTo>
                    <a:lnTo>
                      <a:pt x="207" y="1393"/>
                    </a:lnTo>
                    <a:lnTo>
                      <a:pt x="296" y="1393"/>
                    </a:lnTo>
                    <a:lnTo>
                      <a:pt x="327" y="1421"/>
                    </a:lnTo>
                    <a:lnTo>
                      <a:pt x="357" y="1421"/>
                    </a:lnTo>
                    <a:lnTo>
                      <a:pt x="357" y="1393"/>
                    </a:lnTo>
                    <a:lnTo>
                      <a:pt x="475" y="1275"/>
                    </a:lnTo>
                    <a:lnTo>
                      <a:pt x="475" y="1244"/>
                    </a:lnTo>
                    <a:lnTo>
                      <a:pt x="503" y="1214"/>
                    </a:lnTo>
                    <a:lnTo>
                      <a:pt x="503" y="1184"/>
                    </a:lnTo>
                    <a:lnTo>
                      <a:pt x="564" y="1184"/>
                    </a:lnTo>
                    <a:lnTo>
                      <a:pt x="593" y="1156"/>
                    </a:lnTo>
                    <a:lnTo>
                      <a:pt x="712" y="1156"/>
                    </a:lnTo>
                    <a:lnTo>
                      <a:pt x="741" y="1126"/>
                    </a:lnTo>
                    <a:lnTo>
                      <a:pt x="741" y="1096"/>
                    </a:lnTo>
                    <a:lnTo>
                      <a:pt x="771" y="1066"/>
                    </a:lnTo>
                    <a:lnTo>
                      <a:pt x="771" y="1037"/>
                    </a:lnTo>
                    <a:lnTo>
                      <a:pt x="830" y="977"/>
                    </a:lnTo>
                    <a:lnTo>
                      <a:pt x="859" y="977"/>
                    </a:lnTo>
                    <a:lnTo>
                      <a:pt x="800" y="919"/>
                    </a:lnTo>
                    <a:lnTo>
                      <a:pt x="771" y="859"/>
                    </a:lnTo>
                    <a:lnTo>
                      <a:pt x="741" y="829"/>
                    </a:lnTo>
                    <a:lnTo>
                      <a:pt x="741" y="801"/>
                    </a:lnTo>
                    <a:lnTo>
                      <a:pt x="712" y="771"/>
                    </a:lnTo>
                    <a:lnTo>
                      <a:pt x="682" y="771"/>
                    </a:lnTo>
                    <a:lnTo>
                      <a:pt x="652" y="741"/>
                    </a:lnTo>
                    <a:lnTo>
                      <a:pt x="652" y="710"/>
                    </a:lnTo>
                    <a:lnTo>
                      <a:pt x="564" y="623"/>
                    </a:lnTo>
                    <a:lnTo>
                      <a:pt x="593" y="623"/>
                    </a:lnTo>
                    <a:lnTo>
                      <a:pt x="621" y="592"/>
                    </a:lnTo>
                    <a:lnTo>
                      <a:pt x="771" y="564"/>
                    </a:lnTo>
                    <a:lnTo>
                      <a:pt x="800" y="564"/>
                    </a:lnTo>
                    <a:lnTo>
                      <a:pt x="830" y="534"/>
                    </a:lnTo>
                    <a:lnTo>
                      <a:pt x="889" y="534"/>
                    </a:lnTo>
                    <a:lnTo>
                      <a:pt x="889" y="503"/>
                    </a:lnTo>
                    <a:lnTo>
                      <a:pt x="977" y="503"/>
                    </a:lnTo>
                    <a:lnTo>
                      <a:pt x="1007" y="473"/>
                    </a:lnTo>
                    <a:lnTo>
                      <a:pt x="1068" y="473"/>
                    </a:lnTo>
                    <a:lnTo>
                      <a:pt x="1096" y="446"/>
                    </a:lnTo>
                    <a:lnTo>
                      <a:pt x="1126" y="446"/>
                    </a:lnTo>
                    <a:lnTo>
                      <a:pt x="1156" y="416"/>
                    </a:lnTo>
                    <a:lnTo>
                      <a:pt x="1187" y="385"/>
                    </a:lnTo>
                    <a:lnTo>
                      <a:pt x="1187" y="327"/>
                    </a:lnTo>
                    <a:lnTo>
                      <a:pt x="1156" y="327"/>
                    </a:lnTo>
                    <a:lnTo>
                      <a:pt x="1126" y="355"/>
                    </a:lnTo>
                    <a:lnTo>
                      <a:pt x="1126" y="327"/>
                    </a:lnTo>
                    <a:lnTo>
                      <a:pt x="1096" y="297"/>
                    </a:lnTo>
                    <a:lnTo>
                      <a:pt x="1126" y="297"/>
                    </a:lnTo>
                    <a:lnTo>
                      <a:pt x="1126" y="267"/>
                    </a:lnTo>
                    <a:lnTo>
                      <a:pt x="1096" y="209"/>
                    </a:lnTo>
                    <a:lnTo>
                      <a:pt x="1068" y="119"/>
                    </a:lnTo>
                    <a:lnTo>
                      <a:pt x="1037" y="90"/>
                    </a:lnTo>
                    <a:lnTo>
                      <a:pt x="1037" y="30"/>
                    </a:lnTo>
                    <a:lnTo>
                      <a:pt x="1007" y="0"/>
                    </a:lnTo>
                    <a:lnTo>
                      <a:pt x="977" y="0"/>
                    </a:lnTo>
                    <a:lnTo>
                      <a:pt x="919" y="60"/>
                    </a:lnTo>
                    <a:lnTo>
                      <a:pt x="889" y="60"/>
                    </a:lnTo>
                    <a:lnTo>
                      <a:pt x="859" y="90"/>
                    </a:lnTo>
                    <a:lnTo>
                      <a:pt x="800" y="119"/>
                    </a:lnTo>
                    <a:lnTo>
                      <a:pt x="771" y="148"/>
                    </a:lnTo>
                    <a:lnTo>
                      <a:pt x="741" y="148"/>
                    </a:lnTo>
                    <a:lnTo>
                      <a:pt x="712" y="178"/>
                    </a:lnTo>
                    <a:lnTo>
                      <a:pt x="652" y="209"/>
                    </a:lnTo>
                    <a:lnTo>
                      <a:pt x="652" y="237"/>
                    </a:lnTo>
                    <a:lnTo>
                      <a:pt x="621" y="237"/>
                    </a:lnTo>
                    <a:lnTo>
                      <a:pt x="534" y="327"/>
                    </a:lnTo>
                    <a:lnTo>
                      <a:pt x="503" y="327"/>
                    </a:lnTo>
                    <a:lnTo>
                      <a:pt x="475" y="355"/>
                    </a:lnTo>
                    <a:lnTo>
                      <a:pt x="445" y="355"/>
                    </a:lnTo>
                    <a:lnTo>
                      <a:pt x="414" y="327"/>
                    </a:lnTo>
                    <a:lnTo>
                      <a:pt x="357" y="327"/>
                    </a:lnTo>
                    <a:lnTo>
                      <a:pt x="296" y="297"/>
                    </a:lnTo>
                    <a:close/>
                  </a:path>
                </a:pathLst>
              </a:custGeom>
              <a:solidFill>
                <a:srgbClr val="FECC2E"/>
              </a:solidFill>
              <a:ln w="9525">
                <a:noFill/>
                <a:round/>
                <a:headEnd/>
                <a:tailEnd/>
              </a:ln>
            </p:spPr>
            <p:txBody>
              <a:bodyPr/>
              <a:lstStyle/>
              <a:p>
                <a:endParaRPr lang="en-GB"/>
              </a:p>
            </p:txBody>
          </p:sp>
          <p:sp>
            <p:nvSpPr>
              <p:cNvPr id="13354" name="Freeform 42"/>
              <p:cNvSpPr>
                <a:spLocks/>
              </p:cNvSpPr>
              <p:nvPr/>
            </p:nvSpPr>
            <p:spPr bwMode="auto">
              <a:xfrm>
                <a:off x="4954" y="3940"/>
                <a:ext cx="89" cy="318"/>
              </a:xfrm>
              <a:custGeom>
                <a:avLst/>
                <a:gdLst/>
                <a:ahLst/>
                <a:cxnLst>
                  <a:cxn ang="0">
                    <a:pos x="326" y="0"/>
                  </a:cxn>
                  <a:cxn ang="0">
                    <a:pos x="296" y="60"/>
                  </a:cxn>
                  <a:cxn ang="0">
                    <a:pos x="207" y="118"/>
                  </a:cxn>
                  <a:cxn ang="0">
                    <a:pos x="177" y="179"/>
                  </a:cxn>
                  <a:cxn ang="0">
                    <a:pos x="148" y="355"/>
                  </a:cxn>
                  <a:cxn ang="0">
                    <a:pos x="119" y="473"/>
                  </a:cxn>
                  <a:cxn ang="0">
                    <a:pos x="89" y="534"/>
                  </a:cxn>
                  <a:cxn ang="0">
                    <a:pos x="89" y="562"/>
                  </a:cxn>
                  <a:cxn ang="0">
                    <a:pos x="59" y="593"/>
                  </a:cxn>
                  <a:cxn ang="0">
                    <a:pos x="29" y="652"/>
                  </a:cxn>
                  <a:cxn ang="0">
                    <a:pos x="0" y="711"/>
                  </a:cxn>
                  <a:cxn ang="0">
                    <a:pos x="29" y="771"/>
                  </a:cxn>
                  <a:cxn ang="0">
                    <a:pos x="89" y="859"/>
                  </a:cxn>
                  <a:cxn ang="0">
                    <a:pos x="119" y="947"/>
                  </a:cxn>
                  <a:cxn ang="0">
                    <a:pos x="148" y="1007"/>
                  </a:cxn>
                  <a:cxn ang="0">
                    <a:pos x="177" y="1066"/>
                  </a:cxn>
                  <a:cxn ang="0">
                    <a:pos x="207" y="1154"/>
                  </a:cxn>
                  <a:cxn ang="0">
                    <a:pos x="237" y="1272"/>
                  </a:cxn>
                  <a:cxn ang="0">
                    <a:pos x="266" y="1245"/>
                  </a:cxn>
                  <a:cxn ang="0">
                    <a:pos x="296" y="1096"/>
                  </a:cxn>
                  <a:cxn ang="0">
                    <a:pos x="326" y="859"/>
                  </a:cxn>
                  <a:cxn ang="0">
                    <a:pos x="357" y="771"/>
                  </a:cxn>
                  <a:cxn ang="0">
                    <a:pos x="326" y="680"/>
                  </a:cxn>
                  <a:cxn ang="0">
                    <a:pos x="357" y="652"/>
                  </a:cxn>
                  <a:cxn ang="0">
                    <a:pos x="326" y="593"/>
                  </a:cxn>
                  <a:cxn ang="0">
                    <a:pos x="296" y="622"/>
                  </a:cxn>
                  <a:cxn ang="0">
                    <a:pos x="207" y="652"/>
                  </a:cxn>
                  <a:cxn ang="0">
                    <a:pos x="207" y="593"/>
                  </a:cxn>
                  <a:cxn ang="0">
                    <a:pos x="237" y="534"/>
                  </a:cxn>
                  <a:cxn ang="0">
                    <a:pos x="237" y="473"/>
                  </a:cxn>
                  <a:cxn ang="0">
                    <a:pos x="207" y="386"/>
                  </a:cxn>
                  <a:cxn ang="0">
                    <a:pos x="207" y="355"/>
                  </a:cxn>
                  <a:cxn ang="0">
                    <a:pos x="237" y="267"/>
                  </a:cxn>
                  <a:cxn ang="0">
                    <a:pos x="266" y="237"/>
                  </a:cxn>
                  <a:cxn ang="0">
                    <a:pos x="357" y="297"/>
                  </a:cxn>
                  <a:cxn ang="0">
                    <a:pos x="357" y="0"/>
                  </a:cxn>
                </a:cxnLst>
                <a:rect l="0" t="0" r="r" b="b"/>
                <a:pathLst>
                  <a:path w="357" h="1272">
                    <a:moveTo>
                      <a:pt x="357" y="0"/>
                    </a:moveTo>
                    <a:lnTo>
                      <a:pt x="326" y="0"/>
                    </a:lnTo>
                    <a:lnTo>
                      <a:pt x="326" y="30"/>
                    </a:lnTo>
                    <a:lnTo>
                      <a:pt x="296" y="60"/>
                    </a:lnTo>
                    <a:lnTo>
                      <a:pt x="207" y="60"/>
                    </a:lnTo>
                    <a:lnTo>
                      <a:pt x="207" y="118"/>
                    </a:lnTo>
                    <a:lnTo>
                      <a:pt x="177" y="148"/>
                    </a:lnTo>
                    <a:lnTo>
                      <a:pt x="177" y="179"/>
                    </a:lnTo>
                    <a:lnTo>
                      <a:pt x="148" y="207"/>
                    </a:lnTo>
                    <a:lnTo>
                      <a:pt x="148" y="355"/>
                    </a:lnTo>
                    <a:lnTo>
                      <a:pt x="119" y="386"/>
                    </a:lnTo>
                    <a:lnTo>
                      <a:pt x="119" y="473"/>
                    </a:lnTo>
                    <a:lnTo>
                      <a:pt x="89" y="473"/>
                    </a:lnTo>
                    <a:lnTo>
                      <a:pt x="89" y="534"/>
                    </a:lnTo>
                    <a:lnTo>
                      <a:pt x="59" y="562"/>
                    </a:lnTo>
                    <a:lnTo>
                      <a:pt x="89" y="562"/>
                    </a:lnTo>
                    <a:lnTo>
                      <a:pt x="89" y="593"/>
                    </a:lnTo>
                    <a:lnTo>
                      <a:pt x="59" y="593"/>
                    </a:lnTo>
                    <a:lnTo>
                      <a:pt x="29" y="622"/>
                    </a:lnTo>
                    <a:lnTo>
                      <a:pt x="29" y="652"/>
                    </a:lnTo>
                    <a:lnTo>
                      <a:pt x="0" y="680"/>
                    </a:lnTo>
                    <a:lnTo>
                      <a:pt x="0" y="711"/>
                    </a:lnTo>
                    <a:lnTo>
                      <a:pt x="29" y="741"/>
                    </a:lnTo>
                    <a:lnTo>
                      <a:pt x="29" y="771"/>
                    </a:lnTo>
                    <a:lnTo>
                      <a:pt x="59" y="799"/>
                    </a:lnTo>
                    <a:lnTo>
                      <a:pt x="89" y="859"/>
                    </a:lnTo>
                    <a:lnTo>
                      <a:pt x="89" y="918"/>
                    </a:lnTo>
                    <a:lnTo>
                      <a:pt x="119" y="947"/>
                    </a:lnTo>
                    <a:lnTo>
                      <a:pt x="119" y="977"/>
                    </a:lnTo>
                    <a:lnTo>
                      <a:pt x="148" y="1007"/>
                    </a:lnTo>
                    <a:lnTo>
                      <a:pt x="148" y="1066"/>
                    </a:lnTo>
                    <a:lnTo>
                      <a:pt x="177" y="1066"/>
                    </a:lnTo>
                    <a:lnTo>
                      <a:pt x="177" y="1126"/>
                    </a:lnTo>
                    <a:lnTo>
                      <a:pt x="207" y="1154"/>
                    </a:lnTo>
                    <a:lnTo>
                      <a:pt x="207" y="1245"/>
                    </a:lnTo>
                    <a:lnTo>
                      <a:pt x="237" y="1272"/>
                    </a:lnTo>
                    <a:lnTo>
                      <a:pt x="237" y="1245"/>
                    </a:lnTo>
                    <a:lnTo>
                      <a:pt x="266" y="1245"/>
                    </a:lnTo>
                    <a:lnTo>
                      <a:pt x="266" y="1096"/>
                    </a:lnTo>
                    <a:lnTo>
                      <a:pt x="296" y="1096"/>
                    </a:lnTo>
                    <a:lnTo>
                      <a:pt x="296" y="889"/>
                    </a:lnTo>
                    <a:lnTo>
                      <a:pt x="326" y="859"/>
                    </a:lnTo>
                    <a:lnTo>
                      <a:pt x="326" y="799"/>
                    </a:lnTo>
                    <a:lnTo>
                      <a:pt x="357" y="771"/>
                    </a:lnTo>
                    <a:lnTo>
                      <a:pt x="357" y="680"/>
                    </a:lnTo>
                    <a:lnTo>
                      <a:pt x="326" y="680"/>
                    </a:lnTo>
                    <a:lnTo>
                      <a:pt x="326" y="652"/>
                    </a:lnTo>
                    <a:lnTo>
                      <a:pt x="357" y="652"/>
                    </a:lnTo>
                    <a:lnTo>
                      <a:pt x="357" y="593"/>
                    </a:lnTo>
                    <a:lnTo>
                      <a:pt x="326" y="593"/>
                    </a:lnTo>
                    <a:lnTo>
                      <a:pt x="326" y="622"/>
                    </a:lnTo>
                    <a:lnTo>
                      <a:pt x="296" y="622"/>
                    </a:lnTo>
                    <a:lnTo>
                      <a:pt x="266" y="652"/>
                    </a:lnTo>
                    <a:lnTo>
                      <a:pt x="207" y="652"/>
                    </a:lnTo>
                    <a:lnTo>
                      <a:pt x="177" y="622"/>
                    </a:lnTo>
                    <a:lnTo>
                      <a:pt x="207" y="593"/>
                    </a:lnTo>
                    <a:lnTo>
                      <a:pt x="207" y="534"/>
                    </a:lnTo>
                    <a:lnTo>
                      <a:pt x="237" y="534"/>
                    </a:lnTo>
                    <a:lnTo>
                      <a:pt x="266" y="504"/>
                    </a:lnTo>
                    <a:lnTo>
                      <a:pt x="237" y="473"/>
                    </a:lnTo>
                    <a:lnTo>
                      <a:pt x="207" y="473"/>
                    </a:lnTo>
                    <a:lnTo>
                      <a:pt x="207" y="386"/>
                    </a:lnTo>
                    <a:lnTo>
                      <a:pt x="177" y="355"/>
                    </a:lnTo>
                    <a:lnTo>
                      <a:pt x="207" y="355"/>
                    </a:lnTo>
                    <a:lnTo>
                      <a:pt x="207" y="297"/>
                    </a:lnTo>
                    <a:lnTo>
                      <a:pt x="237" y="267"/>
                    </a:lnTo>
                    <a:lnTo>
                      <a:pt x="237" y="237"/>
                    </a:lnTo>
                    <a:lnTo>
                      <a:pt x="266" y="237"/>
                    </a:lnTo>
                    <a:lnTo>
                      <a:pt x="326" y="297"/>
                    </a:lnTo>
                    <a:lnTo>
                      <a:pt x="357" y="297"/>
                    </a:lnTo>
                    <a:lnTo>
                      <a:pt x="357" y="179"/>
                    </a:lnTo>
                    <a:lnTo>
                      <a:pt x="357" y="0"/>
                    </a:lnTo>
                    <a:close/>
                  </a:path>
                </a:pathLst>
              </a:custGeom>
              <a:solidFill>
                <a:srgbClr val="B28665"/>
              </a:solidFill>
              <a:ln w="9525">
                <a:noFill/>
                <a:round/>
                <a:headEnd/>
                <a:tailEnd/>
              </a:ln>
            </p:spPr>
            <p:txBody>
              <a:bodyPr/>
              <a:lstStyle/>
              <a:p>
                <a:endParaRPr lang="en-GB"/>
              </a:p>
            </p:txBody>
          </p:sp>
          <p:sp>
            <p:nvSpPr>
              <p:cNvPr id="13355" name="Freeform 43"/>
              <p:cNvSpPr>
                <a:spLocks/>
              </p:cNvSpPr>
              <p:nvPr/>
            </p:nvSpPr>
            <p:spPr bwMode="auto">
              <a:xfrm>
                <a:off x="4998" y="3999"/>
                <a:ext cx="45" cy="104"/>
              </a:xfrm>
              <a:custGeom>
                <a:avLst/>
                <a:gdLst/>
                <a:ahLst/>
                <a:cxnLst>
                  <a:cxn ang="0">
                    <a:pos x="30" y="60"/>
                  </a:cxn>
                  <a:cxn ang="0">
                    <a:pos x="30" y="118"/>
                  </a:cxn>
                  <a:cxn ang="0">
                    <a:pos x="0" y="118"/>
                  </a:cxn>
                  <a:cxn ang="0">
                    <a:pos x="30" y="149"/>
                  </a:cxn>
                  <a:cxn ang="0">
                    <a:pos x="30" y="236"/>
                  </a:cxn>
                  <a:cxn ang="0">
                    <a:pos x="60" y="236"/>
                  </a:cxn>
                  <a:cxn ang="0">
                    <a:pos x="89" y="267"/>
                  </a:cxn>
                  <a:cxn ang="0">
                    <a:pos x="60" y="297"/>
                  </a:cxn>
                  <a:cxn ang="0">
                    <a:pos x="30" y="297"/>
                  </a:cxn>
                  <a:cxn ang="0">
                    <a:pos x="30" y="356"/>
                  </a:cxn>
                  <a:cxn ang="0">
                    <a:pos x="0" y="385"/>
                  </a:cxn>
                  <a:cxn ang="0">
                    <a:pos x="30" y="415"/>
                  </a:cxn>
                  <a:cxn ang="0">
                    <a:pos x="89" y="415"/>
                  </a:cxn>
                  <a:cxn ang="0">
                    <a:pos x="119" y="385"/>
                  </a:cxn>
                  <a:cxn ang="0">
                    <a:pos x="149" y="385"/>
                  </a:cxn>
                  <a:cxn ang="0">
                    <a:pos x="149" y="356"/>
                  </a:cxn>
                  <a:cxn ang="0">
                    <a:pos x="180" y="356"/>
                  </a:cxn>
                  <a:cxn ang="0">
                    <a:pos x="180" y="60"/>
                  </a:cxn>
                  <a:cxn ang="0">
                    <a:pos x="149" y="60"/>
                  </a:cxn>
                  <a:cxn ang="0">
                    <a:pos x="89" y="0"/>
                  </a:cxn>
                  <a:cxn ang="0">
                    <a:pos x="60" y="0"/>
                  </a:cxn>
                  <a:cxn ang="0">
                    <a:pos x="60" y="30"/>
                  </a:cxn>
                  <a:cxn ang="0">
                    <a:pos x="30" y="60"/>
                  </a:cxn>
                </a:cxnLst>
                <a:rect l="0" t="0" r="r" b="b"/>
                <a:pathLst>
                  <a:path w="180" h="415">
                    <a:moveTo>
                      <a:pt x="30" y="60"/>
                    </a:moveTo>
                    <a:lnTo>
                      <a:pt x="30" y="118"/>
                    </a:lnTo>
                    <a:lnTo>
                      <a:pt x="0" y="118"/>
                    </a:lnTo>
                    <a:lnTo>
                      <a:pt x="30" y="149"/>
                    </a:lnTo>
                    <a:lnTo>
                      <a:pt x="30" y="236"/>
                    </a:lnTo>
                    <a:lnTo>
                      <a:pt x="60" y="236"/>
                    </a:lnTo>
                    <a:lnTo>
                      <a:pt x="89" y="267"/>
                    </a:lnTo>
                    <a:lnTo>
                      <a:pt x="60" y="297"/>
                    </a:lnTo>
                    <a:lnTo>
                      <a:pt x="30" y="297"/>
                    </a:lnTo>
                    <a:lnTo>
                      <a:pt x="30" y="356"/>
                    </a:lnTo>
                    <a:lnTo>
                      <a:pt x="0" y="385"/>
                    </a:lnTo>
                    <a:lnTo>
                      <a:pt x="30" y="415"/>
                    </a:lnTo>
                    <a:lnTo>
                      <a:pt x="89" y="415"/>
                    </a:lnTo>
                    <a:lnTo>
                      <a:pt x="119" y="385"/>
                    </a:lnTo>
                    <a:lnTo>
                      <a:pt x="149" y="385"/>
                    </a:lnTo>
                    <a:lnTo>
                      <a:pt x="149" y="356"/>
                    </a:lnTo>
                    <a:lnTo>
                      <a:pt x="180" y="356"/>
                    </a:lnTo>
                    <a:lnTo>
                      <a:pt x="180" y="60"/>
                    </a:lnTo>
                    <a:lnTo>
                      <a:pt x="149" y="60"/>
                    </a:lnTo>
                    <a:lnTo>
                      <a:pt x="89" y="0"/>
                    </a:lnTo>
                    <a:lnTo>
                      <a:pt x="60" y="0"/>
                    </a:lnTo>
                    <a:lnTo>
                      <a:pt x="60" y="30"/>
                    </a:lnTo>
                    <a:lnTo>
                      <a:pt x="30" y="60"/>
                    </a:lnTo>
                    <a:close/>
                  </a:path>
                </a:pathLst>
              </a:custGeom>
              <a:solidFill>
                <a:srgbClr val="7FC543"/>
              </a:solidFill>
              <a:ln w="9525">
                <a:noFill/>
                <a:round/>
                <a:headEnd/>
                <a:tailEnd/>
              </a:ln>
            </p:spPr>
            <p:txBody>
              <a:bodyPr/>
              <a:lstStyle/>
              <a:p>
                <a:endParaRPr lang="en-GB"/>
              </a:p>
            </p:txBody>
          </p:sp>
          <p:sp>
            <p:nvSpPr>
              <p:cNvPr id="13356" name="Rectangle 44"/>
              <p:cNvSpPr>
                <a:spLocks noChangeArrowheads="1"/>
              </p:cNvSpPr>
              <p:nvPr/>
            </p:nvSpPr>
            <p:spPr bwMode="auto">
              <a:xfrm>
                <a:off x="4969" y="4081"/>
                <a:ext cx="7" cy="7"/>
              </a:xfrm>
              <a:prstGeom prst="rect">
                <a:avLst/>
              </a:prstGeom>
              <a:solidFill>
                <a:srgbClr val="7FC543"/>
              </a:solidFill>
              <a:ln w="9525">
                <a:noFill/>
                <a:miter lim="800000"/>
                <a:headEnd/>
                <a:tailEnd/>
              </a:ln>
            </p:spPr>
            <p:txBody>
              <a:bodyPr/>
              <a:lstStyle/>
              <a:p>
                <a:endParaRPr lang="en-GB"/>
              </a:p>
            </p:txBody>
          </p:sp>
          <p:sp>
            <p:nvSpPr>
              <p:cNvPr id="13357" name="Freeform 45"/>
              <p:cNvSpPr>
                <a:spLocks/>
              </p:cNvSpPr>
              <p:nvPr/>
            </p:nvSpPr>
            <p:spPr bwMode="auto">
              <a:xfrm>
                <a:off x="4784" y="4088"/>
                <a:ext cx="7" cy="8"/>
              </a:xfrm>
              <a:custGeom>
                <a:avLst/>
                <a:gdLst/>
                <a:ahLst/>
                <a:cxnLst>
                  <a:cxn ang="0">
                    <a:pos x="27" y="0"/>
                  </a:cxn>
                  <a:cxn ang="0">
                    <a:pos x="0" y="0"/>
                  </a:cxn>
                  <a:cxn ang="0">
                    <a:pos x="27" y="29"/>
                  </a:cxn>
                  <a:cxn ang="0">
                    <a:pos x="27" y="0"/>
                  </a:cxn>
                </a:cxnLst>
                <a:rect l="0" t="0" r="r" b="b"/>
                <a:pathLst>
                  <a:path w="27" h="29">
                    <a:moveTo>
                      <a:pt x="27" y="0"/>
                    </a:moveTo>
                    <a:lnTo>
                      <a:pt x="0" y="0"/>
                    </a:lnTo>
                    <a:lnTo>
                      <a:pt x="27" y="29"/>
                    </a:lnTo>
                    <a:lnTo>
                      <a:pt x="27" y="0"/>
                    </a:lnTo>
                    <a:close/>
                  </a:path>
                </a:pathLst>
              </a:custGeom>
              <a:solidFill>
                <a:srgbClr val="7FC543"/>
              </a:solidFill>
              <a:ln w="9525">
                <a:noFill/>
                <a:round/>
                <a:headEnd/>
                <a:tailEnd/>
              </a:ln>
            </p:spPr>
            <p:txBody>
              <a:bodyPr/>
              <a:lstStyle/>
              <a:p>
                <a:endParaRPr lang="en-GB"/>
              </a:p>
            </p:txBody>
          </p:sp>
          <p:sp>
            <p:nvSpPr>
              <p:cNvPr id="13358" name="Freeform 46"/>
              <p:cNvSpPr>
                <a:spLocks/>
              </p:cNvSpPr>
              <p:nvPr/>
            </p:nvSpPr>
            <p:spPr bwMode="auto">
              <a:xfrm>
                <a:off x="5006" y="4037"/>
                <a:ext cx="763" cy="310"/>
              </a:xfrm>
              <a:custGeom>
                <a:avLst/>
                <a:gdLst/>
                <a:ahLst/>
                <a:cxnLst>
                  <a:cxn ang="0">
                    <a:pos x="505" y="859"/>
                  </a:cxn>
                  <a:cxn ang="0">
                    <a:pos x="387" y="1005"/>
                  </a:cxn>
                  <a:cxn ang="0">
                    <a:pos x="326" y="977"/>
                  </a:cxn>
                  <a:cxn ang="0">
                    <a:pos x="119" y="947"/>
                  </a:cxn>
                  <a:cxn ang="0">
                    <a:pos x="30" y="1123"/>
                  </a:cxn>
                  <a:cxn ang="0">
                    <a:pos x="0" y="1184"/>
                  </a:cxn>
                  <a:cxn ang="0">
                    <a:pos x="0" y="1242"/>
                  </a:cxn>
                  <a:cxn ang="0">
                    <a:pos x="3053" y="1005"/>
                  </a:cxn>
                  <a:cxn ang="0">
                    <a:pos x="2786" y="916"/>
                  </a:cxn>
                  <a:cxn ang="0">
                    <a:pos x="2548" y="710"/>
                  </a:cxn>
                  <a:cxn ang="0">
                    <a:pos x="2461" y="650"/>
                  </a:cxn>
                  <a:cxn ang="0">
                    <a:pos x="2402" y="621"/>
                  </a:cxn>
                  <a:cxn ang="0">
                    <a:pos x="2283" y="532"/>
                  </a:cxn>
                  <a:cxn ang="0">
                    <a:pos x="2193" y="443"/>
                  </a:cxn>
                  <a:cxn ang="0">
                    <a:pos x="2046" y="355"/>
                  </a:cxn>
                  <a:cxn ang="0">
                    <a:pos x="1986" y="325"/>
                  </a:cxn>
                  <a:cxn ang="0">
                    <a:pos x="1897" y="266"/>
                  </a:cxn>
                  <a:cxn ang="0">
                    <a:pos x="1809" y="207"/>
                  </a:cxn>
                  <a:cxn ang="0">
                    <a:pos x="1719" y="148"/>
                  </a:cxn>
                  <a:cxn ang="0">
                    <a:pos x="1481" y="57"/>
                  </a:cxn>
                  <a:cxn ang="0">
                    <a:pos x="1305" y="30"/>
                  </a:cxn>
                  <a:cxn ang="0">
                    <a:pos x="1186" y="0"/>
                  </a:cxn>
                  <a:cxn ang="0">
                    <a:pos x="1126" y="30"/>
                  </a:cxn>
                  <a:cxn ang="0">
                    <a:pos x="1037" y="57"/>
                  </a:cxn>
                  <a:cxn ang="0">
                    <a:pos x="919" y="87"/>
                  </a:cxn>
                  <a:cxn ang="0">
                    <a:pos x="860" y="118"/>
                  </a:cxn>
                  <a:cxn ang="0">
                    <a:pos x="801" y="148"/>
                  </a:cxn>
                  <a:cxn ang="0">
                    <a:pos x="623" y="207"/>
                  </a:cxn>
                  <a:cxn ang="0">
                    <a:pos x="682" y="294"/>
                  </a:cxn>
                  <a:cxn ang="0">
                    <a:pos x="712" y="355"/>
                  </a:cxn>
                  <a:cxn ang="0">
                    <a:pos x="771" y="385"/>
                  </a:cxn>
                  <a:cxn ang="0">
                    <a:pos x="801" y="443"/>
                  </a:cxn>
                  <a:cxn ang="0">
                    <a:pos x="889" y="561"/>
                  </a:cxn>
                  <a:cxn ang="0">
                    <a:pos x="801" y="621"/>
                  </a:cxn>
                  <a:cxn ang="0">
                    <a:pos x="771" y="680"/>
                  </a:cxn>
                  <a:cxn ang="0">
                    <a:pos x="742" y="740"/>
                  </a:cxn>
                  <a:cxn ang="0">
                    <a:pos x="594" y="768"/>
                  </a:cxn>
                  <a:cxn ang="0">
                    <a:pos x="533" y="798"/>
                  </a:cxn>
                </a:cxnLst>
                <a:rect l="0" t="0" r="r" b="b"/>
                <a:pathLst>
                  <a:path w="3053" h="1242">
                    <a:moveTo>
                      <a:pt x="505" y="828"/>
                    </a:moveTo>
                    <a:lnTo>
                      <a:pt x="505" y="859"/>
                    </a:lnTo>
                    <a:lnTo>
                      <a:pt x="387" y="977"/>
                    </a:lnTo>
                    <a:lnTo>
                      <a:pt x="387" y="1005"/>
                    </a:lnTo>
                    <a:lnTo>
                      <a:pt x="357" y="1005"/>
                    </a:lnTo>
                    <a:lnTo>
                      <a:pt x="326" y="977"/>
                    </a:lnTo>
                    <a:lnTo>
                      <a:pt x="237" y="977"/>
                    </a:lnTo>
                    <a:lnTo>
                      <a:pt x="119" y="947"/>
                    </a:lnTo>
                    <a:lnTo>
                      <a:pt x="30" y="947"/>
                    </a:lnTo>
                    <a:lnTo>
                      <a:pt x="30" y="1123"/>
                    </a:lnTo>
                    <a:lnTo>
                      <a:pt x="0" y="1154"/>
                    </a:lnTo>
                    <a:lnTo>
                      <a:pt x="0" y="1184"/>
                    </a:lnTo>
                    <a:lnTo>
                      <a:pt x="30" y="1214"/>
                    </a:lnTo>
                    <a:lnTo>
                      <a:pt x="0" y="1242"/>
                    </a:lnTo>
                    <a:lnTo>
                      <a:pt x="3053" y="1242"/>
                    </a:lnTo>
                    <a:lnTo>
                      <a:pt x="3053" y="1005"/>
                    </a:lnTo>
                    <a:lnTo>
                      <a:pt x="2874" y="1005"/>
                    </a:lnTo>
                    <a:lnTo>
                      <a:pt x="2786" y="916"/>
                    </a:lnTo>
                    <a:lnTo>
                      <a:pt x="2727" y="886"/>
                    </a:lnTo>
                    <a:lnTo>
                      <a:pt x="2548" y="710"/>
                    </a:lnTo>
                    <a:lnTo>
                      <a:pt x="2518" y="710"/>
                    </a:lnTo>
                    <a:lnTo>
                      <a:pt x="2461" y="650"/>
                    </a:lnTo>
                    <a:lnTo>
                      <a:pt x="2430" y="650"/>
                    </a:lnTo>
                    <a:lnTo>
                      <a:pt x="2402" y="621"/>
                    </a:lnTo>
                    <a:lnTo>
                      <a:pt x="2341" y="591"/>
                    </a:lnTo>
                    <a:lnTo>
                      <a:pt x="2283" y="532"/>
                    </a:lnTo>
                    <a:lnTo>
                      <a:pt x="2223" y="503"/>
                    </a:lnTo>
                    <a:lnTo>
                      <a:pt x="2193" y="443"/>
                    </a:lnTo>
                    <a:lnTo>
                      <a:pt x="2165" y="413"/>
                    </a:lnTo>
                    <a:lnTo>
                      <a:pt x="2046" y="355"/>
                    </a:lnTo>
                    <a:lnTo>
                      <a:pt x="2016" y="325"/>
                    </a:lnTo>
                    <a:lnTo>
                      <a:pt x="1986" y="325"/>
                    </a:lnTo>
                    <a:lnTo>
                      <a:pt x="1927" y="294"/>
                    </a:lnTo>
                    <a:lnTo>
                      <a:pt x="1897" y="266"/>
                    </a:lnTo>
                    <a:lnTo>
                      <a:pt x="1867" y="266"/>
                    </a:lnTo>
                    <a:lnTo>
                      <a:pt x="1809" y="207"/>
                    </a:lnTo>
                    <a:lnTo>
                      <a:pt x="1749" y="176"/>
                    </a:lnTo>
                    <a:lnTo>
                      <a:pt x="1719" y="148"/>
                    </a:lnTo>
                    <a:lnTo>
                      <a:pt x="1542" y="57"/>
                    </a:lnTo>
                    <a:lnTo>
                      <a:pt x="1481" y="57"/>
                    </a:lnTo>
                    <a:lnTo>
                      <a:pt x="1424" y="30"/>
                    </a:lnTo>
                    <a:lnTo>
                      <a:pt x="1305" y="30"/>
                    </a:lnTo>
                    <a:lnTo>
                      <a:pt x="1274" y="0"/>
                    </a:lnTo>
                    <a:lnTo>
                      <a:pt x="1186" y="0"/>
                    </a:lnTo>
                    <a:lnTo>
                      <a:pt x="1156" y="30"/>
                    </a:lnTo>
                    <a:lnTo>
                      <a:pt x="1126" y="30"/>
                    </a:lnTo>
                    <a:lnTo>
                      <a:pt x="1098" y="57"/>
                    </a:lnTo>
                    <a:lnTo>
                      <a:pt x="1037" y="57"/>
                    </a:lnTo>
                    <a:lnTo>
                      <a:pt x="1007" y="87"/>
                    </a:lnTo>
                    <a:lnTo>
                      <a:pt x="919" y="87"/>
                    </a:lnTo>
                    <a:lnTo>
                      <a:pt x="919" y="118"/>
                    </a:lnTo>
                    <a:lnTo>
                      <a:pt x="860" y="118"/>
                    </a:lnTo>
                    <a:lnTo>
                      <a:pt x="830" y="148"/>
                    </a:lnTo>
                    <a:lnTo>
                      <a:pt x="801" y="148"/>
                    </a:lnTo>
                    <a:lnTo>
                      <a:pt x="651" y="176"/>
                    </a:lnTo>
                    <a:lnTo>
                      <a:pt x="623" y="207"/>
                    </a:lnTo>
                    <a:lnTo>
                      <a:pt x="594" y="207"/>
                    </a:lnTo>
                    <a:lnTo>
                      <a:pt x="682" y="294"/>
                    </a:lnTo>
                    <a:lnTo>
                      <a:pt x="682" y="325"/>
                    </a:lnTo>
                    <a:lnTo>
                      <a:pt x="712" y="355"/>
                    </a:lnTo>
                    <a:lnTo>
                      <a:pt x="742" y="355"/>
                    </a:lnTo>
                    <a:lnTo>
                      <a:pt x="771" y="385"/>
                    </a:lnTo>
                    <a:lnTo>
                      <a:pt x="771" y="413"/>
                    </a:lnTo>
                    <a:lnTo>
                      <a:pt x="801" y="443"/>
                    </a:lnTo>
                    <a:lnTo>
                      <a:pt x="830" y="503"/>
                    </a:lnTo>
                    <a:lnTo>
                      <a:pt x="889" y="561"/>
                    </a:lnTo>
                    <a:lnTo>
                      <a:pt x="860" y="561"/>
                    </a:lnTo>
                    <a:lnTo>
                      <a:pt x="801" y="621"/>
                    </a:lnTo>
                    <a:lnTo>
                      <a:pt x="801" y="650"/>
                    </a:lnTo>
                    <a:lnTo>
                      <a:pt x="771" y="680"/>
                    </a:lnTo>
                    <a:lnTo>
                      <a:pt x="771" y="710"/>
                    </a:lnTo>
                    <a:lnTo>
                      <a:pt x="742" y="740"/>
                    </a:lnTo>
                    <a:lnTo>
                      <a:pt x="623" y="740"/>
                    </a:lnTo>
                    <a:lnTo>
                      <a:pt x="594" y="768"/>
                    </a:lnTo>
                    <a:lnTo>
                      <a:pt x="533" y="768"/>
                    </a:lnTo>
                    <a:lnTo>
                      <a:pt x="533" y="798"/>
                    </a:lnTo>
                    <a:lnTo>
                      <a:pt x="505" y="828"/>
                    </a:lnTo>
                    <a:close/>
                  </a:path>
                </a:pathLst>
              </a:custGeom>
              <a:solidFill>
                <a:srgbClr val="FFFF7F"/>
              </a:solidFill>
              <a:ln w="9525">
                <a:noFill/>
                <a:round/>
                <a:headEnd/>
                <a:tailEnd/>
              </a:ln>
            </p:spPr>
            <p:txBody>
              <a:bodyPr/>
              <a:lstStyle/>
              <a:p>
                <a:endParaRPr lang="en-GB"/>
              </a:p>
            </p:txBody>
          </p:sp>
          <p:sp>
            <p:nvSpPr>
              <p:cNvPr id="13359" name="Freeform 47"/>
              <p:cNvSpPr>
                <a:spLocks/>
              </p:cNvSpPr>
              <p:nvPr/>
            </p:nvSpPr>
            <p:spPr bwMode="auto">
              <a:xfrm>
                <a:off x="5013" y="4251"/>
                <a:ext cx="7" cy="7"/>
              </a:xfrm>
              <a:custGeom>
                <a:avLst/>
                <a:gdLst/>
                <a:ahLst/>
                <a:cxnLst>
                  <a:cxn ang="0">
                    <a:pos x="0" y="0"/>
                  </a:cxn>
                  <a:cxn ang="0">
                    <a:pos x="0" y="27"/>
                  </a:cxn>
                  <a:cxn ang="0">
                    <a:pos x="29" y="27"/>
                  </a:cxn>
                  <a:cxn ang="0">
                    <a:pos x="0" y="0"/>
                  </a:cxn>
                </a:cxnLst>
                <a:rect l="0" t="0" r="r" b="b"/>
                <a:pathLst>
                  <a:path w="29" h="27">
                    <a:moveTo>
                      <a:pt x="0" y="0"/>
                    </a:moveTo>
                    <a:lnTo>
                      <a:pt x="0" y="27"/>
                    </a:lnTo>
                    <a:lnTo>
                      <a:pt x="29" y="27"/>
                    </a:lnTo>
                    <a:lnTo>
                      <a:pt x="0" y="0"/>
                    </a:lnTo>
                    <a:close/>
                  </a:path>
                </a:pathLst>
              </a:custGeom>
              <a:solidFill>
                <a:srgbClr val="7FC543"/>
              </a:solidFill>
              <a:ln w="9525">
                <a:noFill/>
                <a:round/>
                <a:headEnd/>
                <a:tailEnd/>
              </a:ln>
            </p:spPr>
            <p:txBody>
              <a:bodyPr/>
              <a:lstStyle/>
              <a:p>
                <a:endParaRPr lang="en-GB"/>
              </a:p>
            </p:txBody>
          </p:sp>
          <p:sp>
            <p:nvSpPr>
              <p:cNvPr id="13360" name="Freeform 48"/>
              <p:cNvSpPr>
                <a:spLocks/>
              </p:cNvSpPr>
              <p:nvPr/>
            </p:nvSpPr>
            <p:spPr bwMode="auto">
              <a:xfrm>
                <a:off x="5694" y="2882"/>
                <a:ext cx="75" cy="163"/>
              </a:xfrm>
              <a:custGeom>
                <a:avLst/>
                <a:gdLst/>
                <a:ahLst/>
                <a:cxnLst>
                  <a:cxn ang="0">
                    <a:pos x="61" y="297"/>
                  </a:cxn>
                  <a:cxn ang="0">
                    <a:pos x="0" y="355"/>
                  </a:cxn>
                  <a:cxn ang="0">
                    <a:pos x="0" y="415"/>
                  </a:cxn>
                  <a:cxn ang="0">
                    <a:pos x="31" y="444"/>
                  </a:cxn>
                  <a:cxn ang="0">
                    <a:pos x="91" y="444"/>
                  </a:cxn>
                  <a:cxn ang="0">
                    <a:pos x="119" y="474"/>
                  </a:cxn>
                  <a:cxn ang="0">
                    <a:pos x="119" y="503"/>
                  </a:cxn>
                  <a:cxn ang="0">
                    <a:pos x="179" y="503"/>
                  </a:cxn>
                  <a:cxn ang="0">
                    <a:pos x="179" y="533"/>
                  </a:cxn>
                  <a:cxn ang="0">
                    <a:pos x="209" y="562"/>
                  </a:cxn>
                  <a:cxn ang="0">
                    <a:pos x="209" y="592"/>
                  </a:cxn>
                  <a:cxn ang="0">
                    <a:pos x="268" y="653"/>
                  </a:cxn>
                  <a:cxn ang="0">
                    <a:pos x="268" y="622"/>
                  </a:cxn>
                  <a:cxn ang="0">
                    <a:pos x="298" y="622"/>
                  </a:cxn>
                  <a:cxn ang="0">
                    <a:pos x="298" y="0"/>
                  </a:cxn>
                  <a:cxn ang="0">
                    <a:pos x="238" y="0"/>
                  </a:cxn>
                  <a:cxn ang="0">
                    <a:pos x="238" y="30"/>
                  </a:cxn>
                  <a:cxn ang="0">
                    <a:pos x="209" y="0"/>
                  </a:cxn>
                  <a:cxn ang="0">
                    <a:pos x="179" y="0"/>
                  </a:cxn>
                  <a:cxn ang="0">
                    <a:pos x="179" y="30"/>
                  </a:cxn>
                  <a:cxn ang="0">
                    <a:pos x="149" y="0"/>
                  </a:cxn>
                  <a:cxn ang="0">
                    <a:pos x="119" y="0"/>
                  </a:cxn>
                  <a:cxn ang="0">
                    <a:pos x="149" y="30"/>
                  </a:cxn>
                  <a:cxn ang="0">
                    <a:pos x="149" y="149"/>
                  </a:cxn>
                  <a:cxn ang="0">
                    <a:pos x="119" y="178"/>
                  </a:cxn>
                  <a:cxn ang="0">
                    <a:pos x="119" y="237"/>
                  </a:cxn>
                  <a:cxn ang="0">
                    <a:pos x="91" y="267"/>
                  </a:cxn>
                  <a:cxn ang="0">
                    <a:pos x="91" y="297"/>
                  </a:cxn>
                  <a:cxn ang="0">
                    <a:pos x="61" y="267"/>
                  </a:cxn>
                  <a:cxn ang="0">
                    <a:pos x="61" y="297"/>
                  </a:cxn>
                </a:cxnLst>
                <a:rect l="0" t="0" r="r" b="b"/>
                <a:pathLst>
                  <a:path w="298" h="653">
                    <a:moveTo>
                      <a:pt x="61" y="297"/>
                    </a:moveTo>
                    <a:lnTo>
                      <a:pt x="0" y="355"/>
                    </a:lnTo>
                    <a:lnTo>
                      <a:pt x="0" y="415"/>
                    </a:lnTo>
                    <a:lnTo>
                      <a:pt x="31" y="444"/>
                    </a:lnTo>
                    <a:lnTo>
                      <a:pt x="91" y="444"/>
                    </a:lnTo>
                    <a:lnTo>
                      <a:pt x="119" y="474"/>
                    </a:lnTo>
                    <a:lnTo>
                      <a:pt x="119" y="503"/>
                    </a:lnTo>
                    <a:lnTo>
                      <a:pt x="179" y="503"/>
                    </a:lnTo>
                    <a:lnTo>
                      <a:pt x="179" y="533"/>
                    </a:lnTo>
                    <a:lnTo>
                      <a:pt x="209" y="562"/>
                    </a:lnTo>
                    <a:lnTo>
                      <a:pt x="209" y="592"/>
                    </a:lnTo>
                    <a:lnTo>
                      <a:pt x="268" y="653"/>
                    </a:lnTo>
                    <a:lnTo>
                      <a:pt x="268" y="622"/>
                    </a:lnTo>
                    <a:lnTo>
                      <a:pt x="298" y="622"/>
                    </a:lnTo>
                    <a:lnTo>
                      <a:pt x="298" y="0"/>
                    </a:lnTo>
                    <a:lnTo>
                      <a:pt x="238" y="0"/>
                    </a:lnTo>
                    <a:lnTo>
                      <a:pt x="238" y="30"/>
                    </a:lnTo>
                    <a:lnTo>
                      <a:pt x="209" y="0"/>
                    </a:lnTo>
                    <a:lnTo>
                      <a:pt x="179" y="0"/>
                    </a:lnTo>
                    <a:lnTo>
                      <a:pt x="179" y="30"/>
                    </a:lnTo>
                    <a:lnTo>
                      <a:pt x="149" y="0"/>
                    </a:lnTo>
                    <a:lnTo>
                      <a:pt x="119" y="0"/>
                    </a:lnTo>
                    <a:lnTo>
                      <a:pt x="149" y="30"/>
                    </a:lnTo>
                    <a:lnTo>
                      <a:pt x="149" y="149"/>
                    </a:lnTo>
                    <a:lnTo>
                      <a:pt x="119" y="178"/>
                    </a:lnTo>
                    <a:lnTo>
                      <a:pt x="119" y="237"/>
                    </a:lnTo>
                    <a:lnTo>
                      <a:pt x="91" y="267"/>
                    </a:lnTo>
                    <a:lnTo>
                      <a:pt x="91" y="297"/>
                    </a:lnTo>
                    <a:lnTo>
                      <a:pt x="61" y="267"/>
                    </a:lnTo>
                    <a:lnTo>
                      <a:pt x="61" y="297"/>
                    </a:lnTo>
                    <a:close/>
                  </a:path>
                </a:pathLst>
              </a:custGeom>
              <a:solidFill>
                <a:srgbClr val="E6F6ED"/>
              </a:solidFill>
              <a:ln w="9525">
                <a:noFill/>
                <a:round/>
                <a:headEnd/>
                <a:tailEnd/>
              </a:ln>
            </p:spPr>
            <p:txBody>
              <a:bodyPr/>
              <a:lstStyle/>
              <a:p>
                <a:endParaRPr lang="en-GB"/>
              </a:p>
            </p:txBody>
          </p:sp>
          <p:sp>
            <p:nvSpPr>
              <p:cNvPr id="13361" name="Freeform 49"/>
              <p:cNvSpPr>
                <a:spLocks/>
              </p:cNvSpPr>
              <p:nvPr/>
            </p:nvSpPr>
            <p:spPr bwMode="auto">
              <a:xfrm>
                <a:off x="5754" y="3045"/>
                <a:ext cx="7" cy="22"/>
              </a:xfrm>
              <a:custGeom>
                <a:avLst/>
                <a:gdLst/>
                <a:ahLst/>
                <a:cxnLst>
                  <a:cxn ang="0">
                    <a:pos x="30" y="0"/>
                  </a:cxn>
                  <a:cxn ang="0">
                    <a:pos x="0" y="27"/>
                  </a:cxn>
                  <a:cxn ang="0">
                    <a:pos x="0" y="57"/>
                  </a:cxn>
                  <a:cxn ang="0">
                    <a:pos x="30" y="88"/>
                  </a:cxn>
                  <a:cxn ang="0">
                    <a:pos x="30" y="0"/>
                  </a:cxn>
                </a:cxnLst>
                <a:rect l="0" t="0" r="r" b="b"/>
                <a:pathLst>
                  <a:path w="30" h="88">
                    <a:moveTo>
                      <a:pt x="30" y="0"/>
                    </a:moveTo>
                    <a:lnTo>
                      <a:pt x="0" y="27"/>
                    </a:lnTo>
                    <a:lnTo>
                      <a:pt x="0" y="57"/>
                    </a:lnTo>
                    <a:lnTo>
                      <a:pt x="30" y="88"/>
                    </a:lnTo>
                    <a:lnTo>
                      <a:pt x="30" y="0"/>
                    </a:lnTo>
                    <a:close/>
                  </a:path>
                </a:pathLst>
              </a:custGeom>
              <a:solidFill>
                <a:srgbClr val="E6F6ED"/>
              </a:solidFill>
              <a:ln w="9525">
                <a:noFill/>
                <a:round/>
                <a:headEnd/>
                <a:tailEnd/>
              </a:ln>
            </p:spPr>
            <p:txBody>
              <a:bodyPr/>
              <a:lstStyle/>
              <a:p>
                <a:endParaRPr lang="en-GB"/>
              </a:p>
            </p:txBody>
          </p:sp>
          <p:sp>
            <p:nvSpPr>
              <p:cNvPr id="13362" name="Freeform 50"/>
              <p:cNvSpPr>
                <a:spLocks/>
              </p:cNvSpPr>
              <p:nvPr/>
            </p:nvSpPr>
            <p:spPr bwMode="auto">
              <a:xfrm>
                <a:off x="5761" y="3067"/>
                <a:ext cx="8" cy="15"/>
              </a:xfrm>
              <a:custGeom>
                <a:avLst/>
                <a:gdLst/>
                <a:ahLst/>
                <a:cxnLst>
                  <a:cxn ang="0">
                    <a:pos x="30" y="58"/>
                  </a:cxn>
                  <a:cxn ang="0">
                    <a:pos x="30" y="0"/>
                  </a:cxn>
                  <a:cxn ang="0">
                    <a:pos x="0" y="30"/>
                  </a:cxn>
                  <a:cxn ang="0">
                    <a:pos x="30" y="58"/>
                  </a:cxn>
                </a:cxnLst>
                <a:rect l="0" t="0" r="r" b="b"/>
                <a:pathLst>
                  <a:path w="30" h="58">
                    <a:moveTo>
                      <a:pt x="30" y="58"/>
                    </a:moveTo>
                    <a:lnTo>
                      <a:pt x="30" y="0"/>
                    </a:lnTo>
                    <a:lnTo>
                      <a:pt x="0" y="30"/>
                    </a:lnTo>
                    <a:lnTo>
                      <a:pt x="30" y="58"/>
                    </a:lnTo>
                    <a:close/>
                  </a:path>
                </a:pathLst>
              </a:custGeom>
              <a:solidFill>
                <a:srgbClr val="E6F6ED"/>
              </a:solidFill>
              <a:ln w="9525">
                <a:noFill/>
                <a:round/>
                <a:headEnd/>
                <a:tailEnd/>
              </a:ln>
            </p:spPr>
            <p:txBody>
              <a:bodyPr/>
              <a:lstStyle/>
              <a:p>
                <a:endParaRPr lang="en-GB"/>
              </a:p>
            </p:txBody>
          </p:sp>
          <p:sp>
            <p:nvSpPr>
              <p:cNvPr id="13363" name="Freeform 51"/>
              <p:cNvSpPr>
                <a:spLocks/>
              </p:cNvSpPr>
              <p:nvPr/>
            </p:nvSpPr>
            <p:spPr bwMode="auto">
              <a:xfrm>
                <a:off x="5628" y="3208"/>
                <a:ext cx="141" cy="251"/>
              </a:xfrm>
              <a:custGeom>
                <a:avLst/>
                <a:gdLst/>
                <a:ahLst/>
                <a:cxnLst>
                  <a:cxn ang="0">
                    <a:pos x="444" y="29"/>
                  </a:cxn>
                  <a:cxn ang="0">
                    <a:pos x="444" y="0"/>
                  </a:cxn>
                  <a:cxn ang="0">
                    <a:pos x="356" y="0"/>
                  </a:cxn>
                  <a:cxn ang="0">
                    <a:pos x="326" y="29"/>
                  </a:cxn>
                  <a:cxn ang="0">
                    <a:pos x="296" y="29"/>
                  </a:cxn>
                  <a:cxn ang="0">
                    <a:pos x="296" y="88"/>
                  </a:cxn>
                  <a:cxn ang="0">
                    <a:pos x="326" y="88"/>
                  </a:cxn>
                  <a:cxn ang="0">
                    <a:pos x="326" y="118"/>
                  </a:cxn>
                  <a:cxn ang="0">
                    <a:pos x="356" y="148"/>
                  </a:cxn>
                  <a:cxn ang="0">
                    <a:pos x="384" y="148"/>
                  </a:cxn>
                  <a:cxn ang="0">
                    <a:pos x="444" y="206"/>
                  </a:cxn>
                  <a:cxn ang="0">
                    <a:pos x="444" y="236"/>
                  </a:cxn>
                  <a:cxn ang="0">
                    <a:pos x="414" y="266"/>
                  </a:cxn>
                  <a:cxn ang="0">
                    <a:pos x="384" y="266"/>
                  </a:cxn>
                  <a:cxn ang="0">
                    <a:pos x="356" y="236"/>
                  </a:cxn>
                  <a:cxn ang="0">
                    <a:pos x="326" y="236"/>
                  </a:cxn>
                  <a:cxn ang="0">
                    <a:pos x="296" y="206"/>
                  </a:cxn>
                  <a:cxn ang="0">
                    <a:pos x="265" y="236"/>
                  </a:cxn>
                  <a:cxn ang="0">
                    <a:pos x="237" y="236"/>
                  </a:cxn>
                  <a:cxn ang="0">
                    <a:pos x="207" y="206"/>
                  </a:cxn>
                  <a:cxn ang="0">
                    <a:pos x="178" y="206"/>
                  </a:cxn>
                  <a:cxn ang="0">
                    <a:pos x="178" y="179"/>
                  </a:cxn>
                  <a:cxn ang="0">
                    <a:pos x="147" y="179"/>
                  </a:cxn>
                  <a:cxn ang="0">
                    <a:pos x="119" y="148"/>
                  </a:cxn>
                  <a:cxn ang="0">
                    <a:pos x="28" y="148"/>
                  </a:cxn>
                  <a:cxn ang="0">
                    <a:pos x="0" y="179"/>
                  </a:cxn>
                  <a:cxn ang="0">
                    <a:pos x="0" y="206"/>
                  </a:cxn>
                  <a:cxn ang="0">
                    <a:pos x="28" y="206"/>
                  </a:cxn>
                  <a:cxn ang="0">
                    <a:pos x="28" y="236"/>
                  </a:cxn>
                  <a:cxn ang="0">
                    <a:pos x="0" y="236"/>
                  </a:cxn>
                  <a:cxn ang="0">
                    <a:pos x="58" y="297"/>
                  </a:cxn>
                  <a:cxn ang="0">
                    <a:pos x="119" y="297"/>
                  </a:cxn>
                  <a:cxn ang="0">
                    <a:pos x="178" y="354"/>
                  </a:cxn>
                  <a:cxn ang="0">
                    <a:pos x="119" y="415"/>
                  </a:cxn>
                  <a:cxn ang="0">
                    <a:pos x="147" y="443"/>
                  </a:cxn>
                  <a:cxn ang="0">
                    <a:pos x="147" y="473"/>
                  </a:cxn>
                  <a:cxn ang="0">
                    <a:pos x="207" y="504"/>
                  </a:cxn>
                  <a:cxn ang="0">
                    <a:pos x="237" y="504"/>
                  </a:cxn>
                  <a:cxn ang="0">
                    <a:pos x="237" y="534"/>
                  </a:cxn>
                  <a:cxn ang="0">
                    <a:pos x="296" y="534"/>
                  </a:cxn>
                  <a:cxn ang="0">
                    <a:pos x="296" y="622"/>
                  </a:cxn>
                  <a:cxn ang="0">
                    <a:pos x="207" y="622"/>
                  </a:cxn>
                  <a:cxn ang="0">
                    <a:pos x="237" y="652"/>
                  </a:cxn>
                  <a:cxn ang="0">
                    <a:pos x="265" y="652"/>
                  </a:cxn>
                  <a:cxn ang="0">
                    <a:pos x="326" y="710"/>
                  </a:cxn>
                  <a:cxn ang="0">
                    <a:pos x="356" y="710"/>
                  </a:cxn>
                  <a:cxn ang="0">
                    <a:pos x="414" y="770"/>
                  </a:cxn>
                  <a:cxn ang="0">
                    <a:pos x="474" y="770"/>
                  </a:cxn>
                  <a:cxn ang="0">
                    <a:pos x="503" y="799"/>
                  </a:cxn>
                  <a:cxn ang="0">
                    <a:pos x="474" y="829"/>
                  </a:cxn>
                  <a:cxn ang="0">
                    <a:pos x="533" y="888"/>
                  </a:cxn>
                  <a:cxn ang="0">
                    <a:pos x="503" y="888"/>
                  </a:cxn>
                  <a:cxn ang="0">
                    <a:pos x="503" y="977"/>
                  </a:cxn>
                  <a:cxn ang="0">
                    <a:pos x="533" y="1007"/>
                  </a:cxn>
                  <a:cxn ang="0">
                    <a:pos x="563" y="977"/>
                  </a:cxn>
                  <a:cxn ang="0">
                    <a:pos x="563" y="88"/>
                  </a:cxn>
                  <a:cxn ang="0">
                    <a:pos x="533" y="88"/>
                  </a:cxn>
                  <a:cxn ang="0">
                    <a:pos x="503" y="59"/>
                  </a:cxn>
                  <a:cxn ang="0">
                    <a:pos x="474" y="59"/>
                  </a:cxn>
                  <a:cxn ang="0">
                    <a:pos x="444" y="29"/>
                  </a:cxn>
                </a:cxnLst>
                <a:rect l="0" t="0" r="r" b="b"/>
                <a:pathLst>
                  <a:path w="563" h="1007">
                    <a:moveTo>
                      <a:pt x="444" y="29"/>
                    </a:moveTo>
                    <a:lnTo>
                      <a:pt x="444" y="0"/>
                    </a:lnTo>
                    <a:lnTo>
                      <a:pt x="356" y="0"/>
                    </a:lnTo>
                    <a:lnTo>
                      <a:pt x="326" y="29"/>
                    </a:lnTo>
                    <a:lnTo>
                      <a:pt x="296" y="29"/>
                    </a:lnTo>
                    <a:lnTo>
                      <a:pt x="296" y="88"/>
                    </a:lnTo>
                    <a:lnTo>
                      <a:pt x="326" y="88"/>
                    </a:lnTo>
                    <a:lnTo>
                      <a:pt x="326" y="118"/>
                    </a:lnTo>
                    <a:lnTo>
                      <a:pt x="356" y="148"/>
                    </a:lnTo>
                    <a:lnTo>
                      <a:pt x="384" y="148"/>
                    </a:lnTo>
                    <a:lnTo>
                      <a:pt x="444" y="206"/>
                    </a:lnTo>
                    <a:lnTo>
                      <a:pt x="444" y="236"/>
                    </a:lnTo>
                    <a:lnTo>
                      <a:pt x="414" y="266"/>
                    </a:lnTo>
                    <a:lnTo>
                      <a:pt x="384" y="266"/>
                    </a:lnTo>
                    <a:lnTo>
                      <a:pt x="356" y="236"/>
                    </a:lnTo>
                    <a:lnTo>
                      <a:pt x="326" y="236"/>
                    </a:lnTo>
                    <a:lnTo>
                      <a:pt x="296" y="206"/>
                    </a:lnTo>
                    <a:lnTo>
                      <a:pt x="265" y="236"/>
                    </a:lnTo>
                    <a:lnTo>
                      <a:pt x="237" y="236"/>
                    </a:lnTo>
                    <a:lnTo>
                      <a:pt x="207" y="206"/>
                    </a:lnTo>
                    <a:lnTo>
                      <a:pt x="178" y="206"/>
                    </a:lnTo>
                    <a:lnTo>
                      <a:pt x="178" y="179"/>
                    </a:lnTo>
                    <a:lnTo>
                      <a:pt x="147" y="179"/>
                    </a:lnTo>
                    <a:lnTo>
                      <a:pt x="119" y="148"/>
                    </a:lnTo>
                    <a:lnTo>
                      <a:pt x="28" y="148"/>
                    </a:lnTo>
                    <a:lnTo>
                      <a:pt x="0" y="179"/>
                    </a:lnTo>
                    <a:lnTo>
                      <a:pt x="0" y="206"/>
                    </a:lnTo>
                    <a:lnTo>
                      <a:pt x="28" y="206"/>
                    </a:lnTo>
                    <a:lnTo>
                      <a:pt x="28" y="236"/>
                    </a:lnTo>
                    <a:lnTo>
                      <a:pt x="0" y="236"/>
                    </a:lnTo>
                    <a:lnTo>
                      <a:pt x="58" y="297"/>
                    </a:lnTo>
                    <a:lnTo>
                      <a:pt x="119" y="297"/>
                    </a:lnTo>
                    <a:lnTo>
                      <a:pt x="178" y="354"/>
                    </a:lnTo>
                    <a:lnTo>
                      <a:pt x="119" y="415"/>
                    </a:lnTo>
                    <a:lnTo>
                      <a:pt x="147" y="443"/>
                    </a:lnTo>
                    <a:lnTo>
                      <a:pt x="147" y="473"/>
                    </a:lnTo>
                    <a:lnTo>
                      <a:pt x="207" y="504"/>
                    </a:lnTo>
                    <a:lnTo>
                      <a:pt x="237" y="504"/>
                    </a:lnTo>
                    <a:lnTo>
                      <a:pt x="237" y="534"/>
                    </a:lnTo>
                    <a:lnTo>
                      <a:pt x="296" y="534"/>
                    </a:lnTo>
                    <a:lnTo>
                      <a:pt x="296" y="622"/>
                    </a:lnTo>
                    <a:lnTo>
                      <a:pt x="207" y="622"/>
                    </a:lnTo>
                    <a:lnTo>
                      <a:pt x="237" y="652"/>
                    </a:lnTo>
                    <a:lnTo>
                      <a:pt x="265" y="652"/>
                    </a:lnTo>
                    <a:lnTo>
                      <a:pt x="326" y="710"/>
                    </a:lnTo>
                    <a:lnTo>
                      <a:pt x="356" y="710"/>
                    </a:lnTo>
                    <a:lnTo>
                      <a:pt x="414" y="770"/>
                    </a:lnTo>
                    <a:lnTo>
                      <a:pt x="474" y="770"/>
                    </a:lnTo>
                    <a:lnTo>
                      <a:pt x="503" y="799"/>
                    </a:lnTo>
                    <a:lnTo>
                      <a:pt x="474" y="829"/>
                    </a:lnTo>
                    <a:lnTo>
                      <a:pt x="533" y="888"/>
                    </a:lnTo>
                    <a:lnTo>
                      <a:pt x="503" y="888"/>
                    </a:lnTo>
                    <a:lnTo>
                      <a:pt x="503" y="977"/>
                    </a:lnTo>
                    <a:lnTo>
                      <a:pt x="533" y="1007"/>
                    </a:lnTo>
                    <a:lnTo>
                      <a:pt x="563" y="977"/>
                    </a:lnTo>
                    <a:lnTo>
                      <a:pt x="563" y="88"/>
                    </a:lnTo>
                    <a:lnTo>
                      <a:pt x="533" y="88"/>
                    </a:lnTo>
                    <a:lnTo>
                      <a:pt x="503" y="59"/>
                    </a:lnTo>
                    <a:lnTo>
                      <a:pt x="474" y="59"/>
                    </a:lnTo>
                    <a:lnTo>
                      <a:pt x="444" y="29"/>
                    </a:lnTo>
                    <a:close/>
                  </a:path>
                </a:pathLst>
              </a:custGeom>
              <a:solidFill>
                <a:srgbClr val="E26359"/>
              </a:solidFill>
              <a:ln w="9525">
                <a:noFill/>
                <a:round/>
                <a:headEnd/>
                <a:tailEnd/>
              </a:ln>
            </p:spPr>
            <p:txBody>
              <a:bodyPr/>
              <a:lstStyle/>
              <a:p>
                <a:endParaRPr lang="en-GB"/>
              </a:p>
            </p:txBody>
          </p:sp>
          <p:sp>
            <p:nvSpPr>
              <p:cNvPr id="13364" name="Freeform 52"/>
              <p:cNvSpPr>
                <a:spLocks/>
              </p:cNvSpPr>
              <p:nvPr/>
            </p:nvSpPr>
            <p:spPr bwMode="auto">
              <a:xfrm>
                <a:off x="5576" y="3385"/>
                <a:ext cx="193" cy="333"/>
              </a:xfrm>
              <a:custGeom>
                <a:avLst/>
                <a:gdLst/>
                <a:ahLst/>
                <a:cxnLst>
                  <a:cxn ang="0">
                    <a:pos x="178" y="0"/>
                  </a:cxn>
                  <a:cxn ang="0">
                    <a:pos x="147" y="0"/>
                  </a:cxn>
                  <a:cxn ang="0">
                    <a:pos x="119" y="30"/>
                  </a:cxn>
                  <a:cxn ang="0">
                    <a:pos x="119" y="119"/>
                  </a:cxn>
                  <a:cxn ang="0">
                    <a:pos x="0" y="119"/>
                  </a:cxn>
                  <a:cxn ang="0">
                    <a:pos x="28" y="149"/>
                  </a:cxn>
                  <a:cxn ang="0">
                    <a:pos x="28" y="178"/>
                  </a:cxn>
                  <a:cxn ang="0">
                    <a:pos x="58" y="178"/>
                  </a:cxn>
                  <a:cxn ang="0">
                    <a:pos x="89" y="207"/>
                  </a:cxn>
                  <a:cxn ang="0">
                    <a:pos x="89" y="237"/>
                  </a:cxn>
                  <a:cxn ang="0">
                    <a:pos x="58" y="267"/>
                  </a:cxn>
                  <a:cxn ang="0">
                    <a:pos x="119" y="325"/>
                  </a:cxn>
                  <a:cxn ang="0">
                    <a:pos x="119" y="416"/>
                  </a:cxn>
                  <a:cxn ang="0">
                    <a:pos x="147" y="416"/>
                  </a:cxn>
                  <a:cxn ang="0">
                    <a:pos x="119" y="444"/>
                  </a:cxn>
                  <a:cxn ang="0">
                    <a:pos x="147" y="474"/>
                  </a:cxn>
                  <a:cxn ang="0">
                    <a:pos x="178" y="474"/>
                  </a:cxn>
                  <a:cxn ang="0">
                    <a:pos x="178" y="534"/>
                  </a:cxn>
                  <a:cxn ang="0">
                    <a:pos x="147" y="562"/>
                  </a:cxn>
                  <a:cxn ang="0">
                    <a:pos x="147" y="653"/>
                  </a:cxn>
                  <a:cxn ang="0">
                    <a:pos x="207" y="653"/>
                  </a:cxn>
                  <a:cxn ang="0">
                    <a:pos x="235" y="680"/>
                  </a:cxn>
                  <a:cxn ang="0">
                    <a:pos x="235" y="710"/>
                  </a:cxn>
                  <a:cxn ang="0">
                    <a:pos x="265" y="741"/>
                  </a:cxn>
                  <a:cxn ang="0">
                    <a:pos x="265" y="799"/>
                  </a:cxn>
                  <a:cxn ang="0">
                    <a:pos x="296" y="799"/>
                  </a:cxn>
                  <a:cxn ang="0">
                    <a:pos x="326" y="829"/>
                  </a:cxn>
                  <a:cxn ang="0">
                    <a:pos x="326" y="887"/>
                  </a:cxn>
                  <a:cxn ang="0">
                    <a:pos x="326" y="918"/>
                  </a:cxn>
                  <a:cxn ang="0">
                    <a:pos x="354" y="918"/>
                  </a:cxn>
                  <a:cxn ang="0">
                    <a:pos x="354" y="978"/>
                  </a:cxn>
                  <a:cxn ang="0">
                    <a:pos x="414" y="1036"/>
                  </a:cxn>
                  <a:cxn ang="0">
                    <a:pos x="414" y="1096"/>
                  </a:cxn>
                  <a:cxn ang="0">
                    <a:pos x="444" y="1125"/>
                  </a:cxn>
                  <a:cxn ang="0">
                    <a:pos x="503" y="1154"/>
                  </a:cxn>
                  <a:cxn ang="0">
                    <a:pos x="503" y="1214"/>
                  </a:cxn>
                  <a:cxn ang="0">
                    <a:pos x="533" y="1243"/>
                  </a:cxn>
                  <a:cxn ang="0">
                    <a:pos x="533" y="1273"/>
                  </a:cxn>
                  <a:cxn ang="0">
                    <a:pos x="591" y="1273"/>
                  </a:cxn>
                  <a:cxn ang="0">
                    <a:pos x="591" y="1303"/>
                  </a:cxn>
                  <a:cxn ang="0">
                    <a:pos x="621" y="1303"/>
                  </a:cxn>
                  <a:cxn ang="0">
                    <a:pos x="651" y="1332"/>
                  </a:cxn>
                  <a:cxn ang="0">
                    <a:pos x="770" y="1332"/>
                  </a:cxn>
                  <a:cxn ang="0">
                    <a:pos x="770" y="267"/>
                  </a:cxn>
                  <a:cxn ang="0">
                    <a:pos x="740" y="297"/>
                  </a:cxn>
                  <a:cxn ang="0">
                    <a:pos x="651" y="297"/>
                  </a:cxn>
                  <a:cxn ang="0">
                    <a:pos x="651" y="325"/>
                  </a:cxn>
                  <a:cxn ang="0">
                    <a:pos x="621" y="325"/>
                  </a:cxn>
                  <a:cxn ang="0">
                    <a:pos x="591" y="297"/>
                  </a:cxn>
                  <a:cxn ang="0">
                    <a:pos x="503" y="297"/>
                  </a:cxn>
                  <a:cxn ang="0">
                    <a:pos x="472" y="267"/>
                  </a:cxn>
                  <a:cxn ang="0">
                    <a:pos x="414" y="267"/>
                  </a:cxn>
                  <a:cxn ang="0">
                    <a:pos x="385" y="207"/>
                  </a:cxn>
                  <a:cxn ang="0">
                    <a:pos x="354" y="178"/>
                  </a:cxn>
                  <a:cxn ang="0">
                    <a:pos x="326" y="178"/>
                  </a:cxn>
                  <a:cxn ang="0">
                    <a:pos x="265" y="119"/>
                  </a:cxn>
                  <a:cxn ang="0">
                    <a:pos x="265" y="89"/>
                  </a:cxn>
                  <a:cxn ang="0">
                    <a:pos x="235" y="60"/>
                  </a:cxn>
                  <a:cxn ang="0">
                    <a:pos x="207" y="60"/>
                  </a:cxn>
                  <a:cxn ang="0">
                    <a:pos x="207" y="30"/>
                  </a:cxn>
                  <a:cxn ang="0">
                    <a:pos x="178" y="0"/>
                  </a:cxn>
                </a:cxnLst>
                <a:rect l="0" t="0" r="r" b="b"/>
                <a:pathLst>
                  <a:path w="770" h="1332">
                    <a:moveTo>
                      <a:pt x="178" y="0"/>
                    </a:moveTo>
                    <a:lnTo>
                      <a:pt x="147" y="0"/>
                    </a:lnTo>
                    <a:lnTo>
                      <a:pt x="119" y="30"/>
                    </a:lnTo>
                    <a:lnTo>
                      <a:pt x="119" y="119"/>
                    </a:lnTo>
                    <a:lnTo>
                      <a:pt x="0" y="119"/>
                    </a:lnTo>
                    <a:lnTo>
                      <a:pt x="28" y="149"/>
                    </a:lnTo>
                    <a:lnTo>
                      <a:pt x="28" y="178"/>
                    </a:lnTo>
                    <a:lnTo>
                      <a:pt x="58" y="178"/>
                    </a:lnTo>
                    <a:lnTo>
                      <a:pt x="89" y="207"/>
                    </a:lnTo>
                    <a:lnTo>
                      <a:pt x="89" y="237"/>
                    </a:lnTo>
                    <a:lnTo>
                      <a:pt x="58" y="267"/>
                    </a:lnTo>
                    <a:lnTo>
                      <a:pt x="119" y="325"/>
                    </a:lnTo>
                    <a:lnTo>
                      <a:pt x="119" y="416"/>
                    </a:lnTo>
                    <a:lnTo>
                      <a:pt x="147" y="416"/>
                    </a:lnTo>
                    <a:lnTo>
                      <a:pt x="119" y="444"/>
                    </a:lnTo>
                    <a:lnTo>
                      <a:pt x="147" y="474"/>
                    </a:lnTo>
                    <a:lnTo>
                      <a:pt x="178" y="474"/>
                    </a:lnTo>
                    <a:lnTo>
                      <a:pt x="178" y="534"/>
                    </a:lnTo>
                    <a:lnTo>
                      <a:pt x="147" y="562"/>
                    </a:lnTo>
                    <a:lnTo>
                      <a:pt x="147" y="653"/>
                    </a:lnTo>
                    <a:lnTo>
                      <a:pt x="207" y="653"/>
                    </a:lnTo>
                    <a:lnTo>
                      <a:pt x="235" y="680"/>
                    </a:lnTo>
                    <a:lnTo>
                      <a:pt x="235" y="710"/>
                    </a:lnTo>
                    <a:lnTo>
                      <a:pt x="265" y="741"/>
                    </a:lnTo>
                    <a:lnTo>
                      <a:pt x="265" y="799"/>
                    </a:lnTo>
                    <a:lnTo>
                      <a:pt x="296" y="799"/>
                    </a:lnTo>
                    <a:lnTo>
                      <a:pt x="326" y="829"/>
                    </a:lnTo>
                    <a:lnTo>
                      <a:pt x="326" y="887"/>
                    </a:lnTo>
                    <a:lnTo>
                      <a:pt x="326" y="918"/>
                    </a:lnTo>
                    <a:lnTo>
                      <a:pt x="354" y="918"/>
                    </a:lnTo>
                    <a:lnTo>
                      <a:pt x="354" y="978"/>
                    </a:lnTo>
                    <a:lnTo>
                      <a:pt x="414" y="1036"/>
                    </a:lnTo>
                    <a:lnTo>
                      <a:pt x="414" y="1096"/>
                    </a:lnTo>
                    <a:lnTo>
                      <a:pt x="444" y="1125"/>
                    </a:lnTo>
                    <a:lnTo>
                      <a:pt x="503" y="1154"/>
                    </a:lnTo>
                    <a:lnTo>
                      <a:pt x="503" y="1214"/>
                    </a:lnTo>
                    <a:lnTo>
                      <a:pt x="533" y="1243"/>
                    </a:lnTo>
                    <a:lnTo>
                      <a:pt x="533" y="1273"/>
                    </a:lnTo>
                    <a:lnTo>
                      <a:pt x="591" y="1273"/>
                    </a:lnTo>
                    <a:lnTo>
                      <a:pt x="591" y="1303"/>
                    </a:lnTo>
                    <a:lnTo>
                      <a:pt x="621" y="1303"/>
                    </a:lnTo>
                    <a:lnTo>
                      <a:pt x="651" y="1332"/>
                    </a:lnTo>
                    <a:lnTo>
                      <a:pt x="770" y="1332"/>
                    </a:lnTo>
                    <a:lnTo>
                      <a:pt x="770" y="267"/>
                    </a:lnTo>
                    <a:lnTo>
                      <a:pt x="740" y="297"/>
                    </a:lnTo>
                    <a:lnTo>
                      <a:pt x="651" y="297"/>
                    </a:lnTo>
                    <a:lnTo>
                      <a:pt x="651" y="325"/>
                    </a:lnTo>
                    <a:lnTo>
                      <a:pt x="621" y="325"/>
                    </a:lnTo>
                    <a:lnTo>
                      <a:pt x="591" y="297"/>
                    </a:lnTo>
                    <a:lnTo>
                      <a:pt x="503" y="297"/>
                    </a:lnTo>
                    <a:lnTo>
                      <a:pt x="472" y="267"/>
                    </a:lnTo>
                    <a:lnTo>
                      <a:pt x="414" y="267"/>
                    </a:lnTo>
                    <a:lnTo>
                      <a:pt x="385" y="207"/>
                    </a:lnTo>
                    <a:lnTo>
                      <a:pt x="354" y="178"/>
                    </a:lnTo>
                    <a:lnTo>
                      <a:pt x="326" y="178"/>
                    </a:lnTo>
                    <a:lnTo>
                      <a:pt x="265" y="119"/>
                    </a:lnTo>
                    <a:lnTo>
                      <a:pt x="265" y="89"/>
                    </a:lnTo>
                    <a:lnTo>
                      <a:pt x="235" y="60"/>
                    </a:lnTo>
                    <a:lnTo>
                      <a:pt x="207" y="60"/>
                    </a:lnTo>
                    <a:lnTo>
                      <a:pt x="207" y="30"/>
                    </a:lnTo>
                    <a:lnTo>
                      <a:pt x="178" y="0"/>
                    </a:lnTo>
                    <a:close/>
                  </a:path>
                </a:pathLst>
              </a:custGeom>
              <a:solidFill>
                <a:srgbClr val="99D6AB"/>
              </a:solidFill>
              <a:ln w="9525">
                <a:noFill/>
                <a:round/>
                <a:headEnd/>
                <a:tailEnd/>
              </a:ln>
            </p:spPr>
            <p:txBody>
              <a:bodyPr/>
              <a:lstStyle/>
              <a:p>
                <a:endParaRPr lang="en-GB"/>
              </a:p>
            </p:txBody>
          </p:sp>
          <p:sp>
            <p:nvSpPr>
              <p:cNvPr id="13365" name="Freeform 53"/>
              <p:cNvSpPr>
                <a:spLocks/>
              </p:cNvSpPr>
              <p:nvPr/>
            </p:nvSpPr>
            <p:spPr bwMode="auto">
              <a:xfrm>
                <a:off x="5628" y="3385"/>
                <a:ext cx="111" cy="82"/>
              </a:xfrm>
              <a:custGeom>
                <a:avLst/>
                <a:gdLst/>
                <a:ahLst/>
                <a:cxnLst>
                  <a:cxn ang="0">
                    <a:pos x="89" y="0"/>
                  </a:cxn>
                  <a:cxn ang="0">
                    <a:pos x="28" y="0"/>
                  </a:cxn>
                  <a:cxn ang="0">
                    <a:pos x="0" y="30"/>
                  </a:cxn>
                  <a:cxn ang="0">
                    <a:pos x="0" y="60"/>
                  </a:cxn>
                  <a:cxn ang="0">
                    <a:pos x="28" y="60"/>
                  </a:cxn>
                  <a:cxn ang="0">
                    <a:pos x="58" y="89"/>
                  </a:cxn>
                  <a:cxn ang="0">
                    <a:pos x="58" y="119"/>
                  </a:cxn>
                  <a:cxn ang="0">
                    <a:pos x="119" y="178"/>
                  </a:cxn>
                  <a:cxn ang="0">
                    <a:pos x="147" y="178"/>
                  </a:cxn>
                  <a:cxn ang="0">
                    <a:pos x="178" y="207"/>
                  </a:cxn>
                  <a:cxn ang="0">
                    <a:pos x="207" y="267"/>
                  </a:cxn>
                  <a:cxn ang="0">
                    <a:pos x="265" y="267"/>
                  </a:cxn>
                  <a:cxn ang="0">
                    <a:pos x="296" y="297"/>
                  </a:cxn>
                  <a:cxn ang="0">
                    <a:pos x="384" y="297"/>
                  </a:cxn>
                  <a:cxn ang="0">
                    <a:pos x="414" y="325"/>
                  </a:cxn>
                  <a:cxn ang="0">
                    <a:pos x="444" y="325"/>
                  </a:cxn>
                  <a:cxn ang="0">
                    <a:pos x="437" y="318"/>
                  </a:cxn>
                  <a:cxn ang="0">
                    <a:pos x="414" y="297"/>
                  </a:cxn>
                  <a:cxn ang="0">
                    <a:pos x="384" y="267"/>
                  </a:cxn>
                  <a:cxn ang="0">
                    <a:pos x="384" y="237"/>
                  </a:cxn>
                  <a:cxn ang="0">
                    <a:pos x="356" y="207"/>
                  </a:cxn>
                  <a:cxn ang="0">
                    <a:pos x="356" y="178"/>
                  </a:cxn>
                  <a:cxn ang="0">
                    <a:pos x="296" y="149"/>
                  </a:cxn>
                  <a:cxn ang="0">
                    <a:pos x="296" y="60"/>
                  </a:cxn>
                  <a:cxn ang="0">
                    <a:pos x="237" y="60"/>
                  </a:cxn>
                  <a:cxn ang="0">
                    <a:pos x="207" y="89"/>
                  </a:cxn>
                  <a:cxn ang="0">
                    <a:pos x="178" y="89"/>
                  </a:cxn>
                  <a:cxn ang="0">
                    <a:pos x="147" y="60"/>
                  </a:cxn>
                  <a:cxn ang="0">
                    <a:pos x="119" y="60"/>
                  </a:cxn>
                  <a:cxn ang="0">
                    <a:pos x="119" y="30"/>
                  </a:cxn>
                  <a:cxn ang="0">
                    <a:pos x="89" y="0"/>
                  </a:cxn>
                </a:cxnLst>
                <a:rect l="0" t="0" r="r" b="b"/>
                <a:pathLst>
                  <a:path w="444" h="325">
                    <a:moveTo>
                      <a:pt x="89" y="0"/>
                    </a:moveTo>
                    <a:lnTo>
                      <a:pt x="28" y="0"/>
                    </a:lnTo>
                    <a:lnTo>
                      <a:pt x="0" y="30"/>
                    </a:lnTo>
                    <a:lnTo>
                      <a:pt x="0" y="60"/>
                    </a:lnTo>
                    <a:lnTo>
                      <a:pt x="28" y="60"/>
                    </a:lnTo>
                    <a:lnTo>
                      <a:pt x="58" y="89"/>
                    </a:lnTo>
                    <a:lnTo>
                      <a:pt x="58" y="119"/>
                    </a:lnTo>
                    <a:lnTo>
                      <a:pt x="119" y="178"/>
                    </a:lnTo>
                    <a:lnTo>
                      <a:pt x="147" y="178"/>
                    </a:lnTo>
                    <a:lnTo>
                      <a:pt x="178" y="207"/>
                    </a:lnTo>
                    <a:lnTo>
                      <a:pt x="207" y="267"/>
                    </a:lnTo>
                    <a:lnTo>
                      <a:pt x="265" y="267"/>
                    </a:lnTo>
                    <a:lnTo>
                      <a:pt x="296" y="297"/>
                    </a:lnTo>
                    <a:lnTo>
                      <a:pt x="384" y="297"/>
                    </a:lnTo>
                    <a:lnTo>
                      <a:pt x="414" y="325"/>
                    </a:lnTo>
                    <a:lnTo>
                      <a:pt x="444" y="325"/>
                    </a:lnTo>
                    <a:lnTo>
                      <a:pt x="437" y="318"/>
                    </a:lnTo>
                    <a:lnTo>
                      <a:pt x="414" y="297"/>
                    </a:lnTo>
                    <a:lnTo>
                      <a:pt x="384" y="267"/>
                    </a:lnTo>
                    <a:lnTo>
                      <a:pt x="384" y="237"/>
                    </a:lnTo>
                    <a:lnTo>
                      <a:pt x="356" y="207"/>
                    </a:lnTo>
                    <a:lnTo>
                      <a:pt x="356" y="178"/>
                    </a:lnTo>
                    <a:lnTo>
                      <a:pt x="296" y="149"/>
                    </a:lnTo>
                    <a:lnTo>
                      <a:pt x="296" y="60"/>
                    </a:lnTo>
                    <a:lnTo>
                      <a:pt x="237" y="60"/>
                    </a:lnTo>
                    <a:lnTo>
                      <a:pt x="207" y="89"/>
                    </a:lnTo>
                    <a:lnTo>
                      <a:pt x="178" y="89"/>
                    </a:lnTo>
                    <a:lnTo>
                      <a:pt x="147" y="60"/>
                    </a:lnTo>
                    <a:lnTo>
                      <a:pt x="119" y="60"/>
                    </a:lnTo>
                    <a:lnTo>
                      <a:pt x="119" y="30"/>
                    </a:lnTo>
                    <a:lnTo>
                      <a:pt x="89" y="0"/>
                    </a:lnTo>
                    <a:close/>
                  </a:path>
                </a:pathLst>
              </a:custGeom>
              <a:solidFill>
                <a:srgbClr val="E26359"/>
              </a:solidFill>
              <a:ln w="9525">
                <a:noFill/>
                <a:round/>
                <a:headEnd/>
                <a:tailEnd/>
              </a:ln>
            </p:spPr>
            <p:txBody>
              <a:bodyPr/>
              <a:lstStyle/>
              <a:p>
                <a:endParaRPr lang="en-GB"/>
              </a:p>
            </p:txBody>
          </p:sp>
          <p:sp>
            <p:nvSpPr>
              <p:cNvPr id="13366" name="Freeform 54"/>
              <p:cNvSpPr>
                <a:spLocks/>
              </p:cNvSpPr>
              <p:nvPr/>
            </p:nvSpPr>
            <p:spPr bwMode="auto">
              <a:xfrm>
                <a:off x="5621" y="3385"/>
                <a:ext cx="7" cy="8"/>
              </a:xfrm>
              <a:custGeom>
                <a:avLst/>
                <a:gdLst/>
                <a:ahLst/>
                <a:cxnLst>
                  <a:cxn ang="0">
                    <a:pos x="29" y="30"/>
                  </a:cxn>
                  <a:cxn ang="0">
                    <a:pos x="29" y="0"/>
                  </a:cxn>
                  <a:cxn ang="0">
                    <a:pos x="0" y="0"/>
                  </a:cxn>
                  <a:cxn ang="0">
                    <a:pos x="29" y="30"/>
                  </a:cxn>
                </a:cxnLst>
                <a:rect l="0" t="0" r="r" b="b"/>
                <a:pathLst>
                  <a:path w="29" h="30">
                    <a:moveTo>
                      <a:pt x="29" y="30"/>
                    </a:moveTo>
                    <a:lnTo>
                      <a:pt x="29" y="0"/>
                    </a:lnTo>
                    <a:lnTo>
                      <a:pt x="0" y="0"/>
                    </a:lnTo>
                    <a:lnTo>
                      <a:pt x="29" y="30"/>
                    </a:lnTo>
                    <a:close/>
                  </a:path>
                </a:pathLst>
              </a:custGeom>
              <a:solidFill>
                <a:srgbClr val="FCA77E"/>
              </a:solidFill>
              <a:ln w="9525">
                <a:noFill/>
                <a:round/>
                <a:headEnd/>
                <a:tailEnd/>
              </a:ln>
            </p:spPr>
            <p:txBody>
              <a:bodyPr/>
              <a:lstStyle/>
              <a:p>
                <a:endParaRPr lang="en-GB"/>
              </a:p>
            </p:txBody>
          </p:sp>
          <p:sp>
            <p:nvSpPr>
              <p:cNvPr id="13367" name="Freeform 55"/>
              <p:cNvSpPr>
                <a:spLocks/>
              </p:cNvSpPr>
              <p:nvPr/>
            </p:nvSpPr>
            <p:spPr bwMode="auto">
              <a:xfrm>
                <a:off x="5732" y="3785"/>
                <a:ext cx="37" cy="126"/>
              </a:xfrm>
              <a:custGeom>
                <a:avLst/>
                <a:gdLst/>
                <a:ahLst/>
                <a:cxnLst>
                  <a:cxn ang="0">
                    <a:pos x="119" y="0"/>
                  </a:cxn>
                  <a:cxn ang="0">
                    <a:pos x="89" y="30"/>
                  </a:cxn>
                  <a:cxn ang="0">
                    <a:pos x="119" y="30"/>
                  </a:cxn>
                  <a:cxn ang="0">
                    <a:pos x="60" y="90"/>
                  </a:cxn>
                  <a:cxn ang="0">
                    <a:pos x="60" y="148"/>
                  </a:cxn>
                  <a:cxn ang="0">
                    <a:pos x="89" y="179"/>
                  </a:cxn>
                  <a:cxn ang="0">
                    <a:pos x="60" y="179"/>
                  </a:cxn>
                  <a:cxn ang="0">
                    <a:pos x="30" y="148"/>
                  </a:cxn>
                  <a:cxn ang="0">
                    <a:pos x="30" y="179"/>
                  </a:cxn>
                  <a:cxn ang="0">
                    <a:pos x="0" y="209"/>
                  </a:cxn>
                  <a:cxn ang="0">
                    <a:pos x="0" y="236"/>
                  </a:cxn>
                  <a:cxn ang="0">
                    <a:pos x="30" y="236"/>
                  </a:cxn>
                  <a:cxn ang="0">
                    <a:pos x="60" y="267"/>
                  </a:cxn>
                  <a:cxn ang="0">
                    <a:pos x="30" y="297"/>
                  </a:cxn>
                  <a:cxn ang="0">
                    <a:pos x="30" y="355"/>
                  </a:cxn>
                  <a:cxn ang="0">
                    <a:pos x="0" y="355"/>
                  </a:cxn>
                  <a:cxn ang="0">
                    <a:pos x="89" y="445"/>
                  </a:cxn>
                  <a:cxn ang="0">
                    <a:pos x="89" y="474"/>
                  </a:cxn>
                  <a:cxn ang="0">
                    <a:pos x="119" y="474"/>
                  </a:cxn>
                  <a:cxn ang="0">
                    <a:pos x="149" y="504"/>
                  </a:cxn>
                  <a:cxn ang="0">
                    <a:pos x="149" y="0"/>
                  </a:cxn>
                  <a:cxn ang="0">
                    <a:pos x="119" y="0"/>
                  </a:cxn>
                </a:cxnLst>
                <a:rect l="0" t="0" r="r" b="b"/>
                <a:pathLst>
                  <a:path w="149" h="504">
                    <a:moveTo>
                      <a:pt x="119" y="0"/>
                    </a:moveTo>
                    <a:lnTo>
                      <a:pt x="89" y="30"/>
                    </a:lnTo>
                    <a:lnTo>
                      <a:pt x="119" y="30"/>
                    </a:lnTo>
                    <a:lnTo>
                      <a:pt x="60" y="90"/>
                    </a:lnTo>
                    <a:lnTo>
                      <a:pt x="60" y="148"/>
                    </a:lnTo>
                    <a:lnTo>
                      <a:pt x="89" y="179"/>
                    </a:lnTo>
                    <a:lnTo>
                      <a:pt x="60" y="179"/>
                    </a:lnTo>
                    <a:lnTo>
                      <a:pt x="30" y="148"/>
                    </a:lnTo>
                    <a:lnTo>
                      <a:pt x="30" y="179"/>
                    </a:lnTo>
                    <a:lnTo>
                      <a:pt x="0" y="209"/>
                    </a:lnTo>
                    <a:lnTo>
                      <a:pt x="0" y="236"/>
                    </a:lnTo>
                    <a:lnTo>
                      <a:pt x="30" y="236"/>
                    </a:lnTo>
                    <a:lnTo>
                      <a:pt x="60" y="267"/>
                    </a:lnTo>
                    <a:lnTo>
                      <a:pt x="30" y="297"/>
                    </a:lnTo>
                    <a:lnTo>
                      <a:pt x="30" y="355"/>
                    </a:lnTo>
                    <a:lnTo>
                      <a:pt x="0" y="355"/>
                    </a:lnTo>
                    <a:lnTo>
                      <a:pt x="89" y="445"/>
                    </a:lnTo>
                    <a:lnTo>
                      <a:pt x="89" y="474"/>
                    </a:lnTo>
                    <a:lnTo>
                      <a:pt x="119" y="474"/>
                    </a:lnTo>
                    <a:lnTo>
                      <a:pt x="149" y="504"/>
                    </a:lnTo>
                    <a:lnTo>
                      <a:pt x="149" y="0"/>
                    </a:lnTo>
                    <a:lnTo>
                      <a:pt x="119" y="0"/>
                    </a:lnTo>
                    <a:close/>
                  </a:path>
                </a:pathLst>
              </a:custGeom>
              <a:solidFill>
                <a:srgbClr val="99D6AB"/>
              </a:solidFill>
              <a:ln w="9525">
                <a:noFill/>
                <a:round/>
                <a:headEnd/>
                <a:tailEnd/>
              </a:ln>
            </p:spPr>
            <p:txBody>
              <a:bodyPr/>
              <a:lstStyle/>
              <a:p>
                <a:endParaRPr lang="en-GB"/>
              </a:p>
            </p:txBody>
          </p:sp>
          <p:sp>
            <p:nvSpPr>
              <p:cNvPr id="13368" name="Freeform 56"/>
              <p:cNvSpPr>
                <a:spLocks/>
              </p:cNvSpPr>
              <p:nvPr/>
            </p:nvSpPr>
            <p:spPr bwMode="auto">
              <a:xfrm>
                <a:off x="5761" y="3733"/>
                <a:ext cx="8" cy="22"/>
              </a:xfrm>
              <a:custGeom>
                <a:avLst/>
                <a:gdLst/>
                <a:ahLst/>
                <a:cxnLst>
                  <a:cxn ang="0">
                    <a:pos x="0" y="60"/>
                  </a:cxn>
                  <a:cxn ang="0">
                    <a:pos x="30" y="88"/>
                  </a:cxn>
                  <a:cxn ang="0">
                    <a:pos x="30" y="0"/>
                  </a:cxn>
                  <a:cxn ang="0">
                    <a:pos x="0" y="0"/>
                  </a:cxn>
                  <a:cxn ang="0">
                    <a:pos x="0" y="60"/>
                  </a:cxn>
                </a:cxnLst>
                <a:rect l="0" t="0" r="r" b="b"/>
                <a:pathLst>
                  <a:path w="30" h="88">
                    <a:moveTo>
                      <a:pt x="0" y="60"/>
                    </a:moveTo>
                    <a:lnTo>
                      <a:pt x="30" y="88"/>
                    </a:lnTo>
                    <a:lnTo>
                      <a:pt x="30" y="0"/>
                    </a:lnTo>
                    <a:lnTo>
                      <a:pt x="0" y="0"/>
                    </a:lnTo>
                    <a:lnTo>
                      <a:pt x="0" y="60"/>
                    </a:lnTo>
                    <a:close/>
                  </a:path>
                </a:pathLst>
              </a:custGeom>
              <a:solidFill>
                <a:srgbClr val="99D6AB"/>
              </a:solidFill>
              <a:ln w="9525">
                <a:noFill/>
                <a:round/>
                <a:headEnd/>
                <a:tailEnd/>
              </a:ln>
            </p:spPr>
            <p:txBody>
              <a:bodyPr/>
              <a:lstStyle/>
              <a:p>
                <a:endParaRPr lang="en-GB"/>
              </a:p>
            </p:txBody>
          </p:sp>
          <p:sp>
            <p:nvSpPr>
              <p:cNvPr id="13369" name="Freeform 57"/>
              <p:cNvSpPr>
                <a:spLocks/>
              </p:cNvSpPr>
              <p:nvPr/>
            </p:nvSpPr>
            <p:spPr bwMode="auto">
              <a:xfrm>
                <a:off x="3598" y="1047"/>
                <a:ext cx="15" cy="7"/>
              </a:xfrm>
              <a:custGeom>
                <a:avLst/>
                <a:gdLst/>
                <a:ahLst/>
                <a:cxnLst>
                  <a:cxn ang="0">
                    <a:pos x="0" y="0"/>
                  </a:cxn>
                  <a:cxn ang="0">
                    <a:pos x="0" y="30"/>
                  </a:cxn>
                  <a:cxn ang="0">
                    <a:pos x="57" y="30"/>
                  </a:cxn>
                  <a:cxn ang="0">
                    <a:pos x="29" y="0"/>
                  </a:cxn>
                  <a:cxn ang="0">
                    <a:pos x="0" y="0"/>
                  </a:cxn>
                </a:cxnLst>
                <a:rect l="0" t="0" r="r" b="b"/>
                <a:pathLst>
                  <a:path w="57" h="30">
                    <a:moveTo>
                      <a:pt x="0" y="0"/>
                    </a:moveTo>
                    <a:lnTo>
                      <a:pt x="0" y="30"/>
                    </a:lnTo>
                    <a:lnTo>
                      <a:pt x="57" y="30"/>
                    </a:lnTo>
                    <a:lnTo>
                      <a:pt x="29" y="0"/>
                    </a:lnTo>
                    <a:lnTo>
                      <a:pt x="0" y="0"/>
                    </a:lnTo>
                    <a:close/>
                  </a:path>
                </a:pathLst>
              </a:custGeom>
              <a:solidFill>
                <a:srgbClr val="8FB5BE"/>
              </a:solidFill>
              <a:ln w="9525">
                <a:noFill/>
                <a:round/>
                <a:headEnd/>
                <a:tailEnd/>
              </a:ln>
            </p:spPr>
            <p:txBody>
              <a:bodyPr/>
              <a:lstStyle/>
              <a:p>
                <a:endParaRPr lang="en-GB"/>
              </a:p>
            </p:txBody>
          </p:sp>
          <p:sp>
            <p:nvSpPr>
              <p:cNvPr id="13370" name="Freeform 58"/>
              <p:cNvSpPr>
                <a:spLocks/>
              </p:cNvSpPr>
              <p:nvPr/>
            </p:nvSpPr>
            <p:spPr bwMode="auto">
              <a:xfrm>
                <a:off x="3376" y="1239"/>
                <a:ext cx="7" cy="8"/>
              </a:xfrm>
              <a:custGeom>
                <a:avLst/>
                <a:gdLst/>
                <a:ahLst/>
                <a:cxnLst>
                  <a:cxn ang="0">
                    <a:pos x="29" y="29"/>
                  </a:cxn>
                  <a:cxn ang="0">
                    <a:pos x="29" y="0"/>
                  </a:cxn>
                  <a:cxn ang="0">
                    <a:pos x="0" y="29"/>
                  </a:cxn>
                  <a:cxn ang="0">
                    <a:pos x="29" y="29"/>
                  </a:cxn>
                </a:cxnLst>
                <a:rect l="0" t="0" r="r" b="b"/>
                <a:pathLst>
                  <a:path w="29" h="29">
                    <a:moveTo>
                      <a:pt x="29" y="29"/>
                    </a:moveTo>
                    <a:lnTo>
                      <a:pt x="29" y="0"/>
                    </a:lnTo>
                    <a:lnTo>
                      <a:pt x="0" y="29"/>
                    </a:lnTo>
                    <a:lnTo>
                      <a:pt x="29" y="29"/>
                    </a:lnTo>
                    <a:close/>
                  </a:path>
                </a:pathLst>
              </a:custGeom>
              <a:solidFill>
                <a:srgbClr val="8FB5BE"/>
              </a:solidFill>
              <a:ln w="9525">
                <a:noFill/>
                <a:round/>
                <a:headEnd/>
                <a:tailEnd/>
              </a:ln>
            </p:spPr>
            <p:txBody>
              <a:bodyPr/>
              <a:lstStyle/>
              <a:p>
                <a:endParaRPr lang="en-GB"/>
              </a:p>
            </p:txBody>
          </p:sp>
          <p:sp>
            <p:nvSpPr>
              <p:cNvPr id="13371" name="Freeform 59"/>
              <p:cNvSpPr>
                <a:spLocks/>
              </p:cNvSpPr>
              <p:nvPr/>
            </p:nvSpPr>
            <p:spPr bwMode="auto">
              <a:xfrm>
                <a:off x="3287" y="1365"/>
                <a:ext cx="7" cy="7"/>
              </a:xfrm>
              <a:custGeom>
                <a:avLst/>
                <a:gdLst/>
                <a:ahLst/>
                <a:cxnLst>
                  <a:cxn ang="0">
                    <a:pos x="0" y="0"/>
                  </a:cxn>
                  <a:cxn ang="0">
                    <a:pos x="0" y="27"/>
                  </a:cxn>
                  <a:cxn ang="0">
                    <a:pos x="27" y="27"/>
                  </a:cxn>
                  <a:cxn ang="0">
                    <a:pos x="0" y="0"/>
                  </a:cxn>
                </a:cxnLst>
                <a:rect l="0" t="0" r="r" b="b"/>
                <a:pathLst>
                  <a:path w="27" h="27">
                    <a:moveTo>
                      <a:pt x="0" y="0"/>
                    </a:moveTo>
                    <a:lnTo>
                      <a:pt x="0" y="27"/>
                    </a:lnTo>
                    <a:lnTo>
                      <a:pt x="27" y="27"/>
                    </a:lnTo>
                    <a:lnTo>
                      <a:pt x="0" y="0"/>
                    </a:lnTo>
                    <a:close/>
                  </a:path>
                </a:pathLst>
              </a:custGeom>
              <a:solidFill>
                <a:srgbClr val="8FB5BE"/>
              </a:solidFill>
              <a:ln w="9525">
                <a:noFill/>
                <a:round/>
                <a:headEnd/>
                <a:tailEnd/>
              </a:ln>
            </p:spPr>
            <p:txBody>
              <a:bodyPr/>
              <a:lstStyle/>
              <a:p>
                <a:endParaRPr lang="en-GB"/>
              </a:p>
            </p:txBody>
          </p:sp>
          <p:sp>
            <p:nvSpPr>
              <p:cNvPr id="13372" name="Freeform 60"/>
              <p:cNvSpPr>
                <a:spLocks/>
              </p:cNvSpPr>
              <p:nvPr/>
            </p:nvSpPr>
            <p:spPr bwMode="auto">
              <a:xfrm>
                <a:off x="3642" y="1587"/>
                <a:ext cx="8" cy="7"/>
              </a:xfrm>
              <a:custGeom>
                <a:avLst/>
                <a:gdLst/>
                <a:ahLst/>
                <a:cxnLst>
                  <a:cxn ang="0">
                    <a:pos x="30" y="0"/>
                  </a:cxn>
                  <a:cxn ang="0">
                    <a:pos x="0" y="0"/>
                  </a:cxn>
                  <a:cxn ang="0">
                    <a:pos x="30" y="30"/>
                  </a:cxn>
                  <a:cxn ang="0">
                    <a:pos x="30" y="0"/>
                  </a:cxn>
                </a:cxnLst>
                <a:rect l="0" t="0" r="r" b="b"/>
                <a:pathLst>
                  <a:path w="30" h="30">
                    <a:moveTo>
                      <a:pt x="30" y="0"/>
                    </a:moveTo>
                    <a:lnTo>
                      <a:pt x="0" y="0"/>
                    </a:lnTo>
                    <a:lnTo>
                      <a:pt x="30" y="30"/>
                    </a:lnTo>
                    <a:lnTo>
                      <a:pt x="30" y="0"/>
                    </a:lnTo>
                    <a:close/>
                  </a:path>
                </a:pathLst>
              </a:custGeom>
              <a:solidFill>
                <a:srgbClr val="FCA77E"/>
              </a:solidFill>
              <a:ln w="9525">
                <a:noFill/>
                <a:round/>
                <a:headEnd/>
                <a:tailEnd/>
              </a:ln>
            </p:spPr>
            <p:txBody>
              <a:bodyPr/>
              <a:lstStyle/>
              <a:p>
                <a:endParaRPr lang="en-GB"/>
              </a:p>
            </p:txBody>
          </p:sp>
          <p:sp>
            <p:nvSpPr>
              <p:cNvPr id="13373" name="Freeform 61"/>
              <p:cNvSpPr>
                <a:spLocks/>
              </p:cNvSpPr>
              <p:nvPr/>
            </p:nvSpPr>
            <p:spPr bwMode="auto">
              <a:xfrm>
                <a:off x="2946" y="1543"/>
                <a:ext cx="15" cy="7"/>
              </a:xfrm>
              <a:custGeom>
                <a:avLst/>
                <a:gdLst/>
                <a:ahLst/>
                <a:cxnLst>
                  <a:cxn ang="0">
                    <a:pos x="0" y="0"/>
                  </a:cxn>
                  <a:cxn ang="0">
                    <a:pos x="0" y="29"/>
                  </a:cxn>
                  <a:cxn ang="0">
                    <a:pos x="30" y="29"/>
                  </a:cxn>
                  <a:cxn ang="0">
                    <a:pos x="61" y="0"/>
                  </a:cxn>
                  <a:cxn ang="0">
                    <a:pos x="0" y="0"/>
                  </a:cxn>
                </a:cxnLst>
                <a:rect l="0" t="0" r="r" b="b"/>
                <a:pathLst>
                  <a:path w="61" h="29">
                    <a:moveTo>
                      <a:pt x="0" y="0"/>
                    </a:moveTo>
                    <a:lnTo>
                      <a:pt x="0" y="29"/>
                    </a:lnTo>
                    <a:lnTo>
                      <a:pt x="30" y="29"/>
                    </a:lnTo>
                    <a:lnTo>
                      <a:pt x="61" y="0"/>
                    </a:lnTo>
                    <a:lnTo>
                      <a:pt x="0" y="0"/>
                    </a:lnTo>
                    <a:close/>
                  </a:path>
                </a:pathLst>
              </a:custGeom>
              <a:solidFill>
                <a:srgbClr val="8FB5BE"/>
              </a:solidFill>
              <a:ln w="9525">
                <a:noFill/>
                <a:round/>
                <a:headEnd/>
                <a:tailEnd/>
              </a:ln>
            </p:spPr>
            <p:txBody>
              <a:bodyPr/>
              <a:lstStyle/>
              <a:p>
                <a:endParaRPr lang="en-GB"/>
              </a:p>
            </p:txBody>
          </p:sp>
          <p:sp>
            <p:nvSpPr>
              <p:cNvPr id="13374" name="Freeform 62"/>
              <p:cNvSpPr>
                <a:spLocks/>
              </p:cNvSpPr>
              <p:nvPr/>
            </p:nvSpPr>
            <p:spPr bwMode="auto">
              <a:xfrm>
                <a:off x="2902" y="1572"/>
                <a:ext cx="22" cy="7"/>
              </a:xfrm>
              <a:custGeom>
                <a:avLst/>
                <a:gdLst/>
                <a:ahLst/>
                <a:cxnLst>
                  <a:cxn ang="0">
                    <a:pos x="89" y="28"/>
                  </a:cxn>
                  <a:cxn ang="0">
                    <a:pos x="59" y="0"/>
                  </a:cxn>
                  <a:cxn ang="0">
                    <a:pos x="0" y="0"/>
                  </a:cxn>
                  <a:cxn ang="0">
                    <a:pos x="29" y="28"/>
                  </a:cxn>
                  <a:cxn ang="0">
                    <a:pos x="89" y="28"/>
                  </a:cxn>
                </a:cxnLst>
                <a:rect l="0" t="0" r="r" b="b"/>
                <a:pathLst>
                  <a:path w="89" h="28">
                    <a:moveTo>
                      <a:pt x="89" y="28"/>
                    </a:moveTo>
                    <a:lnTo>
                      <a:pt x="59" y="0"/>
                    </a:lnTo>
                    <a:lnTo>
                      <a:pt x="0" y="0"/>
                    </a:lnTo>
                    <a:lnTo>
                      <a:pt x="29" y="28"/>
                    </a:lnTo>
                    <a:lnTo>
                      <a:pt x="89" y="28"/>
                    </a:lnTo>
                    <a:close/>
                  </a:path>
                </a:pathLst>
              </a:custGeom>
              <a:solidFill>
                <a:srgbClr val="8FB5BE"/>
              </a:solidFill>
              <a:ln w="9525">
                <a:noFill/>
                <a:round/>
                <a:headEnd/>
                <a:tailEnd/>
              </a:ln>
            </p:spPr>
            <p:txBody>
              <a:bodyPr/>
              <a:lstStyle/>
              <a:p>
                <a:endParaRPr lang="en-GB"/>
              </a:p>
            </p:txBody>
          </p:sp>
          <p:sp>
            <p:nvSpPr>
              <p:cNvPr id="13375" name="Freeform 63"/>
              <p:cNvSpPr>
                <a:spLocks/>
              </p:cNvSpPr>
              <p:nvPr/>
            </p:nvSpPr>
            <p:spPr bwMode="auto">
              <a:xfrm>
                <a:off x="2909" y="1565"/>
                <a:ext cx="7" cy="7"/>
              </a:xfrm>
              <a:custGeom>
                <a:avLst/>
                <a:gdLst/>
                <a:ahLst/>
                <a:cxnLst>
                  <a:cxn ang="0">
                    <a:pos x="0" y="0"/>
                  </a:cxn>
                  <a:cxn ang="0">
                    <a:pos x="30" y="30"/>
                  </a:cxn>
                  <a:cxn ang="0">
                    <a:pos x="30" y="0"/>
                  </a:cxn>
                  <a:cxn ang="0">
                    <a:pos x="0" y="0"/>
                  </a:cxn>
                </a:cxnLst>
                <a:rect l="0" t="0" r="r" b="b"/>
                <a:pathLst>
                  <a:path w="30" h="30">
                    <a:moveTo>
                      <a:pt x="0" y="0"/>
                    </a:moveTo>
                    <a:lnTo>
                      <a:pt x="30" y="30"/>
                    </a:lnTo>
                    <a:lnTo>
                      <a:pt x="30" y="0"/>
                    </a:lnTo>
                    <a:lnTo>
                      <a:pt x="0" y="0"/>
                    </a:lnTo>
                    <a:close/>
                  </a:path>
                </a:pathLst>
              </a:custGeom>
              <a:solidFill>
                <a:srgbClr val="8FB5BE"/>
              </a:solidFill>
              <a:ln w="9525">
                <a:noFill/>
                <a:round/>
                <a:headEnd/>
                <a:tailEnd/>
              </a:ln>
            </p:spPr>
            <p:txBody>
              <a:bodyPr/>
              <a:lstStyle/>
              <a:p>
                <a:endParaRPr lang="en-GB"/>
              </a:p>
            </p:txBody>
          </p:sp>
          <p:sp>
            <p:nvSpPr>
              <p:cNvPr id="13376" name="Freeform 64"/>
              <p:cNvSpPr>
                <a:spLocks/>
              </p:cNvSpPr>
              <p:nvPr/>
            </p:nvSpPr>
            <p:spPr bwMode="auto">
              <a:xfrm>
                <a:off x="2961" y="1535"/>
                <a:ext cx="7" cy="15"/>
              </a:xfrm>
              <a:custGeom>
                <a:avLst/>
                <a:gdLst/>
                <a:ahLst/>
                <a:cxnLst>
                  <a:cxn ang="0">
                    <a:pos x="28" y="0"/>
                  </a:cxn>
                  <a:cxn ang="0">
                    <a:pos x="0" y="29"/>
                  </a:cxn>
                  <a:cxn ang="0">
                    <a:pos x="0" y="58"/>
                  </a:cxn>
                  <a:cxn ang="0">
                    <a:pos x="28" y="29"/>
                  </a:cxn>
                  <a:cxn ang="0">
                    <a:pos x="28" y="0"/>
                  </a:cxn>
                </a:cxnLst>
                <a:rect l="0" t="0" r="r" b="b"/>
                <a:pathLst>
                  <a:path w="28" h="58">
                    <a:moveTo>
                      <a:pt x="28" y="0"/>
                    </a:moveTo>
                    <a:lnTo>
                      <a:pt x="0" y="29"/>
                    </a:lnTo>
                    <a:lnTo>
                      <a:pt x="0" y="58"/>
                    </a:lnTo>
                    <a:lnTo>
                      <a:pt x="28" y="29"/>
                    </a:lnTo>
                    <a:lnTo>
                      <a:pt x="28" y="0"/>
                    </a:lnTo>
                    <a:close/>
                  </a:path>
                </a:pathLst>
              </a:custGeom>
              <a:solidFill>
                <a:srgbClr val="8FB5BE"/>
              </a:solidFill>
              <a:ln w="9525">
                <a:noFill/>
                <a:round/>
                <a:headEnd/>
                <a:tailEnd/>
              </a:ln>
            </p:spPr>
            <p:txBody>
              <a:bodyPr/>
              <a:lstStyle/>
              <a:p>
                <a:endParaRPr lang="en-GB"/>
              </a:p>
            </p:txBody>
          </p:sp>
          <p:sp>
            <p:nvSpPr>
              <p:cNvPr id="13377" name="Freeform 65"/>
              <p:cNvSpPr>
                <a:spLocks/>
              </p:cNvSpPr>
              <p:nvPr/>
            </p:nvSpPr>
            <p:spPr bwMode="auto">
              <a:xfrm>
                <a:off x="2991" y="1528"/>
                <a:ext cx="14" cy="7"/>
              </a:xfrm>
              <a:custGeom>
                <a:avLst/>
                <a:gdLst/>
                <a:ahLst/>
                <a:cxnLst>
                  <a:cxn ang="0">
                    <a:pos x="28" y="30"/>
                  </a:cxn>
                  <a:cxn ang="0">
                    <a:pos x="58" y="0"/>
                  </a:cxn>
                  <a:cxn ang="0">
                    <a:pos x="0" y="0"/>
                  </a:cxn>
                  <a:cxn ang="0">
                    <a:pos x="28" y="30"/>
                  </a:cxn>
                </a:cxnLst>
                <a:rect l="0" t="0" r="r" b="b"/>
                <a:pathLst>
                  <a:path w="58" h="30">
                    <a:moveTo>
                      <a:pt x="28" y="30"/>
                    </a:moveTo>
                    <a:lnTo>
                      <a:pt x="58" y="0"/>
                    </a:lnTo>
                    <a:lnTo>
                      <a:pt x="0" y="0"/>
                    </a:lnTo>
                    <a:lnTo>
                      <a:pt x="28" y="30"/>
                    </a:lnTo>
                    <a:close/>
                  </a:path>
                </a:pathLst>
              </a:custGeom>
              <a:solidFill>
                <a:srgbClr val="8FB5BE"/>
              </a:solidFill>
              <a:ln w="9525">
                <a:noFill/>
                <a:round/>
                <a:headEnd/>
                <a:tailEnd/>
              </a:ln>
            </p:spPr>
            <p:txBody>
              <a:bodyPr/>
              <a:lstStyle/>
              <a:p>
                <a:endParaRPr lang="en-GB"/>
              </a:p>
            </p:txBody>
          </p:sp>
          <p:sp>
            <p:nvSpPr>
              <p:cNvPr id="13378" name="Freeform 66"/>
              <p:cNvSpPr>
                <a:spLocks/>
              </p:cNvSpPr>
              <p:nvPr/>
            </p:nvSpPr>
            <p:spPr bwMode="auto">
              <a:xfrm>
                <a:off x="2909" y="1646"/>
                <a:ext cx="7" cy="8"/>
              </a:xfrm>
              <a:custGeom>
                <a:avLst/>
                <a:gdLst/>
                <a:ahLst/>
                <a:cxnLst>
                  <a:cxn ang="0">
                    <a:pos x="0" y="31"/>
                  </a:cxn>
                  <a:cxn ang="0">
                    <a:pos x="30" y="31"/>
                  </a:cxn>
                  <a:cxn ang="0">
                    <a:pos x="0" y="0"/>
                  </a:cxn>
                  <a:cxn ang="0">
                    <a:pos x="0" y="31"/>
                  </a:cxn>
                </a:cxnLst>
                <a:rect l="0" t="0" r="r" b="b"/>
                <a:pathLst>
                  <a:path w="30" h="31">
                    <a:moveTo>
                      <a:pt x="0" y="31"/>
                    </a:moveTo>
                    <a:lnTo>
                      <a:pt x="30" y="31"/>
                    </a:lnTo>
                    <a:lnTo>
                      <a:pt x="0" y="0"/>
                    </a:lnTo>
                    <a:lnTo>
                      <a:pt x="0" y="31"/>
                    </a:lnTo>
                    <a:close/>
                  </a:path>
                </a:pathLst>
              </a:custGeom>
              <a:solidFill>
                <a:srgbClr val="8FB5BE"/>
              </a:solidFill>
              <a:ln w="9525">
                <a:noFill/>
                <a:round/>
                <a:headEnd/>
                <a:tailEnd/>
              </a:ln>
            </p:spPr>
            <p:txBody>
              <a:bodyPr/>
              <a:lstStyle/>
              <a:p>
                <a:endParaRPr lang="en-GB"/>
              </a:p>
            </p:txBody>
          </p:sp>
          <p:sp>
            <p:nvSpPr>
              <p:cNvPr id="13379" name="Freeform 67"/>
              <p:cNvSpPr>
                <a:spLocks/>
              </p:cNvSpPr>
              <p:nvPr/>
            </p:nvSpPr>
            <p:spPr bwMode="auto">
              <a:xfrm>
                <a:off x="3087" y="1905"/>
                <a:ext cx="177" cy="230"/>
              </a:xfrm>
              <a:custGeom>
                <a:avLst/>
                <a:gdLst/>
                <a:ahLst/>
                <a:cxnLst>
                  <a:cxn ang="0">
                    <a:pos x="566" y="31"/>
                  </a:cxn>
                  <a:cxn ang="0">
                    <a:pos x="566" y="0"/>
                  </a:cxn>
                  <a:cxn ang="0">
                    <a:pos x="447" y="31"/>
                  </a:cxn>
                  <a:cxn ang="0">
                    <a:pos x="387" y="118"/>
                  </a:cxn>
                  <a:cxn ang="0">
                    <a:pos x="328" y="149"/>
                  </a:cxn>
                  <a:cxn ang="0">
                    <a:pos x="238" y="149"/>
                  </a:cxn>
                  <a:cxn ang="0">
                    <a:pos x="120" y="179"/>
                  </a:cxn>
                  <a:cxn ang="0">
                    <a:pos x="91" y="327"/>
                  </a:cxn>
                  <a:cxn ang="0">
                    <a:pos x="150" y="237"/>
                  </a:cxn>
                  <a:cxn ang="0">
                    <a:pos x="298" y="209"/>
                  </a:cxn>
                  <a:cxn ang="0">
                    <a:pos x="268" y="297"/>
                  </a:cxn>
                  <a:cxn ang="0">
                    <a:pos x="298" y="297"/>
                  </a:cxn>
                  <a:cxn ang="0">
                    <a:pos x="268" y="327"/>
                  </a:cxn>
                  <a:cxn ang="0">
                    <a:pos x="268" y="297"/>
                  </a:cxn>
                  <a:cxn ang="0">
                    <a:pos x="209" y="267"/>
                  </a:cxn>
                  <a:cxn ang="0">
                    <a:pos x="150" y="237"/>
                  </a:cxn>
                  <a:cxn ang="0">
                    <a:pos x="120" y="297"/>
                  </a:cxn>
                  <a:cxn ang="0">
                    <a:pos x="150" y="297"/>
                  </a:cxn>
                  <a:cxn ang="0">
                    <a:pos x="150" y="327"/>
                  </a:cxn>
                  <a:cxn ang="0">
                    <a:pos x="120" y="385"/>
                  </a:cxn>
                  <a:cxn ang="0">
                    <a:pos x="91" y="356"/>
                  </a:cxn>
                  <a:cxn ang="0">
                    <a:pos x="31" y="327"/>
                  </a:cxn>
                  <a:cxn ang="0">
                    <a:pos x="0" y="504"/>
                  </a:cxn>
                  <a:cxn ang="0">
                    <a:pos x="61" y="534"/>
                  </a:cxn>
                  <a:cxn ang="0">
                    <a:pos x="31" y="592"/>
                  </a:cxn>
                  <a:cxn ang="0">
                    <a:pos x="0" y="683"/>
                  </a:cxn>
                  <a:cxn ang="0">
                    <a:pos x="61" y="652"/>
                  </a:cxn>
                  <a:cxn ang="0">
                    <a:pos x="91" y="710"/>
                  </a:cxn>
                  <a:cxn ang="0">
                    <a:pos x="120" y="801"/>
                  </a:cxn>
                  <a:cxn ang="0">
                    <a:pos x="91" y="829"/>
                  </a:cxn>
                  <a:cxn ang="0">
                    <a:pos x="120" y="889"/>
                  </a:cxn>
                  <a:cxn ang="0">
                    <a:pos x="298" y="919"/>
                  </a:cxn>
                  <a:cxn ang="0">
                    <a:pos x="357" y="889"/>
                  </a:cxn>
                  <a:cxn ang="0">
                    <a:pos x="416" y="919"/>
                  </a:cxn>
                  <a:cxn ang="0">
                    <a:pos x="475" y="889"/>
                  </a:cxn>
                  <a:cxn ang="0">
                    <a:pos x="447" y="859"/>
                  </a:cxn>
                  <a:cxn ang="0">
                    <a:pos x="387" y="829"/>
                  </a:cxn>
                  <a:cxn ang="0">
                    <a:pos x="357" y="829"/>
                  </a:cxn>
                  <a:cxn ang="0">
                    <a:pos x="328" y="801"/>
                  </a:cxn>
                  <a:cxn ang="0">
                    <a:pos x="387" y="770"/>
                  </a:cxn>
                  <a:cxn ang="0">
                    <a:pos x="357" y="710"/>
                  </a:cxn>
                  <a:cxn ang="0">
                    <a:pos x="387" y="683"/>
                  </a:cxn>
                  <a:cxn ang="0">
                    <a:pos x="357" y="622"/>
                  </a:cxn>
                  <a:cxn ang="0">
                    <a:pos x="475" y="592"/>
                  </a:cxn>
                  <a:cxn ang="0">
                    <a:pos x="535" y="563"/>
                  </a:cxn>
                  <a:cxn ang="0">
                    <a:pos x="566" y="445"/>
                  </a:cxn>
                  <a:cxn ang="0">
                    <a:pos x="566" y="474"/>
                  </a:cxn>
                  <a:cxn ang="0">
                    <a:pos x="623" y="474"/>
                  </a:cxn>
                  <a:cxn ang="0">
                    <a:pos x="654" y="474"/>
                  </a:cxn>
                  <a:cxn ang="0">
                    <a:pos x="712" y="385"/>
                  </a:cxn>
                  <a:cxn ang="0">
                    <a:pos x="535" y="356"/>
                  </a:cxn>
                  <a:cxn ang="0">
                    <a:pos x="535" y="297"/>
                  </a:cxn>
                  <a:cxn ang="0">
                    <a:pos x="535" y="267"/>
                  </a:cxn>
                  <a:cxn ang="0">
                    <a:pos x="566" y="179"/>
                  </a:cxn>
                  <a:cxn ang="0">
                    <a:pos x="594" y="149"/>
                  </a:cxn>
                </a:cxnLst>
                <a:rect l="0" t="0" r="r" b="b"/>
                <a:pathLst>
                  <a:path w="712" h="919">
                    <a:moveTo>
                      <a:pt x="594" y="60"/>
                    </a:moveTo>
                    <a:lnTo>
                      <a:pt x="566" y="31"/>
                    </a:lnTo>
                    <a:lnTo>
                      <a:pt x="594" y="0"/>
                    </a:lnTo>
                    <a:lnTo>
                      <a:pt x="566" y="0"/>
                    </a:lnTo>
                    <a:lnTo>
                      <a:pt x="535" y="31"/>
                    </a:lnTo>
                    <a:lnTo>
                      <a:pt x="447" y="31"/>
                    </a:lnTo>
                    <a:lnTo>
                      <a:pt x="387" y="90"/>
                    </a:lnTo>
                    <a:lnTo>
                      <a:pt x="387" y="118"/>
                    </a:lnTo>
                    <a:lnTo>
                      <a:pt x="357" y="149"/>
                    </a:lnTo>
                    <a:lnTo>
                      <a:pt x="328" y="149"/>
                    </a:lnTo>
                    <a:lnTo>
                      <a:pt x="268" y="179"/>
                    </a:lnTo>
                    <a:lnTo>
                      <a:pt x="238" y="149"/>
                    </a:lnTo>
                    <a:lnTo>
                      <a:pt x="209" y="179"/>
                    </a:lnTo>
                    <a:lnTo>
                      <a:pt x="120" y="179"/>
                    </a:lnTo>
                    <a:lnTo>
                      <a:pt x="31" y="267"/>
                    </a:lnTo>
                    <a:lnTo>
                      <a:pt x="91" y="327"/>
                    </a:lnTo>
                    <a:lnTo>
                      <a:pt x="91" y="267"/>
                    </a:lnTo>
                    <a:lnTo>
                      <a:pt x="150" y="237"/>
                    </a:lnTo>
                    <a:lnTo>
                      <a:pt x="180" y="209"/>
                    </a:lnTo>
                    <a:lnTo>
                      <a:pt x="298" y="209"/>
                    </a:lnTo>
                    <a:lnTo>
                      <a:pt x="268" y="237"/>
                    </a:lnTo>
                    <a:lnTo>
                      <a:pt x="268" y="297"/>
                    </a:lnTo>
                    <a:lnTo>
                      <a:pt x="268" y="327"/>
                    </a:lnTo>
                    <a:lnTo>
                      <a:pt x="298" y="297"/>
                    </a:lnTo>
                    <a:lnTo>
                      <a:pt x="298" y="327"/>
                    </a:lnTo>
                    <a:lnTo>
                      <a:pt x="268" y="327"/>
                    </a:lnTo>
                    <a:lnTo>
                      <a:pt x="238" y="327"/>
                    </a:lnTo>
                    <a:lnTo>
                      <a:pt x="268" y="297"/>
                    </a:lnTo>
                    <a:lnTo>
                      <a:pt x="238" y="267"/>
                    </a:lnTo>
                    <a:lnTo>
                      <a:pt x="209" y="267"/>
                    </a:lnTo>
                    <a:lnTo>
                      <a:pt x="180" y="237"/>
                    </a:lnTo>
                    <a:lnTo>
                      <a:pt x="150" y="237"/>
                    </a:lnTo>
                    <a:lnTo>
                      <a:pt x="150" y="267"/>
                    </a:lnTo>
                    <a:lnTo>
                      <a:pt x="120" y="297"/>
                    </a:lnTo>
                    <a:lnTo>
                      <a:pt x="150" y="327"/>
                    </a:lnTo>
                    <a:lnTo>
                      <a:pt x="150" y="297"/>
                    </a:lnTo>
                    <a:lnTo>
                      <a:pt x="180" y="297"/>
                    </a:lnTo>
                    <a:lnTo>
                      <a:pt x="150" y="327"/>
                    </a:lnTo>
                    <a:lnTo>
                      <a:pt x="150" y="385"/>
                    </a:lnTo>
                    <a:lnTo>
                      <a:pt x="120" y="385"/>
                    </a:lnTo>
                    <a:lnTo>
                      <a:pt x="120" y="356"/>
                    </a:lnTo>
                    <a:lnTo>
                      <a:pt x="91" y="356"/>
                    </a:lnTo>
                    <a:lnTo>
                      <a:pt x="61" y="327"/>
                    </a:lnTo>
                    <a:lnTo>
                      <a:pt x="31" y="327"/>
                    </a:lnTo>
                    <a:lnTo>
                      <a:pt x="0" y="356"/>
                    </a:lnTo>
                    <a:lnTo>
                      <a:pt x="0" y="504"/>
                    </a:lnTo>
                    <a:lnTo>
                      <a:pt x="31" y="504"/>
                    </a:lnTo>
                    <a:lnTo>
                      <a:pt x="61" y="534"/>
                    </a:lnTo>
                    <a:lnTo>
                      <a:pt x="61" y="563"/>
                    </a:lnTo>
                    <a:lnTo>
                      <a:pt x="31" y="592"/>
                    </a:lnTo>
                    <a:lnTo>
                      <a:pt x="0" y="563"/>
                    </a:lnTo>
                    <a:lnTo>
                      <a:pt x="0" y="683"/>
                    </a:lnTo>
                    <a:lnTo>
                      <a:pt x="31" y="683"/>
                    </a:lnTo>
                    <a:lnTo>
                      <a:pt x="61" y="652"/>
                    </a:lnTo>
                    <a:lnTo>
                      <a:pt x="61" y="683"/>
                    </a:lnTo>
                    <a:lnTo>
                      <a:pt x="91" y="710"/>
                    </a:lnTo>
                    <a:lnTo>
                      <a:pt x="120" y="710"/>
                    </a:lnTo>
                    <a:lnTo>
                      <a:pt x="120" y="801"/>
                    </a:lnTo>
                    <a:lnTo>
                      <a:pt x="91" y="801"/>
                    </a:lnTo>
                    <a:lnTo>
                      <a:pt x="91" y="829"/>
                    </a:lnTo>
                    <a:lnTo>
                      <a:pt x="120" y="829"/>
                    </a:lnTo>
                    <a:lnTo>
                      <a:pt x="120" y="889"/>
                    </a:lnTo>
                    <a:lnTo>
                      <a:pt x="268" y="889"/>
                    </a:lnTo>
                    <a:lnTo>
                      <a:pt x="298" y="919"/>
                    </a:lnTo>
                    <a:lnTo>
                      <a:pt x="328" y="919"/>
                    </a:lnTo>
                    <a:lnTo>
                      <a:pt x="357" y="889"/>
                    </a:lnTo>
                    <a:lnTo>
                      <a:pt x="387" y="889"/>
                    </a:lnTo>
                    <a:lnTo>
                      <a:pt x="416" y="919"/>
                    </a:lnTo>
                    <a:lnTo>
                      <a:pt x="416" y="889"/>
                    </a:lnTo>
                    <a:lnTo>
                      <a:pt x="475" y="889"/>
                    </a:lnTo>
                    <a:lnTo>
                      <a:pt x="475" y="859"/>
                    </a:lnTo>
                    <a:lnTo>
                      <a:pt x="447" y="859"/>
                    </a:lnTo>
                    <a:lnTo>
                      <a:pt x="416" y="829"/>
                    </a:lnTo>
                    <a:lnTo>
                      <a:pt x="387" y="829"/>
                    </a:lnTo>
                    <a:lnTo>
                      <a:pt x="387" y="859"/>
                    </a:lnTo>
                    <a:lnTo>
                      <a:pt x="357" y="829"/>
                    </a:lnTo>
                    <a:lnTo>
                      <a:pt x="328" y="829"/>
                    </a:lnTo>
                    <a:lnTo>
                      <a:pt x="328" y="801"/>
                    </a:lnTo>
                    <a:lnTo>
                      <a:pt x="357" y="801"/>
                    </a:lnTo>
                    <a:lnTo>
                      <a:pt x="387" y="770"/>
                    </a:lnTo>
                    <a:lnTo>
                      <a:pt x="387" y="740"/>
                    </a:lnTo>
                    <a:lnTo>
                      <a:pt x="357" y="710"/>
                    </a:lnTo>
                    <a:lnTo>
                      <a:pt x="357" y="683"/>
                    </a:lnTo>
                    <a:lnTo>
                      <a:pt x="387" y="683"/>
                    </a:lnTo>
                    <a:lnTo>
                      <a:pt x="416" y="652"/>
                    </a:lnTo>
                    <a:lnTo>
                      <a:pt x="357" y="622"/>
                    </a:lnTo>
                    <a:lnTo>
                      <a:pt x="475" y="622"/>
                    </a:lnTo>
                    <a:lnTo>
                      <a:pt x="475" y="592"/>
                    </a:lnTo>
                    <a:lnTo>
                      <a:pt x="447" y="563"/>
                    </a:lnTo>
                    <a:lnTo>
                      <a:pt x="535" y="563"/>
                    </a:lnTo>
                    <a:lnTo>
                      <a:pt x="535" y="474"/>
                    </a:lnTo>
                    <a:lnTo>
                      <a:pt x="566" y="445"/>
                    </a:lnTo>
                    <a:lnTo>
                      <a:pt x="594" y="445"/>
                    </a:lnTo>
                    <a:lnTo>
                      <a:pt x="566" y="474"/>
                    </a:lnTo>
                    <a:lnTo>
                      <a:pt x="594" y="504"/>
                    </a:lnTo>
                    <a:lnTo>
                      <a:pt x="623" y="474"/>
                    </a:lnTo>
                    <a:lnTo>
                      <a:pt x="623" y="445"/>
                    </a:lnTo>
                    <a:lnTo>
                      <a:pt x="654" y="474"/>
                    </a:lnTo>
                    <a:lnTo>
                      <a:pt x="712" y="415"/>
                    </a:lnTo>
                    <a:lnTo>
                      <a:pt x="712" y="385"/>
                    </a:lnTo>
                    <a:lnTo>
                      <a:pt x="684" y="356"/>
                    </a:lnTo>
                    <a:lnTo>
                      <a:pt x="535" y="356"/>
                    </a:lnTo>
                    <a:lnTo>
                      <a:pt x="566" y="327"/>
                    </a:lnTo>
                    <a:lnTo>
                      <a:pt x="535" y="297"/>
                    </a:lnTo>
                    <a:lnTo>
                      <a:pt x="566" y="297"/>
                    </a:lnTo>
                    <a:lnTo>
                      <a:pt x="535" y="267"/>
                    </a:lnTo>
                    <a:lnTo>
                      <a:pt x="535" y="209"/>
                    </a:lnTo>
                    <a:lnTo>
                      <a:pt x="566" y="179"/>
                    </a:lnTo>
                    <a:lnTo>
                      <a:pt x="566" y="149"/>
                    </a:lnTo>
                    <a:lnTo>
                      <a:pt x="594" y="149"/>
                    </a:lnTo>
                    <a:lnTo>
                      <a:pt x="594" y="60"/>
                    </a:lnTo>
                    <a:close/>
                  </a:path>
                </a:pathLst>
              </a:custGeom>
              <a:solidFill>
                <a:srgbClr val="99D6AB"/>
              </a:solidFill>
              <a:ln w="9525">
                <a:noFill/>
                <a:round/>
                <a:headEnd/>
                <a:tailEnd/>
              </a:ln>
            </p:spPr>
            <p:txBody>
              <a:bodyPr/>
              <a:lstStyle/>
              <a:p>
                <a:endParaRPr lang="en-GB"/>
              </a:p>
            </p:txBody>
          </p:sp>
          <p:sp>
            <p:nvSpPr>
              <p:cNvPr id="13380" name="Freeform 68"/>
              <p:cNvSpPr>
                <a:spLocks/>
              </p:cNvSpPr>
              <p:nvPr/>
            </p:nvSpPr>
            <p:spPr bwMode="auto">
              <a:xfrm>
                <a:off x="3109" y="1987"/>
                <a:ext cx="7" cy="7"/>
              </a:xfrm>
              <a:custGeom>
                <a:avLst/>
                <a:gdLst/>
                <a:ahLst/>
                <a:cxnLst>
                  <a:cxn ang="0">
                    <a:pos x="0" y="0"/>
                  </a:cxn>
                  <a:cxn ang="0">
                    <a:pos x="29" y="29"/>
                  </a:cxn>
                  <a:cxn ang="0">
                    <a:pos x="29" y="0"/>
                  </a:cxn>
                  <a:cxn ang="0">
                    <a:pos x="0" y="0"/>
                  </a:cxn>
                </a:cxnLst>
                <a:rect l="0" t="0" r="r" b="b"/>
                <a:pathLst>
                  <a:path w="29" h="29">
                    <a:moveTo>
                      <a:pt x="0" y="0"/>
                    </a:moveTo>
                    <a:lnTo>
                      <a:pt x="29" y="29"/>
                    </a:lnTo>
                    <a:lnTo>
                      <a:pt x="29" y="0"/>
                    </a:lnTo>
                    <a:lnTo>
                      <a:pt x="0" y="0"/>
                    </a:lnTo>
                    <a:close/>
                  </a:path>
                </a:pathLst>
              </a:custGeom>
              <a:solidFill>
                <a:srgbClr val="99D6AB"/>
              </a:solidFill>
              <a:ln w="9525">
                <a:noFill/>
                <a:round/>
                <a:headEnd/>
                <a:tailEnd/>
              </a:ln>
            </p:spPr>
            <p:txBody>
              <a:bodyPr/>
              <a:lstStyle/>
              <a:p>
                <a:endParaRPr lang="en-GB"/>
              </a:p>
            </p:txBody>
          </p:sp>
          <p:sp>
            <p:nvSpPr>
              <p:cNvPr id="13381" name="Freeform 69"/>
              <p:cNvSpPr>
                <a:spLocks/>
              </p:cNvSpPr>
              <p:nvPr/>
            </p:nvSpPr>
            <p:spPr bwMode="auto">
              <a:xfrm>
                <a:off x="2228" y="2438"/>
                <a:ext cx="859" cy="725"/>
              </a:xfrm>
              <a:custGeom>
                <a:avLst/>
                <a:gdLst/>
                <a:ahLst/>
                <a:cxnLst>
                  <a:cxn ang="0">
                    <a:pos x="1541" y="385"/>
                  </a:cxn>
                  <a:cxn ang="0">
                    <a:pos x="1333" y="534"/>
                  </a:cxn>
                  <a:cxn ang="0">
                    <a:pos x="976" y="562"/>
                  </a:cxn>
                  <a:cxn ang="0">
                    <a:pos x="830" y="443"/>
                  </a:cxn>
                  <a:cxn ang="0">
                    <a:pos x="858" y="621"/>
                  </a:cxn>
                  <a:cxn ang="0">
                    <a:pos x="711" y="798"/>
                  </a:cxn>
                  <a:cxn ang="0">
                    <a:pos x="503" y="828"/>
                  </a:cxn>
                  <a:cxn ang="0">
                    <a:pos x="325" y="770"/>
                  </a:cxn>
                  <a:cxn ang="0">
                    <a:pos x="177" y="798"/>
                  </a:cxn>
                  <a:cxn ang="0">
                    <a:pos x="28" y="916"/>
                  </a:cxn>
                  <a:cxn ang="0">
                    <a:pos x="118" y="947"/>
                  </a:cxn>
                  <a:cxn ang="0">
                    <a:pos x="207" y="1066"/>
                  </a:cxn>
                  <a:cxn ang="0">
                    <a:pos x="444" y="1125"/>
                  </a:cxn>
                  <a:cxn ang="0">
                    <a:pos x="592" y="1244"/>
                  </a:cxn>
                  <a:cxn ang="0">
                    <a:pos x="681" y="1302"/>
                  </a:cxn>
                  <a:cxn ang="0">
                    <a:pos x="739" y="1509"/>
                  </a:cxn>
                  <a:cxn ang="0">
                    <a:pos x="918" y="1569"/>
                  </a:cxn>
                  <a:cxn ang="0">
                    <a:pos x="918" y="1836"/>
                  </a:cxn>
                  <a:cxn ang="0">
                    <a:pos x="888" y="2131"/>
                  </a:cxn>
                  <a:cxn ang="0">
                    <a:pos x="799" y="2456"/>
                  </a:cxn>
                  <a:cxn ang="0">
                    <a:pos x="711" y="2604"/>
                  </a:cxn>
                  <a:cxn ang="0">
                    <a:pos x="858" y="2693"/>
                  </a:cxn>
                  <a:cxn ang="0">
                    <a:pos x="1155" y="2811"/>
                  </a:cxn>
                  <a:cxn ang="0">
                    <a:pos x="1333" y="2783"/>
                  </a:cxn>
                  <a:cxn ang="0">
                    <a:pos x="1569" y="2811"/>
                  </a:cxn>
                  <a:cxn ang="0">
                    <a:pos x="1718" y="2902"/>
                  </a:cxn>
                  <a:cxn ang="0">
                    <a:pos x="2015" y="2872"/>
                  </a:cxn>
                  <a:cxn ang="0">
                    <a:pos x="2043" y="2635"/>
                  </a:cxn>
                  <a:cxn ang="0">
                    <a:pos x="2341" y="2517"/>
                  </a:cxn>
                  <a:cxn ang="0">
                    <a:pos x="2548" y="2517"/>
                  </a:cxn>
                  <a:cxn ang="0">
                    <a:pos x="2636" y="2604"/>
                  </a:cxn>
                  <a:cxn ang="0">
                    <a:pos x="2814" y="2665"/>
                  </a:cxn>
                  <a:cxn ang="0">
                    <a:pos x="2962" y="2604"/>
                  </a:cxn>
                  <a:cxn ang="0">
                    <a:pos x="3228" y="2429"/>
                  </a:cxn>
                  <a:cxn ang="0">
                    <a:pos x="3110" y="2279"/>
                  </a:cxn>
                  <a:cxn ang="0">
                    <a:pos x="3110" y="2101"/>
                  </a:cxn>
                  <a:cxn ang="0">
                    <a:pos x="3021" y="1954"/>
                  </a:cxn>
                  <a:cxn ang="0">
                    <a:pos x="3080" y="1836"/>
                  </a:cxn>
                  <a:cxn ang="0">
                    <a:pos x="3080" y="1657"/>
                  </a:cxn>
                  <a:cxn ang="0">
                    <a:pos x="2873" y="1627"/>
                  </a:cxn>
                  <a:cxn ang="0">
                    <a:pos x="2962" y="1391"/>
                  </a:cxn>
                  <a:cxn ang="0">
                    <a:pos x="3171" y="1214"/>
                  </a:cxn>
                  <a:cxn ang="0">
                    <a:pos x="3259" y="1036"/>
                  </a:cxn>
                  <a:cxn ang="0">
                    <a:pos x="3317" y="889"/>
                  </a:cxn>
                  <a:cxn ang="0">
                    <a:pos x="3228" y="652"/>
                  </a:cxn>
                  <a:cxn ang="0">
                    <a:pos x="3052" y="621"/>
                  </a:cxn>
                  <a:cxn ang="0">
                    <a:pos x="2903" y="503"/>
                  </a:cxn>
                  <a:cxn ang="0">
                    <a:pos x="2636" y="443"/>
                  </a:cxn>
                  <a:cxn ang="0">
                    <a:pos x="2518" y="325"/>
                  </a:cxn>
                  <a:cxn ang="0">
                    <a:pos x="2399" y="325"/>
                  </a:cxn>
                  <a:cxn ang="0">
                    <a:pos x="2162" y="178"/>
                  </a:cxn>
                  <a:cxn ang="0">
                    <a:pos x="2015" y="87"/>
                  </a:cxn>
                  <a:cxn ang="0">
                    <a:pos x="1779" y="30"/>
                  </a:cxn>
                </a:cxnLst>
                <a:rect l="0" t="0" r="r" b="b"/>
                <a:pathLst>
                  <a:path w="3435" h="2902">
                    <a:moveTo>
                      <a:pt x="1718" y="296"/>
                    </a:moveTo>
                    <a:lnTo>
                      <a:pt x="1659" y="296"/>
                    </a:lnTo>
                    <a:lnTo>
                      <a:pt x="1659" y="325"/>
                    </a:lnTo>
                    <a:lnTo>
                      <a:pt x="1599" y="355"/>
                    </a:lnTo>
                    <a:lnTo>
                      <a:pt x="1569" y="355"/>
                    </a:lnTo>
                    <a:lnTo>
                      <a:pt x="1541" y="385"/>
                    </a:lnTo>
                    <a:lnTo>
                      <a:pt x="1451" y="385"/>
                    </a:lnTo>
                    <a:lnTo>
                      <a:pt x="1451" y="415"/>
                    </a:lnTo>
                    <a:lnTo>
                      <a:pt x="1392" y="415"/>
                    </a:lnTo>
                    <a:lnTo>
                      <a:pt x="1304" y="503"/>
                    </a:lnTo>
                    <a:lnTo>
                      <a:pt x="1304" y="534"/>
                    </a:lnTo>
                    <a:lnTo>
                      <a:pt x="1333" y="534"/>
                    </a:lnTo>
                    <a:lnTo>
                      <a:pt x="1304" y="562"/>
                    </a:lnTo>
                    <a:lnTo>
                      <a:pt x="1274" y="562"/>
                    </a:lnTo>
                    <a:lnTo>
                      <a:pt x="1274" y="591"/>
                    </a:lnTo>
                    <a:lnTo>
                      <a:pt x="1213" y="591"/>
                    </a:lnTo>
                    <a:lnTo>
                      <a:pt x="1185" y="562"/>
                    </a:lnTo>
                    <a:lnTo>
                      <a:pt x="976" y="562"/>
                    </a:lnTo>
                    <a:lnTo>
                      <a:pt x="948" y="534"/>
                    </a:lnTo>
                    <a:lnTo>
                      <a:pt x="948" y="443"/>
                    </a:lnTo>
                    <a:lnTo>
                      <a:pt x="918" y="443"/>
                    </a:lnTo>
                    <a:lnTo>
                      <a:pt x="888" y="473"/>
                    </a:lnTo>
                    <a:lnTo>
                      <a:pt x="858" y="473"/>
                    </a:lnTo>
                    <a:lnTo>
                      <a:pt x="830" y="443"/>
                    </a:lnTo>
                    <a:lnTo>
                      <a:pt x="769" y="443"/>
                    </a:lnTo>
                    <a:lnTo>
                      <a:pt x="799" y="473"/>
                    </a:lnTo>
                    <a:lnTo>
                      <a:pt x="769" y="503"/>
                    </a:lnTo>
                    <a:lnTo>
                      <a:pt x="799" y="534"/>
                    </a:lnTo>
                    <a:lnTo>
                      <a:pt x="799" y="562"/>
                    </a:lnTo>
                    <a:lnTo>
                      <a:pt x="858" y="621"/>
                    </a:lnTo>
                    <a:lnTo>
                      <a:pt x="858" y="798"/>
                    </a:lnTo>
                    <a:lnTo>
                      <a:pt x="769" y="798"/>
                    </a:lnTo>
                    <a:lnTo>
                      <a:pt x="769" y="770"/>
                    </a:lnTo>
                    <a:lnTo>
                      <a:pt x="739" y="798"/>
                    </a:lnTo>
                    <a:lnTo>
                      <a:pt x="739" y="828"/>
                    </a:lnTo>
                    <a:lnTo>
                      <a:pt x="711" y="798"/>
                    </a:lnTo>
                    <a:lnTo>
                      <a:pt x="681" y="798"/>
                    </a:lnTo>
                    <a:lnTo>
                      <a:pt x="681" y="828"/>
                    </a:lnTo>
                    <a:lnTo>
                      <a:pt x="651" y="798"/>
                    </a:lnTo>
                    <a:lnTo>
                      <a:pt x="592" y="798"/>
                    </a:lnTo>
                    <a:lnTo>
                      <a:pt x="532" y="859"/>
                    </a:lnTo>
                    <a:lnTo>
                      <a:pt x="503" y="828"/>
                    </a:lnTo>
                    <a:lnTo>
                      <a:pt x="503" y="798"/>
                    </a:lnTo>
                    <a:lnTo>
                      <a:pt x="474" y="770"/>
                    </a:lnTo>
                    <a:lnTo>
                      <a:pt x="444" y="770"/>
                    </a:lnTo>
                    <a:lnTo>
                      <a:pt x="444" y="741"/>
                    </a:lnTo>
                    <a:lnTo>
                      <a:pt x="325" y="741"/>
                    </a:lnTo>
                    <a:lnTo>
                      <a:pt x="325" y="770"/>
                    </a:lnTo>
                    <a:lnTo>
                      <a:pt x="296" y="798"/>
                    </a:lnTo>
                    <a:lnTo>
                      <a:pt x="296" y="770"/>
                    </a:lnTo>
                    <a:lnTo>
                      <a:pt x="265" y="770"/>
                    </a:lnTo>
                    <a:lnTo>
                      <a:pt x="237" y="798"/>
                    </a:lnTo>
                    <a:lnTo>
                      <a:pt x="207" y="770"/>
                    </a:lnTo>
                    <a:lnTo>
                      <a:pt x="177" y="798"/>
                    </a:lnTo>
                    <a:lnTo>
                      <a:pt x="89" y="798"/>
                    </a:lnTo>
                    <a:lnTo>
                      <a:pt x="58" y="828"/>
                    </a:lnTo>
                    <a:lnTo>
                      <a:pt x="28" y="828"/>
                    </a:lnTo>
                    <a:lnTo>
                      <a:pt x="0" y="859"/>
                    </a:lnTo>
                    <a:lnTo>
                      <a:pt x="0" y="916"/>
                    </a:lnTo>
                    <a:lnTo>
                      <a:pt x="28" y="916"/>
                    </a:lnTo>
                    <a:lnTo>
                      <a:pt x="58" y="889"/>
                    </a:lnTo>
                    <a:lnTo>
                      <a:pt x="89" y="889"/>
                    </a:lnTo>
                    <a:lnTo>
                      <a:pt x="89" y="916"/>
                    </a:lnTo>
                    <a:lnTo>
                      <a:pt x="28" y="916"/>
                    </a:lnTo>
                    <a:lnTo>
                      <a:pt x="58" y="947"/>
                    </a:lnTo>
                    <a:lnTo>
                      <a:pt x="118" y="947"/>
                    </a:lnTo>
                    <a:lnTo>
                      <a:pt x="118" y="977"/>
                    </a:lnTo>
                    <a:lnTo>
                      <a:pt x="58" y="977"/>
                    </a:lnTo>
                    <a:lnTo>
                      <a:pt x="28" y="1007"/>
                    </a:lnTo>
                    <a:lnTo>
                      <a:pt x="118" y="1095"/>
                    </a:lnTo>
                    <a:lnTo>
                      <a:pt x="146" y="1066"/>
                    </a:lnTo>
                    <a:lnTo>
                      <a:pt x="207" y="1066"/>
                    </a:lnTo>
                    <a:lnTo>
                      <a:pt x="237" y="1095"/>
                    </a:lnTo>
                    <a:lnTo>
                      <a:pt x="384" y="1095"/>
                    </a:lnTo>
                    <a:lnTo>
                      <a:pt x="355" y="1125"/>
                    </a:lnTo>
                    <a:lnTo>
                      <a:pt x="384" y="1125"/>
                    </a:lnTo>
                    <a:lnTo>
                      <a:pt x="414" y="1154"/>
                    </a:lnTo>
                    <a:lnTo>
                      <a:pt x="444" y="1125"/>
                    </a:lnTo>
                    <a:lnTo>
                      <a:pt x="503" y="1184"/>
                    </a:lnTo>
                    <a:lnTo>
                      <a:pt x="621" y="1184"/>
                    </a:lnTo>
                    <a:lnTo>
                      <a:pt x="592" y="1214"/>
                    </a:lnTo>
                    <a:lnTo>
                      <a:pt x="562" y="1214"/>
                    </a:lnTo>
                    <a:lnTo>
                      <a:pt x="562" y="1244"/>
                    </a:lnTo>
                    <a:lnTo>
                      <a:pt x="592" y="1244"/>
                    </a:lnTo>
                    <a:lnTo>
                      <a:pt x="621" y="1272"/>
                    </a:lnTo>
                    <a:lnTo>
                      <a:pt x="651" y="1244"/>
                    </a:lnTo>
                    <a:lnTo>
                      <a:pt x="681" y="1244"/>
                    </a:lnTo>
                    <a:lnTo>
                      <a:pt x="651" y="1272"/>
                    </a:lnTo>
                    <a:lnTo>
                      <a:pt x="651" y="1302"/>
                    </a:lnTo>
                    <a:lnTo>
                      <a:pt x="681" y="1302"/>
                    </a:lnTo>
                    <a:lnTo>
                      <a:pt x="711" y="1332"/>
                    </a:lnTo>
                    <a:lnTo>
                      <a:pt x="681" y="1332"/>
                    </a:lnTo>
                    <a:lnTo>
                      <a:pt x="681" y="1362"/>
                    </a:lnTo>
                    <a:lnTo>
                      <a:pt x="651" y="1391"/>
                    </a:lnTo>
                    <a:lnTo>
                      <a:pt x="739" y="1481"/>
                    </a:lnTo>
                    <a:lnTo>
                      <a:pt x="739" y="1509"/>
                    </a:lnTo>
                    <a:lnTo>
                      <a:pt x="769" y="1539"/>
                    </a:lnTo>
                    <a:lnTo>
                      <a:pt x="799" y="1539"/>
                    </a:lnTo>
                    <a:lnTo>
                      <a:pt x="830" y="1569"/>
                    </a:lnTo>
                    <a:lnTo>
                      <a:pt x="858" y="1569"/>
                    </a:lnTo>
                    <a:lnTo>
                      <a:pt x="888" y="1600"/>
                    </a:lnTo>
                    <a:lnTo>
                      <a:pt x="918" y="1569"/>
                    </a:lnTo>
                    <a:lnTo>
                      <a:pt x="918" y="1746"/>
                    </a:lnTo>
                    <a:lnTo>
                      <a:pt x="888" y="1746"/>
                    </a:lnTo>
                    <a:lnTo>
                      <a:pt x="888" y="1776"/>
                    </a:lnTo>
                    <a:lnTo>
                      <a:pt x="976" y="1864"/>
                    </a:lnTo>
                    <a:lnTo>
                      <a:pt x="948" y="1864"/>
                    </a:lnTo>
                    <a:lnTo>
                      <a:pt x="918" y="1836"/>
                    </a:lnTo>
                    <a:lnTo>
                      <a:pt x="888" y="1864"/>
                    </a:lnTo>
                    <a:lnTo>
                      <a:pt x="888" y="1983"/>
                    </a:lnTo>
                    <a:lnTo>
                      <a:pt x="858" y="2013"/>
                    </a:lnTo>
                    <a:lnTo>
                      <a:pt x="858" y="2101"/>
                    </a:lnTo>
                    <a:lnTo>
                      <a:pt x="888" y="2101"/>
                    </a:lnTo>
                    <a:lnTo>
                      <a:pt x="888" y="2131"/>
                    </a:lnTo>
                    <a:lnTo>
                      <a:pt x="858" y="2131"/>
                    </a:lnTo>
                    <a:lnTo>
                      <a:pt x="858" y="2220"/>
                    </a:lnTo>
                    <a:lnTo>
                      <a:pt x="830" y="2250"/>
                    </a:lnTo>
                    <a:lnTo>
                      <a:pt x="830" y="2338"/>
                    </a:lnTo>
                    <a:lnTo>
                      <a:pt x="799" y="2368"/>
                    </a:lnTo>
                    <a:lnTo>
                      <a:pt x="799" y="2456"/>
                    </a:lnTo>
                    <a:lnTo>
                      <a:pt x="769" y="2486"/>
                    </a:lnTo>
                    <a:lnTo>
                      <a:pt x="769" y="2517"/>
                    </a:lnTo>
                    <a:lnTo>
                      <a:pt x="739" y="2547"/>
                    </a:lnTo>
                    <a:lnTo>
                      <a:pt x="711" y="2547"/>
                    </a:lnTo>
                    <a:lnTo>
                      <a:pt x="681" y="2575"/>
                    </a:lnTo>
                    <a:lnTo>
                      <a:pt x="711" y="2604"/>
                    </a:lnTo>
                    <a:lnTo>
                      <a:pt x="799" y="2604"/>
                    </a:lnTo>
                    <a:lnTo>
                      <a:pt x="799" y="2635"/>
                    </a:lnTo>
                    <a:lnTo>
                      <a:pt x="769" y="2665"/>
                    </a:lnTo>
                    <a:lnTo>
                      <a:pt x="799" y="2693"/>
                    </a:lnTo>
                    <a:lnTo>
                      <a:pt x="830" y="2665"/>
                    </a:lnTo>
                    <a:lnTo>
                      <a:pt x="858" y="2693"/>
                    </a:lnTo>
                    <a:lnTo>
                      <a:pt x="888" y="2693"/>
                    </a:lnTo>
                    <a:lnTo>
                      <a:pt x="918" y="2724"/>
                    </a:lnTo>
                    <a:lnTo>
                      <a:pt x="948" y="2693"/>
                    </a:lnTo>
                    <a:lnTo>
                      <a:pt x="1006" y="2754"/>
                    </a:lnTo>
                    <a:lnTo>
                      <a:pt x="1095" y="2754"/>
                    </a:lnTo>
                    <a:lnTo>
                      <a:pt x="1155" y="2811"/>
                    </a:lnTo>
                    <a:lnTo>
                      <a:pt x="1185" y="2783"/>
                    </a:lnTo>
                    <a:lnTo>
                      <a:pt x="1213" y="2783"/>
                    </a:lnTo>
                    <a:lnTo>
                      <a:pt x="1244" y="2811"/>
                    </a:lnTo>
                    <a:lnTo>
                      <a:pt x="1274" y="2811"/>
                    </a:lnTo>
                    <a:lnTo>
                      <a:pt x="1304" y="2783"/>
                    </a:lnTo>
                    <a:lnTo>
                      <a:pt x="1333" y="2783"/>
                    </a:lnTo>
                    <a:lnTo>
                      <a:pt x="1362" y="2754"/>
                    </a:lnTo>
                    <a:lnTo>
                      <a:pt x="1422" y="2754"/>
                    </a:lnTo>
                    <a:lnTo>
                      <a:pt x="1451" y="2783"/>
                    </a:lnTo>
                    <a:lnTo>
                      <a:pt x="1541" y="2783"/>
                    </a:lnTo>
                    <a:lnTo>
                      <a:pt x="1569" y="2842"/>
                    </a:lnTo>
                    <a:lnTo>
                      <a:pt x="1569" y="2811"/>
                    </a:lnTo>
                    <a:lnTo>
                      <a:pt x="1629" y="2811"/>
                    </a:lnTo>
                    <a:lnTo>
                      <a:pt x="1659" y="2842"/>
                    </a:lnTo>
                    <a:lnTo>
                      <a:pt x="1629" y="2842"/>
                    </a:lnTo>
                    <a:lnTo>
                      <a:pt x="1629" y="2872"/>
                    </a:lnTo>
                    <a:lnTo>
                      <a:pt x="1688" y="2872"/>
                    </a:lnTo>
                    <a:lnTo>
                      <a:pt x="1718" y="2902"/>
                    </a:lnTo>
                    <a:lnTo>
                      <a:pt x="1748" y="2902"/>
                    </a:lnTo>
                    <a:lnTo>
                      <a:pt x="1779" y="2872"/>
                    </a:lnTo>
                    <a:lnTo>
                      <a:pt x="1806" y="2902"/>
                    </a:lnTo>
                    <a:lnTo>
                      <a:pt x="1925" y="2902"/>
                    </a:lnTo>
                    <a:lnTo>
                      <a:pt x="1955" y="2872"/>
                    </a:lnTo>
                    <a:lnTo>
                      <a:pt x="2015" y="2872"/>
                    </a:lnTo>
                    <a:lnTo>
                      <a:pt x="1985" y="2842"/>
                    </a:lnTo>
                    <a:lnTo>
                      <a:pt x="1985" y="2724"/>
                    </a:lnTo>
                    <a:lnTo>
                      <a:pt x="2015" y="2693"/>
                    </a:lnTo>
                    <a:lnTo>
                      <a:pt x="1985" y="2665"/>
                    </a:lnTo>
                    <a:lnTo>
                      <a:pt x="2015" y="2635"/>
                    </a:lnTo>
                    <a:lnTo>
                      <a:pt x="2043" y="2635"/>
                    </a:lnTo>
                    <a:lnTo>
                      <a:pt x="2073" y="2604"/>
                    </a:lnTo>
                    <a:lnTo>
                      <a:pt x="2104" y="2604"/>
                    </a:lnTo>
                    <a:lnTo>
                      <a:pt x="2162" y="2547"/>
                    </a:lnTo>
                    <a:lnTo>
                      <a:pt x="2192" y="2547"/>
                    </a:lnTo>
                    <a:lnTo>
                      <a:pt x="2222" y="2517"/>
                    </a:lnTo>
                    <a:lnTo>
                      <a:pt x="2341" y="2517"/>
                    </a:lnTo>
                    <a:lnTo>
                      <a:pt x="2368" y="2547"/>
                    </a:lnTo>
                    <a:lnTo>
                      <a:pt x="2429" y="2547"/>
                    </a:lnTo>
                    <a:lnTo>
                      <a:pt x="2459" y="2575"/>
                    </a:lnTo>
                    <a:lnTo>
                      <a:pt x="2488" y="2547"/>
                    </a:lnTo>
                    <a:lnTo>
                      <a:pt x="2548" y="2547"/>
                    </a:lnTo>
                    <a:lnTo>
                      <a:pt x="2548" y="2517"/>
                    </a:lnTo>
                    <a:lnTo>
                      <a:pt x="2578" y="2517"/>
                    </a:lnTo>
                    <a:lnTo>
                      <a:pt x="2578" y="2547"/>
                    </a:lnTo>
                    <a:lnTo>
                      <a:pt x="2548" y="2547"/>
                    </a:lnTo>
                    <a:lnTo>
                      <a:pt x="2548" y="2575"/>
                    </a:lnTo>
                    <a:lnTo>
                      <a:pt x="2636" y="2575"/>
                    </a:lnTo>
                    <a:lnTo>
                      <a:pt x="2636" y="2604"/>
                    </a:lnTo>
                    <a:lnTo>
                      <a:pt x="2666" y="2604"/>
                    </a:lnTo>
                    <a:lnTo>
                      <a:pt x="2696" y="2635"/>
                    </a:lnTo>
                    <a:lnTo>
                      <a:pt x="2725" y="2635"/>
                    </a:lnTo>
                    <a:lnTo>
                      <a:pt x="2755" y="2665"/>
                    </a:lnTo>
                    <a:lnTo>
                      <a:pt x="2785" y="2635"/>
                    </a:lnTo>
                    <a:lnTo>
                      <a:pt x="2814" y="2665"/>
                    </a:lnTo>
                    <a:lnTo>
                      <a:pt x="2843" y="2665"/>
                    </a:lnTo>
                    <a:lnTo>
                      <a:pt x="2873" y="2635"/>
                    </a:lnTo>
                    <a:lnTo>
                      <a:pt x="2903" y="2665"/>
                    </a:lnTo>
                    <a:lnTo>
                      <a:pt x="2934" y="2635"/>
                    </a:lnTo>
                    <a:lnTo>
                      <a:pt x="2992" y="2635"/>
                    </a:lnTo>
                    <a:lnTo>
                      <a:pt x="2962" y="2604"/>
                    </a:lnTo>
                    <a:lnTo>
                      <a:pt x="3021" y="2547"/>
                    </a:lnTo>
                    <a:lnTo>
                      <a:pt x="3052" y="2547"/>
                    </a:lnTo>
                    <a:lnTo>
                      <a:pt x="3141" y="2456"/>
                    </a:lnTo>
                    <a:lnTo>
                      <a:pt x="3198" y="2456"/>
                    </a:lnTo>
                    <a:lnTo>
                      <a:pt x="3198" y="2429"/>
                    </a:lnTo>
                    <a:lnTo>
                      <a:pt x="3228" y="2429"/>
                    </a:lnTo>
                    <a:lnTo>
                      <a:pt x="3228" y="2398"/>
                    </a:lnTo>
                    <a:lnTo>
                      <a:pt x="3289" y="2338"/>
                    </a:lnTo>
                    <a:lnTo>
                      <a:pt x="3259" y="2309"/>
                    </a:lnTo>
                    <a:lnTo>
                      <a:pt x="3171" y="2309"/>
                    </a:lnTo>
                    <a:lnTo>
                      <a:pt x="3141" y="2279"/>
                    </a:lnTo>
                    <a:lnTo>
                      <a:pt x="3110" y="2279"/>
                    </a:lnTo>
                    <a:lnTo>
                      <a:pt x="3052" y="2220"/>
                    </a:lnTo>
                    <a:lnTo>
                      <a:pt x="3052" y="2191"/>
                    </a:lnTo>
                    <a:lnTo>
                      <a:pt x="3080" y="2161"/>
                    </a:lnTo>
                    <a:lnTo>
                      <a:pt x="3080" y="2131"/>
                    </a:lnTo>
                    <a:lnTo>
                      <a:pt x="3110" y="2131"/>
                    </a:lnTo>
                    <a:lnTo>
                      <a:pt x="3110" y="2101"/>
                    </a:lnTo>
                    <a:lnTo>
                      <a:pt x="3080" y="2073"/>
                    </a:lnTo>
                    <a:lnTo>
                      <a:pt x="3021" y="2043"/>
                    </a:lnTo>
                    <a:lnTo>
                      <a:pt x="3021" y="2013"/>
                    </a:lnTo>
                    <a:lnTo>
                      <a:pt x="2992" y="1983"/>
                    </a:lnTo>
                    <a:lnTo>
                      <a:pt x="3021" y="1983"/>
                    </a:lnTo>
                    <a:lnTo>
                      <a:pt x="3021" y="1954"/>
                    </a:lnTo>
                    <a:lnTo>
                      <a:pt x="3080" y="1983"/>
                    </a:lnTo>
                    <a:lnTo>
                      <a:pt x="3080" y="1954"/>
                    </a:lnTo>
                    <a:lnTo>
                      <a:pt x="3110" y="1954"/>
                    </a:lnTo>
                    <a:lnTo>
                      <a:pt x="3141" y="1925"/>
                    </a:lnTo>
                    <a:lnTo>
                      <a:pt x="3141" y="1895"/>
                    </a:lnTo>
                    <a:lnTo>
                      <a:pt x="3080" y="1836"/>
                    </a:lnTo>
                    <a:lnTo>
                      <a:pt x="3080" y="1776"/>
                    </a:lnTo>
                    <a:lnTo>
                      <a:pt x="3052" y="1746"/>
                    </a:lnTo>
                    <a:lnTo>
                      <a:pt x="3080" y="1746"/>
                    </a:lnTo>
                    <a:lnTo>
                      <a:pt x="3110" y="1718"/>
                    </a:lnTo>
                    <a:lnTo>
                      <a:pt x="3080" y="1688"/>
                    </a:lnTo>
                    <a:lnTo>
                      <a:pt x="3080" y="1657"/>
                    </a:lnTo>
                    <a:lnTo>
                      <a:pt x="3052" y="1627"/>
                    </a:lnTo>
                    <a:lnTo>
                      <a:pt x="3052" y="1539"/>
                    </a:lnTo>
                    <a:lnTo>
                      <a:pt x="2934" y="1539"/>
                    </a:lnTo>
                    <a:lnTo>
                      <a:pt x="2903" y="1569"/>
                    </a:lnTo>
                    <a:lnTo>
                      <a:pt x="2903" y="1600"/>
                    </a:lnTo>
                    <a:lnTo>
                      <a:pt x="2873" y="1627"/>
                    </a:lnTo>
                    <a:lnTo>
                      <a:pt x="2814" y="1627"/>
                    </a:lnTo>
                    <a:lnTo>
                      <a:pt x="2873" y="1569"/>
                    </a:lnTo>
                    <a:lnTo>
                      <a:pt x="2873" y="1539"/>
                    </a:lnTo>
                    <a:lnTo>
                      <a:pt x="2843" y="1539"/>
                    </a:lnTo>
                    <a:lnTo>
                      <a:pt x="2962" y="1420"/>
                    </a:lnTo>
                    <a:lnTo>
                      <a:pt x="2962" y="1391"/>
                    </a:lnTo>
                    <a:lnTo>
                      <a:pt x="3110" y="1244"/>
                    </a:lnTo>
                    <a:lnTo>
                      <a:pt x="3080" y="1244"/>
                    </a:lnTo>
                    <a:lnTo>
                      <a:pt x="3110" y="1214"/>
                    </a:lnTo>
                    <a:lnTo>
                      <a:pt x="3110" y="1184"/>
                    </a:lnTo>
                    <a:lnTo>
                      <a:pt x="3141" y="1184"/>
                    </a:lnTo>
                    <a:lnTo>
                      <a:pt x="3171" y="1214"/>
                    </a:lnTo>
                    <a:lnTo>
                      <a:pt x="3228" y="1214"/>
                    </a:lnTo>
                    <a:lnTo>
                      <a:pt x="3228" y="1184"/>
                    </a:lnTo>
                    <a:lnTo>
                      <a:pt x="3259" y="1154"/>
                    </a:lnTo>
                    <a:lnTo>
                      <a:pt x="3228" y="1125"/>
                    </a:lnTo>
                    <a:lnTo>
                      <a:pt x="3259" y="1095"/>
                    </a:lnTo>
                    <a:lnTo>
                      <a:pt x="3259" y="1036"/>
                    </a:lnTo>
                    <a:lnTo>
                      <a:pt x="3289" y="1007"/>
                    </a:lnTo>
                    <a:lnTo>
                      <a:pt x="3259" y="1007"/>
                    </a:lnTo>
                    <a:lnTo>
                      <a:pt x="3259" y="977"/>
                    </a:lnTo>
                    <a:lnTo>
                      <a:pt x="3289" y="947"/>
                    </a:lnTo>
                    <a:lnTo>
                      <a:pt x="3289" y="916"/>
                    </a:lnTo>
                    <a:lnTo>
                      <a:pt x="3317" y="889"/>
                    </a:lnTo>
                    <a:lnTo>
                      <a:pt x="3317" y="828"/>
                    </a:lnTo>
                    <a:lnTo>
                      <a:pt x="3435" y="710"/>
                    </a:lnTo>
                    <a:lnTo>
                      <a:pt x="3435" y="680"/>
                    </a:lnTo>
                    <a:lnTo>
                      <a:pt x="3289" y="680"/>
                    </a:lnTo>
                    <a:lnTo>
                      <a:pt x="3259" y="652"/>
                    </a:lnTo>
                    <a:lnTo>
                      <a:pt x="3228" y="652"/>
                    </a:lnTo>
                    <a:lnTo>
                      <a:pt x="3228" y="621"/>
                    </a:lnTo>
                    <a:lnTo>
                      <a:pt x="3198" y="621"/>
                    </a:lnTo>
                    <a:lnTo>
                      <a:pt x="3198" y="652"/>
                    </a:lnTo>
                    <a:lnTo>
                      <a:pt x="3141" y="652"/>
                    </a:lnTo>
                    <a:lnTo>
                      <a:pt x="3110" y="621"/>
                    </a:lnTo>
                    <a:lnTo>
                      <a:pt x="3052" y="621"/>
                    </a:lnTo>
                    <a:lnTo>
                      <a:pt x="3021" y="591"/>
                    </a:lnTo>
                    <a:lnTo>
                      <a:pt x="3021" y="562"/>
                    </a:lnTo>
                    <a:lnTo>
                      <a:pt x="2992" y="534"/>
                    </a:lnTo>
                    <a:lnTo>
                      <a:pt x="2962" y="534"/>
                    </a:lnTo>
                    <a:lnTo>
                      <a:pt x="2934" y="503"/>
                    </a:lnTo>
                    <a:lnTo>
                      <a:pt x="2903" y="503"/>
                    </a:lnTo>
                    <a:lnTo>
                      <a:pt x="2873" y="534"/>
                    </a:lnTo>
                    <a:lnTo>
                      <a:pt x="2843" y="534"/>
                    </a:lnTo>
                    <a:lnTo>
                      <a:pt x="2814" y="503"/>
                    </a:lnTo>
                    <a:lnTo>
                      <a:pt x="2725" y="503"/>
                    </a:lnTo>
                    <a:lnTo>
                      <a:pt x="2666" y="443"/>
                    </a:lnTo>
                    <a:lnTo>
                      <a:pt x="2636" y="443"/>
                    </a:lnTo>
                    <a:lnTo>
                      <a:pt x="2606" y="415"/>
                    </a:lnTo>
                    <a:lnTo>
                      <a:pt x="2548" y="415"/>
                    </a:lnTo>
                    <a:lnTo>
                      <a:pt x="2578" y="385"/>
                    </a:lnTo>
                    <a:lnTo>
                      <a:pt x="2548" y="355"/>
                    </a:lnTo>
                    <a:lnTo>
                      <a:pt x="2548" y="296"/>
                    </a:lnTo>
                    <a:lnTo>
                      <a:pt x="2518" y="325"/>
                    </a:lnTo>
                    <a:lnTo>
                      <a:pt x="2518" y="355"/>
                    </a:lnTo>
                    <a:lnTo>
                      <a:pt x="2459" y="355"/>
                    </a:lnTo>
                    <a:lnTo>
                      <a:pt x="2459" y="385"/>
                    </a:lnTo>
                    <a:lnTo>
                      <a:pt x="2429" y="355"/>
                    </a:lnTo>
                    <a:lnTo>
                      <a:pt x="2368" y="355"/>
                    </a:lnTo>
                    <a:lnTo>
                      <a:pt x="2399" y="325"/>
                    </a:lnTo>
                    <a:lnTo>
                      <a:pt x="2368" y="296"/>
                    </a:lnTo>
                    <a:lnTo>
                      <a:pt x="2368" y="266"/>
                    </a:lnTo>
                    <a:lnTo>
                      <a:pt x="2341" y="237"/>
                    </a:lnTo>
                    <a:lnTo>
                      <a:pt x="2250" y="237"/>
                    </a:lnTo>
                    <a:lnTo>
                      <a:pt x="2250" y="178"/>
                    </a:lnTo>
                    <a:lnTo>
                      <a:pt x="2162" y="178"/>
                    </a:lnTo>
                    <a:lnTo>
                      <a:pt x="2162" y="148"/>
                    </a:lnTo>
                    <a:lnTo>
                      <a:pt x="2132" y="148"/>
                    </a:lnTo>
                    <a:lnTo>
                      <a:pt x="2132" y="87"/>
                    </a:lnTo>
                    <a:lnTo>
                      <a:pt x="2073" y="87"/>
                    </a:lnTo>
                    <a:lnTo>
                      <a:pt x="2043" y="118"/>
                    </a:lnTo>
                    <a:lnTo>
                      <a:pt x="2015" y="87"/>
                    </a:lnTo>
                    <a:lnTo>
                      <a:pt x="1985" y="87"/>
                    </a:lnTo>
                    <a:lnTo>
                      <a:pt x="1985" y="30"/>
                    </a:lnTo>
                    <a:lnTo>
                      <a:pt x="1955" y="0"/>
                    </a:lnTo>
                    <a:lnTo>
                      <a:pt x="1866" y="0"/>
                    </a:lnTo>
                    <a:lnTo>
                      <a:pt x="1806" y="30"/>
                    </a:lnTo>
                    <a:lnTo>
                      <a:pt x="1779" y="30"/>
                    </a:lnTo>
                    <a:lnTo>
                      <a:pt x="1718" y="87"/>
                    </a:lnTo>
                    <a:lnTo>
                      <a:pt x="1718" y="237"/>
                    </a:lnTo>
                    <a:lnTo>
                      <a:pt x="1688" y="237"/>
                    </a:lnTo>
                    <a:lnTo>
                      <a:pt x="1688" y="266"/>
                    </a:lnTo>
                    <a:lnTo>
                      <a:pt x="1718" y="296"/>
                    </a:lnTo>
                    <a:close/>
                  </a:path>
                </a:pathLst>
              </a:custGeom>
              <a:solidFill>
                <a:srgbClr val="B3B136"/>
              </a:solidFill>
              <a:ln w="9525">
                <a:noFill/>
                <a:round/>
                <a:headEnd/>
                <a:tailEnd/>
              </a:ln>
            </p:spPr>
            <p:txBody>
              <a:bodyPr/>
              <a:lstStyle/>
              <a:p>
                <a:endParaRPr lang="en-GB"/>
              </a:p>
            </p:txBody>
          </p:sp>
          <p:sp>
            <p:nvSpPr>
              <p:cNvPr id="13382" name="Freeform 70"/>
              <p:cNvSpPr>
                <a:spLocks noEditPoints="1"/>
              </p:cNvSpPr>
              <p:nvPr/>
            </p:nvSpPr>
            <p:spPr bwMode="auto">
              <a:xfrm>
                <a:off x="2805" y="2246"/>
                <a:ext cx="222" cy="222"/>
              </a:xfrm>
              <a:custGeom>
                <a:avLst/>
                <a:gdLst/>
                <a:ahLst/>
                <a:cxnLst>
                  <a:cxn ang="0">
                    <a:pos x="177" y="356"/>
                  </a:cxn>
                  <a:cxn ang="0">
                    <a:pos x="57" y="502"/>
                  </a:cxn>
                  <a:cxn ang="0">
                    <a:pos x="148" y="562"/>
                  </a:cxn>
                  <a:cxn ang="0">
                    <a:pos x="57" y="592"/>
                  </a:cxn>
                  <a:cxn ang="0">
                    <a:pos x="0" y="562"/>
                  </a:cxn>
                  <a:cxn ang="0">
                    <a:pos x="88" y="620"/>
                  </a:cxn>
                  <a:cxn ang="0">
                    <a:pos x="57" y="650"/>
                  </a:cxn>
                  <a:cxn ang="0">
                    <a:pos x="118" y="681"/>
                  </a:cxn>
                  <a:cxn ang="0">
                    <a:pos x="148" y="650"/>
                  </a:cxn>
                  <a:cxn ang="0">
                    <a:pos x="237" y="620"/>
                  </a:cxn>
                  <a:cxn ang="0">
                    <a:pos x="295" y="650"/>
                  </a:cxn>
                  <a:cxn ang="0">
                    <a:pos x="325" y="650"/>
                  </a:cxn>
                  <a:cxn ang="0">
                    <a:pos x="355" y="681"/>
                  </a:cxn>
                  <a:cxn ang="0">
                    <a:pos x="444" y="710"/>
                  </a:cxn>
                  <a:cxn ang="0">
                    <a:pos x="503" y="738"/>
                  </a:cxn>
                  <a:cxn ang="0">
                    <a:pos x="474" y="829"/>
                  </a:cxn>
                  <a:cxn ang="0">
                    <a:pos x="474" y="856"/>
                  </a:cxn>
                  <a:cxn ang="0">
                    <a:pos x="532" y="887"/>
                  </a:cxn>
                  <a:cxn ang="0">
                    <a:pos x="562" y="799"/>
                  </a:cxn>
                  <a:cxn ang="0">
                    <a:pos x="562" y="769"/>
                  </a:cxn>
                  <a:cxn ang="0">
                    <a:pos x="592" y="710"/>
                  </a:cxn>
                  <a:cxn ang="0">
                    <a:pos x="623" y="681"/>
                  </a:cxn>
                  <a:cxn ang="0">
                    <a:pos x="592" y="620"/>
                  </a:cxn>
                  <a:cxn ang="0">
                    <a:pos x="562" y="562"/>
                  </a:cxn>
                  <a:cxn ang="0">
                    <a:pos x="562" y="531"/>
                  </a:cxn>
                  <a:cxn ang="0">
                    <a:pos x="562" y="502"/>
                  </a:cxn>
                  <a:cxn ang="0">
                    <a:pos x="592" y="502"/>
                  </a:cxn>
                  <a:cxn ang="0">
                    <a:pos x="769" y="474"/>
                  </a:cxn>
                  <a:cxn ang="0">
                    <a:pos x="799" y="383"/>
                  </a:cxn>
                  <a:cxn ang="0">
                    <a:pos x="830" y="325"/>
                  </a:cxn>
                  <a:cxn ang="0">
                    <a:pos x="741" y="295"/>
                  </a:cxn>
                  <a:cxn ang="0">
                    <a:pos x="830" y="265"/>
                  </a:cxn>
                  <a:cxn ang="0">
                    <a:pos x="860" y="206"/>
                  </a:cxn>
                  <a:cxn ang="0">
                    <a:pos x="887" y="147"/>
                  </a:cxn>
                  <a:cxn ang="0">
                    <a:pos x="860" y="58"/>
                  </a:cxn>
                  <a:cxn ang="0">
                    <a:pos x="799" y="28"/>
                  </a:cxn>
                  <a:cxn ang="0">
                    <a:pos x="562" y="0"/>
                  </a:cxn>
                  <a:cxn ang="0">
                    <a:pos x="474" y="28"/>
                  </a:cxn>
                  <a:cxn ang="0">
                    <a:pos x="355" y="118"/>
                  </a:cxn>
                  <a:cxn ang="0">
                    <a:pos x="325" y="147"/>
                  </a:cxn>
                  <a:cxn ang="0">
                    <a:pos x="237" y="177"/>
                  </a:cxn>
                  <a:cxn ang="0">
                    <a:pos x="207" y="236"/>
                  </a:cxn>
                  <a:cxn ang="0">
                    <a:pos x="177" y="325"/>
                  </a:cxn>
                  <a:cxn ang="0">
                    <a:pos x="503" y="265"/>
                  </a:cxn>
                  <a:cxn ang="0">
                    <a:pos x="444" y="383"/>
                  </a:cxn>
                  <a:cxn ang="0">
                    <a:pos x="385" y="356"/>
                  </a:cxn>
                  <a:cxn ang="0">
                    <a:pos x="355" y="325"/>
                  </a:cxn>
                  <a:cxn ang="0">
                    <a:pos x="444" y="265"/>
                  </a:cxn>
                  <a:cxn ang="0">
                    <a:pos x="267" y="562"/>
                  </a:cxn>
                  <a:cxn ang="0">
                    <a:pos x="237" y="531"/>
                  </a:cxn>
                </a:cxnLst>
                <a:rect l="0" t="0" r="r" b="b"/>
                <a:pathLst>
                  <a:path w="887" h="887">
                    <a:moveTo>
                      <a:pt x="177" y="325"/>
                    </a:moveTo>
                    <a:lnTo>
                      <a:pt x="177" y="356"/>
                    </a:lnTo>
                    <a:lnTo>
                      <a:pt x="57" y="474"/>
                    </a:lnTo>
                    <a:lnTo>
                      <a:pt x="57" y="502"/>
                    </a:lnTo>
                    <a:lnTo>
                      <a:pt x="88" y="531"/>
                    </a:lnTo>
                    <a:lnTo>
                      <a:pt x="148" y="562"/>
                    </a:lnTo>
                    <a:lnTo>
                      <a:pt x="118" y="592"/>
                    </a:lnTo>
                    <a:lnTo>
                      <a:pt x="57" y="592"/>
                    </a:lnTo>
                    <a:lnTo>
                      <a:pt x="57" y="562"/>
                    </a:lnTo>
                    <a:lnTo>
                      <a:pt x="0" y="562"/>
                    </a:lnTo>
                    <a:lnTo>
                      <a:pt x="57" y="620"/>
                    </a:lnTo>
                    <a:lnTo>
                      <a:pt x="88" y="620"/>
                    </a:lnTo>
                    <a:lnTo>
                      <a:pt x="118" y="650"/>
                    </a:lnTo>
                    <a:lnTo>
                      <a:pt x="57" y="650"/>
                    </a:lnTo>
                    <a:lnTo>
                      <a:pt x="88" y="681"/>
                    </a:lnTo>
                    <a:lnTo>
                      <a:pt x="118" y="681"/>
                    </a:lnTo>
                    <a:lnTo>
                      <a:pt x="148" y="681"/>
                    </a:lnTo>
                    <a:lnTo>
                      <a:pt x="148" y="650"/>
                    </a:lnTo>
                    <a:lnTo>
                      <a:pt x="207" y="650"/>
                    </a:lnTo>
                    <a:lnTo>
                      <a:pt x="237" y="620"/>
                    </a:lnTo>
                    <a:lnTo>
                      <a:pt x="237" y="650"/>
                    </a:lnTo>
                    <a:lnTo>
                      <a:pt x="295" y="650"/>
                    </a:lnTo>
                    <a:lnTo>
                      <a:pt x="295" y="620"/>
                    </a:lnTo>
                    <a:lnTo>
                      <a:pt x="325" y="650"/>
                    </a:lnTo>
                    <a:lnTo>
                      <a:pt x="325" y="681"/>
                    </a:lnTo>
                    <a:lnTo>
                      <a:pt x="355" y="681"/>
                    </a:lnTo>
                    <a:lnTo>
                      <a:pt x="355" y="710"/>
                    </a:lnTo>
                    <a:lnTo>
                      <a:pt x="444" y="710"/>
                    </a:lnTo>
                    <a:lnTo>
                      <a:pt x="474" y="738"/>
                    </a:lnTo>
                    <a:lnTo>
                      <a:pt x="503" y="738"/>
                    </a:lnTo>
                    <a:lnTo>
                      <a:pt x="503" y="799"/>
                    </a:lnTo>
                    <a:lnTo>
                      <a:pt x="474" y="829"/>
                    </a:lnTo>
                    <a:lnTo>
                      <a:pt x="444" y="829"/>
                    </a:lnTo>
                    <a:lnTo>
                      <a:pt x="474" y="856"/>
                    </a:lnTo>
                    <a:lnTo>
                      <a:pt x="503" y="856"/>
                    </a:lnTo>
                    <a:lnTo>
                      <a:pt x="532" y="887"/>
                    </a:lnTo>
                    <a:lnTo>
                      <a:pt x="562" y="856"/>
                    </a:lnTo>
                    <a:lnTo>
                      <a:pt x="562" y="799"/>
                    </a:lnTo>
                    <a:lnTo>
                      <a:pt x="532" y="769"/>
                    </a:lnTo>
                    <a:lnTo>
                      <a:pt x="562" y="769"/>
                    </a:lnTo>
                    <a:lnTo>
                      <a:pt x="562" y="738"/>
                    </a:lnTo>
                    <a:lnTo>
                      <a:pt x="592" y="710"/>
                    </a:lnTo>
                    <a:lnTo>
                      <a:pt x="592" y="681"/>
                    </a:lnTo>
                    <a:lnTo>
                      <a:pt x="623" y="681"/>
                    </a:lnTo>
                    <a:lnTo>
                      <a:pt x="623" y="650"/>
                    </a:lnTo>
                    <a:lnTo>
                      <a:pt x="592" y="620"/>
                    </a:lnTo>
                    <a:lnTo>
                      <a:pt x="592" y="592"/>
                    </a:lnTo>
                    <a:lnTo>
                      <a:pt x="562" y="562"/>
                    </a:lnTo>
                    <a:lnTo>
                      <a:pt x="532" y="562"/>
                    </a:lnTo>
                    <a:lnTo>
                      <a:pt x="562" y="531"/>
                    </a:lnTo>
                    <a:lnTo>
                      <a:pt x="532" y="531"/>
                    </a:lnTo>
                    <a:lnTo>
                      <a:pt x="562" y="502"/>
                    </a:lnTo>
                    <a:lnTo>
                      <a:pt x="592" y="531"/>
                    </a:lnTo>
                    <a:lnTo>
                      <a:pt x="592" y="502"/>
                    </a:lnTo>
                    <a:lnTo>
                      <a:pt x="741" y="502"/>
                    </a:lnTo>
                    <a:lnTo>
                      <a:pt x="769" y="474"/>
                    </a:lnTo>
                    <a:lnTo>
                      <a:pt x="741" y="443"/>
                    </a:lnTo>
                    <a:lnTo>
                      <a:pt x="799" y="383"/>
                    </a:lnTo>
                    <a:lnTo>
                      <a:pt x="830" y="383"/>
                    </a:lnTo>
                    <a:lnTo>
                      <a:pt x="830" y="325"/>
                    </a:lnTo>
                    <a:lnTo>
                      <a:pt x="769" y="325"/>
                    </a:lnTo>
                    <a:lnTo>
                      <a:pt x="741" y="295"/>
                    </a:lnTo>
                    <a:lnTo>
                      <a:pt x="741" y="265"/>
                    </a:lnTo>
                    <a:lnTo>
                      <a:pt x="830" y="265"/>
                    </a:lnTo>
                    <a:lnTo>
                      <a:pt x="830" y="206"/>
                    </a:lnTo>
                    <a:lnTo>
                      <a:pt x="860" y="206"/>
                    </a:lnTo>
                    <a:lnTo>
                      <a:pt x="860" y="177"/>
                    </a:lnTo>
                    <a:lnTo>
                      <a:pt x="887" y="147"/>
                    </a:lnTo>
                    <a:lnTo>
                      <a:pt x="887" y="58"/>
                    </a:lnTo>
                    <a:lnTo>
                      <a:pt x="860" y="58"/>
                    </a:lnTo>
                    <a:lnTo>
                      <a:pt x="830" y="28"/>
                    </a:lnTo>
                    <a:lnTo>
                      <a:pt x="799" y="28"/>
                    </a:lnTo>
                    <a:lnTo>
                      <a:pt x="799" y="0"/>
                    </a:lnTo>
                    <a:lnTo>
                      <a:pt x="562" y="0"/>
                    </a:lnTo>
                    <a:lnTo>
                      <a:pt x="532" y="28"/>
                    </a:lnTo>
                    <a:lnTo>
                      <a:pt x="474" y="28"/>
                    </a:lnTo>
                    <a:lnTo>
                      <a:pt x="385" y="118"/>
                    </a:lnTo>
                    <a:lnTo>
                      <a:pt x="355" y="118"/>
                    </a:lnTo>
                    <a:lnTo>
                      <a:pt x="355" y="147"/>
                    </a:lnTo>
                    <a:lnTo>
                      <a:pt x="325" y="147"/>
                    </a:lnTo>
                    <a:lnTo>
                      <a:pt x="295" y="177"/>
                    </a:lnTo>
                    <a:lnTo>
                      <a:pt x="237" y="177"/>
                    </a:lnTo>
                    <a:lnTo>
                      <a:pt x="237" y="206"/>
                    </a:lnTo>
                    <a:lnTo>
                      <a:pt x="207" y="236"/>
                    </a:lnTo>
                    <a:lnTo>
                      <a:pt x="207" y="325"/>
                    </a:lnTo>
                    <a:lnTo>
                      <a:pt x="177" y="325"/>
                    </a:lnTo>
                    <a:close/>
                    <a:moveTo>
                      <a:pt x="444" y="265"/>
                    </a:moveTo>
                    <a:lnTo>
                      <a:pt x="503" y="265"/>
                    </a:lnTo>
                    <a:lnTo>
                      <a:pt x="532" y="295"/>
                    </a:lnTo>
                    <a:lnTo>
                      <a:pt x="444" y="383"/>
                    </a:lnTo>
                    <a:lnTo>
                      <a:pt x="414" y="383"/>
                    </a:lnTo>
                    <a:lnTo>
                      <a:pt x="385" y="356"/>
                    </a:lnTo>
                    <a:lnTo>
                      <a:pt x="355" y="356"/>
                    </a:lnTo>
                    <a:lnTo>
                      <a:pt x="355" y="325"/>
                    </a:lnTo>
                    <a:lnTo>
                      <a:pt x="385" y="325"/>
                    </a:lnTo>
                    <a:lnTo>
                      <a:pt x="444" y="265"/>
                    </a:lnTo>
                    <a:close/>
                    <a:moveTo>
                      <a:pt x="237" y="531"/>
                    </a:moveTo>
                    <a:lnTo>
                      <a:pt x="267" y="562"/>
                    </a:lnTo>
                    <a:lnTo>
                      <a:pt x="207" y="562"/>
                    </a:lnTo>
                    <a:lnTo>
                      <a:pt x="237" y="531"/>
                    </a:lnTo>
                    <a:close/>
                  </a:path>
                </a:pathLst>
              </a:custGeom>
              <a:solidFill>
                <a:srgbClr val="B28665"/>
              </a:solidFill>
              <a:ln w="9525">
                <a:noFill/>
                <a:round/>
                <a:headEnd/>
                <a:tailEnd/>
              </a:ln>
            </p:spPr>
            <p:txBody>
              <a:bodyPr/>
              <a:lstStyle/>
              <a:p>
                <a:endParaRPr lang="en-GB"/>
              </a:p>
            </p:txBody>
          </p:sp>
          <p:sp>
            <p:nvSpPr>
              <p:cNvPr id="13383" name="Freeform 71"/>
              <p:cNvSpPr>
                <a:spLocks/>
              </p:cNvSpPr>
              <p:nvPr/>
            </p:nvSpPr>
            <p:spPr bwMode="auto">
              <a:xfrm>
                <a:off x="2894" y="2312"/>
                <a:ext cx="45" cy="30"/>
              </a:xfrm>
              <a:custGeom>
                <a:avLst/>
                <a:gdLst/>
                <a:ahLst/>
                <a:cxnLst>
                  <a:cxn ang="0">
                    <a:pos x="148" y="0"/>
                  </a:cxn>
                  <a:cxn ang="0">
                    <a:pos x="89" y="0"/>
                  </a:cxn>
                  <a:cxn ang="0">
                    <a:pos x="30" y="60"/>
                  </a:cxn>
                  <a:cxn ang="0">
                    <a:pos x="0" y="60"/>
                  </a:cxn>
                  <a:cxn ang="0">
                    <a:pos x="0" y="91"/>
                  </a:cxn>
                  <a:cxn ang="0">
                    <a:pos x="30" y="91"/>
                  </a:cxn>
                  <a:cxn ang="0">
                    <a:pos x="59" y="118"/>
                  </a:cxn>
                  <a:cxn ang="0">
                    <a:pos x="89" y="118"/>
                  </a:cxn>
                  <a:cxn ang="0">
                    <a:pos x="177" y="30"/>
                  </a:cxn>
                  <a:cxn ang="0">
                    <a:pos x="148" y="0"/>
                  </a:cxn>
                </a:cxnLst>
                <a:rect l="0" t="0" r="r" b="b"/>
                <a:pathLst>
                  <a:path w="177" h="118">
                    <a:moveTo>
                      <a:pt x="148" y="0"/>
                    </a:moveTo>
                    <a:lnTo>
                      <a:pt x="89" y="0"/>
                    </a:lnTo>
                    <a:lnTo>
                      <a:pt x="30" y="60"/>
                    </a:lnTo>
                    <a:lnTo>
                      <a:pt x="0" y="60"/>
                    </a:lnTo>
                    <a:lnTo>
                      <a:pt x="0" y="91"/>
                    </a:lnTo>
                    <a:lnTo>
                      <a:pt x="30" y="91"/>
                    </a:lnTo>
                    <a:lnTo>
                      <a:pt x="59" y="118"/>
                    </a:lnTo>
                    <a:lnTo>
                      <a:pt x="89" y="118"/>
                    </a:lnTo>
                    <a:lnTo>
                      <a:pt x="177" y="30"/>
                    </a:lnTo>
                    <a:lnTo>
                      <a:pt x="148" y="0"/>
                    </a:lnTo>
                    <a:close/>
                  </a:path>
                </a:pathLst>
              </a:custGeom>
              <a:solidFill>
                <a:srgbClr val="E6F6ED"/>
              </a:solidFill>
              <a:ln w="9525">
                <a:noFill/>
                <a:round/>
                <a:headEnd/>
                <a:tailEnd/>
              </a:ln>
            </p:spPr>
            <p:txBody>
              <a:bodyPr/>
              <a:lstStyle/>
              <a:p>
                <a:endParaRPr lang="en-GB"/>
              </a:p>
            </p:txBody>
          </p:sp>
          <p:sp>
            <p:nvSpPr>
              <p:cNvPr id="13384" name="Freeform 72"/>
              <p:cNvSpPr>
                <a:spLocks/>
              </p:cNvSpPr>
              <p:nvPr/>
            </p:nvSpPr>
            <p:spPr bwMode="auto">
              <a:xfrm>
                <a:off x="2783" y="2394"/>
                <a:ext cx="37" cy="14"/>
              </a:xfrm>
              <a:custGeom>
                <a:avLst/>
                <a:gdLst/>
                <a:ahLst/>
                <a:cxnLst>
                  <a:cxn ang="0">
                    <a:pos x="89" y="0"/>
                  </a:cxn>
                  <a:cxn ang="0">
                    <a:pos x="28" y="0"/>
                  </a:cxn>
                  <a:cxn ang="0">
                    <a:pos x="0" y="28"/>
                  </a:cxn>
                  <a:cxn ang="0">
                    <a:pos x="28" y="58"/>
                  </a:cxn>
                  <a:cxn ang="0">
                    <a:pos x="119" y="58"/>
                  </a:cxn>
                  <a:cxn ang="0">
                    <a:pos x="146" y="58"/>
                  </a:cxn>
                  <a:cxn ang="0">
                    <a:pos x="89" y="0"/>
                  </a:cxn>
                </a:cxnLst>
                <a:rect l="0" t="0" r="r" b="b"/>
                <a:pathLst>
                  <a:path w="146" h="58">
                    <a:moveTo>
                      <a:pt x="89" y="0"/>
                    </a:moveTo>
                    <a:lnTo>
                      <a:pt x="28" y="0"/>
                    </a:lnTo>
                    <a:lnTo>
                      <a:pt x="0" y="28"/>
                    </a:lnTo>
                    <a:lnTo>
                      <a:pt x="28" y="58"/>
                    </a:lnTo>
                    <a:lnTo>
                      <a:pt x="119" y="58"/>
                    </a:lnTo>
                    <a:lnTo>
                      <a:pt x="146" y="58"/>
                    </a:lnTo>
                    <a:lnTo>
                      <a:pt x="89" y="0"/>
                    </a:lnTo>
                    <a:close/>
                  </a:path>
                </a:pathLst>
              </a:custGeom>
              <a:solidFill>
                <a:srgbClr val="B28665"/>
              </a:solidFill>
              <a:ln w="9525">
                <a:noFill/>
                <a:round/>
                <a:headEnd/>
                <a:tailEnd/>
              </a:ln>
            </p:spPr>
            <p:txBody>
              <a:bodyPr/>
              <a:lstStyle/>
              <a:p>
                <a:endParaRPr lang="en-GB"/>
              </a:p>
            </p:txBody>
          </p:sp>
          <p:sp>
            <p:nvSpPr>
              <p:cNvPr id="13385" name="Freeform 73"/>
              <p:cNvSpPr>
                <a:spLocks/>
              </p:cNvSpPr>
              <p:nvPr/>
            </p:nvSpPr>
            <p:spPr bwMode="auto">
              <a:xfrm>
                <a:off x="2820" y="2379"/>
                <a:ext cx="15" cy="7"/>
              </a:xfrm>
              <a:custGeom>
                <a:avLst/>
                <a:gdLst/>
                <a:ahLst/>
                <a:cxnLst>
                  <a:cxn ang="0">
                    <a:pos x="31" y="0"/>
                  </a:cxn>
                  <a:cxn ang="0">
                    <a:pos x="0" y="0"/>
                  </a:cxn>
                  <a:cxn ang="0">
                    <a:pos x="31" y="31"/>
                  </a:cxn>
                  <a:cxn ang="0">
                    <a:pos x="61" y="31"/>
                  </a:cxn>
                  <a:cxn ang="0">
                    <a:pos x="31" y="0"/>
                  </a:cxn>
                </a:cxnLst>
                <a:rect l="0" t="0" r="r" b="b"/>
                <a:pathLst>
                  <a:path w="61" h="31">
                    <a:moveTo>
                      <a:pt x="31" y="0"/>
                    </a:moveTo>
                    <a:lnTo>
                      <a:pt x="0" y="0"/>
                    </a:lnTo>
                    <a:lnTo>
                      <a:pt x="31" y="31"/>
                    </a:lnTo>
                    <a:lnTo>
                      <a:pt x="61" y="31"/>
                    </a:lnTo>
                    <a:lnTo>
                      <a:pt x="31" y="0"/>
                    </a:lnTo>
                    <a:close/>
                  </a:path>
                </a:pathLst>
              </a:custGeom>
              <a:solidFill>
                <a:srgbClr val="B28665"/>
              </a:solidFill>
              <a:ln w="9525">
                <a:noFill/>
                <a:round/>
                <a:headEnd/>
                <a:tailEnd/>
              </a:ln>
            </p:spPr>
            <p:txBody>
              <a:bodyPr/>
              <a:lstStyle/>
              <a:p>
                <a:endParaRPr lang="en-GB"/>
              </a:p>
            </p:txBody>
          </p:sp>
          <p:sp>
            <p:nvSpPr>
              <p:cNvPr id="13386" name="Freeform 74"/>
              <p:cNvSpPr>
                <a:spLocks/>
              </p:cNvSpPr>
              <p:nvPr/>
            </p:nvSpPr>
            <p:spPr bwMode="auto">
              <a:xfrm>
                <a:off x="2805" y="2371"/>
                <a:ext cx="15" cy="8"/>
              </a:xfrm>
              <a:custGeom>
                <a:avLst/>
                <a:gdLst/>
                <a:ahLst/>
                <a:cxnLst>
                  <a:cxn ang="0">
                    <a:pos x="57" y="29"/>
                  </a:cxn>
                  <a:cxn ang="0">
                    <a:pos x="30" y="0"/>
                  </a:cxn>
                  <a:cxn ang="0">
                    <a:pos x="0" y="29"/>
                  </a:cxn>
                  <a:cxn ang="0">
                    <a:pos x="57" y="29"/>
                  </a:cxn>
                </a:cxnLst>
                <a:rect l="0" t="0" r="r" b="b"/>
                <a:pathLst>
                  <a:path w="57" h="29">
                    <a:moveTo>
                      <a:pt x="57" y="29"/>
                    </a:moveTo>
                    <a:lnTo>
                      <a:pt x="30" y="0"/>
                    </a:lnTo>
                    <a:lnTo>
                      <a:pt x="0" y="29"/>
                    </a:lnTo>
                    <a:lnTo>
                      <a:pt x="57" y="29"/>
                    </a:lnTo>
                    <a:close/>
                  </a:path>
                </a:pathLst>
              </a:custGeom>
              <a:solidFill>
                <a:srgbClr val="B28665"/>
              </a:solidFill>
              <a:ln w="9525">
                <a:noFill/>
                <a:round/>
                <a:headEnd/>
                <a:tailEnd/>
              </a:ln>
            </p:spPr>
            <p:txBody>
              <a:bodyPr/>
              <a:lstStyle/>
              <a:p>
                <a:endParaRPr lang="en-GB"/>
              </a:p>
            </p:txBody>
          </p:sp>
          <p:sp>
            <p:nvSpPr>
              <p:cNvPr id="13387" name="Freeform 75"/>
              <p:cNvSpPr>
                <a:spLocks/>
              </p:cNvSpPr>
              <p:nvPr/>
            </p:nvSpPr>
            <p:spPr bwMode="auto">
              <a:xfrm>
                <a:off x="2716" y="2401"/>
                <a:ext cx="252" cy="163"/>
              </a:xfrm>
              <a:custGeom>
                <a:avLst/>
                <a:gdLst/>
                <a:ahLst/>
                <a:cxnLst>
                  <a:cxn ang="0">
                    <a:pos x="177" y="236"/>
                  </a:cxn>
                  <a:cxn ang="0">
                    <a:pos x="207" y="297"/>
                  </a:cxn>
                  <a:cxn ang="0">
                    <a:pos x="295" y="327"/>
                  </a:cxn>
                  <a:cxn ang="0">
                    <a:pos x="386" y="386"/>
                  </a:cxn>
                  <a:cxn ang="0">
                    <a:pos x="413" y="445"/>
                  </a:cxn>
                  <a:cxn ang="0">
                    <a:pos x="413" y="504"/>
                  </a:cxn>
                  <a:cxn ang="0">
                    <a:pos x="504" y="534"/>
                  </a:cxn>
                  <a:cxn ang="0">
                    <a:pos x="563" y="504"/>
                  </a:cxn>
                  <a:cxn ang="0">
                    <a:pos x="593" y="445"/>
                  </a:cxn>
                  <a:cxn ang="0">
                    <a:pos x="623" y="534"/>
                  </a:cxn>
                  <a:cxn ang="0">
                    <a:pos x="651" y="564"/>
                  </a:cxn>
                  <a:cxn ang="0">
                    <a:pos x="711" y="592"/>
                  </a:cxn>
                  <a:cxn ang="0">
                    <a:pos x="859" y="652"/>
                  </a:cxn>
                  <a:cxn ang="0">
                    <a:pos x="830" y="564"/>
                  </a:cxn>
                  <a:cxn ang="0">
                    <a:pos x="859" y="504"/>
                  </a:cxn>
                  <a:cxn ang="0">
                    <a:pos x="888" y="445"/>
                  </a:cxn>
                  <a:cxn ang="0">
                    <a:pos x="948" y="415"/>
                  </a:cxn>
                  <a:cxn ang="0">
                    <a:pos x="1007" y="386"/>
                  </a:cxn>
                  <a:cxn ang="0">
                    <a:pos x="979" y="327"/>
                  </a:cxn>
                  <a:cxn ang="0">
                    <a:pos x="979" y="297"/>
                  </a:cxn>
                  <a:cxn ang="0">
                    <a:pos x="948" y="267"/>
                  </a:cxn>
                  <a:cxn ang="0">
                    <a:pos x="918" y="236"/>
                  </a:cxn>
                  <a:cxn ang="0">
                    <a:pos x="859" y="236"/>
                  </a:cxn>
                  <a:cxn ang="0">
                    <a:pos x="800" y="209"/>
                  </a:cxn>
                  <a:cxn ang="0">
                    <a:pos x="859" y="179"/>
                  </a:cxn>
                  <a:cxn ang="0">
                    <a:pos x="830" y="118"/>
                  </a:cxn>
                  <a:cxn ang="0">
                    <a:pos x="711" y="90"/>
                  </a:cxn>
                  <a:cxn ang="0">
                    <a:pos x="681" y="61"/>
                  </a:cxn>
                  <a:cxn ang="0">
                    <a:pos x="651" y="0"/>
                  </a:cxn>
                  <a:cxn ang="0">
                    <a:pos x="593" y="30"/>
                  </a:cxn>
                  <a:cxn ang="0">
                    <a:pos x="563" y="30"/>
                  </a:cxn>
                  <a:cxn ang="0">
                    <a:pos x="504" y="61"/>
                  </a:cxn>
                  <a:cxn ang="0">
                    <a:pos x="474" y="90"/>
                  </a:cxn>
                  <a:cxn ang="0">
                    <a:pos x="413" y="90"/>
                  </a:cxn>
                  <a:cxn ang="0">
                    <a:pos x="237" y="61"/>
                  </a:cxn>
                  <a:cxn ang="0">
                    <a:pos x="60" y="118"/>
                  </a:cxn>
                  <a:cxn ang="0">
                    <a:pos x="0" y="149"/>
                  </a:cxn>
                  <a:cxn ang="0">
                    <a:pos x="30" y="236"/>
                  </a:cxn>
                  <a:cxn ang="0">
                    <a:pos x="88" y="267"/>
                  </a:cxn>
                </a:cxnLst>
                <a:rect l="0" t="0" r="r" b="b"/>
                <a:pathLst>
                  <a:path w="1007" h="652">
                    <a:moveTo>
                      <a:pt x="118" y="236"/>
                    </a:moveTo>
                    <a:lnTo>
                      <a:pt x="177" y="236"/>
                    </a:lnTo>
                    <a:lnTo>
                      <a:pt x="177" y="297"/>
                    </a:lnTo>
                    <a:lnTo>
                      <a:pt x="207" y="297"/>
                    </a:lnTo>
                    <a:lnTo>
                      <a:pt x="207" y="327"/>
                    </a:lnTo>
                    <a:lnTo>
                      <a:pt x="295" y="327"/>
                    </a:lnTo>
                    <a:lnTo>
                      <a:pt x="295" y="386"/>
                    </a:lnTo>
                    <a:lnTo>
                      <a:pt x="386" y="386"/>
                    </a:lnTo>
                    <a:lnTo>
                      <a:pt x="413" y="415"/>
                    </a:lnTo>
                    <a:lnTo>
                      <a:pt x="413" y="445"/>
                    </a:lnTo>
                    <a:lnTo>
                      <a:pt x="444" y="474"/>
                    </a:lnTo>
                    <a:lnTo>
                      <a:pt x="413" y="504"/>
                    </a:lnTo>
                    <a:lnTo>
                      <a:pt x="474" y="504"/>
                    </a:lnTo>
                    <a:lnTo>
                      <a:pt x="504" y="534"/>
                    </a:lnTo>
                    <a:lnTo>
                      <a:pt x="504" y="504"/>
                    </a:lnTo>
                    <a:lnTo>
                      <a:pt x="563" y="504"/>
                    </a:lnTo>
                    <a:lnTo>
                      <a:pt x="563" y="474"/>
                    </a:lnTo>
                    <a:lnTo>
                      <a:pt x="593" y="445"/>
                    </a:lnTo>
                    <a:lnTo>
                      <a:pt x="593" y="504"/>
                    </a:lnTo>
                    <a:lnTo>
                      <a:pt x="623" y="534"/>
                    </a:lnTo>
                    <a:lnTo>
                      <a:pt x="593" y="564"/>
                    </a:lnTo>
                    <a:lnTo>
                      <a:pt x="651" y="564"/>
                    </a:lnTo>
                    <a:lnTo>
                      <a:pt x="681" y="592"/>
                    </a:lnTo>
                    <a:lnTo>
                      <a:pt x="711" y="592"/>
                    </a:lnTo>
                    <a:lnTo>
                      <a:pt x="770" y="652"/>
                    </a:lnTo>
                    <a:lnTo>
                      <a:pt x="859" y="652"/>
                    </a:lnTo>
                    <a:lnTo>
                      <a:pt x="859" y="564"/>
                    </a:lnTo>
                    <a:lnTo>
                      <a:pt x="830" y="564"/>
                    </a:lnTo>
                    <a:lnTo>
                      <a:pt x="830" y="534"/>
                    </a:lnTo>
                    <a:lnTo>
                      <a:pt x="859" y="504"/>
                    </a:lnTo>
                    <a:lnTo>
                      <a:pt x="859" y="474"/>
                    </a:lnTo>
                    <a:lnTo>
                      <a:pt x="888" y="445"/>
                    </a:lnTo>
                    <a:lnTo>
                      <a:pt x="948" y="445"/>
                    </a:lnTo>
                    <a:lnTo>
                      <a:pt x="948" y="415"/>
                    </a:lnTo>
                    <a:lnTo>
                      <a:pt x="979" y="415"/>
                    </a:lnTo>
                    <a:lnTo>
                      <a:pt x="1007" y="386"/>
                    </a:lnTo>
                    <a:lnTo>
                      <a:pt x="1007" y="356"/>
                    </a:lnTo>
                    <a:lnTo>
                      <a:pt x="979" y="327"/>
                    </a:lnTo>
                    <a:lnTo>
                      <a:pt x="948" y="327"/>
                    </a:lnTo>
                    <a:lnTo>
                      <a:pt x="979" y="297"/>
                    </a:lnTo>
                    <a:lnTo>
                      <a:pt x="948" y="297"/>
                    </a:lnTo>
                    <a:lnTo>
                      <a:pt x="948" y="267"/>
                    </a:lnTo>
                    <a:lnTo>
                      <a:pt x="918" y="267"/>
                    </a:lnTo>
                    <a:lnTo>
                      <a:pt x="918" y="236"/>
                    </a:lnTo>
                    <a:lnTo>
                      <a:pt x="888" y="267"/>
                    </a:lnTo>
                    <a:lnTo>
                      <a:pt x="859" y="236"/>
                    </a:lnTo>
                    <a:lnTo>
                      <a:pt x="830" y="236"/>
                    </a:lnTo>
                    <a:lnTo>
                      <a:pt x="800" y="209"/>
                    </a:lnTo>
                    <a:lnTo>
                      <a:pt x="830" y="209"/>
                    </a:lnTo>
                    <a:lnTo>
                      <a:pt x="859" y="179"/>
                    </a:lnTo>
                    <a:lnTo>
                      <a:pt x="859" y="118"/>
                    </a:lnTo>
                    <a:lnTo>
                      <a:pt x="830" y="118"/>
                    </a:lnTo>
                    <a:lnTo>
                      <a:pt x="800" y="90"/>
                    </a:lnTo>
                    <a:lnTo>
                      <a:pt x="711" y="90"/>
                    </a:lnTo>
                    <a:lnTo>
                      <a:pt x="711" y="61"/>
                    </a:lnTo>
                    <a:lnTo>
                      <a:pt x="681" y="61"/>
                    </a:lnTo>
                    <a:lnTo>
                      <a:pt x="681" y="30"/>
                    </a:lnTo>
                    <a:lnTo>
                      <a:pt x="651" y="0"/>
                    </a:lnTo>
                    <a:lnTo>
                      <a:pt x="651" y="30"/>
                    </a:lnTo>
                    <a:lnTo>
                      <a:pt x="593" y="30"/>
                    </a:lnTo>
                    <a:lnTo>
                      <a:pt x="593" y="0"/>
                    </a:lnTo>
                    <a:lnTo>
                      <a:pt x="563" y="30"/>
                    </a:lnTo>
                    <a:lnTo>
                      <a:pt x="504" y="30"/>
                    </a:lnTo>
                    <a:lnTo>
                      <a:pt x="504" y="61"/>
                    </a:lnTo>
                    <a:lnTo>
                      <a:pt x="474" y="61"/>
                    </a:lnTo>
                    <a:lnTo>
                      <a:pt x="474" y="90"/>
                    </a:lnTo>
                    <a:lnTo>
                      <a:pt x="444" y="61"/>
                    </a:lnTo>
                    <a:lnTo>
                      <a:pt x="413" y="90"/>
                    </a:lnTo>
                    <a:lnTo>
                      <a:pt x="237" y="90"/>
                    </a:lnTo>
                    <a:lnTo>
                      <a:pt x="237" y="61"/>
                    </a:lnTo>
                    <a:lnTo>
                      <a:pt x="149" y="61"/>
                    </a:lnTo>
                    <a:lnTo>
                      <a:pt x="60" y="118"/>
                    </a:lnTo>
                    <a:lnTo>
                      <a:pt x="30" y="118"/>
                    </a:lnTo>
                    <a:lnTo>
                      <a:pt x="0" y="149"/>
                    </a:lnTo>
                    <a:lnTo>
                      <a:pt x="30" y="179"/>
                    </a:lnTo>
                    <a:lnTo>
                      <a:pt x="30" y="236"/>
                    </a:lnTo>
                    <a:lnTo>
                      <a:pt x="60" y="236"/>
                    </a:lnTo>
                    <a:lnTo>
                      <a:pt x="88" y="267"/>
                    </a:lnTo>
                    <a:lnTo>
                      <a:pt x="118" y="236"/>
                    </a:lnTo>
                    <a:close/>
                  </a:path>
                </a:pathLst>
              </a:custGeom>
              <a:solidFill>
                <a:srgbClr val="E26359"/>
              </a:solidFill>
              <a:ln w="9525">
                <a:noFill/>
                <a:round/>
                <a:headEnd/>
                <a:tailEnd/>
              </a:ln>
            </p:spPr>
            <p:txBody>
              <a:bodyPr/>
              <a:lstStyle/>
              <a:p>
                <a:endParaRPr lang="en-GB"/>
              </a:p>
            </p:txBody>
          </p:sp>
          <p:sp>
            <p:nvSpPr>
              <p:cNvPr id="13388" name="Freeform 76"/>
              <p:cNvSpPr>
                <a:spLocks/>
              </p:cNvSpPr>
              <p:nvPr/>
            </p:nvSpPr>
            <p:spPr bwMode="auto">
              <a:xfrm>
                <a:off x="2776" y="2408"/>
                <a:ext cx="52" cy="15"/>
              </a:xfrm>
              <a:custGeom>
                <a:avLst/>
                <a:gdLst/>
                <a:ahLst/>
                <a:cxnLst>
                  <a:cxn ang="0">
                    <a:pos x="176" y="31"/>
                  </a:cxn>
                  <a:cxn ang="0">
                    <a:pos x="149" y="0"/>
                  </a:cxn>
                  <a:cxn ang="0">
                    <a:pos x="119" y="31"/>
                  </a:cxn>
                  <a:cxn ang="0">
                    <a:pos x="88" y="31"/>
                  </a:cxn>
                  <a:cxn ang="0">
                    <a:pos x="58" y="0"/>
                  </a:cxn>
                  <a:cxn ang="0">
                    <a:pos x="30" y="0"/>
                  </a:cxn>
                  <a:cxn ang="0">
                    <a:pos x="0" y="31"/>
                  </a:cxn>
                  <a:cxn ang="0">
                    <a:pos x="0" y="60"/>
                  </a:cxn>
                  <a:cxn ang="0">
                    <a:pos x="176" y="60"/>
                  </a:cxn>
                  <a:cxn ang="0">
                    <a:pos x="207" y="31"/>
                  </a:cxn>
                  <a:cxn ang="0">
                    <a:pos x="176" y="31"/>
                  </a:cxn>
                </a:cxnLst>
                <a:rect l="0" t="0" r="r" b="b"/>
                <a:pathLst>
                  <a:path w="207" h="60">
                    <a:moveTo>
                      <a:pt x="176" y="31"/>
                    </a:moveTo>
                    <a:lnTo>
                      <a:pt x="149" y="0"/>
                    </a:lnTo>
                    <a:lnTo>
                      <a:pt x="119" y="31"/>
                    </a:lnTo>
                    <a:lnTo>
                      <a:pt x="88" y="31"/>
                    </a:lnTo>
                    <a:lnTo>
                      <a:pt x="58" y="0"/>
                    </a:lnTo>
                    <a:lnTo>
                      <a:pt x="30" y="0"/>
                    </a:lnTo>
                    <a:lnTo>
                      <a:pt x="0" y="31"/>
                    </a:lnTo>
                    <a:lnTo>
                      <a:pt x="0" y="60"/>
                    </a:lnTo>
                    <a:lnTo>
                      <a:pt x="176" y="60"/>
                    </a:lnTo>
                    <a:lnTo>
                      <a:pt x="207" y="31"/>
                    </a:lnTo>
                    <a:lnTo>
                      <a:pt x="176" y="31"/>
                    </a:lnTo>
                    <a:close/>
                  </a:path>
                </a:pathLst>
              </a:custGeom>
              <a:solidFill>
                <a:srgbClr val="B28665"/>
              </a:solidFill>
              <a:ln w="9525">
                <a:noFill/>
                <a:round/>
                <a:headEnd/>
                <a:tailEnd/>
              </a:ln>
            </p:spPr>
            <p:txBody>
              <a:bodyPr/>
              <a:lstStyle/>
              <a:p>
                <a:endParaRPr lang="en-GB"/>
              </a:p>
            </p:txBody>
          </p:sp>
          <p:sp>
            <p:nvSpPr>
              <p:cNvPr id="13389" name="Freeform 77"/>
              <p:cNvSpPr>
                <a:spLocks/>
              </p:cNvSpPr>
              <p:nvPr/>
            </p:nvSpPr>
            <p:spPr bwMode="auto">
              <a:xfrm>
                <a:off x="3183" y="2068"/>
                <a:ext cx="75" cy="44"/>
              </a:xfrm>
              <a:custGeom>
                <a:avLst/>
                <a:gdLst/>
                <a:ahLst/>
                <a:cxnLst>
                  <a:cxn ang="0">
                    <a:pos x="88" y="118"/>
                  </a:cxn>
                  <a:cxn ang="0">
                    <a:pos x="88" y="149"/>
                  </a:cxn>
                  <a:cxn ang="0">
                    <a:pos x="118" y="149"/>
                  </a:cxn>
                  <a:cxn ang="0">
                    <a:pos x="118" y="177"/>
                  </a:cxn>
                  <a:cxn ang="0">
                    <a:pos x="267" y="177"/>
                  </a:cxn>
                  <a:cxn ang="0">
                    <a:pos x="267" y="149"/>
                  </a:cxn>
                  <a:cxn ang="0">
                    <a:pos x="297" y="118"/>
                  </a:cxn>
                  <a:cxn ang="0">
                    <a:pos x="267" y="88"/>
                  </a:cxn>
                  <a:cxn ang="0">
                    <a:pos x="297" y="88"/>
                  </a:cxn>
                  <a:cxn ang="0">
                    <a:pos x="267" y="58"/>
                  </a:cxn>
                  <a:cxn ang="0">
                    <a:pos x="236" y="58"/>
                  </a:cxn>
                  <a:cxn ang="0">
                    <a:pos x="267" y="31"/>
                  </a:cxn>
                  <a:cxn ang="0">
                    <a:pos x="236" y="0"/>
                  </a:cxn>
                  <a:cxn ang="0">
                    <a:pos x="236" y="31"/>
                  </a:cxn>
                  <a:cxn ang="0">
                    <a:pos x="207" y="58"/>
                  </a:cxn>
                  <a:cxn ang="0">
                    <a:pos x="179" y="58"/>
                  </a:cxn>
                  <a:cxn ang="0">
                    <a:pos x="207" y="31"/>
                  </a:cxn>
                  <a:cxn ang="0">
                    <a:pos x="179" y="0"/>
                  </a:cxn>
                  <a:cxn ang="0">
                    <a:pos x="148" y="0"/>
                  </a:cxn>
                  <a:cxn ang="0">
                    <a:pos x="88" y="31"/>
                  </a:cxn>
                  <a:cxn ang="0">
                    <a:pos x="0" y="31"/>
                  </a:cxn>
                  <a:cxn ang="0">
                    <a:pos x="0" y="58"/>
                  </a:cxn>
                  <a:cxn ang="0">
                    <a:pos x="29" y="58"/>
                  </a:cxn>
                  <a:cxn ang="0">
                    <a:pos x="88" y="118"/>
                  </a:cxn>
                </a:cxnLst>
                <a:rect l="0" t="0" r="r" b="b"/>
                <a:pathLst>
                  <a:path w="297" h="177">
                    <a:moveTo>
                      <a:pt x="88" y="118"/>
                    </a:moveTo>
                    <a:lnTo>
                      <a:pt x="88" y="149"/>
                    </a:lnTo>
                    <a:lnTo>
                      <a:pt x="118" y="149"/>
                    </a:lnTo>
                    <a:lnTo>
                      <a:pt x="118" y="177"/>
                    </a:lnTo>
                    <a:lnTo>
                      <a:pt x="267" y="177"/>
                    </a:lnTo>
                    <a:lnTo>
                      <a:pt x="267" y="149"/>
                    </a:lnTo>
                    <a:lnTo>
                      <a:pt x="297" y="118"/>
                    </a:lnTo>
                    <a:lnTo>
                      <a:pt x="267" y="88"/>
                    </a:lnTo>
                    <a:lnTo>
                      <a:pt x="297" y="88"/>
                    </a:lnTo>
                    <a:lnTo>
                      <a:pt x="267" y="58"/>
                    </a:lnTo>
                    <a:lnTo>
                      <a:pt x="236" y="58"/>
                    </a:lnTo>
                    <a:lnTo>
                      <a:pt x="267" y="31"/>
                    </a:lnTo>
                    <a:lnTo>
                      <a:pt x="236" y="0"/>
                    </a:lnTo>
                    <a:lnTo>
                      <a:pt x="236" y="31"/>
                    </a:lnTo>
                    <a:lnTo>
                      <a:pt x="207" y="58"/>
                    </a:lnTo>
                    <a:lnTo>
                      <a:pt x="179" y="58"/>
                    </a:lnTo>
                    <a:lnTo>
                      <a:pt x="207" y="31"/>
                    </a:lnTo>
                    <a:lnTo>
                      <a:pt x="179" y="0"/>
                    </a:lnTo>
                    <a:lnTo>
                      <a:pt x="148" y="0"/>
                    </a:lnTo>
                    <a:lnTo>
                      <a:pt x="88" y="31"/>
                    </a:lnTo>
                    <a:lnTo>
                      <a:pt x="0" y="31"/>
                    </a:lnTo>
                    <a:lnTo>
                      <a:pt x="0" y="58"/>
                    </a:lnTo>
                    <a:lnTo>
                      <a:pt x="29" y="58"/>
                    </a:lnTo>
                    <a:lnTo>
                      <a:pt x="88" y="118"/>
                    </a:lnTo>
                    <a:close/>
                  </a:path>
                </a:pathLst>
              </a:custGeom>
              <a:solidFill>
                <a:srgbClr val="99D6AB"/>
              </a:solidFill>
              <a:ln w="9525">
                <a:noFill/>
                <a:round/>
                <a:headEnd/>
                <a:tailEnd/>
              </a:ln>
            </p:spPr>
            <p:txBody>
              <a:bodyPr/>
              <a:lstStyle/>
              <a:p>
                <a:endParaRPr lang="en-GB"/>
              </a:p>
            </p:txBody>
          </p:sp>
          <p:sp>
            <p:nvSpPr>
              <p:cNvPr id="13390" name="Freeform 78"/>
              <p:cNvSpPr>
                <a:spLocks noEditPoints="1"/>
              </p:cNvSpPr>
              <p:nvPr/>
            </p:nvSpPr>
            <p:spPr bwMode="auto">
              <a:xfrm>
                <a:off x="2939" y="2127"/>
                <a:ext cx="592" cy="622"/>
              </a:xfrm>
              <a:custGeom>
                <a:avLst/>
                <a:gdLst/>
                <a:ahLst/>
                <a:cxnLst>
                  <a:cxn ang="0">
                    <a:pos x="860" y="0"/>
                  </a:cxn>
                  <a:cxn ang="0">
                    <a:pos x="801" y="146"/>
                  </a:cxn>
                  <a:cxn ang="0">
                    <a:pos x="801" y="176"/>
                  </a:cxn>
                  <a:cxn ang="0">
                    <a:pos x="772" y="265"/>
                  </a:cxn>
                  <a:cxn ang="0">
                    <a:pos x="712" y="325"/>
                  </a:cxn>
                  <a:cxn ang="0">
                    <a:pos x="623" y="474"/>
                  </a:cxn>
                  <a:cxn ang="0">
                    <a:pos x="328" y="414"/>
                  </a:cxn>
                  <a:cxn ang="0">
                    <a:pos x="355" y="532"/>
                  </a:cxn>
                  <a:cxn ang="0">
                    <a:pos x="298" y="739"/>
                  </a:cxn>
                  <a:cxn ang="0">
                    <a:pos x="298" y="857"/>
                  </a:cxn>
                  <a:cxn ang="0">
                    <a:pos x="60" y="976"/>
                  </a:cxn>
                  <a:cxn ang="0">
                    <a:pos x="0" y="1036"/>
                  </a:cxn>
                  <a:cxn ang="0">
                    <a:pos x="91" y="1155"/>
                  </a:cxn>
                  <a:cxn ang="0">
                    <a:pos x="0" y="1243"/>
                  </a:cxn>
                  <a:cxn ang="0">
                    <a:pos x="60" y="1391"/>
                  </a:cxn>
                  <a:cxn ang="0">
                    <a:pos x="119" y="1480"/>
                  </a:cxn>
                  <a:cxn ang="0">
                    <a:pos x="91" y="1628"/>
                  </a:cxn>
                  <a:cxn ang="0">
                    <a:pos x="119" y="1777"/>
                  </a:cxn>
                  <a:cxn ang="0">
                    <a:pos x="267" y="1864"/>
                  </a:cxn>
                  <a:cxn ang="0">
                    <a:pos x="385" y="1895"/>
                  </a:cxn>
                  <a:cxn ang="0">
                    <a:pos x="474" y="2071"/>
                  </a:cxn>
                  <a:cxn ang="0">
                    <a:pos x="416" y="2250"/>
                  </a:cxn>
                  <a:cxn ang="0">
                    <a:pos x="416" y="2397"/>
                  </a:cxn>
                  <a:cxn ang="0">
                    <a:pos x="712" y="2338"/>
                  </a:cxn>
                  <a:cxn ang="0">
                    <a:pos x="949" y="2427"/>
                  </a:cxn>
                  <a:cxn ang="0">
                    <a:pos x="1097" y="2457"/>
                  </a:cxn>
                  <a:cxn ang="0">
                    <a:pos x="1215" y="2427"/>
                  </a:cxn>
                  <a:cxn ang="0">
                    <a:pos x="1334" y="2457"/>
                  </a:cxn>
                  <a:cxn ang="0">
                    <a:pos x="1809" y="2368"/>
                  </a:cxn>
                  <a:cxn ang="0">
                    <a:pos x="1897" y="2368"/>
                  </a:cxn>
                  <a:cxn ang="0">
                    <a:pos x="1809" y="2220"/>
                  </a:cxn>
                  <a:cxn ang="0">
                    <a:pos x="1987" y="2071"/>
                  </a:cxn>
                  <a:cxn ang="0">
                    <a:pos x="2075" y="1984"/>
                  </a:cxn>
                  <a:cxn ang="0">
                    <a:pos x="1927" y="1895"/>
                  </a:cxn>
                  <a:cxn ang="0">
                    <a:pos x="1720" y="1716"/>
                  </a:cxn>
                  <a:cxn ang="0">
                    <a:pos x="1660" y="1568"/>
                  </a:cxn>
                  <a:cxn ang="0">
                    <a:pos x="1631" y="1480"/>
                  </a:cxn>
                  <a:cxn ang="0">
                    <a:pos x="1868" y="1421"/>
                  </a:cxn>
                  <a:cxn ang="0">
                    <a:pos x="2045" y="1361"/>
                  </a:cxn>
                  <a:cxn ang="0">
                    <a:pos x="2164" y="1273"/>
                  </a:cxn>
                  <a:cxn ang="0">
                    <a:pos x="2282" y="1303"/>
                  </a:cxn>
                  <a:cxn ang="0">
                    <a:pos x="2371" y="1155"/>
                  </a:cxn>
                  <a:cxn ang="0">
                    <a:pos x="2282" y="1036"/>
                  </a:cxn>
                  <a:cxn ang="0">
                    <a:pos x="2252" y="857"/>
                  </a:cxn>
                  <a:cxn ang="0">
                    <a:pos x="2222" y="739"/>
                  </a:cxn>
                  <a:cxn ang="0">
                    <a:pos x="2195" y="592"/>
                  </a:cxn>
                  <a:cxn ang="0">
                    <a:pos x="2104" y="355"/>
                  </a:cxn>
                  <a:cxn ang="0">
                    <a:pos x="2045" y="265"/>
                  </a:cxn>
                  <a:cxn ang="0">
                    <a:pos x="1927" y="207"/>
                  </a:cxn>
                  <a:cxn ang="0">
                    <a:pos x="1927" y="89"/>
                  </a:cxn>
                  <a:cxn ang="0">
                    <a:pos x="1838" y="176"/>
                  </a:cxn>
                  <a:cxn ang="0">
                    <a:pos x="1720" y="176"/>
                  </a:cxn>
                  <a:cxn ang="0">
                    <a:pos x="1483" y="237"/>
                  </a:cxn>
                  <a:cxn ang="0">
                    <a:pos x="1246" y="296"/>
                  </a:cxn>
                  <a:cxn ang="0">
                    <a:pos x="1127" y="146"/>
                  </a:cxn>
                  <a:cxn ang="0">
                    <a:pos x="1008" y="30"/>
                  </a:cxn>
                  <a:cxn ang="0">
                    <a:pos x="860" y="325"/>
                  </a:cxn>
                </a:cxnLst>
                <a:rect l="0" t="0" r="r" b="b"/>
                <a:pathLst>
                  <a:path w="2371" h="2487">
                    <a:moveTo>
                      <a:pt x="1008" y="30"/>
                    </a:moveTo>
                    <a:lnTo>
                      <a:pt x="949" y="0"/>
                    </a:lnTo>
                    <a:lnTo>
                      <a:pt x="920" y="30"/>
                    </a:lnTo>
                    <a:lnTo>
                      <a:pt x="890" y="30"/>
                    </a:lnTo>
                    <a:lnTo>
                      <a:pt x="860" y="0"/>
                    </a:lnTo>
                    <a:lnTo>
                      <a:pt x="712" y="0"/>
                    </a:lnTo>
                    <a:lnTo>
                      <a:pt x="742" y="30"/>
                    </a:lnTo>
                    <a:lnTo>
                      <a:pt x="742" y="58"/>
                    </a:lnTo>
                    <a:lnTo>
                      <a:pt x="801" y="119"/>
                    </a:lnTo>
                    <a:lnTo>
                      <a:pt x="801" y="146"/>
                    </a:lnTo>
                    <a:lnTo>
                      <a:pt x="742" y="146"/>
                    </a:lnTo>
                    <a:lnTo>
                      <a:pt x="712" y="176"/>
                    </a:lnTo>
                    <a:lnTo>
                      <a:pt x="742" y="207"/>
                    </a:lnTo>
                    <a:lnTo>
                      <a:pt x="772" y="176"/>
                    </a:lnTo>
                    <a:lnTo>
                      <a:pt x="801" y="176"/>
                    </a:lnTo>
                    <a:lnTo>
                      <a:pt x="772" y="207"/>
                    </a:lnTo>
                    <a:lnTo>
                      <a:pt x="772" y="237"/>
                    </a:lnTo>
                    <a:lnTo>
                      <a:pt x="801" y="237"/>
                    </a:lnTo>
                    <a:lnTo>
                      <a:pt x="801" y="265"/>
                    </a:lnTo>
                    <a:lnTo>
                      <a:pt x="772" y="265"/>
                    </a:lnTo>
                    <a:lnTo>
                      <a:pt x="772" y="296"/>
                    </a:lnTo>
                    <a:lnTo>
                      <a:pt x="801" y="325"/>
                    </a:lnTo>
                    <a:lnTo>
                      <a:pt x="772" y="355"/>
                    </a:lnTo>
                    <a:lnTo>
                      <a:pt x="742" y="325"/>
                    </a:lnTo>
                    <a:lnTo>
                      <a:pt x="712" y="325"/>
                    </a:lnTo>
                    <a:lnTo>
                      <a:pt x="683" y="355"/>
                    </a:lnTo>
                    <a:lnTo>
                      <a:pt x="683" y="444"/>
                    </a:lnTo>
                    <a:lnTo>
                      <a:pt x="653" y="414"/>
                    </a:lnTo>
                    <a:lnTo>
                      <a:pt x="623" y="414"/>
                    </a:lnTo>
                    <a:lnTo>
                      <a:pt x="623" y="474"/>
                    </a:lnTo>
                    <a:lnTo>
                      <a:pt x="565" y="474"/>
                    </a:lnTo>
                    <a:lnTo>
                      <a:pt x="592" y="444"/>
                    </a:lnTo>
                    <a:lnTo>
                      <a:pt x="535" y="383"/>
                    </a:lnTo>
                    <a:lnTo>
                      <a:pt x="355" y="383"/>
                    </a:lnTo>
                    <a:lnTo>
                      <a:pt x="328" y="414"/>
                    </a:lnTo>
                    <a:lnTo>
                      <a:pt x="328" y="444"/>
                    </a:lnTo>
                    <a:lnTo>
                      <a:pt x="298" y="474"/>
                    </a:lnTo>
                    <a:lnTo>
                      <a:pt x="328" y="502"/>
                    </a:lnTo>
                    <a:lnTo>
                      <a:pt x="355" y="502"/>
                    </a:lnTo>
                    <a:lnTo>
                      <a:pt x="355" y="532"/>
                    </a:lnTo>
                    <a:lnTo>
                      <a:pt x="355" y="621"/>
                    </a:lnTo>
                    <a:lnTo>
                      <a:pt x="328" y="651"/>
                    </a:lnTo>
                    <a:lnTo>
                      <a:pt x="328" y="680"/>
                    </a:lnTo>
                    <a:lnTo>
                      <a:pt x="298" y="680"/>
                    </a:lnTo>
                    <a:lnTo>
                      <a:pt x="298" y="739"/>
                    </a:lnTo>
                    <a:lnTo>
                      <a:pt x="209" y="739"/>
                    </a:lnTo>
                    <a:lnTo>
                      <a:pt x="209" y="769"/>
                    </a:lnTo>
                    <a:lnTo>
                      <a:pt x="237" y="799"/>
                    </a:lnTo>
                    <a:lnTo>
                      <a:pt x="298" y="799"/>
                    </a:lnTo>
                    <a:lnTo>
                      <a:pt x="298" y="857"/>
                    </a:lnTo>
                    <a:lnTo>
                      <a:pt x="267" y="857"/>
                    </a:lnTo>
                    <a:lnTo>
                      <a:pt x="209" y="917"/>
                    </a:lnTo>
                    <a:lnTo>
                      <a:pt x="237" y="948"/>
                    </a:lnTo>
                    <a:lnTo>
                      <a:pt x="209" y="976"/>
                    </a:lnTo>
                    <a:lnTo>
                      <a:pt x="60" y="976"/>
                    </a:lnTo>
                    <a:lnTo>
                      <a:pt x="60" y="1005"/>
                    </a:lnTo>
                    <a:lnTo>
                      <a:pt x="30" y="976"/>
                    </a:lnTo>
                    <a:lnTo>
                      <a:pt x="0" y="1005"/>
                    </a:lnTo>
                    <a:lnTo>
                      <a:pt x="30" y="1005"/>
                    </a:lnTo>
                    <a:lnTo>
                      <a:pt x="0" y="1036"/>
                    </a:lnTo>
                    <a:lnTo>
                      <a:pt x="30" y="1036"/>
                    </a:lnTo>
                    <a:lnTo>
                      <a:pt x="60" y="1066"/>
                    </a:lnTo>
                    <a:lnTo>
                      <a:pt x="60" y="1094"/>
                    </a:lnTo>
                    <a:lnTo>
                      <a:pt x="91" y="1124"/>
                    </a:lnTo>
                    <a:lnTo>
                      <a:pt x="91" y="1155"/>
                    </a:lnTo>
                    <a:lnTo>
                      <a:pt x="60" y="1155"/>
                    </a:lnTo>
                    <a:lnTo>
                      <a:pt x="60" y="1184"/>
                    </a:lnTo>
                    <a:lnTo>
                      <a:pt x="30" y="1212"/>
                    </a:lnTo>
                    <a:lnTo>
                      <a:pt x="30" y="1243"/>
                    </a:lnTo>
                    <a:lnTo>
                      <a:pt x="0" y="1243"/>
                    </a:lnTo>
                    <a:lnTo>
                      <a:pt x="30" y="1273"/>
                    </a:lnTo>
                    <a:lnTo>
                      <a:pt x="30" y="1330"/>
                    </a:lnTo>
                    <a:lnTo>
                      <a:pt x="30" y="1361"/>
                    </a:lnTo>
                    <a:lnTo>
                      <a:pt x="60" y="1361"/>
                    </a:lnTo>
                    <a:lnTo>
                      <a:pt x="60" y="1391"/>
                    </a:lnTo>
                    <a:lnTo>
                      <a:pt x="91" y="1391"/>
                    </a:lnTo>
                    <a:lnTo>
                      <a:pt x="60" y="1421"/>
                    </a:lnTo>
                    <a:lnTo>
                      <a:pt x="91" y="1421"/>
                    </a:lnTo>
                    <a:lnTo>
                      <a:pt x="119" y="1450"/>
                    </a:lnTo>
                    <a:lnTo>
                      <a:pt x="119" y="1480"/>
                    </a:lnTo>
                    <a:lnTo>
                      <a:pt x="91" y="1509"/>
                    </a:lnTo>
                    <a:lnTo>
                      <a:pt x="60" y="1509"/>
                    </a:lnTo>
                    <a:lnTo>
                      <a:pt x="60" y="1539"/>
                    </a:lnTo>
                    <a:lnTo>
                      <a:pt x="60" y="1598"/>
                    </a:lnTo>
                    <a:lnTo>
                      <a:pt x="91" y="1628"/>
                    </a:lnTo>
                    <a:lnTo>
                      <a:pt x="91" y="1658"/>
                    </a:lnTo>
                    <a:lnTo>
                      <a:pt x="119" y="1658"/>
                    </a:lnTo>
                    <a:lnTo>
                      <a:pt x="149" y="1686"/>
                    </a:lnTo>
                    <a:lnTo>
                      <a:pt x="119" y="1716"/>
                    </a:lnTo>
                    <a:lnTo>
                      <a:pt x="119" y="1777"/>
                    </a:lnTo>
                    <a:lnTo>
                      <a:pt x="149" y="1777"/>
                    </a:lnTo>
                    <a:lnTo>
                      <a:pt x="178" y="1805"/>
                    </a:lnTo>
                    <a:lnTo>
                      <a:pt x="178" y="1834"/>
                    </a:lnTo>
                    <a:lnTo>
                      <a:pt x="209" y="1864"/>
                    </a:lnTo>
                    <a:lnTo>
                      <a:pt x="267" y="1864"/>
                    </a:lnTo>
                    <a:lnTo>
                      <a:pt x="298" y="1895"/>
                    </a:lnTo>
                    <a:lnTo>
                      <a:pt x="355" y="1895"/>
                    </a:lnTo>
                    <a:lnTo>
                      <a:pt x="355" y="1864"/>
                    </a:lnTo>
                    <a:lnTo>
                      <a:pt x="385" y="1864"/>
                    </a:lnTo>
                    <a:lnTo>
                      <a:pt x="385" y="1895"/>
                    </a:lnTo>
                    <a:lnTo>
                      <a:pt x="416" y="1895"/>
                    </a:lnTo>
                    <a:lnTo>
                      <a:pt x="446" y="1923"/>
                    </a:lnTo>
                    <a:lnTo>
                      <a:pt x="592" y="1923"/>
                    </a:lnTo>
                    <a:lnTo>
                      <a:pt x="592" y="1953"/>
                    </a:lnTo>
                    <a:lnTo>
                      <a:pt x="474" y="2071"/>
                    </a:lnTo>
                    <a:lnTo>
                      <a:pt x="474" y="2132"/>
                    </a:lnTo>
                    <a:lnTo>
                      <a:pt x="446" y="2159"/>
                    </a:lnTo>
                    <a:lnTo>
                      <a:pt x="446" y="2190"/>
                    </a:lnTo>
                    <a:lnTo>
                      <a:pt x="416" y="2220"/>
                    </a:lnTo>
                    <a:lnTo>
                      <a:pt x="416" y="2250"/>
                    </a:lnTo>
                    <a:lnTo>
                      <a:pt x="446" y="2250"/>
                    </a:lnTo>
                    <a:lnTo>
                      <a:pt x="416" y="2279"/>
                    </a:lnTo>
                    <a:lnTo>
                      <a:pt x="416" y="2338"/>
                    </a:lnTo>
                    <a:lnTo>
                      <a:pt x="385" y="2368"/>
                    </a:lnTo>
                    <a:lnTo>
                      <a:pt x="416" y="2397"/>
                    </a:lnTo>
                    <a:lnTo>
                      <a:pt x="683" y="2397"/>
                    </a:lnTo>
                    <a:lnTo>
                      <a:pt x="683" y="2368"/>
                    </a:lnTo>
                    <a:lnTo>
                      <a:pt x="653" y="2368"/>
                    </a:lnTo>
                    <a:lnTo>
                      <a:pt x="653" y="2338"/>
                    </a:lnTo>
                    <a:lnTo>
                      <a:pt x="712" y="2338"/>
                    </a:lnTo>
                    <a:lnTo>
                      <a:pt x="712" y="2368"/>
                    </a:lnTo>
                    <a:lnTo>
                      <a:pt x="890" y="2368"/>
                    </a:lnTo>
                    <a:lnTo>
                      <a:pt x="890" y="2397"/>
                    </a:lnTo>
                    <a:lnTo>
                      <a:pt x="949" y="2397"/>
                    </a:lnTo>
                    <a:lnTo>
                      <a:pt x="949" y="2427"/>
                    </a:lnTo>
                    <a:lnTo>
                      <a:pt x="979" y="2427"/>
                    </a:lnTo>
                    <a:lnTo>
                      <a:pt x="979" y="2397"/>
                    </a:lnTo>
                    <a:lnTo>
                      <a:pt x="1039" y="2427"/>
                    </a:lnTo>
                    <a:lnTo>
                      <a:pt x="1039" y="2397"/>
                    </a:lnTo>
                    <a:lnTo>
                      <a:pt x="1097" y="2457"/>
                    </a:lnTo>
                    <a:lnTo>
                      <a:pt x="1127" y="2457"/>
                    </a:lnTo>
                    <a:lnTo>
                      <a:pt x="1127" y="2487"/>
                    </a:lnTo>
                    <a:lnTo>
                      <a:pt x="1186" y="2427"/>
                    </a:lnTo>
                    <a:lnTo>
                      <a:pt x="1186" y="2397"/>
                    </a:lnTo>
                    <a:lnTo>
                      <a:pt x="1215" y="2427"/>
                    </a:lnTo>
                    <a:lnTo>
                      <a:pt x="1215" y="2397"/>
                    </a:lnTo>
                    <a:lnTo>
                      <a:pt x="1246" y="2397"/>
                    </a:lnTo>
                    <a:lnTo>
                      <a:pt x="1276" y="2427"/>
                    </a:lnTo>
                    <a:lnTo>
                      <a:pt x="1304" y="2427"/>
                    </a:lnTo>
                    <a:lnTo>
                      <a:pt x="1334" y="2457"/>
                    </a:lnTo>
                    <a:lnTo>
                      <a:pt x="1422" y="2457"/>
                    </a:lnTo>
                    <a:lnTo>
                      <a:pt x="1483" y="2397"/>
                    </a:lnTo>
                    <a:lnTo>
                      <a:pt x="1660" y="2397"/>
                    </a:lnTo>
                    <a:lnTo>
                      <a:pt x="1631" y="2368"/>
                    </a:lnTo>
                    <a:lnTo>
                      <a:pt x="1809" y="2368"/>
                    </a:lnTo>
                    <a:lnTo>
                      <a:pt x="1809" y="2397"/>
                    </a:lnTo>
                    <a:lnTo>
                      <a:pt x="1838" y="2427"/>
                    </a:lnTo>
                    <a:lnTo>
                      <a:pt x="1868" y="2427"/>
                    </a:lnTo>
                    <a:lnTo>
                      <a:pt x="1868" y="2397"/>
                    </a:lnTo>
                    <a:lnTo>
                      <a:pt x="1897" y="2368"/>
                    </a:lnTo>
                    <a:lnTo>
                      <a:pt x="1868" y="2368"/>
                    </a:lnTo>
                    <a:lnTo>
                      <a:pt x="1838" y="2338"/>
                    </a:lnTo>
                    <a:lnTo>
                      <a:pt x="1868" y="2309"/>
                    </a:lnTo>
                    <a:lnTo>
                      <a:pt x="1809" y="2250"/>
                    </a:lnTo>
                    <a:lnTo>
                      <a:pt x="1809" y="2220"/>
                    </a:lnTo>
                    <a:lnTo>
                      <a:pt x="1868" y="2159"/>
                    </a:lnTo>
                    <a:lnTo>
                      <a:pt x="1927" y="2159"/>
                    </a:lnTo>
                    <a:lnTo>
                      <a:pt x="1957" y="2132"/>
                    </a:lnTo>
                    <a:lnTo>
                      <a:pt x="1957" y="2102"/>
                    </a:lnTo>
                    <a:lnTo>
                      <a:pt x="1987" y="2071"/>
                    </a:lnTo>
                    <a:lnTo>
                      <a:pt x="2016" y="2071"/>
                    </a:lnTo>
                    <a:lnTo>
                      <a:pt x="2045" y="2102"/>
                    </a:lnTo>
                    <a:lnTo>
                      <a:pt x="2075" y="2071"/>
                    </a:lnTo>
                    <a:lnTo>
                      <a:pt x="2075" y="2013"/>
                    </a:lnTo>
                    <a:lnTo>
                      <a:pt x="2075" y="1984"/>
                    </a:lnTo>
                    <a:lnTo>
                      <a:pt x="2045" y="1953"/>
                    </a:lnTo>
                    <a:lnTo>
                      <a:pt x="2016" y="1953"/>
                    </a:lnTo>
                    <a:lnTo>
                      <a:pt x="1987" y="1923"/>
                    </a:lnTo>
                    <a:lnTo>
                      <a:pt x="1957" y="1923"/>
                    </a:lnTo>
                    <a:lnTo>
                      <a:pt x="1927" y="1895"/>
                    </a:lnTo>
                    <a:lnTo>
                      <a:pt x="1897" y="1895"/>
                    </a:lnTo>
                    <a:lnTo>
                      <a:pt x="1809" y="1805"/>
                    </a:lnTo>
                    <a:lnTo>
                      <a:pt x="1779" y="1805"/>
                    </a:lnTo>
                    <a:lnTo>
                      <a:pt x="1750" y="1777"/>
                    </a:lnTo>
                    <a:lnTo>
                      <a:pt x="1720" y="1716"/>
                    </a:lnTo>
                    <a:lnTo>
                      <a:pt x="1720" y="1686"/>
                    </a:lnTo>
                    <a:lnTo>
                      <a:pt x="1690" y="1686"/>
                    </a:lnTo>
                    <a:lnTo>
                      <a:pt x="1720" y="1658"/>
                    </a:lnTo>
                    <a:lnTo>
                      <a:pt x="1720" y="1628"/>
                    </a:lnTo>
                    <a:lnTo>
                      <a:pt x="1660" y="1568"/>
                    </a:lnTo>
                    <a:lnTo>
                      <a:pt x="1631" y="1568"/>
                    </a:lnTo>
                    <a:lnTo>
                      <a:pt x="1631" y="1539"/>
                    </a:lnTo>
                    <a:lnTo>
                      <a:pt x="1602" y="1509"/>
                    </a:lnTo>
                    <a:lnTo>
                      <a:pt x="1602" y="1480"/>
                    </a:lnTo>
                    <a:lnTo>
                      <a:pt x="1631" y="1480"/>
                    </a:lnTo>
                    <a:lnTo>
                      <a:pt x="1660" y="1509"/>
                    </a:lnTo>
                    <a:lnTo>
                      <a:pt x="1660" y="1539"/>
                    </a:lnTo>
                    <a:lnTo>
                      <a:pt x="1750" y="1450"/>
                    </a:lnTo>
                    <a:lnTo>
                      <a:pt x="1838" y="1450"/>
                    </a:lnTo>
                    <a:lnTo>
                      <a:pt x="1868" y="1421"/>
                    </a:lnTo>
                    <a:lnTo>
                      <a:pt x="1897" y="1421"/>
                    </a:lnTo>
                    <a:lnTo>
                      <a:pt x="1927" y="1391"/>
                    </a:lnTo>
                    <a:lnTo>
                      <a:pt x="1987" y="1391"/>
                    </a:lnTo>
                    <a:lnTo>
                      <a:pt x="2016" y="1361"/>
                    </a:lnTo>
                    <a:lnTo>
                      <a:pt x="2045" y="1361"/>
                    </a:lnTo>
                    <a:lnTo>
                      <a:pt x="2075" y="1330"/>
                    </a:lnTo>
                    <a:lnTo>
                      <a:pt x="2134" y="1330"/>
                    </a:lnTo>
                    <a:lnTo>
                      <a:pt x="2164" y="1303"/>
                    </a:lnTo>
                    <a:lnTo>
                      <a:pt x="2195" y="1303"/>
                    </a:lnTo>
                    <a:lnTo>
                      <a:pt x="2164" y="1273"/>
                    </a:lnTo>
                    <a:lnTo>
                      <a:pt x="2195" y="1243"/>
                    </a:lnTo>
                    <a:lnTo>
                      <a:pt x="2222" y="1243"/>
                    </a:lnTo>
                    <a:lnTo>
                      <a:pt x="2252" y="1273"/>
                    </a:lnTo>
                    <a:lnTo>
                      <a:pt x="2252" y="1303"/>
                    </a:lnTo>
                    <a:lnTo>
                      <a:pt x="2282" y="1303"/>
                    </a:lnTo>
                    <a:lnTo>
                      <a:pt x="2282" y="1330"/>
                    </a:lnTo>
                    <a:lnTo>
                      <a:pt x="2341" y="1273"/>
                    </a:lnTo>
                    <a:lnTo>
                      <a:pt x="2341" y="1243"/>
                    </a:lnTo>
                    <a:lnTo>
                      <a:pt x="2371" y="1212"/>
                    </a:lnTo>
                    <a:lnTo>
                      <a:pt x="2371" y="1155"/>
                    </a:lnTo>
                    <a:lnTo>
                      <a:pt x="2341" y="1155"/>
                    </a:lnTo>
                    <a:lnTo>
                      <a:pt x="2341" y="1124"/>
                    </a:lnTo>
                    <a:lnTo>
                      <a:pt x="2313" y="1094"/>
                    </a:lnTo>
                    <a:lnTo>
                      <a:pt x="2282" y="1094"/>
                    </a:lnTo>
                    <a:lnTo>
                      <a:pt x="2282" y="1036"/>
                    </a:lnTo>
                    <a:lnTo>
                      <a:pt x="2252" y="1036"/>
                    </a:lnTo>
                    <a:lnTo>
                      <a:pt x="2252" y="1005"/>
                    </a:lnTo>
                    <a:lnTo>
                      <a:pt x="2282" y="976"/>
                    </a:lnTo>
                    <a:lnTo>
                      <a:pt x="2282" y="857"/>
                    </a:lnTo>
                    <a:lnTo>
                      <a:pt x="2252" y="857"/>
                    </a:lnTo>
                    <a:lnTo>
                      <a:pt x="2252" y="830"/>
                    </a:lnTo>
                    <a:lnTo>
                      <a:pt x="2222" y="830"/>
                    </a:lnTo>
                    <a:lnTo>
                      <a:pt x="2252" y="799"/>
                    </a:lnTo>
                    <a:lnTo>
                      <a:pt x="2252" y="739"/>
                    </a:lnTo>
                    <a:lnTo>
                      <a:pt x="2222" y="739"/>
                    </a:lnTo>
                    <a:lnTo>
                      <a:pt x="2164" y="680"/>
                    </a:lnTo>
                    <a:lnTo>
                      <a:pt x="2134" y="680"/>
                    </a:lnTo>
                    <a:lnTo>
                      <a:pt x="2134" y="621"/>
                    </a:lnTo>
                    <a:lnTo>
                      <a:pt x="2164" y="592"/>
                    </a:lnTo>
                    <a:lnTo>
                      <a:pt x="2195" y="592"/>
                    </a:lnTo>
                    <a:lnTo>
                      <a:pt x="2195" y="474"/>
                    </a:lnTo>
                    <a:lnTo>
                      <a:pt x="2164" y="474"/>
                    </a:lnTo>
                    <a:lnTo>
                      <a:pt x="2164" y="383"/>
                    </a:lnTo>
                    <a:lnTo>
                      <a:pt x="2134" y="383"/>
                    </a:lnTo>
                    <a:lnTo>
                      <a:pt x="2104" y="355"/>
                    </a:lnTo>
                    <a:lnTo>
                      <a:pt x="2075" y="355"/>
                    </a:lnTo>
                    <a:lnTo>
                      <a:pt x="2045" y="325"/>
                    </a:lnTo>
                    <a:lnTo>
                      <a:pt x="2045" y="296"/>
                    </a:lnTo>
                    <a:lnTo>
                      <a:pt x="2016" y="265"/>
                    </a:lnTo>
                    <a:lnTo>
                      <a:pt x="2045" y="265"/>
                    </a:lnTo>
                    <a:lnTo>
                      <a:pt x="2016" y="237"/>
                    </a:lnTo>
                    <a:lnTo>
                      <a:pt x="1957" y="237"/>
                    </a:lnTo>
                    <a:lnTo>
                      <a:pt x="1957" y="265"/>
                    </a:lnTo>
                    <a:lnTo>
                      <a:pt x="1897" y="207"/>
                    </a:lnTo>
                    <a:lnTo>
                      <a:pt x="1927" y="207"/>
                    </a:lnTo>
                    <a:lnTo>
                      <a:pt x="1957" y="176"/>
                    </a:lnTo>
                    <a:lnTo>
                      <a:pt x="2016" y="176"/>
                    </a:lnTo>
                    <a:lnTo>
                      <a:pt x="1987" y="146"/>
                    </a:lnTo>
                    <a:lnTo>
                      <a:pt x="1987" y="89"/>
                    </a:lnTo>
                    <a:lnTo>
                      <a:pt x="1927" y="89"/>
                    </a:lnTo>
                    <a:lnTo>
                      <a:pt x="1957" y="119"/>
                    </a:lnTo>
                    <a:lnTo>
                      <a:pt x="1897" y="119"/>
                    </a:lnTo>
                    <a:lnTo>
                      <a:pt x="1868" y="119"/>
                    </a:lnTo>
                    <a:lnTo>
                      <a:pt x="1868" y="207"/>
                    </a:lnTo>
                    <a:lnTo>
                      <a:pt x="1838" y="176"/>
                    </a:lnTo>
                    <a:lnTo>
                      <a:pt x="1838" y="146"/>
                    </a:lnTo>
                    <a:lnTo>
                      <a:pt x="1809" y="146"/>
                    </a:lnTo>
                    <a:lnTo>
                      <a:pt x="1779" y="176"/>
                    </a:lnTo>
                    <a:lnTo>
                      <a:pt x="1750" y="146"/>
                    </a:lnTo>
                    <a:lnTo>
                      <a:pt x="1720" y="176"/>
                    </a:lnTo>
                    <a:lnTo>
                      <a:pt x="1690" y="176"/>
                    </a:lnTo>
                    <a:lnTo>
                      <a:pt x="1660" y="207"/>
                    </a:lnTo>
                    <a:lnTo>
                      <a:pt x="1660" y="176"/>
                    </a:lnTo>
                    <a:lnTo>
                      <a:pt x="1602" y="237"/>
                    </a:lnTo>
                    <a:lnTo>
                      <a:pt x="1483" y="237"/>
                    </a:lnTo>
                    <a:lnTo>
                      <a:pt x="1453" y="265"/>
                    </a:lnTo>
                    <a:lnTo>
                      <a:pt x="1483" y="265"/>
                    </a:lnTo>
                    <a:lnTo>
                      <a:pt x="1422" y="325"/>
                    </a:lnTo>
                    <a:lnTo>
                      <a:pt x="1395" y="296"/>
                    </a:lnTo>
                    <a:lnTo>
                      <a:pt x="1246" y="296"/>
                    </a:lnTo>
                    <a:lnTo>
                      <a:pt x="1334" y="207"/>
                    </a:lnTo>
                    <a:lnTo>
                      <a:pt x="1334" y="176"/>
                    </a:lnTo>
                    <a:lnTo>
                      <a:pt x="1215" y="176"/>
                    </a:lnTo>
                    <a:lnTo>
                      <a:pt x="1186" y="146"/>
                    </a:lnTo>
                    <a:lnTo>
                      <a:pt x="1127" y="146"/>
                    </a:lnTo>
                    <a:lnTo>
                      <a:pt x="1097" y="119"/>
                    </a:lnTo>
                    <a:lnTo>
                      <a:pt x="1067" y="119"/>
                    </a:lnTo>
                    <a:lnTo>
                      <a:pt x="1067" y="58"/>
                    </a:lnTo>
                    <a:lnTo>
                      <a:pt x="1039" y="30"/>
                    </a:lnTo>
                    <a:lnTo>
                      <a:pt x="1008" y="30"/>
                    </a:lnTo>
                    <a:close/>
                    <a:moveTo>
                      <a:pt x="1008" y="414"/>
                    </a:moveTo>
                    <a:lnTo>
                      <a:pt x="1008" y="444"/>
                    </a:lnTo>
                    <a:lnTo>
                      <a:pt x="979" y="414"/>
                    </a:lnTo>
                    <a:lnTo>
                      <a:pt x="949" y="414"/>
                    </a:lnTo>
                    <a:lnTo>
                      <a:pt x="860" y="325"/>
                    </a:lnTo>
                    <a:lnTo>
                      <a:pt x="890" y="325"/>
                    </a:lnTo>
                    <a:lnTo>
                      <a:pt x="979" y="414"/>
                    </a:lnTo>
                    <a:lnTo>
                      <a:pt x="1008" y="414"/>
                    </a:lnTo>
                    <a:close/>
                  </a:path>
                </a:pathLst>
              </a:custGeom>
              <a:solidFill>
                <a:srgbClr val="CCE83A"/>
              </a:solidFill>
              <a:ln w="9525">
                <a:noFill/>
                <a:round/>
                <a:headEnd/>
                <a:tailEnd/>
              </a:ln>
            </p:spPr>
            <p:txBody>
              <a:bodyPr/>
              <a:lstStyle/>
              <a:p>
                <a:endParaRPr lang="en-GB"/>
              </a:p>
            </p:txBody>
          </p:sp>
          <p:sp>
            <p:nvSpPr>
              <p:cNvPr id="13391" name="Freeform 79"/>
              <p:cNvSpPr>
                <a:spLocks/>
              </p:cNvSpPr>
              <p:nvPr/>
            </p:nvSpPr>
            <p:spPr bwMode="auto">
              <a:xfrm>
                <a:off x="2924" y="2512"/>
                <a:ext cx="52" cy="59"/>
              </a:xfrm>
              <a:custGeom>
                <a:avLst/>
                <a:gdLst/>
                <a:ahLst/>
                <a:cxnLst>
                  <a:cxn ang="0">
                    <a:pos x="118" y="0"/>
                  </a:cxn>
                  <a:cxn ang="0">
                    <a:pos x="58" y="0"/>
                  </a:cxn>
                  <a:cxn ang="0">
                    <a:pos x="29" y="29"/>
                  </a:cxn>
                  <a:cxn ang="0">
                    <a:pos x="29" y="59"/>
                  </a:cxn>
                  <a:cxn ang="0">
                    <a:pos x="0" y="89"/>
                  </a:cxn>
                  <a:cxn ang="0">
                    <a:pos x="0" y="119"/>
                  </a:cxn>
                  <a:cxn ang="0">
                    <a:pos x="29" y="119"/>
                  </a:cxn>
                  <a:cxn ang="0">
                    <a:pos x="29" y="207"/>
                  </a:cxn>
                  <a:cxn ang="0">
                    <a:pos x="58" y="238"/>
                  </a:cxn>
                  <a:cxn ang="0">
                    <a:pos x="88" y="238"/>
                  </a:cxn>
                  <a:cxn ang="0">
                    <a:pos x="118" y="207"/>
                  </a:cxn>
                  <a:cxn ang="0">
                    <a:pos x="149" y="207"/>
                  </a:cxn>
                  <a:cxn ang="0">
                    <a:pos x="177" y="238"/>
                  </a:cxn>
                  <a:cxn ang="0">
                    <a:pos x="177" y="177"/>
                  </a:cxn>
                  <a:cxn ang="0">
                    <a:pos x="207" y="147"/>
                  </a:cxn>
                  <a:cxn ang="0">
                    <a:pos x="177" y="119"/>
                  </a:cxn>
                  <a:cxn ang="0">
                    <a:pos x="149" y="119"/>
                  </a:cxn>
                  <a:cxn ang="0">
                    <a:pos x="149" y="89"/>
                  </a:cxn>
                  <a:cxn ang="0">
                    <a:pos x="118" y="59"/>
                  </a:cxn>
                  <a:cxn ang="0">
                    <a:pos x="118" y="0"/>
                  </a:cxn>
                </a:cxnLst>
                <a:rect l="0" t="0" r="r" b="b"/>
                <a:pathLst>
                  <a:path w="207" h="238">
                    <a:moveTo>
                      <a:pt x="118" y="0"/>
                    </a:moveTo>
                    <a:lnTo>
                      <a:pt x="58" y="0"/>
                    </a:lnTo>
                    <a:lnTo>
                      <a:pt x="29" y="29"/>
                    </a:lnTo>
                    <a:lnTo>
                      <a:pt x="29" y="59"/>
                    </a:lnTo>
                    <a:lnTo>
                      <a:pt x="0" y="89"/>
                    </a:lnTo>
                    <a:lnTo>
                      <a:pt x="0" y="119"/>
                    </a:lnTo>
                    <a:lnTo>
                      <a:pt x="29" y="119"/>
                    </a:lnTo>
                    <a:lnTo>
                      <a:pt x="29" y="207"/>
                    </a:lnTo>
                    <a:lnTo>
                      <a:pt x="58" y="238"/>
                    </a:lnTo>
                    <a:lnTo>
                      <a:pt x="88" y="238"/>
                    </a:lnTo>
                    <a:lnTo>
                      <a:pt x="118" y="207"/>
                    </a:lnTo>
                    <a:lnTo>
                      <a:pt x="149" y="207"/>
                    </a:lnTo>
                    <a:lnTo>
                      <a:pt x="177" y="238"/>
                    </a:lnTo>
                    <a:lnTo>
                      <a:pt x="177" y="177"/>
                    </a:lnTo>
                    <a:lnTo>
                      <a:pt x="207" y="147"/>
                    </a:lnTo>
                    <a:lnTo>
                      <a:pt x="177" y="119"/>
                    </a:lnTo>
                    <a:lnTo>
                      <a:pt x="149" y="119"/>
                    </a:lnTo>
                    <a:lnTo>
                      <a:pt x="149" y="89"/>
                    </a:lnTo>
                    <a:lnTo>
                      <a:pt x="118" y="59"/>
                    </a:lnTo>
                    <a:lnTo>
                      <a:pt x="118" y="0"/>
                    </a:lnTo>
                    <a:close/>
                  </a:path>
                </a:pathLst>
              </a:custGeom>
              <a:solidFill>
                <a:srgbClr val="4CB47E"/>
              </a:solidFill>
              <a:ln w="9525">
                <a:noFill/>
                <a:round/>
                <a:headEnd/>
                <a:tailEnd/>
              </a:ln>
            </p:spPr>
            <p:txBody>
              <a:bodyPr/>
              <a:lstStyle/>
              <a:p>
                <a:endParaRPr lang="en-GB"/>
              </a:p>
            </p:txBody>
          </p:sp>
          <p:sp>
            <p:nvSpPr>
              <p:cNvPr id="13392" name="Freeform 80"/>
              <p:cNvSpPr>
                <a:spLocks/>
              </p:cNvSpPr>
              <p:nvPr/>
            </p:nvSpPr>
            <p:spPr bwMode="auto">
              <a:xfrm>
                <a:off x="3302" y="1875"/>
                <a:ext cx="15" cy="8"/>
              </a:xfrm>
              <a:custGeom>
                <a:avLst/>
                <a:gdLst/>
                <a:ahLst/>
                <a:cxnLst>
                  <a:cxn ang="0">
                    <a:pos x="60" y="0"/>
                  </a:cxn>
                  <a:cxn ang="0">
                    <a:pos x="0" y="0"/>
                  </a:cxn>
                  <a:cxn ang="0">
                    <a:pos x="0" y="30"/>
                  </a:cxn>
                  <a:cxn ang="0">
                    <a:pos x="30" y="30"/>
                  </a:cxn>
                  <a:cxn ang="0">
                    <a:pos x="60" y="0"/>
                  </a:cxn>
                </a:cxnLst>
                <a:rect l="0" t="0" r="r" b="b"/>
                <a:pathLst>
                  <a:path w="60" h="30">
                    <a:moveTo>
                      <a:pt x="60" y="0"/>
                    </a:moveTo>
                    <a:lnTo>
                      <a:pt x="0" y="0"/>
                    </a:lnTo>
                    <a:lnTo>
                      <a:pt x="0" y="30"/>
                    </a:lnTo>
                    <a:lnTo>
                      <a:pt x="30" y="30"/>
                    </a:lnTo>
                    <a:lnTo>
                      <a:pt x="60" y="0"/>
                    </a:lnTo>
                    <a:close/>
                  </a:path>
                </a:pathLst>
              </a:custGeom>
              <a:solidFill>
                <a:srgbClr val="FCA77E"/>
              </a:solidFill>
              <a:ln w="9525">
                <a:noFill/>
                <a:round/>
                <a:headEnd/>
                <a:tailEnd/>
              </a:ln>
            </p:spPr>
            <p:txBody>
              <a:bodyPr/>
              <a:lstStyle/>
              <a:p>
                <a:endParaRPr lang="en-GB"/>
              </a:p>
            </p:txBody>
          </p:sp>
          <p:sp>
            <p:nvSpPr>
              <p:cNvPr id="13393" name="Freeform 81"/>
              <p:cNvSpPr>
                <a:spLocks/>
              </p:cNvSpPr>
              <p:nvPr/>
            </p:nvSpPr>
            <p:spPr bwMode="auto">
              <a:xfrm>
                <a:off x="3613" y="1883"/>
                <a:ext cx="7" cy="8"/>
              </a:xfrm>
              <a:custGeom>
                <a:avLst/>
                <a:gdLst/>
                <a:ahLst/>
                <a:cxnLst>
                  <a:cxn ang="0">
                    <a:pos x="31" y="0"/>
                  </a:cxn>
                  <a:cxn ang="0">
                    <a:pos x="0" y="0"/>
                  </a:cxn>
                  <a:cxn ang="0">
                    <a:pos x="31" y="31"/>
                  </a:cxn>
                  <a:cxn ang="0">
                    <a:pos x="31" y="0"/>
                  </a:cxn>
                </a:cxnLst>
                <a:rect l="0" t="0" r="r" b="b"/>
                <a:pathLst>
                  <a:path w="31" h="31">
                    <a:moveTo>
                      <a:pt x="31" y="0"/>
                    </a:moveTo>
                    <a:lnTo>
                      <a:pt x="0" y="0"/>
                    </a:lnTo>
                    <a:lnTo>
                      <a:pt x="31" y="31"/>
                    </a:lnTo>
                    <a:lnTo>
                      <a:pt x="31" y="0"/>
                    </a:lnTo>
                    <a:close/>
                  </a:path>
                </a:pathLst>
              </a:custGeom>
              <a:solidFill>
                <a:srgbClr val="FCA77E"/>
              </a:solidFill>
              <a:ln w="9525">
                <a:noFill/>
                <a:round/>
                <a:headEnd/>
                <a:tailEnd/>
              </a:ln>
            </p:spPr>
            <p:txBody>
              <a:bodyPr/>
              <a:lstStyle/>
              <a:p>
                <a:endParaRPr lang="en-GB"/>
              </a:p>
            </p:txBody>
          </p:sp>
          <p:sp>
            <p:nvSpPr>
              <p:cNvPr id="13394" name="Freeform 82"/>
              <p:cNvSpPr>
                <a:spLocks/>
              </p:cNvSpPr>
              <p:nvPr/>
            </p:nvSpPr>
            <p:spPr bwMode="auto">
              <a:xfrm>
                <a:off x="3450" y="2193"/>
                <a:ext cx="22" cy="16"/>
              </a:xfrm>
              <a:custGeom>
                <a:avLst/>
                <a:gdLst/>
                <a:ahLst/>
                <a:cxnLst>
                  <a:cxn ang="0">
                    <a:pos x="30" y="60"/>
                  </a:cxn>
                  <a:cxn ang="0">
                    <a:pos x="89" y="60"/>
                  </a:cxn>
                  <a:cxn ang="0">
                    <a:pos x="30" y="0"/>
                  </a:cxn>
                  <a:cxn ang="0">
                    <a:pos x="0" y="31"/>
                  </a:cxn>
                  <a:cxn ang="0">
                    <a:pos x="30" y="60"/>
                  </a:cxn>
                </a:cxnLst>
                <a:rect l="0" t="0" r="r" b="b"/>
                <a:pathLst>
                  <a:path w="89" h="60">
                    <a:moveTo>
                      <a:pt x="30" y="60"/>
                    </a:moveTo>
                    <a:lnTo>
                      <a:pt x="89" y="60"/>
                    </a:lnTo>
                    <a:lnTo>
                      <a:pt x="30" y="0"/>
                    </a:lnTo>
                    <a:lnTo>
                      <a:pt x="0" y="31"/>
                    </a:lnTo>
                    <a:lnTo>
                      <a:pt x="30" y="60"/>
                    </a:lnTo>
                    <a:close/>
                  </a:path>
                </a:pathLst>
              </a:custGeom>
              <a:solidFill>
                <a:srgbClr val="CCE83A"/>
              </a:solidFill>
              <a:ln w="9525">
                <a:noFill/>
                <a:round/>
                <a:headEnd/>
                <a:tailEnd/>
              </a:ln>
            </p:spPr>
            <p:txBody>
              <a:bodyPr/>
              <a:lstStyle/>
              <a:p>
                <a:endParaRPr lang="en-GB"/>
              </a:p>
            </p:txBody>
          </p:sp>
          <p:sp>
            <p:nvSpPr>
              <p:cNvPr id="13395" name="Freeform 83"/>
              <p:cNvSpPr>
                <a:spLocks/>
              </p:cNvSpPr>
              <p:nvPr/>
            </p:nvSpPr>
            <p:spPr bwMode="auto">
              <a:xfrm>
                <a:off x="3354" y="2164"/>
                <a:ext cx="15" cy="7"/>
              </a:xfrm>
              <a:custGeom>
                <a:avLst/>
                <a:gdLst/>
                <a:ahLst/>
                <a:cxnLst>
                  <a:cxn ang="0">
                    <a:pos x="60" y="0"/>
                  </a:cxn>
                  <a:cxn ang="0">
                    <a:pos x="30" y="0"/>
                  </a:cxn>
                  <a:cxn ang="0">
                    <a:pos x="0" y="30"/>
                  </a:cxn>
                  <a:cxn ang="0">
                    <a:pos x="30" y="30"/>
                  </a:cxn>
                  <a:cxn ang="0">
                    <a:pos x="60" y="0"/>
                  </a:cxn>
                </a:cxnLst>
                <a:rect l="0" t="0" r="r" b="b"/>
                <a:pathLst>
                  <a:path w="60" h="30">
                    <a:moveTo>
                      <a:pt x="60" y="0"/>
                    </a:moveTo>
                    <a:lnTo>
                      <a:pt x="30" y="0"/>
                    </a:lnTo>
                    <a:lnTo>
                      <a:pt x="0" y="30"/>
                    </a:lnTo>
                    <a:lnTo>
                      <a:pt x="30" y="30"/>
                    </a:lnTo>
                    <a:lnTo>
                      <a:pt x="60" y="0"/>
                    </a:lnTo>
                    <a:close/>
                  </a:path>
                </a:pathLst>
              </a:custGeom>
              <a:solidFill>
                <a:srgbClr val="CCE83A"/>
              </a:solidFill>
              <a:ln w="9525">
                <a:noFill/>
                <a:round/>
                <a:headEnd/>
                <a:tailEnd/>
              </a:ln>
            </p:spPr>
            <p:txBody>
              <a:bodyPr/>
              <a:lstStyle/>
              <a:p>
                <a:endParaRPr lang="en-GB"/>
              </a:p>
            </p:txBody>
          </p:sp>
          <p:sp>
            <p:nvSpPr>
              <p:cNvPr id="13396" name="Freeform 84"/>
              <p:cNvSpPr>
                <a:spLocks/>
              </p:cNvSpPr>
              <p:nvPr/>
            </p:nvSpPr>
            <p:spPr bwMode="auto">
              <a:xfrm>
                <a:off x="3413" y="2142"/>
                <a:ext cx="7" cy="15"/>
              </a:xfrm>
              <a:custGeom>
                <a:avLst/>
                <a:gdLst/>
                <a:ahLst/>
                <a:cxnLst>
                  <a:cxn ang="0">
                    <a:pos x="30" y="0"/>
                  </a:cxn>
                  <a:cxn ang="0">
                    <a:pos x="0" y="31"/>
                  </a:cxn>
                  <a:cxn ang="0">
                    <a:pos x="0" y="61"/>
                  </a:cxn>
                  <a:cxn ang="0">
                    <a:pos x="30" y="31"/>
                  </a:cxn>
                  <a:cxn ang="0">
                    <a:pos x="30" y="0"/>
                  </a:cxn>
                </a:cxnLst>
                <a:rect l="0" t="0" r="r" b="b"/>
                <a:pathLst>
                  <a:path w="30" h="61">
                    <a:moveTo>
                      <a:pt x="30" y="0"/>
                    </a:moveTo>
                    <a:lnTo>
                      <a:pt x="0" y="31"/>
                    </a:lnTo>
                    <a:lnTo>
                      <a:pt x="0" y="61"/>
                    </a:lnTo>
                    <a:lnTo>
                      <a:pt x="30" y="31"/>
                    </a:lnTo>
                    <a:lnTo>
                      <a:pt x="30" y="0"/>
                    </a:lnTo>
                    <a:close/>
                  </a:path>
                </a:pathLst>
              </a:custGeom>
              <a:solidFill>
                <a:srgbClr val="CCE83A"/>
              </a:solidFill>
              <a:ln w="9525">
                <a:noFill/>
                <a:round/>
                <a:headEnd/>
                <a:tailEnd/>
              </a:ln>
            </p:spPr>
            <p:txBody>
              <a:bodyPr/>
              <a:lstStyle/>
              <a:p>
                <a:endParaRPr lang="en-GB"/>
              </a:p>
            </p:txBody>
          </p:sp>
          <p:sp>
            <p:nvSpPr>
              <p:cNvPr id="13397" name="Freeform 85"/>
              <p:cNvSpPr>
                <a:spLocks/>
              </p:cNvSpPr>
              <p:nvPr/>
            </p:nvSpPr>
            <p:spPr bwMode="auto">
              <a:xfrm>
                <a:off x="3339" y="2438"/>
                <a:ext cx="445" cy="207"/>
              </a:xfrm>
              <a:custGeom>
                <a:avLst/>
                <a:gdLst/>
                <a:ahLst/>
                <a:cxnLst>
                  <a:cxn ang="0">
                    <a:pos x="58" y="296"/>
                  </a:cxn>
                  <a:cxn ang="0">
                    <a:pos x="29" y="237"/>
                  </a:cxn>
                  <a:cxn ang="0">
                    <a:pos x="0" y="266"/>
                  </a:cxn>
                  <a:cxn ang="0">
                    <a:pos x="29" y="325"/>
                  </a:cxn>
                  <a:cxn ang="0">
                    <a:pos x="118" y="385"/>
                  </a:cxn>
                  <a:cxn ang="0">
                    <a:pos x="88" y="443"/>
                  </a:cxn>
                  <a:cxn ang="0">
                    <a:pos x="118" y="473"/>
                  </a:cxn>
                  <a:cxn ang="0">
                    <a:pos x="177" y="562"/>
                  </a:cxn>
                  <a:cxn ang="0">
                    <a:pos x="295" y="652"/>
                  </a:cxn>
                  <a:cxn ang="0">
                    <a:pos x="355" y="680"/>
                  </a:cxn>
                  <a:cxn ang="0">
                    <a:pos x="414" y="710"/>
                  </a:cxn>
                  <a:cxn ang="0">
                    <a:pos x="473" y="741"/>
                  </a:cxn>
                  <a:cxn ang="0">
                    <a:pos x="502" y="770"/>
                  </a:cxn>
                  <a:cxn ang="0">
                    <a:pos x="620" y="828"/>
                  </a:cxn>
                  <a:cxn ang="0">
                    <a:pos x="680" y="798"/>
                  </a:cxn>
                  <a:cxn ang="0">
                    <a:pos x="711" y="798"/>
                  </a:cxn>
                  <a:cxn ang="0">
                    <a:pos x="769" y="770"/>
                  </a:cxn>
                  <a:cxn ang="0">
                    <a:pos x="800" y="680"/>
                  </a:cxn>
                  <a:cxn ang="0">
                    <a:pos x="857" y="680"/>
                  </a:cxn>
                  <a:cxn ang="0">
                    <a:pos x="918" y="710"/>
                  </a:cxn>
                  <a:cxn ang="0">
                    <a:pos x="976" y="741"/>
                  </a:cxn>
                  <a:cxn ang="0">
                    <a:pos x="1007" y="741"/>
                  </a:cxn>
                  <a:cxn ang="0">
                    <a:pos x="1066" y="770"/>
                  </a:cxn>
                  <a:cxn ang="0">
                    <a:pos x="1155" y="741"/>
                  </a:cxn>
                  <a:cxn ang="0">
                    <a:pos x="1214" y="770"/>
                  </a:cxn>
                  <a:cxn ang="0">
                    <a:pos x="1303" y="798"/>
                  </a:cxn>
                  <a:cxn ang="0">
                    <a:pos x="1332" y="770"/>
                  </a:cxn>
                  <a:cxn ang="0">
                    <a:pos x="1480" y="741"/>
                  </a:cxn>
                  <a:cxn ang="0">
                    <a:pos x="1540" y="710"/>
                  </a:cxn>
                  <a:cxn ang="0">
                    <a:pos x="1599" y="680"/>
                  </a:cxn>
                  <a:cxn ang="0">
                    <a:pos x="1629" y="591"/>
                  </a:cxn>
                  <a:cxn ang="0">
                    <a:pos x="1660" y="562"/>
                  </a:cxn>
                  <a:cxn ang="0">
                    <a:pos x="1748" y="503"/>
                  </a:cxn>
                  <a:cxn ang="0">
                    <a:pos x="1778" y="503"/>
                  </a:cxn>
                  <a:cxn ang="0">
                    <a:pos x="1748" y="443"/>
                  </a:cxn>
                  <a:cxn ang="0">
                    <a:pos x="1717" y="385"/>
                  </a:cxn>
                  <a:cxn ang="0">
                    <a:pos x="1629" y="355"/>
                  </a:cxn>
                  <a:cxn ang="0">
                    <a:pos x="1569" y="325"/>
                  </a:cxn>
                  <a:cxn ang="0">
                    <a:pos x="1510" y="355"/>
                  </a:cxn>
                  <a:cxn ang="0">
                    <a:pos x="1480" y="266"/>
                  </a:cxn>
                  <a:cxn ang="0">
                    <a:pos x="1362" y="237"/>
                  </a:cxn>
                  <a:cxn ang="0">
                    <a:pos x="1303" y="207"/>
                  </a:cxn>
                  <a:cxn ang="0">
                    <a:pos x="1273" y="237"/>
                  </a:cxn>
                  <a:cxn ang="0">
                    <a:pos x="1273" y="296"/>
                  </a:cxn>
                  <a:cxn ang="0">
                    <a:pos x="1214" y="325"/>
                  </a:cxn>
                  <a:cxn ang="0">
                    <a:pos x="1185" y="266"/>
                  </a:cxn>
                  <a:cxn ang="0">
                    <a:pos x="1125" y="237"/>
                  </a:cxn>
                  <a:cxn ang="0">
                    <a:pos x="1066" y="207"/>
                  </a:cxn>
                  <a:cxn ang="0">
                    <a:pos x="1125" y="148"/>
                  </a:cxn>
                  <a:cxn ang="0">
                    <a:pos x="1037" y="118"/>
                  </a:cxn>
                  <a:cxn ang="0">
                    <a:pos x="948" y="87"/>
                  </a:cxn>
                  <a:cxn ang="0">
                    <a:pos x="830" y="60"/>
                  </a:cxn>
                  <a:cxn ang="0">
                    <a:pos x="769" y="30"/>
                  </a:cxn>
                  <a:cxn ang="0">
                    <a:pos x="711" y="60"/>
                  </a:cxn>
                  <a:cxn ang="0">
                    <a:pos x="680" y="60"/>
                  </a:cxn>
                  <a:cxn ang="0">
                    <a:pos x="650" y="30"/>
                  </a:cxn>
                  <a:cxn ang="0">
                    <a:pos x="593" y="0"/>
                  </a:cxn>
                  <a:cxn ang="0">
                    <a:pos x="593" y="60"/>
                  </a:cxn>
                  <a:cxn ang="0">
                    <a:pos x="532" y="87"/>
                  </a:cxn>
                  <a:cxn ang="0">
                    <a:pos x="443" y="118"/>
                  </a:cxn>
                  <a:cxn ang="0">
                    <a:pos x="385" y="148"/>
                  </a:cxn>
                  <a:cxn ang="0">
                    <a:pos x="295" y="178"/>
                  </a:cxn>
                  <a:cxn ang="0">
                    <a:pos x="236" y="207"/>
                  </a:cxn>
                </a:cxnLst>
                <a:rect l="0" t="0" r="r" b="b"/>
                <a:pathLst>
                  <a:path w="1778" h="828">
                    <a:moveTo>
                      <a:pt x="148" y="207"/>
                    </a:moveTo>
                    <a:lnTo>
                      <a:pt x="58" y="296"/>
                    </a:lnTo>
                    <a:lnTo>
                      <a:pt x="58" y="266"/>
                    </a:lnTo>
                    <a:lnTo>
                      <a:pt x="29" y="237"/>
                    </a:lnTo>
                    <a:lnTo>
                      <a:pt x="0" y="237"/>
                    </a:lnTo>
                    <a:lnTo>
                      <a:pt x="0" y="266"/>
                    </a:lnTo>
                    <a:lnTo>
                      <a:pt x="29" y="296"/>
                    </a:lnTo>
                    <a:lnTo>
                      <a:pt x="29" y="325"/>
                    </a:lnTo>
                    <a:lnTo>
                      <a:pt x="58" y="325"/>
                    </a:lnTo>
                    <a:lnTo>
                      <a:pt x="118" y="385"/>
                    </a:lnTo>
                    <a:lnTo>
                      <a:pt x="118" y="415"/>
                    </a:lnTo>
                    <a:lnTo>
                      <a:pt x="88" y="443"/>
                    </a:lnTo>
                    <a:lnTo>
                      <a:pt x="118" y="443"/>
                    </a:lnTo>
                    <a:lnTo>
                      <a:pt x="118" y="473"/>
                    </a:lnTo>
                    <a:lnTo>
                      <a:pt x="148" y="534"/>
                    </a:lnTo>
                    <a:lnTo>
                      <a:pt x="177" y="562"/>
                    </a:lnTo>
                    <a:lnTo>
                      <a:pt x="207" y="562"/>
                    </a:lnTo>
                    <a:lnTo>
                      <a:pt x="295" y="652"/>
                    </a:lnTo>
                    <a:lnTo>
                      <a:pt x="325" y="652"/>
                    </a:lnTo>
                    <a:lnTo>
                      <a:pt x="355" y="680"/>
                    </a:lnTo>
                    <a:lnTo>
                      <a:pt x="385" y="680"/>
                    </a:lnTo>
                    <a:lnTo>
                      <a:pt x="414" y="710"/>
                    </a:lnTo>
                    <a:lnTo>
                      <a:pt x="443" y="710"/>
                    </a:lnTo>
                    <a:lnTo>
                      <a:pt x="473" y="741"/>
                    </a:lnTo>
                    <a:lnTo>
                      <a:pt x="473" y="770"/>
                    </a:lnTo>
                    <a:lnTo>
                      <a:pt x="502" y="770"/>
                    </a:lnTo>
                    <a:lnTo>
                      <a:pt x="562" y="828"/>
                    </a:lnTo>
                    <a:lnTo>
                      <a:pt x="620" y="828"/>
                    </a:lnTo>
                    <a:lnTo>
                      <a:pt x="650" y="798"/>
                    </a:lnTo>
                    <a:lnTo>
                      <a:pt x="680" y="798"/>
                    </a:lnTo>
                    <a:lnTo>
                      <a:pt x="711" y="828"/>
                    </a:lnTo>
                    <a:lnTo>
                      <a:pt x="711" y="798"/>
                    </a:lnTo>
                    <a:lnTo>
                      <a:pt x="739" y="770"/>
                    </a:lnTo>
                    <a:lnTo>
                      <a:pt x="769" y="770"/>
                    </a:lnTo>
                    <a:lnTo>
                      <a:pt x="769" y="680"/>
                    </a:lnTo>
                    <a:lnTo>
                      <a:pt x="800" y="680"/>
                    </a:lnTo>
                    <a:lnTo>
                      <a:pt x="830" y="710"/>
                    </a:lnTo>
                    <a:lnTo>
                      <a:pt x="857" y="680"/>
                    </a:lnTo>
                    <a:lnTo>
                      <a:pt x="887" y="680"/>
                    </a:lnTo>
                    <a:lnTo>
                      <a:pt x="918" y="710"/>
                    </a:lnTo>
                    <a:lnTo>
                      <a:pt x="948" y="710"/>
                    </a:lnTo>
                    <a:lnTo>
                      <a:pt x="976" y="741"/>
                    </a:lnTo>
                    <a:lnTo>
                      <a:pt x="1007" y="710"/>
                    </a:lnTo>
                    <a:lnTo>
                      <a:pt x="1007" y="741"/>
                    </a:lnTo>
                    <a:lnTo>
                      <a:pt x="1037" y="741"/>
                    </a:lnTo>
                    <a:lnTo>
                      <a:pt x="1066" y="770"/>
                    </a:lnTo>
                    <a:lnTo>
                      <a:pt x="1125" y="770"/>
                    </a:lnTo>
                    <a:lnTo>
                      <a:pt x="1155" y="741"/>
                    </a:lnTo>
                    <a:lnTo>
                      <a:pt x="1185" y="741"/>
                    </a:lnTo>
                    <a:lnTo>
                      <a:pt x="1214" y="770"/>
                    </a:lnTo>
                    <a:lnTo>
                      <a:pt x="1273" y="770"/>
                    </a:lnTo>
                    <a:lnTo>
                      <a:pt x="1303" y="798"/>
                    </a:lnTo>
                    <a:lnTo>
                      <a:pt x="1303" y="770"/>
                    </a:lnTo>
                    <a:lnTo>
                      <a:pt x="1332" y="770"/>
                    </a:lnTo>
                    <a:lnTo>
                      <a:pt x="1332" y="741"/>
                    </a:lnTo>
                    <a:lnTo>
                      <a:pt x="1480" y="741"/>
                    </a:lnTo>
                    <a:lnTo>
                      <a:pt x="1510" y="710"/>
                    </a:lnTo>
                    <a:lnTo>
                      <a:pt x="1540" y="710"/>
                    </a:lnTo>
                    <a:lnTo>
                      <a:pt x="1569" y="680"/>
                    </a:lnTo>
                    <a:lnTo>
                      <a:pt x="1599" y="680"/>
                    </a:lnTo>
                    <a:lnTo>
                      <a:pt x="1599" y="621"/>
                    </a:lnTo>
                    <a:lnTo>
                      <a:pt x="1629" y="591"/>
                    </a:lnTo>
                    <a:lnTo>
                      <a:pt x="1660" y="591"/>
                    </a:lnTo>
                    <a:lnTo>
                      <a:pt x="1660" y="562"/>
                    </a:lnTo>
                    <a:lnTo>
                      <a:pt x="1687" y="562"/>
                    </a:lnTo>
                    <a:lnTo>
                      <a:pt x="1748" y="503"/>
                    </a:lnTo>
                    <a:lnTo>
                      <a:pt x="1778" y="534"/>
                    </a:lnTo>
                    <a:lnTo>
                      <a:pt x="1778" y="503"/>
                    </a:lnTo>
                    <a:lnTo>
                      <a:pt x="1778" y="473"/>
                    </a:lnTo>
                    <a:lnTo>
                      <a:pt x="1748" y="443"/>
                    </a:lnTo>
                    <a:lnTo>
                      <a:pt x="1717" y="443"/>
                    </a:lnTo>
                    <a:lnTo>
                      <a:pt x="1717" y="385"/>
                    </a:lnTo>
                    <a:lnTo>
                      <a:pt x="1629" y="385"/>
                    </a:lnTo>
                    <a:lnTo>
                      <a:pt x="1629" y="355"/>
                    </a:lnTo>
                    <a:lnTo>
                      <a:pt x="1599" y="355"/>
                    </a:lnTo>
                    <a:lnTo>
                      <a:pt x="1569" y="325"/>
                    </a:lnTo>
                    <a:lnTo>
                      <a:pt x="1540" y="355"/>
                    </a:lnTo>
                    <a:lnTo>
                      <a:pt x="1510" y="355"/>
                    </a:lnTo>
                    <a:lnTo>
                      <a:pt x="1480" y="325"/>
                    </a:lnTo>
                    <a:lnTo>
                      <a:pt x="1480" y="266"/>
                    </a:lnTo>
                    <a:lnTo>
                      <a:pt x="1392" y="266"/>
                    </a:lnTo>
                    <a:lnTo>
                      <a:pt x="1362" y="237"/>
                    </a:lnTo>
                    <a:lnTo>
                      <a:pt x="1332" y="237"/>
                    </a:lnTo>
                    <a:lnTo>
                      <a:pt x="1303" y="207"/>
                    </a:lnTo>
                    <a:lnTo>
                      <a:pt x="1273" y="207"/>
                    </a:lnTo>
                    <a:lnTo>
                      <a:pt x="1273" y="237"/>
                    </a:lnTo>
                    <a:lnTo>
                      <a:pt x="1303" y="266"/>
                    </a:lnTo>
                    <a:lnTo>
                      <a:pt x="1273" y="296"/>
                    </a:lnTo>
                    <a:lnTo>
                      <a:pt x="1244" y="296"/>
                    </a:lnTo>
                    <a:lnTo>
                      <a:pt x="1214" y="325"/>
                    </a:lnTo>
                    <a:lnTo>
                      <a:pt x="1185" y="296"/>
                    </a:lnTo>
                    <a:lnTo>
                      <a:pt x="1185" y="266"/>
                    </a:lnTo>
                    <a:lnTo>
                      <a:pt x="1155" y="237"/>
                    </a:lnTo>
                    <a:lnTo>
                      <a:pt x="1125" y="237"/>
                    </a:lnTo>
                    <a:lnTo>
                      <a:pt x="1094" y="207"/>
                    </a:lnTo>
                    <a:lnTo>
                      <a:pt x="1066" y="207"/>
                    </a:lnTo>
                    <a:lnTo>
                      <a:pt x="1125" y="178"/>
                    </a:lnTo>
                    <a:lnTo>
                      <a:pt x="1125" y="148"/>
                    </a:lnTo>
                    <a:lnTo>
                      <a:pt x="1037" y="148"/>
                    </a:lnTo>
                    <a:lnTo>
                      <a:pt x="1037" y="118"/>
                    </a:lnTo>
                    <a:lnTo>
                      <a:pt x="976" y="118"/>
                    </a:lnTo>
                    <a:lnTo>
                      <a:pt x="948" y="87"/>
                    </a:lnTo>
                    <a:lnTo>
                      <a:pt x="857" y="87"/>
                    </a:lnTo>
                    <a:lnTo>
                      <a:pt x="830" y="60"/>
                    </a:lnTo>
                    <a:lnTo>
                      <a:pt x="830" y="30"/>
                    </a:lnTo>
                    <a:lnTo>
                      <a:pt x="769" y="30"/>
                    </a:lnTo>
                    <a:lnTo>
                      <a:pt x="769" y="60"/>
                    </a:lnTo>
                    <a:lnTo>
                      <a:pt x="711" y="60"/>
                    </a:lnTo>
                    <a:lnTo>
                      <a:pt x="680" y="87"/>
                    </a:lnTo>
                    <a:lnTo>
                      <a:pt x="680" y="60"/>
                    </a:lnTo>
                    <a:lnTo>
                      <a:pt x="650" y="60"/>
                    </a:lnTo>
                    <a:lnTo>
                      <a:pt x="650" y="30"/>
                    </a:lnTo>
                    <a:lnTo>
                      <a:pt x="620" y="0"/>
                    </a:lnTo>
                    <a:lnTo>
                      <a:pt x="593" y="0"/>
                    </a:lnTo>
                    <a:lnTo>
                      <a:pt x="562" y="30"/>
                    </a:lnTo>
                    <a:lnTo>
                      <a:pt x="593" y="60"/>
                    </a:lnTo>
                    <a:lnTo>
                      <a:pt x="562" y="60"/>
                    </a:lnTo>
                    <a:lnTo>
                      <a:pt x="532" y="87"/>
                    </a:lnTo>
                    <a:lnTo>
                      <a:pt x="473" y="87"/>
                    </a:lnTo>
                    <a:lnTo>
                      <a:pt x="443" y="118"/>
                    </a:lnTo>
                    <a:lnTo>
                      <a:pt x="414" y="118"/>
                    </a:lnTo>
                    <a:lnTo>
                      <a:pt x="385" y="148"/>
                    </a:lnTo>
                    <a:lnTo>
                      <a:pt x="325" y="148"/>
                    </a:lnTo>
                    <a:lnTo>
                      <a:pt x="295" y="178"/>
                    </a:lnTo>
                    <a:lnTo>
                      <a:pt x="266" y="178"/>
                    </a:lnTo>
                    <a:lnTo>
                      <a:pt x="236" y="207"/>
                    </a:lnTo>
                    <a:lnTo>
                      <a:pt x="148" y="207"/>
                    </a:lnTo>
                    <a:close/>
                  </a:path>
                </a:pathLst>
              </a:custGeom>
              <a:solidFill>
                <a:srgbClr val="4CB47E"/>
              </a:solidFill>
              <a:ln w="9525">
                <a:noFill/>
                <a:round/>
                <a:headEnd/>
                <a:tailEnd/>
              </a:ln>
            </p:spPr>
            <p:txBody>
              <a:bodyPr/>
              <a:lstStyle/>
              <a:p>
                <a:endParaRPr lang="en-GB"/>
              </a:p>
            </p:txBody>
          </p:sp>
          <p:sp>
            <p:nvSpPr>
              <p:cNvPr id="13398" name="Freeform 86"/>
              <p:cNvSpPr>
                <a:spLocks/>
              </p:cNvSpPr>
              <p:nvPr/>
            </p:nvSpPr>
            <p:spPr bwMode="auto">
              <a:xfrm>
                <a:off x="3790" y="2142"/>
                <a:ext cx="67" cy="37"/>
              </a:xfrm>
              <a:custGeom>
                <a:avLst/>
                <a:gdLst/>
                <a:ahLst/>
                <a:cxnLst>
                  <a:cxn ang="0">
                    <a:pos x="179" y="0"/>
                  </a:cxn>
                  <a:cxn ang="0">
                    <a:pos x="90" y="88"/>
                  </a:cxn>
                  <a:cxn ang="0">
                    <a:pos x="61" y="88"/>
                  </a:cxn>
                  <a:cxn ang="0">
                    <a:pos x="30" y="118"/>
                  </a:cxn>
                  <a:cxn ang="0">
                    <a:pos x="0" y="118"/>
                  </a:cxn>
                  <a:cxn ang="0">
                    <a:pos x="0" y="149"/>
                  </a:cxn>
                  <a:cxn ang="0">
                    <a:pos x="30" y="149"/>
                  </a:cxn>
                  <a:cxn ang="0">
                    <a:pos x="61" y="118"/>
                  </a:cxn>
                  <a:cxn ang="0">
                    <a:pos x="90" y="118"/>
                  </a:cxn>
                  <a:cxn ang="0">
                    <a:pos x="118" y="88"/>
                  </a:cxn>
                  <a:cxn ang="0">
                    <a:pos x="149" y="88"/>
                  </a:cxn>
                  <a:cxn ang="0">
                    <a:pos x="179" y="61"/>
                  </a:cxn>
                  <a:cxn ang="0">
                    <a:pos x="179" y="31"/>
                  </a:cxn>
                  <a:cxn ang="0">
                    <a:pos x="237" y="31"/>
                  </a:cxn>
                  <a:cxn ang="0">
                    <a:pos x="268" y="0"/>
                  </a:cxn>
                  <a:cxn ang="0">
                    <a:pos x="179" y="0"/>
                  </a:cxn>
                </a:cxnLst>
                <a:rect l="0" t="0" r="r" b="b"/>
                <a:pathLst>
                  <a:path w="268" h="149">
                    <a:moveTo>
                      <a:pt x="179" y="0"/>
                    </a:moveTo>
                    <a:lnTo>
                      <a:pt x="90" y="88"/>
                    </a:lnTo>
                    <a:lnTo>
                      <a:pt x="61" y="88"/>
                    </a:lnTo>
                    <a:lnTo>
                      <a:pt x="30" y="118"/>
                    </a:lnTo>
                    <a:lnTo>
                      <a:pt x="0" y="118"/>
                    </a:lnTo>
                    <a:lnTo>
                      <a:pt x="0" y="149"/>
                    </a:lnTo>
                    <a:lnTo>
                      <a:pt x="30" y="149"/>
                    </a:lnTo>
                    <a:lnTo>
                      <a:pt x="61" y="118"/>
                    </a:lnTo>
                    <a:lnTo>
                      <a:pt x="90" y="118"/>
                    </a:lnTo>
                    <a:lnTo>
                      <a:pt x="118" y="88"/>
                    </a:lnTo>
                    <a:lnTo>
                      <a:pt x="149" y="88"/>
                    </a:lnTo>
                    <a:lnTo>
                      <a:pt x="179" y="61"/>
                    </a:lnTo>
                    <a:lnTo>
                      <a:pt x="179" y="31"/>
                    </a:lnTo>
                    <a:lnTo>
                      <a:pt x="237" y="31"/>
                    </a:lnTo>
                    <a:lnTo>
                      <a:pt x="268" y="0"/>
                    </a:lnTo>
                    <a:lnTo>
                      <a:pt x="179" y="0"/>
                    </a:lnTo>
                    <a:close/>
                  </a:path>
                </a:pathLst>
              </a:custGeom>
              <a:solidFill>
                <a:srgbClr val="E6F6ED"/>
              </a:solidFill>
              <a:ln w="9525">
                <a:noFill/>
                <a:round/>
                <a:headEnd/>
                <a:tailEnd/>
              </a:ln>
            </p:spPr>
            <p:txBody>
              <a:bodyPr/>
              <a:lstStyle/>
              <a:p>
                <a:endParaRPr lang="en-GB"/>
              </a:p>
            </p:txBody>
          </p:sp>
          <p:sp>
            <p:nvSpPr>
              <p:cNvPr id="13399" name="Freeform 87"/>
              <p:cNvSpPr>
                <a:spLocks/>
              </p:cNvSpPr>
              <p:nvPr/>
            </p:nvSpPr>
            <p:spPr bwMode="auto">
              <a:xfrm>
                <a:off x="2383" y="2778"/>
                <a:ext cx="7" cy="8"/>
              </a:xfrm>
              <a:custGeom>
                <a:avLst/>
                <a:gdLst/>
                <a:ahLst/>
                <a:cxnLst>
                  <a:cxn ang="0">
                    <a:pos x="30" y="29"/>
                  </a:cxn>
                  <a:cxn ang="0">
                    <a:pos x="30" y="0"/>
                  </a:cxn>
                  <a:cxn ang="0">
                    <a:pos x="0" y="0"/>
                  </a:cxn>
                  <a:cxn ang="0">
                    <a:pos x="30" y="29"/>
                  </a:cxn>
                </a:cxnLst>
                <a:rect l="0" t="0" r="r" b="b"/>
                <a:pathLst>
                  <a:path w="30" h="29">
                    <a:moveTo>
                      <a:pt x="30" y="29"/>
                    </a:moveTo>
                    <a:lnTo>
                      <a:pt x="30" y="0"/>
                    </a:lnTo>
                    <a:lnTo>
                      <a:pt x="0" y="0"/>
                    </a:lnTo>
                    <a:lnTo>
                      <a:pt x="30" y="29"/>
                    </a:lnTo>
                    <a:close/>
                  </a:path>
                </a:pathLst>
              </a:custGeom>
              <a:solidFill>
                <a:srgbClr val="B3B136"/>
              </a:solidFill>
              <a:ln w="9525">
                <a:noFill/>
                <a:round/>
                <a:headEnd/>
                <a:tailEnd/>
              </a:ln>
            </p:spPr>
            <p:txBody>
              <a:bodyPr/>
              <a:lstStyle/>
              <a:p>
                <a:endParaRPr lang="en-GB"/>
              </a:p>
            </p:txBody>
          </p:sp>
          <p:sp>
            <p:nvSpPr>
              <p:cNvPr id="13400" name="Freeform 88"/>
              <p:cNvSpPr>
                <a:spLocks/>
              </p:cNvSpPr>
              <p:nvPr/>
            </p:nvSpPr>
            <p:spPr bwMode="auto">
              <a:xfrm>
                <a:off x="1887" y="3045"/>
                <a:ext cx="859" cy="658"/>
              </a:xfrm>
              <a:custGeom>
                <a:avLst/>
                <a:gdLst/>
                <a:ahLst/>
                <a:cxnLst>
                  <a:cxn ang="0">
                    <a:pos x="386" y="27"/>
                  </a:cxn>
                  <a:cxn ang="0">
                    <a:pos x="266" y="118"/>
                  </a:cxn>
                  <a:cxn ang="0">
                    <a:pos x="148" y="175"/>
                  </a:cxn>
                  <a:cxn ang="0">
                    <a:pos x="29" y="206"/>
                  </a:cxn>
                  <a:cxn ang="0">
                    <a:pos x="59" y="354"/>
                  </a:cxn>
                  <a:cxn ang="0">
                    <a:pos x="118" y="413"/>
                  </a:cxn>
                  <a:cxn ang="0">
                    <a:pos x="90" y="531"/>
                  </a:cxn>
                  <a:cxn ang="0">
                    <a:pos x="59" y="591"/>
                  </a:cxn>
                  <a:cxn ang="0">
                    <a:pos x="209" y="561"/>
                  </a:cxn>
                  <a:cxn ang="0">
                    <a:pos x="266" y="650"/>
                  </a:cxn>
                  <a:cxn ang="0">
                    <a:pos x="534" y="620"/>
                  </a:cxn>
                  <a:cxn ang="0">
                    <a:pos x="771" y="709"/>
                  </a:cxn>
                  <a:cxn ang="0">
                    <a:pos x="711" y="829"/>
                  </a:cxn>
                  <a:cxn ang="0">
                    <a:pos x="593" y="916"/>
                  </a:cxn>
                  <a:cxn ang="0">
                    <a:pos x="593" y="1065"/>
                  </a:cxn>
                  <a:cxn ang="0">
                    <a:pos x="562" y="1302"/>
                  </a:cxn>
                  <a:cxn ang="0">
                    <a:pos x="416" y="1449"/>
                  </a:cxn>
                  <a:cxn ang="0">
                    <a:pos x="534" y="1597"/>
                  </a:cxn>
                  <a:cxn ang="0">
                    <a:pos x="416" y="1776"/>
                  </a:cxn>
                  <a:cxn ang="0">
                    <a:pos x="446" y="1952"/>
                  </a:cxn>
                  <a:cxn ang="0">
                    <a:pos x="327" y="2101"/>
                  </a:cxn>
                  <a:cxn ang="0">
                    <a:pos x="386" y="2219"/>
                  </a:cxn>
                  <a:cxn ang="0">
                    <a:pos x="534" y="2278"/>
                  </a:cxn>
                  <a:cxn ang="0">
                    <a:pos x="680" y="2514"/>
                  </a:cxn>
                  <a:cxn ang="0">
                    <a:pos x="889" y="2633"/>
                  </a:cxn>
                  <a:cxn ang="0">
                    <a:pos x="1096" y="2485"/>
                  </a:cxn>
                  <a:cxn ang="0">
                    <a:pos x="1719" y="2365"/>
                  </a:cxn>
                  <a:cxn ang="0">
                    <a:pos x="1926" y="2308"/>
                  </a:cxn>
                  <a:cxn ang="0">
                    <a:pos x="2075" y="2101"/>
                  </a:cxn>
                  <a:cxn ang="0">
                    <a:pos x="2252" y="1983"/>
                  </a:cxn>
                  <a:cxn ang="0">
                    <a:pos x="2370" y="1804"/>
                  </a:cxn>
                  <a:cxn ang="0">
                    <a:pos x="2489" y="1745"/>
                  </a:cxn>
                  <a:cxn ang="0">
                    <a:pos x="2431" y="1627"/>
                  </a:cxn>
                  <a:cxn ang="0">
                    <a:pos x="2401" y="1449"/>
                  </a:cxn>
                  <a:cxn ang="0">
                    <a:pos x="2489" y="1272"/>
                  </a:cxn>
                  <a:cxn ang="0">
                    <a:pos x="2697" y="1004"/>
                  </a:cxn>
                  <a:cxn ang="0">
                    <a:pos x="2993" y="856"/>
                  </a:cxn>
                  <a:cxn ang="0">
                    <a:pos x="3261" y="738"/>
                  </a:cxn>
                  <a:cxn ang="0">
                    <a:pos x="3379" y="561"/>
                  </a:cxn>
                  <a:cxn ang="0">
                    <a:pos x="3379" y="473"/>
                  </a:cxn>
                  <a:cxn ang="0">
                    <a:pos x="3143" y="443"/>
                  </a:cxn>
                  <a:cxn ang="0">
                    <a:pos x="2933" y="443"/>
                  </a:cxn>
                  <a:cxn ang="0">
                    <a:pos x="2726" y="325"/>
                  </a:cxn>
                  <a:cxn ang="0">
                    <a:pos x="2577" y="354"/>
                  </a:cxn>
                  <a:cxn ang="0">
                    <a:pos x="2312" y="264"/>
                  </a:cxn>
                  <a:cxn ang="0">
                    <a:pos x="2163" y="264"/>
                  </a:cxn>
                  <a:cxn ang="0">
                    <a:pos x="2045" y="146"/>
                  </a:cxn>
                  <a:cxn ang="0">
                    <a:pos x="1808" y="118"/>
                  </a:cxn>
                  <a:cxn ang="0">
                    <a:pos x="1571" y="118"/>
                  </a:cxn>
                  <a:cxn ang="0">
                    <a:pos x="1126" y="118"/>
                  </a:cxn>
                  <a:cxn ang="0">
                    <a:pos x="800" y="88"/>
                  </a:cxn>
                  <a:cxn ang="0">
                    <a:pos x="680" y="57"/>
                  </a:cxn>
                </a:cxnLst>
                <a:rect l="0" t="0" r="r" b="b"/>
                <a:pathLst>
                  <a:path w="3437" h="2633">
                    <a:moveTo>
                      <a:pt x="593" y="88"/>
                    </a:moveTo>
                    <a:lnTo>
                      <a:pt x="534" y="27"/>
                    </a:lnTo>
                    <a:lnTo>
                      <a:pt x="446" y="27"/>
                    </a:lnTo>
                    <a:lnTo>
                      <a:pt x="446" y="0"/>
                    </a:lnTo>
                    <a:lnTo>
                      <a:pt x="386" y="27"/>
                    </a:lnTo>
                    <a:lnTo>
                      <a:pt x="386" y="0"/>
                    </a:lnTo>
                    <a:lnTo>
                      <a:pt x="327" y="57"/>
                    </a:lnTo>
                    <a:lnTo>
                      <a:pt x="297" y="57"/>
                    </a:lnTo>
                    <a:lnTo>
                      <a:pt x="266" y="88"/>
                    </a:lnTo>
                    <a:lnTo>
                      <a:pt x="266" y="118"/>
                    </a:lnTo>
                    <a:lnTo>
                      <a:pt x="297" y="88"/>
                    </a:lnTo>
                    <a:lnTo>
                      <a:pt x="297" y="118"/>
                    </a:lnTo>
                    <a:lnTo>
                      <a:pt x="266" y="146"/>
                    </a:lnTo>
                    <a:lnTo>
                      <a:pt x="178" y="146"/>
                    </a:lnTo>
                    <a:lnTo>
                      <a:pt x="148" y="175"/>
                    </a:lnTo>
                    <a:lnTo>
                      <a:pt x="118" y="146"/>
                    </a:lnTo>
                    <a:lnTo>
                      <a:pt x="90" y="146"/>
                    </a:lnTo>
                    <a:lnTo>
                      <a:pt x="90" y="175"/>
                    </a:lnTo>
                    <a:lnTo>
                      <a:pt x="59" y="206"/>
                    </a:lnTo>
                    <a:lnTo>
                      <a:pt x="29" y="206"/>
                    </a:lnTo>
                    <a:lnTo>
                      <a:pt x="0" y="236"/>
                    </a:lnTo>
                    <a:lnTo>
                      <a:pt x="0" y="295"/>
                    </a:lnTo>
                    <a:lnTo>
                      <a:pt x="29" y="295"/>
                    </a:lnTo>
                    <a:lnTo>
                      <a:pt x="29" y="354"/>
                    </a:lnTo>
                    <a:lnTo>
                      <a:pt x="59" y="354"/>
                    </a:lnTo>
                    <a:lnTo>
                      <a:pt x="29" y="382"/>
                    </a:lnTo>
                    <a:lnTo>
                      <a:pt x="59" y="413"/>
                    </a:lnTo>
                    <a:lnTo>
                      <a:pt x="90" y="382"/>
                    </a:lnTo>
                    <a:lnTo>
                      <a:pt x="118" y="382"/>
                    </a:lnTo>
                    <a:lnTo>
                      <a:pt x="118" y="413"/>
                    </a:lnTo>
                    <a:lnTo>
                      <a:pt x="90" y="443"/>
                    </a:lnTo>
                    <a:lnTo>
                      <a:pt x="90" y="473"/>
                    </a:lnTo>
                    <a:lnTo>
                      <a:pt x="118" y="473"/>
                    </a:lnTo>
                    <a:lnTo>
                      <a:pt x="90" y="501"/>
                    </a:lnTo>
                    <a:lnTo>
                      <a:pt x="90" y="531"/>
                    </a:lnTo>
                    <a:lnTo>
                      <a:pt x="118" y="501"/>
                    </a:lnTo>
                    <a:lnTo>
                      <a:pt x="148" y="501"/>
                    </a:lnTo>
                    <a:lnTo>
                      <a:pt x="90" y="561"/>
                    </a:lnTo>
                    <a:lnTo>
                      <a:pt x="59" y="561"/>
                    </a:lnTo>
                    <a:lnTo>
                      <a:pt x="59" y="591"/>
                    </a:lnTo>
                    <a:lnTo>
                      <a:pt x="90" y="620"/>
                    </a:lnTo>
                    <a:lnTo>
                      <a:pt x="118" y="620"/>
                    </a:lnTo>
                    <a:lnTo>
                      <a:pt x="118" y="591"/>
                    </a:lnTo>
                    <a:lnTo>
                      <a:pt x="178" y="591"/>
                    </a:lnTo>
                    <a:lnTo>
                      <a:pt x="209" y="561"/>
                    </a:lnTo>
                    <a:lnTo>
                      <a:pt x="266" y="561"/>
                    </a:lnTo>
                    <a:lnTo>
                      <a:pt x="266" y="591"/>
                    </a:lnTo>
                    <a:lnTo>
                      <a:pt x="297" y="591"/>
                    </a:lnTo>
                    <a:lnTo>
                      <a:pt x="266" y="620"/>
                    </a:lnTo>
                    <a:lnTo>
                      <a:pt x="266" y="650"/>
                    </a:lnTo>
                    <a:lnTo>
                      <a:pt x="446" y="650"/>
                    </a:lnTo>
                    <a:lnTo>
                      <a:pt x="473" y="679"/>
                    </a:lnTo>
                    <a:lnTo>
                      <a:pt x="504" y="650"/>
                    </a:lnTo>
                    <a:lnTo>
                      <a:pt x="534" y="650"/>
                    </a:lnTo>
                    <a:lnTo>
                      <a:pt x="534" y="620"/>
                    </a:lnTo>
                    <a:lnTo>
                      <a:pt x="680" y="620"/>
                    </a:lnTo>
                    <a:lnTo>
                      <a:pt x="711" y="650"/>
                    </a:lnTo>
                    <a:lnTo>
                      <a:pt x="711" y="679"/>
                    </a:lnTo>
                    <a:lnTo>
                      <a:pt x="741" y="709"/>
                    </a:lnTo>
                    <a:lnTo>
                      <a:pt x="771" y="709"/>
                    </a:lnTo>
                    <a:lnTo>
                      <a:pt x="800" y="738"/>
                    </a:lnTo>
                    <a:lnTo>
                      <a:pt x="771" y="768"/>
                    </a:lnTo>
                    <a:lnTo>
                      <a:pt x="771" y="798"/>
                    </a:lnTo>
                    <a:lnTo>
                      <a:pt x="741" y="829"/>
                    </a:lnTo>
                    <a:lnTo>
                      <a:pt x="711" y="829"/>
                    </a:lnTo>
                    <a:lnTo>
                      <a:pt x="680" y="856"/>
                    </a:lnTo>
                    <a:lnTo>
                      <a:pt x="652" y="856"/>
                    </a:lnTo>
                    <a:lnTo>
                      <a:pt x="623" y="886"/>
                    </a:lnTo>
                    <a:lnTo>
                      <a:pt x="623" y="916"/>
                    </a:lnTo>
                    <a:lnTo>
                      <a:pt x="593" y="916"/>
                    </a:lnTo>
                    <a:lnTo>
                      <a:pt x="593" y="975"/>
                    </a:lnTo>
                    <a:lnTo>
                      <a:pt x="623" y="975"/>
                    </a:lnTo>
                    <a:lnTo>
                      <a:pt x="593" y="1004"/>
                    </a:lnTo>
                    <a:lnTo>
                      <a:pt x="623" y="1035"/>
                    </a:lnTo>
                    <a:lnTo>
                      <a:pt x="593" y="1065"/>
                    </a:lnTo>
                    <a:lnTo>
                      <a:pt x="593" y="1184"/>
                    </a:lnTo>
                    <a:lnTo>
                      <a:pt x="562" y="1184"/>
                    </a:lnTo>
                    <a:lnTo>
                      <a:pt x="534" y="1211"/>
                    </a:lnTo>
                    <a:lnTo>
                      <a:pt x="562" y="1242"/>
                    </a:lnTo>
                    <a:lnTo>
                      <a:pt x="562" y="1302"/>
                    </a:lnTo>
                    <a:lnTo>
                      <a:pt x="534" y="1329"/>
                    </a:lnTo>
                    <a:lnTo>
                      <a:pt x="534" y="1390"/>
                    </a:lnTo>
                    <a:lnTo>
                      <a:pt x="386" y="1390"/>
                    </a:lnTo>
                    <a:lnTo>
                      <a:pt x="386" y="1420"/>
                    </a:lnTo>
                    <a:lnTo>
                      <a:pt x="416" y="1449"/>
                    </a:lnTo>
                    <a:lnTo>
                      <a:pt x="446" y="1449"/>
                    </a:lnTo>
                    <a:lnTo>
                      <a:pt x="446" y="1538"/>
                    </a:lnTo>
                    <a:lnTo>
                      <a:pt x="473" y="1567"/>
                    </a:lnTo>
                    <a:lnTo>
                      <a:pt x="504" y="1567"/>
                    </a:lnTo>
                    <a:lnTo>
                      <a:pt x="534" y="1597"/>
                    </a:lnTo>
                    <a:lnTo>
                      <a:pt x="504" y="1627"/>
                    </a:lnTo>
                    <a:lnTo>
                      <a:pt x="504" y="1657"/>
                    </a:lnTo>
                    <a:lnTo>
                      <a:pt x="446" y="1715"/>
                    </a:lnTo>
                    <a:lnTo>
                      <a:pt x="446" y="1745"/>
                    </a:lnTo>
                    <a:lnTo>
                      <a:pt x="416" y="1776"/>
                    </a:lnTo>
                    <a:lnTo>
                      <a:pt x="416" y="1834"/>
                    </a:lnTo>
                    <a:lnTo>
                      <a:pt x="473" y="1894"/>
                    </a:lnTo>
                    <a:lnTo>
                      <a:pt x="504" y="1894"/>
                    </a:lnTo>
                    <a:lnTo>
                      <a:pt x="504" y="1952"/>
                    </a:lnTo>
                    <a:lnTo>
                      <a:pt x="446" y="1952"/>
                    </a:lnTo>
                    <a:lnTo>
                      <a:pt x="416" y="1983"/>
                    </a:lnTo>
                    <a:lnTo>
                      <a:pt x="416" y="2013"/>
                    </a:lnTo>
                    <a:lnTo>
                      <a:pt x="355" y="2070"/>
                    </a:lnTo>
                    <a:lnTo>
                      <a:pt x="355" y="2101"/>
                    </a:lnTo>
                    <a:lnTo>
                      <a:pt x="327" y="2101"/>
                    </a:lnTo>
                    <a:lnTo>
                      <a:pt x="327" y="2131"/>
                    </a:lnTo>
                    <a:lnTo>
                      <a:pt x="355" y="2159"/>
                    </a:lnTo>
                    <a:lnTo>
                      <a:pt x="355" y="2219"/>
                    </a:lnTo>
                    <a:lnTo>
                      <a:pt x="355" y="2247"/>
                    </a:lnTo>
                    <a:lnTo>
                      <a:pt x="386" y="2219"/>
                    </a:lnTo>
                    <a:lnTo>
                      <a:pt x="473" y="2219"/>
                    </a:lnTo>
                    <a:lnTo>
                      <a:pt x="473" y="2189"/>
                    </a:lnTo>
                    <a:lnTo>
                      <a:pt x="504" y="2219"/>
                    </a:lnTo>
                    <a:lnTo>
                      <a:pt x="504" y="2247"/>
                    </a:lnTo>
                    <a:lnTo>
                      <a:pt x="534" y="2278"/>
                    </a:lnTo>
                    <a:lnTo>
                      <a:pt x="562" y="2278"/>
                    </a:lnTo>
                    <a:lnTo>
                      <a:pt x="652" y="2365"/>
                    </a:lnTo>
                    <a:lnTo>
                      <a:pt x="623" y="2396"/>
                    </a:lnTo>
                    <a:lnTo>
                      <a:pt x="680" y="2456"/>
                    </a:lnTo>
                    <a:lnTo>
                      <a:pt x="680" y="2514"/>
                    </a:lnTo>
                    <a:lnTo>
                      <a:pt x="741" y="2574"/>
                    </a:lnTo>
                    <a:lnTo>
                      <a:pt x="771" y="2574"/>
                    </a:lnTo>
                    <a:lnTo>
                      <a:pt x="771" y="2603"/>
                    </a:lnTo>
                    <a:lnTo>
                      <a:pt x="830" y="2633"/>
                    </a:lnTo>
                    <a:lnTo>
                      <a:pt x="889" y="2633"/>
                    </a:lnTo>
                    <a:lnTo>
                      <a:pt x="889" y="2603"/>
                    </a:lnTo>
                    <a:lnTo>
                      <a:pt x="918" y="2603"/>
                    </a:lnTo>
                    <a:lnTo>
                      <a:pt x="918" y="2574"/>
                    </a:lnTo>
                    <a:lnTo>
                      <a:pt x="1008" y="2485"/>
                    </a:lnTo>
                    <a:lnTo>
                      <a:pt x="1096" y="2485"/>
                    </a:lnTo>
                    <a:lnTo>
                      <a:pt x="1126" y="2456"/>
                    </a:lnTo>
                    <a:lnTo>
                      <a:pt x="1155" y="2456"/>
                    </a:lnTo>
                    <a:lnTo>
                      <a:pt x="1185" y="2396"/>
                    </a:lnTo>
                    <a:lnTo>
                      <a:pt x="1689" y="2396"/>
                    </a:lnTo>
                    <a:lnTo>
                      <a:pt x="1719" y="2365"/>
                    </a:lnTo>
                    <a:lnTo>
                      <a:pt x="1808" y="2365"/>
                    </a:lnTo>
                    <a:lnTo>
                      <a:pt x="1838" y="2396"/>
                    </a:lnTo>
                    <a:lnTo>
                      <a:pt x="1838" y="2365"/>
                    </a:lnTo>
                    <a:lnTo>
                      <a:pt x="1867" y="2365"/>
                    </a:lnTo>
                    <a:lnTo>
                      <a:pt x="1926" y="2308"/>
                    </a:lnTo>
                    <a:lnTo>
                      <a:pt x="1926" y="2219"/>
                    </a:lnTo>
                    <a:lnTo>
                      <a:pt x="1985" y="2159"/>
                    </a:lnTo>
                    <a:lnTo>
                      <a:pt x="2045" y="2159"/>
                    </a:lnTo>
                    <a:lnTo>
                      <a:pt x="2045" y="2131"/>
                    </a:lnTo>
                    <a:lnTo>
                      <a:pt x="2075" y="2101"/>
                    </a:lnTo>
                    <a:lnTo>
                      <a:pt x="2222" y="2101"/>
                    </a:lnTo>
                    <a:lnTo>
                      <a:pt x="2252" y="2070"/>
                    </a:lnTo>
                    <a:lnTo>
                      <a:pt x="2222" y="2070"/>
                    </a:lnTo>
                    <a:lnTo>
                      <a:pt x="2222" y="2040"/>
                    </a:lnTo>
                    <a:lnTo>
                      <a:pt x="2252" y="1983"/>
                    </a:lnTo>
                    <a:lnTo>
                      <a:pt x="2282" y="1952"/>
                    </a:lnTo>
                    <a:lnTo>
                      <a:pt x="2282" y="1894"/>
                    </a:lnTo>
                    <a:lnTo>
                      <a:pt x="2312" y="1894"/>
                    </a:lnTo>
                    <a:lnTo>
                      <a:pt x="2312" y="1863"/>
                    </a:lnTo>
                    <a:lnTo>
                      <a:pt x="2370" y="1804"/>
                    </a:lnTo>
                    <a:lnTo>
                      <a:pt x="2401" y="1804"/>
                    </a:lnTo>
                    <a:lnTo>
                      <a:pt x="2431" y="1776"/>
                    </a:lnTo>
                    <a:lnTo>
                      <a:pt x="2459" y="1776"/>
                    </a:lnTo>
                    <a:lnTo>
                      <a:pt x="2459" y="1745"/>
                    </a:lnTo>
                    <a:lnTo>
                      <a:pt x="2489" y="1745"/>
                    </a:lnTo>
                    <a:lnTo>
                      <a:pt x="2519" y="1715"/>
                    </a:lnTo>
                    <a:lnTo>
                      <a:pt x="2519" y="1685"/>
                    </a:lnTo>
                    <a:lnTo>
                      <a:pt x="2489" y="1657"/>
                    </a:lnTo>
                    <a:lnTo>
                      <a:pt x="2459" y="1657"/>
                    </a:lnTo>
                    <a:lnTo>
                      <a:pt x="2431" y="1627"/>
                    </a:lnTo>
                    <a:lnTo>
                      <a:pt x="2431" y="1597"/>
                    </a:lnTo>
                    <a:lnTo>
                      <a:pt x="2401" y="1567"/>
                    </a:lnTo>
                    <a:lnTo>
                      <a:pt x="2401" y="1509"/>
                    </a:lnTo>
                    <a:lnTo>
                      <a:pt x="2370" y="1479"/>
                    </a:lnTo>
                    <a:lnTo>
                      <a:pt x="2401" y="1449"/>
                    </a:lnTo>
                    <a:lnTo>
                      <a:pt x="2401" y="1420"/>
                    </a:lnTo>
                    <a:lnTo>
                      <a:pt x="2431" y="1390"/>
                    </a:lnTo>
                    <a:lnTo>
                      <a:pt x="2431" y="1360"/>
                    </a:lnTo>
                    <a:lnTo>
                      <a:pt x="2489" y="1302"/>
                    </a:lnTo>
                    <a:lnTo>
                      <a:pt x="2489" y="1272"/>
                    </a:lnTo>
                    <a:lnTo>
                      <a:pt x="2608" y="1154"/>
                    </a:lnTo>
                    <a:lnTo>
                      <a:pt x="2638" y="1093"/>
                    </a:lnTo>
                    <a:lnTo>
                      <a:pt x="2668" y="1093"/>
                    </a:lnTo>
                    <a:lnTo>
                      <a:pt x="2726" y="1035"/>
                    </a:lnTo>
                    <a:lnTo>
                      <a:pt x="2697" y="1004"/>
                    </a:lnTo>
                    <a:lnTo>
                      <a:pt x="2786" y="916"/>
                    </a:lnTo>
                    <a:lnTo>
                      <a:pt x="2845" y="916"/>
                    </a:lnTo>
                    <a:lnTo>
                      <a:pt x="2875" y="886"/>
                    </a:lnTo>
                    <a:lnTo>
                      <a:pt x="2963" y="886"/>
                    </a:lnTo>
                    <a:lnTo>
                      <a:pt x="2993" y="856"/>
                    </a:lnTo>
                    <a:lnTo>
                      <a:pt x="3082" y="856"/>
                    </a:lnTo>
                    <a:lnTo>
                      <a:pt x="3170" y="768"/>
                    </a:lnTo>
                    <a:lnTo>
                      <a:pt x="3200" y="768"/>
                    </a:lnTo>
                    <a:lnTo>
                      <a:pt x="3230" y="738"/>
                    </a:lnTo>
                    <a:lnTo>
                      <a:pt x="3261" y="738"/>
                    </a:lnTo>
                    <a:lnTo>
                      <a:pt x="3289" y="709"/>
                    </a:lnTo>
                    <a:lnTo>
                      <a:pt x="3319" y="709"/>
                    </a:lnTo>
                    <a:lnTo>
                      <a:pt x="3407" y="620"/>
                    </a:lnTo>
                    <a:lnTo>
                      <a:pt x="3407" y="591"/>
                    </a:lnTo>
                    <a:lnTo>
                      <a:pt x="3379" y="561"/>
                    </a:lnTo>
                    <a:lnTo>
                      <a:pt x="3379" y="501"/>
                    </a:lnTo>
                    <a:lnTo>
                      <a:pt x="3407" y="531"/>
                    </a:lnTo>
                    <a:lnTo>
                      <a:pt x="3437" y="501"/>
                    </a:lnTo>
                    <a:lnTo>
                      <a:pt x="3407" y="473"/>
                    </a:lnTo>
                    <a:lnTo>
                      <a:pt x="3379" y="473"/>
                    </a:lnTo>
                    <a:lnTo>
                      <a:pt x="3379" y="443"/>
                    </a:lnTo>
                    <a:lnTo>
                      <a:pt x="3319" y="443"/>
                    </a:lnTo>
                    <a:lnTo>
                      <a:pt x="3289" y="473"/>
                    </a:lnTo>
                    <a:lnTo>
                      <a:pt x="3170" y="473"/>
                    </a:lnTo>
                    <a:lnTo>
                      <a:pt x="3143" y="443"/>
                    </a:lnTo>
                    <a:lnTo>
                      <a:pt x="3112" y="473"/>
                    </a:lnTo>
                    <a:lnTo>
                      <a:pt x="3082" y="473"/>
                    </a:lnTo>
                    <a:lnTo>
                      <a:pt x="3052" y="443"/>
                    </a:lnTo>
                    <a:lnTo>
                      <a:pt x="2993" y="443"/>
                    </a:lnTo>
                    <a:lnTo>
                      <a:pt x="2933" y="443"/>
                    </a:lnTo>
                    <a:lnTo>
                      <a:pt x="2933" y="413"/>
                    </a:lnTo>
                    <a:lnTo>
                      <a:pt x="2905" y="354"/>
                    </a:lnTo>
                    <a:lnTo>
                      <a:pt x="2815" y="354"/>
                    </a:lnTo>
                    <a:lnTo>
                      <a:pt x="2786" y="325"/>
                    </a:lnTo>
                    <a:lnTo>
                      <a:pt x="2726" y="325"/>
                    </a:lnTo>
                    <a:lnTo>
                      <a:pt x="2697" y="354"/>
                    </a:lnTo>
                    <a:lnTo>
                      <a:pt x="2668" y="354"/>
                    </a:lnTo>
                    <a:lnTo>
                      <a:pt x="2638" y="382"/>
                    </a:lnTo>
                    <a:lnTo>
                      <a:pt x="2608" y="382"/>
                    </a:lnTo>
                    <a:lnTo>
                      <a:pt x="2577" y="354"/>
                    </a:lnTo>
                    <a:lnTo>
                      <a:pt x="2549" y="354"/>
                    </a:lnTo>
                    <a:lnTo>
                      <a:pt x="2519" y="382"/>
                    </a:lnTo>
                    <a:lnTo>
                      <a:pt x="2459" y="325"/>
                    </a:lnTo>
                    <a:lnTo>
                      <a:pt x="2370" y="325"/>
                    </a:lnTo>
                    <a:lnTo>
                      <a:pt x="2312" y="264"/>
                    </a:lnTo>
                    <a:lnTo>
                      <a:pt x="2282" y="295"/>
                    </a:lnTo>
                    <a:lnTo>
                      <a:pt x="2252" y="264"/>
                    </a:lnTo>
                    <a:lnTo>
                      <a:pt x="2222" y="264"/>
                    </a:lnTo>
                    <a:lnTo>
                      <a:pt x="2194" y="236"/>
                    </a:lnTo>
                    <a:lnTo>
                      <a:pt x="2163" y="264"/>
                    </a:lnTo>
                    <a:lnTo>
                      <a:pt x="2133" y="236"/>
                    </a:lnTo>
                    <a:lnTo>
                      <a:pt x="2163" y="206"/>
                    </a:lnTo>
                    <a:lnTo>
                      <a:pt x="2163" y="175"/>
                    </a:lnTo>
                    <a:lnTo>
                      <a:pt x="2075" y="175"/>
                    </a:lnTo>
                    <a:lnTo>
                      <a:pt x="2045" y="146"/>
                    </a:lnTo>
                    <a:lnTo>
                      <a:pt x="1926" y="146"/>
                    </a:lnTo>
                    <a:lnTo>
                      <a:pt x="1896" y="175"/>
                    </a:lnTo>
                    <a:lnTo>
                      <a:pt x="1867" y="146"/>
                    </a:lnTo>
                    <a:lnTo>
                      <a:pt x="1838" y="146"/>
                    </a:lnTo>
                    <a:lnTo>
                      <a:pt x="1808" y="118"/>
                    </a:lnTo>
                    <a:lnTo>
                      <a:pt x="1719" y="118"/>
                    </a:lnTo>
                    <a:lnTo>
                      <a:pt x="1719" y="146"/>
                    </a:lnTo>
                    <a:lnTo>
                      <a:pt x="1660" y="146"/>
                    </a:lnTo>
                    <a:lnTo>
                      <a:pt x="1629" y="118"/>
                    </a:lnTo>
                    <a:lnTo>
                      <a:pt x="1571" y="118"/>
                    </a:lnTo>
                    <a:lnTo>
                      <a:pt x="1541" y="88"/>
                    </a:lnTo>
                    <a:lnTo>
                      <a:pt x="1510" y="118"/>
                    </a:lnTo>
                    <a:lnTo>
                      <a:pt x="1482" y="88"/>
                    </a:lnTo>
                    <a:lnTo>
                      <a:pt x="1482" y="118"/>
                    </a:lnTo>
                    <a:lnTo>
                      <a:pt x="1126" y="118"/>
                    </a:lnTo>
                    <a:lnTo>
                      <a:pt x="1096" y="88"/>
                    </a:lnTo>
                    <a:lnTo>
                      <a:pt x="1008" y="88"/>
                    </a:lnTo>
                    <a:lnTo>
                      <a:pt x="978" y="57"/>
                    </a:lnTo>
                    <a:lnTo>
                      <a:pt x="830" y="57"/>
                    </a:lnTo>
                    <a:lnTo>
                      <a:pt x="800" y="88"/>
                    </a:lnTo>
                    <a:lnTo>
                      <a:pt x="771" y="88"/>
                    </a:lnTo>
                    <a:lnTo>
                      <a:pt x="741" y="57"/>
                    </a:lnTo>
                    <a:lnTo>
                      <a:pt x="711" y="88"/>
                    </a:lnTo>
                    <a:lnTo>
                      <a:pt x="680" y="88"/>
                    </a:lnTo>
                    <a:lnTo>
                      <a:pt x="680" y="57"/>
                    </a:lnTo>
                    <a:lnTo>
                      <a:pt x="652" y="57"/>
                    </a:lnTo>
                    <a:lnTo>
                      <a:pt x="623" y="88"/>
                    </a:lnTo>
                    <a:lnTo>
                      <a:pt x="593" y="88"/>
                    </a:lnTo>
                    <a:close/>
                  </a:path>
                </a:pathLst>
              </a:custGeom>
              <a:solidFill>
                <a:srgbClr val="FED9A6"/>
              </a:solidFill>
              <a:ln w="9525">
                <a:noFill/>
                <a:round/>
                <a:headEnd/>
                <a:tailEnd/>
              </a:ln>
            </p:spPr>
            <p:txBody>
              <a:bodyPr/>
              <a:lstStyle/>
              <a:p>
                <a:endParaRPr lang="en-GB"/>
              </a:p>
            </p:txBody>
          </p:sp>
          <p:sp>
            <p:nvSpPr>
              <p:cNvPr id="13401" name="Freeform 89"/>
              <p:cNvSpPr>
                <a:spLocks/>
              </p:cNvSpPr>
              <p:nvPr/>
            </p:nvSpPr>
            <p:spPr bwMode="auto">
              <a:xfrm>
                <a:off x="1842" y="3186"/>
                <a:ext cx="245" cy="436"/>
              </a:xfrm>
              <a:custGeom>
                <a:avLst/>
                <a:gdLst/>
                <a:ahLst/>
                <a:cxnLst>
                  <a:cxn ang="0">
                    <a:pos x="356" y="30"/>
                  </a:cxn>
                  <a:cxn ang="0">
                    <a:pos x="268" y="59"/>
                  </a:cxn>
                  <a:cxn ang="0">
                    <a:pos x="268" y="177"/>
                  </a:cxn>
                  <a:cxn ang="0">
                    <a:pos x="296" y="386"/>
                  </a:cxn>
                  <a:cxn ang="0">
                    <a:pos x="237" y="504"/>
                  </a:cxn>
                  <a:cxn ang="0">
                    <a:pos x="207" y="681"/>
                  </a:cxn>
                  <a:cxn ang="0">
                    <a:pos x="149" y="768"/>
                  </a:cxn>
                  <a:cxn ang="0">
                    <a:pos x="119" y="859"/>
                  </a:cxn>
                  <a:cxn ang="0">
                    <a:pos x="59" y="948"/>
                  </a:cxn>
                  <a:cxn ang="0">
                    <a:pos x="0" y="1096"/>
                  </a:cxn>
                  <a:cxn ang="0">
                    <a:pos x="149" y="1066"/>
                  </a:cxn>
                  <a:cxn ang="0">
                    <a:pos x="119" y="1184"/>
                  </a:cxn>
                  <a:cxn ang="0">
                    <a:pos x="59" y="1243"/>
                  </a:cxn>
                  <a:cxn ang="0">
                    <a:pos x="178" y="1243"/>
                  </a:cxn>
                  <a:cxn ang="0">
                    <a:pos x="207" y="1243"/>
                  </a:cxn>
                  <a:cxn ang="0">
                    <a:pos x="149" y="1391"/>
                  </a:cxn>
                  <a:cxn ang="0">
                    <a:pos x="149" y="1509"/>
                  </a:cxn>
                  <a:cxn ang="0">
                    <a:pos x="119" y="1686"/>
                  </a:cxn>
                  <a:cxn ang="0">
                    <a:pos x="119" y="1717"/>
                  </a:cxn>
                  <a:cxn ang="0">
                    <a:pos x="237" y="1686"/>
                  </a:cxn>
                  <a:cxn ang="0">
                    <a:pos x="387" y="1747"/>
                  </a:cxn>
                  <a:cxn ang="0">
                    <a:pos x="505" y="1686"/>
                  </a:cxn>
                  <a:cxn ang="0">
                    <a:pos x="505" y="1570"/>
                  </a:cxn>
                  <a:cxn ang="0">
                    <a:pos x="533" y="1509"/>
                  </a:cxn>
                  <a:cxn ang="0">
                    <a:pos x="624" y="1391"/>
                  </a:cxn>
                  <a:cxn ang="0">
                    <a:pos x="651" y="1333"/>
                  </a:cxn>
                  <a:cxn ang="0">
                    <a:pos x="624" y="1184"/>
                  </a:cxn>
                  <a:cxn ang="0">
                    <a:pos x="682" y="1066"/>
                  </a:cxn>
                  <a:cxn ang="0">
                    <a:pos x="651" y="1006"/>
                  </a:cxn>
                  <a:cxn ang="0">
                    <a:pos x="594" y="888"/>
                  </a:cxn>
                  <a:cxn ang="0">
                    <a:pos x="712" y="829"/>
                  </a:cxn>
                  <a:cxn ang="0">
                    <a:pos x="740" y="681"/>
                  </a:cxn>
                  <a:cxn ang="0">
                    <a:pos x="771" y="623"/>
                  </a:cxn>
                  <a:cxn ang="0">
                    <a:pos x="771" y="443"/>
                  </a:cxn>
                  <a:cxn ang="0">
                    <a:pos x="771" y="355"/>
                  </a:cxn>
                  <a:cxn ang="0">
                    <a:pos x="830" y="295"/>
                  </a:cxn>
                  <a:cxn ang="0">
                    <a:pos x="919" y="268"/>
                  </a:cxn>
                  <a:cxn ang="0">
                    <a:pos x="978" y="177"/>
                  </a:cxn>
                  <a:cxn ang="0">
                    <a:pos x="889" y="118"/>
                  </a:cxn>
                  <a:cxn ang="0">
                    <a:pos x="712" y="59"/>
                  </a:cxn>
                  <a:cxn ang="0">
                    <a:pos x="651" y="118"/>
                  </a:cxn>
                  <a:cxn ang="0">
                    <a:pos x="444" y="59"/>
                  </a:cxn>
                  <a:cxn ang="0">
                    <a:pos x="444" y="0"/>
                  </a:cxn>
                </a:cxnLst>
                <a:rect l="0" t="0" r="r" b="b"/>
                <a:pathLst>
                  <a:path w="978" h="1747">
                    <a:moveTo>
                      <a:pt x="444" y="0"/>
                    </a:moveTo>
                    <a:lnTo>
                      <a:pt x="387" y="0"/>
                    </a:lnTo>
                    <a:lnTo>
                      <a:pt x="356" y="30"/>
                    </a:lnTo>
                    <a:lnTo>
                      <a:pt x="296" y="30"/>
                    </a:lnTo>
                    <a:lnTo>
                      <a:pt x="296" y="59"/>
                    </a:lnTo>
                    <a:lnTo>
                      <a:pt x="268" y="59"/>
                    </a:lnTo>
                    <a:lnTo>
                      <a:pt x="237" y="89"/>
                    </a:lnTo>
                    <a:lnTo>
                      <a:pt x="237" y="148"/>
                    </a:lnTo>
                    <a:lnTo>
                      <a:pt x="268" y="177"/>
                    </a:lnTo>
                    <a:lnTo>
                      <a:pt x="268" y="325"/>
                    </a:lnTo>
                    <a:lnTo>
                      <a:pt x="296" y="325"/>
                    </a:lnTo>
                    <a:lnTo>
                      <a:pt x="296" y="386"/>
                    </a:lnTo>
                    <a:lnTo>
                      <a:pt x="268" y="386"/>
                    </a:lnTo>
                    <a:lnTo>
                      <a:pt x="268" y="504"/>
                    </a:lnTo>
                    <a:lnTo>
                      <a:pt x="237" y="504"/>
                    </a:lnTo>
                    <a:lnTo>
                      <a:pt x="237" y="562"/>
                    </a:lnTo>
                    <a:lnTo>
                      <a:pt x="207" y="593"/>
                    </a:lnTo>
                    <a:lnTo>
                      <a:pt x="207" y="681"/>
                    </a:lnTo>
                    <a:lnTo>
                      <a:pt x="178" y="711"/>
                    </a:lnTo>
                    <a:lnTo>
                      <a:pt x="178" y="741"/>
                    </a:lnTo>
                    <a:lnTo>
                      <a:pt x="149" y="768"/>
                    </a:lnTo>
                    <a:lnTo>
                      <a:pt x="149" y="799"/>
                    </a:lnTo>
                    <a:lnTo>
                      <a:pt x="119" y="829"/>
                    </a:lnTo>
                    <a:lnTo>
                      <a:pt x="119" y="859"/>
                    </a:lnTo>
                    <a:lnTo>
                      <a:pt x="59" y="918"/>
                    </a:lnTo>
                    <a:lnTo>
                      <a:pt x="30" y="918"/>
                    </a:lnTo>
                    <a:lnTo>
                      <a:pt x="59" y="948"/>
                    </a:lnTo>
                    <a:lnTo>
                      <a:pt x="30" y="977"/>
                    </a:lnTo>
                    <a:lnTo>
                      <a:pt x="30" y="1066"/>
                    </a:lnTo>
                    <a:lnTo>
                      <a:pt x="0" y="1096"/>
                    </a:lnTo>
                    <a:lnTo>
                      <a:pt x="0" y="1154"/>
                    </a:lnTo>
                    <a:lnTo>
                      <a:pt x="59" y="1154"/>
                    </a:lnTo>
                    <a:lnTo>
                      <a:pt x="149" y="1066"/>
                    </a:lnTo>
                    <a:lnTo>
                      <a:pt x="149" y="1124"/>
                    </a:lnTo>
                    <a:lnTo>
                      <a:pt x="119" y="1154"/>
                    </a:lnTo>
                    <a:lnTo>
                      <a:pt x="119" y="1184"/>
                    </a:lnTo>
                    <a:lnTo>
                      <a:pt x="89" y="1154"/>
                    </a:lnTo>
                    <a:lnTo>
                      <a:pt x="59" y="1154"/>
                    </a:lnTo>
                    <a:lnTo>
                      <a:pt x="59" y="1243"/>
                    </a:lnTo>
                    <a:lnTo>
                      <a:pt x="119" y="1243"/>
                    </a:lnTo>
                    <a:lnTo>
                      <a:pt x="149" y="1215"/>
                    </a:lnTo>
                    <a:lnTo>
                      <a:pt x="178" y="1243"/>
                    </a:lnTo>
                    <a:lnTo>
                      <a:pt x="178" y="1215"/>
                    </a:lnTo>
                    <a:lnTo>
                      <a:pt x="207" y="1215"/>
                    </a:lnTo>
                    <a:lnTo>
                      <a:pt x="207" y="1243"/>
                    </a:lnTo>
                    <a:lnTo>
                      <a:pt x="178" y="1273"/>
                    </a:lnTo>
                    <a:lnTo>
                      <a:pt x="178" y="1361"/>
                    </a:lnTo>
                    <a:lnTo>
                      <a:pt x="149" y="1391"/>
                    </a:lnTo>
                    <a:lnTo>
                      <a:pt x="149" y="1452"/>
                    </a:lnTo>
                    <a:lnTo>
                      <a:pt x="178" y="1479"/>
                    </a:lnTo>
                    <a:lnTo>
                      <a:pt x="149" y="1509"/>
                    </a:lnTo>
                    <a:lnTo>
                      <a:pt x="149" y="1628"/>
                    </a:lnTo>
                    <a:lnTo>
                      <a:pt x="119" y="1658"/>
                    </a:lnTo>
                    <a:lnTo>
                      <a:pt x="119" y="1686"/>
                    </a:lnTo>
                    <a:lnTo>
                      <a:pt x="89" y="1717"/>
                    </a:lnTo>
                    <a:lnTo>
                      <a:pt x="89" y="1747"/>
                    </a:lnTo>
                    <a:lnTo>
                      <a:pt x="119" y="1717"/>
                    </a:lnTo>
                    <a:lnTo>
                      <a:pt x="149" y="1717"/>
                    </a:lnTo>
                    <a:lnTo>
                      <a:pt x="178" y="1686"/>
                    </a:lnTo>
                    <a:lnTo>
                      <a:pt x="237" y="1686"/>
                    </a:lnTo>
                    <a:lnTo>
                      <a:pt x="237" y="1717"/>
                    </a:lnTo>
                    <a:lnTo>
                      <a:pt x="356" y="1717"/>
                    </a:lnTo>
                    <a:lnTo>
                      <a:pt x="387" y="1747"/>
                    </a:lnTo>
                    <a:lnTo>
                      <a:pt x="414" y="1717"/>
                    </a:lnTo>
                    <a:lnTo>
                      <a:pt x="444" y="1717"/>
                    </a:lnTo>
                    <a:lnTo>
                      <a:pt x="505" y="1686"/>
                    </a:lnTo>
                    <a:lnTo>
                      <a:pt x="533" y="1658"/>
                    </a:lnTo>
                    <a:lnTo>
                      <a:pt x="533" y="1598"/>
                    </a:lnTo>
                    <a:lnTo>
                      <a:pt x="505" y="1570"/>
                    </a:lnTo>
                    <a:lnTo>
                      <a:pt x="505" y="1540"/>
                    </a:lnTo>
                    <a:lnTo>
                      <a:pt x="533" y="1540"/>
                    </a:lnTo>
                    <a:lnTo>
                      <a:pt x="533" y="1509"/>
                    </a:lnTo>
                    <a:lnTo>
                      <a:pt x="594" y="1452"/>
                    </a:lnTo>
                    <a:lnTo>
                      <a:pt x="594" y="1422"/>
                    </a:lnTo>
                    <a:lnTo>
                      <a:pt x="624" y="1391"/>
                    </a:lnTo>
                    <a:lnTo>
                      <a:pt x="682" y="1391"/>
                    </a:lnTo>
                    <a:lnTo>
                      <a:pt x="682" y="1333"/>
                    </a:lnTo>
                    <a:lnTo>
                      <a:pt x="651" y="1333"/>
                    </a:lnTo>
                    <a:lnTo>
                      <a:pt x="594" y="1273"/>
                    </a:lnTo>
                    <a:lnTo>
                      <a:pt x="594" y="1215"/>
                    </a:lnTo>
                    <a:lnTo>
                      <a:pt x="624" y="1184"/>
                    </a:lnTo>
                    <a:lnTo>
                      <a:pt x="624" y="1154"/>
                    </a:lnTo>
                    <a:lnTo>
                      <a:pt x="682" y="1096"/>
                    </a:lnTo>
                    <a:lnTo>
                      <a:pt x="682" y="1066"/>
                    </a:lnTo>
                    <a:lnTo>
                      <a:pt x="712" y="1036"/>
                    </a:lnTo>
                    <a:lnTo>
                      <a:pt x="682" y="1006"/>
                    </a:lnTo>
                    <a:lnTo>
                      <a:pt x="651" y="1006"/>
                    </a:lnTo>
                    <a:lnTo>
                      <a:pt x="624" y="977"/>
                    </a:lnTo>
                    <a:lnTo>
                      <a:pt x="624" y="888"/>
                    </a:lnTo>
                    <a:lnTo>
                      <a:pt x="594" y="888"/>
                    </a:lnTo>
                    <a:lnTo>
                      <a:pt x="564" y="859"/>
                    </a:lnTo>
                    <a:lnTo>
                      <a:pt x="564" y="829"/>
                    </a:lnTo>
                    <a:lnTo>
                      <a:pt x="712" y="829"/>
                    </a:lnTo>
                    <a:lnTo>
                      <a:pt x="712" y="768"/>
                    </a:lnTo>
                    <a:lnTo>
                      <a:pt x="740" y="741"/>
                    </a:lnTo>
                    <a:lnTo>
                      <a:pt x="740" y="681"/>
                    </a:lnTo>
                    <a:lnTo>
                      <a:pt x="712" y="650"/>
                    </a:lnTo>
                    <a:lnTo>
                      <a:pt x="740" y="623"/>
                    </a:lnTo>
                    <a:lnTo>
                      <a:pt x="771" y="623"/>
                    </a:lnTo>
                    <a:lnTo>
                      <a:pt x="771" y="504"/>
                    </a:lnTo>
                    <a:lnTo>
                      <a:pt x="801" y="474"/>
                    </a:lnTo>
                    <a:lnTo>
                      <a:pt x="771" y="443"/>
                    </a:lnTo>
                    <a:lnTo>
                      <a:pt x="801" y="414"/>
                    </a:lnTo>
                    <a:lnTo>
                      <a:pt x="771" y="414"/>
                    </a:lnTo>
                    <a:lnTo>
                      <a:pt x="771" y="355"/>
                    </a:lnTo>
                    <a:lnTo>
                      <a:pt x="801" y="355"/>
                    </a:lnTo>
                    <a:lnTo>
                      <a:pt x="801" y="325"/>
                    </a:lnTo>
                    <a:lnTo>
                      <a:pt x="830" y="295"/>
                    </a:lnTo>
                    <a:lnTo>
                      <a:pt x="858" y="295"/>
                    </a:lnTo>
                    <a:lnTo>
                      <a:pt x="889" y="268"/>
                    </a:lnTo>
                    <a:lnTo>
                      <a:pt x="919" y="268"/>
                    </a:lnTo>
                    <a:lnTo>
                      <a:pt x="949" y="237"/>
                    </a:lnTo>
                    <a:lnTo>
                      <a:pt x="949" y="207"/>
                    </a:lnTo>
                    <a:lnTo>
                      <a:pt x="978" y="177"/>
                    </a:lnTo>
                    <a:lnTo>
                      <a:pt x="949" y="148"/>
                    </a:lnTo>
                    <a:lnTo>
                      <a:pt x="919" y="148"/>
                    </a:lnTo>
                    <a:lnTo>
                      <a:pt x="889" y="118"/>
                    </a:lnTo>
                    <a:lnTo>
                      <a:pt x="889" y="89"/>
                    </a:lnTo>
                    <a:lnTo>
                      <a:pt x="858" y="59"/>
                    </a:lnTo>
                    <a:lnTo>
                      <a:pt x="712" y="59"/>
                    </a:lnTo>
                    <a:lnTo>
                      <a:pt x="712" y="89"/>
                    </a:lnTo>
                    <a:lnTo>
                      <a:pt x="682" y="89"/>
                    </a:lnTo>
                    <a:lnTo>
                      <a:pt x="651" y="118"/>
                    </a:lnTo>
                    <a:lnTo>
                      <a:pt x="624" y="89"/>
                    </a:lnTo>
                    <a:lnTo>
                      <a:pt x="444" y="89"/>
                    </a:lnTo>
                    <a:lnTo>
                      <a:pt x="444" y="59"/>
                    </a:lnTo>
                    <a:lnTo>
                      <a:pt x="475" y="30"/>
                    </a:lnTo>
                    <a:lnTo>
                      <a:pt x="444" y="30"/>
                    </a:lnTo>
                    <a:lnTo>
                      <a:pt x="444" y="0"/>
                    </a:lnTo>
                    <a:close/>
                  </a:path>
                </a:pathLst>
              </a:custGeom>
              <a:solidFill>
                <a:srgbClr val="FCA77E"/>
              </a:solidFill>
              <a:ln w="9525">
                <a:noFill/>
                <a:round/>
                <a:headEnd/>
                <a:tailEnd/>
              </a:ln>
            </p:spPr>
            <p:txBody>
              <a:bodyPr/>
              <a:lstStyle/>
              <a:p>
                <a:endParaRPr lang="en-GB"/>
              </a:p>
            </p:txBody>
          </p:sp>
          <p:sp>
            <p:nvSpPr>
              <p:cNvPr id="13402" name="Freeform 90"/>
              <p:cNvSpPr>
                <a:spLocks/>
              </p:cNvSpPr>
              <p:nvPr/>
            </p:nvSpPr>
            <p:spPr bwMode="auto">
              <a:xfrm>
                <a:off x="1650" y="3718"/>
                <a:ext cx="763" cy="629"/>
              </a:xfrm>
              <a:custGeom>
                <a:avLst/>
                <a:gdLst/>
                <a:ahLst/>
                <a:cxnLst>
                  <a:cxn ang="0">
                    <a:pos x="209" y="2369"/>
                  </a:cxn>
                  <a:cxn ang="0">
                    <a:pos x="91" y="2428"/>
                  </a:cxn>
                  <a:cxn ang="0">
                    <a:pos x="771" y="2428"/>
                  </a:cxn>
                  <a:cxn ang="0">
                    <a:pos x="978" y="2309"/>
                  </a:cxn>
                  <a:cxn ang="0">
                    <a:pos x="1127" y="2190"/>
                  </a:cxn>
                  <a:cxn ang="0">
                    <a:pos x="1215" y="2133"/>
                  </a:cxn>
                  <a:cxn ang="0">
                    <a:pos x="1453" y="2072"/>
                  </a:cxn>
                  <a:cxn ang="0">
                    <a:pos x="1690" y="2042"/>
                  </a:cxn>
                  <a:cxn ang="0">
                    <a:pos x="1808" y="1984"/>
                  </a:cxn>
                  <a:cxn ang="0">
                    <a:pos x="1927" y="1806"/>
                  </a:cxn>
                  <a:cxn ang="0">
                    <a:pos x="2045" y="1777"/>
                  </a:cxn>
                  <a:cxn ang="0">
                    <a:pos x="2134" y="1717"/>
                  </a:cxn>
                  <a:cxn ang="0">
                    <a:pos x="2282" y="1629"/>
                  </a:cxn>
                  <a:cxn ang="0">
                    <a:pos x="2222" y="1568"/>
                  </a:cxn>
                  <a:cxn ang="0">
                    <a:pos x="2222" y="1510"/>
                  </a:cxn>
                  <a:cxn ang="0">
                    <a:pos x="2341" y="1422"/>
                  </a:cxn>
                  <a:cxn ang="0">
                    <a:pos x="2490" y="1361"/>
                  </a:cxn>
                  <a:cxn ang="0">
                    <a:pos x="2964" y="1274"/>
                  </a:cxn>
                  <a:cxn ang="0">
                    <a:pos x="3052" y="1125"/>
                  </a:cxn>
                  <a:cxn ang="0">
                    <a:pos x="2934" y="977"/>
                  </a:cxn>
                  <a:cxn ang="0">
                    <a:pos x="2875" y="830"/>
                  </a:cxn>
                  <a:cxn ang="0">
                    <a:pos x="2875" y="740"/>
                  </a:cxn>
                  <a:cxn ang="0">
                    <a:pos x="2875" y="475"/>
                  </a:cxn>
                  <a:cxn ang="0">
                    <a:pos x="2875" y="384"/>
                  </a:cxn>
                  <a:cxn ang="0">
                    <a:pos x="2757" y="266"/>
                  </a:cxn>
                  <a:cxn ang="0">
                    <a:pos x="2638" y="266"/>
                  </a:cxn>
                  <a:cxn ang="0">
                    <a:pos x="2550" y="238"/>
                  </a:cxn>
                  <a:cxn ang="0">
                    <a:pos x="2520" y="207"/>
                  </a:cxn>
                  <a:cxn ang="0">
                    <a:pos x="2501" y="187"/>
                  </a:cxn>
                  <a:cxn ang="0">
                    <a:pos x="2371" y="207"/>
                  </a:cxn>
                  <a:cxn ang="0">
                    <a:pos x="2075" y="238"/>
                  </a:cxn>
                  <a:cxn ang="0">
                    <a:pos x="1957" y="177"/>
                  </a:cxn>
                  <a:cxn ang="0">
                    <a:pos x="1897" y="119"/>
                  </a:cxn>
                  <a:cxn ang="0">
                    <a:pos x="1867" y="27"/>
                  </a:cxn>
                  <a:cxn ang="0">
                    <a:pos x="1846" y="28"/>
                  </a:cxn>
                  <a:cxn ang="0">
                    <a:pos x="1838" y="28"/>
                  </a:cxn>
                  <a:cxn ang="0">
                    <a:pos x="1819" y="24"/>
                  </a:cxn>
                  <a:cxn ang="0">
                    <a:pos x="1810" y="12"/>
                  </a:cxn>
                  <a:cxn ang="0">
                    <a:pos x="1690" y="59"/>
                  </a:cxn>
                  <a:cxn ang="0">
                    <a:pos x="1660" y="147"/>
                  </a:cxn>
                  <a:cxn ang="0">
                    <a:pos x="1601" y="238"/>
                  </a:cxn>
                  <a:cxn ang="0">
                    <a:pos x="1572" y="356"/>
                  </a:cxn>
                  <a:cxn ang="0">
                    <a:pos x="1511" y="445"/>
                  </a:cxn>
                  <a:cxn ang="0">
                    <a:pos x="1453" y="563"/>
                  </a:cxn>
                  <a:cxn ang="0">
                    <a:pos x="1365" y="681"/>
                  </a:cxn>
                  <a:cxn ang="0">
                    <a:pos x="1215" y="740"/>
                  </a:cxn>
                  <a:cxn ang="0">
                    <a:pos x="1097" y="800"/>
                  </a:cxn>
                  <a:cxn ang="0">
                    <a:pos x="978" y="858"/>
                  </a:cxn>
                  <a:cxn ang="0">
                    <a:pos x="890" y="888"/>
                  </a:cxn>
                  <a:cxn ang="0">
                    <a:pos x="683" y="1243"/>
                  </a:cxn>
                  <a:cxn ang="0">
                    <a:pos x="535" y="1422"/>
                  </a:cxn>
                  <a:cxn ang="0">
                    <a:pos x="505" y="1599"/>
                  </a:cxn>
                  <a:cxn ang="0">
                    <a:pos x="474" y="1687"/>
                  </a:cxn>
                  <a:cxn ang="0">
                    <a:pos x="474" y="1777"/>
                  </a:cxn>
                  <a:cxn ang="0">
                    <a:pos x="535" y="1835"/>
                  </a:cxn>
                  <a:cxn ang="0">
                    <a:pos x="474" y="2042"/>
                  </a:cxn>
                  <a:cxn ang="0">
                    <a:pos x="298" y="2251"/>
                  </a:cxn>
                </a:cxnLst>
                <a:rect l="0" t="0" r="r" b="b"/>
                <a:pathLst>
                  <a:path w="3052" h="2516">
                    <a:moveTo>
                      <a:pt x="237" y="2340"/>
                    </a:moveTo>
                    <a:lnTo>
                      <a:pt x="209" y="2340"/>
                    </a:lnTo>
                    <a:lnTo>
                      <a:pt x="209" y="2369"/>
                    </a:lnTo>
                    <a:lnTo>
                      <a:pt x="179" y="2369"/>
                    </a:lnTo>
                    <a:lnTo>
                      <a:pt x="119" y="2428"/>
                    </a:lnTo>
                    <a:lnTo>
                      <a:pt x="91" y="2428"/>
                    </a:lnTo>
                    <a:lnTo>
                      <a:pt x="0" y="2516"/>
                    </a:lnTo>
                    <a:lnTo>
                      <a:pt x="771" y="2516"/>
                    </a:lnTo>
                    <a:lnTo>
                      <a:pt x="771" y="2428"/>
                    </a:lnTo>
                    <a:lnTo>
                      <a:pt x="801" y="2428"/>
                    </a:lnTo>
                    <a:lnTo>
                      <a:pt x="860" y="2369"/>
                    </a:lnTo>
                    <a:lnTo>
                      <a:pt x="978" y="2309"/>
                    </a:lnTo>
                    <a:lnTo>
                      <a:pt x="1039" y="2251"/>
                    </a:lnTo>
                    <a:lnTo>
                      <a:pt x="1067" y="2251"/>
                    </a:lnTo>
                    <a:lnTo>
                      <a:pt x="1127" y="2190"/>
                    </a:lnTo>
                    <a:lnTo>
                      <a:pt x="1185" y="2190"/>
                    </a:lnTo>
                    <a:lnTo>
                      <a:pt x="1185" y="2160"/>
                    </a:lnTo>
                    <a:lnTo>
                      <a:pt x="1215" y="2133"/>
                    </a:lnTo>
                    <a:lnTo>
                      <a:pt x="1422" y="2133"/>
                    </a:lnTo>
                    <a:lnTo>
                      <a:pt x="1422" y="2102"/>
                    </a:lnTo>
                    <a:lnTo>
                      <a:pt x="1453" y="2072"/>
                    </a:lnTo>
                    <a:lnTo>
                      <a:pt x="1511" y="2072"/>
                    </a:lnTo>
                    <a:lnTo>
                      <a:pt x="1542" y="2042"/>
                    </a:lnTo>
                    <a:lnTo>
                      <a:pt x="1690" y="2042"/>
                    </a:lnTo>
                    <a:lnTo>
                      <a:pt x="1720" y="2014"/>
                    </a:lnTo>
                    <a:lnTo>
                      <a:pt x="1779" y="1984"/>
                    </a:lnTo>
                    <a:lnTo>
                      <a:pt x="1808" y="1984"/>
                    </a:lnTo>
                    <a:lnTo>
                      <a:pt x="1838" y="1954"/>
                    </a:lnTo>
                    <a:lnTo>
                      <a:pt x="1838" y="1895"/>
                    </a:lnTo>
                    <a:lnTo>
                      <a:pt x="1927" y="1806"/>
                    </a:lnTo>
                    <a:lnTo>
                      <a:pt x="1957" y="1806"/>
                    </a:lnTo>
                    <a:lnTo>
                      <a:pt x="1986" y="1777"/>
                    </a:lnTo>
                    <a:lnTo>
                      <a:pt x="2045" y="1777"/>
                    </a:lnTo>
                    <a:lnTo>
                      <a:pt x="2075" y="1747"/>
                    </a:lnTo>
                    <a:lnTo>
                      <a:pt x="2134" y="1747"/>
                    </a:lnTo>
                    <a:lnTo>
                      <a:pt x="2134" y="1717"/>
                    </a:lnTo>
                    <a:lnTo>
                      <a:pt x="2164" y="1687"/>
                    </a:lnTo>
                    <a:lnTo>
                      <a:pt x="2222" y="1687"/>
                    </a:lnTo>
                    <a:lnTo>
                      <a:pt x="2282" y="1629"/>
                    </a:lnTo>
                    <a:lnTo>
                      <a:pt x="2282" y="1599"/>
                    </a:lnTo>
                    <a:lnTo>
                      <a:pt x="2252" y="1599"/>
                    </a:lnTo>
                    <a:lnTo>
                      <a:pt x="2222" y="1568"/>
                    </a:lnTo>
                    <a:lnTo>
                      <a:pt x="2222" y="1540"/>
                    </a:lnTo>
                    <a:lnTo>
                      <a:pt x="2252" y="1510"/>
                    </a:lnTo>
                    <a:lnTo>
                      <a:pt x="2222" y="1510"/>
                    </a:lnTo>
                    <a:lnTo>
                      <a:pt x="2222" y="1450"/>
                    </a:lnTo>
                    <a:lnTo>
                      <a:pt x="2252" y="1422"/>
                    </a:lnTo>
                    <a:lnTo>
                      <a:pt x="2341" y="1422"/>
                    </a:lnTo>
                    <a:lnTo>
                      <a:pt x="2371" y="1392"/>
                    </a:lnTo>
                    <a:lnTo>
                      <a:pt x="2459" y="1392"/>
                    </a:lnTo>
                    <a:lnTo>
                      <a:pt x="2490" y="1361"/>
                    </a:lnTo>
                    <a:lnTo>
                      <a:pt x="2490" y="1304"/>
                    </a:lnTo>
                    <a:lnTo>
                      <a:pt x="2520" y="1274"/>
                    </a:lnTo>
                    <a:lnTo>
                      <a:pt x="2964" y="1274"/>
                    </a:lnTo>
                    <a:lnTo>
                      <a:pt x="2994" y="1243"/>
                    </a:lnTo>
                    <a:lnTo>
                      <a:pt x="2994" y="1185"/>
                    </a:lnTo>
                    <a:lnTo>
                      <a:pt x="3052" y="1125"/>
                    </a:lnTo>
                    <a:lnTo>
                      <a:pt x="3024" y="1125"/>
                    </a:lnTo>
                    <a:lnTo>
                      <a:pt x="2905" y="1006"/>
                    </a:lnTo>
                    <a:lnTo>
                      <a:pt x="2934" y="977"/>
                    </a:lnTo>
                    <a:lnTo>
                      <a:pt x="2934" y="948"/>
                    </a:lnTo>
                    <a:lnTo>
                      <a:pt x="2875" y="888"/>
                    </a:lnTo>
                    <a:lnTo>
                      <a:pt x="2875" y="830"/>
                    </a:lnTo>
                    <a:lnTo>
                      <a:pt x="2905" y="800"/>
                    </a:lnTo>
                    <a:lnTo>
                      <a:pt x="2905" y="770"/>
                    </a:lnTo>
                    <a:lnTo>
                      <a:pt x="2875" y="740"/>
                    </a:lnTo>
                    <a:lnTo>
                      <a:pt x="2875" y="533"/>
                    </a:lnTo>
                    <a:lnTo>
                      <a:pt x="2845" y="502"/>
                    </a:lnTo>
                    <a:lnTo>
                      <a:pt x="2875" y="475"/>
                    </a:lnTo>
                    <a:lnTo>
                      <a:pt x="2845" y="445"/>
                    </a:lnTo>
                    <a:lnTo>
                      <a:pt x="2845" y="414"/>
                    </a:lnTo>
                    <a:lnTo>
                      <a:pt x="2875" y="384"/>
                    </a:lnTo>
                    <a:lnTo>
                      <a:pt x="2787" y="296"/>
                    </a:lnTo>
                    <a:lnTo>
                      <a:pt x="2757" y="296"/>
                    </a:lnTo>
                    <a:lnTo>
                      <a:pt x="2757" y="266"/>
                    </a:lnTo>
                    <a:lnTo>
                      <a:pt x="2727" y="238"/>
                    </a:lnTo>
                    <a:lnTo>
                      <a:pt x="2668" y="238"/>
                    </a:lnTo>
                    <a:lnTo>
                      <a:pt x="2638" y="266"/>
                    </a:lnTo>
                    <a:lnTo>
                      <a:pt x="2609" y="266"/>
                    </a:lnTo>
                    <a:lnTo>
                      <a:pt x="2578" y="238"/>
                    </a:lnTo>
                    <a:lnTo>
                      <a:pt x="2550" y="238"/>
                    </a:lnTo>
                    <a:lnTo>
                      <a:pt x="2550" y="207"/>
                    </a:lnTo>
                    <a:lnTo>
                      <a:pt x="2548" y="207"/>
                    </a:lnTo>
                    <a:lnTo>
                      <a:pt x="2520" y="207"/>
                    </a:lnTo>
                    <a:lnTo>
                      <a:pt x="2525" y="202"/>
                    </a:lnTo>
                    <a:lnTo>
                      <a:pt x="2513" y="194"/>
                    </a:lnTo>
                    <a:lnTo>
                      <a:pt x="2501" y="187"/>
                    </a:lnTo>
                    <a:lnTo>
                      <a:pt x="2459" y="207"/>
                    </a:lnTo>
                    <a:lnTo>
                      <a:pt x="2431" y="238"/>
                    </a:lnTo>
                    <a:lnTo>
                      <a:pt x="2371" y="207"/>
                    </a:lnTo>
                    <a:lnTo>
                      <a:pt x="2195" y="207"/>
                    </a:lnTo>
                    <a:lnTo>
                      <a:pt x="2164" y="238"/>
                    </a:lnTo>
                    <a:lnTo>
                      <a:pt x="2075" y="238"/>
                    </a:lnTo>
                    <a:lnTo>
                      <a:pt x="2045" y="207"/>
                    </a:lnTo>
                    <a:lnTo>
                      <a:pt x="1986" y="207"/>
                    </a:lnTo>
                    <a:lnTo>
                      <a:pt x="1957" y="177"/>
                    </a:lnTo>
                    <a:lnTo>
                      <a:pt x="1957" y="147"/>
                    </a:lnTo>
                    <a:lnTo>
                      <a:pt x="1927" y="147"/>
                    </a:lnTo>
                    <a:lnTo>
                      <a:pt x="1897" y="119"/>
                    </a:lnTo>
                    <a:lnTo>
                      <a:pt x="1897" y="89"/>
                    </a:lnTo>
                    <a:lnTo>
                      <a:pt x="1867" y="59"/>
                    </a:lnTo>
                    <a:lnTo>
                      <a:pt x="1867" y="27"/>
                    </a:lnTo>
                    <a:lnTo>
                      <a:pt x="1860" y="27"/>
                    </a:lnTo>
                    <a:lnTo>
                      <a:pt x="1853" y="28"/>
                    </a:lnTo>
                    <a:lnTo>
                      <a:pt x="1846" y="28"/>
                    </a:lnTo>
                    <a:lnTo>
                      <a:pt x="1842" y="28"/>
                    </a:lnTo>
                    <a:lnTo>
                      <a:pt x="1839" y="28"/>
                    </a:lnTo>
                    <a:lnTo>
                      <a:pt x="1838" y="28"/>
                    </a:lnTo>
                    <a:lnTo>
                      <a:pt x="1838" y="29"/>
                    </a:lnTo>
                    <a:lnTo>
                      <a:pt x="1824" y="27"/>
                    </a:lnTo>
                    <a:lnTo>
                      <a:pt x="1819" y="24"/>
                    </a:lnTo>
                    <a:lnTo>
                      <a:pt x="1816" y="22"/>
                    </a:lnTo>
                    <a:lnTo>
                      <a:pt x="1812" y="16"/>
                    </a:lnTo>
                    <a:lnTo>
                      <a:pt x="1810" y="12"/>
                    </a:lnTo>
                    <a:lnTo>
                      <a:pt x="1808" y="0"/>
                    </a:lnTo>
                    <a:lnTo>
                      <a:pt x="1749" y="0"/>
                    </a:lnTo>
                    <a:lnTo>
                      <a:pt x="1690" y="59"/>
                    </a:lnTo>
                    <a:lnTo>
                      <a:pt x="1690" y="89"/>
                    </a:lnTo>
                    <a:lnTo>
                      <a:pt x="1660" y="119"/>
                    </a:lnTo>
                    <a:lnTo>
                      <a:pt x="1660" y="147"/>
                    </a:lnTo>
                    <a:lnTo>
                      <a:pt x="1629" y="147"/>
                    </a:lnTo>
                    <a:lnTo>
                      <a:pt x="1629" y="207"/>
                    </a:lnTo>
                    <a:lnTo>
                      <a:pt x="1601" y="238"/>
                    </a:lnTo>
                    <a:lnTo>
                      <a:pt x="1601" y="296"/>
                    </a:lnTo>
                    <a:lnTo>
                      <a:pt x="1572" y="327"/>
                    </a:lnTo>
                    <a:lnTo>
                      <a:pt x="1572" y="356"/>
                    </a:lnTo>
                    <a:lnTo>
                      <a:pt x="1542" y="384"/>
                    </a:lnTo>
                    <a:lnTo>
                      <a:pt x="1542" y="414"/>
                    </a:lnTo>
                    <a:lnTo>
                      <a:pt x="1511" y="445"/>
                    </a:lnTo>
                    <a:lnTo>
                      <a:pt x="1511" y="475"/>
                    </a:lnTo>
                    <a:lnTo>
                      <a:pt x="1453" y="533"/>
                    </a:lnTo>
                    <a:lnTo>
                      <a:pt x="1453" y="563"/>
                    </a:lnTo>
                    <a:lnTo>
                      <a:pt x="1422" y="593"/>
                    </a:lnTo>
                    <a:lnTo>
                      <a:pt x="1422" y="621"/>
                    </a:lnTo>
                    <a:lnTo>
                      <a:pt x="1365" y="681"/>
                    </a:lnTo>
                    <a:lnTo>
                      <a:pt x="1304" y="681"/>
                    </a:lnTo>
                    <a:lnTo>
                      <a:pt x="1246" y="740"/>
                    </a:lnTo>
                    <a:lnTo>
                      <a:pt x="1215" y="740"/>
                    </a:lnTo>
                    <a:lnTo>
                      <a:pt x="1185" y="770"/>
                    </a:lnTo>
                    <a:lnTo>
                      <a:pt x="1127" y="770"/>
                    </a:lnTo>
                    <a:lnTo>
                      <a:pt x="1097" y="800"/>
                    </a:lnTo>
                    <a:lnTo>
                      <a:pt x="1039" y="830"/>
                    </a:lnTo>
                    <a:lnTo>
                      <a:pt x="1008" y="830"/>
                    </a:lnTo>
                    <a:lnTo>
                      <a:pt x="978" y="858"/>
                    </a:lnTo>
                    <a:lnTo>
                      <a:pt x="949" y="858"/>
                    </a:lnTo>
                    <a:lnTo>
                      <a:pt x="920" y="888"/>
                    </a:lnTo>
                    <a:lnTo>
                      <a:pt x="890" y="888"/>
                    </a:lnTo>
                    <a:lnTo>
                      <a:pt x="890" y="918"/>
                    </a:lnTo>
                    <a:lnTo>
                      <a:pt x="683" y="1125"/>
                    </a:lnTo>
                    <a:lnTo>
                      <a:pt x="683" y="1243"/>
                    </a:lnTo>
                    <a:lnTo>
                      <a:pt x="653" y="1274"/>
                    </a:lnTo>
                    <a:lnTo>
                      <a:pt x="653" y="1304"/>
                    </a:lnTo>
                    <a:lnTo>
                      <a:pt x="535" y="1422"/>
                    </a:lnTo>
                    <a:lnTo>
                      <a:pt x="535" y="1481"/>
                    </a:lnTo>
                    <a:lnTo>
                      <a:pt x="505" y="1510"/>
                    </a:lnTo>
                    <a:lnTo>
                      <a:pt x="505" y="1599"/>
                    </a:lnTo>
                    <a:lnTo>
                      <a:pt x="474" y="1629"/>
                    </a:lnTo>
                    <a:lnTo>
                      <a:pt x="505" y="1659"/>
                    </a:lnTo>
                    <a:lnTo>
                      <a:pt x="474" y="1687"/>
                    </a:lnTo>
                    <a:lnTo>
                      <a:pt x="505" y="1687"/>
                    </a:lnTo>
                    <a:lnTo>
                      <a:pt x="474" y="1717"/>
                    </a:lnTo>
                    <a:lnTo>
                      <a:pt x="474" y="1777"/>
                    </a:lnTo>
                    <a:lnTo>
                      <a:pt x="505" y="1777"/>
                    </a:lnTo>
                    <a:lnTo>
                      <a:pt x="505" y="1806"/>
                    </a:lnTo>
                    <a:lnTo>
                      <a:pt x="535" y="1835"/>
                    </a:lnTo>
                    <a:lnTo>
                      <a:pt x="535" y="1954"/>
                    </a:lnTo>
                    <a:lnTo>
                      <a:pt x="474" y="2014"/>
                    </a:lnTo>
                    <a:lnTo>
                      <a:pt x="474" y="2042"/>
                    </a:lnTo>
                    <a:lnTo>
                      <a:pt x="386" y="2133"/>
                    </a:lnTo>
                    <a:lnTo>
                      <a:pt x="386" y="2160"/>
                    </a:lnTo>
                    <a:lnTo>
                      <a:pt x="298" y="2251"/>
                    </a:lnTo>
                    <a:lnTo>
                      <a:pt x="298" y="2279"/>
                    </a:lnTo>
                    <a:lnTo>
                      <a:pt x="237" y="2340"/>
                    </a:lnTo>
                    <a:close/>
                  </a:path>
                </a:pathLst>
              </a:custGeom>
              <a:solidFill>
                <a:srgbClr val="B28665"/>
              </a:solidFill>
              <a:ln w="9525">
                <a:noFill/>
                <a:round/>
                <a:headEnd/>
                <a:tailEnd/>
              </a:ln>
            </p:spPr>
            <p:txBody>
              <a:bodyPr/>
              <a:lstStyle/>
              <a:p>
                <a:endParaRPr lang="en-GB"/>
              </a:p>
            </p:txBody>
          </p:sp>
          <p:sp>
            <p:nvSpPr>
              <p:cNvPr id="13403" name="Freeform 91"/>
              <p:cNvSpPr>
                <a:spLocks/>
              </p:cNvSpPr>
              <p:nvPr/>
            </p:nvSpPr>
            <p:spPr bwMode="auto">
              <a:xfrm>
                <a:off x="2280" y="3769"/>
                <a:ext cx="6" cy="1"/>
              </a:xfrm>
              <a:custGeom>
                <a:avLst/>
                <a:gdLst/>
                <a:ahLst/>
                <a:cxnLst>
                  <a:cxn ang="0">
                    <a:pos x="5" y="0"/>
                  </a:cxn>
                  <a:cxn ang="0">
                    <a:pos x="0" y="5"/>
                  </a:cxn>
                  <a:cxn ang="0">
                    <a:pos x="28" y="5"/>
                  </a:cxn>
                  <a:cxn ang="0">
                    <a:pos x="21" y="4"/>
                  </a:cxn>
                  <a:cxn ang="0">
                    <a:pos x="19" y="3"/>
                  </a:cxn>
                  <a:cxn ang="0">
                    <a:pos x="18" y="3"/>
                  </a:cxn>
                  <a:cxn ang="0">
                    <a:pos x="16" y="3"/>
                  </a:cxn>
                  <a:cxn ang="0">
                    <a:pos x="5" y="0"/>
                  </a:cxn>
                </a:cxnLst>
                <a:rect l="0" t="0" r="r" b="b"/>
                <a:pathLst>
                  <a:path w="28" h="5">
                    <a:moveTo>
                      <a:pt x="5" y="0"/>
                    </a:moveTo>
                    <a:lnTo>
                      <a:pt x="0" y="5"/>
                    </a:lnTo>
                    <a:lnTo>
                      <a:pt x="28" y="5"/>
                    </a:lnTo>
                    <a:lnTo>
                      <a:pt x="21" y="4"/>
                    </a:lnTo>
                    <a:lnTo>
                      <a:pt x="19" y="3"/>
                    </a:lnTo>
                    <a:lnTo>
                      <a:pt x="18" y="3"/>
                    </a:lnTo>
                    <a:lnTo>
                      <a:pt x="16" y="3"/>
                    </a:lnTo>
                    <a:lnTo>
                      <a:pt x="5" y="0"/>
                    </a:lnTo>
                    <a:close/>
                  </a:path>
                </a:pathLst>
              </a:custGeom>
              <a:solidFill>
                <a:srgbClr val="FED9A6"/>
              </a:solidFill>
              <a:ln w="9525">
                <a:noFill/>
                <a:round/>
                <a:headEnd/>
                <a:tailEnd/>
              </a:ln>
            </p:spPr>
            <p:txBody>
              <a:bodyPr/>
              <a:lstStyle/>
              <a:p>
                <a:endParaRPr lang="en-GB"/>
              </a:p>
            </p:txBody>
          </p:sp>
          <p:sp>
            <p:nvSpPr>
              <p:cNvPr id="13404" name="Freeform 92"/>
              <p:cNvSpPr>
                <a:spLocks/>
              </p:cNvSpPr>
              <p:nvPr/>
            </p:nvSpPr>
            <p:spPr bwMode="auto">
              <a:xfrm>
                <a:off x="1842" y="3615"/>
                <a:ext cx="1356" cy="732"/>
              </a:xfrm>
              <a:custGeom>
                <a:avLst/>
                <a:gdLst/>
                <a:ahLst/>
                <a:cxnLst>
                  <a:cxn ang="0">
                    <a:pos x="2341" y="473"/>
                  </a:cxn>
                  <a:cxn ang="0">
                    <a:pos x="2253" y="561"/>
                  </a:cxn>
                  <a:cxn ang="0">
                    <a:pos x="2134" y="652"/>
                  </a:cxn>
                  <a:cxn ang="0">
                    <a:pos x="1986" y="680"/>
                  </a:cxn>
                  <a:cxn ang="0">
                    <a:pos x="2104" y="798"/>
                  </a:cxn>
                  <a:cxn ang="0">
                    <a:pos x="2104" y="889"/>
                  </a:cxn>
                  <a:cxn ang="0">
                    <a:pos x="2104" y="1154"/>
                  </a:cxn>
                  <a:cxn ang="0">
                    <a:pos x="2104" y="1244"/>
                  </a:cxn>
                  <a:cxn ang="0">
                    <a:pos x="2163" y="1391"/>
                  </a:cxn>
                  <a:cxn ang="0">
                    <a:pos x="2281" y="1539"/>
                  </a:cxn>
                  <a:cxn ang="0">
                    <a:pos x="2193" y="1688"/>
                  </a:cxn>
                  <a:cxn ang="0">
                    <a:pos x="1719" y="1775"/>
                  </a:cxn>
                  <a:cxn ang="0">
                    <a:pos x="1570" y="1836"/>
                  </a:cxn>
                  <a:cxn ang="0">
                    <a:pos x="1451" y="1924"/>
                  </a:cxn>
                  <a:cxn ang="0">
                    <a:pos x="1451" y="1982"/>
                  </a:cxn>
                  <a:cxn ang="0">
                    <a:pos x="1511" y="2043"/>
                  </a:cxn>
                  <a:cxn ang="0">
                    <a:pos x="1363" y="2131"/>
                  </a:cxn>
                  <a:cxn ang="0">
                    <a:pos x="1274" y="2191"/>
                  </a:cxn>
                  <a:cxn ang="0">
                    <a:pos x="1156" y="2220"/>
                  </a:cxn>
                  <a:cxn ang="0">
                    <a:pos x="1037" y="2398"/>
                  </a:cxn>
                  <a:cxn ang="0">
                    <a:pos x="919" y="2456"/>
                  </a:cxn>
                  <a:cxn ang="0">
                    <a:pos x="682" y="2486"/>
                  </a:cxn>
                  <a:cxn ang="0">
                    <a:pos x="444" y="2547"/>
                  </a:cxn>
                  <a:cxn ang="0">
                    <a:pos x="356" y="2604"/>
                  </a:cxn>
                  <a:cxn ang="0">
                    <a:pos x="207" y="2723"/>
                  </a:cxn>
                  <a:cxn ang="0">
                    <a:pos x="0" y="2842"/>
                  </a:cxn>
                  <a:cxn ang="0">
                    <a:pos x="5393" y="2842"/>
                  </a:cxn>
                  <a:cxn ang="0">
                    <a:pos x="5393" y="2754"/>
                  </a:cxn>
                  <a:cxn ang="0">
                    <a:pos x="5364" y="2547"/>
                  </a:cxn>
                  <a:cxn ang="0">
                    <a:pos x="5305" y="2456"/>
                  </a:cxn>
                  <a:cxn ang="0">
                    <a:pos x="5275" y="2338"/>
                  </a:cxn>
                  <a:cxn ang="0">
                    <a:pos x="5275" y="2220"/>
                  </a:cxn>
                  <a:cxn ang="0">
                    <a:pos x="5245" y="1954"/>
                  </a:cxn>
                  <a:cxn ang="0">
                    <a:pos x="5186" y="1806"/>
                  </a:cxn>
                  <a:cxn ang="0">
                    <a:pos x="5097" y="1657"/>
                  </a:cxn>
                  <a:cxn ang="0">
                    <a:pos x="4977" y="1481"/>
                  </a:cxn>
                  <a:cxn ang="0">
                    <a:pos x="4859" y="1332"/>
                  </a:cxn>
                  <a:cxn ang="0">
                    <a:pos x="4770" y="1214"/>
                  </a:cxn>
                  <a:cxn ang="0">
                    <a:pos x="4740" y="1007"/>
                  </a:cxn>
                  <a:cxn ang="0">
                    <a:pos x="4831" y="947"/>
                  </a:cxn>
                  <a:cxn ang="0">
                    <a:pos x="4890" y="859"/>
                  </a:cxn>
                  <a:cxn ang="0">
                    <a:pos x="4950" y="798"/>
                  </a:cxn>
                  <a:cxn ang="0">
                    <a:pos x="4977" y="652"/>
                  </a:cxn>
                  <a:cxn ang="0">
                    <a:pos x="4977" y="473"/>
                  </a:cxn>
                  <a:cxn ang="0">
                    <a:pos x="4977" y="355"/>
                  </a:cxn>
                  <a:cxn ang="0">
                    <a:pos x="5038" y="87"/>
                  </a:cxn>
                  <a:cxn ang="0">
                    <a:pos x="5038" y="60"/>
                  </a:cxn>
                  <a:cxn ang="0">
                    <a:pos x="4920" y="60"/>
                  </a:cxn>
                  <a:cxn ang="0">
                    <a:pos x="4770" y="30"/>
                  </a:cxn>
                  <a:cxn ang="0">
                    <a:pos x="4683" y="30"/>
                  </a:cxn>
                  <a:cxn ang="0">
                    <a:pos x="4563" y="30"/>
                  </a:cxn>
                  <a:cxn ang="0">
                    <a:pos x="4415" y="0"/>
                  </a:cxn>
                  <a:cxn ang="0">
                    <a:pos x="4327" y="60"/>
                  </a:cxn>
                  <a:cxn ang="0">
                    <a:pos x="4148" y="148"/>
                  </a:cxn>
                  <a:cxn ang="0">
                    <a:pos x="3674" y="60"/>
                  </a:cxn>
                  <a:cxn ang="0">
                    <a:pos x="3527" y="118"/>
                  </a:cxn>
                  <a:cxn ang="0">
                    <a:pos x="3408" y="118"/>
                  </a:cxn>
                  <a:cxn ang="0">
                    <a:pos x="3201" y="178"/>
                  </a:cxn>
                  <a:cxn ang="0">
                    <a:pos x="2875" y="236"/>
                  </a:cxn>
                  <a:cxn ang="0">
                    <a:pos x="2755" y="266"/>
                  </a:cxn>
                  <a:cxn ang="0">
                    <a:pos x="2637" y="355"/>
                  </a:cxn>
                  <a:cxn ang="0">
                    <a:pos x="2548" y="414"/>
                  </a:cxn>
                  <a:cxn ang="0">
                    <a:pos x="2430" y="443"/>
                  </a:cxn>
                </a:cxnLst>
                <a:rect l="0" t="0" r="r" b="b"/>
                <a:pathLst>
                  <a:path w="5424" h="2930">
                    <a:moveTo>
                      <a:pt x="2430" y="443"/>
                    </a:moveTo>
                    <a:lnTo>
                      <a:pt x="2372" y="443"/>
                    </a:lnTo>
                    <a:lnTo>
                      <a:pt x="2341" y="473"/>
                    </a:lnTo>
                    <a:lnTo>
                      <a:pt x="2311" y="473"/>
                    </a:lnTo>
                    <a:lnTo>
                      <a:pt x="2253" y="533"/>
                    </a:lnTo>
                    <a:lnTo>
                      <a:pt x="2253" y="561"/>
                    </a:lnTo>
                    <a:lnTo>
                      <a:pt x="2223" y="591"/>
                    </a:lnTo>
                    <a:lnTo>
                      <a:pt x="2193" y="591"/>
                    </a:lnTo>
                    <a:lnTo>
                      <a:pt x="2134" y="652"/>
                    </a:lnTo>
                    <a:lnTo>
                      <a:pt x="2104" y="652"/>
                    </a:lnTo>
                    <a:lnTo>
                      <a:pt x="2074" y="680"/>
                    </a:lnTo>
                    <a:lnTo>
                      <a:pt x="1986" y="680"/>
                    </a:lnTo>
                    <a:lnTo>
                      <a:pt x="1986" y="710"/>
                    </a:lnTo>
                    <a:lnTo>
                      <a:pt x="2016" y="710"/>
                    </a:lnTo>
                    <a:lnTo>
                      <a:pt x="2104" y="798"/>
                    </a:lnTo>
                    <a:lnTo>
                      <a:pt x="2074" y="828"/>
                    </a:lnTo>
                    <a:lnTo>
                      <a:pt x="2074" y="859"/>
                    </a:lnTo>
                    <a:lnTo>
                      <a:pt x="2104" y="889"/>
                    </a:lnTo>
                    <a:lnTo>
                      <a:pt x="2074" y="916"/>
                    </a:lnTo>
                    <a:lnTo>
                      <a:pt x="2104" y="947"/>
                    </a:lnTo>
                    <a:lnTo>
                      <a:pt x="2104" y="1154"/>
                    </a:lnTo>
                    <a:lnTo>
                      <a:pt x="2134" y="1184"/>
                    </a:lnTo>
                    <a:lnTo>
                      <a:pt x="2134" y="1214"/>
                    </a:lnTo>
                    <a:lnTo>
                      <a:pt x="2104" y="1244"/>
                    </a:lnTo>
                    <a:lnTo>
                      <a:pt x="2104" y="1302"/>
                    </a:lnTo>
                    <a:lnTo>
                      <a:pt x="2163" y="1362"/>
                    </a:lnTo>
                    <a:lnTo>
                      <a:pt x="2163" y="1391"/>
                    </a:lnTo>
                    <a:lnTo>
                      <a:pt x="2134" y="1420"/>
                    </a:lnTo>
                    <a:lnTo>
                      <a:pt x="2253" y="1539"/>
                    </a:lnTo>
                    <a:lnTo>
                      <a:pt x="2281" y="1539"/>
                    </a:lnTo>
                    <a:lnTo>
                      <a:pt x="2223" y="1599"/>
                    </a:lnTo>
                    <a:lnTo>
                      <a:pt x="2223" y="1657"/>
                    </a:lnTo>
                    <a:lnTo>
                      <a:pt x="2193" y="1688"/>
                    </a:lnTo>
                    <a:lnTo>
                      <a:pt x="1749" y="1688"/>
                    </a:lnTo>
                    <a:lnTo>
                      <a:pt x="1719" y="1718"/>
                    </a:lnTo>
                    <a:lnTo>
                      <a:pt x="1719" y="1775"/>
                    </a:lnTo>
                    <a:lnTo>
                      <a:pt x="1688" y="1806"/>
                    </a:lnTo>
                    <a:lnTo>
                      <a:pt x="1600" y="1806"/>
                    </a:lnTo>
                    <a:lnTo>
                      <a:pt x="1570" y="1836"/>
                    </a:lnTo>
                    <a:lnTo>
                      <a:pt x="1481" y="1836"/>
                    </a:lnTo>
                    <a:lnTo>
                      <a:pt x="1451" y="1864"/>
                    </a:lnTo>
                    <a:lnTo>
                      <a:pt x="1451" y="1924"/>
                    </a:lnTo>
                    <a:lnTo>
                      <a:pt x="1481" y="1924"/>
                    </a:lnTo>
                    <a:lnTo>
                      <a:pt x="1451" y="1954"/>
                    </a:lnTo>
                    <a:lnTo>
                      <a:pt x="1451" y="1982"/>
                    </a:lnTo>
                    <a:lnTo>
                      <a:pt x="1481" y="2013"/>
                    </a:lnTo>
                    <a:lnTo>
                      <a:pt x="1511" y="2013"/>
                    </a:lnTo>
                    <a:lnTo>
                      <a:pt x="1511" y="2043"/>
                    </a:lnTo>
                    <a:lnTo>
                      <a:pt x="1451" y="2101"/>
                    </a:lnTo>
                    <a:lnTo>
                      <a:pt x="1393" y="2101"/>
                    </a:lnTo>
                    <a:lnTo>
                      <a:pt x="1363" y="2131"/>
                    </a:lnTo>
                    <a:lnTo>
                      <a:pt x="1363" y="2161"/>
                    </a:lnTo>
                    <a:lnTo>
                      <a:pt x="1304" y="2161"/>
                    </a:lnTo>
                    <a:lnTo>
                      <a:pt x="1274" y="2191"/>
                    </a:lnTo>
                    <a:lnTo>
                      <a:pt x="1215" y="2191"/>
                    </a:lnTo>
                    <a:lnTo>
                      <a:pt x="1186" y="2220"/>
                    </a:lnTo>
                    <a:lnTo>
                      <a:pt x="1156" y="2220"/>
                    </a:lnTo>
                    <a:lnTo>
                      <a:pt x="1067" y="2309"/>
                    </a:lnTo>
                    <a:lnTo>
                      <a:pt x="1067" y="2368"/>
                    </a:lnTo>
                    <a:lnTo>
                      <a:pt x="1037" y="2398"/>
                    </a:lnTo>
                    <a:lnTo>
                      <a:pt x="1008" y="2398"/>
                    </a:lnTo>
                    <a:lnTo>
                      <a:pt x="949" y="2428"/>
                    </a:lnTo>
                    <a:lnTo>
                      <a:pt x="919" y="2456"/>
                    </a:lnTo>
                    <a:lnTo>
                      <a:pt x="771" y="2456"/>
                    </a:lnTo>
                    <a:lnTo>
                      <a:pt x="740" y="2486"/>
                    </a:lnTo>
                    <a:lnTo>
                      <a:pt x="682" y="2486"/>
                    </a:lnTo>
                    <a:lnTo>
                      <a:pt x="651" y="2516"/>
                    </a:lnTo>
                    <a:lnTo>
                      <a:pt x="651" y="2547"/>
                    </a:lnTo>
                    <a:lnTo>
                      <a:pt x="444" y="2547"/>
                    </a:lnTo>
                    <a:lnTo>
                      <a:pt x="414" y="2574"/>
                    </a:lnTo>
                    <a:lnTo>
                      <a:pt x="414" y="2604"/>
                    </a:lnTo>
                    <a:lnTo>
                      <a:pt x="356" y="2604"/>
                    </a:lnTo>
                    <a:lnTo>
                      <a:pt x="296" y="2665"/>
                    </a:lnTo>
                    <a:lnTo>
                      <a:pt x="268" y="2665"/>
                    </a:lnTo>
                    <a:lnTo>
                      <a:pt x="207" y="2723"/>
                    </a:lnTo>
                    <a:lnTo>
                      <a:pt x="89" y="2783"/>
                    </a:lnTo>
                    <a:lnTo>
                      <a:pt x="30" y="2842"/>
                    </a:lnTo>
                    <a:lnTo>
                      <a:pt x="0" y="2842"/>
                    </a:lnTo>
                    <a:lnTo>
                      <a:pt x="0" y="2930"/>
                    </a:lnTo>
                    <a:lnTo>
                      <a:pt x="5393" y="2930"/>
                    </a:lnTo>
                    <a:lnTo>
                      <a:pt x="5393" y="2842"/>
                    </a:lnTo>
                    <a:lnTo>
                      <a:pt x="5424" y="2811"/>
                    </a:lnTo>
                    <a:lnTo>
                      <a:pt x="5424" y="2754"/>
                    </a:lnTo>
                    <a:lnTo>
                      <a:pt x="5393" y="2754"/>
                    </a:lnTo>
                    <a:lnTo>
                      <a:pt x="5393" y="2604"/>
                    </a:lnTo>
                    <a:lnTo>
                      <a:pt x="5364" y="2574"/>
                    </a:lnTo>
                    <a:lnTo>
                      <a:pt x="5364" y="2547"/>
                    </a:lnTo>
                    <a:lnTo>
                      <a:pt x="5334" y="2516"/>
                    </a:lnTo>
                    <a:lnTo>
                      <a:pt x="5334" y="2486"/>
                    </a:lnTo>
                    <a:lnTo>
                      <a:pt x="5305" y="2456"/>
                    </a:lnTo>
                    <a:lnTo>
                      <a:pt x="5305" y="2428"/>
                    </a:lnTo>
                    <a:lnTo>
                      <a:pt x="5245" y="2368"/>
                    </a:lnTo>
                    <a:lnTo>
                      <a:pt x="5275" y="2338"/>
                    </a:lnTo>
                    <a:lnTo>
                      <a:pt x="5305" y="2338"/>
                    </a:lnTo>
                    <a:lnTo>
                      <a:pt x="5305" y="2249"/>
                    </a:lnTo>
                    <a:lnTo>
                      <a:pt x="5275" y="2220"/>
                    </a:lnTo>
                    <a:lnTo>
                      <a:pt x="5275" y="2101"/>
                    </a:lnTo>
                    <a:lnTo>
                      <a:pt x="5245" y="2043"/>
                    </a:lnTo>
                    <a:lnTo>
                      <a:pt x="5245" y="1954"/>
                    </a:lnTo>
                    <a:lnTo>
                      <a:pt x="5215" y="1924"/>
                    </a:lnTo>
                    <a:lnTo>
                      <a:pt x="5215" y="1836"/>
                    </a:lnTo>
                    <a:lnTo>
                      <a:pt x="5186" y="1806"/>
                    </a:lnTo>
                    <a:lnTo>
                      <a:pt x="5186" y="1688"/>
                    </a:lnTo>
                    <a:lnTo>
                      <a:pt x="5157" y="1657"/>
                    </a:lnTo>
                    <a:lnTo>
                      <a:pt x="5097" y="1657"/>
                    </a:lnTo>
                    <a:lnTo>
                      <a:pt x="5008" y="1569"/>
                    </a:lnTo>
                    <a:lnTo>
                      <a:pt x="4977" y="1569"/>
                    </a:lnTo>
                    <a:lnTo>
                      <a:pt x="4977" y="1481"/>
                    </a:lnTo>
                    <a:lnTo>
                      <a:pt x="4950" y="1450"/>
                    </a:lnTo>
                    <a:lnTo>
                      <a:pt x="4950" y="1420"/>
                    </a:lnTo>
                    <a:lnTo>
                      <a:pt x="4859" y="1332"/>
                    </a:lnTo>
                    <a:lnTo>
                      <a:pt x="4801" y="1332"/>
                    </a:lnTo>
                    <a:lnTo>
                      <a:pt x="4801" y="1244"/>
                    </a:lnTo>
                    <a:lnTo>
                      <a:pt x="4770" y="1214"/>
                    </a:lnTo>
                    <a:lnTo>
                      <a:pt x="4770" y="1184"/>
                    </a:lnTo>
                    <a:lnTo>
                      <a:pt x="4740" y="1154"/>
                    </a:lnTo>
                    <a:lnTo>
                      <a:pt x="4740" y="1007"/>
                    </a:lnTo>
                    <a:lnTo>
                      <a:pt x="4770" y="977"/>
                    </a:lnTo>
                    <a:lnTo>
                      <a:pt x="4801" y="977"/>
                    </a:lnTo>
                    <a:lnTo>
                      <a:pt x="4831" y="947"/>
                    </a:lnTo>
                    <a:lnTo>
                      <a:pt x="4831" y="889"/>
                    </a:lnTo>
                    <a:lnTo>
                      <a:pt x="4859" y="889"/>
                    </a:lnTo>
                    <a:lnTo>
                      <a:pt x="4890" y="859"/>
                    </a:lnTo>
                    <a:lnTo>
                      <a:pt x="4920" y="859"/>
                    </a:lnTo>
                    <a:lnTo>
                      <a:pt x="4920" y="828"/>
                    </a:lnTo>
                    <a:lnTo>
                      <a:pt x="4950" y="798"/>
                    </a:lnTo>
                    <a:lnTo>
                      <a:pt x="4950" y="710"/>
                    </a:lnTo>
                    <a:lnTo>
                      <a:pt x="4977" y="680"/>
                    </a:lnTo>
                    <a:lnTo>
                      <a:pt x="4977" y="652"/>
                    </a:lnTo>
                    <a:lnTo>
                      <a:pt x="5008" y="621"/>
                    </a:lnTo>
                    <a:lnTo>
                      <a:pt x="4977" y="591"/>
                    </a:lnTo>
                    <a:lnTo>
                      <a:pt x="4977" y="473"/>
                    </a:lnTo>
                    <a:lnTo>
                      <a:pt x="4950" y="443"/>
                    </a:lnTo>
                    <a:lnTo>
                      <a:pt x="4950" y="385"/>
                    </a:lnTo>
                    <a:lnTo>
                      <a:pt x="4977" y="355"/>
                    </a:lnTo>
                    <a:lnTo>
                      <a:pt x="4977" y="207"/>
                    </a:lnTo>
                    <a:lnTo>
                      <a:pt x="4920" y="207"/>
                    </a:lnTo>
                    <a:lnTo>
                      <a:pt x="5038" y="87"/>
                    </a:lnTo>
                    <a:lnTo>
                      <a:pt x="5068" y="87"/>
                    </a:lnTo>
                    <a:lnTo>
                      <a:pt x="5068" y="30"/>
                    </a:lnTo>
                    <a:lnTo>
                      <a:pt x="5038" y="60"/>
                    </a:lnTo>
                    <a:lnTo>
                      <a:pt x="4977" y="60"/>
                    </a:lnTo>
                    <a:lnTo>
                      <a:pt x="4950" y="30"/>
                    </a:lnTo>
                    <a:lnTo>
                      <a:pt x="4920" y="60"/>
                    </a:lnTo>
                    <a:lnTo>
                      <a:pt x="4831" y="60"/>
                    </a:lnTo>
                    <a:lnTo>
                      <a:pt x="4831" y="30"/>
                    </a:lnTo>
                    <a:lnTo>
                      <a:pt x="4770" y="30"/>
                    </a:lnTo>
                    <a:lnTo>
                      <a:pt x="4740" y="0"/>
                    </a:lnTo>
                    <a:lnTo>
                      <a:pt x="4683" y="0"/>
                    </a:lnTo>
                    <a:lnTo>
                      <a:pt x="4683" y="30"/>
                    </a:lnTo>
                    <a:lnTo>
                      <a:pt x="4652" y="60"/>
                    </a:lnTo>
                    <a:lnTo>
                      <a:pt x="4594" y="60"/>
                    </a:lnTo>
                    <a:lnTo>
                      <a:pt x="4563" y="30"/>
                    </a:lnTo>
                    <a:lnTo>
                      <a:pt x="4504" y="30"/>
                    </a:lnTo>
                    <a:lnTo>
                      <a:pt x="4476" y="0"/>
                    </a:lnTo>
                    <a:lnTo>
                      <a:pt x="4415" y="0"/>
                    </a:lnTo>
                    <a:lnTo>
                      <a:pt x="4385" y="30"/>
                    </a:lnTo>
                    <a:lnTo>
                      <a:pt x="4385" y="60"/>
                    </a:lnTo>
                    <a:lnTo>
                      <a:pt x="4327" y="60"/>
                    </a:lnTo>
                    <a:lnTo>
                      <a:pt x="4297" y="87"/>
                    </a:lnTo>
                    <a:lnTo>
                      <a:pt x="4208" y="87"/>
                    </a:lnTo>
                    <a:lnTo>
                      <a:pt x="4148" y="148"/>
                    </a:lnTo>
                    <a:lnTo>
                      <a:pt x="4090" y="148"/>
                    </a:lnTo>
                    <a:lnTo>
                      <a:pt x="4001" y="60"/>
                    </a:lnTo>
                    <a:lnTo>
                      <a:pt x="3674" y="60"/>
                    </a:lnTo>
                    <a:lnTo>
                      <a:pt x="3646" y="87"/>
                    </a:lnTo>
                    <a:lnTo>
                      <a:pt x="3527" y="87"/>
                    </a:lnTo>
                    <a:lnTo>
                      <a:pt x="3527" y="118"/>
                    </a:lnTo>
                    <a:lnTo>
                      <a:pt x="3497" y="87"/>
                    </a:lnTo>
                    <a:lnTo>
                      <a:pt x="3439" y="87"/>
                    </a:lnTo>
                    <a:lnTo>
                      <a:pt x="3408" y="118"/>
                    </a:lnTo>
                    <a:lnTo>
                      <a:pt x="3348" y="148"/>
                    </a:lnTo>
                    <a:lnTo>
                      <a:pt x="3230" y="148"/>
                    </a:lnTo>
                    <a:lnTo>
                      <a:pt x="3201" y="178"/>
                    </a:lnTo>
                    <a:lnTo>
                      <a:pt x="2964" y="178"/>
                    </a:lnTo>
                    <a:lnTo>
                      <a:pt x="2904" y="207"/>
                    </a:lnTo>
                    <a:lnTo>
                      <a:pt x="2875" y="236"/>
                    </a:lnTo>
                    <a:lnTo>
                      <a:pt x="2816" y="236"/>
                    </a:lnTo>
                    <a:lnTo>
                      <a:pt x="2786" y="266"/>
                    </a:lnTo>
                    <a:lnTo>
                      <a:pt x="2755" y="266"/>
                    </a:lnTo>
                    <a:lnTo>
                      <a:pt x="2727" y="296"/>
                    </a:lnTo>
                    <a:lnTo>
                      <a:pt x="2697" y="296"/>
                    </a:lnTo>
                    <a:lnTo>
                      <a:pt x="2637" y="355"/>
                    </a:lnTo>
                    <a:lnTo>
                      <a:pt x="2637" y="385"/>
                    </a:lnTo>
                    <a:lnTo>
                      <a:pt x="2579" y="443"/>
                    </a:lnTo>
                    <a:lnTo>
                      <a:pt x="2548" y="414"/>
                    </a:lnTo>
                    <a:lnTo>
                      <a:pt x="2518" y="414"/>
                    </a:lnTo>
                    <a:lnTo>
                      <a:pt x="2490" y="385"/>
                    </a:lnTo>
                    <a:lnTo>
                      <a:pt x="2430" y="443"/>
                    </a:lnTo>
                    <a:close/>
                  </a:path>
                </a:pathLst>
              </a:custGeom>
              <a:solidFill>
                <a:srgbClr val="FECC2E"/>
              </a:solidFill>
              <a:ln w="9525">
                <a:noFill/>
                <a:round/>
                <a:headEnd/>
                <a:tailEnd/>
              </a:ln>
            </p:spPr>
            <p:txBody>
              <a:bodyPr/>
              <a:lstStyle/>
              <a:p>
                <a:endParaRPr lang="en-GB"/>
              </a:p>
            </p:txBody>
          </p:sp>
          <p:sp>
            <p:nvSpPr>
              <p:cNvPr id="13405" name="Freeform 93"/>
              <p:cNvSpPr>
                <a:spLocks/>
              </p:cNvSpPr>
              <p:nvPr/>
            </p:nvSpPr>
            <p:spPr bwMode="auto">
              <a:xfrm>
                <a:off x="3176" y="2608"/>
                <a:ext cx="503" cy="222"/>
              </a:xfrm>
              <a:custGeom>
                <a:avLst/>
                <a:gdLst/>
                <a:ahLst/>
                <a:cxnLst>
                  <a:cxn ang="0">
                    <a:pos x="1778" y="90"/>
                  </a:cxn>
                  <a:cxn ang="0">
                    <a:pos x="1660" y="61"/>
                  </a:cxn>
                  <a:cxn ang="0">
                    <a:pos x="1601" y="30"/>
                  </a:cxn>
                  <a:cxn ang="0">
                    <a:pos x="1510" y="0"/>
                  </a:cxn>
                  <a:cxn ang="0">
                    <a:pos x="1422" y="0"/>
                  </a:cxn>
                  <a:cxn ang="0">
                    <a:pos x="1364" y="118"/>
                  </a:cxn>
                  <a:cxn ang="0">
                    <a:pos x="1303" y="118"/>
                  </a:cxn>
                  <a:cxn ang="0">
                    <a:pos x="1155" y="90"/>
                  </a:cxn>
                  <a:cxn ang="0">
                    <a:pos x="1096" y="179"/>
                  </a:cxn>
                  <a:cxn ang="0">
                    <a:pos x="1008" y="179"/>
                  </a:cxn>
                  <a:cxn ang="0">
                    <a:pos x="919" y="236"/>
                  </a:cxn>
                  <a:cxn ang="0">
                    <a:pos x="919" y="386"/>
                  </a:cxn>
                  <a:cxn ang="0">
                    <a:pos x="948" y="445"/>
                  </a:cxn>
                  <a:cxn ang="0">
                    <a:pos x="889" y="504"/>
                  </a:cxn>
                  <a:cxn ang="0">
                    <a:pos x="682" y="445"/>
                  </a:cxn>
                  <a:cxn ang="0">
                    <a:pos x="473" y="534"/>
                  </a:cxn>
                  <a:cxn ang="0">
                    <a:pos x="327" y="504"/>
                  </a:cxn>
                  <a:cxn ang="0">
                    <a:pos x="266" y="504"/>
                  </a:cxn>
                  <a:cxn ang="0">
                    <a:pos x="178" y="564"/>
                  </a:cxn>
                  <a:cxn ang="0">
                    <a:pos x="90" y="474"/>
                  </a:cxn>
                  <a:cxn ang="0">
                    <a:pos x="30" y="504"/>
                  </a:cxn>
                  <a:cxn ang="0">
                    <a:pos x="0" y="534"/>
                  </a:cxn>
                  <a:cxn ang="0">
                    <a:pos x="90" y="652"/>
                  </a:cxn>
                  <a:cxn ang="0">
                    <a:pos x="148" y="711"/>
                  </a:cxn>
                  <a:cxn ang="0">
                    <a:pos x="237" y="711"/>
                  </a:cxn>
                  <a:cxn ang="0">
                    <a:pos x="385" y="740"/>
                  </a:cxn>
                  <a:cxn ang="0">
                    <a:pos x="473" y="682"/>
                  </a:cxn>
                  <a:cxn ang="0">
                    <a:pos x="592" y="682"/>
                  </a:cxn>
                  <a:cxn ang="0">
                    <a:pos x="682" y="682"/>
                  </a:cxn>
                  <a:cxn ang="0">
                    <a:pos x="741" y="770"/>
                  </a:cxn>
                  <a:cxn ang="0">
                    <a:pos x="978" y="801"/>
                  </a:cxn>
                  <a:cxn ang="0">
                    <a:pos x="1038" y="801"/>
                  </a:cxn>
                  <a:cxn ang="0">
                    <a:pos x="1185" y="829"/>
                  </a:cxn>
                  <a:cxn ang="0">
                    <a:pos x="1333" y="889"/>
                  </a:cxn>
                  <a:cxn ang="0">
                    <a:pos x="1629" y="770"/>
                  </a:cxn>
                  <a:cxn ang="0">
                    <a:pos x="1747" y="711"/>
                  </a:cxn>
                  <a:cxn ang="0">
                    <a:pos x="1838" y="564"/>
                  </a:cxn>
                  <a:cxn ang="0">
                    <a:pos x="1867" y="445"/>
                  </a:cxn>
                  <a:cxn ang="0">
                    <a:pos x="1926" y="445"/>
                  </a:cxn>
                  <a:cxn ang="0">
                    <a:pos x="2015" y="356"/>
                  </a:cxn>
                  <a:cxn ang="0">
                    <a:pos x="1956" y="267"/>
                  </a:cxn>
                  <a:cxn ang="0">
                    <a:pos x="1926" y="179"/>
                  </a:cxn>
                  <a:cxn ang="0">
                    <a:pos x="1926" y="90"/>
                  </a:cxn>
                </a:cxnLst>
                <a:rect l="0" t="0" r="r" b="b"/>
                <a:pathLst>
                  <a:path w="2015" h="889">
                    <a:moveTo>
                      <a:pt x="1838" y="61"/>
                    </a:moveTo>
                    <a:lnTo>
                      <a:pt x="1808" y="61"/>
                    </a:lnTo>
                    <a:lnTo>
                      <a:pt x="1778" y="90"/>
                    </a:lnTo>
                    <a:lnTo>
                      <a:pt x="1719" y="90"/>
                    </a:lnTo>
                    <a:lnTo>
                      <a:pt x="1690" y="61"/>
                    </a:lnTo>
                    <a:lnTo>
                      <a:pt x="1660" y="61"/>
                    </a:lnTo>
                    <a:lnTo>
                      <a:pt x="1660" y="30"/>
                    </a:lnTo>
                    <a:lnTo>
                      <a:pt x="1629" y="61"/>
                    </a:lnTo>
                    <a:lnTo>
                      <a:pt x="1601" y="30"/>
                    </a:lnTo>
                    <a:lnTo>
                      <a:pt x="1571" y="30"/>
                    </a:lnTo>
                    <a:lnTo>
                      <a:pt x="1540" y="0"/>
                    </a:lnTo>
                    <a:lnTo>
                      <a:pt x="1510" y="0"/>
                    </a:lnTo>
                    <a:lnTo>
                      <a:pt x="1483" y="30"/>
                    </a:lnTo>
                    <a:lnTo>
                      <a:pt x="1453" y="0"/>
                    </a:lnTo>
                    <a:lnTo>
                      <a:pt x="1422" y="0"/>
                    </a:lnTo>
                    <a:lnTo>
                      <a:pt x="1422" y="90"/>
                    </a:lnTo>
                    <a:lnTo>
                      <a:pt x="1392" y="90"/>
                    </a:lnTo>
                    <a:lnTo>
                      <a:pt x="1364" y="118"/>
                    </a:lnTo>
                    <a:lnTo>
                      <a:pt x="1364" y="148"/>
                    </a:lnTo>
                    <a:lnTo>
                      <a:pt x="1333" y="118"/>
                    </a:lnTo>
                    <a:lnTo>
                      <a:pt x="1303" y="118"/>
                    </a:lnTo>
                    <a:lnTo>
                      <a:pt x="1273" y="148"/>
                    </a:lnTo>
                    <a:lnTo>
                      <a:pt x="1215" y="148"/>
                    </a:lnTo>
                    <a:lnTo>
                      <a:pt x="1155" y="90"/>
                    </a:lnTo>
                    <a:lnTo>
                      <a:pt x="1126" y="90"/>
                    </a:lnTo>
                    <a:lnTo>
                      <a:pt x="1126" y="148"/>
                    </a:lnTo>
                    <a:lnTo>
                      <a:pt x="1096" y="179"/>
                    </a:lnTo>
                    <a:lnTo>
                      <a:pt x="1067" y="148"/>
                    </a:lnTo>
                    <a:lnTo>
                      <a:pt x="1038" y="148"/>
                    </a:lnTo>
                    <a:lnTo>
                      <a:pt x="1008" y="179"/>
                    </a:lnTo>
                    <a:lnTo>
                      <a:pt x="1008" y="209"/>
                    </a:lnTo>
                    <a:lnTo>
                      <a:pt x="978" y="236"/>
                    </a:lnTo>
                    <a:lnTo>
                      <a:pt x="919" y="236"/>
                    </a:lnTo>
                    <a:lnTo>
                      <a:pt x="860" y="297"/>
                    </a:lnTo>
                    <a:lnTo>
                      <a:pt x="860" y="327"/>
                    </a:lnTo>
                    <a:lnTo>
                      <a:pt x="919" y="386"/>
                    </a:lnTo>
                    <a:lnTo>
                      <a:pt x="889" y="415"/>
                    </a:lnTo>
                    <a:lnTo>
                      <a:pt x="919" y="445"/>
                    </a:lnTo>
                    <a:lnTo>
                      <a:pt x="948" y="445"/>
                    </a:lnTo>
                    <a:lnTo>
                      <a:pt x="919" y="474"/>
                    </a:lnTo>
                    <a:lnTo>
                      <a:pt x="919" y="504"/>
                    </a:lnTo>
                    <a:lnTo>
                      <a:pt x="889" y="504"/>
                    </a:lnTo>
                    <a:lnTo>
                      <a:pt x="860" y="474"/>
                    </a:lnTo>
                    <a:lnTo>
                      <a:pt x="860" y="445"/>
                    </a:lnTo>
                    <a:lnTo>
                      <a:pt x="682" y="445"/>
                    </a:lnTo>
                    <a:lnTo>
                      <a:pt x="711" y="474"/>
                    </a:lnTo>
                    <a:lnTo>
                      <a:pt x="534" y="474"/>
                    </a:lnTo>
                    <a:lnTo>
                      <a:pt x="473" y="534"/>
                    </a:lnTo>
                    <a:lnTo>
                      <a:pt x="385" y="534"/>
                    </a:lnTo>
                    <a:lnTo>
                      <a:pt x="355" y="504"/>
                    </a:lnTo>
                    <a:lnTo>
                      <a:pt x="327" y="504"/>
                    </a:lnTo>
                    <a:lnTo>
                      <a:pt x="297" y="474"/>
                    </a:lnTo>
                    <a:lnTo>
                      <a:pt x="266" y="474"/>
                    </a:lnTo>
                    <a:lnTo>
                      <a:pt x="266" y="504"/>
                    </a:lnTo>
                    <a:lnTo>
                      <a:pt x="237" y="474"/>
                    </a:lnTo>
                    <a:lnTo>
                      <a:pt x="237" y="504"/>
                    </a:lnTo>
                    <a:lnTo>
                      <a:pt x="178" y="564"/>
                    </a:lnTo>
                    <a:lnTo>
                      <a:pt x="178" y="534"/>
                    </a:lnTo>
                    <a:lnTo>
                      <a:pt x="148" y="534"/>
                    </a:lnTo>
                    <a:lnTo>
                      <a:pt x="90" y="474"/>
                    </a:lnTo>
                    <a:lnTo>
                      <a:pt x="90" y="504"/>
                    </a:lnTo>
                    <a:lnTo>
                      <a:pt x="30" y="474"/>
                    </a:lnTo>
                    <a:lnTo>
                      <a:pt x="30" y="504"/>
                    </a:lnTo>
                    <a:lnTo>
                      <a:pt x="0" y="504"/>
                    </a:lnTo>
                    <a:lnTo>
                      <a:pt x="30" y="534"/>
                    </a:lnTo>
                    <a:lnTo>
                      <a:pt x="0" y="534"/>
                    </a:lnTo>
                    <a:lnTo>
                      <a:pt x="0" y="592"/>
                    </a:lnTo>
                    <a:lnTo>
                      <a:pt x="0" y="652"/>
                    </a:lnTo>
                    <a:lnTo>
                      <a:pt x="90" y="652"/>
                    </a:lnTo>
                    <a:lnTo>
                      <a:pt x="90" y="682"/>
                    </a:lnTo>
                    <a:lnTo>
                      <a:pt x="118" y="711"/>
                    </a:lnTo>
                    <a:lnTo>
                      <a:pt x="148" y="711"/>
                    </a:lnTo>
                    <a:lnTo>
                      <a:pt x="178" y="682"/>
                    </a:lnTo>
                    <a:lnTo>
                      <a:pt x="237" y="682"/>
                    </a:lnTo>
                    <a:lnTo>
                      <a:pt x="237" y="711"/>
                    </a:lnTo>
                    <a:lnTo>
                      <a:pt x="297" y="711"/>
                    </a:lnTo>
                    <a:lnTo>
                      <a:pt x="327" y="740"/>
                    </a:lnTo>
                    <a:lnTo>
                      <a:pt x="385" y="740"/>
                    </a:lnTo>
                    <a:lnTo>
                      <a:pt x="416" y="711"/>
                    </a:lnTo>
                    <a:lnTo>
                      <a:pt x="416" y="682"/>
                    </a:lnTo>
                    <a:lnTo>
                      <a:pt x="473" y="682"/>
                    </a:lnTo>
                    <a:lnTo>
                      <a:pt x="504" y="652"/>
                    </a:lnTo>
                    <a:lnTo>
                      <a:pt x="504" y="682"/>
                    </a:lnTo>
                    <a:lnTo>
                      <a:pt x="592" y="682"/>
                    </a:lnTo>
                    <a:lnTo>
                      <a:pt x="623" y="652"/>
                    </a:lnTo>
                    <a:lnTo>
                      <a:pt x="711" y="652"/>
                    </a:lnTo>
                    <a:lnTo>
                      <a:pt x="682" y="682"/>
                    </a:lnTo>
                    <a:lnTo>
                      <a:pt x="711" y="711"/>
                    </a:lnTo>
                    <a:lnTo>
                      <a:pt x="741" y="711"/>
                    </a:lnTo>
                    <a:lnTo>
                      <a:pt x="741" y="770"/>
                    </a:lnTo>
                    <a:lnTo>
                      <a:pt x="830" y="770"/>
                    </a:lnTo>
                    <a:lnTo>
                      <a:pt x="860" y="801"/>
                    </a:lnTo>
                    <a:lnTo>
                      <a:pt x="978" y="801"/>
                    </a:lnTo>
                    <a:lnTo>
                      <a:pt x="1008" y="829"/>
                    </a:lnTo>
                    <a:lnTo>
                      <a:pt x="1008" y="801"/>
                    </a:lnTo>
                    <a:lnTo>
                      <a:pt x="1038" y="801"/>
                    </a:lnTo>
                    <a:lnTo>
                      <a:pt x="1067" y="829"/>
                    </a:lnTo>
                    <a:lnTo>
                      <a:pt x="1096" y="829"/>
                    </a:lnTo>
                    <a:lnTo>
                      <a:pt x="1185" y="829"/>
                    </a:lnTo>
                    <a:lnTo>
                      <a:pt x="1246" y="859"/>
                    </a:lnTo>
                    <a:lnTo>
                      <a:pt x="1303" y="859"/>
                    </a:lnTo>
                    <a:lnTo>
                      <a:pt x="1333" y="889"/>
                    </a:lnTo>
                    <a:lnTo>
                      <a:pt x="1422" y="801"/>
                    </a:lnTo>
                    <a:lnTo>
                      <a:pt x="1601" y="801"/>
                    </a:lnTo>
                    <a:lnTo>
                      <a:pt x="1629" y="770"/>
                    </a:lnTo>
                    <a:lnTo>
                      <a:pt x="1719" y="770"/>
                    </a:lnTo>
                    <a:lnTo>
                      <a:pt x="1719" y="711"/>
                    </a:lnTo>
                    <a:lnTo>
                      <a:pt x="1747" y="711"/>
                    </a:lnTo>
                    <a:lnTo>
                      <a:pt x="1778" y="682"/>
                    </a:lnTo>
                    <a:lnTo>
                      <a:pt x="1838" y="682"/>
                    </a:lnTo>
                    <a:lnTo>
                      <a:pt x="1838" y="564"/>
                    </a:lnTo>
                    <a:lnTo>
                      <a:pt x="1897" y="504"/>
                    </a:lnTo>
                    <a:lnTo>
                      <a:pt x="1897" y="474"/>
                    </a:lnTo>
                    <a:lnTo>
                      <a:pt x="1867" y="445"/>
                    </a:lnTo>
                    <a:lnTo>
                      <a:pt x="1867" y="415"/>
                    </a:lnTo>
                    <a:lnTo>
                      <a:pt x="1897" y="415"/>
                    </a:lnTo>
                    <a:lnTo>
                      <a:pt x="1926" y="445"/>
                    </a:lnTo>
                    <a:lnTo>
                      <a:pt x="1985" y="445"/>
                    </a:lnTo>
                    <a:lnTo>
                      <a:pt x="1985" y="386"/>
                    </a:lnTo>
                    <a:lnTo>
                      <a:pt x="2015" y="356"/>
                    </a:lnTo>
                    <a:lnTo>
                      <a:pt x="1985" y="356"/>
                    </a:lnTo>
                    <a:lnTo>
                      <a:pt x="2015" y="327"/>
                    </a:lnTo>
                    <a:lnTo>
                      <a:pt x="1956" y="267"/>
                    </a:lnTo>
                    <a:lnTo>
                      <a:pt x="1956" y="236"/>
                    </a:lnTo>
                    <a:lnTo>
                      <a:pt x="1926" y="209"/>
                    </a:lnTo>
                    <a:lnTo>
                      <a:pt x="1926" y="179"/>
                    </a:lnTo>
                    <a:lnTo>
                      <a:pt x="1956" y="148"/>
                    </a:lnTo>
                    <a:lnTo>
                      <a:pt x="1956" y="118"/>
                    </a:lnTo>
                    <a:lnTo>
                      <a:pt x="1926" y="90"/>
                    </a:lnTo>
                    <a:lnTo>
                      <a:pt x="1867" y="90"/>
                    </a:lnTo>
                    <a:lnTo>
                      <a:pt x="1838" y="61"/>
                    </a:lnTo>
                    <a:close/>
                  </a:path>
                </a:pathLst>
              </a:custGeom>
              <a:solidFill>
                <a:srgbClr val="FCA77E"/>
              </a:solidFill>
              <a:ln w="9525">
                <a:noFill/>
                <a:round/>
                <a:headEnd/>
                <a:tailEnd/>
              </a:ln>
            </p:spPr>
            <p:txBody>
              <a:bodyPr/>
              <a:lstStyle/>
              <a:p>
                <a:endParaRPr lang="en-GB"/>
              </a:p>
            </p:txBody>
          </p:sp>
          <p:sp>
            <p:nvSpPr>
              <p:cNvPr id="13406" name="Freeform 94"/>
              <p:cNvSpPr>
                <a:spLocks/>
              </p:cNvSpPr>
              <p:nvPr/>
            </p:nvSpPr>
            <p:spPr bwMode="auto">
              <a:xfrm>
                <a:off x="3435" y="2786"/>
                <a:ext cx="215" cy="118"/>
              </a:xfrm>
              <a:custGeom>
                <a:avLst/>
                <a:gdLst/>
                <a:ahLst/>
                <a:cxnLst>
                  <a:cxn ang="0">
                    <a:pos x="770" y="59"/>
                  </a:cxn>
                  <a:cxn ang="0">
                    <a:pos x="770" y="29"/>
                  </a:cxn>
                  <a:cxn ang="0">
                    <a:pos x="740" y="0"/>
                  </a:cxn>
                  <a:cxn ang="0">
                    <a:pos x="709" y="0"/>
                  </a:cxn>
                  <a:cxn ang="0">
                    <a:pos x="681" y="0"/>
                  </a:cxn>
                  <a:cxn ang="0">
                    <a:pos x="681" y="59"/>
                  </a:cxn>
                  <a:cxn ang="0">
                    <a:pos x="591" y="59"/>
                  </a:cxn>
                  <a:cxn ang="0">
                    <a:pos x="563" y="90"/>
                  </a:cxn>
                  <a:cxn ang="0">
                    <a:pos x="384" y="90"/>
                  </a:cxn>
                  <a:cxn ang="0">
                    <a:pos x="295" y="178"/>
                  </a:cxn>
                  <a:cxn ang="0">
                    <a:pos x="265" y="148"/>
                  </a:cxn>
                  <a:cxn ang="0">
                    <a:pos x="208" y="148"/>
                  </a:cxn>
                  <a:cxn ang="0">
                    <a:pos x="147" y="118"/>
                  </a:cxn>
                  <a:cxn ang="0">
                    <a:pos x="58" y="118"/>
                  </a:cxn>
                  <a:cxn ang="0">
                    <a:pos x="58" y="148"/>
                  </a:cxn>
                  <a:cxn ang="0">
                    <a:pos x="29" y="148"/>
                  </a:cxn>
                  <a:cxn ang="0">
                    <a:pos x="0" y="178"/>
                  </a:cxn>
                  <a:cxn ang="0">
                    <a:pos x="0" y="209"/>
                  </a:cxn>
                  <a:cxn ang="0">
                    <a:pos x="29" y="209"/>
                  </a:cxn>
                  <a:cxn ang="0">
                    <a:pos x="58" y="236"/>
                  </a:cxn>
                  <a:cxn ang="0">
                    <a:pos x="29" y="266"/>
                  </a:cxn>
                  <a:cxn ang="0">
                    <a:pos x="29" y="297"/>
                  </a:cxn>
                  <a:cxn ang="0">
                    <a:pos x="58" y="327"/>
                  </a:cxn>
                  <a:cxn ang="0">
                    <a:pos x="29" y="355"/>
                  </a:cxn>
                  <a:cxn ang="0">
                    <a:pos x="88" y="355"/>
                  </a:cxn>
                  <a:cxn ang="0">
                    <a:pos x="117" y="385"/>
                  </a:cxn>
                  <a:cxn ang="0">
                    <a:pos x="117" y="415"/>
                  </a:cxn>
                  <a:cxn ang="0">
                    <a:pos x="88" y="445"/>
                  </a:cxn>
                  <a:cxn ang="0">
                    <a:pos x="58" y="445"/>
                  </a:cxn>
                  <a:cxn ang="0">
                    <a:pos x="29" y="473"/>
                  </a:cxn>
                  <a:cxn ang="0">
                    <a:pos x="147" y="473"/>
                  </a:cxn>
                  <a:cxn ang="0">
                    <a:pos x="147" y="445"/>
                  </a:cxn>
                  <a:cxn ang="0">
                    <a:pos x="177" y="473"/>
                  </a:cxn>
                  <a:cxn ang="0">
                    <a:pos x="208" y="473"/>
                  </a:cxn>
                  <a:cxn ang="0">
                    <a:pos x="235" y="445"/>
                  </a:cxn>
                  <a:cxn ang="0">
                    <a:pos x="235" y="473"/>
                  </a:cxn>
                  <a:cxn ang="0">
                    <a:pos x="265" y="473"/>
                  </a:cxn>
                  <a:cxn ang="0">
                    <a:pos x="295" y="445"/>
                  </a:cxn>
                  <a:cxn ang="0">
                    <a:pos x="295" y="415"/>
                  </a:cxn>
                  <a:cxn ang="0">
                    <a:pos x="326" y="415"/>
                  </a:cxn>
                  <a:cxn ang="0">
                    <a:pos x="384" y="473"/>
                  </a:cxn>
                  <a:cxn ang="0">
                    <a:pos x="472" y="473"/>
                  </a:cxn>
                  <a:cxn ang="0">
                    <a:pos x="502" y="445"/>
                  </a:cxn>
                  <a:cxn ang="0">
                    <a:pos x="502" y="415"/>
                  </a:cxn>
                  <a:cxn ang="0">
                    <a:pos x="533" y="415"/>
                  </a:cxn>
                  <a:cxn ang="0">
                    <a:pos x="502" y="385"/>
                  </a:cxn>
                  <a:cxn ang="0">
                    <a:pos x="533" y="355"/>
                  </a:cxn>
                  <a:cxn ang="0">
                    <a:pos x="622" y="355"/>
                  </a:cxn>
                  <a:cxn ang="0">
                    <a:pos x="622" y="297"/>
                  </a:cxn>
                  <a:cxn ang="0">
                    <a:pos x="591" y="266"/>
                  </a:cxn>
                  <a:cxn ang="0">
                    <a:pos x="591" y="209"/>
                  </a:cxn>
                  <a:cxn ang="0">
                    <a:pos x="681" y="209"/>
                  </a:cxn>
                  <a:cxn ang="0">
                    <a:pos x="740" y="148"/>
                  </a:cxn>
                  <a:cxn ang="0">
                    <a:pos x="770" y="118"/>
                  </a:cxn>
                  <a:cxn ang="0">
                    <a:pos x="829" y="118"/>
                  </a:cxn>
                  <a:cxn ang="0">
                    <a:pos x="859" y="148"/>
                  </a:cxn>
                  <a:cxn ang="0">
                    <a:pos x="829" y="90"/>
                  </a:cxn>
                  <a:cxn ang="0">
                    <a:pos x="800" y="90"/>
                  </a:cxn>
                  <a:cxn ang="0">
                    <a:pos x="770" y="59"/>
                  </a:cxn>
                </a:cxnLst>
                <a:rect l="0" t="0" r="r" b="b"/>
                <a:pathLst>
                  <a:path w="859" h="473">
                    <a:moveTo>
                      <a:pt x="770" y="59"/>
                    </a:moveTo>
                    <a:lnTo>
                      <a:pt x="770" y="29"/>
                    </a:lnTo>
                    <a:lnTo>
                      <a:pt x="740" y="0"/>
                    </a:lnTo>
                    <a:lnTo>
                      <a:pt x="709" y="0"/>
                    </a:lnTo>
                    <a:lnTo>
                      <a:pt x="681" y="0"/>
                    </a:lnTo>
                    <a:lnTo>
                      <a:pt x="681" y="59"/>
                    </a:lnTo>
                    <a:lnTo>
                      <a:pt x="591" y="59"/>
                    </a:lnTo>
                    <a:lnTo>
                      <a:pt x="563" y="90"/>
                    </a:lnTo>
                    <a:lnTo>
                      <a:pt x="384" y="90"/>
                    </a:lnTo>
                    <a:lnTo>
                      <a:pt x="295" y="178"/>
                    </a:lnTo>
                    <a:lnTo>
                      <a:pt x="265" y="148"/>
                    </a:lnTo>
                    <a:lnTo>
                      <a:pt x="208" y="148"/>
                    </a:lnTo>
                    <a:lnTo>
                      <a:pt x="147" y="118"/>
                    </a:lnTo>
                    <a:lnTo>
                      <a:pt x="58" y="118"/>
                    </a:lnTo>
                    <a:lnTo>
                      <a:pt x="58" y="148"/>
                    </a:lnTo>
                    <a:lnTo>
                      <a:pt x="29" y="148"/>
                    </a:lnTo>
                    <a:lnTo>
                      <a:pt x="0" y="178"/>
                    </a:lnTo>
                    <a:lnTo>
                      <a:pt x="0" y="209"/>
                    </a:lnTo>
                    <a:lnTo>
                      <a:pt x="29" y="209"/>
                    </a:lnTo>
                    <a:lnTo>
                      <a:pt x="58" y="236"/>
                    </a:lnTo>
                    <a:lnTo>
                      <a:pt x="29" y="266"/>
                    </a:lnTo>
                    <a:lnTo>
                      <a:pt x="29" y="297"/>
                    </a:lnTo>
                    <a:lnTo>
                      <a:pt x="58" y="327"/>
                    </a:lnTo>
                    <a:lnTo>
                      <a:pt x="29" y="355"/>
                    </a:lnTo>
                    <a:lnTo>
                      <a:pt x="88" y="355"/>
                    </a:lnTo>
                    <a:lnTo>
                      <a:pt x="117" y="385"/>
                    </a:lnTo>
                    <a:lnTo>
                      <a:pt x="117" y="415"/>
                    </a:lnTo>
                    <a:lnTo>
                      <a:pt x="88" y="445"/>
                    </a:lnTo>
                    <a:lnTo>
                      <a:pt x="58" y="445"/>
                    </a:lnTo>
                    <a:lnTo>
                      <a:pt x="29" y="473"/>
                    </a:lnTo>
                    <a:lnTo>
                      <a:pt x="147" y="473"/>
                    </a:lnTo>
                    <a:lnTo>
                      <a:pt x="147" y="445"/>
                    </a:lnTo>
                    <a:lnTo>
                      <a:pt x="177" y="473"/>
                    </a:lnTo>
                    <a:lnTo>
                      <a:pt x="208" y="473"/>
                    </a:lnTo>
                    <a:lnTo>
                      <a:pt x="235" y="445"/>
                    </a:lnTo>
                    <a:lnTo>
                      <a:pt x="235" y="473"/>
                    </a:lnTo>
                    <a:lnTo>
                      <a:pt x="265" y="473"/>
                    </a:lnTo>
                    <a:lnTo>
                      <a:pt x="295" y="445"/>
                    </a:lnTo>
                    <a:lnTo>
                      <a:pt x="295" y="415"/>
                    </a:lnTo>
                    <a:lnTo>
                      <a:pt x="326" y="415"/>
                    </a:lnTo>
                    <a:lnTo>
                      <a:pt x="384" y="473"/>
                    </a:lnTo>
                    <a:lnTo>
                      <a:pt x="472" y="473"/>
                    </a:lnTo>
                    <a:lnTo>
                      <a:pt x="502" y="445"/>
                    </a:lnTo>
                    <a:lnTo>
                      <a:pt x="502" y="415"/>
                    </a:lnTo>
                    <a:lnTo>
                      <a:pt x="533" y="415"/>
                    </a:lnTo>
                    <a:lnTo>
                      <a:pt x="502" y="385"/>
                    </a:lnTo>
                    <a:lnTo>
                      <a:pt x="533" y="355"/>
                    </a:lnTo>
                    <a:lnTo>
                      <a:pt x="622" y="355"/>
                    </a:lnTo>
                    <a:lnTo>
                      <a:pt x="622" y="297"/>
                    </a:lnTo>
                    <a:lnTo>
                      <a:pt x="591" y="266"/>
                    </a:lnTo>
                    <a:lnTo>
                      <a:pt x="591" y="209"/>
                    </a:lnTo>
                    <a:lnTo>
                      <a:pt x="681" y="209"/>
                    </a:lnTo>
                    <a:lnTo>
                      <a:pt x="740" y="148"/>
                    </a:lnTo>
                    <a:lnTo>
                      <a:pt x="770" y="118"/>
                    </a:lnTo>
                    <a:lnTo>
                      <a:pt x="829" y="118"/>
                    </a:lnTo>
                    <a:lnTo>
                      <a:pt x="859" y="148"/>
                    </a:lnTo>
                    <a:lnTo>
                      <a:pt x="829" y="90"/>
                    </a:lnTo>
                    <a:lnTo>
                      <a:pt x="800" y="90"/>
                    </a:lnTo>
                    <a:lnTo>
                      <a:pt x="770" y="59"/>
                    </a:lnTo>
                    <a:close/>
                  </a:path>
                </a:pathLst>
              </a:custGeom>
              <a:solidFill>
                <a:srgbClr val="8FB5BE"/>
              </a:solidFill>
              <a:ln w="9525">
                <a:noFill/>
                <a:round/>
                <a:headEnd/>
                <a:tailEnd/>
              </a:ln>
            </p:spPr>
            <p:txBody>
              <a:bodyPr/>
              <a:lstStyle/>
              <a:p>
                <a:endParaRPr lang="en-GB"/>
              </a:p>
            </p:txBody>
          </p:sp>
          <p:sp>
            <p:nvSpPr>
              <p:cNvPr id="13407" name="Freeform 95"/>
              <p:cNvSpPr>
                <a:spLocks/>
              </p:cNvSpPr>
              <p:nvPr/>
            </p:nvSpPr>
            <p:spPr bwMode="auto">
              <a:xfrm>
                <a:off x="3442" y="2815"/>
                <a:ext cx="393" cy="304"/>
              </a:xfrm>
              <a:custGeom>
                <a:avLst/>
                <a:gdLst/>
                <a:ahLst/>
                <a:cxnLst>
                  <a:cxn ang="0">
                    <a:pos x="859" y="30"/>
                  </a:cxn>
                  <a:cxn ang="0">
                    <a:pos x="741" y="0"/>
                  </a:cxn>
                  <a:cxn ang="0">
                    <a:pos x="741" y="60"/>
                  </a:cxn>
                  <a:cxn ang="0">
                    <a:pos x="652" y="91"/>
                  </a:cxn>
                  <a:cxn ang="0">
                    <a:pos x="593" y="179"/>
                  </a:cxn>
                  <a:cxn ang="0">
                    <a:pos x="473" y="267"/>
                  </a:cxn>
                  <a:cxn ang="0">
                    <a:pos x="473" y="327"/>
                  </a:cxn>
                  <a:cxn ang="0">
                    <a:pos x="297" y="297"/>
                  </a:cxn>
                  <a:cxn ang="0">
                    <a:pos x="236" y="355"/>
                  </a:cxn>
                  <a:cxn ang="0">
                    <a:pos x="179" y="355"/>
                  </a:cxn>
                  <a:cxn ang="0">
                    <a:pos x="118" y="355"/>
                  </a:cxn>
                  <a:cxn ang="0">
                    <a:pos x="29" y="416"/>
                  </a:cxn>
                  <a:cxn ang="0">
                    <a:pos x="29" y="474"/>
                  </a:cxn>
                  <a:cxn ang="0">
                    <a:pos x="118" y="592"/>
                  </a:cxn>
                  <a:cxn ang="0">
                    <a:pos x="148" y="504"/>
                  </a:cxn>
                  <a:cxn ang="0">
                    <a:pos x="206" y="445"/>
                  </a:cxn>
                  <a:cxn ang="0">
                    <a:pos x="325" y="474"/>
                  </a:cxn>
                  <a:cxn ang="0">
                    <a:pos x="386" y="504"/>
                  </a:cxn>
                  <a:cxn ang="0">
                    <a:pos x="386" y="592"/>
                  </a:cxn>
                  <a:cxn ang="0">
                    <a:pos x="355" y="652"/>
                  </a:cxn>
                  <a:cxn ang="0">
                    <a:pos x="504" y="741"/>
                  </a:cxn>
                  <a:cxn ang="0">
                    <a:pos x="534" y="770"/>
                  </a:cxn>
                  <a:cxn ang="0">
                    <a:pos x="443" y="770"/>
                  </a:cxn>
                  <a:cxn ang="0">
                    <a:pos x="652" y="947"/>
                  </a:cxn>
                  <a:cxn ang="0">
                    <a:pos x="711" y="1038"/>
                  </a:cxn>
                  <a:cxn ang="0">
                    <a:pos x="889" y="1038"/>
                  </a:cxn>
                  <a:cxn ang="0">
                    <a:pos x="1037" y="1126"/>
                  </a:cxn>
                  <a:cxn ang="0">
                    <a:pos x="1126" y="1215"/>
                  </a:cxn>
                  <a:cxn ang="0">
                    <a:pos x="1126" y="1156"/>
                  </a:cxn>
                  <a:cxn ang="0">
                    <a:pos x="1037" y="1095"/>
                  </a:cxn>
                  <a:cxn ang="0">
                    <a:pos x="978" y="1008"/>
                  </a:cxn>
                  <a:cxn ang="0">
                    <a:pos x="889" y="920"/>
                  </a:cxn>
                  <a:cxn ang="0">
                    <a:pos x="830" y="859"/>
                  </a:cxn>
                  <a:cxn ang="0">
                    <a:pos x="771" y="800"/>
                  </a:cxn>
                  <a:cxn ang="0">
                    <a:pos x="711" y="711"/>
                  </a:cxn>
                  <a:cxn ang="0">
                    <a:pos x="680" y="622"/>
                  </a:cxn>
                  <a:cxn ang="0">
                    <a:pos x="593" y="592"/>
                  </a:cxn>
                  <a:cxn ang="0">
                    <a:pos x="593" y="474"/>
                  </a:cxn>
                  <a:cxn ang="0">
                    <a:pos x="680" y="474"/>
                  </a:cxn>
                  <a:cxn ang="0">
                    <a:pos x="771" y="474"/>
                  </a:cxn>
                  <a:cxn ang="0">
                    <a:pos x="889" y="445"/>
                  </a:cxn>
                  <a:cxn ang="0">
                    <a:pos x="978" y="445"/>
                  </a:cxn>
                  <a:cxn ang="0">
                    <a:pos x="1392" y="504"/>
                  </a:cxn>
                  <a:cxn ang="0">
                    <a:pos x="1453" y="564"/>
                  </a:cxn>
                  <a:cxn ang="0">
                    <a:pos x="1510" y="445"/>
                  </a:cxn>
                  <a:cxn ang="0">
                    <a:pos x="1510" y="416"/>
                  </a:cxn>
                  <a:cxn ang="0">
                    <a:pos x="1510" y="327"/>
                  </a:cxn>
                  <a:cxn ang="0">
                    <a:pos x="1422" y="237"/>
                  </a:cxn>
                  <a:cxn ang="0">
                    <a:pos x="1334" y="267"/>
                  </a:cxn>
                  <a:cxn ang="0">
                    <a:pos x="1096" y="237"/>
                  </a:cxn>
                  <a:cxn ang="0">
                    <a:pos x="1037" y="179"/>
                  </a:cxn>
                  <a:cxn ang="0">
                    <a:pos x="1008" y="148"/>
                  </a:cxn>
                  <a:cxn ang="0">
                    <a:pos x="948" y="91"/>
                  </a:cxn>
                </a:cxnLst>
                <a:rect l="0" t="0" r="r" b="b"/>
                <a:pathLst>
                  <a:path w="1571" h="1215">
                    <a:moveTo>
                      <a:pt x="889" y="60"/>
                    </a:moveTo>
                    <a:lnTo>
                      <a:pt x="859" y="60"/>
                    </a:lnTo>
                    <a:lnTo>
                      <a:pt x="859" y="30"/>
                    </a:lnTo>
                    <a:lnTo>
                      <a:pt x="830" y="30"/>
                    </a:lnTo>
                    <a:lnTo>
                      <a:pt x="800" y="0"/>
                    </a:lnTo>
                    <a:lnTo>
                      <a:pt x="741" y="0"/>
                    </a:lnTo>
                    <a:lnTo>
                      <a:pt x="711" y="30"/>
                    </a:lnTo>
                    <a:lnTo>
                      <a:pt x="741" y="30"/>
                    </a:lnTo>
                    <a:lnTo>
                      <a:pt x="741" y="60"/>
                    </a:lnTo>
                    <a:lnTo>
                      <a:pt x="711" y="60"/>
                    </a:lnTo>
                    <a:lnTo>
                      <a:pt x="711" y="30"/>
                    </a:lnTo>
                    <a:lnTo>
                      <a:pt x="652" y="91"/>
                    </a:lnTo>
                    <a:lnTo>
                      <a:pt x="562" y="91"/>
                    </a:lnTo>
                    <a:lnTo>
                      <a:pt x="562" y="148"/>
                    </a:lnTo>
                    <a:lnTo>
                      <a:pt x="593" y="179"/>
                    </a:lnTo>
                    <a:lnTo>
                      <a:pt x="593" y="237"/>
                    </a:lnTo>
                    <a:lnTo>
                      <a:pt x="504" y="237"/>
                    </a:lnTo>
                    <a:lnTo>
                      <a:pt x="473" y="267"/>
                    </a:lnTo>
                    <a:lnTo>
                      <a:pt x="504" y="297"/>
                    </a:lnTo>
                    <a:lnTo>
                      <a:pt x="473" y="297"/>
                    </a:lnTo>
                    <a:lnTo>
                      <a:pt x="473" y="327"/>
                    </a:lnTo>
                    <a:lnTo>
                      <a:pt x="443" y="355"/>
                    </a:lnTo>
                    <a:lnTo>
                      <a:pt x="355" y="355"/>
                    </a:lnTo>
                    <a:lnTo>
                      <a:pt x="297" y="297"/>
                    </a:lnTo>
                    <a:lnTo>
                      <a:pt x="266" y="297"/>
                    </a:lnTo>
                    <a:lnTo>
                      <a:pt x="266" y="327"/>
                    </a:lnTo>
                    <a:lnTo>
                      <a:pt x="236" y="355"/>
                    </a:lnTo>
                    <a:lnTo>
                      <a:pt x="206" y="355"/>
                    </a:lnTo>
                    <a:lnTo>
                      <a:pt x="206" y="327"/>
                    </a:lnTo>
                    <a:lnTo>
                      <a:pt x="179" y="355"/>
                    </a:lnTo>
                    <a:lnTo>
                      <a:pt x="148" y="355"/>
                    </a:lnTo>
                    <a:lnTo>
                      <a:pt x="118" y="327"/>
                    </a:lnTo>
                    <a:lnTo>
                      <a:pt x="118" y="355"/>
                    </a:lnTo>
                    <a:lnTo>
                      <a:pt x="0" y="355"/>
                    </a:lnTo>
                    <a:lnTo>
                      <a:pt x="0" y="386"/>
                    </a:lnTo>
                    <a:lnTo>
                      <a:pt x="29" y="416"/>
                    </a:lnTo>
                    <a:lnTo>
                      <a:pt x="0" y="416"/>
                    </a:lnTo>
                    <a:lnTo>
                      <a:pt x="29" y="445"/>
                    </a:lnTo>
                    <a:lnTo>
                      <a:pt x="29" y="474"/>
                    </a:lnTo>
                    <a:lnTo>
                      <a:pt x="59" y="504"/>
                    </a:lnTo>
                    <a:lnTo>
                      <a:pt x="59" y="534"/>
                    </a:lnTo>
                    <a:lnTo>
                      <a:pt x="118" y="592"/>
                    </a:lnTo>
                    <a:lnTo>
                      <a:pt x="118" y="564"/>
                    </a:lnTo>
                    <a:lnTo>
                      <a:pt x="148" y="534"/>
                    </a:lnTo>
                    <a:lnTo>
                      <a:pt x="148" y="504"/>
                    </a:lnTo>
                    <a:lnTo>
                      <a:pt x="179" y="504"/>
                    </a:lnTo>
                    <a:lnTo>
                      <a:pt x="179" y="445"/>
                    </a:lnTo>
                    <a:lnTo>
                      <a:pt x="206" y="445"/>
                    </a:lnTo>
                    <a:lnTo>
                      <a:pt x="206" y="386"/>
                    </a:lnTo>
                    <a:lnTo>
                      <a:pt x="236" y="386"/>
                    </a:lnTo>
                    <a:lnTo>
                      <a:pt x="325" y="474"/>
                    </a:lnTo>
                    <a:lnTo>
                      <a:pt x="355" y="474"/>
                    </a:lnTo>
                    <a:lnTo>
                      <a:pt x="355" y="504"/>
                    </a:lnTo>
                    <a:lnTo>
                      <a:pt x="386" y="504"/>
                    </a:lnTo>
                    <a:lnTo>
                      <a:pt x="386" y="534"/>
                    </a:lnTo>
                    <a:lnTo>
                      <a:pt x="355" y="564"/>
                    </a:lnTo>
                    <a:lnTo>
                      <a:pt x="386" y="592"/>
                    </a:lnTo>
                    <a:lnTo>
                      <a:pt x="386" y="622"/>
                    </a:lnTo>
                    <a:lnTo>
                      <a:pt x="416" y="652"/>
                    </a:lnTo>
                    <a:lnTo>
                      <a:pt x="355" y="652"/>
                    </a:lnTo>
                    <a:lnTo>
                      <a:pt x="443" y="741"/>
                    </a:lnTo>
                    <a:lnTo>
                      <a:pt x="473" y="713"/>
                    </a:lnTo>
                    <a:lnTo>
                      <a:pt x="504" y="741"/>
                    </a:lnTo>
                    <a:lnTo>
                      <a:pt x="534" y="741"/>
                    </a:lnTo>
                    <a:lnTo>
                      <a:pt x="562" y="770"/>
                    </a:lnTo>
                    <a:lnTo>
                      <a:pt x="534" y="770"/>
                    </a:lnTo>
                    <a:lnTo>
                      <a:pt x="504" y="741"/>
                    </a:lnTo>
                    <a:lnTo>
                      <a:pt x="473" y="741"/>
                    </a:lnTo>
                    <a:lnTo>
                      <a:pt x="443" y="770"/>
                    </a:lnTo>
                    <a:lnTo>
                      <a:pt x="593" y="920"/>
                    </a:lnTo>
                    <a:lnTo>
                      <a:pt x="623" y="920"/>
                    </a:lnTo>
                    <a:lnTo>
                      <a:pt x="652" y="947"/>
                    </a:lnTo>
                    <a:lnTo>
                      <a:pt x="680" y="947"/>
                    </a:lnTo>
                    <a:lnTo>
                      <a:pt x="652" y="977"/>
                    </a:lnTo>
                    <a:lnTo>
                      <a:pt x="711" y="1038"/>
                    </a:lnTo>
                    <a:lnTo>
                      <a:pt x="741" y="1008"/>
                    </a:lnTo>
                    <a:lnTo>
                      <a:pt x="800" y="1008"/>
                    </a:lnTo>
                    <a:lnTo>
                      <a:pt x="889" y="1038"/>
                    </a:lnTo>
                    <a:lnTo>
                      <a:pt x="918" y="1038"/>
                    </a:lnTo>
                    <a:lnTo>
                      <a:pt x="1008" y="1126"/>
                    </a:lnTo>
                    <a:lnTo>
                      <a:pt x="1037" y="1126"/>
                    </a:lnTo>
                    <a:lnTo>
                      <a:pt x="1037" y="1156"/>
                    </a:lnTo>
                    <a:lnTo>
                      <a:pt x="1066" y="1156"/>
                    </a:lnTo>
                    <a:lnTo>
                      <a:pt x="1126" y="1215"/>
                    </a:lnTo>
                    <a:lnTo>
                      <a:pt x="1155" y="1184"/>
                    </a:lnTo>
                    <a:lnTo>
                      <a:pt x="1155" y="1156"/>
                    </a:lnTo>
                    <a:lnTo>
                      <a:pt x="1126" y="1156"/>
                    </a:lnTo>
                    <a:lnTo>
                      <a:pt x="1096" y="1126"/>
                    </a:lnTo>
                    <a:lnTo>
                      <a:pt x="1066" y="1126"/>
                    </a:lnTo>
                    <a:lnTo>
                      <a:pt x="1037" y="1095"/>
                    </a:lnTo>
                    <a:lnTo>
                      <a:pt x="1037" y="1038"/>
                    </a:lnTo>
                    <a:lnTo>
                      <a:pt x="1008" y="1008"/>
                    </a:lnTo>
                    <a:lnTo>
                      <a:pt x="978" y="1008"/>
                    </a:lnTo>
                    <a:lnTo>
                      <a:pt x="948" y="947"/>
                    </a:lnTo>
                    <a:lnTo>
                      <a:pt x="889" y="947"/>
                    </a:lnTo>
                    <a:lnTo>
                      <a:pt x="889" y="920"/>
                    </a:lnTo>
                    <a:lnTo>
                      <a:pt x="859" y="889"/>
                    </a:lnTo>
                    <a:lnTo>
                      <a:pt x="859" y="859"/>
                    </a:lnTo>
                    <a:lnTo>
                      <a:pt x="830" y="859"/>
                    </a:lnTo>
                    <a:lnTo>
                      <a:pt x="800" y="829"/>
                    </a:lnTo>
                    <a:lnTo>
                      <a:pt x="771" y="829"/>
                    </a:lnTo>
                    <a:lnTo>
                      <a:pt x="771" y="800"/>
                    </a:lnTo>
                    <a:lnTo>
                      <a:pt x="741" y="770"/>
                    </a:lnTo>
                    <a:lnTo>
                      <a:pt x="741" y="741"/>
                    </a:lnTo>
                    <a:lnTo>
                      <a:pt x="711" y="711"/>
                    </a:lnTo>
                    <a:lnTo>
                      <a:pt x="711" y="682"/>
                    </a:lnTo>
                    <a:lnTo>
                      <a:pt x="680" y="682"/>
                    </a:lnTo>
                    <a:lnTo>
                      <a:pt x="680" y="622"/>
                    </a:lnTo>
                    <a:lnTo>
                      <a:pt x="652" y="622"/>
                    </a:lnTo>
                    <a:lnTo>
                      <a:pt x="623" y="592"/>
                    </a:lnTo>
                    <a:lnTo>
                      <a:pt x="593" y="592"/>
                    </a:lnTo>
                    <a:lnTo>
                      <a:pt x="623" y="564"/>
                    </a:lnTo>
                    <a:lnTo>
                      <a:pt x="623" y="504"/>
                    </a:lnTo>
                    <a:lnTo>
                      <a:pt x="593" y="474"/>
                    </a:lnTo>
                    <a:lnTo>
                      <a:pt x="623" y="445"/>
                    </a:lnTo>
                    <a:lnTo>
                      <a:pt x="680" y="445"/>
                    </a:lnTo>
                    <a:lnTo>
                      <a:pt x="680" y="474"/>
                    </a:lnTo>
                    <a:lnTo>
                      <a:pt x="711" y="504"/>
                    </a:lnTo>
                    <a:lnTo>
                      <a:pt x="741" y="504"/>
                    </a:lnTo>
                    <a:lnTo>
                      <a:pt x="771" y="474"/>
                    </a:lnTo>
                    <a:lnTo>
                      <a:pt x="800" y="474"/>
                    </a:lnTo>
                    <a:lnTo>
                      <a:pt x="800" y="445"/>
                    </a:lnTo>
                    <a:lnTo>
                      <a:pt x="889" y="445"/>
                    </a:lnTo>
                    <a:lnTo>
                      <a:pt x="918" y="416"/>
                    </a:lnTo>
                    <a:lnTo>
                      <a:pt x="948" y="445"/>
                    </a:lnTo>
                    <a:lnTo>
                      <a:pt x="978" y="445"/>
                    </a:lnTo>
                    <a:lnTo>
                      <a:pt x="1008" y="474"/>
                    </a:lnTo>
                    <a:lnTo>
                      <a:pt x="1364" y="474"/>
                    </a:lnTo>
                    <a:lnTo>
                      <a:pt x="1392" y="504"/>
                    </a:lnTo>
                    <a:lnTo>
                      <a:pt x="1422" y="504"/>
                    </a:lnTo>
                    <a:lnTo>
                      <a:pt x="1422" y="534"/>
                    </a:lnTo>
                    <a:lnTo>
                      <a:pt x="1453" y="564"/>
                    </a:lnTo>
                    <a:lnTo>
                      <a:pt x="1482" y="564"/>
                    </a:lnTo>
                    <a:lnTo>
                      <a:pt x="1510" y="504"/>
                    </a:lnTo>
                    <a:lnTo>
                      <a:pt x="1510" y="445"/>
                    </a:lnTo>
                    <a:lnTo>
                      <a:pt x="1571" y="445"/>
                    </a:lnTo>
                    <a:lnTo>
                      <a:pt x="1541" y="416"/>
                    </a:lnTo>
                    <a:lnTo>
                      <a:pt x="1510" y="416"/>
                    </a:lnTo>
                    <a:lnTo>
                      <a:pt x="1482" y="386"/>
                    </a:lnTo>
                    <a:lnTo>
                      <a:pt x="1482" y="355"/>
                    </a:lnTo>
                    <a:lnTo>
                      <a:pt x="1510" y="327"/>
                    </a:lnTo>
                    <a:lnTo>
                      <a:pt x="1453" y="327"/>
                    </a:lnTo>
                    <a:lnTo>
                      <a:pt x="1453" y="237"/>
                    </a:lnTo>
                    <a:lnTo>
                      <a:pt x="1422" y="237"/>
                    </a:lnTo>
                    <a:lnTo>
                      <a:pt x="1422" y="209"/>
                    </a:lnTo>
                    <a:lnTo>
                      <a:pt x="1392" y="209"/>
                    </a:lnTo>
                    <a:lnTo>
                      <a:pt x="1334" y="267"/>
                    </a:lnTo>
                    <a:lnTo>
                      <a:pt x="1273" y="267"/>
                    </a:lnTo>
                    <a:lnTo>
                      <a:pt x="1273" y="237"/>
                    </a:lnTo>
                    <a:lnTo>
                      <a:pt x="1096" y="237"/>
                    </a:lnTo>
                    <a:lnTo>
                      <a:pt x="1096" y="209"/>
                    </a:lnTo>
                    <a:lnTo>
                      <a:pt x="1066" y="209"/>
                    </a:lnTo>
                    <a:lnTo>
                      <a:pt x="1037" y="179"/>
                    </a:lnTo>
                    <a:lnTo>
                      <a:pt x="1037" y="209"/>
                    </a:lnTo>
                    <a:lnTo>
                      <a:pt x="1008" y="179"/>
                    </a:lnTo>
                    <a:lnTo>
                      <a:pt x="1008" y="148"/>
                    </a:lnTo>
                    <a:lnTo>
                      <a:pt x="978" y="148"/>
                    </a:lnTo>
                    <a:lnTo>
                      <a:pt x="948" y="118"/>
                    </a:lnTo>
                    <a:lnTo>
                      <a:pt x="948" y="91"/>
                    </a:lnTo>
                    <a:lnTo>
                      <a:pt x="918" y="91"/>
                    </a:lnTo>
                    <a:lnTo>
                      <a:pt x="889" y="60"/>
                    </a:lnTo>
                    <a:close/>
                  </a:path>
                </a:pathLst>
              </a:custGeom>
              <a:solidFill>
                <a:srgbClr val="CCE83A"/>
              </a:solidFill>
              <a:ln w="9525">
                <a:noFill/>
                <a:round/>
                <a:headEnd/>
                <a:tailEnd/>
              </a:ln>
            </p:spPr>
            <p:txBody>
              <a:bodyPr/>
              <a:lstStyle/>
              <a:p>
                <a:endParaRPr lang="en-GB"/>
              </a:p>
            </p:txBody>
          </p:sp>
          <p:sp>
            <p:nvSpPr>
              <p:cNvPr id="13408" name="Rectangle 96"/>
              <p:cNvSpPr>
                <a:spLocks noChangeArrowheads="1"/>
              </p:cNvSpPr>
              <p:nvPr/>
            </p:nvSpPr>
            <p:spPr bwMode="auto">
              <a:xfrm>
                <a:off x="3620" y="2823"/>
                <a:ext cx="8" cy="7"/>
              </a:xfrm>
              <a:prstGeom prst="rect">
                <a:avLst/>
              </a:prstGeom>
              <a:solidFill>
                <a:srgbClr val="8FB5BE"/>
              </a:solidFill>
              <a:ln w="9525">
                <a:noFill/>
                <a:miter lim="800000"/>
                <a:headEnd/>
                <a:tailEnd/>
              </a:ln>
            </p:spPr>
            <p:txBody>
              <a:bodyPr/>
              <a:lstStyle/>
              <a:p>
                <a:endParaRPr lang="en-GB"/>
              </a:p>
            </p:txBody>
          </p:sp>
          <p:sp>
            <p:nvSpPr>
              <p:cNvPr id="13409" name="Freeform 97"/>
              <p:cNvSpPr>
                <a:spLocks/>
              </p:cNvSpPr>
              <p:nvPr/>
            </p:nvSpPr>
            <p:spPr bwMode="auto">
              <a:xfrm>
                <a:off x="3591" y="2919"/>
                <a:ext cx="266" cy="230"/>
              </a:xfrm>
              <a:custGeom>
                <a:avLst/>
                <a:gdLst/>
                <a:ahLst/>
                <a:cxnLst>
                  <a:cxn ang="0">
                    <a:pos x="148" y="88"/>
                  </a:cxn>
                  <a:cxn ang="0">
                    <a:pos x="87" y="58"/>
                  </a:cxn>
                  <a:cxn ang="0">
                    <a:pos x="30" y="29"/>
                  </a:cxn>
                  <a:cxn ang="0">
                    <a:pos x="30" y="88"/>
                  </a:cxn>
                  <a:cxn ang="0">
                    <a:pos x="0" y="176"/>
                  </a:cxn>
                  <a:cxn ang="0">
                    <a:pos x="59" y="206"/>
                  </a:cxn>
                  <a:cxn ang="0">
                    <a:pos x="87" y="266"/>
                  </a:cxn>
                  <a:cxn ang="0">
                    <a:pos x="118" y="295"/>
                  </a:cxn>
                  <a:cxn ang="0">
                    <a:pos x="148" y="354"/>
                  </a:cxn>
                  <a:cxn ang="0">
                    <a:pos x="178" y="413"/>
                  </a:cxn>
                  <a:cxn ang="0">
                    <a:pos x="237" y="443"/>
                  </a:cxn>
                  <a:cxn ang="0">
                    <a:pos x="266" y="473"/>
                  </a:cxn>
                  <a:cxn ang="0">
                    <a:pos x="296" y="531"/>
                  </a:cxn>
                  <a:cxn ang="0">
                    <a:pos x="385" y="592"/>
                  </a:cxn>
                  <a:cxn ang="0">
                    <a:pos x="444" y="622"/>
                  </a:cxn>
                  <a:cxn ang="0">
                    <a:pos x="473" y="710"/>
                  </a:cxn>
                  <a:cxn ang="0">
                    <a:pos x="533" y="740"/>
                  </a:cxn>
                  <a:cxn ang="0">
                    <a:pos x="562" y="768"/>
                  </a:cxn>
                  <a:cxn ang="0">
                    <a:pos x="562" y="799"/>
                  </a:cxn>
                  <a:cxn ang="0">
                    <a:pos x="592" y="829"/>
                  </a:cxn>
                  <a:cxn ang="0">
                    <a:pos x="653" y="858"/>
                  </a:cxn>
                  <a:cxn ang="0">
                    <a:pos x="710" y="886"/>
                  </a:cxn>
                  <a:cxn ang="0">
                    <a:pos x="771" y="917"/>
                  </a:cxn>
                  <a:cxn ang="0">
                    <a:pos x="799" y="858"/>
                  </a:cxn>
                  <a:cxn ang="0">
                    <a:pos x="771" y="768"/>
                  </a:cxn>
                  <a:cxn ang="0">
                    <a:pos x="799" y="740"/>
                  </a:cxn>
                  <a:cxn ang="0">
                    <a:pos x="829" y="679"/>
                  </a:cxn>
                  <a:cxn ang="0">
                    <a:pos x="860" y="650"/>
                  </a:cxn>
                  <a:cxn ang="0">
                    <a:pos x="917" y="679"/>
                  </a:cxn>
                  <a:cxn ang="0">
                    <a:pos x="889" y="622"/>
                  </a:cxn>
                  <a:cxn ang="0">
                    <a:pos x="978" y="592"/>
                  </a:cxn>
                  <a:cxn ang="0">
                    <a:pos x="1036" y="561"/>
                  </a:cxn>
                  <a:cxn ang="0">
                    <a:pos x="978" y="443"/>
                  </a:cxn>
                  <a:cxn ang="0">
                    <a:pos x="1067" y="413"/>
                  </a:cxn>
                  <a:cxn ang="0">
                    <a:pos x="1008" y="384"/>
                  </a:cxn>
                  <a:cxn ang="0">
                    <a:pos x="948" y="354"/>
                  </a:cxn>
                  <a:cxn ang="0">
                    <a:pos x="917" y="295"/>
                  </a:cxn>
                  <a:cxn ang="0">
                    <a:pos x="948" y="236"/>
                  </a:cxn>
                  <a:cxn ang="0">
                    <a:pos x="978" y="176"/>
                  </a:cxn>
                  <a:cxn ang="0">
                    <a:pos x="917" y="118"/>
                  </a:cxn>
                  <a:cxn ang="0">
                    <a:pos x="860" y="148"/>
                  </a:cxn>
                  <a:cxn ang="0">
                    <a:pos x="829" y="88"/>
                  </a:cxn>
                  <a:cxn ang="0">
                    <a:pos x="771" y="58"/>
                  </a:cxn>
                  <a:cxn ang="0">
                    <a:pos x="385" y="29"/>
                  </a:cxn>
                  <a:cxn ang="0">
                    <a:pos x="325" y="0"/>
                  </a:cxn>
                  <a:cxn ang="0">
                    <a:pos x="207" y="29"/>
                  </a:cxn>
                  <a:cxn ang="0">
                    <a:pos x="178" y="58"/>
                  </a:cxn>
                </a:cxnLst>
                <a:rect l="0" t="0" r="r" b="b"/>
                <a:pathLst>
                  <a:path w="1067" h="917">
                    <a:moveTo>
                      <a:pt x="178" y="58"/>
                    </a:moveTo>
                    <a:lnTo>
                      <a:pt x="148" y="88"/>
                    </a:lnTo>
                    <a:lnTo>
                      <a:pt x="118" y="88"/>
                    </a:lnTo>
                    <a:lnTo>
                      <a:pt x="87" y="58"/>
                    </a:lnTo>
                    <a:lnTo>
                      <a:pt x="87" y="29"/>
                    </a:lnTo>
                    <a:lnTo>
                      <a:pt x="30" y="29"/>
                    </a:lnTo>
                    <a:lnTo>
                      <a:pt x="0" y="58"/>
                    </a:lnTo>
                    <a:lnTo>
                      <a:pt x="30" y="88"/>
                    </a:lnTo>
                    <a:lnTo>
                      <a:pt x="30" y="148"/>
                    </a:lnTo>
                    <a:lnTo>
                      <a:pt x="0" y="176"/>
                    </a:lnTo>
                    <a:lnTo>
                      <a:pt x="30" y="176"/>
                    </a:lnTo>
                    <a:lnTo>
                      <a:pt x="59" y="206"/>
                    </a:lnTo>
                    <a:lnTo>
                      <a:pt x="87" y="206"/>
                    </a:lnTo>
                    <a:lnTo>
                      <a:pt x="87" y="266"/>
                    </a:lnTo>
                    <a:lnTo>
                      <a:pt x="118" y="266"/>
                    </a:lnTo>
                    <a:lnTo>
                      <a:pt x="118" y="295"/>
                    </a:lnTo>
                    <a:lnTo>
                      <a:pt x="148" y="325"/>
                    </a:lnTo>
                    <a:lnTo>
                      <a:pt x="148" y="354"/>
                    </a:lnTo>
                    <a:lnTo>
                      <a:pt x="178" y="384"/>
                    </a:lnTo>
                    <a:lnTo>
                      <a:pt x="178" y="413"/>
                    </a:lnTo>
                    <a:lnTo>
                      <a:pt x="207" y="413"/>
                    </a:lnTo>
                    <a:lnTo>
                      <a:pt x="237" y="443"/>
                    </a:lnTo>
                    <a:lnTo>
                      <a:pt x="266" y="443"/>
                    </a:lnTo>
                    <a:lnTo>
                      <a:pt x="266" y="473"/>
                    </a:lnTo>
                    <a:lnTo>
                      <a:pt x="296" y="504"/>
                    </a:lnTo>
                    <a:lnTo>
                      <a:pt x="296" y="531"/>
                    </a:lnTo>
                    <a:lnTo>
                      <a:pt x="355" y="531"/>
                    </a:lnTo>
                    <a:lnTo>
                      <a:pt x="385" y="592"/>
                    </a:lnTo>
                    <a:lnTo>
                      <a:pt x="415" y="592"/>
                    </a:lnTo>
                    <a:lnTo>
                      <a:pt x="444" y="622"/>
                    </a:lnTo>
                    <a:lnTo>
                      <a:pt x="444" y="679"/>
                    </a:lnTo>
                    <a:lnTo>
                      <a:pt x="473" y="710"/>
                    </a:lnTo>
                    <a:lnTo>
                      <a:pt x="503" y="710"/>
                    </a:lnTo>
                    <a:lnTo>
                      <a:pt x="533" y="740"/>
                    </a:lnTo>
                    <a:lnTo>
                      <a:pt x="562" y="740"/>
                    </a:lnTo>
                    <a:lnTo>
                      <a:pt x="562" y="768"/>
                    </a:lnTo>
                    <a:lnTo>
                      <a:pt x="533" y="799"/>
                    </a:lnTo>
                    <a:lnTo>
                      <a:pt x="562" y="799"/>
                    </a:lnTo>
                    <a:lnTo>
                      <a:pt x="592" y="799"/>
                    </a:lnTo>
                    <a:lnTo>
                      <a:pt x="592" y="829"/>
                    </a:lnTo>
                    <a:lnTo>
                      <a:pt x="622" y="829"/>
                    </a:lnTo>
                    <a:lnTo>
                      <a:pt x="653" y="858"/>
                    </a:lnTo>
                    <a:lnTo>
                      <a:pt x="680" y="858"/>
                    </a:lnTo>
                    <a:lnTo>
                      <a:pt x="710" y="886"/>
                    </a:lnTo>
                    <a:lnTo>
                      <a:pt x="741" y="886"/>
                    </a:lnTo>
                    <a:lnTo>
                      <a:pt x="771" y="917"/>
                    </a:lnTo>
                    <a:lnTo>
                      <a:pt x="799" y="917"/>
                    </a:lnTo>
                    <a:lnTo>
                      <a:pt x="799" y="858"/>
                    </a:lnTo>
                    <a:lnTo>
                      <a:pt x="771" y="858"/>
                    </a:lnTo>
                    <a:lnTo>
                      <a:pt x="771" y="768"/>
                    </a:lnTo>
                    <a:lnTo>
                      <a:pt x="829" y="768"/>
                    </a:lnTo>
                    <a:lnTo>
                      <a:pt x="799" y="740"/>
                    </a:lnTo>
                    <a:lnTo>
                      <a:pt x="829" y="710"/>
                    </a:lnTo>
                    <a:lnTo>
                      <a:pt x="829" y="679"/>
                    </a:lnTo>
                    <a:lnTo>
                      <a:pt x="860" y="679"/>
                    </a:lnTo>
                    <a:lnTo>
                      <a:pt x="860" y="650"/>
                    </a:lnTo>
                    <a:lnTo>
                      <a:pt x="889" y="650"/>
                    </a:lnTo>
                    <a:lnTo>
                      <a:pt x="917" y="679"/>
                    </a:lnTo>
                    <a:lnTo>
                      <a:pt x="917" y="650"/>
                    </a:lnTo>
                    <a:lnTo>
                      <a:pt x="889" y="622"/>
                    </a:lnTo>
                    <a:lnTo>
                      <a:pt x="889" y="592"/>
                    </a:lnTo>
                    <a:lnTo>
                      <a:pt x="978" y="592"/>
                    </a:lnTo>
                    <a:lnTo>
                      <a:pt x="978" y="561"/>
                    </a:lnTo>
                    <a:lnTo>
                      <a:pt x="1036" y="561"/>
                    </a:lnTo>
                    <a:lnTo>
                      <a:pt x="1036" y="504"/>
                    </a:lnTo>
                    <a:lnTo>
                      <a:pt x="978" y="443"/>
                    </a:lnTo>
                    <a:lnTo>
                      <a:pt x="1036" y="443"/>
                    </a:lnTo>
                    <a:lnTo>
                      <a:pt x="1067" y="413"/>
                    </a:lnTo>
                    <a:lnTo>
                      <a:pt x="1036" y="384"/>
                    </a:lnTo>
                    <a:lnTo>
                      <a:pt x="1008" y="384"/>
                    </a:lnTo>
                    <a:lnTo>
                      <a:pt x="978" y="354"/>
                    </a:lnTo>
                    <a:lnTo>
                      <a:pt x="948" y="354"/>
                    </a:lnTo>
                    <a:lnTo>
                      <a:pt x="948" y="325"/>
                    </a:lnTo>
                    <a:lnTo>
                      <a:pt x="917" y="295"/>
                    </a:lnTo>
                    <a:lnTo>
                      <a:pt x="917" y="266"/>
                    </a:lnTo>
                    <a:lnTo>
                      <a:pt x="948" y="236"/>
                    </a:lnTo>
                    <a:lnTo>
                      <a:pt x="948" y="206"/>
                    </a:lnTo>
                    <a:lnTo>
                      <a:pt x="978" y="176"/>
                    </a:lnTo>
                    <a:lnTo>
                      <a:pt x="978" y="118"/>
                    </a:lnTo>
                    <a:lnTo>
                      <a:pt x="917" y="118"/>
                    </a:lnTo>
                    <a:lnTo>
                      <a:pt x="889" y="148"/>
                    </a:lnTo>
                    <a:lnTo>
                      <a:pt x="860" y="148"/>
                    </a:lnTo>
                    <a:lnTo>
                      <a:pt x="829" y="118"/>
                    </a:lnTo>
                    <a:lnTo>
                      <a:pt x="829" y="88"/>
                    </a:lnTo>
                    <a:lnTo>
                      <a:pt x="799" y="88"/>
                    </a:lnTo>
                    <a:lnTo>
                      <a:pt x="771" y="58"/>
                    </a:lnTo>
                    <a:lnTo>
                      <a:pt x="415" y="58"/>
                    </a:lnTo>
                    <a:lnTo>
                      <a:pt x="385" y="29"/>
                    </a:lnTo>
                    <a:lnTo>
                      <a:pt x="355" y="29"/>
                    </a:lnTo>
                    <a:lnTo>
                      <a:pt x="325" y="0"/>
                    </a:lnTo>
                    <a:lnTo>
                      <a:pt x="296" y="29"/>
                    </a:lnTo>
                    <a:lnTo>
                      <a:pt x="207" y="29"/>
                    </a:lnTo>
                    <a:lnTo>
                      <a:pt x="207" y="58"/>
                    </a:lnTo>
                    <a:lnTo>
                      <a:pt x="178" y="58"/>
                    </a:lnTo>
                    <a:close/>
                  </a:path>
                </a:pathLst>
              </a:custGeom>
              <a:solidFill>
                <a:srgbClr val="7FC543"/>
              </a:solidFill>
              <a:ln w="9525">
                <a:noFill/>
                <a:round/>
                <a:headEnd/>
                <a:tailEnd/>
              </a:ln>
            </p:spPr>
            <p:txBody>
              <a:bodyPr/>
              <a:lstStyle/>
              <a:p>
                <a:endParaRPr lang="en-GB"/>
              </a:p>
            </p:txBody>
          </p:sp>
          <p:sp>
            <p:nvSpPr>
              <p:cNvPr id="13410" name="Freeform 98"/>
              <p:cNvSpPr>
                <a:spLocks/>
              </p:cNvSpPr>
              <p:nvPr/>
            </p:nvSpPr>
            <p:spPr bwMode="auto">
              <a:xfrm>
                <a:off x="2976" y="2771"/>
                <a:ext cx="822" cy="770"/>
              </a:xfrm>
              <a:custGeom>
                <a:avLst/>
                <a:gdLst/>
                <a:ahLst/>
                <a:cxnLst>
                  <a:cxn ang="0">
                    <a:pos x="1541" y="59"/>
                  </a:cxn>
                  <a:cxn ang="0">
                    <a:pos x="1392" y="30"/>
                  </a:cxn>
                  <a:cxn ang="0">
                    <a:pos x="1216" y="59"/>
                  </a:cxn>
                  <a:cxn ang="0">
                    <a:pos x="1037" y="177"/>
                  </a:cxn>
                  <a:cxn ang="0">
                    <a:pos x="918" y="207"/>
                  </a:cxn>
                  <a:cxn ang="0">
                    <a:pos x="830" y="237"/>
                  </a:cxn>
                  <a:cxn ang="0">
                    <a:pos x="711" y="268"/>
                  </a:cxn>
                  <a:cxn ang="0">
                    <a:pos x="623" y="414"/>
                  </a:cxn>
                  <a:cxn ang="0">
                    <a:pos x="504" y="268"/>
                  </a:cxn>
                  <a:cxn ang="0">
                    <a:pos x="325" y="386"/>
                  </a:cxn>
                  <a:cxn ang="0">
                    <a:pos x="88" y="414"/>
                  </a:cxn>
                  <a:cxn ang="0">
                    <a:pos x="149" y="593"/>
                  </a:cxn>
                  <a:cxn ang="0">
                    <a:pos x="29" y="651"/>
                  </a:cxn>
                  <a:cxn ang="0">
                    <a:pos x="118" y="769"/>
                  </a:cxn>
                  <a:cxn ang="0">
                    <a:pos x="60" y="888"/>
                  </a:cxn>
                  <a:cxn ang="0">
                    <a:pos x="297" y="1006"/>
                  </a:cxn>
                  <a:cxn ang="0">
                    <a:pos x="386" y="1066"/>
                  </a:cxn>
                  <a:cxn ang="0">
                    <a:pos x="534" y="888"/>
                  </a:cxn>
                  <a:cxn ang="0">
                    <a:pos x="771" y="947"/>
                  </a:cxn>
                  <a:cxn ang="0">
                    <a:pos x="978" y="1066"/>
                  </a:cxn>
                  <a:cxn ang="0">
                    <a:pos x="1037" y="1272"/>
                  </a:cxn>
                  <a:cxn ang="0">
                    <a:pos x="1127" y="1451"/>
                  </a:cxn>
                  <a:cxn ang="0">
                    <a:pos x="1246" y="1540"/>
                  </a:cxn>
                  <a:cxn ang="0">
                    <a:pos x="1482" y="1717"/>
                  </a:cxn>
                  <a:cxn ang="0">
                    <a:pos x="1748" y="1926"/>
                  </a:cxn>
                  <a:cxn ang="0">
                    <a:pos x="1955" y="1953"/>
                  </a:cxn>
                  <a:cxn ang="0">
                    <a:pos x="2073" y="2101"/>
                  </a:cxn>
                  <a:cxn ang="0">
                    <a:pos x="2283" y="2190"/>
                  </a:cxn>
                  <a:cxn ang="0">
                    <a:pos x="2371" y="2339"/>
                  </a:cxn>
                  <a:cxn ang="0">
                    <a:pos x="2519" y="2457"/>
                  </a:cxn>
                  <a:cxn ang="0">
                    <a:pos x="2608" y="2606"/>
                  </a:cxn>
                  <a:cxn ang="0">
                    <a:pos x="2578" y="2812"/>
                  </a:cxn>
                  <a:cxn ang="0">
                    <a:pos x="2490" y="2991"/>
                  </a:cxn>
                  <a:cxn ang="0">
                    <a:pos x="2638" y="3019"/>
                  </a:cxn>
                  <a:cxn ang="0">
                    <a:pos x="2756" y="2812"/>
                  </a:cxn>
                  <a:cxn ang="0">
                    <a:pos x="2875" y="2546"/>
                  </a:cxn>
                  <a:cxn ang="0">
                    <a:pos x="2726" y="2426"/>
                  </a:cxn>
                  <a:cxn ang="0">
                    <a:pos x="2815" y="2251"/>
                  </a:cxn>
                  <a:cxn ang="0">
                    <a:pos x="2933" y="2220"/>
                  </a:cxn>
                  <a:cxn ang="0">
                    <a:pos x="3113" y="2308"/>
                  </a:cxn>
                  <a:cxn ang="0">
                    <a:pos x="3259" y="2369"/>
                  </a:cxn>
                  <a:cxn ang="0">
                    <a:pos x="3113" y="2132"/>
                  </a:cxn>
                  <a:cxn ang="0">
                    <a:pos x="2933" y="2072"/>
                  </a:cxn>
                  <a:cxn ang="0">
                    <a:pos x="2726" y="1953"/>
                  </a:cxn>
                  <a:cxn ang="0">
                    <a:pos x="2547" y="1865"/>
                  </a:cxn>
                  <a:cxn ang="0">
                    <a:pos x="2578" y="1717"/>
                  </a:cxn>
                  <a:cxn ang="0">
                    <a:pos x="2192" y="1628"/>
                  </a:cxn>
                  <a:cxn ang="0">
                    <a:pos x="1955" y="1361"/>
                  </a:cxn>
                  <a:cxn ang="0">
                    <a:pos x="1896" y="1154"/>
                  </a:cxn>
                  <a:cxn ang="0">
                    <a:pos x="1660" y="1036"/>
                  </a:cxn>
                  <a:cxn ang="0">
                    <a:pos x="1541" y="947"/>
                  </a:cxn>
                  <a:cxn ang="0">
                    <a:pos x="1571" y="769"/>
                  </a:cxn>
                  <a:cxn ang="0">
                    <a:pos x="1511" y="622"/>
                  </a:cxn>
                  <a:cxn ang="0">
                    <a:pos x="1571" y="532"/>
                  </a:cxn>
                  <a:cxn ang="0">
                    <a:pos x="1748" y="444"/>
                  </a:cxn>
                  <a:cxn ang="0">
                    <a:pos x="1867" y="325"/>
                  </a:cxn>
                  <a:cxn ang="0">
                    <a:pos x="1867" y="207"/>
                  </a:cxn>
                  <a:cxn ang="0">
                    <a:pos x="1808" y="149"/>
                  </a:cxn>
                </a:cxnLst>
                <a:rect l="0" t="0" r="r" b="b"/>
                <a:pathLst>
                  <a:path w="3289" h="3080">
                    <a:moveTo>
                      <a:pt x="1778" y="149"/>
                    </a:moveTo>
                    <a:lnTo>
                      <a:pt x="1660" y="149"/>
                    </a:lnTo>
                    <a:lnTo>
                      <a:pt x="1630" y="118"/>
                    </a:lnTo>
                    <a:lnTo>
                      <a:pt x="1541" y="118"/>
                    </a:lnTo>
                    <a:lnTo>
                      <a:pt x="1541" y="59"/>
                    </a:lnTo>
                    <a:lnTo>
                      <a:pt x="1511" y="59"/>
                    </a:lnTo>
                    <a:lnTo>
                      <a:pt x="1482" y="30"/>
                    </a:lnTo>
                    <a:lnTo>
                      <a:pt x="1511" y="0"/>
                    </a:lnTo>
                    <a:lnTo>
                      <a:pt x="1423" y="0"/>
                    </a:lnTo>
                    <a:lnTo>
                      <a:pt x="1392" y="30"/>
                    </a:lnTo>
                    <a:lnTo>
                      <a:pt x="1304" y="30"/>
                    </a:lnTo>
                    <a:lnTo>
                      <a:pt x="1304" y="0"/>
                    </a:lnTo>
                    <a:lnTo>
                      <a:pt x="1273" y="30"/>
                    </a:lnTo>
                    <a:lnTo>
                      <a:pt x="1216" y="30"/>
                    </a:lnTo>
                    <a:lnTo>
                      <a:pt x="1216" y="59"/>
                    </a:lnTo>
                    <a:lnTo>
                      <a:pt x="1185" y="88"/>
                    </a:lnTo>
                    <a:lnTo>
                      <a:pt x="1127" y="88"/>
                    </a:lnTo>
                    <a:lnTo>
                      <a:pt x="1097" y="59"/>
                    </a:lnTo>
                    <a:lnTo>
                      <a:pt x="1037" y="59"/>
                    </a:lnTo>
                    <a:lnTo>
                      <a:pt x="1037" y="177"/>
                    </a:lnTo>
                    <a:lnTo>
                      <a:pt x="1009" y="177"/>
                    </a:lnTo>
                    <a:lnTo>
                      <a:pt x="978" y="149"/>
                    </a:lnTo>
                    <a:lnTo>
                      <a:pt x="948" y="149"/>
                    </a:lnTo>
                    <a:lnTo>
                      <a:pt x="918" y="177"/>
                    </a:lnTo>
                    <a:lnTo>
                      <a:pt x="918" y="207"/>
                    </a:lnTo>
                    <a:lnTo>
                      <a:pt x="948" y="207"/>
                    </a:lnTo>
                    <a:lnTo>
                      <a:pt x="948" y="268"/>
                    </a:lnTo>
                    <a:lnTo>
                      <a:pt x="918" y="268"/>
                    </a:lnTo>
                    <a:lnTo>
                      <a:pt x="890" y="237"/>
                    </a:lnTo>
                    <a:lnTo>
                      <a:pt x="830" y="237"/>
                    </a:lnTo>
                    <a:lnTo>
                      <a:pt x="800" y="268"/>
                    </a:lnTo>
                    <a:lnTo>
                      <a:pt x="771" y="237"/>
                    </a:lnTo>
                    <a:lnTo>
                      <a:pt x="771" y="177"/>
                    </a:lnTo>
                    <a:lnTo>
                      <a:pt x="711" y="177"/>
                    </a:lnTo>
                    <a:lnTo>
                      <a:pt x="711" y="268"/>
                    </a:lnTo>
                    <a:lnTo>
                      <a:pt x="681" y="295"/>
                    </a:lnTo>
                    <a:lnTo>
                      <a:pt x="681" y="325"/>
                    </a:lnTo>
                    <a:lnTo>
                      <a:pt x="652" y="356"/>
                    </a:lnTo>
                    <a:lnTo>
                      <a:pt x="652" y="414"/>
                    </a:lnTo>
                    <a:lnTo>
                      <a:pt x="623" y="414"/>
                    </a:lnTo>
                    <a:lnTo>
                      <a:pt x="623" y="386"/>
                    </a:lnTo>
                    <a:lnTo>
                      <a:pt x="593" y="356"/>
                    </a:lnTo>
                    <a:lnTo>
                      <a:pt x="593" y="325"/>
                    </a:lnTo>
                    <a:lnTo>
                      <a:pt x="563" y="325"/>
                    </a:lnTo>
                    <a:lnTo>
                      <a:pt x="504" y="268"/>
                    </a:lnTo>
                    <a:lnTo>
                      <a:pt x="504" y="237"/>
                    </a:lnTo>
                    <a:lnTo>
                      <a:pt x="474" y="207"/>
                    </a:lnTo>
                    <a:lnTo>
                      <a:pt x="416" y="268"/>
                    </a:lnTo>
                    <a:lnTo>
                      <a:pt x="416" y="295"/>
                    </a:lnTo>
                    <a:lnTo>
                      <a:pt x="325" y="386"/>
                    </a:lnTo>
                    <a:lnTo>
                      <a:pt x="297" y="356"/>
                    </a:lnTo>
                    <a:lnTo>
                      <a:pt x="267" y="356"/>
                    </a:lnTo>
                    <a:lnTo>
                      <a:pt x="236" y="386"/>
                    </a:lnTo>
                    <a:lnTo>
                      <a:pt x="118" y="386"/>
                    </a:lnTo>
                    <a:lnTo>
                      <a:pt x="88" y="414"/>
                    </a:lnTo>
                    <a:lnTo>
                      <a:pt x="60" y="414"/>
                    </a:lnTo>
                    <a:lnTo>
                      <a:pt x="88" y="444"/>
                    </a:lnTo>
                    <a:lnTo>
                      <a:pt x="88" y="504"/>
                    </a:lnTo>
                    <a:lnTo>
                      <a:pt x="149" y="563"/>
                    </a:lnTo>
                    <a:lnTo>
                      <a:pt x="149" y="593"/>
                    </a:lnTo>
                    <a:lnTo>
                      <a:pt x="118" y="622"/>
                    </a:lnTo>
                    <a:lnTo>
                      <a:pt x="88" y="622"/>
                    </a:lnTo>
                    <a:lnTo>
                      <a:pt x="88" y="651"/>
                    </a:lnTo>
                    <a:lnTo>
                      <a:pt x="29" y="622"/>
                    </a:lnTo>
                    <a:lnTo>
                      <a:pt x="29" y="651"/>
                    </a:lnTo>
                    <a:lnTo>
                      <a:pt x="0" y="651"/>
                    </a:lnTo>
                    <a:lnTo>
                      <a:pt x="29" y="681"/>
                    </a:lnTo>
                    <a:lnTo>
                      <a:pt x="29" y="711"/>
                    </a:lnTo>
                    <a:lnTo>
                      <a:pt x="88" y="741"/>
                    </a:lnTo>
                    <a:lnTo>
                      <a:pt x="118" y="769"/>
                    </a:lnTo>
                    <a:lnTo>
                      <a:pt x="118" y="799"/>
                    </a:lnTo>
                    <a:lnTo>
                      <a:pt x="88" y="799"/>
                    </a:lnTo>
                    <a:lnTo>
                      <a:pt x="88" y="829"/>
                    </a:lnTo>
                    <a:lnTo>
                      <a:pt x="60" y="859"/>
                    </a:lnTo>
                    <a:lnTo>
                      <a:pt x="60" y="888"/>
                    </a:lnTo>
                    <a:lnTo>
                      <a:pt x="118" y="947"/>
                    </a:lnTo>
                    <a:lnTo>
                      <a:pt x="149" y="947"/>
                    </a:lnTo>
                    <a:lnTo>
                      <a:pt x="179" y="977"/>
                    </a:lnTo>
                    <a:lnTo>
                      <a:pt x="267" y="977"/>
                    </a:lnTo>
                    <a:lnTo>
                      <a:pt x="297" y="1006"/>
                    </a:lnTo>
                    <a:lnTo>
                      <a:pt x="236" y="1066"/>
                    </a:lnTo>
                    <a:lnTo>
                      <a:pt x="236" y="1097"/>
                    </a:lnTo>
                    <a:lnTo>
                      <a:pt x="325" y="1097"/>
                    </a:lnTo>
                    <a:lnTo>
                      <a:pt x="356" y="1066"/>
                    </a:lnTo>
                    <a:lnTo>
                      <a:pt x="386" y="1066"/>
                    </a:lnTo>
                    <a:lnTo>
                      <a:pt x="443" y="1006"/>
                    </a:lnTo>
                    <a:lnTo>
                      <a:pt x="443" y="977"/>
                    </a:lnTo>
                    <a:lnTo>
                      <a:pt x="474" y="977"/>
                    </a:lnTo>
                    <a:lnTo>
                      <a:pt x="474" y="947"/>
                    </a:lnTo>
                    <a:lnTo>
                      <a:pt x="534" y="888"/>
                    </a:lnTo>
                    <a:lnTo>
                      <a:pt x="652" y="888"/>
                    </a:lnTo>
                    <a:lnTo>
                      <a:pt x="681" y="918"/>
                    </a:lnTo>
                    <a:lnTo>
                      <a:pt x="711" y="918"/>
                    </a:lnTo>
                    <a:lnTo>
                      <a:pt x="741" y="947"/>
                    </a:lnTo>
                    <a:lnTo>
                      <a:pt x="771" y="947"/>
                    </a:lnTo>
                    <a:lnTo>
                      <a:pt x="830" y="1006"/>
                    </a:lnTo>
                    <a:lnTo>
                      <a:pt x="859" y="977"/>
                    </a:lnTo>
                    <a:lnTo>
                      <a:pt x="890" y="1006"/>
                    </a:lnTo>
                    <a:lnTo>
                      <a:pt x="918" y="1006"/>
                    </a:lnTo>
                    <a:lnTo>
                      <a:pt x="978" y="1066"/>
                    </a:lnTo>
                    <a:lnTo>
                      <a:pt x="978" y="1154"/>
                    </a:lnTo>
                    <a:lnTo>
                      <a:pt x="1009" y="1185"/>
                    </a:lnTo>
                    <a:lnTo>
                      <a:pt x="1009" y="1215"/>
                    </a:lnTo>
                    <a:lnTo>
                      <a:pt x="1037" y="1243"/>
                    </a:lnTo>
                    <a:lnTo>
                      <a:pt x="1037" y="1272"/>
                    </a:lnTo>
                    <a:lnTo>
                      <a:pt x="1066" y="1303"/>
                    </a:lnTo>
                    <a:lnTo>
                      <a:pt x="1066" y="1392"/>
                    </a:lnTo>
                    <a:lnTo>
                      <a:pt x="1097" y="1361"/>
                    </a:lnTo>
                    <a:lnTo>
                      <a:pt x="1127" y="1392"/>
                    </a:lnTo>
                    <a:lnTo>
                      <a:pt x="1127" y="1451"/>
                    </a:lnTo>
                    <a:lnTo>
                      <a:pt x="1155" y="1451"/>
                    </a:lnTo>
                    <a:lnTo>
                      <a:pt x="1185" y="1479"/>
                    </a:lnTo>
                    <a:lnTo>
                      <a:pt x="1216" y="1479"/>
                    </a:lnTo>
                    <a:lnTo>
                      <a:pt x="1246" y="1510"/>
                    </a:lnTo>
                    <a:lnTo>
                      <a:pt x="1246" y="1540"/>
                    </a:lnTo>
                    <a:lnTo>
                      <a:pt x="1216" y="1570"/>
                    </a:lnTo>
                    <a:lnTo>
                      <a:pt x="1304" y="1570"/>
                    </a:lnTo>
                    <a:lnTo>
                      <a:pt x="1423" y="1688"/>
                    </a:lnTo>
                    <a:lnTo>
                      <a:pt x="1453" y="1688"/>
                    </a:lnTo>
                    <a:lnTo>
                      <a:pt x="1482" y="1717"/>
                    </a:lnTo>
                    <a:lnTo>
                      <a:pt x="1511" y="1717"/>
                    </a:lnTo>
                    <a:lnTo>
                      <a:pt x="1511" y="1747"/>
                    </a:lnTo>
                    <a:lnTo>
                      <a:pt x="1660" y="1895"/>
                    </a:lnTo>
                    <a:lnTo>
                      <a:pt x="1719" y="1895"/>
                    </a:lnTo>
                    <a:lnTo>
                      <a:pt x="1748" y="1926"/>
                    </a:lnTo>
                    <a:lnTo>
                      <a:pt x="1748" y="1953"/>
                    </a:lnTo>
                    <a:lnTo>
                      <a:pt x="1778" y="1953"/>
                    </a:lnTo>
                    <a:lnTo>
                      <a:pt x="1808" y="1926"/>
                    </a:lnTo>
                    <a:lnTo>
                      <a:pt x="1838" y="1953"/>
                    </a:lnTo>
                    <a:lnTo>
                      <a:pt x="1955" y="1953"/>
                    </a:lnTo>
                    <a:lnTo>
                      <a:pt x="1985" y="2013"/>
                    </a:lnTo>
                    <a:lnTo>
                      <a:pt x="1985" y="2044"/>
                    </a:lnTo>
                    <a:lnTo>
                      <a:pt x="2015" y="2072"/>
                    </a:lnTo>
                    <a:lnTo>
                      <a:pt x="2046" y="2072"/>
                    </a:lnTo>
                    <a:lnTo>
                      <a:pt x="2073" y="2101"/>
                    </a:lnTo>
                    <a:lnTo>
                      <a:pt x="2103" y="2101"/>
                    </a:lnTo>
                    <a:lnTo>
                      <a:pt x="2164" y="2132"/>
                    </a:lnTo>
                    <a:lnTo>
                      <a:pt x="2133" y="2162"/>
                    </a:lnTo>
                    <a:lnTo>
                      <a:pt x="2253" y="2162"/>
                    </a:lnTo>
                    <a:lnTo>
                      <a:pt x="2283" y="2190"/>
                    </a:lnTo>
                    <a:lnTo>
                      <a:pt x="2283" y="2220"/>
                    </a:lnTo>
                    <a:lnTo>
                      <a:pt x="2310" y="2251"/>
                    </a:lnTo>
                    <a:lnTo>
                      <a:pt x="2283" y="2281"/>
                    </a:lnTo>
                    <a:lnTo>
                      <a:pt x="2340" y="2339"/>
                    </a:lnTo>
                    <a:lnTo>
                      <a:pt x="2371" y="2339"/>
                    </a:lnTo>
                    <a:lnTo>
                      <a:pt x="2401" y="2369"/>
                    </a:lnTo>
                    <a:lnTo>
                      <a:pt x="2429" y="2369"/>
                    </a:lnTo>
                    <a:lnTo>
                      <a:pt x="2460" y="2339"/>
                    </a:lnTo>
                    <a:lnTo>
                      <a:pt x="2519" y="2399"/>
                    </a:lnTo>
                    <a:lnTo>
                      <a:pt x="2519" y="2457"/>
                    </a:lnTo>
                    <a:lnTo>
                      <a:pt x="2547" y="2487"/>
                    </a:lnTo>
                    <a:lnTo>
                      <a:pt x="2547" y="2517"/>
                    </a:lnTo>
                    <a:lnTo>
                      <a:pt x="2578" y="2546"/>
                    </a:lnTo>
                    <a:lnTo>
                      <a:pt x="2578" y="2576"/>
                    </a:lnTo>
                    <a:lnTo>
                      <a:pt x="2608" y="2606"/>
                    </a:lnTo>
                    <a:lnTo>
                      <a:pt x="2608" y="2694"/>
                    </a:lnTo>
                    <a:lnTo>
                      <a:pt x="2667" y="2754"/>
                    </a:lnTo>
                    <a:lnTo>
                      <a:pt x="2667" y="2782"/>
                    </a:lnTo>
                    <a:lnTo>
                      <a:pt x="2638" y="2812"/>
                    </a:lnTo>
                    <a:lnTo>
                      <a:pt x="2578" y="2812"/>
                    </a:lnTo>
                    <a:lnTo>
                      <a:pt x="2547" y="2842"/>
                    </a:lnTo>
                    <a:lnTo>
                      <a:pt x="2578" y="2873"/>
                    </a:lnTo>
                    <a:lnTo>
                      <a:pt x="2547" y="2901"/>
                    </a:lnTo>
                    <a:lnTo>
                      <a:pt x="2547" y="2931"/>
                    </a:lnTo>
                    <a:lnTo>
                      <a:pt x="2490" y="2991"/>
                    </a:lnTo>
                    <a:lnTo>
                      <a:pt x="2490" y="3049"/>
                    </a:lnTo>
                    <a:lnTo>
                      <a:pt x="2519" y="3080"/>
                    </a:lnTo>
                    <a:lnTo>
                      <a:pt x="2608" y="3080"/>
                    </a:lnTo>
                    <a:lnTo>
                      <a:pt x="2638" y="3049"/>
                    </a:lnTo>
                    <a:lnTo>
                      <a:pt x="2638" y="3019"/>
                    </a:lnTo>
                    <a:lnTo>
                      <a:pt x="2667" y="2991"/>
                    </a:lnTo>
                    <a:lnTo>
                      <a:pt x="2667" y="2960"/>
                    </a:lnTo>
                    <a:lnTo>
                      <a:pt x="2697" y="2960"/>
                    </a:lnTo>
                    <a:lnTo>
                      <a:pt x="2756" y="2901"/>
                    </a:lnTo>
                    <a:lnTo>
                      <a:pt x="2756" y="2812"/>
                    </a:lnTo>
                    <a:lnTo>
                      <a:pt x="2845" y="2724"/>
                    </a:lnTo>
                    <a:lnTo>
                      <a:pt x="2875" y="2754"/>
                    </a:lnTo>
                    <a:lnTo>
                      <a:pt x="2904" y="2724"/>
                    </a:lnTo>
                    <a:lnTo>
                      <a:pt x="2904" y="2576"/>
                    </a:lnTo>
                    <a:lnTo>
                      <a:pt x="2875" y="2546"/>
                    </a:lnTo>
                    <a:lnTo>
                      <a:pt x="2845" y="2546"/>
                    </a:lnTo>
                    <a:lnTo>
                      <a:pt x="2815" y="2517"/>
                    </a:lnTo>
                    <a:lnTo>
                      <a:pt x="2756" y="2517"/>
                    </a:lnTo>
                    <a:lnTo>
                      <a:pt x="2726" y="2487"/>
                    </a:lnTo>
                    <a:lnTo>
                      <a:pt x="2726" y="2426"/>
                    </a:lnTo>
                    <a:lnTo>
                      <a:pt x="2756" y="2399"/>
                    </a:lnTo>
                    <a:lnTo>
                      <a:pt x="2756" y="2339"/>
                    </a:lnTo>
                    <a:lnTo>
                      <a:pt x="2785" y="2308"/>
                    </a:lnTo>
                    <a:lnTo>
                      <a:pt x="2785" y="2281"/>
                    </a:lnTo>
                    <a:lnTo>
                      <a:pt x="2815" y="2251"/>
                    </a:lnTo>
                    <a:lnTo>
                      <a:pt x="2815" y="2220"/>
                    </a:lnTo>
                    <a:lnTo>
                      <a:pt x="2845" y="2220"/>
                    </a:lnTo>
                    <a:lnTo>
                      <a:pt x="2875" y="2190"/>
                    </a:lnTo>
                    <a:lnTo>
                      <a:pt x="2904" y="2220"/>
                    </a:lnTo>
                    <a:lnTo>
                      <a:pt x="2933" y="2220"/>
                    </a:lnTo>
                    <a:lnTo>
                      <a:pt x="2933" y="2251"/>
                    </a:lnTo>
                    <a:lnTo>
                      <a:pt x="2963" y="2251"/>
                    </a:lnTo>
                    <a:lnTo>
                      <a:pt x="2993" y="2281"/>
                    </a:lnTo>
                    <a:lnTo>
                      <a:pt x="3113" y="2281"/>
                    </a:lnTo>
                    <a:lnTo>
                      <a:pt x="3113" y="2308"/>
                    </a:lnTo>
                    <a:lnTo>
                      <a:pt x="3140" y="2339"/>
                    </a:lnTo>
                    <a:lnTo>
                      <a:pt x="3140" y="2369"/>
                    </a:lnTo>
                    <a:lnTo>
                      <a:pt x="3201" y="2426"/>
                    </a:lnTo>
                    <a:lnTo>
                      <a:pt x="3259" y="2426"/>
                    </a:lnTo>
                    <a:lnTo>
                      <a:pt x="3259" y="2369"/>
                    </a:lnTo>
                    <a:lnTo>
                      <a:pt x="3289" y="2308"/>
                    </a:lnTo>
                    <a:lnTo>
                      <a:pt x="3259" y="2281"/>
                    </a:lnTo>
                    <a:lnTo>
                      <a:pt x="3231" y="2281"/>
                    </a:lnTo>
                    <a:lnTo>
                      <a:pt x="3113" y="2162"/>
                    </a:lnTo>
                    <a:lnTo>
                      <a:pt x="3113" y="2132"/>
                    </a:lnTo>
                    <a:lnTo>
                      <a:pt x="3052" y="2132"/>
                    </a:lnTo>
                    <a:lnTo>
                      <a:pt x="3022" y="2101"/>
                    </a:lnTo>
                    <a:lnTo>
                      <a:pt x="2993" y="2101"/>
                    </a:lnTo>
                    <a:lnTo>
                      <a:pt x="2963" y="2072"/>
                    </a:lnTo>
                    <a:lnTo>
                      <a:pt x="2933" y="2072"/>
                    </a:lnTo>
                    <a:lnTo>
                      <a:pt x="2875" y="2013"/>
                    </a:lnTo>
                    <a:lnTo>
                      <a:pt x="2845" y="2013"/>
                    </a:lnTo>
                    <a:lnTo>
                      <a:pt x="2815" y="1983"/>
                    </a:lnTo>
                    <a:lnTo>
                      <a:pt x="2785" y="1983"/>
                    </a:lnTo>
                    <a:lnTo>
                      <a:pt x="2726" y="1953"/>
                    </a:lnTo>
                    <a:lnTo>
                      <a:pt x="2697" y="1953"/>
                    </a:lnTo>
                    <a:lnTo>
                      <a:pt x="2638" y="1926"/>
                    </a:lnTo>
                    <a:lnTo>
                      <a:pt x="2608" y="1895"/>
                    </a:lnTo>
                    <a:lnTo>
                      <a:pt x="2578" y="1895"/>
                    </a:lnTo>
                    <a:lnTo>
                      <a:pt x="2547" y="1865"/>
                    </a:lnTo>
                    <a:lnTo>
                      <a:pt x="2547" y="1806"/>
                    </a:lnTo>
                    <a:lnTo>
                      <a:pt x="2578" y="1806"/>
                    </a:lnTo>
                    <a:lnTo>
                      <a:pt x="2608" y="1776"/>
                    </a:lnTo>
                    <a:lnTo>
                      <a:pt x="2608" y="1747"/>
                    </a:lnTo>
                    <a:lnTo>
                      <a:pt x="2578" y="1717"/>
                    </a:lnTo>
                    <a:lnTo>
                      <a:pt x="2310" y="1717"/>
                    </a:lnTo>
                    <a:lnTo>
                      <a:pt x="2283" y="1688"/>
                    </a:lnTo>
                    <a:lnTo>
                      <a:pt x="2222" y="1688"/>
                    </a:lnTo>
                    <a:lnTo>
                      <a:pt x="2222" y="1658"/>
                    </a:lnTo>
                    <a:lnTo>
                      <a:pt x="2192" y="1628"/>
                    </a:lnTo>
                    <a:lnTo>
                      <a:pt x="2164" y="1628"/>
                    </a:lnTo>
                    <a:lnTo>
                      <a:pt x="2015" y="1479"/>
                    </a:lnTo>
                    <a:lnTo>
                      <a:pt x="1985" y="1422"/>
                    </a:lnTo>
                    <a:lnTo>
                      <a:pt x="1985" y="1392"/>
                    </a:lnTo>
                    <a:lnTo>
                      <a:pt x="1955" y="1361"/>
                    </a:lnTo>
                    <a:lnTo>
                      <a:pt x="1955" y="1303"/>
                    </a:lnTo>
                    <a:lnTo>
                      <a:pt x="1926" y="1272"/>
                    </a:lnTo>
                    <a:lnTo>
                      <a:pt x="1926" y="1215"/>
                    </a:lnTo>
                    <a:lnTo>
                      <a:pt x="1896" y="1185"/>
                    </a:lnTo>
                    <a:lnTo>
                      <a:pt x="1896" y="1154"/>
                    </a:lnTo>
                    <a:lnTo>
                      <a:pt x="1838" y="1154"/>
                    </a:lnTo>
                    <a:lnTo>
                      <a:pt x="1778" y="1097"/>
                    </a:lnTo>
                    <a:lnTo>
                      <a:pt x="1748" y="1097"/>
                    </a:lnTo>
                    <a:lnTo>
                      <a:pt x="1719" y="1066"/>
                    </a:lnTo>
                    <a:lnTo>
                      <a:pt x="1660" y="1036"/>
                    </a:lnTo>
                    <a:lnTo>
                      <a:pt x="1630" y="1036"/>
                    </a:lnTo>
                    <a:lnTo>
                      <a:pt x="1601" y="1006"/>
                    </a:lnTo>
                    <a:lnTo>
                      <a:pt x="1601" y="977"/>
                    </a:lnTo>
                    <a:lnTo>
                      <a:pt x="1571" y="947"/>
                    </a:lnTo>
                    <a:lnTo>
                      <a:pt x="1541" y="947"/>
                    </a:lnTo>
                    <a:lnTo>
                      <a:pt x="1541" y="799"/>
                    </a:lnTo>
                    <a:lnTo>
                      <a:pt x="1511" y="799"/>
                    </a:lnTo>
                    <a:lnTo>
                      <a:pt x="1511" y="769"/>
                    </a:lnTo>
                    <a:lnTo>
                      <a:pt x="1541" y="741"/>
                    </a:lnTo>
                    <a:lnTo>
                      <a:pt x="1571" y="769"/>
                    </a:lnTo>
                    <a:lnTo>
                      <a:pt x="1571" y="741"/>
                    </a:lnTo>
                    <a:lnTo>
                      <a:pt x="1601" y="711"/>
                    </a:lnTo>
                    <a:lnTo>
                      <a:pt x="1541" y="651"/>
                    </a:lnTo>
                    <a:lnTo>
                      <a:pt x="1541" y="622"/>
                    </a:lnTo>
                    <a:lnTo>
                      <a:pt x="1511" y="622"/>
                    </a:lnTo>
                    <a:lnTo>
                      <a:pt x="1511" y="532"/>
                    </a:lnTo>
                    <a:lnTo>
                      <a:pt x="1541" y="532"/>
                    </a:lnTo>
                    <a:lnTo>
                      <a:pt x="1571" y="504"/>
                    </a:lnTo>
                    <a:lnTo>
                      <a:pt x="1601" y="504"/>
                    </a:lnTo>
                    <a:lnTo>
                      <a:pt x="1571" y="532"/>
                    </a:lnTo>
                    <a:lnTo>
                      <a:pt x="1601" y="532"/>
                    </a:lnTo>
                    <a:lnTo>
                      <a:pt x="1660" y="504"/>
                    </a:lnTo>
                    <a:lnTo>
                      <a:pt x="1689" y="474"/>
                    </a:lnTo>
                    <a:lnTo>
                      <a:pt x="1748" y="474"/>
                    </a:lnTo>
                    <a:lnTo>
                      <a:pt x="1748" y="444"/>
                    </a:lnTo>
                    <a:lnTo>
                      <a:pt x="1838" y="444"/>
                    </a:lnTo>
                    <a:lnTo>
                      <a:pt x="1867" y="414"/>
                    </a:lnTo>
                    <a:lnTo>
                      <a:pt x="1896" y="386"/>
                    </a:lnTo>
                    <a:lnTo>
                      <a:pt x="1867" y="356"/>
                    </a:lnTo>
                    <a:lnTo>
                      <a:pt x="1867" y="325"/>
                    </a:lnTo>
                    <a:lnTo>
                      <a:pt x="1896" y="295"/>
                    </a:lnTo>
                    <a:lnTo>
                      <a:pt x="1867" y="268"/>
                    </a:lnTo>
                    <a:lnTo>
                      <a:pt x="1838" y="268"/>
                    </a:lnTo>
                    <a:lnTo>
                      <a:pt x="1838" y="237"/>
                    </a:lnTo>
                    <a:lnTo>
                      <a:pt x="1867" y="207"/>
                    </a:lnTo>
                    <a:lnTo>
                      <a:pt x="1896" y="207"/>
                    </a:lnTo>
                    <a:lnTo>
                      <a:pt x="1896" y="177"/>
                    </a:lnTo>
                    <a:lnTo>
                      <a:pt x="1867" y="177"/>
                    </a:lnTo>
                    <a:lnTo>
                      <a:pt x="1838" y="149"/>
                    </a:lnTo>
                    <a:lnTo>
                      <a:pt x="1808" y="149"/>
                    </a:lnTo>
                    <a:lnTo>
                      <a:pt x="1808" y="177"/>
                    </a:lnTo>
                    <a:lnTo>
                      <a:pt x="1778" y="149"/>
                    </a:lnTo>
                    <a:close/>
                  </a:path>
                </a:pathLst>
              </a:custGeom>
              <a:solidFill>
                <a:srgbClr val="FFFF7F"/>
              </a:solidFill>
              <a:ln w="9525">
                <a:noFill/>
                <a:round/>
                <a:headEnd/>
                <a:tailEnd/>
              </a:ln>
            </p:spPr>
            <p:txBody>
              <a:bodyPr/>
              <a:lstStyle/>
              <a:p>
                <a:endParaRPr lang="en-GB"/>
              </a:p>
            </p:txBody>
          </p:sp>
          <p:sp>
            <p:nvSpPr>
              <p:cNvPr id="13411" name="Freeform 99"/>
              <p:cNvSpPr>
                <a:spLocks/>
              </p:cNvSpPr>
              <p:nvPr/>
            </p:nvSpPr>
            <p:spPr bwMode="auto">
              <a:xfrm>
                <a:off x="3442" y="2874"/>
                <a:ext cx="23" cy="23"/>
              </a:xfrm>
              <a:custGeom>
                <a:avLst/>
                <a:gdLst/>
                <a:ahLst/>
                <a:cxnLst>
                  <a:cxn ang="0">
                    <a:pos x="88" y="30"/>
                  </a:cxn>
                  <a:cxn ang="0">
                    <a:pos x="59" y="0"/>
                  </a:cxn>
                  <a:cxn ang="0">
                    <a:pos x="0" y="0"/>
                  </a:cxn>
                  <a:cxn ang="0">
                    <a:pos x="29" y="30"/>
                  </a:cxn>
                  <a:cxn ang="0">
                    <a:pos x="59" y="30"/>
                  </a:cxn>
                  <a:cxn ang="0">
                    <a:pos x="59" y="90"/>
                  </a:cxn>
                  <a:cxn ang="0">
                    <a:pos x="88" y="60"/>
                  </a:cxn>
                  <a:cxn ang="0">
                    <a:pos x="88" y="30"/>
                  </a:cxn>
                </a:cxnLst>
                <a:rect l="0" t="0" r="r" b="b"/>
                <a:pathLst>
                  <a:path w="88" h="90">
                    <a:moveTo>
                      <a:pt x="88" y="30"/>
                    </a:moveTo>
                    <a:lnTo>
                      <a:pt x="59" y="0"/>
                    </a:lnTo>
                    <a:lnTo>
                      <a:pt x="0" y="0"/>
                    </a:lnTo>
                    <a:lnTo>
                      <a:pt x="29" y="30"/>
                    </a:lnTo>
                    <a:lnTo>
                      <a:pt x="59" y="30"/>
                    </a:lnTo>
                    <a:lnTo>
                      <a:pt x="59" y="90"/>
                    </a:lnTo>
                    <a:lnTo>
                      <a:pt x="88" y="60"/>
                    </a:lnTo>
                    <a:lnTo>
                      <a:pt x="88" y="30"/>
                    </a:lnTo>
                    <a:close/>
                  </a:path>
                </a:pathLst>
              </a:custGeom>
              <a:solidFill>
                <a:srgbClr val="FFFF7F"/>
              </a:solidFill>
              <a:ln w="9525">
                <a:noFill/>
                <a:round/>
                <a:headEnd/>
                <a:tailEnd/>
              </a:ln>
            </p:spPr>
            <p:txBody>
              <a:bodyPr/>
              <a:lstStyle/>
              <a:p>
                <a:endParaRPr lang="en-GB"/>
              </a:p>
            </p:txBody>
          </p:sp>
          <p:sp>
            <p:nvSpPr>
              <p:cNvPr id="13412" name="Freeform 100"/>
              <p:cNvSpPr>
                <a:spLocks/>
              </p:cNvSpPr>
              <p:nvPr/>
            </p:nvSpPr>
            <p:spPr bwMode="auto">
              <a:xfrm>
                <a:off x="3843" y="3141"/>
                <a:ext cx="125" cy="252"/>
              </a:xfrm>
              <a:custGeom>
                <a:avLst/>
                <a:gdLst/>
                <a:ahLst/>
                <a:cxnLst>
                  <a:cxn ang="0">
                    <a:pos x="177" y="31"/>
                  </a:cxn>
                  <a:cxn ang="0">
                    <a:pos x="88" y="0"/>
                  </a:cxn>
                  <a:cxn ang="0">
                    <a:pos x="28" y="91"/>
                  </a:cxn>
                  <a:cxn ang="0">
                    <a:pos x="0" y="179"/>
                  </a:cxn>
                  <a:cxn ang="0">
                    <a:pos x="28" y="268"/>
                  </a:cxn>
                  <a:cxn ang="0">
                    <a:pos x="88" y="297"/>
                  </a:cxn>
                  <a:cxn ang="0">
                    <a:pos x="59" y="386"/>
                  </a:cxn>
                  <a:cxn ang="0">
                    <a:pos x="88" y="474"/>
                  </a:cxn>
                  <a:cxn ang="0">
                    <a:pos x="59" y="565"/>
                  </a:cxn>
                  <a:cxn ang="0">
                    <a:pos x="59" y="593"/>
                  </a:cxn>
                  <a:cxn ang="0">
                    <a:pos x="28" y="653"/>
                  </a:cxn>
                  <a:cxn ang="0">
                    <a:pos x="59" y="711"/>
                  </a:cxn>
                  <a:cxn ang="0">
                    <a:pos x="88" y="741"/>
                  </a:cxn>
                  <a:cxn ang="0">
                    <a:pos x="59" y="802"/>
                  </a:cxn>
                  <a:cxn ang="0">
                    <a:pos x="147" y="860"/>
                  </a:cxn>
                  <a:cxn ang="0">
                    <a:pos x="207" y="890"/>
                  </a:cxn>
                  <a:cxn ang="0">
                    <a:pos x="237" y="947"/>
                  </a:cxn>
                  <a:cxn ang="0">
                    <a:pos x="266" y="1008"/>
                  </a:cxn>
                  <a:cxn ang="0">
                    <a:pos x="325" y="978"/>
                  </a:cxn>
                  <a:cxn ang="0">
                    <a:pos x="355" y="860"/>
                  </a:cxn>
                  <a:cxn ang="0">
                    <a:pos x="384" y="860"/>
                  </a:cxn>
                  <a:cxn ang="0">
                    <a:pos x="414" y="802"/>
                  </a:cxn>
                  <a:cxn ang="0">
                    <a:pos x="444" y="741"/>
                  </a:cxn>
                  <a:cxn ang="0">
                    <a:pos x="502" y="711"/>
                  </a:cxn>
                  <a:cxn ang="0">
                    <a:pos x="474" y="622"/>
                  </a:cxn>
                  <a:cxn ang="0">
                    <a:pos x="474" y="593"/>
                  </a:cxn>
                  <a:cxn ang="0">
                    <a:pos x="414" y="534"/>
                  </a:cxn>
                  <a:cxn ang="0">
                    <a:pos x="355" y="504"/>
                  </a:cxn>
                  <a:cxn ang="0">
                    <a:pos x="325" y="356"/>
                  </a:cxn>
                  <a:cxn ang="0">
                    <a:pos x="355" y="297"/>
                  </a:cxn>
                  <a:cxn ang="0">
                    <a:pos x="384" y="238"/>
                  </a:cxn>
                  <a:cxn ang="0">
                    <a:pos x="355" y="179"/>
                  </a:cxn>
                  <a:cxn ang="0">
                    <a:pos x="325" y="119"/>
                  </a:cxn>
                  <a:cxn ang="0">
                    <a:pos x="266" y="91"/>
                  </a:cxn>
                </a:cxnLst>
                <a:rect l="0" t="0" r="r" b="b"/>
                <a:pathLst>
                  <a:path w="502" h="1008">
                    <a:moveTo>
                      <a:pt x="207" y="31"/>
                    </a:moveTo>
                    <a:lnTo>
                      <a:pt x="177" y="31"/>
                    </a:lnTo>
                    <a:lnTo>
                      <a:pt x="147" y="61"/>
                    </a:lnTo>
                    <a:lnTo>
                      <a:pt x="88" y="0"/>
                    </a:lnTo>
                    <a:lnTo>
                      <a:pt x="88" y="31"/>
                    </a:lnTo>
                    <a:lnTo>
                      <a:pt x="28" y="91"/>
                    </a:lnTo>
                    <a:lnTo>
                      <a:pt x="28" y="149"/>
                    </a:lnTo>
                    <a:lnTo>
                      <a:pt x="0" y="179"/>
                    </a:lnTo>
                    <a:lnTo>
                      <a:pt x="28" y="179"/>
                    </a:lnTo>
                    <a:lnTo>
                      <a:pt x="28" y="268"/>
                    </a:lnTo>
                    <a:lnTo>
                      <a:pt x="59" y="268"/>
                    </a:lnTo>
                    <a:lnTo>
                      <a:pt x="88" y="297"/>
                    </a:lnTo>
                    <a:lnTo>
                      <a:pt x="88" y="356"/>
                    </a:lnTo>
                    <a:lnTo>
                      <a:pt x="59" y="386"/>
                    </a:lnTo>
                    <a:lnTo>
                      <a:pt x="59" y="447"/>
                    </a:lnTo>
                    <a:lnTo>
                      <a:pt x="88" y="474"/>
                    </a:lnTo>
                    <a:lnTo>
                      <a:pt x="59" y="504"/>
                    </a:lnTo>
                    <a:lnTo>
                      <a:pt x="59" y="565"/>
                    </a:lnTo>
                    <a:lnTo>
                      <a:pt x="88" y="565"/>
                    </a:lnTo>
                    <a:lnTo>
                      <a:pt x="59" y="593"/>
                    </a:lnTo>
                    <a:lnTo>
                      <a:pt x="59" y="622"/>
                    </a:lnTo>
                    <a:lnTo>
                      <a:pt x="28" y="653"/>
                    </a:lnTo>
                    <a:lnTo>
                      <a:pt x="28" y="711"/>
                    </a:lnTo>
                    <a:lnTo>
                      <a:pt x="59" y="711"/>
                    </a:lnTo>
                    <a:lnTo>
                      <a:pt x="59" y="741"/>
                    </a:lnTo>
                    <a:lnTo>
                      <a:pt x="88" y="741"/>
                    </a:lnTo>
                    <a:lnTo>
                      <a:pt x="59" y="772"/>
                    </a:lnTo>
                    <a:lnTo>
                      <a:pt x="59" y="802"/>
                    </a:lnTo>
                    <a:lnTo>
                      <a:pt x="118" y="860"/>
                    </a:lnTo>
                    <a:lnTo>
                      <a:pt x="147" y="860"/>
                    </a:lnTo>
                    <a:lnTo>
                      <a:pt x="177" y="890"/>
                    </a:lnTo>
                    <a:lnTo>
                      <a:pt x="207" y="890"/>
                    </a:lnTo>
                    <a:lnTo>
                      <a:pt x="207" y="920"/>
                    </a:lnTo>
                    <a:lnTo>
                      <a:pt x="237" y="947"/>
                    </a:lnTo>
                    <a:lnTo>
                      <a:pt x="237" y="1008"/>
                    </a:lnTo>
                    <a:lnTo>
                      <a:pt x="266" y="1008"/>
                    </a:lnTo>
                    <a:lnTo>
                      <a:pt x="295" y="1008"/>
                    </a:lnTo>
                    <a:lnTo>
                      <a:pt x="325" y="978"/>
                    </a:lnTo>
                    <a:lnTo>
                      <a:pt x="325" y="890"/>
                    </a:lnTo>
                    <a:lnTo>
                      <a:pt x="355" y="860"/>
                    </a:lnTo>
                    <a:lnTo>
                      <a:pt x="384" y="890"/>
                    </a:lnTo>
                    <a:lnTo>
                      <a:pt x="384" y="860"/>
                    </a:lnTo>
                    <a:lnTo>
                      <a:pt x="414" y="860"/>
                    </a:lnTo>
                    <a:lnTo>
                      <a:pt x="414" y="802"/>
                    </a:lnTo>
                    <a:lnTo>
                      <a:pt x="444" y="772"/>
                    </a:lnTo>
                    <a:lnTo>
                      <a:pt x="444" y="741"/>
                    </a:lnTo>
                    <a:lnTo>
                      <a:pt x="474" y="741"/>
                    </a:lnTo>
                    <a:lnTo>
                      <a:pt x="502" y="711"/>
                    </a:lnTo>
                    <a:lnTo>
                      <a:pt x="502" y="653"/>
                    </a:lnTo>
                    <a:lnTo>
                      <a:pt x="474" y="622"/>
                    </a:lnTo>
                    <a:lnTo>
                      <a:pt x="502" y="622"/>
                    </a:lnTo>
                    <a:lnTo>
                      <a:pt x="474" y="593"/>
                    </a:lnTo>
                    <a:lnTo>
                      <a:pt x="414" y="593"/>
                    </a:lnTo>
                    <a:lnTo>
                      <a:pt x="414" y="534"/>
                    </a:lnTo>
                    <a:lnTo>
                      <a:pt x="384" y="534"/>
                    </a:lnTo>
                    <a:lnTo>
                      <a:pt x="355" y="504"/>
                    </a:lnTo>
                    <a:lnTo>
                      <a:pt x="355" y="386"/>
                    </a:lnTo>
                    <a:lnTo>
                      <a:pt x="325" y="356"/>
                    </a:lnTo>
                    <a:lnTo>
                      <a:pt x="355" y="356"/>
                    </a:lnTo>
                    <a:lnTo>
                      <a:pt x="355" y="297"/>
                    </a:lnTo>
                    <a:lnTo>
                      <a:pt x="355" y="268"/>
                    </a:lnTo>
                    <a:lnTo>
                      <a:pt x="384" y="238"/>
                    </a:lnTo>
                    <a:lnTo>
                      <a:pt x="355" y="209"/>
                    </a:lnTo>
                    <a:lnTo>
                      <a:pt x="355" y="179"/>
                    </a:lnTo>
                    <a:lnTo>
                      <a:pt x="325" y="149"/>
                    </a:lnTo>
                    <a:lnTo>
                      <a:pt x="325" y="119"/>
                    </a:lnTo>
                    <a:lnTo>
                      <a:pt x="266" y="119"/>
                    </a:lnTo>
                    <a:lnTo>
                      <a:pt x="266" y="91"/>
                    </a:lnTo>
                    <a:lnTo>
                      <a:pt x="207" y="31"/>
                    </a:lnTo>
                    <a:close/>
                  </a:path>
                </a:pathLst>
              </a:custGeom>
              <a:solidFill>
                <a:srgbClr val="4CB47E"/>
              </a:solidFill>
              <a:ln w="9525">
                <a:noFill/>
                <a:round/>
                <a:headEnd/>
                <a:tailEnd/>
              </a:ln>
            </p:spPr>
            <p:txBody>
              <a:bodyPr/>
              <a:lstStyle/>
              <a:p>
                <a:endParaRPr lang="en-GB"/>
              </a:p>
            </p:txBody>
          </p:sp>
          <p:sp>
            <p:nvSpPr>
              <p:cNvPr id="13413" name="Freeform 101"/>
              <p:cNvSpPr>
                <a:spLocks/>
              </p:cNvSpPr>
              <p:nvPr/>
            </p:nvSpPr>
            <p:spPr bwMode="auto">
              <a:xfrm>
                <a:off x="3768" y="3141"/>
                <a:ext cx="16" cy="15"/>
              </a:xfrm>
              <a:custGeom>
                <a:avLst/>
                <a:gdLst/>
                <a:ahLst/>
                <a:cxnLst>
                  <a:cxn ang="0">
                    <a:pos x="61" y="61"/>
                  </a:cxn>
                  <a:cxn ang="0">
                    <a:pos x="61" y="31"/>
                  </a:cxn>
                  <a:cxn ang="0">
                    <a:pos x="31" y="0"/>
                  </a:cxn>
                  <a:cxn ang="0">
                    <a:pos x="0" y="0"/>
                  </a:cxn>
                  <a:cxn ang="0">
                    <a:pos x="61" y="61"/>
                  </a:cxn>
                </a:cxnLst>
                <a:rect l="0" t="0" r="r" b="b"/>
                <a:pathLst>
                  <a:path w="61" h="61">
                    <a:moveTo>
                      <a:pt x="61" y="61"/>
                    </a:moveTo>
                    <a:lnTo>
                      <a:pt x="61" y="31"/>
                    </a:lnTo>
                    <a:lnTo>
                      <a:pt x="31" y="0"/>
                    </a:lnTo>
                    <a:lnTo>
                      <a:pt x="0" y="0"/>
                    </a:lnTo>
                    <a:lnTo>
                      <a:pt x="61" y="61"/>
                    </a:lnTo>
                    <a:close/>
                  </a:path>
                </a:pathLst>
              </a:custGeom>
              <a:solidFill>
                <a:srgbClr val="CCE83A"/>
              </a:solidFill>
              <a:ln w="9525">
                <a:noFill/>
                <a:round/>
                <a:headEnd/>
                <a:tailEnd/>
              </a:ln>
            </p:spPr>
            <p:txBody>
              <a:bodyPr/>
              <a:lstStyle/>
              <a:p>
                <a:endParaRPr lang="en-GB"/>
              </a:p>
            </p:txBody>
          </p:sp>
          <p:sp>
            <p:nvSpPr>
              <p:cNvPr id="13414" name="Rectangle 102"/>
              <p:cNvSpPr>
                <a:spLocks noChangeArrowheads="1"/>
              </p:cNvSpPr>
              <p:nvPr/>
            </p:nvSpPr>
            <p:spPr bwMode="auto">
              <a:xfrm>
                <a:off x="3731" y="3119"/>
                <a:ext cx="8" cy="7"/>
              </a:xfrm>
              <a:prstGeom prst="rect">
                <a:avLst/>
              </a:prstGeom>
              <a:solidFill>
                <a:srgbClr val="CCE83A"/>
              </a:solidFill>
              <a:ln w="9525">
                <a:noFill/>
                <a:miter lim="800000"/>
                <a:headEnd/>
                <a:tailEnd/>
              </a:ln>
            </p:spPr>
            <p:txBody>
              <a:bodyPr/>
              <a:lstStyle/>
              <a:p>
                <a:endParaRPr lang="en-GB"/>
              </a:p>
            </p:txBody>
          </p:sp>
          <p:sp>
            <p:nvSpPr>
              <p:cNvPr id="13415" name="Freeform 103"/>
              <p:cNvSpPr>
                <a:spLocks/>
              </p:cNvSpPr>
              <p:nvPr/>
            </p:nvSpPr>
            <p:spPr bwMode="auto">
              <a:xfrm>
                <a:off x="3754" y="3134"/>
                <a:ext cx="14" cy="7"/>
              </a:xfrm>
              <a:custGeom>
                <a:avLst/>
                <a:gdLst/>
                <a:ahLst/>
                <a:cxnLst>
                  <a:cxn ang="0">
                    <a:pos x="27" y="0"/>
                  </a:cxn>
                  <a:cxn ang="0">
                    <a:pos x="0" y="0"/>
                  </a:cxn>
                  <a:cxn ang="0">
                    <a:pos x="27" y="28"/>
                  </a:cxn>
                  <a:cxn ang="0">
                    <a:pos x="57" y="28"/>
                  </a:cxn>
                  <a:cxn ang="0">
                    <a:pos x="27" y="0"/>
                  </a:cxn>
                </a:cxnLst>
                <a:rect l="0" t="0" r="r" b="b"/>
                <a:pathLst>
                  <a:path w="57" h="28">
                    <a:moveTo>
                      <a:pt x="27" y="0"/>
                    </a:moveTo>
                    <a:lnTo>
                      <a:pt x="0" y="0"/>
                    </a:lnTo>
                    <a:lnTo>
                      <a:pt x="27" y="28"/>
                    </a:lnTo>
                    <a:lnTo>
                      <a:pt x="57" y="28"/>
                    </a:lnTo>
                    <a:lnTo>
                      <a:pt x="27" y="0"/>
                    </a:lnTo>
                    <a:close/>
                  </a:path>
                </a:pathLst>
              </a:custGeom>
              <a:solidFill>
                <a:srgbClr val="CCE83A"/>
              </a:solidFill>
              <a:ln w="9525">
                <a:noFill/>
                <a:round/>
                <a:headEnd/>
                <a:tailEnd/>
              </a:ln>
            </p:spPr>
            <p:txBody>
              <a:bodyPr/>
              <a:lstStyle/>
              <a:p>
                <a:endParaRPr lang="en-GB"/>
              </a:p>
            </p:txBody>
          </p:sp>
          <p:sp>
            <p:nvSpPr>
              <p:cNvPr id="13416" name="Freeform 104"/>
              <p:cNvSpPr>
                <a:spLocks/>
              </p:cNvSpPr>
              <p:nvPr/>
            </p:nvSpPr>
            <p:spPr bwMode="auto">
              <a:xfrm>
                <a:off x="3739" y="3126"/>
                <a:ext cx="15" cy="8"/>
              </a:xfrm>
              <a:custGeom>
                <a:avLst/>
                <a:gdLst/>
                <a:ahLst/>
                <a:cxnLst>
                  <a:cxn ang="0">
                    <a:pos x="30" y="29"/>
                  </a:cxn>
                  <a:cxn ang="0">
                    <a:pos x="61" y="29"/>
                  </a:cxn>
                  <a:cxn ang="0">
                    <a:pos x="30" y="0"/>
                  </a:cxn>
                  <a:cxn ang="0">
                    <a:pos x="0" y="0"/>
                  </a:cxn>
                  <a:cxn ang="0">
                    <a:pos x="30" y="29"/>
                  </a:cxn>
                </a:cxnLst>
                <a:rect l="0" t="0" r="r" b="b"/>
                <a:pathLst>
                  <a:path w="61" h="29">
                    <a:moveTo>
                      <a:pt x="30" y="29"/>
                    </a:moveTo>
                    <a:lnTo>
                      <a:pt x="61" y="29"/>
                    </a:lnTo>
                    <a:lnTo>
                      <a:pt x="30" y="0"/>
                    </a:lnTo>
                    <a:lnTo>
                      <a:pt x="0" y="0"/>
                    </a:lnTo>
                    <a:lnTo>
                      <a:pt x="30" y="29"/>
                    </a:lnTo>
                    <a:close/>
                  </a:path>
                </a:pathLst>
              </a:custGeom>
              <a:solidFill>
                <a:srgbClr val="CCE83A"/>
              </a:solidFill>
              <a:ln w="9525">
                <a:noFill/>
                <a:round/>
                <a:headEnd/>
                <a:tailEnd/>
              </a:ln>
            </p:spPr>
            <p:txBody>
              <a:bodyPr/>
              <a:lstStyle/>
              <a:p>
                <a:endParaRPr lang="en-GB"/>
              </a:p>
            </p:txBody>
          </p:sp>
          <p:sp>
            <p:nvSpPr>
              <p:cNvPr id="13417" name="Freeform 105"/>
              <p:cNvSpPr>
                <a:spLocks/>
              </p:cNvSpPr>
              <p:nvPr/>
            </p:nvSpPr>
            <p:spPr bwMode="auto">
              <a:xfrm>
                <a:off x="2931" y="2712"/>
                <a:ext cx="304" cy="162"/>
              </a:xfrm>
              <a:custGeom>
                <a:avLst/>
                <a:gdLst/>
                <a:ahLst/>
                <a:cxnLst>
                  <a:cxn ang="0">
                    <a:pos x="712" y="59"/>
                  </a:cxn>
                  <a:cxn ang="0">
                    <a:pos x="414" y="89"/>
                  </a:cxn>
                  <a:cxn ang="0">
                    <a:pos x="357" y="119"/>
                  </a:cxn>
                  <a:cxn ang="0">
                    <a:pos x="296" y="89"/>
                  </a:cxn>
                  <a:cxn ang="0">
                    <a:pos x="266" y="149"/>
                  </a:cxn>
                  <a:cxn ang="0">
                    <a:pos x="148" y="296"/>
                  </a:cxn>
                  <a:cxn ang="0">
                    <a:pos x="29" y="444"/>
                  </a:cxn>
                  <a:cxn ang="0">
                    <a:pos x="59" y="474"/>
                  </a:cxn>
                  <a:cxn ang="0">
                    <a:pos x="59" y="532"/>
                  </a:cxn>
                  <a:cxn ang="0">
                    <a:pos x="89" y="474"/>
                  </a:cxn>
                  <a:cxn ang="0">
                    <a:pos x="238" y="444"/>
                  </a:cxn>
                  <a:cxn ang="0">
                    <a:pos x="266" y="562"/>
                  </a:cxn>
                  <a:cxn ang="0">
                    <a:pos x="296" y="623"/>
                  </a:cxn>
                  <a:cxn ang="0">
                    <a:pos x="445" y="593"/>
                  </a:cxn>
                  <a:cxn ang="0">
                    <a:pos x="503" y="623"/>
                  </a:cxn>
                  <a:cxn ang="0">
                    <a:pos x="594" y="505"/>
                  </a:cxn>
                  <a:cxn ang="0">
                    <a:pos x="682" y="474"/>
                  </a:cxn>
                  <a:cxn ang="0">
                    <a:pos x="741" y="562"/>
                  </a:cxn>
                  <a:cxn ang="0">
                    <a:pos x="771" y="593"/>
                  </a:cxn>
                  <a:cxn ang="0">
                    <a:pos x="801" y="651"/>
                  </a:cxn>
                  <a:cxn ang="0">
                    <a:pos x="830" y="593"/>
                  </a:cxn>
                  <a:cxn ang="0">
                    <a:pos x="859" y="532"/>
                  </a:cxn>
                  <a:cxn ang="0">
                    <a:pos x="889" y="414"/>
                  </a:cxn>
                  <a:cxn ang="0">
                    <a:pos x="949" y="474"/>
                  </a:cxn>
                  <a:cxn ang="0">
                    <a:pos x="1008" y="474"/>
                  </a:cxn>
                  <a:cxn ang="0">
                    <a:pos x="1096" y="505"/>
                  </a:cxn>
                  <a:cxn ang="0">
                    <a:pos x="1126" y="444"/>
                  </a:cxn>
                  <a:cxn ang="0">
                    <a:pos x="1096" y="414"/>
                  </a:cxn>
                  <a:cxn ang="0">
                    <a:pos x="1156" y="386"/>
                  </a:cxn>
                  <a:cxn ang="0">
                    <a:pos x="1215" y="414"/>
                  </a:cxn>
                  <a:cxn ang="0">
                    <a:pos x="1215" y="267"/>
                  </a:cxn>
                  <a:cxn ang="0">
                    <a:pos x="1126" y="296"/>
                  </a:cxn>
                  <a:cxn ang="0">
                    <a:pos x="1068" y="267"/>
                  </a:cxn>
                  <a:cxn ang="0">
                    <a:pos x="978" y="237"/>
                  </a:cxn>
                  <a:cxn ang="0">
                    <a:pos x="949" y="207"/>
                  </a:cxn>
                  <a:cxn ang="0">
                    <a:pos x="978" y="119"/>
                  </a:cxn>
                  <a:cxn ang="0">
                    <a:pos x="978" y="89"/>
                  </a:cxn>
                  <a:cxn ang="0">
                    <a:pos x="919" y="59"/>
                  </a:cxn>
                  <a:cxn ang="0">
                    <a:pos x="741" y="30"/>
                  </a:cxn>
                  <a:cxn ang="0">
                    <a:pos x="682" y="0"/>
                  </a:cxn>
                  <a:cxn ang="0">
                    <a:pos x="712" y="30"/>
                  </a:cxn>
                </a:cxnLst>
                <a:rect l="0" t="0" r="r" b="b"/>
                <a:pathLst>
                  <a:path w="1215" h="651">
                    <a:moveTo>
                      <a:pt x="712" y="30"/>
                    </a:moveTo>
                    <a:lnTo>
                      <a:pt x="712" y="59"/>
                    </a:lnTo>
                    <a:lnTo>
                      <a:pt x="445" y="59"/>
                    </a:lnTo>
                    <a:lnTo>
                      <a:pt x="414" y="89"/>
                    </a:lnTo>
                    <a:lnTo>
                      <a:pt x="414" y="119"/>
                    </a:lnTo>
                    <a:lnTo>
                      <a:pt x="357" y="119"/>
                    </a:lnTo>
                    <a:lnTo>
                      <a:pt x="327" y="89"/>
                    </a:lnTo>
                    <a:lnTo>
                      <a:pt x="296" y="89"/>
                    </a:lnTo>
                    <a:lnTo>
                      <a:pt x="296" y="119"/>
                    </a:lnTo>
                    <a:lnTo>
                      <a:pt x="266" y="149"/>
                    </a:lnTo>
                    <a:lnTo>
                      <a:pt x="296" y="149"/>
                    </a:lnTo>
                    <a:lnTo>
                      <a:pt x="148" y="296"/>
                    </a:lnTo>
                    <a:lnTo>
                      <a:pt x="148" y="325"/>
                    </a:lnTo>
                    <a:lnTo>
                      <a:pt x="29" y="444"/>
                    </a:lnTo>
                    <a:lnTo>
                      <a:pt x="59" y="444"/>
                    </a:lnTo>
                    <a:lnTo>
                      <a:pt x="59" y="474"/>
                    </a:lnTo>
                    <a:lnTo>
                      <a:pt x="0" y="532"/>
                    </a:lnTo>
                    <a:lnTo>
                      <a:pt x="59" y="532"/>
                    </a:lnTo>
                    <a:lnTo>
                      <a:pt x="89" y="505"/>
                    </a:lnTo>
                    <a:lnTo>
                      <a:pt x="89" y="474"/>
                    </a:lnTo>
                    <a:lnTo>
                      <a:pt x="120" y="444"/>
                    </a:lnTo>
                    <a:lnTo>
                      <a:pt x="238" y="444"/>
                    </a:lnTo>
                    <a:lnTo>
                      <a:pt x="238" y="532"/>
                    </a:lnTo>
                    <a:lnTo>
                      <a:pt x="266" y="562"/>
                    </a:lnTo>
                    <a:lnTo>
                      <a:pt x="266" y="593"/>
                    </a:lnTo>
                    <a:lnTo>
                      <a:pt x="296" y="623"/>
                    </a:lnTo>
                    <a:lnTo>
                      <a:pt x="414" y="623"/>
                    </a:lnTo>
                    <a:lnTo>
                      <a:pt x="445" y="593"/>
                    </a:lnTo>
                    <a:lnTo>
                      <a:pt x="475" y="593"/>
                    </a:lnTo>
                    <a:lnTo>
                      <a:pt x="503" y="623"/>
                    </a:lnTo>
                    <a:lnTo>
                      <a:pt x="594" y="532"/>
                    </a:lnTo>
                    <a:lnTo>
                      <a:pt x="594" y="505"/>
                    </a:lnTo>
                    <a:lnTo>
                      <a:pt x="652" y="444"/>
                    </a:lnTo>
                    <a:lnTo>
                      <a:pt x="682" y="474"/>
                    </a:lnTo>
                    <a:lnTo>
                      <a:pt x="682" y="505"/>
                    </a:lnTo>
                    <a:lnTo>
                      <a:pt x="741" y="562"/>
                    </a:lnTo>
                    <a:lnTo>
                      <a:pt x="771" y="562"/>
                    </a:lnTo>
                    <a:lnTo>
                      <a:pt x="771" y="593"/>
                    </a:lnTo>
                    <a:lnTo>
                      <a:pt x="801" y="623"/>
                    </a:lnTo>
                    <a:lnTo>
                      <a:pt x="801" y="651"/>
                    </a:lnTo>
                    <a:lnTo>
                      <a:pt x="830" y="651"/>
                    </a:lnTo>
                    <a:lnTo>
                      <a:pt x="830" y="593"/>
                    </a:lnTo>
                    <a:lnTo>
                      <a:pt x="859" y="562"/>
                    </a:lnTo>
                    <a:lnTo>
                      <a:pt x="859" y="532"/>
                    </a:lnTo>
                    <a:lnTo>
                      <a:pt x="889" y="505"/>
                    </a:lnTo>
                    <a:lnTo>
                      <a:pt x="889" y="414"/>
                    </a:lnTo>
                    <a:lnTo>
                      <a:pt x="949" y="414"/>
                    </a:lnTo>
                    <a:lnTo>
                      <a:pt x="949" y="474"/>
                    </a:lnTo>
                    <a:lnTo>
                      <a:pt x="978" y="505"/>
                    </a:lnTo>
                    <a:lnTo>
                      <a:pt x="1008" y="474"/>
                    </a:lnTo>
                    <a:lnTo>
                      <a:pt x="1068" y="474"/>
                    </a:lnTo>
                    <a:lnTo>
                      <a:pt x="1096" y="505"/>
                    </a:lnTo>
                    <a:lnTo>
                      <a:pt x="1126" y="505"/>
                    </a:lnTo>
                    <a:lnTo>
                      <a:pt x="1126" y="444"/>
                    </a:lnTo>
                    <a:lnTo>
                      <a:pt x="1096" y="444"/>
                    </a:lnTo>
                    <a:lnTo>
                      <a:pt x="1096" y="414"/>
                    </a:lnTo>
                    <a:lnTo>
                      <a:pt x="1126" y="386"/>
                    </a:lnTo>
                    <a:lnTo>
                      <a:pt x="1156" y="386"/>
                    </a:lnTo>
                    <a:lnTo>
                      <a:pt x="1187" y="414"/>
                    </a:lnTo>
                    <a:lnTo>
                      <a:pt x="1215" y="414"/>
                    </a:lnTo>
                    <a:lnTo>
                      <a:pt x="1215" y="296"/>
                    </a:lnTo>
                    <a:lnTo>
                      <a:pt x="1215" y="267"/>
                    </a:lnTo>
                    <a:lnTo>
                      <a:pt x="1156" y="267"/>
                    </a:lnTo>
                    <a:lnTo>
                      <a:pt x="1126" y="296"/>
                    </a:lnTo>
                    <a:lnTo>
                      <a:pt x="1096" y="296"/>
                    </a:lnTo>
                    <a:lnTo>
                      <a:pt x="1068" y="267"/>
                    </a:lnTo>
                    <a:lnTo>
                      <a:pt x="1068" y="237"/>
                    </a:lnTo>
                    <a:lnTo>
                      <a:pt x="978" y="237"/>
                    </a:lnTo>
                    <a:lnTo>
                      <a:pt x="949" y="237"/>
                    </a:lnTo>
                    <a:lnTo>
                      <a:pt x="949" y="207"/>
                    </a:lnTo>
                    <a:lnTo>
                      <a:pt x="978" y="177"/>
                    </a:lnTo>
                    <a:lnTo>
                      <a:pt x="978" y="119"/>
                    </a:lnTo>
                    <a:lnTo>
                      <a:pt x="1008" y="119"/>
                    </a:lnTo>
                    <a:lnTo>
                      <a:pt x="978" y="89"/>
                    </a:lnTo>
                    <a:lnTo>
                      <a:pt x="978" y="59"/>
                    </a:lnTo>
                    <a:lnTo>
                      <a:pt x="919" y="59"/>
                    </a:lnTo>
                    <a:lnTo>
                      <a:pt x="919" y="30"/>
                    </a:lnTo>
                    <a:lnTo>
                      <a:pt x="741" y="30"/>
                    </a:lnTo>
                    <a:lnTo>
                      <a:pt x="741" y="0"/>
                    </a:lnTo>
                    <a:lnTo>
                      <a:pt x="682" y="0"/>
                    </a:lnTo>
                    <a:lnTo>
                      <a:pt x="682" y="30"/>
                    </a:lnTo>
                    <a:lnTo>
                      <a:pt x="712" y="30"/>
                    </a:lnTo>
                    <a:close/>
                  </a:path>
                </a:pathLst>
              </a:custGeom>
              <a:solidFill>
                <a:srgbClr val="FECC2E"/>
              </a:solidFill>
              <a:ln w="9525">
                <a:noFill/>
                <a:round/>
                <a:headEnd/>
                <a:tailEnd/>
              </a:ln>
            </p:spPr>
            <p:txBody>
              <a:bodyPr/>
              <a:lstStyle/>
              <a:p>
                <a:endParaRPr lang="en-GB"/>
              </a:p>
            </p:txBody>
          </p:sp>
          <p:sp>
            <p:nvSpPr>
              <p:cNvPr id="13418" name="Freeform 106"/>
              <p:cNvSpPr>
                <a:spLocks/>
              </p:cNvSpPr>
              <p:nvPr/>
            </p:nvSpPr>
            <p:spPr bwMode="auto">
              <a:xfrm>
                <a:off x="3168" y="2756"/>
                <a:ext cx="8" cy="15"/>
              </a:xfrm>
              <a:custGeom>
                <a:avLst/>
                <a:gdLst/>
                <a:ahLst/>
                <a:cxnLst>
                  <a:cxn ang="0">
                    <a:pos x="29" y="60"/>
                  </a:cxn>
                  <a:cxn ang="0">
                    <a:pos x="29" y="0"/>
                  </a:cxn>
                  <a:cxn ang="0">
                    <a:pos x="0" y="30"/>
                  </a:cxn>
                  <a:cxn ang="0">
                    <a:pos x="0" y="60"/>
                  </a:cxn>
                  <a:cxn ang="0">
                    <a:pos x="29" y="60"/>
                  </a:cxn>
                </a:cxnLst>
                <a:rect l="0" t="0" r="r" b="b"/>
                <a:pathLst>
                  <a:path w="29" h="60">
                    <a:moveTo>
                      <a:pt x="29" y="60"/>
                    </a:moveTo>
                    <a:lnTo>
                      <a:pt x="29" y="0"/>
                    </a:lnTo>
                    <a:lnTo>
                      <a:pt x="0" y="30"/>
                    </a:lnTo>
                    <a:lnTo>
                      <a:pt x="0" y="60"/>
                    </a:lnTo>
                    <a:lnTo>
                      <a:pt x="29" y="60"/>
                    </a:lnTo>
                    <a:close/>
                  </a:path>
                </a:pathLst>
              </a:custGeom>
              <a:solidFill>
                <a:srgbClr val="D3B26F"/>
              </a:solidFill>
              <a:ln w="9525">
                <a:noFill/>
                <a:round/>
                <a:headEnd/>
                <a:tailEnd/>
              </a:ln>
            </p:spPr>
            <p:txBody>
              <a:bodyPr/>
              <a:lstStyle/>
              <a:p>
                <a:endParaRPr lang="en-GB"/>
              </a:p>
            </p:txBody>
          </p:sp>
          <p:sp>
            <p:nvSpPr>
              <p:cNvPr id="13419" name="Freeform 107"/>
              <p:cNvSpPr>
                <a:spLocks/>
              </p:cNvSpPr>
              <p:nvPr/>
            </p:nvSpPr>
            <p:spPr bwMode="auto">
              <a:xfrm>
                <a:off x="2620" y="3141"/>
                <a:ext cx="23" cy="15"/>
              </a:xfrm>
              <a:custGeom>
                <a:avLst/>
                <a:gdLst/>
                <a:ahLst/>
                <a:cxnLst>
                  <a:cxn ang="0">
                    <a:pos x="90" y="31"/>
                  </a:cxn>
                  <a:cxn ang="0">
                    <a:pos x="60" y="0"/>
                  </a:cxn>
                  <a:cxn ang="0">
                    <a:pos x="0" y="0"/>
                  </a:cxn>
                  <a:cxn ang="0">
                    <a:pos x="0" y="31"/>
                  </a:cxn>
                  <a:cxn ang="0">
                    <a:pos x="0" y="61"/>
                  </a:cxn>
                  <a:cxn ang="0">
                    <a:pos x="60" y="61"/>
                  </a:cxn>
                  <a:cxn ang="0">
                    <a:pos x="60" y="31"/>
                  </a:cxn>
                  <a:cxn ang="0">
                    <a:pos x="90" y="31"/>
                  </a:cxn>
                </a:cxnLst>
                <a:rect l="0" t="0" r="r" b="b"/>
                <a:pathLst>
                  <a:path w="90" h="61">
                    <a:moveTo>
                      <a:pt x="90" y="31"/>
                    </a:moveTo>
                    <a:lnTo>
                      <a:pt x="60" y="0"/>
                    </a:lnTo>
                    <a:lnTo>
                      <a:pt x="0" y="0"/>
                    </a:lnTo>
                    <a:lnTo>
                      <a:pt x="0" y="31"/>
                    </a:lnTo>
                    <a:lnTo>
                      <a:pt x="0" y="61"/>
                    </a:lnTo>
                    <a:lnTo>
                      <a:pt x="60" y="61"/>
                    </a:lnTo>
                    <a:lnTo>
                      <a:pt x="60" y="31"/>
                    </a:lnTo>
                    <a:lnTo>
                      <a:pt x="90" y="31"/>
                    </a:lnTo>
                    <a:close/>
                  </a:path>
                </a:pathLst>
              </a:custGeom>
              <a:solidFill>
                <a:srgbClr val="D3B26F"/>
              </a:solidFill>
              <a:ln w="9525">
                <a:noFill/>
                <a:round/>
                <a:headEnd/>
                <a:tailEnd/>
              </a:ln>
            </p:spPr>
            <p:txBody>
              <a:bodyPr/>
              <a:lstStyle/>
              <a:p>
                <a:endParaRPr lang="en-GB"/>
              </a:p>
            </p:txBody>
          </p:sp>
          <p:sp>
            <p:nvSpPr>
              <p:cNvPr id="13420" name="Freeform 108"/>
              <p:cNvSpPr>
                <a:spLocks/>
              </p:cNvSpPr>
              <p:nvPr/>
            </p:nvSpPr>
            <p:spPr bwMode="auto">
              <a:xfrm>
                <a:off x="3027" y="3593"/>
                <a:ext cx="290" cy="606"/>
              </a:xfrm>
              <a:custGeom>
                <a:avLst/>
                <a:gdLst/>
                <a:ahLst/>
                <a:cxnLst>
                  <a:cxn ang="0">
                    <a:pos x="328" y="176"/>
                  </a:cxn>
                  <a:cxn ang="0">
                    <a:pos x="237" y="296"/>
                  </a:cxn>
                  <a:cxn ang="0">
                    <a:pos x="210" y="532"/>
                  </a:cxn>
                  <a:cxn ang="0">
                    <a:pos x="268" y="710"/>
                  </a:cxn>
                  <a:cxn ang="0">
                    <a:pos x="210" y="799"/>
                  </a:cxn>
                  <a:cxn ang="0">
                    <a:pos x="180" y="948"/>
                  </a:cxn>
                  <a:cxn ang="0">
                    <a:pos x="91" y="978"/>
                  </a:cxn>
                  <a:cxn ang="0">
                    <a:pos x="30" y="1066"/>
                  </a:cxn>
                  <a:cxn ang="0">
                    <a:pos x="30" y="1273"/>
                  </a:cxn>
                  <a:cxn ang="0">
                    <a:pos x="61" y="1421"/>
                  </a:cxn>
                  <a:cxn ang="0">
                    <a:pos x="210" y="1539"/>
                  </a:cxn>
                  <a:cxn ang="0">
                    <a:pos x="268" y="1658"/>
                  </a:cxn>
                  <a:cxn ang="0">
                    <a:pos x="446" y="1777"/>
                  </a:cxn>
                  <a:cxn ang="0">
                    <a:pos x="475" y="2013"/>
                  </a:cxn>
                  <a:cxn ang="0">
                    <a:pos x="535" y="2190"/>
                  </a:cxn>
                  <a:cxn ang="0">
                    <a:pos x="565" y="2427"/>
                  </a:cxn>
                  <a:cxn ang="0">
                    <a:pos x="653" y="2368"/>
                  </a:cxn>
                  <a:cxn ang="0">
                    <a:pos x="712" y="2338"/>
                  </a:cxn>
                  <a:cxn ang="0">
                    <a:pos x="772" y="2250"/>
                  </a:cxn>
                  <a:cxn ang="0">
                    <a:pos x="772" y="2162"/>
                  </a:cxn>
                  <a:cxn ang="0">
                    <a:pos x="742" y="1984"/>
                  </a:cxn>
                  <a:cxn ang="0">
                    <a:pos x="831" y="1925"/>
                  </a:cxn>
                  <a:cxn ang="0">
                    <a:pos x="921" y="1807"/>
                  </a:cxn>
                  <a:cxn ang="0">
                    <a:pos x="979" y="1746"/>
                  </a:cxn>
                  <a:cxn ang="0">
                    <a:pos x="1067" y="1716"/>
                  </a:cxn>
                  <a:cxn ang="0">
                    <a:pos x="1158" y="1628"/>
                  </a:cxn>
                  <a:cxn ang="0">
                    <a:pos x="1158" y="1421"/>
                  </a:cxn>
                  <a:cxn ang="0">
                    <a:pos x="1067" y="1361"/>
                  </a:cxn>
                  <a:cxn ang="0">
                    <a:pos x="1040" y="1303"/>
                  </a:cxn>
                  <a:cxn ang="0">
                    <a:pos x="949" y="1303"/>
                  </a:cxn>
                  <a:cxn ang="0">
                    <a:pos x="803" y="1243"/>
                  </a:cxn>
                  <a:cxn ang="0">
                    <a:pos x="712" y="1124"/>
                  </a:cxn>
                  <a:cxn ang="0">
                    <a:pos x="772" y="1005"/>
                  </a:cxn>
                  <a:cxn ang="0">
                    <a:pos x="891" y="917"/>
                  </a:cxn>
                  <a:cxn ang="0">
                    <a:pos x="979" y="830"/>
                  </a:cxn>
                  <a:cxn ang="0">
                    <a:pos x="1010" y="562"/>
                  </a:cxn>
                  <a:cxn ang="0">
                    <a:pos x="891" y="532"/>
                  </a:cxn>
                  <a:cxn ang="0">
                    <a:pos x="860" y="444"/>
                  </a:cxn>
                  <a:cxn ang="0">
                    <a:pos x="860" y="325"/>
                  </a:cxn>
                  <a:cxn ang="0">
                    <a:pos x="949" y="237"/>
                  </a:cxn>
                  <a:cxn ang="0">
                    <a:pos x="1010" y="149"/>
                  </a:cxn>
                  <a:cxn ang="0">
                    <a:pos x="921" y="149"/>
                  </a:cxn>
                  <a:cxn ang="0">
                    <a:pos x="803" y="207"/>
                  </a:cxn>
                  <a:cxn ang="0">
                    <a:pos x="803" y="149"/>
                  </a:cxn>
                  <a:cxn ang="0">
                    <a:pos x="684" y="30"/>
                  </a:cxn>
                  <a:cxn ang="0">
                    <a:pos x="653" y="30"/>
                  </a:cxn>
                  <a:cxn ang="0">
                    <a:pos x="594" y="0"/>
                  </a:cxn>
                  <a:cxn ang="0">
                    <a:pos x="475" y="58"/>
                  </a:cxn>
                </a:cxnLst>
                <a:rect l="0" t="0" r="r" b="b"/>
                <a:pathLst>
                  <a:path w="1158" h="2427">
                    <a:moveTo>
                      <a:pt x="387" y="119"/>
                    </a:moveTo>
                    <a:lnTo>
                      <a:pt x="328" y="119"/>
                    </a:lnTo>
                    <a:lnTo>
                      <a:pt x="328" y="176"/>
                    </a:lnTo>
                    <a:lnTo>
                      <a:pt x="298" y="176"/>
                    </a:lnTo>
                    <a:lnTo>
                      <a:pt x="180" y="296"/>
                    </a:lnTo>
                    <a:lnTo>
                      <a:pt x="237" y="296"/>
                    </a:lnTo>
                    <a:lnTo>
                      <a:pt x="237" y="444"/>
                    </a:lnTo>
                    <a:lnTo>
                      <a:pt x="210" y="474"/>
                    </a:lnTo>
                    <a:lnTo>
                      <a:pt x="210" y="532"/>
                    </a:lnTo>
                    <a:lnTo>
                      <a:pt x="237" y="562"/>
                    </a:lnTo>
                    <a:lnTo>
                      <a:pt x="237" y="680"/>
                    </a:lnTo>
                    <a:lnTo>
                      <a:pt x="268" y="710"/>
                    </a:lnTo>
                    <a:lnTo>
                      <a:pt x="237" y="741"/>
                    </a:lnTo>
                    <a:lnTo>
                      <a:pt x="237" y="769"/>
                    </a:lnTo>
                    <a:lnTo>
                      <a:pt x="210" y="799"/>
                    </a:lnTo>
                    <a:lnTo>
                      <a:pt x="210" y="887"/>
                    </a:lnTo>
                    <a:lnTo>
                      <a:pt x="180" y="917"/>
                    </a:lnTo>
                    <a:lnTo>
                      <a:pt x="180" y="948"/>
                    </a:lnTo>
                    <a:lnTo>
                      <a:pt x="150" y="948"/>
                    </a:lnTo>
                    <a:lnTo>
                      <a:pt x="119" y="978"/>
                    </a:lnTo>
                    <a:lnTo>
                      <a:pt x="91" y="978"/>
                    </a:lnTo>
                    <a:lnTo>
                      <a:pt x="91" y="1036"/>
                    </a:lnTo>
                    <a:lnTo>
                      <a:pt x="61" y="1066"/>
                    </a:lnTo>
                    <a:lnTo>
                      <a:pt x="30" y="1066"/>
                    </a:lnTo>
                    <a:lnTo>
                      <a:pt x="0" y="1096"/>
                    </a:lnTo>
                    <a:lnTo>
                      <a:pt x="0" y="1243"/>
                    </a:lnTo>
                    <a:lnTo>
                      <a:pt x="30" y="1273"/>
                    </a:lnTo>
                    <a:lnTo>
                      <a:pt x="30" y="1303"/>
                    </a:lnTo>
                    <a:lnTo>
                      <a:pt x="61" y="1333"/>
                    </a:lnTo>
                    <a:lnTo>
                      <a:pt x="61" y="1421"/>
                    </a:lnTo>
                    <a:lnTo>
                      <a:pt x="119" y="1421"/>
                    </a:lnTo>
                    <a:lnTo>
                      <a:pt x="210" y="1509"/>
                    </a:lnTo>
                    <a:lnTo>
                      <a:pt x="210" y="1539"/>
                    </a:lnTo>
                    <a:lnTo>
                      <a:pt x="237" y="1570"/>
                    </a:lnTo>
                    <a:lnTo>
                      <a:pt x="237" y="1658"/>
                    </a:lnTo>
                    <a:lnTo>
                      <a:pt x="268" y="1658"/>
                    </a:lnTo>
                    <a:lnTo>
                      <a:pt x="357" y="1746"/>
                    </a:lnTo>
                    <a:lnTo>
                      <a:pt x="417" y="1746"/>
                    </a:lnTo>
                    <a:lnTo>
                      <a:pt x="446" y="1777"/>
                    </a:lnTo>
                    <a:lnTo>
                      <a:pt x="446" y="1895"/>
                    </a:lnTo>
                    <a:lnTo>
                      <a:pt x="475" y="1925"/>
                    </a:lnTo>
                    <a:lnTo>
                      <a:pt x="475" y="2013"/>
                    </a:lnTo>
                    <a:lnTo>
                      <a:pt x="505" y="2043"/>
                    </a:lnTo>
                    <a:lnTo>
                      <a:pt x="505" y="2132"/>
                    </a:lnTo>
                    <a:lnTo>
                      <a:pt x="535" y="2190"/>
                    </a:lnTo>
                    <a:lnTo>
                      <a:pt x="535" y="2309"/>
                    </a:lnTo>
                    <a:lnTo>
                      <a:pt x="565" y="2338"/>
                    </a:lnTo>
                    <a:lnTo>
                      <a:pt x="565" y="2427"/>
                    </a:lnTo>
                    <a:lnTo>
                      <a:pt x="594" y="2398"/>
                    </a:lnTo>
                    <a:lnTo>
                      <a:pt x="624" y="2398"/>
                    </a:lnTo>
                    <a:lnTo>
                      <a:pt x="653" y="2368"/>
                    </a:lnTo>
                    <a:lnTo>
                      <a:pt x="684" y="2368"/>
                    </a:lnTo>
                    <a:lnTo>
                      <a:pt x="684" y="2338"/>
                    </a:lnTo>
                    <a:lnTo>
                      <a:pt x="712" y="2338"/>
                    </a:lnTo>
                    <a:lnTo>
                      <a:pt x="742" y="2309"/>
                    </a:lnTo>
                    <a:lnTo>
                      <a:pt x="742" y="2280"/>
                    </a:lnTo>
                    <a:lnTo>
                      <a:pt x="772" y="2250"/>
                    </a:lnTo>
                    <a:lnTo>
                      <a:pt x="772" y="2220"/>
                    </a:lnTo>
                    <a:lnTo>
                      <a:pt x="803" y="2190"/>
                    </a:lnTo>
                    <a:lnTo>
                      <a:pt x="772" y="2162"/>
                    </a:lnTo>
                    <a:lnTo>
                      <a:pt x="772" y="2071"/>
                    </a:lnTo>
                    <a:lnTo>
                      <a:pt x="742" y="2043"/>
                    </a:lnTo>
                    <a:lnTo>
                      <a:pt x="742" y="1984"/>
                    </a:lnTo>
                    <a:lnTo>
                      <a:pt x="772" y="1953"/>
                    </a:lnTo>
                    <a:lnTo>
                      <a:pt x="772" y="1925"/>
                    </a:lnTo>
                    <a:lnTo>
                      <a:pt x="831" y="1925"/>
                    </a:lnTo>
                    <a:lnTo>
                      <a:pt x="891" y="1864"/>
                    </a:lnTo>
                    <a:lnTo>
                      <a:pt x="891" y="1834"/>
                    </a:lnTo>
                    <a:lnTo>
                      <a:pt x="921" y="1807"/>
                    </a:lnTo>
                    <a:lnTo>
                      <a:pt x="949" y="1807"/>
                    </a:lnTo>
                    <a:lnTo>
                      <a:pt x="949" y="1777"/>
                    </a:lnTo>
                    <a:lnTo>
                      <a:pt x="979" y="1746"/>
                    </a:lnTo>
                    <a:lnTo>
                      <a:pt x="1010" y="1746"/>
                    </a:lnTo>
                    <a:lnTo>
                      <a:pt x="1040" y="1716"/>
                    </a:lnTo>
                    <a:lnTo>
                      <a:pt x="1067" y="1716"/>
                    </a:lnTo>
                    <a:lnTo>
                      <a:pt x="1098" y="1688"/>
                    </a:lnTo>
                    <a:lnTo>
                      <a:pt x="1158" y="1688"/>
                    </a:lnTo>
                    <a:lnTo>
                      <a:pt x="1158" y="1628"/>
                    </a:lnTo>
                    <a:lnTo>
                      <a:pt x="1128" y="1598"/>
                    </a:lnTo>
                    <a:lnTo>
                      <a:pt x="1128" y="1451"/>
                    </a:lnTo>
                    <a:lnTo>
                      <a:pt x="1158" y="1421"/>
                    </a:lnTo>
                    <a:lnTo>
                      <a:pt x="1128" y="1391"/>
                    </a:lnTo>
                    <a:lnTo>
                      <a:pt x="1040" y="1391"/>
                    </a:lnTo>
                    <a:lnTo>
                      <a:pt x="1067" y="1361"/>
                    </a:lnTo>
                    <a:lnTo>
                      <a:pt x="1040" y="1361"/>
                    </a:lnTo>
                    <a:lnTo>
                      <a:pt x="1010" y="1333"/>
                    </a:lnTo>
                    <a:lnTo>
                      <a:pt x="1040" y="1303"/>
                    </a:lnTo>
                    <a:lnTo>
                      <a:pt x="1010" y="1273"/>
                    </a:lnTo>
                    <a:lnTo>
                      <a:pt x="979" y="1273"/>
                    </a:lnTo>
                    <a:lnTo>
                      <a:pt x="949" y="1303"/>
                    </a:lnTo>
                    <a:lnTo>
                      <a:pt x="921" y="1303"/>
                    </a:lnTo>
                    <a:lnTo>
                      <a:pt x="921" y="1243"/>
                    </a:lnTo>
                    <a:lnTo>
                      <a:pt x="803" y="1243"/>
                    </a:lnTo>
                    <a:lnTo>
                      <a:pt x="742" y="1184"/>
                    </a:lnTo>
                    <a:lnTo>
                      <a:pt x="742" y="1155"/>
                    </a:lnTo>
                    <a:lnTo>
                      <a:pt x="712" y="1124"/>
                    </a:lnTo>
                    <a:lnTo>
                      <a:pt x="712" y="1036"/>
                    </a:lnTo>
                    <a:lnTo>
                      <a:pt x="742" y="1005"/>
                    </a:lnTo>
                    <a:lnTo>
                      <a:pt x="772" y="1005"/>
                    </a:lnTo>
                    <a:lnTo>
                      <a:pt x="831" y="948"/>
                    </a:lnTo>
                    <a:lnTo>
                      <a:pt x="860" y="948"/>
                    </a:lnTo>
                    <a:lnTo>
                      <a:pt x="891" y="917"/>
                    </a:lnTo>
                    <a:lnTo>
                      <a:pt x="921" y="917"/>
                    </a:lnTo>
                    <a:lnTo>
                      <a:pt x="921" y="887"/>
                    </a:lnTo>
                    <a:lnTo>
                      <a:pt x="979" y="830"/>
                    </a:lnTo>
                    <a:lnTo>
                      <a:pt x="979" y="799"/>
                    </a:lnTo>
                    <a:lnTo>
                      <a:pt x="1010" y="769"/>
                    </a:lnTo>
                    <a:lnTo>
                      <a:pt x="1010" y="562"/>
                    </a:lnTo>
                    <a:lnTo>
                      <a:pt x="979" y="562"/>
                    </a:lnTo>
                    <a:lnTo>
                      <a:pt x="949" y="532"/>
                    </a:lnTo>
                    <a:lnTo>
                      <a:pt x="891" y="532"/>
                    </a:lnTo>
                    <a:lnTo>
                      <a:pt x="891" y="503"/>
                    </a:lnTo>
                    <a:lnTo>
                      <a:pt x="860" y="474"/>
                    </a:lnTo>
                    <a:lnTo>
                      <a:pt x="860" y="444"/>
                    </a:lnTo>
                    <a:lnTo>
                      <a:pt x="831" y="414"/>
                    </a:lnTo>
                    <a:lnTo>
                      <a:pt x="831" y="355"/>
                    </a:lnTo>
                    <a:lnTo>
                      <a:pt x="860" y="325"/>
                    </a:lnTo>
                    <a:lnTo>
                      <a:pt x="891" y="325"/>
                    </a:lnTo>
                    <a:lnTo>
                      <a:pt x="949" y="267"/>
                    </a:lnTo>
                    <a:lnTo>
                      <a:pt x="949" y="237"/>
                    </a:lnTo>
                    <a:lnTo>
                      <a:pt x="979" y="207"/>
                    </a:lnTo>
                    <a:lnTo>
                      <a:pt x="979" y="176"/>
                    </a:lnTo>
                    <a:lnTo>
                      <a:pt x="1010" y="149"/>
                    </a:lnTo>
                    <a:lnTo>
                      <a:pt x="1010" y="119"/>
                    </a:lnTo>
                    <a:lnTo>
                      <a:pt x="979" y="89"/>
                    </a:lnTo>
                    <a:lnTo>
                      <a:pt x="921" y="149"/>
                    </a:lnTo>
                    <a:lnTo>
                      <a:pt x="891" y="149"/>
                    </a:lnTo>
                    <a:lnTo>
                      <a:pt x="831" y="207"/>
                    </a:lnTo>
                    <a:lnTo>
                      <a:pt x="803" y="207"/>
                    </a:lnTo>
                    <a:lnTo>
                      <a:pt x="803" y="176"/>
                    </a:lnTo>
                    <a:lnTo>
                      <a:pt x="772" y="176"/>
                    </a:lnTo>
                    <a:lnTo>
                      <a:pt x="803" y="149"/>
                    </a:lnTo>
                    <a:lnTo>
                      <a:pt x="772" y="119"/>
                    </a:lnTo>
                    <a:lnTo>
                      <a:pt x="772" y="30"/>
                    </a:lnTo>
                    <a:lnTo>
                      <a:pt x="684" y="30"/>
                    </a:lnTo>
                    <a:lnTo>
                      <a:pt x="684" y="58"/>
                    </a:lnTo>
                    <a:lnTo>
                      <a:pt x="653" y="58"/>
                    </a:lnTo>
                    <a:lnTo>
                      <a:pt x="653" y="30"/>
                    </a:lnTo>
                    <a:lnTo>
                      <a:pt x="684" y="30"/>
                    </a:lnTo>
                    <a:lnTo>
                      <a:pt x="684" y="0"/>
                    </a:lnTo>
                    <a:lnTo>
                      <a:pt x="594" y="0"/>
                    </a:lnTo>
                    <a:lnTo>
                      <a:pt x="535" y="30"/>
                    </a:lnTo>
                    <a:lnTo>
                      <a:pt x="505" y="30"/>
                    </a:lnTo>
                    <a:lnTo>
                      <a:pt x="475" y="58"/>
                    </a:lnTo>
                    <a:lnTo>
                      <a:pt x="446" y="58"/>
                    </a:lnTo>
                    <a:lnTo>
                      <a:pt x="387" y="119"/>
                    </a:lnTo>
                    <a:close/>
                  </a:path>
                </a:pathLst>
              </a:custGeom>
              <a:solidFill>
                <a:srgbClr val="7FC543"/>
              </a:solidFill>
              <a:ln w="9525">
                <a:noFill/>
                <a:round/>
                <a:headEnd/>
                <a:tailEnd/>
              </a:ln>
            </p:spPr>
            <p:txBody>
              <a:bodyPr/>
              <a:lstStyle/>
              <a:p>
                <a:endParaRPr lang="en-GB"/>
              </a:p>
            </p:txBody>
          </p:sp>
          <p:sp>
            <p:nvSpPr>
              <p:cNvPr id="13421" name="Freeform 109"/>
              <p:cNvSpPr>
                <a:spLocks/>
              </p:cNvSpPr>
              <p:nvPr/>
            </p:nvSpPr>
            <p:spPr bwMode="auto">
              <a:xfrm>
                <a:off x="3376" y="3511"/>
                <a:ext cx="222" cy="133"/>
              </a:xfrm>
              <a:custGeom>
                <a:avLst/>
                <a:gdLst/>
                <a:ahLst/>
                <a:cxnLst>
                  <a:cxn ang="0">
                    <a:pos x="652" y="31"/>
                  </a:cxn>
                  <a:cxn ang="0">
                    <a:pos x="621" y="59"/>
                  </a:cxn>
                  <a:cxn ang="0">
                    <a:pos x="591" y="59"/>
                  </a:cxn>
                  <a:cxn ang="0">
                    <a:pos x="563" y="89"/>
                  </a:cxn>
                  <a:cxn ang="0">
                    <a:pos x="414" y="89"/>
                  </a:cxn>
                  <a:cxn ang="0">
                    <a:pos x="384" y="120"/>
                  </a:cxn>
                  <a:cxn ang="0">
                    <a:pos x="354" y="89"/>
                  </a:cxn>
                  <a:cxn ang="0">
                    <a:pos x="325" y="89"/>
                  </a:cxn>
                  <a:cxn ang="0">
                    <a:pos x="266" y="31"/>
                  </a:cxn>
                  <a:cxn ang="0">
                    <a:pos x="207" y="31"/>
                  </a:cxn>
                  <a:cxn ang="0">
                    <a:pos x="147" y="89"/>
                  </a:cxn>
                  <a:cxn ang="0">
                    <a:pos x="88" y="59"/>
                  </a:cxn>
                  <a:cxn ang="0">
                    <a:pos x="88" y="31"/>
                  </a:cxn>
                  <a:cxn ang="0">
                    <a:pos x="0" y="120"/>
                  </a:cxn>
                  <a:cxn ang="0">
                    <a:pos x="0" y="207"/>
                  </a:cxn>
                  <a:cxn ang="0">
                    <a:pos x="29" y="207"/>
                  </a:cxn>
                  <a:cxn ang="0">
                    <a:pos x="59" y="238"/>
                  </a:cxn>
                  <a:cxn ang="0">
                    <a:pos x="147" y="238"/>
                  </a:cxn>
                  <a:cxn ang="0">
                    <a:pos x="177" y="268"/>
                  </a:cxn>
                  <a:cxn ang="0">
                    <a:pos x="207" y="268"/>
                  </a:cxn>
                  <a:cxn ang="0">
                    <a:pos x="266" y="326"/>
                  </a:cxn>
                  <a:cxn ang="0">
                    <a:pos x="325" y="326"/>
                  </a:cxn>
                  <a:cxn ang="0">
                    <a:pos x="354" y="356"/>
                  </a:cxn>
                  <a:cxn ang="0">
                    <a:pos x="354" y="384"/>
                  </a:cxn>
                  <a:cxn ang="0">
                    <a:pos x="384" y="384"/>
                  </a:cxn>
                  <a:cxn ang="0">
                    <a:pos x="414" y="415"/>
                  </a:cxn>
                  <a:cxn ang="0">
                    <a:pos x="445" y="384"/>
                  </a:cxn>
                  <a:cxn ang="0">
                    <a:pos x="472" y="415"/>
                  </a:cxn>
                  <a:cxn ang="0">
                    <a:pos x="502" y="415"/>
                  </a:cxn>
                  <a:cxn ang="0">
                    <a:pos x="532" y="445"/>
                  </a:cxn>
                  <a:cxn ang="0">
                    <a:pos x="563" y="445"/>
                  </a:cxn>
                  <a:cxn ang="0">
                    <a:pos x="563" y="475"/>
                  </a:cxn>
                  <a:cxn ang="0">
                    <a:pos x="591" y="502"/>
                  </a:cxn>
                  <a:cxn ang="0">
                    <a:pos x="621" y="502"/>
                  </a:cxn>
                  <a:cxn ang="0">
                    <a:pos x="652" y="533"/>
                  </a:cxn>
                  <a:cxn ang="0">
                    <a:pos x="770" y="533"/>
                  </a:cxn>
                  <a:cxn ang="0">
                    <a:pos x="739" y="502"/>
                  </a:cxn>
                  <a:cxn ang="0">
                    <a:pos x="770" y="475"/>
                  </a:cxn>
                  <a:cxn ang="0">
                    <a:pos x="770" y="445"/>
                  </a:cxn>
                  <a:cxn ang="0">
                    <a:pos x="800" y="415"/>
                  </a:cxn>
                  <a:cxn ang="0">
                    <a:pos x="800" y="384"/>
                  </a:cxn>
                  <a:cxn ang="0">
                    <a:pos x="770" y="356"/>
                  </a:cxn>
                  <a:cxn ang="0">
                    <a:pos x="770" y="326"/>
                  </a:cxn>
                  <a:cxn ang="0">
                    <a:pos x="739" y="326"/>
                  </a:cxn>
                  <a:cxn ang="0">
                    <a:pos x="739" y="268"/>
                  </a:cxn>
                  <a:cxn ang="0">
                    <a:pos x="770" y="238"/>
                  </a:cxn>
                  <a:cxn ang="0">
                    <a:pos x="770" y="177"/>
                  </a:cxn>
                  <a:cxn ang="0">
                    <a:pos x="828" y="120"/>
                  </a:cxn>
                  <a:cxn ang="0">
                    <a:pos x="828" y="89"/>
                  </a:cxn>
                  <a:cxn ang="0">
                    <a:pos x="889" y="31"/>
                  </a:cxn>
                  <a:cxn ang="0">
                    <a:pos x="889" y="0"/>
                  </a:cxn>
                  <a:cxn ang="0">
                    <a:pos x="828" y="0"/>
                  </a:cxn>
                  <a:cxn ang="0">
                    <a:pos x="800" y="31"/>
                  </a:cxn>
                  <a:cxn ang="0">
                    <a:pos x="770" y="31"/>
                  </a:cxn>
                  <a:cxn ang="0">
                    <a:pos x="739" y="59"/>
                  </a:cxn>
                  <a:cxn ang="0">
                    <a:pos x="709" y="31"/>
                  </a:cxn>
                  <a:cxn ang="0">
                    <a:pos x="652" y="31"/>
                  </a:cxn>
                </a:cxnLst>
                <a:rect l="0" t="0" r="r" b="b"/>
                <a:pathLst>
                  <a:path w="889" h="533">
                    <a:moveTo>
                      <a:pt x="652" y="31"/>
                    </a:moveTo>
                    <a:lnTo>
                      <a:pt x="621" y="59"/>
                    </a:lnTo>
                    <a:lnTo>
                      <a:pt x="591" y="59"/>
                    </a:lnTo>
                    <a:lnTo>
                      <a:pt x="563" y="89"/>
                    </a:lnTo>
                    <a:lnTo>
                      <a:pt x="414" y="89"/>
                    </a:lnTo>
                    <a:lnTo>
                      <a:pt x="384" y="120"/>
                    </a:lnTo>
                    <a:lnTo>
                      <a:pt x="354" y="89"/>
                    </a:lnTo>
                    <a:lnTo>
                      <a:pt x="325" y="89"/>
                    </a:lnTo>
                    <a:lnTo>
                      <a:pt x="266" y="31"/>
                    </a:lnTo>
                    <a:lnTo>
                      <a:pt x="207" y="31"/>
                    </a:lnTo>
                    <a:lnTo>
                      <a:pt x="147" y="89"/>
                    </a:lnTo>
                    <a:lnTo>
                      <a:pt x="88" y="59"/>
                    </a:lnTo>
                    <a:lnTo>
                      <a:pt x="88" y="31"/>
                    </a:lnTo>
                    <a:lnTo>
                      <a:pt x="0" y="120"/>
                    </a:lnTo>
                    <a:lnTo>
                      <a:pt x="0" y="207"/>
                    </a:lnTo>
                    <a:lnTo>
                      <a:pt x="29" y="207"/>
                    </a:lnTo>
                    <a:lnTo>
                      <a:pt x="59" y="238"/>
                    </a:lnTo>
                    <a:lnTo>
                      <a:pt x="147" y="238"/>
                    </a:lnTo>
                    <a:lnTo>
                      <a:pt x="177" y="268"/>
                    </a:lnTo>
                    <a:lnTo>
                      <a:pt x="207" y="268"/>
                    </a:lnTo>
                    <a:lnTo>
                      <a:pt x="266" y="326"/>
                    </a:lnTo>
                    <a:lnTo>
                      <a:pt x="325" y="326"/>
                    </a:lnTo>
                    <a:lnTo>
                      <a:pt x="354" y="356"/>
                    </a:lnTo>
                    <a:lnTo>
                      <a:pt x="354" y="384"/>
                    </a:lnTo>
                    <a:lnTo>
                      <a:pt x="384" y="384"/>
                    </a:lnTo>
                    <a:lnTo>
                      <a:pt x="414" y="415"/>
                    </a:lnTo>
                    <a:lnTo>
                      <a:pt x="445" y="384"/>
                    </a:lnTo>
                    <a:lnTo>
                      <a:pt x="472" y="415"/>
                    </a:lnTo>
                    <a:lnTo>
                      <a:pt x="502" y="415"/>
                    </a:lnTo>
                    <a:lnTo>
                      <a:pt x="532" y="445"/>
                    </a:lnTo>
                    <a:lnTo>
                      <a:pt x="563" y="445"/>
                    </a:lnTo>
                    <a:lnTo>
                      <a:pt x="563" y="475"/>
                    </a:lnTo>
                    <a:lnTo>
                      <a:pt x="591" y="502"/>
                    </a:lnTo>
                    <a:lnTo>
                      <a:pt x="621" y="502"/>
                    </a:lnTo>
                    <a:lnTo>
                      <a:pt x="652" y="533"/>
                    </a:lnTo>
                    <a:lnTo>
                      <a:pt x="770" y="533"/>
                    </a:lnTo>
                    <a:lnTo>
                      <a:pt x="739" y="502"/>
                    </a:lnTo>
                    <a:lnTo>
                      <a:pt x="770" y="475"/>
                    </a:lnTo>
                    <a:lnTo>
                      <a:pt x="770" y="445"/>
                    </a:lnTo>
                    <a:lnTo>
                      <a:pt x="800" y="415"/>
                    </a:lnTo>
                    <a:lnTo>
                      <a:pt x="800" y="384"/>
                    </a:lnTo>
                    <a:lnTo>
                      <a:pt x="770" y="356"/>
                    </a:lnTo>
                    <a:lnTo>
                      <a:pt x="770" y="326"/>
                    </a:lnTo>
                    <a:lnTo>
                      <a:pt x="739" y="326"/>
                    </a:lnTo>
                    <a:lnTo>
                      <a:pt x="739" y="268"/>
                    </a:lnTo>
                    <a:lnTo>
                      <a:pt x="770" y="238"/>
                    </a:lnTo>
                    <a:lnTo>
                      <a:pt x="770" y="177"/>
                    </a:lnTo>
                    <a:lnTo>
                      <a:pt x="828" y="120"/>
                    </a:lnTo>
                    <a:lnTo>
                      <a:pt x="828" y="89"/>
                    </a:lnTo>
                    <a:lnTo>
                      <a:pt x="889" y="31"/>
                    </a:lnTo>
                    <a:lnTo>
                      <a:pt x="889" y="0"/>
                    </a:lnTo>
                    <a:lnTo>
                      <a:pt x="828" y="0"/>
                    </a:lnTo>
                    <a:lnTo>
                      <a:pt x="800" y="31"/>
                    </a:lnTo>
                    <a:lnTo>
                      <a:pt x="770" y="31"/>
                    </a:lnTo>
                    <a:lnTo>
                      <a:pt x="739" y="59"/>
                    </a:lnTo>
                    <a:lnTo>
                      <a:pt x="709" y="31"/>
                    </a:lnTo>
                    <a:lnTo>
                      <a:pt x="652" y="31"/>
                    </a:lnTo>
                    <a:close/>
                  </a:path>
                </a:pathLst>
              </a:custGeom>
              <a:solidFill>
                <a:srgbClr val="FFFF7F"/>
              </a:solidFill>
              <a:ln w="9525">
                <a:noFill/>
                <a:round/>
                <a:headEnd/>
                <a:tailEnd/>
              </a:ln>
            </p:spPr>
            <p:txBody>
              <a:bodyPr/>
              <a:lstStyle/>
              <a:p>
                <a:endParaRPr lang="en-GB"/>
              </a:p>
            </p:txBody>
          </p:sp>
          <p:sp>
            <p:nvSpPr>
              <p:cNvPr id="13422" name="Freeform 110"/>
              <p:cNvSpPr>
                <a:spLocks/>
              </p:cNvSpPr>
              <p:nvPr/>
            </p:nvSpPr>
            <p:spPr bwMode="auto">
              <a:xfrm>
                <a:off x="5628" y="1039"/>
                <a:ext cx="15" cy="8"/>
              </a:xfrm>
              <a:custGeom>
                <a:avLst/>
                <a:gdLst/>
                <a:ahLst/>
                <a:cxnLst>
                  <a:cxn ang="0">
                    <a:pos x="28" y="29"/>
                  </a:cxn>
                  <a:cxn ang="0">
                    <a:pos x="58" y="0"/>
                  </a:cxn>
                  <a:cxn ang="0">
                    <a:pos x="28" y="0"/>
                  </a:cxn>
                  <a:cxn ang="0">
                    <a:pos x="0" y="29"/>
                  </a:cxn>
                  <a:cxn ang="0">
                    <a:pos x="28" y="29"/>
                  </a:cxn>
                </a:cxnLst>
                <a:rect l="0" t="0" r="r" b="b"/>
                <a:pathLst>
                  <a:path w="58" h="29">
                    <a:moveTo>
                      <a:pt x="28" y="29"/>
                    </a:moveTo>
                    <a:lnTo>
                      <a:pt x="58" y="0"/>
                    </a:lnTo>
                    <a:lnTo>
                      <a:pt x="28" y="0"/>
                    </a:lnTo>
                    <a:lnTo>
                      <a:pt x="0" y="29"/>
                    </a:lnTo>
                    <a:lnTo>
                      <a:pt x="28" y="29"/>
                    </a:lnTo>
                    <a:close/>
                  </a:path>
                </a:pathLst>
              </a:custGeom>
              <a:solidFill>
                <a:srgbClr val="FFFF7F"/>
              </a:solidFill>
              <a:ln w="9525">
                <a:noFill/>
                <a:round/>
                <a:headEnd/>
                <a:tailEnd/>
              </a:ln>
            </p:spPr>
            <p:txBody>
              <a:bodyPr/>
              <a:lstStyle/>
              <a:p>
                <a:endParaRPr lang="en-GB"/>
              </a:p>
            </p:txBody>
          </p:sp>
          <p:sp>
            <p:nvSpPr>
              <p:cNvPr id="13423" name="Freeform 111"/>
              <p:cNvSpPr>
                <a:spLocks/>
              </p:cNvSpPr>
              <p:nvPr/>
            </p:nvSpPr>
            <p:spPr bwMode="auto">
              <a:xfrm>
                <a:off x="5732" y="928"/>
                <a:ext cx="15" cy="7"/>
              </a:xfrm>
              <a:custGeom>
                <a:avLst/>
                <a:gdLst/>
                <a:ahLst/>
                <a:cxnLst>
                  <a:cxn ang="0">
                    <a:pos x="30" y="0"/>
                  </a:cxn>
                  <a:cxn ang="0">
                    <a:pos x="0" y="30"/>
                  </a:cxn>
                  <a:cxn ang="0">
                    <a:pos x="60" y="30"/>
                  </a:cxn>
                  <a:cxn ang="0">
                    <a:pos x="30" y="0"/>
                  </a:cxn>
                </a:cxnLst>
                <a:rect l="0" t="0" r="r" b="b"/>
                <a:pathLst>
                  <a:path w="60" h="30">
                    <a:moveTo>
                      <a:pt x="30" y="0"/>
                    </a:moveTo>
                    <a:lnTo>
                      <a:pt x="0" y="30"/>
                    </a:lnTo>
                    <a:lnTo>
                      <a:pt x="60" y="30"/>
                    </a:lnTo>
                    <a:lnTo>
                      <a:pt x="30" y="0"/>
                    </a:lnTo>
                    <a:close/>
                  </a:path>
                </a:pathLst>
              </a:custGeom>
              <a:solidFill>
                <a:srgbClr val="FFFF7F"/>
              </a:solidFill>
              <a:ln w="9525">
                <a:noFill/>
                <a:round/>
                <a:headEnd/>
                <a:tailEnd/>
              </a:ln>
            </p:spPr>
            <p:txBody>
              <a:bodyPr/>
              <a:lstStyle/>
              <a:p>
                <a:endParaRPr lang="en-GB"/>
              </a:p>
            </p:txBody>
          </p:sp>
          <p:sp>
            <p:nvSpPr>
              <p:cNvPr id="13424" name="Freeform 112"/>
              <p:cNvSpPr>
                <a:spLocks/>
              </p:cNvSpPr>
              <p:nvPr/>
            </p:nvSpPr>
            <p:spPr bwMode="auto">
              <a:xfrm>
                <a:off x="5465" y="876"/>
                <a:ext cx="44" cy="22"/>
              </a:xfrm>
              <a:custGeom>
                <a:avLst/>
                <a:gdLst/>
                <a:ahLst/>
                <a:cxnLst>
                  <a:cxn ang="0">
                    <a:pos x="0" y="0"/>
                  </a:cxn>
                  <a:cxn ang="0">
                    <a:pos x="0" y="30"/>
                  </a:cxn>
                  <a:cxn ang="0">
                    <a:pos x="90" y="30"/>
                  </a:cxn>
                  <a:cxn ang="0">
                    <a:pos x="149" y="89"/>
                  </a:cxn>
                  <a:cxn ang="0">
                    <a:pos x="179" y="89"/>
                  </a:cxn>
                  <a:cxn ang="0">
                    <a:pos x="179" y="30"/>
                  </a:cxn>
                  <a:cxn ang="0">
                    <a:pos x="149" y="30"/>
                  </a:cxn>
                  <a:cxn ang="0">
                    <a:pos x="119" y="0"/>
                  </a:cxn>
                  <a:cxn ang="0">
                    <a:pos x="0" y="0"/>
                  </a:cxn>
                </a:cxnLst>
                <a:rect l="0" t="0" r="r" b="b"/>
                <a:pathLst>
                  <a:path w="179" h="89">
                    <a:moveTo>
                      <a:pt x="0" y="0"/>
                    </a:moveTo>
                    <a:lnTo>
                      <a:pt x="0" y="30"/>
                    </a:lnTo>
                    <a:lnTo>
                      <a:pt x="90" y="30"/>
                    </a:lnTo>
                    <a:lnTo>
                      <a:pt x="149" y="89"/>
                    </a:lnTo>
                    <a:lnTo>
                      <a:pt x="179" y="89"/>
                    </a:lnTo>
                    <a:lnTo>
                      <a:pt x="179" y="30"/>
                    </a:lnTo>
                    <a:lnTo>
                      <a:pt x="149" y="30"/>
                    </a:lnTo>
                    <a:lnTo>
                      <a:pt x="119" y="0"/>
                    </a:lnTo>
                    <a:lnTo>
                      <a:pt x="0" y="0"/>
                    </a:lnTo>
                    <a:close/>
                  </a:path>
                </a:pathLst>
              </a:custGeom>
              <a:solidFill>
                <a:srgbClr val="FFFF7F"/>
              </a:solidFill>
              <a:ln w="9525">
                <a:noFill/>
                <a:round/>
                <a:headEnd/>
                <a:tailEnd/>
              </a:ln>
            </p:spPr>
            <p:txBody>
              <a:bodyPr/>
              <a:lstStyle/>
              <a:p>
                <a:endParaRPr lang="en-GB"/>
              </a:p>
            </p:txBody>
          </p:sp>
          <p:sp>
            <p:nvSpPr>
              <p:cNvPr id="13425" name="Freeform 113"/>
              <p:cNvSpPr>
                <a:spLocks/>
              </p:cNvSpPr>
              <p:nvPr/>
            </p:nvSpPr>
            <p:spPr bwMode="auto">
              <a:xfrm>
                <a:off x="5302" y="1010"/>
                <a:ext cx="111" cy="51"/>
              </a:xfrm>
              <a:custGeom>
                <a:avLst/>
                <a:gdLst/>
                <a:ahLst/>
                <a:cxnLst>
                  <a:cxn ang="0">
                    <a:pos x="0" y="177"/>
                  </a:cxn>
                  <a:cxn ang="0">
                    <a:pos x="58" y="177"/>
                  </a:cxn>
                  <a:cxn ang="0">
                    <a:pos x="88" y="207"/>
                  </a:cxn>
                  <a:cxn ang="0">
                    <a:pos x="238" y="207"/>
                  </a:cxn>
                  <a:cxn ang="0">
                    <a:pos x="267" y="177"/>
                  </a:cxn>
                  <a:cxn ang="0">
                    <a:pos x="326" y="177"/>
                  </a:cxn>
                  <a:cxn ang="0">
                    <a:pos x="386" y="118"/>
                  </a:cxn>
                  <a:cxn ang="0">
                    <a:pos x="386" y="89"/>
                  </a:cxn>
                  <a:cxn ang="0">
                    <a:pos x="414" y="89"/>
                  </a:cxn>
                  <a:cxn ang="0">
                    <a:pos x="445" y="118"/>
                  </a:cxn>
                  <a:cxn ang="0">
                    <a:pos x="445" y="89"/>
                  </a:cxn>
                  <a:cxn ang="0">
                    <a:pos x="414" y="59"/>
                  </a:cxn>
                  <a:cxn ang="0">
                    <a:pos x="386" y="59"/>
                  </a:cxn>
                  <a:cxn ang="0">
                    <a:pos x="356" y="28"/>
                  </a:cxn>
                  <a:cxn ang="0">
                    <a:pos x="267" y="28"/>
                  </a:cxn>
                  <a:cxn ang="0">
                    <a:pos x="238" y="0"/>
                  </a:cxn>
                  <a:cxn ang="0">
                    <a:pos x="58" y="0"/>
                  </a:cxn>
                  <a:cxn ang="0">
                    <a:pos x="0" y="59"/>
                  </a:cxn>
                  <a:cxn ang="0">
                    <a:pos x="0" y="177"/>
                  </a:cxn>
                </a:cxnLst>
                <a:rect l="0" t="0" r="r" b="b"/>
                <a:pathLst>
                  <a:path w="445" h="207">
                    <a:moveTo>
                      <a:pt x="0" y="177"/>
                    </a:moveTo>
                    <a:lnTo>
                      <a:pt x="58" y="177"/>
                    </a:lnTo>
                    <a:lnTo>
                      <a:pt x="88" y="207"/>
                    </a:lnTo>
                    <a:lnTo>
                      <a:pt x="238" y="207"/>
                    </a:lnTo>
                    <a:lnTo>
                      <a:pt x="267" y="177"/>
                    </a:lnTo>
                    <a:lnTo>
                      <a:pt x="326" y="177"/>
                    </a:lnTo>
                    <a:lnTo>
                      <a:pt x="386" y="118"/>
                    </a:lnTo>
                    <a:lnTo>
                      <a:pt x="386" y="89"/>
                    </a:lnTo>
                    <a:lnTo>
                      <a:pt x="414" y="89"/>
                    </a:lnTo>
                    <a:lnTo>
                      <a:pt x="445" y="118"/>
                    </a:lnTo>
                    <a:lnTo>
                      <a:pt x="445" y="89"/>
                    </a:lnTo>
                    <a:lnTo>
                      <a:pt x="414" y="59"/>
                    </a:lnTo>
                    <a:lnTo>
                      <a:pt x="386" y="59"/>
                    </a:lnTo>
                    <a:lnTo>
                      <a:pt x="356" y="28"/>
                    </a:lnTo>
                    <a:lnTo>
                      <a:pt x="267" y="28"/>
                    </a:lnTo>
                    <a:lnTo>
                      <a:pt x="238" y="0"/>
                    </a:lnTo>
                    <a:lnTo>
                      <a:pt x="58" y="0"/>
                    </a:lnTo>
                    <a:lnTo>
                      <a:pt x="0" y="59"/>
                    </a:lnTo>
                    <a:lnTo>
                      <a:pt x="0" y="177"/>
                    </a:lnTo>
                    <a:close/>
                  </a:path>
                </a:pathLst>
              </a:custGeom>
              <a:solidFill>
                <a:srgbClr val="FFFF7F"/>
              </a:solidFill>
              <a:ln w="9525">
                <a:noFill/>
                <a:round/>
                <a:headEnd/>
                <a:tailEnd/>
              </a:ln>
            </p:spPr>
            <p:txBody>
              <a:bodyPr/>
              <a:lstStyle/>
              <a:p>
                <a:endParaRPr lang="en-GB"/>
              </a:p>
            </p:txBody>
          </p:sp>
          <p:sp>
            <p:nvSpPr>
              <p:cNvPr id="13426" name="Freeform 114"/>
              <p:cNvSpPr>
                <a:spLocks/>
              </p:cNvSpPr>
              <p:nvPr/>
            </p:nvSpPr>
            <p:spPr bwMode="auto">
              <a:xfrm>
                <a:off x="5035" y="1202"/>
                <a:ext cx="8" cy="8"/>
              </a:xfrm>
              <a:custGeom>
                <a:avLst/>
                <a:gdLst/>
                <a:ahLst/>
                <a:cxnLst>
                  <a:cxn ang="0">
                    <a:pos x="31" y="0"/>
                  </a:cxn>
                  <a:cxn ang="0">
                    <a:pos x="0" y="0"/>
                  </a:cxn>
                  <a:cxn ang="0">
                    <a:pos x="0" y="31"/>
                  </a:cxn>
                  <a:cxn ang="0">
                    <a:pos x="31" y="0"/>
                  </a:cxn>
                </a:cxnLst>
                <a:rect l="0" t="0" r="r" b="b"/>
                <a:pathLst>
                  <a:path w="31" h="31">
                    <a:moveTo>
                      <a:pt x="31" y="0"/>
                    </a:moveTo>
                    <a:lnTo>
                      <a:pt x="0" y="0"/>
                    </a:lnTo>
                    <a:lnTo>
                      <a:pt x="0" y="31"/>
                    </a:lnTo>
                    <a:lnTo>
                      <a:pt x="31" y="0"/>
                    </a:lnTo>
                    <a:close/>
                  </a:path>
                </a:pathLst>
              </a:custGeom>
              <a:solidFill>
                <a:srgbClr val="FFFF7F"/>
              </a:solidFill>
              <a:ln w="9525">
                <a:noFill/>
                <a:round/>
                <a:headEnd/>
                <a:tailEnd/>
              </a:ln>
            </p:spPr>
            <p:txBody>
              <a:bodyPr/>
              <a:lstStyle/>
              <a:p>
                <a:endParaRPr lang="en-GB"/>
              </a:p>
            </p:txBody>
          </p:sp>
          <p:sp>
            <p:nvSpPr>
              <p:cNvPr id="13427" name="Freeform 115"/>
              <p:cNvSpPr>
                <a:spLocks/>
              </p:cNvSpPr>
              <p:nvPr/>
            </p:nvSpPr>
            <p:spPr bwMode="auto">
              <a:xfrm>
                <a:off x="3932" y="1831"/>
                <a:ext cx="81" cy="52"/>
              </a:xfrm>
              <a:custGeom>
                <a:avLst/>
                <a:gdLst/>
                <a:ahLst/>
                <a:cxnLst>
                  <a:cxn ang="0">
                    <a:pos x="296" y="31"/>
                  </a:cxn>
                  <a:cxn ang="0">
                    <a:pos x="296" y="0"/>
                  </a:cxn>
                  <a:cxn ang="0">
                    <a:pos x="119" y="0"/>
                  </a:cxn>
                  <a:cxn ang="0">
                    <a:pos x="89" y="31"/>
                  </a:cxn>
                  <a:cxn ang="0">
                    <a:pos x="0" y="31"/>
                  </a:cxn>
                  <a:cxn ang="0">
                    <a:pos x="29" y="59"/>
                  </a:cxn>
                  <a:cxn ang="0">
                    <a:pos x="0" y="89"/>
                  </a:cxn>
                  <a:cxn ang="0">
                    <a:pos x="59" y="150"/>
                  </a:cxn>
                  <a:cxn ang="0">
                    <a:pos x="59" y="177"/>
                  </a:cxn>
                  <a:cxn ang="0">
                    <a:pos x="29" y="177"/>
                  </a:cxn>
                  <a:cxn ang="0">
                    <a:pos x="29" y="207"/>
                  </a:cxn>
                  <a:cxn ang="0">
                    <a:pos x="89" y="207"/>
                  </a:cxn>
                  <a:cxn ang="0">
                    <a:pos x="89" y="150"/>
                  </a:cxn>
                  <a:cxn ang="0">
                    <a:pos x="119" y="119"/>
                  </a:cxn>
                  <a:cxn ang="0">
                    <a:pos x="207" y="119"/>
                  </a:cxn>
                  <a:cxn ang="0">
                    <a:pos x="238" y="89"/>
                  </a:cxn>
                  <a:cxn ang="0">
                    <a:pos x="266" y="89"/>
                  </a:cxn>
                  <a:cxn ang="0">
                    <a:pos x="296" y="59"/>
                  </a:cxn>
                  <a:cxn ang="0">
                    <a:pos x="326" y="59"/>
                  </a:cxn>
                  <a:cxn ang="0">
                    <a:pos x="296" y="31"/>
                  </a:cxn>
                </a:cxnLst>
                <a:rect l="0" t="0" r="r" b="b"/>
                <a:pathLst>
                  <a:path w="326" h="207">
                    <a:moveTo>
                      <a:pt x="296" y="31"/>
                    </a:moveTo>
                    <a:lnTo>
                      <a:pt x="296" y="0"/>
                    </a:lnTo>
                    <a:lnTo>
                      <a:pt x="119" y="0"/>
                    </a:lnTo>
                    <a:lnTo>
                      <a:pt x="89" y="31"/>
                    </a:lnTo>
                    <a:lnTo>
                      <a:pt x="0" y="31"/>
                    </a:lnTo>
                    <a:lnTo>
                      <a:pt x="29" y="59"/>
                    </a:lnTo>
                    <a:lnTo>
                      <a:pt x="0" y="89"/>
                    </a:lnTo>
                    <a:lnTo>
                      <a:pt x="59" y="150"/>
                    </a:lnTo>
                    <a:lnTo>
                      <a:pt x="59" y="177"/>
                    </a:lnTo>
                    <a:lnTo>
                      <a:pt x="29" y="177"/>
                    </a:lnTo>
                    <a:lnTo>
                      <a:pt x="29" y="207"/>
                    </a:lnTo>
                    <a:lnTo>
                      <a:pt x="89" y="207"/>
                    </a:lnTo>
                    <a:lnTo>
                      <a:pt x="89" y="150"/>
                    </a:lnTo>
                    <a:lnTo>
                      <a:pt x="119" y="119"/>
                    </a:lnTo>
                    <a:lnTo>
                      <a:pt x="207" y="119"/>
                    </a:lnTo>
                    <a:lnTo>
                      <a:pt x="238" y="89"/>
                    </a:lnTo>
                    <a:lnTo>
                      <a:pt x="266" y="89"/>
                    </a:lnTo>
                    <a:lnTo>
                      <a:pt x="296" y="59"/>
                    </a:lnTo>
                    <a:lnTo>
                      <a:pt x="326" y="59"/>
                    </a:lnTo>
                    <a:lnTo>
                      <a:pt x="296" y="31"/>
                    </a:lnTo>
                    <a:close/>
                  </a:path>
                </a:pathLst>
              </a:custGeom>
              <a:solidFill>
                <a:srgbClr val="D3B26F"/>
              </a:solidFill>
              <a:ln w="9525">
                <a:noFill/>
                <a:round/>
                <a:headEnd/>
                <a:tailEnd/>
              </a:ln>
            </p:spPr>
            <p:txBody>
              <a:bodyPr/>
              <a:lstStyle/>
              <a:p>
                <a:endParaRPr lang="en-GB"/>
              </a:p>
            </p:txBody>
          </p:sp>
          <p:sp>
            <p:nvSpPr>
              <p:cNvPr id="13428" name="Freeform 116"/>
              <p:cNvSpPr>
                <a:spLocks/>
              </p:cNvSpPr>
              <p:nvPr/>
            </p:nvSpPr>
            <p:spPr bwMode="auto">
              <a:xfrm>
                <a:off x="4405" y="3622"/>
                <a:ext cx="1" cy="8"/>
              </a:xfrm>
              <a:custGeom>
                <a:avLst/>
                <a:gdLst/>
                <a:ahLst/>
                <a:cxnLst>
                  <a:cxn ang="0">
                    <a:pos x="2" y="0"/>
                  </a:cxn>
                  <a:cxn ang="0">
                    <a:pos x="0" y="0"/>
                  </a:cxn>
                  <a:cxn ang="0">
                    <a:pos x="0" y="27"/>
                  </a:cxn>
                  <a:cxn ang="0">
                    <a:pos x="2" y="30"/>
                  </a:cxn>
                  <a:cxn ang="0">
                    <a:pos x="2" y="0"/>
                  </a:cxn>
                </a:cxnLst>
                <a:rect l="0" t="0" r="r" b="b"/>
                <a:pathLst>
                  <a:path w="2" h="30">
                    <a:moveTo>
                      <a:pt x="2" y="0"/>
                    </a:moveTo>
                    <a:lnTo>
                      <a:pt x="0" y="0"/>
                    </a:lnTo>
                    <a:lnTo>
                      <a:pt x="0" y="27"/>
                    </a:lnTo>
                    <a:lnTo>
                      <a:pt x="2" y="30"/>
                    </a:lnTo>
                    <a:lnTo>
                      <a:pt x="2" y="0"/>
                    </a:lnTo>
                    <a:close/>
                  </a:path>
                </a:pathLst>
              </a:custGeom>
              <a:solidFill>
                <a:srgbClr val="B28665"/>
              </a:solidFill>
              <a:ln w="9525">
                <a:noFill/>
                <a:round/>
                <a:headEnd/>
                <a:tailEnd/>
              </a:ln>
            </p:spPr>
            <p:txBody>
              <a:bodyPr/>
              <a:lstStyle/>
              <a:p>
                <a:endParaRPr lang="en-GB"/>
              </a:p>
            </p:txBody>
          </p:sp>
          <p:sp>
            <p:nvSpPr>
              <p:cNvPr id="13429" name="Freeform 117"/>
              <p:cNvSpPr>
                <a:spLocks/>
              </p:cNvSpPr>
              <p:nvPr/>
            </p:nvSpPr>
            <p:spPr bwMode="auto">
              <a:xfrm>
                <a:off x="4405" y="3637"/>
                <a:ext cx="1" cy="7"/>
              </a:xfrm>
              <a:custGeom>
                <a:avLst/>
                <a:gdLst/>
                <a:ahLst/>
                <a:cxnLst>
                  <a:cxn ang="0">
                    <a:pos x="2" y="31"/>
                  </a:cxn>
                  <a:cxn ang="0">
                    <a:pos x="2" y="0"/>
                  </a:cxn>
                  <a:cxn ang="0">
                    <a:pos x="0" y="2"/>
                  </a:cxn>
                  <a:cxn ang="0">
                    <a:pos x="0" y="31"/>
                  </a:cxn>
                  <a:cxn ang="0">
                    <a:pos x="2" y="31"/>
                  </a:cxn>
                </a:cxnLst>
                <a:rect l="0" t="0" r="r" b="b"/>
                <a:pathLst>
                  <a:path w="2" h="31">
                    <a:moveTo>
                      <a:pt x="2" y="31"/>
                    </a:moveTo>
                    <a:lnTo>
                      <a:pt x="2" y="0"/>
                    </a:lnTo>
                    <a:lnTo>
                      <a:pt x="0" y="2"/>
                    </a:lnTo>
                    <a:lnTo>
                      <a:pt x="0" y="31"/>
                    </a:lnTo>
                    <a:lnTo>
                      <a:pt x="2" y="31"/>
                    </a:lnTo>
                    <a:close/>
                  </a:path>
                </a:pathLst>
              </a:custGeom>
              <a:solidFill>
                <a:srgbClr val="B28665"/>
              </a:solidFill>
              <a:ln w="9525">
                <a:noFill/>
                <a:round/>
                <a:headEnd/>
                <a:tailEnd/>
              </a:ln>
            </p:spPr>
            <p:txBody>
              <a:bodyPr/>
              <a:lstStyle/>
              <a:p>
                <a:endParaRPr lang="en-GB"/>
              </a:p>
            </p:txBody>
          </p:sp>
          <p:sp>
            <p:nvSpPr>
              <p:cNvPr id="13430" name="Freeform 118"/>
              <p:cNvSpPr>
                <a:spLocks/>
              </p:cNvSpPr>
              <p:nvPr/>
            </p:nvSpPr>
            <p:spPr bwMode="auto">
              <a:xfrm>
                <a:off x="4235" y="3538"/>
                <a:ext cx="3" cy="6"/>
              </a:xfrm>
              <a:custGeom>
                <a:avLst/>
                <a:gdLst/>
                <a:ahLst/>
                <a:cxnLst>
                  <a:cxn ang="0">
                    <a:pos x="0" y="12"/>
                  </a:cxn>
                  <a:cxn ang="0">
                    <a:pos x="12" y="22"/>
                  </a:cxn>
                  <a:cxn ang="0">
                    <a:pos x="12" y="0"/>
                  </a:cxn>
                  <a:cxn ang="0">
                    <a:pos x="0" y="12"/>
                  </a:cxn>
                </a:cxnLst>
                <a:rect l="0" t="0" r="r" b="b"/>
                <a:pathLst>
                  <a:path w="12" h="22">
                    <a:moveTo>
                      <a:pt x="0" y="12"/>
                    </a:moveTo>
                    <a:lnTo>
                      <a:pt x="12" y="22"/>
                    </a:lnTo>
                    <a:lnTo>
                      <a:pt x="12" y="0"/>
                    </a:lnTo>
                    <a:lnTo>
                      <a:pt x="0" y="12"/>
                    </a:lnTo>
                    <a:close/>
                  </a:path>
                </a:pathLst>
              </a:custGeom>
              <a:solidFill>
                <a:srgbClr val="B28665"/>
              </a:solidFill>
              <a:ln w="9525">
                <a:noFill/>
                <a:round/>
                <a:headEnd/>
                <a:tailEnd/>
              </a:ln>
            </p:spPr>
            <p:txBody>
              <a:bodyPr/>
              <a:lstStyle/>
              <a:p>
                <a:endParaRPr lang="en-GB"/>
              </a:p>
            </p:txBody>
          </p:sp>
          <p:sp>
            <p:nvSpPr>
              <p:cNvPr id="13431" name="Freeform 119"/>
              <p:cNvSpPr>
                <a:spLocks/>
              </p:cNvSpPr>
              <p:nvPr/>
            </p:nvSpPr>
            <p:spPr bwMode="auto">
              <a:xfrm>
                <a:off x="4169" y="3733"/>
                <a:ext cx="192" cy="67"/>
              </a:xfrm>
              <a:custGeom>
                <a:avLst/>
                <a:gdLst/>
                <a:ahLst/>
                <a:cxnLst>
                  <a:cxn ang="0">
                    <a:pos x="0" y="30"/>
                  </a:cxn>
                  <a:cxn ang="0">
                    <a:pos x="0" y="118"/>
                  </a:cxn>
                  <a:cxn ang="0">
                    <a:pos x="28" y="148"/>
                  </a:cxn>
                  <a:cxn ang="0">
                    <a:pos x="177" y="148"/>
                  </a:cxn>
                  <a:cxn ang="0">
                    <a:pos x="207" y="179"/>
                  </a:cxn>
                  <a:cxn ang="0">
                    <a:pos x="265" y="179"/>
                  </a:cxn>
                  <a:cxn ang="0">
                    <a:pos x="295" y="207"/>
                  </a:cxn>
                  <a:cxn ang="0">
                    <a:pos x="325" y="207"/>
                  </a:cxn>
                  <a:cxn ang="0">
                    <a:pos x="354" y="237"/>
                  </a:cxn>
                  <a:cxn ang="0">
                    <a:pos x="354" y="268"/>
                  </a:cxn>
                  <a:cxn ang="0">
                    <a:pos x="414" y="268"/>
                  </a:cxn>
                  <a:cxn ang="0">
                    <a:pos x="414" y="237"/>
                  </a:cxn>
                  <a:cxn ang="0">
                    <a:pos x="651" y="237"/>
                  </a:cxn>
                  <a:cxn ang="0">
                    <a:pos x="651" y="207"/>
                  </a:cxn>
                  <a:cxn ang="0">
                    <a:pos x="709" y="207"/>
                  </a:cxn>
                  <a:cxn ang="0">
                    <a:pos x="740" y="237"/>
                  </a:cxn>
                  <a:cxn ang="0">
                    <a:pos x="770" y="207"/>
                  </a:cxn>
                  <a:cxn ang="0">
                    <a:pos x="770" y="148"/>
                  </a:cxn>
                  <a:cxn ang="0">
                    <a:pos x="709" y="148"/>
                  </a:cxn>
                  <a:cxn ang="0">
                    <a:pos x="681" y="179"/>
                  </a:cxn>
                  <a:cxn ang="0">
                    <a:pos x="620" y="179"/>
                  </a:cxn>
                  <a:cxn ang="0">
                    <a:pos x="620" y="118"/>
                  </a:cxn>
                  <a:cxn ang="0">
                    <a:pos x="444" y="118"/>
                  </a:cxn>
                  <a:cxn ang="0">
                    <a:pos x="414" y="88"/>
                  </a:cxn>
                  <a:cxn ang="0">
                    <a:pos x="265" y="88"/>
                  </a:cxn>
                  <a:cxn ang="0">
                    <a:pos x="235" y="118"/>
                  </a:cxn>
                  <a:cxn ang="0">
                    <a:pos x="207" y="118"/>
                  </a:cxn>
                  <a:cxn ang="0">
                    <a:pos x="207" y="88"/>
                  </a:cxn>
                  <a:cxn ang="0">
                    <a:pos x="177" y="88"/>
                  </a:cxn>
                  <a:cxn ang="0">
                    <a:pos x="147" y="60"/>
                  </a:cxn>
                  <a:cxn ang="0">
                    <a:pos x="177" y="30"/>
                  </a:cxn>
                  <a:cxn ang="0">
                    <a:pos x="147" y="30"/>
                  </a:cxn>
                  <a:cxn ang="0">
                    <a:pos x="117" y="60"/>
                  </a:cxn>
                  <a:cxn ang="0">
                    <a:pos x="88" y="60"/>
                  </a:cxn>
                  <a:cxn ang="0">
                    <a:pos x="28" y="0"/>
                  </a:cxn>
                  <a:cxn ang="0">
                    <a:pos x="28" y="60"/>
                  </a:cxn>
                  <a:cxn ang="0">
                    <a:pos x="0" y="30"/>
                  </a:cxn>
                </a:cxnLst>
                <a:rect l="0" t="0" r="r" b="b"/>
                <a:pathLst>
                  <a:path w="770" h="268">
                    <a:moveTo>
                      <a:pt x="0" y="30"/>
                    </a:moveTo>
                    <a:lnTo>
                      <a:pt x="0" y="118"/>
                    </a:lnTo>
                    <a:lnTo>
                      <a:pt x="28" y="148"/>
                    </a:lnTo>
                    <a:lnTo>
                      <a:pt x="177" y="148"/>
                    </a:lnTo>
                    <a:lnTo>
                      <a:pt x="207" y="179"/>
                    </a:lnTo>
                    <a:lnTo>
                      <a:pt x="265" y="179"/>
                    </a:lnTo>
                    <a:lnTo>
                      <a:pt x="295" y="207"/>
                    </a:lnTo>
                    <a:lnTo>
                      <a:pt x="325" y="207"/>
                    </a:lnTo>
                    <a:lnTo>
                      <a:pt x="354" y="237"/>
                    </a:lnTo>
                    <a:lnTo>
                      <a:pt x="354" y="268"/>
                    </a:lnTo>
                    <a:lnTo>
                      <a:pt x="414" y="268"/>
                    </a:lnTo>
                    <a:lnTo>
                      <a:pt x="414" y="237"/>
                    </a:lnTo>
                    <a:lnTo>
                      <a:pt x="651" y="237"/>
                    </a:lnTo>
                    <a:lnTo>
                      <a:pt x="651" y="207"/>
                    </a:lnTo>
                    <a:lnTo>
                      <a:pt x="709" y="207"/>
                    </a:lnTo>
                    <a:lnTo>
                      <a:pt x="740" y="237"/>
                    </a:lnTo>
                    <a:lnTo>
                      <a:pt x="770" y="207"/>
                    </a:lnTo>
                    <a:lnTo>
                      <a:pt x="770" y="148"/>
                    </a:lnTo>
                    <a:lnTo>
                      <a:pt x="709" y="148"/>
                    </a:lnTo>
                    <a:lnTo>
                      <a:pt x="681" y="179"/>
                    </a:lnTo>
                    <a:lnTo>
                      <a:pt x="620" y="179"/>
                    </a:lnTo>
                    <a:lnTo>
                      <a:pt x="620" y="118"/>
                    </a:lnTo>
                    <a:lnTo>
                      <a:pt x="444" y="118"/>
                    </a:lnTo>
                    <a:lnTo>
                      <a:pt x="414" y="88"/>
                    </a:lnTo>
                    <a:lnTo>
                      <a:pt x="265" y="88"/>
                    </a:lnTo>
                    <a:lnTo>
                      <a:pt x="235" y="118"/>
                    </a:lnTo>
                    <a:lnTo>
                      <a:pt x="207" y="118"/>
                    </a:lnTo>
                    <a:lnTo>
                      <a:pt x="207" y="88"/>
                    </a:lnTo>
                    <a:lnTo>
                      <a:pt x="177" y="88"/>
                    </a:lnTo>
                    <a:lnTo>
                      <a:pt x="147" y="60"/>
                    </a:lnTo>
                    <a:lnTo>
                      <a:pt x="177" y="30"/>
                    </a:lnTo>
                    <a:lnTo>
                      <a:pt x="147" y="30"/>
                    </a:lnTo>
                    <a:lnTo>
                      <a:pt x="117" y="60"/>
                    </a:lnTo>
                    <a:lnTo>
                      <a:pt x="88" y="60"/>
                    </a:lnTo>
                    <a:lnTo>
                      <a:pt x="28" y="0"/>
                    </a:lnTo>
                    <a:lnTo>
                      <a:pt x="28" y="60"/>
                    </a:lnTo>
                    <a:lnTo>
                      <a:pt x="0" y="30"/>
                    </a:lnTo>
                    <a:close/>
                  </a:path>
                </a:pathLst>
              </a:custGeom>
              <a:solidFill>
                <a:srgbClr val="B28665"/>
              </a:solidFill>
              <a:ln w="9525">
                <a:noFill/>
                <a:round/>
                <a:headEnd/>
                <a:tailEnd/>
              </a:ln>
            </p:spPr>
            <p:txBody>
              <a:bodyPr/>
              <a:lstStyle/>
              <a:p>
                <a:endParaRPr lang="en-GB"/>
              </a:p>
            </p:txBody>
          </p:sp>
          <p:sp>
            <p:nvSpPr>
              <p:cNvPr id="13432" name="Freeform 120"/>
              <p:cNvSpPr>
                <a:spLocks/>
              </p:cNvSpPr>
              <p:nvPr/>
            </p:nvSpPr>
            <p:spPr bwMode="auto">
              <a:xfrm>
                <a:off x="4791" y="3733"/>
                <a:ext cx="155" cy="96"/>
              </a:xfrm>
              <a:custGeom>
                <a:avLst/>
                <a:gdLst/>
                <a:ahLst/>
                <a:cxnLst>
                  <a:cxn ang="0">
                    <a:pos x="624" y="0"/>
                  </a:cxn>
                  <a:cxn ang="0">
                    <a:pos x="594" y="0"/>
                  </a:cxn>
                  <a:cxn ang="0">
                    <a:pos x="564" y="30"/>
                  </a:cxn>
                  <a:cxn ang="0">
                    <a:pos x="535" y="30"/>
                  </a:cxn>
                  <a:cxn ang="0">
                    <a:pos x="475" y="88"/>
                  </a:cxn>
                  <a:cxn ang="0">
                    <a:pos x="417" y="88"/>
                  </a:cxn>
                  <a:cxn ang="0">
                    <a:pos x="387" y="118"/>
                  </a:cxn>
                  <a:cxn ang="0">
                    <a:pos x="180" y="118"/>
                  </a:cxn>
                  <a:cxn ang="0">
                    <a:pos x="180" y="179"/>
                  </a:cxn>
                  <a:cxn ang="0">
                    <a:pos x="61" y="179"/>
                  </a:cxn>
                  <a:cxn ang="0">
                    <a:pos x="61" y="207"/>
                  </a:cxn>
                  <a:cxn ang="0">
                    <a:pos x="0" y="207"/>
                  </a:cxn>
                  <a:cxn ang="0">
                    <a:pos x="0" y="268"/>
                  </a:cxn>
                  <a:cxn ang="0">
                    <a:pos x="30" y="297"/>
                  </a:cxn>
                  <a:cxn ang="0">
                    <a:pos x="30" y="325"/>
                  </a:cxn>
                  <a:cxn ang="0">
                    <a:pos x="91" y="325"/>
                  </a:cxn>
                  <a:cxn ang="0">
                    <a:pos x="119" y="355"/>
                  </a:cxn>
                  <a:cxn ang="0">
                    <a:pos x="180" y="355"/>
                  </a:cxn>
                  <a:cxn ang="0">
                    <a:pos x="210" y="386"/>
                  </a:cxn>
                  <a:cxn ang="0">
                    <a:pos x="210" y="355"/>
                  </a:cxn>
                  <a:cxn ang="0">
                    <a:pos x="237" y="325"/>
                  </a:cxn>
                  <a:cxn ang="0">
                    <a:pos x="328" y="325"/>
                  </a:cxn>
                  <a:cxn ang="0">
                    <a:pos x="417" y="237"/>
                  </a:cxn>
                  <a:cxn ang="0">
                    <a:pos x="505" y="237"/>
                  </a:cxn>
                  <a:cxn ang="0">
                    <a:pos x="444" y="179"/>
                  </a:cxn>
                  <a:cxn ang="0">
                    <a:pos x="444" y="148"/>
                  </a:cxn>
                  <a:cxn ang="0">
                    <a:pos x="475" y="118"/>
                  </a:cxn>
                  <a:cxn ang="0">
                    <a:pos x="505" y="118"/>
                  </a:cxn>
                  <a:cxn ang="0">
                    <a:pos x="505" y="88"/>
                  </a:cxn>
                  <a:cxn ang="0">
                    <a:pos x="535" y="60"/>
                  </a:cxn>
                  <a:cxn ang="0">
                    <a:pos x="564" y="60"/>
                  </a:cxn>
                  <a:cxn ang="0">
                    <a:pos x="624" y="0"/>
                  </a:cxn>
                </a:cxnLst>
                <a:rect l="0" t="0" r="r" b="b"/>
                <a:pathLst>
                  <a:path w="624" h="386">
                    <a:moveTo>
                      <a:pt x="624" y="0"/>
                    </a:moveTo>
                    <a:lnTo>
                      <a:pt x="594" y="0"/>
                    </a:lnTo>
                    <a:lnTo>
                      <a:pt x="564" y="30"/>
                    </a:lnTo>
                    <a:lnTo>
                      <a:pt x="535" y="30"/>
                    </a:lnTo>
                    <a:lnTo>
                      <a:pt x="475" y="88"/>
                    </a:lnTo>
                    <a:lnTo>
                      <a:pt x="417" y="88"/>
                    </a:lnTo>
                    <a:lnTo>
                      <a:pt x="387" y="118"/>
                    </a:lnTo>
                    <a:lnTo>
                      <a:pt x="180" y="118"/>
                    </a:lnTo>
                    <a:lnTo>
                      <a:pt x="180" y="179"/>
                    </a:lnTo>
                    <a:lnTo>
                      <a:pt x="61" y="179"/>
                    </a:lnTo>
                    <a:lnTo>
                      <a:pt x="61" y="207"/>
                    </a:lnTo>
                    <a:lnTo>
                      <a:pt x="0" y="207"/>
                    </a:lnTo>
                    <a:lnTo>
                      <a:pt x="0" y="268"/>
                    </a:lnTo>
                    <a:lnTo>
                      <a:pt x="30" y="297"/>
                    </a:lnTo>
                    <a:lnTo>
                      <a:pt x="30" y="325"/>
                    </a:lnTo>
                    <a:lnTo>
                      <a:pt x="91" y="325"/>
                    </a:lnTo>
                    <a:lnTo>
                      <a:pt x="119" y="355"/>
                    </a:lnTo>
                    <a:lnTo>
                      <a:pt x="180" y="355"/>
                    </a:lnTo>
                    <a:lnTo>
                      <a:pt x="210" y="386"/>
                    </a:lnTo>
                    <a:lnTo>
                      <a:pt x="210" y="355"/>
                    </a:lnTo>
                    <a:lnTo>
                      <a:pt x="237" y="325"/>
                    </a:lnTo>
                    <a:lnTo>
                      <a:pt x="328" y="325"/>
                    </a:lnTo>
                    <a:lnTo>
                      <a:pt x="417" y="237"/>
                    </a:lnTo>
                    <a:lnTo>
                      <a:pt x="505" y="237"/>
                    </a:lnTo>
                    <a:lnTo>
                      <a:pt x="444" y="179"/>
                    </a:lnTo>
                    <a:lnTo>
                      <a:pt x="444" y="148"/>
                    </a:lnTo>
                    <a:lnTo>
                      <a:pt x="475" y="118"/>
                    </a:lnTo>
                    <a:lnTo>
                      <a:pt x="505" y="118"/>
                    </a:lnTo>
                    <a:lnTo>
                      <a:pt x="505" y="88"/>
                    </a:lnTo>
                    <a:lnTo>
                      <a:pt x="535" y="60"/>
                    </a:lnTo>
                    <a:lnTo>
                      <a:pt x="564" y="60"/>
                    </a:lnTo>
                    <a:lnTo>
                      <a:pt x="624" y="0"/>
                    </a:lnTo>
                    <a:close/>
                  </a:path>
                </a:pathLst>
              </a:custGeom>
              <a:solidFill>
                <a:srgbClr val="FFFF7F"/>
              </a:solidFill>
              <a:ln w="9525">
                <a:noFill/>
                <a:round/>
                <a:headEnd/>
                <a:tailEnd/>
              </a:ln>
            </p:spPr>
            <p:txBody>
              <a:bodyPr/>
              <a:lstStyle/>
              <a:p>
                <a:endParaRPr lang="en-GB"/>
              </a:p>
            </p:txBody>
          </p:sp>
          <p:sp>
            <p:nvSpPr>
              <p:cNvPr id="13433" name="Freeform 121"/>
              <p:cNvSpPr>
                <a:spLocks/>
              </p:cNvSpPr>
              <p:nvPr/>
            </p:nvSpPr>
            <p:spPr bwMode="auto">
              <a:xfrm>
                <a:off x="2902" y="1624"/>
                <a:ext cx="7" cy="8"/>
              </a:xfrm>
              <a:custGeom>
                <a:avLst/>
                <a:gdLst/>
                <a:ahLst/>
                <a:cxnLst>
                  <a:cxn ang="0">
                    <a:pos x="0" y="0"/>
                  </a:cxn>
                  <a:cxn ang="0">
                    <a:pos x="0" y="31"/>
                  </a:cxn>
                  <a:cxn ang="0">
                    <a:pos x="29" y="31"/>
                  </a:cxn>
                  <a:cxn ang="0">
                    <a:pos x="0" y="0"/>
                  </a:cxn>
                </a:cxnLst>
                <a:rect l="0" t="0" r="r" b="b"/>
                <a:pathLst>
                  <a:path w="29" h="31">
                    <a:moveTo>
                      <a:pt x="0" y="0"/>
                    </a:moveTo>
                    <a:lnTo>
                      <a:pt x="0" y="31"/>
                    </a:lnTo>
                    <a:lnTo>
                      <a:pt x="29" y="31"/>
                    </a:lnTo>
                    <a:lnTo>
                      <a:pt x="0" y="0"/>
                    </a:lnTo>
                    <a:close/>
                  </a:path>
                </a:pathLst>
              </a:custGeom>
              <a:solidFill>
                <a:srgbClr val="8FB5BE"/>
              </a:solidFill>
              <a:ln w="9525">
                <a:noFill/>
                <a:round/>
                <a:headEnd/>
                <a:tailEnd/>
              </a:ln>
            </p:spPr>
            <p:txBody>
              <a:bodyPr/>
              <a:lstStyle/>
              <a:p>
                <a:endParaRPr lang="en-GB"/>
              </a:p>
            </p:txBody>
          </p:sp>
          <p:sp>
            <p:nvSpPr>
              <p:cNvPr id="13434" name="Freeform 122"/>
              <p:cNvSpPr>
                <a:spLocks/>
              </p:cNvSpPr>
              <p:nvPr/>
            </p:nvSpPr>
            <p:spPr bwMode="auto">
              <a:xfrm>
                <a:off x="2509" y="1676"/>
                <a:ext cx="15" cy="15"/>
              </a:xfrm>
              <a:custGeom>
                <a:avLst/>
                <a:gdLst/>
                <a:ahLst/>
                <a:cxnLst>
                  <a:cxn ang="0">
                    <a:pos x="60" y="0"/>
                  </a:cxn>
                  <a:cxn ang="0">
                    <a:pos x="30" y="31"/>
                  </a:cxn>
                  <a:cxn ang="0">
                    <a:pos x="0" y="31"/>
                  </a:cxn>
                  <a:cxn ang="0">
                    <a:pos x="30" y="61"/>
                  </a:cxn>
                  <a:cxn ang="0">
                    <a:pos x="60" y="61"/>
                  </a:cxn>
                  <a:cxn ang="0">
                    <a:pos x="60" y="0"/>
                  </a:cxn>
                </a:cxnLst>
                <a:rect l="0" t="0" r="r" b="b"/>
                <a:pathLst>
                  <a:path w="60" h="61">
                    <a:moveTo>
                      <a:pt x="60" y="0"/>
                    </a:moveTo>
                    <a:lnTo>
                      <a:pt x="30" y="31"/>
                    </a:lnTo>
                    <a:lnTo>
                      <a:pt x="0" y="31"/>
                    </a:lnTo>
                    <a:lnTo>
                      <a:pt x="30" y="61"/>
                    </a:lnTo>
                    <a:lnTo>
                      <a:pt x="60" y="61"/>
                    </a:lnTo>
                    <a:lnTo>
                      <a:pt x="60" y="0"/>
                    </a:lnTo>
                    <a:close/>
                  </a:path>
                </a:pathLst>
              </a:custGeom>
              <a:solidFill>
                <a:srgbClr val="FECC2E"/>
              </a:solidFill>
              <a:ln w="9525">
                <a:noFill/>
                <a:round/>
                <a:headEnd/>
                <a:tailEnd/>
              </a:ln>
            </p:spPr>
            <p:txBody>
              <a:bodyPr/>
              <a:lstStyle/>
              <a:p>
                <a:endParaRPr lang="en-GB"/>
              </a:p>
            </p:txBody>
          </p:sp>
          <p:sp>
            <p:nvSpPr>
              <p:cNvPr id="13435" name="Freeform 123"/>
              <p:cNvSpPr>
                <a:spLocks/>
              </p:cNvSpPr>
              <p:nvPr/>
            </p:nvSpPr>
            <p:spPr bwMode="auto">
              <a:xfrm>
                <a:off x="2501" y="1683"/>
                <a:ext cx="38" cy="44"/>
              </a:xfrm>
              <a:custGeom>
                <a:avLst/>
                <a:gdLst/>
                <a:ahLst/>
                <a:cxnLst>
                  <a:cxn ang="0">
                    <a:pos x="60" y="58"/>
                  </a:cxn>
                  <a:cxn ang="0">
                    <a:pos x="0" y="58"/>
                  </a:cxn>
                  <a:cxn ang="0">
                    <a:pos x="0" y="89"/>
                  </a:cxn>
                  <a:cxn ang="0">
                    <a:pos x="60" y="89"/>
                  </a:cxn>
                  <a:cxn ang="0">
                    <a:pos x="90" y="118"/>
                  </a:cxn>
                  <a:cxn ang="0">
                    <a:pos x="90" y="148"/>
                  </a:cxn>
                  <a:cxn ang="0">
                    <a:pos x="60" y="177"/>
                  </a:cxn>
                  <a:cxn ang="0">
                    <a:pos x="90" y="177"/>
                  </a:cxn>
                  <a:cxn ang="0">
                    <a:pos x="118" y="148"/>
                  </a:cxn>
                  <a:cxn ang="0">
                    <a:pos x="118" y="89"/>
                  </a:cxn>
                  <a:cxn ang="0">
                    <a:pos x="149" y="58"/>
                  </a:cxn>
                  <a:cxn ang="0">
                    <a:pos x="149" y="30"/>
                  </a:cxn>
                  <a:cxn ang="0">
                    <a:pos x="118" y="30"/>
                  </a:cxn>
                  <a:cxn ang="0">
                    <a:pos x="118" y="0"/>
                  </a:cxn>
                  <a:cxn ang="0">
                    <a:pos x="90" y="30"/>
                  </a:cxn>
                  <a:cxn ang="0">
                    <a:pos x="60" y="58"/>
                  </a:cxn>
                </a:cxnLst>
                <a:rect l="0" t="0" r="r" b="b"/>
                <a:pathLst>
                  <a:path w="149" h="177">
                    <a:moveTo>
                      <a:pt x="60" y="58"/>
                    </a:moveTo>
                    <a:lnTo>
                      <a:pt x="0" y="58"/>
                    </a:lnTo>
                    <a:lnTo>
                      <a:pt x="0" y="89"/>
                    </a:lnTo>
                    <a:lnTo>
                      <a:pt x="60" y="89"/>
                    </a:lnTo>
                    <a:lnTo>
                      <a:pt x="90" y="118"/>
                    </a:lnTo>
                    <a:lnTo>
                      <a:pt x="90" y="148"/>
                    </a:lnTo>
                    <a:lnTo>
                      <a:pt x="60" y="177"/>
                    </a:lnTo>
                    <a:lnTo>
                      <a:pt x="90" y="177"/>
                    </a:lnTo>
                    <a:lnTo>
                      <a:pt x="118" y="148"/>
                    </a:lnTo>
                    <a:lnTo>
                      <a:pt x="118" y="89"/>
                    </a:lnTo>
                    <a:lnTo>
                      <a:pt x="149" y="58"/>
                    </a:lnTo>
                    <a:lnTo>
                      <a:pt x="149" y="30"/>
                    </a:lnTo>
                    <a:lnTo>
                      <a:pt x="118" y="30"/>
                    </a:lnTo>
                    <a:lnTo>
                      <a:pt x="118" y="0"/>
                    </a:lnTo>
                    <a:lnTo>
                      <a:pt x="90" y="30"/>
                    </a:lnTo>
                    <a:lnTo>
                      <a:pt x="60" y="58"/>
                    </a:lnTo>
                    <a:close/>
                  </a:path>
                </a:pathLst>
              </a:custGeom>
              <a:solidFill>
                <a:srgbClr val="FECC2E"/>
              </a:solidFill>
              <a:ln w="9525">
                <a:noFill/>
                <a:round/>
                <a:headEnd/>
                <a:tailEnd/>
              </a:ln>
            </p:spPr>
            <p:txBody>
              <a:bodyPr/>
              <a:lstStyle/>
              <a:p>
                <a:endParaRPr lang="en-GB"/>
              </a:p>
            </p:txBody>
          </p:sp>
          <p:sp>
            <p:nvSpPr>
              <p:cNvPr id="13436" name="Freeform 124"/>
              <p:cNvSpPr>
                <a:spLocks/>
              </p:cNvSpPr>
              <p:nvPr/>
            </p:nvSpPr>
            <p:spPr bwMode="auto">
              <a:xfrm>
                <a:off x="2531" y="1668"/>
                <a:ext cx="15" cy="15"/>
              </a:xfrm>
              <a:custGeom>
                <a:avLst/>
                <a:gdLst/>
                <a:ahLst/>
                <a:cxnLst>
                  <a:cxn ang="0">
                    <a:pos x="61" y="0"/>
                  </a:cxn>
                  <a:cxn ang="0">
                    <a:pos x="31" y="0"/>
                  </a:cxn>
                  <a:cxn ang="0">
                    <a:pos x="31" y="30"/>
                  </a:cxn>
                  <a:cxn ang="0">
                    <a:pos x="0" y="61"/>
                  </a:cxn>
                  <a:cxn ang="0">
                    <a:pos x="31" y="61"/>
                  </a:cxn>
                  <a:cxn ang="0">
                    <a:pos x="61" y="30"/>
                  </a:cxn>
                  <a:cxn ang="0">
                    <a:pos x="61" y="0"/>
                  </a:cxn>
                </a:cxnLst>
                <a:rect l="0" t="0" r="r" b="b"/>
                <a:pathLst>
                  <a:path w="61" h="61">
                    <a:moveTo>
                      <a:pt x="61" y="0"/>
                    </a:moveTo>
                    <a:lnTo>
                      <a:pt x="31" y="0"/>
                    </a:lnTo>
                    <a:lnTo>
                      <a:pt x="31" y="30"/>
                    </a:lnTo>
                    <a:lnTo>
                      <a:pt x="0" y="61"/>
                    </a:lnTo>
                    <a:lnTo>
                      <a:pt x="31" y="61"/>
                    </a:lnTo>
                    <a:lnTo>
                      <a:pt x="61" y="30"/>
                    </a:lnTo>
                    <a:lnTo>
                      <a:pt x="61" y="0"/>
                    </a:lnTo>
                    <a:close/>
                  </a:path>
                </a:pathLst>
              </a:custGeom>
              <a:solidFill>
                <a:srgbClr val="FECC2E"/>
              </a:solidFill>
              <a:ln w="9525">
                <a:noFill/>
                <a:round/>
                <a:headEnd/>
                <a:tailEnd/>
              </a:ln>
            </p:spPr>
            <p:txBody>
              <a:bodyPr/>
              <a:lstStyle/>
              <a:p>
                <a:endParaRPr lang="en-GB"/>
              </a:p>
            </p:txBody>
          </p:sp>
          <p:sp>
            <p:nvSpPr>
              <p:cNvPr id="13437" name="Freeform 125"/>
              <p:cNvSpPr>
                <a:spLocks noEditPoints="1"/>
              </p:cNvSpPr>
              <p:nvPr/>
            </p:nvSpPr>
            <p:spPr bwMode="auto">
              <a:xfrm>
                <a:off x="2175" y="1824"/>
                <a:ext cx="497" cy="703"/>
              </a:xfrm>
              <a:custGeom>
                <a:avLst/>
                <a:gdLst/>
                <a:ahLst/>
                <a:cxnLst>
                  <a:cxn ang="0">
                    <a:pos x="1008" y="859"/>
                  </a:cxn>
                  <a:cxn ang="0">
                    <a:pos x="830" y="829"/>
                  </a:cxn>
                  <a:cxn ang="0">
                    <a:pos x="948" y="710"/>
                  </a:cxn>
                  <a:cxn ang="0">
                    <a:pos x="1127" y="474"/>
                  </a:cxn>
                  <a:cxn ang="0">
                    <a:pos x="712" y="325"/>
                  </a:cxn>
                  <a:cxn ang="0">
                    <a:pos x="653" y="325"/>
                  </a:cxn>
                  <a:cxn ang="0">
                    <a:pos x="683" y="236"/>
                  </a:cxn>
                  <a:cxn ang="0">
                    <a:pos x="860" y="0"/>
                  </a:cxn>
                  <a:cxn ang="0">
                    <a:pos x="505" y="60"/>
                  </a:cxn>
                  <a:cxn ang="0">
                    <a:pos x="327" y="206"/>
                  </a:cxn>
                  <a:cxn ang="0">
                    <a:pos x="237" y="267"/>
                  </a:cxn>
                  <a:cxn ang="0">
                    <a:pos x="267" y="443"/>
                  </a:cxn>
                  <a:cxn ang="0">
                    <a:pos x="178" y="592"/>
                  </a:cxn>
                  <a:cxn ang="0">
                    <a:pos x="60" y="681"/>
                  </a:cxn>
                  <a:cxn ang="0">
                    <a:pos x="209" y="710"/>
                  </a:cxn>
                  <a:cxn ang="0">
                    <a:pos x="386" y="622"/>
                  </a:cxn>
                  <a:cxn ang="0">
                    <a:pos x="267" y="740"/>
                  </a:cxn>
                  <a:cxn ang="0">
                    <a:pos x="178" y="977"/>
                  </a:cxn>
                  <a:cxn ang="0">
                    <a:pos x="237" y="1008"/>
                  </a:cxn>
                  <a:cxn ang="0">
                    <a:pos x="386" y="888"/>
                  </a:cxn>
                  <a:cxn ang="0">
                    <a:pos x="474" y="888"/>
                  </a:cxn>
                  <a:cxn ang="0">
                    <a:pos x="446" y="1035"/>
                  </a:cxn>
                  <a:cxn ang="0">
                    <a:pos x="298" y="1244"/>
                  </a:cxn>
                  <a:cxn ang="0">
                    <a:pos x="474" y="1214"/>
                  </a:cxn>
                  <a:cxn ang="0">
                    <a:pos x="801" y="1184"/>
                  </a:cxn>
                  <a:cxn ang="0">
                    <a:pos x="771" y="1421"/>
                  </a:cxn>
                  <a:cxn ang="0">
                    <a:pos x="801" y="1539"/>
                  </a:cxn>
                  <a:cxn ang="0">
                    <a:pos x="771" y="1746"/>
                  </a:cxn>
                  <a:cxn ang="0">
                    <a:pos x="505" y="1746"/>
                  </a:cxn>
                  <a:cxn ang="0">
                    <a:pos x="416" y="1776"/>
                  </a:cxn>
                  <a:cxn ang="0">
                    <a:pos x="416" y="1865"/>
                  </a:cxn>
                  <a:cxn ang="0">
                    <a:pos x="474" y="2044"/>
                  </a:cxn>
                  <a:cxn ang="0">
                    <a:pos x="267" y="2162"/>
                  </a:cxn>
                  <a:cxn ang="0">
                    <a:pos x="237" y="2280"/>
                  </a:cxn>
                  <a:cxn ang="0">
                    <a:pos x="474" y="2280"/>
                  </a:cxn>
                  <a:cxn ang="0">
                    <a:pos x="564" y="2338"/>
                  </a:cxn>
                  <a:cxn ang="0">
                    <a:pos x="830" y="2280"/>
                  </a:cxn>
                  <a:cxn ang="0">
                    <a:pos x="741" y="2398"/>
                  </a:cxn>
                  <a:cxn ang="0">
                    <a:pos x="386" y="2487"/>
                  </a:cxn>
                  <a:cxn ang="0">
                    <a:pos x="178" y="2635"/>
                  </a:cxn>
                  <a:cxn ang="0">
                    <a:pos x="0" y="2812"/>
                  </a:cxn>
                  <a:cxn ang="0">
                    <a:pos x="237" y="2723"/>
                  </a:cxn>
                  <a:cxn ang="0">
                    <a:pos x="505" y="2753"/>
                  </a:cxn>
                  <a:cxn ang="0">
                    <a:pos x="683" y="2575"/>
                  </a:cxn>
                  <a:cxn ang="0">
                    <a:pos x="1097" y="2575"/>
                  </a:cxn>
                  <a:cxn ang="0">
                    <a:pos x="1276" y="2544"/>
                  </a:cxn>
                  <a:cxn ang="0">
                    <a:pos x="1690" y="2517"/>
                  </a:cxn>
                  <a:cxn ang="0">
                    <a:pos x="1690" y="2338"/>
                  </a:cxn>
                  <a:cxn ang="0">
                    <a:pos x="1868" y="2190"/>
                  </a:cxn>
                  <a:cxn ang="0">
                    <a:pos x="1988" y="1924"/>
                  </a:cxn>
                  <a:cxn ang="0">
                    <a:pos x="1631" y="1894"/>
                  </a:cxn>
                  <a:cxn ang="0">
                    <a:pos x="1542" y="1628"/>
                  </a:cxn>
                  <a:cxn ang="0">
                    <a:pos x="1513" y="1479"/>
                  </a:cxn>
                  <a:cxn ang="0">
                    <a:pos x="1422" y="1333"/>
                  </a:cxn>
                  <a:cxn ang="0">
                    <a:pos x="355" y="799"/>
                  </a:cxn>
                  <a:cxn ang="0">
                    <a:pos x="593" y="267"/>
                  </a:cxn>
                </a:cxnLst>
                <a:rect l="0" t="0" r="r" b="b"/>
                <a:pathLst>
                  <a:path w="1988" h="2812">
                    <a:moveTo>
                      <a:pt x="1215" y="1154"/>
                    </a:moveTo>
                    <a:lnTo>
                      <a:pt x="1215" y="1008"/>
                    </a:lnTo>
                    <a:lnTo>
                      <a:pt x="1185" y="977"/>
                    </a:lnTo>
                    <a:lnTo>
                      <a:pt x="1157" y="977"/>
                    </a:lnTo>
                    <a:lnTo>
                      <a:pt x="1067" y="888"/>
                    </a:lnTo>
                    <a:lnTo>
                      <a:pt x="1039" y="888"/>
                    </a:lnTo>
                    <a:lnTo>
                      <a:pt x="1008" y="859"/>
                    </a:lnTo>
                    <a:lnTo>
                      <a:pt x="978" y="859"/>
                    </a:lnTo>
                    <a:lnTo>
                      <a:pt x="948" y="829"/>
                    </a:lnTo>
                    <a:lnTo>
                      <a:pt x="920" y="829"/>
                    </a:lnTo>
                    <a:lnTo>
                      <a:pt x="890" y="859"/>
                    </a:lnTo>
                    <a:lnTo>
                      <a:pt x="771" y="859"/>
                    </a:lnTo>
                    <a:lnTo>
                      <a:pt x="801" y="829"/>
                    </a:lnTo>
                    <a:lnTo>
                      <a:pt x="830" y="829"/>
                    </a:lnTo>
                    <a:lnTo>
                      <a:pt x="860" y="799"/>
                    </a:lnTo>
                    <a:lnTo>
                      <a:pt x="920" y="799"/>
                    </a:lnTo>
                    <a:lnTo>
                      <a:pt x="948" y="770"/>
                    </a:lnTo>
                    <a:lnTo>
                      <a:pt x="948" y="740"/>
                    </a:lnTo>
                    <a:lnTo>
                      <a:pt x="920" y="740"/>
                    </a:lnTo>
                    <a:lnTo>
                      <a:pt x="920" y="710"/>
                    </a:lnTo>
                    <a:lnTo>
                      <a:pt x="948" y="710"/>
                    </a:lnTo>
                    <a:lnTo>
                      <a:pt x="1008" y="652"/>
                    </a:lnTo>
                    <a:lnTo>
                      <a:pt x="1008" y="622"/>
                    </a:lnTo>
                    <a:lnTo>
                      <a:pt x="1039" y="622"/>
                    </a:lnTo>
                    <a:lnTo>
                      <a:pt x="1039" y="592"/>
                    </a:lnTo>
                    <a:lnTo>
                      <a:pt x="1067" y="592"/>
                    </a:lnTo>
                    <a:lnTo>
                      <a:pt x="1127" y="534"/>
                    </a:lnTo>
                    <a:lnTo>
                      <a:pt x="1127" y="474"/>
                    </a:lnTo>
                    <a:lnTo>
                      <a:pt x="1215" y="385"/>
                    </a:lnTo>
                    <a:lnTo>
                      <a:pt x="1185" y="356"/>
                    </a:lnTo>
                    <a:lnTo>
                      <a:pt x="1185" y="325"/>
                    </a:lnTo>
                    <a:lnTo>
                      <a:pt x="860" y="325"/>
                    </a:lnTo>
                    <a:lnTo>
                      <a:pt x="830" y="297"/>
                    </a:lnTo>
                    <a:lnTo>
                      <a:pt x="801" y="325"/>
                    </a:lnTo>
                    <a:lnTo>
                      <a:pt x="712" y="325"/>
                    </a:lnTo>
                    <a:lnTo>
                      <a:pt x="683" y="356"/>
                    </a:lnTo>
                    <a:lnTo>
                      <a:pt x="653" y="356"/>
                    </a:lnTo>
                    <a:lnTo>
                      <a:pt x="623" y="385"/>
                    </a:lnTo>
                    <a:lnTo>
                      <a:pt x="593" y="385"/>
                    </a:lnTo>
                    <a:lnTo>
                      <a:pt x="593" y="356"/>
                    </a:lnTo>
                    <a:lnTo>
                      <a:pt x="623" y="356"/>
                    </a:lnTo>
                    <a:lnTo>
                      <a:pt x="653" y="325"/>
                    </a:lnTo>
                    <a:lnTo>
                      <a:pt x="623" y="325"/>
                    </a:lnTo>
                    <a:lnTo>
                      <a:pt x="653" y="297"/>
                    </a:lnTo>
                    <a:lnTo>
                      <a:pt x="683" y="297"/>
                    </a:lnTo>
                    <a:lnTo>
                      <a:pt x="712" y="267"/>
                    </a:lnTo>
                    <a:lnTo>
                      <a:pt x="653" y="267"/>
                    </a:lnTo>
                    <a:lnTo>
                      <a:pt x="653" y="236"/>
                    </a:lnTo>
                    <a:lnTo>
                      <a:pt x="683" y="236"/>
                    </a:lnTo>
                    <a:lnTo>
                      <a:pt x="712" y="206"/>
                    </a:lnTo>
                    <a:lnTo>
                      <a:pt x="741" y="206"/>
                    </a:lnTo>
                    <a:lnTo>
                      <a:pt x="830" y="118"/>
                    </a:lnTo>
                    <a:lnTo>
                      <a:pt x="860" y="118"/>
                    </a:lnTo>
                    <a:lnTo>
                      <a:pt x="920" y="60"/>
                    </a:lnTo>
                    <a:lnTo>
                      <a:pt x="920" y="0"/>
                    </a:lnTo>
                    <a:lnTo>
                      <a:pt x="860" y="0"/>
                    </a:lnTo>
                    <a:lnTo>
                      <a:pt x="830" y="29"/>
                    </a:lnTo>
                    <a:lnTo>
                      <a:pt x="653" y="29"/>
                    </a:lnTo>
                    <a:lnTo>
                      <a:pt x="623" y="60"/>
                    </a:lnTo>
                    <a:lnTo>
                      <a:pt x="564" y="60"/>
                    </a:lnTo>
                    <a:lnTo>
                      <a:pt x="564" y="29"/>
                    </a:lnTo>
                    <a:lnTo>
                      <a:pt x="534" y="60"/>
                    </a:lnTo>
                    <a:lnTo>
                      <a:pt x="505" y="60"/>
                    </a:lnTo>
                    <a:lnTo>
                      <a:pt x="474" y="29"/>
                    </a:lnTo>
                    <a:lnTo>
                      <a:pt x="446" y="29"/>
                    </a:lnTo>
                    <a:lnTo>
                      <a:pt x="446" y="88"/>
                    </a:lnTo>
                    <a:lnTo>
                      <a:pt x="386" y="148"/>
                    </a:lnTo>
                    <a:lnTo>
                      <a:pt x="355" y="148"/>
                    </a:lnTo>
                    <a:lnTo>
                      <a:pt x="355" y="179"/>
                    </a:lnTo>
                    <a:lnTo>
                      <a:pt x="327" y="206"/>
                    </a:lnTo>
                    <a:lnTo>
                      <a:pt x="386" y="267"/>
                    </a:lnTo>
                    <a:lnTo>
                      <a:pt x="355" y="267"/>
                    </a:lnTo>
                    <a:lnTo>
                      <a:pt x="327" y="236"/>
                    </a:lnTo>
                    <a:lnTo>
                      <a:pt x="298" y="267"/>
                    </a:lnTo>
                    <a:lnTo>
                      <a:pt x="267" y="267"/>
                    </a:lnTo>
                    <a:lnTo>
                      <a:pt x="267" y="297"/>
                    </a:lnTo>
                    <a:lnTo>
                      <a:pt x="237" y="267"/>
                    </a:lnTo>
                    <a:lnTo>
                      <a:pt x="237" y="356"/>
                    </a:lnTo>
                    <a:lnTo>
                      <a:pt x="209" y="356"/>
                    </a:lnTo>
                    <a:lnTo>
                      <a:pt x="209" y="385"/>
                    </a:lnTo>
                    <a:lnTo>
                      <a:pt x="237" y="415"/>
                    </a:lnTo>
                    <a:lnTo>
                      <a:pt x="267" y="415"/>
                    </a:lnTo>
                    <a:lnTo>
                      <a:pt x="237" y="443"/>
                    </a:lnTo>
                    <a:lnTo>
                      <a:pt x="267" y="443"/>
                    </a:lnTo>
                    <a:lnTo>
                      <a:pt x="237" y="474"/>
                    </a:lnTo>
                    <a:lnTo>
                      <a:pt x="237" y="504"/>
                    </a:lnTo>
                    <a:lnTo>
                      <a:pt x="209" y="534"/>
                    </a:lnTo>
                    <a:lnTo>
                      <a:pt x="178" y="534"/>
                    </a:lnTo>
                    <a:lnTo>
                      <a:pt x="178" y="562"/>
                    </a:lnTo>
                    <a:lnTo>
                      <a:pt x="209" y="592"/>
                    </a:lnTo>
                    <a:lnTo>
                      <a:pt x="178" y="592"/>
                    </a:lnTo>
                    <a:lnTo>
                      <a:pt x="178" y="622"/>
                    </a:lnTo>
                    <a:lnTo>
                      <a:pt x="118" y="622"/>
                    </a:lnTo>
                    <a:lnTo>
                      <a:pt x="148" y="652"/>
                    </a:lnTo>
                    <a:lnTo>
                      <a:pt x="148" y="681"/>
                    </a:lnTo>
                    <a:lnTo>
                      <a:pt x="118" y="652"/>
                    </a:lnTo>
                    <a:lnTo>
                      <a:pt x="91" y="652"/>
                    </a:lnTo>
                    <a:lnTo>
                      <a:pt x="60" y="681"/>
                    </a:lnTo>
                    <a:lnTo>
                      <a:pt x="91" y="681"/>
                    </a:lnTo>
                    <a:lnTo>
                      <a:pt x="118" y="710"/>
                    </a:lnTo>
                    <a:lnTo>
                      <a:pt x="60" y="770"/>
                    </a:lnTo>
                    <a:lnTo>
                      <a:pt x="118" y="770"/>
                    </a:lnTo>
                    <a:lnTo>
                      <a:pt x="148" y="740"/>
                    </a:lnTo>
                    <a:lnTo>
                      <a:pt x="209" y="740"/>
                    </a:lnTo>
                    <a:lnTo>
                      <a:pt x="209" y="710"/>
                    </a:lnTo>
                    <a:lnTo>
                      <a:pt x="178" y="681"/>
                    </a:lnTo>
                    <a:lnTo>
                      <a:pt x="237" y="681"/>
                    </a:lnTo>
                    <a:lnTo>
                      <a:pt x="298" y="622"/>
                    </a:lnTo>
                    <a:lnTo>
                      <a:pt x="327" y="622"/>
                    </a:lnTo>
                    <a:lnTo>
                      <a:pt x="355" y="592"/>
                    </a:lnTo>
                    <a:lnTo>
                      <a:pt x="355" y="622"/>
                    </a:lnTo>
                    <a:lnTo>
                      <a:pt x="386" y="622"/>
                    </a:lnTo>
                    <a:lnTo>
                      <a:pt x="355" y="652"/>
                    </a:lnTo>
                    <a:lnTo>
                      <a:pt x="298" y="652"/>
                    </a:lnTo>
                    <a:lnTo>
                      <a:pt x="298" y="681"/>
                    </a:lnTo>
                    <a:lnTo>
                      <a:pt x="327" y="681"/>
                    </a:lnTo>
                    <a:lnTo>
                      <a:pt x="298" y="710"/>
                    </a:lnTo>
                    <a:lnTo>
                      <a:pt x="267" y="710"/>
                    </a:lnTo>
                    <a:lnTo>
                      <a:pt x="267" y="740"/>
                    </a:lnTo>
                    <a:lnTo>
                      <a:pt x="237" y="740"/>
                    </a:lnTo>
                    <a:lnTo>
                      <a:pt x="237" y="799"/>
                    </a:lnTo>
                    <a:lnTo>
                      <a:pt x="209" y="829"/>
                    </a:lnTo>
                    <a:lnTo>
                      <a:pt x="178" y="888"/>
                    </a:lnTo>
                    <a:lnTo>
                      <a:pt x="209" y="917"/>
                    </a:lnTo>
                    <a:lnTo>
                      <a:pt x="237" y="917"/>
                    </a:lnTo>
                    <a:lnTo>
                      <a:pt x="178" y="977"/>
                    </a:lnTo>
                    <a:lnTo>
                      <a:pt x="178" y="1035"/>
                    </a:lnTo>
                    <a:lnTo>
                      <a:pt x="148" y="1065"/>
                    </a:lnTo>
                    <a:lnTo>
                      <a:pt x="148" y="1095"/>
                    </a:lnTo>
                    <a:lnTo>
                      <a:pt x="178" y="1065"/>
                    </a:lnTo>
                    <a:lnTo>
                      <a:pt x="209" y="1065"/>
                    </a:lnTo>
                    <a:lnTo>
                      <a:pt x="209" y="1035"/>
                    </a:lnTo>
                    <a:lnTo>
                      <a:pt x="237" y="1008"/>
                    </a:lnTo>
                    <a:lnTo>
                      <a:pt x="237" y="977"/>
                    </a:lnTo>
                    <a:lnTo>
                      <a:pt x="267" y="947"/>
                    </a:lnTo>
                    <a:lnTo>
                      <a:pt x="267" y="888"/>
                    </a:lnTo>
                    <a:lnTo>
                      <a:pt x="298" y="917"/>
                    </a:lnTo>
                    <a:lnTo>
                      <a:pt x="355" y="859"/>
                    </a:lnTo>
                    <a:lnTo>
                      <a:pt x="355" y="888"/>
                    </a:lnTo>
                    <a:lnTo>
                      <a:pt x="386" y="888"/>
                    </a:lnTo>
                    <a:lnTo>
                      <a:pt x="386" y="829"/>
                    </a:lnTo>
                    <a:lnTo>
                      <a:pt x="386" y="799"/>
                    </a:lnTo>
                    <a:lnTo>
                      <a:pt x="416" y="799"/>
                    </a:lnTo>
                    <a:lnTo>
                      <a:pt x="386" y="829"/>
                    </a:lnTo>
                    <a:lnTo>
                      <a:pt x="416" y="859"/>
                    </a:lnTo>
                    <a:lnTo>
                      <a:pt x="416" y="829"/>
                    </a:lnTo>
                    <a:lnTo>
                      <a:pt x="474" y="888"/>
                    </a:lnTo>
                    <a:lnTo>
                      <a:pt x="446" y="888"/>
                    </a:lnTo>
                    <a:lnTo>
                      <a:pt x="416" y="859"/>
                    </a:lnTo>
                    <a:lnTo>
                      <a:pt x="386" y="888"/>
                    </a:lnTo>
                    <a:lnTo>
                      <a:pt x="386" y="977"/>
                    </a:lnTo>
                    <a:lnTo>
                      <a:pt x="416" y="977"/>
                    </a:lnTo>
                    <a:lnTo>
                      <a:pt x="446" y="1008"/>
                    </a:lnTo>
                    <a:lnTo>
                      <a:pt x="446" y="1035"/>
                    </a:lnTo>
                    <a:lnTo>
                      <a:pt x="416" y="1035"/>
                    </a:lnTo>
                    <a:lnTo>
                      <a:pt x="386" y="1095"/>
                    </a:lnTo>
                    <a:lnTo>
                      <a:pt x="355" y="1095"/>
                    </a:lnTo>
                    <a:lnTo>
                      <a:pt x="327" y="1126"/>
                    </a:lnTo>
                    <a:lnTo>
                      <a:pt x="327" y="1214"/>
                    </a:lnTo>
                    <a:lnTo>
                      <a:pt x="298" y="1184"/>
                    </a:lnTo>
                    <a:lnTo>
                      <a:pt x="298" y="1244"/>
                    </a:lnTo>
                    <a:lnTo>
                      <a:pt x="327" y="1244"/>
                    </a:lnTo>
                    <a:lnTo>
                      <a:pt x="355" y="1214"/>
                    </a:lnTo>
                    <a:lnTo>
                      <a:pt x="386" y="1244"/>
                    </a:lnTo>
                    <a:lnTo>
                      <a:pt x="416" y="1244"/>
                    </a:lnTo>
                    <a:lnTo>
                      <a:pt x="446" y="1272"/>
                    </a:lnTo>
                    <a:lnTo>
                      <a:pt x="474" y="1272"/>
                    </a:lnTo>
                    <a:lnTo>
                      <a:pt x="474" y="1214"/>
                    </a:lnTo>
                    <a:lnTo>
                      <a:pt x="505" y="1214"/>
                    </a:lnTo>
                    <a:lnTo>
                      <a:pt x="534" y="1244"/>
                    </a:lnTo>
                    <a:lnTo>
                      <a:pt x="593" y="1244"/>
                    </a:lnTo>
                    <a:lnTo>
                      <a:pt x="623" y="1214"/>
                    </a:lnTo>
                    <a:lnTo>
                      <a:pt x="683" y="1214"/>
                    </a:lnTo>
                    <a:lnTo>
                      <a:pt x="683" y="1184"/>
                    </a:lnTo>
                    <a:lnTo>
                      <a:pt x="801" y="1184"/>
                    </a:lnTo>
                    <a:lnTo>
                      <a:pt x="771" y="1214"/>
                    </a:lnTo>
                    <a:lnTo>
                      <a:pt x="741" y="1214"/>
                    </a:lnTo>
                    <a:lnTo>
                      <a:pt x="683" y="1272"/>
                    </a:lnTo>
                    <a:lnTo>
                      <a:pt x="683" y="1360"/>
                    </a:lnTo>
                    <a:lnTo>
                      <a:pt x="712" y="1390"/>
                    </a:lnTo>
                    <a:lnTo>
                      <a:pt x="712" y="1421"/>
                    </a:lnTo>
                    <a:lnTo>
                      <a:pt x="771" y="1421"/>
                    </a:lnTo>
                    <a:lnTo>
                      <a:pt x="741" y="1451"/>
                    </a:lnTo>
                    <a:lnTo>
                      <a:pt x="771" y="1479"/>
                    </a:lnTo>
                    <a:lnTo>
                      <a:pt x="801" y="1451"/>
                    </a:lnTo>
                    <a:lnTo>
                      <a:pt x="860" y="1451"/>
                    </a:lnTo>
                    <a:lnTo>
                      <a:pt x="860" y="1510"/>
                    </a:lnTo>
                    <a:lnTo>
                      <a:pt x="830" y="1510"/>
                    </a:lnTo>
                    <a:lnTo>
                      <a:pt x="801" y="1539"/>
                    </a:lnTo>
                    <a:lnTo>
                      <a:pt x="801" y="1597"/>
                    </a:lnTo>
                    <a:lnTo>
                      <a:pt x="771" y="1628"/>
                    </a:lnTo>
                    <a:lnTo>
                      <a:pt x="771" y="1658"/>
                    </a:lnTo>
                    <a:lnTo>
                      <a:pt x="801" y="1688"/>
                    </a:lnTo>
                    <a:lnTo>
                      <a:pt x="771" y="1688"/>
                    </a:lnTo>
                    <a:lnTo>
                      <a:pt x="741" y="1716"/>
                    </a:lnTo>
                    <a:lnTo>
                      <a:pt x="771" y="1746"/>
                    </a:lnTo>
                    <a:lnTo>
                      <a:pt x="741" y="1746"/>
                    </a:lnTo>
                    <a:lnTo>
                      <a:pt x="712" y="1716"/>
                    </a:lnTo>
                    <a:lnTo>
                      <a:pt x="683" y="1716"/>
                    </a:lnTo>
                    <a:lnTo>
                      <a:pt x="623" y="1746"/>
                    </a:lnTo>
                    <a:lnTo>
                      <a:pt x="593" y="1716"/>
                    </a:lnTo>
                    <a:lnTo>
                      <a:pt x="564" y="1746"/>
                    </a:lnTo>
                    <a:lnTo>
                      <a:pt x="505" y="1746"/>
                    </a:lnTo>
                    <a:lnTo>
                      <a:pt x="505" y="1716"/>
                    </a:lnTo>
                    <a:lnTo>
                      <a:pt x="474" y="1716"/>
                    </a:lnTo>
                    <a:lnTo>
                      <a:pt x="446" y="1688"/>
                    </a:lnTo>
                    <a:lnTo>
                      <a:pt x="416" y="1688"/>
                    </a:lnTo>
                    <a:lnTo>
                      <a:pt x="386" y="1716"/>
                    </a:lnTo>
                    <a:lnTo>
                      <a:pt x="386" y="1746"/>
                    </a:lnTo>
                    <a:lnTo>
                      <a:pt x="416" y="1776"/>
                    </a:lnTo>
                    <a:lnTo>
                      <a:pt x="446" y="1776"/>
                    </a:lnTo>
                    <a:lnTo>
                      <a:pt x="446" y="1806"/>
                    </a:lnTo>
                    <a:lnTo>
                      <a:pt x="416" y="1835"/>
                    </a:lnTo>
                    <a:lnTo>
                      <a:pt x="386" y="1835"/>
                    </a:lnTo>
                    <a:lnTo>
                      <a:pt x="327" y="1894"/>
                    </a:lnTo>
                    <a:lnTo>
                      <a:pt x="386" y="1894"/>
                    </a:lnTo>
                    <a:lnTo>
                      <a:pt x="416" y="1865"/>
                    </a:lnTo>
                    <a:lnTo>
                      <a:pt x="505" y="1865"/>
                    </a:lnTo>
                    <a:lnTo>
                      <a:pt x="474" y="1894"/>
                    </a:lnTo>
                    <a:lnTo>
                      <a:pt x="505" y="1924"/>
                    </a:lnTo>
                    <a:lnTo>
                      <a:pt x="474" y="1953"/>
                    </a:lnTo>
                    <a:lnTo>
                      <a:pt x="505" y="1983"/>
                    </a:lnTo>
                    <a:lnTo>
                      <a:pt x="474" y="2013"/>
                    </a:lnTo>
                    <a:lnTo>
                      <a:pt x="474" y="2044"/>
                    </a:lnTo>
                    <a:lnTo>
                      <a:pt x="446" y="2071"/>
                    </a:lnTo>
                    <a:lnTo>
                      <a:pt x="416" y="2071"/>
                    </a:lnTo>
                    <a:lnTo>
                      <a:pt x="386" y="2101"/>
                    </a:lnTo>
                    <a:lnTo>
                      <a:pt x="355" y="2101"/>
                    </a:lnTo>
                    <a:lnTo>
                      <a:pt x="327" y="2131"/>
                    </a:lnTo>
                    <a:lnTo>
                      <a:pt x="298" y="2131"/>
                    </a:lnTo>
                    <a:lnTo>
                      <a:pt x="267" y="2162"/>
                    </a:lnTo>
                    <a:lnTo>
                      <a:pt x="237" y="2162"/>
                    </a:lnTo>
                    <a:lnTo>
                      <a:pt x="237" y="2131"/>
                    </a:lnTo>
                    <a:lnTo>
                      <a:pt x="178" y="2190"/>
                    </a:lnTo>
                    <a:lnTo>
                      <a:pt x="209" y="2219"/>
                    </a:lnTo>
                    <a:lnTo>
                      <a:pt x="178" y="2250"/>
                    </a:lnTo>
                    <a:lnTo>
                      <a:pt x="209" y="2250"/>
                    </a:lnTo>
                    <a:lnTo>
                      <a:pt x="237" y="2280"/>
                    </a:lnTo>
                    <a:lnTo>
                      <a:pt x="267" y="2280"/>
                    </a:lnTo>
                    <a:lnTo>
                      <a:pt x="298" y="2250"/>
                    </a:lnTo>
                    <a:lnTo>
                      <a:pt x="355" y="2250"/>
                    </a:lnTo>
                    <a:lnTo>
                      <a:pt x="386" y="2219"/>
                    </a:lnTo>
                    <a:lnTo>
                      <a:pt x="416" y="2250"/>
                    </a:lnTo>
                    <a:lnTo>
                      <a:pt x="474" y="2250"/>
                    </a:lnTo>
                    <a:lnTo>
                      <a:pt x="474" y="2280"/>
                    </a:lnTo>
                    <a:lnTo>
                      <a:pt x="416" y="2280"/>
                    </a:lnTo>
                    <a:lnTo>
                      <a:pt x="446" y="2308"/>
                    </a:lnTo>
                    <a:lnTo>
                      <a:pt x="474" y="2308"/>
                    </a:lnTo>
                    <a:lnTo>
                      <a:pt x="505" y="2280"/>
                    </a:lnTo>
                    <a:lnTo>
                      <a:pt x="534" y="2280"/>
                    </a:lnTo>
                    <a:lnTo>
                      <a:pt x="534" y="2308"/>
                    </a:lnTo>
                    <a:lnTo>
                      <a:pt x="564" y="2338"/>
                    </a:lnTo>
                    <a:lnTo>
                      <a:pt x="623" y="2338"/>
                    </a:lnTo>
                    <a:lnTo>
                      <a:pt x="653" y="2369"/>
                    </a:lnTo>
                    <a:lnTo>
                      <a:pt x="683" y="2369"/>
                    </a:lnTo>
                    <a:lnTo>
                      <a:pt x="712" y="2338"/>
                    </a:lnTo>
                    <a:lnTo>
                      <a:pt x="712" y="2308"/>
                    </a:lnTo>
                    <a:lnTo>
                      <a:pt x="801" y="2308"/>
                    </a:lnTo>
                    <a:lnTo>
                      <a:pt x="830" y="2280"/>
                    </a:lnTo>
                    <a:lnTo>
                      <a:pt x="860" y="2250"/>
                    </a:lnTo>
                    <a:lnTo>
                      <a:pt x="860" y="2280"/>
                    </a:lnTo>
                    <a:lnTo>
                      <a:pt x="830" y="2280"/>
                    </a:lnTo>
                    <a:lnTo>
                      <a:pt x="830" y="2308"/>
                    </a:lnTo>
                    <a:lnTo>
                      <a:pt x="801" y="2308"/>
                    </a:lnTo>
                    <a:lnTo>
                      <a:pt x="741" y="2369"/>
                    </a:lnTo>
                    <a:lnTo>
                      <a:pt x="741" y="2398"/>
                    </a:lnTo>
                    <a:lnTo>
                      <a:pt x="712" y="2426"/>
                    </a:lnTo>
                    <a:lnTo>
                      <a:pt x="653" y="2426"/>
                    </a:lnTo>
                    <a:lnTo>
                      <a:pt x="623" y="2398"/>
                    </a:lnTo>
                    <a:lnTo>
                      <a:pt x="446" y="2398"/>
                    </a:lnTo>
                    <a:lnTo>
                      <a:pt x="416" y="2426"/>
                    </a:lnTo>
                    <a:lnTo>
                      <a:pt x="416" y="2457"/>
                    </a:lnTo>
                    <a:lnTo>
                      <a:pt x="386" y="2487"/>
                    </a:lnTo>
                    <a:lnTo>
                      <a:pt x="327" y="2487"/>
                    </a:lnTo>
                    <a:lnTo>
                      <a:pt x="327" y="2544"/>
                    </a:lnTo>
                    <a:lnTo>
                      <a:pt x="298" y="2575"/>
                    </a:lnTo>
                    <a:lnTo>
                      <a:pt x="267" y="2575"/>
                    </a:lnTo>
                    <a:lnTo>
                      <a:pt x="267" y="2605"/>
                    </a:lnTo>
                    <a:lnTo>
                      <a:pt x="237" y="2635"/>
                    </a:lnTo>
                    <a:lnTo>
                      <a:pt x="178" y="2635"/>
                    </a:lnTo>
                    <a:lnTo>
                      <a:pt x="178" y="2664"/>
                    </a:lnTo>
                    <a:lnTo>
                      <a:pt x="118" y="2723"/>
                    </a:lnTo>
                    <a:lnTo>
                      <a:pt x="91" y="2723"/>
                    </a:lnTo>
                    <a:lnTo>
                      <a:pt x="60" y="2753"/>
                    </a:lnTo>
                    <a:lnTo>
                      <a:pt x="30" y="2753"/>
                    </a:lnTo>
                    <a:lnTo>
                      <a:pt x="0" y="2782"/>
                    </a:lnTo>
                    <a:lnTo>
                      <a:pt x="0" y="2812"/>
                    </a:lnTo>
                    <a:lnTo>
                      <a:pt x="30" y="2782"/>
                    </a:lnTo>
                    <a:lnTo>
                      <a:pt x="91" y="2782"/>
                    </a:lnTo>
                    <a:lnTo>
                      <a:pt x="118" y="2812"/>
                    </a:lnTo>
                    <a:lnTo>
                      <a:pt x="148" y="2812"/>
                    </a:lnTo>
                    <a:lnTo>
                      <a:pt x="148" y="2782"/>
                    </a:lnTo>
                    <a:lnTo>
                      <a:pt x="209" y="2723"/>
                    </a:lnTo>
                    <a:lnTo>
                      <a:pt x="237" y="2723"/>
                    </a:lnTo>
                    <a:lnTo>
                      <a:pt x="267" y="2694"/>
                    </a:lnTo>
                    <a:lnTo>
                      <a:pt x="355" y="2694"/>
                    </a:lnTo>
                    <a:lnTo>
                      <a:pt x="386" y="2664"/>
                    </a:lnTo>
                    <a:lnTo>
                      <a:pt x="416" y="2664"/>
                    </a:lnTo>
                    <a:lnTo>
                      <a:pt x="416" y="2694"/>
                    </a:lnTo>
                    <a:lnTo>
                      <a:pt x="446" y="2694"/>
                    </a:lnTo>
                    <a:lnTo>
                      <a:pt x="505" y="2753"/>
                    </a:lnTo>
                    <a:lnTo>
                      <a:pt x="564" y="2694"/>
                    </a:lnTo>
                    <a:lnTo>
                      <a:pt x="564" y="2664"/>
                    </a:lnTo>
                    <a:lnTo>
                      <a:pt x="593" y="2635"/>
                    </a:lnTo>
                    <a:lnTo>
                      <a:pt x="593" y="2575"/>
                    </a:lnTo>
                    <a:lnTo>
                      <a:pt x="623" y="2605"/>
                    </a:lnTo>
                    <a:lnTo>
                      <a:pt x="653" y="2605"/>
                    </a:lnTo>
                    <a:lnTo>
                      <a:pt x="683" y="2575"/>
                    </a:lnTo>
                    <a:lnTo>
                      <a:pt x="771" y="2575"/>
                    </a:lnTo>
                    <a:lnTo>
                      <a:pt x="830" y="2605"/>
                    </a:lnTo>
                    <a:lnTo>
                      <a:pt x="860" y="2635"/>
                    </a:lnTo>
                    <a:lnTo>
                      <a:pt x="890" y="2605"/>
                    </a:lnTo>
                    <a:lnTo>
                      <a:pt x="978" y="2605"/>
                    </a:lnTo>
                    <a:lnTo>
                      <a:pt x="1008" y="2575"/>
                    </a:lnTo>
                    <a:lnTo>
                      <a:pt x="1097" y="2575"/>
                    </a:lnTo>
                    <a:lnTo>
                      <a:pt x="1127" y="2544"/>
                    </a:lnTo>
                    <a:lnTo>
                      <a:pt x="1157" y="2544"/>
                    </a:lnTo>
                    <a:lnTo>
                      <a:pt x="1157" y="2517"/>
                    </a:lnTo>
                    <a:lnTo>
                      <a:pt x="1185" y="2544"/>
                    </a:lnTo>
                    <a:lnTo>
                      <a:pt x="1215" y="2517"/>
                    </a:lnTo>
                    <a:lnTo>
                      <a:pt x="1246" y="2544"/>
                    </a:lnTo>
                    <a:lnTo>
                      <a:pt x="1276" y="2544"/>
                    </a:lnTo>
                    <a:lnTo>
                      <a:pt x="1276" y="2575"/>
                    </a:lnTo>
                    <a:lnTo>
                      <a:pt x="1334" y="2544"/>
                    </a:lnTo>
                    <a:lnTo>
                      <a:pt x="1542" y="2544"/>
                    </a:lnTo>
                    <a:lnTo>
                      <a:pt x="1571" y="2575"/>
                    </a:lnTo>
                    <a:lnTo>
                      <a:pt x="1601" y="2544"/>
                    </a:lnTo>
                    <a:lnTo>
                      <a:pt x="1631" y="2544"/>
                    </a:lnTo>
                    <a:lnTo>
                      <a:pt x="1690" y="2517"/>
                    </a:lnTo>
                    <a:lnTo>
                      <a:pt x="1778" y="2517"/>
                    </a:lnTo>
                    <a:lnTo>
                      <a:pt x="1778" y="2487"/>
                    </a:lnTo>
                    <a:lnTo>
                      <a:pt x="1808" y="2457"/>
                    </a:lnTo>
                    <a:lnTo>
                      <a:pt x="1868" y="2457"/>
                    </a:lnTo>
                    <a:lnTo>
                      <a:pt x="1868" y="2369"/>
                    </a:lnTo>
                    <a:lnTo>
                      <a:pt x="1720" y="2369"/>
                    </a:lnTo>
                    <a:lnTo>
                      <a:pt x="1690" y="2338"/>
                    </a:lnTo>
                    <a:lnTo>
                      <a:pt x="1720" y="2338"/>
                    </a:lnTo>
                    <a:lnTo>
                      <a:pt x="1690" y="2308"/>
                    </a:lnTo>
                    <a:lnTo>
                      <a:pt x="1750" y="2308"/>
                    </a:lnTo>
                    <a:lnTo>
                      <a:pt x="1750" y="2250"/>
                    </a:lnTo>
                    <a:lnTo>
                      <a:pt x="1778" y="2219"/>
                    </a:lnTo>
                    <a:lnTo>
                      <a:pt x="1838" y="2219"/>
                    </a:lnTo>
                    <a:lnTo>
                      <a:pt x="1868" y="2190"/>
                    </a:lnTo>
                    <a:lnTo>
                      <a:pt x="1838" y="2162"/>
                    </a:lnTo>
                    <a:lnTo>
                      <a:pt x="1897" y="2162"/>
                    </a:lnTo>
                    <a:lnTo>
                      <a:pt x="1927" y="2131"/>
                    </a:lnTo>
                    <a:lnTo>
                      <a:pt x="1957" y="2131"/>
                    </a:lnTo>
                    <a:lnTo>
                      <a:pt x="1957" y="2071"/>
                    </a:lnTo>
                    <a:lnTo>
                      <a:pt x="1988" y="2044"/>
                    </a:lnTo>
                    <a:lnTo>
                      <a:pt x="1988" y="1924"/>
                    </a:lnTo>
                    <a:lnTo>
                      <a:pt x="1957" y="1894"/>
                    </a:lnTo>
                    <a:lnTo>
                      <a:pt x="1927" y="1894"/>
                    </a:lnTo>
                    <a:lnTo>
                      <a:pt x="1897" y="1865"/>
                    </a:lnTo>
                    <a:lnTo>
                      <a:pt x="1868" y="1865"/>
                    </a:lnTo>
                    <a:lnTo>
                      <a:pt x="1838" y="1835"/>
                    </a:lnTo>
                    <a:lnTo>
                      <a:pt x="1690" y="1835"/>
                    </a:lnTo>
                    <a:lnTo>
                      <a:pt x="1631" y="1894"/>
                    </a:lnTo>
                    <a:lnTo>
                      <a:pt x="1601" y="1894"/>
                    </a:lnTo>
                    <a:lnTo>
                      <a:pt x="1571" y="1865"/>
                    </a:lnTo>
                    <a:lnTo>
                      <a:pt x="1571" y="1835"/>
                    </a:lnTo>
                    <a:lnTo>
                      <a:pt x="1631" y="1776"/>
                    </a:lnTo>
                    <a:lnTo>
                      <a:pt x="1631" y="1688"/>
                    </a:lnTo>
                    <a:lnTo>
                      <a:pt x="1601" y="1688"/>
                    </a:lnTo>
                    <a:lnTo>
                      <a:pt x="1542" y="1628"/>
                    </a:lnTo>
                    <a:lnTo>
                      <a:pt x="1601" y="1628"/>
                    </a:lnTo>
                    <a:lnTo>
                      <a:pt x="1601" y="1597"/>
                    </a:lnTo>
                    <a:lnTo>
                      <a:pt x="1571" y="1569"/>
                    </a:lnTo>
                    <a:lnTo>
                      <a:pt x="1542" y="1569"/>
                    </a:lnTo>
                    <a:lnTo>
                      <a:pt x="1542" y="1539"/>
                    </a:lnTo>
                    <a:lnTo>
                      <a:pt x="1513" y="1510"/>
                    </a:lnTo>
                    <a:lnTo>
                      <a:pt x="1513" y="1479"/>
                    </a:lnTo>
                    <a:lnTo>
                      <a:pt x="1542" y="1451"/>
                    </a:lnTo>
                    <a:lnTo>
                      <a:pt x="1513" y="1451"/>
                    </a:lnTo>
                    <a:lnTo>
                      <a:pt x="1513" y="1421"/>
                    </a:lnTo>
                    <a:lnTo>
                      <a:pt x="1483" y="1421"/>
                    </a:lnTo>
                    <a:lnTo>
                      <a:pt x="1453" y="1390"/>
                    </a:lnTo>
                    <a:lnTo>
                      <a:pt x="1453" y="1360"/>
                    </a:lnTo>
                    <a:lnTo>
                      <a:pt x="1422" y="1333"/>
                    </a:lnTo>
                    <a:lnTo>
                      <a:pt x="1394" y="1333"/>
                    </a:lnTo>
                    <a:lnTo>
                      <a:pt x="1364" y="1303"/>
                    </a:lnTo>
                    <a:lnTo>
                      <a:pt x="1304" y="1303"/>
                    </a:lnTo>
                    <a:lnTo>
                      <a:pt x="1246" y="1244"/>
                    </a:lnTo>
                    <a:lnTo>
                      <a:pt x="1246" y="1184"/>
                    </a:lnTo>
                    <a:lnTo>
                      <a:pt x="1215" y="1154"/>
                    </a:lnTo>
                    <a:close/>
                    <a:moveTo>
                      <a:pt x="355" y="799"/>
                    </a:moveTo>
                    <a:lnTo>
                      <a:pt x="327" y="829"/>
                    </a:lnTo>
                    <a:lnTo>
                      <a:pt x="327" y="799"/>
                    </a:lnTo>
                    <a:lnTo>
                      <a:pt x="355" y="799"/>
                    </a:lnTo>
                    <a:close/>
                    <a:moveTo>
                      <a:pt x="593" y="267"/>
                    </a:moveTo>
                    <a:lnTo>
                      <a:pt x="564" y="236"/>
                    </a:lnTo>
                    <a:lnTo>
                      <a:pt x="593" y="236"/>
                    </a:lnTo>
                    <a:lnTo>
                      <a:pt x="593" y="267"/>
                    </a:lnTo>
                    <a:close/>
                    <a:moveTo>
                      <a:pt x="712" y="829"/>
                    </a:moveTo>
                    <a:lnTo>
                      <a:pt x="741" y="859"/>
                    </a:lnTo>
                    <a:lnTo>
                      <a:pt x="712" y="859"/>
                    </a:lnTo>
                    <a:lnTo>
                      <a:pt x="683" y="829"/>
                    </a:lnTo>
                    <a:lnTo>
                      <a:pt x="712" y="829"/>
                    </a:lnTo>
                    <a:close/>
                  </a:path>
                </a:pathLst>
              </a:custGeom>
              <a:solidFill>
                <a:srgbClr val="FECC2E"/>
              </a:solidFill>
              <a:ln w="9525">
                <a:noFill/>
                <a:round/>
                <a:headEnd/>
                <a:tailEnd/>
              </a:ln>
            </p:spPr>
            <p:txBody>
              <a:bodyPr/>
              <a:lstStyle/>
              <a:p>
                <a:endParaRPr lang="en-GB"/>
              </a:p>
            </p:txBody>
          </p:sp>
          <p:sp>
            <p:nvSpPr>
              <p:cNvPr id="13438" name="Freeform 126"/>
              <p:cNvSpPr>
                <a:spLocks/>
              </p:cNvSpPr>
              <p:nvPr/>
            </p:nvSpPr>
            <p:spPr bwMode="auto">
              <a:xfrm>
                <a:off x="2213" y="1934"/>
                <a:ext cx="22" cy="23"/>
              </a:xfrm>
              <a:custGeom>
                <a:avLst/>
                <a:gdLst/>
                <a:ahLst/>
                <a:cxnLst>
                  <a:cxn ang="0">
                    <a:pos x="89" y="0"/>
                  </a:cxn>
                  <a:cxn ang="0">
                    <a:pos x="61" y="0"/>
                  </a:cxn>
                  <a:cxn ang="0">
                    <a:pos x="30" y="31"/>
                  </a:cxn>
                  <a:cxn ang="0">
                    <a:pos x="0" y="61"/>
                  </a:cxn>
                  <a:cxn ang="0">
                    <a:pos x="0" y="91"/>
                  </a:cxn>
                  <a:cxn ang="0">
                    <a:pos x="30" y="91"/>
                  </a:cxn>
                  <a:cxn ang="0">
                    <a:pos x="89" y="31"/>
                  </a:cxn>
                  <a:cxn ang="0">
                    <a:pos x="89" y="0"/>
                  </a:cxn>
                </a:cxnLst>
                <a:rect l="0" t="0" r="r" b="b"/>
                <a:pathLst>
                  <a:path w="89" h="91">
                    <a:moveTo>
                      <a:pt x="89" y="0"/>
                    </a:moveTo>
                    <a:lnTo>
                      <a:pt x="61" y="0"/>
                    </a:lnTo>
                    <a:lnTo>
                      <a:pt x="30" y="31"/>
                    </a:lnTo>
                    <a:lnTo>
                      <a:pt x="0" y="61"/>
                    </a:lnTo>
                    <a:lnTo>
                      <a:pt x="0" y="91"/>
                    </a:lnTo>
                    <a:lnTo>
                      <a:pt x="30" y="91"/>
                    </a:lnTo>
                    <a:lnTo>
                      <a:pt x="89" y="31"/>
                    </a:lnTo>
                    <a:lnTo>
                      <a:pt x="89" y="0"/>
                    </a:lnTo>
                    <a:close/>
                  </a:path>
                </a:pathLst>
              </a:custGeom>
              <a:solidFill>
                <a:srgbClr val="FECC2E"/>
              </a:solidFill>
              <a:ln w="9525">
                <a:noFill/>
                <a:round/>
                <a:headEnd/>
                <a:tailEnd/>
              </a:ln>
            </p:spPr>
            <p:txBody>
              <a:bodyPr/>
              <a:lstStyle/>
              <a:p>
                <a:endParaRPr lang="en-GB"/>
              </a:p>
            </p:txBody>
          </p:sp>
          <p:sp>
            <p:nvSpPr>
              <p:cNvPr id="13439" name="Freeform 127"/>
              <p:cNvSpPr>
                <a:spLocks/>
              </p:cNvSpPr>
              <p:nvPr/>
            </p:nvSpPr>
            <p:spPr bwMode="auto">
              <a:xfrm>
                <a:off x="2168" y="1905"/>
                <a:ext cx="52" cy="45"/>
              </a:xfrm>
              <a:custGeom>
                <a:avLst/>
                <a:gdLst/>
                <a:ahLst/>
                <a:cxnLst>
                  <a:cxn ang="0">
                    <a:pos x="147" y="90"/>
                  </a:cxn>
                  <a:cxn ang="0">
                    <a:pos x="147" y="0"/>
                  </a:cxn>
                  <a:cxn ang="0">
                    <a:pos x="120" y="0"/>
                  </a:cxn>
                  <a:cxn ang="0">
                    <a:pos x="120" y="60"/>
                  </a:cxn>
                  <a:cxn ang="0">
                    <a:pos x="89" y="60"/>
                  </a:cxn>
                  <a:cxn ang="0">
                    <a:pos x="59" y="31"/>
                  </a:cxn>
                  <a:cxn ang="0">
                    <a:pos x="29" y="60"/>
                  </a:cxn>
                  <a:cxn ang="0">
                    <a:pos x="0" y="60"/>
                  </a:cxn>
                  <a:cxn ang="0">
                    <a:pos x="59" y="118"/>
                  </a:cxn>
                  <a:cxn ang="0">
                    <a:pos x="59" y="90"/>
                  </a:cxn>
                  <a:cxn ang="0">
                    <a:pos x="89" y="118"/>
                  </a:cxn>
                  <a:cxn ang="0">
                    <a:pos x="59" y="118"/>
                  </a:cxn>
                  <a:cxn ang="0">
                    <a:pos x="89" y="149"/>
                  </a:cxn>
                  <a:cxn ang="0">
                    <a:pos x="120" y="149"/>
                  </a:cxn>
                  <a:cxn ang="0">
                    <a:pos x="147" y="179"/>
                  </a:cxn>
                  <a:cxn ang="0">
                    <a:pos x="177" y="149"/>
                  </a:cxn>
                  <a:cxn ang="0">
                    <a:pos x="207" y="149"/>
                  </a:cxn>
                  <a:cxn ang="0">
                    <a:pos x="147" y="90"/>
                  </a:cxn>
                </a:cxnLst>
                <a:rect l="0" t="0" r="r" b="b"/>
                <a:pathLst>
                  <a:path w="207" h="179">
                    <a:moveTo>
                      <a:pt x="147" y="90"/>
                    </a:moveTo>
                    <a:lnTo>
                      <a:pt x="147" y="0"/>
                    </a:lnTo>
                    <a:lnTo>
                      <a:pt x="120" y="0"/>
                    </a:lnTo>
                    <a:lnTo>
                      <a:pt x="120" y="60"/>
                    </a:lnTo>
                    <a:lnTo>
                      <a:pt x="89" y="60"/>
                    </a:lnTo>
                    <a:lnTo>
                      <a:pt x="59" y="31"/>
                    </a:lnTo>
                    <a:lnTo>
                      <a:pt x="29" y="60"/>
                    </a:lnTo>
                    <a:lnTo>
                      <a:pt x="0" y="60"/>
                    </a:lnTo>
                    <a:lnTo>
                      <a:pt x="59" y="118"/>
                    </a:lnTo>
                    <a:lnTo>
                      <a:pt x="59" y="90"/>
                    </a:lnTo>
                    <a:lnTo>
                      <a:pt x="89" y="118"/>
                    </a:lnTo>
                    <a:lnTo>
                      <a:pt x="59" y="118"/>
                    </a:lnTo>
                    <a:lnTo>
                      <a:pt x="89" y="149"/>
                    </a:lnTo>
                    <a:lnTo>
                      <a:pt x="120" y="149"/>
                    </a:lnTo>
                    <a:lnTo>
                      <a:pt x="147" y="179"/>
                    </a:lnTo>
                    <a:lnTo>
                      <a:pt x="177" y="149"/>
                    </a:lnTo>
                    <a:lnTo>
                      <a:pt x="207" y="149"/>
                    </a:lnTo>
                    <a:lnTo>
                      <a:pt x="147" y="90"/>
                    </a:lnTo>
                    <a:close/>
                  </a:path>
                </a:pathLst>
              </a:custGeom>
              <a:solidFill>
                <a:srgbClr val="FECC2E"/>
              </a:solidFill>
              <a:ln w="9525">
                <a:noFill/>
                <a:round/>
                <a:headEnd/>
                <a:tailEnd/>
              </a:ln>
            </p:spPr>
            <p:txBody>
              <a:bodyPr/>
              <a:lstStyle/>
              <a:p>
                <a:endParaRPr lang="en-GB"/>
              </a:p>
            </p:txBody>
          </p:sp>
          <p:sp>
            <p:nvSpPr>
              <p:cNvPr id="13440" name="Freeform 128"/>
              <p:cNvSpPr>
                <a:spLocks/>
              </p:cNvSpPr>
              <p:nvPr/>
            </p:nvSpPr>
            <p:spPr bwMode="auto">
              <a:xfrm>
                <a:off x="2235" y="2060"/>
                <a:ext cx="22" cy="23"/>
              </a:xfrm>
              <a:custGeom>
                <a:avLst/>
                <a:gdLst/>
                <a:ahLst/>
                <a:cxnLst>
                  <a:cxn ang="0">
                    <a:pos x="90" y="0"/>
                  </a:cxn>
                  <a:cxn ang="0">
                    <a:pos x="61" y="0"/>
                  </a:cxn>
                  <a:cxn ang="0">
                    <a:pos x="0" y="30"/>
                  </a:cxn>
                  <a:cxn ang="0">
                    <a:pos x="30" y="61"/>
                  </a:cxn>
                  <a:cxn ang="0">
                    <a:pos x="30" y="88"/>
                  </a:cxn>
                  <a:cxn ang="0">
                    <a:pos x="61" y="88"/>
                  </a:cxn>
                  <a:cxn ang="0">
                    <a:pos x="90" y="61"/>
                  </a:cxn>
                  <a:cxn ang="0">
                    <a:pos x="90" y="0"/>
                  </a:cxn>
                </a:cxnLst>
                <a:rect l="0" t="0" r="r" b="b"/>
                <a:pathLst>
                  <a:path w="90" h="88">
                    <a:moveTo>
                      <a:pt x="90" y="0"/>
                    </a:moveTo>
                    <a:lnTo>
                      <a:pt x="61" y="0"/>
                    </a:lnTo>
                    <a:lnTo>
                      <a:pt x="0" y="30"/>
                    </a:lnTo>
                    <a:lnTo>
                      <a:pt x="30" y="61"/>
                    </a:lnTo>
                    <a:lnTo>
                      <a:pt x="30" y="88"/>
                    </a:lnTo>
                    <a:lnTo>
                      <a:pt x="61" y="88"/>
                    </a:lnTo>
                    <a:lnTo>
                      <a:pt x="90" y="61"/>
                    </a:lnTo>
                    <a:lnTo>
                      <a:pt x="90" y="0"/>
                    </a:lnTo>
                    <a:close/>
                  </a:path>
                </a:pathLst>
              </a:custGeom>
              <a:solidFill>
                <a:srgbClr val="FECC2E"/>
              </a:solidFill>
              <a:ln w="9525">
                <a:noFill/>
                <a:round/>
                <a:headEnd/>
                <a:tailEnd/>
              </a:ln>
            </p:spPr>
            <p:txBody>
              <a:bodyPr/>
              <a:lstStyle/>
              <a:p>
                <a:endParaRPr lang="en-GB"/>
              </a:p>
            </p:txBody>
          </p:sp>
          <p:sp>
            <p:nvSpPr>
              <p:cNvPr id="13441" name="Freeform 129"/>
              <p:cNvSpPr>
                <a:spLocks/>
              </p:cNvSpPr>
              <p:nvPr/>
            </p:nvSpPr>
            <p:spPr bwMode="auto">
              <a:xfrm>
                <a:off x="3784" y="1691"/>
                <a:ext cx="36" cy="22"/>
              </a:xfrm>
              <a:custGeom>
                <a:avLst/>
                <a:gdLst/>
                <a:ahLst/>
                <a:cxnLst>
                  <a:cxn ang="0">
                    <a:pos x="146" y="28"/>
                  </a:cxn>
                  <a:cxn ang="0">
                    <a:pos x="118" y="0"/>
                  </a:cxn>
                  <a:cxn ang="0">
                    <a:pos x="58" y="0"/>
                  </a:cxn>
                  <a:cxn ang="0">
                    <a:pos x="58" y="59"/>
                  </a:cxn>
                  <a:cxn ang="0">
                    <a:pos x="28" y="28"/>
                  </a:cxn>
                  <a:cxn ang="0">
                    <a:pos x="0" y="28"/>
                  </a:cxn>
                  <a:cxn ang="0">
                    <a:pos x="28" y="59"/>
                  </a:cxn>
                  <a:cxn ang="0">
                    <a:pos x="28" y="88"/>
                  </a:cxn>
                  <a:cxn ang="0">
                    <a:pos x="89" y="88"/>
                  </a:cxn>
                  <a:cxn ang="0">
                    <a:pos x="89" y="28"/>
                  </a:cxn>
                  <a:cxn ang="0">
                    <a:pos x="118" y="28"/>
                  </a:cxn>
                  <a:cxn ang="0">
                    <a:pos x="118" y="59"/>
                  </a:cxn>
                  <a:cxn ang="0">
                    <a:pos x="146" y="59"/>
                  </a:cxn>
                  <a:cxn ang="0">
                    <a:pos x="146" y="28"/>
                  </a:cxn>
                </a:cxnLst>
                <a:rect l="0" t="0" r="r" b="b"/>
                <a:pathLst>
                  <a:path w="146" h="88">
                    <a:moveTo>
                      <a:pt x="146" y="28"/>
                    </a:moveTo>
                    <a:lnTo>
                      <a:pt x="118" y="0"/>
                    </a:lnTo>
                    <a:lnTo>
                      <a:pt x="58" y="0"/>
                    </a:lnTo>
                    <a:lnTo>
                      <a:pt x="58" y="59"/>
                    </a:lnTo>
                    <a:lnTo>
                      <a:pt x="28" y="28"/>
                    </a:lnTo>
                    <a:lnTo>
                      <a:pt x="0" y="28"/>
                    </a:lnTo>
                    <a:lnTo>
                      <a:pt x="28" y="59"/>
                    </a:lnTo>
                    <a:lnTo>
                      <a:pt x="28" y="88"/>
                    </a:lnTo>
                    <a:lnTo>
                      <a:pt x="89" y="88"/>
                    </a:lnTo>
                    <a:lnTo>
                      <a:pt x="89" y="28"/>
                    </a:lnTo>
                    <a:lnTo>
                      <a:pt x="118" y="28"/>
                    </a:lnTo>
                    <a:lnTo>
                      <a:pt x="118" y="59"/>
                    </a:lnTo>
                    <a:lnTo>
                      <a:pt x="146" y="59"/>
                    </a:lnTo>
                    <a:lnTo>
                      <a:pt x="146" y="28"/>
                    </a:lnTo>
                    <a:close/>
                  </a:path>
                </a:pathLst>
              </a:custGeom>
              <a:solidFill>
                <a:srgbClr val="4CB47E"/>
              </a:solidFill>
              <a:ln w="9525">
                <a:noFill/>
                <a:round/>
                <a:headEnd/>
                <a:tailEnd/>
              </a:ln>
            </p:spPr>
            <p:txBody>
              <a:bodyPr/>
              <a:lstStyle/>
              <a:p>
                <a:endParaRPr lang="en-GB"/>
              </a:p>
            </p:txBody>
          </p:sp>
          <p:sp>
            <p:nvSpPr>
              <p:cNvPr id="13442" name="Freeform 130"/>
              <p:cNvSpPr>
                <a:spLocks/>
              </p:cNvSpPr>
              <p:nvPr/>
            </p:nvSpPr>
            <p:spPr bwMode="auto">
              <a:xfrm>
                <a:off x="3806" y="1713"/>
                <a:ext cx="14" cy="7"/>
              </a:xfrm>
              <a:custGeom>
                <a:avLst/>
                <a:gdLst/>
                <a:ahLst/>
                <a:cxnLst>
                  <a:cxn ang="0">
                    <a:pos x="29" y="30"/>
                  </a:cxn>
                  <a:cxn ang="0">
                    <a:pos x="57" y="30"/>
                  </a:cxn>
                  <a:cxn ang="0">
                    <a:pos x="57" y="0"/>
                  </a:cxn>
                  <a:cxn ang="0">
                    <a:pos x="0" y="0"/>
                  </a:cxn>
                  <a:cxn ang="0">
                    <a:pos x="29" y="30"/>
                  </a:cxn>
                </a:cxnLst>
                <a:rect l="0" t="0" r="r" b="b"/>
                <a:pathLst>
                  <a:path w="57" h="30">
                    <a:moveTo>
                      <a:pt x="29" y="30"/>
                    </a:moveTo>
                    <a:lnTo>
                      <a:pt x="57" y="30"/>
                    </a:lnTo>
                    <a:lnTo>
                      <a:pt x="57" y="0"/>
                    </a:lnTo>
                    <a:lnTo>
                      <a:pt x="0" y="0"/>
                    </a:lnTo>
                    <a:lnTo>
                      <a:pt x="29" y="30"/>
                    </a:lnTo>
                    <a:close/>
                  </a:path>
                </a:pathLst>
              </a:custGeom>
              <a:solidFill>
                <a:srgbClr val="4CB47E"/>
              </a:solidFill>
              <a:ln w="9525">
                <a:noFill/>
                <a:round/>
                <a:headEnd/>
                <a:tailEnd/>
              </a:ln>
            </p:spPr>
            <p:txBody>
              <a:bodyPr/>
              <a:lstStyle/>
              <a:p>
                <a:endParaRPr lang="en-GB"/>
              </a:p>
            </p:txBody>
          </p:sp>
          <p:sp>
            <p:nvSpPr>
              <p:cNvPr id="13443" name="Freeform 131"/>
              <p:cNvSpPr>
                <a:spLocks/>
              </p:cNvSpPr>
              <p:nvPr/>
            </p:nvSpPr>
            <p:spPr bwMode="auto">
              <a:xfrm>
                <a:off x="3776" y="1698"/>
                <a:ext cx="8" cy="7"/>
              </a:xfrm>
              <a:custGeom>
                <a:avLst/>
                <a:gdLst/>
                <a:ahLst/>
                <a:cxnLst>
                  <a:cxn ang="0">
                    <a:pos x="0" y="31"/>
                  </a:cxn>
                  <a:cxn ang="0">
                    <a:pos x="30" y="31"/>
                  </a:cxn>
                  <a:cxn ang="0">
                    <a:pos x="30" y="0"/>
                  </a:cxn>
                  <a:cxn ang="0">
                    <a:pos x="0" y="31"/>
                  </a:cxn>
                </a:cxnLst>
                <a:rect l="0" t="0" r="r" b="b"/>
                <a:pathLst>
                  <a:path w="30" h="31">
                    <a:moveTo>
                      <a:pt x="0" y="31"/>
                    </a:moveTo>
                    <a:lnTo>
                      <a:pt x="30" y="31"/>
                    </a:lnTo>
                    <a:lnTo>
                      <a:pt x="30" y="0"/>
                    </a:lnTo>
                    <a:lnTo>
                      <a:pt x="0" y="31"/>
                    </a:lnTo>
                    <a:close/>
                  </a:path>
                </a:pathLst>
              </a:custGeom>
              <a:solidFill>
                <a:srgbClr val="4CB47E"/>
              </a:solidFill>
              <a:ln w="9525">
                <a:noFill/>
                <a:round/>
                <a:headEnd/>
                <a:tailEnd/>
              </a:ln>
            </p:spPr>
            <p:txBody>
              <a:bodyPr/>
              <a:lstStyle/>
              <a:p>
                <a:endParaRPr lang="en-GB"/>
              </a:p>
            </p:txBody>
          </p:sp>
          <p:sp>
            <p:nvSpPr>
              <p:cNvPr id="13444" name="Freeform 132"/>
              <p:cNvSpPr>
                <a:spLocks/>
              </p:cNvSpPr>
              <p:nvPr/>
            </p:nvSpPr>
            <p:spPr bwMode="auto">
              <a:xfrm>
                <a:off x="3939" y="1794"/>
                <a:ext cx="59" cy="30"/>
              </a:xfrm>
              <a:custGeom>
                <a:avLst/>
                <a:gdLst/>
                <a:ahLst/>
                <a:cxnLst>
                  <a:cxn ang="0">
                    <a:pos x="0" y="30"/>
                  </a:cxn>
                  <a:cxn ang="0">
                    <a:pos x="30" y="60"/>
                  </a:cxn>
                  <a:cxn ang="0">
                    <a:pos x="90" y="60"/>
                  </a:cxn>
                  <a:cxn ang="0">
                    <a:pos x="90" y="89"/>
                  </a:cxn>
                  <a:cxn ang="0">
                    <a:pos x="118" y="119"/>
                  </a:cxn>
                  <a:cxn ang="0">
                    <a:pos x="148" y="119"/>
                  </a:cxn>
                  <a:cxn ang="0">
                    <a:pos x="178" y="89"/>
                  </a:cxn>
                  <a:cxn ang="0">
                    <a:pos x="209" y="89"/>
                  </a:cxn>
                  <a:cxn ang="0">
                    <a:pos x="237" y="60"/>
                  </a:cxn>
                  <a:cxn ang="0">
                    <a:pos x="209" y="30"/>
                  </a:cxn>
                  <a:cxn ang="0">
                    <a:pos x="178" y="30"/>
                  </a:cxn>
                  <a:cxn ang="0">
                    <a:pos x="148" y="0"/>
                  </a:cxn>
                  <a:cxn ang="0">
                    <a:pos x="118" y="0"/>
                  </a:cxn>
                  <a:cxn ang="0">
                    <a:pos x="90" y="30"/>
                  </a:cxn>
                  <a:cxn ang="0">
                    <a:pos x="0" y="30"/>
                  </a:cxn>
                </a:cxnLst>
                <a:rect l="0" t="0" r="r" b="b"/>
                <a:pathLst>
                  <a:path w="237" h="119">
                    <a:moveTo>
                      <a:pt x="0" y="30"/>
                    </a:moveTo>
                    <a:lnTo>
                      <a:pt x="30" y="60"/>
                    </a:lnTo>
                    <a:lnTo>
                      <a:pt x="90" y="60"/>
                    </a:lnTo>
                    <a:lnTo>
                      <a:pt x="90" y="89"/>
                    </a:lnTo>
                    <a:lnTo>
                      <a:pt x="118" y="119"/>
                    </a:lnTo>
                    <a:lnTo>
                      <a:pt x="148" y="119"/>
                    </a:lnTo>
                    <a:lnTo>
                      <a:pt x="178" y="89"/>
                    </a:lnTo>
                    <a:lnTo>
                      <a:pt x="209" y="89"/>
                    </a:lnTo>
                    <a:lnTo>
                      <a:pt x="237" y="60"/>
                    </a:lnTo>
                    <a:lnTo>
                      <a:pt x="209" y="30"/>
                    </a:lnTo>
                    <a:lnTo>
                      <a:pt x="178" y="30"/>
                    </a:lnTo>
                    <a:lnTo>
                      <a:pt x="148" y="0"/>
                    </a:lnTo>
                    <a:lnTo>
                      <a:pt x="118" y="0"/>
                    </a:lnTo>
                    <a:lnTo>
                      <a:pt x="90" y="30"/>
                    </a:lnTo>
                    <a:lnTo>
                      <a:pt x="0" y="30"/>
                    </a:lnTo>
                    <a:close/>
                  </a:path>
                </a:pathLst>
              </a:custGeom>
              <a:solidFill>
                <a:srgbClr val="D3B26F"/>
              </a:solidFill>
              <a:ln w="9525">
                <a:noFill/>
                <a:round/>
                <a:headEnd/>
                <a:tailEnd/>
              </a:ln>
            </p:spPr>
            <p:txBody>
              <a:bodyPr/>
              <a:lstStyle/>
              <a:p>
                <a:endParaRPr lang="en-GB"/>
              </a:p>
            </p:txBody>
          </p:sp>
          <p:sp>
            <p:nvSpPr>
              <p:cNvPr id="13445" name="Freeform 133"/>
              <p:cNvSpPr>
                <a:spLocks/>
              </p:cNvSpPr>
              <p:nvPr/>
            </p:nvSpPr>
            <p:spPr bwMode="auto">
              <a:xfrm>
                <a:off x="3702" y="1883"/>
                <a:ext cx="59" cy="81"/>
              </a:xfrm>
              <a:custGeom>
                <a:avLst/>
                <a:gdLst/>
                <a:ahLst/>
                <a:cxnLst>
                  <a:cxn ang="0">
                    <a:pos x="209" y="0"/>
                  </a:cxn>
                  <a:cxn ang="0">
                    <a:pos x="178" y="31"/>
                  </a:cxn>
                  <a:cxn ang="0">
                    <a:pos x="148" y="0"/>
                  </a:cxn>
                  <a:cxn ang="0">
                    <a:pos x="0" y="149"/>
                  </a:cxn>
                  <a:cxn ang="0">
                    <a:pos x="29" y="179"/>
                  </a:cxn>
                  <a:cxn ang="0">
                    <a:pos x="29" y="268"/>
                  </a:cxn>
                  <a:cxn ang="0">
                    <a:pos x="59" y="268"/>
                  </a:cxn>
                  <a:cxn ang="0">
                    <a:pos x="29" y="298"/>
                  </a:cxn>
                  <a:cxn ang="0">
                    <a:pos x="29" y="326"/>
                  </a:cxn>
                  <a:cxn ang="0">
                    <a:pos x="59" y="326"/>
                  </a:cxn>
                  <a:cxn ang="0">
                    <a:pos x="89" y="298"/>
                  </a:cxn>
                  <a:cxn ang="0">
                    <a:pos x="89" y="268"/>
                  </a:cxn>
                  <a:cxn ang="0">
                    <a:pos x="118" y="238"/>
                  </a:cxn>
                  <a:cxn ang="0">
                    <a:pos x="148" y="238"/>
                  </a:cxn>
                  <a:cxn ang="0">
                    <a:pos x="178" y="207"/>
                  </a:cxn>
                  <a:cxn ang="0">
                    <a:pos x="178" y="179"/>
                  </a:cxn>
                  <a:cxn ang="0">
                    <a:pos x="209" y="149"/>
                  </a:cxn>
                  <a:cxn ang="0">
                    <a:pos x="178" y="149"/>
                  </a:cxn>
                  <a:cxn ang="0">
                    <a:pos x="178" y="89"/>
                  </a:cxn>
                  <a:cxn ang="0">
                    <a:pos x="236" y="31"/>
                  </a:cxn>
                  <a:cxn ang="0">
                    <a:pos x="236" y="0"/>
                  </a:cxn>
                  <a:cxn ang="0">
                    <a:pos x="209" y="0"/>
                  </a:cxn>
                </a:cxnLst>
                <a:rect l="0" t="0" r="r" b="b"/>
                <a:pathLst>
                  <a:path w="236" h="326">
                    <a:moveTo>
                      <a:pt x="209" y="0"/>
                    </a:moveTo>
                    <a:lnTo>
                      <a:pt x="178" y="31"/>
                    </a:lnTo>
                    <a:lnTo>
                      <a:pt x="148" y="0"/>
                    </a:lnTo>
                    <a:lnTo>
                      <a:pt x="0" y="149"/>
                    </a:lnTo>
                    <a:lnTo>
                      <a:pt x="29" y="179"/>
                    </a:lnTo>
                    <a:lnTo>
                      <a:pt x="29" y="268"/>
                    </a:lnTo>
                    <a:lnTo>
                      <a:pt x="59" y="268"/>
                    </a:lnTo>
                    <a:lnTo>
                      <a:pt x="29" y="298"/>
                    </a:lnTo>
                    <a:lnTo>
                      <a:pt x="29" y="326"/>
                    </a:lnTo>
                    <a:lnTo>
                      <a:pt x="59" y="326"/>
                    </a:lnTo>
                    <a:lnTo>
                      <a:pt x="89" y="298"/>
                    </a:lnTo>
                    <a:lnTo>
                      <a:pt x="89" y="268"/>
                    </a:lnTo>
                    <a:lnTo>
                      <a:pt x="118" y="238"/>
                    </a:lnTo>
                    <a:lnTo>
                      <a:pt x="148" y="238"/>
                    </a:lnTo>
                    <a:lnTo>
                      <a:pt x="178" y="207"/>
                    </a:lnTo>
                    <a:lnTo>
                      <a:pt x="178" y="179"/>
                    </a:lnTo>
                    <a:lnTo>
                      <a:pt x="209" y="149"/>
                    </a:lnTo>
                    <a:lnTo>
                      <a:pt x="178" y="149"/>
                    </a:lnTo>
                    <a:lnTo>
                      <a:pt x="178" y="89"/>
                    </a:lnTo>
                    <a:lnTo>
                      <a:pt x="236" y="31"/>
                    </a:lnTo>
                    <a:lnTo>
                      <a:pt x="236" y="0"/>
                    </a:lnTo>
                    <a:lnTo>
                      <a:pt x="209" y="0"/>
                    </a:lnTo>
                    <a:close/>
                  </a:path>
                </a:pathLst>
              </a:custGeom>
              <a:solidFill>
                <a:srgbClr val="FCA77E"/>
              </a:solidFill>
              <a:ln w="9525">
                <a:noFill/>
                <a:round/>
                <a:headEnd/>
                <a:tailEnd/>
              </a:ln>
            </p:spPr>
            <p:txBody>
              <a:bodyPr/>
              <a:lstStyle/>
              <a:p>
                <a:endParaRPr lang="en-GB"/>
              </a:p>
            </p:txBody>
          </p:sp>
          <p:sp>
            <p:nvSpPr>
              <p:cNvPr id="13446" name="Freeform 134"/>
              <p:cNvSpPr>
                <a:spLocks/>
              </p:cNvSpPr>
              <p:nvPr/>
            </p:nvSpPr>
            <p:spPr bwMode="auto">
              <a:xfrm>
                <a:off x="3606" y="1928"/>
                <a:ext cx="36" cy="88"/>
              </a:xfrm>
              <a:custGeom>
                <a:avLst/>
                <a:gdLst/>
                <a:ahLst/>
                <a:cxnLst>
                  <a:cxn ang="0">
                    <a:pos x="148" y="0"/>
                  </a:cxn>
                  <a:cxn ang="0">
                    <a:pos x="119" y="28"/>
                  </a:cxn>
                  <a:cxn ang="0">
                    <a:pos x="119" y="59"/>
                  </a:cxn>
                  <a:cxn ang="0">
                    <a:pos x="89" y="119"/>
                  </a:cxn>
                  <a:cxn ang="0">
                    <a:pos x="59" y="147"/>
                  </a:cxn>
                  <a:cxn ang="0">
                    <a:pos x="28" y="207"/>
                  </a:cxn>
                  <a:cxn ang="0">
                    <a:pos x="0" y="237"/>
                  </a:cxn>
                  <a:cxn ang="0">
                    <a:pos x="0" y="355"/>
                  </a:cxn>
                  <a:cxn ang="0">
                    <a:pos x="28" y="325"/>
                  </a:cxn>
                  <a:cxn ang="0">
                    <a:pos x="28" y="295"/>
                  </a:cxn>
                  <a:cxn ang="0">
                    <a:pos x="59" y="266"/>
                  </a:cxn>
                  <a:cxn ang="0">
                    <a:pos x="59" y="237"/>
                  </a:cxn>
                  <a:cxn ang="0">
                    <a:pos x="89" y="177"/>
                  </a:cxn>
                  <a:cxn ang="0">
                    <a:pos x="89" y="147"/>
                  </a:cxn>
                  <a:cxn ang="0">
                    <a:pos x="119" y="119"/>
                  </a:cxn>
                  <a:cxn ang="0">
                    <a:pos x="119" y="89"/>
                  </a:cxn>
                  <a:cxn ang="0">
                    <a:pos x="148" y="59"/>
                  </a:cxn>
                  <a:cxn ang="0">
                    <a:pos x="148" y="0"/>
                  </a:cxn>
                </a:cxnLst>
                <a:rect l="0" t="0" r="r" b="b"/>
                <a:pathLst>
                  <a:path w="148" h="355">
                    <a:moveTo>
                      <a:pt x="148" y="0"/>
                    </a:moveTo>
                    <a:lnTo>
                      <a:pt x="119" y="28"/>
                    </a:lnTo>
                    <a:lnTo>
                      <a:pt x="119" y="59"/>
                    </a:lnTo>
                    <a:lnTo>
                      <a:pt x="89" y="119"/>
                    </a:lnTo>
                    <a:lnTo>
                      <a:pt x="59" y="147"/>
                    </a:lnTo>
                    <a:lnTo>
                      <a:pt x="28" y="207"/>
                    </a:lnTo>
                    <a:lnTo>
                      <a:pt x="0" y="237"/>
                    </a:lnTo>
                    <a:lnTo>
                      <a:pt x="0" y="355"/>
                    </a:lnTo>
                    <a:lnTo>
                      <a:pt x="28" y="325"/>
                    </a:lnTo>
                    <a:lnTo>
                      <a:pt x="28" y="295"/>
                    </a:lnTo>
                    <a:lnTo>
                      <a:pt x="59" y="266"/>
                    </a:lnTo>
                    <a:lnTo>
                      <a:pt x="59" y="237"/>
                    </a:lnTo>
                    <a:lnTo>
                      <a:pt x="89" y="177"/>
                    </a:lnTo>
                    <a:lnTo>
                      <a:pt x="89" y="147"/>
                    </a:lnTo>
                    <a:lnTo>
                      <a:pt x="119" y="119"/>
                    </a:lnTo>
                    <a:lnTo>
                      <a:pt x="119" y="89"/>
                    </a:lnTo>
                    <a:lnTo>
                      <a:pt x="148" y="59"/>
                    </a:lnTo>
                    <a:lnTo>
                      <a:pt x="148" y="0"/>
                    </a:lnTo>
                    <a:close/>
                  </a:path>
                </a:pathLst>
              </a:custGeom>
              <a:solidFill>
                <a:srgbClr val="FCA77E"/>
              </a:solidFill>
              <a:ln w="9525">
                <a:noFill/>
                <a:round/>
                <a:headEnd/>
                <a:tailEnd/>
              </a:ln>
            </p:spPr>
            <p:txBody>
              <a:bodyPr/>
              <a:lstStyle/>
              <a:p>
                <a:endParaRPr lang="en-GB"/>
              </a:p>
            </p:txBody>
          </p:sp>
          <p:sp>
            <p:nvSpPr>
              <p:cNvPr id="13447" name="Freeform 135"/>
              <p:cNvSpPr>
                <a:spLocks/>
              </p:cNvSpPr>
              <p:nvPr/>
            </p:nvSpPr>
            <p:spPr bwMode="auto">
              <a:xfrm>
                <a:off x="3264" y="2031"/>
                <a:ext cx="105" cy="89"/>
              </a:xfrm>
              <a:custGeom>
                <a:avLst/>
                <a:gdLst/>
                <a:ahLst/>
                <a:cxnLst>
                  <a:cxn ang="0">
                    <a:pos x="209" y="59"/>
                  </a:cxn>
                  <a:cxn ang="0">
                    <a:pos x="179" y="30"/>
                  </a:cxn>
                  <a:cxn ang="0">
                    <a:pos x="149" y="59"/>
                  </a:cxn>
                  <a:cxn ang="0">
                    <a:pos x="118" y="30"/>
                  </a:cxn>
                  <a:cxn ang="0">
                    <a:pos x="91" y="30"/>
                  </a:cxn>
                  <a:cxn ang="0">
                    <a:pos x="118" y="59"/>
                  </a:cxn>
                  <a:cxn ang="0">
                    <a:pos x="118" y="88"/>
                  </a:cxn>
                  <a:cxn ang="0">
                    <a:pos x="91" y="88"/>
                  </a:cxn>
                  <a:cxn ang="0">
                    <a:pos x="91" y="118"/>
                  </a:cxn>
                  <a:cxn ang="0">
                    <a:pos x="0" y="118"/>
                  </a:cxn>
                  <a:cxn ang="0">
                    <a:pos x="0" y="148"/>
                  </a:cxn>
                  <a:cxn ang="0">
                    <a:pos x="61" y="179"/>
                  </a:cxn>
                  <a:cxn ang="0">
                    <a:pos x="61" y="236"/>
                  </a:cxn>
                  <a:cxn ang="0">
                    <a:pos x="30" y="236"/>
                  </a:cxn>
                  <a:cxn ang="0">
                    <a:pos x="91" y="297"/>
                  </a:cxn>
                  <a:cxn ang="0">
                    <a:pos x="91" y="266"/>
                  </a:cxn>
                  <a:cxn ang="0">
                    <a:pos x="118" y="297"/>
                  </a:cxn>
                  <a:cxn ang="0">
                    <a:pos x="149" y="297"/>
                  </a:cxn>
                  <a:cxn ang="0">
                    <a:pos x="179" y="266"/>
                  </a:cxn>
                  <a:cxn ang="0">
                    <a:pos x="209" y="297"/>
                  </a:cxn>
                  <a:cxn ang="0">
                    <a:pos x="209" y="325"/>
                  </a:cxn>
                  <a:cxn ang="0">
                    <a:pos x="237" y="355"/>
                  </a:cxn>
                  <a:cxn ang="0">
                    <a:pos x="298" y="355"/>
                  </a:cxn>
                  <a:cxn ang="0">
                    <a:pos x="298" y="297"/>
                  </a:cxn>
                  <a:cxn ang="0">
                    <a:pos x="327" y="266"/>
                  </a:cxn>
                  <a:cxn ang="0">
                    <a:pos x="386" y="266"/>
                  </a:cxn>
                  <a:cxn ang="0">
                    <a:pos x="356" y="236"/>
                  </a:cxn>
                  <a:cxn ang="0">
                    <a:pos x="298" y="206"/>
                  </a:cxn>
                  <a:cxn ang="0">
                    <a:pos x="356" y="148"/>
                  </a:cxn>
                  <a:cxn ang="0">
                    <a:pos x="386" y="148"/>
                  </a:cxn>
                  <a:cxn ang="0">
                    <a:pos x="416" y="118"/>
                  </a:cxn>
                  <a:cxn ang="0">
                    <a:pos x="416" y="88"/>
                  </a:cxn>
                  <a:cxn ang="0">
                    <a:pos x="386" y="59"/>
                  </a:cxn>
                  <a:cxn ang="0">
                    <a:pos x="386" y="30"/>
                  </a:cxn>
                  <a:cxn ang="0">
                    <a:pos x="416" y="30"/>
                  </a:cxn>
                  <a:cxn ang="0">
                    <a:pos x="386" y="0"/>
                  </a:cxn>
                  <a:cxn ang="0">
                    <a:pos x="268" y="0"/>
                  </a:cxn>
                  <a:cxn ang="0">
                    <a:pos x="237" y="30"/>
                  </a:cxn>
                  <a:cxn ang="0">
                    <a:pos x="268" y="59"/>
                  </a:cxn>
                  <a:cxn ang="0">
                    <a:pos x="237" y="88"/>
                  </a:cxn>
                  <a:cxn ang="0">
                    <a:pos x="237" y="118"/>
                  </a:cxn>
                  <a:cxn ang="0">
                    <a:pos x="209" y="148"/>
                  </a:cxn>
                  <a:cxn ang="0">
                    <a:pos x="179" y="118"/>
                  </a:cxn>
                  <a:cxn ang="0">
                    <a:pos x="179" y="59"/>
                  </a:cxn>
                  <a:cxn ang="0">
                    <a:pos x="209" y="59"/>
                  </a:cxn>
                </a:cxnLst>
                <a:rect l="0" t="0" r="r" b="b"/>
                <a:pathLst>
                  <a:path w="416" h="355">
                    <a:moveTo>
                      <a:pt x="209" y="59"/>
                    </a:moveTo>
                    <a:lnTo>
                      <a:pt x="179" y="30"/>
                    </a:lnTo>
                    <a:lnTo>
                      <a:pt x="149" y="59"/>
                    </a:lnTo>
                    <a:lnTo>
                      <a:pt x="118" y="30"/>
                    </a:lnTo>
                    <a:lnTo>
                      <a:pt x="91" y="30"/>
                    </a:lnTo>
                    <a:lnTo>
                      <a:pt x="118" y="59"/>
                    </a:lnTo>
                    <a:lnTo>
                      <a:pt x="118" y="88"/>
                    </a:lnTo>
                    <a:lnTo>
                      <a:pt x="91" y="88"/>
                    </a:lnTo>
                    <a:lnTo>
                      <a:pt x="91" y="118"/>
                    </a:lnTo>
                    <a:lnTo>
                      <a:pt x="0" y="118"/>
                    </a:lnTo>
                    <a:lnTo>
                      <a:pt x="0" y="148"/>
                    </a:lnTo>
                    <a:lnTo>
                      <a:pt x="61" y="179"/>
                    </a:lnTo>
                    <a:lnTo>
                      <a:pt x="61" y="236"/>
                    </a:lnTo>
                    <a:lnTo>
                      <a:pt x="30" y="236"/>
                    </a:lnTo>
                    <a:lnTo>
                      <a:pt x="91" y="297"/>
                    </a:lnTo>
                    <a:lnTo>
                      <a:pt x="91" y="266"/>
                    </a:lnTo>
                    <a:lnTo>
                      <a:pt x="118" y="297"/>
                    </a:lnTo>
                    <a:lnTo>
                      <a:pt x="149" y="297"/>
                    </a:lnTo>
                    <a:lnTo>
                      <a:pt x="179" y="266"/>
                    </a:lnTo>
                    <a:lnTo>
                      <a:pt x="209" y="297"/>
                    </a:lnTo>
                    <a:lnTo>
                      <a:pt x="209" y="325"/>
                    </a:lnTo>
                    <a:lnTo>
                      <a:pt x="237" y="355"/>
                    </a:lnTo>
                    <a:lnTo>
                      <a:pt x="298" y="355"/>
                    </a:lnTo>
                    <a:lnTo>
                      <a:pt x="298" y="297"/>
                    </a:lnTo>
                    <a:lnTo>
                      <a:pt x="327" y="266"/>
                    </a:lnTo>
                    <a:lnTo>
                      <a:pt x="386" y="266"/>
                    </a:lnTo>
                    <a:lnTo>
                      <a:pt x="356" y="236"/>
                    </a:lnTo>
                    <a:lnTo>
                      <a:pt x="298" y="206"/>
                    </a:lnTo>
                    <a:lnTo>
                      <a:pt x="356" y="148"/>
                    </a:lnTo>
                    <a:lnTo>
                      <a:pt x="386" y="148"/>
                    </a:lnTo>
                    <a:lnTo>
                      <a:pt x="416" y="118"/>
                    </a:lnTo>
                    <a:lnTo>
                      <a:pt x="416" y="88"/>
                    </a:lnTo>
                    <a:lnTo>
                      <a:pt x="386" y="59"/>
                    </a:lnTo>
                    <a:lnTo>
                      <a:pt x="386" y="30"/>
                    </a:lnTo>
                    <a:lnTo>
                      <a:pt x="416" y="30"/>
                    </a:lnTo>
                    <a:lnTo>
                      <a:pt x="386" y="0"/>
                    </a:lnTo>
                    <a:lnTo>
                      <a:pt x="268" y="0"/>
                    </a:lnTo>
                    <a:lnTo>
                      <a:pt x="237" y="30"/>
                    </a:lnTo>
                    <a:lnTo>
                      <a:pt x="268" y="59"/>
                    </a:lnTo>
                    <a:lnTo>
                      <a:pt x="237" y="88"/>
                    </a:lnTo>
                    <a:lnTo>
                      <a:pt x="237" y="118"/>
                    </a:lnTo>
                    <a:lnTo>
                      <a:pt x="209" y="148"/>
                    </a:lnTo>
                    <a:lnTo>
                      <a:pt x="179" y="118"/>
                    </a:lnTo>
                    <a:lnTo>
                      <a:pt x="179" y="59"/>
                    </a:lnTo>
                    <a:lnTo>
                      <a:pt x="209" y="59"/>
                    </a:lnTo>
                    <a:close/>
                  </a:path>
                </a:pathLst>
              </a:custGeom>
              <a:solidFill>
                <a:srgbClr val="99D6AB"/>
              </a:solidFill>
              <a:ln w="9525">
                <a:noFill/>
                <a:round/>
                <a:headEnd/>
                <a:tailEnd/>
              </a:ln>
            </p:spPr>
            <p:txBody>
              <a:bodyPr/>
              <a:lstStyle/>
              <a:p>
                <a:endParaRPr lang="en-GB"/>
              </a:p>
            </p:txBody>
          </p:sp>
          <p:sp>
            <p:nvSpPr>
              <p:cNvPr id="13448" name="Freeform 136"/>
              <p:cNvSpPr>
                <a:spLocks/>
              </p:cNvSpPr>
              <p:nvPr/>
            </p:nvSpPr>
            <p:spPr bwMode="auto">
              <a:xfrm>
                <a:off x="3361" y="2068"/>
                <a:ext cx="8" cy="8"/>
              </a:xfrm>
              <a:custGeom>
                <a:avLst/>
                <a:gdLst/>
                <a:ahLst/>
                <a:cxnLst>
                  <a:cxn ang="0">
                    <a:pos x="0" y="0"/>
                  </a:cxn>
                  <a:cxn ang="0">
                    <a:pos x="30" y="31"/>
                  </a:cxn>
                  <a:cxn ang="0">
                    <a:pos x="30" y="0"/>
                  </a:cxn>
                  <a:cxn ang="0">
                    <a:pos x="0" y="0"/>
                  </a:cxn>
                </a:cxnLst>
                <a:rect l="0" t="0" r="r" b="b"/>
                <a:pathLst>
                  <a:path w="30" h="31">
                    <a:moveTo>
                      <a:pt x="0" y="0"/>
                    </a:moveTo>
                    <a:lnTo>
                      <a:pt x="30" y="31"/>
                    </a:lnTo>
                    <a:lnTo>
                      <a:pt x="30" y="0"/>
                    </a:lnTo>
                    <a:lnTo>
                      <a:pt x="0" y="0"/>
                    </a:lnTo>
                    <a:close/>
                  </a:path>
                </a:pathLst>
              </a:custGeom>
              <a:solidFill>
                <a:srgbClr val="99D6AB"/>
              </a:solidFill>
              <a:ln w="9525">
                <a:noFill/>
                <a:round/>
                <a:headEnd/>
                <a:tailEnd/>
              </a:ln>
            </p:spPr>
            <p:txBody>
              <a:bodyPr/>
              <a:lstStyle/>
              <a:p>
                <a:endParaRPr lang="en-GB"/>
              </a:p>
            </p:txBody>
          </p:sp>
          <p:sp>
            <p:nvSpPr>
              <p:cNvPr id="13449" name="Freeform 137"/>
              <p:cNvSpPr>
                <a:spLocks/>
              </p:cNvSpPr>
              <p:nvPr/>
            </p:nvSpPr>
            <p:spPr bwMode="auto">
              <a:xfrm>
                <a:off x="3264" y="2120"/>
                <a:ext cx="75" cy="29"/>
              </a:xfrm>
              <a:custGeom>
                <a:avLst/>
                <a:gdLst/>
                <a:ahLst/>
                <a:cxnLst>
                  <a:cxn ang="0">
                    <a:pos x="298" y="60"/>
                  </a:cxn>
                  <a:cxn ang="0">
                    <a:pos x="298" y="30"/>
                  </a:cxn>
                  <a:cxn ang="0">
                    <a:pos x="268" y="30"/>
                  </a:cxn>
                  <a:cxn ang="0">
                    <a:pos x="237" y="0"/>
                  </a:cxn>
                  <a:cxn ang="0">
                    <a:pos x="209" y="0"/>
                  </a:cxn>
                  <a:cxn ang="0">
                    <a:pos x="209" y="30"/>
                  </a:cxn>
                  <a:cxn ang="0">
                    <a:pos x="237" y="60"/>
                  </a:cxn>
                  <a:cxn ang="0">
                    <a:pos x="209" y="60"/>
                  </a:cxn>
                  <a:cxn ang="0">
                    <a:pos x="209" y="30"/>
                  </a:cxn>
                  <a:cxn ang="0">
                    <a:pos x="179" y="30"/>
                  </a:cxn>
                  <a:cxn ang="0">
                    <a:pos x="149" y="60"/>
                  </a:cxn>
                  <a:cxn ang="0">
                    <a:pos x="91" y="0"/>
                  </a:cxn>
                  <a:cxn ang="0">
                    <a:pos x="61" y="0"/>
                  </a:cxn>
                  <a:cxn ang="0">
                    <a:pos x="30" y="30"/>
                  </a:cxn>
                  <a:cxn ang="0">
                    <a:pos x="30" y="60"/>
                  </a:cxn>
                  <a:cxn ang="0">
                    <a:pos x="0" y="60"/>
                  </a:cxn>
                  <a:cxn ang="0">
                    <a:pos x="30" y="88"/>
                  </a:cxn>
                  <a:cxn ang="0">
                    <a:pos x="91" y="88"/>
                  </a:cxn>
                  <a:cxn ang="0">
                    <a:pos x="118" y="119"/>
                  </a:cxn>
                  <a:cxn ang="0">
                    <a:pos x="209" y="119"/>
                  </a:cxn>
                  <a:cxn ang="0">
                    <a:pos x="237" y="88"/>
                  </a:cxn>
                  <a:cxn ang="0">
                    <a:pos x="237" y="119"/>
                  </a:cxn>
                  <a:cxn ang="0">
                    <a:pos x="268" y="119"/>
                  </a:cxn>
                  <a:cxn ang="0">
                    <a:pos x="268" y="88"/>
                  </a:cxn>
                  <a:cxn ang="0">
                    <a:pos x="298" y="60"/>
                  </a:cxn>
                </a:cxnLst>
                <a:rect l="0" t="0" r="r" b="b"/>
                <a:pathLst>
                  <a:path w="298" h="119">
                    <a:moveTo>
                      <a:pt x="298" y="60"/>
                    </a:moveTo>
                    <a:lnTo>
                      <a:pt x="298" y="30"/>
                    </a:lnTo>
                    <a:lnTo>
                      <a:pt x="268" y="30"/>
                    </a:lnTo>
                    <a:lnTo>
                      <a:pt x="237" y="0"/>
                    </a:lnTo>
                    <a:lnTo>
                      <a:pt x="209" y="0"/>
                    </a:lnTo>
                    <a:lnTo>
                      <a:pt x="209" y="30"/>
                    </a:lnTo>
                    <a:lnTo>
                      <a:pt x="237" y="60"/>
                    </a:lnTo>
                    <a:lnTo>
                      <a:pt x="209" y="60"/>
                    </a:lnTo>
                    <a:lnTo>
                      <a:pt x="209" y="30"/>
                    </a:lnTo>
                    <a:lnTo>
                      <a:pt x="179" y="30"/>
                    </a:lnTo>
                    <a:lnTo>
                      <a:pt x="149" y="60"/>
                    </a:lnTo>
                    <a:lnTo>
                      <a:pt x="91" y="0"/>
                    </a:lnTo>
                    <a:lnTo>
                      <a:pt x="61" y="0"/>
                    </a:lnTo>
                    <a:lnTo>
                      <a:pt x="30" y="30"/>
                    </a:lnTo>
                    <a:lnTo>
                      <a:pt x="30" y="60"/>
                    </a:lnTo>
                    <a:lnTo>
                      <a:pt x="0" y="60"/>
                    </a:lnTo>
                    <a:lnTo>
                      <a:pt x="30" y="88"/>
                    </a:lnTo>
                    <a:lnTo>
                      <a:pt x="91" y="88"/>
                    </a:lnTo>
                    <a:lnTo>
                      <a:pt x="118" y="119"/>
                    </a:lnTo>
                    <a:lnTo>
                      <a:pt x="209" y="119"/>
                    </a:lnTo>
                    <a:lnTo>
                      <a:pt x="237" y="88"/>
                    </a:lnTo>
                    <a:lnTo>
                      <a:pt x="237" y="119"/>
                    </a:lnTo>
                    <a:lnTo>
                      <a:pt x="268" y="119"/>
                    </a:lnTo>
                    <a:lnTo>
                      <a:pt x="268" y="88"/>
                    </a:lnTo>
                    <a:lnTo>
                      <a:pt x="298" y="60"/>
                    </a:lnTo>
                    <a:close/>
                  </a:path>
                </a:pathLst>
              </a:custGeom>
              <a:solidFill>
                <a:srgbClr val="99D6AB"/>
              </a:solidFill>
              <a:ln w="9525">
                <a:noFill/>
                <a:round/>
                <a:headEnd/>
                <a:tailEnd/>
              </a:ln>
            </p:spPr>
            <p:txBody>
              <a:bodyPr/>
              <a:lstStyle/>
              <a:p>
                <a:endParaRPr lang="en-GB"/>
              </a:p>
            </p:txBody>
          </p:sp>
          <p:sp>
            <p:nvSpPr>
              <p:cNvPr id="13450" name="Freeform 138"/>
              <p:cNvSpPr>
                <a:spLocks/>
              </p:cNvSpPr>
              <p:nvPr/>
            </p:nvSpPr>
            <p:spPr bwMode="auto">
              <a:xfrm>
                <a:off x="3502" y="2098"/>
                <a:ext cx="22" cy="22"/>
              </a:xfrm>
              <a:custGeom>
                <a:avLst/>
                <a:gdLst/>
                <a:ahLst/>
                <a:cxnLst>
                  <a:cxn ang="0">
                    <a:pos x="61" y="31"/>
                  </a:cxn>
                  <a:cxn ang="0">
                    <a:pos x="61" y="0"/>
                  </a:cxn>
                  <a:cxn ang="0">
                    <a:pos x="0" y="0"/>
                  </a:cxn>
                  <a:cxn ang="0">
                    <a:pos x="0" y="59"/>
                  </a:cxn>
                  <a:cxn ang="0">
                    <a:pos x="30" y="59"/>
                  </a:cxn>
                  <a:cxn ang="0">
                    <a:pos x="61" y="89"/>
                  </a:cxn>
                  <a:cxn ang="0">
                    <a:pos x="89" y="89"/>
                  </a:cxn>
                  <a:cxn ang="0">
                    <a:pos x="89" y="31"/>
                  </a:cxn>
                  <a:cxn ang="0">
                    <a:pos x="61" y="31"/>
                  </a:cxn>
                </a:cxnLst>
                <a:rect l="0" t="0" r="r" b="b"/>
                <a:pathLst>
                  <a:path w="89" h="89">
                    <a:moveTo>
                      <a:pt x="61" y="31"/>
                    </a:moveTo>
                    <a:lnTo>
                      <a:pt x="61" y="0"/>
                    </a:lnTo>
                    <a:lnTo>
                      <a:pt x="0" y="0"/>
                    </a:lnTo>
                    <a:lnTo>
                      <a:pt x="0" y="59"/>
                    </a:lnTo>
                    <a:lnTo>
                      <a:pt x="30" y="59"/>
                    </a:lnTo>
                    <a:lnTo>
                      <a:pt x="61" y="89"/>
                    </a:lnTo>
                    <a:lnTo>
                      <a:pt x="89" y="89"/>
                    </a:lnTo>
                    <a:lnTo>
                      <a:pt x="89" y="31"/>
                    </a:lnTo>
                    <a:lnTo>
                      <a:pt x="61" y="31"/>
                    </a:lnTo>
                    <a:close/>
                  </a:path>
                </a:pathLst>
              </a:custGeom>
              <a:solidFill>
                <a:srgbClr val="99D6AB"/>
              </a:solidFill>
              <a:ln w="9525">
                <a:noFill/>
                <a:round/>
                <a:headEnd/>
                <a:tailEnd/>
              </a:ln>
            </p:spPr>
            <p:txBody>
              <a:bodyPr/>
              <a:lstStyle/>
              <a:p>
                <a:endParaRPr lang="en-GB"/>
              </a:p>
            </p:txBody>
          </p:sp>
          <p:sp>
            <p:nvSpPr>
              <p:cNvPr id="13451" name="Freeform 139"/>
              <p:cNvSpPr>
                <a:spLocks/>
              </p:cNvSpPr>
              <p:nvPr/>
            </p:nvSpPr>
            <p:spPr bwMode="auto">
              <a:xfrm>
                <a:off x="3887" y="2098"/>
                <a:ext cx="7" cy="7"/>
              </a:xfrm>
              <a:custGeom>
                <a:avLst/>
                <a:gdLst/>
                <a:ahLst/>
                <a:cxnLst>
                  <a:cxn ang="0">
                    <a:pos x="30" y="0"/>
                  </a:cxn>
                  <a:cxn ang="0">
                    <a:pos x="0" y="0"/>
                  </a:cxn>
                  <a:cxn ang="0">
                    <a:pos x="0" y="31"/>
                  </a:cxn>
                  <a:cxn ang="0">
                    <a:pos x="30" y="0"/>
                  </a:cxn>
                </a:cxnLst>
                <a:rect l="0" t="0" r="r" b="b"/>
                <a:pathLst>
                  <a:path w="30" h="31">
                    <a:moveTo>
                      <a:pt x="30" y="0"/>
                    </a:moveTo>
                    <a:lnTo>
                      <a:pt x="0" y="0"/>
                    </a:lnTo>
                    <a:lnTo>
                      <a:pt x="0" y="31"/>
                    </a:lnTo>
                    <a:lnTo>
                      <a:pt x="30" y="0"/>
                    </a:lnTo>
                    <a:close/>
                  </a:path>
                </a:pathLst>
              </a:custGeom>
              <a:solidFill>
                <a:srgbClr val="FFFF7F"/>
              </a:solidFill>
              <a:ln w="9525">
                <a:noFill/>
                <a:round/>
                <a:headEnd/>
                <a:tailEnd/>
              </a:ln>
            </p:spPr>
            <p:txBody>
              <a:bodyPr/>
              <a:lstStyle/>
              <a:p>
                <a:endParaRPr lang="en-GB"/>
              </a:p>
            </p:txBody>
          </p:sp>
          <p:sp>
            <p:nvSpPr>
              <p:cNvPr id="13452" name="Freeform 140"/>
              <p:cNvSpPr>
                <a:spLocks/>
              </p:cNvSpPr>
              <p:nvPr/>
            </p:nvSpPr>
            <p:spPr bwMode="auto">
              <a:xfrm>
                <a:off x="3894" y="2083"/>
                <a:ext cx="8" cy="15"/>
              </a:xfrm>
              <a:custGeom>
                <a:avLst/>
                <a:gdLst/>
                <a:ahLst/>
                <a:cxnLst>
                  <a:cxn ang="0">
                    <a:pos x="0" y="60"/>
                  </a:cxn>
                  <a:cxn ang="0">
                    <a:pos x="30" y="30"/>
                  </a:cxn>
                  <a:cxn ang="0">
                    <a:pos x="30" y="0"/>
                  </a:cxn>
                  <a:cxn ang="0">
                    <a:pos x="0" y="30"/>
                  </a:cxn>
                  <a:cxn ang="0">
                    <a:pos x="0" y="60"/>
                  </a:cxn>
                </a:cxnLst>
                <a:rect l="0" t="0" r="r" b="b"/>
                <a:pathLst>
                  <a:path w="30" h="60">
                    <a:moveTo>
                      <a:pt x="0" y="60"/>
                    </a:moveTo>
                    <a:lnTo>
                      <a:pt x="30" y="30"/>
                    </a:lnTo>
                    <a:lnTo>
                      <a:pt x="30" y="0"/>
                    </a:lnTo>
                    <a:lnTo>
                      <a:pt x="0" y="30"/>
                    </a:lnTo>
                    <a:lnTo>
                      <a:pt x="0" y="60"/>
                    </a:lnTo>
                    <a:close/>
                  </a:path>
                </a:pathLst>
              </a:custGeom>
              <a:solidFill>
                <a:srgbClr val="D3B26F"/>
              </a:solidFill>
              <a:ln w="9525">
                <a:noFill/>
                <a:round/>
                <a:headEnd/>
                <a:tailEnd/>
              </a:ln>
            </p:spPr>
            <p:txBody>
              <a:bodyPr/>
              <a:lstStyle/>
              <a:p>
                <a:endParaRPr lang="en-GB"/>
              </a:p>
            </p:txBody>
          </p:sp>
          <p:sp>
            <p:nvSpPr>
              <p:cNvPr id="13453" name="Freeform 141"/>
              <p:cNvSpPr>
                <a:spLocks/>
              </p:cNvSpPr>
              <p:nvPr/>
            </p:nvSpPr>
            <p:spPr bwMode="auto">
              <a:xfrm>
                <a:off x="1309" y="1224"/>
                <a:ext cx="548" cy="237"/>
              </a:xfrm>
              <a:custGeom>
                <a:avLst/>
                <a:gdLst/>
                <a:ahLst/>
                <a:cxnLst>
                  <a:cxn ang="0">
                    <a:pos x="1571" y="31"/>
                  </a:cxn>
                  <a:cxn ang="0">
                    <a:pos x="1541" y="118"/>
                  </a:cxn>
                  <a:cxn ang="0">
                    <a:pos x="1362" y="118"/>
                  </a:cxn>
                  <a:cxn ang="0">
                    <a:pos x="1303" y="118"/>
                  </a:cxn>
                  <a:cxn ang="0">
                    <a:pos x="1155" y="149"/>
                  </a:cxn>
                  <a:cxn ang="0">
                    <a:pos x="1155" y="179"/>
                  </a:cxn>
                  <a:cxn ang="0">
                    <a:pos x="1067" y="90"/>
                  </a:cxn>
                  <a:cxn ang="0">
                    <a:pos x="948" y="118"/>
                  </a:cxn>
                  <a:cxn ang="0">
                    <a:pos x="860" y="238"/>
                  </a:cxn>
                  <a:cxn ang="0">
                    <a:pos x="741" y="118"/>
                  </a:cxn>
                  <a:cxn ang="0">
                    <a:pos x="651" y="297"/>
                  </a:cxn>
                  <a:cxn ang="0">
                    <a:pos x="593" y="238"/>
                  </a:cxn>
                  <a:cxn ang="0">
                    <a:pos x="473" y="416"/>
                  </a:cxn>
                  <a:cxn ang="0">
                    <a:pos x="414" y="267"/>
                  </a:cxn>
                  <a:cxn ang="0">
                    <a:pos x="386" y="238"/>
                  </a:cxn>
                  <a:cxn ang="0">
                    <a:pos x="444" y="179"/>
                  </a:cxn>
                  <a:cxn ang="0">
                    <a:pos x="386" y="118"/>
                  </a:cxn>
                  <a:cxn ang="0">
                    <a:pos x="295" y="61"/>
                  </a:cxn>
                  <a:cxn ang="0">
                    <a:pos x="177" y="61"/>
                  </a:cxn>
                  <a:cxn ang="0">
                    <a:pos x="177" y="118"/>
                  </a:cxn>
                  <a:cxn ang="0">
                    <a:pos x="148" y="149"/>
                  </a:cxn>
                  <a:cxn ang="0">
                    <a:pos x="30" y="90"/>
                  </a:cxn>
                  <a:cxn ang="0">
                    <a:pos x="58" y="267"/>
                  </a:cxn>
                  <a:cxn ang="0">
                    <a:pos x="148" y="297"/>
                  </a:cxn>
                  <a:cxn ang="0">
                    <a:pos x="237" y="327"/>
                  </a:cxn>
                  <a:cxn ang="0">
                    <a:pos x="237" y="356"/>
                  </a:cxn>
                  <a:cxn ang="0">
                    <a:pos x="266" y="445"/>
                  </a:cxn>
                  <a:cxn ang="0">
                    <a:pos x="58" y="534"/>
                  </a:cxn>
                  <a:cxn ang="0">
                    <a:pos x="177" y="534"/>
                  </a:cxn>
                  <a:cxn ang="0">
                    <a:pos x="177" y="622"/>
                  </a:cxn>
                  <a:cxn ang="0">
                    <a:pos x="295" y="565"/>
                  </a:cxn>
                  <a:cxn ang="0">
                    <a:pos x="237" y="592"/>
                  </a:cxn>
                  <a:cxn ang="0">
                    <a:pos x="266" y="622"/>
                  </a:cxn>
                  <a:cxn ang="0">
                    <a:pos x="237" y="711"/>
                  </a:cxn>
                  <a:cxn ang="0">
                    <a:pos x="58" y="771"/>
                  </a:cxn>
                  <a:cxn ang="0">
                    <a:pos x="295" y="801"/>
                  </a:cxn>
                  <a:cxn ang="0">
                    <a:pos x="386" y="801"/>
                  </a:cxn>
                  <a:cxn ang="0">
                    <a:pos x="473" y="829"/>
                  </a:cxn>
                  <a:cxn ang="0">
                    <a:pos x="504" y="890"/>
                  </a:cxn>
                  <a:cxn ang="0">
                    <a:pos x="800" y="947"/>
                  </a:cxn>
                  <a:cxn ang="0">
                    <a:pos x="1067" y="890"/>
                  </a:cxn>
                  <a:cxn ang="0">
                    <a:pos x="1274" y="829"/>
                  </a:cxn>
                  <a:cxn ang="0">
                    <a:pos x="1453" y="771"/>
                  </a:cxn>
                  <a:cxn ang="0">
                    <a:pos x="1571" y="711"/>
                  </a:cxn>
                  <a:cxn ang="0">
                    <a:pos x="1717" y="652"/>
                  </a:cxn>
                  <a:cxn ang="0">
                    <a:pos x="1926" y="622"/>
                  </a:cxn>
                  <a:cxn ang="0">
                    <a:pos x="1985" y="534"/>
                  </a:cxn>
                  <a:cxn ang="0">
                    <a:pos x="2104" y="474"/>
                  </a:cxn>
                  <a:cxn ang="0">
                    <a:pos x="2192" y="416"/>
                  </a:cxn>
                  <a:cxn ang="0">
                    <a:pos x="2163" y="356"/>
                  </a:cxn>
                  <a:cxn ang="0">
                    <a:pos x="2133" y="267"/>
                  </a:cxn>
                  <a:cxn ang="0">
                    <a:pos x="2045" y="209"/>
                  </a:cxn>
                  <a:cxn ang="0">
                    <a:pos x="1926" y="209"/>
                  </a:cxn>
                  <a:cxn ang="0">
                    <a:pos x="1926" y="149"/>
                  </a:cxn>
                  <a:cxn ang="0">
                    <a:pos x="1897" y="61"/>
                  </a:cxn>
                  <a:cxn ang="0">
                    <a:pos x="1778" y="90"/>
                  </a:cxn>
                </a:cxnLst>
                <a:rect l="0" t="0" r="r" b="b"/>
                <a:pathLst>
                  <a:path w="2192" h="947">
                    <a:moveTo>
                      <a:pt x="1748" y="31"/>
                    </a:moveTo>
                    <a:lnTo>
                      <a:pt x="1717" y="0"/>
                    </a:lnTo>
                    <a:lnTo>
                      <a:pt x="1599" y="0"/>
                    </a:lnTo>
                    <a:lnTo>
                      <a:pt x="1571" y="31"/>
                    </a:lnTo>
                    <a:lnTo>
                      <a:pt x="1599" y="61"/>
                    </a:lnTo>
                    <a:lnTo>
                      <a:pt x="1599" y="90"/>
                    </a:lnTo>
                    <a:lnTo>
                      <a:pt x="1571" y="90"/>
                    </a:lnTo>
                    <a:lnTo>
                      <a:pt x="1541" y="118"/>
                    </a:lnTo>
                    <a:lnTo>
                      <a:pt x="1481" y="118"/>
                    </a:lnTo>
                    <a:lnTo>
                      <a:pt x="1453" y="90"/>
                    </a:lnTo>
                    <a:lnTo>
                      <a:pt x="1392" y="90"/>
                    </a:lnTo>
                    <a:lnTo>
                      <a:pt x="1362" y="118"/>
                    </a:lnTo>
                    <a:lnTo>
                      <a:pt x="1362" y="149"/>
                    </a:lnTo>
                    <a:lnTo>
                      <a:pt x="1333" y="179"/>
                    </a:lnTo>
                    <a:lnTo>
                      <a:pt x="1303" y="149"/>
                    </a:lnTo>
                    <a:lnTo>
                      <a:pt x="1303" y="118"/>
                    </a:lnTo>
                    <a:lnTo>
                      <a:pt x="1215" y="118"/>
                    </a:lnTo>
                    <a:lnTo>
                      <a:pt x="1185" y="90"/>
                    </a:lnTo>
                    <a:lnTo>
                      <a:pt x="1155" y="90"/>
                    </a:lnTo>
                    <a:lnTo>
                      <a:pt x="1155" y="149"/>
                    </a:lnTo>
                    <a:lnTo>
                      <a:pt x="1185" y="179"/>
                    </a:lnTo>
                    <a:lnTo>
                      <a:pt x="1185" y="267"/>
                    </a:lnTo>
                    <a:lnTo>
                      <a:pt x="1155" y="238"/>
                    </a:lnTo>
                    <a:lnTo>
                      <a:pt x="1155" y="179"/>
                    </a:lnTo>
                    <a:lnTo>
                      <a:pt x="1125" y="179"/>
                    </a:lnTo>
                    <a:lnTo>
                      <a:pt x="1096" y="149"/>
                    </a:lnTo>
                    <a:lnTo>
                      <a:pt x="1096" y="118"/>
                    </a:lnTo>
                    <a:lnTo>
                      <a:pt x="1067" y="90"/>
                    </a:lnTo>
                    <a:lnTo>
                      <a:pt x="1007" y="90"/>
                    </a:lnTo>
                    <a:lnTo>
                      <a:pt x="1007" y="118"/>
                    </a:lnTo>
                    <a:lnTo>
                      <a:pt x="978" y="149"/>
                    </a:lnTo>
                    <a:lnTo>
                      <a:pt x="948" y="118"/>
                    </a:lnTo>
                    <a:lnTo>
                      <a:pt x="918" y="118"/>
                    </a:lnTo>
                    <a:lnTo>
                      <a:pt x="887" y="149"/>
                    </a:lnTo>
                    <a:lnTo>
                      <a:pt x="887" y="238"/>
                    </a:lnTo>
                    <a:lnTo>
                      <a:pt x="860" y="238"/>
                    </a:lnTo>
                    <a:lnTo>
                      <a:pt x="800" y="179"/>
                    </a:lnTo>
                    <a:lnTo>
                      <a:pt x="769" y="179"/>
                    </a:lnTo>
                    <a:lnTo>
                      <a:pt x="769" y="149"/>
                    </a:lnTo>
                    <a:lnTo>
                      <a:pt x="741" y="118"/>
                    </a:lnTo>
                    <a:lnTo>
                      <a:pt x="711" y="118"/>
                    </a:lnTo>
                    <a:lnTo>
                      <a:pt x="680" y="149"/>
                    </a:lnTo>
                    <a:lnTo>
                      <a:pt x="680" y="267"/>
                    </a:lnTo>
                    <a:lnTo>
                      <a:pt x="651" y="297"/>
                    </a:lnTo>
                    <a:lnTo>
                      <a:pt x="623" y="267"/>
                    </a:lnTo>
                    <a:lnTo>
                      <a:pt x="623" y="297"/>
                    </a:lnTo>
                    <a:lnTo>
                      <a:pt x="593" y="267"/>
                    </a:lnTo>
                    <a:lnTo>
                      <a:pt x="593" y="238"/>
                    </a:lnTo>
                    <a:lnTo>
                      <a:pt x="504" y="327"/>
                    </a:lnTo>
                    <a:lnTo>
                      <a:pt x="504" y="356"/>
                    </a:lnTo>
                    <a:lnTo>
                      <a:pt x="473" y="327"/>
                    </a:lnTo>
                    <a:lnTo>
                      <a:pt x="473" y="416"/>
                    </a:lnTo>
                    <a:lnTo>
                      <a:pt x="444" y="386"/>
                    </a:lnTo>
                    <a:lnTo>
                      <a:pt x="444" y="327"/>
                    </a:lnTo>
                    <a:lnTo>
                      <a:pt x="414" y="297"/>
                    </a:lnTo>
                    <a:lnTo>
                      <a:pt x="414" y="267"/>
                    </a:lnTo>
                    <a:lnTo>
                      <a:pt x="386" y="267"/>
                    </a:lnTo>
                    <a:lnTo>
                      <a:pt x="355" y="238"/>
                    </a:lnTo>
                    <a:lnTo>
                      <a:pt x="355" y="209"/>
                    </a:lnTo>
                    <a:lnTo>
                      <a:pt x="386" y="238"/>
                    </a:lnTo>
                    <a:lnTo>
                      <a:pt x="414" y="238"/>
                    </a:lnTo>
                    <a:lnTo>
                      <a:pt x="444" y="209"/>
                    </a:lnTo>
                    <a:lnTo>
                      <a:pt x="473" y="209"/>
                    </a:lnTo>
                    <a:lnTo>
                      <a:pt x="444" y="179"/>
                    </a:lnTo>
                    <a:lnTo>
                      <a:pt x="414" y="179"/>
                    </a:lnTo>
                    <a:lnTo>
                      <a:pt x="444" y="149"/>
                    </a:lnTo>
                    <a:lnTo>
                      <a:pt x="414" y="118"/>
                    </a:lnTo>
                    <a:lnTo>
                      <a:pt x="386" y="118"/>
                    </a:lnTo>
                    <a:lnTo>
                      <a:pt x="386" y="90"/>
                    </a:lnTo>
                    <a:lnTo>
                      <a:pt x="355" y="90"/>
                    </a:lnTo>
                    <a:lnTo>
                      <a:pt x="325" y="61"/>
                    </a:lnTo>
                    <a:lnTo>
                      <a:pt x="295" y="61"/>
                    </a:lnTo>
                    <a:lnTo>
                      <a:pt x="266" y="31"/>
                    </a:lnTo>
                    <a:lnTo>
                      <a:pt x="88" y="31"/>
                    </a:lnTo>
                    <a:lnTo>
                      <a:pt x="88" y="61"/>
                    </a:lnTo>
                    <a:lnTo>
                      <a:pt x="177" y="61"/>
                    </a:lnTo>
                    <a:lnTo>
                      <a:pt x="207" y="90"/>
                    </a:lnTo>
                    <a:lnTo>
                      <a:pt x="118" y="90"/>
                    </a:lnTo>
                    <a:lnTo>
                      <a:pt x="148" y="118"/>
                    </a:lnTo>
                    <a:lnTo>
                      <a:pt x="177" y="118"/>
                    </a:lnTo>
                    <a:lnTo>
                      <a:pt x="207" y="149"/>
                    </a:lnTo>
                    <a:lnTo>
                      <a:pt x="207" y="179"/>
                    </a:lnTo>
                    <a:lnTo>
                      <a:pt x="177" y="179"/>
                    </a:lnTo>
                    <a:lnTo>
                      <a:pt x="148" y="149"/>
                    </a:lnTo>
                    <a:lnTo>
                      <a:pt x="88" y="149"/>
                    </a:lnTo>
                    <a:lnTo>
                      <a:pt x="88" y="118"/>
                    </a:lnTo>
                    <a:lnTo>
                      <a:pt x="58" y="118"/>
                    </a:lnTo>
                    <a:lnTo>
                      <a:pt x="30" y="90"/>
                    </a:lnTo>
                    <a:lnTo>
                      <a:pt x="0" y="90"/>
                    </a:lnTo>
                    <a:lnTo>
                      <a:pt x="0" y="267"/>
                    </a:lnTo>
                    <a:lnTo>
                      <a:pt x="30" y="297"/>
                    </a:lnTo>
                    <a:lnTo>
                      <a:pt x="58" y="267"/>
                    </a:lnTo>
                    <a:lnTo>
                      <a:pt x="88" y="297"/>
                    </a:lnTo>
                    <a:lnTo>
                      <a:pt x="88" y="267"/>
                    </a:lnTo>
                    <a:lnTo>
                      <a:pt x="118" y="297"/>
                    </a:lnTo>
                    <a:lnTo>
                      <a:pt x="148" y="297"/>
                    </a:lnTo>
                    <a:lnTo>
                      <a:pt x="177" y="267"/>
                    </a:lnTo>
                    <a:lnTo>
                      <a:pt x="177" y="297"/>
                    </a:lnTo>
                    <a:lnTo>
                      <a:pt x="207" y="297"/>
                    </a:lnTo>
                    <a:lnTo>
                      <a:pt x="237" y="327"/>
                    </a:lnTo>
                    <a:lnTo>
                      <a:pt x="266" y="297"/>
                    </a:lnTo>
                    <a:lnTo>
                      <a:pt x="295" y="327"/>
                    </a:lnTo>
                    <a:lnTo>
                      <a:pt x="266" y="327"/>
                    </a:lnTo>
                    <a:lnTo>
                      <a:pt x="237" y="356"/>
                    </a:lnTo>
                    <a:lnTo>
                      <a:pt x="177" y="356"/>
                    </a:lnTo>
                    <a:lnTo>
                      <a:pt x="118" y="416"/>
                    </a:lnTo>
                    <a:lnTo>
                      <a:pt x="295" y="416"/>
                    </a:lnTo>
                    <a:lnTo>
                      <a:pt x="266" y="445"/>
                    </a:lnTo>
                    <a:lnTo>
                      <a:pt x="0" y="445"/>
                    </a:lnTo>
                    <a:lnTo>
                      <a:pt x="0" y="504"/>
                    </a:lnTo>
                    <a:lnTo>
                      <a:pt x="30" y="504"/>
                    </a:lnTo>
                    <a:lnTo>
                      <a:pt x="58" y="534"/>
                    </a:lnTo>
                    <a:lnTo>
                      <a:pt x="88" y="504"/>
                    </a:lnTo>
                    <a:lnTo>
                      <a:pt x="118" y="504"/>
                    </a:lnTo>
                    <a:lnTo>
                      <a:pt x="148" y="534"/>
                    </a:lnTo>
                    <a:lnTo>
                      <a:pt x="177" y="534"/>
                    </a:lnTo>
                    <a:lnTo>
                      <a:pt x="118" y="592"/>
                    </a:lnTo>
                    <a:lnTo>
                      <a:pt x="148" y="592"/>
                    </a:lnTo>
                    <a:lnTo>
                      <a:pt x="148" y="622"/>
                    </a:lnTo>
                    <a:lnTo>
                      <a:pt x="177" y="622"/>
                    </a:lnTo>
                    <a:lnTo>
                      <a:pt x="207" y="592"/>
                    </a:lnTo>
                    <a:lnTo>
                      <a:pt x="237" y="592"/>
                    </a:lnTo>
                    <a:lnTo>
                      <a:pt x="266" y="565"/>
                    </a:lnTo>
                    <a:lnTo>
                      <a:pt x="295" y="565"/>
                    </a:lnTo>
                    <a:lnTo>
                      <a:pt x="295" y="592"/>
                    </a:lnTo>
                    <a:lnTo>
                      <a:pt x="266" y="565"/>
                    </a:lnTo>
                    <a:lnTo>
                      <a:pt x="266" y="592"/>
                    </a:lnTo>
                    <a:lnTo>
                      <a:pt x="237" y="592"/>
                    </a:lnTo>
                    <a:lnTo>
                      <a:pt x="207" y="622"/>
                    </a:lnTo>
                    <a:lnTo>
                      <a:pt x="207" y="652"/>
                    </a:lnTo>
                    <a:lnTo>
                      <a:pt x="237" y="652"/>
                    </a:lnTo>
                    <a:lnTo>
                      <a:pt x="266" y="622"/>
                    </a:lnTo>
                    <a:lnTo>
                      <a:pt x="295" y="652"/>
                    </a:lnTo>
                    <a:lnTo>
                      <a:pt x="237" y="652"/>
                    </a:lnTo>
                    <a:lnTo>
                      <a:pt x="207" y="683"/>
                    </a:lnTo>
                    <a:lnTo>
                      <a:pt x="237" y="711"/>
                    </a:lnTo>
                    <a:lnTo>
                      <a:pt x="177" y="711"/>
                    </a:lnTo>
                    <a:lnTo>
                      <a:pt x="177" y="741"/>
                    </a:lnTo>
                    <a:lnTo>
                      <a:pt x="88" y="741"/>
                    </a:lnTo>
                    <a:lnTo>
                      <a:pt x="58" y="771"/>
                    </a:lnTo>
                    <a:lnTo>
                      <a:pt x="30" y="741"/>
                    </a:lnTo>
                    <a:lnTo>
                      <a:pt x="0" y="741"/>
                    </a:lnTo>
                    <a:lnTo>
                      <a:pt x="0" y="801"/>
                    </a:lnTo>
                    <a:lnTo>
                      <a:pt x="295" y="801"/>
                    </a:lnTo>
                    <a:lnTo>
                      <a:pt x="325" y="771"/>
                    </a:lnTo>
                    <a:lnTo>
                      <a:pt x="386" y="771"/>
                    </a:lnTo>
                    <a:lnTo>
                      <a:pt x="355" y="801"/>
                    </a:lnTo>
                    <a:lnTo>
                      <a:pt x="386" y="801"/>
                    </a:lnTo>
                    <a:lnTo>
                      <a:pt x="414" y="829"/>
                    </a:lnTo>
                    <a:lnTo>
                      <a:pt x="444" y="801"/>
                    </a:lnTo>
                    <a:lnTo>
                      <a:pt x="444" y="829"/>
                    </a:lnTo>
                    <a:lnTo>
                      <a:pt x="473" y="829"/>
                    </a:lnTo>
                    <a:lnTo>
                      <a:pt x="504" y="801"/>
                    </a:lnTo>
                    <a:lnTo>
                      <a:pt x="532" y="829"/>
                    </a:lnTo>
                    <a:lnTo>
                      <a:pt x="504" y="859"/>
                    </a:lnTo>
                    <a:lnTo>
                      <a:pt x="504" y="890"/>
                    </a:lnTo>
                    <a:lnTo>
                      <a:pt x="651" y="890"/>
                    </a:lnTo>
                    <a:lnTo>
                      <a:pt x="680" y="920"/>
                    </a:lnTo>
                    <a:lnTo>
                      <a:pt x="769" y="920"/>
                    </a:lnTo>
                    <a:lnTo>
                      <a:pt x="800" y="947"/>
                    </a:lnTo>
                    <a:lnTo>
                      <a:pt x="887" y="947"/>
                    </a:lnTo>
                    <a:lnTo>
                      <a:pt x="918" y="920"/>
                    </a:lnTo>
                    <a:lnTo>
                      <a:pt x="1037" y="920"/>
                    </a:lnTo>
                    <a:lnTo>
                      <a:pt x="1067" y="890"/>
                    </a:lnTo>
                    <a:lnTo>
                      <a:pt x="1096" y="890"/>
                    </a:lnTo>
                    <a:lnTo>
                      <a:pt x="1067" y="859"/>
                    </a:lnTo>
                    <a:lnTo>
                      <a:pt x="1096" y="829"/>
                    </a:lnTo>
                    <a:lnTo>
                      <a:pt x="1274" y="829"/>
                    </a:lnTo>
                    <a:lnTo>
                      <a:pt x="1333" y="771"/>
                    </a:lnTo>
                    <a:lnTo>
                      <a:pt x="1333" y="801"/>
                    </a:lnTo>
                    <a:lnTo>
                      <a:pt x="1422" y="801"/>
                    </a:lnTo>
                    <a:lnTo>
                      <a:pt x="1453" y="771"/>
                    </a:lnTo>
                    <a:lnTo>
                      <a:pt x="1481" y="771"/>
                    </a:lnTo>
                    <a:lnTo>
                      <a:pt x="1481" y="741"/>
                    </a:lnTo>
                    <a:lnTo>
                      <a:pt x="1541" y="741"/>
                    </a:lnTo>
                    <a:lnTo>
                      <a:pt x="1571" y="711"/>
                    </a:lnTo>
                    <a:lnTo>
                      <a:pt x="1599" y="711"/>
                    </a:lnTo>
                    <a:lnTo>
                      <a:pt x="1629" y="683"/>
                    </a:lnTo>
                    <a:lnTo>
                      <a:pt x="1690" y="683"/>
                    </a:lnTo>
                    <a:lnTo>
                      <a:pt x="1717" y="652"/>
                    </a:lnTo>
                    <a:lnTo>
                      <a:pt x="1778" y="652"/>
                    </a:lnTo>
                    <a:lnTo>
                      <a:pt x="1808" y="683"/>
                    </a:lnTo>
                    <a:lnTo>
                      <a:pt x="1867" y="622"/>
                    </a:lnTo>
                    <a:lnTo>
                      <a:pt x="1926" y="622"/>
                    </a:lnTo>
                    <a:lnTo>
                      <a:pt x="1955" y="592"/>
                    </a:lnTo>
                    <a:lnTo>
                      <a:pt x="1926" y="565"/>
                    </a:lnTo>
                    <a:lnTo>
                      <a:pt x="1955" y="565"/>
                    </a:lnTo>
                    <a:lnTo>
                      <a:pt x="1985" y="534"/>
                    </a:lnTo>
                    <a:lnTo>
                      <a:pt x="2015" y="534"/>
                    </a:lnTo>
                    <a:lnTo>
                      <a:pt x="2045" y="504"/>
                    </a:lnTo>
                    <a:lnTo>
                      <a:pt x="2074" y="504"/>
                    </a:lnTo>
                    <a:lnTo>
                      <a:pt x="2104" y="474"/>
                    </a:lnTo>
                    <a:lnTo>
                      <a:pt x="2133" y="474"/>
                    </a:lnTo>
                    <a:lnTo>
                      <a:pt x="2074" y="445"/>
                    </a:lnTo>
                    <a:lnTo>
                      <a:pt x="2192" y="445"/>
                    </a:lnTo>
                    <a:lnTo>
                      <a:pt x="2192" y="416"/>
                    </a:lnTo>
                    <a:lnTo>
                      <a:pt x="2163" y="386"/>
                    </a:lnTo>
                    <a:lnTo>
                      <a:pt x="2192" y="386"/>
                    </a:lnTo>
                    <a:lnTo>
                      <a:pt x="2192" y="356"/>
                    </a:lnTo>
                    <a:lnTo>
                      <a:pt x="2163" y="356"/>
                    </a:lnTo>
                    <a:lnTo>
                      <a:pt x="2192" y="327"/>
                    </a:lnTo>
                    <a:lnTo>
                      <a:pt x="2192" y="297"/>
                    </a:lnTo>
                    <a:lnTo>
                      <a:pt x="2163" y="297"/>
                    </a:lnTo>
                    <a:lnTo>
                      <a:pt x="2133" y="267"/>
                    </a:lnTo>
                    <a:lnTo>
                      <a:pt x="2045" y="267"/>
                    </a:lnTo>
                    <a:lnTo>
                      <a:pt x="1985" y="297"/>
                    </a:lnTo>
                    <a:lnTo>
                      <a:pt x="2045" y="238"/>
                    </a:lnTo>
                    <a:lnTo>
                      <a:pt x="2045" y="209"/>
                    </a:lnTo>
                    <a:lnTo>
                      <a:pt x="2015" y="209"/>
                    </a:lnTo>
                    <a:lnTo>
                      <a:pt x="1985" y="238"/>
                    </a:lnTo>
                    <a:lnTo>
                      <a:pt x="1926" y="238"/>
                    </a:lnTo>
                    <a:lnTo>
                      <a:pt x="1926" y="209"/>
                    </a:lnTo>
                    <a:lnTo>
                      <a:pt x="1955" y="179"/>
                    </a:lnTo>
                    <a:lnTo>
                      <a:pt x="1985" y="179"/>
                    </a:lnTo>
                    <a:lnTo>
                      <a:pt x="1985" y="149"/>
                    </a:lnTo>
                    <a:lnTo>
                      <a:pt x="1926" y="149"/>
                    </a:lnTo>
                    <a:lnTo>
                      <a:pt x="1897" y="118"/>
                    </a:lnTo>
                    <a:lnTo>
                      <a:pt x="1926" y="118"/>
                    </a:lnTo>
                    <a:lnTo>
                      <a:pt x="1926" y="61"/>
                    </a:lnTo>
                    <a:lnTo>
                      <a:pt x="1897" y="61"/>
                    </a:lnTo>
                    <a:lnTo>
                      <a:pt x="1836" y="90"/>
                    </a:lnTo>
                    <a:lnTo>
                      <a:pt x="1836" y="118"/>
                    </a:lnTo>
                    <a:lnTo>
                      <a:pt x="1808" y="90"/>
                    </a:lnTo>
                    <a:lnTo>
                      <a:pt x="1778" y="90"/>
                    </a:lnTo>
                    <a:lnTo>
                      <a:pt x="1748" y="61"/>
                    </a:lnTo>
                    <a:lnTo>
                      <a:pt x="1748" y="31"/>
                    </a:lnTo>
                    <a:close/>
                  </a:path>
                </a:pathLst>
              </a:custGeom>
              <a:solidFill>
                <a:srgbClr val="B28665"/>
              </a:solidFill>
              <a:ln w="9525">
                <a:noFill/>
                <a:round/>
                <a:headEnd/>
                <a:tailEnd/>
              </a:ln>
            </p:spPr>
            <p:txBody>
              <a:bodyPr/>
              <a:lstStyle/>
              <a:p>
                <a:endParaRPr lang="en-GB"/>
              </a:p>
            </p:txBody>
          </p:sp>
          <p:sp>
            <p:nvSpPr>
              <p:cNvPr id="13454" name="Freeform 142"/>
              <p:cNvSpPr>
                <a:spLocks/>
              </p:cNvSpPr>
              <p:nvPr/>
            </p:nvSpPr>
            <p:spPr bwMode="auto">
              <a:xfrm>
                <a:off x="1791" y="1232"/>
                <a:ext cx="22" cy="7"/>
              </a:xfrm>
              <a:custGeom>
                <a:avLst/>
                <a:gdLst/>
                <a:ahLst/>
                <a:cxnLst>
                  <a:cxn ang="0">
                    <a:pos x="0" y="30"/>
                  </a:cxn>
                  <a:cxn ang="0">
                    <a:pos x="59" y="30"/>
                  </a:cxn>
                  <a:cxn ang="0">
                    <a:pos x="89" y="0"/>
                  </a:cxn>
                  <a:cxn ang="0">
                    <a:pos x="29" y="0"/>
                  </a:cxn>
                  <a:cxn ang="0">
                    <a:pos x="0" y="30"/>
                  </a:cxn>
                </a:cxnLst>
                <a:rect l="0" t="0" r="r" b="b"/>
                <a:pathLst>
                  <a:path w="89" h="30">
                    <a:moveTo>
                      <a:pt x="0" y="30"/>
                    </a:moveTo>
                    <a:lnTo>
                      <a:pt x="59" y="30"/>
                    </a:lnTo>
                    <a:lnTo>
                      <a:pt x="89" y="0"/>
                    </a:lnTo>
                    <a:lnTo>
                      <a:pt x="29" y="0"/>
                    </a:lnTo>
                    <a:lnTo>
                      <a:pt x="0" y="30"/>
                    </a:lnTo>
                    <a:close/>
                  </a:path>
                </a:pathLst>
              </a:custGeom>
              <a:solidFill>
                <a:srgbClr val="B28665"/>
              </a:solidFill>
              <a:ln w="9525">
                <a:noFill/>
                <a:round/>
                <a:headEnd/>
                <a:tailEnd/>
              </a:ln>
            </p:spPr>
            <p:txBody>
              <a:bodyPr/>
              <a:lstStyle/>
              <a:p>
                <a:endParaRPr lang="en-GB"/>
              </a:p>
            </p:txBody>
          </p:sp>
          <p:sp>
            <p:nvSpPr>
              <p:cNvPr id="13455" name="Freeform 143"/>
              <p:cNvSpPr>
                <a:spLocks/>
              </p:cNvSpPr>
              <p:nvPr/>
            </p:nvSpPr>
            <p:spPr bwMode="auto">
              <a:xfrm>
                <a:off x="2183" y="1543"/>
                <a:ext cx="30" cy="22"/>
              </a:xfrm>
              <a:custGeom>
                <a:avLst/>
                <a:gdLst/>
                <a:ahLst/>
                <a:cxnLst>
                  <a:cxn ang="0">
                    <a:pos x="0" y="89"/>
                  </a:cxn>
                  <a:cxn ang="0">
                    <a:pos x="30" y="89"/>
                  </a:cxn>
                  <a:cxn ang="0">
                    <a:pos x="61" y="59"/>
                  </a:cxn>
                  <a:cxn ang="0">
                    <a:pos x="88" y="89"/>
                  </a:cxn>
                  <a:cxn ang="0">
                    <a:pos x="88" y="59"/>
                  </a:cxn>
                  <a:cxn ang="0">
                    <a:pos x="61" y="29"/>
                  </a:cxn>
                  <a:cxn ang="0">
                    <a:pos x="88" y="29"/>
                  </a:cxn>
                  <a:cxn ang="0">
                    <a:pos x="88" y="59"/>
                  </a:cxn>
                  <a:cxn ang="0">
                    <a:pos x="118" y="59"/>
                  </a:cxn>
                  <a:cxn ang="0">
                    <a:pos x="118" y="30"/>
                  </a:cxn>
                  <a:cxn ang="0">
                    <a:pos x="88" y="0"/>
                  </a:cxn>
                  <a:cxn ang="0">
                    <a:pos x="30" y="0"/>
                  </a:cxn>
                  <a:cxn ang="0">
                    <a:pos x="30" y="59"/>
                  </a:cxn>
                  <a:cxn ang="0">
                    <a:pos x="0" y="59"/>
                  </a:cxn>
                  <a:cxn ang="0">
                    <a:pos x="0" y="89"/>
                  </a:cxn>
                </a:cxnLst>
                <a:rect l="0" t="0" r="r" b="b"/>
                <a:pathLst>
                  <a:path w="118" h="89">
                    <a:moveTo>
                      <a:pt x="0" y="89"/>
                    </a:moveTo>
                    <a:lnTo>
                      <a:pt x="30" y="89"/>
                    </a:lnTo>
                    <a:lnTo>
                      <a:pt x="61" y="59"/>
                    </a:lnTo>
                    <a:lnTo>
                      <a:pt x="88" y="89"/>
                    </a:lnTo>
                    <a:lnTo>
                      <a:pt x="88" y="59"/>
                    </a:lnTo>
                    <a:lnTo>
                      <a:pt x="61" y="29"/>
                    </a:lnTo>
                    <a:lnTo>
                      <a:pt x="88" y="29"/>
                    </a:lnTo>
                    <a:lnTo>
                      <a:pt x="88" y="59"/>
                    </a:lnTo>
                    <a:lnTo>
                      <a:pt x="118" y="59"/>
                    </a:lnTo>
                    <a:lnTo>
                      <a:pt x="118" y="30"/>
                    </a:lnTo>
                    <a:lnTo>
                      <a:pt x="88" y="0"/>
                    </a:lnTo>
                    <a:lnTo>
                      <a:pt x="30" y="0"/>
                    </a:lnTo>
                    <a:lnTo>
                      <a:pt x="30" y="59"/>
                    </a:lnTo>
                    <a:lnTo>
                      <a:pt x="0" y="59"/>
                    </a:lnTo>
                    <a:lnTo>
                      <a:pt x="0" y="89"/>
                    </a:lnTo>
                    <a:close/>
                  </a:path>
                </a:pathLst>
              </a:custGeom>
              <a:solidFill>
                <a:srgbClr val="FECC2E"/>
              </a:solidFill>
              <a:ln w="9525">
                <a:noFill/>
                <a:round/>
                <a:headEnd/>
                <a:tailEnd/>
              </a:ln>
            </p:spPr>
            <p:txBody>
              <a:bodyPr/>
              <a:lstStyle/>
              <a:p>
                <a:endParaRPr lang="en-GB"/>
              </a:p>
            </p:txBody>
          </p:sp>
          <p:sp>
            <p:nvSpPr>
              <p:cNvPr id="13456" name="Freeform 144"/>
              <p:cNvSpPr>
                <a:spLocks/>
              </p:cNvSpPr>
              <p:nvPr/>
            </p:nvSpPr>
            <p:spPr bwMode="auto">
              <a:xfrm>
                <a:off x="2205" y="1565"/>
                <a:ext cx="8" cy="7"/>
              </a:xfrm>
              <a:custGeom>
                <a:avLst/>
                <a:gdLst/>
                <a:ahLst/>
                <a:cxnLst>
                  <a:cxn ang="0">
                    <a:pos x="30" y="30"/>
                  </a:cxn>
                  <a:cxn ang="0">
                    <a:pos x="30" y="0"/>
                  </a:cxn>
                  <a:cxn ang="0">
                    <a:pos x="0" y="0"/>
                  </a:cxn>
                  <a:cxn ang="0">
                    <a:pos x="30" y="30"/>
                  </a:cxn>
                </a:cxnLst>
                <a:rect l="0" t="0" r="r" b="b"/>
                <a:pathLst>
                  <a:path w="30" h="30">
                    <a:moveTo>
                      <a:pt x="30" y="30"/>
                    </a:moveTo>
                    <a:lnTo>
                      <a:pt x="30" y="0"/>
                    </a:lnTo>
                    <a:lnTo>
                      <a:pt x="0" y="0"/>
                    </a:lnTo>
                    <a:lnTo>
                      <a:pt x="30" y="30"/>
                    </a:lnTo>
                    <a:close/>
                  </a:path>
                </a:pathLst>
              </a:custGeom>
              <a:solidFill>
                <a:srgbClr val="FECC2E"/>
              </a:solidFill>
              <a:ln w="9525">
                <a:noFill/>
                <a:round/>
                <a:headEnd/>
                <a:tailEnd/>
              </a:ln>
            </p:spPr>
            <p:txBody>
              <a:bodyPr/>
              <a:lstStyle/>
              <a:p>
                <a:endParaRPr lang="en-GB"/>
              </a:p>
            </p:txBody>
          </p:sp>
          <p:sp>
            <p:nvSpPr>
              <p:cNvPr id="13457" name="Freeform 145"/>
              <p:cNvSpPr>
                <a:spLocks/>
              </p:cNvSpPr>
              <p:nvPr/>
            </p:nvSpPr>
            <p:spPr bwMode="auto">
              <a:xfrm>
                <a:off x="2390" y="1787"/>
                <a:ext cx="23" cy="22"/>
              </a:xfrm>
              <a:custGeom>
                <a:avLst/>
                <a:gdLst/>
                <a:ahLst/>
                <a:cxnLst>
                  <a:cxn ang="0">
                    <a:pos x="60" y="0"/>
                  </a:cxn>
                  <a:cxn ang="0">
                    <a:pos x="30" y="0"/>
                  </a:cxn>
                  <a:cxn ang="0">
                    <a:pos x="0" y="29"/>
                  </a:cxn>
                  <a:cxn ang="0">
                    <a:pos x="60" y="89"/>
                  </a:cxn>
                  <a:cxn ang="0">
                    <a:pos x="88" y="59"/>
                  </a:cxn>
                  <a:cxn ang="0">
                    <a:pos x="60" y="29"/>
                  </a:cxn>
                  <a:cxn ang="0">
                    <a:pos x="60" y="0"/>
                  </a:cxn>
                </a:cxnLst>
                <a:rect l="0" t="0" r="r" b="b"/>
                <a:pathLst>
                  <a:path w="88" h="89">
                    <a:moveTo>
                      <a:pt x="60" y="0"/>
                    </a:moveTo>
                    <a:lnTo>
                      <a:pt x="30" y="0"/>
                    </a:lnTo>
                    <a:lnTo>
                      <a:pt x="0" y="29"/>
                    </a:lnTo>
                    <a:lnTo>
                      <a:pt x="60" y="89"/>
                    </a:lnTo>
                    <a:lnTo>
                      <a:pt x="88" y="59"/>
                    </a:lnTo>
                    <a:lnTo>
                      <a:pt x="60" y="29"/>
                    </a:lnTo>
                    <a:lnTo>
                      <a:pt x="60" y="0"/>
                    </a:lnTo>
                    <a:close/>
                  </a:path>
                </a:pathLst>
              </a:custGeom>
              <a:solidFill>
                <a:srgbClr val="FECC2E"/>
              </a:solidFill>
              <a:ln w="9525">
                <a:noFill/>
                <a:round/>
                <a:headEnd/>
                <a:tailEnd/>
              </a:ln>
            </p:spPr>
            <p:txBody>
              <a:bodyPr/>
              <a:lstStyle/>
              <a:p>
                <a:endParaRPr lang="en-GB"/>
              </a:p>
            </p:txBody>
          </p:sp>
          <p:sp>
            <p:nvSpPr>
              <p:cNvPr id="13458" name="Freeform 146"/>
              <p:cNvSpPr>
                <a:spLocks/>
              </p:cNvSpPr>
              <p:nvPr/>
            </p:nvSpPr>
            <p:spPr bwMode="auto">
              <a:xfrm>
                <a:off x="2413" y="1802"/>
                <a:ext cx="15" cy="7"/>
              </a:xfrm>
              <a:custGeom>
                <a:avLst/>
                <a:gdLst/>
                <a:ahLst/>
                <a:cxnLst>
                  <a:cxn ang="0">
                    <a:pos x="30" y="30"/>
                  </a:cxn>
                  <a:cxn ang="0">
                    <a:pos x="60" y="0"/>
                  </a:cxn>
                  <a:cxn ang="0">
                    <a:pos x="0" y="0"/>
                  </a:cxn>
                  <a:cxn ang="0">
                    <a:pos x="30" y="30"/>
                  </a:cxn>
                </a:cxnLst>
                <a:rect l="0" t="0" r="r" b="b"/>
                <a:pathLst>
                  <a:path w="60" h="30">
                    <a:moveTo>
                      <a:pt x="30" y="30"/>
                    </a:moveTo>
                    <a:lnTo>
                      <a:pt x="60" y="0"/>
                    </a:lnTo>
                    <a:lnTo>
                      <a:pt x="0" y="0"/>
                    </a:lnTo>
                    <a:lnTo>
                      <a:pt x="30" y="30"/>
                    </a:lnTo>
                    <a:close/>
                  </a:path>
                </a:pathLst>
              </a:custGeom>
              <a:solidFill>
                <a:srgbClr val="FECC2E"/>
              </a:solidFill>
              <a:ln w="9525">
                <a:noFill/>
                <a:round/>
                <a:headEnd/>
                <a:tailEnd/>
              </a:ln>
            </p:spPr>
            <p:txBody>
              <a:bodyPr/>
              <a:lstStyle/>
              <a:p>
                <a:endParaRPr lang="en-GB"/>
              </a:p>
            </p:txBody>
          </p:sp>
          <p:sp>
            <p:nvSpPr>
              <p:cNvPr id="13459" name="Freeform 147"/>
              <p:cNvSpPr>
                <a:spLocks/>
              </p:cNvSpPr>
              <p:nvPr/>
            </p:nvSpPr>
            <p:spPr bwMode="auto">
              <a:xfrm>
                <a:off x="2390" y="1802"/>
                <a:ext cx="8" cy="14"/>
              </a:xfrm>
              <a:custGeom>
                <a:avLst/>
                <a:gdLst/>
                <a:ahLst/>
                <a:cxnLst>
                  <a:cxn ang="0">
                    <a:pos x="0" y="30"/>
                  </a:cxn>
                  <a:cxn ang="0">
                    <a:pos x="30" y="59"/>
                  </a:cxn>
                  <a:cxn ang="0">
                    <a:pos x="30" y="30"/>
                  </a:cxn>
                  <a:cxn ang="0">
                    <a:pos x="0" y="0"/>
                  </a:cxn>
                  <a:cxn ang="0">
                    <a:pos x="0" y="30"/>
                  </a:cxn>
                </a:cxnLst>
                <a:rect l="0" t="0" r="r" b="b"/>
                <a:pathLst>
                  <a:path w="30" h="59">
                    <a:moveTo>
                      <a:pt x="0" y="30"/>
                    </a:moveTo>
                    <a:lnTo>
                      <a:pt x="30" y="59"/>
                    </a:lnTo>
                    <a:lnTo>
                      <a:pt x="30" y="30"/>
                    </a:lnTo>
                    <a:lnTo>
                      <a:pt x="0" y="0"/>
                    </a:lnTo>
                    <a:lnTo>
                      <a:pt x="0" y="30"/>
                    </a:lnTo>
                    <a:close/>
                  </a:path>
                </a:pathLst>
              </a:custGeom>
              <a:solidFill>
                <a:srgbClr val="FECC2E"/>
              </a:solidFill>
              <a:ln w="9525">
                <a:noFill/>
                <a:round/>
                <a:headEnd/>
                <a:tailEnd/>
              </a:ln>
            </p:spPr>
            <p:txBody>
              <a:bodyPr/>
              <a:lstStyle/>
              <a:p>
                <a:endParaRPr lang="en-GB"/>
              </a:p>
            </p:txBody>
          </p:sp>
          <p:sp>
            <p:nvSpPr>
              <p:cNvPr id="13460" name="Freeform 148"/>
              <p:cNvSpPr>
                <a:spLocks/>
              </p:cNvSpPr>
              <p:nvPr/>
            </p:nvSpPr>
            <p:spPr bwMode="auto">
              <a:xfrm>
                <a:off x="2153" y="1839"/>
                <a:ext cx="60" cy="59"/>
              </a:xfrm>
              <a:custGeom>
                <a:avLst/>
                <a:gdLst/>
                <a:ahLst/>
                <a:cxnLst>
                  <a:cxn ang="0">
                    <a:pos x="207" y="28"/>
                  </a:cxn>
                  <a:cxn ang="0">
                    <a:pos x="180" y="28"/>
                  </a:cxn>
                  <a:cxn ang="0">
                    <a:pos x="149" y="58"/>
                  </a:cxn>
                  <a:cxn ang="0">
                    <a:pos x="89" y="58"/>
                  </a:cxn>
                  <a:cxn ang="0">
                    <a:pos x="89" y="88"/>
                  </a:cxn>
                  <a:cxn ang="0">
                    <a:pos x="60" y="119"/>
                  </a:cxn>
                  <a:cxn ang="0">
                    <a:pos x="60" y="88"/>
                  </a:cxn>
                  <a:cxn ang="0">
                    <a:pos x="30" y="88"/>
                  </a:cxn>
                  <a:cxn ang="0">
                    <a:pos x="0" y="119"/>
                  </a:cxn>
                  <a:cxn ang="0">
                    <a:pos x="30" y="146"/>
                  </a:cxn>
                  <a:cxn ang="0">
                    <a:pos x="0" y="176"/>
                  </a:cxn>
                  <a:cxn ang="0">
                    <a:pos x="60" y="176"/>
                  </a:cxn>
                  <a:cxn ang="0">
                    <a:pos x="30" y="207"/>
                  </a:cxn>
                  <a:cxn ang="0">
                    <a:pos x="0" y="207"/>
                  </a:cxn>
                  <a:cxn ang="0">
                    <a:pos x="30" y="237"/>
                  </a:cxn>
                  <a:cxn ang="0">
                    <a:pos x="60" y="237"/>
                  </a:cxn>
                  <a:cxn ang="0">
                    <a:pos x="60" y="207"/>
                  </a:cxn>
                  <a:cxn ang="0">
                    <a:pos x="89" y="176"/>
                  </a:cxn>
                  <a:cxn ang="0">
                    <a:pos x="149" y="176"/>
                  </a:cxn>
                  <a:cxn ang="0">
                    <a:pos x="149" y="146"/>
                  </a:cxn>
                  <a:cxn ang="0">
                    <a:pos x="180" y="146"/>
                  </a:cxn>
                  <a:cxn ang="0">
                    <a:pos x="180" y="119"/>
                  </a:cxn>
                  <a:cxn ang="0">
                    <a:pos x="207" y="88"/>
                  </a:cxn>
                  <a:cxn ang="0">
                    <a:pos x="237" y="88"/>
                  </a:cxn>
                  <a:cxn ang="0">
                    <a:pos x="207" y="58"/>
                  </a:cxn>
                  <a:cxn ang="0">
                    <a:pos x="237" y="58"/>
                  </a:cxn>
                  <a:cxn ang="0">
                    <a:pos x="237" y="0"/>
                  </a:cxn>
                  <a:cxn ang="0">
                    <a:pos x="207" y="28"/>
                  </a:cxn>
                </a:cxnLst>
                <a:rect l="0" t="0" r="r" b="b"/>
                <a:pathLst>
                  <a:path w="237" h="237">
                    <a:moveTo>
                      <a:pt x="207" y="28"/>
                    </a:moveTo>
                    <a:lnTo>
                      <a:pt x="180" y="28"/>
                    </a:lnTo>
                    <a:lnTo>
                      <a:pt x="149" y="58"/>
                    </a:lnTo>
                    <a:lnTo>
                      <a:pt x="89" y="58"/>
                    </a:lnTo>
                    <a:lnTo>
                      <a:pt x="89" y="88"/>
                    </a:lnTo>
                    <a:lnTo>
                      <a:pt x="60" y="119"/>
                    </a:lnTo>
                    <a:lnTo>
                      <a:pt x="60" y="88"/>
                    </a:lnTo>
                    <a:lnTo>
                      <a:pt x="30" y="88"/>
                    </a:lnTo>
                    <a:lnTo>
                      <a:pt x="0" y="119"/>
                    </a:lnTo>
                    <a:lnTo>
                      <a:pt x="30" y="146"/>
                    </a:lnTo>
                    <a:lnTo>
                      <a:pt x="0" y="176"/>
                    </a:lnTo>
                    <a:lnTo>
                      <a:pt x="60" y="176"/>
                    </a:lnTo>
                    <a:lnTo>
                      <a:pt x="30" y="207"/>
                    </a:lnTo>
                    <a:lnTo>
                      <a:pt x="0" y="207"/>
                    </a:lnTo>
                    <a:lnTo>
                      <a:pt x="30" y="237"/>
                    </a:lnTo>
                    <a:lnTo>
                      <a:pt x="60" y="237"/>
                    </a:lnTo>
                    <a:lnTo>
                      <a:pt x="60" y="207"/>
                    </a:lnTo>
                    <a:lnTo>
                      <a:pt x="89" y="176"/>
                    </a:lnTo>
                    <a:lnTo>
                      <a:pt x="149" y="176"/>
                    </a:lnTo>
                    <a:lnTo>
                      <a:pt x="149" y="146"/>
                    </a:lnTo>
                    <a:lnTo>
                      <a:pt x="180" y="146"/>
                    </a:lnTo>
                    <a:lnTo>
                      <a:pt x="180" y="119"/>
                    </a:lnTo>
                    <a:lnTo>
                      <a:pt x="207" y="88"/>
                    </a:lnTo>
                    <a:lnTo>
                      <a:pt x="237" y="88"/>
                    </a:lnTo>
                    <a:lnTo>
                      <a:pt x="207" y="58"/>
                    </a:lnTo>
                    <a:lnTo>
                      <a:pt x="237" y="58"/>
                    </a:lnTo>
                    <a:lnTo>
                      <a:pt x="237" y="0"/>
                    </a:lnTo>
                    <a:lnTo>
                      <a:pt x="207" y="28"/>
                    </a:lnTo>
                    <a:close/>
                  </a:path>
                </a:pathLst>
              </a:custGeom>
              <a:solidFill>
                <a:srgbClr val="FECC2E"/>
              </a:solidFill>
              <a:ln w="9525">
                <a:noFill/>
                <a:round/>
                <a:headEnd/>
                <a:tailEnd/>
              </a:ln>
            </p:spPr>
            <p:txBody>
              <a:bodyPr/>
              <a:lstStyle/>
              <a:p>
                <a:endParaRPr lang="en-GB"/>
              </a:p>
            </p:txBody>
          </p:sp>
          <p:sp>
            <p:nvSpPr>
              <p:cNvPr id="13461" name="Freeform 149"/>
              <p:cNvSpPr>
                <a:spLocks/>
              </p:cNvSpPr>
              <p:nvPr/>
            </p:nvSpPr>
            <p:spPr bwMode="auto">
              <a:xfrm>
                <a:off x="2124" y="1905"/>
                <a:ext cx="22" cy="15"/>
              </a:xfrm>
              <a:custGeom>
                <a:avLst/>
                <a:gdLst/>
                <a:ahLst/>
                <a:cxnLst>
                  <a:cxn ang="0">
                    <a:pos x="30" y="31"/>
                  </a:cxn>
                  <a:cxn ang="0">
                    <a:pos x="60" y="60"/>
                  </a:cxn>
                  <a:cxn ang="0">
                    <a:pos x="60" y="31"/>
                  </a:cxn>
                  <a:cxn ang="0">
                    <a:pos x="89" y="31"/>
                  </a:cxn>
                  <a:cxn ang="0">
                    <a:pos x="89" y="0"/>
                  </a:cxn>
                  <a:cxn ang="0">
                    <a:pos x="30" y="0"/>
                  </a:cxn>
                  <a:cxn ang="0">
                    <a:pos x="0" y="31"/>
                  </a:cxn>
                  <a:cxn ang="0">
                    <a:pos x="30" y="31"/>
                  </a:cxn>
                </a:cxnLst>
                <a:rect l="0" t="0" r="r" b="b"/>
                <a:pathLst>
                  <a:path w="89" h="60">
                    <a:moveTo>
                      <a:pt x="30" y="31"/>
                    </a:moveTo>
                    <a:lnTo>
                      <a:pt x="60" y="60"/>
                    </a:lnTo>
                    <a:lnTo>
                      <a:pt x="60" y="31"/>
                    </a:lnTo>
                    <a:lnTo>
                      <a:pt x="89" y="31"/>
                    </a:lnTo>
                    <a:lnTo>
                      <a:pt x="89" y="0"/>
                    </a:lnTo>
                    <a:lnTo>
                      <a:pt x="30" y="0"/>
                    </a:lnTo>
                    <a:lnTo>
                      <a:pt x="0" y="31"/>
                    </a:lnTo>
                    <a:lnTo>
                      <a:pt x="30" y="31"/>
                    </a:lnTo>
                    <a:close/>
                  </a:path>
                </a:pathLst>
              </a:custGeom>
              <a:solidFill>
                <a:srgbClr val="FECC2E"/>
              </a:solidFill>
              <a:ln w="9525">
                <a:noFill/>
                <a:round/>
                <a:headEnd/>
                <a:tailEnd/>
              </a:ln>
            </p:spPr>
            <p:txBody>
              <a:bodyPr/>
              <a:lstStyle/>
              <a:p>
                <a:endParaRPr lang="en-GB"/>
              </a:p>
            </p:txBody>
          </p:sp>
          <p:sp>
            <p:nvSpPr>
              <p:cNvPr id="13462" name="Freeform 150"/>
              <p:cNvSpPr>
                <a:spLocks/>
              </p:cNvSpPr>
              <p:nvPr/>
            </p:nvSpPr>
            <p:spPr bwMode="auto">
              <a:xfrm>
                <a:off x="2131" y="1920"/>
                <a:ext cx="8" cy="8"/>
              </a:xfrm>
              <a:custGeom>
                <a:avLst/>
                <a:gdLst/>
                <a:ahLst/>
                <a:cxnLst>
                  <a:cxn ang="0">
                    <a:pos x="30" y="0"/>
                  </a:cxn>
                  <a:cxn ang="0">
                    <a:pos x="0" y="0"/>
                  </a:cxn>
                  <a:cxn ang="0">
                    <a:pos x="30" y="30"/>
                  </a:cxn>
                  <a:cxn ang="0">
                    <a:pos x="30" y="0"/>
                  </a:cxn>
                </a:cxnLst>
                <a:rect l="0" t="0" r="r" b="b"/>
                <a:pathLst>
                  <a:path w="30" h="30">
                    <a:moveTo>
                      <a:pt x="30" y="0"/>
                    </a:moveTo>
                    <a:lnTo>
                      <a:pt x="0" y="0"/>
                    </a:lnTo>
                    <a:lnTo>
                      <a:pt x="30" y="30"/>
                    </a:lnTo>
                    <a:lnTo>
                      <a:pt x="30" y="0"/>
                    </a:lnTo>
                    <a:close/>
                  </a:path>
                </a:pathLst>
              </a:custGeom>
              <a:solidFill>
                <a:srgbClr val="FECC2E"/>
              </a:solidFill>
              <a:ln w="9525">
                <a:noFill/>
                <a:round/>
                <a:headEnd/>
                <a:tailEnd/>
              </a:ln>
            </p:spPr>
            <p:txBody>
              <a:bodyPr/>
              <a:lstStyle/>
              <a:p>
                <a:endParaRPr lang="en-GB"/>
              </a:p>
            </p:txBody>
          </p:sp>
          <p:sp>
            <p:nvSpPr>
              <p:cNvPr id="13463" name="Freeform 151"/>
              <p:cNvSpPr>
                <a:spLocks/>
              </p:cNvSpPr>
              <p:nvPr/>
            </p:nvSpPr>
            <p:spPr bwMode="auto">
              <a:xfrm>
                <a:off x="2124" y="1928"/>
                <a:ext cx="15" cy="22"/>
              </a:xfrm>
              <a:custGeom>
                <a:avLst/>
                <a:gdLst/>
                <a:ahLst/>
                <a:cxnLst>
                  <a:cxn ang="0">
                    <a:pos x="30" y="0"/>
                  </a:cxn>
                  <a:cxn ang="0">
                    <a:pos x="0" y="28"/>
                  </a:cxn>
                  <a:cxn ang="0">
                    <a:pos x="0" y="59"/>
                  </a:cxn>
                  <a:cxn ang="0">
                    <a:pos x="30" y="89"/>
                  </a:cxn>
                  <a:cxn ang="0">
                    <a:pos x="30" y="59"/>
                  </a:cxn>
                  <a:cxn ang="0">
                    <a:pos x="60" y="28"/>
                  </a:cxn>
                  <a:cxn ang="0">
                    <a:pos x="30" y="0"/>
                  </a:cxn>
                </a:cxnLst>
                <a:rect l="0" t="0" r="r" b="b"/>
                <a:pathLst>
                  <a:path w="60" h="89">
                    <a:moveTo>
                      <a:pt x="30" y="0"/>
                    </a:moveTo>
                    <a:lnTo>
                      <a:pt x="0" y="28"/>
                    </a:lnTo>
                    <a:lnTo>
                      <a:pt x="0" y="59"/>
                    </a:lnTo>
                    <a:lnTo>
                      <a:pt x="30" y="89"/>
                    </a:lnTo>
                    <a:lnTo>
                      <a:pt x="30" y="59"/>
                    </a:lnTo>
                    <a:lnTo>
                      <a:pt x="60" y="28"/>
                    </a:lnTo>
                    <a:lnTo>
                      <a:pt x="30" y="0"/>
                    </a:lnTo>
                    <a:close/>
                  </a:path>
                </a:pathLst>
              </a:custGeom>
              <a:solidFill>
                <a:srgbClr val="FECC2E"/>
              </a:solidFill>
              <a:ln w="9525">
                <a:noFill/>
                <a:round/>
                <a:headEnd/>
                <a:tailEnd/>
              </a:ln>
            </p:spPr>
            <p:txBody>
              <a:bodyPr/>
              <a:lstStyle/>
              <a:p>
                <a:endParaRPr lang="en-GB"/>
              </a:p>
            </p:txBody>
          </p:sp>
          <p:sp>
            <p:nvSpPr>
              <p:cNvPr id="13464" name="Freeform 152"/>
              <p:cNvSpPr>
                <a:spLocks/>
              </p:cNvSpPr>
              <p:nvPr/>
            </p:nvSpPr>
            <p:spPr bwMode="auto">
              <a:xfrm>
                <a:off x="2168" y="2046"/>
                <a:ext cx="30" cy="22"/>
              </a:xfrm>
              <a:custGeom>
                <a:avLst/>
                <a:gdLst/>
                <a:ahLst/>
                <a:cxnLst>
                  <a:cxn ang="0">
                    <a:pos x="89" y="0"/>
                  </a:cxn>
                  <a:cxn ang="0">
                    <a:pos x="29" y="0"/>
                  </a:cxn>
                  <a:cxn ang="0">
                    <a:pos x="29" y="29"/>
                  </a:cxn>
                  <a:cxn ang="0">
                    <a:pos x="0" y="89"/>
                  </a:cxn>
                  <a:cxn ang="0">
                    <a:pos x="29" y="59"/>
                  </a:cxn>
                  <a:cxn ang="0">
                    <a:pos x="59" y="59"/>
                  </a:cxn>
                  <a:cxn ang="0">
                    <a:pos x="59" y="89"/>
                  </a:cxn>
                  <a:cxn ang="0">
                    <a:pos x="89" y="89"/>
                  </a:cxn>
                  <a:cxn ang="0">
                    <a:pos x="120" y="59"/>
                  </a:cxn>
                  <a:cxn ang="0">
                    <a:pos x="120" y="29"/>
                  </a:cxn>
                  <a:cxn ang="0">
                    <a:pos x="89" y="0"/>
                  </a:cxn>
                </a:cxnLst>
                <a:rect l="0" t="0" r="r" b="b"/>
                <a:pathLst>
                  <a:path w="120" h="89">
                    <a:moveTo>
                      <a:pt x="89" y="0"/>
                    </a:moveTo>
                    <a:lnTo>
                      <a:pt x="29" y="0"/>
                    </a:lnTo>
                    <a:lnTo>
                      <a:pt x="29" y="29"/>
                    </a:lnTo>
                    <a:lnTo>
                      <a:pt x="0" y="89"/>
                    </a:lnTo>
                    <a:lnTo>
                      <a:pt x="29" y="59"/>
                    </a:lnTo>
                    <a:lnTo>
                      <a:pt x="59" y="59"/>
                    </a:lnTo>
                    <a:lnTo>
                      <a:pt x="59" y="89"/>
                    </a:lnTo>
                    <a:lnTo>
                      <a:pt x="89" y="89"/>
                    </a:lnTo>
                    <a:lnTo>
                      <a:pt x="120" y="59"/>
                    </a:lnTo>
                    <a:lnTo>
                      <a:pt x="120" y="29"/>
                    </a:lnTo>
                    <a:lnTo>
                      <a:pt x="89" y="0"/>
                    </a:lnTo>
                    <a:close/>
                  </a:path>
                </a:pathLst>
              </a:custGeom>
              <a:solidFill>
                <a:srgbClr val="FECC2E"/>
              </a:solidFill>
              <a:ln w="9525">
                <a:noFill/>
                <a:round/>
                <a:headEnd/>
                <a:tailEnd/>
              </a:ln>
            </p:spPr>
            <p:txBody>
              <a:bodyPr/>
              <a:lstStyle/>
              <a:p>
                <a:endParaRPr lang="en-GB"/>
              </a:p>
            </p:txBody>
          </p:sp>
          <p:sp>
            <p:nvSpPr>
              <p:cNvPr id="13465" name="Freeform 153"/>
              <p:cNvSpPr>
                <a:spLocks/>
              </p:cNvSpPr>
              <p:nvPr/>
            </p:nvSpPr>
            <p:spPr bwMode="auto">
              <a:xfrm>
                <a:off x="2198" y="2023"/>
                <a:ext cx="22" cy="30"/>
              </a:xfrm>
              <a:custGeom>
                <a:avLst/>
                <a:gdLst/>
                <a:ahLst/>
                <a:cxnLst>
                  <a:cxn ang="0">
                    <a:pos x="27" y="30"/>
                  </a:cxn>
                  <a:cxn ang="0">
                    <a:pos x="27" y="60"/>
                  </a:cxn>
                  <a:cxn ang="0">
                    <a:pos x="0" y="89"/>
                  </a:cxn>
                  <a:cxn ang="0">
                    <a:pos x="27" y="118"/>
                  </a:cxn>
                  <a:cxn ang="0">
                    <a:pos x="27" y="89"/>
                  </a:cxn>
                  <a:cxn ang="0">
                    <a:pos x="87" y="30"/>
                  </a:cxn>
                  <a:cxn ang="0">
                    <a:pos x="87" y="0"/>
                  </a:cxn>
                  <a:cxn ang="0">
                    <a:pos x="27" y="30"/>
                  </a:cxn>
                </a:cxnLst>
                <a:rect l="0" t="0" r="r" b="b"/>
                <a:pathLst>
                  <a:path w="87" h="118">
                    <a:moveTo>
                      <a:pt x="27" y="30"/>
                    </a:moveTo>
                    <a:lnTo>
                      <a:pt x="27" y="60"/>
                    </a:lnTo>
                    <a:lnTo>
                      <a:pt x="0" y="89"/>
                    </a:lnTo>
                    <a:lnTo>
                      <a:pt x="27" y="118"/>
                    </a:lnTo>
                    <a:lnTo>
                      <a:pt x="27" y="89"/>
                    </a:lnTo>
                    <a:lnTo>
                      <a:pt x="87" y="30"/>
                    </a:lnTo>
                    <a:lnTo>
                      <a:pt x="87" y="0"/>
                    </a:lnTo>
                    <a:lnTo>
                      <a:pt x="27" y="30"/>
                    </a:lnTo>
                    <a:close/>
                  </a:path>
                </a:pathLst>
              </a:custGeom>
              <a:solidFill>
                <a:srgbClr val="FECC2E"/>
              </a:solidFill>
              <a:ln w="9525">
                <a:noFill/>
                <a:round/>
                <a:headEnd/>
                <a:tailEnd/>
              </a:ln>
            </p:spPr>
            <p:txBody>
              <a:bodyPr/>
              <a:lstStyle/>
              <a:p>
                <a:endParaRPr lang="en-GB"/>
              </a:p>
            </p:txBody>
          </p:sp>
          <p:sp>
            <p:nvSpPr>
              <p:cNvPr id="13466" name="Freeform 154"/>
              <p:cNvSpPr>
                <a:spLocks noEditPoints="1"/>
              </p:cNvSpPr>
              <p:nvPr/>
            </p:nvSpPr>
            <p:spPr bwMode="auto">
              <a:xfrm>
                <a:off x="1887" y="2090"/>
                <a:ext cx="288" cy="311"/>
              </a:xfrm>
              <a:custGeom>
                <a:avLst/>
                <a:gdLst/>
                <a:ahLst/>
                <a:cxnLst>
                  <a:cxn ang="0">
                    <a:pos x="800" y="30"/>
                  </a:cxn>
                  <a:cxn ang="0">
                    <a:pos x="741" y="30"/>
                  </a:cxn>
                  <a:cxn ang="0">
                    <a:pos x="652" y="89"/>
                  </a:cxn>
                  <a:cxn ang="0">
                    <a:pos x="593" y="149"/>
                  </a:cxn>
                  <a:cxn ang="0">
                    <a:pos x="534" y="207"/>
                  </a:cxn>
                  <a:cxn ang="0">
                    <a:pos x="623" y="295"/>
                  </a:cxn>
                  <a:cxn ang="0">
                    <a:pos x="562" y="356"/>
                  </a:cxn>
                  <a:cxn ang="0">
                    <a:pos x="355" y="325"/>
                  </a:cxn>
                  <a:cxn ang="0">
                    <a:pos x="209" y="356"/>
                  </a:cxn>
                  <a:cxn ang="0">
                    <a:pos x="209" y="386"/>
                  </a:cxn>
                  <a:cxn ang="0">
                    <a:pos x="209" y="445"/>
                  </a:cxn>
                  <a:cxn ang="0">
                    <a:pos x="297" y="474"/>
                  </a:cxn>
                  <a:cxn ang="0">
                    <a:pos x="178" y="532"/>
                  </a:cxn>
                  <a:cxn ang="0">
                    <a:pos x="178" y="593"/>
                  </a:cxn>
                  <a:cxn ang="0">
                    <a:pos x="148" y="623"/>
                  </a:cxn>
                  <a:cxn ang="0">
                    <a:pos x="178" y="623"/>
                  </a:cxn>
                  <a:cxn ang="0">
                    <a:pos x="266" y="651"/>
                  </a:cxn>
                  <a:cxn ang="0">
                    <a:pos x="416" y="711"/>
                  </a:cxn>
                  <a:cxn ang="0">
                    <a:pos x="297" y="800"/>
                  </a:cxn>
                  <a:cxn ang="0">
                    <a:pos x="209" y="888"/>
                  </a:cxn>
                  <a:cxn ang="0">
                    <a:pos x="148" y="948"/>
                  </a:cxn>
                  <a:cxn ang="0">
                    <a:pos x="118" y="1006"/>
                  </a:cxn>
                  <a:cxn ang="0">
                    <a:pos x="29" y="1006"/>
                  </a:cxn>
                  <a:cxn ang="0">
                    <a:pos x="29" y="1036"/>
                  </a:cxn>
                  <a:cxn ang="0">
                    <a:pos x="59" y="1066"/>
                  </a:cxn>
                  <a:cxn ang="0">
                    <a:pos x="0" y="1125"/>
                  </a:cxn>
                  <a:cxn ang="0">
                    <a:pos x="59" y="1185"/>
                  </a:cxn>
                  <a:cxn ang="0">
                    <a:pos x="148" y="1125"/>
                  </a:cxn>
                  <a:cxn ang="0">
                    <a:pos x="118" y="1154"/>
                  </a:cxn>
                  <a:cxn ang="0">
                    <a:pos x="178" y="1185"/>
                  </a:cxn>
                  <a:cxn ang="0">
                    <a:pos x="355" y="1243"/>
                  </a:cxn>
                  <a:cxn ang="0">
                    <a:pos x="473" y="1185"/>
                  </a:cxn>
                  <a:cxn ang="0">
                    <a:pos x="504" y="1125"/>
                  </a:cxn>
                  <a:cxn ang="0">
                    <a:pos x="593" y="1154"/>
                  </a:cxn>
                  <a:cxn ang="0">
                    <a:pos x="652" y="1097"/>
                  </a:cxn>
                  <a:cxn ang="0">
                    <a:pos x="741" y="1066"/>
                  </a:cxn>
                  <a:cxn ang="0">
                    <a:pos x="889" y="1006"/>
                  </a:cxn>
                  <a:cxn ang="0">
                    <a:pos x="978" y="1036"/>
                  </a:cxn>
                  <a:cxn ang="0">
                    <a:pos x="1037" y="979"/>
                  </a:cxn>
                  <a:cxn ang="0">
                    <a:pos x="1096" y="918"/>
                  </a:cxn>
                  <a:cxn ang="0">
                    <a:pos x="1126" y="800"/>
                  </a:cxn>
                  <a:cxn ang="0">
                    <a:pos x="1126" y="651"/>
                  </a:cxn>
                  <a:cxn ang="0">
                    <a:pos x="1126" y="563"/>
                  </a:cxn>
                  <a:cxn ang="0">
                    <a:pos x="1096" y="445"/>
                  </a:cxn>
                  <a:cxn ang="0">
                    <a:pos x="1126" y="414"/>
                  </a:cxn>
                  <a:cxn ang="0">
                    <a:pos x="1037" y="414"/>
                  </a:cxn>
                  <a:cxn ang="0">
                    <a:pos x="978" y="356"/>
                  </a:cxn>
                  <a:cxn ang="0">
                    <a:pos x="918" y="325"/>
                  </a:cxn>
                  <a:cxn ang="0">
                    <a:pos x="741" y="386"/>
                  </a:cxn>
                  <a:cxn ang="0">
                    <a:pos x="680" y="295"/>
                  </a:cxn>
                  <a:cxn ang="0">
                    <a:pos x="800" y="238"/>
                  </a:cxn>
                  <a:cxn ang="0">
                    <a:pos x="771" y="207"/>
                  </a:cxn>
                  <a:cxn ang="0">
                    <a:pos x="859" y="149"/>
                  </a:cxn>
                  <a:cxn ang="0">
                    <a:pos x="918" y="89"/>
                  </a:cxn>
                  <a:cxn ang="0">
                    <a:pos x="1008" y="30"/>
                  </a:cxn>
                  <a:cxn ang="0">
                    <a:pos x="918" y="30"/>
                  </a:cxn>
                  <a:cxn ang="0">
                    <a:pos x="830" y="119"/>
                  </a:cxn>
                  <a:cxn ang="0">
                    <a:pos x="830" y="61"/>
                  </a:cxn>
                  <a:cxn ang="0">
                    <a:pos x="355" y="888"/>
                  </a:cxn>
                  <a:cxn ang="0">
                    <a:pos x="446" y="859"/>
                  </a:cxn>
                </a:cxnLst>
                <a:rect l="0" t="0" r="r" b="b"/>
                <a:pathLst>
                  <a:path w="1155" h="1243">
                    <a:moveTo>
                      <a:pt x="830" y="61"/>
                    </a:moveTo>
                    <a:lnTo>
                      <a:pt x="830" y="30"/>
                    </a:lnTo>
                    <a:lnTo>
                      <a:pt x="800" y="30"/>
                    </a:lnTo>
                    <a:lnTo>
                      <a:pt x="800" y="61"/>
                    </a:lnTo>
                    <a:lnTo>
                      <a:pt x="771" y="61"/>
                    </a:lnTo>
                    <a:lnTo>
                      <a:pt x="741" y="30"/>
                    </a:lnTo>
                    <a:lnTo>
                      <a:pt x="711" y="61"/>
                    </a:lnTo>
                    <a:lnTo>
                      <a:pt x="652" y="61"/>
                    </a:lnTo>
                    <a:lnTo>
                      <a:pt x="652" y="89"/>
                    </a:lnTo>
                    <a:lnTo>
                      <a:pt x="623" y="119"/>
                    </a:lnTo>
                    <a:lnTo>
                      <a:pt x="623" y="179"/>
                    </a:lnTo>
                    <a:lnTo>
                      <a:pt x="593" y="149"/>
                    </a:lnTo>
                    <a:lnTo>
                      <a:pt x="593" y="179"/>
                    </a:lnTo>
                    <a:lnTo>
                      <a:pt x="562" y="179"/>
                    </a:lnTo>
                    <a:lnTo>
                      <a:pt x="534" y="207"/>
                    </a:lnTo>
                    <a:lnTo>
                      <a:pt x="534" y="238"/>
                    </a:lnTo>
                    <a:lnTo>
                      <a:pt x="680" y="238"/>
                    </a:lnTo>
                    <a:lnTo>
                      <a:pt x="623" y="295"/>
                    </a:lnTo>
                    <a:lnTo>
                      <a:pt x="562" y="295"/>
                    </a:lnTo>
                    <a:lnTo>
                      <a:pt x="534" y="325"/>
                    </a:lnTo>
                    <a:lnTo>
                      <a:pt x="562" y="356"/>
                    </a:lnTo>
                    <a:lnTo>
                      <a:pt x="416" y="356"/>
                    </a:lnTo>
                    <a:lnTo>
                      <a:pt x="416" y="386"/>
                    </a:lnTo>
                    <a:lnTo>
                      <a:pt x="355" y="325"/>
                    </a:lnTo>
                    <a:lnTo>
                      <a:pt x="266" y="325"/>
                    </a:lnTo>
                    <a:lnTo>
                      <a:pt x="266" y="356"/>
                    </a:lnTo>
                    <a:lnTo>
                      <a:pt x="209" y="356"/>
                    </a:lnTo>
                    <a:lnTo>
                      <a:pt x="209" y="325"/>
                    </a:lnTo>
                    <a:lnTo>
                      <a:pt x="178" y="356"/>
                    </a:lnTo>
                    <a:lnTo>
                      <a:pt x="209" y="386"/>
                    </a:lnTo>
                    <a:lnTo>
                      <a:pt x="209" y="414"/>
                    </a:lnTo>
                    <a:lnTo>
                      <a:pt x="236" y="414"/>
                    </a:lnTo>
                    <a:lnTo>
                      <a:pt x="209" y="445"/>
                    </a:lnTo>
                    <a:lnTo>
                      <a:pt x="224" y="460"/>
                    </a:lnTo>
                    <a:lnTo>
                      <a:pt x="209" y="474"/>
                    </a:lnTo>
                    <a:lnTo>
                      <a:pt x="297" y="474"/>
                    </a:lnTo>
                    <a:lnTo>
                      <a:pt x="266" y="504"/>
                    </a:lnTo>
                    <a:lnTo>
                      <a:pt x="209" y="504"/>
                    </a:lnTo>
                    <a:lnTo>
                      <a:pt x="178" y="532"/>
                    </a:lnTo>
                    <a:lnTo>
                      <a:pt x="209" y="563"/>
                    </a:lnTo>
                    <a:lnTo>
                      <a:pt x="178" y="563"/>
                    </a:lnTo>
                    <a:lnTo>
                      <a:pt x="178" y="593"/>
                    </a:lnTo>
                    <a:lnTo>
                      <a:pt x="148" y="563"/>
                    </a:lnTo>
                    <a:lnTo>
                      <a:pt x="118" y="593"/>
                    </a:lnTo>
                    <a:lnTo>
                      <a:pt x="148" y="623"/>
                    </a:lnTo>
                    <a:lnTo>
                      <a:pt x="118" y="623"/>
                    </a:lnTo>
                    <a:lnTo>
                      <a:pt x="148" y="651"/>
                    </a:lnTo>
                    <a:lnTo>
                      <a:pt x="178" y="623"/>
                    </a:lnTo>
                    <a:lnTo>
                      <a:pt x="209" y="623"/>
                    </a:lnTo>
                    <a:lnTo>
                      <a:pt x="178" y="651"/>
                    </a:lnTo>
                    <a:lnTo>
                      <a:pt x="266" y="651"/>
                    </a:lnTo>
                    <a:lnTo>
                      <a:pt x="266" y="681"/>
                    </a:lnTo>
                    <a:lnTo>
                      <a:pt x="446" y="681"/>
                    </a:lnTo>
                    <a:lnTo>
                      <a:pt x="416" y="711"/>
                    </a:lnTo>
                    <a:lnTo>
                      <a:pt x="355" y="711"/>
                    </a:lnTo>
                    <a:lnTo>
                      <a:pt x="297" y="770"/>
                    </a:lnTo>
                    <a:lnTo>
                      <a:pt x="297" y="800"/>
                    </a:lnTo>
                    <a:lnTo>
                      <a:pt x="266" y="859"/>
                    </a:lnTo>
                    <a:lnTo>
                      <a:pt x="236" y="859"/>
                    </a:lnTo>
                    <a:lnTo>
                      <a:pt x="209" y="888"/>
                    </a:lnTo>
                    <a:lnTo>
                      <a:pt x="209" y="918"/>
                    </a:lnTo>
                    <a:lnTo>
                      <a:pt x="178" y="948"/>
                    </a:lnTo>
                    <a:lnTo>
                      <a:pt x="148" y="948"/>
                    </a:lnTo>
                    <a:lnTo>
                      <a:pt x="148" y="979"/>
                    </a:lnTo>
                    <a:lnTo>
                      <a:pt x="178" y="1006"/>
                    </a:lnTo>
                    <a:lnTo>
                      <a:pt x="118" y="1006"/>
                    </a:lnTo>
                    <a:lnTo>
                      <a:pt x="118" y="979"/>
                    </a:lnTo>
                    <a:lnTo>
                      <a:pt x="90" y="1006"/>
                    </a:lnTo>
                    <a:lnTo>
                      <a:pt x="29" y="1006"/>
                    </a:lnTo>
                    <a:lnTo>
                      <a:pt x="0" y="1036"/>
                    </a:lnTo>
                    <a:lnTo>
                      <a:pt x="0" y="1066"/>
                    </a:lnTo>
                    <a:lnTo>
                      <a:pt x="29" y="1036"/>
                    </a:lnTo>
                    <a:lnTo>
                      <a:pt x="118" y="1036"/>
                    </a:lnTo>
                    <a:lnTo>
                      <a:pt x="118" y="1066"/>
                    </a:lnTo>
                    <a:lnTo>
                      <a:pt x="59" y="1066"/>
                    </a:lnTo>
                    <a:lnTo>
                      <a:pt x="29" y="1097"/>
                    </a:lnTo>
                    <a:lnTo>
                      <a:pt x="29" y="1125"/>
                    </a:lnTo>
                    <a:lnTo>
                      <a:pt x="0" y="1125"/>
                    </a:lnTo>
                    <a:lnTo>
                      <a:pt x="0" y="1154"/>
                    </a:lnTo>
                    <a:lnTo>
                      <a:pt x="29" y="1154"/>
                    </a:lnTo>
                    <a:lnTo>
                      <a:pt x="59" y="1185"/>
                    </a:lnTo>
                    <a:lnTo>
                      <a:pt x="90" y="1154"/>
                    </a:lnTo>
                    <a:lnTo>
                      <a:pt x="118" y="1154"/>
                    </a:lnTo>
                    <a:lnTo>
                      <a:pt x="148" y="1125"/>
                    </a:lnTo>
                    <a:lnTo>
                      <a:pt x="178" y="1125"/>
                    </a:lnTo>
                    <a:lnTo>
                      <a:pt x="118" y="1185"/>
                    </a:lnTo>
                    <a:lnTo>
                      <a:pt x="118" y="1154"/>
                    </a:lnTo>
                    <a:lnTo>
                      <a:pt x="59" y="1215"/>
                    </a:lnTo>
                    <a:lnTo>
                      <a:pt x="148" y="1215"/>
                    </a:lnTo>
                    <a:lnTo>
                      <a:pt x="178" y="1185"/>
                    </a:lnTo>
                    <a:lnTo>
                      <a:pt x="236" y="1185"/>
                    </a:lnTo>
                    <a:lnTo>
                      <a:pt x="178" y="1243"/>
                    </a:lnTo>
                    <a:lnTo>
                      <a:pt x="355" y="1243"/>
                    </a:lnTo>
                    <a:lnTo>
                      <a:pt x="386" y="1215"/>
                    </a:lnTo>
                    <a:lnTo>
                      <a:pt x="473" y="1215"/>
                    </a:lnTo>
                    <a:lnTo>
                      <a:pt x="473" y="1185"/>
                    </a:lnTo>
                    <a:lnTo>
                      <a:pt x="534" y="1185"/>
                    </a:lnTo>
                    <a:lnTo>
                      <a:pt x="534" y="1154"/>
                    </a:lnTo>
                    <a:lnTo>
                      <a:pt x="504" y="1125"/>
                    </a:lnTo>
                    <a:lnTo>
                      <a:pt x="562" y="1125"/>
                    </a:lnTo>
                    <a:lnTo>
                      <a:pt x="562" y="1154"/>
                    </a:lnTo>
                    <a:lnTo>
                      <a:pt x="593" y="1154"/>
                    </a:lnTo>
                    <a:lnTo>
                      <a:pt x="623" y="1125"/>
                    </a:lnTo>
                    <a:lnTo>
                      <a:pt x="652" y="1125"/>
                    </a:lnTo>
                    <a:lnTo>
                      <a:pt x="652" y="1097"/>
                    </a:lnTo>
                    <a:lnTo>
                      <a:pt x="741" y="1097"/>
                    </a:lnTo>
                    <a:lnTo>
                      <a:pt x="711" y="1066"/>
                    </a:lnTo>
                    <a:lnTo>
                      <a:pt x="741" y="1066"/>
                    </a:lnTo>
                    <a:lnTo>
                      <a:pt x="771" y="1036"/>
                    </a:lnTo>
                    <a:lnTo>
                      <a:pt x="889" y="1036"/>
                    </a:lnTo>
                    <a:lnTo>
                      <a:pt x="889" y="1006"/>
                    </a:lnTo>
                    <a:lnTo>
                      <a:pt x="918" y="1036"/>
                    </a:lnTo>
                    <a:lnTo>
                      <a:pt x="948" y="1006"/>
                    </a:lnTo>
                    <a:lnTo>
                      <a:pt x="978" y="1036"/>
                    </a:lnTo>
                    <a:lnTo>
                      <a:pt x="1037" y="1036"/>
                    </a:lnTo>
                    <a:lnTo>
                      <a:pt x="1066" y="1006"/>
                    </a:lnTo>
                    <a:lnTo>
                      <a:pt x="1037" y="979"/>
                    </a:lnTo>
                    <a:lnTo>
                      <a:pt x="1066" y="979"/>
                    </a:lnTo>
                    <a:lnTo>
                      <a:pt x="1066" y="948"/>
                    </a:lnTo>
                    <a:lnTo>
                      <a:pt x="1096" y="918"/>
                    </a:lnTo>
                    <a:lnTo>
                      <a:pt x="1096" y="888"/>
                    </a:lnTo>
                    <a:lnTo>
                      <a:pt x="1126" y="859"/>
                    </a:lnTo>
                    <a:lnTo>
                      <a:pt x="1126" y="800"/>
                    </a:lnTo>
                    <a:lnTo>
                      <a:pt x="1155" y="770"/>
                    </a:lnTo>
                    <a:lnTo>
                      <a:pt x="1155" y="681"/>
                    </a:lnTo>
                    <a:lnTo>
                      <a:pt x="1126" y="651"/>
                    </a:lnTo>
                    <a:lnTo>
                      <a:pt x="1155" y="623"/>
                    </a:lnTo>
                    <a:lnTo>
                      <a:pt x="1155" y="563"/>
                    </a:lnTo>
                    <a:lnTo>
                      <a:pt x="1126" y="563"/>
                    </a:lnTo>
                    <a:lnTo>
                      <a:pt x="1126" y="474"/>
                    </a:lnTo>
                    <a:lnTo>
                      <a:pt x="1096" y="474"/>
                    </a:lnTo>
                    <a:lnTo>
                      <a:pt x="1096" y="445"/>
                    </a:lnTo>
                    <a:lnTo>
                      <a:pt x="1126" y="445"/>
                    </a:lnTo>
                    <a:lnTo>
                      <a:pt x="1155" y="414"/>
                    </a:lnTo>
                    <a:lnTo>
                      <a:pt x="1126" y="414"/>
                    </a:lnTo>
                    <a:lnTo>
                      <a:pt x="1126" y="386"/>
                    </a:lnTo>
                    <a:lnTo>
                      <a:pt x="1096" y="414"/>
                    </a:lnTo>
                    <a:lnTo>
                      <a:pt x="1037" y="414"/>
                    </a:lnTo>
                    <a:lnTo>
                      <a:pt x="1037" y="386"/>
                    </a:lnTo>
                    <a:lnTo>
                      <a:pt x="1008" y="386"/>
                    </a:lnTo>
                    <a:lnTo>
                      <a:pt x="978" y="356"/>
                    </a:lnTo>
                    <a:lnTo>
                      <a:pt x="978" y="295"/>
                    </a:lnTo>
                    <a:lnTo>
                      <a:pt x="948" y="325"/>
                    </a:lnTo>
                    <a:lnTo>
                      <a:pt x="918" y="325"/>
                    </a:lnTo>
                    <a:lnTo>
                      <a:pt x="918" y="356"/>
                    </a:lnTo>
                    <a:lnTo>
                      <a:pt x="889" y="386"/>
                    </a:lnTo>
                    <a:lnTo>
                      <a:pt x="741" y="386"/>
                    </a:lnTo>
                    <a:lnTo>
                      <a:pt x="741" y="325"/>
                    </a:lnTo>
                    <a:lnTo>
                      <a:pt x="711" y="325"/>
                    </a:lnTo>
                    <a:lnTo>
                      <a:pt x="680" y="295"/>
                    </a:lnTo>
                    <a:lnTo>
                      <a:pt x="680" y="268"/>
                    </a:lnTo>
                    <a:lnTo>
                      <a:pt x="771" y="268"/>
                    </a:lnTo>
                    <a:lnTo>
                      <a:pt x="800" y="238"/>
                    </a:lnTo>
                    <a:lnTo>
                      <a:pt x="771" y="238"/>
                    </a:lnTo>
                    <a:lnTo>
                      <a:pt x="741" y="207"/>
                    </a:lnTo>
                    <a:lnTo>
                      <a:pt x="771" y="207"/>
                    </a:lnTo>
                    <a:lnTo>
                      <a:pt x="800" y="179"/>
                    </a:lnTo>
                    <a:lnTo>
                      <a:pt x="859" y="179"/>
                    </a:lnTo>
                    <a:lnTo>
                      <a:pt x="859" y="149"/>
                    </a:lnTo>
                    <a:lnTo>
                      <a:pt x="889" y="119"/>
                    </a:lnTo>
                    <a:lnTo>
                      <a:pt x="889" y="89"/>
                    </a:lnTo>
                    <a:lnTo>
                      <a:pt x="918" y="89"/>
                    </a:lnTo>
                    <a:lnTo>
                      <a:pt x="948" y="61"/>
                    </a:lnTo>
                    <a:lnTo>
                      <a:pt x="978" y="61"/>
                    </a:lnTo>
                    <a:lnTo>
                      <a:pt x="1008" y="30"/>
                    </a:lnTo>
                    <a:lnTo>
                      <a:pt x="978" y="30"/>
                    </a:lnTo>
                    <a:lnTo>
                      <a:pt x="948" y="0"/>
                    </a:lnTo>
                    <a:lnTo>
                      <a:pt x="918" y="30"/>
                    </a:lnTo>
                    <a:lnTo>
                      <a:pt x="859" y="30"/>
                    </a:lnTo>
                    <a:lnTo>
                      <a:pt x="859" y="89"/>
                    </a:lnTo>
                    <a:lnTo>
                      <a:pt x="830" y="119"/>
                    </a:lnTo>
                    <a:lnTo>
                      <a:pt x="830" y="89"/>
                    </a:lnTo>
                    <a:lnTo>
                      <a:pt x="859" y="89"/>
                    </a:lnTo>
                    <a:lnTo>
                      <a:pt x="830" y="61"/>
                    </a:lnTo>
                    <a:close/>
                    <a:moveTo>
                      <a:pt x="446" y="859"/>
                    </a:moveTo>
                    <a:lnTo>
                      <a:pt x="416" y="888"/>
                    </a:lnTo>
                    <a:lnTo>
                      <a:pt x="355" y="888"/>
                    </a:lnTo>
                    <a:lnTo>
                      <a:pt x="416" y="829"/>
                    </a:lnTo>
                    <a:lnTo>
                      <a:pt x="416" y="859"/>
                    </a:lnTo>
                    <a:lnTo>
                      <a:pt x="446" y="859"/>
                    </a:lnTo>
                    <a:close/>
                  </a:path>
                </a:pathLst>
              </a:custGeom>
              <a:solidFill>
                <a:srgbClr val="7FC543"/>
              </a:solidFill>
              <a:ln w="9525">
                <a:noFill/>
                <a:round/>
                <a:headEnd/>
                <a:tailEnd/>
              </a:ln>
            </p:spPr>
            <p:txBody>
              <a:bodyPr/>
              <a:lstStyle/>
              <a:p>
                <a:endParaRPr lang="en-GB"/>
              </a:p>
            </p:txBody>
          </p:sp>
          <p:sp>
            <p:nvSpPr>
              <p:cNvPr id="13467" name="Freeform 155"/>
              <p:cNvSpPr>
                <a:spLocks/>
              </p:cNvSpPr>
              <p:nvPr/>
            </p:nvSpPr>
            <p:spPr bwMode="auto">
              <a:xfrm>
                <a:off x="2057" y="2098"/>
                <a:ext cx="171" cy="95"/>
              </a:xfrm>
              <a:custGeom>
                <a:avLst/>
                <a:gdLst/>
                <a:ahLst/>
                <a:cxnLst>
                  <a:cxn ang="0">
                    <a:pos x="0" y="238"/>
                  </a:cxn>
                  <a:cxn ang="0">
                    <a:pos x="0" y="265"/>
                  </a:cxn>
                  <a:cxn ang="0">
                    <a:pos x="31" y="295"/>
                  </a:cxn>
                  <a:cxn ang="0">
                    <a:pos x="61" y="295"/>
                  </a:cxn>
                  <a:cxn ang="0">
                    <a:pos x="61" y="356"/>
                  </a:cxn>
                  <a:cxn ang="0">
                    <a:pos x="209" y="356"/>
                  </a:cxn>
                  <a:cxn ang="0">
                    <a:pos x="238" y="326"/>
                  </a:cxn>
                  <a:cxn ang="0">
                    <a:pos x="238" y="295"/>
                  </a:cxn>
                  <a:cxn ang="0">
                    <a:pos x="268" y="295"/>
                  </a:cxn>
                  <a:cxn ang="0">
                    <a:pos x="298" y="265"/>
                  </a:cxn>
                  <a:cxn ang="0">
                    <a:pos x="298" y="326"/>
                  </a:cxn>
                  <a:cxn ang="0">
                    <a:pos x="328" y="356"/>
                  </a:cxn>
                  <a:cxn ang="0">
                    <a:pos x="357" y="356"/>
                  </a:cxn>
                  <a:cxn ang="0">
                    <a:pos x="357" y="384"/>
                  </a:cxn>
                  <a:cxn ang="0">
                    <a:pos x="416" y="384"/>
                  </a:cxn>
                  <a:cxn ang="0">
                    <a:pos x="446" y="356"/>
                  </a:cxn>
                  <a:cxn ang="0">
                    <a:pos x="446" y="384"/>
                  </a:cxn>
                  <a:cxn ang="0">
                    <a:pos x="475" y="384"/>
                  </a:cxn>
                  <a:cxn ang="0">
                    <a:pos x="535" y="384"/>
                  </a:cxn>
                  <a:cxn ang="0">
                    <a:pos x="566" y="356"/>
                  </a:cxn>
                  <a:cxn ang="0">
                    <a:pos x="566" y="326"/>
                  </a:cxn>
                  <a:cxn ang="0">
                    <a:pos x="623" y="326"/>
                  </a:cxn>
                  <a:cxn ang="0">
                    <a:pos x="653" y="295"/>
                  </a:cxn>
                  <a:cxn ang="0">
                    <a:pos x="623" y="295"/>
                  </a:cxn>
                  <a:cxn ang="0">
                    <a:pos x="623" y="238"/>
                  </a:cxn>
                  <a:cxn ang="0">
                    <a:pos x="653" y="238"/>
                  </a:cxn>
                  <a:cxn ang="0">
                    <a:pos x="653" y="295"/>
                  </a:cxn>
                  <a:cxn ang="0">
                    <a:pos x="684" y="265"/>
                  </a:cxn>
                  <a:cxn ang="0">
                    <a:pos x="684" y="238"/>
                  </a:cxn>
                  <a:cxn ang="0">
                    <a:pos x="653" y="208"/>
                  </a:cxn>
                  <a:cxn ang="0">
                    <a:pos x="653" y="177"/>
                  </a:cxn>
                  <a:cxn ang="0">
                    <a:pos x="593" y="177"/>
                  </a:cxn>
                  <a:cxn ang="0">
                    <a:pos x="566" y="208"/>
                  </a:cxn>
                  <a:cxn ang="0">
                    <a:pos x="566" y="177"/>
                  </a:cxn>
                  <a:cxn ang="0">
                    <a:pos x="593" y="177"/>
                  </a:cxn>
                  <a:cxn ang="0">
                    <a:pos x="623" y="149"/>
                  </a:cxn>
                  <a:cxn ang="0">
                    <a:pos x="593" y="149"/>
                  </a:cxn>
                  <a:cxn ang="0">
                    <a:pos x="593" y="119"/>
                  </a:cxn>
                  <a:cxn ang="0">
                    <a:pos x="566" y="89"/>
                  </a:cxn>
                  <a:cxn ang="0">
                    <a:pos x="566" y="59"/>
                  </a:cxn>
                  <a:cxn ang="0">
                    <a:pos x="535" y="59"/>
                  </a:cxn>
                  <a:cxn ang="0">
                    <a:pos x="535" y="31"/>
                  </a:cxn>
                  <a:cxn ang="0">
                    <a:pos x="505" y="0"/>
                  </a:cxn>
                  <a:cxn ang="0">
                    <a:pos x="416" y="0"/>
                  </a:cxn>
                  <a:cxn ang="0">
                    <a:pos x="386" y="31"/>
                  </a:cxn>
                  <a:cxn ang="0">
                    <a:pos x="328" y="31"/>
                  </a:cxn>
                  <a:cxn ang="0">
                    <a:pos x="298" y="59"/>
                  </a:cxn>
                  <a:cxn ang="0">
                    <a:pos x="238" y="59"/>
                  </a:cxn>
                  <a:cxn ang="0">
                    <a:pos x="209" y="59"/>
                  </a:cxn>
                  <a:cxn ang="0">
                    <a:pos x="209" y="89"/>
                  </a:cxn>
                  <a:cxn ang="0">
                    <a:pos x="179" y="119"/>
                  </a:cxn>
                  <a:cxn ang="0">
                    <a:pos x="179" y="149"/>
                  </a:cxn>
                  <a:cxn ang="0">
                    <a:pos x="120" y="149"/>
                  </a:cxn>
                  <a:cxn ang="0">
                    <a:pos x="91" y="177"/>
                  </a:cxn>
                  <a:cxn ang="0">
                    <a:pos x="61" y="177"/>
                  </a:cxn>
                  <a:cxn ang="0">
                    <a:pos x="91" y="208"/>
                  </a:cxn>
                  <a:cxn ang="0">
                    <a:pos x="120" y="208"/>
                  </a:cxn>
                  <a:cxn ang="0">
                    <a:pos x="91" y="238"/>
                  </a:cxn>
                  <a:cxn ang="0">
                    <a:pos x="0" y="238"/>
                  </a:cxn>
                </a:cxnLst>
                <a:rect l="0" t="0" r="r" b="b"/>
                <a:pathLst>
                  <a:path w="684" h="384">
                    <a:moveTo>
                      <a:pt x="0" y="238"/>
                    </a:moveTo>
                    <a:lnTo>
                      <a:pt x="0" y="265"/>
                    </a:lnTo>
                    <a:lnTo>
                      <a:pt x="31" y="295"/>
                    </a:lnTo>
                    <a:lnTo>
                      <a:pt x="61" y="295"/>
                    </a:lnTo>
                    <a:lnTo>
                      <a:pt x="61" y="356"/>
                    </a:lnTo>
                    <a:lnTo>
                      <a:pt x="209" y="356"/>
                    </a:lnTo>
                    <a:lnTo>
                      <a:pt x="238" y="326"/>
                    </a:lnTo>
                    <a:lnTo>
                      <a:pt x="238" y="295"/>
                    </a:lnTo>
                    <a:lnTo>
                      <a:pt x="268" y="295"/>
                    </a:lnTo>
                    <a:lnTo>
                      <a:pt x="298" y="265"/>
                    </a:lnTo>
                    <a:lnTo>
                      <a:pt x="298" y="326"/>
                    </a:lnTo>
                    <a:lnTo>
                      <a:pt x="328" y="356"/>
                    </a:lnTo>
                    <a:lnTo>
                      <a:pt x="357" y="356"/>
                    </a:lnTo>
                    <a:lnTo>
                      <a:pt x="357" y="384"/>
                    </a:lnTo>
                    <a:lnTo>
                      <a:pt x="416" y="384"/>
                    </a:lnTo>
                    <a:lnTo>
                      <a:pt x="446" y="356"/>
                    </a:lnTo>
                    <a:lnTo>
                      <a:pt x="446" y="384"/>
                    </a:lnTo>
                    <a:lnTo>
                      <a:pt x="475" y="384"/>
                    </a:lnTo>
                    <a:lnTo>
                      <a:pt x="535" y="384"/>
                    </a:lnTo>
                    <a:lnTo>
                      <a:pt x="566" y="356"/>
                    </a:lnTo>
                    <a:lnTo>
                      <a:pt x="566" y="326"/>
                    </a:lnTo>
                    <a:lnTo>
                      <a:pt x="623" y="326"/>
                    </a:lnTo>
                    <a:lnTo>
                      <a:pt x="653" y="295"/>
                    </a:lnTo>
                    <a:lnTo>
                      <a:pt x="623" y="295"/>
                    </a:lnTo>
                    <a:lnTo>
                      <a:pt x="623" y="238"/>
                    </a:lnTo>
                    <a:lnTo>
                      <a:pt x="653" y="238"/>
                    </a:lnTo>
                    <a:lnTo>
                      <a:pt x="653" y="295"/>
                    </a:lnTo>
                    <a:lnTo>
                      <a:pt x="684" y="265"/>
                    </a:lnTo>
                    <a:lnTo>
                      <a:pt x="684" y="238"/>
                    </a:lnTo>
                    <a:lnTo>
                      <a:pt x="653" y="208"/>
                    </a:lnTo>
                    <a:lnTo>
                      <a:pt x="653" y="177"/>
                    </a:lnTo>
                    <a:lnTo>
                      <a:pt x="593" y="177"/>
                    </a:lnTo>
                    <a:lnTo>
                      <a:pt x="566" y="208"/>
                    </a:lnTo>
                    <a:lnTo>
                      <a:pt x="566" y="177"/>
                    </a:lnTo>
                    <a:lnTo>
                      <a:pt x="593" y="177"/>
                    </a:lnTo>
                    <a:lnTo>
                      <a:pt x="623" y="149"/>
                    </a:lnTo>
                    <a:lnTo>
                      <a:pt x="593" y="149"/>
                    </a:lnTo>
                    <a:lnTo>
                      <a:pt x="593" y="119"/>
                    </a:lnTo>
                    <a:lnTo>
                      <a:pt x="566" y="89"/>
                    </a:lnTo>
                    <a:lnTo>
                      <a:pt x="566" y="59"/>
                    </a:lnTo>
                    <a:lnTo>
                      <a:pt x="535" y="59"/>
                    </a:lnTo>
                    <a:lnTo>
                      <a:pt x="535" y="31"/>
                    </a:lnTo>
                    <a:lnTo>
                      <a:pt x="505" y="0"/>
                    </a:lnTo>
                    <a:lnTo>
                      <a:pt x="416" y="0"/>
                    </a:lnTo>
                    <a:lnTo>
                      <a:pt x="386" y="31"/>
                    </a:lnTo>
                    <a:lnTo>
                      <a:pt x="328" y="31"/>
                    </a:lnTo>
                    <a:lnTo>
                      <a:pt x="298" y="59"/>
                    </a:lnTo>
                    <a:lnTo>
                      <a:pt x="238" y="59"/>
                    </a:lnTo>
                    <a:lnTo>
                      <a:pt x="209" y="59"/>
                    </a:lnTo>
                    <a:lnTo>
                      <a:pt x="209" y="89"/>
                    </a:lnTo>
                    <a:lnTo>
                      <a:pt x="179" y="119"/>
                    </a:lnTo>
                    <a:lnTo>
                      <a:pt x="179" y="149"/>
                    </a:lnTo>
                    <a:lnTo>
                      <a:pt x="120" y="149"/>
                    </a:lnTo>
                    <a:lnTo>
                      <a:pt x="91" y="177"/>
                    </a:lnTo>
                    <a:lnTo>
                      <a:pt x="61" y="177"/>
                    </a:lnTo>
                    <a:lnTo>
                      <a:pt x="91" y="208"/>
                    </a:lnTo>
                    <a:lnTo>
                      <a:pt x="120" y="208"/>
                    </a:lnTo>
                    <a:lnTo>
                      <a:pt x="91" y="238"/>
                    </a:lnTo>
                    <a:lnTo>
                      <a:pt x="0" y="238"/>
                    </a:lnTo>
                    <a:close/>
                  </a:path>
                </a:pathLst>
              </a:custGeom>
              <a:solidFill>
                <a:srgbClr val="FECC2E"/>
              </a:solidFill>
              <a:ln w="9525">
                <a:noFill/>
                <a:round/>
                <a:headEnd/>
                <a:tailEnd/>
              </a:ln>
            </p:spPr>
            <p:txBody>
              <a:bodyPr/>
              <a:lstStyle/>
              <a:p>
                <a:endParaRPr lang="en-GB"/>
              </a:p>
            </p:txBody>
          </p:sp>
          <p:sp>
            <p:nvSpPr>
              <p:cNvPr id="13468" name="Freeform 156"/>
              <p:cNvSpPr>
                <a:spLocks/>
              </p:cNvSpPr>
              <p:nvPr/>
            </p:nvSpPr>
            <p:spPr bwMode="auto">
              <a:xfrm>
                <a:off x="1924" y="2201"/>
                <a:ext cx="15" cy="8"/>
              </a:xfrm>
              <a:custGeom>
                <a:avLst/>
                <a:gdLst/>
                <a:ahLst/>
                <a:cxnLst>
                  <a:cxn ang="0">
                    <a:pos x="61" y="29"/>
                  </a:cxn>
                  <a:cxn ang="0">
                    <a:pos x="30" y="0"/>
                  </a:cxn>
                  <a:cxn ang="0">
                    <a:pos x="0" y="0"/>
                  </a:cxn>
                  <a:cxn ang="0">
                    <a:pos x="30" y="29"/>
                  </a:cxn>
                  <a:cxn ang="0">
                    <a:pos x="61" y="29"/>
                  </a:cxn>
                </a:cxnLst>
                <a:rect l="0" t="0" r="r" b="b"/>
                <a:pathLst>
                  <a:path w="61" h="29">
                    <a:moveTo>
                      <a:pt x="61" y="29"/>
                    </a:moveTo>
                    <a:lnTo>
                      <a:pt x="30" y="0"/>
                    </a:lnTo>
                    <a:lnTo>
                      <a:pt x="0" y="0"/>
                    </a:lnTo>
                    <a:lnTo>
                      <a:pt x="30" y="29"/>
                    </a:lnTo>
                    <a:lnTo>
                      <a:pt x="61" y="29"/>
                    </a:lnTo>
                    <a:close/>
                  </a:path>
                </a:pathLst>
              </a:custGeom>
              <a:solidFill>
                <a:srgbClr val="7FC543"/>
              </a:solidFill>
              <a:ln w="9525">
                <a:noFill/>
                <a:round/>
                <a:headEnd/>
                <a:tailEnd/>
              </a:ln>
            </p:spPr>
            <p:txBody>
              <a:bodyPr/>
              <a:lstStyle/>
              <a:p>
                <a:endParaRPr lang="en-GB"/>
              </a:p>
            </p:txBody>
          </p:sp>
          <p:sp>
            <p:nvSpPr>
              <p:cNvPr id="13469" name="Freeform 157"/>
              <p:cNvSpPr>
                <a:spLocks/>
              </p:cNvSpPr>
              <p:nvPr/>
            </p:nvSpPr>
            <p:spPr bwMode="auto">
              <a:xfrm>
                <a:off x="2264" y="2164"/>
                <a:ext cx="30" cy="29"/>
              </a:xfrm>
              <a:custGeom>
                <a:avLst/>
                <a:gdLst/>
                <a:ahLst/>
                <a:cxnLst>
                  <a:cxn ang="0">
                    <a:pos x="31" y="91"/>
                  </a:cxn>
                  <a:cxn ang="0">
                    <a:pos x="0" y="119"/>
                  </a:cxn>
                  <a:cxn ang="0">
                    <a:pos x="61" y="119"/>
                  </a:cxn>
                  <a:cxn ang="0">
                    <a:pos x="91" y="91"/>
                  </a:cxn>
                  <a:cxn ang="0">
                    <a:pos x="91" y="61"/>
                  </a:cxn>
                  <a:cxn ang="0">
                    <a:pos x="119" y="30"/>
                  </a:cxn>
                  <a:cxn ang="0">
                    <a:pos x="91" y="0"/>
                  </a:cxn>
                  <a:cxn ang="0">
                    <a:pos x="31" y="61"/>
                  </a:cxn>
                  <a:cxn ang="0">
                    <a:pos x="31" y="91"/>
                  </a:cxn>
                </a:cxnLst>
                <a:rect l="0" t="0" r="r" b="b"/>
                <a:pathLst>
                  <a:path w="119" h="119">
                    <a:moveTo>
                      <a:pt x="31" y="91"/>
                    </a:moveTo>
                    <a:lnTo>
                      <a:pt x="0" y="119"/>
                    </a:lnTo>
                    <a:lnTo>
                      <a:pt x="61" y="119"/>
                    </a:lnTo>
                    <a:lnTo>
                      <a:pt x="91" y="91"/>
                    </a:lnTo>
                    <a:lnTo>
                      <a:pt x="91" y="61"/>
                    </a:lnTo>
                    <a:lnTo>
                      <a:pt x="119" y="30"/>
                    </a:lnTo>
                    <a:lnTo>
                      <a:pt x="91" y="0"/>
                    </a:lnTo>
                    <a:lnTo>
                      <a:pt x="31" y="61"/>
                    </a:lnTo>
                    <a:lnTo>
                      <a:pt x="31" y="91"/>
                    </a:lnTo>
                    <a:close/>
                  </a:path>
                </a:pathLst>
              </a:custGeom>
              <a:solidFill>
                <a:srgbClr val="FECC2E"/>
              </a:solidFill>
              <a:ln w="9525">
                <a:noFill/>
                <a:round/>
                <a:headEnd/>
                <a:tailEnd/>
              </a:ln>
            </p:spPr>
            <p:txBody>
              <a:bodyPr/>
              <a:lstStyle/>
              <a:p>
                <a:endParaRPr lang="en-GB"/>
              </a:p>
            </p:txBody>
          </p:sp>
          <p:sp>
            <p:nvSpPr>
              <p:cNvPr id="13470" name="Freeform 158"/>
              <p:cNvSpPr>
                <a:spLocks/>
              </p:cNvSpPr>
              <p:nvPr/>
            </p:nvSpPr>
            <p:spPr bwMode="auto">
              <a:xfrm>
                <a:off x="2590" y="3437"/>
                <a:ext cx="30" cy="30"/>
              </a:xfrm>
              <a:custGeom>
                <a:avLst/>
                <a:gdLst/>
                <a:ahLst/>
                <a:cxnLst>
                  <a:cxn ang="0">
                    <a:pos x="90" y="0"/>
                  </a:cxn>
                  <a:cxn ang="0">
                    <a:pos x="30" y="30"/>
                  </a:cxn>
                  <a:cxn ang="0">
                    <a:pos x="0" y="60"/>
                  </a:cxn>
                  <a:cxn ang="0">
                    <a:pos x="0" y="90"/>
                  </a:cxn>
                  <a:cxn ang="0">
                    <a:pos x="30" y="118"/>
                  </a:cxn>
                  <a:cxn ang="0">
                    <a:pos x="118" y="30"/>
                  </a:cxn>
                  <a:cxn ang="0">
                    <a:pos x="90" y="0"/>
                  </a:cxn>
                </a:cxnLst>
                <a:rect l="0" t="0" r="r" b="b"/>
                <a:pathLst>
                  <a:path w="118" h="118">
                    <a:moveTo>
                      <a:pt x="90" y="0"/>
                    </a:moveTo>
                    <a:lnTo>
                      <a:pt x="30" y="30"/>
                    </a:lnTo>
                    <a:lnTo>
                      <a:pt x="0" y="60"/>
                    </a:lnTo>
                    <a:lnTo>
                      <a:pt x="0" y="90"/>
                    </a:lnTo>
                    <a:lnTo>
                      <a:pt x="30" y="118"/>
                    </a:lnTo>
                    <a:lnTo>
                      <a:pt x="118" y="30"/>
                    </a:lnTo>
                    <a:lnTo>
                      <a:pt x="90" y="0"/>
                    </a:lnTo>
                    <a:close/>
                  </a:path>
                </a:pathLst>
              </a:custGeom>
              <a:solidFill>
                <a:srgbClr val="FED9A6"/>
              </a:solidFill>
              <a:ln w="9525">
                <a:noFill/>
                <a:round/>
                <a:headEnd/>
                <a:tailEnd/>
              </a:ln>
            </p:spPr>
            <p:txBody>
              <a:bodyPr/>
              <a:lstStyle/>
              <a:p>
                <a:endParaRPr lang="en-GB"/>
              </a:p>
            </p:txBody>
          </p:sp>
          <p:sp>
            <p:nvSpPr>
              <p:cNvPr id="13471" name="Freeform 159"/>
              <p:cNvSpPr>
                <a:spLocks/>
              </p:cNvSpPr>
              <p:nvPr/>
            </p:nvSpPr>
            <p:spPr bwMode="auto">
              <a:xfrm>
                <a:off x="2672" y="3371"/>
                <a:ext cx="74" cy="59"/>
              </a:xfrm>
              <a:custGeom>
                <a:avLst/>
                <a:gdLst/>
                <a:ahLst/>
                <a:cxnLst>
                  <a:cxn ang="0">
                    <a:pos x="294" y="58"/>
                  </a:cxn>
                  <a:cxn ang="0">
                    <a:pos x="236" y="58"/>
                  </a:cxn>
                  <a:cxn ang="0">
                    <a:pos x="206" y="27"/>
                  </a:cxn>
                  <a:cxn ang="0">
                    <a:pos x="206" y="0"/>
                  </a:cxn>
                  <a:cxn ang="0">
                    <a:pos x="146" y="0"/>
                  </a:cxn>
                  <a:cxn ang="0">
                    <a:pos x="87" y="58"/>
                  </a:cxn>
                  <a:cxn ang="0">
                    <a:pos x="57" y="58"/>
                  </a:cxn>
                  <a:cxn ang="0">
                    <a:pos x="0" y="118"/>
                  </a:cxn>
                  <a:cxn ang="0">
                    <a:pos x="0" y="147"/>
                  </a:cxn>
                  <a:cxn ang="0">
                    <a:pos x="57" y="147"/>
                  </a:cxn>
                  <a:cxn ang="0">
                    <a:pos x="87" y="118"/>
                  </a:cxn>
                  <a:cxn ang="0">
                    <a:pos x="87" y="147"/>
                  </a:cxn>
                  <a:cxn ang="0">
                    <a:pos x="146" y="207"/>
                  </a:cxn>
                  <a:cxn ang="0">
                    <a:pos x="176" y="207"/>
                  </a:cxn>
                  <a:cxn ang="0">
                    <a:pos x="206" y="236"/>
                  </a:cxn>
                  <a:cxn ang="0">
                    <a:pos x="264" y="177"/>
                  </a:cxn>
                  <a:cxn ang="0">
                    <a:pos x="264" y="147"/>
                  </a:cxn>
                  <a:cxn ang="0">
                    <a:pos x="294" y="88"/>
                  </a:cxn>
                  <a:cxn ang="0">
                    <a:pos x="294" y="58"/>
                  </a:cxn>
                </a:cxnLst>
                <a:rect l="0" t="0" r="r" b="b"/>
                <a:pathLst>
                  <a:path w="294" h="236">
                    <a:moveTo>
                      <a:pt x="294" y="58"/>
                    </a:moveTo>
                    <a:lnTo>
                      <a:pt x="236" y="58"/>
                    </a:lnTo>
                    <a:lnTo>
                      <a:pt x="206" y="27"/>
                    </a:lnTo>
                    <a:lnTo>
                      <a:pt x="206" y="0"/>
                    </a:lnTo>
                    <a:lnTo>
                      <a:pt x="146" y="0"/>
                    </a:lnTo>
                    <a:lnTo>
                      <a:pt x="87" y="58"/>
                    </a:lnTo>
                    <a:lnTo>
                      <a:pt x="57" y="58"/>
                    </a:lnTo>
                    <a:lnTo>
                      <a:pt x="0" y="118"/>
                    </a:lnTo>
                    <a:lnTo>
                      <a:pt x="0" y="147"/>
                    </a:lnTo>
                    <a:lnTo>
                      <a:pt x="57" y="147"/>
                    </a:lnTo>
                    <a:lnTo>
                      <a:pt x="87" y="118"/>
                    </a:lnTo>
                    <a:lnTo>
                      <a:pt x="87" y="147"/>
                    </a:lnTo>
                    <a:lnTo>
                      <a:pt x="146" y="207"/>
                    </a:lnTo>
                    <a:lnTo>
                      <a:pt x="176" y="207"/>
                    </a:lnTo>
                    <a:lnTo>
                      <a:pt x="206" y="236"/>
                    </a:lnTo>
                    <a:lnTo>
                      <a:pt x="264" y="177"/>
                    </a:lnTo>
                    <a:lnTo>
                      <a:pt x="264" y="147"/>
                    </a:lnTo>
                    <a:lnTo>
                      <a:pt x="294" y="88"/>
                    </a:lnTo>
                    <a:lnTo>
                      <a:pt x="294" y="58"/>
                    </a:lnTo>
                    <a:close/>
                  </a:path>
                </a:pathLst>
              </a:custGeom>
              <a:solidFill>
                <a:srgbClr val="FED9A6"/>
              </a:solidFill>
              <a:ln w="9525">
                <a:noFill/>
                <a:round/>
                <a:headEnd/>
                <a:tailEnd/>
              </a:ln>
            </p:spPr>
            <p:txBody>
              <a:bodyPr/>
              <a:lstStyle/>
              <a:p>
                <a:endParaRPr lang="en-GB"/>
              </a:p>
            </p:txBody>
          </p:sp>
          <p:sp>
            <p:nvSpPr>
              <p:cNvPr id="13472" name="Freeform 160"/>
              <p:cNvSpPr>
                <a:spLocks/>
              </p:cNvSpPr>
              <p:nvPr/>
            </p:nvSpPr>
            <p:spPr bwMode="auto">
              <a:xfrm>
                <a:off x="2776" y="3363"/>
                <a:ext cx="29" cy="15"/>
              </a:xfrm>
              <a:custGeom>
                <a:avLst/>
                <a:gdLst/>
                <a:ahLst/>
                <a:cxnLst>
                  <a:cxn ang="0">
                    <a:pos x="119" y="0"/>
                  </a:cxn>
                  <a:cxn ang="0">
                    <a:pos x="0" y="0"/>
                  </a:cxn>
                  <a:cxn ang="0">
                    <a:pos x="0" y="30"/>
                  </a:cxn>
                  <a:cxn ang="0">
                    <a:pos x="30" y="30"/>
                  </a:cxn>
                  <a:cxn ang="0">
                    <a:pos x="58" y="57"/>
                  </a:cxn>
                  <a:cxn ang="0">
                    <a:pos x="119" y="57"/>
                  </a:cxn>
                  <a:cxn ang="0">
                    <a:pos x="119" y="0"/>
                  </a:cxn>
                </a:cxnLst>
                <a:rect l="0" t="0" r="r" b="b"/>
                <a:pathLst>
                  <a:path w="119" h="57">
                    <a:moveTo>
                      <a:pt x="119" y="0"/>
                    </a:moveTo>
                    <a:lnTo>
                      <a:pt x="0" y="0"/>
                    </a:lnTo>
                    <a:lnTo>
                      <a:pt x="0" y="30"/>
                    </a:lnTo>
                    <a:lnTo>
                      <a:pt x="30" y="30"/>
                    </a:lnTo>
                    <a:lnTo>
                      <a:pt x="58" y="57"/>
                    </a:lnTo>
                    <a:lnTo>
                      <a:pt x="119" y="57"/>
                    </a:lnTo>
                    <a:lnTo>
                      <a:pt x="119" y="0"/>
                    </a:lnTo>
                    <a:close/>
                  </a:path>
                </a:pathLst>
              </a:custGeom>
              <a:solidFill>
                <a:srgbClr val="FED9A6"/>
              </a:solidFill>
              <a:ln w="9525">
                <a:noFill/>
                <a:round/>
                <a:headEnd/>
                <a:tailEnd/>
              </a:ln>
            </p:spPr>
            <p:txBody>
              <a:bodyPr/>
              <a:lstStyle/>
              <a:p>
                <a:endParaRPr lang="en-GB"/>
              </a:p>
            </p:txBody>
          </p:sp>
          <p:sp>
            <p:nvSpPr>
              <p:cNvPr id="13473" name="Freeform 161"/>
              <p:cNvSpPr>
                <a:spLocks/>
              </p:cNvSpPr>
              <p:nvPr/>
            </p:nvSpPr>
            <p:spPr bwMode="auto">
              <a:xfrm>
                <a:off x="3109" y="3111"/>
                <a:ext cx="67" cy="141"/>
              </a:xfrm>
              <a:custGeom>
                <a:avLst/>
                <a:gdLst/>
                <a:ahLst/>
                <a:cxnLst>
                  <a:cxn ang="0">
                    <a:pos x="118" y="118"/>
                  </a:cxn>
                  <a:cxn ang="0">
                    <a:pos x="89" y="118"/>
                  </a:cxn>
                  <a:cxn ang="0">
                    <a:pos x="59" y="149"/>
                  </a:cxn>
                  <a:cxn ang="0">
                    <a:pos x="29" y="149"/>
                  </a:cxn>
                  <a:cxn ang="0">
                    <a:pos x="29" y="179"/>
                  </a:cxn>
                  <a:cxn ang="0">
                    <a:pos x="0" y="209"/>
                  </a:cxn>
                  <a:cxn ang="0">
                    <a:pos x="29" y="237"/>
                  </a:cxn>
                  <a:cxn ang="0">
                    <a:pos x="0" y="267"/>
                  </a:cxn>
                  <a:cxn ang="0">
                    <a:pos x="0" y="297"/>
                  </a:cxn>
                  <a:cxn ang="0">
                    <a:pos x="29" y="297"/>
                  </a:cxn>
                  <a:cxn ang="0">
                    <a:pos x="0" y="327"/>
                  </a:cxn>
                  <a:cxn ang="0">
                    <a:pos x="29" y="356"/>
                  </a:cxn>
                  <a:cxn ang="0">
                    <a:pos x="59" y="356"/>
                  </a:cxn>
                  <a:cxn ang="0">
                    <a:pos x="59" y="386"/>
                  </a:cxn>
                  <a:cxn ang="0">
                    <a:pos x="29" y="415"/>
                  </a:cxn>
                  <a:cxn ang="0">
                    <a:pos x="59" y="445"/>
                  </a:cxn>
                  <a:cxn ang="0">
                    <a:pos x="59" y="504"/>
                  </a:cxn>
                  <a:cxn ang="0">
                    <a:pos x="118" y="504"/>
                  </a:cxn>
                  <a:cxn ang="0">
                    <a:pos x="147" y="534"/>
                  </a:cxn>
                  <a:cxn ang="0">
                    <a:pos x="147" y="565"/>
                  </a:cxn>
                  <a:cxn ang="0">
                    <a:pos x="177" y="534"/>
                  </a:cxn>
                  <a:cxn ang="0">
                    <a:pos x="177" y="504"/>
                  </a:cxn>
                  <a:cxn ang="0">
                    <a:pos x="207" y="445"/>
                  </a:cxn>
                  <a:cxn ang="0">
                    <a:pos x="207" y="356"/>
                  </a:cxn>
                  <a:cxn ang="0">
                    <a:pos x="266" y="297"/>
                  </a:cxn>
                  <a:cxn ang="0">
                    <a:pos x="266" y="237"/>
                  </a:cxn>
                  <a:cxn ang="0">
                    <a:pos x="237" y="209"/>
                  </a:cxn>
                  <a:cxn ang="0">
                    <a:pos x="237" y="0"/>
                  </a:cxn>
                  <a:cxn ang="0">
                    <a:pos x="207" y="0"/>
                  </a:cxn>
                  <a:cxn ang="0">
                    <a:pos x="207" y="61"/>
                  </a:cxn>
                  <a:cxn ang="0">
                    <a:pos x="177" y="90"/>
                  </a:cxn>
                  <a:cxn ang="0">
                    <a:pos x="147" y="90"/>
                  </a:cxn>
                  <a:cxn ang="0">
                    <a:pos x="118" y="118"/>
                  </a:cxn>
                </a:cxnLst>
                <a:rect l="0" t="0" r="r" b="b"/>
                <a:pathLst>
                  <a:path w="266" h="565">
                    <a:moveTo>
                      <a:pt x="118" y="118"/>
                    </a:moveTo>
                    <a:lnTo>
                      <a:pt x="89" y="118"/>
                    </a:lnTo>
                    <a:lnTo>
                      <a:pt x="59" y="149"/>
                    </a:lnTo>
                    <a:lnTo>
                      <a:pt x="29" y="149"/>
                    </a:lnTo>
                    <a:lnTo>
                      <a:pt x="29" y="179"/>
                    </a:lnTo>
                    <a:lnTo>
                      <a:pt x="0" y="209"/>
                    </a:lnTo>
                    <a:lnTo>
                      <a:pt x="29" y="237"/>
                    </a:lnTo>
                    <a:lnTo>
                      <a:pt x="0" y="267"/>
                    </a:lnTo>
                    <a:lnTo>
                      <a:pt x="0" y="297"/>
                    </a:lnTo>
                    <a:lnTo>
                      <a:pt x="29" y="297"/>
                    </a:lnTo>
                    <a:lnTo>
                      <a:pt x="0" y="327"/>
                    </a:lnTo>
                    <a:lnTo>
                      <a:pt x="29" y="356"/>
                    </a:lnTo>
                    <a:lnTo>
                      <a:pt x="59" y="356"/>
                    </a:lnTo>
                    <a:lnTo>
                      <a:pt x="59" y="386"/>
                    </a:lnTo>
                    <a:lnTo>
                      <a:pt x="29" y="415"/>
                    </a:lnTo>
                    <a:lnTo>
                      <a:pt x="59" y="445"/>
                    </a:lnTo>
                    <a:lnTo>
                      <a:pt x="59" y="504"/>
                    </a:lnTo>
                    <a:lnTo>
                      <a:pt x="118" y="504"/>
                    </a:lnTo>
                    <a:lnTo>
                      <a:pt x="147" y="534"/>
                    </a:lnTo>
                    <a:lnTo>
                      <a:pt x="147" y="565"/>
                    </a:lnTo>
                    <a:lnTo>
                      <a:pt x="177" y="534"/>
                    </a:lnTo>
                    <a:lnTo>
                      <a:pt x="177" y="504"/>
                    </a:lnTo>
                    <a:lnTo>
                      <a:pt x="207" y="445"/>
                    </a:lnTo>
                    <a:lnTo>
                      <a:pt x="207" y="356"/>
                    </a:lnTo>
                    <a:lnTo>
                      <a:pt x="266" y="297"/>
                    </a:lnTo>
                    <a:lnTo>
                      <a:pt x="266" y="237"/>
                    </a:lnTo>
                    <a:lnTo>
                      <a:pt x="237" y="209"/>
                    </a:lnTo>
                    <a:lnTo>
                      <a:pt x="237" y="0"/>
                    </a:lnTo>
                    <a:lnTo>
                      <a:pt x="207" y="0"/>
                    </a:lnTo>
                    <a:lnTo>
                      <a:pt x="207" y="61"/>
                    </a:lnTo>
                    <a:lnTo>
                      <a:pt x="177" y="90"/>
                    </a:lnTo>
                    <a:lnTo>
                      <a:pt x="147" y="90"/>
                    </a:lnTo>
                    <a:lnTo>
                      <a:pt x="118" y="118"/>
                    </a:lnTo>
                    <a:close/>
                  </a:path>
                </a:pathLst>
              </a:custGeom>
              <a:solidFill>
                <a:srgbClr val="B3B136"/>
              </a:solidFill>
              <a:ln w="9525">
                <a:noFill/>
                <a:round/>
                <a:headEnd/>
                <a:tailEnd/>
              </a:ln>
            </p:spPr>
            <p:txBody>
              <a:bodyPr/>
              <a:lstStyle/>
              <a:p>
                <a:endParaRPr lang="en-GB"/>
              </a:p>
            </p:txBody>
          </p:sp>
          <p:sp>
            <p:nvSpPr>
              <p:cNvPr id="13474" name="Freeform 162"/>
              <p:cNvSpPr>
                <a:spLocks/>
              </p:cNvSpPr>
              <p:nvPr/>
            </p:nvSpPr>
            <p:spPr bwMode="auto">
              <a:xfrm>
                <a:off x="3213" y="3119"/>
                <a:ext cx="22" cy="15"/>
              </a:xfrm>
              <a:custGeom>
                <a:avLst/>
                <a:gdLst/>
                <a:ahLst/>
                <a:cxnLst>
                  <a:cxn ang="0">
                    <a:pos x="89" y="59"/>
                  </a:cxn>
                  <a:cxn ang="0">
                    <a:pos x="89" y="0"/>
                  </a:cxn>
                  <a:cxn ang="0">
                    <a:pos x="61" y="30"/>
                  </a:cxn>
                  <a:cxn ang="0">
                    <a:pos x="30" y="30"/>
                  </a:cxn>
                  <a:cxn ang="0">
                    <a:pos x="0" y="59"/>
                  </a:cxn>
                  <a:cxn ang="0">
                    <a:pos x="89" y="59"/>
                  </a:cxn>
                </a:cxnLst>
                <a:rect l="0" t="0" r="r" b="b"/>
                <a:pathLst>
                  <a:path w="89" h="59">
                    <a:moveTo>
                      <a:pt x="89" y="59"/>
                    </a:moveTo>
                    <a:lnTo>
                      <a:pt x="89" y="0"/>
                    </a:lnTo>
                    <a:lnTo>
                      <a:pt x="61" y="30"/>
                    </a:lnTo>
                    <a:lnTo>
                      <a:pt x="30" y="30"/>
                    </a:lnTo>
                    <a:lnTo>
                      <a:pt x="0" y="59"/>
                    </a:lnTo>
                    <a:lnTo>
                      <a:pt x="89" y="59"/>
                    </a:lnTo>
                    <a:close/>
                  </a:path>
                </a:pathLst>
              </a:custGeom>
              <a:solidFill>
                <a:srgbClr val="FFFF7F"/>
              </a:solidFill>
              <a:ln w="9525">
                <a:noFill/>
                <a:round/>
                <a:headEnd/>
                <a:tailEnd/>
              </a:ln>
            </p:spPr>
            <p:txBody>
              <a:bodyPr/>
              <a:lstStyle/>
              <a:p>
                <a:endParaRPr lang="en-GB"/>
              </a:p>
            </p:txBody>
          </p:sp>
          <p:sp>
            <p:nvSpPr>
              <p:cNvPr id="13475" name="Freeform 163"/>
              <p:cNvSpPr>
                <a:spLocks/>
              </p:cNvSpPr>
              <p:nvPr/>
            </p:nvSpPr>
            <p:spPr bwMode="auto">
              <a:xfrm>
                <a:off x="3072" y="3259"/>
                <a:ext cx="119" cy="200"/>
              </a:xfrm>
              <a:custGeom>
                <a:avLst/>
                <a:gdLst/>
                <a:ahLst/>
                <a:cxnLst>
                  <a:cxn ang="0">
                    <a:pos x="325" y="0"/>
                  </a:cxn>
                  <a:cxn ang="0">
                    <a:pos x="295" y="0"/>
                  </a:cxn>
                  <a:cxn ang="0">
                    <a:pos x="207" y="91"/>
                  </a:cxn>
                  <a:cxn ang="0">
                    <a:pos x="207" y="119"/>
                  </a:cxn>
                  <a:cxn ang="0">
                    <a:pos x="148" y="119"/>
                  </a:cxn>
                  <a:cxn ang="0">
                    <a:pos x="118" y="148"/>
                  </a:cxn>
                  <a:cxn ang="0">
                    <a:pos x="57" y="119"/>
                  </a:cxn>
                  <a:cxn ang="0">
                    <a:pos x="30" y="119"/>
                  </a:cxn>
                  <a:cxn ang="0">
                    <a:pos x="30" y="148"/>
                  </a:cxn>
                  <a:cxn ang="0">
                    <a:pos x="0" y="179"/>
                  </a:cxn>
                  <a:cxn ang="0">
                    <a:pos x="30" y="209"/>
                  </a:cxn>
                  <a:cxn ang="0">
                    <a:pos x="30" y="237"/>
                  </a:cxn>
                  <a:cxn ang="0">
                    <a:pos x="57" y="237"/>
                  </a:cxn>
                  <a:cxn ang="0">
                    <a:pos x="88" y="267"/>
                  </a:cxn>
                  <a:cxn ang="0">
                    <a:pos x="88" y="298"/>
                  </a:cxn>
                  <a:cxn ang="0">
                    <a:pos x="118" y="328"/>
                  </a:cxn>
                  <a:cxn ang="0">
                    <a:pos x="88" y="328"/>
                  </a:cxn>
                  <a:cxn ang="0">
                    <a:pos x="88" y="355"/>
                  </a:cxn>
                  <a:cxn ang="0">
                    <a:pos x="118" y="386"/>
                  </a:cxn>
                  <a:cxn ang="0">
                    <a:pos x="88" y="416"/>
                  </a:cxn>
                  <a:cxn ang="0">
                    <a:pos x="88" y="446"/>
                  </a:cxn>
                  <a:cxn ang="0">
                    <a:pos x="118" y="473"/>
                  </a:cxn>
                  <a:cxn ang="0">
                    <a:pos x="118" y="534"/>
                  </a:cxn>
                  <a:cxn ang="0">
                    <a:pos x="88" y="504"/>
                  </a:cxn>
                  <a:cxn ang="0">
                    <a:pos x="88" y="741"/>
                  </a:cxn>
                  <a:cxn ang="0">
                    <a:pos x="57" y="741"/>
                  </a:cxn>
                  <a:cxn ang="0">
                    <a:pos x="88" y="771"/>
                  </a:cxn>
                  <a:cxn ang="0">
                    <a:pos x="118" y="741"/>
                  </a:cxn>
                  <a:cxn ang="0">
                    <a:pos x="148" y="801"/>
                  </a:cxn>
                  <a:cxn ang="0">
                    <a:pos x="177" y="771"/>
                  </a:cxn>
                  <a:cxn ang="0">
                    <a:pos x="207" y="801"/>
                  </a:cxn>
                  <a:cxn ang="0">
                    <a:pos x="237" y="771"/>
                  </a:cxn>
                  <a:cxn ang="0">
                    <a:pos x="266" y="771"/>
                  </a:cxn>
                  <a:cxn ang="0">
                    <a:pos x="266" y="682"/>
                  </a:cxn>
                  <a:cxn ang="0">
                    <a:pos x="325" y="682"/>
                  </a:cxn>
                  <a:cxn ang="0">
                    <a:pos x="355" y="711"/>
                  </a:cxn>
                  <a:cxn ang="0">
                    <a:pos x="385" y="711"/>
                  </a:cxn>
                  <a:cxn ang="0">
                    <a:pos x="414" y="682"/>
                  </a:cxn>
                  <a:cxn ang="0">
                    <a:pos x="414" y="564"/>
                  </a:cxn>
                  <a:cxn ang="0">
                    <a:pos x="444" y="564"/>
                  </a:cxn>
                  <a:cxn ang="0">
                    <a:pos x="444" y="386"/>
                  </a:cxn>
                  <a:cxn ang="0">
                    <a:pos x="414" y="355"/>
                  </a:cxn>
                  <a:cxn ang="0">
                    <a:pos x="414" y="328"/>
                  </a:cxn>
                  <a:cxn ang="0">
                    <a:pos x="473" y="267"/>
                  </a:cxn>
                  <a:cxn ang="0">
                    <a:pos x="473" y="209"/>
                  </a:cxn>
                  <a:cxn ang="0">
                    <a:pos x="444" y="209"/>
                  </a:cxn>
                  <a:cxn ang="0">
                    <a:pos x="444" y="119"/>
                  </a:cxn>
                  <a:cxn ang="0">
                    <a:pos x="385" y="119"/>
                  </a:cxn>
                  <a:cxn ang="0">
                    <a:pos x="414" y="91"/>
                  </a:cxn>
                  <a:cxn ang="0">
                    <a:pos x="325" y="0"/>
                  </a:cxn>
                </a:cxnLst>
                <a:rect l="0" t="0" r="r" b="b"/>
                <a:pathLst>
                  <a:path w="473" h="801">
                    <a:moveTo>
                      <a:pt x="325" y="0"/>
                    </a:moveTo>
                    <a:lnTo>
                      <a:pt x="295" y="0"/>
                    </a:lnTo>
                    <a:lnTo>
                      <a:pt x="207" y="91"/>
                    </a:lnTo>
                    <a:lnTo>
                      <a:pt x="207" y="119"/>
                    </a:lnTo>
                    <a:lnTo>
                      <a:pt x="148" y="119"/>
                    </a:lnTo>
                    <a:lnTo>
                      <a:pt x="118" y="148"/>
                    </a:lnTo>
                    <a:lnTo>
                      <a:pt x="57" y="119"/>
                    </a:lnTo>
                    <a:lnTo>
                      <a:pt x="30" y="119"/>
                    </a:lnTo>
                    <a:lnTo>
                      <a:pt x="30" y="148"/>
                    </a:lnTo>
                    <a:lnTo>
                      <a:pt x="0" y="179"/>
                    </a:lnTo>
                    <a:lnTo>
                      <a:pt x="30" y="209"/>
                    </a:lnTo>
                    <a:lnTo>
                      <a:pt x="30" y="237"/>
                    </a:lnTo>
                    <a:lnTo>
                      <a:pt x="57" y="237"/>
                    </a:lnTo>
                    <a:lnTo>
                      <a:pt x="88" y="267"/>
                    </a:lnTo>
                    <a:lnTo>
                      <a:pt x="88" y="298"/>
                    </a:lnTo>
                    <a:lnTo>
                      <a:pt x="118" y="328"/>
                    </a:lnTo>
                    <a:lnTo>
                      <a:pt x="88" y="328"/>
                    </a:lnTo>
                    <a:lnTo>
                      <a:pt x="88" y="355"/>
                    </a:lnTo>
                    <a:lnTo>
                      <a:pt x="118" y="386"/>
                    </a:lnTo>
                    <a:lnTo>
                      <a:pt x="88" y="416"/>
                    </a:lnTo>
                    <a:lnTo>
                      <a:pt x="88" y="446"/>
                    </a:lnTo>
                    <a:lnTo>
                      <a:pt x="118" y="473"/>
                    </a:lnTo>
                    <a:lnTo>
                      <a:pt x="118" y="534"/>
                    </a:lnTo>
                    <a:lnTo>
                      <a:pt x="88" y="504"/>
                    </a:lnTo>
                    <a:lnTo>
                      <a:pt x="88" y="741"/>
                    </a:lnTo>
                    <a:lnTo>
                      <a:pt x="57" y="741"/>
                    </a:lnTo>
                    <a:lnTo>
                      <a:pt x="88" y="771"/>
                    </a:lnTo>
                    <a:lnTo>
                      <a:pt x="118" y="741"/>
                    </a:lnTo>
                    <a:lnTo>
                      <a:pt x="148" y="801"/>
                    </a:lnTo>
                    <a:lnTo>
                      <a:pt x="177" y="771"/>
                    </a:lnTo>
                    <a:lnTo>
                      <a:pt x="207" y="801"/>
                    </a:lnTo>
                    <a:lnTo>
                      <a:pt x="237" y="771"/>
                    </a:lnTo>
                    <a:lnTo>
                      <a:pt x="266" y="771"/>
                    </a:lnTo>
                    <a:lnTo>
                      <a:pt x="266" y="682"/>
                    </a:lnTo>
                    <a:lnTo>
                      <a:pt x="325" y="682"/>
                    </a:lnTo>
                    <a:lnTo>
                      <a:pt x="355" y="711"/>
                    </a:lnTo>
                    <a:lnTo>
                      <a:pt x="385" y="711"/>
                    </a:lnTo>
                    <a:lnTo>
                      <a:pt x="414" y="682"/>
                    </a:lnTo>
                    <a:lnTo>
                      <a:pt x="414" y="564"/>
                    </a:lnTo>
                    <a:lnTo>
                      <a:pt x="444" y="564"/>
                    </a:lnTo>
                    <a:lnTo>
                      <a:pt x="444" y="386"/>
                    </a:lnTo>
                    <a:lnTo>
                      <a:pt x="414" y="355"/>
                    </a:lnTo>
                    <a:lnTo>
                      <a:pt x="414" y="328"/>
                    </a:lnTo>
                    <a:lnTo>
                      <a:pt x="473" y="267"/>
                    </a:lnTo>
                    <a:lnTo>
                      <a:pt x="473" y="209"/>
                    </a:lnTo>
                    <a:lnTo>
                      <a:pt x="444" y="209"/>
                    </a:lnTo>
                    <a:lnTo>
                      <a:pt x="444" y="119"/>
                    </a:lnTo>
                    <a:lnTo>
                      <a:pt x="385" y="119"/>
                    </a:lnTo>
                    <a:lnTo>
                      <a:pt x="414" y="91"/>
                    </a:lnTo>
                    <a:lnTo>
                      <a:pt x="325" y="0"/>
                    </a:lnTo>
                    <a:close/>
                  </a:path>
                </a:pathLst>
              </a:custGeom>
              <a:solidFill>
                <a:srgbClr val="FFFF7F"/>
              </a:solidFill>
              <a:ln w="9525">
                <a:noFill/>
                <a:round/>
                <a:headEnd/>
                <a:tailEnd/>
              </a:ln>
            </p:spPr>
            <p:txBody>
              <a:bodyPr/>
              <a:lstStyle/>
              <a:p>
                <a:endParaRPr lang="en-GB"/>
              </a:p>
            </p:txBody>
          </p:sp>
          <p:sp>
            <p:nvSpPr>
              <p:cNvPr id="13476" name="Freeform 164"/>
              <p:cNvSpPr>
                <a:spLocks/>
              </p:cNvSpPr>
              <p:nvPr/>
            </p:nvSpPr>
            <p:spPr bwMode="auto">
              <a:xfrm>
                <a:off x="3339" y="3637"/>
                <a:ext cx="7" cy="7"/>
              </a:xfrm>
              <a:custGeom>
                <a:avLst/>
                <a:gdLst/>
                <a:ahLst/>
                <a:cxnLst>
                  <a:cxn ang="0">
                    <a:pos x="29" y="31"/>
                  </a:cxn>
                  <a:cxn ang="0">
                    <a:pos x="29" y="0"/>
                  </a:cxn>
                  <a:cxn ang="0">
                    <a:pos x="0" y="0"/>
                  </a:cxn>
                  <a:cxn ang="0">
                    <a:pos x="29" y="31"/>
                  </a:cxn>
                </a:cxnLst>
                <a:rect l="0" t="0" r="r" b="b"/>
                <a:pathLst>
                  <a:path w="29" h="31">
                    <a:moveTo>
                      <a:pt x="29" y="31"/>
                    </a:moveTo>
                    <a:lnTo>
                      <a:pt x="29" y="0"/>
                    </a:lnTo>
                    <a:lnTo>
                      <a:pt x="0" y="0"/>
                    </a:lnTo>
                    <a:lnTo>
                      <a:pt x="29" y="31"/>
                    </a:lnTo>
                    <a:close/>
                  </a:path>
                </a:pathLst>
              </a:custGeom>
              <a:solidFill>
                <a:srgbClr val="FFFF7F"/>
              </a:solidFill>
              <a:ln w="9525">
                <a:noFill/>
                <a:round/>
                <a:headEnd/>
                <a:tailEnd/>
              </a:ln>
            </p:spPr>
            <p:txBody>
              <a:bodyPr/>
              <a:lstStyle/>
              <a:p>
                <a:endParaRPr lang="en-GB"/>
              </a:p>
            </p:txBody>
          </p:sp>
          <p:sp>
            <p:nvSpPr>
              <p:cNvPr id="13477" name="Freeform 165"/>
              <p:cNvSpPr>
                <a:spLocks/>
              </p:cNvSpPr>
              <p:nvPr/>
            </p:nvSpPr>
            <p:spPr bwMode="auto">
              <a:xfrm>
                <a:off x="2939" y="1661"/>
                <a:ext cx="14" cy="15"/>
              </a:xfrm>
              <a:custGeom>
                <a:avLst/>
                <a:gdLst/>
                <a:ahLst/>
                <a:cxnLst>
                  <a:cxn ang="0">
                    <a:pos x="28" y="0"/>
                  </a:cxn>
                  <a:cxn ang="0">
                    <a:pos x="0" y="27"/>
                  </a:cxn>
                  <a:cxn ang="0">
                    <a:pos x="28" y="27"/>
                  </a:cxn>
                  <a:cxn ang="0">
                    <a:pos x="28" y="57"/>
                  </a:cxn>
                  <a:cxn ang="0">
                    <a:pos x="58" y="27"/>
                  </a:cxn>
                  <a:cxn ang="0">
                    <a:pos x="28" y="0"/>
                  </a:cxn>
                </a:cxnLst>
                <a:rect l="0" t="0" r="r" b="b"/>
                <a:pathLst>
                  <a:path w="58" h="57">
                    <a:moveTo>
                      <a:pt x="28" y="0"/>
                    </a:moveTo>
                    <a:lnTo>
                      <a:pt x="0" y="27"/>
                    </a:lnTo>
                    <a:lnTo>
                      <a:pt x="28" y="27"/>
                    </a:lnTo>
                    <a:lnTo>
                      <a:pt x="28" y="57"/>
                    </a:lnTo>
                    <a:lnTo>
                      <a:pt x="58" y="27"/>
                    </a:lnTo>
                    <a:lnTo>
                      <a:pt x="28" y="0"/>
                    </a:lnTo>
                  </a:path>
                </a:pathLst>
              </a:custGeom>
              <a:noFill/>
              <a:ln w="1588">
                <a:solidFill>
                  <a:srgbClr val="000000"/>
                </a:solidFill>
                <a:prstDash val="solid"/>
                <a:round/>
                <a:headEnd/>
                <a:tailEnd/>
              </a:ln>
            </p:spPr>
            <p:txBody>
              <a:bodyPr/>
              <a:lstStyle/>
              <a:p>
                <a:endParaRPr lang="en-GB"/>
              </a:p>
            </p:txBody>
          </p:sp>
          <p:sp>
            <p:nvSpPr>
              <p:cNvPr id="13478" name="Freeform 166"/>
              <p:cNvSpPr>
                <a:spLocks/>
              </p:cNvSpPr>
              <p:nvPr/>
            </p:nvSpPr>
            <p:spPr bwMode="auto">
              <a:xfrm>
                <a:off x="5547" y="884"/>
                <a:ext cx="14" cy="7"/>
              </a:xfrm>
              <a:custGeom>
                <a:avLst/>
                <a:gdLst/>
                <a:ahLst/>
                <a:cxnLst>
                  <a:cxn ang="0">
                    <a:pos x="0" y="30"/>
                  </a:cxn>
                  <a:cxn ang="0">
                    <a:pos x="58" y="30"/>
                  </a:cxn>
                  <a:cxn ang="0">
                    <a:pos x="0" y="0"/>
                  </a:cxn>
                  <a:cxn ang="0">
                    <a:pos x="0" y="30"/>
                  </a:cxn>
                </a:cxnLst>
                <a:rect l="0" t="0" r="r" b="b"/>
                <a:pathLst>
                  <a:path w="58" h="30">
                    <a:moveTo>
                      <a:pt x="0" y="30"/>
                    </a:moveTo>
                    <a:lnTo>
                      <a:pt x="58" y="30"/>
                    </a:lnTo>
                    <a:lnTo>
                      <a:pt x="0" y="0"/>
                    </a:lnTo>
                    <a:lnTo>
                      <a:pt x="0" y="30"/>
                    </a:lnTo>
                  </a:path>
                </a:pathLst>
              </a:custGeom>
              <a:noFill/>
              <a:ln w="1588">
                <a:solidFill>
                  <a:srgbClr val="000000"/>
                </a:solidFill>
                <a:prstDash val="solid"/>
                <a:round/>
                <a:headEnd/>
                <a:tailEnd/>
              </a:ln>
            </p:spPr>
            <p:txBody>
              <a:bodyPr/>
              <a:lstStyle/>
              <a:p>
                <a:endParaRPr lang="en-GB"/>
              </a:p>
            </p:txBody>
          </p:sp>
          <p:sp>
            <p:nvSpPr>
              <p:cNvPr id="13479" name="Freeform 167"/>
              <p:cNvSpPr>
                <a:spLocks/>
              </p:cNvSpPr>
              <p:nvPr/>
            </p:nvSpPr>
            <p:spPr bwMode="auto">
              <a:xfrm>
                <a:off x="5458" y="1047"/>
                <a:ext cx="318" cy="59"/>
              </a:xfrm>
              <a:custGeom>
                <a:avLst/>
                <a:gdLst/>
                <a:ahLst/>
                <a:cxnLst>
                  <a:cxn ang="0">
                    <a:pos x="28" y="178"/>
                  </a:cxn>
                  <a:cxn ang="0">
                    <a:pos x="0" y="148"/>
                  </a:cxn>
                  <a:cxn ang="0">
                    <a:pos x="28" y="148"/>
                  </a:cxn>
                  <a:cxn ang="0">
                    <a:pos x="58" y="118"/>
                  </a:cxn>
                  <a:cxn ang="0">
                    <a:pos x="118" y="118"/>
                  </a:cxn>
                  <a:cxn ang="0">
                    <a:pos x="147" y="148"/>
                  </a:cxn>
                  <a:cxn ang="0">
                    <a:pos x="207" y="118"/>
                  </a:cxn>
                  <a:cxn ang="0">
                    <a:pos x="325" y="118"/>
                  </a:cxn>
                  <a:cxn ang="0">
                    <a:pos x="295" y="148"/>
                  </a:cxn>
                  <a:cxn ang="0">
                    <a:pos x="325" y="178"/>
                  </a:cxn>
                  <a:cxn ang="0">
                    <a:pos x="356" y="178"/>
                  </a:cxn>
                  <a:cxn ang="0">
                    <a:pos x="384" y="148"/>
                  </a:cxn>
                  <a:cxn ang="0">
                    <a:pos x="414" y="148"/>
                  </a:cxn>
                  <a:cxn ang="0">
                    <a:pos x="384" y="118"/>
                  </a:cxn>
                  <a:cxn ang="0">
                    <a:pos x="356" y="118"/>
                  </a:cxn>
                  <a:cxn ang="0">
                    <a:pos x="325" y="90"/>
                  </a:cxn>
                  <a:cxn ang="0">
                    <a:pos x="356" y="90"/>
                  </a:cxn>
                  <a:cxn ang="0">
                    <a:pos x="384" y="60"/>
                  </a:cxn>
                  <a:cxn ang="0">
                    <a:pos x="414" y="60"/>
                  </a:cxn>
                  <a:cxn ang="0">
                    <a:pos x="445" y="30"/>
                  </a:cxn>
                  <a:cxn ang="0">
                    <a:pos x="502" y="30"/>
                  </a:cxn>
                  <a:cxn ang="0">
                    <a:pos x="532" y="0"/>
                  </a:cxn>
                  <a:cxn ang="0">
                    <a:pos x="563" y="0"/>
                  </a:cxn>
                  <a:cxn ang="0">
                    <a:pos x="593" y="30"/>
                  </a:cxn>
                  <a:cxn ang="0">
                    <a:pos x="652" y="30"/>
                  </a:cxn>
                  <a:cxn ang="0">
                    <a:pos x="652" y="90"/>
                  </a:cxn>
                  <a:cxn ang="0">
                    <a:pos x="681" y="118"/>
                  </a:cxn>
                  <a:cxn ang="0">
                    <a:pos x="681" y="148"/>
                  </a:cxn>
                  <a:cxn ang="0">
                    <a:pos x="652" y="178"/>
                  </a:cxn>
                  <a:cxn ang="0">
                    <a:pos x="621" y="148"/>
                  </a:cxn>
                  <a:cxn ang="0">
                    <a:pos x="593" y="178"/>
                  </a:cxn>
                  <a:cxn ang="0">
                    <a:pos x="563" y="178"/>
                  </a:cxn>
                  <a:cxn ang="0">
                    <a:pos x="563" y="208"/>
                  </a:cxn>
                  <a:cxn ang="0">
                    <a:pos x="739" y="208"/>
                  </a:cxn>
                  <a:cxn ang="0">
                    <a:pos x="770" y="178"/>
                  </a:cxn>
                  <a:cxn ang="0">
                    <a:pos x="770" y="208"/>
                  </a:cxn>
                  <a:cxn ang="0">
                    <a:pos x="800" y="208"/>
                  </a:cxn>
                  <a:cxn ang="0">
                    <a:pos x="828" y="178"/>
                  </a:cxn>
                  <a:cxn ang="0">
                    <a:pos x="888" y="237"/>
                  </a:cxn>
                  <a:cxn ang="0">
                    <a:pos x="918" y="208"/>
                  </a:cxn>
                  <a:cxn ang="0">
                    <a:pos x="918" y="148"/>
                  </a:cxn>
                  <a:cxn ang="0">
                    <a:pos x="977" y="118"/>
                  </a:cxn>
                  <a:cxn ang="0">
                    <a:pos x="1065" y="118"/>
                  </a:cxn>
                  <a:cxn ang="0">
                    <a:pos x="1065" y="90"/>
                  </a:cxn>
                  <a:cxn ang="0">
                    <a:pos x="1274" y="90"/>
                  </a:cxn>
                </a:cxnLst>
                <a:rect l="0" t="0" r="r" b="b"/>
                <a:pathLst>
                  <a:path w="1274" h="237">
                    <a:moveTo>
                      <a:pt x="28" y="178"/>
                    </a:moveTo>
                    <a:lnTo>
                      <a:pt x="0" y="148"/>
                    </a:lnTo>
                    <a:lnTo>
                      <a:pt x="28" y="148"/>
                    </a:lnTo>
                    <a:lnTo>
                      <a:pt x="58" y="118"/>
                    </a:lnTo>
                    <a:lnTo>
                      <a:pt x="118" y="118"/>
                    </a:lnTo>
                    <a:lnTo>
                      <a:pt x="147" y="148"/>
                    </a:lnTo>
                    <a:lnTo>
                      <a:pt x="207" y="118"/>
                    </a:lnTo>
                    <a:lnTo>
                      <a:pt x="325" y="118"/>
                    </a:lnTo>
                    <a:lnTo>
                      <a:pt x="295" y="148"/>
                    </a:lnTo>
                    <a:lnTo>
                      <a:pt x="325" y="178"/>
                    </a:lnTo>
                    <a:lnTo>
                      <a:pt x="356" y="178"/>
                    </a:lnTo>
                    <a:lnTo>
                      <a:pt x="384" y="148"/>
                    </a:lnTo>
                    <a:lnTo>
                      <a:pt x="414" y="148"/>
                    </a:lnTo>
                    <a:lnTo>
                      <a:pt x="384" y="118"/>
                    </a:lnTo>
                    <a:lnTo>
                      <a:pt x="356" y="118"/>
                    </a:lnTo>
                    <a:lnTo>
                      <a:pt x="325" y="90"/>
                    </a:lnTo>
                    <a:lnTo>
                      <a:pt x="356" y="90"/>
                    </a:lnTo>
                    <a:lnTo>
                      <a:pt x="384" y="60"/>
                    </a:lnTo>
                    <a:lnTo>
                      <a:pt x="414" y="60"/>
                    </a:lnTo>
                    <a:lnTo>
                      <a:pt x="445" y="30"/>
                    </a:lnTo>
                    <a:lnTo>
                      <a:pt x="502" y="30"/>
                    </a:lnTo>
                    <a:lnTo>
                      <a:pt x="532" y="0"/>
                    </a:lnTo>
                    <a:lnTo>
                      <a:pt x="563" y="0"/>
                    </a:lnTo>
                    <a:lnTo>
                      <a:pt x="593" y="30"/>
                    </a:lnTo>
                    <a:lnTo>
                      <a:pt x="652" y="30"/>
                    </a:lnTo>
                    <a:lnTo>
                      <a:pt x="652" y="90"/>
                    </a:lnTo>
                    <a:lnTo>
                      <a:pt x="681" y="118"/>
                    </a:lnTo>
                    <a:lnTo>
                      <a:pt x="681" y="148"/>
                    </a:lnTo>
                    <a:lnTo>
                      <a:pt x="652" y="178"/>
                    </a:lnTo>
                    <a:lnTo>
                      <a:pt x="621" y="148"/>
                    </a:lnTo>
                    <a:lnTo>
                      <a:pt x="593" y="178"/>
                    </a:lnTo>
                    <a:lnTo>
                      <a:pt x="563" y="178"/>
                    </a:lnTo>
                    <a:lnTo>
                      <a:pt x="563" y="208"/>
                    </a:lnTo>
                    <a:lnTo>
                      <a:pt x="739" y="208"/>
                    </a:lnTo>
                    <a:lnTo>
                      <a:pt x="770" y="178"/>
                    </a:lnTo>
                    <a:lnTo>
                      <a:pt x="770" y="208"/>
                    </a:lnTo>
                    <a:lnTo>
                      <a:pt x="800" y="208"/>
                    </a:lnTo>
                    <a:lnTo>
                      <a:pt x="828" y="178"/>
                    </a:lnTo>
                    <a:lnTo>
                      <a:pt x="888" y="237"/>
                    </a:lnTo>
                    <a:lnTo>
                      <a:pt x="918" y="208"/>
                    </a:lnTo>
                    <a:lnTo>
                      <a:pt x="918" y="148"/>
                    </a:lnTo>
                    <a:lnTo>
                      <a:pt x="977" y="118"/>
                    </a:lnTo>
                    <a:lnTo>
                      <a:pt x="1065" y="118"/>
                    </a:lnTo>
                    <a:lnTo>
                      <a:pt x="1065" y="90"/>
                    </a:lnTo>
                    <a:lnTo>
                      <a:pt x="1274" y="90"/>
                    </a:lnTo>
                  </a:path>
                </a:pathLst>
              </a:custGeom>
              <a:noFill/>
              <a:ln w="1588">
                <a:solidFill>
                  <a:srgbClr val="000000"/>
                </a:solidFill>
                <a:prstDash val="solid"/>
                <a:round/>
                <a:headEnd/>
                <a:tailEnd/>
              </a:ln>
            </p:spPr>
            <p:txBody>
              <a:bodyPr/>
              <a:lstStyle/>
              <a:p>
                <a:endParaRPr lang="en-GB"/>
              </a:p>
            </p:txBody>
          </p:sp>
          <p:sp>
            <p:nvSpPr>
              <p:cNvPr id="13480" name="Freeform 168"/>
              <p:cNvSpPr>
                <a:spLocks/>
              </p:cNvSpPr>
              <p:nvPr/>
            </p:nvSpPr>
            <p:spPr bwMode="auto">
              <a:xfrm>
                <a:off x="5621" y="2460"/>
                <a:ext cx="148" cy="281"/>
              </a:xfrm>
              <a:custGeom>
                <a:avLst/>
                <a:gdLst/>
                <a:ahLst/>
                <a:cxnLst>
                  <a:cxn ang="0">
                    <a:pos x="592" y="0"/>
                  </a:cxn>
                  <a:cxn ang="0">
                    <a:pos x="562" y="0"/>
                  </a:cxn>
                  <a:cxn ang="0">
                    <a:pos x="503" y="61"/>
                  </a:cxn>
                  <a:cxn ang="0">
                    <a:pos x="443" y="61"/>
                  </a:cxn>
                  <a:cxn ang="0">
                    <a:pos x="443" y="120"/>
                  </a:cxn>
                  <a:cxn ang="0">
                    <a:pos x="473" y="150"/>
                  </a:cxn>
                  <a:cxn ang="0">
                    <a:pos x="503" y="209"/>
                  </a:cxn>
                  <a:cxn ang="0">
                    <a:pos x="532" y="238"/>
                  </a:cxn>
                  <a:cxn ang="0">
                    <a:pos x="532" y="268"/>
                  </a:cxn>
                  <a:cxn ang="0">
                    <a:pos x="503" y="298"/>
                  </a:cxn>
                  <a:cxn ang="0">
                    <a:pos x="473" y="298"/>
                  </a:cxn>
                  <a:cxn ang="0">
                    <a:pos x="443" y="328"/>
                  </a:cxn>
                  <a:cxn ang="0">
                    <a:pos x="413" y="328"/>
                  </a:cxn>
                  <a:cxn ang="0">
                    <a:pos x="385" y="298"/>
                  </a:cxn>
                  <a:cxn ang="0">
                    <a:pos x="355" y="298"/>
                  </a:cxn>
                  <a:cxn ang="0">
                    <a:pos x="325" y="268"/>
                  </a:cxn>
                  <a:cxn ang="0">
                    <a:pos x="325" y="238"/>
                  </a:cxn>
                  <a:cxn ang="0">
                    <a:pos x="294" y="209"/>
                  </a:cxn>
                  <a:cxn ang="0">
                    <a:pos x="266" y="209"/>
                  </a:cxn>
                  <a:cxn ang="0">
                    <a:pos x="176" y="120"/>
                  </a:cxn>
                  <a:cxn ang="0">
                    <a:pos x="148" y="120"/>
                  </a:cxn>
                  <a:cxn ang="0">
                    <a:pos x="87" y="179"/>
                  </a:cxn>
                  <a:cxn ang="0">
                    <a:pos x="87" y="209"/>
                  </a:cxn>
                  <a:cxn ang="0">
                    <a:pos x="118" y="209"/>
                  </a:cxn>
                  <a:cxn ang="0">
                    <a:pos x="118" y="238"/>
                  </a:cxn>
                  <a:cxn ang="0">
                    <a:pos x="57" y="298"/>
                  </a:cxn>
                  <a:cxn ang="0">
                    <a:pos x="29" y="298"/>
                  </a:cxn>
                  <a:cxn ang="0">
                    <a:pos x="29" y="475"/>
                  </a:cxn>
                  <a:cxn ang="0">
                    <a:pos x="118" y="565"/>
                  </a:cxn>
                  <a:cxn ang="0">
                    <a:pos x="87" y="593"/>
                  </a:cxn>
                  <a:cxn ang="0">
                    <a:pos x="57" y="593"/>
                  </a:cxn>
                  <a:cxn ang="0">
                    <a:pos x="57" y="623"/>
                  </a:cxn>
                  <a:cxn ang="0">
                    <a:pos x="29" y="654"/>
                  </a:cxn>
                  <a:cxn ang="0">
                    <a:pos x="29" y="741"/>
                  </a:cxn>
                  <a:cxn ang="0">
                    <a:pos x="0" y="772"/>
                  </a:cxn>
                  <a:cxn ang="0">
                    <a:pos x="29" y="802"/>
                  </a:cxn>
                  <a:cxn ang="0">
                    <a:pos x="87" y="802"/>
                  </a:cxn>
                  <a:cxn ang="0">
                    <a:pos x="118" y="829"/>
                  </a:cxn>
                  <a:cxn ang="0">
                    <a:pos x="176" y="829"/>
                  </a:cxn>
                  <a:cxn ang="0">
                    <a:pos x="176" y="890"/>
                  </a:cxn>
                  <a:cxn ang="0">
                    <a:pos x="207" y="920"/>
                  </a:cxn>
                  <a:cxn ang="0">
                    <a:pos x="176" y="920"/>
                  </a:cxn>
                  <a:cxn ang="0">
                    <a:pos x="207" y="949"/>
                  </a:cxn>
                  <a:cxn ang="0">
                    <a:pos x="207" y="979"/>
                  </a:cxn>
                  <a:cxn ang="0">
                    <a:pos x="266" y="1038"/>
                  </a:cxn>
                  <a:cxn ang="0">
                    <a:pos x="294" y="979"/>
                  </a:cxn>
                  <a:cxn ang="0">
                    <a:pos x="325" y="979"/>
                  </a:cxn>
                  <a:cxn ang="0">
                    <a:pos x="325" y="1008"/>
                  </a:cxn>
                  <a:cxn ang="0">
                    <a:pos x="473" y="1008"/>
                  </a:cxn>
                  <a:cxn ang="0">
                    <a:pos x="532" y="1038"/>
                  </a:cxn>
                  <a:cxn ang="0">
                    <a:pos x="532" y="1067"/>
                  </a:cxn>
                  <a:cxn ang="0">
                    <a:pos x="592" y="1127"/>
                  </a:cxn>
                </a:cxnLst>
                <a:rect l="0" t="0" r="r" b="b"/>
                <a:pathLst>
                  <a:path w="592" h="1127">
                    <a:moveTo>
                      <a:pt x="592" y="0"/>
                    </a:moveTo>
                    <a:lnTo>
                      <a:pt x="562" y="0"/>
                    </a:lnTo>
                    <a:lnTo>
                      <a:pt x="503" y="61"/>
                    </a:lnTo>
                    <a:lnTo>
                      <a:pt x="443" y="61"/>
                    </a:lnTo>
                    <a:lnTo>
                      <a:pt x="443" y="120"/>
                    </a:lnTo>
                    <a:lnTo>
                      <a:pt x="473" y="150"/>
                    </a:lnTo>
                    <a:lnTo>
                      <a:pt x="503" y="209"/>
                    </a:lnTo>
                    <a:lnTo>
                      <a:pt x="532" y="238"/>
                    </a:lnTo>
                    <a:lnTo>
                      <a:pt x="532" y="268"/>
                    </a:lnTo>
                    <a:lnTo>
                      <a:pt x="503" y="298"/>
                    </a:lnTo>
                    <a:lnTo>
                      <a:pt x="473" y="298"/>
                    </a:lnTo>
                    <a:lnTo>
                      <a:pt x="443" y="328"/>
                    </a:lnTo>
                    <a:lnTo>
                      <a:pt x="413" y="328"/>
                    </a:lnTo>
                    <a:lnTo>
                      <a:pt x="385" y="298"/>
                    </a:lnTo>
                    <a:lnTo>
                      <a:pt x="355" y="298"/>
                    </a:lnTo>
                    <a:lnTo>
                      <a:pt x="325" y="268"/>
                    </a:lnTo>
                    <a:lnTo>
                      <a:pt x="325" y="238"/>
                    </a:lnTo>
                    <a:lnTo>
                      <a:pt x="294" y="209"/>
                    </a:lnTo>
                    <a:lnTo>
                      <a:pt x="266" y="209"/>
                    </a:lnTo>
                    <a:lnTo>
                      <a:pt x="176" y="120"/>
                    </a:lnTo>
                    <a:lnTo>
                      <a:pt x="148" y="120"/>
                    </a:lnTo>
                    <a:lnTo>
                      <a:pt x="87" y="179"/>
                    </a:lnTo>
                    <a:lnTo>
                      <a:pt x="87" y="209"/>
                    </a:lnTo>
                    <a:lnTo>
                      <a:pt x="118" y="209"/>
                    </a:lnTo>
                    <a:lnTo>
                      <a:pt x="118" y="238"/>
                    </a:lnTo>
                    <a:lnTo>
                      <a:pt x="57" y="298"/>
                    </a:lnTo>
                    <a:lnTo>
                      <a:pt x="29" y="298"/>
                    </a:lnTo>
                    <a:lnTo>
                      <a:pt x="29" y="475"/>
                    </a:lnTo>
                    <a:lnTo>
                      <a:pt x="118" y="565"/>
                    </a:lnTo>
                    <a:lnTo>
                      <a:pt x="87" y="593"/>
                    </a:lnTo>
                    <a:lnTo>
                      <a:pt x="57" y="593"/>
                    </a:lnTo>
                    <a:lnTo>
                      <a:pt x="57" y="623"/>
                    </a:lnTo>
                    <a:lnTo>
                      <a:pt x="29" y="654"/>
                    </a:lnTo>
                    <a:lnTo>
                      <a:pt x="29" y="741"/>
                    </a:lnTo>
                    <a:lnTo>
                      <a:pt x="0" y="772"/>
                    </a:lnTo>
                    <a:lnTo>
                      <a:pt x="29" y="802"/>
                    </a:lnTo>
                    <a:lnTo>
                      <a:pt x="87" y="802"/>
                    </a:lnTo>
                    <a:lnTo>
                      <a:pt x="118" y="829"/>
                    </a:lnTo>
                    <a:lnTo>
                      <a:pt x="176" y="829"/>
                    </a:lnTo>
                    <a:lnTo>
                      <a:pt x="176" y="890"/>
                    </a:lnTo>
                    <a:lnTo>
                      <a:pt x="207" y="920"/>
                    </a:lnTo>
                    <a:lnTo>
                      <a:pt x="176" y="920"/>
                    </a:lnTo>
                    <a:lnTo>
                      <a:pt x="207" y="949"/>
                    </a:lnTo>
                    <a:lnTo>
                      <a:pt x="207" y="979"/>
                    </a:lnTo>
                    <a:lnTo>
                      <a:pt x="266" y="1038"/>
                    </a:lnTo>
                    <a:lnTo>
                      <a:pt x="294" y="979"/>
                    </a:lnTo>
                    <a:lnTo>
                      <a:pt x="325" y="979"/>
                    </a:lnTo>
                    <a:lnTo>
                      <a:pt x="325" y="1008"/>
                    </a:lnTo>
                    <a:lnTo>
                      <a:pt x="473" y="1008"/>
                    </a:lnTo>
                    <a:lnTo>
                      <a:pt x="532" y="1038"/>
                    </a:lnTo>
                    <a:lnTo>
                      <a:pt x="532" y="1067"/>
                    </a:lnTo>
                    <a:lnTo>
                      <a:pt x="592" y="1127"/>
                    </a:lnTo>
                  </a:path>
                </a:pathLst>
              </a:custGeom>
              <a:noFill/>
              <a:ln w="1588">
                <a:solidFill>
                  <a:srgbClr val="000000"/>
                </a:solidFill>
                <a:prstDash val="solid"/>
                <a:round/>
                <a:headEnd/>
                <a:tailEnd/>
              </a:ln>
            </p:spPr>
            <p:txBody>
              <a:bodyPr/>
              <a:lstStyle/>
              <a:p>
                <a:endParaRPr lang="en-GB"/>
              </a:p>
            </p:txBody>
          </p:sp>
          <p:sp>
            <p:nvSpPr>
              <p:cNvPr id="13481" name="Freeform 169"/>
              <p:cNvSpPr>
                <a:spLocks/>
              </p:cNvSpPr>
              <p:nvPr/>
            </p:nvSpPr>
            <p:spPr bwMode="auto">
              <a:xfrm>
                <a:off x="5465" y="876"/>
                <a:ext cx="44" cy="22"/>
              </a:xfrm>
              <a:custGeom>
                <a:avLst/>
                <a:gdLst/>
                <a:ahLst/>
                <a:cxnLst>
                  <a:cxn ang="0">
                    <a:pos x="0" y="0"/>
                  </a:cxn>
                  <a:cxn ang="0">
                    <a:pos x="119" y="0"/>
                  </a:cxn>
                  <a:cxn ang="0">
                    <a:pos x="149" y="30"/>
                  </a:cxn>
                  <a:cxn ang="0">
                    <a:pos x="179" y="30"/>
                  </a:cxn>
                  <a:cxn ang="0">
                    <a:pos x="179" y="89"/>
                  </a:cxn>
                  <a:cxn ang="0">
                    <a:pos x="149" y="89"/>
                  </a:cxn>
                  <a:cxn ang="0">
                    <a:pos x="90" y="30"/>
                  </a:cxn>
                  <a:cxn ang="0">
                    <a:pos x="0" y="30"/>
                  </a:cxn>
                  <a:cxn ang="0">
                    <a:pos x="0" y="0"/>
                  </a:cxn>
                </a:cxnLst>
                <a:rect l="0" t="0" r="r" b="b"/>
                <a:pathLst>
                  <a:path w="179" h="89">
                    <a:moveTo>
                      <a:pt x="0" y="0"/>
                    </a:moveTo>
                    <a:lnTo>
                      <a:pt x="119" y="0"/>
                    </a:lnTo>
                    <a:lnTo>
                      <a:pt x="149" y="30"/>
                    </a:lnTo>
                    <a:lnTo>
                      <a:pt x="179" y="30"/>
                    </a:lnTo>
                    <a:lnTo>
                      <a:pt x="179" y="89"/>
                    </a:lnTo>
                    <a:lnTo>
                      <a:pt x="149" y="89"/>
                    </a:lnTo>
                    <a:lnTo>
                      <a:pt x="90" y="30"/>
                    </a:lnTo>
                    <a:lnTo>
                      <a:pt x="0" y="30"/>
                    </a:lnTo>
                    <a:lnTo>
                      <a:pt x="0" y="0"/>
                    </a:lnTo>
                  </a:path>
                </a:pathLst>
              </a:custGeom>
              <a:noFill/>
              <a:ln w="1588">
                <a:solidFill>
                  <a:srgbClr val="000000"/>
                </a:solidFill>
                <a:prstDash val="solid"/>
                <a:round/>
                <a:headEnd/>
                <a:tailEnd/>
              </a:ln>
            </p:spPr>
            <p:txBody>
              <a:bodyPr/>
              <a:lstStyle/>
              <a:p>
                <a:endParaRPr lang="en-GB"/>
              </a:p>
            </p:txBody>
          </p:sp>
          <p:sp>
            <p:nvSpPr>
              <p:cNvPr id="13482" name="Freeform 170"/>
              <p:cNvSpPr>
                <a:spLocks/>
              </p:cNvSpPr>
              <p:nvPr/>
            </p:nvSpPr>
            <p:spPr bwMode="auto">
              <a:xfrm>
                <a:off x="4450" y="1017"/>
                <a:ext cx="1015" cy="407"/>
              </a:xfrm>
              <a:custGeom>
                <a:avLst/>
                <a:gdLst/>
                <a:ahLst/>
                <a:cxnLst>
                  <a:cxn ang="0">
                    <a:pos x="355" y="31"/>
                  </a:cxn>
                  <a:cxn ang="0">
                    <a:pos x="860" y="90"/>
                  </a:cxn>
                  <a:cxn ang="0">
                    <a:pos x="1037" y="179"/>
                  </a:cxn>
                  <a:cxn ang="0">
                    <a:pos x="1244" y="267"/>
                  </a:cxn>
                  <a:cxn ang="0">
                    <a:pos x="1481" y="327"/>
                  </a:cxn>
                  <a:cxn ang="0">
                    <a:pos x="1660" y="356"/>
                  </a:cxn>
                  <a:cxn ang="0">
                    <a:pos x="1926" y="504"/>
                  </a:cxn>
                  <a:cxn ang="0">
                    <a:pos x="1986" y="622"/>
                  </a:cxn>
                  <a:cxn ang="0">
                    <a:pos x="1897" y="860"/>
                  </a:cxn>
                  <a:cxn ang="0">
                    <a:pos x="1542" y="947"/>
                  </a:cxn>
                  <a:cxn ang="0">
                    <a:pos x="1216" y="919"/>
                  </a:cxn>
                  <a:cxn ang="0">
                    <a:pos x="712" y="860"/>
                  </a:cxn>
                  <a:cxn ang="0">
                    <a:pos x="562" y="829"/>
                  </a:cxn>
                  <a:cxn ang="0">
                    <a:pos x="444" y="771"/>
                  </a:cxn>
                  <a:cxn ang="0">
                    <a:pos x="325" y="771"/>
                  </a:cxn>
                  <a:cxn ang="0">
                    <a:pos x="148" y="711"/>
                  </a:cxn>
                  <a:cxn ang="0">
                    <a:pos x="89" y="683"/>
                  </a:cxn>
                  <a:cxn ang="0">
                    <a:pos x="177" y="771"/>
                  </a:cxn>
                  <a:cxn ang="0">
                    <a:pos x="414" y="890"/>
                  </a:cxn>
                  <a:cxn ang="0">
                    <a:pos x="593" y="978"/>
                  </a:cxn>
                  <a:cxn ang="0">
                    <a:pos x="682" y="1067"/>
                  </a:cxn>
                  <a:cxn ang="0">
                    <a:pos x="623" y="1215"/>
                  </a:cxn>
                  <a:cxn ang="0">
                    <a:pos x="712" y="1303"/>
                  </a:cxn>
                  <a:cxn ang="0">
                    <a:pos x="770" y="1394"/>
                  </a:cxn>
                  <a:cxn ang="0">
                    <a:pos x="919" y="1481"/>
                  </a:cxn>
                  <a:cxn ang="0">
                    <a:pos x="1067" y="1512"/>
                  </a:cxn>
                  <a:cxn ang="0">
                    <a:pos x="1274" y="1630"/>
                  </a:cxn>
                  <a:cxn ang="0">
                    <a:pos x="1481" y="1512"/>
                  </a:cxn>
                  <a:cxn ang="0">
                    <a:pos x="1362" y="1481"/>
                  </a:cxn>
                  <a:cxn ang="0">
                    <a:pos x="1126" y="1363"/>
                  </a:cxn>
                  <a:cxn ang="0">
                    <a:pos x="1185" y="1215"/>
                  </a:cxn>
                  <a:cxn ang="0">
                    <a:pos x="1392" y="1274"/>
                  </a:cxn>
                  <a:cxn ang="0">
                    <a:pos x="1481" y="1363"/>
                  </a:cxn>
                  <a:cxn ang="0">
                    <a:pos x="1599" y="1363"/>
                  </a:cxn>
                  <a:cxn ang="0">
                    <a:pos x="1897" y="1421"/>
                  </a:cxn>
                  <a:cxn ang="0">
                    <a:pos x="2015" y="1394"/>
                  </a:cxn>
                  <a:cxn ang="0">
                    <a:pos x="1897" y="1215"/>
                  </a:cxn>
                  <a:cxn ang="0">
                    <a:pos x="1897" y="1067"/>
                  </a:cxn>
                  <a:cxn ang="0">
                    <a:pos x="2281" y="829"/>
                  </a:cxn>
                  <a:cxn ang="0">
                    <a:pos x="2609" y="890"/>
                  </a:cxn>
                  <a:cxn ang="0">
                    <a:pos x="2609" y="947"/>
                  </a:cxn>
                  <a:cxn ang="0">
                    <a:pos x="2755" y="978"/>
                  </a:cxn>
                  <a:cxn ang="0">
                    <a:pos x="2755" y="740"/>
                  </a:cxn>
                  <a:cxn ang="0">
                    <a:pos x="2609" y="622"/>
                  </a:cxn>
                  <a:cxn ang="0">
                    <a:pos x="2636" y="415"/>
                  </a:cxn>
                  <a:cxn ang="0">
                    <a:pos x="2579" y="297"/>
                  </a:cxn>
                  <a:cxn ang="0">
                    <a:pos x="2399" y="237"/>
                  </a:cxn>
                  <a:cxn ang="0">
                    <a:pos x="2964" y="267"/>
                  </a:cxn>
                  <a:cxn ang="0">
                    <a:pos x="3082" y="356"/>
                  </a:cxn>
                  <a:cxn ang="0">
                    <a:pos x="2964" y="474"/>
                  </a:cxn>
                  <a:cxn ang="0">
                    <a:pos x="2816" y="534"/>
                  </a:cxn>
                  <a:cxn ang="0">
                    <a:pos x="3023" y="683"/>
                  </a:cxn>
                  <a:cxn ang="0">
                    <a:pos x="3259" y="740"/>
                  </a:cxn>
                  <a:cxn ang="0">
                    <a:pos x="3496" y="653"/>
                  </a:cxn>
                  <a:cxn ang="0">
                    <a:pos x="3466" y="534"/>
                  </a:cxn>
                  <a:cxn ang="0">
                    <a:pos x="3615" y="504"/>
                  </a:cxn>
                  <a:cxn ang="0">
                    <a:pos x="3675" y="474"/>
                  </a:cxn>
                  <a:cxn ang="0">
                    <a:pos x="3822" y="386"/>
                  </a:cxn>
                  <a:cxn ang="0">
                    <a:pos x="3971" y="327"/>
                  </a:cxn>
                </a:cxnLst>
                <a:rect l="0" t="0" r="r" b="b"/>
                <a:pathLst>
                  <a:path w="4059" h="1630">
                    <a:moveTo>
                      <a:pt x="148" y="61"/>
                    </a:moveTo>
                    <a:lnTo>
                      <a:pt x="177" y="31"/>
                    </a:lnTo>
                    <a:lnTo>
                      <a:pt x="177" y="0"/>
                    </a:lnTo>
                    <a:lnTo>
                      <a:pt x="325" y="0"/>
                    </a:lnTo>
                    <a:lnTo>
                      <a:pt x="355" y="31"/>
                    </a:lnTo>
                    <a:lnTo>
                      <a:pt x="651" y="31"/>
                    </a:lnTo>
                    <a:lnTo>
                      <a:pt x="682" y="61"/>
                    </a:lnTo>
                    <a:lnTo>
                      <a:pt x="742" y="61"/>
                    </a:lnTo>
                    <a:lnTo>
                      <a:pt x="770" y="90"/>
                    </a:lnTo>
                    <a:lnTo>
                      <a:pt x="860" y="90"/>
                    </a:lnTo>
                    <a:lnTo>
                      <a:pt x="889" y="119"/>
                    </a:lnTo>
                    <a:lnTo>
                      <a:pt x="919" y="119"/>
                    </a:lnTo>
                    <a:lnTo>
                      <a:pt x="949" y="149"/>
                    </a:lnTo>
                    <a:lnTo>
                      <a:pt x="1007" y="149"/>
                    </a:lnTo>
                    <a:lnTo>
                      <a:pt x="1037" y="179"/>
                    </a:lnTo>
                    <a:lnTo>
                      <a:pt x="1097" y="179"/>
                    </a:lnTo>
                    <a:lnTo>
                      <a:pt x="1126" y="209"/>
                    </a:lnTo>
                    <a:lnTo>
                      <a:pt x="1216" y="237"/>
                    </a:lnTo>
                    <a:lnTo>
                      <a:pt x="1244" y="237"/>
                    </a:lnTo>
                    <a:lnTo>
                      <a:pt x="1244" y="267"/>
                    </a:lnTo>
                    <a:lnTo>
                      <a:pt x="1304" y="267"/>
                    </a:lnTo>
                    <a:lnTo>
                      <a:pt x="1304" y="297"/>
                    </a:lnTo>
                    <a:lnTo>
                      <a:pt x="1392" y="297"/>
                    </a:lnTo>
                    <a:lnTo>
                      <a:pt x="1453" y="327"/>
                    </a:lnTo>
                    <a:lnTo>
                      <a:pt x="1481" y="327"/>
                    </a:lnTo>
                    <a:lnTo>
                      <a:pt x="1542" y="356"/>
                    </a:lnTo>
                    <a:lnTo>
                      <a:pt x="1572" y="386"/>
                    </a:lnTo>
                    <a:lnTo>
                      <a:pt x="1630" y="386"/>
                    </a:lnTo>
                    <a:lnTo>
                      <a:pt x="1599" y="356"/>
                    </a:lnTo>
                    <a:lnTo>
                      <a:pt x="1660" y="356"/>
                    </a:lnTo>
                    <a:lnTo>
                      <a:pt x="1779" y="474"/>
                    </a:lnTo>
                    <a:lnTo>
                      <a:pt x="1806" y="445"/>
                    </a:lnTo>
                    <a:lnTo>
                      <a:pt x="1837" y="474"/>
                    </a:lnTo>
                    <a:lnTo>
                      <a:pt x="1897" y="474"/>
                    </a:lnTo>
                    <a:lnTo>
                      <a:pt x="1926" y="504"/>
                    </a:lnTo>
                    <a:lnTo>
                      <a:pt x="1926" y="534"/>
                    </a:lnTo>
                    <a:lnTo>
                      <a:pt x="1956" y="534"/>
                    </a:lnTo>
                    <a:lnTo>
                      <a:pt x="1956" y="565"/>
                    </a:lnTo>
                    <a:lnTo>
                      <a:pt x="1986" y="592"/>
                    </a:lnTo>
                    <a:lnTo>
                      <a:pt x="1986" y="622"/>
                    </a:lnTo>
                    <a:lnTo>
                      <a:pt x="2044" y="622"/>
                    </a:lnTo>
                    <a:lnTo>
                      <a:pt x="2044" y="740"/>
                    </a:lnTo>
                    <a:lnTo>
                      <a:pt x="2015" y="771"/>
                    </a:lnTo>
                    <a:lnTo>
                      <a:pt x="1956" y="801"/>
                    </a:lnTo>
                    <a:lnTo>
                      <a:pt x="1897" y="860"/>
                    </a:lnTo>
                    <a:lnTo>
                      <a:pt x="1867" y="860"/>
                    </a:lnTo>
                    <a:lnTo>
                      <a:pt x="1806" y="919"/>
                    </a:lnTo>
                    <a:lnTo>
                      <a:pt x="1690" y="919"/>
                    </a:lnTo>
                    <a:lnTo>
                      <a:pt x="1660" y="947"/>
                    </a:lnTo>
                    <a:lnTo>
                      <a:pt x="1542" y="947"/>
                    </a:lnTo>
                    <a:lnTo>
                      <a:pt x="1481" y="978"/>
                    </a:lnTo>
                    <a:lnTo>
                      <a:pt x="1453" y="978"/>
                    </a:lnTo>
                    <a:lnTo>
                      <a:pt x="1392" y="947"/>
                    </a:lnTo>
                    <a:lnTo>
                      <a:pt x="1244" y="947"/>
                    </a:lnTo>
                    <a:lnTo>
                      <a:pt x="1216" y="919"/>
                    </a:lnTo>
                    <a:lnTo>
                      <a:pt x="1126" y="919"/>
                    </a:lnTo>
                    <a:lnTo>
                      <a:pt x="1097" y="890"/>
                    </a:lnTo>
                    <a:lnTo>
                      <a:pt x="860" y="890"/>
                    </a:lnTo>
                    <a:lnTo>
                      <a:pt x="800" y="860"/>
                    </a:lnTo>
                    <a:lnTo>
                      <a:pt x="712" y="860"/>
                    </a:lnTo>
                    <a:lnTo>
                      <a:pt x="682" y="829"/>
                    </a:lnTo>
                    <a:lnTo>
                      <a:pt x="651" y="829"/>
                    </a:lnTo>
                    <a:lnTo>
                      <a:pt x="623" y="801"/>
                    </a:lnTo>
                    <a:lnTo>
                      <a:pt x="593" y="801"/>
                    </a:lnTo>
                    <a:lnTo>
                      <a:pt x="562" y="829"/>
                    </a:lnTo>
                    <a:lnTo>
                      <a:pt x="532" y="829"/>
                    </a:lnTo>
                    <a:lnTo>
                      <a:pt x="532" y="801"/>
                    </a:lnTo>
                    <a:lnTo>
                      <a:pt x="505" y="801"/>
                    </a:lnTo>
                    <a:lnTo>
                      <a:pt x="475" y="771"/>
                    </a:lnTo>
                    <a:lnTo>
                      <a:pt x="444" y="771"/>
                    </a:lnTo>
                    <a:lnTo>
                      <a:pt x="444" y="740"/>
                    </a:lnTo>
                    <a:lnTo>
                      <a:pt x="414" y="771"/>
                    </a:lnTo>
                    <a:lnTo>
                      <a:pt x="386" y="771"/>
                    </a:lnTo>
                    <a:lnTo>
                      <a:pt x="355" y="740"/>
                    </a:lnTo>
                    <a:lnTo>
                      <a:pt x="325" y="771"/>
                    </a:lnTo>
                    <a:lnTo>
                      <a:pt x="268" y="771"/>
                    </a:lnTo>
                    <a:lnTo>
                      <a:pt x="237" y="740"/>
                    </a:lnTo>
                    <a:lnTo>
                      <a:pt x="207" y="740"/>
                    </a:lnTo>
                    <a:lnTo>
                      <a:pt x="177" y="711"/>
                    </a:lnTo>
                    <a:lnTo>
                      <a:pt x="148" y="711"/>
                    </a:lnTo>
                    <a:lnTo>
                      <a:pt x="148" y="683"/>
                    </a:lnTo>
                    <a:lnTo>
                      <a:pt x="177" y="653"/>
                    </a:lnTo>
                    <a:lnTo>
                      <a:pt x="0" y="653"/>
                    </a:lnTo>
                    <a:lnTo>
                      <a:pt x="30" y="683"/>
                    </a:lnTo>
                    <a:lnTo>
                      <a:pt x="89" y="683"/>
                    </a:lnTo>
                    <a:lnTo>
                      <a:pt x="59" y="711"/>
                    </a:lnTo>
                    <a:lnTo>
                      <a:pt x="89" y="711"/>
                    </a:lnTo>
                    <a:lnTo>
                      <a:pt x="119" y="740"/>
                    </a:lnTo>
                    <a:lnTo>
                      <a:pt x="148" y="740"/>
                    </a:lnTo>
                    <a:lnTo>
                      <a:pt x="177" y="771"/>
                    </a:lnTo>
                    <a:lnTo>
                      <a:pt x="237" y="771"/>
                    </a:lnTo>
                    <a:lnTo>
                      <a:pt x="325" y="860"/>
                    </a:lnTo>
                    <a:lnTo>
                      <a:pt x="355" y="829"/>
                    </a:lnTo>
                    <a:lnTo>
                      <a:pt x="355" y="890"/>
                    </a:lnTo>
                    <a:lnTo>
                      <a:pt x="414" y="890"/>
                    </a:lnTo>
                    <a:lnTo>
                      <a:pt x="444" y="919"/>
                    </a:lnTo>
                    <a:lnTo>
                      <a:pt x="505" y="919"/>
                    </a:lnTo>
                    <a:lnTo>
                      <a:pt x="532" y="947"/>
                    </a:lnTo>
                    <a:lnTo>
                      <a:pt x="562" y="947"/>
                    </a:lnTo>
                    <a:lnTo>
                      <a:pt x="593" y="978"/>
                    </a:lnTo>
                    <a:lnTo>
                      <a:pt x="623" y="978"/>
                    </a:lnTo>
                    <a:lnTo>
                      <a:pt x="623" y="1008"/>
                    </a:lnTo>
                    <a:lnTo>
                      <a:pt x="651" y="1008"/>
                    </a:lnTo>
                    <a:lnTo>
                      <a:pt x="682" y="1038"/>
                    </a:lnTo>
                    <a:lnTo>
                      <a:pt x="682" y="1067"/>
                    </a:lnTo>
                    <a:lnTo>
                      <a:pt x="651" y="1067"/>
                    </a:lnTo>
                    <a:lnTo>
                      <a:pt x="651" y="1126"/>
                    </a:lnTo>
                    <a:lnTo>
                      <a:pt x="623" y="1156"/>
                    </a:lnTo>
                    <a:lnTo>
                      <a:pt x="593" y="1156"/>
                    </a:lnTo>
                    <a:lnTo>
                      <a:pt x="623" y="1215"/>
                    </a:lnTo>
                    <a:lnTo>
                      <a:pt x="651" y="1215"/>
                    </a:lnTo>
                    <a:lnTo>
                      <a:pt x="651" y="1245"/>
                    </a:lnTo>
                    <a:lnTo>
                      <a:pt x="682" y="1245"/>
                    </a:lnTo>
                    <a:lnTo>
                      <a:pt x="682" y="1274"/>
                    </a:lnTo>
                    <a:lnTo>
                      <a:pt x="712" y="1303"/>
                    </a:lnTo>
                    <a:lnTo>
                      <a:pt x="742" y="1303"/>
                    </a:lnTo>
                    <a:lnTo>
                      <a:pt x="742" y="1333"/>
                    </a:lnTo>
                    <a:lnTo>
                      <a:pt x="770" y="1363"/>
                    </a:lnTo>
                    <a:lnTo>
                      <a:pt x="742" y="1363"/>
                    </a:lnTo>
                    <a:lnTo>
                      <a:pt x="770" y="1394"/>
                    </a:lnTo>
                    <a:lnTo>
                      <a:pt x="742" y="1421"/>
                    </a:lnTo>
                    <a:lnTo>
                      <a:pt x="800" y="1451"/>
                    </a:lnTo>
                    <a:lnTo>
                      <a:pt x="830" y="1451"/>
                    </a:lnTo>
                    <a:lnTo>
                      <a:pt x="830" y="1481"/>
                    </a:lnTo>
                    <a:lnTo>
                      <a:pt x="919" y="1481"/>
                    </a:lnTo>
                    <a:lnTo>
                      <a:pt x="949" y="1451"/>
                    </a:lnTo>
                    <a:lnTo>
                      <a:pt x="978" y="1481"/>
                    </a:lnTo>
                    <a:lnTo>
                      <a:pt x="1007" y="1481"/>
                    </a:lnTo>
                    <a:lnTo>
                      <a:pt x="1037" y="1512"/>
                    </a:lnTo>
                    <a:lnTo>
                      <a:pt x="1067" y="1512"/>
                    </a:lnTo>
                    <a:lnTo>
                      <a:pt x="1097" y="1540"/>
                    </a:lnTo>
                    <a:lnTo>
                      <a:pt x="1097" y="1570"/>
                    </a:lnTo>
                    <a:lnTo>
                      <a:pt x="1126" y="1600"/>
                    </a:lnTo>
                    <a:lnTo>
                      <a:pt x="1216" y="1600"/>
                    </a:lnTo>
                    <a:lnTo>
                      <a:pt x="1274" y="1630"/>
                    </a:lnTo>
                    <a:lnTo>
                      <a:pt x="1392" y="1630"/>
                    </a:lnTo>
                    <a:lnTo>
                      <a:pt x="1423" y="1600"/>
                    </a:lnTo>
                    <a:lnTo>
                      <a:pt x="1511" y="1600"/>
                    </a:lnTo>
                    <a:lnTo>
                      <a:pt x="1511" y="1540"/>
                    </a:lnTo>
                    <a:lnTo>
                      <a:pt x="1481" y="1512"/>
                    </a:lnTo>
                    <a:lnTo>
                      <a:pt x="1481" y="1481"/>
                    </a:lnTo>
                    <a:lnTo>
                      <a:pt x="1453" y="1481"/>
                    </a:lnTo>
                    <a:lnTo>
                      <a:pt x="1423" y="1451"/>
                    </a:lnTo>
                    <a:lnTo>
                      <a:pt x="1392" y="1451"/>
                    </a:lnTo>
                    <a:lnTo>
                      <a:pt x="1362" y="1481"/>
                    </a:lnTo>
                    <a:lnTo>
                      <a:pt x="1304" y="1481"/>
                    </a:lnTo>
                    <a:lnTo>
                      <a:pt x="1274" y="1451"/>
                    </a:lnTo>
                    <a:lnTo>
                      <a:pt x="1244" y="1451"/>
                    </a:lnTo>
                    <a:lnTo>
                      <a:pt x="1156" y="1363"/>
                    </a:lnTo>
                    <a:lnTo>
                      <a:pt x="1126" y="1363"/>
                    </a:lnTo>
                    <a:lnTo>
                      <a:pt x="1097" y="1333"/>
                    </a:lnTo>
                    <a:lnTo>
                      <a:pt x="1097" y="1303"/>
                    </a:lnTo>
                    <a:lnTo>
                      <a:pt x="1156" y="1303"/>
                    </a:lnTo>
                    <a:lnTo>
                      <a:pt x="1185" y="1274"/>
                    </a:lnTo>
                    <a:lnTo>
                      <a:pt x="1185" y="1215"/>
                    </a:lnTo>
                    <a:lnTo>
                      <a:pt x="1216" y="1215"/>
                    </a:lnTo>
                    <a:lnTo>
                      <a:pt x="1244" y="1245"/>
                    </a:lnTo>
                    <a:lnTo>
                      <a:pt x="1335" y="1245"/>
                    </a:lnTo>
                    <a:lnTo>
                      <a:pt x="1362" y="1274"/>
                    </a:lnTo>
                    <a:lnTo>
                      <a:pt x="1392" y="1274"/>
                    </a:lnTo>
                    <a:lnTo>
                      <a:pt x="1423" y="1303"/>
                    </a:lnTo>
                    <a:lnTo>
                      <a:pt x="1453" y="1303"/>
                    </a:lnTo>
                    <a:lnTo>
                      <a:pt x="1481" y="1333"/>
                    </a:lnTo>
                    <a:lnTo>
                      <a:pt x="1511" y="1333"/>
                    </a:lnTo>
                    <a:lnTo>
                      <a:pt x="1481" y="1363"/>
                    </a:lnTo>
                    <a:lnTo>
                      <a:pt x="1481" y="1394"/>
                    </a:lnTo>
                    <a:lnTo>
                      <a:pt x="1511" y="1363"/>
                    </a:lnTo>
                    <a:lnTo>
                      <a:pt x="1542" y="1363"/>
                    </a:lnTo>
                    <a:lnTo>
                      <a:pt x="1572" y="1333"/>
                    </a:lnTo>
                    <a:lnTo>
                      <a:pt x="1599" y="1363"/>
                    </a:lnTo>
                    <a:lnTo>
                      <a:pt x="1690" y="1363"/>
                    </a:lnTo>
                    <a:lnTo>
                      <a:pt x="1718" y="1394"/>
                    </a:lnTo>
                    <a:lnTo>
                      <a:pt x="1806" y="1394"/>
                    </a:lnTo>
                    <a:lnTo>
                      <a:pt x="1837" y="1421"/>
                    </a:lnTo>
                    <a:lnTo>
                      <a:pt x="1897" y="1421"/>
                    </a:lnTo>
                    <a:lnTo>
                      <a:pt x="1926" y="1394"/>
                    </a:lnTo>
                    <a:lnTo>
                      <a:pt x="1926" y="1363"/>
                    </a:lnTo>
                    <a:lnTo>
                      <a:pt x="1986" y="1421"/>
                    </a:lnTo>
                    <a:lnTo>
                      <a:pt x="2044" y="1421"/>
                    </a:lnTo>
                    <a:lnTo>
                      <a:pt x="2015" y="1394"/>
                    </a:lnTo>
                    <a:lnTo>
                      <a:pt x="2015" y="1333"/>
                    </a:lnTo>
                    <a:lnTo>
                      <a:pt x="1956" y="1274"/>
                    </a:lnTo>
                    <a:lnTo>
                      <a:pt x="1926" y="1274"/>
                    </a:lnTo>
                    <a:lnTo>
                      <a:pt x="1897" y="1245"/>
                    </a:lnTo>
                    <a:lnTo>
                      <a:pt x="1897" y="1215"/>
                    </a:lnTo>
                    <a:lnTo>
                      <a:pt x="1867" y="1215"/>
                    </a:lnTo>
                    <a:lnTo>
                      <a:pt x="1806" y="1156"/>
                    </a:lnTo>
                    <a:lnTo>
                      <a:pt x="1806" y="1126"/>
                    </a:lnTo>
                    <a:lnTo>
                      <a:pt x="1867" y="1067"/>
                    </a:lnTo>
                    <a:lnTo>
                      <a:pt x="1897" y="1067"/>
                    </a:lnTo>
                    <a:lnTo>
                      <a:pt x="1986" y="978"/>
                    </a:lnTo>
                    <a:lnTo>
                      <a:pt x="2104" y="978"/>
                    </a:lnTo>
                    <a:lnTo>
                      <a:pt x="2134" y="947"/>
                    </a:lnTo>
                    <a:lnTo>
                      <a:pt x="2163" y="947"/>
                    </a:lnTo>
                    <a:lnTo>
                      <a:pt x="2281" y="829"/>
                    </a:lnTo>
                    <a:lnTo>
                      <a:pt x="2341" y="829"/>
                    </a:lnTo>
                    <a:lnTo>
                      <a:pt x="2372" y="860"/>
                    </a:lnTo>
                    <a:lnTo>
                      <a:pt x="2518" y="860"/>
                    </a:lnTo>
                    <a:lnTo>
                      <a:pt x="2548" y="890"/>
                    </a:lnTo>
                    <a:lnTo>
                      <a:pt x="2609" y="890"/>
                    </a:lnTo>
                    <a:lnTo>
                      <a:pt x="2636" y="919"/>
                    </a:lnTo>
                    <a:lnTo>
                      <a:pt x="2609" y="919"/>
                    </a:lnTo>
                    <a:lnTo>
                      <a:pt x="2579" y="947"/>
                    </a:lnTo>
                    <a:lnTo>
                      <a:pt x="2609" y="978"/>
                    </a:lnTo>
                    <a:lnTo>
                      <a:pt x="2609" y="947"/>
                    </a:lnTo>
                    <a:lnTo>
                      <a:pt x="2636" y="947"/>
                    </a:lnTo>
                    <a:lnTo>
                      <a:pt x="2666" y="919"/>
                    </a:lnTo>
                    <a:lnTo>
                      <a:pt x="2697" y="947"/>
                    </a:lnTo>
                    <a:lnTo>
                      <a:pt x="2727" y="947"/>
                    </a:lnTo>
                    <a:lnTo>
                      <a:pt x="2755" y="978"/>
                    </a:lnTo>
                    <a:lnTo>
                      <a:pt x="2727" y="919"/>
                    </a:lnTo>
                    <a:lnTo>
                      <a:pt x="2727" y="860"/>
                    </a:lnTo>
                    <a:lnTo>
                      <a:pt x="2786" y="801"/>
                    </a:lnTo>
                    <a:lnTo>
                      <a:pt x="2816" y="801"/>
                    </a:lnTo>
                    <a:lnTo>
                      <a:pt x="2755" y="740"/>
                    </a:lnTo>
                    <a:lnTo>
                      <a:pt x="2786" y="711"/>
                    </a:lnTo>
                    <a:lnTo>
                      <a:pt x="2755" y="683"/>
                    </a:lnTo>
                    <a:lnTo>
                      <a:pt x="2727" y="683"/>
                    </a:lnTo>
                    <a:lnTo>
                      <a:pt x="2666" y="622"/>
                    </a:lnTo>
                    <a:lnTo>
                      <a:pt x="2609" y="622"/>
                    </a:lnTo>
                    <a:lnTo>
                      <a:pt x="2579" y="592"/>
                    </a:lnTo>
                    <a:lnTo>
                      <a:pt x="2579" y="504"/>
                    </a:lnTo>
                    <a:lnTo>
                      <a:pt x="2609" y="504"/>
                    </a:lnTo>
                    <a:lnTo>
                      <a:pt x="2609" y="415"/>
                    </a:lnTo>
                    <a:lnTo>
                      <a:pt x="2636" y="415"/>
                    </a:lnTo>
                    <a:lnTo>
                      <a:pt x="2609" y="386"/>
                    </a:lnTo>
                    <a:lnTo>
                      <a:pt x="2636" y="386"/>
                    </a:lnTo>
                    <a:lnTo>
                      <a:pt x="2609" y="356"/>
                    </a:lnTo>
                    <a:lnTo>
                      <a:pt x="2609" y="327"/>
                    </a:lnTo>
                    <a:lnTo>
                      <a:pt x="2579" y="297"/>
                    </a:lnTo>
                    <a:lnTo>
                      <a:pt x="2548" y="297"/>
                    </a:lnTo>
                    <a:lnTo>
                      <a:pt x="2518" y="267"/>
                    </a:lnTo>
                    <a:lnTo>
                      <a:pt x="2459" y="267"/>
                    </a:lnTo>
                    <a:lnTo>
                      <a:pt x="2429" y="237"/>
                    </a:lnTo>
                    <a:lnTo>
                      <a:pt x="2399" y="237"/>
                    </a:lnTo>
                    <a:lnTo>
                      <a:pt x="2372" y="209"/>
                    </a:lnTo>
                    <a:lnTo>
                      <a:pt x="2459" y="209"/>
                    </a:lnTo>
                    <a:lnTo>
                      <a:pt x="2490" y="237"/>
                    </a:lnTo>
                    <a:lnTo>
                      <a:pt x="2934" y="237"/>
                    </a:lnTo>
                    <a:lnTo>
                      <a:pt x="2964" y="267"/>
                    </a:lnTo>
                    <a:lnTo>
                      <a:pt x="2964" y="297"/>
                    </a:lnTo>
                    <a:lnTo>
                      <a:pt x="2993" y="297"/>
                    </a:lnTo>
                    <a:lnTo>
                      <a:pt x="3023" y="327"/>
                    </a:lnTo>
                    <a:lnTo>
                      <a:pt x="3052" y="327"/>
                    </a:lnTo>
                    <a:lnTo>
                      <a:pt x="3082" y="356"/>
                    </a:lnTo>
                    <a:lnTo>
                      <a:pt x="3111" y="356"/>
                    </a:lnTo>
                    <a:lnTo>
                      <a:pt x="3171" y="415"/>
                    </a:lnTo>
                    <a:lnTo>
                      <a:pt x="3171" y="445"/>
                    </a:lnTo>
                    <a:lnTo>
                      <a:pt x="2993" y="445"/>
                    </a:lnTo>
                    <a:lnTo>
                      <a:pt x="2964" y="474"/>
                    </a:lnTo>
                    <a:lnTo>
                      <a:pt x="2873" y="474"/>
                    </a:lnTo>
                    <a:lnTo>
                      <a:pt x="2904" y="504"/>
                    </a:lnTo>
                    <a:lnTo>
                      <a:pt x="2873" y="504"/>
                    </a:lnTo>
                    <a:lnTo>
                      <a:pt x="2845" y="534"/>
                    </a:lnTo>
                    <a:lnTo>
                      <a:pt x="2816" y="534"/>
                    </a:lnTo>
                    <a:lnTo>
                      <a:pt x="2816" y="565"/>
                    </a:lnTo>
                    <a:lnTo>
                      <a:pt x="2845" y="592"/>
                    </a:lnTo>
                    <a:lnTo>
                      <a:pt x="2904" y="622"/>
                    </a:lnTo>
                    <a:lnTo>
                      <a:pt x="2964" y="622"/>
                    </a:lnTo>
                    <a:lnTo>
                      <a:pt x="3023" y="683"/>
                    </a:lnTo>
                    <a:lnTo>
                      <a:pt x="3082" y="711"/>
                    </a:lnTo>
                    <a:lnTo>
                      <a:pt x="3111" y="740"/>
                    </a:lnTo>
                    <a:lnTo>
                      <a:pt x="3229" y="740"/>
                    </a:lnTo>
                    <a:lnTo>
                      <a:pt x="3229" y="771"/>
                    </a:lnTo>
                    <a:lnTo>
                      <a:pt x="3259" y="740"/>
                    </a:lnTo>
                    <a:lnTo>
                      <a:pt x="3348" y="740"/>
                    </a:lnTo>
                    <a:lnTo>
                      <a:pt x="3378" y="711"/>
                    </a:lnTo>
                    <a:lnTo>
                      <a:pt x="3466" y="711"/>
                    </a:lnTo>
                    <a:lnTo>
                      <a:pt x="3496" y="683"/>
                    </a:lnTo>
                    <a:lnTo>
                      <a:pt x="3496" y="653"/>
                    </a:lnTo>
                    <a:lnTo>
                      <a:pt x="3466" y="622"/>
                    </a:lnTo>
                    <a:lnTo>
                      <a:pt x="3466" y="592"/>
                    </a:lnTo>
                    <a:lnTo>
                      <a:pt x="3496" y="565"/>
                    </a:lnTo>
                    <a:lnTo>
                      <a:pt x="3496" y="534"/>
                    </a:lnTo>
                    <a:lnTo>
                      <a:pt x="3466" y="534"/>
                    </a:lnTo>
                    <a:lnTo>
                      <a:pt x="3439" y="504"/>
                    </a:lnTo>
                    <a:lnTo>
                      <a:pt x="3527" y="504"/>
                    </a:lnTo>
                    <a:lnTo>
                      <a:pt x="3557" y="474"/>
                    </a:lnTo>
                    <a:lnTo>
                      <a:pt x="3585" y="504"/>
                    </a:lnTo>
                    <a:lnTo>
                      <a:pt x="3615" y="504"/>
                    </a:lnTo>
                    <a:lnTo>
                      <a:pt x="3646" y="474"/>
                    </a:lnTo>
                    <a:lnTo>
                      <a:pt x="3703" y="504"/>
                    </a:lnTo>
                    <a:lnTo>
                      <a:pt x="3734" y="504"/>
                    </a:lnTo>
                    <a:lnTo>
                      <a:pt x="3703" y="474"/>
                    </a:lnTo>
                    <a:lnTo>
                      <a:pt x="3675" y="474"/>
                    </a:lnTo>
                    <a:lnTo>
                      <a:pt x="3646" y="445"/>
                    </a:lnTo>
                    <a:lnTo>
                      <a:pt x="3703" y="445"/>
                    </a:lnTo>
                    <a:lnTo>
                      <a:pt x="3734" y="415"/>
                    </a:lnTo>
                    <a:lnTo>
                      <a:pt x="3794" y="415"/>
                    </a:lnTo>
                    <a:lnTo>
                      <a:pt x="3822" y="386"/>
                    </a:lnTo>
                    <a:lnTo>
                      <a:pt x="3853" y="386"/>
                    </a:lnTo>
                    <a:lnTo>
                      <a:pt x="3882" y="356"/>
                    </a:lnTo>
                    <a:lnTo>
                      <a:pt x="3882" y="386"/>
                    </a:lnTo>
                    <a:lnTo>
                      <a:pt x="3941" y="327"/>
                    </a:lnTo>
                    <a:lnTo>
                      <a:pt x="3971" y="327"/>
                    </a:lnTo>
                    <a:lnTo>
                      <a:pt x="4001" y="297"/>
                    </a:lnTo>
                    <a:lnTo>
                      <a:pt x="4059" y="297"/>
                    </a:lnTo>
                  </a:path>
                </a:pathLst>
              </a:custGeom>
              <a:noFill/>
              <a:ln w="1588">
                <a:solidFill>
                  <a:srgbClr val="000000"/>
                </a:solidFill>
                <a:prstDash val="solid"/>
                <a:round/>
                <a:headEnd/>
                <a:tailEnd/>
              </a:ln>
            </p:spPr>
            <p:txBody>
              <a:bodyPr/>
              <a:lstStyle/>
              <a:p>
                <a:endParaRPr lang="en-GB"/>
              </a:p>
            </p:txBody>
          </p:sp>
          <p:sp>
            <p:nvSpPr>
              <p:cNvPr id="13483" name="Freeform 171"/>
              <p:cNvSpPr>
                <a:spLocks/>
              </p:cNvSpPr>
              <p:nvPr/>
            </p:nvSpPr>
            <p:spPr bwMode="auto">
              <a:xfrm>
                <a:off x="5302" y="1010"/>
                <a:ext cx="111" cy="51"/>
              </a:xfrm>
              <a:custGeom>
                <a:avLst/>
                <a:gdLst/>
                <a:ahLst/>
                <a:cxnLst>
                  <a:cxn ang="0">
                    <a:pos x="0" y="177"/>
                  </a:cxn>
                  <a:cxn ang="0">
                    <a:pos x="0" y="59"/>
                  </a:cxn>
                  <a:cxn ang="0">
                    <a:pos x="58" y="0"/>
                  </a:cxn>
                  <a:cxn ang="0">
                    <a:pos x="238" y="0"/>
                  </a:cxn>
                  <a:cxn ang="0">
                    <a:pos x="267" y="28"/>
                  </a:cxn>
                  <a:cxn ang="0">
                    <a:pos x="356" y="28"/>
                  </a:cxn>
                  <a:cxn ang="0">
                    <a:pos x="386" y="59"/>
                  </a:cxn>
                  <a:cxn ang="0">
                    <a:pos x="414" y="59"/>
                  </a:cxn>
                  <a:cxn ang="0">
                    <a:pos x="445" y="89"/>
                  </a:cxn>
                  <a:cxn ang="0">
                    <a:pos x="445" y="118"/>
                  </a:cxn>
                  <a:cxn ang="0">
                    <a:pos x="414" y="89"/>
                  </a:cxn>
                  <a:cxn ang="0">
                    <a:pos x="386" y="89"/>
                  </a:cxn>
                  <a:cxn ang="0">
                    <a:pos x="386" y="118"/>
                  </a:cxn>
                  <a:cxn ang="0">
                    <a:pos x="326" y="177"/>
                  </a:cxn>
                  <a:cxn ang="0">
                    <a:pos x="267" y="177"/>
                  </a:cxn>
                  <a:cxn ang="0">
                    <a:pos x="238" y="207"/>
                  </a:cxn>
                  <a:cxn ang="0">
                    <a:pos x="88" y="207"/>
                  </a:cxn>
                  <a:cxn ang="0">
                    <a:pos x="58" y="177"/>
                  </a:cxn>
                  <a:cxn ang="0">
                    <a:pos x="0" y="177"/>
                  </a:cxn>
                </a:cxnLst>
                <a:rect l="0" t="0" r="r" b="b"/>
                <a:pathLst>
                  <a:path w="445" h="207">
                    <a:moveTo>
                      <a:pt x="0" y="177"/>
                    </a:moveTo>
                    <a:lnTo>
                      <a:pt x="0" y="59"/>
                    </a:lnTo>
                    <a:lnTo>
                      <a:pt x="58" y="0"/>
                    </a:lnTo>
                    <a:lnTo>
                      <a:pt x="238" y="0"/>
                    </a:lnTo>
                    <a:lnTo>
                      <a:pt x="267" y="28"/>
                    </a:lnTo>
                    <a:lnTo>
                      <a:pt x="356" y="28"/>
                    </a:lnTo>
                    <a:lnTo>
                      <a:pt x="386" y="59"/>
                    </a:lnTo>
                    <a:lnTo>
                      <a:pt x="414" y="59"/>
                    </a:lnTo>
                    <a:lnTo>
                      <a:pt x="445" y="89"/>
                    </a:lnTo>
                    <a:lnTo>
                      <a:pt x="445" y="118"/>
                    </a:lnTo>
                    <a:lnTo>
                      <a:pt x="414" y="89"/>
                    </a:lnTo>
                    <a:lnTo>
                      <a:pt x="386" y="89"/>
                    </a:lnTo>
                    <a:lnTo>
                      <a:pt x="386" y="118"/>
                    </a:lnTo>
                    <a:lnTo>
                      <a:pt x="326" y="177"/>
                    </a:lnTo>
                    <a:lnTo>
                      <a:pt x="267" y="177"/>
                    </a:lnTo>
                    <a:lnTo>
                      <a:pt x="238" y="207"/>
                    </a:lnTo>
                    <a:lnTo>
                      <a:pt x="88" y="207"/>
                    </a:lnTo>
                    <a:lnTo>
                      <a:pt x="58" y="177"/>
                    </a:lnTo>
                    <a:lnTo>
                      <a:pt x="0" y="177"/>
                    </a:lnTo>
                  </a:path>
                </a:pathLst>
              </a:custGeom>
              <a:noFill/>
              <a:ln w="1588">
                <a:solidFill>
                  <a:srgbClr val="000000"/>
                </a:solidFill>
                <a:prstDash val="solid"/>
                <a:round/>
                <a:headEnd/>
                <a:tailEnd/>
              </a:ln>
            </p:spPr>
            <p:txBody>
              <a:bodyPr/>
              <a:lstStyle/>
              <a:p>
                <a:endParaRPr lang="en-GB"/>
              </a:p>
            </p:txBody>
          </p:sp>
          <p:sp>
            <p:nvSpPr>
              <p:cNvPr id="13484" name="Freeform 172"/>
              <p:cNvSpPr>
                <a:spLocks/>
              </p:cNvSpPr>
              <p:nvPr/>
            </p:nvSpPr>
            <p:spPr bwMode="auto">
              <a:xfrm>
                <a:off x="5465" y="1084"/>
                <a:ext cx="22" cy="7"/>
              </a:xfrm>
              <a:custGeom>
                <a:avLst/>
                <a:gdLst/>
                <a:ahLst/>
                <a:cxnLst>
                  <a:cxn ang="0">
                    <a:pos x="0" y="30"/>
                  </a:cxn>
                  <a:cxn ang="0">
                    <a:pos x="60" y="30"/>
                  </a:cxn>
                  <a:cxn ang="0">
                    <a:pos x="90" y="0"/>
                  </a:cxn>
                  <a:cxn ang="0">
                    <a:pos x="30" y="0"/>
                  </a:cxn>
                  <a:cxn ang="0">
                    <a:pos x="0" y="30"/>
                  </a:cxn>
                </a:cxnLst>
                <a:rect l="0" t="0" r="r" b="b"/>
                <a:pathLst>
                  <a:path w="90" h="30">
                    <a:moveTo>
                      <a:pt x="0" y="30"/>
                    </a:moveTo>
                    <a:lnTo>
                      <a:pt x="60" y="30"/>
                    </a:lnTo>
                    <a:lnTo>
                      <a:pt x="90" y="0"/>
                    </a:lnTo>
                    <a:lnTo>
                      <a:pt x="30" y="0"/>
                    </a:lnTo>
                    <a:lnTo>
                      <a:pt x="0" y="30"/>
                    </a:lnTo>
                  </a:path>
                </a:pathLst>
              </a:custGeom>
              <a:noFill/>
              <a:ln w="1588">
                <a:solidFill>
                  <a:srgbClr val="000000"/>
                </a:solidFill>
                <a:prstDash val="solid"/>
                <a:round/>
                <a:headEnd/>
                <a:tailEnd/>
              </a:ln>
            </p:spPr>
            <p:txBody>
              <a:bodyPr/>
              <a:lstStyle/>
              <a:p>
                <a:endParaRPr lang="en-GB"/>
              </a:p>
            </p:txBody>
          </p:sp>
          <p:sp>
            <p:nvSpPr>
              <p:cNvPr id="13485" name="Freeform 173"/>
              <p:cNvSpPr>
                <a:spLocks/>
              </p:cNvSpPr>
              <p:nvPr/>
            </p:nvSpPr>
            <p:spPr bwMode="auto">
              <a:xfrm>
                <a:off x="4302" y="973"/>
                <a:ext cx="185" cy="59"/>
              </a:xfrm>
              <a:custGeom>
                <a:avLst/>
                <a:gdLst/>
                <a:ahLst/>
                <a:cxnLst>
                  <a:cxn ang="0">
                    <a:pos x="0" y="88"/>
                  </a:cxn>
                  <a:cxn ang="0">
                    <a:pos x="31" y="88"/>
                  </a:cxn>
                  <a:cxn ang="0">
                    <a:pos x="59" y="118"/>
                  </a:cxn>
                  <a:cxn ang="0">
                    <a:pos x="177" y="118"/>
                  </a:cxn>
                  <a:cxn ang="0">
                    <a:pos x="177" y="88"/>
                  </a:cxn>
                  <a:cxn ang="0">
                    <a:pos x="149" y="58"/>
                  </a:cxn>
                  <a:cxn ang="0">
                    <a:pos x="238" y="58"/>
                  </a:cxn>
                  <a:cxn ang="0">
                    <a:pos x="268" y="88"/>
                  </a:cxn>
                  <a:cxn ang="0">
                    <a:pos x="295" y="88"/>
                  </a:cxn>
                  <a:cxn ang="0">
                    <a:pos x="326" y="58"/>
                  </a:cxn>
                  <a:cxn ang="0">
                    <a:pos x="326" y="30"/>
                  </a:cxn>
                  <a:cxn ang="0">
                    <a:pos x="386" y="30"/>
                  </a:cxn>
                  <a:cxn ang="0">
                    <a:pos x="356" y="0"/>
                  </a:cxn>
                  <a:cxn ang="0">
                    <a:pos x="386" y="0"/>
                  </a:cxn>
                  <a:cxn ang="0">
                    <a:pos x="415" y="30"/>
                  </a:cxn>
                  <a:cxn ang="0">
                    <a:pos x="475" y="30"/>
                  </a:cxn>
                  <a:cxn ang="0">
                    <a:pos x="533" y="58"/>
                  </a:cxn>
                  <a:cxn ang="0">
                    <a:pos x="652" y="58"/>
                  </a:cxn>
                  <a:cxn ang="0">
                    <a:pos x="593" y="118"/>
                  </a:cxn>
                  <a:cxn ang="0">
                    <a:pos x="533" y="118"/>
                  </a:cxn>
                  <a:cxn ang="0">
                    <a:pos x="505" y="88"/>
                  </a:cxn>
                  <a:cxn ang="0">
                    <a:pos x="445" y="88"/>
                  </a:cxn>
                  <a:cxn ang="0">
                    <a:pos x="415" y="58"/>
                  </a:cxn>
                  <a:cxn ang="0">
                    <a:pos x="415" y="88"/>
                  </a:cxn>
                  <a:cxn ang="0">
                    <a:pos x="445" y="118"/>
                  </a:cxn>
                  <a:cxn ang="0">
                    <a:pos x="505" y="118"/>
                  </a:cxn>
                  <a:cxn ang="0">
                    <a:pos x="505" y="148"/>
                  </a:cxn>
                  <a:cxn ang="0">
                    <a:pos x="652" y="148"/>
                  </a:cxn>
                  <a:cxn ang="0">
                    <a:pos x="623" y="176"/>
                  </a:cxn>
                  <a:cxn ang="0">
                    <a:pos x="652" y="176"/>
                  </a:cxn>
                  <a:cxn ang="0">
                    <a:pos x="682" y="148"/>
                  </a:cxn>
                  <a:cxn ang="0">
                    <a:pos x="712" y="148"/>
                  </a:cxn>
                  <a:cxn ang="0">
                    <a:pos x="741" y="176"/>
                  </a:cxn>
                  <a:cxn ang="0">
                    <a:pos x="712" y="207"/>
                  </a:cxn>
                  <a:cxn ang="0">
                    <a:pos x="741" y="237"/>
                  </a:cxn>
                </a:cxnLst>
                <a:rect l="0" t="0" r="r" b="b"/>
                <a:pathLst>
                  <a:path w="741" h="237">
                    <a:moveTo>
                      <a:pt x="0" y="88"/>
                    </a:moveTo>
                    <a:lnTo>
                      <a:pt x="31" y="88"/>
                    </a:lnTo>
                    <a:lnTo>
                      <a:pt x="59" y="118"/>
                    </a:lnTo>
                    <a:lnTo>
                      <a:pt x="177" y="118"/>
                    </a:lnTo>
                    <a:lnTo>
                      <a:pt x="177" y="88"/>
                    </a:lnTo>
                    <a:lnTo>
                      <a:pt x="149" y="58"/>
                    </a:lnTo>
                    <a:lnTo>
                      <a:pt x="238" y="58"/>
                    </a:lnTo>
                    <a:lnTo>
                      <a:pt x="268" y="88"/>
                    </a:lnTo>
                    <a:lnTo>
                      <a:pt x="295" y="88"/>
                    </a:lnTo>
                    <a:lnTo>
                      <a:pt x="326" y="58"/>
                    </a:lnTo>
                    <a:lnTo>
                      <a:pt x="326" y="30"/>
                    </a:lnTo>
                    <a:lnTo>
                      <a:pt x="386" y="30"/>
                    </a:lnTo>
                    <a:lnTo>
                      <a:pt x="356" y="0"/>
                    </a:lnTo>
                    <a:lnTo>
                      <a:pt x="386" y="0"/>
                    </a:lnTo>
                    <a:lnTo>
                      <a:pt x="415" y="30"/>
                    </a:lnTo>
                    <a:lnTo>
                      <a:pt x="475" y="30"/>
                    </a:lnTo>
                    <a:lnTo>
                      <a:pt x="533" y="58"/>
                    </a:lnTo>
                    <a:lnTo>
                      <a:pt x="652" y="58"/>
                    </a:lnTo>
                    <a:lnTo>
                      <a:pt x="593" y="118"/>
                    </a:lnTo>
                    <a:lnTo>
                      <a:pt x="533" y="118"/>
                    </a:lnTo>
                    <a:lnTo>
                      <a:pt x="505" y="88"/>
                    </a:lnTo>
                    <a:lnTo>
                      <a:pt x="445" y="88"/>
                    </a:lnTo>
                    <a:lnTo>
                      <a:pt x="415" y="58"/>
                    </a:lnTo>
                    <a:lnTo>
                      <a:pt x="415" y="88"/>
                    </a:lnTo>
                    <a:lnTo>
                      <a:pt x="445" y="118"/>
                    </a:lnTo>
                    <a:lnTo>
                      <a:pt x="505" y="118"/>
                    </a:lnTo>
                    <a:lnTo>
                      <a:pt x="505" y="148"/>
                    </a:lnTo>
                    <a:lnTo>
                      <a:pt x="652" y="148"/>
                    </a:lnTo>
                    <a:lnTo>
                      <a:pt x="623" y="176"/>
                    </a:lnTo>
                    <a:lnTo>
                      <a:pt x="652" y="176"/>
                    </a:lnTo>
                    <a:lnTo>
                      <a:pt x="682" y="148"/>
                    </a:lnTo>
                    <a:lnTo>
                      <a:pt x="712" y="148"/>
                    </a:lnTo>
                    <a:lnTo>
                      <a:pt x="741" y="176"/>
                    </a:lnTo>
                    <a:lnTo>
                      <a:pt x="712" y="207"/>
                    </a:lnTo>
                    <a:lnTo>
                      <a:pt x="741" y="237"/>
                    </a:lnTo>
                  </a:path>
                </a:pathLst>
              </a:custGeom>
              <a:noFill/>
              <a:ln w="1588">
                <a:solidFill>
                  <a:srgbClr val="000000"/>
                </a:solidFill>
                <a:prstDash val="solid"/>
                <a:round/>
                <a:headEnd/>
                <a:tailEnd/>
              </a:ln>
            </p:spPr>
            <p:txBody>
              <a:bodyPr/>
              <a:lstStyle/>
              <a:p>
                <a:endParaRPr lang="en-GB"/>
              </a:p>
            </p:txBody>
          </p:sp>
          <p:sp>
            <p:nvSpPr>
              <p:cNvPr id="13486" name="Rectangle 174"/>
              <p:cNvSpPr>
                <a:spLocks noChangeArrowheads="1"/>
              </p:cNvSpPr>
              <p:nvPr/>
            </p:nvSpPr>
            <p:spPr bwMode="auto">
              <a:xfrm>
                <a:off x="4465" y="1039"/>
                <a:ext cx="7" cy="8"/>
              </a:xfrm>
              <a:prstGeom prst="rect">
                <a:avLst/>
              </a:prstGeom>
              <a:noFill/>
              <a:ln w="1588">
                <a:solidFill>
                  <a:srgbClr val="000000"/>
                </a:solidFill>
                <a:miter lim="800000"/>
                <a:headEnd/>
                <a:tailEnd/>
              </a:ln>
            </p:spPr>
            <p:txBody>
              <a:bodyPr/>
              <a:lstStyle/>
              <a:p>
                <a:endParaRPr lang="en-GB"/>
              </a:p>
            </p:txBody>
          </p:sp>
          <p:sp>
            <p:nvSpPr>
              <p:cNvPr id="13487" name="Freeform 175"/>
              <p:cNvSpPr>
                <a:spLocks/>
              </p:cNvSpPr>
              <p:nvPr/>
            </p:nvSpPr>
            <p:spPr bwMode="auto">
              <a:xfrm>
                <a:off x="4472" y="1032"/>
                <a:ext cx="15" cy="7"/>
              </a:xfrm>
              <a:custGeom>
                <a:avLst/>
                <a:gdLst/>
                <a:ahLst/>
                <a:cxnLst>
                  <a:cxn ang="0">
                    <a:pos x="0" y="29"/>
                  </a:cxn>
                  <a:cxn ang="0">
                    <a:pos x="30" y="29"/>
                  </a:cxn>
                  <a:cxn ang="0">
                    <a:pos x="59" y="0"/>
                  </a:cxn>
                </a:cxnLst>
                <a:rect l="0" t="0" r="r" b="b"/>
                <a:pathLst>
                  <a:path w="59" h="29">
                    <a:moveTo>
                      <a:pt x="0" y="29"/>
                    </a:moveTo>
                    <a:lnTo>
                      <a:pt x="30" y="29"/>
                    </a:lnTo>
                    <a:lnTo>
                      <a:pt x="59" y="0"/>
                    </a:lnTo>
                  </a:path>
                </a:pathLst>
              </a:custGeom>
              <a:noFill/>
              <a:ln w="1588">
                <a:solidFill>
                  <a:srgbClr val="000000"/>
                </a:solidFill>
                <a:prstDash val="solid"/>
                <a:round/>
                <a:headEnd/>
                <a:tailEnd/>
              </a:ln>
            </p:spPr>
            <p:txBody>
              <a:bodyPr/>
              <a:lstStyle/>
              <a:p>
                <a:endParaRPr lang="en-GB"/>
              </a:p>
            </p:txBody>
          </p:sp>
          <p:sp>
            <p:nvSpPr>
              <p:cNvPr id="13488" name="Freeform 176"/>
              <p:cNvSpPr>
                <a:spLocks/>
              </p:cNvSpPr>
              <p:nvPr/>
            </p:nvSpPr>
            <p:spPr bwMode="auto">
              <a:xfrm>
                <a:off x="4472" y="1032"/>
                <a:ext cx="15" cy="7"/>
              </a:xfrm>
              <a:custGeom>
                <a:avLst/>
                <a:gdLst/>
                <a:ahLst/>
                <a:cxnLst>
                  <a:cxn ang="0">
                    <a:pos x="59" y="0"/>
                  </a:cxn>
                  <a:cxn ang="0">
                    <a:pos x="30" y="0"/>
                  </a:cxn>
                  <a:cxn ang="0">
                    <a:pos x="0" y="29"/>
                  </a:cxn>
                </a:cxnLst>
                <a:rect l="0" t="0" r="r" b="b"/>
                <a:pathLst>
                  <a:path w="59" h="29">
                    <a:moveTo>
                      <a:pt x="59" y="0"/>
                    </a:moveTo>
                    <a:lnTo>
                      <a:pt x="30" y="0"/>
                    </a:lnTo>
                    <a:lnTo>
                      <a:pt x="0" y="29"/>
                    </a:lnTo>
                  </a:path>
                </a:pathLst>
              </a:custGeom>
              <a:noFill/>
              <a:ln w="1588">
                <a:solidFill>
                  <a:srgbClr val="000000"/>
                </a:solidFill>
                <a:prstDash val="solid"/>
                <a:round/>
                <a:headEnd/>
                <a:tailEnd/>
              </a:ln>
            </p:spPr>
            <p:txBody>
              <a:bodyPr/>
              <a:lstStyle/>
              <a:p>
                <a:endParaRPr lang="en-GB"/>
              </a:p>
            </p:txBody>
          </p:sp>
          <p:sp>
            <p:nvSpPr>
              <p:cNvPr id="13489" name="Freeform 177"/>
              <p:cNvSpPr>
                <a:spLocks/>
              </p:cNvSpPr>
              <p:nvPr/>
            </p:nvSpPr>
            <p:spPr bwMode="auto">
              <a:xfrm>
                <a:off x="3828" y="891"/>
                <a:ext cx="370" cy="89"/>
              </a:xfrm>
              <a:custGeom>
                <a:avLst/>
                <a:gdLst/>
                <a:ahLst/>
                <a:cxnLst>
                  <a:cxn ang="0">
                    <a:pos x="88" y="326"/>
                  </a:cxn>
                  <a:cxn ang="0">
                    <a:pos x="88" y="295"/>
                  </a:cxn>
                  <a:cxn ang="0">
                    <a:pos x="0" y="265"/>
                  </a:cxn>
                  <a:cxn ang="0">
                    <a:pos x="30" y="238"/>
                  </a:cxn>
                  <a:cxn ang="0">
                    <a:pos x="88" y="238"/>
                  </a:cxn>
                  <a:cxn ang="0">
                    <a:pos x="237" y="265"/>
                  </a:cxn>
                  <a:cxn ang="0">
                    <a:pos x="297" y="295"/>
                  </a:cxn>
                  <a:cxn ang="0">
                    <a:pos x="326" y="295"/>
                  </a:cxn>
                  <a:cxn ang="0">
                    <a:pos x="444" y="326"/>
                  </a:cxn>
                  <a:cxn ang="0">
                    <a:pos x="385" y="295"/>
                  </a:cxn>
                  <a:cxn ang="0">
                    <a:pos x="444" y="207"/>
                  </a:cxn>
                  <a:cxn ang="0">
                    <a:pos x="504" y="177"/>
                  </a:cxn>
                  <a:cxn ang="0">
                    <a:pos x="444" y="147"/>
                  </a:cxn>
                  <a:cxn ang="0">
                    <a:pos x="534" y="119"/>
                  </a:cxn>
                  <a:cxn ang="0">
                    <a:pos x="592" y="177"/>
                  </a:cxn>
                  <a:cxn ang="0">
                    <a:pos x="592" y="119"/>
                  </a:cxn>
                  <a:cxn ang="0">
                    <a:pos x="653" y="88"/>
                  </a:cxn>
                  <a:cxn ang="0">
                    <a:pos x="653" y="59"/>
                  </a:cxn>
                  <a:cxn ang="0">
                    <a:pos x="681" y="29"/>
                  </a:cxn>
                  <a:cxn ang="0">
                    <a:pos x="771" y="59"/>
                  </a:cxn>
                  <a:cxn ang="0">
                    <a:pos x="829" y="88"/>
                  </a:cxn>
                  <a:cxn ang="0">
                    <a:pos x="860" y="59"/>
                  </a:cxn>
                  <a:cxn ang="0">
                    <a:pos x="860" y="88"/>
                  </a:cxn>
                  <a:cxn ang="0">
                    <a:pos x="771" y="147"/>
                  </a:cxn>
                  <a:cxn ang="0">
                    <a:pos x="799" y="177"/>
                  </a:cxn>
                  <a:cxn ang="0">
                    <a:pos x="771" y="207"/>
                  </a:cxn>
                  <a:cxn ang="0">
                    <a:pos x="741" y="238"/>
                  </a:cxn>
                  <a:cxn ang="0">
                    <a:pos x="771" y="265"/>
                  </a:cxn>
                  <a:cxn ang="0">
                    <a:pos x="860" y="238"/>
                  </a:cxn>
                  <a:cxn ang="0">
                    <a:pos x="890" y="207"/>
                  </a:cxn>
                  <a:cxn ang="0">
                    <a:pos x="949" y="119"/>
                  </a:cxn>
                  <a:cxn ang="0">
                    <a:pos x="1008" y="88"/>
                  </a:cxn>
                  <a:cxn ang="0">
                    <a:pos x="1097" y="59"/>
                  </a:cxn>
                  <a:cxn ang="0">
                    <a:pos x="1067" y="119"/>
                  </a:cxn>
                  <a:cxn ang="0">
                    <a:pos x="1097" y="177"/>
                  </a:cxn>
                  <a:cxn ang="0">
                    <a:pos x="1097" y="207"/>
                  </a:cxn>
                  <a:cxn ang="0">
                    <a:pos x="1185" y="177"/>
                  </a:cxn>
                  <a:cxn ang="0">
                    <a:pos x="1215" y="147"/>
                  </a:cxn>
                  <a:cxn ang="0">
                    <a:pos x="1215" y="119"/>
                  </a:cxn>
                  <a:cxn ang="0">
                    <a:pos x="1274" y="88"/>
                  </a:cxn>
                  <a:cxn ang="0">
                    <a:pos x="1215" y="59"/>
                  </a:cxn>
                  <a:cxn ang="0">
                    <a:pos x="1304" y="29"/>
                  </a:cxn>
                  <a:cxn ang="0">
                    <a:pos x="1392" y="0"/>
                  </a:cxn>
                  <a:cxn ang="0">
                    <a:pos x="1481" y="29"/>
                  </a:cxn>
                  <a:cxn ang="0">
                    <a:pos x="1452" y="88"/>
                  </a:cxn>
                  <a:cxn ang="0">
                    <a:pos x="1422" y="119"/>
                  </a:cxn>
                </a:cxnLst>
                <a:rect l="0" t="0" r="r" b="b"/>
                <a:pathLst>
                  <a:path w="1481" h="356">
                    <a:moveTo>
                      <a:pt x="88" y="356"/>
                    </a:moveTo>
                    <a:lnTo>
                      <a:pt x="88" y="326"/>
                    </a:lnTo>
                    <a:lnTo>
                      <a:pt x="119" y="326"/>
                    </a:lnTo>
                    <a:lnTo>
                      <a:pt x="88" y="295"/>
                    </a:lnTo>
                    <a:lnTo>
                      <a:pt x="30" y="295"/>
                    </a:lnTo>
                    <a:lnTo>
                      <a:pt x="0" y="265"/>
                    </a:lnTo>
                    <a:lnTo>
                      <a:pt x="0" y="238"/>
                    </a:lnTo>
                    <a:lnTo>
                      <a:pt x="30" y="238"/>
                    </a:lnTo>
                    <a:lnTo>
                      <a:pt x="60" y="265"/>
                    </a:lnTo>
                    <a:lnTo>
                      <a:pt x="88" y="238"/>
                    </a:lnTo>
                    <a:lnTo>
                      <a:pt x="207" y="238"/>
                    </a:lnTo>
                    <a:lnTo>
                      <a:pt x="237" y="265"/>
                    </a:lnTo>
                    <a:lnTo>
                      <a:pt x="297" y="265"/>
                    </a:lnTo>
                    <a:lnTo>
                      <a:pt x="297" y="295"/>
                    </a:lnTo>
                    <a:lnTo>
                      <a:pt x="326" y="265"/>
                    </a:lnTo>
                    <a:lnTo>
                      <a:pt x="326" y="295"/>
                    </a:lnTo>
                    <a:lnTo>
                      <a:pt x="355" y="326"/>
                    </a:lnTo>
                    <a:lnTo>
                      <a:pt x="444" y="326"/>
                    </a:lnTo>
                    <a:lnTo>
                      <a:pt x="444" y="295"/>
                    </a:lnTo>
                    <a:lnTo>
                      <a:pt x="385" y="295"/>
                    </a:lnTo>
                    <a:lnTo>
                      <a:pt x="444" y="238"/>
                    </a:lnTo>
                    <a:lnTo>
                      <a:pt x="444" y="207"/>
                    </a:lnTo>
                    <a:lnTo>
                      <a:pt x="474" y="207"/>
                    </a:lnTo>
                    <a:lnTo>
                      <a:pt x="504" y="177"/>
                    </a:lnTo>
                    <a:lnTo>
                      <a:pt x="474" y="177"/>
                    </a:lnTo>
                    <a:lnTo>
                      <a:pt x="444" y="147"/>
                    </a:lnTo>
                    <a:lnTo>
                      <a:pt x="444" y="119"/>
                    </a:lnTo>
                    <a:lnTo>
                      <a:pt x="534" y="119"/>
                    </a:lnTo>
                    <a:lnTo>
                      <a:pt x="534" y="177"/>
                    </a:lnTo>
                    <a:lnTo>
                      <a:pt x="592" y="177"/>
                    </a:lnTo>
                    <a:lnTo>
                      <a:pt x="562" y="147"/>
                    </a:lnTo>
                    <a:lnTo>
                      <a:pt x="592" y="119"/>
                    </a:lnTo>
                    <a:lnTo>
                      <a:pt x="562" y="88"/>
                    </a:lnTo>
                    <a:lnTo>
                      <a:pt x="653" y="88"/>
                    </a:lnTo>
                    <a:lnTo>
                      <a:pt x="681" y="59"/>
                    </a:lnTo>
                    <a:lnTo>
                      <a:pt x="653" y="59"/>
                    </a:lnTo>
                    <a:lnTo>
                      <a:pt x="653" y="29"/>
                    </a:lnTo>
                    <a:lnTo>
                      <a:pt x="681" y="29"/>
                    </a:lnTo>
                    <a:lnTo>
                      <a:pt x="711" y="59"/>
                    </a:lnTo>
                    <a:lnTo>
                      <a:pt x="771" y="59"/>
                    </a:lnTo>
                    <a:lnTo>
                      <a:pt x="799" y="88"/>
                    </a:lnTo>
                    <a:lnTo>
                      <a:pt x="829" y="88"/>
                    </a:lnTo>
                    <a:lnTo>
                      <a:pt x="799" y="59"/>
                    </a:lnTo>
                    <a:lnTo>
                      <a:pt x="860" y="59"/>
                    </a:lnTo>
                    <a:lnTo>
                      <a:pt x="890" y="88"/>
                    </a:lnTo>
                    <a:lnTo>
                      <a:pt x="860" y="88"/>
                    </a:lnTo>
                    <a:lnTo>
                      <a:pt x="799" y="147"/>
                    </a:lnTo>
                    <a:lnTo>
                      <a:pt x="771" y="147"/>
                    </a:lnTo>
                    <a:lnTo>
                      <a:pt x="771" y="177"/>
                    </a:lnTo>
                    <a:lnTo>
                      <a:pt x="799" y="177"/>
                    </a:lnTo>
                    <a:lnTo>
                      <a:pt x="799" y="207"/>
                    </a:lnTo>
                    <a:lnTo>
                      <a:pt x="771" y="207"/>
                    </a:lnTo>
                    <a:lnTo>
                      <a:pt x="771" y="238"/>
                    </a:lnTo>
                    <a:lnTo>
                      <a:pt x="741" y="238"/>
                    </a:lnTo>
                    <a:lnTo>
                      <a:pt x="741" y="295"/>
                    </a:lnTo>
                    <a:lnTo>
                      <a:pt x="771" y="265"/>
                    </a:lnTo>
                    <a:lnTo>
                      <a:pt x="799" y="295"/>
                    </a:lnTo>
                    <a:lnTo>
                      <a:pt x="860" y="238"/>
                    </a:lnTo>
                    <a:lnTo>
                      <a:pt x="860" y="207"/>
                    </a:lnTo>
                    <a:lnTo>
                      <a:pt x="890" y="207"/>
                    </a:lnTo>
                    <a:lnTo>
                      <a:pt x="949" y="147"/>
                    </a:lnTo>
                    <a:lnTo>
                      <a:pt x="949" y="119"/>
                    </a:lnTo>
                    <a:lnTo>
                      <a:pt x="978" y="88"/>
                    </a:lnTo>
                    <a:lnTo>
                      <a:pt x="1008" y="88"/>
                    </a:lnTo>
                    <a:lnTo>
                      <a:pt x="1067" y="59"/>
                    </a:lnTo>
                    <a:lnTo>
                      <a:pt x="1097" y="59"/>
                    </a:lnTo>
                    <a:lnTo>
                      <a:pt x="1097" y="119"/>
                    </a:lnTo>
                    <a:lnTo>
                      <a:pt x="1067" y="119"/>
                    </a:lnTo>
                    <a:lnTo>
                      <a:pt x="1097" y="147"/>
                    </a:lnTo>
                    <a:lnTo>
                      <a:pt x="1097" y="177"/>
                    </a:lnTo>
                    <a:lnTo>
                      <a:pt x="1067" y="207"/>
                    </a:lnTo>
                    <a:lnTo>
                      <a:pt x="1097" y="207"/>
                    </a:lnTo>
                    <a:lnTo>
                      <a:pt x="1127" y="177"/>
                    </a:lnTo>
                    <a:lnTo>
                      <a:pt x="1185" y="177"/>
                    </a:lnTo>
                    <a:lnTo>
                      <a:pt x="1185" y="147"/>
                    </a:lnTo>
                    <a:lnTo>
                      <a:pt x="1215" y="147"/>
                    </a:lnTo>
                    <a:lnTo>
                      <a:pt x="1185" y="119"/>
                    </a:lnTo>
                    <a:lnTo>
                      <a:pt x="1215" y="119"/>
                    </a:lnTo>
                    <a:lnTo>
                      <a:pt x="1245" y="88"/>
                    </a:lnTo>
                    <a:lnTo>
                      <a:pt x="1274" y="88"/>
                    </a:lnTo>
                    <a:lnTo>
                      <a:pt x="1245" y="59"/>
                    </a:lnTo>
                    <a:lnTo>
                      <a:pt x="1215" y="59"/>
                    </a:lnTo>
                    <a:lnTo>
                      <a:pt x="1274" y="0"/>
                    </a:lnTo>
                    <a:lnTo>
                      <a:pt x="1304" y="29"/>
                    </a:lnTo>
                    <a:lnTo>
                      <a:pt x="1334" y="29"/>
                    </a:lnTo>
                    <a:lnTo>
                      <a:pt x="1392" y="0"/>
                    </a:lnTo>
                    <a:lnTo>
                      <a:pt x="1422" y="29"/>
                    </a:lnTo>
                    <a:lnTo>
                      <a:pt x="1481" y="29"/>
                    </a:lnTo>
                    <a:lnTo>
                      <a:pt x="1481" y="59"/>
                    </a:lnTo>
                    <a:lnTo>
                      <a:pt x="1452" y="88"/>
                    </a:lnTo>
                    <a:lnTo>
                      <a:pt x="1392" y="88"/>
                    </a:lnTo>
                    <a:lnTo>
                      <a:pt x="1422" y="119"/>
                    </a:lnTo>
                  </a:path>
                </a:pathLst>
              </a:custGeom>
              <a:noFill/>
              <a:ln w="1588">
                <a:solidFill>
                  <a:srgbClr val="000000"/>
                </a:solidFill>
                <a:prstDash val="solid"/>
                <a:round/>
                <a:headEnd/>
                <a:tailEnd/>
              </a:ln>
            </p:spPr>
            <p:txBody>
              <a:bodyPr/>
              <a:lstStyle/>
              <a:p>
                <a:endParaRPr lang="en-GB"/>
              </a:p>
            </p:txBody>
          </p:sp>
          <p:sp>
            <p:nvSpPr>
              <p:cNvPr id="13490" name="Freeform 178"/>
              <p:cNvSpPr>
                <a:spLocks/>
              </p:cNvSpPr>
              <p:nvPr/>
            </p:nvSpPr>
            <p:spPr bwMode="auto">
              <a:xfrm>
                <a:off x="4169" y="921"/>
                <a:ext cx="14" cy="7"/>
              </a:xfrm>
              <a:custGeom>
                <a:avLst/>
                <a:gdLst/>
                <a:ahLst/>
                <a:cxnLst>
                  <a:cxn ang="0">
                    <a:pos x="58" y="0"/>
                  </a:cxn>
                  <a:cxn ang="0">
                    <a:pos x="28" y="0"/>
                  </a:cxn>
                  <a:cxn ang="0">
                    <a:pos x="0" y="28"/>
                  </a:cxn>
                  <a:cxn ang="0">
                    <a:pos x="28" y="28"/>
                  </a:cxn>
                  <a:cxn ang="0">
                    <a:pos x="58" y="0"/>
                  </a:cxn>
                </a:cxnLst>
                <a:rect l="0" t="0" r="r" b="b"/>
                <a:pathLst>
                  <a:path w="58" h="28">
                    <a:moveTo>
                      <a:pt x="58" y="0"/>
                    </a:moveTo>
                    <a:lnTo>
                      <a:pt x="28" y="0"/>
                    </a:lnTo>
                    <a:lnTo>
                      <a:pt x="0" y="28"/>
                    </a:lnTo>
                    <a:lnTo>
                      <a:pt x="28" y="28"/>
                    </a:lnTo>
                    <a:lnTo>
                      <a:pt x="58" y="0"/>
                    </a:lnTo>
                  </a:path>
                </a:pathLst>
              </a:custGeom>
              <a:noFill/>
              <a:ln w="1588">
                <a:solidFill>
                  <a:srgbClr val="000000"/>
                </a:solidFill>
                <a:prstDash val="solid"/>
                <a:round/>
                <a:headEnd/>
                <a:tailEnd/>
              </a:ln>
            </p:spPr>
            <p:txBody>
              <a:bodyPr/>
              <a:lstStyle/>
              <a:p>
                <a:endParaRPr lang="en-GB"/>
              </a:p>
            </p:txBody>
          </p:sp>
          <p:sp>
            <p:nvSpPr>
              <p:cNvPr id="13491" name="Freeform 179"/>
              <p:cNvSpPr>
                <a:spLocks/>
              </p:cNvSpPr>
              <p:nvPr/>
            </p:nvSpPr>
            <p:spPr bwMode="auto">
              <a:xfrm>
                <a:off x="4176" y="906"/>
                <a:ext cx="163" cy="59"/>
              </a:xfrm>
              <a:custGeom>
                <a:avLst/>
                <a:gdLst/>
                <a:ahLst/>
                <a:cxnLst>
                  <a:cxn ang="0">
                    <a:pos x="30" y="60"/>
                  </a:cxn>
                  <a:cxn ang="0">
                    <a:pos x="60" y="88"/>
                  </a:cxn>
                  <a:cxn ang="0">
                    <a:pos x="30" y="88"/>
                  </a:cxn>
                  <a:cxn ang="0">
                    <a:pos x="0" y="118"/>
                  </a:cxn>
                  <a:cxn ang="0">
                    <a:pos x="89" y="118"/>
                  </a:cxn>
                  <a:cxn ang="0">
                    <a:pos x="89" y="88"/>
                  </a:cxn>
                  <a:cxn ang="0">
                    <a:pos x="179" y="0"/>
                  </a:cxn>
                  <a:cxn ang="0">
                    <a:pos x="207" y="0"/>
                  </a:cxn>
                  <a:cxn ang="0">
                    <a:pos x="237" y="29"/>
                  </a:cxn>
                  <a:cxn ang="0">
                    <a:pos x="297" y="29"/>
                  </a:cxn>
                  <a:cxn ang="0">
                    <a:pos x="267" y="60"/>
                  </a:cxn>
                  <a:cxn ang="0">
                    <a:pos x="356" y="60"/>
                  </a:cxn>
                  <a:cxn ang="0">
                    <a:pos x="386" y="88"/>
                  </a:cxn>
                  <a:cxn ang="0">
                    <a:pos x="416" y="60"/>
                  </a:cxn>
                  <a:cxn ang="0">
                    <a:pos x="444" y="88"/>
                  </a:cxn>
                  <a:cxn ang="0">
                    <a:pos x="474" y="88"/>
                  </a:cxn>
                  <a:cxn ang="0">
                    <a:pos x="444" y="118"/>
                  </a:cxn>
                  <a:cxn ang="0">
                    <a:pos x="474" y="118"/>
                  </a:cxn>
                  <a:cxn ang="0">
                    <a:pos x="504" y="88"/>
                  </a:cxn>
                  <a:cxn ang="0">
                    <a:pos x="535" y="88"/>
                  </a:cxn>
                  <a:cxn ang="0">
                    <a:pos x="592" y="148"/>
                  </a:cxn>
                  <a:cxn ang="0">
                    <a:pos x="623" y="118"/>
                  </a:cxn>
                  <a:cxn ang="0">
                    <a:pos x="653" y="148"/>
                  </a:cxn>
                  <a:cxn ang="0">
                    <a:pos x="653" y="179"/>
                  </a:cxn>
                  <a:cxn ang="0">
                    <a:pos x="563" y="179"/>
                  </a:cxn>
                  <a:cxn ang="0">
                    <a:pos x="504" y="236"/>
                  </a:cxn>
                  <a:cxn ang="0">
                    <a:pos x="267" y="236"/>
                  </a:cxn>
                </a:cxnLst>
                <a:rect l="0" t="0" r="r" b="b"/>
                <a:pathLst>
                  <a:path w="653" h="236">
                    <a:moveTo>
                      <a:pt x="30" y="60"/>
                    </a:moveTo>
                    <a:lnTo>
                      <a:pt x="60" y="88"/>
                    </a:lnTo>
                    <a:lnTo>
                      <a:pt x="30" y="88"/>
                    </a:lnTo>
                    <a:lnTo>
                      <a:pt x="0" y="118"/>
                    </a:lnTo>
                    <a:lnTo>
                      <a:pt x="89" y="118"/>
                    </a:lnTo>
                    <a:lnTo>
                      <a:pt x="89" y="88"/>
                    </a:lnTo>
                    <a:lnTo>
                      <a:pt x="179" y="0"/>
                    </a:lnTo>
                    <a:lnTo>
                      <a:pt x="207" y="0"/>
                    </a:lnTo>
                    <a:lnTo>
                      <a:pt x="237" y="29"/>
                    </a:lnTo>
                    <a:lnTo>
                      <a:pt x="297" y="29"/>
                    </a:lnTo>
                    <a:lnTo>
                      <a:pt x="267" y="60"/>
                    </a:lnTo>
                    <a:lnTo>
                      <a:pt x="356" y="60"/>
                    </a:lnTo>
                    <a:lnTo>
                      <a:pt x="386" y="88"/>
                    </a:lnTo>
                    <a:lnTo>
                      <a:pt x="416" y="60"/>
                    </a:lnTo>
                    <a:lnTo>
                      <a:pt x="444" y="88"/>
                    </a:lnTo>
                    <a:lnTo>
                      <a:pt x="474" y="88"/>
                    </a:lnTo>
                    <a:lnTo>
                      <a:pt x="444" y="118"/>
                    </a:lnTo>
                    <a:lnTo>
                      <a:pt x="474" y="118"/>
                    </a:lnTo>
                    <a:lnTo>
                      <a:pt x="504" y="88"/>
                    </a:lnTo>
                    <a:lnTo>
                      <a:pt x="535" y="88"/>
                    </a:lnTo>
                    <a:lnTo>
                      <a:pt x="592" y="148"/>
                    </a:lnTo>
                    <a:lnTo>
                      <a:pt x="623" y="118"/>
                    </a:lnTo>
                    <a:lnTo>
                      <a:pt x="653" y="148"/>
                    </a:lnTo>
                    <a:lnTo>
                      <a:pt x="653" y="179"/>
                    </a:lnTo>
                    <a:lnTo>
                      <a:pt x="563" y="179"/>
                    </a:lnTo>
                    <a:lnTo>
                      <a:pt x="504" y="236"/>
                    </a:lnTo>
                    <a:lnTo>
                      <a:pt x="267" y="236"/>
                    </a:lnTo>
                  </a:path>
                </a:pathLst>
              </a:custGeom>
              <a:noFill/>
              <a:ln w="1588">
                <a:solidFill>
                  <a:srgbClr val="000000"/>
                </a:solidFill>
                <a:prstDash val="solid"/>
                <a:round/>
                <a:headEnd/>
                <a:tailEnd/>
              </a:ln>
            </p:spPr>
            <p:txBody>
              <a:bodyPr/>
              <a:lstStyle/>
              <a:p>
                <a:endParaRPr lang="en-GB"/>
              </a:p>
            </p:txBody>
          </p:sp>
          <p:sp>
            <p:nvSpPr>
              <p:cNvPr id="13492" name="Freeform 180"/>
              <p:cNvSpPr>
                <a:spLocks/>
              </p:cNvSpPr>
              <p:nvPr/>
            </p:nvSpPr>
            <p:spPr bwMode="auto">
              <a:xfrm>
                <a:off x="3790" y="965"/>
                <a:ext cx="467" cy="111"/>
              </a:xfrm>
              <a:custGeom>
                <a:avLst/>
                <a:gdLst/>
                <a:ahLst/>
                <a:cxnLst>
                  <a:cxn ang="0">
                    <a:pos x="1838" y="297"/>
                  </a:cxn>
                  <a:cxn ang="0">
                    <a:pos x="1808" y="297"/>
                  </a:cxn>
                  <a:cxn ang="0">
                    <a:pos x="1778" y="268"/>
                  </a:cxn>
                  <a:cxn ang="0">
                    <a:pos x="1778" y="238"/>
                  </a:cxn>
                  <a:cxn ang="0">
                    <a:pos x="1808" y="238"/>
                  </a:cxn>
                  <a:cxn ang="0">
                    <a:pos x="1867" y="179"/>
                  </a:cxn>
                  <a:cxn ang="0">
                    <a:pos x="1867" y="149"/>
                  </a:cxn>
                  <a:cxn ang="0">
                    <a:pos x="1838" y="119"/>
                  </a:cxn>
                  <a:cxn ang="0">
                    <a:pos x="1778" y="89"/>
                  </a:cxn>
                  <a:cxn ang="0">
                    <a:pos x="1720" y="89"/>
                  </a:cxn>
                  <a:cxn ang="0">
                    <a:pos x="1660" y="61"/>
                  </a:cxn>
                  <a:cxn ang="0">
                    <a:pos x="1601" y="61"/>
                  </a:cxn>
                  <a:cxn ang="0">
                    <a:pos x="1541" y="0"/>
                  </a:cxn>
                  <a:cxn ang="0">
                    <a:pos x="1483" y="0"/>
                  </a:cxn>
                  <a:cxn ang="0">
                    <a:pos x="1453" y="31"/>
                  </a:cxn>
                  <a:cxn ang="0">
                    <a:pos x="1394" y="31"/>
                  </a:cxn>
                  <a:cxn ang="0">
                    <a:pos x="1364" y="61"/>
                  </a:cxn>
                  <a:cxn ang="0">
                    <a:pos x="1305" y="31"/>
                  </a:cxn>
                  <a:cxn ang="0">
                    <a:pos x="1246" y="31"/>
                  </a:cxn>
                  <a:cxn ang="0">
                    <a:pos x="1127" y="149"/>
                  </a:cxn>
                  <a:cxn ang="0">
                    <a:pos x="1127" y="207"/>
                  </a:cxn>
                  <a:cxn ang="0">
                    <a:pos x="1098" y="238"/>
                  </a:cxn>
                  <a:cxn ang="0">
                    <a:pos x="1098" y="297"/>
                  </a:cxn>
                  <a:cxn ang="0">
                    <a:pos x="1127" y="326"/>
                  </a:cxn>
                  <a:cxn ang="0">
                    <a:pos x="1098" y="356"/>
                  </a:cxn>
                  <a:cxn ang="0">
                    <a:pos x="1009" y="356"/>
                  </a:cxn>
                  <a:cxn ang="0">
                    <a:pos x="1009" y="386"/>
                  </a:cxn>
                  <a:cxn ang="0">
                    <a:pos x="978" y="416"/>
                  </a:cxn>
                  <a:cxn ang="0">
                    <a:pos x="948" y="416"/>
                  </a:cxn>
                  <a:cxn ang="0">
                    <a:pos x="948" y="444"/>
                  </a:cxn>
                  <a:cxn ang="0">
                    <a:pos x="920" y="416"/>
                  </a:cxn>
                  <a:cxn ang="0">
                    <a:pos x="860" y="416"/>
                  </a:cxn>
                  <a:cxn ang="0">
                    <a:pos x="830" y="386"/>
                  </a:cxn>
                  <a:cxn ang="0">
                    <a:pos x="802" y="386"/>
                  </a:cxn>
                  <a:cxn ang="0">
                    <a:pos x="771" y="356"/>
                  </a:cxn>
                  <a:cxn ang="0">
                    <a:pos x="683" y="356"/>
                  </a:cxn>
                  <a:cxn ang="0">
                    <a:pos x="683" y="386"/>
                  </a:cxn>
                  <a:cxn ang="0">
                    <a:pos x="623" y="386"/>
                  </a:cxn>
                  <a:cxn ang="0">
                    <a:pos x="593" y="416"/>
                  </a:cxn>
                  <a:cxn ang="0">
                    <a:pos x="475" y="416"/>
                  </a:cxn>
                  <a:cxn ang="0">
                    <a:pos x="446" y="386"/>
                  </a:cxn>
                  <a:cxn ang="0">
                    <a:pos x="386" y="386"/>
                  </a:cxn>
                  <a:cxn ang="0">
                    <a:pos x="297" y="297"/>
                  </a:cxn>
                  <a:cxn ang="0">
                    <a:pos x="268" y="297"/>
                  </a:cxn>
                  <a:cxn ang="0">
                    <a:pos x="268" y="268"/>
                  </a:cxn>
                  <a:cxn ang="0">
                    <a:pos x="209" y="238"/>
                  </a:cxn>
                  <a:cxn ang="0">
                    <a:pos x="179" y="238"/>
                  </a:cxn>
                  <a:cxn ang="0">
                    <a:pos x="118" y="207"/>
                  </a:cxn>
                  <a:cxn ang="0">
                    <a:pos x="90" y="268"/>
                  </a:cxn>
                  <a:cxn ang="0">
                    <a:pos x="118" y="268"/>
                  </a:cxn>
                  <a:cxn ang="0">
                    <a:pos x="61" y="297"/>
                  </a:cxn>
                  <a:cxn ang="0">
                    <a:pos x="30" y="268"/>
                  </a:cxn>
                  <a:cxn ang="0">
                    <a:pos x="0" y="297"/>
                  </a:cxn>
                </a:cxnLst>
                <a:rect l="0" t="0" r="r" b="b"/>
                <a:pathLst>
                  <a:path w="1867" h="444">
                    <a:moveTo>
                      <a:pt x="1838" y="297"/>
                    </a:moveTo>
                    <a:lnTo>
                      <a:pt x="1808" y="297"/>
                    </a:lnTo>
                    <a:lnTo>
                      <a:pt x="1778" y="268"/>
                    </a:lnTo>
                    <a:lnTo>
                      <a:pt x="1778" y="238"/>
                    </a:lnTo>
                    <a:lnTo>
                      <a:pt x="1808" y="238"/>
                    </a:lnTo>
                    <a:lnTo>
                      <a:pt x="1867" y="179"/>
                    </a:lnTo>
                    <a:lnTo>
                      <a:pt x="1867" y="149"/>
                    </a:lnTo>
                    <a:lnTo>
                      <a:pt x="1838" y="119"/>
                    </a:lnTo>
                    <a:lnTo>
                      <a:pt x="1778" y="89"/>
                    </a:lnTo>
                    <a:lnTo>
                      <a:pt x="1720" y="89"/>
                    </a:lnTo>
                    <a:lnTo>
                      <a:pt x="1660" y="61"/>
                    </a:lnTo>
                    <a:lnTo>
                      <a:pt x="1601" y="61"/>
                    </a:lnTo>
                    <a:lnTo>
                      <a:pt x="1541" y="0"/>
                    </a:lnTo>
                    <a:lnTo>
                      <a:pt x="1483" y="0"/>
                    </a:lnTo>
                    <a:lnTo>
                      <a:pt x="1453" y="31"/>
                    </a:lnTo>
                    <a:lnTo>
                      <a:pt x="1394" y="31"/>
                    </a:lnTo>
                    <a:lnTo>
                      <a:pt x="1364" y="61"/>
                    </a:lnTo>
                    <a:lnTo>
                      <a:pt x="1305" y="31"/>
                    </a:lnTo>
                    <a:lnTo>
                      <a:pt x="1246" y="31"/>
                    </a:lnTo>
                    <a:lnTo>
                      <a:pt x="1127" y="149"/>
                    </a:lnTo>
                    <a:lnTo>
                      <a:pt x="1127" y="207"/>
                    </a:lnTo>
                    <a:lnTo>
                      <a:pt x="1098" y="238"/>
                    </a:lnTo>
                    <a:lnTo>
                      <a:pt x="1098" y="297"/>
                    </a:lnTo>
                    <a:lnTo>
                      <a:pt x="1127" y="326"/>
                    </a:lnTo>
                    <a:lnTo>
                      <a:pt x="1098" y="356"/>
                    </a:lnTo>
                    <a:lnTo>
                      <a:pt x="1009" y="356"/>
                    </a:lnTo>
                    <a:lnTo>
                      <a:pt x="1009" y="386"/>
                    </a:lnTo>
                    <a:lnTo>
                      <a:pt x="978" y="416"/>
                    </a:lnTo>
                    <a:lnTo>
                      <a:pt x="948" y="416"/>
                    </a:lnTo>
                    <a:lnTo>
                      <a:pt x="948" y="444"/>
                    </a:lnTo>
                    <a:lnTo>
                      <a:pt x="920" y="416"/>
                    </a:lnTo>
                    <a:lnTo>
                      <a:pt x="860" y="416"/>
                    </a:lnTo>
                    <a:lnTo>
                      <a:pt x="830" y="386"/>
                    </a:lnTo>
                    <a:lnTo>
                      <a:pt x="802" y="386"/>
                    </a:lnTo>
                    <a:lnTo>
                      <a:pt x="771" y="356"/>
                    </a:lnTo>
                    <a:lnTo>
                      <a:pt x="683" y="356"/>
                    </a:lnTo>
                    <a:lnTo>
                      <a:pt x="683" y="386"/>
                    </a:lnTo>
                    <a:lnTo>
                      <a:pt x="623" y="386"/>
                    </a:lnTo>
                    <a:lnTo>
                      <a:pt x="593" y="416"/>
                    </a:lnTo>
                    <a:lnTo>
                      <a:pt x="475" y="416"/>
                    </a:lnTo>
                    <a:lnTo>
                      <a:pt x="446" y="386"/>
                    </a:lnTo>
                    <a:lnTo>
                      <a:pt x="386" y="386"/>
                    </a:lnTo>
                    <a:lnTo>
                      <a:pt x="297" y="297"/>
                    </a:lnTo>
                    <a:lnTo>
                      <a:pt x="268" y="297"/>
                    </a:lnTo>
                    <a:lnTo>
                      <a:pt x="268" y="268"/>
                    </a:lnTo>
                    <a:lnTo>
                      <a:pt x="209" y="238"/>
                    </a:lnTo>
                    <a:lnTo>
                      <a:pt x="179" y="238"/>
                    </a:lnTo>
                    <a:lnTo>
                      <a:pt x="118" y="207"/>
                    </a:lnTo>
                    <a:lnTo>
                      <a:pt x="90" y="268"/>
                    </a:lnTo>
                    <a:lnTo>
                      <a:pt x="118" y="268"/>
                    </a:lnTo>
                    <a:lnTo>
                      <a:pt x="61" y="297"/>
                    </a:lnTo>
                    <a:lnTo>
                      <a:pt x="30" y="268"/>
                    </a:lnTo>
                    <a:lnTo>
                      <a:pt x="0" y="297"/>
                    </a:lnTo>
                  </a:path>
                </a:pathLst>
              </a:custGeom>
              <a:noFill/>
              <a:ln w="1588">
                <a:solidFill>
                  <a:srgbClr val="000000"/>
                </a:solidFill>
                <a:prstDash val="solid"/>
                <a:round/>
                <a:headEnd/>
                <a:tailEnd/>
              </a:ln>
            </p:spPr>
            <p:txBody>
              <a:bodyPr/>
              <a:lstStyle/>
              <a:p>
                <a:endParaRPr lang="en-GB"/>
              </a:p>
            </p:txBody>
          </p:sp>
          <p:sp>
            <p:nvSpPr>
              <p:cNvPr id="13493" name="Freeform 181"/>
              <p:cNvSpPr>
                <a:spLocks/>
              </p:cNvSpPr>
              <p:nvPr/>
            </p:nvSpPr>
            <p:spPr bwMode="auto">
              <a:xfrm>
                <a:off x="4250" y="995"/>
                <a:ext cx="59" cy="44"/>
              </a:xfrm>
              <a:custGeom>
                <a:avLst/>
                <a:gdLst/>
                <a:ahLst/>
                <a:cxnLst>
                  <a:cxn ang="0">
                    <a:pos x="0" y="178"/>
                  </a:cxn>
                  <a:cxn ang="0">
                    <a:pos x="29" y="178"/>
                  </a:cxn>
                  <a:cxn ang="0">
                    <a:pos x="59" y="149"/>
                  </a:cxn>
                  <a:cxn ang="0">
                    <a:pos x="59" y="119"/>
                  </a:cxn>
                  <a:cxn ang="0">
                    <a:pos x="89" y="88"/>
                  </a:cxn>
                  <a:cxn ang="0">
                    <a:pos x="177" y="88"/>
                  </a:cxn>
                  <a:cxn ang="0">
                    <a:pos x="238" y="30"/>
                  </a:cxn>
                  <a:cxn ang="0">
                    <a:pos x="207" y="0"/>
                  </a:cxn>
                </a:cxnLst>
                <a:rect l="0" t="0" r="r" b="b"/>
                <a:pathLst>
                  <a:path w="238" h="178">
                    <a:moveTo>
                      <a:pt x="0" y="178"/>
                    </a:moveTo>
                    <a:lnTo>
                      <a:pt x="29" y="178"/>
                    </a:lnTo>
                    <a:lnTo>
                      <a:pt x="59" y="149"/>
                    </a:lnTo>
                    <a:lnTo>
                      <a:pt x="59" y="119"/>
                    </a:lnTo>
                    <a:lnTo>
                      <a:pt x="89" y="88"/>
                    </a:lnTo>
                    <a:lnTo>
                      <a:pt x="177" y="88"/>
                    </a:lnTo>
                    <a:lnTo>
                      <a:pt x="238" y="30"/>
                    </a:lnTo>
                    <a:lnTo>
                      <a:pt x="207" y="0"/>
                    </a:lnTo>
                  </a:path>
                </a:pathLst>
              </a:custGeom>
              <a:noFill/>
              <a:ln w="1588">
                <a:solidFill>
                  <a:srgbClr val="000000"/>
                </a:solidFill>
                <a:prstDash val="solid"/>
                <a:round/>
                <a:headEnd/>
                <a:tailEnd/>
              </a:ln>
            </p:spPr>
            <p:txBody>
              <a:bodyPr/>
              <a:lstStyle/>
              <a:p>
                <a:endParaRPr lang="en-GB"/>
              </a:p>
            </p:txBody>
          </p:sp>
          <p:sp>
            <p:nvSpPr>
              <p:cNvPr id="13494" name="Freeform 182"/>
              <p:cNvSpPr>
                <a:spLocks/>
              </p:cNvSpPr>
              <p:nvPr/>
            </p:nvSpPr>
            <p:spPr bwMode="auto">
              <a:xfrm>
                <a:off x="4243" y="965"/>
                <a:ext cx="59" cy="30"/>
              </a:xfrm>
              <a:custGeom>
                <a:avLst/>
                <a:gdLst/>
                <a:ahLst/>
                <a:cxnLst>
                  <a:cxn ang="0">
                    <a:pos x="0" y="0"/>
                  </a:cxn>
                  <a:cxn ang="0">
                    <a:pos x="30" y="31"/>
                  </a:cxn>
                  <a:cxn ang="0">
                    <a:pos x="119" y="31"/>
                  </a:cxn>
                  <a:cxn ang="0">
                    <a:pos x="89" y="61"/>
                  </a:cxn>
                  <a:cxn ang="0">
                    <a:pos x="237" y="61"/>
                  </a:cxn>
                  <a:cxn ang="0">
                    <a:pos x="177" y="89"/>
                  </a:cxn>
                  <a:cxn ang="0">
                    <a:pos x="207" y="89"/>
                  </a:cxn>
                  <a:cxn ang="0">
                    <a:pos x="207" y="119"/>
                  </a:cxn>
                  <a:cxn ang="0">
                    <a:pos x="237" y="119"/>
                  </a:cxn>
                </a:cxnLst>
                <a:rect l="0" t="0" r="r" b="b"/>
                <a:pathLst>
                  <a:path w="237" h="119">
                    <a:moveTo>
                      <a:pt x="0" y="0"/>
                    </a:moveTo>
                    <a:lnTo>
                      <a:pt x="30" y="31"/>
                    </a:lnTo>
                    <a:lnTo>
                      <a:pt x="119" y="31"/>
                    </a:lnTo>
                    <a:lnTo>
                      <a:pt x="89" y="61"/>
                    </a:lnTo>
                    <a:lnTo>
                      <a:pt x="237" y="61"/>
                    </a:lnTo>
                    <a:lnTo>
                      <a:pt x="177" y="89"/>
                    </a:lnTo>
                    <a:lnTo>
                      <a:pt x="207" y="89"/>
                    </a:lnTo>
                    <a:lnTo>
                      <a:pt x="207" y="119"/>
                    </a:lnTo>
                    <a:lnTo>
                      <a:pt x="237" y="119"/>
                    </a:lnTo>
                  </a:path>
                </a:pathLst>
              </a:custGeom>
              <a:noFill/>
              <a:ln w="1588">
                <a:solidFill>
                  <a:srgbClr val="000000"/>
                </a:solidFill>
                <a:prstDash val="solid"/>
                <a:round/>
                <a:headEnd/>
                <a:tailEnd/>
              </a:ln>
            </p:spPr>
            <p:txBody>
              <a:bodyPr/>
              <a:lstStyle/>
              <a:p>
                <a:endParaRPr lang="en-GB"/>
              </a:p>
            </p:txBody>
          </p:sp>
          <p:sp>
            <p:nvSpPr>
              <p:cNvPr id="13495" name="Freeform 183"/>
              <p:cNvSpPr>
                <a:spLocks/>
              </p:cNvSpPr>
              <p:nvPr/>
            </p:nvSpPr>
            <p:spPr bwMode="auto">
              <a:xfrm>
                <a:off x="4220" y="958"/>
                <a:ext cx="23" cy="7"/>
              </a:xfrm>
              <a:custGeom>
                <a:avLst/>
                <a:gdLst/>
                <a:ahLst/>
                <a:cxnLst>
                  <a:cxn ang="0">
                    <a:pos x="88" y="30"/>
                  </a:cxn>
                  <a:cxn ang="0">
                    <a:pos x="58" y="0"/>
                  </a:cxn>
                  <a:cxn ang="0">
                    <a:pos x="28" y="0"/>
                  </a:cxn>
                  <a:cxn ang="0">
                    <a:pos x="0" y="30"/>
                  </a:cxn>
                  <a:cxn ang="0">
                    <a:pos x="88" y="30"/>
                  </a:cxn>
                </a:cxnLst>
                <a:rect l="0" t="0" r="r" b="b"/>
                <a:pathLst>
                  <a:path w="88" h="30">
                    <a:moveTo>
                      <a:pt x="88" y="30"/>
                    </a:moveTo>
                    <a:lnTo>
                      <a:pt x="58" y="0"/>
                    </a:lnTo>
                    <a:lnTo>
                      <a:pt x="28" y="0"/>
                    </a:lnTo>
                    <a:lnTo>
                      <a:pt x="0" y="30"/>
                    </a:lnTo>
                    <a:lnTo>
                      <a:pt x="88" y="30"/>
                    </a:lnTo>
                  </a:path>
                </a:pathLst>
              </a:custGeom>
              <a:noFill/>
              <a:ln w="1588">
                <a:solidFill>
                  <a:srgbClr val="000000"/>
                </a:solidFill>
                <a:prstDash val="solid"/>
                <a:round/>
                <a:headEnd/>
                <a:tailEnd/>
              </a:ln>
            </p:spPr>
            <p:txBody>
              <a:bodyPr/>
              <a:lstStyle/>
              <a:p>
                <a:endParaRPr lang="en-GB"/>
              </a:p>
            </p:txBody>
          </p:sp>
          <p:sp>
            <p:nvSpPr>
              <p:cNvPr id="13496" name="Freeform 184"/>
              <p:cNvSpPr>
                <a:spLocks/>
              </p:cNvSpPr>
              <p:nvPr/>
            </p:nvSpPr>
            <p:spPr bwMode="auto">
              <a:xfrm>
                <a:off x="4220" y="1039"/>
                <a:ext cx="252" cy="637"/>
              </a:xfrm>
              <a:custGeom>
                <a:avLst/>
                <a:gdLst/>
                <a:ahLst/>
                <a:cxnLst>
                  <a:cxn ang="0">
                    <a:pos x="237" y="2515"/>
                  </a:cxn>
                  <a:cxn ang="0">
                    <a:pos x="295" y="2488"/>
                  </a:cxn>
                  <a:cxn ang="0">
                    <a:pos x="384" y="2427"/>
                  </a:cxn>
                  <a:cxn ang="0">
                    <a:pos x="474" y="2369"/>
                  </a:cxn>
                  <a:cxn ang="0">
                    <a:pos x="620" y="2251"/>
                  </a:cxn>
                  <a:cxn ang="0">
                    <a:pos x="681" y="2160"/>
                  </a:cxn>
                  <a:cxn ang="0">
                    <a:pos x="711" y="2132"/>
                  </a:cxn>
                  <a:cxn ang="0">
                    <a:pos x="830" y="2042"/>
                  </a:cxn>
                  <a:cxn ang="0">
                    <a:pos x="918" y="1984"/>
                  </a:cxn>
                  <a:cxn ang="0">
                    <a:pos x="948" y="1895"/>
                  </a:cxn>
                  <a:cxn ang="0">
                    <a:pos x="888" y="1717"/>
                  </a:cxn>
                  <a:cxn ang="0">
                    <a:pos x="770" y="1659"/>
                  </a:cxn>
                  <a:cxn ang="0">
                    <a:pos x="681" y="1629"/>
                  </a:cxn>
                  <a:cxn ang="0">
                    <a:pos x="593" y="1568"/>
                  </a:cxn>
                  <a:cxn ang="0">
                    <a:pos x="711" y="1480"/>
                  </a:cxn>
                  <a:cxn ang="0">
                    <a:pos x="681" y="1422"/>
                  </a:cxn>
                  <a:cxn ang="0">
                    <a:pos x="593" y="1391"/>
                  </a:cxn>
                  <a:cxn ang="0">
                    <a:pos x="563" y="1331"/>
                  </a:cxn>
                  <a:cxn ang="0">
                    <a:pos x="533" y="1304"/>
                  </a:cxn>
                  <a:cxn ang="0">
                    <a:pos x="593" y="1273"/>
                  </a:cxn>
                  <a:cxn ang="0">
                    <a:pos x="533" y="1243"/>
                  </a:cxn>
                  <a:cxn ang="0">
                    <a:pos x="444" y="1213"/>
                  </a:cxn>
                  <a:cxn ang="0">
                    <a:pos x="474" y="1155"/>
                  </a:cxn>
                  <a:cxn ang="0">
                    <a:pos x="444" y="1125"/>
                  </a:cxn>
                  <a:cxn ang="0">
                    <a:pos x="444" y="1066"/>
                  </a:cxn>
                  <a:cxn ang="0">
                    <a:pos x="502" y="977"/>
                  </a:cxn>
                  <a:cxn ang="0">
                    <a:pos x="474" y="918"/>
                  </a:cxn>
                  <a:cxn ang="0">
                    <a:pos x="413" y="829"/>
                  </a:cxn>
                  <a:cxn ang="0">
                    <a:pos x="384" y="800"/>
                  </a:cxn>
                  <a:cxn ang="0">
                    <a:pos x="295" y="681"/>
                  </a:cxn>
                  <a:cxn ang="0">
                    <a:pos x="237" y="650"/>
                  </a:cxn>
                  <a:cxn ang="0">
                    <a:pos x="384" y="444"/>
                  </a:cxn>
                  <a:cxn ang="0">
                    <a:pos x="356" y="355"/>
                  </a:cxn>
                  <a:cxn ang="0">
                    <a:pos x="207" y="266"/>
                  </a:cxn>
                  <a:cxn ang="0">
                    <a:pos x="58" y="207"/>
                  </a:cxn>
                  <a:cxn ang="0">
                    <a:pos x="28" y="119"/>
                  </a:cxn>
                  <a:cxn ang="0">
                    <a:pos x="58" y="59"/>
                  </a:cxn>
                  <a:cxn ang="0">
                    <a:pos x="28" y="29"/>
                  </a:cxn>
                  <a:cxn ang="0">
                    <a:pos x="118" y="0"/>
                  </a:cxn>
                </a:cxnLst>
                <a:rect l="0" t="0" r="r" b="b"/>
                <a:pathLst>
                  <a:path w="1007" h="2545">
                    <a:moveTo>
                      <a:pt x="237" y="2545"/>
                    </a:moveTo>
                    <a:lnTo>
                      <a:pt x="237" y="2515"/>
                    </a:lnTo>
                    <a:lnTo>
                      <a:pt x="265" y="2488"/>
                    </a:lnTo>
                    <a:lnTo>
                      <a:pt x="295" y="2488"/>
                    </a:lnTo>
                    <a:lnTo>
                      <a:pt x="356" y="2427"/>
                    </a:lnTo>
                    <a:lnTo>
                      <a:pt x="384" y="2427"/>
                    </a:lnTo>
                    <a:lnTo>
                      <a:pt x="444" y="2369"/>
                    </a:lnTo>
                    <a:lnTo>
                      <a:pt x="474" y="2369"/>
                    </a:lnTo>
                    <a:lnTo>
                      <a:pt x="593" y="2251"/>
                    </a:lnTo>
                    <a:lnTo>
                      <a:pt x="620" y="2251"/>
                    </a:lnTo>
                    <a:lnTo>
                      <a:pt x="681" y="2190"/>
                    </a:lnTo>
                    <a:lnTo>
                      <a:pt x="681" y="2160"/>
                    </a:lnTo>
                    <a:lnTo>
                      <a:pt x="711" y="2160"/>
                    </a:lnTo>
                    <a:lnTo>
                      <a:pt x="711" y="2132"/>
                    </a:lnTo>
                    <a:lnTo>
                      <a:pt x="800" y="2042"/>
                    </a:lnTo>
                    <a:lnTo>
                      <a:pt x="830" y="2042"/>
                    </a:lnTo>
                    <a:lnTo>
                      <a:pt x="888" y="1984"/>
                    </a:lnTo>
                    <a:lnTo>
                      <a:pt x="918" y="1984"/>
                    </a:lnTo>
                    <a:lnTo>
                      <a:pt x="948" y="1954"/>
                    </a:lnTo>
                    <a:lnTo>
                      <a:pt x="948" y="1895"/>
                    </a:lnTo>
                    <a:lnTo>
                      <a:pt x="1007" y="1835"/>
                    </a:lnTo>
                    <a:lnTo>
                      <a:pt x="888" y="1717"/>
                    </a:lnTo>
                    <a:lnTo>
                      <a:pt x="830" y="1717"/>
                    </a:lnTo>
                    <a:lnTo>
                      <a:pt x="770" y="1659"/>
                    </a:lnTo>
                    <a:lnTo>
                      <a:pt x="711" y="1659"/>
                    </a:lnTo>
                    <a:lnTo>
                      <a:pt x="681" y="1629"/>
                    </a:lnTo>
                    <a:lnTo>
                      <a:pt x="651" y="1629"/>
                    </a:lnTo>
                    <a:lnTo>
                      <a:pt x="593" y="1568"/>
                    </a:lnTo>
                    <a:lnTo>
                      <a:pt x="620" y="1568"/>
                    </a:lnTo>
                    <a:lnTo>
                      <a:pt x="711" y="1480"/>
                    </a:lnTo>
                    <a:lnTo>
                      <a:pt x="681" y="1450"/>
                    </a:lnTo>
                    <a:lnTo>
                      <a:pt x="681" y="1422"/>
                    </a:lnTo>
                    <a:lnTo>
                      <a:pt x="651" y="1391"/>
                    </a:lnTo>
                    <a:lnTo>
                      <a:pt x="593" y="1391"/>
                    </a:lnTo>
                    <a:lnTo>
                      <a:pt x="563" y="1361"/>
                    </a:lnTo>
                    <a:lnTo>
                      <a:pt x="563" y="1331"/>
                    </a:lnTo>
                    <a:lnTo>
                      <a:pt x="533" y="1331"/>
                    </a:lnTo>
                    <a:lnTo>
                      <a:pt x="533" y="1304"/>
                    </a:lnTo>
                    <a:lnTo>
                      <a:pt x="563" y="1304"/>
                    </a:lnTo>
                    <a:lnTo>
                      <a:pt x="593" y="1273"/>
                    </a:lnTo>
                    <a:lnTo>
                      <a:pt x="563" y="1273"/>
                    </a:lnTo>
                    <a:lnTo>
                      <a:pt x="533" y="1243"/>
                    </a:lnTo>
                    <a:lnTo>
                      <a:pt x="474" y="1243"/>
                    </a:lnTo>
                    <a:lnTo>
                      <a:pt x="444" y="1213"/>
                    </a:lnTo>
                    <a:lnTo>
                      <a:pt x="444" y="1155"/>
                    </a:lnTo>
                    <a:lnTo>
                      <a:pt x="474" y="1155"/>
                    </a:lnTo>
                    <a:lnTo>
                      <a:pt x="474" y="1125"/>
                    </a:lnTo>
                    <a:lnTo>
                      <a:pt x="444" y="1125"/>
                    </a:lnTo>
                    <a:lnTo>
                      <a:pt x="413" y="1095"/>
                    </a:lnTo>
                    <a:lnTo>
                      <a:pt x="444" y="1066"/>
                    </a:lnTo>
                    <a:lnTo>
                      <a:pt x="444" y="1006"/>
                    </a:lnTo>
                    <a:lnTo>
                      <a:pt x="502" y="977"/>
                    </a:lnTo>
                    <a:lnTo>
                      <a:pt x="533" y="977"/>
                    </a:lnTo>
                    <a:lnTo>
                      <a:pt x="474" y="918"/>
                    </a:lnTo>
                    <a:lnTo>
                      <a:pt x="474" y="888"/>
                    </a:lnTo>
                    <a:lnTo>
                      <a:pt x="413" y="829"/>
                    </a:lnTo>
                    <a:lnTo>
                      <a:pt x="384" y="829"/>
                    </a:lnTo>
                    <a:lnTo>
                      <a:pt x="384" y="800"/>
                    </a:lnTo>
                    <a:lnTo>
                      <a:pt x="295" y="711"/>
                    </a:lnTo>
                    <a:lnTo>
                      <a:pt x="295" y="681"/>
                    </a:lnTo>
                    <a:lnTo>
                      <a:pt x="265" y="650"/>
                    </a:lnTo>
                    <a:lnTo>
                      <a:pt x="237" y="650"/>
                    </a:lnTo>
                    <a:lnTo>
                      <a:pt x="237" y="593"/>
                    </a:lnTo>
                    <a:lnTo>
                      <a:pt x="384" y="444"/>
                    </a:lnTo>
                    <a:lnTo>
                      <a:pt x="384" y="384"/>
                    </a:lnTo>
                    <a:lnTo>
                      <a:pt x="356" y="355"/>
                    </a:lnTo>
                    <a:lnTo>
                      <a:pt x="295" y="355"/>
                    </a:lnTo>
                    <a:lnTo>
                      <a:pt x="207" y="266"/>
                    </a:lnTo>
                    <a:lnTo>
                      <a:pt x="88" y="266"/>
                    </a:lnTo>
                    <a:lnTo>
                      <a:pt x="58" y="207"/>
                    </a:lnTo>
                    <a:lnTo>
                      <a:pt x="28" y="207"/>
                    </a:lnTo>
                    <a:lnTo>
                      <a:pt x="28" y="119"/>
                    </a:lnTo>
                    <a:lnTo>
                      <a:pt x="58" y="89"/>
                    </a:lnTo>
                    <a:lnTo>
                      <a:pt x="58" y="59"/>
                    </a:lnTo>
                    <a:lnTo>
                      <a:pt x="0" y="59"/>
                    </a:lnTo>
                    <a:lnTo>
                      <a:pt x="28" y="29"/>
                    </a:lnTo>
                    <a:lnTo>
                      <a:pt x="88" y="29"/>
                    </a:lnTo>
                    <a:lnTo>
                      <a:pt x="118" y="0"/>
                    </a:lnTo>
                  </a:path>
                </a:pathLst>
              </a:custGeom>
              <a:noFill/>
              <a:ln w="1588">
                <a:solidFill>
                  <a:srgbClr val="000000"/>
                </a:solidFill>
                <a:prstDash val="solid"/>
                <a:round/>
                <a:headEnd/>
                <a:tailEnd/>
              </a:ln>
            </p:spPr>
            <p:txBody>
              <a:bodyPr/>
              <a:lstStyle/>
              <a:p>
                <a:endParaRPr lang="en-GB"/>
              </a:p>
            </p:txBody>
          </p:sp>
          <p:sp>
            <p:nvSpPr>
              <p:cNvPr id="13497" name="Freeform 185"/>
              <p:cNvSpPr>
                <a:spLocks/>
              </p:cNvSpPr>
              <p:nvPr/>
            </p:nvSpPr>
            <p:spPr bwMode="auto">
              <a:xfrm>
                <a:off x="3857" y="1276"/>
                <a:ext cx="237" cy="422"/>
              </a:xfrm>
              <a:custGeom>
                <a:avLst/>
                <a:gdLst/>
                <a:ahLst/>
                <a:cxnLst>
                  <a:cxn ang="0">
                    <a:pos x="680" y="29"/>
                  </a:cxn>
                  <a:cxn ang="0">
                    <a:pos x="710" y="29"/>
                  </a:cxn>
                  <a:cxn ang="0">
                    <a:pos x="830" y="58"/>
                  </a:cxn>
                  <a:cxn ang="0">
                    <a:pos x="859" y="88"/>
                  </a:cxn>
                  <a:cxn ang="0">
                    <a:pos x="889" y="207"/>
                  </a:cxn>
                  <a:cxn ang="0">
                    <a:pos x="948" y="236"/>
                  </a:cxn>
                  <a:cxn ang="0">
                    <a:pos x="917" y="265"/>
                  </a:cxn>
                  <a:cxn ang="0">
                    <a:pos x="917" y="295"/>
                  </a:cxn>
                  <a:cxn ang="0">
                    <a:pos x="859" y="265"/>
                  </a:cxn>
                  <a:cxn ang="0">
                    <a:pos x="799" y="295"/>
                  </a:cxn>
                  <a:cxn ang="0">
                    <a:pos x="710" y="356"/>
                  </a:cxn>
                  <a:cxn ang="0">
                    <a:pos x="680" y="413"/>
                  </a:cxn>
                  <a:cxn ang="0">
                    <a:pos x="534" y="532"/>
                  </a:cxn>
                  <a:cxn ang="0">
                    <a:pos x="503" y="562"/>
                  </a:cxn>
                  <a:cxn ang="0">
                    <a:pos x="415" y="592"/>
                  </a:cxn>
                  <a:cxn ang="0">
                    <a:pos x="385" y="620"/>
                  </a:cxn>
                  <a:cxn ang="0">
                    <a:pos x="325" y="650"/>
                  </a:cxn>
                  <a:cxn ang="0">
                    <a:pos x="296" y="711"/>
                  </a:cxn>
                  <a:cxn ang="0">
                    <a:pos x="266" y="738"/>
                  </a:cxn>
                  <a:cxn ang="0">
                    <a:pos x="266" y="769"/>
                  </a:cxn>
                  <a:cxn ang="0">
                    <a:pos x="178" y="799"/>
                  </a:cxn>
                  <a:cxn ang="0">
                    <a:pos x="148" y="799"/>
                  </a:cxn>
                  <a:cxn ang="0">
                    <a:pos x="88" y="769"/>
                  </a:cxn>
                  <a:cxn ang="0">
                    <a:pos x="118" y="829"/>
                  </a:cxn>
                  <a:cxn ang="0">
                    <a:pos x="88" y="857"/>
                  </a:cxn>
                  <a:cxn ang="0">
                    <a:pos x="29" y="947"/>
                  </a:cxn>
                  <a:cxn ang="0">
                    <a:pos x="29" y="976"/>
                  </a:cxn>
                  <a:cxn ang="0">
                    <a:pos x="59" y="1036"/>
                  </a:cxn>
                  <a:cxn ang="0">
                    <a:pos x="88" y="1065"/>
                  </a:cxn>
                  <a:cxn ang="0">
                    <a:pos x="59" y="1184"/>
                  </a:cxn>
                  <a:cxn ang="0">
                    <a:pos x="148" y="1242"/>
                  </a:cxn>
                  <a:cxn ang="0">
                    <a:pos x="178" y="1303"/>
                  </a:cxn>
                  <a:cxn ang="0">
                    <a:pos x="148" y="1331"/>
                  </a:cxn>
                  <a:cxn ang="0">
                    <a:pos x="88" y="1449"/>
                  </a:cxn>
                  <a:cxn ang="0">
                    <a:pos x="118" y="1540"/>
                  </a:cxn>
                  <a:cxn ang="0">
                    <a:pos x="118" y="1597"/>
                  </a:cxn>
                  <a:cxn ang="0">
                    <a:pos x="178" y="1628"/>
                  </a:cxn>
                  <a:cxn ang="0">
                    <a:pos x="266" y="1597"/>
                  </a:cxn>
                  <a:cxn ang="0">
                    <a:pos x="296" y="1628"/>
                  </a:cxn>
                  <a:cxn ang="0">
                    <a:pos x="355" y="1658"/>
                  </a:cxn>
                  <a:cxn ang="0">
                    <a:pos x="385" y="1686"/>
                  </a:cxn>
                </a:cxnLst>
                <a:rect l="0" t="0" r="r" b="b"/>
                <a:pathLst>
                  <a:path w="948" h="1686">
                    <a:moveTo>
                      <a:pt x="622" y="0"/>
                    </a:moveTo>
                    <a:lnTo>
                      <a:pt x="680" y="29"/>
                    </a:lnTo>
                    <a:lnTo>
                      <a:pt x="710" y="0"/>
                    </a:lnTo>
                    <a:lnTo>
                      <a:pt x="710" y="29"/>
                    </a:lnTo>
                    <a:lnTo>
                      <a:pt x="741" y="58"/>
                    </a:lnTo>
                    <a:lnTo>
                      <a:pt x="830" y="58"/>
                    </a:lnTo>
                    <a:lnTo>
                      <a:pt x="830" y="88"/>
                    </a:lnTo>
                    <a:lnTo>
                      <a:pt x="859" y="88"/>
                    </a:lnTo>
                    <a:lnTo>
                      <a:pt x="889" y="118"/>
                    </a:lnTo>
                    <a:lnTo>
                      <a:pt x="889" y="207"/>
                    </a:lnTo>
                    <a:lnTo>
                      <a:pt x="917" y="207"/>
                    </a:lnTo>
                    <a:lnTo>
                      <a:pt x="948" y="236"/>
                    </a:lnTo>
                    <a:lnTo>
                      <a:pt x="917" y="236"/>
                    </a:lnTo>
                    <a:lnTo>
                      <a:pt x="917" y="265"/>
                    </a:lnTo>
                    <a:lnTo>
                      <a:pt x="889" y="265"/>
                    </a:lnTo>
                    <a:lnTo>
                      <a:pt x="917" y="295"/>
                    </a:lnTo>
                    <a:lnTo>
                      <a:pt x="889" y="295"/>
                    </a:lnTo>
                    <a:lnTo>
                      <a:pt x="859" y="265"/>
                    </a:lnTo>
                    <a:lnTo>
                      <a:pt x="830" y="265"/>
                    </a:lnTo>
                    <a:lnTo>
                      <a:pt x="799" y="295"/>
                    </a:lnTo>
                    <a:lnTo>
                      <a:pt x="771" y="295"/>
                    </a:lnTo>
                    <a:lnTo>
                      <a:pt x="710" y="356"/>
                    </a:lnTo>
                    <a:lnTo>
                      <a:pt x="710" y="383"/>
                    </a:lnTo>
                    <a:lnTo>
                      <a:pt x="680" y="413"/>
                    </a:lnTo>
                    <a:lnTo>
                      <a:pt x="652" y="413"/>
                    </a:lnTo>
                    <a:lnTo>
                      <a:pt x="534" y="532"/>
                    </a:lnTo>
                    <a:lnTo>
                      <a:pt x="503" y="532"/>
                    </a:lnTo>
                    <a:lnTo>
                      <a:pt x="503" y="562"/>
                    </a:lnTo>
                    <a:lnTo>
                      <a:pt x="473" y="592"/>
                    </a:lnTo>
                    <a:lnTo>
                      <a:pt x="415" y="592"/>
                    </a:lnTo>
                    <a:lnTo>
                      <a:pt x="415" y="620"/>
                    </a:lnTo>
                    <a:lnTo>
                      <a:pt x="385" y="620"/>
                    </a:lnTo>
                    <a:lnTo>
                      <a:pt x="385" y="650"/>
                    </a:lnTo>
                    <a:lnTo>
                      <a:pt x="325" y="650"/>
                    </a:lnTo>
                    <a:lnTo>
                      <a:pt x="296" y="681"/>
                    </a:lnTo>
                    <a:lnTo>
                      <a:pt x="296" y="711"/>
                    </a:lnTo>
                    <a:lnTo>
                      <a:pt x="266" y="711"/>
                    </a:lnTo>
                    <a:lnTo>
                      <a:pt x="266" y="738"/>
                    </a:lnTo>
                    <a:lnTo>
                      <a:pt x="296" y="738"/>
                    </a:lnTo>
                    <a:lnTo>
                      <a:pt x="266" y="769"/>
                    </a:lnTo>
                    <a:lnTo>
                      <a:pt x="207" y="769"/>
                    </a:lnTo>
                    <a:lnTo>
                      <a:pt x="178" y="799"/>
                    </a:lnTo>
                    <a:lnTo>
                      <a:pt x="178" y="769"/>
                    </a:lnTo>
                    <a:lnTo>
                      <a:pt x="148" y="799"/>
                    </a:lnTo>
                    <a:lnTo>
                      <a:pt x="118" y="799"/>
                    </a:lnTo>
                    <a:lnTo>
                      <a:pt x="88" y="769"/>
                    </a:lnTo>
                    <a:lnTo>
                      <a:pt x="88" y="799"/>
                    </a:lnTo>
                    <a:lnTo>
                      <a:pt x="118" y="829"/>
                    </a:lnTo>
                    <a:lnTo>
                      <a:pt x="88" y="829"/>
                    </a:lnTo>
                    <a:lnTo>
                      <a:pt x="88" y="857"/>
                    </a:lnTo>
                    <a:lnTo>
                      <a:pt x="29" y="917"/>
                    </a:lnTo>
                    <a:lnTo>
                      <a:pt x="29" y="947"/>
                    </a:lnTo>
                    <a:lnTo>
                      <a:pt x="0" y="976"/>
                    </a:lnTo>
                    <a:lnTo>
                      <a:pt x="29" y="976"/>
                    </a:lnTo>
                    <a:lnTo>
                      <a:pt x="29" y="1036"/>
                    </a:lnTo>
                    <a:lnTo>
                      <a:pt x="59" y="1036"/>
                    </a:lnTo>
                    <a:lnTo>
                      <a:pt x="59" y="1065"/>
                    </a:lnTo>
                    <a:lnTo>
                      <a:pt x="88" y="1065"/>
                    </a:lnTo>
                    <a:lnTo>
                      <a:pt x="59" y="1094"/>
                    </a:lnTo>
                    <a:lnTo>
                      <a:pt x="59" y="1184"/>
                    </a:lnTo>
                    <a:lnTo>
                      <a:pt x="88" y="1184"/>
                    </a:lnTo>
                    <a:lnTo>
                      <a:pt x="148" y="1242"/>
                    </a:lnTo>
                    <a:lnTo>
                      <a:pt x="148" y="1272"/>
                    </a:lnTo>
                    <a:lnTo>
                      <a:pt x="178" y="1303"/>
                    </a:lnTo>
                    <a:lnTo>
                      <a:pt x="118" y="1303"/>
                    </a:lnTo>
                    <a:lnTo>
                      <a:pt x="148" y="1331"/>
                    </a:lnTo>
                    <a:lnTo>
                      <a:pt x="148" y="1390"/>
                    </a:lnTo>
                    <a:lnTo>
                      <a:pt x="88" y="1449"/>
                    </a:lnTo>
                    <a:lnTo>
                      <a:pt x="118" y="1479"/>
                    </a:lnTo>
                    <a:lnTo>
                      <a:pt x="118" y="1540"/>
                    </a:lnTo>
                    <a:lnTo>
                      <a:pt x="148" y="1567"/>
                    </a:lnTo>
                    <a:lnTo>
                      <a:pt x="118" y="1597"/>
                    </a:lnTo>
                    <a:lnTo>
                      <a:pt x="148" y="1597"/>
                    </a:lnTo>
                    <a:lnTo>
                      <a:pt x="178" y="1628"/>
                    </a:lnTo>
                    <a:lnTo>
                      <a:pt x="178" y="1597"/>
                    </a:lnTo>
                    <a:lnTo>
                      <a:pt x="266" y="1597"/>
                    </a:lnTo>
                    <a:lnTo>
                      <a:pt x="266" y="1628"/>
                    </a:lnTo>
                    <a:lnTo>
                      <a:pt x="296" y="1628"/>
                    </a:lnTo>
                    <a:lnTo>
                      <a:pt x="325" y="1658"/>
                    </a:lnTo>
                    <a:lnTo>
                      <a:pt x="355" y="1658"/>
                    </a:lnTo>
                    <a:lnTo>
                      <a:pt x="355" y="1686"/>
                    </a:lnTo>
                    <a:lnTo>
                      <a:pt x="385" y="1686"/>
                    </a:lnTo>
                  </a:path>
                </a:pathLst>
              </a:custGeom>
              <a:noFill/>
              <a:ln w="1588">
                <a:solidFill>
                  <a:srgbClr val="000000"/>
                </a:solidFill>
                <a:prstDash val="solid"/>
                <a:round/>
                <a:headEnd/>
                <a:tailEnd/>
              </a:ln>
            </p:spPr>
            <p:txBody>
              <a:bodyPr/>
              <a:lstStyle/>
              <a:p>
                <a:endParaRPr lang="en-GB"/>
              </a:p>
            </p:txBody>
          </p:sp>
          <p:sp>
            <p:nvSpPr>
              <p:cNvPr id="13498" name="Freeform 186"/>
              <p:cNvSpPr>
                <a:spLocks/>
              </p:cNvSpPr>
              <p:nvPr/>
            </p:nvSpPr>
            <p:spPr bwMode="auto">
              <a:xfrm>
                <a:off x="3613" y="1276"/>
                <a:ext cx="400" cy="570"/>
              </a:xfrm>
              <a:custGeom>
                <a:avLst/>
                <a:gdLst/>
                <a:ahLst/>
                <a:cxnLst>
                  <a:cxn ang="0">
                    <a:pos x="61" y="2250"/>
                  </a:cxn>
                  <a:cxn ang="0">
                    <a:pos x="120" y="2190"/>
                  </a:cxn>
                  <a:cxn ang="0">
                    <a:pos x="179" y="2131"/>
                  </a:cxn>
                  <a:cxn ang="0">
                    <a:pos x="238" y="2131"/>
                  </a:cxn>
                  <a:cxn ang="0">
                    <a:pos x="268" y="2131"/>
                  </a:cxn>
                  <a:cxn ang="0">
                    <a:pos x="328" y="2071"/>
                  </a:cxn>
                  <a:cxn ang="0">
                    <a:pos x="386" y="2013"/>
                  </a:cxn>
                  <a:cxn ang="0">
                    <a:pos x="416" y="1953"/>
                  </a:cxn>
                  <a:cxn ang="0">
                    <a:pos x="357" y="1953"/>
                  </a:cxn>
                  <a:cxn ang="0">
                    <a:pos x="446" y="1923"/>
                  </a:cxn>
                  <a:cxn ang="0">
                    <a:pos x="475" y="1865"/>
                  </a:cxn>
                  <a:cxn ang="0">
                    <a:pos x="535" y="1805"/>
                  </a:cxn>
                  <a:cxn ang="0">
                    <a:pos x="416" y="1746"/>
                  </a:cxn>
                  <a:cxn ang="0">
                    <a:pos x="416" y="1658"/>
                  </a:cxn>
                  <a:cxn ang="0">
                    <a:pos x="386" y="1628"/>
                  </a:cxn>
                  <a:cxn ang="0">
                    <a:pos x="298" y="1628"/>
                  </a:cxn>
                  <a:cxn ang="0">
                    <a:pos x="238" y="1628"/>
                  </a:cxn>
                  <a:cxn ang="0">
                    <a:pos x="120" y="1540"/>
                  </a:cxn>
                  <a:cxn ang="0">
                    <a:pos x="91" y="1421"/>
                  </a:cxn>
                  <a:cxn ang="0">
                    <a:pos x="91" y="1361"/>
                  </a:cxn>
                  <a:cxn ang="0">
                    <a:pos x="61" y="1303"/>
                  </a:cxn>
                  <a:cxn ang="0">
                    <a:pos x="91" y="1242"/>
                  </a:cxn>
                  <a:cxn ang="0">
                    <a:pos x="150" y="1154"/>
                  </a:cxn>
                  <a:cxn ang="0">
                    <a:pos x="150" y="1065"/>
                  </a:cxn>
                  <a:cxn ang="0">
                    <a:pos x="150" y="1006"/>
                  </a:cxn>
                  <a:cxn ang="0">
                    <a:pos x="238" y="917"/>
                  </a:cxn>
                  <a:cxn ang="0">
                    <a:pos x="238" y="887"/>
                  </a:cxn>
                  <a:cxn ang="0">
                    <a:pos x="298" y="917"/>
                  </a:cxn>
                  <a:cxn ang="0">
                    <a:pos x="357" y="857"/>
                  </a:cxn>
                  <a:cxn ang="0">
                    <a:pos x="357" y="829"/>
                  </a:cxn>
                  <a:cxn ang="0">
                    <a:pos x="446" y="769"/>
                  </a:cxn>
                  <a:cxn ang="0">
                    <a:pos x="505" y="738"/>
                  </a:cxn>
                  <a:cxn ang="0">
                    <a:pos x="593" y="711"/>
                  </a:cxn>
                  <a:cxn ang="0">
                    <a:pos x="654" y="711"/>
                  </a:cxn>
                  <a:cxn ang="0">
                    <a:pos x="712" y="650"/>
                  </a:cxn>
                  <a:cxn ang="0">
                    <a:pos x="802" y="650"/>
                  </a:cxn>
                  <a:cxn ang="0">
                    <a:pos x="891" y="562"/>
                  </a:cxn>
                  <a:cxn ang="0">
                    <a:pos x="921" y="474"/>
                  </a:cxn>
                  <a:cxn ang="0">
                    <a:pos x="1009" y="443"/>
                  </a:cxn>
                  <a:cxn ang="0">
                    <a:pos x="1009" y="356"/>
                  </a:cxn>
                  <a:cxn ang="0">
                    <a:pos x="949" y="295"/>
                  </a:cxn>
                  <a:cxn ang="0">
                    <a:pos x="1039" y="236"/>
                  </a:cxn>
                  <a:cxn ang="0">
                    <a:pos x="1009" y="118"/>
                  </a:cxn>
                  <a:cxn ang="0">
                    <a:pos x="1158" y="88"/>
                  </a:cxn>
                  <a:cxn ang="0">
                    <a:pos x="1216" y="88"/>
                  </a:cxn>
                  <a:cxn ang="0">
                    <a:pos x="1246" y="0"/>
                  </a:cxn>
                  <a:cxn ang="0">
                    <a:pos x="1305" y="0"/>
                  </a:cxn>
                  <a:cxn ang="0">
                    <a:pos x="1365" y="0"/>
                  </a:cxn>
                  <a:cxn ang="0">
                    <a:pos x="1453" y="0"/>
                  </a:cxn>
                  <a:cxn ang="0">
                    <a:pos x="1572" y="0"/>
                  </a:cxn>
                </a:cxnLst>
                <a:rect l="0" t="0" r="r" b="b"/>
                <a:pathLst>
                  <a:path w="1602" h="2278">
                    <a:moveTo>
                      <a:pt x="0" y="2278"/>
                    </a:moveTo>
                    <a:lnTo>
                      <a:pt x="31" y="2278"/>
                    </a:lnTo>
                    <a:lnTo>
                      <a:pt x="61" y="2250"/>
                    </a:lnTo>
                    <a:lnTo>
                      <a:pt x="31" y="2219"/>
                    </a:lnTo>
                    <a:lnTo>
                      <a:pt x="91" y="2219"/>
                    </a:lnTo>
                    <a:lnTo>
                      <a:pt x="120" y="2190"/>
                    </a:lnTo>
                    <a:lnTo>
                      <a:pt x="179" y="2190"/>
                    </a:lnTo>
                    <a:lnTo>
                      <a:pt x="209" y="2160"/>
                    </a:lnTo>
                    <a:lnTo>
                      <a:pt x="179" y="2131"/>
                    </a:lnTo>
                    <a:lnTo>
                      <a:pt x="209" y="2131"/>
                    </a:lnTo>
                    <a:lnTo>
                      <a:pt x="209" y="2101"/>
                    </a:lnTo>
                    <a:lnTo>
                      <a:pt x="238" y="2131"/>
                    </a:lnTo>
                    <a:lnTo>
                      <a:pt x="238" y="2071"/>
                    </a:lnTo>
                    <a:lnTo>
                      <a:pt x="268" y="2071"/>
                    </a:lnTo>
                    <a:lnTo>
                      <a:pt x="268" y="2131"/>
                    </a:lnTo>
                    <a:lnTo>
                      <a:pt x="298" y="2131"/>
                    </a:lnTo>
                    <a:lnTo>
                      <a:pt x="298" y="2101"/>
                    </a:lnTo>
                    <a:lnTo>
                      <a:pt x="328" y="2071"/>
                    </a:lnTo>
                    <a:lnTo>
                      <a:pt x="357" y="2071"/>
                    </a:lnTo>
                    <a:lnTo>
                      <a:pt x="386" y="2042"/>
                    </a:lnTo>
                    <a:lnTo>
                      <a:pt x="386" y="2013"/>
                    </a:lnTo>
                    <a:lnTo>
                      <a:pt x="446" y="2013"/>
                    </a:lnTo>
                    <a:lnTo>
                      <a:pt x="446" y="1983"/>
                    </a:lnTo>
                    <a:lnTo>
                      <a:pt x="416" y="1953"/>
                    </a:lnTo>
                    <a:lnTo>
                      <a:pt x="416" y="1983"/>
                    </a:lnTo>
                    <a:lnTo>
                      <a:pt x="386" y="1983"/>
                    </a:lnTo>
                    <a:lnTo>
                      <a:pt x="357" y="1953"/>
                    </a:lnTo>
                    <a:lnTo>
                      <a:pt x="386" y="1953"/>
                    </a:lnTo>
                    <a:lnTo>
                      <a:pt x="416" y="1923"/>
                    </a:lnTo>
                    <a:lnTo>
                      <a:pt x="446" y="1923"/>
                    </a:lnTo>
                    <a:lnTo>
                      <a:pt x="446" y="1953"/>
                    </a:lnTo>
                    <a:lnTo>
                      <a:pt x="475" y="1923"/>
                    </a:lnTo>
                    <a:lnTo>
                      <a:pt x="475" y="1865"/>
                    </a:lnTo>
                    <a:lnTo>
                      <a:pt x="566" y="1865"/>
                    </a:lnTo>
                    <a:lnTo>
                      <a:pt x="535" y="1835"/>
                    </a:lnTo>
                    <a:lnTo>
                      <a:pt x="535" y="1805"/>
                    </a:lnTo>
                    <a:lnTo>
                      <a:pt x="505" y="1776"/>
                    </a:lnTo>
                    <a:lnTo>
                      <a:pt x="505" y="1746"/>
                    </a:lnTo>
                    <a:lnTo>
                      <a:pt x="416" y="1746"/>
                    </a:lnTo>
                    <a:lnTo>
                      <a:pt x="416" y="1717"/>
                    </a:lnTo>
                    <a:lnTo>
                      <a:pt x="446" y="1686"/>
                    </a:lnTo>
                    <a:lnTo>
                      <a:pt x="416" y="1658"/>
                    </a:lnTo>
                    <a:lnTo>
                      <a:pt x="446" y="1658"/>
                    </a:lnTo>
                    <a:lnTo>
                      <a:pt x="416" y="1628"/>
                    </a:lnTo>
                    <a:lnTo>
                      <a:pt x="386" y="1628"/>
                    </a:lnTo>
                    <a:lnTo>
                      <a:pt x="386" y="1658"/>
                    </a:lnTo>
                    <a:lnTo>
                      <a:pt x="357" y="1658"/>
                    </a:lnTo>
                    <a:lnTo>
                      <a:pt x="298" y="1628"/>
                    </a:lnTo>
                    <a:lnTo>
                      <a:pt x="298" y="1597"/>
                    </a:lnTo>
                    <a:lnTo>
                      <a:pt x="268" y="1597"/>
                    </a:lnTo>
                    <a:lnTo>
                      <a:pt x="238" y="1628"/>
                    </a:lnTo>
                    <a:lnTo>
                      <a:pt x="179" y="1567"/>
                    </a:lnTo>
                    <a:lnTo>
                      <a:pt x="91" y="1567"/>
                    </a:lnTo>
                    <a:lnTo>
                      <a:pt x="120" y="1540"/>
                    </a:lnTo>
                    <a:lnTo>
                      <a:pt x="120" y="1510"/>
                    </a:lnTo>
                    <a:lnTo>
                      <a:pt x="91" y="1479"/>
                    </a:lnTo>
                    <a:lnTo>
                      <a:pt x="91" y="1421"/>
                    </a:lnTo>
                    <a:lnTo>
                      <a:pt x="61" y="1390"/>
                    </a:lnTo>
                    <a:lnTo>
                      <a:pt x="91" y="1390"/>
                    </a:lnTo>
                    <a:lnTo>
                      <a:pt x="91" y="1361"/>
                    </a:lnTo>
                    <a:lnTo>
                      <a:pt x="61" y="1331"/>
                    </a:lnTo>
                    <a:lnTo>
                      <a:pt x="91" y="1331"/>
                    </a:lnTo>
                    <a:lnTo>
                      <a:pt x="61" y="1303"/>
                    </a:lnTo>
                    <a:lnTo>
                      <a:pt x="91" y="1303"/>
                    </a:lnTo>
                    <a:lnTo>
                      <a:pt x="61" y="1272"/>
                    </a:lnTo>
                    <a:lnTo>
                      <a:pt x="91" y="1242"/>
                    </a:lnTo>
                    <a:lnTo>
                      <a:pt x="120" y="1242"/>
                    </a:lnTo>
                    <a:lnTo>
                      <a:pt x="120" y="1184"/>
                    </a:lnTo>
                    <a:lnTo>
                      <a:pt x="150" y="1154"/>
                    </a:lnTo>
                    <a:lnTo>
                      <a:pt x="150" y="1094"/>
                    </a:lnTo>
                    <a:lnTo>
                      <a:pt x="179" y="1094"/>
                    </a:lnTo>
                    <a:lnTo>
                      <a:pt x="150" y="1065"/>
                    </a:lnTo>
                    <a:lnTo>
                      <a:pt x="120" y="1065"/>
                    </a:lnTo>
                    <a:lnTo>
                      <a:pt x="120" y="1006"/>
                    </a:lnTo>
                    <a:lnTo>
                      <a:pt x="150" y="1006"/>
                    </a:lnTo>
                    <a:lnTo>
                      <a:pt x="179" y="1036"/>
                    </a:lnTo>
                    <a:lnTo>
                      <a:pt x="238" y="976"/>
                    </a:lnTo>
                    <a:lnTo>
                      <a:pt x="238" y="917"/>
                    </a:lnTo>
                    <a:lnTo>
                      <a:pt x="179" y="857"/>
                    </a:lnTo>
                    <a:lnTo>
                      <a:pt x="179" y="829"/>
                    </a:lnTo>
                    <a:lnTo>
                      <a:pt x="238" y="887"/>
                    </a:lnTo>
                    <a:lnTo>
                      <a:pt x="268" y="887"/>
                    </a:lnTo>
                    <a:lnTo>
                      <a:pt x="268" y="917"/>
                    </a:lnTo>
                    <a:lnTo>
                      <a:pt x="298" y="917"/>
                    </a:lnTo>
                    <a:lnTo>
                      <a:pt x="298" y="887"/>
                    </a:lnTo>
                    <a:lnTo>
                      <a:pt x="357" y="887"/>
                    </a:lnTo>
                    <a:lnTo>
                      <a:pt x="357" y="857"/>
                    </a:lnTo>
                    <a:lnTo>
                      <a:pt x="298" y="857"/>
                    </a:lnTo>
                    <a:lnTo>
                      <a:pt x="328" y="829"/>
                    </a:lnTo>
                    <a:lnTo>
                      <a:pt x="357" y="829"/>
                    </a:lnTo>
                    <a:lnTo>
                      <a:pt x="386" y="799"/>
                    </a:lnTo>
                    <a:lnTo>
                      <a:pt x="416" y="799"/>
                    </a:lnTo>
                    <a:lnTo>
                      <a:pt x="446" y="769"/>
                    </a:lnTo>
                    <a:lnTo>
                      <a:pt x="475" y="799"/>
                    </a:lnTo>
                    <a:lnTo>
                      <a:pt x="505" y="769"/>
                    </a:lnTo>
                    <a:lnTo>
                      <a:pt x="505" y="738"/>
                    </a:lnTo>
                    <a:lnTo>
                      <a:pt x="535" y="738"/>
                    </a:lnTo>
                    <a:lnTo>
                      <a:pt x="535" y="711"/>
                    </a:lnTo>
                    <a:lnTo>
                      <a:pt x="593" y="711"/>
                    </a:lnTo>
                    <a:lnTo>
                      <a:pt x="593" y="681"/>
                    </a:lnTo>
                    <a:lnTo>
                      <a:pt x="623" y="711"/>
                    </a:lnTo>
                    <a:lnTo>
                      <a:pt x="654" y="711"/>
                    </a:lnTo>
                    <a:lnTo>
                      <a:pt x="654" y="681"/>
                    </a:lnTo>
                    <a:lnTo>
                      <a:pt x="684" y="681"/>
                    </a:lnTo>
                    <a:lnTo>
                      <a:pt x="712" y="650"/>
                    </a:lnTo>
                    <a:lnTo>
                      <a:pt x="742" y="650"/>
                    </a:lnTo>
                    <a:lnTo>
                      <a:pt x="773" y="620"/>
                    </a:lnTo>
                    <a:lnTo>
                      <a:pt x="802" y="650"/>
                    </a:lnTo>
                    <a:lnTo>
                      <a:pt x="802" y="620"/>
                    </a:lnTo>
                    <a:lnTo>
                      <a:pt x="830" y="620"/>
                    </a:lnTo>
                    <a:lnTo>
                      <a:pt x="891" y="562"/>
                    </a:lnTo>
                    <a:lnTo>
                      <a:pt x="891" y="532"/>
                    </a:lnTo>
                    <a:lnTo>
                      <a:pt x="921" y="502"/>
                    </a:lnTo>
                    <a:lnTo>
                      <a:pt x="921" y="474"/>
                    </a:lnTo>
                    <a:lnTo>
                      <a:pt x="949" y="474"/>
                    </a:lnTo>
                    <a:lnTo>
                      <a:pt x="980" y="443"/>
                    </a:lnTo>
                    <a:lnTo>
                      <a:pt x="1009" y="443"/>
                    </a:lnTo>
                    <a:lnTo>
                      <a:pt x="1039" y="413"/>
                    </a:lnTo>
                    <a:lnTo>
                      <a:pt x="1039" y="383"/>
                    </a:lnTo>
                    <a:lnTo>
                      <a:pt x="1009" y="356"/>
                    </a:lnTo>
                    <a:lnTo>
                      <a:pt x="980" y="356"/>
                    </a:lnTo>
                    <a:lnTo>
                      <a:pt x="921" y="295"/>
                    </a:lnTo>
                    <a:lnTo>
                      <a:pt x="949" y="295"/>
                    </a:lnTo>
                    <a:lnTo>
                      <a:pt x="949" y="265"/>
                    </a:lnTo>
                    <a:lnTo>
                      <a:pt x="980" y="236"/>
                    </a:lnTo>
                    <a:lnTo>
                      <a:pt x="1039" y="236"/>
                    </a:lnTo>
                    <a:lnTo>
                      <a:pt x="1039" y="147"/>
                    </a:lnTo>
                    <a:lnTo>
                      <a:pt x="1009" y="147"/>
                    </a:lnTo>
                    <a:lnTo>
                      <a:pt x="1009" y="118"/>
                    </a:lnTo>
                    <a:lnTo>
                      <a:pt x="1098" y="118"/>
                    </a:lnTo>
                    <a:lnTo>
                      <a:pt x="1128" y="88"/>
                    </a:lnTo>
                    <a:lnTo>
                      <a:pt x="1158" y="88"/>
                    </a:lnTo>
                    <a:lnTo>
                      <a:pt x="1128" y="58"/>
                    </a:lnTo>
                    <a:lnTo>
                      <a:pt x="1187" y="88"/>
                    </a:lnTo>
                    <a:lnTo>
                      <a:pt x="1216" y="88"/>
                    </a:lnTo>
                    <a:lnTo>
                      <a:pt x="1187" y="58"/>
                    </a:lnTo>
                    <a:lnTo>
                      <a:pt x="1187" y="0"/>
                    </a:lnTo>
                    <a:lnTo>
                      <a:pt x="1246" y="0"/>
                    </a:lnTo>
                    <a:lnTo>
                      <a:pt x="1276" y="29"/>
                    </a:lnTo>
                    <a:lnTo>
                      <a:pt x="1276" y="0"/>
                    </a:lnTo>
                    <a:lnTo>
                      <a:pt x="1305" y="0"/>
                    </a:lnTo>
                    <a:lnTo>
                      <a:pt x="1335" y="29"/>
                    </a:lnTo>
                    <a:lnTo>
                      <a:pt x="1395" y="29"/>
                    </a:lnTo>
                    <a:lnTo>
                      <a:pt x="1365" y="0"/>
                    </a:lnTo>
                    <a:lnTo>
                      <a:pt x="1395" y="0"/>
                    </a:lnTo>
                    <a:lnTo>
                      <a:pt x="1423" y="29"/>
                    </a:lnTo>
                    <a:lnTo>
                      <a:pt x="1453" y="0"/>
                    </a:lnTo>
                    <a:lnTo>
                      <a:pt x="1514" y="0"/>
                    </a:lnTo>
                    <a:lnTo>
                      <a:pt x="1542" y="29"/>
                    </a:lnTo>
                    <a:lnTo>
                      <a:pt x="1572" y="0"/>
                    </a:lnTo>
                    <a:lnTo>
                      <a:pt x="1602" y="0"/>
                    </a:lnTo>
                  </a:path>
                </a:pathLst>
              </a:custGeom>
              <a:noFill/>
              <a:ln w="1588">
                <a:solidFill>
                  <a:srgbClr val="000000"/>
                </a:solidFill>
                <a:prstDash val="solid"/>
                <a:round/>
                <a:headEnd/>
                <a:tailEnd/>
              </a:ln>
            </p:spPr>
            <p:txBody>
              <a:bodyPr/>
              <a:lstStyle/>
              <a:p>
                <a:endParaRPr lang="en-GB"/>
              </a:p>
            </p:txBody>
          </p:sp>
          <p:sp>
            <p:nvSpPr>
              <p:cNvPr id="13499" name="Freeform 187"/>
              <p:cNvSpPr>
                <a:spLocks/>
              </p:cNvSpPr>
              <p:nvPr/>
            </p:nvSpPr>
            <p:spPr bwMode="auto">
              <a:xfrm>
                <a:off x="4339" y="2023"/>
                <a:ext cx="319" cy="333"/>
              </a:xfrm>
              <a:custGeom>
                <a:avLst/>
                <a:gdLst/>
                <a:ahLst/>
                <a:cxnLst>
                  <a:cxn ang="0">
                    <a:pos x="1095" y="1332"/>
                  </a:cxn>
                  <a:cxn ang="0">
                    <a:pos x="1037" y="1272"/>
                  </a:cxn>
                  <a:cxn ang="0">
                    <a:pos x="1037" y="1245"/>
                  </a:cxn>
                  <a:cxn ang="0">
                    <a:pos x="1006" y="1214"/>
                  </a:cxn>
                  <a:cxn ang="0">
                    <a:pos x="1006" y="1095"/>
                  </a:cxn>
                  <a:cxn ang="0">
                    <a:pos x="919" y="1007"/>
                  </a:cxn>
                  <a:cxn ang="0">
                    <a:pos x="919" y="977"/>
                  </a:cxn>
                  <a:cxn ang="0">
                    <a:pos x="949" y="947"/>
                  </a:cxn>
                  <a:cxn ang="0">
                    <a:pos x="1037" y="947"/>
                  </a:cxn>
                  <a:cxn ang="0">
                    <a:pos x="1095" y="1007"/>
                  </a:cxn>
                  <a:cxn ang="0">
                    <a:pos x="1126" y="1007"/>
                  </a:cxn>
                  <a:cxn ang="0">
                    <a:pos x="1156" y="977"/>
                  </a:cxn>
                  <a:cxn ang="0">
                    <a:pos x="1186" y="977"/>
                  </a:cxn>
                  <a:cxn ang="0">
                    <a:pos x="1214" y="947"/>
                  </a:cxn>
                  <a:cxn ang="0">
                    <a:pos x="1214" y="917"/>
                  </a:cxn>
                  <a:cxn ang="0">
                    <a:pos x="1274" y="917"/>
                  </a:cxn>
                  <a:cxn ang="0">
                    <a:pos x="1274" y="889"/>
                  </a:cxn>
                  <a:cxn ang="0">
                    <a:pos x="1244" y="859"/>
                  </a:cxn>
                  <a:cxn ang="0">
                    <a:pos x="1186" y="859"/>
                  </a:cxn>
                  <a:cxn ang="0">
                    <a:pos x="1186" y="798"/>
                  </a:cxn>
                  <a:cxn ang="0">
                    <a:pos x="1156" y="770"/>
                  </a:cxn>
                  <a:cxn ang="0">
                    <a:pos x="1006" y="770"/>
                  </a:cxn>
                  <a:cxn ang="0">
                    <a:pos x="1006" y="711"/>
                  </a:cxn>
                  <a:cxn ang="0">
                    <a:pos x="976" y="680"/>
                  </a:cxn>
                  <a:cxn ang="0">
                    <a:pos x="976" y="652"/>
                  </a:cxn>
                  <a:cxn ang="0">
                    <a:pos x="919" y="652"/>
                  </a:cxn>
                  <a:cxn ang="0">
                    <a:pos x="858" y="591"/>
                  </a:cxn>
                  <a:cxn ang="0">
                    <a:pos x="858" y="561"/>
                  </a:cxn>
                  <a:cxn ang="0">
                    <a:pos x="830" y="561"/>
                  </a:cxn>
                  <a:cxn ang="0">
                    <a:pos x="799" y="534"/>
                  </a:cxn>
                  <a:cxn ang="0">
                    <a:pos x="799" y="504"/>
                  </a:cxn>
                  <a:cxn ang="0">
                    <a:pos x="712" y="415"/>
                  </a:cxn>
                  <a:cxn ang="0">
                    <a:pos x="712" y="385"/>
                  </a:cxn>
                  <a:cxn ang="0">
                    <a:pos x="740" y="385"/>
                  </a:cxn>
                  <a:cxn ang="0">
                    <a:pos x="740" y="327"/>
                  </a:cxn>
                  <a:cxn ang="0">
                    <a:pos x="712" y="296"/>
                  </a:cxn>
                  <a:cxn ang="0">
                    <a:pos x="712" y="178"/>
                  </a:cxn>
                  <a:cxn ang="0">
                    <a:pos x="651" y="178"/>
                  </a:cxn>
                  <a:cxn ang="0">
                    <a:pos x="621" y="148"/>
                  </a:cxn>
                  <a:cxn ang="0">
                    <a:pos x="592" y="148"/>
                  </a:cxn>
                  <a:cxn ang="0">
                    <a:pos x="592" y="118"/>
                  </a:cxn>
                  <a:cxn ang="0">
                    <a:pos x="474" y="118"/>
                  </a:cxn>
                  <a:cxn ang="0">
                    <a:pos x="474" y="89"/>
                  </a:cxn>
                  <a:cxn ang="0">
                    <a:pos x="444" y="89"/>
                  </a:cxn>
                  <a:cxn ang="0">
                    <a:pos x="414" y="118"/>
                  </a:cxn>
                  <a:cxn ang="0">
                    <a:pos x="384" y="118"/>
                  </a:cxn>
                  <a:cxn ang="0">
                    <a:pos x="356" y="148"/>
                  </a:cxn>
                  <a:cxn ang="0">
                    <a:pos x="326" y="148"/>
                  </a:cxn>
                  <a:cxn ang="0">
                    <a:pos x="326" y="89"/>
                  </a:cxn>
                  <a:cxn ang="0">
                    <a:pos x="296" y="60"/>
                  </a:cxn>
                  <a:cxn ang="0">
                    <a:pos x="146" y="60"/>
                  </a:cxn>
                  <a:cxn ang="0">
                    <a:pos x="119" y="30"/>
                  </a:cxn>
                  <a:cxn ang="0">
                    <a:pos x="0" y="30"/>
                  </a:cxn>
                  <a:cxn ang="0">
                    <a:pos x="0" y="0"/>
                  </a:cxn>
                </a:cxnLst>
                <a:rect l="0" t="0" r="r" b="b"/>
                <a:pathLst>
                  <a:path w="1274" h="1332">
                    <a:moveTo>
                      <a:pt x="1095" y="1332"/>
                    </a:moveTo>
                    <a:lnTo>
                      <a:pt x="1037" y="1272"/>
                    </a:lnTo>
                    <a:lnTo>
                      <a:pt x="1037" y="1245"/>
                    </a:lnTo>
                    <a:lnTo>
                      <a:pt x="1006" y="1214"/>
                    </a:lnTo>
                    <a:lnTo>
                      <a:pt x="1006" y="1095"/>
                    </a:lnTo>
                    <a:lnTo>
                      <a:pt x="919" y="1007"/>
                    </a:lnTo>
                    <a:lnTo>
                      <a:pt x="919" y="977"/>
                    </a:lnTo>
                    <a:lnTo>
                      <a:pt x="949" y="947"/>
                    </a:lnTo>
                    <a:lnTo>
                      <a:pt x="1037" y="947"/>
                    </a:lnTo>
                    <a:lnTo>
                      <a:pt x="1095" y="1007"/>
                    </a:lnTo>
                    <a:lnTo>
                      <a:pt x="1126" y="1007"/>
                    </a:lnTo>
                    <a:lnTo>
                      <a:pt x="1156" y="977"/>
                    </a:lnTo>
                    <a:lnTo>
                      <a:pt x="1186" y="977"/>
                    </a:lnTo>
                    <a:lnTo>
                      <a:pt x="1214" y="947"/>
                    </a:lnTo>
                    <a:lnTo>
                      <a:pt x="1214" y="917"/>
                    </a:lnTo>
                    <a:lnTo>
                      <a:pt x="1274" y="917"/>
                    </a:lnTo>
                    <a:lnTo>
                      <a:pt x="1274" y="889"/>
                    </a:lnTo>
                    <a:lnTo>
                      <a:pt x="1244" y="859"/>
                    </a:lnTo>
                    <a:lnTo>
                      <a:pt x="1186" y="859"/>
                    </a:lnTo>
                    <a:lnTo>
                      <a:pt x="1186" y="798"/>
                    </a:lnTo>
                    <a:lnTo>
                      <a:pt x="1156" y="770"/>
                    </a:lnTo>
                    <a:lnTo>
                      <a:pt x="1006" y="770"/>
                    </a:lnTo>
                    <a:lnTo>
                      <a:pt x="1006" y="711"/>
                    </a:lnTo>
                    <a:lnTo>
                      <a:pt x="976" y="680"/>
                    </a:lnTo>
                    <a:lnTo>
                      <a:pt x="976" y="652"/>
                    </a:lnTo>
                    <a:lnTo>
                      <a:pt x="919" y="652"/>
                    </a:lnTo>
                    <a:lnTo>
                      <a:pt x="858" y="591"/>
                    </a:lnTo>
                    <a:lnTo>
                      <a:pt x="858" y="561"/>
                    </a:lnTo>
                    <a:lnTo>
                      <a:pt x="830" y="561"/>
                    </a:lnTo>
                    <a:lnTo>
                      <a:pt x="799" y="534"/>
                    </a:lnTo>
                    <a:lnTo>
                      <a:pt x="799" y="504"/>
                    </a:lnTo>
                    <a:lnTo>
                      <a:pt x="712" y="415"/>
                    </a:lnTo>
                    <a:lnTo>
                      <a:pt x="712" y="385"/>
                    </a:lnTo>
                    <a:lnTo>
                      <a:pt x="740" y="385"/>
                    </a:lnTo>
                    <a:lnTo>
                      <a:pt x="740" y="327"/>
                    </a:lnTo>
                    <a:lnTo>
                      <a:pt x="712" y="296"/>
                    </a:lnTo>
                    <a:lnTo>
                      <a:pt x="712" y="178"/>
                    </a:lnTo>
                    <a:lnTo>
                      <a:pt x="651" y="178"/>
                    </a:lnTo>
                    <a:lnTo>
                      <a:pt x="621" y="148"/>
                    </a:lnTo>
                    <a:lnTo>
                      <a:pt x="592" y="148"/>
                    </a:lnTo>
                    <a:lnTo>
                      <a:pt x="592" y="118"/>
                    </a:lnTo>
                    <a:lnTo>
                      <a:pt x="474" y="118"/>
                    </a:lnTo>
                    <a:lnTo>
                      <a:pt x="474" y="89"/>
                    </a:lnTo>
                    <a:lnTo>
                      <a:pt x="444" y="89"/>
                    </a:lnTo>
                    <a:lnTo>
                      <a:pt x="414" y="118"/>
                    </a:lnTo>
                    <a:lnTo>
                      <a:pt x="384" y="118"/>
                    </a:lnTo>
                    <a:lnTo>
                      <a:pt x="356" y="148"/>
                    </a:lnTo>
                    <a:lnTo>
                      <a:pt x="326" y="148"/>
                    </a:lnTo>
                    <a:lnTo>
                      <a:pt x="326" y="89"/>
                    </a:lnTo>
                    <a:lnTo>
                      <a:pt x="296" y="60"/>
                    </a:lnTo>
                    <a:lnTo>
                      <a:pt x="146" y="60"/>
                    </a:lnTo>
                    <a:lnTo>
                      <a:pt x="119" y="30"/>
                    </a:lnTo>
                    <a:lnTo>
                      <a:pt x="0" y="30"/>
                    </a:lnTo>
                    <a:lnTo>
                      <a:pt x="0" y="0"/>
                    </a:lnTo>
                  </a:path>
                </a:pathLst>
              </a:custGeom>
              <a:noFill/>
              <a:ln w="1588">
                <a:solidFill>
                  <a:srgbClr val="000000"/>
                </a:solidFill>
                <a:prstDash val="solid"/>
                <a:round/>
                <a:headEnd/>
                <a:tailEnd/>
              </a:ln>
            </p:spPr>
            <p:txBody>
              <a:bodyPr/>
              <a:lstStyle/>
              <a:p>
                <a:endParaRPr lang="en-GB"/>
              </a:p>
            </p:txBody>
          </p:sp>
          <p:sp>
            <p:nvSpPr>
              <p:cNvPr id="13500" name="Freeform 188"/>
              <p:cNvSpPr>
                <a:spLocks/>
              </p:cNvSpPr>
              <p:nvPr/>
            </p:nvSpPr>
            <p:spPr bwMode="auto">
              <a:xfrm>
                <a:off x="4280" y="1661"/>
                <a:ext cx="140" cy="104"/>
              </a:xfrm>
              <a:custGeom>
                <a:avLst/>
                <a:gdLst/>
                <a:ahLst/>
                <a:cxnLst>
                  <a:cxn ang="0">
                    <a:pos x="58" y="413"/>
                  </a:cxn>
                  <a:cxn ang="0">
                    <a:pos x="88" y="383"/>
                  </a:cxn>
                  <a:cxn ang="0">
                    <a:pos x="58" y="354"/>
                  </a:cxn>
                  <a:cxn ang="0">
                    <a:pos x="58" y="325"/>
                  </a:cxn>
                  <a:cxn ang="0">
                    <a:pos x="88" y="295"/>
                  </a:cxn>
                  <a:cxn ang="0">
                    <a:pos x="147" y="354"/>
                  </a:cxn>
                  <a:cxn ang="0">
                    <a:pos x="147" y="295"/>
                  </a:cxn>
                  <a:cxn ang="0">
                    <a:pos x="296" y="295"/>
                  </a:cxn>
                  <a:cxn ang="0">
                    <a:pos x="296" y="265"/>
                  </a:cxn>
                  <a:cxn ang="0">
                    <a:pos x="326" y="236"/>
                  </a:cxn>
                  <a:cxn ang="0">
                    <a:pos x="383" y="236"/>
                  </a:cxn>
                  <a:cxn ang="0">
                    <a:pos x="444" y="265"/>
                  </a:cxn>
                  <a:cxn ang="0">
                    <a:pos x="563" y="265"/>
                  </a:cxn>
                  <a:cxn ang="0">
                    <a:pos x="563" y="236"/>
                  </a:cxn>
                  <a:cxn ang="0">
                    <a:pos x="533" y="236"/>
                  </a:cxn>
                  <a:cxn ang="0">
                    <a:pos x="474" y="177"/>
                  </a:cxn>
                  <a:cxn ang="0">
                    <a:pos x="265" y="177"/>
                  </a:cxn>
                  <a:cxn ang="0">
                    <a:pos x="207" y="118"/>
                  </a:cxn>
                  <a:cxn ang="0">
                    <a:pos x="176" y="118"/>
                  </a:cxn>
                  <a:cxn ang="0">
                    <a:pos x="149" y="88"/>
                  </a:cxn>
                  <a:cxn ang="0">
                    <a:pos x="176" y="88"/>
                  </a:cxn>
                  <a:cxn ang="0">
                    <a:pos x="176" y="0"/>
                  </a:cxn>
                  <a:cxn ang="0">
                    <a:pos x="147" y="27"/>
                  </a:cxn>
                  <a:cxn ang="0">
                    <a:pos x="119" y="27"/>
                  </a:cxn>
                  <a:cxn ang="0">
                    <a:pos x="88" y="57"/>
                  </a:cxn>
                  <a:cxn ang="0">
                    <a:pos x="0" y="57"/>
                  </a:cxn>
                </a:cxnLst>
                <a:rect l="0" t="0" r="r" b="b"/>
                <a:pathLst>
                  <a:path w="563" h="413">
                    <a:moveTo>
                      <a:pt x="58" y="413"/>
                    </a:moveTo>
                    <a:lnTo>
                      <a:pt x="88" y="383"/>
                    </a:lnTo>
                    <a:lnTo>
                      <a:pt x="58" y="354"/>
                    </a:lnTo>
                    <a:lnTo>
                      <a:pt x="58" y="325"/>
                    </a:lnTo>
                    <a:lnTo>
                      <a:pt x="88" y="295"/>
                    </a:lnTo>
                    <a:lnTo>
                      <a:pt x="147" y="354"/>
                    </a:lnTo>
                    <a:lnTo>
                      <a:pt x="147" y="295"/>
                    </a:lnTo>
                    <a:lnTo>
                      <a:pt x="296" y="295"/>
                    </a:lnTo>
                    <a:lnTo>
                      <a:pt x="296" y="265"/>
                    </a:lnTo>
                    <a:lnTo>
                      <a:pt x="326" y="236"/>
                    </a:lnTo>
                    <a:lnTo>
                      <a:pt x="383" y="236"/>
                    </a:lnTo>
                    <a:lnTo>
                      <a:pt x="444" y="265"/>
                    </a:lnTo>
                    <a:lnTo>
                      <a:pt x="563" y="265"/>
                    </a:lnTo>
                    <a:lnTo>
                      <a:pt x="563" y="236"/>
                    </a:lnTo>
                    <a:lnTo>
                      <a:pt x="533" y="236"/>
                    </a:lnTo>
                    <a:lnTo>
                      <a:pt x="474" y="177"/>
                    </a:lnTo>
                    <a:lnTo>
                      <a:pt x="265" y="177"/>
                    </a:lnTo>
                    <a:lnTo>
                      <a:pt x="207" y="118"/>
                    </a:lnTo>
                    <a:lnTo>
                      <a:pt x="176" y="118"/>
                    </a:lnTo>
                    <a:lnTo>
                      <a:pt x="149" y="88"/>
                    </a:lnTo>
                    <a:lnTo>
                      <a:pt x="176" y="88"/>
                    </a:lnTo>
                    <a:lnTo>
                      <a:pt x="176" y="0"/>
                    </a:lnTo>
                    <a:lnTo>
                      <a:pt x="147" y="27"/>
                    </a:lnTo>
                    <a:lnTo>
                      <a:pt x="119" y="27"/>
                    </a:lnTo>
                    <a:lnTo>
                      <a:pt x="88" y="57"/>
                    </a:lnTo>
                    <a:lnTo>
                      <a:pt x="0" y="57"/>
                    </a:lnTo>
                  </a:path>
                </a:pathLst>
              </a:custGeom>
              <a:noFill/>
              <a:ln w="1588">
                <a:solidFill>
                  <a:srgbClr val="000000"/>
                </a:solidFill>
                <a:prstDash val="solid"/>
                <a:round/>
                <a:headEnd/>
                <a:tailEnd/>
              </a:ln>
            </p:spPr>
            <p:txBody>
              <a:bodyPr/>
              <a:lstStyle/>
              <a:p>
                <a:endParaRPr lang="en-GB"/>
              </a:p>
            </p:txBody>
          </p:sp>
          <p:sp>
            <p:nvSpPr>
              <p:cNvPr id="13501" name="Freeform 189"/>
              <p:cNvSpPr>
                <a:spLocks/>
              </p:cNvSpPr>
              <p:nvPr/>
            </p:nvSpPr>
            <p:spPr bwMode="auto">
              <a:xfrm>
                <a:off x="3954" y="1676"/>
                <a:ext cx="326" cy="59"/>
              </a:xfrm>
              <a:custGeom>
                <a:avLst/>
                <a:gdLst/>
                <a:ahLst/>
                <a:cxnLst>
                  <a:cxn ang="0">
                    <a:pos x="0" y="89"/>
                  </a:cxn>
                  <a:cxn ang="0">
                    <a:pos x="30" y="120"/>
                  </a:cxn>
                  <a:cxn ang="0">
                    <a:pos x="0" y="149"/>
                  </a:cxn>
                  <a:cxn ang="0">
                    <a:pos x="0" y="179"/>
                  </a:cxn>
                  <a:cxn ang="0">
                    <a:pos x="58" y="179"/>
                  </a:cxn>
                  <a:cxn ang="0">
                    <a:pos x="88" y="149"/>
                  </a:cxn>
                  <a:cxn ang="0">
                    <a:pos x="88" y="120"/>
                  </a:cxn>
                  <a:cxn ang="0">
                    <a:pos x="58" y="120"/>
                  </a:cxn>
                  <a:cxn ang="0">
                    <a:pos x="88" y="89"/>
                  </a:cxn>
                  <a:cxn ang="0">
                    <a:pos x="118" y="89"/>
                  </a:cxn>
                  <a:cxn ang="0">
                    <a:pos x="118" y="120"/>
                  </a:cxn>
                  <a:cxn ang="0">
                    <a:pos x="177" y="179"/>
                  </a:cxn>
                  <a:cxn ang="0">
                    <a:pos x="177" y="208"/>
                  </a:cxn>
                  <a:cxn ang="0">
                    <a:pos x="149" y="208"/>
                  </a:cxn>
                  <a:cxn ang="0">
                    <a:pos x="118" y="238"/>
                  </a:cxn>
                  <a:cxn ang="0">
                    <a:pos x="177" y="238"/>
                  </a:cxn>
                  <a:cxn ang="0">
                    <a:pos x="237" y="179"/>
                  </a:cxn>
                  <a:cxn ang="0">
                    <a:pos x="267" y="179"/>
                  </a:cxn>
                  <a:cxn ang="0">
                    <a:pos x="237" y="208"/>
                  </a:cxn>
                  <a:cxn ang="0">
                    <a:pos x="325" y="208"/>
                  </a:cxn>
                  <a:cxn ang="0">
                    <a:pos x="356" y="179"/>
                  </a:cxn>
                  <a:cxn ang="0">
                    <a:pos x="414" y="179"/>
                  </a:cxn>
                  <a:cxn ang="0">
                    <a:pos x="445" y="149"/>
                  </a:cxn>
                  <a:cxn ang="0">
                    <a:pos x="445" y="179"/>
                  </a:cxn>
                  <a:cxn ang="0">
                    <a:pos x="504" y="179"/>
                  </a:cxn>
                  <a:cxn ang="0">
                    <a:pos x="532" y="149"/>
                  </a:cxn>
                  <a:cxn ang="0">
                    <a:pos x="563" y="149"/>
                  </a:cxn>
                  <a:cxn ang="0">
                    <a:pos x="593" y="120"/>
                  </a:cxn>
                  <a:cxn ang="0">
                    <a:pos x="652" y="120"/>
                  </a:cxn>
                  <a:cxn ang="0">
                    <a:pos x="681" y="89"/>
                  </a:cxn>
                  <a:cxn ang="0">
                    <a:pos x="770" y="89"/>
                  </a:cxn>
                  <a:cxn ang="0">
                    <a:pos x="800" y="120"/>
                  </a:cxn>
                  <a:cxn ang="0">
                    <a:pos x="830" y="89"/>
                  </a:cxn>
                  <a:cxn ang="0">
                    <a:pos x="830" y="61"/>
                  </a:cxn>
                  <a:cxn ang="0">
                    <a:pos x="948" y="61"/>
                  </a:cxn>
                  <a:cxn ang="0">
                    <a:pos x="948" y="31"/>
                  </a:cxn>
                  <a:cxn ang="0">
                    <a:pos x="1095" y="31"/>
                  </a:cxn>
                  <a:cxn ang="0">
                    <a:pos x="1125" y="0"/>
                  </a:cxn>
                  <a:cxn ang="0">
                    <a:pos x="1155" y="31"/>
                  </a:cxn>
                  <a:cxn ang="0">
                    <a:pos x="1274" y="31"/>
                  </a:cxn>
                  <a:cxn ang="0">
                    <a:pos x="1274" y="0"/>
                  </a:cxn>
                  <a:cxn ang="0">
                    <a:pos x="1304" y="0"/>
                  </a:cxn>
                </a:cxnLst>
                <a:rect l="0" t="0" r="r" b="b"/>
                <a:pathLst>
                  <a:path w="1304" h="238">
                    <a:moveTo>
                      <a:pt x="0" y="89"/>
                    </a:moveTo>
                    <a:lnTo>
                      <a:pt x="30" y="120"/>
                    </a:lnTo>
                    <a:lnTo>
                      <a:pt x="0" y="149"/>
                    </a:lnTo>
                    <a:lnTo>
                      <a:pt x="0" y="179"/>
                    </a:lnTo>
                    <a:lnTo>
                      <a:pt x="58" y="179"/>
                    </a:lnTo>
                    <a:lnTo>
                      <a:pt x="88" y="149"/>
                    </a:lnTo>
                    <a:lnTo>
                      <a:pt x="88" y="120"/>
                    </a:lnTo>
                    <a:lnTo>
                      <a:pt x="58" y="120"/>
                    </a:lnTo>
                    <a:lnTo>
                      <a:pt x="88" y="89"/>
                    </a:lnTo>
                    <a:lnTo>
                      <a:pt x="118" y="89"/>
                    </a:lnTo>
                    <a:lnTo>
                      <a:pt x="118" y="120"/>
                    </a:lnTo>
                    <a:lnTo>
                      <a:pt x="177" y="179"/>
                    </a:lnTo>
                    <a:lnTo>
                      <a:pt x="177" y="208"/>
                    </a:lnTo>
                    <a:lnTo>
                      <a:pt x="149" y="208"/>
                    </a:lnTo>
                    <a:lnTo>
                      <a:pt x="118" y="238"/>
                    </a:lnTo>
                    <a:lnTo>
                      <a:pt x="177" y="238"/>
                    </a:lnTo>
                    <a:lnTo>
                      <a:pt x="237" y="179"/>
                    </a:lnTo>
                    <a:lnTo>
                      <a:pt x="267" y="179"/>
                    </a:lnTo>
                    <a:lnTo>
                      <a:pt x="237" y="208"/>
                    </a:lnTo>
                    <a:lnTo>
                      <a:pt x="325" y="208"/>
                    </a:lnTo>
                    <a:lnTo>
                      <a:pt x="356" y="179"/>
                    </a:lnTo>
                    <a:lnTo>
                      <a:pt x="414" y="179"/>
                    </a:lnTo>
                    <a:lnTo>
                      <a:pt x="445" y="149"/>
                    </a:lnTo>
                    <a:lnTo>
                      <a:pt x="445" y="179"/>
                    </a:lnTo>
                    <a:lnTo>
                      <a:pt x="504" y="179"/>
                    </a:lnTo>
                    <a:lnTo>
                      <a:pt x="532" y="149"/>
                    </a:lnTo>
                    <a:lnTo>
                      <a:pt x="563" y="149"/>
                    </a:lnTo>
                    <a:lnTo>
                      <a:pt x="593" y="120"/>
                    </a:lnTo>
                    <a:lnTo>
                      <a:pt x="652" y="120"/>
                    </a:lnTo>
                    <a:lnTo>
                      <a:pt x="681" y="89"/>
                    </a:lnTo>
                    <a:lnTo>
                      <a:pt x="770" y="89"/>
                    </a:lnTo>
                    <a:lnTo>
                      <a:pt x="800" y="120"/>
                    </a:lnTo>
                    <a:lnTo>
                      <a:pt x="830" y="89"/>
                    </a:lnTo>
                    <a:lnTo>
                      <a:pt x="830" y="61"/>
                    </a:lnTo>
                    <a:lnTo>
                      <a:pt x="948" y="61"/>
                    </a:lnTo>
                    <a:lnTo>
                      <a:pt x="948" y="31"/>
                    </a:lnTo>
                    <a:lnTo>
                      <a:pt x="1095" y="31"/>
                    </a:lnTo>
                    <a:lnTo>
                      <a:pt x="1125" y="0"/>
                    </a:lnTo>
                    <a:lnTo>
                      <a:pt x="1155" y="31"/>
                    </a:lnTo>
                    <a:lnTo>
                      <a:pt x="1274" y="31"/>
                    </a:lnTo>
                    <a:lnTo>
                      <a:pt x="1274" y="0"/>
                    </a:lnTo>
                    <a:lnTo>
                      <a:pt x="1304" y="0"/>
                    </a:lnTo>
                  </a:path>
                </a:pathLst>
              </a:custGeom>
              <a:noFill/>
              <a:ln w="1588">
                <a:solidFill>
                  <a:srgbClr val="000000"/>
                </a:solidFill>
                <a:prstDash val="solid"/>
                <a:round/>
                <a:headEnd/>
                <a:tailEnd/>
              </a:ln>
            </p:spPr>
            <p:txBody>
              <a:bodyPr/>
              <a:lstStyle/>
              <a:p>
                <a:endParaRPr lang="en-GB"/>
              </a:p>
            </p:txBody>
          </p:sp>
          <p:sp>
            <p:nvSpPr>
              <p:cNvPr id="13502" name="Freeform 190"/>
              <p:cNvSpPr>
                <a:spLocks/>
              </p:cNvSpPr>
              <p:nvPr/>
            </p:nvSpPr>
            <p:spPr bwMode="auto">
              <a:xfrm>
                <a:off x="4265" y="1765"/>
                <a:ext cx="44" cy="148"/>
              </a:xfrm>
              <a:custGeom>
                <a:avLst/>
                <a:gdLst/>
                <a:ahLst/>
                <a:cxnLst>
                  <a:cxn ang="0">
                    <a:pos x="30" y="593"/>
                  </a:cxn>
                  <a:cxn ang="0">
                    <a:pos x="60" y="562"/>
                  </a:cxn>
                  <a:cxn ang="0">
                    <a:pos x="60" y="534"/>
                  </a:cxn>
                  <a:cxn ang="0">
                    <a:pos x="88" y="504"/>
                  </a:cxn>
                  <a:cxn ang="0">
                    <a:pos x="148" y="504"/>
                  </a:cxn>
                  <a:cxn ang="0">
                    <a:pos x="30" y="385"/>
                  </a:cxn>
                  <a:cxn ang="0">
                    <a:pos x="30" y="355"/>
                  </a:cxn>
                  <a:cxn ang="0">
                    <a:pos x="60" y="325"/>
                  </a:cxn>
                  <a:cxn ang="0">
                    <a:pos x="30" y="297"/>
                  </a:cxn>
                  <a:cxn ang="0">
                    <a:pos x="0" y="207"/>
                  </a:cxn>
                  <a:cxn ang="0">
                    <a:pos x="0" y="178"/>
                  </a:cxn>
                  <a:cxn ang="0">
                    <a:pos x="30" y="148"/>
                  </a:cxn>
                  <a:cxn ang="0">
                    <a:pos x="60" y="148"/>
                  </a:cxn>
                  <a:cxn ang="0">
                    <a:pos x="88" y="118"/>
                  </a:cxn>
                  <a:cxn ang="0">
                    <a:pos x="88" y="60"/>
                  </a:cxn>
                  <a:cxn ang="0">
                    <a:pos x="118" y="60"/>
                  </a:cxn>
                  <a:cxn ang="0">
                    <a:pos x="148" y="30"/>
                  </a:cxn>
                  <a:cxn ang="0">
                    <a:pos x="179" y="30"/>
                  </a:cxn>
                  <a:cxn ang="0">
                    <a:pos x="179" y="0"/>
                  </a:cxn>
                  <a:cxn ang="0">
                    <a:pos x="118" y="0"/>
                  </a:cxn>
                </a:cxnLst>
                <a:rect l="0" t="0" r="r" b="b"/>
                <a:pathLst>
                  <a:path w="179" h="593">
                    <a:moveTo>
                      <a:pt x="30" y="593"/>
                    </a:moveTo>
                    <a:lnTo>
                      <a:pt x="60" y="562"/>
                    </a:lnTo>
                    <a:lnTo>
                      <a:pt x="60" y="534"/>
                    </a:lnTo>
                    <a:lnTo>
                      <a:pt x="88" y="504"/>
                    </a:lnTo>
                    <a:lnTo>
                      <a:pt x="148" y="504"/>
                    </a:lnTo>
                    <a:lnTo>
                      <a:pt x="30" y="385"/>
                    </a:lnTo>
                    <a:lnTo>
                      <a:pt x="30" y="355"/>
                    </a:lnTo>
                    <a:lnTo>
                      <a:pt x="60" y="325"/>
                    </a:lnTo>
                    <a:lnTo>
                      <a:pt x="30" y="297"/>
                    </a:lnTo>
                    <a:lnTo>
                      <a:pt x="0" y="207"/>
                    </a:lnTo>
                    <a:lnTo>
                      <a:pt x="0" y="178"/>
                    </a:lnTo>
                    <a:lnTo>
                      <a:pt x="30" y="148"/>
                    </a:lnTo>
                    <a:lnTo>
                      <a:pt x="60" y="148"/>
                    </a:lnTo>
                    <a:lnTo>
                      <a:pt x="88" y="118"/>
                    </a:lnTo>
                    <a:lnTo>
                      <a:pt x="88" y="60"/>
                    </a:lnTo>
                    <a:lnTo>
                      <a:pt x="118" y="60"/>
                    </a:lnTo>
                    <a:lnTo>
                      <a:pt x="148" y="30"/>
                    </a:lnTo>
                    <a:lnTo>
                      <a:pt x="179" y="30"/>
                    </a:lnTo>
                    <a:lnTo>
                      <a:pt x="179" y="0"/>
                    </a:lnTo>
                    <a:lnTo>
                      <a:pt x="118" y="0"/>
                    </a:lnTo>
                  </a:path>
                </a:pathLst>
              </a:custGeom>
              <a:noFill/>
              <a:ln w="1588">
                <a:solidFill>
                  <a:srgbClr val="000000"/>
                </a:solidFill>
                <a:prstDash val="solid"/>
                <a:round/>
                <a:headEnd/>
                <a:tailEnd/>
              </a:ln>
            </p:spPr>
            <p:txBody>
              <a:bodyPr/>
              <a:lstStyle/>
              <a:p>
                <a:endParaRPr lang="en-GB"/>
              </a:p>
            </p:txBody>
          </p:sp>
          <p:sp>
            <p:nvSpPr>
              <p:cNvPr id="13503" name="Freeform 191"/>
              <p:cNvSpPr>
                <a:spLocks/>
              </p:cNvSpPr>
              <p:nvPr/>
            </p:nvSpPr>
            <p:spPr bwMode="auto">
              <a:xfrm>
                <a:off x="4021" y="1750"/>
                <a:ext cx="273" cy="141"/>
              </a:xfrm>
              <a:custGeom>
                <a:avLst/>
                <a:gdLst/>
                <a:ahLst/>
                <a:cxnLst>
                  <a:cxn ang="0">
                    <a:pos x="1095" y="59"/>
                  </a:cxn>
                  <a:cxn ang="0">
                    <a:pos x="800" y="59"/>
                  </a:cxn>
                  <a:cxn ang="0">
                    <a:pos x="770" y="29"/>
                  </a:cxn>
                  <a:cxn ang="0">
                    <a:pos x="681" y="29"/>
                  </a:cxn>
                  <a:cxn ang="0">
                    <a:pos x="651" y="0"/>
                  </a:cxn>
                  <a:cxn ang="0">
                    <a:pos x="593" y="0"/>
                  </a:cxn>
                  <a:cxn ang="0">
                    <a:pos x="563" y="29"/>
                  </a:cxn>
                  <a:cxn ang="0">
                    <a:pos x="533" y="29"/>
                  </a:cxn>
                  <a:cxn ang="0">
                    <a:pos x="503" y="0"/>
                  </a:cxn>
                  <a:cxn ang="0">
                    <a:pos x="474" y="0"/>
                  </a:cxn>
                  <a:cxn ang="0">
                    <a:pos x="474" y="29"/>
                  </a:cxn>
                  <a:cxn ang="0">
                    <a:pos x="444" y="59"/>
                  </a:cxn>
                  <a:cxn ang="0">
                    <a:pos x="414" y="29"/>
                  </a:cxn>
                  <a:cxn ang="0">
                    <a:pos x="326" y="29"/>
                  </a:cxn>
                  <a:cxn ang="0">
                    <a:pos x="326" y="59"/>
                  </a:cxn>
                  <a:cxn ang="0">
                    <a:pos x="207" y="59"/>
                  </a:cxn>
                  <a:cxn ang="0">
                    <a:pos x="178" y="89"/>
                  </a:cxn>
                  <a:cxn ang="0">
                    <a:pos x="147" y="89"/>
                  </a:cxn>
                  <a:cxn ang="0">
                    <a:pos x="147" y="119"/>
                  </a:cxn>
                  <a:cxn ang="0">
                    <a:pos x="28" y="119"/>
                  </a:cxn>
                  <a:cxn ang="0">
                    <a:pos x="0" y="148"/>
                  </a:cxn>
                  <a:cxn ang="0">
                    <a:pos x="0" y="207"/>
                  </a:cxn>
                  <a:cxn ang="0">
                    <a:pos x="28" y="177"/>
                  </a:cxn>
                  <a:cxn ang="0">
                    <a:pos x="58" y="207"/>
                  </a:cxn>
                  <a:cxn ang="0">
                    <a:pos x="28" y="237"/>
                  </a:cxn>
                  <a:cxn ang="0">
                    <a:pos x="28" y="266"/>
                  </a:cxn>
                  <a:cxn ang="0">
                    <a:pos x="58" y="266"/>
                  </a:cxn>
                  <a:cxn ang="0">
                    <a:pos x="28" y="296"/>
                  </a:cxn>
                  <a:cxn ang="0">
                    <a:pos x="28" y="325"/>
                  </a:cxn>
                  <a:cxn ang="0">
                    <a:pos x="58" y="325"/>
                  </a:cxn>
                  <a:cxn ang="0">
                    <a:pos x="89" y="356"/>
                  </a:cxn>
                  <a:cxn ang="0">
                    <a:pos x="89" y="384"/>
                  </a:cxn>
                  <a:cxn ang="0">
                    <a:pos x="119" y="414"/>
                  </a:cxn>
                  <a:cxn ang="0">
                    <a:pos x="237" y="414"/>
                  </a:cxn>
                  <a:cxn ang="0">
                    <a:pos x="237" y="384"/>
                  </a:cxn>
                  <a:cxn ang="0">
                    <a:pos x="265" y="384"/>
                  </a:cxn>
                  <a:cxn ang="0">
                    <a:pos x="296" y="414"/>
                  </a:cxn>
                  <a:cxn ang="0">
                    <a:pos x="265" y="444"/>
                  </a:cxn>
                  <a:cxn ang="0">
                    <a:pos x="296" y="475"/>
                  </a:cxn>
                  <a:cxn ang="0">
                    <a:pos x="296" y="502"/>
                  </a:cxn>
                  <a:cxn ang="0">
                    <a:pos x="265" y="532"/>
                  </a:cxn>
                  <a:cxn ang="0">
                    <a:pos x="265" y="563"/>
                  </a:cxn>
                </a:cxnLst>
                <a:rect l="0" t="0" r="r" b="b"/>
                <a:pathLst>
                  <a:path w="1095" h="563">
                    <a:moveTo>
                      <a:pt x="1095" y="59"/>
                    </a:moveTo>
                    <a:lnTo>
                      <a:pt x="800" y="59"/>
                    </a:lnTo>
                    <a:lnTo>
                      <a:pt x="770" y="29"/>
                    </a:lnTo>
                    <a:lnTo>
                      <a:pt x="681" y="29"/>
                    </a:lnTo>
                    <a:lnTo>
                      <a:pt x="651" y="0"/>
                    </a:lnTo>
                    <a:lnTo>
                      <a:pt x="593" y="0"/>
                    </a:lnTo>
                    <a:lnTo>
                      <a:pt x="563" y="29"/>
                    </a:lnTo>
                    <a:lnTo>
                      <a:pt x="533" y="29"/>
                    </a:lnTo>
                    <a:lnTo>
                      <a:pt x="503" y="0"/>
                    </a:lnTo>
                    <a:lnTo>
                      <a:pt x="474" y="0"/>
                    </a:lnTo>
                    <a:lnTo>
                      <a:pt x="474" y="29"/>
                    </a:lnTo>
                    <a:lnTo>
                      <a:pt x="444" y="59"/>
                    </a:lnTo>
                    <a:lnTo>
                      <a:pt x="414" y="29"/>
                    </a:lnTo>
                    <a:lnTo>
                      <a:pt x="326" y="29"/>
                    </a:lnTo>
                    <a:lnTo>
                      <a:pt x="326" y="59"/>
                    </a:lnTo>
                    <a:lnTo>
                      <a:pt x="207" y="59"/>
                    </a:lnTo>
                    <a:lnTo>
                      <a:pt x="178" y="89"/>
                    </a:lnTo>
                    <a:lnTo>
                      <a:pt x="147" y="89"/>
                    </a:lnTo>
                    <a:lnTo>
                      <a:pt x="147" y="119"/>
                    </a:lnTo>
                    <a:lnTo>
                      <a:pt x="28" y="119"/>
                    </a:lnTo>
                    <a:lnTo>
                      <a:pt x="0" y="148"/>
                    </a:lnTo>
                    <a:lnTo>
                      <a:pt x="0" y="207"/>
                    </a:lnTo>
                    <a:lnTo>
                      <a:pt x="28" y="177"/>
                    </a:lnTo>
                    <a:lnTo>
                      <a:pt x="58" y="207"/>
                    </a:lnTo>
                    <a:lnTo>
                      <a:pt x="28" y="237"/>
                    </a:lnTo>
                    <a:lnTo>
                      <a:pt x="28" y="266"/>
                    </a:lnTo>
                    <a:lnTo>
                      <a:pt x="58" y="266"/>
                    </a:lnTo>
                    <a:lnTo>
                      <a:pt x="28" y="296"/>
                    </a:lnTo>
                    <a:lnTo>
                      <a:pt x="28" y="325"/>
                    </a:lnTo>
                    <a:lnTo>
                      <a:pt x="58" y="325"/>
                    </a:lnTo>
                    <a:lnTo>
                      <a:pt x="89" y="356"/>
                    </a:lnTo>
                    <a:lnTo>
                      <a:pt x="89" y="384"/>
                    </a:lnTo>
                    <a:lnTo>
                      <a:pt x="119" y="414"/>
                    </a:lnTo>
                    <a:lnTo>
                      <a:pt x="237" y="414"/>
                    </a:lnTo>
                    <a:lnTo>
                      <a:pt x="237" y="384"/>
                    </a:lnTo>
                    <a:lnTo>
                      <a:pt x="265" y="384"/>
                    </a:lnTo>
                    <a:lnTo>
                      <a:pt x="296" y="414"/>
                    </a:lnTo>
                    <a:lnTo>
                      <a:pt x="265" y="444"/>
                    </a:lnTo>
                    <a:lnTo>
                      <a:pt x="296" y="475"/>
                    </a:lnTo>
                    <a:lnTo>
                      <a:pt x="296" y="502"/>
                    </a:lnTo>
                    <a:lnTo>
                      <a:pt x="265" y="532"/>
                    </a:lnTo>
                    <a:lnTo>
                      <a:pt x="265" y="563"/>
                    </a:lnTo>
                  </a:path>
                </a:pathLst>
              </a:custGeom>
              <a:noFill/>
              <a:ln w="1588">
                <a:solidFill>
                  <a:srgbClr val="000000"/>
                </a:solidFill>
                <a:prstDash val="solid"/>
                <a:round/>
                <a:headEnd/>
                <a:tailEnd/>
              </a:ln>
            </p:spPr>
            <p:txBody>
              <a:bodyPr/>
              <a:lstStyle/>
              <a:p>
                <a:endParaRPr lang="en-GB"/>
              </a:p>
            </p:txBody>
          </p:sp>
          <p:sp>
            <p:nvSpPr>
              <p:cNvPr id="13504" name="Freeform 192"/>
              <p:cNvSpPr>
                <a:spLocks/>
              </p:cNvSpPr>
              <p:nvPr/>
            </p:nvSpPr>
            <p:spPr bwMode="auto">
              <a:xfrm>
                <a:off x="4087" y="1875"/>
                <a:ext cx="185" cy="38"/>
              </a:xfrm>
              <a:custGeom>
                <a:avLst/>
                <a:gdLst/>
                <a:ahLst/>
                <a:cxnLst>
                  <a:cxn ang="0">
                    <a:pos x="742" y="150"/>
                  </a:cxn>
                  <a:cxn ang="0">
                    <a:pos x="682" y="150"/>
                  </a:cxn>
                  <a:cxn ang="0">
                    <a:pos x="653" y="119"/>
                  </a:cxn>
                  <a:cxn ang="0">
                    <a:pos x="623" y="119"/>
                  </a:cxn>
                  <a:cxn ang="0">
                    <a:pos x="593" y="150"/>
                  </a:cxn>
                  <a:cxn ang="0">
                    <a:pos x="505" y="150"/>
                  </a:cxn>
                  <a:cxn ang="0">
                    <a:pos x="445" y="91"/>
                  </a:cxn>
                  <a:cxn ang="0">
                    <a:pos x="416" y="91"/>
                  </a:cxn>
                  <a:cxn ang="0">
                    <a:pos x="386" y="61"/>
                  </a:cxn>
                  <a:cxn ang="0">
                    <a:pos x="356" y="61"/>
                  </a:cxn>
                  <a:cxn ang="0">
                    <a:pos x="328" y="30"/>
                  </a:cxn>
                  <a:cxn ang="0">
                    <a:pos x="268" y="30"/>
                  </a:cxn>
                  <a:cxn ang="0">
                    <a:pos x="238" y="0"/>
                  </a:cxn>
                  <a:cxn ang="0">
                    <a:pos x="91" y="0"/>
                  </a:cxn>
                  <a:cxn ang="0">
                    <a:pos x="61" y="30"/>
                  </a:cxn>
                  <a:cxn ang="0">
                    <a:pos x="31" y="30"/>
                  </a:cxn>
                  <a:cxn ang="0">
                    <a:pos x="0" y="61"/>
                  </a:cxn>
                </a:cxnLst>
                <a:rect l="0" t="0" r="r" b="b"/>
                <a:pathLst>
                  <a:path w="742" h="150">
                    <a:moveTo>
                      <a:pt x="742" y="150"/>
                    </a:moveTo>
                    <a:lnTo>
                      <a:pt x="682" y="150"/>
                    </a:lnTo>
                    <a:lnTo>
                      <a:pt x="653" y="119"/>
                    </a:lnTo>
                    <a:lnTo>
                      <a:pt x="623" y="119"/>
                    </a:lnTo>
                    <a:lnTo>
                      <a:pt x="593" y="150"/>
                    </a:lnTo>
                    <a:lnTo>
                      <a:pt x="505" y="150"/>
                    </a:lnTo>
                    <a:lnTo>
                      <a:pt x="445" y="91"/>
                    </a:lnTo>
                    <a:lnTo>
                      <a:pt x="416" y="91"/>
                    </a:lnTo>
                    <a:lnTo>
                      <a:pt x="386" y="61"/>
                    </a:lnTo>
                    <a:lnTo>
                      <a:pt x="356" y="61"/>
                    </a:lnTo>
                    <a:lnTo>
                      <a:pt x="328" y="30"/>
                    </a:lnTo>
                    <a:lnTo>
                      <a:pt x="268" y="30"/>
                    </a:lnTo>
                    <a:lnTo>
                      <a:pt x="238" y="0"/>
                    </a:lnTo>
                    <a:lnTo>
                      <a:pt x="91" y="0"/>
                    </a:lnTo>
                    <a:lnTo>
                      <a:pt x="61" y="30"/>
                    </a:lnTo>
                    <a:lnTo>
                      <a:pt x="31" y="30"/>
                    </a:lnTo>
                    <a:lnTo>
                      <a:pt x="0" y="61"/>
                    </a:lnTo>
                  </a:path>
                </a:pathLst>
              </a:custGeom>
              <a:noFill/>
              <a:ln w="1588">
                <a:solidFill>
                  <a:srgbClr val="000000"/>
                </a:solidFill>
                <a:prstDash val="solid"/>
                <a:round/>
                <a:headEnd/>
                <a:tailEnd/>
              </a:ln>
            </p:spPr>
            <p:txBody>
              <a:bodyPr/>
              <a:lstStyle/>
              <a:p>
                <a:endParaRPr lang="en-GB"/>
              </a:p>
            </p:txBody>
          </p:sp>
          <p:sp>
            <p:nvSpPr>
              <p:cNvPr id="13505" name="Freeform 193"/>
              <p:cNvSpPr>
                <a:spLocks/>
              </p:cNvSpPr>
              <p:nvPr/>
            </p:nvSpPr>
            <p:spPr bwMode="auto">
              <a:xfrm>
                <a:off x="3932" y="1831"/>
                <a:ext cx="81" cy="52"/>
              </a:xfrm>
              <a:custGeom>
                <a:avLst/>
                <a:gdLst/>
                <a:ahLst/>
                <a:cxnLst>
                  <a:cxn ang="0">
                    <a:pos x="296" y="31"/>
                  </a:cxn>
                  <a:cxn ang="0">
                    <a:pos x="326" y="59"/>
                  </a:cxn>
                  <a:cxn ang="0">
                    <a:pos x="296" y="59"/>
                  </a:cxn>
                  <a:cxn ang="0">
                    <a:pos x="266" y="89"/>
                  </a:cxn>
                  <a:cxn ang="0">
                    <a:pos x="238" y="89"/>
                  </a:cxn>
                  <a:cxn ang="0">
                    <a:pos x="207" y="119"/>
                  </a:cxn>
                  <a:cxn ang="0">
                    <a:pos x="119" y="119"/>
                  </a:cxn>
                  <a:cxn ang="0">
                    <a:pos x="89" y="150"/>
                  </a:cxn>
                  <a:cxn ang="0">
                    <a:pos x="89" y="207"/>
                  </a:cxn>
                  <a:cxn ang="0">
                    <a:pos x="29" y="207"/>
                  </a:cxn>
                  <a:cxn ang="0">
                    <a:pos x="29" y="177"/>
                  </a:cxn>
                  <a:cxn ang="0">
                    <a:pos x="59" y="177"/>
                  </a:cxn>
                  <a:cxn ang="0">
                    <a:pos x="59" y="150"/>
                  </a:cxn>
                  <a:cxn ang="0">
                    <a:pos x="0" y="89"/>
                  </a:cxn>
                  <a:cxn ang="0">
                    <a:pos x="29" y="59"/>
                  </a:cxn>
                  <a:cxn ang="0">
                    <a:pos x="0" y="31"/>
                  </a:cxn>
                  <a:cxn ang="0">
                    <a:pos x="89" y="31"/>
                  </a:cxn>
                  <a:cxn ang="0">
                    <a:pos x="119" y="0"/>
                  </a:cxn>
                  <a:cxn ang="0">
                    <a:pos x="296" y="0"/>
                  </a:cxn>
                  <a:cxn ang="0">
                    <a:pos x="296" y="31"/>
                  </a:cxn>
                </a:cxnLst>
                <a:rect l="0" t="0" r="r" b="b"/>
                <a:pathLst>
                  <a:path w="326" h="207">
                    <a:moveTo>
                      <a:pt x="296" y="31"/>
                    </a:moveTo>
                    <a:lnTo>
                      <a:pt x="326" y="59"/>
                    </a:lnTo>
                    <a:lnTo>
                      <a:pt x="296" y="59"/>
                    </a:lnTo>
                    <a:lnTo>
                      <a:pt x="266" y="89"/>
                    </a:lnTo>
                    <a:lnTo>
                      <a:pt x="238" y="89"/>
                    </a:lnTo>
                    <a:lnTo>
                      <a:pt x="207" y="119"/>
                    </a:lnTo>
                    <a:lnTo>
                      <a:pt x="119" y="119"/>
                    </a:lnTo>
                    <a:lnTo>
                      <a:pt x="89" y="150"/>
                    </a:lnTo>
                    <a:lnTo>
                      <a:pt x="89" y="207"/>
                    </a:lnTo>
                    <a:lnTo>
                      <a:pt x="29" y="207"/>
                    </a:lnTo>
                    <a:lnTo>
                      <a:pt x="29" y="177"/>
                    </a:lnTo>
                    <a:lnTo>
                      <a:pt x="59" y="177"/>
                    </a:lnTo>
                    <a:lnTo>
                      <a:pt x="59" y="150"/>
                    </a:lnTo>
                    <a:lnTo>
                      <a:pt x="0" y="89"/>
                    </a:lnTo>
                    <a:lnTo>
                      <a:pt x="29" y="59"/>
                    </a:lnTo>
                    <a:lnTo>
                      <a:pt x="0" y="31"/>
                    </a:lnTo>
                    <a:lnTo>
                      <a:pt x="89" y="31"/>
                    </a:lnTo>
                    <a:lnTo>
                      <a:pt x="119" y="0"/>
                    </a:lnTo>
                    <a:lnTo>
                      <a:pt x="296" y="0"/>
                    </a:lnTo>
                    <a:lnTo>
                      <a:pt x="296" y="31"/>
                    </a:lnTo>
                  </a:path>
                </a:pathLst>
              </a:custGeom>
              <a:noFill/>
              <a:ln w="1588">
                <a:solidFill>
                  <a:srgbClr val="000000"/>
                </a:solidFill>
                <a:prstDash val="solid"/>
                <a:round/>
                <a:headEnd/>
                <a:tailEnd/>
              </a:ln>
            </p:spPr>
            <p:txBody>
              <a:bodyPr/>
              <a:lstStyle/>
              <a:p>
                <a:endParaRPr lang="en-GB"/>
              </a:p>
            </p:txBody>
          </p:sp>
          <p:sp>
            <p:nvSpPr>
              <p:cNvPr id="13506" name="Freeform 194"/>
              <p:cNvSpPr>
                <a:spLocks/>
              </p:cNvSpPr>
              <p:nvPr/>
            </p:nvSpPr>
            <p:spPr bwMode="auto">
              <a:xfrm>
                <a:off x="3887" y="1891"/>
                <a:ext cx="207" cy="103"/>
              </a:xfrm>
              <a:custGeom>
                <a:avLst/>
                <a:gdLst/>
                <a:ahLst/>
                <a:cxnLst>
                  <a:cxn ang="0">
                    <a:pos x="799" y="0"/>
                  </a:cxn>
                  <a:cxn ang="0">
                    <a:pos x="799" y="89"/>
                  </a:cxn>
                  <a:cxn ang="0">
                    <a:pos x="830" y="118"/>
                  </a:cxn>
                  <a:cxn ang="0">
                    <a:pos x="830" y="176"/>
                  </a:cxn>
                  <a:cxn ang="0">
                    <a:pos x="771" y="237"/>
                  </a:cxn>
                  <a:cxn ang="0">
                    <a:pos x="741" y="237"/>
                  </a:cxn>
                  <a:cxn ang="0">
                    <a:pos x="741" y="267"/>
                  </a:cxn>
                  <a:cxn ang="0">
                    <a:pos x="592" y="267"/>
                  </a:cxn>
                  <a:cxn ang="0">
                    <a:pos x="534" y="207"/>
                  </a:cxn>
                  <a:cxn ang="0">
                    <a:pos x="534" y="176"/>
                  </a:cxn>
                  <a:cxn ang="0">
                    <a:pos x="504" y="148"/>
                  </a:cxn>
                  <a:cxn ang="0">
                    <a:pos x="474" y="148"/>
                  </a:cxn>
                  <a:cxn ang="0">
                    <a:pos x="416" y="118"/>
                  </a:cxn>
                  <a:cxn ang="0">
                    <a:pos x="355" y="58"/>
                  </a:cxn>
                  <a:cxn ang="0">
                    <a:pos x="355" y="30"/>
                  </a:cxn>
                  <a:cxn ang="0">
                    <a:pos x="325" y="30"/>
                  </a:cxn>
                  <a:cxn ang="0">
                    <a:pos x="297" y="58"/>
                  </a:cxn>
                  <a:cxn ang="0">
                    <a:pos x="267" y="58"/>
                  </a:cxn>
                  <a:cxn ang="0">
                    <a:pos x="237" y="89"/>
                  </a:cxn>
                  <a:cxn ang="0">
                    <a:pos x="178" y="89"/>
                  </a:cxn>
                  <a:cxn ang="0">
                    <a:pos x="89" y="176"/>
                  </a:cxn>
                  <a:cxn ang="0">
                    <a:pos x="89" y="267"/>
                  </a:cxn>
                  <a:cxn ang="0">
                    <a:pos x="60" y="295"/>
                  </a:cxn>
                  <a:cxn ang="0">
                    <a:pos x="30" y="295"/>
                  </a:cxn>
                  <a:cxn ang="0">
                    <a:pos x="0" y="325"/>
                  </a:cxn>
                  <a:cxn ang="0">
                    <a:pos x="30" y="355"/>
                  </a:cxn>
                  <a:cxn ang="0">
                    <a:pos x="0" y="385"/>
                  </a:cxn>
                  <a:cxn ang="0">
                    <a:pos x="0" y="414"/>
                  </a:cxn>
                </a:cxnLst>
                <a:rect l="0" t="0" r="r" b="b"/>
                <a:pathLst>
                  <a:path w="830" h="414">
                    <a:moveTo>
                      <a:pt x="799" y="0"/>
                    </a:moveTo>
                    <a:lnTo>
                      <a:pt x="799" y="89"/>
                    </a:lnTo>
                    <a:lnTo>
                      <a:pt x="830" y="118"/>
                    </a:lnTo>
                    <a:lnTo>
                      <a:pt x="830" y="176"/>
                    </a:lnTo>
                    <a:lnTo>
                      <a:pt x="771" y="237"/>
                    </a:lnTo>
                    <a:lnTo>
                      <a:pt x="741" y="237"/>
                    </a:lnTo>
                    <a:lnTo>
                      <a:pt x="741" y="267"/>
                    </a:lnTo>
                    <a:lnTo>
                      <a:pt x="592" y="267"/>
                    </a:lnTo>
                    <a:lnTo>
                      <a:pt x="534" y="207"/>
                    </a:lnTo>
                    <a:lnTo>
                      <a:pt x="534" y="176"/>
                    </a:lnTo>
                    <a:lnTo>
                      <a:pt x="504" y="148"/>
                    </a:lnTo>
                    <a:lnTo>
                      <a:pt x="474" y="148"/>
                    </a:lnTo>
                    <a:lnTo>
                      <a:pt x="416" y="118"/>
                    </a:lnTo>
                    <a:lnTo>
                      <a:pt x="355" y="58"/>
                    </a:lnTo>
                    <a:lnTo>
                      <a:pt x="355" y="30"/>
                    </a:lnTo>
                    <a:lnTo>
                      <a:pt x="325" y="30"/>
                    </a:lnTo>
                    <a:lnTo>
                      <a:pt x="297" y="58"/>
                    </a:lnTo>
                    <a:lnTo>
                      <a:pt x="267" y="58"/>
                    </a:lnTo>
                    <a:lnTo>
                      <a:pt x="237" y="89"/>
                    </a:lnTo>
                    <a:lnTo>
                      <a:pt x="178" y="89"/>
                    </a:lnTo>
                    <a:lnTo>
                      <a:pt x="89" y="176"/>
                    </a:lnTo>
                    <a:lnTo>
                      <a:pt x="89" y="267"/>
                    </a:lnTo>
                    <a:lnTo>
                      <a:pt x="60" y="295"/>
                    </a:lnTo>
                    <a:lnTo>
                      <a:pt x="30" y="295"/>
                    </a:lnTo>
                    <a:lnTo>
                      <a:pt x="0" y="325"/>
                    </a:lnTo>
                    <a:lnTo>
                      <a:pt x="30" y="355"/>
                    </a:lnTo>
                    <a:lnTo>
                      <a:pt x="0" y="385"/>
                    </a:lnTo>
                    <a:lnTo>
                      <a:pt x="0" y="414"/>
                    </a:lnTo>
                  </a:path>
                </a:pathLst>
              </a:custGeom>
              <a:noFill/>
              <a:ln w="1588">
                <a:solidFill>
                  <a:srgbClr val="000000"/>
                </a:solidFill>
                <a:prstDash val="solid"/>
                <a:round/>
                <a:headEnd/>
                <a:tailEnd/>
              </a:ln>
            </p:spPr>
            <p:txBody>
              <a:bodyPr/>
              <a:lstStyle/>
              <a:p>
                <a:endParaRPr lang="en-GB"/>
              </a:p>
            </p:txBody>
          </p:sp>
          <p:sp>
            <p:nvSpPr>
              <p:cNvPr id="13507" name="Freeform 195"/>
              <p:cNvSpPr>
                <a:spLocks/>
              </p:cNvSpPr>
              <p:nvPr/>
            </p:nvSpPr>
            <p:spPr bwMode="auto">
              <a:xfrm>
                <a:off x="3894" y="2001"/>
                <a:ext cx="349" cy="59"/>
              </a:xfrm>
              <a:custGeom>
                <a:avLst/>
                <a:gdLst/>
                <a:ahLst/>
                <a:cxnLst>
                  <a:cxn ang="0">
                    <a:pos x="0" y="119"/>
                  </a:cxn>
                  <a:cxn ang="0">
                    <a:pos x="30" y="119"/>
                  </a:cxn>
                  <a:cxn ang="0">
                    <a:pos x="88" y="60"/>
                  </a:cxn>
                  <a:cxn ang="0">
                    <a:pos x="118" y="60"/>
                  </a:cxn>
                  <a:cxn ang="0">
                    <a:pos x="148" y="30"/>
                  </a:cxn>
                  <a:cxn ang="0">
                    <a:pos x="237" y="30"/>
                  </a:cxn>
                  <a:cxn ang="0">
                    <a:pos x="267" y="0"/>
                  </a:cxn>
                  <a:cxn ang="0">
                    <a:pos x="295" y="30"/>
                  </a:cxn>
                  <a:cxn ang="0">
                    <a:pos x="741" y="30"/>
                  </a:cxn>
                  <a:cxn ang="0">
                    <a:pos x="769" y="60"/>
                  </a:cxn>
                  <a:cxn ang="0">
                    <a:pos x="860" y="60"/>
                  </a:cxn>
                  <a:cxn ang="0">
                    <a:pos x="889" y="30"/>
                  </a:cxn>
                  <a:cxn ang="0">
                    <a:pos x="918" y="30"/>
                  </a:cxn>
                  <a:cxn ang="0">
                    <a:pos x="948" y="0"/>
                  </a:cxn>
                  <a:cxn ang="0">
                    <a:pos x="978" y="30"/>
                  </a:cxn>
                  <a:cxn ang="0">
                    <a:pos x="978" y="60"/>
                  </a:cxn>
                  <a:cxn ang="0">
                    <a:pos x="1007" y="89"/>
                  </a:cxn>
                  <a:cxn ang="0">
                    <a:pos x="1155" y="89"/>
                  </a:cxn>
                  <a:cxn ang="0">
                    <a:pos x="1214" y="149"/>
                  </a:cxn>
                  <a:cxn ang="0">
                    <a:pos x="1244" y="149"/>
                  </a:cxn>
                  <a:cxn ang="0">
                    <a:pos x="1244" y="178"/>
                  </a:cxn>
                  <a:cxn ang="0">
                    <a:pos x="1274" y="178"/>
                  </a:cxn>
                  <a:cxn ang="0">
                    <a:pos x="1332" y="237"/>
                  </a:cxn>
                  <a:cxn ang="0">
                    <a:pos x="1392" y="237"/>
                  </a:cxn>
                </a:cxnLst>
                <a:rect l="0" t="0" r="r" b="b"/>
                <a:pathLst>
                  <a:path w="1392" h="237">
                    <a:moveTo>
                      <a:pt x="0" y="119"/>
                    </a:moveTo>
                    <a:lnTo>
                      <a:pt x="30" y="119"/>
                    </a:lnTo>
                    <a:lnTo>
                      <a:pt x="88" y="60"/>
                    </a:lnTo>
                    <a:lnTo>
                      <a:pt x="118" y="60"/>
                    </a:lnTo>
                    <a:lnTo>
                      <a:pt x="148" y="30"/>
                    </a:lnTo>
                    <a:lnTo>
                      <a:pt x="237" y="30"/>
                    </a:lnTo>
                    <a:lnTo>
                      <a:pt x="267" y="0"/>
                    </a:lnTo>
                    <a:lnTo>
                      <a:pt x="295" y="30"/>
                    </a:lnTo>
                    <a:lnTo>
                      <a:pt x="741" y="30"/>
                    </a:lnTo>
                    <a:lnTo>
                      <a:pt x="769" y="60"/>
                    </a:lnTo>
                    <a:lnTo>
                      <a:pt x="860" y="60"/>
                    </a:lnTo>
                    <a:lnTo>
                      <a:pt x="889" y="30"/>
                    </a:lnTo>
                    <a:lnTo>
                      <a:pt x="918" y="30"/>
                    </a:lnTo>
                    <a:lnTo>
                      <a:pt x="948" y="0"/>
                    </a:lnTo>
                    <a:lnTo>
                      <a:pt x="978" y="30"/>
                    </a:lnTo>
                    <a:lnTo>
                      <a:pt x="978" y="60"/>
                    </a:lnTo>
                    <a:lnTo>
                      <a:pt x="1007" y="89"/>
                    </a:lnTo>
                    <a:lnTo>
                      <a:pt x="1155" y="89"/>
                    </a:lnTo>
                    <a:lnTo>
                      <a:pt x="1214" y="149"/>
                    </a:lnTo>
                    <a:lnTo>
                      <a:pt x="1244" y="149"/>
                    </a:lnTo>
                    <a:lnTo>
                      <a:pt x="1244" y="178"/>
                    </a:lnTo>
                    <a:lnTo>
                      <a:pt x="1274" y="178"/>
                    </a:lnTo>
                    <a:lnTo>
                      <a:pt x="1332" y="237"/>
                    </a:lnTo>
                    <a:lnTo>
                      <a:pt x="1392" y="237"/>
                    </a:lnTo>
                  </a:path>
                </a:pathLst>
              </a:custGeom>
              <a:noFill/>
              <a:ln w="1588">
                <a:solidFill>
                  <a:srgbClr val="000000"/>
                </a:solidFill>
                <a:prstDash val="solid"/>
                <a:round/>
                <a:headEnd/>
                <a:tailEnd/>
              </a:ln>
            </p:spPr>
            <p:txBody>
              <a:bodyPr/>
              <a:lstStyle/>
              <a:p>
                <a:endParaRPr lang="en-GB"/>
              </a:p>
            </p:txBody>
          </p:sp>
          <p:sp>
            <p:nvSpPr>
              <p:cNvPr id="13508" name="Freeform 196"/>
              <p:cNvSpPr>
                <a:spLocks/>
              </p:cNvSpPr>
              <p:nvPr/>
            </p:nvSpPr>
            <p:spPr bwMode="auto">
              <a:xfrm>
                <a:off x="4272" y="1913"/>
                <a:ext cx="67" cy="110"/>
              </a:xfrm>
              <a:custGeom>
                <a:avLst/>
                <a:gdLst/>
                <a:ahLst/>
                <a:cxnLst>
                  <a:cxn ang="0">
                    <a:pos x="267" y="443"/>
                  </a:cxn>
                  <a:cxn ang="0">
                    <a:pos x="267" y="384"/>
                  </a:cxn>
                  <a:cxn ang="0">
                    <a:pos x="237" y="354"/>
                  </a:cxn>
                  <a:cxn ang="0">
                    <a:pos x="237" y="325"/>
                  </a:cxn>
                  <a:cxn ang="0">
                    <a:pos x="177" y="266"/>
                  </a:cxn>
                  <a:cxn ang="0">
                    <a:pos x="177" y="236"/>
                  </a:cxn>
                  <a:cxn ang="0">
                    <a:pos x="149" y="206"/>
                  </a:cxn>
                  <a:cxn ang="0">
                    <a:pos x="118" y="236"/>
                  </a:cxn>
                  <a:cxn ang="0">
                    <a:pos x="118" y="148"/>
                  </a:cxn>
                  <a:cxn ang="0">
                    <a:pos x="149" y="118"/>
                  </a:cxn>
                  <a:cxn ang="0">
                    <a:pos x="149" y="87"/>
                  </a:cxn>
                  <a:cxn ang="0">
                    <a:pos x="118" y="59"/>
                  </a:cxn>
                  <a:cxn ang="0">
                    <a:pos x="88" y="59"/>
                  </a:cxn>
                  <a:cxn ang="0">
                    <a:pos x="30" y="0"/>
                  </a:cxn>
                  <a:cxn ang="0">
                    <a:pos x="0" y="0"/>
                  </a:cxn>
                </a:cxnLst>
                <a:rect l="0" t="0" r="r" b="b"/>
                <a:pathLst>
                  <a:path w="267" h="443">
                    <a:moveTo>
                      <a:pt x="267" y="443"/>
                    </a:moveTo>
                    <a:lnTo>
                      <a:pt x="267" y="384"/>
                    </a:lnTo>
                    <a:lnTo>
                      <a:pt x="237" y="354"/>
                    </a:lnTo>
                    <a:lnTo>
                      <a:pt x="237" y="325"/>
                    </a:lnTo>
                    <a:lnTo>
                      <a:pt x="177" y="266"/>
                    </a:lnTo>
                    <a:lnTo>
                      <a:pt x="177" y="236"/>
                    </a:lnTo>
                    <a:lnTo>
                      <a:pt x="149" y="206"/>
                    </a:lnTo>
                    <a:lnTo>
                      <a:pt x="118" y="236"/>
                    </a:lnTo>
                    <a:lnTo>
                      <a:pt x="118" y="148"/>
                    </a:lnTo>
                    <a:lnTo>
                      <a:pt x="149" y="118"/>
                    </a:lnTo>
                    <a:lnTo>
                      <a:pt x="149" y="87"/>
                    </a:lnTo>
                    <a:lnTo>
                      <a:pt x="118" y="59"/>
                    </a:lnTo>
                    <a:lnTo>
                      <a:pt x="88" y="59"/>
                    </a:lnTo>
                    <a:lnTo>
                      <a:pt x="30" y="0"/>
                    </a:lnTo>
                    <a:lnTo>
                      <a:pt x="0" y="0"/>
                    </a:lnTo>
                  </a:path>
                </a:pathLst>
              </a:custGeom>
              <a:noFill/>
              <a:ln w="1588">
                <a:solidFill>
                  <a:srgbClr val="000000"/>
                </a:solidFill>
                <a:prstDash val="solid"/>
                <a:round/>
                <a:headEnd/>
                <a:tailEnd/>
              </a:ln>
            </p:spPr>
            <p:txBody>
              <a:bodyPr/>
              <a:lstStyle/>
              <a:p>
                <a:endParaRPr lang="en-GB"/>
              </a:p>
            </p:txBody>
          </p:sp>
          <p:sp>
            <p:nvSpPr>
              <p:cNvPr id="13509" name="Freeform 197"/>
              <p:cNvSpPr>
                <a:spLocks/>
              </p:cNvSpPr>
              <p:nvPr/>
            </p:nvSpPr>
            <p:spPr bwMode="auto">
              <a:xfrm>
                <a:off x="4243" y="2023"/>
                <a:ext cx="96" cy="37"/>
              </a:xfrm>
              <a:custGeom>
                <a:avLst/>
                <a:gdLst/>
                <a:ahLst/>
                <a:cxnLst>
                  <a:cxn ang="0">
                    <a:pos x="386" y="0"/>
                  </a:cxn>
                  <a:cxn ang="0">
                    <a:pos x="356" y="0"/>
                  </a:cxn>
                  <a:cxn ang="0">
                    <a:pos x="268" y="89"/>
                  </a:cxn>
                  <a:cxn ang="0">
                    <a:pos x="268" y="118"/>
                  </a:cxn>
                  <a:cxn ang="0">
                    <a:pos x="89" y="118"/>
                  </a:cxn>
                  <a:cxn ang="0">
                    <a:pos x="89" y="148"/>
                  </a:cxn>
                  <a:cxn ang="0">
                    <a:pos x="0" y="148"/>
                  </a:cxn>
                </a:cxnLst>
                <a:rect l="0" t="0" r="r" b="b"/>
                <a:pathLst>
                  <a:path w="386" h="148">
                    <a:moveTo>
                      <a:pt x="386" y="0"/>
                    </a:moveTo>
                    <a:lnTo>
                      <a:pt x="356" y="0"/>
                    </a:lnTo>
                    <a:lnTo>
                      <a:pt x="268" y="89"/>
                    </a:lnTo>
                    <a:lnTo>
                      <a:pt x="268" y="118"/>
                    </a:lnTo>
                    <a:lnTo>
                      <a:pt x="89" y="118"/>
                    </a:lnTo>
                    <a:lnTo>
                      <a:pt x="89" y="148"/>
                    </a:lnTo>
                    <a:lnTo>
                      <a:pt x="0" y="148"/>
                    </a:lnTo>
                  </a:path>
                </a:pathLst>
              </a:custGeom>
              <a:noFill/>
              <a:ln w="1588">
                <a:solidFill>
                  <a:srgbClr val="000000"/>
                </a:solidFill>
                <a:prstDash val="solid"/>
                <a:round/>
                <a:headEnd/>
                <a:tailEnd/>
              </a:ln>
            </p:spPr>
            <p:txBody>
              <a:bodyPr/>
              <a:lstStyle/>
              <a:p>
                <a:endParaRPr lang="en-GB"/>
              </a:p>
            </p:txBody>
          </p:sp>
          <p:sp>
            <p:nvSpPr>
              <p:cNvPr id="13510" name="Freeform 198"/>
              <p:cNvSpPr>
                <a:spLocks/>
              </p:cNvSpPr>
              <p:nvPr/>
            </p:nvSpPr>
            <p:spPr bwMode="auto">
              <a:xfrm>
                <a:off x="4065" y="2060"/>
                <a:ext cx="192" cy="149"/>
              </a:xfrm>
              <a:custGeom>
                <a:avLst/>
                <a:gdLst/>
                <a:ahLst/>
                <a:cxnLst>
                  <a:cxn ang="0">
                    <a:pos x="710" y="0"/>
                  </a:cxn>
                  <a:cxn ang="0">
                    <a:pos x="710" y="118"/>
                  </a:cxn>
                  <a:cxn ang="0">
                    <a:pos x="740" y="118"/>
                  </a:cxn>
                  <a:cxn ang="0">
                    <a:pos x="769" y="148"/>
                  </a:cxn>
                  <a:cxn ang="0">
                    <a:pos x="740" y="148"/>
                  </a:cxn>
                  <a:cxn ang="0">
                    <a:pos x="740" y="179"/>
                  </a:cxn>
                  <a:cxn ang="0">
                    <a:pos x="650" y="179"/>
                  </a:cxn>
                  <a:cxn ang="0">
                    <a:pos x="650" y="237"/>
                  </a:cxn>
                  <a:cxn ang="0">
                    <a:pos x="562" y="237"/>
                  </a:cxn>
                  <a:cxn ang="0">
                    <a:pos x="532" y="267"/>
                  </a:cxn>
                  <a:cxn ang="0">
                    <a:pos x="532" y="386"/>
                  </a:cxn>
                  <a:cxn ang="0">
                    <a:pos x="503" y="413"/>
                  </a:cxn>
                  <a:cxn ang="0">
                    <a:pos x="503" y="443"/>
                  </a:cxn>
                  <a:cxn ang="0">
                    <a:pos x="532" y="443"/>
                  </a:cxn>
                  <a:cxn ang="0">
                    <a:pos x="562" y="474"/>
                  </a:cxn>
                  <a:cxn ang="0">
                    <a:pos x="562" y="504"/>
                  </a:cxn>
                  <a:cxn ang="0">
                    <a:pos x="503" y="504"/>
                  </a:cxn>
                  <a:cxn ang="0">
                    <a:pos x="503" y="474"/>
                  </a:cxn>
                  <a:cxn ang="0">
                    <a:pos x="473" y="443"/>
                  </a:cxn>
                  <a:cxn ang="0">
                    <a:pos x="443" y="474"/>
                  </a:cxn>
                  <a:cxn ang="0">
                    <a:pos x="415" y="474"/>
                  </a:cxn>
                  <a:cxn ang="0">
                    <a:pos x="415" y="504"/>
                  </a:cxn>
                  <a:cxn ang="0">
                    <a:pos x="325" y="504"/>
                  </a:cxn>
                  <a:cxn ang="0">
                    <a:pos x="325" y="532"/>
                  </a:cxn>
                  <a:cxn ang="0">
                    <a:pos x="296" y="563"/>
                  </a:cxn>
                  <a:cxn ang="0">
                    <a:pos x="266" y="563"/>
                  </a:cxn>
                  <a:cxn ang="0">
                    <a:pos x="236" y="592"/>
                  </a:cxn>
                  <a:cxn ang="0">
                    <a:pos x="207" y="592"/>
                  </a:cxn>
                  <a:cxn ang="0">
                    <a:pos x="178" y="563"/>
                  </a:cxn>
                  <a:cxn ang="0">
                    <a:pos x="118" y="563"/>
                  </a:cxn>
                  <a:cxn ang="0">
                    <a:pos x="87" y="592"/>
                  </a:cxn>
                  <a:cxn ang="0">
                    <a:pos x="59" y="563"/>
                  </a:cxn>
                  <a:cxn ang="0">
                    <a:pos x="29" y="592"/>
                  </a:cxn>
                  <a:cxn ang="0">
                    <a:pos x="0" y="563"/>
                  </a:cxn>
                </a:cxnLst>
                <a:rect l="0" t="0" r="r" b="b"/>
                <a:pathLst>
                  <a:path w="769" h="592">
                    <a:moveTo>
                      <a:pt x="710" y="0"/>
                    </a:moveTo>
                    <a:lnTo>
                      <a:pt x="710" y="118"/>
                    </a:lnTo>
                    <a:lnTo>
                      <a:pt x="740" y="118"/>
                    </a:lnTo>
                    <a:lnTo>
                      <a:pt x="769" y="148"/>
                    </a:lnTo>
                    <a:lnTo>
                      <a:pt x="740" y="148"/>
                    </a:lnTo>
                    <a:lnTo>
                      <a:pt x="740" y="179"/>
                    </a:lnTo>
                    <a:lnTo>
                      <a:pt x="650" y="179"/>
                    </a:lnTo>
                    <a:lnTo>
                      <a:pt x="650" y="237"/>
                    </a:lnTo>
                    <a:lnTo>
                      <a:pt x="562" y="237"/>
                    </a:lnTo>
                    <a:lnTo>
                      <a:pt x="532" y="267"/>
                    </a:lnTo>
                    <a:lnTo>
                      <a:pt x="532" y="386"/>
                    </a:lnTo>
                    <a:lnTo>
                      <a:pt x="503" y="413"/>
                    </a:lnTo>
                    <a:lnTo>
                      <a:pt x="503" y="443"/>
                    </a:lnTo>
                    <a:lnTo>
                      <a:pt x="532" y="443"/>
                    </a:lnTo>
                    <a:lnTo>
                      <a:pt x="562" y="474"/>
                    </a:lnTo>
                    <a:lnTo>
                      <a:pt x="562" y="504"/>
                    </a:lnTo>
                    <a:lnTo>
                      <a:pt x="503" y="504"/>
                    </a:lnTo>
                    <a:lnTo>
                      <a:pt x="503" y="474"/>
                    </a:lnTo>
                    <a:lnTo>
                      <a:pt x="473" y="443"/>
                    </a:lnTo>
                    <a:lnTo>
                      <a:pt x="443" y="474"/>
                    </a:lnTo>
                    <a:lnTo>
                      <a:pt x="415" y="474"/>
                    </a:lnTo>
                    <a:lnTo>
                      <a:pt x="415" y="504"/>
                    </a:lnTo>
                    <a:lnTo>
                      <a:pt x="325" y="504"/>
                    </a:lnTo>
                    <a:lnTo>
                      <a:pt x="325" y="532"/>
                    </a:lnTo>
                    <a:lnTo>
                      <a:pt x="296" y="563"/>
                    </a:lnTo>
                    <a:lnTo>
                      <a:pt x="266" y="563"/>
                    </a:lnTo>
                    <a:lnTo>
                      <a:pt x="236" y="592"/>
                    </a:lnTo>
                    <a:lnTo>
                      <a:pt x="207" y="592"/>
                    </a:lnTo>
                    <a:lnTo>
                      <a:pt x="178" y="563"/>
                    </a:lnTo>
                    <a:lnTo>
                      <a:pt x="118" y="563"/>
                    </a:lnTo>
                    <a:lnTo>
                      <a:pt x="87" y="592"/>
                    </a:lnTo>
                    <a:lnTo>
                      <a:pt x="59" y="563"/>
                    </a:lnTo>
                    <a:lnTo>
                      <a:pt x="29" y="592"/>
                    </a:lnTo>
                    <a:lnTo>
                      <a:pt x="0" y="563"/>
                    </a:lnTo>
                  </a:path>
                </a:pathLst>
              </a:custGeom>
              <a:noFill/>
              <a:ln w="1588">
                <a:solidFill>
                  <a:srgbClr val="000000"/>
                </a:solidFill>
                <a:prstDash val="solid"/>
                <a:round/>
                <a:headEnd/>
                <a:tailEnd/>
              </a:ln>
            </p:spPr>
            <p:txBody>
              <a:bodyPr/>
              <a:lstStyle/>
              <a:p>
                <a:endParaRPr lang="en-GB"/>
              </a:p>
            </p:txBody>
          </p:sp>
          <p:sp>
            <p:nvSpPr>
              <p:cNvPr id="13511" name="Freeform 199"/>
              <p:cNvSpPr>
                <a:spLocks/>
              </p:cNvSpPr>
              <p:nvPr/>
            </p:nvSpPr>
            <p:spPr bwMode="auto">
              <a:xfrm>
                <a:off x="3917" y="2098"/>
                <a:ext cx="96" cy="73"/>
              </a:xfrm>
              <a:custGeom>
                <a:avLst/>
                <a:gdLst/>
                <a:ahLst/>
                <a:cxnLst>
                  <a:cxn ang="0">
                    <a:pos x="386" y="295"/>
                  </a:cxn>
                  <a:cxn ang="0">
                    <a:pos x="356" y="265"/>
                  </a:cxn>
                  <a:cxn ang="0">
                    <a:pos x="356" y="208"/>
                  </a:cxn>
                  <a:cxn ang="0">
                    <a:pos x="386" y="177"/>
                  </a:cxn>
                  <a:cxn ang="0">
                    <a:pos x="386" y="119"/>
                  </a:cxn>
                  <a:cxn ang="0">
                    <a:pos x="356" y="89"/>
                  </a:cxn>
                  <a:cxn ang="0">
                    <a:pos x="326" y="89"/>
                  </a:cxn>
                  <a:cxn ang="0">
                    <a:pos x="326" y="59"/>
                  </a:cxn>
                  <a:cxn ang="0">
                    <a:pos x="149" y="59"/>
                  </a:cxn>
                  <a:cxn ang="0">
                    <a:pos x="119" y="31"/>
                  </a:cxn>
                  <a:cxn ang="0">
                    <a:pos x="60" y="31"/>
                  </a:cxn>
                  <a:cxn ang="0">
                    <a:pos x="30" y="0"/>
                  </a:cxn>
                  <a:cxn ang="0">
                    <a:pos x="0" y="0"/>
                  </a:cxn>
                </a:cxnLst>
                <a:rect l="0" t="0" r="r" b="b"/>
                <a:pathLst>
                  <a:path w="386" h="295">
                    <a:moveTo>
                      <a:pt x="386" y="295"/>
                    </a:moveTo>
                    <a:lnTo>
                      <a:pt x="356" y="265"/>
                    </a:lnTo>
                    <a:lnTo>
                      <a:pt x="356" y="208"/>
                    </a:lnTo>
                    <a:lnTo>
                      <a:pt x="386" y="177"/>
                    </a:lnTo>
                    <a:lnTo>
                      <a:pt x="386" y="119"/>
                    </a:lnTo>
                    <a:lnTo>
                      <a:pt x="356" y="89"/>
                    </a:lnTo>
                    <a:lnTo>
                      <a:pt x="326" y="89"/>
                    </a:lnTo>
                    <a:lnTo>
                      <a:pt x="326" y="59"/>
                    </a:lnTo>
                    <a:lnTo>
                      <a:pt x="149" y="59"/>
                    </a:lnTo>
                    <a:lnTo>
                      <a:pt x="119" y="31"/>
                    </a:lnTo>
                    <a:lnTo>
                      <a:pt x="60" y="31"/>
                    </a:lnTo>
                    <a:lnTo>
                      <a:pt x="30" y="0"/>
                    </a:lnTo>
                    <a:lnTo>
                      <a:pt x="0" y="0"/>
                    </a:lnTo>
                  </a:path>
                </a:pathLst>
              </a:custGeom>
              <a:noFill/>
              <a:ln w="1588">
                <a:solidFill>
                  <a:srgbClr val="000000"/>
                </a:solidFill>
                <a:prstDash val="solid"/>
                <a:round/>
                <a:headEnd/>
                <a:tailEnd/>
              </a:ln>
            </p:spPr>
            <p:txBody>
              <a:bodyPr/>
              <a:lstStyle/>
              <a:p>
                <a:endParaRPr lang="en-GB"/>
              </a:p>
            </p:txBody>
          </p:sp>
          <p:sp>
            <p:nvSpPr>
              <p:cNvPr id="13512" name="Freeform 200"/>
              <p:cNvSpPr>
                <a:spLocks/>
              </p:cNvSpPr>
              <p:nvPr/>
            </p:nvSpPr>
            <p:spPr bwMode="auto">
              <a:xfrm>
                <a:off x="4013" y="2164"/>
                <a:ext cx="52" cy="37"/>
              </a:xfrm>
              <a:custGeom>
                <a:avLst/>
                <a:gdLst/>
                <a:ahLst/>
                <a:cxnLst>
                  <a:cxn ang="0">
                    <a:pos x="208" y="150"/>
                  </a:cxn>
                  <a:cxn ang="0">
                    <a:pos x="208" y="119"/>
                  </a:cxn>
                  <a:cxn ang="0">
                    <a:pos x="149" y="61"/>
                  </a:cxn>
                  <a:cxn ang="0">
                    <a:pos x="119" y="61"/>
                  </a:cxn>
                  <a:cxn ang="0">
                    <a:pos x="88" y="30"/>
                  </a:cxn>
                  <a:cxn ang="0">
                    <a:pos x="58" y="30"/>
                  </a:cxn>
                  <a:cxn ang="0">
                    <a:pos x="30" y="0"/>
                  </a:cxn>
                  <a:cxn ang="0">
                    <a:pos x="0" y="30"/>
                  </a:cxn>
                </a:cxnLst>
                <a:rect l="0" t="0" r="r" b="b"/>
                <a:pathLst>
                  <a:path w="208" h="150">
                    <a:moveTo>
                      <a:pt x="208" y="150"/>
                    </a:moveTo>
                    <a:lnTo>
                      <a:pt x="208" y="119"/>
                    </a:lnTo>
                    <a:lnTo>
                      <a:pt x="149" y="61"/>
                    </a:lnTo>
                    <a:lnTo>
                      <a:pt x="119" y="61"/>
                    </a:lnTo>
                    <a:lnTo>
                      <a:pt x="88" y="30"/>
                    </a:lnTo>
                    <a:lnTo>
                      <a:pt x="58" y="30"/>
                    </a:lnTo>
                    <a:lnTo>
                      <a:pt x="30" y="0"/>
                    </a:lnTo>
                    <a:lnTo>
                      <a:pt x="0" y="30"/>
                    </a:lnTo>
                  </a:path>
                </a:pathLst>
              </a:custGeom>
              <a:noFill/>
              <a:ln w="1588">
                <a:solidFill>
                  <a:srgbClr val="000000"/>
                </a:solidFill>
                <a:prstDash val="solid"/>
                <a:round/>
                <a:headEnd/>
                <a:tailEnd/>
              </a:ln>
            </p:spPr>
            <p:txBody>
              <a:bodyPr/>
              <a:lstStyle/>
              <a:p>
                <a:endParaRPr lang="en-GB"/>
              </a:p>
            </p:txBody>
          </p:sp>
          <p:sp>
            <p:nvSpPr>
              <p:cNvPr id="13513" name="Freeform 201"/>
              <p:cNvSpPr>
                <a:spLocks/>
              </p:cNvSpPr>
              <p:nvPr/>
            </p:nvSpPr>
            <p:spPr bwMode="auto">
              <a:xfrm>
                <a:off x="4050" y="2201"/>
                <a:ext cx="52" cy="200"/>
              </a:xfrm>
              <a:custGeom>
                <a:avLst/>
                <a:gdLst/>
                <a:ahLst/>
                <a:cxnLst>
                  <a:cxn ang="0">
                    <a:pos x="59" y="0"/>
                  </a:cxn>
                  <a:cxn ang="0">
                    <a:pos x="59" y="59"/>
                  </a:cxn>
                  <a:cxn ang="0">
                    <a:pos x="88" y="87"/>
                  </a:cxn>
                  <a:cxn ang="0">
                    <a:pos x="88" y="148"/>
                  </a:cxn>
                  <a:cxn ang="0">
                    <a:pos x="118" y="148"/>
                  </a:cxn>
                  <a:cxn ang="0">
                    <a:pos x="118" y="178"/>
                  </a:cxn>
                  <a:cxn ang="0">
                    <a:pos x="146" y="206"/>
                  </a:cxn>
                  <a:cxn ang="0">
                    <a:pos x="146" y="236"/>
                  </a:cxn>
                  <a:cxn ang="0">
                    <a:pos x="177" y="266"/>
                  </a:cxn>
                  <a:cxn ang="0">
                    <a:pos x="177" y="355"/>
                  </a:cxn>
                  <a:cxn ang="0">
                    <a:pos x="207" y="384"/>
                  </a:cxn>
                  <a:cxn ang="0">
                    <a:pos x="146" y="443"/>
                  </a:cxn>
                  <a:cxn ang="0">
                    <a:pos x="88" y="443"/>
                  </a:cxn>
                  <a:cxn ang="0">
                    <a:pos x="59" y="473"/>
                  </a:cxn>
                  <a:cxn ang="0">
                    <a:pos x="59" y="503"/>
                  </a:cxn>
                  <a:cxn ang="0">
                    <a:pos x="0" y="561"/>
                  </a:cxn>
                  <a:cxn ang="0">
                    <a:pos x="28" y="561"/>
                  </a:cxn>
                  <a:cxn ang="0">
                    <a:pos x="59" y="591"/>
                  </a:cxn>
                  <a:cxn ang="0">
                    <a:pos x="118" y="591"/>
                  </a:cxn>
                  <a:cxn ang="0">
                    <a:pos x="146" y="621"/>
                  </a:cxn>
                  <a:cxn ang="0">
                    <a:pos x="146" y="680"/>
                  </a:cxn>
                  <a:cxn ang="0">
                    <a:pos x="118" y="709"/>
                  </a:cxn>
                  <a:cxn ang="0">
                    <a:pos x="118" y="798"/>
                  </a:cxn>
                  <a:cxn ang="0">
                    <a:pos x="146" y="798"/>
                  </a:cxn>
                </a:cxnLst>
                <a:rect l="0" t="0" r="r" b="b"/>
                <a:pathLst>
                  <a:path w="207" h="798">
                    <a:moveTo>
                      <a:pt x="59" y="0"/>
                    </a:moveTo>
                    <a:lnTo>
                      <a:pt x="59" y="59"/>
                    </a:lnTo>
                    <a:lnTo>
                      <a:pt x="88" y="87"/>
                    </a:lnTo>
                    <a:lnTo>
                      <a:pt x="88" y="148"/>
                    </a:lnTo>
                    <a:lnTo>
                      <a:pt x="118" y="148"/>
                    </a:lnTo>
                    <a:lnTo>
                      <a:pt x="118" y="178"/>
                    </a:lnTo>
                    <a:lnTo>
                      <a:pt x="146" y="206"/>
                    </a:lnTo>
                    <a:lnTo>
                      <a:pt x="146" y="236"/>
                    </a:lnTo>
                    <a:lnTo>
                      <a:pt x="177" y="266"/>
                    </a:lnTo>
                    <a:lnTo>
                      <a:pt x="177" y="355"/>
                    </a:lnTo>
                    <a:lnTo>
                      <a:pt x="207" y="384"/>
                    </a:lnTo>
                    <a:lnTo>
                      <a:pt x="146" y="443"/>
                    </a:lnTo>
                    <a:lnTo>
                      <a:pt x="88" y="443"/>
                    </a:lnTo>
                    <a:lnTo>
                      <a:pt x="59" y="473"/>
                    </a:lnTo>
                    <a:lnTo>
                      <a:pt x="59" y="503"/>
                    </a:lnTo>
                    <a:lnTo>
                      <a:pt x="0" y="561"/>
                    </a:lnTo>
                    <a:lnTo>
                      <a:pt x="28" y="561"/>
                    </a:lnTo>
                    <a:lnTo>
                      <a:pt x="59" y="591"/>
                    </a:lnTo>
                    <a:lnTo>
                      <a:pt x="118" y="591"/>
                    </a:lnTo>
                    <a:lnTo>
                      <a:pt x="146" y="621"/>
                    </a:lnTo>
                    <a:lnTo>
                      <a:pt x="146" y="680"/>
                    </a:lnTo>
                    <a:lnTo>
                      <a:pt x="118" y="709"/>
                    </a:lnTo>
                    <a:lnTo>
                      <a:pt x="118" y="798"/>
                    </a:lnTo>
                    <a:lnTo>
                      <a:pt x="146" y="798"/>
                    </a:lnTo>
                  </a:path>
                </a:pathLst>
              </a:custGeom>
              <a:noFill/>
              <a:ln w="1588">
                <a:solidFill>
                  <a:srgbClr val="000000"/>
                </a:solidFill>
                <a:prstDash val="solid"/>
                <a:round/>
                <a:headEnd/>
                <a:tailEnd/>
              </a:ln>
            </p:spPr>
            <p:txBody>
              <a:bodyPr/>
              <a:lstStyle/>
              <a:p>
                <a:endParaRPr lang="en-GB"/>
              </a:p>
            </p:txBody>
          </p:sp>
          <p:sp>
            <p:nvSpPr>
              <p:cNvPr id="13514" name="Freeform 202"/>
              <p:cNvSpPr>
                <a:spLocks/>
              </p:cNvSpPr>
              <p:nvPr/>
            </p:nvSpPr>
            <p:spPr bwMode="auto">
              <a:xfrm>
                <a:off x="4087" y="2349"/>
                <a:ext cx="526" cy="74"/>
              </a:xfrm>
              <a:custGeom>
                <a:avLst/>
                <a:gdLst/>
                <a:ahLst/>
                <a:cxnLst>
                  <a:cxn ang="0">
                    <a:pos x="0" y="207"/>
                  </a:cxn>
                  <a:cxn ang="0">
                    <a:pos x="0" y="179"/>
                  </a:cxn>
                  <a:cxn ang="0">
                    <a:pos x="120" y="179"/>
                  </a:cxn>
                  <a:cxn ang="0">
                    <a:pos x="149" y="149"/>
                  </a:cxn>
                  <a:cxn ang="0">
                    <a:pos x="179" y="149"/>
                  </a:cxn>
                  <a:cxn ang="0">
                    <a:pos x="179" y="118"/>
                  </a:cxn>
                  <a:cxn ang="0">
                    <a:pos x="209" y="89"/>
                  </a:cxn>
                  <a:cxn ang="0">
                    <a:pos x="356" y="89"/>
                  </a:cxn>
                  <a:cxn ang="0">
                    <a:pos x="386" y="61"/>
                  </a:cxn>
                  <a:cxn ang="0">
                    <a:pos x="445" y="61"/>
                  </a:cxn>
                  <a:cxn ang="0">
                    <a:pos x="475" y="89"/>
                  </a:cxn>
                  <a:cxn ang="0">
                    <a:pos x="505" y="89"/>
                  </a:cxn>
                  <a:cxn ang="0">
                    <a:pos x="535" y="61"/>
                  </a:cxn>
                  <a:cxn ang="0">
                    <a:pos x="563" y="89"/>
                  </a:cxn>
                  <a:cxn ang="0">
                    <a:pos x="712" y="89"/>
                  </a:cxn>
                  <a:cxn ang="0">
                    <a:pos x="742" y="118"/>
                  </a:cxn>
                  <a:cxn ang="0">
                    <a:pos x="891" y="118"/>
                  </a:cxn>
                  <a:cxn ang="0">
                    <a:pos x="948" y="179"/>
                  </a:cxn>
                  <a:cxn ang="0">
                    <a:pos x="1037" y="179"/>
                  </a:cxn>
                  <a:cxn ang="0">
                    <a:pos x="1068" y="207"/>
                  </a:cxn>
                  <a:cxn ang="0">
                    <a:pos x="1098" y="207"/>
                  </a:cxn>
                  <a:cxn ang="0">
                    <a:pos x="1098" y="179"/>
                  </a:cxn>
                  <a:cxn ang="0">
                    <a:pos x="1128" y="179"/>
                  </a:cxn>
                  <a:cxn ang="0">
                    <a:pos x="1155" y="207"/>
                  </a:cxn>
                  <a:cxn ang="0">
                    <a:pos x="1186" y="179"/>
                  </a:cxn>
                  <a:cxn ang="0">
                    <a:pos x="1216" y="179"/>
                  </a:cxn>
                  <a:cxn ang="0">
                    <a:pos x="1246" y="207"/>
                  </a:cxn>
                  <a:cxn ang="0">
                    <a:pos x="1275" y="179"/>
                  </a:cxn>
                  <a:cxn ang="0">
                    <a:pos x="1335" y="237"/>
                  </a:cxn>
                  <a:cxn ang="0">
                    <a:pos x="1335" y="207"/>
                  </a:cxn>
                  <a:cxn ang="0">
                    <a:pos x="1365" y="207"/>
                  </a:cxn>
                  <a:cxn ang="0">
                    <a:pos x="1393" y="179"/>
                  </a:cxn>
                  <a:cxn ang="0">
                    <a:pos x="1453" y="179"/>
                  </a:cxn>
                  <a:cxn ang="0">
                    <a:pos x="1453" y="237"/>
                  </a:cxn>
                  <a:cxn ang="0">
                    <a:pos x="1483" y="268"/>
                  </a:cxn>
                  <a:cxn ang="0">
                    <a:pos x="1483" y="237"/>
                  </a:cxn>
                  <a:cxn ang="0">
                    <a:pos x="1512" y="237"/>
                  </a:cxn>
                  <a:cxn ang="0">
                    <a:pos x="1542" y="207"/>
                  </a:cxn>
                  <a:cxn ang="0">
                    <a:pos x="1572" y="207"/>
                  </a:cxn>
                  <a:cxn ang="0">
                    <a:pos x="1601" y="237"/>
                  </a:cxn>
                  <a:cxn ang="0">
                    <a:pos x="1630" y="237"/>
                  </a:cxn>
                  <a:cxn ang="0">
                    <a:pos x="1660" y="207"/>
                  </a:cxn>
                  <a:cxn ang="0">
                    <a:pos x="1721" y="207"/>
                  </a:cxn>
                  <a:cxn ang="0">
                    <a:pos x="1721" y="237"/>
                  </a:cxn>
                  <a:cxn ang="0">
                    <a:pos x="1778" y="297"/>
                  </a:cxn>
                  <a:cxn ang="0">
                    <a:pos x="1808" y="297"/>
                  </a:cxn>
                  <a:cxn ang="0">
                    <a:pos x="1839" y="268"/>
                  </a:cxn>
                  <a:cxn ang="0">
                    <a:pos x="1808" y="268"/>
                  </a:cxn>
                  <a:cxn ang="0">
                    <a:pos x="1808" y="207"/>
                  </a:cxn>
                  <a:cxn ang="0">
                    <a:pos x="1778" y="179"/>
                  </a:cxn>
                  <a:cxn ang="0">
                    <a:pos x="1808" y="149"/>
                  </a:cxn>
                  <a:cxn ang="0">
                    <a:pos x="1808" y="89"/>
                  </a:cxn>
                  <a:cxn ang="0">
                    <a:pos x="1839" y="61"/>
                  </a:cxn>
                  <a:cxn ang="0">
                    <a:pos x="1867" y="61"/>
                  </a:cxn>
                  <a:cxn ang="0">
                    <a:pos x="1867" y="30"/>
                  </a:cxn>
                  <a:cxn ang="0">
                    <a:pos x="1958" y="30"/>
                  </a:cxn>
                  <a:cxn ang="0">
                    <a:pos x="1985" y="0"/>
                  </a:cxn>
                  <a:cxn ang="0">
                    <a:pos x="2046" y="0"/>
                  </a:cxn>
                  <a:cxn ang="0">
                    <a:pos x="2076" y="30"/>
                  </a:cxn>
                  <a:cxn ang="0">
                    <a:pos x="2104" y="30"/>
                  </a:cxn>
                </a:cxnLst>
                <a:rect l="0" t="0" r="r" b="b"/>
                <a:pathLst>
                  <a:path w="2104" h="297">
                    <a:moveTo>
                      <a:pt x="0" y="207"/>
                    </a:moveTo>
                    <a:lnTo>
                      <a:pt x="0" y="179"/>
                    </a:lnTo>
                    <a:lnTo>
                      <a:pt x="120" y="179"/>
                    </a:lnTo>
                    <a:lnTo>
                      <a:pt x="149" y="149"/>
                    </a:lnTo>
                    <a:lnTo>
                      <a:pt x="179" y="149"/>
                    </a:lnTo>
                    <a:lnTo>
                      <a:pt x="179" y="118"/>
                    </a:lnTo>
                    <a:lnTo>
                      <a:pt x="209" y="89"/>
                    </a:lnTo>
                    <a:lnTo>
                      <a:pt x="356" y="89"/>
                    </a:lnTo>
                    <a:lnTo>
                      <a:pt x="386" y="61"/>
                    </a:lnTo>
                    <a:lnTo>
                      <a:pt x="445" y="61"/>
                    </a:lnTo>
                    <a:lnTo>
                      <a:pt x="475" y="89"/>
                    </a:lnTo>
                    <a:lnTo>
                      <a:pt x="505" y="89"/>
                    </a:lnTo>
                    <a:lnTo>
                      <a:pt x="535" y="61"/>
                    </a:lnTo>
                    <a:lnTo>
                      <a:pt x="563" y="89"/>
                    </a:lnTo>
                    <a:lnTo>
                      <a:pt x="712" y="89"/>
                    </a:lnTo>
                    <a:lnTo>
                      <a:pt x="742" y="118"/>
                    </a:lnTo>
                    <a:lnTo>
                      <a:pt x="891" y="118"/>
                    </a:lnTo>
                    <a:lnTo>
                      <a:pt x="948" y="179"/>
                    </a:lnTo>
                    <a:lnTo>
                      <a:pt x="1037" y="179"/>
                    </a:lnTo>
                    <a:lnTo>
                      <a:pt x="1068" y="207"/>
                    </a:lnTo>
                    <a:lnTo>
                      <a:pt x="1098" y="207"/>
                    </a:lnTo>
                    <a:lnTo>
                      <a:pt x="1098" y="179"/>
                    </a:lnTo>
                    <a:lnTo>
                      <a:pt x="1128" y="179"/>
                    </a:lnTo>
                    <a:lnTo>
                      <a:pt x="1155" y="207"/>
                    </a:lnTo>
                    <a:lnTo>
                      <a:pt x="1186" y="179"/>
                    </a:lnTo>
                    <a:lnTo>
                      <a:pt x="1216" y="179"/>
                    </a:lnTo>
                    <a:lnTo>
                      <a:pt x="1246" y="207"/>
                    </a:lnTo>
                    <a:lnTo>
                      <a:pt x="1275" y="179"/>
                    </a:lnTo>
                    <a:lnTo>
                      <a:pt x="1335" y="237"/>
                    </a:lnTo>
                    <a:lnTo>
                      <a:pt x="1335" y="207"/>
                    </a:lnTo>
                    <a:lnTo>
                      <a:pt x="1365" y="207"/>
                    </a:lnTo>
                    <a:lnTo>
                      <a:pt x="1393" y="179"/>
                    </a:lnTo>
                    <a:lnTo>
                      <a:pt x="1453" y="179"/>
                    </a:lnTo>
                    <a:lnTo>
                      <a:pt x="1453" y="237"/>
                    </a:lnTo>
                    <a:lnTo>
                      <a:pt x="1483" y="268"/>
                    </a:lnTo>
                    <a:lnTo>
                      <a:pt x="1483" y="237"/>
                    </a:lnTo>
                    <a:lnTo>
                      <a:pt x="1512" y="237"/>
                    </a:lnTo>
                    <a:lnTo>
                      <a:pt x="1542" y="207"/>
                    </a:lnTo>
                    <a:lnTo>
                      <a:pt x="1572" y="207"/>
                    </a:lnTo>
                    <a:lnTo>
                      <a:pt x="1601" y="237"/>
                    </a:lnTo>
                    <a:lnTo>
                      <a:pt x="1630" y="237"/>
                    </a:lnTo>
                    <a:lnTo>
                      <a:pt x="1660" y="207"/>
                    </a:lnTo>
                    <a:lnTo>
                      <a:pt x="1721" y="207"/>
                    </a:lnTo>
                    <a:lnTo>
                      <a:pt x="1721" y="237"/>
                    </a:lnTo>
                    <a:lnTo>
                      <a:pt x="1778" y="297"/>
                    </a:lnTo>
                    <a:lnTo>
                      <a:pt x="1808" y="297"/>
                    </a:lnTo>
                    <a:lnTo>
                      <a:pt x="1839" y="268"/>
                    </a:lnTo>
                    <a:lnTo>
                      <a:pt x="1808" y="268"/>
                    </a:lnTo>
                    <a:lnTo>
                      <a:pt x="1808" y="207"/>
                    </a:lnTo>
                    <a:lnTo>
                      <a:pt x="1778" y="179"/>
                    </a:lnTo>
                    <a:lnTo>
                      <a:pt x="1808" y="149"/>
                    </a:lnTo>
                    <a:lnTo>
                      <a:pt x="1808" y="89"/>
                    </a:lnTo>
                    <a:lnTo>
                      <a:pt x="1839" y="61"/>
                    </a:lnTo>
                    <a:lnTo>
                      <a:pt x="1867" y="61"/>
                    </a:lnTo>
                    <a:lnTo>
                      <a:pt x="1867" y="30"/>
                    </a:lnTo>
                    <a:lnTo>
                      <a:pt x="1958" y="30"/>
                    </a:lnTo>
                    <a:lnTo>
                      <a:pt x="1985" y="0"/>
                    </a:lnTo>
                    <a:lnTo>
                      <a:pt x="2046" y="0"/>
                    </a:lnTo>
                    <a:lnTo>
                      <a:pt x="2076" y="30"/>
                    </a:lnTo>
                    <a:lnTo>
                      <a:pt x="2104" y="30"/>
                    </a:lnTo>
                  </a:path>
                </a:pathLst>
              </a:custGeom>
              <a:noFill/>
              <a:ln w="1588">
                <a:solidFill>
                  <a:srgbClr val="000000"/>
                </a:solidFill>
                <a:prstDash val="solid"/>
                <a:round/>
                <a:headEnd/>
                <a:tailEnd/>
              </a:ln>
            </p:spPr>
            <p:txBody>
              <a:bodyPr/>
              <a:lstStyle/>
              <a:p>
                <a:endParaRPr lang="en-GB"/>
              </a:p>
            </p:txBody>
          </p:sp>
          <p:sp>
            <p:nvSpPr>
              <p:cNvPr id="13515" name="Freeform 203"/>
              <p:cNvSpPr>
                <a:spLocks/>
              </p:cNvSpPr>
              <p:nvPr/>
            </p:nvSpPr>
            <p:spPr bwMode="auto">
              <a:xfrm>
                <a:off x="4035" y="2401"/>
                <a:ext cx="89" cy="207"/>
              </a:xfrm>
              <a:custGeom>
                <a:avLst/>
                <a:gdLst/>
                <a:ahLst/>
                <a:cxnLst>
                  <a:cxn ang="0">
                    <a:pos x="0" y="801"/>
                  </a:cxn>
                  <a:cxn ang="0">
                    <a:pos x="31" y="829"/>
                  </a:cxn>
                  <a:cxn ang="0">
                    <a:pos x="61" y="829"/>
                  </a:cxn>
                  <a:cxn ang="0">
                    <a:pos x="61" y="801"/>
                  </a:cxn>
                  <a:cxn ang="0">
                    <a:pos x="31" y="770"/>
                  </a:cxn>
                  <a:cxn ang="0">
                    <a:pos x="31" y="711"/>
                  </a:cxn>
                  <a:cxn ang="0">
                    <a:pos x="0" y="683"/>
                  </a:cxn>
                  <a:cxn ang="0">
                    <a:pos x="0" y="652"/>
                  </a:cxn>
                  <a:cxn ang="0">
                    <a:pos x="31" y="622"/>
                  </a:cxn>
                  <a:cxn ang="0">
                    <a:pos x="31" y="592"/>
                  </a:cxn>
                  <a:cxn ang="0">
                    <a:pos x="207" y="415"/>
                  </a:cxn>
                  <a:cxn ang="0">
                    <a:pos x="238" y="415"/>
                  </a:cxn>
                  <a:cxn ang="0">
                    <a:pos x="298" y="356"/>
                  </a:cxn>
                  <a:cxn ang="0">
                    <a:pos x="327" y="356"/>
                  </a:cxn>
                  <a:cxn ang="0">
                    <a:pos x="327" y="327"/>
                  </a:cxn>
                  <a:cxn ang="0">
                    <a:pos x="356" y="327"/>
                  </a:cxn>
                  <a:cxn ang="0">
                    <a:pos x="356" y="297"/>
                  </a:cxn>
                  <a:cxn ang="0">
                    <a:pos x="327" y="267"/>
                  </a:cxn>
                  <a:cxn ang="0">
                    <a:pos x="327" y="236"/>
                  </a:cxn>
                  <a:cxn ang="0">
                    <a:pos x="356" y="236"/>
                  </a:cxn>
                  <a:cxn ang="0">
                    <a:pos x="356" y="209"/>
                  </a:cxn>
                  <a:cxn ang="0">
                    <a:pos x="327" y="209"/>
                  </a:cxn>
                  <a:cxn ang="0">
                    <a:pos x="298" y="179"/>
                  </a:cxn>
                  <a:cxn ang="0">
                    <a:pos x="298" y="149"/>
                  </a:cxn>
                  <a:cxn ang="0">
                    <a:pos x="207" y="61"/>
                  </a:cxn>
                  <a:cxn ang="0">
                    <a:pos x="207" y="0"/>
                  </a:cxn>
                </a:cxnLst>
                <a:rect l="0" t="0" r="r" b="b"/>
                <a:pathLst>
                  <a:path w="356" h="829">
                    <a:moveTo>
                      <a:pt x="0" y="801"/>
                    </a:moveTo>
                    <a:lnTo>
                      <a:pt x="31" y="829"/>
                    </a:lnTo>
                    <a:lnTo>
                      <a:pt x="61" y="829"/>
                    </a:lnTo>
                    <a:lnTo>
                      <a:pt x="61" y="801"/>
                    </a:lnTo>
                    <a:lnTo>
                      <a:pt x="31" y="770"/>
                    </a:lnTo>
                    <a:lnTo>
                      <a:pt x="31" y="711"/>
                    </a:lnTo>
                    <a:lnTo>
                      <a:pt x="0" y="683"/>
                    </a:lnTo>
                    <a:lnTo>
                      <a:pt x="0" y="652"/>
                    </a:lnTo>
                    <a:lnTo>
                      <a:pt x="31" y="622"/>
                    </a:lnTo>
                    <a:lnTo>
                      <a:pt x="31" y="592"/>
                    </a:lnTo>
                    <a:lnTo>
                      <a:pt x="207" y="415"/>
                    </a:lnTo>
                    <a:lnTo>
                      <a:pt x="238" y="415"/>
                    </a:lnTo>
                    <a:lnTo>
                      <a:pt x="298" y="356"/>
                    </a:lnTo>
                    <a:lnTo>
                      <a:pt x="327" y="356"/>
                    </a:lnTo>
                    <a:lnTo>
                      <a:pt x="327" y="327"/>
                    </a:lnTo>
                    <a:lnTo>
                      <a:pt x="356" y="327"/>
                    </a:lnTo>
                    <a:lnTo>
                      <a:pt x="356" y="297"/>
                    </a:lnTo>
                    <a:lnTo>
                      <a:pt x="327" y="267"/>
                    </a:lnTo>
                    <a:lnTo>
                      <a:pt x="327" y="236"/>
                    </a:lnTo>
                    <a:lnTo>
                      <a:pt x="356" y="236"/>
                    </a:lnTo>
                    <a:lnTo>
                      <a:pt x="356" y="209"/>
                    </a:lnTo>
                    <a:lnTo>
                      <a:pt x="327" y="209"/>
                    </a:lnTo>
                    <a:lnTo>
                      <a:pt x="298" y="179"/>
                    </a:lnTo>
                    <a:lnTo>
                      <a:pt x="298" y="149"/>
                    </a:lnTo>
                    <a:lnTo>
                      <a:pt x="207" y="61"/>
                    </a:lnTo>
                    <a:lnTo>
                      <a:pt x="207" y="0"/>
                    </a:lnTo>
                  </a:path>
                </a:pathLst>
              </a:custGeom>
              <a:noFill/>
              <a:ln w="1588">
                <a:solidFill>
                  <a:srgbClr val="000000"/>
                </a:solidFill>
                <a:prstDash val="solid"/>
                <a:round/>
                <a:headEnd/>
                <a:tailEnd/>
              </a:ln>
            </p:spPr>
            <p:txBody>
              <a:bodyPr/>
              <a:lstStyle/>
              <a:p>
                <a:endParaRPr lang="en-GB"/>
              </a:p>
            </p:txBody>
          </p:sp>
          <p:sp>
            <p:nvSpPr>
              <p:cNvPr id="13516" name="Freeform 204"/>
              <p:cNvSpPr>
                <a:spLocks/>
              </p:cNvSpPr>
              <p:nvPr/>
            </p:nvSpPr>
            <p:spPr bwMode="auto">
              <a:xfrm>
                <a:off x="4613" y="2335"/>
                <a:ext cx="578" cy="429"/>
              </a:xfrm>
              <a:custGeom>
                <a:avLst/>
                <a:gdLst/>
                <a:ahLst/>
                <a:cxnLst>
                  <a:cxn ang="0">
                    <a:pos x="1897" y="1685"/>
                  </a:cxn>
                  <a:cxn ang="0">
                    <a:pos x="1897" y="1657"/>
                  </a:cxn>
                  <a:cxn ang="0">
                    <a:pos x="1928" y="1567"/>
                  </a:cxn>
                  <a:cxn ang="0">
                    <a:pos x="2015" y="1538"/>
                  </a:cxn>
                  <a:cxn ang="0">
                    <a:pos x="2283" y="1479"/>
                  </a:cxn>
                  <a:cxn ang="0">
                    <a:pos x="2313" y="1390"/>
                  </a:cxn>
                  <a:cxn ang="0">
                    <a:pos x="2283" y="1329"/>
                  </a:cxn>
                  <a:cxn ang="0">
                    <a:pos x="2253" y="1241"/>
                  </a:cxn>
                  <a:cxn ang="0">
                    <a:pos x="2222" y="1154"/>
                  </a:cxn>
                  <a:cxn ang="0">
                    <a:pos x="2253" y="1123"/>
                  </a:cxn>
                  <a:cxn ang="0">
                    <a:pos x="2222" y="1065"/>
                  </a:cxn>
                  <a:cxn ang="0">
                    <a:pos x="2313" y="1004"/>
                  </a:cxn>
                  <a:cxn ang="0">
                    <a:pos x="2283" y="886"/>
                  </a:cxn>
                  <a:cxn ang="0">
                    <a:pos x="2222" y="916"/>
                  </a:cxn>
                  <a:cxn ang="0">
                    <a:pos x="2165" y="886"/>
                  </a:cxn>
                  <a:cxn ang="0">
                    <a:pos x="2135" y="856"/>
                  </a:cxn>
                  <a:cxn ang="0">
                    <a:pos x="2015" y="798"/>
                  </a:cxn>
                  <a:cxn ang="0">
                    <a:pos x="1958" y="828"/>
                  </a:cxn>
                  <a:cxn ang="0">
                    <a:pos x="1897" y="798"/>
                  </a:cxn>
                  <a:cxn ang="0">
                    <a:pos x="1808" y="768"/>
                  </a:cxn>
                  <a:cxn ang="0">
                    <a:pos x="1721" y="798"/>
                  </a:cxn>
                  <a:cxn ang="0">
                    <a:pos x="1630" y="738"/>
                  </a:cxn>
                  <a:cxn ang="0">
                    <a:pos x="1601" y="679"/>
                  </a:cxn>
                  <a:cxn ang="0">
                    <a:pos x="1512" y="620"/>
                  </a:cxn>
                  <a:cxn ang="0">
                    <a:pos x="1364" y="650"/>
                  </a:cxn>
                  <a:cxn ang="0">
                    <a:pos x="1305" y="679"/>
                  </a:cxn>
                  <a:cxn ang="0">
                    <a:pos x="1186" y="620"/>
                  </a:cxn>
                  <a:cxn ang="0">
                    <a:pos x="1098" y="650"/>
                  </a:cxn>
                  <a:cxn ang="0">
                    <a:pos x="1039" y="620"/>
                  </a:cxn>
                  <a:cxn ang="0">
                    <a:pos x="1009" y="531"/>
                  </a:cxn>
                  <a:cxn ang="0">
                    <a:pos x="979" y="473"/>
                  </a:cxn>
                  <a:cxn ang="0">
                    <a:pos x="948" y="413"/>
                  </a:cxn>
                  <a:cxn ang="0">
                    <a:pos x="891" y="382"/>
                  </a:cxn>
                  <a:cxn ang="0">
                    <a:pos x="830" y="354"/>
                  </a:cxn>
                  <a:cxn ang="0">
                    <a:pos x="741" y="354"/>
                  </a:cxn>
                  <a:cxn ang="0">
                    <a:pos x="684" y="325"/>
                  </a:cxn>
                  <a:cxn ang="0">
                    <a:pos x="653" y="264"/>
                  </a:cxn>
                  <a:cxn ang="0">
                    <a:pos x="593" y="236"/>
                  </a:cxn>
                  <a:cxn ang="0">
                    <a:pos x="653" y="206"/>
                  </a:cxn>
                  <a:cxn ang="0">
                    <a:pos x="684" y="146"/>
                  </a:cxn>
                  <a:cxn ang="0">
                    <a:pos x="593" y="87"/>
                  </a:cxn>
                  <a:cxn ang="0">
                    <a:pos x="565" y="27"/>
                  </a:cxn>
                  <a:cxn ang="0">
                    <a:pos x="534" y="0"/>
                  </a:cxn>
                  <a:cxn ang="0">
                    <a:pos x="268" y="27"/>
                  </a:cxn>
                  <a:cxn ang="0">
                    <a:pos x="179" y="0"/>
                  </a:cxn>
                  <a:cxn ang="0">
                    <a:pos x="119" y="57"/>
                  </a:cxn>
                  <a:cxn ang="0">
                    <a:pos x="0" y="87"/>
                  </a:cxn>
                </a:cxnLst>
                <a:rect l="0" t="0" r="r" b="b"/>
                <a:pathLst>
                  <a:path w="2313" h="1715">
                    <a:moveTo>
                      <a:pt x="1897" y="1715"/>
                    </a:moveTo>
                    <a:lnTo>
                      <a:pt x="1897" y="1685"/>
                    </a:lnTo>
                    <a:lnTo>
                      <a:pt x="1928" y="1657"/>
                    </a:lnTo>
                    <a:lnTo>
                      <a:pt x="1897" y="1657"/>
                    </a:lnTo>
                    <a:lnTo>
                      <a:pt x="1897" y="1567"/>
                    </a:lnTo>
                    <a:lnTo>
                      <a:pt x="1928" y="1567"/>
                    </a:lnTo>
                    <a:lnTo>
                      <a:pt x="1958" y="1538"/>
                    </a:lnTo>
                    <a:lnTo>
                      <a:pt x="2015" y="1538"/>
                    </a:lnTo>
                    <a:lnTo>
                      <a:pt x="2015" y="1479"/>
                    </a:lnTo>
                    <a:lnTo>
                      <a:pt x="2283" y="1479"/>
                    </a:lnTo>
                    <a:lnTo>
                      <a:pt x="2283" y="1420"/>
                    </a:lnTo>
                    <a:lnTo>
                      <a:pt x="2313" y="1390"/>
                    </a:lnTo>
                    <a:lnTo>
                      <a:pt x="2313" y="1329"/>
                    </a:lnTo>
                    <a:lnTo>
                      <a:pt x="2283" y="1329"/>
                    </a:lnTo>
                    <a:lnTo>
                      <a:pt x="2283" y="1272"/>
                    </a:lnTo>
                    <a:lnTo>
                      <a:pt x="2253" y="1241"/>
                    </a:lnTo>
                    <a:lnTo>
                      <a:pt x="2222" y="1241"/>
                    </a:lnTo>
                    <a:lnTo>
                      <a:pt x="2222" y="1154"/>
                    </a:lnTo>
                    <a:lnTo>
                      <a:pt x="2283" y="1154"/>
                    </a:lnTo>
                    <a:lnTo>
                      <a:pt x="2253" y="1123"/>
                    </a:lnTo>
                    <a:lnTo>
                      <a:pt x="2222" y="1123"/>
                    </a:lnTo>
                    <a:lnTo>
                      <a:pt x="2222" y="1065"/>
                    </a:lnTo>
                    <a:lnTo>
                      <a:pt x="2253" y="1065"/>
                    </a:lnTo>
                    <a:lnTo>
                      <a:pt x="2313" y="1004"/>
                    </a:lnTo>
                    <a:lnTo>
                      <a:pt x="2283" y="975"/>
                    </a:lnTo>
                    <a:lnTo>
                      <a:pt x="2283" y="886"/>
                    </a:lnTo>
                    <a:lnTo>
                      <a:pt x="2253" y="886"/>
                    </a:lnTo>
                    <a:lnTo>
                      <a:pt x="2222" y="916"/>
                    </a:lnTo>
                    <a:lnTo>
                      <a:pt x="2194" y="916"/>
                    </a:lnTo>
                    <a:lnTo>
                      <a:pt x="2165" y="886"/>
                    </a:lnTo>
                    <a:lnTo>
                      <a:pt x="2135" y="886"/>
                    </a:lnTo>
                    <a:lnTo>
                      <a:pt x="2135" y="856"/>
                    </a:lnTo>
                    <a:lnTo>
                      <a:pt x="2076" y="856"/>
                    </a:lnTo>
                    <a:lnTo>
                      <a:pt x="2015" y="798"/>
                    </a:lnTo>
                    <a:lnTo>
                      <a:pt x="1985" y="828"/>
                    </a:lnTo>
                    <a:lnTo>
                      <a:pt x="1958" y="828"/>
                    </a:lnTo>
                    <a:lnTo>
                      <a:pt x="1928" y="798"/>
                    </a:lnTo>
                    <a:lnTo>
                      <a:pt x="1897" y="798"/>
                    </a:lnTo>
                    <a:lnTo>
                      <a:pt x="1867" y="768"/>
                    </a:lnTo>
                    <a:lnTo>
                      <a:pt x="1808" y="768"/>
                    </a:lnTo>
                    <a:lnTo>
                      <a:pt x="1778" y="738"/>
                    </a:lnTo>
                    <a:lnTo>
                      <a:pt x="1721" y="798"/>
                    </a:lnTo>
                    <a:lnTo>
                      <a:pt x="1690" y="768"/>
                    </a:lnTo>
                    <a:lnTo>
                      <a:pt x="1630" y="738"/>
                    </a:lnTo>
                    <a:lnTo>
                      <a:pt x="1601" y="709"/>
                    </a:lnTo>
                    <a:lnTo>
                      <a:pt x="1601" y="679"/>
                    </a:lnTo>
                    <a:lnTo>
                      <a:pt x="1541" y="620"/>
                    </a:lnTo>
                    <a:lnTo>
                      <a:pt x="1512" y="620"/>
                    </a:lnTo>
                    <a:lnTo>
                      <a:pt x="1483" y="650"/>
                    </a:lnTo>
                    <a:lnTo>
                      <a:pt x="1364" y="650"/>
                    </a:lnTo>
                    <a:lnTo>
                      <a:pt x="1305" y="709"/>
                    </a:lnTo>
                    <a:lnTo>
                      <a:pt x="1305" y="679"/>
                    </a:lnTo>
                    <a:lnTo>
                      <a:pt x="1246" y="679"/>
                    </a:lnTo>
                    <a:lnTo>
                      <a:pt x="1186" y="620"/>
                    </a:lnTo>
                    <a:lnTo>
                      <a:pt x="1128" y="620"/>
                    </a:lnTo>
                    <a:lnTo>
                      <a:pt x="1098" y="650"/>
                    </a:lnTo>
                    <a:lnTo>
                      <a:pt x="1067" y="650"/>
                    </a:lnTo>
                    <a:lnTo>
                      <a:pt x="1039" y="620"/>
                    </a:lnTo>
                    <a:lnTo>
                      <a:pt x="1009" y="620"/>
                    </a:lnTo>
                    <a:lnTo>
                      <a:pt x="1009" y="531"/>
                    </a:lnTo>
                    <a:lnTo>
                      <a:pt x="979" y="500"/>
                    </a:lnTo>
                    <a:lnTo>
                      <a:pt x="979" y="473"/>
                    </a:lnTo>
                    <a:lnTo>
                      <a:pt x="948" y="443"/>
                    </a:lnTo>
                    <a:lnTo>
                      <a:pt x="948" y="413"/>
                    </a:lnTo>
                    <a:lnTo>
                      <a:pt x="891" y="413"/>
                    </a:lnTo>
                    <a:lnTo>
                      <a:pt x="891" y="382"/>
                    </a:lnTo>
                    <a:lnTo>
                      <a:pt x="860" y="354"/>
                    </a:lnTo>
                    <a:lnTo>
                      <a:pt x="830" y="354"/>
                    </a:lnTo>
                    <a:lnTo>
                      <a:pt x="802" y="382"/>
                    </a:lnTo>
                    <a:lnTo>
                      <a:pt x="741" y="354"/>
                    </a:lnTo>
                    <a:lnTo>
                      <a:pt x="653" y="354"/>
                    </a:lnTo>
                    <a:lnTo>
                      <a:pt x="684" y="325"/>
                    </a:lnTo>
                    <a:lnTo>
                      <a:pt x="653" y="325"/>
                    </a:lnTo>
                    <a:lnTo>
                      <a:pt x="653" y="264"/>
                    </a:lnTo>
                    <a:lnTo>
                      <a:pt x="623" y="236"/>
                    </a:lnTo>
                    <a:lnTo>
                      <a:pt x="593" y="236"/>
                    </a:lnTo>
                    <a:lnTo>
                      <a:pt x="593" y="206"/>
                    </a:lnTo>
                    <a:lnTo>
                      <a:pt x="653" y="206"/>
                    </a:lnTo>
                    <a:lnTo>
                      <a:pt x="684" y="175"/>
                    </a:lnTo>
                    <a:lnTo>
                      <a:pt x="684" y="146"/>
                    </a:lnTo>
                    <a:lnTo>
                      <a:pt x="653" y="146"/>
                    </a:lnTo>
                    <a:lnTo>
                      <a:pt x="593" y="87"/>
                    </a:lnTo>
                    <a:lnTo>
                      <a:pt x="593" y="57"/>
                    </a:lnTo>
                    <a:lnTo>
                      <a:pt x="565" y="27"/>
                    </a:lnTo>
                    <a:lnTo>
                      <a:pt x="534" y="27"/>
                    </a:lnTo>
                    <a:lnTo>
                      <a:pt x="534" y="0"/>
                    </a:lnTo>
                    <a:lnTo>
                      <a:pt x="298" y="0"/>
                    </a:lnTo>
                    <a:lnTo>
                      <a:pt x="268" y="27"/>
                    </a:lnTo>
                    <a:lnTo>
                      <a:pt x="209" y="27"/>
                    </a:lnTo>
                    <a:lnTo>
                      <a:pt x="179" y="0"/>
                    </a:lnTo>
                    <a:lnTo>
                      <a:pt x="119" y="0"/>
                    </a:lnTo>
                    <a:lnTo>
                      <a:pt x="119" y="57"/>
                    </a:lnTo>
                    <a:lnTo>
                      <a:pt x="91" y="87"/>
                    </a:lnTo>
                    <a:lnTo>
                      <a:pt x="0" y="87"/>
                    </a:lnTo>
                  </a:path>
                </a:pathLst>
              </a:custGeom>
              <a:noFill/>
              <a:ln w="1588">
                <a:solidFill>
                  <a:srgbClr val="000000"/>
                </a:solidFill>
                <a:prstDash val="solid"/>
                <a:round/>
                <a:headEnd/>
                <a:tailEnd/>
              </a:ln>
            </p:spPr>
            <p:txBody>
              <a:bodyPr/>
              <a:lstStyle/>
              <a:p>
                <a:endParaRPr lang="en-GB"/>
              </a:p>
            </p:txBody>
          </p:sp>
        </p:grpSp>
        <p:grpSp>
          <p:nvGrpSpPr>
            <p:cNvPr id="4" name="Group 205"/>
            <p:cNvGrpSpPr>
              <a:grpSpLocks/>
            </p:cNvGrpSpPr>
            <p:nvPr/>
          </p:nvGrpSpPr>
          <p:grpSpPr bwMode="auto">
            <a:xfrm>
              <a:off x="2175" y="736"/>
              <a:ext cx="3608" cy="3611"/>
              <a:chOff x="2175" y="736"/>
              <a:chExt cx="3608" cy="3611"/>
            </a:xfrm>
          </p:grpSpPr>
          <p:sp>
            <p:nvSpPr>
              <p:cNvPr id="13518" name="Freeform 206"/>
              <p:cNvSpPr>
                <a:spLocks/>
              </p:cNvSpPr>
              <p:nvPr/>
            </p:nvSpPr>
            <p:spPr bwMode="auto">
              <a:xfrm>
                <a:off x="5087" y="2756"/>
                <a:ext cx="74" cy="45"/>
              </a:xfrm>
              <a:custGeom>
                <a:avLst/>
                <a:gdLst/>
                <a:ahLst/>
                <a:cxnLst>
                  <a:cxn ang="0">
                    <a:pos x="61" y="178"/>
                  </a:cxn>
                  <a:cxn ang="0">
                    <a:pos x="61" y="148"/>
                  </a:cxn>
                  <a:cxn ang="0">
                    <a:pos x="88" y="119"/>
                  </a:cxn>
                  <a:cxn ang="0">
                    <a:pos x="179" y="119"/>
                  </a:cxn>
                  <a:cxn ang="0">
                    <a:pos x="207" y="90"/>
                  </a:cxn>
                  <a:cxn ang="0">
                    <a:pos x="238" y="90"/>
                  </a:cxn>
                  <a:cxn ang="0">
                    <a:pos x="268" y="60"/>
                  </a:cxn>
                  <a:cxn ang="0">
                    <a:pos x="297" y="90"/>
                  </a:cxn>
                  <a:cxn ang="0">
                    <a:pos x="297" y="0"/>
                  </a:cxn>
                  <a:cxn ang="0">
                    <a:pos x="207" y="0"/>
                  </a:cxn>
                  <a:cxn ang="0">
                    <a:pos x="179" y="30"/>
                  </a:cxn>
                  <a:cxn ang="0">
                    <a:pos x="0" y="30"/>
                  </a:cxn>
                </a:cxnLst>
                <a:rect l="0" t="0" r="r" b="b"/>
                <a:pathLst>
                  <a:path w="297" h="178">
                    <a:moveTo>
                      <a:pt x="61" y="178"/>
                    </a:moveTo>
                    <a:lnTo>
                      <a:pt x="61" y="148"/>
                    </a:lnTo>
                    <a:lnTo>
                      <a:pt x="88" y="119"/>
                    </a:lnTo>
                    <a:lnTo>
                      <a:pt x="179" y="119"/>
                    </a:lnTo>
                    <a:lnTo>
                      <a:pt x="207" y="90"/>
                    </a:lnTo>
                    <a:lnTo>
                      <a:pt x="238" y="90"/>
                    </a:lnTo>
                    <a:lnTo>
                      <a:pt x="268" y="60"/>
                    </a:lnTo>
                    <a:lnTo>
                      <a:pt x="297" y="90"/>
                    </a:lnTo>
                    <a:lnTo>
                      <a:pt x="297" y="0"/>
                    </a:lnTo>
                    <a:lnTo>
                      <a:pt x="207" y="0"/>
                    </a:lnTo>
                    <a:lnTo>
                      <a:pt x="179" y="30"/>
                    </a:lnTo>
                    <a:lnTo>
                      <a:pt x="0" y="30"/>
                    </a:lnTo>
                  </a:path>
                </a:pathLst>
              </a:custGeom>
              <a:noFill/>
              <a:ln w="1588">
                <a:solidFill>
                  <a:srgbClr val="000000"/>
                </a:solidFill>
                <a:prstDash val="solid"/>
                <a:round/>
                <a:headEnd/>
                <a:tailEnd/>
              </a:ln>
            </p:spPr>
            <p:txBody>
              <a:bodyPr/>
              <a:lstStyle/>
              <a:p>
                <a:endParaRPr lang="en-GB"/>
              </a:p>
            </p:txBody>
          </p:sp>
          <p:sp>
            <p:nvSpPr>
              <p:cNvPr id="13519" name="Freeform 207"/>
              <p:cNvSpPr>
                <a:spLocks/>
              </p:cNvSpPr>
              <p:nvPr/>
            </p:nvSpPr>
            <p:spPr bwMode="auto">
              <a:xfrm>
                <a:off x="4665" y="2764"/>
                <a:ext cx="422" cy="229"/>
              </a:xfrm>
              <a:custGeom>
                <a:avLst/>
                <a:gdLst/>
                <a:ahLst/>
                <a:cxnLst>
                  <a:cxn ang="0">
                    <a:pos x="1512" y="30"/>
                  </a:cxn>
                  <a:cxn ang="0">
                    <a:pos x="1421" y="89"/>
                  </a:cxn>
                  <a:cxn ang="0">
                    <a:pos x="1332" y="148"/>
                  </a:cxn>
                  <a:cxn ang="0">
                    <a:pos x="1184" y="179"/>
                  </a:cxn>
                  <a:cxn ang="0">
                    <a:pos x="1096" y="179"/>
                  </a:cxn>
                  <a:cxn ang="0">
                    <a:pos x="977" y="237"/>
                  </a:cxn>
                  <a:cxn ang="0">
                    <a:pos x="946" y="237"/>
                  </a:cxn>
                  <a:cxn ang="0">
                    <a:pos x="889" y="298"/>
                  </a:cxn>
                  <a:cxn ang="0">
                    <a:pos x="800" y="325"/>
                  </a:cxn>
                  <a:cxn ang="0">
                    <a:pos x="712" y="325"/>
                  </a:cxn>
                  <a:cxn ang="0">
                    <a:pos x="651" y="298"/>
                  </a:cxn>
                  <a:cxn ang="0">
                    <a:pos x="563" y="298"/>
                  </a:cxn>
                  <a:cxn ang="0">
                    <a:pos x="563" y="325"/>
                  </a:cxn>
                  <a:cxn ang="0">
                    <a:pos x="593" y="355"/>
                  </a:cxn>
                  <a:cxn ang="0">
                    <a:pos x="739" y="416"/>
                  </a:cxn>
                  <a:cxn ang="0">
                    <a:pos x="739" y="474"/>
                  </a:cxn>
                  <a:cxn ang="0">
                    <a:pos x="830" y="444"/>
                  </a:cxn>
                  <a:cxn ang="0">
                    <a:pos x="919" y="593"/>
                  </a:cxn>
                  <a:cxn ang="0">
                    <a:pos x="1007" y="623"/>
                  </a:cxn>
                  <a:cxn ang="0">
                    <a:pos x="1066" y="623"/>
                  </a:cxn>
                  <a:cxn ang="0">
                    <a:pos x="1184" y="593"/>
                  </a:cxn>
                  <a:cxn ang="0">
                    <a:pos x="1332" y="593"/>
                  </a:cxn>
                  <a:cxn ang="0">
                    <a:pos x="1303" y="623"/>
                  </a:cxn>
                  <a:cxn ang="0">
                    <a:pos x="1126" y="681"/>
                  </a:cxn>
                  <a:cxn ang="0">
                    <a:pos x="1007" y="741"/>
                  </a:cxn>
                  <a:cxn ang="0">
                    <a:pos x="858" y="771"/>
                  </a:cxn>
                  <a:cxn ang="0">
                    <a:pos x="770" y="829"/>
                  </a:cxn>
                  <a:cxn ang="0">
                    <a:pos x="593" y="918"/>
                  </a:cxn>
                  <a:cxn ang="0">
                    <a:pos x="502" y="859"/>
                  </a:cxn>
                  <a:cxn ang="0">
                    <a:pos x="563" y="741"/>
                  </a:cxn>
                  <a:cxn ang="0">
                    <a:pos x="502" y="681"/>
                  </a:cxn>
                  <a:cxn ang="0">
                    <a:pos x="414" y="623"/>
                  </a:cxn>
                  <a:cxn ang="0">
                    <a:pos x="325" y="593"/>
                  </a:cxn>
                  <a:cxn ang="0">
                    <a:pos x="296" y="534"/>
                  </a:cxn>
                  <a:cxn ang="0">
                    <a:pos x="384" y="474"/>
                  </a:cxn>
                  <a:cxn ang="0">
                    <a:pos x="475" y="444"/>
                  </a:cxn>
                  <a:cxn ang="0">
                    <a:pos x="563" y="416"/>
                  </a:cxn>
                  <a:cxn ang="0">
                    <a:pos x="475" y="355"/>
                  </a:cxn>
                  <a:cxn ang="0">
                    <a:pos x="356" y="325"/>
                  </a:cxn>
                  <a:cxn ang="0">
                    <a:pos x="237" y="355"/>
                  </a:cxn>
                  <a:cxn ang="0">
                    <a:pos x="89" y="325"/>
                  </a:cxn>
                  <a:cxn ang="0">
                    <a:pos x="29" y="267"/>
                  </a:cxn>
                  <a:cxn ang="0">
                    <a:pos x="29" y="237"/>
                  </a:cxn>
                  <a:cxn ang="0">
                    <a:pos x="147" y="237"/>
                  </a:cxn>
                  <a:cxn ang="0">
                    <a:pos x="147" y="207"/>
                  </a:cxn>
                  <a:cxn ang="0">
                    <a:pos x="29" y="148"/>
                  </a:cxn>
                </a:cxnLst>
                <a:rect l="0" t="0" r="r" b="b"/>
                <a:pathLst>
                  <a:path w="1688" h="918">
                    <a:moveTo>
                      <a:pt x="1688" y="0"/>
                    </a:moveTo>
                    <a:lnTo>
                      <a:pt x="1688" y="30"/>
                    </a:lnTo>
                    <a:lnTo>
                      <a:pt x="1512" y="30"/>
                    </a:lnTo>
                    <a:lnTo>
                      <a:pt x="1481" y="60"/>
                    </a:lnTo>
                    <a:lnTo>
                      <a:pt x="1451" y="60"/>
                    </a:lnTo>
                    <a:lnTo>
                      <a:pt x="1421" y="89"/>
                    </a:lnTo>
                    <a:lnTo>
                      <a:pt x="1392" y="89"/>
                    </a:lnTo>
                    <a:lnTo>
                      <a:pt x="1332" y="118"/>
                    </a:lnTo>
                    <a:lnTo>
                      <a:pt x="1332" y="148"/>
                    </a:lnTo>
                    <a:lnTo>
                      <a:pt x="1303" y="118"/>
                    </a:lnTo>
                    <a:lnTo>
                      <a:pt x="1244" y="118"/>
                    </a:lnTo>
                    <a:lnTo>
                      <a:pt x="1184" y="179"/>
                    </a:lnTo>
                    <a:lnTo>
                      <a:pt x="1155" y="148"/>
                    </a:lnTo>
                    <a:lnTo>
                      <a:pt x="1126" y="148"/>
                    </a:lnTo>
                    <a:lnTo>
                      <a:pt x="1096" y="179"/>
                    </a:lnTo>
                    <a:lnTo>
                      <a:pt x="1066" y="179"/>
                    </a:lnTo>
                    <a:lnTo>
                      <a:pt x="1007" y="237"/>
                    </a:lnTo>
                    <a:lnTo>
                      <a:pt x="977" y="237"/>
                    </a:lnTo>
                    <a:lnTo>
                      <a:pt x="977" y="267"/>
                    </a:lnTo>
                    <a:lnTo>
                      <a:pt x="946" y="298"/>
                    </a:lnTo>
                    <a:lnTo>
                      <a:pt x="946" y="237"/>
                    </a:lnTo>
                    <a:lnTo>
                      <a:pt x="919" y="237"/>
                    </a:lnTo>
                    <a:lnTo>
                      <a:pt x="919" y="267"/>
                    </a:lnTo>
                    <a:lnTo>
                      <a:pt x="889" y="298"/>
                    </a:lnTo>
                    <a:lnTo>
                      <a:pt x="858" y="298"/>
                    </a:lnTo>
                    <a:lnTo>
                      <a:pt x="830" y="325"/>
                    </a:lnTo>
                    <a:lnTo>
                      <a:pt x="800" y="325"/>
                    </a:lnTo>
                    <a:lnTo>
                      <a:pt x="770" y="355"/>
                    </a:lnTo>
                    <a:lnTo>
                      <a:pt x="739" y="325"/>
                    </a:lnTo>
                    <a:lnTo>
                      <a:pt x="712" y="325"/>
                    </a:lnTo>
                    <a:lnTo>
                      <a:pt x="682" y="355"/>
                    </a:lnTo>
                    <a:lnTo>
                      <a:pt x="682" y="325"/>
                    </a:lnTo>
                    <a:lnTo>
                      <a:pt x="651" y="298"/>
                    </a:lnTo>
                    <a:lnTo>
                      <a:pt x="651" y="325"/>
                    </a:lnTo>
                    <a:lnTo>
                      <a:pt x="593" y="325"/>
                    </a:lnTo>
                    <a:lnTo>
                      <a:pt x="563" y="298"/>
                    </a:lnTo>
                    <a:lnTo>
                      <a:pt x="532" y="298"/>
                    </a:lnTo>
                    <a:lnTo>
                      <a:pt x="532" y="325"/>
                    </a:lnTo>
                    <a:lnTo>
                      <a:pt x="563" y="325"/>
                    </a:lnTo>
                    <a:lnTo>
                      <a:pt x="563" y="355"/>
                    </a:lnTo>
                    <a:lnTo>
                      <a:pt x="593" y="386"/>
                    </a:lnTo>
                    <a:lnTo>
                      <a:pt x="593" y="355"/>
                    </a:lnTo>
                    <a:lnTo>
                      <a:pt x="651" y="386"/>
                    </a:lnTo>
                    <a:lnTo>
                      <a:pt x="712" y="386"/>
                    </a:lnTo>
                    <a:lnTo>
                      <a:pt x="739" y="416"/>
                    </a:lnTo>
                    <a:lnTo>
                      <a:pt x="770" y="416"/>
                    </a:lnTo>
                    <a:lnTo>
                      <a:pt x="739" y="444"/>
                    </a:lnTo>
                    <a:lnTo>
                      <a:pt x="739" y="474"/>
                    </a:lnTo>
                    <a:lnTo>
                      <a:pt x="800" y="416"/>
                    </a:lnTo>
                    <a:lnTo>
                      <a:pt x="800" y="444"/>
                    </a:lnTo>
                    <a:lnTo>
                      <a:pt x="830" y="444"/>
                    </a:lnTo>
                    <a:lnTo>
                      <a:pt x="889" y="504"/>
                    </a:lnTo>
                    <a:lnTo>
                      <a:pt x="919" y="534"/>
                    </a:lnTo>
                    <a:lnTo>
                      <a:pt x="919" y="593"/>
                    </a:lnTo>
                    <a:lnTo>
                      <a:pt x="946" y="593"/>
                    </a:lnTo>
                    <a:lnTo>
                      <a:pt x="977" y="623"/>
                    </a:lnTo>
                    <a:lnTo>
                      <a:pt x="1007" y="623"/>
                    </a:lnTo>
                    <a:lnTo>
                      <a:pt x="1007" y="593"/>
                    </a:lnTo>
                    <a:lnTo>
                      <a:pt x="1037" y="623"/>
                    </a:lnTo>
                    <a:lnTo>
                      <a:pt x="1066" y="623"/>
                    </a:lnTo>
                    <a:lnTo>
                      <a:pt x="1126" y="562"/>
                    </a:lnTo>
                    <a:lnTo>
                      <a:pt x="1155" y="593"/>
                    </a:lnTo>
                    <a:lnTo>
                      <a:pt x="1184" y="593"/>
                    </a:lnTo>
                    <a:lnTo>
                      <a:pt x="1214" y="562"/>
                    </a:lnTo>
                    <a:lnTo>
                      <a:pt x="1303" y="562"/>
                    </a:lnTo>
                    <a:lnTo>
                      <a:pt x="1332" y="593"/>
                    </a:lnTo>
                    <a:lnTo>
                      <a:pt x="1362" y="593"/>
                    </a:lnTo>
                    <a:lnTo>
                      <a:pt x="1332" y="623"/>
                    </a:lnTo>
                    <a:lnTo>
                      <a:pt x="1303" y="623"/>
                    </a:lnTo>
                    <a:lnTo>
                      <a:pt x="1303" y="711"/>
                    </a:lnTo>
                    <a:lnTo>
                      <a:pt x="1155" y="711"/>
                    </a:lnTo>
                    <a:lnTo>
                      <a:pt x="1126" y="681"/>
                    </a:lnTo>
                    <a:lnTo>
                      <a:pt x="1037" y="681"/>
                    </a:lnTo>
                    <a:lnTo>
                      <a:pt x="1037" y="711"/>
                    </a:lnTo>
                    <a:lnTo>
                      <a:pt x="1007" y="741"/>
                    </a:lnTo>
                    <a:lnTo>
                      <a:pt x="977" y="741"/>
                    </a:lnTo>
                    <a:lnTo>
                      <a:pt x="946" y="771"/>
                    </a:lnTo>
                    <a:lnTo>
                      <a:pt x="858" y="771"/>
                    </a:lnTo>
                    <a:lnTo>
                      <a:pt x="830" y="799"/>
                    </a:lnTo>
                    <a:lnTo>
                      <a:pt x="800" y="799"/>
                    </a:lnTo>
                    <a:lnTo>
                      <a:pt x="770" y="829"/>
                    </a:lnTo>
                    <a:lnTo>
                      <a:pt x="770" y="859"/>
                    </a:lnTo>
                    <a:lnTo>
                      <a:pt x="712" y="918"/>
                    </a:lnTo>
                    <a:lnTo>
                      <a:pt x="593" y="918"/>
                    </a:lnTo>
                    <a:lnTo>
                      <a:pt x="563" y="889"/>
                    </a:lnTo>
                    <a:lnTo>
                      <a:pt x="532" y="889"/>
                    </a:lnTo>
                    <a:lnTo>
                      <a:pt x="502" y="859"/>
                    </a:lnTo>
                    <a:lnTo>
                      <a:pt x="532" y="859"/>
                    </a:lnTo>
                    <a:lnTo>
                      <a:pt x="532" y="771"/>
                    </a:lnTo>
                    <a:lnTo>
                      <a:pt x="563" y="741"/>
                    </a:lnTo>
                    <a:lnTo>
                      <a:pt x="532" y="711"/>
                    </a:lnTo>
                    <a:lnTo>
                      <a:pt x="532" y="681"/>
                    </a:lnTo>
                    <a:lnTo>
                      <a:pt x="502" y="681"/>
                    </a:lnTo>
                    <a:lnTo>
                      <a:pt x="475" y="652"/>
                    </a:lnTo>
                    <a:lnTo>
                      <a:pt x="444" y="652"/>
                    </a:lnTo>
                    <a:lnTo>
                      <a:pt x="414" y="623"/>
                    </a:lnTo>
                    <a:lnTo>
                      <a:pt x="384" y="623"/>
                    </a:lnTo>
                    <a:lnTo>
                      <a:pt x="356" y="593"/>
                    </a:lnTo>
                    <a:lnTo>
                      <a:pt x="325" y="593"/>
                    </a:lnTo>
                    <a:lnTo>
                      <a:pt x="266" y="623"/>
                    </a:lnTo>
                    <a:lnTo>
                      <a:pt x="237" y="593"/>
                    </a:lnTo>
                    <a:lnTo>
                      <a:pt x="296" y="534"/>
                    </a:lnTo>
                    <a:lnTo>
                      <a:pt x="325" y="534"/>
                    </a:lnTo>
                    <a:lnTo>
                      <a:pt x="325" y="504"/>
                    </a:lnTo>
                    <a:lnTo>
                      <a:pt x="384" y="474"/>
                    </a:lnTo>
                    <a:lnTo>
                      <a:pt x="414" y="474"/>
                    </a:lnTo>
                    <a:lnTo>
                      <a:pt x="444" y="444"/>
                    </a:lnTo>
                    <a:lnTo>
                      <a:pt x="475" y="444"/>
                    </a:lnTo>
                    <a:lnTo>
                      <a:pt x="502" y="416"/>
                    </a:lnTo>
                    <a:lnTo>
                      <a:pt x="532" y="444"/>
                    </a:lnTo>
                    <a:lnTo>
                      <a:pt x="563" y="416"/>
                    </a:lnTo>
                    <a:lnTo>
                      <a:pt x="502" y="355"/>
                    </a:lnTo>
                    <a:lnTo>
                      <a:pt x="502" y="325"/>
                    </a:lnTo>
                    <a:lnTo>
                      <a:pt x="475" y="355"/>
                    </a:lnTo>
                    <a:lnTo>
                      <a:pt x="414" y="355"/>
                    </a:lnTo>
                    <a:lnTo>
                      <a:pt x="384" y="325"/>
                    </a:lnTo>
                    <a:lnTo>
                      <a:pt x="356" y="325"/>
                    </a:lnTo>
                    <a:lnTo>
                      <a:pt x="325" y="355"/>
                    </a:lnTo>
                    <a:lnTo>
                      <a:pt x="266" y="325"/>
                    </a:lnTo>
                    <a:lnTo>
                      <a:pt x="237" y="355"/>
                    </a:lnTo>
                    <a:lnTo>
                      <a:pt x="177" y="355"/>
                    </a:lnTo>
                    <a:lnTo>
                      <a:pt x="147" y="325"/>
                    </a:lnTo>
                    <a:lnTo>
                      <a:pt x="89" y="325"/>
                    </a:lnTo>
                    <a:lnTo>
                      <a:pt x="89" y="298"/>
                    </a:lnTo>
                    <a:lnTo>
                      <a:pt x="59" y="298"/>
                    </a:lnTo>
                    <a:lnTo>
                      <a:pt x="29" y="267"/>
                    </a:lnTo>
                    <a:lnTo>
                      <a:pt x="59" y="267"/>
                    </a:lnTo>
                    <a:lnTo>
                      <a:pt x="59" y="237"/>
                    </a:lnTo>
                    <a:lnTo>
                      <a:pt x="29" y="237"/>
                    </a:lnTo>
                    <a:lnTo>
                      <a:pt x="0" y="207"/>
                    </a:lnTo>
                    <a:lnTo>
                      <a:pt x="118" y="207"/>
                    </a:lnTo>
                    <a:lnTo>
                      <a:pt x="147" y="237"/>
                    </a:lnTo>
                    <a:lnTo>
                      <a:pt x="207" y="179"/>
                    </a:lnTo>
                    <a:lnTo>
                      <a:pt x="177" y="179"/>
                    </a:lnTo>
                    <a:lnTo>
                      <a:pt x="147" y="207"/>
                    </a:lnTo>
                    <a:lnTo>
                      <a:pt x="118" y="179"/>
                    </a:lnTo>
                    <a:lnTo>
                      <a:pt x="59" y="179"/>
                    </a:lnTo>
                    <a:lnTo>
                      <a:pt x="29" y="148"/>
                    </a:lnTo>
                  </a:path>
                </a:pathLst>
              </a:custGeom>
              <a:noFill/>
              <a:ln w="1588">
                <a:solidFill>
                  <a:srgbClr val="000000"/>
                </a:solidFill>
                <a:prstDash val="solid"/>
                <a:round/>
                <a:headEnd/>
                <a:tailEnd/>
              </a:ln>
            </p:spPr>
            <p:txBody>
              <a:bodyPr/>
              <a:lstStyle/>
              <a:p>
                <a:endParaRPr lang="en-GB"/>
              </a:p>
            </p:txBody>
          </p:sp>
          <p:sp>
            <p:nvSpPr>
              <p:cNvPr id="13520" name="Rectangle 208"/>
              <p:cNvSpPr>
                <a:spLocks noChangeArrowheads="1"/>
              </p:cNvSpPr>
              <p:nvPr/>
            </p:nvSpPr>
            <p:spPr bwMode="auto">
              <a:xfrm>
                <a:off x="5102" y="2801"/>
                <a:ext cx="7" cy="7"/>
              </a:xfrm>
              <a:prstGeom prst="rect">
                <a:avLst/>
              </a:prstGeom>
              <a:noFill/>
              <a:ln w="1588">
                <a:solidFill>
                  <a:srgbClr val="000000"/>
                </a:solidFill>
                <a:miter lim="800000"/>
                <a:headEnd/>
                <a:tailEnd/>
              </a:ln>
            </p:spPr>
            <p:txBody>
              <a:bodyPr/>
              <a:lstStyle/>
              <a:p>
                <a:endParaRPr lang="en-GB"/>
              </a:p>
            </p:txBody>
          </p:sp>
          <p:sp>
            <p:nvSpPr>
              <p:cNvPr id="13521" name="Freeform 209"/>
              <p:cNvSpPr>
                <a:spLocks/>
              </p:cNvSpPr>
              <p:nvPr/>
            </p:nvSpPr>
            <p:spPr bwMode="auto">
              <a:xfrm>
                <a:off x="5006" y="2801"/>
                <a:ext cx="251" cy="281"/>
              </a:xfrm>
              <a:custGeom>
                <a:avLst/>
                <a:gdLst/>
                <a:ahLst/>
                <a:cxnLst>
                  <a:cxn ang="0">
                    <a:pos x="1007" y="1125"/>
                  </a:cxn>
                  <a:cxn ang="0">
                    <a:pos x="979" y="1125"/>
                  </a:cxn>
                  <a:cxn ang="0">
                    <a:pos x="949" y="1097"/>
                  </a:cxn>
                  <a:cxn ang="0">
                    <a:pos x="949" y="1067"/>
                  </a:cxn>
                  <a:cxn ang="0">
                    <a:pos x="919" y="1067"/>
                  </a:cxn>
                  <a:cxn ang="0">
                    <a:pos x="771" y="918"/>
                  </a:cxn>
                  <a:cxn ang="0">
                    <a:pos x="742" y="918"/>
                  </a:cxn>
                  <a:cxn ang="0">
                    <a:pos x="682" y="859"/>
                  </a:cxn>
                  <a:cxn ang="0">
                    <a:pos x="651" y="859"/>
                  </a:cxn>
                  <a:cxn ang="0">
                    <a:pos x="594" y="800"/>
                  </a:cxn>
                  <a:cxn ang="0">
                    <a:pos x="505" y="800"/>
                  </a:cxn>
                  <a:cxn ang="0">
                    <a:pos x="475" y="770"/>
                  </a:cxn>
                  <a:cxn ang="0">
                    <a:pos x="444" y="770"/>
                  </a:cxn>
                  <a:cxn ang="0">
                    <a:pos x="444" y="741"/>
                  </a:cxn>
                  <a:cxn ang="0">
                    <a:pos x="387" y="711"/>
                  </a:cxn>
                  <a:cxn ang="0">
                    <a:pos x="326" y="651"/>
                  </a:cxn>
                  <a:cxn ang="0">
                    <a:pos x="326" y="681"/>
                  </a:cxn>
                  <a:cxn ang="0">
                    <a:pos x="237" y="681"/>
                  </a:cxn>
                  <a:cxn ang="0">
                    <a:pos x="237" y="651"/>
                  </a:cxn>
                  <a:cxn ang="0">
                    <a:pos x="177" y="593"/>
                  </a:cxn>
                  <a:cxn ang="0">
                    <a:pos x="150" y="593"/>
                  </a:cxn>
                  <a:cxn ang="0">
                    <a:pos x="150" y="563"/>
                  </a:cxn>
                  <a:cxn ang="0">
                    <a:pos x="119" y="563"/>
                  </a:cxn>
                  <a:cxn ang="0">
                    <a:pos x="89" y="533"/>
                  </a:cxn>
                  <a:cxn ang="0">
                    <a:pos x="0" y="533"/>
                  </a:cxn>
                  <a:cxn ang="0">
                    <a:pos x="0" y="504"/>
                  </a:cxn>
                  <a:cxn ang="0">
                    <a:pos x="30" y="504"/>
                  </a:cxn>
                  <a:cxn ang="0">
                    <a:pos x="59" y="475"/>
                  </a:cxn>
                  <a:cxn ang="0">
                    <a:pos x="30" y="475"/>
                  </a:cxn>
                  <a:cxn ang="0">
                    <a:pos x="30" y="414"/>
                  </a:cxn>
                  <a:cxn ang="0">
                    <a:pos x="59" y="414"/>
                  </a:cxn>
                  <a:cxn ang="0">
                    <a:pos x="119" y="445"/>
                  </a:cxn>
                  <a:cxn ang="0">
                    <a:pos x="119" y="475"/>
                  </a:cxn>
                  <a:cxn ang="0">
                    <a:pos x="177" y="475"/>
                  </a:cxn>
                  <a:cxn ang="0">
                    <a:pos x="207" y="445"/>
                  </a:cxn>
                  <a:cxn ang="0">
                    <a:pos x="268" y="475"/>
                  </a:cxn>
                  <a:cxn ang="0">
                    <a:pos x="296" y="445"/>
                  </a:cxn>
                  <a:cxn ang="0">
                    <a:pos x="268" y="414"/>
                  </a:cxn>
                  <a:cxn ang="0">
                    <a:pos x="268" y="386"/>
                  </a:cxn>
                  <a:cxn ang="0">
                    <a:pos x="237" y="414"/>
                  </a:cxn>
                  <a:cxn ang="0">
                    <a:pos x="237" y="356"/>
                  </a:cxn>
                  <a:cxn ang="0">
                    <a:pos x="268" y="356"/>
                  </a:cxn>
                  <a:cxn ang="0">
                    <a:pos x="268" y="326"/>
                  </a:cxn>
                  <a:cxn ang="0">
                    <a:pos x="296" y="296"/>
                  </a:cxn>
                  <a:cxn ang="0">
                    <a:pos x="296" y="238"/>
                  </a:cxn>
                  <a:cxn ang="0">
                    <a:pos x="326" y="207"/>
                  </a:cxn>
                  <a:cxn ang="0">
                    <a:pos x="326" y="238"/>
                  </a:cxn>
                  <a:cxn ang="0">
                    <a:pos x="357" y="268"/>
                  </a:cxn>
                  <a:cxn ang="0">
                    <a:pos x="357" y="207"/>
                  </a:cxn>
                  <a:cxn ang="0">
                    <a:pos x="387" y="177"/>
                  </a:cxn>
                  <a:cxn ang="0">
                    <a:pos x="414" y="207"/>
                  </a:cxn>
                  <a:cxn ang="0">
                    <a:pos x="444" y="207"/>
                  </a:cxn>
                  <a:cxn ang="0">
                    <a:pos x="475" y="238"/>
                  </a:cxn>
                  <a:cxn ang="0">
                    <a:pos x="475" y="207"/>
                  </a:cxn>
                  <a:cxn ang="0">
                    <a:pos x="444" y="177"/>
                  </a:cxn>
                  <a:cxn ang="0">
                    <a:pos x="414" y="177"/>
                  </a:cxn>
                  <a:cxn ang="0">
                    <a:pos x="326" y="89"/>
                  </a:cxn>
                  <a:cxn ang="0">
                    <a:pos x="296" y="119"/>
                  </a:cxn>
                  <a:cxn ang="0">
                    <a:pos x="237" y="59"/>
                  </a:cxn>
                  <a:cxn ang="0">
                    <a:pos x="237" y="31"/>
                  </a:cxn>
                  <a:cxn ang="0">
                    <a:pos x="296" y="31"/>
                  </a:cxn>
                  <a:cxn ang="0">
                    <a:pos x="326" y="0"/>
                  </a:cxn>
                  <a:cxn ang="0">
                    <a:pos x="387" y="0"/>
                  </a:cxn>
                </a:cxnLst>
                <a:rect l="0" t="0" r="r" b="b"/>
                <a:pathLst>
                  <a:path w="1007" h="1125">
                    <a:moveTo>
                      <a:pt x="1007" y="1125"/>
                    </a:moveTo>
                    <a:lnTo>
                      <a:pt x="979" y="1125"/>
                    </a:lnTo>
                    <a:lnTo>
                      <a:pt x="949" y="1097"/>
                    </a:lnTo>
                    <a:lnTo>
                      <a:pt x="949" y="1067"/>
                    </a:lnTo>
                    <a:lnTo>
                      <a:pt x="919" y="1067"/>
                    </a:lnTo>
                    <a:lnTo>
                      <a:pt x="771" y="918"/>
                    </a:lnTo>
                    <a:lnTo>
                      <a:pt x="742" y="918"/>
                    </a:lnTo>
                    <a:lnTo>
                      <a:pt x="682" y="859"/>
                    </a:lnTo>
                    <a:lnTo>
                      <a:pt x="651" y="859"/>
                    </a:lnTo>
                    <a:lnTo>
                      <a:pt x="594" y="800"/>
                    </a:lnTo>
                    <a:lnTo>
                      <a:pt x="505" y="800"/>
                    </a:lnTo>
                    <a:lnTo>
                      <a:pt x="475" y="770"/>
                    </a:lnTo>
                    <a:lnTo>
                      <a:pt x="444" y="770"/>
                    </a:lnTo>
                    <a:lnTo>
                      <a:pt x="444" y="741"/>
                    </a:lnTo>
                    <a:lnTo>
                      <a:pt x="387" y="711"/>
                    </a:lnTo>
                    <a:lnTo>
                      <a:pt x="326" y="651"/>
                    </a:lnTo>
                    <a:lnTo>
                      <a:pt x="326" y="681"/>
                    </a:lnTo>
                    <a:lnTo>
                      <a:pt x="237" y="681"/>
                    </a:lnTo>
                    <a:lnTo>
                      <a:pt x="237" y="651"/>
                    </a:lnTo>
                    <a:lnTo>
                      <a:pt x="177" y="593"/>
                    </a:lnTo>
                    <a:lnTo>
                      <a:pt x="150" y="593"/>
                    </a:lnTo>
                    <a:lnTo>
                      <a:pt x="150" y="563"/>
                    </a:lnTo>
                    <a:lnTo>
                      <a:pt x="119" y="563"/>
                    </a:lnTo>
                    <a:lnTo>
                      <a:pt x="89" y="533"/>
                    </a:lnTo>
                    <a:lnTo>
                      <a:pt x="0" y="533"/>
                    </a:lnTo>
                    <a:lnTo>
                      <a:pt x="0" y="504"/>
                    </a:lnTo>
                    <a:lnTo>
                      <a:pt x="30" y="504"/>
                    </a:lnTo>
                    <a:lnTo>
                      <a:pt x="59" y="475"/>
                    </a:lnTo>
                    <a:lnTo>
                      <a:pt x="30" y="475"/>
                    </a:lnTo>
                    <a:lnTo>
                      <a:pt x="30" y="414"/>
                    </a:lnTo>
                    <a:lnTo>
                      <a:pt x="59" y="414"/>
                    </a:lnTo>
                    <a:lnTo>
                      <a:pt x="119" y="445"/>
                    </a:lnTo>
                    <a:lnTo>
                      <a:pt x="119" y="475"/>
                    </a:lnTo>
                    <a:lnTo>
                      <a:pt x="177" y="475"/>
                    </a:lnTo>
                    <a:lnTo>
                      <a:pt x="207" y="445"/>
                    </a:lnTo>
                    <a:lnTo>
                      <a:pt x="268" y="475"/>
                    </a:lnTo>
                    <a:lnTo>
                      <a:pt x="296" y="445"/>
                    </a:lnTo>
                    <a:lnTo>
                      <a:pt x="268" y="414"/>
                    </a:lnTo>
                    <a:lnTo>
                      <a:pt x="268" y="386"/>
                    </a:lnTo>
                    <a:lnTo>
                      <a:pt x="237" y="414"/>
                    </a:lnTo>
                    <a:lnTo>
                      <a:pt x="237" y="356"/>
                    </a:lnTo>
                    <a:lnTo>
                      <a:pt x="268" y="356"/>
                    </a:lnTo>
                    <a:lnTo>
                      <a:pt x="268" y="326"/>
                    </a:lnTo>
                    <a:lnTo>
                      <a:pt x="296" y="296"/>
                    </a:lnTo>
                    <a:lnTo>
                      <a:pt x="296" y="238"/>
                    </a:lnTo>
                    <a:lnTo>
                      <a:pt x="326" y="207"/>
                    </a:lnTo>
                    <a:lnTo>
                      <a:pt x="326" y="238"/>
                    </a:lnTo>
                    <a:lnTo>
                      <a:pt x="357" y="268"/>
                    </a:lnTo>
                    <a:lnTo>
                      <a:pt x="357" y="207"/>
                    </a:lnTo>
                    <a:lnTo>
                      <a:pt x="387" y="177"/>
                    </a:lnTo>
                    <a:lnTo>
                      <a:pt x="414" y="207"/>
                    </a:lnTo>
                    <a:lnTo>
                      <a:pt x="444" y="207"/>
                    </a:lnTo>
                    <a:lnTo>
                      <a:pt x="475" y="238"/>
                    </a:lnTo>
                    <a:lnTo>
                      <a:pt x="475" y="207"/>
                    </a:lnTo>
                    <a:lnTo>
                      <a:pt x="444" y="177"/>
                    </a:lnTo>
                    <a:lnTo>
                      <a:pt x="414" y="177"/>
                    </a:lnTo>
                    <a:lnTo>
                      <a:pt x="326" y="89"/>
                    </a:lnTo>
                    <a:lnTo>
                      <a:pt x="296" y="119"/>
                    </a:lnTo>
                    <a:lnTo>
                      <a:pt x="237" y="59"/>
                    </a:lnTo>
                    <a:lnTo>
                      <a:pt x="237" y="31"/>
                    </a:lnTo>
                    <a:lnTo>
                      <a:pt x="296" y="31"/>
                    </a:lnTo>
                    <a:lnTo>
                      <a:pt x="326" y="0"/>
                    </a:lnTo>
                    <a:lnTo>
                      <a:pt x="387" y="0"/>
                    </a:lnTo>
                  </a:path>
                </a:pathLst>
              </a:custGeom>
              <a:noFill/>
              <a:ln w="1588">
                <a:solidFill>
                  <a:srgbClr val="000000"/>
                </a:solidFill>
                <a:prstDash val="solid"/>
                <a:round/>
                <a:headEnd/>
                <a:tailEnd/>
              </a:ln>
            </p:spPr>
            <p:txBody>
              <a:bodyPr/>
              <a:lstStyle/>
              <a:p>
                <a:endParaRPr lang="en-GB"/>
              </a:p>
            </p:txBody>
          </p:sp>
          <p:sp>
            <p:nvSpPr>
              <p:cNvPr id="13522" name="Freeform 210"/>
              <p:cNvSpPr>
                <a:spLocks/>
              </p:cNvSpPr>
              <p:nvPr/>
            </p:nvSpPr>
            <p:spPr bwMode="auto">
              <a:xfrm>
                <a:off x="4443" y="3186"/>
                <a:ext cx="941" cy="103"/>
              </a:xfrm>
              <a:custGeom>
                <a:avLst/>
                <a:gdLst/>
                <a:ahLst/>
                <a:cxnLst>
                  <a:cxn ang="0">
                    <a:pos x="3705" y="268"/>
                  </a:cxn>
                  <a:cxn ang="0">
                    <a:pos x="3645" y="295"/>
                  </a:cxn>
                  <a:cxn ang="0">
                    <a:pos x="3557" y="325"/>
                  </a:cxn>
                  <a:cxn ang="0">
                    <a:pos x="3496" y="355"/>
                  </a:cxn>
                  <a:cxn ang="0">
                    <a:pos x="3408" y="386"/>
                  </a:cxn>
                  <a:cxn ang="0">
                    <a:pos x="3350" y="386"/>
                  </a:cxn>
                  <a:cxn ang="0">
                    <a:pos x="3231" y="355"/>
                  </a:cxn>
                  <a:cxn ang="0">
                    <a:pos x="3023" y="386"/>
                  </a:cxn>
                  <a:cxn ang="0">
                    <a:pos x="2934" y="414"/>
                  </a:cxn>
                  <a:cxn ang="0">
                    <a:pos x="2846" y="386"/>
                  </a:cxn>
                  <a:cxn ang="0">
                    <a:pos x="2727" y="325"/>
                  </a:cxn>
                  <a:cxn ang="0">
                    <a:pos x="2609" y="355"/>
                  </a:cxn>
                  <a:cxn ang="0">
                    <a:pos x="2548" y="325"/>
                  </a:cxn>
                  <a:cxn ang="0">
                    <a:pos x="2402" y="268"/>
                  </a:cxn>
                  <a:cxn ang="0">
                    <a:pos x="2341" y="295"/>
                  </a:cxn>
                  <a:cxn ang="0">
                    <a:pos x="2252" y="177"/>
                  </a:cxn>
                  <a:cxn ang="0">
                    <a:pos x="2134" y="148"/>
                  </a:cxn>
                  <a:cxn ang="0">
                    <a:pos x="2074" y="148"/>
                  </a:cxn>
                  <a:cxn ang="0">
                    <a:pos x="1986" y="118"/>
                  </a:cxn>
                  <a:cxn ang="0">
                    <a:pos x="1956" y="59"/>
                  </a:cxn>
                  <a:cxn ang="0">
                    <a:pos x="1956" y="30"/>
                  </a:cxn>
                  <a:cxn ang="0">
                    <a:pos x="1927" y="30"/>
                  </a:cxn>
                  <a:cxn ang="0">
                    <a:pos x="1572" y="59"/>
                  </a:cxn>
                  <a:cxn ang="0">
                    <a:pos x="1483" y="30"/>
                  </a:cxn>
                  <a:cxn ang="0">
                    <a:pos x="1392" y="59"/>
                  </a:cxn>
                  <a:cxn ang="0">
                    <a:pos x="1304" y="89"/>
                  </a:cxn>
                  <a:cxn ang="0">
                    <a:pos x="1246" y="118"/>
                  </a:cxn>
                  <a:cxn ang="0">
                    <a:pos x="1186" y="148"/>
                  </a:cxn>
                  <a:cxn ang="0">
                    <a:pos x="1127" y="177"/>
                  </a:cxn>
                  <a:cxn ang="0">
                    <a:pos x="1067" y="207"/>
                  </a:cxn>
                  <a:cxn ang="0">
                    <a:pos x="1008" y="237"/>
                  </a:cxn>
                  <a:cxn ang="0">
                    <a:pos x="949" y="268"/>
                  </a:cxn>
                  <a:cxn ang="0">
                    <a:pos x="919" y="355"/>
                  </a:cxn>
                  <a:cxn ang="0">
                    <a:pos x="772" y="325"/>
                  </a:cxn>
                  <a:cxn ang="0">
                    <a:pos x="653" y="295"/>
                  </a:cxn>
                  <a:cxn ang="0">
                    <a:pos x="444" y="325"/>
                  </a:cxn>
                  <a:cxn ang="0">
                    <a:pos x="355" y="295"/>
                  </a:cxn>
                  <a:cxn ang="0">
                    <a:pos x="298" y="295"/>
                  </a:cxn>
                  <a:cxn ang="0">
                    <a:pos x="237" y="268"/>
                  </a:cxn>
                  <a:cxn ang="0">
                    <a:pos x="149" y="237"/>
                  </a:cxn>
                  <a:cxn ang="0">
                    <a:pos x="89" y="207"/>
                  </a:cxn>
                  <a:cxn ang="0">
                    <a:pos x="30" y="177"/>
                  </a:cxn>
                  <a:cxn ang="0">
                    <a:pos x="0" y="118"/>
                  </a:cxn>
                  <a:cxn ang="0">
                    <a:pos x="0" y="59"/>
                  </a:cxn>
                </a:cxnLst>
                <a:rect l="0" t="0" r="r" b="b"/>
                <a:pathLst>
                  <a:path w="3764" h="414">
                    <a:moveTo>
                      <a:pt x="3764" y="207"/>
                    </a:moveTo>
                    <a:lnTo>
                      <a:pt x="3705" y="268"/>
                    </a:lnTo>
                    <a:lnTo>
                      <a:pt x="3676" y="268"/>
                    </a:lnTo>
                    <a:lnTo>
                      <a:pt x="3645" y="295"/>
                    </a:lnTo>
                    <a:lnTo>
                      <a:pt x="3615" y="295"/>
                    </a:lnTo>
                    <a:lnTo>
                      <a:pt x="3557" y="325"/>
                    </a:lnTo>
                    <a:lnTo>
                      <a:pt x="3526" y="355"/>
                    </a:lnTo>
                    <a:lnTo>
                      <a:pt x="3496" y="355"/>
                    </a:lnTo>
                    <a:lnTo>
                      <a:pt x="3469" y="386"/>
                    </a:lnTo>
                    <a:lnTo>
                      <a:pt x="3408" y="386"/>
                    </a:lnTo>
                    <a:lnTo>
                      <a:pt x="3378" y="414"/>
                    </a:lnTo>
                    <a:lnTo>
                      <a:pt x="3350" y="386"/>
                    </a:lnTo>
                    <a:lnTo>
                      <a:pt x="3259" y="386"/>
                    </a:lnTo>
                    <a:lnTo>
                      <a:pt x="3231" y="355"/>
                    </a:lnTo>
                    <a:lnTo>
                      <a:pt x="3053" y="355"/>
                    </a:lnTo>
                    <a:lnTo>
                      <a:pt x="3023" y="386"/>
                    </a:lnTo>
                    <a:lnTo>
                      <a:pt x="2964" y="386"/>
                    </a:lnTo>
                    <a:lnTo>
                      <a:pt x="2934" y="414"/>
                    </a:lnTo>
                    <a:lnTo>
                      <a:pt x="2903" y="414"/>
                    </a:lnTo>
                    <a:lnTo>
                      <a:pt x="2846" y="386"/>
                    </a:lnTo>
                    <a:lnTo>
                      <a:pt x="2785" y="386"/>
                    </a:lnTo>
                    <a:lnTo>
                      <a:pt x="2727" y="325"/>
                    </a:lnTo>
                    <a:lnTo>
                      <a:pt x="2696" y="355"/>
                    </a:lnTo>
                    <a:lnTo>
                      <a:pt x="2609" y="355"/>
                    </a:lnTo>
                    <a:lnTo>
                      <a:pt x="2578" y="325"/>
                    </a:lnTo>
                    <a:lnTo>
                      <a:pt x="2548" y="325"/>
                    </a:lnTo>
                    <a:lnTo>
                      <a:pt x="2489" y="268"/>
                    </a:lnTo>
                    <a:lnTo>
                      <a:pt x="2402" y="268"/>
                    </a:lnTo>
                    <a:lnTo>
                      <a:pt x="2371" y="295"/>
                    </a:lnTo>
                    <a:lnTo>
                      <a:pt x="2341" y="295"/>
                    </a:lnTo>
                    <a:lnTo>
                      <a:pt x="2252" y="207"/>
                    </a:lnTo>
                    <a:lnTo>
                      <a:pt x="2252" y="177"/>
                    </a:lnTo>
                    <a:lnTo>
                      <a:pt x="2222" y="148"/>
                    </a:lnTo>
                    <a:lnTo>
                      <a:pt x="2134" y="148"/>
                    </a:lnTo>
                    <a:lnTo>
                      <a:pt x="2104" y="177"/>
                    </a:lnTo>
                    <a:lnTo>
                      <a:pt x="2074" y="148"/>
                    </a:lnTo>
                    <a:lnTo>
                      <a:pt x="2016" y="148"/>
                    </a:lnTo>
                    <a:lnTo>
                      <a:pt x="1986" y="118"/>
                    </a:lnTo>
                    <a:lnTo>
                      <a:pt x="1986" y="89"/>
                    </a:lnTo>
                    <a:lnTo>
                      <a:pt x="1956" y="59"/>
                    </a:lnTo>
                    <a:lnTo>
                      <a:pt x="1986" y="30"/>
                    </a:lnTo>
                    <a:lnTo>
                      <a:pt x="1956" y="30"/>
                    </a:lnTo>
                    <a:lnTo>
                      <a:pt x="1927" y="0"/>
                    </a:lnTo>
                    <a:lnTo>
                      <a:pt x="1927" y="30"/>
                    </a:lnTo>
                    <a:lnTo>
                      <a:pt x="1897" y="59"/>
                    </a:lnTo>
                    <a:lnTo>
                      <a:pt x="1572" y="59"/>
                    </a:lnTo>
                    <a:lnTo>
                      <a:pt x="1541" y="30"/>
                    </a:lnTo>
                    <a:lnTo>
                      <a:pt x="1483" y="30"/>
                    </a:lnTo>
                    <a:lnTo>
                      <a:pt x="1453" y="59"/>
                    </a:lnTo>
                    <a:lnTo>
                      <a:pt x="1392" y="59"/>
                    </a:lnTo>
                    <a:lnTo>
                      <a:pt x="1365" y="89"/>
                    </a:lnTo>
                    <a:lnTo>
                      <a:pt x="1304" y="89"/>
                    </a:lnTo>
                    <a:lnTo>
                      <a:pt x="1274" y="118"/>
                    </a:lnTo>
                    <a:lnTo>
                      <a:pt x="1246" y="118"/>
                    </a:lnTo>
                    <a:lnTo>
                      <a:pt x="1215" y="148"/>
                    </a:lnTo>
                    <a:lnTo>
                      <a:pt x="1186" y="148"/>
                    </a:lnTo>
                    <a:lnTo>
                      <a:pt x="1156" y="177"/>
                    </a:lnTo>
                    <a:lnTo>
                      <a:pt x="1127" y="177"/>
                    </a:lnTo>
                    <a:lnTo>
                      <a:pt x="1097" y="207"/>
                    </a:lnTo>
                    <a:lnTo>
                      <a:pt x="1067" y="207"/>
                    </a:lnTo>
                    <a:lnTo>
                      <a:pt x="1037" y="237"/>
                    </a:lnTo>
                    <a:lnTo>
                      <a:pt x="1008" y="237"/>
                    </a:lnTo>
                    <a:lnTo>
                      <a:pt x="979" y="268"/>
                    </a:lnTo>
                    <a:lnTo>
                      <a:pt x="949" y="268"/>
                    </a:lnTo>
                    <a:lnTo>
                      <a:pt x="979" y="295"/>
                    </a:lnTo>
                    <a:lnTo>
                      <a:pt x="919" y="355"/>
                    </a:lnTo>
                    <a:lnTo>
                      <a:pt x="772" y="355"/>
                    </a:lnTo>
                    <a:lnTo>
                      <a:pt x="772" y="325"/>
                    </a:lnTo>
                    <a:lnTo>
                      <a:pt x="681" y="325"/>
                    </a:lnTo>
                    <a:lnTo>
                      <a:pt x="653" y="295"/>
                    </a:lnTo>
                    <a:lnTo>
                      <a:pt x="623" y="325"/>
                    </a:lnTo>
                    <a:lnTo>
                      <a:pt x="444" y="325"/>
                    </a:lnTo>
                    <a:lnTo>
                      <a:pt x="416" y="295"/>
                    </a:lnTo>
                    <a:lnTo>
                      <a:pt x="355" y="295"/>
                    </a:lnTo>
                    <a:lnTo>
                      <a:pt x="326" y="325"/>
                    </a:lnTo>
                    <a:lnTo>
                      <a:pt x="298" y="295"/>
                    </a:lnTo>
                    <a:lnTo>
                      <a:pt x="267" y="295"/>
                    </a:lnTo>
                    <a:lnTo>
                      <a:pt x="237" y="268"/>
                    </a:lnTo>
                    <a:lnTo>
                      <a:pt x="178" y="268"/>
                    </a:lnTo>
                    <a:lnTo>
                      <a:pt x="149" y="237"/>
                    </a:lnTo>
                    <a:lnTo>
                      <a:pt x="119" y="237"/>
                    </a:lnTo>
                    <a:lnTo>
                      <a:pt x="89" y="207"/>
                    </a:lnTo>
                    <a:lnTo>
                      <a:pt x="60" y="207"/>
                    </a:lnTo>
                    <a:lnTo>
                      <a:pt x="30" y="177"/>
                    </a:lnTo>
                    <a:lnTo>
                      <a:pt x="30" y="148"/>
                    </a:lnTo>
                    <a:lnTo>
                      <a:pt x="0" y="118"/>
                    </a:lnTo>
                    <a:lnTo>
                      <a:pt x="30" y="89"/>
                    </a:lnTo>
                    <a:lnTo>
                      <a:pt x="0" y="59"/>
                    </a:lnTo>
                  </a:path>
                </a:pathLst>
              </a:custGeom>
              <a:noFill/>
              <a:ln w="1588">
                <a:solidFill>
                  <a:srgbClr val="000000"/>
                </a:solidFill>
                <a:prstDash val="solid"/>
                <a:round/>
                <a:headEnd/>
                <a:tailEnd/>
              </a:ln>
            </p:spPr>
            <p:txBody>
              <a:bodyPr/>
              <a:lstStyle/>
              <a:p>
                <a:endParaRPr lang="en-GB"/>
              </a:p>
            </p:txBody>
          </p:sp>
          <p:sp>
            <p:nvSpPr>
              <p:cNvPr id="13523" name="Freeform 211"/>
              <p:cNvSpPr>
                <a:spLocks/>
              </p:cNvSpPr>
              <p:nvPr/>
            </p:nvSpPr>
            <p:spPr bwMode="auto">
              <a:xfrm>
                <a:off x="5257" y="3060"/>
                <a:ext cx="460" cy="148"/>
              </a:xfrm>
              <a:custGeom>
                <a:avLst/>
                <a:gdLst/>
                <a:ahLst/>
                <a:cxnLst>
                  <a:cxn ang="0">
                    <a:pos x="1839" y="593"/>
                  </a:cxn>
                  <a:cxn ang="0">
                    <a:pos x="1779" y="534"/>
                  </a:cxn>
                  <a:cxn ang="0">
                    <a:pos x="1690" y="534"/>
                  </a:cxn>
                  <a:cxn ang="0">
                    <a:pos x="1661" y="504"/>
                  </a:cxn>
                  <a:cxn ang="0">
                    <a:pos x="1630" y="504"/>
                  </a:cxn>
                  <a:cxn ang="0">
                    <a:pos x="1602" y="474"/>
                  </a:cxn>
                  <a:cxn ang="0">
                    <a:pos x="1602" y="386"/>
                  </a:cxn>
                  <a:cxn ang="0">
                    <a:pos x="1572" y="356"/>
                  </a:cxn>
                  <a:cxn ang="0">
                    <a:pos x="1483" y="356"/>
                  </a:cxn>
                  <a:cxn ang="0">
                    <a:pos x="1423" y="297"/>
                  </a:cxn>
                  <a:cxn ang="0">
                    <a:pos x="1334" y="297"/>
                  </a:cxn>
                  <a:cxn ang="0">
                    <a:pos x="1334" y="325"/>
                  </a:cxn>
                  <a:cxn ang="0">
                    <a:pos x="1304" y="297"/>
                  </a:cxn>
                  <a:cxn ang="0">
                    <a:pos x="1216" y="297"/>
                  </a:cxn>
                  <a:cxn ang="0">
                    <a:pos x="1186" y="325"/>
                  </a:cxn>
                  <a:cxn ang="0">
                    <a:pos x="1127" y="325"/>
                  </a:cxn>
                  <a:cxn ang="0">
                    <a:pos x="1097" y="356"/>
                  </a:cxn>
                  <a:cxn ang="0">
                    <a:pos x="1067" y="356"/>
                  </a:cxn>
                  <a:cxn ang="0">
                    <a:pos x="1039" y="325"/>
                  </a:cxn>
                  <a:cxn ang="0">
                    <a:pos x="1067" y="297"/>
                  </a:cxn>
                  <a:cxn ang="0">
                    <a:pos x="1039" y="268"/>
                  </a:cxn>
                  <a:cxn ang="0">
                    <a:pos x="1009" y="268"/>
                  </a:cxn>
                  <a:cxn ang="0">
                    <a:pos x="979" y="238"/>
                  </a:cxn>
                  <a:cxn ang="0">
                    <a:pos x="890" y="238"/>
                  </a:cxn>
                  <a:cxn ang="0">
                    <a:pos x="860" y="207"/>
                  </a:cxn>
                  <a:cxn ang="0">
                    <a:pos x="830" y="207"/>
                  </a:cxn>
                  <a:cxn ang="0">
                    <a:pos x="772" y="149"/>
                  </a:cxn>
                  <a:cxn ang="0">
                    <a:pos x="683" y="149"/>
                  </a:cxn>
                  <a:cxn ang="0">
                    <a:pos x="653" y="118"/>
                  </a:cxn>
                  <a:cxn ang="0">
                    <a:pos x="593" y="118"/>
                  </a:cxn>
                  <a:cxn ang="0">
                    <a:pos x="565" y="149"/>
                  </a:cxn>
                  <a:cxn ang="0">
                    <a:pos x="505" y="149"/>
                  </a:cxn>
                  <a:cxn ang="0">
                    <a:pos x="446" y="118"/>
                  </a:cxn>
                  <a:cxn ang="0">
                    <a:pos x="386" y="118"/>
                  </a:cxn>
                  <a:cxn ang="0">
                    <a:pos x="356" y="89"/>
                  </a:cxn>
                  <a:cxn ang="0">
                    <a:pos x="298" y="89"/>
                  </a:cxn>
                  <a:cxn ang="0">
                    <a:pos x="267" y="61"/>
                  </a:cxn>
                  <a:cxn ang="0">
                    <a:pos x="237" y="61"/>
                  </a:cxn>
                  <a:cxn ang="0">
                    <a:pos x="210" y="31"/>
                  </a:cxn>
                  <a:cxn ang="0">
                    <a:pos x="91" y="31"/>
                  </a:cxn>
                  <a:cxn ang="0">
                    <a:pos x="60" y="0"/>
                  </a:cxn>
                  <a:cxn ang="0">
                    <a:pos x="30" y="0"/>
                  </a:cxn>
                  <a:cxn ang="0">
                    <a:pos x="0" y="31"/>
                  </a:cxn>
                  <a:cxn ang="0">
                    <a:pos x="0" y="89"/>
                  </a:cxn>
                </a:cxnLst>
                <a:rect l="0" t="0" r="r" b="b"/>
                <a:pathLst>
                  <a:path w="1839" h="593">
                    <a:moveTo>
                      <a:pt x="1839" y="593"/>
                    </a:moveTo>
                    <a:lnTo>
                      <a:pt x="1779" y="534"/>
                    </a:lnTo>
                    <a:lnTo>
                      <a:pt x="1690" y="534"/>
                    </a:lnTo>
                    <a:lnTo>
                      <a:pt x="1661" y="504"/>
                    </a:lnTo>
                    <a:lnTo>
                      <a:pt x="1630" y="504"/>
                    </a:lnTo>
                    <a:lnTo>
                      <a:pt x="1602" y="474"/>
                    </a:lnTo>
                    <a:lnTo>
                      <a:pt x="1602" y="386"/>
                    </a:lnTo>
                    <a:lnTo>
                      <a:pt x="1572" y="356"/>
                    </a:lnTo>
                    <a:lnTo>
                      <a:pt x="1483" y="356"/>
                    </a:lnTo>
                    <a:lnTo>
                      <a:pt x="1423" y="297"/>
                    </a:lnTo>
                    <a:lnTo>
                      <a:pt x="1334" y="297"/>
                    </a:lnTo>
                    <a:lnTo>
                      <a:pt x="1334" y="325"/>
                    </a:lnTo>
                    <a:lnTo>
                      <a:pt x="1304" y="297"/>
                    </a:lnTo>
                    <a:lnTo>
                      <a:pt x="1216" y="297"/>
                    </a:lnTo>
                    <a:lnTo>
                      <a:pt x="1186" y="325"/>
                    </a:lnTo>
                    <a:lnTo>
                      <a:pt x="1127" y="325"/>
                    </a:lnTo>
                    <a:lnTo>
                      <a:pt x="1097" y="356"/>
                    </a:lnTo>
                    <a:lnTo>
                      <a:pt x="1067" y="356"/>
                    </a:lnTo>
                    <a:lnTo>
                      <a:pt x="1039" y="325"/>
                    </a:lnTo>
                    <a:lnTo>
                      <a:pt x="1067" y="297"/>
                    </a:lnTo>
                    <a:lnTo>
                      <a:pt x="1039" y="268"/>
                    </a:lnTo>
                    <a:lnTo>
                      <a:pt x="1009" y="268"/>
                    </a:lnTo>
                    <a:lnTo>
                      <a:pt x="979" y="238"/>
                    </a:lnTo>
                    <a:lnTo>
                      <a:pt x="890" y="238"/>
                    </a:lnTo>
                    <a:lnTo>
                      <a:pt x="860" y="207"/>
                    </a:lnTo>
                    <a:lnTo>
                      <a:pt x="830" y="207"/>
                    </a:lnTo>
                    <a:lnTo>
                      <a:pt x="772" y="149"/>
                    </a:lnTo>
                    <a:lnTo>
                      <a:pt x="683" y="149"/>
                    </a:lnTo>
                    <a:lnTo>
                      <a:pt x="653" y="118"/>
                    </a:lnTo>
                    <a:lnTo>
                      <a:pt x="593" y="118"/>
                    </a:lnTo>
                    <a:lnTo>
                      <a:pt x="565" y="149"/>
                    </a:lnTo>
                    <a:lnTo>
                      <a:pt x="505" y="149"/>
                    </a:lnTo>
                    <a:lnTo>
                      <a:pt x="446" y="118"/>
                    </a:lnTo>
                    <a:lnTo>
                      <a:pt x="386" y="118"/>
                    </a:lnTo>
                    <a:lnTo>
                      <a:pt x="356" y="89"/>
                    </a:lnTo>
                    <a:lnTo>
                      <a:pt x="298" y="89"/>
                    </a:lnTo>
                    <a:lnTo>
                      <a:pt x="267" y="61"/>
                    </a:lnTo>
                    <a:lnTo>
                      <a:pt x="237" y="61"/>
                    </a:lnTo>
                    <a:lnTo>
                      <a:pt x="210" y="31"/>
                    </a:lnTo>
                    <a:lnTo>
                      <a:pt x="91" y="31"/>
                    </a:lnTo>
                    <a:lnTo>
                      <a:pt x="60" y="0"/>
                    </a:lnTo>
                    <a:lnTo>
                      <a:pt x="30" y="0"/>
                    </a:lnTo>
                    <a:lnTo>
                      <a:pt x="0" y="31"/>
                    </a:lnTo>
                    <a:lnTo>
                      <a:pt x="0" y="89"/>
                    </a:lnTo>
                  </a:path>
                </a:pathLst>
              </a:custGeom>
              <a:noFill/>
              <a:ln w="1588">
                <a:solidFill>
                  <a:srgbClr val="000000"/>
                </a:solidFill>
                <a:prstDash val="solid"/>
                <a:round/>
                <a:headEnd/>
                <a:tailEnd/>
              </a:ln>
            </p:spPr>
            <p:txBody>
              <a:bodyPr/>
              <a:lstStyle/>
              <a:p>
                <a:endParaRPr lang="en-GB"/>
              </a:p>
            </p:txBody>
          </p:sp>
          <p:sp>
            <p:nvSpPr>
              <p:cNvPr id="13524" name="Freeform 212"/>
              <p:cNvSpPr>
                <a:spLocks/>
              </p:cNvSpPr>
              <p:nvPr/>
            </p:nvSpPr>
            <p:spPr bwMode="auto">
              <a:xfrm>
                <a:off x="5257" y="3082"/>
                <a:ext cx="134" cy="155"/>
              </a:xfrm>
              <a:custGeom>
                <a:avLst/>
                <a:gdLst/>
                <a:ahLst/>
                <a:cxnLst>
                  <a:cxn ang="0">
                    <a:pos x="0" y="0"/>
                  </a:cxn>
                  <a:cxn ang="0">
                    <a:pos x="30" y="0"/>
                  </a:cxn>
                  <a:cxn ang="0">
                    <a:pos x="91" y="60"/>
                  </a:cxn>
                  <a:cxn ang="0">
                    <a:pos x="119" y="60"/>
                  </a:cxn>
                  <a:cxn ang="0">
                    <a:pos x="149" y="90"/>
                  </a:cxn>
                  <a:cxn ang="0">
                    <a:pos x="237" y="90"/>
                  </a:cxn>
                  <a:cxn ang="0">
                    <a:pos x="298" y="149"/>
                  </a:cxn>
                  <a:cxn ang="0">
                    <a:pos x="298" y="179"/>
                  </a:cxn>
                  <a:cxn ang="0">
                    <a:pos x="328" y="179"/>
                  </a:cxn>
                  <a:cxn ang="0">
                    <a:pos x="356" y="208"/>
                  </a:cxn>
                  <a:cxn ang="0">
                    <a:pos x="386" y="208"/>
                  </a:cxn>
                  <a:cxn ang="0">
                    <a:pos x="446" y="267"/>
                  </a:cxn>
                  <a:cxn ang="0">
                    <a:pos x="446" y="327"/>
                  </a:cxn>
                  <a:cxn ang="0">
                    <a:pos x="505" y="385"/>
                  </a:cxn>
                  <a:cxn ang="0">
                    <a:pos x="505" y="445"/>
                  </a:cxn>
                  <a:cxn ang="0">
                    <a:pos x="535" y="474"/>
                  </a:cxn>
                  <a:cxn ang="0">
                    <a:pos x="535" y="563"/>
                  </a:cxn>
                  <a:cxn ang="0">
                    <a:pos x="505" y="592"/>
                  </a:cxn>
                  <a:cxn ang="0">
                    <a:pos x="505" y="622"/>
                  </a:cxn>
                </a:cxnLst>
                <a:rect l="0" t="0" r="r" b="b"/>
                <a:pathLst>
                  <a:path w="535" h="622">
                    <a:moveTo>
                      <a:pt x="0" y="0"/>
                    </a:moveTo>
                    <a:lnTo>
                      <a:pt x="30" y="0"/>
                    </a:lnTo>
                    <a:lnTo>
                      <a:pt x="91" y="60"/>
                    </a:lnTo>
                    <a:lnTo>
                      <a:pt x="119" y="60"/>
                    </a:lnTo>
                    <a:lnTo>
                      <a:pt x="149" y="90"/>
                    </a:lnTo>
                    <a:lnTo>
                      <a:pt x="237" y="90"/>
                    </a:lnTo>
                    <a:lnTo>
                      <a:pt x="298" y="149"/>
                    </a:lnTo>
                    <a:lnTo>
                      <a:pt x="298" y="179"/>
                    </a:lnTo>
                    <a:lnTo>
                      <a:pt x="328" y="179"/>
                    </a:lnTo>
                    <a:lnTo>
                      <a:pt x="356" y="208"/>
                    </a:lnTo>
                    <a:lnTo>
                      <a:pt x="386" y="208"/>
                    </a:lnTo>
                    <a:lnTo>
                      <a:pt x="446" y="267"/>
                    </a:lnTo>
                    <a:lnTo>
                      <a:pt x="446" y="327"/>
                    </a:lnTo>
                    <a:lnTo>
                      <a:pt x="505" y="385"/>
                    </a:lnTo>
                    <a:lnTo>
                      <a:pt x="505" y="445"/>
                    </a:lnTo>
                    <a:lnTo>
                      <a:pt x="535" y="474"/>
                    </a:lnTo>
                    <a:lnTo>
                      <a:pt x="535" y="563"/>
                    </a:lnTo>
                    <a:lnTo>
                      <a:pt x="505" y="592"/>
                    </a:lnTo>
                    <a:lnTo>
                      <a:pt x="505" y="622"/>
                    </a:lnTo>
                  </a:path>
                </a:pathLst>
              </a:custGeom>
              <a:noFill/>
              <a:ln w="1588">
                <a:solidFill>
                  <a:srgbClr val="000000"/>
                </a:solidFill>
                <a:prstDash val="solid"/>
                <a:round/>
                <a:headEnd/>
                <a:tailEnd/>
              </a:ln>
            </p:spPr>
            <p:txBody>
              <a:bodyPr/>
              <a:lstStyle/>
              <a:p>
                <a:endParaRPr lang="en-GB"/>
              </a:p>
            </p:txBody>
          </p:sp>
          <p:sp>
            <p:nvSpPr>
              <p:cNvPr id="13525" name="Freeform 213"/>
              <p:cNvSpPr>
                <a:spLocks/>
              </p:cNvSpPr>
              <p:nvPr/>
            </p:nvSpPr>
            <p:spPr bwMode="auto">
              <a:xfrm>
                <a:off x="5384" y="3230"/>
                <a:ext cx="133" cy="44"/>
              </a:xfrm>
              <a:custGeom>
                <a:avLst/>
                <a:gdLst/>
                <a:ahLst/>
                <a:cxnLst>
                  <a:cxn ang="0">
                    <a:pos x="534" y="178"/>
                  </a:cxn>
                  <a:cxn ang="0">
                    <a:pos x="534" y="148"/>
                  </a:cxn>
                  <a:cxn ang="0">
                    <a:pos x="504" y="118"/>
                  </a:cxn>
                  <a:cxn ang="0">
                    <a:pos x="474" y="148"/>
                  </a:cxn>
                  <a:cxn ang="0">
                    <a:pos x="444" y="118"/>
                  </a:cxn>
                  <a:cxn ang="0">
                    <a:pos x="474" y="91"/>
                  </a:cxn>
                  <a:cxn ang="0">
                    <a:pos x="415" y="91"/>
                  </a:cxn>
                  <a:cxn ang="0">
                    <a:pos x="355" y="30"/>
                  </a:cxn>
                  <a:cxn ang="0">
                    <a:pos x="325" y="30"/>
                  </a:cxn>
                  <a:cxn ang="0">
                    <a:pos x="355" y="0"/>
                  </a:cxn>
                  <a:cxn ang="0">
                    <a:pos x="267" y="0"/>
                  </a:cxn>
                  <a:cxn ang="0">
                    <a:pos x="267" y="60"/>
                  </a:cxn>
                  <a:cxn ang="0">
                    <a:pos x="237" y="60"/>
                  </a:cxn>
                  <a:cxn ang="0">
                    <a:pos x="207" y="30"/>
                  </a:cxn>
                  <a:cxn ang="0">
                    <a:pos x="88" y="30"/>
                  </a:cxn>
                  <a:cxn ang="0">
                    <a:pos x="60" y="60"/>
                  </a:cxn>
                  <a:cxn ang="0">
                    <a:pos x="60" y="30"/>
                  </a:cxn>
                  <a:cxn ang="0">
                    <a:pos x="0" y="30"/>
                  </a:cxn>
                </a:cxnLst>
                <a:rect l="0" t="0" r="r" b="b"/>
                <a:pathLst>
                  <a:path w="534" h="178">
                    <a:moveTo>
                      <a:pt x="534" y="178"/>
                    </a:moveTo>
                    <a:lnTo>
                      <a:pt x="534" y="148"/>
                    </a:lnTo>
                    <a:lnTo>
                      <a:pt x="504" y="118"/>
                    </a:lnTo>
                    <a:lnTo>
                      <a:pt x="474" y="148"/>
                    </a:lnTo>
                    <a:lnTo>
                      <a:pt x="444" y="118"/>
                    </a:lnTo>
                    <a:lnTo>
                      <a:pt x="474" y="91"/>
                    </a:lnTo>
                    <a:lnTo>
                      <a:pt x="415" y="91"/>
                    </a:lnTo>
                    <a:lnTo>
                      <a:pt x="355" y="30"/>
                    </a:lnTo>
                    <a:lnTo>
                      <a:pt x="325" y="30"/>
                    </a:lnTo>
                    <a:lnTo>
                      <a:pt x="355" y="0"/>
                    </a:lnTo>
                    <a:lnTo>
                      <a:pt x="267" y="0"/>
                    </a:lnTo>
                    <a:lnTo>
                      <a:pt x="267" y="60"/>
                    </a:lnTo>
                    <a:lnTo>
                      <a:pt x="237" y="60"/>
                    </a:lnTo>
                    <a:lnTo>
                      <a:pt x="207" y="30"/>
                    </a:lnTo>
                    <a:lnTo>
                      <a:pt x="88" y="30"/>
                    </a:lnTo>
                    <a:lnTo>
                      <a:pt x="60" y="60"/>
                    </a:lnTo>
                    <a:lnTo>
                      <a:pt x="60" y="30"/>
                    </a:lnTo>
                    <a:lnTo>
                      <a:pt x="0" y="30"/>
                    </a:lnTo>
                  </a:path>
                </a:pathLst>
              </a:custGeom>
              <a:noFill/>
              <a:ln w="1588">
                <a:solidFill>
                  <a:srgbClr val="000000"/>
                </a:solidFill>
                <a:prstDash val="solid"/>
                <a:round/>
                <a:headEnd/>
                <a:tailEnd/>
              </a:ln>
            </p:spPr>
            <p:txBody>
              <a:bodyPr/>
              <a:lstStyle/>
              <a:p>
                <a:endParaRPr lang="en-GB"/>
              </a:p>
            </p:txBody>
          </p:sp>
          <p:sp>
            <p:nvSpPr>
              <p:cNvPr id="13526" name="Freeform 214"/>
              <p:cNvSpPr>
                <a:spLocks/>
              </p:cNvSpPr>
              <p:nvPr/>
            </p:nvSpPr>
            <p:spPr bwMode="auto">
              <a:xfrm>
                <a:off x="5517" y="3274"/>
                <a:ext cx="104" cy="111"/>
              </a:xfrm>
              <a:custGeom>
                <a:avLst/>
                <a:gdLst/>
                <a:ahLst/>
                <a:cxnLst>
                  <a:cxn ang="0">
                    <a:pos x="415" y="444"/>
                  </a:cxn>
                  <a:cxn ang="0">
                    <a:pos x="326" y="356"/>
                  </a:cxn>
                  <a:cxn ang="0">
                    <a:pos x="177" y="356"/>
                  </a:cxn>
                  <a:cxn ang="0">
                    <a:pos x="147" y="326"/>
                  </a:cxn>
                  <a:cxn ang="0">
                    <a:pos x="119" y="326"/>
                  </a:cxn>
                  <a:cxn ang="0">
                    <a:pos x="119" y="268"/>
                  </a:cxn>
                  <a:cxn ang="0">
                    <a:pos x="88" y="238"/>
                  </a:cxn>
                  <a:cxn ang="0">
                    <a:pos x="88" y="149"/>
                  </a:cxn>
                  <a:cxn ang="0">
                    <a:pos x="119" y="149"/>
                  </a:cxn>
                  <a:cxn ang="0">
                    <a:pos x="119" y="119"/>
                  </a:cxn>
                  <a:cxn ang="0">
                    <a:pos x="88" y="88"/>
                  </a:cxn>
                  <a:cxn ang="0">
                    <a:pos x="88" y="59"/>
                  </a:cxn>
                  <a:cxn ang="0">
                    <a:pos x="28" y="0"/>
                  </a:cxn>
                  <a:cxn ang="0">
                    <a:pos x="0" y="0"/>
                  </a:cxn>
                </a:cxnLst>
                <a:rect l="0" t="0" r="r" b="b"/>
                <a:pathLst>
                  <a:path w="415" h="444">
                    <a:moveTo>
                      <a:pt x="415" y="444"/>
                    </a:moveTo>
                    <a:lnTo>
                      <a:pt x="326" y="356"/>
                    </a:lnTo>
                    <a:lnTo>
                      <a:pt x="177" y="356"/>
                    </a:lnTo>
                    <a:lnTo>
                      <a:pt x="147" y="326"/>
                    </a:lnTo>
                    <a:lnTo>
                      <a:pt x="119" y="326"/>
                    </a:lnTo>
                    <a:lnTo>
                      <a:pt x="119" y="268"/>
                    </a:lnTo>
                    <a:lnTo>
                      <a:pt x="88" y="238"/>
                    </a:lnTo>
                    <a:lnTo>
                      <a:pt x="88" y="149"/>
                    </a:lnTo>
                    <a:lnTo>
                      <a:pt x="119" y="149"/>
                    </a:lnTo>
                    <a:lnTo>
                      <a:pt x="119" y="119"/>
                    </a:lnTo>
                    <a:lnTo>
                      <a:pt x="88" y="88"/>
                    </a:lnTo>
                    <a:lnTo>
                      <a:pt x="88" y="59"/>
                    </a:lnTo>
                    <a:lnTo>
                      <a:pt x="28" y="0"/>
                    </a:lnTo>
                    <a:lnTo>
                      <a:pt x="0" y="0"/>
                    </a:lnTo>
                  </a:path>
                </a:pathLst>
              </a:custGeom>
              <a:noFill/>
              <a:ln w="1588">
                <a:solidFill>
                  <a:srgbClr val="000000"/>
                </a:solidFill>
                <a:prstDash val="solid"/>
                <a:round/>
                <a:headEnd/>
                <a:tailEnd/>
              </a:ln>
            </p:spPr>
            <p:txBody>
              <a:bodyPr/>
              <a:lstStyle/>
              <a:p>
                <a:endParaRPr lang="en-GB"/>
              </a:p>
            </p:txBody>
          </p:sp>
          <p:sp>
            <p:nvSpPr>
              <p:cNvPr id="13527" name="Freeform 215"/>
              <p:cNvSpPr>
                <a:spLocks/>
              </p:cNvSpPr>
              <p:nvPr/>
            </p:nvSpPr>
            <p:spPr bwMode="auto">
              <a:xfrm>
                <a:off x="5517" y="3252"/>
                <a:ext cx="111" cy="22"/>
              </a:xfrm>
              <a:custGeom>
                <a:avLst/>
                <a:gdLst/>
                <a:ahLst/>
                <a:cxnLst>
                  <a:cxn ang="0">
                    <a:pos x="444" y="0"/>
                  </a:cxn>
                  <a:cxn ang="0">
                    <a:pos x="415" y="0"/>
                  </a:cxn>
                  <a:cxn ang="0">
                    <a:pos x="415" y="27"/>
                  </a:cxn>
                  <a:cxn ang="0">
                    <a:pos x="295" y="27"/>
                  </a:cxn>
                  <a:cxn ang="0">
                    <a:pos x="265" y="57"/>
                  </a:cxn>
                  <a:cxn ang="0">
                    <a:pos x="237" y="57"/>
                  </a:cxn>
                  <a:cxn ang="0">
                    <a:pos x="208" y="27"/>
                  </a:cxn>
                  <a:cxn ang="0">
                    <a:pos x="177" y="57"/>
                  </a:cxn>
                  <a:cxn ang="0">
                    <a:pos x="88" y="57"/>
                  </a:cxn>
                  <a:cxn ang="0">
                    <a:pos x="88" y="87"/>
                  </a:cxn>
                  <a:cxn ang="0">
                    <a:pos x="58" y="57"/>
                  </a:cxn>
                  <a:cxn ang="0">
                    <a:pos x="28" y="57"/>
                  </a:cxn>
                  <a:cxn ang="0">
                    <a:pos x="0" y="87"/>
                  </a:cxn>
                </a:cxnLst>
                <a:rect l="0" t="0" r="r" b="b"/>
                <a:pathLst>
                  <a:path w="444" h="87">
                    <a:moveTo>
                      <a:pt x="444" y="0"/>
                    </a:moveTo>
                    <a:lnTo>
                      <a:pt x="415" y="0"/>
                    </a:lnTo>
                    <a:lnTo>
                      <a:pt x="415" y="27"/>
                    </a:lnTo>
                    <a:lnTo>
                      <a:pt x="295" y="27"/>
                    </a:lnTo>
                    <a:lnTo>
                      <a:pt x="265" y="57"/>
                    </a:lnTo>
                    <a:lnTo>
                      <a:pt x="237" y="57"/>
                    </a:lnTo>
                    <a:lnTo>
                      <a:pt x="208" y="27"/>
                    </a:lnTo>
                    <a:lnTo>
                      <a:pt x="177" y="57"/>
                    </a:lnTo>
                    <a:lnTo>
                      <a:pt x="88" y="57"/>
                    </a:lnTo>
                    <a:lnTo>
                      <a:pt x="88" y="87"/>
                    </a:lnTo>
                    <a:lnTo>
                      <a:pt x="58" y="57"/>
                    </a:lnTo>
                    <a:lnTo>
                      <a:pt x="28" y="57"/>
                    </a:lnTo>
                    <a:lnTo>
                      <a:pt x="0" y="87"/>
                    </a:lnTo>
                  </a:path>
                </a:pathLst>
              </a:custGeom>
              <a:noFill/>
              <a:ln w="1588">
                <a:solidFill>
                  <a:srgbClr val="000000"/>
                </a:solidFill>
                <a:prstDash val="solid"/>
                <a:round/>
                <a:headEnd/>
                <a:tailEnd/>
              </a:ln>
            </p:spPr>
            <p:txBody>
              <a:bodyPr/>
              <a:lstStyle/>
              <a:p>
                <a:endParaRPr lang="en-GB"/>
              </a:p>
            </p:txBody>
          </p:sp>
          <p:sp>
            <p:nvSpPr>
              <p:cNvPr id="13528" name="Freeform 216"/>
              <p:cNvSpPr>
                <a:spLocks/>
              </p:cNvSpPr>
              <p:nvPr/>
            </p:nvSpPr>
            <p:spPr bwMode="auto">
              <a:xfrm>
                <a:off x="4309" y="2653"/>
                <a:ext cx="245" cy="177"/>
              </a:xfrm>
              <a:custGeom>
                <a:avLst/>
                <a:gdLst/>
                <a:ahLst/>
                <a:cxnLst>
                  <a:cxn ang="0">
                    <a:pos x="976" y="710"/>
                  </a:cxn>
                  <a:cxn ang="0">
                    <a:pos x="976" y="680"/>
                  </a:cxn>
                  <a:cxn ang="0">
                    <a:pos x="948" y="680"/>
                  </a:cxn>
                  <a:cxn ang="0">
                    <a:pos x="948" y="650"/>
                  </a:cxn>
                  <a:cxn ang="0">
                    <a:pos x="917" y="650"/>
                  </a:cxn>
                  <a:cxn ang="0">
                    <a:pos x="917" y="561"/>
                  </a:cxn>
                  <a:cxn ang="0">
                    <a:pos x="887" y="532"/>
                  </a:cxn>
                  <a:cxn ang="0">
                    <a:pos x="830" y="532"/>
                  </a:cxn>
                  <a:cxn ang="0">
                    <a:pos x="799" y="503"/>
                  </a:cxn>
                  <a:cxn ang="0">
                    <a:pos x="799" y="413"/>
                  </a:cxn>
                  <a:cxn ang="0">
                    <a:pos x="769" y="385"/>
                  </a:cxn>
                  <a:cxn ang="0">
                    <a:pos x="739" y="385"/>
                  </a:cxn>
                  <a:cxn ang="0">
                    <a:pos x="739" y="355"/>
                  </a:cxn>
                  <a:cxn ang="0">
                    <a:pos x="710" y="355"/>
                  </a:cxn>
                  <a:cxn ang="0">
                    <a:pos x="681" y="325"/>
                  </a:cxn>
                  <a:cxn ang="0">
                    <a:pos x="681" y="266"/>
                  </a:cxn>
                  <a:cxn ang="0">
                    <a:pos x="710" y="236"/>
                  </a:cxn>
                  <a:cxn ang="0">
                    <a:pos x="681" y="207"/>
                  </a:cxn>
                  <a:cxn ang="0">
                    <a:pos x="651" y="148"/>
                  </a:cxn>
                  <a:cxn ang="0">
                    <a:pos x="621" y="177"/>
                  </a:cxn>
                  <a:cxn ang="0">
                    <a:pos x="562" y="118"/>
                  </a:cxn>
                  <a:cxn ang="0">
                    <a:pos x="502" y="118"/>
                  </a:cxn>
                  <a:cxn ang="0">
                    <a:pos x="474" y="148"/>
                  </a:cxn>
                  <a:cxn ang="0">
                    <a:pos x="474" y="88"/>
                  </a:cxn>
                  <a:cxn ang="0">
                    <a:pos x="444" y="118"/>
                  </a:cxn>
                  <a:cxn ang="0">
                    <a:pos x="444" y="88"/>
                  </a:cxn>
                  <a:cxn ang="0">
                    <a:pos x="384" y="88"/>
                  </a:cxn>
                  <a:cxn ang="0">
                    <a:pos x="325" y="30"/>
                  </a:cxn>
                  <a:cxn ang="0">
                    <a:pos x="295" y="30"/>
                  </a:cxn>
                  <a:cxn ang="0">
                    <a:pos x="295" y="0"/>
                  </a:cxn>
                  <a:cxn ang="0">
                    <a:pos x="177" y="0"/>
                  </a:cxn>
                  <a:cxn ang="0">
                    <a:pos x="177" y="30"/>
                  </a:cxn>
                  <a:cxn ang="0">
                    <a:pos x="28" y="30"/>
                  </a:cxn>
                  <a:cxn ang="0">
                    <a:pos x="28" y="57"/>
                  </a:cxn>
                  <a:cxn ang="0">
                    <a:pos x="0" y="57"/>
                  </a:cxn>
                </a:cxnLst>
                <a:rect l="0" t="0" r="r" b="b"/>
                <a:pathLst>
                  <a:path w="976" h="710">
                    <a:moveTo>
                      <a:pt x="976" y="710"/>
                    </a:moveTo>
                    <a:lnTo>
                      <a:pt x="976" y="680"/>
                    </a:lnTo>
                    <a:lnTo>
                      <a:pt x="948" y="680"/>
                    </a:lnTo>
                    <a:lnTo>
                      <a:pt x="948" y="650"/>
                    </a:lnTo>
                    <a:lnTo>
                      <a:pt x="917" y="650"/>
                    </a:lnTo>
                    <a:lnTo>
                      <a:pt x="917" y="561"/>
                    </a:lnTo>
                    <a:lnTo>
                      <a:pt x="887" y="532"/>
                    </a:lnTo>
                    <a:lnTo>
                      <a:pt x="830" y="532"/>
                    </a:lnTo>
                    <a:lnTo>
                      <a:pt x="799" y="503"/>
                    </a:lnTo>
                    <a:lnTo>
                      <a:pt x="799" y="413"/>
                    </a:lnTo>
                    <a:lnTo>
                      <a:pt x="769" y="385"/>
                    </a:lnTo>
                    <a:lnTo>
                      <a:pt x="739" y="385"/>
                    </a:lnTo>
                    <a:lnTo>
                      <a:pt x="739" y="355"/>
                    </a:lnTo>
                    <a:lnTo>
                      <a:pt x="710" y="355"/>
                    </a:lnTo>
                    <a:lnTo>
                      <a:pt x="681" y="325"/>
                    </a:lnTo>
                    <a:lnTo>
                      <a:pt x="681" y="266"/>
                    </a:lnTo>
                    <a:lnTo>
                      <a:pt x="710" y="236"/>
                    </a:lnTo>
                    <a:lnTo>
                      <a:pt x="681" y="207"/>
                    </a:lnTo>
                    <a:lnTo>
                      <a:pt x="651" y="148"/>
                    </a:lnTo>
                    <a:lnTo>
                      <a:pt x="621" y="177"/>
                    </a:lnTo>
                    <a:lnTo>
                      <a:pt x="562" y="118"/>
                    </a:lnTo>
                    <a:lnTo>
                      <a:pt x="502" y="118"/>
                    </a:lnTo>
                    <a:lnTo>
                      <a:pt x="474" y="148"/>
                    </a:lnTo>
                    <a:lnTo>
                      <a:pt x="474" y="88"/>
                    </a:lnTo>
                    <a:lnTo>
                      <a:pt x="444" y="118"/>
                    </a:lnTo>
                    <a:lnTo>
                      <a:pt x="444" y="88"/>
                    </a:lnTo>
                    <a:lnTo>
                      <a:pt x="384" y="88"/>
                    </a:lnTo>
                    <a:lnTo>
                      <a:pt x="325" y="30"/>
                    </a:lnTo>
                    <a:lnTo>
                      <a:pt x="295" y="30"/>
                    </a:lnTo>
                    <a:lnTo>
                      <a:pt x="295" y="0"/>
                    </a:lnTo>
                    <a:lnTo>
                      <a:pt x="177" y="0"/>
                    </a:lnTo>
                    <a:lnTo>
                      <a:pt x="177" y="30"/>
                    </a:lnTo>
                    <a:lnTo>
                      <a:pt x="28" y="30"/>
                    </a:lnTo>
                    <a:lnTo>
                      <a:pt x="28" y="57"/>
                    </a:lnTo>
                    <a:lnTo>
                      <a:pt x="0" y="57"/>
                    </a:lnTo>
                  </a:path>
                </a:pathLst>
              </a:custGeom>
              <a:noFill/>
              <a:ln w="1588">
                <a:solidFill>
                  <a:srgbClr val="000000"/>
                </a:solidFill>
                <a:prstDash val="solid"/>
                <a:round/>
                <a:headEnd/>
                <a:tailEnd/>
              </a:ln>
            </p:spPr>
            <p:txBody>
              <a:bodyPr/>
              <a:lstStyle/>
              <a:p>
                <a:endParaRPr lang="en-GB"/>
              </a:p>
            </p:txBody>
          </p:sp>
          <p:sp>
            <p:nvSpPr>
              <p:cNvPr id="13529" name="Freeform 217"/>
              <p:cNvSpPr>
                <a:spLocks/>
              </p:cNvSpPr>
              <p:nvPr/>
            </p:nvSpPr>
            <p:spPr bwMode="auto">
              <a:xfrm>
                <a:off x="4435" y="2815"/>
                <a:ext cx="119" cy="89"/>
              </a:xfrm>
              <a:custGeom>
                <a:avLst/>
                <a:gdLst/>
                <a:ahLst/>
                <a:cxnLst>
                  <a:cxn ang="0">
                    <a:pos x="0" y="355"/>
                  </a:cxn>
                  <a:cxn ang="0">
                    <a:pos x="30" y="327"/>
                  </a:cxn>
                  <a:cxn ang="0">
                    <a:pos x="90" y="327"/>
                  </a:cxn>
                  <a:cxn ang="0">
                    <a:pos x="60" y="297"/>
                  </a:cxn>
                  <a:cxn ang="0">
                    <a:pos x="60" y="267"/>
                  </a:cxn>
                  <a:cxn ang="0">
                    <a:pos x="90" y="267"/>
                  </a:cxn>
                  <a:cxn ang="0">
                    <a:pos x="119" y="237"/>
                  </a:cxn>
                  <a:cxn ang="0">
                    <a:pos x="119" y="209"/>
                  </a:cxn>
                  <a:cxn ang="0">
                    <a:pos x="179" y="148"/>
                  </a:cxn>
                  <a:cxn ang="0">
                    <a:pos x="179" y="60"/>
                  </a:cxn>
                  <a:cxn ang="0">
                    <a:pos x="149" y="60"/>
                  </a:cxn>
                  <a:cxn ang="0">
                    <a:pos x="149" y="30"/>
                  </a:cxn>
                  <a:cxn ang="0">
                    <a:pos x="179" y="30"/>
                  </a:cxn>
                  <a:cxn ang="0">
                    <a:pos x="208" y="0"/>
                  </a:cxn>
                  <a:cxn ang="0">
                    <a:pos x="237" y="0"/>
                  </a:cxn>
                  <a:cxn ang="0">
                    <a:pos x="237" y="60"/>
                  </a:cxn>
                  <a:cxn ang="0">
                    <a:pos x="297" y="0"/>
                  </a:cxn>
                  <a:cxn ang="0">
                    <a:pos x="356" y="60"/>
                  </a:cxn>
                  <a:cxn ang="0">
                    <a:pos x="356" y="30"/>
                  </a:cxn>
                  <a:cxn ang="0">
                    <a:pos x="385" y="30"/>
                  </a:cxn>
                  <a:cxn ang="0">
                    <a:pos x="415" y="60"/>
                  </a:cxn>
                  <a:cxn ang="0">
                    <a:pos x="474" y="60"/>
                  </a:cxn>
                </a:cxnLst>
                <a:rect l="0" t="0" r="r" b="b"/>
                <a:pathLst>
                  <a:path w="474" h="355">
                    <a:moveTo>
                      <a:pt x="0" y="355"/>
                    </a:moveTo>
                    <a:lnTo>
                      <a:pt x="30" y="327"/>
                    </a:lnTo>
                    <a:lnTo>
                      <a:pt x="90" y="327"/>
                    </a:lnTo>
                    <a:lnTo>
                      <a:pt x="60" y="297"/>
                    </a:lnTo>
                    <a:lnTo>
                      <a:pt x="60" y="267"/>
                    </a:lnTo>
                    <a:lnTo>
                      <a:pt x="90" y="267"/>
                    </a:lnTo>
                    <a:lnTo>
                      <a:pt x="119" y="237"/>
                    </a:lnTo>
                    <a:lnTo>
                      <a:pt x="119" y="209"/>
                    </a:lnTo>
                    <a:lnTo>
                      <a:pt x="179" y="148"/>
                    </a:lnTo>
                    <a:lnTo>
                      <a:pt x="179" y="60"/>
                    </a:lnTo>
                    <a:lnTo>
                      <a:pt x="149" y="60"/>
                    </a:lnTo>
                    <a:lnTo>
                      <a:pt x="149" y="30"/>
                    </a:lnTo>
                    <a:lnTo>
                      <a:pt x="179" y="30"/>
                    </a:lnTo>
                    <a:lnTo>
                      <a:pt x="208" y="0"/>
                    </a:lnTo>
                    <a:lnTo>
                      <a:pt x="237" y="0"/>
                    </a:lnTo>
                    <a:lnTo>
                      <a:pt x="237" y="60"/>
                    </a:lnTo>
                    <a:lnTo>
                      <a:pt x="297" y="0"/>
                    </a:lnTo>
                    <a:lnTo>
                      <a:pt x="356" y="60"/>
                    </a:lnTo>
                    <a:lnTo>
                      <a:pt x="356" y="30"/>
                    </a:lnTo>
                    <a:lnTo>
                      <a:pt x="385" y="30"/>
                    </a:lnTo>
                    <a:lnTo>
                      <a:pt x="415" y="60"/>
                    </a:lnTo>
                    <a:lnTo>
                      <a:pt x="474" y="60"/>
                    </a:lnTo>
                  </a:path>
                </a:pathLst>
              </a:custGeom>
              <a:noFill/>
              <a:ln w="1588">
                <a:solidFill>
                  <a:srgbClr val="000000"/>
                </a:solidFill>
                <a:prstDash val="solid"/>
                <a:round/>
                <a:headEnd/>
                <a:tailEnd/>
              </a:ln>
            </p:spPr>
            <p:txBody>
              <a:bodyPr/>
              <a:lstStyle/>
              <a:p>
                <a:endParaRPr lang="en-GB"/>
              </a:p>
            </p:txBody>
          </p:sp>
          <p:sp>
            <p:nvSpPr>
              <p:cNvPr id="13530" name="Freeform 218"/>
              <p:cNvSpPr>
                <a:spLocks/>
              </p:cNvSpPr>
              <p:nvPr/>
            </p:nvSpPr>
            <p:spPr bwMode="auto">
              <a:xfrm>
                <a:off x="4554" y="2830"/>
                <a:ext cx="15" cy="8"/>
              </a:xfrm>
              <a:custGeom>
                <a:avLst/>
                <a:gdLst/>
                <a:ahLst/>
                <a:cxnLst>
                  <a:cxn ang="0">
                    <a:pos x="0" y="0"/>
                  </a:cxn>
                  <a:cxn ang="0">
                    <a:pos x="30" y="31"/>
                  </a:cxn>
                  <a:cxn ang="0">
                    <a:pos x="61" y="31"/>
                  </a:cxn>
                  <a:cxn ang="0">
                    <a:pos x="30" y="0"/>
                  </a:cxn>
                  <a:cxn ang="0">
                    <a:pos x="0" y="0"/>
                  </a:cxn>
                </a:cxnLst>
                <a:rect l="0" t="0" r="r" b="b"/>
                <a:pathLst>
                  <a:path w="61" h="31">
                    <a:moveTo>
                      <a:pt x="0" y="0"/>
                    </a:moveTo>
                    <a:lnTo>
                      <a:pt x="30" y="31"/>
                    </a:lnTo>
                    <a:lnTo>
                      <a:pt x="61" y="31"/>
                    </a:lnTo>
                    <a:lnTo>
                      <a:pt x="30" y="0"/>
                    </a:lnTo>
                    <a:lnTo>
                      <a:pt x="0" y="0"/>
                    </a:lnTo>
                  </a:path>
                </a:pathLst>
              </a:custGeom>
              <a:noFill/>
              <a:ln w="1588">
                <a:solidFill>
                  <a:srgbClr val="000000"/>
                </a:solidFill>
                <a:prstDash val="solid"/>
                <a:round/>
                <a:headEnd/>
                <a:tailEnd/>
              </a:ln>
            </p:spPr>
            <p:txBody>
              <a:bodyPr/>
              <a:lstStyle/>
              <a:p>
                <a:endParaRPr lang="en-GB"/>
              </a:p>
            </p:txBody>
          </p:sp>
          <p:sp>
            <p:nvSpPr>
              <p:cNvPr id="13531" name="Freeform 219"/>
              <p:cNvSpPr>
                <a:spLocks/>
              </p:cNvSpPr>
              <p:nvPr/>
            </p:nvSpPr>
            <p:spPr bwMode="auto">
              <a:xfrm>
                <a:off x="4309" y="2667"/>
                <a:ext cx="126" cy="237"/>
              </a:xfrm>
              <a:custGeom>
                <a:avLst/>
                <a:gdLst/>
                <a:ahLst/>
                <a:cxnLst>
                  <a:cxn ang="0">
                    <a:pos x="502" y="948"/>
                  </a:cxn>
                  <a:cxn ang="0">
                    <a:pos x="474" y="948"/>
                  </a:cxn>
                  <a:cxn ang="0">
                    <a:pos x="474" y="860"/>
                  </a:cxn>
                  <a:cxn ang="0">
                    <a:pos x="444" y="830"/>
                  </a:cxn>
                  <a:cxn ang="0">
                    <a:pos x="444" y="684"/>
                  </a:cxn>
                  <a:cxn ang="0">
                    <a:pos x="474" y="653"/>
                  </a:cxn>
                  <a:cxn ang="0">
                    <a:pos x="474" y="565"/>
                  </a:cxn>
                  <a:cxn ang="0">
                    <a:pos x="444" y="504"/>
                  </a:cxn>
                  <a:cxn ang="0">
                    <a:pos x="414" y="475"/>
                  </a:cxn>
                  <a:cxn ang="0">
                    <a:pos x="414" y="446"/>
                  </a:cxn>
                  <a:cxn ang="0">
                    <a:pos x="384" y="416"/>
                  </a:cxn>
                  <a:cxn ang="0">
                    <a:pos x="355" y="416"/>
                  </a:cxn>
                  <a:cxn ang="0">
                    <a:pos x="325" y="386"/>
                  </a:cxn>
                  <a:cxn ang="0">
                    <a:pos x="325" y="356"/>
                  </a:cxn>
                  <a:cxn ang="0">
                    <a:pos x="177" y="209"/>
                  </a:cxn>
                  <a:cxn ang="0">
                    <a:pos x="146" y="150"/>
                  </a:cxn>
                  <a:cxn ang="0">
                    <a:pos x="146" y="120"/>
                  </a:cxn>
                  <a:cxn ang="0">
                    <a:pos x="88" y="61"/>
                  </a:cxn>
                  <a:cxn ang="0">
                    <a:pos x="88" y="31"/>
                  </a:cxn>
                  <a:cxn ang="0">
                    <a:pos x="28" y="31"/>
                  </a:cxn>
                  <a:cxn ang="0">
                    <a:pos x="0" y="0"/>
                  </a:cxn>
                </a:cxnLst>
                <a:rect l="0" t="0" r="r" b="b"/>
                <a:pathLst>
                  <a:path w="502" h="948">
                    <a:moveTo>
                      <a:pt x="502" y="948"/>
                    </a:moveTo>
                    <a:lnTo>
                      <a:pt x="474" y="948"/>
                    </a:lnTo>
                    <a:lnTo>
                      <a:pt x="474" y="860"/>
                    </a:lnTo>
                    <a:lnTo>
                      <a:pt x="444" y="830"/>
                    </a:lnTo>
                    <a:lnTo>
                      <a:pt x="444" y="684"/>
                    </a:lnTo>
                    <a:lnTo>
                      <a:pt x="474" y="653"/>
                    </a:lnTo>
                    <a:lnTo>
                      <a:pt x="474" y="565"/>
                    </a:lnTo>
                    <a:lnTo>
                      <a:pt x="444" y="504"/>
                    </a:lnTo>
                    <a:lnTo>
                      <a:pt x="414" y="475"/>
                    </a:lnTo>
                    <a:lnTo>
                      <a:pt x="414" y="446"/>
                    </a:lnTo>
                    <a:lnTo>
                      <a:pt x="384" y="416"/>
                    </a:lnTo>
                    <a:lnTo>
                      <a:pt x="355" y="416"/>
                    </a:lnTo>
                    <a:lnTo>
                      <a:pt x="325" y="386"/>
                    </a:lnTo>
                    <a:lnTo>
                      <a:pt x="325" y="356"/>
                    </a:lnTo>
                    <a:lnTo>
                      <a:pt x="177" y="209"/>
                    </a:lnTo>
                    <a:lnTo>
                      <a:pt x="146" y="150"/>
                    </a:lnTo>
                    <a:lnTo>
                      <a:pt x="146" y="120"/>
                    </a:lnTo>
                    <a:lnTo>
                      <a:pt x="88" y="61"/>
                    </a:lnTo>
                    <a:lnTo>
                      <a:pt x="88" y="31"/>
                    </a:lnTo>
                    <a:lnTo>
                      <a:pt x="28" y="31"/>
                    </a:lnTo>
                    <a:lnTo>
                      <a:pt x="0" y="0"/>
                    </a:lnTo>
                  </a:path>
                </a:pathLst>
              </a:custGeom>
              <a:noFill/>
              <a:ln w="1588">
                <a:solidFill>
                  <a:srgbClr val="000000"/>
                </a:solidFill>
                <a:prstDash val="solid"/>
                <a:round/>
                <a:headEnd/>
                <a:tailEnd/>
              </a:ln>
            </p:spPr>
            <p:txBody>
              <a:bodyPr/>
              <a:lstStyle/>
              <a:p>
                <a:endParaRPr lang="en-GB"/>
              </a:p>
            </p:txBody>
          </p:sp>
          <p:sp>
            <p:nvSpPr>
              <p:cNvPr id="13532" name="Freeform 220"/>
              <p:cNvSpPr>
                <a:spLocks/>
              </p:cNvSpPr>
              <p:nvPr/>
            </p:nvSpPr>
            <p:spPr bwMode="auto">
              <a:xfrm>
                <a:off x="4435" y="2904"/>
                <a:ext cx="96" cy="23"/>
              </a:xfrm>
              <a:custGeom>
                <a:avLst/>
                <a:gdLst/>
                <a:ahLst/>
                <a:cxnLst>
                  <a:cxn ang="0">
                    <a:pos x="385" y="90"/>
                  </a:cxn>
                  <a:cxn ang="0">
                    <a:pos x="385" y="31"/>
                  </a:cxn>
                  <a:cxn ang="0">
                    <a:pos x="328" y="31"/>
                  </a:cxn>
                  <a:cxn ang="0">
                    <a:pos x="328" y="0"/>
                  </a:cxn>
                  <a:cxn ang="0">
                    <a:pos x="267" y="0"/>
                  </a:cxn>
                  <a:cxn ang="0">
                    <a:pos x="267" y="31"/>
                  </a:cxn>
                  <a:cxn ang="0">
                    <a:pos x="237" y="31"/>
                  </a:cxn>
                  <a:cxn ang="0">
                    <a:pos x="208" y="61"/>
                  </a:cxn>
                  <a:cxn ang="0">
                    <a:pos x="149" y="61"/>
                  </a:cxn>
                  <a:cxn ang="0">
                    <a:pos x="149" y="90"/>
                  </a:cxn>
                  <a:cxn ang="0">
                    <a:pos x="90" y="61"/>
                  </a:cxn>
                  <a:cxn ang="0">
                    <a:pos x="60" y="61"/>
                  </a:cxn>
                  <a:cxn ang="0">
                    <a:pos x="0" y="0"/>
                  </a:cxn>
                </a:cxnLst>
                <a:rect l="0" t="0" r="r" b="b"/>
                <a:pathLst>
                  <a:path w="385" h="90">
                    <a:moveTo>
                      <a:pt x="385" y="90"/>
                    </a:moveTo>
                    <a:lnTo>
                      <a:pt x="385" y="31"/>
                    </a:lnTo>
                    <a:lnTo>
                      <a:pt x="328" y="31"/>
                    </a:lnTo>
                    <a:lnTo>
                      <a:pt x="328" y="0"/>
                    </a:lnTo>
                    <a:lnTo>
                      <a:pt x="267" y="0"/>
                    </a:lnTo>
                    <a:lnTo>
                      <a:pt x="267" y="31"/>
                    </a:lnTo>
                    <a:lnTo>
                      <a:pt x="237" y="31"/>
                    </a:lnTo>
                    <a:lnTo>
                      <a:pt x="208" y="61"/>
                    </a:lnTo>
                    <a:lnTo>
                      <a:pt x="149" y="61"/>
                    </a:lnTo>
                    <a:lnTo>
                      <a:pt x="149" y="90"/>
                    </a:lnTo>
                    <a:lnTo>
                      <a:pt x="90" y="61"/>
                    </a:lnTo>
                    <a:lnTo>
                      <a:pt x="60" y="61"/>
                    </a:lnTo>
                    <a:lnTo>
                      <a:pt x="0" y="0"/>
                    </a:lnTo>
                  </a:path>
                </a:pathLst>
              </a:custGeom>
              <a:noFill/>
              <a:ln w="1588">
                <a:solidFill>
                  <a:srgbClr val="000000"/>
                </a:solidFill>
                <a:prstDash val="solid"/>
                <a:round/>
                <a:headEnd/>
                <a:tailEnd/>
              </a:ln>
            </p:spPr>
            <p:txBody>
              <a:bodyPr/>
              <a:lstStyle/>
              <a:p>
                <a:endParaRPr lang="en-GB"/>
              </a:p>
            </p:txBody>
          </p:sp>
          <p:sp>
            <p:nvSpPr>
              <p:cNvPr id="13533" name="Freeform 221"/>
              <p:cNvSpPr>
                <a:spLocks/>
              </p:cNvSpPr>
              <p:nvPr/>
            </p:nvSpPr>
            <p:spPr bwMode="auto">
              <a:xfrm>
                <a:off x="4524" y="2801"/>
                <a:ext cx="119" cy="126"/>
              </a:xfrm>
              <a:custGeom>
                <a:avLst/>
                <a:gdLst/>
                <a:ahLst/>
                <a:cxnLst>
                  <a:cxn ang="0">
                    <a:pos x="474" y="0"/>
                  </a:cxn>
                  <a:cxn ang="0">
                    <a:pos x="446" y="31"/>
                  </a:cxn>
                  <a:cxn ang="0">
                    <a:pos x="327" y="31"/>
                  </a:cxn>
                  <a:cxn ang="0">
                    <a:pos x="297" y="59"/>
                  </a:cxn>
                  <a:cxn ang="0">
                    <a:pos x="297" y="89"/>
                  </a:cxn>
                  <a:cxn ang="0">
                    <a:pos x="266" y="119"/>
                  </a:cxn>
                  <a:cxn ang="0">
                    <a:pos x="266" y="150"/>
                  </a:cxn>
                  <a:cxn ang="0">
                    <a:pos x="236" y="177"/>
                  </a:cxn>
                  <a:cxn ang="0">
                    <a:pos x="236" y="207"/>
                  </a:cxn>
                  <a:cxn ang="0">
                    <a:pos x="209" y="177"/>
                  </a:cxn>
                  <a:cxn ang="0">
                    <a:pos x="209" y="238"/>
                  </a:cxn>
                  <a:cxn ang="0">
                    <a:pos x="118" y="326"/>
                  </a:cxn>
                  <a:cxn ang="0">
                    <a:pos x="118" y="296"/>
                  </a:cxn>
                  <a:cxn ang="0">
                    <a:pos x="90" y="326"/>
                  </a:cxn>
                  <a:cxn ang="0">
                    <a:pos x="59" y="326"/>
                  </a:cxn>
                  <a:cxn ang="0">
                    <a:pos x="59" y="356"/>
                  </a:cxn>
                  <a:cxn ang="0">
                    <a:pos x="29" y="356"/>
                  </a:cxn>
                  <a:cxn ang="0">
                    <a:pos x="29" y="326"/>
                  </a:cxn>
                  <a:cxn ang="0">
                    <a:pos x="0" y="356"/>
                  </a:cxn>
                  <a:cxn ang="0">
                    <a:pos x="0" y="386"/>
                  </a:cxn>
                  <a:cxn ang="0">
                    <a:pos x="29" y="386"/>
                  </a:cxn>
                  <a:cxn ang="0">
                    <a:pos x="29" y="414"/>
                  </a:cxn>
                  <a:cxn ang="0">
                    <a:pos x="59" y="414"/>
                  </a:cxn>
                  <a:cxn ang="0">
                    <a:pos x="59" y="504"/>
                  </a:cxn>
                  <a:cxn ang="0">
                    <a:pos x="29" y="504"/>
                  </a:cxn>
                </a:cxnLst>
                <a:rect l="0" t="0" r="r" b="b"/>
                <a:pathLst>
                  <a:path w="474" h="504">
                    <a:moveTo>
                      <a:pt x="474" y="0"/>
                    </a:moveTo>
                    <a:lnTo>
                      <a:pt x="446" y="31"/>
                    </a:lnTo>
                    <a:lnTo>
                      <a:pt x="327" y="31"/>
                    </a:lnTo>
                    <a:lnTo>
                      <a:pt x="297" y="59"/>
                    </a:lnTo>
                    <a:lnTo>
                      <a:pt x="297" y="89"/>
                    </a:lnTo>
                    <a:lnTo>
                      <a:pt x="266" y="119"/>
                    </a:lnTo>
                    <a:lnTo>
                      <a:pt x="266" y="150"/>
                    </a:lnTo>
                    <a:lnTo>
                      <a:pt x="236" y="177"/>
                    </a:lnTo>
                    <a:lnTo>
                      <a:pt x="236" y="207"/>
                    </a:lnTo>
                    <a:lnTo>
                      <a:pt x="209" y="177"/>
                    </a:lnTo>
                    <a:lnTo>
                      <a:pt x="209" y="238"/>
                    </a:lnTo>
                    <a:lnTo>
                      <a:pt x="118" y="326"/>
                    </a:lnTo>
                    <a:lnTo>
                      <a:pt x="118" y="296"/>
                    </a:lnTo>
                    <a:lnTo>
                      <a:pt x="90" y="326"/>
                    </a:lnTo>
                    <a:lnTo>
                      <a:pt x="59" y="326"/>
                    </a:lnTo>
                    <a:lnTo>
                      <a:pt x="59" y="356"/>
                    </a:lnTo>
                    <a:lnTo>
                      <a:pt x="29" y="356"/>
                    </a:lnTo>
                    <a:lnTo>
                      <a:pt x="29" y="326"/>
                    </a:lnTo>
                    <a:lnTo>
                      <a:pt x="0" y="356"/>
                    </a:lnTo>
                    <a:lnTo>
                      <a:pt x="0" y="386"/>
                    </a:lnTo>
                    <a:lnTo>
                      <a:pt x="29" y="386"/>
                    </a:lnTo>
                    <a:lnTo>
                      <a:pt x="29" y="414"/>
                    </a:lnTo>
                    <a:lnTo>
                      <a:pt x="59" y="414"/>
                    </a:lnTo>
                    <a:lnTo>
                      <a:pt x="59" y="504"/>
                    </a:lnTo>
                    <a:lnTo>
                      <a:pt x="29" y="504"/>
                    </a:lnTo>
                  </a:path>
                </a:pathLst>
              </a:custGeom>
              <a:noFill/>
              <a:ln w="1588">
                <a:solidFill>
                  <a:srgbClr val="000000"/>
                </a:solidFill>
                <a:prstDash val="solid"/>
                <a:round/>
                <a:headEnd/>
                <a:tailEnd/>
              </a:ln>
            </p:spPr>
            <p:txBody>
              <a:bodyPr/>
              <a:lstStyle/>
              <a:p>
                <a:endParaRPr lang="en-GB"/>
              </a:p>
            </p:txBody>
          </p:sp>
          <p:sp>
            <p:nvSpPr>
              <p:cNvPr id="13534" name="Freeform 222"/>
              <p:cNvSpPr>
                <a:spLocks/>
              </p:cNvSpPr>
              <p:nvPr/>
            </p:nvSpPr>
            <p:spPr bwMode="auto">
              <a:xfrm>
                <a:off x="4480" y="2941"/>
                <a:ext cx="14" cy="22"/>
              </a:xfrm>
              <a:custGeom>
                <a:avLst/>
                <a:gdLst/>
                <a:ahLst/>
                <a:cxnLst>
                  <a:cxn ang="0">
                    <a:pos x="29" y="88"/>
                  </a:cxn>
                  <a:cxn ang="0">
                    <a:pos x="29" y="60"/>
                  </a:cxn>
                  <a:cxn ang="0">
                    <a:pos x="0" y="30"/>
                  </a:cxn>
                  <a:cxn ang="0">
                    <a:pos x="29" y="0"/>
                  </a:cxn>
                  <a:cxn ang="0">
                    <a:pos x="58" y="0"/>
                  </a:cxn>
                  <a:cxn ang="0">
                    <a:pos x="58" y="60"/>
                  </a:cxn>
                  <a:cxn ang="0">
                    <a:pos x="29" y="88"/>
                  </a:cxn>
                </a:cxnLst>
                <a:rect l="0" t="0" r="r" b="b"/>
                <a:pathLst>
                  <a:path w="58" h="88">
                    <a:moveTo>
                      <a:pt x="29" y="88"/>
                    </a:moveTo>
                    <a:lnTo>
                      <a:pt x="29" y="60"/>
                    </a:lnTo>
                    <a:lnTo>
                      <a:pt x="0" y="30"/>
                    </a:lnTo>
                    <a:lnTo>
                      <a:pt x="29" y="0"/>
                    </a:lnTo>
                    <a:lnTo>
                      <a:pt x="58" y="0"/>
                    </a:lnTo>
                    <a:lnTo>
                      <a:pt x="58" y="60"/>
                    </a:lnTo>
                    <a:lnTo>
                      <a:pt x="29" y="88"/>
                    </a:lnTo>
                  </a:path>
                </a:pathLst>
              </a:custGeom>
              <a:noFill/>
              <a:ln w="1588">
                <a:solidFill>
                  <a:srgbClr val="000000"/>
                </a:solidFill>
                <a:prstDash val="solid"/>
                <a:round/>
                <a:headEnd/>
                <a:tailEnd/>
              </a:ln>
            </p:spPr>
            <p:txBody>
              <a:bodyPr/>
              <a:lstStyle/>
              <a:p>
                <a:endParaRPr lang="en-GB"/>
              </a:p>
            </p:txBody>
          </p:sp>
          <p:sp>
            <p:nvSpPr>
              <p:cNvPr id="13535" name="Freeform 223"/>
              <p:cNvSpPr>
                <a:spLocks/>
              </p:cNvSpPr>
              <p:nvPr/>
            </p:nvSpPr>
            <p:spPr bwMode="auto">
              <a:xfrm>
                <a:off x="4472" y="2963"/>
                <a:ext cx="15" cy="82"/>
              </a:xfrm>
              <a:custGeom>
                <a:avLst/>
                <a:gdLst/>
                <a:ahLst/>
                <a:cxnLst>
                  <a:cxn ang="0">
                    <a:pos x="0" y="328"/>
                  </a:cxn>
                  <a:cxn ang="0">
                    <a:pos x="0" y="149"/>
                  </a:cxn>
                  <a:cxn ang="0">
                    <a:pos x="59" y="90"/>
                  </a:cxn>
                  <a:cxn ang="0">
                    <a:pos x="59" y="60"/>
                  </a:cxn>
                  <a:cxn ang="0">
                    <a:pos x="30" y="90"/>
                  </a:cxn>
                  <a:cxn ang="0">
                    <a:pos x="30" y="60"/>
                  </a:cxn>
                  <a:cxn ang="0">
                    <a:pos x="59" y="30"/>
                  </a:cxn>
                  <a:cxn ang="0">
                    <a:pos x="30" y="30"/>
                  </a:cxn>
                  <a:cxn ang="0">
                    <a:pos x="59" y="0"/>
                  </a:cxn>
                </a:cxnLst>
                <a:rect l="0" t="0" r="r" b="b"/>
                <a:pathLst>
                  <a:path w="59" h="328">
                    <a:moveTo>
                      <a:pt x="0" y="328"/>
                    </a:moveTo>
                    <a:lnTo>
                      <a:pt x="0" y="149"/>
                    </a:lnTo>
                    <a:lnTo>
                      <a:pt x="59" y="90"/>
                    </a:lnTo>
                    <a:lnTo>
                      <a:pt x="59" y="60"/>
                    </a:lnTo>
                    <a:lnTo>
                      <a:pt x="30" y="90"/>
                    </a:lnTo>
                    <a:lnTo>
                      <a:pt x="30" y="60"/>
                    </a:lnTo>
                    <a:lnTo>
                      <a:pt x="59" y="30"/>
                    </a:lnTo>
                    <a:lnTo>
                      <a:pt x="30" y="30"/>
                    </a:lnTo>
                    <a:lnTo>
                      <a:pt x="59" y="0"/>
                    </a:lnTo>
                  </a:path>
                </a:pathLst>
              </a:custGeom>
              <a:noFill/>
              <a:ln w="1588">
                <a:solidFill>
                  <a:srgbClr val="000000"/>
                </a:solidFill>
                <a:prstDash val="solid"/>
                <a:round/>
                <a:headEnd/>
                <a:tailEnd/>
              </a:ln>
            </p:spPr>
            <p:txBody>
              <a:bodyPr/>
              <a:lstStyle/>
              <a:p>
                <a:endParaRPr lang="en-GB"/>
              </a:p>
            </p:txBody>
          </p:sp>
          <p:sp>
            <p:nvSpPr>
              <p:cNvPr id="13536" name="Freeform 224"/>
              <p:cNvSpPr>
                <a:spLocks/>
              </p:cNvSpPr>
              <p:nvPr/>
            </p:nvSpPr>
            <p:spPr bwMode="auto">
              <a:xfrm>
                <a:off x="4487" y="2927"/>
                <a:ext cx="44" cy="36"/>
              </a:xfrm>
              <a:custGeom>
                <a:avLst/>
                <a:gdLst/>
                <a:ahLst/>
                <a:cxnLst>
                  <a:cxn ang="0">
                    <a:pos x="0" y="147"/>
                  </a:cxn>
                  <a:cxn ang="0">
                    <a:pos x="59" y="147"/>
                  </a:cxn>
                  <a:cxn ang="0">
                    <a:pos x="89" y="119"/>
                  </a:cxn>
                  <a:cxn ang="0">
                    <a:pos x="177" y="119"/>
                  </a:cxn>
                  <a:cxn ang="0">
                    <a:pos x="177" y="0"/>
                  </a:cxn>
                </a:cxnLst>
                <a:rect l="0" t="0" r="r" b="b"/>
                <a:pathLst>
                  <a:path w="177" h="147">
                    <a:moveTo>
                      <a:pt x="0" y="147"/>
                    </a:moveTo>
                    <a:lnTo>
                      <a:pt x="59" y="147"/>
                    </a:lnTo>
                    <a:lnTo>
                      <a:pt x="89" y="119"/>
                    </a:lnTo>
                    <a:lnTo>
                      <a:pt x="177" y="119"/>
                    </a:lnTo>
                    <a:lnTo>
                      <a:pt x="177" y="0"/>
                    </a:lnTo>
                  </a:path>
                </a:pathLst>
              </a:custGeom>
              <a:noFill/>
              <a:ln w="1588">
                <a:solidFill>
                  <a:srgbClr val="000000"/>
                </a:solidFill>
                <a:prstDash val="solid"/>
                <a:round/>
                <a:headEnd/>
                <a:tailEnd/>
              </a:ln>
            </p:spPr>
            <p:txBody>
              <a:bodyPr/>
              <a:lstStyle/>
              <a:p>
                <a:endParaRPr lang="en-GB"/>
              </a:p>
            </p:txBody>
          </p:sp>
          <p:sp>
            <p:nvSpPr>
              <p:cNvPr id="13537" name="Freeform 225"/>
              <p:cNvSpPr>
                <a:spLocks/>
              </p:cNvSpPr>
              <p:nvPr/>
            </p:nvSpPr>
            <p:spPr bwMode="auto">
              <a:xfrm>
                <a:off x="4665" y="2786"/>
                <a:ext cx="7" cy="15"/>
              </a:xfrm>
              <a:custGeom>
                <a:avLst/>
                <a:gdLst/>
                <a:ahLst/>
                <a:cxnLst>
                  <a:cxn ang="0">
                    <a:pos x="29" y="59"/>
                  </a:cxn>
                  <a:cxn ang="0">
                    <a:pos x="29" y="0"/>
                  </a:cxn>
                  <a:cxn ang="0">
                    <a:pos x="0" y="29"/>
                  </a:cxn>
                  <a:cxn ang="0">
                    <a:pos x="29" y="59"/>
                  </a:cxn>
                </a:cxnLst>
                <a:rect l="0" t="0" r="r" b="b"/>
                <a:pathLst>
                  <a:path w="29" h="59">
                    <a:moveTo>
                      <a:pt x="29" y="59"/>
                    </a:moveTo>
                    <a:lnTo>
                      <a:pt x="29" y="0"/>
                    </a:lnTo>
                    <a:lnTo>
                      <a:pt x="0" y="29"/>
                    </a:lnTo>
                    <a:lnTo>
                      <a:pt x="29" y="59"/>
                    </a:lnTo>
                  </a:path>
                </a:pathLst>
              </a:custGeom>
              <a:noFill/>
              <a:ln w="1588">
                <a:solidFill>
                  <a:srgbClr val="000000"/>
                </a:solidFill>
                <a:prstDash val="solid"/>
                <a:round/>
                <a:headEnd/>
                <a:tailEnd/>
              </a:ln>
            </p:spPr>
            <p:txBody>
              <a:bodyPr/>
              <a:lstStyle/>
              <a:p>
                <a:endParaRPr lang="en-GB"/>
              </a:p>
            </p:txBody>
          </p:sp>
          <p:sp>
            <p:nvSpPr>
              <p:cNvPr id="13538" name="Freeform 226"/>
              <p:cNvSpPr>
                <a:spLocks/>
              </p:cNvSpPr>
              <p:nvPr/>
            </p:nvSpPr>
            <p:spPr bwMode="auto">
              <a:xfrm>
                <a:off x="4643" y="2801"/>
                <a:ext cx="29" cy="7"/>
              </a:xfrm>
              <a:custGeom>
                <a:avLst/>
                <a:gdLst/>
                <a:ahLst/>
                <a:cxnLst>
                  <a:cxn ang="0">
                    <a:pos x="119" y="0"/>
                  </a:cxn>
                  <a:cxn ang="0">
                    <a:pos x="119" y="31"/>
                  </a:cxn>
                  <a:cxn ang="0">
                    <a:pos x="30" y="31"/>
                  </a:cxn>
                  <a:cxn ang="0">
                    <a:pos x="0" y="0"/>
                  </a:cxn>
                </a:cxnLst>
                <a:rect l="0" t="0" r="r" b="b"/>
                <a:pathLst>
                  <a:path w="119" h="31">
                    <a:moveTo>
                      <a:pt x="119" y="0"/>
                    </a:moveTo>
                    <a:lnTo>
                      <a:pt x="119" y="31"/>
                    </a:lnTo>
                    <a:lnTo>
                      <a:pt x="30" y="31"/>
                    </a:lnTo>
                    <a:lnTo>
                      <a:pt x="0" y="0"/>
                    </a:lnTo>
                  </a:path>
                </a:pathLst>
              </a:custGeom>
              <a:noFill/>
              <a:ln w="1588">
                <a:solidFill>
                  <a:srgbClr val="000000"/>
                </a:solidFill>
                <a:prstDash val="solid"/>
                <a:round/>
                <a:headEnd/>
                <a:tailEnd/>
              </a:ln>
            </p:spPr>
            <p:txBody>
              <a:bodyPr/>
              <a:lstStyle/>
              <a:p>
                <a:endParaRPr lang="en-GB"/>
              </a:p>
            </p:txBody>
          </p:sp>
          <p:sp>
            <p:nvSpPr>
              <p:cNvPr id="13539" name="Freeform 227"/>
              <p:cNvSpPr>
                <a:spLocks/>
              </p:cNvSpPr>
              <p:nvPr/>
            </p:nvSpPr>
            <p:spPr bwMode="auto">
              <a:xfrm>
                <a:off x="4643" y="2793"/>
                <a:ext cx="7" cy="8"/>
              </a:xfrm>
              <a:custGeom>
                <a:avLst/>
                <a:gdLst/>
                <a:ahLst/>
                <a:cxnLst>
                  <a:cxn ang="0">
                    <a:pos x="0" y="30"/>
                  </a:cxn>
                  <a:cxn ang="0">
                    <a:pos x="30" y="0"/>
                  </a:cxn>
                  <a:cxn ang="0">
                    <a:pos x="0" y="0"/>
                  </a:cxn>
                  <a:cxn ang="0">
                    <a:pos x="0" y="30"/>
                  </a:cxn>
                </a:cxnLst>
                <a:rect l="0" t="0" r="r" b="b"/>
                <a:pathLst>
                  <a:path w="30" h="30">
                    <a:moveTo>
                      <a:pt x="0" y="30"/>
                    </a:moveTo>
                    <a:lnTo>
                      <a:pt x="30" y="0"/>
                    </a:lnTo>
                    <a:lnTo>
                      <a:pt x="0" y="0"/>
                    </a:lnTo>
                    <a:lnTo>
                      <a:pt x="0" y="30"/>
                    </a:lnTo>
                  </a:path>
                </a:pathLst>
              </a:custGeom>
              <a:noFill/>
              <a:ln w="1588">
                <a:solidFill>
                  <a:srgbClr val="000000"/>
                </a:solidFill>
                <a:prstDash val="solid"/>
                <a:round/>
                <a:headEnd/>
                <a:tailEnd/>
              </a:ln>
            </p:spPr>
            <p:txBody>
              <a:bodyPr/>
              <a:lstStyle/>
              <a:p>
                <a:endParaRPr lang="en-GB"/>
              </a:p>
            </p:txBody>
          </p:sp>
          <p:sp>
            <p:nvSpPr>
              <p:cNvPr id="13540" name="Freeform 228"/>
              <p:cNvSpPr>
                <a:spLocks/>
              </p:cNvSpPr>
              <p:nvPr/>
            </p:nvSpPr>
            <p:spPr bwMode="auto">
              <a:xfrm>
                <a:off x="4057" y="2667"/>
                <a:ext cx="252" cy="52"/>
              </a:xfrm>
              <a:custGeom>
                <a:avLst/>
                <a:gdLst/>
                <a:ahLst/>
                <a:cxnLst>
                  <a:cxn ang="0">
                    <a:pos x="1009" y="0"/>
                  </a:cxn>
                  <a:cxn ang="0">
                    <a:pos x="978" y="31"/>
                  </a:cxn>
                  <a:cxn ang="0">
                    <a:pos x="918" y="31"/>
                  </a:cxn>
                  <a:cxn ang="0">
                    <a:pos x="918" y="61"/>
                  </a:cxn>
                  <a:cxn ang="0">
                    <a:pos x="860" y="120"/>
                  </a:cxn>
                  <a:cxn ang="0">
                    <a:pos x="653" y="120"/>
                  </a:cxn>
                  <a:cxn ang="0">
                    <a:pos x="623" y="150"/>
                  </a:cxn>
                  <a:cxn ang="0">
                    <a:pos x="623" y="179"/>
                  </a:cxn>
                  <a:cxn ang="0">
                    <a:pos x="563" y="179"/>
                  </a:cxn>
                  <a:cxn ang="0">
                    <a:pos x="563" y="209"/>
                  </a:cxn>
                  <a:cxn ang="0">
                    <a:pos x="504" y="150"/>
                  </a:cxn>
                  <a:cxn ang="0">
                    <a:pos x="474" y="150"/>
                  </a:cxn>
                  <a:cxn ang="0">
                    <a:pos x="474" y="120"/>
                  </a:cxn>
                  <a:cxn ang="0">
                    <a:pos x="238" y="120"/>
                  </a:cxn>
                  <a:cxn ang="0">
                    <a:pos x="209" y="91"/>
                  </a:cxn>
                  <a:cxn ang="0">
                    <a:pos x="118" y="91"/>
                  </a:cxn>
                  <a:cxn ang="0">
                    <a:pos x="90" y="61"/>
                  </a:cxn>
                  <a:cxn ang="0">
                    <a:pos x="60" y="91"/>
                  </a:cxn>
                  <a:cxn ang="0">
                    <a:pos x="31" y="91"/>
                  </a:cxn>
                  <a:cxn ang="0">
                    <a:pos x="0" y="120"/>
                  </a:cxn>
                </a:cxnLst>
                <a:rect l="0" t="0" r="r" b="b"/>
                <a:pathLst>
                  <a:path w="1009" h="209">
                    <a:moveTo>
                      <a:pt x="1009" y="0"/>
                    </a:moveTo>
                    <a:lnTo>
                      <a:pt x="978" y="31"/>
                    </a:lnTo>
                    <a:lnTo>
                      <a:pt x="918" y="31"/>
                    </a:lnTo>
                    <a:lnTo>
                      <a:pt x="918" y="61"/>
                    </a:lnTo>
                    <a:lnTo>
                      <a:pt x="860" y="120"/>
                    </a:lnTo>
                    <a:lnTo>
                      <a:pt x="653" y="120"/>
                    </a:lnTo>
                    <a:lnTo>
                      <a:pt x="623" y="150"/>
                    </a:lnTo>
                    <a:lnTo>
                      <a:pt x="623" y="179"/>
                    </a:lnTo>
                    <a:lnTo>
                      <a:pt x="563" y="179"/>
                    </a:lnTo>
                    <a:lnTo>
                      <a:pt x="563" y="209"/>
                    </a:lnTo>
                    <a:lnTo>
                      <a:pt x="504" y="150"/>
                    </a:lnTo>
                    <a:lnTo>
                      <a:pt x="474" y="150"/>
                    </a:lnTo>
                    <a:lnTo>
                      <a:pt x="474" y="120"/>
                    </a:lnTo>
                    <a:lnTo>
                      <a:pt x="238" y="120"/>
                    </a:lnTo>
                    <a:lnTo>
                      <a:pt x="209" y="91"/>
                    </a:lnTo>
                    <a:lnTo>
                      <a:pt x="118" y="91"/>
                    </a:lnTo>
                    <a:lnTo>
                      <a:pt x="90" y="61"/>
                    </a:lnTo>
                    <a:lnTo>
                      <a:pt x="60" y="91"/>
                    </a:lnTo>
                    <a:lnTo>
                      <a:pt x="31" y="91"/>
                    </a:lnTo>
                    <a:lnTo>
                      <a:pt x="0" y="120"/>
                    </a:lnTo>
                  </a:path>
                </a:pathLst>
              </a:custGeom>
              <a:noFill/>
              <a:ln w="1588">
                <a:solidFill>
                  <a:srgbClr val="000000"/>
                </a:solidFill>
                <a:prstDash val="solid"/>
                <a:round/>
                <a:headEnd/>
                <a:tailEnd/>
              </a:ln>
            </p:spPr>
            <p:txBody>
              <a:bodyPr/>
              <a:lstStyle/>
              <a:p>
                <a:endParaRPr lang="en-GB"/>
              </a:p>
            </p:txBody>
          </p:sp>
          <p:sp>
            <p:nvSpPr>
              <p:cNvPr id="13541" name="Freeform 229"/>
              <p:cNvSpPr>
                <a:spLocks/>
              </p:cNvSpPr>
              <p:nvPr/>
            </p:nvSpPr>
            <p:spPr bwMode="auto">
              <a:xfrm>
                <a:off x="4005" y="2601"/>
                <a:ext cx="30" cy="59"/>
              </a:xfrm>
              <a:custGeom>
                <a:avLst/>
                <a:gdLst/>
                <a:ahLst/>
                <a:cxnLst>
                  <a:cxn ang="0">
                    <a:pos x="0" y="237"/>
                  </a:cxn>
                  <a:cxn ang="0">
                    <a:pos x="0" y="176"/>
                  </a:cxn>
                  <a:cxn ang="0">
                    <a:pos x="60" y="118"/>
                  </a:cxn>
                  <a:cxn ang="0">
                    <a:pos x="60" y="89"/>
                  </a:cxn>
                  <a:cxn ang="0">
                    <a:pos x="118" y="28"/>
                  </a:cxn>
                  <a:cxn ang="0">
                    <a:pos x="118" y="0"/>
                  </a:cxn>
                </a:cxnLst>
                <a:rect l="0" t="0" r="r" b="b"/>
                <a:pathLst>
                  <a:path w="118" h="237">
                    <a:moveTo>
                      <a:pt x="0" y="237"/>
                    </a:moveTo>
                    <a:lnTo>
                      <a:pt x="0" y="176"/>
                    </a:lnTo>
                    <a:lnTo>
                      <a:pt x="60" y="118"/>
                    </a:lnTo>
                    <a:lnTo>
                      <a:pt x="60" y="89"/>
                    </a:lnTo>
                    <a:lnTo>
                      <a:pt x="118" y="28"/>
                    </a:lnTo>
                    <a:lnTo>
                      <a:pt x="118" y="0"/>
                    </a:lnTo>
                  </a:path>
                </a:pathLst>
              </a:custGeom>
              <a:noFill/>
              <a:ln w="1588">
                <a:solidFill>
                  <a:srgbClr val="000000"/>
                </a:solidFill>
                <a:prstDash val="solid"/>
                <a:round/>
                <a:headEnd/>
                <a:tailEnd/>
              </a:ln>
            </p:spPr>
            <p:txBody>
              <a:bodyPr/>
              <a:lstStyle/>
              <a:p>
                <a:endParaRPr lang="en-GB"/>
              </a:p>
            </p:txBody>
          </p:sp>
          <p:sp>
            <p:nvSpPr>
              <p:cNvPr id="13542" name="Freeform 230"/>
              <p:cNvSpPr>
                <a:spLocks/>
              </p:cNvSpPr>
              <p:nvPr/>
            </p:nvSpPr>
            <p:spPr bwMode="auto">
              <a:xfrm>
                <a:off x="3784" y="2564"/>
                <a:ext cx="251" cy="37"/>
              </a:xfrm>
              <a:custGeom>
                <a:avLst/>
                <a:gdLst/>
                <a:ahLst/>
                <a:cxnLst>
                  <a:cxn ang="0">
                    <a:pos x="0" y="0"/>
                  </a:cxn>
                  <a:cxn ang="0">
                    <a:pos x="58" y="0"/>
                  </a:cxn>
                  <a:cxn ang="0">
                    <a:pos x="58" y="59"/>
                  </a:cxn>
                  <a:cxn ang="0">
                    <a:pos x="118" y="31"/>
                  </a:cxn>
                  <a:cxn ang="0">
                    <a:pos x="118" y="0"/>
                  </a:cxn>
                  <a:cxn ang="0">
                    <a:pos x="177" y="0"/>
                  </a:cxn>
                  <a:cxn ang="0">
                    <a:pos x="237" y="59"/>
                  </a:cxn>
                  <a:cxn ang="0">
                    <a:pos x="265" y="59"/>
                  </a:cxn>
                  <a:cxn ang="0">
                    <a:pos x="265" y="88"/>
                  </a:cxn>
                  <a:cxn ang="0">
                    <a:pos x="296" y="118"/>
                  </a:cxn>
                  <a:cxn ang="0">
                    <a:pos x="325" y="118"/>
                  </a:cxn>
                  <a:cxn ang="0">
                    <a:pos x="384" y="59"/>
                  </a:cxn>
                  <a:cxn ang="0">
                    <a:pos x="503" y="59"/>
                  </a:cxn>
                  <a:cxn ang="0">
                    <a:pos x="503" y="31"/>
                  </a:cxn>
                  <a:cxn ang="0">
                    <a:pos x="562" y="88"/>
                  </a:cxn>
                  <a:cxn ang="0">
                    <a:pos x="621" y="31"/>
                  </a:cxn>
                  <a:cxn ang="0">
                    <a:pos x="769" y="31"/>
                  </a:cxn>
                  <a:cxn ang="0">
                    <a:pos x="799" y="59"/>
                  </a:cxn>
                  <a:cxn ang="0">
                    <a:pos x="830" y="59"/>
                  </a:cxn>
                  <a:cxn ang="0">
                    <a:pos x="918" y="149"/>
                  </a:cxn>
                  <a:cxn ang="0">
                    <a:pos x="1006" y="149"/>
                  </a:cxn>
                </a:cxnLst>
                <a:rect l="0" t="0" r="r" b="b"/>
                <a:pathLst>
                  <a:path w="1006" h="149">
                    <a:moveTo>
                      <a:pt x="0" y="0"/>
                    </a:moveTo>
                    <a:lnTo>
                      <a:pt x="58" y="0"/>
                    </a:lnTo>
                    <a:lnTo>
                      <a:pt x="58" y="59"/>
                    </a:lnTo>
                    <a:lnTo>
                      <a:pt x="118" y="31"/>
                    </a:lnTo>
                    <a:lnTo>
                      <a:pt x="118" y="0"/>
                    </a:lnTo>
                    <a:lnTo>
                      <a:pt x="177" y="0"/>
                    </a:lnTo>
                    <a:lnTo>
                      <a:pt x="237" y="59"/>
                    </a:lnTo>
                    <a:lnTo>
                      <a:pt x="265" y="59"/>
                    </a:lnTo>
                    <a:lnTo>
                      <a:pt x="265" y="88"/>
                    </a:lnTo>
                    <a:lnTo>
                      <a:pt x="296" y="118"/>
                    </a:lnTo>
                    <a:lnTo>
                      <a:pt x="325" y="118"/>
                    </a:lnTo>
                    <a:lnTo>
                      <a:pt x="384" y="59"/>
                    </a:lnTo>
                    <a:lnTo>
                      <a:pt x="503" y="59"/>
                    </a:lnTo>
                    <a:lnTo>
                      <a:pt x="503" y="31"/>
                    </a:lnTo>
                    <a:lnTo>
                      <a:pt x="562" y="88"/>
                    </a:lnTo>
                    <a:lnTo>
                      <a:pt x="621" y="31"/>
                    </a:lnTo>
                    <a:lnTo>
                      <a:pt x="769" y="31"/>
                    </a:lnTo>
                    <a:lnTo>
                      <a:pt x="799" y="59"/>
                    </a:lnTo>
                    <a:lnTo>
                      <a:pt x="830" y="59"/>
                    </a:lnTo>
                    <a:lnTo>
                      <a:pt x="918" y="149"/>
                    </a:lnTo>
                    <a:lnTo>
                      <a:pt x="1006" y="149"/>
                    </a:lnTo>
                  </a:path>
                </a:pathLst>
              </a:custGeom>
              <a:noFill/>
              <a:ln w="1588">
                <a:solidFill>
                  <a:srgbClr val="000000"/>
                </a:solidFill>
                <a:prstDash val="solid"/>
                <a:round/>
                <a:headEnd/>
                <a:tailEnd/>
              </a:ln>
            </p:spPr>
            <p:txBody>
              <a:bodyPr/>
              <a:lstStyle/>
              <a:p>
                <a:endParaRPr lang="en-GB"/>
              </a:p>
            </p:txBody>
          </p:sp>
          <p:sp>
            <p:nvSpPr>
              <p:cNvPr id="13543" name="Freeform 231"/>
              <p:cNvSpPr>
                <a:spLocks/>
              </p:cNvSpPr>
              <p:nvPr/>
            </p:nvSpPr>
            <p:spPr bwMode="auto">
              <a:xfrm>
                <a:off x="4021" y="2667"/>
                <a:ext cx="36" cy="30"/>
              </a:xfrm>
              <a:custGeom>
                <a:avLst/>
                <a:gdLst/>
                <a:ahLst/>
                <a:cxnLst>
                  <a:cxn ang="0">
                    <a:pos x="147" y="120"/>
                  </a:cxn>
                  <a:cxn ang="0">
                    <a:pos x="147" y="61"/>
                  </a:cxn>
                  <a:cxn ang="0">
                    <a:pos x="89" y="61"/>
                  </a:cxn>
                  <a:cxn ang="0">
                    <a:pos x="28" y="0"/>
                  </a:cxn>
                  <a:cxn ang="0">
                    <a:pos x="0" y="0"/>
                  </a:cxn>
                </a:cxnLst>
                <a:rect l="0" t="0" r="r" b="b"/>
                <a:pathLst>
                  <a:path w="147" h="120">
                    <a:moveTo>
                      <a:pt x="147" y="120"/>
                    </a:moveTo>
                    <a:lnTo>
                      <a:pt x="147" y="61"/>
                    </a:lnTo>
                    <a:lnTo>
                      <a:pt x="89" y="61"/>
                    </a:lnTo>
                    <a:lnTo>
                      <a:pt x="28" y="0"/>
                    </a:lnTo>
                    <a:lnTo>
                      <a:pt x="0" y="0"/>
                    </a:lnTo>
                  </a:path>
                </a:pathLst>
              </a:custGeom>
              <a:noFill/>
              <a:ln w="1588">
                <a:solidFill>
                  <a:srgbClr val="000000"/>
                </a:solidFill>
                <a:prstDash val="solid"/>
                <a:round/>
                <a:headEnd/>
                <a:tailEnd/>
              </a:ln>
            </p:spPr>
            <p:txBody>
              <a:bodyPr/>
              <a:lstStyle/>
              <a:p>
                <a:endParaRPr lang="en-GB"/>
              </a:p>
            </p:txBody>
          </p:sp>
          <p:sp>
            <p:nvSpPr>
              <p:cNvPr id="13544" name="Line 232"/>
              <p:cNvSpPr>
                <a:spLocks noChangeShapeType="1"/>
              </p:cNvSpPr>
              <p:nvPr/>
            </p:nvSpPr>
            <p:spPr bwMode="auto">
              <a:xfrm flipH="1" flipV="1">
                <a:off x="4013" y="2660"/>
                <a:ext cx="8" cy="7"/>
              </a:xfrm>
              <a:prstGeom prst="line">
                <a:avLst/>
              </a:prstGeom>
              <a:noFill/>
              <a:ln w="1588">
                <a:solidFill>
                  <a:srgbClr val="000000"/>
                </a:solidFill>
                <a:round/>
                <a:headEnd/>
                <a:tailEnd/>
              </a:ln>
            </p:spPr>
            <p:txBody>
              <a:bodyPr/>
              <a:lstStyle/>
              <a:p>
                <a:endParaRPr lang="en-GB"/>
              </a:p>
            </p:txBody>
          </p:sp>
          <p:sp>
            <p:nvSpPr>
              <p:cNvPr id="13545" name="Line 233"/>
              <p:cNvSpPr>
                <a:spLocks noChangeShapeType="1"/>
              </p:cNvSpPr>
              <p:nvPr/>
            </p:nvSpPr>
            <p:spPr bwMode="auto">
              <a:xfrm flipH="1">
                <a:off x="4005" y="2660"/>
                <a:ext cx="8" cy="1"/>
              </a:xfrm>
              <a:prstGeom prst="line">
                <a:avLst/>
              </a:prstGeom>
              <a:noFill/>
              <a:ln w="1588">
                <a:solidFill>
                  <a:srgbClr val="000000"/>
                </a:solidFill>
                <a:round/>
                <a:headEnd/>
                <a:tailEnd/>
              </a:ln>
            </p:spPr>
            <p:txBody>
              <a:bodyPr/>
              <a:lstStyle/>
              <a:p>
                <a:endParaRPr lang="en-GB"/>
              </a:p>
            </p:txBody>
          </p:sp>
          <p:sp>
            <p:nvSpPr>
              <p:cNvPr id="13546" name="Freeform 234"/>
              <p:cNvSpPr>
                <a:spLocks/>
              </p:cNvSpPr>
              <p:nvPr/>
            </p:nvSpPr>
            <p:spPr bwMode="auto">
              <a:xfrm>
                <a:off x="4013" y="2660"/>
                <a:ext cx="8" cy="7"/>
              </a:xfrm>
              <a:custGeom>
                <a:avLst/>
                <a:gdLst/>
                <a:ahLst/>
                <a:cxnLst>
                  <a:cxn ang="0">
                    <a:pos x="30" y="27"/>
                  </a:cxn>
                  <a:cxn ang="0">
                    <a:pos x="30" y="0"/>
                  </a:cxn>
                  <a:cxn ang="0">
                    <a:pos x="0" y="0"/>
                  </a:cxn>
                </a:cxnLst>
                <a:rect l="0" t="0" r="r" b="b"/>
                <a:pathLst>
                  <a:path w="30" h="27">
                    <a:moveTo>
                      <a:pt x="30" y="27"/>
                    </a:moveTo>
                    <a:lnTo>
                      <a:pt x="30" y="0"/>
                    </a:lnTo>
                    <a:lnTo>
                      <a:pt x="0" y="0"/>
                    </a:lnTo>
                  </a:path>
                </a:pathLst>
              </a:custGeom>
              <a:noFill/>
              <a:ln w="1588">
                <a:solidFill>
                  <a:srgbClr val="000000"/>
                </a:solidFill>
                <a:prstDash val="solid"/>
                <a:round/>
                <a:headEnd/>
                <a:tailEnd/>
              </a:ln>
            </p:spPr>
            <p:txBody>
              <a:bodyPr/>
              <a:lstStyle/>
              <a:p>
                <a:endParaRPr lang="en-GB"/>
              </a:p>
            </p:txBody>
          </p:sp>
          <p:sp>
            <p:nvSpPr>
              <p:cNvPr id="13547" name="Freeform 235"/>
              <p:cNvSpPr>
                <a:spLocks/>
              </p:cNvSpPr>
              <p:nvPr/>
            </p:nvSpPr>
            <p:spPr bwMode="auto">
              <a:xfrm>
                <a:off x="3894" y="2697"/>
                <a:ext cx="163" cy="155"/>
              </a:xfrm>
              <a:custGeom>
                <a:avLst/>
                <a:gdLst/>
                <a:ahLst/>
                <a:cxnLst>
                  <a:cxn ang="0">
                    <a:pos x="651" y="0"/>
                  </a:cxn>
                  <a:cxn ang="0">
                    <a:pos x="651" y="30"/>
                  </a:cxn>
                  <a:cxn ang="0">
                    <a:pos x="623" y="30"/>
                  </a:cxn>
                  <a:cxn ang="0">
                    <a:pos x="593" y="59"/>
                  </a:cxn>
                  <a:cxn ang="0">
                    <a:pos x="532" y="59"/>
                  </a:cxn>
                  <a:cxn ang="0">
                    <a:pos x="444" y="148"/>
                  </a:cxn>
                  <a:cxn ang="0">
                    <a:pos x="444" y="178"/>
                  </a:cxn>
                  <a:cxn ang="0">
                    <a:pos x="414" y="208"/>
                  </a:cxn>
                  <a:cxn ang="0">
                    <a:pos x="414" y="236"/>
                  </a:cxn>
                  <a:cxn ang="0">
                    <a:pos x="355" y="296"/>
                  </a:cxn>
                  <a:cxn ang="0">
                    <a:pos x="355" y="326"/>
                  </a:cxn>
                  <a:cxn ang="0">
                    <a:pos x="325" y="355"/>
                  </a:cxn>
                  <a:cxn ang="0">
                    <a:pos x="325" y="414"/>
                  </a:cxn>
                  <a:cxn ang="0">
                    <a:pos x="295" y="445"/>
                  </a:cxn>
                  <a:cxn ang="0">
                    <a:pos x="267" y="445"/>
                  </a:cxn>
                  <a:cxn ang="0">
                    <a:pos x="267" y="503"/>
                  </a:cxn>
                  <a:cxn ang="0">
                    <a:pos x="237" y="533"/>
                  </a:cxn>
                  <a:cxn ang="0">
                    <a:pos x="237" y="564"/>
                  </a:cxn>
                  <a:cxn ang="0">
                    <a:pos x="148" y="564"/>
                  </a:cxn>
                  <a:cxn ang="0">
                    <a:pos x="118" y="591"/>
                  </a:cxn>
                  <a:cxn ang="0">
                    <a:pos x="30" y="591"/>
                  </a:cxn>
                  <a:cxn ang="0">
                    <a:pos x="0" y="621"/>
                  </a:cxn>
                </a:cxnLst>
                <a:rect l="0" t="0" r="r" b="b"/>
                <a:pathLst>
                  <a:path w="651" h="621">
                    <a:moveTo>
                      <a:pt x="651" y="0"/>
                    </a:moveTo>
                    <a:lnTo>
                      <a:pt x="651" y="30"/>
                    </a:lnTo>
                    <a:lnTo>
                      <a:pt x="623" y="30"/>
                    </a:lnTo>
                    <a:lnTo>
                      <a:pt x="593" y="59"/>
                    </a:lnTo>
                    <a:lnTo>
                      <a:pt x="532" y="59"/>
                    </a:lnTo>
                    <a:lnTo>
                      <a:pt x="444" y="148"/>
                    </a:lnTo>
                    <a:lnTo>
                      <a:pt x="444" y="178"/>
                    </a:lnTo>
                    <a:lnTo>
                      <a:pt x="414" y="208"/>
                    </a:lnTo>
                    <a:lnTo>
                      <a:pt x="414" y="236"/>
                    </a:lnTo>
                    <a:lnTo>
                      <a:pt x="355" y="296"/>
                    </a:lnTo>
                    <a:lnTo>
                      <a:pt x="355" y="326"/>
                    </a:lnTo>
                    <a:lnTo>
                      <a:pt x="325" y="355"/>
                    </a:lnTo>
                    <a:lnTo>
                      <a:pt x="325" y="414"/>
                    </a:lnTo>
                    <a:lnTo>
                      <a:pt x="295" y="445"/>
                    </a:lnTo>
                    <a:lnTo>
                      <a:pt x="267" y="445"/>
                    </a:lnTo>
                    <a:lnTo>
                      <a:pt x="267" y="503"/>
                    </a:lnTo>
                    <a:lnTo>
                      <a:pt x="237" y="533"/>
                    </a:lnTo>
                    <a:lnTo>
                      <a:pt x="237" y="564"/>
                    </a:lnTo>
                    <a:lnTo>
                      <a:pt x="148" y="564"/>
                    </a:lnTo>
                    <a:lnTo>
                      <a:pt x="118" y="591"/>
                    </a:lnTo>
                    <a:lnTo>
                      <a:pt x="30" y="591"/>
                    </a:lnTo>
                    <a:lnTo>
                      <a:pt x="0" y="621"/>
                    </a:lnTo>
                  </a:path>
                </a:pathLst>
              </a:custGeom>
              <a:noFill/>
              <a:ln w="1588">
                <a:solidFill>
                  <a:srgbClr val="000000"/>
                </a:solidFill>
                <a:prstDash val="solid"/>
                <a:round/>
                <a:headEnd/>
                <a:tailEnd/>
              </a:ln>
            </p:spPr>
            <p:txBody>
              <a:bodyPr/>
              <a:lstStyle/>
              <a:p>
                <a:endParaRPr lang="en-GB"/>
              </a:p>
            </p:txBody>
          </p:sp>
          <p:sp>
            <p:nvSpPr>
              <p:cNvPr id="13548" name="Freeform 236"/>
              <p:cNvSpPr>
                <a:spLocks/>
              </p:cNvSpPr>
              <p:nvPr/>
            </p:nvSpPr>
            <p:spPr bwMode="auto">
              <a:xfrm>
                <a:off x="3897" y="2855"/>
                <a:ext cx="175" cy="153"/>
              </a:xfrm>
              <a:custGeom>
                <a:avLst/>
                <a:gdLst/>
                <a:ahLst/>
                <a:cxnLst>
                  <a:cxn ang="0">
                    <a:pos x="0" y="0"/>
                  </a:cxn>
                  <a:cxn ang="0">
                    <a:pos x="50" y="49"/>
                  </a:cxn>
                  <a:cxn ang="0">
                    <a:pos x="79" y="49"/>
                  </a:cxn>
                  <a:cxn ang="0">
                    <a:pos x="109" y="77"/>
                  </a:cxn>
                  <a:cxn ang="0">
                    <a:pos x="109" y="107"/>
                  </a:cxn>
                  <a:cxn ang="0">
                    <a:pos x="139" y="107"/>
                  </a:cxn>
                  <a:cxn ang="0">
                    <a:pos x="139" y="195"/>
                  </a:cxn>
                  <a:cxn ang="0">
                    <a:pos x="168" y="195"/>
                  </a:cxn>
                  <a:cxn ang="0">
                    <a:pos x="198" y="226"/>
                  </a:cxn>
                  <a:cxn ang="0">
                    <a:pos x="198" y="256"/>
                  </a:cxn>
                  <a:cxn ang="0">
                    <a:pos x="258" y="256"/>
                  </a:cxn>
                  <a:cxn ang="0">
                    <a:pos x="286" y="285"/>
                  </a:cxn>
                  <a:cxn ang="0">
                    <a:pos x="346" y="285"/>
                  </a:cxn>
                  <a:cxn ang="0">
                    <a:pos x="316" y="314"/>
                  </a:cxn>
                  <a:cxn ang="0">
                    <a:pos x="316" y="344"/>
                  </a:cxn>
                  <a:cxn ang="0">
                    <a:pos x="346" y="374"/>
                  </a:cxn>
                  <a:cxn ang="0">
                    <a:pos x="346" y="404"/>
                  </a:cxn>
                  <a:cxn ang="0">
                    <a:pos x="316" y="404"/>
                  </a:cxn>
                  <a:cxn ang="0">
                    <a:pos x="316" y="432"/>
                  </a:cxn>
                  <a:cxn ang="0">
                    <a:pos x="377" y="432"/>
                  </a:cxn>
                  <a:cxn ang="0">
                    <a:pos x="405" y="462"/>
                  </a:cxn>
                  <a:cxn ang="0">
                    <a:pos x="495" y="462"/>
                  </a:cxn>
                  <a:cxn ang="0">
                    <a:pos x="495" y="492"/>
                  </a:cxn>
                  <a:cxn ang="0">
                    <a:pos x="523" y="522"/>
                  </a:cxn>
                  <a:cxn ang="0">
                    <a:pos x="553" y="522"/>
                  </a:cxn>
                  <a:cxn ang="0">
                    <a:pos x="553" y="492"/>
                  </a:cxn>
                  <a:cxn ang="0">
                    <a:pos x="584" y="462"/>
                  </a:cxn>
                  <a:cxn ang="0">
                    <a:pos x="642" y="462"/>
                  </a:cxn>
                  <a:cxn ang="0">
                    <a:pos x="673" y="492"/>
                  </a:cxn>
                  <a:cxn ang="0">
                    <a:pos x="702" y="492"/>
                  </a:cxn>
                  <a:cxn ang="0">
                    <a:pos x="673" y="522"/>
                  </a:cxn>
                  <a:cxn ang="0">
                    <a:pos x="642" y="492"/>
                  </a:cxn>
                  <a:cxn ang="0">
                    <a:pos x="614" y="522"/>
                  </a:cxn>
                  <a:cxn ang="0">
                    <a:pos x="614" y="551"/>
                  </a:cxn>
                  <a:cxn ang="0">
                    <a:pos x="673" y="610"/>
                  </a:cxn>
                </a:cxnLst>
                <a:rect l="0" t="0" r="r" b="b"/>
                <a:pathLst>
                  <a:path w="702" h="610">
                    <a:moveTo>
                      <a:pt x="0" y="0"/>
                    </a:moveTo>
                    <a:lnTo>
                      <a:pt x="50" y="49"/>
                    </a:lnTo>
                    <a:lnTo>
                      <a:pt x="79" y="49"/>
                    </a:lnTo>
                    <a:lnTo>
                      <a:pt x="109" y="77"/>
                    </a:lnTo>
                    <a:lnTo>
                      <a:pt x="109" y="107"/>
                    </a:lnTo>
                    <a:lnTo>
                      <a:pt x="139" y="107"/>
                    </a:lnTo>
                    <a:lnTo>
                      <a:pt x="139" y="195"/>
                    </a:lnTo>
                    <a:lnTo>
                      <a:pt x="168" y="195"/>
                    </a:lnTo>
                    <a:lnTo>
                      <a:pt x="198" y="226"/>
                    </a:lnTo>
                    <a:lnTo>
                      <a:pt x="198" y="256"/>
                    </a:lnTo>
                    <a:lnTo>
                      <a:pt x="258" y="256"/>
                    </a:lnTo>
                    <a:lnTo>
                      <a:pt x="286" y="285"/>
                    </a:lnTo>
                    <a:lnTo>
                      <a:pt x="346" y="285"/>
                    </a:lnTo>
                    <a:lnTo>
                      <a:pt x="316" y="314"/>
                    </a:lnTo>
                    <a:lnTo>
                      <a:pt x="316" y="344"/>
                    </a:lnTo>
                    <a:lnTo>
                      <a:pt x="346" y="374"/>
                    </a:lnTo>
                    <a:lnTo>
                      <a:pt x="346" y="404"/>
                    </a:lnTo>
                    <a:lnTo>
                      <a:pt x="316" y="404"/>
                    </a:lnTo>
                    <a:lnTo>
                      <a:pt x="316" y="432"/>
                    </a:lnTo>
                    <a:lnTo>
                      <a:pt x="377" y="432"/>
                    </a:lnTo>
                    <a:lnTo>
                      <a:pt x="405" y="462"/>
                    </a:lnTo>
                    <a:lnTo>
                      <a:pt x="495" y="462"/>
                    </a:lnTo>
                    <a:lnTo>
                      <a:pt x="495" y="492"/>
                    </a:lnTo>
                    <a:lnTo>
                      <a:pt x="523" y="522"/>
                    </a:lnTo>
                    <a:lnTo>
                      <a:pt x="553" y="522"/>
                    </a:lnTo>
                    <a:lnTo>
                      <a:pt x="553" y="492"/>
                    </a:lnTo>
                    <a:lnTo>
                      <a:pt x="584" y="462"/>
                    </a:lnTo>
                    <a:lnTo>
                      <a:pt x="642" y="462"/>
                    </a:lnTo>
                    <a:lnTo>
                      <a:pt x="673" y="492"/>
                    </a:lnTo>
                    <a:lnTo>
                      <a:pt x="702" y="492"/>
                    </a:lnTo>
                    <a:lnTo>
                      <a:pt x="673" y="522"/>
                    </a:lnTo>
                    <a:lnTo>
                      <a:pt x="642" y="492"/>
                    </a:lnTo>
                    <a:lnTo>
                      <a:pt x="614" y="522"/>
                    </a:lnTo>
                    <a:lnTo>
                      <a:pt x="614" y="551"/>
                    </a:lnTo>
                    <a:lnTo>
                      <a:pt x="673" y="610"/>
                    </a:lnTo>
                  </a:path>
                </a:pathLst>
              </a:custGeom>
              <a:noFill/>
              <a:ln w="1588">
                <a:solidFill>
                  <a:srgbClr val="000000"/>
                </a:solidFill>
                <a:prstDash val="solid"/>
                <a:round/>
                <a:headEnd/>
                <a:tailEnd/>
              </a:ln>
            </p:spPr>
            <p:txBody>
              <a:bodyPr/>
              <a:lstStyle/>
              <a:p>
                <a:endParaRPr lang="en-GB"/>
              </a:p>
            </p:txBody>
          </p:sp>
          <p:sp>
            <p:nvSpPr>
              <p:cNvPr id="13549" name="Freeform 237"/>
              <p:cNvSpPr>
                <a:spLocks/>
              </p:cNvSpPr>
              <p:nvPr/>
            </p:nvSpPr>
            <p:spPr bwMode="auto">
              <a:xfrm>
                <a:off x="4065" y="3008"/>
                <a:ext cx="407" cy="52"/>
              </a:xfrm>
              <a:custGeom>
                <a:avLst/>
                <a:gdLst/>
                <a:ahLst/>
                <a:cxnLst>
                  <a:cxn ang="0">
                    <a:pos x="0" y="0"/>
                  </a:cxn>
                  <a:cxn ang="0">
                    <a:pos x="59" y="30"/>
                  </a:cxn>
                  <a:cxn ang="0">
                    <a:pos x="87" y="30"/>
                  </a:cxn>
                  <a:cxn ang="0">
                    <a:pos x="87" y="89"/>
                  </a:cxn>
                  <a:cxn ang="0">
                    <a:pos x="59" y="89"/>
                  </a:cxn>
                  <a:cxn ang="0">
                    <a:pos x="59" y="119"/>
                  </a:cxn>
                  <a:cxn ang="0">
                    <a:pos x="87" y="150"/>
                  </a:cxn>
                  <a:cxn ang="0">
                    <a:pos x="148" y="150"/>
                  </a:cxn>
                  <a:cxn ang="0">
                    <a:pos x="148" y="119"/>
                  </a:cxn>
                  <a:cxn ang="0">
                    <a:pos x="236" y="119"/>
                  </a:cxn>
                  <a:cxn ang="0">
                    <a:pos x="236" y="150"/>
                  </a:cxn>
                  <a:cxn ang="0">
                    <a:pos x="355" y="150"/>
                  </a:cxn>
                  <a:cxn ang="0">
                    <a:pos x="385" y="177"/>
                  </a:cxn>
                  <a:cxn ang="0">
                    <a:pos x="503" y="177"/>
                  </a:cxn>
                  <a:cxn ang="0">
                    <a:pos x="503" y="150"/>
                  </a:cxn>
                  <a:cxn ang="0">
                    <a:pos x="532" y="150"/>
                  </a:cxn>
                  <a:cxn ang="0">
                    <a:pos x="562" y="177"/>
                  </a:cxn>
                  <a:cxn ang="0">
                    <a:pos x="740" y="177"/>
                  </a:cxn>
                  <a:cxn ang="0">
                    <a:pos x="740" y="207"/>
                  </a:cxn>
                  <a:cxn ang="0">
                    <a:pos x="799" y="207"/>
                  </a:cxn>
                  <a:cxn ang="0">
                    <a:pos x="829" y="177"/>
                  </a:cxn>
                  <a:cxn ang="0">
                    <a:pos x="859" y="177"/>
                  </a:cxn>
                  <a:cxn ang="0">
                    <a:pos x="859" y="150"/>
                  </a:cxn>
                  <a:cxn ang="0">
                    <a:pos x="887" y="150"/>
                  </a:cxn>
                  <a:cxn ang="0">
                    <a:pos x="917" y="119"/>
                  </a:cxn>
                  <a:cxn ang="0">
                    <a:pos x="917" y="89"/>
                  </a:cxn>
                  <a:cxn ang="0">
                    <a:pos x="978" y="89"/>
                  </a:cxn>
                  <a:cxn ang="0">
                    <a:pos x="978" y="59"/>
                  </a:cxn>
                  <a:cxn ang="0">
                    <a:pos x="1124" y="59"/>
                  </a:cxn>
                  <a:cxn ang="0">
                    <a:pos x="1155" y="30"/>
                  </a:cxn>
                  <a:cxn ang="0">
                    <a:pos x="1273" y="30"/>
                  </a:cxn>
                  <a:cxn ang="0">
                    <a:pos x="1303" y="59"/>
                  </a:cxn>
                  <a:cxn ang="0">
                    <a:pos x="1362" y="59"/>
                  </a:cxn>
                  <a:cxn ang="0">
                    <a:pos x="1362" y="89"/>
                  </a:cxn>
                  <a:cxn ang="0">
                    <a:pos x="1422" y="89"/>
                  </a:cxn>
                  <a:cxn ang="0">
                    <a:pos x="1480" y="150"/>
                  </a:cxn>
                  <a:cxn ang="0">
                    <a:pos x="1629" y="150"/>
                  </a:cxn>
                </a:cxnLst>
                <a:rect l="0" t="0" r="r" b="b"/>
                <a:pathLst>
                  <a:path w="1629" h="207">
                    <a:moveTo>
                      <a:pt x="0" y="0"/>
                    </a:moveTo>
                    <a:lnTo>
                      <a:pt x="59" y="30"/>
                    </a:lnTo>
                    <a:lnTo>
                      <a:pt x="87" y="30"/>
                    </a:lnTo>
                    <a:lnTo>
                      <a:pt x="87" y="89"/>
                    </a:lnTo>
                    <a:lnTo>
                      <a:pt x="59" y="89"/>
                    </a:lnTo>
                    <a:lnTo>
                      <a:pt x="59" y="119"/>
                    </a:lnTo>
                    <a:lnTo>
                      <a:pt x="87" y="150"/>
                    </a:lnTo>
                    <a:lnTo>
                      <a:pt x="148" y="150"/>
                    </a:lnTo>
                    <a:lnTo>
                      <a:pt x="148" y="119"/>
                    </a:lnTo>
                    <a:lnTo>
                      <a:pt x="236" y="119"/>
                    </a:lnTo>
                    <a:lnTo>
                      <a:pt x="236" y="150"/>
                    </a:lnTo>
                    <a:lnTo>
                      <a:pt x="355" y="150"/>
                    </a:lnTo>
                    <a:lnTo>
                      <a:pt x="385" y="177"/>
                    </a:lnTo>
                    <a:lnTo>
                      <a:pt x="503" y="177"/>
                    </a:lnTo>
                    <a:lnTo>
                      <a:pt x="503" y="150"/>
                    </a:lnTo>
                    <a:lnTo>
                      <a:pt x="532" y="150"/>
                    </a:lnTo>
                    <a:lnTo>
                      <a:pt x="562" y="177"/>
                    </a:lnTo>
                    <a:lnTo>
                      <a:pt x="740" y="177"/>
                    </a:lnTo>
                    <a:lnTo>
                      <a:pt x="740" y="207"/>
                    </a:lnTo>
                    <a:lnTo>
                      <a:pt x="799" y="207"/>
                    </a:lnTo>
                    <a:lnTo>
                      <a:pt x="829" y="177"/>
                    </a:lnTo>
                    <a:lnTo>
                      <a:pt x="859" y="177"/>
                    </a:lnTo>
                    <a:lnTo>
                      <a:pt x="859" y="150"/>
                    </a:lnTo>
                    <a:lnTo>
                      <a:pt x="887" y="150"/>
                    </a:lnTo>
                    <a:lnTo>
                      <a:pt x="917" y="119"/>
                    </a:lnTo>
                    <a:lnTo>
                      <a:pt x="917" y="89"/>
                    </a:lnTo>
                    <a:lnTo>
                      <a:pt x="978" y="89"/>
                    </a:lnTo>
                    <a:lnTo>
                      <a:pt x="978" y="59"/>
                    </a:lnTo>
                    <a:lnTo>
                      <a:pt x="1124" y="59"/>
                    </a:lnTo>
                    <a:lnTo>
                      <a:pt x="1155" y="30"/>
                    </a:lnTo>
                    <a:lnTo>
                      <a:pt x="1273" y="30"/>
                    </a:lnTo>
                    <a:lnTo>
                      <a:pt x="1303" y="59"/>
                    </a:lnTo>
                    <a:lnTo>
                      <a:pt x="1362" y="59"/>
                    </a:lnTo>
                    <a:lnTo>
                      <a:pt x="1362" y="89"/>
                    </a:lnTo>
                    <a:lnTo>
                      <a:pt x="1422" y="89"/>
                    </a:lnTo>
                    <a:lnTo>
                      <a:pt x="1480" y="150"/>
                    </a:lnTo>
                    <a:lnTo>
                      <a:pt x="1629" y="150"/>
                    </a:lnTo>
                  </a:path>
                </a:pathLst>
              </a:custGeom>
              <a:noFill/>
              <a:ln w="1588">
                <a:solidFill>
                  <a:srgbClr val="000000"/>
                </a:solidFill>
                <a:prstDash val="solid"/>
                <a:round/>
                <a:headEnd/>
                <a:tailEnd/>
              </a:ln>
            </p:spPr>
            <p:txBody>
              <a:bodyPr/>
              <a:lstStyle/>
              <a:p>
                <a:endParaRPr lang="en-GB"/>
              </a:p>
            </p:txBody>
          </p:sp>
          <p:sp>
            <p:nvSpPr>
              <p:cNvPr id="13550" name="Freeform 238"/>
              <p:cNvSpPr>
                <a:spLocks/>
              </p:cNvSpPr>
              <p:nvPr/>
            </p:nvSpPr>
            <p:spPr bwMode="auto">
              <a:xfrm>
                <a:off x="4094" y="3215"/>
                <a:ext cx="238" cy="44"/>
              </a:xfrm>
              <a:custGeom>
                <a:avLst/>
                <a:gdLst/>
                <a:ahLst/>
                <a:cxnLst>
                  <a:cxn ang="0">
                    <a:pos x="0" y="150"/>
                  </a:cxn>
                  <a:cxn ang="0">
                    <a:pos x="60" y="150"/>
                  </a:cxn>
                  <a:cxn ang="0">
                    <a:pos x="89" y="119"/>
                  </a:cxn>
                  <a:cxn ang="0">
                    <a:pos x="118" y="150"/>
                  </a:cxn>
                  <a:cxn ang="0">
                    <a:pos x="118" y="119"/>
                  </a:cxn>
                  <a:cxn ang="0">
                    <a:pos x="297" y="119"/>
                  </a:cxn>
                  <a:cxn ang="0">
                    <a:pos x="325" y="89"/>
                  </a:cxn>
                  <a:cxn ang="0">
                    <a:pos x="414" y="89"/>
                  </a:cxn>
                  <a:cxn ang="0">
                    <a:pos x="444" y="59"/>
                  </a:cxn>
                  <a:cxn ang="0">
                    <a:pos x="532" y="150"/>
                  </a:cxn>
                  <a:cxn ang="0">
                    <a:pos x="562" y="119"/>
                  </a:cxn>
                  <a:cxn ang="0">
                    <a:pos x="592" y="119"/>
                  </a:cxn>
                  <a:cxn ang="0">
                    <a:pos x="622" y="150"/>
                  </a:cxn>
                  <a:cxn ang="0">
                    <a:pos x="651" y="150"/>
                  </a:cxn>
                  <a:cxn ang="0">
                    <a:pos x="651" y="177"/>
                  </a:cxn>
                  <a:cxn ang="0">
                    <a:pos x="711" y="177"/>
                  </a:cxn>
                  <a:cxn ang="0">
                    <a:pos x="711" y="150"/>
                  </a:cxn>
                  <a:cxn ang="0">
                    <a:pos x="888" y="150"/>
                  </a:cxn>
                  <a:cxn ang="0">
                    <a:pos x="917" y="119"/>
                  </a:cxn>
                  <a:cxn ang="0">
                    <a:pos x="888" y="89"/>
                  </a:cxn>
                  <a:cxn ang="0">
                    <a:pos x="888" y="59"/>
                  </a:cxn>
                  <a:cxn ang="0">
                    <a:pos x="860" y="30"/>
                  </a:cxn>
                  <a:cxn ang="0">
                    <a:pos x="888" y="0"/>
                  </a:cxn>
                  <a:cxn ang="0">
                    <a:pos x="917" y="0"/>
                  </a:cxn>
                  <a:cxn ang="0">
                    <a:pos x="917" y="30"/>
                  </a:cxn>
                  <a:cxn ang="0">
                    <a:pos x="948" y="30"/>
                  </a:cxn>
                </a:cxnLst>
                <a:rect l="0" t="0" r="r" b="b"/>
                <a:pathLst>
                  <a:path w="948" h="177">
                    <a:moveTo>
                      <a:pt x="0" y="150"/>
                    </a:moveTo>
                    <a:lnTo>
                      <a:pt x="60" y="150"/>
                    </a:lnTo>
                    <a:lnTo>
                      <a:pt x="89" y="119"/>
                    </a:lnTo>
                    <a:lnTo>
                      <a:pt x="118" y="150"/>
                    </a:lnTo>
                    <a:lnTo>
                      <a:pt x="118" y="119"/>
                    </a:lnTo>
                    <a:lnTo>
                      <a:pt x="297" y="119"/>
                    </a:lnTo>
                    <a:lnTo>
                      <a:pt x="325" y="89"/>
                    </a:lnTo>
                    <a:lnTo>
                      <a:pt x="414" y="89"/>
                    </a:lnTo>
                    <a:lnTo>
                      <a:pt x="444" y="59"/>
                    </a:lnTo>
                    <a:lnTo>
                      <a:pt x="532" y="150"/>
                    </a:lnTo>
                    <a:lnTo>
                      <a:pt x="562" y="119"/>
                    </a:lnTo>
                    <a:lnTo>
                      <a:pt x="592" y="119"/>
                    </a:lnTo>
                    <a:lnTo>
                      <a:pt x="622" y="150"/>
                    </a:lnTo>
                    <a:lnTo>
                      <a:pt x="651" y="150"/>
                    </a:lnTo>
                    <a:lnTo>
                      <a:pt x="651" y="177"/>
                    </a:lnTo>
                    <a:lnTo>
                      <a:pt x="711" y="177"/>
                    </a:lnTo>
                    <a:lnTo>
                      <a:pt x="711" y="150"/>
                    </a:lnTo>
                    <a:lnTo>
                      <a:pt x="888" y="150"/>
                    </a:lnTo>
                    <a:lnTo>
                      <a:pt x="917" y="119"/>
                    </a:lnTo>
                    <a:lnTo>
                      <a:pt x="888" y="89"/>
                    </a:lnTo>
                    <a:lnTo>
                      <a:pt x="888" y="59"/>
                    </a:lnTo>
                    <a:lnTo>
                      <a:pt x="860" y="30"/>
                    </a:lnTo>
                    <a:lnTo>
                      <a:pt x="888" y="0"/>
                    </a:lnTo>
                    <a:lnTo>
                      <a:pt x="917" y="0"/>
                    </a:lnTo>
                    <a:lnTo>
                      <a:pt x="917" y="30"/>
                    </a:lnTo>
                    <a:lnTo>
                      <a:pt x="948" y="30"/>
                    </a:lnTo>
                  </a:path>
                </a:pathLst>
              </a:custGeom>
              <a:noFill/>
              <a:ln w="1588">
                <a:solidFill>
                  <a:srgbClr val="000000"/>
                </a:solidFill>
                <a:prstDash val="solid"/>
                <a:round/>
                <a:headEnd/>
                <a:tailEnd/>
              </a:ln>
            </p:spPr>
            <p:txBody>
              <a:bodyPr/>
              <a:lstStyle/>
              <a:p>
                <a:endParaRPr lang="en-GB"/>
              </a:p>
            </p:txBody>
          </p:sp>
          <p:sp>
            <p:nvSpPr>
              <p:cNvPr id="13551" name="Freeform 239"/>
              <p:cNvSpPr>
                <a:spLocks/>
              </p:cNvSpPr>
              <p:nvPr/>
            </p:nvSpPr>
            <p:spPr bwMode="auto">
              <a:xfrm>
                <a:off x="4332" y="3186"/>
                <a:ext cx="111" cy="37"/>
              </a:xfrm>
              <a:custGeom>
                <a:avLst/>
                <a:gdLst/>
                <a:ahLst/>
                <a:cxnLst>
                  <a:cxn ang="0">
                    <a:pos x="444" y="59"/>
                  </a:cxn>
                  <a:cxn ang="0">
                    <a:pos x="296" y="59"/>
                  </a:cxn>
                  <a:cxn ang="0">
                    <a:pos x="237" y="0"/>
                  </a:cxn>
                  <a:cxn ang="0">
                    <a:pos x="207" y="30"/>
                  </a:cxn>
                  <a:cxn ang="0">
                    <a:pos x="176" y="0"/>
                  </a:cxn>
                  <a:cxn ang="0">
                    <a:pos x="176" y="30"/>
                  </a:cxn>
                  <a:cxn ang="0">
                    <a:pos x="149" y="30"/>
                  </a:cxn>
                  <a:cxn ang="0">
                    <a:pos x="119" y="59"/>
                  </a:cxn>
                  <a:cxn ang="0">
                    <a:pos x="58" y="59"/>
                  </a:cxn>
                  <a:cxn ang="0">
                    <a:pos x="58" y="89"/>
                  </a:cxn>
                  <a:cxn ang="0">
                    <a:pos x="30" y="89"/>
                  </a:cxn>
                  <a:cxn ang="0">
                    <a:pos x="0" y="118"/>
                  </a:cxn>
                  <a:cxn ang="0">
                    <a:pos x="0" y="148"/>
                  </a:cxn>
                </a:cxnLst>
                <a:rect l="0" t="0" r="r" b="b"/>
                <a:pathLst>
                  <a:path w="444" h="148">
                    <a:moveTo>
                      <a:pt x="444" y="59"/>
                    </a:moveTo>
                    <a:lnTo>
                      <a:pt x="296" y="59"/>
                    </a:lnTo>
                    <a:lnTo>
                      <a:pt x="237" y="0"/>
                    </a:lnTo>
                    <a:lnTo>
                      <a:pt x="207" y="30"/>
                    </a:lnTo>
                    <a:lnTo>
                      <a:pt x="176" y="0"/>
                    </a:lnTo>
                    <a:lnTo>
                      <a:pt x="176" y="30"/>
                    </a:lnTo>
                    <a:lnTo>
                      <a:pt x="149" y="30"/>
                    </a:lnTo>
                    <a:lnTo>
                      <a:pt x="119" y="59"/>
                    </a:lnTo>
                    <a:lnTo>
                      <a:pt x="58" y="59"/>
                    </a:lnTo>
                    <a:lnTo>
                      <a:pt x="58" y="89"/>
                    </a:lnTo>
                    <a:lnTo>
                      <a:pt x="30" y="89"/>
                    </a:lnTo>
                    <a:lnTo>
                      <a:pt x="0" y="118"/>
                    </a:lnTo>
                    <a:lnTo>
                      <a:pt x="0" y="148"/>
                    </a:lnTo>
                  </a:path>
                </a:pathLst>
              </a:custGeom>
              <a:noFill/>
              <a:ln w="1588">
                <a:solidFill>
                  <a:srgbClr val="000000"/>
                </a:solidFill>
                <a:prstDash val="solid"/>
                <a:round/>
                <a:headEnd/>
                <a:tailEnd/>
              </a:ln>
            </p:spPr>
            <p:txBody>
              <a:bodyPr/>
              <a:lstStyle/>
              <a:p>
                <a:endParaRPr lang="en-GB"/>
              </a:p>
            </p:txBody>
          </p:sp>
          <p:sp>
            <p:nvSpPr>
              <p:cNvPr id="13552" name="Freeform 240"/>
              <p:cNvSpPr>
                <a:spLocks/>
              </p:cNvSpPr>
              <p:nvPr/>
            </p:nvSpPr>
            <p:spPr bwMode="auto">
              <a:xfrm>
                <a:off x="4050" y="3008"/>
                <a:ext cx="44" cy="163"/>
              </a:xfrm>
              <a:custGeom>
                <a:avLst/>
                <a:gdLst/>
                <a:ahLst/>
                <a:cxnLst>
                  <a:cxn ang="0">
                    <a:pos x="59" y="0"/>
                  </a:cxn>
                  <a:cxn ang="0">
                    <a:pos x="59" y="30"/>
                  </a:cxn>
                  <a:cxn ang="0">
                    <a:pos x="0" y="89"/>
                  </a:cxn>
                  <a:cxn ang="0">
                    <a:pos x="0" y="177"/>
                  </a:cxn>
                  <a:cxn ang="0">
                    <a:pos x="28" y="207"/>
                  </a:cxn>
                  <a:cxn ang="0">
                    <a:pos x="28" y="238"/>
                  </a:cxn>
                  <a:cxn ang="0">
                    <a:pos x="59" y="268"/>
                  </a:cxn>
                  <a:cxn ang="0">
                    <a:pos x="88" y="268"/>
                  </a:cxn>
                  <a:cxn ang="0">
                    <a:pos x="118" y="296"/>
                  </a:cxn>
                  <a:cxn ang="0">
                    <a:pos x="118" y="325"/>
                  </a:cxn>
                  <a:cxn ang="0">
                    <a:pos x="146" y="356"/>
                  </a:cxn>
                  <a:cxn ang="0">
                    <a:pos x="177" y="356"/>
                  </a:cxn>
                  <a:cxn ang="0">
                    <a:pos x="146" y="386"/>
                  </a:cxn>
                  <a:cxn ang="0">
                    <a:pos x="146" y="414"/>
                  </a:cxn>
                  <a:cxn ang="0">
                    <a:pos x="118" y="414"/>
                  </a:cxn>
                  <a:cxn ang="0">
                    <a:pos x="118" y="445"/>
                  </a:cxn>
                  <a:cxn ang="0">
                    <a:pos x="59" y="445"/>
                  </a:cxn>
                  <a:cxn ang="0">
                    <a:pos x="59" y="475"/>
                  </a:cxn>
                  <a:cxn ang="0">
                    <a:pos x="28" y="475"/>
                  </a:cxn>
                  <a:cxn ang="0">
                    <a:pos x="28" y="563"/>
                  </a:cxn>
                  <a:cxn ang="0">
                    <a:pos x="59" y="593"/>
                  </a:cxn>
                  <a:cxn ang="0">
                    <a:pos x="59" y="623"/>
                  </a:cxn>
                  <a:cxn ang="0">
                    <a:pos x="28" y="623"/>
                  </a:cxn>
                  <a:cxn ang="0">
                    <a:pos x="0" y="651"/>
                  </a:cxn>
                </a:cxnLst>
                <a:rect l="0" t="0" r="r" b="b"/>
                <a:pathLst>
                  <a:path w="177" h="651">
                    <a:moveTo>
                      <a:pt x="59" y="0"/>
                    </a:moveTo>
                    <a:lnTo>
                      <a:pt x="59" y="30"/>
                    </a:lnTo>
                    <a:lnTo>
                      <a:pt x="0" y="89"/>
                    </a:lnTo>
                    <a:lnTo>
                      <a:pt x="0" y="177"/>
                    </a:lnTo>
                    <a:lnTo>
                      <a:pt x="28" y="207"/>
                    </a:lnTo>
                    <a:lnTo>
                      <a:pt x="28" y="238"/>
                    </a:lnTo>
                    <a:lnTo>
                      <a:pt x="59" y="268"/>
                    </a:lnTo>
                    <a:lnTo>
                      <a:pt x="88" y="268"/>
                    </a:lnTo>
                    <a:lnTo>
                      <a:pt x="118" y="296"/>
                    </a:lnTo>
                    <a:lnTo>
                      <a:pt x="118" y="325"/>
                    </a:lnTo>
                    <a:lnTo>
                      <a:pt x="146" y="356"/>
                    </a:lnTo>
                    <a:lnTo>
                      <a:pt x="177" y="356"/>
                    </a:lnTo>
                    <a:lnTo>
                      <a:pt x="146" y="386"/>
                    </a:lnTo>
                    <a:lnTo>
                      <a:pt x="146" y="414"/>
                    </a:lnTo>
                    <a:lnTo>
                      <a:pt x="118" y="414"/>
                    </a:lnTo>
                    <a:lnTo>
                      <a:pt x="118" y="445"/>
                    </a:lnTo>
                    <a:lnTo>
                      <a:pt x="59" y="445"/>
                    </a:lnTo>
                    <a:lnTo>
                      <a:pt x="59" y="475"/>
                    </a:lnTo>
                    <a:lnTo>
                      <a:pt x="28" y="475"/>
                    </a:lnTo>
                    <a:lnTo>
                      <a:pt x="28" y="563"/>
                    </a:lnTo>
                    <a:lnTo>
                      <a:pt x="59" y="593"/>
                    </a:lnTo>
                    <a:lnTo>
                      <a:pt x="59" y="623"/>
                    </a:lnTo>
                    <a:lnTo>
                      <a:pt x="28" y="623"/>
                    </a:lnTo>
                    <a:lnTo>
                      <a:pt x="0" y="651"/>
                    </a:lnTo>
                  </a:path>
                </a:pathLst>
              </a:custGeom>
              <a:noFill/>
              <a:ln w="1588">
                <a:solidFill>
                  <a:srgbClr val="000000"/>
                </a:solidFill>
                <a:prstDash val="solid"/>
                <a:round/>
                <a:headEnd/>
                <a:tailEnd/>
              </a:ln>
            </p:spPr>
            <p:txBody>
              <a:bodyPr/>
              <a:lstStyle/>
              <a:p>
                <a:endParaRPr lang="en-GB"/>
              </a:p>
            </p:txBody>
          </p:sp>
          <p:sp>
            <p:nvSpPr>
              <p:cNvPr id="13553" name="Freeform 241"/>
              <p:cNvSpPr>
                <a:spLocks/>
              </p:cNvSpPr>
              <p:nvPr/>
            </p:nvSpPr>
            <p:spPr bwMode="auto">
              <a:xfrm>
                <a:off x="3932" y="3163"/>
                <a:ext cx="118" cy="52"/>
              </a:xfrm>
              <a:custGeom>
                <a:avLst/>
                <a:gdLst/>
                <a:ahLst/>
                <a:cxnLst>
                  <a:cxn ang="0">
                    <a:pos x="475" y="28"/>
                  </a:cxn>
                  <a:cxn ang="0">
                    <a:pos x="475" y="0"/>
                  </a:cxn>
                  <a:cxn ang="0">
                    <a:pos x="445" y="28"/>
                  </a:cxn>
                  <a:cxn ang="0">
                    <a:pos x="384" y="28"/>
                  </a:cxn>
                  <a:cxn ang="0">
                    <a:pos x="356" y="0"/>
                  </a:cxn>
                  <a:cxn ang="0">
                    <a:pos x="356" y="28"/>
                  </a:cxn>
                  <a:cxn ang="0">
                    <a:pos x="326" y="28"/>
                  </a:cxn>
                  <a:cxn ang="0">
                    <a:pos x="296" y="58"/>
                  </a:cxn>
                  <a:cxn ang="0">
                    <a:pos x="266" y="28"/>
                  </a:cxn>
                  <a:cxn ang="0">
                    <a:pos x="238" y="58"/>
                  </a:cxn>
                  <a:cxn ang="0">
                    <a:pos x="207" y="58"/>
                  </a:cxn>
                  <a:cxn ang="0">
                    <a:pos x="207" y="88"/>
                  </a:cxn>
                  <a:cxn ang="0">
                    <a:pos x="177" y="88"/>
                  </a:cxn>
                  <a:cxn ang="0">
                    <a:pos x="177" y="58"/>
                  </a:cxn>
                  <a:cxn ang="0">
                    <a:pos x="147" y="58"/>
                  </a:cxn>
                  <a:cxn ang="0">
                    <a:pos x="119" y="88"/>
                  </a:cxn>
                  <a:cxn ang="0">
                    <a:pos x="59" y="88"/>
                  </a:cxn>
                  <a:cxn ang="0">
                    <a:pos x="59" y="147"/>
                  </a:cxn>
                  <a:cxn ang="0">
                    <a:pos x="0" y="206"/>
                  </a:cxn>
                </a:cxnLst>
                <a:rect l="0" t="0" r="r" b="b"/>
                <a:pathLst>
                  <a:path w="475" h="206">
                    <a:moveTo>
                      <a:pt x="475" y="28"/>
                    </a:moveTo>
                    <a:lnTo>
                      <a:pt x="475" y="0"/>
                    </a:lnTo>
                    <a:lnTo>
                      <a:pt x="445" y="28"/>
                    </a:lnTo>
                    <a:lnTo>
                      <a:pt x="384" y="28"/>
                    </a:lnTo>
                    <a:lnTo>
                      <a:pt x="356" y="0"/>
                    </a:lnTo>
                    <a:lnTo>
                      <a:pt x="356" y="28"/>
                    </a:lnTo>
                    <a:lnTo>
                      <a:pt x="326" y="28"/>
                    </a:lnTo>
                    <a:lnTo>
                      <a:pt x="296" y="58"/>
                    </a:lnTo>
                    <a:lnTo>
                      <a:pt x="266" y="28"/>
                    </a:lnTo>
                    <a:lnTo>
                      <a:pt x="238" y="58"/>
                    </a:lnTo>
                    <a:lnTo>
                      <a:pt x="207" y="58"/>
                    </a:lnTo>
                    <a:lnTo>
                      <a:pt x="207" y="88"/>
                    </a:lnTo>
                    <a:lnTo>
                      <a:pt x="177" y="88"/>
                    </a:lnTo>
                    <a:lnTo>
                      <a:pt x="177" y="58"/>
                    </a:lnTo>
                    <a:lnTo>
                      <a:pt x="147" y="58"/>
                    </a:lnTo>
                    <a:lnTo>
                      <a:pt x="119" y="88"/>
                    </a:lnTo>
                    <a:lnTo>
                      <a:pt x="59" y="88"/>
                    </a:lnTo>
                    <a:lnTo>
                      <a:pt x="59" y="147"/>
                    </a:lnTo>
                    <a:lnTo>
                      <a:pt x="0" y="206"/>
                    </a:lnTo>
                  </a:path>
                </a:pathLst>
              </a:custGeom>
              <a:noFill/>
              <a:ln w="1588">
                <a:solidFill>
                  <a:srgbClr val="000000"/>
                </a:solidFill>
                <a:prstDash val="solid"/>
                <a:round/>
                <a:headEnd/>
                <a:tailEnd/>
              </a:ln>
            </p:spPr>
            <p:txBody>
              <a:bodyPr/>
              <a:lstStyle/>
              <a:p>
                <a:endParaRPr lang="en-GB"/>
              </a:p>
            </p:txBody>
          </p:sp>
          <p:sp>
            <p:nvSpPr>
              <p:cNvPr id="13554" name="Freeform 242"/>
              <p:cNvSpPr>
                <a:spLocks/>
              </p:cNvSpPr>
              <p:nvPr/>
            </p:nvSpPr>
            <p:spPr bwMode="auto">
              <a:xfrm>
                <a:off x="4050" y="3171"/>
                <a:ext cx="52" cy="81"/>
              </a:xfrm>
              <a:custGeom>
                <a:avLst/>
                <a:gdLst/>
                <a:ahLst/>
                <a:cxnLst>
                  <a:cxn ang="0">
                    <a:pos x="177" y="328"/>
                  </a:cxn>
                  <a:cxn ang="0">
                    <a:pos x="207" y="297"/>
                  </a:cxn>
                  <a:cxn ang="0">
                    <a:pos x="207" y="267"/>
                  </a:cxn>
                  <a:cxn ang="0">
                    <a:pos x="177" y="237"/>
                  </a:cxn>
                  <a:cxn ang="0">
                    <a:pos x="207" y="208"/>
                  </a:cxn>
                  <a:cxn ang="0">
                    <a:pos x="177" y="149"/>
                  </a:cxn>
                  <a:cxn ang="0">
                    <a:pos x="146" y="119"/>
                  </a:cxn>
                  <a:cxn ang="0">
                    <a:pos x="146" y="90"/>
                  </a:cxn>
                  <a:cxn ang="0">
                    <a:pos x="118" y="90"/>
                  </a:cxn>
                  <a:cxn ang="0">
                    <a:pos x="88" y="60"/>
                  </a:cxn>
                  <a:cxn ang="0">
                    <a:pos x="59" y="60"/>
                  </a:cxn>
                  <a:cxn ang="0">
                    <a:pos x="59" y="30"/>
                  </a:cxn>
                  <a:cxn ang="0">
                    <a:pos x="28" y="30"/>
                  </a:cxn>
                  <a:cxn ang="0">
                    <a:pos x="0" y="0"/>
                  </a:cxn>
                </a:cxnLst>
                <a:rect l="0" t="0" r="r" b="b"/>
                <a:pathLst>
                  <a:path w="207" h="328">
                    <a:moveTo>
                      <a:pt x="177" y="328"/>
                    </a:moveTo>
                    <a:lnTo>
                      <a:pt x="207" y="297"/>
                    </a:lnTo>
                    <a:lnTo>
                      <a:pt x="207" y="267"/>
                    </a:lnTo>
                    <a:lnTo>
                      <a:pt x="177" y="237"/>
                    </a:lnTo>
                    <a:lnTo>
                      <a:pt x="207" y="208"/>
                    </a:lnTo>
                    <a:lnTo>
                      <a:pt x="177" y="149"/>
                    </a:lnTo>
                    <a:lnTo>
                      <a:pt x="146" y="119"/>
                    </a:lnTo>
                    <a:lnTo>
                      <a:pt x="146" y="90"/>
                    </a:lnTo>
                    <a:lnTo>
                      <a:pt x="118" y="90"/>
                    </a:lnTo>
                    <a:lnTo>
                      <a:pt x="88" y="60"/>
                    </a:lnTo>
                    <a:lnTo>
                      <a:pt x="59" y="60"/>
                    </a:lnTo>
                    <a:lnTo>
                      <a:pt x="59" y="30"/>
                    </a:lnTo>
                    <a:lnTo>
                      <a:pt x="28" y="30"/>
                    </a:lnTo>
                    <a:lnTo>
                      <a:pt x="0" y="0"/>
                    </a:lnTo>
                  </a:path>
                </a:pathLst>
              </a:custGeom>
              <a:noFill/>
              <a:ln w="1588">
                <a:solidFill>
                  <a:srgbClr val="000000"/>
                </a:solidFill>
                <a:prstDash val="solid"/>
                <a:round/>
                <a:headEnd/>
                <a:tailEnd/>
              </a:ln>
            </p:spPr>
            <p:txBody>
              <a:bodyPr/>
              <a:lstStyle/>
              <a:p>
                <a:endParaRPr lang="en-GB"/>
              </a:p>
            </p:txBody>
          </p:sp>
          <p:sp>
            <p:nvSpPr>
              <p:cNvPr id="13555" name="Freeform 243"/>
              <p:cNvSpPr>
                <a:spLocks/>
              </p:cNvSpPr>
              <p:nvPr/>
            </p:nvSpPr>
            <p:spPr bwMode="auto">
              <a:xfrm>
                <a:off x="4080" y="3282"/>
                <a:ext cx="236" cy="162"/>
              </a:xfrm>
              <a:custGeom>
                <a:avLst/>
                <a:gdLst/>
                <a:ahLst/>
                <a:cxnLst>
                  <a:cxn ang="0">
                    <a:pos x="947" y="88"/>
                  </a:cxn>
                  <a:cxn ang="0">
                    <a:pos x="947" y="57"/>
                  </a:cxn>
                  <a:cxn ang="0">
                    <a:pos x="858" y="57"/>
                  </a:cxn>
                  <a:cxn ang="0">
                    <a:pos x="828" y="28"/>
                  </a:cxn>
                  <a:cxn ang="0">
                    <a:pos x="770" y="28"/>
                  </a:cxn>
                  <a:cxn ang="0">
                    <a:pos x="740" y="0"/>
                  </a:cxn>
                  <a:cxn ang="0">
                    <a:pos x="710" y="28"/>
                  </a:cxn>
                  <a:cxn ang="0">
                    <a:pos x="681" y="0"/>
                  </a:cxn>
                  <a:cxn ang="0">
                    <a:pos x="651" y="0"/>
                  </a:cxn>
                  <a:cxn ang="0">
                    <a:pos x="621" y="28"/>
                  </a:cxn>
                  <a:cxn ang="0">
                    <a:pos x="533" y="28"/>
                  </a:cxn>
                  <a:cxn ang="0">
                    <a:pos x="503" y="0"/>
                  </a:cxn>
                  <a:cxn ang="0">
                    <a:pos x="473" y="28"/>
                  </a:cxn>
                  <a:cxn ang="0">
                    <a:pos x="473" y="57"/>
                  </a:cxn>
                  <a:cxn ang="0">
                    <a:pos x="444" y="57"/>
                  </a:cxn>
                  <a:cxn ang="0">
                    <a:pos x="414" y="88"/>
                  </a:cxn>
                  <a:cxn ang="0">
                    <a:pos x="356" y="88"/>
                  </a:cxn>
                  <a:cxn ang="0">
                    <a:pos x="356" y="57"/>
                  </a:cxn>
                  <a:cxn ang="0">
                    <a:pos x="326" y="57"/>
                  </a:cxn>
                  <a:cxn ang="0">
                    <a:pos x="296" y="88"/>
                  </a:cxn>
                  <a:cxn ang="0">
                    <a:pos x="296" y="118"/>
                  </a:cxn>
                  <a:cxn ang="0">
                    <a:pos x="326" y="118"/>
                  </a:cxn>
                  <a:cxn ang="0">
                    <a:pos x="356" y="146"/>
                  </a:cxn>
                  <a:cxn ang="0">
                    <a:pos x="326" y="176"/>
                  </a:cxn>
                  <a:cxn ang="0">
                    <a:pos x="356" y="207"/>
                  </a:cxn>
                  <a:cxn ang="0">
                    <a:pos x="296" y="207"/>
                  </a:cxn>
                  <a:cxn ang="0">
                    <a:pos x="296" y="237"/>
                  </a:cxn>
                  <a:cxn ang="0">
                    <a:pos x="326" y="264"/>
                  </a:cxn>
                  <a:cxn ang="0">
                    <a:pos x="296" y="264"/>
                  </a:cxn>
                  <a:cxn ang="0">
                    <a:pos x="266" y="237"/>
                  </a:cxn>
                  <a:cxn ang="0">
                    <a:pos x="237" y="237"/>
                  </a:cxn>
                  <a:cxn ang="0">
                    <a:pos x="207" y="264"/>
                  </a:cxn>
                  <a:cxn ang="0">
                    <a:pos x="177" y="237"/>
                  </a:cxn>
                  <a:cxn ang="0">
                    <a:pos x="119" y="237"/>
                  </a:cxn>
                  <a:cxn ang="0">
                    <a:pos x="59" y="176"/>
                  </a:cxn>
                  <a:cxn ang="0">
                    <a:pos x="89" y="146"/>
                  </a:cxn>
                  <a:cxn ang="0">
                    <a:pos x="89" y="118"/>
                  </a:cxn>
                  <a:cxn ang="0">
                    <a:pos x="59" y="146"/>
                  </a:cxn>
                  <a:cxn ang="0">
                    <a:pos x="28" y="146"/>
                  </a:cxn>
                  <a:cxn ang="0">
                    <a:pos x="0" y="176"/>
                  </a:cxn>
                  <a:cxn ang="0">
                    <a:pos x="0" y="325"/>
                  </a:cxn>
                  <a:cxn ang="0">
                    <a:pos x="28" y="355"/>
                  </a:cxn>
                  <a:cxn ang="0">
                    <a:pos x="28" y="382"/>
                  </a:cxn>
                  <a:cxn ang="0">
                    <a:pos x="59" y="382"/>
                  </a:cxn>
                  <a:cxn ang="0">
                    <a:pos x="89" y="413"/>
                  </a:cxn>
                  <a:cxn ang="0">
                    <a:pos x="89" y="473"/>
                  </a:cxn>
                  <a:cxn ang="0">
                    <a:pos x="148" y="532"/>
                  </a:cxn>
                  <a:cxn ang="0">
                    <a:pos x="177" y="532"/>
                  </a:cxn>
                  <a:cxn ang="0">
                    <a:pos x="237" y="591"/>
                  </a:cxn>
                  <a:cxn ang="0">
                    <a:pos x="177" y="650"/>
                  </a:cxn>
                  <a:cxn ang="0">
                    <a:pos x="148" y="650"/>
                  </a:cxn>
                </a:cxnLst>
                <a:rect l="0" t="0" r="r" b="b"/>
                <a:pathLst>
                  <a:path w="947" h="650">
                    <a:moveTo>
                      <a:pt x="947" y="88"/>
                    </a:moveTo>
                    <a:lnTo>
                      <a:pt x="947" y="57"/>
                    </a:lnTo>
                    <a:lnTo>
                      <a:pt x="858" y="57"/>
                    </a:lnTo>
                    <a:lnTo>
                      <a:pt x="828" y="28"/>
                    </a:lnTo>
                    <a:lnTo>
                      <a:pt x="770" y="28"/>
                    </a:lnTo>
                    <a:lnTo>
                      <a:pt x="740" y="0"/>
                    </a:lnTo>
                    <a:lnTo>
                      <a:pt x="710" y="28"/>
                    </a:lnTo>
                    <a:lnTo>
                      <a:pt x="681" y="0"/>
                    </a:lnTo>
                    <a:lnTo>
                      <a:pt x="651" y="0"/>
                    </a:lnTo>
                    <a:lnTo>
                      <a:pt x="621" y="28"/>
                    </a:lnTo>
                    <a:lnTo>
                      <a:pt x="533" y="28"/>
                    </a:lnTo>
                    <a:lnTo>
                      <a:pt x="503" y="0"/>
                    </a:lnTo>
                    <a:lnTo>
                      <a:pt x="473" y="28"/>
                    </a:lnTo>
                    <a:lnTo>
                      <a:pt x="473" y="57"/>
                    </a:lnTo>
                    <a:lnTo>
                      <a:pt x="444" y="57"/>
                    </a:lnTo>
                    <a:lnTo>
                      <a:pt x="414" y="88"/>
                    </a:lnTo>
                    <a:lnTo>
                      <a:pt x="356" y="88"/>
                    </a:lnTo>
                    <a:lnTo>
                      <a:pt x="356" y="57"/>
                    </a:lnTo>
                    <a:lnTo>
                      <a:pt x="326" y="57"/>
                    </a:lnTo>
                    <a:lnTo>
                      <a:pt x="296" y="88"/>
                    </a:lnTo>
                    <a:lnTo>
                      <a:pt x="296" y="118"/>
                    </a:lnTo>
                    <a:lnTo>
                      <a:pt x="326" y="118"/>
                    </a:lnTo>
                    <a:lnTo>
                      <a:pt x="356" y="146"/>
                    </a:lnTo>
                    <a:lnTo>
                      <a:pt x="326" y="176"/>
                    </a:lnTo>
                    <a:lnTo>
                      <a:pt x="356" y="207"/>
                    </a:lnTo>
                    <a:lnTo>
                      <a:pt x="296" y="207"/>
                    </a:lnTo>
                    <a:lnTo>
                      <a:pt x="296" y="237"/>
                    </a:lnTo>
                    <a:lnTo>
                      <a:pt x="326" y="264"/>
                    </a:lnTo>
                    <a:lnTo>
                      <a:pt x="296" y="264"/>
                    </a:lnTo>
                    <a:lnTo>
                      <a:pt x="266" y="237"/>
                    </a:lnTo>
                    <a:lnTo>
                      <a:pt x="237" y="237"/>
                    </a:lnTo>
                    <a:lnTo>
                      <a:pt x="207" y="264"/>
                    </a:lnTo>
                    <a:lnTo>
                      <a:pt x="177" y="237"/>
                    </a:lnTo>
                    <a:lnTo>
                      <a:pt x="119" y="237"/>
                    </a:lnTo>
                    <a:lnTo>
                      <a:pt x="59" y="176"/>
                    </a:lnTo>
                    <a:lnTo>
                      <a:pt x="89" y="146"/>
                    </a:lnTo>
                    <a:lnTo>
                      <a:pt x="89" y="118"/>
                    </a:lnTo>
                    <a:lnTo>
                      <a:pt x="59" y="146"/>
                    </a:lnTo>
                    <a:lnTo>
                      <a:pt x="28" y="146"/>
                    </a:lnTo>
                    <a:lnTo>
                      <a:pt x="0" y="176"/>
                    </a:lnTo>
                    <a:lnTo>
                      <a:pt x="0" y="325"/>
                    </a:lnTo>
                    <a:lnTo>
                      <a:pt x="28" y="355"/>
                    </a:lnTo>
                    <a:lnTo>
                      <a:pt x="28" y="382"/>
                    </a:lnTo>
                    <a:lnTo>
                      <a:pt x="59" y="382"/>
                    </a:lnTo>
                    <a:lnTo>
                      <a:pt x="89" y="413"/>
                    </a:lnTo>
                    <a:lnTo>
                      <a:pt x="89" y="473"/>
                    </a:lnTo>
                    <a:lnTo>
                      <a:pt x="148" y="532"/>
                    </a:lnTo>
                    <a:lnTo>
                      <a:pt x="177" y="532"/>
                    </a:lnTo>
                    <a:lnTo>
                      <a:pt x="237" y="591"/>
                    </a:lnTo>
                    <a:lnTo>
                      <a:pt x="177" y="650"/>
                    </a:lnTo>
                    <a:lnTo>
                      <a:pt x="148" y="650"/>
                    </a:lnTo>
                  </a:path>
                </a:pathLst>
              </a:custGeom>
              <a:noFill/>
              <a:ln w="1588">
                <a:solidFill>
                  <a:srgbClr val="000000"/>
                </a:solidFill>
                <a:prstDash val="solid"/>
                <a:round/>
                <a:headEnd/>
                <a:tailEnd/>
              </a:ln>
            </p:spPr>
            <p:txBody>
              <a:bodyPr/>
              <a:lstStyle/>
              <a:p>
                <a:endParaRPr lang="en-GB"/>
              </a:p>
            </p:txBody>
          </p:sp>
          <p:sp>
            <p:nvSpPr>
              <p:cNvPr id="13556" name="Freeform 244"/>
              <p:cNvSpPr>
                <a:spLocks/>
              </p:cNvSpPr>
              <p:nvPr/>
            </p:nvSpPr>
            <p:spPr bwMode="auto">
              <a:xfrm>
                <a:off x="3961" y="3252"/>
                <a:ext cx="133" cy="37"/>
              </a:xfrm>
              <a:custGeom>
                <a:avLst/>
                <a:gdLst/>
                <a:ahLst/>
                <a:cxnLst>
                  <a:cxn ang="0">
                    <a:pos x="0" y="146"/>
                  </a:cxn>
                  <a:cxn ang="0">
                    <a:pos x="237" y="146"/>
                  </a:cxn>
                  <a:cxn ang="0">
                    <a:pos x="265" y="118"/>
                  </a:cxn>
                  <a:cxn ang="0">
                    <a:pos x="265" y="87"/>
                  </a:cxn>
                  <a:cxn ang="0">
                    <a:pos x="295" y="57"/>
                  </a:cxn>
                  <a:cxn ang="0">
                    <a:pos x="502" y="57"/>
                  </a:cxn>
                  <a:cxn ang="0">
                    <a:pos x="502" y="0"/>
                  </a:cxn>
                  <a:cxn ang="0">
                    <a:pos x="533" y="0"/>
                  </a:cxn>
                </a:cxnLst>
                <a:rect l="0" t="0" r="r" b="b"/>
                <a:pathLst>
                  <a:path w="533" h="146">
                    <a:moveTo>
                      <a:pt x="0" y="146"/>
                    </a:moveTo>
                    <a:lnTo>
                      <a:pt x="237" y="146"/>
                    </a:lnTo>
                    <a:lnTo>
                      <a:pt x="265" y="118"/>
                    </a:lnTo>
                    <a:lnTo>
                      <a:pt x="265" y="87"/>
                    </a:lnTo>
                    <a:lnTo>
                      <a:pt x="295" y="57"/>
                    </a:lnTo>
                    <a:lnTo>
                      <a:pt x="502" y="57"/>
                    </a:lnTo>
                    <a:lnTo>
                      <a:pt x="502" y="0"/>
                    </a:lnTo>
                    <a:lnTo>
                      <a:pt x="533" y="0"/>
                    </a:lnTo>
                  </a:path>
                </a:pathLst>
              </a:custGeom>
              <a:noFill/>
              <a:ln w="1588">
                <a:solidFill>
                  <a:srgbClr val="000000"/>
                </a:solidFill>
                <a:prstDash val="solid"/>
                <a:round/>
                <a:headEnd/>
                <a:tailEnd/>
              </a:ln>
            </p:spPr>
            <p:txBody>
              <a:bodyPr/>
              <a:lstStyle/>
              <a:p>
                <a:endParaRPr lang="en-GB"/>
              </a:p>
            </p:txBody>
          </p:sp>
          <p:sp>
            <p:nvSpPr>
              <p:cNvPr id="13557" name="Freeform 245"/>
              <p:cNvSpPr>
                <a:spLocks/>
              </p:cNvSpPr>
              <p:nvPr/>
            </p:nvSpPr>
            <p:spPr bwMode="auto">
              <a:xfrm>
                <a:off x="4102" y="3422"/>
                <a:ext cx="22" cy="22"/>
              </a:xfrm>
              <a:custGeom>
                <a:avLst/>
                <a:gdLst/>
                <a:ahLst/>
                <a:cxnLst>
                  <a:cxn ang="0">
                    <a:pos x="59" y="88"/>
                  </a:cxn>
                  <a:cxn ang="0">
                    <a:pos x="88" y="58"/>
                  </a:cxn>
                  <a:cxn ang="0">
                    <a:pos x="88" y="29"/>
                  </a:cxn>
                  <a:cxn ang="0">
                    <a:pos x="59" y="0"/>
                  </a:cxn>
                  <a:cxn ang="0">
                    <a:pos x="30" y="0"/>
                  </a:cxn>
                  <a:cxn ang="0">
                    <a:pos x="0" y="29"/>
                  </a:cxn>
                  <a:cxn ang="0">
                    <a:pos x="30" y="58"/>
                  </a:cxn>
                  <a:cxn ang="0">
                    <a:pos x="30" y="88"/>
                  </a:cxn>
                  <a:cxn ang="0">
                    <a:pos x="59" y="88"/>
                  </a:cxn>
                </a:cxnLst>
                <a:rect l="0" t="0" r="r" b="b"/>
                <a:pathLst>
                  <a:path w="88" h="88">
                    <a:moveTo>
                      <a:pt x="59" y="88"/>
                    </a:moveTo>
                    <a:lnTo>
                      <a:pt x="88" y="58"/>
                    </a:lnTo>
                    <a:lnTo>
                      <a:pt x="88" y="29"/>
                    </a:lnTo>
                    <a:lnTo>
                      <a:pt x="59" y="0"/>
                    </a:lnTo>
                    <a:lnTo>
                      <a:pt x="30" y="0"/>
                    </a:lnTo>
                    <a:lnTo>
                      <a:pt x="0" y="29"/>
                    </a:lnTo>
                    <a:lnTo>
                      <a:pt x="30" y="58"/>
                    </a:lnTo>
                    <a:lnTo>
                      <a:pt x="30" y="88"/>
                    </a:lnTo>
                    <a:lnTo>
                      <a:pt x="59" y="88"/>
                    </a:lnTo>
                  </a:path>
                </a:pathLst>
              </a:custGeom>
              <a:noFill/>
              <a:ln w="1588">
                <a:solidFill>
                  <a:srgbClr val="000000"/>
                </a:solidFill>
                <a:prstDash val="solid"/>
                <a:round/>
                <a:headEnd/>
                <a:tailEnd/>
              </a:ln>
            </p:spPr>
            <p:txBody>
              <a:bodyPr/>
              <a:lstStyle/>
              <a:p>
                <a:endParaRPr lang="en-GB"/>
              </a:p>
            </p:txBody>
          </p:sp>
          <p:sp>
            <p:nvSpPr>
              <p:cNvPr id="13558" name="Freeform 246"/>
              <p:cNvSpPr>
                <a:spLocks/>
              </p:cNvSpPr>
              <p:nvPr/>
            </p:nvSpPr>
            <p:spPr bwMode="auto">
              <a:xfrm>
                <a:off x="4316" y="3223"/>
                <a:ext cx="38" cy="81"/>
              </a:xfrm>
              <a:custGeom>
                <a:avLst/>
                <a:gdLst/>
                <a:ahLst/>
                <a:cxnLst>
                  <a:cxn ang="0">
                    <a:pos x="60" y="0"/>
                  </a:cxn>
                  <a:cxn ang="0">
                    <a:pos x="90" y="0"/>
                  </a:cxn>
                  <a:cxn ang="0">
                    <a:pos x="118" y="29"/>
                  </a:cxn>
                  <a:cxn ang="0">
                    <a:pos x="149" y="89"/>
                  </a:cxn>
                  <a:cxn ang="0">
                    <a:pos x="149" y="120"/>
                  </a:cxn>
                  <a:cxn ang="0">
                    <a:pos x="118" y="120"/>
                  </a:cxn>
                  <a:cxn ang="0">
                    <a:pos x="60" y="177"/>
                  </a:cxn>
                  <a:cxn ang="0">
                    <a:pos x="60" y="207"/>
                  </a:cxn>
                  <a:cxn ang="0">
                    <a:pos x="90" y="238"/>
                  </a:cxn>
                  <a:cxn ang="0">
                    <a:pos x="60" y="238"/>
                  </a:cxn>
                  <a:cxn ang="0">
                    <a:pos x="29" y="266"/>
                  </a:cxn>
                  <a:cxn ang="0">
                    <a:pos x="29" y="295"/>
                  </a:cxn>
                  <a:cxn ang="0">
                    <a:pos x="0" y="326"/>
                  </a:cxn>
                </a:cxnLst>
                <a:rect l="0" t="0" r="r" b="b"/>
                <a:pathLst>
                  <a:path w="149" h="326">
                    <a:moveTo>
                      <a:pt x="60" y="0"/>
                    </a:moveTo>
                    <a:lnTo>
                      <a:pt x="90" y="0"/>
                    </a:lnTo>
                    <a:lnTo>
                      <a:pt x="118" y="29"/>
                    </a:lnTo>
                    <a:lnTo>
                      <a:pt x="149" y="89"/>
                    </a:lnTo>
                    <a:lnTo>
                      <a:pt x="149" y="120"/>
                    </a:lnTo>
                    <a:lnTo>
                      <a:pt x="118" y="120"/>
                    </a:lnTo>
                    <a:lnTo>
                      <a:pt x="60" y="177"/>
                    </a:lnTo>
                    <a:lnTo>
                      <a:pt x="60" y="207"/>
                    </a:lnTo>
                    <a:lnTo>
                      <a:pt x="90" y="238"/>
                    </a:lnTo>
                    <a:lnTo>
                      <a:pt x="60" y="238"/>
                    </a:lnTo>
                    <a:lnTo>
                      <a:pt x="29" y="266"/>
                    </a:lnTo>
                    <a:lnTo>
                      <a:pt x="29" y="295"/>
                    </a:lnTo>
                    <a:lnTo>
                      <a:pt x="0" y="326"/>
                    </a:lnTo>
                  </a:path>
                </a:pathLst>
              </a:custGeom>
              <a:noFill/>
              <a:ln w="1588">
                <a:solidFill>
                  <a:srgbClr val="000000"/>
                </a:solidFill>
                <a:prstDash val="solid"/>
                <a:round/>
                <a:headEnd/>
                <a:tailEnd/>
              </a:ln>
            </p:spPr>
            <p:txBody>
              <a:bodyPr/>
              <a:lstStyle/>
              <a:p>
                <a:endParaRPr lang="en-GB"/>
              </a:p>
            </p:txBody>
          </p:sp>
          <p:sp>
            <p:nvSpPr>
              <p:cNvPr id="13559" name="Freeform 247"/>
              <p:cNvSpPr>
                <a:spLocks/>
              </p:cNvSpPr>
              <p:nvPr/>
            </p:nvSpPr>
            <p:spPr bwMode="auto">
              <a:xfrm>
                <a:off x="4316" y="3304"/>
                <a:ext cx="53" cy="59"/>
              </a:xfrm>
              <a:custGeom>
                <a:avLst/>
                <a:gdLst/>
                <a:ahLst/>
                <a:cxnLst>
                  <a:cxn ang="0">
                    <a:pos x="0" y="0"/>
                  </a:cxn>
                  <a:cxn ang="0">
                    <a:pos x="0" y="30"/>
                  </a:cxn>
                  <a:cxn ang="0">
                    <a:pos x="209" y="30"/>
                  </a:cxn>
                  <a:cxn ang="0">
                    <a:pos x="209" y="58"/>
                  </a:cxn>
                  <a:cxn ang="0">
                    <a:pos x="179" y="58"/>
                  </a:cxn>
                  <a:cxn ang="0">
                    <a:pos x="149" y="88"/>
                  </a:cxn>
                  <a:cxn ang="0">
                    <a:pos x="118" y="88"/>
                  </a:cxn>
                  <a:cxn ang="0">
                    <a:pos x="60" y="149"/>
                  </a:cxn>
                  <a:cxn ang="0">
                    <a:pos x="60" y="237"/>
                  </a:cxn>
                </a:cxnLst>
                <a:rect l="0" t="0" r="r" b="b"/>
                <a:pathLst>
                  <a:path w="209" h="237">
                    <a:moveTo>
                      <a:pt x="0" y="0"/>
                    </a:moveTo>
                    <a:lnTo>
                      <a:pt x="0" y="30"/>
                    </a:lnTo>
                    <a:lnTo>
                      <a:pt x="209" y="30"/>
                    </a:lnTo>
                    <a:lnTo>
                      <a:pt x="209" y="58"/>
                    </a:lnTo>
                    <a:lnTo>
                      <a:pt x="179" y="58"/>
                    </a:lnTo>
                    <a:lnTo>
                      <a:pt x="149" y="88"/>
                    </a:lnTo>
                    <a:lnTo>
                      <a:pt x="118" y="88"/>
                    </a:lnTo>
                    <a:lnTo>
                      <a:pt x="60" y="149"/>
                    </a:lnTo>
                    <a:lnTo>
                      <a:pt x="60" y="237"/>
                    </a:lnTo>
                  </a:path>
                </a:pathLst>
              </a:custGeom>
              <a:noFill/>
              <a:ln w="1588">
                <a:solidFill>
                  <a:srgbClr val="000000"/>
                </a:solidFill>
                <a:prstDash val="solid"/>
                <a:round/>
                <a:headEnd/>
                <a:tailEnd/>
              </a:ln>
            </p:spPr>
            <p:txBody>
              <a:bodyPr/>
              <a:lstStyle/>
              <a:p>
                <a:endParaRPr lang="en-GB"/>
              </a:p>
            </p:txBody>
          </p:sp>
          <p:sp>
            <p:nvSpPr>
              <p:cNvPr id="13560" name="Freeform 248"/>
              <p:cNvSpPr>
                <a:spLocks/>
              </p:cNvSpPr>
              <p:nvPr/>
            </p:nvSpPr>
            <p:spPr bwMode="auto">
              <a:xfrm>
                <a:off x="4339" y="3274"/>
                <a:ext cx="237" cy="82"/>
              </a:xfrm>
              <a:custGeom>
                <a:avLst/>
                <a:gdLst/>
                <a:ahLst/>
                <a:cxnLst>
                  <a:cxn ang="0">
                    <a:pos x="0" y="326"/>
                  </a:cxn>
                  <a:cxn ang="0">
                    <a:pos x="0" y="295"/>
                  </a:cxn>
                  <a:cxn ang="0">
                    <a:pos x="28" y="268"/>
                  </a:cxn>
                  <a:cxn ang="0">
                    <a:pos x="59" y="268"/>
                  </a:cxn>
                  <a:cxn ang="0">
                    <a:pos x="146" y="177"/>
                  </a:cxn>
                  <a:cxn ang="0">
                    <a:pos x="177" y="177"/>
                  </a:cxn>
                  <a:cxn ang="0">
                    <a:pos x="207" y="149"/>
                  </a:cxn>
                  <a:cxn ang="0">
                    <a:pos x="237" y="149"/>
                  </a:cxn>
                  <a:cxn ang="0">
                    <a:pos x="266" y="119"/>
                  </a:cxn>
                  <a:cxn ang="0">
                    <a:pos x="266" y="88"/>
                  </a:cxn>
                  <a:cxn ang="0">
                    <a:pos x="296" y="59"/>
                  </a:cxn>
                  <a:cxn ang="0">
                    <a:pos x="296" y="31"/>
                  </a:cxn>
                  <a:cxn ang="0">
                    <a:pos x="414" y="31"/>
                  </a:cxn>
                  <a:cxn ang="0">
                    <a:pos x="444" y="0"/>
                  </a:cxn>
                  <a:cxn ang="0">
                    <a:pos x="592" y="0"/>
                  </a:cxn>
                  <a:cxn ang="0">
                    <a:pos x="621" y="31"/>
                  </a:cxn>
                  <a:cxn ang="0">
                    <a:pos x="712" y="31"/>
                  </a:cxn>
                  <a:cxn ang="0">
                    <a:pos x="740" y="0"/>
                  </a:cxn>
                  <a:cxn ang="0">
                    <a:pos x="740" y="31"/>
                  </a:cxn>
                  <a:cxn ang="0">
                    <a:pos x="769" y="59"/>
                  </a:cxn>
                  <a:cxn ang="0">
                    <a:pos x="799" y="59"/>
                  </a:cxn>
                  <a:cxn ang="0">
                    <a:pos x="799" y="88"/>
                  </a:cxn>
                  <a:cxn ang="0">
                    <a:pos x="919" y="88"/>
                  </a:cxn>
                  <a:cxn ang="0">
                    <a:pos x="949" y="119"/>
                  </a:cxn>
                  <a:cxn ang="0">
                    <a:pos x="858" y="119"/>
                  </a:cxn>
                  <a:cxn ang="0">
                    <a:pos x="830" y="149"/>
                  </a:cxn>
                  <a:cxn ang="0">
                    <a:pos x="712" y="149"/>
                  </a:cxn>
                  <a:cxn ang="0">
                    <a:pos x="681" y="177"/>
                  </a:cxn>
                  <a:cxn ang="0">
                    <a:pos x="712" y="207"/>
                  </a:cxn>
                  <a:cxn ang="0">
                    <a:pos x="769" y="207"/>
                  </a:cxn>
                  <a:cxn ang="0">
                    <a:pos x="740" y="238"/>
                  </a:cxn>
                  <a:cxn ang="0">
                    <a:pos x="444" y="238"/>
                  </a:cxn>
                  <a:cxn ang="0">
                    <a:pos x="474" y="207"/>
                  </a:cxn>
                  <a:cxn ang="0">
                    <a:pos x="414" y="177"/>
                  </a:cxn>
                  <a:cxn ang="0">
                    <a:pos x="384" y="207"/>
                  </a:cxn>
                  <a:cxn ang="0">
                    <a:pos x="414" y="238"/>
                  </a:cxn>
                  <a:cxn ang="0">
                    <a:pos x="414" y="268"/>
                  </a:cxn>
                  <a:cxn ang="0">
                    <a:pos x="326" y="268"/>
                  </a:cxn>
                  <a:cxn ang="0">
                    <a:pos x="296" y="238"/>
                  </a:cxn>
                  <a:cxn ang="0">
                    <a:pos x="266" y="238"/>
                  </a:cxn>
                  <a:cxn ang="0">
                    <a:pos x="237" y="207"/>
                  </a:cxn>
                  <a:cxn ang="0">
                    <a:pos x="207" y="207"/>
                  </a:cxn>
                  <a:cxn ang="0">
                    <a:pos x="177" y="238"/>
                  </a:cxn>
                  <a:cxn ang="0">
                    <a:pos x="89" y="238"/>
                  </a:cxn>
                  <a:cxn ang="0">
                    <a:pos x="89" y="268"/>
                  </a:cxn>
                  <a:cxn ang="0">
                    <a:pos x="59" y="295"/>
                  </a:cxn>
                  <a:cxn ang="0">
                    <a:pos x="28" y="295"/>
                  </a:cxn>
                  <a:cxn ang="0">
                    <a:pos x="0" y="326"/>
                  </a:cxn>
                </a:cxnLst>
                <a:rect l="0" t="0" r="r" b="b"/>
                <a:pathLst>
                  <a:path w="949" h="326">
                    <a:moveTo>
                      <a:pt x="0" y="326"/>
                    </a:moveTo>
                    <a:lnTo>
                      <a:pt x="0" y="295"/>
                    </a:lnTo>
                    <a:lnTo>
                      <a:pt x="28" y="268"/>
                    </a:lnTo>
                    <a:lnTo>
                      <a:pt x="59" y="268"/>
                    </a:lnTo>
                    <a:lnTo>
                      <a:pt x="146" y="177"/>
                    </a:lnTo>
                    <a:lnTo>
                      <a:pt x="177" y="177"/>
                    </a:lnTo>
                    <a:lnTo>
                      <a:pt x="207" y="149"/>
                    </a:lnTo>
                    <a:lnTo>
                      <a:pt x="237" y="149"/>
                    </a:lnTo>
                    <a:lnTo>
                      <a:pt x="266" y="119"/>
                    </a:lnTo>
                    <a:lnTo>
                      <a:pt x="266" y="88"/>
                    </a:lnTo>
                    <a:lnTo>
                      <a:pt x="296" y="59"/>
                    </a:lnTo>
                    <a:lnTo>
                      <a:pt x="296" y="31"/>
                    </a:lnTo>
                    <a:lnTo>
                      <a:pt x="414" y="31"/>
                    </a:lnTo>
                    <a:lnTo>
                      <a:pt x="444" y="0"/>
                    </a:lnTo>
                    <a:lnTo>
                      <a:pt x="592" y="0"/>
                    </a:lnTo>
                    <a:lnTo>
                      <a:pt x="621" y="31"/>
                    </a:lnTo>
                    <a:lnTo>
                      <a:pt x="712" y="31"/>
                    </a:lnTo>
                    <a:lnTo>
                      <a:pt x="740" y="0"/>
                    </a:lnTo>
                    <a:lnTo>
                      <a:pt x="740" y="31"/>
                    </a:lnTo>
                    <a:lnTo>
                      <a:pt x="769" y="59"/>
                    </a:lnTo>
                    <a:lnTo>
                      <a:pt x="799" y="59"/>
                    </a:lnTo>
                    <a:lnTo>
                      <a:pt x="799" y="88"/>
                    </a:lnTo>
                    <a:lnTo>
                      <a:pt x="919" y="88"/>
                    </a:lnTo>
                    <a:lnTo>
                      <a:pt x="949" y="119"/>
                    </a:lnTo>
                    <a:lnTo>
                      <a:pt x="858" y="119"/>
                    </a:lnTo>
                    <a:lnTo>
                      <a:pt x="830" y="149"/>
                    </a:lnTo>
                    <a:lnTo>
                      <a:pt x="712" y="149"/>
                    </a:lnTo>
                    <a:lnTo>
                      <a:pt x="681" y="177"/>
                    </a:lnTo>
                    <a:lnTo>
                      <a:pt x="712" y="207"/>
                    </a:lnTo>
                    <a:lnTo>
                      <a:pt x="769" y="207"/>
                    </a:lnTo>
                    <a:lnTo>
                      <a:pt x="740" y="238"/>
                    </a:lnTo>
                    <a:lnTo>
                      <a:pt x="444" y="238"/>
                    </a:lnTo>
                    <a:lnTo>
                      <a:pt x="474" y="207"/>
                    </a:lnTo>
                    <a:lnTo>
                      <a:pt x="414" y="177"/>
                    </a:lnTo>
                    <a:lnTo>
                      <a:pt x="384" y="207"/>
                    </a:lnTo>
                    <a:lnTo>
                      <a:pt x="414" y="238"/>
                    </a:lnTo>
                    <a:lnTo>
                      <a:pt x="414" y="268"/>
                    </a:lnTo>
                    <a:lnTo>
                      <a:pt x="326" y="268"/>
                    </a:lnTo>
                    <a:lnTo>
                      <a:pt x="296" y="238"/>
                    </a:lnTo>
                    <a:lnTo>
                      <a:pt x="266" y="238"/>
                    </a:lnTo>
                    <a:lnTo>
                      <a:pt x="237" y="207"/>
                    </a:lnTo>
                    <a:lnTo>
                      <a:pt x="207" y="207"/>
                    </a:lnTo>
                    <a:lnTo>
                      <a:pt x="177" y="238"/>
                    </a:lnTo>
                    <a:lnTo>
                      <a:pt x="89" y="238"/>
                    </a:lnTo>
                    <a:lnTo>
                      <a:pt x="89" y="268"/>
                    </a:lnTo>
                    <a:lnTo>
                      <a:pt x="59" y="295"/>
                    </a:lnTo>
                    <a:lnTo>
                      <a:pt x="28" y="295"/>
                    </a:lnTo>
                    <a:lnTo>
                      <a:pt x="0" y="326"/>
                    </a:lnTo>
                  </a:path>
                </a:pathLst>
              </a:custGeom>
              <a:noFill/>
              <a:ln w="1588">
                <a:solidFill>
                  <a:srgbClr val="000000"/>
                </a:solidFill>
                <a:prstDash val="solid"/>
                <a:round/>
                <a:headEnd/>
                <a:tailEnd/>
              </a:ln>
            </p:spPr>
            <p:txBody>
              <a:bodyPr/>
              <a:lstStyle/>
              <a:p>
                <a:endParaRPr lang="en-GB"/>
              </a:p>
            </p:txBody>
          </p:sp>
          <p:sp>
            <p:nvSpPr>
              <p:cNvPr id="13561" name="Freeform 249"/>
              <p:cNvSpPr>
                <a:spLocks/>
              </p:cNvSpPr>
              <p:nvPr/>
            </p:nvSpPr>
            <p:spPr bwMode="auto">
              <a:xfrm>
                <a:off x="4332" y="3356"/>
                <a:ext cx="7" cy="7"/>
              </a:xfrm>
              <a:custGeom>
                <a:avLst/>
                <a:gdLst/>
                <a:ahLst/>
                <a:cxnLst>
                  <a:cxn ang="0">
                    <a:pos x="30" y="0"/>
                  </a:cxn>
                  <a:cxn ang="0">
                    <a:pos x="30" y="30"/>
                  </a:cxn>
                  <a:cxn ang="0">
                    <a:pos x="0" y="30"/>
                  </a:cxn>
                </a:cxnLst>
                <a:rect l="0" t="0" r="r" b="b"/>
                <a:pathLst>
                  <a:path w="30" h="30">
                    <a:moveTo>
                      <a:pt x="30" y="0"/>
                    </a:moveTo>
                    <a:lnTo>
                      <a:pt x="30" y="30"/>
                    </a:lnTo>
                    <a:lnTo>
                      <a:pt x="0" y="30"/>
                    </a:lnTo>
                  </a:path>
                </a:pathLst>
              </a:custGeom>
              <a:noFill/>
              <a:ln w="1588">
                <a:solidFill>
                  <a:srgbClr val="000000"/>
                </a:solidFill>
                <a:prstDash val="solid"/>
                <a:round/>
                <a:headEnd/>
                <a:tailEnd/>
              </a:ln>
            </p:spPr>
            <p:txBody>
              <a:bodyPr/>
              <a:lstStyle/>
              <a:p>
                <a:endParaRPr lang="en-GB"/>
              </a:p>
            </p:txBody>
          </p:sp>
          <p:sp>
            <p:nvSpPr>
              <p:cNvPr id="13562" name="Freeform 250"/>
              <p:cNvSpPr>
                <a:spLocks/>
              </p:cNvSpPr>
              <p:nvPr/>
            </p:nvSpPr>
            <p:spPr bwMode="auto">
              <a:xfrm>
                <a:off x="4324" y="3363"/>
                <a:ext cx="733" cy="348"/>
              </a:xfrm>
              <a:custGeom>
                <a:avLst/>
                <a:gdLst/>
                <a:ahLst/>
                <a:cxnLst>
                  <a:cxn ang="0">
                    <a:pos x="0" y="148"/>
                  </a:cxn>
                  <a:cxn ang="0">
                    <a:pos x="61" y="177"/>
                  </a:cxn>
                  <a:cxn ang="0">
                    <a:pos x="207" y="148"/>
                  </a:cxn>
                  <a:cxn ang="0">
                    <a:pos x="180" y="266"/>
                  </a:cxn>
                  <a:cxn ang="0">
                    <a:pos x="238" y="295"/>
                  </a:cxn>
                  <a:cxn ang="0">
                    <a:pos x="298" y="385"/>
                  </a:cxn>
                  <a:cxn ang="0">
                    <a:pos x="238" y="473"/>
                  </a:cxn>
                  <a:cxn ang="0">
                    <a:pos x="327" y="532"/>
                  </a:cxn>
                  <a:cxn ang="0">
                    <a:pos x="207" y="591"/>
                  </a:cxn>
                  <a:cxn ang="0">
                    <a:pos x="150" y="473"/>
                  </a:cxn>
                  <a:cxn ang="0">
                    <a:pos x="120" y="532"/>
                  </a:cxn>
                  <a:cxn ang="0">
                    <a:pos x="89" y="591"/>
                  </a:cxn>
                  <a:cxn ang="0">
                    <a:pos x="180" y="650"/>
                  </a:cxn>
                  <a:cxn ang="0">
                    <a:pos x="238" y="650"/>
                  </a:cxn>
                  <a:cxn ang="0">
                    <a:pos x="357" y="711"/>
                  </a:cxn>
                  <a:cxn ang="0">
                    <a:pos x="327" y="798"/>
                  </a:cxn>
                  <a:cxn ang="0">
                    <a:pos x="387" y="917"/>
                  </a:cxn>
                  <a:cxn ang="0">
                    <a:pos x="445" y="917"/>
                  </a:cxn>
                  <a:cxn ang="0">
                    <a:pos x="475" y="975"/>
                  </a:cxn>
                  <a:cxn ang="0">
                    <a:pos x="387" y="975"/>
                  </a:cxn>
                  <a:cxn ang="0">
                    <a:pos x="653" y="1006"/>
                  </a:cxn>
                  <a:cxn ang="0">
                    <a:pos x="624" y="1066"/>
                  </a:cxn>
                  <a:cxn ang="0">
                    <a:pos x="505" y="1124"/>
                  </a:cxn>
                  <a:cxn ang="0">
                    <a:pos x="624" y="1184"/>
                  </a:cxn>
                  <a:cxn ang="0">
                    <a:pos x="712" y="1093"/>
                  </a:cxn>
                  <a:cxn ang="0">
                    <a:pos x="773" y="1093"/>
                  </a:cxn>
                  <a:cxn ang="0">
                    <a:pos x="860" y="1154"/>
                  </a:cxn>
                  <a:cxn ang="0">
                    <a:pos x="919" y="1154"/>
                  </a:cxn>
                  <a:cxn ang="0">
                    <a:pos x="949" y="1213"/>
                  </a:cxn>
                  <a:cxn ang="0">
                    <a:pos x="1010" y="1272"/>
                  </a:cxn>
                  <a:cxn ang="0">
                    <a:pos x="1098" y="1331"/>
                  </a:cxn>
                  <a:cxn ang="0">
                    <a:pos x="1187" y="1302"/>
                  </a:cxn>
                  <a:cxn ang="0">
                    <a:pos x="1305" y="1302"/>
                  </a:cxn>
                  <a:cxn ang="0">
                    <a:pos x="1305" y="1213"/>
                  </a:cxn>
                  <a:cxn ang="0">
                    <a:pos x="1365" y="1066"/>
                  </a:cxn>
                  <a:cxn ang="0">
                    <a:pos x="1542" y="1093"/>
                  </a:cxn>
                  <a:cxn ang="0">
                    <a:pos x="1631" y="1154"/>
                  </a:cxn>
                  <a:cxn ang="0">
                    <a:pos x="1749" y="1184"/>
                  </a:cxn>
                  <a:cxn ang="0">
                    <a:pos x="1958" y="1361"/>
                  </a:cxn>
                  <a:cxn ang="0">
                    <a:pos x="2165" y="1331"/>
                  </a:cxn>
                  <a:cxn ang="0">
                    <a:pos x="2284" y="1272"/>
                  </a:cxn>
                  <a:cxn ang="0">
                    <a:pos x="2342" y="1242"/>
                  </a:cxn>
                  <a:cxn ang="0">
                    <a:pos x="2431" y="1154"/>
                  </a:cxn>
                  <a:cxn ang="0">
                    <a:pos x="2549" y="1124"/>
                  </a:cxn>
                  <a:cxn ang="0">
                    <a:pos x="2668" y="1184"/>
                  </a:cxn>
                  <a:cxn ang="0">
                    <a:pos x="2757" y="1184"/>
                  </a:cxn>
                  <a:cxn ang="0">
                    <a:pos x="2877" y="1066"/>
                  </a:cxn>
                  <a:cxn ang="0">
                    <a:pos x="2816" y="1272"/>
                  </a:cxn>
                </a:cxnLst>
                <a:rect l="0" t="0" r="r" b="b"/>
                <a:pathLst>
                  <a:path w="2934" h="1391">
                    <a:moveTo>
                      <a:pt x="31" y="0"/>
                    </a:moveTo>
                    <a:lnTo>
                      <a:pt x="31" y="118"/>
                    </a:lnTo>
                    <a:lnTo>
                      <a:pt x="0" y="148"/>
                    </a:lnTo>
                    <a:lnTo>
                      <a:pt x="0" y="177"/>
                    </a:lnTo>
                    <a:lnTo>
                      <a:pt x="31" y="207"/>
                    </a:lnTo>
                    <a:lnTo>
                      <a:pt x="61" y="177"/>
                    </a:lnTo>
                    <a:lnTo>
                      <a:pt x="150" y="177"/>
                    </a:lnTo>
                    <a:lnTo>
                      <a:pt x="180" y="148"/>
                    </a:lnTo>
                    <a:lnTo>
                      <a:pt x="207" y="148"/>
                    </a:lnTo>
                    <a:lnTo>
                      <a:pt x="238" y="177"/>
                    </a:lnTo>
                    <a:lnTo>
                      <a:pt x="180" y="237"/>
                    </a:lnTo>
                    <a:lnTo>
                      <a:pt x="180" y="266"/>
                    </a:lnTo>
                    <a:lnTo>
                      <a:pt x="207" y="266"/>
                    </a:lnTo>
                    <a:lnTo>
                      <a:pt x="207" y="295"/>
                    </a:lnTo>
                    <a:lnTo>
                      <a:pt x="238" y="295"/>
                    </a:lnTo>
                    <a:lnTo>
                      <a:pt x="238" y="385"/>
                    </a:lnTo>
                    <a:lnTo>
                      <a:pt x="268" y="355"/>
                    </a:lnTo>
                    <a:lnTo>
                      <a:pt x="298" y="385"/>
                    </a:lnTo>
                    <a:lnTo>
                      <a:pt x="238" y="443"/>
                    </a:lnTo>
                    <a:lnTo>
                      <a:pt x="207" y="443"/>
                    </a:lnTo>
                    <a:lnTo>
                      <a:pt x="238" y="473"/>
                    </a:lnTo>
                    <a:lnTo>
                      <a:pt x="238" y="504"/>
                    </a:lnTo>
                    <a:lnTo>
                      <a:pt x="268" y="532"/>
                    </a:lnTo>
                    <a:lnTo>
                      <a:pt x="327" y="532"/>
                    </a:lnTo>
                    <a:lnTo>
                      <a:pt x="327" y="562"/>
                    </a:lnTo>
                    <a:lnTo>
                      <a:pt x="207" y="562"/>
                    </a:lnTo>
                    <a:lnTo>
                      <a:pt x="207" y="591"/>
                    </a:lnTo>
                    <a:lnTo>
                      <a:pt x="180" y="562"/>
                    </a:lnTo>
                    <a:lnTo>
                      <a:pt x="180" y="504"/>
                    </a:lnTo>
                    <a:lnTo>
                      <a:pt x="150" y="473"/>
                    </a:lnTo>
                    <a:lnTo>
                      <a:pt x="89" y="473"/>
                    </a:lnTo>
                    <a:lnTo>
                      <a:pt x="120" y="504"/>
                    </a:lnTo>
                    <a:lnTo>
                      <a:pt x="120" y="532"/>
                    </a:lnTo>
                    <a:lnTo>
                      <a:pt x="150" y="562"/>
                    </a:lnTo>
                    <a:lnTo>
                      <a:pt x="120" y="591"/>
                    </a:lnTo>
                    <a:lnTo>
                      <a:pt x="89" y="591"/>
                    </a:lnTo>
                    <a:lnTo>
                      <a:pt x="89" y="622"/>
                    </a:lnTo>
                    <a:lnTo>
                      <a:pt x="120" y="622"/>
                    </a:lnTo>
                    <a:lnTo>
                      <a:pt x="180" y="650"/>
                    </a:lnTo>
                    <a:lnTo>
                      <a:pt x="207" y="622"/>
                    </a:lnTo>
                    <a:lnTo>
                      <a:pt x="238" y="622"/>
                    </a:lnTo>
                    <a:lnTo>
                      <a:pt x="238" y="650"/>
                    </a:lnTo>
                    <a:lnTo>
                      <a:pt x="268" y="680"/>
                    </a:lnTo>
                    <a:lnTo>
                      <a:pt x="327" y="680"/>
                    </a:lnTo>
                    <a:lnTo>
                      <a:pt x="357" y="711"/>
                    </a:lnTo>
                    <a:lnTo>
                      <a:pt x="387" y="711"/>
                    </a:lnTo>
                    <a:lnTo>
                      <a:pt x="387" y="741"/>
                    </a:lnTo>
                    <a:lnTo>
                      <a:pt x="327" y="798"/>
                    </a:lnTo>
                    <a:lnTo>
                      <a:pt x="357" y="829"/>
                    </a:lnTo>
                    <a:lnTo>
                      <a:pt x="357" y="887"/>
                    </a:lnTo>
                    <a:lnTo>
                      <a:pt x="387" y="917"/>
                    </a:lnTo>
                    <a:lnTo>
                      <a:pt x="417" y="887"/>
                    </a:lnTo>
                    <a:lnTo>
                      <a:pt x="417" y="917"/>
                    </a:lnTo>
                    <a:lnTo>
                      <a:pt x="445" y="917"/>
                    </a:lnTo>
                    <a:lnTo>
                      <a:pt x="445" y="947"/>
                    </a:lnTo>
                    <a:lnTo>
                      <a:pt x="475" y="947"/>
                    </a:lnTo>
                    <a:lnTo>
                      <a:pt x="475" y="975"/>
                    </a:lnTo>
                    <a:lnTo>
                      <a:pt x="445" y="1006"/>
                    </a:lnTo>
                    <a:lnTo>
                      <a:pt x="417" y="975"/>
                    </a:lnTo>
                    <a:lnTo>
                      <a:pt x="387" y="975"/>
                    </a:lnTo>
                    <a:lnTo>
                      <a:pt x="387" y="1036"/>
                    </a:lnTo>
                    <a:lnTo>
                      <a:pt x="594" y="1036"/>
                    </a:lnTo>
                    <a:lnTo>
                      <a:pt x="653" y="1006"/>
                    </a:lnTo>
                    <a:lnTo>
                      <a:pt x="682" y="1036"/>
                    </a:lnTo>
                    <a:lnTo>
                      <a:pt x="653" y="1066"/>
                    </a:lnTo>
                    <a:lnTo>
                      <a:pt x="624" y="1066"/>
                    </a:lnTo>
                    <a:lnTo>
                      <a:pt x="624" y="1093"/>
                    </a:lnTo>
                    <a:lnTo>
                      <a:pt x="505" y="1093"/>
                    </a:lnTo>
                    <a:lnTo>
                      <a:pt x="505" y="1124"/>
                    </a:lnTo>
                    <a:lnTo>
                      <a:pt x="594" y="1124"/>
                    </a:lnTo>
                    <a:lnTo>
                      <a:pt x="624" y="1154"/>
                    </a:lnTo>
                    <a:lnTo>
                      <a:pt x="624" y="1184"/>
                    </a:lnTo>
                    <a:lnTo>
                      <a:pt x="682" y="1124"/>
                    </a:lnTo>
                    <a:lnTo>
                      <a:pt x="682" y="1093"/>
                    </a:lnTo>
                    <a:lnTo>
                      <a:pt x="712" y="1093"/>
                    </a:lnTo>
                    <a:lnTo>
                      <a:pt x="742" y="1066"/>
                    </a:lnTo>
                    <a:lnTo>
                      <a:pt x="742" y="1093"/>
                    </a:lnTo>
                    <a:lnTo>
                      <a:pt x="773" y="1093"/>
                    </a:lnTo>
                    <a:lnTo>
                      <a:pt x="773" y="1124"/>
                    </a:lnTo>
                    <a:lnTo>
                      <a:pt x="830" y="1124"/>
                    </a:lnTo>
                    <a:lnTo>
                      <a:pt x="860" y="1154"/>
                    </a:lnTo>
                    <a:lnTo>
                      <a:pt x="860" y="1124"/>
                    </a:lnTo>
                    <a:lnTo>
                      <a:pt x="891" y="1124"/>
                    </a:lnTo>
                    <a:lnTo>
                      <a:pt x="919" y="1154"/>
                    </a:lnTo>
                    <a:lnTo>
                      <a:pt x="891" y="1184"/>
                    </a:lnTo>
                    <a:lnTo>
                      <a:pt x="919" y="1184"/>
                    </a:lnTo>
                    <a:lnTo>
                      <a:pt x="949" y="1213"/>
                    </a:lnTo>
                    <a:lnTo>
                      <a:pt x="949" y="1242"/>
                    </a:lnTo>
                    <a:lnTo>
                      <a:pt x="980" y="1272"/>
                    </a:lnTo>
                    <a:lnTo>
                      <a:pt x="1010" y="1272"/>
                    </a:lnTo>
                    <a:lnTo>
                      <a:pt x="1037" y="1302"/>
                    </a:lnTo>
                    <a:lnTo>
                      <a:pt x="1067" y="1302"/>
                    </a:lnTo>
                    <a:lnTo>
                      <a:pt x="1098" y="1331"/>
                    </a:lnTo>
                    <a:lnTo>
                      <a:pt x="1128" y="1331"/>
                    </a:lnTo>
                    <a:lnTo>
                      <a:pt x="1156" y="1302"/>
                    </a:lnTo>
                    <a:lnTo>
                      <a:pt x="1187" y="1302"/>
                    </a:lnTo>
                    <a:lnTo>
                      <a:pt x="1187" y="1272"/>
                    </a:lnTo>
                    <a:lnTo>
                      <a:pt x="1275" y="1272"/>
                    </a:lnTo>
                    <a:lnTo>
                      <a:pt x="1305" y="1302"/>
                    </a:lnTo>
                    <a:lnTo>
                      <a:pt x="1305" y="1272"/>
                    </a:lnTo>
                    <a:lnTo>
                      <a:pt x="1335" y="1272"/>
                    </a:lnTo>
                    <a:lnTo>
                      <a:pt x="1305" y="1213"/>
                    </a:lnTo>
                    <a:lnTo>
                      <a:pt x="1335" y="1213"/>
                    </a:lnTo>
                    <a:lnTo>
                      <a:pt x="1335" y="1093"/>
                    </a:lnTo>
                    <a:lnTo>
                      <a:pt x="1365" y="1066"/>
                    </a:lnTo>
                    <a:lnTo>
                      <a:pt x="1454" y="1066"/>
                    </a:lnTo>
                    <a:lnTo>
                      <a:pt x="1483" y="1093"/>
                    </a:lnTo>
                    <a:lnTo>
                      <a:pt x="1542" y="1093"/>
                    </a:lnTo>
                    <a:lnTo>
                      <a:pt x="1572" y="1124"/>
                    </a:lnTo>
                    <a:lnTo>
                      <a:pt x="1602" y="1124"/>
                    </a:lnTo>
                    <a:lnTo>
                      <a:pt x="1631" y="1154"/>
                    </a:lnTo>
                    <a:lnTo>
                      <a:pt x="1690" y="1154"/>
                    </a:lnTo>
                    <a:lnTo>
                      <a:pt x="1721" y="1184"/>
                    </a:lnTo>
                    <a:lnTo>
                      <a:pt x="1749" y="1184"/>
                    </a:lnTo>
                    <a:lnTo>
                      <a:pt x="1897" y="1331"/>
                    </a:lnTo>
                    <a:lnTo>
                      <a:pt x="1928" y="1331"/>
                    </a:lnTo>
                    <a:lnTo>
                      <a:pt x="1958" y="1361"/>
                    </a:lnTo>
                    <a:lnTo>
                      <a:pt x="1986" y="1361"/>
                    </a:lnTo>
                    <a:lnTo>
                      <a:pt x="2016" y="1331"/>
                    </a:lnTo>
                    <a:lnTo>
                      <a:pt x="2165" y="1331"/>
                    </a:lnTo>
                    <a:lnTo>
                      <a:pt x="2195" y="1302"/>
                    </a:lnTo>
                    <a:lnTo>
                      <a:pt x="2223" y="1331"/>
                    </a:lnTo>
                    <a:lnTo>
                      <a:pt x="2284" y="1272"/>
                    </a:lnTo>
                    <a:lnTo>
                      <a:pt x="2311" y="1302"/>
                    </a:lnTo>
                    <a:lnTo>
                      <a:pt x="2311" y="1272"/>
                    </a:lnTo>
                    <a:lnTo>
                      <a:pt x="2342" y="1242"/>
                    </a:lnTo>
                    <a:lnTo>
                      <a:pt x="2342" y="1213"/>
                    </a:lnTo>
                    <a:lnTo>
                      <a:pt x="2402" y="1154"/>
                    </a:lnTo>
                    <a:lnTo>
                      <a:pt x="2431" y="1154"/>
                    </a:lnTo>
                    <a:lnTo>
                      <a:pt x="2491" y="1093"/>
                    </a:lnTo>
                    <a:lnTo>
                      <a:pt x="2549" y="1093"/>
                    </a:lnTo>
                    <a:lnTo>
                      <a:pt x="2549" y="1124"/>
                    </a:lnTo>
                    <a:lnTo>
                      <a:pt x="2579" y="1124"/>
                    </a:lnTo>
                    <a:lnTo>
                      <a:pt x="2609" y="1154"/>
                    </a:lnTo>
                    <a:lnTo>
                      <a:pt x="2668" y="1184"/>
                    </a:lnTo>
                    <a:lnTo>
                      <a:pt x="2697" y="1184"/>
                    </a:lnTo>
                    <a:lnTo>
                      <a:pt x="2727" y="1154"/>
                    </a:lnTo>
                    <a:lnTo>
                      <a:pt x="2757" y="1184"/>
                    </a:lnTo>
                    <a:lnTo>
                      <a:pt x="2757" y="1154"/>
                    </a:lnTo>
                    <a:lnTo>
                      <a:pt x="2846" y="1066"/>
                    </a:lnTo>
                    <a:lnTo>
                      <a:pt x="2877" y="1066"/>
                    </a:lnTo>
                    <a:lnTo>
                      <a:pt x="2934" y="1124"/>
                    </a:lnTo>
                    <a:lnTo>
                      <a:pt x="2934" y="1154"/>
                    </a:lnTo>
                    <a:lnTo>
                      <a:pt x="2816" y="1272"/>
                    </a:lnTo>
                    <a:lnTo>
                      <a:pt x="2877" y="1331"/>
                    </a:lnTo>
                    <a:lnTo>
                      <a:pt x="2877" y="1391"/>
                    </a:lnTo>
                  </a:path>
                </a:pathLst>
              </a:custGeom>
              <a:noFill/>
              <a:ln w="1588">
                <a:solidFill>
                  <a:srgbClr val="000000"/>
                </a:solidFill>
                <a:prstDash val="solid"/>
                <a:round/>
                <a:headEnd/>
                <a:tailEnd/>
              </a:ln>
            </p:spPr>
            <p:txBody>
              <a:bodyPr/>
              <a:lstStyle/>
              <a:p>
                <a:endParaRPr lang="en-GB"/>
              </a:p>
            </p:txBody>
          </p:sp>
          <p:sp>
            <p:nvSpPr>
              <p:cNvPr id="13563" name="Line 251"/>
              <p:cNvSpPr>
                <a:spLocks noChangeShapeType="1"/>
              </p:cNvSpPr>
              <p:nvPr/>
            </p:nvSpPr>
            <p:spPr bwMode="auto">
              <a:xfrm flipV="1">
                <a:off x="4332" y="3356"/>
                <a:ext cx="7" cy="7"/>
              </a:xfrm>
              <a:prstGeom prst="line">
                <a:avLst/>
              </a:prstGeom>
              <a:noFill/>
              <a:ln w="1588">
                <a:solidFill>
                  <a:srgbClr val="000000"/>
                </a:solidFill>
                <a:round/>
                <a:headEnd/>
                <a:tailEnd/>
              </a:ln>
            </p:spPr>
            <p:txBody>
              <a:bodyPr/>
              <a:lstStyle/>
              <a:p>
                <a:endParaRPr lang="en-GB"/>
              </a:p>
            </p:txBody>
          </p:sp>
          <p:sp>
            <p:nvSpPr>
              <p:cNvPr id="13564" name="Freeform 252"/>
              <p:cNvSpPr>
                <a:spLocks/>
              </p:cNvSpPr>
              <p:nvPr/>
            </p:nvSpPr>
            <p:spPr bwMode="auto">
              <a:xfrm>
                <a:off x="4405" y="3045"/>
                <a:ext cx="67" cy="155"/>
              </a:xfrm>
              <a:custGeom>
                <a:avLst/>
                <a:gdLst/>
                <a:ahLst/>
                <a:cxnLst>
                  <a:cxn ang="0">
                    <a:pos x="148" y="620"/>
                  </a:cxn>
                  <a:cxn ang="0">
                    <a:pos x="148" y="561"/>
                  </a:cxn>
                  <a:cxn ang="0">
                    <a:pos x="118" y="531"/>
                  </a:cxn>
                  <a:cxn ang="0">
                    <a:pos x="90" y="531"/>
                  </a:cxn>
                  <a:cxn ang="0">
                    <a:pos x="60" y="501"/>
                  </a:cxn>
                  <a:cxn ang="0">
                    <a:pos x="60" y="473"/>
                  </a:cxn>
                  <a:cxn ang="0">
                    <a:pos x="30" y="443"/>
                  </a:cxn>
                  <a:cxn ang="0">
                    <a:pos x="0" y="443"/>
                  </a:cxn>
                  <a:cxn ang="0">
                    <a:pos x="0" y="413"/>
                  </a:cxn>
                  <a:cxn ang="0">
                    <a:pos x="30" y="413"/>
                  </a:cxn>
                  <a:cxn ang="0">
                    <a:pos x="30" y="382"/>
                  </a:cxn>
                  <a:cxn ang="0">
                    <a:pos x="60" y="354"/>
                  </a:cxn>
                  <a:cxn ang="0">
                    <a:pos x="90" y="354"/>
                  </a:cxn>
                  <a:cxn ang="0">
                    <a:pos x="90" y="206"/>
                  </a:cxn>
                  <a:cxn ang="0">
                    <a:pos x="148" y="146"/>
                  </a:cxn>
                  <a:cxn ang="0">
                    <a:pos x="148" y="118"/>
                  </a:cxn>
                  <a:cxn ang="0">
                    <a:pos x="237" y="118"/>
                  </a:cxn>
                  <a:cxn ang="0">
                    <a:pos x="267" y="88"/>
                  </a:cxn>
                  <a:cxn ang="0">
                    <a:pos x="267" y="0"/>
                  </a:cxn>
                </a:cxnLst>
                <a:rect l="0" t="0" r="r" b="b"/>
                <a:pathLst>
                  <a:path w="267" h="620">
                    <a:moveTo>
                      <a:pt x="148" y="620"/>
                    </a:moveTo>
                    <a:lnTo>
                      <a:pt x="148" y="561"/>
                    </a:lnTo>
                    <a:lnTo>
                      <a:pt x="118" y="531"/>
                    </a:lnTo>
                    <a:lnTo>
                      <a:pt x="90" y="531"/>
                    </a:lnTo>
                    <a:lnTo>
                      <a:pt x="60" y="501"/>
                    </a:lnTo>
                    <a:lnTo>
                      <a:pt x="60" y="473"/>
                    </a:lnTo>
                    <a:lnTo>
                      <a:pt x="30" y="443"/>
                    </a:lnTo>
                    <a:lnTo>
                      <a:pt x="0" y="443"/>
                    </a:lnTo>
                    <a:lnTo>
                      <a:pt x="0" y="413"/>
                    </a:lnTo>
                    <a:lnTo>
                      <a:pt x="30" y="413"/>
                    </a:lnTo>
                    <a:lnTo>
                      <a:pt x="30" y="382"/>
                    </a:lnTo>
                    <a:lnTo>
                      <a:pt x="60" y="354"/>
                    </a:lnTo>
                    <a:lnTo>
                      <a:pt x="90" y="354"/>
                    </a:lnTo>
                    <a:lnTo>
                      <a:pt x="90" y="206"/>
                    </a:lnTo>
                    <a:lnTo>
                      <a:pt x="148" y="146"/>
                    </a:lnTo>
                    <a:lnTo>
                      <a:pt x="148" y="118"/>
                    </a:lnTo>
                    <a:lnTo>
                      <a:pt x="237" y="118"/>
                    </a:lnTo>
                    <a:lnTo>
                      <a:pt x="267" y="88"/>
                    </a:lnTo>
                    <a:lnTo>
                      <a:pt x="267" y="0"/>
                    </a:lnTo>
                  </a:path>
                </a:pathLst>
              </a:custGeom>
              <a:noFill/>
              <a:ln w="1588">
                <a:solidFill>
                  <a:srgbClr val="000000"/>
                </a:solidFill>
                <a:prstDash val="solid"/>
                <a:round/>
                <a:headEnd/>
                <a:tailEnd/>
              </a:ln>
            </p:spPr>
            <p:txBody>
              <a:bodyPr/>
              <a:lstStyle/>
              <a:p>
                <a:endParaRPr lang="en-GB"/>
              </a:p>
            </p:txBody>
          </p:sp>
          <p:sp>
            <p:nvSpPr>
              <p:cNvPr id="13565" name="Freeform 253"/>
              <p:cNvSpPr>
                <a:spLocks/>
              </p:cNvSpPr>
              <p:nvPr/>
            </p:nvSpPr>
            <p:spPr bwMode="auto">
              <a:xfrm>
                <a:off x="3909" y="3393"/>
                <a:ext cx="319" cy="273"/>
              </a:xfrm>
              <a:custGeom>
                <a:avLst/>
                <a:gdLst/>
                <a:ahLst/>
                <a:cxnLst>
                  <a:cxn ang="0">
                    <a:pos x="801" y="267"/>
                  </a:cxn>
                  <a:cxn ang="0">
                    <a:pos x="801" y="325"/>
                  </a:cxn>
                  <a:cxn ang="0">
                    <a:pos x="889" y="325"/>
                  </a:cxn>
                  <a:cxn ang="0">
                    <a:pos x="948" y="386"/>
                  </a:cxn>
                  <a:cxn ang="0">
                    <a:pos x="978" y="355"/>
                  </a:cxn>
                  <a:cxn ang="0">
                    <a:pos x="859" y="267"/>
                  </a:cxn>
                  <a:cxn ang="0">
                    <a:pos x="948" y="237"/>
                  </a:cxn>
                  <a:cxn ang="0">
                    <a:pos x="1066" y="325"/>
                  </a:cxn>
                  <a:cxn ang="0">
                    <a:pos x="1126" y="355"/>
                  </a:cxn>
                  <a:cxn ang="0">
                    <a:pos x="1185" y="473"/>
                  </a:cxn>
                  <a:cxn ang="0">
                    <a:pos x="1273" y="562"/>
                  </a:cxn>
                  <a:cxn ang="0">
                    <a:pos x="1155" y="532"/>
                  </a:cxn>
                  <a:cxn ang="0">
                    <a:pos x="1126" y="444"/>
                  </a:cxn>
                  <a:cxn ang="0">
                    <a:pos x="1126" y="504"/>
                  </a:cxn>
                  <a:cxn ang="0">
                    <a:pos x="1038" y="623"/>
                  </a:cxn>
                  <a:cxn ang="0">
                    <a:pos x="978" y="562"/>
                  </a:cxn>
                  <a:cxn ang="0">
                    <a:pos x="830" y="623"/>
                  </a:cxn>
                  <a:cxn ang="0">
                    <a:pos x="889" y="650"/>
                  </a:cxn>
                  <a:cxn ang="0">
                    <a:pos x="919" y="711"/>
                  </a:cxn>
                  <a:cxn ang="0">
                    <a:pos x="978" y="769"/>
                  </a:cxn>
                  <a:cxn ang="0">
                    <a:pos x="859" y="799"/>
                  </a:cxn>
                  <a:cxn ang="0">
                    <a:pos x="801" y="741"/>
                  </a:cxn>
                  <a:cxn ang="0">
                    <a:pos x="801" y="799"/>
                  </a:cxn>
                  <a:cxn ang="0">
                    <a:pos x="830" y="888"/>
                  </a:cxn>
                  <a:cxn ang="0">
                    <a:pos x="889" y="975"/>
                  </a:cxn>
                  <a:cxn ang="0">
                    <a:pos x="919" y="1095"/>
                  </a:cxn>
                  <a:cxn ang="0">
                    <a:pos x="801" y="975"/>
                  </a:cxn>
                  <a:cxn ang="0">
                    <a:pos x="710" y="1095"/>
                  </a:cxn>
                  <a:cxn ang="0">
                    <a:pos x="652" y="1006"/>
                  </a:cxn>
                  <a:cxn ang="0">
                    <a:pos x="623" y="918"/>
                  </a:cxn>
                  <a:cxn ang="0">
                    <a:pos x="564" y="975"/>
                  </a:cxn>
                  <a:cxn ang="0">
                    <a:pos x="473" y="918"/>
                  </a:cxn>
                  <a:cxn ang="0">
                    <a:pos x="473" y="829"/>
                  </a:cxn>
                  <a:cxn ang="0">
                    <a:pos x="327" y="593"/>
                  </a:cxn>
                  <a:cxn ang="0">
                    <a:pos x="473" y="473"/>
                  </a:cxn>
                  <a:cxn ang="0">
                    <a:pos x="385" y="473"/>
                  </a:cxn>
                  <a:cxn ang="0">
                    <a:pos x="296" y="473"/>
                  </a:cxn>
                  <a:cxn ang="0">
                    <a:pos x="266" y="355"/>
                  </a:cxn>
                  <a:cxn ang="0">
                    <a:pos x="178" y="267"/>
                  </a:cxn>
                  <a:cxn ang="0">
                    <a:pos x="266" y="267"/>
                  </a:cxn>
                  <a:cxn ang="0">
                    <a:pos x="266" y="237"/>
                  </a:cxn>
                  <a:cxn ang="0">
                    <a:pos x="89" y="119"/>
                  </a:cxn>
                  <a:cxn ang="0">
                    <a:pos x="0" y="30"/>
                  </a:cxn>
                </a:cxnLst>
                <a:rect l="0" t="0" r="r" b="b"/>
                <a:pathLst>
                  <a:path w="1273" h="1095">
                    <a:moveTo>
                      <a:pt x="830" y="207"/>
                    </a:moveTo>
                    <a:lnTo>
                      <a:pt x="830" y="237"/>
                    </a:lnTo>
                    <a:lnTo>
                      <a:pt x="801" y="267"/>
                    </a:lnTo>
                    <a:lnTo>
                      <a:pt x="710" y="267"/>
                    </a:lnTo>
                    <a:lnTo>
                      <a:pt x="741" y="295"/>
                    </a:lnTo>
                    <a:lnTo>
                      <a:pt x="801" y="325"/>
                    </a:lnTo>
                    <a:lnTo>
                      <a:pt x="830" y="325"/>
                    </a:lnTo>
                    <a:lnTo>
                      <a:pt x="859" y="355"/>
                    </a:lnTo>
                    <a:lnTo>
                      <a:pt x="889" y="325"/>
                    </a:lnTo>
                    <a:lnTo>
                      <a:pt x="919" y="355"/>
                    </a:lnTo>
                    <a:lnTo>
                      <a:pt x="889" y="386"/>
                    </a:lnTo>
                    <a:lnTo>
                      <a:pt x="948" y="386"/>
                    </a:lnTo>
                    <a:lnTo>
                      <a:pt x="993" y="429"/>
                    </a:lnTo>
                    <a:lnTo>
                      <a:pt x="978" y="414"/>
                    </a:lnTo>
                    <a:lnTo>
                      <a:pt x="978" y="355"/>
                    </a:lnTo>
                    <a:lnTo>
                      <a:pt x="948" y="325"/>
                    </a:lnTo>
                    <a:lnTo>
                      <a:pt x="919" y="325"/>
                    </a:lnTo>
                    <a:lnTo>
                      <a:pt x="859" y="267"/>
                    </a:lnTo>
                    <a:lnTo>
                      <a:pt x="830" y="267"/>
                    </a:lnTo>
                    <a:lnTo>
                      <a:pt x="859" y="237"/>
                    </a:lnTo>
                    <a:lnTo>
                      <a:pt x="948" y="237"/>
                    </a:lnTo>
                    <a:lnTo>
                      <a:pt x="948" y="267"/>
                    </a:lnTo>
                    <a:lnTo>
                      <a:pt x="1008" y="325"/>
                    </a:lnTo>
                    <a:lnTo>
                      <a:pt x="1066" y="325"/>
                    </a:lnTo>
                    <a:lnTo>
                      <a:pt x="1096" y="355"/>
                    </a:lnTo>
                    <a:lnTo>
                      <a:pt x="1126" y="325"/>
                    </a:lnTo>
                    <a:lnTo>
                      <a:pt x="1126" y="355"/>
                    </a:lnTo>
                    <a:lnTo>
                      <a:pt x="1155" y="386"/>
                    </a:lnTo>
                    <a:lnTo>
                      <a:pt x="1155" y="444"/>
                    </a:lnTo>
                    <a:lnTo>
                      <a:pt x="1185" y="473"/>
                    </a:lnTo>
                    <a:lnTo>
                      <a:pt x="1185" y="504"/>
                    </a:lnTo>
                    <a:lnTo>
                      <a:pt x="1215" y="504"/>
                    </a:lnTo>
                    <a:lnTo>
                      <a:pt x="1273" y="562"/>
                    </a:lnTo>
                    <a:lnTo>
                      <a:pt x="1273" y="593"/>
                    </a:lnTo>
                    <a:lnTo>
                      <a:pt x="1245" y="593"/>
                    </a:lnTo>
                    <a:lnTo>
                      <a:pt x="1155" y="532"/>
                    </a:lnTo>
                    <a:lnTo>
                      <a:pt x="1155" y="504"/>
                    </a:lnTo>
                    <a:lnTo>
                      <a:pt x="1126" y="473"/>
                    </a:lnTo>
                    <a:lnTo>
                      <a:pt x="1126" y="444"/>
                    </a:lnTo>
                    <a:lnTo>
                      <a:pt x="1038" y="444"/>
                    </a:lnTo>
                    <a:lnTo>
                      <a:pt x="1096" y="473"/>
                    </a:lnTo>
                    <a:lnTo>
                      <a:pt x="1126" y="504"/>
                    </a:lnTo>
                    <a:lnTo>
                      <a:pt x="1126" y="680"/>
                    </a:lnTo>
                    <a:lnTo>
                      <a:pt x="1066" y="623"/>
                    </a:lnTo>
                    <a:lnTo>
                      <a:pt x="1038" y="623"/>
                    </a:lnTo>
                    <a:lnTo>
                      <a:pt x="1038" y="593"/>
                    </a:lnTo>
                    <a:lnTo>
                      <a:pt x="1008" y="593"/>
                    </a:lnTo>
                    <a:lnTo>
                      <a:pt x="978" y="562"/>
                    </a:lnTo>
                    <a:lnTo>
                      <a:pt x="978" y="593"/>
                    </a:lnTo>
                    <a:lnTo>
                      <a:pt x="830" y="593"/>
                    </a:lnTo>
                    <a:lnTo>
                      <a:pt x="830" y="623"/>
                    </a:lnTo>
                    <a:lnTo>
                      <a:pt x="859" y="623"/>
                    </a:lnTo>
                    <a:lnTo>
                      <a:pt x="859" y="650"/>
                    </a:lnTo>
                    <a:lnTo>
                      <a:pt x="889" y="650"/>
                    </a:lnTo>
                    <a:lnTo>
                      <a:pt x="889" y="711"/>
                    </a:lnTo>
                    <a:lnTo>
                      <a:pt x="919" y="741"/>
                    </a:lnTo>
                    <a:lnTo>
                      <a:pt x="919" y="711"/>
                    </a:lnTo>
                    <a:lnTo>
                      <a:pt x="948" y="741"/>
                    </a:lnTo>
                    <a:lnTo>
                      <a:pt x="978" y="741"/>
                    </a:lnTo>
                    <a:lnTo>
                      <a:pt x="978" y="769"/>
                    </a:lnTo>
                    <a:lnTo>
                      <a:pt x="919" y="769"/>
                    </a:lnTo>
                    <a:lnTo>
                      <a:pt x="889" y="799"/>
                    </a:lnTo>
                    <a:lnTo>
                      <a:pt x="859" y="799"/>
                    </a:lnTo>
                    <a:lnTo>
                      <a:pt x="889" y="769"/>
                    </a:lnTo>
                    <a:lnTo>
                      <a:pt x="859" y="741"/>
                    </a:lnTo>
                    <a:lnTo>
                      <a:pt x="801" y="741"/>
                    </a:lnTo>
                    <a:lnTo>
                      <a:pt x="771" y="711"/>
                    </a:lnTo>
                    <a:lnTo>
                      <a:pt x="771" y="769"/>
                    </a:lnTo>
                    <a:lnTo>
                      <a:pt x="801" y="799"/>
                    </a:lnTo>
                    <a:lnTo>
                      <a:pt x="801" y="829"/>
                    </a:lnTo>
                    <a:lnTo>
                      <a:pt x="830" y="857"/>
                    </a:lnTo>
                    <a:lnTo>
                      <a:pt x="830" y="888"/>
                    </a:lnTo>
                    <a:lnTo>
                      <a:pt x="859" y="888"/>
                    </a:lnTo>
                    <a:lnTo>
                      <a:pt x="859" y="918"/>
                    </a:lnTo>
                    <a:lnTo>
                      <a:pt x="889" y="975"/>
                    </a:lnTo>
                    <a:lnTo>
                      <a:pt x="859" y="1006"/>
                    </a:lnTo>
                    <a:lnTo>
                      <a:pt x="859" y="1036"/>
                    </a:lnTo>
                    <a:lnTo>
                      <a:pt x="919" y="1095"/>
                    </a:lnTo>
                    <a:lnTo>
                      <a:pt x="889" y="1095"/>
                    </a:lnTo>
                    <a:lnTo>
                      <a:pt x="801" y="1006"/>
                    </a:lnTo>
                    <a:lnTo>
                      <a:pt x="801" y="975"/>
                    </a:lnTo>
                    <a:lnTo>
                      <a:pt x="741" y="975"/>
                    </a:lnTo>
                    <a:lnTo>
                      <a:pt x="710" y="1006"/>
                    </a:lnTo>
                    <a:lnTo>
                      <a:pt x="710" y="1095"/>
                    </a:lnTo>
                    <a:lnTo>
                      <a:pt x="682" y="1095"/>
                    </a:lnTo>
                    <a:lnTo>
                      <a:pt x="682" y="1036"/>
                    </a:lnTo>
                    <a:lnTo>
                      <a:pt x="652" y="1006"/>
                    </a:lnTo>
                    <a:lnTo>
                      <a:pt x="652" y="975"/>
                    </a:lnTo>
                    <a:lnTo>
                      <a:pt x="623" y="948"/>
                    </a:lnTo>
                    <a:lnTo>
                      <a:pt x="623" y="918"/>
                    </a:lnTo>
                    <a:lnTo>
                      <a:pt x="592" y="888"/>
                    </a:lnTo>
                    <a:lnTo>
                      <a:pt x="564" y="918"/>
                    </a:lnTo>
                    <a:lnTo>
                      <a:pt x="564" y="975"/>
                    </a:lnTo>
                    <a:lnTo>
                      <a:pt x="503" y="975"/>
                    </a:lnTo>
                    <a:lnTo>
                      <a:pt x="473" y="948"/>
                    </a:lnTo>
                    <a:lnTo>
                      <a:pt x="473" y="918"/>
                    </a:lnTo>
                    <a:lnTo>
                      <a:pt x="445" y="888"/>
                    </a:lnTo>
                    <a:lnTo>
                      <a:pt x="445" y="857"/>
                    </a:lnTo>
                    <a:lnTo>
                      <a:pt x="473" y="829"/>
                    </a:lnTo>
                    <a:lnTo>
                      <a:pt x="473" y="769"/>
                    </a:lnTo>
                    <a:lnTo>
                      <a:pt x="296" y="593"/>
                    </a:lnTo>
                    <a:lnTo>
                      <a:pt x="327" y="593"/>
                    </a:lnTo>
                    <a:lnTo>
                      <a:pt x="415" y="504"/>
                    </a:lnTo>
                    <a:lnTo>
                      <a:pt x="473" y="504"/>
                    </a:lnTo>
                    <a:lnTo>
                      <a:pt x="473" y="473"/>
                    </a:lnTo>
                    <a:lnTo>
                      <a:pt x="503" y="444"/>
                    </a:lnTo>
                    <a:lnTo>
                      <a:pt x="415" y="444"/>
                    </a:lnTo>
                    <a:lnTo>
                      <a:pt x="385" y="473"/>
                    </a:lnTo>
                    <a:lnTo>
                      <a:pt x="385" y="444"/>
                    </a:lnTo>
                    <a:lnTo>
                      <a:pt x="355" y="414"/>
                    </a:lnTo>
                    <a:lnTo>
                      <a:pt x="296" y="473"/>
                    </a:lnTo>
                    <a:lnTo>
                      <a:pt x="296" y="414"/>
                    </a:lnTo>
                    <a:lnTo>
                      <a:pt x="266" y="386"/>
                    </a:lnTo>
                    <a:lnTo>
                      <a:pt x="266" y="355"/>
                    </a:lnTo>
                    <a:lnTo>
                      <a:pt x="236" y="355"/>
                    </a:lnTo>
                    <a:lnTo>
                      <a:pt x="236" y="325"/>
                    </a:lnTo>
                    <a:lnTo>
                      <a:pt x="178" y="267"/>
                    </a:lnTo>
                    <a:lnTo>
                      <a:pt x="178" y="237"/>
                    </a:lnTo>
                    <a:lnTo>
                      <a:pt x="236" y="237"/>
                    </a:lnTo>
                    <a:lnTo>
                      <a:pt x="266" y="267"/>
                    </a:lnTo>
                    <a:lnTo>
                      <a:pt x="296" y="267"/>
                    </a:lnTo>
                    <a:lnTo>
                      <a:pt x="296" y="207"/>
                    </a:lnTo>
                    <a:lnTo>
                      <a:pt x="266" y="237"/>
                    </a:lnTo>
                    <a:lnTo>
                      <a:pt x="208" y="177"/>
                    </a:lnTo>
                    <a:lnTo>
                      <a:pt x="178" y="207"/>
                    </a:lnTo>
                    <a:lnTo>
                      <a:pt x="89" y="119"/>
                    </a:lnTo>
                    <a:lnTo>
                      <a:pt x="59" y="119"/>
                    </a:lnTo>
                    <a:lnTo>
                      <a:pt x="59" y="89"/>
                    </a:lnTo>
                    <a:lnTo>
                      <a:pt x="0" y="30"/>
                    </a:lnTo>
                    <a:lnTo>
                      <a:pt x="0" y="0"/>
                    </a:lnTo>
                  </a:path>
                </a:pathLst>
              </a:custGeom>
              <a:noFill/>
              <a:ln w="1588">
                <a:solidFill>
                  <a:srgbClr val="000000"/>
                </a:solidFill>
                <a:prstDash val="solid"/>
                <a:round/>
                <a:headEnd/>
                <a:tailEnd/>
              </a:ln>
            </p:spPr>
            <p:txBody>
              <a:bodyPr/>
              <a:lstStyle/>
              <a:p>
                <a:endParaRPr lang="en-GB"/>
              </a:p>
            </p:txBody>
          </p:sp>
          <p:sp>
            <p:nvSpPr>
              <p:cNvPr id="13566" name="Freeform 254"/>
              <p:cNvSpPr>
                <a:spLocks/>
              </p:cNvSpPr>
              <p:nvPr/>
            </p:nvSpPr>
            <p:spPr bwMode="auto">
              <a:xfrm>
                <a:off x="4043" y="3496"/>
                <a:ext cx="89" cy="45"/>
              </a:xfrm>
              <a:custGeom>
                <a:avLst/>
                <a:gdLst/>
                <a:ahLst/>
                <a:cxnLst>
                  <a:cxn ang="0">
                    <a:pos x="325" y="148"/>
                  </a:cxn>
                  <a:cxn ang="0">
                    <a:pos x="296" y="118"/>
                  </a:cxn>
                  <a:cxn ang="0">
                    <a:pos x="267" y="148"/>
                  </a:cxn>
                  <a:cxn ang="0">
                    <a:pos x="267" y="179"/>
                  </a:cxn>
                  <a:cxn ang="0">
                    <a:pos x="237" y="179"/>
                  </a:cxn>
                  <a:cxn ang="0">
                    <a:pos x="207" y="148"/>
                  </a:cxn>
                  <a:cxn ang="0">
                    <a:pos x="148" y="118"/>
                  </a:cxn>
                  <a:cxn ang="0">
                    <a:pos x="118" y="118"/>
                  </a:cxn>
                  <a:cxn ang="0">
                    <a:pos x="118" y="90"/>
                  </a:cxn>
                  <a:cxn ang="0">
                    <a:pos x="89" y="90"/>
                  </a:cxn>
                  <a:cxn ang="0">
                    <a:pos x="58" y="59"/>
                  </a:cxn>
                  <a:cxn ang="0">
                    <a:pos x="30" y="59"/>
                  </a:cxn>
                  <a:cxn ang="0">
                    <a:pos x="0" y="30"/>
                  </a:cxn>
                  <a:cxn ang="0">
                    <a:pos x="118" y="30"/>
                  </a:cxn>
                  <a:cxn ang="0">
                    <a:pos x="118" y="0"/>
                  </a:cxn>
                  <a:cxn ang="0">
                    <a:pos x="176" y="59"/>
                  </a:cxn>
                  <a:cxn ang="0">
                    <a:pos x="176" y="30"/>
                  </a:cxn>
                  <a:cxn ang="0">
                    <a:pos x="237" y="90"/>
                  </a:cxn>
                  <a:cxn ang="0">
                    <a:pos x="355" y="90"/>
                  </a:cxn>
                  <a:cxn ang="0">
                    <a:pos x="355" y="118"/>
                  </a:cxn>
                  <a:cxn ang="0">
                    <a:pos x="325" y="148"/>
                  </a:cxn>
                </a:cxnLst>
                <a:rect l="0" t="0" r="r" b="b"/>
                <a:pathLst>
                  <a:path w="355" h="179">
                    <a:moveTo>
                      <a:pt x="325" y="148"/>
                    </a:moveTo>
                    <a:lnTo>
                      <a:pt x="296" y="118"/>
                    </a:lnTo>
                    <a:lnTo>
                      <a:pt x="267" y="148"/>
                    </a:lnTo>
                    <a:lnTo>
                      <a:pt x="267" y="179"/>
                    </a:lnTo>
                    <a:lnTo>
                      <a:pt x="237" y="179"/>
                    </a:lnTo>
                    <a:lnTo>
                      <a:pt x="207" y="148"/>
                    </a:lnTo>
                    <a:lnTo>
                      <a:pt x="148" y="118"/>
                    </a:lnTo>
                    <a:lnTo>
                      <a:pt x="118" y="118"/>
                    </a:lnTo>
                    <a:lnTo>
                      <a:pt x="118" y="90"/>
                    </a:lnTo>
                    <a:lnTo>
                      <a:pt x="89" y="90"/>
                    </a:lnTo>
                    <a:lnTo>
                      <a:pt x="58" y="59"/>
                    </a:lnTo>
                    <a:lnTo>
                      <a:pt x="30" y="59"/>
                    </a:lnTo>
                    <a:lnTo>
                      <a:pt x="0" y="30"/>
                    </a:lnTo>
                    <a:lnTo>
                      <a:pt x="118" y="30"/>
                    </a:lnTo>
                    <a:lnTo>
                      <a:pt x="118" y="0"/>
                    </a:lnTo>
                    <a:lnTo>
                      <a:pt x="176" y="59"/>
                    </a:lnTo>
                    <a:lnTo>
                      <a:pt x="176" y="30"/>
                    </a:lnTo>
                    <a:lnTo>
                      <a:pt x="237" y="90"/>
                    </a:lnTo>
                    <a:lnTo>
                      <a:pt x="355" y="90"/>
                    </a:lnTo>
                    <a:lnTo>
                      <a:pt x="355" y="118"/>
                    </a:lnTo>
                    <a:lnTo>
                      <a:pt x="325" y="148"/>
                    </a:lnTo>
                  </a:path>
                </a:pathLst>
              </a:custGeom>
              <a:noFill/>
              <a:ln w="1588">
                <a:solidFill>
                  <a:srgbClr val="000000"/>
                </a:solidFill>
                <a:prstDash val="solid"/>
                <a:round/>
                <a:headEnd/>
                <a:tailEnd/>
              </a:ln>
            </p:spPr>
            <p:txBody>
              <a:bodyPr/>
              <a:lstStyle/>
              <a:p>
                <a:endParaRPr lang="en-GB"/>
              </a:p>
            </p:txBody>
          </p:sp>
          <p:sp>
            <p:nvSpPr>
              <p:cNvPr id="13567" name="Freeform 255"/>
              <p:cNvSpPr>
                <a:spLocks/>
              </p:cNvSpPr>
              <p:nvPr/>
            </p:nvSpPr>
            <p:spPr bwMode="auto">
              <a:xfrm>
                <a:off x="4169" y="3733"/>
                <a:ext cx="192" cy="67"/>
              </a:xfrm>
              <a:custGeom>
                <a:avLst/>
                <a:gdLst/>
                <a:ahLst/>
                <a:cxnLst>
                  <a:cxn ang="0">
                    <a:pos x="0" y="118"/>
                  </a:cxn>
                  <a:cxn ang="0">
                    <a:pos x="28" y="148"/>
                  </a:cxn>
                  <a:cxn ang="0">
                    <a:pos x="177" y="148"/>
                  </a:cxn>
                  <a:cxn ang="0">
                    <a:pos x="207" y="179"/>
                  </a:cxn>
                  <a:cxn ang="0">
                    <a:pos x="265" y="179"/>
                  </a:cxn>
                  <a:cxn ang="0">
                    <a:pos x="295" y="207"/>
                  </a:cxn>
                  <a:cxn ang="0">
                    <a:pos x="325" y="207"/>
                  </a:cxn>
                  <a:cxn ang="0">
                    <a:pos x="354" y="237"/>
                  </a:cxn>
                  <a:cxn ang="0">
                    <a:pos x="354" y="268"/>
                  </a:cxn>
                  <a:cxn ang="0">
                    <a:pos x="414" y="268"/>
                  </a:cxn>
                  <a:cxn ang="0">
                    <a:pos x="414" y="237"/>
                  </a:cxn>
                  <a:cxn ang="0">
                    <a:pos x="651" y="237"/>
                  </a:cxn>
                  <a:cxn ang="0">
                    <a:pos x="651" y="207"/>
                  </a:cxn>
                  <a:cxn ang="0">
                    <a:pos x="709" y="207"/>
                  </a:cxn>
                  <a:cxn ang="0">
                    <a:pos x="740" y="237"/>
                  </a:cxn>
                  <a:cxn ang="0">
                    <a:pos x="770" y="207"/>
                  </a:cxn>
                  <a:cxn ang="0">
                    <a:pos x="770" y="148"/>
                  </a:cxn>
                  <a:cxn ang="0">
                    <a:pos x="709" y="148"/>
                  </a:cxn>
                  <a:cxn ang="0">
                    <a:pos x="681" y="179"/>
                  </a:cxn>
                  <a:cxn ang="0">
                    <a:pos x="620" y="179"/>
                  </a:cxn>
                  <a:cxn ang="0">
                    <a:pos x="620" y="118"/>
                  </a:cxn>
                  <a:cxn ang="0">
                    <a:pos x="444" y="118"/>
                  </a:cxn>
                  <a:cxn ang="0">
                    <a:pos x="414" y="88"/>
                  </a:cxn>
                  <a:cxn ang="0">
                    <a:pos x="265" y="88"/>
                  </a:cxn>
                  <a:cxn ang="0">
                    <a:pos x="235" y="118"/>
                  </a:cxn>
                  <a:cxn ang="0">
                    <a:pos x="207" y="118"/>
                  </a:cxn>
                  <a:cxn ang="0">
                    <a:pos x="207" y="88"/>
                  </a:cxn>
                  <a:cxn ang="0">
                    <a:pos x="177" y="88"/>
                  </a:cxn>
                  <a:cxn ang="0">
                    <a:pos x="147" y="60"/>
                  </a:cxn>
                  <a:cxn ang="0">
                    <a:pos x="177" y="30"/>
                  </a:cxn>
                  <a:cxn ang="0">
                    <a:pos x="147" y="30"/>
                  </a:cxn>
                  <a:cxn ang="0">
                    <a:pos x="117" y="60"/>
                  </a:cxn>
                  <a:cxn ang="0">
                    <a:pos x="88" y="60"/>
                  </a:cxn>
                  <a:cxn ang="0">
                    <a:pos x="28" y="0"/>
                  </a:cxn>
                  <a:cxn ang="0">
                    <a:pos x="28" y="60"/>
                  </a:cxn>
                  <a:cxn ang="0">
                    <a:pos x="0" y="30"/>
                  </a:cxn>
                  <a:cxn ang="0">
                    <a:pos x="0" y="118"/>
                  </a:cxn>
                </a:cxnLst>
                <a:rect l="0" t="0" r="r" b="b"/>
                <a:pathLst>
                  <a:path w="770" h="268">
                    <a:moveTo>
                      <a:pt x="0" y="118"/>
                    </a:moveTo>
                    <a:lnTo>
                      <a:pt x="28" y="148"/>
                    </a:lnTo>
                    <a:lnTo>
                      <a:pt x="177" y="148"/>
                    </a:lnTo>
                    <a:lnTo>
                      <a:pt x="207" y="179"/>
                    </a:lnTo>
                    <a:lnTo>
                      <a:pt x="265" y="179"/>
                    </a:lnTo>
                    <a:lnTo>
                      <a:pt x="295" y="207"/>
                    </a:lnTo>
                    <a:lnTo>
                      <a:pt x="325" y="207"/>
                    </a:lnTo>
                    <a:lnTo>
                      <a:pt x="354" y="237"/>
                    </a:lnTo>
                    <a:lnTo>
                      <a:pt x="354" y="268"/>
                    </a:lnTo>
                    <a:lnTo>
                      <a:pt x="414" y="268"/>
                    </a:lnTo>
                    <a:lnTo>
                      <a:pt x="414" y="237"/>
                    </a:lnTo>
                    <a:lnTo>
                      <a:pt x="651" y="237"/>
                    </a:lnTo>
                    <a:lnTo>
                      <a:pt x="651" y="207"/>
                    </a:lnTo>
                    <a:lnTo>
                      <a:pt x="709" y="207"/>
                    </a:lnTo>
                    <a:lnTo>
                      <a:pt x="740" y="237"/>
                    </a:lnTo>
                    <a:lnTo>
                      <a:pt x="770" y="207"/>
                    </a:lnTo>
                    <a:lnTo>
                      <a:pt x="770" y="148"/>
                    </a:lnTo>
                    <a:lnTo>
                      <a:pt x="709" y="148"/>
                    </a:lnTo>
                    <a:lnTo>
                      <a:pt x="681" y="179"/>
                    </a:lnTo>
                    <a:lnTo>
                      <a:pt x="620" y="179"/>
                    </a:lnTo>
                    <a:lnTo>
                      <a:pt x="620" y="118"/>
                    </a:lnTo>
                    <a:lnTo>
                      <a:pt x="444" y="118"/>
                    </a:lnTo>
                    <a:lnTo>
                      <a:pt x="414" y="88"/>
                    </a:lnTo>
                    <a:lnTo>
                      <a:pt x="265" y="88"/>
                    </a:lnTo>
                    <a:lnTo>
                      <a:pt x="235" y="118"/>
                    </a:lnTo>
                    <a:lnTo>
                      <a:pt x="207" y="118"/>
                    </a:lnTo>
                    <a:lnTo>
                      <a:pt x="207" y="88"/>
                    </a:lnTo>
                    <a:lnTo>
                      <a:pt x="177" y="88"/>
                    </a:lnTo>
                    <a:lnTo>
                      <a:pt x="147" y="60"/>
                    </a:lnTo>
                    <a:lnTo>
                      <a:pt x="177" y="30"/>
                    </a:lnTo>
                    <a:lnTo>
                      <a:pt x="147" y="30"/>
                    </a:lnTo>
                    <a:lnTo>
                      <a:pt x="117" y="60"/>
                    </a:lnTo>
                    <a:lnTo>
                      <a:pt x="88" y="60"/>
                    </a:lnTo>
                    <a:lnTo>
                      <a:pt x="28" y="0"/>
                    </a:lnTo>
                    <a:lnTo>
                      <a:pt x="28" y="60"/>
                    </a:lnTo>
                    <a:lnTo>
                      <a:pt x="0" y="30"/>
                    </a:lnTo>
                    <a:lnTo>
                      <a:pt x="0" y="118"/>
                    </a:lnTo>
                  </a:path>
                </a:pathLst>
              </a:custGeom>
              <a:noFill/>
              <a:ln w="1588">
                <a:solidFill>
                  <a:srgbClr val="000000"/>
                </a:solidFill>
                <a:prstDash val="solid"/>
                <a:round/>
                <a:headEnd/>
                <a:tailEnd/>
              </a:ln>
            </p:spPr>
            <p:txBody>
              <a:bodyPr/>
              <a:lstStyle/>
              <a:p>
                <a:endParaRPr lang="en-GB"/>
              </a:p>
            </p:txBody>
          </p:sp>
          <p:sp>
            <p:nvSpPr>
              <p:cNvPr id="13568" name="Freeform 256"/>
              <p:cNvSpPr>
                <a:spLocks/>
              </p:cNvSpPr>
              <p:nvPr/>
            </p:nvSpPr>
            <p:spPr bwMode="auto">
              <a:xfrm>
                <a:off x="3317" y="3948"/>
                <a:ext cx="977" cy="244"/>
              </a:xfrm>
              <a:custGeom>
                <a:avLst/>
                <a:gdLst/>
                <a:ahLst/>
                <a:cxnLst>
                  <a:cxn ang="0">
                    <a:pos x="28" y="30"/>
                  </a:cxn>
                  <a:cxn ang="0">
                    <a:pos x="118" y="59"/>
                  </a:cxn>
                  <a:cxn ang="0">
                    <a:pos x="147" y="88"/>
                  </a:cxn>
                  <a:cxn ang="0">
                    <a:pos x="237" y="118"/>
                  </a:cxn>
                  <a:cxn ang="0">
                    <a:pos x="444" y="88"/>
                  </a:cxn>
                  <a:cxn ang="0">
                    <a:pos x="562" y="118"/>
                  </a:cxn>
                  <a:cxn ang="0">
                    <a:pos x="682" y="149"/>
                  </a:cxn>
                  <a:cxn ang="0">
                    <a:pos x="769" y="177"/>
                  </a:cxn>
                  <a:cxn ang="0">
                    <a:pos x="828" y="207"/>
                  </a:cxn>
                  <a:cxn ang="0">
                    <a:pos x="889" y="237"/>
                  </a:cxn>
                  <a:cxn ang="0">
                    <a:pos x="976" y="267"/>
                  </a:cxn>
                  <a:cxn ang="0">
                    <a:pos x="1065" y="295"/>
                  </a:cxn>
                  <a:cxn ang="0">
                    <a:pos x="1096" y="443"/>
                  </a:cxn>
                  <a:cxn ang="0">
                    <a:pos x="1126" y="504"/>
                  </a:cxn>
                  <a:cxn ang="0">
                    <a:pos x="1155" y="563"/>
                  </a:cxn>
                  <a:cxn ang="0">
                    <a:pos x="1274" y="650"/>
                  </a:cxn>
                  <a:cxn ang="0">
                    <a:pos x="1540" y="681"/>
                  </a:cxn>
                  <a:cxn ang="0">
                    <a:pos x="1629" y="711"/>
                  </a:cxn>
                  <a:cxn ang="0">
                    <a:pos x="1718" y="741"/>
                  </a:cxn>
                  <a:cxn ang="0">
                    <a:pos x="1776" y="769"/>
                  </a:cxn>
                  <a:cxn ang="0">
                    <a:pos x="1837" y="799"/>
                  </a:cxn>
                  <a:cxn ang="0">
                    <a:pos x="2013" y="917"/>
                  </a:cxn>
                  <a:cxn ang="0">
                    <a:pos x="2074" y="947"/>
                  </a:cxn>
                  <a:cxn ang="0">
                    <a:pos x="2104" y="977"/>
                  </a:cxn>
                  <a:cxn ang="0">
                    <a:pos x="2341" y="917"/>
                  </a:cxn>
                  <a:cxn ang="0">
                    <a:pos x="2429" y="799"/>
                  </a:cxn>
                  <a:cxn ang="0">
                    <a:pos x="2459" y="769"/>
                  </a:cxn>
                  <a:cxn ang="0">
                    <a:pos x="2488" y="650"/>
                  </a:cxn>
                  <a:cxn ang="0">
                    <a:pos x="2459" y="622"/>
                  </a:cxn>
                  <a:cxn ang="0">
                    <a:pos x="2429" y="532"/>
                  </a:cxn>
                  <a:cxn ang="0">
                    <a:pos x="2399" y="413"/>
                  </a:cxn>
                  <a:cxn ang="0">
                    <a:pos x="2429" y="356"/>
                  </a:cxn>
                  <a:cxn ang="0">
                    <a:pos x="2606" y="207"/>
                  </a:cxn>
                  <a:cxn ang="0">
                    <a:pos x="2725" y="118"/>
                  </a:cxn>
                  <a:cxn ang="0">
                    <a:pos x="2873" y="88"/>
                  </a:cxn>
                  <a:cxn ang="0">
                    <a:pos x="3022" y="59"/>
                  </a:cxn>
                  <a:cxn ang="0">
                    <a:pos x="3080" y="88"/>
                  </a:cxn>
                  <a:cxn ang="0">
                    <a:pos x="3171" y="149"/>
                  </a:cxn>
                  <a:cxn ang="0">
                    <a:pos x="3289" y="177"/>
                  </a:cxn>
                  <a:cxn ang="0">
                    <a:pos x="3318" y="267"/>
                  </a:cxn>
                  <a:cxn ang="0">
                    <a:pos x="3496" y="325"/>
                  </a:cxn>
                  <a:cxn ang="0">
                    <a:pos x="3555" y="356"/>
                  </a:cxn>
                  <a:cxn ang="0">
                    <a:pos x="3822" y="386"/>
                  </a:cxn>
                  <a:cxn ang="0">
                    <a:pos x="3880" y="413"/>
                  </a:cxn>
                  <a:cxn ang="0">
                    <a:pos x="3910" y="474"/>
                  </a:cxn>
                </a:cxnLst>
                <a:rect l="0" t="0" r="r" b="b"/>
                <a:pathLst>
                  <a:path w="3910" h="977">
                    <a:moveTo>
                      <a:pt x="0" y="0"/>
                    </a:moveTo>
                    <a:lnTo>
                      <a:pt x="28" y="30"/>
                    </a:lnTo>
                    <a:lnTo>
                      <a:pt x="89" y="30"/>
                    </a:lnTo>
                    <a:lnTo>
                      <a:pt x="118" y="59"/>
                    </a:lnTo>
                    <a:lnTo>
                      <a:pt x="147" y="59"/>
                    </a:lnTo>
                    <a:lnTo>
                      <a:pt x="147" y="88"/>
                    </a:lnTo>
                    <a:lnTo>
                      <a:pt x="207" y="88"/>
                    </a:lnTo>
                    <a:lnTo>
                      <a:pt x="237" y="118"/>
                    </a:lnTo>
                    <a:lnTo>
                      <a:pt x="414" y="118"/>
                    </a:lnTo>
                    <a:lnTo>
                      <a:pt x="444" y="88"/>
                    </a:lnTo>
                    <a:lnTo>
                      <a:pt x="532" y="88"/>
                    </a:lnTo>
                    <a:lnTo>
                      <a:pt x="562" y="118"/>
                    </a:lnTo>
                    <a:lnTo>
                      <a:pt x="651" y="118"/>
                    </a:lnTo>
                    <a:lnTo>
                      <a:pt x="682" y="149"/>
                    </a:lnTo>
                    <a:lnTo>
                      <a:pt x="739" y="149"/>
                    </a:lnTo>
                    <a:lnTo>
                      <a:pt x="769" y="177"/>
                    </a:lnTo>
                    <a:lnTo>
                      <a:pt x="800" y="177"/>
                    </a:lnTo>
                    <a:lnTo>
                      <a:pt x="828" y="207"/>
                    </a:lnTo>
                    <a:lnTo>
                      <a:pt x="858" y="207"/>
                    </a:lnTo>
                    <a:lnTo>
                      <a:pt x="889" y="237"/>
                    </a:lnTo>
                    <a:lnTo>
                      <a:pt x="946" y="237"/>
                    </a:lnTo>
                    <a:lnTo>
                      <a:pt x="976" y="267"/>
                    </a:lnTo>
                    <a:lnTo>
                      <a:pt x="1065" y="267"/>
                    </a:lnTo>
                    <a:lnTo>
                      <a:pt x="1065" y="295"/>
                    </a:lnTo>
                    <a:lnTo>
                      <a:pt x="1096" y="325"/>
                    </a:lnTo>
                    <a:lnTo>
                      <a:pt x="1096" y="443"/>
                    </a:lnTo>
                    <a:lnTo>
                      <a:pt x="1126" y="474"/>
                    </a:lnTo>
                    <a:lnTo>
                      <a:pt x="1126" y="504"/>
                    </a:lnTo>
                    <a:lnTo>
                      <a:pt x="1155" y="532"/>
                    </a:lnTo>
                    <a:lnTo>
                      <a:pt x="1155" y="563"/>
                    </a:lnTo>
                    <a:lnTo>
                      <a:pt x="1214" y="622"/>
                    </a:lnTo>
                    <a:lnTo>
                      <a:pt x="1274" y="650"/>
                    </a:lnTo>
                    <a:lnTo>
                      <a:pt x="1511" y="650"/>
                    </a:lnTo>
                    <a:lnTo>
                      <a:pt x="1540" y="681"/>
                    </a:lnTo>
                    <a:lnTo>
                      <a:pt x="1599" y="681"/>
                    </a:lnTo>
                    <a:lnTo>
                      <a:pt x="1629" y="711"/>
                    </a:lnTo>
                    <a:lnTo>
                      <a:pt x="1688" y="711"/>
                    </a:lnTo>
                    <a:lnTo>
                      <a:pt x="1718" y="741"/>
                    </a:lnTo>
                    <a:lnTo>
                      <a:pt x="1749" y="741"/>
                    </a:lnTo>
                    <a:lnTo>
                      <a:pt x="1776" y="769"/>
                    </a:lnTo>
                    <a:lnTo>
                      <a:pt x="1806" y="769"/>
                    </a:lnTo>
                    <a:lnTo>
                      <a:pt x="1837" y="799"/>
                    </a:lnTo>
                    <a:lnTo>
                      <a:pt x="1895" y="799"/>
                    </a:lnTo>
                    <a:lnTo>
                      <a:pt x="2013" y="917"/>
                    </a:lnTo>
                    <a:lnTo>
                      <a:pt x="2044" y="917"/>
                    </a:lnTo>
                    <a:lnTo>
                      <a:pt x="2074" y="947"/>
                    </a:lnTo>
                    <a:lnTo>
                      <a:pt x="2104" y="947"/>
                    </a:lnTo>
                    <a:lnTo>
                      <a:pt x="2104" y="977"/>
                    </a:lnTo>
                    <a:lnTo>
                      <a:pt x="2251" y="977"/>
                    </a:lnTo>
                    <a:lnTo>
                      <a:pt x="2341" y="917"/>
                    </a:lnTo>
                    <a:lnTo>
                      <a:pt x="2429" y="829"/>
                    </a:lnTo>
                    <a:lnTo>
                      <a:pt x="2429" y="799"/>
                    </a:lnTo>
                    <a:lnTo>
                      <a:pt x="2459" y="799"/>
                    </a:lnTo>
                    <a:lnTo>
                      <a:pt x="2459" y="769"/>
                    </a:lnTo>
                    <a:lnTo>
                      <a:pt x="2488" y="741"/>
                    </a:lnTo>
                    <a:lnTo>
                      <a:pt x="2488" y="650"/>
                    </a:lnTo>
                    <a:lnTo>
                      <a:pt x="2459" y="650"/>
                    </a:lnTo>
                    <a:lnTo>
                      <a:pt x="2459" y="622"/>
                    </a:lnTo>
                    <a:lnTo>
                      <a:pt x="2429" y="592"/>
                    </a:lnTo>
                    <a:lnTo>
                      <a:pt x="2429" y="532"/>
                    </a:lnTo>
                    <a:lnTo>
                      <a:pt x="2399" y="504"/>
                    </a:lnTo>
                    <a:lnTo>
                      <a:pt x="2399" y="413"/>
                    </a:lnTo>
                    <a:lnTo>
                      <a:pt x="2429" y="386"/>
                    </a:lnTo>
                    <a:lnTo>
                      <a:pt x="2429" y="356"/>
                    </a:lnTo>
                    <a:lnTo>
                      <a:pt x="2578" y="207"/>
                    </a:lnTo>
                    <a:lnTo>
                      <a:pt x="2606" y="207"/>
                    </a:lnTo>
                    <a:lnTo>
                      <a:pt x="2666" y="177"/>
                    </a:lnTo>
                    <a:lnTo>
                      <a:pt x="2725" y="118"/>
                    </a:lnTo>
                    <a:lnTo>
                      <a:pt x="2843" y="118"/>
                    </a:lnTo>
                    <a:lnTo>
                      <a:pt x="2873" y="88"/>
                    </a:lnTo>
                    <a:lnTo>
                      <a:pt x="2993" y="88"/>
                    </a:lnTo>
                    <a:lnTo>
                      <a:pt x="3022" y="59"/>
                    </a:lnTo>
                    <a:lnTo>
                      <a:pt x="3052" y="88"/>
                    </a:lnTo>
                    <a:lnTo>
                      <a:pt x="3080" y="88"/>
                    </a:lnTo>
                    <a:lnTo>
                      <a:pt x="3141" y="118"/>
                    </a:lnTo>
                    <a:lnTo>
                      <a:pt x="3171" y="149"/>
                    </a:lnTo>
                    <a:lnTo>
                      <a:pt x="3259" y="149"/>
                    </a:lnTo>
                    <a:lnTo>
                      <a:pt x="3289" y="177"/>
                    </a:lnTo>
                    <a:lnTo>
                      <a:pt x="3318" y="177"/>
                    </a:lnTo>
                    <a:lnTo>
                      <a:pt x="3318" y="267"/>
                    </a:lnTo>
                    <a:lnTo>
                      <a:pt x="3348" y="325"/>
                    </a:lnTo>
                    <a:lnTo>
                      <a:pt x="3496" y="325"/>
                    </a:lnTo>
                    <a:lnTo>
                      <a:pt x="3525" y="356"/>
                    </a:lnTo>
                    <a:lnTo>
                      <a:pt x="3555" y="356"/>
                    </a:lnTo>
                    <a:lnTo>
                      <a:pt x="3585" y="386"/>
                    </a:lnTo>
                    <a:lnTo>
                      <a:pt x="3822" y="386"/>
                    </a:lnTo>
                    <a:lnTo>
                      <a:pt x="3852" y="413"/>
                    </a:lnTo>
                    <a:lnTo>
                      <a:pt x="3880" y="413"/>
                    </a:lnTo>
                    <a:lnTo>
                      <a:pt x="3880" y="443"/>
                    </a:lnTo>
                    <a:lnTo>
                      <a:pt x="3910" y="474"/>
                    </a:lnTo>
                    <a:lnTo>
                      <a:pt x="3910" y="504"/>
                    </a:lnTo>
                  </a:path>
                </a:pathLst>
              </a:custGeom>
              <a:noFill/>
              <a:ln w="1588">
                <a:solidFill>
                  <a:srgbClr val="000000"/>
                </a:solidFill>
                <a:prstDash val="solid"/>
                <a:round/>
                <a:headEnd/>
                <a:tailEnd/>
              </a:ln>
            </p:spPr>
            <p:txBody>
              <a:bodyPr/>
              <a:lstStyle/>
              <a:p>
                <a:endParaRPr lang="en-GB"/>
              </a:p>
            </p:txBody>
          </p:sp>
          <p:sp>
            <p:nvSpPr>
              <p:cNvPr id="13569" name="Freeform 257"/>
              <p:cNvSpPr>
                <a:spLocks/>
              </p:cNvSpPr>
              <p:nvPr/>
            </p:nvSpPr>
            <p:spPr bwMode="auto">
              <a:xfrm>
                <a:off x="4272" y="4074"/>
                <a:ext cx="22" cy="273"/>
              </a:xfrm>
              <a:custGeom>
                <a:avLst/>
                <a:gdLst/>
                <a:ahLst/>
                <a:cxnLst>
                  <a:cxn ang="0">
                    <a:pos x="88" y="0"/>
                  </a:cxn>
                  <a:cxn ang="0">
                    <a:pos x="58" y="28"/>
                  </a:cxn>
                  <a:cxn ang="0">
                    <a:pos x="58" y="59"/>
                  </a:cxn>
                  <a:cxn ang="0">
                    <a:pos x="30" y="88"/>
                  </a:cxn>
                  <a:cxn ang="0">
                    <a:pos x="30" y="237"/>
                  </a:cxn>
                  <a:cxn ang="0">
                    <a:pos x="58" y="265"/>
                  </a:cxn>
                  <a:cxn ang="0">
                    <a:pos x="58" y="384"/>
                  </a:cxn>
                  <a:cxn ang="0">
                    <a:pos x="30" y="413"/>
                  </a:cxn>
                  <a:cxn ang="0">
                    <a:pos x="30" y="443"/>
                  </a:cxn>
                  <a:cxn ang="0">
                    <a:pos x="0" y="473"/>
                  </a:cxn>
                  <a:cxn ang="0">
                    <a:pos x="0" y="562"/>
                  </a:cxn>
                  <a:cxn ang="0">
                    <a:pos x="30" y="592"/>
                  </a:cxn>
                  <a:cxn ang="0">
                    <a:pos x="30" y="650"/>
                  </a:cxn>
                  <a:cxn ang="0">
                    <a:pos x="58" y="680"/>
                  </a:cxn>
                  <a:cxn ang="0">
                    <a:pos x="58" y="799"/>
                  </a:cxn>
                  <a:cxn ang="0">
                    <a:pos x="88" y="829"/>
                  </a:cxn>
                  <a:cxn ang="0">
                    <a:pos x="88" y="1094"/>
                  </a:cxn>
                </a:cxnLst>
                <a:rect l="0" t="0" r="r" b="b"/>
                <a:pathLst>
                  <a:path w="88" h="1094">
                    <a:moveTo>
                      <a:pt x="88" y="0"/>
                    </a:moveTo>
                    <a:lnTo>
                      <a:pt x="58" y="28"/>
                    </a:lnTo>
                    <a:lnTo>
                      <a:pt x="58" y="59"/>
                    </a:lnTo>
                    <a:lnTo>
                      <a:pt x="30" y="88"/>
                    </a:lnTo>
                    <a:lnTo>
                      <a:pt x="30" y="237"/>
                    </a:lnTo>
                    <a:lnTo>
                      <a:pt x="58" y="265"/>
                    </a:lnTo>
                    <a:lnTo>
                      <a:pt x="58" y="384"/>
                    </a:lnTo>
                    <a:lnTo>
                      <a:pt x="30" y="413"/>
                    </a:lnTo>
                    <a:lnTo>
                      <a:pt x="30" y="443"/>
                    </a:lnTo>
                    <a:lnTo>
                      <a:pt x="0" y="473"/>
                    </a:lnTo>
                    <a:lnTo>
                      <a:pt x="0" y="562"/>
                    </a:lnTo>
                    <a:lnTo>
                      <a:pt x="30" y="592"/>
                    </a:lnTo>
                    <a:lnTo>
                      <a:pt x="30" y="650"/>
                    </a:lnTo>
                    <a:lnTo>
                      <a:pt x="58" y="680"/>
                    </a:lnTo>
                    <a:lnTo>
                      <a:pt x="58" y="799"/>
                    </a:lnTo>
                    <a:lnTo>
                      <a:pt x="88" y="829"/>
                    </a:lnTo>
                    <a:lnTo>
                      <a:pt x="88" y="1094"/>
                    </a:lnTo>
                  </a:path>
                </a:pathLst>
              </a:custGeom>
              <a:noFill/>
              <a:ln w="1588">
                <a:solidFill>
                  <a:srgbClr val="000000"/>
                </a:solidFill>
                <a:prstDash val="solid"/>
                <a:round/>
                <a:headEnd/>
                <a:tailEnd/>
              </a:ln>
            </p:spPr>
            <p:txBody>
              <a:bodyPr/>
              <a:lstStyle/>
              <a:p>
                <a:endParaRPr lang="en-GB"/>
              </a:p>
            </p:txBody>
          </p:sp>
          <p:sp>
            <p:nvSpPr>
              <p:cNvPr id="13570" name="Freeform 258"/>
              <p:cNvSpPr>
                <a:spLocks/>
              </p:cNvSpPr>
              <p:nvPr/>
            </p:nvSpPr>
            <p:spPr bwMode="auto">
              <a:xfrm>
                <a:off x="4294" y="4074"/>
                <a:ext cx="667" cy="74"/>
              </a:xfrm>
              <a:custGeom>
                <a:avLst/>
                <a:gdLst/>
                <a:ahLst/>
                <a:cxnLst>
                  <a:cxn ang="0">
                    <a:pos x="0" y="28"/>
                  </a:cxn>
                  <a:cxn ang="0">
                    <a:pos x="118" y="59"/>
                  </a:cxn>
                  <a:cxn ang="0">
                    <a:pos x="298" y="28"/>
                  </a:cxn>
                  <a:cxn ang="0">
                    <a:pos x="475" y="59"/>
                  </a:cxn>
                  <a:cxn ang="0">
                    <a:pos x="593" y="88"/>
                  </a:cxn>
                  <a:cxn ang="0">
                    <a:pos x="653" y="118"/>
                  </a:cxn>
                  <a:cxn ang="0">
                    <a:pos x="682" y="146"/>
                  </a:cxn>
                  <a:cxn ang="0">
                    <a:pos x="742" y="177"/>
                  </a:cxn>
                  <a:cxn ang="0">
                    <a:pos x="800" y="177"/>
                  </a:cxn>
                  <a:cxn ang="0">
                    <a:pos x="978" y="207"/>
                  </a:cxn>
                  <a:cxn ang="0">
                    <a:pos x="1037" y="237"/>
                  </a:cxn>
                  <a:cxn ang="0">
                    <a:pos x="1098" y="265"/>
                  </a:cxn>
                  <a:cxn ang="0">
                    <a:pos x="1185" y="295"/>
                  </a:cxn>
                  <a:cxn ang="0">
                    <a:pos x="1274" y="265"/>
                  </a:cxn>
                  <a:cxn ang="0">
                    <a:pos x="1393" y="177"/>
                  </a:cxn>
                  <a:cxn ang="0">
                    <a:pos x="1423" y="118"/>
                  </a:cxn>
                  <a:cxn ang="0">
                    <a:pos x="1483" y="146"/>
                  </a:cxn>
                  <a:cxn ang="0">
                    <a:pos x="1512" y="59"/>
                  </a:cxn>
                  <a:cxn ang="0">
                    <a:pos x="1601" y="59"/>
                  </a:cxn>
                  <a:cxn ang="0">
                    <a:pos x="1601" y="88"/>
                  </a:cxn>
                  <a:cxn ang="0">
                    <a:pos x="1720" y="28"/>
                  </a:cxn>
                  <a:cxn ang="0">
                    <a:pos x="1808" y="59"/>
                  </a:cxn>
                  <a:cxn ang="0">
                    <a:pos x="1867" y="88"/>
                  </a:cxn>
                  <a:cxn ang="0">
                    <a:pos x="1958" y="59"/>
                  </a:cxn>
                  <a:cxn ang="0">
                    <a:pos x="1927" y="146"/>
                  </a:cxn>
                  <a:cxn ang="0">
                    <a:pos x="1985" y="177"/>
                  </a:cxn>
                  <a:cxn ang="0">
                    <a:pos x="2015" y="207"/>
                  </a:cxn>
                  <a:cxn ang="0">
                    <a:pos x="2076" y="146"/>
                  </a:cxn>
                  <a:cxn ang="0">
                    <a:pos x="2134" y="177"/>
                  </a:cxn>
                  <a:cxn ang="0">
                    <a:pos x="2283" y="207"/>
                  </a:cxn>
                  <a:cxn ang="0">
                    <a:pos x="2313" y="177"/>
                  </a:cxn>
                  <a:cxn ang="0">
                    <a:pos x="2402" y="207"/>
                  </a:cxn>
                  <a:cxn ang="0">
                    <a:pos x="2429" y="177"/>
                  </a:cxn>
                  <a:cxn ang="0">
                    <a:pos x="2490" y="177"/>
                  </a:cxn>
                  <a:cxn ang="0">
                    <a:pos x="2609" y="146"/>
                  </a:cxn>
                </a:cxnLst>
                <a:rect l="0" t="0" r="r" b="b"/>
                <a:pathLst>
                  <a:path w="2667" h="295">
                    <a:moveTo>
                      <a:pt x="0" y="0"/>
                    </a:moveTo>
                    <a:lnTo>
                      <a:pt x="0" y="28"/>
                    </a:lnTo>
                    <a:lnTo>
                      <a:pt x="30" y="59"/>
                    </a:lnTo>
                    <a:lnTo>
                      <a:pt x="118" y="59"/>
                    </a:lnTo>
                    <a:lnTo>
                      <a:pt x="149" y="28"/>
                    </a:lnTo>
                    <a:lnTo>
                      <a:pt x="298" y="28"/>
                    </a:lnTo>
                    <a:lnTo>
                      <a:pt x="325" y="59"/>
                    </a:lnTo>
                    <a:lnTo>
                      <a:pt x="475" y="59"/>
                    </a:lnTo>
                    <a:lnTo>
                      <a:pt x="505" y="88"/>
                    </a:lnTo>
                    <a:lnTo>
                      <a:pt x="593" y="88"/>
                    </a:lnTo>
                    <a:lnTo>
                      <a:pt x="623" y="118"/>
                    </a:lnTo>
                    <a:lnTo>
                      <a:pt x="653" y="118"/>
                    </a:lnTo>
                    <a:lnTo>
                      <a:pt x="653" y="146"/>
                    </a:lnTo>
                    <a:lnTo>
                      <a:pt x="682" y="146"/>
                    </a:lnTo>
                    <a:lnTo>
                      <a:pt x="712" y="177"/>
                    </a:lnTo>
                    <a:lnTo>
                      <a:pt x="742" y="177"/>
                    </a:lnTo>
                    <a:lnTo>
                      <a:pt x="771" y="146"/>
                    </a:lnTo>
                    <a:lnTo>
                      <a:pt x="800" y="177"/>
                    </a:lnTo>
                    <a:lnTo>
                      <a:pt x="800" y="207"/>
                    </a:lnTo>
                    <a:lnTo>
                      <a:pt x="978" y="207"/>
                    </a:lnTo>
                    <a:lnTo>
                      <a:pt x="1009" y="237"/>
                    </a:lnTo>
                    <a:lnTo>
                      <a:pt x="1037" y="237"/>
                    </a:lnTo>
                    <a:lnTo>
                      <a:pt x="1067" y="265"/>
                    </a:lnTo>
                    <a:lnTo>
                      <a:pt x="1098" y="265"/>
                    </a:lnTo>
                    <a:lnTo>
                      <a:pt x="1128" y="295"/>
                    </a:lnTo>
                    <a:lnTo>
                      <a:pt x="1185" y="295"/>
                    </a:lnTo>
                    <a:lnTo>
                      <a:pt x="1216" y="265"/>
                    </a:lnTo>
                    <a:lnTo>
                      <a:pt x="1274" y="265"/>
                    </a:lnTo>
                    <a:lnTo>
                      <a:pt x="1365" y="177"/>
                    </a:lnTo>
                    <a:lnTo>
                      <a:pt x="1393" y="177"/>
                    </a:lnTo>
                    <a:lnTo>
                      <a:pt x="1423" y="146"/>
                    </a:lnTo>
                    <a:lnTo>
                      <a:pt x="1423" y="118"/>
                    </a:lnTo>
                    <a:lnTo>
                      <a:pt x="1453" y="146"/>
                    </a:lnTo>
                    <a:lnTo>
                      <a:pt x="1483" y="146"/>
                    </a:lnTo>
                    <a:lnTo>
                      <a:pt x="1512" y="118"/>
                    </a:lnTo>
                    <a:lnTo>
                      <a:pt x="1512" y="59"/>
                    </a:lnTo>
                    <a:lnTo>
                      <a:pt x="1542" y="88"/>
                    </a:lnTo>
                    <a:lnTo>
                      <a:pt x="1601" y="59"/>
                    </a:lnTo>
                    <a:lnTo>
                      <a:pt x="1630" y="59"/>
                    </a:lnTo>
                    <a:lnTo>
                      <a:pt x="1601" y="88"/>
                    </a:lnTo>
                    <a:lnTo>
                      <a:pt x="1660" y="88"/>
                    </a:lnTo>
                    <a:lnTo>
                      <a:pt x="1720" y="28"/>
                    </a:lnTo>
                    <a:lnTo>
                      <a:pt x="1779" y="28"/>
                    </a:lnTo>
                    <a:lnTo>
                      <a:pt x="1808" y="59"/>
                    </a:lnTo>
                    <a:lnTo>
                      <a:pt x="1839" y="59"/>
                    </a:lnTo>
                    <a:lnTo>
                      <a:pt x="1867" y="88"/>
                    </a:lnTo>
                    <a:lnTo>
                      <a:pt x="1897" y="59"/>
                    </a:lnTo>
                    <a:lnTo>
                      <a:pt x="1958" y="59"/>
                    </a:lnTo>
                    <a:lnTo>
                      <a:pt x="1958" y="118"/>
                    </a:lnTo>
                    <a:lnTo>
                      <a:pt x="1927" y="146"/>
                    </a:lnTo>
                    <a:lnTo>
                      <a:pt x="1958" y="146"/>
                    </a:lnTo>
                    <a:lnTo>
                      <a:pt x="1985" y="177"/>
                    </a:lnTo>
                    <a:lnTo>
                      <a:pt x="2015" y="177"/>
                    </a:lnTo>
                    <a:lnTo>
                      <a:pt x="2015" y="207"/>
                    </a:lnTo>
                    <a:lnTo>
                      <a:pt x="2076" y="207"/>
                    </a:lnTo>
                    <a:lnTo>
                      <a:pt x="2076" y="146"/>
                    </a:lnTo>
                    <a:lnTo>
                      <a:pt x="2104" y="146"/>
                    </a:lnTo>
                    <a:lnTo>
                      <a:pt x="2134" y="177"/>
                    </a:lnTo>
                    <a:lnTo>
                      <a:pt x="2134" y="207"/>
                    </a:lnTo>
                    <a:lnTo>
                      <a:pt x="2283" y="207"/>
                    </a:lnTo>
                    <a:lnTo>
                      <a:pt x="2283" y="177"/>
                    </a:lnTo>
                    <a:lnTo>
                      <a:pt x="2313" y="177"/>
                    </a:lnTo>
                    <a:lnTo>
                      <a:pt x="2313" y="207"/>
                    </a:lnTo>
                    <a:lnTo>
                      <a:pt x="2402" y="207"/>
                    </a:lnTo>
                    <a:lnTo>
                      <a:pt x="2402" y="177"/>
                    </a:lnTo>
                    <a:lnTo>
                      <a:pt x="2429" y="177"/>
                    </a:lnTo>
                    <a:lnTo>
                      <a:pt x="2460" y="207"/>
                    </a:lnTo>
                    <a:lnTo>
                      <a:pt x="2490" y="177"/>
                    </a:lnTo>
                    <a:lnTo>
                      <a:pt x="2549" y="177"/>
                    </a:lnTo>
                    <a:lnTo>
                      <a:pt x="2609" y="146"/>
                    </a:lnTo>
                    <a:lnTo>
                      <a:pt x="2667" y="88"/>
                    </a:lnTo>
                  </a:path>
                </a:pathLst>
              </a:custGeom>
              <a:noFill/>
              <a:ln w="1588">
                <a:solidFill>
                  <a:srgbClr val="000000"/>
                </a:solidFill>
                <a:prstDash val="solid"/>
                <a:round/>
                <a:headEnd/>
                <a:tailEnd/>
              </a:ln>
            </p:spPr>
            <p:txBody>
              <a:bodyPr/>
              <a:lstStyle/>
              <a:p>
                <a:endParaRPr lang="en-GB"/>
              </a:p>
            </p:txBody>
          </p:sp>
          <p:sp>
            <p:nvSpPr>
              <p:cNvPr id="13571" name="Freeform 259"/>
              <p:cNvSpPr>
                <a:spLocks/>
              </p:cNvSpPr>
              <p:nvPr/>
            </p:nvSpPr>
            <p:spPr bwMode="auto">
              <a:xfrm>
                <a:off x="5265" y="3607"/>
                <a:ext cx="222" cy="326"/>
              </a:xfrm>
              <a:custGeom>
                <a:avLst/>
                <a:gdLst/>
                <a:ahLst/>
                <a:cxnLst>
                  <a:cxn ang="0">
                    <a:pos x="890" y="0"/>
                  </a:cxn>
                  <a:cxn ang="0">
                    <a:pos x="890" y="31"/>
                  </a:cxn>
                  <a:cxn ang="0">
                    <a:pos x="860" y="61"/>
                  </a:cxn>
                  <a:cxn ang="0">
                    <a:pos x="860" y="91"/>
                  </a:cxn>
                  <a:cxn ang="0">
                    <a:pos x="830" y="91"/>
                  </a:cxn>
                  <a:cxn ang="0">
                    <a:pos x="830" y="118"/>
                  </a:cxn>
                  <a:cxn ang="0">
                    <a:pos x="800" y="118"/>
                  </a:cxn>
                  <a:cxn ang="0">
                    <a:pos x="712" y="209"/>
                  </a:cxn>
                  <a:cxn ang="0">
                    <a:pos x="653" y="209"/>
                  </a:cxn>
                  <a:cxn ang="0">
                    <a:pos x="623" y="238"/>
                  </a:cxn>
                  <a:cxn ang="0">
                    <a:pos x="623" y="386"/>
                  </a:cxn>
                  <a:cxn ang="0">
                    <a:pos x="653" y="416"/>
                  </a:cxn>
                  <a:cxn ang="0">
                    <a:pos x="653" y="474"/>
                  </a:cxn>
                  <a:cxn ang="0">
                    <a:pos x="682" y="504"/>
                  </a:cxn>
                  <a:cxn ang="0">
                    <a:pos x="653" y="534"/>
                  </a:cxn>
                  <a:cxn ang="0">
                    <a:pos x="653" y="622"/>
                  </a:cxn>
                  <a:cxn ang="0">
                    <a:pos x="623" y="652"/>
                  </a:cxn>
                  <a:cxn ang="0">
                    <a:pos x="623" y="683"/>
                  </a:cxn>
                  <a:cxn ang="0">
                    <a:pos x="653" y="711"/>
                  </a:cxn>
                  <a:cxn ang="0">
                    <a:pos x="653" y="829"/>
                  </a:cxn>
                  <a:cxn ang="0">
                    <a:pos x="623" y="859"/>
                  </a:cxn>
                  <a:cxn ang="0">
                    <a:pos x="623" y="890"/>
                  </a:cxn>
                  <a:cxn ang="0">
                    <a:pos x="594" y="920"/>
                  </a:cxn>
                  <a:cxn ang="0">
                    <a:pos x="594" y="947"/>
                  </a:cxn>
                  <a:cxn ang="0">
                    <a:pos x="563" y="947"/>
                  </a:cxn>
                  <a:cxn ang="0">
                    <a:pos x="535" y="978"/>
                  </a:cxn>
                  <a:cxn ang="0">
                    <a:pos x="505" y="978"/>
                  </a:cxn>
                  <a:cxn ang="0">
                    <a:pos x="444" y="1038"/>
                  </a:cxn>
                  <a:cxn ang="0">
                    <a:pos x="416" y="1038"/>
                  </a:cxn>
                  <a:cxn ang="0">
                    <a:pos x="387" y="1066"/>
                  </a:cxn>
                  <a:cxn ang="0">
                    <a:pos x="356" y="1066"/>
                  </a:cxn>
                  <a:cxn ang="0">
                    <a:pos x="298" y="1126"/>
                  </a:cxn>
                  <a:cxn ang="0">
                    <a:pos x="268" y="1126"/>
                  </a:cxn>
                  <a:cxn ang="0">
                    <a:pos x="237" y="1156"/>
                  </a:cxn>
                  <a:cxn ang="0">
                    <a:pos x="207" y="1156"/>
                  </a:cxn>
                  <a:cxn ang="0">
                    <a:pos x="149" y="1185"/>
                  </a:cxn>
                  <a:cxn ang="0">
                    <a:pos x="119" y="1215"/>
                  </a:cxn>
                  <a:cxn ang="0">
                    <a:pos x="61" y="1245"/>
                  </a:cxn>
                  <a:cxn ang="0">
                    <a:pos x="0" y="1303"/>
                  </a:cxn>
                </a:cxnLst>
                <a:rect l="0" t="0" r="r" b="b"/>
                <a:pathLst>
                  <a:path w="890" h="1303">
                    <a:moveTo>
                      <a:pt x="890" y="0"/>
                    </a:moveTo>
                    <a:lnTo>
                      <a:pt x="890" y="31"/>
                    </a:lnTo>
                    <a:lnTo>
                      <a:pt x="860" y="61"/>
                    </a:lnTo>
                    <a:lnTo>
                      <a:pt x="860" y="91"/>
                    </a:lnTo>
                    <a:lnTo>
                      <a:pt x="830" y="91"/>
                    </a:lnTo>
                    <a:lnTo>
                      <a:pt x="830" y="118"/>
                    </a:lnTo>
                    <a:lnTo>
                      <a:pt x="800" y="118"/>
                    </a:lnTo>
                    <a:lnTo>
                      <a:pt x="712" y="209"/>
                    </a:lnTo>
                    <a:lnTo>
                      <a:pt x="653" y="209"/>
                    </a:lnTo>
                    <a:lnTo>
                      <a:pt x="623" y="238"/>
                    </a:lnTo>
                    <a:lnTo>
                      <a:pt x="623" y="386"/>
                    </a:lnTo>
                    <a:lnTo>
                      <a:pt x="653" y="416"/>
                    </a:lnTo>
                    <a:lnTo>
                      <a:pt x="653" y="474"/>
                    </a:lnTo>
                    <a:lnTo>
                      <a:pt x="682" y="504"/>
                    </a:lnTo>
                    <a:lnTo>
                      <a:pt x="653" y="534"/>
                    </a:lnTo>
                    <a:lnTo>
                      <a:pt x="653" y="622"/>
                    </a:lnTo>
                    <a:lnTo>
                      <a:pt x="623" y="652"/>
                    </a:lnTo>
                    <a:lnTo>
                      <a:pt x="623" y="683"/>
                    </a:lnTo>
                    <a:lnTo>
                      <a:pt x="653" y="711"/>
                    </a:lnTo>
                    <a:lnTo>
                      <a:pt x="653" y="829"/>
                    </a:lnTo>
                    <a:lnTo>
                      <a:pt x="623" y="859"/>
                    </a:lnTo>
                    <a:lnTo>
                      <a:pt x="623" y="890"/>
                    </a:lnTo>
                    <a:lnTo>
                      <a:pt x="594" y="920"/>
                    </a:lnTo>
                    <a:lnTo>
                      <a:pt x="594" y="947"/>
                    </a:lnTo>
                    <a:lnTo>
                      <a:pt x="563" y="947"/>
                    </a:lnTo>
                    <a:lnTo>
                      <a:pt x="535" y="978"/>
                    </a:lnTo>
                    <a:lnTo>
                      <a:pt x="505" y="978"/>
                    </a:lnTo>
                    <a:lnTo>
                      <a:pt x="444" y="1038"/>
                    </a:lnTo>
                    <a:lnTo>
                      <a:pt x="416" y="1038"/>
                    </a:lnTo>
                    <a:lnTo>
                      <a:pt x="387" y="1066"/>
                    </a:lnTo>
                    <a:lnTo>
                      <a:pt x="356" y="1066"/>
                    </a:lnTo>
                    <a:lnTo>
                      <a:pt x="298" y="1126"/>
                    </a:lnTo>
                    <a:lnTo>
                      <a:pt x="268" y="1126"/>
                    </a:lnTo>
                    <a:lnTo>
                      <a:pt x="237" y="1156"/>
                    </a:lnTo>
                    <a:lnTo>
                      <a:pt x="207" y="1156"/>
                    </a:lnTo>
                    <a:lnTo>
                      <a:pt x="149" y="1185"/>
                    </a:lnTo>
                    <a:lnTo>
                      <a:pt x="119" y="1215"/>
                    </a:lnTo>
                    <a:lnTo>
                      <a:pt x="61" y="1245"/>
                    </a:lnTo>
                    <a:lnTo>
                      <a:pt x="0" y="1303"/>
                    </a:lnTo>
                  </a:path>
                </a:pathLst>
              </a:custGeom>
              <a:noFill/>
              <a:ln w="1588">
                <a:solidFill>
                  <a:srgbClr val="000000"/>
                </a:solidFill>
                <a:prstDash val="solid"/>
                <a:round/>
                <a:headEnd/>
                <a:tailEnd/>
              </a:ln>
            </p:spPr>
            <p:txBody>
              <a:bodyPr/>
              <a:lstStyle/>
              <a:p>
                <a:endParaRPr lang="en-GB"/>
              </a:p>
            </p:txBody>
          </p:sp>
          <p:sp>
            <p:nvSpPr>
              <p:cNvPr id="13572" name="Freeform 260"/>
              <p:cNvSpPr>
                <a:spLocks/>
              </p:cNvSpPr>
              <p:nvPr/>
            </p:nvSpPr>
            <p:spPr bwMode="auto">
              <a:xfrm>
                <a:off x="5043" y="3593"/>
                <a:ext cx="444" cy="125"/>
              </a:xfrm>
              <a:custGeom>
                <a:avLst/>
                <a:gdLst/>
                <a:ahLst/>
                <a:cxnLst>
                  <a:cxn ang="0">
                    <a:pos x="0" y="474"/>
                  </a:cxn>
                  <a:cxn ang="0">
                    <a:pos x="27" y="474"/>
                  </a:cxn>
                  <a:cxn ang="0">
                    <a:pos x="27" y="503"/>
                  </a:cxn>
                  <a:cxn ang="0">
                    <a:pos x="57" y="503"/>
                  </a:cxn>
                  <a:cxn ang="0">
                    <a:pos x="118" y="444"/>
                  </a:cxn>
                  <a:cxn ang="0">
                    <a:pos x="118" y="385"/>
                  </a:cxn>
                  <a:cxn ang="0">
                    <a:pos x="176" y="385"/>
                  </a:cxn>
                  <a:cxn ang="0">
                    <a:pos x="207" y="355"/>
                  </a:cxn>
                  <a:cxn ang="0">
                    <a:pos x="146" y="296"/>
                  </a:cxn>
                  <a:cxn ang="0">
                    <a:pos x="176" y="267"/>
                  </a:cxn>
                  <a:cxn ang="0">
                    <a:pos x="176" y="176"/>
                  </a:cxn>
                  <a:cxn ang="0">
                    <a:pos x="264" y="176"/>
                  </a:cxn>
                  <a:cxn ang="0">
                    <a:pos x="294" y="207"/>
                  </a:cxn>
                  <a:cxn ang="0">
                    <a:pos x="294" y="237"/>
                  </a:cxn>
                  <a:cxn ang="0">
                    <a:pos x="414" y="237"/>
                  </a:cxn>
                  <a:cxn ang="0">
                    <a:pos x="444" y="207"/>
                  </a:cxn>
                  <a:cxn ang="0">
                    <a:pos x="501" y="207"/>
                  </a:cxn>
                  <a:cxn ang="0">
                    <a:pos x="562" y="176"/>
                  </a:cxn>
                  <a:cxn ang="0">
                    <a:pos x="592" y="149"/>
                  </a:cxn>
                  <a:cxn ang="0">
                    <a:pos x="710" y="149"/>
                  </a:cxn>
                  <a:cxn ang="0">
                    <a:pos x="739" y="176"/>
                  </a:cxn>
                  <a:cxn ang="0">
                    <a:pos x="739" y="207"/>
                  </a:cxn>
                  <a:cxn ang="0">
                    <a:pos x="887" y="207"/>
                  </a:cxn>
                  <a:cxn ang="0">
                    <a:pos x="917" y="237"/>
                  </a:cxn>
                  <a:cxn ang="0">
                    <a:pos x="976" y="207"/>
                  </a:cxn>
                  <a:cxn ang="0">
                    <a:pos x="1067" y="207"/>
                  </a:cxn>
                  <a:cxn ang="0">
                    <a:pos x="1094" y="176"/>
                  </a:cxn>
                  <a:cxn ang="0">
                    <a:pos x="1124" y="176"/>
                  </a:cxn>
                  <a:cxn ang="0">
                    <a:pos x="1124" y="149"/>
                  </a:cxn>
                  <a:cxn ang="0">
                    <a:pos x="1185" y="149"/>
                  </a:cxn>
                  <a:cxn ang="0">
                    <a:pos x="1213" y="119"/>
                  </a:cxn>
                  <a:cxn ang="0">
                    <a:pos x="1243" y="119"/>
                  </a:cxn>
                  <a:cxn ang="0">
                    <a:pos x="1274" y="89"/>
                  </a:cxn>
                  <a:cxn ang="0">
                    <a:pos x="1303" y="89"/>
                  </a:cxn>
                  <a:cxn ang="0">
                    <a:pos x="1303" y="58"/>
                  </a:cxn>
                  <a:cxn ang="0">
                    <a:pos x="1392" y="58"/>
                  </a:cxn>
                  <a:cxn ang="0">
                    <a:pos x="1422" y="89"/>
                  </a:cxn>
                  <a:cxn ang="0">
                    <a:pos x="1569" y="89"/>
                  </a:cxn>
                  <a:cxn ang="0">
                    <a:pos x="1569" y="58"/>
                  </a:cxn>
                  <a:cxn ang="0">
                    <a:pos x="1659" y="58"/>
                  </a:cxn>
                  <a:cxn ang="0">
                    <a:pos x="1717" y="0"/>
                  </a:cxn>
                  <a:cxn ang="0">
                    <a:pos x="1777" y="58"/>
                  </a:cxn>
                </a:cxnLst>
                <a:rect l="0" t="0" r="r" b="b"/>
                <a:pathLst>
                  <a:path w="1777" h="503">
                    <a:moveTo>
                      <a:pt x="0" y="474"/>
                    </a:moveTo>
                    <a:lnTo>
                      <a:pt x="27" y="474"/>
                    </a:lnTo>
                    <a:lnTo>
                      <a:pt x="27" y="503"/>
                    </a:lnTo>
                    <a:lnTo>
                      <a:pt x="57" y="503"/>
                    </a:lnTo>
                    <a:lnTo>
                      <a:pt x="118" y="444"/>
                    </a:lnTo>
                    <a:lnTo>
                      <a:pt x="118" y="385"/>
                    </a:lnTo>
                    <a:lnTo>
                      <a:pt x="176" y="385"/>
                    </a:lnTo>
                    <a:lnTo>
                      <a:pt x="207" y="355"/>
                    </a:lnTo>
                    <a:lnTo>
                      <a:pt x="146" y="296"/>
                    </a:lnTo>
                    <a:lnTo>
                      <a:pt x="176" y="267"/>
                    </a:lnTo>
                    <a:lnTo>
                      <a:pt x="176" y="176"/>
                    </a:lnTo>
                    <a:lnTo>
                      <a:pt x="264" y="176"/>
                    </a:lnTo>
                    <a:lnTo>
                      <a:pt x="294" y="207"/>
                    </a:lnTo>
                    <a:lnTo>
                      <a:pt x="294" y="237"/>
                    </a:lnTo>
                    <a:lnTo>
                      <a:pt x="414" y="237"/>
                    </a:lnTo>
                    <a:lnTo>
                      <a:pt x="444" y="207"/>
                    </a:lnTo>
                    <a:lnTo>
                      <a:pt x="501" y="207"/>
                    </a:lnTo>
                    <a:lnTo>
                      <a:pt x="562" y="176"/>
                    </a:lnTo>
                    <a:lnTo>
                      <a:pt x="592" y="149"/>
                    </a:lnTo>
                    <a:lnTo>
                      <a:pt x="710" y="149"/>
                    </a:lnTo>
                    <a:lnTo>
                      <a:pt x="739" y="176"/>
                    </a:lnTo>
                    <a:lnTo>
                      <a:pt x="739" y="207"/>
                    </a:lnTo>
                    <a:lnTo>
                      <a:pt x="887" y="207"/>
                    </a:lnTo>
                    <a:lnTo>
                      <a:pt x="917" y="237"/>
                    </a:lnTo>
                    <a:lnTo>
                      <a:pt x="976" y="207"/>
                    </a:lnTo>
                    <a:lnTo>
                      <a:pt x="1067" y="207"/>
                    </a:lnTo>
                    <a:lnTo>
                      <a:pt x="1094" y="176"/>
                    </a:lnTo>
                    <a:lnTo>
                      <a:pt x="1124" y="176"/>
                    </a:lnTo>
                    <a:lnTo>
                      <a:pt x="1124" y="149"/>
                    </a:lnTo>
                    <a:lnTo>
                      <a:pt x="1185" y="149"/>
                    </a:lnTo>
                    <a:lnTo>
                      <a:pt x="1213" y="119"/>
                    </a:lnTo>
                    <a:lnTo>
                      <a:pt x="1243" y="119"/>
                    </a:lnTo>
                    <a:lnTo>
                      <a:pt x="1274" y="89"/>
                    </a:lnTo>
                    <a:lnTo>
                      <a:pt x="1303" y="89"/>
                    </a:lnTo>
                    <a:lnTo>
                      <a:pt x="1303" y="58"/>
                    </a:lnTo>
                    <a:lnTo>
                      <a:pt x="1392" y="58"/>
                    </a:lnTo>
                    <a:lnTo>
                      <a:pt x="1422" y="89"/>
                    </a:lnTo>
                    <a:lnTo>
                      <a:pt x="1569" y="89"/>
                    </a:lnTo>
                    <a:lnTo>
                      <a:pt x="1569" y="58"/>
                    </a:lnTo>
                    <a:lnTo>
                      <a:pt x="1659" y="58"/>
                    </a:lnTo>
                    <a:lnTo>
                      <a:pt x="1717" y="0"/>
                    </a:lnTo>
                    <a:lnTo>
                      <a:pt x="1777" y="58"/>
                    </a:lnTo>
                  </a:path>
                </a:pathLst>
              </a:custGeom>
              <a:noFill/>
              <a:ln w="1588">
                <a:solidFill>
                  <a:srgbClr val="000000"/>
                </a:solidFill>
                <a:prstDash val="solid"/>
                <a:round/>
                <a:headEnd/>
                <a:tailEnd/>
              </a:ln>
            </p:spPr>
            <p:txBody>
              <a:bodyPr/>
              <a:lstStyle/>
              <a:p>
                <a:endParaRPr lang="en-GB"/>
              </a:p>
            </p:txBody>
          </p:sp>
          <p:sp>
            <p:nvSpPr>
              <p:cNvPr id="13573" name="Freeform 261"/>
              <p:cNvSpPr>
                <a:spLocks/>
              </p:cNvSpPr>
              <p:nvPr/>
            </p:nvSpPr>
            <p:spPr bwMode="auto">
              <a:xfrm>
                <a:off x="5487" y="3585"/>
                <a:ext cx="171" cy="37"/>
              </a:xfrm>
              <a:custGeom>
                <a:avLst/>
                <a:gdLst/>
                <a:ahLst/>
                <a:cxnLst>
                  <a:cxn ang="0">
                    <a:pos x="0" y="88"/>
                  </a:cxn>
                  <a:cxn ang="0">
                    <a:pos x="59" y="88"/>
                  </a:cxn>
                  <a:cxn ang="0">
                    <a:pos x="89" y="60"/>
                  </a:cxn>
                  <a:cxn ang="0">
                    <a:pos x="89" y="0"/>
                  </a:cxn>
                  <a:cxn ang="0">
                    <a:pos x="119" y="30"/>
                  </a:cxn>
                  <a:cxn ang="0">
                    <a:pos x="266" y="30"/>
                  </a:cxn>
                  <a:cxn ang="0">
                    <a:pos x="296" y="60"/>
                  </a:cxn>
                  <a:cxn ang="0">
                    <a:pos x="414" y="60"/>
                  </a:cxn>
                  <a:cxn ang="0">
                    <a:pos x="445" y="30"/>
                  </a:cxn>
                  <a:cxn ang="0">
                    <a:pos x="503" y="30"/>
                  </a:cxn>
                  <a:cxn ang="0">
                    <a:pos x="534" y="60"/>
                  </a:cxn>
                  <a:cxn ang="0">
                    <a:pos x="503" y="88"/>
                  </a:cxn>
                  <a:cxn ang="0">
                    <a:pos x="563" y="149"/>
                  </a:cxn>
                  <a:cxn ang="0">
                    <a:pos x="591" y="119"/>
                  </a:cxn>
                  <a:cxn ang="0">
                    <a:pos x="591" y="88"/>
                  </a:cxn>
                  <a:cxn ang="0">
                    <a:pos x="682" y="88"/>
                  </a:cxn>
                </a:cxnLst>
                <a:rect l="0" t="0" r="r" b="b"/>
                <a:pathLst>
                  <a:path w="682" h="149">
                    <a:moveTo>
                      <a:pt x="0" y="88"/>
                    </a:moveTo>
                    <a:lnTo>
                      <a:pt x="59" y="88"/>
                    </a:lnTo>
                    <a:lnTo>
                      <a:pt x="89" y="60"/>
                    </a:lnTo>
                    <a:lnTo>
                      <a:pt x="89" y="0"/>
                    </a:lnTo>
                    <a:lnTo>
                      <a:pt x="119" y="30"/>
                    </a:lnTo>
                    <a:lnTo>
                      <a:pt x="266" y="30"/>
                    </a:lnTo>
                    <a:lnTo>
                      <a:pt x="296" y="60"/>
                    </a:lnTo>
                    <a:lnTo>
                      <a:pt x="414" y="60"/>
                    </a:lnTo>
                    <a:lnTo>
                      <a:pt x="445" y="30"/>
                    </a:lnTo>
                    <a:lnTo>
                      <a:pt x="503" y="30"/>
                    </a:lnTo>
                    <a:lnTo>
                      <a:pt x="534" y="60"/>
                    </a:lnTo>
                    <a:lnTo>
                      <a:pt x="503" y="88"/>
                    </a:lnTo>
                    <a:lnTo>
                      <a:pt x="563" y="149"/>
                    </a:lnTo>
                    <a:lnTo>
                      <a:pt x="591" y="119"/>
                    </a:lnTo>
                    <a:lnTo>
                      <a:pt x="591" y="88"/>
                    </a:lnTo>
                    <a:lnTo>
                      <a:pt x="682" y="88"/>
                    </a:lnTo>
                  </a:path>
                </a:pathLst>
              </a:custGeom>
              <a:noFill/>
              <a:ln w="1588">
                <a:solidFill>
                  <a:srgbClr val="000000"/>
                </a:solidFill>
                <a:prstDash val="solid"/>
                <a:round/>
                <a:headEnd/>
                <a:tailEnd/>
              </a:ln>
            </p:spPr>
            <p:txBody>
              <a:bodyPr/>
              <a:lstStyle/>
              <a:p>
                <a:endParaRPr lang="en-GB"/>
              </a:p>
            </p:txBody>
          </p:sp>
          <p:sp>
            <p:nvSpPr>
              <p:cNvPr id="13574" name="Freeform 262"/>
              <p:cNvSpPr>
                <a:spLocks/>
              </p:cNvSpPr>
              <p:nvPr/>
            </p:nvSpPr>
            <p:spPr bwMode="auto">
              <a:xfrm>
                <a:off x="4791" y="3733"/>
                <a:ext cx="155" cy="96"/>
              </a:xfrm>
              <a:custGeom>
                <a:avLst/>
                <a:gdLst/>
                <a:ahLst/>
                <a:cxnLst>
                  <a:cxn ang="0">
                    <a:pos x="594" y="0"/>
                  </a:cxn>
                  <a:cxn ang="0">
                    <a:pos x="564" y="30"/>
                  </a:cxn>
                  <a:cxn ang="0">
                    <a:pos x="535" y="30"/>
                  </a:cxn>
                  <a:cxn ang="0">
                    <a:pos x="475" y="88"/>
                  </a:cxn>
                  <a:cxn ang="0">
                    <a:pos x="417" y="88"/>
                  </a:cxn>
                  <a:cxn ang="0">
                    <a:pos x="387" y="118"/>
                  </a:cxn>
                  <a:cxn ang="0">
                    <a:pos x="180" y="118"/>
                  </a:cxn>
                  <a:cxn ang="0">
                    <a:pos x="180" y="179"/>
                  </a:cxn>
                  <a:cxn ang="0">
                    <a:pos x="61" y="179"/>
                  </a:cxn>
                  <a:cxn ang="0">
                    <a:pos x="61" y="207"/>
                  </a:cxn>
                  <a:cxn ang="0">
                    <a:pos x="0" y="207"/>
                  </a:cxn>
                  <a:cxn ang="0">
                    <a:pos x="0" y="268"/>
                  </a:cxn>
                  <a:cxn ang="0">
                    <a:pos x="30" y="297"/>
                  </a:cxn>
                  <a:cxn ang="0">
                    <a:pos x="30" y="325"/>
                  </a:cxn>
                  <a:cxn ang="0">
                    <a:pos x="91" y="325"/>
                  </a:cxn>
                  <a:cxn ang="0">
                    <a:pos x="119" y="355"/>
                  </a:cxn>
                  <a:cxn ang="0">
                    <a:pos x="180" y="355"/>
                  </a:cxn>
                  <a:cxn ang="0">
                    <a:pos x="210" y="386"/>
                  </a:cxn>
                  <a:cxn ang="0">
                    <a:pos x="210" y="355"/>
                  </a:cxn>
                  <a:cxn ang="0">
                    <a:pos x="237" y="325"/>
                  </a:cxn>
                  <a:cxn ang="0">
                    <a:pos x="328" y="325"/>
                  </a:cxn>
                  <a:cxn ang="0">
                    <a:pos x="417" y="237"/>
                  </a:cxn>
                  <a:cxn ang="0">
                    <a:pos x="505" y="237"/>
                  </a:cxn>
                  <a:cxn ang="0">
                    <a:pos x="444" y="179"/>
                  </a:cxn>
                  <a:cxn ang="0">
                    <a:pos x="444" y="148"/>
                  </a:cxn>
                  <a:cxn ang="0">
                    <a:pos x="475" y="118"/>
                  </a:cxn>
                  <a:cxn ang="0">
                    <a:pos x="505" y="118"/>
                  </a:cxn>
                  <a:cxn ang="0">
                    <a:pos x="505" y="88"/>
                  </a:cxn>
                  <a:cxn ang="0">
                    <a:pos x="535" y="60"/>
                  </a:cxn>
                  <a:cxn ang="0">
                    <a:pos x="564" y="60"/>
                  </a:cxn>
                  <a:cxn ang="0">
                    <a:pos x="624" y="0"/>
                  </a:cxn>
                  <a:cxn ang="0">
                    <a:pos x="594" y="0"/>
                  </a:cxn>
                </a:cxnLst>
                <a:rect l="0" t="0" r="r" b="b"/>
                <a:pathLst>
                  <a:path w="624" h="386">
                    <a:moveTo>
                      <a:pt x="594" y="0"/>
                    </a:moveTo>
                    <a:lnTo>
                      <a:pt x="564" y="30"/>
                    </a:lnTo>
                    <a:lnTo>
                      <a:pt x="535" y="30"/>
                    </a:lnTo>
                    <a:lnTo>
                      <a:pt x="475" y="88"/>
                    </a:lnTo>
                    <a:lnTo>
                      <a:pt x="417" y="88"/>
                    </a:lnTo>
                    <a:lnTo>
                      <a:pt x="387" y="118"/>
                    </a:lnTo>
                    <a:lnTo>
                      <a:pt x="180" y="118"/>
                    </a:lnTo>
                    <a:lnTo>
                      <a:pt x="180" y="179"/>
                    </a:lnTo>
                    <a:lnTo>
                      <a:pt x="61" y="179"/>
                    </a:lnTo>
                    <a:lnTo>
                      <a:pt x="61" y="207"/>
                    </a:lnTo>
                    <a:lnTo>
                      <a:pt x="0" y="207"/>
                    </a:lnTo>
                    <a:lnTo>
                      <a:pt x="0" y="268"/>
                    </a:lnTo>
                    <a:lnTo>
                      <a:pt x="30" y="297"/>
                    </a:lnTo>
                    <a:lnTo>
                      <a:pt x="30" y="325"/>
                    </a:lnTo>
                    <a:lnTo>
                      <a:pt x="91" y="325"/>
                    </a:lnTo>
                    <a:lnTo>
                      <a:pt x="119" y="355"/>
                    </a:lnTo>
                    <a:lnTo>
                      <a:pt x="180" y="355"/>
                    </a:lnTo>
                    <a:lnTo>
                      <a:pt x="210" y="386"/>
                    </a:lnTo>
                    <a:lnTo>
                      <a:pt x="210" y="355"/>
                    </a:lnTo>
                    <a:lnTo>
                      <a:pt x="237" y="325"/>
                    </a:lnTo>
                    <a:lnTo>
                      <a:pt x="328" y="325"/>
                    </a:lnTo>
                    <a:lnTo>
                      <a:pt x="417" y="237"/>
                    </a:lnTo>
                    <a:lnTo>
                      <a:pt x="505" y="237"/>
                    </a:lnTo>
                    <a:lnTo>
                      <a:pt x="444" y="179"/>
                    </a:lnTo>
                    <a:lnTo>
                      <a:pt x="444" y="148"/>
                    </a:lnTo>
                    <a:lnTo>
                      <a:pt x="475" y="118"/>
                    </a:lnTo>
                    <a:lnTo>
                      <a:pt x="505" y="118"/>
                    </a:lnTo>
                    <a:lnTo>
                      <a:pt x="505" y="88"/>
                    </a:lnTo>
                    <a:lnTo>
                      <a:pt x="535" y="60"/>
                    </a:lnTo>
                    <a:lnTo>
                      <a:pt x="564" y="60"/>
                    </a:lnTo>
                    <a:lnTo>
                      <a:pt x="624" y="0"/>
                    </a:lnTo>
                    <a:lnTo>
                      <a:pt x="594" y="0"/>
                    </a:lnTo>
                  </a:path>
                </a:pathLst>
              </a:custGeom>
              <a:noFill/>
              <a:ln w="1588">
                <a:solidFill>
                  <a:srgbClr val="000000"/>
                </a:solidFill>
                <a:prstDash val="solid"/>
                <a:round/>
                <a:headEnd/>
                <a:tailEnd/>
              </a:ln>
            </p:spPr>
            <p:txBody>
              <a:bodyPr/>
              <a:lstStyle/>
              <a:p>
                <a:endParaRPr lang="en-GB"/>
              </a:p>
            </p:txBody>
          </p:sp>
          <p:sp>
            <p:nvSpPr>
              <p:cNvPr id="13575" name="Freeform 263"/>
              <p:cNvSpPr>
                <a:spLocks/>
              </p:cNvSpPr>
              <p:nvPr/>
            </p:nvSpPr>
            <p:spPr bwMode="auto">
              <a:xfrm>
                <a:off x="5035" y="3711"/>
                <a:ext cx="22" cy="111"/>
              </a:xfrm>
              <a:custGeom>
                <a:avLst/>
                <a:gdLst/>
                <a:ahLst/>
                <a:cxnLst>
                  <a:cxn ang="0">
                    <a:pos x="88" y="443"/>
                  </a:cxn>
                  <a:cxn ang="0">
                    <a:pos x="58" y="413"/>
                  </a:cxn>
                  <a:cxn ang="0">
                    <a:pos x="58" y="356"/>
                  </a:cxn>
                  <a:cxn ang="0">
                    <a:pos x="31" y="325"/>
                  </a:cxn>
                  <a:cxn ang="0">
                    <a:pos x="31" y="295"/>
                  </a:cxn>
                  <a:cxn ang="0">
                    <a:pos x="58" y="267"/>
                  </a:cxn>
                  <a:cxn ang="0">
                    <a:pos x="58" y="236"/>
                  </a:cxn>
                  <a:cxn ang="0">
                    <a:pos x="31" y="206"/>
                  </a:cxn>
                  <a:cxn ang="0">
                    <a:pos x="31" y="176"/>
                  </a:cxn>
                  <a:cxn ang="0">
                    <a:pos x="0" y="148"/>
                  </a:cxn>
                  <a:cxn ang="0">
                    <a:pos x="0" y="29"/>
                  </a:cxn>
                  <a:cxn ang="0">
                    <a:pos x="31" y="0"/>
                  </a:cxn>
                </a:cxnLst>
                <a:rect l="0" t="0" r="r" b="b"/>
                <a:pathLst>
                  <a:path w="88" h="443">
                    <a:moveTo>
                      <a:pt x="88" y="443"/>
                    </a:moveTo>
                    <a:lnTo>
                      <a:pt x="58" y="413"/>
                    </a:lnTo>
                    <a:lnTo>
                      <a:pt x="58" y="356"/>
                    </a:lnTo>
                    <a:lnTo>
                      <a:pt x="31" y="325"/>
                    </a:lnTo>
                    <a:lnTo>
                      <a:pt x="31" y="295"/>
                    </a:lnTo>
                    <a:lnTo>
                      <a:pt x="58" y="267"/>
                    </a:lnTo>
                    <a:lnTo>
                      <a:pt x="58" y="236"/>
                    </a:lnTo>
                    <a:lnTo>
                      <a:pt x="31" y="206"/>
                    </a:lnTo>
                    <a:lnTo>
                      <a:pt x="31" y="176"/>
                    </a:lnTo>
                    <a:lnTo>
                      <a:pt x="0" y="148"/>
                    </a:lnTo>
                    <a:lnTo>
                      <a:pt x="0" y="29"/>
                    </a:lnTo>
                    <a:lnTo>
                      <a:pt x="31" y="0"/>
                    </a:lnTo>
                  </a:path>
                </a:pathLst>
              </a:custGeom>
              <a:noFill/>
              <a:ln w="1588">
                <a:solidFill>
                  <a:srgbClr val="000000"/>
                </a:solidFill>
                <a:prstDash val="solid"/>
                <a:round/>
                <a:headEnd/>
                <a:tailEnd/>
              </a:ln>
            </p:spPr>
            <p:txBody>
              <a:bodyPr/>
              <a:lstStyle/>
              <a:p>
                <a:endParaRPr lang="en-GB"/>
              </a:p>
            </p:txBody>
          </p:sp>
          <p:sp>
            <p:nvSpPr>
              <p:cNvPr id="13576" name="Freeform 264"/>
              <p:cNvSpPr>
                <a:spLocks/>
              </p:cNvSpPr>
              <p:nvPr/>
            </p:nvSpPr>
            <p:spPr bwMode="auto">
              <a:xfrm>
                <a:off x="5006" y="3822"/>
                <a:ext cx="51" cy="133"/>
              </a:xfrm>
              <a:custGeom>
                <a:avLst/>
                <a:gdLst/>
                <a:ahLst/>
                <a:cxnLst>
                  <a:cxn ang="0">
                    <a:pos x="207" y="0"/>
                  </a:cxn>
                  <a:cxn ang="0">
                    <a:pos x="207" y="31"/>
                  </a:cxn>
                  <a:cxn ang="0">
                    <a:pos x="119" y="119"/>
                  </a:cxn>
                  <a:cxn ang="0">
                    <a:pos x="119" y="238"/>
                  </a:cxn>
                  <a:cxn ang="0">
                    <a:pos x="89" y="238"/>
                  </a:cxn>
                  <a:cxn ang="0">
                    <a:pos x="89" y="297"/>
                  </a:cxn>
                  <a:cxn ang="0">
                    <a:pos x="59" y="326"/>
                  </a:cxn>
                  <a:cxn ang="0">
                    <a:pos x="59" y="356"/>
                  </a:cxn>
                  <a:cxn ang="0">
                    <a:pos x="30" y="386"/>
                  </a:cxn>
                  <a:cxn ang="0">
                    <a:pos x="30" y="504"/>
                  </a:cxn>
                  <a:cxn ang="0">
                    <a:pos x="0" y="504"/>
                  </a:cxn>
                  <a:cxn ang="0">
                    <a:pos x="0" y="534"/>
                  </a:cxn>
                </a:cxnLst>
                <a:rect l="0" t="0" r="r" b="b"/>
                <a:pathLst>
                  <a:path w="207" h="534">
                    <a:moveTo>
                      <a:pt x="207" y="0"/>
                    </a:moveTo>
                    <a:lnTo>
                      <a:pt x="207" y="31"/>
                    </a:lnTo>
                    <a:lnTo>
                      <a:pt x="119" y="119"/>
                    </a:lnTo>
                    <a:lnTo>
                      <a:pt x="119" y="238"/>
                    </a:lnTo>
                    <a:lnTo>
                      <a:pt x="89" y="238"/>
                    </a:lnTo>
                    <a:lnTo>
                      <a:pt x="89" y="297"/>
                    </a:lnTo>
                    <a:lnTo>
                      <a:pt x="59" y="326"/>
                    </a:lnTo>
                    <a:lnTo>
                      <a:pt x="59" y="356"/>
                    </a:lnTo>
                    <a:lnTo>
                      <a:pt x="30" y="386"/>
                    </a:lnTo>
                    <a:lnTo>
                      <a:pt x="30" y="504"/>
                    </a:lnTo>
                    <a:lnTo>
                      <a:pt x="0" y="504"/>
                    </a:lnTo>
                    <a:lnTo>
                      <a:pt x="0" y="534"/>
                    </a:lnTo>
                  </a:path>
                </a:pathLst>
              </a:custGeom>
              <a:noFill/>
              <a:ln w="1588">
                <a:solidFill>
                  <a:srgbClr val="000000"/>
                </a:solidFill>
                <a:prstDash val="solid"/>
                <a:round/>
                <a:headEnd/>
                <a:tailEnd/>
              </a:ln>
            </p:spPr>
            <p:txBody>
              <a:bodyPr/>
              <a:lstStyle/>
              <a:p>
                <a:endParaRPr lang="en-GB"/>
              </a:p>
            </p:txBody>
          </p:sp>
          <p:sp>
            <p:nvSpPr>
              <p:cNvPr id="13577" name="Freeform 265"/>
              <p:cNvSpPr>
                <a:spLocks/>
              </p:cNvSpPr>
              <p:nvPr/>
            </p:nvSpPr>
            <p:spPr bwMode="auto">
              <a:xfrm>
                <a:off x="5043" y="3822"/>
                <a:ext cx="59" cy="118"/>
              </a:xfrm>
              <a:custGeom>
                <a:avLst/>
                <a:gdLst/>
                <a:ahLst/>
                <a:cxnLst>
                  <a:cxn ang="0">
                    <a:pos x="0" y="474"/>
                  </a:cxn>
                  <a:cxn ang="0">
                    <a:pos x="118" y="356"/>
                  </a:cxn>
                  <a:cxn ang="0">
                    <a:pos x="87" y="356"/>
                  </a:cxn>
                  <a:cxn ang="0">
                    <a:pos x="87" y="267"/>
                  </a:cxn>
                  <a:cxn ang="0">
                    <a:pos x="176" y="267"/>
                  </a:cxn>
                  <a:cxn ang="0">
                    <a:pos x="146" y="238"/>
                  </a:cxn>
                  <a:cxn ang="0">
                    <a:pos x="176" y="207"/>
                  </a:cxn>
                  <a:cxn ang="0">
                    <a:pos x="207" y="207"/>
                  </a:cxn>
                  <a:cxn ang="0">
                    <a:pos x="237" y="179"/>
                  </a:cxn>
                  <a:cxn ang="0">
                    <a:pos x="237" y="119"/>
                  </a:cxn>
                  <a:cxn ang="0">
                    <a:pos x="207" y="88"/>
                  </a:cxn>
                  <a:cxn ang="0">
                    <a:pos x="237" y="61"/>
                  </a:cxn>
                  <a:cxn ang="0">
                    <a:pos x="207" y="61"/>
                  </a:cxn>
                  <a:cxn ang="0">
                    <a:pos x="176" y="31"/>
                  </a:cxn>
                  <a:cxn ang="0">
                    <a:pos x="146" y="61"/>
                  </a:cxn>
                  <a:cxn ang="0">
                    <a:pos x="146" y="31"/>
                  </a:cxn>
                  <a:cxn ang="0">
                    <a:pos x="176" y="0"/>
                  </a:cxn>
                  <a:cxn ang="0">
                    <a:pos x="57" y="0"/>
                  </a:cxn>
                </a:cxnLst>
                <a:rect l="0" t="0" r="r" b="b"/>
                <a:pathLst>
                  <a:path w="237" h="474">
                    <a:moveTo>
                      <a:pt x="0" y="474"/>
                    </a:moveTo>
                    <a:lnTo>
                      <a:pt x="118" y="356"/>
                    </a:lnTo>
                    <a:lnTo>
                      <a:pt x="87" y="356"/>
                    </a:lnTo>
                    <a:lnTo>
                      <a:pt x="87" y="267"/>
                    </a:lnTo>
                    <a:lnTo>
                      <a:pt x="176" y="267"/>
                    </a:lnTo>
                    <a:lnTo>
                      <a:pt x="146" y="238"/>
                    </a:lnTo>
                    <a:lnTo>
                      <a:pt x="176" y="207"/>
                    </a:lnTo>
                    <a:lnTo>
                      <a:pt x="207" y="207"/>
                    </a:lnTo>
                    <a:lnTo>
                      <a:pt x="237" y="179"/>
                    </a:lnTo>
                    <a:lnTo>
                      <a:pt x="237" y="119"/>
                    </a:lnTo>
                    <a:lnTo>
                      <a:pt x="207" y="88"/>
                    </a:lnTo>
                    <a:lnTo>
                      <a:pt x="237" y="61"/>
                    </a:lnTo>
                    <a:lnTo>
                      <a:pt x="207" y="61"/>
                    </a:lnTo>
                    <a:lnTo>
                      <a:pt x="176" y="31"/>
                    </a:lnTo>
                    <a:lnTo>
                      <a:pt x="146" y="61"/>
                    </a:lnTo>
                    <a:lnTo>
                      <a:pt x="146" y="31"/>
                    </a:lnTo>
                    <a:lnTo>
                      <a:pt x="176" y="0"/>
                    </a:lnTo>
                    <a:lnTo>
                      <a:pt x="57" y="0"/>
                    </a:lnTo>
                  </a:path>
                </a:pathLst>
              </a:custGeom>
              <a:noFill/>
              <a:ln w="1588">
                <a:solidFill>
                  <a:srgbClr val="000000"/>
                </a:solidFill>
                <a:prstDash val="solid"/>
                <a:round/>
                <a:headEnd/>
                <a:tailEnd/>
              </a:ln>
            </p:spPr>
            <p:txBody>
              <a:bodyPr/>
              <a:lstStyle/>
              <a:p>
                <a:endParaRPr lang="en-GB"/>
              </a:p>
            </p:txBody>
          </p:sp>
          <p:sp>
            <p:nvSpPr>
              <p:cNvPr id="13578" name="Freeform 266"/>
              <p:cNvSpPr>
                <a:spLocks/>
              </p:cNvSpPr>
              <p:nvPr/>
            </p:nvSpPr>
            <p:spPr bwMode="auto">
              <a:xfrm>
                <a:off x="5043" y="3933"/>
                <a:ext cx="222" cy="89"/>
              </a:xfrm>
              <a:custGeom>
                <a:avLst/>
                <a:gdLst/>
                <a:ahLst/>
                <a:cxnLst>
                  <a:cxn ang="0">
                    <a:pos x="887" y="0"/>
                  </a:cxn>
                  <a:cxn ang="0">
                    <a:pos x="857" y="0"/>
                  </a:cxn>
                  <a:cxn ang="0">
                    <a:pos x="799" y="60"/>
                  </a:cxn>
                  <a:cxn ang="0">
                    <a:pos x="769" y="60"/>
                  </a:cxn>
                  <a:cxn ang="0">
                    <a:pos x="739" y="90"/>
                  </a:cxn>
                  <a:cxn ang="0">
                    <a:pos x="680" y="119"/>
                  </a:cxn>
                  <a:cxn ang="0">
                    <a:pos x="651" y="148"/>
                  </a:cxn>
                  <a:cxn ang="0">
                    <a:pos x="621" y="148"/>
                  </a:cxn>
                  <a:cxn ang="0">
                    <a:pos x="592" y="178"/>
                  </a:cxn>
                  <a:cxn ang="0">
                    <a:pos x="532" y="209"/>
                  </a:cxn>
                  <a:cxn ang="0">
                    <a:pos x="532" y="237"/>
                  </a:cxn>
                  <a:cxn ang="0">
                    <a:pos x="501" y="237"/>
                  </a:cxn>
                  <a:cxn ang="0">
                    <a:pos x="414" y="327"/>
                  </a:cxn>
                  <a:cxn ang="0">
                    <a:pos x="383" y="327"/>
                  </a:cxn>
                  <a:cxn ang="0">
                    <a:pos x="355" y="355"/>
                  </a:cxn>
                  <a:cxn ang="0">
                    <a:pos x="325" y="355"/>
                  </a:cxn>
                  <a:cxn ang="0">
                    <a:pos x="294" y="327"/>
                  </a:cxn>
                  <a:cxn ang="0">
                    <a:pos x="237" y="327"/>
                  </a:cxn>
                  <a:cxn ang="0">
                    <a:pos x="176" y="297"/>
                  </a:cxn>
                  <a:cxn ang="0">
                    <a:pos x="176" y="267"/>
                  </a:cxn>
                  <a:cxn ang="0">
                    <a:pos x="118" y="267"/>
                  </a:cxn>
                  <a:cxn ang="0">
                    <a:pos x="118" y="237"/>
                  </a:cxn>
                  <a:cxn ang="0">
                    <a:pos x="87" y="209"/>
                  </a:cxn>
                  <a:cxn ang="0">
                    <a:pos x="0" y="209"/>
                  </a:cxn>
                </a:cxnLst>
                <a:rect l="0" t="0" r="r" b="b"/>
                <a:pathLst>
                  <a:path w="887" h="355">
                    <a:moveTo>
                      <a:pt x="887" y="0"/>
                    </a:moveTo>
                    <a:lnTo>
                      <a:pt x="857" y="0"/>
                    </a:lnTo>
                    <a:lnTo>
                      <a:pt x="799" y="60"/>
                    </a:lnTo>
                    <a:lnTo>
                      <a:pt x="769" y="60"/>
                    </a:lnTo>
                    <a:lnTo>
                      <a:pt x="739" y="90"/>
                    </a:lnTo>
                    <a:lnTo>
                      <a:pt x="680" y="119"/>
                    </a:lnTo>
                    <a:lnTo>
                      <a:pt x="651" y="148"/>
                    </a:lnTo>
                    <a:lnTo>
                      <a:pt x="621" y="148"/>
                    </a:lnTo>
                    <a:lnTo>
                      <a:pt x="592" y="178"/>
                    </a:lnTo>
                    <a:lnTo>
                      <a:pt x="532" y="209"/>
                    </a:lnTo>
                    <a:lnTo>
                      <a:pt x="532" y="237"/>
                    </a:lnTo>
                    <a:lnTo>
                      <a:pt x="501" y="237"/>
                    </a:lnTo>
                    <a:lnTo>
                      <a:pt x="414" y="327"/>
                    </a:lnTo>
                    <a:lnTo>
                      <a:pt x="383" y="327"/>
                    </a:lnTo>
                    <a:lnTo>
                      <a:pt x="355" y="355"/>
                    </a:lnTo>
                    <a:lnTo>
                      <a:pt x="325" y="355"/>
                    </a:lnTo>
                    <a:lnTo>
                      <a:pt x="294" y="327"/>
                    </a:lnTo>
                    <a:lnTo>
                      <a:pt x="237" y="327"/>
                    </a:lnTo>
                    <a:lnTo>
                      <a:pt x="176" y="297"/>
                    </a:lnTo>
                    <a:lnTo>
                      <a:pt x="176" y="267"/>
                    </a:lnTo>
                    <a:lnTo>
                      <a:pt x="118" y="267"/>
                    </a:lnTo>
                    <a:lnTo>
                      <a:pt x="118" y="237"/>
                    </a:lnTo>
                    <a:lnTo>
                      <a:pt x="87" y="209"/>
                    </a:lnTo>
                    <a:lnTo>
                      <a:pt x="0" y="209"/>
                    </a:lnTo>
                  </a:path>
                </a:pathLst>
              </a:custGeom>
              <a:noFill/>
              <a:ln w="1588">
                <a:solidFill>
                  <a:srgbClr val="000000"/>
                </a:solidFill>
                <a:prstDash val="solid"/>
                <a:round/>
                <a:headEnd/>
                <a:tailEnd/>
              </a:ln>
            </p:spPr>
            <p:txBody>
              <a:bodyPr/>
              <a:lstStyle/>
              <a:p>
                <a:endParaRPr lang="en-GB"/>
              </a:p>
            </p:txBody>
          </p:sp>
          <p:sp>
            <p:nvSpPr>
              <p:cNvPr id="13579" name="Freeform 267"/>
              <p:cNvSpPr>
                <a:spLocks/>
              </p:cNvSpPr>
              <p:nvPr/>
            </p:nvSpPr>
            <p:spPr bwMode="auto">
              <a:xfrm>
                <a:off x="5006" y="3940"/>
                <a:ext cx="37" cy="15"/>
              </a:xfrm>
              <a:custGeom>
                <a:avLst/>
                <a:gdLst/>
                <a:ahLst/>
                <a:cxnLst>
                  <a:cxn ang="0">
                    <a:pos x="150" y="0"/>
                  </a:cxn>
                  <a:cxn ang="0">
                    <a:pos x="119" y="0"/>
                  </a:cxn>
                  <a:cxn ang="0">
                    <a:pos x="119" y="30"/>
                  </a:cxn>
                  <a:cxn ang="0">
                    <a:pos x="89" y="60"/>
                  </a:cxn>
                  <a:cxn ang="0">
                    <a:pos x="0" y="60"/>
                  </a:cxn>
                </a:cxnLst>
                <a:rect l="0" t="0" r="r" b="b"/>
                <a:pathLst>
                  <a:path w="150" h="60">
                    <a:moveTo>
                      <a:pt x="150" y="0"/>
                    </a:moveTo>
                    <a:lnTo>
                      <a:pt x="119" y="0"/>
                    </a:lnTo>
                    <a:lnTo>
                      <a:pt x="119" y="30"/>
                    </a:lnTo>
                    <a:lnTo>
                      <a:pt x="89" y="60"/>
                    </a:lnTo>
                    <a:lnTo>
                      <a:pt x="0" y="60"/>
                    </a:lnTo>
                  </a:path>
                </a:pathLst>
              </a:custGeom>
              <a:noFill/>
              <a:ln w="1588">
                <a:solidFill>
                  <a:srgbClr val="000000"/>
                </a:solidFill>
                <a:prstDash val="solid"/>
                <a:round/>
                <a:headEnd/>
                <a:tailEnd/>
              </a:ln>
            </p:spPr>
            <p:txBody>
              <a:bodyPr/>
              <a:lstStyle/>
              <a:p>
                <a:endParaRPr lang="en-GB"/>
              </a:p>
            </p:txBody>
          </p:sp>
          <p:sp>
            <p:nvSpPr>
              <p:cNvPr id="13580" name="Freeform 268"/>
              <p:cNvSpPr>
                <a:spLocks/>
              </p:cNvSpPr>
              <p:nvPr/>
            </p:nvSpPr>
            <p:spPr bwMode="auto">
              <a:xfrm>
                <a:off x="4961" y="3955"/>
                <a:ext cx="45" cy="141"/>
              </a:xfrm>
              <a:custGeom>
                <a:avLst/>
                <a:gdLst/>
                <a:ahLst/>
                <a:cxnLst>
                  <a:cxn ang="0">
                    <a:pos x="178" y="0"/>
                  </a:cxn>
                  <a:cxn ang="0">
                    <a:pos x="178" y="58"/>
                  </a:cxn>
                  <a:cxn ang="0">
                    <a:pos x="148" y="88"/>
                  </a:cxn>
                  <a:cxn ang="0">
                    <a:pos x="148" y="119"/>
                  </a:cxn>
                  <a:cxn ang="0">
                    <a:pos x="119" y="147"/>
                  </a:cxn>
                  <a:cxn ang="0">
                    <a:pos x="119" y="295"/>
                  </a:cxn>
                  <a:cxn ang="0">
                    <a:pos x="90" y="326"/>
                  </a:cxn>
                  <a:cxn ang="0">
                    <a:pos x="90" y="413"/>
                  </a:cxn>
                  <a:cxn ang="0">
                    <a:pos x="60" y="413"/>
                  </a:cxn>
                  <a:cxn ang="0">
                    <a:pos x="60" y="474"/>
                  </a:cxn>
                  <a:cxn ang="0">
                    <a:pos x="30" y="502"/>
                  </a:cxn>
                  <a:cxn ang="0">
                    <a:pos x="60" y="502"/>
                  </a:cxn>
                  <a:cxn ang="0">
                    <a:pos x="60" y="533"/>
                  </a:cxn>
                  <a:cxn ang="0">
                    <a:pos x="30" y="533"/>
                  </a:cxn>
                  <a:cxn ang="0">
                    <a:pos x="0" y="562"/>
                  </a:cxn>
                </a:cxnLst>
                <a:rect l="0" t="0" r="r" b="b"/>
                <a:pathLst>
                  <a:path w="178" h="562">
                    <a:moveTo>
                      <a:pt x="178" y="0"/>
                    </a:moveTo>
                    <a:lnTo>
                      <a:pt x="178" y="58"/>
                    </a:lnTo>
                    <a:lnTo>
                      <a:pt x="148" y="88"/>
                    </a:lnTo>
                    <a:lnTo>
                      <a:pt x="148" y="119"/>
                    </a:lnTo>
                    <a:lnTo>
                      <a:pt x="119" y="147"/>
                    </a:lnTo>
                    <a:lnTo>
                      <a:pt x="119" y="295"/>
                    </a:lnTo>
                    <a:lnTo>
                      <a:pt x="90" y="326"/>
                    </a:lnTo>
                    <a:lnTo>
                      <a:pt x="90" y="413"/>
                    </a:lnTo>
                    <a:lnTo>
                      <a:pt x="60" y="413"/>
                    </a:lnTo>
                    <a:lnTo>
                      <a:pt x="60" y="474"/>
                    </a:lnTo>
                    <a:lnTo>
                      <a:pt x="30" y="502"/>
                    </a:lnTo>
                    <a:lnTo>
                      <a:pt x="60" y="502"/>
                    </a:lnTo>
                    <a:lnTo>
                      <a:pt x="60" y="533"/>
                    </a:lnTo>
                    <a:lnTo>
                      <a:pt x="30" y="533"/>
                    </a:lnTo>
                    <a:lnTo>
                      <a:pt x="0" y="562"/>
                    </a:lnTo>
                  </a:path>
                </a:pathLst>
              </a:custGeom>
              <a:noFill/>
              <a:ln w="1588">
                <a:solidFill>
                  <a:srgbClr val="000000"/>
                </a:solidFill>
                <a:prstDash val="solid"/>
                <a:round/>
                <a:headEnd/>
                <a:tailEnd/>
              </a:ln>
            </p:spPr>
            <p:txBody>
              <a:bodyPr/>
              <a:lstStyle/>
              <a:p>
                <a:endParaRPr lang="en-GB"/>
              </a:p>
            </p:txBody>
          </p:sp>
          <p:sp>
            <p:nvSpPr>
              <p:cNvPr id="13581" name="Line 269"/>
              <p:cNvSpPr>
                <a:spLocks noChangeShapeType="1"/>
              </p:cNvSpPr>
              <p:nvPr/>
            </p:nvSpPr>
            <p:spPr bwMode="auto">
              <a:xfrm>
                <a:off x="5043" y="3985"/>
                <a:ext cx="1" cy="30"/>
              </a:xfrm>
              <a:prstGeom prst="line">
                <a:avLst/>
              </a:prstGeom>
              <a:noFill/>
              <a:ln w="1588">
                <a:solidFill>
                  <a:srgbClr val="000000"/>
                </a:solidFill>
                <a:round/>
                <a:headEnd/>
                <a:tailEnd/>
              </a:ln>
            </p:spPr>
            <p:txBody>
              <a:bodyPr/>
              <a:lstStyle/>
              <a:p>
                <a:endParaRPr lang="en-GB"/>
              </a:p>
            </p:txBody>
          </p:sp>
          <p:sp>
            <p:nvSpPr>
              <p:cNvPr id="13582" name="Freeform 270"/>
              <p:cNvSpPr>
                <a:spLocks/>
              </p:cNvSpPr>
              <p:nvPr/>
            </p:nvSpPr>
            <p:spPr bwMode="auto">
              <a:xfrm>
                <a:off x="4998" y="3999"/>
                <a:ext cx="45" cy="104"/>
              </a:xfrm>
              <a:custGeom>
                <a:avLst/>
                <a:gdLst/>
                <a:ahLst/>
                <a:cxnLst>
                  <a:cxn ang="0">
                    <a:pos x="180" y="60"/>
                  </a:cxn>
                  <a:cxn ang="0">
                    <a:pos x="149" y="60"/>
                  </a:cxn>
                  <a:cxn ang="0">
                    <a:pos x="89" y="0"/>
                  </a:cxn>
                  <a:cxn ang="0">
                    <a:pos x="60" y="0"/>
                  </a:cxn>
                  <a:cxn ang="0">
                    <a:pos x="60" y="30"/>
                  </a:cxn>
                  <a:cxn ang="0">
                    <a:pos x="30" y="60"/>
                  </a:cxn>
                  <a:cxn ang="0">
                    <a:pos x="30" y="118"/>
                  </a:cxn>
                  <a:cxn ang="0">
                    <a:pos x="0" y="118"/>
                  </a:cxn>
                  <a:cxn ang="0">
                    <a:pos x="30" y="149"/>
                  </a:cxn>
                  <a:cxn ang="0">
                    <a:pos x="30" y="236"/>
                  </a:cxn>
                  <a:cxn ang="0">
                    <a:pos x="60" y="236"/>
                  </a:cxn>
                  <a:cxn ang="0">
                    <a:pos x="89" y="267"/>
                  </a:cxn>
                  <a:cxn ang="0">
                    <a:pos x="60" y="297"/>
                  </a:cxn>
                  <a:cxn ang="0">
                    <a:pos x="30" y="297"/>
                  </a:cxn>
                  <a:cxn ang="0">
                    <a:pos x="30" y="356"/>
                  </a:cxn>
                  <a:cxn ang="0">
                    <a:pos x="0" y="385"/>
                  </a:cxn>
                  <a:cxn ang="0">
                    <a:pos x="30" y="415"/>
                  </a:cxn>
                  <a:cxn ang="0">
                    <a:pos x="89" y="415"/>
                  </a:cxn>
                  <a:cxn ang="0">
                    <a:pos x="119" y="385"/>
                  </a:cxn>
                  <a:cxn ang="0">
                    <a:pos x="149" y="385"/>
                  </a:cxn>
                  <a:cxn ang="0">
                    <a:pos x="149" y="356"/>
                  </a:cxn>
                  <a:cxn ang="0">
                    <a:pos x="180" y="356"/>
                  </a:cxn>
                </a:cxnLst>
                <a:rect l="0" t="0" r="r" b="b"/>
                <a:pathLst>
                  <a:path w="180" h="415">
                    <a:moveTo>
                      <a:pt x="180" y="60"/>
                    </a:moveTo>
                    <a:lnTo>
                      <a:pt x="149" y="60"/>
                    </a:lnTo>
                    <a:lnTo>
                      <a:pt x="89" y="0"/>
                    </a:lnTo>
                    <a:lnTo>
                      <a:pt x="60" y="0"/>
                    </a:lnTo>
                    <a:lnTo>
                      <a:pt x="60" y="30"/>
                    </a:lnTo>
                    <a:lnTo>
                      <a:pt x="30" y="60"/>
                    </a:lnTo>
                    <a:lnTo>
                      <a:pt x="30" y="118"/>
                    </a:lnTo>
                    <a:lnTo>
                      <a:pt x="0" y="118"/>
                    </a:lnTo>
                    <a:lnTo>
                      <a:pt x="30" y="149"/>
                    </a:lnTo>
                    <a:lnTo>
                      <a:pt x="30" y="236"/>
                    </a:lnTo>
                    <a:lnTo>
                      <a:pt x="60" y="236"/>
                    </a:lnTo>
                    <a:lnTo>
                      <a:pt x="89" y="267"/>
                    </a:lnTo>
                    <a:lnTo>
                      <a:pt x="60" y="297"/>
                    </a:lnTo>
                    <a:lnTo>
                      <a:pt x="30" y="297"/>
                    </a:lnTo>
                    <a:lnTo>
                      <a:pt x="30" y="356"/>
                    </a:lnTo>
                    <a:lnTo>
                      <a:pt x="0" y="385"/>
                    </a:lnTo>
                    <a:lnTo>
                      <a:pt x="30" y="415"/>
                    </a:lnTo>
                    <a:lnTo>
                      <a:pt x="89" y="415"/>
                    </a:lnTo>
                    <a:lnTo>
                      <a:pt x="119" y="385"/>
                    </a:lnTo>
                    <a:lnTo>
                      <a:pt x="149" y="385"/>
                    </a:lnTo>
                    <a:lnTo>
                      <a:pt x="149" y="356"/>
                    </a:lnTo>
                    <a:lnTo>
                      <a:pt x="180" y="356"/>
                    </a:lnTo>
                  </a:path>
                </a:pathLst>
              </a:custGeom>
              <a:noFill/>
              <a:ln w="1588">
                <a:solidFill>
                  <a:srgbClr val="000000"/>
                </a:solidFill>
                <a:prstDash val="solid"/>
                <a:round/>
                <a:headEnd/>
                <a:tailEnd/>
              </a:ln>
            </p:spPr>
            <p:txBody>
              <a:bodyPr/>
              <a:lstStyle/>
              <a:p>
                <a:endParaRPr lang="en-GB"/>
              </a:p>
            </p:txBody>
          </p:sp>
          <p:sp>
            <p:nvSpPr>
              <p:cNvPr id="13583" name="Line 271"/>
              <p:cNvSpPr>
                <a:spLocks noChangeShapeType="1"/>
              </p:cNvSpPr>
              <p:nvPr/>
            </p:nvSpPr>
            <p:spPr bwMode="auto">
              <a:xfrm flipV="1">
                <a:off x="5043" y="3940"/>
                <a:ext cx="1" cy="45"/>
              </a:xfrm>
              <a:prstGeom prst="line">
                <a:avLst/>
              </a:prstGeom>
              <a:noFill/>
              <a:ln w="1588">
                <a:solidFill>
                  <a:srgbClr val="000000"/>
                </a:solidFill>
                <a:round/>
                <a:headEnd/>
                <a:tailEnd/>
              </a:ln>
            </p:spPr>
            <p:txBody>
              <a:bodyPr/>
              <a:lstStyle/>
              <a:p>
                <a:endParaRPr lang="en-GB"/>
              </a:p>
            </p:txBody>
          </p:sp>
          <p:sp>
            <p:nvSpPr>
              <p:cNvPr id="13584" name="Freeform 272"/>
              <p:cNvSpPr>
                <a:spLocks/>
              </p:cNvSpPr>
              <p:nvPr/>
            </p:nvSpPr>
            <p:spPr bwMode="auto">
              <a:xfrm>
                <a:off x="4954" y="4096"/>
                <a:ext cx="59" cy="162"/>
              </a:xfrm>
              <a:custGeom>
                <a:avLst/>
                <a:gdLst/>
                <a:ahLst/>
                <a:cxnLst>
                  <a:cxn ang="0">
                    <a:pos x="237" y="650"/>
                  </a:cxn>
                  <a:cxn ang="0">
                    <a:pos x="207" y="623"/>
                  </a:cxn>
                  <a:cxn ang="0">
                    <a:pos x="207" y="532"/>
                  </a:cxn>
                  <a:cxn ang="0">
                    <a:pos x="177" y="504"/>
                  </a:cxn>
                  <a:cxn ang="0">
                    <a:pos x="177" y="444"/>
                  </a:cxn>
                  <a:cxn ang="0">
                    <a:pos x="148" y="444"/>
                  </a:cxn>
                  <a:cxn ang="0">
                    <a:pos x="148" y="385"/>
                  </a:cxn>
                  <a:cxn ang="0">
                    <a:pos x="119" y="355"/>
                  </a:cxn>
                  <a:cxn ang="0">
                    <a:pos x="119" y="325"/>
                  </a:cxn>
                  <a:cxn ang="0">
                    <a:pos x="89" y="296"/>
                  </a:cxn>
                  <a:cxn ang="0">
                    <a:pos x="89" y="237"/>
                  </a:cxn>
                  <a:cxn ang="0">
                    <a:pos x="59" y="177"/>
                  </a:cxn>
                  <a:cxn ang="0">
                    <a:pos x="29" y="149"/>
                  </a:cxn>
                  <a:cxn ang="0">
                    <a:pos x="29" y="119"/>
                  </a:cxn>
                  <a:cxn ang="0">
                    <a:pos x="0" y="89"/>
                  </a:cxn>
                  <a:cxn ang="0">
                    <a:pos x="0" y="58"/>
                  </a:cxn>
                  <a:cxn ang="0">
                    <a:pos x="29" y="30"/>
                  </a:cxn>
                  <a:cxn ang="0">
                    <a:pos x="29" y="0"/>
                  </a:cxn>
                </a:cxnLst>
                <a:rect l="0" t="0" r="r" b="b"/>
                <a:pathLst>
                  <a:path w="237" h="650">
                    <a:moveTo>
                      <a:pt x="237" y="650"/>
                    </a:moveTo>
                    <a:lnTo>
                      <a:pt x="207" y="623"/>
                    </a:lnTo>
                    <a:lnTo>
                      <a:pt x="207" y="532"/>
                    </a:lnTo>
                    <a:lnTo>
                      <a:pt x="177" y="504"/>
                    </a:lnTo>
                    <a:lnTo>
                      <a:pt x="177" y="444"/>
                    </a:lnTo>
                    <a:lnTo>
                      <a:pt x="148" y="444"/>
                    </a:lnTo>
                    <a:lnTo>
                      <a:pt x="148" y="385"/>
                    </a:lnTo>
                    <a:lnTo>
                      <a:pt x="119" y="355"/>
                    </a:lnTo>
                    <a:lnTo>
                      <a:pt x="119" y="325"/>
                    </a:lnTo>
                    <a:lnTo>
                      <a:pt x="89" y="296"/>
                    </a:lnTo>
                    <a:lnTo>
                      <a:pt x="89" y="237"/>
                    </a:lnTo>
                    <a:lnTo>
                      <a:pt x="59" y="177"/>
                    </a:lnTo>
                    <a:lnTo>
                      <a:pt x="29" y="149"/>
                    </a:lnTo>
                    <a:lnTo>
                      <a:pt x="29" y="119"/>
                    </a:lnTo>
                    <a:lnTo>
                      <a:pt x="0" y="89"/>
                    </a:lnTo>
                    <a:lnTo>
                      <a:pt x="0" y="58"/>
                    </a:lnTo>
                    <a:lnTo>
                      <a:pt x="29" y="30"/>
                    </a:lnTo>
                    <a:lnTo>
                      <a:pt x="29" y="0"/>
                    </a:lnTo>
                  </a:path>
                </a:pathLst>
              </a:custGeom>
              <a:noFill/>
              <a:ln w="1588">
                <a:solidFill>
                  <a:srgbClr val="000000"/>
                </a:solidFill>
                <a:prstDash val="solid"/>
                <a:round/>
                <a:headEnd/>
                <a:tailEnd/>
              </a:ln>
            </p:spPr>
            <p:txBody>
              <a:bodyPr/>
              <a:lstStyle/>
              <a:p>
                <a:endParaRPr lang="en-GB"/>
              </a:p>
            </p:txBody>
          </p:sp>
          <p:sp>
            <p:nvSpPr>
              <p:cNvPr id="13585" name="Freeform 273"/>
              <p:cNvSpPr>
                <a:spLocks/>
              </p:cNvSpPr>
              <p:nvPr/>
            </p:nvSpPr>
            <p:spPr bwMode="auto">
              <a:xfrm>
                <a:off x="5013" y="4088"/>
                <a:ext cx="30" cy="163"/>
              </a:xfrm>
              <a:custGeom>
                <a:avLst/>
                <a:gdLst/>
                <a:ahLst/>
                <a:cxnLst>
                  <a:cxn ang="0">
                    <a:pos x="120" y="0"/>
                  </a:cxn>
                  <a:cxn ang="0">
                    <a:pos x="120" y="59"/>
                  </a:cxn>
                  <a:cxn ang="0">
                    <a:pos x="89" y="59"/>
                  </a:cxn>
                  <a:cxn ang="0">
                    <a:pos x="89" y="87"/>
                  </a:cxn>
                  <a:cxn ang="0">
                    <a:pos x="120" y="87"/>
                  </a:cxn>
                  <a:cxn ang="0">
                    <a:pos x="120" y="178"/>
                  </a:cxn>
                  <a:cxn ang="0">
                    <a:pos x="89" y="206"/>
                  </a:cxn>
                  <a:cxn ang="0">
                    <a:pos x="89" y="266"/>
                  </a:cxn>
                  <a:cxn ang="0">
                    <a:pos x="59" y="296"/>
                  </a:cxn>
                  <a:cxn ang="0">
                    <a:pos x="59" y="503"/>
                  </a:cxn>
                  <a:cxn ang="0">
                    <a:pos x="29" y="503"/>
                  </a:cxn>
                  <a:cxn ang="0">
                    <a:pos x="29" y="652"/>
                  </a:cxn>
                  <a:cxn ang="0">
                    <a:pos x="0" y="652"/>
                  </a:cxn>
                </a:cxnLst>
                <a:rect l="0" t="0" r="r" b="b"/>
                <a:pathLst>
                  <a:path w="120" h="652">
                    <a:moveTo>
                      <a:pt x="120" y="0"/>
                    </a:moveTo>
                    <a:lnTo>
                      <a:pt x="120" y="59"/>
                    </a:lnTo>
                    <a:lnTo>
                      <a:pt x="89" y="59"/>
                    </a:lnTo>
                    <a:lnTo>
                      <a:pt x="89" y="87"/>
                    </a:lnTo>
                    <a:lnTo>
                      <a:pt x="120" y="87"/>
                    </a:lnTo>
                    <a:lnTo>
                      <a:pt x="120" y="178"/>
                    </a:lnTo>
                    <a:lnTo>
                      <a:pt x="89" y="206"/>
                    </a:lnTo>
                    <a:lnTo>
                      <a:pt x="89" y="266"/>
                    </a:lnTo>
                    <a:lnTo>
                      <a:pt x="59" y="296"/>
                    </a:lnTo>
                    <a:lnTo>
                      <a:pt x="59" y="503"/>
                    </a:lnTo>
                    <a:lnTo>
                      <a:pt x="29" y="503"/>
                    </a:lnTo>
                    <a:lnTo>
                      <a:pt x="29" y="652"/>
                    </a:lnTo>
                    <a:lnTo>
                      <a:pt x="0" y="652"/>
                    </a:lnTo>
                  </a:path>
                </a:pathLst>
              </a:custGeom>
              <a:noFill/>
              <a:ln w="1588">
                <a:solidFill>
                  <a:srgbClr val="000000"/>
                </a:solidFill>
                <a:prstDash val="solid"/>
                <a:round/>
                <a:headEnd/>
                <a:tailEnd/>
              </a:ln>
            </p:spPr>
            <p:txBody>
              <a:bodyPr/>
              <a:lstStyle/>
              <a:p>
                <a:endParaRPr lang="en-GB"/>
              </a:p>
            </p:txBody>
          </p:sp>
          <p:sp>
            <p:nvSpPr>
              <p:cNvPr id="13586" name="Line 274"/>
              <p:cNvSpPr>
                <a:spLocks noChangeShapeType="1"/>
              </p:cNvSpPr>
              <p:nvPr/>
            </p:nvSpPr>
            <p:spPr bwMode="auto">
              <a:xfrm>
                <a:off x="5043" y="4015"/>
                <a:ext cx="1" cy="73"/>
              </a:xfrm>
              <a:prstGeom prst="line">
                <a:avLst/>
              </a:prstGeom>
              <a:noFill/>
              <a:ln w="1588">
                <a:solidFill>
                  <a:srgbClr val="000000"/>
                </a:solidFill>
                <a:round/>
                <a:headEnd/>
                <a:tailEnd/>
              </a:ln>
            </p:spPr>
            <p:txBody>
              <a:bodyPr/>
              <a:lstStyle/>
              <a:p>
                <a:endParaRPr lang="en-GB"/>
              </a:p>
            </p:txBody>
          </p:sp>
          <p:sp>
            <p:nvSpPr>
              <p:cNvPr id="13587" name="Freeform 275"/>
              <p:cNvSpPr>
                <a:spLocks/>
              </p:cNvSpPr>
              <p:nvPr/>
            </p:nvSpPr>
            <p:spPr bwMode="auto">
              <a:xfrm>
                <a:off x="4828" y="4214"/>
                <a:ext cx="185" cy="133"/>
              </a:xfrm>
              <a:custGeom>
                <a:avLst/>
                <a:gdLst/>
                <a:ahLst/>
                <a:cxnLst>
                  <a:cxn ang="0">
                    <a:pos x="741" y="176"/>
                  </a:cxn>
                  <a:cxn ang="0">
                    <a:pos x="681" y="237"/>
                  </a:cxn>
                  <a:cxn ang="0">
                    <a:pos x="681" y="413"/>
                  </a:cxn>
                  <a:cxn ang="0">
                    <a:pos x="652" y="444"/>
                  </a:cxn>
                  <a:cxn ang="0">
                    <a:pos x="652" y="532"/>
                  </a:cxn>
                  <a:cxn ang="0">
                    <a:pos x="295" y="532"/>
                  </a:cxn>
                  <a:cxn ang="0">
                    <a:pos x="295" y="504"/>
                  </a:cxn>
                  <a:cxn ang="0">
                    <a:pos x="268" y="504"/>
                  </a:cxn>
                  <a:cxn ang="0">
                    <a:pos x="268" y="444"/>
                  </a:cxn>
                  <a:cxn ang="0">
                    <a:pos x="238" y="413"/>
                  </a:cxn>
                  <a:cxn ang="0">
                    <a:pos x="238" y="356"/>
                  </a:cxn>
                  <a:cxn ang="0">
                    <a:pos x="149" y="267"/>
                  </a:cxn>
                  <a:cxn ang="0">
                    <a:pos x="149" y="237"/>
                  </a:cxn>
                  <a:cxn ang="0">
                    <a:pos x="119" y="206"/>
                  </a:cxn>
                  <a:cxn ang="0">
                    <a:pos x="88" y="206"/>
                  </a:cxn>
                  <a:cxn ang="0">
                    <a:pos x="88" y="88"/>
                  </a:cxn>
                  <a:cxn ang="0">
                    <a:pos x="61" y="88"/>
                  </a:cxn>
                  <a:cxn ang="0">
                    <a:pos x="61" y="0"/>
                  </a:cxn>
                  <a:cxn ang="0">
                    <a:pos x="31" y="30"/>
                  </a:cxn>
                  <a:cxn ang="0">
                    <a:pos x="31" y="88"/>
                  </a:cxn>
                  <a:cxn ang="0">
                    <a:pos x="0" y="118"/>
                  </a:cxn>
                  <a:cxn ang="0">
                    <a:pos x="0" y="149"/>
                  </a:cxn>
                  <a:cxn ang="0">
                    <a:pos x="31" y="176"/>
                  </a:cxn>
                  <a:cxn ang="0">
                    <a:pos x="61" y="237"/>
                  </a:cxn>
                  <a:cxn ang="0">
                    <a:pos x="61" y="267"/>
                  </a:cxn>
                  <a:cxn ang="0">
                    <a:pos x="88" y="295"/>
                  </a:cxn>
                  <a:cxn ang="0">
                    <a:pos x="88" y="356"/>
                  </a:cxn>
                  <a:cxn ang="0">
                    <a:pos x="119" y="413"/>
                  </a:cxn>
                  <a:cxn ang="0">
                    <a:pos x="149" y="444"/>
                  </a:cxn>
                  <a:cxn ang="0">
                    <a:pos x="149" y="474"/>
                  </a:cxn>
                  <a:cxn ang="0">
                    <a:pos x="207" y="532"/>
                  </a:cxn>
                </a:cxnLst>
                <a:rect l="0" t="0" r="r" b="b"/>
                <a:pathLst>
                  <a:path w="741" h="532">
                    <a:moveTo>
                      <a:pt x="741" y="176"/>
                    </a:moveTo>
                    <a:lnTo>
                      <a:pt x="681" y="237"/>
                    </a:lnTo>
                    <a:lnTo>
                      <a:pt x="681" y="413"/>
                    </a:lnTo>
                    <a:lnTo>
                      <a:pt x="652" y="444"/>
                    </a:lnTo>
                    <a:lnTo>
                      <a:pt x="652" y="532"/>
                    </a:lnTo>
                    <a:lnTo>
                      <a:pt x="295" y="532"/>
                    </a:lnTo>
                    <a:lnTo>
                      <a:pt x="295" y="504"/>
                    </a:lnTo>
                    <a:lnTo>
                      <a:pt x="268" y="504"/>
                    </a:lnTo>
                    <a:lnTo>
                      <a:pt x="268" y="444"/>
                    </a:lnTo>
                    <a:lnTo>
                      <a:pt x="238" y="413"/>
                    </a:lnTo>
                    <a:lnTo>
                      <a:pt x="238" y="356"/>
                    </a:lnTo>
                    <a:lnTo>
                      <a:pt x="149" y="267"/>
                    </a:lnTo>
                    <a:lnTo>
                      <a:pt x="149" y="237"/>
                    </a:lnTo>
                    <a:lnTo>
                      <a:pt x="119" y="206"/>
                    </a:lnTo>
                    <a:lnTo>
                      <a:pt x="88" y="206"/>
                    </a:lnTo>
                    <a:lnTo>
                      <a:pt x="88" y="88"/>
                    </a:lnTo>
                    <a:lnTo>
                      <a:pt x="61" y="88"/>
                    </a:lnTo>
                    <a:lnTo>
                      <a:pt x="61" y="0"/>
                    </a:lnTo>
                    <a:lnTo>
                      <a:pt x="31" y="30"/>
                    </a:lnTo>
                    <a:lnTo>
                      <a:pt x="31" y="88"/>
                    </a:lnTo>
                    <a:lnTo>
                      <a:pt x="0" y="118"/>
                    </a:lnTo>
                    <a:lnTo>
                      <a:pt x="0" y="149"/>
                    </a:lnTo>
                    <a:lnTo>
                      <a:pt x="31" y="176"/>
                    </a:lnTo>
                    <a:lnTo>
                      <a:pt x="61" y="237"/>
                    </a:lnTo>
                    <a:lnTo>
                      <a:pt x="61" y="267"/>
                    </a:lnTo>
                    <a:lnTo>
                      <a:pt x="88" y="295"/>
                    </a:lnTo>
                    <a:lnTo>
                      <a:pt x="88" y="356"/>
                    </a:lnTo>
                    <a:lnTo>
                      <a:pt x="119" y="413"/>
                    </a:lnTo>
                    <a:lnTo>
                      <a:pt x="149" y="444"/>
                    </a:lnTo>
                    <a:lnTo>
                      <a:pt x="149" y="474"/>
                    </a:lnTo>
                    <a:lnTo>
                      <a:pt x="207" y="532"/>
                    </a:lnTo>
                  </a:path>
                </a:pathLst>
              </a:custGeom>
              <a:noFill/>
              <a:ln w="1588">
                <a:solidFill>
                  <a:srgbClr val="000000"/>
                </a:solidFill>
                <a:prstDash val="solid"/>
                <a:round/>
                <a:headEnd/>
                <a:tailEnd/>
              </a:ln>
            </p:spPr>
            <p:txBody>
              <a:bodyPr/>
              <a:lstStyle/>
              <a:p>
                <a:endParaRPr lang="en-GB"/>
              </a:p>
            </p:txBody>
          </p:sp>
          <p:sp>
            <p:nvSpPr>
              <p:cNvPr id="13588" name="Freeform 276"/>
              <p:cNvSpPr>
                <a:spLocks/>
              </p:cNvSpPr>
              <p:nvPr/>
            </p:nvSpPr>
            <p:spPr bwMode="auto">
              <a:xfrm>
                <a:off x="5013" y="4037"/>
                <a:ext cx="289" cy="251"/>
              </a:xfrm>
              <a:custGeom>
                <a:avLst/>
                <a:gdLst/>
                <a:ahLst/>
                <a:cxnLst>
                  <a:cxn ang="0">
                    <a:pos x="0" y="947"/>
                  </a:cxn>
                  <a:cxn ang="0">
                    <a:pos x="89" y="947"/>
                  </a:cxn>
                  <a:cxn ang="0">
                    <a:pos x="207" y="977"/>
                  </a:cxn>
                  <a:cxn ang="0">
                    <a:pos x="296" y="977"/>
                  </a:cxn>
                  <a:cxn ang="0">
                    <a:pos x="327" y="1005"/>
                  </a:cxn>
                  <a:cxn ang="0">
                    <a:pos x="357" y="1005"/>
                  </a:cxn>
                  <a:cxn ang="0">
                    <a:pos x="357" y="977"/>
                  </a:cxn>
                  <a:cxn ang="0">
                    <a:pos x="475" y="859"/>
                  </a:cxn>
                  <a:cxn ang="0">
                    <a:pos x="475" y="828"/>
                  </a:cxn>
                  <a:cxn ang="0">
                    <a:pos x="503" y="798"/>
                  </a:cxn>
                  <a:cxn ang="0">
                    <a:pos x="503" y="768"/>
                  </a:cxn>
                  <a:cxn ang="0">
                    <a:pos x="564" y="768"/>
                  </a:cxn>
                  <a:cxn ang="0">
                    <a:pos x="593" y="740"/>
                  </a:cxn>
                  <a:cxn ang="0">
                    <a:pos x="712" y="740"/>
                  </a:cxn>
                  <a:cxn ang="0">
                    <a:pos x="741" y="710"/>
                  </a:cxn>
                  <a:cxn ang="0">
                    <a:pos x="741" y="680"/>
                  </a:cxn>
                  <a:cxn ang="0">
                    <a:pos x="771" y="650"/>
                  </a:cxn>
                  <a:cxn ang="0">
                    <a:pos x="771" y="621"/>
                  </a:cxn>
                  <a:cxn ang="0">
                    <a:pos x="830" y="561"/>
                  </a:cxn>
                  <a:cxn ang="0">
                    <a:pos x="859" y="561"/>
                  </a:cxn>
                  <a:cxn ang="0">
                    <a:pos x="800" y="503"/>
                  </a:cxn>
                  <a:cxn ang="0">
                    <a:pos x="771" y="443"/>
                  </a:cxn>
                  <a:cxn ang="0">
                    <a:pos x="741" y="413"/>
                  </a:cxn>
                  <a:cxn ang="0">
                    <a:pos x="741" y="385"/>
                  </a:cxn>
                  <a:cxn ang="0">
                    <a:pos x="712" y="355"/>
                  </a:cxn>
                  <a:cxn ang="0">
                    <a:pos x="682" y="355"/>
                  </a:cxn>
                  <a:cxn ang="0">
                    <a:pos x="652" y="325"/>
                  </a:cxn>
                  <a:cxn ang="0">
                    <a:pos x="652" y="294"/>
                  </a:cxn>
                  <a:cxn ang="0">
                    <a:pos x="564" y="207"/>
                  </a:cxn>
                  <a:cxn ang="0">
                    <a:pos x="593" y="207"/>
                  </a:cxn>
                  <a:cxn ang="0">
                    <a:pos x="621" y="176"/>
                  </a:cxn>
                  <a:cxn ang="0">
                    <a:pos x="771" y="148"/>
                  </a:cxn>
                  <a:cxn ang="0">
                    <a:pos x="800" y="148"/>
                  </a:cxn>
                  <a:cxn ang="0">
                    <a:pos x="830" y="118"/>
                  </a:cxn>
                  <a:cxn ang="0">
                    <a:pos x="889" y="118"/>
                  </a:cxn>
                  <a:cxn ang="0">
                    <a:pos x="889" y="87"/>
                  </a:cxn>
                  <a:cxn ang="0">
                    <a:pos x="977" y="87"/>
                  </a:cxn>
                  <a:cxn ang="0">
                    <a:pos x="1007" y="57"/>
                  </a:cxn>
                  <a:cxn ang="0">
                    <a:pos x="1068" y="57"/>
                  </a:cxn>
                  <a:cxn ang="0">
                    <a:pos x="1096" y="30"/>
                  </a:cxn>
                  <a:cxn ang="0">
                    <a:pos x="1126" y="30"/>
                  </a:cxn>
                  <a:cxn ang="0">
                    <a:pos x="1156" y="0"/>
                  </a:cxn>
                </a:cxnLst>
                <a:rect l="0" t="0" r="r" b="b"/>
                <a:pathLst>
                  <a:path w="1156" h="1005">
                    <a:moveTo>
                      <a:pt x="0" y="947"/>
                    </a:moveTo>
                    <a:lnTo>
                      <a:pt x="89" y="947"/>
                    </a:lnTo>
                    <a:lnTo>
                      <a:pt x="207" y="977"/>
                    </a:lnTo>
                    <a:lnTo>
                      <a:pt x="296" y="977"/>
                    </a:lnTo>
                    <a:lnTo>
                      <a:pt x="327" y="1005"/>
                    </a:lnTo>
                    <a:lnTo>
                      <a:pt x="357" y="1005"/>
                    </a:lnTo>
                    <a:lnTo>
                      <a:pt x="357" y="977"/>
                    </a:lnTo>
                    <a:lnTo>
                      <a:pt x="475" y="859"/>
                    </a:lnTo>
                    <a:lnTo>
                      <a:pt x="475" y="828"/>
                    </a:lnTo>
                    <a:lnTo>
                      <a:pt x="503" y="798"/>
                    </a:lnTo>
                    <a:lnTo>
                      <a:pt x="503" y="768"/>
                    </a:lnTo>
                    <a:lnTo>
                      <a:pt x="564" y="768"/>
                    </a:lnTo>
                    <a:lnTo>
                      <a:pt x="593" y="740"/>
                    </a:lnTo>
                    <a:lnTo>
                      <a:pt x="712" y="740"/>
                    </a:lnTo>
                    <a:lnTo>
                      <a:pt x="741" y="710"/>
                    </a:lnTo>
                    <a:lnTo>
                      <a:pt x="741" y="680"/>
                    </a:lnTo>
                    <a:lnTo>
                      <a:pt x="771" y="650"/>
                    </a:lnTo>
                    <a:lnTo>
                      <a:pt x="771" y="621"/>
                    </a:lnTo>
                    <a:lnTo>
                      <a:pt x="830" y="561"/>
                    </a:lnTo>
                    <a:lnTo>
                      <a:pt x="859" y="561"/>
                    </a:lnTo>
                    <a:lnTo>
                      <a:pt x="800" y="503"/>
                    </a:lnTo>
                    <a:lnTo>
                      <a:pt x="771" y="443"/>
                    </a:lnTo>
                    <a:lnTo>
                      <a:pt x="741" y="413"/>
                    </a:lnTo>
                    <a:lnTo>
                      <a:pt x="741" y="385"/>
                    </a:lnTo>
                    <a:lnTo>
                      <a:pt x="712" y="355"/>
                    </a:lnTo>
                    <a:lnTo>
                      <a:pt x="682" y="355"/>
                    </a:lnTo>
                    <a:lnTo>
                      <a:pt x="652" y="325"/>
                    </a:lnTo>
                    <a:lnTo>
                      <a:pt x="652" y="294"/>
                    </a:lnTo>
                    <a:lnTo>
                      <a:pt x="564" y="207"/>
                    </a:lnTo>
                    <a:lnTo>
                      <a:pt x="593" y="207"/>
                    </a:lnTo>
                    <a:lnTo>
                      <a:pt x="621" y="176"/>
                    </a:lnTo>
                    <a:lnTo>
                      <a:pt x="771" y="148"/>
                    </a:lnTo>
                    <a:lnTo>
                      <a:pt x="800" y="148"/>
                    </a:lnTo>
                    <a:lnTo>
                      <a:pt x="830" y="118"/>
                    </a:lnTo>
                    <a:lnTo>
                      <a:pt x="889" y="118"/>
                    </a:lnTo>
                    <a:lnTo>
                      <a:pt x="889" y="87"/>
                    </a:lnTo>
                    <a:lnTo>
                      <a:pt x="977" y="87"/>
                    </a:lnTo>
                    <a:lnTo>
                      <a:pt x="1007" y="57"/>
                    </a:lnTo>
                    <a:lnTo>
                      <a:pt x="1068" y="57"/>
                    </a:lnTo>
                    <a:lnTo>
                      <a:pt x="1096" y="30"/>
                    </a:lnTo>
                    <a:lnTo>
                      <a:pt x="1126" y="30"/>
                    </a:lnTo>
                    <a:lnTo>
                      <a:pt x="1156" y="0"/>
                    </a:lnTo>
                  </a:path>
                </a:pathLst>
              </a:custGeom>
              <a:noFill/>
              <a:ln w="1588">
                <a:solidFill>
                  <a:srgbClr val="000000"/>
                </a:solidFill>
                <a:prstDash val="solid"/>
                <a:round/>
                <a:headEnd/>
                <a:tailEnd/>
              </a:ln>
            </p:spPr>
            <p:txBody>
              <a:bodyPr/>
              <a:lstStyle/>
              <a:p>
                <a:endParaRPr lang="en-GB"/>
              </a:p>
            </p:txBody>
          </p:sp>
          <p:sp>
            <p:nvSpPr>
              <p:cNvPr id="13589" name="Line 277"/>
              <p:cNvSpPr>
                <a:spLocks noChangeShapeType="1"/>
              </p:cNvSpPr>
              <p:nvPr/>
            </p:nvSpPr>
            <p:spPr bwMode="auto">
              <a:xfrm>
                <a:off x="5013" y="4251"/>
                <a:ext cx="1" cy="7"/>
              </a:xfrm>
              <a:prstGeom prst="line">
                <a:avLst/>
              </a:prstGeom>
              <a:noFill/>
              <a:ln w="1588">
                <a:solidFill>
                  <a:srgbClr val="000000"/>
                </a:solidFill>
                <a:round/>
                <a:headEnd/>
                <a:tailEnd/>
              </a:ln>
            </p:spPr>
            <p:txBody>
              <a:bodyPr/>
              <a:lstStyle/>
              <a:p>
                <a:endParaRPr lang="en-GB"/>
              </a:p>
            </p:txBody>
          </p:sp>
          <p:sp>
            <p:nvSpPr>
              <p:cNvPr id="13590" name="Freeform 278"/>
              <p:cNvSpPr>
                <a:spLocks/>
              </p:cNvSpPr>
              <p:nvPr/>
            </p:nvSpPr>
            <p:spPr bwMode="auto">
              <a:xfrm>
                <a:off x="5013" y="4251"/>
                <a:ext cx="7" cy="23"/>
              </a:xfrm>
              <a:custGeom>
                <a:avLst/>
                <a:gdLst/>
                <a:ahLst/>
                <a:cxnLst>
                  <a:cxn ang="0">
                    <a:pos x="0" y="0"/>
                  </a:cxn>
                  <a:cxn ang="0">
                    <a:pos x="29" y="27"/>
                  </a:cxn>
                  <a:cxn ang="0">
                    <a:pos x="0" y="57"/>
                  </a:cxn>
                  <a:cxn ang="0">
                    <a:pos x="0" y="88"/>
                  </a:cxn>
                </a:cxnLst>
                <a:rect l="0" t="0" r="r" b="b"/>
                <a:pathLst>
                  <a:path w="29" h="88">
                    <a:moveTo>
                      <a:pt x="0" y="0"/>
                    </a:moveTo>
                    <a:lnTo>
                      <a:pt x="29" y="27"/>
                    </a:lnTo>
                    <a:lnTo>
                      <a:pt x="0" y="57"/>
                    </a:lnTo>
                    <a:lnTo>
                      <a:pt x="0" y="88"/>
                    </a:lnTo>
                  </a:path>
                </a:pathLst>
              </a:custGeom>
              <a:noFill/>
              <a:ln w="1588">
                <a:solidFill>
                  <a:srgbClr val="000000"/>
                </a:solidFill>
                <a:prstDash val="solid"/>
                <a:round/>
                <a:headEnd/>
                <a:tailEnd/>
              </a:ln>
            </p:spPr>
            <p:txBody>
              <a:bodyPr/>
              <a:lstStyle/>
              <a:p>
                <a:endParaRPr lang="en-GB"/>
              </a:p>
            </p:txBody>
          </p:sp>
          <p:sp>
            <p:nvSpPr>
              <p:cNvPr id="13591" name="Freeform 279"/>
              <p:cNvSpPr>
                <a:spLocks/>
              </p:cNvSpPr>
              <p:nvPr/>
            </p:nvSpPr>
            <p:spPr bwMode="auto">
              <a:xfrm>
                <a:off x="5006" y="4274"/>
                <a:ext cx="7" cy="73"/>
              </a:xfrm>
              <a:custGeom>
                <a:avLst/>
                <a:gdLst/>
                <a:ahLst/>
                <a:cxnLst>
                  <a:cxn ang="0">
                    <a:pos x="0" y="295"/>
                  </a:cxn>
                  <a:cxn ang="0">
                    <a:pos x="30" y="267"/>
                  </a:cxn>
                  <a:cxn ang="0">
                    <a:pos x="0" y="237"/>
                  </a:cxn>
                  <a:cxn ang="0">
                    <a:pos x="0" y="207"/>
                  </a:cxn>
                  <a:cxn ang="0">
                    <a:pos x="30" y="176"/>
                  </a:cxn>
                  <a:cxn ang="0">
                    <a:pos x="30" y="0"/>
                  </a:cxn>
                </a:cxnLst>
                <a:rect l="0" t="0" r="r" b="b"/>
                <a:pathLst>
                  <a:path w="30" h="295">
                    <a:moveTo>
                      <a:pt x="0" y="295"/>
                    </a:moveTo>
                    <a:lnTo>
                      <a:pt x="30" y="267"/>
                    </a:lnTo>
                    <a:lnTo>
                      <a:pt x="0" y="237"/>
                    </a:lnTo>
                    <a:lnTo>
                      <a:pt x="0" y="207"/>
                    </a:lnTo>
                    <a:lnTo>
                      <a:pt x="30" y="176"/>
                    </a:lnTo>
                    <a:lnTo>
                      <a:pt x="30" y="0"/>
                    </a:lnTo>
                  </a:path>
                </a:pathLst>
              </a:custGeom>
              <a:noFill/>
              <a:ln w="1588">
                <a:solidFill>
                  <a:srgbClr val="000000"/>
                </a:solidFill>
                <a:prstDash val="solid"/>
                <a:round/>
                <a:headEnd/>
                <a:tailEnd/>
              </a:ln>
            </p:spPr>
            <p:txBody>
              <a:bodyPr/>
              <a:lstStyle/>
              <a:p>
                <a:endParaRPr lang="en-GB"/>
              </a:p>
            </p:txBody>
          </p:sp>
          <p:sp>
            <p:nvSpPr>
              <p:cNvPr id="13592" name="Freeform 280"/>
              <p:cNvSpPr>
                <a:spLocks/>
              </p:cNvSpPr>
              <p:nvPr/>
            </p:nvSpPr>
            <p:spPr bwMode="auto">
              <a:xfrm>
                <a:off x="5302" y="4037"/>
                <a:ext cx="467" cy="251"/>
              </a:xfrm>
              <a:custGeom>
                <a:avLst/>
                <a:gdLst/>
                <a:ahLst/>
                <a:cxnLst>
                  <a:cxn ang="0">
                    <a:pos x="0" y="0"/>
                  </a:cxn>
                  <a:cxn ang="0">
                    <a:pos x="88" y="0"/>
                  </a:cxn>
                  <a:cxn ang="0">
                    <a:pos x="119" y="30"/>
                  </a:cxn>
                  <a:cxn ang="0">
                    <a:pos x="238" y="30"/>
                  </a:cxn>
                  <a:cxn ang="0">
                    <a:pos x="295" y="57"/>
                  </a:cxn>
                  <a:cxn ang="0">
                    <a:pos x="356" y="57"/>
                  </a:cxn>
                  <a:cxn ang="0">
                    <a:pos x="533" y="148"/>
                  </a:cxn>
                  <a:cxn ang="0">
                    <a:pos x="563" y="176"/>
                  </a:cxn>
                  <a:cxn ang="0">
                    <a:pos x="623" y="207"/>
                  </a:cxn>
                  <a:cxn ang="0">
                    <a:pos x="681" y="266"/>
                  </a:cxn>
                  <a:cxn ang="0">
                    <a:pos x="711" y="266"/>
                  </a:cxn>
                  <a:cxn ang="0">
                    <a:pos x="741" y="294"/>
                  </a:cxn>
                  <a:cxn ang="0">
                    <a:pos x="800" y="325"/>
                  </a:cxn>
                  <a:cxn ang="0">
                    <a:pos x="830" y="325"/>
                  </a:cxn>
                  <a:cxn ang="0">
                    <a:pos x="860" y="355"/>
                  </a:cxn>
                  <a:cxn ang="0">
                    <a:pos x="979" y="413"/>
                  </a:cxn>
                  <a:cxn ang="0">
                    <a:pos x="1007" y="443"/>
                  </a:cxn>
                  <a:cxn ang="0">
                    <a:pos x="1037" y="503"/>
                  </a:cxn>
                  <a:cxn ang="0">
                    <a:pos x="1097" y="532"/>
                  </a:cxn>
                  <a:cxn ang="0">
                    <a:pos x="1155" y="591"/>
                  </a:cxn>
                  <a:cxn ang="0">
                    <a:pos x="1216" y="621"/>
                  </a:cxn>
                  <a:cxn ang="0">
                    <a:pos x="1244" y="650"/>
                  </a:cxn>
                  <a:cxn ang="0">
                    <a:pos x="1275" y="650"/>
                  </a:cxn>
                  <a:cxn ang="0">
                    <a:pos x="1332" y="710"/>
                  </a:cxn>
                  <a:cxn ang="0">
                    <a:pos x="1362" y="710"/>
                  </a:cxn>
                  <a:cxn ang="0">
                    <a:pos x="1541" y="886"/>
                  </a:cxn>
                  <a:cxn ang="0">
                    <a:pos x="1600" y="916"/>
                  </a:cxn>
                  <a:cxn ang="0">
                    <a:pos x="1688" y="1005"/>
                  </a:cxn>
                  <a:cxn ang="0">
                    <a:pos x="1867" y="1005"/>
                  </a:cxn>
                </a:cxnLst>
                <a:rect l="0" t="0" r="r" b="b"/>
                <a:pathLst>
                  <a:path w="1867" h="1005">
                    <a:moveTo>
                      <a:pt x="0" y="0"/>
                    </a:moveTo>
                    <a:lnTo>
                      <a:pt x="88" y="0"/>
                    </a:lnTo>
                    <a:lnTo>
                      <a:pt x="119" y="30"/>
                    </a:lnTo>
                    <a:lnTo>
                      <a:pt x="238" y="30"/>
                    </a:lnTo>
                    <a:lnTo>
                      <a:pt x="295" y="57"/>
                    </a:lnTo>
                    <a:lnTo>
                      <a:pt x="356" y="57"/>
                    </a:lnTo>
                    <a:lnTo>
                      <a:pt x="533" y="148"/>
                    </a:lnTo>
                    <a:lnTo>
                      <a:pt x="563" y="176"/>
                    </a:lnTo>
                    <a:lnTo>
                      <a:pt x="623" y="207"/>
                    </a:lnTo>
                    <a:lnTo>
                      <a:pt x="681" y="266"/>
                    </a:lnTo>
                    <a:lnTo>
                      <a:pt x="711" y="266"/>
                    </a:lnTo>
                    <a:lnTo>
                      <a:pt x="741" y="294"/>
                    </a:lnTo>
                    <a:lnTo>
                      <a:pt x="800" y="325"/>
                    </a:lnTo>
                    <a:lnTo>
                      <a:pt x="830" y="325"/>
                    </a:lnTo>
                    <a:lnTo>
                      <a:pt x="860" y="355"/>
                    </a:lnTo>
                    <a:lnTo>
                      <a:pt x="979" y="413"/>
                    </a:lnTo>
                    <a:lnTo>
                      <a:pt x="1007" y="443"/>
                    </a:lnTo>
                    <a:lnTo>
                      <a:pt x="1037" y="503"/>
                    </a:lnTo>
                    <a:lnTo>
                      <a:pt x="1097" y="532"/>
                    </a:lnTo>
                    <a:lnTo>
                      <a:pt x="1155" y="591"/>
                    </a:lnTo>
                    <a:lnTo>
                      <a:pt x="1216" y="621"/>
                    </a:lnTo>
                    <a:lnTo>
                      <a:pt x="1244" y="650"/>
                    </a:lnTo>
                    <a:lnTo>
                      <a:pt x="1275" y="650"/>
                    </a:lnTo>
                    <a:lnTo>
                      <a:pt x="1332" y="710"/>
                    </a:lnTo>
                    <a:lnTo>
                      <a:pt x="1362" y="710"/>
                    </a:lnTo>
                    <a:lnTo>
                      <a:pt x="1541" y="886"/>
                    </a:lnTo>
                    <a:lnTo>
                      <a:pt x="1600" y="916"/>
                    </a:lnTo>
                    <a:lnTo>
                      <a:pt x="1688" y="1005"/>
                    </a:lnTo>
                    <a:lnTo>
                      <a:pt x="1867" y="1005"/>
                    </a:lnTo>
                  </a:path>
                </a:pathLst>
              </a:custGeom>
              <a:noFill/>
              <a:ln w="1588">
                <a:solidFill>
                  <a:srgbClr val="000000"/>
                </a:solidFill>
                <a:prstDash val="solid"/>
                <a:round/>
                <a:headEnd/>
                <a:tailEnd/>
              </a:ln>
            </p:spPr>
            <p:txBody>
              <a:bodyPr/>
              <a:lstStyle/>
              <a:p>
                <a:endParaRPr lang="en-GB"/>
              </a:p>
            </p:txBody>
          </p:sp>
          <p:sp>
            <p:nvSpPr>
              <p:cNvPr id="13593" name="Freeform 281"/>
              <p:cNvSpPr>
                <a:spLocks/>
              </p:cNvSpPr>
              <p:nvPr/>
            </p:nvSpPr>
            <p:spPr bwMode="auto">
              <a:xfrm>
                <a:off x="5265" y="3933"/>
                <a:ext cx="45" cy="104"/>
              </a:xfrm>
              <a:custGeom>
                <a:avLst/>
                <a:gdLst/>
                <a:ahLst/>
                <a:cxnLst>
                  <a:cxn ang="0">
                    <a:pos x="149" y="416"/>
                  </a:cxn>
                  <a:cxn ang="0">
                    <a:pos x="180" y="385"/>
                  </a:cxn>
                  <a:cxn ang="0">
                    <a:pos x="180" y="327"/>
                  </a:cxn>
                  <a:cxn ang="0">
                    <a:pos x="149" y="327"/>
                  </a:cxn>
                  <a:cxn ang="0">
                    <a:pos x="119" y="355"/>
                  </a:cxn>
                  <a:cxn ang="0">
                    <a:pos x="119" y="327"/>
                  </a:cxn>
                  <a:cxn ang="0">
                    <a:pos x="89" y="297"/>
                  </a:cxn>
                  <a:cxn ang="0">
                    <a:pos x="119" y="297"/>
                  </a:cxn>
                  <a:cxn ang="0">
                    <a:pos x="119" y="267"/>
                  </a:cxn>
                  <a:cxn ang="0">
                    <a:pos x="89" y="209"/>
                  </a:cxn>
                  <a:cxn ang="0">
                    <a:pos x="61" y="119"/>
                  </a:cxn>
                  <a:cxn ang="0">
                    <a:pos x="30" y="90"/>
                  </a:cxn>
                  <a:cxn ang="0">
                    <a:pos x="30" y="30"/>
                  </a:cxn>
                  <a:cxn ang="0">
                    <a:pos x="0" y="0"/>
                  </a:cxn>
                </a:cxnLst>
                <a:rect l="0" t="0" r="r" b="b"/>
                <a:pathLst>
                  <a:path w="180" h="416">
                    <a:moveTo>
                      <a:pt x="149" y="416"/>
                    </a:moveTo>
                    <a:lnTo>
                      <a:pt x="180" y="385"/>
                    </a:lnTo>
                    <a:lnTo>
                      <a:pt x="180" y="327"/>
                    </a:lnTo>
                    <a:lnTo>
                      <a:pt x="149" y="327"/>
                    </a:lnTo>
                    <a:lnTo>
                      <a:pt x="119" y="355"/>
                    </a:lnTo>
                    <a:lnTo>
                      <a:pt x="119" y="327"/>
                    </a:lnTo>
                    <a:lnTo>
                      <a:pt x="89" y="297"/>
                    </a:lnTo>
                    <a:lnTo>
                      <a:pt x="119" y="297"/>
                    </a:lnTo>
                    <a:lnTo>
                      <a:pt x="119" y="267"/>
                    </a:lnTo>
                    <a:lnTo>
                      <a:pt x="89" y="209"/>
                    </a:lnTo>
                    <a:lnTo>
                      <a:pt x="61" y="119"/>
                    </a:lnTo>
                    <a:lnTo>
                      <a:pt x="30" y="90"/>
                    </a:lnTo>
                    <a:lnTo>
                      <a:pt x="30" y="30"/>
                    </a:lnTo>
                    <a:lnTo>
                      <a:pt x="0" y="0"/>
                    </a:lnTo>
                  </a:path>
                </a:pathLst>
              </a:custGeom>
              <a:noFill/>
              <a:ln w="1588">
                <a:solidFill>
                  <a:srgbClr val="000000"/>
                </a:solidFill>
                <a:prstDash val="solid"/>
                <a:round/>
                <a:headEnd/>
                <a:tailEnd/>
              </a:ln>
            </p:spPr>
            <p:txBody>
              <a:bodyPr/>
              <a:lstStyle/>
              <a:p>
                <a:endParaRPr lang="en-GB"/>
              </a:p>
            </p:txBody>
          </p:sp>
          <p:sp>
            <p:nvSpPr>
              <p:cNvPr id="13594" name="Freeform 282"/>
              <p:cNvSpPr>
                <a:spLocks/>
              </p:cNvSpPr>
              <p:nvPr/>
            </p:nvSpPr>
            <p:spPr bwMode="auto">
              <a:xfrm>
                <a:off x="5694" y="2882"/>
                <a:ext cx="75" cy="163"/>
              </a:xfrm>
              <a:custGeom>
                <a:avLst/>
                <a:gdLst/>
                <a:ahLst/>
                <a:cxnLst>
                  <a:cxn ang="0">
                    <a:pos x="298" y="0"/>
                  </a:cxn>
                  <a:cxn ang="0">
                    <a:pos x="238" y="0"/>
                  </a:cxn>
                  <a:cxn ang="0">
                    <a:pos x="238" y="30"/>
                  </a:cxn>
                  <a:cxn ang="0">
                    <a:pos x="209" y="0"/>
                  </a:cxn>
                  <a:cxn ang="0">
                    <a:pos x="179" y="0"/>
                  </a:cxn>
                  <a:cxn ang="0">
                    <a:pos x="179" y="30"/>
                  </a:cxn>
                  <a:cxn ang="0">
                    <a:pos x="149" y="0"/>
                  </a:cxn>
                  <a:cxn ang="0">
                    <a:pos x="119" y="0"/>
                  </a:cxn>
                  <a:cxn ang="0">
                    <a:pos x="149" y="30"/>
                  </a:cxn>
                  <a:cxn ang="0">
                    <a:pos x="149" y="149"/>
                  </a:cxn>
                  <a:cxn ang="0">
                    <a:pos x="119" y="178"/>
                  </a:cxn>
                  <a:cxn ang="0">
                    <a:pos x="119" y="237"/>
                  </a:cxn>
                  <a:cxn ang="0">
                    <a:pos x="91" y="267"/>
                  </a:cxn>
                  <a:cxn ang="0">
                    <a:pos x="91" y="297"/>
                  </a:cxn>
                  <a:cxn ang="0">
                    <a:pos x="61" y="267"/>
                  </a:cxn>
                  <a:cxn ang="0">
                    <a:pos x="61" y="297"/>
                  </a:cxn>
                  <a:cxn ang="0">
                    <a:pos x="0" y="355"/>
                  </a:cxn>
                  <a:cxn ang="0">
                    <a:pos x="0" y="415"/>
                  </a:cxn>
                  <a:cxn ang="0">
                    <a:pos x="31" y="444"/>
                  </a:cxn>
                  <a:cxn ang="0">
                    <a:pos x="91" y="444"/>
                  </a:cxn>
                  <a:cxn ang="0">
                    <a:pos x="119" y="474"/>
                  </a:cxn>
                  <a:cxn ang="0">
                    <a:pos x="119" y="503"/>
                  </a:cxn>
                  <a:cxn ang="0">
                    <a:pos x="179" y="503"/>
                  </a:cxn>
                  <a:cxn ang="0">
                    <a:pos x="179" y="533"/>
                  </a:cxn>
                  <a:cxn ang="0">
                    <a:pos x="209" y="562"/>
                  </a:cxn>
                  <a:cxn ang="0">
                    <a:pos x="209" y="592"/>
                  </a:cxn>
                  <a:cxn ang="0">
                    <a:pos x="268" y="653"/>
                  </a:cxn>
                </a:cxnLst>
                <a:rect l="0" t="0" r="r" b="b"/>
                <a:pathLst>
                  <a:path w="298" h="653">
                    <a:moveTo>
                      <a:pt x="298" y="0"/>
                    </a:moveTo>
                    <a:lnTo>
                      <a:pt x="238" y="0"/>
                    </a:lnTo>
                    <a:lnTo>
                      <a:pt x="238" y="30"/>
                    </a:lnTo>
                    <a:lnTo>
                      <a:pt x="209" y="0"/>
                    </a:lnTo>
                    <a:lnTo>
                      <a:pt x="179" y="0"/>
                    </a:lnTo>
                    <a:lnTo>
                      <a:pt x="179" y="30"/>
                    </a:lnTo>
                    <a:lnTo>
                      <a:pt x="149" y="0"/>
                    </a:lnTo>
                    <a:lnTo>
                      <a:pt x="119" y="0"/>
                    </a:lnTo>
                    <a:lnTo>
                      <a:pt x="149" y="30"/>
                    </a:lnTo>
                    <a:lnTo>
                      <a:pt x="149" y="149"/>
                    </a:lnTo>
                    <a:lnTo>
                      <a:pt x="119" y="178"/>
                    </a:lnTo>
                    <a:lnTo>
                      <a:pt x="119" y="237"/>
                    </a:lnTo>
                    <a:lnTo>
                      <a:pt x="91" y="267"/>
                    </a:lnTo>
                    <a:lnTo>
                      <a:pt x="91" y="297"/>
                    </a:lnTo>
                    <a:lnTo>
                      <a:pt x="61" y="267"/>
                    </a:lnTo>
                    <a:lnTo>
                      <a:pt x="61" y="297"/>
                    </a:lnTo>
                    <a:lnTo>
                      <a:pt x="0" y="355"/>
                    </a:lnTo>
                    <a:lnTo>
                      <a:pt x="0" y="415"/>
                    </a:lnTo>
                    <a:lnTo>
                      <a:pt x="31" y="444"/>
                    </a:lnTo>
                    <a:lnTo>
                      <a:pt x="91" y="444"/>
                    </a:lnTo>
                    <a:lnTo>
                      <a:pt x="119" y="474"/>
                    </a:lnTo>
                    <a:lnTo>
                      <a:pt x="119" y="503"/>
                    </a:lnTo>
                    <a:lnTo>
                      <a:pt x="179" y="503"/>
                    </a:lnTo>
                    <a:lnTo>
                      <a:pt x="179" y="533"/>
                    </a:lnTo>
                    <a:lnTo>
                      <a:pt x="209" y="562"/>
                    </a:lnTo>
                    <a:lnTo>
                      <a:pt x="209" y="592"/>
                    </a:lnTo>
                    <a:lnTo>
                      <a:pt x="268" y="653"/>
                    </a:lnTo>
                  </a:path>
                </a:pathLst>
              </a:custGeom>
              <a:noFill/>
              <a:ln w="1588">
                <a:solidFill>
                  <a:srgbClr val="000000"/>
                </a:solidFill>
                <a:prstDash val="solid"/>
                <a:round/>
                <a:headEnd/>
                <a:tailEnd/>
              </a:ln>
            </p:spPr>
            <p:txBody>
              <a:bodyPr/>
              <a:lstStyle/>
              <a:p>
                <a:endParaRPr lang="en-GB"/>
              </a:p>
            </p:txBody>
          </p:sp>
          <p:sp>
            <p:nvSpPr>
              <p:cNvPr id="13595" name="Freeform 283"/>
              <p:cNvSpPr>
                <a:spLocks/>
              </p:cNvSpPr>
              <p:nvPr/>
            </p:nvSpPr>
            <p:spPr bwMode="auto">
              <a:xfrm>
                <a:off x="5754" y="3045"/>
                <a:ext cx="7" cy="22"/>
              </a:xfrm>
              <a:custGeom>
                <a:avLst/>
                <a:gdLst/>
                <a:ahLst/>
                <a:cxnLst>
                  <a:cxn ang="0">
                    <a:pos x="30" y="0"/>
                  </a:cxn>
                  <a:cxn ang="0">
                    <a:pos x="0" y="27"/>
                  </a:cxn>
                  <a:cxn ang="0">
                    <a:pos x="0" y="57"/>
                  </a:cxn>
                  <a:cxn ang="0">
                    <a:pos x="30" y="88"/>
                  </a:cxn>
                  <a:cxn ang="0">
                    <a:pos x="30" y="0"/>
                  </a:cxn>
                </a:cxnLst>
                <a:rect l="0" t="0" r="r" b="b"/>
                <a:pathLst>
                  <a:path w="30" h="88">
                    <a:moveTo>
                      <a:pt x="30" y="0"/>
                    </a:moveTo>
                    <a:lnTo>
                      <a:pt x="0" y="27"/>
                    </a:lnTo>
                    <a:lnTo>
                      <a:pt x="0" y="57"/>
                    </a:lnTo>
                    <a:lnTo>
                      <a:pt x="30" y="88"/>
                    </a:lnTo>
                    <a:lnTo>
                      <a:pt x="30" y="0"/>
                    </a:lnTo>
                  </a:path>
                </a:pathLst>
              </a:custGeom>
              <a:noFill/>
              <a:ln w="1588">
                <a:solidFill>
                  <a:srgbClr val="000000"/>
                </a:solidFill>
                <a:prstDash val="solid"/>
                <a:round/>
                <a:headEnd/>
                <a:tailEnd/>
              </a:ln>
            </p:spPr>
            <p:txBody>
              <a:bodyPr/>
              <a:lstStyle/>
              <a:p>
                <a:endParaRPr lang="en-GB"/>
              </a:p>
            </p:txBody>
          </p:sp>
          <p:sp>
            <p:nvSpPr>
              <p:cNvPr id="13596" name="Freeform 284"/>
              <p:cNvSpPr>
                <a:spLocks/>
              </p:cNvSpPr>
              <p:nvPr/>
            </p:nvSpPr>
            <p:spPr bwMode="auto">
              <a:xfrm>
                <a:off x="5761" y="3037"/>
                <a:ext cx="15" cy="52"/>
              </a:xfrm>
              <a:custGeom>
                <a:avLst/>
                <a:gdLst/>
                <a:ahLst/>
                <a:cxnLst>
                  <a:cxn ang="0">
                    <a:pos x="0" y="31"/>
                  </a:cxn>
                  <a:cxn ang="0">
                    <a:pos x="0" y="0"/>
                  </a:cxn>
                  <a:cxn ang="0">
                    <a:pos x="30" y="0"/>
                  </a:cxn>
                  <a:cxn ang="0">
                    <a:pos x="30" y="119"/>
                  </a:cxn>
                  <a:cxn ang="0">
                    <a:pos x="0" y="149"/>
                  </a:cxn>
                  <a:cxn ang="0">
                    <a:pos x="30" y="177"/>
                  </a:cxn>
                  <a:cxn ang="0">
                    <a:pos x="60" y="177"/>
                  </a:cxn>
                  <a:cxn ang="0">
                    <a:pos x="30" y="206"/>
                  </a:cxn>
                </a:cxnLst>
                <a:rect l="0" t="0" r="r" b="b"/>
                <a:pathLst>
                  <a:path w="60" h="206">
                    <a:moveTo>
                      <a:pt x="0" y="31"/>
                    </a:moveTo>
                    <a:lnTo>
                      <a:pt x="0" y="0"/>
                    </a:lnTo>
                    <a:lnTo>
                      <a:pt x="30" y="0"/>
                    </a:lnTo>
                    <a:lnTo>
                      <a:pt x="30" y="119"/>
                    </a:lnTo>
                    <a:lnTo>
                      <a:pt x="0" y="149"/>
                    </a:lnTo>
                    <a:lnTo>
                      <a:pt x="30" y="177"/>
                    </a:lnTo>
                    <a:lnTo>
                      <a:pt x="60" y="177"/>
                    </a:lnTo>
                    <a:lnTo>
                      <a:pt x="30" y="206"/>
                    </a:lnTo>
                  </a:path>
                </a:pathLst>
              </a:custGeom>
              <a:noFill/>
              <a:ln w="1588">
                <a:solidFill>
                  <a:srgbClr val="000000"/>
                </a:solidFill>
                <a:prstDash val="solid"/>
                <a:round/>
                <a:headEnd/>
                <a:tailEnd/>
              </a:ln>
            </p:spPr>
            <p:txBody>
              <a:bodyPr/>
              <a:lstStyle/>
              <a:p>
                <a:endParaRPr lang="en-GB"/>
              </a:p>
            </p:txBody>
          </p:sp>
          <p:sp>
            <p:nvSpPr>
              <p:cNvPr id="13597" name="Freeform 285"/>
              <p:cNvSpPr>
                <a:spLocks/>
              </p:cNvSpPr>
              <p:nvPr/>
            </p:nvSpPr>
            <p:spPr bwMode="auto">
              <a:xfrm>
                <a:off x="5717" y="3208"/>
                <a:ext cx="52" cy="22"/>
              </a:xfrm>
              <a:custGeom>
                <a:avLst/>
                <a:gdLst/>
                <a:ahLst/>
                <a:cxnLst>
                  <a:cxn ang="0">
                    <a:pos x="207" y="88"/>
                  </a:cxn>
                  <a:cxn ang="0">
                    <a:pos x="177" y="88"/>
                  </a:cxn>
                  <a:cxn ang="0">
                    <a:pos x="147" y="59"/>
                  </a:cxn>
                  <a:cxn ang="0">
                    <a:pos x="118" y="59"/>
                  </a:cxn>
                  <a:cxn ang="0">
                    <a:pos x="88" y="29"/>
                  </a:cxn>
                  <a:cxn ang="0">
                    <a:pos x="88" y="0"/>
                  </a:cxn>
                  <a:cxn ang="0">
                    <a:pos x="0" y="0"/>
                  </a:cxn>
                </a:cxnLst>
                <a:rect l="0" t="0" r="r" b="b"/>
                <a:pathLst>
                  <a:path w="207" h="88">
                    <a:moveTo>
                      <a:pt x="207" y="88"/>
                    </a:moveTo>
                    <a:lnTo>
                      <a:pt x="177" y="88"/>
                    </a:lnTo>
                    <a:lnTo>
                      <a:pt x="147" y="59"/>
                    </a:lnTo>
                    <a:lnTo>
                      <a:pt x="118" y="59"/>
                    </a:lnTo>
                    <a:lnTo>
                      <a:pt x="88" y="29"/>
                    </a:lnTo>
                    <a:lnTo>
                      <a:pt x="88" y="0"/>
                    </a:lnTo>
                    <a:lnTo>
                      <a:pt x="0" y="0"/>
                    </a:lnTo>
                  </a:path>
                </a:pathLst>
              </a:custGeom>
              <a:noFill/>
              <a:ln w="1588">
                <a:solidFill>
                  <a:srgbClr val="000000"/>
                </a:solidFill>
                <a:prstDash val="solid"/>
                <a:round/>
                <a:headEnd/>
                <a:tailEnd/>
              </a:ln>
            </p:spPr>
            <p:txBody>
              <a:bodyPr/>
              <a:lstStyle/>
              <a:p>
                <a:endParaRPr lang="en-GB"/>
              </a:p>
            </p:txBody>
          </p:sp>
          <p:sp>
            <p:nvSpPr>
              <p:cNvPr id="13598" name="Freeform 286"/>
              <p:cNvSpPr>
                <a:spLocks/>
              </p:cNvSpPr>
              <p:nvPr/>
            </p:nvSpPr>
            <p:spPr bwMode="auto">
              <a:xfrm>
                <a:off x="5628" y="3208"/>
                <a:ext cx="111" cy="66"/>
              </a:xfrm>
              <a:custGeom>
                <a:avLst/>
                <a:gdLst/>
                <a:ahLst/>
                <a:cxnLst>
                  <a:cxn ang="0">
                    <a:pos x="356" y="0"/>
                  </a:cxn>
                  <a:cxn ang="0">
                    <a:pos x="326" y="29"/>
                  </a:cxn>
                  <a:cxn ang="0">
                    <a:pos x="296" y="29"/>
                  </a:cxn>
                  <a:cxn ang="0">
                    <a:pos x="296" y="88"/>
                  </a:cxn>
                  <a:cxn ang="0">
                    <a:pos x="326" y="88"/>
                  </a:cxn>
                  <a:cxn ang="0">
                    <a:pos x="326" y="118"/>
                  </a:cxn>
                  <a:cxn ang="0">
                    <a:pos x="356" y="148"/>
                  </a:cxn>
                  <a:cxn ang="0">
                    <a:pos x="384" y="148"/>
                  </a:cxn>
                  <a:cxn ang="0">
                    <a:pos x="444" y="206"/>
                  </a:cxn>
                  <a:cxn ang="0">
                    <a:pos x="444" y="236"/>
                  </a:cxn>
                  <a:cxn ang="0">
                    <a:pos x="414" y="266"/>
                  </a:cxn>
                  <a:cxn ang="0">
                    <a:pos x="384" y="266"/>
                  </a:cxn>
                  <a:cxn ang="0">
                    <a:pos x="356" y="236"/>
                  </a:cxn>
                  <a:cxn ang="0">
                    <a:pos x="326" y="236"/>
                  </a:cxn>
                  <a:cxn ang="0">
                    <a:pos x="296" y="206"/>
                  </a:cxn>
                  <a:cxn ang="0">
                    <a:pos x="265" y="236"/>
                  </a:cxn>
                  <a:cxn ang="0">
                    <a:pos x="237" y="236"/>
                  </a:cxn>
                  <a:cxn ang="0">
                    <a:pos x="207" y="206"/>
                  </a:cxn>
                  <a:cxn ang="0">
                    <a:pos x="178" y="206"/>
                  </a:cxn>
                  <a:cxn ang="0">
                    <a:pos x="178" y="179"/>
                  </a:cxn>
                  <a:cxn ang="0">
                    <a:pos x="147" y="179"/>
                  </a:cxn>
                  <a:cxn ang="0">
                    <a:pos x="119" y="148"/>
                  </a:cxn>
                  <a:cxn ang="0">
                    <a:pos x="28" y="148"/>
                  </a:cxn>
                  <a:cxn ang="0">
                    <a:pos x="0" y="179"/>
                  </a:cxn>
                </a:cxnLst>
                <a:rect l="0" t="0" r="r" b="b"/>
                <a:pathLst>
                  <a:path w="444" h="266">
                    <a:moveTo>
                      <a:pt x="356" y="0"/>
                    </a:moveTo>
                    <a:lnTo>
                      <a:pt x="326" y="29"/>
                    </a:lnTo>
                    <a:lnTo>
                      <a:pt x="296" y="29"/>
                    </a:lnTo>
                    <a:lnTo>
                      <a:pt x="296" y="88"/>
                    </a:lnTo>
                    <a:lnTo>
                      <a:pt x="326" y="88"/>
                    </a:lnTo>
                    <a:lnTo>
                      <a:pt x="326" y="118"/>
                    </a:lnTo>
                    <a:lnTo>
                      <a:pt x="356" y="148"/>
                    </a:lnTo>
                    <a:lnTo>
                      <a:pt x="384" y="148"/>
                    </a:lnTo>
                    <a:lnTo>
                      <a:pt x="444" y="206"/>
                    </a:lnTo>
                    <a:lnTo>
                      <a:pt x="444" y="236"/>
                    </a:lnTo>
                    <a:lnTo>
                      <a:pt x="414" y="266"/>
                    </a:lnTo>
                    <a:lnTo>
                      <a:pt x="384" y="266"/>
                    </a:lnTo>
                    <a:lnTo>
                      <a:pt x="356" y="236"/>
                    </a:lnTo>
                    <a:lnTo>
                      <a:pt x="326" y="236"/>
                    </a:lnTo>
                    <a:lnTo>
                      <a:pt x="296" y="206"/>
                    </a:lnTo>
                    <a:lnTo>
                      <a:pt x="265" y="236"/>
                    </a:lnTo>
                    <a:lnTo>
                      <a:pt x="237" y="236"/>
                    </a:lnTo>
                    <a:lnTo>
                      <a:pt x="207" y="206"/>
                    </a:lnTo>
                    <a:lnTo>
                      <a:pt x="178" y="206"/>
                    </a:lnTo>
                    <a:lnTo>
                      <a:pt x="178" y="179"/>
                    </a:lnTo>
                    <a:lnTo>
                      <a:pt x="147" y="179"/>
                    </a:lnTo>
                    <a:lnTo>
                      <a:pt x="119" y="148"/>
                    </a:lnTo>
                    <a:lnTo>
                      <a:pt x="28" y="148"/>
                    </a:lnTo>
                    <a:lnTo>
                      <a:pt x="0" y="179"/>
                    </a:lnTo>
                  </a:path>
                </a:pathLst>
              </a:custGeom>
              <a:noFill/>
              <a:ln w="1588">
                <a:solidFill>
                  <a:srgbClr val="000000"/>
                </a:solidFill>
                <a:prstDash val="solid"/>
                <a:round/>
                <a:headEnd/>
                <a:tailEnd/>
              </a:ln>
            </p:spPr>
            <p:txBody>
              <a:bodyPr/>
              <a:lstStyle/>
              <a:p>
                <a:endParaRPr lang="en-GB"/>
              </a:p>
            </p:txBody>
          </p:sp>
          <p:sp>
            <p:nvSpPr>
              <p:cNvPr id="13599" name="Freeform 287"/>
              <p:cNvSpPr>
                <a:spLocks/>
              </p:cNvSpPr>
              <p:nvPr/>
            </p:nvSpPr>
            <p:spPr bwMode="auto">
              <a:xfrm>
                <a:off x="5628" y="3252"/>
                <a:ext cx="133" cy="207"/>
              </a:xfrm>
              <a:custGeom>
                <a:avLst/>
                <a:gdLst/>
                <a:ahLst/>
                <a:cxnLst>
                  <a:cxn ang="0">
                    <a:pos x="0" y="0"/>
                  </a:cxn>
                  <a:cxn ang="0">
                    <a:pos x="0" y="27"/>
                  </a:cxn>
                  <a:cxn ang="0">
                    <a:pos x="28" y="27"/>
                  </a:cxn>
                  <a:cxn ang="0">
                    <a:pos x="28" y="57"/>
                  </a:cxn>
                  <a:cxn ang="0">
                    <a:pos x="0" y="57"/>
                  </a:cxn>
                  <a:cxn ang="0">
                    <a:pos x="58" y="118"/>
                  </a:cxn>
                  <a:cxn ang="0">
                    <a:pos x="119" y="118"/>
                  </a:cxn>
                  <a:cxn ang="0">
                    <a:pos x="178" y="175"/>
                  </a:cxn>
                  <a:cxn ang="0">
                    <a:pos x="119" y="236"/>
                  </a:cxn>
                  <a:cxn ang="0">
                    <a:pos x="147" y="264"/>
                  </a:cxn>
                  <a:cxn ang="0">
                    <a:pos x="147" y="294"/>
                  </a:cxn>
                  <a:cxn ang="0">
                    <a:pos x="207" y="325"/>
                  </a:cxn>
                  <a:cxn ang="0">
                    <a:pos x="237" y="325"/>
                  </a:cxn>
                  <a:cxn ang="0">
                    <a:pos x="237" y="355"/>
                  </a:cxn>
                  <a:cxn ang="0">
                    <a:pos x="296" y="355"/>
                  </a:cxn>
                  <a:cxn ang="0">
                    <a:pos x="296" y="443"/>
                  </a:cxn>
                  <a:cxn ang="0">
                    <a:pos x="207" y="443"/>
                  </a:cxn>
                  <a:cxn ang="0">
                    <a:pos x="237" y="473"/>
                  </a:cxn>
                  <a:cxn ang="0">
                    <a:pos x="265" y="473"/>
                  </a:cxn>
                  <a:cxn ang="0">
                    <a:pos x="326" y="531"/>
                  </a:cxn>
                  <a:cxn ang="0">
                    <a:pos x="356" y="531"/>
                  </a:cxn>
                  <a:cxn ang="0">
                    <a:pos x="414" y="591"/>
                  </a:cxn>
                  <a:cxn ang="0">
                    <a:pos x="474" y="591"/>
                  </a:cxn>
                  <a:cxn ang="0">
                    <a:pos x="503" y="620"/>
                  </a:cxn>
                  <a:cxn ang="0">
                    <a:pos x="474" y="650"/>
                  </a:cxn>
                  <a:cxn ang="0">
                    <a:pos x="533" y="709"/>
                  </a:cxn>
                  <a:cxn ang="0">
                    <a:pos x="503" y="709"/>
                  </a:cxn>
                  <a:cxn ang="0">
                    <a:pos x="503" y="798"/>
                  </a:cxn>
                  <a:cxn ang="0">
                    <a:pos x="533" y="828"/>
                  </a:cxn>
                </a:cxnLst>
                <a:rect l="0" t="0" r="r" b="b"/>
                <a:pathLst>
                  <a:path w="533" h="828">
                    <a:moveTo>
                      <a:pt x="0" y="0"/>
                    </a:moveTo>
                    <a:lnTo>
                      <a:pt x="0" y="27"/>
                    </a:lnTo>
                    <a:lnTo>
                      <a:pt x="28" y="27"/>
                    </a:lnTo>
                    <a:lnTo>
                      <a:pt x="28" y="57"/>
                    </a:lnTo>
                    <a:lnTo>
                      <a:pt x="0" y="57"/>
                    </a:lnTo>
                    <a:lnTo>
                      <a:pt x="58" y="118"/>
                    </a:lnTo>
                    <a:lnTo>
                      <a:pt x="119" y="118"/>
                    </a:lnTo>
                    <a:lnTo>
                      <a:pt x="178" y="175"/>
                    </a:lnTo>
                    <a:lnTo>
                      <a:pt x="119" y="236"/>
                    </a:lnTo>
                    <a:lnTo>
                      <a:pt x="147" y="264"/>
                    </a:lnTo>
                    <a:lnTo>
                      <a:pt x="147" y="294"/>
                    </a:lnTo>
                    <a:lnTo>
                      <a:pt x="207" y="325"/>
                    </a:lnTo>
                    <a:lnTo>
                      <a:pt x="237" y="325"/>
                    </a:lnTo>
                    <a:lnTo>
                      <a:pt x="237" y="355"/>
                    </a:lnTo>
                    <a:lnTo>
                      <a:pt x="296" y="355"/>
                    </a:lnTo>
                    <a:lnTo>
                      <a:pt x="296" y="443"/>
                    </a:lnTo>
                    <a:lnTo>
                      <a:pt x="207" y="443"/>
                    </a:lnTo>
                    <a:lnTo>
                      <a:pt x="237" y="473"/>
                    </a:lnTo>
                    <a:lnTo>
                      <a:pt x="265" y="473"/>
                    </a:lnTo>
                    <a:lnTo>
                      <a:pt x="326" y="531"/>
                    </a:lnTo>
                    <a:lnTo>
                      <a:pt x="356" y="531"/>
                    </a:lnTo>
                    <a:lnTo>
                      <a:pt x="414" y="591"/>
                    </a:lnTo>
                    <a:lnTo>
                      <a:pt x="474" y="591"/>
                    </a:lnTo>
                    <a:lnTo>
                      <a:pt x="503" y="620"/>
                    </a:lnTo>
                    <a:lnTo>
                      <a:pt x="474" y="650"/>
                    </a:lnTo>
                    <a:lnTo>
                      <a:pt x="533" y="709"/>
                    </a:lnTo>
                    <a:lnTo>
                      <a:pt x="503" y="709"/>
                    </a:lnTo>
                    <a:lnTo>
                      <a:pt x="503" y="798"/>
                    </a:lnTo>
                    <a:lnTo>
                      <a:pt x="533" y="828"/>
                    </a:lnTo>
                  </a:path>
                </a:pathLst>
              </a:custGeom>
              <a:noFill/>
              <a:ln w="1588">
                <a:solidFill>
                  <a:srgbClr val="000000"/>
                </a:solidFill>
                <a:prstDash val="solid"/>
                <a:round/>
                <a:headEnd/>
                <a:tailEnd/>
              </a:ln>
            </p:spPr>
            <p:txBody>
              <a:bodyPr/>
              <a:lstStyle/>
              <a:p>
                <a:endParaRPr lang="en-GB"/>
              </a:p>
            </p:txBody>
          </p:sp>
          <p:sp>
            <p:nvSpPr>
              <p:cNvPr id="13600" name="Freeform 288"/>
              <p:cNvSpPr>
                <a:spLocks/>
              </p:cNvSpPr>
              <p:nvPr/>
            </p:nvSpPr>
            <p:spPr bwMode="auto">
              <a:xfrm>
                <a:off x="5576" y="3385"/>
                <a:ext cx="82" cy="222"/>
              </a:xfrm>
              <a:custGeom>
                <a:avLst/>
                <a:gdLst/>
                <a:ahLst/>
                <a:cxnLst>
                  <a:cxn ang="0">
                    <a:pos x="326" y="887"/>
                  </a:cxn>
                  <a:cxn ang="0">
                    <a:pos x="326" y="829"/>
                  </a:cxn>
                  <a:cxn ang="0">
                    <a:pos x="296" y="799"/>
                  </a:cxn>
                  <a:cxn ang="0">
                    <a:pos x="265" y="799"/>
                  </a:cxn>
                  <a:cxn ang="0">
                    <a:pos x="265" y="741"/>
                  </a:cxn>
                  <a:cxn ang="0">
                    <a:pos x="235" y="710"/>
                  </a:cxn>
                  <a:cxn ang="0">
                    <a:pos x="235" y="680"/>
                  </a:cxn>
                  <a:cxn ang="0">
                    <a:pos x="207" y="653"/>
                  </a:cxn>
                  <a:cxn ang="0">
                    <a:pos x="147" y="653"/>
                  </a:cxn>
                  <a:cxn ang="0">
                    <a:pos x="147" y="562"/>
                  </a:cxn>
                  <a:cxn ang="0">
                    <a:pos x="178" y="534"/>
                  </a:cxn>
                  <a:cxn ang="0">
                    <a:pos x="178" y="474"/>
                  </a:cxn>
                  <a:cxn ang="0">
                    <a:pos x="147" y="474"/>
                  </a:cxn>
                  <a:cxn ang="0">
                    <a:pos x="119" y="444"/>
                  </a:cxn>
                  <a:cxn ang="0">
                    <a:pos x="147" y="416"/>
                  </a:cxn>
                  <a:cxn ang="0">
                    <a:pos x="119" y="416"/>
                  </a:cxn>
                  <a:cxn ang="0">
                    <a:pos x="119" y="325"/>
                  </a:cxn>
                  <a:cxn ang="0">
                    <a:pos x="58" y="267"/>
                  </a:cxn>
                  <a:cxn ang="0">
                    <a:pos x="89" y="237"/>
                  </a:cxn>
                  <a:cxn ang="0">
                    <a:pos x="89" y="207"/>
                  </a:cxn>
                  <a:cxn ang="0">
                    <a:pos x="58" y="178"/>
                  </a:cxn>
                  <a:cxn ang="0">
                    <a:pos x="28" y="178"/>
                  </a:cxn>
                  <a:cxn ang="0">
                    <a:pos x="28" y="149"/>
                  </a:cxn>
                  <a:cxn ang="0">
                    <a:pos x="0" y="119"/>
                  </a:cxn>
                  <a:cxn ang="0">
                    <a:pos x="119" y="119"/>
                  </a:cxn>
                  <a:cxn ang="0">
                    <a:pos x="119" y="30"/>
                  </a:cxn>
                  <a:cxn ang="0">
                    <a:pos x="147" y="0"/>
                  </a:cxn>
                  <a:cxn ang="0">
                    <a:pos x="178" y="0"/>
                  </a:cxn>
                </a:cxnLst>
                <a:rect l="0" t="0" r="r" b="b"/>
                <a:pathLst>
                  <a:path w="326" h="887">
                    <a:moveTo>
                      <a:pt x="326" y="887"/>
                    </a:moveTo>
                    <a:lnTo>
                      <a:pt x="326" y="829"/>
                    </a:lnTo>
                    <a:lnTo>
                      <a:pt x="296" y="799"/>
                    </a:lnTo>
                    <a:lnTo>
                      <a:pt x="265" y="799"/>
                    </a:lnTo>
                    <a:lnTo>
                      <a:pt x="265" y="741"/>
                    </a:lnTo>
                    <a:lnTo>
                      <a:pt x="235" y="710"/>
                    </a:lnTo>
                    <a:lnTo>
                      <a:pt x="235" y="680"/>
                    </a:lnTo>
                    <a:lnTo>
                      <a:pt x="207" y="653"/>
                    </a:lnTo>
                    <a:lnTo>
                      <a:pt x="147" y="653"/>
                    </a:lnTo>
                    <a:lnTo>
                      <a:pt x="147" y="562"/>
                    </a:lnTo>
                    <a:lnTo>
                      <a:pt x="178" y="534"/>
                    </a:lnTo>
                    <a:lnTo>
                      <a:pt x="178" y="474"/>
                    </a:lnTo>
                    <a:lnTo>
                      <a:pt x="147" y="474"/>
                    </a:lnTo>
                    <a:lnTo>
                      <a:pt x="119" y="444"/>
                    </a:lnTo>
                    <a:lnTo>
                      <a:pt x="147" y="416"/>
                    </a:lnTo>
                    <a:lnTo>
                      <a:pt x="119" y="416"/>
                    </a:lnTo>
                    <a:lnTo>
                      <a:pt x="119" y="325"/>
                    </a:lnTo>
                    <a:lnTo>
                      <a:pt x="58" y="267"/>
                    </a:lnTo>
                    <a:lnTo>
                      <a:pt x="89" y="237"/>
                    </a:lnTo>
                    <a:lnTo>
                      <a:pt x="89" y="207"/>
                    </a:lnTo>
                    <a:lnTo>
                      <a:pt x="58" y="178"/>
                    </a:lnTo>
                    <a:lnTo>
                      <a:pt x="28" y="178"/>
                    </a:lnTo>
                    <a:lnTo>
                      <a:pt x="28" y="149"/>
                    </a:lnTo>
                    <a:lnTo>
                      <a:pt x="0" y="119"/>
                    </a:lnTo>
                    <a:lnTo>
                      <a:pt x="119" y="119"/>
                    </a:lnTo>
                    <a:lnTo>
                      <a:pt x="119" y="30"/>
                    </a:lnTo>
                    <a:lnTo>
                      <a:pt x="147" y="0"/>
                    </a:lnTo>
                    <a:lnTo>
                      <a:pt x="178" y="0"/>
                    </a:lnTo>
                  </a:path>
                </a:pathLst>
              </a:custGeom>
              <a:noFill/>
              <a:ln w="1588">
                <a:solidFill>
                  <a:srgbClr val="000000"/>
                </a:solidFill>
                <a:prstDash val="solid"/>
                <a:round/>
                <a:headEnd/>
                <a:tailEnd/>
              </a:ln>
            </p:spPr>
            <p:txBody>
              <a:bodyPr/>
              <a:lstStyle/>
              <a:p>
                <a:endParaRPr lang="en-GB"/>
              </a:p>
            </p:txBody>
          </p:sp>
          <p:sp>
            <p:nvSpPr>
              <p:cNvPr id="13601" name="Freeform 289"/>
              <p:cNvSpPr>
                <a:spLocks/>
              </p:cNvSpPr>
              <p:nvPr/>
            </p:nvSpPr>
            <p:spPr bwMode="auto">
              <a:xfrm>
                <a:off x="5628" y="3385"/>
                <a:ext cx="111" cy="82"/>
              </a:xfrm>
              <a:custGeom>
                <a:avLst/>
                <a:gdLst/>
                <a:ahLst/>
                <a:cxnLst>
                  <a:cxn ang="0">
                    <a:pos x="444" y="325"/>
                  </a:cxn>
                  <a:cxn ang="0">
                    <a:pos x="437" y="318"/>
                  </a:cxn>
                  <a:cxn ang="0">
                    <a:pos x="414" y="297"/>
                  </a:cxn>
                  <a:cxn ang="0">
                    <a:pos x="384" y="267"/>
                  </a:cxn>
                  <a:cxn ang="0">
                    <a:pos x="384" y="237"/>
                  </a:cxn>
                  <a:cxn ang="0">
                    <a:pos x="356" y="207"/>
                  </a:cxn>
                  <a:cxn ang="0">
                    <a:pos x="356" y="178"/>
                  </a:cxn>
                  <a:cxn ang="0">
                    <a:pos x="296" y="149"/>
                  </a:cxn>
                  <a:cxn ang="0">
                    <a:pos x="296" y="60"/>
                  </a:cxn>
                  <a:cxn ang="0">
                    <a:pos x="237" y="60"/>
                  </a:cxn>
                  <a:cxn ang="0">
                    <a:pos x="207" y="89"/>
                  </a:cxn>
                  <a:cxn ang="0">
                    <a:pos x="178" y="89"/>
                  </a:cxn>
                  <a:cxn ang="0">
                    <a:pos x="147" y="60"/>
                  </a:cxn>
                  <a:cxn ang="0">
                    <a:pos x="119" y="60"/>
                  </a:cxn>
                  <a:cxn ang="0">
                    <a:pos x="119" y="30"/>
                  </a:cxn>
                  <a:cxn ang="0">
                    <a:pos x="89" y="0"/>
                  </a:cxn>
                  <a:cxn ang="0">
                    <a:pos x="28" y="0"/>
                  </a:cxn>
                  <a:cxn ang="0">
                    <a:pos x="0" y="30"/>
                  </a:cxn>
                </a:cxnLst>
                <a:rect l="0" t="0" r="r" b="b"/>
                <a:pathLst>
                  <a:path w="444" h="325">
                    <a:moveTo>
                      <a:pt x="444" y="325"/>
                    </a:moveTo>
                    <a:lnTo>
                      <a:pt x="437" y="318"/>
                    </a:lnTo>
                    <a:lnTo>
                      <a:pt x="414" y="297"/>
                    </a:lnTo>
                    <a:lnTo>
                      <a:pt x="384" y="267"/>
                    </a:lnTo>
                    <a:lnTo>
                      <a:pt x="384" y="237"/>
                    </a:lnTo>
                    <a:lnTo>
                      <a:pt x="356" y="207"/>
                    </a:lnTo>
                    <a:lnTo>
                      <a:pt x="356" y="178"/>
                    </a:lnTo>
                    <a:lnTo>
                      <a:pt x="296" y="149"/>
                    </a:lnTo>
                    <a:lnTo>
                      <a:pt x="296" y="60"/>
                    </a:lnTo>
                    <a:lnTo>
                      <a:pt x="237" y="60"/>
                    </a:lnTo>
                    <a:lnTo>
                      <a:pt x="207" y="89"/>
                    </a:lnTo>
                    <a:lnTo>
                      <a:pt x="178" y="89"/>
                    </a:lnTo>
                    <a:lnTo>
                      <a:pt x="147" y="60"/>
                    </a:lnTo>
                    <a:lnTo>
                      <a:pt x="119" y="60"/>
                    </a:lnTo>
                    <a:lnTo>
                      <a:pt x="119" y="30"/>
                    </a:lnTo>
                    <a:lnTo>
                      <a:pt x="89" y="0"/>
                    </a:lnTo>
                    <a:lnTo>
                      <a:pt x="28" y="0"/>
                    </a:lnTo>
                    <a:lnTo>
                      <a:pt x="0" y="30"/>
                    </a:lnTo>
                  </a:path>
                </a:pathLst>
              </a:custGeom>
              <a:noFill/>
              <a:ln w="1588">
                <a:solidFill>
                  <a:srgbClr val="000000"/>
                </a:solidFill>
                <a:prstDash val="solid"/>
                <a:round/>
                <a:headEnd/>
                <a:tailEnd/>
              </a:ln>
            </p:spPr>
            <p:txBody>
              <a:bodyPr/>
              <a:lstStyle/>
              <a:p>
                <a:endParaRPr lang="en-GB"/>
              </a:p>
            </p:txBody>
          </p:sp>
          <p:sp>
            <p:nvSpPr>
              <p:cNvPr id="13602" name="Freeform 290"/>
              <p:cNvSpPr>
                <a:spLocks/>
              </p:cNvSpPr>
              <p:nvPr/>
            </p:nvSpPr>
            <p:spPr bwMode="auto">
              <a:xfrm>
                <a:off x="5628" y="3393"/>
                <a:ext cx="111" cy="74"/>
              </a:xfrm>
              <a:custGeom>
                <a:avLst/>
                <a:gdLst/>
                <a:ahLst/>
                <a:cxnLst>
                  <a:cxn ang="0">
                    <a:pos x="0" y="0"/>
                  </a:cxn>
                  <a:cxn ang="0">
                    <a:pos x="0" y="30"/>
                  </a:cxn>
                  <a:cxn ang="0">
                    <a:pos x="28" y="30"/>
                  </a:cxn>
                  <a:cxn ang="0">
                    <a:pos x="58" y="59"/>
                  </a:cxn>
                  <a:cxn ang="0">
                    <a:pos x="58" y="89"/>
                  </a:cxn>
                  <a:cxn ang="0">
                    <a:pos x="119" y="148"/>
                  </a:cxn>
                  <a:cxn ang="0">
                    <a:pos x="147" y="148"/>
                  </a:cxn>
                  <a:cxn ang="0">
                    <a:pos x="178" y="177"/>
                  </a:cxn>
                  <a:cxn ang="0">
                    <a:pos x="207" y="237"/>
                  </a:cxn>
                  <a:cxn ang="0">
                    <a:pos x="265" y="237"/>
                  </a:cxn>
                  <a:cxn ang="0">
                    <a:pos x="296" y="267"/>
                  </a:cxn>
                  <a:cxn ang="0">
                    <a:pos x="384" y="267"/>
                  </a:cxn>
                  <a:cxn ang="0">
                    <a:pos x="414" y="295"/>
                  </a:cxn>
                  <a:cxn ang="0">
                    <a:pos x="444" y="295"/>
                  </a:cxn>
                </a:cxnLst>
                <a:rect l="0" t="0" r="r" b="b"/>
                <a:pathLst>
                  <a:path w="444" h="295">
                    <a:moveTo>
                      <a:pt x="0" y="0"/>
                    </a:moveTo>
                    <a:lnTo>
                      <a:pt x="0" y="30"/>
                    </a:lnTo>
                    <a:lnTo>
                      <a:pt x="28" y="30"/>
                    </a:lnTo>
                    <a:lnTo>
                      <a:pt x="58" y="59"/>
                    </a:lnTo>
                    <a:lnTo>
                      <a:pt x="58" y="89"/>
                    </a:lnTo>
                    <a:lnTo>
                      <a:pt x="119" y="148"/>
                    </a:lnTo>
                    <a:lnTo>
                      <a:pt x="147" y="148"/>
                    </a:lnTo>
                    <a:lnTo>
                      <a:pt x="178" y="177"/>
                    </a:lnTo>
                    <a:lnTo>
                      <a:pt x="207" y="237"/>
                    </a:lnTo>
                    <a:lnTo>
                      <a:pt x="265" y="237"/>
                    </a:lnTo>
                    <a:lnTo>
                      <a:pt x="296" y="267"/>
                    </a:lnTo>
                    <a:lnTo>
                      <a:pt x="384" y="267"/>
                    </a:lnTo>
                    <a:lnTo>
                      <a:pt x="414" y="295"/>
                    </a:lnTo>
                    <a:lnTo>
                      <a:pt x="444" y="295"/>
                    </a:lnTo>
                  </a:path>
                </a:pathLst>
              </a:custGeom>
              <a:noFill/>
              <a:ln w="1588">
                <a:solidFill>
                  <a:srgbClr val="000000"/>
                </a:solidFill>
                <a:prstDash val="solid"/>
                <a:round/>
                <a:headEnd/>
                <a:tailEnd/>
              </a:ln>
            </p:spPr>
            <p:txBody>
              <a:bodyPr/>
              <a:lstStyle/>
              <a:p>
                <a:endParaRPr lang="en-GB"/>
              </a:p>
            </p:txBody>
          </p:sp>
          <p:sp>
            <p:nvSpPr>
              <p:cNvPr id="13603" name="Freeform 291"/>
              <p:cNvSpPr>
                <a:spLocks/>
              </p:cNvSpPr>
              <p:nvPr/>
            </p:nvSpPr>
            <p:spPr bwMode="auto">
              <a:xfrm>
                <a:off x="5621" y="3385"/>
                <a:ext cx="7" cy="8"/>
              </a:xfrm>
              <a:custGeom>
                <a:avLst/>
                <a:gdLst/>
                <a:ahLst/>
                <a:cxnLst>
                  <a:cxn ang="0">
                    <a:pos x="29" y="30"/>
                  </a:cxn>
                  <a:cxn ang="0">
                    <a:pos x="29" y="0"/>
                  </a:cxn>
                  <a:cxn ang="0">
                    <a:pos x="0" y="0"/>
                  </a:cxn>
                </a:cxnLst>
                <a:rect l="0" t="0" r="r" b="b"/>
                <a:pathLst>
                  <a:path w="29" h="30">
                    <a:moveTo>
                      <a:pt x="29" y="30"/>
                    </a:moveTo>
                    <a:lnTo>
                      <a:pt x="29" y="0"/>
                    </a:lnTo>
                    <a:lnTo>
                      <a:pt x="0" y="0"/>
                    </a:lnTo>
                  </a:path>
                </a:pathLst>
              </a:custGeom>
              <a:noFill/>
              <a:ln w="1588">
                <a:solidFill>
                  <a:srgbClr val="000000"/>
                </a:solidFill>
                <a:prstDash val="solid"/>
                <a:round/>
                <a:headEnd/>
                <a:tailEnd/>
              </a:ln>
            </p:spPr>
            <p:txBody>
              <a:bodyPr/>
              <a:lstStyle/>
              <a:p>
                <a:endParaRPr lang="en-GB"/>
              </a:p>
            </p:txBody>
          </p:sp>
          <p:sp>
            <p:nvSpPr>
              <p:cNvPr id="13604" name="Line 292"/>
              <p:cNvSpPr>
                <a:spLocks noChangeShapeType="1"/>
              </p:cNvSpPr>
              <p:nvPr/>
            </p:nvSpPr>
            <p:spPr bwMode="auto">
              <a:xfrm>
                <a:off x="5621" y="3385"/>
                <a:ext cx="7" cy="8"/>
              </a:xfrm>
              <a:prstGeom prst="line">
                <a:avLst/>
              </a:prstGeom>
              <a:noFill/>
              <a:ln w="1588">
                <a:solidFill>
                  <a:srgbClr val="000000"/>
                </a:solidFill>
                <a:round/>
                <a:headEnd/>
                <a:tailEnd/>
              </a:ln>
            </p:spPr>
            <p:txBody>
              <a:bodyPr/>
              <a:lstStyle/>
              <a:p>
                <a:endParaRPr lang="en-GB"/>
              </a:p>
            </p:txBody>
          </p:sp>
          <p:sp>
            <p:nvSpPr>
              <p:cNvPr id="13605" name="Freeform 293"/>
              <p:cNvSpPr>
                <a:spLocks/>
              </p:cNvSpPr>
              <p:nvPr/>
            </p:nvSpPr>
            <p:spPr bwMode="auto">
              <a:xfrm>
                <a:off x="5739" y="3459"/>
                <a:ext cx="22" cy="8"/>
              </a:xfrm>
              <a:custGeom>
                <a:avLst/>
                <a:gdLst/>
                <a:ahLst/>
                <a:cxnLst>
                  <a:cxn ang="0">
                    <a:pos x="89" y="0"/>
                  </a:cxn>
                  <a:cxn ang="0">
                    <a:pos x="0" y="0"/>
                  </a:cxn>
                  <a:cxn ang="0">
                    <a:pos x="0" y="28"/>
                  </a:cxn>
                </a:cxnLst>
                <a:rect l="0" t="0" r="r" b="b"/>
                <a:pathLst>
                  <a:path w="89" h="28">
                    <a:moveTo>
                      <a:pt x="89" y="0"/>
                    </a:moveTo>
                    <a:lnTo>
                      <a:pt x="0" y="0"/>
                    </a:lnTo>
                    <a:lnTo>
                      <a:pt x="0" y="28"/>
                    </a:lnTo>
                  </a:path>
                </a:pathLst>
              </a:custGeom>
              <a:noFill/>
              <a:ln w="1588">
                <a:solidFill>
                  <a:srgbClr val="000000"/>
                </a:solidFill>
                <a:prstDash val="solid"/>
                <a:round/>
                <a:headEnd/>
                <a:tailEnd/>
              </a:ln>
            </p:spPr>
            <p:txBody>
              <a:bodyPr/>
              <a:lstStyle/>
              <a:p>
                <a:endParaRPr lang="en-GB"/>
              </a:p>
            </p:txBody>
          </p:sp>
          <p:sp>
            <p:nvSpPr>
              <p:cNvPr id="13606" name="Line 294"/>
              <p:cNvSpPr>
                <a:spLocks noChangeShapeType="1"/>
              </p:cNvSpPr>
              <p:nvPr/>
            </p:nvSpPr>
            <p:spPr bwMode="auto">
              <a:xfrm flipV="1">
                <a:off x="5761" y="3452"/>
                <a:ext cx="8" cy="7"/>
              </a:xfrm>
              <a:prstGeom prst="line">
                <a:avLst/>
              </a:prstGeom>
              <a:noFill/>
              <a:ln w="1588">
                <a:solidFill>
                  <a:srgbClr val="000000"/>
                </a:solidFill>
                <a:round/>
                <a:headEnd/>
                <a:tailEnd/>
              </a:ln>
            </p:spPr>
            <p:txBody>
              <a:bodyPr/>
              <a:lstStyle/>
              <a:p>
                <a:endParaRPr lang="en-GB"/>
              </a:p>
            </p:txBody>
          </p:sp>
          <p:sp>
            <p:nvSpPr>
              <p:cNvPr id="13607" name="Freeform 295"/>
              <p:cNvSpPr>
                <a:spLocks/>
              </p:cNvSpPr>
              <p:nvPr/>
            </p:nvSpPr>
            <p:spPr bwMode="auto">
              <a:xfrm>
                <a:off x="5658" y="3607"/>
                <a:ext cx="125" cy="304"/>
              </a:xfrm>
              <a:custGeom>
                <a:avLst/>
                <a:gdLst/>
                <a:ahLst/>
                <a:cxnLst>
                  <a:cxn ang="0">
                    <a:pos x="444" y="1215"/>
                  </a:cxn>
                  <a:cxn ang="0">
                    <a:pos x="414" y="1185"/>
                  </a:cxn>
                  <a:cxn ang="0">
                    <a:pos x="384" y="1185"/>
                  </a:cxn>
                  <a:cxn ang="0">
                    <a:pos x="384" y="1156"/>
                  </a:cxn>
                  <a:cxn ang="0">
                    <a:pos x="295" y="1066"/>
                  </a:cxn>
                  <a:cxn ang="0">
                    <a:pos x="325" y="1066"/>
                  </a:cxn>
                  <a:cxn ang="0">
                    <a:pos x="325" y="1008"/>
                  </a:cxn>
                  <a:cxn ang="0">
                    <a:pos x="355" y="978"/>
                  </a:cxn>
                  <a:cxn ang="0">
                    <a:pos x="325" y="947"/>
                  </a:cxn>
                  <a:cxn ang="0">
                    <a:pos x="295" y="947"/>
                  </a:cxn>
                  <a:cxn ang="0">
                    <a:pos x="295" y="920"/>
                  </a:cxn>
                  <a:cxn ang="0">
                    <a:pos x="325" y="890"/>
                  </a:cxn>
                  <a:cxn ang="0">
                    <a:pos x="325" y="859"/>
                  </a:cxn>
                  <a:cxn ang="0">
                    <a:pos x="355" y="890"/>
                  </a:cxn>
                  <a:cxn ang="0">
                    <a:pos x="384" y="890"/>
                  </a:cxn>
                  <a:cxn ang="0">
                    <a:pos x="355" y="859"/>
                  </a:cxn>
                  <a:cxn ang="0">
                    <a:pos x="355" y="801"/>
                  </a:cxn>
                  <a:cxn ang="0">
                    <a:pos x="414" y="741"/>
                  </a:cxn>
                  <a:cxn ang="0">
                    <a:pos x="384" y="741"/>
                  </a:cxn>
                  <a:cxn ang="0">
                    <a:pos x="414" y="711"/>
                  </a:cxn>
                  <a:cxn ang="0">
                    <a:pos x="444" y="711"/>
                  </a:cxn>
                  <a:cxn ang="0">
                    <a:pos x="474" y="711"/>
                  </a:cxn>
                  <a:cxn ang="0">
                    <a:pos x="474" y="622"/>
                  </a:cxn>
                  <a:cxn ang="0">
                    <a:pos x="444" y="622"/>
                  </a:cxn>
                  <a:cxn ang="0">
                    <a:pos x="444" y="592"/>
                  </a:cxn>
                  <a:cxn ang="0">
                    <a:pos x="414" y="564"/>
                  </a:cxn>
                  <a:cxn ang="0">
                    <a:pos x="414" y="504"/>
                  </a:cxn>
                  <a:cxn ang="0">
                    <a:pos x="444" y="504"/>
                  </a:cxn>
                  <a:cxn ang="0">
                    <a:pos x="502" y="445"/>
                  </a:cxn>
                  <a:cxn ang="0">
                    <a:pos x="444" y="445"/>
                  </a:cxn>
                  <a:cxn ang="0">
                    <a:pos x="325" y="445"/>
                  </a:cxn>
                  <a:cxn ang="0">
                    <a:pos x="295" y="416"/>
                  </a:cxn>
                  <a:cxn ang="0">
                    <a:pos x="265" y="416"/>
                  </a:cxn>
                  <a:cxn ang="0">
                    <a:pos x="265" y="386"/>
                  </a:cxn>
                  <a:cxn ang="0">
                    <a:pos x="207" y="386"/>
                  </a:cxn>
                  <a:cxn ang="0">
                    <a:pos x="207" y="356"/>
                  </a:cxn>
                  <a:cxn ang="0">
                    <a:pos x="177" y="327"/>
                  </a:cxn>
                  <a:cxn ang="0">
                    <a:pos x="177" y="267"/>
                  </a:cxn>
                  <a:cxn ang="0">
                    <a:pos x="118" y="238"/>
                  </a:cxn>
                  <a:cxn ang="0">
                    <a:pos x="88" y="209"/>
                  </a:cxn>
                  <a:cxn ang="0">
                    <a:pos x="88" y="149"/>
                  </a:cxn>
                  <a:cxn ang="0">
                    <a:pos x="28" y="91"/>
                  </a:cxn>
                  <a:cxn ang="0">
                    <a:pos x="28" y="31"/>
                  </a:cxn>
                  <a:cxn ang="0">
                    <a:pos x="0" y="31"/>
                  </a:cxn>
                  <a:cxn ang="0">
                    <a:pos x="0" y="0"/>
                  </a:cxn>
                </a:cxnLst>
                <a:rect l="0" t="0" r="r" b="b"/>
                <a:pathLst>
                  <a:path w="502" h="1215">
                    <a:moveTo>
                      <a:pt x="444" y="1215"/>
                    </a:moveTo>
                    <a:lnTo>
                      <a:pt x="414" y="1185"/>
                    </a:lnTo>
                    <a:lnTo>
                      <a:pt x="384" y="1185"/>
                    </a:lnTo>
                    <a:lnTo>
                      <a:pt x="384" y="1156"/>
                    </a:lnTo>
                    <a:lnTo>
                      <a:pt x="295" y="1066"/>
                    </a:lnTo>
                    <a:lnTo>
                      <a:pt x="325" y="1066"/>
                    </a:lnTo>
                    <a:lnTo>
                      <a:pt x="325" y="1008"/>
                    </a:lnTo>
                    <a:lnTo>
                      <a:pt x="355" y="978"/>
                    </a:lnTo>
                    <a:lnTo>
                      <a:pt x="325" y="947"/>
                    </a:lnTo>
                    <a:lnTo>
                      <a:pt x="295" y="947"/>
                    </a:lnTo>
                    <a:lnTo>
                      <a:pt x="295" y="920"/>
                    </a:lnTo>
                    <a:lnTo>
                      <a:pt x="325" y="890"/>
                    </a:lnTo>
                    <a:lnTo>
                      <a:pt x="325" y="859"/>
                    </a:lnTo>
                    <a:lnTo>
                      <a:pt x="355" y="890"/>
                    </a:lnTo>
                    <a:lnTo>
                      <a:pt x="384" y="890"/>
                    </a:lnTo>
                    <a:lnTo>
                      <a:pt x="355" y="859"/>
                    </a:lnTo>
                    <a:lnTo>
                      <a:pt x="355" y="801"/>
                    </a:lnTo>
                    <a:lnTo>
                      <a:pt x="414" y="741"/>
                    </a:lnTo>
                    <a:lnTo>
                      <a:pt x="384" y="741"/>
                    </a:lnTo>
                    <a:lnTo>
                      <a:pt x="414" y="711"/>
                    </a:lnTo>
                    <a:lnTo>
                      <a:pt x="444" y="711"/>
                    </a:lnTo>
                    <a:lnTo>
                      <a:pt x="474" y="711"/>
                    </a:lnTo>
                    <a:lnTo>
                      <a:pt x="474" y="622"/>
                    </a:lnTo>
                    <a:lnTo>
                      <a:pt x="444" y="622"/>
                    </a:lnTo>
                    <a:lnTo>
                      <a:pt x="444" y="592"/>
                    </a:lnTo>
                    <a:lnTo>
                      <a:pt x="414" y="564"/>
                    </a:lnTo>
                    <a:lnTo>
                      <a:pt x="414" y="504"/>
                    </a:lnTo>
                    <a:lnTo>
                      <a:pt x="444" y="504"/>
                    </a:lnTo>
                    <a:lnTo>
                      <a:pt x="502" y="445"/>
                    </a:lnTo>
                    <a:lnTo>
                      <a:pt x="444" y="445"/>
                    </a:lnTo>
                    <a:lnTo>
                      <a:pt x="325" y="445"/>
                    </a:lnTo>
                    <a:lnTo>
                      <a:pt x="295" y="416"/>
                    </a:lnTo>
                    <a:lnTo>
                      <a:pt x="265" y="416"/>
                    </a:lnTo>
                    <a:lnTo>
                      <a:pt x="265" y="386"/>
                    </a:lnTo>
                    <a:lnTo>
                      <a:pt x="207" y="386"/>
                    </a:lnTo>
                    <a:lnTo>
                      <a:pt x="207" y="356"/>
                    </a:lnTo>
                    <a:lnTo>
                      <a:pt x="177" y="327"/>
                    </a:lnTo>
                    <a:lnTo>
                      <a:pt x="177" y="267"/>
                    </a:lnTo>
                    <a:lnTo>
                      <a:pt x="118" y="238"/>
                    </a:lnTo>
                    <a:lnTo>
                      <a:pt x="88" y="209"/>
                    </a:lnTo>
                    <a:lnTo>
                      <a:pt x="88" y="149"/>
                    </a:lnTo>
                    <a:lnTo>
                      <a:pt x="28" y="91"/>
                    </a:lnTo>
                    <a:lnTo>
                      <a:pt x="28" y="31"/>
                    </a:lnTo>
                    <a:lnTo>
                      <a:pt x="0" y="31"/>
                    </a:lnTo>
                    <a:lnTo>
                      <a:pt x="0" y="0"/>
                    </a:lnTo>
                  </a:path>
                </a:pathLst>
              </a:custGeom>
              <a:noFill/>
              <a:ln w="1588">
                <a:solidFill>
                  <a:srgbClr val="000000"/>
                </a:solidFill>
                <a:prstDash val="solid"/>
                <a:round/>
                <a:headEnd/>
                <a:tailEnd/>
              </a:ln>
            </p:spPr>
            <p:txBody>
              <a:bodyPr/>
              <a:lstStyle/>
              <a:p>
                <a:endParaRPr lang="en-GB"/>
              </a:p>
            </p:txBody>
          </p:sp>
          <p:sp>
            <p:nvSpPr>
              <p:cNvPr id="13608" name="Freeform 296"/>
              <p:cNvSpPr>
                <a:spLocks/>
              </p:cNvSpPr>
              <p:nvPr/>
            </p:nvSpPr>
            <p:spPr bwMode="auto">
              <a:xfrm>
                <a:off x="3731" y="995"/>
                <a:ext cx="15" cy="15"/>
              </a:xfrm>
              <a:custGeom>
                <a:avLst/>
                <a:gdLst/>
                <a:ahLst/>
                <a:cxnLst>
                  <a:cxn ang="0">
                    <a:pos x="30" y="0"/>
                  </a:cxn>
                  <a:cxn ang="0">
                    <a:pos x="0" y="30"/>
                  </a:cxn>
                  <a:cxn ang="0">
                    <a:pos x="0" y="60"/>
                  </a:cxn>
                  <a:cxn ang="0">
                    <a:pos x="30" y="30"/>
                  </a:cxn>
                  <a:cxn ang="0">
                    <a:pos x="60" y="30"/>
                  </a:cxn>
                  <a:cxn ang="0">
                    <a:pos x="30" y="0"/>
                  </a:cxn>
                </a:cxnLst>
                <a:rect l="0" t="0" r="r" b="b"/>
                <a:pathLst>
                  <a:path w="60" h="60">
                    <a:moveTo>
                      <a:pt x="30" y="0"/>
                    </a:moveTo>
                    <a:lnTo>
                      <a:pt x="0" y="30"/>
                    </a:lnTo>
                    <a:lnTo>
                      <a:pt x="0" y="60"/>
                    </a:lnTo>
                    <a:lnTo>
                      <a:pt x="30" y="30"/>
                    </a:lnTo>
                    <a:lnTo>
                      <a:pt x="60" y="30"/>
                    </a:lnTo>
                    <a:lnTo>
                      <a:pt x="30" y="0"/>
                    </a:lnTo>
                  </a:path>
                </a:pathLst>
              </a:custGeom>
              <a:noFill/>
              <a:ln w="1588">
                <a:solidFill>
                  <a:srgbClr val="000000"/>
                </a:solidFill>
                <a:prstDash val="solid"/>
                <a:round/>
                <a:headEnd/>
                <a:tailEnd/>
              </a:ln>
            </p:spPr>
            <p:txBody>
              <a:bodyPr/>
              <a:lstStyle/>
              <a:p>
                <a:endParaRPr lang="en-GB"/>
              </a:p>
            </p:txBody>
          </p:sp>
          <p:sp>
            <p:nvSpPr>
              <p:cNvPr id="13609" name="Freeform 297"/>
              <p:cNvSpPr>
                <a:spLocks/>
              </p:cNvSpPr>
              <p:nvPr/>
            </p:nvSpPr>
            <p:spPr bwMode="auto">
              <a:xfrm>
                <a:off x="3739" y="973"/>
                <a:ext cx="29" cy="37"/>
              </a:xfrm>
              <a:custGeom>
                <a:avLst/>
                <a:gdLst/>
                <a:ahLst/>
                <a:cxnLst>
                  <a:cxn ang="0">
                    <a:pos x="0" y="88"/>
                  </a:cxn>
                  <a:cxn ang="0">
                    <a:pos x="0" y="58"/>
                  </a:cxn>
                  <a:cxn ang="0">
                    <a:pos x="30" y="30"/>
                  </a:cxn>
                  <a:cxn ang="0">
                    <a:pos x="30" y="58"/>
                  </a:cxn>
                  <a:cxn ang="0">
                    <a:pos x="61" y="30"/>
                  </a:cxn>
                  <a:cxn ang="0">
                    <a:pos x="88" y="30"/>
                  </a:cxn>
                  <a:cxn ang="0">
                    <a:pos x="88" y="0"/>
                  </a:cxn>
                  <a:cxn ang="0">
                    <a:pos x="118" y="30"/>
                  </a:cxn>
                  <a:cxn ang="0">
                    <a:pos x="118" y="148"/>
                  </a:cxn>
                </a:cxnLst>
                <a:rect l="0" t="0" r="r" b="b"/>
                <a:pathLst>
                  <a:path w="118" h="148">
                    <a:moveTo>
                      <a:pt x="0" y="88"/>
                    </a:moveTo>
                    <a:lnTo>
                      <a:pt x="0" y="58"/>
                    </a:lnTo>
                    <a:lnTo>
                      <a:pt x="30" y="30"/>
                    </a:lnTo>
                    <a:lnTo>
                      <a:pt x="30" y="58"/>
                    </a:lnTo>
                    <a:lnTo>
                      <a:pt x="61" y="30"/>
                    </a:lnTo>
                    <a:lnTo>
                      <a:pt x="88" y="30"/>
                    </a:lnTo>
                    <a:lnTo>
                      <a:pt x="88" y="0"/>
                    </a:lnTo>
                    <a:lnTo>
                      <a:pt x="118" y="30"/>
                    </a:lnTo>
                    <a:lnTo>
                      <a:pt x="118" y="148"/>
                    </a:lnTo>
                  </a:path>
                </a:pathLst>
              </a:custGeom>
              <a:noFill/>
              <a:ln w="1588">
                <a:solidFill>
                  <a:srgbClr val="000000"/>
                </a:solidFill>
                <a:prstDash val="solid"/>
                <a:round/>
                <a:headEnd/>
                <a:tailEnd/>
              </a:ln>
            </p:spPr>
            <p:txBody>
              <a:bodyPr/>
              <a:lstStyle/>
              <a:p>
                <a:endParaRPr lang="en-GB"/>
              </a:p>
            </p:txBody>
          </p:sp>
          <p:sp>
            <p:nvSpPr>
              <p:cNvPr id="13610" name="Freeform 298"/>
              <p:cNvSpPr>
                <a:spLocks/>
              </p:cNvSpPr>
              <p:nvPr/>
            </p:nvSpPr>
            <p:spPr bwMode="auto">
              <a:xfrm>
                <a:off x="3687" y="965"/>
                <a:ext cx="52" cy="30"/>
              </a:xfrm>
              <a:custGeom>
                <a:avLst/>
                <a:gdLst/>
                <a:ahLst/>
                <a:cxnLst>
                  <a:cxn ang="0">
                    <a:pos x="0" y="61"/>
                  </a:cxn>
                  <a:cxn ang="0">
                    <a:pos x="0" y="31"/>
                  </a:cxn>
                  <a:cxn ang="0">
                    <a:pos x="30" y="0"/>
                  </a:cxn>
                  <a:cxn ang="0">
                    <a:pos x="88" y="0"/>
                  </a:cxn>
                  <a:cxn ang="0">
                    <a:pos x="118" y="31"/>
                  </a:cxn>
                  <a:cxn ang="0">
                    <a:pos x="118" y="0"/>
                  </a:cxn>
                  <a:cxn ang="0">
                    <a:pos x="148" y="31"/>
                  </a:cxn>
                  <a:cxn ang="0">
                    <a:pos x="88" y="89"/>
                  </a:cxn>
                  <a:cxn ang="0">
                    <a:pos x="148" y="89"/>
                  </a:cxn>
                  <a:cxn ang="0">
                    <a:pos x="177" y="61"/>
                  </a:cxn>
                  <a:cxn ang="0">
                    <a:pos x="177" y="89"/>
                  </a:cxn>
                  <a:cxn ang="0">
                    <a:pos x="207" y="119"/>
                  </a:cxn>
                </a:cxnLst>
                <a:rect l="0" t="0" r="r" b="b"/>
                <a:pathLst>
                  <a:path w="207" h="119">
                    <a:moveTo>
                      <a:pt x="0" y="61"/>
                    </a:moveTo>
                    <a:lnTo>
                      <a:pt x="0" y="31"/>
                    </a:lnTo>
                    <a:lnTo>
                      <a:pt x="30" y="0"/>
                    </a:lnTo>
                    <a:lnTo>
                      <a:pt x="88" y="0"/>
                    </a:lnTo>
                    <a:lnTo>
                      <a:pt x="118" y="31"/>
                    </a:lnTo>
                    <a:lnTo>
                      <a:pt x="118" y="0"/>
                    </a:lnTo>
                    <a:lnTo>
                      <a:pt x="148" y="31"/>
                    </a:lnTo>
                    <a:lnTo>
                      <a:pt x="88" y="89"/>
                    </a:lnTo>
                    <a:lnTo>
                      <a:pt x="148" y="89"/>
                    </a:lnTo>
                    <a:lnTo>
                      <a:pt x="177" y="61"/>
                    </a:lnTo>
                    <a:lnTo>
                      <a:pt x="177" y="89"/>
                    </a:lnTo>
                    <a:lnTo>
                      <a:pt x="207" y="119"/>
                    </a:lnTo>
                  </a:path>
                </a:pathLst>
              </a:custGeom>
              <a:noFill/>
              <a:ln w="1588">
                <a:solidFill>
                  <a:srgbClr val="000000"/>
                </a:solidFill>
                <a:prstDash val="solid"/>
                <a:round/>
                <a:headEnd/>
                <a:tailEnd/>
              </a:ln>
            </p:spPr>
            <p:txBody>
              <a:bodyPr/>
              <a:lstStyle/>
              <a:p>
                <a:endParaRPr lang="en-GB"/>
              </a:p>
            </p:txBody>
          </p:sp>
          <p:sp>
            <p:nvSpPr>
              <p:cNvPr id="13611" name="Freeform 299"/>
              <p:cNvSpPr>
                <a:spLocks/>
              </p:cNvSpPr>
              <p:nvPr/>
            </p:nvSpPr>
            <p:spPr bwMode="auto">
              <a:xfrm>
                <a:off x="3768" y="965"/>
                <a:ext cx="82" cy="45"/>
              </a:xfrm>
              <a:custGeom>
                <a:avLst/>
                <a:gdLst/>
                <a:ahLst/>
                <a:cxnLst>
                  <a:cxn ang="0">
                    <a:pos x="0" y="179"/>
                  </a:cxn>
                  <a:cxn ang="0">
                    <a:pos x="31" y="149"/>
                  </a:cxn>
                  <a:cxn ang="0">
                    <a:pos x="61" y="149"/>
                  </a:cxn>
                  <a:cxn ang="0">
                    <a:pos x="61" y="119"/>
                  </a:cxn>
                  <a:cxn ang="0">
                    <a:pos x="119" y="61"/>
                  </a:cxn>
                  <a:cxn ang="0">
                    <a:pos x="150" y="89"/>
                  </a:cxn>
                  <a:cxn ang="0">
                    <a:pos x="150" y="61"/>
                  </a:cxn>
                  <a:cxn ang="0">
                    <a:pos x="207" y="61"/>
                  </a:cxn>
                  <a:cxn ang="0">
                    <a:pos x="179" y="31"/>
                  </a:cxn>
                  <a:cxn ang="0">
                    <a:pos x="238" y="0"/>
                  </a:cxn>
                  <a:cxn ang="0">
                    <a:pos x="238" y="31"/>
                  </a:cxn>
                  <a:cxn ang="0">
                    <a:pos x="268" y="61"/>
                  </a:cxn>
                  <a:cxn ang="0">
                    <a:pos x="326" y="61"/>
                  </a:cxn>
                </a:cxnLst>
                <a:rect l="0" t="0" r="r" b="b"/>
                <a:pathLst>
                  <a:path w="326" h="179">
                    <a:moveTo>
                      <a:pt x="0" y="179"/>
                    </a:moveTo>
                    <a:lnTo>
                      <a:pt x="31" y="149"/>
                    </a:lnTo>
                    <a:lnTo>
                      <a:pt x="61" y="149"/>
                    </a:lnTo>
                    <a:lnTo>
                      <a:pt x="61" y="119"/>
                    </a:lnTo>
                    <a:lnTo>
                      <a:pt x="119" y="61"/>
                    </a:lnTo>
                    <a:lnTo>
                      <a:pt x="150" y="89"/>
                    </a:lnTo>
                    <a:lnTo>
                      <a:pt x="150" y="61"/>
                    </a:lnTo>
                    <a:lnTo>
                      <a:pt x="207" y="61"/>
                    </a:lnTo>
                    <a:lnTo>
                      <a:pt x="179" y="31"/>
                    </a:lnTo>
                    <a:lnTo>
                      <a:pt x="238" y="0"/>
                    </a:lnTo>
                    <a:lnTo>
                      <a:pt x="238" y="31"/>
                    </a:lnTo>
                    <a:lnTo>
                      <a:pt x="268" y="61"/>
                    </a:lnTo>
                    <a:lnTo>
                      <a:pt x="326" y="61"/>
                    </a:lnTo>
                  </a:path>
                </a:pathLst>
              </a:custGeom>
              <a:noFill/>
              <a:ln w="1588">
                <a:solidFill>
                  <a:srgbClr val="000000"/>
                </a:solidFill>
                <a:prstDash val="solid"/>
                <a:round/>
                <a:headEnd/>
                <a:tailEnd/>
              </a:ln>
            </p:spPr>
            <p:txBody>
              <a:bodyPr/>
              <a:lstStyle/>
              <a:p>
                <a:endParaRPr lang="en-GB"/>
              </a:p>
            </p:txBody>
          </p:sp>
          <p:sp>
            <p:nvSpPr>
              <p:cNvPr id="13612" name="Freeform 300"/>
              <p:cNvSpPr>
                <a:spLocks/>
              </p:cNvSpPr>
              <p:nvPr/>
            </p:nvSpPr>
            <p:spPr bwMode="auto">
              <a:xfrm>
                <a:off x="3687" y="980"/>
                <a:ext cx="15" cy="30"/>
              </a:xfrm>
              <a:custGeom>
                <a:avLst/>
                <a:gdLst/>
                <a:ahLst/>
                <a:cxnLst>
                  <a:cxn ang="0">
                    <a:pos x="0" y="0"/>
                  </a:cxn>
                  <a:cxn ang="0">
                    <a:pos x="30" y="28"/>
                  </a:cxn>
                  <a:cxn ang="0">
                    <a:pos x="0" y="58"/>
                  </a:cxn>
                  <a:cxn ang="0">
                    <a:pos x="0" y="88"/>
                  </a:cxn>
                  <a:cxn ang="0">
                    <a:pos x="30" y="118"/>
                  </a:cxn>
                  <a:cxn ang="0">
                    <a:pos x="59" y="88"/>
                  </a:cxn>
                  <a:cxn ang="0">
                    <a:pos x="30" y="88"/>
                  </a:cxn>
                  <a:cxn ang="0">
                    <a:pos x="30" y="58"/>
                  </a:cxn>
                  <a:cxn ang="0">
                    <a:pos x="59" y="28"/>
                  </a:cxn>
                  <a:cxn ang="0">
                    <a:pos x="30" y="0"/>
                  </a:cxn>
                  <a:cxn ang="0">
                    <a:pos x="0" y="0"/>
                  </a:cxn>
                </a:cxnLst>
                <a:rect l="0" t="0" r="r" b="b"/>
                <a:pathLst>
                  <a:path w="59" h="118">
                    <a:moveTo>
                      <a:pt x="0" y="0"/>
                    </a:moveTo>
                    <a:lnTo>
                      <a:pt x="30" y="28"/>
                    </a:lnTo>
                    <a:lnTo>
                      <a:pt x="0" y="58"/>
                    </a:lnTo>
                    <a:lnTo>
                      <a:pt x="0" y="88"/>
                    </a:lnTo>
                    <a:lnTo>
                      <a:pt x="30" y="118"/>
                    </a:lnTo>
                    <a:lnTo>
                      <a:pt x="59" y="88"/>
                    </a:lnTo>
                    <a:lnTo>
                      <a:pt x="30" y="88"/>
                    </a:lnTo>
                    <a:lnTo>
                      <a:pt x="30" y="58"/>
                    </a:lnTo>
                    <a:lnTo>
                      <a:pt x="59" y="28"/>
                    </a:lnTo>
                    <a:lnTo>
                      <a:pt x="30" y="0"/>
                    </a:lnTo>
                    <a:lnTo>
                      <a:pt x="0" y="0"/>
                    </a:lnTo>
                  </a:path>
                </a:pathLst>
              </a:custGeom>
              <a:noFill/>
              <a:ln w="1588">
                <a:solidFill>
                  <a:srgbClr val="000000"/>
                </a:solidFill>
                <a:prstDash val="solid"/>
                <a:round/>
                <a:headEnd/>
                <a:tailEnd/>
              </a:ln>
            </p:spPr>
            <p:txBody>
              <a:bodyPr/>
              <a:lstStyle/>
              <a:p>
                <a:endParaRPr lang="en-GB"/>
              </a:p>
            </p:txBody>
          </p:sp>
          <p:sp>
            <p:nvSpPr>
              <p:cNvPr id="13613" name="Freeform 301"/>
              <p:cNvSpPr>
                <a:spLocks/>
              </p:cNvSpPr>
              <p:nvPr/>
            </p:nvSpPr>
            <p:spPr bwMode="auto">
              <a:xfrm>
                <a:off x="3642" y="980"/>
                <a:ext cx="45" cy="44"/>
              </a:xfrm>
              <a:custGeom>
                <a:avLst/>
                <a:gdLst/>
                <a:ahLst/>
                <a:cxnLst>
                  <a:cxn ang="0">
                    <a:pos x="0" y="177"/>
                  </a:cxn>
                  <a:cxn ang="0">
                    <a:pos x="30" y="146"/>
                  </a:cxn>
                  <a:cxn ang="0">
                    <a:pos x="30" y="118"/>
                  </a:cxn>
                  <a:cxn ang="0">
                    <a:pos x="59" y="118"/>
                  </a:cxn>
                  <a:cxn ang="0">
                    <a:pos x="118" y="177"/>
                  </a:cxn>
                  <a:cxn ang="0">
                    <a:pos x="118" y="146"/>
                  </a:cxn>
                  <a:cxn ang="0">
                    <a:pos x="148" y="146"/>
                  </a:cxn>
                  <a:cxn ang="0">
                    <a:pos x="118" y="118"/>
                  </a:cxn>
                  <a:cxn ang="0">
                    <a:pos x="118" y="88"/>
                  </a:cxn>
                  <a:cxn ang="0">
                    <a:pos x="59" y="88"/>
                  </a:cxn>
                  <a:cxn ang="0">
                    <a:pos x="118" y="28"/>
                  </a:cxn>
                  <a:cxn ang="0">
                    <a:pos x="148" y="58"/>
                  </a:cxn>
                  <a:cxn ang="0">
                    <a:pos x="148" y="0"/>
                  </a:cxn>
                  <a:cxn ang="0">
                    <a:pos x="178" y="0"/>
                  </a:cxn>
                </a:cxnLst>
                <a:rect l="0" t="0" r="r" b="b"/>
                <a:pathLst>
                  <a:path w="178" h="177">
                    <a:moveTo>
                      <a:pt x="0" y="177"/>
                    </a:moveTo>
                    <a:lnTo>
                      <a:pt x="30" y="146"/>
                    </a:lnTo>
                    <a:lnTo>
                      <a:pt x="30" y="118"/>
                    </a:lnTo>
                    <a:lnTo>
                      <a:pt x="59" y="118"/>
                    </a:lnTo>
                    <a:lnTo>
                      <a:pt x="118" y="177"/>
                    </a:lnTo>
                    <a:lnTo>
                      <a:pt x="118" y="146"/>
                    </a:lnTo>
                    <a:lnTo>
                      <a:pt x="148" y="146"/>
                    </a:lnTo>
                    <a:lnTo>
                      <a:pt x="118" y="118"/>
                    </a:lnTo>
                    <a:lnTo>
                      <a:pt x="118" y="88"/>
                    </a:lnTo>
                    <a:lnTo>
                      <a:pt x="59" y="88"/>
                    </a:lnTo>
                    <a:lnTo>
                      <a:pt x="118" y="28"/>
                    </a:lnTo>
                    <a:lnTo>
                      <a:pt x="148" y="58"/>
                    </a:lnTo>
                    <a:lnTo>
                      <a:pt x="148" y="0"/>
                    </a:lnTo>
                    <a:lnTo>
                      <a:pt x="178" y="0"/>
                    </a:lnTo>
                  </a:path>
                </a:pathLst>
              </a:custGeom>
              <a:noFill/>
              <a:ln w="1588">
                <a:solidFill>
                  <a:srgbClr val="000000"/>
                </a:solidFill>
                <a:prstDash val="solid"/>
                <a:round/>
                <a:headEnd/>
                <a:tailEnd/>
              </a:ln>
            </p:spPr>
            <p:txBody>
              <a:bodyPr/>
              <a:lstStyle/>
              <a:p>
                <a:endParaRPr lang="en-GB"/>
              </a:p>
            </p:txBody>
          </p:sp>
          <p:sp>
            <p:nvSpPr>
              <p:cNvPr id="13614" name="Freeform 302"/>
              <p:cNvSpPr>
                <a:spLocks/>
              </p:cNvSpPr>
              <p:nvPr/>
            </p:nvSpPr>
            <p:spPr bwMode="auto">
              <a:xfrm>
                <a:off x="3717" y="1017"/>
                <a:ext cx="7" cy="7"/>
              </a:xfrm>
              <a:custGeom>
                <a:avLst/>
                <a:gdLst/>
                <a:ahLst/>
                <a:cxnLst>
                  <a:cxn ang="0">
                    <a:pos x="0" y="31"/>
                  </a:cxn>
                  <a:cxn ang="0">
                    <a:pos x="30" y="31"/>
                  </a:cxn>
                  <a:cxn ang="0">
                    <a:pos x="0" y="0"/>
                  </a:cxn>
                  <a:cxn ang="0">
                    <a:pos x="0" y="31"/>
                  </a:cxn>
                </a:cxnLst>
                <a:rect l="0" t="0" r="r" b="b"/>
                <a:pathLst>
                  <a:path w="30" h="31">
                    <a:moveTo>
                      <a:pt x="0" y="31"/>
                    </a:moveTo>
                    <a:lnTo>
                      <a:pt x="30" y="31"/>
                    </a:lnTo>
                    <a:lnTo>
                      <a:pt x="0" y="0"/>
                    </a:lnTo>
                    <a:lnTo>
                      <a:pt x="0" y="31"/>
                    </a:lnTo>
                  </a:path>
                </a:pathLst>
              </a:custGeom>
              <a:noFill/>
              <a:ln w="1588">
                <a:solidFill>
                  <a:srgbClr val="000000"/>
                </a:solidFill>
                <a:prstDash val="solid"/>
                <a:round/>
                <a:headEnd/>
                <a:tailEnd/>
              </a:ln>
            </p:spPr>
            <p:txBody>
              <a:bodyPr/>
              <a:lstStyle/>
              <a:p>
                <a:endParaRPr lang="en-GB"/>
              </a:p>
            </p:txBody>
          </p:sp>
          <p:sp>
            <p:nvSpPr>
              <p:cNvPr id="13615" name="Freeform 303"/>
              <p:cNvSpPr>
                <a:spLocks/>
              </p:cNvSpPr>
              <p:nvPr/>
            </p:nvSpPr>
            <p:spPr bwMode="auto">
              <a:xfrm>
                <a:off x="3487" y="1002"/>
                <a:ext cx="155" cy="89"/>
              </a:xfrm>
              <a:custGeom>
                <a:avLst/>
                <a:gdLst/>
                <a:ahLst/>
                <a:cxnLst>
                  <a:cxn ang="0">
                    <a:pos x="294" y="325"/>
                  </a:cxn>
                  <a:cxn ang="0">
                    <a:pos x="237" y="325"/>
                  </a:cxn>
                  <a:cxn ang="0">
                    <a:pos x="237" y="295"/>
                  </a:cxn>
                  <a:cxn ang="0">
                    <a:pos x="176" y="355"/>
                  </a:cxn>
                  <a:cxn ang="0">
                    <a:pos x="176" y="295"/>
                  </a:cxn>
                  <a:cxn ang="0">
                    <a:pos x="118" y="355"/>
                  </a:cxn>
                  <a:cxn ang="0">
                    <a:pos x="57" y="355"/>
                  </a:cxn>
                  <a:cxn ang="0">
                    <a:pos x="87" y="325"/>
                  </a:cxn>
                  <a:cxn ang="0">
                    <a:pos x="57" y="325"/>
                  </a:cxn>
                  <a:cxn ang="0">
                    <a:pos x="27" y="355"/>
                  </a:cxn>
                  <a:cxn ang="0">
                    <a:pos x="0" y="355"/>
                  </a:cxn>
                  <a:cxn ang="0">
                    <a:pos x="0" y="325"/>
                  </a:cxn>
                  <a:cxn ang="0">
                    <a:pos x="27" y="325"/>
                  </a:cxn>
                  <a:cxn ang="0">
                    <a:pos x="27" y="295"/>
                  </a:cxn>
                  <a:cxn ang="0">
                    <a:pos x="57" y="295"/>
                  </a:cxn>
                  <a:cxn ang="0">
                    <a:pos x="87" y="267"/>
                  </a:cxn>
                  <a:cxn ang="0">
                    <a:pos x="57" y="237"/>
                  </a:cxn>
                  <a:cxn ang="0">
                    <a:pos x="87" y="237"/>
                  </a:cxn>
                  <a:cxn ang="0">
                    <a:pos x="118" y="207"/>
                  </a:cxn>
                  <a:cxn ang="0">
                    <a:pos x="118" y="177"/>
                  </a:cxn>
                  <a:cxn ang="0">
                    <a:pos x="176" y="177"/>
                  </a:cxn>
                  <a:cxn ang="0">
                    <a:pos x="176" y="237"/>
                  </a:cxn>
                  <a:cxn ang="0">
                    <a:pos x="146" y="267"/>
                  </a:cxn>
                  <a:cxn ang="0">
                    <a:pos x="146" y="295"/>
                  </a:cxn>
                  <a:cxn ang="0">
                    <a:pos x="207" y="237"/>
                  </a:cxn>
                  <a:cxn ang="0">
                    <a:pos x="237" y="237"/>
                  </a:cxn>
                  <a:cxn ang="0">
                    <a:pos x="237" y="207"/>
                  </a:cxn>
                  <a:cxn ang="0">
                    <a:pos x="325" y="207"/>
                  </a:cxn>
                  <a:cxn ang="0">
                    <a:pos x="325" y="267"/>
                  </a:cxn>
                  <a:cxn ang="0">
                    <a:pos x="383" y="267"/>
                  </a:cxn>
                  <a:cxn ang="0">
                    <a:pos x="414" y="237"/>
                  </a:cxn>
                  <a:cxn ang="0">
                    <a:pos x="383" y="237"/>
                  </a:cxn>
                  <a:cxn ang="0">
                    <a:pos x="414" y="207"/>
                  </a:cxn>
                  <a:cxn ang="0">
                    <a:pos x="444" y="207"/>
                  </a:cxn>
                  <a:cxn ang="0">
                    <a:pos x="444" y="237"/>
                  </a:cxn>
                  <a:cxn ang="0">
                    <a:pos x="473" y="237"/>
                  </a:cxn>
                  <a:cxn ang="0">
                    <a:pos x="501" y="207"/>
                  </a:cxn>
                  <a:cxn ang="0">
                    <a:pos x="562" y="237"/>
                  </a:cxn>
                  <a:cxn ang="0">
                    <a:pos x="532" y="207"/>
                  </a:cxn>
                  <a:cxn ang="0">
                    <a:pos x="562" y="207"/>
                  </a:cxn>
                  <a:cxn ang="0">
                    <a:pos x="532" y="177"/>
                  </a:cxn>
                  <a:cxn ang="0">
                    <a:pos x="532" y="148"/>
                  </a:cxn>
                  <a:cxn ang="0">
                    <a:pos x="562" y="148"/>
                  </a:cxn>
                  <a:cxn ang="0">
                    <a:pos x="592" y="119"/>
                  </a:cxn>
                  <a:cxn ang="0">
                    <a:pos x="473" y="119"/>
                  </a:cxn>
                  <a:cxn ang="0">
                    <a:pos x="444" y="148"/>
                  </a:cxn>
                  <a:cxn ang="0">
                    <a:pos x="414" y="148"/>
                  </a:cxn>
                  <a:cxn ang="0">
                    <a:pos x="383" y="119"/>
                  </a:cxn>
                  <a:cxn ang="0">
                    <a:pos x="444" y="119"/>
                  </a:cxn>
                  <a:cxn ang="0">
                    <a:pos x="414" y="89"/>
                  </a:cxn>
                  <a:cxn ang="0">
                    <a:pos x="414" y="58"/>
                  </a:cxn>
                  <a:cxn ang="0">
                    <a:pos x="473" y="58"/>
                  </a:cxn>
                  <a:cxn ang="0">
                    <a:pos x="473" y="30"/>
                  </a:cxn>
                  <a:cxn ang="0">
                    <a:pos x="444" y="30"/>
                  </a:cxn>
                  <a:cxn ang="0">
                    <a:pos x="473" y="0"/>
                  </a:cxn>
                  <a:cxn ang="0">
                    <a:pos x="501" y="30"/>
                  </a:cxn>
                  <a:cxn ang="0">
                    <a:pos x="532" y="30"/>
                  </a:cxn>
                  <a:cxn ang="0">
                    <a:pos x="532" y="0"/>
                  </a:cxn>
                  <a:cxn ang="0">
                    <a:pos x="592" y="30"/>
                  </a:cxn>
                  <a:cxn ang="0">
                    <a:pos x="621" y="30"/>
                  </a:cxn>
                  <a:cxn ang="0">
                    <a:pos x="621" y="89"/>
                  </a:cxn>
                </a:cxnLst>
                <a:rect l="0" t="0" r="r" b="b"/>
                <a:pathLst>
                  <a:path w="621" h="355">
                    <a:moveTo>
                      <a:pt x="294" y="325"/>
                    </a:moveTo>
                    <a:lnTo>
                      <a:pt x="237" y="325"/>
                    </a:lnTo>
                    <a:lnTo>
                      <a:pt x="237" y="295"/>
                    </a:lnTo>
                    <a:lnTo>
                      <a:pt x="176" y="355"/>
                    </a:lnTo>
                    <a:lnTo>
                      <a:pt x="176" y="295"/>
                    </a:lnTo>
                    <a:lnTo>
                      <a:pt x="118" y="355"/>
                    </a:lnTo>
                    <a:lnTo>
                      <a:pt x="57" y="355"/>
                    </a:lnTo>
                    <a:lnTo>
                      <a:pt x="87" y="325"/>
                    </a:lnTo>
                    <a:lnTo>
                      <a:pt x="57" y="325"/>
                    </a:lnTo>
                    <a:lnTo>
                      <a:pt x="27" y="355"/>
                    </a:lnTo>
                    <a:lnTo>
                      <a:pt x="0" y="355"/>
                    </a:lnTo>
                    <a:lnTo>
                      <a:pt x="0" y="325"/>
                    </a:lnTo>
                    <a:lnTo>
                      <a:pt x="27" y="325"/>
                    </a:lnTo>
                    <a:lnTo>
                      <a:pt x="27" y="295"/>
                    </a:lnTo>
                    <a:lnTo>
                      <a:pt x="57" y="295"/>
                    </a:lnTo>
                    <a:lnTo>
                      <a:pt x="87" y="267"/>
                    </a:lnTo>
                    <a:lnTo>
                      <a:pt x="57" y="237"/>
                    </a:lnTo>
                    <a:lnTo>
                      <a:pt x="87" y="237"/>
                    </a:lnTo>
                    <a:lnTo>
                      <a:pt x="118" y="207"/>
                    </a:lnTo>
                    <a:lnTo>
                      <a:pt x="118" y="177"/>
                    </a:lnTo>
                    <a:lnTo>
                      <a:pt x="176" y="177"/>
                    </a:lnTo>
                    <a:lnTo>
                      <a:pt x="176" y="237"/>
                    </a:lnTo>
                    <a:lnTo>
                      <a:pt x="146" y="267"/>
                    </a:lnTo>
                    <a:lnTo>
                      <a:pt x="146" y="295"/>
                    </a:lnTo>
                    <a:lnTo>
                      <a:pt x="207" y="237"/>
                    </a:lnTo>
                    <a:lnTo>
                      <a:pt x="237" y="237"/>
                    </a:lnTo>
                    <a:lnTo>
                      <a:pt x="237" y="207"/>
                    </a:lnTo>
                    <a:lnTo>
                      <a:pt x="325" y="207"/>
                    </a:lnTo>
                    <a:lnTo>
                      <a:pt x="325" y="267"/>
                    </a:lnTo>
                    <a:lnTo>
                      <a:pt x="383" y="267"/>
                    </a:lnTo>
                    <a:lnTo>
                      <a:pt x="414" y="237"/>
                    </a:lnTo>
                    <a:lnTo>
                      <a:pt x="383" y="237"/>
                    </a:lnTo>
                    <a:lnTo>
                      <a:pt x="414" y="207"/>
                    </a:lnTo>
                    <a:lnTo>
                      <a:pt x="444" y="207"/>
                    </a:lnTo>
                    <a:lnTo>
                      <a:pt x="444" y="237"/>
                    </a:lnTo>
                    <a:lnTo>
                      <a:pt x="473" y="237"/>
                    </a:lnTo>
                    <a:lnTo>
                      <a:pt x="501" y="207"/>
                    </a:lnTo>
                    <a:lnTo>
                      <a:pt x="562" y="237"/>
                    </a:lnTo>
                    <a:lnTo>
                      <a:pt x="532" y="207"/>
                    </a:lnTo>
                    <a:lnTo>
                      <a:pt x="562" y="207"/>
                    </a:lnTo>
                    <a:lnTo>
                      <a:pt x="532" y="177"/>
                    </a:lnTo>
                    <a:lnTo>
                      <a:pt x="532" y="148"/>
                    </a:lnTo>
                    <a:lnTo>
                      <a:pt x="562" y="148"/>
                    </a:lnTo>
                    <a:lnTo>
                      <a:pt x="592" y="119"/>
                    </a:lnTo>
                    <a:lnTo>
                      <a:pt x="473" y="119"/>
                    </a:lnTo>
                    <a:lnTo>
                      <a:pt x="444" y="148"/>
                    </a:lnTo>
                    <a:lnTo>
                      <a:pt x="414" y="148"/>
                    </a:lnTo>
                    <a:lnTo>
                      <a:pt x="383" y="119"/>
                    </a:lnTo>
                    <a:lnTo>
                      <a:pt x="444" y="119"/>
                    </a:lnTo>
                    <a:lnTo>
                      <a:pt x="414" y="89"/>
                    </a:lnTo>
                    <a:lnTo>
                      <a:pt x="414" y="58"/>
                    </a:lnTo>
                    <a:lnTo>
                      <a:pt x="473" y="58"/>
                    </a:lnTo>
                    <a:lnTo>
                      <a:pt x="473" y="30"/>
                    </a:lnTo>
                    <a:lnTo>
                      <a:pt x="444" y="30"/>
                    </a:lnTo>
                    <a:lnTo>
                      <a:pt x="473" y="0"/>
                    </a:lnTo>
                    <a:lnTo>
                      <a:pt x="501" y="30"/>
                    </a:lnTo>
                    <a:lnTo>
                      <a:pt x="532" y="30"/>
                    </a:lnTo>
                    <a:lnTo>
                      <a:pt x="532" y="0"/>
                    </a:lnTo>
                    <a:lnTo>
                      <a:pt x="592" y="30"/>
                    </a:lnTo>
                    <a:lnTo>
                      <a:pt x="621" y="30"/>
                    </a:lnTo>
                    <a:lnTo>
                      <a:pt x="621" y="89"/>
                    </a:lnTo>
                  </a:path>
                </a:pathLst>
              </a:custGeom>
              <a:noFill/>
              <a:ln w="1588">
                <a:solidFill>
                  <a:srgbClr val="000000"/>
                </a:solidFill>
                <a:prstDash val="solid"/>
                <a:round/>
                <a:headEnd/>
                <a:tailEnd/>
              </a:ln>
            </p:spPr>
            <p:txBody>
              <a:bodyPr/>
              <a:lstStyle/>
              <a:p>
                <a:endParaRPr lang="en-GB"/>
              </a:p>
            </p:txBody>
          </p:sp>
          <p:sp>
            <p:nvSpPr>
              <p:cNvPr id="13616" name="Freeform 304"/>
              <p:cNvSpPr>
                <a:spLocks/>
              </p:cNvSpPr>
              <p:nvPr/>
            </p:nvSpPr>
            <p:spPr bwMode="auto">
              <a:xfrm>
                <a:off x="3635" y="1024"/>
                <a:ext cx="15" cy="8"/>
              </a:xfrm>
              <a:custGeom>
                <a:avLst/>
                <a:gdLst/>
                <a:ahLst/>
                <a:cxnLst>
                  <a:cxn ang="0">
                    <a:pos x="29" y="0"/>
                  </a:cxn>
                  <a:cxn ang="0">
                    <a:pos x="0" y="0"/>
                  </a:cxn>
                  <a:cxn ang="0">
                    <a:pos x="29" y="30"/>
                  </a:cxn>
                  <a:cxn ang="0">
                    <a:pos x="59" y="30"/>
                  </a:cxn>
                  <a:cxn ang="0">
                    <a:pos x="29" y="0"/>
                  </a:cxn>
                </a:cxnLst>
                <a:rect l="0" t="0" r="r" b="b"/>
                <a:pathLst>
                  <a:path w="59" h="30">
                    <a:moveTo>
                      <a:pt x="29" y="0"/>
                    </a:moveTo>
                    <a:lnTo>
                      <a:pt x="0" y="0"/>
                    </a:lnTo>
                    <a:lnTo>
                      <a:pt x="29" y="30"/>
                    </a:lnTo>
                    <a:lnTo>
                      <a:pt x="59" y="30"/>
                    </a:lnTo>
                    <a:lnTo>
                      <a:pt x="29" y="0"/>
                    </a:lnTo>
                  </a:path>
                </a:pathLst>
              </a:custGeom>
              <a:noFill/>
              <a:ln w="1588">
                <a:solidFill>
                  <a:srgbClr val="000000"/>
                </a:solidFill>
                <a:prstDash val="solid"/>
                <a:round/>
                <a:headEnd/>
                <a:tailEnd/>
              </a:ln>
            </p:spPr>
            <p:txBody>
              <a:bodyPr/>
              <a:lstStyle/>
              <a:p>
                <a:endParaRPr lang="en-GB"/>
              </a:p>
            </p:txBody>
          </p:sp>
          <p:sp>
            <p:nvSpPr>
              <p:cNvPr id="13617" name="Freeform 305"/>
              <p:cNvSpPr>
                <a:spLocks/>
              </p:cNvSpPr>
              <p:nvPr/>
            </p:nvSpPr>
            <p:spPr bwMode="auto">
              <a:xfrm>
                <a:off x="3280" y="1039"/>
                <a:ext cx="510" cy="770"/>
              </a:xfrm>
              <a:custGeom>
                <a:avLst/>
                <a:gdLst/>
                <a:ahLst/>
                <a:cxnLst>
                  <a:cxn ang="0">
                    <a:pos x="1924" y="0"/>
                  </a:cxn>
                  <a:cxn ang="0">
                    <a:pos x="1985" y="59"/>
                  </a:cxn>
                  <a:cxn ang="0">
                    <a:pos x="1897" y="147"/>
                  </a:cxn>
                  <a:cxn ang="0">
                    <a:pos x="1954" y="177"/>
                  </a:cxn>
                  <a:cxn ang="0">
                    <a:pos x="1897" y="207"/>
                  </a:cxn>
                  <a:cxn ang="0">
                    <a:pos x="1510" y="147"/>
                  </a:cxn>
                  <a:cxn ang="0">
                    <a:pos x="1481" y="296"/>
                  </a:cxn>
                  <a:cxn ang="0">
                    <a:pos x="1362" y="266"/>
                  </a:cxn>
                  <a:cxn ang="0">
                    <a:pos x="1244" y="325"/>
                  </a:cxn>
                  <a:cxn ang="0">
                    <a:pos x="1185" y="414"/>
                  </a:cxn>
                  <a:cxn ang="0">
                    <a:pos x="1124" y="444"/>
                  </a:cxn>
                  <a:cxn ang="0">
                    <a:pos x="1124" y="502"/>
                  </a:cxn>
                  <a:cxn ang="0">
                    <a:pos x="1155" y="593"/>
                  </a:cxn>
                  <a:cxn ang="0">
                    <a:pos x="976" y="711"/>
                  </a:cxn>
                  <a:cxn ang="0">
                    <a:pos x="948" y="800"/>
                  </a:cxn>
                  <a:cxn ang="0">
                    <a:pos x="739" y="857"/>
                  </a:cxn>
                  <a:cxn ang="0">
                    <a:pos x="769" y="948"/>
                  </a:cxn>
                  <a:cxn ang="0">
                    <a:pos x="739" y="1095"/>
                  </a:cxn>
                  <a:cxn ang="0">
                    <a:pos x="562" y="1331"/>
                  </a:cxn>
                  <a:cxn ang="0">
                    <a:pos x="651" y="1361"/>
                  </a:cxn>
                  <a:cxn ang="0">
                    <a:pos x="622" y="1480"/>
                  </a:cxn>
                  <a:cxn ang="0">
                    <a:pos x="444" y="1450"/>
                  </a:cxn>
                  <a:cxn ang="0">
                    <a:pos x="355" y="1480"/>
                  </a:cxn>
                  <a:cxn ang="0">
                    <a:pos x="237" y="1568"/>
                  </a:cxn>
                  <a:cxn ang="0">
                    <a:pos x="207" y="1629"/>
                  </a:cxn>
                  <a:cxn ang="0">
                    <a:pos x="176" y="1686"/>
                  </a:cxn>
                  <a:cxn ang="0">
                    <a:pos x="237" y="1805"/>
                  </a:cxn>
                  <a:cxn ang="0">
                    <a:pos x="207" y="1865"/>
                  </a:cxn>
                  <a:cxn ang="0">
                    <a:pos x="237" y="1984"/>
                  </a:cxn>
                  <a:cxn ang="0">
                    <a:pos x="207" y="2190"/>
                  </a:cxn>
                  <a:cxn ang="0">
                    <a:pos x="355" y="2251"/>
                  </a:cxn>
                  <a:cxn ang="0">
                    <a:pos x="385" y="2338"/>
                  </a:cxn>
                  <a:cxn ang="0">
                    <a:pos x="355" y="2397"/>
                  </a:cxn>
                  <a:cxn ang="0">
                    <a:pos x="266" y="2488"/>
                  </a:cxn>
                  <a:cxn ang="0">
                    <a:pos x="325" y="2606"/>
                  </a:cxn>
                  <a:cxn ang="0">
                    <a:pos x="295" y="2694"/>
                  </a:cxn>
                  <a:cxn ang="0">
                    <a:pos x="148" y="2753"/>
                  </a:cxn>
                  <a:cxn ang="0">
                    <a:pos x="118" y="2842"/>
                  </a:cxn>
                  <a:cxn ang="0">
                    <a:pos x="148" y="2931"/>
                  </a:cxn>
                  <a:cxn ang="0">
                    <a:pos x="118" y="2990"/>
                  </a:cxn>
                  <a:cxn ang="0">
                    <a:pos x="88" y="3079"/>
                  </a:cxn>
                  <a:cxn ang="0">
                    <a:pos x="0" y="3019"/>
                  </a:cxn>
                </a:cxnLst>
                <a:rect l="0" t="0" r="r" b="b"/>
                <a:pathLst>
                  <a:path w="2043" h="3079">
                    <a:moveTo>
                      <a:pt x="2043" y="0"/>
                    </a:moveTo>
                    <a:lnTo>
                      <a:pt x="1924" y="0"/>
                    </a:lnTo>
                    <a:lnTo>
                      <a:pt x="1985" y="29"/>
                    </a:lnTo>
                    <a:lnTo>
                      <a:pt x="1985" y="59"/>
                    </a:lnTo>
                    <a:lnTo>
                      <a:pt x="1954" y="119"/>
                    </a:lnTo>
                    <a:lnTo>
                      <a:pt x="1897" y="147"/>
                    </a:lnTo>
                    <a:lnTo>
                      <a:pt x="1924" y="147"/>
                    </a:lnTo>
                    <a:lnTo>
                      <a:pt x="1954" y="177"/>
                    </a:lnTo>
                    <a:lnTo>
                      <a:pt x="1924" y="177"/>
                    </a:lnTo>
                    <a:lnTo>
                      <a:pt x="1897" y="207"/>
                    </a:lnTo>
                    <a:lnTo>
                      <a:pt x="1688" y="147"/>
                    </a:lnTo>
                    <a:lnTo>
                      <a:pt x="1510" y="147"/>
                    </a:lnTo>
                    <a:lnTo>
                      <a:pt x="1510" y="237"/>
                    </a:lnTo>
                    <a:lnTo>
                      <a:pt x="1481" y="296"/>
                    </a:lnTo>
                    <a:lnTo>
                      <a:pt x="1451" y="296"/>
                    </a:lnTo>
                    <a:lnTo>
                      <a:pt x="1362" y="266"/>
                    </a:lnTo>
                    <a:lnTo>
                      <a:pt x="1303" y="266"/>
                    </a:lnTo>
                    <a:lnTo>
                      <a:pt x="1244" y="325"/>
                    </a:lnTo>
                    <a:lnTo>
                      <a:pt x="1185" y="355"/>
                    </a:lnTo>
                    <a:lnTo>
                      <a:pt x="1185" y="414"/>
                    </a:lnTo>
                    <a:lnTo>
                      <a:pt x="1155" y="414"/>
                    </a:lnTo>
                    <a:lnTo>
                      <a:pt x="1124" y="444"/>
                    </a:lnTo>
                    <a:lnTo>
                      <a:pt x="1067" y="475"/>
                    </a:lnTo>
                    <a:lnTo>
                      <a:pt x="1124" y="502"/>
                    </a:lnTo>
                    <a:lnTo>
                      <a:pt x="1155" y="532"/>
                    </a:lnTo>
                    <a:lnTo>
                      <a:pt x="1155" y="593"/>
                    </a:lnTo>
                    <a:lnTo>
                      <a:pt x="1094" y="593"/>
                    </a:lnTo>
                    <a:lnTo>
                      <a:pt x="976" y="711"/>
                    </a:lnTo>
                    <a:lnTo>
                      <a:pt x="917" y="739"/>
                    </a:lnTo>
                    <a:lnTo>
                      <a:pt x="948" y="800"/>
                    </a:lnTo>
                    <a:lnTo>
                      <a:pt x="830" y="857"/>
                    </a:lnTo>
                    <a:lnTo>
                      <a:pt x="739" y="857"/>
                    </a:lnTo>
                    <a:lnTo>
                      <a:pt x="739" y="918"/>
                    </a:lnTo>
                    <a:lnTo>
                      <a:pt x="769" y="948"/>
                    </a:lnTo>
                    <a:lnTo>
                      <a:pt x="739" y="977"/>
                    </a:lnTo>
                    <a:lnTo>
                      <a:pt x="739" y="1095"/>
                    </a:lnTo>
                    <a:lnTo>
                      <a:pt x="532" y="1304"/>
                    </a:lnTo>
                    <a:lnTo>
                      <a:pt x="562" y="1331"/>
                    </a:lnTo>
                    <a:lnTo>
                      <a:pt x="622" y="1331"/>
                    </a:lnTo>
                    <a:lnTo>
                      <a:pt x="651" y="1361"/>
                    </a:lnTo>
                    <a:lnTo>
                      <a:pt x="651" y="1450"/>
                    </a:lnTo>
                    <a:lnTo>
                      <a:pt x="622" y="1480"/>
                    </a:lnTo>
                    <a:lnTo>
                      <a:pt x="503" y="1480"/>
                    </a:lnTo>
                    <a:lnTo>
                      <a:pt x="444" y="1450"/>
                    </a:lnTo>
                    <a:lnTo>
                      <a:pt x="414" y="1480"/>
                    </a:lnTo>
                    <a:lnTo>
                      <a:pt x="355" y="1480"/>
                    </a:lnTo>
                    <a:lnTo>
                      <a:pt x="295" y="1510"/>
                    </a:lnTo>
                    <a:lnTo>
                      <a:pt x="237" y="1568"/>
                    </a:lnTo>
                    <a:lnTo>
                      <a:pt x="237" y="1598"/>
                    </a:lnTo>
                    <a:lnTo>
                      <a:pt x="207" y="1629"/>
                    </a:lnTo>
                    <a:lnTo>
                      <a:pt x="207" y="1659"/>
                    </a:lnTo>
                    <a:lnTo>
                      <a:pt x="176" y="1686"/>
                    </a:lnTo>
                    <a:lnTo>
                      <a:pt x="176" y="1747"/>
                    </a:lnTo>
                    <a:lnTo>
                      <a:pt x="237" y="1805"/>
                    </a:lnTo>
                    <a:lnTo>
                      <a:pt x="176" y="1835"/>
                    </a:lnTo>
                    <a:lnTo>
                      <a:pt x="207" y="1865"/>
                    </a:lnTo>
                    <a:lnTo>
                      <a:pt x="207" y="1954"/>
                    </a:lnTo>
                    <a:lnTo>
                      <a:pt x="237" y="1984"/>
                    </a:lnTo>
                    <a:lnTo>
                      <a:pt x="237" y="2132"/>
                    </a:lnTo>
                    <a:lnTo>
                      <a:pt x="207" y="2190"/>
                    </a:lnTo>
                    <a:lnTo>
                      <a:pt x="266" y="2251"/>
                    </a:lnTo>
                    <a:lnTo>
                      <a:pt x="355" y="2251"/>
                    </a:lnTo>
                    <a:lnTo>
                      <a:pt x="385" y="2309"/>
                    </a:lnTo>
                    <a:lnTo>
                      <a:pt x="385" y="2338"/>
                    </a:lnTo>
                    <a:lnTo>
                      <a:pt x="355" y="2369"/>
                    </a:lnTo>
                    <a:lnTo>
                      <a:pt x="355" y="2397"/>
                    </a:lnTo>
                    <a:lnTo>
                      <a:pt x="266" y="2397"/>
                    </a:lnTo>
                    <a:lnTo>
                      <a:pt x="266" y="2488"/>
                    </a:lnTo>
                    <a:lnTo>
                      <a:pt x="325" y="2545"/>
                    </a:lnTo>
                    <a:lnTo>
                      <a:pt x="325" y="2606"/>
                    </a:lnTo>
                    <a:lnTo>
                      <a:pt x="295" y="2634"/>
                    </a:lnTo>
                    <a:lnTo>
                      <a:pt x="295" y="2694"/>
                    </a:lnTo>
                    <a:lnTo>
                      <a:pt x="237" y="2753"/>
                    </a:lnTo>
                    <a:lnTo>
                      <a:pt x="148" y="2753"/>
                    </a:lnTo>
                    <a:lnTo>
                      <a:pt x="148" y="2813"/>
                    </a:lnTo>
                    <a:lnTo>
                      <a:pt x="118" y="2842"/>
                    </a:lnTo>
                    <a:lnTo>
                      <a:pt x="118" y="2931"/>
                    </a:lnTo>
                    <a:lnTo>
                      <a:pt x="148" y="2931"/>
                    </a:lnTo>
                    <a:lnTo>
                      <a:pt x="148" y="2961"/>
                    </a:lnTo>
                    <a:lnTo>
                      <a:pt x="118" y="2990"/>
                    </a:lnTo>
                    <a:lnTo>
                      <a:pt x="118" y="3079"/>
                    </a:lnTo>
                    <a:lnTo>
                      <a:pt x="88" y="3079"/>
                    </a:lnTo>
                    <a:lnTo>
                      <a:pt x="30" y="3019"/>
                    </a:lnTo>
                    <a:lnTo>
                      <a:pt x="0" y="3019"/>
                    </a:lnTo>
                  </a:path>
                </a:pathLst>
              </a:custGeom>
              <a:noFill/>
              <a:ln w="1588">
                <a:solidFill>
                  <a:srgbClr val="000000"/>
                </a:solidFill>
                <a:prstDash val="solid"/>
                <a:round/>
                <a:headEnd/>
                <a:tailEnd/>
              </a:ln>
            </p:spPr>
            <p:txBody>
              <a:bodyPr/>
              <a:lstStyle/>
              <a:p>
                <a:endParaRPr lang="en-GB"/>
              </a:p>
            </p:txBody>
          </p:sp>
          <p:sp>
            <p:nvSpPr>
              <p:cNvPr id="13618" name="Freeform 306"/>
              <p:cNvSpPr>
                <a:spLocks/>
              </p:cNvSpPr>
              <p:nvPr/>
            </p:nvSpPr>
            <p:spPr bwMode="auto">
              <a:xfrm>
                <a:off x="3790" y="1039"/>
                <a:ext cx="223" cy="237"/>
              </a:xfrm>
              <a:custGeom>
                <a:avLst/>
                <a:gdLst/>
                <a:ahLst/>
                <a:cxnLst>
                  <a:cxn ang="0">
                    <a:pos x="890" y="948"/>
                  </a:cxn>
                  <a:cxn ang="0">
                    <a:pos x="830" y="888"/>
                  </a:cxn>
                  <a:cxn ang="0">
                    <a:pos x="830" y="857"/>
                  </a:cxn>
                  <a:cxn ang="0">
                    <a:pos x="802" y="829"/>
                  </a:cxn>
                  <a:cxn ang="0">
                    <a:pos x="741" y="800"/>
                  </a:cxn>
                  <a:cxn ang="0">
                    <a:pos x="741" y="770"/>
                  </a:cxn>
                  <a:cxn ang="0">
                    <a:pos x="802" y="711"/>
                  </a:cxn>
                  <a:cxn ang="0">
                    <a:pos x="802" y="621"/>
                  </a:cxn>
                  <a:cxn ang="0">
                    <a:pos x="741" y="593"/>
                  </a:cxn>
                  <a:cxn ang="0">
                    <a:pos x="741" y="563"/>
                  </a:cxn>
                  <a:cxn ang="0">
                    <a:pos x="683" y="532"/>
                  </a:cxn>
                  <a:cxn ang="0">
                    <a:pos x="711" y="502"/>
                  </a:cxn>
                  <a:cxn ang="0">
                    <a:pos x="741" y="502"/>
                  </a:cxn>
                  <a:cxn ang="0">
                    <a:pos x="741" y="475"/>
                  </a:cxn>
                  <a:cxn ang="0">
                    <a:pos x="683" y="475"/>
                  </a:cxn>
                  <a:cxn ang="0">
                    <a:pos x="653" y="444"/>
                  </a:cxn>
                  <a:cxn ang="0">
                    <a:pos x="683" y="414"/>
                  </a:cxn>
                  <a:cxn ang="0">
                    <a:pos x="653" y="384"/>
                  </a:cxn>
                  <a:cxn ang="0">
                    <a:pos x="653" y="355"/>
                  </a:cxn>
                  <a:cxn ang="0">
                    <a:pos x="683" y="325"/>
                  </a:cxn>
                  <a:cxn ang="0">
                    <a:pos x="653" y="296"/>
                  </a:cxn>
                  <a:cxn ang="0">
                    <a:pos x="623" y="296"/>
                  </a:cxn>
                  <a:cxn ang="0">
                    <a:pos x="623" y="266"/>
                  </a:cxn>
                  <a:cxn ang="0">
                    <a:pos x="564" y="266"/>
                  </a:cxn>
                  <a:cxn ang="0">
                    <a:pos x="564" y="237"/>
                  </a:cxn>
                  <a:cxn ang="0">
                    <a:pos x="534" y="207"/>
                  </a:cxn>
                  <a:cxn ang="0">
                    <a:pos x="504" y="207"/>
                  </a:cxn>
                  <a:cxn ang="0">
                    <a:pos x="475" y="177"/>
                  </a:cxn>
                  <a:cxn ang="0">
                    <a:pos x="327" y="177"/>
                  </a:cxn>
                  <a:cxn ang="0">
                    <a:pos x="268" y="119"/>
                  </a:cxn>
                  <a:cxn ang="0">
                    <a:pos x="209" y="119"/>
                  </a:cxn>
                  <a:cxn ang="0">
                    <a:pos x="179" y="89"/>
                  </a:cxn>
                  <a:cxn ang="0">
                    <a:pos x="149" y="89"/>
                  </a:cxn>
                  <a:cxn ang="0">
                    <a:pos x="118" y="59"/>
                  </a:cxn>
                  <a:cxn ang="0">
                    <a:pos x="90" y="59"/>
                  </a:cxn>
                  <a:cxn ang="0">
                    <a:pos x="61" y="29"/>
                  </a:cxn>
                  <a:cxn ang="0">
                    <a:pos x="30" y="29"/>
                  </a:cxn>
                  <a:cxn ang="0">
                    <a:pos x="30" y="0"/>
                  </a:cxn>
                  <a:cxn ang="0">
                    <a:pos x="0" y="0"/>
                  </a:cxn>
                </a:cxnLst>
                <a:rect l="0" t="0" r="r" b="b"/>
                <a:pathLst>
                  <a:path w="890" h="948">
                    <a:moveTo>
                      <a:pt x="890" y="948"/>
                    </a:moveTo>
                    <a:lnTo>
                      <a:pt x="830" y="888"/>
                    </a:lnTo>
                    <a:lnTo>
                      <a:pt x="830" y="857"/>
                    </a:lnTo>
                    <a:lnTo>
                      <a:pt x="802" y="829"/>
                    </a:lnTo>
                    <a:lnTo>
                      <a:pt x="741" y="800"/>
                    </a:lnTo>
                    <a:lnTo>
                      <a:pt x="741" y="770"/>
                    </a:lnTo>
                    <a:lnTo>
                      <a:pt x="802" y="711"/>
                    </a:lnTo>
                    <a:lnTo>
                      <a:pt x="802" y="621"/>
                    </a:lnTo>
                    <a:lnTo>
                      <a:pt x="741" y="593"/>
                    </a:lnTo>
                    <a:lnTo>
                      <a:pt x="741" y="563"/>
                    </a:lnTo>
                    <a:lnTo>
                      <a:pt x="683" y="532"/>
                    </a:lnTo>
                    <a:lnTo>
                      <a:pt x="711" y="502"/>
                    </a:lnTo>
                    <a:lnTo>
                      <a:pt x="741" y="502"/>
                    </a:lnTo>
                    <a:lnTo>
                      <a:pt x="741" y="475"/>
                    </a:lnTo>
                    <a:lnTo>
                      <a:pt x="683" y="475"/>
                    </a:lnTo>
                    <a:lnTo>
                      <a:pt x="653" y="444"/>
                    </a:lnTo>
                    <a:lnTo>
                      <a:pt x="683" y="414"/>
                    </a:lnTo>
                    <a:lnTo>
                      <a:pt x="653" y="384"/>
                    </a:lnTo>
                    <a:lnTo>
                      <a:pt x="653" y="355"/>
                    </a:lnTo>
                    <a:lnTo>
                      <a:pt x="683" y="325"/>
                    </a:lnTo>
                    <a:lnTo>
                      <a:pt x="653" y="296"/>
                    </a:lnTo>
                    <a:lnTo>
                      <a:pt x="623" y="296"/>
                    </a:lnTo>
                    <a:lnTo>
                      <a:pt x="623" y="266"/>
                    </a:lnTo>
                    <a:lnTo>
                      <a:pt x="564" y="266"/>
                    </a:lnTo>
                    <a:lnTo>
                      <a:pt x="564" y="237"/>
                    </a:lnTo>
                    <a:lnTo>
                      <a:pt x="534" y="207"/>
                    </a:lnTo>
                    <a:lnTo>
                      <a:pt x="504" y="207"/>
                    </a:lnTo>
                    <a:lnTo>
                      <a:pt x="475" y="177"/>
                    </a:lnTo>
                    <a:lnTo>
                      <a:pt x="327" y="177"/>
                    </a:lnTo>
                    <a:lnTo>
                      <a:pt x="268" y="119"/>
                    </a:lnTo>
                    <a:lnTo>
                      <a:pt x="209" y="119"/>
                    </a:lnTo>
                    <a:lnTo>
                      <a:pt x="179" y="89"/>
                    </a:lnTo>
                    <a:lnTo>
                      <a:pt x="149" y="89"/>
                    </a:lnTo>
                    <a:lnTo>
                      <a:pt x="118" y="59"/>
                    </a:lnTo>
                    <a:lnTo>
                      <a:pt x="90" y="59"/>
                    </a:lnTo>
                    <a:lnTo>
                      <a:pt x="61" y="29"/>
                    </a:lnTo>
                    <a:lnTo>
                      <a:pt x="30" y="29"/>
                    </a:lnTo>
                    <a:lnTo>
                      <a:pt x="30" y="0"/>
                    </a:lnTo>
                    <a:lnTo>
                      <a:pt x="0" y="0"/>
                    </a:lnTo>
                  </a:path>
                </a:pathLst>
              </a:custGeom>
              <a:noFill/>
              <a:ln w="1588">
                <a:solidFill>
                  <a:srgbClr val="000000"/>
                </a:solidFill>
                <a:prstDash val="solid"/>
                <a:round/>
                <a:headEnd/>
                <a:tailEnd/>
              </a:ln>
            </p:spPr>
            <p:txBody>
              <a:bodyPr/>
              <a:lstStyle/>
              <a:p>
                <a:endParaRPr lang="en-GB"/>
              </a:p>
            </p:txBody>
          </p:sp>
          <p:sp>
            <p:nvSpPr>
              <p:cNvPr id="13619" name="Freeform 307"/>
              <p:cNvSpPr>
                <a:spLocks/>
              </p:cNvSpPr>
              <p:nvPr/>
            </p:nvSpPr>
            <p:spPr bwMode="auto">
              <a:xfrm>
                <a:off x="3761" y="1010"/>
                <a:ext cx="7" cy="7"/>
              </a:xfrm>
              <a:custGeom>
                <a:avLst/>
                <a:gdLst/>
                <a:ahLst/>
                <a:cxnLst>
                  <a:cxn ang="0">
                    <a:pos x="0" y="28"/>
                  </a:cxn>
                  <a:cxn ang="0">
                    <a:pos x="30" y="28"/>
                  </a:cxn>
                  <a:cxn ang="0">
                    <a:pos x="30" y="0"/>
                  </a:cxn>
                </a:cxnLst>
                <a:rect l="0" t="0" r="r" b="b"/>
                <a:pathLst>
                  <a:path w="30" h="28">
                    <a:moveTo>
                      <a:pt x="0" y="28"/>
                    </a:moveTo>
                    <a:lnTo>
                      <a:pt x="30" y="28"/>
                    </a:lnTo>
                    <a:lnTo>
                      <a:pt x="30" y="0"/>
                    </a:lnTo>
                  </a:path>
                </a:pathLst>
              </a:custGeom>
              <a:noFill/>
              <a:ln w="1588">
                <a:solidFill>
                  <a:srgbClr val="000000"/>
                </a:solidFill>
                <a:prstDash val="solid"/>
                <a:round/>
                <a:headEnd/>
                <a:tailEnd/>
              </a:ln>
            </p:spPr>
            <p:txBody>
              <a:bodyPr/>
              <a:lstStyle/>
              <a:p>
                <a:endParaRPr lang="en-GB"/>
              </a:p>
            </p:txBody>
          </p:sp>
          <p:sp>
            <p:nvSpPr>
              <p:cNvPr id="13620" name="Freeform 308"/>
              <p:cNvSpPr>
                <a:spLocks/>
              </p:cNvSpPr>
              <p:nvPr/>
            </p:nvSpPr>
            <p:spPr bwMode="auto">
              <a:xfrm>
                <a:off x="3746" y="1017"/>
                <a:ext cx="15" cy="7"/>
              </a:xfrm>
              <a:custGeom>
                <a:avLst/>
                <a:gdLst/>
                <a:ahLst/>
                <a:cxnLst>
                  <a:cxn ang="0">
                    <a:pos x="58" y="0"/>
                  </a:cxn>
                  <a:cxn ang="0">
                    <a:pos x="31" y="0"/>
                  </a:cxn>
                  <a:cxn ang="0">
                    <a:pos x="0" y="31"/>
                  </a:cxn>
                  <a:cxn ang="0">
                    <a:pos x="31" y="31"/>
                  </a:cxn>
                  <a:cxn ang="0">
                    <a:pos x="58" y="0"/>
                  </a:cxn>
                </a:cxnLst>
                <a:rect l="0" t="0" r="r" b="b"/>
                <a:pathLst>
                  <a:path w="58" h="31">
                    <a:moveTo>
                      <a:pt x="58" y="0"/>
                    </a:moveTo>
                    <a:lnTo>
                      <a:pt x="31" y="0"/>
                    </a:lnTo>
                    <a:lnTo>
                      <a:pt x="0" y="31"/>
                    </a:lnTo>
                    <a:lnTo>
                      <a:pt x="31" y="31"/>
                    </a:lnTo>
                    <a:lnTo>
                      <a:pt x="58" y="0"/>
                    </a:lnTo>
                  </a:path>
                </a:pathLst>
              </a:custGeom>
              <a:noFill/>
              <a:ln w="1588">
                <a:solidFill>
                  <a:srgbClr val="000000"/>
                </a:solidFill>
                <a:prstDash val="solid"/>
                <a:round/>
                <a:headEnd/>
                <a:tailEnd/>
              </a:ln>
            </p:spPr>
            <p:txBody>
              <a:bodyPr/>
              <a:lstStyle/>
              <a:p>
                <a:endParaRPr lang="en-GB"/>
              </a:p>
            </p:txBody>
          </p:sp>
          <p:sp>
            <p:nvSpPr>
              <p:cNvPr id="13621" name="Line 309"/>
              <p:cNvSpPr>
                <a:spLocks noChangeShapeType="1"/>
              </p:cNvSpPr>
              <p:nvPr/>
            </p:nvSpPr>
            <p:spPr bwMode="auto">
              <a:xfrm flipH="1">
                <a:off x="3761" y="1010"/>
                <a:ext cx="7" cy="7"/>
              </a:xfrm>
              <a:prstGeom prst="line">
                <a:avLst/>
              </a:prstGeom>
              <a:noFill/>
              <a:ln w="1588">
                <a:solidFill>
                  <a:srgbClr val="000000"/>
                </a:solidFill>
                <a:round/>
                <a:headEnd/>
                <a:tailEnd/>
              </a:ln>
            </p:spPr>
            <p:txBody>
              <a:bodyPr/>
              <a:lstStyle/>
              <a:p>
                <a:endParaRPr lang="en-GB"/>
              </a:p>
            </p:txBody>
          </p:sp>
          <p:sp>
            <p:nvSpPr>
              <p:cNvPr id="13622" name="Freeform 310"/>
              <p:cNvSpPr>
                <a:spLocks/>
              </p:cNvSpPr>
              <p:nvPr/>
            </p:nvSpPr>
            <p:spPr bwMode="auto">
              <a:xfrm>
                <a:off x="3850" y="980"/>
                <a:ext cx="15" cy="7"/>
              </a:xfrm>
              <a:custGeom>
                <a:avLst/>
                <a:gdLst/>
                <a:ahLst/>
                <a:cxnLst>
                  <a:cxn ang="0">
                    <a:pos x="0" y="0"/>
                  </a:cxn>
                  <a:cxn ang="0">
                    <a:pos x="31" y="28"/>
                  </a:cxn>
                  <a:cxn ang="0">
                    <a:pos x="60" y="28"/>
                  </a:cxn>
                  <a:cxn ang="0">
                    <a:pos x="31" y="0"/>
                  </a:cxn>
                  <a:cxn ang="0">
                    <a:pos x="0" y="0"/>
                  </a:cxn>
                </a:cxnLst>
                <a:rect l="0" t="0" r="r" b="b"/>
                <a:pathLst>
                  <a:path w="60" h="28">
                    <a:moveTo>
                      <a:pt x="0" y="0"/>
                    </a:moveTo>
                    <a:lnTo>
                      <a:pt x="31" y="28"/>
                    </a:lnTo>
                    <a:lnTo>
                      <a:pt x="60" y="28"/>
                    </a:lnTo>
                    <a:lnTo>
                      <a:pt x="31" y="0"/>
                    </a:lnTo>
                    <a:lnTo>
                      <a:pt x="0" y="0"/>
                    </a:lnTo>
                  </a:path>
                </a:pathLst>
              </a:custGeom>
              <a:noFill/>
              <a:ln w="1588">
                <a:solidFill>
                  <a:srgbClr val="000000"/>
                </a:solidFill>
                <a:prstDash val="solid"/>
                <a:round/>
                <a:headEnd/>
                <a:tailEnd/>
              </a:ln>
            </p:spPr>
            <p:txBody>
              <a:bodyPr/>
              <a:lstStyle/>
              <a:p>
                <a:endParaRPr lang="en-GB"/>
              </a:p>
            </p:txBody>
          </p:sp>
          <p:sp>
            <p:nvSpPr>
              <p:cNvPr id="13623" name="Freeform 311"/>
              <p:cNvSpPr>
                <a:spLocks/>
              </p:cNvSpPr>
              <p:nvPr/>
            </p:nvSpPr>
            <p:spPr bwMode="auto">
              <a:xfrm>
                <a:off x="3479" y="1084"/>
                <a:ext cx="90" cy="51"/>
              </a:xfrm>
              <a:custGeom>
                <a:avLst/>
                <a:gdLst/>
                <a:ahLst/>
                <a:cxnLst>
                  <a:cxn ang="0">
                    <a:pos x="31" y="207"/>
                  </a:cxn>
                  <a:cxn ang="0">
                    <a:pos x="0" y="178"/>
                  </a:cxn>
                  <a:cxn ang="0">
                    <a:pos x="0" y="148"/>
                  </a:cxn>
                  <a:cxn ang="0">
                    <a:pos x="31" y="119"/>
                  </a:cxn>
                  <a:cxn ang="0">
                    <a:pos x="58" y="148"/>
                  </a:cxn>
                  <a:cxn ang="0">
                    <a:pos x="207" y="148"/>
                  </a:cxn>
                  <a:cxn ang="0">
                    <a:pos x="238" y="119"/>
                  </a:cxn>
                  <a:cxn ang="0">
                    <a:pos x="88" y="119"/>
                  </a:cxn>
                  <a:cxn ang="0">
                    <a:pos x="118" y="89"/>
                  </a:cxn>
                  <a:cxn ang="0">
                    <a:pos x="177" y="89"/>
                  </a:cxn>
                  <a:cxn ang="0">
                    <a:pos x="207" y="60"/>
                  </a:cxn>
                  <a:cxn ang="0">
                    <a:pos x="268" y="60"/>
                  </a:cxn>
                  <a:cxn ang="0">
                    <a:pos x="268" y="119"/>
                  </a:cxn>
                  <a:cxn ang="0">
                    <a:pos x="295" y="148"/>
                  </a:cxn>
                  <a:cxn ang="0">
                    <a:pos x="356" y="148"/>
                  </a:cxn>
                  <a:cxn ang="0">
                    <a:pos x="295" y="119"/>
                  </a:cxn>
                  <a:cxn ang="0">
                    <a:pos x="356" y="119"/>
                  </a:cxn>
                  <a:cxn ang="0">
                    <a:pos x="325" y="89"/>
                  </a:cxn>
                  <a:cxn ang="0">
                    <a:pos x="295" y="89"/>
                  </a:cxn>
                  <a:cxn ang="0">
                    <a:pos x="325" y="60"/>
                  </a:cxn>
                  <a:cxn ang="0">
                    <a:pos x="295" y="60"/>
                  </a:cxn>
                  <a:cxn ang="0">
                    <a:pos x="268" y="30"/>
                  </a:cxn>
                  <a:cxn ang="0">
                    <a:pos x="295" y="30"/>
                  </a:cxn>
                  <a:cxn ang="0">
                    <a:pos x="325" y="0"/>
                  </a:cxn>
                </a:cxnLst>
                <a:rect l="0" t="0" r="r" b="b"/>
                <a:pathLst>
                  <a:path w="356" h="207">
                    <a:moveTo>
                      <a:pt x="31" y="207"/>
                    </a:moveTo>
                    <a:lnTo>
                      <a:pt x="0" y="178"/>
                    </a:lnTo>
                    <a:lnTo>
                      <a:pt x="0" y="148"/>
                    </a:lnTo>
                    <a:lnTo>
                      <a:pt x="31" y="119"/>
                    </a:lnTo>
                    <a:lnTo>
                      <a:pt x="58" y="148"/>
                    </a:lnTo>
                    <a:lnTo>
                      <a:pt x="207" y="148"/>
                    </a:lnTo>
                    <a:lnTo>
                      <a:pt x="238" y="119"/>
                    </a:lnTo>
                    <a:lnTo>
                      <a:pt x="88" y="119"/>
                    </a:lnTo>
                    <a:lnTo>
                      <a:pt x="118" y="89"/>
                    </a:lnTo>
                    <a:lnTo>
                      <a:pt x="177" y="89"/>
                    </a:lnTo>
                    <a:lnTo>
                      <a:pt x="207" y="60"/>
                    </a:lnTo>
                    <a:lnTo>
                      <a:pt x="268" y="60"/>
                    </a:lnTo>
                    <a:lnTo>
                      <a:pt x="268" y="119"/>
                    </a:lnTo>
                    <a:lnTo>
                      <a:pt x="295" y="148"/>
                    </a:lnTo>
                    <a:lnTo>
                      <a:pt x="356" y="148"/>
                    </a:lnTo>
                    <a:lnTo>
                      <a:pt x="295" y="119"/>
                    </a:lnTo>
                    <a:lnTo>
                      <a:pt x="356" y="119"/>
                    </a:lnTo>
                    <a:lnTo>
                      <a:pt x="325" y="89"/>
                    </a:lnTo>
                    <a:lnTo>
                      <a:pt x="295" y="89"/>
                    </a:lnTo>
                    <a:lnTo>
                      <a:pt x="325" y="60"/>
                    </a:lnTo>
                    <a:lnTo>
                      <a:pt x="295" y="60"/>
                    </a:lnTo>
                    <a:lnTo>
                      <a:pt x="268" y="30"/>
                    </a:lnTo>
                    <a:lnTo>
                      <a:pt x="295" y="30"/>
                    </a:lnTo>
                    <a:lnTo>
                      <a:pt x="325" y="0"/>
                    </a:lnTo>
                  </a:path>
                </a:pathLst>
              </a:custGeom>
              <a:noFill/>
              <a:ln w="1588">
                <a:solidFill>
                  <a:srgbClr val="000000"/>
                </a:solidFill>
                <a:prstDash val="solid"/>
                <a:round/>
                <a:headEnd/>
                <a:tailEnd/>
              </a:ln>
            </p:spPr>
            <p:txBody>
              <a:bodyPr/>
              <a:lstStyle/>
              <a:p>
                <a:endParaRPr lang="en-GB"/>
              </a:p>
            </p:txBody>
          </p:sp>
          <p:sp>
            <p:nvSpPr>
              <p:cNvPr id="13624" name="Freeform 312"/>
              <p:cNvSpPr>
                <a:spLocks/>
              </p:cNvSpPr>
              <p:nvPr/>
            </p:nvSpPr>
            <p:spPr bwMode="auto">
              <a:xfrm>
                <a:off x="3561" y="1091"/>
                <a:ext cx="15" cy="7"/>
              </a:xfrm>
              <a:custGeom>
                <a:avLst/>
                <a:gdLst/>
                <a:ahLst/>
                <a:cxnLst>
                  <a:cxn ang="0">
                    <a:pos x="0" y="0"/>
                  </a:cxn>
                  <a:cxn ang="0">
                    <a:pos x="31" y="30"/>
                  </a:cxn>
                  <a:cxn ang="0">
                    <a:pos x="61" y="30"/>
                  </a:cxn>
                  <a:cxn ang="0">
                    <a:pos x="31" y="0"/>
                  </a:cxn>
                  <a:cxn ang="0">
                    <a:pos x="0" y="0"/>
                  </a:cxn>
                </a:cxnLst>
                <a:rect l="0" t="0" r="r" b="b"/>
                <a:pathLst>
                  <a:path w="61" h="30">
                    <a:moveTo>
                      <a:pt x="0" y="0"/>
                    </a:moveTo>
                    <a:lnTo>
                      <a:pt x="31" y="30"/>
                    </a:lnTo>
                    <a:lnTo>
                      <a:pt x="61" y="30"/>
                    </a:lnTo>
                    <a:lnTo>
                      <a:pt x="31" y="0"/>
                    </a:lnTo>
                    <a:lnTo>
                      <a:pt x="0" y="0"/>
                    </a:lnTo>
                  </a:path>
                </a:pathLst>
              </a:custGeom>
              <a:noFill/>
              <a:ln w="1588">
                <a:solidFill>
                  <a:srgbClr val="000000"/>
                </a:solidFill>
                <a:prstDash val="solid"/>
                <a:round/>
                <a:headEnd/>
                <a:tailEnd/>
              </a:ln>
            </p:spPr>
            <p:txBody>
              <a:bodyPr/>
              <a:lstStyle/>
              <a:p>
                <a:endParaRPr lang="en-GB"/>
              </a:p>
            </p:txBody>
          </p:sp>
          <p:sp>
            <p:nvSpPr>
              <p:cNvPr id="13625" name="Freeform 313"/>
              <p:cNvSpPr>
                <a:spLocks/>
              </p:cNvSpPr>
              <p:nvPr/>
            </p:nvSpPr>
            <p:spPr bwMode="auto">
              <a:xfrm>
                <a:off x="3561" y="1076"/>
                <a:ext cx="8" cy="8"/>
              </a:xfrm>
              <a:custGeom>
                <a:avLst/>
                <a:gdLst/>
                <a:ahLst/>
                <a:cxnLst>
                  <a:cxn ang="0">
                    <a:pos x="0" y="30"/>
                  </a:cxn>
                  <a:cxn ang="0">
                    <a:pos x="31" y="30"/>
                  </a:cxn>
                  <a:cxn ang="0">
                    <a:pos x="0" y="0"/>
                  </a:cxn>
                  <a:cxn ang="0">
                    <a:pos x="0" y="30"/>
                  </a:cxn>
                </a:cxnLst>
                <a:rect l="0" t="0" r="r" b="b"/>
                <a:pathLst>
                  <a:path w="31" h="30">
                    <a:moveTo>
                      <a:pt x="0" y="30"/>
                    </a:moveTo>
                    <a:lnTo>
                      <a:pt x="31" y="30"/>
                    </a:lnTo>
                    <a:lnTo>
                      <a:pt x="0" y="0"/>
                    </a:lnTo>
                    <a:lnTo>
                      <a:pt x="0" y="30"/>
                    </a:lnTo>
                  </a:path>
                </a:pathLst>
              </a:custGeom>
              <a:noFill/>
              <a:ln w="1588">
                <a:solidFill>
                  <a:srgbClr val="000000"/>
                </a:solidFill>
                <a:prstDash val="solid"/>
                <a:round/>
                <a:headEnd/>
                <a:tailEnd/>
              </a:ln>
            </p:spPr>
            <p:txBody>
              <a:bodyPr/>
              <a:lstStyle/>
              <a:p>
                <a:endParaRPr lang="en-GB"/>
              </a:p>
            </p:txBody>
          </p:sp>
          <p:sp>
            <p:nvSpPr>
              <p:cNvPr id="13626" name="Freeform 314"/>
              <p:cNvSpPr>
                <a:spLocks/>
              </p:cNvSpPr>
              <p:nvPr/>
            </p:nvSpPr>
            <p:spPr bwMode="auto">
              <a:xfrm>
                <a:off x="3583" y="1076"/>
                <a:ext cx="37" cy="15"/>
              </a:xfrm>
              <a:custGeom>
                <a:avLst/>
                <a:gdLst/>
                <a:ahLst/>
                <a:cxnLst>
                  <a:cxn ang="0">
                    <a:pos x="149" y="30"/>
                  </a:cxn>
                  <a:cxn ang="0">
                    <a:pos x="118" y="0"/>
                  </a:cxn>
                  <a:cxn ang="0">
                    <a:pos x="90" y="30"/>
                  </a:cxn>
                  <a:cxn ang="0">
                    <a:pos x="0" y="30"/>
                  </a:cxn>
                  <a:cxn ang="0">
                    <a:pos x="31" y="60"/>
                  </a:cxn>
                  <a:cxn ang="0">
                    <a:pos x="90" y="60"/>
                  </a:cxn>
                  <a:cxn ang="0">
                    <a:pos x="118" y="30"/>
                  </a:cxn>
                  <a:cxn ang="0">
                    <a:pos x="149" y="30"/>
                  </a:cxn>
                </a:cxnLst>
                <a:rect l="0" t="0" r="r" b="b"/>
                <a:pathLst>
                  <a:path w="149" h="60">
                    <a:moveTo>
                      <a:pt x="149" y="30"/>
                    </a:moveTo>
                    <a:lnTo>
                      <a:pt x="118" y="0"/>
                    </a:lnTo>
                    <a:lnTo>
                      <a:pt x="90" y="30"/>
                    </a:lnTo>
                    <a:lnTo>
                      <a:pt x="0" y="30"/>
                    </a:lnTo>
                    <a:lnTo>
                      <a:pt x="31" y="60"/>
                    </a:lnTo>
                    <a:lnTo>
                      <a:pt x="90" y="60"/>
                    </a:lnTo>
                    <a:lnTo>
                      <a:pt x="118" y="30"/>
                    </a:lnTo>
                    <a:lnTo>
                      <a:pt x="149" y="30"/>
                    </a:lnTo>
                  </a:path>
                </a:pathLst>
              </a:custGeom>
              <a:noFill/>
              <a:ln w="1588">
                <a:solidFill>
                  <a:srgbClr val="000000"/>
                </a:solidFill>
                <a:prstDash val="solid"/>
                <a:round/>
                <a:headEnd/>
                <a:tailEnd/>
              </a:ln>
            </p:spPr>
            <p:txBody>
              <a:bodyPr/>
              <a:lstStyle/>
              <a:p>
                <a:endParaRPr lang="en-GB"/>
              </a:p>
            </p:txBody>
          </p:sp>
          <p:sp>
            <p:nvSpPr>
              <p:cNvPr id="13627" name="Freeform 315"/>
              <p:cNvSpPr>
                <a:spLocks/>
              </p:cNvSpPr>
              <p:nvPr/>
            </p:nvSpPr>
            <p:spPr bwMode="auto">
              <a:xfrm>
                <a:off x="3487" y="1128"/>
                <a:ext cx="37" cy="22"/>
              </a:xfrm>
              <a:custGeom>
                <a:avLst/>
                <a:gdLst/>
                <a:ahLst/>
                <a:cxnLst>
                  <a:cxn ang="0">
                    <a:pos x="0" y="29"/>
                  </a:cxn>
                  <a:cxn ang="0">
                    <a:pos x="0" y="59"/>
                  </a:cxn>
                  <a:cxn ang="0">
                    <a:pos x="27" y="89"/>
                  </a:cxn>
                  <a:cxn ang="0">
                    <a:pos x="57" y="59"/>
                  </a:cxn>
                  <a:cxn ang="0">
                    <a:pos x="57" y="29"/>
                  </a:cxn>
                  <a:cxn ang="0">
                    <a:pos x="146" y="29"/>
                  </a:cxn>
                  <a:cxn ang="0">
                    <a:pos x="118" y="0"/>
                  </a:cxn>
                  <a:cxn ang="0">
                    <a:pos x="57" y="0"/>
                  </a:cxn>
                  <a:cxn ang="0">
                    <a:pos x="27" y="29"/>
                  </a:cxn>
                  <a:cxn ang="0">
                    <a:pos x="0" y="29"/>
                  </a:cxn>
                </a:cxnLst>
                <a:rect l="0" t="0" r="r" b="b"/>
                <a:pathLst>
                  <a:path w="146" h="89">
                    <a:moveTo>
                      <a:pt x="0" y="29"/>
                    </a:moveTo>
                    <a:lnTo>
                      <a:pt x="0" y="59"/>
                    </a:lnTo>
                    <a:lnTo>
                      <a:pt x="27" y="89"/>
                    </a:lnTo>
                    <a:lnTo>
                      <a:pt x="57" y="59"/>
                    </a:lnTo>
                    <a:lnTo>
                      <a:pt x="57" y="29"/>
                    </a:lnTo>
                    <a:lnTo>
                      <a:pt x="146" y="29"/>
                    </a:lnTo>
                    <a:lnTo>
                      <a:pt x="118" y="0"/>
                    </a:lnTo>
                    <a:lnTo>
                      <a:pt x="57" y="0"/>
                    </a:lnTo>
                    <a:lnTo>
                      <a:pt x="27" y="29"/>
                    </a:lnTo>
                    <a:lnTo>
                      <a:pt x="0" y="29"/>
                    </a:lnTo>
                  </a:path>
                </a:pathLst>
              </a:custGeom>
              <a:noFill/>
              <a:ln w="1588">
                <a:solidFill>
                  <a:srgbClr val="000000"/>
                </a:solidFill>
                <a:prstDash val="solid"/>
                <a:round/>
                <a:headEnd/>
                <a:tailEnd/>
              </a:ln>
            </p:spPr>
            <p:txBody>
              <a:bodyPr/>
              <a:lstStyle/>
              <a:p>
                <a:endParaRPr lang="en-GB"/>
              </a:p>
            </p:txBody>
          </p:sp>
          <p:sp>
            <p:nvSpPr>
              <p:cNvPr id="13628" name="Freeform 316"/>
              <p:cNvSpPr>
                <a:spLocks/>
              </p:cNvSpPr>
              <p:nvPr/>
            </p:nvSpPr>
            <p:spPr bwMode="auto">
              <a:xfrm>
                <a:off x="3517" y="1143"/>
                <a:ext cx="14" cy="7"/>
              </a:xfrm>
              <a:custGeom>
                <a:avLst/>
                <a:gdLst/>
                <a:ahLst/>
                <a:cxnLst>
                  <a:cxn ang="0">
                    <a:pos x="0" y="30"/>
                  </a:cxn>
                  <a:cxn ang="0">
                    <a:pos x="28" y="30"/>
                  </a:cxn>
                  <a:cxn ang="0">
                    <a:pos x="58" y="0"/>
                  </a:cxn>
                  <a:cxn ang="0">
                    <a:pos x="28" y="0"/>
                  </a:cxn>
                  <a:cxn ang="0">
                    <a:pos x="0" y="30"/>
                  </a:cxn>
                </a:cxnLst>
                <a:rect l="0" t="0" r="r" b="b"/>
                <a:pathLst>
                  <a:path w="58" h="30">
                    <a:moveTo>
                      <a:pt x="0" y="30"/>
                    </a:moveTo>
                    <a:lnTo>
                      <a:pt x="28" y="30"/>
                    </a:lnTo>
                    <a:lnTo>
                      <a:pt x="58" y="0"/>
                    </a:lnTo>
                    <a:lnTo>
                      <a:pt x="28" y="0"/>
                    </a:lnTo>
                    <a:lnTo>
                      <a:pt x="0" y="30"/>
                    </a:lnTo>
                  </a:path>
                </a:pathLst>
              </a:custGeom>
              <a:noFill/>
              <a:ln w="1588">
                <a:solidFill>
                  <a:srgbClr val="000000"/>
                </a:solidFill>
                <a:prstDash val="solid"/>
                <a:round/>
                <a:headEnd/>
                <a:tailEnd/>
              </a:ln>
            </p:spPr>
            <p:txBody>
              <a:bodyPr/>
              <a:lstStyle/>
              <a:p>
                <a:endParaRPr lang="en-GB"/>
              </a:p>
            </p:txBody>
          </p:sp>
          <p:sp>
            <p:nvSpPr>
              <p:cNvPr id="13629" name="Freeform 317"/>
              <p:cNvSpPr>
                <a:spLocks/>
              </p:cNvSpPr>
              <p:nvPr/>
            </p:nvSpPr>
            <p:spPr bwMode="auto">
              <a:xfrm>
                <a:off x="3509" y="1150"/>
                <a:ext cx="8" cy="8"/>
              </a:xfrm>
              <a:custGeom>
                <a:avLst/>
                <a:gdLst/>
                <a:ahLst/>
                <a:cxnLst>
                  <a:cxn ang="0">
                    <a:pos x="31" y="0"/>
                  </a:cxn>
                  <a:cxn ang="0">
                    <a:pos x="0" y="0"/>
                  </a:cxn>
                  <a:cxn ang="0">
                    <a:pos x="31" y="31"/>
                  </a:cxn>
                  <a:cxn ang="0">
                    <a:pos x="31" y="0"/>
                  </a:cxn>
                </a:cxnLst>
                <a:rect l="0" t="0" r="r" b="b"/>
                <a:pathLst>
                  <a:path w="31" h="31">
                    <a:moveTo>
                      <a:pt x="31" y="0"/>
                    </a:moveTo>
                    <a:lnTo>
                      <a:pt x="0" y="0"/>
                    </a:lnTo>
                    <a:lnTo>
                      <a:pt x="31" y="31"/>
                    </a:lnTo>
                    <a:lnTo>
                      <a:pt x="31" y="0"/>
                    </a:lnTo>
                  </a:path>
                </a:pathLst>
              </a:custGeom>
              <a:noFill/>
              <a:ln w="1588">
                <a:solidFill>
                  <a:srgbClr val="000000"/>
                </a:solidFill>
                <a:prstDash val="solid"/>
                <a:round/>
                <a:headEnd/>
                <a:tailEnd/>
              </a:ln>
            </p:spPr>
            <p:txBody>
              <a:bodyPr/>
              <a:lstStyle/>
              <a:p>
                <a:endParaRPr lang="en-GB"/>
              </a:p>
            </p:txBody>
          </p:sp>
          <p:sp>
            <p:nvSpPr>
              <p:cNvPr id="13630" name="Freeform 318"/>
              <p:cNvSpPr>
                <a:spLocks/>
              </p:cNvSpPr>
              <p:nvPr/>
            </p:nvSpPr>
            <p:spPr bwMode="auto">
              <a:xfrm>
                <a:off x="3457" y="1135"/>
                <a:ext cx="30" cy="37"/>
              </a:xfrm>
              <a:custGeom>
                <a:avLst/>
                <a:gdLst/>
                <a:ahLst/>
                <a:cxnLst>
                  <a:cxn ang="0">
                    <a:pos x="59" y="148"/>
                  </a:cxn>
                  <a:cxn ang="0">
                    <a:pos x="29" y="118"/>
                  </a:cxn>
                  <a:cxn ang="0">
                    <a:pos x="0" y="118"/>
                  </a:cxn>
                  <a:cxn ang="0">
                    <a:pos x="29" y="91"/>
                  </a:cxn>
                  <a:cxn ang="0">
                    <a:pos x="89" y="91"/>
                  </a:cxn>
                  <a:cxn ang="0">
                    <a:pos x="29" y="60"/>
                  </a:cxn>
                  <a:cxn ang="0">
                    <a:pos x="59" y="60"/>
                  </a:cxn>
                  <a:cxn ang="0">
                    <a:pos x="89" y="30"/>
                  </a:cxn>
                  <a:cxn ang="0">
                    <a:pos x="89" y="0"/>
                  </a:cxn>
                  <a:cxn ang="0">
                    <a:pos x="120" y="0"/>
                  </a:cxn>
                </a:cxnLst>
                <a:rect l="0" t="0" r="r" b="b"/>
                <a:pathLst>
                  <a:path w="120" h="148">
                    <a:moveTo>
                      <a:pt x="59" y="148"/>
                    </a:moveTo>
                    <a:lnTo>
                      <a:pt x="29" y="118"/>
                    </a:lnTo>
                    <a:lnTo>
                      <a:pt x="0" y="118"/>
                    </a:lnTo>
                    <a:lnTo>
                      <a:pt x="29" y="91"/>
                    </a:lnTo>
                    <a:lnTo>
                      <a:pt x="89" y="91"/>
                    </a:lnTo>
                    <a:lnTo>
                      <a:pt x="29" y="60"/>
                    </a:lnTo>
                    <a:lnTo>
                      <a:pt x="59" y="60"/>
                    </a:lnTo>
                    <a:lnTo>
                      <a:pt x="89" y="30"/>
                    </a:lnTo>
                    <a:lnTo>
                      <a:pt x="89" y="0"/>
                    </a:lnTo>
                    <a:lnTo>
                      <a:pt x="120" y="0"/>
                    </a:lnTo>
                  </a:path>
                </a:pathLst>
              </a:custGeom>
              <a:noFill/>
              <a:ln w="1588">
                <a:solidFill>
                  <a:srgbClr val="000000"/>
                </a:solidFill>
                <a:prstDash val="solid"/>
                <a:round/>
                <a:headEnd/>
                <a:tailEnd/>
              </a:ln>
            </p:spPr>
            <p:txBody>
              <a:bodyPr/>
              <a:lstStyle/>
              <a:p>
                <a:endParaRPr lang="en-GB"/>
              </a:p>
            </p:txBody>
          </p:sp>
          <p:sp>
            <p:nvSpPr>
              <p:cNvPr id="13631" name="Freeform 319"/>
              <p:cNvSpPr>
                <a:spLocks/>
              </p:cNvSpPr>
              <p:nvPr/>
            </p:nvSpPr>
            <p:spPr bwMode="auto">
              <a:xfrm>
                <a:off x="3472" y="1165"/>
                <a:ext cx="30" cy="7"/>
              </a:xfrm>
              <a:custGeom>
                <a:avLst/>
                <a:gdLst/>
                <a:ahLst/>
                <a:cxnLst>
                  <a:cxn ang="0">
                    <a:pos x="118" y="30"/>
                  </a:cxn>
                  <a:cxn ang="0">
                    <a:pos x="88" y="0"/>
                  </a:cxn>
                  <a:cxn ang="0">
                    <a:pos x="30" y="0"/>
                  </a:cxn>
                  <a:cxn ang="0">
                    <a:pos x="0" y="30"/>
                  </a:cxn>
                </a:cxnLst>
                <a:rect l="0" t="0" r="r" b="b"/>
                <a:pathLst>
                  <a:path w="118" h="30">
                    <a:moveTo>
                      <a:pt x="118" y="30"/>
                    </a:moveTo>
                    <a:lnTo>
                      <a:pt x="88" y="0"/>
                    </a:lnTo>
                    <a:lnTo>
                      <a:pt x="30" y="0"/>
                    </a:lnTo>
                    <a:lnTo>
                      <a:pt x="0" y="30"/>
                    </a:lnTo>
                  </a:path>
                </a:pathLst>
              </a:custGeom>
              <a:noFill/>
              <a:ln w="1588">
                <a:solidFill>
                  <a:srgbClr val="000000"/>
                </a:solidFill>
                <a:prstDash val="solid"/>
                <a:round/>
                <a:headEnd/>
                <a:tailEnd/>
              </a:ln>
            </p:spPr>
            <p:txBody>
              <a:bodyPr/>
              <a:lstStyle/>
              <a:p>
                <a:endParaRPr lang="en-GB"/>
              </a:p>
            </p:txBody>
          </p:sp>
          <p:sp>
            <p:nvSpPr>
              <p:cNvPr id="13632" name="Freeform 320"/>
              <p:cNvSpPr>
                <a:spLocks/>
              </p:cNvSpPr>
              <p:nvPr/>
            </p:nvSpPr>
            <p:spPr bwMode="auto">
              <a:xfrm>
                <a:off x="3502" y="1172"/>
                <a:ext cx="7" cy="8"/>
              </a:xfrm>
              <a:custGeom>
                <a:avLst/>
                <a:gdLst/>
                <a:ahLst/>
                <a:cxnLst>
                  <a:cxn ang="0">
                    <a:pos x="0" y="0"/>
                  </a:cxn>
                  <a:cxn ang="0">
                    <a:pos x="30" y="31"/>
                  </a:cxn>
                  <a:cxn ang="0">
                    <a:pos x="30" y="0"/>
                  </a:cxn>
                  <a:cxn ang="0">
                    <a:pos x="0" y="0"/>
                  </a:cxn>
                </a:cxnLst>
                <a:rect l="0" t="0" r="r" b="b"/>
                <a:pathLst>
                  <a:path w="30" h="31">
                    <a:moveTo>
                      <a:pt x="0" y="0"/>
                    </a:moveTo>
                    <a:lnTo>
                      <a:pt x="30" y="31"/>
                    </a:lnTo>
                    <a:lnTo>
                      <a:pt x="30" y="0"/>
                    </a:lnTo>
                    <a:lnTo>
                      <a:pt x="0" y="0"/>
                    </a:lnTo>
                  </a:path>
                </a:pathLst>
              </a:custGeom>
              <a:noFill/>
              <a:ln w="1588">
                <a:solidFill>
                  <a:srgbClr val="000000"/>
                </a:solidFill>
                <a:prstDash val="solid"/>
                <a:round/>
                <a:headEnd/>
                <a:tailEnd/>
              </a:ln>
            </p:spPr>
            <p:txBody>
              <a:bodyPr/>
              <a:lstStyle/>
              <a:p>
                <a:endParaRPr lang="en-GB"/>
              </a:p>
            </p:txBody>
          </p:sp>
          <p:sp>
            <p:nvSpPr>
              <p:cNvPr id="13633" name="Freeform 321"/>
              <p:cNvSpPr>
                <a:spLocks/>
              </p:cNvSpPr>
              <p:nvPr/>
            </p:nvSpPr>
            <p:spPr bwMode="auto">
              <a:xfrm>
                <a:off x="3383" y="1172"/>
                <a:ext cx="89" cy="52"/>
              </a:xfrm>
              <a:custGeom>
                <a:avLst/>
                <a:gdLst/>
                <a:ahLst/>
                <a:cxnLst>
                  <a:cxn ang="0">
                    <a:pos x="59" y="207"/>
                  </a:cxn>
                  <a:cxn ang="0">
                    <a:pos x="30" y="207"/>
                  </a:cxn>
                  <a:cxn ang="0">
                    <a:pos x="0" y="179"/>
                  </a:cxn>
                  <a:cxn ang="0">
                    <a:pos x="30" y="149"/>
                  </a:cxn>
                  <a:cxn ang="0">
                    <a:pos x="118" y="149"/>
                  </a:cxn>
                  <a:cxn ang="0">
                    <a:pos x="89" y="118"/>
                  </a:cxn>
                  <a:cxn ang="0">
                    <a:pos x="148" y="118"/>
                  </a:cxn>
                  <a:cxn ang="0">
                    <a:pos x="118" y="89"/>
                  </a:cxn>
                  <a:cxn ang="0">
                    <a:pos x="148" y="89"/>
                  </a:cxn>
                  <a:cxn ang="0">
                    <a:pos x="178" y="61"/>
                  </a:cxn>
                  <a:cxn ang="0">
                    <a:pos x="237" y="61"/>
                  </a:cxn>
                  <a:cxn ang="0">
                    <a:pos x="266" y="31"/>
                  </a:cxn>
                  <a:cxn ang="0">
                    <a:pos x="266" y="0"/>
                  </a:cxn>
                  <a:cxn ang="0">
                    <a:pos x="355" y="0"/>
                  </a:cxn>
                </a:cxnLst>
                <a:rect l="0" t="0" r="r" b="b"/>
                <a:pathLst>
                  <a:path w="355" h="207">
                    <a:moveTo>
                      <a:pt x="59" y="207"/>
                    </a:moveTo>
                    <a:lnTo>
                      <a:pt x="30" y="207"/>
                    </a:lnTo>
                    <a:lnTo>
                      <a:pt x="0" y="179"/>
                    </a:lnTo>
                    <a:lnTo>
                      <a:pt x="30" y="149"/>
                    </a:lnTo>
                    <a:lnTo>
                      <a:pt x="118" y="149"/>
                    </a:lnTo>
                    <a:lnTo>
                      <a:pt x="89" y="118"/>
                    </a:lnTo>
                    <a:lnTo>
                      <a:pt x="148" y="118"/>
                    </a:lnTo>
                    <a:lnTo>
                      <a:pt x="118" y="89"/>
                    </a:lnTo>
                    <a:lnTo>
                      <a:pt x="148" y="89"/>
                    </a:lnTo>
                    <a:lnTo>
                      <a:pt x="178" y="61"/>
                    </a:lnTo>
                    <a:lnTo>
                      <a:pt x="237" y="61"/>
                    </a:lnTo>
                    <a:lnTo>
                      <a:pt x="266" y="31"/>
                    </a:lnTo>
                    <a:lnTo>
                      <a:pt x="266" y="0"/>
                    </a:lnTo>
                    <a:lnTo>
                      <a:pt x="355" y="0"/>
                    </a:lnTo>
                  </a:path>
                </a:pathLst>
              </a:custGeom>
              <a:noFill/>
              <a:ln w="1588">
                <a:solidFill>
                  <a:srgbClr val="000000"/>
                </a:solidFill>
                <a:prstDash val="solid"/>
                <a:round/>
                <a:headEnd/>
                <a:tailEnd/>
              </a:ln>
            </p:spPr>
            <p:txBody>
              <a:bodyPr/>
              <a:lstStyle/>
              <a:p>
                <a:endParaRPr lang="en-GB"/>
              </a:p>
            </p:txBody>
          </p:sp>
          <p:sp>
            <p:nvSpPr>
              <p:cNvPr id="13634" name="Line 322"/>
              <p:cNvSpPr>
                <a:spLocks noChangeShapeType="1"/>
              </p:cNvSpPr>
              <p:nvPr/>
            </p:nvSpPr>
            <p:spPr bwMode="auto">
              <a:xfrm>
                <a:off x="3472" y="1172"/>
                <a:ext cx="30" cy="1"/>
              </a:xfrm>
              <a:prstGeom prst="line">
                <a:avLst/>
              </a:prstGeom>
              <a:noFill/>
              <a:ln w="1588">
                <a:solidFill>
                  <a:srgbClr val="000000"/>
                </a:solidFill>
                <a:round/>
                <a:headEnd/>
                <a:tailEnd/>
              </a:ln>
            </p:spPr>
            <p:txBody>
              <a:bodyPr/>
              <a:lstStyle/>
              <a:p>
                <a:endParaRPr lang="en-GB"/>
              </a:p>
            </p:txBody>
          </p:sp>
          <p:sp>
            <p:nvSpPr>
              <p:cNvPr id="13635" name="Freeform 323"/>
              <p:cNvSpPr>
                <a:spLocks/>
              </p:cNvSpPr>
              <p:nvPr/>
            </p:nvSpPr>
            <p:spPr bwMode="auto">
              <a:xfrm>
                <a:off x="3369" y="1224"/>
                <a:ext cx="29" cy="45"/>
              </a:xfrm>
              <a:custGeom>
                <a:avLst/>
                <a:gdLst/>
                <a:ahLst/>
                <a:cxnLst>
                  <a:cxn ang="0">
                    <a:pos x="30" y="179"/>
                  </a:cxn>
                  <a:cxn ang="0">
                    <a:pos x="30" y="149"/>
                  </a:cxn>
                  <a:cxn ang="0">
                    <a:pos x="0" y="149"/>
                  </a:cxn>
                  <a:cxn ang="0">
                    <a:pos x="30" y="118"/>
                  </a:cxn>
                  <a:cxn ang="0">
                    <a:pos x="89" y="90"/>
                  </a:cxn>
                  <a:cxn ang="0">
                    <a:pos x="59" y="90"/>
                  </a:cxn>
                  <a:cxn ang="0">
                    <a:pos x="89" y="61"/>
                  </a:cxn>
                  <a:cxn ang="0">
                    <a:pos x="59" y="61"/>
                  </a:cxn>
                  <a:cxn ang="0">
                    <a:pos x="30" y="61"/>
                  </a:cxn>
                  <a:cxn ang="0">
                    <a:pos x="59" y="31"/>
                  </a:cxn>
                  <a:cxn ang="0">
                    <a:pos x="30" y="0"/>
                  </a:cxn>
                  <a:cxn ang="0">
                    <a:pos x="59" y="0"/>
                  </a:cxn>
                  <a:cxn ang="0">
                    <a:pos x="89" y="31"/>
                  </a:cxn>
                  <a:cxn ang="0">
                    <a:pos x="118" y="0"/>
                  </a:cxn>
                </a:cxnLst>
                <a:rect l="0" t="0" r="r" b="b"/>
                <a:pathLst>
                  <a:path w="118" h="179">
                    <a:moveTo>
                      <a:pt x="30" y="179"/>
                    </a:moveTo>
                    <a:lnTo>
                      <a:pt x="30" y="149"/>
                    </a:lnTo>
                    <a:lnTo>
                      <a:pt x="0" y="149"/>
                    </a:lnTo>
                    <a:lnTo>
                      <a:pt x="30" y="118"/>
                    </a:lnTo>
                    <a:lnTo>
                      <a:pt x="89" y="90"/>
                    </a:lnTo>
                    <a:lnTo>
                      <a:pt x="59" y="90"/>
                    </a:lnTo>
                    <a:lnTo>
                      <a:pt x="89" y="61"/>
                    </a:lnTo>
                    <a:lnTo>
                      <a:pt x="59" y="61"/>
                    </a:lnTo>
                    <a:lnTo>
                      <a:pt x="30" y="61"/>
                    </a:lnTo>
                    <a:lnTo>
                      <a:pt x="59" y="31"/>
                    </a:lnTo>
                    <a:lnTo>
                      <a:pt x="30" y="0"/>
                    </a:lnTo>
                    <a:lnTo>
                      <a:pt x="59" y="0"/>
                    </a:lnTo>
                    <a:lnTo>
                      <a:pt x="89" y="31"/>
                    </a:lnTo>
                    <a:lnTo>
                      <a:pt x="118" y="0"/>
                    </a:lnTo>
                  </a:path>
                </a:pathLst>
              </a:custGeom>
              <a:noFill/>
              <a:ln w="1588">
                <a:solidFill>
                  <a:srgbClr val="000000"/>
                </a:solidFill>
                <a:prstDash val="solid"/>
                <a:round/>
                <a:headEnd/>
                <a:tailEnd/>
              </a:ln>
            </p:spPr>
            <p:txBody>
              <a:bodyPr/>
              <a:lstStyle/>
              <a:p>
                <a:endParaRPr lang="en-GB"/>
              </a:p>
            </p:txBody>
          </p:sp>
          <p:sp>
            <p:nvSpPr>
              <p:cNvPr id="13636" name="Freeform 324"/>
              <p:cNvSpPr>
                <a:spLocks/>
              </p:cNvSpPr>
              <p:nvPr/>
            </p:nvSpPr>
            <p:spPr bwMode="auto">
              <a:xfrm>
                <a:off x="3398" y="1217"/>
                <a:ext cx="22" cy="7"/>
              </a:xfrm>
              <a:custGeom>
                <a:avLst/>
                <a:gdLst/>
                <a:ahLst/>
                <a:cxnLst>
                  <a:cxn ang="0">
                    <a:pos x="0" y="28"/>
                  </a:cxn>
                  <a:cxn ang="0">
                    <a:pos x="59" y="28"/>
                  </a:cxn>
                  <a:cxn ang="0">
                    <a:pos x="89" y="0"/>
                  </a:cxn>
                  <a:cxn ang="0">
                    <a:pos x="30" y="0"/>
                  </a:cxn>
                  <a:cxn ang="0">
                    <a:pos x="0" y="28"/>
                  </a:cxn>
                </a:cxnLst>
                <a:rect l="0" t="0" r="r" b="b"/>
                <a:pathLst>
                  <a:path w="89" h="28">
                    <a:moveTo>
                      <a:pt x="0" y="28"/>
                    </a:moveTo>
                    <a:lnTo>
                      <a:pt x="59" y="28"/>
                    </a:lnTo>
                    <a:lnTo>
                      <a:pt x="89" y="0"/>
                    </a:lnTo>
                    <a:lnTo>
                      <a:pt x="30" y="0"/>
                    </a:lnTo>
                    <a:lnTo>
                      <a:pt x="0" y="28"/>
                    </a:lnTo>
                  </a:path>
                </a:pathLst>
              </a:custGeom>
              <a:noFill/>
              <a:ln w="1588">
                <a:solidFill>
                  <a:srgbClr val="000000"/>
                </a:solidFill>
                <a:prstDash val="solid"/>
                <a:round/>
                <a:headEnd/>
                <a:tailEnd/>
              </a:ln>
            </p:spPr>
            <p:txBody>
              <a:bodyPr/>
              <a:lstStyle/>
              <a:p>
                <a:endParaRPr lang="en-GB"/>
              </a:p>
            </p:txBody>
          </p:sp>
          <p:sp>
            <p:nvSpPr>
              <p:cNvPr id="13637" name="Freeform 325"/>
              <p:cNvSpPr>
                <a:spLocks/>
              </p:cNvSpPr>
              <p:nvPr/>
            </p:nvSpPr>
            <p:spPr bwMode="auto">
              <a:xfrm>
                <a:off x="3331" y="1269"/>
                <a:ext cx="45" cy="51"/>
              </a:xfrm>
              <a:custGeom>
                <a:avLst/>
                <a:gdLst/>
                <a:ahLst/>
                <a:cxnLst>
                  <a:cxn ang="0">
                    <a:pos x="0" y="207"/>
                  </a:cxn>
                  <a:cxn ang="0">
                    <a:pos x="0" y="118"/>
                  </a:cxn>
                  <a:cxn ang="0">
                    <a:pos x="30" y="118"/>
                  </a:cxn>
                  <a:cxn ang="0">
                    <a:pos x="59" y="148"/>
                  </a:cxn>
                  <a:cxn ang="0">
                    <a:pos x="88" y="148"/>
                  </a:cxn>
                  <a:cxn ang="0">
                    <a:pos x="88" y="118"/>
                  </a:cxn>
                  <a:cxn ang="0">
                    <a:pos x="59" y="118"/>
                  </a:cxn>
                  <a:cxn ang="0">
                    <a:pos x="30" y="88"/>
                  </a:cxn>
                  <a:cxn ang="0">
                    <a:pos x="59" y="59"/>
                  </a:cxn>
                  <a:cxn ang="0">
                    <a:pos x="88" y="59"/>
                  </a:cxn>
                  <a:cxn ang="0">
                    <a:pos x="88" y="30"/>
                  </a:cxn>
                  <a:cxn ang="0">
                    <a:pos x="118" y="0"/>
                  </a:cxn>
                  <a:cxn ang="0">
                    <a:pos x="178" y="0"/>
                  </a:cxn>
                </a:cxnLst>
                <a:rect l="0" t="0" r="r" b="b"/>
                <a:pathLst>
                  <a:path w="178" h="207">
                    <a:moveTo>
                      <a:pt x="0" y="207"/>
                    </a:moveTo>
                    <a:lnTo>
                      <a:pt x="0" y="118"/>
                    </a:lnTo>
                    <a:lnTo>
                      <a:pt x="30" y="118"/>
                    </a:lnTo>
                    <a:lnTo>
                      <a:pt x="59" y="148"/>
                    </a:lnTo>
                    <a:lnTo>
                      <a:pt x="88" y="148"/>
                    </a:lnTo>
                    <a:lnTo>
                      <a:pt x="88" y="118"/>
                    </a:lnTo>
                    <a:lnTo>
                      <a:pt x="59" y="118"/>
                    </a:lnTo>
                    <a:lnTo>
                      <a:pt x="30" y="88"/>
                    </a:lnTo>
                    <a:lnTo>
                      <a:pt x="59" y="59"/>
                    </a:lnTo>
                    <a:lnTo>
                      <a:pt x="88" y="59"/>
                    </a:lnTo>
                    <a:lnTo>
                      <a:pt x="88" y="30"/>
                    </a:lnTo>
                    <a:lnTo>
                      <a:pt x="118" y="0"/>
                    </a:lnTo>
                    <a:lnTo>
                      <a:pt x="178" y="0"/>
                    </a:lnTo>
                  </a:path>
                </a:pathLst>
              </a:custGeom>
              <a:noFill/>
              <a:ln w="1588">
                <a:solidFill>
                  <a:srgbClr val="000000"/>
                </a:solidFill>
                <a:prstDash val="solid"/>
                <a:round/>
                <a:headEnd/>
                <a:tailEnd/>
              </a:ln>
            </p:spPr>
            <p:txBody>
              <a:bodyPr/>
              <a:lstStyle/>
              <a:p>
                <a:endParaRPr lang="en-GB"/>
              </a:p>
            </p:txBody>
          </p:sp>
          <p:sp>
            <p:nvSpPr>
              <p:cNvPr id="13638" name="Freeform 326"/>
              <p:cNvSpPr>
                <a:spLocks/>
              </p:cNvSpPr>
              <p:nvPr/>
            </p:nvSpPr>
            <p:spPr bwMode="auto">
              <a:xfrm>
                <a:off x="3183" y="1328"/>
                <a:ext cx="141" cy="111"/>
              </a:xfrm>
              <a:custGeom>
                <a:avLst/>
                <a:gdLst/>
                <a:ahLst/>
                <a:cxnLst>
                  <a:cxn ang="0">
                    <a:pos x="29" y="443"/>
                  </a:cxn>
                  <a:cxn ang="0">
                    <a:pos x="0" y="443"/>
                  </a:cxn>
                  <a:cxn ang="0">
                    <a:pos x="29" y="413"/>
                  </a:cxn>
                  <a:cxn ang="0">
                    <a:pos x="0" y="413"/>
                  </a:cxn>
                  <a:cxn ang="0">
                    <a:pos x="29" y="385"/>
                  </a:cxn>
                  <a:cxn ang="0">
                    <a:pos x="88" y="385"/>
                  </a:cxn>
                  <a:cxn ang="0">
                    <a:pos x="118" y="355"/>
                  </a:cxn>
                  <a:cxn ang="0">
                    <a:pos x="88" y="355"/>
                  </a:cxn>
                  <a:cxn ang="0">
                    <a:pos x="88" y="325"/>
                  </a:cxn>
                  <a:cxn ang="0">
                    <a:pos x="118" y="295"/>
                  </a:cxn>
                  <a:cxn ang="0">
                    <a:pos x="148" y="295"/>
                  </a:cxn>
                  <a:cxn ang="0">
                    <a:pos x="148" y="267"/>
                  </a:cxn>
                  <a:cxn ang="0">
                    <a:pos x="179" y="295"/>
                  </a:cxn>
                  <a:cxn ang="0">
                    <a:pos x="179" y="267"/>
                  </a:cxn>
                  <a:cxn ang="0">
                    <a:pos x="207" y="236"/>
                  </a:cxn>
                  <a:cxn ang="0">
                    <a:pos x="267" y="206"/>
                  </a:cxn>
                  <a:cxn ang="0">
                    <a:pos x="267" y="176"/>
                  </a:cxn>
                  <a:cxn ang="0">
                    <a:pos x="297" y="176"/>
                  </a:cxn>
                  <a:cxn ang="0">
                    <a:pos x="297" y="149"/>
                  </a:cxn>
                  <a:cxn ang="0">
                    <a:pos x="325" y="176"/>
                  </a:cxn>
                  <a:cxn ang="0">
                    <a:pos x="355" y="176"/>
                  </a:cxn>
                  <a:cxn ang="0">
                    <a:pos x="386" y="206"/>
                  </a:cxn>
                  <a:cxn ang="0">
                    <a:pos x="386" y="236"/>
                  </a:cxn>
                  <a:cxn ang="0">
                    <a:pos x="416" y="206"/>
                  </a:cxn>
                  <a:cxn ang="0">
                    <a:pos x="443" y="206"/>
                  </a:cxn>
                  <a:cxn ang="0">
                    <a:pos x="443" y="176"/>
                  </a:cxn>
                  <a:cxn ang="0">
                    <a:pos x="474" y="149"/>
                  </a:cxn>
                  <a:cxn ang="0">
                    <a:pos x="416" y="149"/>
                  </a:cxn>
                  <a:cxn ang="0">
                    <a:pos x="416" y="118"/>
                  </a:cxn>
                  <a:cxn ang="0">
                    <a:pos x="474" y="118"/>
                  </a:cxn>
                  <a:cxn ang="0">
                    <a:pos x="504" y="88"/>
                  </a:cxn>
                  <a:cxn ang="0">
                    <a:pos x="443" y="88"/>
                  </a:cxn>
                  <a:cxn ang="0">
                    <a:pos x="504" y="29"/>
                  </a:cxn>
                  <a:cxn ang="0">
                    <a:pos x="534" y="29"/>
                  </a:cxn>
                  <a:cxn ang="0">
                    <a:pos x="534" y="0"/>
                  </a:cxn>
                  <a:cxn ang="0">
                    <a:pos x="562" y="0"/>
                  </a:cxn>
                </a:cxnLst>
                <a:rect l="0" t="0" r="r" b="b"/>
                <a:pathLst>
                  <a:path w="562" h="443">
                    <a:moveTo>
                      <a:pt x="29" y="443"/>
                    </a:moveTo>
                    <a:lnTo>
                      <a:pt x="0" y="443"/>
                    </a:lnTo>
                    <a:lnTo>
                      <a:pt x="29" y="413"/>
                    </a:lnTo>
                    <a:lnTo>
                      <a:pt x="0" y="413"/>
                    </a:lnTo>
                    <a:lnTo>
                      <a:pt x="29" y="385"/>
                    </a:lnTo>
                    <a:lnTo>
                      <a:pt x="88" y="385"/>
                    </a:lnTo>
                    <a:lnTo>
                      <a:pt x="118" y="355"/>
                    </a:lnTo>
                    <a:lnTo>
                      <a:pt x="88" y="355"/>
                    </a:lnTo>
                    <a:lnTo>
                      <a:pt x="88" y="325"/>
                    </a:lnTo>
                    <a:lnTo>
                      <a:pt x="118" y="295"/>
                    </a:lnTo>
                    <a:lnTo>
                      <a:pt x="148" y="295"/>
                    </a:lnTo>
                    <a:lnTo>
                      <a:pt x="148" y="267"/>
                    </a:lnTo>
                    <a:lnTo>
                      <a:pt x="179" y="295"/>
                    </a:lnTo>
                    <a:lnTo>
                      <a:pt x="179" y="267"/>
                    </a:lnTo>
                    <a:lnTo>
                      <a:pt x="207" y="236"/>
                    </a:lnTo>
                    <a:lnTo>
                      <a:pt x="267" y="206"/>
                    </a:lnTo>
                    <a:lnTo>
                      <a:pt x="267" y="176"/>
                    </a:lnTo>
                    <a:lnTo>
                      <a:pt x="297" y="176"/>
                    </a:lnTo>
                    <a:lnTo>
                      <a:pt x="297" y="149"/>
                    </a:lnTo>
                    <a:lnTo>
                      <a:pt x="325" y="176"/>
                    </a:lnTo>
                    <a:lnTo>
                      <a:pt x="355" y="176"/>
                    </a:lnTo>
                    <a:lnTo>
                      <a:pt x="386" y="206"/>
                    </a:lnTo>
                    <a:lnTo>
                      <a:pt x="386" y="236"/>
                    </a:lnTo>
                    <a:lnTo>
                      <a:pt x="416" y="206"/>
                    </a:lnTo>
                    <a:lnTo>
                      <a:pt x="443" y="206"/>
                    </a:lnTo>
                    <a:lnTo>
                      <a:pt x="443" y="176"/>
                    </a:lnTo>
                    <a:lnTo>
                      <a:pt x="474" y="149"/>
                    </a:lnTo>
                    <a:lnTo>
                      <a:pt x="416" y="149"/>
                    </a:lnTo>
                    <a:lnTo>
                      <a:pt x="416" y="118"/>
                    </a:lnTo>
                    <a:lnTo>
                      <a:pt x="474" y="118"/>
                    </a:lnTo>
                    <a:lnTo>
                      <a:pt x="504" y="88"/>
                    </a:lnTo>
                    <a:lnTo>
                      <a:pt x="443" y="88"/>
                    </a:lnTo>
                    <a:lnTo>
                      <a:pt x="504" y="29"/>
                    </a:lnTo>
                    <a:lnTo>
                      <a:pt x="534" y="29"/>
                    </a:lnTo>
                    <a:lnTo>
                      <a:pt x="534" y="0"/>
                    </a:lnTo>
                    <a:lnTo>
                      <a:pt x="562" y="0"/>
                    </a:lnTo>
                  </a:path>
                </a:pathLst>
              </a:custGeom>
              <a:noFill/>
              <a:ln w="1588">
                <a:solidFill>
                  <a:srgbClr val="000000"/>
                </a:solidFill>
                <a:prstDash val="solid"/>
                <a:round/>
                <a:headEnd/>
                <a:tailEnd/>
              </a:ln>
            </p:spPr>
            <p:txBody>
              <a:bodyPr/>
              <a:lstStyle/>
              <a:p>
                <a:endParaRPr lang="en-GB"/>
              </a:p>
            </p:txBody>
          </p:sp>
          <p:sp>
            <p:nvSpPr>
              <p:cNvPr id="13639" name="Line 327"/>
              <p:cNvSpPr>
                <a:spLocks noChangeShapeType="1"/>
              </p:cNvSpPr>
              <p:nvPr/>
            </p:nvSpPr>
            <p:spPr bwMode="auto">
              <a:xfrm flipH="1" flipV="1">
                <a:off x="3324" y="1328"/>
                <a:ext cx="7" cy="7"/>
              </a:xfrm>
              <a:prstGeom prst="line">
                <a:avLst/>
              </a:prstGeom>
              <a:noFill/>
              <a:ln w="1588">
                <a:solidFill>
                  <a:srgbClr val="000000"/>
                </a:solidFill>
                <a:round/>
                <a:headEnd/>
                <a:tailEnd/>
              </a:ln>
            </p:spPr>
            <p:txBody>
              <a:bodyPr/>
              <a:lstStyle/>
              <a:p>
                <a:endParaRPr lang="en-GB"/>
              </a:p>
            </p:txBody>
          </p:sp>
          <p:sp>
            <p:nvSpPr>
              <p:cNvPr id="13640" name="Freeform 328"/>
              <p:cNvSpPr>
                <a:spLocks/>
              </p:cNvSpPr>
              <p:nvPr/>
            </p:nvSpPr>
            <p:spPr bwMode="auto">
              <a:xfrm>
                <a:off x="3324" y="1328"/>
                <a:ext cx="7" cy="7"/>
              </a:xfrm>
              <a:custGeom>
                <a:avLst/>
                <a:gdLst/>
                <a:ahLst/>
                <a:cxnLst>
                  <a:cxn ang="0">
                    <a:pos x="0" y="0"/>
                  </a:cxn>
                  <a:cxn ang="0">
                    <a:pos x="0" y="29"/>
                  </a:cxn>
                  <a:cxn ang="0">
                    <a:pos x="31" y="29"/>
                  </a:cxn>
                </a:cxnLst>
                <a:rect l="0" t="0" r="r" b="b"/>
                <a:pathLst>
                  <a:path w="31" h="29">
                    <a:moveTo>
                      <a:pt x="0" y="0"/>
                    </a:moveTo>
                    <a:lnTo>
                      <a:pt x="0" y="29"/>
                    </a:lnTo>
                    <a:lnTo>
                      <a:pt x="31" y="29"/>
                    </a:lnTo>
                  </a:path>
                </a:pathLst>
              </a:custGeom>
              <a:noFill/>
              <a:ln w="1588">
                <a:solidFill>
                  <a:srgbClr val="000000"/>
                </a:solidFill>
                <a:prstDash val="solid"/>
                <a:round/>
                <a:headEnd/>
                <a:tailEnd/>
              </a:ln>
            </p:spPr>
            <p:txBody>
              <a:bodyPr/>
              <a:lstStyle/>
              <a:p>
                <a:endParaRPr lang="en-GB"/>
              </a:p>
            </p:txBody>
          </p:sp>
          <p:sp>
            <p:nvSpPr>
              <p:cNvPr id="13641" name="Line 329"/>
              <p:cNvSpPr>
                <a:spLocks noChangeShapeType="1"/>
              </p:cNvSpPr>
              <p:nvPr/>
            </p:nvSpPr>
            <p:spPr bwMode="auto">
              <a:xfrm flipV="1">
                <a:off x="3324" y="1320"/>
                <a:ext cx="7" cy="8"/>
              </a:xfrm>
              <a:prstGeom prst="line">
                <a:avLst/>
              </a:prstGeom>
              <a:noFill/>
              <a:ln w="1588">
                <a:solidFill>
                  <a:srgbClr val="000000"/>
                </a:solidFill>
                <a:round/>
                <a:headEnd/>
                <a:tailEnd/>
              </a:ln>
            </p:spPr>
            <p:txBody>
              <a:bodyPr/>
              <a:lstStyle/>
              <a:p>
                <a:endParaRPr lang="en-GB"/>
              </a:p>
            </p:txBody>
          </p:sp>
          <p:sp>
            <p:nvSpPr>
              <p:cNvPr id="13642" name="Freeform 330"/>
              <p:cNvSpPr>
                <a:spLocks/>
              </p:cNvSpPr>
              <p:nvPr/>
            </p:nvSpPr>
            <p:spPr bwMode="auto">
              <a:xfrm>
                <a:off x="3413" y="1239"/>
                <a:ext cx="22" cy="8"/>
              </a:xfrm>
              <a:custGeom>
                <a:avLst/>
                <a:gdLst/>
                <a:ahLst/>
                <a:cxnLst>
                  <a:cxn ang="0">
                    <a:pos x="0" y="29"/>
                  </a:cxn>
                  <a:cxn ang="0">
                    <a:pos x="60" y="29"/>
                  </a:cxn>
                  <a:cxn ang="0">
                    <a:pos x="90" y="0"/>
                  </a:cxn>
                  <a:cxn ang="0">
                    <a:pos x="60" y="0"/>
                  </a:cxn>
                  <a:cxn ang="0">
                    <a:pos x="0" y="29"/>
                  </a:cxn>
                </a:cxnLst>
                <a:rect l="0" t="0" r="r" b="b"/>
                <a:pathLst>
                  <a:path w="90" h="29">
                    <a:moveTo>
                      <a:pt x="0" y="29"/>
                    </a:moveTo>
                    <a:lnTo>
                      <a:pt x="60" y="29"/>
                    </a:lnTo>
                    <a:lnTo>
                      <a:pt x="90" y="0"/>
                    </a:lnTo>
                    <a:lnTo>
                      <a:pt x="60" y="0"/>
                    </a:lnTo>
                    <a:lnTo>
                      <a:pt x="0" y="29"/>
                    </a:lnTo>
                  </a:path>
                </a:pathLst>
              </a:custGeom>
              <a:noFill/>
              <a:ln w="1588">
                <a:solidFill>
                  <a:srgbClr val="000000"/>
                </a:solidFill>
                <a:prstDash val="solid"/>
                <a:round/>
                <a:headEnd/>
                <a:tailEnd/>
              </a:ln>
            </p:spPr>
            <p:txBody>
              <a:bodyPr/>
              <a:lstStyle/>
              <a:p>
                <a:endParaRPr lang="en-GB"/>
              </a:p>
            </p:txBody>
          </p:sp>
          <p:sp>
            <p:nvSpPr>
              <p:cNvPr id="13643" name="Freeform 331"/>
              <p:cNvSpPr>
                <a:spLocks/>
              </p:cNvSpPr>
              <p:nvPr/>
            </p:nvSpPr>
            <p:spPr bwMode="auto">
              <a:xfrm>
                <a:off x="3406" y="1247"/>
                <a:ext cx="7" cy="7"/>
              </a:xfrm>
              <a:custGeom>
                <a:avLst/>
                <a:gdLst/>
                <a:ahLst/>
                <a:cxnLst>
                  <a:cxn ang="0">
                    <a:pos x="29" y="0"/>
                  </a:cxn>
                  <a:cxn ang="0">
                    <a:pos x="0" y="0"/>
                  </a:cxn>
                  <a:cxn ang="0">
                    <a:pos x="0" y="28"/>
                  </a:cxn>
                  <a:cxn ang="0">
                    <a:pos x="29" y="0"/>
                  </a:cxn>
                </a:cxnLst>
                <a:rect l="0" t="0" r="r" b="b"/>
                <a:pathLst>
                  <a:path w="29" h="28">
                    <a:moveTo>
                      <a:pt x="29" y="0"/>
                    </a:moveTo>
                    <a:lnTo>
                      <a:pt x="0" y="0"/>
                    </a:lnTo>
                    <a:lnTo>
                      <a:pt x="0" y="28"/>
                    </a:lnTo>
                    <a:lnTo>
                      <a:pt x="29" y="0"/>
                    </a:lnTo>
                  </a:path>
                </a:pathLst>
              </a:custGeom>
              <a:noFill/>
              <a:ln w="1588">
                <a:solidFill>
                  <a:srgbClr val="000000"/>
                </a:solidFill>
                <a:prstDash val="solid"/>
                <a:round/>
                <a:headEnd/>
                <a:tailEnd/>
              </a:ln>
            </p:spPr>
            <p:txBody>
              <a:bodyPr/>
              <a:lstStyle/>
              <a:p>
                <a:endParaRPr lang="en-GB"/>
              </a:p>
            </p:txBody>
          </p:sp>
          <p:sp>
            <p:nvSpPr>
              <p:cNvPr id="13644" name="Freeform 332"/>
              <p:cNvSpPr>
                <a:spLocks/>
              </p:cNvSpPr>
              <p:nvPr/>
            </p:nvSpPr>
            <p:spPr bwMode="auto">
              <a:xfrm>
                <a:off x="3376" y="1269"/>
                <a:ext cx="15" cy="7"/>
              </a:xfrm>
              <a:custGeom>
                <a:avLst/>
                <a:gdLst/>
                <a:ahLst/>
                <a:cxnLst>
                  <a:cxn ang="0">
                    <a:pos x="0" y="0"/>
                  </a:cxn>
                  <a:cxn ang="0">
                    <a:pos x="59" y="30"/>
                  </a:cxn>
                  <a:cxn ang="0">
                    <a:pos x="29" y="0"/>
                  </a:cxn>
                  <a:cxn ang="0">
                    <a:pos x="0" y="0"/>
                  </a:cxn>
                </a:cxnLst>
                <a:rect l="0" t="0" r="r" b="b"/>
                <a:pathLst>
                  <a:path w="59" h="30">
                    <a:moveTo>
                      <a:pt x="0" y="0"/>
                    </a:moveTo>
                    <a:lnTo>
                      <a:pt x="59" y="30"/>
                    </a:lnTo>
                    <a:lnTo>
                      <a:pt x="29" y="0"/>
                    </a:lnTo>
                    <a:lnTo>
                      <a:pt x="0" y="0"/>
                    </a:lnTo>
                  </a:path>
                </a:pathLst>
              </a:custGeom>
              <a:noFill/>
              <a:ln w="1588">
                <a:solidFill>
                  <a:srgbClr val="000000"/>
                </a:solidFill>
                <a:prstDash val="solid"/>
                <a:round/>
                <a:headEnd/>
                <a:tailEnd/>
              </a:ln>
            </p:spPr>
            <p:txBody>
              <a:bodyPr/>
              <a:lstStyle/>
              <a:p>
                <a:endParaRPr lang="en-GB"/>
              </a:p>
            </p:txBody>
          </p:sp>
          <p:sp>
            <p:nvSpPr>
              <p:cNvPr id="13645" name="Freeform 333"/>
              <p:cNvSpPr>
                <a:spLocks/>
              </p:cNvSpPr>
              <p:nvPr/>
            </p:nvSpPr>
            <p:spPr bwMode="auto">
              <a:xfrm>
                <a:off x="3354" y="1320"/>
                <a:ext cx="15" cy="5"/>
              </a:xfrm>
              <a:custGeom>
                <a:avLst/>
                <a:gdLst/>
                <a:ahLst/>
                <a:cxnLst>
                  <a:cxn ang="0">
                    <a:pos x="0" y="20"/>
                  </a:cxn>
                  <a:cxn ang="0">
                    <a:pos x="60" y="0"/>
                  </a:cxn>
                  <a:cxn ang="0">
                    <a:pos x="0" y="0"/>
                  </a:cxn>
                  <a:cxn ang="0">
                    <a:pos x="0" y="20"/>
                  </a:cxn>
                </a:cxnLst>
                <a:rect l="0" t="0" r="r" b="b"/>
                <a:pathLst>
                  <a:path w="60" h="20">
                    <a:moveTo>
                      <a:pt x="0" y="20"/>
                    </a:moveTo>
                    <a:lnTo>
                      <a:pt x="60" y="0"/>
                    </a:lnTo>
                    <a:lnTo>
                      <a:pt x="0" y="0"/>
                    </a:lnTo>
                    <a:lnTo>
                      <a:pt x="0" y="20"/>
                    </a:lnTo>
                  </a:path>
                </a:pathLst>
              </a:custGeom>
              <a:noFill/>
              <a:ln w="1588">
                <a:solidFill>
                  <a:srgbClr val="000000"/>
                </a:solidFill>
                <a:prstDash val="solid"/>
                <a:round/>
                <a:headEnd/>
                <a:tailEnd/>
              </a:ln>
            </p:spPr>
            <p:txBody>
              <a:bodyPr/>
              <a:lstStyle/>
              <a:p>
                <a:endParaRPr lang="en-GB"/>
              </a:p>
            </p:txBody>
          </p:sp>
          <p:sp>
            <p:nvSpPr>
              <p:cNvPr id="13646" name="Freeform 334"/>
              <p:cNvSpPr>
                <a:spLocks/>
              </p:cNvSpPr>
              <p:nvPr/>
            </p:nvSpPr>
            <p:spPr bwMode="auto">
              <a:xfrm>
                <a:off x="3331" y="1313"/>
                <a:ext cx="15" cy="7"/>
              </a:xfrm>
              <a:custGeom>
                <a:avLst/>
                <a:gdLst/>
                <a:ahLst/>
                <a:cxnLst>
                  <a:cxn ang="0">
                    <a:pos x="0" y="30"/>
                  </a:cxn>
                  <a:cxn ang="0">
                    <a:pos x="30" y="30"/>
                  </a:cxn>
                  <a:cxn ang="0">
                    <a:pos x="59" y="0"/>
                  </a:cxn>
                  <a:cxn ang="0">
                    <a:pos x="30" y="0"/>
                  </a:cxn>
                  <a:cxn ang="0">
                    <a:pos x="0" y="30"/>
                  </a:cxn>
                </a:cxnLst>
                <a:rect l="0" t="0" r="r" b="b"/>
                <a:pathLst>
                  <a:path w="59" h="30">
                    <a:moveTo>
                      <a:pt x="0" y="30"/>
                    </a:moveTo>
                    <a:lnTo>
                      <a:pt x="30" y="30"/>
                    </a:lnTo>
                    <a:lnTo>
                      <a:pt x="59" y="0"/>
                    </a:lnTo>
                    <a:lnTo>
                      <a:pt x="30" y="0"/>
                    </a:lnTo>
                    <a:lnTo>
                      <a:pt x="0" y="30"/>
                    </a:lnTo>
                  </a:path>
                </a:pathLst>
              </a:custGeom>
              <a:noFill/>
              <a:ln w="1588">
                <a:solidFill>
                  <a:srgbClr val="000000"/>
                </a:solidFill>
                <a:prstDash val="solid"/>
                <a:round/>
                <a:headEnd/>
                <a:tailEnd/>
              </a:ln>
            </p:spPr>
            <p:txBody>
              <a:bodyPr/>
              <a:lstStyle/>
              <a:p>
                <a:endParaRPr lang="en-GB"/>
              </a:p>
            </p:txBody>
          </p:sp>
          <p:sp>
            <p:nvSpPr>
              <p:cNvPr id="13647" name="Freeform 335"/>
              <p:cNvSpPr>
                <a:spLocks/>
              </p:cNvSpPr>
              <p:nvPr/>
            </p:nvSpPr>
            <p:spPr bwMode="auto">
              <a:xfrm>
                <a:off x="3331" y="1328"/>
                <a:ext cx="8" cy="7"/>
              </a:xfrm>
              <a:custGeom>
                <a:avLst/>
                <a:gdLst/>
                <a:ahLst/>
                <a:cxnLst>
                  <a:cxn ang="0">
                    <a:pos x="0" y="29"/>
                  </a:cxn>
                  <a:cxn ang="0">
                    <a:pos x="30" y="29"/>
                  </a:cxn>
                  <a:cxn ang="0">
                    <a:pos x="30" y="0"/>
                  </a:cxn>
                  <a:cxn ang="0">
                    <a:pos x="0" y="29"/>
                  </a:cxn>
                </a:cxnLst>
                <a:rect l="0" t="0" r="r" b="b"/>
                <a:pathLst>
                  <a:path w="30" h="29">
                    <a:moveTo>
                      <a:pt x="0" y="29"/>
                    </a:moveTo>
                    <a:lnTo>
                      <a:pt x="30" y="29"/>
                    </a:lnTo>
                    <a:lnTo>
                      <a:pt x="30" y="0"/>
                    </a:lnTo>
                    <a:lnTo>
                      <a:pt x="0" y="29"/>
                    </a:lnTo>
                  </a:path>
                </a:pathLst>
              </a:custGeom>
              <a:noFill/>
              <a:ln w="1588">
                <a:solidFill>
                  <a:srgbClr val="000000"/>
                </a:solidFill>
                <a:prstDash val="solid"/>
                <a:round/>
                <a:headEnd/>
                <a:tailEnd/>
              </a:ln>
            </p:spPr>
            <p:txBody>
              <a:bodyPr/>
              <a:lstStyle/>
              <a:p>
                <a:endParaRPr lang="en-GB"/>
              </a:p>
            </p:txBody>
          </p:sp>
          <p:sp>
            <p:nvSpPr>
              <p:cNvPr id="13648" name="Freeform 336"/>
              <p:cNvSpPr>
                <a:spLocks/>
              </p:cNvSpPr>
              <p:nvPr/>
            </p:nvSpPr>
            <p:spPr bwMode="auto">
              <a:xfrm>
                <a:off x="3205" y="1409"/>
                <a:ext cx="89" cy="52"/>
              </a:xfrm>
              <a:custGeom>
                <a:avLst/>
                <a:gdLst/>
                <a:ahLst/>
                <a:cxnLst>
                  <a:cxn ang="0">
                    <a:pos x="328" y="30"/>
                  </a:cxn>
                  <a:cxn ang="0">
                    <a:pos x="355" y="0"/>
                  </a:cxn>
                  <a:cxn ang="0">
                    <a:pos x="298" y="0"/>
                  </a:cxn>
                  <a:cxn ang="0">
                    <a:pos x="267" y="30"/>
                  </a:cxn>
                  <a:cxn ang="0">
                    <a:pos x="237" y="30"/>
                  </a:cxn>
                  <a:cxn ang="0">
                    <a:pos x="237" y="60"/>
                  </a:cxn>
                  <a:cxn ang="0">
                    <a:pos x="209" y="88"/>
                  </a:cxn>
                  <a:cxn ang="0">
                    <a:pos x="179" y="88"/>
                  </a:cxn>
                  <a:cxn ang="0">
                    <a:pos x="119" y="149"/>
                  </a:cxn>
                  <a:cxn ang="0">
                    <a:pos x="30" y="149"/>
                  </a:cxn>
                  <a:cxn ang="0">
                    <a:pos x="30" y="179"/>
                  </a:cxn>
                  <a:cxn ang="0">
                    <a:pos x="0" y="179"/>
                  </a:cxn>
                  <a:cxn ang="0">
                    <a:pos x="0" y="206"/>
                  </a:cxn>
                  <a:cxn ang="0">
                    <a:pos x="30" y="206"/>
                  </a:cxn>
                  <a:cxn ang="0">
                    <a:pos x="60" y="179"/>
                  </a:cxn>
                  <a:cxn ang="0">
                    <a:pos x="209" y="179"/>
                  </a:cxn>
                  <a:cxn ang="0">
                    <a:pos x="179" y="149"/>
                  </a:cxn>
                  <a:cxn ang="0">
                    <a:pos x="148" y="149"/>
                  </a:cxn>
                  <a:cxn ang="0">
                    <a:pos x="209" y="118"/>
                  </a:cxn>
                  <a:cxn ang="0">
                    <a:pos x="237" y="118"/>
                  </a:cxn>
                  <a:cxn ang="0">
                    <a:pos x="267" y="88"/>
                  </a:cxn>
                  <a:cxn ang="0">
                    <a:pos x="328" y="88"/>
                  </a:cxn>
                  <a:cxn ang="0">
                    <a:pos x="298" y="60"/>
                  </a:cxn>
                  <a:cxn ang="0">
                    <a:pos x="267" y="60"/>
                  </a:cxn>
                  <a:cxn ang="0">
                    <a:pos x="298" y="30"/>
                  </a:cxn>
                  <a:cxn ang="0">
                    <a:pos x="328" y="30"/>
                  </a:cxn>
                </a:cxnLst>
                <a:rect l="0" t="0" r="r" b="b"/>
                <a:pathLst>
                  <a:path w="355" h="206">
                    <a:moveTo>
                      <a:pt x="328" y="30"/>
                    </a:moveTo>
                    <a:lnTo>
                      <a:pt x="355" y="0"/>
                    </a:lnTo>
                    <a:lnTo>
                      <a:pt x="298" y="0"/>
                    </a:lnTo>
                    <a:lnTo>
                      <a:pt x="267" y="30"/>
                    </a:lnTo>
                    <a:lnTo>
                      <a:pt x="237" y="30"/>
                    </a:lnTo>
                    <a:lnTo>
                      <a:pt x="237" y="60"/>
                    </a:lnTo>
                    <a:lnTo>
                      <a:pt x="209" y="88"/>
                    </a:lnTo>
                    <a:lnTo>
                      <a:pt x="179" y="88"/>
                    </a:lnTo>
                    <a:lnTo>
                      <a:pt x="119" y="149"/>
                    </a:lnTo>
                    <a:lnTo>
                      <a:pt x="30" y="149"/>
                    </a:lnTo>
                    <a:lnTo>
                      <a:pt x="30" y="179"/>
                    </a:lnTo>
                    <a:lnTo>
                      <a:pt x="0" y="179"/>
                    </a:lnTo>
                    <a:lnTo>
                      <a:pt x="0" y="206"/>
                    </a:lnTo>
                    <a:lnTo>
                      <a:pt x="30" y="206"/>
                    </a:lnTo>
                    <a:lnTo>
                      <a:pt x="60" y="179"/>
                    </a:lnTo>
                    <a:lnTo>
                      <a:pt x="209" y="179"/>
                    </a:lnTo>
                    <a:lnTo>
                      <a:pt x="179" y="149"/>
                    </a:lnTo>
                    <a:lnTo>
                      <a:pt x="148" y="149"/>
                    </a:lnTo>
                    <a:lnTo>
                      <a:pt x="209" y="118"/>
                    </a:lnTo>
                    <a:lnTo>
                      <a:pt x="237" y="118"/>
                    </a:lnTo>
                    <a:lnTo>
                      <a:pt x="267" y="88"/>
                    </a:lnTo>
                    <a:lnTo>
                      <a:pt x="328" y="88"/>
                    </a:lnTo>
                    <a:lnTo>
                      <a:pt x="298" y="60"/>
                    </a:lnTo>
                    <a:lnTo>
                      <a:pt x="267" y="60"/>
                    </a:lnTo>
                    <a:lnTo>
                      <a:pt x="298" y="30"/>
                    </a:lnTo>
                    <a:lnTo>
                      <a:pt x="328" y="30"/>
                    </a:lnTo>
                  </a:path>
                </a:pathLst>
              </a:custGeom>
              <a:noFill/>
              <a:ln w="1588">
                <a:solidFill>
                  <a:srgbClr val="000000"/>
                </a:solidFill>
                <a:prstDash val="solid"/>
                <a:round/>
                <a:headEnd/>
                <a:tailEnd/>
              </a:ln>
            </p:spPr>
            <p:txBody>
              <a:bodyPr/>
              <a:lstStyle/>
              <a:p>
                <a:endParaRPr lang="en-GB"/>
              </a:p>
            </p:txBody>
          </p:sp>
          <p:sp>
            <p:nvSpPr>
              <p:cNvPr id="13649" name="Freeform 337"/>
              <p:cNvSpPr>
                <a:spLocks/>
              </p:cNvSpPr>
              <p:nvPr/>
            </p:nvSpPr>
            <p:spPr bwMode="auto">
              <a:xfrm>
                <a:off x="2909" y="1513"/>
                <a:ext cx="134" cy="96"/>
              </a:xfrm>
              <a:custGeom>
                <a:avLst/>
                <a:gdLst/>
                <a:ahLst/>
                <a:cxnLst>
                  <a:cxn ang="0">
                    <a:pos x="118" y="384"/>
                  </a:cxn>
                  <a:cxn ang="0">
                    <a:pos x="60" y="325"/>
                  </a:cxn>
                  <a:cxn ang="0">
                    <a:pos x="0" y="325"/>
                  </a:cxn>
                  <a:cxn ang="0">
                    <a:pos x="0" y="295"/>
                  </a:cxn>
                  <a:cxn ang="0">
                    <a:pos x="30" y="295"/>
                  </a:cxn>
                  <a:cxn ang="0">
                    <a:pos x="89" y="237"/>
                  </a:cxn>
                  <a:cxn ang="0">
                    <a:pos x="30" y="237"/>
                  </a:cxn>
                  <a:cxn ang="0">
                    <a:pos x="89" y="207"/>
                  </a:cxn>
                  <a:cxn ang="0">
                    <a:pos x="60" y="177"/>
                  </a:cxn>
                  <a:cxn ang="0">
                    <a:pos x="30" y="177"/>
                  </a:cxn>
                  <a:cxn ang="0">
                    <a:pos x="30" y="147"/>
                  </a:cxn>
                  <a:cxn ang="0">
                    <a:pos x="60" y="147"/>
                  </a:cxn>
                  <a:cxn ang="0">
                    <a:pos x="118" y="207"/>
                  </a:cxn>
                  <a:cxn ang="0">
                    <a:pos x="148" y="177"/>
                  </a:cxn>
                  <a:cxn ang="0">
                    <a:pos x="118" y="177"/>
                  </a:cxn>
                  <a:cxn ang="0">
                    <a:pos x="118" y="147"/>
                  </a:cxn>
                  <a:cxn ang="0">
                    <a:pos x="148" y="147"/>
                  </a:cxn>
                  <a:cxn ang="0">
                    <a:pos x="178" y="177"/>
                  </a:cxn>
                  <a:cxn ang="0">
                    <a:pos x="209" y="147"/>
                  </a:cxn>
                  <a:cxn ang="0">
                    <a:pos x="237" y="147"/>
                  </a:cxn>
                  <a:cxn ang="0">
                    <a:pos x="237" y="177"/>
                  </a:cxn>
                  <a:cxn ang="0">
                    <a:pos x="296" y="177"/>
                  </a:cxn>
                  <a:cxn ang="0">
                    <a:pos x="237" y="118"/>
                  </a:cxn>
                  <a:cxn ang="0">
                    <a:pos x="296" y="89"/>
                  </a:cxn>
                  <a:cxn ang="0">
                    <a:pos x="327" y="89"/>
                  </a:cxn>
                  <a:cxn ang="0">
                    <a:pos x="355" y="118"/>
                  </a:cxn>
                  <a:cxn ang="0">
                    <a:pos x="355" y="89"/>
                  </a:cxn>
                  <a:cxn ang="0">
                    <a:pos x="446" y="89"/>
                  </a:cxn>
                  <a:cxn ang="0">
                    <a:pos x="473" y="118"/>
                  </a:cxn>
                  <a:cxn ang="0">
                    <a:pos x="473" y="147"/>
                  </a:cxn>
                  <a:cxn ang="0">
                    <a:pos x="446" y="177"/>
                  </a:cxn>
                  <a:cxn ang="0">
                    <a:pos x="534" y="177"/>
                  </a:cxn>
                  <a:cxn ang="0">
                    <a:pos x="503" y="147"/>
                  </a:cxn>
                  <a:cxn ang="0">
                    <a:pos x="503" y="118"/>
                  </a:cxn>
                  <a:cxn ang="0">
                    <a:pos x="446" y="59"/>
                  </a:cxn>
                  <a:cxn ang="0">
                    <a:pos x="416" y="59"/>
                  </a:cxn>
                  <a:cxn ang="0">
                    <a:pos x="385" y="29"/>
                  </a:cxn>
                  <a:cxn ang="0">
                    <a:pos x="416" y="0"/>
                  </a:cxn>
                  <a:cxn ang="0">
                    <a:pos x="473" y="0"/>
                  </a:cxn>
                </a:cxnLst>
                <a:rect l="0" t="0" r="r" b="b"/>
                <a:pathLst>
                  <a:path w="534" h="384">
                    <a:moveTo>
                      <a:pt x="118" y="384"/>
                    </a:moveTo>
                    <a:lnTo>
                      <a:pt x="60" y="325"/>
                    </a:lnTo>
                    <a:lnTo>
                      <a:pt x="0" y="325"/>
                    </a:lnTo>
                    <a:lnTo>
                      <a:pt x="0" y="295"/>
                    </a:lnTo>
                    <a:lnTo>
                      <a:pt x="30" y="295"/>
                    </a:lnTo>
                    <a:lnTo>
                      <a:pt x="89" y="237"/>
                    </a:lnTo>
                    <a:lnTo>
                      <a:pt x="30" y="237"/>
                    </a:lnTo>
                    <a:lnTo>
                      <a:pt x="89" y="207"/>
                    </a:lnTo>
                    <a:lnTo>
                      <a:pt x="60" y="177"/>
                    </a:lnTo>
                    <a:lnTo>
                      <a:pt x="30" y="177"/>
                    </a:lnTo>
                    <a:lnTo>
                      <a:pt x="30" y="147"/>
                    </a:lnTo>
                    <a:lnTo>
                      <a:pt x="60" y="147"/>
                    </a:lnTo>
                    <a:lnTo>
                      <a:pt x="118" y="207"/>
                    </a:lnTo>
                    <a:lnTo>
                      <a:pt x="148" y="177"/>
                    </a:lnTo>
                    <a:lnTo>
                      <a:pt x="118" y="177"/>
                    </a:lnTo>
                    <a:lnTo>
                      <a:pt x="118" y="147"/>
                    </a:lnTo>
                    <a:lnTo>
                      <a:pt x="148" y="147"/>
                    </a:lnTo>
                    <a:lnTo>
                      <a:pt x="178" y="177"/>
                    </a:lnTo>
                    <a:lnTo>
                      <a:pt x="209" y="147"/>
                    </a:lnTo>
                    <a:lnTo>
                      <a:pt x="237" y="147"/>
                    </a:lnTo>
                    <a:lnTo>
                      <a:pt x="237" y="177"/>
                    </a:lnTo>
                    <a:lnTo>
                      <a:pt x="296" y="177"/>
                    </a:lnTo>
                    <a:lnTo>
                      <a:pt x="237" y="118"/>
                    </a:lnTo>
                    <a:lnTo>
                      <a:pt x="296" y="89"/>
                    </a:lnTo>
                    <a:lnTo>
                      <a:pt x="327" y="89"/>
                    </a:lnTo>
                    <a:lnTo>
                      <a:pt x="355" y="118"/>
                    </a:lnTo>
                    <a:lnTo>
                      <a:pt x="355" y="89"/>
                    </a:lnTo>
                    <a:lnTo>
                      <a:pt x="446" y="89"/>
                    </a:lnTo>
                    <a:lnTo>
                      <a:pt x="473" y="118"/>
                    </a:lnTo>
                    <a:lnTo>
                      <a:pt x="473" y="147"/>
                    </a:lnTo>
                    <a:lnTo>
                      <a:pt x="446" y="177"/>
                    </a:lnTo>
                    <a:lnTo>
                      <a:pt x="534" y="177"/>
                    </a:lnTo>
                    <a:lnTo>
                      <a:pt x="503" y="147"/>
                    </a:lnTo>
                    <a:lnTo>
                      <a:pt x="503" y="118"/>
                    </a:lnTo>
                    <a:lnTo>
                      <a:pt x="446" y="59"/>
                    </a:lnTo>
                    <a:lnTo>
                      <a:pt x="416" y="59"/>
                    </a:lnTo>
                    <a:lnTo>
                      <a:pt x="385" y="29"/>
                    </a:lnTo>
                    <a:lnTo>
                      <a:pt x="416" y="0"/>
                    </a:lnTo>
                    <a:lnTo>
                      <a:pt x="473" y="0"/>
                    </a:lnTo>
                  </a:path>
                </a:pathLst>
              </a:custGeom>
              <a:noFill/>
              <a:ln w="1588">
                <a:solidFill>
                  <a:srgbClr val="000000"/>
                </a:solidFill>
                <a:prstDash val="solid"/>
                <a:round/>
                <a:headEnd/>
                <a:tailEnd/>
              </a:ln>
            </p:spPr>
            <p:txBody>
              <a:bodyPr/>
              <a:lstStyle/>
              <a:p>
                <a:endParaRPr lang="en-GB"/>
              </a:p>
            </p:txBody>
          </p:sp>
          <p:sp>
            <p:nvSpPr>
              <p:cNvPr id="13650" name="Freeform 338"/>
              <p:cNvSpPr>
                <a:spLocks/>
              </p:cNvSpPr>
              <p:nvPr/>
            </p:nvSpPr>
            <p:spPr bwMode="auto">
              <a:xfrm>
                <a:off x="2946" y="1572"/>
                <a:ext cx="30" cy="7"/>
              </a:xfrm>
              <a:custGeom>
                <a:avLst/>
                <a:gdLst/>
                <a:ahLst/>
                <a:cxnLst>
                  <a:cxn ang="0">
                    <a:pos x="119" y="28"/>
                  </a:cxn>
                  <a:cxn ang="0">
                    <a:pos x="89" y="0"/>
                  </a:cxn>
                  <a:cxn ang="0">
                    <a:pos x="0" y="0"/>
                  </a:cxn>
                  <a:cxn ang="0">
                    <a:pos x="30" y="28"/>
                  </a:cxn>
                  <a:cxn ang="0">
                    <a:pos x="119" y="28"/>
                  </a:cxn>
                </a:cxnLst>
                <a:rect l="0" t="0" r="r" b="b"/>
                <a:pathLst>
                  <a:path w="119" h="28">
                    <a:moveTo>
                      <a:pt x="119" y="28"/>
                    </a:moveTo>
                    <a:lnTo>
                      <a:pt x="89" y="0"/>
                    </a:lnTo>
                    <a:lnTo>
                      <a:pt x="0" y="0"/>
                    </a:lnTo>
                    <a:lnTo>
                      <a:pt x="30" y="28"/>
                    </a:lnTo>
                    <a:lnTo>
                      <a:pt x="119" y="28"/>
                    </a:lnTo>
                  </a:path>
                </a:pathLst>
              </a:custGeom>
              <a:noFill/>
              <a:ln w="1588">
                <a:solidFill>
                  <a:srgbClr val="000000"/>
                </a:solidFill>
                <a:prstDash val="solid"/>
                <a:round/>
                <a:headEnd/>
                <a:tailEnd/>
              </a:ln>
            </p:spPr>
            <p:txBody>
              <a:bodyPr/>
              <a:lstStyle/>
              <a:p>
                <a:endParaRPr lang="en-GB"/>
              </a:p>
            </p:txBody>
          </p:sp>
          <p:sp>
            <p:nvSpPr>
              <p:cNvPr id="13651" name="Freeform 339"/>
              <p:cNvSpPr>
                <a:spLocks/>
              </p:cNvSpPr>
              <p:nvPr/>
            </p:nvSpPr>
            <p:spPr bwMode="auto">
              <a:xfrm>
                <a:off x="3027" y="1490"/>
                <a:ext cx="82" cy="38"/>
              </a:xfrm>
              <a:custGeom>
                <a:avLst/>
                <a:gdLst/>
                <a:ahLst/>
                <a:cxnLst>
                  <a:cxn ang="0">
                    <a:pos x="30" y="119"/>
                  </a:cxn>
                  <a:cxn ang="0">
                    <a:pos x="91" y="119"/>
                  </a:cxn>
                  <a:cxn ang="0">
                    <a:pos x="119" y="149"/>
                  </a:cxn>
                  <a:cxn ang="0">
                    <a:pos x="150" y="149"/>
                  </a:cxn>
                  <a:cxn ang="0">
                    <a:pos x="180" y="119"/>
                  </a:cxn>
                  <a:cxn ang="0">
                    <a:pos x="119" y="119"/>
                  </a:cxn>
                  <a:cxn ang="0">
                    <a:pos x="119" y="90"/>
                  </a:cxn>
                  <a:cxn ang="0">
                    <a:pos x="91" y="60"/>
                  </a:cxn>
                  <a:cxn ang="0">
                    <a:pos x="61" y="60"/>
                  </a:cxn>
                  <a:cxn ang="0">
                    <a:pos x="0" y="0"/>
                  </a:cxn>
                  <a:cxn ang="0">
                    <a:pos x="91" y="0"/>
                  </a:cxn>
                  <a:cxn ang="0">
                    <a:pos x="119" y="30"/>
                  </a:cxn>
                  <a:cxn ang="0">
                    <a:pos x="150" y="0"/>
                  </a:cxn>
                  <a:cxn ang="0">
                    <a:pos x="268" y="0"/>
                  </a:cxn>
                  <a:cxn ang="0">
                    <a:pos x="268" y="30"/>
                  </a:cxn>
                  <a:cxn ang="0">
                    <a:pos x="328" y="60"/>
                  </a:cxn>
                  <a:cxn ang="0">
                    <a:pos x="298" y="30"/>
                  </a:cxn>
                  <a:cxn ang="0">
                    <a:pos x="298" y="0"/>
                  </a:cxn>
                  <a:cxn ang="0">
                    <a:pos x="328" y="0"/>
                  </a:cxn>
                </a:cxnLst>
                <a:rect l="0" t="0" r="r" b="b"/>
                <a:pathLst>
                  <a:path w="328" h="149">
                    <a:moveTo>
                      <a:pt x="30" y="119"/>
                    </a:moveTo>
                    <a:lnTo>
                      <a:pt x="91" y="119"/>
                    </a:lnTo>
                    <a:lnTo>
                      <a:pt x="119" y="149"/>
                    </a:lnTo>
                    <a:lnTo>
                      <a:pt x="150" y="149"/>
                    </a:lnTo>
                    <a:lnTo>
                      <a:pt x="180" y="119"/>
                    </a:lnTo>
                    <a:lnTo>
                      <a:pt x="119" y="119"/>
                    </a:lnTo>
                    <a:lnTo>
                      <a:pt x="119" y="90"/>
                    </a:lnTo>
                    <a:lnTo>
                      <a:pt x="91" y="60"/>
                    </a:lnTo>
                    <a:lnTo>
                      <a:pt x="61" y="60"/>
                    </a:lnTo>
                    <a:lnTo>
                      <a:pt x="0" y="0"/>
                    </a:lnTo>
                    <a:lnTo>
                      <a:pt x="91" y="0"/>
                    </a:lnTo>
                    <a:lnTo>
                      <a:pt x="119" y="30"/>
                    </a:lnTo>
                    <a:lnTo>
                      <a:pt x="150" y="0"/>
                    </a:lnTo>
                    <a:lnTo>
                      <a:pt x="268" y="0"/>
                    </a:lnTo>
                    <a:lnTo>
                      <a:pt x="268" y="30"/>
                    </a:lnTo>
                    <a:lnTo>
                      <a:pt x="328" y="60"/>
                    </a:lnTo>
                    <a:lnTo>
                      <a:pt x="298" y="30"/>
                    </a:lnTo>
                    <a:lnTo>
                      <a:pt x="298" y="0"/>
                    </a:lnTo>
                    <a:lnTo>
                      <a:pt x="328" y="0"/>
                    </a:lnTo>
                  </a:path>
                </a:pathLst>
              </a:custGeom>
              <a:noFill/>
              <a:ln w="1588">
                <a:solidFill>
                  <a:srgbClr val="000000"/>
                </a:solidFill>
                <a:prstDash val="solid"/>
                <a:round/>
                <a:headEnd/>
                <a:tailEnd/>
              </a:ln>
            </p:spPr>
            <p:txBody>
              <a:bodyPr/>
              <a:lstStyle/>
              <a:p>
                <a:endParaRPr lang="en-GB"/>
              </a:p>
            </p:txBody>
          </p:sp>
          <p:sp>
            <p:nvSpPr>
              <p:cNvPr id="13652" name="Freeform 340"/>
              <p:cNvSpPr>
                <a:spLocks/>
              </p:cNvSpPr>
              <p:nvPr/>
            </p:nvSpPr>
            <p:spPr bwMode="auto">
              <a:xfrm>
                <a:off x="2976" y="1572"/>
                <a:ext cx="15" cy="7"/>
              </a:xfrm>
              <a:custGeom>
                <a:avLst/>
                <a:gdLst/>
                <a:ahLst/>
                <a:cxnLst>
                  <a:cxn ang="0">
                    <a:pos x="0" y="28"/>
                  </a:cxn>
                  <a:cxn ang="0">
                    <a:pos x="60" y="28"/>
                  </a:cxn>
                  <a:cxn ang="0">
                    <a:pos x="29" y="0"/>
                  </a:cxn>
                  <a:cxn ang="0">
                    <a:pos x="0" y="28"/>
                  </a:cxn>
                </a:cxnLst>
                <a:rect l="0" t="0" r="r" b="b"/>
                <a:pathLst>
                  <a:path w="60" h="28">
                    <a:moveTo>
                      <a:pt x="0" y="28"/>
                    </a:moveTo>
                    <a:lnTo>
                      <a:pt x="60" y="28"/>
                    </a:lnTo>
                    <a:lnTo>
                      <a:pt x="29" y="0"/>
                    </a:lnTo>
                    <a:lnTo>
                      <a:pt x="0" y="28"/>
                    </a:lnTo>
                  </a:path>
                </a:pathLst>
              </a:custGeom>
              <a:noFill/>
              <a:ln w="1588">
                <a:solidFill>
                  <a:srgbClr val="000000"/>
                </a:solidFill>
                <a:prstDash val="solid"/>
                <a:round/>
                <a:headEnd/>
                <a:tailEnd/>
              </a:ln>
            </p:spPr>
            <p:txBody>
              <a:bodyPr/>
              <a:lstStyle/>
              <a:p>
                <a:endParaRPr lang="en-GB"/>
              </a:p>
            </p:txBody>
          </p:sp>
          <p:sp>
            <p:nvSpPr>
              <p:cNvPr id="13653" name="Freeform 341"/>
              <p:cNvSpPr>
                <a:spLocks/>
              </p:cNvSpPr>
              <p:nvPr/>
            </p:nvSpPr>
            <p:spPr bwMode="auto">
              <a:xfrm>
                <a:off x="3102" y="1439"/>
                <a:ext cx="89" cy="51"/>
              </a:xfrm>
              <a:custGeom>
                <a:avLst/>
                <a:gdLst/>
                <a:ahLst/>
                <a:cxnLst>
                  <a:cxn ang="0">
                    <a:pos x="30" y="207"/>
                  </a:cxn>
                  <a:cxn ang="0">
                    <a:pos x="59" y="179"/>
                  </a:cxn>
                  <a:cxn ang="0">
                    <a:pos x="0" y="179"/>
                  </a:cxn>
                  <a:cxn ang="0">
                    <a:pos x="0" y="149"/>
                  </a:cxn>
                  <a:cxn ang="0">
                    <a:pos x="30" y="149"/>
                  </a:cxn>
                  <a:cxn ang="0">
                    <a:pos x="30" y="119"/>
                  </a:cxn>
                  <a:cxn ang="0">
                    <a:pos x="59" y="119"/>
                  </a:cxn>
                  <a:cxn ang="0">
                    <a:pos x="89" y="149"/>
                  </a:cxn>
                  <a:cxn ang="0">
                    <a:pos x="119" y="149"/>
                  </a:cxn>
                  <a:cxn ang="0">
                    <a:pos x="89" y="119"/>
                  </a:cxn>
                  <a:cxn ang="0">
                    <a:pos x="119" y="88"/>
                  </a:cxn>
                  <a:cxn ang="0">
                    <a:pos x="119" y="61"/>
                  </a:cxn>
                  <a:cxn ang="0">
                    <a:pos x="148" y="88"/>
                  </a:cxn>
                  <a:cxn ang="0">
                    <a:pos x="177" y="61"/>
                  </a:cxn>
                  <a:cxn ang="0">
                    <a:pos x="207" y="88"/>
                  </a:cxn>
                  <a:cxn ang="0">
                    <a:pos x="207" y="119"/>
                  </a:cxn>
                  <a:cxn ang="0">
                    <a:pos x="267" y="61"/>
                  </a:cxn>
                  <a:cxn ang="0">
                    <a:pos x="237" y="61"/>
                  </a:cxn>
                  <a:cxn ang="0">
                    <a:pos x="267" y="31"/>
                  </a:cxn>
                  <a:cxn ang="0">
                    <a:pos x="326" y="31"/>
                  </a:cxn>
                  <a:cxn ang="0">
                    <a:pos x="355" y="0"/>
                  </a:cxn>
                </a:cxnLst>
                <a:rect l="0" t="0" r="r" b="b"/>
                <a:pathLst>
                  <a:path w="355" h="207">
                    <a:moveTo>
                      <a:pt x="30" y="207"/>
                    </a:moveTo>
                    <a:lnTo>
                      <a:pt x="59" y="179"/>
                    </a:lnTo>
                    <a:lnTo>
                      <a:pt x="0" y="179"/>
                    </a:lnTo>
                    <a:lnTo>
                      <a:pt x="0" y="149"/>
                    </a:lnTo>
                    <a:lnTo>
                      <a:pt x="30" y="149"/>
                    </a:lnTo>
                    <a:lnTo>
                      <a:pt x="30" y="119"/>
                    </a:lnTo>
                    <a:lnTo>
                      <a:pt x="59" y="119"/>
                    </a:lnTo>
                    <a:lnTo>
                      <a:pt x="89" y="149"/>
                    </a:lnTo>
                    <a:lnTo>
                      <a:pt x="119" y="149"/>
                    </a:lnTo>
                    <a:lnTo>
                      <a:pt x="89" y="119"/>
                    </a:lnTo>
                    <a:lnTo>
                      <a:pt x="119" y="88"/>
                    </a:lnTo>
                    <a:lnTo>
                      <a:pt x="119" y="61"/>
                    </a:lnTo>
                    <a:lnTo>
                      <a:pt x="148" y="88"/>
                    </a:lnTo>
                    <a:lnTo>
                      <a:pt x="177" y="61"/>
                    </a:lnTo>
                    <a:lnTo>
                      <a:pt x="207" y="88"/>
                    </a:lnTo>
                    <a:lnTo>
                      <a:pt x="207" y="119"/>
                    </a:lnTo>
                    <a:lnTo>
                      <a:pt x="267" y="61"/>
                    </a:lnTo>
                    <a:lnTo>
                      <a:pt x="237" y="61"/>
                    </a:lnTo>
                    <a:lnTo>
                      <a:pt x="267" y="31"/>
                    </a:lnTo>
                    <a:lnTo>
                      <a:pt x="326" y="31"/>
                    </a:lnTo>
                    <a:lnTo>
                      <a:pt x="355" y="0"/>
                    </a:lnTo>
                  </a:path>
                </a:pathLst>
              </a:custGeom>
              <a:noFill/>
              <a:ln w="1588">
                <a:solidFill>
                  <a:srgbClr val="000000"/>
                </a:solidFill>
                <a:prstDash val="solid"/>
                <a:round/>
                <a:headEnd/>
                <a:tailEnd/>
              </a:ln>
            </p:spPr>
            <p:txBody>
              <a:bodyPr/>
              <a:lstStyle/>
              <a:p>
                <a:endParaRPr lang="en-GB"/>
              </a:p>
            </p:txBody>
          </p:sp>
          <p:sp>
            <p:nvSpPr>
              <p:cNvPr id="13654" name="Freeform 342"/>
              <p:cNvSpPr>
                <a:spLocks/>
              </p:cNvSpPr>
              <p:nvPr/>
            </p:nvSpPr>
            <p:spPr bwMode="auto">
              <a:xfrm>
                <a:off x="3191" y="1431"/>
                <a:ext cx="14" cy="19"/>
              </a:xfrm>
              <a:custGeom>
                <a:avLst/>
                <a:gdLst/>
                <a:ahLst/>
                <a:cxnLst>
                  <a:cxn ang="0">
                    <a:pos x="0" y="30"/>
                  </a:cxn>
                  <a:cxn ang="0">
                    <a:pos x="46" y="76"/>
                  </a:cxn>
                  <a:cxn ang="0">
                    <a:pos x="31" y="61"/>
                  </a:cxn>
                  <a:cxn ang="0">
                    <a:pos x="31" y="30"/>
                  </a:cxn>
                  <a:cxn ang="0">
                    <a:pos x="59" y="30"/>
                  </a:cxn>
                  <a:cxn ang="0">
                    <a:pos x="59" y="0"/>
                  </a:cxn>
                  <a:cxn ang="0">
                    <a:pos x="31" y="0"/>
                  </a:cxn>
                  <a:cxn ang="0">
                    <a:pos x="0" y="30"/>
                  </a:cxn>
                </a:cxnLst>
                <a:rect l="0" t="0" r="r" b="b"/>
                <a:pathLst>
                  <a:path w="59" h="76">
                    <a:moveTo>
                      <a:pt x="0" y="30"/>
                    </a:moveTo>
                    <a:lnTo>
                      <a:pt x="46" y="76"/>
                    </a:lnTo>
                    <a:lnTo>
                      <a:pt x="31" y="61"/>
                    </a:lnTo>
                    <a:lnTo>
                      <a:pt x="31" y="30"/>
                    </a:lnTo>
                    <a:lnTo>
                      <a:pt x="59" y="30"/>
                    </a:lnTo>
                    <a:lnTo>
                      <a:pt x="59" y="0"/>
                    </a:lnTo>
                    <a:lnTo>
                      <a:pt x="31" y="0"/>
                    </a:lnTo>
                    <a:lnTo>
                      <a:pt x="0" y="30"/>
                    </a:lnTo>
                  </a:path>
                </a:pathLst>
              </a:custGeom>
              <a:noFill/>
              <a:ln w="1588">
                <a:solidFill>
                  <a:srgbClr val="000000"/>
                </a:solidFill>
                <a:prstDash val="solid"/>
                <a:round/>
                <a:headEnd/>
                <a:tailEnd/>
              </a:ln>
            </p:spPr>
            <p:txBody>
              <a:bodyPr/>
              <a:lstStyle/>
              <a:p>
                <a:endParaRPr lang="en-GB"/>
              </a:p>
            </p:txBody>
          </p:sp>
          <p:sp>
            <p:nvSpPr>
              <p:cNvPr id="13655" name="Rectangle 343"/>
              <p:cNvSpPr>
                <a:spLocks noChangeArrowheads="1"/>
              </p:cNvSpPr>
              <p:nvPr/>
            </p:nvSpPr>
            <p:spPr bwMode="auto">
              <a:xfrm>
                <a:off x="3109" y="1490"/>
                <a:ext cx="7" cy="8"/>
              </a:xfrm>
              <a:prstGeom prst="rect">
                <a:avLst/>
              </a:prstGeom>
              <a:noFill/>
              <a:ln w="1588">
                <a:solidFill>
                  <a:srgbClr val="000000"/>
                </a:solidFill>
                <a:miter lim="800000"/>
                <a:headEnd/>
                <a:tailEnd/>
              </a:ln>
            </p:spPr>
            <p:txBody>
              <a:bodyPr/>
              <a:lstStyle/>
              <a:p>
                <a:endParaRPr lang="en-GB"/>
              </a:p>
            </p:txBody>
          </p:sp>
          <p:sp>
            <p:nvSpPr>
              <p:cNvPr id="13656" name="Freeform 344"/>
              <p:cNvSpPr>
                <a:spLocks/>
              </p:cNvSpPr>
              <p:nvPr/>
            </p:nvSpPr>
            <p:spPr bwMode="auto">
              <a:xfrm>
                <a:off x="3065" y="1506"/>
                <a:ext cx="15" cy="7"/>
              </a:xfrm>
              <a:custGeom>
                <a:avLst/>
                <a:gdLst/>
                <a:ahLst/>
                <a:cxnLst>
                  <a:cxn ang="0">
                    <a:pos x="0" y="30"/>
                  </a:cxn>
                  <a:cxn ang="0">
                    <a:pos x="60" y="0"/>
                  </a:cxn>
                  <a:cxn ang="0">
                    <a:pos x="30" y="0"/>
                  </a:cxn>
                  <a:cxn ang="0">
                    <a:pos x="0" y="30"/>
                  </a:cxn>
                </a:cxnLst>
                <a:rect l="0" t="0" r="r" b="b"/>
                <a:pathLst>
                  <a:path w="60" h="30">
                    <a:moveTo>
                      <a:pt x="0" y="30"/>
                    </a:moveTo>
                    <a:lnTo>
                      <a:pt x="60" y="0"/>
                    </a:lnTo>
                    <a:lnTo>
                      <a:pt x="30" y="0"/>
                    </a:lnTo>
                    <a:lnTo>
                      <a:pt x="0" y="30"/>
                    </a:lnTo>
                  </a:path>
                </a:pathLst>
              </a:custGeom>
              <a:noFill/>
              <a:ln w="1588">
                <a:solidFill>
                  <a:srgbClr val="000000"/>
                </a:solidFill>
                <a:prstDash val="solid"/>
                <a:round/>
                <a:headEnd/>
                <a:tailEnd/>
              </a:ln>
            </p:spPr>
            <p:txBody>
              <a:bodyPr/>
              <a:lstStyle/>
              <a:p>
                <a:endParaRPr lang="en-GB"/>
              </a:p>
            </p:txBody>
          </p:sp>
          <p:sp>
            <p:nvSpPr>
              <p:cNvPr id="13657" name="Freeform 345"/>
              <p:cNvSpPr>
                <a:spLocks/>
              </p:cNvSpPr>
              <p:nvPr/>
            </p:nvSpPr>
            <p:spPr bwMode="auto">
              <a:xfrm>
                <a:off x="3050" y="1624"/>
                <a:ext cx="15" cy="8"/>
              </a:xfrm>
              <a:custGeom>
                <a:avLst/>
                <a:gdLst/>
                <a:ahLst/>
                <a:cxnLst>
                  <a:cxn ang="0">
                    <a:pos x="0" y="0"/>
                  </a:cxn>
                  <a:cxn ang="0">
                    <a:pos x="0" y="31"/>
                  </a:cxn>
                  <a:cxn ang="0">
                    <a:pos x="28" y="31"/>
                  </a:cxn>
                  <a:cxn ang="0">
                    <a:pos x="59" y="0"/>
                  </a:cxn>
                  <a:cxn ang="0">
                    <a:pos x="0" y="0"/>
                  </a:cxn>
                </a:cxnLst>
                <a:rect l="0" t="0" r="r" b="b"/>
                <a:pathLst>
                  <a:path w="59" h="31">
                    <a:moveTo>
                      <a:pt x="0" y="0"/>
                    </a:moveTo>
                    <a:lnTo>
                      <a:pt x="0" y="31"/>
                    </a:lnTo>
                    <a:lnTo>
                      <a:pt x="28" y="31"/>
                    </a:lnTo>
                    <a:lnTo>
                      <a:pt x="59" y="0"/>
                    </a:lnTo>
                    <a:lnTo>
                      <a:pt x="0" y="0"/>
                    </a:lnTo>
                  </a:path>
                </a:pathLst>
              </a:custGeom>
              <a:noFill/>
              <a:ln w="1588">
                <a:solidFill>
                  <a:srgbClr val="000000"/>
                </a:solidFill>
                <a:prstDash val="solid"/>
                <a:round/>
                <a:headEnd/>
                <a:tailEnd/>
              </a:ln>
            </p:spPr>
            <p:txBody>
              <a:bodyPr/>
              <a:lstStyle/>
              <a:p>
                <a:endParaRPr lang="en-GB"/>
              </a:p>
            </p:txBody>
          </p:sp>
          <p:sp>
            <p:nvSpPr>
              <p:cNvPr id="13658" name="Freeform 346"/>
              <p:cNvSpPr>
                <a:spLocks/>
              </p:cNvSpPr>
              <p:nvPr/>
            </p:nvSpPr>
            <p:spPr bwMode="auto">
              <a:xfrm>
                <a:off x="3235" y="1727"/>
                <a:ext cx="15" cy="23"/>
              </a:xfrm>
              <a:custGeom>
                <a:avLst/>
                <a:gdLst/>
                <a:ahLst/>
                <a:cxnLst>
                  <a:cxn ang="0">
                    <a:pos x="29" y="89"/>
                  </a:cxn>
                  <a:cxn ang="0">
                    <a:pos x="29" y="60"/>
                  </a:cxn>
                  <a:cxn ang="0">
                    <a:pos x="60" y="30"/>
                  </a:cxn>
                  <a:cxn ang="0">
                    <a:pos x="60" y="0"/>
                  </a:cxn>
                  <a:cxn ang="0">
                    <a:pos x="29" y="0"/>
                  </a:cxn>
                  <a:cxn ang="0">
                    <a:pos x="0" y="30"/>
                  </a:cxn>
                  <a:cxn ang="0">
                    <a:pos x="0" y="60"/>
                  </a:cxn>
                  <a:cxn ang="0">
                    <a:pos x="29" y="89"/>
                  </a:cxn>
                </a:cxnLst>
                <a:rect l="0" t="0" r="r" b="b"/>
                <a:pathLst>
                  <a:path w="60" h="89">
                    <a:moveTo>
                      <a:pt x="29" y="89"/>
                    </a:moveTo>
                    <a:lnTo>
                      <a:pt x="29" y="60"/>
                    </a:lnTo>
                    <a:lnTo>
                      <a:pt x="60" y="30"/>
                    </a:lnTo>
                    <a:lnTo>
                      <a:pt x="60" y="0"/>
                    </a:lnTo>
                    <a:lnTo>
                      <a:pt x="29" y="0"/>
                    </a:lnTo>
                    <a:lnTo>
                      <a:pt x="0" y="30"/>
                    </a:lnTo>
                    <a:lnTo>
                      <a:pt x="0" y="60"/>
                    </a:lnTo>
                    <a:lnTo>
                      <a:pt x="29" y="89"/>
                    </a:lnTo>
                  </a:path>
                </a:pathLst>
              </a:custGeom>
              <a:noFill/>
              <a:ln w="1588">
                <a:solidFill>
                  <a:srgbClr val="000000"/>
                </a:solidFill>
                <a:prstDash val="solid"/>
                <a:round/>
                <a:headEnd/>
                <a:tailEnd/>
              </a:ln>
            </p:spPr>
            <p:txBody>
              <a:bodyPr/>
              <a:lstStyle/>
              <a:p>
                <a:endParaRPr lang="en-GB"/>
              </a:p>
            </p:txBody>
          </p:sp>
          <p:sp>
            <p:nvSpPr>
              <p:cNvPr id="13659" name="Freeform 347"/>
              <p:cNvSpPr>
                <a:spLocks/>
              </p:cNvSpPr>
              <p:nvPr/>
            </p:nvSpPr>
            <p:spPr bwMode="auto">
              <a:xfrm>
                <a:off x="3183" y="1750"/>
                <a:ext cx="59" cy="52"/>
              </a:xfrm>
              <a:custGeom>
                <a:avLst/>
                <a:gdLst/>
                <a:ahLst/>
                <a:cxnLst>
                  <a:cxn ang="0">
                    <a:pos x="236" y="0"/>
                  </a:cxn>
                  <a:cxn ang="0">
                    <a:pos x="207" y="29"/>
                  </a:cxn>
                  <a:cxn ang="0">
                    <a:pos x="207" y="0"/>
                  </a:cxn>
                  <a:cxn ang="0">
                    <a:pos x="179" y="29"/>
                  </a:cxn>
                  <a:cxn ang="0">
                    <a:pos x="148" y="29"/>
                  </a:cxn>
                  <a:cxn ang="0">
                    <a:pos x="207" y="89"/>
                  </a:cxn>
                  <a:cxn ang="0">
                    <a:pos x="207" y="119"/>
                  </a:cxn>
                  <a:cxn ang="0">
                    <a:pos x="179" y="148"/>
                  </a:cxn>
                  <a:cxn ang="0">
                    <a:pos x="148" y="148"/>
                  </a:cxn>
                  <a:cxn ang="0">
                    <a:pos x="118" y="177"/>
                  </a:cxn>
                  <a:cxn ang="0">
                    <a:pos x="88" y="177"/>
                  </a:cxn>
                  <a:cxn ang="0">
                    <a:pos x="88" y="207"/>
                  </a:cxn>
                  <a:cxn ang="0">
                    <a:pos x="60" y="207"/>
                  </a:cxn>
                  <a:cxn ang="0">
                    <a:pos x="60" y="177"/>
                  </a:cxn>
                  <a:cxn ang="0">
                    <a:pos x="0" y="177"/>
                  </a:cxn>
                </a:cxnLst>
                <a:rect l="0" t="0" r="r" b="b"/>
                <a:pathLst>
                  <a:path w="236" h="207">
                    <a:moveTo>
                      <a:pt x="236" y="0"/>
                    </a:moveTo>
                    <a:lnTo>
                      <a:pt x="207" y="29"/>
                    </a:lnTo>
                    <a:lnTo>
                      <a:pt x="207" y="0"/>
                    </a:lnTo>
                    <a:lnTo>
                      <a:pt x="179" y="29"/>
                    </a:lnTo>
                    <a:lnTo>
                      <a:pt x="148" y="29"/>
                    </a:lnTo>
                    <a:lnTo>
                      <a:pt x="207" y="89"/>
                    </a:lnTo>
                    <a:lnTo>
                      <a:pt x="207" y="119"/>
                    </a:lnTo>
                    <a:lnTo>
                      <a:pt x="179" y="148"/>
                    </a:lnTo>
                    <a:lnTo>
                      <a:pt x="148" y="148"/>
                    </a:lnTo>
                    <a:lnTo>
                      <a:pt x="118" y="177"/>
                    </a:lnTo>
                    <a:lnTo>
                      <a:pt x="88" y="177"/>
                    </a:lnTo>
                    <a:lnTo>
                      <a:pt x="88" y="207"/>
                    </a:lnTo>
                    <a:lnTo>
                      <a:pt x="60" y="207"/>
                    </a:lnTo>
                    <a:lnTo>
                      <a:pt x="60" y="177"/>
                    </a:lnTo>
                    <a:lnTo>
                      <a:pt x="0" y="177"/>
                    </a:lnTo>
                  </a:path>
                </a:pathLst>
              </a:custGeom>
              <a:noFill/>
              <a:ln w="1588">
                <a:solidFill>
                  <a:srgbClr val="000000"/>
                </a:solidFill>
                <a:prstDash val="solid"/>
                <a:round/>
                <a:headEnd/>
                <a:tailEnd/>
              </a:ln>
            </p:spPr>
            <p:txBody>
              <a:bodyPr/>
              <a:lstStyle/>
              <a:p>
                <a:endParaRPr lang="en-GB"/>
              </a:p>
            </p:txBody>
          </p:sp>
          <p:sp>
            <p:nvSpPr>
              <p:cNvPr id="13660" name="Freeform 348"/>
              <p:cNvSpPr>
                <a:spLocks/>
              </p:cNvSpPr>
              <p:nvPr/>
            </p:nvSpPr>
            <p:spPr bwMode="auto">
              <a:xfrm>
                <a:off x="3176" y="1787"/>
                <a:ext cx="7" cy="7"/>
              </a:xfrm>
              <a:custGeom>
                <a:avLst/>
                <a:gdLst/>
                <a:ahLst/>
                <a:cxnLst>
                  <a:cxn ang="0">
                    <a:pos x="30" y="29"/>
                  </a:cxn>
                  <a:cxn ang="0">
                    <a:pos x="30" y="0"/>
                  </a:cxn>
                  <a:cxn ang="0">
                    <a:pos x="0" y="0"/>
                  </a:cxn>
                  <a:cxn ang="0">
                    <a:pos x="30" y="29"/>
                  </a:cxn>
                </a:cxnLst>
                <a:rect l="0" t="0" r="r" b="b"/>
                <a:pathLst>
                  <a:path w="30" h="29">
                    <a:moveTo>
                      <a:pt x="30" y="29"/>
                    </a:moveTo>
                    <a:lnTo>
                      <a:pt x="30" y="0"/>
                    </a:lnTo>
                    <a:lnTo>
                      <a:pt x="0" y="0"/>
                    </a:lnTo>
                    <a:lnTo>
                      <a:pt x="30" y="29"/>
                    </a:lnTo>
                  </a:path>
                </a:pathLst>
              </a:custGeom>
              <a:noFill/>
              <a:ln w="1588">
                <a:solidFill>
                  <a:srgbClr val="000000"/>
                </a:solidFill>
                <a:prstDash val="solid"/>
                <a:round/>
                <a:headEnd/>
                <a:tailEnd/>
              </a:ln>
            </p:spPr>
            <p:txBody>
              <a:bodyPr/>
              <a:lstStyle/>
              <a:p>
                <a:endParaRPr lang="en-GB"/>
              </a:p>
            </p:txBody>
          </p:sp>
          <p:sp>
            <p:nvSpPr>
              <p:cNvPr id="13661" name="Freeform 349"/>
              <p:cNvSpPr>
                <a:spLocks/>
              </p:cNvSpPr>
              <p:nvPr/>
            </p:nvSpPr>
            <p:spPr bwMode="auto">
              <a:xfrm>
                <a:off x="2931" y="1794"/>
                <a:ext cx="252" cy="81"/>
              </a:xfrm>
              <a:custGeom>
                <a:avLst/>
                <a:gdLst/>
                <a:ahLst/>
                <a:cxnLst>
                  <a:cxn ang="0">
                    <a:pos x="1008" y="0"/>
                  </a:cxn>
                  <a:cxn ang="0">
                    <a:pos x="1008" y="30"/>
                  </a:cxn>
                  <a:cxn ang="0">
                    <a:pos x="978" y="30"/>
                  </a:cxn>
                  <a:cxn ang="0">
                    <a:pos x="949" y="60"/>
                  </a:cxn>
                  <a:cxn ang="0">
                    <a:pos x="919" y="60"/>
                  </a:cxn>
                  <a:cxn ang="0">
                    <a:pos x="949" y="89"/>
                  </a:cxn>
                  <a:cxn ang="0">
                    <a:pos x="859" y="89"/>
                  </a:cxn>
                  <a:cxn ang="0">
                    <a:pos x="889" y="148"/>
                  </a:cxn>
                  <a:cxn ang="0">
                    <a:pos x="830" y="148"/>
                  </a:cxn>
                  <a:cxn ang="0">
                    <a:pos x="830" y="179"/>
                  </a:cxn>
                  <a:cxn ang="0">
                    <a:pos x="771" y="237"/>
                  </a:cxn>
                  <a:cxn ang="0">
                    <a:pos x="712" y="267"/>
                  </a:cxn>
                  <a:cxn ang="0">
                    <a:pos x="682" y="267"/>
                  </a:cxn>
                  <a:cxn ang="0">
                    <a:pos x="652" y="298"/>
                  </a:cxn>
                  <a:cxn ang="0">
                    <a:pos x="621" y="298"/>
                  </a:cxn>
                  <a:cxn ang="0">
                    <a:pos x="594" y="325"/>
                  </a:cxn>
                  <a:cxn ang="0">
                    <a:pos x="564" y="298"/>
                  </a:cxn>
                  <a:cxn ang="0">
                    <a:pos x="534" y="325"/>
                  </a:cxn>
                  <a:cxn ang="0">
                    <a:pos x="357" y="325"/>
                  </a:cxn>
                  <a:cxn ang="0">
                    <a:pos x="327" y="298"/>
                  </a:cxn>
                  <a:cxn ang="0">
                    <a:pos x="296" y="325"/>
                  </a:cxn>
                  <a:cxn ang="0">
                    <a:pos x="266" y="298"/>
                  </a:cxn>
                  <a:cxn ang="0">
                    <a:pos x="296" y="267"/>
                  </a:cxn>
                  <a:cxn ang="0">
                    <a:pos x="266" y="267"/>
                  </a:cxn>
                  <a:cxn ang="0">
                    <a:pos x="207" y="237"/>
                  </a:cxn>
                  <a:cxn ang="0">
                    <a:pos x="148" y="237"/>
                  </a:cxn>
                  <a:cxn ang="0">
                    <a:pos x="89" y="179"/>
                  </a:cxn>
                  <a:cxn ang="0">
                    <a:pos x="59" y="179"/>
                  </a:cxn>
                  <a:cxn ang="0">
                    <a:pos x="0" y="119"/>
                  </a:cxn>
                  <a:cxn ang="0">
                    <a:pos x="0" y="89"/>
                  </a:cxn>
                  <a:cxn ang="0">
                    <a:pos x="59" y="30"/>
                  </a:cxn>
                  <a:cxn ang="0">
                    <a:pos x="89" y="30"/>
                  </a:cxn>
                  <a:cxn ang="0">
                    <a:pos x="120" y="60"/>
                  </a:cxn>
                  <a:cxn ang="0">
                    <a:pos x="148" y="60"/>
                  </a:cxn>
                </a:cxnLst>
                <a:rect l="0" t="0" r="r" b="b"/>
                <a:pathLst>
                  <a:path w="1008" h="325">
                    <a:moveTo>
                      <a:pt x="1008" y="0"/>
                    </a:moveTo>
                    <a:lnTo>
                      <a:pt x="1008" y="30"/>
                    </a:lnTo>
                    <a:lnTo>
                      <a:pt x="978" y="30"/>
                    </a:lnTo>
                    <a:lnTo>
                      <a:pt x="949" y="60"/>
                    </a:lnTo>
                    <a:lnTo>
                      <a:pt x="919" y="60"/>
                    </a:lnTo>
                    <a:lnTo>
                      <a:pt x="949" y="89"/>
                    </a:lnTo>
                    <a:lnTo>
                      <a:pt x="859" y="89"/>
                    </a:lnTo>
                    <a:lnTo>
                      <a:pt x="889" y="148"/>
                    </a:lnTo>
                    <a:lnTo>
                      <a:pt x="830" y="148"/>
                    </a:lnTo>
                    <a:lnTo>
                      <a:pt x="830" y="179"/>
                    </a:lnTo>
                    <a:lnTo>
                      <a:pt x="771" y="237"/>
                    </a:lnTo>
                    <a:lnTo>
                      <a:pt x="712" y="267"/>
                    </a:lnTo>
                    <a:lnTo>
                      <a:pt x="682" y="267"/>
                    </a:lnTo>
                    <a:lnTo>
                      <a:pt x="652" y="298"/>
                    </a:lnTo>
                    <a:lnTo>
                      <a:pt x="621" y="298"/>
                    </a:lnTo>
                    <a:lnTo>
                      <a:pt x="594" y="325"/>
                    </a:lnTo>
                    <a:lnTo>
                      <a:pt x="564" y="298"/>
                    </a:lnTo>
                    <a:lnTo>
                      <a:pt x="534" y="325"/>
                    </a:lnTo>
                    <a:lnTo>
                      <a:pt x="357" y="325"/>
                    </a:lnTo>
                    <a:lnTo>
                      <a:pt x="327" y="298"/>
                    </a:lnTo>
                    <a:lnTo>
                      <a:pt x="296" y="325"/>
                    </a:lnTo>
                    <a:lnTo>
                      <a:pt x="266" y="298"/>
                    </a:lnTo>
                    <a:lnTo>
                      <a:pt x="296" y="267"/>
                    </a:lnTo>
                    <a:lnTo>
                      <a:pt x="266" y="267"/>
                    </a:lnTo>
                    <a:lnTo>
                      <a:pt x="207" y="237"/>
                    </a:lnTo>
                    <a:lnTo>
                      <a:pt x="148" y="237"/>
                    </a:lnTo>
                    <a:lnTo>
                      <a:pt x="89" y="179"/>
                    </a:lnTo>
                    <a:lnTo>
                      <a:pt x="59" y="179"/>
                    </a:lnTo>
                    <a:lnTo>
                      <a:pt x="0" y="119"/>
                    </a:lnTo>
                    <a:lnTo>
                      <a:pt x="0" y="89"/>
                    </a:lnTo>
                    <a:lnTo>
                      <a:pt x="59" y="30"/>
                    </a:lnTo>
                    <a:lnTo>
                      <a:pt x="89" y="30"/>
                    </a:lnTo>
                    <a:lnTo>
                      <a:pt x="120" y="60"/>
                    </a:lnTo>
                    <a:lnTo>
                      <a:pt x="148" y="60"/>
                    </a:lnTo>
                  </a:path>
                </a:pathLst>
              </a:custGeom>
              <a:noFill/>
              <a:ln w="1588">
                <a:solidFill>
                  <a:srgbClr val="000000"/>
                </a:solidFill>
                <a:prstDash val="solid"/>
                <a:round/>
                <a:headEnd/>
                <a:tailEnd/>
              </a:ln>
            </p:spPr>
            <p:txBody>
              <a:bodyPr/>
              <a:lstStyle/>
              <a:p>
                <a:endParaRPr lang="en-GB"/>
              </a:p>
            </p:txBody>
          </p:sp>
          <p:sp>
            <p:nvSpPr>
              <p:cNvPr id="13662" name="Freeform 350"/>
              <p:cNvSpPr>
                <a:spLocks/>
              </p:cNvSpPr>
              <p:nvPr/>
            </p:nvSpPr>
            <p:spPr bwMode="auto">
              <a:xfrm>
                <a:off x="2983" y="1616"/>
                <a:ext cx="30" cy="23"/>
              </a:xfrm>
              <a:custGeom>
                <a:avLst/>
                <a:gdLst/>
                <a:ahLst/>
                <a:cxnLst>
                  <a:cxn ang="0">
                    <a:pos x="120" y="60"/>
                  </a:cxn>
                  <a:cxn ang="0">
                    <a:pos x="89" y="29"/>
                  </a:cxn>
                  <a:cxn ang="0">
                    <a:pos x="89" y="0"/>
                  </a:cxn>
                  <a:cxn ang="0">
                    <a:pos x="59" y="0"/>
                  </a:cxn>
                  <a:cxn ang="0">
                    <a:pos x="59" y="60"/>
                  </a:cxn>
                  <a:cxn ang="0">
                    <a:pos x="0" y="60"/>
                  </a:cxn>
                  <a:cxn ang="0">
                    <a:pos x="31" y="88"/>
                  </a:cxn>
                  <a:cxn ang="0">
                    <a:pos x="59" y="88"/>
                  </a:cxn>
                  <a:cxn ang="0">
                    <a:pos x="89" y="60"/>
                  </a:cxn>
                  <a:cxn ang="0">
                    <a:pos x="120" y="60"/>
                  </a:cxn>
                </a:cxnLst>
                <a:rect l="0" t="0" r="r" b="b"/>
                <a:pathLst>
                  <a:path w="120" h="88">
                    <a:moveTo>
                      <a:pt x="120" y="60"/>
                    </a:moveTo>
                    <a:lnTo>
                      <a:pt x="89" y="29"/>
                    </a:lnTo>
                    <a:lnTo>
                      <a:pt x="89" y="0"/>
                    </a:lnTo>
                    <a:lnTo>
                      <a:pt x="59" y="0"/>
                    </a:lnTo>
                    <a:lnTo>
                      <a:pt x="59" y="60"/>
                    </a:lnTo>
                    <a:lnTo>
                      <a:pt x="0" y="60"/>
                    </a:lnTo>
                    <a:lnTo>
                      <a:pt x="31" y="88"/>
                    </a:lnTo>
                    <a:lnTo>
                      <a:pt x="59" y="88"/>
                    </a:lnTo>
                    <a:lnTo>
                      <a:pt x="89" y="60"/>
                    </a:lnTo>
                    <a:lnTo>
                      <a:pt x="120" y="60"/>
                    </a:lnTo>
                  </a:path>
                </a:pathLst>
              </a:custGeom>
              <a:noFill/>
              <a:ln w="1588">
                <a:solidFill>
                  <a:srgbClr val="000000"/>
                </a:solidFill>
                <a:prstDash val="solid"/>
                <a:round/>
                <a:headEnd/>
                <a:tailEnd/>
              </a:ln>
            </p:spPr>
            <p:txBody>
              <a:bodyPr/>
              <a:lstStyle/>
              <a:p>
                <a:endParaRPr lang="en-GB"/>
              </a:p>
            </p:txBody>
          </p:sp>
          <p:sp>
            <p:nvSpPr>
              <p:cNvPr id="13663" name="Freeform 351"/>
              <p:cNvSpPr>
                <a:spLocks/>
              </p:cNvSpPr>
              <p:nvPr/>
            </p:nvSpPr>
            <p:spPr bwMode="auto">
              <a:xfrm>
                <a:off x="3013" y="1624"/>
                <a:ext cx="22" cy="22"/>
              </a:xfrm>
              <a:custGeom>
                <a:avLst/>
                <a:gdLst/>
                <a:ahLst/>
                <a:cxnLst>
                  <a:cxn ang="0">
                    <a:pos x="0" y="31"/>
                  </a:cxn>
                  <a:cxn ang="0">
                    <a:pos x="57" y="89"/>
                  </a:cxn>
                  <a:cxn ang="0">
                    <a:pos x="87" y="89"/>
                  </a:cxn>
                  <a:cxn ang="0">
                    <a:pos x="57" y="59"/>
                  </a:cxn>
                  <a:cxn ang="0">
                    <a:pos x="87" y="31"/>
                  </a:cxn>
                  <a:cxn ang="0">
                    <a:pos x="57" y="31"/>
                  </a:cxn>
                  <a:cxn ang="0">
                    <a:pos x="87" y="0"/>
                  </a:cxn>
                  <a:cxn ang="0">
                    <a:pos x="57" y="0"/>
                  </a:cxn>
                  <a:cxn ang="0">
                    <a:pos x="30" y="31"/>
                  </a:cxn>
                  <a:cxn ang="0">
                    <a:pos x="0" y="31"/>
                  </a:cxn>
                </a:cxnLst>
                <a:rect l="0" t="0" r="r" b="b"/>
                <a:pathLst>
                  <a:path w="87" h="89">
                    <a:moveTo>
                      <a:pt x="0" y="31"/>
                    </a:moveTo>
                    <a:lnTo>
                      <a:pt x="57" y="89"/>
                    </a:lnTo>
                    <a:lnTo>
                      <a:pt x="87" y="89"/>
                    </a:lnTo>
                    <a:lnTo>
                      <a:pt x="57" y="59"/>
                    </a:lnTo>
                    <a:lnTo>
                      <a:pt x="87" y="31"/>
                    </a:lnTo>
                    <a:lnTo>
                      <a:pt x="57" y="31"/>
                    </a:lnTo>
                    <a:lnTo>
                      <a:pt x="87" y="0"/>
                    </a:lnTo>
                    <a:lnTo>
                      <a:pt x="57" y="0"/>
                    </a:lnTo>
                    <a:lnTo>
                      <a:pt x="30" y="31"/>
                    </a:lnTo>
                    <a:lnTo>
                      <a:pt x="0" y="31"/>
                    </a:lnTo>
                  </a:path>
                </a:pathLst>
              </a:custGeom>
              <a:noFill/>
              <a:ln w="1588">
                <a:solidFill>
                  <a:srgbClr val="000000"/>
                </a:solidFill>
                <a:prstDash val="solid"/>
                <a:round/>
                <a:headEnd/>
                <a:tailEnd/>
              </a:ln>
            </p:spPr>
            <p:txBody>
              <a:bodyPr/>
              <a:lstStyle/>
              <a:p>
                <a:endParaRPr lang="en-GB"/>
              </a:p>
            </p:txBody>
          </p:sp>
          <p:sp>
            <p:nvSpPr>
              <p:cNvPr id="13664" name="Freeform 352"/>
              <p:cNvSpPr>
                <a:spLocks/>
              </p:cNvSpPr>
              <p:nvPr/>
            </p:nvSpPr>
            <p:spPr bwMode="auto">
              <a:xfrm>
                <a:off x="2961" y="1624"/>
                <a:ext cx="15" cy="8"/>
              </a:xfrm>
              <a:custGeom>
                <a:avLst/>
                <a:gdLst/>
                <a:ahLst/>
                <a:cxnLst>
                  <a:cxn ang="0">
                    <a:pos x="28" y="0"/>
                  </a:cxn>
                  <a:cxn ang="0">
                    <a:pos x="0" y="31"/>
                  </a:cxn>
                  <a:cxn ang="0">
                    <a:pos x="58" y="31"/>
                  </a:cxn>
                  <a:cxn ang="0">
                    <a:pos x="28" y="0"/>
                  </a:cxn>
                </a:cxnLst>
                <a:rect l="0" t="0" r="r" b="b"/>
                <a:pathLst>
                  <a:path w="58" h="31">
                    <a:moveTo>
                      <a:pt x="28" y="0"/>
                    </a:moveTo>
                    <a:lnTo>
                      <a:pt x="0" y="31"/>
                    </a:lnTo>
                    <a:lnTo>
                      <a:pt x="58" y="31"/>
                    </a:lnTo>
                    <a:lnTo>
                      <a:pt x="28" y="0"/>
                    </a:lnTo>
                  </a:path>
                </a:pathLst>
              </a:custGeom>
              <a:noFill/>
              <a:ln w="1588">
                <a:solidFill>
                  <a:srgbClr val="000000"/>
                </a:solidFill>
                <a:prstDash val="solid"/>
                <a:round/>
                <a:headEnd/>
                <a:tailEnd/>
              </a:ln>
            </p:spPr>
            <p:txBody>
              <a:bodyPr/>
              <a:lstStyle/>
              <a:p>
                <a:endParaRPr lang="en-GB"/>
              </a:p>
            </p:txBody>
          </p:sp>
          <p:sp>
            <p:nvSpPr>
              <p:cNvPr id="13665" name="Freeform 353"/>
              <p:cNvSpPr>
                <a:spLocks/>
              </p:cNvSpPr>
              <p:nvPr/>
            </p:nvSpPr>
            <p:spPr bwMode="auto">
              <a:xfrm>
                <a:off x="2976" y="1683"/>
                <a:ext cx="44" cy="30"/>
              </a:xfrm>
              <a:custGeom>
                <a:avLst/>
                <a:gdLst/>
                <a:ahLst/>
                <a:cxnLst>
                  <a:cxn ang="0">
                    <a:pos x="0" y="58"/>
                  </a:cxn>
                  <a:cxn ang="0">
                    <a:pos x="29" y="58"/>
                  </a:cxn>
                  <a:cxn ang="0">
                    <a:pos x="88" y="30"/>
                  </a:cxn>
                  <a:cxn ang="0">
                    <a:pos x="118" y="30"/>
                  </a:cxn>
                  <a:cxn ang="0">
                    <a:pos x="88" y="89"/>
                  </a:cxn>
                  <a:cxn ang="0">
                    <a:pos x="88" y="118"/>
                  </a:cxn>
                  <a:cxn ang="0">
                    <a:pos x="118" y="89"/>
                  </a:cxn>
                  <a:cxn ang="0">
                    <a:pos x="118" y="58"/>
                  </a:cxn>
                  <a:cxn ang="0">
                    <a:pos x="179" y="0"/>
                  </a:cxn>
                  <a:cxn ang="0">
                    <a:pos x="88" y="0"/>
                  </a:cxn>
                  <a:cxn ang="0">
                    <a:pos x="29" y="30"/>
                  </a:cxn>
                  <a:cxn ang="0">
                    <a:pos x="0" y="58"/>
                  </a:cxn>
                </a:cxnLst>
                <a:rect l="0" t="0" r="r" b="b"/>
                <a:pathLst>
                  <a:path w="179" h="118">
                    <a:moveTo>
                      <a:pt x="0" y="58"/>
                    </a:moveTo>
                    <a:lnTo>
                      <a:pt x="29" y="58"/>
                    </a:lnTo>
                    <a:lnTo>
                      <a:pt x="88" y="30"/>
                    </a:lnTo>
                    <a:lnTo>
                      <a:pt x="118" y="30"/>
                    </a:lnTo>
                    <a:lnTo>
                      <a:pt x="88" y="89"/>
                    </a:lnTo>
                    <a:lnTo>
                      <a:pt x="88" y="118"/>
                    </a:lnTo>
                    <a:lnTo>
                      <a:pt x="118" y="89"/>
                    </a:lnTo>
                    <a:lnTo>
                      <a:pt x="118" y="58"/>
                    </a:lnTo>
                    <a:lnTo>
                      <a:pt x="179" y="0"/>
                    </a:lnTo>
                    <a:lnTo>
                      <a:pt x="88" y="0"/>
                    </a:lnTo>
                    <a:lnTo>
                      <a:pt x="29" y="30"/>
                    </a:lnTo>
                    <a:lnTo>
                      <a:pt x="0" y="58"/>
                    </a:lnTo>
                  </a:path>
                </a:pathLst>
              </a:custGeom>
              <a:noFill/>
              <a:ln w="1588">
                <a:solidFill>
                  <a:srgbClr val="000000"/>
                </a:solidFill>
                <a:prstDash val="solid"/>
                <a:round/>
                <a:headEnd/>
                <a:tailEnd/>
              </a:ln>
            </p:spPr>
            <p:txBody>
              <a:bodyPr/>
              <a:lstStyle/>
              <a:p>
                <a:endParaRPr lang="en-GB"/>
              </a:p>
            </p:txBody>
          </p:sp>
          <p:sp>
            <p:nvSpPr>
              <p:cNvPr id="13666" name="Freeform 354"/>
              <p:cNvSpPr>
                <a:spLocks/>
              </p:cNvSpPr>
              <p:nvPr/>
            </p:nvSpPr>
            <p:spPr bwMode="auto">
              <a:xfrm>
                <a:off x="2939" y="1698"/>
                <a:ext cx="37" cy="22"/>
              </a:xfrm>
              <a:custGeom>
                <a:avLst/>
                <a:gdLst/>
                <a:ahLst/>
                <a:cxnLst>
                  <a:cxn ang="0">
                    <a:pos x="149" y="0"/>
                  </a:cxn>
                  <a:cxn ang="0">
                    <a:pos x="119" y="0"/>
                  </a:cxn>
                  <a:cxn ang="0">
                    <a:pos x="91" y="31"/>
                  </a:cxn>
                  <a:cxn ang="0">
                    <a:pos x="91" y="60"/>
                  </a:cxn>
                  <a:cxn ang="0">
                    <a:pos x="60" y="90"/>
                  </a:cxn>
                  <a:cxn ang="0">
                    <a:pos x="30" y="90"/>
                  </a:cxn>
                  <a:cxn ang="0">
                    <a:pos x="30" y="31"/>
                  </a:cxn>
                  <a:cxn ang="0">
                    <a:pos x="0" y="31"/>
                  </a:cxn>
                </a:cxnLst>
                <a:rect l="0" t="0" r="r" b="b"/>
                <a:pathLst>
                  <a:path w="149" h="90">
                    <a:moveTo>
                      <a:pt x="149" y="0"/>
                    </a:moveTo>
                    <a:lnTo>
                      <a:pt x="119" y="0"/>
                    </a:lnTo>
                    <a:lnTo>
                      <a:pt x="91" y="31"/>
                    </a:lnTo>
                    <a:lnTo>
                      <a:pt x="91" y="60"/>
                    </a:lnTo>
                    <a:lnTo>
                      <a:pt x="60" y="90"/>
                    </a:lnTo>
                    <a:lnTo>
                      <a:pt x="30" y="90"/>
                    </a:lnTo>
                    <a:lnTo>
                      <a:pt x="30" y="31"/>
                    </a:lnTo>
                    <a:lnTo>
                      <a:pt x="0" y="31"/>
                    </a:lnTo>
                  </a:path>
                </a:pathLst>
              </a:custGeom>
              <a:noFill/>
              <a:ln w="1588">
                <a:solidFill>
                  <a:srgbClr val="000000"/>
                </a:solidFill>
                <a:prstDash val="solid"/>
                <a:round/>
                <a:headEnd/>
                <a:tailEnd/>
              </a:ln>
            </p:spPr>
            <p:txBody>
              <a:bodyPr/>
              <a:lstStyle/>
              <a:p>
                <a:endParaRPr lang="en-GB"/>
              </a:p>
            </p:txBody>
          </p:sp>
          <p:sp>
            <p:nvSpPr>
              <p:cNvPr id="13667" name="Freeform 355"/>
              <p:cNvSpPr>
                <a:spLocks/>
              </p:cNvSpPr>
              <p:nvPr/>
            </p:nvSpPr>
            <p:spPr bwMode="auto">
              <a:xfrm>
                <a:off x="2931" y="1609"/>
                <a:ext cx="15" cy="7"/>
              </a:xfrm>
              <a:custGeom>
                <a:avLst/>
                <a:gdLst/>
                <a:ahLst/>
                <a:cxnLst>
                  <a:cxn ang="0">
                    <a:pos x="29" y="0"/>
                  </a:cxn>
                  <a:cxn ang="0">
                    <a:pos x="0" y="30"/>
                  </a:cxn>
                  <a:cxn ang="0">
                    <a:pos x="59" y="30"/>
                  </a:cxn>
                  <a:cxn ang="0">
                    <a:pos x="29" y="0"/>
                  </a:cxn>
                </a:cxnLst>
                <a:rect l="0" t="0" r="r" b="b"/>
                <a:pathLst>
                  <a:path w="59" h="30">
                    <a:moveTo>
                      <a:pt x="29" y="0"/>
                    </a:moveTo>
                    <a:lnTo>
                      <a:pt x="0" y="30"/>
                    </a:lnTo>
                    <a:lnTo>
                      <a:pt x="59" y="30"/>
                    </a:lnTo>
                    <a:lnTo>
                      <a:pt x="29" y="0"/>
                    </a:lnTo>
                  </a:path>
                </a:pathLst>
              </a:custGeom>
              <a:noFill/>
              <a:ln w="1588">
                <a:solidFill>
                  <a:srgbClr val="000000"/>
                </a:solidFill>
                <a:prstDash val="solid"/>
                <a:round/>
                <a:headEnd/>
                <a:tailEnd/>
              </a:ln>
            </p:spPr>
            <p:txBody>
              <a:bodyPr/>
              <a:lstStyle/>
              <a:p>
                <a:endParaRPr lang="en-GB"/>
              </a:p>
            </p:txBody>
          </p:sp>
          <p:sp>
            <p:nvSpPr>
              <p:cNvPr id="13668" name="Freeform 356"/>
              <p:cNvSpPr>
                <a:spLocks/>
              </p:cNvSpPr>
              <p:nvPr/>
            </p:nvSpPr>
            <p:spPr bwMode="auto">
              <a:xfrm>
                <a:off x="2939" y="1602"/>
                <a:ext cx="14" cy="7"/>
              </a:xfrm>
              <a:custGeom>
                <a:avLst/>
                <a:gdLst/>
                <a:ahLst/>
                <a:cxnLst>
                  <a:cxn ang="0">
                    <a:pos x="0" y="28"/>
                  </a:cxn>
                  <a:cxn ang="0">
                    <a:pos x="30" y="28"/>
                  </a:cxn>
                  <a:cxn ang="0">
                    <a:pos x="60" y="0"/>
                  </a:cxn>
                  <a:cxn ang="0">
                    <a:pos x="30" y="0"/>
                  </a:cxn>
                  <a:cxn ang="0">
                    <a:pos x="0" y="28"/>
                  </a:cxn>
                </a:cxnLst>
                <a:rect l="0" t="0" r="r" b="b"/>
                <a:pathLst>
                  <a:path w="60" h="28">
                    <a:moveTo>
                      <a:pt x="0" y="28"/>
                    </a:moveTo>
                    <a:lnTo>
                      <a:pt x="30" y="28"/>
                    </a:lnTo>
                    <a:lnTo>
                      <a:pt x="60" y="0"/>
                    </a:lnTo>
                    <a:lnTo>
                      <a:pt x="30" y="0"/>
                    </a:lnTo>
                    <a:lnTo>
                      <a:pt x="0" y="28"/>
                    </a:lnTo>
                  </a:path>
                </a:pathLst>
              </a:custGeom>
              <a:noFill/>
              <a:ln w="1588">
                <a:solidFill>
                  <a:srgbClr val="000000"/>
                </a:solidFill>
                <a:prstDash val="solid"/>
                <a:round/>
                <a:headEnd/>
                <a:tailEnd/>
              </a:ln>
            </p:spPr>
            <p:txBody>
              <a:bodyPr/>
              <a:lstStyle/>
              <a:p>
                <a:endParaRPr lang="en-GB"/>
              </a:p>
            </p:txBody>
          </p:sp>
          <p:sp>
            <p:nvSpPr>
              <p:cNvPr id="13669" name="Freeform 357"/>
              <p:cNvSpPr>
                <a:spLocks/>
              </p:cNvSpPr>
              <p:nvPr/>
            </p:nvSpPr>
            <p:spPr bwMode="auto">
              <a:xfrm>
                <a:off x="2916" y="1602"/>
                <a:ext cx="23" cy="37"/>
              </a:xfrm>
              <a:custGeom>
                <a:avLst/>
                <a:gdLst/>
                <a:ahLst/>
                <a:cxnLst>
                  <a:cxn ang="0">
                    <a:pos x="59" y="146"/>
                  </a:cxn>
                  <a:cxn ang="0">
                    <a:pos x="0" y="87"/>
                  </a:cxn>
                  <a:cxn ang="0">
                    <a:pos x="30" y="87"/>
                  </a:cxn>
                  <a:cxn ang="0">
                    <a:pos x="0" y="58"/>
                  </a:cxn>
                  <a:cxn ang="0">
                    <a:pos x="0" y="28"/>
                  </a:cxn>
                  <a:cxn ang="0">
                    <a:pos x="30" y="0"/>
                  </a:cxn>
                  <a:cxn ang="0">
                    <a:pos x="59" y="28"/>
                  </a:cxn>
                  <a:cxn ang="0">
                    <a:pos x="88" y="28"/>
                  </a:cxn>
                </a:cxnLst>
                <a:rect l="0" t="0" r="r" b="b"/>
                <a:pathLst>
                  <a:path w="88" h="146">
                    <a:moveTo>
                      <a:pt x="59" y="146"/>
                    </a:moveTo>
                    <a:lnTo>
                      <a:pt x="0" y="87"/>
                    </a:lnTo>
                    <a:lnTo>
                      <a:pt x="30" y="87"/>
                    </a:lnTo>
                    <a:lnTo>
                      <a:pt x="0" y="58"/>
                    </a:lnTo>
                    <a:lnTo>
                      <a:pt x="0" y="28"/>
                    </a:lnTo>
                    <a:lnTo>
                      <a:pt x="30" y="0"/>
                    </a:lnTo>
                    <a:lnTo>
                      <a:pt x="59" y="28"/>
                    </a:lnTo>
                    <a:lnTo>
                      <a:pt x="88" y="28"/>
                    </a:lnTo>
                  </a:path>
                </a:pathLst>
              </a:custGeom>
              <a:noFill/>
              <a:ln w="1588">
                <a:solidFill>
                  <a:srgbClr val="000000"/>
                </a:solidFill>
                <a:prstDash val="solid"/>
                <a:round/>
                <a:headEnd/>
                <a:tailEnd/>
              </a:ln>
            </p:spPr>
            <p:txBody>
              <a:bodyPr/>
              <a:lstStyle/>
              <a:p>
                <a:endParaRPr lang="en-GB"/>
              </a:p>
            </p:txBody>
          </p:sp>
          <p:sp>
            <p:nvSpPr>
              <p:cNvPr id="13670" name="Freeform 358"/>
              <p:cNvSpPr>
                <a:spLocks/>
              </p:cNvSpPr>
              <p:nvPr/>
            </p:nvSpPr>
            <p:spPr bwMode="auto">
              <a:xfrm>
                <a:off x="2931" y="1632"/>
                <a:ext cx="22" cy="7"/>
              </a:xfrm>
              <a:custGeom>
                <a:avLst/>
                <a:gdLst/>
                <a:ahLst/>
                <a:cxnLst>
                  <a:cxn ang="0">
                    <a:pos x="0" y="28"/>
                  </a:cxn>
                  <a:cxn ang="0">
                    <a:pos x="59" y="28"/>
                  </a:cxn>
                  <a:cxn ang="0">
                    <a:pos x="89" y="0"/>
                  </a:cxn>
                  <a:cxn ang="0">
                    <a:pos x="29" y="0"/>
                  </a:cxn>
                  <a:cxn ang="0">
                    <a:pos x="0" y="28"/>
                  </a:cxn>
                </a:cxnLst>
                <a:rect l="0" t="0" r="r" b="b"/>
                <a:pathLst>
                  <a:path w="89" h="28">
                    <a:moveTo>
                      <a:pt x="0" y="28"/>
                    </a:moveTo>
                    <a:lnTo>
                      <a:pt x="59" y="28"/>
                    </a:lnTo>
                    <a:lnTo>
                      <a:pt x="89" y="0"/>
                    </a:lnTo>
                    <a:lnTo>
                      <a:pt x="29" y="0"/>
                    </a:lnTo>
                    <a:lnTo>
                      <a:pt x="0" y="28"/>
                    </a:lnTo>
                  </a:path>
                </a:pathLst>
              </a:custGeom>
              <a:noFill/>
              <a:ln w="1588">
                <a:solidFill>
                  <a:srgbClr val="000000"/>
                </a:solidFill>
                <a:prstDash val="solid"/>
                <a:round/>
                <a:headEnd/>
                <a:tailEnd/>
              </a:ln>
            </p:spPr>
            <p:txBody>
              <a:bodyPr/>
              <a:lstStyle/>
              <a:p>
                <a:endParaRPr lang="en-GB"/>
              </a:p>
            </p:txBody>
          </p:sp>
          <p:sp>
            <p:nvSpPr>
              <p:cNvPr id="13671" name="Freeform 359"/>
              <p:cNvSpPr>
                <a:spLocks/>
              </p:cNvSpPr>
              <p:nvPr/>
            </p:nvSpPr>
            <p:spPr bwMode="auto">
              <a:xfrm>
                <a:off x="2909" y="1639"/>
                <a:ext cx="30" cy="66"/>
              </a:xfrm>
              <a:custGeom>
                <a:avLst/>
                <a:gdLst/>
                <a:ahLst/>
                <a:cxnLst>
                  <a:cxn ang="0">
                    <a:pos x="118" y="268"/>
                  </a:cxn>
                  <a:cxn ang="0">
                    <a:pos x="89" y="268"/>
                  </a:cxn>
                  <a:cxn ang="0">
                    <a:pos x="60" y="237"/>
                  </a:cxn>
                  <a:cxn ang="0">
                    <a:pos x="60" y="179"/>
                  </a:cxn>
                  <a:cxn ang="0">
                    <a:pos x="89" y="209"/>
                  </a:cxn>
                  <a:cxn ang="0">
                    <a:pos x="118" y="179"/>
                  </a:cxn>
                  <a:cxn ang="0">
                    <a:pos x="89" y="179"/>
                  </a:cxn>
                  <a:cxn ang="0">
                    <a:pos x="0" y="91"/>
                  </a:cxn>
                  <a:cxn ang="0">
                    <a:pos x="60" y="91"/>
                  </a:cxn>
                  <a:cxn ang="0">
                    <a:pos x="89" y="118"/>
                  </a:cxn>
                  <a:cxn ang="0">
                    <a:pos x="89" y="61"/>
                  </a:cxn>
                  <a:cxn ang="0">
                    <a:pos x="30" y="61"/>
                  </a:cxn>
                  <a:cxn ang="0">
                    <a:pos x="30" y="30"/>
                  </a:cxn>
                  <a:cxn ang="0">
                    <a:pos x="0" y="30"/>
                  </a:cxn>
                  <a:cxn ang="0">
                    <a:pos x="0" y="0"/>
                  </a:cxn>
                  <a:cxn ang="0">
                    <a:pos x="89" y="0"/>
                  </a:cxn>
                </a:cxnLst>
                <a:rect l="0" t="0" r="r" b="b"/>
                <a:pathLst>
                  <a:path w="118" h="268">
                    <a:moveTo>
                      <a:pt x="118" y="268"/>
                    </a:moveTo>
                    <a:lnTo>
                      <a:pt x="89" y="268"/>
                    </a:lnTo>
                    <a:lnTo>
                      <a:pt x="60" y="237"/>
                    </a:lnTo>
                    <a:lnTo>
                      <a:pt x="60" y="179"/>
                    </a:lnTo>
                    <a:lnTo>
                      <a:pt x="89" y="209"/>
                    </a:lnTo>
                    <a:lnTo>
                      <a:pt x="118" y="179"/>
                    </a:lnTo>
                    <a:lnTo>
                      <a:pt x="89" y="179"/>
                    </a:lnTo>
                    <a:lnTo>
                      <a:pt x="0" y="91"/>
                    </a:lnTo>
                    <a:lnTo>
                      <a:pt x="60" y="91"/>
                    </a:lnTo>
                    <a:lnTo>
                      <a:pt x="89" y="118"/>
                    </a:lnTo>
                    <a:lnTo>
                      <a:pt x="89" y="61"/>
                    </a:lnTo>
                    <a:lnTo>
                      <a:pt x="30" y="61"/>
                    </a:lnTo>
                    <a:lnTo>
                      <a:pt x="30" y="30"/>
                    </a:lnTo>
                    <a:lnTo>
                      <a:pt x="0" y="30"/>
                    </a:lnTo>
                    <a:lnTo>
                      <a:pt x="0" y="0"/>
                    </a:lnTo>
                    <a:lnTo>
                      <a:pt x="89" y="0"/>
                    </a:lnTo>
                  </a:path>
                </a:pathLst>
              </a:custGeom>
              <a:noFill/>
              <a:ln w="1588">
                <a:solidFill>
                  <a:srgbClr val="000000"/>
                </a:solidFill>
                <a:prstDash val="solid"/>
                <a:round/>
                <a:headEnd/>
                <a:tailEnd/>
              </a:ln>
            </p:spPr>
            <p:txBody>
              <a:bodyPr/>
              <a:lstStyle/>
              <a:p>
                <a:endParaRPr lang="en-GB"/>
              </a:p>
            </p:txBody>
          </p:sp>
          <p:sp>
            <p:nvSpPr>
              <p:cNvPr id="13672" name="Freeform 360"/>
              <p:cNvSpPr>
                <a:spLocks/>
              </p:cNvSpPr>
              <p:nvPr/>
            </p:nvSpPr>
            <p:spPr bwMode="auto">
              <a:xfrm>
                <a:off x="5398" y="736"/>
                <a:ext cx="363" cy="192"/>
              </a:xfrm>
              <a:custGeom>
                <a:avLst/>
                <a:gdLst/>
                <a:ahLst/>
                <a:cxnLst>
                  <a:cxn ang="0">
                    <a:pos x="532" y="591"/>
                  </a:cxn>
                  <a:cxn ang="0">
                    <a:pos x="562" y="531"/>
                  </a:cxn>
                  <a:cxn ang="0">
                    <a:pos x="502" y="561"/>
                  </a:cxn>
                  <a:cxn ang="0">
                    <a:pos x="444" y="531"/>
                  </a:cxn>
                  <a:cxn ang="0">
                    <a:pos x="414" y="531"/>
                  </a:cxn>
                  <a:cxn ang="0">
                    <a:pos x="384" y="531"/>
                  </a:cxn>
                  <a:cxn ang="0">
                    <a:pos x="295" y="503"/>
                  </a:cxn>
                  <a:cxn ang="0">
                    <a:pos x="237" y="531"/>
                  </a:cxn>
                  <a:cxn ang="0">
                    <a:pos x="118" y="503"/>
                  </a:cxn>
                  <a:cxn ang="0">
                    <a:pos x="0" y="413"/>
                  </a:cxn>
                  <a:cxn ang="0">
                    <a:pos x="59" y="355"/>
                  </a:cxn>
                  <a:cxn ang="0">
                    <a:pos x="118" y="355"/>
                  </a:cxn>
                  <a:cxn ang="0">
                    <a:pos x="207" y="325"/>
                  </a:cxn>
                  <a:cxn ang="0">
                    <a:pos x="237" y="295"/>
                  </a:cxn>
                  <a:cxn ang="0">
                    <a:pos x="207" y="236"/>
                  </a:cxn>
                  <a:cxn ang="0">
                    <a:pos x="265" y="206"/>
                  </a:cxn>
                  <a:cxn ang="0">
                    <a:pos x="207" y="175"/>
                  </a:cxn>
                  <a:cxn ang="0">
                    <a:pos x="147" y="175"/>
                  </a:cxn>
                  <a:cxn ang="0">
                    <a:pos x="147" y="148"/>
                  </a:cxn>
                  <a:cxn ang="0">
                    <a:pos x="207" y="118"/>
                  </a:cxn>
                  <a:cxn ang="0">
                    <a:pos x="295" y="148"/>
                  </a:cxn>
                  <a:cxn ang="0">
                    <a:pos x="265" y="87"/>
                  </a:cxn>
                  <a:cxn ang="0">
                    <a:pos x="237" y="29"/>
                  </a:cxn>
                  <a:cxn ang="0">
                    <a:pos x="502" y="0"/>
                  </a:cxn>
                  <a:cxn ang="0">
                    <a:pos x="682" y="29"/>
                  </a:cxn>
                  <a:cxn ang="0">
                    <a:pos x="739" y="0"/>
                  </a:cxn>
                  <a:cxn ang="0">
                    <a:pos x="889" y="29"/>
                  </a:cxn>
                  <a:cxn ang="0">
                    <a:pos x="889" y="57"/>
                  </a:cxn>
                  <a:cxn ang="0">
                    <a:pos x="889" y="118"/>
                  </a:cxn>
                  <a:cxn ang="0">
                    <a:pos x="858" y="175"/>
                  </a:cxn>
                  <a:cxn ang="0">
                    <a:pos x="800" y="175"/>
                  </a:cxn>
                  <a:cxn ang="0">
                    <a:pos x="769" y="266"/>
                  </a:cxn>
                  <a:cxn ang="0">
                    <a:pos x="800" y="295"/>
                  </a:cxn>
                  <a:cxn ang="0">
                    <a:pos x="830" y="384"/>
                  </a:cxn>
                  <a:cxn ang="0">
                    <a:pos x="946" y="473"/>
                  </a:cxn>
                  <a:cxn ang="0">
                    <a:pos x="1037" y="531"/>
                  </a:cxn>
                  <a:cxn ang="0">
                    <a:pos x="1183" y="621"/>
                  </a:cxn>
                  <a:cxn ang="0">
                    <a:pos x="1274" y="680"/>
                  </a:cxn>
                  <a:cxn ang="0">
                    <a:pos x="1332" y="709"/>
                  </a:cxn>
                  <a:cxn ang="0">
                    <a:pos x="1451" y="740"/>
                  </a:cxn>
                  <a:cxn ang="0">
                    <a:pos x="1392" y="768"/>
                  </a:cxn>
                  <a:cxn ang="0">
                    <a:pos x="1332" y="768"/>
                  </a:cxn>
                  <a:cxn ang="0">
                    <a:pos x="1244" y="740"/>
                  </a:cxn>
                  <a:cxn ang="0">
                    <a:pos x="1214" y="768"/>
                  </a:cxn>
                  <a:cxn ang="0">
                    <a:pos x="1155" y="740"/>
                  </a:cxn>
                  <a:cxn ang="0">
                    <a:pos x="1065" y="768"/>
                  </a:cxn>
                  <a:cxn ang="0">
                    <a:pos x="976" y="740"/>
                  </a:cxn>
                  <a:cxn ang="0">
                    <a:pos x="889" y="768"/>
                  </a:cxn>
                  <a:cxn ang="0">
                    <a:pos x="711" y="740"/>
                  </a:cxn>
                  <a:cxn ang="0">
                    <a:pos x="593" y="709"/>
                  </a:cxn>
                  <a:cxn ang="0">
                    <a:pos x="562" y="650"/>
                  </a:cxn>
                </a:cxnLst>
                <a:rect l="0" t="0" r="r" b="b"/>
                <a:pathLst>
                  <a:path w="1451" h="768">
                    <a:moveTo>
                      <a:pt x="593" y="621"/>
                    </a:moveTo>
                    <a:lnTo>
                      <a:pt x="532" y="591"/>
                    </a:lnTo>
                    <a:lnTo>
                      <a:pt x="502" y="591"/>
                    </a:lnTo>
                    <a:lnTo>
                      <a:pt x="562" y="531"/>
                    </a:lnTo>
                    <a:lnTo>
                      <a:pt x="532" y="531"/>
                    </a:lnTo>
                    <a:lnTo>
                      <a:pt x="502" y="561"/>
                    </a:lnTo>
                    <a:lnTo>
                      <a:pt x="474" y="561"/>
                    </a:lnTo>
                    <a:lnTo>
                      <a:pt x="444" y="531"/>
                    </a:lnTo>
                    <a:lnTo>
                      <a:pt x="444" y="503"/>
                    </a:lnTo>
                    <a:lnTo>
                      <a:pt x="414" y="531"/>
                    </a:lnTo>
                    <a:lnTo>
                      <a:pt x="384" y="503"/>
                    </a:lnTo>
                    <a:lnTo>
                      <a:pt x="384" y="531"/>
                    </a:lnTo>
                    <a:lnTo>
                      <a:pt x="325" y="531"/>
                    </a:lnTo>
                    <a:lnTo>
                      <a:pt x="295" y="503"/>
                    </a:lnTo>
                    <a:lnTo>
                      <a:pt x="207" y="503"/>
                    </a:lnTo>
                    <a:lnTo>
                      <a:pt x="237" y="531"/>
                    </a:lnTo>
                    <a:lnTo>
                      <a:pt x="147" y="531"/>
                    </a:lnTo>
                    <a:lnTo>
                      <a:pt x="118" y="503"/>
                    </a:lnTo>
                    <a:lnTo>
                      <a:pt x="88" y="503"/>
                    </a:lnTo>
                    <a:lnTo>
                      <a:pt x="0" y="413"/>
                    </a:lnTo>
                    <a:lnTo>
                      <a:pt x="0" y="355"/>
                    </a:lnTo>
                    <a:lnTo>
                      <a:pt x="59" y="355"/>
                    </a:lnTo>
                    <a:lnTo>
                      <a:pt x="88" y="325"/>
                    </a:lnTo>
                    <a:lnTo>
                      <a:pt x="118" y="355"/>
                    </a:lnTo>
                    <a:lnTo>
                      <a:pt x="147" y="355"/>
                    </a:lnTo>
                    <a:lnTo>
                      <a:pt x="207" y="325"/>
                    </a:lnTo>
                    <a:lnTo>
                      <a:pt x="177" y="295"/>
                    </a:lnTo>
                    <a:lnTo>
                      <a:pt x="237" y="295"/>
                    </a:lnTo>
                    <a:lnTo>
                      <a:pt x="207" y="266"/>
                    </a:lnTo>
                    <a:lnTo>
                      <a:pt x="207" y="236"/>
                    </a:lnTo>
                    <a:lnTo>
                      <a:pt x="237" y="236"/>
                    </a:lnTo>
                    <a:lnTo>
                      <a:pt x="265" y="206"/>
                    </a:lnTo>
                    <a:lnTo>
                      <a:pt x="237" y="175"/>
                    </a:lnTo>
                    <a:lnTo>
                      <a:pt x="207" y="175"/>
                    </a:lnTo>
                    <a:lnTo>
                      <a:pt x="177" y="206"/>
                    </a:lnTo>
                    <a:lnTo>
                      <a:pt x="147" y="175"/>
                    </a:lnTo>
                    <a:lnTo>
                      <a:pt x="118" y="175"/>
                    </a:lnTo>
                    <a:lnTo>
                      <a:pt x="147" y="148"/>
                    </a:lnTo>
                    <a:lnTo>
                      <a:pt x="177" y="148"/>
                    </a:lnTo>
                    <a:lnTo>
                      <a:pt x="207" y="118"/>
                    </a:lnTo>
                    <a:lnTo>
                      <a:pt x="237" y="118"/>
                    </a:lnTo>
                    <a:lnTo>
                      <a:pt x="295" y="148"/>
                    </a:lnTo>
                    <a:lnTo>
                      <a:pt x="265" y="118"/>
                    </a:lnTo>
                    <a:lnTo>
                      <a:pt x="265" y="87"/>
                    </a:lnTo>
                    <a:lnTo>
                      <a:pt x="237" y="87"/>
                    </a:lnTo>
                    <a:lnTo>
                      <a:pt x="237" y="29"/>
                    </a:lnTo>
                    <a:lnTo>
                      <a:pt x="474" y="29"/>
                    </a:lnTo>
                    <a:lnTo>
                      <a:pt x="502" y="0"/>
                    </a:lnTo>
                    <a:lnTo>
                      <a:pt x="651" y="0"/>
                    </a:lnTo>
                    <a:lnTo>
                      <a:pt x="682" y="29"/>
                    </a:lnTo>
                    <a:lnTo>
                      <a:pt x="711" y="0"/>
                    </a:lnTo>
                    <a:lnTo>
                      <a:pt x="739" y="0"/>
                    </a:lnTo>
                    <a:lnTo>
                      <a:pt x="769" y="29"/>
                    </a:lnTo>
                    <a:lnTo>
                      <a:pt x="889" y="29"/>
                    </a:lnTo>
                    <a:lnTo>
                      <a:pt x="918" y="57"/>
                    </a:lnTo>
                    <a:lnTo>
                      <a:pt x="889" y="57"/>
                    </a:lnTo>
                    <a:lnTo>
                      <a:pt x="830" y="118"/>
                    </a:lnTo>
                    <a:lnTo>
                      <a:pt x="889" y="118"/>
                    </a:lnTo>
                    <a:lnTo>
                      <a:pt x="889" y="148"/>
                    </a:lnTo>
                    <a:lnTo>
                      <a:pt x="858" y="175"/>
                    </a:lnTo>
                    <a:lnTo>
                      <a:pt x="830" y="148"/>
                    </a:lnTo>
                    <a:lnTo>
                      <a:pt x="800" y="175"/>
                    </a:lnTo>
                    <a:lnTo>
                      <a:pt x="830" y="206"/>
                    </a:lnTo>
                    <a:lnTo>
                      <a:pt x="769" y="266"/>
                    </a:lnTo>
                    <a:lnTo>
                      <a:pt x="800" y="266"/>
                    </a:lnTo>
                    <a:lnTo>
                      <a:pt x="800" y="295"/>
                    </a:lnTo>
                    <a:lnTo>
                      <a:pt x="830" y="325"/>
                    </a:lnTo>
                    <a:lnTo>
                      <a:pt x="830" y="384"/>
                    </a:lnTo>
                    <a:lnTo>
                      <a:pt x="918" y="473"/>
                    </a:lnTo>
                    <a:lnTo>
                      <a:pt x="946" y="473"/>
                    </a:lnTo>
                    <a:lnTo>
                      <a:pt x="1007" y="531"/>
                    </a:lnTo>
                    <a:lnTo>
                      <a:pt x="1037" y="531"/>
                    </a:lnTo>
                    <a:lnTo>
                      <a:pt x="1125" y="621"/>
                    </a:lnTo>
                    <a:lnTo>
                      <a:pt x="1183" y="621"/>
                    </a:lnTo>
                    <a:lnTo>
                      <a:pt x="1244" y="650"/>
                    </a:lnTo>
                    <a:lnTo>
                      <a:pt x="1274" y="680"/>
                    </a:lnTo>
                    <a:lnTo>
                      <a:pt x="1302" y="680"/>
                    </a:lnTo>
                    <a:lnTo>
                      <a:pt x="1332" y="709"/>
                    </a:lnTo>
                    <a:lnTo>
                      <a:pt x="1421" y="709"/>
                    </a:lnTo>
                    <a:lnTo>
                      <a:pt x="1451" y="740"/>
                    </a:lnTo>
                    <a:lnTo>
                      <a:pt x="1421" y="768"/>
                    </a:lnTo>
                    <a:lnTo>
                      <a:pt x="1392" y="768"/>
                    </a:lnTo>
                    <a:lnTo>
                      <a:pt x="1362" y="740"/>
                    </a:lnTo>
                    <a:lnTo>
                      <a:pt x="1332" y="768"/>
                    </a:lnTo>
                    <a:lnTo>
                      <a:pt x="1274" y="768"/>
                    </a:lnTo>
                    <a:lnTo>
                      <a:pt x="1244" y="740"/>
                    </a:lnTo>
                    <a:lnTo>
                      <a:pt x="1183" y="740"/>
                    </a:lnTo>
                    <a:lnTo>
                      <a:pt x="1214" y="768"/>
                    </a:lnTo>
                    <a:lnTo>
                      <a:pt x="1183" y="768"/>
                    </a:lnTo>
                    <a:lnTo>
                      <a:pt x="1155" y="740"/>
                    </a:lnTo>
                    <a:lnTo>
                      <a:pt x="1125" y="768"/>
                    </a:lnTo>
                    <a:lnTo>
                      <a:pt x="1065" y="768"/>
                    </a:lnTo>
                    <a:lnTo>
                      <a:pt x="1037" y="740"/>
                    </a:lnTo>
                    <a:lnTo>
                      <a:pt x="976" y="740"/>
                    </a:lnTo>
                    <a:lnTo>
                      <a:pt x="976" y="768"/>
                    </a:lnTo>
                    <a:lnTo>
                      <a:pt x="889" y="768"/>
                    </a:lnTo>
                    <a:lnTo>
                      <a:pt x="858" y="740"/>
                    </a:lnTo>
                    <a:lnTo>
                      <a:pt x="711" y="740"/>
                    </a:lnTo>
                    <a:lnTo>
                      <a:pt x="651" y="709"/>
                    </a:lnTo>
                    <a:lnTo>
                      <a:pt x="593" y="709"/>
                    </a:lnTo>
                    <a:lnTo>
                      <a:pt x="593" y="650"/>
                    </a:lnTo>
                    <a:lnTo>
                      <a:pt x="562" y="650"/>
                    </a:lnTo>
                    <a:lnTo>
                      <a:pt x="593" y="621"/>
                    </a:lnTo>
                  </a:path>
                </a:pathLst>
              </a:custGeom>
              <a:noFill/>
              <a:ln w="1588">
                <a:solidFill>
                  <a:srgbClr val="000000"/>
                </a:solidFill>
                <a:prstDash val="solid"/>
                <a:round/>
                <a:headEnd/>
                <a:tailEnd/>
              </a:ln>
            </p:spPr>
            <p:txBody>
              <a:bodyPr/>
              <a:lstStyle/>
              <a:p>
                <a:endParaRPr lang="en-GB"/>
              </a:p>
            </p:txBody>
          </p:sp>
          <p:sp>
            <p:nvSpPr>
              <p:cNvPr id="13673" name="Freeform 361"/>
              <p:cNvSpPr>
                <a:spLocks/>
              </p:cNvSpPr>
              <p:nvPr/>
            </p:nvSpPr>
            <p:spPr bwMode="auto">
              <a:xfrm>
                <a:off x="2939" y="1691"/>
                <a:ext cx="7" cy="14"/>
              </a:xfrm>
              <a:custGeom>
                <a:avLst/>
                <a:gdLst/>
                <a:ahLst/>
                <a:cxnLst>
                  <a:cxn ang="0">
                    <a:pos x="0" y="59"/>
                  </a:cxn>
                  <a:cxn ang="0">
                    <a:pos x="30" y="28"/>
                  </a:cxn>
                  <a:cxn ang="0">
                    <a:pos x="30" y="0"/>
                  </a:cxn>
                  <a:cxn ang="0">
                    <a:pos x="0" y="28"/>
                  </a:cxn>
                  <a:cxn ang="0">
                    <a:pos x="0" y="59"/>
                  </a:cxn>
                </a:cxnLst>
                <a:rect l="0" t="0" r="r" b="b"/>
                <a:pathLst>
                  <a:path w="30" h="59">
                    <a:moveTo>
                      <a:pt x="0" y="59"/>
                    </a:moveTo>
                    <a:lnTo>
                      <a:pt x="30" y="28"/>
                    </a:lnTo>
                    <a:lnTo>
                      <a:pt x="30" y="0"/>
                    </a:lnTo>
                    <a:lnTo>
                      <a:pt x="0" y="28"/>
                    </a:lnTo>
                    <a:lnTo>
                      <a:pt x="0" y="59"/>
                    </a:lnTo>
                  </a:path>
                </a:pathLst>
              </a:custGeom>
              <a:noFill/>
              <a:ln w="1588">
                <a:solidFill>
                  <a:srgbClr val="000000"/>
                </a:solidFill>
                <a:prstDash val="solid"/>
                <a:round/>
                <a:headEnd/>
                <a:tailEnd/>
              </a:ln>
            </p:spPr>
            <p:txBody>
              <a:bodyPr/>
              <a:lstStyle/>
              <a:p>
                <a:endParaRPr lang="en-GB"/>
              </a:p>
            </p:txBody>
          </p:sp>
          <p:sp>
            <p:nvSpPr>
              <p:cNvPr id="13674" name="Freeform 362"/>
              <p:cNvSpPr>
                <a:spLocks/>
              </p:cNvSpPr>
              <p:nvPr/>
            </p:nvSpPr>
            <p:spPr bwMode="auto">
              <a:xfrm>
                <a:off x="2916" y="1698"/>
                <a:ext cx="60" cy="111"/>
              </a:xfrm>
              <a:custGeom>
                <a:avLst/>
                <a:gdLst/>
                <a:ahLst/>
                <a:cxnLst>
                  <a:cxn ang="0">
                    <a:pos x="207" y="445"/>
                  </a:cxn>
                  <a:cxn ang="0">
                    <a:pos x="207" y="415"/>
                  </a:cxn>
                  <a:cxn ang="0">
                    <a:pos x="179" y="385"/>
                  </a:cxn>
                  <a:cxn ang="0">
                    <a:pos x="237" y="327"/>
                  </a:cxn>
                  <a:cxn ang="0">
                    <a:pos x="207" y="297"/>
                  </a:cxn>
                  <a:cxn ang="0">
                    <a:pos x="179" y="297"/>
                  </a:cxn>
                  <a:cxn ang="0">
                    <a:pos x="179" y="267"/>
                  </a:cxn>
                  <a:cxn ang="0">
                    <a:pos x="148" y="267"/>
                  </a:cxn>
                  <a:cxn ang="0">
                    <a:pos x="148" y="297"/>
                  </a:cxn>
                  <a:cxn ang="0">
                    <a:pos x="118" y="297"/>
                  </a:cxn>
                  <a:cxn ang="0">
                    <a:pos x="88" y="327"/>
                  </a:cxn>
                  <a:cxn ang="0">
                    <a:pos x="88" y="297"/>
                  </a:cxn>
                  <a:cxn ang="0">
                    <a:pos x="59" y="327"/>
                  </a:cxn>
                  <a:cxn ang="0">
                    <a:pos x="59" y="297"/>
                  </a:cxn>
                  <a:cxn ang="0">
                    <a:pos x="30" y="297"/>
                  </a:cxn>
                  <a:cxn ang="0">
                    <a:pos x="0" y="267"/>
                  </a:cxn>
                  <a:cxn ang="0">
                    <a:pos x="0" y="237"/>
                  </a:cxn>
                  <a:cxn ang="0">
                    <a:pos x="30" y="237"/>
                  </a:cxn>
                  <a:cxn ang="0">
                    <a:pos x="59" y="267"/>
                  </a:cxn>
                  <a:cxn ang="0">
                    <a:pos x="88" y="267"/>
                  </a:cxn>
                  <a:cxn ang="0">
                    <a:pos x="88" y="208"/>
                  </a:cxn>
                  <a:cxn ang="0">
                    <a:pos x="179" y="208"/>
                  </a:cxn>
                  <a:cxn ang="0">
                    <a:pos x="148" y="179"/>
                  </a:cxn>
                  <a:cxn ang="0">
                    <a:pos x="207" y="179"/>
                  </a:cxn>
                  <a:cxn ang="0">
                    <a:pos x="148" y="149"/>
                  </a:cxn>
                  <a:cxn ang="0">
                    <a:pos x="118" y="149"/>
                  </a:cxn>
                  <a:cxn ang="0">
                    <a:pos x="118" y="119"/>
                  </a:cxn>
                  <a:cxn ang="0">
                    <a:pos x="148" y="119"/>
                  </a:cxn>
                  <a:cxn ang="0">
                    <a:pos x="207" y="60"/>
                  </a:cxn>
                  <a:cxn ang="0">
                    <a:pos x="237" y="60"/>
                  </a:cxn>
                  <a:cxn ang="0">
                    <a:pos x="207" y="31"/>
                  </a:cxn>
                  <a:cxn ang="0">
                    <a:pos x="237" y="0"/>
                  </a:cxn>
                </a:cxnLst>
                <a:rect l="0" t="0" r="r" b="b"/>
                <a:pathLst>
                  <a:path w="237" h="445">
                    <a:moveTo>
                      <a:pt x="207" y="445"/>
                    </a:moveTo>
                    <a:lnTo>
                      <a:pt x="207" y="415"/>
                    </a:lnTo>
                    <a:lnTo>
                      <a:pt x="179" y="385"/>
                    </a:lnTo>
                    <a:lnTo>
                      <a:pt x="237" y="327"/>
                    </a:lnTo>
                    <a:lnTo>
                      <a:pt x="207" y="297"/>
                    </a:lnTo>
                    <a:lnTo>
                      <a:pt x="179" y="297"/>
                    </a:lnTo>
                    <a:lnTo>
                      <a:pt x="179" y="267"/>
                    </a:lnTo>
                    <a:lnTo>
                      <a:pt x="148" y="267"/>
                    </a:lnTo>
                    <a:lnTo>
                      <a:pt x="148" y="297"/>
                    </a:lnTo>
                    <a:lnTo>
                      <a:pt x="118" y="297"/>
                    </a:lnTo>
                    <a:lnTo>
                      <a:pt x="88" y="327"/>
                    </a:lnTo>
                    <a:lnTo>
                      <a:pt x="88" y="297"/>
                    </a:lnTo>
                    <a:lnTo>
                      <a:pt x="59" y="327"/>
                    </a:lnTo>
                    <a:lnTo>
                      <a:pt x="59" y="297"/>
                    </a:lnTo>
                    <a:lnTo>
                      <a:pt x="30" y="297"/>
                    </a:lnTo>
                    <a:lnTo>
                      <a:pt x="0" y="267"/>
                    </a:lnTo>
                    <a:lnTo>
                      <a:pt x="0" y="237"/>
                    </a:lnTo>
                    <a:lnTo>
                      <a:pt x="30" y="237"/>
                    </a:lnTo>
                    <a:lnTo>
                      <a:pt x="59" y="267"/>
                    </a:lnTo>
                    <a:lnTo>
                      <a:pt x="88" y="267"/>
                    </a:lnTo>
                    <a:lnTo>
                      <a:pt x="88" y="208"/>
                    </a:lnTo>
                    <a:lnTo>
                      <a:pt x="179" y="208"/>
                    </a:lnTo>
                    <a:lnTo>
                      <a:pt x="148" y="179"/>
                    </a:lnTo>
                    <a:lnTo>
                      <a:pt x="207" y="179"/>
                    </a:lnTo>
                    <a:lnTo>
                      <a:pt x="148" y="149"/>
                    </a:lnTo>
                    <a:lnTo>
                      <a:pt x="118" y="149"/>
                    </a:lnTo>
                    <a:lnTo>
                      <a:pt x="118" y="119"/>
                    </a:lnTo>
                    <a:lnTo>
                      <a:pt x="148" y="119"/>
                    </a:lnTo>
                    <a:lnTo>
                      <a:pt x="207" y="60"/>
                    </a:lnTo>
                    <a:lnTo>
                      <a:pt x="237" y="60"/>
                    </a:lnTo>
                    <a:lnTo>
                      <a:pt x="207" y="31"/>
                    </a:lnTo>
                    <a:lnTo>
                      <a:pt x="237" y="0"/>
                    </a:lnTo>
                  </a:path>
                </a:pathLst>
              </a:custGeom>
              <a:noFill/>
              <a:ln w="1588">
                <a:solidFill>
                  <a:srgbClr val="000000"/>
                </a:solidFill>
                <a:prstDash val="solid"/>
                <a:round/>
                <a:headEnd/>
                <a:tailEnd/>
              </a:ln>
            </p:spPr>
            <p:txBody>
              <a:bodyPr/>
              <a:lstStyle/>
              <a:p>
                <a:endParaRPr lang="en-GB"/>
              </a:p>
            </p:txBody>
          </p:sp>
          <p:sp>
            <p:nvSpPr>
              <p:cNvPr id="13675" name="Freeform 363"/>
              <p:cNvSpPr>
                <a:spLocks/>
              </p:cNvSpPr>
              <p:nvPr/>
            </p:nvSpPr>
            <p:spPr bwMode="auto">
              <a:xfrm>
                <a:off x="2968" y="1805"/>
                <a:ext cx="8" cy="4"/>
              </a:xfrm>
              <a:custGeom>
                <a:avLst/>
                <a:gdLst/>
                <a:ahLst/>
                <a:cxnLst>
                  <a:cxn ang="0">
                    <a:pos x="0" y="15"/>
                  </a:cxn>
                  <a:cxn ang="0">
                    <a:pos x="30" y="15"/>
                  </a:cxn>
                  <a:cxn ang="0">
                    <a:pos x="15" y="0"/>
                  </a:cxn>
                  <a:cxn ang="0">
                    <a:pos x="0" y="15"/>
                  </a:cxn>
                </a:cxnLst>
                <a:rect l="0" t="0" r="r" b="b"/>
                <a:pathLst>
                  <a:path w="30" h="15">
                    <a:moveTo>
                      <a:pt x="0" y="15"/>
                    </a:moveTo>
                    <a:lnTo>
                      <a:pt x="30" y="15"/>
                    </a:lnTo>
                    <a:lnTo>
                      <a:pt x="15" y="0"/>
                    </a:lnTo>
                    <a:lnTo>
                      <a:pt x="0" y="15"/>
                    </a:lnTo>
                  </a:path>
                </a:pathLst>
              </a:custGeom>
              <a:noFill/>
              <a:ln w="1588">
                <a:solidFill>
                  <a:srgbClr val="000000"/>
                </a:solidFill>
                <a:prstDash val="solid"/>
                <a:round/>
                <a:headEnd/>
                <a:tailEnd/>
              </a:ln>
            </p:spPr>
            <p:txBody>
              <a:bodyPr/>
              <a:lstStyle/>
              <a:p>
                <a:endParaRPr lang="en-GB"/>
              </a:p>
            </p:txBody>
          </p:sp>
          <p:sp>
            <p:nvSpPr>
              <p:cNvPr id="13676" name="Freeform 364"/>
              <p:cNvSpPr>
                <a:spLocks/>
              </p:cNvSpPr>
              <p:nvPr/>
            </p:nvSpPr>
            <p:spPr bwMode="auto">
              <a:xfrm>
                <a:off x="3094" y="1905"/>
                <a:ext cx="170" cy="171"/>
              </a:xfrm>
              <a:custGeom>
                <a:avLst/>
                <a:gdLst/>
                <a:ahLst/>
                <a:cxnLst>
                  <a:cxn ang="0">
                    <a:pos x="356" y="683"/>
                  </a:cxn>
                  <a:cxn ang="0">
                    <a:pos x="385" y="652"/>
                  </a:cxn>
                  <a:cxn ang="0">
                    <a:pos x="326" y="622"/>
                  </a:cxn>
                  <a:cxn ang="0">
                    <a:pos x="444" y="622"/>
                  </a:cxn>
                  <a:cxn ang="0">
                    <a:pos x="444" y="592"/>
                  </a:cxn>
                  <a:cxn ang="0">
                    <a:pos x="416" y="563"/>
                  </a:cxn>
                  <a:cxn ang="0">
                    <a:pos x="504" y="563"/>
                  </a:cxn>
                  <a:cxn ang="0">
                    <a:pos x="504" y="474"/>
                  </a:cxn>
                  <a:cxn ang="0">
                    <a:pos x="535" y="445"/>
                  </a:cxn>
                  <a:cxn ang="0">
                    <a:pos x="563" y="445"/>
                  </a:cxn>
                  <a:cxn ang="0">
                    <a:pos x="535" y="474"/>
                  </a:cxn>
                  <a:cxn ang="0">
                    <a:pos x="563" y="504"/>
                  </a:cxn>
                  <a:cxn ang="0">
                    <a:pos x="592" y="474"/>
                  </a:cxn>
                  <a:cxn ang="0">
                    <a:pos x="592" y="445"/>
                  </a:cxn>
                  <a:cxn ang="0">
                    <a:pos x="623" y="474"/>
                  </a:cxn>
                  <a:cxn ang="0">
                    <a:pos x="681" y="415"/>
                  </a:cxn>
                  <a:cxn ang="0">
                    <a:pos x="681" y="385"/>
                  </a:cxn>
                  <a:cxn ang="0">
                    <a:pos x="653" y="356"/>
                  </a:cxn>
                  <a:cxn ang="0">
                    <a:pos x="504" y="356"/>
                  </a:cxn>
                  <a:cxn ang="0">
                    <a:pos x="535" y="327"/>
                  </a:cxn>
                  <a:cxn ang="0">
                    <a:pos x="504" y="297"/>
                  </a:cxn>
                  <a:cxn ang="0">
                    <a:pos x="535" y="297"/>
                  </a:cxn>
                  <a:cxn ang="0">
                    <a:pos x="504" y="267"/>
                  </a:cxn>
                  <a:cxn ang="0">
                    <a:pos x="504" y="209"/>
                  </a:cxn>
                  <a:cxn ang="0">
                    <a:pos x="535" y="179"/>
                  </a:cxn>
                  <a:cxn ang="0">
                    <a:pos x="535" y="149"/>
                  </a:cxn>
                  <a:cxn ang="0">
                    <a:pos x="563" y="149"/>
                  </a:cxn>
                  <a:cxn ang="0">
                    <a:pos x="563" y="60"/>
                  </a:cxn>
                  <a:cxn ang="0">
                    <a:pos x="535" y="31"/>
                  </a:cxn>
                  <a:cxn ang="0">
                    <a:pos x="563" y="0"/>
                  </a:cxn>
                  <a:cxn ang="0">
                    <a:pos x="535" y="0"/>
                  </a:cxn>
                  <a:cxn ang="0">
                    <a:pos x="504" y="31"/>
                  </a:cxn>
                  <a:cxn ang="0">
                    <a:pos x="416" y="31"/>
                  </a:cxn>
                  <a:cxn ang="0">
                    <a:pos x="356" y="90"/>
                  </a:cxn>
                  <a:cxn ang="0">
                    <a:pos x="356" y="118"/>
                  </a:cxn>
                  <a:cxn ang="0">
                    <a:pos x="326" y="149"/>
                  </a:cxn>
                  <a:cxn ang="0">
                    <a:pos x="297" y="149"/>
                  </a:cxn>
                  <a:cxn ang="0">
                    <a:pos x="237" y="179"/>
                  </a:cxn>
                  <a:cxn ang="0">
                    <a:pos x="207" y="149"/>
                  </a:cxn>
                  <a:cxn ang="0">
                    <a:pos x="178" y="179"/>
                  </a:cxn>
                  <a:cxn ang="0">
                    <a:pos x="89" y="179"/>
                  </a:cxn>
                  <a:cxn ang="0">
                    <a:pos x="0" y="267"/>
                  </a:cxn>
                  <a:cxn ang="0">
                    <a:pos x="60" y="327"/>
                  </a:cxn>
                  <a:cxn ang="0">
                    <a:pos x="60" y="267"/>
                  </a:cxn>
                  <a:cxn ang="0">
                    <a:pos x="119" y="237"/>
                  </a:cxn>
                </a:cxnLst>
                <a:rect l="0" t="0" r="r" b="b"/>
                <a:pathLst>
                  <a:path w="681" h="683">
                    <a:moveTo>
                      <a:pt x="356" y="683"/>
                    </a:moveTo>
                    <a:lnTo>
                      <a:pt x="385" y="652"/>
                    </a:lnTo>
                    <a:lnTo>
                      <a:pt x="326" y="622"/>
                    </a:lnTo>
                    <a:lnTo>
                      <a:pt x="444" y="622"/>
                    </a:lnTo>
                    <a:lnTo>
                      <a:pt x="444" y="592"/>
                    </a:lnTo>
                    <a:lnTo>
                      <a:pt x="416" y="563"/>
                    </a:lnTo>
                    <a:lnTo>
                      <a:pt x="504" y="563"/>
                    </a:lnTo>
                    <a:lnTo>
                      <a:pt x="504" y="474"/>
                    </a:lnTo>
                    <a:lnTo>
                      <a:pt x="535" y="445"/>
                    </a:lnTo>
                    <a:lnTo>
                      <a:pt x="563" y="445"/>
                    </a:lnTo>
                    <a:lnTo>
                      <a:pt x="535" y="474"/>
                    </a:lnTo>
                    <a:lnTo>
                      <a:pt x="563" y="504"/>
                    </a:lnTo>
                    <a:lnTo>
                      <a:pt x="592" y="474"/>
                    </a:lnTo>
                    <a:lnTo>
                      <a:pt x="592" y="445"/>
                    </a:lnTo>
                    <a:lnTo>
                      <a:pt x="623" y="474"/>
                    </a:lnTo>
                    <a:lnTo>
                      <a:pt x="681" y="415"/>
                    </a:lnTo>
                    <a:lnTo>
                      <a:pt x="681" y="385"/>
                    </a:lnTo>
                    <a:lnTo>
                      <a:pt x="653" y="356"/>
                    </a:lnTo>
                    <a:lnTo>
                      <a:pt x="504" y="356"/>
                    </a:lnTo>
                    <a:lnTo>
                      <a:pt x="535" y="327"/>
                    </a:lnTo>
                    <a:lnTo>
                      <a:pt x="504" y="297"/>
                    </a:lnTo>
                    <a:lnTo>
                      <a:pt x="535" y="297"/>
                    </a:lnTo>
                    <a:lnTo>
                      <a:pt x="504" y="267"/>
                    </a:lnTo>
                    <a:lnTo>
                      <a:pt x="504" y="209"/>
                    </a:lnTo>
                    <a:lnTo>
                      <a:pt x="535" y="179"/>
                    </a:lnTo>
                    <a:lnTo>
                      <a:pt x="535" y="149"/>
                    </a:lnTo>
                    <a:lnTo>
                      <a:pt x="563" y="149"/>
                    </a:lnTo>
                    <a:lnTo>
                      <a:pt x="563" y="60"/>
                    </a:lnTo>
                    <a:lnTo>
                      <a:pt x="535" y="31"/>
                    </a:lnTo>
                    <a:lnTo>
                      <a:pt x="563" y="0"/>
                    </a:lnTo>
                    <a:lnTo>
                      <a:pt x="535" y="0"/>
                    </a:lnTo>
                    <a:lnTo>
                      <a:pt x="504" y="31"/>
                    </a:lnTo>
                    <a:lnTo>
                      <a:pt x="416" y="31"/>
                    </a:lnTo>
                    <a:lnTo>
                      <a:pt x="356" y="90"/>
                    </a:lnTo>
                    <a:lnTo>
                      <a:pt x="356" y="118"/>
                    </a:lnTo>
                    <a:lnTo>
                      <a:pt x="326" y="149"/>
                    </a:lnTo>
                    <a:lnTo>
                      <a:pt x="297" y="149"/>
                    </a:lnTo>
                    <a:lnTo>
                      <a:pt x="237" y="179"/>
                    </a:lnTo>
                    <a:lnTo>
                      <a:pt x="207" y="149"/>
                    </a:lnTo>
                    <a:lnTo>
                      <a:pt x="178" y="179"/>
                    </a:lnTo>
                    <a:lnTo>
                      <a:pt x="89" y="179"/>
                    </a:lnTo>
                    <a:lnTo>
                      <a:pt x="0" y="267"/>
                    </a:lnTo>
                    <a:lnTo>
                      <a:pt x="60" y="327"/>
                    </a:lnTo>
                    <a:lnTo>
                      <a:pt x="60" y="267"/>
                    </a:lnTo>
                    <a:lnTo>
                      <a:pt x="119" y="237"/>
                    </a:lnTo>
                  </a:path>
                </a:pathLst>
              </a:custGeom>
              <a:noFill/>
              <a:ln w="1588">
                <a:solidFill>
                  <a:srgbClr val="000000"/>
                </a:solidFill>
                <a:prstDash val="solid"/>
                <a:round/>
                <a:headEnd/>
                <a:tailEnd/>
              </a:ln>
            </p:spPr>
            <p:txBody>
              <a:bodyPr/>
              <a:lstStyle/>
              <a:p>
                <a:endParaRPr lang="en-GB"/>
              </a:p>
            </p:txBody>
          </p:sp>
          <p:sp>
            <p:nvSpPr>
              <p:cNvPr id="13677" name="Freeform 365"/>
              <p:cNvSpPr>
                <a:spLocks/>
              </p:cNvSpPr>
              <p:nvPr/>
            </p:nvSpPr>
            <p:spPr bwMode="auto">
              <a:xfrm>
                <a:off x="3124" y="1957"/>
                <a:ext cx="37" cy="22"/>
              </a:xfrm>
              <a:custGeom>
                <a:avLst/>
                <a:gdLst/>
                <a:ahLst/>
                <a:cxnLst>
                  <a:cxn ang="0">
                    <a:pos x="118" y="88"/>
                  </a:cxn>
                  <a:cxn ang="0">
                    <a:pos x="118" y="28"/>
                  </a:cxn>
                  <a:cxn ang="0">
                    <a:pos x="148" y="0"/>
                  </a:cxn>
                  <a:cxn ang="0">
                    <a:pos x="30" y="0"/>
                  </a:cxn>
                  <a:cxn ang="0">
                    <a:pos x="0" y="28"/>
                  </a:cxn>
                </a:cxnLst>
                <a:rect l="0" t="0" r="r" b="b"/>
                <a:pathLst>
                  <a:path w="148" h="88">
                    <a:moveTo>
                      <a:pt x="118" y="88"/>
                    </a:moveTo>
                    <a:lnTo>
                      <a:pt x="118" y="28"/>
                    </a:lnTo>
                    <a:lnTo>
                      <a:pt x="148" y="0"/>
                    </a:lnTo>
                    <a:lnTo>
                      <a:pt x="30" y="0"/>
                    </a:lnTo>
                    <a:lnTo>
                      <a:pt x="0" y="28"/>
                    </a:lnTo>
                  </a:path>
                </a:pathLst>
              </a:custGeom>
              <a:noFill/>
              <a:ln w="1588">
                <a:solidFill>
                  <a:srgbClr val="000000"/>
                </a:solidFill>
                <a:prstDash val="solid"/>
                <a:round/>
                <a:headEnd/>
                <a:tailEnd/>
              </a:ln>
            </p:spPr>
            <p:txBody>
              <a:bodyPr/>
              <a:lstStyle/>
              <a:p>
                <a:endParaRPr lang="en-GB"/>
              </a:p>
            </p:txBody>
          </p:sp>
          <p:sp>
            <p:nvSpPr>
              <p:cNvPr id="13678" name="Freeform 366"/>
              <p:cNvSpPr>
                <a:spLocks/>
              </p:cNvSpPr>
              <p:nvPr/>
            </p:nvSpPr>
            <p:spPr bwMode="auto">
              <a:xfrm>
                <a:off x="3124" y="1964"/>
                <a:ext cx="30" cy="15"/>
              </a:xfrm>
              <a:custGeom>
                <a:avLst/>
                <a:gdLst/>
                <a:ahLst/>
                <a:cxnLst>
                  <a:cxn ang="0">
                    <a:pos x="0" y="0"/>
                  </a:cxn>
                  <a:cxn ang="0">
                    <a:pos x="30" y="0"/>
                  </a:cxn>
                  <a:cxn ang="0">
                    <a:pos x="59" y="30"/>
                  </a:cxn>
                  <a:cxn ang="0">
                    <a:pos x="88" y="30"/>
                  </a:cxn>
                  <a:cxn ang="0">
                    <a:pos x="118" y="60"/>
                  </a:cxn>
                </a:cxnLst>
                <a:rect l="0" t="0" r="r" b="b"/>
                <a:pathLst>
                  <a:path w="118" h="60">
                    <a:moveTo>
                      <a:pt x="0" y="0"/>
                    </a:moveTo>
                    <a:lnTo>
                      <a:pt x="30" y="0"/>
                    </a:lnTo>
                    <a:lnTo>
                      <a:pt x="59" y="30"/>
                    </a:lnTo>
                    <a:lnTo>
                      <a:pt x="88" y="30"/>
                    </a:lnTo>
                    <a:lnTo>
                      <a:pt x="118" y="60"/>
                    </a:lnTo>
                  </a:path>
                </a:pathLst>
              </a:custGeom>
              <a:noFill/>
              <a:ln w="1588">
                <a:solidFill>
                  <a:srgbClr val="000000"/>
                </a:solidFill>
                <a:prstDash val="solid"/>
                <a:round/>
                <a:headEnd/>
                <a:tailEnd/>
              </a:ln>
            </p:spPr>
            <p:txBody>
              <a:bodyPr/>
              <a:lstStyle/>
              <a:p>
                <a:endParaRPr lang="en-GB"/>
              </a:p>
            </p:txBody>
          </p:sp>
          <p:sp>
            <p:nvSpPr>
              <p:cNvPr id="13679" name="Freeform 367"/>
              <p:cNvSpPr>
                <a:spLocks/>
              </p:cNvSpPr>
              <p:nvPr/>
            </p:nvSpPr>
            <p:spPr bwMode="auto">
              <a:xfrm>
                <a:off x="3087" y="1987"/>
                <a:ext cx="37" cy="140"/>
              </a:xfrm>
              <a:custGeom>
                <a:avLst/>
                <a:gdLst/>
                <a:ahLst/>
                <a:cxnLst>
                  <a:cxn ang="0">
                    <a:pos x="120" y="562"/>
                  </a:cxn>
                  <a:cxn ang="0">
                    <a:pos x="120" y="502"/>
                  </a:cxn>
                  <a:cxn ang="0">
                    <a:pos x="91" y="502"/>
                  </a:cxn>
                  <a:cxn ang="0">
                    <a:pos x="91" y="474"/>
                  </a:cxn>
                  <a:cxn ang="0">
                    <a:pos x="120" y="474"/>
                  </a:cxn>
                  <a:cxn ang="0">
                    <a:pos x="120" y="383"/>
                  </a:cxn>
                  <a:cxn ang="0">
                    <a:pos x="91" y="383"/>
                  </a:cxn>
                  <a:cxn ang="0">
                    <a:pos x="61" y="356"/>
                  </a:cxn>
                  <a:cxn ang="0">
                    <a:pos x="61" y="325"/>
                  </a:cxn>
                  <a:cxn ang="0">
                    <a:pos x="31" y="356"/>
                  </a:cxn>
                  <a:cxn ang="0">
                    <a:pos x="0" y="356"/>
                  </a:cxn>
                  <a:cxn ang="0">
                    <a:pos x="0" y="236"/>
                  </a:cxn>
                  <a:cxn ang="0">
                    <a:pos x="31" y="265"/>
                  </a:cxn>
                  <a:cxn ang="0">
                    <a:pos x="61" y="236"/>
                  </a:cxn>
                  <a:cxn ang="0">
                    <a:pos x="61" y="207"/>
                  </a:cxn>
                  <a:cxn ang="0">
                    <a:pos x="31" y="177"/>
                  </a:cxn>
                  <a:cxn ang="0">
                    <a:pos x="0" y="177"/>
                  </a:cxn>
                  <a:cxn ang="0">
                    <a:pos x="0" y="29"/>
                  </a:cxn>
                  <a:cxn ang="0">
                    <a:pos x="31" y="0"/>
                  </a:cxn>
                  <a:cxn ang="0">
                    <a:pos x="61" y="0"/>
                  </a:cxn>
                  <a:cxn ang="0">
                    <a:pos x="91" y="29"/>
                  </a:cxn>
                  <a:cxn ang="0">
                    <a:pos x="120" y="29"/>
                  </a:cxn>
                  <a:cxn ang="0">
                    <a:pos x="120" y="58"/>
                  </a:cxn>
                  <a:cxn ang="0">
                    <a:pos x="150" y="58"/>
                  </a:cxn>
                  <a:cxn ang="0">
                    <a:pos x="150" y="0"/>
                  </a:cxn>
                </a:cxnLst>
                <a:rect l="0" t="0" r="r" b="b"/>
                <a:pathLst>
                  <a:path w="150" h="562">
                    <a:moveTo>
                      <a:pt x="120" y="562"/>
                    </a:moveTo>
                    <a:lnTo>
                      <a:pt x="120" y="502"/>
                    </a:lnTo>
                    <a:lnTo>
                      <a:pt x="91" y="502"/>
                    </a:lnTo>
                    <a:lnTo>
                      <a:pt x="91" y="474"/>
                    </a:lnTo>
                    <a:lnTo>
                      <a:pt x="120" y="474"/>
                    </a:lnTo>
                    <a:lnTo>
                      <a:pt x="120" y="383"/>
                    </a:lnTo>
                    <a:lnTo>
                      <a:pt x="91" y="383"/>
                    </a:lnTo>
                    <a:lnTo>
                      <a:pt x="61" y="356"/>
                    </a:lnTo>
                    <a:lnTo>
                      <a:pt x="61" y="325"/>
                    </a:lnTo>
                    <a:lnTo>
                      <a:pt x="31" y="356"/>
                    </a:lnTo>
                    <a:lnTo>
                      <a:pt x="0" y="356"/>
                    </a:lnTo>
                    <a:lnTo>
                      <a:pt x="0" y="236"/>
                    </a:lnTo>
                    <a:lnTo>
                      <a:pt x="31" y="265"/>
                    </a:lnTo>
                    <a:lnTo>
                      <a:pt x="61" y="236"/>
                    </a:lnTo>
                    <a:lnTo>
                      <a:pt x="61" y="207"/>
                    </a:lnTo>
                    <a:lnTo>
                      <a:pt x="31" y="177"/>
                    </a:lnTo>
                    <a:lnTo>
                      <a:pt x="0" y="177"/>
                    </a:lnTo>
                    <a:lnTo>
                      <a:pt x="0" y="29"/>
                    </a:lnTo>
                    <a:lnTo>
                      <a:pt x="31" y="0"/>
                    </a:lnTo>
                    <a:lnTo>
                      <a:pt x="61" y="0"/>
                    </a:lnTo>
                    <a:lnTo>
                      <a:pt x="91" y="29"/>
                    </a:lnTo>
                    <a:lnTo>
                      <a:pt x="120" y="29"/>
                    </a:lnTo>
                    <a:lnTo>
                      <a:pt x="120" y="58"/>
                    </a:lnTo>
                    <a:lnTo>
                      <a:pt x="150" y="58"/>
                    </a:lnTo>
                    <a:lnTo>
                      <a:pt x="150" y="0"/>
                    </a:lnTo>
                  </a:path>
                </a:pathLst>
              </a:custGeom>
              <a:noFill/>
              <a:ln w="1588">
                <a:solidFill>
                  <a:srgbClr val="000000"/>
                </a:solidFill>
                <a:prstDash val="solid"/>
                <a:round/>
                <a:headEnd/>
                <a:tailEnd/>
              </a:ln>
            </p:spPr>
            <p:txBody>
              <a:bodyPr/>
              <a:lstStyle/>
              <a:p>
                <a:endParaRPr lang="en-GB"/>
              </a:p>
            </p:txBody>
          </p:sp>
          <p:sp>
            <p:nvSpPr>
              <p:cNvPr id="13680" name="Freeform 368"/>
              <p:cNvSpPr>
                <a:spLocks/>
              </p:cNvSpPr>
              <p:nvPr/>
            </p:nvSpPr>
            <p:spPr bwMode="auto">
              <a:xfrm>
                <a:off x="3124" y="1979"/>
                <a:ext cx="7" cy="8"/>
              </a:xfrm>
              <a:custGeom>
                <a:avLst/>
                <a:gdLst/>
                <a:ahLst/>
                <a:cxnLst>
                  <a:cxn ang="0">
                    <a:pos x="0" y="30"/>
                  </a:cxn>
                  <a:cxn ang="0">
                    <a:pos x="30" y="0"/>
                  </a:cxn>
                  <a:cxn ang="0">
                    <a:pos x="0" y="0"/>
                  </a:cxn>
                  <a:cxn ang="0">
                    <a:pos x="0" y="30"/>
                  </a:cxn>
                </a:cxnLst>
                <a:rect l="0" t="0" r="r" b="b"/>
                <a:pathLst>
                  <a:path w="30" h="30">
                    <a:moveTo>
                      <a:pt x="0" y="30"/>
                    </a:moveTo>
                    <a:lnTo>
                      <a:pt x="30" y="0"/>
                    </a:lnTo>
                    <a:lnTo>
                      <a:pt x="0" y="0"/>
                    </a:lnTo>
                    <a:lnTo>
                      <a:pt x="0" y="30"/>
                    </a:lnTo>
                  </a:path>
                </a:pathLst>
              </a:custGeom>
              <a:noFill/>
              <a:ln w="1588">
                <a:solidFill>
                  <a:srgbClr val="000000"/>
                </a:solidFill>
                <a:prstDash val="solid"/>
                <a:round/>
                <a:headEnd/>
                <a:tailEnd/>
              </a:ln>
            </p:spPr>
            <p:txBody>
              <a:bodyPr/>
              <a:lstStyle/>
              <a:p>
                <a:endParaRPr lang="en-GB"/>
              </a:p>
            </p:txBody>
          </p:sp>
          <p:sp>
            <p:nvSpPr>
              <p:cNvPr id="13681" name="Freeform 369"/>
              <p:cNvSpPr>
                <a:spLocks/>
              </p:cNvSpPr>
              <p:nvPr/>
            </p:nvSpPr>
            <p:spPr bwMode="auto">
              <a:xfrm>
                <a:off x="3116" y="1964"/>
                <a:ext cx="8" cy="23"/>
              </a:xfrm>
              <a:custGeom>
                <a:avLst/>
                <a:gdLst/>
                <a:ahLst/>
                <a:cxnLst>
                  <a:cxn ang="0">
                    <a:pos x="30" y="90"/>
                  </a:cxn>
                  <a:cxn ang="0">
                    <a:pos x="0" y="60"/>
                  </a:cxn>
                  <a:cxn ang="0">
                    <a:pos x="30" y="30"/>
                  </a:cxn>
                  <a:cxn ang="0">
                    <a:pos x="30" y="0"/>
                  </a:cxn>
                </a:cxnLst>
                <a:rect l="0" t="0" r="r" b="b"/>
                <a:pathLst>
                  <a:path w="30" h="90">
                    <a:moveTo>
                      <a:pt x="30" y="90"/>
                    </a:moveTo>
                    <a:lnTo>
                      <a:pt x="0" y="60"/>
                    </a:lnTo>
                    <a:lnTo>
                      <a:pt x="30" y="30"/>
                    </a:lnTo>
                    <a:lnTo>
                      <a:pt x="30" y="0"/>
                    </a:lnTo>
                  </a:path>
                </a:pathLst>
              </a:custGeom>
              <a:noFill/>
              <a:ln w="1588">
                <a:solidFill>
                  <a:srgbClr val="000000"/>
                </a:solidFill>
                <a:prstDash val="solid"/>
                <a:round/>
                <a:headEnd/>
                <a:tailEnd/>
              </a:ln>
            </p:spPr>
            <p:txBody>
              <a:bodyPr/>
              <a:lstStyle/>
              <a:p>
                <a:endParaRPr lang="en-GB"/>
              </a:p>
            </p:txBody>
          </p:sp>
          <p:sp>
            <p:nvSpPr>
              <p:cNvPr id="13682" name="Freeform 370"/>
              <p:cNvSpPr>
                <a:spLocks/>
              </p:cNvSpPr>
              <p:nvPr/>
            </p:nvSpPr>
            <p:spPr bwMode="auto">
              <a:xfrm>
                <a:off x="3154" y="1979"/>
                <a:ext cx="7" cy="8"/>
              </a:xfrm>
              <a:custGeom>
                <a:avLst/>
                <a:gdLst/>
                <a:ahLst/>
                <a:cxnLst>
                  <a:cxn ang="0">
                    <a:pos x="0" y="30"/>
                  </a:cxn>
                  <a:cxn ang="0">
                    <a:pos x="30" y="30"/>
                  </a:cxn>
                  <a:cxn ang="0">
                    <a:pos x="30" y="0"/>
                  </a:cxn>
                  <a:cxn ang="0">
                    <a:pos x="0" y="30"/>
                  </a:cxn>
                </a:cxnLst>
                <a:rect l="0" t="0" r="r" b="b"/>
                <a:pathLst>
                  <a:path w="30" h="30">
                    <a:moveTo>
                      <a:pt x="0" y="30"/>
                    </a:moveTo>
                    <a:lnTo>
                      <a:pt x="30" y="30"/>
                    </a:lnTo>
                    <a:lnTo>
                      <a:pt x="30" y="0"/>
                    </a:lnTo>
                    <a:lnTo>
                      <a:pt x="0" y="30"/>
                    </a:lnTo>
                  </a:path>
                </a:pathLst>
              </a:custGeom>
              <a:noFill/>
              <a:ln w="1588">
                <a:solidFill>
                  <a:srgbClr val="000000"/>
                </a:solidFill>
                <a:prstDash val="solid"/>
                <a:round/>
                <a:headEnd/>
                <a:tailEnd/>
              </a:ln>
            </p:spPr>
            <p:txBody>
              <a:bodyPr/>
              <a:lstStyle/>
              <a:p>
                <a:endParaRPr lang="en-GB"/>
              </a:p>
            </p:txBody>
          </p:sp>
          <p:sp>
            <p:nvSpPr>
              <p:cNvPr id="13683" name="Freeform 371"/>
              <p:cNvSpPr>
                <a:spLocks/>
              </p:cNvSpPr>
              <p:nvPr/>
            </p:nvSpPr>
            <p:spPr bwMode="auto">
              <a:xfrm>
                <a:off x="3146" y="1979"/>
                <a:ext cx="8" cy="8"/>
              </a:xfrm>
              <a:custGeom>
                <a:avLst/>
                <a:gdLst/>
                <a:ahLst/>
                <a:cxnLst>
                  <a:cxn ang="0">
                    <a:pos x="30" y="0"/>
                  </a:cxn>
                  <a:cxn ang="0">
                    <a:pos x="0" y="30"/>
                  </a:cxn>
                  <a:cxn ang="0">
                    <a:pos x="30" y="30"/>
                  </a:cxn>
                </a:cxnLst>
                <a:rect l="0" t="0" r="r" b="b"/>
                <a:pathLst>
                  <a:path w="30" h="30">
                    <a:moveTo>
                      <a:pt x="30" y="0"/>
                    </a:moveTo>
                    <a:lnTo>
                      <a:pt x="0" y="30"/>
                    </a:lnTo>
                    <a:lnTo>
                      <a:pt x="30" y="30"/>
                    </a:lnTo>
                  </a:path>
                </a:pathLst>
              </a:custGeom>
              <a:noFill/>
              <a:ln w="1588">
                <a:solidFill>
                  <a:srgbClr val="000000"/>
                </a:solidFill>
                <a:prstDash val="solid"/>
                <a:round/>
                <a:headEnd/>
                <a:tailEnd/>
              </a:ln>
            </p:spPr>
            <p:txBody>
              <a:bodyPr/>
              <a:lstStyle/>
              <a:p>
                <a:endParaRPr lang="en-GB"/>
              </a:p>
            </p:txBody>
          </p:sp>
          <p:sp>
            <p:nvSpPr>
              <p:cNvPr id="13684" name="Line 372"/>
              <p:cNvSpPr>
                <a:spLocks noChangeShapeType="1"/>
              </p:cNvSpPr>
              <p:nvPr/>
            </p:nvSpPr>
            <p:spPr bwMode="auto">
              <a:xfrm flipV="1">
                <a:off x="3154" y="1979"/>
                <a:ext cx="1" cy="8"/>
              </a:xfrm>
              <a:prstGeom prst="line">
                <a:avLst/>
              </a:prstGeom>
              <a:noFill/>
              <a:ln w="1588">
                <a:solidFill>
                  <a:srgbClr val="000000"/>
                </a:solidFill>
                <a:round/>
                <a:headEnd/>
                <a:tailEnd/>
              </a:ln>
            </p:spPr>
            <p:txBody>
              <a:bodyPr/>
              <a:lstStyle/>
              <a:p>
                <a:endParaRPr lang="en-GB"/>
              </a:p>
            </p:txBody>
          </p:sp>
          <p:sp>
            <p:nvSpPr>
              <p:cNvPr id="13685" name="Freeform 373"/>
              <p:cNvSpPr>
                <a:spLocks/>
              </p:cNvSpPr>
              <p:nvPr/>
            </p:nvSpPr>
            <p:spPr bwMode="auto">
              <a:xfrm>
                <a:off x="2509" y="1676"/>
                <a:ext cx="15" cy="15"/>
              </a:xfrm>
              <a:custGeom>
                <a:avLst/>
                <a:gdLst/>
                <a:ahLst/>
                <a:cxnLst>
                  <a:cxn ang="0">
                    <a:pos x="60" y="61"/>
                  </a:cxn>
                  <a:cxn ang="0">
                    <a:pos x="30" y="61"/>
                  </a:cxn>
                  <a:cxn ang="0">
                    <a:pos x="0" y="31"/>
                  </a:cxn>
                  <a:cxn ang="0">
                    <a:pos x="30" y="31"/>
                  </a:cxn>
                  <a:cxn ang="0">
                    <a:pos x="60" y="0"/>
                  </a:cxn>
                  <a:cxn ang="0">
                    <a:pos x="60" y="61"/>
                  </a:cxn>
                </a:cxnLst>
                <a:rect l="0" t="0" r="r" b="b"/>
                <a:pathLst>
                  <a:path w="60" h="61">
                    <a:moveTo>
                      <a:pt x="60" y="61"/>
                    </a:moveTo>
                    <a:lnTo>
                      <a:pt x="30" y="61"/>
                    </a:lnTo>
                    <a:lnTo>
                      <a:pt x="0" y="31"/>
                    </a:lnTo>
                    <a:lnTo>
                      <a:pt x="30" y="31"/>
                    </a:lnTo>
                    <a:lnTo>
                      <a:pt x="60" y="0"/>
                    </a:lnTo>
                    <a:lnTo>
                      <a:pt x="60" y="61"/>
                    </a:lnTo>
                  </a:path>
                </a:pathLst>
              </a:custGeom>
              <a:noFill/>
              <a:ln w="1588">
                <a:solidFill>
                  <a:srgbClr val="000000"/>
                </a:solidFill>
                <a:prstDash val="solid"/>
                <a:round/>
                <a:headEnd/>
                <a:tailEnd/>
              </a:ln>
            </p:spPr>
            <p:txBody>
              <a:bodyPr/>
              <a:lstStyle/>
              <a:p>
                <a:endParaRPr lang="en-GB"/>
              </a:p>
            </p:txBody>
          </p:sp>
          <p:sp>
            <p:nvSpPr>
              <p:cNvPr id="13686" name="Freeform 374"/>
              <p:cNvSpPr>
                <a:spLocks/>
              </p:cNvSpPr>
              <p:nvPr/>
            </p:nvSpPr>
            <p:spPr bwMode="auto">
              <a:xfrm>
                <a:off x="2501" y="1683"/>
                <a:ext cx="38" cy="44"/>
              </a:xfrm>
              <a:custGeom>
                <a:avLst/>
                <a:gdLst/>
                <a:ahLst/>
                <a:cxnLst>
                  <a:cxn ang="0">
                    <a:pos x="118" y="0"/>
                  </a:cxn>
                  <a:cxn ang="0">
                    <a:pos x="118" y="30"/>
                  </a:cxn>
                  <a:cxn ang="0">
                    <a:pos x="149" y="30"/>
                  </a:cxn>
                  <a:cxn ang="0">
                    <a:pos x="149" y="58"/>
                  </a:cxn>
                  <a:cxn ang="0">
                    <a:pos x="118" y="89"/>
                  </a:cxn>
                  <a:cxn ang="0">
                    <a:pos x="118" y="148"/>
                  </a:cxn>
                  <a:cxn ang="0">
                    <a:pos x="90" y="177"/>
                  </a:cxn>
                  <a:cxn ang="0">
                    <a:pos x="60" y="177"/>
                  </a:cxn>
                  <a:cxn ang="0">
                    <a:pos x="90" y="148"/>
                  </a:cxn>
                  <a:cxn ang="0">
                    <a:pos x="90" y="118"/>
                  </a:cxn>
                  <a:cxn ang="0">
                    <a:pos x="60" y="89"/>
                  </a:cxn>
                  <a:cxn ang="0">
                    <a:pos x="0" y="89"/>
                  </a:cxn>
                  <a:cxn ang="0">
                    <a:pos x="0" y="58"/>
                  </a:cxn>
                  <a:cxn ang="0">
                    <a:pos x="60" y="58"/>
                  </a:cxn>
                  <a:cxn ang="0">
                    <a:pos x="90" y="30"/>
                  </a:cxn>
                </a:cxnLst>
                <a:rect l="0" t="0" r="r" b="b"/>
                <a:pathLst>
                  <a:path w="149" h="177">
                    <a:moveTo>
                      <a:pt x="118" y="0"/>
                    </a:moveTo>
                    <a:lnTo>
                      <a:pt x="118" y="30"/>
                    </a:lnTo>
                    <a:lnTo>
                      <a:pt x="149" y="30"/>
                    </a:lnTo>
                    <a:lnTo>
                      <a:pt x="149" y="58"/>
                    </a:lnTo>
                    <a:lnTo>
                      <a:pt x="118" y="89"/>
                    </a:lnTo>
                    <a:lnTo>
                      <a:pt x="118" y="148"/>
                    </a:lnTo>
                    <a:lnTo>
                      <a:pt x="90" y="177"/>
                    </a:lnTo>
                    <a:lnTo>
                      <a:pt x="60" y="177"/>
                    </a:lnTo>
                    <a:lnTo>
                      <a:pt x="90" y="148"/>
                    </a:lnTo>
                    <a:lnTo>
                      <a:pt x="90" y="118"/>
                    </a:lnTo>
                    <a:lnTo>
                      <a:pt x="60" y="89"/>
                    </a:lnTo>
                    <a:lnTo>
                      <a:pt x="0" y="89"/>
                    </a:lnTo>
                    <a:lnTo>
                      <a:pt x="0" y="58"/>
                    </a:lnTo>
                    <a:lnTo>
                      <a:pt x="60" y="58"/>
                    </a:lnTo>
                    <a:lnTo>
                      <a:pt x="90" y="30"/>
                    </a:lnTo>
                  </a:path>
                </a:pathLst>
              </a:custGeom>
              <a:noFill/>
              <a:ln w="1588">
                <a:solidFill>
                  <a:srgbClr val="000000"/>
                </a:solidFill>
                <a:prstDash val="solid"/>
                <a:round/>
                <a:headEnd/>
                <a:tailEnd/>
              </a:ln>
            </p:spPr>
            <p:txBody>
              <a:bodyPr/>
              <a:lstStyle/>
              <a:p>
                <a:endParaRPr lang="en-GB"/>
              </a:p>
            </p:txBody>
          </p:sp>
          <p:sp>
            <p:nvSpPr>
              <p:cNvPr id="13687" name="Freeform 375"/>
              <p:cNvSpPr>
                <a:spLocks/>
              </p:cNvSpPr>
              <p:nvPr/>
            </p:nvSpPr>
            <p:spPr bwMode="auto">
              <a:xfrm>
                <a:off x="2531" y="1668"/>
                <a:ext cx="15" cy="15"/>
              </a:xfrm>
              <a:custGeom>
                <a:avLst/>
                <a:gdLst/>
                <a:ahLst/>
                <a:cxnLst>
                  <a:cxn ang="0">
                    <a:pos x="0" y="61"/>
                  </a:cxn>
                  <a:cxn ang="0">
                    <a:pos x="31" y="30"/>
                  </a:cxn>
                  <a:cxn ang="0">
                    <a:pos x="31" y="0"/>
                  </a:cxn>
                  <a:cxn ang="0">
                    <a:pos x="61" y="0"/>
                  </a:cxn>
                  <a:cxn ang="0">
                    <a:pos x="61" y="30"/>
                  </a:cxn>
                  <a:cxn ang="0">
                    <a:pos x="31" y="61"/>
                  </a:cxn>
                  <a:cxn ang="0">
                    <a:pos x="0" y="61"/>
                  </a:cxn>
                </a:cxnLst>
                <a:rect l="0" t="0" r="r" b="b"/>
                <a:pathLst>
                  <a:path w="61" h="61">
                    <a:moveTo>
                      <a:pt x="0" y="61"/>
                    </a:moveTo>
                    <a:lnTo>
                      <a:pt x="31" y="30"/>
                    </a:lnTo>
                    <a:lnTo>
                      <a:pt x="31" y="0"/>
                    </a:lnTo>
                    <a:lnTo>
                      <a:pt x="61" y="0"/>
                    </a:lnTo>
                    <a:lnTo>
                      <a:pt x="61" y="30"/>
                    </a:lnTo>
                    <a:lnTo>
                      <a:pt x="31" y="61"/>
                    </a:lnTo>
                    <a:lnTo>
                      <a:pt x="0" y="61"/>
                    </a:lnTo>
                  </a:path>
                </a:pathLst>
              </a:custGeom>
              <a:noFill/>
              <a:ln w="1588">
                <a:solidFill>
                  <a:srgbClr val="000000"/>
                </a:solidFill>
                <a:prstDash val="solid"/>
                <a:round/>
                <a:headEnd/>
                <a:tailEnd/>
              </a:ln>
            </p:spPr>
            <p:txBody>
              <a:bodyPr/>
              <a:lstStyle/>
              <a:p>
                <a:endParaRPr lang="en-GB"/>
              </a:p>
            </p:txBody>
          </p:sp>
          <p:sp>
            <p:nvSpPr>
              <p:cNvPr id="13688" name="Freeform 376"/>
              <p:cNvSpPr>
                <a:spLocks/>
              </p:cNvSpPr>
              <p:nvPr/>
            </p:nvSpPr>
            <p:spPr bwMode="auto">
              <a:xfrm>
                <a:off x="2175" y="1824"/>
                <a:ext cx="497" cy="703"/>
              </a:xfrm>
              <a:custGeom>
                <a:avLst/>
                <a:gdLst/>
                <a:ahLst/>
                <a:cxnLst>
                  <a:cxn ang="0">
                    <a:pos x="267" y="415"/>
                  </a:cxn>
                  <a:cxn ang="0">
                    <a:pos x="237" y="356"/>
                  </a:cxn>
                  <a:cxn ang="0">
                    <a:pos x="298" y="267"/>
                  </a:cxn>
                  <a:cxn ang="0">
                    <a:pos x="327" y="206"/>
                  </a:cxn>
                  <a:cxn ang="0">
                    <a:pos x="446" y="88"/>
                  </a:cxn>
                  <a:cxn ang="0">
                    <a:pos x="534" y="60"/>
                  </a:cxn>
                  <a:cxn ang="0">
                    <a:pos x="653" y="29"/>
                  </a:cxn>
                  <a:cxn ang="0">
                    <a:pos x="920" y="60"/>
                  </a:cxn>
                  <a:cxn ang="0">
                    <a:pos x="712" y="206"/>
                  </a:cxn>
                  <a:cxn ang="0">
                    <a:pos x="712" y="267"/>
                  </a:cxn>
                  <a:cxn ang="0">
                    <a:pos x="653" y="325"/>
                  </a:cxn>
                  <a:cxn ang="0">
                    <a:pos x="623" y="385"/>
                  </a:cxn>
                  <a:cxn ang="0">
                    <a:pos x="801" y="325"/>
                  </a:cxn>
                  <a:cxn ang="0">
                    <a:pos x="1185" y="356"/>
                  </a:cxn>
                  <a:cxn ang="0">
                    <a:pos x="1067" y="592"/>
                  </a:cxn>
                  <a:cxn ang="0">
                    <a:pos x="1008" y="652"/>
                  </a:cxn>
                  <a:cxn ang="0">
                    <a:pos x="948" y="740"/>
                  </a:cxn>
                  <a:cxn ang="0">
                    <a:pos x="830" y="829"/>
                  </a:cxn>
                  <a:cxn ang="0">
                    <a:pos x="920" y="829"/>
                  </a:cxn>
                  <a:cxn ang="0">
                    <a:pos x="1039" y="888"/>
                  </a:cxn>
                  <a:cxn ang="0">
                    <a:pos x="1215" y="1008"/>
                  </a:cxn>
                  <a:cxn ang="0">
                    <a:pos x="1304" y="1303"/>
                  </a:cxn>
                  <a:cxn ang="0">
                    <a:pos x="1453" y="1360"/>
                  </a:cxn>
                  <a:cxn ang="0">
                    <a:pos x="1513" y="1451"/>
                  </a:cxn>
                  <a:cxn ang="0">
                    <a:pos x="1542" y="1539"/>
                  </a:cxn>
                  <a:cxn ang="0">
                    <a:pos x="1601" y="1628"/>
                  </a:cxn>
                  <a:cxn ang="0">
                    <a:pos x="1631" y="1776"/>
                  </a:cxn>
                  <a:cxn ang="0">
                    <a:pos x="1631" y="1894"/>
                  </a:cxn>
                  <a:cxn ang="0">
                    <a:pos x="1897" y="1865"/>
                  </a:cxn>
                  <a:cxn ang="0">
                    <a:pos x="1988" y="2044"/>
                  </a:cxn>
                  <a:cxn ang="0">
                    <a:pos x="1897" y="2162"/>
                  </a:cxn>
                  <a:cxn ang="0">
                    <a:pos x="1778" y="2219"/>
                  </a:cxn>
                  <a:cxn ang="0">
                    <a:pos x="1720" y="2338"/>
                  </a:cxn>
                  <a:cxn ang="0">
                    <a:pos x="1868" y="2457"/>
                  </a:cxn>
                  <a:cxn ang="0">
                    <a:pos x="1690" y="2517"/>
                  </a:cxn>
                  <a:cxn ang="0">
                    <a:pos x="1542" y="2544"/>
                  </a:cxn>
                  <a:cxn ang="0">
                    <a:pos x="1246" y="2544"/>
                  </a:cxn>
                  <a:cxn ang="0">
                    <a:pos x="1157" y="2544"/>
                  </a:cxn>
                  <a:cxn ang="0">
                    <a:pos x="978" y="2605"/>
                  </a:cxn>
                  <a:cxn ang="0">
                    <a:pos x="771" y="2575"/>
                  </a:cxn>
                  <a:cxn ang="0">
                    <a:pos x="593" y="2575"/>
                  </a:cxn>
                  <a:cxn ang="0">
                    <a:pos x="505" y="2753"/>
                  </a:cxn>
                  <a:cxn ang="0">
                    <a:pos x="386" y="2664"/>
                  </a:cxn>
                  <a:cxn ang="0">
                    <a:pos x="209" y="2723"/>
                  </a:cxn>
                  <a:cxn ang="0">
                    <a:pos x="91" y="2782"/>
                  </a:cxn>
                  <a:cxn ang="0">
                    <a:pos x="30" y="2753"/>
                  </a:cxn>
                  <a:cxn ang="0">
                    <a:pos x="178" y="2664"/>
                  </a:cxn>
                  <a:cxn ang="0">
                    <a:pos x="267" y="2575"/>
                  </a:cxn>
                  <a:cxn ang="0">
                    <a:pos x="386" y="2487"/>
                  </a:cxn>
                  <a:cxn ang="0">
                    <a:pos x="623" y="2398"/>
                  </a:cxn>
                  <a:cxn ang="0">
                    <a:pos x="741" y="2369"/>
                  </a:cxn>
                </a:cxnLst>
                <a:rect l="0" t="0" r="r" b="b"/>
                <a:pathLst>
                  <a:path w="1988" h="2812">
                    <a:moveTo>
                      <a:pt x="237" y="474"/>
                    </a:moveTo>
                    <a:lnTo>
                      <a:pt x="267" y="443"/>
                    </a:lnTo>
                    <a:lnTo>
                      <a:pt x="237" y="443"/>
                    </a:lnTo>
                    <a:lnTo>
                      <a:pt x="267" y="415"/>
                    </a:lnTo>
                    <a:lnTo>
                      <a:pt x="237" y="415"/>
                    </a:lnTo>
                    <a:lnTo>
                      <a:pt x="209" y="385"/>
                    </a:lnTo>
                    <a:lnTo>
                      <a:pt x="209" y="356"/>
                    </a:lnTo>
                    <a:lnTo>
                      <a:pt x="237" y="356"/>
                    </a:lnTo>
                    <a:lnTo>
                      <a:pt x="237" y="267"/>
                    </a:lnTo>
                    <a:lnTo>
                      <a:pt x="267" y="297"/>
                    </a:lnTo>
                    <a:lnTo>
                      <a:pt x="267" y="267"/>
                    </a:lnTo>
                    <a:lnTo>
                      <a:pt x="298" y="267"/>
                    </a:lnTo>
                    <a:lnTo>
                      <a:pt x="327" y="236"/>
                    </a:lnTo>
                    <a:lnTo>
                      <a:pt x="355" y="267"/>
                    </a:lnTo>
                    <a:lnTo>
                      <a:pt x="386" y="267"/>
                    </a:lnTo>
                    <a:lnTo>
                      <a:pt x="327" y="206"/>
                    </a:lnTo>
                    <a:lnTo>
                      <a:pt x="355" y="179"/>
                    </a:lnTo>
                    <a:lnTo>
                      <a:pt x="355" y="148"/>
                    </a:lnTo>
                    <a:lnTo>
                      <a:pt x="386" y="148"/>
                    </a:lnTo>
                    <a:lnTo>
                      <a:pt x="446" y="88"/>
                    </a:lnTo>
                    <a:lnTo>
                      <a:pt x="446" y="29"/>
                    </a:lnTo>
                    <a:lnTo>
                      <a:pt x="474" y="29"/>
                    </a:lnTo>
                    <a:lnTo>
                      <a:pt x="505" y="60"/>
                    </a:lnTo>
                    <a:lnTo>
                      <a:pt x="534" y="60"/>
                    </a:lnTo>
                    <a:lnTo>
                      <a:pt x="564" y="29"/>
                    </a:lnTo>
                    <a:lnTo>
                      <a:pt x="564" y="60"/>
                    </a:lnTo>
                    <a:lnTo>
                      <a:pt x="623" y="60"/>
                    </a:lnTo>
                    <a:lnTo>
                      <a:pt x="653" y="29"/>
                    </a:lnTo>
                    <a:lnTo>
                      <a:pt x="830" y="29"/>
                    </a:lnTo>
                    <a:lnTo>
                      <a:pt x="860" y="0"/>
                    </a:lnTo>
                    <a:lnTo>
                      <a:pt x="920" y="0"/>
                    </a:lnTo>
                    <a:lnTo>
                      <a:pt x="920" y="60"/>
                    </a:lnTo>
                    <a:lnTo>
                      <a:pt x="860" y="118"/>
                    </a:lnTo>
                    <a:lnTo>
                      <a:pt x="830" y="118"/>
                    </a:lnTo>
                    <a:lnTo>
                      <a:pt x="741" y="206"/>
                    </a:lnTo>
                    <a:lnTo>
                      <a:pt x="712" y="206"/>
                    </a:lnTo>
                    <a:lnTo>
                      <a:pt x="683" y="236"/>
                    </a:lnTo>
                    <a:lnTo>
                      <a:pt x="653" y="236"/>
                    </a:lnTo>
                    <a:lnTo>
                      <a:pt x="653" y="267"/>
                    </a:lnTo>
                    <a:lnTo>
                      <a:pt x="712" y="267"/>
                    </a:lnTo>
                    <a:lnTo>
                      <a:pt x="683" y="297"/>
                    </a:lnTo>
                    <a:lnTo>
                      <a:pt x="653" y="297"/>
                    </a:lnTo>
                    <a:lnTo>
                      <a:pt x="623" y="325"/>
                    </a:lnTo>
                    <a:lnTo>
                      <a:pt x="653" y="325"/>
                    </a:lnTo>
                    <a:lnTo>
                      <a:pt x="623" y="356"/>
                    </a:lnTo>
                    <a:lnTo>
                      <a:pt x="593" y="356"/>
                    </a:lnTo>
                    <a:lnTo>
                      <a:pt x="593" y="385"/>
                    </a:lnTo>
                    <a:lnTo>
                      <a:pt x="623" y="385"/>
                    </a:lnTo>
                    <a:lnTo>
                      <a:pt x="653" y="356"/>
                    </a:lnTo>
                    <a:lnTo>
                      <a:pt x="683" y="356"/>
                    </a:lnTo>
                    <a:lnTo>
                      <a:pt x="712" y="325"/>
                    </a:lnTo>
                    <a:lnTo>
                      <a:pt x="801" y="325"/>
                    </a:lnTo>
                    <a:lnTo>
                      <a:pt x="830" y="297"/>
                    </a:lnTo>
                    <a:lnTo>
                      <a:pt x="860" y="325"/>
                    </a:lnTo>
                    <a:lnTo>
                      <a:pt x="1185" y="325"/>
                    </a:lnTo>
                    <a:lnTo>
                      <a:pt x="1185" y="356"/>
                    </a:lnTo>
                    <a:lnTo>
                      <a:pt x="1215" y="385"/>
                    </a:lnTo>
                    <a:lnTo>
                      <a:pt x="1127" y="474"/>
                    </a:lnTo>
                    <a:lnTo>
                      <a:pt x="1127" y="534"/>
                    </a:lnTo>
                    <a:lnTo>
                      <a:pt x="1067" y="592"/>
                    </a:lnTo>
                    <a:lnTo>
                      <a:pt x="1039" y="592"/>
                    </a:lnTo>
                    <a:lnTo>
                      <a:pt x="1039" y="622"/>
                    </a:lnTo>
                    <a:lnTo>
                      <a:pt x="1008" y="622"/>
                    </a:lnTo>
                    <a:lnTo>
                      <a:pt x="1008" y="652"/>
                    </a:lnTo>
                    <a:lnTo>
                      <a:pt x="948" y="710"/>
                    </a:lnTo>
                    <a:lnTo>
                      <a:pt x="920" y="710"/>
                    </a:lnTo>
                    <a:lnTo>
                      <a:pt x="920" y="740"/>
                    </a:lnTo>
                    <a:lnTo>
                      <a:pt x="948" y="740"/>
                    </a:lnTo>
                    <a:lnTo>
                      <a:pt x="948" y="770"/>
                    </a:lnTo>
                    <a:lnTo>
                      <a:pt x="920" y="799"/>
                    </a:lnTo>
                    <a:lnTo>
                      <a:pt x="860" y="799"/>
                    </a:lnTo>
                    <a:lnTo>
                      <a:pt x="830" y="829"/>
                    </a:lnTo>
                    <a:lnTo>
                      <a:pt x="801" y="829"/>
                    </a:lnTo>
                    <a:lnTo>
                      <a:pt x="771" y="859"/>
                    </a:lnTo>
                    <a:lnTo>
                      <a:pt x="890" y="859"/>
                    </a:lnTo>
                    <a:lnTo>
                      <a:pt x="920" y="829"/>
                    </a:lnTo>
                    <a:lnTo>
                      <a:pt x="948" y="829"/>
                    </a:lnTo>
                    <a:lnTo>
                      <a:pt x="978" y="859"/>
                    </a:lnTo>
                    <a:lnTo>
                      <a:pt x="1008" y="859"/>
                    </a:lnTo>
                    <a:lnTo>
                      <a:pt x="1039" y="888"/>
                    </a:lnTo>
                    <a:lnTo>
                      <a:pt x="1067" y="888"/>
                    </a:lnTo>
                    <a:lnTo>
                      <a:pt x="1157" y="977"/>
                    </a:lnTo>
                    <a:lnTo>
                      <a:pt x="1185" y="977"/>
                    </a:lnTo>
                    <a:lnTo>
                      <a:pt x="1215" y="1008"/>
                    </a:lnTo>
                    <a:lnTo>
                      <a:pt x="1215" y="1154"/>
                    </a:lnTo>
                    <a:lnTo>
                      <a:pt x="1246" y="1184"/>
                    </a:lnTo>
                    <a:lnTo>
                      <a:pt x="1246" y="1244"/>
                    </a:lnTo>
                    <a:lnTo>
                      <a:pt x="1304" y="1303"/>
                    </a:lnTo>
                    <a:lnTo>
                      <a:pt x="1364" y="1303"/>
                    </a:lnTo>
                    <a:lnTo>
                      <a:pt x="1394" y="1333"/>
                    </a:lnTo>
                    <a:lnTo>
                      <a:pt x="1422" y="1333"/>
                    </a:lnTo>
                    <a:lnTo>
                      <a:pt x="1453" y="1360"/>
                    </a:lnTo>
                    <a:lnTo>
                      <a:pt x="1453" y="1390"/>
                    </a:lnTo>
                    <a:lnTo>
                      <a:pt x="1483" y="1421"/>
                    </a:lnTo>
                    <a:lnTo>
                      <a:pt x="1513" y="1421"/>
                    </a:lnTo>
                    <a:lnTo>
                      <a:pt x="1513" y="1451"/>
                    </a:lnTo>
                    <a:lnTo>
                      <a:pt x="1542" y="1451"/>
                    </a:lnTo>
                    <a:lnTo>
                      <a:pt x="1513" y="1479"/>
                    </a:lnTo>
                    <a:lnTo>
                      <a:pt x="1513" y="1510"/>
                    </a:lnTo>
                    <a:lnTo>
                      <a:pt x="1542" y="1539"/>
                    </a:lnTo>
                    <a:lnTo>
                      <a:pt x="1542" y="1569"/>
                    </a:lnTo>
                    <a:lnTo>
                      <a:pt x="1571" y="1569"/>
                    </a:lnTo>
                    <a:lnTo>
                      <a:pt x="1601" y="1597"/>
                    </a:lnTo>
                    <a:lnTo>
                      <a:pt x="1601" y="1628"/>
                    </a:lnTo>
                    <a:lnTo>
                      <a:pt x="1542" y="1628"/>
                    </a:lnTo>
                    <a:lnTo>
                      <a:pt x="1601" y="1688"/>
                    </a:lnTo>
                    <a:lnTo>
                      <a:pt x="1631" y="1688"/>
                    </a:lnTo>
                    <a:lnTo>
                      <a:pt x="1631" y="1776"/>
                    </a:lnTo>
                    <a:lnTo>
                      <a:pt x="1571" y="1835"/>
                    </a:lnTo>
                    <a:lnTo>
                      <a:pt x="1571" y="1865"/>
                    </a:lnTo>
                    <a:lnTo>
                      <a:pt x="1601" y="1894"/>
                    </a:lnTo>
                    <a:lnTo>
                      <a:pt x="1631" y="1894"/>
                    </a:lnTo>
                    <a:lnTo>
                      <a:pt x="1690" y="1835"/>
                    </a:lnTo>
                    <a:lnTo>
                      <a:pt x="1838" y="1835"/>
                    </a:lnTo>
                    <a:lnTo>
                      <a:pt x="1868" y="1865"/>
                    </a:lnTo>
                    <a:lnTo>
                      <a:pt x="1897" y="1865"/>
                    </a:lnTo>
                    <a:lnTo>
                      <a:pt x="1927" y="1894"/>
                    </a:lnTo>
                    <a:lnTo>
                      <a:pt x="1957" y="1894"/>
                    </a:lnTo>
                    <a:lnTo>
                      <a:pt x="1988" y="1924"/>
                    </a:lnTo>
                    <a:lnTo>
                      <a:pt x="1988" y="2044"/>
                    </a:lnTo>
                    <a:lnTo>
                      <a:pt x="1957" y="2071"/>
                    </a:lnTo>
                    <a:lnTo>
                      <a:pt x="1957" y="2131"/>
                    </a:lnTo>
                    <a:lnTo>
                      <a:pt x="1927" y="2131"/>
                    </a:lnTo>
                    <a:lnTo>
                      <a:pt x="1897" y="2162"/>
                    </a:lnTo>
                    <a:lnTo>
                      <a:pt x="1838" y="2162"/>
                    </a:lnTo>
                    <a:lnTo>
                      <a:pt x="1868" y="2190"/>
                    </a:lnTo>
                    <a:lnTo>
                      <a:pt x="1838" y="2219"/>
                    </a:lnTo>
                    <a:lnTo>
                      <a:pt x="1778" y="2219"/>
                    </a:lnTo>
                    <a:lnTo>
                      <a:pt x="1750" y="2250"/>
                    </a:lnTo>
                    <a:lnTo>
                      <a:pt x="1750" y="2308"/>
                    </a:lnTo>
                    <a:lnTo>
                      <a:pt x="1690" y="2308"/>
                    </a:lnTo>
                    <a:lnTo>
                      <a:pt x="1720" y="2338"/>
                    </a:lnTo>
                    <a:lnTo>
                      <a:pt x="1690" y="2338"/>
                    </a:lnTo>
                    <a:lnTo>
                      <a:pt x="1720" y="2369"/>
                    </a:lnTo>
                    <a:lnTo>
                      <a:pt x="1868" y="2369"/>
                    </a:lnTo>
                    <a:lnTo>
                      <a:pt x="1868" y="2457"/>
                    </a:lnTo>
                    <a:lnTo>
                      <a:pt x="1808" y="2457"/>
                    </a:lnTo>
                    <a:lnTo>
                      <a:pt x="1778" y="2487"/>
                    </a:lnTo>
                    <a:lnTo>
                      <a:pt x="1778" y="2517"/>
                    </a:lnTo>
                    <a:lnTo>
                      <a:pt x="1690" y="2517"/>
                    </a:lnTo>
                    <a:lnTo>
                      <a:pt x="1631" y="2544"/>
                    </a:lnTo>
                    <a:lnTo>
                      <a:pt x="1601" y="2544"/>
                    </a:lnTo>
                    <a:lnTo>
                      <a:pt x="1571" y="2575"/>
                    </a:lnTo>
                    <a:lnTo>
                      <a:pt x="1542" y="2544"/>
                    </a:lnTo>
                    <a:lnTo>
                      <a:pt x="1334" y="2544"/>
                    </a:lnTo>
                    <a:lnTo>
                      <a:pt x="1276" y="2575"/>
                    </a:lnTo>
                    <a:lnTo>
                      <a:pt x="1276" y="2544"/>
                    </a:lnTo>
                    <a:lnTo>
                      <a:pt x="1246" y="2544"/>
                    </a:lnTo>
                    <a:lnTo>
                      <a:pt x="1215" y="2517"/>
                    </a:lnTo>
                    <a:lnTo>
                      <a:pt x="1185" y="2544"/>
                    </a:lnTo>
                    <a:lnTo>
                      <a:pt x="1157" y="2517"/>
                    </a:lnTo>
                    <a:lnTo>
                      <a:pt x="1157" y="2544"/>
                    </a:lnTo>
                    <a:lnTo>
                      <a:pt x="1127" y="2544"/>
                    </a:lnTo>
                    <a:lnTo>
                      <a:pt x="1097" y="2575"/>
                    </a:lnTo>
                    <a:lnTo>
                      <a:pt x="1008" y="2575"/>
                    </a:lnTo>
                    <a:lnTo>
                      <a:pt x="978" y="2605"/>
                    </a:lnTo>
                    <a:lnTo>
                      <a:pt x="890" y="2605"/>
                    </a:lnTo>
                    <a:lnTo>
                      <a:pt x="860" y="2635"/>
                    </a:lnTo>
                    <a:lnTo>
                      <a:pt x="830" y="2605"/>
                    </a:lnTo>
                    <a:lnTo>
                      <a:pt x="771" y="2575"/>
                    </a:lnTo>
                    <a:lnTo>
                      <a:pt x="683" y="2575"/>
                    </a:lnTo>
                    <a:lnTo>
                      <a:pt x="653" y="2605"/>
                    </a:lnTo>
                    <a:lnTo>
                      <a:pt x="623" y="2605"/>
                    </a:lnTo>
                    <a:lnTo>
                      <a:pt x="593" y="2575"/>
                    </a:lnTo>
                    <a:lnTo>
                      <a:pt x="593" y="2635"/>
                    </a:lnTo>
                    <a:lnTo>
                      <a:pt x="564" y="2664"/>
                    </a:lnTo>
                    <a:lnTo>
                      <a:pt x="564" y="2694"/>
                    </a:lnTo>
                    <a:lnTo>
                      <a:pt x="505" y="2753"/>
                    </a:lnTo>
                    <a:lnTo>
                      <a:pt x="446" y="2694"/>
                    </a:lnTo>
                    <a:lnTo>
                      <a:pt x="416" y="2694"/>
                    </a:lnTo>
                    <a:lnTo>
                      <a:pt x="416" y="2664"/>
                    </a:lnTo>
                    <a:lnTo>
                      <a:pt x="386" y="2664"/>
                    </a:lnTo>
                    <a:lnTo>
                      <a:pt x="355" y="2694"/>
                    </a:lnTo>
                    <a:lnTo>
                      <a:pt x="267" y="2694"/>
                    </a:lnTo>
                    <a:lnTo>
                      <a:pt x="237" y="2723"/>
                    </a:lnTo>
                    <a:lnTo>
                      <a:pt x="209" y="2723"/>
                    </a:lnTo>
                    <a:lnTo>
                      <a:pt x="148" y="2782"/>
                    </a:lnTo>
                    <a:lnTo>
                      <a:pt x="148" y="2812"/>
                    </a:lnTo>
                    <a:lnTo>
                      <a:pt x="118" y="2812"/>
                    </a:lnTo>
                    <a:lnTo>
                      <a:pt x="91" y="2782"/>
                    </a:lnTo>
                    <a:lnTo>
                      <a:pt x="30" y="2782"/>
                    </a:lnTo>
                    <a:lnTo>
                      <a:pt x="0" y="2812"/>
                    </a:lnTo>
                    <a:lnTo>
                      <a:pt x="0" y="2782"/>
                    </a:lnTo>
                    <a:lnTo>
                      <a:pt x="30" y="2753"/>
                    </a:lnTo>
                    <a:lnTo>
                      <a:pt x="60" y="2753"/>
                    </a:lnTo>
                    <a:lnTo>
                      <a:pt x="91" y="2723"/>
                    </a:lnTo>
                    <a:lnTo>
                      <a:pt x="118" y="2723"/>
                    </a:lnTo>
                    <a:lnTo>
                      <a:pt x="178" y="2664"/>
                    </a:lnTo>
                    <a:lnTo>
                      <a:pt x="178" y="2635"/>
                    </a:lnTo>
                    <a:lnTo>
                      <a:pt x="237" y="2635"/>
                    </a:lnTo>
                    <a:lnTo>
                      <a:pt x="267" y="2605"/>
                    </a:lnTo>
                    <a:lnTo>
                      <a:pt x="267" y="2575"/>
                    </a:lnTo>
                    <a:lnTo>
                      <a:pt x="298" y="2575"/>
                    </a:lnTo>
                    <a:lnTo>
                      <a:pt x="327" y="2544"/>
                    </a:lnTo>
                    <a:lnTo>
                      <a:pt x="327" y="2487"/>
                    </a:lnTo>
                    <a:lnTo>
                      <a:pt x="386" y="2487"/>
                    </a:lnTo>
                    <a:lnTo>
                      <a:pt x="416" y="2457"/>
                    </a:lnTo>
                    <a:lnTo>
                      <a:pt x="416" y="2426"/>
                    </a:lnTo>
                    <a:lnTo>
                      <a:pt x="446" y="2398"/>
                    </a:lnTo>
                    <a:lnTo>
                      <a:pt x="623" y="2398"/>
                    </a:lnTo>
                    <a:lnTo>
                      <a:pt x="653" y="2426"/>
                    </a:lnTo>
                    <a:lnTo>
                      <a:pt x="712" y="2426"/>
                    </a:lnTo>
                    <a:lnTo>
                      <a:pt x="741" y="2398"/>
                    </a:lnTo>
                    <a:lnTo>
                      <a:pt x="741" y="2369"/>
                    </a:lnTo>
                    <a:lnTo>
                      <a:pt x="801" y="2308"/>
                    </a:lnTo>
                  </a:path>
                </a:pathLst>
              </a:custGeom>
              <a:noFill/>
              <a:ln w="1588">
                <a:solidFill>
                  <a:srgbClr val="000000"/>
                </a:solidFill>
                <a:prstDash val="solid"/>
                <a:round/>
                <a:headEnd/>
                <a:tailEnd/>
              </a:ln>
            </p:spPr>
            <p:txBody>
              <a:bodyPr/>
              <a:lstStyle/>
              <a:p>
                <a:endParaRPr lang="en-GB"/>
              </a:p>
            </p:txBody>
          </p:sp>
          <p:sp>
            <p:nvSpPr>
              <p:cNvPr id="13689" name="Freeform 377"/>
              <p:cNvSpPr>
                <a:spLocks/>
              </p:cNvSpPr>
              <p:nvPr/>
            </p:nvSpPr>
            <p:spPr bwMode="auto">
              <a:xfrm>
                <a:off x="2228" y="2438"/>
                <a:ext cx="488" cy="229"/>
              </a:xfrm>
              <a:custGeom>
                <a:avLst/>
                <a:gdLst/>
                <a:ahLst/>
                <a:cxnLst>
                  <a:cxn ang="0">
                    <a:pos x="1866" y="0"/>
                  </a:cxn>
                  <a:cxn ang="0">
                    <a:pos x="1779" y="30"/>
                  </a:cxn>
                  <a:cxn ang="0">
                    <a:pos x="1718" y="237"/>
                  </a:cxn>
                  <a:cxn ang="0">
                    <a:pos x="1688" y="266"/>
                  </a:cxn>
                  <a:cxn ang="0">
                    <a:pos x="1659" y="296"/>
                  </a:cxn>
                  <a:cxn ang="0">
                    <a:pos x="1599" y="355"/>
                  </a:cxn>
                  <a:cxn ang="0">
                    <a:pos x="1541" y="385"/>
                  </a:cxn>
                  <a:cxn ang="0">
                    <a:pos x="1451" y="415"/>
                  </a:cxn>
                  <a:cxn ang="0">
                    <a:pos x="1304" y="503"/>
                  </a:cxn>
                  <a:cxn ang="0">
                    <a:pos x="1333" y="534"/>
                  </a:cxn>
                  <a:cxn ang="0">
                    <a:pos x="1274" y="562"/>
                  </a:cxn>
                  <a:cxn ang="0">
                    <a:pos x="1213" y="591"/>
                  </a:cxn>
                  <a:cxn ang="0">
                    <a:pos x="976" y="562"/>
                  </a:cxn>
                  <a:cxn ang="0">
                    <a:pos x="948" y="443"/>
                  </a:cxn>
                  <a:cxn ang="0">
                    <a:pos x="888" y="473"/>
                  </a:cxn>
                  <a:cxn ang="0">
                    <a:pos x="830" y="443"/>
                  </a:cxn>
                  <a:cxn ang="0">
                    <a:pos x="799" y="473"/>
                  </a:cxn>
                  <a:cxn ang="0">
                    <a:pos x="799" y="534"/>
                  </a:cxn>
                  <a:cxn ang="0">
                    <a:pos x="858" y="621"/>
                  </a:cxn>
                  <a:cxn ang="0">
                    <a:pos x="769" y="798"/>
                  </a:cxn>
                  <a:cxn ang="0">
                    <a:pos x="739" y="798"/>
                  </a:cxn>
                  <a:cxn ang="0">
                    <a:pos x="711" y="798"/>
                  </a:cxn>
                  <a:cxn ang="0">
                    <a:pos x="681" y="828"/>
                  </a:cxn>
                  <a:cxn ang="0">
                    <a:pos x="592" y="798"/>
                  </a:cxn>
                  <a:cxn ang="0">
                    <a:pos x="503" y="828"/>
                  </a:cxn>
                  <a:cxn ang="0">
                    <a:pos x="474" y="770"/>
                  </a:cxn>
                  <a:cxn ang="0">
                    <a:pos x="444" y="741"/>
                  </a:cxn>
                  <a:cxn ang="0">
                    <a:pos x="325" y="770"/>
                  </a:cxn>
                  <a:cxn ang="0">
                    <a:pos x="296" y="770"/>
                  </a:cxn>
                  <a:cxn ang="0">
                    <a:pos x="237" y="798"/>
                  </a:cxn>
                  <a:cxn ang="0">
                    <a:pos x="177" y="798"/>
                  </a:cxn>
                  <a:cxn ang="0">
                    <a:pos x="58" y="828"/>
                  </a:cxn>
                  <a:cxn ang="0">
                    <a:pos x="0" y="859"/>
                  </a:cxn>
                  <a:cxn ang="0">
                    <a:pos x="28" y="916"/>
                  </a:cxn>
                </a:cxnLst>
                <a:rect l="0" t="0" r="r" b="b"/>
                <a:pathLst>
                  <a:path w="1955" h="916">
                    <a:moveTo>
                      <a:pt x="1955" y="0"/>
                    </a:moveTo>
                    <a:lnTo>
                      <a:pt x="1866" y="0"/>
                    </a:lnTo>
                    <a:lnTo>
                      <a:pt x="1806" y="30"/>
                    </a:lnTo>
                    <a:lnTo>
                      <a:pt x="1779" y="30"/>
                    </a:lnTo>
                    <a:lnTo>
                      <a:pt x="1718" y="87"/>
                    </a:lnTo>
                    <a:lnTo>
                      <a:pt x="1718" y="237"/>
                    </a:lnTo>
                    <a:lnTo>
                      <a:pt x="1688" y="237"/>
                    </a:lnTo>
                    <a:lnTo>
                      <a:pt x="1688" y="266"/>
                    </a:lnTo>
                    <a:lnTo>
                      <a:pt x="1718" y="296"/>
                    </a:lnTo>
                    <a:lnTo>
                      <a:pt x="1659" y="296"/>
                    </a:lnTo>
                    <a:lnTo>
                      <a:pt x="1659" y="325"/>
                    </a:lnTo>
                    <a:lnTo>
                      <a:pt x="1599" y="355"/>
                    </a:lnTo>
                    <a:lnTo>
                      <a:pt x="1569" y="355"/>
                    </a:lnTo>
                    <a:lnTo>
                      <a:pt x="1541" y="385"/>
                    </a:lnTo>
                    <a:lnTo>
                      <a:pt x="1451" y="385"/>
                    </a:lnTo>
                    <a:lnTo>
                      <a:pt x="1451" y="415"/>
                    </a:lnTo>
                    <a:lnTo>
                      <a:pt x="1392" y="415"/>
                    </a:lnTo>
                    <a:lnTo>
                      <a:pt x="1304" y="503"/>
                    </a:lnTo>
                    <a:lnTo>
                      <a:pt x="1304" y="534"/>
                    </a:lnTo>
                    <a:lnTo>
                      <a:pt x="1333" y="534"/>
                    </a:lnTo>
                    <a:lnTo>
                      <a:pt x="1304" y="562"/>
                    </a:lnTo>
                    <a:lnTo>
                      <a:pt x="1274" y="562"/>
                    </a:lnTo>
                    <a:lnTo>
                      <a:pt x="1274" y="591"/>
                    </a:lnTo>
                    <a:lnTo>
                      <a:pt x="1213" y="591"/>
                    </a:lnTo>
                    <a:lnTo>
                      <a:pt x="1185" y="562"/>
                    </a:lnTo>
                    <a:lnTo>
                      <a:pt x="976" y="562"/>
                    </a:lnTo>
                    <a:lnTo>
                      <a:pt x="948" y="534"/>
                    </a:lnTo>
                    <a:lnTo>
                      <a:pt x="948" y="443"/>
                    </a:lnTo>
                    <a:lnTo>
                      <a:pt x="918" y="443"/>
                    </a:lnTo>
                    <a:lnTo>
                      <a:pt x="888" y="473"/>
                    </a:lnTo>
                    <a:lnTo>
                      <a:pt x="858" y="473"/>
                    </a:lnTo>
                    <a:lnTo>
                      <a:pt x="830" y="443"/>
                    </a:lnTo>
                    <a:lnTo>
                      <a:pt x="769" y="443"/>
                    </a:lnTo>
                    <a:lnTo>
                      <a:pt x="799" y="473"/>
                    </a:lnTo>
                    <a:lnTo>
                      <a:pt x="769" y="503"/>
                    </a:lnTo>
                    <a:lnTo>
                      <a:pt x="799" y="534"/>
                    </a:lnTo>
                    <a:lnTo>
                      <a:pt x="799" y="562"/>
                    </a:lnTo>
                    <a:lnTo>
                      <a:pt x="858" y="621"/>
                    </a:lnTo>
                    <a:lnTo>
                      <a:pt x="858" y="798"/>
                    </a:lnTo>
                    <a:lnTo>
                      <a:pt x="769" y="798"/>
                    </a:lnTo>
                    <a:lnTo>
                      <a:pt x="769" y="770"/>
                    </a:lnTo>
                    <a:lnTo>
                      <a:pt x="739" y="798"/>
                    </a:lnTo>
                    <a:lnTo>
                      <a:pt x="739" y="828"/>
                    </a:lnTo>
                    <a:lnTo>
                      <a:pt x="711" y="798"/>
                    </a:lnTo>
                    <a:lnTo>
                      <a:pt x="681" y="798"/>
                    </a:lnTo>
                    <a:lnTo>
                      <a:pt x="681" y="828"/>
                    </a:lnTo>
                    <a:lnTo>
                      <a:pt x="651" y="798"/>
                    </a:lnTo>
                    <a:lnTo>
                      <a:pt x="592" y="798"/>
                    </a:lnTo>
                    <a:lnTo>
                      <a:pt x="532" y="859"/>
                    </a:lnTo>
                    <a:lnTo>
                      <a:pt x="503" y="828"/>
                    </a:lnTo>
                    <a:lnTo>
                      <a:pt x="503" y="798"/>
                    </a:lnTo>
                    <a:lnTo>
                      <a:pt x="474" y="770"/>
                    </a:lnTo>
                    <a:lnTo>
                      <a:pt x="444" y="770"/>
                    </a:lnTo>
                    <a:lnTo>
                      <a:pt x="444" y="741"/>
                    </a:lnTo>
                    <a:lnTo>
                      <a:pt x="325" y="741"/>
                    </a:lnTo>
                    <a:lnTo>
                      <a:pt x="325" y="770"/>
                    </a:lnTo>
                    <a:lnTo>
                      <a:pt x="296" y="798"/>
                    </a:lnTo>
                    <a:lnTo>
                      <a:pt x="296" y="770"/>
                    </a:lnTo>
                    <a:lnTo>
                      <a:pt x="265" y="770"/>
                    </a:lnTo>
                    <a:lnTo>
                      <a:pt x="237" y="798"/>
                    </a:lnTo>
                    <a:lnTo>
                      <a:pt x="207" y="770"/>
                    </a:lnTo>
                    <a:lnTo>
                      <a:pt x="177" y="798"/>
                    </a:lnTo>
                    <a:lnTo>
                      <a:pt x="89" y="798"/>
                    </a:lnTo>
                    <a:lnTo>
                      <a:pt x="58" y="828"/>
                    </a:lnTo>
                    <a:lnTo>
                      <a:pt x="28" y="828"/>
                    </a:lnTo>
                    <a:lnTo>
                      <a:pt x="0" y="859"/>
                    </a:lnTo>
                    <a:lnTo>
                      <a:pt x="0" y="916"/>
                    </a:lnTo>
                    <a:lnTo>
                      <a:pt x="28" y="916"/>
                    </a:lnTo>
                  </a:path>
                </a:pathLst>
              </a:custGeom>
              <a:noFill/>
              <a:ln w="1588">
                <a:solidFill>
                  <a:srgbClr val="000000"/>
                </a:solidFill>
                <a:prstDash val="solid"/>
                <a:round/>
                <a:headEnd/>
                <a:tailEnd/>
              </a:ln>
            </p:spPr>
            <p:txBody>
              <a:bodyPr/>
              <a:lstStyle/>
              <a:p>
                <a:endParaRPr lang="en-GB"/>
              </a:p>
            </p:txBody>
          </p:sp>
          <p:sp>
            <p:nvSpPr>
              <p:cNvPr id="13690" name="Freeform 378"/>
              <p:cNvSpPr>
                <a:spLocks/>
              </p:cNvSpPr>
              <p:nvPr/>
            </p:nvSpPr>
            <p:spPr bwMode="auto">
              <a:xfrm>
                <a:off x="2805" y="2246"/>
                <a:ext cx="222" cy="162"/>
              </a:xfrm>
              <a:custGeom>
                <a:avLst/>
                <a:gdLst/>
                <a:ahLst/>
                <a:cxnLst>
                  <a:cxn ang="0">
                    <a:pos x="887" y="58"/>
                  </a:cxn>
                  <a:cxn ang="0">
                    <a:pos x="860" y="58"/>
                  </a:cxn>
                  <a:cxn ang="0">
                    <a:pos x="830" y="28"/>
                  </a:cxn>
                  <a:cxn ang="0">
                    <a:pos x="799" y="28"/>
                  </a:cxn>
                  <a:cxn ang="0">
                    <a:pos x="799" y="0"/>
                  </a:cxn>
                  <a:cxn ang="0">
                    <a:pos x="562" y="0"/>
                  </a:cxn>
                  <a:cxn ang="0">
                    <a:pos x="532" y="28"/>
                  </a:cxn>
                  <a:cxn ang="0">
                    <a:pos x="474" y="28"/>
                  </a:cxn>
                  <a:cxn ang="0">
                    <a:pos x="385" y="118"/>
                  </a:cxn>
                  <a:cxn ang="0">
                    <a:pos x="355" y="118"/>
                  </a:cxn>
                  <a:cxn ang="0">
                    <a:pos x="355" y="147"/>
                  </a:cxn>
                  <a:cxn ang="0">
                    <a:pos x="325" y="147"/>
                  </a:cxn>
                  <a:cxn ang="0">
                    <a:pos x="295" y="177"/>
                  </a:cxn>
                  <a:cxn ang="0">
                    <a:pos x="237" y="177"/>
                  </a:cxn>
                  <a:cxn ang="0">
                    <a:pos x="237" y="206"/>
                  </a:cxn>
                  <a:cxn ang="0">
                    <a:pos x="207" y="236"/>
                  </a:cxn>
                  <a:cxn ang="0">
                    <a:pos x="207" y="325"/>
                  </a:cxn>
                  <a:cxn ang="0">
                    <a:pos x="177" y="325"/>
                  </a:cxn>
                  <a:cxn ang="0">
                    <a:pos x="177" y="356"/>
                  </a:cxn>
                  <a:cxn ang="0">
                    <a:pos x="57" y="474"/>
                  </a:cxn>
                  <a:cxn ang="0">
                    <a:pos x="57" y="502"/>
                  </a:cxn>
                  <a:cxn ang="0">
                    <a:pos x="88" y="531"/>
                  </a:cxn>
                  <a:cxn ang="0">
                    <a:pos x="148" y="562"/>
                  </a:cxn>
                  <a:cxn ang="0">
                    <a:pos x="118" y="592"/>
                  </a:cxn>
                  <a:cxn ang="0">
                    <a:pos x="57" y="592"/>
                  </a:cxn>
                  <a:cxn ang="0">
                    <a:pos x="57" y="562"/>
                  </a:cxn>
                  <a:cxn ang="0">
                    <a:pos x="0" y="562"/>
                  </a:cxn>
                  <a:cxn ang="0">
                    <a:pos x="57" y="620"/>
                  </a:cxn>
                  <a:cxn ang="0">
                    <a:pos x="88" y="620"/>
                  </a:cxn>
                  <a:cxn ang="0">
                    <a:pos x="118" y="650"/>
                  </a:cxn>
                  <a:cxn ang="0">
                    <a:pos x="57" y="650"/>
                  </a:cxn>
                </a:cxnLst>
                <a:rect l="0" t="0" r="r" b="b"/>
                <a:pathLst>
                  <a:path w="887" h="650">
                    <a:moveTo>
                      <a:pt x="887" y="58"/>
                    </a:moveTo>
                    <a:lnTo>
                      <a:pt x="860" y="58"/>
                    </a:lnTo>
                    <a:lnTo>
                      <a:pt x="830" y="28"/>
                    </a:lnTo>
                    <a:lnTo>
                      <a:pt x="799" y="28"/>
                    </a:lnTo>
                    <a:lnTo>
                      <a:pt x="799" y="0"/>
                    </a:lnTo>
                    <a:lnTo>
                      <a:pt x="562" y="0"/>
                    </a:lnTo>
                    <a:lnTo>
                      <a:pt x="532" y="28"/>
                    </a:lnTo>
                    <a:lnTo>
                      <a:pt x="474" y="28"/>
                    </a:lnTo>
                    <a:lnTo>
                      <a:pt x="385" y="118"/>
                    </a:lnTo>
                    <a:lnTo>
                      <a:pt x="355" y="118"/>
                    </a:lnTo>
                    <a:lnTo>
                      <a:pt x="355" y="147"/>
                    </a:lnTo>
                    <a:lnTo>
                      <a:pt x="325" y="147"/>
                    </a:lnTo>
                    <a:lnTo>
                      <a:pt x="295" y="177"/>
                    </a:lnTo>
                    <a:lnTo>
                      <a:pt x="237" y="177"/>
                    </a:lnTo>
                    <a:lnTo>
                      <a:pt x="237" y="206"/>
                    </a:lnTo>
                    <a:lnTo>
                      <a:pt x="207" y="236"/>
                    </a:lnTo>
                    <a:lnTo>
                      <a:pt x="207" y="325"/>
                    </a:lnTo>
                    <a:lnTo>
                      <a:pt x="177" y="325"/>
                    </a:lnTo>
                    <a:lnTo>
                      <a:pt x="177" y="356"/>
                    </a:lnTo>
                    <a:lnTo>
                      <a:pt x="57" y="474"/>
                    </a:lnTo>
                    <a:lnTo>
                      <a:pt x="57" y="502"/>
                    </a:lnTo>
                    <a:lnTo>
                      <a:pt x="88" y="531"/>
                    </a:lnTo>
                    <a:lnTo>
                      <a:pt x="148" y="562"/>
                    </a:lnTo>
                    <a:lnTo>
                      <a:pt x="118" y="592"/>
                    </a:lnTo>
                    <a:lnTo>
                      <a:pt x="57" y="592"/>
                    </a:lnTo>
                    <a:lnTo>
                      <a:pt x="57" y="562"/>
                    </a:lnTo>
                    <a:lnTo>
                      <a:pt x="0" y="562"/>
                    </a:lnTo>
                    <a:lnTo>
                      <a:pt x="57" y="620"/>
                    </a:lnTo>
                    <a:lnTo>
                      <a:pt x="88" y="620"/>
                    </a:lnTo>
                    <a:lnTo>
                      <a:pt x="118" y="650"/>
                    </a:lnTo>
                    <a:lnTo>
                      <a:pt x="57" y="650"/>
                    </a:lnTo>
                  </a:path>
                </a:pathLst>
              </a:custGeom>
              <a:noFill/>
              <a:ln w="1588">
                <a:solidFill>
                  <a:srgbClr val="000000"/>
                </a:solidFill>
                <a:prstDash val="solid"/>
                <a:round/>
                <a:headEnd/>
                <a:tailEnd/>
              </a:ln>
            </p:spPr>
            <p:txBody>
              <a:bodyPr/>
              <a:lstStyle/>
              <a:p>
                <a:endParaRPr lang="en-GB"/>
              </a:p>
            </p:txBody>
          </p:sp>
          <p:sp>
            <p:nvSpPr>
              <p:cNvPr id="13691" name="Freeform 379"/>
              <p:cNvSpPr>
                <a:spLocks/>
              </p:cNvSpPr>
              <p:nvPr/>
            </p:nvSpPr>
            <p:spPr bwMode="auto">
              <a:xfrm>
                <a:off x="2783" y="2394"/>
                <a:ext cx="37" cy="14"/>
              </a:xfrm>
              <a:custGeom>
                <a:avLst/>
                <a:gdLst/>
                <a:ahLst/>
                <a:cxnLst>
                  <a:cxn ang="0">
                    <a:pos x="146" y="58"/>
                  </a:cxn>
                  <a:cxn ang="0">
                    <a:pos x="89" y="0"/>
                  </a:cxn>
                  <a:cxn ang="0">
                    <a:pos x="28" y="0"/>
                  </a:cxn>
                  <a:cxn ang="0">
                    <a:pos x="0" y="28"/>
                  </a:cxn>
                  <a:cxn ang="0">
                    <a:pos x="28" y="58"/>
                  </a:cxn>
                </a:cxnLst>
                <a:rect l="0" t="0" r="r" b="b"/>
                <a:pathLst>
                  <a:path w="146" h="58">
                    <a:moveTo>
                      <a:pt x="146" y="58"/>
                    </a:moveTo>
                    <a:lnTo>
                      <a:pt x="89" y="0"/>
                    </a:lnTo>
                    <a:lnTo>
                      <a:pt x="28" y="0"/>
                    </a:lnTo>
                    <a:lnTo>
                      <a:pt x="0" y="28"/>
                    </a:lnTo>
                    <a:lnTo>
                      <a:pt x="28" y="58"/>
                    </a:lnTo>
                  </a:path>
                </a:pathLst>
              </a:custGeom>
              <a:noFill/>
              <a:ln w="1588">
                <a:solidFill>
                  <a:srgbClr val="000000"/>
                </a:solidFill>
                <a:prstDash val="solid"/>
                <a:round/>
                <a:headEnd/>
                <a:tailEnd/>
              </a:ln>
            </p:spPr>
            <p:txBody>
              <a:bodyPr/>
              <a:lstStyle/>
              <a:p>
                <a:endParaRPr lang="en-GB"/>
              </a:p>
            </p:txBody>
          </p:sp>
          <p:sp>
            <p:nvSpPr>
              <p:cNvPr id="13692" name="Freeform 380"/>
              <p:cNvSpPr>
                <a:spLocks/>
              </p:cNvSpPr>
              <p:nvPr/>
            </p:nvSpPr>
            <p:spPr bwMode="auto">
              <a:xfrm>
                <a:off x="2716" y="2438"/>
                <a:ext cx="215" cy="126"/>
              </a:xfrm>
              <a:custGeom>
                <a:avLst/>
                <a:gdLst/>
                <a:ahLst/>
                <a:cxnLst>
                  <a:cxn ang="0">
                    <a:pos x="859" y="503"/>
                  </a:cxn>
                  <a:cxn ang="0">
                    <a:pos x="770" y="503"/>
                  </a:cxn>
                  <a:cxn ang="0">
                    <a:pos x="711" y="443"/>
                  </a:cxn>
                  <a:cxn ang="0">
                    <a:pos x="681" y="443"/>
                  </a:cxn>
                  <a:cxn ang="0">
                    <a:pos x="651" y="415"/>
                  </a:cxn>
                  <a:cxn ang="0">
                    <a:pos x="593" y="415"/>
                  </a:cxn>
                  <a:cxn ang="0">
                    <a:pos x="623" y="385"/>
                  </a:cxn>
                  <a:cxn ang="0">
                    <a:pos x="593" y="355"/>
                  </a:cxn>
                  <a:cxn ang="0">
                    <a:pos x="593" y="296"/>
                  </a:cxn>
                  <a:cxn ang="0">
                    <a:pos x="563" y="325"/>
                  </a:cxn>
                  <a:cxn ang="0">
                    <a:pos x="563" y="355"/>
                  </a:cxn>
                  <a:cxn ang="0">
                    <a:pos x="504" y="355"/>
                  </a:cxn>
                  <a:cxn ang="0">
                    <a:pos x="504" y="385"/>
                  </a:cxn>
                  <a:cxn ang="0">
                    <a:pos x="474" y="355"/>
                  </a:cxn>
                  <a:cxn ang="0">
                    <a:pos x="413" y="355"/>
                  </a:cxn>
                  <a:cxn ang="0">
                    <a:pos x="444" y="325"/>
                  </a:cxn>
                  <a:cxn ang="0">
                    <a:pos x="413" y="296"/>
                  </a:cxn>
                  <a:cxn ang="0">
                    <a:pos x="413" y="266"/>
                  </a:cxn>
                  <a:cxn ang="0">
                    <a:pos x="386" y="237"/>
                  </a:cxn>
                  <a:cxn ang="0">
                    <a:pos x="295" y="237"/>
                  </a:cxn>
                  <a:cxn ang="0">
                    <a:pos x="295" y="178"/>
                  </a:cxn>
                  <a:cxn ang="0">
                    <a:pos x="207" y="178"/>
                  </a:cxn>
                  <a:cxn ang="0">
                    <a:pos x="207" y="148"/>
                  </a:cxn>
                  <a:cxn ang="0">
                    <a:pos x="177" y="148"/>
                  </a:cxn>
                  <a:cxn ang="0">
                    <a:pos x="177" y="87"/>
                  </a:cxn>
                  <a:cxn ang="0">
                    <a:pos x="118" y="87"/>
                  </a:cxn>
                  <a:cxn ang="0">
                    <a:pos x="88" y="118"/>
                  </a:cxn>
                  <a:cxn ang="0">
                    <a:pos x="60" y="87"/>
                  </a:cxn>
                  <a:cxn ang="0">
                    <a:pos x="30" y="87"/>
                  </a:cxn>
                  <a:cxn ang="0">
                    <a:pos x="30" y="30"/>
                  </a:cxn>
                  <a:cxn ang="0">
                    <a:pos x="0" y="0"/>
                  </a:cxn>
                </a:cxnLst>
                <a:rect l="0" t="0" r="r" b="b"/>
                <a:pathLst>
                  <a:path w="859" h="503">
                    <a:moveTo>
                      <a:pt x="859" y="503"/>
                    </a:moveTo>
                    <a:lnTo>
                      <a:pt x="770" y="503"/>
                    </a:lnTo>
                    <a:lnTo>
                      <a:pt x="711" y="443"/>
                    </a:lnTo>
                    <a:lnTo>
                      <a:pt x="681" y="443"/>
                    </a:lnTo>
                    <a:lnTo>
                      <a:pt x="651" y="415"/>
                    </a:lnTo>
                    <a:lnTo>
                      <a:pt x="593" y="415"/>
                    </a:lnTo>
                    <a:lnTo>
                      <a:pt x="623" y="385"/>
                    </a:lnTo>
                    <a:lnTo>
                      <a:pt x="593" y="355"/>
                    </a:lnTo>
                    <a:lnTo>
                      <a:pt x="593" y="296"/>
                    </a:lnTo>
                    <a:lnTo>
                      <a:pt x="563" y="325"/>
                    </a:lnTo>
                    <a:lnTo>
                      <a:pt x="563" y="355"/>
                    </a:lnTo>
                    <a:lnTo>
                      <a:pt x="504" y="355"/>
                    </a:lnTo>
                    <a:lnTo>
                      <a:pt x="504" y="385"/>
                    </a:lnTo>
                    <a:lnTo>
                      <a:pt x="474" y="355"/>
                    </a:lnTo>
                    <a:lnTo>
                      <a:pt x="413" y="355"/>
                    </a:lnTo>
                    <a:lnTo>
                      <a:pt x="444" y="325"/>
                    </a:lnTo>
                    <a:lnTo>
                      <a:pt x="413" y="296"/>
                    </a:lnTo>
                    <a:lnTo>
                      <a:pt x="413" y="266"/>
                    </a:lnTo>
                    <a:lnTo>
                      <a:pt x="386" y="237"/>
                    </a:lnTo>
                    <a:lnTo>
                      <a:pt x="295" y="237"/>
                    </a:lnTo>
                    <a:lnTo>
                      <a:pt x="295" y="178"/>
                    </a:lnTo>
                    <a:lnTo>
                      <a:pt x="207" y="178"/>
                    </a:lnTo>
                    <a:lnTo>
                      <a:pt x="207" y="148"/>
                    </a:lnTo>
                    <a:lnTo>
                      <a:pt x="177" y="148"/>
                    </a:lnTo>
                    <a:lnTo>
                      <a:pt x="177" y="87"/>
                    </a:lnTo>
                    <a:lnTo>
                      <a:pt x="118" y="87"/>
                    </a:lnTo>
                    <a:lnTo>
                      <a:pt x="88" y="118"/>
                    </a:lnTo>
                    <a:lnTo>
                      <a:pt x="60" y="87"/>
                    </a:lnTo>
                    <a:lnTo>
                      <a:pt x="30" y="87"/>
                    </a:lnTo>
                    <a:lnTo>
                      <a:pt x="30" y="30"/>
                    </a:lnTo>
                    <a:lnTo>
                      <a:pt x="0" y="0"/>
                    </a:lnTo>
                  </a:path>
                </a:pathLst>
              </a:custGeom>
              <a:noFill/>
              <a:ln w="1588">
                <a:solidFill>
                  <a:srgbClr val="000000"/>
                </a:solidFill>
                <a:prstDash val="solid"/>
                <a:round/>
                <a:headEnd/>
                <a:tailEnd/>
              </a:ln>
            </p:spPr>
            <p:txBody>
              <a:bodyPr/>
              <a:lstStyle/>
              <a:p>
                <a:endParaRPr lang="en-GB"/>
              </a:p>
            </p:txBody>
          </p:sp>
          <p:sp>
            <p:nvSpPr>
              <p:cNvPr id="13693" name="Freeform 381"/>
              <p:cNvSpPr>
                <a:spLocks/>
              </p:cNvSpPr>
              <p:nvPr/>
            </p:nvSpPr>
            <p:spPr bwMode="auto">
              <a:xfrm>
                <a:off x="2716" y="2416"/>
                <a:ext cx="60" cy="22"/>
              </a:xfrm>
              <a:custGeom>
                <a:avLst/>
                <a:gdLst/>
                <a:ahLst/>
                <a:cxnLst>
                  <a:cxn ang="0">
                    <a:pos x="237" y="0"/>
                  </a:cxn>
                  <a:cxn ang="0">
                    <a:pos x="149" y="0"/>
                  </a:cxn>
                  <a:cxn ang="0">
                    <a:pos x="60" y="57"/>
                  </a:cxn>
                  <a:cxn ang="0">
                    <a:pos x="30" y="57"/>
                  </a:cxn>
                  <a:cxn ang="0">
                    <a:pos x="0" y="88"/>
                  </a:cxn>
                </a:cxnLst>
                <a:rect l="0" t="0" r="r" b="b"/>
                <a:pathLst>
                  <a:path w="237" h="88">
                    <a:moveTo>
                      <a:pt x="237" y="0"/>
                    </a:moveTo>
                    <a:lnTo>
                      <a:pt x="149" y="0"/>
                    </a:lnTo>
                    <a:lnTo>
                      <a:pt x="60" y="57"/>
                    </a:lnTo>
                    <a:lnTo>
                      <a:pt x="30" y="57"/>
                    </a:lnTo>
                    <a:lnTo>
                      <a:pt x="0" y="88"/>
                    </a:lnTo>
                  </a:path>
                </a:pathLst>
              </a:custGeom>
              <a:noFill/>
              <a:ln w="1588">
                <a:solidFill>
                  <a:srgbClr val="000000"/>
                </a:solidFill>
                <a:prstDash val="solid"/>
                <a:round/>
                <a:headEnd/>
                <a:tailEnd/>
              </a:ln>
            </p:spPr>
            <p:txBody>
              <a:bodyPr/>
              <a:lstStyle/>
              <a:p>
                <a:endParaRPr lang="en-GB"/>
              </a:p>
            </p:txBody>
          </p:sp>
          <p:sp>
            <p:nvSpPr>
              <p:cNvPr id="13694" name="Freeform 382"/>
              <p:cNvSpPr>
                <a:spLocks/>
              </p:cNvSpPr>
              <p:nvPr/>
            </p:nvSpPr>
            <p:spPr bwMode="auto">
              <a:xfrm>
                <a:off x="2835" y="2401"/>
                <a:ext cx="111" cy="67"/>
              </a:xfrm>
              <a:custGeom>
                <a:avLst/>
                <a:gdLst/>
                <a:ahLst/>
                <a:cxnLst>
                  <a:cxn ang="0">
                    <a:pos x="0" y="61"/>
                  </a:cxn>
                  <a:cxn ang="0">
                    <a:pos x="30" y="61"/>
                  </a:cxn>
                  <a:cxn ang="0">
                    <a:pos x="30" y="30"/>
                  </a:cxn>
                  <a:cxn ang="0">
                    <a:pos x="89" y="30"/>
                  </a:cxn>
                  <a:cxn ang="0">
                    <a:pos x="119" y="0"/>
                  </a:cxn>
                  <a:cxn ang="0">
                    <a:pos x="119" y="30"/>
                  </a:cxn>
                  <a:cxn ang="0">
                    <a:pos x="177" y="30"/>
                  </a:cxn>
                  <a:cxn ang="0">
                    <a:pos x="177" y="0"/>
                  </a:cxn>
                  <a:cxn ang="0">
                    <a:pos x="207" y="30"/>
                  </a:cxn>
                  <a:cxn ang="0">
                    <a:pos x="207" y="61"/>
                  </a:cxn>
                  <a:cxn ang="0">
                    <a:pos x="237" y="61"/>
                  </a:cxn>
                  <a:cxn ang="0">
                    <a:pos x="237" y="90"/>
                  </a:cxn>
                  <a:cxn ang="0">
                    <a:pos x="326" y="90"/>
                  </a:cxn>
                  <a:cxn ang="0">
                    <a:pos x="356" y="118"/>
                  </a:cxn>
                  <a:cxn ang="0">
                    <a:pos x="385" y="118"/>
                  </a:cxn>
                  <a:cxn ang="0">
                    <a:pos x="385" y="179"/>
                  </a:cxn>
                  <a:cxn ang="0">
                    <a:pos x="356" y="209"/>
                  </a:cxn>
                  <a:cxn ang="0">
                    <a:pos x="326" y="209"/>
                  </a:cxn>
                  <a:cxn ang="0">
                    <a:pos x="356" y="236"/>
                  </a:cxn>
                  <a:cxn ang="0">
                    <a:pos x="385" y="236"/>
                  </a:cxn>
                  <a:cxn ang="0">
                    <a:pos x="414" y="267"/>
                  </a:cxn>
                  <a:cxn ang="0">
                    <a:pos x="444" y="236"/>
                  </a:cxn>
                </a:cxnLst>
                <a:rect l="0" t="0" r="r" b="b"/>
                <a:pathLst>
                  <a:path w="444" h="267">
                    <a:moveTo>
                      <a:pt x="0" y="61"/>
                    </a:moveTo>
                    <a:lnTo>
                      <a:pt x="30" y="61"/>
                    </a:lnTo>
                    <a:lnTo>
                      <a:pt x="30" y="30"/>
                    </a:lnTo>
                    <a:lnTo>
                      <a:pt x="89" y="30"/>
                    </a:lnTo>
                    <a:lnTo>
                      <a:pt x="119" y="0"/>
                    </a:lnTo>
                    <a:lnTo>
                      <a:pt x="119" y="30"/>
                    </a:lnTo>
                    <a:lnTo>
                      <a:pt x="177" y="30"/>
                    </a:lnTo>
                    <a:lnTo>
                      <a:pt x="177" y="0"/>
                    </a:lnTo>
                    <a:lnTo>
                      <a:pt x="207" y="30"/>
                    </a:lnTo>
                    <a:lnTo>
                      <a:pt x="207" y="61"/>
                    </a:lnTo>
                    <a:lnTo>
                      <a:pt x="237" y="61"/>
                    </a:lnTo>
                    <a:lnTo>
                      <a:pt x="237" y="90"/>
                    </a:lnTo>
                    <a:lnTo>
                      <a:pt x="326" y="90"/>
                    </a:lnTo>
                    <a:lnTo>
                      <a:pt x="356" y="118"/>
                    </a:lnTo>
                    <a:lnTo>
                      <a:pt x="385" y="118"/>
                    </a:lnTo>
                    <a:lnTo>
                      <a:pt x="385" y="179"/>
                    </a:lnTo>
                    <a:lnTo>
                      <a:pt x="356" y="209"/>
                    </a:lnTo>
                    <a:lnTo>
                      <a:pt x="326" y="209"/>
                    </a:lnTo>
                    <a:lnTo>
                      <a:pt x="356" y="236"/>
                    </a:lnTo>
                    <a:lnTo>
                      <a:pt x="385" y="236"/>
                    </a:lnTo>
                    <a:lnTo>
                      <a:pt x="414" y="267"/>
                    </a:lnTo>
                    <a:lnTo>
                      <a:pt x="444" y="236"/>
                    </a:lnTo>
                  </a:path>
                </a:pathLst>
              </a:custGeom>
              <a:noFill/>
              <a:ln w="1588">
                <a:solidFill>
                  <a:srgbClr val="000000"/>
                </a:solidFill>
                <a:prstDash val="solid"/>
                <a:round/>
                <a:headEnd/>
                <a:tailEnd/>
              </a:ln>
            </p:spPr>
            <p:txBody>
              <a:bodyPr/>
              <a:lstStyle/>
              <a:p>
                <a:endParaRPr lang="en-GB"/>
              </a:p>
            </p:txBody>
          </p:sp>
          <p:sp>
            <p:nvSpPr>
              <p:cNvPr id="13695" name="Line 383"/>
              <p:cNvSpPr>
                <a:spLocks noChangeShapeType="1"/>
              </p:cNvSpPr>
              <p:nvPr/>
            </p:nvSpPr>
            <p:spPr bwMode="auto">
              <a:xfrm>
                <a:off x="2828" y="2416"/>
                <a:ext cx="7" cy="1"/>
              </a:xfrm>
              <a:prstGeom prst="line">
                <a:avLst/>
              </a:prstGeom>
              <a:noFill/>
              <a:ln w="1588">
                <a:solidFill>
                  <a:srgbClr val="000000"/>
                </a:solidFill>
                <a:round/>
                <a:headEnd/>
                <a:tailEnd/>
              </a:ln>
            </p:spPr>
            <p:txBody>
              <a:bodyPr/>
              <a:lstStyle/>
              <a:p>
                <a:endParaRPr lang="en-GB"/>
              </a:p>
            </p:txBody>
          </p:sp>
          <p:sp>
            <p:nvSpPr>
              <p:cNvPr id="13696" name="Freeform 384"/>
              <p:cNvSpPr>
                <a:spLocks/>
              </p:cNvSpPr>
              <p:nvPr/>
            </p:nvSpPr>
            <p:spPr bwMode="auto">
              <a:xfrm>
                <a:off x="2776" y="2416"/>
                <a:ext cx="52" cy="7"/>
              </a:xfrm>
              <a:custGeom>
                <a:avLst/>
                <a:gdLst/>
                <a:ahLst/>
                <a:cxnLst>
                  <a:cxn ang="0">
                    <a:pos x="0" y="0"/>
                  </a:cxn>
                  <a:cxn ang="0">
                    <a:pos x="0" y="29"/>
                  </a:cxn>
                  <a:cxn ang="0">
                    <a:pos x="176" y="29"/>
                  </a:cxn>
                  <a:cxn ang="0">
                    <a:pos x="207" y="0"/>
                  </a:cxn>
                </a:cxnLst>
                <a:rect l="0" t="0" r="r" b="b"/>
                <a:pathLst>
                  <a:path w="207" h="29">
                    <a:moveTo>
                      <a:pt x="0" y="0"/>
                    </a:moveTo>
                    <a:lnTo>
                      <a:pt x="0" y="29"/>
                    </a:lnTo>
                    <a:lnTo>
                      <a:pt x="176" y="29"/>
                    </a:lnTo>
                    <a:lnTo>
                      <a:pt x="207" y="0"/>
                    </a:lnTo>
                  </a:path>
                </a:pathLst>
              </a:custGeom>
              <a:noFill/>
              <a:ln w="1588">
                <a:solidFill>
                  <a:srgbClr val="000000"/>
                </a:solidFill>
                <a:prstDash val="solid"/>
                <a:round/>
                <a:headEnd/>
                <a:tailEnd/>
              </a:ln>
            </p:spPr>
            <p:txBody>
              <a:bodyPr/>
              <a:lstStyle/>
              <a:p>
                <a:endParaRPr lang="en-GB"/>
              </a:p>
            </p:txBody>
          </p:sp>
          <p:sp>
            <p:nvSpPr>
              <p:cNvPr id="13697" name="Freeform 385"/>
              <p:cNvSpPr>
                <a:spLocks/>
              </p:cNvSpPr>
              <p:nvPr/>
            </p:nvSpPr>
            <p:spPr bwMode="auto">
              <a:xfrm>
                <a:off x="2828" y="2416"/>
                <a:ext cx="7" cy="7"/>
              </a:xfrm>
              <a:custGeom>
                <a:avLst/>
                <a:gdLst/>
                <a:ahLst/>
                <a:cxnLst>
                  <a:cxn ang="0">
                    <a:pos x="0" y="0"/>
                  </a:cxn>
                  <a:cxn ang="0">
                    <a:pos x="30" y="29"/>
                  </a:cxn>
                  <a:cxn ang="0">
                    <a:pos x="30" y="0"/>
                  </a:cxn>
                </a:cxnLst>
                <a:rect l="0" t="0" r="r" b="b"/>
                <a:pathLst>
                  <a:path w="30" h="29">
                    <a:moveTo>
                      <a:pt x="0" y="0"/>
                    </a:moveTo>
                    <a:lnTo>
                      <a:pt x="30" y="29"/>
                    </a:lnTo>
                    <a:lnTo>
                      <a:pt x="30" y="0"/>
                    </a:lnTo>
                  </a:path>
                </a:pathLst>
              </a:custGeom>
              <a:noFill/>
              <a:ln w="1588">
                <a:solidFill>
                  <a:srgbClr val="000000"/>
                </a:solidFill>
                <a:prstDash val="solid"/>
                <a:round/>
                <a:headEnd/>
                <a:tailEnd/>
              </a:ln>
            </p:spPr>
            <p:txBody>
              <a:bodyPr/>
              <a:lstStyle/>
              <a:p>
                <a:endParaRPr lang="en-GB"/>
              </a:p>
            </p:txBody>
          </p:sp>
          <p:sp>
            <p:nvSpPr>
              <p:cNvPr id="13698" name="Line 386"/>
              <p:cNvSpPr>
                <a:spLocks noChangeShapeType="1"/>
              </p:cNvSpPr>
              <p:nvPr/>
            </p:nvSpPr>
            <p:spPr bwMode="auto">
              <a:xfrm>
                <a:off x="2820" y="2408"/>
                <a:ext cx="8" cy="8"/>
              </a:xfrm>
              <a:prstGeom prst="line">
                <a:avLst/>
              </a:prstGeom>
              <a:noFill/>
              <a:ln w="1588">
                <a:solidFill>
                  <a:srgbClr val="000000"/>
                </a:solidFill>
                <a:round/>
                <a:headEnd/>
                <a:tailEnd/>
              </a:ln>
            </p:spPr>
            <p:txBody>
              <a:bodyPr/>
              <a:lstStyle/>
              <a:p>
                <a:endParaRPr lang="en-GB"/>
              </a:p>
            </p:txBody>
          </p:sp>
          <p:sp>
            <p:nvSpPr>
              <p:cNvPr id="13699" name="Freeform 387"/>
              <p:cNvSpPr>
                <a:spLocks/>
              </p:cNvSpPr>
              <p:nvPr/>
            </p:nvSpPr>
            <p:spPr bwMode="auto">
              <a:xfrm>
                <a:off x="2776" y="2408"/>
                <a:ext cx="14" cy="8"/>
              </a:xfrm>
              <a:custGeom>
                <a:avLst/>
                <a:gdLst/>
                <a:ahLst/>
                <a:cxnLst>
                  <a:cxn ang="0">
                    <a:pos x="58" y="0"/>
                  </a:cxn>
                  <a:cxn ang="0">
                    <a:pos x="30" y="0"/>
                  </a:cxn>
                  <a:cxn ang="0">
                    <a:pos x="0" y="31"/>
                  </a:cxn>
                </a:cxnLst>
                <a:rect l="0" t="0" r="r" b="b"/>
                <a:pathLst>
                  <a:path w="58" h="31">
                    <a:moveTo>
                      <a:pt x="58" y="0"/>
                    </a:moveTo>
                    <a:lnTo>
                      <a:pt x="30" y="0"/>
                    </a:lnTo>
                    <a:lnTo>
                      <a:pt x="0" y="31"/>
                    </a:lnTo>
                  </a:path>
                </a:pathLst>
              </a:custGeom>
              <a:noFill/>
              <a:ln w="1588">
                <a:solidFill>
                  <a:srgbClr val="000000"/>
                </a:solidFill>
                <a:prstDash val="solid"/>
                <a:round/>
                <a:headEnd/>
                <a:tailEnd/>
              </a:ln>
            </p:spPr>
            <p:txBody>
              <a:bodyPr/>
              <a:lstStyle/>
              <a:p>
                <a:endParaRPr lang="en-GB"/>
              </a:p>
            </p:txBody>
          </p:sp>
          <p:sp>
            <p:nvSpPr>
              <p:cNvPr id="13700" name="Freeform 388"/>
              <p:cNvSpPr>
                <a:spLocks/>
              </p:cNvSpPr>
              <p:nvPr/>
            </p:nvSpPr>
            <p:spPr bwMode="auto">
              <a:xfrm>
                <a:off x="2790" y="2408"/>
                <a:ext cx="23" cy="8"/>
              </a:xfrm>
              <a:custGeom>
                <a:avLst/>
                <a:gdLst/>
                <a:ahLst/>
                <a:cxnLst>
                  <a:cxn ang="0">
                    <a:pos x="0" y="0"/>
                  </a:cxn>
                  <a:cxn ang="0">
                    <a:pos x="91" y="0"/>
                  </a:cxn>
                  <a:cxn ang="0">
                    <a:pos x="61" y="31"/>
                  </a:cxn>
                  <a:cxn ang="0">
                    <a:pos x="30" y="31"/>
                  </a:cxn>
                  <a:cxn ang="0">
                    <a:pos x="0" y="0"/>
                  </a:cxn>
                </a:cxnLst>
                <a:rect l="0" t="0" r="r" b="b"/>
                <a:pathLst>
                  <a:path w="91" h="31">
                    <a:moveTo>
                      <a:pt x="0" y="0"/>
                    </a:moveTo>
                    <a:lnTo>
                      <a:pt x="91" y="0"/>
                    </a:lnTo>
                    <a:lnTo>
                      <a:pt x="61" y="31"/>
                    </a:lnTo>
                    <a:lnTo>
                      <a:pt x="30" y="31"/>
                    </a:lnTo>
                    <a:lnTo>
                      <a:pt x="0" y="0"/>
                    </a:lnTo>
                  </a:path>
                </a:pathLst>
              </a:custGeom>
              <a:noFill/>
              <a:ln w="1588">
                <a:solidFill>
                  <a:srgbClr val="000000"/>
                </a:solidFill>
                <a:prstDash val="solid"/>
                <a:round/>
                <a:headEnd/>
                <a:tailEnd/>
              </a:ln>
            </p:spPr>
            <p:txBody>
              <a:bodyPr/>
              <a:lstStyle/>
              <a:p>
                <a:endParaRPr lang="en-GB"/>
              </a:p>
            </p:txBody>
          </p:sp>
          <p:sp>
            <p:nvSpPr>
              <p:cNvPr id="13701" name="Freeform 389"/>
              <p:cNvSpPr>
                <a:spLocks/>
              </p:cNvSpPr>
              <p:nvPr/>
            </p:nvSpPr>
            <p:spPr bwMode="auto">
              <a:xfrm>
                <a:off x="3183" y="2068"/>
                <a:ext cx="75" cy="44"/>
              </a:xfrm>
              <a:custGeom>
                <a:avLst/>
                <a:gdLst/>
                <a:ahLst/>
                <a:cxnLst>
                  <a:cxn ang="0">
                    <a:pos x="0" y="31"/>
                  </a:cxn>
                  <a:cxn ang="0">
                    <a:pos x="0" y="58"/>
                  </a:cxn>
                  <a:cxn ang="0">
                    <a:pos x="29" y="58"/>
                  </a:cxn>
                  <a:cxn ang="0">
                    <a:pos x="88" y="118"/>
                  </a:cxn>
                  <a:cxn ang="0">
                    <a:pos x="88" y="149"/>
                  </a:cxn>
                  <a:cxn ang="0">
                    <a:pos x="118" y="149"/>
                  </a:cxn>
                  <a:cxn ang="0">
                    <a:pos x="118" y="177"/>
                  </a:cxn>
                  <a:cxn ang="0">
                    <a:pos x="267" y="177"/>
                  </a:cxn>
                  <a:cxn ang="0">
                    <a:pos x="267" y="149"/>
                  </a:cxn>
                  <a:cxn ang="0">
                    <a:pos x="297" y="118"/>
                  </a:cxn>
                  <a:cxn ang="0">
                    <a:pos x="267" y="88"/>
                  </a:cxn>
                  <a:cxn ang="0">
                    <a:pos x="297" y="88"/>
                  </a:cxn>
                  <a:cxn ang="0">
                    <a:pos x="267" y="58"/>
                  </a:cxn>
                  <a:cxn ang="0">
                    <a:pos x="236" y="58"/>
                  </a:cxn>
                  <a:cxn ang="0">
                    <a:pos x="267" y="31"/>
                  </a:cxn>
                  <a:cxn ang="0">
                    <a:pos x="236" y="0"/>
                  </a:cxn>
                  <a:cxn ang="0">
                    <a:pos x="236" y="31"/>
                  </a:cxn>
                  <a:cxn ang="0">
                    <a:pos x="207" y="58"/>
                  </a:cxn>
                  <a:cxn ang="0">
                    <a:pos x="179" y="58"/>
                  </a:cxn>
                  <a:cxn ang="0">
                    <a:pos x="207" y="31"/>
                  </a:cxn>
                  <a:cxn ang="0">
                    <a:pos x="179" y="0"/>
                  </a:cxn>
                  <a:cxn ang="0">
                    <a:pos x="148" y="0"/>
                  </a:cxn>
                  <a:cxn ang="0">
                    <a:pos x="88" y="31"/>
                  </a:cxn>
                  <a:cxn ang="0">
                    <a:pos x="0" y="31"/>
                  </a:cxn>
                </a:cxnLst>
                <a:rect l="0" t="0" r="r" b="b"/>
                <a:pathLst>
                  <a:path w="297" h="177">
                    <a:moveTo>
                      <a:pt x="0" y="31"/>
                    </a:moveTo>
                    <a:lnTo>
                      <a:pt x="0" y="58"/>
                    </a:lnTo>
                    <a:lnTo>
                      <a:pt x="29" y="58"/>
                    </a:lnTo>
                    <a:lnTo>
                      <a:pt x="88" y="118"/>
                    </a:lnTo>
                    <a:lnTo>
                      <a:pt x="88" y="149"/>
                    </a:lnTo>
                    <a:lnTo>
                      <a:pt x="118" y="149"/>
                    </a:lnTo>
                    <a:lnTo>
                      <a:pt x="118" y="177"/>
                    </a:lnTo>
                    <a:lnTo>
                      <a:pt x="267" y="177"/>
                    </a:lnTo>
                    <a:lnTo>
                      <a:pt x="267" y="149"/>
                    </a:lnTo>
                    <a:lnTo>
                      <a:pt x="297" y="118"/>
                    </a:lnTo>
                    <a:lnTo>
                      <a:pt x="267" y="88"/>
                    </a:lnTo>
                    <a:lnTo>
                      <a:pt x="297" y="88"/>
                    </a:lnTo>
                    <a:lnTo>
                      <a:pt x="267" y="58"/>
                    </a:lnTo>
                    <a:lnTo>
                      <a:pt x="236" y="58"/>
                    </a:lnTo>
                    <a:lnTo>
                      <a:pt x="267" y="31"/>
                    </a:lnTo>
                    <a:lnTo>
                      <a:pt x="236" y="0"/>
                    </a:lnTo>
                    <a:lnTo>
                      <a:pt x="236" y="31"/>
                    </a:lnTo>
                    <a:lnTo>
                      <a:pt x="207" y="58"/>
                    </a:lnTo>
                    <a:lnTo>
                      <a:pt x="179" y="58"/>
                    </a:lnTo>
                    <a:lnTo>
                      <a:pt x="207" y="31"/>
                    </a:lnTo>
                    <a:lnTo>
                      <a:pt x="179" y="0"/>
                    </a:lnTo>
                    <a:lnTo>
                      <a:pt x="148" y="0"/>
                    </a:lnTo>
                    <a:lnTo>
                      <a:pt x="88" y="31"/>
                    </a:lnTo>
                    <a:lnTo>
                      <a:pt x="0" y="31"/>
                    </a:lnTo>
                  </a:path>
                </a:pathLst>
              </a:custGeom>
              <a:noFill/>
              <a:ln w="1588">
                <a:solidFill>
                  <a:srgbClr val="000000"/>
                </a:solidFill>
                <a:prstDash val="solid"/>
                <a:round/>
                <a:headEnd/>
                <a:tailEnd/>
              </a:ln>
            </p:spPr>
            <p:txBody>
              <a:bodyPr/>
              <a:lstStyle/>
              <a:p>
                <a:endParaRPr lang="en-GB"/>
              </a:p>
            </p:txBody>
          </p:sp>
          <p:sp>
            <p:nvSpPr>
              <p:cNvPr id="13702" name="Freeform 390"/>
              <p:cNvSpPr>
                <a:spLocks/>
              </p:cNvSpPr>
              <p:nvPr/>
            </p:nvSpPr>
            <p:spPr bwMode="auto">
              <a:xfrm>
                <a:off x="3168" y="2076"/>
                <a:ext cx="37" cy="59"/>
              </a:xfrm>
              <a:custGeom>
                <a:avLst/>
                <a:gdLst/>
                <a:ahLst/>
                <a:cxnLst>
                  <a:cxn ang="0">
                    <a:pos x="88" y="236"/>
                  </a:cxn>
                  <a:cxn ang="0">
                    <a:pos x="88" y="206"/>
                  </a:cxn>
                  <a:cxn ang="0">
                    <a:pos x="147" y="206"/>
                  </a:cxn>
                  <a:cxn ang="0">
                    <a:pos x="147" y="176"/>
                  </a:cxn>
                  <a:cxn ang="0">
                    <a:pos x="119" y="176"/>
                  </a:cxn>
                  <a:cxn ang="0">
                    <a:pos x="88" y="146"/>
                  </a:cxn>
                  <a:cxn ang="0">
                    <a:pos x="59" y="146"/>
                  </a:cxn>
                  <a:cxn ang="0">
                    <a:pos x="59" y="176"/>
                  </a:cxn>
                  <a:cxn ang="0">
                    <a:pos x="29" y="146"/>
                  </a:cxn>
                  <a:cxn ang="0">
                    <a:pos x="0" y="146"/>
                  </a:cxn>
                  <a:cxn ang="0">
                    <a:pos x="0" y="118"/>
                  </a:cxn>
                  <a:cxn ang="0">
                    <a:pos x="29" y="118"/>
                  </a:cxn>
                  <a:cxn ang="0">
                    <a:pos x="59" y="87"/>
                  </a:cxn>
                  <a:cxn ang="0">
                    <a:pos x="59" y="57"/>
                  </a:cxn>
                  <a:cxn ang="0">
                    <a:pos x="29" y="27"/>
                  </a:cxn>
                  <a:cxn ang="0">
                    <a:pos x="29" y="0"/>
                  </a:cxn>
                  <a:cxn ang="0">
                    <a:pos x="59" y="0"/>
                  </a:cxn>
                </a:cxnLst>
                <a:rect l="0" t="0" r="r" b="b"/>
                <a:pathLst>
                  <a:path w="147" h="236">
                    <a:moveTo>
                      <a:pt x="88" y="236"/>
                    </a:moveTo>
                    <a:lnTo>
                      <a:pt x="88" y="206"/>
                    </a:lnTo>
                    <a:lnTo>
                      <a:pt x="147" y="206"/>
                    </a:lnTo>
                    <a:lnTo>
                      <a:pt x="147" y="176"/>
                    </a:lnTo>
                    <a:lnTo>
                      <a:pt x="119" y="176"/>
                    </a:lnTo>
                    <a:lnTo>
                      <a:pt x="88" y="146"/>
                    </a:lnTo>
                    <a:lnTo>
                      <a:pt x="59" y="146"/>
                    </a:lnTo>
                    <a:lnTo>
                      <a:pt x="59" y="176"/>
                    </a:lnTo>
                    <a:lnTo>
                      <a:pt x="29" y="146"/>
                    </a:lnTo>
                    <a:lnTo>
                      <a:pt x="0" y="146"/>
                    </a:lnTo>
                    <a:lnTo>
                      <a:pt x="0" y="118"/>
                    </a:lnTo>
                    <a:lnTo>
                      <a:pt x="29" y="118"/>
                    </a:lnTo>
                    <a:lnTo>
                      <a:pt x="59" y="87"/>
                    </a:lnTo>
                    <a:lnTo>
                      <a:pt x="59" y="57"/>
                    </a:lnTo>
                    <a:lnTo>
                      <a:pt x="29" y="27"/>
                    </a:lnTo>
                    <a:lnTo>
                      <a:pt x="29" y="0"/>
                    </a:lnTo>
                    <a:lnTo>
                      <a:pt x="59" y="0"/>
                    </a:lnTo>
                  </a:path>
                </a:pathLst>
              </a:custGeom>
              <a:noFill/>
              <a:ln w="1588">
                <a:solidFill>
                  <a:srgbClr val="000000"/>
                </a:solidFill>
                <a:prstDash val="solid"/>
                <a:round/>
                <a:headEnd/>
                <a:tailEnd/>
              </a:ln>
            </p:spPr>
            <p:txBody>
              <a:bodyPr/>
              <a:lstStyle/>
              <a:p>
                <a:endParaRPr lang="en-GB"/>
              </a:p>
            </p:txBody>
          </p:sp>
          <p:sp>
            <p:nvSpPr>
              <p:cNvPr id="13703" name="Line 391"/>
              <p:cNvSpPr>
                <a:spLocks noChangeShapeType="1"/>
              </p:cNvSpPr>
              <p:nvPr/>
            </p:nvSpPr>
            <p:spPr bwMode="auto">
              <a:xfrm flipH="1" flipV="1">
                <a:off x="3176" y="2127"/>
                <a:ext cx="15" cy="8"/>
              </a:xfrm>
              <a:prstGeom prst="line">
                <a:avLst/>
              </a:prstGeom>
              <a:noFill/>
              <a:ln w="1588">
                <a:solidFill>
                  <a:srgbClr val="000000"/>
                </a:solidFill>
                <a:round/>
                <a:headEnd/>
                <a:tailEnd/>
              </a:ln>
            </p:spPr>
            <p:txBody>
              <a:bodyPr/>
              <a:lstStyle/>
              <a:p>
                <a:endParaRPr lang="en-GB"/>
              </a:p>
            </p:txBody>
          </p:sp>
          <p:sp>
            <p:nvSpPr>
              <p:cNvPr id="13704" name="Freeform 392"/>
              <p:cNvSpPr>
                <a:spLocks/>
              </p:cNvSpPr>
              <p:nvPr/>
            </p:nvSpPr>
            <p:spPr bwMode="auto">
              <a:xfrm>
                <a:off x="3176" y="2127"/>
                <a:ext cx="15" cy="8"/>
              </a:xfrm>
              <a:custGeom>
                <a:avLst/>
                <a:gdLst/>
                <a:ahLst/>
                <a:cxnLst>
                  <a:cxn ang="0">
                    <a:pos x="59" y="30"/>
                  </a:cxn>
                  <a:cxn ang="0">
                    <a:pos x="30" y="0"/>
                  </a:cxn>
                  <a:cxn ang="0">
                    <a:pos x="0" y="0"/>
                  </a:cxn>
                </a:cxnLst>
                <a:rect l="0" t="0" r="r" b="b"/>
                <a:pathLst>
                  <a:path w="59" h="30">
                    <a:moveTo>
                      <a:pt x="59" y="30"/>
                    </a:moveTo>
                    <a:lnTo>
                      <a:pt x="30" y="0"/>
                    </a:lnTo>
                    <a:lnTo>
                      <a:pt x="0" y="0"/>
                    </a:lnTo>
                  </a:path>
                </a:pathLst>
              </a:custGeom>
              <a:noFill/>
              <a:ln w="1588">
                <a:solidFill>
                  <a:srgbClr val="000000"/>
                </a:solidFill>
                <a:prstDash val="solid"/>
                <a:round/>
                <a:headEnd/>
                <a:tailEnd/>
              </a:ln>
            </p:spPr>
            <p:txBody>
              <a:bodyPr/>
              <a:lstStyle/>
              <a:p>
                <a:endParaRPr lang="en-GB"/>
              </a:p>
            </p:txBody>
          </p:sp>
          <p:sp>
            <p:nvSpPr>
              <p:cNvPr id="13705" name="Freeform 393"/>
              <p:cNvSpPr>
                <a:spLocks/>
              </p:cNvSpPr>
              <p:nvPr/>
            </p:nvSpPr>
            <p:spPr bwMode="auto">
              <a:xfrm>
                <a:off x="3116" y="2127"/>
                <a:ext cx="60" cy="8"/>
              </a:xfrm>
              <a:custGeom>
                <a:avLst/>
                <a:gdLst/>
                <a:ahLst/>
                <a:cxnLst>
                  <a:cxn ang="0">
                    <a:pos x="237" y="0"/>
                  </a:cxn>
                  <a:cxn ang="0">
                    <a:pos x="208" y="30"/>
                  </a:cxn>
                  <a:cxn ang="0">
                    <a:pos x="178" y="30"/>
                  </a:cxn>
                  <a:cxn ang="0">
                    <a:pos x="148" y="0"/>
                  </a:cxn>
                  <a:cxn ang="0">
                    <a:pos x="0" y="0"/>
                  </a:cxn>
                </a:cxnLst>
                <a:rect l="0" t="0" r="r" b="b"/>
                <a:pathLst>
                  <a:path w="237" h="30">
                    <a:moveTo>
                      <a:pt x="237" y="0"/>
                    </a:moveTo>
                    <a:lnTo>
                      <a:pt x="208" y="30"/>
                    </a:lnTo>
                    <a:lnTo>
                      <a:pt x="178" y="30"/>
                    </a:lnTo>
                    <a:lnTo>
                      <a:pt x="148" y="0"/>
                    </a:lnTo>
                    <a:lnTo>
                      <a:pt x="0" y="0"/>
                    </a:lnTo>
                  </a:path>
                </a:pathLst>
              </a:custGeom>
              <a:noFill/>
              <a:ln w="1588">
                <a:solidFill>
                  <a:srgbClr val="000000"/>
                </a:solidFill>
                <a:prstDash val="solid"/>
                <a:round/>
                <a:headEnd/>
                <a:tailEnd/>
              </a:ln>
            </p:spPr>
            <p:txBody>
              <a:bodyPr/>
              <a:lstStyle/>
              <a:p>
                <a:endParaRPr lang="en-GB"/>
              </a:p>
            </p:txBody>
          </p:sp>
          <p:sp>
            <p:nvSpPr>
              <p:cNvPr id="13706" name="Freeform 394"/>
              <p:cNvSpPr>
                <a:spLocks/>
              </p:cNvSpPr>
              <p:nvPr/>
            </p:nvSpPr>
            <p:spPr bwMode="auto">
              <a:xfrm>
                <a:off x="3191" y="2135"/>
                <a:ext cx="288" cy="88"/>
              </a:xfrm>
              <a:custGeom>
                <a:avLst/>
                <a:gdLst/>
                <a:ahLst/>
                <a:cxnLst>
                  <a:cxn ang="0">
                    <a:pos x="1156" y="353"/>
                  </a:cxn>
                  <a:cxn ang="0">
                    <a:pos x="1126" y="353"/>
                  </a:cxn>
                  <a:cxn ang="0">
                    <a:pos x="1096" y="325"/>
                  </a:cxn>
                  <a:cxn ang="0">
                    <a:pos x="1067" y="325"/>
                  </a:cxn>
                  <a:cxn ang="0">
                    <a:pos x="1037" y="295"/>
                  </a:cxn>
                  <a:cxn ang="0">
                    <a:pos x="1037" y="266"/>
                  </a:cxn>
                  <a:cxn ang="0">
                    <a:pos x="1008" y="235"/>
                  </a:cxn>
                  <a:cxn ang="0">
                    <a:pos x="1037" y="235"/>
                  </a:cxn>
                  <a:cxn ang="0">
                    <a:pos x="1008" y="207"/>
                  </a:cxn>
                  <a:cxn ang="0">
                    <a:pos x="949" y="207"/>
                  </a:cxn>
                  <a:cxn ang="0">
                    <a:pos x="949" y="235"/>
                  </a:cxn>
                  <a:cxn ang="0">
                    <a:pos x="889" y="177"/>
                  </a:cxn>
                  <a:cxn ang="0">
                    <a:pos x="919" y="177"/>
                  </a:cxn>
                  <a:cxn ang="0">
                    <a:pos x="949" y="146"/>
                  </a:cxn>
                  <a:cxn ang="0">
                    <a:pos x="1008" y="146"/>
                  </a:cxn>
                  <a:cxn ang="0">
                    <a:pos x="979" y="116"/>
                  </a:cxn>
                  <a:cxn ang="0">
                    <a:pos x="979" y="59"/>
                  </a:cxn>
                  <a:cxn ang="0">
                    <a:pos x="919" y="59"/>
                  </a:cxn>
                  <a:cxn ang="0">
                    <a:pos x="949" y="89"/>
                  </a:cxn>
                  <a:cxn ang="0">
                    <a:pos x="889" y="89"/>
                  </a:cxn>
                  <a:cxn ang="0">
                    <a:pos x="860" y="89"/>
                  </a:cxn>
                  <a:cxn ang="0">
                    <a:pos x="860" y="177"/>
                  </a:cxn>
                  <a:cxn ang="0">
                    <a:pos x="830" y="146"/>
                  </a:cxn>
                  <a:cxn ang="0">
                    <a:pos x="830" y="116"/>
                  </a:cxn>
                  <a:cxn ang="0">
                    <a:pos x="801" y="116"/>
                  </a:cxn>
                  <a:cxn ang="0">
                    <a:pos x="771" y="146"/>
                  </a:cxn>
                  <a:cxn ang="0">
                    <a:pos x="742" y="116"/>
                  </a:cxn>
                  <a:cxn ang="0">
                    <a:pos x="712" y="146"/>
                  </a:cxn>
                  <a:cxn ang="0">
                    <a:pos x="682" y="146"/>
                  </a:cxn>
                  <a:cxn ang="0">
                    <a:pos x="652" y="177"/>
                  </a:cxn>
                  <a:cxn ang="0">
                    <a:pos x="652" y="146"/>
                  </a:cxn>
                  <a:cxn ang="0">
                    <a:pos x="594" y="207"/>
                  </a:cxn>
                  <a:cxn ang="0">
                    <a:pos x="475" y="207"/>
                  </a:cxn>
                  <a:cxn ang="0">
                    <a:pos x="445" y="235"/>
                  </a:cxn>
                  <a:cxn ang="0">
                    <a:pos x="475" y="235"/>
                  </a:cxn>
                  <a:cxn ang="0">
                    <a:pos x="414" y="295"/>
                  </a:cxn>
                  <a:cxn ang="0">
                    <a:pos x="387" y="266"/>
                  </a:cxn>
                  <a:cxn ang="0">
                    <a:pos x="238" y="266"/>
                  </a:cxn>
                  <a:cxn ang="0">
                    <a:pos x="326" y="177"/>
                  </a:cxn>
                  <a:cxn ang="0">
                    <a:pos x="326" y="146"/>
                  </a:cxn>
                  <a:cxn ang="0">
                    <a:pos x="207" y="146"/>
                  </a:cxn>
                  <a:cxn ang="0">
                    <a:pos x="178" y="116"/>
                  </a:cxn>
                  <a:cxn ang="0">
                    <a:pos x="119" y="116"/>
                  </a:cxn>
                  <a:cxn ang="0">
                    <a:pos x="89" y="89"/>
                  </a:cxn>
                  <a:cxn ang="0">
                    <a:pos x="59" y="89"/>
                  </a:cxn>
                  <a:cxn ang="0">
                    <a:pos x="59" y="28"/>
                  </a:cxn>
                  <a:cxn ang="0">
                    <a:pos x="31" y="0"/>
                  </a:cxn>
                  <a:cxn ang="0">
                    <a:pos x="0" y="0"/>
                  </a:cxn>
                </a:cxnLst>
                <a:rect l="0" t="0" r="r" b="b"/>
                <a:pathLst>
                  <a:path w="1156" h="353">
                    <a:moveTo>
                      <a:pt x="1156" y="353"/>
                    </a:moveTo>
                    <a:lnTo>
                      <a:pt x="1126" y="353"/>
                    </a:lnTo>
                    <a:lnTo>
                      <a:pt x="1096" y="325"/>
                    </a:lnTo>
                    <a:lnTo>
                      <a:pt x="1067" y="325"/>
                    </a:lnTo>
                    <a:lnTo>
                      <a:pt x="1037" y="295"/>
                    </a:lnTo>
                    <a:lnTo>
                      <a:pt x="1037" y="266"/>
                    </a:lnTo>
                    <a:lnTo>
                      <a:pt x="1008" y="235"/>
                    </a:lnTo>
                    <a:lnTo>
                      <a:pt x="1037" y="235"/>
                    </a:lnTo>
                    <a:lnTo>
                      <a:pt x="1008" y="207"/>
                    </a:lnTo>
                    <a:lnTo>
                      <a:pt x="949" y="207"/>
                    </a:lnTo>
                    <a:lnTo>
                      <a:pt x="949" y="235"/>
                    </a:lnTo>
                    <a:lnTo>
                      <a:pt x="889" y="177"/>
                    </a:lnTo>
                    <a:lnTo>
                      <a:pt x="919" y="177"/>
                    </a:lnTo>
                    <a:lnTo>
                      <a:pt x="949" y="146"/>
                    </a:lnTo>
                    <a:lnTo>
                      <a:pt x="1008" y="146"/>
                    </a:lnTo>
                    <a:lnTo>
                      <a:pt x="979" y="116"/>
                    </a:lnTo>
                    <a:lnTo>
                      <a:pt x="979" y="59"/>
                    </a:lnTo>
                    <a:lnTo>
                      <a:pt x="919" y="59"/>
                    </a:lnTo>
                    <a:lnTo>
                      <a:pt x="949" y="89"/>
                    </a:lnTo>
                    <a:lnTo>
                      <a:pt x="889" y="89"/>
                    </a:lnTo>
                    <a:lnTo>
                      <a:pt x="860" y="89"/>
                    </a:lnTo>
                    <a:lnTo>
                      <a:pt x="860" y="177"/>
                    </a:lnTo>
                    <a:lnTo>
                      <a:pt x="830" y="146"/>
                    </a:lnTo>
                    <a:lnTo>
                      <a:pt x="830" y="116"/>
                    </a:lnTo>
                    <a:lnTo>
                      <a:pt x="801" y="116"/>
                    </a:lnTo>
                    <a:lnTo>
                      <a:pt x="771" y="146"/>
                    </a:lnTo>
                    <a:lnTo>
                      <a:pt x="742" y="116"/>
                    </a:lnTo>
                    <a:lnTo>
                      <a:pt x="712" y="146"/>
                    </a:lnTo>
                    <a:lnTo>
                      <a:pt x="682" y="146"/>
                    </a:lnTo>
                    <a:lnTo>
                      <a:pt x="652" y="177"/>
                    </a:lnTo>
                    <a:lnTo>
                      <a:pt x="652" y="146"/>
                    </a:lnTo>
                    <a:lnTo>
                      <a:pt x="594" y="207"/>
                    </a:lnTo>
                    <a:lnTo>
                      <a:pt x="475" y="207"/>
                    </a:lnTo>
                    <a:lnTo>
                      <a:pt x="445" y="235"/>
                    </a:lnTo>
                    <a:lnTo>
                      <a:pt x="475" y="235"/>
                    </a:lnTo>
                    <a:lnTo>
                      <a:pt x="414" y="295"/>
                    </a:lnTo>
                    <a:lnTo>
                      <a:pt x="387" y="266"/>
                    </a:lnTo>
                    <a:lnTo>
                      <a:pt x="238" y="266"/>
                    </a:lnTo>
                    <a:lnTo>
                      <a:pt x="326" y="177"/>
                    </a:lnTo>
                    <a:lnTo>
                      <a:pt x="326" y="146"/>
                    </a:lnTo>
                    <a:lnTo>
                      <a:pt x="207" y="146"/>
                    </a:lnTo>
                    <a:lnTo>
                      <a:pt x="178" y="116"/>
                    </a:lnTo>
                    <a:lnTo>
                      <a:pt x="119" y="116"/>
                    </a:lnTo>
                    <a:lnTo>
                      <a:pt x="89" y="89"/>
                    </a:lnTo>
                    <a:lnTo>
                      <a:pt x="59" y="89"/>
                    </a:lnTo>
                    <a:lnTo>
                      <a:pt x="59" y="28"/>
                    </a:lnTo>
                    <a:lnTo>
                      <a:pt x="31" y="0"/>
                    </a:lnTo>
                    <a:lnTo>
                      <a:pt x="0" y="0"/>
                    </a:lnTo>
                  </a:path>
                </a:pathLst>
              </a:custGeom>
              <a:noFill/>
              <a:ln w="1588">
                <a:solidFill>
                  <a:srgbClr val="000000"/>
                </a:solidFill>
                <a:prstDash val="solid"/>
                <a:round/>
                <a:headEnd/>
                <a:tailEnd/>
              </a:ln>
            </p:spPr>
            <p:txBody>
              <a:bodyPr/>
              <a:lstStyle/>
              <a:p>
                <a:endParaRPr lang="en-GB"/>
              </a:p>
            </p:txBody>
          </p:sp>
          <p:sp>
            <p:nvSpPr>
              <p:cNvPr id="13707" name="Freeform 395"/>
              <p:cNvSpPr>
                <a:spLocks/>
              </p:cNvSpPr>
              <p:nvPr/>
            </p:nvSpPr>
            <p:spPr bwMode="auto">
              <a:xfrm>
                <a:off x="3013" y="2127"/>
                <a:ext cx="126" cy="133"/>
              </a:xfrm>
              <a:custGeom>
                <a:avLst/>
                <a:gdLst/>
                <a:ahLst/>
                <a:cxnLst>
                  <a:cxn ang="0">
                    <a:pos x="414" y="0"/>
                  </a:cxn>
                  <a:cxn ang="0">
                    <a:pos x="444" y="30"/>
                  </a:cxn>
                  <a:cxn ang="0">
                    <a:pos x="444" y="58"/>
                  </a:cxn>
                  <a:cxn ang="0">
                    <a:pos x="503" y="119"/>
                  </a:cxn>
                  <a:cxn ang="0">
                    <a:pos x="503" y="146"/>
                  </a:cxn>
                  <a:cxn ang="0">
                    <a:pos x="444" y="146"/>
                  </a:cxn>
                  <a:cxn ang="0">
                    <a:pos x="414" y="176"/>
                  </a:cxn>
                  <a:cxn ang="0">
                    <a:pos x="444" y="207"/>
                  </a:cxn>
                  <a:cxn ang="0">
                    <a:pos x="474" y="176"/>
                  </a:cxn>
                  <a:cxn ang="0">
                    <a:pos x="503" y="176"/>
                  </a:cxn>
                  <a:cxn ang="0">
                    <a:pos x="474" y="207"/>
                  </a:cxn>
                  <a:cxn ang="0">
                    <a:pos x="474" y="237"/>
                  </a:cxn>
                  <a:cxn ang="0">
                    <a:pos x="503" y="237"/>
                  </a:cxn>
                  <a:cxn ang="0">
                    <a:pos x="503" y="265"/>
                  </a:cxn>
                  <a:cxn ang="0">
                    <a:pos x="474" y="265"/>
                  </a:cxn>
                  <a:cxn ang="0">
                    <a:pos x="474" y="296"/>
                  </a:cxn>
                  <a:cxn ang="0">
                    <a:pos x="503" y="325"/>
                  </a:cxn>
                  <a:cxn ang="0">
                    <a:pos x="474" y="355"/>
                  </a:cxn>
                  <a:cxn ang="0">
                    <a:pos x="444" y="325"/>
                  </a:cxn>
                  <a:cxn ang="0">
                    <a:pos x="414" y="325"/>
                  </a:cxn>
                  <a:cxn ang="0">
                    <a:pos x="385" y="355"/>
                  </a:cxn>
                  <a:cxn ang="0">
                    <a:pos x="385" y="444"/>
                  </a:cxn>
                  <a:cxn ang="0">
                    <a:pos x="355" y="414"/>
                  </a:cxn>
                  <a:cxn ang="0">
                    <a:pos x="325" y="414"/>
                  </a:cxn>
                  <a:cxn ang="0">
                    <a:pos x="325" y="474"/>
                  </a:cxn>
                  <a:cxn ang="0">
                    <a:pos x="267" y="474"/>
                  </a:cxn>
                  <a:cxn ang="0">
                    <a:pos x="294" y="444"/>
                  </a:cxn>
                  <a:cxn ang="0">
                    <a:pos x="237" y="383"/>
                  </a:cxn>
                  <a:cxn ang="0">
                    <a:pos x="57" y="383"/>
                  </a:cxn>
                  <a:cxn ang="0">
                    <a:pos x="30" y="414"/>
                  </a:cxn>
                  <a:cxn ang="0">
                    <a:pos x="30" y="444"/>
                  </a:cxn>
                  <a:cxn ang="0">
                    <a:pos x="0" y="474"/>
                  </a:cxn>
                  <a:cxn ang="0">
                    <a:pos x="30" y="502"/>
                  </a:cxn>
                  <a:cxn ang="0">
                    <a:pos x="57" y="502"/>
                  </a:cxn>
                  <a:cxn ang="0">
                    <a:pos x="57" y="532"/>
                  </a:cxn>
                </a:cxnLst>
                <a:rect l="0" t="0" r="r" b="b"/>
                <a:pathLst>
                  <a:path w="503" h="532">
                    <a:moveTo>
                      <a:pt x="414" y="0"/>
                    </a:moveTo>
                    <a:lnTo>
                      <a:pt x="444" y="30"/>
                    </a:lnTo>
                    <a:lnTo>
                      <a:pt x="444" y="58"/>
                    </a:lnTo>
                    <a:lnTo>
                      <a:pt x="503" y="119"/>
                    </a:lnTo>
                    <a:lnTo>
                      <a:pt x="503" y="146"/>
                    </a:lnTo>
                    <a:lnTo>
                      <a:pt x="444" y="146"/>
                    </a:lnTo>
                    <a:lnTo>
                      <a:pt x="414" y="176"/>
                    </a:lnTo>
                    <a:lnTo>
                      <a:pt x="444" y="207"/>
                    </a:lnTo>
                    <a:lnTo>
                      <a:pt x="474" y="176"/>
                    </a:lnTo>
                    <a:lnTo>
                      <a:pt x="503" y="176"/>
                    </a:lnTo>
                    <a:lnTo>
                      <a:pt x="474" y="207"/>
                    </a:lnTo>
                    <a:lnTo>
                      <a:pt x="474" y="237"/>
                    </a:lnTo>
                    <a:lnTo>
                      <a:pt x="503" y="237"/>
                    </a:lnTo>
                    <a:lnTo>
                      <a:pt x="503" y="265"/>
                    </a:lnTo>
                    <a:lnTo>
                      <a:pt x="474" y="265"/>
                    </a:lnTo>
                    <a:lnTo>
                      <a:pt x="474" y="296"/>
                    </a:lnTo>
                    <a:lnTo>
                      <a:pt x="503" y="325"/>
                    </a:lnTo>
                    <a:lnTo>
                      <a:pt x="474" y="355"/>
                    </a:lnTo>
                    <a:lnTo>
                      <a:pt x="444" y="325"/>
                    </a:lnTo>
                    <a:lnTo>
                      <a:pt x="414" y="325"/>
                    </a:lnTo>
                    <a:lnTo>
                      <a:pt x="385" y="355"/>
                    </a:lnTo>
                    <a:lnTo>
                      <a:pt x="385" y="444"/>
                    </a:lnTo>
                    <a:lnTo>
                      <a:pt x="355" y="414"/>
                    </a:lnTo>
                    <a:lnTo>
                      <a:pt x="325" y="414"/>
                    </a:lnTo>
                    <a:lnTo>
                      <a:pt x="325" y="474"/>
                    </a:lnTo>
                    <a:lnTo>
                      <a:pt x="267" y="474"/>
                    </a:lnTo>
                    <a:lnTo>
                      <a:pt x="294" y="444"/>
                    </a:lnTo>
                    <a:lnTo>
                      <a:pt x="237" y="383"/>
                    </a:lnTo>
                    <a:lnTo>
                      <a:pt x="57" y="383"/>
                    </a:lnTo>
                    <a:lnTo>
                      <a:pt x="30" y="414"/>
                    </a:lnTo>
                    <a:lnTo>
                      <a:pt x="30" y="444"/>
                    </a:lnTo>
                    <a:lnTo>
                      <a:pt x="0" y="474"/>
                    </a:lnTo>
                    <a:lnTo>
                      <a:pt x="30" y="502"/>
                    </a:lnTo>
                    <a:lnTo>
                      <a:pt x="57" y="502"/>
                    </a:lnTo>
                    <a:lnTo>
                      <a:pt x="57" y="532"/>
                    </a:lnTo>
                  </a:path>
                </a:pathLst>
              </a:custGeom>
              <a:noFill/>
              <a:ln w="1588">
                <a:solidFill>
                  <a:srgbClr val="000000"/>
                </a:solidFill>
                <a:prstDash val="solid"/>
                <a:round/>
                <a:headEnd/>
                <a:tailEnd/>
              </a:ln>
            </p:spPr>
            <p:txBody>
              <a:bodyPr/>
              <a:lstStyle/>
              <a:p>
                <a:endParaRPr lang="en-GB"/>
              </a:p>
            </p:txBody>
          </p:sp>
          <p:sp>
            <p:nvSpPr>
              <p:cNvPr id="13708" name="Freeform 396"/>
              <p:cNvSpPr>
                <a:spLocks/>
              </p:cNvSpPr>
              <p:nvPr/>
            </p:nvSpPr>
            <p:spPr bwMode="auto">
              <a:xfrm>
                <a:off x="3183" y="2231"/>
                <a:ext cx="8" cy="7"/>
              </a:xfrm>
              <a:custGeom>
                <a:avLst/>
                <a:gdLst/>
                <a:ahLst/>
                <a:cxnLst>
                  <a:cxn ang="0">
                    <a:pos x="0" y="0"/>
                  </a:cxn>
                  <a:cxn ang="0">
                    <a:pos x="29" y="0"/>
                  </a:cxn>
                  <a:cxn ang="0">
                    <a:pos x="29" y="30"/>
                  </a:cxn>
                  <a:cxn ang="0">
                    <a:pos x="0" y="0"/>
                  </a:cxn>
                </a:cxnLst>
                <a:rect l="0" t="0" r="r" b="b"/>
                <a:pathLst>
                  <a:path w="29" h="30">
                    <a:moveTo>
                      <a:pt x="0" y="0"/>
                    </a:moveTo>
                    <a:lnTo>
                      <a:pt x="29" y="0"/>
                    </a:lnTo>
                    <a:lnTo>
                      <a:pt x="29" y="30"/>
                    </a:lnTo>
                    <a:lnTo>
                      <a:pt x="0" y="0"/>
                    </a:lnTo>
                  </a:path>
                </a:pathLst>
              </a:custGeom>
              <a:noFill/>
              <a:ln w="1588">
                <a:solidFill>
                  <a:srgbClr val="000000"/>
                </a:solidFill>
                <a:prstDash val="solid"/>
                <a:round/>
                <a:headEnd/>
                <a:tailEnd/>
              </a:ln>
            </p:spPr>
            <p:txBody>
              <a:bodyPr/>
              <a:lstStyle/>
              <a:p>
                <a:endParaRPr lang="en-GB"/>
              </a:p>
            </p:txBody>
          </p:sp>
          <p:sp>
            <p:nvSpPr>
              <p:cNvPr id="13709" name="Freeform 397"/>
              <p:cNvSpPr>
                <a:spLocks/>
              </p:cNvSpPr>
              <p:nvPr/>
            </p:nvSpPr>
            <p:spPr bwMode="auto">
              <a:xfrm>
                <a:off x="3154" y="2209"/>
                <a:ext cx="29" cy="22"/>
              </a:xfrm>
              <a:custGeom>
                <a:avLst/>
                <a:gdLst/>
                <a:ahLst/>
                <a:cxnLst>
                  <a:cxn ang="0">
                    <a:pos x="119" y="89"/>
                  </a:cxn>
                  <a:cxn ang="0">
                    <a:pos x="89" y="89"/>
                  </a:cxn>
                  <a:cxn ang="0">
                    <a:pos x="0" y="0"/>
                  </a:cxn>
                  <a:cxn ang="0">
                    <a:pos x="30" y="0"/>
                  </a:cxn>
                  <a:cxn ang="0">
                    <a:pos x="119" y="89"/>
                  </a:cxn>
                </a:cxnLst>
                <a:rect l="0" t="0" r="r" b="b"/>
                <a:pathLst>
                  <a:path w="119" h="89">
                    <a:moveTo>
                      <a:pt x="119" y="89"/>
                    </a:moveTo>
                    <a:lnTo>
                      <a:pt x="89" y="89"/>
                    </a:lnTo>
                    <a:lnTo>
                      <a:pt x="0" y="0"/>
                    </a:lnTo>
                    <a:lnTo>
                      <a:pt x="30" y="0"/>
                    </a:lnTo>
                    <a:lnTo>
                      <a:pt x="119" y="89"/>
                    </a:lnTo>
                  </a:path>
                </a:pathLst>
              </a:custGeom>
              <a:noFill/>
              <a:ln w="1588">
                <a:solidFill>
                  <a:srgbClr val="000000"/>
                </a:solidFill>
                <a:prstDash val="solid"/>
                <a:round/>
                <a:headEnd/>
                <a:tailEnd/>
              </a:ln>
            </p:spPr>
            <p:txBody>
              <a:bodyPr/>
              <a:lstStyle/>
              <a:p>
                <a:endParaRPr lang="en-GB"/>
              </a:p>
            </p:txBody>
          </p:sp>
          <p:sp>
            <p:nvSpPr>
              <p:cNvPr id="13710" name="Freeform 398"/>
              <p:cNvSpPr>
                <a:spLocks/>
              </p:cNvSpPr>
              <p:nvPr/>
            </p:nvSpPr>
            <p:spPr bwMode="auto">
              <a:xfrm>
                <a:off x="2939" y="2260"/>
                <a:ext cx="88" cy="200"/>
              </a:xfrm>
              <a:custGeom>
                <a:avLst/>
                <a:gdLst/>
                <a:ahLst/>
                <a:cxnLst>
                  <a:cxn ang="0">
                    <a:pos x="355" y="0"/>
                  </a:cxn>
                  <a:cxn ang="0">
                    <a:pos x="355" y="89"/>
                  </a:cxn>
                  <a:cxn ang="0">
                    <a:pos x="328" y="119"/>
                  </a:cxn>
                  <a:cxn ang="0">
                    <a:pos x="328" y="148"/>
                  </a:cxn>
                  <a:cxn ang="0">
                    <a:pos x="298" y="148"/>
                  </a:cxn>
                  <a:cxn ang="0">
                    <a:pos x="298" y="207"/>
                  </a:cxn>
                  <a:cxn ang="0">
                    <a:pos x="209" y="207"/>
                  </a:cxn>
                  <a:cxn ang="0">
                    <a:pos x="209" y="237"/>
                  </a:cxn>
                  <a:cxn ang="0">
                    <a:pos x="237" y="267"/>
                  </a:cxn>
                  <a:cxn ang="0">
                    <a:pos x="298" y="267"/>
                  </a:cxn>
                  <a:cxn ang="0">
                    <a:pos x="298" y="325"/>
                  </a:cxn>
                  <a:cxn ang="0">
                    <a:pos x="267" y="325"/>
                  </a:cxn>
                  <a:cxn ang="0">
                    <a:pos x="209" y="385"/>
                  </a:cxn>
                  <a:cxn ang="0">
                    <a:pos x="237" y="416"/>
                  </a:cxn>
                  <a:cxn ang="0">
                    <a:pos x="209" y="444"/>
                  </a:cxn>
                  <a:cxn ang="0">
                    <a:pos x="60" y="444"/>
                  </a:cxn>
                  <a:cxn ang="0">
                    <a:pos x="60" y="473"/>
                  </a:cxn>
                  <a:cxn ang="0">
                    <a:pos x="30" y="444"/>
                  </a:cxn>
                  <a:cxn ang="0">
                    <a:pos x="0" y="473"/>
                  </a:cxn>
                  <a:cxn ang="0">
                    <a:pos x="30" y="473"/>
                  </a:cxn>
                  <a:cxn ang="0">
                    <a:pos x="0" y="504"/>
                  </a:cxn>
                  <a:cxn ang="0">
                    <a:pos x="30" y="504"/>
                  </a:cxn>
                  <a:cxn ang="0">
                    <a:pos x="60" y="534"/>
                  </a:cxn>
                  <a:cxn ang="0">
                    <a:pos x="60" y="562"/>
                  </a:cxn>
                  <a:cxn ang="0">
                    <a:pos x="91" y="592"/>
                  </a:cxn>
                  <a:cxn ang="0">
                    <a:pos x="91" y="623"/>
                  </a:cxn>
                  <a:cxn ang="0">
                    <a:pos x="60" y="623"/>
                  </a:cxn>
                  <a:cxn ang="0">
                    <a:pos x="60" y="652"/>
                  </a:cxn>
                  <a:cxn ang="0">
                    <a:pos x="30" y="680"/>
                  </a:cxn>
                  <a:cxn ang="0">
                    <a:pos x="30" y="711"/>
                  </a:cxn>
                  <a:cxn ang="0">
                    <a:pos x="0" y="711"/>
                  </a:cxn>
                  <a:cxn ang="0">
                    <a:pos x="30" y="741"/>
                  </a:cxn>
                  <a:cxn ang="0">
                    <a:pos x="30" y="798"/>
                  </a:cxn>
                </a:cxnLst>
                <a:rect l="0" t="0" r="r" b="b"/>
                <a:pathLst>
                  <a:path w="355" h="798">
                    <a:moveTo>
                      <a:pt x="355" y="0"/>
                    </a:moveTo>
                    <a:lnTo>
                      <a:pt x="355" y="89"/>
                    </a:lnTo>
                    <a:lnTo>
                      <a:pt x="328" y="119"/>
                    </a:lnTo>
                    <a:lnTo>
                      <a:pt x="328" y="148"/>
                    </a:lnTo>
                    <a:lnTo>
                      <a:pt x="298" y="148"/>
                    </a:lnTo>
                    <a:lnTo>
                      <a:pt x="298" y="207"/>
                    </a:lnTo>
                    <a:lnTo>
                      <a:pt x="209" y="207"/>
                    </a:lnTo>
                    <a:lnTo>
                      <a:pt x="209" y="237"/>
                    </a:lnTo>
                    <a:lnTo>
                      <a:pt x="237" y="267"/>
                    </a:lnTo>
                    <a:lnTo>
                      <a:pt x="298" y="267"/>
                    </a:lnTo>
                    <a:lnTo>
                      <a:pt x="298" y="325"/>
                    </a:lnTo>
                    <a:lnTo>
                      <a:pt x="267" y="325"/>
                    </a:lnTo>
                    <a:lnTo>
                      <a:pt x="209" y="385"/>
                    </a:lnTo>
                    <a:lnTo>
                      <a:pt x="237" y="416"/>
                    </a:lnTo>
                    <a:lnTo>
                      <a:pt x="209" y="444"/>
                    </a:lnTo>
                    <a:lnTo>
                      <a:pt x="60" y="444"/>
                    </a:lnTo>
                    <a:lnTo>
                      <a:pt x="60" y="473"/>
                    </a:lnTo>
                    <a:lnTo>
                      <a:pt x="30" y="444"/>
                    </a:lnTo>
                    <a:lnTo>
                      <a:pt x="0" y="473"/>
                    </a:lnTo>
                    <a:lnTo>
                      <a:pt x="30" y="473"/>
                    </a:lnTo>
                    <a:lnTo>
                      <a:pt x="0" y="504"/>
                    </a:lnTo>
                    <a:lnTo>
                      <a:pt x="30" y="504"/>
                    </a:lnTo>
                    <a:lnTo>
                      <a:pt x="60" y="534"/>
                    </a:lnTo>
                    <a:lnTo>
                      <a:pt x="60" y="562"/>
                    </a:lnTo>
                    <a:lnTo>
                      <a:pt x="91" y="592"/>
                    </a:lnTo>
                    <a:lnTo>
                      <a:pt x="91" y="623"/>
                    </a:lnTo>
                    <a:lnTo>
                      <a:pt x="60" y="623"/>
                    </a:lnTo>
                    <a:lnTo>
                      <a:pt x="60" y="652"/>
                    </a:lnTo>
                    <a:lnTo>
                      <a:pt x="30" y="680"/>
                    </a:lnTo>
                    <a:lnTo>
                      <a:pt x="30" y="711"/>
                    </a:lnTo>
                    <a:lnTo>
                      <a:pt x="0" y="711"/>
                    </a:lnTo>
                    <a:lnTo>
                      <a:pt x="30" y="741"/>
                    </a:lnTo>
                    <a:lnTo>
                      <a:pt x="30" y="798"/>
                    </a:lnTo>
                  </a:path>
                </a:pathLst>
              </a:custGeom>
              <a:noFill/>
              <a:ln w="1588">
                <a:solidFill>
                  <a:srgbClr val="000000"/>
                </a:solidFill>
                <a:prstDash val="solid"/>
                <a:round/>
                <a:headEnd/>
                <a:tailEnd/>
              </a:ln>
            </p:spPr>
            <p:txBody>
              <a:bodyPr/>
              <a:lstStyle/>
              <a:p>
                <a:endParaRPr lang="en-GB"/>
              </a:p>
            </p:txBody>
          </p:sp>
          <p:sp>
            <p:nvSpPr>
              <p:cNvPr id="13711" name="Freeform 399"/>
              <p:cNvSpPr>
                <a:spLocks/>
              </p:cNvSpPr>
              <p:nvPr/>
            </p:nvSpPr>
            <p:spPr bwMode="auto">
              <a:xfrm>
                <a:off x="2894" y="2312"/>
                <a:ext cx="45" cy="30"/>
              </a:xfrm>
              <a:custGeom>
                <a:avLst/>
                <a:gdLst/>
                <a:ahLst/>
                <a:cxnLst>
                  <a:cxn ang="0">
                    <a:pos x="89" y="0"/>
                  </a:cxn>
                  <a:cxn ang="0">
                    <a:pos x="30" y="60"/>
                  </a:cxn>
                  <a:cxn ang="0">
                    <a:pos x="0" y="60"/>
                  </a:cxn>
                  <a:cxn ang="0">
                    <a:pos x="0" y="91"/>
                  </a:cxn>
                  <a:cxn ang="0">
                    <a:pos x="30" y="91"/>
                  </a:cxn>
                  <a:cxn ang="0">
                    <a:pos x="59" y="118"/>
                  </a:cxn>
                  <a:cxn ang="0">
                    <a:pos x="89" y="118"/>
                  </a:cxn>
                  <a:cxn ang="0">
                    <a:pos x="177" y="30"/>
                  </a:cxn>
                  <a:cxn ang="0">
                    <a:pos x="148" y="0"/>
                  </a:cxn>
                  <a:cxn ang="0">
                    <a:pos x="89" y="0"/>
                  </a:cxn>
                </a:cxnLst>
                <a:rect l="0" t="0" r="r" b="b"/>
                <a:pathLst>
                  <a:path w="177" h="118">
                    <a:moveTo>
                      <a:pt x="89" y="0"/>
                    </a:moveTo>
                    <a:lnTo>
                      <a:pt x="30" y="60"/>
                    </a:lnTo>
                    <a:lnTo>
                      <a:pt x="0" y="60"/>
                    </a:lnTo>
                    <a:lnTo>
                      <a:pt x="0" y="91"/>
                    </a:lnTo>
                    <a:lnTo>
                      <a:pt x="30" y="91"/>
                    </a:lnTo>
                    <a:lnTo>
                      <a:pt x="59" y="118"/>
                    </a:lnTo>
                    <a:lnTo>
                      <a:pt x="89" y="118"/>
                    </a:lnTo>
                    <a:lnTo>
                      <a:pt x="177" y="30"/>
                    </a:lnTo>
                    <a:lnTo>
                      <a:pt x="148" y="0"/>
                    </a:lnTo>
                    <a:lnTo>
                      <a:pt x="89" y="0"/>
                    </a:lnTo>
                  </a:path>
                </a:pathLst>
              </a:custGeom>
              <a:noFill/>
              <a:ln w="1588">
                <a:solidFill>
                  <a:srgbClr val="000000"/>
                </a:solidFill>
                <a:prstDash val="solid"/>
                <a:round/>
                <a:headEnd/>
                <a:tailEnd/>
              </a:ln>
            </p:spPr>
            <p:txBody>
              <a:bodyPr/>
              <a:lstStyle/>
              <a:p>
                <a:endParaRPr lang="en-GB"/>
              </a:p>
            </p:txBody>
          </p:sp>
          <p:sp>
            <p:nvSpPr>
              <p:cNvPr id="13712" name="Freeform 400"/>
              <p:cNvSpPr>
                <a:spLocks/>
              </p:cNvSpPr>
              <p:nvPr/>
            </p:nvSpPr>
            <p:spPr bwMode="auto">
              <a:xfrm>
                <a:off x="2857" y="2379"/>
                <a:ext cx="15" cy="7"/>
              </a:xfrm>
              <a:custGeom>
                <a:avLst/>
                <a:gdLst/>
                <a:ahLst/>
                <a:cxnLst>
                  <a:cxn ang="0">
                    <a:pos x="60" y="31"/>
                  </a:cxn>
                  <a:cxn ang="0">
                    <a:pos x="0" y="31"/>
                  </a:cxn>
                  <a:cxn ang="0">
                    <a:pos x="30" y="0"/>
                  </a:cxn>
                  <a:cxn ang="0">
                    <a:pos x="60" y="31"/>
                  </a:cxn>
                </a:cxnLst>
                <a:rect l="0" t="0" r="r" b="b"/>
                <a:pathLst>
                  <a:path w="60" h="31">
                    <a:moveTo>
                      <a:pt x="60" y="31"/>
                    </a:moveTo>
                    <a:lnTo>
                      <a:pt x="0" y="31"/>
                    </a:lnTo>
                    <a:lnTo>
                      <a:pt x="30" y="0"/>
                    </a:lnTo>
                    <a:lnTo>
                      <a:pt x="60" y="31"/>
                    </a:lnTo>
                  </a:path>
                </a:pathLst>
              </a:custGeom>
              <a:noFill/>
              <a:ln w="1588">
                <a:solidFill>
                  <a:srgbClr val="000000"/>
                </a:solidFill>
                <a:prstDash val="solid"/>
                <a:round/>
                <a:headEnd/>
                <a:tailEnd/>
              </a:ln>
            </p:spPr>
            <p:txBody>
              <a:bodyPr/>
              <a:lstStyle/>
              <a:p>
                <a:endParaRPr lang="en-GB"/>
              </a:p>
            </p:txBody>
          </p:sp>
          <p:sp>
            <p:nvSpPr>
              <p:cNvPr id="13713" name="Freeform 401"/>
              <p:cNvSpPr>
                <a:spLocks/>
              </p:cNvSpPr>
              <p:nvPr/>
            </p:nvSpPr>
            <p:spPr bwMode="auto">
              <a:xfrm>
                <a:off x="2946" y="2460"/>
                <a:ext cx="22" cy="52"/>
              </a:xfrm>
              <a:custGeom>
                <a:avLst/>
                <a:gdLst/>
                <a:ahLst/>
                <a:cxnLst>
                  <a:cxn ang="0">
                    <a:pos x="0" y="0"/>
                  </a:cxn>
                  <a:cxn ang="0">
                    <a:pos x="0" y="31"/>
                  </a:cxn>
                  <a:cxn ang="0">
                    <a:pos x="30" y="31"/>
                  </a:cxn>
                  <a:cxn ang="0">
                    <a:pos x="30" y="61"/>
                  </a:cxn>
                  <a:cxn ang="0">
                    <a:pos x="61" y="61"/>
                  </a:cxn>
                  <a:cxn ang="0">
                    <a:pos x="30" y="91"/>
                  </a:cxn>
                  <a:cxn ang="0">
                    <a:pos x="61" y="91"/>
                  </a:cxn>
                  <a:cxn ang="0">
                    <a:pos x="89" y="120"/>
                  </a:cxn>
                  <a:cxn ang="0">
                    <a:pos x="89" y="150"/>
                  </a:cxn>
                  <a:cxn ang="0">
                    <a:pos x="61" y="179"/>
                  </a:cxn>
                  <a:cxn ang="0">
                    <a:pos x="30" y="179"/>
                  </a:cxn>
                  <a:cxn ang="0">
                    <a:pos x="30" y="209"/>
                  </a:cxn>
                </a:cxnLst>
                <a:rect l="0" t="0" r="r" b="b"/>
                <a:pathLst>
                  <a:path w="89" h="209">
                    <a:moveTo>
                      <a:pt x="0" y="0"/>
                    </a:moveTo>
                    <a:lnTo>
                      <a:pt x="0" y="31"/>
                    </a:lnTo>
                    <a:lnTo>
                      <a:pt x="30" y="31"/>
                    </a:lnTo>
                    <a:lnTo>
                      <a:pt x="30" y="61"/>
                    </a:lnTo>
                    <a:lnTo>
                      <a:pt x="61" y="61"/>
                    </a:lnTo>
                    <a:lnTo>
                      <a:pt x="30" y="91"/>
                    </a:lnTo>
                    <a:lnTo>
                      <a:pt x="61" y="91"/>
                    </a:lnTo>
                    <a:lnTo>
                      <a:pt x="89" y="120"/>
                    </a:lnTo>
                    <a:lnTo>
                      <a:pt x="89" y="150"/>
                    </a:lnTo>
                    <a:lnTo>
                      <a:pt x="61" y="179"/>
                    </a:lnTo>
                    <a:lnTo>
                      <a:pt x="30" y="179"/>
                    </a:lnTo>
                    <a:lnTo>
                      <a:pt x="30" y="209"/>
                    </a:lnTo>
                  </a:path>
                </a:pathLst>
              </a:custGeom>
              <a:noFill/>
              <a:ln w="1588">
                <a:solidFill>
                  <a:srgbClr val="000000"/>
                </a:solidFill>
                <a:prstDash val="solid"/>
                <a:round/>
                <a:headEnd/>
                <a:tailEnd/>
              </a:ln>
            </p:spPr>
            <p:txBody>
              <a:bodyPr/>
              <a:lstStyle/>
              <a:p>
                <a:endParaRPr lang="en-GB"/>
              </a:p>
            </p:txBody>
          </p:sp>
          <p:sp>
            <p:nvSpPr>
              <p:cNvPr id="13714" name="Freeform 402"/>
              <p:cNvSpPr>
                <a:spLocks/>
              </p:cNvSpPr>
              <p:nvPr/>
            </p:nvSpPr>
            <p:spPr bwMode="auto">
              <a:xfrm>
                <a:off x="2924" y="2512"/>
                <a:ext cx="29" cy="52"/>
              </a:xfrm>
              <a:custGeom>
                <a:avLst/>
                <a:gdLst/>
                <a:ahLst/>
                <a:cxnLst>
                  <a:cxn ang="0">
                    <a:pos x="118" y="0"/>
                  </a:cxn>
                  <a:cxn ang="0">
                    <a:pos x="58" y="0"/>
                  </a:cxn>
                  <a:cxn ang="0">
                    <a:pos x="29" y="29"/>
                  </a:cxn>
                  <a:cxn ang="0">
                    <a:pos x="29" y="59"/>
                  </a:cxn>
                  <a:cxn ang="0">
                    <a:pos x="0" y="89"/>
                  </a:cxn>
                  <a:cxn ang="0">
                    <a:pos x="0" y="119"/>
                  </a:cxn>
                  <a:cxn ang="0">
                    <a:pos x="29" y="119"/>
                  </a:cxn>
                  <a:cxn ang="0">
                    <a:pos x="29" y="207"/>
                  </a:cxn>
                </a:cxnLst>
                <a:rect l="0" t="0" r="r" b="b"/>
                <a:pathLst>
                  <a:path w="118" h="207">
                    <a:moveTo>
                      <a:pt x="118" y="0"/>
                    </a:moveTo>
                    <a:lnTo>
                      <a:pt x="58" y="0"/>
                    </a:lnTo>
                    <a:lnTo>
                      <a:pt x="29" y="29"/>
                    </a:lnTo>
                    <a:lnTo>
                      <a:pt x="29" y="59"/>
                    </a:lnTo>
                    <a:lnTo>
                      <a:pt x="0" y="89"/>
                    </a:lnTo>
                    <a:lnTo>
                      <a:pt x="0" y="119"/>
                    </a:lnTo>
                    <a:lnTo>
                      <a:pt x="29" y="119"/>
                    </a:lnTo>
                    <a:lnTo>
                      <a:pt x="29" y="207"/>
                    </a:lnTo>
                  </a:path>
                </a:pathLst>
              </a:custGeom>
              <a:noFill/>
              <a:ln w="1588">
                <a:solidFill>
                  <a:srgbClr val="000000"/>
                </a:solidFill>
                <a:prstDash val="solid"/>
                <a:round/>
                <a:headEnd/>
                <a:tailEnd/>
              </a:ln>
            </p:spPr>
            <p:txBody>
              <a:bodyPr/>
              <a:lstStyle/>
              <a:p>
                <a:endParaRPr lang="en-GB"/>
              </a:p>
            </p:txBody>
          </p:sp>
          <p:sp>
            <p:nvSpPr>
              <p:cNvPr id="13715" name="Freeform 403"/>
              <p:cNvSpPr>
                <a:spLocks/>
              </p:cNvSpPr>
              <p:nvPr/>
            </p:nvSpPr>
            <p:spPr bwMode="auto">
              <a:xfrm>
                <a:off x="3954" y="1691"/>
                <a:ext cx="7" cy="7"/>
              </a:xfrm>
              <a:custGeom>
                <a:avLst/>
                <a:gdLst/>
                <a:ahLst/>
                <a:cxnLst>
                  <a:cxn ang="0">
                    <a:pos x="0" y="28"/>
                  </a:cxn>
                  <a:cxn ang="0">
                    <a:pos x="30" y="0"/>
                  </a:cxn>
                  <a:cxn ang="0">
                    <a:pos x="0" y="0"/>
                  </a:cxn>
                  <a:cxn ang="0">
                    <a:pos x="0" y="28"/>
                  </a:cxn>
                </a:cxnLst>
                <a:rect l="0" t="0" r="r" b="b"/>
                <a:pathLst>
                  <a:path w="30" h="28">
                    <a:moveTo>
                      <a:pt x="0" y="28"/>
                    </a:moveTo>
                    <a:lnTo>
                      <a:pt x="30" y="0"/>
                    </a:lnTo>
                    <a:lnTo>
                      <a:pt x="0" y="0"/>
                    </a:lnTo>
                    <a:lnTo>
                      <a:pt x="0" y="28"/>
                    </a:lnTo>
                  </a:path>
                </a:pathLst>
              </a:custGeom>
              <a:noFill/>
              <a:ln w="1588">
                <a:solidFill>
                  <a:srgbClr val="000000"/>
                </a:solidFill>
                <a:prstDash val="solid"/>
                <a:round/>
                <a:headEnd/>
                <a:tailEnd/>
              </a:ln>
            </p:spPr>
            <p:txBody>
              <a:bodyPr/>
              <a:lstStyle/>
              <a:p>
                <a:endParaRPr lang="en-GB"/>
              </a:p>
            </p:txBody>
          </p:sp>
          <p:sp>
            <p:nvSpPr>
              <p:cNvPr id="13716" name="Freeform 404"/>
              <p:cNvSpPr>
                <a:spLocks/>
              </p:cNvSpPr>
              <p:nvPr/>
            </p:nvSpPr>
            <p:spPr bwMode="auto">
              <a:xfrm>
                <a:off x="3784" y="1691"/>
                <a:ext cx="36" cy="22"/>
              </a:xfrm>
              <a:custGeom>
                <a:avLst/>
                <a:gdLst/>
                <a:ahLst/>
                <a:cxnLst>
                  <a:cxn ang="0">
                    <a:pos x="89" y="88"/>
                  </a:cxn>
                  <a:cxn ang="0">
                    <a:pos x="28" y="88"/>
                  </a:cxn>
                  <a:cxn ang="0">
                    <a:pos x="28" y="59"/>
                  </a:cxn>
                  <a:cxn ang="0">
                    <a:pos x="0" y="28"/>
                  </a:cxn>
                  <a:cxn ang="0">
                    <a:pos x="28" y="28"/>
                  </a:cxn>
                  <a:cxn ang="0">
                    <a:pos x="58" y="59"/>
                  </a:cxn>
                  <a:cxn ang="0">
                    <a:pos x="58" y="0"/>
                  </a:cxn>
                  <a:cxn ang="0">
                    <a:pos x="118" y="0"/>
                  </a:cxn>
                  <a:cxn ang="0">
                    <a:pos x="146" y="28"/>
                  </a:cxn>
                  <a:cxn ang="0">
                    <a:pos x="146" y="59"/>
                  </a:cxn>
                  <a:cxn ang="0">
                    <a:pos x="118" y="59"/>
                  </a:cxn>
                  <a:cxn ang="0">
                    <a:pos x="118" y="28"/>
                  </a:cxn>
                  <a:cxn ang="0">
                    <a:pos x="89" y="28"/>
                  </a:cxn>
                  <a:cxn ang="0">
                    <a:pos x="89" y="88"/>
                  </a:cxn>
                </a:cxnLst>
                <a:rect l="0" t="0" r="r" b="b"/>
                <a:pathLst>
                  <a:path w="146" h="88">
                    <a:moveTo>
                      <a:pt x="89" y="88"/>
                    </a:moveTo>
                    <a:lnTo>
                      <a:pt x="28" y="88"/>
                    </a:lnTo>
                    <a:lnTo>
                      <a:pt x="28" y="59"/>
                    </a:lnTo>
                    <a:lnTo>
                      <a:pt x="0" y="28"/>
                    </a:lnTo>
                    <a:lnTo>
                      <a:pt x="28" y="28"/>
                    </a:lnTo>
                    <a:lnTo>
                      <a:pt x="58" y="59"/>
                    </a:lnTo>
                    <a:lnTo>
                      <a:pt x="58" y="0"/>
                    </a:lnTo>
                    <a:lnTo>
                      <a:pt x="118" y="0"/>
                    </a:lnTo>
                    <a:lnTo>
                      <a:pt x="146" y="28"/>
                    </a:lnTo>
                    <a:lnTo>
                      <a:pt x="146" y="59"/>
                    </a:lnTo>
                    <a:lnTo>
                      <a:pt x="118" y="59"/>
                    </a:lnTo>
                    <a:lnTo>
                      <a:pt x="118" y="28"/>
                    </a:lnTo>
                    <a:lnTo>
                      <a:pt x="89" y="28"/>
                    </a:lnTo>
                    <a:lnTo>
                      <a:pt x="89" y="88"/>
                    </a:lnTo>
                  </a:path>
                </a:pathLst>
              </a:custGeom>
              <a:noFill/>
              <a:ln w="1588">
                <a:solidFill>
                  <a:srgbClr val="000000"/>
                </a:solidFill>
                <a:prstDash val="solid"/>
                <a:round/>
                <a:headEnd/>
                <a:tailEnd/>
              </a:ln>
            </p:spPr>
            <p:txBody>
              <a:bodyPr/>
              <a:lstStyle/>
              <a:p>
                <a:endParaRPr lang="en-GB"/>
              </a:p>
            </p:txBody>
          </p:sp>
          <p:sp>
            <p:nvSpPr>
              <p:cNvPr id="13717" name="Freeform 405"/>
              <p:cNvSpPr>
                <a:spLocks/>
              </p:cNvSpPr>
              <p:nvPr/>
            </p:nvSpPr>
            <p:spPr bwMode="auto">
              <a:xfrm>
                <a:off x="3806" y="1713"/>
                <a:ext cx="14" cy="7"/>
              </a:xfrm>
              <a:custGeom>
                <a:avLst/>
                <a:gdLst/>
                <a:ahLst/>
                <a:cxnLst>
                  <a:cxn ang="0">
                    <a:pos x="0" y="0"/>
                  </a:cxn>
                  <a:cxn ang="0">
                    <a:pos x="57" y="0"/>
                  </a:cxn>
                  <a:cxn ang="0">
                    <a:pos x="57" y="30"/>
                  </a:cxn>
                  <a:cxn ang="0">
                    <a:pos x="29" y="30"/>
                  </a:cxn>
                  <a:cxn ang="0">
                    <a:pos x="0" y="0"/>
                  </a:cxn>
                </a:cxnLst>
                <a:rect l="0" t="0" r="r" b="b"/>
                <a:pathLst>
                  <a:path w="57" h="30">
                    <a:moveTo>
                      <a:pt x="0" y="0"/>
                    </a:moveTo>
                    <a:lnTo>
                      <a:pt x="57" y="0"/>
                    </a:lnTo>
                    <a:lnTo>
                      <a:pt x="57" y="30"/>
                    </a:lnTo>
                    <a:lnTo>
                      <a:pt x="29" y="30"/>
                    </a:lnTo>
                    <a:lnTo>
                      <a:pt x="0" y="0"/>
                    </a:lnTo>
                  </a:path>
                </a:pathLst>
              </a:custGeom>
              <a:noFill/>
              <a:ln w="1588">
                <a:solidFill>
                  <a:srgbClr val="000000"/>
                </a:solidFill>
                <a:prstDash val="solid"/>
                <a:round/>
                <a:headEnd/>
                <a:tailEnd/>
              </a:ln>
            </p:spPr>
            <p:txBody>
              <a:bodyPr/>
              <a:lstStyle/>
              <a:p>
                <a:endParaRPr lang="en-GB"/>
              </a:p>
            </p:txBody>
          </p:sp>
        </p:grpSp>
        <p:sp>
          <p:nvSpPr>
            <p:cNvPr id="13718" name="Freeform 406"/>
            <p:cNvSpPr>
              <a:spLocks/>
            </p:cNvSpPr>
            <p:nvPr/>
          </p:nvSpPr>
          <p:spPr bwMode="auto">
            <a:xfrm>
              <a:off x="3939" y="1794"/>
              <a:ext cx="59" cy="30"/>
            </a:xfrm>
            <a:custGeom>
              <a:avLst/>
              <a:gdLst/>
              <a:ahLst/>
              <a:cxnLst>
                <a:cxn ang="0">
                  <a:pos x="0" y="30"/>
                </a:cxn>
                <a:cxn ang="0">
                  <a:pos x="90" y="30"/>
                </a:cxn>
                <a:cxn ang="0">
                  <a:pos x="118" y="0"/>
                </a:cxn>
                <a:cxn ang="0">
                  <a:pos x="148" y="0"/>
                </a:cxn>
                <a:cxn ang="0">
                  <a:pos x="178" y="30"/>
                </a:cxn>
                <a:cxn ang="0">
                  <a:pos x="209" y="30"/>
                </a:cxn>
                <a:cxn ang="0">
                  <a:pos x="237" y="60"/>
                </a:cxn>
                <a:cxn ang="0">
                  <a:pos x="209" y="89"/>
                </a:cxn>
                <a:cxn ang="0">
                  <a:pos x="178" y="89"/>
                </a:cxn>
                <a:cxn ang="0">
                  <a:pos x="148" y="119"/>
                </a:cxn>
                <a:cxn ang="0">
                  <a:pos x="118" y="119"/>
                </a:cxn>
                <a:cxn ang="0">
                  <a:pos x="90" y="89"/>
                </a:cxn>
                <a:cxn ang="0">
                  <a:pos x="90" y="60"/>
                </a:cxn>
                <a:cxn ang="0">
                  <a:pos x="30" y="60"/>
                </a:cxn>
                <a:cxn ang="0">
                  <a:pos x="0" y="30"/>
                </a:cxn>
              </a:cxnLst>
              <a:rect l="0" t="0" r="r" b="b"/>
              <a:pathLst>
                <a:path w="237" h="119">
                  <a:moveTo>
                    <a:pt x="0" y="30"/>
                  </a:moveTo>
                  <a:lnTo>
                    <a:pt x="90" y="30"/>
                  </a:lnTo>
                  <a:lnTo>
                    <a:pt x="118" y="0"/>
                  </a:lnTo>
                  <a:lnTo>
                    <a:pt x="148" y="0"/>
                  </a:lnTo>
                  <a:lnTo>
                    <a:pt x="178" y="30"/>
                  </a:lnTo>
                  <a:lnTo>
                    <a:pt x="209" y="30"/>
                  </a:lnTo>
                  <a:lnTo>
                    <a:pt x="237" y="60"/>
                  </a:lnTo>
                  <a:lnTo>
                    <a:pt x="209" y="89"/>
                  </a:lnTo>
                  <a:lnTo>
                    <a:pt x="178" y="89"/>
                  </a:lnTo>
                  <a:lnTo>
                    <a:pt x="148" y="119"/>
                  </a:lnTo>
                  <a:lnTo>
                    <a:pt x="118" y="119"/>
                  </a:lnTo>
                  <a:lnTo>
                    <a:pt x="90" y="89"/>
                  </a:lnTo>
                  <a:lnTo>
                    <a:pt x="90" y="60"/>
                  </a:lnTo>
                  <a:lnTo>
                    <a:pt x="30" y="60"/>
                  </a:lnTo>
                  <a:lnTo>
                    <a:pt x="0" y="30"/>
                  </a:lnTo>
                </a:path>
              </a:pathLst>
            </a:custGeom>
            <a:noFill/>
            <a:ln w="1588">
              <a:solidFill>
                <a:srgbClr val="000000"/>
              </a:solidFill>
              <a:prstDash val="solid"/>
              <a:round/>
              <a:headEnd/>
              <a:tailEnd/>
            </a:ln>
          </p:spPr>
          <p:txBody>
            <a:bodyPr/>
            <a:lstStyle/>
            <a:p>
              <a:endParaRPr lang="en-GB"/>
            </a:p>
          </p:txBody>
        </p:sp>
        <p:sp>
          <p:nvSpPr>
            <p:cNvPr id="13719" name="Freeform 407"/>
            <p:cNvSpPr>
              <a:spLocks/>
            </p:cNvSpPr>
            <p:nvPr/>
          </p:nvSpPr>
          <p:spPr bwMode="auto">
            <a:xfrm>
              <a:off x="3694" y="1765"/>
              <a:ext cx="8" cy="7"/>
            </a:xfrm>
            <a:custGeom>
              <a:avLst/>
              <a:gdLst/>
              <a:ahLst/>
              <a:cxnLst>
                <a:cxn ang="0">
                  <a:pos x="29" y="30"/>
                </a:cxn>
                <a:cxn ang="0">
                  <a:pos x="0" y="30"/>
                </a:cxn>
                <a:cxn ang="0">
                  <a:pos x="0" y="0"/>
                </a:cxn>
                <a:cxn ang="0">
                  <a:pos x="29" y="30"/>
                </a:cxn>
              </a:cxnLst>
              <a:rect l="0" t="0" r="r" b="b"/>
              <a:pathLst>
                <a:path w="29" h="30">
                  <a:moveTo>
                    <a:pt x="29" y="30"/>
                  </a:moveTo>
                  <a:lnTo>
                    <a:pt x="0" y="30"/>
                  </a:lnTo>
                  <a:lnTo>
                    <a:pt x="0" y="0"/>
                  </a:lnTo>
                  <a:lnTo>
                    <a:pt x="29" y="30"/>
                  </a:lnTo>
                </a:path>
              </a:pathLst>
            </a:custGeom>
            <a:noFill/>
            <a:ln w="1588">
              <a:solidFill>
                <a:srgbClr val="000000"/>
              </a:solidFill>
              <a:prstDash val="solid"/>
              <a:round/>
              <a:headEnd/>
              <a:tailEnd/>
            </a:ln>
          </p:spPr>
          <p:txBody>
            <a:bodyPr/>
            <a:lstStyle/>
            <a:p>
              <a:endParaRPr lang="en-GB"/>
            </a:p>
          </p:txBody>
        </p:sp>
        <p:sp>
          <p:nvSpPr>
            <p:cNvPr id="13720" name="Freeform 408"/>
            <p:cNvSpPr>
              <a:spLocks/>
            </p:cNvSpPr>
            <p:nvPr/>
          </p:nvSpPr>
          <p:spPr bwMode="auto">
            <a:xfrm>
              <a:off x="3702" y="1883"/>
              <a:ext cx="59" cy="81"/>
            </a:xfrm>
            <a:custGeom>
              <a:avLst/>
              <a:gdLst/>
              <a:ahLst/>
              <a:cxnLst>
                <a:cxn ang="0">
                  <a:pos x="209" y="0"/>
                </a:cxn>
                <a:cxn ang="0">
                  <a:pos x="236" y="0"/>
                </a:cxn>
                <a:cxn ang="0">
                  <a:pos x="236" y="31"/>
                </a:cxn>
                <a:cxn ang="0">
                  <a:pos x="178" y="89"/>
                </a:cxn>
                <a:cxn ang="0">
                  <a:pos x="178" y="149"/>
                </a:cxn>
                <a:cxn ang="0">
                  <a:pos x="209" y="149"/>
                </a:cxn>
                <a:cxn ang="0">
                  <a:pos x="178" y="179"/>
                </a:cxn>
                <a:cxn ang="0">
                  <a:pos x="178" y="207"/>
                </a:cxn>
                <a:cxn ang="0">
                  <a:pos x="148" y="238"/>
                </a:cxn>
                <a:cxn ang="0">
                  <a:pos x="118" y="238"/>
                </a:cxn>
                <a:cxn ang="0">
                  <a:pos x="89" y="268"/>
                </a:cxn>
                <a:cxn ang="0">
                  <a:pos x="89" y="298"/>
                </a:cxn>
                <a:cxn ang="0">
                  <a:pos x="59" y="326"/>
                </a:cxn>
                <a:cxn ang="0">
                  <a:pos x="29" y="326"/>
                </a:cxn>
                <a:cxn ang="0">
                  <a:pos x="29" y="298"/>
                </a:cxn>
                <a:cxn ang="0">
                  <a:pos x="59" y="268"/>
                </a:cxn>
                <a:cxn ang="0">
                  <a:pos x="29" y="268"/>
                </a:cxn>
                <a:cxn ang="0">
                  <a:pos x="29" y="179"/>
                </a:cxn>
                <a:cxn ang="0">
                  <a:pos x="0" y="149"/>
                </a:cxn>
                <a:cxn ang="0">
                  <a:pos x="148" y="0"/>
                </a:cxn>
                <a:cxn ang="0">
                  <a:pos x="178" y="31"/>
                </a:cxn>
                <a:cxn ang="0">
                  <a:pos x="209" y="0"/>
                </a:cxn>
              </a:cxnLst>
              <a:rect l="0" t="0" r="r" b="b"/>
              <a:pathLst>
                <a:path w="236" h="326">
                  <a:moveTo>
                    <a:pt x="209" y="0"/>
                  </a:moveTo>
                  <a:lnTo>
                    <a:pt x="236" y="0"/>
                  </a:lnTo>
                  <a:lnTo>
                    <a:pt x="236" y="31"/>
                  </a:lnTo>
                  <a:lnTo>
                    <a:pt x="178" y="89"/>
                  </a:lnTo>
                  <a:lnTo>
                    <a:pt x="178" y="149"/>
                  </a:lnTo>
                  <a:lnTo>
                    <a:pt x="209" y="149"/>
                  </a:lnTo>
                  <a:lnTo>
                    <a:pt x="178" y="179"/>
                  </a:lnTo>
                  <a:lnTo>
                    <a:pt x="178" y="207"/>
                  </a:lnTo>
                  <a:lnTo>
                    <a:pt x="148" y="238"/>
                  </a:lnTo>
                  <a:lnTo>
                    <a:pt x="118" y="238"/>
                  </a:lnTo>
                  <a:lnTo>
                    <a:pt x="89" y="268"/>
                  </a:lnTo>
                  <a:lnTo>
                    <a:pt x="89" y="298"/>
                  </a:lnTo>
                  <a:lnTo>
                    <a:pt x="59" y="326"/>
                  </a:lnTo>
                  <a:lnTo>
                    <a:pt x="29" y="326"/>
                  </a:lnTo>
                  <a:lnTo>
                    <a:pt x="29" y="298"/>
                  </a:lnTo>
                  <a:lnTo>
                    <a:pt x="59" y="268"/>
                  </a:lnTo>
                  <a:lnTo>
                    <a:pt x="29" y="268"/>
                  </a:lnTo>
                  <a:lnTo>
                    <a:pt x="29" y="179"/>
                  </a:lnTo>
                  <a:lnTo>
                    <a:pt x="0" y="149"/>
                  </a:lnTo>
                  <a:lnTo>
                    <a:pt x="148" y="0"/>
                  </a:lnTo>
                  <a:lnTo>
                    <a:pt x="178" y="31"/>
                  </a:lnTo>
                  <a:lnTo>
                    <a:pt x="209" y="0"/>
                  </a:lnTo>
                </a:path>
              </a:pathLst>
            </a:custGeom>
            <a:noFill/>
            <a:ln w="1588">
              <a:solidFill>
                <a:srgbClr val="000000"/>
              </a:solidFill>
              <a:prstDash val="solid"/>
              <a:round/>
              <a:headEnd/>
              <a:tailEnd/>
            </a:ln>
          </p:spPr>
          <p:txBody>
            <a:bodyPr/>
            <a:lstStyle/>
            <a:p>
              <a:endParaRPr lang="en-GB"/>
            </a:p>
          </p:txBody>
        </p:sp>
        <p:sp>
          <p:nvSpPr>
            <p:cNvPr id="13721" name="Freeform 409"/>
            <p:cNvSpPr>
              <a:spLocks/>
            </p:cNvSpPr>
            <p:nvPr/>
          </p:nvSpPr>
          <p:spPr bwMode="auto">
            <a:xfrm>
              <a:off x="3606" y="1928"/>
              <a:ext cx="36" cy="88"/>
            </a:xfrm>
            <a:custGeom>
              <a:avLst/>
              <a:gdLst/>
              <a:ahLst/>
              <a:cxnLst>
                <a:cxn ang="0">
                  <a:pos x="148" y="0"/>
                </a:cxn>
                <a:cxn ang="0">
                  <a:pos x="148" y="59"/>
                </a:cxn>
                <a:cxn ang="0">
                  <a:pos x="119" y="89"/>
                </a:cxn>
                <a:cxn ang="0">
                  <a:pos x="119" y="119"/>
                </a:cxn>
                <a:cxn ang="0">
                  <a:pos x="89" y="147"/>
                </a:cxn>
                <a:cxn ang="0">
                  <a:pos x="89" y="177"/>
                </a:cxn>
                <a:cxn ang="0">
                  <a:pos x="59" y="237"/>
                </a:cxn>
                <a:cxn ang="0">
                  <a:pos x="59" y="266"/>
                </a:cxn>
                <a:cxn ang="0">
                  <a:pos x="28" y="295"/>
                </a:cxn>
                <a:cxn ang="0">
                  <a:pos x="28" y="325"/>
                </a:cxn>
                <a:cxn ang="0">
                  <a:pos x="0" y="355"/>
                </a:cxn>
                <a:cxn ang="0">
                  <a:pos x="0" y="237"/>
                </a:cxn>
                <a:cxn ang="0">
                  <a:pos x="28" y="207"/>
                </a:cxn>
                <a:cxn ang="0">
                  <a:pos x="59" y="147"/>
                </a:cxn>
                <a:cxn ang="0">
                  <a:pos x="89" y="119"/>
                </a:cxn>
                <a:cxn ang="0">
                  <a:pos x="119" y="59"/>
                </a:cxn>
                <a:cxn ang="0">
                  <a:pos x="119" y="28"/>
                </a:cxn>
                <a:cxn ang="0">
                  <a:pos x="148" y="0"/>
                </a:cxn>
              </a:cxnLst>
              <a:rect l="0" t="0" r="r" b="b"/>
              <a:pathLst>
                <a:path w="148" h="355">
                  <a:moveTo>
                    <a:pt x="148" y="0"/>
                  </a:moveTo>
                  <a:lnTo>
                    <a:pt x="148" y="59"/>
                  </a:lnTo>
                  <a:lnTo>
                    <a:pt x="119" y="89"/>
                  </a:lnTo>
                  <a:lnTo>
                    <a:pt x="119" y="119"/>
                  </a:lnTo>
                  <a:lnTo>
                    <a:pt x="89" y="147"/>
                  </a:lnTo>
                  <a:lnTo>
                    <a:pt x="89" y="177"/>
                  </a:lnTo>
                  <a:lnTo>
                    <a:pt x="59" y="237"/>
                  </a:lnTo>
                  <a:lnTo>
                    <a:pt x="59" y="266"/>
                  </a:lnTo>
                  <a:lnTo>
                    <a:pt x="28" y="295"/>
                  </a:lnTo>
                  <a:lnTo>
                    <a:pt x="28" y="325"/>
                  </a:lnTo>
                  <a:lnTo>
                    <a:pt x="0" y="355"/>
                  </a:lnTo>
                  <a:lnTo>
                    <a:pt x="0" y="237"/>
                  </a:lnTo>
                  <a:lnTo>
                    <a:pt x="28" y="207"/>
                  </a:lnTo>
                  <a:lnTo>
                    <a:pt x="59" y="147"/>
                  </a:lnTo>
                  <a:lnTo>
                    <a:pt x="89" y="119"/>
                  </a:lnTo>
                  <a:lnTo>
                    <a:pt x="119" y="59"/>
                  </a:lnTo>
                  <a:lnTo>
                    <a:pt x="119" y="28"/>
                  </a:lnTo>
                  <a:lnTo>
                    <a:pt x="148" y="0"/>
                  </a:lnTo>
                </a:path>
              </a:pathLst>
            </a:custGeom>
            <a:noFill/>
            <a:ln w="1588">
              <a:solidFill>
                <a:srgbClr val="000000"/>
              </a:solidFill>
              <a:prstDash val="solid"/>
              <a:round/>
              <a:headEnd/>
              <a:tailEnd/>
            </a:ln>
          </p:spPr>
          <p:txBody>
            <a:bodyPr/>
            <a:lstStyle/>
            <a:p>
              <a:endParaRPr lang="en-GB"/>
            </a:p>
          </p:txBody>
        </p:sp>
        <p:sp>
          <p:nvSpPr>
            <p:cNvPr id="13722" name="Freeform 410"/>
            <p:cNvSpPr>
              <a:spLocks/>
            </p:cNvSpPr>
            <p:nvPr/>
          </p:nvSpPr>
          <p:spPr bwMode="auto">
            <a:xfrm>
              <a:off x="3887" y="1994"/>
              <a:ext cx="7" cy="7"/>
            </a:xfrm>
            <a:custGeom>
              <a:avLst/>
              <a:gdLst/>
              <a:ahLst/>
              <a:cxnLst>
                <a:cxn ang="0">
                  <a:pos x="0" y="0"/>
                </a:cxn>
                <a:cxn ang="0">
                  <a:pos x="30" y="0"/>
                </a:cxn>
                <a:cxn ang="0">
                  <a:pos x="30" y="29"/>
                </a:cxn>
                <a:cxn ang="0">
                  <a:pos x="0" y="0"/>
                </a:cxn>
              </a:cxnLst>
              <a:rect l="0" t="0" r="r" b="b"/>
              <a:pathLst>
                <a:path w="30" h="29">
                  <a:moveTo>
                    <a:pt x="0" y="0"/>
                  </a:moveTo>
                  <a:lnTo>
                    <a:pt x="30" y="0"/>
                  </a:lnTo>
                  <a:lnTo>
                    <a:pt x="30" y="29"/>
                  </a:lnTo>
                  <a:lnTo>
                    <a:pt x="0" y="0"/>
                  </a:lnTo>
                </a:path>
              </a:pathLst>
            </a:custGeom>
            <a:noFill/>
            <a:ln w="1588">
              <a:solidFill>
                <a:srgbClr val="000000"/>
              </a:solidFill>
              <a:prstDash val="solid"/>
              <a:round/>
              <a:headEnd/>
              <a:tailEnd/>
            </a:ln>
          </p:spPr>
          <p:txBody>
            <a:bodyPr/>
            <a:lstStyle/>
            <a:p>
              <a:endParaRPr lang="en-GB"/>
            </a:p>
          </p:txBody>
        </p:sp>
        <p:sp>
          <p:nvSpPr>
            <p:cNvPr id="13723" name="Freeform 411"/>
            <p:cNvSpPr>
              <a:spLocks/>
            </p:cNvSpPr>
            <p:nvPr/>
          </p:nvSpPr>
          <p:spPr bwMode="auto">
            <a:xfrm>
              <a:off x="3887" y="1994"/>
              <a:ext cx="7" cy="37"/>
            </a:xfrm>
            <a:custGeom>
              <a:avLst/>
              <a:gdLst/>
              <a:ahLst/>
              <a:cxnLst>
                <a:cxn ang="0">
                  <a:pos x="0" y="0"/>
                </a:cxn>
                <a:cxn ang="0">
                  <a:pos x="0" y="89"/>
                </a:cxn>
                <a:cxn ang="0">
                  <a:pos x="30" y="118"/>
                </a:cxn>
                <a:cxn ang="0">
                  <a:pos x="30" y="148"/>
                </a:cxn>
              </a:cxnLst>
              <a:rect l="0" t="0" r="r" b="b"/>
              <a:pathLst>
                <a:path w="30" h="148">
                  <a:moveTo>
                    <a:pt x="0" y="0"/>
                  </a:moveTo>
                  <a:lnTo>
                    <a:pt x="0" y="89"/>
                  </a:lnTo>
                  <a:lnTo>
                    <a:pt x="30" y="118"/>
                  </a:lnTo>
                  <a:lnTo>
                    <a:pt x="30" y="148"/>
                  </a:lnTo>
                </a:path>
              </a:pathLst>
            </a:custGeom>
            <a:noFill/>
            <a:ln w="1588">
              <a:solidFill>
                <a:srgbClr val="000000"/>
              </a:solidFill>
              <a:prstDash val="solid"/>
              <a:round/>
              <a:headEnd/>
              <a:tailEnd/>
            </a:ln>
          </p:spPr>
          <p:txBody>
            <a:bodyPr/>
            <a:lstStyle/>
            <a:p>
              <a:endParaRPr lang="en-GB"/>
            </a:p>
          </p:txBody>
        </p:sp>
        <p:sp>
          <p:nvSpPr>
            <p:cNvPr id="13724" name="Freeform 412"/>
            <p:cNvSpPr>
              <a:spLocks/>
            </p:cNvSpPr>
            <p:nvPr/>
          </p:nvSpPr>
          <p:spPr bwMode="auto">
            <a:xfrm>
              <a:off x="3242" y="1750"/>
              <a:ext cx="38" cy="44"/>
            </a:xfrm>
            <a:custGeom>
              <a:avLst/>
              <a:gdLst/>
              <a:ahLst/>
              <a:cxnLst>
                <a:cxn ang="0">
                  <a:pos x="150" y="177"/>
                </a:cxn>
                <a:cxn ang="0">
                  <a:pos x="150" y="148"/>
                </a:cxn>
                <a:cxn ang="0">
                  <a:pos x="119" y="148"/>
                </a:cxn>
                <a:cxn ang="0">
                  <a:pos x="89" y="119"/>
                </a:cxn>
                <a:cxn ang="0">
                  <a:pos x="61" y="119"/>
                </a:cxn>
                <a:cxn ang="0">
                  <a:pos x="31" y="89"/>
                </a:cxn>
                <a:cxn ang="0">
                  <a:pos x="31" y="29"/>
                </a:cxn>
                <a:cxn ang="0">
                  <a:pos x="0" y="29"/>
                </a:cxn>
                <a:cxn ang="0">
                  <a:pos x="0" y="0"/>
                </a:cxn>
              </a:cxnLst>
              <a:rect l="0" t="0" r="r" b="b"/>
              <a:pathLst>
                <a:path w="150" h="177">
                  <a:moveTo>
                    <a:pt x="150" y="177"/>
                  </a:moveTo>
                  <a:lnTo>
                    <a:pt x="150" y="148"/>
                  </a:lnTo>
                  <a:lnTo>
                    <a:pt x="119" y="148"/>
                  </a:lnTo>
                  <a:lnTo>
                    <a:pt x="89" y="119"/>
                  </a:lnTo>
                  <a:lnTo>
                    <a:pt x="61" y="119"/>
                  </a:lnTo>
                  <a:lnTo>
                    <a:pt x="31" y="89"/>
                  </a:lnTo>
                  <a:lnTo>
                    <a:pt x="31" y="29"/>
                  </a:lnTo>
                  <a:lnTo>
                    <a:pt x="0" y="29"/>
                  </a:lnTo>
                  <a:lnTo>
                    <a:pt x="0" y="0"/>
                  </a:lnTo>
                </a:path>
              </a:pathLst>
            </a:custGeom>
            <a:noFill/>
            <a:ln w="1588">
              <a:solidFill>
                <a:srgbClr val="000000"/>
              </a:solidFill>
              <a:prstDash val="solid"/>
              <a:round/>
              <a:headEnd/>
              <a:tailEnd/>
            </a:ln>
          </p:spPr>
          <p:txBody>
            <a:bodyPr/>
            <a:lstStyle/>
            <a:p>
              <a:endParaRPr lang="en-GB"/>
            </a:p>
          </p:txBody>
        </p:sp>
        <p:sp>
          <p:nvSpPr>
            <p:cNvPr id="13725" name="Freeform 413"/>
            <p:cNvSpPr>
              <a:spLocks/>
            </p:cNvSpPr>
            <p:nvPr/>
          </p:nvSpPr>
          <p:spPr bwMode="auto">
            <a:xfrm>
              <a:off x="3272" y="1794"/>
              <a:ext cx="30" cy="59"/>
            </a:xfrm>
            <a:custGeom>
              <a:avLst/>
              <a:gdLst/>
              <a:ahLst/>
              <a:cxnLst>
                <a:cxn ang="0">
                  <a:pos x="31" y="0"/>
                </a:cxn>
                <a:cxn ang="0">
                  <a:pos x="0" y="30"/>
                </a:cxn>
                <a:cxn ang="0">
                  <a:pos x="31" y="60"/>
                </a:cxn>
                <a:cxn ang="0">
                  <a:pos x="31" y="119"/>
                </a:cxn>
                <a:cxn ang="0">
                  <a:pos x="61" y="148"/>
                </a:cxn>
                <a:cxn ang="0">
                  <a:pos x="61" y="207"/>
                </a:cxn>
                <a:cxn ang="0">
                  <a:pos x="88" y="237"/>
                </a:cxn>
                <a:cxn ang="0">
                  <a:pos x="119" y="237"/>
                </a:cxn>
              </a:cxnLst>
              <a:rect l="0" t="0" r="r" b="b"/>
              <a:pathLst>
                <a:path w="119" h="237">
                  <a:moveTo>
                    <a:pt x="31" y="0"/>
                  </a:moveTo>
                  <a:lnTo>
                    <a:pt x="0" y="30"/>
                  </a:lnTo>
                  <a:lnTo>
                    <a:pt x="31" y="60"/>
                  </a:lnTo>
                  <a:lnTo>
                    <a:pt x="31" y="119"/>
                  </a:lnTo>
                  <a:lnTo>
                    <a:pt x="61" y="148"/>
                  </a:lnTo>
                  <a:lnTo>
                    <a:pt x="61" y="207"/>
                  </a:lnTo>
                  <a:lnTo>
                    <a:pt x="88" y="237"/>
                  </a:lnTo>
                  <a:lnTo>
                    <a:pt x="119" y="237"/>
                  </a:lnTo>
                </a:path>
              </a:pathLst>
            </a:custGeom>
            <a:noFill/>
            <a:ln w="1588">
              <a:solidFill>
                <a:srgbClr val="000000"/>
              </a:solidFill>
              <a:prstDash val="solid"/>
              <a:round/>
              <a:headEnd/>
              <a:tailEnd/>
            </a:ln>
          </p:spPr>
          <p:txBody>
            <a:bodyPr/>
            <a:lstStyle/>
            <a:p>
              <a:endParaRPr lang="en-GB"/>
            </a:p>
          </p:txBody>
        </p:sp>
        <p:sp>
          <p:nvSpPr>
            <p:cNvPr id="13726" name="Freeform 414"/>
            <p:cNvSpPr>
              <a:spLocks/>
            </p:cNvSpPr>
            <p:nvPr/>
          </p:nvSpPr>
          <p:spPr bwMode="auto">
            <a:xfrm>
              <a:off x="3302" y="1846"/>
              <a:ext cx="7" cy="7"/>
            </a:xfrm>
            <a:custGeom>
              <a:avLst/>
              <a:gdLst/>
              <a:ahLst/>
              <a:cxnLst>
                <a:cxn ang="0">
                  <a:pos x="0" y="30"/>
                </a:cxn>
                <a:cxn ang="0">
                  <a:pos x="0" y="0"/>
                </a:cxn>
                <a:cxn ang="0">
                  <a:pos x="30" y="0"/>
                </a:cxn>
                <a:cxn ang="0">
                  <a:pos x="0" y="30"/>
                </a:cxn>
              </a:cxnLst>
              <a:rect l="0" t="0" r="r" b="b"/>
              <a:pathLst>
                <a:path w="30" h="30">
                  <a:moveTo>
                    <a:pt x="0" y="30"/>
                  </a:moveTo>
                  <a:lnTo>
                    <a:pt x="0" y="0"/>
                  </a:lnTo>
                  <a:lnTo>
                    <a:pt x="30" y="0"/>
                  </a:lnTo>
                  <a:lnTo>
                    <a:pt x="0" y="30"/>
                  </a:lnTo>
                </a:path>
              </a:pathLst>
            </a:custGeom>
            <a:noFill/>
            <a:ln w="1588">
              <a:solidFill>
                <a:srgbClr val="000000"/>
              </a:solidFill>
              <a:prstDash val="solid"/>
              <a:round/>
              <a:headEnd/>
              <a:tailEnd/>
            </a:ln>
          </p:spPr>
          <p:txBody>
            <a:bodyPr/>
            <a:lstStyle/>
            <a:p>
              <a:endParaRPr lang="en-GB"/>
            </a:p>
          </p:txBody>
        </p:sp>
        <p:sp>
          <p:nvSpPr>
            <p:cNvPr id="13727" name="Freeform 415"/>
            <p:cNvSpPr>
              <a:spLocks/>
            </p:cNvSpPr>
            <p:nvPr/>
          </p:nvSpPr>
          <p:spPr bwMode="auto">
            <a:xfrm>
              <a:off x="3294" y="1846"/>
              <a:ext cx="334" cy="244"/>
            </a:xfrm>
            <a:custGeom>
              <a:avLst/>
              <a:gdLst/>
              <a:ahLst/>
              <a:cxnLst>
                <a:cxn ang="0">
                  <a:pos x="0" y="60"/>
                </a:cxn>
                <a:cxn ang="0">
                  <a:pos x="0" y="91"/>
                </a:cxn>
                <a:cxn ang="0">
                  <a:pos x="91" y="118"/>
                </a:cxn>
                <a:cxn ang="0">
                  <a:pos x="61" y="179"/>
                </a:cxn>
                <a:cxn ang="0">
                  <a:pos x="91" y="237"/>
                </a:cxn>
                <a:cxn ang="0">
                  <a:pos x="119" y="327"/>
                </a:cxn>
                <a:cxn ang="0">
                  <a:pos x="180" y="386"/>
                </a:cxn>
                <a:cxn ang="0">
                  <a:pos x="209" y="416"/>
                </a:cxn>
                <a:cxn ang="0">
                  <a:pos x="298" y="534"/>
                </a:cxn>
                <a:cxn ang="0">
                  <a:pos x="357" y="564"/>
                </a:cxn>
                <a:cxn ang="0">
                  <a:pos x="357" y="622"/>
                </a:cxn>
                <a:cxn ang="0">
                  <a:pos x="328" y="652"/>
                </a:cxn>
                <a:cxn ang="0">
                  <a:pos x="268" y="682"/>
                </a:cxn>
                <a:cxn ang="0">
                  <a:pos x="298" y="741"/>
                </a:cxn>
                <a:cxn ang="0">
                  <a:pos x="328" y="800"/>
                </a:cxn>
                <a:cxn ang="0">
                  <a:pos x="416" y="859"/>
                </a:cxn>
                <a:cxn ang="0">
                  <a:pos x="387" y="947"/>
                </a:cxn>
                <a:cxn ang="0">
                  <a:pos x="535" y="977"/>
                </a:cxn>
                <a:cxn ang="0">
                  <a:pos x="623" y="947"/>
                </a:cxn>
                <a:cxn ang="0">
                  <a:pos x="742" y="920"/>
                </a:cxn>
                <a:cxn ang="0">
                  <a:pos x="712" y="859"/>
                </a:cxn>
                <a:cxn ang="0">
                  <a:pos x="742" y="800"/>
                </a:cxn>
                <a:cxn ang="0">
                  <a:pos x="773" y="741"/>
                </a:cxn>
                <a:cxn ang="0">
                  <a:pos x="830" y="771"/>
                </a:cxn>
                <a:cxn ang="0">
                  <a:pos x="1128" y="711"/>
                </a:cxn>
                <a:cxn ang="0">
                  <a:pos x="1156" y="622"/>
                </a:cxn>
                <a:cxn ang="0">
                  <a:pos x="1217" y="534"/>
                </a:cxn>
                <a:cxn ang="0">
                  <a:pos x="1246" y="446"/>
                </a:cxn>
                <a:cxn ang="0">
                  <a:pos x="1274" y="416"/>
                </a:cxn>
                <a:cxn ang="0">
                  <a:pos x="1246" y="355"/>
                </a:cxn>
                <a:cxn ang="0">
                  <a:pos x="1305" y="327"/>
                </a:cxn>
                <a:cxn ang="0">
                  <a:pos x="1274" y="268"/>
                </a:cxn>
                <a:cxn ang="0">
                  <a:pos x="1305" y="237"/>
                </a:cxn>
                <a:cxn ang="0">
                  <a:pos x="1246" y="148"/>
                </a:cxn>
                <a:cxn ang="0">
                  <a:pos x="1274" y="118"/>
                </a:cxn>
                <a:cxn ang="0">
                  <a:pos x="1335" y="91"/>
                </a:cxn>
                <a:cxn ang="0">
                  <a:pos x="1305" y="30"/>
                </a:cxn>
              </a:cxnLst>
              <a:rect l="0" t="0" r="r" b="b"/>
              <a:pathLst>
                <a:path w="1335" h="977">
                  <a:moveTo>
                    <a:pt x="31" y="30"/>
                  </a:moveTo>
                  <a:lnTo>
                    <a:pt x="0" y="60"/>
                  </a:lnTo>
                  <a:lnTo>
                    <a:pt x="61" y="60"/>
                  </a:lnTo>
                  <a:lnTo>
                    <a:pt x="0" y="91"/>
                  </a:lnTo>
                  <a:lnTo>
                    <a:pt x="91" y="91"/>
                  </a:lnTo>
                  <a:lnTo>
                    <a:pt x="91" y="118"/>
                  </a:lnTo>
                  <a:lnTo>
                    <a:pt x="91" y="148"/>
                  </a:lnTo>
                  <a:lnTo>
                    <a:pt x="61" y="179"/>
                  </a:lnTo>
                  <a:lnTo>
                    <a:pt x="61" y="209"/>
                  </a:lnTo>
                  <a:lnTo>
                    <a:pt x="91" y="237"/>
                  </a:lnTo>
                  <a:lnTo>
                    <a:pt x="119" y="237"/>
                  </a:lnTo>
                  <a:lnTo>
                    <a:pt x="119" y="327"/>
                  </a:lnTo>
                  <a:lnTo>
                    <a:pt x="180" y="327"/>
                  </a:lnTo>
                  <a:lnTo>
                    <a:pt x="180" y="386"/>
                  </a:lnTo>
                  <a:lnTo>
                    <a:pt x="209" y="386"/>
                  </a:lnTo>
                  <a:lnTo>
                    <a:pt x="209" y="416"/>
                  </a:lnTo>
                  <a:lnTo>
                    <a:pt x="298" y="504"/>
                  </a:lnTo>
                  <a:lnTo>
                    <a:pt x="298" y="534"/>
                  </a:lnTo>
                  <a:lnTo>
                    <a:pt x="328" y="564"/>
                  </a:lnTo>
                  <a:lnTo>
                    <a:pt x="357" y="564"/>
                  </a:lnTo>
                  <a:lnTo>
                    <a:pt x="387" y="593"/>
                  </a:lnTo>
                  <a:lnTo>
                    <a:pt x="357" y="622"/>
                  </a:lnTo>
                  <a:lnTo>
                    <a:pt x="328" y="622"/>
                  </a:lnTo>
                  <a:lnTo>
                    <a:pt x="328" y="652"/>
                  </a:lnTo>
                  <a:lnTo>
                    <a:pt x="357" y="682"/>
                  </a:lnTo>
                  <a:lnTo>
                    <a:pt x="268" y="682"/>
                  </a:lnTo>
                  <a:lnTo>
                    <a:pt x="268" y="711"/>
                  </a:lnTo>
                  <a:lnTo>
                    <a:pt x="298" y="741"/>
                  </a:lnTo>
                  <a:lnTo>
                    <a:pt x="328" y="741"/>
                  </a:lnTo>
                  <a:lnTo>
                    <a:pt x="328" y="800"/>
                  </a:lnTo>
                  <a:lnTo>
                    <a:pt x="357" y="800"/>
                  </a:lnTo>
                  <a:lnTo>
                    <a:pt x="416" y="859"/>
                  </a:lnTo>
                  <a:lnTo>
                    <a:pt x="387" y="889"/>
                  </a:lnTo>
                  <a:lnTo>
                    <a:pt x="387" y="947"/>
                  </a:lnTo>
                  <a:lnTo>
                    <a:pt x="416" y="977"/>
                  </a:lnTo>
                  <a:lnTo>
                    <a:pt x="535" y="977"/>
                  </a:lnTo>
                  <a:lnTo>
                    <a:pt x="565" y="947"/>
                  </a:lnTo>
                  <a:lnTo>
                    <a:pt x="623" y="947"/>
                  </a:lnTo>
                  <a:lnTo>
                    <a:pt x="682" y="977"/>
                  </a:lnTo>
                  <a:lnTo>
                    <a:pt x="742" y="920"/>
                  </a:lnTo>
                  <a:lnTo>
                    <a:pt x="742" y="889"/>
                  </a:lnTo>
                  <a:lnTo>
                    <a:pt x="712" y="859"/>
                  </a:lnTo>
                  <a:lnTo>
                    <a:pt x="712" y="800"/>
                  </a:lnTo>
                  <a:lnTo>
                    <a:pt x="742" y="800"/>
                  </a:lnTo>
                  <a:lnTo>
                    <a:pt x="742" y="771"/>
                  </a:lnTo>
                  <a:lnTo>
                    <a:pt x="773" y="741"/>
                  </a:lnTo>
                  <a:lnTo>
                    <a:pt x="800" y="771"/>
                  </a:lnTo>
                  <a:lnTo>
                    <a:pt x="830" y="771"/>
                  </a:lnTo>
                  <a:lnTo>
                    <a:pt x="830" y="711"/>
                  </a:lnTo>
                  <a:lnTo>
                    <a:pt x="1128" y="711"/>
                  </a:lnTo>
                  <a:lnTo>
                    <a:pt x="1156" y="682"/>
                  </a:lnTo>
                  <a:lnTo>
                    <a:pt x="1156" y="622"/>
                  </a:lnTo>
                  <a:lnTo>
                    <a:pt x="1217" y="564"/>
                  </a:lnTo>
                  <a:lnTo>
                    <a:pt x="1217" y="534"/>
                  </a:lnTo>
                  <a:lnTo>
                    <a:pt x="1246" y="504"/>
                  </a:lnTo>
                  <a:lnTo>
                    <a:pt x="1246" y="446"/>
                  </a:lnTo>
                  <a:lnTo>
                    <a:pt x="1274" y="446"/>
                  </a:lnTo>
                  <a:lnTo>
                    <a:pt x="1274" y="416"/>
                  </a:lnTo>
                  <a:lnTo>
                    <a:pt x="1246" y="416"/>
                  </a:lnTo>
                  <a:lnTo>
                    <a:pt x="1246" y="355"/>
                  </a:lnTo>
                  <a:lnTo>
                    <a:pt x="1274" y="327"/>
                  </a:lnTo>
                  <a:lnTo>
                    <a:pt x="1305" y="327"/>
                  </a:lnTo>
                  <a:lnTo>
                    <a:pt x="1305" y="297"/>
                  </a:lnTo>
                  <a:lnTo>
                    <a:pt x="1274" y="268"/>
                  </a:lnTo>
                  <a:lnTo>
                    <a:pt x="1274" y="237"/>
                  </a:lnTo>
                  <a:lnTo>
                    <a:pt x="1305" y="237"/>
                  </a:lnTo>
                  <a:lnTo>
                    <a:pt x="1246" y="179"/>
                  </a:lnTo>
                  <a:lnTo>
                    <a:pt x="1246" y="148"/>
                  </a:lnTo>
                  <a:lnTo>
                    <a:pt x="1274" y="148"/>
                  </a:lnTo>
                  <a:lnTo>
                    <a:pt x="1274" y="118"/>
                  </a:lnTo>
                  <a:lnTo>
                    <a:pt x="1305" y="118"/>
                  </a:lnTo>
                  <a:lnTo>
                    <a:pt x="1335" y="91"/>
                  </a:lnTo>
                  <a:lnTo>
                    <a:pt x="1305" y="60"/>
                  </a:lnTo>
                  <a:lnTo>
                    <a:pt x="1305" y="30"/>
                  </a:lnTo>
                  <a:lnTo>
                    <a:pt x="1274" y="0"/>
                  </a:lnTo>
                </a:path>
              </a:pathLst>
            </a:custGeom>
            <a:noFill/>
            <a:ln w="1588">
              <a:solidFill>
                <a:srgbClr val="000000"/>
              </a:solidFill>
              <a:prstDash val="solid"/>
              <a:round/>
              <a:headEnd/>
              <a:tailEnd/>
            </a:ln>
          </p:spPr>
          <p:txBody>
            <a:bodyPr/>
            <a:lstStyle/>
            <a:p>
              <a:endParaRPr lang="en-GB"/>
            </a:p>
          </p:txBody>
        </p:sp>
        <p:sp>
          <p:nvSpPr>
            <p:cNvPr id="13728" name="Freeform 416"/>
            <p:cNvSpPr>
              <a:spLocks/>
            </p:cNvSpPr>
            <p:nvPr/>
          </p:nvSpPr>
          <p:spPr bwMode="auto">
            <a:xfrm>
              <a:off x="3313" y="1853"/>
              <a:ext cx="11" cy="8"/>
            </a:xfrm>
            <a:custGeom>
              <a:avLst/>
              <a:gdLst/>
              <a:ahLst/>
              <a:cxnLst>
                <a:cxn ang="0">
                  <a:pos x="15" y="0"/>
                </a:cxn>
                <a:cxn ang="0">
                  <a:pos x="43" y="0"/>
                </a:cxn>
                <a:cxn ang="0">
                  <a:pos x="15" y="30"/>
                </a:cxn>
                <a:cxn ang="0">
                  <a:pos x="0" y="15"/>
                </a:cxn>
                <a:cxn ang="0">
                  <a:pos x="15" y="0"/>
                </a:cxn>
              </a:cxnLst>
              <a:rect l="0" t="0" r="r" b="b"/>
              <a:pathLst>
                <a:path w="43" h="30">
                  <a:moveTo>
                    <a:pt x="15" y="0"/>
                  </a:moveTo>
                  <a:lnTo>
                    <a:pt x="43" y="0"/>
                  </a:lnTo>
                  <a:lnTo>
                    <a:pt x="15" y="30"/>
                  </a:lnTo>
                  <a:lnTo>
                    <a:pt x="0" y="15"/>
                  </a:lnTo>
                  <a:lnTo>
                    <a:pt x="15" y="0"/>
                  </a:lnTo>
                </a:path>
              </a:pathLst>
            </a:custGeom>
            <a:noFill/>
            <a:ln w="1588">
              <a:solidFill>
                <a:srgbClr val="000000"/>
              </a:solidFill>
              <a:prstDash val="solid"/>
              <a:round/>
              <a:headEnd/>
              <a:tailEnd/>
            </a:ln>
          </p:spPr>
          <p:txBody>
            <a:bodyPr/>
            <a:lstStyle/>
            <a:p>
              <a:endParaRPr lang="en-GB"/>
            </a:p>
          </p:txBody>
        </p:sp>
        <p:sp>
          <p:nvSpPr>
            <p:cNvPr id="13729" name="Freeform 417"/>
            <p:cNvSpPr>
              <a:spLocks/>
            </p:cNvSpPr>
            <p:nvPr/>
          </p:nvSpPr>
          <p:spPr bwMode="auto">
            <a:xfrm>
              <a:off x="3264" y="2031"/>
              <a:ext cx="105" cy="89"/>
            </a:xfrm>
            <a:custGeom>
              <a:avLst/>
              <a:gdLst/>
              <a:ahLst/>
              <a:cxnLst>
                <a:cxn ang="0">
                  <a:pos x="237" y="355"/>
                </a:cxn>
                <a:cxn ang="0">
                  <a:pos x="209" y="325"/>
                </a:cxn>
                <a:cxn ang="0">
                  <a:pos x="209" y="297"/>
                </a:cxn>
                <a:cxn ang="0">
                  <a:pos x="179" y="266"/>
                </a:cxn>
                <a:cxn ang="0">
                  <a:pos x="149" y="297"/>
                </a:cxn>
                <a:cxn ang="0">
                  <a:pos x="118" y="297"/>
                </a:cxn>
                <a:cxn ang="0">
                  <a:pos x="91" y="266"/>
                </a:cxn>
                <a:cxn ang="0">
                  <a:pos x="91" y="297"/>
                </a:cxn>
                <a:cxn ang="0">
                  <a:pos x="30" y="236"/>
                </a:cxn>
                <a:cxn ang="0">
                  <a:pos x="61" y="236"/>
                </a:cxn>
                <a:cxn ang="0">
                  <a:pos x="61" y="179"/>
                </a:cxn>
                <a:cxn ang="0">
                  <a:pos x="0" y="148"/>
                </a:cxn>
                <a:cxn ang="0">
                  <a:pos x="0" y="118"/>
                </a:cxn>
                <a:cxn ang="0">
                  <a:pos x="91" y="118"/>
                </a:cxn>
                <a:cxn ang="0">
                  <a:pos x="91" y="88"/>
                </a:cxn>
                <a:cxn ang="0">
                  <a:pos x="118" y="88"/>
                </a:cxn>
                <a:cxn ang="0">
                  <a:pos x="118" y="59"/>
                </a:cxn>
                <a:cxn ang="0">
                  <a:pos x="91" y="30"/>
                </a:cxn>
                <a:cxn ang="0">
                  <a:pos x="118" y="30"/>
                </a:cxn>
                <a:cxn ang="0">
                  <a:pos x="149" y="59"/>
                </a:cxn>
                <a:cxn ang="0">
                  <a:pos x="179" y="30"/>
                </a:cxn>
                <a:cxn ang="0">
                  <a:pos x="209" y="59"/>
                </a:cxn>
                <a:cxn ang="0">
                  <a:pos x="179" y="59"/>
                </a:cxn>
                <a:cxn ang="0">
                  <a:pos x="179" y="118"/>
                </a:cxn>
                <a:cxn ang="0">
                  <a:pos x="209" y="148"/>
                </a:cxn>
                <a:cxn ang="0">
                  <a:pos x="237" y="118"/>
                </a:cxn>
                <a:cxn ang="0">
                  <a:pos x="237" y="88"/>
                </a:cxn>
                <a:cxn ang="0">
                  <a:pos x="268" y="59"/>
                </a:cxn>
                <a:cxn ang="0">
                  <a:pos x="237" y="30"/>
                </a:cxn>
                <a:cxn ang="0">
                  <a:pos x="268" y="0"/>
                </a:cxn>
                <a:cxn ang="0">
                  <a:pos x="386" y="0"/>
                </a:cxn>
                <a:cxn ang="0">
                  <a:pos x="416" y="30"/>
                </a:cxn>
                <a:cxn ang="0">
                  <a:pos x="386" y="30"/>
                </a:cxn>
                <a:cxn ang="0">
                  <a:pos x="386" y="59"/>
                </a:cxn>
                <a:cxn ang="0">
                  <a:pos x="416" y="88"/>
                </a:cxn>
                <a:cxn ang="0">
                  <a:pos x="416" y="118"/>
                </a:cxn>
                <a:cxn ang="0">
                  <a:pos x="386" y="148"/>
                </a:cxn>
                <a:cxn ang="0">
                  <a:pos x="356" y="148"/>
                </a:cxn>
                <a:cxn ang="0">
                  <a:pos x="298" y="206"/>
                </a:cxn>
                <a:cxn ang="0">
                  <a:pos x="356" y="236"/>
                </a:cxn>
                <a:cxn ang="0">
                  <a:pos x="386" y="266"/>
                </a:cxn>
                <a:cxn ang="0">
                  <a:pos x="327" y="266"/>
                </a:cxn>
                <a:cxn ang="0">
                  <a:pos x="298" y="297"/>
                </a:cxn>
                <a:cxn ang="0">
                  <a:pos x="298" y="355"/>
                </a:cxn>
              </a:cxnLst>
              <a:rect l="0" t="0" r="r" b="b"/>
              <a:pathLst>
                <a:path w="416" h="355">
                  <a:moveTo>
                    <a:pt x="237" y="355"/>
                  </a:moveTo>
                  <a:lnTo>
                    <a:pt x="209" y="325"/>
                  </a:lnTo>
                  <a:lnTo>
                    <a:pt x="209" y="297"/>
                  </a:lnTo>
                  <a:lnTo>
                    <a:pt x="179" y="266"/>
                  </a:lnTo>
                  <a:lnTo>
                    <a:pt x="149" y="297"/>
                  </a:lnTo>
                  <a:lnTo>
                    <a:pt x="118" y="297"/>
                  </a:lnTo>
                  <a:lnTo>
                    <a:pt x="91" y="266"/>
                  </a:lnTo>
                  <a:lnTo>
                    <a:pt x="91" y="297"/>
                  </a:lnTo>
                  <a:lnTo>
                    <a:pt x="30" y="236"/>
                  </a:lnTo>
                  <a:lnTo>
                    <a:pt x="61" y="236"/>
                  </a:lnTo>
                  <a:lnTo>
                    <a:pt x="61" y="179"/>
                  </a:lnTo>
                  <a:lnTo>
                    <a:pt x="0" y="148"/>
                  </a:lnTo>
                  <a:lnTo>
                    <a:pt x="0" y="118"/>
                  </a:lnTo>
                  <a:lnTo>
                    <a:pt x="91" y="118"/>
                  </a:lnTo>
                  <a:lnTo>
                    <a:pt x="91" y="88"/>
                  </a:lnTo>
                  <a:lnTo>
                    <a:pt x="118" y="88"/>
                  </a:lnTo>
                  <a:lnTo>
                    <a:pt x="118" y="59"/>
                  </a:lnTo>
                  <a:lnTo>
                    <a:pt x="91" y="30"/>
                  </a:lnTo>
                  <a:lnTo>
                    <a:pt x="118" y="30"/>
                  </a:lnTo>
                  <a:lnTo>
                    <a:pt x="149" y="59"/>
                  </a:lnTo>
                  <a:lnTo>
                    <a:pt x="179" y="30"/>
                  </a:lnTo>
                  <a:lnTo>
                    <a:pt x="209" y="59"/>
                  </a:lnTo>
                  <a:lnTo>
                    <a:pt x="179" y="59"/>
                  </a:lnTo>
                  <a:lnTo>
                    <a:pt x="179" y="118"/>
                  </a:lnTo>
                  <a:lnTo>
                    <a:pt x="209" y="148"/>
                  </a:lnTo>
                  <a:lnTo>
                    <a:pt x="237" y="118"/>
                  </a:lnTo>
                  <a:lnTo>
                    <a:pt x="237" y="88"/>
                  </a:lnTo>
                  <a:lnTo>
                    <a:pt x="268" y="59"/>
                  </a:lnTo>
                  <a:lnTo>
                    <a:pt x="237" y="30"/>
                  </a:lnTo>
                  <a:lnTo>
                    <a:pt x="268" y="0"/>
                  </a:lnTo>
                  <a:lnTo>
                    <a:pt x="386" y="0"/>
                  </a:lnTo>
                  <a:lnTo>
                    <a:pt x="416" y="30"/>
                  </a:lnTo>
                  <a:lnTo>
                    <a:pt x="386" y="30"/>
                  </a:lnTo>
                  <a:lnTo>
                    <a:pt x="386" y="59"/>
                  </a:lnTo>
                  <a:lnTo>
                    <a:pt x="416" y="88"/>
                  </a:lnTo>
                  <a:lnTo>
                    <a:pt x="416" y="118"/>
                  </a:lnTo>
                  <a:lnTo>
                    <a:pt x="386" y="148"/>
                  </a:lnTo>
                  <a:lnTo>
                    <a:pt x="356" y="148"/>
                  </a:lnTo>
                  <a:lnTo>
                    <a:pt x="298" y="206"/>
                  </a:lnTo>
                  <a:lnTo>
                    <a:pt x="356" y="236"/>
                  </a:lnTo>
                  <a:lnTo>
                    <a:pt x="386" y="266"/>
                  </a:lnTo>
                  <a:lnTo>
                    <a:pt x="327" y="266"/>
                  </a:lnTo>
                  <a:lnTo>
                    <a:pt x="298" y="297"/>
                  </a:lnTo>
                  <a:lnTo>
                    <a:pt x="298" y="355"/>
                  </a:lnTo>
                </a:path>
              </a:pathLst>
            </a:custGeom>
            <a:noFill/>
            <a:ln w="1588">
              <a:solidFill>
                <a:srgbClr val="000000"/>
              </a:solidFill>
              <a:prstDash val="solid"/>
              <a:round/>
              <a:headEnd/>
              <a:tailEnd/>
            </a:ln>
          </p:spPr>
          <p:txBody>
            <a:bodyPr/>
            <a:lstStyle/>
            <a:p>
              <a:endParaRPr lang="en-GB"/>
            </a:p>
          </p:txBody>
        </p:sp>
        <p:sp>
          <p:nvSpPr>
            <p:cNvPr id="13730" name="Freeform 418"/>
            <p:cNvSpPr>
              <a:spLocks/>
            </p:cNvSpPr>
            <p:nvPr/>
          </p:nvSpPr>
          <p:spPr bwMode="auto">
            <a:xfrm>
              <a:off x="3591" y="1824"/>
              <a:ext cx="15" cy="7"/>
            </a:xfrm>
            <a:custGeom>
              <a:avLst/>
              <a:gdLst/>
              <a:ahLst/>
              <a:cxnLst>
                <a:cxn ang="0">
                  <a:pos x="59" y="29"/>
                </a:cxn>
                <a:cxn ang="0">
                  <a:pos x="0" y="29"/>
                </a:cxn>
                <a:cxn ang="0">
                  <a:pos x="30" y="0"/>
                </a:cxn>
                <a:cxn ang="0">
                  <a:pos x="59" y="29"/>
                </a:cxn>
              </a:cxnLst>
              <a:rect l="0" t="0" r="r" b="b"/>
              <a:pathLst>
                <a:path w="59" h="29">
                  <a:moveTo>
                    <a:pt x="59" y="29"/>
                  </a:moveTo>
                  <a:lnTo>
                    <a:pt x="0" y="29"/>
                  </a:lnTo>
                  <a:lnTo>
                    <a:pt x="30" y="0"/>
                  </a:lnTo>
                  <a:lnTo>
                    <a:pt x="59" y="29"/>
                  </a:lnTo>
                </a:path>
              </a:pathLst>
            </a:custGeom>
            <a:noFill/>
            <a:ln w="1588">
              <a:solidFill>
                <a:srgbClr val="000000"/>
              </a:solidFill>
              <a:prstDash val="solid"/>
              <a:round/>
              <a:headEnd/>
              <a:tailEnd/>
            </a:ln>
          </p:spPr>
          <p:txBody>
            <a:bodyPr/>
            <a:lstStyle/>
            <a:p>
              <a:endParaRPr lang="en-GB"/>
            </a:p>
          </p:txBody>
        </p:sp>
        <p:sp>
          <p:nvSpPr>
            <p:cNvPr id="13731" name="Freeform 419"/>
            <p:cNvSpPr>
              <a:spLocks/>
            </p:cNvSpPr>
            <p:nvPr/>
          </p:nvSpPr>
          <p:spPr bwMode="auto">
            <a:xfrm>
              <a:off x="3598" y="1839"/>
              <a:ext cx="15" cy="7"/>
            </a:xfrm>
            <a:custGeom>
              <a:avLst/>
              <a:gdLst/>
              <a:ahLst/>
              <a:cxnLst>
                <a:cxn ang="0">
                  <a:pos x="57" y="28"/>
                </a:cxn>
                <a:cxn ang="0">
                  <a:pos x="29" y="28"/>
                </a:cxn>
                <a:cxn ang="0">
                  <a:pos x="0" y="0"/>
                </a:cxn>
                <a:cxn ang="0">
                  <a:pos x="29" y="0"/>
                </a:cxn>
                <a:cxn ang="0">
                  <a:pos x="57" y="28"/>
                </a:cxn>
              </a:cxnLst>
              <a:rect l="0" t="0" r="r" b="b"/>
              <a:pathLst>
                <a:path w="57" h="28">
                  <a:moveTo>
                    <a:pt x="57" y="28"/>
                  </a:moveTo>
                  <a:lnTo>
                    <a:pt x="29" y="28"/>
                  </a:lnTo>
                  <a:lnTo>
                    <a:pt x="0" y="0"/>
                  </a:lnTo>
                  <a:lnTo>
                    <a:pt x="29" y="0"/>
                  </a:lnTo>
                  <a:lnTo>
                    <a:pt x="57" y="28"/>
                  </a:lnTo>
                </a:path>
              </a:pathLst>
            </a:custGeom>
            <a:noFill/>
            <a:ln w="1588">
              <a:solidFill>
                <a:srgbClr val="000000"/>
              </a:solidFill>
              <a:prstDash val="solid"/>
              <a:round/>
              <a:headEnd/>
              <a:tailEnd/>
            </a:ln>
          </p:spPr>
          <p:txBody>
            <a:bodyPr/>
            <a:lstStyle/>
            <a:p>
              <a:endParaRPr lang="en-GB"/>
            </a:p>
          </p:txBody>
        </p:sp>
        <p:sp>
          <p:nvSpPr>
            <p:cNvPr id="13732" name="Freeform 420"/>
            <p:cNvSpPr>
              <a:spLocks/>
            </p:cNvSpPr>
            <p:nvPr/>
          </p:nvSpPr>
          <p:spPr bwMode="auto">
            <a:xfrm>
              <a:off x="3472" y="2135"/>
              <a:ext cx="356" cy="88"/>
            </a:xfrm>
            <a:custGeom>
              <a:avLst/>
              <a:gdLst/>
              <a:ahLst/>
              <a:cxnLst>
                <a:cxn ang="0">
                  <a:pos x="1423" y="116"/>
                </a:cxn>
                <a:cxn ang="0">
                  <a:pos x="1392" y="116"/>
                </a:cxn>
                <a:cxn ang="0">
                  <a:pos x="1364" y="146"/>
                </a:cxn>
                <a:cxn ang="0">
                  <a:pos x="1335" y="146"/>
                </a:cxn>
                <a:cxn ang="0">
                  <a:pos x="1304" y="177"/>
                </a:cxn>
                <a:cxn ang="0">
                  <a:pos x="1274" y="177"/>
                </a:cxn>
                <a:cxn ang="0">
                  <a:pos x="1274" y="146"/>
                </a:cxn>
                <a:cxn ang="0">
                  <a:pos x="1155" y="146"/>
                </a:cxn>
                <a:cxn ang="0">
                  <a:pos x="1097" y="89"/>
                </a:cxn>
                <a:cxn ang="0">
                  <a:pos x="1097" y="59"/>
                </a:cxn>
                <a:cxn ang="0">
                  <a:pos x="1067" y="28"/>
                </a:cxn>
                <a:cxn ang="0">
                  <a:pos x="1097" y="0"/>
                </a:cxn>
                <a:cxn ang="0">
                  <a:pos x="800" y="0"/>
                </a:cxn>
                <a:cxn ang="0">
                  <a:pos x="682" y="59"/>
                </a:cxn>
                <a:cxn ang="0">
                  <a:pos x="653" y="89"/>
                </a:cxn>
                <a:cxn ang="0">
                  <a:pos x="562" y="89"/>
                </a:cxn>
                <a:cxn ang="0">
                  <a:pos x="534" y="116"/>
                </a:cxn>
                <a:cxn ang="0">
                  <a:pos x="534" y="146"/>
                </a:cxn>
                <a:cxn ang="0">
                  <a:pos x="505" y="177"/>
                </a:cxn>
                <a:cxn ang="0">
                  <a:pos x="386" y="177"/>
                </a:cxn>
                <a:cxn ang="0">
                  <a:pos x="355" y="207"/>
                </a:cxn>
                <a:cxn ang="0">
                  <a:pos x="237" y="207"/>
                </a:cxn>
                <a:cxn ang="0">
                  <a:pos x="207" y="235"/>
                </a:cxn>
                <a:cxn ang="0">
                  <a:pos x="118" y="235"/>
                </a:cxn>
                <a:cxn ang="0">
                  <a:pos x="88" y="266"/>
                </a:cxn>
                <a:cxn ang="0">
                  <a:pos x="61" y="266"/>
                </a:cxn>
                <a:cxn ang="0">
                  <a:pos x="30" y="295"/>
                </a:cxn>
                <a:cxn ang="0">
                  <a:pos x="0" y="295"/>
                </a:cxn>
                <a:cxn ang="0">
                  <a:pos x="30" y="325"/>
                </a:cxn>
                <a:cxn ang="0">
                  <a:pos x="61" y="295"/>
                </a:cxn>
                <a:cxn ang="0">
                  <a:pos x="88" y="325"/>
                </a:cxn>
                <a:cxn ang="0">
                  <a:pos x="88" y="353"/>
                </a:cxn>
                <a:cxn ang="0">
                  <a:pos x="30" y="353"/>
                </a:cxn>
              </a:cxnLst>
              <a:rect l="0" t="0" r="r" b="b"/>
              <a:pathLst>
                <a:path w="1423" h="353">
                  <a:moveTo>
                    <a:pt x="1423" y="116"/>
                  </a:moveTo>
                  <a:lnTo>
                    <a:pt x="1392" y="116"/>
                  </a:lnTo>
                  <a:lnTo>
                    <a:pt x="1364" y="146"/>
                  </a:lnTo>
                  <a:lnTo>
                    <a:pt x="1335" y="146"/>
                  </a:lnTo>
                  <a:lnTo>
                    <a:pt x="1304" y="177"/>
                  </a:lnTo>
                  <a:lnTo>
                    <a:pt x="1274" y="177"/>
                  </a:lnTo>
                  <a:lnTo>
                    <a:pt x="1274" y="146"/>
                  </a:lnTo>
                  <a:lnTo>
                    <a:pt x="1155" y="146"/>
                  </a:lnTo>
                  <a:lnTo>
                    <a:pt x="1097" y="89"/>
                  </a:lnTo>
                  <a:lnTo>
                    <a:pt x="1097" y="59"/>
                  </a:lnTo>
                  <a:lnTo>
                    <a:pt x="1067" y="28"/>
                  </a:lnTo>
                  <a:lnTo>
                    <a:pt x="1097" y="0"/>
                  </a:lnTo>
                  <a:lnTo>
                    <a:pt x="800" y="0"/>
                  </a:lnTo>
                  <a:lnTo>
                    <a:pt x="682" y="59"/>
                  </a:lnTo>
                  <a:lnTo>
                    <a:pt x="653" y="89"/>
                  </a:lnTo>
                  <a:lnTo>
                    <a:pt x="562" y="89"/>
                  </a:lnTo>
                  <a:lnTo>
                    <a:pt x="534" y="116"/>
                  </a:lnTo>
                  <a:lnTo>
                    <a:pt x="534" y="146"/>
                  </a:lnTo>
                  <a:lnTo>
                    <a:pt x="505" y="177"/>
                  </a:lnTo>
                  <a:lnTo>
                    <a:pt x="386" y="177"/>
                  </a:lnTo>
                  <a:lnTo>
                    <a:pt x="355" y="207"/>
                  </a:lnTo>
                  <a:lnTo>
                    <a:pt x="237" y="207"/>
                  </a:lnTo>
                  <a:lnTo>
                    <a:pt x="207" y="235"/>
                  </a:lnTo>
                  <a:lnTo>
                    <a:pt x="118" y="235"/>
                  </a:lnTo>
                  <a:lnTo>
                    <a:pt x="88" y="266"/>
                  </a:lnTo>
                  <a:lnTo>
                    <a:pt x="61" y="266"/>
                  </a:lnTo>
                  <a:lnTo>
                    <a:pt x="30" y="295"/>
                  </a:lnTo>
                  <a:lnTo>
                    <a:pt x="0" y="295"/>
                  </a:lnTo>
                  <a:lnTo>
                    <a:pt x="30" y="325"/>
                  </a:lnTo>
                  <a:lnTo>
                    <a:pt x="61" y="295"/>
                  </a:lnTo>
                  <a:lnTo>
                    <a:pt x="88" y="325"/>
                  </a:lnTo>
                  <a:lnTo>
                    <a:pt x="88" y="353"/>
                  </a:lnTo>
                  <a:lnTo>
                    <a:pt x="30" y="353"/>
                  </a:lnTo>
                </a:path>
              </a:pathLst>
            </a:custGeom>
            <a:noFill/>
            <a:ln w="1588">
              <a:solidFill>
                <a:srgbClr val="000000"/>
              </a:solidFill>
              <a:prstDash val="solid"/>
              <a:round/>
              <a:headEnd/>
              <a:tailEnd/>
            </a:ln>
          </p:spPr>
          <p:txBody>
            <a:bodyPr/>
            <a:lstStyle/>
            <a:p>
              <a:endParaRPr lang="en-GB"/>
            </a:p>
          </p:txBody>
        </p:sp>
        <p:sp>
          <p:nvSpPr>
            <p:cNvPr id="13733" name="Freeform 421"/>
            <p:cNvSpPr>
              <a:spLocks/>
            </p:cNvSpPr>
            <p:nvPr/>
          </p:nvSpPr>
          <p:spPr bwMode="auto">
            <a:xfrm>
              <a:off x="3502" y="2098"/>
              <a:ext cx="22" cy="22"/>
            </a:xfrm>
            <a:custGeom>
              <a:avLst/>
              <a:gdLst/>
              <a:ahLst/>
              <a:cxnLst>
                <a:cxn ang="0">
                  <a:pos x="61" y="31"/>
                </a:cxn>
                <a:cxn ang="0">
                  <a:pos x="89" y="31"/>
                </a:cxn>
                <a:cxn ang="0">
                  <a:pos x="89" y="89"/>
                </a:cxn>
                <a:cxn ang="0">
                  <a:pos x="61" y="89"/>
                </a:cxn>
                <a:cxn ang="0">
                  <a:pos x="30" y="59"/>
                </a:cxn>
                <a:cxn ang="0">
                  <a:pos x="0" y="59"/>
                </a:cxn>
                <a:cxn ang="0">
                  <a:pos x="0" y="0"/>
                </a:cxn>
                <a:cxn ang="0">
                  <a:pos x="61" y="0"/>
                </a:cxn>
                <a:cxn ang="0">
                  <a:pos x="61" y="31"/>
                </a:cxn>
              </a:cxnLst>
              <a:rect l="0" t="0" r="r" b="b"/>
              <a:pathLst>
                <a:path w="89" h="89">
                  <a:moveTo>
                    <a:pt x="61" y="31"/>
                  </a:moveTo>
                  <a:lnTo>
                    <a:pt x="89" y="31"/>
                  </a:lnTo>
                  <a:lnTo>
                    <a:pt x="89" y="89"/>
                  </a:lnTo>
                  <a:lnTo>
                    <a:pt x="61" y="89"/>
                  </a:lnTo>
                  <a:lnTo>
                    <a:pt x="30" y="59"/>
                  </a:lnTo>
                  <a:lnTo>
                    <a:pt x="0" y="59"/>
                  </a:lnTo>
                  <a:lnTo>
                    <a:pt x="0" y="0"/>
                  </a:lnTo>
                  <a:lnTo>
                    <a:pt x="61" y="0"/>
                  </a:lnTo>
                  <a:lnTo>
                    <a:pt x="61" y="31"/>
                  </a:lnTo>
                </a:path>
              </a:pathLst>
            </a:custGeom>
            <a:noFill/>
            <a:ln w="1588">
              <a:solidFill>
                <a:srgbClr val="000000"/>
              </a:solidFill>
              <a:prstDash val="solid"/>
              <a:round/>
              <a:headEnd/>
              <a:tailEnd/>
            </a:ln>
          </p:spPr>
          <p:txBody>
            <a:bodyPr/>
            <a:lstStyle/>
            <a:p>
              <a:endParaRPr lang="en-GB"/>
            </a:p>
          </p:txBody>
        </p:sp>
        <p:sp>
          <p:nvSpPr>
            <p:cNvPr id="13734" name="Freeform 422"/>
            <p:cNvSpPr>
              <a:spLocks/>
            </p:cNvSpPr>
            <p:nvPr/>
          </p:nvSpPr>
          <p:spPr bwMode="auto">
            <a:xfrm>
              <a:off x="3472" y="2223"/>
              <a:ext cx="59" cy="222"/>
            </a:xfrm>
            <a:custGeom>
              <a:avLst/>
              <a:gdLst/>
              <a:ahLst/>
              <a:cxnLst>
                <a:cxn ang="0">
                  <a:pos x="207" y="890"/>
                </a:cxn>
                <a:cxn ang="0">
                  <a:pos x="207" y="860"/>
                </a:cxn>
                <a:cxn ang="0">
                  <a:pos x="237" y="829"/>
                </a:cxn>
                <a:cxn ang="0">
                  <a:pos x="237" y="772"/>
                </a:cxn>
                <a:cxn ang="0">
                  <a:pos x="207" y="772"/>
                </a:cxn>
                <a:cxn ang="0">
                  <a:pos x="207" y="741"/>
                </a:cxn>
                <a:cxn ang="0">
                  <a:pos x="179" y="711"/>
                </a:cxn>
                <a:cxn ang="0">
                  <a:pos x="148" y="711"/>
                </a:cxn>
                <a:cxn ang="0">
                  <a:pos x="148" y="653"/>
                </a:cxn>
                <a:cxn ang="0">
                  <a:pos x="118" y="653"/>
                </a:cxn>
                <a:cxn ang="0">
                  <a:pos x="118" y="622"/>
                </a:cxn>
                <a:cxn ang="0">
                  <a:pos x="148" y="593"/>
                </a:cxn>
                <a:cxn ang="0">
                  <a:pos x="148" y="474"/>
                </a:cxn>
                <a:cxn ang="0">
                  <a:pos x="118" y="474"/>
                </a:cxn>
                <a:cxn ang="0">
                  <a:pos x="118" y="447"/>
                </a:cxn>
                <a:cxn ang="0">
                  <a:pos x="88" y="447"/>
                </a:cxn>
                <a:cxn ang="0">
                  <a:pos x="118" y="416"/>
                </a:cxn>
                <a:cxn ang="0">
                  <a:pos x="118" y="356"/>
                </a:cxn>
                <a:cxn ang="0">
                  <a:pos x="88" y="356"/>
                </a:cxn>
                <a:cxn ang="0">
                  <a:pos x="30" y="297"/>
                </a:cxn>
                <a:cxn ang="0">
                  <a:pos x="0" y="297"/>
                </a:cxn>
                <a:cxn ang="0">
                  <a:pos x="0" y="238"/>
                </a:cxn>
                <a:cxn ang="0">
                  <a:pos x="30" y="209"/>
                </a:cxn>
                <a:cxn ang="0">
                  <a:pos x="61" y="209"/>
                </a:cxn>
                <a:cxn ang="0">
                  <a:pos x="61" y="91"/>
                </a:cxn>
                <a:cxn ang="0">
                  <a:pos x="30" y="91"/>
                </a:cxn>
                <a:cxn ang="0">
                  <a:pos x="30" y="0"/>
                </a:cxn>
              </a:cxnLst>
              <a:rect l="0" t="0" r="r" b="b"/>
              <a:pathLst>
                <a:path w="237" h="890">
                  <a:moveTo>
                    <a:pt x="207" y="890"/>
                  </a:moveTo>
                  <a:lnTo>
                    <a:pt x="207" y="860"/>
                  </a:lnTo>
                  <a:lnTo>
                    <a:pt x="237" y="829"/>
                  </a:lnTo>
                  <a:lnTo>
                    <a:pt x="237" y="772"/>
                  </a:lnTo>
                  <a:lnTo>
                    <a:pt x="207" y="772"/>
                  </a:lnTo>
                  <a:lnTo>
                    <a:pt x="207" y="741"/>
                  </a:lnTo>
                  <a:lnTo>
                    <a:pt x="179" y="711"/>
                  </a:lnTo>
                  <a:lnTo>
                    <a:pt x="148" y="711"/>
                  </a:lnTo>
                  <a:lnTo>
                    <a:pt x="148" y="653"/>
                  </a:lnTo>
                  <a:lnTo>
                    <a:pt x="118" y="653"/>
                  </a:lnTo>
                  <a:lnTo>
                    <a:pt x="118" y="622"/>
                  </a:lnTo>
                  <a:lnTo>
                    <a:pt x="148" y="593"/>
                  </a:lnTo>
                  <a:lnTo>
                    <a:pt x="148" y="474"/>
                  </a:lnTo>
                  <a:lnTo>
                    <a:pt x="118" y="474"/>
                  </a:lnTo>
                  <a:lnTo>
                    <a:pt x="118" y="447"/>
                  </a:lnTo>
                  <a:lnTo>
                    <a:pt x="88" y="447"/>
                  </a:lnTo>
                  <a:lnTo>
                    <a:pt x="118" y="416"/>
                  </a:lnTo>
                  <a:lnTo>
                    <a:pt x="118" y="356"/>
                  </a:lnTo>
                  <a:lnTo>
                    <a:pt x="88" y="356"/>
                  </a:lnTo>
                  <a:lnTo>
                    <a:pt x="30" y="297"/>
                  </a:lnTo>
                  <a:lnTo>
                    <a:pt x="0" y="297"/>
                  </a:lnTo>
                  <a:lnTo>
                    <a:pt x="0" y="238"/>
                  </a:lnTo>
                  <a:lnTo>
                    <a:pt x="30" y="209"/>
                  </a:lnTo>
                  <a:lnTo>
                    <a:pt x="61" y="209"/>
                  </a:lnTo>
                  <a:lnTo>
                    <a:pt x="61" y="91"/>
                  </a:lnTo>
                  <a:lnTo>
                    <a:pt x="30" y="91"/>
                  </a:lnTo>
                  <a:lnTo>
                    <a:pt x="30" y="0"/>
                  </a:lnTo>
                </a:path>
              </a:pathLst>
            </a:custGeom>
            <a:noFill/>
            <a:ln w="1588">
              <a:solidFill>
                <a:srgbClr val="000000"/>
              </a:solidFill>
              <a:prstDash val="solid"/>
              <a:round/>
              <a:headEnd/>
              <a:tailEnd/>
            </a:ln>
          </p:spPr>
          <p:txBody>
            <a:bodyPr/>
            <a:lstStyle/>
            <a:p>
              <a:endParaRPr lang="en-GB"/>
            </a:p>
          </p:txBody>
        </p:sp>
        <p:sp>
          <p:nvSpPr>
            <p:cNvPr id="13735" name="Freeform 423"/>
            <p:cNvSpPr>
              <a:spLocks/>
            </p:cNvSpPr>
            <p:nvPr/>
          </p:nvSpPr>
          <p:spPr bwMode="auto">
            <a:xfrm>
              <a:off x="3264" y="2120"/>
              <a:ext cx="75" cy="29"/>
            </a:xfrm>
            <a:custGeom>
              <a:avLst/>
              <a:gdLst/>
              <a:ahLst/>
              <a:cxnLst>
                <a:cxn ang="0">
                  <a:pos x="298" y="30"/>
                </a:cxn>
                <a:cxn ang="0">
                  <a:pos x="298" y="60"/>
                </a:cxn>
                <a:cxn ang="0">
                  <a:pos x="268" y="88"/>
                </a:cxn>
                <a:cxn ang="0">
                  <a:pos x="268" y="119"/>
                </a:cxn>
                <a:cxn ang="0">
                  <a:pos x="237" y="119"/>
                </a:cxn>
                <a:cxn ang="0">
                  <a:pos x="237" y="88"/>
                </a:cxn>
                <a:cxn ang="0">
                  <a:pos x="209" y="119"/>
                </a:cxn>
                <a:cxn ang="0">
                  <a:pos x="118" y="119"/>
                </a:cxn>
                <a:cxn ang="0">
                  <a:pos x="91" y="88"/>
                </a:cxn>
                <a:cxn ang="0">
                  <a:pos x="30" y="88"/>
                </a:cxn>
                <a:cxn ang="0">
                  <a:pos x="0" y="60"/>
                </a:cxn>
                <a:cxn ang="0">
                  <a:pos x="30" y="60"/>
                </a:cxn>
                <a:cxn ang="0">
                  <a:pos x="30" y="30"/>
                </a:cxn>
                <a:cxn ang="0">
                  <a:pos x="61" y="0"/>
                </a:cxn>
                <a:cxn ang="0">
                  <a:pos x="91" y="0"/>
                </a:cxn>
                <a:cxn ang="0">
                  <a:pos x="149" y="60"/>
                </a:cxn>
                <a:cxn ang="0">
                  <a:pos x="179" y="30"/>
                </a:cxn>
                <a:cxn ang="0">
                  <a:pos x="209" y="30"/>
                </a:cxn>
              </a:cxnLst>
              <a:rect l="0" t="0" r="r" b="b"/>
              <a:pathLst>
                <a:path w="298" h="119">
                  <a:moveTo>
                    <a:pt x="298" y="30"/>
                  </a:moveTo>
                  <a:lnTo>
                    <a:pt x="298" y="60"/>
                  </a:lnTo>
                  <a:lnTo>
                    <a:pt x="268" y="88"/>
                  </a:lnTo>
                  <a:lnTo>
                    <a:pt x="268" y="119"/>
                  </a:lnTo>
                  <a:lnTo>
                    <a:pt x="237" y="119"/>
                  </a:lnTo>
                  <a:lnTo>
                    <a:pt x="237" y="88"/>
                  </a:lnTo>
                  <a:lnTo>
                    <a:pt x="209" y="119"/>
                  </a:lnTo>
                  <a:lnTo>
                    <a:pt x="118" y="119"/>
                  </a:lnTo>
                  <a:lnTo>
                    <a:pt x="91" y="88"/>
                  </a:lnTo>
                  <a:lnTo>
                    <a:pt x="30" y="88"/>
                  </a:lnTo>
                  <a:lnTo>
                    <a:pt x="0" y="60"/>
                  </a:lnTo>
                  <a:lnTo>
                    <a:pt x="30" y="60"/>
                  </a:lnTo>
                  <a:lnTo>
                    <a:pt x="30" y="30"/>
                  </a:lnTo>
                  <a:lnTo>
                    <a:pt x="61" y="0"/>
                  </a:lnTo>
                  <a:lnTo>
                    <a:pt x="91" y="0"/>
                  </a:lnTo>
                  <a:lnTo>
                    <a:pt x="149" y="60"/>
                  </a:lnTo>
                  <a:lnTo>
                    <a:pt x="179" y="30"/>
                  </a:lnTo>
                  <a:lnTo>
                    <a:pt x="209" y="30"/>
                  </a:lnTo>
                </a:path>
              </a:pathLst>
            </a:custGeom>
            <a:noFill/>
            <a:ln w="1588">
              <a:solidFill>
                <a:srgbClr val="000000"/>
              </a:solidFill>
              <a:prstDash val="solid"/>
              <a:round/>
              <a:headEnd/>
              <a:tailEnd/>
            </a:ln>
          </p:spPr>
          <p:txBody>
            <a:bodyPr/>
            <a:lstStyle/>
            <a:p>
              <a:endParaRPr lang="en-GB"/>
            </a:p>
          </p:txBody>
        </p:sp>
        <p:sp>
          <p:nvSpPr>
            <p:cNvPr id="13736" name="Freeform 424"/>
            <p:cNvSpPr>
              <a:spLocks/>
            </p:cNvSpPr>
            <p:nvPr/>
          </p:nvSpPr>
          <p:spPr bwMode="auto">
            <a:xfrm>
              <a:off x="3339" y="2438"/>
              <a:ext cx="170" cy="193"/>
            </a:xfrm>
            <a:custGeom>
              <a:avLst/>
              <a:gdLst/>
              <a:ahLst/>
              <a:cxnLst>
                <a:cxn ang="0">
                  <a:pos x="473" y="770"/>
                </a:cxn>
                <a:cxn ang="0">
                  <a:pos x="473" y="741"/>
                </a:cxn>
                <a:cxn ang="0">
                  <a:pos x="443" y="710"/>
                </a:cxn>
                <a:cxn ang="0">
                  <a:pos x="414" y="710"/>
                </a:cxn>
                <a:cxn ang="0">
                  <a:pos x="385" y="680"/>
                </a:cxn>
                <a:cxn ang="0">
                  <a:pos x="355" y="680"/>
                </a:cxn>
                <a:cxn ang="0">
                  <a:pos x="325" y="652"/>
                </a:cxn>
                <a:cxn ang="0">
                  <a:pos x="295" y="652"/>
                </a:cxn>
                <a:cxn ang="0">
                  <a:pos x="207" y="562"/>
                </a:cxn>
                <a:cxn ang="0">
                  <a:pos x="177" y="562"/>
                </a:cxn>
                <a:cxn ang="0">
                  <a:pos x="148" y="534"/>
                </a:cxn>
                <a:cxn ang="0">
                  <a:pos x="118" y="473"/>
                </a:cxn>
                <a:cxn ang="0">
                  <a:pos x="118" y="443"/>
                </a:cxn>
                <a:cxn ang="0">
                  <a:pos x="88" y="443"/>
                </a:cxn>
                <a:cxn ang="0">
                  <a:pos x="118" y="415"/>
                </a:cxn>
                <a:cxn ang="0">
                  <a:pos x="118" y="385"/>
                </a:cxn>
                <a:cxn ang="0">
                  <a:pos x="58" y="325"/>
                </a:cxn>
                <a:cxn ang="0">
                  <a:pos x="29" y="325"/>
                </a:cxn>
                <a:cxn ang="0">
                  <a:pos x="29" y="296"/>
                </a:cxn>
                <a:cxn ang="0">
                  <a:pos x="0" y="266"/>
                </a:cxn>
                <a:cxn ang="0">
                  <a:pos x="0" y="237"/>
                </a:cxn>
                <a:cxn ang="0">
                  <a:pos x="29" y="237"/>
                </a:cxn>
                <a:cxn ang="0">
                  <a:pos x="58" y="266"/>
                </a:cxn>
                <a:cxn ang="0">
                  <a:pos x="58" y="296"/>
                </a:cxn>
                <a:cxn ang="0">
                  <a:pos x="148" y="207"/>
                </a:cxn>
                <a:cxn ang="0">
                  <a:pos x="236" y="207"/>
                </a:cxn>
                <a:cxn ang="0">
                  <a:pos x="266" y="178"/>
                </a:cxn>
                <a:cxn ang="0">
                  <a:pos x="295" y="178"/>
                </a:cxn>
                <a:cxn ang="0">
                  <a:pos x="325" y="148"/>
                </a:cxn>
                <a:cxn ang="0">
                  <a:pos x="385" y="148"/>
                </a:cxn>
                <a:cxn ang="0">
                  <a:pos x="414" y="118"/>
                </a:cxn>
                <a:cxn ang="0">
                  <a:pos x="443" y="118"/>
                </a:cxn>
                <a:cxn ang="0">
                  <a:pos x="473" y="87"/>
                </a:cxn>
                <a:cxn ang="0">
                  <a:pos x="532" y="87"/>
                </a:cxn>
                <a:cxn ang="0">
                  <a:pos x="562" y="60"/>
                </a:cxn>
                <a:cxn ang="0">
                  <a:pos x="593" y="60"/>
                </a:cxn>
                <a:cxn ang="0">
                  <a:pos x="562" y="30"/>
                </a:cxn>
                <a:cxn ang="0">
                  <a:pos x="593" y="0"/>
                </a:cxn>
                <a:cxn ang="0">
                  <a:pos x="620" y="0"/>
                </a:cxn>
                <a:cxn ang="0">
                  <a:pos x="650" y="30"/>
                </a:cxn>
                <a:cxn ang="0">
                  <a:pos x="650" y="60"/>
                </a:cxn>
                <a:cxn ang="0">
                  <a:pos x="680" y="60"/>
                </a:cxn>
                <a:cxn ang="0">
                  <a:pos x="680" y="87"/>
                </a:cxn>
              </a:cxnLst>
              <a:rect l="0" t="0" r="r" b="b"/>
              <a:pathLst>
                <a:path w="680" h="770">
                  <a:moveTo>
                    <a:pt x="473" y="770"/>
                  </a:moveTo>
                  <a:lnTo>
                    <a:pt x="473" y="741"/>
                  </a:lnTo>
                  <a:lnTo>
                    <a:pt x="443" y="710"/>
                  </a:lnTo>
                  <a:lnTo>
                    <a:pt x="414" y="710"/>
                  </a:lnTo>
                  <a:lnTo>
                    <a:pt x="385" y="680"/>
                  </a:lnTo>
                  <a:lnTo>
                    <a:pt x="355" y="680"/>
                  </a:lnTo>
                  <a:lnTo>
                    <a:pt x="325" y="652"/>
                  </a:lnTo>
                  <a:lnTo>
                    <a:pt x="295" y="652"/>
                  </a:lnTo>
                  <a:lnTo>
                    <a:pt x="207" y="562"/>
                  </a:lnTo>
                  <a:lnTo>
                    <a:pt x="177" y="562"/>
                  </a:lnTo>
                  <a:lnTo>
                    <a:pt x="148" y="534"/>
                  </a:lnTo>
                  <a:lnTo>
                    <a:pt x="118" y="473"/>
                  </a:lnTo>
                  <a:lnTo>
                    <a:pt x="118" y="443"/>
                  </a:lnTo>
                  <a:lnTo>
                    <a:pt x="88" y="443"/>
                  </a:lnTo>
                  <a:lnTo>
                    <a:pt x="118" y="415"/>
                  </a:lnTo>
                  <a:lnTo>
                    <a:pt x="118" y="385"/>
                  </a:lnTo>
                  <a:lnTo>
                    <a:pt x="58" y="325"/>
                  </a:lnTo>
                  <a:lnTo>
                    <a:pt x="29" y="325"/>
                  </a:lnTo>
                  <a:lnTo>
                    <a:pt x="29" y="296"/>
                  </a:lnTo>
                  <a:lnTo>
                    <a:pt x="0" y="266"/>
                  </a:lnTo>
                  <a:lnTo>
                    <a:pt x="0" y="237"/>
                  </a:lnTo>
                  <a:lnTo>
                    <a:pt x="29" y="237"/>
                  </a:lnTo>
                  <a:lnTo>
                    <a:pt x="58" y="266"/>
                  </a:lnTo>
                  <a:lnTo>
                    <a:pt x="58" y="296"/>
                  </a:lnTo>
                  <a:lnTo>
                    <a:pt x="148" y="207"/>
                  </a:lnTo>
                  <a:lnTo>
                    <a:pt x="236" y="207"/>
                  </a:lnTo>
                  <a:lnTo>
                    <a:pt x="266" y="178"/>
                  </a:lnTo>
                  <a:lnTo>
                    <a:pt x="295" y="178"/>
                  </a:lnTo>
                  <a:lnTo>
                    <a:pt x="325" y="148"/>
                  </a:lnTo>
                  <a:lnTo>
                    <a:pt x="385" y="148"/>
                  </a:lnTo>
                  <a:lnTo>
                    <a:pt x="414" y="118"/>
                  </a:lnTo>
                  <a:lnTo>
                    <a:pt x="443" y="118"/>
                  </a:lnTo>
                  <a:lnTo>
                    <a:pt x="473" y="87"/>
                  </a:lnTo>
                  <a:lnTo>
                    <a:pt x="532" y="87"/>
                  </a:lnTo>
                  <a:lnTo>
                    <a:pt x="562" y="60"/>
                  </a:lnTo>
                  <a:lnTo>
                    <a:pt x="593" y="60"/>
                  </a:lnTo>
                  <a:lnTo>
                    <a:pt x="562" y="30"/>
                  </a:lnTo>
                  <a:lnTo>
                    <a:pt x="593" y="0"/>
                  </a:lnTo>
                  <a:lnTo>
                    <a:pt x="620" y="0"/>
                  </a:lnTo>
                  <a:lnTo>
                    <a:pt x="650" y="30"/>
                  </a:lnTo>
                  <a:lnTo>
                    <a:pt x="650" y="60"/>
                  </a:lnTo>
                  <a:lnTo>
                    <a:pt x="680" y="60"/>
                  </a:lnTo>
                  <a:lnTo>
                    <a:pt x="680" y="87"/>
                  </a:lnTo>
                </a:path>
              </a:pathLst>
            </a:custGeom>
            <a:noFill/>
            <a:ln w="1588">
              <a:solidFill>
                <a:srgbClr val="000000"/>
              </a:solidFill>
              <a:prstDash val="solid"/>
              <a:round/>
              <a:headEnd/>
              <a:tailEnd/>
            </a:ln>
          </p:spPr>
          <p:txBody>
            <a:bodyPr/>
            <a:lstStyle/>
            <a:p>
              <a:endParaRPr lang="en-GB"/>
            </a:p>
          </p:txBody>
        </p:sp>
        <p:sp>
          <p:nvSpPr>
            <p:cNvPr id="13737" name="Line 425"/>
            <p:cNvSpPr>
              <a:spLocks noChangeShapeType="1"/>
            </p:cNvSpPr>
            <p:nvPr/>
          </p:nvSpPr>
          <p:spPr bwMode="auto">
            <a:xfrm flipV="1">
              <a:off x="3517" y="2445"/>
              <a:ext cx="7" cy="8"/>
            </a:xfrm>
            <a:prstGeom prst="line">
              <a:avLst/>
            </a:prstGeom>
            <a:noFill/>
            <a:ln w="1588">
              <a:solidFill>
                <a:srgbClr val="000000"/>
              </a:solidFill>
              <a:round/>
              <a:headEnd/>
              <a:tailEnd/>
            </a:ln>
          </p:spPr>
          <p:txBody>
            <a:bodyPr/>
            <a:lstStyle/>
            <a:p>
              <a:endParaRPr lang="en-GB"/>
            </a:p>
          </p:txBody>
        </p:sp>
        <p:sp>
          <p:nvSpPr>
            <p:cNvPr id="13738" name="Line 426"/>
            <p:cNvSpPr>
              <a:spLocks noChangeShapeType="1"/>
            </p:cNvSpPr>
            <p:nvPr/>
          </p:nvSpPr>
          <p:spPr bwMode="auto">
            <a:xfrm flipH="1">
              <a:off x="3509" y="2453"/>
              <a:ext cx="8" cy="7"/>
            </a:xfrm>
            <a:prstGeom prst="line">
              <a:avLst/>
            </a:prstGeom>
            <a:noFill/>
            <a:ln w="1588">
              <a:solidFill>
                <a:srgbClr val="000000"/>
              </a:solidFill>
              <a:round/>
              <a:headEnd/>
              <a:tailEnd/>
            </a:ln>
          </p:spPr>
          <p:txBody>
            <a:bodyPr/>
            <a:lstStyle/>
            <a:p>
              <a:endParaRPr lang="en-GB"/>
            </a:p>
          </p:txBody>
        </p:sp>
        <p:sp>
          <p:nvSpPr>
            <p:cNvPr id="13739" name="Line 427"/>
            <p:cNvSpPr>
              <a:spLocks noChangeShapeType="1"/>
            </p:cNvSpPr>
            <p:nvPr/>
          </p:nvSpPr>
          <p:spPr bwMode="auto">
            <a:xfrm flipV="1">
              <a:off x="3509" y="2445"/>
              <a:ext cx="15" cy="15"/>
            </a:xfrm>
            <a:prstGeom prst="line">
              <a:avLst/>
            </a:prstGeom>
            <a:noFill/>
            <a:ln w="1588">
              <a:solidFill>
                <a:srgbClr val="000000"/>
              </a:solidFill>
              <a:round/>
              <a:headEnd/>
              <a:tailEnd/>
            </a:ln>
          </p:spPr>
          <p:txBody>
            <a:bodyPr/>
            <a:lstStyle/>
            <a:p>
              <a:endParaRPr lang="en-GB"/>
            </a:p>
          </p:txBody>
        </p:sp>
        <p:sp>
          <p:nvSpPr>
            <p:cNvPr id="13740" name="Freeform 428"/>
            <p:cNvSpPr>
              <a:spLocks/>
            </p:cNvSpPr>
            <p:nvPr/>
          </p:nvSpPr>
          <p:spPr bwMode="auto">
            <a:xfrm>
              <a:off x="3517" y="2445"/>
              <a:ext cx="267" cy="119"/>
            </a:xfrm>
            <a:custGeom>
              <a:avLst/>
              <a:gdLst/>
              <a:ahLst/>
              <a:cxnLst>
                <a:cxn ang="0">
                  <a:pos x="1067" y="473"/>
                </a:cxn>
                <a:cxn ang="0">
                  <a:pos x="1067" y="443"/>
                </a:cxn>
                <a:cxn ang="0">
                  <a:pos x="1037" y="413"/>
                </a:cxn>
                <a:cxn ang="0">
                  <a:pos x="1006" y="413"/>
                </a:cxn>
                <a:cxn ang="0">
                  <a:pos x="1006" y="355"/>
                </a:cxn>
                <a:cxn ang="0">
                  <a:pos x="918" y="355"/>
                </a:cxn>
                <a:cxn ang="0">
                  <a:pos x="918" y="325"/>
                </a:cxn>
                <a:cxn ang="0">
                  <a:pos x="888" y="325"/>
                </a:cxn>
                <a:cxn ang="0">
                  <a:pos x="858" y="295"/>
                </a:cxn>
                <a:cxn ang="0">
                  <a:pos x="829" y="325"/>
                </a:cxn>
                <a:cxn ang="0">
                  <a:pos x="799" y="325"/>
                </a:cxn>
                <a:cxn ang="0">
                  <a:pos x="769" y="295"/>
                </a:cxn>
                <a:cxn ang="0">
                  <a:pos x="769" y="236"/>
                </a:cxn>
                <a:cxn ang="0">
                  <a:pos x="681" y="236"/>
                </a:cxn>
                <a:cxn ang="0">
                  <a:pos x="651" y="207"/>
                </a:cxn>
                <a:cxn ang="0">
                  <a:pos x="621" y="207"/>
                </a:cxn>
                <a:cxn ang="0">
                  <a:pos x="592" y="177"/>
                </a:cxn>
                <a:cxn ang="0">
                  <a:pos x="562" y="177"/>
                </a:cxn>
                <a:cxn ang="0">
                  <a:pos x="562" y="207"/>
                </a:cxn>
                <a:cxn ang="0">
                  <a:pos x="592" y="236"/>
                </a:cxn>
                <a:cxn ang="0">
                  <a:pos x="562" y="266"/>
                </a:cxn>
                <a:cxn ang="0">
                  <a:pos x="533" y="266"/>
                </a:cxn>
                <a:cxn ang="0">
                  <a:pos x="503" y="295"/>
                </a:cxn>
                <a:cxn ang="0">
                  <a:pos x="474" y="266"/>
                </a:cxn>
                <a:cxn ang="0">
                  <a:pos x="474" y="236"/>
                </a:cxn>
                <a:cxn ang="0">
                  <a:pos x="444" y="207"/>
                </a:cxn>
                <a:cxn ang="0">
                  <a:pos x="414" y="207"/>
                </a:cxn>
                <a:cxn ang="0">
                  <a:pos x="383" y="177"/>
                </a:cxn>
                <a:cxn ang="0">
                  <a:pos x="355" y="177"/>
                </a:cxn>
                <a:cxn ang="0">
                  <a:pos x="414" y="148"/>
                </a:cxn>
                <a:cxn ang="0">
                  <a:pos x="414" y="118"/>
                </a:cxn>
                <a:cxn ang="0">
                  <a:pos x="326" y="118"/>
                </a:cxn>
                <a:cxn ang="0">
                  <a:pos x="326" y="88"/>
                </a:cxn>
                <a:cxn ang="0">
                  <a:pos x="265" y="88"/>
                </a:cxn>
                <a:cxn ang="0">
                  <a:pos x="237" y="57"/>
                </a:cxn>
                <a:cxn ang="0">
                  <a:pos x="146" y="57"/>
                </a:cxn>
                <a:cxn ang="0">
                  <a:pos x="119" y="30"/>
                </a:cxn>
                <a:cxn ang="0">
                  <a:pos x="119" y="0"/>
                </a:cxn>
                <a:cxn ang="0">
                  <a:pos x="58" y="0"/>
                </a:cxn>
                <a:cxn ang="0">
                  <a:pos x="58" y="30"/>
                </a:cxn>
                <a:cxn ang="0">
                  <a:pos x="0" y="30"/>
                </a:cxn>
              </a:cxnLst>
              <a:rect l="0" t="0" r="r" b="b"/>
              <a:pathLst>
                <a:path w="1067" h="473">
                  <a:moveTo>
                    <a:pt x="1067" y="473"/>
                  </a:moveTo>
                  <a:lnTo>
                    <a:pt x="1067" y="443"/>
                  </a:lnTo>
                  <a:lnTo>
                    <a:pt x="1037" y="413"/>
                  </a:lnTo>
                  <a:lnTo>
                    <a:pt x="1006" y="413"/>
                  </a:lnTo>
                  <a:lnTo>
                    <a:pt x="1006" y="355"/>
                  </a:lnTo>
                  <a:lnTo>
                    <a:pt x="918" y="355"/>
                  </a:lnTo>
                  <a:lnTo>
                    <a:pt x="918" y="325"/>
                  </a:lnTo>
                  <a:lnTo>
                    <a:pt x="888" y="325"/>
                  </a:lnTo>
                  <a:lnTo>
                    <a:pt x="858" y="295"/>
                  </a:lnTo>
                  <a:lnTo>
                    <a:pt x="829" y="325"/>
                  </a:lnTo>
                  <a:lnTo>
                    <a:pt x="799" y="325"/>
                  </a:lnTo>
                  <a:lnTo>
                    <a:pt x="769" y="295"/>
                  </a:lnTo>
                  <a:lnTo>
                    <a:pt x="769" y="236"/>
                  </a:lnTo>
                  <a:lnTo>
                    <a:pt x="681" y="236"/>
                  </a:lnTo>
                  <a:lnTo>
                    <a:pt x="651" y="207"/>
                  </a:lnTo>
                  <a:lnTo>
                    <a:pt x="621" y="207"/>
                  </a:lnTo>
                  <a:lnTo>
                    <a:pt x="592" y="177"/>
                  </a:lnTo>
                  <a:lnTo>
                    <a:pt x="562" y="177"/>
                  </a:lnTo>
                  <a:lnTo>
                    <a:pt x="562" y="207"/>
                  </a:lnTo>
                  <a:lnTo>
                    <a:pt x="592" y="236"/>
                  </a:lnTo>
                  <a:lnTo>
                    <a:pt x="562" y="266"/>
                  </a:lnTo>
                  <a:lnTo>
                    <a:pt x="533" y="266"/>
                  </a:lnTo>
                  <a:lnTo>
                    <a:pt x="503" y="295"/>
                  </a:lnTo>
                  <a:lnTo>
                    <a:pt x="474" y="266"/>
                  </a:lnTo>
                  <a:lnTo>
                    <a:pt x="474" y="236"/>
                  </a:lnTo>
                  <a:lnTo>
                    <a:pt x="444" y="207"/>
                  </a:lnTo>
                  <a:lnTo>
                    <a:pt x="414" y="207"/>
                  </a:lnTo>
                  <a:lnTo>
                    <a:pt x="383" y="177"/>
                  </a:lnTo>
                  <a:lnTo>
                    <a:pt x="355" y="177"/>
                  </a:lnTo>
                  <a:lnTo>
                    <a:pt x="414" y="148"/>
                  </a:lnTo>
                  <a:lnTo>
                    <a:pt x="414" y="118"/>
                  </a:lnTo>
                  <a:lnTo>
                    <a:pt x="326" y="118"/>
                  </a:lnTo>
                  <a:lnTo>
                    <a:pt x="326" y="88"/>
                  </a:lnTo>
                  <a:lnTo>
                    <a:pt x="265" y="88"/>
                  </a:lnTo>
                  <a:lnTo>
                    <a:pt x="237" y="57"/>
                  </a:lnTo>
                  <a:lnTo>
                    <a:pt x="146" y="57"/>
                  </a:lnTo>
                  <a:lnTo>
                    <a:pt x="119" y="30"/>
                  </a:lnTo>
                  <a:lnTo>
                    <a:pt x="119" y="0"/>
                  </a:lnTo>
                  <a:lnTo>
                    <a:pt x="58" y="0"/>
                  </a:lnTo>
                  <a:lnTo>
                    <a:pt x="58" y="30"/>
                  </a:lnTo>
                  <a:lnTo>
                    <a:pt x="0" y="30"/>
                  </a:lnTo>
                </a:path>
              </a:pathLst>
            </a:custGeom>
            <a:noFill/>
            <a:ln w="1588">
              <a:solidFill>
                <a:srgbClr val="000000"/>
              </a:solidFill>
              <a:prstDash val="solid"/>
              <a:round/>
              <a:headEnd/>
              <a:tailEnd/>
            </a:ln>
          </p:spPr>
          <p:txBody>
            <a:bodyPr/>
            <a:lstStyle/>
            <a:p>
              <a:endParaRPr lang="en-GB"/>
            </a:p>
          </p:txBody>
        </p:sp>
        <p:sp>
          <p:nvSpPr>
            <p:cNvPr id="13741" name="Freeform 429"/>
            <p:cNvSpPr>
              <a:spLocks/>
            </p:cNvSpPr>
            <p:nvPr/>
          </p:nvSpPr>
          <p:spPr bwMode="auto">
            <a:xfrm>
              <a:off x="3828" y="2098"/>
              <a:ext cx="89" cy="66"/>
            </a:xfrm>
            <a:custGeom>
              <a:avLst/>
              <a:gdLst/>
              <a:ahLst/>
              <a:cxnLst>
                <a:cxn ang="0">
                  <a:pos x="355" y="0"/>
                </a:cxn>
                <a:cxn ang="0">
                  <a:pos x="326" y="0"/>
                </a:cxn>
                <a:cxn ang="0">
                  <a:pos x="326" y="89"/>
                </a:cxn>
                <a:cxn ang="0">
                  <a:pos x="297" y="119"/>
                </a:cxn>
                <a:cxn ang="0">
                  <a:pos x="237" y="119"/>
                </a:cxn>
                <a:cxn ang="0">
                  <a:pos x="237" y="89"/>
                </a:cxn>
                <a:cxn ang="0">
                  <a:pos x="30" y="89"/>
                </a:cxn>
                <a:cxn ang="0">
                  <a:pos x="0" y="119"/>
                </a:cxn>
                <a:cxn ang="0">
                  <a:pos x="30" y="149"/>
                </a:cxn>
                <a:cxn ang="0">
                  <a:pos x="30" y="177"/>
                </a:cxn>
                <a:cxn ang="0">
                  <a:pos x="119" y="177"/>
                </a:cxn>
                <a:cxn ang="0">
                  <a:pos x="88" y="208"/>
                </a:cxn>
                <a:cxn ang="0">
                  <a:pos x="30" y="208"/>
                </a:cxn>
                <a:cxn ang="0">
                  <a:pos x="30" y="238"/>
                </a:cxn>
                <a:cxn ang="0">
                  <a:pos x="0" y="265"/>
                </a:cxn>
              </a:cxnLst>
              <a:rect l="0" t="0" r="r" b="b"/>
              <a:pathLst>
                <a:path w="355" h="265">
                  <a:moveTo>
                    <a:pt x="355" y="0"/>
                  </a:moveTo>
                  <a:lnTo>
                    <a:pt x="326" y="0"/>
                  </a:lnTo>
                  <a:lnTo>
                    <a:pt x="326" y="89"/>
                  </a:lnTo>
                  <a:lnTo>
                    <a:pt x="297" y="119"/>
                  </a:lnTo>
                  <a:lnTo>
                    <a:pt x="237" y="119"/>
                  </a:lnTo>
                  <a:lnTo>
                    <a:pt x="237" y="89"/>
                  </a:lnTo>
                  <a:lnTo>
                    <a:pt x="30" y="89"/>
                  </a:lnTo>
                  <a:lnTo>
                    <a:pt x="0" y="119"/>
                  </a:lnTo>
                  <a:lnTo>
                    <a:pt x="30" y="149"/>
                  </a:lnTo>
                  <a:lnTo>
                    <a:pt x="30" y="177"/>
                  </a:lnTo>
                  <a:lnTo>
                    <a:pt x="119" y="177"/>
                  </a:lnTo>
                  <a:lnTo>
                    <a:pt x="88" y="208"/>
                  </a:lnTo>
                  <a:lnTo>
                    <a:pt x="30" y="208"/>
                  </a:lnTo>
                  <a:lnTo>
                    <a:pt x="30" y="238"/>
                  </a:lnTo>
                  <a:lnTo>
                    <a:pt x="0" y="265"/>
                  </a:lnTo>
                </a:path>
              </a:pathLst>
            </a:custGeom>
            <a:noFill/>
            <a:ln w="1588">
              <a:solidFill>
                <a:srgbClr val="000000"/>
              </a:solidFill>
              <a:prstDash val="solid"/>
              <a:round/>
              <a:headEnd/>
              <a:tailEnd/>
            </a:ln>
          </p:spPr>
          <p:txBody>
            <a:bodyPr/>
            <a:lstStyle/>
            <a:p>
              <a:endParaRPr lang="en-GB"/>
            </a:p>
          </p:txBody>
        </p:sp>
        <p:sp>
          <p:nvSpPr>
            <p:cNvPr id="13742" name="Freeform 430"/>
            <p:cNvSpPr>
              <a:spLocks/>
            </p:cNvSpPr>
            <p:nvPr/>
          </p:nvSpPr>
          <p:spPr bwMode="auto">
            <a:xfrm>
              <a:off x="3894" y="2031"/>
              <a:ext cx="23" cy="67"/>
            </a:xfrm>
            <a:custGeom>
              <a:avLst/>
              <a:gdLst/>
              <a:ahLst/>
              <a:cxnLst>
                <a:cxn ang="0">
                  <a:pos x="88" y="266"/>
                </a:cxn>
                <a:cxn ang="0">
                  <a:pos x="59" y="236"/>
                </a:cxn>
                <a:cxn ang="0">
                  <a:pos x="59" y="179"/>
                </a:cxn>
                <a:cxn ang="0">
                  <a:pos x="30" y="148"/>
                </a:cxn>
                <a:cxn ang="0">
                  <a:pos x="30" y="118"/>
                </a:cxn>
                <a:cxn ang="0">
                  <a:pos x="0" y="88"/>
                </a:cxn>
                <a:cxn ang="0">
                  <a:pos x="0" y="0"/>
                </a:cxn>
              </a:cxnLst>
              <a:rect l="0" t="0" r="r" b="b"/>
              <a:pathLst>
                <a:path w="88" h="266">
                  <a:moveTo>
                    <a:pt x="88" y="266"/>
                  </a:moveTo>
                  <a:lnTo>
                    <a:pt x="59" y="236"/>
                  </a:lnTo>
                  <a:lnTo>
                    <a:pt x="59" y="179"/>
                  </a:lnTo>
                  <a:lnTo>
                    <a:pt x="30" y="148"/>
                  </a:lnTo>
                  <a:lnTo>
                    <a:pt x="30" y="118"/>
                  </a:lnTo>
                  <a:lnTo>
                    <a:pt x="0" y="88"/>
                  </a:lnTo>
                  <a:lnTo>
                    <a:pt x="0" y="0"/>
                  </a:lnTo>
                </a:path>
              </a:pathLst>
            </a:custGeom>
            <a:noFill/>
            <a:ln w="1588">
              <a:solidFill>
                <a:srgbClr val="000000"/>
              </a:solidFill>
              <a:prstDash val="solid"/>
              <a:round/>
              <a:headEnd/>
              <a:tailEnd/>
            </a:ln>
          </p:spPr>
          <p:txBody>
            <a:bodyPr/>
            <a:lstStyle/>
            <a:p>
              <a:endParaRPr lang="en-GB"/>
            </a:p>
          </p:txBody>
        </p:sp>
        <p:sp>
          <p:nvSpPr>
            <p:cNvPr id="13743" name="Freeform 431"/>
            <p:cNvSpPr>
              <a:spLocks/>
            </p:cNvSpPr>
            <p:nvPr/>
          </p:nvSpPr>
          <p:spPr bwMode="auto">
            <a:xfrm>
              <a:off x="3828" y="2164"/>
              <a:ext cx="185" cy="7"/>
            </a:xfrm>
            <a:custGeom>
              <a:avLst/>
              <a:gdLst/>
              <a:ahLst/>
              <a:cxnLst>
                <a:cxn ang="0">
                  <a:pos x="0" y="0"/>
                </a:cxn>
                <a:cxn ang="0">
                  <a:pos x="148" y="0"/>
                </a:cxn>
                <a:cxn ang="0">
                  <a:pos x="207" y="30"/>
                </a:cxn>
                <a:cxn ang="0">
                  <a:pos x="741" y="30"/>
                </a:cxn>
              </a:cxnLst>
              <a:rect l="0" t="0" r="r" b="b"/>
              <a:pathLst>
                <a:path w="741" h="30">
                  <a:moveTo>
                    <a:pt x="0" y="0"/>
                  </a:moveTo>
                  <a:lnTo>
                    <a:pt x="148" y="0"/>
                  </a:lnTo>
                  <a:lnTo>
                    <a:pt x="207" y="30"/>
                  </a:lnTo>
                  <a:lnTo>
                    <a:pt x="741" y="30"/>
                  </a:lnTo>
                </a:path>
              </a:pathLst>
            </a:custGeom>
            <a:noFill/>
            <a:ln w="1588">
              <a:solidFill>
                <a:srgbClr val="000000"/>
              </a:solidFill>
              <a:prstDash val="solid"/>
              <a:round/>
              <a:headEnd/>
              <a:tailEnd/>
            </a:ln>
          </p:spPr>
          <p:txBody>
            <a:bodyPr/>
            <a:lstStyle/>
            <a:p>
              <a:endParaRPr lang="en-GB"/>
            </a:p>
          </p:txBody>
        </p:sp>
        <p:sp>
          <p:nvSpPr>
            <p:cNvPr id="13744" name="Freeform 432"/>
            <p:cNvSpPr>
              <a:spLocks/>
            </p:cNvSpPr>
            <p:nvPr/>
          </p:nvSpPr>
          <p:spPr bwMode="auto">
            <a:xfrm>
              <a:off x="1309" y="1224"/>
              <a:ext cx="548" cy="237"/>
            </a:xfrm>
            <a:custGeom>
              <a:avLst/>
              <a:gdLst/>
              <a:ahLst/>
              <a:cxnLst>
                <a:cxn ang="0">
                  <a:pos x="148" y="622"/>
                </a:cxn>
                <a:cxn ang="0">
                  <a:pos x="148" y="534"/>
                </a:cxn>
                <a:cxn ang="0">
                  <a:pos x="30" y="504"/>
                </a:cxn>
                <a:cxn ang="0">
                  <a:pos x="295" y="416"/>
                </a:cxn>
                <a:cxn ang="0">
                  <a:pos x="266" y="327"/>
                </a:cxn>
                <a:cxn ang="0">
                  <a:pos x="207" y="297"/>
                </a:cxn>
                <a:cxn ang="0">
                  <a:pos x="118" y="297"/>
                </a:cxn>
                <a:cxn ang="0">
                  <a:pos x="30" y="297"/>
                </a:cxn>
                <a:cxn ang="0">
                  <a:pos x="58" y="118"/>
                </a:cxn>
                <a:cxn ang="0">
                  <a:pos x="177" y="179"/>
                </a:cxn>
                <a:cxn ang="0">
                  <a:pos x="148" y="118"/>
                </a:cxn>
                <a:cxn ang="0">
                  <a:pos x="88" y="61"/>
                </a:cxn>
                <a:cxn ang="0">
                  <a:pos x="325" y="61"/>
                </a:cxn>
                <a:cxn ang="0">
                  <a:pos x="414" y="118"/>
                </a:cxn>
                <a:cxn ang="0">
                  <a:pos x="473" y="209"/>
                </a:cxn>
                <a:cxn ang="0">
                  <a:pos x="355" y="209"/>
                </a:cxn>
                <a:cxn ang="0">
                  <a:pos x="414" y="297"/>
                </a:cxn>
                <a:cxn ang="0">
                  <a:pos x="473" y="327"/>
                </a:cxn>
                <a:cxn ang="0">
                  <a:pos x="593" y="267"/>
                </a:cxn>
                <a:cxn ang="0">
                  <a:pos x="680" y="267"/>
                </a:cxn>
                <a:cxn ang="0">
                  <a:pos x="769" y="149"/>
                </a:cxn>
                <a:cxn ang="0">
                  <a:pos x="887" y="238"/>
                </a:cxn>
                <a:cxn ang="0">
                  <a:pos x="978" y="149"/>
                </a:cxn>
                <a:cxn ang="0">
                  <a:pos x="1096" y="118"/>
                </a:cxn>
                <a:cxn ang="0">
                  <a:pos x="1155" y="238"/>
                </a:cxn>
                <a:cxn ang="0">
                  <a:pos x="1155" y="90"/>
                </a:cxn>
                <a:cxn ang="0">
                  <a:pos x="1303" y="149"/>
                </a:cxn>
                <a:cxn ang="0">
                  <a:pos x="1392" y="90"/>
                </a:cxn>
                <a:cxn ang="0">
                  <a:pos x="1571" y="90"/>
                </a:cxn>
                <a:cxn ang="0">
                  <a:pos x="1599" y="0"/>
                </a:cxn>
                <a:cxn ang="0">
                  <a:pos x="1778" y="90"/>
                </a:cxn>
                <a:cxn ang="0">
                  <a:pos x="1897" y="61"/>
                </a:cxn>
                <a:cxn ang="0">
                  <a:pos x="1926" y="149"/>
                </a:cxn>
                <a:cxn ang="0">
                  <a:pos x="1926" y="209"/>
                </a:cxn>
                <a:cxn ang="0">
                  <a:pos x="2045" y="209"/>
                </a:cxn>
                <a:cxn ang="0">
                  <a:pos x="2133" y="267"/>
                </a:cxn>
                <a:cxn ang="0">
                  <a:pos x="2163" y="356"/>
                </a:cxn>
                <a:cxn ang="0">
                  <a:pos x="2192" y="416"/>
                </a:cxn>
                <a:cxn ang="0">
                  <a:pos x="2104" y="474"/>
                </a:cxn>
                <a:cxn ang="0">
                  <a:pos x="1985" y="534"/>
                </a:cxn>
                <a:cxn ang="0">
                  <a:pos x="1926" y="622"/>
                </a:cxn>
                <a:cxn ang="0">
                  <a:pos x="1717" y="652"/>
                </a:cxn>
                <a:cxn ang="0">
                  <a:pos x="1571" y="711"/>
                </a:cxn>
                <a:cxn ang="0">
                  <a:pos x="1453" y="771"/>
                </a:cxn>
                <a:cxn ang="0">
                  <a:pos x="1274" y="829"/>
                </a:cxn>
                <a:cxn ang="0">
                  <a:pos x="1067" y="890"/>
                </a:cxn>
                <a:cxn ang="0">
                  <a:pos x="800" y="947"/>
                </a:cxn>
                <a:cxn ang="0">
                  <a:pos x="504" y="890"/>
                </a:cxn>
                <a:cxn ang="0">
                  <a:pos x="473" y="829"/>
                </a:cxn>
                <a:cxn ang="0">
                  <a:pos x="386" y="801"/>
                </a:cxn>
                <a:cxn ang="0">
                  <a:pos x="295" y="801"/>
                </a:cxn>
                <a:cxn ang="0">
                  <a:pos x="58" y="771"/>
                </a:cxn>
                <a:cxn ang="0">
                  <a:pos x="237" y="711"/>
                </a:cxn>
              </a:cxnLst>
              <a:rect l="0" t="0" r="r" b="b"/>
              <a:pathLst>
                <a:path w="2192" h="947">
                  <a:moveTo>
                    <a:pt x="237" y="592"/>
                  </a:moveTo>
                  <a:lnTo>
                    <a:pt x="207" y="592"/>
                  </a:lnTo>
                  <a:lnTo>
                    <a:pt x="177" y="622"/>
                  </a:lnTo>
                  <a:lnTo>
                    <a:pt x="148" y="622"/>
                  </a:lnTo>
                  <a:lnTo>
                    <a:pt x="148" y="592"/>
                  </a:lnTo>
                  <a:lnTo>
                    <a:pt x="118" y="592"/>
                  </a:lnTo>
                  <a:lnTo>
                    <a:pt x="177" y="534"/>
                  </a:lnTo>
                  <a:lnTo>
                    <a:pt x="148" y="534"/>
                  </a:lnTo>
                  <a:lnTo>
                    <a:pt x="118" y="504"/>
                  </a:lnTo>
                  <a:lnTo>
                    <a:pt x="88" y="504"/>
                  </a:lnTo>
                  <a:lnTo>
                    <a:pt x="58" y="534"/>
                  </a:lnTo>
                  <a:lnTo>
                    <a:pt x="30" y="504"/>
                  </a:lnTo>
                  <a:lnTo>
                    <a:pt x="0" y="504"/>
                  </a:lnTo>
                  <a:lnTo>
                    <a:pt x="0" y="445"/>
                  </a:lnTo>
                  <a:lnTo>
                    <a:pt x="266" y="445"/>
                  </a:lnTo>
                  <a:lnTo>
                    <a:pt x="295" y="416"/>
                  </a:lnTo>
                  <a:lnTo>
                    <a:pt x="118" y="416"/>
                  </a:lnTo>
                  <a:lnTo>
                    <a:pt x="177" y="356"/>
                  </a:lnTo>
                  <a:lnTo>
                    <a:pt x="237" y="356"/>
                  </a:lnTo>
                  <a:lnTo>
                    <a:pt x="266" y="327"/>
                  </a:lnTo>
                  <a:lnTo>
                    <a:pt x="295" y="327"/>
                  </a:lnTo>
                  <a:lnTo>
                    <a:pt x="266" y="297"/>
                  </a:lnTo>
                  <a:lnTo>
                    <a:pt x="237" y="327"/>
                  </a:lnTo>
                  <a:lnTo>
                    <a:pt x="207" y="297"/>
                  </a:lnTo>
                  <a:lnTo>
                    <a:pt x="177" y="297"/>
                  </a:lnTo>
                  <a:lnTo>
                    <a:pt x="177" y="267"/>
                  </a:lnTo>
                  <a:lnTo>
                    <a:pt x="148" y="297"/>
                  </a:lnTo>
                  <a:lnTo>
                    <a:pt x="118" y="297"/>
                  </a:lnTo>
                  <a:lnTo>
                    <a:pt x="88" y="267"/>
                  </a:lnTo>
                  <a:lnTo>
                    <a:pt x="88" y="297"/>
                  </a:lnTo>
                  <a:lnTo>
                    <a:pt x="58" y="267"/>
                  </a:lnTo>
                  <a:lnTo>
                    <a:pt x="30" y="297"/>
                  </a:lnTo>
                  <a:lnTo>
                    <a:pt x="0" y="267"/>
                  </a:lnTo>
                  <a:lnTo>
                    <a:pt x="0" y="90"/>
                  </a:lnTo>
                  <a:lnTo>
                    <a:pt x="30" y="90"/>
                  </a:lnTo>
                  <a:lnTo>
                    <a:pt x="58" y="118"/>
                  </a:lnTo>
                  <a:lnTo>
                    <a:pt x="88" y="118"/>
                  </a:lnTo>
                  <a:lnTo>
                    <a:pt x="88" y="149"/>
                  </a:lnTo>
                  <a:lnTo>
                    <a:pt x="148" y="149"/>
                  </a:lnTo>
                  <a:lnTo>
                    <a:pt x="177" y="179"/>
                  </a:lnTo>
                  <a:lnTo>
                    <a:pt x="207" y="179"/>
                  </a:lnTo>
                  <a:lnTo>
                    <a:pt x="207" y="149"/>
                  </a:lnTo>
                  <a:lnTo>
                    <a:pt x="177" y="118"/>
                  </a:lnTo>
                  <a:lnTo>
                    <a:pt x="148" y="118"/>
                  </a:lnTo>
                  <a:lnTo>
                    <a:pt x="118" y="90"/>
                  </a:lnTo>
                  <a:lnTo>
                    <a:pt x="207" y="90"/>
                  </a:lnTo>
                  <a:lnTo>
                    <a:pt x="177" y="61"/>
                  </a:lnTo>
                  <a:lnTo>
                    <a:pt x="88" y="61"/>
                  </a:lnTo>
                  <a:lnTo>
                    <a:pt x="88" y="31"/>
                  </a:lnTo>
                  <a:lnTo>
                    <a:pt x="266" y="31"/>
                  </a:lnTo>
                  <a:lnTo>
                    <a:pt x="295" y="61"/>
                  </a:lnTo>
                  <a:lnTo>
                    <a:pt x="325" y="61"/>
                  </a:lnTo>
                  <a:lnTo>
                    <a:pt x="355" y="90"/>
                  </a:lnTo>
                  <a:lnTo>
                    <a:pt x="386" y="90"/>
                  </a:lnTo>
                  <a:lnTo>
                    <a:pt x="386" y="118"/>
                  </a:lnTo>
                  <a:lnTo>
                    <a:pt x="414" y="118"/>
                  </a:lnTo>
                  <a:lnTo>
                    <a:pt x="444" y="149"/>
                  </a:lnTo>
                  <a:lnTo>
                    <a:pt x="414" y="179"/>
                  </a:lnTo>
                  <a:lnTo>
                    <a:pt x="444" y="179"/>
                  </a:lnTo>
                  <a:lnTo>
                    <a:pt x="473" y="209"/>
                  </a:lnTo>
                  <a:lnTo>
                    <a:pt x="444" y="209"/>
                  </a:lnTo>
                  <a:lnTo>
                    <a:pt x="414" y="238"/>
                  </a:lnTo>
                  <a:lnTo>
                    <a:pt x="386" y="238"/>
                  </a:lnTo>
                  <a:lnTo>
                    <a:pt x="355" y="209"/>
                  </a:lnTo>
                  <a:lnTo>
                    <a:pt x="355" y="238"/>
                  </a:lnTo>
                  <a:lnTo>
                    <a:pt x="386" y="267"/>
                  </a:lnTo>
                  <a:lnTo>
                    <a:pt x="414" y="267"/>
                  </a:lnTo>
                  <a:lnTo>
                    <a:pt x="414" y="297"/>
                  </a:lnTo>
                  <a:lnTo>
                    <a:pt x="444" y="327"/>
                  </a:lnTo>
                  <a:lnTo>
                    <a:pt x="444" y="386"/>
                  </a:lnTo>
                  <a:lnTo>
                    <a:pt x="473" y="416"/>
                  </a:lnTo>
                  <a:lnTo>
                    <a:pt x="473" y="327"/>
                  </a:lnTo>
                  <a:lnTo>
                    <a:pt x="504" y="356"/>
                  </a:lnTo>
                  <a:lnTo>
                    <a:pt x="504" y="327"/>
                  </a:lnTo>
                  <a:lnTo>
                    <a:pt x="593" y="238"/>
                  </a:lnTo>
                  <a:lnTo>
                    <a:pt x="593" y="267"/>
                  </a:lnTo>
                  <a:lnTo>
                    <a:pt x="623" y="297"/>
                  </a:lnTo>
                  <a:lnTo>
                    <a:pt x="623" y="267"/>
                  </a:lnTo>
                  <a:lnTo>
                    <a:pt x="651" y="297"/>
                  </a:lnTo>
                  <a:lnTo>
                    <a:pt x="680" y="267"/>
                  </a:lnTo>
                  <a:lnTo>
                    <a:pt x="680" y="149"/>
                  </a:lnTo>
                  <a:lnTo>
                    <a:pt x="711" y="118"/>
                  </a:lnTo>
                  <a:lnTo>
                    <a:pt x="741" y="118"/>
                  </a:lnTo>
                  <a:lnTo>
                    <a:pt x="769" y="149"/>
                  </a:lnTo>
                  <a:lnTo>
                    <a:pt x="769" y="179"/>
                  </a:lnTo>
                  <a:lnTo>
                    <a:pt x="800" y="179"/>
                  </a:lnTo>
                  <a:lnTo>
                    <a:pt x="860" y="238"/>
                  </a:lnTo>
                  <a:lnTo>
                    <a:pt x="887" y="238"/>
                  </a:lnTo>
                  <a:lnTo>
                    <a:pt x="887" y="149"/>
                  </a:lnTo>
                  <a:lnTo>
                    <a:pt x="918" y="118"/>
                  </a:lnTo>
                  <a:lnTo>
                    <a:pt x="948" y="118"/>
                  </a:lnTo>
                  <a:lnTo>
                    <a:pt x="978" y="149"/>
                  </a:lnTo>
                  <a:lnTo>
                    <a:pt x="1007" y="118"/>
                  </a:lnTo>
                  <a:lnTo>
                    <a:pt x="1007" y="90"/>
                  </a:lnTo>
                  <a:lnTo>
                    <a:pt x="1067" y="90"/>
                  </a:lnTo>
                  <a:lnTo>
                    <a:pt x="1096" y="118"/>
                  </a:lnTo>
                  <a:lnTo>
                    <a:pt x="1096" y="149"/>
                  </a:lnTo>
                  <a:lnTo>
                    <a:pt x="1125" y="179"/>
                  </a:lnTo>
                  <a:lnTo>
                    <a:pt x="1155" y="179"/>
                  </a:lnTo>
                  <a:lnTo>
                    <a:pt x="1155" y="238"/>
                  </a:lnTo>
                  <a:lnTo>
                    <a:pt x="1185" y="267"/>
                  </a:lnTo>
                  <a:lnTo>
                    <a:pt x="1185" y="179"/>
                  </a:lnTo>
                  <a:lnTo>
                    <a:pt x="1155" y="149"/>
                  </a:lnTo>
                  <a:lnTo>
                    <a:pt x="1155" y="90"/>
                  </a:lnTo>
                  <a:lnTo>
                    <a:pt x="1185" y="90"/>
                  </a:lnTo>
                  <a:lnTo>
                    <a:pt x="1215" y="118"/>
                  </a:lnTo>
                  <a:lnTo>
                    <a:pt x="1303" y="118"/>
                  </a:lnTo>
                  <a:lnTo>
                    <a:pt x="1303" y="149"/>
                  </a:lnTo>
                  <a:lnTo>
                    <a:pt x="1333" y="179"/>
                  </a:lnTo>
                  <a:lnTo>
                    <a:pt x="1362" y="149"/>
                  </a:lnTo>
                  <a:lnTo>
                    <a:pt x="1362" y="118"/>
                  </a:lnTo>
                  <a:lnTo>
                    <a:pt x="1392" y="90"/>
                  </a:lnTo>
                  <a:lnTo>
                    <a:pt x="1453" y="90"/>
                  </a:lnTo>
                  <a:lnTo>
                    <a:pt x="1481" y="118"/>
                  </a:lnTo>
                  <a:lnTo>
                    <a:pt x="1541" y="118"/>
                  </a:lnTo>
                  <a:lnTo>
                    <a:pt x="1571" y="90"/>
                  </a:lnTo>
                  <a:lnTo>
                    <a:pt x="1599" y="90"/>
                  </a:lnTo>
                  <a:lnTo>
                    <a:pt x="1599" y="61"/>
                  </a:lnTo>
                  <a:lnTo>
                    <a:pt x="1571" y="31"/>
                  </a:lnTo>
                  <a:lnTo>
                    <a:pt x="1599" y="0"/>
                  </a:lnTo>
                  <a:lnTo>
                    <a:pt x="1717" y="0"/>
                  </a:lnTo>
                  <a:lnTo>
                    <a:pt x="1748" y="31"/>
                  </a:lnTo>
                  <a:lnTo>
                    <a:pt x="1748" y="61"/>
                  </a:lnTo>
                  <a:lnTo>
                    <a:pt x="1778" y="90"/>
                  </a:lnTo>
                  <a:lnTo>
                    <a:pt x="1808" y="90"/>
                  </a:lnTo>
                  <a:lnTo>
                    <a:pt x="1836" y="118"/>
                  </a:lnTo>
                  <a:lnTo>
                    <a:pt x="1836" y="90"/>
                  </a:lnTo>
                  <a:lnTo>
                    <a:pt x="1897" y="61"/>
                  </a:lnTo>
                  <a:lnTo>
                    <a:pt x="1926" y="61"/>
                  </a:lnTo>
                  <a:lnTo>
                    <a:pt x="1926" y="118"/>
                  </a:lnTo>
                  <a:lnTo>
                    <a:pt x="1897" y="118"/>
                  </a:lnTo>
                  <a:lnTo>
                    <a:pt x="1926" y="149"/>
                  </a:lnTo>
                  <a:lnTo>
                    <a:pt x="1985" y="149"/>
                  </a:lnTo>
                  <a:lnTo>
                    <a:pt x="1985" y="179"/>
                  </a:lnTo>
                  <a:lnTo>
                    <a:pt x="1955" y="179"/>
                  </a:lnTo>
                  <a:lnTo>
                    <a:pt x="1926" y="209"/>
                  </a:lnTo>
                  <a:lnTo>
                    <a:pt x="1926" y="238"/>
                  </a:lnTo>
                  <a:lnTo>
                    <a:pt x="1985" y="238"/>
                  </a:lnTo>
                  <a:lnTo>
                    <a:pt x="2015" y="209"/>
                  </a:lnTo>
                  <a:lnTo>
                    <a:pt x="2045" y="209"/>
                  </a:lnTo>
                  <a:lnTo>
                    <a:pt x="2045" y="238"/>
                  </a:lnTo>
                  <a:lnTo>
                    <a:pt x="1985" y="297"/>
                  </a:lnTo>
                  <a:lnTo>
                    <a:pt x="2045" y="267"/>
                  </a:lnTo>
                  <a:lnTo>
                    <a:pt x="2133" y="267"/>
                  </a:lnTo>
                  <a:lnTo>
                    <a:pt x="2163" y="297"/>
                  </a:lnTo>
                  <a:lnTo>
                    <a:pt x="2192" y="297"/>
                  </a:lnTo>
                  <a:lnTo>
                    <a:pt x="2192" y="327"/>
                  </a:lnTo>
                  <a:lnTo>
                    <a:pt x="2163" y="356"/>
                  </a:lnTo>
                  <a:lnTo>
                    <a:pt x="2192" y="356"/>
                  </a:lnTo>
                  <a:lnTo>
                    <a:pt x="2192" y="386"/>
                  </a:lnTo>
                  <a:lnTo>
                    <a:pt x="2163" y="386"/>
                  </a:lnTo>
                  <a:lnTo>
                    <a:pt x="2192" y="416"/>
                  </a:lnTo>
                  <a:lnTo>
                    <a:pt x="2192" y="445"/>
                  </a:lnTo>
                  <a:lnTo>
                    <a:pt x="2074" y="445"/>
                  </a:lnTo>
                  <a:lnTo>
                    <a:pt x="2133" y="474"/>
                  </a:lnTo>
                  <a:lnTo>
                    <a:pt x="2104" y="474"/>
                  </a:lnTo>
                  <a:lnTo>
                    <a:pt x="2074" y="504"/>
                  </a:lnTo>
                  <a:lnTo>
                    <a:pt x="2045" y="504"/>
                  </a:lnTo>
                  <a:lnTo>
                    <a:pt x="2015" y="534"/>
                  </a:lnTo>
                  <a:lnTo>
                    <a:pt x="1985" y="534"/>
                  </a:lnTo>
                  <a:lnTo>
                    <a:pt x="1955" y="565"/>
                  </a:lnTo>
                  <a:lnTo>
                    <a:pt x="1926" y="565"/>
                  </a:lnTo>
                  <a:lnTo>
                    <a:pt x="1955" y="592"/>
                  </a:lnTo>
                  <a:lnTo>
                    <a:pt x="1926" y="622"/>
                  </a:lnTo>
                  <a:lnTo>
                    <a:pt x="1867" y="622"/>
                  </a:lnTo>
                  <a:lnTo>
                    <a:pt x="1808" y="683"/>
                  </a:lnTo>
                  <a:lnTo>
                    <a:pt x="1778" y="652"/>
                  </a:lnTo>
                  <a:lnTo>
                    <a:pt x="1717" y="652"/>
                  </a:lnTo>
                  <a:lnTo>
                    <a:pt x="1690" y="683"/>
                  </a:lnTo>
                  <a:lnTo>
                    <a:pt x="1629" y="683"/>
                  </a:lnTo>
                  <a:lnTo>
                    <a:pt x="1599" y="711"/>
                  </a:lnTo>
                  <a:lnTo>
                    <a:pt x="1571" y="711"/>
                  </a:lnTo>
                  <a:lnTo>
                    <a:pt x="1541" y="741"/>
                  </a:lnTo>
                  <a:lnTo>
                    <a:pt x="1481" y="741"/>
                  </a:lnTo>
                  <a:lnTo>
                    <a:pt x="1481" y="771"/>
                  </a:lnTo>
                  <a:lnTo>
                    <a:pt x="1453" y="771"/>
                  </a:lnTo>
                  <a:lnTo>
                    <a:pt x="1422" y="801"/>
                  </a:lnTo>
                  <a:lnTo>
                    <a:pt x="1333" y="801"/>
                  </a:lnTo>
                  <a:lnTo>
                    <a:pt x="1333" y="771"/>
                  </a:lnTo>
                  <a:lnTo>
                    <a:pt x="1274" y="829"/>
                  </a:lnTo>
                  <a:lnTo>
                    <a:pt x="1096" y="829"/>
                  </a:lnTo>
                  <a:lnTo>
                    <a:pt x="1067" y="859"/>
                  </a:lnTo>
                  <a:lnTo>
                    <a:pt x="1096" y="890"/>
                  </a:lnTo>
                  <a:lnTo>
                    <a:pt x="1067" y="890"/>
                  </a:lnTo>
                  <a:lnTo>
                    <a:pt x="1037" y="920"/>
                  </a:lnTo>
                  <a:lnTo>
                    <a:pt x="918" y="920"/>
                  </a:lnTo>
                  <a:lnTo>
                    <a:pt x="887" y="947"/>
                  </a:lnTo>
                  <a:lnTo>
                    <a:pt x="800" y="947"/>
                  </a:lnTo>
                  <a:lnTo>
                    <a:pt x="769" y="920"/>
                  </a:lnTo>
                  <a:lnTo>
                    <a:pt x="680" y="920"/>
                  </a:lnTo>
                  <a:lnTo>
                    <a:pt x="651" y="890"/>
                  </a:lnTo>
                  <a:lnTo>
                    <a:pt x="504" y="890"/>
                  </a:lnTo>
                  <a:lnTo>
                    <a:pt x="504" y="859"/>
                  </a:lnTo>
                  <a:lnTo>
                    <a:pt x="532" y="829"/>
                  </a:lnTo>
                  <a:lnTo>
                    <a:pt x="504" y="801"/>
                  </a:lnTo>
                  <a:lnTo>
                    <a:pt x="473" y="829"/>
                  </a:lnTo>
                  <a:lnTo>
                    <a:pt x="444" y="829"/>
                  </a:lnTo>
                  <a:lnTo>
                    <a:pt x="444" y="801"/>
                  </a:lnTo>
                  <a:lnTo>
                    <a:pt x="414" y="829"/>
                  </a:lnTo>
                  <a:lnTo>
                    <a:pt x="386" y="801"/>
                  </a:lnTo>
                  <a:lnTo>
                    <a:pt x="355" y="801"/>
                  </a:lnTo>
                  <a:lnTo>
                    <a:pt x="386" y="771"/>
                  </a:lnTo>
                  <a:lnTo>
                    <a:pt x="325" y="771"/>
                  </a:lnTo>
                  <a:lnTo>
                    <a:pt x="295" y="801"/>
                  </a:lnTo>
                  <a:lnTo>
                    <a:pt x="0" y="801"/>
                  </a:lnTo>
                  <a:lnTo>
                    <a:pt x="0" y="741"/>
                  </a:lnTo>
                  <a:lnTo>
                    <a:pt x="30" y="741"/>
                  </a:lnTo>
                  <a:lnTo>
                    <a:pt x="58" y="771"/>
                  </a:lnTo>
                  <a:lnTo>
                    <a:pt x="88" y="741"/>
                  </a:lnTo>
                  <a:lnTo>
                    <a:pt x="177" y="741"/>
                  </a:lnTo>
                  <a:lnTo>
                    <a:pt x="177" y="711"/>
                  </a:lnTo>
                  <a:lnTo>
                    <a:pt x="237" y="711"/>
                  </a:lnTo>
                  <a:lnTo>
                    <a:pt x="207" y="683"/>
                  </a:lnTo>
                  <a:lnTo>
                    <a:pt x="237" y="652"/>
                  </a:lnTo>
                </a:path>
              </a:pathLst>
            </a:custGeom>
            <a:noFill/>
            <a:ln w="1588">
              <a:solidFill>
                <a:srgbClr val="000000"/>
              </a:solidFill>
              <a:prstDash val="solid"/>
              <a:round/>
              <a:headEnd/>
              <a:tailEnd/>
            </a:ln>
          </p:spPr>
          <p:txBody>
            <a:bodyPr/>
            <a:lstStyle/>
            <a:p>
              <a:endParaRPr lang="en-GB"/>
            </a:p>
          </p:txBody>
        </p:sp>
        <p:sp>
          <p:nvSpPr>
            <p:cNvPr id="13745" name="Freeform 433"/>
            <p:cNvSpPr>
              <a:spLocks/>
            </p:cNvSpPr>
            <p:nvPr/>
          </p:nvSpPr>
          <p:spPr bwMode="auto">
            <a:xfrm>
              <a:off x="2183" y="1543"/>
              <a:ext cx="30" cy="22"/>
            </a:xfrm>
            <a:custGeom>
              <a:avLst/>
              <a:gdLst/>
              <a:ahLst/>
              <a:cxnLst>
                <a:cxn ang="0">
                  <a:pos x="88" y="89"/>
                </a:cxn>
                <a:cxn ang="0">
                  <a:pos x="61" y="59"/>
                </a:cxn>
                <a:cxn ang="0">
                  <a:pos x="30" y="89"/>
                </a:cxn>
                <a:cxn ang="0">
                  <a:pos x="0" y="89"/>
                </a:cxn>
                <a:cxn ang="0">
                  <a:pos x="0" y="59"/>
                </a:cxn>
                <a:cxn ang="0">
                  <a:pos x="30" y="59"/>
                </a:cxn>
                <a:cxn ang="0">
                  <a:pos x="30" y="0"/>
                </a:cxn>
                <a:cxn ang="0">
                  <a:pos x="88" y="0"/>
                </a:cxn>
                <a:cxn ang="0">
                  <a:pos x="118" y="30"/>
                </a:cxn>
                <a:cxn ang="0">
                  <a:pos x="118" y="59"/>
                </a:cxn>
                <a:cxn ang="0">
                  <a:pos x="88" y="59"/>
                </a:cxn>
                <a:cxn ang="0">
                  <a:pos x="88" y="89"/>
                </a:cxn>
              </a:cxnLst>
              <a:rect l="0" t="0" r="r" b="b"/>
              <a:pathLst>
                <a:path w="118" h="89">
                  <a:moveTo>
                    <a:pt x="88" y="89"/>
                  </a:moveTo>
                  <a:lnTo>
                    <a:pt x="61" y="59"/>
                  </a:lnTo>
                  <a:lnTo>
                    <a:pt x="30" y="89"/>
                  </a:lnTo>
                  <a:lnTo>
                    <a:pt x="0" y="89"/>
                  </a:lnTo>
                  <a:lnTo>
                    <a:pt x="0" y="59"/>
                  </a:lnTo>
                  <a:lnTo>
                    <a:pt x="30" y="59"/>
                  </a:lnTo>
                  <a:lnTo>
                    <a:pt x="30" y="0"/>
                  </a:lnTo>
                  <a:lnTo>
                    <a:pt x="88" y="0"/>
                  </a:lnTo>
                  <a:lnTo>
                    <a:pt x="118" y="30"/>
                  </a:lnTo>
                  <a:lnTo>
                    <a:pt x="118" y="59"/>
                  </a:lnTo>
                  <a:lnTo>
                    <a:pt x="88" y="59"/>
                  </a:lnTo>
                  <a:lnTo>
                    <a:pt x="88" y="89"/>
                  </a:lnTo>
                </a:path>
              </a:pathLst>
            </a:custGeom>
            <a:noFill/>
            <a:ln w="1588">
              <a:solidFill>
                <a:srgbClr val="000000"/>
              </a:solidFill>
              <a:prstDash val="solid"/>
              <a:round/>
              <a:headEnd/>
              <a:tailEnd/>
            </a:ln>
          </p:spPr>
          <p:txBody>
            <a:bodyPr/>
            <a:lstStyle/>
            <a:p>
              <a:endParaRPr lang="en-GB"/>
            </a:p>
          </p:txBody>
        </p:sp>
        <p:sp>
          <p:nvSpPr>
            <p:cNvPr id="13746" name="Freeform 434"/>
            <p:cNvSpPr>
              <a:spLocks/>
            </p:cNvSpPr>
            <p:nvPr/>
          </p:nvSpPr>
          <p:spPr bwMode="auto">
            <a:xfrm>
              <a:off x="2205" y="1565"/>
              <a:ext cx="8" cy="7"/>
            </a:xfrm>
            <a:custGeom>
              <a:avLst/>
              <a:gdLst/>
              <a:ahLst/>
              <a:cxnLst>
                <a:cxn ang="0">
                  <a:pos x="0" y="0"/>
                </a:cxn>
                <a:cxn ang="0">
                  <a:pos x="30" y="0"/>
                </a:cxn>
                <a:cxn ang="0">
                  <a:pos x="30" y="30"/>
                </a:cxn>
                <a:cxn ang="0">
                  <a:pos x="0" y="0"/>
                </a:cxn>
              </a:cxnLst>
              <a:rect l="0" t="0" r="r" b="b"/>
              <a:pathLst>
                <a:path w="30" h="30">
                  <a:moveTo>
                    <a:pt x="0" y="0"/>
                  </a:moveTo>
                  <a:lnTo>
                    <a:pt x="30" y="0"/>
                  </a:lnTo>
                  <a:lnTo>
                    <a:pt x="30" y="30"/>
                  </a:lnTo>
                  <a:lnTo>
                    <a:pt x="0" y="0"/>
                  </a:lnTo>
                </a:path>
              </a:pathLst>
            </a:custGeom>
            <a:noFill/>
            <a:ln w="1588">
              <a:solidFill>
                <a:srgbClr val="000000"/>
              </a:solidFill>
              <a:prstDash val="solid"/>
              <a:round/>
              <a:headEnd/>
              <a:tailEnd/>
            </a:ln>
          </p:spPr>
          <p:txBody>
            <a:bodyPr/>
            <a:lstStyle/>
            <a:p>
              <a:endParaRPr lang="en-GB"/>
            </a:p>
          </p:txBody>
        </p:sp>
        <p:sp>
          <p:nvSpPr>
            <p:cNvPr id="13747" name="Freeform 435"/>
            <p:cNvSpPr>
              <a:spLocks/>
            </p:cNvSpPr>
            <p:nvPr/>
          </p:nvSpPr>
          <p:spPr bwMode="auto">
            <a:xfrm>
              <a:off x="1376" y="1365"/>
              <a:ext cx="7" cy="7"/>
            </a:xfrm>
            <a:custGeom>
              <a:avLst/>
              <a:gdLst/>
              <a:ahLst/>
              <a:cxnLst>
                <a:cxn ang="0">
                  <a:pos x="0" y="0"/>
                </a:cxn>
                <a:cxn ang="0">
                  <a:pos x="29" y="27"/>
                </a:cxn>
                <a:cxn ang="0">
                  <a:pos x="29" y="0"/>
                </a:cxn>
                <a:cxn ang="0">
                  <a:pos x="0" y="0"/>
                </a:cxn>
              </a:cxnLst>
              <a:rect l="0" t="0" r="r" b="b"/>
              <a:pathLst>
                <a:path w="29" h="27">
                  <a:moveTo>
                    <a:pt x="0" y="0"/>
                  </a:moveTo>
                  <a:lnTo>
                    <a:pt x="29" y="27"/>
                  </a:lnTo>
                  <a:lnTo>
                    <a:pt x="29" y="0"/>
                  </a:lnTo>
                  <a:lnTo>
                    <a:pt x="0" y="0"/>
                  </a:lnTo>
                </a:path>
              </a:pathLst>
            </a:custGeom>
            <a:noFill/>
            <a:ln w="1588">
              <a:solidFill>
                <a:srgbClr val="000000"/>
              </a:solidFill>
              <a:prstDash val="solid"/>
              <a:round/>
              <a:headEnd/>
              <a:tailEnd/>
            </a:ln>
          </p:spPr>
          <p:txBody>
            <a:bodyPr/>
            <a:lstStyle/>
            <a:p>
              <a:endParaRPr lang="en-GB"/>
            </a:p>
          </p:txBody>
        </p:sp>
        <p:sp>
          <p:nvSpPr>
            <p:cNvPr id="13748" name="Line 436"/>
            <p:cNvSpPr>
              <a:spLocks noChangeShapeType="1"/>
            </p:cNvSpPr>
            <p:nvPr/>
          </p:nvSpPr>
          <p:spPr bwMode="auto">
            <a:xfrm flipH="1">
              <a:off x="1368" y="1365"/>
              <a:ext cx="8" cy="7"/>
            </a:xfrm>
            <a:prstGeom prst="line">
              <a:avLst/>
            </a:prstGeom>
            <a:noFill/>
            <a:ln w="1588">
              <a:solidFill>
                <a:srgbClr val="000000"/>
              </a:solidFill>
              <a:round/>
              <a:headEnd/>
              <a:tailEnd/>
            </a:ln>
          </p:spPr>
          <p:txBody>
            <a:bodyPr/>
            <a:lstStyle/>
            <a:p>
              <a:endParaRPr lang="en-GB"/>
            </a:p>
          </p:txBody>
        </p:sp>
        <p:sp>
          <p:nvSpPr>
            <p:cNvPr id="13749" name="Freeform 437"/>
            <p:cNvSpPr>
              <a:spLocks/>
            </p:cNvSpPr>
            <p:nvPr/>
          </p:nvSpPr>
          <p:spPr bwMode="auto">
            <a:xfrm>
              <a:off x="1368" y="1365"/>
              <a:ext cx="8" cy="7"/>
            </a:xfrm>
            <a:custGeom>
              <a:avLst/>
              <a:gdLst/>
              <a:ahLst/>
              <a:cxnLst>
                <a:cxn ang="0">
                  <a:pos x="0" y="27"/>
                </a:cxn>
                <a:cxn ang="0">
                  <a:pos x="29" y="27"/>
                </a:cxn>
                <a:cxn ang="0">
                  <a:pos x="29" y="0"/>
                </a:cxn>
              </a:cxnLst>
              <a:rect l="0" t="0" r="r" b="b"/>
              <a:pathLst>
                <a:path w="29" h="27">
                  <a:moveTo>
                    <a:pt x="0" y="27"/>
                  </a:moveTo>
                  <a:lnTo>
                    <a:pt x="29" y="27"/>
                  </a:lnTo>
                  <a:lnTo>
                    <a:pt x="29" y="0"/>
                  </a:lnTo>
                </a:path>
              </a:pathLst>
            </a:custGeom>
            <a:noFill/>
            <a:ln w="1588">
              <a:solidFill>
                <a:srgbClr val="000000"/>
              </a:solidFill>
              <a:prstDash val="solid"/>
              <a:round/>
              <a:headEnd/>
              <a:tailEnd/>
            </a:ln>
          </p:spPr>
          <p:txBody>
            <a:bodyPr/>
            <a:lstStyle/>
            <a:p>
              <a:endParaRPr lang="en-GB"/>
            </a:p>
          </p:txBody>
        </p:sp>
        <p:sp>
          <p:nvSpPr>
            <p:cNvPr id="13750" name="Freeform 438"/>
            <p:cNvSpPr>
              <a:spLocks/>
            </p:cNvSpPr>
            <p:nvPr/>
          </p:nvSpPr>
          <p:spPr bwMode="auto">
            <a:xfrm>
              <a:off x="1361" y="1372"/>
              <a:ext cx="7" cy="15"/>
            </a:xfrm>
            <a:custGeom>
              <a:avLst/>
              <a:gdLst/>
              <a:ahLst/>
              <a:cxnLst>
                <a:cxn ang="0">
                  <a:pos x="30" y="60"/>
                </a:cxn>
                <a:cxn ang="0">
                  <a:pos x="0" y="60"/>
                </a:cxn>
                <a:cxn ang="0">
                  <a:pos x="0" y="30"/>
                </a:cxn>
                <a:cxn ang="0">
                  <a:pos x="30" y="0"/>
                </a:cxn>
              </a:cxnLst>
              <a:rect l="0" t="0" r="r" b="b"/>
              <a:pathLst>
                <a:path w="30" h="60">
                  <a:moveTo>
                    <a:pt x="30" y="60"/>
                  </a:moveTo>
                  <a:lnTo>
                    <a:pt x="0" y="60"/>
                  </a:lnTo>
                  <a:lnTo>
                    <a:pt x="0" y="30"/>
                  </a:lnTo>
                  <a:lnTo>
                    <a:pt x="30" y="0"/>
                  </a:lnTo>
                </a:path>
              </a:pathLst>
            </a:custGeom>
            <a:noFill/>
            <a:ln w="1588">
              <a:solidFill>
                <a:srgbClr val="000000"/>
              </a:solidFill>
              <a:prstDash val="solid"/>
              <a:round/>
              <a:headEnd/>
              <a:tailEnd/>
            </a:ln>
          </p:spPr>
          <p:txBody>
            <a:bodyPr/>
            <a:lstStyle/>
            <a:p>
              <a:endParaRPr lang="en-GB"/>
            </a:p>
          </p:txBody>
        </p:sp>
        <p:sp>
          <p:nvSpPr>
            <p:cNvPr id="13751" name="Freeform 439"/>
            <p:cNvSpPr>
              <a:spLocks/>
            </p:cNvSpPr>
            <p:nvPr/>
          </p:nvSpPr>
          <p:spPr bwMode="auto">
            <a:xfrm>
              <a:off x="1368" y="1380"/>
              <a:ext cx="15" cy="7"/>
            </a:xfrm>
            <a:custGeom>
              <a:avLst/>
              <a:gdLst/>
              <a:ahLst/>
              <a:cxnLst>
                <a:cxn ang="0">
                  <a:pos x="0" y="30"/>
                </a:cxn>
                <a:cxn ang="0">
                  <a:pos x="58" y="30"/>
                </a:cxn>
                <a:cxn ang="0">
                  <a:pos x="29" y="0"/>
                </a:cxn>
                <a:cxn ang="0">
                  <a:pos x="0" y="30"/>
                </a:cxn>
              </a:cxnLst>
              <a:rect l="0" t="0" r="r" b="b"/>
              <a:pathLst>
                <a:path w="58" h="30">
                  <a:moveTo>
                    <a:pt x="0" y="30"/>
                  </a:moveTo>
                  <a:lnTo>
                    <a:pt x="58" y="30"/>
                  </a:lnTo>
                  <a:lnTo>
                    <a:pt x="29" y="0"/>
                  </a:lnTo>
                  <a:lnTo>
                    <a:pt x="0" y="30"/>
                  </a:lnTo>
                </a:path>
              </a:pathLst>
            </a:custGeom>
            <a:noFill/>
            <a:ln w="1588">
              <a:solidFill>
                <a:srgbClr val="000000"/>
              </a:solidFill>
              <a:prstDash val="solid"/>
              <a:round/>
              <a:headEnd/>
              <a:tailEnd/>
            </a:ln>
          </p:spPr>
          <p:txBody>
            <a:bodyPr/>
            <a:lstStyle/>
            <a:p>
              <a:endParaRPr lang="en-GB"/>
            </a:p>
          </p:txBody>
        </p:sp>
        <p:sp>
          <p:nvSpPr>
            <p:cNvPr id="13752" name="Freeform 440"/>
            <p:cNvSpPr>
              <a:spLocks/>
            </p:cNvSpPr>
            <p:nvPr/>
          </p:nvSpPr>
          <p:spPr bwMode="auto">
            <a:xfrm>
              <a:off x="2390" y="1787"/>
              <a:ext cx="23" cy="22"/>
            </a:xfrm>
            <a:custGeom>
              <a:avLst/>
              <a:gdLst/>
              <a:ahLst/>
              <a:cxnLst>
                <a:cxn ang="0">
                  <a:pos x="88" y="59"/>
                </a:cxn>
                <a:cxn ang="0">
                  <a:pos x="60" y="89"/>
                </a:cxn>
                <a:cxn ang="0">
                  <a:pos x="0" y="29"/>
                </a:cxn>
                <a:cxn ang="0">
                  <a:pos x="30" y="0"/>
                </a:cxn>
                <a:cxn ang="0">
                  <a:pos x="60" y="0"/>
                </a:cxn>
                <a:cxn ang="0">
                  <a:pos x="60" y="29"/>
                </a:cxn>
                <a:cxn ang="0">
                  <a:pos x="88" y="59"/>
                </a:cxn>
              </a:cxnLst>
              <a:rect l="0" t="0" r="r" b="b"/>
              <a:pathLst>
                <a:path w="88" h="89">
                  <a:moveTo>
                    <a:pt x="88" y="59"/>
                  </a:moveTo>
                  <a:lnTo>
                    <a:pt x="60" y="89"/>
                  </a:lnTo>
                  <a:lnTo>
                    <a:pt x="0" y="29"/>
                  </a:lnTo>
                  <a:lnTo>
                    <a:pt x="30" y="0"/>
                  </a:lnTo>
                  <a:lnTo>
                    <a:pt x="60" y="0"/>
                  </a:lnTo>
                  <a:lnTo>
                    <a:pt x="60" y="29"/>
                  </a:lnTo>
                  <a:lnTo>
                    <a:pt x="88" y="59"/>
                  </a:lnTo>
                </a:path>
              </a:pathLst>
            </a:custGeom>
            <a:noFill/>
            <a:ln w="1588">
              <a:solidFill>
                <a:srgbClr val="000000"/>
              </a:solidFill>
              <a:prstDash val="solid"/>
              <a:round/>
              <a:headEnd/>
              <a:tailEnd/>
            </a:ln>
          </p:spPr>
          <p:txBody>
            <a:bodyPr/>
            <a:lstStyle/>
            <a:p>
              <a:endParaRPr lang="en-GB"/>
            </a:p>
          </p:txBody>
        </p:sp>
        <p:sp>
          <p:nvSpPr>
            <p:cNvPr id="13753" name="Freeform 441"/>
            <p:cNvSpPr>
              <a:spLocks/>
            </p:cNvSpPr>
            <p:nvPr/>
          </p:nvSpPr>
          <p:spPr bwMode="auto">
            <a:xfrm>
              <a:off x="2390" y="1802"/>
              <a:ext cx="8" cy="14"/>
            </a:xfrm>
            <a:custGeom>
              <a:avLst/>
              <a:gdLst/>
              <a:ahLst/>
              <a:cxnLst>
                <a:cxn ang="0">
                  <a:pos x="0" y="30"/>
                </a:cxn>
                <a:cxn ang="0">
                  <a:pos x="0" y="0"/>
                </a:cxn>
                <a:cxn ang="0">
                  <a:pos x="30" y="30"/>
                </a:cxn>
                <a:cxn ang="0">
                  <a:pos x="30" y="59"/>
                </a:cxn>
                <a:cxn ang="0">
                  <a:pos x="0" y="30"/>
                </a:cxn>
              </a:cxnLst>
              <a:rect l="0" t="0" r="r" b="b"/>
              <a:pathLst>
                <a:path w="30" h="59">
                  <a:moveTo>
                    <a:pt x="0" y="30"/>
                  </a:moveTo>
                  <a:lnTo>
                    <a:pt x="0" y="0"/>
                  </a:lnTo>
                  <a:lnTo>
                    <a:pt x="30" y="30"/>
                  </a:lnTo>
                  <a:lnTo>
                    <a:pt x="30" y="59"/>
                  </a:lnTo>
                  <a:lnTo>
                    <a:pt x="0" y="30"/>
                  </a:lnTo>
                </a:path>
              </a:pathLst>
            </a:custGeom>
            <a:noFill/>
            <a:ln w="1588">
              <a:solidFill>
                <a:srgbClr val="000000"/>
              </a:solidFill>
              <a:prstDash val="solid"/>
              <a:round/>
              <a:headEnd/>
              <a:tailEnd/>
            </a:ln>
          </p:spPr>
          <p:txBody>
            <a:bodyPr/>
            <a:lstStyle/>
            <a:p>
              <a:endParaRPr lang="en-GB"/>
            </a:p>
          </p:txBody>
        </p:sp>
        <p:sp>
          <p:nvSpPr>
            <p:cNvPr id="13754" name="Freeform 442"/>
            <p:cNvSpPr>
              <a:spLocks/>
            </p:cNvSpPr>
            <p:nvPr/>
          </p:nvSpPr>
          <p:spPr bwMode="auto">
            <a:xfrm>
              <a:off x="2413" y="1802"/>
              <a:ext cx="15" cy="7"/>
            </a:xfrm>
            <a:custGeom>
              <a:avLst/>
              <a:gdLst/>
              <a:ahLst/>
              <a:cxnLst>
                <a:cxn ang="0">
                  <a:pos x="0" y="0"/>
                </a:cxn>
                <a:cxn ang="0">
                  <a:pos x="60" y="0"/>
                </a:cxn>
                <a:cxn ang="0">
                  <a:pos x="30" y="30"/>
                </a:cxn>
                <a:cxn ang="0">
                  <a:pos x="0" y="0"/>
                </a:cxn>
              </a:cxnLst>
              <a:rect l="0" t="0" r="r" b="b"/>
              <a:pathLst>
                <a:path w="60" h="30">
                  <a:moveTo>
                    <a:pt x="0" y="0"/>
                  </a:moveTo>
                  <a:lnTo>
                    <a:pt x="60" y="0"/>
                  </a:lnTo>
                  <a:lnTo>
                    <a:pt x="30" y="30"/>
                  </a:lnTo>
                  <a:lnTo>
                    <a:pt x="0" y="0"/>
                  </a:lnTo>
                </a:path>
              </a:pathLst>
            </a:custGeom>
            <a:noFill/>
            <a:ln w="1588">
              <a:solidFill>
                <a:srgbClr val="000000"/>
              </a:solidFill>
              <a:prstDash val="solid"/>
              <a:round/>
              <a:headEnd/>
              <a:tailEnd/>
            </a:ln>
          </p:spPr>
          <p:txBody>
            <a:bodyPr/>
            <a:lstStyle/>
            <a:p>
              <a:endParaRPr lang="en-GB"/>
            </a:p>
          </p:txBody>
        </p:sp>
        <p:sp>
          <p:nvSpPr>
            <p:cNvPr id="13755" name="Freeform 443"/>
            <p:cNvSpPr>
              <a:spLocks/>
            </p:cNvSpPr>
            <p:nvPr/>
          </p:nvSpPr>
          <p:spPr bwMode="auto">
            <a:xfrm>
              <a:off x="2153" y="1839"/>
              <a:ext cx="60" cy="59"/>
            </a:xfrm>
            <a:custGeom>
              <a:avLst/>
              <a:gdLst/>
              <a:ahLst/>
              <a:cxnLst>
                <a:cxn ang="0">
                  <a:pos x="207" y="28"/>
                </a:cxn>
                <a:cxn ang="0">
                  <a:pos x="237" y="0"/>
                </a:cxn>
                <a:cxn ang="0">
                  <a:pos x="237" y="58"/>
                </a:cxn>
                <a:cxn ang="0">
                  <a:pos x="207" y="58"/>
                </a:cxn>
                <a:cxn ang="0">
                  <a:pos x="237" y="88"/>
                </a:cxn>
                <a:cxn ang="0">
                  <a:pos x="207" y="88"/>
                </a:cxn>
                <a:cxn ang="0">
                  <a:pos x="180" y="119"/>
                </a:cxn>
                <a:cxn ang="0">
                  <a:pos x="180" y="146"/>
                </a:cxn>
                <a:cxn ang="0">
                  <a:pos x="149" y="146"/>
                </a:cxn>
                <a:cxn ang="0">
                  <a:pos x="149" y="176"/>
                </a:cxn>
                <a:cxn ang="0">
                  <a:pos x="89" y="176"/>
                </a:cxn>
                <a:cxn ang="0">
                  <a:pos x="60" y="207"/>
                </a:cxn>
                <a:cxn ang="0">
                  <a:pos x="60" y="237"/>
                </a:cxn>
                <a:cxn ang="0">
                  <a:pos x="30" y="237"/>
                </a:cxn>
                <a:cxn ang="0">
                  <a:pos x="0" y="207"/>
                </a:cxn>
                <a:cxn ang="0">
                  <a:pos x="30" y="207"/>
                </a:cxn>
                <a:cxn ang="0">
                  <a:pos x="60" y="176"/>
                </a:cxn>
                <a:cxn ang="0">
                  <a:pos x="0" y="176"/>
                </a:cxn>
                <a:cxn ang="0">
                  <a:pos x="30" y="146"/>
                </a:cxn>
                <a:cxn ang="0">
                  <a:pos x="0" y="119"/>
                </a:cxn>
                <a:cxn ang="0">
                  <a:pos x="30" y="88"/>
                </a:cxn>
                <a:cxn ang="0">
                  <a:pos x="60" y="88"/>
                </a:cxn>
                <a:cxn ang="0">
                  <a:pos x="60" y="119"/>
                </a:cxn>
                <a:cxn ang="0">
                  <a:pos x="89" y="88"/>
                </a:cxn>
                <a:cxn ang="0">
                  <a:pos x="89" y="58"/>
                </a:cxn>
                <a:cxn ang="0">
                  <a:pos x="149" y="58"/>
                </a:cxn>
                <a:cxn ang="0">
                  <a:pos x="180" y="28"/>
                </a:cxn>
                <a:cxn ang="0">
                  <a:pos x="207" y="28"/>
                </a:cxn>
              </a:cxnLst>
              <a:rect l="0" t="0" r="r" b="b"/>
              <a:pathLst>
                <a:path w="237" h="237">
                  <a:moveTo>
                    <a:pt x="207" y="28"/>
                  </a:moveTo>
                  <a:lnTo>
                    <a:pt x="237" y="0"/>
                  </a:lnTo>
                  <a:lnTo>
                    <a:pt x="237" y="58"/>
                  </a:lnTo>
                  <a:lnTo>
                    <a:pt x="207" y="58"/>
                  </a:lnTo>
                  <a:lnTo>
                    <a:pt x="237" y="88"/>
                  </a:lnTo>
                  <a:lnTo>
                    <a:pt x="207" y="88"/>
                  </a:lnTo>
                  <a:lnTo>
                    <a:pt x="180" y="119"/>
                  </a:lnTo>
                  <a:lnTo>
                    <a:pt x="180" y="146"/>
                  </a:lnTo>
                  <a:lnTo>
                    <a:pt x="149" y="146"/>
                  </a:lnTo>
                  <a:lnTo>
                    <a:pt x="149" y="176"/>
                  </a:lnTo>
                  <a:lnTo>
                    <a:pt x="89" y="176"/>
                  </a:lnTo>
                  <a:lnTo>
                    <a:pt x="60" y="207"/>
                  </a:lnTo>
                  <a:lnTo>
                    <a:pt x="60" y="237"/>
                  </a:lnTo>
                  <a:lnTo>
                    <a:pt x="30" y="237"/>
                  </a:lnTo>
                  <a:lnTo>
                    <a:pt x="0" y="207"/>
                  </a:lnTo>
                  <a:lnTo>
                    <a:pt x="30" y="207"/>
                  </a:lnTo>
                  <a:lnTo>
                    <a:pt x="60" y="176"/>
                  </a:lnTo>
                  <a:lnTo>
                    <a:pt x="0" y="176"/>
                  </a:lnTo>
                  <a:lnTo>
                    <a:pt x="30" y="146"/>
                  </a:lnTo>
                  <a:lnTo>
                    <a:pt x="0" y="119"/>
                  </a:lnTo>
                  <a:lnTo>
                    <a:pt x="30" y="88"/>
                  </a:lnTo>
                  <a:lnTo>
                    <a:pt x="60" y="88"/>
                  </a:lnTo>
                  <a:lnTo>
                    <a:pt x="60" y="119"/>
                  </a:lnTo>
                  <a:lnTo>
                    <a:pt x="89" y="88"/>
                  </a:lnTo>
                  <a:lnTo>
                    <a:pt x="89" y="58"/>
                  </a:lnTo>
                  <a:lnTo>
                    <a:pt x="149" y="58"/>
                  </a:lnTo>
                  <a:lnTo>
                    <a:pt x="180" y="28"/>
                  </a:lnTo>
                  <a:lnTo>
                    <a:pt x="207" y="28"/>
                  </a:lnTo>
                </a:path>
              </a:pathLst>
            </a:custGeom>
            <a:noFill/>
            <a:ln w="1588">
              <a:solidFill>
                <a:srgbClr val="000000"/>
              </a:solidFill>
              <a:prstDash val="solid"/>
              <a:round/>
              <a:headEnd/>
              <a:tailEnd/>
            </a:ln>
          </p:spPr>
          <p:txBody>
            <a:bodyPr/>
            <a:lstStyle/>
            <a:p>
              <a:endParaRPr lang="en-GB"/>
            </a:p>
          </p:txBody>
        </p:sp>
        <p:sp>
          <p:nvSpPr>
            <p:cNvPr id="13756" name="Freeform 444"/>
            <p:cNvSpPr>
              <a:spLocks/>
            </p:cNvSpPr>
            <p:nvPr/>
          </p:nvSpPr>
          <p:spPr bwMode="auto">
            <a:xfrm>
              <a:off x="2168" y="1905"/>
              <a:ext cx="52" cy="45"/>
            </a:xfrm>
            <a:custGeom>
              <a:avLst/>
              <a:gdLst/>
              <a:ahLst/>
              <a:cxnLst>
                <a:cxn ang="0">
                  <a:pos x="207" y="149"/>
                </a:cxn>
                <a:cxn ang="0">
                  <a:pos x="177" y="149"/>
                </a:cxn>
                <a:cxn ang="0">
                  <a:pos x="147" y="179"/>
                </a:cxn>
                <a:cxn ang="0">
                  <a:pos x="120" y="149"/>
                </a:cxn>
                <a:cxn ang="0">
                  <a:pos x="89" y="149"/>
                </a:cxn>
                <a:cxn ang="0">
                  <a:pos x="59" y="118"/>
                </a:cxn>
                <a:cxn ang="0">
                  <a:pos x="0" y="60"/>
                </a:cxn>
                <a:cxn ang="0">
                  <a:pos x="29" y="60"/>
                </a:cxn>
                <a:cxn ang="0">
                  <a:pos x="59" y="31"/>
                </a:cxn>
                <a:cxn ang="0">
                  <a:pos x="89" y="60"/>
                </a:cxn>
                <a:cxn ang="0">
                  <a:pos x="120" y="60"/>
                </a:cxn>
                <a:cxn ang="0">
                  <a:pos x="120" y="0"/>
                </a:cxn>
                <a:cxn ang="0">
                  <a:pos x="147" y="0"/>
                </a:cxn>
                <a:cxn ang="0">
                  <a:pos x="147" y="90"/>
                </a:cxn>
                <a:cxn ang="0">
                  <a:pos x="207" y="149"/>
                </a:cxn>
              </a:cxnLst>
              <a:rect l="0" t="0" r="r" b="b"/>
              <a:pathLst>
                <a:path w="207" h="179">
                  <a:moveTo>
                    <a:pt x="207" y="149"/>
                  </a:moveTo>
                  <a:lnTo>
                    <a:pt x="177" y="149"/>
                  </a:lnTo>
                  <a:lnTo>
                    <a:pt x="147" y="179"/>
                  </a:lnTo>
                  <a:lnTo>
                    <a:pt x="120" y="149"/>
                  </a:lnTo>
                  <a:lnTo>
                    <a:pt x="89" y="149"/>
                  </a:lnTo>
                  <a:lnTo>
                    <a:pt x="59" y="118"/>
                  </a:lnTo>
                  <a:lnTo>
                    <a:pt x="0" y="60"/>
                  </a:lnTo>
                  <a:lnTo>
                    <a:pt x="29" y="60"/>
                  </a:lnTo>
                  <a:lnTo>
                    <a:pt x="59" y="31"/>
                  </a:lnTo>
                  <a:lnTo>
                    <a:pt x="89" y="60"/>
                  </a:lnTo>
                  <a:lnTo>
                    <a:pt x="120" y="60"/>
                  </a:lnTo>
                  <a:lnTo>
                    <a:pt x="120" y="0"/>
                  </a:lnTo>
                  <a:lnTo>
                    <a:pt x="147" y="0"/>
                  </a:lnTo>
                  <a:lnTo>
                    <a:pt x="147" y="90"/>
                  </a:lnTo>
                  <a:lnTo>
                    <a:pt x="207" y="149"/>
                  </a:lnTo>
                </a:path>
              </a:pathLst>
            </a:custGeom>
            <a:noFill/>
            <a:ln w="1588">
              <a:solidFill>
                <a:srgbClr val="000000"/>
              </a:solidFill>
              <a:prstDash val="solid"/>
              <a:round/>
              <a:headEnd/>
              <a:tailEnd/>
            </a:ln>
          </p:spPr>
          <p:txBody>
            <a:bodyPr/>
            <a:lstStyle/>
            <a:p>
              <a:endParaRPr lang="en-GB"/>
            </a:p>
          </p:txBody>
        </p:sp>
        <p:sp>
          <p:nvSpPr>
            <p:cNvPr id="13757" name="Freeform 445"/>
            <p:cNvSpPr>
              <a:spLocks/>
            </p:cNvSpPr>
            <p:nvPr/>
          </p:nvSpPr>
          <p:spPr bwMode="auto">
            <a:xfrm>
              <a:off x="2124" y="1905"/>
              <a:ext cx="22" cy="15"/>
            </a:xfrm>
            <a:custGeom>
              <a:avLst/>
              <a:gdLst/>
              <a:ahLst/>
              <a:cxnLst>
                <a:cxn ang="0">
                  <a:pos x="60" y="60"/>
                </a:cxn>
                <a:cxn ang="0">
                  <a:pos x="30" y="31"/>
                </a:cxn>
                <a:cxn ang="0">
                  <a:pos x="0" y="31"/>
                </a:cxn>
                <a:cxn ang="0">
                  <a:pos x="30" y="0"/>
                </a:cxn>
                <a:cxn ang="0">
                  <a:pos x="89" y="0"/>
                </a:cxn>
                <a:cxn ang="0">
                  <a:pos x="89" y="31"/>
                </a:cxn>
                <a:cxn ang="0">
                  <a:pos x="60" y="31"/>
                </a:cxn>
                <a:cxn ang="0">
                  <a:pos x="60" y="60"/>
                </a:cxn>
              </a:cxnLst>
              <a:rect l="0" t="0" r="r" b="b"/>
              <a:pathLst>
                <a:path w="89" h="60">
                  <a:moveTo>
                    <a:pt x="60" y="60"/>
                  </a:moveTo>
                  <a:lnTo>
                    <a:pt x="30" y="31"/>
                  </a:lnTo>
                  <a:lnTo>
                    <a:pt x="0" y="31"/>
                  </a:lnTo>
                  <a:lnTo>
                    <a:pt x="30" y="0"/>
                  </a:lnTo>
                  <a:lnTo>
                    <a:pt x="89" y="0"/>
                  </a:lnTo>
                  <a:lnTo>
                    <a:pt x="89" y="31"/>
                  </a:lnTo>
                  <a:lnTo>
                    <a:pt x="60" y="31"/>
                  </a:lnTo>
                  <a:lnTo>
                    <a:pt x="60" y="60"/>
                  </a:lnTo>
                </a:path>
              </a:pathLst>
            </a:custGeom>
            <a:noFill/>
            <a:ln w="1588">
              <a:solidFill>
                <a:srgbClr val="000000"/>
              </a:solidFill>
              <a:prstDash val="solid"/>
              <a:round/>
              <a:headEnd/>
              <a:tailEnd/>
            </a:ln>
          </p:spPr>
          <p:txBody>
            <a:bodyPr/>
            <a:lstStyle/>
            <a:p>
              <a:endParaRPr lang="en-GB"/>
            </a:p>
          </p:txBody>
        </p:sp>
        <p:sp>
          <p:nvSpPr>
            <p:cNvPr id="13758" name="Freeform 446"/>
            <p:cNvSpPr>
              <a:spLocks/>
            </p:cNvSpPr>
            <p:nvPr/>
          </p:nvSpPr>
          <p:spPr bwMode="auto">
            <a:xfrm>
              <a:off x="2124" y="1928"/>
              <a:ext cx="15" cy="22"/>
            </a:xfrm>
            <a:custGeom>
              <a:avLst/>
              <a:gdLst/>
              <a:ahLst/>
              <a:cxnLst>
                <a:cxn ang="0">
                  <a:pos x="30" y="0"/>
                </a:cxn>
                <a:cxn ang="0">
                  <a:pos x="60" y="28"/>
                </a:cxn>
                <a:cxn ang="0">
                  <a:pos x="30" y="59"/>
                </a:cxn>
                <a:cxn ang="0">
                  <a:pos x="30" y="89"/>
                </a:cxn>
                <a:cxn ang="0">
                  <a:pos x="0" y="59"/>
                </a:cxn>
                <a:cxn ang="0">
                  <a:pos x="0" y="28"/>
                </a:cxn>
                <a:cxn ang="0">
                  <a:pos x="30" y="0"/>
                </a:cxn>
              </a:cxnLst>
              <a:rect l="0" t="0" r="r" b="b"/>
              <a:pathLst>
                <a:path w="60" h="89">
                  <a:moveTo>
                    <a:pt x="30" y="0"/>
                  </a:moveTo>
                  <a:lnTo>
                    <a:pt x="60" y="28"/>
                  </a:lnTo>
                  <a:lnTo>
                    <a:pt x="30" y="59"/>
                  </a:lnTo>
                  <a:lnTo>
                    <a:pt x="30" y="89"/>
                  </a:lnTo>
                  <a:lnTo>
                    <a:pt x="0" y="59"/>
                  </a:lnTo>
                  <a:lnTo>
                    <a:pt x="0" y="28"/>
                  </a:lnTo>
                  <a:lnTo>
                    <a:pt x="30" y="0"/>
                  </a:lnTo>
                </a:path>
              </a:pathLst>
            </a:custGeom>
            <a:noFill/>
            <a:ln w="1588">
              <a:solidFill>
                <a:srgbClr val="000000"/>
              </a:solidFill>
              <a:prstDash val="solid"/>
              <a:round/>
              <a:headEnd/>
              <a:tailEnd/>
            </a:ln>
          </p:spPr>
          <p:txBody>
            <a:bodyPr/>
            <a:lstStyle/>
            <a:p>
              <a:endParaRPr lang="en-GB"/>
            </a:p>
          </p:txBody>
        </p:sp>
        <p:sp>
          <p:nvSpPr>
            <p:cNvPr id="13759" name="Freeform 447"/>
            <p:cNvSpPr>
              <a:spLocks/>
            </p:cNvSpPr>
            <p:nvPr/>
          </p:nvSpPr>
          <p:spPr bwMode="auto">
            <a:xfrm>
              <a:off x="2131" y="1920"/>
              <a:ext cx="8" cy="8"/>
            </a:xfrm>
            <a:custGeom>
              <a:avLst/>
              <a:gdLst/>
              <a:ahLst/>
              <a:cxnLst>
                <a:cxn ang="0">
                  <a:pos x="30" y="0"/>
                </a:cxn>
                <a:cxn ang="0">
                  <a:pos x="30" y="30"/>
                </a:cxn>
                <a:cxn ang="0">
                  <a:pos x="0" y="0"/>
                </a:cxn>
                <a:cxn ang="0">
                  <a:pos x="30" y="0"/>
                </a:cxn>
              </a:cxnLst>
              <a:rect l="0" t="0" r="r" b="b"/>
              <a:pathLst>
                <a:path w="30" h="30">
                  <a:moveTo>
                    <a:pt x="30" y="0"/>
                  </a:moveTo>
                  <a:lnTo>
                    <a:pt x="30" y="30"/>
                  </a:lnTo>
                  <a:lnTo>
                    <a:pt x="0" y="0"/>
                  </a:lnTo>
                  <a:lnTo>
                    <a:pt x="30" y="0"/>
                  </a:lnTo>
                </a:path>
              </a:pathLst>
            </a:custGeom>
            <a:noFill/>
            <a:ln w="1588">
              <a:solidFill>
                <a:srgbClr val="000000"/>
              </a:solidFill>
              <a:prstDash val="solid"/>
              <a:round/>
              <a:headEnd/>
              <a:tailEnd/>
            </a:ln>
          </p:spPr>
          <p:txBody>
            <a:bodyPr/>
            <a:lstStyle/>
            <a:p>
              <a:endParaRPr lang="en-GB"/>
            </a:p>
          </p:txBody>
        </p:sp>
        <p:sp>
          <p:nvSpPr>
            <p:cNvPr id="13760" name="Freeform 448"/>
            <p:cNvSpPr>
              <a:spLocks/>
            </p:cNvSpPr>
            <p:nvPr/>
          </p:nvSpPr>
          <p:spPr bwMode="auto">
            <a:xfrm>
              <a:off x="2168" y="2046"/>
              <a:ext cx="30" cy="22"/>
            </a:xfrm>
            <a:custGeom>
              <a:avLst/>
              <a:gdLst/>
              <a:ahLst/>
              <a:cxnLst>
                <a:cxn ang="0">
                  <a:pos x="89" y="0"/>
                </a:cxn>
                <a:cxn ang="0">
                  <a:pos x="120" y="29"/>
                </a:cxn>
                <a:cxn ang="0">
                  <a:pos x="120" y="59"/>
                </a:cxn>
                <a:cxn ang="0">
                  <a:pos x="89" y="89"/>
                </a:cxn>
                <a:cxn ang="0">
                  <a:pos x="59" y="89"/>
                </a:cxn>
                <a:cxn ang="0">
                  <a:pos x="59" y="59"/>
                </a:cxn>
                <a:cxn ang="0">
                  <a:pos x="29" y="59"/>
                </a:cxn>
                <a:cxn ang="0">
                  <a:pos x="0" y="89"/>
                </a:cxn>
                <a:cxn ang="0">
                  <a:pos x="29" y="29"/>
                </a:cxn>
                <a:cxn ang="0">
                  <a:pos x="29" y="0"/>
                </a:cxn>
                <a:cxn ang="0">
                  <a:pos x="89" y="0"/>
                </a:cxn>
              </a:cxnLst>
              <a:rect l="0" t="0" r="r" b="b"/>
              <a:pathLst>
                <a:path w="120" h="89">
                  <a:moveTo>
                    <a:pt x="89" y="0"/>
                  </a:moveTo>
                  <a:lnTo>
                    <a:pt x="120" y="29"/>
                  </a:lnTo>
                  <a:lnTo>
                    <a:pt x="120" y="59"/>
                  </a:lnTo>
                  <a:lnTo>
                    <a:pt x="89" y="89"/>
                  </a:lnTo>
                  <a:lnTo>
                    <a:pt x="59" y="89"/>
                  </a:lnTo>
                  <a:lnTo>
                    <a:pt x="59" y="59"/>
                  </a:lnTo>
                  <a:lnTo>
                    <a:pt x="29" y="59"/>
                  </a:lnTo>
                  <a:lnTo>
                    <a:pt x="0" y="89"/>
                  </a:lnTo>
                  <a:lnTo>
                    <a:pt x="29" y="29"/>
                  </a:lnTo>
                  <a:lnTo>
                    <a:pt x="29" y="0"/>
                  </a:lnTo>
                  <a:lnTo>
                    <a:pt x="89" y="0"/>
                  </a:lnTo>
                </a:path>
              </a:pathLst>
            </a:custGeom>
            <a:noFill/>
            <a:ln w="1588">
              <a:solidFill>
                <a:srgbClr val="000000"/>
              </a:solidFill>
              <a:prstDash val="solid"/>
              <a:round/>
              <a:headEnd/>
              <a:tailEnd/>
            </a:ln>
          </p:spPr>
          <p:txBody>
            <a:bodyPr/>
            <a:lstStyle/>
            <a:p>
              <a:endParaRPr lang="en-GB"/>
            </a:p>
          </p:txBody>
        </p:sp>
        <p:sp>
          <p:nvSpPr>
            <p:cNvPr id="13761" name="Freeform 449"/>
            <p:cNvSpPr>
              <a:spLocks/>
            </p:cNvSpPr>
            <p:nvPr/>
          </p:nvSpPr>
          <p:spPr bwMode="auto">
            <a:xfrm>
              <a:off x="2190" y="1957"/>
              <a:ext cx="82" cy="141"/>
            </a:xfrm>
            <a:custGeom>
              <a:avLst/>
              <a:gdLst/>
              <a:ahLst/>
              <a:cxnLst>
                <a:cxn ang="0">
                  <a:pos x="177" y="443"/>
                </a:cxn>
                <a:cxn ang="0">
                  <a:pos x="177" y="474"/>
                </a:cxn>
                <a:cxn ang="0">
                  <a:pos x="149" y="501"/>
                </a:cxn>
                <a:cxn ang="0">
                  <a:pos x="149" y="531"/>
                </a:cxn>
                <a:cxn ang="0">
                  <a:pos x="118" y="531"/>
                </a:cxn>
                <a:cxn ang="0">
                  <a:pos x="88" y="561"/>
                </a:cxn>
                <a:cxn ang="0">
                  <a:pos x="88" y="531"/>
                </a:cxn>
                <a:cxn ang="0">
                  <a:pos x="118" y="501"/>
                </a:cxn>
                <a:cxn ang="0">
                  <a:pos x="118" y="443"/>
                </a:cxn>
                <a:cxn ang="0">
                  <a:pos x="177" y="383"/>
                </a:cxn>
                <a:cxn ang="0">
                  <a:pos x="149" y="383"/>
                </a:cxn>
                <a:cxn ang="0">
                  <a:pos x="118" y="354"/>
                </a:cxn>
                <a:cxn ang="0">
                  <a:pos x="149" y="295"/>
                </a:cxn>
                <a:cxn ang="0">
                  <a:pos x="177" y="265"/>
                </a:cxn>
                <a:cxn ang="0">
                  <a:pos x="177" y="206"/>
                </a:cxn>
                <a:cxn ang="0">
                  <a:pos x="207" y="206"/>
                </a:cxn>
                <a:cxn ang="0">
                  <a:pos x="207" y="176"/>
                </a:cxn>
                <a:cxn ang="0">
                  <a:pos x="238" y="176"/>
                </a:cxn>
                <a:cxn ang="0">
                  <a:pos x="267" y="147"/>
                </a:cxn>
                <a:cxn ang="0">
                  <a:pos x="238" y="147"/>
                </a:cxn>
                <a:cxn ang="0">
                  <a:pos x="238" y="118"/>
                </a:cxn>
                <a:cxn ang="0">
                  <a:pos x="295" y="118"/>
                </a:cxn>
                <a:cxn ang="0">
                  <a:pos x="326" y="88"/>
                </a:cxn>
                <a:cxn ang="0">
                  <a:pos x="295" y="88"/>
                </a:cxn>
                <a:cxn ang="0">
                  <a:pos x="295" y="58"/>
                </a:cxn>
                <a:cxn ang="0">
                  <a:pos x="267" y="88"/>
                </a:cxn>
                <a:cxn ang="0">
                  <a:pos x="238" y="88"/>
                </a:cxn>
                <a:cxn ang="0">
                  <a:pos x="177" y="147"/>
                </a:cxn>
                <a:cxn ang="0">
                  <a:pos x="118" y="147"/>
                </a:cxn>
                <a:cxn ang="0">
                  <a:pos x="149" y="176"/>
                </a:cxn>
                <a:cxn ang="0">
                  <a:pos x="149" y="206"/>
                </a:cxn>
                <a:cxn ang="0">
                  <a:pos x="88" y="206"/>
                </a:cxn>
                <a:cxn ang="0">
                  <a:pos x="58" y="236"/>
                </a:cxn>
                <a:cxn ang="0">
                  <a:pos x="0" y="236"/>
                </a:cxn>
                <a:cxn ang="0">
                  <a:pos x="58" y="176"/>
                </a:cxn>
                <a:cxn ang="0">
                  <a:pos x="31" y="147"/>
                </a:cxn>
                <a:cxn ang="0">
                  <a:pos x="0" y="147"/>
                </a:cxn>
                <a:cxn ang="0">
                  <a:pos x="31" y="118"/>
                </a:cxn>
                <a:cxn ang="0">
                  <a:pos x="58" y="118"/>
                </a:cxn>
                <a:cxn ang="0">
                  <a:pos x="88" y="147"/>
                </a:cxn>
                <a:cxn ang="0">
                  <a:pos x="88" y="118"/>
                </a:cxn>
                <a:cxn ang="0">
                  <a:pos x="58" y="88"/>
                </a:cxn>
                <a:cxn ang="0">
                  <a:pos x="118" y="88"/>
                </a:cxn>
                <a:cxn ang="0">
                  <a:pos x="118" y="58"/>
                </a:cxn>
                <a:cxn ang="0">
                  <a:pos x="149" y="58"/>
                </a:cxn>
                <a:cxn ang="0">
                  <a:pos x="118" y="28"/>
                </a:cxn>
                <a:cxn ang="0">
                  <a:pos x="118" y="0"/>
                </a:cxn>
              </a:cxnLst>
              <a:rect l="0" t="0" r="r" b="b"/>
              <a:pathLst>
                <a:path w="326" h="561">
                  <a:moveTo>
                    <a:pt x="177" y="443"/>
                  </a:moveTo>
                  <a:lnTo>
                    <a:pt x="177" y="474"/>
                  </a:lnTo>
                  <a:lnTo>
                    <a:pt x="149" y="501"/>
                  </a:lnTo>
                  <a:lnTo>
                    <a:pt x="149" y="531"/>
                  </a:lnTo>
                  <a:lnTo>
                    <a:pt x="118" y="531"/>
                  </a:lnTo>
                  <a:lnTo>
                    <a:pt x="88" y="561"/>
                  </a:lnTo>
                  <a:lnTo>
                    <a:pt x="88" y="531"/>
                  </a:lnTo>
                  <a:lnTo>
                    <a:pt x="118" y="501"/>
                  </a:lnTo>
                  <a:lnTo>
                    <a:pt x="118" y="443"/>
                  </a:lnTo>
                  <a:lnTo>
                    <a:pt x="177" y="383"/>
                  </a:lnTo>
                  <a:lnTo>
                    <a:pt x="149" y="383"/>
                  </a:lnTo>
                  <a:lnTo>
                    <a:pt x="118" y="354"/>
                  </a:lnTo>
                  <a:lnTo>
                    <a:pt x="149" y="295"/>
                  </a:lnTo>
                  <a:lnTo>
                    <a:pt x="177" y="265"/>
                  </a:lnTo>
                  <a:lnTo>
                    <a:pt x="177" y="206"/>
                  </a:lnTo>
                  <a:lnTo>
                    <a:pt x="207" y="206"/>
                  </a:lnTo>
                  <a:lnTo>
                    <a:pt x="207" y="176"/>
                  </a:lnTo>
                  <a:lnTo>
                    <a:pt x="238" y="176"/>
                  </a:lnTo>
                  <a:lnTo>
                    <a:pt x="267" y="147"/>
                  </a:lnTo>
                  <a:lnTo>
                    <a:pt x="238" y="147"/>
                  </a:lnTo>
                  <a:lnTo>
                    <a:pt x="238" y="118"/>
                  </a:lnTo>
                  <a:lnTo>
                    <a:pt x="295" y="118"/>
                  </a:lnTo>
                  <a:lnTo>
                    <a:pt x="326" y="88"/>
                  </a:lnTo>
                  <a:lnTo>
                    <a:pt x="295" y="88"/>
                  </a:lnTo>
                  <a:lnTo>
                    <a:pt x="295" y="58"/>
                  </a:lnTo>
                  <a:lnTo>
                    <a:pt x="267" y="88"/>
                  </a:lnTo>
                  <a:lnTo>
                    <a:pt x="238" y="88"/>
                  </a:lnTo>
                  <a:lnTo>
                    <a:pt x="177" y="147"/>
                  </a:lnTo>
                  <a:lnTo>
                    <a:pt x="118" y="147"/>
                  </a:lnTo>
                  <a:lnTo>
                    <a:pt x="149" y="176"/>
                  </a:lnTo>
                  <a:lnTo>
                    <a:pt x="149" y="206"/>
                  </a:lnTo>
                  <a:lnTo>
                    <a:pt x="88" y="206"/>
                  </a:lnTo>
                  <a:lnTo>
                    <a:pt x="58" y="236"/>
                  </a:lnTo>
                  <a:lnTo>
                    <a:pt x="0" y="236"/>
                  </a:lnTo>
                  <a:lnTo>
                    <a:pt x="58" y="176"/>
                  </a:lnTo>
                  <a:lnTo>
                    <a:pt x="31" y="147"/>
                  </a:lnTo>
                  <a:lnTo>
                    <a:pt x="0" y="147"/>
                  </a:lnTo>
                  <a:lnTo>
                    <a:pt x="31" y="118"/>
                  </a:lnTo>
                  <a:lnTo>
                    <a:pt x="58" y="118"/>
                  </a:lnTo>
                  <a:lnTo>
                    <a:pt x="88" y="147"/>
                  </a:lnTo>
                  <a:lnTo>
                    <a:pt x="88" y="118"/>
                  </a:lnTo>
                  <a:lnTo>
                    <a:pt x="58" y="88"/>
                  </a:lnTo>
                  <a:lnTo>
                    <a:pt x="118" y="88"/>
                  </a:lnTo>
                  <a:lnTo>
                    <a:pt x="118" y="58"/>
                  </a:lnTo>
                  <a:lnTo>
                    <a:pt x="149" y="58"/>
                  </a:lnTo>
                  <a:lnTo>
                    <a:pt x="118" y="28"/>
                  </a:lnTo>
                  <a:lnTo>
                    <a:pt x="118" y="0"/>
                  </a:lnTo>
                </a:path>
              </a:pathLst>
            </a:custGeom>
            <a:noFill/>
            <a:ln w="1588">
              <a:solidFill>
                <a:srgbClr val="000000"/>
              </a:solidFill>
              <a:prstDash val="solid"/>
              <a:round/>
              <a:headEnd/>
              <a:tailEnd/>
            </a:ln>
          </p:spPr>
          <p:txBody>
            <a:bodyPr/>
            <a:lstStyle/>
            <a:p>
              <a:endParaRPr lang="en-GB"/>
            </a:p>
          </p:txBody>
        </p:sp>
        <p:sp>
          <p:nvSpPr>
            <p:cNvPr id="13762" name="Line 450"/>
            <p:cNvSpPr>
              <a:spLocks noChangeShapeType="1"/>
            </p:cNvSpPr>
            <p:nvPr/>
          </p:nvSpPr>
          <p:spPr bwMode="auto">
            <a:xfrm flipH="1">
              <a:off x="2220" y="1942"/>
              <a:ext cx="15" cy="15"/>
            </a:xfrm>
            <a:prstGeom prst="line">
              <a:avLst/>
            </a:prstGeom>
            <a:noFill/>
            <a:ln w="1588">
              <a:solidFill>
                <a:srgbClr val="000000"/>
              </a:solidFill>
              <a:round/>
              <a:headEnd/>
              <a:tailEnd/>
            </a:ln>
          </p:spPr>
          <p:txBody>
            <a:bodyPr/>
            <a:lstStyle/>
            <a:p>
              <a:endParaRPr lang="en-GB"/>
            </a:p>
          </p:txBody>
        </p:sp>
        <p:sp>
          <p:nvSpPr>
            <p:cNvPr id="13763" name="Freeform 451"/>
            <p:cNvSpPr>
              <a:spLocks/>
            </p:cNvSpPr>
            <p:nvPr/>
          </p:nvSpPr>
          <p:spPr bwMode="auto">
            <a:xfrm>
              <a:off x="2220" y="1942"/>
              <a:ext cx="15" cy="15"/>
            </a:xfrm>
            <a:custGeom>
              <a:avLst/>
              <a:gdLst/>
              <a:ahLst/>
              <a:cxnLst>
                <a:cxn ang="0">
                  <a:pos x="0" y="60"/>
                </a:cxn>
                <a:cxn ang="0">
                  <a:pos x="31" y="60"/>
                </a:cxn>
                <a:cxn ang="0">
                  <a:pos x="59" y="30"/>
                </a:cxn>
                <a:cxn ang="0">
                  <a:pos x="59" y="0"/>
                </a:cxn>
              </a:cxnLst>
              <a:rect l="0" t="0" r="r" b="b"/>
              <a:pathLst>
                <a:path w="59" h="60">
                  <a:moveTo>
                    <a:pt x="0" y="60"/>
                  </a:moveTo>
                  <a:lnTo>
                    <a:pt x="31" y="60"/>
                  </a:lnTo>
                  <a:lnTo>
                    <a:pt x="59" y="30"/>
                  </a:lnTo>
                  <a:lnTo>
                    <a:pt x="59" y="0"/>
                  </a:lnTo>
                </a:path>
              </a:pathLst>
            </a:custGeom>
            <a:noFill/>
            <a:ln w="1588">
              <a:solidFill>
                <a:srgbClr val="000000"/>
              </a:solidFill>
              <a:prstDash val="solid"/>
              <a:round/>
              <a:headEnd/>
              <a:tailEnd/>
            </a:ln>
          </p:spPr>
          <p:txBody>
            <a:bodyPr/>
            <a:lstStyle/>
            <a:p>
              <a:endParaRPr lang="en-GB"/>
            </a:p>
          </p:txBody>
        </p:sp>
        <p:sp>
          <p:nvSpPr>
            <p:cNvPr id="13764" name="Freeform 452"/>
            <p:cNvSpPr>
              <a:spLocks/>
            </p:cNvSpPr>
            <p:nvPr/>
          </p:nvSpPr>
          <p:spPr bwMode="auto">
            <a:xfrm>
              <a:off x="2213" y="1942"/>
              <a:ext cx="7" cy="15"/>
            </a:xfrm>
            <a:custGeom>
              <a:avLst/>
              <a:gdLst/>
              <a:ahLst/>
              <a:cxnLst>
                <a:cxn ang="0">
                  <a:pos x="30" y="60"/>
                </a:cxn>
                <a:cxn ang="0">
                  <a:pos x="0" y="60"/>
                </a:cxn>
                <a:cxn ang="0">
                  <a:pos x="0" y="30"/>
                </a:cxn>
                <a:cxn ang="0">
                  <a:pos x="30" y="0"/>
                </a:cxn>
              </a:cxnLst>
              <a:rect l="0" t="0" r="r" b="b"/>
              <a:pathLst>
                <a:path w="30" h="60">
                  <a:moveTo>
                    <a:pt x="30" y="60"/>
                  </a:moveTo>
                  <a:lnTo>
                    <a:pt x="0" y="60"/>
                  </a:lnTo>
                  <a:lnTo>
                    <a:pt x="0" y="30"/>
                  </a:lnTo>
                  <a:lnTo>
                    <a:pt x="30" y="0"/>
                  </a:lnTo>
                </a:path>
              </a:pathLst>
            </a:custGeom>
            <a:noFill/>
            <a:ln w="1588">
              <a:solidFill>
                <a:srgbClr val="000000"/>
              </a:solidFill>
              <a:prstDash val="solid"/>
              <a:round/>
              <a:headEnd/>
              <a:tailEnd/>
            </a:ln>
          </p:spPr>
          <p:txBody>
            <a:bodyPr/>
            <a:lstStyle/>
            <a:p>
              <a:endParaRPr lang="en-GB"/>
            </a:p>
          </p:txBody>
        </p:sp>
        <p:sp>
          <p:nvSpPr>
            <p:cNvPr id="13765" name="Freeform 453"/>
            <p:cNvSpPr>
              <a:spLocks/>
            </p:cNvSpPr>
            <p:nvPr/>
          </p:nvSpPr>
          <p:spPr bwMode="auto">
            <a:xfrm>
              <a:off x="2198" y="2023"/>
              <a:ext cx="22" cy="30"/>
            </a:xfrm>
            <a:custGeom>
              <a:avLst/>
              <a:gdLst/>
              <a:ahLst/>
              <a:cxnLst>
                <a:cxn ang="0">
                  <a:pos x="27" y="30"/>
                </a:cxn>
                <a:cxn ang="0">
                  <a:pos x="87" y="0"/>
                </a:cxn>
                <a:cxn ang="0">
                  <a:pos x="87" y="30"/>
                </a:cxn>
                <a:cxn ang="0">
                  <a:pos x="27" y="89"/>
                </a:cxn>
                <a:cxn ang="0">
                  <a:pos x="27" y="118"/>
                </a:cxn>
                <a:cxn ang="0">
                  <a:pos x="0" y="89"/>
                </a:cxn>
                <a:cxn ang="0">
                  <a:pos x="27" y="60"/>
                </a:cxn>
                <a:cxn ang="0">
                  <a:pos x="27" y="30"/>
                </a:cxn>
              </a:cxnLst>
              <a:rect l="0" t="0" r="r" b="b"/>
              <a:pathLst>
                <a:path w="87" h="118">
                  <a:moveTo>
                    <a:pt x="27" y="30"/>
                  </a:moveTo>
                  <a:lnTo>
                    <a:pt x="87" y="0"/>
                  </a:lnTo>
                  <a:lnTo>
                    <a:pt x="87" y="30"/>
                  </a:lnTo>
                  <a:lnTo>
                    <a:pt x="27" y="89"/>
                  </a:lnTo>
                  <a:lnTo>
                    <a:pt x="27" y="118"/>
                  </a:lnTo>
                  <a:lnTo>
                    <a:pt x="0" y="89"/>
                  </a:lnTo>
                  <a:lnTo>
                    <a:pt x="27" y="60"/>
                  </a:lnTo>
                  <a:lnTo>
                    <a:pt x="27" y="30"/>
                  </a:lnTo>
                </a:path>
              </a:pathLst>
            </a:custGeom>
            <a:noFill/>
            <a:ln w="1588">
              <a:solidFill>
                <a:srgbClr val="000000"/>
              </a:solidFill>
              <a:prstDash val="solid"/>
              <a:round/>
              <a:headEnd/>
              <a:tailEnd/>
            </a:ln>
          </p:spPr>
          <p:txBody>
            <a:bodyPr/>
            <a:lstStyle/>
            <a:p>
              <a:endParaRPr lang="en-GB"/>
            </a:p>
          </p:txBody>
        </p:sp>
        <p:sp>
          <p:nvSpPr>
            <p:cNvPr id="13766" name="Freeform 454"/>
            <p:cNvSpPr>
              <a:spLocks/>
            </p:cNvSpPr>
            <p:nvPr/>
          </p:nvSpPr>
          <p:spPr bwMode="auto">
            <a:xfrm>
              <a:off x="2272" y="2023"/>
              <a:ext cx="8" cy="8"/>
            </a:xfrm>
            <a:custGeom>
              <a:avLst/>
              <a:gdLst/>
              <a:ahLst/>
              <a:cxnLst>
                <a:cxn ang="0">
                  <a:pos x="0" y="30"/>
                </a:cxn>
                <a:cxn ang="0">
                  <a:pos x="30" y="0"/>
                </a:cxn>
                <a:cxn ang="0">
                  <a:pos x="0" y="0"/>
                </a:cxn>
                <a:cxn ang="0">
                  <a:pos x="0" y="30"/>
                </a:cxn>
              </a:cxnLst>
              <a:rect l="0" t="0" r="r" b="b"/>
              <a:pathLst>
                <a:path w="30" h="30">
                  <a:moveTo>
                    <a:pt x="0" y="30"/>
                  </a:moveTo>
                  <a:lnTo>
                    <a:pt x="30" y="0"/>
                  </a:lnTo>
                  <a:lnTo>
                    <a:pt x="0" y="0"/>
                  </a:lnTo>
                  <a:lnTo>
                    <a:pt x="0" y="30"/>
                  </a:lnTo>
                </a:path>
              </a:pathLst>
            </a:custGeom>
            <a:noFill/>
            <a:ln w="1588">
              <a:solidFill>
                <a:srgbClr val="000000"/>
              </a:solidFill>
              <a:prstDash val="solid"/>
              <a:round/>
              <a:headEnd/>
              <a:tailEnd/>
            </a:ln>
          </p:spPr>
          <p:txBody>
            <a:bodyPr/>
            <a:lstStyle/>
            <a:p>
              <a:endParaRPr lang="en-GB"/>
            </a:p>
          </p:txBody>
        </p:sp>
        <p:sp>
          <p:nvSpPr>
            <p:cNvPr id="13767" name="Line 455"/>
            <p:cNvSpPr>
              <a:spLocks noChangeShapeType="1"/>
            </p:cNvSpPr>
            <p:nvPr/>
          </p:nvSpPr>
          <p:spPr bwMode="auto">
            <a:xfrm flipH="1" flipV="1">
              <a:off x="2272" y="2031"/>
              <a:ext cx="8" cy="7"/>
            </a:xfrm>
            <a:prstGeom prst="line">
              <a:avLst/>
            </a:prstGeom>
            <a:noFill/>
            <a:ln w="1588">
              <a:solidFill>
                <a:srgbClr val="000000"/>
              </a:solidFill>
              <a:round/>
              <a:headEnd/>
              <a:tailEnd/>
            </a:ln>
          </p:spPr>
          <p:txBody>
            <a:bodyPr/>
            <a:lstStyle/>
            <a:p>
              <a:endParaRPr lang="en-GB"/>
            </a:p>
          </p:txBody>
        </p:sp>
        <p:sp>
          <p:nvSpPr>
            <p:cNvPr id="13768" name="Line 456"/>
            <p:cNvSpPr>
              <a:spLocks noChangeShapeType="1"/>
            </p:cNvSpPr>
            <p:nvPr/>
          </p:nvSpPr>
          <p:spPr bwMode="auto">
            <a:xfrm flipV="1">
              <a:off x="2272" y="2038"/>
              <a:ext cx="8" cy="8"/>
            </a:xfrm>
            <a:prstGeom prst="line">
              <a:avLst/>
            </a:prstGeom>
            <a:noFill/>
            <a:ln w="1588">
              <a:solidFill>
                <a:srgbClr val="000000"/>
              </a:solidFill>
              <a:round/>
              <a:headEnd/>
              <a:tailEnd/>
            </a:ln>
          </p:spPr>
          <p:txBody>
            <a:bodyPr/>
            <a:lstStyle/>
            <a:p>
              <a:endParaRPr lang="en-GB"/>
            </a:p>
          </p:txBody>
        </p:sp>
        <p:sp>
          <p:nvSpPr>
            <p:cNvPr id="13769" name="Freeform 457"/>
            <p:cNvSpPr>
              <a:spLocks/>
            </p:cNvSpPr>
            <p:nvPr/>
          </p:nvSpPr>
          <p:spPr bwMode="auto">
            <a:xfrm>
              <a:off x="2280" y="2031"/>
              <a:ext cx="14" cy="15"/>
            </a:xfrm>
            <a:custGeom>
              <a:avLst/>
              <a:gdLst/>
              <a:ahLst/>
              <a:cxnLst>
                <a:cxn ang="0">
                  <a:pos x="0" y="30"/>
                </a:cxn>
                <a:cxn ang="0">
                  <a:pos x="30" y="59"/>
                </a:cxn>
                <a:cxn ang="0">
                  <a:pos x="58" y="59"/>
                </a:cxn>
                <a:cxn ang="0">
                  <a:pos x="0" y="0"/>
                </a:cxn>
                <a:cxn ang="0">
                  <a:pos x="0" y="30"/>
                </a:cxn>
              </a:cxnLst>
              <a:rect l="0" t="0" r="r" b="b"/>
              <a:pathLst>
                <a:path w="58" h="59">
                  <a:moveTo>
                    <a:pt x="0" y="30"/>
                  </a:moveTo>
                  <a:lnTo>
                    <a:pt x="30" y="59"/>
                  </a:lnTo>
                  <a:lnTo>
                    <a:pt x="58" y="59"/>
                  </a:lnTo>
                  <a:lnTo>
                    <a:pt x="0" y="0"/>
                  </a:lnTo>
                  <a:lnTo>
                    <a:pt x="0" y="30"/>
                  </a:lnTo>
                </a:path>
              </a:pathLst>
            </a:custGeom>
            <a:noFill/>
            <a:ln w="1588">
              <a:solidFill>
                <a:srgbClr val="000000"/>
              </a:solidFill>
              <a:prstDash val="solid"/>
              <a:round/>
              <a:headEnd/>
              <a:tailEnd/>
            </a:ln>
          </p:spPr>
          <p:txBody>
            <a:bodyPr/>
            <a:lstStyle/>
            <a:p>
              <a:endParaRPr lang="en-GB"/>
            </a:p>
          </p:txBody>
        </p:sp>
        <p:sp>
          <p:nvSpPr>
            <p:cNvPr id="13770" name="Freeform 458"/>
            <p:cNvSpPr>
              <a:spLocks/>
            </p:cNvSpPr>
            <p:nvPr/>
          </p:nvSpPr>
          <p:spPr bwMode="auto">
            <a:xfrm>
              <a:off x="2235" y="2038"/>
              <a:ext cx="37" cy="30"/>
            </a:xfrm>
            <a:custGeom>
              <a:avLst/>
              <a:gdLst/>
              <a:ahLst/>
              <a:cxnLst>
                <a:cxn ang="0">
                  <a:pos x="149" y="29"/>
                </a:cxn>
                <a:cxn ang="0">
                  <a:pos x="118" y="29"/>
                </a:cxn>
                <a:cxn ang="0">
                  <a:pos x="118" y="0"/>
                </a:cxn>
                <a:cxn ang="0">
                  <a:pos x="61" y="58"/>
                </a:cxn>
                <a:cxn ang="0">
                  <a:pos x="30" y="29"/>
                </a:cxn>
                <a:cxn ang="0">
                  <a:pos x="30" y="88"/>
                </a:cxn>
                <a:cxn ang="0">
                  <a:pos x="0" y="118"/>
                </a:cxn>
              </a:cxnLst>
              <a:rect l="0" t="0" r="r" b="b"/>
              <a:pathLst>
                <a:path w="149" h="118">
                  <a:moveTo>
                    <a:pt x="149" y="29"/>
                  </a:moveTo>
                  <a:lnTo>
                    <a:pt x="118" y="29"/>
                  </a:lnTo>
                  <a:lnTo>
                    <a:pt x="118" y="0"/>
                  </a:lnTo>
                  <a:lnTo>
                    <a:pt x="61" y="58"/>
                  </a:lnTo>
                  <a:lnTo>
                    <a:pt x="30" y="29"/>
                  </a:lnTo>
                  <a:lnTo>
                    <a:pt x="30" y="88"/>
                  </a:lnTo>
                  <a:lnTo>
                    <a:pt x="0" y="118"/>
                  </a:lnTo>
                </a:path>
              </a:pathLst>
            </a:custGeom>
            <a:noFill/>
            <a:ln w="1588">
              <a:solidFill>
                <a:srgbClr val="000000"/>
              </a:solidFill>
              <a:prstDash val="solid"/>
              <a:round/>
              <a:headEnd/>
              <a:tailEnd/>
            </a:ln>
          </p:spPr>
          <p:txBody>
            <a:bodyPr/>
            <a:lstStyle/>
            <a:p>
              <a:endParaRPr lang="en-GB"/>
            </a:p>
          </p:txBody>
        </p:sp>
        <p:sp>
          <p:nvSpPr>
            <p:cNvPr id="13771" name="Line 459"/>
            <p:cNvSpPr>
              <a:spLocks noChangeShapeType="1"/>
            </p:cNvSpPr>
            <p:nvPr/>
          </p:nvSpPr>
          <p:spPr bwMode="auto">
            <a:xfrm>
              <a:off x="2272" y="2031"/>
              <a:ext cx="1" cy="15"/>
            </a:xfrm>
            <a:prstGeom prst="line">
              <a:avLst/>
            </a:prstGeom>
            <a:noFill/>
            <a:ln w="1588">
              <a:solidFill>
                <a:srgbClr val="000000"/>
              </a:solidFill>
              <a:round/>
              <a:headEnd/>
              <a:tailEnd/>
            </a:ln>
          </p:spPr>
          <p:txBody>
            <a:bodyPr/>
            <a:lstStyle/>
            <a:p>
              <a:endParaRPr lang="en-GB"/>
            </a:p>
          </p:txBody>
        </p:sp>
        <p:sp>
          <p:nvSpPr>
            <p:cNvPr id="13772" name="Freeform 460"/>
            <p:cNvSpPr>
              <a:spLocks/>
            </p:cNvSpPr>
            <p:nvPr/>
          </p:nvSpPr>
          <p:spPr bwMode="auto">
            <a:xfrm>
              <a:off x="2257" y="2023"/>
              <a:ext cx="7" cy="8"/>
            </a:xfrm>
            <a:custGeom>
              <a:avLst/>
              <a:gdLst/>
              <a:ahLst/>
              <a:cxnLst>
                <a:cxn ang="0">
                  <a:pos x="28" y="0"/>
                </a:cxn>
                <a:cxn ang="0">
                  <a:pos x="0" y="0"/>
                </a:cxn>
                <a:cxn ang="0">
                  <a:pos x="0" y="30"/>
                </a:cxn>
                <a:cxn ang="0">
                  <a:pos x="28" y="0"/>
                </a:cxn>
              </a:cxnLst>
              <a:rect l="0" t="0" r="r" b="b"/>
              <a:pathLst>
                <a:path w="28" h="30">
                  <a:moveTo>
                    <a:pt x="28" y="0"/>
                  </a:moveTo>
                  <a:lnTo>
                    <a:pt x="0" y="0"/>
                  </a:lnTo>
                  <a:lnTo>
                    <a:pt x="0" y="30"/>
                  </a:lnTo>
                  <a:lnTo>
                    <a:pt x="28" y="0"/>
                  </a:lnTo>
                </a:path>
              </a:pathLst>
            </a:custGeom>
            <a:noFill/>
            <a:ln w="1588">
              <a:solidFill>
                <a:srgbClr val="000000"/>
              </a:solidFill>
              <a:prstDash val="solid"/>
              <a:round/>
              <a:headEnd/>
              <a:tailEnd/>
            </a:ln>
          </p:spPr>
          <p:txBody>
            <a:bodyPr/>
            <a:lstStyle/>
            <a:p>
              <a:endParaRPr lang="en-GB"/>
            </a:p>
          </p:txBody>
        </p:sp>
        <p:sp>
          <p:nvSpPr>
            <p:cNvPr id="13773" name="Freeform 461"/>
            <p:cNvSpPr>
              <a:spLocks/>
            </p:cNvSpPr>
            <p:nvPr/>
          </p:nvSpPr>
          <p:spPr bwMode="auto">
            <a:xfrm>
              <a:off x="2317" y="1883"/>
              <a:ext cx="7" cy="8"/>
            </a:xfrm>
            <a:custGeom>
              <a:avLst/>
              <a:gdLst/>
              <a:ahLst/>
              <a:cxnLst>
                <a:cxn ang="0">
                  <a:pos x="29" y="31"/>
                </a:cxn>
                <a:cxn ang="0">
                  <a:pos x="29" y="0"/>
                </a:cxn>
                <a:cxn ang="0">
                  <a:pos x="0" y="0"/>
                </a:cxn>
                <a:cxn ang="0">
                  <a:pos x="29" y="31"/>
                </a:cxn>
              </a:cxnLst>
              <a:rect l="0" t="0" r="r" b="b"/>
              <a:pathLst>
                <a:path w="29" h="31">
                  <a:moveTo>
                    <a:pt x="29" y="31"/>
                  </a:moveTo>
                  <a:lnTo>
                    <a:pt x="29" y="0"/>
                  </a:lnTo>
                  <a:lnTo>
                    <a:pt x="0" y="0"/>
                  </a:lnTo>
                  <a:lnTo>
                    <a:pt x="29" y="31"/>
                  </a:lnTo>
                </a:path>
              </a:pathLst>
            </a:custGeom>
            <a:noFill/>
            <a:ln w="1588">
              <a:solidFill>
                <a:srgbClr val="000000"/>
              </a:solidFill>
              <a:prstDash val="solid"/>
              <a:round/>
              <a:headEnd/>
              <a:tailEnd/>
            </a:ln>
          </p:spPr>
          <p:txBody>
            <a:bodyPr/>
            <a:lstStyle/>
            <a:p>
              <a:endParaRPr lang="en-GB"/>
            </a:p>
          </p:txBody>
        </p:sp>
        <p:sp>
          <p:nvSpPr>
            <p:cNvPr id="13774" name="Freeform 462"/>
            <p:cNvSpPr>
              <a:spLocks/>
            </p:cNvSpPr>
            <p:nvPr/>
          </p:nvSpPr>
          <p:spPr bwMode="auto">
            <a:xfrm>
              <a:off x="2346" y="2031"/>
              <a:ext cx="15" cy="7"/>
            </a:xfrm>
            <a:custGeom>
              <a:avLst/>
              <a:gdLst/>
              <a:ahLst/>
              <a:cxnLst>
                <a:cxn ang="0">
                  <a:pos x="29" y="0"/>
                </a:cxn>
                <a:cxn ang="0">
                  <a:pos x="0" y="0"/>
                </a:cxn>
                <a:cxn ang="0">
                  <a:pos x="29" y="30"/>
                </a:cxn>
                <a:cxn ang="0">
                  <a:pos x="58" y="30"/>
                </a:cxn>
                <a:cxn ang="0">
                  <a:pos x="29" y="0"/>
                </a:cxn>
              </a:cxnLst>
              <a:rect l="0" t="0" r="r" b="b"/>
              <a:pathLst>
                <a:path w="58" h="30">
                  <a:moveTo>
                    <a:pt x="29" y="0"/>
                  </a:moveTo>
                  <a:lnTo>
                    <a:pt x="0" y="0"/>
                  </a:lnTo>
                  <a:lnTo>
                    <a:pt x="29" y="30"/>
                  </a:lnTo>
                  <a:lnTo>
                    <a:pt x="58" y="30"/>
                  </a:lnTo>
                  <a:lnTo>
                    <a:pt x="29" y="0"/>
                  </a:lnTo>
                </a:path>
              </a:pathLst>
            </a:custGeom>
            <a:noFill/>
            <a:ln w="1588">
              <a:solidFill>
                <a:srgbClr val="000000"/>
              </a:solidFill>
              <a:prstDash val="solid"/>
              <a:round/>
              <a:headEnd/>
              <a:tailEnd/>
            </a:ln>
          </p:spPr>
          <p:txBody>
            <a:bodyPr/>
            <a:lstStyle/>
            <a:p>
              <a:endParaRPr lang="en-GB"/>
            </a:p>
          </p:txBody>
        </p:sp>
        <p:sp>
          <p:nvSpPr>
            <p:cNvPr id="13775" name="Freeform 463"/>
            <p:cNvSpPr>
              <a:spLocks/>
            </p:cNvSpPr>
            <p:nvPr/>
          </p:nvSpPr>
          <p:spPr bwMode="auto">
            <a:xfrm>
              <a:off x="1887" y="2098"/>
              <a:ext cx="215" cy="288"/>
            </a:xfrm>
            <a:custGeom>
              <a:avLst/>
              <a:gdLst/>
              <a:ahLst/>
              <a:cxnLst>
                <a:cxn ang="0">
                  <a:pos x="830" y="31"/>
                </a:cxn>
                <a:cxn ang="0">
                  <a:pos x="800" y="0"/>
                </a:cxn>
                <a:cxn ang="0">
                  <a:pos x="771" y="31"/>
                </a:cxn>
                <a:cxn ang="0">
                  <a:pos x="711" y="31"/>
                </a:cxn>
                <a:cxn ang="0">
                  <a:pos x="652" y="59"/>
                </a:cxn>
                <a:cxn ang="0">
                  <a:pos x="623" y="149"/>
                </a:cxn>
                <a:cxn ang="0">
                  <a:pos x="593" y="149"/>
                </a:cxn>
                <a:cxn ang="0">
                  <a:pos x="534" y="177"/>
                </a:cxn>
                <a:cxn ang="0">
                  <a:pos x="680" y="208"/>
                </a:cxn>
                <a:cxn ang="0">
                  <a:pos x="562" y="265"/>
                </a:cxn>
                <a:cxn ang="0">
                  <a:pos x="562" y="326"/>
                </a:cxn>
                <a:cxn ang="0">
                  <a:pos x="416" y="356"/>
                </a:cxn>
                <a:cxn ang="0">
                  <a:pos x="266" y="295"/>
                </a:cxn>
                <a:cxn ang="0">
                  <a:pos x="209" y="326"/>
                </a:cxn>
                <a:cxn ang="0">
                  <a:pos x="178" y="326"/>
                </a:cxn>
                <a:cxn ang="0">
                  <a:pos x="209" y="384"/>
                </a:cxn>
                <a:cxn ang="0">
                  <a:pos x="209" y="415"/>
                </a:cxn>
                <a:cxn ang="0">
                  <a:pos x="209" y="444"/>
                </a:cxn>
                <a:cxn ang="0">
                  <a:pos x="266" y="474"/>
                </a:cxn>
                <a:cxn ang="0">
                  <a:pos x="178" y="502"/>
                </a:cxn>
                <a:cxn ang="0">
                  <a:pos x="178" y="533"/>
                </a:cxn>
                <a:cxn ang="0">
                  <a:pos x="148" y="533"/>
                </a:cxn>
                <a:cxn ang="0">
                  <a:pos x="148" y="593"/>
                </a:cxn>
                <a:cxn ang="0">
                  <a:pos x="148" y="621"/>
                </a:cxn>
                <a:cxn ang="0">
                  <a:pos x="209" y="593"/>
                </a:cxn>
                <a:cxn ang="0">
                  <a:pos x="266" y="621"/>
                </a:cxn>
                <a:cxn ang="0">
                  <a:pos x="446" y="651"/>
                </a:cxn>
                <a:cxn ang="0">
                  <a:pos x="355" y="681"/>
                </a:cxn>
                <a:cxn ang="0">
                  <a:pos x="297" y="770"/>
                </a:cxn>
                <a:cxn ang="0">
                  <a:pos x="236" y="829"/>
                </a:cxn>
                <a:cxn ang="0">
                  <a:pos x="209" y="888"/>
                </a:cxn>
                <a:cxn ang="0">
                  <a:pos x="148" y="918"/>
                </a:cxn>
                <a:cxn ang="0">
                  <a:pos x="178" y="976"/>
                </a:cxn>
                <a:cxn ang="0">
                  <a:pos x="118" y="949"/>
                </a:cxn>
                <a:cxn ang="0">
                  <a:pos x="29" y="976"/>
                </a:cxn>
                <a:cxn ang="0">
                  <a:pos x="0" y="1036"/>
                </a:cxn>
                <a:cxn ang="0">
                  <a:pos x="118" y="1006"/>
                </a:cxn>
                <a:cxn ang="0">
                  <a:pos x="59" y="1036"/>
                </a:cxn>
                <a:cxn ang="0">
                  <a:pos x="29" y="1095"/>
                </a:cxn>
                <a:cxn ang="0">
                  <a:pos x="0" y="1124"/>
                </a:cxn>
                <a:cxn ang="0">
                  <a:pos x="59" y="1155"/>
                </a:cxn>
                <a:cxn ang="0">
                  <a:pos x="118" y="1124"/>
                </a:cxn>
              </a:cxnLst>
              <a:rect l="0" t="0" r="r" b="b"/>
              <a:pathLst>
                <a:path w="859" h="1155">
                  <a:moveTo>
                    <a:pt x="859" y="59"/>
                  </a:moveTo>
                  <a:lnTo>
                    <a:pt x="830" y="31"/>
                  </a:lnTo>
                  <a:lnTo>
                    <a:pt x="830" y="0"/>
                  </a:lnTo>
                  <a:lnTo>
                    <a:pt x="800" y="0"/>
                  </a:lnTo>
                  <a:lnTo>
                    <a:pt x="800" y="31"/>
                  </a:lnTo>
                  <a:lnTo>
                    <a:pt x="771" y="31"/>
                  </a:lnTo>
                  <a:lnTo>
                    <a:pt x="741" y="0"/>
                  </a:lnTo>
                  <a:lnTo>
                    <a:pt x="711" y="31"/>
                  </a:lnTo>
                  <a:lnTo>
                    <a:pt x="652" y="31"/>
                  </a:lnTo>
                  <a:lnTo>
                    <a:pt x="652" y="59"/>
                  </a:lnTo>
                  <a:lnTo>
                    <a:pt x="623" y="89"/>
                  </a:lnTo>
                  <a:lnTo>
                    <a:pt x="623" y="149"/>
                  </a:lnTo>
                  <a:lnTo>
                    <a:pt x="593" y="119"/>
                  </a:lnTo>
                  <a:lnTo>
                    <a:pt x="593" y="149"/>
                  </a:lnTo>
                  <a:lnTo>
                    <a:pt x="562" y="149"/>
                  </a:lnTo>
                  <a:lnTo>
                    <a:pt x="534" y="177"/>
                  </a:lnTo>
                  <a:lnTo>
                    <a:pt x="534" y="208"/>
                  </a:lnTo>
                  <a:lnTo>
                    <a:pt x="680" y="208"/>
                  </a:lnTo>
                  <a:lnTo>
                    <a:pt x="623" y="265"/>
                  </a:lnTo>
                  <a:lnTo>
                    <a:pt x="562" y="265"/>
                  </a:lnTo>
                  <a:lnTo>
                    <a:pt x="534" y="295"/>
                  </a:lnTo>
                  <a:lnTo>
                    <a:pt x="562" y="326"/>
                  </a:lnTo>
                  <a:lnTo>
                    <a:pt x="416" y="326"/>
                  </a:lnTo>
                  <a:lnTo>
                    <a:pt x="416" y="356"/>
                  </a:lnTo>
                  <a:lnTo>
                    <a:pt x="355" y="295"/>
                  </a:lnTo>
                  <a:lnTo>
                    <a:pt x="266" y="295"/>
                  </a:lnTo>
                  <a:lnTo>
                    <a:pt x="266" y="326"/>
                  </a:lnTo>
                  <a:lnTo>
                    <a:pt x="209" y="326"/>
                  </a:lnTo>
                  <a:lnTo>
                    <a:pt x="209" y="295"/>
                  </a:lnTo>
                  <a:lnTo>
                    <a:pt x="178" y="326"/>
                  </a:lnTo>
                  <a:lnTo>
                    <a:pt x="209" y="356"/>
                  </a:lnTo>
                  <a:lnTo>
                    <a:pt x="209" y="384"/>
                  </a:lnTo>
                  <a:lnTo>
                    <a:pt x="236" y="384"/>
                  </a:lnTo>
                  <a:lnTo>
                    <a:pt x="209" y="415"/>
                  </a:lnTo>
                  <a:lnTo>
                    <a:pt x="224" y="430"/>
                  </a:lnTo>
                  <a:lnTo>
                    <a:pt x="209" y="444"/>
                  </a:lnTo>
                  <a:lnTo>
                    <a:pt x="297" y="444"/>
                  </a:lnTo>
                  <a:lnTo>
                    <a:pt x="266" y="474"/>
                  </a:lnTo>
                  <a:lnTo>
                    <a:pt x="209" y="474"/>
                  </a:lnTo>
                  <a:lnTo>
                    <a:pt x="178" y="502"/>
                  </a:lnTo>
                  <a:lnTo>
                    <a:pt x="209" y="533"/>
                  </a:lnTo>
                  <a:lnTo>
                    <a:pt x="178" y="533"/>
                  </a:lnTo>
                  <a:lnTo>
                    <a:pt x="178" y="563"/>
                  </a:lnTo>
                  <a:lnTo>
                    <a:pt x="148" y="533"/>
                  </a:lnTo>
                  <a:lnTo>
                    <a:pt x="118" y="563"/>
                  </a:lnTo>
                  <a:lnTo>
                    <a:pt x="148" y="593"/>
                  </a:lnTo>
                  <a:lnTo>
                    <a:pt x="118" y="593"/>
                  </a:lnTo>
                  <a:lnTo>
                    <a:pt x="148" y="621"/>
                  </a:lnTo>
                  <a:lnTo>
                    <a:pt x="178" y="593"/>
                  </a:lnTo>
                  <a:lnTo>
                    <a:pt x="209" y="593"/>
                  </a:lnTo>
                  <a:lnTo>
                    <a:pt x="178" y="621"/>
                  </a:lnTo>
                  <a:lnTo>
                    <a:pt x="266" y="621"/>
                  </a:lnTo>
                  <a:lnTo>
                    <a:pt x="266" y="651"/>
                  </a:lnTo>
                  <a:lnTo>
                    <a:pt x="446" y="651"/>
                  </a:lnTo>
                  <a:lnTo>
                    <a:pt x="416" y="681"/>
                  </a:lnTo>
                  <a:lnTo>
                    <a:pt x="355" y="681"/>
                  </a:lnTo>
                  <a:lnTo>
                    <a:pt x="297" y="740"/>
                  </a:lnTo>
                  <a:lnTo>
                    <a:pt x="297" y="770"/>
                  </a:lnTo>
                  <a:lnTo>
                    <a:pt x="266" y="829"/>
                  </a:lnTo>
                  <a:lnTo>
                    <a:pt x="236" y="829"/>
                  </a:lnTo>
                  <a:lnTo>
                    <a:pt x="209" y="858"/>
                  </a:lnTo>
                  <a:lnTo>
                    <a:pt x="209" y="888"/>
                  </a:lnTo>
                  <a:lnTo>
                    <a:pt x="178" y="918"/>
                  </a:lnTo>
                  <a:lnTo>
                    <a:pt x="148" y="918"/>
                  </a:lnTo>
                  <a:lnTo>
                    <a:pt x="148" y="949"/>
                  </a:lnTo>
                  <a:lnTo>
                    <a:pt x="178" y="976"/>
                  </a:lnTo>
                  <a:lnTo>
                    <a:pt x="118" y="976"/>
                  </a:lnTo>
                  <a:lnTo>
                    <a:pt x="118" y="949"/>
                  </a:lnTo>
                  <a:lnTo>
                    <a:pt x="90" y="976"/>
                  </a:lnTo>
                  <a:lnTo>
                    <a:pt x="29" y="976"/>
                  </a:lnTo>
                  <a:lnTo>
                    <a:pt x="0" y="1006"/>
                  </a:lnTo>
                  <a:lnTo>
                    <a:pt x="0" y="1036"/>
                  </a:lnTo>
                  <a:lnTo>
                    <a:pt x="29" y="1006"/>
                  </a:lnTo>
                  <a:lnTo>
                    <a:pt x="118" y="1006"/>
                  </a:lnTo>
                  <a:lnTo>
                    <a:pt x="118" y="1036"/>
                  </a:lnTo>
                  <a:lnTo>
                    <a:pt x="59" y="1036"/>
                  </a:lnTo>
                  <a:lnTo>
                    <a:pt x="29" y="1067"/>
                  </a:lnTo>
                  <a:lnTo>
                    <a:pt x="29" y="1095"/>
                  </a:lnTo>
                  <a:lnTo>
                    <a:pt x="0" y="1095"/>
                  </a:lnTo>
                  <a:lnTo>
                    <a:pt x="0" y="1124"/>
                  </a:lnTo>
                  <a:lnTo>
                    <a:pt x="29" y="1124"/>
                  </a:lnTo>
                  <a:lnTo>
                    <a:pt x="59" y="1155"/>
                  </a:lnTo>
                  <a:lnTo>
                    <a:pt x="90" y="1124"/>
                  </a:lnTo>
                  <a:lnTo>
                    <a:pt x="118" y="1124"/>
                  </a:lnTo>
                </a:path>
              </a:pathLst>
            </a:custGeom>
            <a:noFill/>
            <a:ln w="1588">
              <a:solidFill>
                <a:srgbClr val="000000"/>
              </a:solidFill>
              <a:prstDash val="solid"/>
              <a:round/>
              <a:headEnd/>
              <a:tailEnd/>
            </a:ln>
          </p:spPr>
          <p:txBody>
            <a:bodyPr/>
            <a:lstStyle/>
            <a:p>
              <a:endParaRPr lang="en-GB"/>
            </a:p>
          </p:txBody>
        </p:sp>
        <p:sp>
          <p:nvSpPr>
            <p:cNvPr id="13776" name="Freeform 464"/>
            <p:cNvSpPr>
              <a:spLocks/>
            </p:cNvSpPr>
            <p:nvPr/>
          </p:nvSpPr>
          <p:spPr bwMode="auto">
            <a:xfrm>
              <a:off x="2057" y="2112"/>
              <a:ext cx="118" cy="81"/>
            </a:xfrm>
            <a:custGeom>
              <a:avLst/>
              <a:gdLst/>
              <a:ahLst/>
              <a:cxnLst>
                <a:cxn ang="0">
                  <a:pos x="238" y="0"/>
                </a:cxn>
                <a:cxn ang="0">
                  <a:pos x="209" y="0"/>
                </a:cxn>
                <a:cxn ang="0">
                  <a:pos x="209" y="30"/>
                </a:cxn>
                <a:cxn ang="0">
                  <a:pos x="179" y="60"/>
                </a:cxn>
                <a:cxn ang="0">
                  <a:pos x="179" y="90"/>
                </a:cxn>
                <a:cxn ang="0">
                  <a:pos x="120" y="90"/>
                </a:cxn>
                <a:cxn ang="0">
                  <a:pos x="91" y="118"/>
                </a:cxn>
                <a:cxn ang="0">
                  <a:pos x="61" y="118"/>
                </a:cxn>
                <a:cxn ang="0">
                  <a:pos x="91" y="149"/>
                </a:cxn>
                <a:cxn ang="0">
                  <a:pos x="120" y="149"/>
                </a:cxn>
                <a:cxn ang="0">
                  <a:pos x="91" y="179"/>
                </a:cxn>
                <a:cxn ang="0">
                  <a:pos x="0" y="179"/>
                </a:cxn>
                <a:cxn ang="0">
                  <a:pos x="0" y="206"/>
                </a:cxn>
                <a:cxn ang="0">
                  <a:pos x="31" y="236"/>
                </a:cxn>
                <a:cxn ang="0">
                  <a:pos x="61" y="236"/>
                </a:cxn>
                <a:cxn ang="0">
                  <a:pos x="61" y="297"/>
                </a:cxn>
                <a:cxn ang="0">
                  <a:pos x="209" y="297"/>
                </a:cxn>
                <a:cxn ang="0">
                  <a:pos x="238" y="267"/>
                </a:cxn>
                <a:cxn ang="0">
                  <a:pos x="238" y="236"/>
                </a:cxn>
                <a:cxn ang="0">
                  <a:pos x="268" y="236"/>
                </a:cxn>
                <a:cxn ang="0">
                  <a:pos x="298" y="206"/>
                </a:cxn>
                <a:cxn ang="0">
                  <a:pos x="298" y="267"/>
                </a:cxn>
                <a:cxn ang="0">
                  <a:pos x="328" y="297"/>
                </a:cxn>
                <a:cxn ang="0">
                  <a:pos x="357" y="297"/>
                </a:cxn>
                <a:cxn ang="0">
                  <a:pos x="357" y="325"/>
                </a:cxn>
                <a:cxn ang="0">
                  <a:pos x="416" y="325"/>
                </a:cxn>
                <a:cxn ang="0">
                  <a:pos x="446" y="297"/>
                </a:cxn>
                <a:cxn ang="0">
                  <a:pos x="446" y="325"/>
                </a:cxn>
                <a:cxn ang="0">
                  <a:pos x="475" y="325"/>
                </a:cxn>
              </a:cxnLst>
              <a:rect l="0" t="0" r="r" b="b"/>
              <a:pathLst>
                <a:path w="475" h="325">
                  <a:moveTo>
                    <a:pt x="238" y="0"/>
                  </a:moveTo>
                  <a:lnTo>
                    <a:pt x="209" y="0"/>
                  </a:lnTo>
                  <a:lnTo>
                    <a:pt x="209" y="30"/>
                  </a:lnTo>
                  <a:lnTo>
                    <a:pt x="179" y="60"/>
                  </a:lnTo>
                  <a:lnTo>
                    <a:pt x="179" y="90"/>
                  </a:lnTo>
                  <a:lnTo>
                    <a:pt x="120" y="90"/>
                  </a:lnTo>
                  <a:lnTo>
                    <a:pt x="91" y="118"/>
                  </a:lnTo>
                  <a:lnTo>
                    <a:pt x="61" y="118"/>
                  </a:lnTo>
                  <a:lnTo>
                    <a:pt x="91" y="149"/>
                  </a:lnTo>
                  <a:lnTo>
                    <a:pt x="120" y="149"/>
                  </a:lnTo>
                  <a:lnTo>
                    <a:pt x="91" y="179"/>
                  </a:lnTo>
                  <a:lnTo>
                    <a:pt x="0" y="179"/>
                  </a:lnTo>
                  <a:lnTo>
                    <a:pt x="0" y="206"/>
                  </a:lnTo>
                  <a:lnTo>
                    <a:pt x="31" y="236"/>
                  </a:lnTo>
                  <a:lnTo>
                    <a:pt x="61" y="236"/>
                  </a:lnTo>
                  <a:lnTo>
                    <a:pt x="61" y="297"/>
                  </a:lnTo>
                  <a:lnTo>
                    <a:pt x="209" y="297"/>
                  </a:lnTo>
                  <a:lnTo>
                    <a:pt x="238" y="267"/>
                  </a:lnTo>
                  <a:lnTo>
                    <a:pt x="238" y="236"/>
                  </a:lnTo>
                  <a:lnTo>
                    <a:pt x="268" y="236"/>
                  </a:lnTo>
                  <a:lnTo>
                    <a:pt x="298" y="206"/>
                  </a:lnTo>
                  <a:lnTo>
                    <a:pt x="298" y="267"/>
                  </a:lnTo>
                  <a:lnTo>
                    <a:pt x="328" y="297"/>
                  </a:lnTo>
                  <a:lnTo>
                    <a:pt x="357" y="297"/>
                  </a:lnTo>
                  <a:lnTo>
                    <a:pt x="357" y="325"/>
                  </a:lnTo>
                  <a:lnTo>
                    <a:pt x="416" y="325"/>
                  </a:lnTo>
                  <a:lnTo>
                    <a:pt x="446" y="297"/>
                  </a:lnTo>
                  <a:lnTo>
                    <a:pt x="446" y="325"/>
                  </a:lnTo>
                  <a:lnTo>
                    <a:pt x="475" y="325"/>
                  </a:lnTo>
                </a:path>
              </a:pathLst>
            </a:custGeom>
            <a:noFill/>
            <a:ln w="1588">
              <a:solidFill>
                <a:srgbClr val="000000"/>
              </a:solidFill>
              <a:prstDash val="solid"/>
              <a:round/>
              <a:headEnd/>
              <a:tailEnd/>
            </a:ln>
          </p:spPr>
          <p:txBody>
            <a:bodyPr/>
            <a:lstStyle/>
            <a:p>
              <a:endParaRPr lang="en-GB"/>
            </a:p>
          </p:txBody>
        </p:sp>
        <p:sp>
          <p:nvSpPr>
            <p:cNvPr id="13777" name="Freeform 465"/>
            <p:cNvSpPr>
              <a:spLocks/>
            </p:cNvSpPr>
            <p:nvPr/>
          </p:nvSpPr>
          <p:spPr bwMode="auto">
            <a:xfrm>
              <a:off x="2094" y="2112"/>
              <a:ext cx="8" cy="8"/>
            </a:xfrm>
            <a:custGeom>
              <a:avLst/>
              <a:gdLst/>
              <a:ahLst/>
              <a:cxnLst>
                <a:cxn ang="0">
                  <a:pos x="29" y="0"/>
                </a:cxn>
                <a:cxn ang="0">
                  <a:pos x="0" y="30"/>
                </a:cxn>
                <a:cxn ang="0">
                  <a:pos x="0" y="0"/>
                </a:cxn>
                <a:cxn ang="0">
                  <a:pos x="29" y="0"/>
                </a:cxn>
              </a:cxnLst>
              <a:rect l="0" t="0" r="r" b="b"/>
              <a:pathLst>
                <a:path w="29" h="30">
                  <a:moveTo>
                    <a:pt x="29" y="0"/>
                  </a:moveTo>
                  <a:lnTo>
                    <a:pt x="0" y="30"/>
                  </a:lnTo>
                  <a:lnTo>
                    <a:pt x="0" y="0"/>
                  </a:lnTo>
                  <a:lnTo>
                    <a:pt x="29" y="0"/>
                  </a:lnTo>
                </a:path>
              </a:pathLst>
            </a:custGeom>
            <a:noFill/>
            <a:ln w="1588">
              <a:solidFill>
                <a:srgbClr val="000000"/>
              </a:solidFill>
              <a:prstDash val="solid"/>
              <a:round/>
              <a:headEnd/>
              <a:tailEnd/>
            </a:ln>
          </p:spPr>
          <p:txBody>
            <a:bodyPr/>
            <a:lstStyle/>
            <a:p>
              <a:endParaRPr lang="en-GB"/>
            </a:p>
          </p:txBody>
        </p:sp>
        <p:sp>
          <p:nvSpPr>
            <p:cNvPr id="13778" name="Freeform 466"/>
            <p:cNvSpPr>
              <a:spLocks/>
            </p:cNvSpPr>
            <p:nvPr/>
          </p:nvSpPr>
          <p:spPr bwMode="auto">
            <a:xfrm>
              <a:off x="1902" y="2193"/>
              <a:ext cx="273" cy="208"/>
            </a:xfrm>
            <a:custGeom>
              <a:avLst/>
              <a:gdLst/>
              <a:ahLst/>
              <a:cxnLst>
                <a:cxn ang="0">
                  <a:pos x="59" y="740"/>
                </a:cxn>
                <a:cxn ang="0">
                  <a:pos x="0" y="801"/>
                </a:cxn>
                <a:cxn ang="0">
                  <a:pos x="89" y="801"/>
                </a:cxn>
                <a:cxn ang="0">
                  <a:pos x="119" y="771"/>
                </a:cxn>
                <a:cxn ang="0">
                  <a:pos x="177" y="771"/>
                </a:cxn>
                <a:cxn ang="0">
                  <a:pos x="119" y="829"/>
                </a:cxn>
                <a:cxn ang="0">
                  <a:pos x="296" y="829"/>
                </a:cxn>
                <a:cxn ang="0">
                  <a:pos x="327" y="801"/>
                </a:cxn>
                <a:cxn ang="0">
                  <a:pos x="414" y="801"/>
                </a:cxn>
                <a:cxn ang="0">
                  <a:pos x="414" y="771"/>
                </a:cxn>
                <a:cxn ang="0">
                  <a:pos x="475" y="771"/>
                </a:cxn>
                <a:cxn ang="0">
                  <a:pos x="475" y="740"/>
                </a:cxn>
                <a:cxn ang="0">
                  <a:pos x="445" y="711"/>
                </a:cxn>
                <a:cxn ang="0">
                  <a:pos x="503" y="711"/>
                </a:cxn>
                <a:cxn ang="0">
                  <a:pos x="503" y="740"/>
                </a:cxn>
                <a:cxn ang="0">
                  <a:pos x="534" y="740"/>
                </a:cxn>
                <a:cxn ang="0">
                  <a:pos x="564" y="711"/>
                </a:cxn>
                <a:cxn ang="0">
                  <a:pos x="593" y="711"/>
                </a:cxn>
                <a:cxn ang="0">
                  <a:pos x="593" y="683"/>
                </a:cxn>
                <a:cxn ang="0">
                  <a:pos x="682" y="683"/>
                </a:cxn>
                <a:cxn ang="0">
                  <a:pos x="652" y="652"/>
                </a:cxn>
                <a:cxn ang="0">
                  <a:pos x="682" y="652"/>
                </a:cxn>
                <a:cxn ang="0">
                  <a:pos x="712" y="622"/>
                </a:cxn>
                <a:cxn ang="0">
                  <a:pos x="830" y="622"/>
                </a:cxn>
                <a:cxn ang="0">
                  <a:pos x="830" y="592"/>
                </a:cxn>
                <a:cxn ang="0">
                  <a:pos x="859" y="622"/>
                </a:cxn>
                <a:cxn ang="0">
                  <a:pos x="889" y="592"/>
                </a:cxn>
                <a:cxn ang="0">
                  <a:pos x="919" y="622"/>
                </a:cxn>
                <a:cxn ang="0">
                  <a:pos x="978" y="622"/>
                </a:cxn>
                <a:cxn ang="0">
                  <a:pos x="1007" y="592"/>
                </a:cxn>
                <a:cxn ang="0">
                  <a:pos x="978" y="565"/>
                </a:cxn>
                <a:cxn ang="0">
                  <a:pos x="1007" y="565"/>
                </a:cxn>
                <a:cxn ang="0">
                  <a:pos x="1007" y="534"/>
                </a:cxn>
                <a:cxn ang="0">
                  <a:pos x="1037" y="504"/>
                </a:cxn>
                <a:cxn ang="0">
                  <a:pos x="1037" y="474"/>
                </a:cxn>
                <a:cxn ang="0">
                  <a:pos x="1067" y="445"/>
                </a:cxn>
                <a:cxn ang="0">
                  <a:pos x="1067" y="386"/>
                </a:cxn>
                <a:cxn ang="0">
                  <a:pos x="1096" y="356"/>
                </a:cxn>
                <a:cxn ang="0">
                  <a:pos x="1096" y="267"/>
                </a:cxn>
                <a:cxn ang="0">
                  <a:pos x="1067" y="237"/>
                </a:cxn>
                <a:cxn ang="0">
                  <a:pos x="1096" y="209"/>
                </a:cxn>
                <a:cxn ang="0">
                  <a:pos x="1096" y="149"/>
                </a:cxn>
                <a:cxn ang="0">
                  <a:pos x="1067" y="149"/>
                </a:cxn>
                <a:cxn ang="0">
                  <a:pos x="1067" y="60"/>
                </a:cxn>
                <a:cxn ang="0">
                  <a:pos x="1037" y="60"/>
                </a:cxn>
                <a:cxn ang="0">
                  <a:pos x="1037" y="31"/>
                </a:cxn>
                <a:cxn ang="0">
                  <a:pos x="1067" y="31"/>
                </a:cxn>
                <a:cxn ang="0">
                  <a:pos x="1096" y="0"/>
                </a:cxn>
              </a:cxnLst>
              <a:rect l="0" t="0" r="r" b="b"/>
              <a:pathLst>
                <a:path w="1096" h="829">
                  <a:moveTo>
                    <a:pt x="59" y="740"/>
                  </a:moveTo>
                  <a:lnTo>
                    <a:pt x="0" y="801"/>
                  </a:lnTo>
                  <a:lnTo>
                    <a:pt x="89" y="801"/>
                  </a:lnTo>
                  <a:lnTo>
                    <a:pt x="119" y="771"/>
                  </a:lnTo>
                  <a:lnTo>
                    <a:pt x="177" y="771"/>
                  </a:lnTo>
                  <a:lnTo>
                    <a:pt x="119" y="829"/>
                  </a:lnTo>
                  <a:lnTo>
                    <a:pt x="296" y="829"/>
                  </a:lnTo>
                  <a:lnTo>
                    <a:pt x="327" y="801"/>
                  </a:lnTo>
                  <a:lnTo>
                    <a:pt x="414" y="801"/>
                  </a:lnTo>
                  <a:lnTo>
                    <a:pt x="414" y="771"/>
                  </a:lnTo>
                  <a:lnTo>
                    <a:pt x="475" y="771"/>
                  </a:lnTo>
                  <a:lnTo>
                    <a:pt x="475" y="740"/>
                  </a:lnTo>
                  <a:lnTo>
                    <a:pt x="445" y="711"/>
                  </a:lnTo>
                  <a:lnTo>
                    <a:pt x="503" y="711"/>
                  </a:lnTo>
                  <a:lnTo>
                    <a:pt x="503" y="740"/>
                  </a:lnTo>
                  <a:lnTo>
                    <a:pt x="534" y="740"/>
                  </a:lnTo>
                  <a:lnTo>
                    <a:pt x="564" y="711"/>
                  </a:lnTo>
                  <a:lnTo>
                    <a:pt x="593" y="711"/>
                  </a:lnTo>
                  <a:lnTo>
                    <a:pt x="593" y="683"/>
                  </a:lnTo>
                  <a:lnTo>
                    <a:pt x="682" y="683"/>
                  </a:lnTo>
                  <a:lnTo>
                    <a:pt x="652" y="652"/>
                  </a:lnTo>
                  <a:lnTo>
                    <a:pt x="682" y="652"/>
                  </a:lnTo>
                  <a:lnTo>
                    <a:pt x="712" y="622"/>
                  </a:lnTo>
                  <a:lnTo>
                    <a:pt x="830" y="622"/>
                  </a:lnTo>
                  <a:lnTo>
                    <a:pt x="830" y="592"/>
                  </a:lnTo>
                  <a:lnTo>
                    <a:pt x="859" y="622"/>
                  </a:lnTo>
                  <a:lnTo>
                    <a:pt x="889" y="592"/>
                  </a:lnTo>
                  <a:lnTo>
                    <a:pt x="919" y="622"/>
                  </a:lnTo>
                  <a:lnTo>
                    <a:pt x="978" y="622"/>
                  </a:lnTo>
                  <a:lnTo>
                    <a:pt x="1007" y="592"/>
                  </a:lnTo>
                  <a:lnTo>
                    <a:pt x="978" y="565"/>
                  </a:lnTo>
                  <a:lnTo>
                    <a:pt x="1007" y="565"/>
                  </a:lnTo>
                  <a:lnTo>
                    <a:pt x="1007" y="534"/>
                  </a:lnTo>
                  <a:lnTo>
                    <a:pt x="1037" y="504"/>
                  </a:lnTo>
                  <a:lnTo>
                    <a:pt x="1037" y="474"/>
                  </a:lnTo>
                  <a:lnTo>
                    <a:pt x="1067" y="445"/>
                  </a:lnTo>
                  <a:lnTo>
                    <a:pt x="1067" y="386"/>
                  </a:lnTo>
                  <a:lnTo>
                    <a:pt x="1096" y="356"/>
                  </a:lnTo>
                  <a:lnTo>
                    <a:pt x="1096" y="267"/>
                  </a:lnTo>
                  <a:lnTo>
                    <a:pt x="1067" y="237"/>
                  </a:lnTo>
                  <a:lnTo>
                    <a:pt x="1096" y="209"/>
                  </a:lnTo>
                  <a:lnTo>
                    <a:pt x="1096" y="149"/>
                  </a:lnTo>
                  <a:lnTo>
                    <a:pt x="1067" y="149"/>
                  </a:lnTo>
                  <a:lnTo>
                    <a:pt x="1067" y="60"/>
                  </a:lnTo>
                  <a:lnTo>
                    <a:pt x="1037" y="60"/>
                  </a:lnTo>
                  <a:lnTo>
                    <a:pt x="1037" y="31"/>
                  </a:lnTo>
                  <a:lnTo>
                    <a:pt x="1067" y="31"/>
                  </a:lnTo>
                  <a:lnTo>
                    <a:pt x="1096" y="0"/>
                  </a:lnTo>
                </a:path>
              </a:pathLst>
            </a:custGeom>
            <a:noFill/>
            <a:ln w="1588">
              <a:solidFill>
                <a:srgbClr val="000000"/>
              </a:solidFill>
              <a:prstDash val="solid"/>
              <a:round/>
              <a:headEnd/>
              <a:tailEnd/>
            </a:ln>
          </p:spPr>
          <p:txBody>
            <a:bodyPr/>
            <a:lstStyle/>
            <a:p>
              <a:endParaRPr lang="en-GB"/>
            </a:p>
          </p:txBody>
        </p:sp>
        <p:sp>
          <p:nvSpPr>
            <p:cNvPr id="13779" name="Freeform 467"/>
            <p:cNvSpPr>
              <a:spLocks/>
            </p:cNvSpPr>
            <p:nvPr/>
          </p:nvSpPr>
          <p:spPr bwMode="auto">
            <a:xfrm>
              <a:off x="1975" y="2297"/>
              <a:ext cx="23" cy="15"/>
            </a:xfrm>
            <a:custGeom>
              <a:avLst/>
              <a:gdLst/>
              <a:ahLst/>
              <a:cxnLst>
                <a:cxn ang="0">
                  <a:pos x="61" y="59"/>
                </a:cxn>
                <a:cxn ang="0">
                  <a:pos x="0" y="59"/>
                </a:cxn>
                <a:cxn ang="0">
                  <a:pos x="61" y="0"/>
                </a:cxn>
                <a:cxn ang="0">
                  <a:pos x="61" y="30"/>
                </a:cxn>
                <a:cxn ang="0">
                  <a:pos x="91" y="30"/>
                </a:cxn>
                <a:cxn ang="0">
                  <a:pos x="61" y="59"/>
                </a:cxn>
              </a:cxnLst>
              <a:rect l="0" t="0" r="r" b="b"/>
              <a:pathLst>
                <a:path w="91" h="59">
                  <a:moveTo>
                    <a:pt x="61" y="59"/>
                  </a:moveTo>
                  <a:lnTo>
                    <a:pt x="0" y="59"/>
                  </a:lnTo>
                  <a:lnTo>
                    <a:pt x="61" y="0"/>
                  </a:lnTo>
                  <a:lnTo>
                    <a:pt x="61" y="30"/>
                  </a:lnTo>
                  <a:lnTo>
                    <a:pt x="91" y="30"/>
                  </a:lnTo>
                  <a:lnTo>
                    <a:pt x="61" y="59"/>
                  </a:lnTo>
                </a:path>
              </a:pathLst>
            </a:custGeom>
            <a:noFill/>
            <a:ln w="1588">
              <a:solidFill>
                <a:srgbClr val="000000"/>
              </a:solidFill>
              <a:prstDash val="solid"/>
              <a:round/>
              <a:headEnd/>
              <a:tailEnd/>
            </a:ln>
          </p:spPr>
          <p:txBody>
            <a:bodyPr/>
            <a:lstStyle/>
            <a:p>
              <a:endParaRPr lang="en-GB"/>
            </a:p>
          </p:txBody>
        </p:sp>
        <p:sp>
          <p:nvSpPr>
            <p:cNvPr id="13780" name="Freeform 468"/>
            <p:cNvSpPr>
              <a:spLocks/>
            </p:cNvSpPr>
            <p:nvPr/>
          </p:nvSpPr>
          <p:spPr bwMode="auto">
            <a:xfrm>
              <a:off x="1916" y="2371"/>
              <a:ext cx="15" cy="15"/>
            </a:xfrm>
            <a:custGeom>
              <a:avLst/>
              <a:gdLst/>
              <a:ahLst/>
              <a:cxnLst>
                <a:cxn ang="0">
                  <a:pos x="0" y="29"/>
                </a:cxn>
                <a:cxn ang="0">
                  <a:pos x="30" y="0"/>
                </a:cxn>
                <a:cxn ang="0">
                  <a:pos x="60" y="0"/>
                </a:cxn>
                <a:cxn ang="0">
                  <a:pos x="0" y="60"/>
                </a:cxn>
                <a:cxn ang="0">
                  <a:pos x="0" y="29"/>
                </a:cxn>
              </a:cxnLst>
              <a:rect l="0" t="0" r="r" b="b"/>
              <a:pathLst>
                <a:path w="60" h="60">
                  <a:moveTo>
                    <a:pt x="0" y="29"/>
                  </a:moveTo>
                  <a:lnTo>
                    <a:pt x="30" y="0"/>
                  </a:lnTo>
                  <a:lnTo>
                    <a:pt x="60" y="0"/>
                  </a:lnTo>
                  <a:lnTo>
                    <a:pt x="0" y="60"/>
                  </a:lnTo>
                  <a:lnTo>
                    <a:pt x="0" y="29"/>
                  </a:lnTo>
                </a:path>
              </a:pathLst>
            </a:custGeom>
            <a:noFill/>
            <a:ln w="1588">
              <a:solidFill>
                <a:srgbClr val="000000"/>
              </a:solidFill>
              <a:prstDash val="solid"/>
              <a:round/>
              <a:headEnd/>
              <a:tailEnd/>
            </a:ln>
          </p:spPr>
          <p:txBody>
            <a:bodyPr/>
            <a:lstStyle/>
            <a:p>
              <a:endParaRPr lang="en-GB"/>
            </a:p>
          </p:txBody>
        </p:sp>
        <p:sp>
          <p:nvSpPr>
            <p:cNvPr id="13781" name="Freeform 469"/>
            <p:cNvSpPr>
              <a:spLocks/>
            </p:cNvSpPr>
            <p:nvPr/>
          </p:nvSpPr>
          <p:spPr bwMode="auto">
            <a:xfrm>
              <a:off x="2220" y="2046"/>
              <a:ext cx="170" cy="370"/>
            </a:xfrm>
            <a:custGeom>
              <a:avLst/>
              <a:gdLst/>
              <a:ahLst/>
              <a:cxnLst>
                <a:cxn ang="0">
                  <a:pos x="534" y="1420"/>
                </a:cxn>
                <a:cxn ang="0">
                  <a:pos x="505" y="1481"/>
                </a:cxn>
                <a:cxn ang="0">
                  <a:pos x="445" y="1450"/>
                </a:cxn>
                <a:cxn ang="0">
                  <a:pos x="356" y="1420"/>
                </a:cxn>
                <a:cxn ang="0">
                  <a:pos x="327" y="1392"/>
                </a:cxn>
                <a:cxn ang="0">
                  <a:pos x="268" y="1420"/>
                </a:cxn>
                <a:cxn ang="0">
                  <a:pos x="296" y="1392"/>
                </a:cxn>
                <a:cxn ang="0">
                  <a:pos x="238" y="1362"/>
                </a:cxn>
                <a:cxn ang="0">
                  <a:pos x="177" y="1362"/>
                </a:cxn>
                <a:cxn ang="0">
                  <a:pos x="89" y="1392"/>
                </a:cxn>
                <a:cxn ang="0">
                  <a:pos x="31" y="1362"/>
                </a:cxn>
                <a:cxn ang="0">
                  <a:pos x="31" y="1331"/>
                </a:cxn>
                <a:cxn ang="0">
                  <a:pos x="59" y="1243"/>
                </a:cxn>
                <a:cxn ang="0">
                  <a:pos x="89" y="1274"/>
                </a:cxn>
                <a:cxn ang="0">
                  <a:pos x="149" y="1243"/>
                </a:cxn>
                <a:cxn ang="0">
                  <a:pos x="208" y="1213"/>
                </a:cxn>
                <a:cxn ang="0">
                  <a:pos x="268" y="1183"/>
                </a:cxn>
                <a:cxn ang="0">
                  <a:pos x="296" y="1125"/>
                </a:cxn>
                <a:cxn ang="0">
                  <a:pos x="296" y="1065"/>
                </a:cxn>
                <a:cxn ang="0">
                  <a:pos x="296" y="1006"/>
                </a:cxn>
                <a:cxn ang="0">
                  <a:pos x="238" y="977"/>
                </a:cxn>
                <a:cxn ang="0">
                  <a:pos x="149" y="1006"/>
                </a:cxn>
                <a:cxn ang="0">
                  <a:pos x="238" y="947"/>
                </a:cxn>
                <a:cxn ang="0">
                  <a:pos x="268" y="888"/>
                </a:cxn>
                <a:cxn ang="0">
                  <a:pos x="208" y="858"/>
                </a:cxn>
                <a:cxn ang="0">
                  <a:pos x="238" y="800"/>
                </a:cxn>
                <a:cxn ang="0">
                  <a:pos x="296" y="828"/>
                </a:cxn>
                <a:cxn ang="0">
                  <a:pos x="327" y="858"/>
                </a:cxn>
                <a:cxn ang="0">
                  <a:pos x="415" y="828"/>
                </a:cxn>
                <a:cxn ang="0">
                  <a:pos x="505" y="828"/>
                </a:cxn>
                <a:cxn ang="0">
                  <a:pos x="563" y="858"/>
                </a:cxn>
                <a:cxn ang="0">
                  <a:pos x="563" y="828"/>
                </a:cxn>
                <a:cxn ang="0">
                  <a:pos x="623" y="800"/>
                </a:cxn>
                <a:cxn ang="0">
                  <a:pos x="593" y="740"/>
                </a:cxn>
                <a:cxn ang="0">
                  <a:pos x="623" y="651"/>
                </a:cxn>
                <a:cxn ang="0">
                  <a:pos x="682" y="622"/>
                </a:cxn>
                <a:cxn ang="0">
                  <a:pos x="623" y="563"/>
                </a:cxn>
                <a:cxn ang="0">
                  <a:pos x="563" y="563"/>
                </a:cxn>
                <a:cxn ang="0">
                  <a:pos x="534" y="533"/>
                </a:cxn>
                <a:cxn ang="0">
                  <a:pos x="505" y="472"/>
                </a:cxn>
                <a:cxn ang="0">
                  <a:pos x="563" y="326"/>
                </a:cxn>
                <a:cxn ang="0">
                  <a:pos x="623" y="296"/>
                </a:cxn>
                <a:cxn ang="0">
                  <a:pos x="505" y="326"/>
                </a:cxn>
                <a:cxn ang="0">
                  <a:pos x="415" y="356"/>
                </a:cxn>
                <a:cxn ang="0">
                  <a:pos x="327" y="326"/>
                </a:cxn>
                <a:cxn ang="0">
                  <a:pos x="296" y="384"/>
                </a:cxn>
                <a:cxn ang="0">
                  <a:pos x="238" y="356"/>
                </a:cxn>
                <a:cxn ang="0">
                  <a:pos x="177" y="326"/>
                </a:cxn>
                <a:cxn ang="0">
                  <a:pos x="120" y="356"/>
                </a:cxn>
                <a:cxn ang="0">
                  <a:pos x="149" y="326"/>
                </a:cxn>
                <a:cxn ang="0">
                  <a:pos x="177" y="207"/>
                </a:cxn>
                <a:cxn ang="0">
                  <a:pos x="238" y="147"/>
                </a:cxn>
                <a:cxn ang="0">
                  <a:pos x="268" y="120"/>
                </a:cxn>
                <a:cxn ang="0">
                  <a:pos x="208" y="89"/>
                </a:cxn>
              </a:cxnLst>
              <a:rect l="0" t="0" r="r" b="b"/>
              <a:pathLst>
                <a:path w="682" h="1481">
                  <a:moveTo>
                    <a:pt x="623" y="1420"/>
                  </a:moveTo>
                  <a:lnTo>
                    <a:pt x="534" y="1420"/>
                  </a:lnTo>
                  <a:lnTo>
                    <a:pt x="534" y="1450"/>
                  </a:lnTo>
                  <a:lnTo>
                    <a:pt x="505" y="1481"/>
                  </a:lnTo>
                  <a:lnTo>
                    <a:pt x="475" y="1481"/>
                  </a:lnTo>
                  <a:lnTo>
                    <a:pt x="445" y="1450"/>
                  </a:lnTo>
                  <a:lnTo>
                    <a:pt x="386" y="1450"/>
                  </a:lnTo>
                  <a:lnTo>
                    <a:pt x="356" y="1420"/>
                  </a:lnTo>
                  <a:lnTo>
                    <a:pt x="356" y="1392"/>
                  </a:lnTo>
                  <a:lnTo>
                    <a:pt x="327" y="1392"/>
                  </a:lnTo>
                  <a:lnTo>
                    <a:pt x="296" y="1420"/>
                  </a:lnTo>
                  <a:lnTo>
                    <a:pt x="268" y="1420"/>
                  </a:lnTo>
                  <a:lnTo>
                    <a:pt x="238" y="1392"/>
                  </a:lnTo>
                  <a:lnTo>
                    <a:pt x="296" y="1392"/>
                  </a:lnTo>
                  <a:lnTo>
                    <a:pt x="296" y="1362"/>
                  </a:lnTo>
                  <a:lnTo>
                    <a:pt x="238" y="1362"/>
                  </a:lnTo>
                  <a:lnTo>
                    <a:pt x="208" y="1331"/>
                  </a:lnTo>
                  <a:lnTo>
                    <a:pt x="177" y="1362"/>
                  </a:lnTo>
                  <a:lnTo>
                    <a:pt x="120" y="1362"/>
                  </a:lnTo>
                  <a:lnTo>
                    <a:pt x="89" y="1392"/>
                  </a:lnTo>
                  <a:lnTo>
                    <a:pt x="59" y="1392"/>
                  </a:lnTo>
                  <a:lnTo>
                    <a:pt x="31" y="1362"/>
                  </a:lnTo>
                  <a:lnTo>
                    <a:pt x="0" y="1362"/>
                  </a:lnTo>
                  <a:lnTo>
                    <a:pt x="31" y="1331"/>
                  </a:lnTo>
                  <a:lnTo>
                    <a:pt x="0" y="1302"/>
                  </a:lnTo>
                  <a:lnTo>
                    <a:pt x="59" y="1243"/>
                  </a:lnTo>
                  <a:lnTo>
                    <a:pt x="59" y="1274"/>
                  </a:lnTo>
                  <a:lnTo>
                    <a:pt x="89" y="1274"/>
                  </a:lnTo>
                  <a:lnTo>
                    <a:pt x="120" y="1243"/>
                  </a:lnTo>
                  <a:lnTo>
                    <a:pt x="149" y="1243"/>
                  </a:lnTo>
                  <a:lnTo>
                    <a:pt x="177" y="1213"/>
                  </a:lnTo>
                  <a:lnTo>
                    <a:pt x="208" y="1213"/>
                  </a:lnTo>
                  <a:lnTo>
                    <a:pt x="238" y="1183"/>
                  </a:lnTo>
                  <a:lnTo>
                    <a:pt x="268" y="1183"/>
                  </a:lnTo>
                  <a:lnTo>
                    <a:pt x="296" y="1156"/>
                  </a:lnTo>
                  <a:lnTo>
                    <a:pt x="296" y="1125"/>
                  </a:lnTo>
                  <a:lnTo>
                    <a:pt x="327" y="1095"/>
                  </a:lnTo>
                  <a:lnTo>
                    <a:pt x="296" y="1065"/>
                  </a:lnTo>
                  <a:lnTo>
                    <a:pt x="327" y="1036"/>
                  </a:lnTo>
                  <a:lnTo>
                    <a:pt x="296" y="1006"/>
                  </a:lnTo>
                  <a:lnTo>
                    <a:pt x="327" y="977"/>
                  </a:lnTo>
                  <a:lnTo>
                    <a:pt x="238" y="977"/>
                  </a:lnTo>
                  <a:lnTo>
                    <a:pt x="208" y="1006"/>
                  </a:lnTo>
                  <a:lnTo>
                    <a:pt x="149" y="1006"/>
                  </a:lnTo>
                  <a:lnTo>
                    <a:pt x="208" y="947"/>
                  </a:lnTo>
                  <a:lnTo>
                    <a:pt x="238" y="947"/>
                  </a:lnTo>
                  <a:lnTo>
                    <a:pt x="268" y="918"/>
                  </a:lnTo>
                  <a:lnTo>
                    <a:pt x="268" y="888"/>
                  </a:lnTo>
                  <a:lnTo>
                    <a:pt x="238" y="888"/>
                  </a:lnTo>
                  <a:lnTo>
                    <a:pt x="208" y="858"/>
                  </a:lnTo>
                  <a:lnTo>
                    <a:pt x="208" y="828"/>
                  </a:lnTo>
                  <a:lnTo>
                    <a:pt x="238" y="800"/>
                  </a:lnTo>
                  <a:lnTo>
                    <a:pt x="268" y="800"/>
                  </a:lnTo>
                  <a:lnTo>
                    <a:pt x="296" y="828"/>
                  </a:lnTo>
                  <a:lnTo>
                    <a:pt x="327" y="828"/>
                  </a:lnTo>
                  <a:lnTo>
                    <a:pt x="327" y="858"/>
                  </a:lnTo>
                  <a:lnTo>
                    <a:pt x="386" y="858"/>
                  </a:lnTo>
                  <a:lnTo>
                    <a:pt x="415" y="828"/>
                  </a:lnTo>
                  <a:lnTo>
                    <a:pt x="445" y="858"/>
                  </a:lnTo>
                  <a:lnTo>
                    <a:pt x="505" y="828"/>
                  </a:lnTo>
                  <a:lnTo>
                    <a:pt x="534" y="828"/>
                  </a:lnTo>
                  <a:lnTo>
                    <a:pt x="563" y="858"/>
                  </a:lnTo>
                  <a:lnTo>
                    <a:pt x="593" y="858"/>
                  </a:lnTo>
                  <a:lnTo>
                    <a:pt x="563" y="828"/>
                  </a:lnTo>
                  <a:lnTo>
                    <a:pt x="593" y="800"/>
                  </a:lnTo>
                  <a:lnTo>
                    <a:pt x="623" y="800"/>
                  </a:lnTo>
                  <a:lnTo>
                    <a:pt x="593" y="770"/>
                  </a:lnTo>
                  <a:lnTo>
                    <a:pt x="593" y="740"/>
                  </a:lnTo>
                  <a:lnTo>
                    <a:pt x="623" y="709"/>
                  </a:lnTo>
                  <a:lnTo>
                    <a:pt x="623" y="651"/>
                  </a:lnTo>
                  <a:lnTo>
                    <a:pt x="652" y="622"/>
                  </a:lnTo>
                  <a:lnTo>
                    <a:pt x="682" y="622"/>
                  </a:lnTo>
                  <a:lnTo>
                    <a:pt x="682" y="563"/>
                  </a:lnTo>
                  <a:lnTo>
                    <a:pt x="623" y="563"/>
                  </a:lnTo>
                  <a:lnTo>
                    <a:pt x="593" y="591"/>
                  </a:lnTo>
                  <a:lnTo>
                    <a:pt x="563" y="563"/>
                  </a:lnTo>
                  <a:lnTo>
                    <a:pt x="593" y="533"/>
                  </a:lnTo>
                  <a:lnTo>
                    <a:pt x="534" y="533"/>
                  </a:lnTo>
                  <a:lnTo>
                    <a:pt x="534" y="502"/>
                  </a:lnTo>
                  <a:lnTo>
                    <a:pt x="505" y="472"/>
                  </a:lnTo>
                  <a:lnTo>
                    <a:pt x="505" y="384"/>
                  </a:lnTo>
                  <a:lnTo>
                    <a:pt x="563" y="326"/>
                  </a:lnTo>
                  <a:lnTo>
                    <a:pt x="593" y="326"/>
                  </a:lnTo>
                  <a:lnTo>
                    <a:pt x="623" y="296"/>
                  </a:lnTo>
                  <a:lnTo>
                    <a:pt x="505" y="296"/>
                  </a:lnTo>
                  <a:lnTo>
                    <a:pt x="505" y="326"/>
                  </a:lnTo>
                  <a:lnTo>
                    <a:pt x="445" y="326"/>
                  </a:lnTo>
                  <a:lnTo>
                    <a:pt x="415" y="356"/>
                  </a:lnTo>
                  <a:lnTo>
                    <a:pt x="356" y="356"/>
                  </a:lnTo>
                  <a:lnTo>
                    <a:pt x="327" y="326"/>
                  </a:lnTo>
                  <a:lnTo>
                    <a:pt x="296" y="326"/>
                  </a:lnTo>
                  <a:lnTo>
                    <a:pt x="296" y="384"/>
                  </a:lnTo>
                  <a:lnTo>
                    <a:pt x="268" y="384"/>
                  </a:lnTo>
                  <a:lnTo>
                    <a:pt x="238" y="356"/>
                  </a:lnTo>
                  <a:lnTo>
                    <a:pt x="208" y="356"/>
                  </a:lnTo>
                  <a:lnTo>
                    <a:pt x="177" y="326"/>
                  </a:lnTo>
                  <a:lnTo>
                    <a:pt x="149" y="356"/>
                  </a:lnTo>
                  <a:lnTo>
                    <a:pt x="120" y="356"/>
                  </a:lnTo>
                  <a:lnTo>
                    <a:pt x="120" y="296"/>
                  </a:lnTo>
                  <a:lnTo>
                    <a:pt x="149" y="326"/>
                  </a:lnTo>
                  <a:lnTo>
                    <a:pt x="149" y="238"/>
                  </a:lnTo>
                  <a:lnTo>
                    <a:pt x="177" y="207"/>
                  </a:lnTo>
                  <a:lnTo>
                    <a:pt x="208" y="207"/>
                  </a:lnTo>
                  <a:lnTo>
                    <a:pt x="238" y="147"/>
                  </a:lnTo>
                  <a:lnTo>
                    <a:pt x="268" y="147"/>
                  </a:lnTo>
                  <a:lnTo>
                    <a:pt x="268" y="120"/>
                  </a:lnTo>
                  <a:lnTo>
                    <a:pt x="238" y="89"/>
                  </a:lnTo>
                  <a:lnTo>
                    <a:pt x="208" y="89"/>
                  </a:lnTo>
                  <a:lnTo>
                    <a:pt x="208" y="0"/>
                  </a:lnTo>
                </a:path>
              </a:pathLst>
            </a:custGeom>
            <a:noFill/>
            <a:ln w="1588">
              <a:solidFill>
                <a:srgbClr val="000000"/>
              </a:solidFill>
              <a:prstDash val="solid"/>
              <a:round/>
              <a:headEnd/>
              <a:tailEnd/>
            </a:ln>
          </p:spPr>
          <p:txBody>
            <a:bodyPr/>
            <a:lstStyle/>
            <a:p>
              <a:endParaRPr lang="en-GB"/>
            </a:p>
          </p:txBody>
        </p:sp>
        <p:sp>
          <p:nvSpPr>
            <p:cNvPr id="13782" name="Freeform 470"/>
            <p:cNvSpPr>
              <a:spLocks/>
            </p:cNvSpPr>
            <p:nvPr/>
          </p:nvSpPr>
          <p:spPr bwMode="auto">
            <a:xfrm>
              <a:off x="2235" y="2060"/>
              <a:ext cx="22" cy="23"/>
            </a:xfrm>
            <a:custGeom>
              <a:avLst/>
              <a:gdLst/>
              <a:ahLst/>
              <a:cxnLst>
                <a:cxn ang="0">
                  <a:pos x="0" y="30"/>
                </a:cxn>
                <a:cxn ang="0">
                  <a:pos x="61" y="0"/>
                </a:cxn>
                <a:cxn ang="0">
                  <a:pos x="90" y="0"/>
                </a:cxn>
                <a:cxn ang="0">
                  <a:pos x="90" y="61"/>
                </a:cxn>
                <a:cxn ang="0">
                  <a:pos x="61" y="88"/>
                </a:cxn>
                <a:cxn ang="0">
                  <a:pos x="30" y="88"/>
                </a:cxn>
                <a:cxn ang="0">
                  <a:pos x="30" y="61"/>
                </a:cxn>
                <a:cxn ang="0">
                  <a:pos x="0" y="30"/>
                </a:cxn>
              </a:cxnLst>
              <a:rect l="0" t="0" r="r" b="b"/>
              <a:pathLst>
                <a:path w="90" h="88">
                  <a:moveTo>
                    <a:pt x="0" y="30"/>
                  </a:moveTo>
                  <a:lnTo>
                    <a:pt x="61" y="0"/>
                  </a:lnTo>
                  <a:lnTo>
                    <a:pt x="90" y="0"/>
                  </a:lnTo>
                  <a:lnTo>
                    <a:pt x="90" y="61"/>
                  </a:lnTo>
                  <a:lnTo>
                    <a:pt x="61" y="88"/>
                  </a:lnTo>
                  <a:lnTo>
                    <a:pt x="30" y="88"/>
                  </a:lnTo>
                  <a:lnTo>
                    <a:pt x="30" y="61"/>
                  </a:lnTo>
                  <a:lnTo>
                    <a:pt x="0" y="30"/>
                  </a:lnTo>
                </a:path>
              </a:pathLst>
            </a:custGeom>
            <a:noFill/>
            <a:ln w="1588">
              <a:solidFill>
                <a:srgbClr val="000000"/>
              </a:solidFill>
              <a:prstDash val="solid"/>
              <a:round/>
              <a:headEnd/>
              <a:tailEnd/>
            </a:ln>
          </p:spPr>
          <p:txBody>
            <a:bodyPr/>
            <a:lstStyle/>
            <a:p>
              <a:endParaRPr lang="en-GB"/>
            </a:p>
          </p:txBody>
        </p:sp>
        <p:sp>
          <p:nvSpPr>
            <p:cNvPr id="13783" name="Freeform 471"/>
            <p:cNvSpPr>
              <a:spLocks/>
            </p:cNvSpPr>
            <p:nvPr/>
          </p:nvSpPr>
          <p:spPr bwMode="auto">
            <a:xfrm>
              <a:off x="2116" y="2098"/>
              <a:ext cx="97" cy="44"/>
            </a:xfrm>
            <a:custGeom>
              <a:avLst/>
              <a:gdLst/>
              <a:ahLst/>
              <a:cxnLst>
                <a:cxn ang="0">
                  <a:pos x="355" y="177"/>
                </a:cxn>
                <a:cxn ang="0">
                  <a:pos x="385" y="149"/>
                </a:cxn>
                <a:cxn ang="0">
                  <a:pos x="355" y="149"/>
                </a:cxn>
                <a:cxn ang="0">
                  <a:pos x="355" y="119"/>
                </a:cxn>
                <a:cxn ang="0">
                  <a:pos x="328" y="89"/>
                </a:cxn>
                <a:cxn ang="0">
                  <a:pos x="328" y="59"/>
                </a:cxn>
                <a:cxn ang="0">
                  <a:pos x="297" y="59"/>
                </a:cxn>
                <a:cxn ang="0">
                  <a:pos x="297" y="31"/>
                </a:cxn>
                <a:cxn ang="0">
                  <a:pos x="267" y="0"/>
                </a:cxn>
                <a:cxn ang="0">
                  <a:pos x="178" y="0"/>
                </a:cxn>
                <a:cxn ang="0">
                  <a:pos x="148" y="31"/>
                </a:cxn>
                <a:cxn ang="0">
                  <a:pos x="90" y="31"/>
                </a:cxn>
                <a:cxn ang="0">
                  <a:pos x="60" y="59"/>
                </a:cxn>
                <a:cxn ang="0">
                  <a:pos x="0" y="59"/>
                </a:cxn>
              </a:cxnLst>
              <a:rect l="0" t="0" r="r" b="b"/>
              <a:pathLst>
                <a:path w="385" h="177">
                  <a:moveTo>
                    <a:pt x="355" y="177"/>
                  </a:moveTo>
                  <a:lnTo>
                    <a:pt x="385" y="149"/>
                  </a:lnTo>
                  <a:lnTo>
                    <a:pt x="355" y="149"/>
                  </a:lnTo>
                  <a:lnTo>
                    <a:pt x="355" y="119"/>
                  </a:lnTo>
                  <a:lnTo>
                    <a:pt x="328" y="89"/>
                  </a:lnTo>
                  <a:lnTo>
                    <a:pt x="328" y="59"/>
                  </a:lnTo>
                  <a:lnTo>
                    <a:pt x="297" y="59"/>
                  </a:lnTo>
                  <a:lnTo>
                    <a:pt x="297" y="31"/>
                  </a:lnTo>
                  <a:lnTo>
                    <a:pt x="267" y="0"/>
                  </a:lnTo>
                  <a:lnTo>
                    <a:pt x="178" y="0"/>
                  </a:lnTo>
                  <a:lnTo>
                    <a:pt x="148" y="31"/>
                  </a:lnTo>
                  <a:lnTo>
                    <a:pt x="90" y="31"/>
                  </a:lnTo>
                  <a:lnTo>
                    <a:pt x="60" y="59"/>
                  </a:lnTo>
                  <a:lnTo>
                    <a:pt x="0" y="59"/>
                  </a:lnTo>
                </a:path>
              </a:pathLst>
            </a:custGeom>
            <a:noFill/>
            <a:ln w="1588">
              <a:solidFill>
                <a:srgbClr val="000000"/>
              </a:solidFill>
              <a:prstDash val="solid"/>
              <a:round/>
              <a:headEnd/>
              <a:tailEnd/>
            </a:ln>
          </p:spPr>
          <p:txBody>
            <a:bodyPr/>
            <a:lstStyle/>
            <a:p>
              <a:endParaRPr lang="en-GB"/>
            </a:p>
          </p:txBody>
        </p:sp>
        <p:sp>
          <p:nvSpPr>
            <p:cNvPr id="13784" name="Freeform 472"/>
            <p:cNvSpPr>
              <a:spLocks/>
            </p:cNvSpPr>
            <p:nvPr/>
          </p:nvSpPr>
          <p:spPr bwMode="auto">
            <a:xfrm>
              <a:off x="2198" y="2142"/>
              <a:ext cx="7" cy="7"/>
            </a:xfrm>
            <a:custGeom>
              <a:avLst/>
              <a:gdLst/>
              <a:ahLst/>
              <a:cxnLst>
                <a:cxn ang="0">
                  <a:pos x="27" y="0"/>
                </a:cxn>
                <a:cxn ang="0">
                  <a:pos x="0" y="31"/>
                </a:cxn>
                <a:cxn ang="0">
                  <a:pos x="0" y="0"/>
                </a:cxn>
                <a:cxn ang="0">
                  <a:pos x="27" y="0"/>
                </a:cxn>
              </a:cxnLst>
              <a:rect l="0" t="0" r="r" b="b"/>
              <a:pathLst>
                <a:path w="27" h="31">
                  <a:moveTo>
                    <a:pt x="27" y="0"/>
                  </a:moveTo>
                  <a:lnTo>
                    <a:pt x="0" y="31"/>
                  </a:lnTo>
                  <a:lnTo>
                    <a:pt x="0" y="0"/>
                  </a:lnTo>
                  <a:lnTo>
                    <a:pt x="27" y="0"/>
                  </a:lnTo>
                </a:path>
              </a:pathLst>
            </a:custGeom>
            <a:noFill/>
            <a:ln w="1588">
              <a:solidFill>
                <a:srgbClr val="000000"/>
              </a:solidFill>
              <a:prstDash val="solid"/>
              <a:round/>
              <a:headEnd/>
              <a:tailEnd/>
            </a:ln>
          </p:spPr>
          <p:txBody>
            <a:bodyPr/>
            <a:lstStyle/>
            <a:p>
              <a:endParaRPr lang="en-GB"/>
            </a:p>
          </p:txBody>
        </p:sp>
        <p:sp>
          <p:nvSpPr>
            <p:cNvPr id="13785" name="Freeform 473"/>
            <p:cNvSpPr>
              <a:spLocks/>
            </p:cNvSpPr>
            <p:nvPr/>
          </p:nvSpPr>
          <p:spPr bwMode="auto">
            <a:xfrm>
              <a:off x="2205" y="2142"/>
              <a:ext cx="23" cy="29"/>
            </a:xfrm>
            <a:custGeom>
              <a:avLst/>
              <a:gdLst/>
              <a:ahLst/>
              <a:cxnLst>
                <a:cxn ang="0">
                  <a:pos x="60" y="118"/>
                </a:cxn>
                <a:cxn ang="0">
                  <a:pos x="91" y="88"/>
                </a:cxn>
                <a:cxn ang="0">
                  <a:pos x="91" y="61"/>
                </a:cxn>
                <a:cxn ang="0">
                  <a:pos x="60" y="31"/>
                </a:cxn>
                <a:cxn ang="0">
                  <a:pos x="60" y="0"/>
                </a:cxn>
                <a:cxn ang="0">
                  <a:pos x="0" y="0"/>
                </a:cxn>
              </a:cxnLst>
              <a:rect l="0" t="0" r="r" b="b"/>
              <a:pathLst>
                <a:path w="91" h="118">
                  <a:moveTo>
                    <a:pt x="60" y="118"/>
                  </a:moveTo>
                  <a:lnTo>
                    <a:pt x="91" y="88"/>
                  </a:lnTo>
                  <a:lnTo>
                    <a:pt x="91" y="61"/>
                  </a:lnTo>
                  <a:lnTo>
                    <a:pt x="60" y="31"/>
                  </a:lnTo>
                  <a:lnTo>
                    <a:pt x="60" y="0"/>
                  </a:lnTo>
                  <a:lnTo>
                    <a:pt x="0" y="0"/>
                  </a:lnTo>
                </a:path>
              </a:pathLst>
            </a:custGeom>
            <a:noFill/>
            <a:ln w="1588">
              <a:solidFill>
                <a:srgbClr val="000000"/>
              </a:solidFill>
              <a:prstDash val="solid"/>
              <a:round/>
              <a:headEnd/>
              <a:tailEnd/>
            </a:ln>
          </p:spPr>
          <p:txBody>
            <a:bodyPr/>
            <a:lstStyle/>
            <a:p>
              <a:endParaRPr lang="en-GB"/>
            </a:p>
          </p:txBody>
        </p:sp>
        <p:sp>
          <p:nvSpPr>
            <p:cNvPr id="13786" name="Rectangle 474"/>
            <p:cNvSpPr>
              <a:spLocks noChangeArrowheads="1"/>
            </p:cNvSpPr>
            <p:nvPr/>
          </p:nvSpPr>
          <p:spPr bwMode="auto">
            <a:xfrm>
              <a:off x="2213" y="2157"/>
              <a:ext cx="7" cy="14"/>
            </a:xfrm>
            <a:prstGeom prst="rect">
              <a:avLst/>
            </a:prstGeom>
            <a:noFill/>
            <a:ln w="1588">
              <a:solidFill>
                <a:srgbClr val="000000"/>
              </a:solidFill>
              <a:miter lim="800000"/>
              <a:headEnd/>
              <a:tailEnd/>
            </a:ln>
          </p:spPr>
          <p:txBody>
            <a:bodyPr/>
            <a:lstStyle/>
            <a:p>
              <a:endParaRPr lang="en-GB"/>
            </a:p>
          </p:txBody>
        </p:sp>
        <p:sp>
          <p:nvSpPr>
            <p:cNvPr id="13787" name="Freeform 475"/>
            <p:cNvSpPr>
              <a:spLocks/>
            </p:cNvSpPr>
            <p:nvPr/>
          </p:nvSpPr>
          <p:spPr bwMode="auto">
            <a:xfrm>
              <a:off x="2102" y="2090"/>
              <a:ext cx="37" cy="22"/>
            </a:xfrm>
            <a:custGeom>
              <a:avLst/>
              <a:gdLst/>
              <a:ahLst/>
              <a:cxnLst>
                <a:cxn ang="0">
                  <a:pos x="59" y="89"/>
                </a:cxn>
                <a:cxn ang="0">
                  <a:pos x="89" y="61"/>
                </a:cxn>
                <a:cxn ang="0">
                  <a:pos x="119" y="61"/>
                </a:cxn>
                <a:cxn ang="0">
                  <a:pos x="149" y="30"/>
                </a:cxn>
                <a:cxn ang="0">
                  <a:pos x="119" y="30"/>
                </a:cxn>
                <a:cxn ang="0">
                  <a:pos x="89" y="0"/>
                </a:cxn>
                <a:cxn ang="0">
                  <a:pos x="59" y="30"/>
                </a:cxn>
                <a:cxn ang="0">
                  <a:pos x="0" y="30"/>
                </a:cxn>
                <a:cxn ang="0">
                  <a:pos x="0" y="89"/>
                </a:cxn>
              </a:cxnLst>
              <a:rect l="0" t="0" r="r" b="b"/>
              <a:pathLst>
                <a:path w="149" h="89">
                  <a:moveTo>
                    <a:pt x="59" y="89"/>
                  </a:moveTo>
                  <a:lnTo>
                    <a:pt x="89" y="61"/>
                  </a:lnTo>
                  <a:lnTo>
                    <a:pt x="119" y="61"/>
                  </a:lnTo>
                  <a:lnTo>
                    <a:pt x="149" y="30"/>
                  </a:lnTo>
                  <a:lnTo>
                    <a:pt x="119" y="30"/>
                  </a:lnTo>
                  <a:lnTo>
                    <a:pt x="89" y="0"/>
                  </a:lnTo>
                  <a:lnTo>
                    <a:pt x="59" y="30"/>
                  </a:lnTo>
                  <a:lnTo>
                    <a:pt x="0" y="30"/>
                  </a:lnTo>
                  <a:lnTo>
                    <a:pt x="0" y="89"/>
                  </a:lnTo>
                </a:path>
              </a:pathLst>
            </a:custGeom>
            <a:noFill/>
            <a:ln w="1588">
              <a:solidFill>
                <a:srgbClr val="000000"/>
              </a:solidFill>
              <a:prstDash val="solid"/>
              <a:round/>
              <a:headEnd/>
              <a:tailEnd/>
            </a:ln>
          </p:spPr>
          <p:txBody>
            <a:bodyPr/>
            <a:lstStyle/>
            <a:p>
              <a:endParaRPr lang="en-GB"/>
            </a:p>
          </p:txBody>
        </p:sp>
        <p:sp>
          <p:nvSpPr>
            <p:cNvPr id="13788" name="Freeform 476"/>
            <p:cNvSpPr>
              <a:spLocks/>
            </p:cNvSpPr>
            <p:nvPr/>
          </p:nvSpPr>
          <p:spPr bwMode="auto">
            <a:xfrm>
              <a:off x="2175" y="2171"/>
              <a:ext cx="45" cy="22"/>
            </a:xfrm>
            <a:custGeom>
              <a:avLst/>
              <a:gdLst/>
              <a:ahLst/>
              <a:cxnLst>
                <a:cxn ang="0">
                  <a:pos x="0" y="89"/>
                </a:cxn>
                <a:cxn ang="0">
                  <a:pos x="60" y="89"/>
                </a:cxn>
                <a:cxn ang="0">
                  <a:pos x="91" y="61"/>
                </a:cxn>
                <a:cxn ang="0">
                  <a:pos x="91" y="31"/>
                </a:cxn>
                <a:cxn ang="0">
                  <a:pos x="148" y="31"/>
                </a:cxn>
                <a:cxn ang="0">
                  <a:pos x="178" y="0"/>
                </a:cxn>
              </a:cxnLst>
              <a:rect l="0" t="0" r="r" b="b"/>
              <a:pathLst>
                <a:path w="178" h="89">
                  <a:moveTo>
                    <a:pt x="0" y="89"/>
                  </a:moveTo>
                  <a:lnTo>
                    <a:pt x="60" y="89"/>
                  </a:lnTo>
                  <a:lnTo>
                    <a:pt x="91" y="61"/>
                  </a:lnTo>
                  <a:lnTo>
                    <a:pt x="91" y="31"/>
                  </a:lnTo>
                  <a:lnTo>
                    <a:pt x="148" y="31"/>
                  </a:lnTo>
                  <a:lnTo>
                    <a:pt x="178" y="0"/>
                  </a:lnTo>
                </a:path>
              </a:pathLst>
            </a:custGeom>
            <a:noFill/>
            <a:ln w="1588">
              <a:solidFill>
                <a:srgbClr val="000000"/>
              </a:solidFill>
              <a:prstDash val="solid"/>
              <a:round/>
              <a:headEnd/>
              <a:tailEnd/>
            </a:ln>
          </p:spPr>
          <p:txBody>
            <a:bodyPr/>
            <a:lstStyle/>
            <a:p>
              <a:endParaRPr lang="en-GB"/>
            </a:p>
          </p:txBody>
        </p:sp>
        <p:sp>
          <p:nvSpPr>
            <p:cNvPr id="13789" name="Freeform 477"/>
            <p:cNvSpPr>
              <a:spLocks/>
            </p:cNvSpPr>
            <p:nvPr/>
          </p:nvSpPr>
          <p:spPr bwMode="auto">
            <a:xfrm>
              <a:off x="2264" y="2164"/>
              <a:ext cx="30" cy="29"/>
            </a:xfrm>
            <a:custGeom>
              <a:avLst/>
              <a:gdLst/>
              <a:ahLst/>
              <a:cxnLst>
                <a:cxn ang="0">
                  <a:pos x="31" y="91"/>
                </a:cxn>
                <a:cxn ang="0">
                  <a:pos x="31" y="61"/>
                </a:cxn>
                <a:cxn ang="0">
                  <a:pos x="91" y="0"/>
                </a:cxn>
                <a:cxn ang="0">
                  <a:pos x="119" y="30"/>
                </a:cxn>
                <a:cxn ang="0">
                  <a:pos x="91" y="61"/>
                </a:cxn>
                <a:cxn ang="0">
                  <a:pos x="91" y="91"/>
                </a:cxn>
                <a:cxn ang="0">
                  <a:pos x="61" y="119"/>
                </a:cxn>
                <a:cxn ang="0">
                  <a:pos x="0" y="119"/>
                </a:cxn>
                <a:cxn ang="0">
                  <a:pos x="31" y="91"/>
                </a:cxn>
              </a:cxnLst>
              <a:rect l="0" t="0" r="r" b="b"/>
              <a:pathLst>
                <a:path w="119" h="119">
                  <a:moveTo>
                    <a:pt x="31" y="91"/>
                  </a:moveTo>
                  <a:lnTo>
                    <a:pt x="31" y="61"/>
                  </a:lnTo>
                  <a:lnTo>
                    <a:pt x="91" y="0"/>
                  </a:lnTo>
                  <a:lnTo>
                    <a:pt x="119" y="30"/>
                  </a:lnTo>
                  <a:lnTo>
                    <a:pt x="91" y="61"/>
                  </a:lnTo>
                  <a:lnTo>
                    <a:pt x="91" y="91"/>
                  </a:lnTo>
                  <a:lnTo>
                    <a:pt x="61" y="119"/>
                  </a:lnTo>
                  <a:lnTo>
                    <a:pt x="0" y="119"/>
                  </a:lnTo>
                  <a:lnTo>
                    <a:pt x="31" y="91"/>
                  </a:lnTo>
                </a:path>
              </a:pathLst>
            </a:custGeom>
            <a:noFill/>
            <a:ln w="1588">
              <a:solidFill>
                <a:srgbClr val="000000"/>
              </a:solidFill>
              <a:prstDash val="solid"/>
              <a:round/>
              <a:headEnd/>
              <a:tailEnd/>
            </a:ln>
          </p:spPr>
          <p:txBody>
            <a:bodyPr/>
            <a:lstStyle/>
            <a:p>
              <a:endParaRPr lang="en-GB"/>
            </a:p>
          </p:txBody>
        </p:sp>
        <p:sp>
          <p:nvSpPr>
            <p:cNvPr id="13790" name="Freeform 478"/>
            <p:cNvSpPr>
              <a:spLocks/>
            </p:cNvSpPr>
            <p:nvPr/>
          </p:nvSpPr>
          <p:spPr bwMode="auto">
            <a:xfrm>
              <a:off x="2383" y="2386"/>
              <a:ext cx="7" cy="8"/>
            </a:xfrm>
            <a:custGeom>
              <a:avLst/>
              <a:gdLst/>
              <a:ahLst/>
              <a:cxnLst>
                <a:cxn ang="0">
                  <a:pos x="0" y="30"/>
                </a:cxn>
                <a:cxn ang="0">
                  <a:pos x="30" y="30"/>
                </a:cxn>
                <a:cxn ang="0">
                  <a:pos x="30" y="0"/>
                </a:cxn>
                <a:cxn ang="0">
                  <a:pos x="0" y="30"/>
                </a:cxn>
              </a:cxnLst>
              <a:rect l="0" t="0" r="r" b="b"/>
              <a:pathLst>
                <a:path w="30" h="30">
                  <a:moveTo>
                    <a:pt x="0" y="30"/>
                  </a:moveTo>
                  <a:lnTo>
                    <a:pt x="30" y="30"/>
                  </a:lnTo>
                  <a:lnTo>
                    <a:pt x="30" y="0"/>
                  </a:lnTo>
                  <a:lnTo>
                    <a:pt x="0" y="30"/>
                  </a:lnTo>
                </a:path>
              </a:pathLst>
            </a:custGeom>
            <a:noFill/>
            <a:ln w="1588">
              <a:solidFill>
                <a:srgbClr val="000000"/>
              </a:solidFill>
              <a:prstDash val="solid"/>
              <a:round/>
              <a:headEnd/>
              <a:tailEnd/>
            </a:ln>
          </p:spPr>
          <p:txBody>
            <a:bodyPr/>
            <a:lstStyle/>
            <a:p>
              <a:endParaRPr lang="en-GB"/>
            </a:p>
          </p:txBody>
        </p:sp>
        <p:sp>
          <p:nvSpPr>
            <p:cNvPr id="13791" name="Line 479"/>
            <p:cNvSpPr>
              <a:spLocks noChangeShapeType="1"/>
            </p:cNvSpPr>
            <p:nvPr/>
          </p:nvSpPr>
          <p:spPr bwMode="auto">
            <a:xfrm flipH="1">
              <a:off x="2376" y="2394"/>
              <a:ext cx="7" cy="7"/>
            </a:xfrm>
            <a:prstGeom prst="line">
              <a:avLst/>
            </a:prstGeom>
            <a:noFill/>
            <a:ln w="1588">
              <a:solidFill>
                <a:srgbClr val="000000"/>
              </a:solidFill>
              <a:round/>
              <a:headEnd/>
              <a:tailEnd/>
            </a:ln>
          </p:spPr>
          <p:txBody>
            <a:bodyPr/>
            <a:lstStyle/>
            <a:p>
              <a:endParaRPr lang="en-GB"/>
            </a:p>
          </p:txBody>
        </p:sp>
        <p:sp>
          <p:nvSpPr>
            <p:cNvPr id="13792" name="Freeform 480"/>
            <p:cNvSpPr>
              <a:spLocks/>
            </p:cNvSpPr>
            <p:nvPr/>
          </p:nvSpPr>
          <p:spPr bwMode="auto">
            <a:xfrm>
              <a:off x="2376" y="2394"/>
              <a:ext cx="7" cy="7"/>
            </a:xfrm>
            <a:custGeom>
              <a:avLst/>
              <a:gdLst/>
              <a:ahLst/>
              <a:cxnLst>
                <a:cxn ang="0">
                  <a:pos x="0" y="28"/>
                </a:cxn>
                <a:cxn ang="0">
                  <a:pos x="29" y="28"/>
                </a:cxn>
                <a:cxn ang="0">
                  <a:pos x="29" y="0"/>
                </a:cxn>
              </a:cxnLst>
              <a:rect l="0" t="0" r="r" b="b"/>
              <a:pathLst>
                <a:path w="29" h="28">
                  <a:moveTo>
                    <a:pt x="0" y="28"/>
                  </a:moveTo>
                  <a:lnTo>
                    <a:pt x="29" y="28"/>
                  </a:lnTo>
                  <a:lnTo>
                    <a:pt x="29" y="0"/>
                  </a:lnTo>
                </a:path>
              </a:pathLst>
            </a:custGeom>
            <a:noFill/>
            <a:ln w="1588">
              <a:solidFill>
                <a:srgbClr val="000000"/>
              </a:solidFill>
              <a:prstDash val="solid"/>
              <a:round/>
              <a:headEnd/>
              <a:tailEnd/>
            </a:ln>
          </p:spPr>
          <p:txBody>
            <a:bodyPr/>
            <a:lstStyle/>
            <a:p>
              <a:endParaRPr lang="en-GB"/>
            </a:p>
          </p:txBody>
        </p:sp>
        <p:sp>
          <p:nvSpPr>
            <p:cNvPr id="13793" name="Freeform 481"/>
            <p:cNvSpPr>
              <a:spLocks/>
            </p:cNvSpPr>
            <p:nvPr/>
          </p:nvSpPr>
          <p:spPr bwMode="auto">
            <a:xfrm>
              <a:off x="2235" y="2667"/>
              <a:ext cx="237" cy="415"/>
            </a:xfrm>
            <a:custGeom>
              <a:avLst/>
              <a:gdLst/>
              <a:ahLst/>
              <a:cxnLst>
                <a:cxn ang="0">
                  <a:pos x="0" y="0"/>
                </a:cxn>
                <a:cxn ang="0">
                  <a:pos x="30" y="31"/>
                </a:cxn>
                <a:cxn ang="0">
                  <a:pos x="90" y="31"/>
                </a:cxn>
                <a:cxn ang="0">
                  <a:pos x="90" y="61"/>
                </a:cxn>
                <a:cxn ang="0">
                  <a:pos x="30" y="61"/>
                </a:cxn>
                <a:cxn ang="0">
                  <a:pos x="0" y="91"/>
                </a:cxn>
                <a:cxn ang="0">
                  <a:pos x="90" y="179"/>
                </a:cxn>
                <a:cxn ang="0">
                  <a:pos x="118" y="150"/>
                </a:cxn>
                <a:cxn ang="0">
                  <a:pos x="179" y="150"/>
                </a:cxn>
                <a:cxn ang="0">
                  <a:pos x="209" y="179"/>
                </a:cxn>
                <a:cxn ang="0">
                  <a:pos x="356" y="179"/>
                </a:cxn>
                <a:cxn ang="0">
                  <a:pos x="327" y="209"/>
                </a:cxn>
                <a:cxn ang="0">
                  <a:pos x="356" y="209"/>
                </a:cxn>
                <a:cxn ang="0">
                  <a:pos x="386" y="238"/>
                </a:cxn>
                <a:cxn ang="0">
                  <a:pos x="416" y="209"/>
                </a:cxn>
                <a:cxn ang="0">
                  <a:pos x="475" y="268"/>
                </a:cxn>
                <a:cxn ang="0">
                  <a:pos x="593" y="268"/>
                </a:cxn>
                <a:cxn ang="0">
                  <a:pos x="564" y="298"/>
                </a:cxn>
                <a:cxn ang="0">
                  <a:pos x="534" y="298"/>
                </a:cxn>
                <a:cxn ang="0">
                  <a:pos x="534" y="328"/>
                </a:cxn>
                <a:cxn ang="0">
                  <a:pos x="564" y="328"/>
                </a:cxn>
                <a:cxn ang="0">
                  <a:pos x="593" y="356"/>
                </a:cxn>
                <a:cxn ang="0">
                  <a:pos x="623" y="328"/>
                </a:cxn>
                <a:cxn ang="0">
                  <a:pos x="653" y="328"/>
                </a:cxn>
                <a:cxn ang="0">
                  <a:pos x="623" y="356"/>
                </a:cxn>
                <a:cxn ang="0">
                  <a:pos x="623" y="386"/>
                </a:cxn>
                <a:cxn ang="0">
                  <a:pos x="653" y="386"/>
                </a:cxn>
                <a:cxn ang="0">
                  <a:pos x="683" y="416"/>
                </a:cxn>
                <a:cxn ang="0">
                  <a:pos x="653" y="416"/>
                </a:cxn>
                <a:cxn ang="0">
                  <a:pos x="653" y="446"/>
                </a:cxn>
                <a:cxn ang="0">
                  <a:pos x="623" y="475"/>
                </a:cxn>
                <a:cxn ang="0">
                  <a:pos x="711" y="565"/>
                </a:cxn>
                <a:cxn ang="0">
                  <a:pos x="711" y="593"/>
                </a:cxn>
                <a:cxn ang="0">
                  <a:pos x="741" y="623"/>
                </a:cxn>
                <a:cxn ang="0">
                  <a:pos x="771" y="623"/>
                </a:cxn>
                <a:cxn ang="0">
                  <a:pos x="802" y="653"/>
                </a:cxn>
                <a:cxn ang="0">
                  <a:pos x="830" y="653"/>
                </a:cxn>
                <a:cxn ang="0">
                  <a:pos x="860" y="684"/>
                </a:cxn>
                <a:cxn ang="0">
                  <a:pos x="890" y="653"/>
                </a:cxn>
                <a:cxn ang="0">
                  <a:pos x="890" y="830"/>
                </a:cxn>
                <a:cxn ang="0">
                  <a:pos x="860" y="830"/>
                </a:cxn>
                <a:cxn ang="0">
                  <a:pos x="860" y="860"/>
                </a:cxn>
                <a:cxn ang="0">
                  <a:pos x="948" y="948"/>
                </a:cxn>
                <a:cxn ang="0">
                  <a:pos x="920" y="948"/>
                </a:cxn>
                <a:cxn ang="0">
                  <a:pos x="890" y="920"/>
                </a:cxn>
                <a:cxn ang="0">
                  <a:pos x="860" y="948"/>
                </a:cxn>
                <a:cxn ang="0">
                  <a:pos x="860" y="1067"/>
                </a:cxn>
                <a:cxn ang="0">
                  <a:pos x="830" y="1097"/>
                </a:cxn>
                <a:cxn ang="0">
                  <a:pos x="830" y="1185"/>
                </a:cxn>
                <a:cxn ang="0">
                  <a:pos x="860" y="1185"/>
                </a:cxn>
                <a:cxn ang="0">
                  <a:pos x="860" y="1215"/>
                </a:cxn>
                <a:cxn ang="0">
                  <a:pos x="830" y="1215"/>
                </a:cxn>
                <a:cxn ang="0">
                  <a:pos x="830" y="1304"/>
                </a:cxn>
                <a:cxn ang="0">
                  <a:pos x="802" y="1334"/>
                </a:cxn>
                <a:cxn ang="0">
                  <a:pos x="802" y="1422"/>
                </a:cxn>
                <a:cxn ang="0">
                  <a:pos x="771" y="1452"/>
                </a:cxn>
                <a:cxn ang="0">
                  <a:pos x="771" y="1540"/>
                </a:cxn>
                <a:cxn ang="0">
                  <a:pos x="741" y="1570"/>
                </a:cxn>
                <a:cxn ang="0">
                  <a:pos x="741" y="1601"/>
                </a:cxn>
                <a:cxn ang="0">
                  <a:pos x="711" y="1631"/>
                </a:cxn>
                <a:cxn ang="0">
                  <a:pos x="683" y="1631"/>
                </a:cxn>
                <a:cxn ang="0">
                  <a:pos x="653" y="1659"/>
                </a:cxn>
              </a:cxnLst>
              <a:rect l="0" t="0" r="r" b="b"/>
              <a:pathLst>
                <a:path w="948" h="1659">
                  <a:moveTo>
                    <a:pt x="0" y="0"/>
                  </a:moveTo>
                  <a:lnTo>
                    <a:pt x="30" y="31"/>
                  </a:lnTo>
                  <a:lnTo>
                    <a:pt x="90" y="31"/>
                  </a:lnTo>
                  <a:lnTo>
                    <a:pt x="90" y="61"/>
                  </a:lnTo>
                  <a:lnTo>
                    <a:pt x="30" y="61"/>
                  </a:lnTo>
                  <a:lnTo>
                    <a:pt x="0" y="91"/>
                  </a:lnTo>
                  <a:lnTo>
                    <a:pt x="90" y="179"/>
                  </a:lnTo>
                  <a:lnTo>
                    <a:pt x="118" y="150"/>
                  </a:lnTo>
                  <a:lnTo>
                    <a:pt x="179" y="150"/>
                  </a:lnTo>
                  <a:lnTo>
                    <a:pt x="209" y="179"/>
                  </a:lnTo>
                  <a:lnTo>
                    <a:pt x="356" y="179"/>
                  </a:lnTo>
                  <a:lnTo>
                    <a:pt x="327" y="209"/>
                  </a:lnTo>
                  <a:lnTo>
                    <a:pt x="356" y="209"/>
                  </a:lnTo>
                  <a:lnTo>
                    <a:pt x="386" y="238"/>
                  </a:lnTo>
                  <a:lnTo>
                    <a:pt x="416" y="209"/>
                  </a:lnTo>
                  <a:lnTo>
                    <a:pt x="475" y="268"/>
                  </a:lnTo>
                  <a:lnTo>
                    <a:pt x="593" y="268"/>
                  </a:lnTo>
                  <a:lnTo>
                    <a:pt x="564" y="298"/>
                  </a:lnTo>
                  <a:lnTo>
                    <a:pt x="534" y="298"/>
                  </a:lnTo>
                  <a:lnTo>
                    <a:pt x="534" y="328"/>
                  </a:lnTo>
                  <a:lnTo>
                    <a:pt x="564" y="328"/>
                  </a:lnTo>
                  <a:lnTo>
                    <a:pt x="593" y="356"/>
                  </a:lnTo>
                  <a:lnTo>
                    <a:pt x="623" y="328"/>
                  </a:lnTo>
                  <a:lnTo>
                    <a:pt x="653" y="328"/>
                  </a:lnTo>
                  <a:lnTo>
                    <a:pt x="623" y="356"/>
                  </a:lnTo>
                  <a:lnTo>
                    <a:pt x="623" y="386"/>
                  </a:lnTo>
                  <a:lnTo>
                    <a:pt x="653" y="386"/>
                  </a:lnTo>
                  <a:lnTo>
                    <a:pt x="683" y="416"/>
                  </a:lnTo>
                  <a:lnTo>
                    <a:pt x="653" y="416"/>
                  </a:lnTo>
                  <a:lnTo>
                    <a:pt x="653" y="446"/>
                  </a:lnTo>
                  <a:lnTo>
                    <a:pt x="623" y="475"/>
                  </a:lnTo>
                  <a:lnTo>
                    <a:pt x="711" y="565"/>
                  </a:lnTo>
                  <a:lnTo>
                    <a:pt x="711" y="593"/>
                  </a:lnTo>
                  <a:lnTo>
                    <a:pt x="741" y="623"/>
                  </a:lnTo>
                  <a:lnTo>
                    <a:pt x="771" y="623"/>
                  </a:lnTo>
                  <a:lnTo>
                    <a:pt x="802" y="653"/>
                  </a:lnTo>
                  <a:lnTo>
                    <a:pt x="830" y="653"/>
                  </a:lnTo>
                  <a:lnTo>
                    <a:pt x="860" y="684"/>
                  </a:lnTo>
                  <a:lnTo>
                    <a:pt x="890" y="653"/>
                  </a:lnTo>
                  <a:lnTo>
                    <a:pt x="890" y="830"/>
                  </a:lnTo>
                  <a:lnTo>
                    <a:pt x="860" y="830"/>
                  </a:lnTo>
                  <a:lnTo>
                    <a:pt x="860" y="860"/>
                  </a:lnTo>
                  <a:lnTo>
                    <a:pt x="948" y="948"/>
                  </a:lnTo>
                  <a:lnTo>
                    <a:pt x="920" y="948"/>
                  </a:lnTo>
                  <a:lnTo>
                    <a:pt x="890" y="920"/>
                  </a:lnTo>
                  <a:lnTo>
                    <a:pt x="860" y="948"/>
                  </a:lnTo>
                  <a:lnTo>
                    <a:pt x="860" y="1067"/>
                  </a:lnTo>
                  <a:lnTo>
                    <a:pt x="830" y="1097"/>
                  </a:lnTo>
                  <a:lnTo>
                    <a:pt x="830" y="1185"/>
                  </a:lnTo>
                  <a:lnTo>
                    <a:pt x="860" y="1185"/>
                  </a:lnTo>
                  <a:lnTo>
                    <a:pt x="860" y="1215"/>
                  </a:lnTo>
                  <a:lnTo>
                    <a:pt x="830" y="1215"/>
                  </a:lnTo>
                  <a:lnTo>
                    <a:pt x="830" y="1304"/>
                  </a:lnTo>
                  <a:lnTo>
                    <a:pt x="802" y="1334"/>
                  </a:lnTo>
                  <a:lnTo>
                    <a:pt x="802" y="1422"/>
                  </a:lnTo>
                  <a:lnTo>
                    <a:pt x="771" y="1452"/>
                  </a:lnTo>
                  <a:lnTo>
                    <a:pt x="771" y="1540"/>
                  </a:lnTo>
                  <a:lnTo>
                    <a:pt x="741" y="1570"/>
                  </a:lnTo>
                  <a:lnTo>
                    <a:pt x="741" y="1601"/>
                  </a:lnTo>
                  <a:lnTo>
                    <a:pt x="711" y="1631"/>
                  </a:lnTo>
                  <a:lnTo>
                    <a:pt x="683" y="1631"/>
                  </a:lnTo>
                  <a:lnTo>
                    <a:pt x="653" y="1659"/>
                  </a:lnTo>
                </a:path>
              </a:pathLst>
            </a:custGeom>
            <a:noFill/>
            <a:ln w="1588">
              <a:solidFill>
                <a:srgbClr val="000000"/>
              </a:solidFill>
              <a:prstDash val="solid"/>
              <a:round/>
              <a:headEnd/>
              <a:tailEnd/>
            </a:ln>
          </p:spPr>
          <p:txBody>
            <a:bodyPr/>
            <a:lstStyle/>
            <a:p>
              <a:endParaRPr lang="en-GB"/>
            </a:p>
          </p:txBody>
        </p:sp>
        <p:sp>
          <p:nvSpPr>
            <p:cNvPr id="13794" name="Freeform 482"/>
            <p:cNvSpPr>
              <a:spLocks/>
            </p:cNvSpPr>
            <p:nvPr/>
          </p:nvSpPr>
          <p:spPr bwMode="auto">
            <a:xfrm>
              <a:off x="2235" y="2660"/>
              <a:ext cx="15" cy="7"/>
            </a:xfrm>
            <a:custGeom>
              <a:avLst/>
              <a:gdLst/>
              <a:ahLst/>
              <a:cxnLst>
                <a:cxn ang="0">
                  <a:pos x="0" y="27"/>
                </a:cxn>
                <a:cxn ang="0">
                  <a:pos x="30" y="0"/>
                </a:cxn>
                <a:cxn ang="0">
                  <a:pos x="61" y="0"/>
                </a:cxn>
                <a:cxn ang="0">
                  <a:pos x="61" y="27"/>
                </a:cxn>
                <a:cxn ang="0">
                  <a:pos x="0" y="27"/>
                </a:cxn>
              </a:cxnLst>
              <a:rect l="0" t="0" r="r" b="b"/>
              <a:pathLst>
                <a:path w="61" h="27">
                  <a:moveTo>
                    <a:pt x="0" y="27"/>
                  </a:moveTo>
                  <a:lnTo>
                    <a:pt x="30" y="0"/>
                  </a:lnTo>
                  <a:lnTo>
                    <a:pt x="61" y="0"/>
                  </a:lnTo>
                  <a:lnTo>
                    <a:pt x="61" y="27"/>
                  </a:lnTo>
                  <a:lnTo>
                    <a:pt x="0" y="27"/>
                  </a:lnTo>
                </a:path>
              </a:pathLst>
            </a:custGeom>
            <a:noFill/>
            <a:ln w="1588">
              <a:solidFill>
                <a:srgbClr val="000000"/>
              </a:solidFill>
              <a:prstDash val="solid"/>
              <a:round/>
              <a:headEnd/>
              <a:tailEnd/>
            </a:ln>
          </p:spPr>
          <p:txBody>
            <a:bodyPr/>
            <a:lstStyle/>
            <a:p>
              <a:endParaRPr lang="en-GB"/>
            </a:p>
          </p:txBody>
        </p:sp>
        <p:sp>
          <p:nvSpPr>
            <p:cNvPr id="13795" name="Freeform 483"/>
            <p:cNvSpPr>
              <a:spLocks/>
            </p:cNvSpPr>
            <p:nvPr/>
          </p:nvSpPr>
          <p:spPr bwMode="auto">
            <a:xfrm>
              <a:off x="1887" y="3045"/>
              <a:ext cx="511" cy="155"/>
            </a:xfrm>
            <a:custGeom>
              <a:avLst/>
              <a:gdLst/>
              <a:ahLst/>
              <a:cxnLst>
                <a:cxn ang="0">
                  <a:pos x="1926" y="146"/>
                </a:cxn>
                <a:cxn ang="0">
                  <a:pos x="1867" y="146"/>
                </a:cxn>
                <a:cxn ang="0">
                  <a:pos x="1808" y="118"/>
                </a:cxn>
                <a:cxn ang="0">
                  <a:pos x="1719" y="146"/>
                </a:cxn>
                <a:cxn ang="0">
                  <a:pos x="1629" y="118"/>
                </a:cxn>
                <a:cxn ang="0">
                  <a:pos x="1541" y="88"/>
                </a:cxn>
                <a:cxn ang="0">
                  <a:pos x="1482" y="88"/>
                </a:cxn>
                <a:cxn ang="0">
                  <a:pos x="1126" y="118"/>
                </a:cxn>
                <a:cxn ang="0">
                  <a:pos x="1008" y="88"/>
                </a:cxn>
                <a:cxn ang="0">
                  <a:pos x="830" y="57"/>
                </a:cxn>
                <a:cxn ang="0">
                  <a:pos x="771" y="88"/>
                </a:cxn>
                <a:cxn ang="0">
                  <a:pos x="711" y="88"/>
                </a:cxn>
                <a:cxn ang="0">
                  <a:pos x="680" y="57"/>
                </a:cxn>
                <a:cxn ang="0">
                  <a:pos x="623" y="88"/>
                </a:cxn>
                <a:cxn ang="0">
                  <a:pos x="534" y="27"/>
                </a:cxn>
                <a:cxn ang="0">
                  <a:pos x="446" y="0"/>
                </a:cxn>
                <a:cxn ang="0">
                  <a:pos x="386" y="0"/>
                </a:cxn>
                <a:cxn ang="0">
                  <a:pos x="297" y="57"/>
                </a:cxn>
                <a:cxn ang="0">
                  <a:pos x="266" y="118"/>
                </a:cxn>
                <a:cxn ang="0">
                  <a:pos x="297" y="118"/>
                </a:cxn>
                <a:cxn ang="0">
                  <a:pos x="178" y="146"/>
                </a:cxn>
                <a:cxn ang="0">
                  <a:pos x="118" y="146"/>
                </a:cxn>
                <a:cxn ang="0">
                  <a:pos x="90" y="175"/>
                </a:cxn>
                <a:cxn ang="0">
                  <a:pos x="29" y="206"/>
                </a:cxn>
                <a:cxn ang="0">
                  <a:pos x="0" y="295"/>
                </a:cxn>
                <a:cxn ang="0">
                  <a:pos x="29" y="354"/>
                </a:cxn>
                <a:cxn ang="0">
                  <a:pos x="29" y="382"/>
                </a:cxn>
                <a:cxn ang="0">
                  <a:pos x="90" y="382"/>
                </a:cxn>
                <a:cxn ang="0">
                  <a:pos x="118" y="413"/>
                </a:cxn>
                <a:cxn ang="0">
                  <a:pos x="90" y="473"/>
                </a:cxn>
                <a:cxn ang="0">
                  <a:pos x="90" y="501"/>
                </a:cxn>
                <a:cxn ang="0">
                  <a:pos x="118" y="501"/>
                </a:cxn>
                <a:cxn ang="0">
                  <a:pos x="90" y="561"/>
                </a:cxn>
                <a:cxn ang="0">
                  <a:pos x="59" y="591"/>
                </a:cxn>
              </a:cxnLst>
              <a:rect l="0" t="0" r="r" b="b"/>
              <a:pathLst>
                <a:path w="2045" h="620">
                  <a:moveTo>
                    <a:pt x="2045" y="146"/>
                  </a:moveTo>
                  <a:lnTo>
                    <a:pt x="1926" y="146"/>
                  </a:lnTo>
                  <a:lnTo>
                    <a:pt x="1896" y="175"/>
                  </a:lnTo>
                  <a:lnTo>
                    <a:pt x="1867" y="146"/>
                  </a:lnTo>
                  <a:lnTo>
                    <a:pt x="1838" y="146"/>
                  </a:lnTo>
                  <a:lnTo>
                    <a:pt x="1808" y="118"/>
                  </a:lnTo>
                  <a:lnTo>
                    <a:pt x="1719" y="118"/>
                  </a:lnTo>
                  <a:lnTo>
                    <a:pt x="1719" y="146"/>
                  </a:lnTo>
                  <a:lnTo>
                    <a:pt x="1660" y="146"/>
                  </a:lnTo>
                  <a:lnTo>
                    <a:pt x="1629" y="118"/>
                  </a:lnTo>
                  <a:lnTo>
                    <a:pt x="1571" y="118"/>
                  </a:lnTo>
                  <a:lnTo>
                    <a:pt x="1541" y="88"/>
                  </a:lnTo>
                  <a:lnTo>
                    <a:pt x="1510" y="118"/>
                  </a:lnTo>
                  <a:lnTo>
                    <a:pt x="1482" y="88"/>
                  </a:lnTo>
                  <a:lnTo>
                    <a:pt x="1482" y="118"/>
                  </a:lnTo>
                  <a:lnTo>
                    <a:pt x="1126" y="118"/>
                  </a:lnTo>
                  <a:lnTo>
                    <a:pt x="1096" y="88"/>
                  </a:lnTo>
                  <a:lnTo>
                    <a:pt x="1008" y="88"/>
                  </a:lnTo>
                  <a:lnTo>
                    <a:pt x="978" y="57"/>
                  </a:lnTo>
                  <a:lnTo>
                    <a:pt x="830" y="57"/>
                  </a:lnTo>
                  <a:lnTo>
                    <a:pt x="800" y="88"/>
                  </a:lnTo>
                  <a:lnTo>
                    <a:pt x="771" y="88"/>
                  </a:lnTo>
                  <a:lnTo>
                    <a:pt x="741" y="57"/>
                  </a:lnTo>
                  <a:lnTo>
                    <a:pt x="711" y="88"/>
                  </a:lnTo>
                  <a:lnTo>
                    <a:pt x="680" y="88"/>
                  </a:lnTo>
                  <a:lnTo>
                    <a:pt x="680" y="57"/>
                  </a:lnTo>
                  <a:lnTo>
                    <a:pt x="652" y="57"/>
                  </a:lnTo>
                  <a:lnTo>
                    <a:pt x="623" y="88"/>
                  </a:lnTo>
                  <a:lnTo>
                    <a:pt x="593" y="88"/>
                  </a:lnTo>
                  <a:lnTo>
                    <a:pt x="534" y="27"/>
                  </a:lnTo>
                  <a:lnTo>
                    <a:pt x="446" y="27"/>
                  </a:lnTo>
                  <a:lnTo>
                    <a:pt x="446" y="0"/>
                  </a:lnTo>
                  <a:lnTo>
                    <a:pt x="386" y="27"/>
                  </a:lnTo>
                  <a:lnTo>
                    <a:pt x="386" y="0"/>
                  </a:lnTo>
                  <a:lnTo>
                    <a:pt x="327" y="57"/>
                  </a:lnTo>
                  <a:lnTo>
                    <a:pt x="297" y="57"/>
                  </a:lnTo>
                  <a:lnTo>
                    <a:pt x="266" y="88"/>
                  </a:lnTo>
                  <a:lnTo>
                    <a:pt x="266" y="118"/>
                  </a:lnTo>
                  <a:lnTo>
                    <a:pt x="297" y="88"/>
                  </a:lnTo>
                  <a:lnTo>
                    <a:pt x="297" y="118"/>
                  </a:lnTo>
                  <a:lnTo>
                    <a:pt x="266" y="146"/>
                  </a:lnTo>
                  <a:lnTo>
                    <a:pt x="178" y="146"/>
                  </a:lnTo>
                  <a:lnTo>
                    <a:pt x="148" y="175"/>
                  </a:lnTo>
                  <a:lnTo>
                    <a:pt x="118" y="146"/>
                  </a:lnTo>
                  <a:lnTo>
                    <a:pt x="90" y="146"/>
                  </a:lnTo>
                  <a:lnTo>
                    <a:pt x="90" y="175"/>
                  </a:lnTo>
                  <a:lnTo>
                    <a:pt x="59" y="206"/>
                  </a:lnTo>
                  <a:lnTo>
                    <a:pt x="29" y="206"/>
                  </a:lnTo>
                  <a:lnTo>
                    <a:pt x="0" y="236"/>
                  </a:lnTo>
                  <a:lnTo>
                    <a:pt x="0" y="295"/>
                  </a:lnTo>
                  <a:lnTo>
                    <a:pt x="29" y="295"/>
                  </a:lnTo>
                  <a:lnTo>
                    <a:pt x="29" y="354"/>
                  </a:lnTo>
                  <a:lnTo>
                    <a:pt x="59" y="354"/>
                  </a:lnTo>
                  <a:lnTo>
                    <a:pt x="29" y="382"/>
                  </a:lnTo>
                  <a:lnTo>
                    <a:pt x="59" y="413"/>
                  </a:lnTo>
                  <a:lnTo>
                    <a:pt x="90" y="382"/>
                  </a:lnTo>
                  <a:lnTo>
                    <a:pt x="118" y="382"/>
                  </a:lnTo>
                  <a:lnTo>
                    <a:pt x="118" y="413"/>
                  </a:lnTo>
                  <a:lnTo>
                    <a:pt x="90" y="443"/>
                  </a:lnTo>
                  <a:lnTo>
                    <a:pt x="90" y="473"/>
                  </a:lnTo>
                  <a:lnTo>
                    <a:pt x="118" y="473"/>
                  </a:lnTo>
                  <a:lnTo>
                    <a:pt x="90" y="501"/>
                  </a:lnTo>
                  <a:lnTo>
                    <a:pt x="90" y="531"/>
                  </a:lnTo>
                  <a:lnTo>
                    <a:pt x="118" y="501"/>
                  </a:lnTo>
                  <a:lnTo>
                    <a:pt x="148" y="501"/>
                  </a:lnTo>
                  <a:lnTo>
                    <a:pt x="90" y="561"/>
                  </a:lnTo>
                  <a:lnTo>
                    <a:pt x="59" y="561"/>
                  </a:lnTo>
                  <a:lnTo>
                    <a:pt x="59" y="591"/>
                  </a:lnTo>
                  <a:lnTo>
                    <a:pt x="90" y="620"/>
                  </a:lnTo>
                </a:path>
              </a:pathLst>
            </a:custGeom>
            <a:noFill/>
            <a:ln w="1588">
              <a:solidFill>
                <a:srgbClr val="000000"/>
              </a:solidFill>
              <a:prstDash val="solid"/>
              <a:round/>
              <a:headEnd/>
              <a:tailEnd/>
            </a:ln>
          </p:spPr>
          <p:txBody>
            <a:bodyPr/>
            <a:lstStyle/>
            <a:p>
              <a:endParaRPr lang="en-GB"/>
            </a:p>
          </p:txBody>
        </p:sp>
        <p:sp>
          <p:nvSpPr>
            <p:cNvPr id="13796" name="Freeform 484"/>
            <p:cNvSpPr>
              <a:spLocks/>
            </p:cNvSpPr>
            <p:nvPr/>
          </p:nvSpPr>
          <p:spPr bwMode="auto">
            <a:xfrm>
              <a:off x="1909" y="3186"/>
              <a:ext cx="178" cy="414"/>
            </a:xfrm>
            <a:custGeom>
              <a:avLst/>
              <a:gdLst/>
              <a:ahLst/>
              <a:cxnLst>
                <a:cxn ang="0">
                  <a:pos x="265" y="1598"/>
                </a:cxn>
                <a:cxn ang="0">
                  <a:pos x="237" y="1540"/>
                </a:cxn>
                <a:cxn ang="0">
                  <a:pos x="265" y="1509"/>
                </a:cxn>
                <a:cxn ang="0">
                  <a:pos x="326" y="1422"/>
                </a:cxn>
                <a:cxn ang="0">
                  <a:pos x="414" y="1391"/>
                </a:cxn>
                <a:cxn ang="0">
                  <a:pos x="383" y="1333"/>
                </a:cxn>
                <a:cxn ang="0">
                  <a:pos x="326" y="1215"/>
                </a:cxn>
                <a:cxn ang="0">
                  <a:pos x="356" y="1154"/>
                </a:cxn>
                <a:cxn ang="0">
                  <a:pos x="414" y="1066"/>
                </a:cxn>
                <a:cxn ang="0">
                  <a:pos x="414" y="1006"/>
                </a:cxn>
                <a:cxn ang="0">
                  <a:pos x="356" y="977"/>
                </a:cxn>
                <a:cxn ang="0">
                  <a:pos x="326" y="888"/>
                </a:cxn>
                <a:cxn ang="0">
                  <a:pos x="296" y="829"/>
                </a:cxn>
                <a:cxn ang="0">
                  <a:pos x="444" y="768"/>
                </a:cxn>
                <a:cxn ang="0">
                  <a:pos x="472" y="681"/>
                </a:cxn>
                <a:cxn ang="0">
                  <a:pos x="472" y="623"/>
                </a:cxn>
                <a:cxn ang="0">
                  <a:pos x="503" y="504"/>
                </a:cxn>
                <a:cxn ang="0">
                  <a:pos x="503" y="443"/>
                </a:cxn>
                <a:cxn ang="0">
                  <a:pos x="503" y="414"/>
                </a:cxn>
                <a:cxn ang="0">
                  <a:pos x="533" y="355"/>
                </a:cxn>
                <a:cxn ang="0">
                  <a:pos x="562" y="295"/>
                </a:cxn>
                <a:cxn ang="0">
                  <a:pos x="621" y="268"/>
                </a:cxn>
                <a:cxn ang="0">
                  <a:pos x="681" y="237"/>
                </a:cxn>
                <a:cxn ang="0">
                  <a:pos x="710" y="177"/>
                </a:cxn>
                <a:cxn ang="0">
                  <a:pos x="651" y="148"/>
                </a:cxn>
                <a:cxn ang="0">
                  <a:pos x="621" y="89"/>
                </a:cxn>
                <a:cxn ang="0">
                  <a:pos x="444" y="59"/>
                </a:cxn>
                <a:cxn ang="0">
                  <a:pos x="414" y="89"/>
                </a:cxn>
                <a:cxn ang="0">
                  <a:pos x="356" y="89"/>
                </a:cxn>
                <a:cxn ang="0">
                  <a:pos x="176" y="59"/>
                </a:cxn>
                <a:cxn ang="0">
                  <a:pos x="176" y="30"/>
                </a:cxn>
                <a:cxn ang="0">
                  <a:pos x="119" y="0"/>
                </a:cxn>
                <a:cxn ang="0">
                  <a:pos x="28" y="30"/>
                </a:cxn>
                <a:cxn ang="0">
                  <a:pos x="0" y="59"/>
                </a:cxn>
              </a:cxnLst>
              <a:rect l="0" t="0" r="r" b="b"/>
              <a:pathLst>
                <a:path w="710" h="1658">
                  <a:moveTo>
                    <a:pt x="265" y="1658"/>
                  </a:moveTo>
                  <a:lnTo>
                    <a:pt x="265" y="1598"/>
                  </a:lnTo>
                  <a:lnTo>
                    <a:pt x="237" y="1570"/>
                  </a:lnTo>
                  <a:lnTo>
                    <a:pt x="237" y="1540"/>
                  </a:lnTo>
                  <a:lnTo>
                    <a:pt x="265" y="1540"/>
                  </a:lnTo>
                  <a:lnTo>
                    <a:pt x="265" y="1509"/>
                  </a:lnTo>
                  <a:lnTo>
                    <a:pt x="326" y="1452"/>
                  </a:lnTo>
                  <a:lnTo>
                    <a:pt x="326" y="1422"/>
                  </a:lnTo>
                  <a:lnTo>
                    <a:pt x="356" y="1391"/>
                  </a:lnTo>
                  <a:lnTo>
                    <a:pt x="414" y="1391"/>
                  </a:lnTo>
                  <a:lnTo>
                    <a:pt x="414" y="1333"/>
                  </a:lnTo>
                  <a:lnTo>
                    <a:pt x="383" y="1333"/>
                  </a:lnTo>
                  <a:lnTo>
                    <a:pt x="326" y="1273"/>
                  </a:lnTo>
                  <a:lnTo>
                    <a:pt x="326" y="1215"/>
                  </a:lnTo>
                  <a:lnTo>
                    <a:pt x="356" y="1184"/>
                  </a:lnTo>
                  <a:lnTo>
                    <a:pt x="356" y="1154"/>
                  </a:lnTo>
                  <a:lnTo>
                    <a:pt x="414" y="1096"/>
                  </a:lnTo>
                  <a:lnTo>
                    <a:pt x="414" y="1066"/>
                  </a:lnTo>
                  <a:lnTo>
                    <a:pt x="444" y="1036"/>
                  </a:lnTo>
                  <a:lnTo>
                    <a:pt x="414" y="1006"/>
                  </a:lnTo>
                  <a:lnTo>
                    <a:pt x="383" y="1006"/>
                  </a:lnTo>
                  <a:lnTo>
                    <a:pt x="356" y="977"/>
                  </a:lnTo>
                  <a:lnTo>
                    <a:pt x="356" y="888"/>
                  </a:lnTo>
                  <a:lnTo>
                    <a:pt x="326" y="888"/>
                  </a:lnTo>
                  <a:lnTo>
                    <a:pt x="296" y="859"/>
                  </a:lnTo>
                  <a:lnTo>
                    <a:pt x="296" y="829"/>
                  </a:lnTo>
                  <a:lnTo>
                    <a:pt x="444" y="829"/>
                  </a:lnTo>
                  <a:lnTo>
                    <a:pt x="444" y="768"/>
                  </a:lnTo>
                  <a:lnTo>
                    <a:pt x="472" y="741"/>
                  </a:lnTo>
                  <a:lnTo>
                    <a:pt x="472" y="681"/>
                  </a:lnTo>
                  <a:lnTo>
                    <a:pt x="444" y="650"/>
                  </a:lnTo>
                  <a:lnTo>
                    <a:pt x="472" y="623"/>
                  </a:lnTo>
                  <a:lnTo>
                    <a:pt x="503" y="623"/>
                  </a:lnTo>
                  <a:lnTo>
                    <a:pt x="503" y="504"/>
                  </a:lnTo>
                  <a:lnTo>
                    <a:pt x="533" y="474"/>
                  </a:lnTo>
                  <a:lnTo>
                    <a:pt x="503" y="443"/>
                  </a:lnTo>
                  <a:lnTo>
                    <a:pt x="533" y="414"/>
                  </a:lnTo>
                  <a:lnTo>
                    <a:pt x="503" y="414"/>
                  </a:lnTo>
                  <a:lnTo>
                    <a:pt x="503" y="355"/>
                  </a:lnTo>
                  <a:lnTo>
                    <a:pt x="533" y="355"/>
                  </a:lnTo>
                  <a:lnTo>
                    <a:pt x="533" y="325"/>
                  </a:lnTo>
                  <a:lnTo>
                    <a:pt x="562" y="295"/>
                  </a:lnTo>
                  <a:lnTo>
                    <a:pt x="590" y="295"/>
                  </a:lnTo>
                  <a:lnTo>
                    <a:pt x="621" y="268"/>
                  </a:lnTo>
                  <a:lnTo>
                    <a:pt x="651" y="268"/>
                  </a:lnTo>
                  <a:lnTo>
                    <a:pt x="681" y="237"/>
                  </a:lnTo>
                  <a:lnTo>
                    <a:pt x="681" y="207"/>
                  </a:lnTo>
                  <a:lnTo>
                    <a:pt x="710" y="177"/>
                  </a:lnTo>
                  <a:lnTo>
                    <a:pt x="681" y="148"/>
                  </a:lnTo>
                  <a:lnTo>
                    <a:pt x="651" y="148"/>
                  </a:lnTo>
                  <a:lnTo>
                    <a:pt x="621" y="118"/>
                  </a:lnTo>
                  <a:lnTo>
                    <a:pt x="621" y="89"/>
                  </a:lnTo>
                  <a:lnTo>
                    <a:pt x="590" y="59"/>
                  </a:lnTo>
                  <a:lnTo>
                    <a:pt x="444" y="59"/>
                  </a:lnTo>
                  <a:lnTo>
                    <a:pt x="444" y="89"/>
                  </a:lnTo>
                  <a:lnTo>
                    <a:pt x="414" y="89"/>
                  </a:lnTo>
                  <a:lnTo>
                    <a:pt x="383" y="118"/>
                  </a:lnTo>
                  <a:lnTo>
                    <a:pt x="356" y="89"/>
                  </a:lnTo>
                  <a:lnTo>
                    <a:pt x="176" y="89"/>
                  </a:lnTo>
                  <a:lnTo>
                    <a:pt x="176" y="59"/>
                  </a:lnTo>
                  <a:lnTo>
                    <a:pt x="207" y="30"/>
                  </a:lnTo>
                  <a:lnTo>
                    <a:pt x="176" y="30"/>
                  </a:lnTo>
                  <a:lnTo>
                    <a:pt x="176" y="0"/>
                  </a:lnTo>
                  <a:lnTo>
                    <a:pt x="119" y="0"/>
                  </a:lnTo>
                  <a:lnTo>
                    <a:pt x="88" y="30"/>
                  </a:lnTo>
                  <a:lnTo>
                    <a:pt x="28" y="30"/>
                  </a:lnTo>
                  <a:lnTo>
                    <a:pt x="28" y="59"/>
                  </a:lnTo>
                  <a:lnTo>
                    <a:pt x="0" y="59"/>
                  </a:lnTo>
                </a:path>
              </a:pathLst>
            </a:custGeom>
            <a:noFill/>
            <a:ln w="1588">
              <a:solidFill>
                <a:srgbClr val="000000"/>
              </a:solidFill>
              <a:prstDash val="solid"/>
              <a:round/>
              <a:headEnd/>
              <a:tailEnd/>
            </a:ln>
          </p:spPr>
          <p:txBody>
            <a:bodyPr/>
            <a:lstStyle/>
            <a:p>
              <a:endParaRPr lang="en-GB"/>
            </a:p>
          </p:txBody>
        </p:sp>
        <p:sp>
          <p:nvSpPr>
            <p:cNvPr id="13797" name="Freeform 485"/>
            <p:cNvSpPr>
              <a:spLocks/>
            </p:cNvSpPr>
            <p:nvPr/>
          </p:nvSpPr>
          <p:spPr bwMode="auto">
            <a:xfrm>
              <a:off x="1842" y="3200"/>
              <a:ext cx="74" cy="274"/>
            </a:xfrm>
            <a:custGeom>
              <a:avLst/>
              <a:gdLst/>
              <a:ahLst/>
              <a:cxnLst>
                <a:cxn ang="0">
                  <a:pos x="268" y="0"/>
                </a:cxn>
                <a:cxn ang="0">
                  <a:pos x="237" y="30"/>
                </a:cxn>
                <a:cxn ang="0">
                  <a:pos x="237" y="89"/>
                </a:cxn>
                <a:cxn ang="0">
                  <a:pos x="268" y="118"/>
                </a:cxn>
                <a:cxn ang="0">
                  <a:pos x="268" y="266"/>
                </a:cxn>
                <a:cxn ang="0">
                  <a:pos x="296" y="266"/>
                </a:cxn>
                <a:cxn ang="0">
                  <a:pos x="296" y="327"/>
                </a:cxn>
                <a:cxn ang="0">
                  <a:pos x="268" y="327"/>
                </a:cxn>
                <a:cxn ang="0">
                  <a:pos x="268" y="445"/>
                </a:cxn>
                <a:cxn ang="0">
                  <a:pos x="237" y="445"/>
                </a:cxn>
                <a:cxn ang="0">
                  <a:pos x="237" y="503"/>
                </a:cxn>
                <a:cxn ang="0">
                  <a:pos x="207" y="534"/>
                </a:cxn>
                <a:cxn ang="0">
                  <a:pos x="207" y="622"/>
                </a:cxn>
                <a:cxn ang="0">
                  <a:pos x="178" y="652"/>
                </a:cxn>
                <a:cxn ang="0">
                  <a:pos x="178" y="682"/>
                </a:cxn>
                <a:cxn ang="0">
                  <a:pos x="149" y="709"/>
                </a:cxn>
                <a:cxn ang="0">
                  <a:pos x="149" y="740"/>
                </a:cxn>
                <a:cxn ang="0">
                  <a:pos x="119" y="770"/>
                </a:cxn>
                <a:cxn ang="0">
                  <a:pos x="119" y="800"/>
                </a:cxn>
                <a:cxn ang="0">
                  <a:pos x="59" y="859"/>
                </a:cxn>
                <a:cxn ang="0">
                  <a:pos x="30" y="859"/>
                </a:cxn>
                <a:cxn ang="0">
                  <a:pos x="59" y="889"/>
                </a:cxn>
                <a:cxn ang="0">
                  <a:pos x="30" y="918"/>
                </a:cxn>
                <a:cxn ang="0">
                  <a:pos x="30" y="1007"/>
                </a:cxn>
                <a:cxn ang="0">
                  <a:pos x="0" y="1037"/>
                </a:cxn>
                <a:cxn ang="0">
                  <a:pos x="0" y="1095"/>
                </a:cxn>
                <a:cxn ang="0">
                  <a:pos x="59" y="1095"/>
                </a:cxn>
              </a:cxnLst>
              <a:rect l="0" t="0" r="r" b="b"/>
              <a:pathLst>
                <a:path w="296" h="1095">
                  <a:moveTo>
                    <a:pt x="268" y="0"/>
                  </a:moveTo>
                  <a:lnTo>
                    <a:pt x="237" y="30"/>
                  </a:lnTo>
                  <a:lnTo>
                    <a:pt x="237" y="89"/>
                  </a:lnTo>
                  <a:lnTo>
                    <a:pt x="268" y="118"/>
                  </a:lnTo>
                  <a:lnTo>
                    <a:pt x="268" y="266"/>
                  </a:lnTo>
                  <a:lnTo>
                    <a:pt x="296" y="266"/>
                  </a:lnTo>
                  <a:lnTo>
                    <a:pt x="296" y="327"/>
                  </a:lnTo>
                  <a:lnTo>
                    <a:pt x="268" y="327"/>
                  </a:lnTo>
                  <a:lnTo>
                    <a:pt x="268" y="445"/>
                  </a:lnTo>
                  <a:lnTo>
                    <a:pt x="237" y="445"/>
                  </a:lnTo>
                  <a:lnTo>
                    <a:pt x="237" y="503"/>
                  </a:lnTo>
                  <a:lnTo>
                    <a:pt x="207" y="534"/>
                  </a:lnTo>
                  <a:lnTo>
                    <a:pt x="207" y="622"/>
                  </a:lnTo>
                  <a:lnTo>
                    <a:pt x="178" y="652"/>
                  </a:lnTo>
                  <a:lnTo>
                    <a:pt x="178" y="682"/>
                  </a:lnTo>
                  <a:lnTo>
                    <a:pt x="149" y="709"/>
                  </a:lnTo>
                  <a:lnTo>
                    <a:pt x="149" y="740"/>
                  </a:lnTo>
                  <a:lnTo>
                    <a:pt x="119" y="770"/>
                  </a:lnTo>
                  <a:lnTo>
                    <a:pt x="119" y="800"/>
                  </a:lnTo>
                  <a:lnTo>
                    <a:pt x="59" y="859"/>
                  </a:lnTo>
                  <a:lnTo>
                    <a:pt x="30" y="859"/>
                  </a:lnTo>
                  <a:lnTo>
                    <a:pt x="59" y="889"/>
                  </a:lnTo>
                  <a:lnTo>
                    <a:pt x="30" y="918"/>
                  </a:lnTo>
                  <a:lnTo>
                    <a:pt x="30" y="1007"/>
                  </a:lnTo>
                  <a:lnTo>
                    <a:pt x="0" y="1037"/>
                  </a:lnTo>
                  <a:lnTo>
                    <a:pt x="0" y="1095"/>
                  </a:lnTo>
                  <a:lnTo>
                    <a:pt x="59" y="1095"/>
                  </a:lnTo>
                </a:path>
              </a:pathLst>
            </a:custGeom>
            <a:noFill/>
            <a:ln w="1588">
              <a:solidFill>
                <a:srgbClr val="000000"/>
              </a:solidFill>
              <a:prstDash val="solid"/>
              <a:round/>
              <a:headEnd/>
              <a:tailEnd/>
            </a:ln>
          </p:spPr>
          <p:txBody>
            <a:bodyPr/>
            <a:lstStyle/>
            <a:p>
              <a:endParaRPr lang="en-GB"/>
            </a:p>
          </p:txBody>
        </p:sp>
        <p:sp>
          <p:nvSpPr>
            <p:cNvPr id="13798" name="Freeform 486"/>
            <p:cNvSpPr>
              <a:spLocks/>
            </p:cNvSpPr>
            <p:nvPr/>
          </p:nvSpPr>
          <p:spPr bwMode="auto">
            <a:xfrm>
              <a:off x="2398" y="3082"/>
              <a:ext cx="222" cy="67"/>
            </a:xfrm>
            <a:custGeom>
              <a:avLst/>
              <a:gdLst/>
              <a:ahLst/>
              <a:cxnLst>
                <a:cxn ang="0">
                  <a:pos x="0" y="0"/>
                </a:cxn>
                <a:cxn ang="0">
                  <a:pos x="30" y="29"/>
                </a:cxn>
                <a:cxn ang="0">
                  <a:pos x="118" y="29"/>
                </a:cxn>
                <a:cxn ang="0">
                  <a:pos x="118" y="60"/>
                </a:cxn>
                <a:cxn ang="0">
                  <a:pos x="88" y="90"/>
                </a:cxn>
                <a:cxn ang="0">
                  <a:pos x="118" y="118"/>
                </a:cxn>
                <a:cxn ang="0">
                  <a:pos x="149" y="90"/>
                </a:cxn>
                <a:cxn ang="0">
                  <a:pos x="177" y="118"/>
                </a:cxn>
                <a:cxn ang="0">
                  <a:pos x="207" y="118"/>
                </a:cxn>
                <a:cxn ang="0">
                  <a:pos x="237" y="149"/>
                </a:cxn>
                <a:cxn ang="0">
                  <a:pos x="267" y="118"/>
                </a:cxn>
                <a:cxn ang="0">
                  <a:pos x="325" y="179"/>
                </a:cxn>
                <a:cxn ang="0">
                  <a:pos x="414" y="179"/>
                </a:cxn>
                <a:cxn ang="0">
                  <a:pos x="474" y="236"/>
                </a:cxn>
                <a:cxn ang="0">
                  <a:pos x="504" y="208"/>
                </a:cxn>
                <a:cxn ang="0">
                  <a:pos x="532" y="208"/>
                </a:cxn>
                <a:cxn ang="0">
                  <a:pos x="563" y="236"/>
                </a:cxn>
                <a:cxn ang="0">
                  <a:pos x="593" y="236"/>
                </a:cxn>
                <a:cxn ang="0">
                  <a:pos x="623" y="208"/>
                </a:cxn>
                <a:cxn ang="0">
                  <a:pos x="652" y="208"/>
                </a:cxn>
                <a:cxn ang="0">
                  <a:pos x="681" y="179"/>
                </a:cxn>
                <a:cxn ang="0">
                  <a:pos x="741" y="179"/>
                </a:cxn>
                <a:cxn ang="0">
                  <a:pos x="770" y="208"/>
                </a:cxn>
                <a:cxn ang="0">
                  <a:pos x="860" y="208"/>
                </a:cxn>
                <a:cxn ang="0">
                  <a:pos x="888" y="267"/>
                </a:cxn>
              </a:cxnLst>
              <a:rect l="0" t="0" r="r" b="b"/>
              <a:pathLst>
                <a:path w="888" h="267">
                  <a:moveTo>
                    <a:pt x="0" y="0"/>
                  </a:moveTo>
                  <a:lnTo>
                    <a:pt x="30" y="29"/>
                  </a:lnTo>
                  <a:lnTo>
                    <a:pt x="118" y="29"/>
                  </a:lnTo>
                  <a:lnTo>
                    <a:pt x="118" y="60"/>
                  </a:lnTo>
                  <a:lnTo>
                    <a:pt x="88" y="90"/>
                  </a:lnTo>
                  <a:lnTo>
                    <a:pt x="118" y="118"/>
                  </a:lnTo>
                  <a:lnTo>
                    <a:pt x="149" y="90"/>
                  </a:lnTo>
                  <a:lnTo>
                    <a:pt x="177" y="118"/>
                  </a:lnTo>
                  <a:lnTo>
                    <a:pt x="207" y="118"/>
                  </a:lnTo>
                  <a:lnTo>
                    <a:pt x="237" y="149"/>
                  </a:lnTo>
                  <a:lnTo>
                    <a:pt x="267" y="118"/>
                  </a:lnTo>
                  <a:lnTo>
                    <a:pt x="325" y="179"/>
                  </a:lnTo>
                  <a:lnTo>
                    <a:pt x="414" y="179"/>
                  </a:lnTo>
                  <a:lnTo>
                    <a:pt x="474" y="236"/>
                  </a:lnTo>
                  <a:lnTo>
                    <a:pt x="504" y="208"/>
                  </a:lnTo>
                  <a:lnTo>
                    <a:pt x="532" y="208"/>
                  </a:lnTo>
                  <a:lnTo>
                    <a:pt x="563" y="236"/>
                  </a:lnTo>
                  <a:lnTo>
                    <a:pt x="593" y="236"/>
                  </a:lnTo>
                  <a:lnTo>
                    <a:pt x="623" y="208"/>
                  </a:lnTo>
                  <a:lnTo>
                    <a:pt x="652" y="208"/>
                  </a:lnTo>
                  <a:lnTo>
                    <a:pt x="681" y="179"/>
                  </a:lnTo>
                  <a:lnTo>
                    <a:pt x="741" y="179"/>
                  </a:lnTo>
                  <a:lnTo>
                    <a:pt x="770" y="208"/>
                  </a:lnTo>
                  <a:lnTo>
                    <a:pt x="860" y="208"/>
                  </a:lnTo>
                  <a:lnTo>
                    <a:pt x="888" y="267"/>
                  </a:lnTo>
                </a:path>
              </a:pathLst>
            </a:custGeom>
            <a:noFill/>
            <a:ln w="1588">
              <a:solidFill>
                <a:srgbClr val="000000"/>
              </a:solidFill>
              <a:prstDash val="solid"/>
              <a:round/>
              <a:headEnd/>
              <a:tailEnd/>
            </a:ln>
          </p:spPr>
          <p:txBody>
            <a:bodyPr/>
            <a:lstStyle/>
            <a:p>
              <a:endParaRPr lang="en-GB"/>
            </a:p>
          </p:txBody>
        </p:sp>
        <p:sp>
          <p:nvSpPr>
            <p:cNvPr id="13799" name="Freeform 487"/>
            <p:cNvSpPr>
              <a:spLocks/>
            </p:cNvSpPr>
            <p:nvPr/>
          </p:nvSpPr>
          <p:spPr bwMode="auto">
            <a:xfrm>
              <a:off x="1650" y="3718"/>
              <a:ext cx="689" cy="629"/>
            </a:xfrm>
            <a:custGeom>
              <a:avLst/>
              <a:gdLst/>
              <a:ahLst/>
              <a:cxnLst>
                <a:cxn ang="0">
                  <a:pos x="91" y="2428"/>
                </a:cxn>
                <a:cxn ang="0">
                  <a:pos x="179" y="2369"/>
                </a:cxn>
                <a:cxn ang="0">
                  <a:pos x="209" y="2340"/>
                </a:cxn>
                <a:cxn ang="0">
                  <a:pos x="298" y="2279"/>
                </a:cxn>
                <a:cxn ang="0">
                  <a:pos x="386" y="2160"/>
                </a:cxn>
                <a:cxn ang="0">
                  <a:pos x="474" y="2042"/>
                </a:cxn>
                <a:cxn ang="0">
                  <a:pos x="535" y="1954"/>
                </a:cxn>
                <a:cxn ang="0">
                  <a:pos x="505" y="1806"/>
                </a:cxn>
                <a:cxn ang="0">
                  <a:pos x="474" y="1777"/>
                </a:cxn>
                <a:cxn ang="0">
                  <a:pos x="505" y="1687"/>
                </a:cxn>
                <a:cxn ang="0">
                  <a:pos x="505" y="1659"/>
                </a:cxn>
                <a:cxn ang="0">
                  <a:pos x="505" y="1599"/>
                </a:cxn>
                <a:cxn ang="0">
                  <a:pos x="535" y="1481"/>
                </a:cxn>
                <a:cxn ang="0">
                  <a:pos x="653" y="1304"/>
                </a:cxn>
                <a:cxn ang="0">
                  <a:pos x="683" y="1243"/>
                </a:cxn>
                <a:cxn ang="0">
                  <a:pos x="890" y="918"/>
                </a:cxn>
                <a:cxn ang="0">
                  <a:pos x="920" y="888"/>
                </a:cxn>
                <a:cxn ang="0">
                  <a:pos x="978" y="858"/>
                </a:cxn>
                <a:cxn ang="0">
                  <a:pos x="1039" y="830"/>
                </a:cxn>
                <a:cxn ang="0">
                  <a:pos x="1127" y="770"/>
                </a:cxn>
                <a:cxn ang="0">
                  <a:pos x="1215" y="740"/>
                </a:cxn>
                <a:cxn ang="0">
                  <a:pos x="1304" y="681"/>
                </a:cxn>
                <a:cxn ang="0">
                  <a:pos x="1422" y="621"/>
                </a:cxn>
                <a:cxn ang="0">
                  <a:pos x="1453" y="563"/>
                </a:cxn>
                <a:cxn ang="0">
                  <a:pos x="1511" y="475"/>
                </a:cxn>
                <a:cxn ang="0">
                  <a:pos x="1542" y="414"/>
                </a:cxn>
                <a:cxn ang="0">
                  <a:pos x="1572" y="356"/>
                </a:cxn>
                <a:cxn ang="0">
                  <a:pos x="1601" y="296"/>
                </a:cxn>
                <a:cxn ang="0">
                  <a:pos x="1629" y="207"/>
                </a:cxn>
                <a:cxn ang="0">
                  <a:pos x="1660" y="147"/>
                </a:cxn>
                <a:cxn ang="0">
                  <a:pos x="1690" y="89"/>
                </a:cxn>
                <a:cxn ang="0">
                  <a:pos x="1749" y="0"/>
                </a:cxn>
                <a:cxn ang="0">
                  <a:pos x="1810" y="12"/>
                </a:cxn>
                <a:cxn ang="0">
                  <a:pos x="1816" y="22"/>
                </a:cxn>
                <a:cxn ang="0">
                  <a:pos x="1824" y="27"/>
                </a:cxn>
                <a:cxn ang="0">
                  <a:pos x="1838" y="28"/>
                </a:cxn>
                <a:cxn ang="0">
                  <a:pos x="1842" y="28"/>
                </a:cxn>
                <a:cxn ang="0">
                  <a:pos x="1853" y="28"/>
                </a:cxn>
                <a:cxn ang="0">
                  <a:pos x="1867" y="27"/>
                </a:cxn>
                <a:cxn ang="0">
                  <a:pos x="1897" y="89"/>
                </a:cxn>
                <a:cxn ang="0">
                  <a:pos x="1927" y="147"/>
                </a:cxn>
                <a:cxn ang="0">
                  <a:pos x="1957" y="177"/>
                </a:cxn>
                <a:cxn ang="0">
                  <a:pos x="2045" y="207"/>
                </a:cxn>
                <a:cxn ang="0">
                  <a:pos x="2164" y="238"/>
                </a:cxn>
                <a:cxn ang="0">
                  <a:pos x="2371" y="207"/>
                </a:cxn>
                <a:cxn ang="0">
                  <a:pos x="2459" y="207"/>
                </a:cxn>
                <a:cxn ang="0">
                  <a:pos x="2513" y="194"/>
                </a:cxn>
                <a:cxn ang="0">
                  <a:pos x="2520" y="207"/>
                </a:cxn>
                <a:cxn ang="0">
                  <a:pos x="2550" y="207"/>
                </a:cxn>
                <a:cxn ang="0">
                  <a:pos x="2578" y="238"/>
                </a:cxn>
                <a:cxn ang="0">
                  <a:pos x="2638" y="266"/>
                </a:cxn>
                <a:cxn ang="0">
                  <a:pos x="2727" y="238"/>
                </a:cxn>
              </a:cxnLst>
              <a:rect l="0" t="0" r="r" b="b"/>
              <a:pathLst>
                <a:path w="2757" h="2516">
                  <a:moveTo>
                    <a:pt x="0" y="2516"/>
                  </a:moveTo>
                  <a:lnTo>
                    <a:pt x="91" y="2428"/>
                  </a:lnTo>
                  <a:lnTo>
                    <a:pt x="119" y="2428"/>
                  </a:lnTo>
                  <a:lnTo>
                    <a:pt x="179" y="2369"/>
                  </a:lnTo>
                  <a:lnTo>
                    <a:pt x="209" y="2369"/>
                  </a:lnTo>
                  <a:lnTo>
                    <a:pt x="209" y="2340"/>
                  </a:lnTo>
                  <a:lnTo>
                    <a:pt x="237" y="2340"/>
                  </a:lnTo>
                  <a:lnTo>
                    <a:pt x="298" y="2279"/>
                  </a:lnTo>
                  <a:lnTo>
                    <a:pt x="298" y="2251"/>
                  </a:lnTo>
                  <a:lnTo>
                    <a:pt x="386" y="2160"/>
                  </a:lnTo>
                  <a:lnTo>
                    <a:pt x="386" y="2133"/>
                  </a:lnTo>
                  <a:lnTo>
                    <a:pt x="474" y="2042"/>
                  </a:lnTo>
                  <a:lnTo>
                    <a:pt x="474" y="2014"/>
                  </a:lnTo>
                  <a:lnTo>
                    <a:pt x="535" y="1954"/>
                  </a:lnTo>
                  <a:lnTo>
                    <a:pt x="535" y="1835"/>
                  </a:lnTo>
                  <a:lnTo>
                    <a:pt x="505" y="1806"/>
                  </a:lnTo>
                  <a:lnTo>
                    <a:pt x="505" y="1777"/>
                  </a:lnTo>
                  <a:lnTo>
                    <a:pt x="474" y="1777"/>
                  </a:lnTo>
                  <a:lnTo>
                    <a:pt x="474" y="1717"/>
                  </a:lnTo>
                  <a:lnTo>
                    <a:pt x="505" y="1687"/>
                  </a:lnTo>
                  <a:lnTo>
                    <a:pt x="474" y="1687"/>
                  </a:lnTo>
                  <a:lnTo>
                    <a:pt x="505" y="1659"/>
                  </a:lnTo>
                  <a:lnTo>
                    <a:pt x="474" y="1629"/>
                  </a:lnTo>
                  <a:lnTo>
                    <a:pt x="505" y="1599"/>
                  </a:lnTo>
                  <a:lnTo>
                    <a:pt x="505" y="1510"/>
                  </a:lnTo>
                  <a:lnTo>
                    <a:pt x="535" y="1481"/>
                  </a:lnTo>
                  <a:lnTo>
                    <a:pt x="535" y="1422"/>
                  </a:lnTo>
                  <a:lnTo>
                    <a:pt x="653" y="1304"/>
                  </a:lnTo>
                  <a:lnTo>
                    <a:pt x="653" y="1274"/>
                  </a:lnTo>
                  <a:lnTo>
                    <a:pt x="683" y="1243"/>
                  </a:lnTo>
                  <a:lnTo>
                    <a:pt x="683" y="1125"/>
                  </a:lnTo>
                  <a:lnTo>
                    <a:pt x="890" y="918"/>
                  </a:lnTo>
                  <a:lnTo>
                    <a:pt x="890" y="888"/>
                  </a:lnTo>
                  <a:lnTo>
                    <a:pt x="920" y="888"/>
                  </a:lnTo>
                  <a:lnTo>
                    <a:pt x="949" y="858"/>
                  </a:lnTo>
                  <a:lnTo>
                    <a:pt x="978" y="858"/>
                  </a:lnTo>
                  <a:lnTo>
                    <a:pt x="1008" y="830"/>
                  </a:lnTo>
                  <a:lnTo>
                    <a:pt x="1039" y="830"/>
                  </a:lnTo>
                  <a:lnTo>
                    <a:pt x="1097" y="800"/>
                  </a:lnTo>
                  <a:lnTo>
                    <a:pt x="1127" y="770"/>
                  </a:lnTo>
                  <a:lnTo>
                    <a:pt x="1185" y="770"/>
                  </a:lnTo>
                  <a:lnTo>
                    <a:pt x="1215" y="740"/>
                  </a:lnTo>
                  <a:lnTo>
                    <a:pt x="1246" y="740"/>
                  </a:lnTo>
                  <a:lnTo>
                    <a:pt x="1304" y="681"/>
                  </a:lnTo>
                  <a:lnTo>
                    <a:pt x="1365" y="681"/>
                  </a:lnTo>
                  <a:lnTo>
                    <a:pt x="1422" y="621"/>
                  </a:lnTo>
                  <a:lnTo>
                    <a:pt x="1422" y="593"/>
                  </a:lnTo>
                  <a:lnTo>
                    <a:pt x="1453" y="563"/>
                  </a:lnTo>
                  <a:lnTo>
                    <a:pt x="1453" y="533"/>
                  </a:lnTo>
                  <a:lnTo>
                    <a:pt x="1511" y="475"/>
                  </a:lnTo>
                  <a:lnTo>
                    <a:pt x="1511" y="445"/>
                  </a:lnTo>
                  <a:lnTo>
                    <a:pt x="1542" y="414"/>
                  </a:lnTo>
                  <a:lnTo>
                    <a:pt x="1542" y="384"/>
                  </a:lnTo>
                  <a:lnTo>
                    <a:pt x="1572" y="356"/>
                  </a:lnTo>
                  <a:lnTo>
                    <a:pt x="1572" y="327"/>
                  </a:lnTo>
                  <a:lnTo>
                    <a:pt x="1601" y="296"/>
                  </a:lnTo>
                  <a:lnTo>
                    <a:pt x="1601" y="238"/>
                  </a:lnTo>
                  <a:lnTo>
                    <a:pt x="1629" y="207"/>
                  </a:lnTo>
                  <a:lnTo>
                    <a:pt x="1629" y="147"/>
                  </a:lnTo>
                  <a:lnTo>
                    <a:pt x="1660" y="147"/>
                  </a:lnTo>
                  <a:lnTo>
                    <a:pt x="1660" y="119"/>
                  </a:lnTo>
                  <a:lnTo>
                    <a:pt x="1690" y="89"/>
                  </a:lnTo>
                  <a:lnTo>
                    <a:pt x="1690" y="59"/>
                  </a:lnTo>
                  <a:lnTo>
                    <a:pt x="1749" y="0"/>
                  </a:lnTo>
                  <a:lnTo>
                    <a:pt x="1808" y="0"/>
                  </a:lnTo>
                  <a:lnTo>
                    <a:pt x="1810" y="12"/>
                  </a:lnTo>
                  <a:lnTo>
                    <a:pt x="1812" y="16"/>
                  </a:lnTo>
                  <a:lnTo>
                    <a:pt x="1816" y="22"/>
                  </a:lnTo>
                  <a:lnTo>
                    <a:pt x="1819" y="24"/>
                  </a:lnTo>
                  <a:lnTo>
                    <a:pt x="1824" y="27"/>
                  </a:lnTo>
                  <a:lnTo>
                    <a:pt x="1838" y="29"/>
                  </a:lnTo>
                  <a:lnTo>
                    <a:pt x="1838" y="28"/>
                  </a:lnTo>
                  <a:lnTo>
                    <a:pt x="1839" y="28"/>
                  </a:lnTo>
                  <a:lnTo>
                    <a:pt x="1842" y="28"/>
                  </a:lnTo>
                  <a:lnTo>
                    <a:pt x="1846" y="28"/>
                  </a:lnTo>
                  <a:lnTo>
                    <a:pt x="1853" y="28"/>
                  </a:lnTo>
                  <a:lnTo>
                    <a:pt x="1860" y="27"/>
                  </a:lnTo>
                  <a:lnTo>
                    <a:pt x="1867" y="27"/>
                  </a:lnTo>
                  <a:lnTo>
                    <a:pt x="1867" y="59"/>
                  </a:lnTo>
                  <a:lnTo>
                    <a:pt x="1897" y="89"/>
                  </a:lnTo>
                  <a:lnTo>
                    <a:pt x="1897" y="119"/>
                  </a:lnTo>
                  <a:lnTo>
                    <a:pt x="1927" y="147"/>
                  </a:lnTo>
                  <a:lnTo>
                    <a:pt x="1957" y="147"/>
                  </a:lnTo>
                  <a:lnTo>
                    <a:pt x="1957" y="177"/>
                  </a:lnTo>
                  <a:lnTo>
                    <a:pt x="1986" y="207"/>
                  </a:lnTo>
                  <a:lnTo>
                    <a:pt x="2045" y="207"/>
                  </a:lnTo>
                  <a:lnTo>
                    <a:pt x="2075" y="238"/>
                  </a:lnTo>
                  <a:lnTo>
                    <a:pt x="2164" y="238"/>
                  </a:lnTo>
                  <a:lnTo>
                    <a:pt x="2195" y="207"/>
                  </a:lnTo>
                  <a:lnTo>
                    <a:pt x="2371" y="207"/>
                  </a:lnTo>
                  <a:lnTo>
                    <a:pt x="2431" y="238"/>
                  </a:lnTo>
                  <a:lnTo>
                    <a:pt x="2459" y="207"/>
                  </a:lnTo>
                  <a:lnTo>
                    <a:pt x="2501" y="187"/>
                  </a:lnTo>
                  <a:lnTo>
                    <a:pt x="2513" y="194"/>
                  </a:lnTo>
                  <a:lnTo>
                    <a:pt x="2525" y="202"/>
                  </a:lnTo>
                  <a:lnTo>
                    <a:pt x="2520" y="207"/>
                  </a:lnTo>
                  <a:lnTo>
                    <a:pt x="2548" y="207"/>
                  </a:lnTo>
                  <a:lnTo>
                    <a:pt x="2550" y="207"/>
                  </a:lnTo>
                  <a:lnTo>
                    <a:pt x="2550" y="238"/>
                  </a:lnTo>
                  <a:lnTo>
                    <a:pt x="2578" y="238"/>
                  </a:lnTo>
                  <a:lnTo>
                    <a:pt x="2609" y="266"/>
                  </a:lnTo>
                  <a:lnTo>
                    <a:pt x="2638" y="266"/>
                  </a:lnTo>
                  <a:lnTo>
                    <a:pt x="2668" y="238"/>
                  </a:lnTo>
                  <a:lnTo>
                    <a:pt x="2727" y="238"/>
                  </a:lnTo>
                  <a:lnTo>
                    <a:pt x="2757" y="266"/>
                  </a:lnTo>
                </a:path>
              </a:pathLst>
            </a:custGeom>
            <a:noFill/>
            <a:ln w="1588">
              <a:solidFill>
                <a:srgbClr val="000000"/>
              </a:solidFill>
              <a:prstDash val="solid"/>
              <a:round/>
              <a:headEnd/>
              <a:tailEnd/>
            </a:ln>
          </p:spPr>
          <p:txBody>
            <a:bodyPr/>
            <a:lstStyle/>
            <a:p>
              <a:endParaRPr lang="en-GB"/>
            </a:p>
          </p:txBody>
        </p:sp>
        <p:sp>
          <p:nvSpPr>
            <p:cNvPr id="13800" name="Freeform 488"/>
            <p:cNvSpPr>
              <a:spLocks/>
            </p:cNvSpPr>
            <p:nvPr/>
          </p:nvSpPr>
          <p:spPr bwMode="auto">
            <a:xfrm>
              <a:off x="1975" y="3156"/>
              <a:ext cx="771" cy="547"/>
            </a:xfrm>
            <a:custGeom>
              <a:avLst/>
              <a:gdLst/>
              <a:ahLst/>
              <a:cxnLst>
                <a:cxn ang="0">
                  <a:pos x="3024" y="30"/>
                </a:cxn>
                <a:cxn ang="0">
                  <a:pos x="3082" y="58"/>
                </a:cxn>
                <a:cxn ang="0">
                  <a:pos x="3024" y="58"/>
                </a:cxn>
                <a:cxn ang="0">
                  <a:pos x="3052" y="148"/>
                </a:cxn>
                <a:cxn ang="0">
                  <a:pos x="2964" y="266"/>
                </a:cxn>
                <a:cxn ang="0">
                  <a:pos x="2906" y="295"/>
                </a:cxn>
                <a:cxn ang="0">
                  <a:pos x="2845" y="325"/>
                </a:cxn>
                <a:cxn ang="0">
                  <a:pos x="2727" y="413"/>
                </a:cxn>
                <a:cxn ang="0">
                  <a:pos x="2608" y="443"/>
                </a:cxn>
                <a:cxn ang="0">
                  <a:pos x="2490" y="473"/>
                </a:cxn>
                <a:cxn ang="0">
                  <a:pos x="2342" y="561"/>
                </a:cxn>
                <a:cxn ang="0">
                  <a:pos x="2313" y="650"/>
                </a:cxn>
                <a:cxn ang="0">
                  <a:pos x="2253" y="711"/>
                </a:cxn>
                <a:cxn ang="0">
                  <a:pos x="2134" y="859"/>
                </a:cxn>
                <a:cxn ang="0">
                  <a:pos x="2076" y="947"/>
                </a:cxn>
                <a:cxn ang="0">
                  <a:pos x="2046" y="1006"/>
                </a:cxn>
                <a:cxn ang="0">
                  <a:pos x="2046" y="1066"/>
                </a:cxn>
                <a:cxn ang="0">
                  <a:pos x="2076" y="1154"/>
                </a:cxn>
                <a:cxn ang="0">
                  <a:pos x="2104" y="1214"/>
                </a:cxn>
                <a:cxn ang="0">
                  <a:pos x="2164" y="1242"/>
                </a:cxn>
                <a:cxn ang="0">
                  <a:pos x="2134" y="1302"/>
                </a:cxn>
                <a:cxn ang="0">
                  <a:pos x="2104" y="1333"/>
                </a:cxn>
                <a:cxn ang="0">
                  <a:pos x="2046" y="1361"/>
                </a:cxn>
                <a:cxn ang="0">
                  <a:pos x="1957" y="1420"/>
                </a:cxn>
                <a:cxn ang="0">
                  <a:pos x="1927" y="1451"/>
                </a:cxn>
                <a:cxn ang="0">
                  <a:pos x="1897" y="1540"/>
                </a:cxn>
                <a:cxn ang="0">
                  <a:pos x="1867" y="1627"/>
                </a:cxn>
                <a:cxn ang="0">
                  <a:pos x="1867" y="1658"/>
                </a:cxn>
                <a:cxn ang="0">
                  <a:pos x="1690" y="1688"/>
                </a:cxn>
                <a:cxn ang="0">
                  <a:pos x="1630" y="1716"/>
                </a:cxn>
                <a:cxn ang="0">
                  <a:pos x="1571" y="1865"/>
                </a:cxn>
                <a:cxn ang="0">
                  <a:pos x="1483" y="1922"/>
                </a:cxn>
                <a:cxn ang="0">
                  <a:pos x="1453" y="1922"/>
                </a:cxn>
                <a:cxn ang="0">
                  <a:pos x="1334" y="1953"/>
                </a:cxn>
                <a:cxn ang="0">
                  <a:pos x="800" y="2013"/>
                </a:cxn>
                <a:cxn ang="0">
                  <a:pos x="741" y="2042"/>
                </a:cxn>
                <a:cxn ang="0">
                  <a:pos x="563" y="2131"/>
                </a:cxn>
                <a:cxn ang="0">
                  <a:pos x="534" y="2160"/>
                </a:cxn>
                <a:cxn ang="0">
                  <a:pos x="475" y="2190"/>
                </a:cxn>
                <a:cxn ang="0">
                  <a:pos x="416" y="2131"/>
                </a:cxn>
                <a:cxn ang="0">
                  <a:pos x="325" y="2071"/>
                </a:cxn>
                <a:cxn ang="0">
                  <a:pos x="268" y="1953"/>
                </a:cxn>
                <a:cxn ang="0">
                  <a:pos x="207" y="1835"/>
                </a:cxn>
                <a:cxn ang="0">
                  <a:pos x="149" y="1804"/>
                </a:cxn>
                <a:cxn ang="0">
                  <a:pos x="118" y="1746"/>
                </a:cxn>
                <a:cxn ang="0">
                  <a:pos x="31" y="1776"/>
                </a:cxn>
                <a:cxn ang="0">
                  <a:pos x="0" y="1776"/>
                </a:cxn>
              </a:cxnLst>
              <a:rect l="0" t="0" r="r" b="b"/>
              <a:pathLst>
                <a:path w="3082" h="2190">
                  <a:moveTo>
                    <a:pt x="3024" y="0"/>
                  </a:moveTo>
                  <a:lnTo>
                    <a:pt x="3024" y="30"/>
                  </a:lnTo>
                  <a:lnTo>
                    <a:pt x="3052" y="30"/>
                  </a:lnTo>
                  <a:lnTo>
                    <a:pt x="3082" y="58"/>
                  </a:lnTo>
                  <a:lnTo>
                    <a:pt x="3052" y="88"/>
                  </a:lnTo>
                  <a:lnTo>
                    <a:pt x="3024" y="58"/>
                  </a:lnTo>
                  <a:lnTo>
                    <a:pt x="3024" y="118"/>
                  </a:lnTo>
                  <a:lnTo>
                    <a:pt x="3052" y="148"/>
                  </a:lnTo>
                  <a:lnTo>
                    <a:pt x="3052" y="177"/>
                  </a:lnTo>
                  <a:lnTo>
                    <a:pt x="2964" y="266"/>
                  </a:lnTo>
                  <a:lnTo>
                    <a:pt x="2934" y="266"/>
                  </a:lnTo>
                  <a:lnTo>
                    <a:pt x="2906" y="295"/>
                  </a:lnTo>
                  <a:lnTo>
                    <a:pt x="2875" y="295"/>
                  </a:lnTo>
                  <a:lnTo>
                    <a:pt x="2845" y="325"/>
                  </a:lnTo>
                  <a:lnTo>
                    <a:pt x="2815" y="325"/>
                  </a:lnTo>
                  <a:lnTo>
                    <a:pt x="2727" y="413"/>
                  </a:lnTo>
                  <a:lnTo>
                    <a:pt x="2638" y="413"/>
                  </a:lnTo>
                  <a:lnTo>
                    <a:pt x="2608" y="443"/>
                  </a:lnTo>
                  <a:lnTo>
                    <a:pt x="2520" y="443"/>
                  </a:lnTo>
                  <a:lnTo>
                    <a:pt x="2490" y="473"/>
                  </a:lnTo>
                  <a:lnTo>
                    <a:pt x="2431" y="473"/>
                  </a:lnTo>
                  <a:lnTo>
                    <a:pt x="2342" y="561"/>
                  </a:lnTo>
                  <a:lnTo>
                    <a:pt x="2371" y="592"/>
                  </a:lnTo>
                  <a:lnTo>
                    <a:pt x="2313" y="650"/>
                  </a:lnTo>
                  <a:lnTo>
                    <a:pt x="2283" y="650"/>
                  </a:lnTo>
                  <a:lnTo>
                    <a:pt x="2253" y="711"/>
                  </a:lnTo>
                  <a:lnTo>
                    <a:pt x="2134" y="829"/>
                  </a:lnTo>
                  <a:lnTo>
                    <a:pt x="2134" y="859"/>
                  </a:lnTo>
                  <a:lnTo>
                    <a:pt x="2076" y="917"/>
                  </a:lnTo>
                  <a:lnTo>
                    <a:pt x="2076" y="947"/>
                  </a:lnTo>
                  <a:lnTo>
                    <a:pt x="2046" y="977"/>
                  </a:lnTo>
                  <a:lnTo>
                    <a:pt x="2046" y="1006"/>
                  </a:lnTo>
                  <a:lnTo>
                    <a:pt x="2015" y="1036"/>
                  </a:lnTo>
                  <a:lnTo>
                    <a:pt x="2046" y="1066"/>
                  </a:lnTo>
                  <a:lnTo>
                    <a:pt x="2046" y="1124"/>
                  </a:lnTo>
                  <a:lnTo>
                    <a:pt x="2076" y="1154"/>
                  </a:lnTo>
                  <a:lnTo>
                    <a:pt x="2076" y="1184"/>
                  </a:lnTo>
                  <a:lnTo>
                    <a:pt x="2104" y="1214"/>
                  </a:lnTo>
                  <a:lnTo>
                    <a:pt x="2134" y="1214"/>
                  </a:lnTo>
                  <a:lnTo>
                    <a:pt x="2164" y="1242"/>
                  </a:lnTo>
                  <a:lnTo>
                    <a:pt x="2164" y="1272"/>
                  </a:lnTo>
                  <a:lnTo>
                    <a:pt x="2134" y="1302"/>
                  </a:lnTo>
                  <a:lnTo>
                    <a:pt x="2104" y="1302"/>
                  </a:lnTo>
                  <a:lnTo>
                    <a:pt x="2104" y="1333"/>
                  </a:lnTo>
                  <a:lnTo>
                    <a:pt x="2076" y="1333"/>
                  </a:lnTo>
                  <a:lnTo>
                    <a:pt x="2046" y="1361"/>
                  </a:lnTo>
                  <a:lnTo>
                    <a:pt x="2015" y="1361"/>
                  </a:lnTo>
                  <a:lnTo>
                    <a:pt x="1957" y="1420"/>
                  </a:lnTo>
                  <a:lnTo>
                    <a:pt x="1957" y="1451"/>
                  </a:lnTo>
                  <a:lnTo>
                    <a:pt x="1927" y="1451"/>
                  </a:lnTo>
                  <a:lnTo>
                    <a:pt x="1927" y="1509"/>
                  </a:lnTo>
                  <a:lnTo>
                    <a:pt x="1897" y="1540"/>
                  </a:lnTo>
                  <a:lnTo>
                    <a:pt x="1867" y="1597"/>
                  </a:lnTo>
                  <a:lnTo>
                    <a:pt x="1867" y="1627"/>
                  </a:lnTo>
                  <a:lnTo>
                    <a:pt x="1897" y="1627"/>
                  </a:lnTo>
                  <a:lnTo>
                    <a:pt x="1867" y="1658"/>
                  </a:lnTo>
                  <a:lnTo>
                    <a:pt x="1720" y="1658"/>
                  </a:lnTo>
                  <a:lnTo>
                    <a:pt x="1690" y="1688"/>
                  </a:lnTo>
                  <a:lnTo>
                    <a:pt x="1690" y="1716"/>
                  </a:lnTo>
                  <a:lnTo>
                    <a:pt x="1630" y="1716"/>
                  </a:lnTo>
                  <a:lnTo>
                    <a:pt x="1571" y="1776"/>
                  </a:lnTo>
                  <a:lnTo>
                    <a:pt x="1571" y="1865"/>
                  </a:lnTo>
                  <a:lnTo>
                    <a:pt x="1512" y="1922"/>
                  </a:lnTo>
                  <a:lnTo>
                    <a:pt x="1483" y="1922"/>
                  </a:lnTo>
                  <a:lnTo>
                    <a:pt x="1483" y="1953"/>
                  </a:lnTo>
                  <a:lnTo>
                    <a:pt x="1453" y="1922"/>
                  </a:lnTo>
                  <a:lnTo>
                    <a:pt x="1364" y="1922"/>
                  </a:lnTo>
                  <a:lnTo>
                    <a:pt x="1334" y="1953"/>
                  </a:lnTo>
                  <a:lnTo>
                    <a:pt x="830" y="1953"/>
                  </a:lnTo>
                  <a:lnTo>
                    <a:pt x="800" y="2013"/>
                  </a:lnTo>
                  <a:lnTo>
                    <a:pt x="771" y="2013"/>
                  </a:lnTo>
                  <a:lnTo>
                    <a:pt x="741" y="2042"/>
                  </a:lnTo>
                  <a:lnTo>
                    <a:pt x="653" y="2042"/>
                  </a:lnTo>
                  <a:lnTo>
                    <a:pt x="563" y="2131"/>
                  </a:lnTo>
                  <a:lnTo>
                    <a:pt x="563" y="2160"/>
                  </a:lnTo>
                  <a:lnTo>
                    <a:pt x="534" y="2160"/>
                  </a:lnTo>
                  <a:lnTo>
                    <a:pt x="534" y="2190"/>
                  </a:lnTo>
                  <a:lnTo>
                    <a:pt x="475" y="2190"/>
                  </a:lnTo>
                  <a:lnTo>
                    <a:pt x="416" y="2160"/>
                  </a:lnTo>
                  <a:lnTo>
                    <a:pt x="416" y="2131"/>
                  </a:lnTo>
                  <a:lnTo>
                    <a:pt x="386" y="2131"/>
                  </a:lnTo>
                  <a:lnTo>
                    <a:pt x="325" y="2071"/>
                  </a:lnTo>
                  <a:lnTo>
                    <a:pt x="325" y="2013"/>
                  </a:lnTo>
                  <a:lnTo>
                    <a:pt x="268" y="1953"/>
                  </a:lnTo>
                  <a:lnTo>
                    <a:pt x="297" y="1922"/>
                  </a:lnTo>
                  <a:lnTo>
                    <a:pt x="207" y="1835"/>
                  </a:lnTo>
                  <a:lnTo>
                    <a:pt x="179" y="1835"/>
                  </a:lnTo>
                  <a:lnTo>
                    <a:pt x="149" y="1804"/>
                  </a:lnTo>
                  <a:lnTo>
                    <a:pt x="149" y="1776"/>
                  </a:lnTo>
                  <a:lnTo>
                    <a:pt x="118" y="1746"/>
                  </a:lnTo>
                  <a:lnTo>
                    <a:pt x="118" y="1776"/>
                  </a:lnTo>
                  <a:lnTo>
                    <a:pt x="31" y="1776"/>
                  </a:lnTo>
                  <a:lnTo>
                    <a:pt x="0" y="1804"/>
                  </a:lnTo>
                  <a:lnTo>
                    <a:pt x="0" y="1776"/>
                  </a:lnTo>
                </a:path>
              </a:pathLst>
            </a:custGeom>
            <a:noFill/>
            <a:ln w="1588">
              <a:solidFill>
                <a:srgbClr val="000000"/>
              </a:solidFill>
              <a:prstDash val="solid"/>
              <a:round/>
              <a:headEnd/>
              <a:tailEnd/>
            </a:ln>
          </p:spPr>
          <p:txBody>
            <a:bodyPr/>
            <a:lstStyle/>
            <a:p>
              <a:endParaRPr lang="en-GB"/>
            </a:p>
          </p:txBody>
        </p:sp>
        <p:sp>
          <p:nvSpPr>
            <p:cNvPr id="13801" name="Freeform 489"/>
            <p:cNvSpPr>
              <a:spLocks/>
            </p:cNvSpPr>
            <p:nvPr/>
          </p:nvSpPr>
          <p:spPr bwMode="auto">
            <a:xfrm>
              <a:off x="2339" y="3615"/>
              <a:ext cx="770" cy="170"/>
            </a:xfrm>
            <a:custGeom>
              <a:avLst/>
              <a:gdLst/>
              <a:ahLst/>
              <a:cxnLst>
                <a:cxn ang="0">
                  <a:pos x="0" y="680"/>
                </a:cxn>
                <a:cxn ang="0">
                  <a:pos x="88" y="680"/>
                </a:cxn>
                <a:cxn ang="0">
                  <a:pos x="118" y="652"/>
                </a:cxn>
                <a:cxn ang="0">
                  <a:pos x="148" y="652"/>
                </a:cxn>
                <a:cxn ang="0">
                  <a:pos x="207" y="591"/>
                </a:cxn>
                <a:cxn ang="0">
                  <a:pos x="237" y="591"/>
                </a:cxn>
                <a:cxn ang="0">
                  <a:pos x="267" y="561"/>
                </a:cxn>
                <a:cxn ang="0">
                  <a:pos x="267" y="533"/>
                </a:cxn>
                <a:cxn ang="0">
                  <a:pos x="325" y="473"/>
                </a:cxn>
                <a:cxn ang="0">
                  <a:pos x="355" y="473"/>
                </a:cxn>
                <a:cxn ang="0">
                  <a:pos x="386" y="443"/>
                </a:cxn>
                <a:cxn ang="0">
                  <a:pos x="444" y="443"/>
                </a:cxn>
                <a:cxn ang="0">
                  <a:pos x="504" y="385"/>
                </a:cxn>
                <a:cxn ang="0">
                  <a:pos x="532" y="414"/>
                </a:cxn>
                <a:cxn ang="0">
                  <a:pos x="562" y="414"/>
                </a:cxn>
                <a:cxn ang="0">
                  <a:pos x="593" y="443"/>
                </a:cxn>
                <a:cxn ang="0">
                  <a:pos x="651" y="385"/>
                </a:cxn>
                <a:cxn ang="0">
                  <a:pos x="651" y="355"/>
                </a:cxn>
                <a:cxn ang="0">
                  <a:pos x="711" y="296"/>
                </a:cxn>
                <a:cxn ang="0">
                  <a:pos x="741" y="296"/>
                </a:cxn>
                <a:cxn ang="0">
                  <a:pos x="769" y="266"/>
                </a:cxn>
                <a:cxn ang="0">
                  <a:pos x="800" y="266"/>
                </a:cxn>
                <a:cxn ang="0">
                  <a:pos x="830" y="236"/>
                </a:cxn>
                <a:cxn ang="0">
                  <a:pos x="889" y="236"/>
                </a:cxn>
                <a:cxn ang="0">
                  <a:pos x="918" y="207"/>
                </a:cxn>
                <a:cxn ang="0">
                  <a:pos x="978" y="178"/>
                </a:cxn>
                <a:cxn ang="0">
                  <a:pos x="1215" y="178"/>
                </a:cxn>
                <a:cxn ang="0">
                  <a:pos x="1244" y="148"/>
                </a:cxn>
                <a:cxn ang="0">
                  <a:pos x="1362" y="148"/>
                </a:cxn>
                <a:cxn ang="0">
                  <a:pos x="1422" y="118"/>
                </a:cxn>
                <a:cxn ang="0">
                  <a:pos x="1453" y="87"/>
                </a:cxn>
                <a:cxn ang="0">
                  <a:pos x="1511" y="87"/>
                </a:cxn>
                <a:cxn ang="0">
                  <a:pos x="1541" y="118"/>
                </a:cxn>
                <a:cxn ang="0">
                  <a:pos x="1541" y="87"/>
                </a:cxn>
                <a:cxn ang="0">
                  <a:pos x="1660" y="87"/>
                </a:cxn>
                <a:cxn ang="0">
                  <a:pos x="1688" y="60"/>
                </a:cxn>
                <a:cxn ang="0">
                  <a:pos x="2015" y="60"/>
                </a:cxn>
                <a:cxn ang="0">
                  <a:pos x="2104" y="148"/>
                </a:cxn>
                <a:cxn ang="0">
                  <a:pos x="2162" y="148"/>
                </a:cxn>
                <a:cxn ang="0">
                  <a:pos x="2222" y="87"/>
                </a:cxn>
                <a:cxn ang="0">
                  <a:pos x="2311" y="87"/>
                </a:cxn>
                <a:cxn ang="0">
                  <a:pos x="2341" y="60"/>
                </a:cxn>
                <a:cxn ang="0">
                  <a:pos x="2399" y="60"/>
                </a:cxn>
                <a:cxn ang="0">
                  <a:pos x="2399" y="30"/>
                </a:cxn>
                <a:cxn ang="0">
                  <a:pos x="2429" y="0"/>
                </a:cxn>
                <a:cxn ang="0">
                  <a:pos x="2490" y="0"/>
                </a:cxn>
                <a:cxn ang="0">
                  <a:pos x="2518" y="30"/>
                </a:cxn>
                <a:cxn ang="0">
                  <a:pos x="2577" y="30"/>
                </a:cxn>
                <a:cxn ang="0">
                  <a:pos x="2608" y="60"/>
                </a:cxn>
                <a:cxn ang="0">
                  <a:pos x="2666" y="60"/>
                </a:cxn>
                <a:cxn ang="0">
                  <a:pos x="2697" y="30"/>
                </a:cxn>
                <a:cxn ang="0">
                  <a:pos x="2697" y="0"/>
                </a:cxn>
                <a:cxn ang="0">
                  <a:pos x="2754" y="0"/>
                </a:cxn>
                <a:cxn ang="0">
                  <a:pos x="2784" y="30"/>
                </a:cxn>
                <a:cxn ang="0">
                  <a:pos x="2845" y="30"/>
                </a:cxn>
                <a:cxn ang="0">
                  <a:pos x="2845" y="60"/>
                </a:cxn>
                <a:cxn ang="0">
                  <a:pos x="2934" y="60"/>
                </a:cxn>
                <a:cxn ang="0">
                  <a:pos x="2964" y="30"/>
                </a:cxn>
                <a:cxn ang="0">
                  <a:pos x="2991" y="60"/>
                </a:cxn>
                <a:cxn ang="0">
                  <a:pos x="3052" y="60"/>
                </a:cxn>
                <a:cxn ang="0">
                  <a:pos x="3082" y="30"/>
                </a:cxn>
              </a:cxnLst>
              <a:rect l="0" t="0" r="r" b="b"/>
              <a:pathLst>
                <a:path w="3082" h="680">
                  <a:moveTo>
                    <a:pt x="0" y="680"/>
                  </a:moveTo>
                  <a:lnTo>
                    <a:pt x="88" y="680"/>
                  </a:lnTo>
                  <a:lnTo>
                    <a:pt x="118" y="652"/>
                  </a:lnTo>
                  <a:lnTo>
                    <a:pt x="148" y="652"/>
                  </a:lnTo>
                  <a:lnTo>
                    <a:pt x="207" y="591"/>
                  </a:lnTo>
                  <a:lnTo>
                    <a:pt x="237" y="591"/>
                  </a:lnTo>
                  <a:lnTo>
                    <a:pt x="267" y="561"/>
                  </a:lnTo>
                  <a:lnTo>
                    <a:pt x="267" y="533"/>
                  </a:lnTo>
                  <a:lnTo>
                    <a:pt x="325" y="473"/>
                  </a:lnTo>
                  <a:lnTo>
                    <a:pt x="355" y="473"/>
                  </a:lnTo>
                  <a:lnTo>
                    <a:pt x="386" y="443"/>
                  </a:lnTo>
                  <a:lnTo>
                    <a:pt x="444" y="443"/>
                  </a:lnTo>
                  <a:lnTo>
                    <a:pt x="504" y="385"/>
                  </a:lnTo>
                  <a:lnTo>
                    <a:pt x="532" y="414"/>
                  </a:lnTo>
                  <a:lnTo>
                    <a:pt x="562" y="414"/>
                  </a:lnTo>
                  <a:lnTo>
                    <a:pt x="593" y="443"/>
                  </a:lnTo>
                  <a:lnTo>
                    <a:pt x="651" y="385"/>
                  </a:lnTo>
                  <a:lnTo>
                    <a:pt x="651" y="355"/>
                  </a:lnTo>
                  <a:lnTo>
                    <a:pt x="711" y="296"/>
                  </a:lnTo>
                  <a:lnTo>
                    <a:pt x="741" y="296"/>
                  </a:lnTo>
                  <a:lnTo>
                    <a:pt x="769" y="266"/>
                  </a:lnTo>
                  <a:lnTo>
                    <a:pt x="800" y="266"/>
                  </a:lnTo>
                  <a:lnTo>
                    <a:pt x="830" y="236"/>
                  </a:lnTo>
                  <a:lnTo>
                    <a:pt x="889" y="236"/>
                  </a:lnTo>
                  <a:lnTo>
                    <a:pt x="918" y="207"/>
                  </a:lnTo>
                  <a:lnTo>
                    <a:pt x="978" y="178"/>
                  </a:lnTo>
                  <a:lnTo>
                    <a:pt x="1215" y="178"/>
                  </a:lnTo>
                  <a:lnTo>
                    <a:pt x="1244" y="148"/>
                  </a:lnTo>
                  <a:lnTo>
                    <a:pt x="1362" y="148"/>
                  </a:lnTo>
                  <a:lnTo>
                    <a:pt x="1422" y="118"/>
                  </a:lnTo>
                  <a:lnTo>
                    <a:pt x="1453" y="87"/>
                  </a:lnTo>
                  <a:lnTo>
                    <a:pt x="1511" y="87"/>
                  </a:lnTo>
                  <a:lnTo>
                    <a:pt x="1541" y="118"/>
                  </a:lnTo>
                  <a:lnTo>
                    <a:pt x="1541" y="87"/>
                  </a:lnTo>
                  <a:lnTo>
                    <a:pt x="1660" y="87"/>
                  </a:lnTo>
                  <a:lnTo>
                    <a:pt x="1688" y="60"/>
                  </a:lnTo>
                  <a:lnTo>
                    <a:pt x="2015" y="60"/>
                  </a:lnTo>
                  <a:lnTo>
                    <a:pt x="2104" y="148"/>
                  </a:lnTo>
                  <a:lnTo>
                    <a:pt x="2162" y="148"/>
                  </a:lnTo>
                  <a:lnTo>
                    <a:pt x="2222" y="87"/>
                  </a:lnTo>
                  <a:lnTo>
                    <a:pt x="2311" y="87"/>
                  </a:lnTo>
                  <a:lnTo>
                    <a:pt x="2341" y="60"/>
                  </a:lnTo>
                  <a:lnTo>
                    <a:pt x="2399" y="60"/>
                  </a:lnTo>
                  <a:lnTo>
                    <a:pt x="2399" y="30"/>
                  </a:lnTo>
                  <a:lnTo>
                    <a:pt x="2429" y="0"/>
                  </a:lnTo>
                  <a:lnTo>
                    <a:pt x="2490" y="0"/>
                  </a:lnTo>
                  <a:lnTo>
                    <a:pt x="2518" y="30"/>
                  </a:lnTo>
                  <a:lnTo>
                    <a:pt x="2577" y="30"/>
                  </a:lnTo>
                  <a:lnTo>
                    <a:pt x="2608" y="60"/>
                  </a:lnTo>
                  <a:lnTo>
                    <a:pt x="2666" y="60"/>
                  </a:lnTo>
                  <a:lnTo>
                    <a:pt x="2697" y="30"/>
                  </a:lnTo>
                  <a:lnTo>
                    <a:pt x="2697" y="0"/>
                  </a:lnTo>
                  <a:lnTo>
                    <a:pt x="2754" y="0"/>
                  </a:lnTo>
                  <a:lnTo>
                    <a:pt x="2784" y="30"/>
                  </a:lnTo>
                  <a:lnTo>
                    <a:pt x="2845" y="30"/>
                  </a:lnTo>
                  <a:lnTo>
                    <a:pt x="2845" y="60"/>
                  </a:lnTo>
                  <a:lnTo>
                    <a:pt x="2934" y="60"/>
                  </a:lnTo>
                  <a:lnTo>
                    <a:pt x="2964" y="30"/>
                  </a:lnTo>
                  <a:lnTo>
                    <a:pt x="2991" y="60"/>
                  </a:lnTo>
                  <a:lnTo>
                    <a:pt x="3052" y="60"/>
                  </a:lnTo>
                  <a:lnTo>
                    <a:pt x="3082" y="30"/>
                  </a:lnTo>
                </a:path>
              </a:pathLst>
            </a:custGeom>
            <a:noFill/>
            <a:ln w="1588">
              <a:solidFill>
                <a:srgbClr val="000000"/>
              </a:solidFill>
              <a:prstDash val="solid"/>
              <a:round/>
              <a:headEnd/>
              <a:tailEnd/>
            </a:ln>
          </p:spPr>
          <p:txBody>
            <a:bodyPr/>
            <a:lstStyle/>
            <a:p>
              <a:endParaRPr lang="en-GB"/>
            </a:p>
          </p:txBody>
        </p:sp>
        <p:sp>
          <p:nvSpPr>
            <p:cNvPr id="13802" name="Freeform 490"/>
            <p:cNvSpPr>
              <a:spLocks/>
            </p:cNvSpPr>
            <p:nvPr/>
          </p:nvSpPr>
          <p:spPr bwMode="auto">
            <a:xfrm>
              <a:off x="1842" y="3785"/>
              <a:ext cx="571" cy="562"/>
            </a:xfrm>
            <a:custGeom>
              <a:avLst/>
              <a:gdLst/>
              <a:ahLst/>
              <a:cxnLst>
                <a:cxn ang="0">
                  <a:pos x="1986" y="30"/>
                </a:cxn>
                <a:cxn ang="0">
                  <a:pos x="2104" y="118"/>
                </a:cxn>
                <a:cxn ang="0">
                  <a:pos x="2074" y="179"/>
                </a:cxn>
                <a:cxn ang="0">
                  <a:pos x="2074" y="236"/>
                </a:cxn>
                <a:cxn ang="0">
                  <a:pos x="2104" y="474"/>
                </a:cxn>
                <a:cxn ang="0">
                  <a:pos x="2134" y="534"/>
                </a:cxn>
                <a:cxn ang="0">
                  <a:pos x="2104" y="622"/>
                </a:cxn>
                <a:cxn ang="0">
                  <a:pos x="2163" y="711"/>
                </a:cxn>
                <a:cxn ang="0">
                  <a:pos x="2253" y="859"/>
                </a:cxn>
                <a:cxn ang="0">
                  <a:pos x="2223" y="919"/>
                </a:cxn>
                <a:cxn ang="0">
                  <a:pos x="2193" y="1008"/>
                </a:cxn>
                <a:cxn ang="0">
                  <a:pos x="1719" y="1038"/>
                </a:cxn>
                <a:cxn ang="0">
                  <a:pos x="1688" y="1126"/>
                </a:cxn>
                <a:cxn ang="0">
                  <a:pos x="1570" y="1156"/>
                </a:cxn>
                <a:cxn ang="0">
                  <a:pos x="1451" y="1184"/>
                </a:cxn>
                <a:cxn ang="0">
                  <a:pos x="1481" y="1244"/>
                </a:cxn>
                <a:cxn ang="0">
                  <a:pos x="1451" y="1302"/>
                </a:cxn>
                <a:cxn ang="0">
                  <a:pos x="1511" y="1333"/>
                </a:cxn>
                <a:cxn ang="0">
                  <a:pos x="1451" y="1421"/>
                </a:cxn>
                <a:cxn ang="0">
                  <a:pos x="1363" y="1451"/>
                </a:cxn>
                <a:cxn ang="0">
                  <a:pos x="1304" y="1481"/>
                </a:cxn>
                <a:cxn ang="0">
                  <a:pos x="1215" y="1511"/>
                </a:cxn>
                <a:cxn ang="0">
                  <a:pos x="1156" y="1540"/>
                </a:cxn>
                <a:cxn ang="0">
                  <a:pos x="1067" y="1688"/>
                </a:cxn>
                <a:cxn ang="0">
                  <a:pos x="1008" y="1718"/>
                </a:cxn>
                <a:cxn ang="0">
                  <a:pos x="919" y="1776"/>
                </a:cxn>
                <a:cxn ang="0">
                  <a:pos x="740" y="1806"/>
                </a:cxn>
                <a:cxn ang="0">
                  <a:pos x="651" y="1836"/>
                </a:cxn>
                <a:cxn ang="0">
                  <a:pos x="444" y="1867"/>
                </a:cxn>
                <a:cxn ang="0">
                  <a:pos x="414" y="1924"/>
                </a:cxn>
                <a:cxn ang="0">
                  <a:pos x="296" y="1985"/>
                </a:cxn>
                <a:cxn ang="0">
                  <a:pos x="207" y="2043"/>
                </a:cxn>
                <a:cxn ang="0">
                  <a:pos x="30" y="2162"/>
                </a:cxn>
                <a:cxn ang="0">
                  <a:pos x="0" y="2250"/>
                </a:cxn>
              </a:cxnLst>
              <a:rect l="0" t="0" r="r" b="b"/>
              <a:pathLst>
                <a:path w="2281" h="2250">
                  <a:moveTo>
                    <a:pt x="1986" y="0"/>
                  </a:moveTo>
                  <a:lnTo>
                    <a:pt x="1986" y="30"/>
                  </a:lnTo>
                  <a:lnTo>
                    <a:pt x="2016" y="30"/>
                  </a:lnTo>
                  <a:lnTo>
                    <a:pt x="2104" y="118"/>
                  </a:lnTo>
                  <a:lnTo>
                    <a:pt x="2074" y="148"/>
                  </a:lnTo>
                  <a:lnTo>
                    <a:pt x="2074" y="179"/>
                  </a:lnTo>
                  <a:lnTo>
                    <a:pt x="2104" y="209"/>
                  </a:lnTo>
                  <a:lnTo>
                    <a:pt x="2074" y="236"/>
                  </a:lnTo>
                  <a:lnTo>
                    <a:pt x="2104" y="267"/>
                  </a:lnTo>
                  <a:lnTo>
                    <a:pt x="2104" y="474"/>
                  </a:lnTo>
                  <a:lnTo>
                    <a:pt x="2134" y="504"/>
                  </a:lnTo>
                  <a:lnTo>
                    <a:pt x="2134" y="534"/>
                  </a:lnTo>
                  <a:lnTo>
                    <a:pt x="2104" y="564"/>
                  </a:lnTo>
                  <a:lnTo>
                    <a:pt x="2104" y="622"/>
                  </a:lnTo>
                  <a:lnTo>
                    <a:pt x="2163" y="682"/>
                  </a:lnTo>
                  <a:lnTo>
                    <a:pt x="2163" y="711"/>
                  </a:lnTo>
                  <a:lnTo>
                    <a:pt x="2134" y="740"/>
                  </a:lnTo>
                  <a:lnTo>
                    <a:pt x="2253" y="859"/>
                  </a:lnTo>
                  <a:lnTo>
                    <a:pt x="2281" y="859"/>
                  </a:lnTo>
                  <a:lnTo>
                    <a:pt x="2223" y="919"/>
                  </a:lnTo>
                  <a:lnTo>
                    <a:pt x="2223" y="977"/>
                  </a:lnTo>
                  <a:lnTo>
                    <a:pt x="2193" y="1008"/>
                  </a:lnTo>
                  <a:lnTo>
                    <a:pt x="1749" y="1008"/>
                  </a:lnTo>
                  <a:lnTo>
                    <a:pt x="1719" y="1038"/>
                  </a:lnTo>
                  <a:lnTo>
                    <a:pt x="1719" y="1095"/>
                  </a:lnTo>
                  <a:lnTo>
                    <a:pt x="1688" y="1126"/>
                  </a:lnTo>
                  <a:lnTo>
                    <a:pt x="1600" y="1126"/>
                  </a:lnTo>
                  <a:lnTo>
                    <a:pt x="1570" y="1156"/>
                  </a:lnTo>
                  <a:lnTo>
                    <a:pt x="1481" y="1156"/>
                  </a:lnTo>
                  <a:lnTo>
                    <a:pt x="1451" y="1184"/>
                  </a:lnTo>
                  <a:lnTo>
                    <a:pt x="1451" y="1244"/>
                  </a:lnTo>
                  <a:lnTo>
                    <a:pt x="1481" y="1244"/>
                  </a:lnTo>
                  <a:lnTo>
                    <a:pt x="1451" y="1274"/>
                  </a:lnTo>
                  <a:lnTo>
                    <a:pt x="1451" y="1302"/>
                  </a:lnTo>
                  <a:lnTo>
                    <a:pt x="1481" y="1333"/>
                  </a:lnTo>
                  <a:lnTo>
                    <a:pt x="1511" y="1333"/>
                  </a:lnTo>
                  <a:lnTo>
                    <a:pt x="1511" y="1363"/>
                  </a:lnTo>
                  <a:lnTo>
                    <a:pt x="1451" y="1421"/>
                  </a:lnTo>
                  <a:lnTo>
                    <a:pt x="1393" y="1421"/>
                  </a:lnTo>
                  <a:lnTo>
                    <a:pt x="1363" y="1451"/>
                  </a:lnTo>
                  <a:lnTo>
                    <a:pt x="1363" y="1481"/>
                  </a:lnTo>
                  <a:lnTo>
                    <a:pt x="1304" y="1481"/>
                  </a:lnTo>
                  <a:lnTo>
                    <a:pt x="1274" y="1511"/>
                  </a:lnTo>
                  <a:lnTo>
                    <a:pt x="1215" y="1511"/>
                  </a:lnTo>
                  <a:lnTo>
                    <a:pt x="1186" y="1540"/>
                  </a:lnTo>
                  <a:lnTo>
                    <a:pt x="1156" y="1540"/>
                  </a:lnTo>
                  <a:lnTo>
                    <a:pt x="1067" y="1629"/>
                  </a:lnTo>
                  <a:lnTo>
                    <a:pt x="1067" y="1688"/>
                  </a:lnTo>
                  <a:lnTo>
                    <a:pt x="1037" y="1718"/>
                  </a:lnTo>
                  <a:lnTo>
                    <a:pt x="1008" y="1718"/>
                  </a:lnTo>
                  <a:lnTo>
                    <a:pt x="949" y="1748"/>
                  </a:lnTo>
                  <a:lnTo>
                    <a:pt x="919" y="1776"/>
                  </a:lnTo>
                  <a:lnTo>
                    <a:pt x="771" y="1776"/>
                  </a:lnTo>
                  <a:lnTo>
                    <a:pt x="740" y="1806"/>
                  </a:lnTo>
                  <a:lnTo>
                    <a:pt x="682" y="1806"/>
                  </a:lnTo>
                  <a:lnTo>
                    <a:pt x="651" y="1836"/>
                  </a:lnTo>
                  <a:lnTo>
                    <a:pt x="651" y="1867"/>
                  </a:lnTo>
                  <a:lnTo>
                    <a:pt x="444" y="1867"/>
                  </a:lnTo>
                  <a:lnTo>
                    <a:pt x="414" y="1894"/>
                  </a:lnTo>
                  <a:lnTo>
                    <a:pt x="414" y="1924"/>
                  </a:lnTo>
                  <a:lnTo>
                    <a:pt x="356" y="1924"/>
                  </a:lnTo>
                  <a:lnTo>
                    <a:pt x="296" y="1985"/>
                  </a:lnTo>
                  <a:lnTo>
                    <a:pt x="268" y="1985"/>
                  </a:lnTo>
                  <a:lnTo>
                    <a:pt x="207" y="2043"/>
                  </a:lnTo>
                  <a:lnTo>
                    <a:pt x="89" y="2103"/>
                  </a:lnTo>
                  <a:lnTo>
                    <a:pt x="30" y="2162"/>
                  </a:lnTo>
                  <a:lnTo>
                    <a:pt x="0" y="2162"/>
                  </a:lnTo>
                  <a:lnTo>
                    <a:pt x="0" y="2250"/>
                  </a:lnTo>
                </a:path>
              </a:pathLst>
            </a:custGeom>
            <a:noFill/>
            <a:ln w="1588">
              <a:solidFill>
                <a:srgbClr val="000000"/>
              </a:solidFill>
              <a:prstDash val="solid"/>
              <a:round/>
              <a:headEnd/>
              <a:tailEnd/>
            </a:ln>
          </p:spPr>
          <p:txBody>
            <a:bodyPr/>
            <a:lstStyle/>
            <a:p>
              <a:endParaRPr lang="en-GB"/>
            </a:p>
          </p:txBody>
        </p:sp>
        <p:sp>
          <p:nvSpPr>
            <p:cNvPr id="13803" name="Freeform 491"/>
            <p:cNvSpPr>
              <a:spLocks/>
            </p:cNvSpPr>
            <p:nvPr/>
          </p:nvSpPr>
          <p:spPr bwMode="auto">
            <a:xfrm>
              <a:off x="1857" y="3474"/>
              <a:ext cx="118" cy="148"/>
            </a:xfrm>
            <a:custGeom>
              <a:avLst/>
              <a:gdLst/>
              <a:ahLst/>
              <a:cxnLst>
                <a:cxn ang="0">
                  <a:pos x="0" y="0"/>
                </a:cxn>
                <a:cxn ang="0">
                  <a:pos x="0" y="89"/>
                </a:cxn>
                <a:cxn ang="0">
                  <a:pos x="60" y="89"/>
                </a:cxn>
                <a:cxn ang="0">
                  <a:pos x="90" y="61"/>
                </a:cxn>
                <a:cxn ang="0">
                  <a:pos x="119" y="89"/>
                </a:cxn>
                <a:cxn ang="0">
                  <a:pos x="119" y="61"/>
                </a:cxn>
                <a:cxn ang="0">
                  <a:pos x="148" y="61"/>
                </a:cxn>
                <a:cxn ang="0">
                  <a:pos x="148" y="89"/>
                </a:cxn>
                <a:cxn ang="0">
                  <a:pos x="119" y="119"/>
                </a:cxn>
                <a:cxn ang="0">
                  <a:pos x="119" y="207"/>
                </a:cxn>
                <a:cxn ang="0">
                  <a:pos x="90" y="237"/>
                </a:cxn>
                <a:cxn ang="0">
                  <a:pos x="90" y="298"/>
                </a:cxn>
                <a:cxn ang="0">
                  <a:pos x="119" y="325"/>
                </a:cxn>
                <a:cxn ang="0">
                  <a:pos x="90" y="355"/>
                </a:cxn>
                <a:cxn ang="0">
                  <a:pos x="90" y="474"/>
                </a:cxn>
                <a:cxn ang="0">
                  <a:pos x="60" y="504"/>
                </a:cxn>
                <a:cxn ang="0">
                  <a:pos x="60" y="532"/>
                </a:cxn>
                <a:cxn ang="0">
                  <a:pos x="30" y="563"/>
                </a:cxn>
                <a:cxn ang="0">
                  <a:pos x="30" y="593"/>
                </a:cxn>
                <a:cxn ang="0">
                  <a:pos x="60" y="563"/>
                </a:cxn>
                <a:cxn ang="0">
                  <a:pos x="90" y="563"/>
                </a:cxn>
                <a:cxn ang="0">
                  <a:pos x="119" y="532"/>
                </a:cxn>
                <a:cxn ang="0">
                  <a:pos x="178" y="532"/>
                </a:cxn>
                <a:cxn ang="0">
                  <a:pos x="178" y="563"/>
                </a:cxn>
                <a:cxn ang="0">
                  <a:pos x="297" y="563"/>
                </a:cxn>
                <a:cxn ang="0">
                  <a:pos x="328" y="593"/>
                </a:cxn>
                <a:cxn ang="0">
                  <a:pos x="355" y="563"/>
                </a:cxn>
                <a:cxn ang="0">
                  <a:pos x="385" y="563"/>
                </a:cxn>
                <a:cxn ang="0">
                  <a:pos x="446" y="532"/>
                </a:cxn>
                <a:cxn ang="0">
                  <a:pos x="474" y="504"/>
                </a:cxn>
              </a:cxnLst>
              <a:rect l="0" t="0" r="r" b="b"/>
              <a:pathLst>
                <a:path w="474" h="593">
                  <a:moveTo>
                    <a:pt x="0" y="0"/>
                  </a:moveTo>
                  <a:lnTo>
                    <a:pt x="0" y="89"/>
                  </a:lnTo>
                  <a:lnTo>
                    <a:pt x="60" y="89"/>
                  </a:lnTo>
                  <a:lnTo>
                    <a:pt x="90" y="61"/>
                  </a:lnTo>
                  <a:lnTo>
                    <a:pt x="119" y="89"/>
                  </a:lnTo>
                  <a:lnTo>
                    <a:pt x="119" y="61"/>
                  </a:lnTo>
                  <a:lnTo>
                    <a:pt x="148" y="61"/>
                  </a:lnTo>
                  <a:lnTo>
                    <a:pt x="148" y="89"/>
                  </a:lnTo>
                  <a:lnTo>
                    <a:pt x="119" y="119"/>
                  </a:lnTo>
                  <a:lnTo>
                    <a:pt x="119" y="207"/>
                  </a:lnTo>
                  <a:lnTo>
                    <a:pt x="90" y="237"/>
                  </a:lnTo>
                  <a:lnTo>
                    <a:pt x="90" y="298"/>
                  </a:lnTo>
                  <a:lnTo>
                    <a:pt x="119" y="325"/>
                  </a:lnTo>
                  <a:lnTo>
                    <a:pt x="90" y="355"/>
                  </a:lnTo>
                  <a:lnTo>
                    <a:pt x="90" y="474"/>
                  </a:lnTo>
                  <a:lnTo>
                    <a:pt x="60" y="504"/>
                  </a:lnTo>
                  <a:lnTo>
                    <a:pt x="60" y="532"/>
                  </a:lnTo>
                  <a:lnTo>
                    <a:pt x="30" y="563"/>
                  </a:lnTo>
                  <a:lnTo>
                    <a:pt x="30" y="593"/>
                  </a:lnTo>
                  <a:lnTo>
                    <a:pt x="60" y="563"/>
                  </a:lnTo>
                  <a:lnTo>
                    <a:pt x="90" y="563"/>
                  </a:lnTo>
                  <a:lnTo>
                    <a:pt x="119" y="532"/>
                  </a:lnTo>
                  <a:lnTo>
                    <a:pt x="178" y="532"/>
                  </a:lnTo>
                  <a:lnTo>
                    <a:pt x="178" y="563"/>
                  </a:lnTo>
                  <a:lnTo>
                    <a:pt x="297" y="563"/>
                  </a:lnTo>
                  <a:lnTo>
                    <a:pt x="328" y="593"/>
                  </a:lnTo>
                  <a:lnTo>
                    <a:pt x="355" y="563"/>
                  </a:lnTo>
                  <a:lnTo>
                    <a:pt x="385" y="563"/>
                  </a:lnTo>
                  <a:lnTo>
                    <a:pt x="446" y="532"/>
                  </a:lnTo>
                  <a:lnTo>
                    <a:pt x="474" y="504"/>
                  </a:lnTo>
                </a:path>
              </a:pathLst>
            </a:custGeom>
            <a:noFill/>
            <a:ln w="1588">
              <a:solidFill>
                <a:srgbClr val="000000"/>
              </a:solidFill>
              <a:prstDash val="solid"/>
              <a:round/>
              <a:headEnd/>
              <a:tailEnd/>
            </a:ln>
          </p:spPr>
          <p:txBody>
            <a:bodyPr/>
            <a:lstStyle/>
            <a:p>
              <a:endParaRPr lang="en-GB"/>
            </a:p>
          </p:txBody>
        </p:sp>
        <p:sp>
          <p:nvSpPr>
            <p:cNvPr id="13804" name="Freeform 492"/>
            <p:cNvSpPr>
              <a:spLocks/>
            </p:cNvSpPr>
            <p:nvPr/>
          </p:nvSpPr>
          <p:spPr bwMode="auto">
            <a:xfrm>
              <a:off x="1857" y="3452"/>
              <a:ext cx="22" cy="30"/>
            </a:xfrm>
            <a:custGeom>
              <a:avLst/>
              <a:gdLst/>
              <a:ahLst/>
              <a:cxnLst>
                <a:cxn ang="0">
                  <a:pos x="0" y="88"/>
                </a:cxn>
                <a:cxn ang="0">
                  <a:pos x="90" y="0"/>
                </a:cxn>
                <a:cxn ang="0">
                  <a:pos x="90" y="58"/>
                </a:cxn>
                <a:cxn ang="0">
                  <a:pos x="60" y="88"/>
                </a:cxn>
                <a:cxn ang="0">
                  <a:pos x="60" y="118"/>
                </a:cxn>
                <a:cxn ang="0">
                  <a:pos x="30" y="88"/>
                </a:cxn>
                <a:cxn ang="0">
                  <a:pos x="0" y="88"/>
                </a:cxn>
              </a:cxnLst>
              <a:rect l="0" t="0" r="r" b="b"/>
              <a:pathLst>
                <a:path w="90" h="118">
                  <a:moveTo>
                    <a:pt x="0" y="88"/>
                  </a:moveTo>
                  <a:lnTo>
                    <a:pt x="90" y="0"/>
                  </a:lnTo>
                  <a:lnTo>
                    <a:pt x="90" y="58"/>
                  </a:lnTo>
                  <a:lnTo>
                    <a:pt x="60" y="88"/>
                  </a:lnTo>
                  <a:lnTo>
                    <a:pt x="60" y="118"/>
                  </a:lnTo>
                  <a:lnTo>
                    <a:pt x="30" y="88"/>
                  </a:lnTo>
                  <a:lnTo>
                    <a:pt x="0" y="88"/>
                  </a:lnTo>
                </a:path>
              </a:pathLst>
            </a:custGeom>
            <a:noFill/>
            <a:ln w="1588">
              <a:solidFill>
                <a:srgbClr val="000000"/>
              </a:solidFill>
              <a:prstDash val="solid"/>
              <a:round/>
              <a:headEnd/>
              <a:tailEnd/>
            </a:ln>
          </p:spPr>
          <p:txBody>
            <a:bodyPr/>
            <a:lstStyle/>
            <a:p>
              <a:endParaRPr lang="en-GB"/>
            </a:p>
          </p:txBody>
        </p:sp>
        <p:sp>
          <p:nvSpPr>
            <p:cNvPr id="13805" name="Freeform 493"/>
            <p:cNvSpPr>
              <a:spLocks/>
            </p:cNvSpPr>
            <p:nvPr/>
          </p:nvSpPr>
          <p:spPr bwMode="auto">
            <a:xfrm>
              <a:off x="3679" y="2645"/>
              <a:ext cx="326" cy="67"/>
            </a:xfrm>
            <a:custGeom>
              <a:avLst/>
              <a:gdLst/>
              <a:ahLst/>
              <a:cxnLst>
                <a:cxn ang="0">
                  <a:pos x="1304" y="61"/>
                </a:cxn>
                <a:cxn ang="0">
                  <a:pos x="1246" y="61"/>
                </a:cxn>
                <a:cxn ang="0">
                  <a:pos x="1215" y="88"/>
                </a:cxn>
                <a:cxn ang="0">
                  <a:pos x="1185" y="61"/>
                </a:cxn>
                <a:cxn ang="0">
                  <a:pos x="1185" y="31"/>
                </a:cxn>
                <a:cxn ang="0">
                  <a:pos x="1155" y="0"/>
                </a:cxn>
                <a:cxn ang="0">
                  <a:pos x="1097" y="0"/>
                </a:cxn>
                <a:cxn ang="0">
                  <a:pos x="1097" y="31"/>
                </a:cxn>
                <a:cxn ang="0">
                  <a:pos x="1037" y="31"/>
                </a:cxn>
                <a:cxn ang="0">
                  <a:pos x="978" y="0"/>
                </a:cxn>
                <a:cxn ang="0">
                  <a:pos x="890" y="0"/>
                </a:cxn>
                <a:cxn ang="0">
                  <a:pos x="860" y="31"/>
                </a:cxn>
                <a:cxn ang="0">
                  <a:pos x="860" y="61"/>
                </a:cxn>
                <a:cxn ang="0">
                  <a:pos x="830" y="88"/>
                </a:cxn>
                <a:cxn ang="0">
                  <a:pos x="800" y="88"/>
                </a:cxn>
                <a:cxn ang="0">
                  <a:pos x="771" y="119"/>
                </a:cxn>
                <a:cxn ang="0">
                  <a:pos x="741" y="119"/>
                </a:cxn>
                <a:cxn ang="0">
                  <a:pos x="712" y="149"/>
                </a:cxn>
                <a:cxn ang="0">
                  <a:pos x="681" y="119"/>
                </a:cxn>
                <a:cxn ang="0">
                  <a:pos x="623" y="119"/>
                </a:cxn>
                <a:cxn ang="0">
                  <a:pos x="623" y="149"/>
                </a:cxn>
                <a:cxn ang="0">
                  <a:pos x="562" y="179"/>
                </a:cxn>
                <a:cxn ang="0">
                  <a:pos x="444" y="179"/>
                </a:cxn>
                <a:cxn ang="0">
                  <a:pos x="416" y="208"/>
                </a:cxn>
                <a:cxn ang="0">
                  <a:pos x="444" y="238"/>
                </a:cxn>
                <a:cxn ang="0">
                  <a:pos x="416" y="238"/>
                </a:cxn>
                <a:cxn ang="0">
                  <a:pos x="416" y="267"/>
                </a:cxn>
                <a:cxn ang="0">
                  <a:pos x="148" y="267"/>
                </a:cxn>
                <a:cxn ang="0">
                  <a:pos x="118" y="238"/>
                </a:cxn>
                <a:cxn ang="0">
                  <a:pos x="89" y="238"/>
                </a:cxn>
                <a:cxn ang="0">
                  <a:pos x="30" y="179"/>
                </a:cxn>
                <a:cxn ang="0">
                  <a:pos x="0" y="179"/>
                </a:cxn>
              </a:cxnLst>
              <a:rect l="0" t="0" r="r" b="b"/>
              <a:pathLst>
                <a:path w="1304" h="267">
                  <a:moveTo>
                    <a:pt x="1304" y="61"/>
                  </a:moveTo>
                  <a:lnTo>
                    <a:pt x="1246" y="61"/>
                  </a:lnTo>
                  <a:lnTo>
                    <a:pt x="1215" y="88"/>
                  </a:lnTo>
                  <a:lnTo>
                    <a:pt x="1185" y="61"/>
                  </a:lnTo>
                  <a:lnTo>
                    <a:pt x="1185" y="31"/>
                  </a:lnTo>
                  <a:lnTo>
                    <a:pt x="1155" y="0"/>
                  </a:lnTo>
                  <a:lnTo>
                    <a:pt x="1097" y="0"/>
                  </a:lnTo>
                  <a:lnTo>
                    <a:pt x="1097" y="31"/>
                  </a:lnTo>
                  <a:lnTo>
                    <a:pt x="1037" y="31"/>
                  </a:lnTo>
                  <a:lnTo>
                    <a:pt x="978" y="0"/>
                  </a:lnTo>
                  <a:lnTo>
                    <a:pt x="890" y="0"/>
                  </a:lnTo>
                  <a:lnTo>
                    <a:pt x="860" y="31"/>
                  </a:lnTo>
                  <a:lnTo>
                    <a:pt x="860" y="61"/>
                  </a:lnTo>
                  <a:lnTo>
                    <a:pt x="830" y="88"/>
                  </a:lnTo>
                  <a:lnTo>
                    <a:pt x="800" y="88"/>
                  </a:lnTo>
                  <a:lnTo>
                    <a:pt x="771" y="119"/>
                  </a:lnTo>
                  <a:lnTo>
                    <a:pt x="741" y="119"/>
                  </a:lnTo>
                  <a:lnTo>
                    <a:pt x="712" y="149"/>
                  </a:lnTo>
                  <a:lnTo>
                    <a:pt x="681" y="119"/>
                  </a:lnTo>
                  <a:lnTo>
                    <a:pt x="623" y="119"/>
                  </a:lnTo>
                  <a:lnTo>
                    <a:pt x="623" y="149"/>
                  </a:lnTo>
                  <a:lnTo>
                    <a:pt x="562" y="179"/>
                  </a:lnTo>
                  <a:lnTo>
                    <a:pt x="444" y="179"/>
                  </a:lnTo>
                  <a:lnTo>
                    <a:pt x="416" y="208"/>
                  </a:lnTo>
                  <a:lnTo>
                    <a:pt x="444" y="238"/>
                  </a:lnTo>
                  <a:lnTo>
                    <a:pt x="416" y="238"/>
                  </a:lnTo>
                  <a:lnTo>
                    <a:pt x="416" y="267"/>
                  </a:lnTo>
                  <a:lnTo>
                    <a:pt x="148" y="267"/>
                  </a:lnTo>
                  <a:lnTo>
                    <a:pt x="118" y="238"/>
                  </a:lnTo>
                  <a:lnTo>
                    <a:pt x="89" y="238"/>
                  </a:lnTo>
                  <a:lnTo>
                    <a:pt x="30" y="179"/>
                  </a:lnTo>
                  <a:lnTo>
                    <a:pt x="0" y="179"/>
                  </a:lnTo>
                </a:path>
              </a:pathLst>
            </a:custGeom>
            <a:noFill/>
            <a:ln w="1588">
              <a:solidFill>
                <a:srgbClr val="000000"/>
              </a:solidFill>
              <a:prstDash val="solid"/>
              <a:round/>
              <a:headEnd/>
              <a:tailEnd/>
            </a:ln>
          </p:spPr>
          <p:txBody>
            <a:bodyPr/>
            <a:lstStyle/>
            <a:p>
              <a:endParaRPr lang="en-GB"/>
            </a:p>
          </p:txBody>
        </p:sp>
        <p:sp>
          <p:nvSpPr>
            <p:cNvPr id="13806" name="Freeform 494"/>
            <p:cNvSpPr>
              <a:spLocks/>
            </p:cNvSpPr>
            <p:nvPr/>
          </p:nvSpPr>
          <p:spPr bwMode="auto">
            <a:xfrm>
              <a:off x="3665" y="2564"/>
              <a:ext cx="119" cy="74"/>
            </a:xfrm>
            <a:custGeom>
              <a:avLst/>
              <a:gdLst/>
              <a:ahLst/>
              <a:cxnLst>
                <a:cxn ang="0">
                  <a:pos x="0" y="295"/>
                </a:cxn>
                <a:cxn ang="0">
                  <a:pos x="0" y="267"/>
                </a:cxn>
                <a:cxn ang="0">
                  <a:pos x="29" y="267"/>
                </a:cxn>
                <a:cxn ang="0">
                  <a:pos x="29" y="238"/>
                </a:cxn>
                <a:cxn ang="0">
                  <a:pos x="177" y="238"/>
                </a:cxn>
                <a:cxn ang="0">
                  <a:pos x="207" y="207"/>
                </a:cxn>
                <a:cxn ang="0">
                  <a:pos x="237" y="207"/>
                </a:cxn>
                <a:cxn ang="0">
                  <a:pos x="266" y="177"/>
                </a:cxn>
                <a:cxn ang="0">
                  <a:pos x="296" y="177"/>
                </a:cxn>
                <a:cxn ang="0">
                  <a:pos x="296" y="118"/>
                </a:cxn>
                <a:cxn ang="0">
                  <a:pos x="326" y="88"/>
                </a:cxn>
                <a:cxn ang="0">
                  <a:pos x="357" y="88"/>
                </a:cxn>
                <a:cxn ang="0">
                  <a:pos x="357" y="59"/>
                </a:cxn>
                <a:cxn ang="0">
                  <a:pos x="384" y="59"/>
                </a:cxn>
                <a:cxn ang="0">
                  <a:pos x="445" y="0"/>
                </a:cxn>
                <a:cxn ang="0">
                  <a:pos x="475" y="31"/>
                </a:cxn>
                <a:cxn ang="0">
                  <a:pos x="475" y="0"/>
                </a:cxn>
              </a:cxnLst>
              <a:rect l="0" t="0" r="r" b="b"/>
              <a:pathLst>
                <a:path w="475" h="295">
                  <a:moveTo>
                    <a:pt x="0" y="295"/>
                  </a:moveTo>
                  <a:lnTo>
                    <a:pt x="0" y="267"/>
                  </a:lnTo>
                  <a:lnTo>
                    <a:pt x="29" y="267"/>
                  </a:lnTo>
                  <a:lnTo>
                    <a:pt x="29" y="238"/>
                  </a:lnTo>
                  <a:lnTo>
                    <a:pt x="177" y="238"/>
                  </a:lnTo>
                  <a:lnTo>
                    <a:pt x="207" y="207"/>
                  </a:lnTo>
                  <a:lnTo>
                    <a:pt x="237" y="207"/>
                  </a:lnTo>
                  <a:lnTo>
                    <a:pt x="266" y="177"/>
                  </a:lnTo>
                  <a:lnTo>
                    <a:pt x="296" y="177"/>
                  </a:lnTo>
                  <a:lnTo>
                    <a:pt x="296" y="118"/>
                  </a:lnTo>
                  <a:lnTo>
                    <a:pt x="326" y="88"/>
                  </a:lnTo>
                  <a:lnTo>
                    <a:pt x="357" y="88"/>
                  </a:lnTo>
                  <a:lnTo>
                    <a:pt x="357" y="59"/>
                  </a:lnTo>
                  <a:lnTo>
                    <a:pt x="384" y="59"/>
                  </a:lnTo>
                  <a:lnTo>
                    <a:pt x="445" y="0"/>
                  </a:lnTo>
                  <a:lnTo>
                    <a:pt x="475" y="31"/>
                  </a:lnTo>
                  <a:lnTo>
                    <a:pt x="475" y="0"/>
                  </a:lnTo>
                </a:path>
              </a:pathLst>
            </a:custGeom>
            <a:noFill/>
            <a:ln w="1588">
              <a:solidFill>
                <a:srgbClr val="000000"/>
              </a:solidFill>
              <a:prstDash val="solid"/>
              <a:round/>
              <a:headEnd/>
              <a:tailEnd/>
            </a:ln>
          </p:spPr>
          <p:txBody>
            <a:bodyPr/>
            <a:lstStyle/>
            <a:p>
              <a:endParaRPr lang="en-GB"/>
            </a:p>
          </p:txBody>
        </p:sp>
        <p:sp>
          <p:nvSpPr>
            <p:cNvPr id="13807" name="Freeform 495"/>
            <p:cNvSpPr>
              <a:spLocks/>
            </p:cNvSpPr>
            <p:nvPr/>
          </p:nvSpPr>
          <p:spPr bwMode="auto">
            <a:xfrm>
              <a:off x="3457" y="2608"/>
              <a:ext cx="208" cy="37"/>
            </a:xfrm>
            <a:custGeom>
              <a:avLst/>
              <a:gdLst/>
              <a:ahLst/>
              <a:cxnLst>
                <a:cxn ang="0">
                  <a:pos x="830" y="118"/>
                </a:cxn>
                <a:cxn ang="0">
                  <a:pos x="800" y="90"/>
                </a:cxn>
                <a:cxn ang="0">
                  <a:pos x="741" y="90"/>
                </a:cxn>
                <a:cxn ang="0">
                  <a:pos x="712" y="61"/>
                </a:cxn>
                <a:cxn ang="0">
                  <a:pos x="682" y="61"/>
                </a:cxn>
                <a:cxn ang="0">
                  <a:pos x="652" y="90"/>
                </a:cxn>
                <a:cxn ang="0">
                  <a:pos x="593" y="90"/>
                </a:cxn>
                <a:cxn ang="0">
                  <a:pos x="564" y="61"/>
                </a:cxn>
                <a:cxn ang="0">
                  <a:pos x="534" y="61"/>
                </a:cxn>
                <a:cxn ang="0">
                  <a:pos x="534" y="30"/>
                </a:cxn>
                <a:cxn ang="0">
                  <a:pos x="503" y="61"/>
                </a:cxn>
                <a:cxn ang="0">
                  <a:pos x="475" y="30"/>
                </a:cxn>
                <a:cxn ang="0">
                  <a:pos x="445" y="30"/>
                </a:cxn>
                <a:cxn ang="0">
                  <a:pos x="414" y="0"/>
                </a:cxn>
                <a:cxn ang="0">
                  <a:pos x="384" y="0"/>
                </a:cxn>
                <a:cxn ang="0">
                  <a:pos x="357" y="30"/>
                </a:cxn>
                <a:cxn ang="0">
                  <a:pos x="327" y="0"/>
                </a:cxn>
                <a:cxn ang="0">
                  <a:pos x="296" y="0"/>
                </a:cxn>
                <a:cxn ang="0">
                  <a:pos x="296" y="90"/>
                </a:cxn>
                <a:cxn ang="0">
                  <a:pos x="266" y="90"/>
                </a:cxn>
                <a:cxn ang="0">
                  <a:pos x="238" y="118"/>
                </a:cxn>
                <a:cxn ang="0">
                  <a:pos x="238" y="148"/>
                </a:cxn>
                <a:cxn ang="0">
                  <a:pos x="207" y="118"/>
                </a:cxn>
                <a:cxn ang="0">
                  <a:pos x="177" y="118"/>
                </a:cxn>
                <a:cxn ang="0">
                  <a:pos x="147" y="148"/>
                </a:cxn>
                <a:cxn ang="0">
                  <a:pos x="89" y="148"/>
                </a:cxn>
                <a:cxn ang="0">
                  <a:pos x="29" y="90"/>
                </a:cxn>
                <a:cxn ang="0">
                  <a:pos x="0" y="90"/>
                </a:cxn>
              </a:cxnLst>
              <a:rect l="0" t="0" r="r" b="b"/>
              <a:pathLst>
                <a:path w="830" h="148">
                  <a:moveTo>
                    <a:pt x="830" y="118"/>
                  </a:moveTo>
                  <a:lnTo>
                    <a:pt x="800" y="90"/>
                  </a:lnTo>
                  <a:lnTo>
                    <a:pt x="741" y="90"/>
                  </a:lnTo>
                  <a:lnTo>
                    <a:pt x="712" y="61"/>
                  </a:lnTo>
                  <a:lnTo>
                    <a:pt x="682" y="61"/>
                  </a:lnTo>
                  <a:lnTo>
                    <a:pt x="652" y="90"/>
                  </a:lnTo>
                  <a:lnTo>
                    <a:pt x="593" y="90"/>
                  </a:lnTo>
                  <a:lnTo>
                    <a:pt x="564" y="61"/>
                  </a:lnTo>
                  <a:lnTo>
                    <a:pt x="534" y="61"/>
                  </a:lnTo>
                  <a:lnTo>
                    <a:pt x="534" y="30"/>
                  </a:lnTo>
                  <a:lnTo>
                    <a:pt x="503" y="61"/>
                  </a:lnTo>
                  <a:lnTo>
                    <a:pt x="475" y="30"/>
                  </a:lnTo>
                  <a:lnTo>
                    <a:pt x="445" y="30"/>
                  </a:lnTo>
                  <a:lnTo>
                    <a:pt x="414" y="0"/>
                  </a:lnTo>
                  <a:lnTo>
                    <a:pt x="384" y="0"/>
                  </a:lnTo>
                  <a:lnTo>
                    <a:pt x="357" y="30"/>
                  </a:lnTo>
                  <a:lnTo>
                    <a:pt x="327" y="0"/>
                  </a:lnTo>
                  <a:lnTo>
                    <a:pt x="296" y="0"/>
                  </a:lnTo>
                  <a:lnTo>
                    <a:pt x="296" y="90"/>
                  </a:lnTo>
                  <a:lnTo>
                    <a:pt x="266" y="90"/>
                  </a:lnTo>
                  <a:lnTo>
                    <a:pt x="238" y="118"/>
                  </a:lnTo>
                  <a:lnTo>
                    <a:pt x="238" y="148"/>
                  </a:lnTo>
                  <a:lnTo>
                    <a:pt x="207" y="118"/>
                  </a:lnTo>
                  <a:lnTo>
                    <a:pt x="177" y="118"/>
                  </a:lnTo>
                  <a:lnTo>
                    <a:pt x="147" y="148"/>
                  </a:lnTo>
                  <a:lnTo>
                    <a:pt x="89" y="148"/>
                  </a:lnTo>
                  <a:lnTo>
                    <a:pt x="29" y="90"/>
                  </a:lnTo>
                  <a:lnTo>
                    <a:pt x="0" y="90"/>
                  </a:lnTo>
                </a:path>
              </a:pathLst>
            </a:custGeom>
            <a:noFill/>
            <a:ln w="1588">
              <a:solidFill>
                <a:srgbClr val="000000"/>
              </a:solidFill>
              <a:prstDash val="solid"/>
              <a:round/>
              <a:headEnd/>
              <a:tailEnd/>
            </a:ln>
          </p:spPr>
          <p:txBody>
            <a:bodyPr/>
            <a:lstStyle/>
            <a:p>
              <a:endParaRPr lang="en-GB"/>
            </a:p>
          </p:txBody>
        </p:sp>
        <p:sp>
          <p:nvSpPr>
            <p:cNvPr id="13808" name="Freeform 496"/>
            <p:cNvSpPr>
              <a:spLocks/>
            </p:cNvSpPr>
            <p:nvPr/>
          </p:nvSpPr>
          <p:spPr bwMode="auto">
            <a:xfrm>
              <a:off x="3657" y="2638"/>
              <a:ext cx="22" cy="52"/>
            </a:xfrm>
            <a:custGeom>
              <a:avLst/>
              <a:gdLst/>
              <a:ahLst/>
              <a:cxnLst>
                <a:cxn ang="0">
                  <a:pos x="89" y="209"/>
                </a:cxn>
                <a:cxn ang="0">
                  <a:pos x="30" y="149"/>
                </a:cxn>
                <a:cxn ang="0">
                  <a:pos x="30" y="118"/>
                </a:cxn>
                <a:cxn ang="0">
                  <a:pos x="0" y="91"/>
                </a:cxn>
                <a:cxn ang="0">
                  <a:pos x="0" y="61"/>
                </a:cxn>
                <a:cxn ang="0">
                  <a:pos x="30" y="30"/>
                </a:cxn>
                <a:cxn ang="0">
                  <a:pos x="30" y="0"/>
                </a:cxn>
              </a:cxnLst>
              <a:rect l="0" t="0" r="r" b="b"/>
              <a:pathLst>
                <a:path w="89" h="209">
                  <a:moveTo>
                    <a:pt x="89" y="209"/>
                  </a:moveTo>
                  <a:lnTo>
                    <a:pt x="30" y="149"/>
                  </a:lnTo>
                  <a:lnTo>
                    <a:pt x="30" y="118"/>
                  </a:lnTo>
                  <a:lnTo>
                    <a:pt x="0" y="91"/>
                  </a:lnTo>
                  <a:lnTo>
                    <a:pt x="0" y="61"/>
                  </a:lnTo>
                  <a:lnTo>
                    <a:pt x="30" y="30"/>
                  </a:lnTo>
                  <a:lnTo>
                    <a:pt x="30" y="0"/>
                  </a:lnTo>
                </a:path>
              </a:pathLst>
            </a:custGeom>
            <a:noFill/>
            <a:ln w="1588">
              <a:solidFill>
                <a:srgbClr val="000000"/>
              </a:solidFill>
              <a:prstDash val="solid"/>
              <a:round/>
              <a:headEnd/>
              <a:tailEnd/>
            </a:ln>
          </p:spPr>
          <p:txBody>
            <a:bodyPr/>
            <a:lstStyle/>
            <a:p>
              <a:endParaRPr lang="en-GB"/>
            </a:p>
          </p:txBody>
        </p:sp>
        <p:sp>
          <p:nvSpPr>
            <p:cNvPr id="13809" name="Freeform 497"/>
            <p:cNvSpPr>
              <a:spLocks/>
            </p:cNvSpPr>
            <p:nvPr/>
          </p:nvSpPr>
          <p:spPr bwMode="auto">
            <a:xfrm>
              <a:off x="3613" y="2690"/>
              <a:ext cx="66" cy="96"/>
            </a:xfrm>
            <a:custGeom>
              <a:avLst/>
              <a:gdLst/>
              <a:ahLst/>
              <a:cxnLst>
                <a:cxn ang="0">
                  <a:pos x="0" y="384"/>
                </a:cxn>
                <a:cxn ang="0">
                  <a:pos x="31" y="355"/>
                </a:cxn>
                <a:cxn ang="0">
                  <a:pos x="91" y="355"/>
                </a:cxn>
                <a:cxn ang="0">
                  <a:pos x="91" y="237"/>
                </a:cxn>
                <a:cxn ang="0">
                  <a:pos x="150" y="177"/>
                </a:cxn>
                <a:cxn ang="0">
                  <a:pos x="150" y="147"/>
                </a:cxn>
                <a:cxn ang="0">
                  <a:pos x="120" y="118"/>
                </a:cxn>
                <a:cxn ang="0">
                  <a:pos x="120" y="88"/>
                </a:cxn>
                <a:cxn ang="0">
                  <a:pos x="150" y="88"/>
                </a:cxn>
                <a:cxn ang="0">
                  <a:pos x="179" y="118"/>
                </a:cxn>
                <a:cxn ang="0">
                  <a:pos x="238" y="118"/>
                </a:cxn>
                <a:cxn ang="0">
                  <a:pos x="238" y="59"/>
                </a:cxn>
                <a:cxn ang="0">
                  <a:pos x="268" y="29"/>
                </a:cxn>
                <a:cxn ang="0">
                  <a:pos x="238" y="29"/>
                </a:cxn>
                <a:cxn ang="0">
                  <a:pos x="268" y="0"/>
                </a:cxn>
              </a:cxnLst>
              <a:rect l="0" t="0" r="r" b="b"/>
              <a:pathLst>
                <a:path w="268" h="384">
                  <a:moveTo>
                    <a:pt x="0" y="384"/>
                  </a:moveTo>
                  <a:lnTo>
                    <a:pt x="31" y="355"/>
                  </a:lnTo>
                  <a:lnTo>
                    <a:pt x="91" y="355"/>
                  </a:lnTo>
                  <a:lnTo>
                    <a:pt x="91" y="237"/>
                  </a:lnTo>
                  <a:lnTo>
                    <a:pt x="150" y="177"/>
                  </a:lnTo>
                  <a:lnTo>
                    <a:pt x="150" y="147"/>
                  </a:lnTo>
                  <a:lnTo>
                    <a:pt x="120" y="118"/>
                  </a:lnTo>
                  <a:lnTo>
                    <a:pt x="120" y="88"/>
                  </a:lnTo>
                  <a:lnTo>
                    <a:pt x="150" y="88"/>
                  </a:lnTo>
                  <a:lnTo>
                    <a:pt x="179" y="118"/>
                  </a:lnTo>
                  <a:lnTo>
                    <a:pt x="238" y="118"/>
                  </a:lnTo>
                  <a:lnTo>
                    <a:pt x="238" y="59"/>
                  </a:lnTo>
                  <a:lnTo>
                    <a:pt x="268" y="29"/>
                  </a:lnTo>
                  <a:lnTo>
                    <a:pt x="238" y="29"/>
                  </a:lnTo>
                  <a:lnTo>
                    <a:pt x="268" y="0"/>
                  </a:lnTo>
                </a:path>
              </a:pathLst>
            </a:custGeom>
            <a:noFill/>
            <a:ln w="1588">
              <a:solidFill>
                <a:srgbClr val="000000"/>
              </a:solidFill>
              <a:prstDash val="solid"/>
              <a:round/>
              <a:headEnd/>
              <a:tailEnd/>
            </a:ln>
          </p:spPr>
          <p:txBody>
            <a:bodyPr/>
            <a:lstStyle/>
            <a:p>
              <a:endParaRPr lang="en-GB"/>
            </a:p>
          </p:txBody>
        </p:sp>
        <p:sp>
          <p:nvSpPr>
            <p:cNvPr id="13810" name="Freeform 498"/>
            <p:cNvSpPr>
              <a:spLocks/>
            </p:cNvSpPr>
            <p:nvPr/>
          </p:nvSpPr>
          <p:spPr bwMode="auto">
            <a:xfrm>
              <a:off x="3613" y="2786"/>
              <a:ext cx="37" cy="37"/>
            </a:xfrm>
            <a:custGeom>
              <a:avLst/>
              <a:gdLst/>
              <a:ahLst/>
              <a:cxnLst>
                <a:cxn ang="0">
                  <a:pos x="150" y="148"/>
                </a:cxn>
                <a:cxn ang="0">
                  <a:pos x="120" y="90"/>
                </a:cxn>
                <a:cxn ang="0">
                  <a:pos x="91" y="90"/>
                </a:cxn>
                <a:cxn ang="0">
                  <a:pos x="61" y="59"/>
                </a:cxn>
                <a:cxn ang="0">
                  <a:pos x="61" y="29"/>
                </a:cxn>
                <a:cxn ang="0">
                  <a:pos x="31" y="0"/>
                </a:cxn>
                <a:cxn ang="0">
                  <a:pos x="0" y="0"/>
                </a:cxn>
              </a:cxnLst>
              <a:rect l="0" t="0" r="r" b="b"/>
              <a:pathLst>
                <a:path w="150" h="148">
                  <a:moveTo>
                    <a:pt x="150" y="148"/>
                  </a:moveTo>
                  <a:lnTo>
                    <a:pt x="120" y="90"/>
                  </a:lnTo>
                  <a:lnTo>
                    <a:pt x="91" y="90"/>
                  </a:lnTo>
                  <a:lnTo>
                    <a:pt x="61" y="59"/>
                  </a:lnTo>
                  <a:lnTo>
                    <a:pt x="61" y="29"/>
                  </a:lnTo>
                  <a:lnTo>
                    <a:pt x="31" y="0"/>
                  </a:lnTo>
                  <a:lnTo>
                    <a:pt x="0" y="0"/>
                  </a:lnTo>
                </a:path>
              </a:pathLst>
            </a:custGeom>
            <a:noFill/>
            <a:ln w="1588">
              <a:solidFill>
                <a:srgbClr val="000000"/>
              </a:solidFill>
              <a:prstDash val="solid"/>
              <a:round/>
              <a:headEnd/>
              <a:tailEnd/>
            </a:ln>
          </p:spPr>
          <p:txBody>
            <a:bodyPr/>
            <a:lstStyle/>
            <a:p>
              <a:endParaRPr lang="en-GB"/>
            </a:p>
          </p:txBody>
        </p:sp>
        <p:sp>
          <p:nvSpPr>
            <p:cNvPr id="13811" name="Freeform 499"/>
            <p:cNvSpPr>
              <a:spLocks/>
            </p:cNvSpPr>
            <p:nvPr/>
          </p:nvSpPr>
          <p:spPr bwMode="auto">
            <a:xfrm>
              <a:off x="3650" y="2823"/>
              <a:ext cx="148" cy="59"/>
            </a:xfrm>
            <a:custGeom>
              <a:avLst/>
              <a:gdLst/>
              <a:ahLst/>
              <a:cxnLst>
                <a:cxn ang="0">
                  <a:pos x="592" y="179"/>
                </a:cxn>
                <a:cxn ang="0">
                  <a:pos x="562" y="179"/>
                </a:cxn>
                <a:cxn ang="0">
                  <a:pos x="504" y="237"/>
                </a:cxn>
                <a:cxn ang="0">
                  <a:pos x="443" y="237"/>
                </a:cxn>
                <a:cxn ang="0">
                  <a:pos x="443" y="207"/>
                </a:cxn>
                <a:cxn ang="0">
                  <a:pos x="266" y="207"/>
                </a:cxn>
                <a:cxn ang="0">
                  <a:pos x="266" y="179"/>
                </a:cxn>
                <a:cxn ang="0">
                  <a:pos x="236" y="179"/>
                </a:cxn>
                <a:cxn ang="0">
                  <a:pos x="207" y="149"/>
                </a:cxn>
                <a:cxn ang="0">
                  <a:pos x="207" y="179"/>
                </a:cxn>
                <a:cxn ang="0">
                  <a:pos x="178" y="149"/>
                </a:cxn>
                <a:cxn ang="0">
                  <a:pos x="178" y="118"/>
                </a:cxn>
                <a:cxn ang="0">
                  <a:pos x="148" y="118"/>
                </a:cxn>
                <a:cxn ang="0">
                  <a:pos x="118" y="88"/>
                </a:cxn>
                <a:cxn ang="0">
                  <a:pos x="118" y="61"/>
                </a:cxn>
                <a:cxn ang="0">
                  <a:pos x="88" y="61"/>
                </a:cxn>
                <a:cxn ang="0">
                  <a:pos x="59" y="30"/>
                </a:cxn>
                <a:cxn ang="0">
                  <a:pos x="29" y="30"/>
                </a:cxn>
                <a:cxn ang="0">
                  <a:pos x="29" y="0"/>
                </a:cxn>
                <a:cxn ang="0">
                  <a:pos x="0" y="0"/>
                </a:cxn>
              </a:cxnLst>
              <a:rect l="0" t="0" r="r" b="b"/>
              <a:pathLst>
                <a:path w="592" h="237">
                  <a:moveTo>
                    <a:pt x="592" y="179"/>
                  </a:moveTo>
                  <a:lnTo>
                    <a:pt x="562" y="179"/>
                  </a:lnTo>
                  <a:lnTo>
                    <a:pt x="504" y="237"/>
                  </a:lnTo>
                  <a:lnTo>
                    <a:pt x="443" y="237"/>
                  </a:lnTo>
                  <a:lnTo>
                    <a:pt x="443" y="207"/>
                  </a:lnTo>
                  <a:lnTo>
                    <a:pt x="266" y="207"/>
                  </a:lnTo>
                  <a:lnTo>
                    <a:pt x="266" y="179"/>
                  </a:lnTo>
                  <a:lnTo>
                    <a:pt x="236" y="179"/>
                  </a:lnTo>
                  <a:lnTo>
                    <a:pt x="207" y="149"/>
                  </a:lnTo>
                  <a:lnTo>
                    <a:pt x="207" y="179"/>
                  </a:lnTo>
                  <a:lnTo>
                    <a:pt x="178" y="149"/>
                  </a:lnTo>
                  <a:lnTo>
                    <a:pt x="178" y="118"/>
                  </a:lnTo>
                  <a:lnTo>
                    <a:pt x="148" y="118"/>
                  </a:lnTo>
                  <a:lnTo>
                    <a:pt x="118" y="88"/>
                  </a:lnTo>
                  <a:lnTo>
                    <a:pt x="118" y="61"/>
                  </a:lnTo>
                  <a:lnTo>
                    <a:pt x="88" y="61"/>
                  </a:lnTo>
                  <a:lnTo>
                    <a:pt x="59" y="30"/>
                  </a:lnTo>
                  <a:lnTo>
                    <a:pt x="29" y="30"/>
                  </a:lnTo>
                  <a:lnTo>
                    <a:pt x="29" y="0"/>
                  </a:lnTo>
                  <a:lnTo>
                    <a:pt x="0" y="0"/>
                  </a:lnTo>
                </a:path>
              </a:pathLst>
            </a:custGeom>
            <a:noFill/>
            <a:ln w="1588">
              <a:solidFill>
                <a:srgbClr val="000000"/>
              </a:solidFill>
              <a:prstDash val="solid"/>
              <a:round/>
              <a:headEnd/>
              <a:tailEnd/>
            </a:ln>
          </p:spPr>
          <p:txBody>
            <a:bodyPr/>
            <a:lstStyle/>
            <a:p>
              <a:endParaRPr lang="en-GB"/>
            </a:p>
          </p:txBody>
        </p:sp>
        <p:sp>
          <p:nvSpPr>
            <p:cNvPr id="13812" name="Rectangle 500"/>
            <p:cNvSpPr>
              <a:spLocks noChangeArrowheads="1"/>
            </p:cNvSpPr>
            <p:nvPr/>
          </p:nvSpPr>
          <p:spPr bwMode="auto">
            <a:xfrm>
              <a:off x="3620" y="2823"/>
              <a:ext cx="8" cy="7"/>
            </a:xfrm>
            <a:prstGeom prst="rect">
              <a:avLst/>
            </a:prstGeom>
            <a:noFill/>
            <a:ln w="1588">
              <a:solidFill>
                <a:srgbClr val="000000"/>
              </a:solidFill>
              <a:miter lim="800000"/>
              <a:headEnd/>
              <a:tailEnd/>
            </a:ln>
          </p:spPr>
          <p:txBody>
            <a:bodyPr/>
            <a:lstStyle/>
            <a:p>
              <a:endParaRPr lang="en-GB"/>
            </a:p>
          </p:txBody>
        </p:sp>
        <p:sp>
          <p:nvSpPr>
            <p:cNvPr id="13813" name="Freeform 501"/>
            <p:cNvSpPr>
              <a:spLocks/>
            </p:cNvSpPr>
            <p:nvPr/>
          </p:nvSpPr>
          <p:spPr bwMode="auto">
            <a:xfrm>
              <a:off x="3620" y="2815"/>
              <a:ext cx="30" cy="8"/>
            </a:xfrm>
            <a:custGeom>
              <a:avLst/>
              <a:gdLst/>
              <a:ahLst/>
              <a:cxnLst>
                <a:cxn ang="0">
                  <a:pos x="119" y="30"/>
                </a:cxn>
                <a:cxn ang="0">
                  <a:pos x="89" y="0"/>
                </a:cxn>
                <a:cxn ang="0">
                  <a:pos x="30" y="0"/>
                </a:cxn>
                <a:cxn ang="0">
                  <a:pos x="0" y="30"/>
                </a:cxn>
              </a:cxnLst>
              <a:rect l="0" t="0" r="r" b="b"/>
              <a:pathLst>
                <a:path w="119" h="30">
                  <a:moveTo>
                    <a:pt x="119" y="30"/>
                  </a:moveTo>
                  <a:lnTo>
                    <a:pt x="89" y="0"/>
                  </a:lnTo>
                  <a:lnTo>
                    <a:pt x="30" y="0"/>
                  </a:lnTo>
                  <a:lnTo>
                    <a:pt x="0" y="30"/>
                  </a:lnTo>
                </a:path>
              </a:pathLst>
            </a:custGeom>
            <a:noFill/>
            <a:ln w="1588">
              <a:solidFill>
                <a:srgbClr val="000000"/>
              </a:solidFill>
              <a:prstDash val="solid"/>
              <a:round/>
              <a:headEnd/>
              <a:tailEnd/>
            </a:ln>
          </p:spPr>
          <p:txBody>
            <a:bodyPr/>
            <a:lstStyle/>
            <a:p>
              <a:endParaRPr lang="en-GB"/>
            </a:p>
          </p:txBody>
        </p:sp>
        <p:sp>
          <p:nvSpPr>
            <p:cNvPr id="13814" name="Freeform 502"/>
            <p:cNvSpPr>
              <a:spLocks/>
            </p:cNvSpPr>
            <p:nvPr/>
          </p:nvSpPr>
          <p:spPr bwMode="auto">
            <a:xfrm>
              <a:off x="3591" y="2919"/>
              <a:ext cx="222" cy="200"/>
            </a:xfrm>
            <a:custGeom>
              <a:avLst/>
              <a:gdLst/>
              <a:ahLst/>
              <a:cxnLst>
                <a:cxn ang="0">
                  <a:pos x="533" y="799"/>
                </a:cxn>
                <a:cxn ang="0">
                  <a:pos x="562" y="768"/>
                </a:cxn>
                <a:cxn ang="0">
                  <a:pos x="562" y="740"/>
                </a:cxn>
                <a:cxn ang="0">
                  <a:pos x="533" y="740"/>
                </a:cxn>
                <a:cxn ang="0">
                  <a:pos x="503" y="710"/>
                </a:cxn>
                <a:cxn ang="0">
                  <a:pos x="473" y="710"/>
                </a:cxn>
                <a:cxn ang="0">
                  <a:pos x="444" y="679"/>
                </a:cxn>
                <a:cxn ang="0">
                  <a:pos x="444" y="622"/>
                </a:cxn>
                <a:cxn ang="0">
                  <a:pos x="415" y="592"/>
                </a:cxn>
                <a:cxn ang="0">
                  <a:pos x="385" y="592"/>
                </a:cxn>
                <a:cxn ang="0">
                  <a:pos x="355" y="531"/>
                </a:cxn>
                <a:cxn ang="0">
                  <a:pos x="296" y="531"/>
                </a:cxn>
                <a:cxn ang="0">
                  <a:pos x="296" y="504"/>
                </a:cxn>
                <a:cxn ang="0">
                  <a:pos x="266" y="473"/>
                </a:cxn>
                <a:cxn ang="0">
                  <a:pos x="266" y="443"/>
                </a:cxn>
                <a:cxn ang="0">
                  <a:pos x="237" y="443"/>
                </a:cxn>
                <a:cxn ang="0">
                  <a:pos x="207" y="413"/>
                </a:cxn>
                <a:cxn ang="0">
                  <a:pos x="178" y="413"/>
                </a:cxn>
                <a:cxn ang="0">
                  <a:pos x="178" y="384"/>
                </a:cxn>
                <a:cxn ang="0">
                  <a:pos x="148" y="354"/>
                </a:cxn>
                <a:cxn ang="0">
                  <a:pos x="148" y="325"/>
                </a:cxn>
                <a:cxn ang="0">
                  <a:pos x="118" y="295"/>
                </a:cxn>
                <a:cxn ang="0">
                  <a:pos x="118" y="266"/>
                </a:cxn>
                <a:cxn ang="0">
                  <a:pos x="87" y="266"/>
                </a:cxn>
                <a:cxn ang="0">
                  <a:pos x="87" y="206"/>
                </a:cxn>
                <a:cxn ang="0">
                  <a:pos x="59" y="206"/>
                </a:cxn>
                <a:cxn ang="0">
                  <a:pos x="30" y="176"/>
                </a:cxn>
                <a:cxn ang="0">
                  <a:pos x="0" y="176"/>
                </a:cxn>
                <a:cxn ang="0">
                  <a:pos x="30" y="148"/>
                </a:cxn>
                <a:cxn ang="0">
                  <a:pos x="30" y="88"/>
                </a:cxn>
                <a:cxn ang="0">
                  <a:pos x="0" y="58"/>
                </a:cxn>
                <a:cxn ang="0">
                  <a:pos x="30" y="29"/>
                </a:cxn>
                <a:cxn ang="0">
                  <a:pos x="87" y="29"/>
                </a:cxn>
                <a:cxn ang="0">
                  <a:pos x="87" y="58"/>
                </a:cxn>
                <a:cxn ang="0">
                  <a:pos x="118" y="88"/>
                </a:cxn>
                <a:cxn ang="0">
                  <a:pos x="148" y="88"/>
                </a:cxn>
                <a:cxn ang="0">
                  <a:pos x="178" y="58"/>
                </a:cxn>
                <a:cxn ang="0">
                  <a:pos x="207" y="58"/>
                </a:cxn>
                <a:cxn ang="0">
                  <a:pos x="207" y="29"/>
                </a:cxn>
                <a:cxn ang="0">
                  <a:pos x="296" y="29"/>
                </a:cxn>
                <a:cxn ang="0">
                  <a:pos x="325" y="0"/>
                </a:cxn>
                <a:cxn ang="0">
                  <a:pos x="355" y="29"/>
                </a:cxn>
                <a:cxn ang="0">
                  <a:pos x="385" y="29"/>
                </a:cxn>
                <a:cxn ang="0">
                  <a:pos x="415" y="58"/>
                </a:cxn>
                <a:cxn ang="0">
                  <a:pos x="771" y="58"/>
                </a:cxn>
                <a:cxn ang="0">
                  <a:pos x="799" y="88"/>
                </a:cxn>
                <a:cxn ang="0">
                  <a:pos x="829" y="88"/>
                </a:cxn>
                <a:cxn ang="0">
                  <a:pos x="829" y="118"/>
                </a:cxn>
                <a:cxn ang="0">
                  <a:pos x="860" y="148"/>
                </a:cxn>
                <a:cxn ang="0">
                  <a:pos x="889" y="148"/>
                </a:cxn>
              </a:cxnLst>
              <a:rect l="0" t="0" r="r" b="b"/>
              <a:pathLst>
                <a:path w="889" h="799">
                  <a:moveTo>
                    <a:pt x="533" y="799"/>
                  </a:moveTo>
                  <a:lnTo>
                    <a:pt x="562" y="768"/>
                  </a:lnTo>
                  <a:lnTo>
                    <a:pt x="562" y="740"/>
                  </a:lnTo>
                  <a:lnTo>
                    <a:pt x="533" y="740"/>
                  </a:lnTo>
                  <a:lnTo>
                    <a:pt x="503" y="710"/>
                  </a:lnTo>
                  <a:lnTo>
                    <a:pt x="473" y="710"/>
                  </a:lnTo>
                  <a:lnTo>
                    <a:pt x="444" y="679"/>
                  </a:lnTo>
                  <a:lnTo>
                    <a:pt x="444" y="622"/>
                  </a:lnTo>
                  <a:lnTo>
                    <a:pt x="415" y="592"/>
                  </a:lnTo>
                  <a:lnTo>
                    <a:pt x="385" y="592"/>
                  </a:lnTo>
                  <a:lnTo>
                    <a:pt x="355" y="531"/>
                  </a:lnTo>
                  <a:lnTo>
                    <a:pt x="296" y="531"/>
                  </a:lnTo>
                  <a:lnTo>
                    <a:pt x="296" y="504"/>
                  </a:lnTo>
                  <a:lnTo>
                    <a:pt x="266" y="473"/>
                  </a:lnTo>
                  <a:lnTo>
                    <a:pt x="266" y="443"/>
                  </a:lnTo>
                  <a:lnTo>
                    <a:pt x="237" y="443"/>
                  </a:lnTo>
                  <a:lnTo>
                    <a:pt x="207" y="413"/>
                  </a:lnTo>
                  <a:lnTo>
                    <a:pt x="178" y="413"/>
                  </a:lnTo>
                  <a:lnTo>
                    <a:pt x="178" y="384"/>
                  </a:lnTo>
                  <a:lnTo>
                    <a:pt x="148" y="354"/>
                  </a:lnTo>
                  <a:lnTo>
                    <a:pt x="148" y="325"/>
                  </a:lnTo>
                  <a:lnTo>
                    <a:pt x="118" y="295"/>
                  </a:lnTo>
                  <a:lnTo>
                    <a:pt x="118" y="266"/>
                  </a:lnTo>
                  <a:lnTo>
                    <a:pt x="87" y="266"/>
                  </a:lnTo>
                  <a:lnTo>
                    <a:pt x="87" y="206"/>
                  </a:lnTo>
                  <a:lnTo>
                    <a:pt x="59" y="206"/>
                  </a:lnTo>
                  <a:lnTo>
                    <a:pt x="30" y="176"/>
                  </a:lnTo>
                  <a:lnTo>
                    <a:pt x="0" y="176"/>
                  </a:lnTo>
                  <a:lnTo>
                    <a:pt x="30" y="148"/>
                  </a:lnTo>
                  <a:lnTo>
                    <a:pt x="30" y="88"/>
                  </a:lnTo>
                  <a:lnTo>
                    <a:pt x="0" y="58"/>
                  </a:lnTo>
                  <a:lnTo>
                    <a:pt x="30" y="29"/>
                  </a:lnTo>
                  <a:lnTo>
                    <a:pt x="87" y="29"/>
                  </a:lnTo>
                  <a:lnTo>
                    <a:pt x="87" y="58"/>
                  </a:lnTo>
                  <a:lnTo>
                    <a:pt x="118" y="88"/>
                  </a:lnTo>
                  <a:lnTo>
                    <a:pt x="148" y="88"/>
                  </a:lnTo>
                  <a:lnTo>
                    <a:pt x="178" y="58"/>
                  </a:lnTo>
                  <a:lnTo>
                    <a:pt x="207" y="58"/>
                  </a:lnTo>
                  <a:lnTo>
                    <a:pt x="207" y="29"/>
                  </a:lnTo>
                  <a:lnTo>
                    <a:pt x="296" y="29"/>
                  </a:lnTo>
                  <a:lnTo>
                    <a:pt x="325" y="0"/>
                  </a:lnTo>
                  <a:lnTo>
                    <a:pt x="355" y="29"/>
                  </a:lnTo>
                  <a:lnTo>
                    <a:pt x="385" y="29"/>
                  </a:lnTo>
                  <a:lnTo>
                    <a:pt x="415" y="58"/>
                  </a:lnTo>
                  <a:lnTo>
                    <a:pt x="771" y="58"/>
                  </a:lnTo>
                  <a:lnTo>
                    <a:pt x="799" y="88"/>
                  </a:lnTo>
                  <a:lnTo>
                    <a:pt x="829" y="88"/>
                  </a:lnTo>
                  <a:lnTo>
                    <a:pt x="829" y="118"/>
                  </a:lnTo>
                  <a:lnTo>
                    <a:pt x="860" y="148"/>
                  </a:lnTo>
                  <a:lnTo>
                    <a:pt x="889" y="148"/>
                  </a:lnTo>
                </a:path>
              </a:pathLst>
            </a:custGeom>
            <a:noFill/>
            <a:ln w="1588">
              <a:solidFill>
                <a:srgbClr val="000000"/>
              </a:solidFill>
              <a:prstDash val="solid"/>
              <a:round/>
              <a:headEnd/>
              <a:tailEnd/>
            </a:ln>
          </p:spPr>
          <p:txBody>
            <a:bodyPr/>
            <a:lstStyle/>
            <a:p>
              <a:endParaRPr lang="en-GB"/>
            </a:p>
          </p:txBody>
        </p:sp>
        <p:sp>
          <p:nvSpPr>
            <p:cNvPr id="13815" name="Freeform 503"/>
            <p:cNvSpPr>
              <a:spLocks/>
            </p:cNvSpPr>
            <p:nvPr/>
          </p:nvSpPr>
          <p:spPr bwMode="auto">
            <a:xfrm>
              <a:off x="3798" y="2867"/>
              <a:ext cx="37" cy="89"/>
            </a:xfrm>
            <a:custGeom>
              <a:avLst/>
              <a:gdLst/>
              <a:ahLst/>
              <a:cxnLst>
                <a:cxn ang="0">
                  <a:pos x="60" y="355"/>
                </a:cxn>
                <a:cxn ang="0">
                  <a:pos x="88" y="295"/>
                </a:cxn>
                <a:cxn ang="0">
                  <a:pos x="88" y="236"/>
                </a:cxn>
                <a:cxn ang="0">
                  <a:pos x="149" y="236"/>
                </a:cxn>
                <a:cxn ang="0">
                  <a:pos x="119" y="207"/>
                </a:cxn>
                <a:cxn ang="0">
                  <a:pos x="88" y="207"/>
                </a:cxn>
                <a:cxn ang="0">
                  <a:pos x="60" y="177"/>
                </a:cxn>
                <a:cxn ang="0">
                  <a:pos x="60" y="146"/>
                </a:cxn>
                <a:cxn ang="0">
                  <a:pos x="88" y="118"/>
                </a:cxn>
                <a:cxn ang="0">
                  <a:pos x="31" y="118"/>
                </a:cxn>
                <a:cxn ang="0">
                  <a:pos x="31" y="28"/>
                </a:cxn>
                <a:cxn ang="0">
                  <a:pos x="0" y="28"/>
                </a:cxn>
                <a:cxn ang="0">
                  <a:pos x="0" y="0"/>
                </a:cxn>
              </a:cxnLst>
              <a:rect l="0" t="0" r="r" b="b"/>
              <a:pathLst>
                <a:path w="149" h="355">
                  <a:moveTo>
                    <a:pt x="60" y="355"/>
                  </a:moveTo>
                  <a:lnTo>
                    <a:pt x="88" y="295"/>
                  </a:lnTo>
                  <a:lnTo>
                    <a:pt x="88" y="236"/>
                  </a:lnTo>
                  <a:lnTo>
                    <a:pt x="149" y="236"/>
                  </a:lnTo>
                  <a:lnTo>
                    <a:pt x="119" y="207"/>
                  </a:lnTo>
                  <a:lnTo>
                    <a:pt x="88" y="207"/>
                  </a:lnTo>
                  <a:lnTo>
                    <a:pt x="60" y="177"/>
                  </a:lnTo>
                  <a:lnTo>
                    <a:pt x="60" y="146"/>
                  </a:lnTo>
                  <a:lnTo>
                    <a:pt x="88" y="118"/>
                  </a:lnTo>
                  <a:lnTo>
                    <a:pt x="31" y="118"/>
                  </a:lnTo>
                  <a:lnTo>
                    <a:pt x="31" y="28"/>
                  </a:lnTo>
                  <a:lnTo>
                    <a:pt x="0" y="28"/>
                  </a:lnTo>
                  <a:lnTo>
                    <a:pt x="0" y="0"/>
                  </a:lnTo>
                </a:path>
              </a:pathLst>
            </a:custGeom>
            <a:noFill/>
            <a:ln w="1588">
              <a:solidFill>
                <a:srgbClr val="000000"/>
              </a:solidFill>
              <a:prstDash val="solid"/>
              <a:round/>
              <a:headEnd/>
              <a:tailEnd/>
            </a:ln>
          </p:spPr>
          <p:txBody>
            <a:bodyPr/>
            <a:lstStyle/>
            <a:p>
              <a:endParaRPr lang="en-GB"/>
            </a:p>
          </p:txBody>
        </p:sp>
        <p:sp>
          <p:nvSpPr>
            <p:cNvPr id="13816" name="Freeform 504"/>
            <p:cNvSpPr>
              <a:spLocks/>
            </p:cNvSpPr>
            <p:nvPr/>
          </p:nvSpPr>
          <p:spPr bwMode="auto">
            <a:xfrm>
              <a:off x="3798" y="2845"/>
              <a:ext cx="95" cy="22"/>
            </a:xfrm>
            <a:custGeom>
              <a:avLst/>
              <a:gdLst/>
              <a:ahLst/>
              <a:cxnLst>
                <a:cxn ang="0">
                  <a:pos x="0" y="91"/>
                </a:cxn>
                <a:cxn ang="0">
                  <a:pos x="31" y="91"/>
                </a:cxn>
                <a:cxn ang="0">
                  <a:pos x="60" y="61"/>
                </a:cxn>
                <a:cxn ang="0">
                  <a:pos x="119" y="61"/>
                </a:cxn>
                <a:cxn ang="0">
                  <a:pos x="149" y="30"/>
                </a:cxn>
                <a:cxn ang="0">
                  <a:pos x="179" y="30"/>
                </a:cxn>
                <a:cxn ang="0">
                  <a:pos x="207" y="0"/>
                </a:cxn>
                <a:cxn ang="0">
                  <a:pos x="356" y="0"/>
                </a:cxn>
                <a:cxn ang="0">
                  <a:pos x="371" y="15"/>
                </a:cxn>
                <a:cxn ang="0">
                  <a:pos x="378" y="23"/>
                </a:cxn>
              </a:cxnLst>
              <a:rect l="0" t="0" r="r" b="b"/>
              <a:pathLst>
                <a:path w="378" h="91">
                  <a:moveTo>
                    <a:pt x="0" y="91"/>
                  </a:moveTo>
                  <a:lnTo>
                    <a:pt x="31" y="91"/>
                  </a:lnTo>
                  <a:lnTo>
                    <a:pt x="60" y="61"/>
                  </a:lnTo>
                  <a:lnTo>
                    <a:pt x="119" y="61"/>
                  </a:lnTo>
                  <a:lnTo>
                    <a:pt x="149" y="30"/>
                  </a:lnTo>
                  <a:lnTo>
                    <a:pt x="179" y="30"/>
                  </a:lnTo>
                  <a:lnTo>
                    <a:pt x="207" y="0"/>
                  </a:lnTo>
                  <a:lnTo>
                    <a:pt x="356" y="0"/>
                  </a:lnTo>
                  <a:lnTo>
                    <a:pt x="371" y="15"/>
                  </a:lnTo>
                  <a:lnTo>
                    <a:pt x="378" y="23"/>
                  </a:lnTo>
                </a:path>
              </a:pathLst>
            </a:custGeom>
            <a:noFill/>
            <a:ln w="1588">
              <a:solidFill>
                <a:srgbClr val="000000"/>
              </a:solidFill>
              <a:prstDash val="solid"/>
              <a:round/>
              <a:headEnd/>
              <a:tailEnd/>
            </a:ln>
          </p:spPr>
          <p:txBody>
            <a:bodyPr/>
            <a:lstStyle/>
            <a:p>
              <a:endParaRPr lang="en-GB"/>
            </a:p>
          </p:txBody>
        </p:sp>
        <p:sp>
          <p:nvSpPr>
            <p:cNvPr id="13817" name="Line 505"/>
            <p:cNvSpPr>
              <a:spLocks noChangeShapeType="1"/>
            </p:cNvSpPr>
            <p:nvPr/>
          </p:nvSpPr>
          <p:spPr bwMode="auto">
            <a:xfrm>
              <a:off x="3893" y="2850"/>
              <a:ext cx="1" cy="2"/>
            </a:xfrm>
            <a:prstGeom prst="line">
              <a:avLst/>
            </a:prstGeom>
            <a:noFill/>
            <a:ln w="1588">
              <a:solidFill>
                <a:srgbClr val="000000"/>
              </a:solidFill>
              <a:round/>
              <a:headEnd/>
              <a:tailEnd/>
            </a:ln>
          </p:spPr>
          <p:txBody>
            <a:bodyPr/>
            <a:lstStyle/>
            <a:p>
              <a:endParaRPr lang="en-GB"/>
            </a:p>
          </p:txBody>
        </p:sp>
        <p:sp>
          <p:nvSpPr>
            <p:cNvPr id="13818" name="Line 506"/>
            <p:cNvSpPr>
              <a:spLocks noChangeShapeType="1"/>
            </p:cNvSpPr>
            <p:nvPr/>
          </p:nvSpPr>
          <p:spPr bwMode="auto">
            <a:xfrm>
              <a:off x="3894" y="2852"/>
              <a:ext cx="3" cy="3"/>
            </a:xfrm>
            <a:prstGeom prst="line">
              <a:avLst/>
            </a:prstGeom>
            <a:noFill/>
            <a:ln w="1588">
              <a:solidFill>
                <a:srgbClr val="000000"/>
              </a:solidFill>
              <a:round/>
              <a:headEnd/>
              <a:tailEnd/>
            </a:ln>
          </p:spPr>
          <p:txBody>
            <a:bodyPr/>
            <a:lstStyle/>
            <a:p>
              <a:endParaRPr lang="en-GB"/>
            </a:p>
          </p:txBody>
        </p:sp>
        <p:sp>
          <p:nvSpPr>
            <p:cNvPr id="13819" name="Line 507"/>
            <p:cNvSpPr>
              <a:spLocks noChangeShapeType="1"/>
            </p:cNvSpPr>
            <p:nvPr/>
          </p:nvSpPr>
          <p:spPr bwMode="auto">
            <a:xfrm>
              <a:off x="3893" y="2850"/>
              <a:ext cx="4" cy="5"/>
            </a:xfrm>
            <a:prstGeom prst="line">
              <a:avLst/>
            </a:prstGeom>
            <a:noFill/>
            <a:ln w="1588">
              <a:solidFill>
                <a:srgbClr val="000000"/>
              </a:solidFill>
              <a:round/>
              <a:headEnd/>
              <a:tailEnd/>
            </a:ln>
          </p:spPr>
          <p:txBody>
            <a:bodyPr/>
            <a:lstStyle/>
            <a:p>
              <a:endParaRPr lang="en-GB"/>
            </a:p>
          </p:txBody>
        </p:sp>
        <p:sp>
          <p:nvSpPr>
            <p:cNvPr id="13820" name="Freeform 508"/>
            <p:cNvSpPr>
              <a:spLocks/>
            </p:cNvSpPr>
            <p:nvPr/>
          </p:nvSpPr>
          <p:spPr bwMode="auto">
            <a:xfrm>
              <a:off x="3784" y="2949"/>
              <a:ext cx="73" cy="200"/>
            </a:xfrm>
            <a:custGeom>
              <a:avLst/>
              <a:gdLst/>
              <a:ahLst/>
              <a:cxnLst>
                <a:cxn ang="0">
                  <a:pos x="0" y="799"/>
                </a:cxn>
                <a:cxn ang="0">
                  <a:pos x="28" y="799"/>
                </a:cxn>
                <a:cxn ang="0">
                  <a:pos x="28" y="740"/>
                </a:cxn>
                <a:cxn ang="0">
                  <a:pos x="0" y="740"/>
                </a:cxn>
                <a:cxn ang="0">
                  <a:pos x="0" y="650"/>
                </a:cxn>
                <a:cxn ang="0">
                  <a:pos x="58" y="650"/>
                </a:cxn>
                <a:cxn ang="0">
                  <a:pos x="28" y="622"/>
                </a:cxn>
                <a:cxn ang="0">
                  <a:pos x="58" y="592"/>
                </a:cxn>
                <a:cxn ang="0">
                  <a:pos x="58" y="561"/>
                </a:cxn>
                <a:cxn ang="0">
                  <a:pos x="89" y="561"/>
                </a:cxn>
                <a:cxn ang="0">
                  <a:pos x="89" y="532"/>
                </a:cxn>
                <a:cxn ang="0">
                  <a:pos x="118" y="532"/>
                </a:cxn>
                <a:cxn ang="0">
                  <a:pos x="146" y="561"/>
                </a:cxn>
                <a:cxn ang="0">
                  <a:pos x="146" y="532"/>
                </a:cxn>
                <a:cxn ang="0">
                  <a:pos x="118" y="504"/>
                </a:cxn>
                <a:cxn ang="0">
                  <a:pos x="118" y="474"/>
                </a:cxn>
                <a:cxn ang="0">
                  <a:pos x="207" y="474"/>
                </a:cxn>
                <a:cxn ang="0">
                  <a:pos x="207" y="443"/>
                </a:cxn>
                <a:cxn ang="0">
                  <a:pos x="265" y="443"/>
                </a:cxn>
                <a:cxn ang="0">
                  <a:pos x="265" y="386"/>
                </a:cxn>
                <a:cxn ang="0">
                  <a:pos x="207" y="325"/>
                </a:cxn>
                <a:cxn ang="0">
                  <a:pos x="265" y="325"/>
                </a:cxn>
                <a:cxn ang="0">
                  <a:pos x="296" y="295"/>
                </a:cxn>
                <a:cxn ang="0">
                  <a:pos x="265" y="266"/>
                </a:cxn>
                <a:cxn ang="0">
                  <a:pos x="237" y="266"/>
                </a:cxn>
                <a:cxn ang="0">
                  <a:pos x="207" y="236"/>
                </a:cxn>
                <a:cxn ang="0">
                  <a:pos x="177" y="236"/>
                </a:cxn>
                <a:cxn ang="0">
                  <a:pos x="177" y="207"/>
                </a:cxn>
                <a:cxn ang="0">
                  <a:pos x="146" y="177"/>
                </a:cxn>
                <a:cxn ang="0">
                  <a:pos x="146" y="148"/>
                </a:cxn>
                <a:cxn ang="0">
                  <a:pos x="177" y="118"/>
                </a:cxn>
                <a:cxn ang="0">
                  <a:pos x="177" y="88"/>
                </a:cxn>
                <a:cxn ang="0">
                  <a:pos x="207" y="58"/>
                </a:cxn>
                <a:cxn ang="0">
                  <a:pos x="207" y="0"/>
                </a:cxn>
                <a:cxn ang="0">
                  <a:pos x="146" y="0"/>
                </a:cxn>
                <a:cxn ang="0">
                  <a:pos x="118" y="30"/>
                </a:cxn>
              </a:cxnLst>
              <a:rect l="0" t="0" r="r" b="b"/>
              <a:pathLst>
                <a:path w="296" h="799">
                  <a:moveTo>
                    <a:pt x="0" y="799"/>
                  </a:moveTo>
                  <a:lnTo>
                    <a:pt x="28" y="799"/>
                  </a:lnTo>
                  <a:lnTo>
                    <a:pt x="28" y="740"/>
                  </a:lnTo>
                  <a:lnTo>
                    <a:pt x="0" y="740"/>
                  </a:lnTo>
                  <a:lnTo>
                    <a:pt x="0" y="650"/>
                  </a:lnTo>
                  <a:lnTo>
                    <a:pt x="58" y="650"/>
                  </a:lnTo>
                  <a:lnTo>
                    <a:pt x="28" y="622"/>
                  </a:lnTo>
                  <a:lnTo>
                    <a:pt x="58" y="592"/>
                  </a:lnTo>
                  <a:lnTo>
                    <a:pt x="58" y="561"/>
                  </a:lnTo>
                  <a:lnTo>
                    <a:pt x="89" y="561"/>
                  </a:lnTo>
                  <a:lnTo>
                    <a:pt x="89" y="532"/>
                  </a:lnTo>
                  <a:lnTo>
                    <a:pt x="118" y="532"/>
                  </a:lnTo>
                  <a:lnTo>
                    <a:pt x="146" y="561"/>
                  </a:lnTo>
                  <a:lnTo>
                    <a:pt x="146" y="532"/>
                  </a:lnTo>
                  <a:lnTo>
                    <a:pt x="118" y="504"/>
                  </a:lnTo>
                  <a:lnTo>
                    <a:pt x="118" y="474"/>
                  </a:lnTo>
                  <a:lnTo>
                    <a:pt x="207" y="474"/>
                  </a:lnTo>
                  <a:lnTo>
                    <a:pt x="207" y="443"/>
                  </a:lnTo>
                  <a:lnTo>
                    <a:pt x="265" y="443"/>
                  </a:lnTo>
                  <a:lnTo>
                    <a:pt x="265" y="386"/>
                  </a:lnTo>
                  <a:lnTo>
                    <a:pt x="207" y="325"/>
                  </a:lnTo>
                  <a:lnTo>
                    <a:pt x="265" y="325"/>
                  </a:lnTo>
                  <a:lnTo>
                    <a:pt x="296" y="295"/>
                  </a:lnTo>
                  <a:lnTo>
                    <a:pt x="265" y="266"/>
                  </a:lnTo>
                  <a:lnTo>
                    <a:pt x="237" y="266"/>
                  </a:lnTo>
                  <a:lnTo>
                    <a:pt x="207" y="236"/>
                  </a:lnTo>
                  <a:lnTo>
                    <a:pt x="177" y="236"/>
                  </a:lnTo>
                  <a:lnTo>
                    <a:pt x="177" y="207"/>
                  </a:lnTo>
                  <a:lnTo>
                    <a:pt x="146" y="177"/>
                  </a:lnTo>
                  <a:lnTo>
                    <a:pt x="146" y="148"/>
                  </a:lnTo>
                  <a:lnTo>
                    <a:pt x="177" y="118"/>
                  </a:lnTo>
                  <a:lnTo>
                    <a:pt x="177" y="88"/>
                  </a:lnTo>
                  <a:lnTo>
                    <a:pt x="207" y="58"/>
                  </a:lnTo>
                  <a:lnTo>
                    <a:pt x="207" y="0"/>
                  </a:lnTo>
                  <a:lnTo>
                    <a:pt x="146" y="0"/>
                  </a:lnTo>
                  <a:lnTo>
                    <a:pt x="118" y="30"/>
                  </a:lnTo>
                </a:path>
              </a:pathLst>
            </a:custGeom>
            <a:noFill/>
            <a:ln w="1588">
              <a:solidFill>
                <a:srgbClr val="000000"/>
              </a:solidFill>
              <a:prstDash val="solid"/>
              <a:round/>
              <a:headEnd/>
              <a:tailEnd/>
            </a:ln>
          </p:spPr>
          <p:txBody>
            <a:bodyPr/>
            <a:lstStyle/>
            <a:p>
              <a:endParaRPr lang="en-GB"/>
            </a:p>
          </p:txBody>
        </p:sp>
        <p:sp>
          <p:nvSpPr>
            <p:cNvPr id="13821" name="Freeform 509"/>
            <p:cNvSpPr>
              <a:spLocks/>
            </p:cNvSpPr>
            <p:nvPr/>
          </p:nvSpPr>
          <p:spPr bwMode="auto">
            <a:xfrm>
              <a:off x="3176" y="2631"/>
              <a:ext cx="281" cy="118"/>
            </a:xfrm>
            <a:custGeom>
              <a:avLst/>
              <a:gdLst/>
              <a:ahLst/>
              <a:cxnLst>
                <a:cxn ang="0">
                  <a:pos x="1126" y="0"/>
                </a:cxn>
                <a:cxn ang="0">
                  <a:pos x="1126" y="58"/>
                </a:cxn>
                <a:cxn ang="0">
                  <a:pos x="1096" y="89"/>
                </a:cxn>
                <a:cxn ang="0">
                  <a:pos x="1067" y="58"/>
                </a:cxn>
                <a:cxn ang="0">
                  <a:pos x="1038" y="58"/>
                </a:cxn>
                <a:cxn ang="0">
                  <a:pos x="1008" y="89"/>
                </a:cxn>
                <a:cxn ang="0">
                  <a:pos x="1008" y="119"/>
                </a:cxn>
                <a:cxn ang="0">
                  <a:pos x="978" y="146"/>
                </a:cxn>
                <a:cxn ang="0">
                  <a:pos x="919" y="146"/>
                </a:cxn>
                <a:cxn ang="0">
                  <a:pos x="860" y="207"/>
                </a:cxn>
                <a:cxn ang="0">
                  <a:pos x="860" y="237"/>
                </a:cxn>
                <a:cxn ang="0">
                  <a:pos x="919" y="296"/>
                </a:cxn>
                <a:cxn ang="0">
                  <a:pos x="889" y="325"/>
                </a:cxn>
                <a:cxn ang="0">
                  <a:pos x="919" y="355"/>
                </a:cxn>
                <a:cxn ang="0">
                  <a:pos x="948" y="355"/>
                </a:cxn>
                <a:cxn ang="0">
                  <a:pos x="919" y="384"/>
                </a:cxn>
                <a:cxn ang="0">
                  <a:pos x="919" y="414"/>
                </a:cxn>
                <a:cxn ang="0">
                  <a:pos x="889" y="414"/>
                </a:cxn>
                <a:cxn ang="0">
                  <a:pos x="860" y="384"/>
                </a:cxn>
                <a:cxn ang="0">
                  <a:pos x="860" y="355"/>
                </a:cxn>
                <a:cxn ang="0">
                  <a:pos x="682" y="355"/>
                </a:cxn>
                <a:cxn ang="0">
                  <a:pos x="711" y="384"/>
                </a:cxn>
                <a:cxn ang="0">
                  <a:pos x="534" y="384"/>
                </a:cxn>
                <a:cxn ang="0">
                  <a:pos x="473" y="444"/>
                </a:cxn>
                <a:cxn ang="0">
                  <a:pos x="385" y="444"/>
                </a:cxn>
                <a:cxn ang="0">
                  <a:pos x="355" y="414"/>
                </a:cxn>
                <a:cxn ang="0">
                  <a:pos x="327" y="414"/>
                </a:cxn>
                <a:cxn ang="0">
                  <a:pos x="297" y="384"/>
                </a:cxn>
                <a:cxn ang="0">
                  <a:pos x="266" y="384"/>
                </a:cxn>
                <a:cxn ang="0">
                  <a:pos x="266" y="414"/>
                </a:cxn>
                <a:cxn ang="0">
                  <a:pos x="237" y="384"/>
                </a:cxn>
                <a:cxn ang="0">
                  <a:pos x="237" y="414"/>
                </a:cxn>
                <a:cxn ang="0">
                  <a:pos x="178" y="474"/>
                </a:cxn>
                <a:cxn ang="0">
                  <a:pos x="178" y="444"/>
                </a:cxn>
                <a:cxn ang="0">
                  <a:pos x="148" y="444"/>
                </a:cxn>
                <a:cxn ang="0">
                  <a:pos x="90" y="384"/>
                </a:cxn>
                <a:cxn ang="0">
                  <a:pos x="90" y="414"/>
                </a:cxn>
                <a:cxn ang="0">
                  <a:pos x="30" y="384"/>
                </a:cxn>
                <a:cxn ang="0">
                  <a:pos x="30" y="414"/>
                </a:cxn>
                <a:cxn ang="0">
                  <a:pos x="0" y="414"/>
                </a:cxn>
              </a:cxnLst>
              <a:rect l="0" t="0" r="r" b="b"/>
              <a:pathLst>
                <a:path w="1126" h="474">
                  <a:moveTo>
                    <a:pt x="1126" y="0"/>
                  </a:moveTo>
                  <a:lnTo>
                    <a:pt x="1126" y="58"/>
                  </a:lnTo>
                  <a:lnTo>
                    <a:pt x="1096" y="89"/>
                  </a:lnTo>
                  <a:lnTo>
                    <a:pt x="1067" y="58"/>
                  </a:lnTo>
                  <a:lnTo>
                    <a:pt x="1038" y="58"/>
                  </a:lnTo>
                  <a:lnTo>
                    <a:pt x="1008" y="89"/>
                  </a:lnTo>
                  <a:lnTo>
                    <a:pt x="1008" y="119"/>
                  </a:lnTo>
                  <a:lnTo>
                    <a:pt x="978" y="146"/>
                  </a:lnTo>
                  <a:lnTo>
                    <a:pt x="919" y="146"/>
                  </a:lnTo>
                  <a:lnTo>
                    <a:pt x="860" y="207"/>
                  </a:lnTo>
                  <a:lnTo>
                    <a:pt x="860" y="237"/>
                  </a:lnTo>
                  <a:lnTo>
                    <a:pt x="919" y="296"/>
                  </a:lnTo>
                  <a:lnTo>
                    <a:pt x="889" y="325"/>
                  </a:lnTo>
                  <a:lnTo>
                    <a:pt x="919" y="355"/>
                  </a:lnTo>
                  <a:lnTo>
                    <a:pt x="948" y="355"/>
                  </a:lnTo>
                  <a:lnTo>
                    <a:pt x="919" y="384"/>
                  </a:lnTo>
                  <a:lnTo>
                    <a:pt x="919" y="414"/>
                  </a:lnTo>
                  <a:lnTo>
                    <a:pt x="889" y="414"/>
                  </a:lnTo>
                  <a:lnTo>
                    <a:pt x="860" y="384"/>
                  </a:lnTo>
                  <a:lnTo>
                    <a:pt x="860" y="355"/>
                  </a:lnTo>
                  <a:lnTo>
                    <a:pt x="682" y="355"/>
                  </a:lnTo>
                  <a:lnTo>
                    <a:pt x="711" y="384"/>
                  </a:lnTo>
                  <a:lnTo>
                    <a:pt x="534" y="384"/>
                  </a:lnTo>
                  <a:lnTo>
                    <a:pt x="473" y="444"/>
                  </a:lnTo>
                  <a:lnTo>
                    <a:pt x="385" y="444"/>
                  </a:lnTo>
                  <a:lnTo>
                    <a:pt x="355" y="414"/>
                  </a:lnTo>
                  <a:lnTo>
                    <a:pt x="327" y="414"/>
                  </a:lnTo>
                  <a:lnTo>
                    <a:pt x="297" y="384"/>
                  </a:lnTo>
                  <a:lnTo>
                    <a:pt x="266" y="384"/>
                  </a:lnTo>
                  <a:lnTo>
                    <a:pt x="266" y="414"/>
                  </a:lnTo>
                  <a:lnTo>
                    <a:pt x="237" y="384"/>
                  </a:lnTo>
                  <a:lnTo>
                    <a:pt x="237" y="414"/>
                  </a:lnTo>
                  <a:lnTo>
                    <a:pt x="178" y="474"/>
                  </a:lnTo>
                  <a:lnTo>
                    <a:pt x="178" y="444"/>
                  </a:lnTo>
                  <a:lnTo>
                    <a:pt x="148" y="444"/>
                  </a:lnTo>
                  <a:lnTo>
                    <a:pt x="90" y="384"/>
                  </a:lnTo>
                  <a:lnTo>
                    <a:pt x="90" y="414"/>
                  </a:lnTo>
                  <a:lnTo>
                    <a:pt x="30" y="384"/>
                  </a:lnTo>
                  <a:lnTo>
                    <a:pt x="30" y="414"/>
                  </a:lnTo>
                  <a:lnTo>
                    <a:pt x="0" y="414"/>
                  </a:lnTo>
                </a:path>
              </a:pathLst>
            </a:custGeom>
            <a:noFill/>
            <a:ln w="1588">
              <a:solidFill>
                <a:srgbClr val="000000"/>
              </a:solidFill>
              <a:prstDash val="solid"/>
              <a:round/>
              <a:headEnd/>
              <a:tailEnd/>
            </a:ln>
          </p:spPr>
          <p:txBody>
            <a:bodyPr/>
            <a:lstStyle/>
            <a:p>
              <a:endParaRPr lang="en-GB"/>
            </a:p>
          </p:txBody>
        </p:sp>
        <p:sp>
          <p:nvSpPr>
            <p:cNvPr id="13822" name="Freeform 510"/>
            <p:cNvSpPr>
              <a:spLocks/>
            </p:cNvSpPr>
            <p:nvPr/>
          </p:nvSpPr>
          <p:spPr bwMode="auto">
            <a:xfrm>
              <a:off x="3235" y="2771"/>
              <a:ext cx="215" cy="44"/>
            </a:xfrm>
            <a:custGeom>
              <a:avLst/>
              <a:gdLst/>
              <a:ahLst/>
              <a:cxnLst>
                <a:cxn ang="0">
                  <a:pos x="859" y="177"/>
                </a:cxn>
                <a:cxn ang="0">
                  <a:pos x="830" y="177"/>
                </a:cxn>
                <a:cxn ang="0">
                  <a:pos x="801" y="149"/>
                </a:cxn>
                <a:cxn ang="0">
                  <a:pos x="771" y="149"/>
                </a:cxn>
                <a:cxn ang="0">
                  <a:pos x="771" y="177"/>
                </a:cxn>
                <a:cxn ang="0">
                  <a:pos x="741" y="149"/>
                </a:cxn>
                <a:cxn ang="0">
                  <a:pos x="623" y="149"/>
                </a:cxn>
                <a:cxn ang="0">
                  <a:pos x="593" y="118"/>
                </a:cxn>
                <a:cxn ang="0">
                  <a:pos x="504" y="118"/>
                </a:cxn>
                <a:cxn ang="0">
                  <a:pos x="504" y="59"/>
                </a:cxn>
                <a:cxn ang="0">
                  <a:pos x="474" y="59"/>
                </a:cxn>
                <a:cxn ang="0">
                  <a:pos x="445" y="30"/>
                </a:cxn>
                <a:cxn ang="0">
                  <a:pos x="474" y="0"/>
                </a:cxn>
                <a:cxn ang="0">
                  <a:pos x="386" y="0"/>
                </a:cxn>
                <a:cxn ang="0">
                  <a:pos x="355" y="30"/>
                </a:cxn>
                <a:cxn ang="0">
                  <a:pos x="267" y="30"/>
                </a:cxn>
                <a:cxn ang="0">
                  <a:pos x="267" y="0"/>
                </a:cxn>
                <a:cxn ang="0">
                  <a:pos x="236" y="30"/>
                </a:cxn>
                <a:cxn ang="0">
                  <a:pos x="179" y="30"/>
                </a:cxn>
                <a:cxn ang="0">
                  <a:pos x="179" y="59"/>
                </a:cxn>
                <a:cxn ang="0">
                  <a:pos x="148" y="88"/>
                </a:cxn>
                <a:cxn ang="0">
                  <a:pos x="90" y="88"/>
                </a:cxn>
                <a:cxn ang="0">
                  <a:pos x="60" y="59"/>
                </a:cxn>
                <a:cxn ang="0">
                  <a:pos x="0" y="59"/>
                </a:cxn>
              </a:cxnLst>
              <a:rect l="0" t="0" r="r" b="b"/>
              <a:pathLst>
                <a:path w="859" h="177">
                  <a:moveTo>
                    <a:pt x="859" y="177"/>
                  </a:moveTo>
                  <a:lnTo>
                    <a:pt x="830" y="177"/>
                  </a:lnTo>
                  <a:lnTo>
                    <a:pt x="801" y="149"/>
                  </a:lnTo>
                  <a:lnTo>
                    <a:pt x="771" y="149"/>
                  </a:lnTo>
                  <a:lnTo>
                    <a:pt x="771" y="177"/>
                  </a:lnTo>
                  <a:lnTo>
                    <a:pt x="741" y="149"/>
                  </a:lnTo>
                  <a:lnTo>
                    <a:pt x="623" y="149"/>
                  </a:lnTo>
                  <a:lnTo>
                    <a:pt x="593" y="118"/>
                  </a:lnTo>
                  <a:lnTo>
                    <a:pt x="504" y="118"/>
                  </a:lnTo>
                  <a:lnTo>
                    <a:pt x="504" y="59"/>
                  </a:lnTo>
                  <a:lnTo>
                    <a:pt x="474" y="59"/>
                  </a:lnTo>
                  <a:lnTo>
                    <a:pt x="445" y="30"/>
                  </a:lnTo>
                  <a:lnTo>
                    <a:pt x="474" y="0"/>
                  </a:lnTo>
                  <a:lnTo>
                    <a:pt x="386" y="0"/>
                  </a:lnTo>
                  <a:lnTo>
                    <a:pt x="355" y="30"/>
                  </a:lnTo>
                  <a:lnTo>
                    <a:pt x="267" y="30"/>
                  </a:lnTo>
                  <a:lnTo>
                    <a:pt x="267" y="0"/>
                  </a:lnTo>
                  <a:lnTo>
                    <a:pt x="236" y="30"/>
                  </a:lnTo>
                  <a:lnTo>
                    <a:pt x="179" y="30"/>
                  </a:lnTo>
                  <a:lnTo>
                    <a:pt x="179" y="59"/>
                  </a:lnTo>
                  <a:lnTo>
                    <a:pt x="148" y="88"/>
                  </a:lnTo>
                  <a:lnTo>
                    <a:pt x="90" y="88"/>
                  </a:lnTo>
                  <a:lnTo>
                    <a:pt x="60" y="59"/>
                  </a:lnTo>
                  <a:lnTo>
                    <a:pt x="0" y="59"/>
                  </a:lnTo>
                </a:path>
              </a:pathLst>
            </a:custGeom>
            <a:noFill/>
            <a:ln w="1588">
              <a:solidFill>
                <a:srgbClr val="000000"/>
              </a:solidFill>
              <a:prstDash val="solid"/>
              <a:round/>
              <a:headEnd/>
              <a:tailEnd/>
            </a:ln>
          </p:spPr>
          <p:txBody>
            <a:bodyPr/>
            <a:lstStyle/>
            <a:p>
              <a:endParaRPr lang="en-GB"/>
            </a:p>
          </p:txBody>
        </p:sp>
        <p:sp>
          <p:nvSpPr>
            <p:cNvPr id="13823" name="Freeform 511"/>
            <p:cNvSpPr>
              <a:spLocks/>
            </p:cNvSpPr>
            <p:nvPr/>
          </p:nvSpPr>
          <p:spPr bwMode="auto">
            <a:xfrm>
              <a:off x="3354" y="2874"/>
              <a:ext cx="444" cy="667"/>
            </a:xfrm>
            <a:custGeom>
              <a:avLst/>
              <a:gdLst/>
              <a:ahLst/>
              <a:cxnLst>
                <a:cxn ang="0">
                  <a:pos x="979" y="2635"/>
                </a:cxn>
                <a:cxn ang="0">
                  <a:pos x="1097" y="2666"/>
                </a:cxn>
                <a:cxn ang="0">
                  <a:pos x="1127" y="2605"/>
                </a:cxn>
                <a:cxn ang="0">
                  <a:pos x="1156" y="2546"/>
                </a:cxn>
                <a:cxn ang="0">
                  <a:pos x="1245" y="2487"/>
                </a:cxn>
                <a:cxn ang="0">
                  <a:pos x="1334" y="2310"/>
                </a:cxn>
                <a:cxn ang="0">
                  <a:pos x="1393" y="2310"/>
                </a:cxn>
                <a:cxn ang="0">
                  <a:pos x="1364" y="2132"/>
                </a:cxn>
                <a:cxn ang="0">
                  <a:pos x="1304" y="2103"/>
                </a:cxn>
                <a:cxn ang="0">
                  <a:pos x="1215" y="2073"/>
                </a:cxn>
                <a:cxn ang="0">
                  <a:pos x="1245" y="1985"/>
                </a:cxn>
                <a:cxn ang="0">
                  <a:pos x="1274" y="1894"/>
                </a:cxn>
                <a:cxn ang="0">
                  <a:pos x="1304" y="1837"/>
                </a:cxn>
                <a:cxn ang="0">
                  <a:pos x="1334" y="1806"/>
                </a:cxn>
                <a:cxn ang="0">
                  <a:pos x="1393" y="1806"/>
                </a:cxn>
                <a:cxn ang="0">
                  <a:pos x="1422" y="1837"/>
                </a:cxn>
                <a:cxn ang="0">
                  <a:pos x="1482" y="1867"/>
                </a:cxn>
                <a:cxn ang="0">
                  <a:pos x="1602" y="1894"/>
                </a:cxn>
                <a:cxn ang="0">
                  <a:pos x="1629" y="1955"/>
                </a:cxn>
                <a:cxn ang="0">
                  <a:pos x="1748" y="2012"/>
                </a:cxn>
                <a:cxn ang="0">
                  <a:pos x="1778" y="1894"/>
                </a:cxn>
                <a:cxn ang="0">
                  <a:pos x="1720" y="1867"/>
                </a:cxn>
                <a:cxn ang="0">
                  <a:pos x="1602" y="1718"/>
                </a:cxn>
                <a:cxn ang="0">
                  <a:pos x="1511" y="1687"/>
                </a:cxn>
                <a:cxn ang="0">
                  <a:pos x="1452" y="1658"/>
                </a:cxn>
                <a:cxn ang="0">
                  <a:pos x="1364" y="1599"/>
                </a:cxn>
                <a:cxn ang="0">
                  <a:pos x="1304" y="1569"/>
                </a:cxn>
                <a:cxn ang="0">
                  <a:pos x="1215" y="1539"/>
                </a:cxn>
                <a:cxn ang="0">
                  <a:pos x="1127" y="1512"/>
                </a:cxn>
                <a:cxn ang="0">
                  <a:pos x="1067" y="1481"/>
                </a:cxn>
                <a:cxn ang="0">
                  <a:pos x="1036" y="1392"/>
                </a:cxn>
                <a:cxn ang="0">
                  <a:pos x="1097" y="1362"/>
                </a:cxn>
                <a:cxn ang="0">
                  <a:pos x="1067" y="1303"/>
                </a:cxn>
                <a:cxn ang="0">
                  <a:pos x="772" y="1274"/>
                </a:cxn>
                <a:cxn ang="0">
                  <a:pos x="711" y="1244"/>
                </a:cxn>
                <a:cxn ang="0">
                  <a:pos x="653" y="1214"/>
                </a:cxn>
                <a:cxn ang="0">
                  <a:pos x="474" y="1008"/>
                </a:cxn>
                <a:cxn ang="0">
                  <a:pos x="444" y="947"/>
                </a:cxn>
                <a:cxn ang="0">
                  <a:pos x="415" y="858"/>
                </a:cxn>
                <a:cxn ang="0">
                  <a:pos x="385" y="771"/>
                </a:cxn>
                <a:cxn ang="0">
                  <a:pos x="327" y="740"/>
                </a:cxn>
                <a:cxn ang="0">
                  <a:pos x="237" y="683"/>
                </a:cxn>
                <a:cxn ang="0">
                  <a:pos x="149" y="622"/>
                </a:cxn>
                <a:cxn ang="0">
                  <a:pos x="90" y="592"/>
                </a:cxn>
                <a:cxn ang="0">
                  <a:pos x="60" y="533"/>
                </a:cxn>
                <a:cxn ang="0">
                  <a:pos x="30" y="385"/>
                </a:cxn>
                <a:cxn ang="0">
                  <a:pos x="0" y="355"/>
                </a:cxn>
                <a:cxn ang="0">
                  <a:pos x="60" y="355"/>
                </a:cxn>
                <a:cxn ang="0">
                  <a:pos x="90" y="297"/>
                </a:cxn>
                <a:cxn ang="0">
                  <a:pos x="30" y="208"/>
                </a:cxn>
                <a:cxn ang="0">
                  <a:pos x="0" y="118"/>
                </a:cxn>
                <a:cxn ang="0">
                  <a:pos x="60" y="90"/>
                </a:cxn>
                <a:cxn ang="0">
                  <a:pos x="60" y="118"/>
                </a:cxn>
                <a:cxn ang="0">
                  <a:pos x="149" y="90"/>
                </a:cxn>
                <a:cxn ang="0">
                  <a:pos x="237" y="60"/>
                </a:cxn>
                <a:cxn ang="0">
                  <a:pos x="327" y="30"/>
                </a:cxn>
              </a:cxnLst>
              <a:rect l="0" t="0" r="r" b="b"/>
              <a:pathLst>
                <a:path w="1778" h="2666">
                  <a:moveTo>
                    <a:pt x="979" y="2577"/>
                  </a:moveTo>
                  <a:lnTo>
                    <a:pt x="979" y="2635"/>
                  </a:lnTo>
                  <a:lnTo>
                    <a:pt x="1008" y="2666"/>
                  </a:lnTo>
                  <a:lnTo>
                    <a:pt x="1097" y="2666"/>
                  </a:lnTo>
                  <a:lnTo>
                    <a:pt x="1127" y="2635"/>
                  </a:lnTo>
                  <a:lnTo>
                    <a:pt x="1127" y="2605"/>
                  </a:lnTo>
                  <a:lnTo>
                    <a:pt x="1156" y="2577"/>
                  </a:lnTo>
                  <a:lnTo>
                    <a:pt x="1156" y="2546"/>
                  </a:lnTo>
                  <a:lnTo>
                    <a:pt x="1186" y="2546"/>
                  </a:lnTo>
                  <a:lnTo>
                    <a:pt x="1245" y="2487"/>
                  </a:lnTo>
                  <a:lnTo>
                    <a:pt x="1245" y="2398"/>
                  </a:lnTo>
                  <a:lnTo>
                    <a:pt x="1334" y="2310"/>
                  </a:lnTo>
                  <a:lnTo>
                    <a:pt x="1364" y="2340"/>
                  </a:lnTo>
                  <a:lnTo>
                    <a:pt x="1393" y="2310"/>
                  </a:lnTo>
                  <a:lnTo>
                    <a:pt x="1393" y="2162"/>
                  </a:lnTo>
                  <a:lnTo>
                    <a:pt x="1364" y="2132"/>
                  </a:lnTo>
                  <a:lnTo>
                    <a:pt x="1334" y="2132"/>
                  </a:lnTo>
                  <a:lnTo>
                    <a:pt x="1304" y="2103"/>
                  </a:lnTo>
                  <a:lnTo>
                    <a:pt x="1245" y="2103"/>
                  </a:lnTo>
                  <a:lnTo>
                    <a:pt x="1215" y="2073"/>
                  </a:lnTo>
                  <a:lnTo>
                    <a:pt x="1215" y="2012"/>
                  </a:lnTo>
                  <a:lnTo>
                    <a:pt x="1245" y="1985"/>
                  </a:lnTo>
                  <a:lnTo>
                    <a:pt x="1245" y="1925"/>
                  </a:lnTo>
                  <a:lnTo>
                    <a:pt x="1274" y="1894"/>
                  </a:lnTo>
                  <a:lnTo>
                    <a:pt x="1274" y="1867"/>
                  </a:lnTo>
                  <a:lnTo>
                    <a:pt x="1304" y="1837"/>
                  </a:lnTo>
                  <a:lnTo>
                    <a:pt x="1304" y="1806"/>
                  </a:lnTo>
                  <a:lnTo>
                    <a:pt x="1334" y="1806"/>
                  </a:lnTo>
                  <a:lnTo>
                    <a:pt x="1364" y="1776"/>
                  </a:lnTo>
                  <a:lnTo>
                    <a:pt x="1393" y="1806"/>
                  </a:lnTo>
                  <a:lnTo>
                    <a:pt x="1422" y="1806"/>
                  </a:lnTo>
                  <a:lnTo>
                    <a:pt x="1422" y="1837"/>
                  </a:lnTo>
                  <a:lnTo>
                    <a:pt x="1452" y="1837"/>
                  </a:lnTo>
                  <a:lnTo>
                    <a:pt x="1482" y="1867"/>
                  </a:lnTo>
                  <a:lnTo>
                    <a:pt x="1602" y="1867"/>
                  </a:lnTo>
                  <a:lnTo>
                    <a:pt x="1602" y="1894"/>
                  </a:lnTo>
                  <a:lnTo>
                    <a:pt x="1629" y="1925"/>
                  </a:lnTo>
                  <a:lnTo>
                    <a:pt x="1629" y="1955"/>
                  </a:lnTo>
                  <a:lnTo>
                    <a:pt x="1690" y="2012"/>
                  </a:lnTo>
                  <a:lnTo>
                    <a:pt x="1748" y="2012"/>
                  </a:lnTo>
                  <a:lnTo>
                    <a:pt x="1748" y="1955"/>
                  </a:lnTo>
                  <a:lnTo>
                    <a:pt x="1778" y="1894"/>
                  </a:lnTo>
                  <a:lnTo>
                    <a:pt x="1748" y="1867"/>
                  </a:lnTo>
                  <a:lnTo>
                    <a:pt x="1720" y="1867"/>
                  </a:lnTo>
                  <a:lnTo>
                    <a:pt x="1602" y="1748"/>
                  </a:lnTo>
                  <a:lnTo>
                    <a:pt x="1602" y="1718"/>
                  </a:lnTo>
                  <a:lnTo>
                    <a:pt x="1541" y="1718"/>
                  </a:lnTo>
                  <a:lnTo>
                    <a:pt x="1511" y="1687"/>
                  </a:lnTo>
                  <a:lnTo>
                    <a:pt x="1482" y="1687"/>
                  </a:lnTo>
                  <a:lnTo>
                    <a:pt x="1452" y="1658"/>
                  </a:lnTo>
                  <a:lnTo>
                    <a:pt x="1422" y="1658"/>
                  </a:lnTo>
                  <a:lnTo>
                    <a:pt x="1364" y="1599"/>
                  </a:lnTo>
                  <a:lnTo>
                    <a:pt x="1334" y="1599"/>
                  </a:lnTo>
                  <a:lnTo>
                    <a:pt x="1304" y="1569"/>
                  </a:lnTo>
                  <a:lnTo>
                    <a:pt x="1274" y="1569"/>
                  </a:lnTo>
                  <a:lnTo>
                    <a:pt x="1215" y="1539"/>
                  </a:lnTo>
                  <a:lnTo>
                    <a:pt x="1186" y="1539"/>
                  </a:lnTo>
                  <a:lnTo>
                    <a:pt x="1127" y="1512"/>
                  </a:lnTo>
                  <a:lnTo>
                    <a:pt x="1097" y="1481"/>
                  </a:lnTo>
                  <a:lnTo>
                    <a:pt x="1067" y="1481"/>
                  </a:lnTo>
                  <a:lnTo>
                    <a:pt x="1036" y="1451"/>
                  </a:lnTo>
                  <a:lnTo>
                    <a:pt x="1036" y="1392"/>
                  </a:lnTo>
                  <a:lnTo>
                    <a:pt x="1067" y="1392"/>
                  </a:lnTo>
                  <a:lnTo>
                    <a:pt x="1097" y="1362"/>
                  </a:lnTo>
                  <a:lnTo>
                    <a:pt x="1097" y="1333"/>
                  </a:lnTo>
                  <a:lnTo>
                    <a:pt x="1067" y="1303"/>
                  </a:lnTo>
                  <a:lnTo>
                    <a:pt x="799" y="1303"/>
                  </a:lnTo>
                  <a:lnTo>
                    <a:pt x="772" y="1274"/>
                  </a:lnTo>
                  <a:lnTo>
                    <a:pt x="711" y="1274"/>
                  </a:lnTo>
                  <a:lnTo>
                    <a:pt x="711" y="1244"/>
                  </a:lnTo>
                  <a:lnTo>
                    <a:pt x="681" y="1214"/>
                  </a:lnTo>
                  <a:lnTo>
                    <a:pt x="653" y="1214"/>
                  </a:lnTo>
                  <a:lnTo>
                    <a:pt x="504" y="1065"/>
                  </a:lnTo>
                  <a:lnTo>
                    <a:pt x="474" y="1008"/>
                  </a:lnTo>
                  <a:lnTo>
                    <a:pt x="474" y="978"/>
                  </a:lnTo>
                  <a:lnTo>
                    <a:pt x="444" y="947"/>
                  </a:lnTo>
                  <a:lnTo>
                    <a:pt x="444" y="889"/>
                  </a:lnTo>
                  <a:lnTo>
                    <a:pt x="415" y="858"/>
                  </a:lnTo>
                  <a:lnTo>
                    <a:pt x="415" y="801"/>
                  </a:lnTo>
                  <a:lnTo>
                    <a:pt x="385" y="771"/>
                  </a:lnTo>
                  <a:lnTo>
                    <a:pt x="385" y="740"/>
                  </a:lnTo>
                  <a:lnTo>
                    <a:pt x="327" y="740"/>
                  </a:lnTo>
                  <a:lnTo>
                    <a:pt x="267" y="683"/>
                  </a:lnTo>
                  <a:lnTo>
                    <a:pt x="237" y="683"/>
                  </a:lnTo>
                  <a:lnTo>
                    <a:pt x="208" y="652"/>
                  </a:lnTo>
                  <a:lnTo>
                    <a:pt x="149" y="622"/>
                  </a:lnTo>
                  <a:lnTo>
                    <a:pt x="119" y="622"/>
                  </a:lnTo>
                  <a:lnTo>
                    <a:pt x="90" y="592"/>
                  </a:lnTo>
                  <a:lnTo>
                    <a:pt x="90" y="563"/>
                  </a:lnTo>
                  <a:lnTo>
                    <a:pt x="60" y="533"/>
                  </a:lnTo>
                  <a:lnTo>
                    <a:pt x="30" y="533"/>
                  </a:lnTo>
                  <a:lnTo>
                    <a:pt x="30" y="385"/>
                  </a:lnTo>
                  <a:lnTo>
                    <a:pt x="0" y="385"/>
                  </a:lnTo>
                  <a:lnTo>
                    <a:pt x="0" y="355"/>
                  </a:lnTo>
                  <a:lnTo>
                    <a:pt x="30" y="327"/>
                  </a:lnTo>
                  <a:lnTo>
                    <a:pt x="60" y="355"/>
                  </a:lnTo>
                  <a:lnTo>
                    <a:pt x="60" y="327"/>
                  </a:lnTo>
                  <a:lnTo>
                    <a:pt x="90" y="297"/>
                  </a:lnTo>
                  <a:lnTo>
                    <a:pt x="30" y="237"/>
                  </a:lnTo>
                  <a:lnTo>
                    <a:pt x="30" y="208"/>
                  </a:lnTo>
                  <a:lnTo>
                    <a:pt x="0" y="208"/>
                  </a:lnTo>
                  <a:lnTo>
                    <a:pt x="0" y="118"/>
                  </a:lnTo>
                  <a:lnTo>
                    <a:pt x="30" y="118"/>
                  </a:lnTo>
                  <a:lnTo>
                    <a:pt x="60" y="90"/>
                  </a:lnTo>
                  <a:lnTo>
                    <a:pt x="90" y="90"/>
                  </a:lnTo>
                  <a:lnTo>
                    <a:pt x="60" y="118"/>
                  </a:lnTo>
                  <a:lnTo>
                    <a:pt x="90" y="118"/>
                  </a:lnTo>
                  <a:lnTo>
                    <a:pt x="149" y="90"/>
                  </a:lnTo>
                  <a:lnTo>
                    <a:pt x="178" y="60"/>
                  </a:lnTo>
                  <a:lnTo>
                    <a:pt x="237" y="60"/>
                  </a:lnTo>
                  <a:lnTo>
                    <a:pt x="237" y="30"/>
                  </a:lnTo>
                  <a:lnTo>
                    <a:pt x="327" y="30"/>
                  </a:lnTo>
                  <a:lnTo>
                    <a:pt x="356" y="0"/>
                  </a:lnTo>
                </a:path>
              </a:pathLst>
            </a:custGeom>
            <a:noFill/>
            <a:ln w="1588">
              <a:solidFill>
                <a:srgbClr val="000000"/>
              </a:solidFill>
              <a:prstDash val="solid"/>
              <a:round/>
              <a:headEnd/>
              <a:tailEnd/>
            </a:ln>
          </p:spPr>
          <p:txBody>
            <a:bodyPr/>
            <a:lstStyle/>
            <a:p>
              <a:endParaRPr lang="en-GB"/>
            </a:p>
          </p:txBody>
        </p:sp>
        <p:sp>
          <p:nvSpPr>
            <p:cNvPr id="13824" name="Freeform 512"/>
            <p:cNvSpPr>
              <a:spLocks/>
            </p:cNvSpPr>
            <p:nvPr/>
          </p:nvSpPr>
          <p:spPr bwMode="auto">
            <a:xfrm>
              <a:off x="3450" y="2786"/>
              <a:ext cx="163" cy="44"/>
            </a:xfrm>
            <a:custGeom>
              <a:avLst/>
              <a:gdLst/>
              <a:ahLst/>
              <a:cxnLst>
                <a:cxn ang="0">
                  <a:pos x="651" y="0"/>
                </a:cxn>
                <a:cxn ang="0">
                  <a:pos x="623" y="0"/>
                </a:cxn>
                <a:cxn ang="0">
                  <a:pos x="623" y="59"/>
                </a:cxn>
                <a:cxn ang="0">
                  <a:pos x="533" y="59"/>
                </a:cxn>
                <a:cxn ang="0">
                  <a:pos x="505" y="90"/>
                </a:cxn>
                <a:cxn ang="0">
                  <a:pos x="326" y="90"/>
                </a:cxn>
                <a:cxn ang="0">
                  <a:pos x="237" y="178"/>
                </a:cxn>
                <a:cxn ang="0">
                  <a:pos x="207" y="148"/>
                </a:cxn>
                <a:cxn ang="0">
                  <a:pos x="150" y="148"/>
                </a:cxn>
                <a:cxn ang="0">
                  <a:pos x="89" y="118"/>
                </a:cxn>
                <a:cxn ang="0">
                  <a:pos x="0" y="118"/>
                </a:cxn>
              </a:cxnLst>
              <a:rect l="0" t="0" r="r" b="b"/>
              <a:pathLst>
                <a:path w="651" h="178">
                  <a:moveTo>
                    <a:pt x="651" y="0"/>
                  </a:moveTo>
                  <a:lnTo>
                    <a:pt x="623" y="0"/>
                  </a:lnTo>
                  <a:lnTo>
                    <a:pt x="623" y="59"/>
                  </a:lnTo>
                  <a:lnTo>
                    <a:pt x="533" y="59"/>
                  </a:lnTo>
                  <a:lnTo>
                    <a:pt x="505" y="90"/>
                  </a:lnTo>
                  <a:lnTo>
                    <a:pt x="326" y="90"/>
                  </a:lnTo>
                  <a:lnTo>
                    <a:pt x="237" y="178"/>
                  </a:lnTo>
                  <a:lnTo>
                    <a:pt x="207" y="148"/>
                  </a:lnTo>
                  <a:lnTo>
                    <a:pt x="150" y="148"/>
                  </a:lnTo>
                  <a:lnTo>
                    <a:pt x="89" y="118"/>
                  </a:lnTo>
                  <a:lnTo>
                    <a:pt x="0" y="118"/>
                  </a:lnTo>
                </a:path>
              </a:pathLst>
            </a:custGeom>
            <a:noFill/>
            <a:ln w="1588">
              <a:solidFill>
                <a:srgbClr val="000000"/>
              </a:solidFill>
              <a:prstDash val="solid"/>
              <a:round/>
              <a:headEnd/>
              <a:tailEnd/>
            </a:ln>
          </p:spPr>
          <p:txBody>
            <a:bodyPr/>
            <a:lstStyle/>
            <a:p>
              <a:endParaRPr lang="en-GB"/>
            </a:p>
          </p:txBody>
        </p:sp>
        <p:sp>
          <p:nvSpPr>
            <p:cNvPr id="13825" name="Freeform 513"/>
            <p:cNvSpPr>
              <a:spLocks/>
            </p:cNvSpPr>
            <p:nvPr/>
          </p:nvSpPr>
          <p:spPr bwMode="auto">
            <a:xfrm>
              <a:off x="3442" y="2823"/>
              <a:ext cx="178" cy="81"/>
            </a:xfrm>
            <a:custGeom>
              <a:avLst/>
              <a:gdLst/>
              <a:ahLst/>
              <a:cxnLst>
                <a:cxn ang="0">
                  <a:pos x="711" y="0"/>
                </a:cxn>
                <a:cxn ang="0">
                  <a:pos x="652" y="61"/>
                </a:cxn>
                <a:cxn ang="0">
                  <a:pos x="562" y="61"/>
                </a:cxn>
                <a:cxn ang="0">
                  <a:pos x="562" y="118"/>
                </a:cxn>
                <a:cxn ang="0">
                  <a:pos x="593" y="149"/>
                </a:cxn>
                <a:cxn ang="0">
                  <a:pos x="593" y="207"/>
                </a:cxn>
                <a:cxn ang="0">
                  <a:pos x="504" y="207"/>
                </a:cxn>
                <a:cxn ang="0">
                  <a:pos x="473" y="237"/>
                </a:cxn>
                <a:cxn ang="0">
                  <a:pos x="504" y="267"/>
                </a:cxn>
                <a:cxn ang="0">
                  <a:pos x="473" y="267"/>
                </a:cxn>
                <a:cxn ang="0">
                  <a:pos x="473" y="297"/>
                </a:cxn>
                <a:cxn ang="0">
                  <a:pos x="443" y="325"/>
                </a:cxn>
                <a:cxn ang="0">
                  <a:pos x="355" y="325"/>
                </a:cxn>
                <a:cxn ang="0">
                  <a:pos x="297" y="267"/>
                </a:cxn>
                <a:cxn ang="0">
                  <a:pos x="266" y="267"/>
                </a:cxn>
                <a:cxn ang="0">
                  <a:pos x="266" y="297"/>
                </a:cxn>
                <a:cxn ang="0">
                  <a:pos x="236" y="325"/>
                </a:cxn>
                <a:cxn ang="0">
                  <a:pos x="206" y="325"/>
                </a:cxn>
                <a:cxn ang="0">
                  <a:pos x="206" y="297"/>
                </a:cxn>
                <a:cxn ang="0">
                  <a:pos x="179" y="325"/>
                </a:cxn>
                <a:cxn ang="0">
                  <a:pos x="148" y="325"/>
                </a:cxn>
                <a:cxn ang="0">
                  <a:pos x="118" y="297"/>
                </a:cxn>
                <a:cxn ang="0">
                  <a:pos x="118" y="325"/>
                </a:cxn>
                <a:cxn ang="0">
                  <a:pos x="0" y="325"/>
                </a:cxn>
              </a:cxnLst>
              <a:rect l="0" t="0" r="r" b="b"/>
              <a:pathLst>
                <a:path w="711" h="325">
                  <a:moveTo>
                    <a:pt x="711" y="0"/>
                  </a:moveTo>
                  <a:lnTo>
                    <a:pt x="652" y="61"/>
                  </a:lnTo>
                  <a:lnTo>
                    <a:pt x="562" y="61"/>
                  </a:lnTo>
                  <a:lnTo>
                    <a:pt x="562" y="118"/>
                  </a:lnTo>
                  <a:lnTo>
                    <a:pt x="593" y="149"/>
                  </a:lnTo>
                  <a:lnTo>
                    <a:pt x="593" y="207"/>
                  </a:lnTo>
                  <a:lnTo>
                    <a:pt x="504" y="207"/>
                  </a:lnTo>
                  <a:lnTo>
                    <a:pt x="473" y="237"/>
                  </a:lnTo>
                  <a:lnTo>
                    <a:pt x="504" y="267"/>
                  </a:lnTo>
                  <a:lnTo>
                    <a:pt x="473" y="267"/>
                  </a:lnTo>
                  <a:lnTo>
                    <a:pt x="473" y="297"/>
                  </a:lnTo>
                  <a:lnTo>
                    <a:pt x="443" y="325"/>
                  </a:lnTo>
                  <a:lnTo>
                    <a:pt x="355" y="325"/>
                  </a:lnTo>
                  <a:lnTo>
                    <a:pt x="297" y="267"/>
                  </a:lnTo>
                  <a:lnTo>
                    <a:pt x="266" y="267"/>
                  </a:lnTo>
                  <a:lnTo>
                    <a:pt x="266" y="297"/>
                  </a:lnTo>
                  <a:lnTo>
                    <a:pt x="236" y="325"/>
                  </a:lnTo>
                  <a:lnTo>
                    <a:pt x="206" y="325"/>
                  </a:lnTo>
                  <a:lnTo>
                    <a:pt x="206" y="297"/>
                  </a:lnTo>
                  <a:lnTo>
                    <a:pt x="179" y="325"/>
                  </a:lnTo>
                  <a:lnTo>
                    <a:pt x="148" y="325"/>
                  </a:lnTo>
                  <a:lnTo>
                    <a:pt x="118" y="297"/>
                  </a:lnTo>
                  <a:lnTo>
                    <a:pt x="118" y="325"/>
                  </a:lnTo>
                  <a:lnTo>
                    <a:pt x="0" y="325"/>
                  </a:lnTo>
                </a:path>
              </a:pathLst>
            </a:custGeom>
            <a:noFill/>
            <a:ln w="1588">
              <a:solidFill>
                <a:srgbClr val="000000"/>
              </a:solidFill>
              <a:prstDash val="solid"/>
              <a:round/>
              <a:headEnd/>
              <a:tailEnd/>
            </a:ln>
          </p:spPr>
          <p:txBody>
            <a:bodyPr/>
            <a:lstStyle/>
            <a:p>
              <a:endParaRPr lang="en-GB"/>
            </a:p>
          </p:txBody>
        </p:sp>
        <p:sp>
          <p:nvSpPr>
            <p:cNvPr id="13826" name="Freeform 514"/>
            <p:cNvSpPr>
              <a:spLocks/>
            </p:cNvSpPr>
            <p:nvPr/>
          </p:nvSpPr>
          <p:spPr bwMode="auto">
            <a:xfrm>
              <a:off x="3435" y="2815"/>
              <a:ext cx="15" cy="59"/>
            </a:xfrm>
            <a:custGeom>
              <a:avLst/>
              <a:gdLst/>
              <a:ahLst/>
              <a:cxnLst>
                <a:cxn ang="0">
                  <a:pos x="29" y="237"/>
                </a:cxn>
                <a:cxn ang="0">
                  <a:pos x="58" y="209"/>
                </a:cxn>
                <a:cxn ang="0">
                  <a:pos x="29" y="179"/>
                </a:cxn>
                <a:cxn ang="0">
                  <a:pos x="29" y="148"/>
                </a:cxn>
                <a:cxn ang="0">
                  <a:pos x="58" y="118"/>
                </a:cxn>
                <a:cxn ang="0">
                  <a:pos x="29" y="91"/>
                </a:cxn>
                <a:cxn ang="0">
                  <a:pos x="0" y="91"/>
                </a:cxn>
                <a:cxn ang="0">
                  <a:pos x="0" y="60"/>
                </a:cxn>
                <a:cxn ang="0">
                  <a:pos x="29" y="30"/>
                </a:cxn>
                <a:cxn ang="0">
                  <a:pos x="58" y="30"/>
                </a:cxn>
                <a:cxn ang="0">
                  <a:pos x="58" y="0"/>
                </a:cxn>
              </a:cxnLst>
              <a:rect l="0" t="0" r="r" b="b"/>
              <a:pathLst>
                <a:path w="58" h="237">
                  <a:moveTo>
                    <a:pt x="29" y="237"/>
                  </a:moveTo>
                  <a:lnTo>
                    <a:pt x="58" y="209"/>
                  </a:lnTo>
                  <a:lnTo>
                    <a:pt x="29" y="179"/>
                  </a:lnTo>
                  <a:lnTo>
                    <a:pt x="29" y="148"/>
                  </a:lnTo>
                  <a:lnTo>
                    <a:pt x="58" y="118"/>
                  </a:lnTo>
                  <a:lnTo>
                    <a:pt x="29" y="91"/>
                  </a:lnTo>
                  <a:lnTo>
                    <a:pt x="0" y="91"/>
                  </a:lnTo>
                  <a:lnTo>
                    <a:pt x="0" y="60"/>
                  </a:lnTo>
                  <a:lnTo>
                    <a:pt x="29" y="30"/>
                  </a:lnTo>
                  <a:lnTo>
                    <a:pt x="58" y="30"/>
                  </a:lnTo>
                  <a:lnTo>
                    <a:pt x="58" y="0"/>
                  </a:lnTo>
                </a:path>
              </a:pathLst>
            </a:custGeom>
            <a:noFill/>
            <a:ln w="1588">
              <a:solidFill>
                <a:srgbClr val="000000"/>
              </a:solidFill>
              <a:prstDash val="solid"/>
              <a:round/>
              <a:headEnd/>
              <a:tailEnd/>
            </a:ln>
          </p:spPr>
          <p:txBody>
            <a:bodyPr/>
            <a:lstStyle/>
            <a:p>
              <a:endParaRPr lang="en-GB"/>
            </a:p>
          </p:txBody>
        </p:sp>
        <p:sp>
          <p:nvSpPr>
            <p:cNvPr id="13827" name="Freeform 515"/>
            <p:cNvSpPr>
              <a:spLocks/>
            </p:cNvSpPr>
            <p:nvPr/>
          </p:nvSpPr>
          <p:spPr bwMode="auto">
            <a:xfrm>
              <a:off x="3442" y="2904"/>
              <a:ext cx="127" cy="96"/>
            </a:xfrm>
            <a:custGeom>
              <a:avLst/>
              <a:gdLst/>
              <a:ahLst/>
              <a:cxnLst>
                <a:cxn ang="0">
                  <a:pos x="0" y="0"/>
                </a:cxn>
                <a:cxn ang="0">
                  <a:pos x="0" y="31"/>
                </a:cxn>
                <a:cxn ang="0">
                  <a:pos x="29" y="61"/>
                </a:cxn>
                <a:cxn ang="0">
                  <a:pos x="0" y="61"/>
                </a:cxn>
                <a:cxn ang="0">
                  <a:pos x="29" y="90"/>
                </a:cxn>
                <a:cxn ang="0">
                  <a:pos x="29" y="119"/>
                </a:cxn>
                <a:cxn ang="0">
                  <a:pos x="59" y="149"/>
                </a:cxn>
                <a:cxn ang="0">
                  <a:pos x="59" y="179"/>
                </a:cxn>
                <a:cxn ang="0">
                  <a:pos x="118" y="237"/>
                </a:cxn>
                <a:cxn ang="0">
                  <a:pos x="118" y="209"/>
                </a:cxn>
                <a:cxn ang="0">
                  <a:pos x="148" y="179"/>
                </a:cxn>
                <a:cxn ang="0">
                  <a:pos x="148" y="149"/>
                </a:cxn>
                <a:cxn ang="0">
                  <a:pos x="179" y="149"/>
                </a:cxn>
                <a:cxn ang="0">
                  <a:pos x="179" y="90"/>
                </a:cxn>
                <a:cxn ang="0">
                  <a:pos x="206" y="90"/>
                </a:cxn>
                <a:cxn ang="0">
                  <a:pos x="206" y="31"/>
                </a:cxn>
                <a:cxn ang="0">
                  <a:pos x="236" y="31"/>
                </a:cxn>
                <a:cxn ang="0">
                  <a:pos x="325" y="119"/>
                </a:cxn>
                <a:cxn ang="0">
                  <a:pos x="355" y="119"/>
                </a:cxn>
                <a:cxn ang="0">
                  <a:pos x="355" y="149"/>
                </a:cxn>
                <a:cxn ang="0">
                  <a:pos x="386" y="149"/>
                </a:cxn>
                <a:cxn ang="0">
                  <a:pos x="386" y="179"/>
                </a:cxn>
                <a:cxn ang="0">
                  <a:pos x="355" y="209"/>
                </a:cxn>
                <a:cxn ang="0">
                  <a:pos x="386" y="237"/>
                </a:cxn>
                <a:cxn ang="0">
                  <a:pos x="386" y="267"/>
                </a:cxn>
                <a:cxn ang="0">
                  <a:pos x="416" y="297"/>
                </a:cxn>
                <a:cxn ang="0">
                  <a:pos x="355" y="297"/>
                </a:cxn>
                <a:cxn ang="0">
                  <a:pos x="443" y="386"/>
                </a:cxn>
                <a:cxn ang="0">
                  <a:pos x="473" y="358"/>
                </a:cxn>
                <a:cxn ang="0">
                  <a:pos x="504" y="386"/>
                </a:cxn>
              </a:cxnLst>
              <a:rect l="0" t="0" r="r" b="b"/>
              <a:pathLst>
                <a:path w="504" h="386">
                  <a:moveTo>
                    <a:pt x="0" y="0"/>
                  </a:moveTo>
                  <a:lnTo>
                    <a:pt x="0" y="31"/>
                  </a:lnTo>
                  <a:lnTo>
                    <a:pt x="29" y="61"/>
                  </a:lnTo>
                  <a:lnTo>
                    <a:pt x="0" y="61"/>
                  </a:lnTo>
                  <a:lnTo>
                    <a:pt x="29" y="90"/>
                  </a:lnTo>
                  <a:lnTo>
                    <a:pt x="29" y="119"/>
                  </a:lnTo>
                  <a:lnTo>
                    <a:pt x="59" y="149"/>
                  </a:lnTo>
                  <a:lnTo>
                    <a:pt x="59" y="179"/>
                  </a:lnTo>
                  <a:lnTo>
                    <a:pt x="118" y="237"/>
                  </a:lnTo>
                  <a:lnTo>
                    <a:pt x="118" y="209"/>
                  </a:lnTo>
                  <a:lnTo>
                    <a:pt x="148" y="179"/>
                  </a:lnTo>
                  <a:lnTo>
                    <a:pt x="148" y="149"/>
                  </a:lnTo>
                  <a:lnTo>
                    <a:pt x="179" y="149"/>
                  </a:lnTo>
                  <a:lnTo>
                    <a:pt x="179" y="90"/>
                  </a:lnTo>
                  <a:lnTo>
                    <a:pt x="206" y="90"/>
                  </a:lnTo>
                  <a:lnTo>
                    <a:pt x="206" y="31"/>
                  </a:lnTo>
                  <a:lnTo>
                    <a:pt x="236" y="31"/>
                  </a:lnTo>
                  <a:lnTo>
                    <a:pt x="325" y="119"/>
                  </a:lnTo>
                  <a:lnTo>
                    <a:pt x="355" y="119"/>
                  </a:lnTo>
                  <a:lnTo>
                    <a:pt x="355" y="149"/>
                  </a:lnTo>
                  <a:lnTo>
                    <a:pt x="386" y="149"/>
                  </a:lnTo>
                  <a:lnTo>
                    <a:pt x="386" y="179"/>
                  </a:lnTo>
                  <a:lnTo>
                    <a:pt x="355" y="209"/>
                  </a:lnTo>
                  <a:lnTo>
                    <a:pt x="386" y="237"/>
                  </a:lnTo>
                  <a:lnTo>
                    <a:pt x="386" y="267"/>
                  </a:lnTo>
                  <a:lnTo>
                    <a:pt x="416" y="297"/>
                  </a:lnTo>
                  <a:lnTo>
                    <a:pt x="355" y="297"/>
                  </a:lnTo>
                  <a:lnTo>
                    <a:pt x="443" y="386"/>
                  </a:lnTo>
                  <a:lnTo>
                    <a:pt x="473" y="358"/>
                  </a:lnTo>
                  <a:lnTo>
                    <a:pt x="504" y="386"/>
                  </a:lnTo>
                </a:path>
              </a:pathLst>
            </a:custGeom>
            <a:noFill/>
            <a:ln w="1588">
              <a:solidFill>
                <a:srgbClr val="000000"/>
              </a:solidFill>
              <a:prstDash val="solid"/>
              <a:round/>
              <a:headEnd/>
              <a:tailEnd/>
            </a:ln>
          </p:spPr>
          <p:txBody>
            <a:bodyPr/>
            <a:lstStyle/>
            <a:p>
              <a:endParaRPr lang="en-GB"/>
            </a:p>
          </p:txBody>
        </p:sp>
        <p:sp>
          <p:nvSpPr>
            <p:cNvPr id="13828" name="Freeform 516"/>
            <p:cNvSpPr>
              <a:spLocks/>
            </p:cNvSpPr>
            <p:nvPr/>
          </p:nvSpPr>
          <p:spPr bwMode="auto">
            <a:xfrm>
              <a:off x="3442" y="2874"/>
              <a:ext cx="23" cy="30"/>
            </a:xfrm>
            <a:custGeom>
              <a:avLst/>
              <a:gdLst/>
              <a:ahLst/>
              <a:cxnLst>
                <a:cxn ang="0">
                  <a:pos x="0" y="118"/>
                </a:cxn>
                <a:cxn ang="0">
                  <a:pos x="29" y="90"/>
                </a:cxn>
                <a:cxn ang="0">
                  <a:pos x="59" y="90"/>
                </a:cxn>
                <a:cxn ang="0">
                  <a:pos x="88" y="60"/>
                </a:cxn>
                <a:cxn ang="0">
                  <a:pos x="88" y="30"/>
                </a:cxn>
                <a:cxn ang="0">
                  <a:pos x="59" y="0"/>
                </a:cxn>
                <a:cxn ang="0">
                  <a:pos x="0" y="0"/>
                </a:cxn>
              </a:cxnLst>
              <a:rect l="0" t="0" r="r" b="b"/>
              <a:pathLst>
                <a:path w="88" h="118">
                  <a:moveTo>
                    <a:pt x="0" y="118"/>
                  </a:moveTo>
                  <a:lnTo>
                    <a:pt x="29" y="90"/>
                  </a:lnTo>
                  <a:lnTo>
                    <a:pt x="59" y="90"/>
                  </a:lnTo>
                  <a:lnTo>
                    <a:pt x="88" y="60"/>
                  </a:lnTo>
                  <a:lnTo>
                    <a:pt x="88" y="30"/>
                  </a:lnTo>
                  <a:lnTo>
                    <a:pt x="59" y="0"/>
                  </a:lnTo>
                  <a:lnTo>
                    <a:pt x="0" y="0"/>
                  </a:lnTo>
                </a:path>
              </a:pathLst>
            </a:custGeom>
            <a:noFill/>
            <a:ln w="1588">
              <a:solidFill>
                <a:srgbClr val="000000"/>
              </a:solidFill>
              <a:prstDash val="solid"/>
              <a:round/>
              <a:headEnd/>
              <a:tailEnd/>
            </a:ln>
          </p:spPr>
          <p:txBody>
            <a:bodyPr/>
            <a:lstStyle/>
            <a:p>
              <a:endParaRPr lang="en-GB"/>
            </a:p>
          </p:txBody>
        </p:sp>
        <p:sp>
          <p:nvSpPr>
            <p:cNvPr id="13829" name="Freeform 517"/>
            <p:cNvSpPr>
              <a:spLocks/>
            </p:cNvSpPr>
            <p:nvPr/>
          </p:nvSpPr>
          <p:spPr bwMode="auto">
            <a:xfrm>
              <a:off x="3569" y="3000"/>
              <a:ext cx="14" cy="8"/>
            </a:xfrm>
            <a:custGeom>
              <a:avLst/>
              <a:gdLst/>
              <a:ahLst/>
              <a:cxnLst>
                <a:cxn ang="0">
                  <a:pos x="0" y="0"/>
                </a:cxn>
                <a:cxn ang="0">
                  <a:pos x="30" y="0"/>
                </a:cxn>
                <a:cxn ang="0">
                  <a:pos x="58" y="29"/>
                </a:cxn>
                <a:cxn ang="0">
                  <a:pos x="30" y="29"/>
                </a:cxn>
                <a:cxn ang="0">
                  <a:pos x="0" y="0"/>
                </a:cxn>
              </a:cxnLst>
              <a:rect l="0" t="0" r="r" b="b"/>
              <a:pathLst>
                <a:path w="58" h="29">
                  <a:moveTo>
                    <a:pt x="0" y="0"/>
                  </a:moveTo>
                  <a:lnTo>
                    <a:pt x="30" y="0"/>
                  </a:lnTo>
                  <a:lnTo>
                    <a:pt x="58" y="29"/>
                  </a:lnTo>
                  <a:lnTo>
                    <a:pt x="30" y="29"/>
                  </a:lnTo>
                  <a:lnTo>
                    <a:pt x="0" y="0"/>
                  </a:lnTo>
                </a:path>
              </a:pathLst>
            </a:custGeom>
            <a:noFill/>
            <a:ln w="1588">
              <a:solidFill>
                <a:srgbClr val="000000"/>
              </a:solidFill>
              <a:prstDash val="solid"/>
              <a:round/>
              <a:headEnd/>
              <a:tailEnd/>
            </a:ln>
          </p:spPr>
          <p:txBody>
            <a:bodyPr/>
            <a:lstStyle/>
            <a:p>
              <a:endParaRPr lang="en-GB"/>
            </a:p>
          </p:txBody>
        </p:sp>
        <p:sp>
          <p:nvSpPr>
            <p:cNvPr id="13830" name="Freeform 518"/>
            <p:cNvSpPr>
              <a:spLocks/>
            </p:cNvSpPr>
            <p:nvPr/>
          </p:nvSpPr>
          <p:spPr bwMode="auto">
            <a:xfrm>
              <a:off x="3553" y="3000"/>
              <a:ext cx="171" cy="119"/>
            </a:xfrm>
            <a:custGeom>
              <a:avLst/>
              <a:gdLst/>
              <a:ahLst/>
              <a:cxnLst>
                <a:cxn ang="0">
                  <a:pos x="61" y="0"/>
                </a:cxn>
                <a:cxn ang="0">
                  <a:pos x="30" y="0"/>
                </a:cxn>
                <a:cxn ang="0">
                  <a:pos x="0" y="29"/>
                </a:cxn>
                <a:cxn ang="0">
                  <a:pos x="150" y="179"/>
                </a:cxn>
                <a:cxn ang="0">
                  <a:pos x="180" y="179"/>
                </a:cxn>
                <a:cxn ang="0">
                  <a:pos x="209" y="206"/>
                </a:cxn>
                <a:cxn ang="0">
                  <a:pos x="237" y="206"/>
                </a:cxn>
                <a:cxn ang="0">
                  <a:pos x="209" y="236"/>
                </a:cxn>
                <a:cxn ang="0">
                  <a:pos x="268" y="297"/>
                </a:cxn>
                <a:cxn ang="0">
                  <a:pos x="298" y="267"/>
                </a:cxn>
                <a:cxn ang="0">
                  <a:pos x="357" y="267"/>
                </a:cxn>
                <a:cxn ang="0">
                  <a:pos x="446" y="297"/>
                </a:cxn>
                <a:cxn ang="0">
                  <a:pos x="475" y="297"/>
                </a:cxn>
                <a:cxn ang="0">
                  <a:pos x="565" y="385"/>
                </a:cxn>
                <a:cxn ang="0">
                  <a:pos x="594" y="385"/>
                </a:cxn>
                <a:cxn ang="0">
                  <a:pos x="594" y="415"/>
                </a:cxn>
                <a:cxn ang="0">
                  <a:pos x="623" y="415"/>
                </a:cxn>
                <a:cxn ang="0">
                  <a:pos x="683" y="474"/>
                </a:cxn>
              </a:cxnLst>
              <a:rect l="0" t="0" r="r" b="b"/>
              <a:pathLst>
                <a:path w="683" h="474">
                  <a:moveTo>
                    <a:pt x="61" y="0"/>
                  </a:moveTo>
                  <a:lnTo>
                    <a:pt x="30" y="0"/>
                  </a:lnTo>
                  <a:lnTo>
                    <a:pt x="0" y="29"/>
                  </a:lnTo>
                  <a:lnTo>
                    <a:pt x="150" y="179"/>
                  </a:lnTo>
                  <a:lnTo>
                    <a:pt x="180" y="179"/>
                  </a:lnTo>
                  <a:lnTo>
                    <a:pt x="209" y="206"/>
                  </a:lnTo>
                  <a:lnTo>
                    <a:pt x="237" y="206"/>
                  </a:lnTo>
                  <a:lnTo>
                    <a:pt x="209" y="236"/>
                  </a:lnTo>
                  <a:lnTo>
                    <a:pt x="268" y="297"/>
                  </a:lnTo>
                  <a:lnTo>
                    <a:pt x="298" y="267"/>
                  </a:lnTo>
                  <a:lnTo>
                    <a:pt x="357" y="267"/>
                  </a:lnTo>
                  <a:lnTo>
                    <a:pt x="446" y="297"/>
                  </a:lnTo>
                  <a:lnTo>
                    <a:pt x="475" y="297"/>
                  </a:lnTo>
                  <a:lnTo>
                    <a:pt x="565" y="385"/>
                  </a:lnTo>
                  <a:lnTo>
                    <a:pt x="594" y="385"/>
                  </a:lnTo>
                  <a:lnTo>
                    <a:pt x="594" y="415"/>
                  </a:lnTo>
                  <a:lnTo>
                    <a:pt x="623" y="415"/>
                  </a:lnTo>
                  <a:lnTo>
                    <a:pt x="683" y="474"/>
                  </a:lnTo>
                </a:path>
              </a:pathLst>
            </a:custGeom>
            <a:noFill/>
            <a:ln w="1588">
              <a:solidFill>
                <a:srgbClr val="000000"/>
              </a:solidFill>
              <a:prstDash val="solid"/>
              <a:round/>
              <a:headEnd/>
              <a:tailEnd/>
            </a:ln>
          </p:spPr>
          <p:txBody>
            <a:bodyPr/>
            <a:lstStyle/>
            <a:p>
              <a:endParaRPr lang="en-GB"/>
            </a:p>
          </p:txBody>
        </p:sp>
        <p:sp>
          <p:nvSpPr>
            <p:cNvPr id="13831" name="Freeform 519"/>
            <p:cNvSpPr>
              <a:spLocks/>
            </p:cNvSpPr>
            <p:nvPr/>
          </p:nvSpPr>
          <p:spPr bwMode="auto">
            <a:xfrm>
              <a:off x="3035" y="2993"/>
              <a:ext cx="607" cy="526"/>
            </a:xfrm>
            <a:custGeom>
              <a:avLst/>
              <a:gdLst/>
              <a:ahLst/>
              <a:cxnLst>
                <a:cxn ang="0">
                  <a:pos x="89" y="209"/>
                </a:cxn>
                <a:cxn ang="0">
                  <a:pos x="150" y="178"/>
                </a:cxn>
                <a:cxn ang="0">
                  <a:pos x="207" y="89"/>
                </a:cxn>
                <a:cxn ang="0">
                  <a:pos x="238" y="59"/>
                </a:cxn>
                <a:cxn ang="0">
                  <a:pos x="416" y="0"/>
                </a:cxn>
                <a:cxn ang="0">
                  <a:pos x="475" y="30"/>
                </a:cxn>
                <a:cxn ang="0">
                  <a:pos x="535" y="59"/>
                </a:cxn>
                <a:cxn ang="0">
                  <a:pos x="623" y="89"/>
                </a:cxn>
                <a:cxn ang="0">
                  <a:pos x="682" y="118"/>
                </a:cxn>
                <a:cxn ang="0">
                  <a:pos x="742" y="266"/>
                </a:cxn>
                <a:cxn ang="0">
                  <a:pos x="773" y="327"/>
                </a:cxn>
                <a:cxn ang="0">
                  <a:pos x="801" y="384"/>
                </a:cxn>
                <a:cxn ang="0">
                  <a:pos x="830" y="504"/>
                </a:cxn>
                <a:cxn ang="0">
                  <a:pos x="891" y="504"/>
                </a:cxn>
                <a:cxn ang="0">
                  <a:pos x="919" y="563"/>
                </a:cxn>
                <a:cxn ang="0">
                  <a:pos x="980" y="591"/>
                </a:cxn>
                <a:cxn ang="0">
                  <a:pos x="1010" y="652"/>
                </a:cxn>
                <a:cxn ang="0">
                  <a:pos x="1068" y="682"/>
                </a:cxn>
                <a:cxn ang="0">
                  <a:pos x="1217" y="800"/>
                </a:cxn>
                <a:cxn ang="0">
                  <a:pos x="1275" y="829"/>
                </a:cxn>
                <a:cxn ang="0">
                  <a:pos x="1424" y="1007"/>
                </a:cxn>
                <a:cxn ang="0">
                  <a:pos x="1512" y="1038"/>
                </a:cxn>
                <a:cxn ang="0">
                  <a:pos x="1542" y="1065"/>
                </a:cxn>
                <a:cxn ang="0">
                  <a:pos x="1602" y="1065"/>
                </a:cxn>
                <a:cxn ang="0">
                  <a:pos x="1749" y="1125"/>
                </a:cxn>
                <a:cxn ang="0">
                  <a:pos x="1779" y="1184"/>
                </a:cxn>
                <a:cxn ang="0">
                  <a:pos x="1837" y="1213"/>
                </a:cxn>
                <a:cxn ang="0">
                  <a:pos x="1928" y="1244"/>
                </a:cxn>
                <a:cxn ang="0">
                  <a:pos x="2017" y="1274"/>
                </a:cxn>
                <a:cxn ang="0">
                  <a:pos x="2047" y="1332"/>
                </a:cxn>
                <a:cxn ang="0">
                  <a:pos x="2047" y="1393"/>
                </a:cxn>
                <a:cxn ang="0">
                  <a:pos x="2135" y="1451"/>
                </a:cxn>
                <a:cxn ang="0">
                  <a:pos x="2193" y="1481"/>
                </a:cxn>
                <a:cxn ang="0">
                  <a:pos x="2283" y="1511"/>
                </a:cxn>
                <a:cxn ang="0">
                  <a:pos x="2311" y="1599"/>
                </a:cxn>
                <a:cxn ang="0">
                  <a:pos x="2342" y="1658"/>
                </a:cxn>
                <a:cxn ang="0">
                  <a:pos x="2372" y="1718"/>
                </a:cxn>
                <a:cxn ang="0">
                  <a:pos x="2431" y="1866"/>
                </a:cxn>
                <a:cxn ang="0">
                  <a:pos x="2402" y="1924"/>
                </a:cxn>
                <a:cxn ang="0">
                  <a:pos x="2311" y="1954"/>
                </a:cxn>
                <a:cxn ang="0">
                  <a:pos x="2311" y="2013"/>
                </a:cxn>
                <a:cxn ang="0">
                  <a:pos x="2254" y="2103"/>
                </a:cxn>
              </a:cxnLst>
              <a:rect l="0" t="0" r="r" b="b"/>
              <a:pathLst>
                <a:path w="2431" h="2103">
                  <a:moveTo>
                    <a:pt x="0" y="209"/>
                  </a:moveTo>
                  <a:lnTo>
                    <a:pt x="89" y="209"/>
                  </a:lnTo>
                  <a:lnTo>
                    <a:pt x="120" y="178"/>
                  </a:lnTo>
                  <a:lnTo>
                    <a:pt x="150" y="178"/>
                  </a:lnTo>
                  <a:lnTo>
                    <a:pt x="207" y="118"/>
                  </a:lnTo>
                  <a:lnTo>
                    <a:pt x="207" y="89"/>
                  </a:lnTo>
                  <a:lnTo>
                    <a:pt x="238" y="89"/>
                  </a:lnTo>
                  <a:lnTo>
                    <a:pt x="238" y="59"/>
                  </a:lnTo>
                  <a:lnTo>
                    <a:pt x="298" y="0"/>
                  </a:lnTo>
                  <a:lnTo>
                    <a:pt x="416" y="0"/>
                  </a:lnTo>
                  <a:lnTo>
                    <a:pt x="445" y="30"/>
                  </a:lnTo>
                  <a:lnTo>
                    <a:pt x="475" y="30"/>
                  </a:lnTo>
                  <a:lnTo>
                    <a:pt x="505" y="59"/>
                  </a:lnTo>
                  <a:lnTo>
                    <a:pt x="535" y="59"/>
                  </a:lnTo>
                  <a:lnTo>
                    <a:pt x="594" y="118"/>
                  </a:lnTo>
                  <a:lnTo>
                    <a:pt x="623" y="89"/>
                  </a:lnTo>
                  <a:lnTo>
                    <a:pt x="654" y="118"/>
                  </a:lnTo>
                  <a:lnTo>
                    <a:pt x="682" y="118"/>
                  </a:lnTo>
                  <a:lnTo>
                    <a:pt x="742" y="178"/>
                  </a:lnTo>
                  <a:lnTo>
                    <a:pt x="742" y="266"/>
                  </a:lnTo>
                  <a:lnTo>
                    <a:pt x="773" y="297"/>
                  </a:lnTo>
                  <a:lnTo>
                    <a:pt x="773" y="327"/>
                  </a:lnTo>
                  <a:lnTo>
                    <a:pt x="801" y="355"/>
                  </a:lnTo>
                  <a:lnTo>
                    <a:pt x="801" y="384"/>
                  </a:lnTo>
                  <a:lnTo>
                    <a:pt x="830" y="415"/>
                  </a:lnTo>
                  <a:lnTo>
                    <a:pt x="830" y="504"/>
                  </a:lnTo>
                  <a:lnTo>
                    <a:pt x="861" y="473"/>
                  </a:lnTo>
                  <a:lnTo>
                    <a:pt x="891" y="504"/>
                  </a:lnTo>
                  <a:lnTo>
                    <a:pt x="891" y="563"/>
                  </a:lnTo>
                  <a:lnTo>
                    <a:pt x="919" y="563"/>
                  </a:lnTo>
                  <a:lnTo>
                    <a:pt x="949" y="591"/>
                  </a:lnTo>
                  <a:lnTo>
                    <a:pt x="980" y="591"/>
                  </a:lnTo>
                  <a:lnTo>
                    <a:pt x="1010" y="622"/>
                  </a:lnTo>
                  <a:lnTo>
                    <a:pt x="1010" y="652"/>
                  </a:lnTo>
                  <a:lnTo>
                    <a:pt x="980" y="682"/>
                  </a:lnTo>
                  <a:lnTo>
                    <a:pt x="1068" y="682"/>
                  </a:lnTo>
                  <a:lnTo>
                    <a:pt x="1187" y="800"/>
                  </a:lnTo>
                  <a:lnTo>
                    <a:pt x="1217" y="800"/>
                  </a:lnTo>
                  <a:lnTo>
                    <a:pt x="1246" y="829"/>
                  </a:lnTo>
                  <a:lnTo>
                    <a:pt x="1275" y="829"/>
                  </a:lnTo>
                  <a:lnTo>
                    <a:pt x="1275" y="859"/>
                  </a:lnTo>
                  <a:lnTo>
                    <a:pt x="1424" y="1007"/>
                  </a:lnTo>
                  <a:lnTo>
                    <a:pt x="1483" y="1007"/>
                  </a:lnTo>
                  <a:lnTo>
                    <a:pt x="1512" y="1038"/>
                  </a:lnTo>
                  <a:lnTo>
                    <a:pt x="1512" y="1065"/>
                  </a:lnTo>
                  <a:lnTo>
                    <a:pt x="1542" y="1065"/>
                  </a:lnTo>
                  <a:lnTo>
                    <a:pt x="1572" y="1038"/>
                  </a:lnTo>
                  <a:lnTo>
                    <a:pt x="1602" y="1065"/>
                  </a:lnTo>
                  <a:lnTo>
                    <a:pt x="1719" y="1065"/>
                  </a:lnTo>
                  <a:lnTo>
                    <a:pt x="1749" y="1125"/>
                  </a:lnTo>
                  <a:lnTo>
                    <a:pt x="1749" y="1156"/>
                  </a:lnTo>
                  <a:lnTo>
                    <a:pt x="1779" y="1184"/>
                  </a:lnTo>
                  <a:lnTo>
                    <a:pt x="1810" y="1184"/>
                  </a:lnTo>
                  <a:lnTo>
                    <a:pt x="1837" y="1213"/>
                  </a:lnTo>
                  <a:lnTo>
                    <a:pt x="1867" y="1213"/>
                  </a:lnTo>
                  <a:lnTo>
                    <a:pt x="1928" y="1244"/>
                  </a:lnTo>
                  <a:lnTo>
                    <a:pt x="1897" y="1274"/>
                  </a:lnTo>
                  <a:lnTo>
                    <a:pt x="2017" y="1274"/>
                  </a:lnTo>
                  <a:lnTo>
                    <a:pt x="2047" y="1302"/>
                  </a:lnTo>
                  <a:lnTo>
                    <a:pt x="2047" y="1332"/>
                  </a:lnTo>
                  <a:lnTo>
                    <a:pt x="2074" y="1363"/>
                  </a:lnTo>
                  <a:lnTo>
                    <a:pt x="2047" y="1393"/>
                  </a:lnTo>
                  <a:lnTo>
                    <a:pt x="2104" y="1451"/>
                  </a:lnTo>
                  <a:lnTo>
                    <a:pt x="2135" y="1451"/>
                  </a:lnTo>
                  <a:lnTo>
                    <a:pt x="2165" y="1481"/>
                  </a:lnTo>
                  <a:lnTo>
                    <a:pt x="2193" y="1481"/>
                  </a:lnTo>
                  <a:lnTo>
                    <a:pt x="2224" y="1451"/>
                  </a:lnTo>
                  <a:lnTo>
                    <a:pt x="2283" y="1511"/>
                  </a:lnTo>
                  <a:lnTo>
                    <a:pt x="2283" y="1569"/>
                  </a:lnTo>
                  <a:lnTo>
                    <a:pt x="2311" y="1599"/>
                  </a:lnTo>
                  <a:lnTo>
                    <a:pt x="2311" y="1629"/>
                  </a:lnTo>
                  <a:lnTo>
                    <a:pt x="2342" y="1658"/>
                  </a:lnTo>
                  <a:lnTo>
                    <a:pt x="2342" y="1688"/>
                  </a:lnTo>
                  <a:lnTo>
                    <a:pt x="2372" y="1718"/>
                  </a:lnTo>
                  <a:lnTo>
                    <a:pt x="2372" y="1806"/>
                  </a:lnTo>
                  <a:lnTo>
                    <a:pt x="2431" y="1866"/>
                  </a:lnTo>
                  <a:lnTo>
                    <a:pt x="2431" y="1894"/>
                  </a:lnTo>
                  <a:lnTo>
                    <a:pt x="2402" y="1924"/>
                  </a:lnTo>
                  <a:lnTo>
                    <a:pt x="2342" y="1924"/>
                  </a:lnTo>
                  <a:lnTo>
                    <a:pt x="2311" y="1954"/>
                  </a:lnTo>
                  <a:lnTo>
                    <a:pt x="2342" y="1985"/>
                  </a:lnTo>
                  <a:lnTo>
                    <a:pt x="2311" y="2013"/>
                  </a:lnTo>
                  <a:lnTo>
                    <a:pt x="2311" y="2043"/>
                  </a:lnTo>
                  <a:lnTo>
                    <a:pt x="2254" y="2103"/>
                  </a:lnTo>
                </a:path>
              </a:pathLst>
            </a:custGeom>
            <a:noFill/>
            <a:ln w="1588">
              <a:solidFill>
                <a:srgbClr val="000000"/>
              </a:solidFill>
              <a:prstDash val="solid"/>
              <a:round/>
              <a:headEnd/>
              <a:tailEnd/>
            </a:ln>
          </p:spPr>
          <p:txBody>
            <a:bodyPr/>
            <a:lstStyle/>
            <a:p>
              <a:endParaRPr lang="en-GB"/>
            </a:p>
          </p:txBody>
        </p:sp>
        <p:sp>
          <p:nvSpPr>
            <p:cNvPr id="13832" name="Freeform 520"/>
            <p:cNvSpPr>
              <a:spLocks/>
            </p:cNvSpPr>
            <p:nvPr/>
          </p:nvSpPr>
          <p:spPr bwMode="auto">
            <a:xfrm>
              <a:off x="3843" y="3141"/>
              <a:ext cx="96" cy="74"/>
            </a:xfrm>
            <a:custGeom>
              <a:avLst/>
              <a:gdLst/>
              <a:ahLst/>
              <a:cxnLst>
                <a:cxn ang="0">
                  <a:pos x="355" y="297"/>
                </a:cxn>
                <a:cxn ang="0">
                  <a:pos x="355" y="268"/>
                </a:cxn>
                <a:cxn ang="0">
                  <a:pos x="384" y="238"/>
                </a:cxn>
                <a:cxn ang="0">
                  <a:pos x="355" y="209"/>
                </a:cxn>
                <a:cxn ang="0">
                  <a:pos x="355" y="179"/>
                </a:cxn>
                <a:cxn ang="0">
                  <a:pos x="325" y="149"/>
                </a:cxn>
                <a:cxn ang="0">
                  <a:pos x="325" y="119"/>
                </a:cxn>
                <a:cxn ang="0">
                  <a:pos x="266" y="119"/>
                </a:cxn>
                <a:cxn ang="0">
                  <a:pos x="266" y="91"/>
                </a:cxn>
                <a:cxn ang="0">
                  <a:pos x="207" y="31"/>
                </a:cxn>
                <a:cxn ang="0">
                  <a:pos x="177" y="31"/>
                </a:cxn>
                <a:cxn ang="0">
                  <a:pos x="147" y="61"/>
                </a:cxn>
                <a:cxn ang="0">
                  <a:pos x="88" y="0"/>
                </a:cxn>
                <a:cxn ang="0">
                  <a:pos x="88" y="31"/>
                </a:cxn>
                <a:cxn ang="0">
                  <a:pos x="28" y="91"/>
                </a:cxn>
                <a:cxn ang="0">
                  <a:pos x="28" y="149"/>
                </a:cxn>
                <a:cxn ang="0">
                  <a:pos x="0" y="179"/>
                </a:cxn>
                <a:cxn ang="0">
                  <a:pos x="28" y="179"/>
                </a:cxn>
                <a:cxn ang="0">
                  <a:pos x="28" y="268"/>
                </a:cxn>
              </a:cxnLst>
              <a:rect l="0" t="0" r="r" b="b"/>
              <a:pathLst>
                <a:path w="384" h="297">
                  <a:moveTo>
                    <a:pt x="355" y="297"/>
                  </a:moveTo>
                  <a:lnTo>
                    <a:pt x="355" y="268"/>
                  </a:lnTo>
                  <a:lnTo>
                    <a:pt x="384" y="238"/>
                  </a:lnTo>
                  <a:lnTo>
                    <a:pt x="355" y="209"/>
                  </a:lnTo>
                  <a:lnTo>
                    <a:pt x="355" y="179"/>
                  </a:lnTo>
                  <a:lnTo>
                    <a:pt x="325" y="149"/>
                  </a:lnTo>
                  <a:lnTo>
                    <a:pt x="325" y="119"/>
                  </a:lnTo>
                  <a:lnTo>
                    <a:pt x="266" y="119"/>
                  </a:lnTo>
                  <a:lnTo>
                    <a:pt x="266" y="91"/>
                  </a:lnTo>
                  <a:lnTo>
                    <a:pt x="207" y="31"/>
                  </a:lnTo>
                  <a:lnTo>
                    <a:pt x="177" y="31"/>
                  </a:lnTo>
                  <a:lnTo>
                    <a:pt x="147" y="61"/>
                  </a:lnTo>
                  <a:lnTo>
                    <a:pt x="88" y="0"/>
                  </a:lnTo>
                  <a:lnTo>
                    <a:pt x="88" y="31"/>
                  </a:lnTo>
                  <a:lnTo>
                    <a:pt x="28" y="91"/>
                  </a:lnTo>
                  <a:lnTo>
                    <a:pt x="28" y="149"/>
                  </a:lnTo>
                  <a:lnTo>
                    <a:pt x="0" y="179"/>
                  </a:lnTo>
                  <a:lnTo>
                    <a:pt x="28" y="179"/>
                  </a:lnTo>
                  <a:lnTo>
                    <a:pt x="28" y="268"/>
                  </a:lnTo>
                </a:path>
              </a:pathLst>
            </a:custGeom>
            <a:noFill/>
            <a:ln w="1588">
              <a:solidFill>
                <a:srgbClr val="000000"/>
              </a:solidFill>
              <a:prstDash val="solid"/>
              <a:round/>
              <a:headEnd/>
              <a:tailEnd/>
            </a:ln>
          </p:spPr>
          <p:txBody>
            <a:bodyPr/>
            <a:lstStyle/>
            <a:p>
              <a:endParaRPr lang="en-GB"/>
            </a:p>
          </p:txBody>
        </p:sp>
        <p:sp>
          <p:nvSpPr>
            <p:cNvPr id="13833" name="Freeform 521"/>
            <p:cNvSpPr>
              <a:spLocks/>
            </p:cNvSpPr>
            <p:nvPr/>
          </p:nvSpPr>
          <p:spPr bwMode="auto">
            <a:xfrm>
              <a:off x="3798" y="3156"/>
              <a:ext cx="52" cy="52"/>
            </a:xfrm>
            <a:custGeom>
              <a:avLst/>
              <a:gdLst/>
              <a:ahLst/>
              <a:cxnLst>
                <a:cxn ang="0">
                  <a:pos x="207" y="207"/>
                </a:cxn>
                <a:cxn ang="0">
                  <a:pos x="179" y="177"/>
                </a:cxn>
                <a:cxn ang="0">
                  <a:pos x="149" y="177"/>
                </a:cxn>
                <a:cxn ang="0">
                  <a:pos x="119" y="148"/>
                </a:cxn>
                <a:cxn ang="0">
                  <a:pos x="88" y="88"/>
                </a:cxn>
                <a:cxn ang="0">
                  <a:pos x="60" y="58"/>
                </a:cxn>
                <a:cxn ang="0">
                  <a:pos x="31" y="58"/>
                </a:cxn>
                <a:cxn ang="0">
                  <a:pos x="0" y="30"/>
                </a:cxn>
                <a:cxn ang="0">
                  <a:pos x="0" y="0"/>
                </a:cxn>
              </a:cxnLst>
              <a:rect l="0" t="0" r="r" b="b"/>
              <a:pathLst>
                <a:path w="207" h="207">
                  <a:moveTo>
                    <a:pt x="207" y="207"/>
                  </a:moveTo>
                  <a:lnTo>
                    <a:pt x="179" y="177"/>
                  </a:lnTo>
                  <a:lnTo>
                    <a:pt x="149" y="177"/>
                  </a:lnTo>
                  <a:lnTo>
                    <a:pt x="119" y="148"/>
                  </a:lnTo>
                  <a:lnTo>
                    <a:pt x="88" y="88"/>
                  </a:lnTo>
                  <a:lnTo>
                    <a:pt x="60" y="58"/>
                  </a:lnTo>
                  <a:lnTo>
                    <a:pt x="31" y="58"/>
                  </a:lnTo>
                  <a:lnTo>
                    <a:pt x="0" y="30"/>
                  </a:lnTo>
                  <a:lnTo>
                    <a:pt x="0" y="0"/>
                  </a:lnTo>
                </a:path>
              </a:pathLst>
            </a:custGeom>
            <a:noFill/>
            <a:ln w="1588">
              <a:solidFill>
                <a:srgbClr val="000000"/>
              </a:solidFill>
              <a:prstDash val="solid"/>
              <a:round/>
              <a:headEnd/>
              <a:tailEnd/>
            </a:ln>
          </p:spPr>
          <p:txBody>
            <a:bodyPr/>
            <a:lstStyle/>
            <a:p>
              <a:endParaRPr lang="en-GB"/>
            </a:p>
          </p:txBody>
        </p:sp>
        <p:sp>
          <p:nvSpPr>
            <p:cNvPr id="13834" name="Freeform 522"/>
            <p:cNvSpPr>
              <a:spLocks/>
            </p:cNvSpPr>
            <p:nvPr/>
          </p:nvSpPr>
          <p:spPr bwMode="auto">
            <a:xfrm>
              <a:off x="3850" y="3208"/>
              <a:ext cx="59" cy="185"/>
            </a:xfrm>
            <a:custGeom>
              <a:avLst/>
              <a:gdLst/>
              <a:ahLst/>
              <a:cxnLst>
                <a:cxn ang="0">
                  <a:pos x="0" y="0"/>
                </a:cxn>
                <a:cxn ang="0">
                  <a:pos x="31" y="0"/>
                </a:cxn>
                <a:cxn ang="0">
                  <a:pos x="60" y="29"/>
                </a:cxn>
                <a:cxn ang="0">
                  <a:pos x="60" y="88"/>
                </a:cxn>
                <a:cxn ang="0">
                  <a:pos x="31" y="118"/>
                </a:cxn>
                <a:cxn ang="0">
                  <a:pos x="31" y="179"/>
                </a:cxn>
                <a:cxn ang="0">
                  <a:pos x="60" y="206"/>
                </a:cxn>
                <a:cxn ang="0">
                  <a:pos x="31" y="236"/>
                </a:cxn>
                <a:cxn ang="0">
                  <a:pos x="31" y="297"/>
                </a:cxn>
                <a:cxn ang="0">
                  <a:pos x="60" y="297"/>
                </a:cxn>
                <a:cxn ang="0">
                  <a:pos x="31" y="325"/>
                </a:cxn>
                <a:cxn ang="0">
                  <a:pos x="31" y="354"/>
                </a:cxn>
                <a:cxn ang="0">
                  <a:pos x="0" y="385"/>
                </a:cxn>
                <a:cxn ang="0">
                  <a:pos x="0" y="443"/>
                </a:cxn>
                <a:cxn ang="0">
                  <a:pos x="31" y="443"/>
                </a:cxn>
                <a:cxn ang="0">
                  <a:pos x="31" y="473"/>
                </a:cxn>
                <a:cxn ang="0">
                  <a:pos x="60" y="473"/>
                </a:cxn>
                <a:cxn ang="0">
                  <a:pos x="31" y="504"/>
                </a:cxn>
                <a:cxn ang="0">
                  <a:pos x="31" y="534"/>
                </a:cxn>
                <a:cxn ang="0">
                  <a:pos x="90" y="592"/>
                </a:cxn>
                <a:cxn ang="0">
                  <a:pos x="119" y="592"/>
                </a:cxn>
                <a:cxn ang="0">
                  <a:pos x="149" y="622"/>
                </a:cxn>
                <a:cxn ang="0">
                  <a:pos x="179" y="622"/>
                </a:cxn>
                <a:cxn ang="0">
                  <a:pos x="179" y="652"/>
                </a:cxn>
                <a:cxn ang="0">
                  <a:pos x="209" y="679"/>
                </a:cxn>
                <a:cxn ang="0">
                  <a:pos x="209" y="740"/>
                </a:cxn>
                <a:cxn ang="0">
                  <a:pos x="238" y="740"/>
                </a:cxn>
              </a:cxnLst>
              <a:rect l="0" t="0" r="r" b="b"/>
              <a:pathLst>
                <a:path w="238" h="740">
                  <a:moveTo>
                    <a:pt x="0" y="0"/>
                  </a:moveTo>
                  <a:lnTo>
                    <a:pt x="31" y="0"/>
                  </a:lnTo>
                  <a:lnTo>
                    <a:pt x="60" y="29"/>
                  </a:lnTo>
                  <a:lnTo>
                    <a:pt x="60" y="88"/>
                  </a:lnTo>
                  <a:lnTo>
                    <a:pt x="31" y="118"/>
                  </a:lnTo>
                  <a:lnTo>
                    <a:pt x="31" y="179"/>
                  </a:lnTo>
                  <a:lnTo>
                    <a:pt x="60" y="206"/>
                  </a:lnTo>
                  <a:lnTo>
                    <a:pt x="31" y="236"/>
                  </a:lnTo>
                  <a:lnTo>
                    <a:pt x="31" y="297"/>
                  </a:lnTo>
                  <a:lnTo>
                    <a:pt x="60" y="297"/>
                  </a:lnTo>
                  <a:lnTo>
                    <a:pt x="31" y="325"/>
                  </a:lnTo>
                  <a:lnTo>
                    <a:pt x="31" y="354"/>
                  </a:lnTo>
                  <a:lnTo>
                    <a:pt x="0" y="385"/>
                  </a:lnTo>
                  <a:lnTo>
                    <a:pt x="0" y="443"/>
                  </a:lnTo>
                  <a:lnTo>
                    <a:pt x="31" y="443"/>
                  </a:lnTo>
                  <a:lnTo>
                    <a:pt x="31" y="473"/>
                  </a:lnTo>
                  <a:lnTo>
                    <a:pt x="60" y="473"/>
                  </a:lnTo>
                  <a:lnTo>
                    <a:pt x="31" y="504"/>
                  </a:lnTo>
                  <a:lnTo>
                    <a:pt x="31" y="534"/>
                  </a:lnTo>
                  <a:lnTo>
                    <a:pt x="90" y="592"/>
                  </a:lnTo>
                  <a:lnTo>
                    <a:pt x="119" y="592"/>
                  </a:lnTo>
                  <a:lnTo>
                    <a:pt x="149" y="622"/>
                  </a:lnTo>
                  <a:lnTo>
                    <a:pt x="179" y="622"/>
                  </a:lnTo>
                  <a:lnTo>
                    <a:pt x="179" y="652"/>
                  </a:lnTo>
                  <a:lnTo>
                    <a:pt x="209" y="679"/>
                  </a:lnTo>
                  <a:lnTo>
                    <a:pt x="209" y="740"/>
                  </a:lnTo>
                  <a:lnTo>
                    <a:pt x="238" y="740"/>
                  </a:lnTo>
                </a:path>
              </a:pathLst>
            </a:custGeom>
            <a:noFill/>
            <a:ln w="1588">
              <a:solidFill>
                <a:srgbClr val="000000"/>
              </a:solidFill>
              <a:prstDash val="solid"/>
              <a:round/>
              <a:headEnd/>
              <a:tailEnd/>
            </a:ln>
          </p:spPr>
          <p:txBody>
            <a:bodyPr/>
            <a:lstStyle/>
            <a:p>
              <a:endParaRPr lang="en-GB"/>
            </a:p>
          </p:txBody>
        </p:sp>
        <p:sp>
          <p:nvSpPr>
            <p:cNvPr id="13835" name="Freeform 523"/>
            <p:cNvSpPr>
              <a:spLocks/>
            </p:cNvSpPr>
            <p:nvPr/>
          </p:nvSpPr>
          <p:spPr bwMode="auto">
            <a:xfrm>
              <a:off x="3784" y="3149"/>
              <a:ext cx="14" cy="7"/>
            </a:xfrm>
            <a:custGeom>
              <a:avLst/>
              <a:gdLst/>
              <a:ahLst/>
              <a:cxnLst>
                <a:cxn ang="0">
                  <a:pos x="58" y="30"/>
                </a:cxn>
                <a:cxn ang="0">
                  <a:pos x="0" y="30"/>
                </a:cxn>
                <a:cxn ang="0">
                  <a:pos x="0" y="0"/>
                </a:cxn>
              </a:cxnLst>
              <a:rect l="0" t="0" r="r" b="b"/>
              <a:pathLst>
                <a:path w="58" h="30">
                  <a:moveTo>
                    <a:pt x="58" y="30"/>
                  </a:moveTo>
                  <a:lnTo>
                    <a:pt x="0" y="30"/>
                  </a:lnTo>
                  <a:lnTo>
                    <a:pt x="0" y="0"/>
                  </a:lnTo>
                </a:path>
              </a:pathLst>
            </a:custGeom>
            <a:noFill/>
            <a:ln w="1588">
              <a:solidFill>
                <a:srgbClr val="000000"/>
              </a:solidFill>
              <a:prstDash val="solid"/>
              <a:round/>
              <a:headEnd/>
              <a:tailEnd/>
            </a:ln>
          </p:spPr>
          <p:txBody>
            <a:bodyPr/>
            <a:lstStyle/>
            <a:p>
              <a:endParaRPr lang="en-GB"/>
            </a:p>
          </p:txBody>
        </p:sp>
        <p:sp>
          <p:nvSpPr>
            <p:cNvPr id="13836" name="Freeform 524"/>
            <p:cNvSpPr>
              <a:spLocks/>
            </p:cNvSpPr>
            <p:nvPr/>
          </p:nvSpPr>
          <p:spPr bwMode="auto">
            <a:xfrm>
              <a:off x="3724" y="3119"/>
              <a:ext cx="60" cy="30"/>
            </a:xfrm>
            <a:custGeom>
              <a:avLst/>
              <a:gdLst/>
              <a:ahLst/>
              <a:cxnLst>
                <a:cxn ang="0">
                  <a:pos x="238" y="118"/>
                </a:cxn>
                <a:cxn ang="0">
                  <a:pos x="208" y="87"/>
                </a:cxn>
                <a:cxn ang="0">
                  <a:pos x="177" y="87"/>
                </a:cxn>
                <a:cxn ang="0">
                  <a:pos x="147" y="59"/>
                </a:cxn>
                <a:cxn ang="0">
                  <a:pos x="120" y="59"/>
                </a:cxn>
                <a:cxn ang="0">
                  <a:pos x="89" y="30"/>
                </a:cxn>
                <a:cxn ang="0">
                  <a:pos x="59" y="30"/>
                </a:cxn>
                <a:cxn ang="0">
                  <a:pos x="59" y="0"/>
                </a:cxn>
                <a:cxn ang="0">
                  <a:pos x="29" y="0"/>
                </a:cxn>
                <a:cxn ang="0">
                  <a:pos x="0" y="0"/>
                </a:cxn>
              </a:cxnLst>
              <a:rect l="0" t="0" r="r" b="b"/>
              <a:pathLst>
                <a:path w="238" h="118">
                  <a:moveTo>
                    <a:pt x="238" y="118"/>
                  </a:moveTo>
                  <a:lnTo>
                    <a:pt x="208" y="87"/>
                  </a:lnTo>
                  <a:lnTo>
                    <a:pt x="177" y="87"/>
                  </a:lnTo>
                  <a:lnTo>
                    <a:pt x="147" y="59"/>
                  </a:lnTo>
                  <a:lnTo>
                    <a:pt x="120" y="59"/>
                  </a:lnTo>
                  <a:lnTo>
                    <a:pt x="89" y="30"/>
                  </a:lnTo>
                  <a:lnTo>
                    <a:pt x="59" y="30"/>
                  </a:lnTo>
                  <a:lnTo>
                    <a:pt x="59" y="0"/>
                  </a:lnTo>
                  <a:lnTo>
                    <a:pt x="29" y="0"/>
                  </a:lnTo>
                  <a:lnTo>
                    <a:pt x="0" y="0"/>
                  </a:lnTo>
                </a:path>
              </a:pathLst>
            </a:custGeom>
            <a:noFill/>
            <a:ln w="1588">
              <a:solidFill>
                <a:srgbClr val="000000"/>
              </a:solidFill>
              <a:prstDash val="solid"/>
              <a:round/>
              <a:headEnd/>
              <a:tailEnd/>
            </a:ln>
          </p:spPr>
          <p:txBody>
            <a:bodyPr/>
            <a:lstStyle/>
            <a:p>
              <a:endParaRPr lang="en-GB"/>
            </a:p>
          </p:txBody>
        </p:sp>
        <p:sp>
          <p:nvSpPr>
            <p:cNvPr id="13837" name="Freeform 525"/>
            <p:cNvSpPr>
              <a:spLocks/>
            </p:cNvSpPr>
            <p:nvPr/>
          </p:nvSpPr>
          <p:spPr bwMode="auto">
            <a:xfrm>
              <a:off x="3798" y="3156"/>
              <a:ext cx="8" cy="7"/>
            </a:xfrm>
            <a:custGeom>
              <a:avLst/>
              <a:gdLst/>
              <a:ahLst/>
              <a:cxnLst>
                <a:cxn ang="0">
                  <a:pos x="0" y="0"/>
                </a:cxn>
                <a:cxn ang="0">
                  <a:pos x="31" y="30"/>
                </a:cxn>
                <a:cxn ang="0">
                  <a:pos x="31" y="0"/>
                </a:cxn>
                <a:cxn ang="0">
                  <a:pos x="0" y="0"/>
                </a:cxn>
              </a:cxnLst>
              <a:rect l="0" t="0" r="r" b="b"/>
              <a:pathLst>
                <a:path w="31" h="30">
                  <a:moveTo>
                    <a:pt x="0" y="0"/>
                  </a:moveTo>
                  <a:lnTo>
                    <a:pt x="31" y="30"/>
                  </a:lnTo>
                  <a:lnTo>
                    <a:pt x="31" y="0"/>
                  </a:lnTo>
                  <a:lnTo>
                    <a:pt x="0" y="0"/>
                  </a:lnTo>
                </a:path>
              </a:pathLst>
            </a:custGeom>
            <a:noFill/>
            <a:ln w="1588">
              <a:solidFill>
                <a:srgbClr val="000000"/>
              </a:solidFill>
              <a:prstDash val="solid"/>
              <a:round/>
              <a:headEnd/>
              <a:tailEnd/>
            </a:ln>
          </p:spPr>
          <p:txBody>
            <a:bodyPr/>
            <a:lstStyle/>
            <a:p>
              <a:endParaRPr lang="en-GB"/>
            </a:p>
          </p:txBody>
        </p:sp>
        <p:sp>
          <p:nvSpPr>
            <p:cNvPr id="13838" name="Freeform 526"/>
            <p:cNvSpPr>
              <a:spLocks/>
            </p:cNvSpPr>
            <p:nvPr/>
          </p:nvSpPr>
          <p:spPr bwMode="auto">
            <a:xfrm>
              <a:off x="3924" y="3215"/>
              <a:ext cx="37" cy="74"/>
            </a:xfrm>
            <a:custGeom>
              <a:avLst/>
              <a:gdLst/>
              <a:ahLst/>
              <a:cxnLst>
                <a:cxn ang="0">
                  <a:pos x="30" y="0"/>
                </a:cxn>
                <a:cxn ang="0">
                  <a:pos x="30" y="59"/>
                </a:cxn>
                <a:cxn ang="0">
                  <a:pos x="0" y="59"/>
                </a:cxn>
                <a:cxn ang="0">
                  <a:pos x="30" y="89"/>
                </a:cxn>
                <a:cxn ang="0">
                  <a:pos x="30" y="207"/>
                </a:cxn>
                <a:cxn ang="0">
                  <a:pos x="59" y="237"/>
                </a:cxn>
                <a:cxn ang="0">
                  <a:pos x="89" y="237"/>
                </a:cxn>
                <a:cxn ang="0">
                  <a:pos x="89" y="296"/>
                </a:cxn>
                <a:cxn ang="0">
                  <a:pos x="149" y="296"/>
                </a:cxn>
              </a:cxnLst>
              <a:rect l="0" t="0" r="r" b="b"/>
              <a:pathLst>
                <a:path w="149" h="296">
                  <a:moveTo>
                    <a:pt x="30" y="0"/>
                  </a:moveTo>
                  <a:lnTo>
                    <a:pt x="30" y="59"/>
                  </a:lnTo>
                  <a:lnTo>
                    <a:pt x="0" y="59"/>
                  </a:lnTo>
                  <a:lnTo>
                    <a:pt x="30" y="89"/>
                  </a:lnTo>
                  <a:lnTo>
                    <a:pt x="30" y="207"/>
                  </a:lnTo>
                  <a:lnTo>
                    <a:pt x="59" y="237"/>
                  </a:lnTo>
                  <a:lnTo>
                    <a:pt x="89" y="237"/>
                  </a:lnTo>
                  <a:lnTo>
                    <a:pt x="89" y="296"/>
                  </a:lnTo>
                  <a:lnTo>
                    <a:pt x="149" y="296"/>
                  </a:lnTo>
                </a:path>
              </a:pathLst>
            </a:custGeom>
            <a:noFill/>
            <a:ln w="1588">
              <a:solidFill>
                <a:srgbClr val="000000"/>
              </a:solidFill>
              <a:prstDash val="solid"/>
              <a:round/>
              <a:headEnd/>
              <a:tailEnd/>
            </a:ln>
          </p:spPr>
          <p:txBody>
            <a:bodyPr/>
            <a:lstStyle/>
            <a:p>
              <a:endParaRPr lang="en-GB"/>
            </a:p>
          </p:txBody>
        </p:sp>
        <p:sp>
          <p:nvSpPr>
            <p:cNvPr id="13839" name="Freeform 527"/>
            <p:cNvSpPr>
              <a:spLocks/>
            </p:cNvSpPr>
            <p:nvPr/>
          </p:nvSpPr>
          <p:spPr bwMode="auto">
            <a:xfrm>
              <a:off x="3909" y="3289"/>
              <a:ext cx="59" cy="104"/>
            </a:xfrm>
            <a:custGeom>
              <a:avLst/>
              <a:gdLst/>
              <a:ahLst/>
              <a:cxnLst>
                <a:cxn ang="0">
                  <a:pos x="0" y="415"/>
                </a:cxn>
                <a:cxn ang="0">
                  <a:pos x="29" y="415"/>
                </a:cxn>
                <a:cxn ang="0">
                  <a:pos x="59" y="385"/>
                </a:cxn>
                <a:cxn ang="0">
                  <a:pos x="59" y="297"/>
                </a:cxn>
                <a:cxn ang="0">
                  <a:pos x="89" y="267"/>
                </a:cxn>
                <a:cxn ang="0">
                  <a:pos x="118" y="297"/>
                </a:cxn>
                <a:cxn ang="0">
                  <a:pos x="118" y="267"/>
                </a:cxn>
                <a:cxn ang="0">
                  <a:pos x="148" y="267"/>
                </a:cxn>
                <a:cxn ang="0">
                  <a:pos x="148" y="209"/>
                </a:cxn>
                <a:cxn ang="0">
                  <a:pos x="178" y="179"/>
                </a:cxn>
                <a:cxn ang="0">
                  <a:pos x="178" y="148"/>
                </a:cxn>
                <a:cxn ang="0">
                  <a:pos x="208" y="148"/>
                </a:cxn>
                <a:cxn ang="0">
                  <a:pos x="236" y="118"/>
                </a:cxn>
                <a:cxn ang="0">
                  <a:pos x="236" y="60"/>
                </a:cxn>
                <a:cxn ang="0">
                  <a:pos x="208" y="29"/>
                </a:cxn>
                <a:cxn ang="0">
                  <a:pos x="236" y="29"/>
                </a:cxn>
                <a:cxn ang="0">
                  <a:pos x="208" y="0"/>
                </a:cxn>
              </a:cxnLst>
              <a:rect l="0" t="0" r="r" b="b"/>
              <a:pathLst>
                <a:path w="236" h="415">
                  <a:moveTo>
                    <a:pt x="0" y="415"/>
                  </a:moveTo>
                  <a:lnTo>
                    <a:pt x="29" y="415"/>
                  </a:lnTo>
                  <a:lnTo>
                    <a:pt x="59" y="385"/>
                  </a:lnTo>
                  <a:lnTo>
                    <a:pt x="59" y="297"/>
                  </a:lnTo>
                  <a:lnTo>
                    <a:pt x="89" y="267"/>
                  </a:lnTo>
                  <a:lnTo>
                    <a:pt x="118" y="297"/>
                  </a:lnTo>
                  <a:lnTo>
                    <a:pt x="118" y="267"/>
                  </a:lnTo>
                  <a:lnTo>
                    <a:pt x="148" y="267"/>
                  </a:lnTo>
                  <a:lnTo>
                    <a:pt x="148" y="209"/>
                  </a:lnTo>
                  <a:lnTo>
                    <a:pt x="178" y="179"/>
                  </a:lnTo>
                  <a:lnTo>
                    <a:pt x="178" y="148"/>
                  </a:lnTo>
                  <a:lnTo>
                    <a:pt x="208" y="148"/>
                  </a:lnTo>
                  <a:lnTo>
                    <a:pt x="236" y="118"/>
                  </a:lnTo>
                  <a:lnTo>
                    <a:pt x="236" y="60"/>
                  </a:lnTo>
                  <a:lnTo>
                    <a:pt x="208" y="29"/>
                  </a:lnTo>
                  <a:lnTo>
                    <a:pt x="236" y="29"/>
                  </a:lnTo>
                  <a:lnTo>
                    <a:pt x="208" y="0"/>
                  </a:lnTo>
                </a:path>
              </a:pathLst>
            </a:custGeom>
            <a:noFill/>
            <a:ln w="1588">
              <a:solidFill>
                <a:srgbClr val="000000"/>
              </a:solidFill>
              <a:prstDash val="solid"/>
              <a:round/>
              <a:headEnd/>
              <a:tailEnd/>
            </a:ln>
          </p:spPr>
          <p:txBody>
            <a:bodyPr/>
            <a:lstStyle/>
            <a:p>
              <a:endParaRPr lang="en-GB"/>
            </a:p>
          </p:txBody>
        </p:sp>
        <p:sp>
          <p:nvSpPr>
            <p:cNvPr id="13840" name="Freeform 528"/>
            <p:cNvSpPr>
              <a:spLocks/>
            </p:cNvSpPr>
            <p:nvPr/>
          </p:nvSpPr>
          <p:spPr bwMode="auto">
            <a:xfrm>
              <a:off x="2968" y="2571"/>
              <a:ext cx="119" cy="156"/>
            </a:xfrm>
            <a:custGeom>
              <a:avLst/>
              <a:gdLst/>
              <a:ahLst/>
              <a:cxnLst>
                <a:cxn ang="0">
                  <a:pos x="0" y="0"/>
                </a:cxn>
                <a:cxn ang="0">
                  <a:pos x="30" y="0"/>
                </a:cxn>
                <a:cxn ang="0">
                  <a:pos x="59" y="28"/>
                </a:cxn>
                <a:cxn ang="0">
                  <a:pos x="59" y="57"/>
                </a:cxn>
                <a:cxn ang="0">
                  <a:pos x="90" y="87"/>
                </a:cxn>
                <a:cxn ang="0">
                  <a:pos x="148" y="87"/>
                </a:cxn>
                <a:cxn ang="0">
                  <a:pos x="179" y="118"/>
                </a:cxn>
                <a:cxn ang="0">
                  <a:pos x="236" y="118"/>
                </a:cxn>
                <a:cxn ang="0">
                  <a:pos x="236" y="87"/>
                </a:cxn>
                <a:cxn ang="0">
                  <a:pos x="266" y="87"/>
                </a:cxn>
                <a:cxn ang="0">
                  <a:pos x="266" y="118"/>
                </a:cxn>
                <a:cxn ang="0">
                  <a:pos x="297" y="118"/>
                </a:cxn>
                <a:cxn ang="0">
                  <a:pos x="327" y="146"/>
                </a:cxn>
                <a:cxn ang="0">
                  <a:pos x="473" y="146"/>
                </a:cxn>
                <a:cxn ang="0">
                  <a:pos x="473" y="176"/>
                </a:cxn>
                <a:cxn ang="0">
                  <a:pos x="355" y="294"/>
                </a:cxn>
                <a:cxn ang="0">
                  <a:pos x="355" y="355"/>
                </a:cxn>
                <a:cxn ang="0">
                  <a:pos x="327" y="382"/>
                </a:cxn>
                <a:cxn ang="0">
                  <a:pos x="327" y="413"/>
                </a:cxn>
                <a:cxn ang="0">
                  <a:pos x="297" y="443"/>
                </a:cxn>
                <a:cxn ang="0">
                  <a:pos x="297" y="473"/>
                </a:cxn>
                <a:cxn ang="0">
                  <a:pos x="327" y="473"/>
                </a:cxn>
                <a:cxn ang="0">
                  <a:pos x="297" y="502"/>
                </a:cxn>
                <a:cxn ang="0">
                  <a:pos x="297" y="561"/>
                </a:cxn>
                <a:cxn ang="0">
                  <a:pos x="266" y="591"/>
                </a:cxn>
                <a:cxn ang="0">
                  <a:pos x="297" y="620"/>
                </a:cxn>
              </a:cxnLst>
              <a:rect l="0" t="0" r="r" b="b"/>
              <a:pathLst>
                <a:path w="473" h="620">
                  <a:moveTo>
                    <a:pt x="0" y="0"/>
                  </a:moveTo>
                  <a:lnTo>
                    <a:pt x="30" y="0"/>
                  </a:lnTo>
                  <a:lnTo>
                    <a:pt x="59" y="28"/>
                  </a:lnTo>
                  <a:lnTo>
                    <a:pt x="59" y="57"/>
                  </a:lnTo>
                  <a:lnTo>
                    <a:pt x="90" y="87"/>
                  </a:lnTo>
                  <a:lnTo>
                    <a:pt x="148" y="87"/>
                  </a:lnTo>
                  <a:lnTo>
                    <a:pt x="179" y="118"/>
                  </a:lnTo>
                  <a:lnTo>
                    <a:pt x="236" y="118"/>
                  </a:lnTo>
                  <a:lnTo>
                    <a:pt x="236" y="87"/>
                  </a:lnTo>
                  <a:lnTo>
                    <a:pt x="266" y="87"/>
                  </a:lnTo>
                  <a:lnTo>
                    <a:pt x="266" y="118"/>
                  </a:lnTo>
                  <a:lnTo>
                    <a:pt x="297" y="118"/>
                  </a:lnTo>
                  <a:lnTo>
                    <a:pt x="327" y="146"/>
                  </a:lnTo>
                  <a:lnTo>
                    <a:pt x="473" y="146"/>
                  </a:lnTo>
                  <a:lnTo>
                    <a:pt x="473" y="176"/>
                  </a:lnTo>
                  <a:lnTo>
                    <a:pt x="355" y="294"/>
                  </a:lnTo>
                  <a:lnTo>
                    <a:pt x="355" y="355"/>
                  </a:lnTo>
                  <a:lnTo>
                    <a:pt x="327" y="382"/>
                  </a:lnTo>
                  <a:lnTo>
                    <a:pt x="327" y="413"/>
                  </a:lnTo>
                  <a:lnTo>
                    <a:pt x="297" y="443"/>
                  </a:lnTo>
                  <a:lnTo>
                    <a:pt x="297" y="473"/>
                  </a:lnTo>
                  <a:lnTo>
                    <a:pt x="327" y="473"/>
                  </a:lnTo>
                  <a:lnTo>
                    <a:pt x="297" y="502"/>
                  </a:lnTo>
                  <a:lnTo>
                    <a:pt x="297" y="561"/>
                  </a:lnTo>
                  <a:lnTo>
                    <a:pt x="266" y="591"/>
                  </a:lnTo>
                  <a:lnTo>
                    <a:pt x="297" y="620"/>
                  </a:lnTo>
                </a:path>
              </a:pathLst>
            </a:custGeom>
            <a:noFill/>
            <a:ln w="1588">
              <a:solidFill>
                <a:srgbClr val="000000"/>
              </a:solidFill>
              <a:prstDash val="solid"/>
              <a:round/>
              <a:headEnd/>
              <a:tailEnd/>
            </a:ln>
          </p:spPr>
          <p:txBody>
            <a:bodyPr/>
            <a:lstStyle/>
            <a:p>
              <a:endParaRPr lang="en-GB"/>
            </a:p>
          </p:txBody>
        </p:sp>
        <p:sp>
          <p:nvSpPr>
            <p:cNvPr id="13841" name="Freeform 529"/>
            <p:cNvSpPr>
              <a:spLocks/>
            </p:cNvSpPr>
            <p:nvPr/>
          </p:nvSpPr>
          <p:spPr bwMode="auto">
            <a:xfrm>
              <a:off x="3043" y="2712"/>
              <a:ext cx="133" cy="22"/>
            </a:xfrm>
            <a:custGeom>
              <a:avLst/>
              <a:gdLst/>
              <a:ahLst/>
              <a:cxnLst>
                <a:cxn ang="0">
                  <a:pos x="533" y="89"/>
                </a:cxn>
                <a:cxn ang="0">
                  <a:pos x="533" y="59"/>
                </a:cxn>
                <a:cxn ang="0">
                  <a:pos x="474" y="59"/>
                </a:cxn>
                <a:cxn ang="0">
                  <a:pos x="474" y="30"/>
                </a:cxn>
                <a:cxn ang="0">
                  <a:pos x="296" y="30"/>
                </a:cxn>
                <a:cxn ang="0">
                  <a:pos x="296" y="0"/>
                </a:cxn>
                <a:cxn ang="0">
                  <a:pos x="237" y="0"/>
                </a:cxn>
                <a:cxn ang="0">
                  <a:pos x="237" y="30"/>
                </a:cxn>
                <a:cxn ang="0">
                  <a:pos x="267" y="30"/>
                </a:cxn>
                <a:cxn ang="0">
                  <a:pos x="267" y="59"/>
                </a:cxn>
                <a:cxn ang="0">
                  <a:pos x="0" y="59"/>
                </a:cxn>
              </a:cxnLst>
              <a:rect l="0" t="0" r="r" b="b"/>
              <a:pathLst>
                <a:path w="533" h="89">
                  <a:moveTo>
                    <a:pt x="533" y="89"/>
                  </a:moveTo>
                  <a:lnTo>
                    <a:pt x="533" y="59"/>
                  </a:lnTo>
                  <a:lnTo>
                    <a:pt x="474" y="59"/>
                  </a:lnTo>
                  <a:lnTo>
                    <a:pt x="474" y="30"/>
                  </a:lnTo>
                  <a:lnTo>
                    <a:pt x="296" y="30"/>
                  </a:lnTo>
                  <a:lnTo>
                    <a:pt x="296" y="0"/>
                  </a:lnTo>
                  <a:lnTo>
                    <a:pt x="237" y="0"/>
                  </a:lnTo>
                  <a:lnTo>
                    <a:pt x="237" y="30"/>
                  </a:lnTo>
                  <a:lnTo>
                    <a:pt x="267" y="30"/>
                  </a:lnTo>
                  <a:lnTo>
                    <a:pt x="267" y="59"/>
                  </a:lnTo>
                  <a:lnTo>
                    <a:pt x="0" y="59"/>
                  </a:lnTo>
                </a:path>
              </a:pathLst>
            </a:custGeom>
            <a:noFill/>
            <a:ln w="1588">
              <a:solidFill>
                <a:srgbClr val="000000"/>
              </a:solidFill>
              <a:prstDash val="solid"/>
              <a:round/>
              <a:headEnd/>
              <a:tailEnd/>
            </a:ln>
          </p:spPr>
          <p:txBody>
            <a:bodyPr/>
            <a:lstStyle/>
            <a:p>
              <a:endParaRPr lang="en-GB"/>
            </a:p>
          </p:txBody>
        </p:sp>
        <p:sp>
          <p:nvSpPr>
            <p:cNvPr id="13842" name="Freeform 530"/>
            <p:cNvSpPr>
              <a:spLocks/>
            </p:cNvSpPr>
            <p:nvPr/>
          </p:nvSpPr>
          <p:spPr bwMode="auto">
            <a:xfrm>
              <a:off x="3176" y="2734"/>
              <a:ext cx="7" cy="22"/>
            </a:xfrm>
            <a:custGeom>
              <a:avLst/>
              <a:gdLst/>
              <a:ahLst/>
              <a:cxnLst>
                <a:cxn ang="0">
                  <a:pos x="0" y="88"/>
                </a:cxn>
                <a:cxn ang="0">
                  <a:pos x="0" y="30"/>
                </a:cxn>
                <a:cxn ang="0">
                  <a:pos x="30" y="30"/>
                </a:cxn>
                <a:cxn ang="0">
                  <a:pos x="0" y="0"/>
                </a:cxn>
              </a:cxnLst>
              <a:rect l="0" t="0" r="r" b="b"/>
              <a:pathLst>
                <a:path w="30" h="88">
                  <a:moveTo>
                    <a:pt x="0" y="88"/>
                  </a:moveTo>
                  <a:lnTo>
                    <a:pt x="0" y="30"/>
                  </a:lnTo>
                  <a:lnTo>
                    <a:pt x="30" y="30"/>
                  </a:lnTo>
                  <a:lnTo>
                    <a:pt x="0" y="0"/>
                  </a:lnTo>
                </a:path>
              </a:pathLst>
            </a:custGeom>
            <a:noFill/>
            <a:ln w="1588">
              <a:solidFill>
                <a:srgbClr val="000000"/>
              </a:solidFill>
              <a:prstDash val="solid"/>
              <a:round/>
              <a:headEnd/>
              <a:tailEnd/>
            </a:ln>
          </p:spPr>
          <p:txBody>
            <a:bodyPr/>
            <a:lstStyle/>
            <a:p>
              <a:endParaRPr lang="en-GB"/>
            </a:p>
          </p:txBody>
        </p:sp>
        <p:sp>
          <p:nvSpPr>
            <p:cNvPr id="13843" name="Freeform 531"/>
            <p:cNvSpPr>
              <a:spLocks/>
            </p:cNvSpPr>
            <p:nvPr/>
          </p:nvSpPr>
          <p:spPr bwMode="auto">
            <a:xfrm>
              <a:off x="2931" y="2564"/>
              <a:ext cx="37" cy="7"/>
            </a:xfrm>
            <a:custGeom>
              <a:avLst/>
              <a:gdLst/>
              <a:ahLst/>
              <a:cxnLst>
                <a:cxn ang="0">
                  <a:pos x="0" y="0"/>
                </a:cxn>
                <a:cxn ang="0">
                  <a:pos x="29" y="31"/>
                </a:cxn>
                <a:cxn ang="0">
                  <a:pos x="59" y="31"/>
                </a:cxn>
                <a:cxn ang="0">
                  <a:pos x="89" y="0"/>
                </a:cxn>
                <a:cxn ang="0">
                  <a:pos x="120" y="0"/>
                </a:cxn>
                <a:cxn ang="0">
                  <a:pos x="148" y="31"/>
                </a:cxn>
              </a:cxnLst>
              <a:rect l="0" t="0" r="r" b="b"/>
              <a:pathLst>
                <a:path w="148" h="31">
                  <a:moveTo>
                    <a:pt x="0" y="0"/>
                  </a:moveTo>
                  <a:lnTo>
                    <a:pt x="29" y="31"/>
                  </a:lnTo>
                  <a:lnTo>
                    <a:pt x="59" y="31"/>
                  </a:lnTo>
                  <a:lnTo>
                    <a:pt x="89" y="0"/>
                  </a:lnTo>
                  <a:lnTo>
                    <a:pt x="120" y="0"/>
                  </a:lnTo>
                  <a:lnTo>
                    <a:pt x="148" y="31"/>
                  </a:lnTo>
                </a:path>
              </a:pathLst>
            </a:custGeom>
            <a:noFill/>
            <a:ln w="1588">
              <a:solidFill>
                <a:srgbClr val="000000"/>
              </a:solidFill>
              <a:prstDash val="solid"/>
              <a:round/>
              <a:headEnd/>
              <a:tailEnd/>
            </a:ln>
          </p:spPr>
          <p:txBody>
            <a:bodyPr/>
            <a:lstStyle/>
            <a:p>
              <a:endParaRPr lang="en-GB"/>
            </a:p>
          </p:txBody>
        </p:sp>
        <p:sp>
          <p:nvSpPr>
            <p:cNvPr id="13844" name="Freeform 532"/>
            <p:cNvSpPr>
              <a:spLocks/>
            </p:cNvSpPr>
            <p:nvPr/>
          </p:nvSpPr>
          <p:spPr bwMode="auto">
            <a:xfrm>
              <a:off x="2953" y="2512"/>
              <a:ext cx="23" cy="59"/>
            </a:xfrm>
            <a:custGeom>
              <a:avLst/>
              <a:gdLst/>
              <a:ahLst/>
              <a:cxnLst>
                <a:cxn ang="0">
                  <a:pos x="0" y="0"/>
                </a:cxn>
                <a:cxn ang="0">
                  <a:pos x="0" y="59"/>
                </a:cxn>
                <a:cxn ang="0">
                  <a:pos x="31" y="89"/>
                </a:cxn>
                <a:cxn ang="0">
                  <a:pos x="31" y="119"/>
                </a:cxn>
                <a:cxn ang="0">
                  <a:pos x="59" y="119"/>
                </a:cxn>
                <a:cxn ang="0">
                  <a:pos x="89" y="147"/>
                </a:cxn>
                <a:cxn ang="0">
                  <a:pos x="59" y="177"/>
                </a:cxn>
                <a:cxn ang="0">
                  <a:pos x="59" y="238"/>
                </a:cxn>
              </a:cxnLst>
              <a:rect l="0" t="0" r="r" b="b"/>
              <a:pathLst>
                <a:path w="89" h="238">
                  <a:moveTo>
                    <a:pt x="0" y="0"/>
                  </a:moveTo>
                  <a:lnTo>
                    <a:pt x="0" y="59"/>
                  </a:lnTo>
                  <a:lnTo>
                    <a:pt x="31" y="89"/>
                  </a:lnTo>
                  <a:lnTo>
                    <a:pt x="31" y="119"/>
                  </a:lnTo>
                  <a:lnTo>
                    <a:pt x="59" y="119"/>
                  </a:lnTo>
                  <a:lnTo>
                    <a:pt x="89" y="147"/>
                  </a:lnTo>
                  <a:lnTo>
                    <a:pt x="59" y="177"/>
                  </a:lnTo>
                  <a:lnTo>
                    <a:pt x="59" y="238"/>
                  </a:lnTo>
                </a:path>
              </a:pathLst>
            </a:custGeom>
            <a:noFill/>
            <a:ln w="1588">
              <a:solidFill>
                <a:srgbClr val="000000"/>
              </a:solidFill>
              <a:prstDash val="solid"/>
              <a:round/>
              <a:headEnd/>
              <a:tailEnd/>
            </a:ln>
          </p:spPr>
          <p:txBody>
            <a:bodyPr/>
            <a:lstStyle/>
            <a:p>
              <a:endParaRPr lang="en-GB"/>
            </a:p>
          </p:txBody>
        </p:sp>
        <p:sp>
          <p:nvSpPr>
            <p:cNvPr id="13845" name="Freeform 533"/>
            <p:cNvSpPr>
              <a:spLocks/>
            </p:cNvSpPr>
            <p:nvPr/>
          </p:nvSpPr>
          <p:spPr bwMode="auto">
            <a:xfrm>
              <a:off x="2931" y="2727"/>
              <a:ext cx="112" cy="140"/>
            </a:xfrm>
            <a:custGeom>
              <a:avLst/>
              <a:gdLst/>
              <a:ahLst/>
              <a:cxnLst>
                <a:cxn ang="0">
                  <a:pos x="445" y="0"/>
                </a:cxn>
                <a:cxn ang="0">
                  <a:pos x="414" y="30"/>
                </a:cxn>
                <a:cxn ang="0">
                  <a:pos x="414" y="60"/>
                </a:cxn>
                <a:cxn ang="0">
                  <a:pos x="357" y="60"/>
                </a:cxn>
                <a:cxn ang="0">
                  <a:pos x="327" y="30"/>
                </a:cxn>
                <a:cxn ang="0">
                  <a:pos x="296" y="30"/>
                </a:cxn>
                <a:cxn ang="0">
                  <a:pos x="296" y="60"/>
                </a:cxn>
                <a:cxn ang="0">
                  <a:pos x="266" y="90"/>
                </a:cxn>
                <a:cxn ang="0">
                  <a:pos x="296" y="90"/>
                </a:cxn>
                <a:cxn ang="0">
                  <a:pos x="148" y="237"/>
                </a:cxn>
                <a:cxn ang="0">
                  <a:pos x="148" y="266"/>
                </a:cxn>
                <a:cxn ang="0">
                  <a:pos x="29" y="385"/>
                </a:cxn>
                <a:cxn ang="0">
                  <a:pos x="59" y="385"/>
                </a:cxn>
                <a:cxn ang="0">
                  <a:pos x="59" y="415"/>
                </a:cxn>
                <a:cxn ang="0">
                  <a:pos x="0" y="473"/>
                </a:cxn>
                <a:cxn ang="0">
                  <a:pos x="59" y="473"/>
                </a:cxn>
                <a:cxn ang="0">
                  <a:pos x="89" y="446"/>
                </a:cxn>
                <a:cxn ang="0">
                  <a:pos x="89" y="415"/>
                </a:cxn>
                <a:cxn ang="0">
                  <a:pos x="120" y="385"/>
                </a:cxn>
                <a:cxn ang="0">
                  <a:pos x="238" y="385"/>
                </a:cxn>
                <a:cxn ang="0">
                  <a:pos x="238" y="473"/>
                </a:cxn>
                <a:cxn ang="0">
                  <a:pos x="266" y="503"/>
                </a:cxn>
                <a:cxn ang="0">
                  <a:pos x="266" y="534"/>
                </a:cxn>
                <a:cxn ang="0">
                  <a:pos x="296" y="564"/>
                </a:cxn>
              </a:cxnLst>
              <a:rect l="0" t="0" r="r" b="b"/>
              <a:pathLst>
                <a:path w="445" h="564">
                  <a:moveTo>
                    <a:pt x="445" y="0"/>
                  </a:moveTo>
                  <a:lnTo>
                    <a:pt x="414" y="30"/>
                  </a:lnTo>
                  <a:lnTo>
                    <a:pt x="414" y="60"/>
                  </a:lnTo>
                  <a:lnTo>
                    <a:pt x="357" y="60"/>
                  </a:lnTo>
                  <a:lnTo>
                    <a:pt x="327" y="30"/>
                  </a:lnTo>
                  <a:lnTo>
                    <a:pt x="296" y="30"/>
                  </a:lnTo>
                  <a:lnTo>
                    <a:pt x="296" y="60"/>
                  </a:lnTo>
                  <a:lnTo>
                    <a:pt x="266" y="90"/>
                  </a:lnTo>
                  <a:lnTo>
                    <a:pt x="296" y="90"/>
                  </a:lnTo>
                  <a:lnTo>
                    <a:pt x="148" y="237"/>
                  </a:lnTo>
                  <a:lnTo>
                    <a:pt x="148" y="266"/>
                  </a:lnTo>
                  <a:lnTo>
                    <a:pt x="29" y="385"/>
                  </a:lnTo>
                  <a:lnTo>
                    <a:pt x="59" y="385"/>
                  </a:lnTo>
                  <a:lnTo>
                    <a:pt x="59" y="415"/>
                  </a:lnTo>
                  <a:lnTo>
                    <a:pt x="0" y="473"/>
                  </a:lnTo>
                  <a:lnTo>
                    <a:pt x="59" y="473"/>
                  </a:lnTo>
                  <a:lnTo>
                    <a:pt x="89" y="446"/>
                  </a:lnTo>
                  <a:lnTo>
                    <a:pt x="89" y="415"/>
                  </a:lnTo>
                  <a:lnTo>
                    <a:pt x="120" y="385"/>
                  </a:lnTo>
                  <a:lnTo>
                    <a:pt x="238" y="385"/>
                  </a:lnTo>
                  <a:lnTo>
                    <a:pt x="238" y="473"/>
                  </a:lnTo>
                  <a:lnTo>
                    <a:pt x="266" y="503"/>
                  </a:lnTo>
                  <a:lnTo>
                    <a:pt x="266" y="534"/>
                  </a:lnTo>
                  <a:lnTo>
                    <a:pt x="296" y="564"/>
                  </a:lnTo>
                </a:path>
              </a:pathLst>
            </a:custGeom>
            <a:noFill/>
            <a:ln w="1588">
              <a:solidFill>
                <a:srgbClr val="000000"/>
              </a:solidFill>
              <a:prstDash val="solid"/>
              <a:round/>
              <a:headEnd/>
              <a:tailEnd/>
            </a:ln>
          </p:spPr>
          <p:txBody>
            <a:bodyPr/>
            <a:lstStyle/>
            <a:p>
              <a:endParaRPr lang="en-GB"/>
            </a:p>
          </p:txBody>
        </p:sp>
        <p:sp>
          <p:nvSpPr>
            <p:cNvPr id="13846" name="Freeform 534"/>
            <p:cNvSpPr>
              <a:spLocks/>
            </p:cNvSpPr>
            <p:nvPr/>
          </p:nvSpPr>
          <p:spPr bwMode="auto">
            <a:xfrm>
              <a:off x="3005" y="2786"/>
              <a:ext cx="230" cy="88"/>
            </a:xfrm>
            <a:custGeom>
              <a:avLst/>
              <a:gdLst/>
              <a:ahLst/>
              <a:cxnLst>
                <a:cxn ang="0">
                  <a:pos x="0" y="327"/>
                </a:cxn>
                <a:cxn ang="0">
                  <a:pos x="118" y="327"/>
                </a:cxn>
                <a:cxn ang="0">
                  <a:pos x="149" y="297"/>
                </a:cxn>
                <a:cxn ang="0">
                  <a:pos x="179" y="297"/>
                </a:cxn>
                <a:cxn ang="0">
                  <a:pos x="207" y="327"/>
                </a:cxn>
                <a:cxn ang="0">
                  <a:pos x="298" y="236"/>
                </a:cxn>
                <a:cxn ang="0">
                  <a:pos x="298" y="209"/>
                </a:cxn>
                <a:cxn ang="0">
                  <a:pos x="356" y="148"/>
                </a:cxn>
                <a:cxn ang="0">
                  <a:pos x="386" y="178"/>
                </a:cxn>
                <a:cxn ang="0">
                  <a:pos x="386" y="209"/>
                </a:cxn>
                <a:cxn ang="0">
                  <a:pos x="445" y="266"/>
                </a:cxn>
                <a:cxn ang="0">
                  <a:pos x="475" y="266"/>
                </a:cxn>
                <a:cxn ang="0">
                  <a:pos x="475" y="297"/>
                </a:cxn>
                <a:cxn ang="0">
                  <a:pos x="505" y="327"/>
                </a:cxn>
                <a:cxn ang="0">
                  <a:pos x="505" y="355"/>
                </a:cxn>
                <a:cxn ang="0">
                  <a:pos x="534" y="355"/>
                </a:cxn>
                <a:cxn ang="0">
                  <a:pos x="534" y="297"/>
                </a:cxn>
                <a:cxn ang="0">
                  <a:pos x="563" y="266"/>
                </a:cxn>
                <a:cxn ang="0">
                  <a:pos x="563" y="236"/>
                </a:cxn>
                <a:cxn ang="0">
                  <a:pos x="593" y="209"/>
                </a:cxn>
                <a:cxn ang="0">
                  <a:pos x="593" y="118"/>
                </a:cxn>
                <a:cxn ang="0">
                  <a:pos x="653" y="118"/>
                </a:cxn>
                <a:cxn ang="0">
                  <a:pos x="653" y="178"/>
                </a:cxn>
                <a:cxn ang="0">
                  <a:pos x="682" y="209"/>
                </a:cxn>
                <a:cxn ang="0">
                  <a:pos x="712" y="178"/>
                </a:cxn>
                <a:cxn ang="0">
                  <a:pos x="772" y="178"/>
                </a:cxn>
                <a:cxn ang="0">
                  <a:pos x="800" y="209"/>
                </a:cxn>
                <a:cxn ang="0">
                  <a:pos x="830" y="209"/>
                </a:cxn>
                <a:cxn ang="0">
                  <a:pos x="830" y="148"/>
                </a:cxn>
                <a:cxn ang="0">
                  <a:pos x="800" y="148"/>
                </a:cxn>
                <a:cxn ang="0">
                  <a:pos x="800" y="118"/>
                </a:cxn>
                <a:cxn ang="0">
                  <a:pos x="830" y="90"/>
                </a:cxn>
                <a:cxn ang="0">
                  <a:pos x="860" y="90"/>
                </a:cxn>
                <a:cxn ang="0">
                  <a:pos x="891" y="118"/>
                </a:cxn>
                <a:cxn ang="0">
                  <a:pos x="919" y="118"/>
                </a:cxn>
                <a:cxn ang="0">
                  <a:pos x="919" y="0"/>
                </a:cxn>
              </a:cxnLst>
              <a:rect l="0" t="0" r="r" b="b"/>
              <a:pathLst>
                <a:path w="919" h="355">
                  <a:moveTo>
                    <a:pt x="0" y="327"/>
                  </a:moveTo>
                  <a:lnTo>
                    <a:pt x="118" y="327"/>
                  </a:lnTo>
                  <a:lnTo>
                    <a:pt x="149" y="297"/>
                  </a:lnTo>
                  <a:lnTo>
                    <a:pt x="179" y="297"/>
                  </a:lnTo>
                  <a:lnTo>
                    <a:pt x="207" y="327"/>
                  </a:lnTo>
                  <a:lnTo>
                    <a:pt x="298" y="236"/>
                  </a:lnTo>
                  <a:lnTo>
                    <a:pt x="298" y="209"/>
                  </a:lnTo>
                  <a:lnTo>
                    <a:pt x="356" y="148"/>
                  </a:lnTo>
                  <a:lnTo>
                    <a:pt x="386" y="178"/>
                  </a:lnTo>
                  <a:lnTo>
                    <a:pt x="386" y="209"/>
                  </a:lnTo>
                  <a:lnTo>
                    <a:pt x="445" y="266"/>
                  </a:lnTo>
                  <a:lnTo>
                    <a:pt x="475" y="266"/>
                  </a:lnTo>
                  <a:lnTo>
                    <a:pt x="475" y="297"/>
                  </a:lnTo>
                  <a:lnTo>
                    <a:pt x="505" y="327"/>
                  </a:lnTo>
                  <a:lnTo>
                    <a:pt x="505" y="355"/>
                  </a:lnTo>
                  <a:lnTo>
                    <a:pt x="534" y="355"/>
                  </a:lnTo>
                  <a:lnTo>
                    <a:pt x="534" y="297"/>
                  </a:lnTo>
                  <a:lnTo>
                    <a:pt x="563" y="266"/>
                  </a:lnTo>
                  <a:lnTo>
                    <a:pt x="563" y="236"/>
                  </a:lnTo>
                  <a:lnTo>
                    <a:pt x="593" y="209"/>
                  </a:lnTo>
                  <a:lnTo>
                    <a:pt x="593" y="118"/>
                  </a:lnTo>
                  <a:lnTo>
                    <a:pt x="653" y="118"/>
                  </a:lnTo>
                  <a:lnTo>
                    <a:pt x="653" y="178"/>
                  </a:lnTo>
                  <a:lnTo>
                    <a:pt x="682" y="209"/>
                  </a:lnTo>
                  <a:lnTo>
                    <a:pt x="712" y="178"/>
                  </a:lnTo>
                  <a:lnTo>
                    <a:pt x="772" y="178"/>
                  </a:lnTo>
                  <a:lnTo>
                    <a:pt x="800" y="209"/>
                  </a:lnTo>
                  <a:lnTo>
                    <a:pt x="830" y="209"/>
                  </a:lnTo>
                  <a:lnTo>
                    <a:pt x="830" y="148"/>
                  </a:lnTo>
                  <a:lnTo>
                    <a:pt x="800" y="148"/>
                  </a:lnTo>
                  <a:lnTo>
                    <a:pt x="800" y="118"/>
                  </a:lnTo>
                  <a:lnTo>
                    <a:pt x="830" y="90"/>
                  </a:lnTo>
                  <a:lnTo>
                    <a:pt x="860" y="90"/>
                  </a:lnTo>
                  <a:lnTo>
                    <a:pt x="891" y="118"/>
                  </a:lnTo>
                  <a:lnTo>
                    <a:pt x="919" y="118"/>
                  </a:lnTo>
                  <a:lnTo>
                    <a:pt x="919" y="0"/>
                  </a:lnTo>
                </a:path>
              </a:pathLst>
            </a:custGeom>
            <a:noFill/>
            <a:ln w="1588">
              <a:solidFill>
                <a:srgbClr val="000000"/>
              </a:solidFill>
              <a:prstDash val="solid"/>
              <a:round/>
              <a:headEnd/>
              <a:tailEnd/>
            </a:ln>
          </p:spPr>
          <p:txBody>
            <a:bodyPr/>
            <a:lstStyle/>
            <a:p>
              <a:endParaRPr lang="en-GB"/>
            </a:p>
          </p:txBody>
        </p:sp>
        <p:sp>
          <p:nvSpPr>
            <p:cNvPr id="13847" name="Freeform 535"/>
            <p:cNvSpPr>
              <a:spLocks/>
            </p:cNvSpPr>
            <p:nvPr/>
          </p:nvSpPr>
          <p:spPr bwMode="auto">
            <a:xfrm>
              <a:off x="2976" y="2867"/>
              <a:ext cx="74" cy="178"/>
            </a:xfrm>
            <a:custGeom>
              <a:avLst/>
              <a:gdLst/>
              <a:ahLst/>
              <a:cxnLst>
                <a:cxn ang="0">
                  <a:pos x="236" y="711"/>
                </a:cxn>
                <a:cxn ang="0">
                  <a:pos x="236" y="680"/>
                </a:cxn>
                <a:cxn ang="0">
                  <a:pos x="297" y="620"/>
                </a:cxn>
                <a:cxn ang="0">
                  <a:pos x="267" y="591"/>
                </a:cxn>
                <a:cxn ang="0">
                  <a:pos x="179" y="591"/>
                </a:cxn>
                <a:cxn ang="0">
                  <a:pos x="149" y="561"/>
                </a:cxn>
                <a:cxn ang="0">
                  <a:pos x="118" y="561"/>
                </a:cxn>
                <a:cxn ang="0">
                  <a:pos x="60" y="502"/>
                </a:cxn>
                <a:cxn ang="0">
                  <a:pos x="60" y="473"/>
                </a:cxn>
                <a:cxn ang="0">
                  <a:pos x="88" y="443"/>
                </a:cxn>
                <a:cxn ang="0">
                  <a:pos x="88" y="413"/>
                </a:cxn>
                <a:cxn ang="0">
                  <a:pos x="118" y="413"/>
                </a:cxn>
                <a:cxn ang="0">
                  <a:pos x="118" y="383"/>
                </a:cxn>
                <a:cxn ang="0">
                  <a:pos x="88" y="355"/>
                </a:cxn>
                <a:cxn ang="0">
                  <a:pos x="29" y="325"/>
                </a:cxn>
                <a:cxn ang="0">
                  <a:pos x="29" y="295"/>
                </a:cxn>
                <a:cxn ang="0">
                  <a:pos x="0" y="265"/>
                </a:cxn>
                <a:cxn ang="0">
                  <a:pos x="29" y="265"/>
                </a:cxn>
                <a:cxn ang="0">
                  <a:pos x="29" y="236"/>
                </a:cxn>
                <a:cxn ang="0">
                  <a:pos x="88" y="265"/>
                </a:cxn>
                <a:cxn ang="0">
                  <a:pos x="88" y="236"/>
                </a:cxn>
                <a:cxn ang="0">
                  <a:pos x="118" y="236"/>
                </a:cxn>
                <a:cxn ang="0">
                  <a:pos x="149" y="207"/>
                </a:cxn>
                <a:cxn ang="0">
                  <a:pos x="149" y="177"/>
                </a:cxn>
                <a:cxn ang="0">
                  <a:pos x="88" y="118"/>
                </a:cxn>
                <a:cxn ang="0">
                  <a:pos x="88" y="58"/>
                </a:cxn>
                <a:cxn ang="0">
                  <a:pos x="60" y="28"/>
                </a:cxn>
                <a:cxn ang="0">
                  <a:pos x="88" y="28"/>
                </a:cxn>
                <a:cxn ang="0">
                  <a:pos x="118" y="0"/>
                </a:cxn>
              </a:cxnLst>
              <a:rect l="0" t="0" r="r" b="b"/>
              <a:pathLst>
                <a:path w="297" h="711">
                  <a:moveTo>
                    <a:pt x="236" y="711"/>
                  </a:moveTo>
                  <a:lnTo>
                    <a:pt x="236" y="680"/>
                  </a:lnTo>
                  <a:lnTo>
                    <a:pt x="297" y="620"/>
                  </a:lnTo>
                  <a:lnTo>
                    <a:pt x="267" y="591"/>
                  </a:lnTo>
                  <a:lnTo>
                    <a:pt x="179" y="591"/>
                  </a:lnTo>
                  <a:lnTo>
                    <a:pt x="149" y="561"/>
                  </a:lnTo>
                  <a:lnTo>
                    <a:pt x="118" y="561"/>
                  </a:lnTo>
                  <a:lnTo>
                    <a:pt x="60" y="502"/>
                  </a:lnTo>
                  <a:lnTo>
                    <a:pt x="60" y="473"/>
                  </a:lnTo>
                  <a:lnTo>
                    <a:pt x="88" y="443"/>
                  </a:lnTo>
                  <a:lnTo>
                    <a:pt x="88" y="413"/>
                  </a:lnTo>
                  <a:lnTo>
                    <a:pt x="118" y="413"/>
                  </a:lnTo>
                  <a:lnTo>
                    <a:pt x="118" y="383"/>
                  </a:lnTo>
                  <a:lnTo>
                    <a:pt x="88" y="355"/>
                  </a:lnTo>
                  <a:lnTo>
                    <a:pt x="29" y="325"/>
                  </a:lnTo>
                  <a:lnTo>
                    <a:pt x="29" y="295"/>
                  </a:lnTo>
                  <a:lnTo>
                    <a:pt x="0" y="265"/>
                  </a:lnTo>
                  <a:lnTo>
                    <a:pt x="29" y="265"/>
                  </a:lnTo>
                  <a:lnTo>
                    <a:pt x="29" y="236"/>
                  </a:lnTo>
                  <a:lnTo>
                    <a:pt x="88" y="265"/>
                  </a:lnTo>
                  <a:lnTo>
                    <a:pt x="88" y="236"/>
                  </a:lnTo>
                  <a:lnTo>
                    <a:pt x="118" y="236"/>
                  </a:lnTo>
                  <a:lnTo>
                    <a:pt x="149" y="207"/>
                  </a:lnTo>
                  <a:lnTo>
                    <a:pt x="149" y="177"/>
                  </a:lnTo>
                  <a:lnTo>
                    <a:pt x="88" y="118"/>
                  </a:lnTo>
                  <a:lnTo>
                    <a:pt x="88" y="58"/>
                  </a:lnTo>
                  <a:lnTo>
                    <a:pt x="60" y="28"/>
                  </a:lnTo>
                  <a:lnTo>
                    <a:pt x="88" y="28"/>
                  </a:lnTo>
                  <a:lnTo>
                    <a:pt x="118" y="0"/>
                  </a:lnTo>
                </a:path>
              </a:pathLst>
            </a:custGeom>
            <a:noFill/>
            <a:ln w="1588">
              <a:solidFill>
                <a:srgbClr val="000000"/>
              </a:solidFill>
              <a:prstDash val="solid"/>
              <a:round/>
              <a:headEnd/>
              <a:tailEnd/>
            </a:ln>
          </p:spPr>
          <p:txBody>
            <a:bodyPr/>
            <a:lstStyle/>
            <a:p>
              <a:endParaRPr lang="en-GB"/>
            </a:p>
          </p:txBody>
        </p:sp>
        <p:sp>
          <p:nvSpPr>
            <p:cNvPr id="13848" name="Freeform 536"/>
            <p:cNvSpPr>
              <a:spLocks/>
            </p:cNvSpPr>
            <p:nvPr/>
          </p:nvSpPr>
          <p:spPr bwMode="auto">
            <a:xfrm>
              <a:off x="3176" y="2771"/>
              <a:ext cx="59" cy="15"/>
            </a:xfrm>
            <a:custGeom>
              <a:avLst/>
              <a:gdLst/>
              <a:ahLst/>
              <a:cxnLst>
                <a:cxn ang="0">
                  <a:pos x="237" y="59"/>
                </a:cxn>
                <a:cxn ang="0">
                  <a:pos x="237" y="30"/>
                </a:cxn>
                <a:cxn ang="0">
                  <a:pos x="178" y="30"/>
                </a:cxn>
                <a:cxn ang="0">
                  <a:pos x="148" y="59"/>
                </a:cxn>
                <a:cxn ang="0">
                  <a:pos x="118" y="59"/>
                </a:cxn>
                <a:cxn ang="0">
                  <a:pos x="90" y="30"/>
                </a:cxn>
                <a:cxn ang="0">
                  <a:pos x="90" y="0"/>
                </a:cxn>
                <a:cxn ang="0">
                  <a:pos x="0" y="0"/>
                </a:cxn>
              </a:cxnLst>
              <a:rect l="0" t="0" r="r" b="b"/>
              <a:pathLst>
                <a:path w="237" h="59">
                  <a:moveTo>
                    <a:pt x="237" y="59"/>
                  </a:moveTo>
                  <a:lnTo>
                    <a:pt x="237" y="30"/>
                  </a:lnTo>
                  <a:lnTo>
                    <a:pt x="178" y="30"/>
                  </a:lnTo>
                  <a:lnTo>
                    <a:pt x="148" y="59"/>
                  </a:lnTo>
                  <a:lnTo>
                    <a:pt x="118" y="59"/>
                  </a:lnTo>
                  <a:lnTo>
                    <a:pt x="90" y="30"/>
                  </a:lnTo>
                  <a:lnTo>
                    <a:pt x="90" y="0"/>
                  </a:lnTo>
                  <a:lnTo>
                    <a:pt x="0" y="0"/>
                  </a:lnTo>
                </a:path>
              </a:pathLst>
            </a:custGeom>
            <a:noFill/>
            <a:ln w="1588">
              <a:solidFill>
                <a:srgbClr val="000000"/>
              </a:solidFill>
              <a:prstDash val="solid"/>
              <a:round/>
              <a:headEnd/>
              <a:tailEnd/>
            </a:ln>
          </p:spPr>
          <p:txBody>
            <a:bodyPr/>
            <a:lstStyle/>
            <a:p>
              <a:endParaRPr lang="en-GB"/>
            </a:p>
          </p:txBody>
        </p:sp>
        <p:sp>
          <p:nvSpPr>
            <p:cNvPr id="13849" name="Line 537"/>
            <p:cNvSpPr>
              <a:spLocks noChangeShapeType="1"/>
            </p:cNvSpPr>
            <p:nvPr/>
          </p:nvSpPr>
          <p:spPr bwMode="auto">
            <a:xfrm flipV="1">
              <a:off x="3176" y="2756"/>
              <a:ext cx="1" cy="15"/>
            </a:xfrm>
            <a:prstGeom prst="line">
              <a:avLst/>
            </a:prstGeom>
            <a:noFill/>
            <a:ln w="1588">
              <a:solidFill>
                <a:srgbClr val="000000"/>
              </a:solidFill>
              <a:round/>
              <a:headEnd/>
              <a:tailEnd/>
            </a:ln>
          </p:spPr>
          <p:txBody>
            <a:bodyPr/>
            <a:lstStyle/>
            <a:p>
              <a:endParaRPr lang="en-GB"/>
            </a:p>
          </p:txBody>
        </p:sp>
        <p:sp>
          <p:nvSpPr>
            <p:cNvPr id="13850" name="Freeform 538"/>
            <p:cNvSpPr>
              <a:spLocks/>
            </p:cNvSpPr>
            <p:nvPr/>
          </p:nvSpPr>
          <p:spPr bwMode="auto">
            <a:xfrm>
              <a:off x="3168" y="2756"/>
              <a:ext cx="8" cy="15"/>
            </a:xfrm>
            <a:custGeom>
              <a:avLst/>
              <a:gdLst/>
              <a:ahLst/>
              <a:cxnLst>
                <a:cxn ang="0">
                  <a:pos x="29" y="60"/>
                </a:cxn>
                <a:cxn ang="0">
                  <a:pos x="0" y="60"/>
                </a:cxn>
                <a:cxn ang="0">
                  <a:pos x="0" y="30"/>
                </a:cxn>
                <a:cxn ang="0">
                  <a:pos x="29" y="0"/>
                </a:cxn>
              </a:cxnLst>
              <a:rect l="0" t="0" r="r" b="b"/>
              <a:pathLst>
                <a:path w="29" h="60">
                  <a:moveTo>
                    <a:pt x="29" y="60"/>
                  </a:moveTo>
                  <a:lnTo>
                    <a:pt x="0" y="60"/>
                  </a:lnTo>
                  <a:lnTo>
                    <a:pt x="0" y="30"/>
                  </a:lnTo>
                  <a:lnTo>
                    <a:pt x="29" y="0"/>
                  </a:lnTo>
                </a:path>
              </a:pathLst>
            </a:custGeom>
            <a:noFill/>
            <a:ln w="1588">
              <a:solidFill>
                <a:srgbClr val="000000"/>
              </a:solidFill>
              <a:prstDash val="solid"/>
              <a:round/>
              <a:headEnd/>
              <a:tailEnd/>
            </a:ln>
          </p:spPr>
          <p:txBody>
            <a:bodyPr/>
            <a:lstStyle/>
            <a:p>
              <a:endParaRPr lang="en-GB"/>
            </a:p>
          </p:txBody>
        </p:sp>
        <p:sp>
          <p:nvSpPr>
            <p:cNvPr id="13851" name="Freeform 539"/>
            <p:cNvSpPr>
              <a:spLocks/>
            </p:cNvSpPr>
            <p:nvPr/>
          </p:nvSpPr>
          <p:spPr bwMode="auto">
            <a:xfrm>
              <a:off x="2724" y="3067"/>
              <a:ext cx="141" cy="89"/>
            </a:xfrm>
            <a:custGeom>
              <a:avLst/>
              <a:gdLst/>
              <a:ahLst/>
              <a:cxnLst>
                <a:cxn ang="0">
                  <a:pos x="30" y="355"/>
                </a:cxn>
                <a:cxn ang="0">
                  <a:pos x="0" y="325"/>
                </a:cxn>
                <a:cxn ang="0">
                  <a:pos x="0" y="207"/>
                </a:cxn>
                <a:cxn ang="0">
                  <a:pos x="30" y="176"/>
                </a:cxn>
                <a:cxn ang="0">
                  <a:pos x="0" y="148"/>
                </a:cxn>
                <a:cxn ang="0">
                  <a:pos x="30" y="118"/>
                </a:cxn>
                <a:cxn ang="0">
                  <a:pos x="58" y="118"/>
                </a:cxn>
                <a:cxn ang="0">
                  <a:pos x="88" y="87"/>
                </a:cxn>
                <a:cxn ang="0">
                  <a:pos x="119" y="87"/>
                </a:cxn>
                <a:cxn ang="0">
                  <a:pos x="177" y="30"/>
                </a:cxn>
                <a:cxn ang="0">
                  <a:pos x="207" y="30"/>
                </a:cxn>
                <a:cxn ang="0">
                  <a:pos x="237" y="0"/>
                </a:cxn>
                <a:cxn ang="0">
                  <a:pos x="356" y="0"/>
                </a:cxn>
                <a:cxn ang="0">
                  <a:pos x="383" y="30"/>
                </a:cxn>
                <a:cxn ang="0">
                  <a:pos x="444" y="30"/>
                </a:cxn>
                <a:cxn ang="0">
                  <a:pos x="474" y="58"/>
                </a:cxn>
                <a:cxn ang="0">
                  <a:pos x="503" y="30"/>
                </a:cxn>
                <a:cxn ang="0">
                  <a:pos x="563" y="30"/>
                </a:cxn>
              </a:cxnLst>
              <a:rect l="0" t="0" r="r" b="b"/>
              <a:pathLst>
                <a:path w="563" h="355">
                  <a:moveTo>
                    <a:pt x="30" y="355"/>
                  </a:moveTo>
                  <a:lnTo>
                    <a:pt x="0" y="325"/>
                  </a:lnTo>
                  <a:lnTo>
                    <a:pt x="0" y="207"/>
                  </a:lnTo>
                  <a:lnTo>
                    <a:pt x="30" y="176"/>
                  </a:lnTo>
                  <a:lnTo>
                    <a:pt x="0" y="148"/>
                  </a:lnTo>
                  <a:lnTo>
                    <a:pt x="30" y="118"/>
                  </a:lnTo>
                  <a:lnTo>
                    <a:pt x="58" y="118"/>
                  </a:lnTo>
                  <a:lnTo>
                    <a:pt x="88" y="87"/>
                  </a:lnTo>
                  <a:lnTo>
                    <a:pt x="119" y="87"/>
                  </a:lnTo>
                  <a:lnTo>
                    <a:pt x="177" y="30"/>
                  </a:lnTo>
                  <a:lnTo>
                    <a:pt x="207" y="30"/>
                  </a:lnTo>
                  <a:lnTo>
                    <a:pt x="237" y="0"/>
                  </a:lnTo>
                  <a:lnTo>
                    <a:pt x="356" y="0"/>
                  </a:lnTo>
                  <a:lnTo>
                    <a:pt x="383" y="30"/>
                  </a:lnTo>
                  <a:lnTo>
                    <a:pt x="444" y="30"/>
                  </a:lnTo>
                  <a:lnTo>
                    <a:pt x="474" y="58"/>
                  </a:lnTo>
                  <a:lnTo>
                    <a:pt x="503" y="30"/>
                  </a:lnTo>
                  <a:lnTo>
                    <a:pt x="563" y="30"/>
                  </a:lnTo>
                </a:path>
              </a:pathLst>
            </a:custGeom>
            <a:noFill/>
            <a:ln w="1588">
              <a:solidFill>
                <a:srgbClr val="000000"/>
              </a:solidFill>
              <a:prstDash val="solid"/>
              <a:round/>
              <a:headEnd/>
              <a:tailEnd/>
            </a:ln>
          </p:spPr>
          <p:txBody>
            <a:bodyPr/>
            <a:lstStyle/>
            <a:p>
              <a:endParaRPr lang="en-GB"/>
            </a:p>
          </p:txBody>
        </p:sp>
        <p:sp>
          <p:nvSpPr>
            <p:cNvPr id="13852" name="Freeform 540"/>
            <p:cNvSpPr>
              <a:spLocks/>
            </p:cNvSpPr>
            <p:nvPr/>
          </p:nvSpPr>
          <p:spPr bwMode="auto">
            <a:xfrm>
              <a:off x="2635" y="3156"/>
              <a:ext cx="97" cy="7"/>
            </a:xfrm>
            <a:custGeom>
              <a:avLst/>
              <a:gdLst/>
              <a:ahLst/>
              <a:cxnLst>
                <a:cxn ang="0">
                  <a:pos x="0" y="0"/>
                </a:cxn>
                <a:cxn ang="0">
                  <a:pos x="59" y="0"/>
                </a:cxn>
                <a:cxn ang="0">
                  <a:pos x="89" y="30"/>
                </a:cxn>
                <a:cxn ang="0">
                  <a:pos x="119" y="30"/>
                </a:cxn>
                <a:cxn ang="0">
                  <a:pos x="150" y="0"/>
                </a:cxn>
                <a:cxn ang="0">
                  <a:pos x="177" y="30"/>
                </a:cxn>
                <a:cxn ang="0">
                  <a:pos x="296" y="30"/>
                </a:cxn>
                <a:cxn ang="0">
                  <a:pos x="326" y="0"/>
                </a:cxn>
                <a:cxn ang="0">
                  <a:pos x="386" y="0"/>
                </a:cxn>
              </a:cxnLst>
              <a:rect l="0" t="0" r="r" b="b"/>
              <a:pathLst>
                <a:path w="386" h="30">
                  <a:moveTo>
                    <a:pt x="0" y="0"/>
                  </a:moveTo>
                  <a:lnTo>
                    <a:pt x="59" y="0"/>
                  </a:lnTo>
                  <a:lnTo>
                    <a:pt x="89" y="30"/>
                  </a:lnTo>
                  <a:lnTo>
                    <a:pt x="119" y="30"/>
                  </a:lnTo>
                  <a:lnTo>
                    <a:pt x="150" y="0"/>
                  </a:lnTo>
                  <a:lnTo>
                    <a:pt x="177" y="30"/>
                  </a:lnTo>
                  <a:lnTo>
                    <a:pt x="296" y="30"/>
                  </a:lnTo>
                  <a:lnTo>
                    <a:pt x="326" y="0"/>
                  </a:lnTo>
                  <a:lnTo>
                    <a:pt x="386" y="0"/>
                  </a:lnTo>
                </a:path>
              </a:pathLst>
            </a:custGeom>
            <a:noFill/>
            <a:ln w="1588">
              <a:solidFill>
                <a:srgbClr val="000000"/>
              </a:solidFill>
              <a:prstDash val="solid"/>
              <a:round/>
              <a:headEnd/>
              <a:tailEnd/>
            </a:ln>
          </p:spPr>
          <p:txBody>
            <a:bodyPr/>
            <a:lstStyle/>
            <a:p>
              <a:endParaRPr lang="en-GB"/>
            </a:p>
          </p:txBody>
        </p:sp>
        <p:sp>
          <p:nvSpPr>
            <p:cNvPr id="13853" name="Freeform 541"/>
            <p:cNvSpPr>
              <a:spLocks/>
            </p:cNvSpPr>
            <p:nvPr/>
          </p:nvSpPr>
          <p:spPr bwMode="auto">
            <a:xfrm>
              <a:off x="2620" y="3141"/>
              <a:ext cx="23" cy="15"/>
            </a:xfrm>
            <a:custGeom>
              <a:avLst/>
              <a:gdLst/>
              <a:ahLst/>
              <a:cxnLst>
                <a:cxn ang="0">
                  <a:pos x="0" y="31"/>
                </a:cxn>
                <a:cxn ang="0">
                  <a:pos x="0" y="0"/>
                </a:cxn>
                <a:cxn ang="0">
                  <a:pos x="60" y="0"/>
                </a:cxn>
                <a:cxn ang="0">
                  <a:pos x="90" y="31"/>
                </a:cxn>
                <a:cxn ang="0">
                  <a:pos x="60" y="31"/>
                </a:cxn>
                <a:cxn ang="0">
                  <a:pos x="60" y="61"/>
                </a:cxn>
              </a:cxnLst>
              <a:rect l="0" t="0" r="r" b="b"/>
              <a:pathLst>
                <a:path w="90" h="61">
                  <a:moveTo>
                    <a:pt x="0" y="31"/>
                  </a:moveTo>
                  <a:lnTo>
                    <a:pt x="0" y="0"/>
                  </a:lnTo>
                  <a:lnTo>
                    <a:pt x="60" y="0"/>
                  </a:lnTo>
                  <a:lnTo>
                    <a:pt x="90" y="31"/>
                  </a:lnTo>
                  <a:lnTo>
                    <a:pt x="60" y="31"/>
                  </a:lnTo>
                  <a:lnTo>
                    <a:pt x="60" y="61"/>
                  </a:lnTo>
                </a:path>
              </a:pathLst>
            </a:custGeom>
            <a:noFill/>
            <a:ln w="1588">
              <a:solidFill>
                <a:srgbClr val="000000"/>
              </a:solidFill>
              <a:prstDash val="solid"/>
              <a:round/>
              <a:headEnd/>
              <a:tailEnd/>
            </a:ln>
          </p:spPr>
          <p:txBody>
            <a:bodyPr/>
            <a:lstStyle/>
            <a:p>
              <a:endParaRPr lang="en-GB"/>
            </a:p>
          </p:txBody>
        </p:sp>
        <p:sp>
          <p:nvSpPr>
            <p:cNvPr id="13854" name="Freeform 542"/>
            <p:cNvSpPr>
              <a:spLocks/>
            </p:cNvSpPr>
            <p:nvPr/>
          </p:nvSpPr>
          <p:spPr bwMode="auto">
            <a:xfrm>
              <a:off x="2620" y="3149"/>
              <a:ext cx="15" cy="7"/>
            </a:xfrm>
            <a:custGeom>
              <a:avLst/>
              <a:gdLst/>
              <a:ahLst/>
              <a:cxnLst>
                <a:cxn ang="0">
                  <a:pos x="0" y="0"/>
                </a:cxn>
                <a:cxn ang="0">
                  <a:pos x="0" y="30"/>
                </a:cxn>
                <a:cxn ang="0">
                  <a:pos x="60" y="30"/>
                </a:cxn>
              </a:cxnLst>
              <a:rect l="0" t="0" r="r" b="b"/>
              <a:pathLst>
                <a:path w="60" h="30">
                  <a:moveTo>
                    <a:pt x="0" y="0"/>
                  </a:moveTo>
                  <a:lnTo>
                    <a:pt x="0" y="30"/>
                  </a:lnTo>
                  <a:lnTo>
                    <a:pt x="60" y="30"/>
                  </a:lnTo>
                </a:path>
              </a:pathLst>
            </a:custGeom>
            <a:noFill/>
            <a:ln w="1588">
              <a:solidFill>
                <a:srgbClr val="000000"/>
              </a:solidFill>
              <a:prstDash val="solid"/>
              <a:round/>
              <a:headEnd/>
              <a:tailEnd/>
            </a:ln>
          </p:spPr>
          <p:txBody>
            <a:bodyPr/>
            <a:lstStyle/>
            <a:p>
              <a:endParaRPr lang="en-GB"/>
            </a:p>
          </p:txBody>
        </p:sp>
        <p:sp>
          <p:nvSpPr>
            <p:cNvPr id="13855" name="Freeform 543"/>
            <p:cNvSpPr>
              <a:spLocks/>
            </p:cNvSpPr>
            <p:nvPr/>
          </p:nvSpPr>
          <p:spPr bwMode="auto">
            <a:xfrm>
              <a:off x="2590" y="3437"/>
              <a:ext cx="30" cy="30"/>
            </a:xfrm>
            <a:custGeom>
              <a:avLst/>
              <a:gdLst/>
              <a:ahLst/>
              <a:cxnLst>
                <a:cxn ang="0">
                  <a:pos x="30" y="30"/>
                </a:cxn>
                <a:cxn ang="0">
                  <a:pos x="0" y="60"/>
                </a:cxn>
                <a:cxn ang="0">
                  <a:pos x="0" y="90"/>
                </a:cxn>
                <a:cxn ang="0">
                  <a:pos x="30" y="118"/>
                </a:cxn>
                <a:cxn ang="0">
                  <a:pos x="118" y="30"/>
                </a:cxn>
                <a:cxn ang="0">
                  <a:pos x="90" y="0"/>
                </a:cxn>
                <a:cxn ang="0">
                  <a:pos x="30" y="30"/>
                </a:cxn>
              </a:cxnLst>
              <a:rect l="0" t="0" r="r" b="b"/>
              <a:pathLst>
                <a:path w="118" h="118">
                  <a:moveTo>
                    <a:pt x="30" y="30"/>
                  </a:moveTo>
                  <a:lnTo>
                    <a:pt x="0" y="60"/>
                  </a:lnTo>
                  <a:lnTo>
                    <a:pt x="0" y="90"/>
                  </a:lnTo>
                  <a:lnTo>
                    <a:pt x="30" y="118"/>
                  </a:lnTo>
                  <a:lnTo>
                    <a:pt x="118" y="30"/>
                  </a:lnTo>
                  <a:lnTo>
                    <a:pt x="90" y="0"/>
                  </a:lnTo>
                  <a:lnTo>
                    <a:pt x="30" y="30"/>
                  </a:lnTo>
                </a:path>
              </a:pathLst>
            </a:custGeom>
            <a:noFill/>
            <a:ln w="1588">
              <a:solidFill>
                <a:srgbClr val="000000"/>
              </a:solidFill>
              <a:prstDash val="solid"/>
              <a:round/>
              <a:headEnd/>
              <a:tailEnd/>
            </a:ln>
          </p:spPr>
          <p:txBody>
            <a:bodyPr/>
            <a:lstStyle/>
            <a:p>
              <a:endParaRPr lang="en-GB"/>
            </a:p>
          </p:txBody>
        </p:sp>
        <p:sp>
          <p:nvSpPr>
            <p:cNvPr id="13856" name="Freeform 544"/>
            <p:cNvSpPr>
              <a:spLocks/>
            </p:cNvSpPr>
            <p:nvPr/>
          </p:nvSpPr>
          <p:spPr bwMode="auto">
            <a:xfrm>
              <a:off x="2672" y="3371"/>
              <a:ext cx="74" cy="59"/>
            </a:xfrm>
            <a:custGeom>
              <a:avLst/>
              <a:gdLst/>
              <a:ahLst/>
              <a:cxnLst>
                <a:cxn ang="0">
                  <a:pos x="236" y="58"/>
                </a:cxn>
                <a:cxn ang="0">
                  <a:pos x="206" y="27"/>
                </a:cxn>
                <a:cxn ang="0">
                  <a:pos x="206" y="0"/>
                </a:cxn>
                <a:cxn ang="0">
                  <a:pos x="146" y="0"/>
                </a:cxn>
                <a:cxn ang="0">
                  <a:pos x="87" y="58"/>
                </a:cxn>
                <a:cxn ang="0">
                  <a:pos x="57" y="58"/>
                </a:cxn>
                <a:cxn ang="0">
                  <a:pos x="0" y="118"/>
                </a:cxn>
                <a:cxn ang="0">
                  <a:pos x="0" y="147"/>
                </a:cxn>
                <a:cxn ang="0">
                  <a:pos x="57" y="147"/>
                </a:cxn>
                <a:cxn ang="0">
                  <a:pos x="87" y="118"/>
                </a:cxn>
                <a:cxn ang="0">
                  <a:pos x="87" y="147"/>
                </a:cxn>
                <a:cxn ang="0">
                  <a:pos x="146" y="207"/>
                </a:cxn>
                <a:cxn ang="0">
                  <a:pos x="176" y="207"/>
                </a:cxn>
                <a:cxn ang="0">
                  <a:pos x="206" y="236"/>
                </a:cxn>
                <a:cxn ang="0">
                  <a:pos x="264" y="177"/>
                </a:cxn>
                <a:cxn ang="0">
                  <a:pos x="264" y="147"/>
                </a:cxn>
                <a:cxn ang="0">
                  <a:pos x="294" y="88"/>
                </a:cxn>
                <a:cxn ang="0">
                  <a:pos x="294" y="58"/>
                </a:cxn>
                <a:cxn ang="0">
                  <a:pos x="236" y="58"/>
                </a:cxn>
              </a:cxnLst>
              <a:rect l="0" t="0" r="r" b="b"/>
              <a:pathLst>
                <a:path w="294" h="236">
                  <a:moveTo>
                    <a:pt x="236" y="58"/>
                  </a:moveTo>
                  <a:lnTo>
                    <a:pt x="206" y="27"/>
                  </a:lnTo>
                  <a:lnTo>
                    <a:pt x="206" y="0"/>
                  </a:lnTo>
                  <a:lnTo>
                    <a:pt x="146" y="0"/>
                  </a:lnTo>
                  <a:lnTo>
                    <a:pt x="87" y="58"/>
                  </a:lnTo>
                  <a:lnTo>
                    <a:pt x="57" y="58"/>
                  </a:lnTo>
                  <a:lnTo>
                    <a:pt x="0" y="118"/>
                  </a:lnTo>
                  <a:lnTo>
                    <a:pt x="0" y="147"/>
                  </a:lnTo>
                  <a:lnTo>
                    <a:pt x="57" y="147"/>
                  </a:lnTo>
                  <a:lnTo>
                    <a:pt x="87" y="118"/>
                  </a:lnTo>
                  <a:lnTo>
                    <a:pt x="87" y="147"/>
                  </a:lnTo>
                  <a:lnTo>
                    <a:pt x="146" y="207"/>
                  </a:lnTo>
                  <a:lnTo>
                    <a:pt x="176" y="207"/>
                  </a:lnTo>
                  <a:lnTo>
                    <a:pt x="206" y="236"/>
                  </a:lnTo>
                  <a:lnTo>
                    <a:pt x="264" y="177"/>
                  </a:lnTo>
                  <a:lnTo>
                    <a:pt x="264" y="147"/>
                  </a:lnTo>
                  <a:lnTo>
                    <a:pt x="294" y="88"/>
                  </a:lnTo>
                  <a:lnTo>
                    <a:pt x="294" y="58"/>
                  </a:lnTo>
                  <a:lnTo>
                    <a:pt x="236" y="58"/>
                  </a:lnTo>
                </a:path>
              </a:pathLst>
            </a:custGeom>
            <a:noFill/>
            <a:ln w="1588">
              <a:solidFill>
                <a:srgbClr val="000000"/>
              </a:solidFill>
              <a:prstDash val="solid"/>
              <a:round/>
              <a:headEnd/>
              <a:tailEnd/>
            </a:ln>
          </p:spPr>
          <p:txBody>
            <a:bodyPr/>
            <a:lstStyle/>
            <a:p>
              <a:endParaRPr lang="en-GB"/>
            </a:p>
          </p:txBody>
        </p:sp>
        <p:sp>
          <p:nvSpPr>
            <p:cNvPr id="13857" name="Freeform 545"/>
            <p:cNvSpPr>
              <a:spLocks/>
            </p:cNvSpPr>
            <p:nvPr/>
          </p:nvSpPr>
          <p:spPr bwMode="auto">
            <a:xfrm>
              <a:off x="2776" y="3363"/>
              <a:ext cx="29" cy="15"/>
            </a:xfrm>
            <a:custGeom>
              <a:avLst/>
              <a:gdLst/>
              <a:ahLst/>
              <a:cxnLst>
                <a:cxn ang="0">
                  <a:pos x="0" y="0"/>
                </a:cxn>
                <a:cxn ang="0">
                  <a:pos x="0" y="30"/>
                </a:cxn>
                <a:cxn ang="0">
                  <a:pos x="30" y="30"/>
                </a:cxn>
                <a:cxn ang="0">
                  <a:pos x="58" y="57"/>
                </a:cxn>
                <a:cxn ang="0">
                  <a:pos x="119" y="57"/>
                </a:cxn>
                <a:cxn ang="0">
                  <a:pos x="119" y="0"/>
                </a:cxn>
                <a:cxn ang="0">
                  <a:pos x="0" y="0"/>
                </a:cxn>
              </a:cxnLst>
              <a:rect l="0" t="0" r="r" b="b"/>
              <a:pathLst>
                <a:path w="119" h="57">
                  <a:moveTo>
                    <a:pt x="0" y="0"/>
                  </a:moveTo>
                  <a:lnTo>
                    <a:pt x="0" y="30"/>
                  </a:lnTo>
                  <a:lnTo>
                    <a:pt x="30" y="30"/>
                  </a:lnTo>
                  <a:lnTo>
                    <a:pt x="58" y="57"/>
                  </a:lnTo>
                  <a:lnTo>
                    <a:pt x="119" y="57"/>
                  </a:lnTo>
                  <a:lnTo>
                    <a:pt x="119" y="0"/>
                  </a:lnTo>
                  <a:lnTo>
                    <a:pt x="0" y="0"/>
                  </a:lnTo>
                </a:path>
              </a:pathLst>
            </a:custGeom>
            <a:noFill/>
            <a:ln w="1588">
              <a:solidFill>
                <a:srgbClr val="000000"/>
              </a:solidFill>
              <a:prstDash val="solid"/>
              <a:round/>
              <a:headEnd/>
              <a:tailEnd/>
            </a:ln>
          </p:spPr>
          <p:txBody>
            <a:bodyPr/>
            <a:lstStyle/>
            <a:p>
              <a:endParaRPr lang="en-GB"/>
            </a:p>
          </p:txBody>
        </p:sp>
        <p:sp>
          <p:nvSpPr>
            <p:cNvPr id="13858" name="Freeform 546"/>
            <p:cNvSpPr>
              <a:spLocks/>
            </p:cNvSpPr>
            <p:nvPr/>
          </p:nvSpPr>
          <p:spPr bwMode="auto">
            <a:xfrm>
              <a:off x="3109" y="3111"/>
              <a:ext cx="67" cy="141"/>
            </a:xfrm>
            <a:custGeom>
              <a:avLst/>
              <a:gdLst/>
              <a:ahLst/>
              <a:cxnLst>
                <a:cxn ang="0">
                  <a:pos x="89" y="118"/>
                </a:cxn>
                <a:cxn ang="0">
                  <a:pos x="59" y="149"/>
                </a:cxn>
                <a:cxn ang="0">
                  <a:pos x="29" y="149"/>
                </a:cxn>
                <a:cxn ang="0">
                  <a:pos x="29" y="179"/>
                </a:cxn>
                <a:cxn ang="0">
                  <a:pos x="0" y="209"/>
                </a:cxn>
                <a:cxn ang="0">
                  <a:pos x="29" y="237"/>
                </a:cxn>
                <a:cxn ang="0">
                  <a:pos x="0" y="267"/>
                </a:cxn>
                <a:cxn ang="0">
                  <a:pos x="0" y="297"/>
                </a:cxn>
                <a:cxn ang="0">
                  <a:pos x="29" y="297"/>
                </a:cxn>
                <a:cxn ang="0">
                  <a:pos x="0" y="327"/>
                </a:cxn>
                <a:cxn ang="0">
                  <a:pos x="29" y="356"/>
                </a:cxn>
                <a:cxn ang="0">
                  <a:pos x="59" y="356"/>
                </a:cxn>
                <a:cxn ang="0">
                  <a:pos x="59" y="386"/>
                </a:cxn>
                <a:cxn ang="0">
                  <a:pos x="29" y="415"/>
                </a:cxn>
                <a:cxn ang="0">
                  <a:pos x="59" y="445"/>
                </a:cxn>
                <a:cxn ang="0">
                  <a:pos x="59" y="504"/>
                </a:cxn>
                <a:cxn ang="0">
                  <a:pos x="118" y="504"/>
                </a:cxn>
                <a:cxn ang="0">
                  <a:pos x="147" y="534"/>
                </a:cxn>
                <a:cxn ang="0">
                  <a:pos x="147" y="565"/>
                </a:cxn>
                <a:cxn ang="0">
                  <a:pos x="177" y="534"/>
                </a:cxn>
                <a:cxn ang="0">
                  <a:pos x="177" y="504"/>
                </a:cxn>
                <a:cxn ang="0">
                  <a:pos x="207" y="445"/>
                </a:cxn>
                <a:cxn ang="0">
                  <a:pos x="207" y="356"/>
                </a:cxn>
                <a:cxn ang="0">
                  <a:pos x="266" y="297"/>
                </a:cxn>
                <a:cxn ang="0">
                  <a:pos x="266" y="237"/>
                </a:cxn>
                <a:cxn ang="0">
                  <a:pos x="237" y="209"/>
                </a:cxn>
                <a:cxn ang="0">
                  <a:pos x="237" y="0"/>
                </a:cxn>
                <a:cxn ang="0">
                  <a:pos x="207" y="0"/>
                </a:cxn>
                <a:cxn ang="0">
                  <a:pos x="207" y="61"/>
                </a:cxn>
                <a:cxn ang="0">
                  <a:pos x="177" y="90"/>
                </a:cxn>
                <a:cxn ang="0">
                  <a:pos x="147" y="90"/>
                </a:cxn>
                <a:cxn ang="0">
                  <a:pos x="118" y="118"/>
                </a:cxn>
                <a:cxn ang="0">
                  <a:pos x="89" y="118"/>
                </a:cxn>
              </a:cxnLst>
              <a:rect l="0" t="0" r="r" b="b"/>
              <a:pathLst>
                <a:path w="266" h="565">
                  <a:moveTo>
                    <a:pt x="89" y="118"/>
                  </a:moveTo>
                  <a:lnTo>
                    <a:pt x="59" y="149"/>
                  </a:lnTo>
                  <a:lnTo>
                    <a:pt x="29" y="149"/>
                  </a:lnTo>
                  <a:lnTo>
                    <a:pt x="29" y="179"/>
                  </a:lnTo>
                  <a:lnTo>
                    <a:pt x="0" y="209"/>
                  </a:lnTo>
                  <a:lnTo>
                    <a:pt x="29" y="237"/>
                  </a:lnTo>
                  <a:lnTo>
                    <a:pt x="0" y="267"/>
                  </a:lnTo>
                  <a:lnTo>
                    <a:pt x="0" y="297"/>
                  </a:lnTo>
                  <a:lnTo>
                    <a:pt x="29" y="297"/>
                  </a:lnTo>
                  <a:lnTo>
                    <a:pt x="0" y="327"/>
                  </a:lnTo>
                  <a:lnTo>
                    <a:pt x="29" y="356"/>
                  </a:lnTo>
                  <a:lnTo>
                    <a:pt x="59" y="356"/>
                  </a:lnTo>
                  <a:lnTo>
                    <a:pt x="59" y="386"/>
                  </a:lnTo>
                  <a:lnTo>
                    <a:pt x="29" y="415"/>
                  </a:lnTo>
                  <a:lnTo>
                    <a:pt x="59" y="445"/>
                  </a:lnTo>
                  <a:lnTo>
                    <a:pt x="59" y="504"/>
                  </a:lnTo>
                  <a:lnTo>
                    <a:pt x="118" y="504"/>
                  </a:lnTo>
                  <a:lnTo>
                    <a:pt x="147" y="534"/>
                  </a:lnTo>
                  <a:lnTo>
                    <a:pt x="147" y="565"/>
                  </a:lnTo>
                  <a:lnTo>
                    <a:pt x="177" y="534"/>
                  </a:lnTo>
                  <a:lnTo>
                    <a:pt x="177" y="504"/>
                  </a:lnTo>
                  <a:lnTo>
                    <a:pt x="207" y="445"/>
                  </a:lnTo>
                  <a:lnTo>
                    <a:pt x="207" y="356"/>
                  </a:lnTo>
                  <a:lnTo>
                    <a:pt x="266" y="297"/>
                  </a:lnTo>
                  <a:lnTo>
                    <a:pt x="266" y="237"/>
                  </a:lnTo>
                  <a:lnTo>
                    <a:pt x="237" y="209"/>
                  </a:lnTo>
                  <a:lnTo>
                    <a:pt x="237" y="0"/>
                  </a:lnTo>
                  <a:lnTo>
                    <a:pt x="207" y="0"/>
                  </a:lnTo>
                  <a:lnTo>
                    <a:pt x="207" y="61"/>
                  </a:lnTo>
                  <a:lnTo>
                    <a:pt x="177" y="90"/>
                  </a:lnTo>
                  <a:lnTo>
                    <a:pt x="147" y="90"/>
                  </a:lnTo>
                  <a:lnTo>
                    <a:pt x="118" y="118"/>
                  </a:lnTo>
                  <a:lnTo>
                    <a:pt x="89" y="118"/>
                  </a:lnTo>
                </a:path>
              </a:pathLst>
            </a:custGeom>
            <a:noFill/>
            <a:ln w="1588">
              <a:solidFill>
                <a:srgbClr val="000000"/>
              </a:solidFill>
              <a:prstDash val="solid"/>
              <a:round/>
              <a:headEnd/>
              <a:tailEnd/>
            </a:ln>
          </p:spPr>
          <p:txBody>
            <a:bodyPr/>
            <a:lstStyle/>
            <a:p>
              <a:endParaRPr lang="en-GB"/>
            </a:p>
          </p:txBody>
        </p:sp>
        <p:sp>
          <p:nvSpPr>
            <p:cNvPr id="13859" name="Freeform 547"/>
            <p:cNvSpPr>
              <a:spLocks/>
            </p:cNvSpPr>
            <p:nvPr/>
          </p:nvSpPr>
          <p:spPr bwMode="auto">
            <a:xfrm>
              <a:off x="2865" y="3045"/>
              <a:ext cx="170" cy="59"/>
            </a:xfrm>
            <a:custGeom>
              <a:avLst/>
              <a:gdLst/>
              <a:ahLst/>
              <a:cxnLst>
                <a:cxn ang="0">
                  <a:pos x="0" y="118"/>
                </a:cxn>
                <a:cxn ang="0">
                  <a:pos x="0" y="146"/>
                </a:cxn>
                <a:cxn ang="0">
                  <a:pos x="88" y="146"/>
                </a:cxn>
                <a:cxn ang="0">
                  <a:pos x="88" y="175"/>
                </a:cxn>
                <a:cxn ang="0">
                  <a:pos x="118" y="175"/>
                </a:cxn>
                <a:cxn ang="0">
                  <a:pos x="148" y="206"/>
                </a:cxn>
                <a:cxn ang="0">
                  <a:pos x="177" y="206"/>
                </a:cxn>
                <a:cxn ang="0">
                  <a:pos x="207" y="236"/>
                </a:cxn>
                <a:cxn ang="0">
                  <a:pos x="237" y="206"/>
                </a:cxn>
                <a:cxn ang="0">
                  <a:pos x="266" y="236"/>
                </a:cxn>
                <a:cxn ang="0">
                  <a:pos x="295" y="236"/>
                </a:cxn>
                <a:cxn ang="0">
                  <a:pos x="325" y="206"/>
                </a:cxn>
                <a:cxn ang="0">
                  <a:pos x="355" y="236"/>
                </a:cxn>
                <a:cxn ang="0">
                  <a:pos x="386" y="206"/>
                </a:cxn>
                <a:cxn ang="0">
                  <a:pos x="444" y="206"/>
                </a:cxn>
                <a:cxn ang="0">
                  <a:pos x="414" y="175"/>
                </a:cxn>
                <a:cxn ang="0">
                  <a:pos x="473" y="118"/>
                </a:cxn>
                <a:cxn ang="0">
                  <a:pos x="504" y="118"/>
                </a:cxn>
                <a:cxn ang="0">
                  <a:pos x="593" y="27"/>
                </a:cxn>
                <a:cxn ang="0">
                  <a:pos x="650" y="27"/>
                </a:cxn>
                <a:cxn ang="0">
                  <a:pos x="650" y="0"/>
                </a:cxn>
                <a:cxn ang="0">
                  <a:pos x="680" y="0"/>
                </a:cxn>
              </a:cxnLst>
              <a:rect l="0" t="0" r="r" b="b"/>
              <a:pathLst>
                <a:path w="680" h="236">
                  <a:moveTo>
                    <a:pt x="0" y="118"/>
                  </a:moveTo>
                  <a:lnTo>
                    <a:pt x="0" y="146"/>
                  </a:lnTo>
                  <a:lnTo>
                    <a:pt x="88" y="146"/>
                  </a:lnTo>
                  <a:lnTo>
                    <a:pt x="88" y="175"/>
                  </a:lnTo>
                  <a:lnTo>
                    <a:pt x="118" y="175"/>
                  </a:lnTo>
                  <a:lnTo>
                    <a:pt x="148" y="206"/>
                  </a:lnTo>
                  <a:lnTo>
                    <a:pt x="177" y="206"/>
                  </a:lnTo>
                  <a:lnTo>
                    <a:pt x="207" y="236"/>
                  </a:lnTo>
                  <a:lnTo>
                    <a:pt x="237" y="206"/>
                  </a:lnTo>
                  <a:lnTo>
                    <a:pt x="266" y="236"/>
                  </a:lnTo>
                  <a:lnTo>
                    <a:pt x="295" y="236"/>
                  </a:lnTo>
                  <a:lnTo>
                    <a:pt x="325" y="206"/>
                  </a:lnTo>
                  <a:lnTo>
                    <a:pt x="355" y="236"/>
                  </a:lnTo>
                  <a:lnTo>
                    <a:pt x="386" y="206"/>
                  </a:lnTo>
                  <a:lnTo>
                    <a:pt x="444" y="206"/>
                  </a:lnTo>
                  <a:lnTo>
                    <a:pt x="414" y="175"/>
                  </a:lnTo>
                  <a:lnTo>
                    <a:pt x="473" y="118"/>
                  </a:lnTo>
                  <a:lnTo>
                    <a:pt x="504" y="118"/>
                  </a:lnTo>
                  <a:lnTo>
                    <a:pt x="593" y="27"/>
                  </a:lnTo>
                  <a:lnTo>
                    <a:pt x="650" y="27"/>
                  </a:lnTo>
                  <a:lnTo>
                    <a:pt x="650" y="0"/>
                  </a:lnTo>
                  <a:lnTo>
                    <a:pt x="680" y="0"/>
                  </a:lnTo>
                </a:path>
              </a:pathLst>
            </a:custGeom>
            <a:noFill/>
            <a:ln w="1588">
              <a:solidFill>
                <a:srgbClr val="000000"/>
              </a:solidFill>
              <a:prstDash val="solid"/>
              <a:round/>
              <a:headEnd/>
              <a:tailEnd/>
            </a:ln>
          </p:spPr>
          <p:txBody>
            <a:bodyPr/>
            <a:lstStyle/>
            <a:p>
              <a:endParaRPr lang="en-GB"/>
            </a:p>
          </p:txBody>
        </p:sp>
        <p:sp>
          <p:nvSpPr>
            <p:cNvPr id="13860" name="Rectangle 548"/>
            <p:cNvSpPr>
              <a:spLocks noChangeArrowheads="1"/>
            </p:cNvSpPr>
            <p:nvPr/>
          </p:nvSpPr>
          <p:spPr bwMode="auto">
            <a:xfrm>
              <a:off x="2865" y="3067"/>
              <a:ext cx="7" cy="8"/>
            </a:xfrm>
            <a:prstGeom prst="rect">
              <a:avLst/>
            </a:prstGeom>
            <a:noFill/>
            <a:ln w="1588">
              <a:solidFill>
                <a:srgbClr val="000000"/>
              </a:solidFill>
              <a:miter lim="800000"/>
              <a:headEnd/>
              <a:tailEnd/>
            </a:ln>
          </p:spPr>
          <p:txBody>
            <a:bodyPr/>
            <a:lstStyle/>
            <a:p>
              <a:endParaRPr lang="en-GB"/>
            </a:p>
          </p:txBody>
        </p:sp>
        <p:sp>
          <p:nvSpPr>
            <p:cNvPr id="13861" name="Freeform 549"/>
            <p:cNvSpPr>
              <a:spLocks/>
            </p:cNvSpPr>
            <p:nvPr/>
          </p:nvSpPr>
          <p:spPr bwMode="auto">
            <a:xfrm>
              <a:off x="3072" y="3259"/>
              <a:ext cx="119" cy="200"/>
            </a:xfrm>
            <a:custGeom>
              <a:avLst/>
              <a:gdLst/>
              <a:ahLst/>
              <a:cxnLst>
                <a:cxn ang="0">
                  <a:pos x="295" y="0"/>
                </a:cxn>
                <a:cxn ang="0">
                  <a:pos x="207" y="91"/>
                </a:cxn>
                <a:cxn ang="0">
                  <a:pos x="207" y="119"/>
                </a:cxn>
                <a:cxn ang="0">
                  <a:pos x="148" y="119"/>
                </a:cxn>
                <a:cxn ang="0">
                  <a:pos x="118" y="148"/>
                </a:cxn>
                <a:cxn ang="0">
                  <a:pos x="57" y="119"/>
                </a:cxn>
                <a:cxn ang="0">
                  <a:pos x="30" y="119"/>
                </a:cxn>
                <a:cxn ang="0">
                  <a:pos x="30" y="148"/>
                </a:cxn>
                <a:cxn ang="0">
                  <a:pos x="0" y="179"/>
                </a:cxn>
                <a:cxn ang="0">
                  <a:pos x="30" y="209"/>
                </a:cxn>
                <a:cxn ang="0">
                  <a:pos x="30" y="237"/>
                </a:cxn>
                <a:cxn ang="0">
                  <a:pos x="57" y="237"/>
                </a:cxn>
                <a:cxn ang="0">
                  <a:pos x="88" y="267"/>
                </a:cxn>
                <a:cxn ang="0">
                  <a:pos x="88" y="298"/>
                </a:cxn>
                <a:cxn ang="0">
                  <a:pos x="118" y="328"/>
                </a:cxn>
                <a:cxn ang="0">
                  <a:pos x="88" y="328"/>
                </a:cxn>
                <a:cxn ang="0">
                  <a:pos x="88" y="355"/>
                </a:cxn>
                <a:cxn ang="0">
                  <a:pos x="118" y="386"/>
                </a:cxn>
                <a:cxn ang="0">
                  <a:pos x="88" y="416"/>
                </a:cxn>
                <a:cxn ang="0">
                  <a:pos x="88" y="446"/>
                </a:cxn>
                <a:cxn ang="0">
                  <a:pos x="118" y="473"/>
                </a:cxn>
                <a:cxn ang="0">
                  <a:pos x="118" y="534"/>
                </a:cxn>
                <a:cxn ang="0">
                  <a:pos x="88" y="504"/>
                </a:cxn>
                <a:cxn ang="0">
                  <a:pos x="88" y="741"/>
                </a:cxn>
                <a:cxn ang="0">
                  <a:pos x="57" y="741"/>
                </a:cxn>
                <a:cxn ang="0">
                  <a:pos x="88" y="771"/>
                </a:cxn>
                <a:cxn ang="0">
                  <a:pos x="118" y="741"/>
                </a:cxn>
                <a:cxn ang="0">
                  <a:pos x="148" y="801"/>
                </a:cxn>
                <a:cxn ang="0">
                  <a:pos x="177" y="771"/>
                </a:cxn>
                <a:cxn ang="0">
                  <a:pos x="207" y="801"/>
                </a:cxn>
                <a:cxn ang="0">
                  <a:pos x="237" y="771"/>
                </a:cxn>
                <a:cxn ang="0">
                  <a:pos x="266" y="771"/>
                </a:cxn>
                <a:cxn ang="0">
                  <a:pos x="266" y="682"/>
                </a:cxn>
                <a:cxn ang="0">
                  <a:pos x="325" y="682"/>
                </a:cxn>
                <a:cxn ang="0">
                  <a:pos x="355" y="711"/>
                </a:cxn>
                <a:cxn ang="0">
                  <a:pos x="385" y="711"/>
                </a:cxn>
                <a:cxn ang="0">
                  <a:pos x="414" y="682"/>
                </a:cxn>
                <a:cxn ang="0">
                  <a:pos x="414" y="564"/>
                </a:cxn>
                <a:cxn ang="0">
                  <a:pos x="444" y="564"/>
                </a:cxn>
                <a:cxn ang="0">
                  <a:pos x="444" y="386"/>
                </a:cxn>
                <a:cxn ang="0">
                  <a:pos x="414" y="355"/>
                </a:cxn>
                <a:cxn ang="0">
                  <a:pos x="414" y="328"/>
                </a:cxn>
                <a:cxn ang="0">
                  <a:pos x="473" y="267"/>
                </a:cxn>
                <a:cxn ang="0">
                  <a:pos x="473" y="209"/>
                </a:cxn>
                <a:cxn ang="0">
                  <a:pos x="444" y="209"/>
                </a:cxn>
                <a:cxn ang="0">
                  <a:pos x="444" y="119"/>
                </a:cxn>
                <a:cxn ang="0">
                  <a:pos x="385" y="119"/>
                </a:cxn>
                <a:cxn ang="0">
                  <a:pos x="414" y="91"/>
                </a:cxn>
                <a:cxn ang="0">
                  <a:pos x="325" y="0"/>
                </a:cxn>
                <a:cxn ang="0">
                  <a:pos x="295" y="0"/>
                </a:cxn>
              </a:cxnLst>
              <a:rect l="0" t="0" r="r" b="b"/>
              <a:pathLst>
                <a:path w="473" h="801">
                  <a:moveTo>
                    <a:pt x="295" y="0"/>
                  </a:moveTo>
                  <a:lnTo>
                    <a:pt x="207" y="91"/>
                  </a:lnTo>
                  <a:lnTo>
                    <a:pt x="207" y="119"/>
                  </a:lnTo>
                  <a:lnTo>
                    <a:pt x="148" y="119"/>
                  </a:lnTo>
                  <a:lnTo>
                    <a:pt x="118" y="148"/>
                  </a:lnTo>
                  <a:lnTo>
                    <a:pt x="57" y="119"/>
                  </a:lnTo>
                  <a:lnTo>
                    <a:pt x="30" y="119"/>
                  </a:lnTo>
                  <a:lnTo>
                    <a:pt x="30" y="148"/>
                  </a:lnTo>
                  <a:lnTo>
                    <a:pt x="0" y="179"/>
                  </a:lnTo>
                  <a:lnTo>
                    <a:pt x="30" y="209"/>
                  </a:lnTo>
                  <a:lnTo>
                    <a:pt x="30" y="237"/>
                  </a:lnTo>
                  <a:lnTo>
                    <a:pt x="57" y="237"/>
                  </a:lnTo>
                  <a:lnTo>
                    <a:pt x="88" y="267"/>
                  </a:lnTo>
                  <a:lnTo>
                    <a:pt x="88" y="298"/>
                  </a:lnTo>
                  <a:lnTo>
                    <a:pt x="118" y="328"/>
                  </a:lnTo>
                  <a:lnTo>
                    <a:pt x="88" y="328"/>
                  </a:lnTo>
                  <a:lnTo>
                    <a:pt x="88" y="355"/>
                  </a:lnTo>
                  <a:lnTo>
                    <a:pt x="118" y="386"/>
                  </a:lnTo>
                  <a:lnTo>
                    <a:pt x="88" y="416"/>
                  </a:lnTo>
                  <a:lnTo>
                    <a:pt x="88" y="446"/>
                  </a:lnTo>
                  <a:lnTo>
                    <a:pt x="118" y="473"/>
                  </a:lnTo>
                  <a:lnTo>
                    <a:pt x="118" y="534"/>
                  </a:lnTo>
                  <a:lnTo>
                    <a:pt x="88" y="504"/>
                  </a:lnTo>
                  <a:lnTo>
                    <a:pt x="88" y="741"/>
                  </a:lnTo>
                  <a:lnTo>
                    <a:pt x="57" y="741"/>
                  </a:lnTo>
                  <a:lnTo>
                    <a:pt x="88" y="771"/>
                  </a:lnTo>
                  <a:lnTo>
                    <a:pt x="118" y="741"/>
                  </a:lnTo>
                  <a:lnTo>
                    <a:pt x="148" y="801"/>
                  </a:lnTo>
                  <a:lnTo>
                    <a:pt x="177" y="771"/>
                  </a:lnTo>
                  <a:lnTo>
                    <a:pt x="207" y="801"/>
                  </a:lnTo>
                  <a:lnTo>
                    <a:pt x="237" y="771"/>
                  </a:lnTo>
                  <a:lnTo>
                    <a:pt x="266" y="771"/>
                  </a:lnTo>
                  <a:lnTo>
                    <a:pt x="266" y="682"/>
                  </a:lnTo>
                  <a:lnTo>
                    <a:pt x="325" y="682"/>
                  </a:lnTo>
                  <a:lnTo>
                    <a:pt x="355" y="711"/>
                  </a:lnTo>
                  <a:lnTo>
                    <a:pt x="385" y="711"/>
                  </a:lnTo>
                  <a:lnTo>
                    <a:pt x="414" y="682"/>
                  </a:lnTo>
                  <a:lnTo>
                    <a:pt x="414" y="564"/>
                  </a:lnTo>
                  <a:lnTo>
                    <a:pt x="444" y="564"/>
                  </a:lnTo>
                  <a:lnTo>
                    <a:pt x="444" y="386"/>
                  </a:lnTo>
                  <a:lnTo>
                    <a:pt x="414" y="355"/>
                  </a:lnTo>
                  <a:lnTo>
                    <a:pt x="414" y="328"/>
                  </a:lnTo>
                  <a:lnTo>
                    <a:pt x="473" y="267"/>
                  </a:lnTo>
                  <a:lnTo>
                    <a:pt x="473" y="209"/>
                  </a:lnTo>
                  <a:lnTo>
                    <a:pt x="444" y="209"/>
                  </a:lnTo>
                  <a:lnTo>
                    <a:pt x="444" y="119"/>
                  </a:lnTo>
                  <a:lnTo>
                    <a:pt x="385" y="119"/>
                  </a:lnTo>
                  <a:lnTo>
                    <a:pt x="414" y="91"/>
                  </a:lnTo>
                  <a:lnTo>
                    <a:pt x="325" y="0"/>
                  </a:lnTo>
                  <a:lnTo>
                    <a:pt x="295" y="0"/>
                  </a:lnTo>
                </a:path>
              </a:pathLst>
            </a:custGeom>
            <a:noFill/>
            <a:ln w="1588">
              <a:solidFill>
                <a:srgbClr val="000000"/>
              </a:solidFill>
              <a:prstDash val="solid"/>
              <a:round/>
              <a:headEnd/>
              <a:tailEnd/>
            </a:ln>
          </p:spPr>
          <p:txBody>
            <a:bodyPr/>
            <a:lstStyle/>
            <a:p>
              <a:endParaRPr lang="en-GB"/>
            </a:p>
          </p:txBody>
        </p:sp>
        <p:sp>
          <p:nvSpPr>
            <p:cNvPr id="13862" name="Freeform 550"/>
            <p:cNvSpPr>
              <a:spLocks/>
            </p:cNvSpPr>
            <p:nvPr/>
          </p:nvSpPr>
          <p:spPr bwMode="auto">
            <a:xfrm>
              <a:off x="3109" y="3593"/>
              <a:ext cx="208" cy="355"/>
            </a:xfrm>
            <a:custGeom>
              <a:avLst/>
              <a:gdLst/>
              <a:ahLst/>
              <a:cxnLst>
                <a:cxn ang="0">
                  <a:pos x="830" y="1421"/>
                </a:cxn>
                <a:cxn ang="0">
                  <a:pos x="800" y="1391"/>
                </a:cxn>
                <a:cxn ang="0">
                  <a:pos x="712" y="1391"/>
                </a:cxn>
                <a:cxn ang="0">
                  <a:pos x="739" y="1361"/>
                </a:cxn>
                <a:cxn ang="0">
                  <a:pos x="712" y="1361"/>
                </a:cxn>
                <a:cxn ang="0">
                  <a:pos x="682" y="1333"/>
                </a:cxn>
                <a:cxn ang="0">
                  <a:pos x="712" y="1303"/>
                </a:cxn>
                <a:cxn ang="0">
                  <a:pos x="682" y="1273"/>
                </a:cxn>
                <a:cxn ang="0">
                  <a:pos x="651" y="1273"/>
                </a:cxn>
                <a:cxn ang="0">
                  <a:pos x="621" y="1303"/>
                </a:cxn>
                <a:cxn ang="0">
                  <a:pos x="593" y="1303"/>
                </a:cxn>
                <a:cxn ang="0">
                  <a:pos x="593" y="1243"/>
                </a:cxn>
                <a:cxn ang="0">
                  <a:pos x="475" y="1243"/>
                </a:cxn>
                <a:cxn ang="0">
                  <a:pos x="414" y="1184"/>
                </a:cxn>
                <a:cxn ang="0">
                  <a:pos x="414" y="1155"/>
                </a:cxn>
                <a:cxn ang="0">
                  <a:pos x="384" y="1124"/>
                </a:cxn>
                <a:cxn ang="0">
                  <a:pos x="384" y="1036"/>
                </a:cxn>
                <a:cxn ang="0">
                  <a:pos x="414" y="1005"/>
                </a:cxn>
                <a:cxn ang="0">
                  <a:pos x="444" y="1005"/>
                </a:cxn>
                <a:cxn ang="0">
                  <a:pos x="503" y="948"/>
                </a:cxn>
                <a:cxn ang="0">
                  <a:pos x="532" y="948"/>
                </a:cxn>
                <a:cxn ang="0">
                  <a:pos x="563" y="917"/>
                </a:cxn>
                <a:cxn ang="0">
                  <a:pos x="593" y="917"/>
                </a:cxn>
                <a:cxn ang="0">
                  <a:pos x="593" y="887"/>
                </a:cxn>
                <a:cxn ang="0">
                  <a:pos x="651" y="830"/>
                </a:cxn>
                <a:cxn ang="0">
                  <a:pos x="651" y="799"/>
                </a:cxn>
                <a:cxn ang="0">
                  <a:pos x="682" y="769"/>
                </a:cxn>
                <a:cxn ang="0">
                  <a:pos x="682" y="562"/>
                </a:cxn>
                <a:cxn ang="0">
                  <a:pos x="651" y="562"/>
                </a:cxn>
                <a:cxn ang="0">
                  <a:pos x="621" y="532"/>
                </a:cxn>
                <a:cxn ang="0">
                  <a:pos x="563" y="532"/>
                </a:cxn>
                <a:cxn ang="0">
                  <a:pos x="563" y="503"/>
                </a:cxn>
                <a:cxn ang="0">
                  <a:pos x="532" y="474"/>
                </a:cxn>
                <a:cxn ang="0">
                  <a:pos x="532" y="444"/>
                </a:cxn>
                <a:cxn ang="0">
                  <a:pos x="503" y="414"/>
                </a:cxn>
                <a:cxn ang="0">
                  <a:pos x="503" y="355"/>
                </a:cxn>
                <a:cxn ang="0">
                  <a:pos x="532" y="325"/>
                </a:cxn>
                <a:cxn ang="0">
                  <a:pos x="563" y="325"/>
                </a:cxn>
                <a:cxn ang="0">
                  <a:pos x="621" y="267"/>
                </a:cxn>
                <a:cxn ang="0">
                  <a:pos x="621" y="237"/>
                </a:cxn>
                <a:cxn ang="0">
                  <a:pos x="651" y="207"/>
                </a:cxn>
                <a:cxn ang="0">
                  <a:pos x="651" y="176"/>
                </a:cxn>
                <a:cxn ang="0">
                  <a:pos x="682" y="149"/>
                </a:cxn>
                <a:cxn ang="0">
                  <a:pos x="682" y="119"/>
                </a:cxn>
                <a:cxn ang="0">
                  <a:pos x="651" y="89"/>
                </a:cxn>
                <a:cxn ang="0">
                  <a:pos x="593" y="149"/>
                </a:cxn>
                <a:cxn ang="0">
                  <a:pos x="563" y="149"/>
                </a:cxn>
                <a:cxn ang="0">
                  <a:pos x="503" y="207"/>
                </a:cxn>
                <a:cxn ang="0">
                  <a:pos x="475" y="207"/>
                </a:cxn>
                <a:cxn ang="0">
                  <a:pos x="475" y="176"/>
                </a:cxn>
                <a:cxn ang="0">
                  <a:pos x="444" y="176"/>
                </a:cxn>
                <a:cxn ang="0">
                  <a:pos x="475" y="149"/>
                </a:cxn>
                <a:cxn ang="0">
                  <a:pos x="444" y="119"/>
                </a:cxn>
                <a:cxn ang="0">
                  <a:pos x="444" y="30"/>
                </a:cxn>
                <a:cxn ang="0">
                  <a:pos x="356" y="30"/>
                </a:cxn>
                <a:cxn ang="0">
                  <a:pos x="356" y="0"/>
                </a:cxn>
                <a:cxn ang="0">
                  <a:pos x="266" y="0"/>
                </a:cxn>
                <a:cxn ang="0">
                  <a:pos x="207" y="30"/>
                </a:cxn>
                <a:cxn ang="0">
                  <a:pos x="177" y="30"/>
                </a:cxn>
                <a:cxn ang="0">
                  <a:pos x="147" y="58"/>
                </a:cxn>
                <a:cxn ang="0">
                  <a:pos x="118" y="58"/>
                </a:cxn>
                <a:cxn ang="0">
                  <a:pos x="59" y="119"/>
                </a:cxn>
                <a:cxn ang="0">
                  <a:pos x="0" y="119"/>
                </a:cxn>
              </a:cxnLst>
              <a:rect l="0" t="0" r="r" b="b"/>
              <a:pathLst>
                <a:path w="830" h="1421">
                  <a:moveTo>
                    <a:pt x="830" y="1421"/>
                  </a:moveTo>
                  <a:lnTo>
                    <a:pt x="800" y="1391"/>
                  </a:lnTo>
                  <a:lnTo>
                    <a:pt x="712" y="1391"/>
                  </a:lnTo>
                  <a:lnTo>
                    <a:pt x="739" y="1361"/>
                  </a:lnTo>
                  <a:lnTo>
                    <a:pt x="712" y="1361"/>
                  </a:lnTo>
                  <a:lnTo>
                    <a:pt x="682" y="1333"/>
                  </a:lnTo>
                  <a:lnTo>
                    <a:pt x="712" y="1303"/>
                  </a:lnTo>
                  <a:lnTo>
                    <a:pt x="682" y="1273"/>
                  </a:lnTo>
                  <a:lnTo>
                    <a:pt x="651" y="1273"/>
                  </a:lnTo>
                  <a:lnTo>
                    <a:pt x="621" y="1303"/>
                  </a:lnTo>
                  <a:lnTo>
                    <a:pt x="593" y="1303"/>
                  </a:lnTo>
                  <a:lnTo>
                    <a:pt x="593" y="1243"/>
                  </a:lnTo>
                  <a:lnTo>
                    <a:pt x="475" y="1243"/>
                  </a:lnTo>
                  <a:lnTo>
                    <a:pt x="414" y="1184"/>
                  </a:lnTo>
                  <a:lnTo>
                    <a:pt x="414" y="1155"/>
                  </a:lnTo>
                  <a:lnTo>
                    <a:pt x="384" y="1124"/>
                  </a:lnTo>
                  <a:lnTo>
                    <a:pt x="384" y="1036"/>
                  </a:lnTo>
                  <a:lnTo>
                    <a:pt x="414" y="1005"/>
                  </a:lnTo>
                  <a:lnTo>
                    <a:pt x="444" y="1005"/>
                  </a:lnTo>
                  <a:lnTo>
                    <a:pt x="503" y="948"/>
                  </a:lnTo>
                  <a:lnTo>
                    <a:pt x="532" y="948"/>
                  </a:lnTo>
                  <a:lnTo>
                    <a:pt x="563" y="917"/>
                  </a:lnTo>
                  <a:lnTo>
                    <a:pt x="593" y="917"/>
                  </a:lnTo>
                  <a:lnTo>
                    <a:pt x="593" y="887"/>
                  </a:lnTo>
                  <a:lnTo>
                    <a:pt x="651" y="830"/>
                  </a:lnTo>
                  <a:lnTo>
                    <a:pt x="651" y="799"/>
                  </a:lnTo>
                  <a:lnTo>
                    <a:pt x="682" y="769"/>
                  </a:lnTo>
                  <a:lnTo>
                    <a:pt x="682" y="562"/>
                  </a:lnTo>
                  <a:lnTo>
                    <a:pt x="651" y="562"/>
                  </a:lnTo>
                  <a:lnTo>
                    <a:pt x="621" y="532"/>
                  </a:lnTo>
                  <a:lnTo>
                    <a:pt x="563" y="532"/>
                  </a:lnTo>
                  <a:lnTo>
                    <a:pt x="563" y="503"/>
                  </a:lnTo>
                  <a:lnTo>
                    <a:pt x="532" y="474"/>
                  </a:lnTo>
                  <a:lnTo>
                    <a:pt x="532" y="444"/>
                  </a:lnTo>
                  <a:lnTo>
                    <a:pt x="503" y="414"/>
                  </a:lnTo>
                  <a:lnTo>
                    <a:pt x="503" y="355"/>
                  </a:lnTo>
                  <a:lnTo>
                    <a:pt x="532" y="325"/>
                  </a:lnTo>
                  <a:lnTo>
                    <a:pt x="563" y="325"/>
                  </a:lnTo>
                  <a:lnTo>
                    <a:pt x="621" y="267"/>
                  </a:lnTo>
                  <a:lnTo>
                    <a:pt x="621" y="237"/>
                  </a:lnTo>
                  <a:lnTo>
                    <a:pt x="651" y="207"/>
                  </a:lnTo>
                  <a:lnTo>
                    <a:pt x="651" y="176"/>
                  </a:lnTo>
                  <a:lnTo>
                    <a:pt x="682" y="149"/>
                  </a:lnTo>
                  <a:lnTo>
                    <a:pt x="682" y="119"/>
                  </a:lnTo>
                  <a:lnTo>
                    <a:pt x="651" y="89"/>
                  </a:lnTo>
                  <a:lnTo>
                    <a:pt x="593" y="149"/>
                  </a:lnTo>
                  <a:lnTo>
                    <a:pt x="563" y="149"/>
                  </a:lnTo>
                  <a:lnTo>
                    <a:pt x="503" y="207"/>
                  </a:lnTo>
                  <a:lnTo>
                    <a:pt x="475" y="207"/>
                  </a:lnTo>
                  <a:lnTo>
                    <a:pt x="475" y="176"/>
                  </a:lnTo>
                  <a:lnTo>
                    <a:pt x="444" y="176"/>
                  </a:lnTo>
                  <a:lnTo>
                    <a:pt x="475" y="149"/>
                  </a:lnTo>
                  <a:lnTo>
                    <a:pt x="444" y="119"/>
                  </a:lnTo>
                  <a:lnTo>
                    <a:pt x="444" y="30"/>
                  </a:lnTo>
                  <a:lnTo>
                    <a:pt x="356" y="30"/>
                  </a:lnTo>
                  <a:lnTo>
                    <a:pt x="356" y="0"/>
                  </a:lnTo>
                  <a:lnTo>
                    <a:pt x="266" y="0"/>
                  </a:lnTo>
                  <a:lnTo>
                    <a:pt x="207" y="30"/>
                  </a:lnTo>
                  <a:lnTo>
                    <a:pt x="177" y="30"/>
                  </a:lnTo>
                  <a:lnTo>
                    <a:pt x="147" y="58"/>
                  </a:lnTo>
                  <a:lnTo>
                    <a:pt x="118" y="58"/>
                  </a:lnTo>
                  <a:lnTo>
                    <a:pt x="59" y="119"/>
                  </a:lnTo>
                  <a:lnTo>
                    <a:pt x="0" y="119"/>
                  </a:lnTo>
                </a:path>
              </a:pathLst>
            </a:custGeom>
            <a:noFill/>
            <a:ln w="1588">
              <a:solidFill>
                <a:srgbClr val="000000"/>
              </a:solidFill>
              <a:prstDash val="solid"/>
              <a:round/>
              <a:headEnd/>
              <a:tailEnd/>
            </a:ln>
          </p:spPr>
          <p:txBody>
            <a:bodyPr/>
            <a:lstStyle/>
            <a:p>
              <a:endParaRPr lang="en-GB"/>
            </a:p>
          </p:txBody>
        </p:sp>
        <p:sp>
          <p:nvSpPr>
            <p:cNvPr id="13863" name="Freeform 551"/>
            <p:cNvSpPr>
              <a:spLocks/>
            </p:cNvSpPr>
            <p:nvPr/>
          </p:nvSpPr>
          <p:spPr bwMode="auto">
            <a:xfrm>
              <a:off x="3027" y="3622"/>
              <a:ext cx="141" cy="577"/>
            </a:xfrm>
            <a:custGeom>
              <a:avLst/>
              <a:gdLst/>
              <a:ahLst/>
              <a:cxnLst>
                <a:cxn ang="0">
                  <a:pos x="328" y="0"/>
                </a:cxn>
                <a:cxn ang="0">
                  <a:pos x="328" y="57"/>
                </a:cxn>
                <a:cxn ang="0">
                  <a:pos x="298" y="57"/>
                </a:cxn>
                <a:cxn ang="0">
                  <a:pos x="180" y="177"/>
                </a:cxn>
                <a:cxn ang="0">
                  <a:pos x="237" y="177"/>
                </a:cxn>
                <a:cxn ang="0">
                  <a:pos x="237" y="325"/>
                </a:cxn>
                <a:cxn ang="0">
                  <a:pos x="210" y="355"/>
                </a:cxn>
                <a:cxn ang="0">
                  <a:pos x="210" y="413"/>
                </a:cxn>
                <a:cxn ang="0">
                  <a:pos x="237" y="443"/>
                </a:cxn>
                <a:cxn ang="0">
                  <a:pos x="237" y="561"/>
                </a:cxn>
                <a:cxn ang="0">
                  <a:pos x="268" y="591"/>
                </a:cxn>
                <a:cxn ang="0">
                  <a:pos x="237" y="622"/>
                </a:cxn>
                <a:cxn ang="0">
                  <a:pos x="237" y="650"/>
                </a:cxn>
                <a:cxn ang="0">
                  <a:pos x="210" y="680"/>
                </a:cxn>
                <a:cxn ang="0">
                  <a:pos x="210" y="768"/>
                </a:cxn>
                <a:cxn ang="0">
                  <a:pos x="180" y="798"/>
                </a:cxn>
                <a:cxn ang="0">
                  <a:pos x="180" y="829"/>
                </a:cxn>
                <a:cxn ang="0">
                  <a:pos x="150" y="829"/>
                </a:cxn>
                <a:cxn ang="0">
                  <a:pos x="119" y="859"/>
                </a:cxn>
                <a:cxn ang="0">
                  <a:pos x="91" y="859"/>
                </a:cxn>
                <a:cxn ang="0">
                  <a:pos x="91" y="917"/>
                </a:cxn>
                <a:cxn ang="0">
                  <a:pos x="61" y="947"/>
                </a:cxn>
                <a:cxn ang="0">
                  <a:pos x="30" y="947"/>
                </a:cxn>
                <a:cxn ang="0">
                  <a:pos x="0" y="977"/>
                </a:cxn>
                <a:cxn ang="0">
                  <a:pos x="0" y="1124"/>
                </a:cxn>
                <a:cxn ang="0">
                  <a:pos x="30" y="1154"/>
                </a:cxn>
                <a:cxn ang="0">
                  <a:pos x="30" y="1184"/>
                </a:cxn>
                <a:cxn ang="0">
                  <a:pos x="61" y="1214"/>
                </a:cxn>
                <a:cxn ang="0">
                  <a:pos x="61" y="1302"/>
                </a:cxn>
                <a:cxn ang="0">
                  <a:pos x="119" y="1302"/>
                </a:cxn>
                <a:cxn ang="0">
                  <a:pos x="210" y="1390"/>
                </a:cxn>
                <a:cxn ang="0">
                  <a:pos x="210" y="1420"/>
                </a:cxn>
                <a:cxn ang="0">
                  <a:pos x="237" y="1451"/>
                </a:cxn>
                <a:cxn ang="0">
                  <a:pos x="237" y="1539"/>
                </a:cxn>
                <a:cxn ang="0">
                  <a:pos x="268" y="1539"/>
                </a:cxn>
                <a:cxn ang="0">
                  <a:pos x="357" y="1627"/>
                </a:cxn>
                <a:cxn ang="0">
                  <a:pos x="417" y="1627"/>
                </a:cxn>
                <a:cxn ang="0">
                  <a:pos x="446" y="1658"/>
                </a:cxn>
                <a:cxn ang="0">
                  <a:pos x="446" y="1776"/>
                </a:cxn>
                <a:cxn ang="0">
                  <a:pos x="475" y="1806"/>
                </a:cxn>
                <a:cxn ang="0">
                  <a:pos x="475" y="1894"/>
                </a:cxn>
                <a:cxn ang="0">
                  <a:pos x="505" y="1924"/>
                </a:cxn>
                <a:cxn ang="0">
                  <a:pos x="505" y="2013"/>
                </a:cxn>
                <a:cxn ang="0">
                  <a:pos x="535" y="2071"/>
                </a:cxn>
                <a:cxn ang="0">
                  <a:pos x="535" y="2190"/>
                </a:cxn>
                <a:cxn ang="0">
                  <a:pos x="565" y="2219"/>
                </a:cxn>
                <a:cxn ang="0">
                  <a:pos x="565" y="2308"/>
                </a:cxn>
              </a:cxnLst>
              <a:rect l="0" t="0" r="r" b="b"/>
              <a:pathLst>
                <a:path w="565" h="2308">
                  <a:moveTo>
                    <a:pt x="328" y="0"/>
                  </a:moveTo>
                  <a:lnTo>
                    <a:pt x="328" y="57"/>
                  </a:lnTo>
                  <a:lnTo>
                    <a:pt x="298" y="57"/>
                  </a:lnTo>
                  <a:lnTo>
                    <a:pt x="180" y="177"/>
                  </a:lnTo>
                  <a:lnTo>
                    <a:pt x="237" y="177"/>
                  </a:lnTo>
                  <a:lnTo>
                    <a:pt x="237" y="325"/>
                  </a:lnTo>
                  <a:lnTo>
                    <a:pt x="210" y="355"/>
                  </a:lnTo>
                  <a:lnTo>
                    <a:pt x="210" y="413"/>
                  </a:lnTo>
                  <a:lnTo>
                    <a:pt x="237" y="443"/>
                  </a:lnTo>
                  <a:lnTo>
                    <a:pt x="237" y="561"/>
                  </a:lnTo>
                  <a:lnTo>
                    <a:pt x="268" y="591"/>
                  </a:lnTo>
                  <a:lnTo>
                    <a:pt x="237" y="622"/>
                  </a:lnTo>
                  <a:lnTo>
                    <a:pt x="237" y="650"/>
                  </a:lnTo>
                  <a:lnTo>
                    <a:pt x="210" y="680"/>
                  </a:lnTo>
                  <a:lnTo>
                    <a:pt x="210" y="768"/>
                  </a:lnTo>
                  <a:lnTo>
                    <a:pt x="180" y="798"/>
                  </a:lnTo>
                  <a:lnTo>
                    <a:pt x="180" y="829"/>
                  </a:lnTo>
                  <a:lnTo>
                    <a:pt x="150" y="829"/>
                  </a:lnTo>
                  <a:lnTo>
                    <a:pt x="119" y="859"/>
                  </a:lnTo>
                  <a:lnTo>
                    <a:pt x="91" y="859"/>
                  </a:lnTo>
                  <a:lnTo>
                    <a:pt x="91" y="917"/>
                  </a:lnTo>
                  <a:lnTo>
                    <a:pt x="61" y="947"/>
                  </a:lnTo>
                  <a:lnTo>
                    <a:pt x="30" y="947"/>
                  </a:lnTo>
                  <a:lnTo>
                    <a:pt x="0" y="977"/>
                  </a:lnTo>
                  <a:lnTo>
                    <a:pt x="0" y="1124"/>
                  </a:lnTo>
                  <a:lnTo>
                    <a:pt x="30" y="1154"/>
                  </a:lnTo>
                  <a:lnTo>
                    <a:pt x="30" y="1184"/>
                  </a:lnTo>
                  <a:lnTo>
                    <a:pt x="61" y="1214"/>
                  </a:lnTo>
                  <a:lnTo>
                    <a:pt x="61" y="1302"/>
                  </a:lnTo>
                  <a:lnTo>
                    <a:pt x="119" y="1302"/>
                  </a:lnTo>
                  <a:lnTo>
                    <a:pt x="210" y="1390"/>
                  </a:lnTo>
                  <a:lnTo>
                    <a:pt x="210" y="1420"/>
                  </a:lnTo>
                  <a:lnTo>
                    <a:pt x="237" y="1451"/>
                  </a:lnTo>
                  <a:lnTo>
                    <a:pt x="237" y="1539"/>
                  </a:lnTo>
                  <a:lnTo>
                    <a:pt x="268" y="1539"/>
                  </a:lnTo>
                  <a:lnTo>
                    <a:pt x="357" y="1627"/>
                  </a:lnTo>
                  <a:lnTo>
                    <a:pt x="417" y="1627"/>
                  </a:lnTo>
                  <a:lnTo>
                    <a:pt x="446" y="1658"/>
                  </a:lnTo>
                  <a:lnTo>
                    <a:pt x="446" y="1776"/>
                  </a:lnTo>
                  <a:lnTo>
                    <a:pt x="475" y="1806"/>
                  </a:lnTo>
                  <a:lnTo>
                    <a:pt x="475" y="1894"/>
                  </a:lnTo>
                  <a:lnTo>
                    <a:pt x="505" y="1924"/>
                  </a:lnTo>
                  <a:lnTo>
                    <a:pt x="505" y="2013"/>
                  </a:lnTo>
                  <a:lnTo>
                    <a:pt x="535" y="2071"/>
                  </a:lnTo>
                  <a:lnTo>
                    <a:pt x="535" y="2190"/>
                  </a:lnTo>
                  <a:lnTo>
                    <a:pt x="565" y="2219"/>
                  </a:lnTo>
                  <a:lnTo>
                    <a:pt x="565" y="2308"/>
                  </a:lnTo>
                </a:path>
              </a:pathLst>
            </a:custGeom>
            <a:noFill/>
            <a:ln w="1588">
              <a:solidFill>
                <a:srgbClr val="000000"/>
              </a:solidFill>
              <a:prstDash val="solid"/>
              <a:round/>
              <a:headEnd/>
              <a:tailEnd/>
            </a:ln>
          </p:spPr>
          <p:txBody>
            <a:bodyPr/>
            <a:lstStyle/>
            <a:p>
              <a:endParaRPr lang="en-GB"/>
            </a:p>
          </p:txBody>
        </p:sp>
        <p:sp>
          <p:nvSpPr>
            <p:cNvPr id="13864" name="Freeform 552"/>
            <p:cNvSpPr>
              <a:spLocks/>
            </p:cNvSpPr>
            <p:nvPr/>
          </p:nvSpPr>
          <p:spPr bwMode="auto">
            <a:xfrm>
              <a:off x="3168" y="3948"/>
              <a:ext cx="149" cy="251"/>
            </a:xfrm>
            <a:custGeom>
              <a:avLst/>
              <a:gdLst/>
              <a:ahLst/>
              <a:cxnLst>
                <a:cxn ang="0">
                  <a:pos x="0" y="1006"/>
                </a:cxn>
                <a:cxn ang="0">
                  <a:pos x="29" y="977"/>
                </a:cxn>
                <a:cxn ang="0">
                  <a:pos x="59" y="977"/>
                </a:cxn>
                <a:cxn ang="0">
                  <a:pos x="88" y="947"/>
                </a:cxn>
                <a:cxn ang="0">
                  <a:pos x="119" y="947"/>
                </a:cxn>
                <a:cxn ang="0">
                  <a:pos x="119" y="917"/>
                </a:cxn>
                <a:cxn ang="0">
                  <a:pos x="147" y="917"/>
                </a:cxn>
                <a:cxn ang="0">
                  <a:pos x="177" y="888"/>
                </a:cxn>
                <a:cxn ang="0">
                  <a:pos x="177" y="859"/>
                </a:cxn>
                <a:cxn ang="0">
                  <a:pos x="207" y="829"/>
                </a:cxn>
                <a:cxn ang="0">
                  <a:pos x="207" y="799"/>
                </a:cxn>
                <a:cxn ang="0">
                  <a:pos x="238" y="769"/>
                </a:cxn>
                <a:cxn ang="0">
                  <a:pos x="207" y="741"/>
                </a:cxn>
                <a:cxn ang="0">
                  <a:pos x="207" y="650"/>
                </a:cxn>
                <a:cxn ang="0">
                  <a:pos x="177" y="622"/>
                </a:cxn>
                <a:cxn ang="0">
                  <a:pos x="177" y="563"/>
                </a:cxn>
                <a:cxn ang="0">
                  <a:pos x="207" y="532"/>
                </a:cxn>
                <a:cxn ang="0">
                  <a:pos x="207" y="504"/>
                </a:cxn>
                <a:cxn ang="0">
                  <a:pos x="266" y="504"/>
                </a:cxn>
                <a:cxn ang="0">
                  <a:pos x="326" y="443"/>
                </a:cxn>
                <a:cxn ang="0">
                  <a:pos x="326" y="413"/>
                </a:cxn>
                <a:cxn ang="0">
                  <a:pos x="356" y="386"/>
                </a:cxn>
                <a:cxn ang="0">
                  <a:pos x="384" y="386"/>
                </a:cxn>
                <a:cxn ang="0">
                  <a:pos x="384" y="356"/>
                </a:cxn>
                <a:cxn ang="0">
                  <a:pos x="414" y="325"/>
                </a:cxn>
                <a:cxn ang="0">
                  <a:pos x="445" y="325"/>
                </a:cxn>
                <a:cxn ang="0">
                  <a:pos x="475" y="295"/>
                </a:cxn>
                <a:cxn ang="0">
                  <a:pos x="502" y="295"/>
                </a:cxn>
                <a:cxn ang="0">
                  <a:pos x="533" y="267"/>
                </a:cxn>
                <a:cxn ang="0">
                  <a:pos x="593" y="267"/>
                </a:cxn>
                <a:cxn ang="0">
                  <a:pos x="593" y="207"/>
                </a:cxn>
                <a:cxn ang="0">
                  <a:pos x="563" y="177"/>
                </a:cxn>
                <a:cxn ang="0">
                  <a:pos x="563" y="30"/>
                </a:cxn>
                <a:cxn ang="0">
                  <a:pos x="593" y="0"/>
                </a:cxn>
              </a:cxnLst>
              <a:rect l="0" t="0" r="r" b="b"/>
              <a:pathLst>
                <a:path w="593" h="1006">
                  <a:moveTo>
                    <a:pt x="0" y="1006"/>
                  </a:moveTo>
                  <a:lnTo>
                    <a:pt x="29" y="977"/>
                  </a:lnTo>
                  <a:lnTo>
                    <a:pt x="59" y="977"/>
                  </a:lnTo>
                  <a:lnTo>
                    <a:pt x="88" y="947"/>
                  </a:lnTo>
                  <a:lnTo>
                    <a:pt x="119" y="947"/>
                  </a:lnTo>
                  <a:lnTo>
                    <a:pt x="119" y="917"/>
                  </a:lnTo>
                  <a:lnTo>
                    <a:pt x="147" y="917"/>
                  </a:lnTo>
                  <a:lnTo>
                    <a:pt x="177" y="888"/>
                  </a:lnTo>
                  <a:lnTo>
                    <a:pt x="177" y="859"/>
                  </a:lnTo>
                  <a:lnTo>
                    <a:pt x="207" y="829"/>
                  </a:lnTo>
                  <a:lnTo>
                    <a:pt x="207" y="799"/>
                  </a:lnTo>
                  <a:lnTo>
                    <a:pt x="238" y="769"/>
                  </a:lnTo>
                  <a:lnTo>
                    <a:pt x="207" y="741"/>
                  </a:lnTo>
                  <a:lnTo>
                    <a:pt x="207" y="650"/>
                  </a:lnTo>
                  <a:lnTo>
                    <a:pt x="177" y="622"/>
                  </a:lnTo>
                  <a:lnTo>
                    <a:pt x="177" y="563"/>
                  </a:lnTo>
                  <a:lnTo>
                    <a:pt x="207" y="532"/>
                  </a:lnTo>
                  <a:lnTo>
                    <a:pt x="207" y="504"/>
                  </a:lnTo>
                  <a:lnTo>
                    <a:pt x="266" y="504"/>
                  </a:lnTo>
                  <a:lnTo>
                    <a:pt x="326" y="443"/>
                  </a:lnTo>
                  <a:lnTo>
                    <a:pt x="326" y="413"/>
                  </a:lnTo>
                  <a:lnTo>
                    <a:pt x="356" y="386"/>
                  </a:lnTo>
                  <a:lnTo>
                    <a:pt x="384" y="386"/>
                  </a:lnTo>
                  <a:lnTo>
                    <a:pt x="384" y="356"/>
                  </a:lnTo>
                  <a:lnTo>
                    <a:pt x="414" y="325"/>
                  </a:lnTo>
                  <a:lnTo>
                    <a:pt x="445" y="325"/>
                  </a:lnTo>
                  <a:lnTo>
                    <a:pt x="475" y="295"/>
                  </a:lnTo>
                  <a:lnTo>
                    <a:pt x="502" y="295"/>
                  </a:lnTo>
                  <a:lnTo>
                    <a:pt x="533" y="267"/>
                  </a:lnTo>
                  <a:lnTo>
                    <a:pt x="593" y="267"/>
                  </a:lnTo>
                  <a:lnTo>
                    <a:pt x="593" y="207"/>
                  </a:lnTo>
                  <a:lnTo>
                    <a:pt x="563" y="177"/>
                  </a:lnTo>
                  <a:lnTo>
                    <a:pt x="563" y="30"/>
                  </a:lnTo>
                  <a:lnTo>
                    <a:pt x="593" y="0"/>
                  </a:lnTo>
                </a:path>
              </a:pathLst>
            </a:custGeom>
            <a:noFill/>
            <a:ln w="1588">
              <a:solidFill>
                <a:srgbClr val="000000"/>
              </a:solidFill>
              <a:prstDash val="solid"/>
              <a:round/>
              <a:headEnd/>
              <a:tailEnd/>
            </a:ln>
          </p:spPr>
          <p:txBody>
            <a:bodyPr/>
            <a:lstStyle/>
            <a:p>
              <a:endParaRPr lang="en-GB"/>
            </a:p>
          </p:txBody>
        </p:sp>
        <p:sp>
          <p:nvSpPr>
            <p:cNvPr id="13865" name="Freeform 553"/>
            <p:cNvSpPr>
              <a:spLocks/>
            </p:cNvSpPr>
            <p:nvPr/>
          </p:nvSpPr>
          <p:spPr bwMode="auto">
            <a:xfrm>
              <a:off x="3154" y="4199"/>
              <a:ext cx="44" cy="148"/>
            </a:xfrm>
            <a:custGeom>
              <a:avLst/>
              <a:gdLst/>
              <a:ahLst/>
              <a:cxnLst>
                <a:cxn ang="0">
                  <a:pos x="148" y="592"/>
                </a:cxn>
                <a:cxn ang="0">
                  <a:pos x="148" y="504"/>
                </a:cxn>
                <a:cxn ang="0">
                  <a:pos x="179" y="473"/>
                </a:cxn>
                <a:cxn ang="0">
                  <a:pos x="179" y="416"/>
                </a:cxn>
                <a:cxn ang="0">
                  <a:pos x="148" y="416"/>
                </a:cxn>
                <a:cxn ang="0">
                  <a:pos x="148" y="266"/>
                </a:cxn>
                <a:cxn ang="0">
                  <a:pos x="119" y="236"/>
                </a:cxn>
                <a:cxn ang="0">
                  <a:pos x="119" y="209"/>
                </a:cxn>
                <a:cxn ang="0">
                  <a:pos x="89" y="178"/>
                </a:cxn>
                <a:cxn ang="0">
                  <a:pos x="89" y="148"/>
                </a:cxn>
                <a:cxn ang="0">
                  <a:pos x="60" y="118"/>
                </a:cxn>
                <a:cxn ang="0">
                  <a:pos x="60" y="90"/>
                </a:cxn>
                <a:cxn ang="0">
                  <a:pos x="0" y="30"/>
                </a:cxn>
                <a:cxn ang="0">
                  <a:pos x="30" y="0"/>
                </a:cxn>
                <a:cxn ang="0">
                  <a:pos x="60" y="0"/>
                </a:cxn>
              </a:cxnLst>
              <a:rect l="0" t="0" r="r" b="b"/>
              <a:pathLst>
                <a:path w="179" h="592">
                  <a:moveTo>
                    <a:pt x="148" y="592"/>
                  </a:moveTo>
                  <a:lnTo>
                    <a:pt x="148" y="504"/>
                  </a:lnTo>
                  <a:lnTo>
                    <a:pt x="179" y="473"/>
                  </a:lnTo>
                  <a:lnTo>
                    <a:pt x="179" y="416"/>
                  </a:lnTo>
                  <a:lnTo>
                    <a:pt x="148" y="416"/>
                  </a:lnTo>
                  <a:lnTo>
                    <a:pt x="148" y="266"/>
                  </a:lnTo>
                  <a:lnTo>
                    <a:pt x="119" y="236"/>
                  </a:lnTo>
                  <a:lnTo>
                    <a:pt x="119" y="209"/>
                  </a:lnTo>
                  <a:lnTo>
                    <a:pt x="89" y="178"/>
                  </a:lnTo>
                  <a:lnTo>
                    <a:pt x="89" y="148"/>
                  </a:lnTo>
                  <a:lnTo>
                    <a:pt x="60" y="118"/>
                  </a:lnTo>
                  <a:lnTo>
                    <a:pt x="60" y="90"/>
                  </a:lnTo>
                  <a:lnTo>
                    <a:pt x="0" y="30"/>
                  </a:lnTo>
                  <a:lnTo>
                    <a:pt x="30" y="0"/>
                  </a:lnTo>
                  <a:lnTo>
                    <a:pt x="60" y="0"/>
                  </a:lnTo>
                </a:path>
              </a:pathLst>
            </a:custGeom>
            <a:noFill/>
            <a:ln w="1588">
              <a:solidFill>
                <a:srgbClr val="000000"/>
              </a:solidFill>
              <a:prstDash val="solid"/>
              <a:round/>
              <a:headEnd/>
              <a:tailEnd/>
            </a:ln>
          </p:spPr>
          <p:txBody>
            <a:bodyPr/>
            <a:lstStyle/>
            <a:p>
              <a:endParaRPr lang="en-GB"/>
            </a:p>
          </p:txBody>
        </p:sp>
        <p:sp>
          <p:nvSpPr>
            <p:cNvPr id="13866" name="Freeform 554"/>
            <p:cNvSpPr>
              <a:spLocks/>
            </p:cNvSpPr>
            <p:nvPr/>
          </p:nvSpPr>
          <p:spPr bwMode="auto">
            <a:xfrm>
              <a:off x="3376" y="3511"/>
              <a:ext cx="222" cy="133"/>
            </a:xfrm>
            <a:custGeom>
              <a:avLst/>
              <a:gdLst/>
              <a:ahLst/>
              <a:cxnLst>
                <a:cxn ang="0">
                  <a:pos x="889" y="31"/>
                </a:cxn>
                <a:cxn ang="0">
                  <a:pos x="889" y="0"/>
                </a:cxn>
                <a:cxn ang="0">
                  <a:pos x="828" y="0"/>
                </a:cxn>
                <a:cxn ang="0">
                  <a:pos x="800" y="31"/>
                </a:cxn>
                <a:cxn ang="0">
                  <a:pos x="770" y="31"/>
                </a:cxn>
                <a:cxn ang="0">
                  <a:pos x="739" y="59"/>
                </a:cxn>
                <a:cxn ang="0">
                  <a:pos x="709" y="31"/>
                </a:cxn>
                <a:cxn ang="0">
                  <a:pos x="652" y="31"/>
                </a:cxn>
                <a:cxn ang="0">
                  <a:pos x="621" y="59"/>
                </a:cxn>
                <a:cxn ang="0">
                  <a:pos x="591" y="59"/>
                </a:cxn>
                <a:cxn ang="0">
                  <a:pos x="563" y="89"/>
                </a:cxn>
                <a:cxn ang="0">
                  <a:pos x="414" y="89"/>
                </a:cxn>
                <a:cxn ang="0">
                  <a:pos x="384" y="120"/>
                </a:cxn>
                <a:cxn ang="0">
                  <a:pos x="354" y="89"/>
                </a:cxn>
                <a:cxn ang="0">
                  <a:pos x="325" y="89"/>
                </a:cxn>
                <a:cxn ang="0">
                  <a:pos x="266" y="31"/>
                </a:cxn>
                <a:cxn ang="0">
                  <a:pos x="207" y="31"/>
                </a:cxn>
                <a:cxn ang="0">
                  <a:pos x="147" y="89"/>
                </a:cxn>
                <a:cxn ang="0">
                  <a:pos x="88" y="59"/>
                </a:cxn>
                <a:cxn ang="0">
                  <a:pos x="88" y="31"/>
                </a:cxn>
                <a:cxn ang="0">
                  <a:pos x="0" y="120"/>
                </a:cxn>
                <a:cxn ang="0">
                  <a:pos x="0" y="207"/>
                </a:cxn>
                <a:cxn ang="0">
                  <a:pos x="29" y="207"/>
                </a:cxn>
                <a:cxn ang="0">
                  <a:pos x="59" y="238"/>
                </a:cxn>
                <a:cxn ang="0">
                  <a:pos x="147" y="238"/>
                </a:cxn>
                <a:cxn ang="0">
                  <a:pos x="177" y="268"/>
                </a:cxn>
                <a:cxn ang="0">
                  <a:pos x="207" y="268"/>
                </a:cxn>
                <a:cxn ang="0">
                  <a:pos x="266" y="326"/>
                </a:cxn>
                <a:cxn ang="0">
                  <a:pos x="325" y="326"/>
                </a:cxn>
                <a:cxn ang="0">
                  <a:pos x="354" y="356"/>
                </a:cxn>
                <a:cxn ang="0">
                  <a:pos x="354" y="384"/>
                </a:cxn>
                <a:cxn ang="0">
                  <a:pos x="384" y="384"/>
                </a:cxn>
                <a:cxn ang="0">
                  <a:pos x="414" y="415"/>
                </a:cxn>
                <a:cxn ang="0">
                  <a:pos x="445" y="384"/>
                </a:cxn>
                <a:cxn ang="0">
                  <a:pos x="472" y="415"/>
                </a:cxn>
                <a:cxn ang="0">
                  <a:pos x="502" y="415"/>
                </a:cxn>
                <a:cxn ang="0">
                  <a:pos x="532" y="445"/>
                </a:cxn>
                <a:cxn ang="0">
                  <a:pos x="563" y="445"/>
                </a:cxn>
                <a:cxn ang="0">
                  <a:pos x="563" y="475"/>
                </a:cxn>
                <a:cxn ang="0">
                  <a:pos x="591" y="502"/>
                </a:cxn>
                <a:cxn ang="0">
                  <a:pos x="621" y="502"/>
                </a:cxn>
                <a:cxn ang="0">
                  <a:pos x="652" y="533"/>
                </a:cxn>
                <a:cxn ang="0">
                  <a:pos x="770" y="533"/>
                </a:cxn>
                <a:cxn ang="0">
                  <a:pos x="739" y="502"/>
                </a:cxn>
                <a:cxn ang="0">
                  <a:pos x="770" y="475"/>
                </a:cxn>
                <a:cxn ang="0">
                  <a:pos x="770" y="445"/>
                </a:cxn>
                <a:cxn ang="0">
                  <a:pos x="800" y="415"/>
                </a:cxn>
                <a:cxn ang="0">
                  <a:pos x="800" y="384"/>
                </a:cxn>
                <a:cxn ang="0">
                  <a:pos x="770" y="356"/>
                </a:cxn>
                <a:cxn ang="0">
                  <a:pos x="770" y="326"/>
                </a:cxn>
                <a:cxn ang="0">
                  <a:pos x="739" y="326"/>
                </a:cxn>
                <a:cxn ang="0">
                  <a:pos x="739" y="268"/>
                </a:cxn>
                <a:cxn ang="0">
                  <a:pos x="770" y="238"/>
                </a:cxn>
                <a:cxn ang="0">
                  <a:pos x="770" y="177"/>
                </a:cxn>
                <a:cxn ang="0">
                  <a:pos x="828" y="120"/>
                </a:cxn>
                <a:cxn ang="0">
                  <a:pos x="828" y="89"/>
                </a:cxn>
                <a:cxn ang="0">
                  <a:pos x="889" y="31"/>
                </a:cxn>
              </a:cxnLst>
              <a:rect l="0" t="0" r="r" b="b"/>
              <a:pathLst>
                <a:path w="889" h="533">
                  <a:moveTo>
                    <a:pt x="889" y="31"/>
                  </a:moveTo>
                  <a:lnTo>
                    <a:pt x="889" y="0"/>
                  </a:lnTo>
                  <a:lnTo>
                    <a:pt x="828" y="0"/>
                  </a:lnTo>
                  <a:lnTo>
                    <a:pt x="800" y="31"/>
                  </a:lnTo>
                  <a:lnTo>
                    <a:pt x="770" y="31"/>
                  </a:lnTo>
                  <a:lnTo>
                    <a:pt x="739" y="59"/>
                  </a:lnTo>
                  <a:lnTo>
                    <a:pt x="709" y="31"/>
                  </a:lnTo>
                  <a:lnTo>
                    <a:pt x="652" y="31"/>
                  </a:lnTo>
                  <a:lnTo>
                    <a:pt x="621" y="59"/>
                  </a:lnTo>
                  <a:lnTo>
                    <a:pt x="591" y="59"/>
                  </a:lnTo>
                  <a:lnTo>
                    <a:pt x="563" y="89"/>
                  </a:lnTo>
                  <a:lnTo>
                    <a:pt x="414" y="89"/>
                  </a:lnTo>
                  <a:lnTo>
                    <a:pt x="384" y="120"/>
                  </a:lnTo>
                  <a:lnTo>
                    <a:pt x="354" y="89"/>
                  </a:lnTo>
                  <a:lnTo>
                    <a:pt x="325" y="89"/>
                  </a:lnTo>
                  <a:lnTo>
                    <a:pt x="266" y="31"/>
                  </a:lnTo>
                  <a:lnTo>
                    <a:pt x="207" y="31"/>
                  </a:lnTo>
                  <a:lnTo>
                    <a:pt x="147" y="89"/>
                  </a:lnTo>
                  <a:lnTo>
                    <a:pt x="88" y="59"/>
                  </a:lnTo>
                  <a:lnTo>
                    <a:pt x="88" y="31"/>
                  </a:lnTo>
                  <a:lnTo>
                    <a:pt x="0" y="120"/>
                  </a:lnTo>
                  <a:lnTo>
                    <a:pt x="0" y="207"/>
                  </a:lnTo>
                  <a:lnTo>
                    <a:pt x="29" y="207"/>
                  </a:lnTo>
                  <a:lnTo>
                    <a:pt x="59" y="238"/>
                  </a:lnTo>
                  <a:lnTo>
                    <a:pt x="147" y="238"/>
                  </a:lnTo>
                  <a:lnTo>
                    <a:pt x="177" y="268"/>
                  </a:lnTo>
                  <a:lnTo>
                    <a:pt x="207" y="268"/>
                  </a:lnTo>
                  <a:lnTo>
                    <a:pt x="266" y="326"/>
                  </a:lnTo>
                  <a:lnTo>
                    <a:pt x="325" y="326"/>
                  </a:lnTo>
                  <a:lnTo>
                    <a:pt x="354" y="356"/>
                  </a:lnTo>
                  <a:lnTo>
                    <a:pt x="354" y="384"/>
                  </a:lnTo>
                  <a:lnTo>
                    <a:pt x="384" y="384"/>
                  </a:lnTo>
                  <a:lnTo>
                    <a:pt x="414" y="415"/>
                  </a:lnTo>
                  <a:lnTo>
                    <a:pt x="445" y="384"/>
                  </a:lnTo>
                  <a:lnTo>
                    <a:pt x="472" y="415"/>
                  </a:lnTo>
                  <a:lnTo>
                    <a:pt x="502" y="415"/>
                  </a:lnTo>
                  <a:lnTo>
                    <a:pt x="532" y="445"/>
                  </a:lnTo>
                  <a:lnTo>
                    <a:pt x="563" y="445"/>
                  </a:lnTo>
                  <a:lnTo>
                    <a:pt x="563" y="475"/>
                  </a:lnTo>
                  <a:lnTo>
                    <a:pt x="591" y="502"/>
                  </a:lnTo>
                  <a:lnTo>
                    <a:pt x="621" y="502"/>
                  </a:lnTo>
                  <a:lnTo>
                    <a:pt x="652" y="533"/>
                  </a:lnTo>
                  <a:lnTo>
                    <a:pt x="770" y="533"/>
                  </a:lnTo>
                  <a:lnTo>
                    <a:pt x="739" y="502"/>
                  </a:lnTo>
                  <a:lnTo>
                    <a:pt x="770" y="475"/>
                  </a:lnTo>
                  <a:lnTo>
                    <a:pt x="770" y="445"/>
                  </a:lnTo>
                  <a:lnTo>
                    <a:pt x="800" y="415"/>
                  </a:lnTo>
                  <a:lnTo>
                    <a:pt x="800" y="384"/>
                  </a:lnTo>
                  <a:lnTo>
                    <a:pt x="770" y="356"/>
                  </a:lnTo>
                  <a:lnTo>
                    <a:pt x="770" y="326"/>
                  </a:lnTo>
                  <a:lnTo>
                    <a:pt x="739" y="326"/>
                  </a:lnTo>
                  <a:lnTo>
                    <a:pt x="739" y="268"/>
                  </a:lnTo>
                  <a:lnTo>
                    <a:pt x="770" y="238"/>
                  </a:lnTo>
                  <a:lnTo>
                    <a:pt x="770" y="177"/>
                  </a:lnTo>
                  <a:lnTo>
                    <a:pt x="828" y="120"/>
                  </a:lnTo>
                  <a:lnTo>
                    <a:pt x="828" y="89"/>
                  </a:lnTo>
                  <a:lnTo>
                    <a:pt x="889" y="31"/>
                  </a:lnTo>
                </a:path>
              </a:pathLst>
            </a:custGeom>
            <a:noFill/>
            <a:ln w="1588">
              <a:solidFill>
                <a:srgbClr val="000000"/>
              </a:solidFill>
              <a:prstDash val="solid"/>
              <a:round/>
              <a:headEnd/>
              <a:tailEnd/>
            </a:ln>
          </p:spPr>
          <p:txBody>
            <a:bodyPr/>
            <a:lstStyle/>
            <a:p>
              <a:endParaRPr lang="en-GB"/>
            </a:p>
          </p:txBody>
        </p:sp>
        <p:sp>
          <p:nvSpPr>
            <p:cNvPr id="13867" name="Freeform 555"/>
            <p:cNvSpPr>
              <a:spLocks/>
            </p:cNvSpPr>
            <p:nvPr/>
          </p:nvSpPr>
          <p:spPr bwMode="auto">
            <a:xfrm>
              <a:off x="4061" y="1656"/>
              <a:ext cx="58" cy="58"/>
            </a:xfrm>
            <a:custGeom>
              <a:avLst/>
              <a:gdLst/>
              <a:ahLst/>
              <a:cxnLst>
                <a:cxn ang="0">
                  <a:pos x="34" y="35"/>
                </a:cxn>
                <a:cxn ang="0">
                  <a:pos x="19" y="52"/>
                </a:cxn>
                <a:cxn ang="0">
                  <a:pos x="8" y="72"/>
                </a:cxn>
                <a:cxn ang="0">
                  <a:pos x="2" y="92"/>
                </a:cxn>
                <a:cxn ang="0">
                  <a:pos x="0" y="116"/>
                </a:cxn>
                <a:cxn ang="0">
                  <a:pos x="0" y="126"/>
                </a:cxn>
                <a:cxn ang="0">
                  <a:pos x="2" y="138"/>
                </a:cxn>
                <a:cxn ang="0">
                  <a:pos x="8" y="159"/>
                </a:cxn>
                <a:cxn ang="0">
                  <a:pos x="19" y="178"/>
                </a:cxn>
                <a:cxn ang="0">
                  <a:pos x="25" y="187"/>
                </a:cxn>
                <a:cxn ang="0">
                  <a:pos x="34" y="197"/>
                </a:cxn>
                <a:cxn ang="0">
                  <a:pos x="51" y="210"/>
                </a:cxn>
                <a:cxn ang="0">
                  <a:pos x="71" y="221"/>
                </a:cxn>
                <a:cxn ang="0">
                  <a:pos x="91" y="227"/>
                </a:cxn>
                <a:cxn ang="0">
                  <a:pos x="115" y="230"/>
                </a:cxn>
                <a:cxn ang="0">
                  <a:pos x="125" y="228"/>
                </a:cxn>
                <a:cxn ang="0">
                  <a:pos x="128" y="227"/>
                </a:cxn>
                <a:cxn ang="0">
                  <a:pos x="131" y="227"/>
                </a:cxn>
                <a:cxn ang="0">
                  <a:pos x="137" y="227"/>
                </a:cxn>
                <a:cxn ang="0">
                  <a:pos x="159" y="221"/>
                </a:cxn>
                <a:cxn ang="0">
                  <a:pos x="178" y="210"/>
                </a:cxn>
                <a:cxn ang="0">
                  <a:pos x="186" y="203"/>
                </a:cxn>
                <a:cxn ang="0">
                  <a:pos x="196" y="197"/>
                </a:cxn>
                <a:cxn ang="0">
                  <a:pos x="196" y="194"/>
                </a:cxn>
                <a:cxn ang="0">
                  <a:pos x="196" y="193"/>
                </a:cxn>
                <a:cxn ang="0">
                  <a:pos x="197" y="193"/>
                </a:cxn>
                <a:cxn ang="0">
                  <a:pos x="199" y="191"/>
                </a:cxn>
                <a:cxn ang="0">
                  <a:pos x="203" y="187"/>
                </a:cxn>
                <a:cxn ang="0">
                  <a:pos x="211" y="178"/>
                </a:cxn>
                <a:cxn ang="0">
                  <a:pos x="221" y="159"/>
                </a:cxn>
                <a:cxn ang="0">
                  <a:pos x="228" y="138"/>
                </a:cxn>
                <a:cxn ang="0">
                  <a:pos x="228" y="132"/>
                </a:cxn>
                <a:cxn ang="0">
                  <a:pos x="228" y="128"/>
                </a:cxn>
                <a:cxn ang="0">
                  <a:pos x="229" y="126"/>
                </a:cxn>
                <a:cxn ang="0">
                  <a:pos x="230" y="116"/>
                </a:cxn>
                <a:cxn ang="0">
                  <a:pos x="228" y="92"/>
                </a:cxn>
                <a:cxn ang="0">
                  <a:pos x="221" y="72"/>
                </a:cxn>
                <a:cxn ang="0">
                  <a:pos x="211" y="52"/>
                </a:cxn>
                <a:cxn ang="0">
                  <a:pos x="196" y="35"/>
                </a:cxn>
                <a:cxn ang="0">
                  <a:pos x="186" y="26"/>
                </a:cxn>
                <a:cxn ang="0">
                  <a:pos x="178" y="20"/>
                </a:cxn>
                <a:cxn ang="0">
                  <a:pos x="159" y="9"/>
                </a:cxn>
                <a:cxn ang="0">
                  <a:pos x="137" y="3"/>
                </a:cxn>
                <a:cxn ang="0">
                  <a:pos x="125" y="0"/>
                </a:cxn>
                <a:cxn ang="0">
                  <a:pos x="115" y="0"/>
                </a:cxn>
                <a:cxn ang="0">
                  <a:pos x="91" y="3"/>
                </a:cxn>
                <a:cxn ang="0">
                  <a:pos x="71" y="9"/>
                </a:cxn>
                <a:cxn ang="0">
                  <a:pos x="51" y="20"/>
                </a:cxn>
                <a:cxn ang="0">
                  <a:pos x="34" y="35"/>
                </a:cxn>
              </a:cxnLst>
              <a:rect l="0" t="0" r="r" b="b"/>
              <a:pathLst>
                <a:path w="230" h="230">
                  <a:moveTo>
                    <a:pt x="34" y="35"/>
                  </a:moveTo>
                  <a:lnTo>
                    <a:pt x="19" y="52"/>
                  </a:lnTo>
                  <a:lnTo>
                    <a:pt x="8" y="72"/>
                  </a:lnTo>
                  <a:lnTo>
                    <a:pt x="2" y="92"/>
                  </a:lnTo>
                  <a:lnTo>
                    <a:pt x="0" y="116"/>
                  </a:lnTo>
                  <a:lnTo>
                    <a:pt x="0" y="126"/>
                  </a:lnTo>
                  <a:lnTo>
                    <a:pt x="2" y="138"/>
                  </a:lnTo>
                  <a:lnTo>
                    <a:pt x="8" y="159"/>
                  </a:lnTo>
                  <a:lnTo>
                    <a:pt x="19" y="178"/>
                  </a:lnTo>
                  <a:lnTo>
                    <a:pt x="25" y="187"/>
                  </a:lnTo>
                  <a:lnTo>
                    <a:pt x="34" y="197"/>
                  </a:lnTo>
                  <a:lnTo>
                    <a:pt x="51" y="210"/>
                  </a:lnTo>
                  <a:lnTo>
                    <a:pt x="71" y="221"/>
                  </a:lnTo>
                  <a:lnTo>
                    <a:pt x="91" y="227"/>
                  </a:lnTo>
                  <a:lnTo>
                    <a:pt x="115" y="230"/>
                  </a:lnTo>
                  <a:lnTo>
                    <a:pt x="125" y="228"/>
                  </a:lnTo>
                  <a:lnTo>
                    <a:pt x="128" y="227"/>
                  </a:lnTo>
                  <a:lnTo>
                    <a:pt x="131" y="227"/>
                  </a:lnTo>
                  <a:lnTo>
                    <a:pt x="137" y="227"/>
                  </a:lnTo>
                  <a:lnTo>
                    <a:pt x="159" y="221"/>
                  </a:lnTo>
                  <a:lnTo>
                    <a:pt x="178" y="210"/>
                  </a:lnTo>
                  <a:lnTo>
                    <a:pt x="186" y="203"/>
                  </a:lnTo>
                  <a:lnTo>
                    <a:pt x="196" y="197"/>
                  </a:lnTo>
                  <a:lnTo>
                    <a:pt x="196" y="194"/>
                  </a:lnTo>
                  <a:lnTo>
                    <a:pt x="196" y="193"/>
                  </a:lnTo>
                  <a:lnTo>
                    <a:pt x="197" y="193"/>
                  </a:lnTo>
                  <a:lnTo>
                    <a:pt x="199" y="191"/>
                  </a:lnTo>
                  <a:lnTo>
                    <a:pt x="203" y="187"/>
                  </a:lnTo>
                  <a:lnTo>
                    <a:pt x="211" y="178"/>
                  </a:lnTo>
                  <a:lnTo>
                    <a:pt x="221" y="159"/>
                  </a:lnTo>
                  <a:lnTo>
                    <a:pt x="228" y="138"/>
                  </a:lnTo>
                  <a:lnTo>
                    <a:pt x="228" y="132"/>
                  </a:lnTo>
                  <a:lnTo>
                    <a:pt x="228" y="128"/>
                  </a:lnTo>
                  <a:lnTo>
                    <a:pt x="229" y="126"/>
                  </a:lnTo>
                  <a:lnTo>
                    <a:pt x="230" y="116"/>
                  </a:lnTo>
                  <a:lnTo>
                    <a:pt x="228" y="92"/>
                  </a:lnTo>
                  <a:lnTo>
                    <a:pt x="221" y="72"/>
                  </a:lnTo>
                  <a:lnTo>
                    <a:pt x="211" y="52"/>
                  </a:lnTo>
                  <a:lnTo>
                    <a:pt x="196" y="35"/>
                  </a:lnTo>
                  <a:lnTo>
                    <a:pt x="186" y="26"/>
                  </a:lnTo>
                  <a:lnTo>
                    <a:pt x="178" y="20"/>
                  </a:lnTo>
                  <a:lnTo>
                    <a:pt x="159" y="9"/>
                  </a:lnTo>
                  <a:lnTo>
                    <a:pt x="137" y="3"/>
                  </a:lnTo>
                  <a:lnTo>
                    <a:pt x="125" y="0"/>
                  </a:lnTo>
                  <a:lnTo>
                    <a:pt x="115" y="0"/>
                  </a:lnTo>
                  <a:lnTo>
                    <a:pt x="91" y="3"/>
                  </a:lnTo>
                  <a:lnTo>
                    <a:pt x="71" y="9"/>
                  </a:lnTo>
                  <a:lnTo>
                    <a:pt x="51" y="20"/>
                  </a:lnTo>
                  <a:lnTo>
                    <a:pt x="34" y="35"/>
                  </a:lnTo>
                  <a:close/>
                </a:path>
              </a:pathLst>
            </a:custGeom>
            <a:solidFill>
              <a:srgbClr val="33FF00"/>
            </a:solidFill>
            <a:ln w="9525">
              <a:noFill/>
              <a:round/>
              <a:headEnd/>
              <a:tailEnd/>
            </a:ln>
          </p:spPr>
          <p:txBody>
            <a:bodyPr/>
            <a:lstStyle/>
            <a:p>
              <a:endParaRPr lang="en-GB"/>
            </a:p>
          </p:txBody>
        </p:sp>
        <p:sp>
          <p:nvSpPr>
            <p:cNvPr id="13868" name="Freeform 556"/>
            <p:cNvSpPr>
              <a:spLocks/>
            </p:cNvSpPr>
            <p:nvPr/>
          </p:nvSpPr>
          <p:spPr bwMode="auto">
            <a:xfrm>
              <a:off x="4130" y="3510"/>
              <a:ext cx="57" cy="58"/>
            </a:xfrm>
            <a:custGeom>
              <a:avLst/>
              <a:gdLst/>
              <a:ahLst/>
              <a:cxnLst>
                <a:cxn ang="0">
                  <a:pos x="0" y="115"/>
                </a:cxn>
                <a:cxn ang="0">
                  <a:pos x="0" y="126"/>
                </a:cxn>
                <a:cxn ang="0">
                  <a:pos x="2" y="138"/>
                </a:cxn>
                <a:cxn ang="0">
                  <a:pos x="4" y="147"/>
                </a:cxn>
                <a:cxn ang="0">
                  <a:pos x="8" y="158"/>
                </a:cxn>
                <a:cxn ang="0">
                  <a:pos x="19" y="177"/>
                </a:cxn>
                <a:cxn ang="0">
                  <a:pos x="25" y="186"/>
                </a:cxn>
                <a:cxn ang="0">
                  <a:pos x="34" y="195"/>
                </a:cxn>
                <a:cxn ang="0">
                  <a:pos x="50" y="210"/>
                </a:cxn>
                <a:cxn ang="0">
                  <a:pos x="70" y="221"/>
                </a:cxn>
                <a:cxn ang="0">
                  <a:pos x="90" y="227"/>
                </a:cxn>
                <a:cxn ang="0">
                  <a:pos x="115" y="229"/>
                </a:cxn>
                <a:cxn ang="0">
                  <a:pos x="126" y="228"/>
                </a:cxn>
                <a:cxn ang="0">
                  <a:pos x="128" y="227"/>
                </a:cxn>
                <a:cxn ang="0">
                  <a:pos x="131" y="227"/>
                </a:cxn>
                <a:cxn ang="0">
                  <a:pos x="137" y="227"/>
                </a:cxn>
                <a:cxn ang="0">
                  <a:pos x="142" y="225"/>
                </a:cxn>
                <a:cxn ang="0">
                  <a:pos x="144" y="224"/>
                </a:cxn>
                <a:cxn ang="0">
                  <a:pos x="147" y="224"/>
                </a:cxn>
                <a:cxn ang="0">
                  <a:pos x="158" y="221"/>
                </a:cxn>
                <a:cxn ang="0">
                  <a:pos x="177" y="210"/>
                </a:cxn>
                <a:cxn ang="0">
                  <a:pos x="185" y="203"/>
                </a:cxn>
                <a:cxn ang="0">
                  <a:pos x="190" y="198"/>
                </a:cxn>
                <a:cxn ang="0">
                  <a:pos x="192" y="196"/>
                </a:cxn>
                <a:cxn ang="0">
                  <a:pos x="192" y="195"/>
                </a:cxn>
                <a:cxn ang="0">
                  <a:pos x="193" y="195"/>
                </a:cxn>
                <a:cxn ang="0">
                  <a:pos x="195" y="195"/>
                </a:cxn>
                <a:cxn ang="0">
                  <a:pos x="195" y="193"/>
                </a:cxn>
                <a:cxn ang="0">
                  <a:pos x="195" y="192"/>
                </a:cxn>
                <a:cxn ang="0">
                  <a:pos x="196" y="192"/>
                </a:cxn>
                <a:cxn ang="0">
                  <a:pos x="198" y="190"/>
                </a:cxn>
                <a:cxn ang="0">
                  <a:pos x="203" y="186"/>
                </a:cxn>
                <a:cxn ang="0">
                  <a:pos x="210" y="177"/>
                </a:cxn>
                <a:cxn ang="0">
                  <a:pos x="221" y="158"/>
                </a:cxn>
                <a:cxn ang="0">
                  <a:pos x="224" y="147"/>
                </a:cxn>
                <a:cxn ang="0">
                  <a:pos x="224" y="144"/>
                </a:cxn>
                <a:cxn ang="0">
                  <a:pos x="225" y="142"/>
                </a:cxn>
                <a:cxn ang="0">
                  <a:pos x="227" y="138"/>
                </a:cxn>
                <a:cxn ang="0">
                  <a:pos x="227" y="131"/>
                </a:cxn>
                <a:cxn ang="0">
                  <a:pos x="227" y="128"/>
                </a:cxn>
                <a:cxn ang="0">
                  <a:pos x="228" y="126"/>
                </a:cxn>
                <a:cxn ang="0">
                  <a:pos x="229" y="115"/>
                </a:cxn>
                <a:cxn ang="0">
                  <a:pos x="227" y="91"/>
                </a:cxn>
                <a:cxn ang="0">
                  <a:pos x="221" y="71"/>
                </a:cxn>
                <a:cxn ang="0">
                  <a:pos x="210" y="50"/>
                </a:cxn>
                <a:cxn ang="0">
                  <a:pos x="195" y="34"/>
                </a:cxn>
                <a:cxn ang="0">
                  <a:pos x="185" y="26"/>
                </a:cxn>
                <a:cxn ang="0">
                  <a:pos x="177" y="19"/>
                </a:cxn>
                <a:cxn ang="0">
                  <a:pos x="158" y="9"/>
                </a:cxn>
                <a:cxn ang="0">
                  <a:pos x="147" y="4"/>
                </a:cxn>
                <a:cxn ang="0">
                  <a:pos x="137" y="2"/>
                </a:cxn>
                <a:cxn ang="0">
                  <a:pos x="126" y="0"/>
                </a:cxn>
                <a:cxn ang="0">
                  <a:pos x="115" y="0"/>
                </a:cxn>
                <a:cxn ang="0">
                  <a:pos x="90" y="2"/>
                </a:cxn>
                <a:cxn ang="0">
                  <a:pos x="70" y="9"/>
                </a:cxn>
                <a:cxn ang="0">
                  <a:pos x="50" y="19"/>
                </a:cxn>
                <a:cxn ang="0">
                  <a:pos x="34" y="34"/>
                </a:cxn>
                <a:cxn ang="0">
                  <a:pos x="19" y="50"/>
                </a:cxn>
                <a:cxn ang="0">
                  <a:pos x="8" y="71"/>
                </a:cxn>
                <a:cxn ang="0">
                  <a:pos x="2" y="91"/>
                </a:cxn>
                <a:cxn ang="0">
                  <a:pos x="0" y="115"/>
                </a:cxn>
              </a:cxnLst>
              <a:rect l="0" t="0" r="r" b="b"/>
              <a:pathLst>
                <a:path w="229" h="229">
                  <a:moveTo>
                    <a:pt x="0" y="115"/>
                  </a:moveTo>
                  <a:lnTo>
                    <a:pt x="0" y="126"/>
                  </a:lnTo>
                  <a:lnTo>
                    <a:pt x="2" y="138"/>
                  </a:lnTo>
                  <a:lnTo>
                    <a:pt x="4" y="147"/>
                  </a:lnTo>
                  <a:lnTo>
                    <a:pt x="8" y="158"/>
                  </a:lnTo>
                  <a:lnTo>
                    <a:pt x="19" y="177"/>
                  </a:lnTo>
                  <a:lnTo>
                    <a:pt x="25" y="186"/>
                  </a:lnTo>
                  <a:lnTo>
                    <a:pt x="34" y="195"/>
                  </a:lnTo>
                  <a:lnTo>
                    <a:pt x="50" y="210"/>
                  </a:lnTo>
                  <a:lnTo>
                    <a:pt x="70" y="221"/>
                  </a:lnTo>
                  <a:lnTo>
                    <a:pt x="90" y="227"/>
                  </a:lnTo>
                  <a:lnTo>
                    <a:pt x="115" y="229"/>
                  </a:lnTo>
                  <a:lnTo>
                    <a:pt x="126" y="228"/>
                  </a:lnTo>
                  <a:lnTo>
                    <a:pt x="128" y="227"/>
                  </a:lnTo>
                  <a:lnTo>
                    <a:pt x="131" y="227"/>
                  </a:lnTo>
                  <a:lnTo>
                    <a:pt x="137" y="227"/>
                  </a:lnTo>
                  <a:lnTo>
                    <a:pt x="142" y="225"/>
                  </a:lnTo>
                  <a:lnTo>
                    <a:pt x="144" y="224"/>
                  </a:lnTo>
                  <a:lnTo>
                    <a:pt x="147" y="224"/>
                  </a:lnTo>
                  <a:lnTo>
                    <a:pt x="158" y="221"/>
                  </a:lnTo>
                  <a:lnTo>
                    <a:pt x="177" y="210"/>
                  </a:lnTo>
                  <a:lnTo>
                    <a:pt x="185" y="203"/>
                  </a:lnTo>
                  <a:lnTo>
                    <a:pt x="190" y="198"/>
                  </a:lnTo>
                  <a:lnTo>
                    <a:pt x="192" y="196"/>
                  </a:lnTo>
                  <a:lnTo>
                    <a:pt x="192" y="195"/>
                  </a:lnTo>
                  <a:lnTo>
                    <a:pt x="193" y="195"/>
                  </a:lnTo>
                  <a:lnTo>
                    <a:pt x="195" y="195"/>
                  </a:lnTo>
                  <a:lnTo>
                    <a:pt x="195" y="193"/>
                  </a:lnTo>
                  <a:lnTo>
                    <a:pt x="195" y="192"/>
                  </a:lnTo>
                  <a:lnTo>
                    <a:pt x="196" y="192"/>
                  </a:lnTo>
                  <a:lnTo>
                    <a:pt x="198" y="190"/>
                  </a:lnTo>
                  <a:lnTo>
                    <a:pt x="203" y="186"/>
                  </a:lnTo>
                  <a:lnTo>
                    <a:pt x="210" y="177"/>
                  </a:lnTo>
                  <a:lnTo>
                    <a:pt x="221" y="158"/>
                  </a:lnTo>
                  <a:lnTo>
                    <a:pt x="224" y="147"/>
                  </a:lnTo>
                  <a:lnTo>
                    <a:pt x="224" y="144"/>
                  </a:lnTo>
                  <a:lnTo>
                    <a:pt x="225" y="142"/>
                  </a:lnTo>
                  <a:lnTo>
                    <a:pt x="227" y="138"/>
                  </a:lnTo>
                  <a:lnTo>
                    <a:pt x="227" y="131"/>
                  </a:lnTo>
                  <a:lnTo>
                    <a:pt x="227" y="128"/>
                  </a:lnTo>
                  <a:lnTo>
                    <a:pt x="228" y="126"/>
                  </a:lnTo>
                  <a:lnTo>
                    <a:pt x="229" y="115"/>
                  </a:lnTo>
                  <a:lnTo>
                    <a:pt x="227" y="91"/>
                  </a:lnTo>
                  <a:lnTo>
                    <a:pt x="221" y="71"/>
                  </a:lnTo>
                  <a:lnTo>
                    <a:pt x="210" y="50"/>
                  </a:lnTo>
                  <a:lnTo>
                    <a:pt x="195" y="34"/>
                  </a:lnTo>
                  <a:lnTo>
                    <a:pt x="185" y="26"/>
                  </a:lnTo>
                  <a:lnTo>
                    <a:pt x="177" y="19"/>
                  </a:lnTo>
                  <a:lnTo>
                    <a:pt x="158" y="9"/>
                  </a:lnTo>
                  <a:lnTo>
                    <a:pt x="147" y="4"/>
                  </a:lnTo>
                  <a:lnTo>
                    <a:pt x="137" y="2"/>
                  </a:lnTo>
                  <a:lnTo>
                    <a:pt x="126" y="0"/>
                  </a:lnTo>
                  <a:lnTo>
                    <a:pt x="115" y="0"/>
                  </a:lnTo>
                  <a:lnTo>
                    <a:pt x="90" y="2"/>
                  </a:lnTo>
                  <a:lnTo>
                    <a:pt x="70" y="9"/>
                  </a:lnTo>
                  <a:lnTo>
                    <a:pt x="50" y="19"/>
                  </a:lnTo>
                  <a:lnTo>
                    <a:pt x="34" y="34"/>
                  </a:lnTo>
                  <a:lnTo>
                    <a:pt x="19" y="50"/>
                  </a:lnTo>
                  <a:lnTo>
                    <a:pt x="8" y="71"/>
                  </a:lnTo>
                  <a:lnTo>
                    <a:pt x="2" y="91"/>
                  </a:lnTo>
                  <a:lnTo>
                    <a:pt x="0" y="115"/>
                  </a:lnTo>
                  <a:close/>
                </a:path>
              </a:pathLst>
            </a:custGeom>
            <a:solidFill>
              <a:srgbClr val="33FF00"/>
            </a:solidFill>
            <a:ln w="9525">
              <a:noFill/>
              <a:round/>
              <a:headEnd/>
              <a:tailEnd/>
            </a:ln>
          </p:spPr>
          <p:txBody>
            <a:bodyPr/>
            <a:lstStyle/>
            <a:p>
              <a:endParaRPr lang="en-GB"/>
            </a:p>
          </p:txBody>
        </p:sp>
        <p:sp>
          <p:nvSpPr>
            <p:cNvPr id="13869" name="Freeform 557"/>
            <p:cNvSpPr>
              <a:spLocks/>
            </p:cNvSpPr>
            <p:nvPr/>
          </p:nvSpPr>
          <p:spPr bwMode="auto">
            <a:xfrm>
              <a:off x="2908" y="2803"/>
              <a:ext cx="58" cy="57"/>
            </a:xfrm>
            <a:custGeom>
              <a:avLst/>
              <a:gdLst/>
              <a:ahLst/>
              <a:cxnLst>
                <a:cxn ang="0">
                  <a:pos x="229" y="115"/>
                </a:cxn>
                <a:cxn ang="0">
                  <a:pos x="227" y="92"/>
                </a:cxn>
                <a:cxn ang="0">
                  <a:pos x="221" y="71"/>
                </a:cxn>
                <a:cxn ang="0">
                  <a:pos x="210" y="51"/>
                </a:cxn>
                <a:cxn ang="0">
                  <a:pos x="195" y="34"/>
                </a:cxn>
                <a:cxn ang="0">
                  <a:pos x="185" y="25"/>
                </a:cxn>
                <a:cxn ang="0">
                  <a:pos x="177" y="19"/>
                </a:cxn>
                <a:cxn ang="0">
                  <a:pos x="158" y="8"/>
                </a:cxn>
                <a:cxn ang="0">
                  <a:pos x="147" y="4"/>
                </a:cxn>
                <a:cxn ang="0">
                  <a:pos x="137" y="2"/>
                </a:cxn>
                <a:cxn ang="0">
                  <a:pos x="126" y="0"/>
                </a:cxn>
                <a:cxn ang="0">
                  <a:pos x="115" y="0"/>
                </a:cxn>
                <a:cxn ang="0">
                  <a:pos x="90" y="2"/>
                </a:cxn>
                <a:cxn ang="0">
                  <a:pos x="70" y="8"/>
                </a:cxn>
                <a:cxn ang="0">
                  <a:pos x="50" y="19"/>
                </a:cxn>
                <a:cxn ang="0">
                  <a:pos x="34" y="34"/>
                </a:cxn>
                <a:cxn ang="0">
                  <a:pos x="19" y="51"/>
                </a:cxn>
                <a:cxn ang="0">
                  <a:pos x="8" y="71"/>
                </a:cxn>
                <a:cxn ang="0">
                  <a:pos x="2" y="92"/>
                </a:cxn>
                <a:cxn ang="0">
                  <a:pos x="0" y="115"/>
                </a:cxn>
                <a:cxn ang="0">
                  <a:pos x="0" y="126"/>
                </a:cxn>
                <a:cxn ang="0">
                  <a:pos x="2" y="137"/>
                </a:cxn>
                <a:cxn ang="0">
                  <a:pos x="8" y="159"/>
                </a:cxn>
                <a:cxn ang="0">
                  <a:pos x="19" y="178"/>
                </a:cxn>
                <a:cxn ang="0">
                  <a:pos x="25" y="186"/>
                </a:cxn>
                <a:cxn ang="0">
                  <a:pos x="34" y="196"/>
                </a:cxn>
                <a:cxn ang="0">
                  <a:pos x="50" y="210"/>
                </a:cxn>
                <a:cxn ang="0">
                  <a:pos x="70" y="221"/>
                </a:cxn>
                <a:cxn ang="0">
                  <a:pos x="90" y="227"/>
                </a:cxn>
                <a:cxn ang="0">
                  <a:pos x="115" y="229"/>
                </a:cxn>
                <a:cxn ang="0">
                  <a:pos x="126" y="228"/>
                </a:cxn>
                <a:cxn ang="0">
                  <a:pos x="128" y="227"/>
                </a:cxn>
                <a:cxn ang="0">
                  <a:pos x="131" y="227"/>
                </a:cxn>
                <a:cxn ang="0">
                  <a:pos x="137" y="227"/>
                </a:cxn>
                <a:cxn ang="0">
                  <a:pos x="142" y="225"/>
                </a:cxn>
                <a:cxn ang="0">
                  <a:pos x="144" y="224"/>
                </a:cxn>
                <a:cxn ang="0">
                  <a:pos x="147" y="224"/>
                </a:cxn>
                <a:cxn ang="0">
                  <a:pos x="158" y="221"/>
                </a:cxn>
                <a:cxn ang="0">
                  <a:pos x="177" y="210"/>
                </a:cxn>
                <a:cxn ang="0">
                  <a:pos x="185" y="202"/>
                </a:cxn>
                <a:cxn ang="0">
                  <a:pos x="195" y="196"/>
                </a:cxn>
                <a:cxn ang="0">
                  <a:pos x="195" y="194"/>
                </a:cxn>
                <a:cxn ang="0">
                  <a:pos x="195" y="193"/>
                </a:cxn>
                <a:cxn ang="0">
                  <a:pos x="196" y="193"/>
                </a:cxn>
                <a:cxn ang="0">
                  <a:pos x="198" y="191"/>
                </a:cxn>
                <a:cxn ang="0">
                  <a:pos x="202" y="186"/>
                </a:cxn>
                <a:cxn ang="0">
                  <a:pos x="210" y="178"/>
                </a:cxn>
                <a:cxn ang="0">
                  <a:pos x="221" y="159"/>
                </a:cxn>
                <a:cxn ang="0">
                  <a:pos x="227" y="137"/>
                </a:cxn>
                <a:cxn ang="0">
                  <a:pos x="227" y="131"/>
                </a:cxn>
                <a:cxn ang="0">
                  <a:pos x="227" y="128"/>
                </a:cxn>
                <a:cxn ang="0">
                  <a:pos x="228" y="126"/>
                </a:cxn>
                <a:cxn ang="0">
                  <a:pos x="229" y="115"/>
                </a:cxn>
              </a:cxnLst>
              <a:rect l="0" t="0" r="r" b="b"/>
              <a:pathLst>
                <a:path w="229" h="229">
                  <a:moveTo>
                    <a:pt x="229" y="115"/>
                  </a:moveTo>
                  <a:lnTo>
                    <a:pt x="227" y="92"/>
                  </a:lnTo>
                  <a:lnTo>
                    <a:pt x="221" y="71"/>
                  </a:lnTo>
                  <a:lnTo>
                    <a:pt x="210" y="51"/>
                  </a:lnTo>
                  <a:lnTo>
                    <a:pt x="195" y="34"/>
                  </a:lnTo>
                  <a:lnTo>
                    <a:pt x="185" y="25"/>
                  </a:lnTo>
                  <a:lnTo>
                    <a:pt x="177" y="19"/>
                  </a:lnTo>
                  <a:lnTo>
                    <a:pt x="158" y="8"/>
                  </a:lnTo>
                  <a:lnTo>
                    <a:pt x="147" y="4"/>
                  </a:lnTo>
                  <a:lnTo>
                    <a:pt x="137" y="2"/>
                  </a:lnTo>
                  <a:lnTo>
                    <a:pt x="126" y="0"/>
                  </a:lnTo>
                  <a:lnTo>
                    <a:pt x="115" y="0"/>
                  </a:lnTo>
                  <a:lnTo>
                    <a:pt x="90" y="2"/>
                  </a:lnTo>
                  <a:lnTo>
                    <a:pt x="70" y="8"/>
                  </a:lnTo>
                  <a:lnTo>
                    <a:pt x="50" y="19"/>
                  </a:lnTo>
                  <a:lnTo>
                    <a:pt x="34" y="34"/>
                  </a:lnTo>
                  <a:lnTo>
                    <a:pt x="19" y="51"/>
                  </a:lnTo>
                  <a:lnTo>
                    <a:pt x="8" y="71"/>
                  </a:lnTo>
                  <a:lnTo>
                    <a:pt x="2" y="92"/>
                  </a:lnTo>
                  <a:lnTo>
                    <a:pt x="0" y="115"/>
                  </a:lnTo>
                  <a:lnTo>
                    <a:pt x="0" y="126"/>
                  </a:lnTo>
                  <a:lnTo>
                    <a:pt x="2" y="137"/>
                  </a:lnTo>
                  <a:lnTo>
                    <a:pt x="8" y="159"/>
                  </a:lnTo>
                  <a:lnTo>
                    <a:pt x="19" y="178"/>
                  </a:lnTo>
                  <a:lnTo>
                    <a:pt x="25" y="186"/>
                  </a:lnTo>
                  <a:lnTo>
                    <a:pt x="34" y="196"/>
                  </a:lnTo>
                  <a:lnTo>
                    <a:pt x="50" y="210"/>
                  </a:lnTo>
                  <a:lnTo>
                    <a:pt x="70" y="221"/>
                  </a:lnTo>
                  <a:lnTo>
                    <a:pt x="90" y="227"/>
                  </a:lnTo>
                  <a:lnTo>
                    <a:pt x="115" y="229"/>
                  </a:lnTo>
                  <a:lnTo>
                    <a:pt x="126" y="228"/>
                  </a:lnTo>
                  <a:lnTo>
                    <a:pt x="128" y="227"/>
                  </a:lnTo>
                  <a:lnTo>
                    <a:pt x="131" y="227"/>
                  </a:lnTo>
                  <a:lnTo>
                    <a:pt x="137" y="227"/>
                  </a:lnTo>
                  <a:lnTo>
                    <a:pt x="142" y="225"/>
                  </a:lnTo>
                  <a:lnTo>
                    <a:pt x="144" y="224"/>
                  </a:lnTo>
                  <a:lnTo>
                    <a:pt x="147" y="224"/>
                  </a:lnTo>
                  <a:lnTo>
                    <a:pt x="158" y="221"/>
                  </a:lnTo>
                  <a:lnTo>
                    <a:pt x="177" y="210"/>
                  </a:lnTo>
                  <a:lnTo>
                    <a:pt x="185" y="202"/>
                  </a:lnTo>
                  <a:lnTo>
                    <a:pt x="195" y="196"/>
                  </a:lnTo>
                  <a:lnTo>
                    <a:pt x="195" y="194"/>
                  </a:lnTo>
                  <a:lnTo>
                    <a:pt x="195" y="193"/>
                  </a:lnTo>
                  <a:lnTo>
                    <a:pt x="196" y="193"/>
                  </a:lnTo>
                  <a:lnTo>
                    <a:pt x="198" y="191"/>
                  </a:lnTo>
                  <a:lnTo>
                    <a:pt x="202" y="186"/>
                  </a:lnTo>
                  <a:lnTo>
                    <a:pt x="210" y="178"/>
                  </a:lnTo>
                  <a:lnTo>
                    <a:pt x="221" y="159"/>
                  </a:lnTo>
                  <a:lnTo>
                    <a:pt x="227" y="137"/>
                  </a:lnTo>
                  <a:lnTo>
                    <a:pt x="227" y="131"/>
                  </a:lnTo>
                  <a:lnTo>
                    <a:pt x="227" y="128"/>
                  </a:lnTo>
                  <a:lnTo>
                    <a:pt x="228" y="126"/>
                  </a:lnTo>
                  <a:lnTo>
                    <a:pt x="229" y="115"/>
                  </a:lnTo>
                  <a:close/>
                </a:path>
              </a:pathLst>
            </a:custGeom>
            <a:solidFill>
              <a:srgbClr val="33FF00"/>
            </a:solidFill>
            <a:ln w="9525">
              <a:noFill/>
              <a:round/>
              <a:headEnd/>
              <a:tailEnd/>
            </a:ln>
          </p:spPr>
          <p:txBody>
            <a:bodyPr/>
            <a:lstStyle/>
            <a:p>
              <a:endParaRPr lang="en-GB"/>
            </a:p>
          </p:txBody>
        </p:sp>
        <p:sp>
          <p:nvSpPr>
            <p:cNvPr id="13870" name="Freeform 558"/>
            <p:cNvSpPr>
              <a:spLocks/>
            </p:cNvSpPr>
            <p:nvPr/>
          </p:nvSpPr>
          <p:spPr bwMode="auto">
            <a:xfrm>
              <a:off x="3040" y="2826"/>
              <a:ext cx="58" cy="57"/>
            </a:xfrm>
            <a:custGeom>
              <a:avLst/>
              <a:gdLst/>
              <a:ahLst/>
              <a:cxnLst>
                <a:cxn ang="0">
                  <a:pos x="34" y="33"/>
                </a:cxn>
                <a:cxn ang="0">
                  <a:pos x="19" y="50"/>
                </a:cxn>
                <a:cxn ang="0">
                  <a:pos x="8" y="70"/>
                </a:cxn>
                <a:cxn ang="0">
                  <a:pos x="2" y="90"/>
                </a:cxn>
                <a:cxn ang="0">
                  <a:pos x="0" y="114"/>
                </a:cxn>
                <a:cxn ang="0">
                  <a:pos x="0" y="124"/>
                </a:cxn>
                <a:cxn ang="0">
                  <a:pos x="2" y="136"/>
                </a:cxn>
                <a:cxn ang="0">
                  <a:pos x="8" y="157"/>
                </a:cxn>
                <a:cxn ang="0">
                  <a:pos x="19" y="177"/>
                </a:cxn>
                <a:cxn ang="0">
                  <a:pos x="25" y="185"/>
                </a:cxn>
                <a:cxn ang="0">
                  <a:pos x="34" y="195"/>
                </a:cxn>
                <a:cxn ang="0">
                  <a:pos x="50" y="210"/>
                </a:cxn>
                <a:cxn ang="0">
                  <a:pos x="70" y="220"/>
                </a:cxn>
                <a:cxn ang="0">
                  <a:pos x="90" y="227"/>
                </a:cxn>
                <a:cxn ang="0">
                  <a:pos x="114" y="229"/>
                </a:cxn>
                <a:cxn ang="0">
                  <a:pos x="125" y="228"/>
                </a:cxn>
                <a:cxn ang="0">
                  <a:pos x="127" y="227"/>
                </a:cxn>
                <a:cxn ang="0">
                  <a:pos x="130" y="227"/>
                </a:cxn>
                <a:cxn ang="0">
                  <a:pos x="136" y="227"/>
                </a:cxn>
                <a:cxn ang="0">
                  <a:pos x="158" y="220"/>
                </a:cxn>
                <a:cxn ang="0">
                  <a:pos x="177" y="210"/>
                </a:cxn>
                <a:cxn ang="0">
                  <a:pos x="185" y="202"/>
                </a:cxn>
                <a:cxn ang="0">
                  <a:pos x="190" y="198"/>
                </a:cxn>
                <a:cxn ang="0">
                  <a:pos x="192" y="196"/>
                </a:cxn>
                <a:cxn ang="0">
                  <a:pos x="192" y="195"/>
                </a:cxn>
                <a:cxn ang="0">
                  <a:pos x="193" y="195"/>
                </a:cxn>
                <a:cxn ang="0">
                  <a:pos x="195" y="195"/>
                </a:cxn>
                <a:cxn ang="0">
                  <a:pos x="195" y="193"/>
                </a:cxn>
                <a:cxn ang="0">
                  <a:pos x="195" y="191"/>
                </a:cxn>
                <a:cxn ang="0">
                  <a:pos x="196" y="191"/>
                </a:cxn>
                <a:cxn ang="0">
                  <a:pos x="198" y="189"/>
                </a:cxn>
                <a:cxn ang="0">
                  <a:pos x="202" y="185"/>
                </a:cxn>
                <a:cxn ang="0">
                  <a:pos x="210" y="177"/>
                </a:cxn>
                <a:cxn ang="0">
                  <a:pos x="221" y="157"/>
                </a:cxn>
                <a:cxn ang="0">
                  <a:pos x="227" y="136"/>
                </a:cxn>
                <a:cxn ang="0">
                  <a:pos x="227" y="130"/>
                </a:cxn>
                <a:cxn ang="0">
                  <a:pos x="227" y="126"/>
                </a:cxn>
                <a:cxn ang="0">
                  <a:pos x="228" y="124"/>
                </a:cxn>
                <a:cxn ang="0">
                  <a:pos x="229" y="114"/>
                </a:cxn>
                <a:cxn ang="0">
                  <a:pos x="227" y="90"/>
                </a:cxn>
                <a:cxn ang="0">
                  <a:pos x="221" y="70"/>
                </a:cxn>
                <a:cxn ang="0">
                  <a:pos x="210" y="50"/>
                </a:cxn>
                <a:cxn ang="0">
                  <a:pos x="195" y="33"/>
                </a:cxn>
                <a:cxn ang="0">
                  <a:pos x="185" y="24"/>
                </a:cxn>
                <a:cxn ang="0">
                  <a:pos x="177" y="18"/>
                </a:cxn>
                <a:cxn ang="0">
                  <a:pos x="158" y="7"/>
                </a:cxn>
                <a:cxn ang="0">
                  <a:pos x="136" y="1"/>
                </a:cxn>
                <a:cxn ang="0">
                  <a:pos x="114" y="0"/>
                </a:cxn>
                <a:cxn ang="0">
                  <a:pos x="90" y="1"/>
                </a:cxn>
                <a:cxn ang="0">
                  <a:pos x="70" y="7"/>
                </a:cxn>
                <a:cxn ang="0">
                  <a:pos x="50" y="18"/>
                </a:cxn>
                <a:cxn ang="0">
                  <a:pos x="34" y="33"/>
                </a:cxn>
              </a:cxnLst>
              <a:rect l="0" t="0" r="r" b="b"/>
              <a:pathLst>
                <a:path w="229" h="229">
                  <a:moveTo>
                    <a:pt x="34" y="33"/>
                  </a:moveTo>
                  <a:lnTo>
                    <a:pt x="19" y="50"/>
                  </a:lnTo>
                  <a:lnTo>
                    <a:pt x="8" y="70"/>
                  </a:lnTo>
                  <a:lnTo>
                    <a:pt x="2" y="90"/>
                  </a:lnTo>
                  <a:lnTo>
                    <a:pt x="0" y="114"/>
                  </a:lnTo>
                  <a:lnTo>
                    <a:pt x="0" y="124"/>
                  </a:lnTo>
                  <a:lnTo>
                    <a:pt x="2" y="136"/>
                  </a:lnTo>
                  <a:lnTo>
                    <a:pt x="8" y="157"/>
                  </a:lnTo>
                  <a:lnTo>
                    <a:pt x="19" y="177"/>
                  </a:lnTo>
                  <a:lnTo>
                    <a:pt x="25" y="185"/>
                  </a:lnTo>
                  <a:lnTo>
                    <a:pt x="34" y="195"/>
                  </a:lnTo>
                  <a:lnTo>
                    <a:pt x="50" y="210"/>
                  </a:lnTo>
                  <a:lnTo>
                    <a:pt x="70" y="220"/>
                  </a:lnTo>
                  <a:lnTo>
                    <a:pt x="90" y="227"/>
                  </a:lnTo>
                  <a:lnTo>
                    <a:pt x="114" y="229"/>
                  </a:lnTo>
                  <a:lnTo>
                    <a:pt x="125" y="228"/>
                  </a:lnTo>
                  <a:lnTo>
                    <a:pt x="127" y="227"/>
                  </a:lnTo>
                  <a:lnTo>
                    <a:pt x="130" y="227"/>
                  </a:lnTo>
                  <a:lnTo>
                    <a:pt x="136" y="227"/>
                  </a:lnTo>
                  <a:lnTo>
                    <a:pt x="158" y="220"/>
                  </a:lnTo>
                  <a:lnTo>
                    <a:pt x="177" y="210"/>
                  </a:lnTo>
                  <a:lnTo>
                    <a:pt x="185" y="202"/>
                  </a:lnTo>
                  <a:lnTo>
                    <a:pt x="190" y="198"/>
                  </a:lnTo>
                  <a:lnTo>
                    <a:pt x="192" y="196"/>
                  </a:lnTo>
                  <a:lnTo>
                    <a:pt x="192" y="195"/>
                  </a:lnTo>
                  <a:lnTo>
                    <a:pt x="193" y="195"/>
                  </a:lnTo>
                  <a:lnTo>
                    <a:pt x="195" y="195"/>
                  </a:lnTo>
                  <a:lnTo>
                    <a:pt x="195" y="193"/>
                  </a:lnTo>
                  <a:lnTo>
                    <a:pt x="195" y="191"/>
                  </a:lnTo>
                  <a:lnTo>
                    <a:pt x="196" y="191"/>
                  </a:lnTo>
                  <a:lnTo>
                    <a:pt x="198" y="189"/>
                  </a:lnTo>
                  <a:lnTo>
                    <a:pt x="202" y="185"/>
                  </a:lnTo>
                  <a:lnTo>
                    <a:pt x="210" y="177"/>
                  </a:lnTo>
                  <a:lnTo>
                    <a:pt x="221" y="157"/>
                  </a:lnTo>
                  <a:lnTo>
                    <a:pt x="227" y="136"/>
                  </a:lnTo>
                  <a:lnTo>
                    <a:pt x="227" y="130"/>
                  </a:lnTo>
                  <a:lnTo>
                    <a:pt x="227" y="126"/>
                  </a:lnTo>
                  <a:lnTo>
                    <a:pt x="228" y="124"/>
                  </a:lnTo>
                  <a:lnTo>
                    <a:pt x="229" y="114"/>
                  </a:lnTo>
                  <a:lnTo>
                    <a:pt x="227" y="90"/>
                  </a:lnTo>
                  <a:lnTo>
                    <a:pt x="221" y="70"/>
                  </a:lnTo>
                  <a:lnTo>
                    <a:pt x="210" y="50"/>
                  </a:lnTo>
                  <a:lnTo>
                    <a:pt x="195" y="33"/>
                  </a:lnTo>
                  <a:lnTo>
                    <a:pt x="185" y="24"/>
                  </a:lnTo>
                  <a:lnTo>
                    <a:pt x="177" y="18"/>
                  </a:lnTo>
                  <a:lnTo>
                    <a:pt x="158" y="7"/>
                  </a:lnTo>
                  <a:lnTo>
                    <a:pt x="136" y="1"/>
                  </a:lnTo>
                  <a:lnTo>
                    <a:pt x="114" y="0"/>
                  </a:lnTo>
                  <a:lnTo>
                    <a:pt x="90" y="1"/>
                  </a:lnTo>
                  <a:lnTo>
                    <a:pt x="70" y="7"/>
                  </a:lnTo>
                  <a:lnTo>
                    <a:pt x="50" y="18"/>
                  </a:lnTo>
                  <a:lnTo>
                    <a:pt x="34" y="33"/>
                  </a:lnTo>
                  <a:close/>
                </a:path>
              </a:pathLst>
            </a:custGeom>
            <a:solidFill>
              <a:srgbClr val="33FF00"/>
            </a:solidFill>
            <a:ln w="9525">
              <a:noFill/>
              <a:round/>
              <a:headEnd/>
              <a:tailEnd/>
            </a:ln>
          </p:spPr>
          <p:txBody>
            <a:bodyPr/>
            <a:lstStyle/>
            <a:p>
              <a:endParaRPr lang="en-GB"/>
            </a:p>
          </p:txBody>
        </p:sp>
        <p:sp>
          <p:nvSpPr>
            <p:cNvPr id="13871" name="Freeform 559"/>
            <p:cNvSpPr>
              <a:spLocks/>
            </p:cNvSpPr>
            <p:nvPr/>
          </p:nvSpPr>
          <p:spPr bwMode="auto">
            <a:xfrm>
              <a:off x="4130" y="3510"/>
              <a:ext cx="57" cy="58"/>
            </a:xfrm>
            <a:custGeom>
              <a:avLst/>
              <a:gdLst/>
              <a:ahLst/>
              <a:cxnLst>
                <a:cxn ang="0">
                  <a:pos x="34" y="195"/>
                </a:cxn>
                <a:cxn ang="0">
                  <a:pos x="50" y="210"/>
                </a:cxn>
                <a:cxn ang="0">
                  <a:pos x="70" y="221"/>
                </a:cxn>
                <a:cxn ang="0">
                  <a:pos x="90" y="227"/>
                </a:cxn>
                <a:cxn ang="0">
                  <a:pos x="115" y="229"/>
                </a:cxn>
                <a:cxn ang="0">
                  <a:pos x="126" y="228"/>
                </a:cxn>
                <a:cxn ang="0">
                  <a:pos x="128" y="227"/>
                </a:cxn>
                <a:cxn ang="0">
                  <a:pos x="131" y="227"/>
                </a:cxn>
                <a:cxn ang="0">
                  <a:pos x="137" y="227"/>
                </a:cxn>
                <a:cxn ang="0">
                  <a:pos x="142" y="225"/>
                </a:cxn>
                <a:cxn ang="0">
                  <a:pos x="144" y="224"/>
                </a:cxn>
                <a:cxn ang="0">
                  <a:pos x="147" y="224"/>
                </a:cxn>
                <a:cxn ang="0">
                  <a:pos x="158" y="221"/>
                </a:cxn>
                <a:cxn ang="0">
                  <a:pos x="177" y="210"/>
                </a:cxn>
                <a:cxn ang="0">
                  <a:pos x="185" y="203"/>
                </a:cxn>
                <a:cxn ang="0">
                  <a:pos x="190" y="198"/>
                </a:cxn>
                <a:cxn ang="0">
                  <a:pos x="192" y="196"/>
                </a:cxn>
                <a:cxn ang="0">
                  <a:pos x="192" y="195"/>
                </a:cxn>
                <a:cxn ang="0">
                  <a:pos x="193" y="195"/>
                </a:cxn>
                <a:cxn ang="0">
                  <a:pos x="195" y="195"/>
                </a:cxn>
                <a:cxn ang="0">
                  <a:pos x="195" y="193"/>
                </a:cxn>
                <a:cxn ang="0">
                  <a:pos x="195" y="192"/>
                </a:cxn>
                <a:cxn ang="0">
                  <a:pos x="196" y="192"/>
                </a:cxn>
                <a:cxn ang="0">
                  <a:pos x="198" y="190"/>
                </a:cxn>
                <a:cxn ang="0">
                  <a:pos x="203" y="186"/>
                </a:cxn>
                <a:cxn ang="0">
                  <a:pos x="210" y="177"/>
                </a:cxn>
                <a:cxn ang="0">
                  <a:pos x="221" y="158"/>
                </a:cxn>
                <a:cxn ang="0">
                  <a:pos x="224" y="147"/>
                </a:cxn>
                <a:cxn ang="0">
                  <a:pos x="224" y="144"/>
                </a:cxn>
                <a:cxn ang="0">
                  <a:pos x="225" y="142"/>
                </a:cxn>
                <a:cxn ang="0">
                  <a:pos x="227" y="138"/>
                </a:cxn>
                <a:cxn ang="0">
                  <a:pos x="227" y="131"/>
                </a:cxn>
                <a:cxn ang="0">
                  <a:pos x="227" y="128"/>
                </a:cxn>
                <a:cxn ang="0">
                  <a:pos x="228" y="126"/>
                </a:cxn>
                <a:cxn ang="0">
                  <a:pos x="229" y="115"/>
                </a:cxn>
                <a:cxn ang="0">
                  <a:pos x="227" y="91"/>
                </a:cxn>
                <a:cxn ang="0">
                  <a:pos x="221" y="71"/>
                </a:cxn>
                <a:cxn ang="0">
                  <a:pos x="210" y="50"/>
                </a:cxn>
                <a:cxn ang="0">
                  <a:pos x="195" y="34"/>
                </a:cxn>
                <a:cxn ang="0">
                  <a:pos x="185" y="26"/>
                </a:cxn>
                <a:cxn ang="0">
                  <a:pos x="177" y="19"/>
                </a:cxn>
                <a:cxn ang="0">
                  <a:pos x="158" y="9"/>
                </a:cxn>
                <a:cxn ang="0">
                  <a:pos x="147" y="4"/>
                </a:cxn>
                <a:cxn ang="0">
                  <a:pos x="137" y="2"/>
                </a:cxn>
                <a:cxn ang="0">
                  <a:pos x="126" y="0"/>
                </a:cxn>
                <a:cxn ang="0">
                  <a:pos x="115" y="0"/>
                </a:cxn>
                <a:cxn ang="0">
                  <a:pos x="90" y="2"/>
                </a:cxn>
                <a:cxn ang="0">
                  <a:pos x="70" y="9"/>
                </a:cxn>
                <a:cxn ang="0">
                  <a:pos x="50" y="19"/>
                </a:cxn>
                <a:cxn ang="0">
                  <a:pos x="34" y="34"/>
                </a:cxn>
                <a:cxn ang="0">
                  <a:pos x="19" y="50"/>
                </a:cxn>
                <a:cxn ang="0">
                  <a:pos x="8" y="71"/>
                </a:cxn>
                <a:cxn ang="0">
                  <a:pos x="2" y="91"/>
                </a:cxn>
                <a:cxn ang="0">
                  <a:pos x="0" y="115"/>
                </a:cxn>
                <a:cxn ang="0">
                  <a:pos x="0" y="126"/>
                </a:cxn>
                <a:cxn ang="0">
                  <a:pos x="2" y="138"/>
                </a:cxn>
                <a:cxn ang="0">
                  <a:pos x="4" y="147"/>
                </a:cxn>
                <a:cxn ang="0">
                  <a:pos x="8" y="158"/>
                </a:cxn>
                <a:cxn ang="0">
                  <a:pos x="19" y="177"/>
                </a:cxn>
                <a:cxn ang="0">
                  <a:pos x="25" y="186"/>
                </a:cxn>
                <a:cxn ang="0">
                  <a:pos x="34" y="195"/>
                </a:cxn>
              </a:cxnLst>
              <a:rect l="0" t="0" r="r" b="b"/>
              <a:pathLst>
                <a:path w="229" h="229">
                  <a:moveTo>
                    <a:pt x="34" y="195"/>
                  </a:moveTo>
                  <a:lnTo>
                    <a:pt x="50" y="210"/>
                  </a:lnTo>
                  <a:lnTo>
                    <a:pt x="70" y="221"/>
                  </a:lnTo>
                  <a:lnTo>
                    <a:pt x="90" y="227"/>
                  </a:lnTo>
                  <a:lnTo>
                    <a:pt x="115" y="229"/>
                  </a:lnTo>
                  <a:lnTo>
                    <a:pt x="126" y="228"/>
                  </a:lnTo>
                  <a:lnTo>
                    <a:pt x="128" y="227"/>
                  </a:lnTo>
                  <a:lnTo>
                    <a:pt x="131" y="227"/>
                  </a:lnTo>
                  <a:lnTo>
                    <a:pt x="137" y="227"/>
                  </a:lnTo>
                  <a:lnTo>
                    <a:pt x="142" y="225"/>
                  </a:lnTo>
                  <a:lnTo>
                    <a:pt x="144" y="224"/>
                  </a:lnTo>
                  <a:lnTo>
                    <a:pt x="147" y="224"/>
                  </a:lnTo>
                  <a:lnTo>
                    <a:pt x="158" y="221"/>
                  </a:lnTo>
                  <a:lnTo>
                    <a:pt x="177" y="210"/>
                  </a:lnTo>
                  <a:lnTo>
                    <a:pt x="185" y="203"/>
                  </a:lnTo>
                  <a:lnTo>
                    <a:pt x="190" y="198"/>
                  </a:lnTo>
                  <a:lnTo>
                    <a:pt x="192" y="196"/>
                  </a:lnTo>
                  <a:lnTo>
                    <a:pt x="192" y="195"/>
                  </a:lnTo>
                  <a:lnTo>
                    <a:pt x="193" y="195"/>
                  </a:lnTo>
                  <a:lnTo>
                    <a:pt x="195" y="195"/>
                  </a:lnTo>
                  <a:lnTo>
                    <a:pt x="195" y="193"/>
                  </a:lnTo>
                  <a:lnTo>
                    <a:pt x="195" y="192"/>
                  </a:lnTo>
                  <a:lnTo>
                    <a:pt x="196" y="192"/>
                  </a:lnTo>
                  <a:lnTo>
                    <a:pt x="198" y="190"/>
                  </a:lnTo>
                  <a:lnTo>
                    <a:pt x="203" y="186"/>
                  </a:lnTo>
                  <a:lnTo>
                    <a:pt x="210" y="177"/>
                  </a:lnTo>
                  <a:lnTo>
                    <a:pt x="221" y="158"/>
                  </a:lnTo>
                  <a:lnTo>
                    <a:pt x="224" y="147"/>
                  </a:lnTo>
                  <a:lnTo>
                    <a:pt x="224" y="144"/>
                  </a:lnTo>
                  <a:lnTo>
                    <a:pt x="225" y="142"/>
                  </a:lnTo>
                  <a:lnTo>
                    <a:pt x="227" y="138"/>
                  </a:lnTo>
                  <a:lnTo>
                    <a:pt x="227" y="131"/>
                  </a:lnTo>
                  <a:lnTo>
                    <a:pt x="227" y="128"/>
                  </a:lnTo>
                  <a:lnTo>
                    <a:pt x="228" y="126"/>
                  </a:lnTo>
                  <a:lnTo>
                    <a:pt x="229" y="115"/>
                  </a:lnTo>
                  <a:lnTo>
                    <a:pt x="227" y="91"/>
                  </a:lnTo>
                  <a:lnTo>
                    <a:pt x="221" y="71"/>
                  </a:lnTo>
                  <a:lnTo>
                    <a:pt x="210" y="50"/>
                  </a:lnTo>
                  <a:lnTo>
                    <a:pt x="195" y="34"/>
                  </a:lnTo>
                  <a:lnTo>
                    <a:pt x="185" y="26"/>
                  </a:lnTo>
                  <a:lnTo>
                    <a:pt x="177" y="19"/>
                  </a:lnTo>
                  <a:lnTo>
                    <a:pt x="158" y="9"/>
                  </a:lnTo>
                  <a:lnTo>
                    <a:pt x="147" y="4"/>
                  </a:lnTo>
                  <a:lnTo>
                    <a:pt x="137" y="2"/>
                  </a:lnTo>
                  <a:lnTo>
                    <a:pt x="126" y="0"/>
                  </a:lnTo>
                  <a:lnTo>
                    <a:pt x="115" y="0"/>
                  </a:lnTo>
                  <a:lnTo>
                    <a:pt x="90" y="2"/>
                  </a:lnTo>
                  <a:lnTo>
                    <a:pt x="70" y="9"/>
                  </a:lnTo>
                  <a:lnTo>
                    <a:pt x="50" y="19"/>
                  </a:lnTo>
                  <a:lnTo>
                    <a:pt x="34" y="34"/>
                  </a:lnTo>
                  <a:lnTo>
                    <a:pt x="19" y="50"/>
                  </a:lnTo>
                  <a:lnTo>
                    <a:pt x="8" y="71"/>
                  </a:lnTo>
                  <a:lnTo>
                    <a:pt x="2" y="91"/>
                  </a:lnTo>
                  <a:lnTo>
                    <a:pt x="0" y="115"/>
                  </a:lnTo>
                  <a:lnTo>
                    <a:pt x="0" y="126"/>
                  </a:lnTo>
                  <a:lnTo>
                    <a:pt x="2" y="138"/>
                  </a:lnTo>
                  <a:lnTo>
                    <a:pt x="4" y="147"/>
                  </a:lnTo>
                  <a:lnTo>
                    <a:pt x="8" y="158"/>
                  </a:lnTo>
                  <a:lnTo>
                    <a:pt x="19" y="177"/>
                  </a:lnTo>
                  <a:lnTo>
                    <a:pt x="25" y="186"/>
                  </a:lnTo>
                  <a:lnTo>
                    <a:pt x="34" y="195"/>
                  </a:lnTo>
                </a:path>
              </a:pathLst>
            </a:custGeom>
            <a:noFill/>
            <a:ln w="1588">
              <a:solidFill>
                <a:srgbClr val="000000"/>
              </a:solidFill>
              <a:prstDash val="solid"/>
              <a:round/>
              <a:headEnd/>
              <a:tailEnd/>
            </a:ln>
          </p:spPr>
          <p:txBody>
            <a:bodyPr/>
            <a:lstStyle/>
            <a:p>
              <a:endParaRPr lang="en-GB"/>
            </a:p>
          </p:txBody>
        </p:sp>
        <p:sp>
          <p:nvSpPr>
            <p:cNvPr id="13872" name="Freeform 560"/>
            <p:cNvSpPr>
              <a:spLocks/>
            </p:cNvSpPr>
            <p:nvPr/>
          </p:nvSpPr>
          <p:spPr bwMode="auto">
            <a:xfrm>
              <a:off x="2908" y="2803"/>
              <a:ext cx="58" cy="57"/>
            </a:xfrm>
            <a:custGeom>
              <a:avLst/>
              <a:gdLst/>
              <a:ahLst/>
              <a:cxnLst>
                <a:cxn ang="0">
                  <a:pos x="195" y="34"/>
                </a:cxn>
                <a:cxn ang="0">
                  <a:pos x="185" y="25"/>
                </a:cxn>
                <a:cxn ang="0">
                  <a:pos x="177" y="19"/>
                </a:cxn>
                <a:cxn ang="0">
                  <a:pos x="158" y="8"/>
                </a:cxn>
                <a:cxn ang="0">
                  <a:pos x="147" y="4"/>
                </a:cxn>
                <a:cxn ang="0">
                  <a:pos x="137" y="2"/>
                </a:cxn>
                <a:cxn ang="0">
                  <a:pos x="126" y="0"/>
                </a:cxn>
                <a:cxn ang="0">
                  <a:pos x="115" y="0"/>
                </a:cxn>
                <a:cxn ang="0">
                  <a:pos x="90" y="2"/>
                </a:cxn>
                <a:cxn ang="0">
                  <a:pos x="70" y="8"/>
                </a:cxn>
                <a:cxn ang="0">
                  <a:pos x="50" y="19"/>
                </a:cxn>
                <a:cxn ang="0">
                  <a:pos x="34" y="34"/>
                </a:cxn>
                <a:cxn ang="0">
                  <a:pos x="19" y="51"/>
                </a:cxn>
                <a:cxn ang="0">
                  <a:pos x="8" y="71"/>
                </a:cxn>
                <a:cxn ang="0">
                  <a:pos x="2" y="92"/>
                </a:cxn>
                <a:cxn ang="0">
                  <a:pos x="0" y="115"/>
                </a:cxn>
                <a:cxn ang="0">
                  <a:pos x="0" y="126"/>
                </a:cxn>
                <a:cxn ang="0">
                  <a:pos x="2" y="137"/>
                </a:cxn>
                <a:cxn ang="0">
                  <a:pos x="8" y="159"/>
                </a:cxn>
                <a:cxn ang="0">
                  <a:pos x="19" y="178"/>
                </a:cxn>
                <a:cxn ang="0">
                  <a:pos x="25" y="186"/>
                </a:cxn>
                <a:cxn ang="0">
                  <a:pos x="34" y="196"/>
                </a:cxn>
                <a:cxn ang="0">
                  <a:pos x="50" y="210"/>
                </a:cxn>
                <a:cxn ang="0">
                  <a:pos x="70" y="221"/>
                </a:cxn>
                <a:cxn ang="0">
                  <a:pos x="90" y="227"/>
                </a:cxn>
                <a:cxn ang="0">
                  <a:pos x="115" y="229"/>
                </a:cxn>
                <a:cxn ang="0">
                  <a:pos x="126" y="228"/>
                </a:cxn>
                <a:cxn ang="0">
                  <a:pos x="128" y="227"/>
                </a:cxn>
                <a:cxn ang="0">
                  <a:pos x="131" y="227"/>
                </a:cxn>
                <a:cxn ang="0">
                  <a:pos x="137" y="227"/>
                </a:cxn>
                <a:cxn ang="0">
                  <a:pos x="142" y="225"/>
                </a:cxn>
                <a:cxn ang="0">
                  <a:pos x="144" y="224"/>
                </a:cxn>
                <a:cxn ang="0">
                  <a:pos x="147" y="224"/>
                </a:cxn>
                <a:cxn ang="0">
                  <a:pos x="158" y="221"/>
                </a:cxn>
                <a:cxn ang="0">
                  <a:pos x="177" y="210"/>
                </a:cxn>
                <a:cxn ang="0">
                  <a:pos x="185" y="202"/>
                </a:cxn>
                <a:cxn ang="0">
                  <a:pos x="195" y="196"/>
                </a:cxn>
                <a:cxn ang="0">
                  <a:pos x="195" y="194"/>
                </a:cxn>
                <a:cxn ang="0">
                  <a:pos x="195" y="193"/>
                </a:cxn>
                <a:cxn ang="0">
                  <a:pos x="196" y="193"/>
                </a:cxn>
                <a:cxn ang="0">
                  <a:pos x="198" y="191"/>
                </a:cxn>
                <a:cxn ang="0">
                  <a:pos x="202" y="186"/>
                </a:cxn>
                <a:cxn ang="0">
                  <a:pos x="210" y="178"/>
                </a:cxn>
                <a:cxn ang="0">
                  <a:pos x="221" y="159"/>
                </a:cxn>
                <a:cxn ang="0">
                  <a:pos x="227" y="137"/>
                </a:cxn>
                <a:cxn ang="0">
                  <a:pos x="227" y="131"/>
                </a:cxn>
                <a:cxn ang="0">
                  <a:pos x="227" y="128"/>
                </a:cxn>
                <a:cxn ang="0">
                  <a:pos x="228" y="126"/>
                </a:cxn>
                <a:cxn ang="0">
                  <a:pos x="229" y="115"/>
                </a:cxn>
                <a:cxn ang="0">
                  <a:pos x="227" y="92"/>
                </a:cxn>
                <a:cxn ang="0">
                  <a:pos x="221" y="71"/>
                </a:cxn>
                <a:cxn ang="0">
                  <a:pos x="210" y="51"/>
                </a:cxn>
                <a:cxn ang="0">
                  <a:pos x="195" y="34"/>
                </a:cxn>
              </a:cxnLst>
              <a:rect l="0" t="0" r="r" b="b"/>
              <a:pathLst>
                <a:path w="229" h="229">
                  <a:moveTo>
                    <a:pt x="195" y="34"/>
                  </a:moveTo>
                  <a:lnTo>
                    <a:pt x="185" y="25"/>
                  </a:lnTo>
                  <a:lnTo>
                    <a:pt x="177" y="19"/>
                  </a:lnTo>
                  <a:lnTo>
                    <a:pt x="158" y="8"/>
                  </a:lnTo>
                  <a:lnTo>
                    <a:pt x="147" y="4"/>
                  </a:lnTo>
                  <a:lnTo>
                    <a:pt x="137" y="2"/>
                  </a:lnTo>
                  <a:lnTo>
                    <a:pt x="126" y="0"/>
                  </a:lnTo>
                  <a:lnTo>
                    <a:pt x="115" y="0"/>
                  </a:lnTo>
                  <a:lnTo>
                    <a:pt x="90" y="2"/>
                  </a:lnTo>
                  <a:lnTo>
                    <a:pt x="70" y="8"/>
                  </a:lnTo>
                  <a:lnTo>
                    <a:pt x="50" y="19"/>
                  </a:lnTo>
                  <a:lnTo>
                    <a:pt x="34" y="34"/>
                  </a:lnTo>
                  <a:lnTo>
                    <a:pt x="19" y="51"/>
                  </a:lnTo>
                  <a:lnTo>
                    <a:pt x="8" y="71"/>
                  </a:lnTo>
                  <a:lnTo>
                    <a:pt x="2" y="92"/>
                  </a:lnTo>
                  <a:lnTo>
                    <a:pt x="0" y="115"/>
                  </a:lnTo>
                  <a:lnTo>
                    <a:pt x="0" y="126"/>
                  </a:lnTo>
                  <a:lnTo>
                    <a:pt x="2" y="137"/>
                  </a:lnTo>
                  <a:lnTo>
                    <a:pt x="8" y="159"/>
                  </a:lnTo>
                  <a:lnTo>
                    <a:pt x="19" y="178"/>
                  </a:lnTo>
                  <a:lnTo>
                    <a:pt x="25" y="186"/>
                  </a:lnTo>
                  <a:lnTo>
                    <a:pt x="34" y="196"/>
                  </a:lnTo>
                  <a:lnTo>
                    <a:pt x="50" y="210"/>
                  </a:lnTo>
                  <a:lnTo>
                    <a:pt x="70" y="221"/>
                  </a:lnTo>
                  <a:lnTo>
                    <a:pt x="90" y="227"/>
                  </a:lnTo>
                  <a:lnTo>
                    <a:pt x="115" y="229"/>
                  </a:lnTo>
                  <a:lnTo>
                    <a:pt x="126" y="228"/>
                  </a:lnTo>
                  <a:lnTo>
                    <a:pt x="128" y="227"/>
                  </a:lnTo>
                  <a:lnTo>
                    <a:pt x="131" y="227"/>
                  </a:lnTo>
                  <a:lnTo>
                    <a:pt x="137" y="227"/>
                  </a:lnTo>
                  <a:lnTo>
                    <a:pt x="142" y="225"/>
                  </a:lnTo>
                  <a:lnTo>
                    <a:pt x="144" y="224"/>
                  </a:lnTo>
                  <a:lnTo>
                    <a:pt x="147" y="224"/>
                  </a:lnTo>
                  <a:lnTo>
                    <a:pt x="158" y="221"/>
                  </a:lnTo>
                  <a:lnTo>
                    <a:pt x="177" y="210"/>
                  </a:lnTo>
                  <a:lnTo>
                    <a:pt x="185" y="202"/>
                  </a:lnTo>
                  <a:lnTo>
                    <a:pt x="195" y="196"/>
                  </a:lnTo>
                  <a:lnTo>
                    <a:pt x="195" y="194"/>
                  </a:lnTo>
                  <a:lnTo>
                    <a:pt x="195" y="193"/>
                  </a:lnTo>
                  <a:lnTo>
                    <a:pt x="196" y="193"/>
                  </a:lnTo>
                  <a:lnTo>
                    <a:pt x="198" y="191"/>
                  </a:lnTo>
                  <a:lnTo>
                    <a:pt x="202" y="186"/>
                  </a:lnTo>
                  <a:lnTo>
                    <a:pt x="210" y="178"/>
                  </a:lnTo>
                  <a:lnTo>
                    <a:pt x="221" y="159"/>
                  </a:lnTo>
                  <a:lnTo>
                    <a:pt x="227" y="137"/>
                  </a:lnTo>
                  <a:lnTo>
                    <a:pt x="227" y="131"/>
                  </a:lnTo>
                  <a:lnTo>
                    <a:pt x="227" y="128"/>
                  </a:lnTo>
                  <a:lnTo>
                    <a:pt x="228" y="126"/>
                  </a:lnTo>
                  <a:lnTo>
                    <a:pt x="229" y="115"/>
                  </a:lnTo>
                  <a:lnTo>
                    <a:pt x="227" y="92"/>
                  </a:lnTo>
                  <a:lnTo>
                    <a:pt x="221" y="71"/>
                  </a:lnTo>
                  <a:lnTo>
                    <a:pt x="210" y="51"/>
                  </a:lnTo>
                  <a:lnTo>
                    <a:pt x="195" y="34"/>
                  </a:lnTo>
                </a:path>
              </a:pathLst>
            </a:custGeom>
            <a:noFill/>
            <a:ln w="1588">
              <a:solidFill>
                <a:srgbClr val="000000"/>
              </a:solidFill>
              <a:prstDash val="solid"/>
              <a:round/>
              <a:headEnd/>
              <a:tailEnd/>
            </a:ln>
          </p:spPr>
          <p:txBody>
            <a:bodyPr/>
            <a:lstStyle/>
            <a:p>
              <a:endParaRPr lang="en-GB"/>
            </a:p>
          </p:txBody>
        </p:sp>
        <p:sp>
          <p:nvSpPr>
            <p:cNvPr id="13873" name="Freeform 561"/>
            <p:cNvSpPr>
              <a:spLocks/>
            </p:cNvSpPr>
            <p:nvPr/>
          </p:nvSpPr>
          <p:spPr bwMode="auto">
            <a:xfrm>
              <a:off x="3040" y="2826"/>
              <a:ext cx="58" cy="57"/>
            </a:xfrm>
            <a:custGeom>
              <a:avLst/>
              <a:gdLst/>
              <a:ahLst/>
              <a:cxnLst>
                <a:cxn ang="0">
                  <a:pos x="0" y="114"/>
                </a:cxn>
                <a:cxn ang="0">
                  <a:pos x="0" y="124"/>
                </a:cxn>
                <a:cxn ang="0">
                  <a:pos x="2" y="136"/>
                </a:cxn>
                <a:cxn ang="0">
                  <a:pos x="8" y="157"/>
                </a:cxn>
                <a:cxn ang="0">
                  <a:pos x="19" y="177"/>
                </a:cxn>
                <a:cxn ang="0">
                  <a:pos x="25" y="185"/>
                </a:cxn>
                <a:cxn ang="0">
                  <a:pos x="34" y="195"/>
                </a:cxn>
                <a:cxn ang="0">
                  <a:pos x="50" y="210"/>
                </a:cxn>
                <a:cxn ang="0">
                  <a:pos x="70" y="220"/>
                </a:cxn>
                <a:cxn ang="0">
                  <a:pos x="90" y="227"/>
                </a:cxn>
                <a:cxn ang="0">
                  <a:pos x="114" y="229"/>
                </a:cxn>
                <a:cxn ang="0">
                  <a:pos x="125" y="228"/>
                </a:cxn>
                <a:cxn ang="0">
                  <a:pos x="127" y="227"/>
                </a:cxn>
                <a:cxn ang="0">
                  <a:pos x="130" y="227"/>
                </a:cxn>
                <a:cxn ang="0">
                  <a:pos x="136" y="227"/>
                </a:cxn>
                <a:cxn ang="0">
                  <a:pos x="158" y="220"/>
                </a:cxn>
                <a:cxn ang="0">
                  <a:pos x="177" y="210"/>
                </a:cxn>
                <a:cxn ang="0">
                  <a:pos x="185" y="202"/>
                </a:cxn>
                <a:cxn ang="0">
                  <a:pos x="190" y="198"/>
                </a:cxn>
                <a:cxn ang="0">
                  <a:pos x="192" y="196"/>
                </a:cxn>
                <a:cxn ang="0">
                  <a:pos x="192" y="195"/>
                </a:cxn>
                <a:cxn ang="0">
                  <a:pos x="193" y="195"/>
                </a:cxn>
                <a:cxn ang="0">
                  <a:pos x="195" y="195"/>
                </a:cxn>
                <a:cxn ang="0">
                  <a:pos x="195" y="193"/>
                </a:cxn>
                <a:cxn ang="0">
                  <a:pos x="195" y="191"/>
                </a:cxn>
                <a:cxn ang="0">
                  <a:pos x="196" y="191"/>
                </a:cxn>
                <a:cxn ang="0">
                  <a:pos x="198" y="189"/>
                </a:cxn>
                <a:cxn ang="0">
                  <a:pos x="202" y="185"/>
                </a:cxn>
                <a:cxn ang="0">
                  <a:pos x="210" y="177"/>
                </a:cxn>
                <a:cxn ang="0">
                  <a:pos x="221" y="157"/>
                </a:cxn>
                <a:cxn ang="0">
                  <a:pos x="227" y="136"/>
                </a:cxn>
                <a:cxn ang="0">
                  <a:pos x="227" y="130"/>
                </a:cxn>
                <a:cxn ang="0">
                  <a:pos x="227" y="126"/>
                </a:cxn>
                <a:cxn ang="0">
                  <a:pos x="228" y="124"/>
                </a:cxn>
                <a:cxn ang="0">
                  <a:pos x="229" y="114"/>
                </a:cxn>
                <a:cxn ang="0">
                  <a:pos x="227" y="90"/>
                </a:cxn>
                <a:cxn ang="0">
                  <a:pos x="221" y="70"/>
                </a:cxn>
                <a:cxn ang="0">
                  <a:pos x="210" y="50"/>
                </a:cxn>
                <a:cxn ang="0">
                  <a:pos x="195" y="33"/>
                </a:cxn>
                <a:cxn ang="0">
                  <a:pos x="185" y="24"/>
                </a:cxn>
                <a:cxn ang="0">
                  <a:pos x="177" y="18"/>
                </a:cxn>
                <a:cxn ang="0">
                  <a:pos x="158" y="7"/>
                </a:cxn>
                <a:cxn ang="0">
                  <a:pos x="136" y="1"/>
                </a:cxn>
                <a:cxn ang="0">
                  <a:pos x="114" y="0"/>
                </a:cxn>
                <a:cxn ang="0">
                  <a:pos x="90" y="1"/>
                </a:cxn>
                <a:cxn ang="0">
                  <a:pos x="70" y="7"/>
                </a:cxn>
                <a:cxn ang="0">
                  <a:pos x="50" y="18"/>
                </a:cxn>
                <a:cxn ang="0">
                  <a:pos x="34" y="33"/>
                </a:cxn>
                <a:cxn ang="0">
                  <a:pos x="19" y="50"/>
                </a:cxn>
                <a:cxn ang="0">
                  <a:pos x="8" y="70"/>
                </a:cxn>
                <a:cxn ang="0">
                  <a:pos x="2" y="90"/>
                </a:cxn>
                <a:cxn ang="0">
                  <a:pos x="0" y="114"/>
                </a:cxn>
              </a:cxnLst>
              <a:rect l="0" t="0" r="r" b="b"/>
              <a:pathLst>
                <a:path w="229" h="229">
                  <a:moveTo>
                    <a:pt x="0" y="114"/>
                  </a:moveTo>
                  <a:lnTo>
                    <a:pt x="0" y="124"/>
                  </a:lnTo>
                  <a:lnTo>
                    <a:pt x="2" y="136"/>
                  </a:lnTo>
                  <a:lnTo>
                    <a:pt x="8" y="157"/>
                  </a:lnTo>
                  <a:lnTo>
                    <a:pt x="19" y="177"/>
                  </a:lnTo>
                  <a:lnTo>
                    <a:pt x="25" y="185"/>
                  </a:lnTo>
                  <a:lnTo>
                    <a:pt x="34" y="195"/>
                  </a:lnTo>
                  <a:lnTo>
                    <a:pt x="50" y="210"/>
                  </a:lnTo>
                  <a:lnTo>
                    <a:pt x="70" y="220"/>
                  </a:lnTo>
                  <a:lnTo>
                    <a:pt x="90" y="227"/>
                  </a:lnTo>
                  <a:lnTo>
                    <a:pt x="114" y="229"/>
                  </a:lnTo>
                  <a:lnTo>
                    <a:pt x="125" y="228"/>
                  </a:lnTo>
                  <a:lnTo>
                    <a:pt x="127" y="227"/>
                  </a:lnTo>
                  <a:lnTo>
                    <a:pt x="130" y="227"/>
                  </a:lnTo>
                  <a:lnTo>
                    <a:pt x="136" y="227"/>
                  </a:lnTo>
                  <a:lnTo>
                    <a:pt x="158" y="220"/>
                  </a:lnTo>
                  <a:lnTo>
                    <a:pt x="177" y="210"/>
                  </a:lnTo>
                  <a:lnTo>
                    <a:pt x="185" y="202"/>
                  </a:lnTo>
                  <a:lnTo>
                    <a:pt x="190" y="198"/>
                  </a:lnTo>
                  <a:lnTo>
                    <a:pt x="192" y="196"/>
                  </a:lnTo>
                  <a:lnTo>
                    <a:pt x="192" y="195"/>
                  </a:lnTo>
                  <a:lnTo>
                    <a:pt x="193" y="195"/>
                  </a:lnTo>
                  <a:lnTo>
                    <a:pt x="195" y="195"/>
                  </a:lnTo>
                  <a:lnTo>
                    <a:pt x="195" y="193"/>
                  </a:lnTo>
                  <a:lnTo>
                    <a:pt x="195" y="191"/>
                  </a:lnTo>
                  <a:lnTo>
                    <a:pt x="196" y="191"/>
                  </a:lnTo>
                  <a:lnTo>
                    <a:pt x="198" y="189"/>
                  </a:lnTo>
                  <a:lnTo>
                    <a:pt x="202" y="185"/>
                  </a:lnTo>
                  <a:lnTo>
                    <a:pt x="210" y="177"/>
                  </a:lnTo>
                  <a:lnTo>
                    <a:pt x="221" y="157"/>
                  </a:lnTo>
                  <a:lnTo>
                    <a:pt x="227" y="136"/>
                  </a:lnTo>
                  <a:lnTo>
                    <a:pt x="227" y="130"/>
                  </a:lnTo>
                  <a:lnTo>
                    <a:pt x="227" y="126"/>
                  </a:lnTo>
                  <a:lnTo>
                    <a:pt x="228" y="124"/>
                  </a:lnTo>
                  <a:lnTo>
                    <a:pt x="229" y="114"/>
                  </a:lnTo>
                  <a:lnTo>
                    <a:pt x="227" y="90"/>
                  </a:lnTo>
                  <a:lnTo>
                    <a:pt x="221" y="70"/>
                  </a:lnTo>
                  <a:lnTo>
                    <a:pt x="210" y="50"/>
                  </a:lnTo>
                  <a:lnTo>
                    <a:pt x="195" y="33"/>
                  </a:lnTo>
                  <a:lnTo>
                    <a:pt x="185" y="24"/>
                  </a:lnTo>
                  <a:lnTo>
                    <a:pt x="177" y="18"/>
                  </a:lnTo>
                  <a:lnTo>
                    <a:pt x="158" y="7"/>
                  </a:lnTo>
                  <a:lnTo>
                    <a:pt x="136" y="1"/>
                  </a:lnTo>
                  <a:lnTo>
                    <a:pt x="114" y="0"/>
                  </a:lnTo>
                  <a:lnTo>
                    <a:pt x="90" y="1"/>
                  </a:lnTo>
                  <a:lnTo>
                    <a:pt x="70" y="7"/>
                  </a:lnTo>
                  <a:lnTo>
                    <a:pt x="50" y="18"/>
                  </a:lnTo>
                  <a:lnTo>
                    <a:pt x="34" y="33"/>
                  </a:lnTo>
                  <a:lnTo>
                    <a:pt x="19" y="50"/>
                  </a:lnTo>
                  <a:lnTo>
                    <a:pt x="8" y="70"/>
                  </a:lnTo>
                  <a:lnTo>
                    <a:pt x="2" y="90"/>
                  </a:lnTo>
                  <a:lnTo>
                    <a:pt x="0" y="114"/>
                  </a:lnTo>
                </a:path>
              </a:pathLst>
            </a:custGeom>
            <a:noFill/>
            <a:ln w="1588">
              <a:solidFill>
                <a:srgbClr val="000000"/>
              </a:solidFill>
              <a:prstDash val="solid"/>
              <a:round/>
              <a:headEnd/>
              <a:tailEnd/>
            </a:ln>
          </p:spPr>
          <p:txBody>
            <a:bodyPr/>
            <a:lstStyle/>
            <a:p>
              <a:endParaRPr lang="en-GB"/>
            </a:p>
          </p:txBody>
        </p:sp>
        <p:sp>
          <p:nvSpPr>
            <p:cNvPr id="13874" name="Freeform 562"/>
            <p:cNvSpPr>
              <a:spLocks/>
            </p:cNvSpPr>
            <p:nvPr/>
          </p:nvSpPr>
          <p:spPr bwMode="auto">
            <a:xfrm>
              <a:off x="4061" y="1656"/>
              <a:ext cx="58" cy="58"/>
            </a:xfrm>
            <a:custGeom>
              <a:avLst/>
              <a:gdLst/>
              <a:ahLst/>
              <a:cxnLst>
                <a:cxn ang="0">
                  <a:pos x="0" y="116"/>
                </a:cxn>
                <a:cxn ang="0">
                  <a:pos x="0" y="126"/>
                </a:cxn>
                <a:cxn ang="0">
                  <a:pos x="2" y="138"/>
                </a:cxn>
                <a:cxn ang="0">
                  <a:pos x="8" y="159"/>
                </a:cxn>
                <a:cxn ang="0">
                  <a:pos x="19" y="178"/>
                </a:cxn>
                <a:cxn ang="0">
                  <a:pos x="25" y="187"/>
                </a:cxn>
                <a:cxn ang="0">
                  <a:pos x="34" y="197"/>
                </a:cxn>
                <a:cxn ang="0">
                  <a:pos x="51" y="210"/>
                </a:cxn>
                <a:cxn ang="0">
                  <a:pos x="71" y="221"/>
                </a:cxn>
                <a:cxn ang="0">
                  <a:pos x="91" y="227"/>
                </a:cxn>
                <a:cxn ang="0">
                  <a:pos x="115" y="230"/>
                </a:cxn>
                <a:cxn ang="0">
                  <a:pos x="125" y="228"/>
                </a:cxn>
                <a:cxn ang="0">
                  <a:pos x="128" y="227"/>
                </a:cxn>
                <a:cxn ang="0">
                  <a:pos x="131" y="227"/>
                </a:cxn>
                <a:cxn ang="0">
                  <a:pos x="137" y="227"/>
                </a:cxn>
                <a:cxn ang="0">
                  <a:pos x="159" y="221"/>
                </a:cxn>
                <a:cxn ang="0">
                  <a:pos x="178" y="210"/>
                </a:cxn>
                <a:cxn ang="0">
                  <a:pos x="186" y="203"/>
                </a:cxn>
                <a:cxn ang="0">
                  <a:pos x="196" y="197"/>
                </a:cxn>
                <a:cxn ang="0">
                  <a:pos x="196" y="194"/>
                </a:cxn>
                <a:cxn ang="0">
                  <a:pos x="196" y="193"/>
                </a:cxn>
                <a:cxn ang="0">
                  <a:pos x="197" y="193"/>
                </a:cxn>
                <a:cxn ang="0">
                  <a:pos x="199" y="191"/>
                </a:cxn>
                <a:cxn ang="0">
                  <a:pos x="203" y="187"/>
                </a:cxn>
                <a:cxn ang="0">
                  <a:pos x="211" y="178"/>
                </a:cxn>
                <a:cxn ang="0">
                  <a:pos x="221" y="159"/>
                </a:cxn>
                <a:cxn ang="0">
                  <a:pos x="228" y="138"/>
                </a:cxn>
                <a:cxn ang="0">
                  <a:pos x="228" y="132"/>
                </a:cxn>
                <a:cxn ang="0">
                  <a:pos x="228" y="128"/>
                </a:cxn>
                <a:cxn ang="0">
                  <a:pos x="229" y="126"/>
                </a:cxn>
                <a:cxn ang="0">
                  <a:pos x="230" y="116"/>
                </a:cxn>
                <a:cxn ang="0">
                  <a:pos x="228" y="92"/>
                </a:cxn>
                <a:cxn ang="0">
                  <a:pos x="221" y="72"/>
                </a:cxn>
                <a:cxn ang="0">
                  <a:pos x="211" y="52"/>
                </a:cxn>
                <a:cxn ang="0">
                  <a:pos x="196" y="35"/>
                </a:cxn>
                <a:cxn ang="0">
                  <a:pos x="186" y="26"/>
                </a:cxn>
                <a:cxn ang="0">
                  <a:pos x="178" y="20"/>
                </a:cxn>
                <a:cxn ang="0">
                  <a:pos x="159" y="9"/>
                </a:cxn>
                <a:cxn ang="0">
                  <a:pos x="137" y="3"/>
                </a:cxn>
                <a:cxn ang="0">
                  <a:pos x="125" y="0"/>
                </a:cxn>
                <a:cxn ang="0">
                  <a:pos x="115" y="0"/>
                </a:cxn>
                <a:cxn ang="0">
                  <a:pos x="91" y="3"/>
                </a:cxn>
                <a:cxn ang="0">
                  <a:pos x="71" y="9"/>
                </a:cxn>
                <a:cxn ang="0">
                  <a:pos x="51" y="20"/>
                </a:cxn>
                <a:cxn ang="0">
                  <a:pos x="34" y="35"/>
                </a:cxn>
                <a:cxn ang="0">
                  <a:pos x="19" y="52"/>
                </a:cxn>
                <a:cxn ang="0">
                  <a:pos x="8" y="72"/>
                </a:cxn>
                <a:cxn ang="0">
                  <a:pos x="2" y="92"/>
                </a:cxn>
                <a:cxn ang="0">
                  <a:pos x="0" y="116"/>
                </a:cxn>
              </a:cxnLst>
              <a:rect l="0" t="0" r="r" b="b"/>
              <a:pathLst>
                <a:path w="230" h="230">
                  <a:moveTo>
                    <a:pt x="0" y="116"/>
                  </a:moveTo>
                  <a:lnTo>
                    <a:pt x="0" y="126"/>
                  </a:lnTo>
                  <a:lnTo>
                    <a:pt x="2" y="138"/>
                  </a:lnTo>
                  <a:lnTo>
                    <a:pt x="8" y="159"/>
                  </a:lnTo>
                  <a:lnTo>
                    <a:pt x="19" y="178"/>
                  </a:lnTo>
                  <a:lnTo>
                    <a:pt x="25" y="187"/>
                  </a:lnTo>
                  <a:lnTo>
                    <a:pt x="34" y="197"/>
                  </a:lnTo>
                  <a:lnTo>
                    <a:pt x="51" y="210"/>
                  </a:lnTo>
                  <a:lnTo>
                    <a:pt x="71" y="221"/>
                  </a:lnTo>
                  <a:lnTo>
                    <a:pt x="91" y="227"/>
                  </a:lnTo>
                  <a:lnTo>
                    <a:pt x="115" y="230"/>
                  </a:lnTo>
                  <a:lnTo>
                    <a:pt x="125" y="228"/>
                  </a:lnTo>
                  <a:lnTo>
                    <a:pt x="128" y="227"/>
                  </a:lnTo>
                  <a:lnTo>
                    <a:pt x="131" y="227"/>
                  </a:lnTo>
                  <a:lnTo>
                    <a:pt x="137" y="227"/>
                  </a:lnTo>
                  <a:lnTo>
                    <a:pt x="159" y="221"/>
                  </a:lnTo>
                  <a:lnTo>
                    <a:pt x="178" y="210"/>
                  </a:lnTo>
                  <a:lnTo>
                    <a:pt x="186" y="203"/>
                  </a:lnTo>
                  <a:lnTo>
                    <a:pt x="196" y="197"/>
                  </a:lnTo>
                  <a:lnTo>
                    <a:pt x="196" y="194"/>
                  </a:lnTo>
                  <a:lnTo>
                    <a:pt x="196" y="193"/>
                  </a:lnTo>
                  <a:lnTo>
                    <a:pt x="197" y="193"/>
                  </a:lnTo>
                  <a:lnTo>
                    <a:pt x="199" y="191"/>
                  </a:lnTo>
                  <a:lnTo>
                    <a:pt x="203" y="187"/>
                  </a:lnTo>
                  <a:lnTo>
                    <a:pt x="211" y="178"/>
                  </a:lnTo>
                  <a:lnTo>
                    <a:pt x="221" y="159"/>
                  </a:lnTo>
                  <a:lnTo>
                    <a:pt x="228" y="138"/>
                  </a:lnTo>
                  <a:lnTo>
                    <a:pt x="228" y="132"/>
                  </a:lnTo>
                  <a:lnTo>
                    <a:pt x="228" y="128"/>
                  </a:lnTo>
                  <a:lnTo>
                    <a:pt x="229" y="126"/>
                  </a:lnTo>
                  <a:lnTo>
                    <a:pt x="230" y="116"/>
                  </a:lnTo>
                  <a:lnTo>
                    <a:pt x="228" y="92"/>
                  </a:lnTo>
                  <a:lnTo>
                    <a:pt x="221" y="72"/>
                  </a:lnTo>
                  <a:lnTo>
                    <a:pt x="211" y="52"/>
                  </a:lnTo>
                  <a:lnTo>
                    <a:pt x="196" y="35"/>
                  </a:lnTo>
                  <a:lnTo>
                    <a:pt x="186" y="26"/>
                  </a:lnTo>
                  <a:lnTo>
                    <a:pt x="178" y="20"/>
                  </a:lnTo>
                  <a:lnTo>
                    <a:pt x="159" y="9"/>
                  </a:lnTo>
                  <a:lnTo>
                    <a:pt x="137" y="3"/>
                  </a:lnTo>
                  <a:lnTo>
                    <a:pt x="125" y="0"/>
                  </a:lnTo>
                  <a:lnTo>
                    <a:pt x="115" y="0"/>
                  </a:lnTo>
                  <a:lnTo>
                    <a:pt x="91" y="3"/>
                  </a:lnTo>
                  <a:lnTo>
                    <a:pt x="71" y="9"/>
                  </a:lnTo>
                  <a:lnTo>
                    <a:pt x="51" y="20"/>
                  </a:lnTo>
                  <a:lnTo>
                    <a:pt x="34" y="35"/>
                  </a:lnTo>
                  <a:lnTo>
                    <a:pt x="19" y="52"/>
                  </a:lnTo>
                  <a:lnTo>
                    <a:pt x="8" y="72"/>
                  </a:lnTo>
                  <a:lnTo>
                    <a:pt x="2" y="92"/>
                  </a:lnTo>
                  <a:lnTo>
                    <a:pt x="0" y="116"/>
                  </a:lnTo>
                </a:path>
              </a:pathLst>
            </a:custGeom>
            <a:noFill/>
            <a:ln w="1588">
              <a:solidFill>
                <a:srgbClr val="000000"/>
              </a:solidFill>
              <a:prstDash val="solid"/>
              <a:round/>
              <a:headEnd/>
              <a:tailEnd/>
            </a:ln>
          </p:spPr>
          <p:txBody>
            <a:bodyPr/>
            <a:lstStyle/>
            <a:p>
              <a:endParaRPr lang="en-GB"/>
            </a:p>
          </p:txBody>
        </p:sp>
      </p:grpSp>
      <p:sp>
        <p:nvSpPr>
          <p:cNvPr id="13875" name="Rectangle 563"/>
          <p:cNvSpPr>
            <a:spLocks noGrp="1" noChangeArrowheads="1"/>
          </p:cNvSpPr>
          <p:nvPr>
            <p:ph type="title"/>
          </p:nvPr>
        </p:nvSpPr>
        <p:spPr/>
        <p:txBody>
          <a:bodyPr/>
          <a:lstStyle/>
          <a:p>
            <a:r>
              <a:rPr lang="en-US"/>
              <a:t>Workflow in Action</a:t>
            </a:r>
          </a:p>
        </p:txBody>
      </p:sp>
      <p:grpSp>
        <p:nvGrpSpPr>
          <p:cNvPr id="5" name="Group 564"/>
          <p:cNvGrpSpPr>
            <a:grpSpLocks noChangeAspect="1"/>
          </p:cNvGrpSpPr>
          <p:nvPr/>
        </p:nvGrpSpPr>
        <p:grpSpPr bwMode="auto">
          <a:xfrm>
            <a:off x="6896100" y="1536700"/>
            <a:ext cx="2247900" cy="2273300"/>
            <a:chOff x="2286" y="1559"/>
            <a:chExt cx="1189" cy="1203"/>
          </a:xfrm>
        </p:grpSpPr>
        <p:sp>
          <p:nvSpPr>
            <p:cNvPr id="13877" name="AutoShape 565"/>
            <p:cNvSpPr>
              <a:spLocks noChangeAspect="1" noChangeArrowheads="1" noTextEdit="1"/>
            </p:cNvSpPr>
            <p:nvPr/>
          </p:nvSpPr>
          <p:spPr bwMode="auto">
            <a:xfrm>
              <a:off x="2286" y="1559"/>
              <a:ext cx="1189" cy="1203"/>
            </a:xfrm>
            <a:prstGeom prst="rect">
              <a:avLst/>
            </a:prstGeom>
            <a:noFill/>
            <a:ln w="9525">
              <a:noFill/>
              <a:miter lim="800000"/>
              <a:headEnd/>
              <a:tailEnd/>
            </a:ln>
          </p:spPr>
          <p:txBody>
            <a:bodyPr/>
            <a:lstStyle/>
            <a:p>
              <a:endParaRPr lang="en-GB"/>
            </a:p>
          </p:txBody>
        </p:sp>
        <p:sp>
          <p:nvSpPr>
            <p:cNvPr id="13878" name="Freeform 566"/>
            <p:cNvSpPr>
              <a:spLocks/>
            </p:cNvSpPr>
            <p:nvPr/>
          </p:nvSpPr>
          <p:spPr bwMode="auto">
            <a:xfrm>
              <a:off x="3214" y="1717"/>
              <a:ext cx="36" cy="20"/>
            </a:xfrm>
            <a:custGeom>
              <a:avLst/>
              <a:gdLst/>
              <a:ahLst/>
              <a:cxnLst>
                <a:cxn ang="0">
                  <a:pos x="4" y="4"/>
                </a:cxn>
                <a:cxn ang="0">
                  <a:pos x="17" y="15"/>
                </a:cxn>
                <a:cxn ang="0">
                  <a:pos x="30" y="26"/>
                </a:cxn>
                <a:cxn ang="0">
                  <a:pos x="39" y="34"/>
                </a:cxn>
                <a:cxn ang="0">
                  <a:pos x="51" y="43"/>
                </a:cxn>
                <a:cxn ang="0">
                  <a:pos x="62" y="51"/>
                </a:cxn>
                <a:cxn ang="0">
                  <a:pos x="76" y="60"/>
                </a:cxn>
                <a:cxn ang="0">
                  <a:pos x="93" y="72"/>
                </a:cxn>
                <a:cxn ang="0">
                  <a:pos x="98" y="78"/>
                </a:cxn>
                <a:cxn ang="0">
                  <a:pos x="104" y="86"/>
                </a:cxn>
                <a:cxn ang="0">
                  <a:pos x="108" y="94"/>
                </a:cxn>
                <a:cxn ang="0">
                  <a:pos x="109" y="104"/>
                </a:cxn>
                <a:cxn ang="0">
                  <a:pos x="179" y="104"/>
                </a:cxn>
                <a:cxn ang="0">
                  <a:pos x="115" y="50"/>
                </a:cxn>
                <a:cxn ang="0">
                  <a:pos x="53" y="0"/>
                </a:cxn>
                <a:cxn ang="0">
                  <a:pos x="0" y="0"/>
                </a:cxn>
                <a:cxn ang="0">
                  <a:pos x="4" y="4"/>
                </a:cxn>
              </a:cxnLst>
              <a:rect l="0" t="0" r="r" b="b"/>
              <a:pathLst>
                <a:path w="179" h="104">
                  <a:moveTo>
                    <a:pt x="4" y="4"/>
                  </a:moveTo>
                  <a:lnTo>
                    <a:pt x="17" y="15"/>
                  </a:lnTo>
                  <a:lnTo>
                    <a:pt x="30" y="26"/>
                  </a:lnTo>
                  <a:lnTo>
                    <a:pt x="39" y="34"/>
                  </a:lnTo>
                  <a:lnTo>
                    <a:pt x="51" y="43"/>
                  </a:lnTo>
                  <a:lnTo>
                    <a:pt x="62" y="51"/>
                  </a:lnTo>
                  <a:lnTo>
                    <a:pt x="76" y="60"/>
                  </a:lnTo>
                  <a:lnTo>
                    <a:pt x="93" y="72"/>
                  </a:lnTo>
                  <a:lnTo>
                    <a:pt x="98" y="78"/>
                  </a:lnTo>
                  <a:lnTo>
                    <a:pt x="104" y="86"/>
                  </a:lnTo>
                  <a:lnTo>
                    <a:pt x="108" y="94"/>
                  </a:lnTo>
                  <a:lnTo>
                    <a:pt x="109" y="104"/>
                  </a:lnTo>
                  <a:lnTo>
                    <a:pt x="179" y="104"/>
                  </a:lnTo>
                  <a:lnTo>
                    <a:pt x="115" y="50"/>
                  </a:lnTo>
                  <a:lnTo>
                    <a:pt x="53" y="0"/>
                  </a:lnTo>
                  <a:lnTo>
                    <a:pt x="0" y="0"/>
                  </a:lnTo>
                  <a:lnTo>
                    <a:pt x="4" y="4"/>
                  </a:lnTo>
                  <a:close/>
                </a:path>
              </a:pathLst>
            </a:custGeom>
            <a:solidFill>
              <a:srgbClr val="000000"/>
            </a:solidFill>
            <a:ln w="9525">
              <a:noFill/>
              <a:round/>
              <a:headEnd/>
              <a:tailEnd/>
            </a:ln>
          </p:spPr>
          <p:txBody>
            <a:bodyPr/>
            <a:lstStyle/>
            <a:p>
              <a:endParaRPr lang="en-GB"/>
            </a:p>
          </p:txBody>
        </p:sp>
        <p:sp>
          <p:nvSpPr>
            <p:cNvPr id="13879" name="Freeform 567"/>
            <p:cNvSpPr>
              <a:spLocks/>
            </p:cNvSpPr>
            <p:nvPr/>
          </p:nvSpPr>
          <p:spPr bwMode="auto">
            <a:xfrm>
              <a:off x="3102" y="1644"/>
              <a:ext cx="346" cy="741"/>
            </a:xfrm>
            <a:custGeom>
              <a:avLst/>
              <a:gdLst/>
              <a:ahLst/>
              <a:cxnLst>
                <a:cxn ang="0">
                  <a:pos x="563" y="364"/>
                </a:cxn>
                <a:cxn ang="0">
                  <a:pos x="469" y="255"/>
                </a:cxn>
                <a:cxn ang="0">
                  <a:pos x="317" y="159"/>
                </a:cxn>
                <a:cxn ang="0">
                  <a:pos x="160" y="74"/>
                </a:cxn>
                <a:cxn ang="0">
                  <a:pos x="297" y="284"/>
                </a:cxn>
                <a:cxn ang="0">
                  <a:pos x="355" y="365"/>
                </a:cxn>
                <a:cxn ang="0">
                  <a:pos x="369" y="390"/>
                </a:cxn>
                <a:cxn ang="0">
                  <a:pos x="377" y="407"/>
                </a:cxn>
                <a:cxn ang="0">
                  <a:pos x="386" y="430"/>
                </a:cxn>
                <a:cxn ang="0">
                  <a:pos x="397" y="461"/>
                </a:cxn>
                <a:cxn ang="0">
                  <a:pos x="532" y="843"/>
                </a:cxn>
                <a:cxn ang="0">
                  <a:pos x="551" y="1275"/>
                </a:cxn>
                <a:cxn ang="0">
                  <a:pos x="748" y="1380"/>
                </a:cxn>
                <a:cxn ang="0">
                  <a:pos x="774" y="1576"/>
                </a:cxn>
                <a:cxn ang="0">
                  <a:pos x="751" y="1947"/>
                </a:cxn>
                <a:cxn ang="0">
                  <a:pos x="808" y="2052"/>
                </a:cxn>
                <a:cxn ang="0">
                  <a:pos x="813" y="2138"/>
                </a:cxn>
                <a:cxn ang="0">
                  <a:pos x="690" y="2285"/>
                </a:cxn>
                <a:cxn ang="0">
                  <a:pos x="1124" y="2928"/>
                </a:cxn>
                <a:cxn ang="0">
                  <a:pos x="1414" y="2937"/>
                </a:cxn>
                <a:cxn ang="0">
                  <a:pos x="1501" y="2936"/>
                </a:cxn>
                <a:cxn ang="0">
                  <a:pos x="1671" y="3008"/>
                </a:cxn>
                <a:cxn ang="0">
                  <a:pos x="1661" y="3038"/>
                </a:cxn>
                <a:cxn ang="0">
                  <a:pos x="1650" y="3039"/>
                </a:cxn>
                <a:cxn ang="0">
                  <a:pos x="1627" y="3039"/>
                </a:cxn>
                <a:cxn ang="0">
                  <a:pos x="1615" y="3047"/>
                </a:cxn>
                <a:cxn ang="0">
                  <a:pos x="1648" y="3071"/>
                </a:cxn>
                <a:cxn ang="0">
                  <a:pos x="1672" y="3131"/>
                </a:cxn>
                <a:cxn ang="0">
                  <a:pos x="1671" y="3189"/>
                </a:cxn>
                <a:cxn ang="0">
                  <a:pos x="1662" y="3213"/>
                </a:cxn>
                <a:cxn ang="0">
                  <a:pos x="1653" y="3232"/>
                </a:cxn>
                <a:cxn ang="0">
                  <a:pos x="1641" y="3251"/>
                </a:cxn>
                <a:cxn ang="0">
                  <a:pos x="1636" y="3278"/>
                </a:cxn>
                <a:cxn ang="0">
                  <a:pos x="1612" y="3377"/>
                </a:cxn>
                <a:cxn ang="0">
                  <a:pos x="1582" y="3428"/>
                </a:cxn>
                <a:cxn ang="0">
                  <a:pos x="1579" y="3461"/>
                </a:cxn>
                <a:cxn ang="0">
                  <a:pos x="1572" y="3491"/>
                </a:cxn>
                <a:cxn ang="0">
                  <a:pos x="1566" y="3508"/>
                </a:cxn>
                <a:cxn ang="0">
                  <a:pos x="1552" y="3526"/>
                </a:cxn>
                <a:cxn ang="0">
                  <a:pos x="1535" y="3540"/>
                </a:cxn>
                <a:cxn ang="0">
                  <a:pos x="1532" y="3674"/>
                </a:cxn>
                <a:cxn ang="0">
                  <a:pos x="1573" y="3562"/>
                </a:cxn>
                <a:cxn ang="0">
                  <a:pos x="1611" y="3451"/>
                </a:cxn>
                <a:cxn ang="0">
                  <a:pos x="1662" y="3251"/>
                </a:cxn>
                <a:cxn ang="0">
                  <a:pos x="1672" y="3200"/>
                </a:cxn>
                <a:cxn ang="0">
                  <a:pos x="1692" y="3080"/>
                </a:cxn>
                <a:cxn ang="0">
                  <a:pos x="1708" y="2958"/>
                </a:cxn>
                <a:cxn ang="0">
                  <a:pos x="1717" y="2870"/>
                </a:cxn>
                <a:cxn ang="0">
                  <a:pos x="1725" y="2764"/>
                </a:cxn>
                <a:cxn ang="0">
                  <a:pos x="1725" y="2473"/>
                </a:cxn>
                <a:cxn ang="0">
                  <a:pos x="1707" y="2259"/>
                </a:cxn>
                <a:cxn ang="0">
                  <a:pos x="1676" y="2053"/>
                </a:cxn>
                <a:cxn ang="0">
                  <a:pos x="1629" y="1851"/>
                </a:cxn>
                <a:cxn ang="0">
                  <a:pos x="1569" y="1657"/>
                </a:cxn>
                <a:cxn ang="0">
                  <a:pos x="1471" y="1418"/>
                </a:cxn>
                <a:cxn ang="0">
                  <a:pos x="1365" y="1215"/>
                </a:cxn>
                <a:cxn ang="0">
                  <a:pos x="1188" y="948"/>
                </a:cxn>
                <a:cxn ang="0">
                  <a:pos x="977" y="694"/>
                </a:cxn>
                <a:cxn ang="0">
                  <a:pos x="742" y="468"/>
                </a:cxn>
                <a:cxn ang="0">
                  <a:pos x="667" y="450"/>
                </a:cxn>
                <a:cxn ang="0">
                  <a:pos x="639" y="424"/>
                </a:cxn>
                <a:cxn ang="0">
                  <a:pos x="602" y="398"/>
                </a:cxn>
              </a:cxnLst>
              <a:rect l="0" t="0" r="r" b="b"/>
              <a:pathLst>
                <a:path w="1730" h="3707">
                  <a:moveTo>
                    <a:pt x="580" y="379"/>
                  </a:moveTo>
                  <a:lnTo>
                    <a:pt x="567" y="368"/>
                  </a:lnTo>
                  <a:lnTo>
                    <a:pt x="563" y="364"/>
                  </a:lnTo>
                  <a:lnTo>
                    <a:pt x="616" y="364"/>
                  </a:lnTo>
                  <a:lnTo>
                    <a:pt x="542" y="309"/>
                  </a:lnTo>
                  <a:lnTo>
                    <a:pt x="469" y="255"/>
                  </a:lnTo>
                  <a:lnTo>
                    <a:pt x="430" y="229"/>
                  </a:lnTo>
                  <a:lnTo>
                    <a:pt x="393" y="205"/>
                  </a:lnTo>
                  <a:lnTo>
                    <a:pt x="317" y="159"/>
                  </a:lnTo>
                  <a:lnTo>
                    <a:pt x="238" y="115"/>
                  </a:lnTo>
                  <a:lnTo>
                    <a:pt x="199" y="93"/>
                  </a:lnTo>
                  <a:lnTo>
                    <a:pt x="160" y="74"/>
                  </a:lnTo>
                  <a:lnTo>
                    <a:pt x="81" y="35"/>
                  </a:lnTo>
                  <a:lnTo>
                    <a:pt x="0" y="0"/>
                  </a:lnTo>
                  <a:lnTo>
                    <a:pt x="297" y="284"/>
                  </a:lnTo>
                  <a:lnTo>
                    <a:pt x="352" y="364"/>
                  </a:lnTo>
                  <a:lnTo>
                    <a:pt x="354" y="364"/>
                  </a:lnTo>
                  <a:lnTo>
                    <a:pt x="355" y="365"/>
                  </a:lnTo>
                  <a:lnTo>
                    <a:pt x="356" y="372"/>
                  </a:lnTo>
                  <a:lnTo>
                    <a:pt x="363" y="379"/>
                  </a:lnTo>
                  <a:lnTo>
                    <a:pt x="369" y="390"/>
                  </a:lnTo>
                  <a:lnTo>
                    <a:pt x="377" y="402"/>
                  </a:lnTo>
                  <a:lnTo>
                    <a:pt x="377" y="405"/>
                  </a:lnTo>
                  <a:lnTo>
                    <a:pt x="377" y="407"/>
                  </a:lnTo>
                  <a:lnTo>
                    <a:pt x="379" y="412"/>
                  </a:lnTo>
                  <a:lnTo>
                    <a:pt x="380" y="420"/>
                  </a:lnTo>
                  <a:lnTo>
                    <a:pt x="386" y="430"/>
                  </a:lnTo>
                  <a:lnTo>
                    <a:pt x="392" y="438"/>
                  </a:lnTo>
                  <a:lnTo>
                    <a:pt x="394" y="454"/>
                  </a:lnTo>
                  <a:lnTo>
                    <a:pt x="397" y="461"/>
                  </a:lnTo>
                  <a:lnTo>
                    <a:pt x="403" y="468"/>
                  </a:lnTo>
                  <a:lnTo>
                    <a:pt x="399" y="468"/>
                  </a:lnTo>
                  <a:lnTo>
                    <a:pt x="532" y="843"/>
                  </a:lnTo>
                  <a:lnTo>
                    <a:pt x="563" y="1051"/>
                  </a:lnTo>
                  <a:lnTo>
                    <a:pt x="563" y="1200"/>
                  </a:lnTo>
                  <a:lnTo>
                    <a:pt x="551" y="1275"/>
                  </a:lnTo>
                  <a:lnTo>
                    <a:pt x="690" y="1335"/>
                  </a:lnTo>
                  <a:lnTo>
                    <a:pt x="723" y="1354"/>
                  </a:lnTo>
                  <a:lnTo>
                    <a:pt x="748" y="1380"/>
                  </a:lnTo>
                  <a:lnTo>
                    <a:pt x="768" y="1413"/>
                  </a:lnTo>
                  <a:lnTo>
                    <a:pt x="776" y="1455"/>
                  </a:lnTo>
                  <a:lnTo>
                    <a:pt x="774" y="1576"/>
                  </a:lnTo>
                  <a:lnTo>
                    <a:pt x="736" y="1804"/>
                  </a:lnTo>
                  <a:lnTo>
                    <a:pt x="742" y="1919"/>
                  </a:lnTo>
                  <a:lnTo>
                    <a:pt x="751" y="1947"/>
                  </a:lnTo>
                  <a:lnTo>
                    <a:pt x="765" y="1973"/>
                  </a:lnTo>
                  <a:lnTo>
                    <a:pt x="796" y="2026"/>
                  </a:lnTo>
                  <a:lnTo>
                    <a:pt x="808" y="2052"/>
                  </a:lnTo>
                  <a:lnTo>
                    <a:pt x="816" y="2080"/>
                  </a:lnTo>
                  <a:lnTo>
                    <a:pt x="819" y="2108"/>
                  </a:lnTo>
                  <a:lnTo>
                    <a:pt x="813" y="2138"/>
                  </a:lnTo>
                  <a:lnTo>
                    <a:pt x="793" y="2179"/>
                  </a:lnTo>
                  <a:lnTo>
                    <a:pt x="765" y="2219"/>
                  </a:lnTo>
                  <a:lnTo>
                    <a:pt x="690" y="2285"/>
                  </a:lnTo>
                  <a:lnTo>
                    <a:pt x="1021" y="2816"/>
                  </a:lnTo>
                  <a:lnTo>
                    <a:pt x="1099" y="2911"/>
                  </a:lnTo>
                  <a:lnTo>
                    <a:pt x="1124" y="2928"/>
                  </a:lnTo>
                  <a:lnTo>
                    <a:pt x="1217" y="2948"/>
                  </a:lnTo>
                  <a:lnTo>
                    <a:pt x="1411" y="2937"/>
                  </a:lnTo>
                  <a:lnTo>
                    <a:pt x="1414" y="2937"/>
                  </a:lnTo>
                  <a:lnTo>
                    <a:pt x="1417" y="2937"/>
                  </a:lnTo>
                  <a:lnTo>
                    <a:pt x="1501" y="2940"/>
                  </a:lnTo>
                  <a:lnTo>
                    <a:pt x="1501" y="2936"/>
                  </a:lnTo>
                  <a:lnTo>
                    <a:pt x="1671" y="2937"/>
                  </a:lnTo>
                  <a:lnTo>
                    <a:pt x="1671" y="2945"/>
                  </a:lnTo>
                  <a:lnTo>
                    <a:pt x="1671" y="3008"/>
                  </a:lnTo>
                  <a:lnTo>
                    <a:pt x="1662" y="3010"/>
                  </a:lnTo>
                  <a:lnTo>
                    <a:pt x="1662" y="3038"/>
                  </a:lnTo>
                  <a:lnTo>
                    <a:pt x="1661" y="3038"/>
                  </a:lnTo>
                  <a:lnTo>
                    <a:pt x="1658" y="3038"/>
                  </a:lnTo>
                  <a:lnTo>
                    <a:pt x="1655" y="3038"/>
                  </a:lnTo>
                  <a:lnTo>
                    <a:pt x="1650" y="3039"/>
                  </a:lnTo>
                  <a:lnTo>
                    <a:pt x="1644" y="3039"/>
                  </a:lnTo>
                  <a:lnTo>
                    <a:pt x="1636" y="3039"/>
                  </a:lnTo>
                  <a:lnTo>
                    <a:pt x="1627" y="3039"/>
                  </a:lnTo>
                  <a:lnTo>
                    <a:pt x="1617" y="3041"/>
                  </a:lnTo>
                  <a:lnTo>
                    <a:pt x="1594" y="3042"/>
                  </a:lnTo>
                  <a:lnTo>
                    <a:pt x="1615" y="3047"/>
                  </a:lnTo>
                  <a:lnTo>
                    <a:pt x="1633" y="3058"/>
                  </a:lnTo>
                  <a:lnTo>
                    <a:pt x="1640" y="3063"/>
                  </a:lnTo>
                  <a:lnTo>
                    <a:pt x="1648" y="3071"/>
                  </a:lnTo>
                  <a:lnTo>
                    <a:pt x="1661" y="3088"/>
                  </a:lnTo>
                  <a:lnTo>
                    <a:pt x="1667" y="3107"/>
                  </a:lnTo>
                  <a:lnTo>
                    <a:pt x="1672" y="3131"/>
                  </a:lnTo>
                  <a:lnTo>
                    <a:pt x="1672" y="3144"/>
                  </a:lnTo>
                  <a:lnTo>
                    <a:pt x="1673" y="3158"/>
                  </a:lnTo>
                  <a:lnTo>
                    <a:pt x="1671" y="3189"/>
                  </a:lnTo>
                  <a:lnTo>
                    <a:pt x="1665" y="3205"/>
                  </a:lnTo>
                  <a:lnTo>
                    <a:pt x="1663" y="3208"/>
                  </a:lnTo>
                  <a:lnTo>
                    <a:pt x="1662" y="3213"/>
                  </a:lnTo>
                  <a:lnTo>
                    <a:pt x="1659" y="3222"/>
                  </a:lnTo>
                  <a:lnTo>
                    <a:pt x="1655" y="3229"/>
                  </a:lnTo>
                  <a:lnTo>
                    <a:pt x="1653" y="3232"/>
                  </a:lnTo>
                  <a:lnTo>
                    <a:pt x="1652" y="3237"/>
                  </a:lnTo>
                  <a:lnTo>
                    <a:pt x="1646" y="3244"/>
                  </a:lnTo>
                  <a:lnTo>
                    <a:pt x="1641" y="3251"/>
                  </a:lnTo>
                  <a:lnTo>
                    <a:pt x="1639" y="3257"/>
                  </a:lnTo>
                  <a:lnTo>
                    <a:pt x="1638" y="3264"/>
                  </a:lnTo>
                  <a:lnTo>
                    <a:pt x="1636" y="3278"/>
                  </a:lnTo>
                  <a:lnTo>
                    <a:pt x="1631" y="3305"/>
                  </a:lnTo>
                  <a:lnTo>
                    <a:pt x="1617" y="3359"/>
                  </a:lnTo>
                  <a:lnTo>
                    <a:pt x="1612" y="3377"/>
                  </a:lnTo>
                  <a:lnTo>
                    <a:pt x="1604" y="3395"/>
                  </a:lnTo>
                  <a:lnTo>
                    <a:pt x="1594" y="3411"/>
                  </a:lnTo>
                  <a:lnTo>
                    <a:pt x="1582" y="3428"/>
                  </a:lnTo>
                  <a:lnTo>
                    <a:pt x="1581" y="3440"/>
                  </a:lnTo>
                  <a:lnTo>
                    <a:pt x="1581" y="3451"/>
                  </a:lnTo>
                  <a:lnTo>
                    <a:pt x="1579" y="3461"/>
                  </a:lnTo>
                  <a:lnTo>
                    <a:pt x="1578" y="3473"/>
                  </a:lnTo>
                  <a:lnTo>
                    <a:pt x="1574" y="3482"/>
                  </a:lnTo>
                  <a:lnTo>
                    <a:pt x="1572" y="3491"/>
                  </a:lnTo>
                  <a:lnTo>
                    <a:pt x="1570" y="3494"/>
                  </a:lnTo>
                  <a:lnTo>
                    <a:pt x="1569" y="3499"/>
                  </a:lnTo>
                  <a:lnTo>
                    <a:pt x="1566" y="3508"/>
                  </a:lnTo>
                  <a:lnTo>
                    <a:pt x="1557" y="3520"/>
                  </a:lnTo>
                  <a:lnTo>
                    <a:pt x="1554" y="3522"/>
                  </a:lnTo>
                  <a:lnTo>
                    <a:pt x="1552" y="3526"/>
                  </a:lnTo>
                  <a:lnTo>
                    <a:pt x="1547" y="3532"/>
                  </a:lnTo>
                  <a:lnTo>
                    <a:pt x="1540" y="3535"/>
                  </a:lnTo>
                  <a:lnTo>
                    <a:pt x="1535" y="3540"/>
                  </a:lnTo>
                  <a:lnTo>
                    <a:pt x="1521" y="3546"/>
                  </a:lnTo>
                  <a:lnTo>
                    <a:pt x="1521" y="3707"/>
                  </a:lnTo>
                  <a:lnTo>
                    <a:pt x="1532" y="3674"/>
                  </a:lnTo>
                  <a:lnTo>
                    <a:pt x="1545" y="3643"/>
                  </a:lnTo>
                  <a:lnTo>
                    <a:pt x="1569" y="3579"/>
                  </a:lnTo>
                  <a:lnTo>
                    <a:pt x="1573" y="3562"/>
                  </a:lnTo>
                  <a:lnTo>
                    <a:pt x="1579" y="3546"/>
                  </a:lnTo>
                  <a:lnTo>
                    <a:pt x="1590" y="3515"/>
                  </a:lnTo>
                  <a:lnTo>
                    <a:pt x="1611" y="3451"/>
                  </a:lnTo>
                  <a:lnTo>
                    <a:pt x="1629" y="3384"/>
                  </a:lnTo>
                  <a:lnTo>
                    <a:pt x="1646" y="3318"/>
                  </a:lnTo>
                  <a:lnTo>
                    <a:pt x="1662" y="3251"/>
                  </a:lnTo>
                  <a:lnTo>
                    <a:pt x="1669" y="3217"/>
                  </a:lnTo>
                  <a:lnTo>
                    <a:pt x="1670" y="3208"/>
                  </a:lnTo>
                  <a:lnTo>
                    <a:pt x="1672" y="3200"/>
                  </a:lnTo>
                  <a:lnTo>
                    <a:pt x="1676" y="3185"/>
                  </a:lnTo>
                  <a:lnTo>
                    <a:pt x="1688" y="3115"/>
                  </a:lnTo>
                  <a:lnTo>
                    <a:pt x="1692" y="3080"/>
                  </a:lnTo>
                  <a:lnTo>
                    <a:pt x="1698" y="3046"/>
                  </a:lnTo>
                  <a:lnTo>
                    <a:pt x="1707" y="2976"/>
                  </a:lnTo>
                  <a:lnTo>
                    <a:pt x="1708" y="2958"/>
                  </a:lnTo>
                  <a:lnTo>
                    <a:pt x="1710" y="2941"/>
                  </a:lnTo>
                  <a:lnTo>
                    <a:pt x="1715" y="2907"/>
                  </a:lnTo>
                  <a:lnTo>
                    <a:pt x="1717" y="2870"/>
                  </a:lnTo>
                  <a:lnTo>
                    <a:pt x="1718" y="2852"/>
                  </a:lnTo>
                  <a:lnTo>
                    <a:pt x="1721" y="2835"/>
                  </a:lnTo>
                  <a:lnTo>
                    <a:pt x="1725" y="2764"/>
                  </a:lnTo>
                  <a:lnTo>
                    <a:pt x="1728" y="2691"/>
                  </a:lnTo>
                  <a:lnTo>
                    <a:pt x="1730" y="2620"/>
                  </a:lnTo>
                  <a:lnTo>
                    <a:pt x="1725" y="2473"/>
                  </a:lnTo>
                  <a:lnTo>
                    <a:pt x="1721" y="2401"/>
                  </a:lnTo>
                  <a:lnTo>
                    <a:pt x="1715" y="2331"/>
                  </a:lnTo>
                  <a:lnTo>
                    <a:pt x="1707" y="2259"/>
                  </a:lnTo>
                  <a:lnTo>
                    <a:pt x="1698" y="2190"/>
                  </a:lnTo>
                  <a:lnTo>
                    <a:pt x="1688" y="2121"/>
                  </a:lnTo>
                  <a:lnTo>
                    <a:pt x="1676" y="2053"/>
                  </a:lnTo>
                  <a:lnTo>
                    <a:pt x="1662" y="1985"/>
                  </a:lnTo>
                  <a:lnTo>
                    <a:pt x="1646" y="1918"/>
                  </a:lnTo>
                  <a:lnTo>
                    <a:pt x="1629" y="1851"/>
                  </a:lnTo>
                  <a:lnTo>
                    <a:pt x="1611" y="1786"/>
                  </a:lnTo>
                  <a:lnTo>
                    <a:pt x="1590" y="1720"/>
                  </a:lnTo>
                  <a:lnTo>
                    <a:pt x="1569" y="1657"/>
                  </a:lnTo>
                  <a:lnTo>
                    <a:pt x="1521" y="1531"/>
                  </a:lnTo>
                  <a:lnTo>
                    <a:pt x="1496" y="1473"/>
                  </a:lnTo>
                  <a:lnTo>
                    <a:pt x="1471" y="1418"/>
                  </a:lnTo>
                  <a:lnTo>
                    <a:pt x="1444" y="1362"/>
                  </a:lnTo>
                  <a:lnTo>
                    <a:pt x="1417" y="1309"/>
                  </a:lnTo>
                  <a:lnTo>
                    <a:pt x="1365" y="1215"/>
                  </a:lnTo>
                  <a:lnTo>
                    <a:pt x="1309" y="1124"/>
                  </a:lnTo>
                  <a:lnTo>
                    <a:pt x="1250" y="1034"/>
                  </a:lnTo>
                  <a:lnTo>
                    <a:pt x="1188" y="948"/>
                  </a:lnTo>
                  <a:lnTo>
                    <a:pt x="1121" y="861"/>
                  </a:lnTo>
                  <a:lnTo>
                    <a:pt x="1050" y="777"/>
                  </a:lnTo>
                  <a:lnTo>
                    <a:pt x="977" y="694"/>
                  </a:lnTo>
                  <a:lnTo>
                    <a:pt x="900" y="615"/>
                  </a:lnTo>
                  <a:lnTo>
                    <a:pt x="820" y="540"/>
                  </a:lnTo>
                  <a:lnTo>
                    <a:pt x="742" y="468"/>
                  </a:lnTo>
                  <a:lnTo>
                    <a:pt x="672" y="468"/>
                  </a:lnTo>
                  <a:lnTo>
                    <a:pt x="671" y="458"/>
                  </a:lnTo>
                  <a:lnTo>
                    <a:pt x="667" y="450"/>
                  </a:lnTo>
                  <a:lnTo>
                    <a:pt x="661" y="442"/>
                  </a:lnTo>
                  <a:lnTo>
                    <a:pt x="656" y="436"/>
                  </a:lnTo>
                  <a:lnTo>
                    <a:pt x="639" y="424"/>
                  </a:lnTo>
                  <a:lnTo>
                    <a:pt x="625" y="415"/>
                  </a:lnTo>
                  <a:lnTo>
                    <a:pt x="614" y="407"/>
                  </a:lnTo>
                  <a:lnTo>
                    <a:pt x="602" y="398"/>
                  </a:lnTo>
                  <a:lnTo>
                    <a:pt x="593" y="390"/>
                  </a:lnTo>
                  <a:lnTo>
                    <a:pt x="580" y="379"/>
                  </a:lnTo>
                  <a:close/>
                </a:path>
              </a:pathLst>
            </a:custGeom>
            <a:solidFill>
              <a:srgbClr val="007FFF"/>
            </a:solidFill>
            <a:ln w="9525">
              <a:noFill/>
              <a:round/>
              <a:headEnd/>
              <a:tailEnd/>
            </a:ln>
          </p:spPr>
          <p:txBody>
            <a:bodyPr/>
            <a:lstStyle/>
            <a:p>
              <a:endParaRPr lang="en-GB"/>
            </a:p>
          </p:txBody>
        </p:sp>
        <p:sp>
          <p:nvSpPr>
            <p:cNvPr id="13880" name="Freeform 568"/>
            <p:cNvSpPr>
              <a:spLocks noEditPoints="1"/>
            </p:cNvSpPr>
            <p:nvPr/>
          </p:nvSpPr>
          <p:spPr bwMode="auto">
            <a:xfrm>
              <a:off x="2627" y="1601"/>
              <a:ext cx="809" cy="1125"/>
            </a:xfrm>
            <a:custGeom>
              <a:avLst/>
              <a:gdLst/>
              <a:ahLst/>
              <a:cxnLst>
                <a:cxn ang="0">
                  <a:pos x="2047" y="97"/>
                </a:cxn>
                <a:cxn ang="0">
                  <a:pos x="1492" y="6"/>
                </a:cxn>
                <a:cxn ang="0">
                  <a:pos x="670" y="58"/>
                </a:cxn>
                <a:cxn ang="0">
                  <a:pos x="101" y="571"/>
                </a:cxn>
                <a:cxn ang="0">
                  <a:pos x="148" y="811"/>
                </a:cxn>
                <a:cxn ang="0">
                  <a:pos x="210" y="1980"/>
                </a:cxn>
                <a:cxn ang="0">
                  <a:pos x="370" y="2495"/>
                </a:cxn>
                <a:cxn ang="0">
                  <a:pos x="786" y="3040"/>
                </a:cxn>
                <a:cxn ang="0">
                  <a:pos x="1152" y="3546"/>
                </a:cxn>
                <a:cxn ang="0">
                  <a:pos x="1600" y="4156"/>
                </a:cxn>
                <a:cxn ang="0">
                  <a:pos x="851" y="5011"/>
                </a:cxn>
                <a:cxn ang="0">
                  <a:pos x="818" y="5109"/>
                </a:cxn>
                <a:cxn ang="0">
                  <a:pos x="674" y="5607"/>
                </a:cxn>
                <a:cxn ang="0">
                  <a:pos x="710" y="5626"/>
                </a:cxn>
                <a:cxn ang="0">
                  <a:pos x="722" y="5620"/>
                </a:cxn>
                <a:cxn ang="0">
                  <a:pos x="809" y="5463"/>
                </a:cxn>
                <a:cxn ang="0">
                  <a:pos x="866" y="5276"/>
                </a:cxn>
                <a:cxn ang="0">
                  <a:pos x="918" y="5158"/>
                </a:cxn>
                <a:cxn ang="0">
                  <a:pos x="978" y="5043"/>
                </a:cxn>
                <a:cxn ang="0">
                  <a:pos x="1782" y="4550"/>
                </a:cxn>
                <a:cxn ang="0">
                  <a:pos x="2325" y="5016"/>
                </a:cxn>
                <a:cxn ang="0">
                  <a:pos x="2353" y="5393"/>
                </a:cxn>
                <a:cxn ang="0">
                  <a:pos x="2404" y="5101"/>
                </a:cxn>
                <a:cxn ang="0">
                  <a:pos x="2347" y="4126"/>
                </a:cxn>
                <a:cxn ang="0">
                  <a:pos x="2778" y="5025"/>
                </a:cxn>
                <a:cxn ang="0">
                  <a:pos x="2830" y="5134"/>
                </a:cxn>
                <a:cxn ang="0">
                  <a:pos x="2999" y="4635"/>
                </a:cxn>
                <a:cxn ang="0">
                  <a:pos x="3611" y="4100"/>
                </a:cxn>
                <a:cxn ang="0">
                  <a:pos x="3792" y="3276"/>
                </a:cxn>
                <a:cxn ang="0">
                  <a:pos x="3887" y="3263"/>
                </a:cxn>
                <a:cxn ang="0">
                  <a:pos x="3992" y="3254"/>
                </a:cxn>
                <a:cxn ang="0">
                  <a:pos x="4037" y="3251"/>
                </a:cxn>
                <a:cxn ang="0">
                  <a:pos x="3789" y="3150"/>
                </a:cxn>
                <a:cxn ang="0">
                  <a:pos x="3168" y="2392"/>
                </a:cxn>
                <a:cxn ang="0">
                  <a:pos x="3117" y="2132"/>
                </a:cxn>
                <a:cxn ang="0">
                  <a:pos x="2926" y="1488"/>
                </a:cxn>
                <a:cxn ang="0">
                  <a:pos x="2767" y="651"/>
                </a:cxn>
                <a:cxn ang="0">
                  <a:pos x="2738" y="592"/>
                </a:cxn>
                <a:cxn ang="0">
                  <a:pos x="995" y="615"/>
                </a:cxn>
                <a:cxn ang="0">
                  <a:pos x="708" y="533"/>
                </a:cxn>
                <a:cxn ang="0">
                  <a:pos x="972" y="404"/>
                </a:cxn>
                <a:cxn ang="0">
                  <a:pos x="575" y="350"/>
                </a:cxn>
                <a:cxn ang="0">
                  <a:pos x="2007" y="401"/>
                </a:cxn>
                <a:cxn ang="0">
                  <a:pos x="2279" y="1095"/>
                </a:cxn>
                <a:cxn ang="0">
                  <a:pos x="2594" y="1657"/>
                </a:cxn>
                <a:cxn ang="0">
                  <a:pos x="2881" y="1593"/>
                </a:cxn>
                <a:cxn ang="0">
                  <a:pos x="3044" y="1795"/>
                </a:cxn>
                <a:cxn ang="0">
                  <a:pos x="3016" y="2360"/>
                </a:cxn>
                <a:cxn ang="0">
                  <a:pos x="2904" y="3613"/>
                </a:cxn>
                <a:cxn ang="0">
                  <a:pos x="2803" y="2697"/>
                </a:cxn>
                <a:cxn ang="0">
                  <a:pos x="2471" y="3550"/>
                </a:cxn>
                <a:cxn ang="0">
                  <a:pos x="1028" y="3282"/>
                </a:cxn>
                <a:cxn ang="0">
                  <a:pos x="573" y="2645"/>
                </a:cxn>
                <a:cxn ang="0">
                  <a:pos x="640" y="2556"/>
                </a:cxn>
                <a:cxn ang="0">
                  <a:pos x="334" y="1318"/>
                </a:cxn>
                <a:cxn ang="0">
                  <a:pos x="488" y="794"/>
                </a:cxn>
                <a:cxn ang="0">
                  <a:pos x="877" y="895"/>
                </a:cxn>
                <a:cxn ang="0">
                  <a:pos x="1641" y="418"/>
                </a:cxn>
                <a:cxn ang="0">
                  <a:pos x="2763" y="1176"/>
                </a:cxn>
                <a:cxn ang="0">
                  <a:pos x="2454" y="854"/>
                </a:cxn>
                <a:cxn ang="0">
                  <a:pos x="2443" y="3936"/>
                </a:cxn>
                <a:cxn ang="0">
                  <a:pos x="3603" y="3254"/>
                </a:cxn>
                <a:cxn ang="0">
                  <a:pos x="1959" y="4525"/>
                </a:cxn>
              </a:cxnLst>
              <a:rect l="0" t="0" r="r" b="b"/>
              <a:pathLst>
                <a:path w="4046" h="5626">
                  <a:moveTo>
                    <a:pt x="2727" y="577"/>
                  </a:moveTo>
                  <a:lnTo>
                    <a:pt x="2672" y="497"/>
                  </a:lnTo>
                  <a:lnTo>
                    <a:pt x="2375" y="213"/>
                  </a:lnTo>
                  <a:lnTo>
                    <a:pt x="2311" y="186"/>
                  </a:lnTo>
                  <a:lnTo>
                    <a:pt x="2246" y="162"/>
                  </a:lnTo>
                  <a:lnTo>
                    <a:pt x="2180" y="138"/>
                  </a:lnTo>
                  <a:lnTo>
                    <a:pt x="2116" y="118"/>
                  </a:lnTo>
                  <a:lnTo>
                    <a:pt x="2047" y="97"/>
                  </a:lnTo>
                  <a:lnTo>
                    <a:pt x="1981" y="80"/>
                  </a:lnTo>
                  <a:lnTo>
                    <a:pt x="1913" y="65"/>
                  </a:lnTo>
                  <a:lnTo>
                    <a:pt x="1846" y="52"/>
                  </a:lnTo>
                  <a:lnTo>
                    <a:pt x="1775" y="38"/>
                  </a:lnTo>
                  <a:lnTo>
                    <a:pt x="1706" y="28"/>
                  </a:lnTo>
                  <a:lnTo>
                    <a:pt x="1635" y="19"/>
                  </a:lnTo>
                  <a:lnTo>
                    <a:pt x="1564" y="12"/>
                  </a:lnTo>
                  <a:lnTo>
                    <a:pt x="1492" y="6"/>
                  </a:lnTo>
                  <a:lnTo>
                    <a:pt x="1419" y="2"/>
                  </a:lnTo>
                  <a:lnTo>
                    <a:pt x="1345" y="0"/>
                  </a:lnTo>
                  <a:lnTo>
                    <a:pt x="1273" y="1"/>
                  </a:lnTo>
                  <a:lnTo>
                    <a:pt x="1147" y="2"/>
                  </a:lnTo>
                  <a:lnTo>
                    <a:pt x="1025" y="9"/>
                  </a:lnTo>
                  <a:lnTo>
                    <a:pt x="903" y="20"/>
                  </a:lnTo>
                  <a:lnTo>
                    <a:pt x="786" y="37"/>
                  </a:lnTo>
                  <a:lnTo>
                    <a:pt x="670" y="58"/>
                  </a:lnTo>
                  <a:lnTo>
                    <a:pt x="555" y="84"/>
                  </a:lnTo>
                  <a:lnTo>
                    <a:pt x="443" y="114"/>
                  </a:lnTo>
                  <a:lnTo>
                    <a:pt x="334" y="151"/>
                  </a:lnTo>
                  <a:lnTo>
                    <a:pt x="197" y="313"/>
                  </a:lnTo>
                  <a:lnTo>
                    <a:pt x="163" y="364"/>
                  </a:lnTo>
                  <a:lnTo>
                    <a:pt x="112" y="474"/>
                  </a:lnTo>
                  <a:lnTo>
                    <a:pt x="98" y="531"/>
                  </a:lnTo>
                  <a:lnTo>
                    <a:pt x="101" y="571"/>
                  </a:lnTo>
                  <a:lnTo>
                    <a:pt x="106" y="584"/>
                  </a:lnTo>
                  <a:lnTo>
                    <a:pt x="109" y="600"/>
                  </a:lnTo>
                  <a:lnTo>
                    <a:pt x="115" y="624"/>
                  </a:lnTo>
                  <a:lnTo>
                    <a:pt x="123" y="647"/>
                  </a:lnTo>
                  <a:lnTo>
                    <a:pt x="129" y="681"/>
                  </a:lnTo>
                  <a:lnTo>
                    <a:pt x="130" y="681"/>
                  </a:lnTo>
                  <a:lnTo>
                    <a:pt x="148" y="736"/>
                  </a:lnTo>
                  <a:lnTo>
                    <a:pt x="148" y="811"/>
                  </a:lnTo>
                  <a:lnTo>
                    <a:pt x="130" y="882"/>
                  </a:lnTo>
                  <a:lnTo>
                    <a:pt x="36" y="1090"/>
                  </a:lnTo>
                  <a:lnTo>
                    <a:pt x="11" y="1162"/>
                  </a:lnTo>
                  <a:lnTo>
                    <a:pt x="0" y="1241"/>
                  </a:lnTo>
                  <a:lnTo>
                    <a:pt x="13" y="1394"/>
                  </a:lnTo>
                  <a:lnTo>
                    <a:pt x="107" y="1755"/>
                  </a:lnTo>
                  <a:lnTo>
                    <a:pt x="154" y="1879"/>
                  </a:lnTo>
                  <a:lnTo>
                    <a:pt x="210" y="1980"/>
                  </a:lnTo>
                  <a:lnTo>
                    <a:pt x="387" y="2225"/>
                  </a:lnTo>
                  <a:lnTo>
                    <a:pt x="394" y="2259"/>
                  </a:lnTo>
                  <a:lnTo>
                    <a:pt x="383" y="2292"/>
                  </a:lnTo>
                  <a:lnTo>
                    <a:pt x="366" y="2321"/>
                  </a:lnTo>
                  <a:lnTo>
                    <a:pt x="353" y="2358"/>
                  </a:lnTo>
                  <a:lnTo>
                    <a:pt x="347" y="2405"/>
                  </a:lnTo>
                  <a:lnTo>
                    <a:pt x="353" y="2453"/>
                  </a:lnTo>
                  <a:lnTo>
                    <a:pt x="370" y="2495"/>
                  </a:lnTo>
                  <a:lnTo>
                    <a:pt x="421" y="2573"/>
                  </a:lnTo>
                  <a:lnTo>
                    <a:pt x="523" y="2677"/>
                  </a:lnTo>
                  <a:lnTo>
                    <a:pt x="562" y="2739"/>
                  </a:lnTo>
                  <a:lnTo>
                    <a:pt x="607" y="2945"/>
                  </a:lnTo>
                  <a:lnTo>
                    <a:pt x="623" y="2968"/>
                  </a:lnTo>
                  <a:lnTo>
                    <a:pt x="640" y="2985"/>
                  </a:lnTo>
                  <a:lnTo>
                    <a:pt x="658" y="2998"/>
                  </a:lnTo>
                  <a:lnTo>
                    <a:pt x="786" y="3040"/>
                  </a:lnTo>
                  <a:lnTo>
                    <a:pt x="811" y="3054"/>
                  </a:lnTo>
                  <a:lnTo>
                    <a:pt x="832" y="3071"/>
                  </a:lnTo>
                  <a:lnTo>
                    <a:pt x="846" y="3094"/>
                  </a:lnTo>
                  <a:lnTo>
                    <a:pt x="858" y="3116"/>
                  </a:lnTo>
                  <a:lnTo>
                    <a:pt x="900" y="3265"/>
                  </a:lnTo>
                  <a:lnTo>
                    <a:pt x="917" y="3301"/>
                  </a:lnTo>
                  <a:lnTo>
                    <a:pt x="1018" y="3437"/>
                  </a:lnTo>
                  <a:lnTo>
                    <a:pt x="1152" y="3546"/>
                  </a:lnTo>
                  <a:lnTo>
                    <a:pt x="1246" y="3622"/>
                  </a:lnTo>
                  <a:lnTo>
                    <a:pt x="1482" y="3814"/>
                  </a:lnTo>
                  <a:lnTo>
                    <a:pt x="1521" y="3852"/>
                  </a:lnTo>
                  <a:lnTo>
                    <a:pt x="1548" y="3890"/>
                  </a:lnTo>
                  <a:lnTo>
                    <a:pt x="1566" y="3931"/>
                  </a:lnTo>
                  <a:lnTo>
                    <a:pt x="1573" y="3971"/>
                  </a:lnTo>
                  <a:lnTo>
                    <a:pt x="1579" y="4067"/>
                  </a:lnTo>
                  <a:lnTo>
                    <a:pt x="1600" y="4156"/>
                  </a:lnTo>
                  <a:lnTo>
                    <a:pt x="1619" y="4200"/>
                  </a:lnTo>
                  <a:lnTo>
                    <a:pt x="1358" y="4435"/>
                  </a:lnTo>
                  <a:lnTo>
                    <a:pt x="1330" y="4466"/>
                  </a:lnTo>
                  <a:lnTo>
                    <a:pt x="1094" y="4668"/>
                  </a:lnTo>
                  <a:lnTo>
                    <a:pt x="1040" y="4724"/>
                  </a:lnTo>
                  <a:lnTo>
                    <a:pt x="877" y="4977"/>
                  </a:lnTo>
                  <a:lnTo>
                    <a:pt x="863" y="4994"/>
                  </a:lnTo>
                  <a:lnTo>
                    <a:pt x="851" y="5011"/>
                  </a:lnTo>
                  <a:lnTo>
                    <a:pt x="851" y="5048"/>
                  </a:lnTo>
                  <a:lnTo>
                    <a:pt x="843" y="5048"/>
                  </a:lnTo>
                  <a:lnTo>
                    <a:pt x="835" y="5051"/>
                  </a:lnTo>
                  <a:lnTo>
                    <a:pt x="829" y="5057"/>
                  </a:lnTo>
                  <a:lnTo>
                    <a:pt x="825" y="5062"/>
                  </a:lnTo>
                  <a:lnTo>
                    <a:pt x="823" y="5070"/>
                  </a:lnTo>
                  <a:lnTo>
                    <a:pt x="818" y="5088"/>
                  </a:lnTo>
                  <a:lnTo>
                    <a:pt x="818" y="5109"/>
                  </a:lnTo>
                  <a:lnTo>
                    <a:pt x="742" y="5333"/>
                  </a:lnTo>
                  <a:lnTo>
                    <a:pt x="668" y="5562"/>
                  </a:lnTo>
                  <a:lnTo>
                    <a:pt x="665" y="5570"/>
                  </a:lnTo>
                  <a:lnTo>
                    <a:pt x="664" y="5578"/>
                  </a:lnTo>
                  <a:lnTo>
                    <a:pt x="664" y="5585"/>
                  </a:lnTo>
                  <a:lnTo>
                    <a:pt x="666" y="5593"/>
                  </a:lnTo>
                  <a:lnTo>
                    <a:pt x="668" y="5600"/>
                  </a:lnTo>
                  <a:lnTo>
                    <a:pt x="674" y="5607"/>
                  </a:lnTo>
                  <a:lnTo>
                    <a:pt x="676" y="5610"/>
                  </a:lnTo>
                  <a:lnTo>
                    <a:pt x="681" y="5615"/>
                  </a:lnTo>
                  <a:lnTo>
                    <a:pt x="695" y="5621"/>
                  </a:lnTo>
                  <a:lnTo>
                    <a:pt x="696" y="5621"/>
                  </a:lnTo>
                  <a:lnTo>
                    <a:pt x="698" y="5623"/>
                  </a:lnTo>
                  <a:lnTo>
                    <a:pt x="702" y="5625"/>
                  </a:lnTo>
                  <a:lnTo>
                    <a:pt x="706" y="5625"/>
                  </a:lnTo>
                  <a:lnTo>
                    <a:pt x="710" y="5626"/>
                  </a:lnTo>
                  <a:lnTo>
                    <a:pt x="713" y="5625"/>
                  </a:lnTo>
                  <a:lnTo>
                    <a:pt x="713" y="5624"/>
                  </a:lnTo>
                  <a:lnTo>
                    <a:pt x="714" y="5624"/>
                  </a:lnTo>
                  <a:lnTo>
                    <a:pt x="716" y="5624"/>
                  </a:lnTo>
                  <a:lnTo>
                    <a:pt x="718" y="5621"/>
                  </a:lnTo>
                  <a:lnTo>
                    <a:pt x="718" y="5620"/>
                  </a:lnTo>
                  <a:lnTo>
                    <a:pt x="719" y="5620"/>
                  </a:lnTo>
                  <a:lnTo>
                    <a:pt x="722" y="5620"/>
                  </a:lnTo>
                  <a:lnTo>
                    <a:pt x="725" y="5616"/>
                  </a:lnTo>
                  <a:lnTo>
                    <a:pt x="741" y="5593"/>
                  </a:lnTo>
                  <a:lnTo>
                    <a:pt x="752" y="5570"/>
                  </a:lnTo>
                  <a:lnTo>
                    <a:pt x="758" y="5559"/>
                  </a:lnTo>
                  <a:lnTo>
                    <a:pt x="765" y="5549"/>
                  </a:lnTo>
                  <a:lnTo>
                    <a:pt x="776" y="5526"/>
                  </a:lnTo>
                  <a:lnTo>
                    <a:pt x="788" y="5505"/>
                  </a:lnTo>
                  <a:lnTo>
                    <a:pt x="809" y="5463"/>
                  </a:lnTo>
                  <a:lnTo>
                    <a:pt x="820" y="5432"/>
                  </a:lnTo>
                  <a:lnTo>
                    <a:pt x="832" y="5403"/>
                  </a:lnTo>
                  <a:lnTo>
                    <a:pt x="841" y="5371"/>
                  </a:lnTo>
                  <a:lnTo>
                    <a:pt x="845" y="5355"/>
                  </a:lnTo>
                  <a:lnTo>
                    <a:pt x="848" y="5347"/>
                  </a:lnTo>
                  <a:lnTo>
                    <a:pt x="851" y="5340"/>
                  </a:lnTo>
                  <a:lnTo>
                    <a:pt x="861" y="5297"/>
                  </a:lnTo>
                  <a:lnTo>
                    <a:pt x="866" y="5276"/>
                  </a:lnTo>
                  <a:lnTo>
                    <a:pt x="871" y="5255"/>
                  </a:lnTo>
                  <a:lnTo>
                    <a:pt x="877" y="5240"/>
                  </a:lnTo>
                  <a:lnTo>
                    <a:pt x="881" y="5226"/>
                  </a:lnTo>
                  <a:lnTo>
                    <a:pt x="886" y="5213"/>
                  </a:lnTo>
                  <a:lnTo>
                    <a:pt x="892" y="5201"/>
                  </a:lnTo>
                  <a:lnTo>
                    <a:pt x="900" y="5190"/>
                  </a:lnTo>
                  <a:lnTo>
                    <a:pt x="910" y="5173"/>
                  </a:lnTo>
                  <a:lnTo>
                    <a:pt x="918" y="5158"/>
                  </a:lnTo>
                  <a:lnTo>
                    <a:pt x="924" y="5142"/>
                  </a:lnTo>
                  <a:lnTo>
                    <a:pt x="927" y="5128"/>
                  </a:lnTo>
                  <a:lnTo>
                    <a:pt x="927" y="5109"/>
                  </a:lnTo>
                  <a:lnTo>
                    <a:pt x="935" y="5095"/>
                  </a:lnTo>
                  <a:lnTo>
                    <a:pt x="946" y="5084"/>
                  </a:lnTo>
                  <a:lnTo>
                    <a:pt x="955" y="5068"/>
                  </a:lnTo>
                  <a:lnTo>
                    <a:pt x="967" y="5056"/>
                  </a:lnTo>
                  <a:lnTo>
                    <a:pt x="978" y="5043"/>
                  </a:lnTo>
                  <a:lnTo>
                    <a:pt x="993" y="5033"/>
                  </a:lnTo>
                  <a:lnTo>
                    <a:pt x="1017" y="5011"/>
                  </a:lnTo>
                  <a:lnTo>
                    <a:pt x="1153" y="4816"/>
                  </a:lnTo>
                  <a:lnTo>
                    <a:pt x="1313" y="4670"/>
                  </a:lnTo>
                  <a:lnTo>
                    <a:pt x="1484" y="4542"/>
                  </a:lnTo>
                  <a:lnTo>
                    <a:pt x="1703" y="4423"/>
                  </a:lnTo>
                  <a:lnTo>
                    <a:pt x="1774" y="4535"/>
                  </a:lnTo>
                  <a:lnTo>
                    <a:pt x="1782" y="4550"/>
                  </a:lnTo>
                  <a:lnTo>
                    <a:pt x="1830" y="4653"/>
                  </a:lnTo>
                  <a:lnTo>
                    <a:pt x="1914" y="4904"/>
                  </a:lnTo>
                  <a:lnTo>
                    <a:pt x="2206" y="4288"/>
                  </a:lnTo>
                  <a:lnTo>
                    <a:pt x="2220" y="4305"/>
                  </a:lnTo>
                  <a:lnTo>
                    <a:pt x="2255" y="4339"/>
                  </a:lnTo>
                  <a:lnTo>
                    <a:pt x="2291" y="4396"/>
                  </a:lnTo>
                  <a:lnTo>
                    <a:pt x="2302" y="4440"/>
                  </a:lnTo>
                  <a:lnTo>
                    <a:pt x="2325" y="5016"/>
                  </a:lnTo>
                  <a:lnTo>
                    <a:pt x="2332" y="5024"/>
                  </a:lnTo>
                  <a:lnTo>
                    <a:pt x="2338" y="5036"/>
                  </a:lnTo>
                  <a:lnTo>
                    <a:pt x="2342" y="5069"/>
                  </a:lnTo>
                  <a:lnTo>
                    <a:pt x="2344" y="5103"/>
                  </a:lnTo>
                  <a:lnTo>
                    <a:pt x="2350" y="5134"/>
                  </a:lnTo>
                  <a:lnTo>
                    <a:pt x="2353" y="5134"/>
                  </a:lnTo>
                  <a:lnTo>
                    <a:pt x="2353" y="5146"/>
                  </a:lnTo>
                  <a:lnTo>
                    <a:pt x="2353" y="5393"/>
                  </a:lnTo>
                  <a:lnTo>
                    <a:pt x="2378" y="5392"/>
                  </a:lnTo>
                  <a:lnTo>
                    <a:pt x="2404" y="5390"/>
                  </a:lnTo>
                  <a:lnTo>
                    <a:pt x="2404" y="5387"/>
                  </a:lnTo>
                  <a:lnTo>
                    <a:pt x="2404" y="5370"/>
                  </a:lnTo>
                  <a:lnTo>
                    <a:pt x="2404" y="5339"/>
                  </a:lnTo>
                  <a:lnTo>
                    <a:pt x="2404" y="5323"/>
                  </a:lnTo>
                  <a:lnTo>
                    <a:pt x="2404" y="5143"/>
                  </a:lnTo>
                  <a:lnTo>
                    <a:pt x="2404" y="5101"/>
                  </a:lnTo>
                  <a:lnTo>
                    <a:pt x="2400" y="5101"/>
                  </a:lnTo>
                  <a:lnTo>
                    <a:pt x="2400" y="5080"/>
                  </a:lnTo>
                  <a:lnTo>
                    <a:pt x="2400" y="4982"/>
                  </a:lnTo>
                  <a:lnTo>
                    <a:pt x="2402" y="4982"/>
                  </a:lnTo>
                  <a:lnTo>
                    <a:pt x="2402" y="4400"/>
                  </a:lnTo>
                  <a:lnTo>
                    <a:pt x="2231" y="4183"/>
                  </a:lnTo>
                  <a:lnTo>
                    <a:pt x="2243" y="4047"/>
                  </a:lnTo>
                  <a:lnTo>
                    <a:pt x="2347" y="4126"/>
                  </a:lnTo>
                  <a:lnTo>
                    <a:pt x="2471" y="4400"/>
                  </a:lnTo>
                  <a:lnTo>
                    <a:pt x="2729" y="4828"/>
                  </a:lnTo>
                  <a:lnTo>
                    <a:pt x="2706" y="4820"/>
                  </a:lnTo>
                  <a:lnTo>
                    <a:pt x="2560" y="4758"/>
                  </a:lnTo>
                  <a:lnTo>
                    <a:pt x="2561" y="4769"/>
                  </a:lnTo>
                  <a:lnTo>
                    <a:pt x="2820" y="5022"/>
                  </a:lnTo>
                  <a:lnTo>
                    <a:pt x="2778" y="5019"/>
                  </a:lnTo>
                  <a:lnTo>
                    <a:pt x="2778" y="5025"/>
                  </a:lnTo>
                  <a:lnTo>
                    <a:pt x="2807" y="5025"/>
                  </a:lnTo>
                  <a:lnTo>
                    <a:pt x="2807" y="5033"/>
                  </a:lnTo>
                  <a:lnTo>
                    <a:pt x="2807" y="5034"/>
                  </a:lnTo>
                  <a:lnTo>
                    <a:pt x="2807" y="5042"/>
                  </a:lnTo>
                  <a:lnTo>
                    <a:pt x="2807" y="5056"/>
                  </a:lnTo>
                  <a:lnTo>
                    <a:pt x="2830" y="5056"/>
                  </a:lnTo>
                  <a:lnTo>
                    <a:pt x="2830" y="5063"/>
                  </a:lnTo>
                  <a:lnTo>
                    <a:pt x="2830" y="5134"/>
                  </a:lnTo>
                  <a:lnTo>
                    <a:pt x="2929" y="5134"/>
                  </a:lnTo>
                  <a:lnTo>
                    <a:pt x="2992" y="5084"/>
                  </a:lnTo>
                  <a:lnTo>
                    <a:pt x="3056" y="5033"/>
                  </a:lnTo>
                  <a:lnTo>
                    <a:pt x="2994" y="5033"/>
                  </a:lnTo>
                  <a:lnTo>
                    <a:pt x="3033" y="4794"/>
                  </a:lnTo>
                  <a:lnTo>
                    <a:pt x="3033" y="4738"/>
                  </a:lnTo>
                  <a:lnTo>
                    <a:pt x="3025" y="4685"/>
                  </a:lnTo>
                  <a:lnTo>
                    <a:pt x="2999" y="4635"/>
                  </a:lnTo>
                  <a:lnTo>
                    <a:pt x="2921" y="4552"/>
                  </a:lnTo>
                  <a:lnTo>
                    <a:pt x="2640" y="4339"/>
                  </a:lnTo>
                  <a:lnTo>
                    <a:pt x="2615" y="4316"/>
                  </a:lnTo>
                  <a:lnTo>
                    <a:pt x="2578" y="4261"/>
                  </a:lnTo>
                  <a:lnTo>
                    <a:pt x="2537" y="4105"/>
                  </a:lnTo>
                  <a:lnTo>
                    <a:pt x="3016" y="4067"/>
                  </a:lnTo>
                  <a:lnTo>
                    <a:pt x="3415" y="4072"/>
                  </a:lnTo>
                  <a:lnTo>
                    <a:pt x="3611" y="4100"/>
                  </a:lnTo>
                  <a:lnTo>
                    <a:pt x="3611" y="4061"/>
                  </a:lnTo>
                  <a:lnTo>
                    <a:pt x="3592" y="3949"/>
                  </a:lnTo>
                  <a:lnTo>
                    <a:pt x="3588" y="3774"/>
                  </a:lnTo>
                  <a:lnTo>
                    <a:pt x="3598" y="3687"/>
                  </a:lnTo>
                  <a:lnTo>
                    <a:pt x="3672" y="3360"/>
                  </a:lnTo>
                  <a:lnTo>
                    <a:pt x="3699" y="3282"/>
                  </a:lnTo>
                  <a:lnTo>
                    <a:pt x="3792" y="3273"/>
                  </a:lnTo>
                  <a:lnTo>
                    <a:pt x="3792" y="3276"/>
                  </a:lnTo>
                  <a:lnTo>
                    <a:pt x="3793" y="3274"/>
                  </a:lnTo>
                  <a:lnTo>
                    <a:pt x="3799" y="3273"/>
                  </a:lnTo>
                  <a:lnTo>
                    <a:pt x="3803" y="3273"/>
                  </a:lnTo>
                  <a:lnTo>
                    <a:pt x="3803" y="3272"/>
                  </a:lnTo>
                  <a:lnTo>
                    <a:pt x="3805" y="3271"/>
                  </a:lnTo>
                  <a:lnTo>
                    <a:pt x="3817" y="3267"/>
                  </a:lnTo>
                  <a:lnTo>
                    <a:pt x="3873" y="3263"/>
                  </a:lnTo>
                  <a:lnTo>
                    <a:pt x="3887" y="3263"/>
                  </a:lnTo>
                  <a:lnTo>
                    <a:pt x="3890" y="3263"/>
                  </a:lnTo>
                  <a:lnTo>
                    <a:pt x="3896" y="3259"/>
                  </a:lnTo>
                  <a:lnTo>
                    <a:pt x="3896" y="3255"/>
                  </a:lnTo>
                  <a:lnTo>
                    <a:pt x="3904" y="3255"/>
                  </a:lnTo>
                  <a:lnTo>
                    <a:pt x="3938" y="3255"/>
                  </a:lnTo>
                  <a:lnTo>
                    <a:pt x="3954" y="3255"/>
                  </a:lnTo>
                  <a:lnTo>
                    <a:pt x="3969" y="3255"/>
                  </a:lnTo>
                  <a:lnTo>
                    <a:pt x="3992" y="3254"/>
                  </a:lnTo>
                  <a:lnTo>
                    <a:pt x="4002" y="3252"/>
                  </a:lnTo>
                  <a:lnTo>
                    <a:pt x="4011" y="3252"/>
                  </a:lnTo>
                  <a:lnTo>
                    <a:pt x="4019" y="3252"/>
                  </a:lnTo>
                  <a:lnTo>
                    <a:pt x="4025" y="3252"/>
                  </a:lnTo>
                  <a:lnTo>
                    <a:pt x="4030" y="3251"/>
                  </a:lnTo>
                  <a:lnTo>
                    <a:pt x="4033" y="3251"/>
                  </a:lnTo>
                  <a:lnTo>
                    <a:pt x="4036" y="3251"/>
                  </a:lnTo>
                  <a:lnTo>
                    <a:pt x="4037" y="3251"/>
                  </a:lnTo>
                  <a:lnTo>
                    <a:pt x="4037" y="3223"/>
                  </a:lnTo>
                  <a:lnTo>
                    <a:pt x="4046" y="3221"/>
                  </a:lnTo>
                  <a:lnTo>
                    <a:pt x="4046" y="3158"/>
                  </a:lnTo>
                  <a:lnTo>
                    <a:pt x="4046" y="3150"/>
                  </a:lnTo>
                  <a:lnTo>
                    <a:pt x="3876" y="3149"/>
                  </a:lnTo>
                  <a:lnTo>
                    <a:pt x="3876" y="3153"/>
                  </a:lnTo>
                  <a:lnTo>
                    <a:pt x="3792" y="3150"/>
                  </a:lnTo>
                  <a:lnTo>
                    <a:pt x="3789" y="3150"/>
                  </a:lnTo>
                  <a:lnTo>
                    <a:pt x="3786" y="3150"/>
                  </a:lnTo>
                  <a:lnTo>
                    <a:pt x="3592" y="3161"/>
                  </a:lnTo>
                  <a:lnTo>
                    <a:pt x="3499" y="3141"/>
                  </a:lnTo>
                  <a:lnTo>
                    <a:pt x="3474" y="3124"/>
                  </a:lnTo>
                  <a:lnTo>
                    <a:pt x="3396" y="3029"/>
                  </a:lnTo>
                  <a:lnTo>
                    <a:pt x="3065" y="2498"/>
                  </a:lnTo>
                  <a:lnTo>
                    <a:pt x="3140" y="2432"/>
                  </a:lnTo>
                  <a:lnTo>
                    <a:pt x="3168" y="2392"/>
                  </a:lnTo>
                  <a:lnTo>
                    <a:pt x="3188" y="2351"/>
                  </a:lnTo>
                  <a:lnTo>
                    <a:pt x="3194" y="2321"/>
                  </a:lnTo>
                  <a:lnTo>
                    <a:pt x="3191" y="2293"/>
                  </a:lnTo>
                  <a:lnTo>
                    <a:pt x="3183" y="2265"/>
                  </a:lnTo>
                  <a:lnTo>
                    <a:pt x="3171" y="2239"/>
                  </a:lnTo>
                  <a:lnTo>
                    <a:pt x="3140" y="2186"/>
                  </a:lnTo>
                  <a:lnTo>
                    <a:pt x="3126" y="2160"/>
                  </a:lnTo>
                  <a:lnTo>
                    <a:pt x="3117" y="2132"/>
                  </a:lnTo>
                  <a:lnTo>
                    <a:pt x="3111" y="2017"/>
                  </a:lnTo>
                  <a:lnTo>
                    <a:pt x="3149" y="1789"/>
                  </a:lnTo>
                  <a:lnTo>
                    <a:pt x="3151" y="1668"/>
                  </a:lnTo>
                  <a:lnTo>
                    <a:pt x="3143" y="1626"/>
                  </a:lnTo>
                  <a:lnTo>
                    <a:pt x="3123" y="1593"/>
                  </a:lnTo>
                  <a:lnTo>
                    <a:pt x="3098" y="1567"/>
                  </a:lnTo>
                  <a:lnTo>
                    <a:pt x="3065" y="1548"/>
                  </a:lnTo>
                  <a:lnTo>
                    <a:pt x="2926" y="1488"/>
                  </a:lnTo>
                  <a:lnTo>
                    <a:pt x="2938" y="1413"/>
                  </a:lnTo>
                  <a:lnTo>
                    <a:pt x="2938" y="1264"/>
                  </a:lnTo>
                  <a:lnTo>
                    <a:pt x="2907" y="1056"/>
                  </a:lnTo>
                  <a:lnTo>
                    <a:pt x="2774" y="681"/>
                  </a:lnTo>
                  <a:lnTo>
                    <a:pt x="2778" y="681"/>
                  </a:lnTo>
                  <a:lnTo>
                    <a:pt x="2772" y="674"/>
                  </a:lnTo>
                  <a:lnTo>
                    <a:pt x="2769" y="667"/>
                  </a:lnTo>
                  <a:lnTo>
                    <a:pt x="2767" y="651"/>
                  </a:lnTo>
                  <a:lnTo>
                    <a:pt x="2761" y="643"/>
                  </a:lnTo>
                  <a:lnTo>
                    <a:pt x="2755" y="633"/>
                  </a:lnTo>
                  <a:lnTo>
                    <a:pt x="2754" y="625"/>
                  </a:lnTo>
                  <a:lnTo>
                    <a:pt x="2752" y="620"/>
                  </a:lnTo>
                  <a:lnTo>
                    <a:pt x="2752" y="618"/>
                  </a:lnTo>
                  <a:lnTo>
                    <a:pt x="2752" y="615"/>
                  </a:lnTo>
                  <a:lnTo>
                    <a:pt x="2744" y="603"/>
                  </a:lnTo>
                  <a:lnTo>
                    <a:pt x="2738" y="592"/>
                  </a:lnTo>
                  <a:lnTo>
                    <a:pt x="2731" y="585"/>
                  </a:lnTo>
                  <a:lnTo>
                    <a:pt x="2730" y="578"/>
                  </a:lnTo>
                  <a:lnTo>
                    <a:pt x="2729" y="577"/>
                  </a:lnTo>
                  <a:lnTo>
                    <a:pt x="2727" y="577"/>
                  </a:lnTo>
                  <a:close/>
                  <a:moveTo>
                    <a:pt x="1282" y="485"/>
                  </a:moveTo>
                  <a:lnTo>
                    <a:pt x="1183" y="547"/>
                  </a:lnTo>
                  <a:lnTo>
                    <a:pt x="1088" y="589"/>
                  </a:lnTo>
                  <a:lnTo>
                    <a:pt x="995" y="615"/>
                  </a:lnTo>
                  <a:lnTo>
                    <a:pt x="824" y="628"/>
                  </a:lnTo>
                  <a:lnTo>
                    <a:pt x="676" y="609"/>
                  </a:lnTo>
                  <a:lnTo>
                    <a:pt x="558" y="566"/>
                  </a:lnTo>
                  <a:lnTo>
                    <a:pt x="429" y="493"/>
                  </a:lnTo>
                  <a:lnTo>
                    <a:pt x="423" y="488"/>
                  </a:lnTo>
                  <a:lnTo>
                    <a:pt x="412" y="442"/>
                  </a:lnTo>
                  <a:lnTo>
                    <a:pt x="512" y="488"/>
                  </a:lnTo>
                  <a:lnTo>
                    <a:pt x="708" y="533"/>
                  </a:lnTo>
                  <a:lnTo>
                    <a:pt x="899" y="536"/>
                  </a:lnTo>
                  <a:lnTo>
                    <a:pt x="1071" y="505"/>
                  </a:lnTo>
                  <a:lnTo>
                    <a:pt x="1347" y="396"/>
                  </a:lnTo>
                  <a:lnTo>
                    <a:pt x="1482" y="313"/>
                  </a:lnTo>
                  <a:lnTo>
                    <a:pt x="1282" y="485"/>
                  </a:lnTo>
                  <a:close/>
                  <a:moveTo>
                    <a:pt x="1271" y="261"/>
                  </a:moveTo>
                  <a:lnTo>
                    <a:pt x="1116" y="356"/>
                  </a:lnTo>
                  <a:lnTo>
                    <a:pt x="972" y="404"/>
                  </a:lnTo>
                  <a:lnTo>
                    <a:pt x="846" y="421"/>
                  </a:lnTo>
                  <a:lnTo>
                    <a:pt x="736" y="413"/>
                  </a:lnTo>
                  <a:lnTo>
                    <a:pt x="688" y="404"/>
                  </a:lnTo>
                  <a:lnTo>
                    <a:pt x="612" y="379"/>
                  </a:lnTo>
                  <a:lnTo>
                    <a:pt x="556" y="350"/>
                  </a:lnTo>
                  <a:lnTo>
                    <a:pt x="539" y="337"/>
                  </a:lnTo>
                  <a:lnTo>
                    <a:pt x="523" y="330"/>
                  </a:lnTo>
                  <a:lnTo>
                    <a:pt x="575" y="350"/>
                  </a:lnTo>
                  <a:lnTo>
                    <a:pt x="691" y="373"/>
                  </a:lnTo>
                  <a:lnTo>
                    <a:pt x="815" y="373"/>
                  </a:lnTo>
                  <a:lnTo>
                    <a:pt x="995" y="347"/>
                  </a:lnTo>
                  <a:lnTo>
                    <a:pt x="1271" y="261"/>
                  </a:lnTo>
                  <a:close/>
                  <a:moveTo>
                    <a:pt x="1723" y="373"/>
                  </a:moveTo>
                  <a:lnTo>
                    <a:pt x="1769" y="367"/>
                  </a:lnTo>
                  <a:lnTo>
                    <a:pt x="1818" y="367"/>
                  </a:lnTo>
                  <a:lnTo>
                    <a:pt x="2007" y="401"/>
                  </a:lnTo>
                  <a:lnTo>
                    <a:pt x="2033" y="415"/>
                  </a:lnTo>
                  <a:lnTo>
                    <a:pt x="2050" y="471"/>
                  </a:lnTo>
                  <a:lnTo>
                    <a:pt x="2074" y="772"/>
                  </a:lnTo>
                  <a:lnTo>
                    <a:pt x="2094" y="828"/>
                  </a:lnTo>
                  <a:lnTo>
                    <a:pt x="2125" y="879"/>
                  </a:lnTo>
                  <a:lnTo>
                    <a:pt x="2248" y="1027"/>
                  </a:lnTo>
                  <a:lnTo>
                    <a:pt x="2266" y="1061"/>
                  </a:lnTo>
                  <a:lnTo>
                    <a:pt x="2279" y="1095"/>
                  </a:lnTo>
                  <a:lnTo>
                    <a:pt x="2307" y="1236"/>
                  </a:lnTo>
                  <a:lnTo>
                    <a:pt x="2325" y="1286"/>
                  </a:lnTo>
                  <a:lnTo>
                    <a:pt x="2353" y="1329"/>
                  </a:lnTo>
                  <a:lnTo>
                    <a:pt x="2392" y="1376"/>
                  </a:lnTo>
                  <a:lnTo>
                    <a:pt x="2525" y="1503"/>
                  </a:lnTo>
                  <a:lnTo>
                    <a:pt x="2560" y="1548"/>
                  </a:lnTo>
                  <a:lnTo>
                    <a:pt x="2584" y="1599"/>
                  </a:lnTo>
                  <a:lnTo>
                    <a:pt x="2594" y="1657"/>
                  </a:lnTo>
                  <a:lnTo>
                    <a:pt x="2583" y="1761"/>
                  </a:lnTo>
                  <a:lnTo>
                    <a:pt x="2594" y="1793"/>
                  </a:lnTo>
                  <a:lnTo>
                    <a:pt x="2615" y="1822"/>
                  </a:lnTo>
                  <a:lnTo>
                    <a:pt x="2643" y="1846"/>
                  </a:lnTo>
                  <a:lnTo>
                    <a:pt x="2778" y="1928"/>
                  </a:lnTo>
                  <a:lnTo>
                    <a:pt x="2803" y="1928"/>
                  </a:lnTo>
                  <a:lnTo>
                    <a:pt x="2837" y="1605"/>
                  </a:lnTo>
                  <a:lnTo>
                    <a:pt x="2881" y="1593"/>
                  </a:lnTo>
                  <a:lnTo>
                    <a:pt x="2930" y="1588"/>
                  </a:lnTo>
                  <a:lnTo>
                    <a:pt x="2954" y="1588"/>
                  </a:lnTo>
                  <a:lnTo>
                    <a:pt x="2976" y="1593"/>
                  </a:lnTo>
                  <a:lnTo>
                    <a:pt x="2993" y="1603"/>
                  </a:lnTo>
                  <a:lnTo>
                    <a:pt x="3010" y="1620"/>
                  </a:lnTo>
                  <a:lnTo>
                    <a:pt x="3039" y="1677"/>
                  </a:lnTo>
                  <a:lnTo>
                    <a:pt x="3048" y="1734"/>
                  </a:lnTo>
                  <a:lnTo>
                    <a:pt x="3044" y="1795"/>
                  </a:lnTo>
                  <a:lnTo>
                    <a:pt x="2999" y="1978"/>
                  </a:lnTo>
                  <a:lnTo>
                    <a:pt x="2993" y="2037"/>
                  </a:lnTo>
                  <a:lnTo>
                    <a:pt x="3002" y="2098"/>
                  </a:lnTo>
                  <a:lnTo>
                    <a:pt x="3048" y="2208"/>
                  </a:lnTo>
                  <a:lnTo>
                    <a:pt x="3059" y="2265"/>
                  </a:lnTo>
                  <a:lnTo>
                    <a:pt x="3050" y="2321"/>
                  </a:lnTo>
                  <a:lnTo>
                    <a:pt x="3036" y="2345"/>
                  </a:lnTo>
                  <a:lnTo>
                    <a:pt x="3016" y="2360"/>
                  </a:lnTo>
                  <a:lnTo>
                    <a:pt x="2991" y="2363"/>
                  </a:lnTo>
                  <a:lnTo>
                    <a:pt x="2875" y="2345"/>
                  </a:lnTo>
                  <a:lnTo>
                    <a:pt x="2848" y="2349"/>
                  </a:lnTo>
                  <a:lnTo>
                    <a:pt x="3059" y="2655"/>
                  </a:lnTo>
                  <a:lnTo>
                    <a:pt x="3334" y="3138"/>
                  </a:lnTo>
                  <a:lnTo>
                    <a:pt x="3368" y="3189"/>
                  </a:lnTo>
                  <a:lnTo>
                    <a:pt x="3143" y="3411"/>
                  </a:lnTo>
                  <a:lnTo>
                    <a:pt x="2904" y="3613"/>
                  </a:lnTo>
                  <a:lnTo>
                    <a:pt x="2814" y="3662"/>
                  </a:lnTo>
                  <a:lnTo>
                    <a:pt x="2719" y="3695"/>
                  </a:lnTo>
                  <a:lnTo>
                    <a:pt x="2708" y="3591"/>
                  </a:lnTo>
                  <a:lnTo>
                    <a:pt x="2725" y="3501"/>
                  </a:lnTo>
                  <a:lnTo>
                    <a:pt x="2884" y="3164"/>
                  </a:lnTo>
                  <a:lnTo>
                    <a:pt x="2901" y="3074"/>
                  </a:lnTo>
                  <a:lnTo>
                    <a:pt x="2837" y="2599"/>
                  </a:lnTo>
                  <a:lnTo>
                    <a:pt x="2803" y="2697"/>
                  </a:lnTo>
                  <a:lnTo>
                    <a:pt x="2789" y="3026"/>
                  </a:lnTo>
                  <a:lnTo>
                    <a:pt x="2784" y="3069"/>
                  </a:lnTo>
                  <a:lnTo>
                    <a:pt x="2769" y="3108"/>
                  </a:lnTo>
                  <a:lnTo>
                    <a:pt x="2746" y="3147"/>
                  </a:lnTo>
                  <a:lnTo>
                    <a:pt x="2628" y="3284"/>
                  </a:lnTo>
                  <a:lnTo>
                    <a:pt x="2550" y="3443"/>
                  </a:lnTo>
                  <a:lnTo>
                    <a:pt x="2502" y="3518"/>
                  </a:lnTo>
                  <a:lnTo>
                    <a:pt x="2471" y="3550"/>
                  </a:lnTo>
                  <a:lnTo>
                    <a:pt x="2431" y="3569"/>
                  </a:lnTo>
                  <a:lnTo>
                    <a:pt x="2151" y="3628"/>
                  </a:lnTo>
                  <a:lnTo>
                    <a:pt x="1689" y="3807"/>
                  </a:lnTo>
                  <a:lnTo>
                    <a:pt x="1674" y="3813"/>
                  </a:lnTo>
                  <a:lnTo>
                    <a:pt x="1641" y="3814"/>
                  </a:lnTo>
                  <a:lnTo>
                    <a:pt x="1613" y="3802"/>
                  </a:lnTo>
                  <a:lnTo>
                    <a:pt x="1147" y="3415"/>
                  </a:lnTo>
                  <a:lnTo>
                    <a:pt x="1028" y="3282"/>
                  </a:lnTo>
                  <a:lnTo>
                    <a:pt x="972" y="3204"/>
                  </a:lnTo>
                  <a:lnTo>
                    <a:pt x="752" y="2785"/>
                  </a:lnTo>
                  <a:lnTo>
                    <a:pt x="634" y="2635"/>
                  </a:lnTo>
                  <a:lnTo>
                    <a:pt x="769" y="2930"/>
                  </a:lnTo>
                  <a:lnTo>
                    <a:pt x="674" y="2868"/>
                  </a:lnTo>
                  <a:lnTo>
                    <a:pt x="663" y="2818"/>
                  </a:lnTo>
                  <a:lnTo>
                    <a:pt x="624" y="2728"/>
                  </a:lnTo>
                  <a:lnTo>
                    <a:pt x="573" y="2645"/>
                  </a:lnTo>
                  <a:lnTo>
                    <a:pt x="478" y="2527"/>
                  </a:lnTo>
                  <a:lnTo>
                    <a:pt x="461" y="2489"/>
                  </a:lnTo>
                  <a:lnTo>
                    <a:pt x="455" y="2366"/>
                  </a:lnTo>
                  <a:lnTo>
                    <a:pt x="489" y="2388"/>
                  </a:lnTo>
                  <a:lnTo>
                    <a:pt x="539" y="2444"/>
                  </a:lnTo>
                  <a:lnTo>
                    <a:pt x="623" y="2571"/>
                  </a:lnTo>
                  <a:lnTo>
                    <a:pt x="647" y="2596"/>
                  </a:lnTo>
                  <a:lnTo>
                    <a:pt x="640" y="2556"/>
                  </a:lnTo>
                  <a:lnTo>
                    <a:pt x="495" y="2065"/>
                  </a:lnTo>
                  <a:lnTo>
                    <a:pt x="404" y="1858"/>
                  </a:lnTo>
                  <a:lnTo>
                    <a:pt x="387" y="1806"/>
                  </a:lnTo>
                  <a:lnTo>
                    <a:pt x="381" y="1755"/>
                  </a:lnTo>
                  <a:lnTo>
                    <a:pt x="393" y="1531"/>
                  </a:lnTo>
                  <a:lnTo>
                    <a:pt x="387" y="1475"/>
                  </a:lnTo>
                  <a:lnTo>
                    <a:pt x="343" y="1371"/>
                  </a:lnTo>
                  <a:lnTo>
                    <a:pt x="334" y="1318"/>
                  </a:lnTo>
                  <a:lnTo>
                    <a:pt x="337" y="1264"/>
                  </a:lnTo>
                  <a:lnTo>
                    <a:pt x="366" y="1159"/>
                  </a:lnTo>
                  <a:lnTo>
                    <a:pt x="435" y="1012"/>
                  </a:lnTo>
                  <a:lnTo>
                    <a:pt x="464" y="994"/>
                  </a:lnTo>
                  <a:lnTo>
                    <a:pt x="455" y="784"/>
                  </a:lnTo>
                  <a:lnTo>
                    <a:pt x="469" y="788"/>
                  </a:lnTo>
                  <a:lnTo>
                    <a:pt x="478" y="789"/>
                  </a:lnTo>
                  <a:lnTo>
                    <a:pt x="488" y="794"/>
                  </a:lnTo>
                  <a:lnTo>
                    <a:pt x="499" y="795"/>
                  </a:lnTo>
                  <a:lnTo>
                    <a:pt x="511" y="799"/>
                  </a:lnTo>
                  <a:lnTo>
                    <a:pt x="522" y="801"/>
                  </a:lnTo>
                  <a:lnTo>
                    <a:pt x="529" y="805"/>
                  </a:lnTo>
                  <a:lnTo>
                    <a:pt x="541" y="806"/>
                  </a:lnTo>
                  <a:lnTo>
                    <a:pt x="543" y="811"/>
                  </a:lnTo>
                  <a:lnTo>
                    <a:pt x="776" y="882"/>
                  </a:lnTo>
                  <a:lnTo>
                    <a:pt x="877" y="895"/>
                  </a:lnTo>
                  <a:lnTo>
                    <a:pt x="950" y="895"/>
                  </a:lnTo>
                  <a:lnTo>
                    <a:pt x="1034" y="879"/>
                  </a:lnTo>
                  <a:lnTo>
                    <a:pt x="1220" y="822"/>
                  </a:lnTo>
                  <a:lnTo>
                    <a:pt x="1309" y="772"/>
                  </a:lnTo>
                  <a:lnTo>
                    <a:pt x="1394" y="706"/>
                  </a:lnTo>
                  <a:lnTo>
                    <a:pt x="1504" y="586"/>
                  </a:lnTo>
                  <a:lnTo>
                    <a:pt x="1535" y="542"/>
                  </a:lnTo>
                  <a:lnTo>
                    <a:pt x="1641" y="418"/>
                  </a:lnTo>
                  <a:lnTo>
                    <a:pt x="1680" y="390"/>
                  </a:lnTo>
                  <a:lnTo>
                    <a:pt x="1723" y="373"/>
                  </a:lnTo>
                  <a:close/>
                  <a:moveTo>
                    <a:pt x="2425" y="794"/>
                  </a:moveTo>
                  <a:lnTo>
                    <a:pt x="2514" y="833"/>
                  </a:lnTo>
                  <a:lnTo>
                    <a:pt x="2649" y="926"/>
                  </a:lnTo>
                  <a:lnTo>
                    <a:pt x="2723" y="1027"/>
                  </a:lnTo>
                  <a:lnTo>
                    <a:pt x="2746" y="1078"/>
                  </a:lnTo>
                  <a:lnTo>
                    <a:pt x="2763" y="1176"/>
                  </a:lnTo>
                  <a:lnTo>
                    <a:pt x="2755" y="1263"/>
                  </a:lnTo>
                  <a:lnTo>
                    <a:pt x="2738" y="1329"/>
                  </a:lnTo>
                  <a:lnTo>
                    <a:pt x="2723" y="1365"/>
                  </a:lnTo>
                  <a:lnTo>
                    <a:pt x="2719" y="1371"/>
                  </a:lnTo>
                  <a:lnTo>
                    <a:pt x="2713" y="1241"/>
                  </a:lnTo>
                  <a:lnTo>
                    <a:pt x="2674" y="1118"/>
                  </a:lnTo>
                  <a:lnTo>
                    <a:pt x="2611" y="1012"/>
                  </a:lnTo>
                  <a:lnTo>
                    <a:pt x="2454" y="854"/>
                  </a:lnTo>
                  <a:lnTo>
                    <a:pt x="2313" y="760"/>
                  </a:lnTo>
                  <a:lnTo>
                    <a:pt x="2425" y="794"/>
                  </a:lnTo>
                  <a:close/>
                  <a:moveTo>
                    <a:pt x="3603" y="3254"/>
                  </a:moveTo>
                  <a:lnTo>
                    <a:pt x="3539" y="3434"/>
                  </a:lnTo>
                  <a:lnTo>
                    <a:pt x="3457" y="4004"/>
                  </a:lnTo>
                  <a:lnTo>
                    <a:pt x="2767" y="3926"/>
                  </a:lnTo>
                  <a:lnTo>
                    <a:pt x="2510" y="3926"/>
                  </a:lnTo>
                  <a:lnTo>
                    <a:pt x="2443" y="3936"/>
                  </a:lnTo>
                  <a:lnTo>
                    <a:pt x="2539" y="3869"/>
                  </a:lnTo>
                  <a:lnTo>
                    <a:pt x="2643" y="3814"/>
                  </a:lnTo>
                  <a:lnTo>
                    <a:pt x="2966" y="3684"/>
                  </a:lnTo>
                  <a:lnTo>
                    <a:pt x="3117" y="3599"/>
                  </a:lnTo>
                  <a:lnTo>
                    <a:pt x="3207" y="3521"/>
                  </a:lnTo>
                  <a:lnTo>
                    <a:pt x="3323" y="3378"/>
                  </a:lnTo>
                  <a:lnTo>
                    <a:pt x="3474" y="3242"/>
                  </a:lnTo>
                  <a:lnTo>
                    <a:pt x="3603" y="3254"/>
                  </a:lnTo>
                  <a:close/>
                  <a:moveTo>
                    <a:pt x="1786" y="4327"/>
                  </a:moveTo>
                  <a:lnTo>
                    <a:pt x="1734" y="4215"/>
                  </a:lnTo>
                  <a:lnTo>
                    <a:pt x="1723" y="4154"/>
                  </a:lnTo>
                  <a:lnTo>
                    <a:pt x="1765" y="4143"/>
                  </a:lnTo>
                  <a:lnTo>
                    <a:pt x="1995" y="4126"/>
                  </a:lnTo>
                  <a:lnTo>
                    <a:pt x="2085" y="4100"/>
                  </a:lnTo>
                  <a:lnTo>
                    <a:pt x="2001" y="4339"/>
                  </a:lnTo>
                  <a:lnTo>
                    <a:pt x="1959" y="4525"/>
                  </a:lnTo>
                  <a:lnTo>
                    <a:pt x="1953" y="4592"/>
                  </a:lnTo>
                  <a:lnTo>
                    <a:pt x="1925" y="4536"/>
                  </a:lnTo>
                  <a:lnTo>
                    <a:pt x="1786" y="4327"/>
                  </a:lnTo>
                  <a:close/>
                </a:path>
              </a:pathLst>
            </a:custGeom>
            <a:solidFill>
              <a:srgbClr val="000000"/>
            </a:solidFill>
            <a:ln w="9525">
              <a:noFill/>
              <a:round/>
              <a:headEnd/>
              <a:tailEnd/>
            </a:ln>
          </p:spPr>
          <p:txBody>
            <a:bodyPr/>
            <a:lstStyle/>
            <a:p>
              <a:endParaRPr lang="en-GB"/>
            </a:p>
          </p:txBody>
        </p:sp>
        <p:sp>
          <p:nvSpPr>
            <p:cNvPr id="13881" name="Freeform 569"/>
            <p:cNvSpPr>
              <a:spLocks/>
            </p:cNvSpPr>
            <p:nvPr/>
          </p:nvSpPr>
          <p:spPr bwMode="auto">
            <a:xfrm>
              <a:off x="2709" y="1664"/>
              <a:ext cx="214" cy="63"/>
            </a:xfrm>
            <a:custGeom>
              <a:avLst/>
              <a:gdLst/>
              <a:ahLst/>
              <a:cxnLst>
                <a:cxn ang="0">
                  <a:pos x="771" y="234"/>
                </a:cxn>
                <a:cxn ang="0">
                  <a:pos x="870" y="172"/>
                </a:cxn>
                <a:cxn ang="0">
                  <a:pos x="1070" y="0"/>
                </a:cxn>
                <a:cxn ang="0">
                  <a:pos x="935" y="83"/>
                </a:cxn>
                <a:cxn ang="0">
                  <a:pos x="659" y="192"/>
                </a:cxn>
                <a:cxn ang="0">
                  <a:pos x="487" y="223"/>
                </a:cxn>
                <a:cxn ang="0">
                  <a:pos x="296" y="220"/>
                </a:cxn>
                <a:cxn ang="0">
                  <a:pos x="100" y="175"/>
                </a:cxn>
                <a:cxn ang="0">
                  <a:pos x="0" y="129"/>
                </a:cxn>
                <a:cxn ang="0">
                  <a:pos x="11" y="175"/>
                </a:cxn>
                <a:cxn ang="0">
                  <a:pos x="17" y="180"/>
                </a:cxn>
                <a:cxn ang="0">
                  <a:pos x="146" y="253"/>
                </a:cxn>
                <a:cxn ang="0">
                  <a:pos x="264" y="296"/>
                </a:cxn>
                <a:cxn ang="0">
                  <a:pos x="412" y="315"/>
                </a:cxn>
                <a:cxn ang="0">
                  <a:pos x="583" y="302"/>
                </a:cxn>
                <a:cxn ang="0">
                  <a:pos x="676" y="276"/>
                </a:cxn>
                <a:cxn ang="0">
                  <a:pos x="771" y="234"/>
                </a:cxn>
              </a:cxnLst>
              <a:rect l="0" t="0" r="r" b="b"/>
              <a:pathLst>
                <a:path w="1070" h="315">
                  <a:moveTo>
                    <a:pt x="771" y="234"/>
                  </a:moveTo>
                  <a:lnTo>
                    <a:pt x="870" y="172"/>
                  </a:lnTo>
                  <a:lnTo>
                    <a:pt x="1070" y="0"/>
                  </a:lnTo>
                  <a:lnTo>
                    <a:pt x="935" y="83"/>
                  </a:lnTo>
                  <a:lnTo>
                    <a:pt x="659" y="192"/>
                  </a:lnTo>
                  <a:lnTo>
                    <a:pt x="487" y="223"/>
                  </a:lnTo>
                  <a:lnTo>
                    <a:pt x="296" y="220"/>
                  </a:lnTo>
                  <a:lnTo>
                    <a:pt x="100" y="175"/>
                  </a:lnTo>
                  <a:lnTo>
                    <a:pt x="0" y="129"/>
                  </a:lnTo>
                  <a:lnTo>
                    <a:pt x="11" y="175"/>
                  </a:lnTo>
                  <a:lnTo>
                    <a:pt x="17" y="180"/>
                  </a:lnTo>
                  <a:lnTo>
                    <a:pt x="146" y="253"/>
                  </a:lnTo>
                  <a:lnTo>
                    <a:pt x="264" y="296"/>
                  </a:lnTo>
                  <a:lnTo>
                    <a:pt x="412" y="315"/>
                  </a:lnTo>
                  <a:lnTo>
                    <a:pt x="583" y="302"/>
                  </a:lnTo>
                  <a:lnTo>
                    <a:pt x="676" y="276"/>
                  </a:lnTo>
                  <a:lnTo>
                    <a:pt x="771" y="234"/>
                  </a:lnTo>
                  <a:close/>
                </a:path>
              </a:pathLst>
            </a:custGeom>
            <a:solidFill>
              <a:srgbClr val="007FFF"/>
            </a:solidFill>
            <a:ln w="9525">
              <a:noFill/>
              <a:round/>
              <a:headEnd/>
              <a:tailEnd/>
            </a:ln>
          </p:spPr>
          <p:txBody>
            <a:bodyPr/>
            <a:lstStyle/>
            <a:p>
              <a:endParaRPr lang="en-GB"/>
            </a:p>
          </p:txBody>
        </p:sp>
        <p:sp>
          <p:nvSpPr>
            <p:cNvPr id="13882" name="Freeform 570"/>
            <p:cNvSpPr>
              <a:spLocks/>
            </p:cNvSpPr>
            <p:nvPr/>
          </p:nvSpPr>
          <p:spPr bwMode="auto">
            <a:xfrm>
              <a:off x="2731" y="1653"/>
              <a:ext cx="150" cy="32"/>
            </a:xfrm>
            <a:custGeom>
              <a:avLst/>
              <a:gdLst/>
              <a:ahLst/>
              <a:cxnLst>
                <a:cxn ang="0">
                  <a:pos x="593" y="95"/>
                </a:cxn>
                <a:cxn ang="0">
                  <a:pos x="748" y="0"/>
                </a:cxn>
                <a:cxn ang="0">
                  <a:pos x="472" y="86"/>
                </a:cxn>
                <a:cxn ang="0">
                  <a:pos x="292" y="112"/>
                </a:cxn>
                <a:cxn ang="0">
                  <a:pos x="168" y="112"/>
                </a:cxn>
                <a:cxn ang="0">
                  <a:pos x="52" y="89"/>
                </a:cxn>
                <a:cxn ang="0">
                  <a:pos x="0" y="69"/>
                </a:cxn>
                <a:cxn ang="0">
                  <a:pos x="16" y="76"/>
                </a:cxn>
                <a:cxn ang="0">
                  <a:pos x="33" y="89"/>
                </a:cxn>
                <a:cxn ang="0">
                  <a:pos x="89" y="118"/>
                </a:cxn>
                <a:cxn ang="0">
                  <a:pos x="165" y="143"/>
                </a:cxn>
                <a:cxn ang="0">
                  <a:pos x="213" y="152"/>
                </a:cxn>
                <a:cxn ang="0">
                  <a:pos x="323" y="160"/>
                </a:cxn>
                <a:cxn ang="0">
                  <a:pos x="449" y="143"/>
                </a:cxn>
                <a:cxn ang="0">
                  <a:pos x="593" y="95"/>
                </a:cxn>
              </a:cxnLst>
              <a:rect l="0" t="0" r="r" b="b"/>
              <a:pathLst>
                <a:path w="748" h="160">
                  <a:moveTo>
                    <a:pt x="593" y="95"/>
                  </a:moveTo>
                  <a:lnTo>
                    <a:pt x="748" y="0"/>
                  </a:lnTo>
                  <a:lnTo>
                    <a:pt x="472" y="86"/>
                  </a:lnTo>
                  <a:lnTo>
                    <a:pt x="292" y="112"/>
                  </a:lnTo>
                  <a:lnTo>
                    <a:pt x="168" y="112"/>
                  </a:lnTo>
                  <a:lnTo>
                    <a:pt x="52" y="89"/>
                  </a:lnTo>
                  <a:lnTo>
                    <a:pt x="0" y="69"/>
                  </a:lnTo>
                  <a:lnTo>
                    <a:pt x="16" y="76"/>
                  </a:lnTo>
                  <a:lnTo>
                    <a:pt x="33" y="89"/>
                  </a:lnTo>
                  <a:lnTo>
                    <a:pt x="89" y="118"/>
                  </a:lnTo>
                  <a:lnTo>
                    <a:pt x="165" y="143"/>
                  </a:lnTo>
                  <a:lnTo>
                    <a:pt x="213" y="152"/>
                  </a:lnTo>
                  <a:lnTo>
                    <a:pt x="323" y="160"/>
                  </a:lnTo>
                  <a:lnTo>
                    <a:pt x="449" y="143"/>
                  </a:lnTo>
                  <a:lnTo>
                    <a:pt x="593" y="95"/>
                  </a:lnTo>
                  <a:close/>
                </a:path>
              </a:pathLst>
            </a:custGeom>
            <a:solidFill>
              <a:srgbClr val="007FFF"/>
            </a:solidFill>
            <a:ln w="9525">
              <a:noFill/>
              <a:round/>
              <a:headEnd/>
              <a:tailEnd/>
            </a:ln>
          </p:spPr>
          <p:txBody>
            <a:bodyPr/>
            <a:lstStyle/>
            <a:p>
              <a:endParaRPr lang="en-GB"/>
            </a:p>
          </p:txBody>
        </p:sp>
        <p:sp>
          <p:nvSpPr>
            <p:cNvPr id="13883" name="Freeform 571"/>
            <p:cNvSpPr>
              <a:spLocks noEditPoints="1"/>
            </p:cNvSpPr>
            <p:nvPr/>
          </p:nvSpPr>
          <p:spPr bwMode="auto">
            <a:xfrm>
              <a:off x="2734" y="1675"/>
              <a:ext cx="566" cy="688"/>
            </a:xfrm>
            <a:custGeom>
              <a:avLst/>
              <a:gdLst/>
              <a:ahLst/>
              <a:cxnLst>
                <a:cxn ang="0">
                  <a:pos x="965" y="219"/>
                </a:cxn>
                <a:cxn ang="0">
                  <a:pos x="338" y="528"/>
                </a:cxn>
                <a:cxn ang="0">
                  <a:pos x="0" y="1091"/>
                </a:cxn>
                <a:cxn ang="0">
                  <a:pos x="574" y="1337"/>
                </a:cxn>
                <a:cxn ang="0">
                  <a:pos x="572" y="1512"/>
                </a:cxn>
                <a:cxn ang="0">
                  <a:pos x="49" y="1628"/>
                </a:cxn>
                <a:cxn ang="0">
                  <a:pos x="439" y="2525"/>
                </a:cxn>
                <a:cxn ang="0">
                  <a:pos x="618" y="2999"/>
                </a:cxn>
                <a:cxn ang="0">
                  <a:pos x="1167" y="3430"/>
                </a:cxn>
                <a:cxn ang="0">
                  <a:pos x="2011" y="3076"/>
                </a:cxn>
                <a:cxn ang="0">
                  <a:pos x="2264" y="2330"/>
                </a:cxn>
                <a:cxn ang="0">
                  <a:pos x="2180" y="3328"/>
                </a:cxn>
                <a:cxn ang="0">
                  <a:pos x="2520" y="2288"/>
                </a:cxn>
                <a:cxn ang="0">
                  <a:pos x="2511" y="1954"/>
                </a:cxn>
                <a:cxn ang="0">
                  <a:pos x="2505" y="1428"/>
                </a:cxn>
                <a:cxn ang="0">
                  <a:pos x="2415" y="1221"/>
                </a:cxn>
                <a:cxn ang="0">
                  <a:pos x="2104" y="1479"/>
                </a:cxn>
                <a:cxn ang="0">
                  <a:pos x="2021" y="1181"/>
                </a:cxn>
                <a:cxn ang="0">
                  <a:pos x="1740" y="728"/>
                </a:cxn>
                <a:cxn ang="0">
                  <a:pos x="1511" y="104"/>
                </a:cxn>
                <a:cxn ang="0">
                  <a:pos x="1437" y="868"/>
                </a:cxn>
                <a:cxn ang="0">
                  <a:pos x="1342" y="970"/>
                </a:cxn>
                <a:cxn ang="0">
                  <a:pos x="945" y="1138"/>
                </a:cxn>
                <a:cxn ang="0">
                  <a:pos x="1279" y="1103"/>
                </a:cxn>
                <a:cxn ang="0">
                  <a:pos x="1629" y="1116"/>
                </a:cxn>
                <a:cxn ang="0">
                  <a:pos x="1333" y="1232"/>
                </a:cxn>
                <a:cxn ang="0">
                  <a:pos x="1445" y="1253"/>
                </a:cxn>
                <a:cxn ang="0">
                  <a:pos x="1129" y="1318"/>
                </a:cxn>
                <a:cxn ang="0">
                  <a:pos x="1006" y="1290"/>
                </a:cxn>
                <a:cxn ang="0">
                  <a:pos x="1017" y="1181"/>
                </a:cxn>
                <a:cxn ang="0">
                  <a:pos x="577" y="1920"/>
                </a:cxn>
                <a:cxn ang="0">
                  <a:pos x="614" y="2050"/>
                </a:cxn>
                <a:cxn ang="0">
                  <a:pos x="650" y="2004"/>
                </a:cxn>
                <a:cxn ang="0">
                  <a:pos x="759" y="2131"/>
                </a:cxn>
                <a:cxn ang="0">
                  <a:pos x="574" y="2204"/>
                </a:cxn>
                <a:cxn ang="0">
                  <a:pos x="1112" y="1818"/>
                </a:cxn>
                <a:cxn ang="0">
                  <a:pos x="1226" y="1819"/>
                </a:cxn>
                <a:cxn ang="0">
                  <a:pos x="1198" y="1931"/>
                </a:cxn>
                <a:cxn ang="0">
                  <a:pos x="1017" y="1895"/>
                </a:cxn>
                <a:cxn ang="0">
                  <a:pos x="1017" y="1953"/>
                </a:cxn>
                <a:cxn ang="0">
                  <a:pos x="948" y="1937"/>
                </a:cxn>
                <a:cxn ang="0">
                  <a:pos x="909" y="2120"/>
                </a:cxn>
                <a:cxn ang="0">
                  <a:pos x="905" y="2261"/>
                </a:cxn>
                <a:cxn ang="0">
                  <a:pos x="1983" y="1544"/>
                </a:cxn>
                <a:cxn ang="0">
                  <a:pos x="1842" y="2082"/>
                </a:cxn>
                <a:cxn ang="0">
                  <a:pos x="1897" y="1408"/>
                </a:cxn>
                <a:cxn ang="0">
                  <a:pos x="2441" y="1468"/>
                </a:cxn>
                <a:cxn ang="0">
                  <a:pos x="2362" y="1667"/>
                </a:cxn>
                <a:cxn ang="0">
                  <a:pos x="2368" y="1402"/>
                </a:cxn>
                <a:cxn ang="0">
                  <a:pos x="1393" y="2428"/>
                </a:cxn>
                <a:cxn ang="0">
                  <a:pos x="770" y="2411"/>
                </a:cxn>
                <a:cxn ang="0">
                  <a:pos x="1468" y="2305"/>
                </a:cxn>
                <a:cxn ang="0">
                  <a:pos x="1504" y="2654"/>
                </a:cxn>
                <a:cxn ang="0">
                  <a:pos x="1038" y="2845"/>
                </a:cxn>
                <a:cxn ang="0">
                  <a:pos x="968" y="2679"/>
                </a:cxn>
                <a:cxn ang="0">
                  <a:pos x="175" y="1630"/>
                </a:cxn>
                <a:cxn ang="0">
                  <a:pos x="372" y="1596"/>
                </a:cxn>
              </a:cxnLst>
              <a:rect l="0" t="0" r="r" b="b"/>
              <a:pathLst>
                <a:path w="2829" h="3440">
                  <a:moveTo>
                    <a:pt x="1230" y="0"/>
                  </a:moveTo>
                  <a:lnTo>
                    <a:pt x="1184" y="6"/>
                  </a:lnTo>
                  <a:lnTo>
                    <a:pt x="1141" y="23"/>
                  </a:lnTo>
                  <a:lnTo>
                    <a:pt x="1102" y="51"/>
                  </a:lnTo>
                  <a:lnTo>
                    <a:pt x="996" y="175"/>
                  </a:lnTo>
                  <a:lnTo>
                    <a:pt x="965" y="219"/>
                  </a:lnTo>
                  <a:lnTo>
                    <a:pt x="855" y="339"/>
                  </a:lnTo>
                  <a:lnTo>
                    <a:pt x="770" y="405"/>
                  </a:lnTo>
                  <a:lnTo>
                    <a:pt x="681" y="455"/>
                  </a:lnTo>
                  <a:lnTo>
                    <a:pt x="495" y="512"/>
                  </a:lnTo>
                  <a:lnTo>
                    <a:pt x="411" y="528"/>
                  </a:lnTo>
                  <a:lnTo>
                    <a:pt x="338" y="528"/>
                  </a:lnTo>
                  <a:lnTo>
                    <a:pt x="237" y="515"/>
                  </a:lnTo>
                  <a:lnTo>
                    <a:pt x="4" y="444"/>
                  </a:lnTo>
                  <a:lnTo>
                    <a:pt x="8" y="478"/>
                  </a:lnTo>
                  <a:lnTo>
                    <a:pt x="28" y="556"/>
                  </a:lnTo>
                  <a:lnTo>
                    <a:pt x="40" y="751"/>
                  </a:lnTo>
                  <a:lnTo>
                    <a:pt x="0" y="1091"/>
                  </a:lnTo>
                  <a:lnTo>
                    <a:pt x="11" y="1307"/>
                  </a:lnTo>
                  <a:lnTo>
                    <a:pt x="332" y="1256"/>
                  </a:lnTo>
                  <a:lnTo>
                    <a:pt x="439" y="1267"/>
                  </a:lnTo>
                  <a:lnTo>
                    <a:pt x="467" y="1276"/>
                  </a:lnTo>
                  <a:lnTo>
                    <a:pt x="523" y="1301"/>
                  </a:lnTo>
                  <a:lnTo>
                    <a:pt x="574" y="1337"/>
                  </a:lnTo>
                  <a:lnTo>
                    <a:pt x="644" y="1402"/>
                  </a:lnTo>
                  <a:lnTo>
                    <a:pt x="695" y="1915"/>
                  </a:lnTo>
                  <a:lnTo>
                    <a:pt x="664" y="1872"/>
                  </a:lnTo>
                  <a:lnTo>
                    <a:pt x="630" y="1771"/>
                  </a:lnTo>
                  <a:lnTo>
                    <a:pt x="607" y="1613"/>
                  </a:lnTo>
                  <a:lnTo>
                    <a:pt x="572" y="1512"/>
                  </a:lnTo>
                  <a:lnTo>
                    <a:pt x="523" y="1467"/>
                  </a:lnTo>
                  <a:lnTo>
                    <a:pt x="307" y="1546"/>
                  </a:lnTo>
                  <a:lnTo>
                    <a:pt x="143" y="1585"/>
                  </a:lnTo>
                  <a:lnTo>
                    <a:pt x="90" y="1586"/>
                  </a:lnTo>
                  <a:lnTo>
                    <a:pt x="84" y="1607"/>
                  </a:lnTo>
                  <a:lnTo>
                    <a:pt x="49" y="1628"/>
                  </a:lnTo>
                  <a:lnTo>
                    <a:pt x="8" y="1630"/>
                  </a:lnTo>
                  <a:lnTo>
                    <a:pt x="14" y="1696"/>
                  </a:lnTo>
                  <a:lnTo>
                    <a:pt x="28" y="1763"/>
                  </a:lnTo>
                  <a:lnTo>
                    <a:pt x="319" y="2310"/>
                  </a:lnTo>
                  <a:lnTo>
                    <a:pt x="405" y="2501"/>
                  </a:lnTo>
                  <a:lnTo>
                    <a:pt x="439" y="2525"/>
                  </a:lnTo>
                  <a:lnTo>
                    <a:pt x="445" y="2535"/>
                  </a:lnTo>
                  <a:lnTo>
                    <a:pt x="466" y="2580"/>
                  </a:lnTo>
                  <a:lnTo>
                    <a:pt x="549" y="2825"/>
                  </a:lnTo>
                  <a:lnTo>
                    <a:pt x="580" y="2959"/>
                  </a:lnTo>
                  <a:lnTo>
                    <a:pt x="594" y="2977"/>
                  </a:lnTo>
                  <a:lnTo>
                    <a:pt x="618" y="2999"/>
                  </a:lnTo>
                  <a:lnTo>
                    <a:pt x="641" y="3010"/>
                  </a:lnTo>
                  <a:lnTo>
                    <a:pt x="888" y="3107"/>
                  </a:lnTo>
                  <a:lnTo>
                    <a:pt x="1000" y="3183"/>
                  </a:lnTo>
                  <a:lnTo>
                    <a:pt x="1049" y="3229"/>
                  </a:lnTo>
                  <a:lnTo>
                    <a:pt x="1198" y="3418"/>
                  </a:lnTo>
                  <a:lnTo>
                    <a:pt x="1167" y="3430"/>
                  </a:lnTo>
                  <a:lnTo>
                    <a:pt x="1150" y="3440"/>
                  </a:lnTo>
                  <a:lnTo>
                    <a:pt x="1612" y="3261"/>
                  </a:lnTo>
                  <a:lnTo>
                    <a:pt x="1892" y="3202"/>
                  </a:lnTo>
                  <a:lnTo>
                    <a:pt x="1932" y="3183"/>
                  </a:lnTo>
                  <a:lnTo>
                    <a:pt x="1963" y="3151"/>
                  </a:lnTo>
                  <a:lnTo>
                    <a:pt x="2011" y="3076"/>
                  </a:lnTo>
                  <a:lnTo>
                    <a:pt x="2089" y="2917"/>
                  </a:lnTo>
                  <a:lnTo>
                    <a:pt x="2207" y="2780"/>
                  </a:lnTo>
                  <a:lnTo>
                    <a:pt x="2230" y="2741"/>
                  </a:lnTo>
                  <a:lnTo>
                    <a:pt x="2245" y="2702"/>
                  </a:lnTo>
                  <a:lnTo>
                    <a:pt x="2250" y="2659"/>
                  </a:lnTo>
                  <a:lnTo>
                    <a:pt x="2264" y="2330"/>
                  </a:lnTo>
                  <a:lnTo>
                    <a:pt x="2298" y="2232"/>
                  </a:lnTo>
                  <a:lnTo>
                    <a:pt x="2362" y="2707"/>
                  </a:lnTo>
                  <a:lnTo>
                    <a:pt x="2345" y="2797"/>
                  </a:lnTo>
                  <a:lnTo>
                    <a:pt x="2186" y="3134"/>
                  </a:lnTo>
                  <a:lnTo>
                    <a:pt x="2169" y="3224"/>
                  </a:lnTo>
                  <a:lnTo>
                    <a:pt x="2180" y="3328"/>
                  </a:lnTo>
                  <a:lnTo>
                    <a:pt x="2275" y="3295"/>
                  </a:lnTo>
                  <a:lnTo>
                    <a:pt x="2365" y="3246"/>
                  </a:lnTo>
                  <a:lnTo>
                    <a:pt x="2604" y="3044"/>
                  </a:lnTo>
                  <a:lnTo>
                    <a:pt x="2829" y="2822"/>
                  </a:lnTo>
                  <a:lnTo>
                    <a:pt x="2795" y="2771"/>
                  </a:lnTo>
                  <a:lnTo>
                    <a:pt x="2520" y="2288"/>
                  </a:lnTo>
                  <a:lnTo>
                    <a:pt x="2309" y="1982"/>
                  </a:lnTo>
                  <a:lnTo>
                    <a:pt x="2336" y="1978"/>
                  </a:lnTo>
                  <a:lnTo>
                    <a:pt x="2452" y="1996"/>
                  </a:lnTo>
                  <a:lnTo>
                    <a:pt x="2477" y="1993"/>
                  </a:lnTo>
                  <a:lnTo>
                    <a:pt x="2497" y="1978"/>
                  </a:lnTo>
                  <a:lnTo>
                    <a:pt x="2511" y="1954"/>
                  </a:lnTo>
                  <a:lnTo>
                    <a:pt x="2520" y="1898"/>
                  </a:lnTo>
                  <a:lnTo>
                    <a:pt x="2509" y="1841"/>
                  </a:lnTo>
                  <a:lnTo>
                    <a:pt x="2463" y="1731"/>
                  </a:lnTo>
                  <a:lnTo>
                    <a:pt x="2454" y="1670"/>
                  </a:lnTo>
                  <a:lnTo>
                    <a:pt x="2460" y="1611"/>
                  </a:lnTo>
                  <a:lnTo>
                    <a:pt x="2505" y="1428"/>
                  </a:lnTo>
                  <a:lnTo>
                    <a:pt x="2509" y="1367"/>
                  </a:lnTo>
                  <a:lnTo>
                    <a:pt x="2500" y="1310"/>
                  </a:lnTo>
                  <a:lnTo>
                    <a:pt x="2471" y="1253"/>
                  </a:lnTo>
                  <a:lnTo>
                    <a:pt x="2454" y="1236"/>
                  </a:lnTo>
                  <a:lnTo>
                    <a:pt x="2437" y="1226"/>
                  </a:lnTo>
                  <a:lnTo>
                    <a:pt x="2415" y="1221"/>
                  </a:lnTo>
                  <a:lnTo>
                    <a:pt x="2391" y="1221"/>
                  </a:lnTo>
                  <a:lnTo>
                    <a:pt x="2342" y="1226"/>
                  </a:lnTo>
                  <a:lnTo>
                    <a:pt x="2298" y="1238"/>
                  </a:lnTo>
                  <a:lnTo>
                    <a:pt x="2264" y="1561"/>
                  </a:lnTo>
                  <a:lnTo>
                    <a:pt x="2239" y="1561"/>
                  </a:lnTo>
                  <a:lnTo>
                    <a:pt x="2104" y="1479"/>
                  </a:lnTo>
                  <a:lnTo>
                    <a:pt x="2076" y="1455"/>
                  </a:lnTo>
                  <a:lnTo>
                    <a:pt x="2055" y="1426"/>
                  </a:lnTo>
                  <a:lnTo>
                    <a:pt x="2044" y="1394"/>
                  </a:lnTo>
                  <a:lnTo>
                    <a:pt x="2055" y="1290"/>
                  </a:lnTo>
                  <a:lnTo>
                    <a:pt x="2045" y="1232"/>
                  </a:lnTo>
                  <a:lnTo>
                    <a:pt x="2021" y="1181"/>
                  </a:lnTo>
                  <a:lnTo>
                    <a:pt x="1986" y="1136"/>
                  </a:lnTo>
                  <a:lnTo>
                    <a:pt x="1853" y="1009"/>
                  </a:lnTo>
                  <a:lnTo>
                    <a:pt x="1814" y="962"/>
                  </a:lnTo>
                  <a:lnTo>
                    <a:pt x="1786" y="919"/>
                  </a:lnTo>
                  <a:lnTo>
                    <a:pt x="1768" y="869"/>
                  </a:lnTo>
                  <a:lnTo>
                    <a:pt x="1740" y="728"/>
                  </a:lnTo>
                  <a:lnTo>
                    <a:pt x="1727" y="694"/>
                  </a:lnTo>
                  <a:lnTo>
                    <a:pt x="1709" y="660"/>
                  </a:lnTo>
                  <a:lnTo>
                    <a:pt x="1586" y="512"/>
                  </a:lnTo>
                  <a:lnTo>
                    <a:pt x="1555" y="461"/>
                  </a:lnTo>
                  <a:lnTo>
                    <a:pt x="1535" y="405"/>
                  </a:lnTo>
                  <a:lnTo>
                    <a:pt x="1511" y="104"/>
                  </a:lnTo>
                  <a:lnTo>
                    <a:pt x="1494" y="48"/>
                  </a:lnTo>
                  <a:lnTo>
                    <a:pt x="1468" y="34"/>
                  </a:lnTo>
                  <a:lnTo>
                    <a:pt x="1279" y="0"/>
                  </a:lnTo>
                  <a:lnTo>
                    <a:pt x="1230" y="0"/>
                  </a:lnTo>
                  <a:close/>
                  <a:moveTo>
                    <a:pt x="1344" y="874"/>
                  </a:moveTo>
                  <a:lnTo>
                    <a:pt x="1437" y="868"/>
                  </a:lnTo>
                  <a:lnTo>
                    <a:pt x="1606" y="897"/>
                  </a:lnTo>
                  <a:lnTo>
                    <a:pt x="1662" y="921"/>
                  </a:lnTo>
                  <a:lnTo>
                    <a:pt x="1716" y="953"/>
                  </a:lnTo>
                  <a:lnTo>
                    <a:pt x="1552" y="936"/>
                  </a:lnTo>
                  <a:lnTo>
                    <a:pt x="1443" y="942"/>
                  </a:lnTo>
                  <a:lnTo>
                    <a:pt x="1342" y="970"/>
                  </a:lnTo>
                  <a:lnTo>
                    <a:pt x="1270" y="1015"/>
                  </a:lnTo>
                  <a:lnTo>
                    <a:pt x="1245" y="1037"/>
                  </a:lnTo>
                  <a:lnTo>
                    <a:pt x="1215" y="1052"/>
                  </a:lnTo>
                  <a:lnTo>
                    <a:pt x="1190" y="1069"/>
                  </a:lnTo>
                  <a:lnTo>
                    <a:pt x="1040" y="1126"/>
                  </a:lnTo>
                  <a:lnTo>
                    <a:pt x="945" y="1138"/>
                  </a:lnTo>
                  <a:lnTo>
                    <a:pt x="882" y="1136"/>
                  </a:lnTo>
                  <a:lnTo>
                    <a:pt x="816" y="1121"/>
                  </a:lnTo>
                  <a:lnTo>
                    <a:pt x="899" y="1094"/>
                  </a:lnTo>
                  <a:lnTo>
                    <a:pt x="1258" y="897"/>
                  </a:lnTo>
                  <a:lnTo>
                    <a:pt x="1344" y="874"/>
                  </a:lnTo>
                  <a:close/>
                  <a:moveTo>
                    <a:pt x="1279" y="1103"/>
                  </a:moveTo>
                  <a:lnTo>
                    <a:pt x="1285" y="1099"/>
                  </a:lnTo>
                  <a:lnTo>
                    <a:pt x="1294" y="1099"/>
                  </a:lnTo>
                  <a:lnTo>
                    <a:pt x="1375" y="1086"/>
                  </a:lnTo>
                  <a:lnTo>
                    <a:pt x="1532" y="1080"/>
                  </a:lnTo>
                  <a:lnTo>
                    <a:pt x="1651" y="1091"/>
                  </a:lnTo>
                  <a:lnTo>
                    <a:pt x="1629" y="1116"/>
                  </a:lnTo>
                  <a:lnTo>
                    <a:pt x="1605" y="1138"/>
                  </a:lnTo>
                  <a:lnTo>
                    <a:pt x="1546" y="1170"/>
                  </a:lnTo>
                  <a:lnTo>
                    <a:pt x="1482" y="1187"/>
                  </a:lnTo>
                  <a:lnTo>
                    <a:pt x="1437" y="1192"/>
                  </a:lnTo>
                  <a:lnTo>
                    <a:pt x="1392" y="1215"/>
                  </a:lnTo>
                  <a:lnTo>
                    <a:pt x="1333" y="1232"/>
                  </a:lnTo>
                  <a:lnTo>
                    <a:pt x="1434" y="1231"/>
                  </a:lnTo>
                  <a:lnTo>
                    <a:pt x="1454" y="1226"/>
                  </a:lnTo>
                  <a:lnTo>
                    <a:pt x="1471" y="1226"/>
                  </a:lnTo>
                  <a:lnTo>
                    <a:pt x="1465" y="1238"/>
                  </a:lnTo>
                  <a:lnTo>
                    <a:pt x="1456" y="1243"/>
                  </a:lnTo>
                  <a:lnTo>
                    <a:pt x="1445" y="1253"/>
                  </a:lnTo>
                  <a:lnTo>
                    <a:pt x="1431" y="1256"/>
                  </a:lnTo>
                  <a:lnTo>
                    <a:pt x="1344" y="1276"/>
                  </a:lnTo>
                  <a:lnTo>
                    <a:pt x="1304" y="1293"/>
                  </a:lnTo>
                  <a:lnTo>
                    <a:pt x="1218" y="1316"/>
                  </a:lnTo>
                  <a:lnTo>
                    <a:pt x="1175" y="1322"/>
                  </a:lnTo>
                  <a:lnTo>
                    <a:pt x="1129" y="1318"/>
                  </a:lnTo>
                  <a:lnTo>
                    <a:pt x="1083" y="1305"/>
                  </a:lnTo>
                  <a:lnTo>
                    <a:pt x="1135" y="1276"/>
                  </a:lnTo>
                  <a:lnTo>
                    <a:pt x="1161" y="1265"/>
                  </a:lnTo>
                  <a:lnTo>
                    <a:pt x="1190" y="1259"/>
                  </a:lnTo>
                  <a:lnTo>
                    <a:pt x="1023" y="1274"/>
                  </a:lnTo>
                  <a:lnTo>
                    <a:pt x="1006" y="1290"/>
                  </a:lnTo>
                  <a:lnTo>
                    <a:pt x="971" y="1310"/>
                  </a:lnTo>
                  <a:lnTo>
                    <a:pt x="931" y="1318"/>
                  </a:lnTo>
                  <a:lnTo>
                    <a:pt x="886" y="1310"/>
                  </a:lnTo>
                  <a:lnTo>
                    <a:pt x="943" y="1253"/>
                  </a:lnTo>
                  <a:lnTo>
                    <a:pt x="960" y="1232"/>
                  </a:lnTo>
                  <a:lnTo>
                    <a:pt x="1017" y="1181"/>
                  </a:lnTo>
                  <a:lnTo>
                    <a:pt x="1078" y="1155"/>
                  </a:lnTo>
                  <a:lnTo>
                    <a:pt x="1224" y="1111"/>
                  </a:lnTo>
                  <a:lnTo>
                    <a:pt x="1279" y="1103"/>
                  </a:lnTo>
                  <a:close/>
                  <a:moveTo>
                    <a:pt x="546" y="1987"/>
                  </a:moveTo>
                  <a:lnTo>
                    <a:pt x="555" y="1953"/>
                  </a:lnTo>
                  <a:lnTo>
                    <a:pt x="577" y="1920"/>
                  </a:lnTo>
                  <a:lnTo>
                    <a:pt x="608" y="1895"/>
                  </a:lnTo>
                  <a:lnTo>
                    <a:pt x="583" y="1966"/>
                  </a:lnTo>
                  <a:lnTo>
                    <a:pt x="580" y="2004"/>
                  </a:lnTo>
                  <a:lnTo>
                    <a:pt x="594" y="2038"/>
                  </a:lnTo>
                  <a:lnTo>
                    <a:pt x="602" y="2044"/>
                  </a:lnTo>
                  <a:lnTo>
                    <a:pt x="614" y="2050"/>
                  </a:lnTo>
                  <a:lnTo>
                    <a:pt x="636" y="2050"/>
                  </a:lnTo>
                  <a:lnTo>
                    <a:pt x="652" y="2048"/>
                  </a:lnTo>
                  <a:lnTo>
                    <a:pt x="664" y="2044"/>
                  </a:lnTo>
                  <a:lnTo>
                    <a:pt x="675" y="2043"/>
                  </a:lnTo>
                  <a:lnTo>
                    <a:pt x="686" y="2037"/>
                  </a:lnTo>
                  <a:lnTo>
                    <a:pt x="650" y="2004"/>
                  </a:lnTo>
                  <a:lnTo>
                    <a:pt x="782" y="2037"/>
                  </a:lnTo>
                  <a:lnTo>
                    <a:pt x="804" y="2048"/>
                  </a:lnTo>
                  <a:lnTo>
                    <a:pt x="850" y="2082"/>
                  </a:lnTo>
                  <a:lnTo>
                    <a:pt x="833" y="2088"/>
                  </a:lnTo>
                  <a:lnTo>
                    <a:pt x="782" y="2086"/>
                  </a:lnTo>
                  <a:lnTo>
                    <a:pt x="759" y="2131"/>
                  </a:lnTo>
                  <a:lnTo>
                    <a:pt x="715" y="2198"/>
                  </a:lnTo>
                  <a:lnTo>
                    <a:pt x="695" y="2215"/>
                  </a:lnTo>
                  <a:lnTo>
                    <a:pt x="673" y="2223"/>
                  </a:lnTo>
                  <a:lnTo>
                    <a:pt x="644" y="2227"/>
                  </a:lnTo>
                  <a:lnTo>
                    <a:pt x="594" y="2217"/>
                  </a:lnTo>
                  <a:lnTo>
                    <a:pt x="574" y="2204"/>
                  </a:lnTo>
                  <a:lnTo>
                    <a:pt x="566" y="2183"/>
                  </a:lnTo>
                  <a:lnTo>
                    <a:pt x="546" y="2065"/>
                  </a:lnTo>
                  <a:lnTo>
                    <a:pt x="546" y="1987"/>
                  </a:lnTo>
                  <a:close/>
                  <a:moveTo>
                    <a:pt x="1135" y="1866"/>
                  </a:moveTo>
                  <a:lnTo>
                    <a:pt x="1123" y="1830"/>
                  </a:lnTo>
                  <a:lnTo>
                    <a:pt x="1112" y="1818"/>
                  </a:lnTo>
                  <a:lnTo>
                    <a:pt x="1097" y="1808"/>
                  </a:lnTo>
                  <a:lnTo>
                    <a:pt x="1049" y="1791"/>
                  </a:lnTo>
                  <a:lnTo>
                    <a:pt x="1023" y="1774"/>
                  </a:lnTo>
                  <a:lnTo>
                    <a:pt x="1015" y="1759"/>
                  </a:lnTo>
                  <a:lnTo>
                    <a:pt x="1152" y="1788"/>
                  </a:lnTo>
                  <a:lnTo>
                    <a:pt x="1226" y="1819"/>
                  </a:lnTo>
                  <a:lnTo>
                    <a:pt x="1240" y="1831"/>
                  </a:lnTo>
                  <a:lnTo>
                    <a:pt x="1245" y="1849"/>
                  </a:lnTo>
                  <a:lnTo>
                    <a:pt x="1241" y="1869"/>
                  </a:lnTo>
                  <a:lnTo>
                    <a:pt x="1235" y="1886"/>
                  </a:lnTo>
                  <a:lnTo>
                    <a:pt x="1212" y="1919"/>
                  </a:lnTo>
                  <a:lnTo>
                    <a:pt x="1198" y="1931"/>
                  </a:lnTo>
                  <a:lnTo>
                    <a:pt x="1184" y="1943"/>
                  </a:lnTo>
                  <a:lnTo>
                    <a:pt x="1139" y="1976"/>
                  </a:lnTo>
                  <a:lnTo>
                    <a:pt x="1123" y="1984"/>
                  </a:lnTo>
                  <a:lnTo>
                    <a:pt x="1117" y="1948"/>
                  </a:lnTo>
                  <a:lnTo>
                    <a:pt x="1135" y="1866"/>
                  </a:lnTo>
                  <a:close/>
                  <a:moveTo>
                    <a:pt x="1017" y="1895"/>
                  </a:moveTo>
                  <a:lnTo>
                    <a:pt x="1034" y="1892"/>
                  </a:lnTo>
                  <a:lnTo>
                    <a:pt x="1044" y="1908"/>
                  </a:lnTo>
                  <a:lnTo>
                    <a:pt x="1046" y="1920"/>
                  </a:lnTo>
                  <a:lnTo>
                    <a:pt x="1040" y="1936"/>
                  </a:lnTo>
                  <a:lnTo>
                    <a:pt x="1032" y="1948"/>
                  </a:lnTo>
                  <a:lnTo>
                    <a:pt x="1017" y="1953"/>
                  </a:lnTo>
                  <a:lnTo>
                    <a:pt x="1004" y="1954"/>
                  </a:lnTo>
                  <a:lnTo>
                    <a:pt x="939" y="1984"/>
                  </a:lnTo>
                  <a:lnTo>
                    <a:pt x="928" y="1987"/>
                  </a:lnTo>
                  <a:lnTo>
                    <a:pt x="920" y="1991"/>
                  </a:lnTo>
                  <a:lnTo>
                    <a:pt x="926" y="1972"/>
                  </a:lnTo>
                  <a:lnTo>
                    <a:pt x="948" y="1937"/>
                  </a:lnTo>
                  <a:lnTo>
                    <a:pt x="979" y="1914"/>
                  </a:lnTo>
                  <a:lnTo>
                    <a:pt x="996" y="1903"/>
                  </a:lnTo>
                  <a:lnTo>
                    <a:pt x="1017" y="1895"/>
                  </a:lnTo>
                  <a:close/>
                  <a:moveTo>
                    <a:pt x="886" y="2117"/>
                  </a:moveTo>
                  <a:lnTo>
                    <a:pt x="897" y="2120"/>
                  </a:lnTo>
                  <a:lnTo>
                    <a:pt x="909" y="2120"/>
                  </a:lnTo>
                  <a:lnTo>
                    <a:pt x="920" y="2126"/>
                  </a:lnTo>
                  <a:lnTo>
                    <a:pt x="928" y="2128"/>
                  </a:lnTo>
                  <a:lnTo>
                    <a:pt x="971" y="2151"/>
                  </a:lnTo>
                  <a:lnTo>
                    <a:pt x="945" y="2209"/>
                  </a:lnTo>
                  <a:lnTo>
                    <a:pt x="928" y="2238"/>
                  </a:lnTo>
                  <a:lnTo>
                    <a:pt x="905" y="2261"/>
                  </a:lnTo>
                  <a:lnTo>
                    <a:pt x="897" y="2227"/>
                  </a:lnTo>
                  <a:lnTo>
                    <a:pt x="886" y="2117"/>
                  </a:lnTo>
                  <a:close/>
                  <a:moveTo>
                    <a:pt x="1875" y="1305"/>
                  </a:moveTo>
                  <a:lnTo>
                    <a:pt x="1886" y="1354"/>
                  </a:lnTo>
                  <a:lnTo>
                    <a:pt x="1963" y="1495"/>
                  </a:lnTo>
                  <a:lnTo>
                    <a:pt x="1983" y="1544"/>
                  </a:lnTo>
                  <a:lnTo>
                    <a:pt x="1992" y="1591"/>
                  </a:lnTo>
                  <a:lnTo>
                    <a:pt x="1988" y="1641"/>
                  </a:lnTo>
                  <a:lnTo>
                    <a:pt x="1893" y="1831"/>
                  </a:lnTo>
                  <a:lnTo>
                    <a:pt x="1863" y="1931"/>
                  </a:lnTo>
                  <a:lnTo>
                    <a:pt x="1845" y="2030"/>
                  </a:lnTo>
                  <a:lnTo>
                    <a:pt x="1842" y="2082"/>
                  </a:lnTo>
                  <a:lnTo>
                    <a:pt x="1816" y="1937"/>
                  </a:lnTo>
                  <a:lnTo>
                    <a:pt x="1816" y="1866"/>
                  </a:lnTo>
                  <a:lnTo>
                    <a:pt x="1827" y="1791"/>
                  </a:lnTo>
                  <a:lnTo>
                    <a:pt x="1899" y="1512"/>
                  </a:lnTo>
                  <a:lnTo>
                    <a:pt x="1904" y="1461"/>
                  </a:lnTo>
                  <a:lnTo>
                    <a:pt x="1897" y="1408"/>
                  </a:lnTo>
                  <a:lnTo>
                    <a:pt x="1882" y="1356"/>
                  </a:lnTo>
                  <a:lnTo>
                    <a:pt x="1875" y="1305"/>
                  </a:lnTo>
                  <a:close/>
                  <a:moveTo>
                    <a:pt x="2446" y="1339"/>
                  </a:moveTo>
                  <a:lnTo>
                    <a:pt x="2452" y="1391"/>
                  </a:lnTo>
                  <a:lnTo>
                    <a:pt x="2449" y="1444"/>
                  </a:lnTo>
                  <a:lnTo>
                    <a:pt x="2441" y="1468"/>
                  </a:lnTo>
                  <a:lnTo>
                    <a:pt x="2415" y="1515"/>
                  </a:lnTo>
                  <a:lnTo>
                    <a:pt x="2409" y="1540"/>
                  </a:lnTo>
                  <a:lnTo>
                    <a:pt x="2421" y="1765"/>
                  </a:lnTo>
                  <a:lnTo>
                    <a:pt x="2403" y="1836"/>
                  </a:lnTo>
                  <a:lnTo>
                    <a:pt x="2387" y="1797"/>
                  </a:lnTo>
                  <a:lnTo>
                    <a:pt x="2362" y="1667"/>
                  </a:lnTo>
                  <a:lnTo>
                    <a:pt x="2328" y="1759"/>
                  </a:lnTo>
                  <a:lnTo>
                    <a:pt x="2308" y="1858"/>
                  </a:lnTo>
                  <a:lnTo>
                    <a:pt x="2286" y="1780"/>
                  </a:lnTo>
                  <a:lnTo>
                    <a:pt x="2285" y="1701"/>
                  </a:lnTo>
                  <a:lnTo>
                    <a:pt x="2297" y="1624"/>
                  </a:lnTo>
                  <a:lnTo>
                    <a:pt x="2368" y="1402"/>
                  </a:lnTo>
                  <a:lnTo>
                    <a:pt x="2393" y="1250"/>
                  </a:lnTo>
                  <a:lnTo>
                    <a:pt x="2427" y="1290"/>
                  </a:lnTo>
                  <a:lnTo>
                    <a:pt x="2446" y="1339"/>
                  </a:lnTo>
                  <a:close/>
                  <a:moveTo>
                    <a:pt x="1552" y="2322"/>
                  </a:moveTo>
                  <a:lnTo>
                    <a:pt x="1510" y="2344"/>
                  </a:lnTo>
                  <a:lnTo>
                    <a:pt x="1393" y="2428"/>
                  </a:lnTo>
                  <a:lnTo>
                    <a:pt x="1310" y="2474"/>
                  </a:lnTo>
                  <a:lnTo>
                    <a:pt x="899" y="2575"/>
                  </a:lnTo>
                  <a:lnTo>
                    <a:pt x="644" y="2572"/>
                  </a:lnTo>
                  <a:lnTo>
                    <a:pt x="661" y="2530"/>
                  </a:lnTo>
                  <a:lnTo>
                    <a:pt x="737" y="2417"/>
                  </a:lnTo>
                  <a:lnTo>
                    <a:pt x="770" y="2411"/>
                  </a:lnTo>
                  <a:lnTo>
                    <a:pt x="836" y="2390"/>
                  </a:lnTo>
                  <a:lnTo>
                    <a:pt x="1122" y="2261"/>
                  </a:lnTo>
                  <a:lnTo>
                    <a:pt x="1192" y="2251"/>
                  </a:lnTo>
                  <a:lnTo>
                    <a:pt x="1268" y="2261"/>
                  </a:lnTo>
                  <a:lnTo>
                    <a:pt x="1308" y="2272"/>
                  </a:lnTo>
                  <a:lnTo>
                    <a:pt x="1468" y="2305"/>
                  </a:lnTo>
                  <a:lnTo>
                    <a:pt x="1595" y="2305"/>
                  </a:lnTo>
                  <a:lnTo>
                    <a:pt x="1552" y="2322"/>
                  </a:lnTo>
                  <a:close/>
                  <a:moveTo>
                    <a:pt x="1546" y="2541"/>
                  </a:moveTo>
                  <a:lnTo>
                    <a:pt x="1586" y="2502"/>
                  </a:lnTo>
                  <a:lnTo>
                    <a:pt x="1566" y="2558"/>
                  </a:lnTo>
                  <a:lnTo>
                    <a:pt x="1504" y="2654"/>
                  </a:lnTo>
                  <a:lnTo>
                    <a:pt x="1414" y="2741"/>
                  </a:lnTo>
                  <a:lnTo>
                    <a:pt x="1364" y="2777"/>
                  </a:lnTo>
                  <a:lnTo>
                    <a:pt x="1258" y="2825"/>
                  </a:lnTo>
                  <a:lnTo>
                    <a:pt x="1150" y="2845"/>
                  </a:lnTo>
                  <a:lnTo>
                    <a:pt x="1095" y="2848"/>
                  </a:lnTo>
                  <a:lnTo>
                    <a:pt x="1038" y="2845"/>
                  </a:lnTo>
                  <a:lnTo>
                    <a:pt x="982" y="2833"/>
                  </a:lnTo>
                  <a:lnTo>
                    <a:pt x="886" y="2794"/>
                  </a:lnTo>
                  <a:lnTo>
                    <a:pt x="842" y="2758"/>
                  </a:lnTo>
                  <a:lnTo>
                    <a:pt x="830" y="2732"/>
                  </a:lnTo>
                  <a:lnTo>
                    <a:pt x="872" y="2710"/>
                  </a:lnTo>
                  <a:lnTo>
                    <a:pt x="968" y="2679"/>
                  </a:lnTo>
                  <a:lnTo>
                    <a:pt x="1114" y="2654"/>
                  </a:lnTo>
                  <a:lnTo>
                    <a:pt x="1167" y="2653"/>
                  </a:lnTo>
                  <a:lnTo>
                    <a:pt x="1364" y="2623"/>
                  </a:lnTo>
                  <a:lnTo>
                    <a:pt x="1504" y="2569"/>
                  </a:lnTo>
                  <a:lnTo>
                    <a:pt x="1546" y="2541"/>
                  </a:lnTo>
                  <a:close/>
                  <a:moveTo>
                    <a:pt x="175" y="1630"/>
                  </a:moveTo>
                  <a:lnTo>
                    <a:pt x="203" y="1603"/>
                  </a:lnTo>
                  <a:lnTo>
                    <a:pt x="270" y="1566"/>
                  </a:lnTo>
                  <a:lnTo>
                    <a:pt x="454" y="1518"/>
                  </a:lnTo>
                  <a:lnTo>
                    <a:pt x="431" y="1549"/>
                  </a:lnTo>
                  <a:lnTo>
                    <a:pt x="405" y="1574"/>
                  </a:lnTo>
                  <a:lnTo>
                    <a:pt x="372" y="1596"/>
                  </a:lnTo>
                  <a:lnTo>
                    <a:pt x="296" y="1622"/>
                  </a:lnTo>
                  <a:lnTo>
                    <a:pt x="214" y="1630"/>
                  </a:lnTo>
                  <a:lnTo>
                    <a:pt x="175" y="1630"/>
                  </a:lnTo>
                  <a:close/>
                </a:path>
              </a:pathLst>
            </a:custGeom>
            <a:solidFill>
              <a:srgbClr val="CC8C7F"/>
            </a:solidFill>
            <a:ln w="9525">
              <a:noFill/>
              <a:round/>
              <a:headEnd/>
              <a:tailEnd/>
            </a:ln>
          </p:spPr>
          <p:txBody>
            <a:bodyPr/>
            <a:lstStyle/>
            <a:p>
              <a:endParaRPr lang="en-GB"/>
            </a:p>
          </p:txBody>
        </p:sp>
        <p:sp>
          <p:nvSpPr>
            <p:cNvPr id="13884" name="Freeform 572"/>
            <p:cNvSpPr>
              <a:spLocks/>
            </p:cNvSpPr>
            <p:nvPr/>
          </p:nvSpPr>
          <p:spPr bwMode="auto">
            <a:xfrm>
              <a:off x="2898" y="1848"/>
              <a:ext cx="180" cy="54"/>
            </a:xfrm>
            <a:custGeom>
              <a:avLst/>
              <a:gdLst/>
              <a:ahLst/>
              <a:cxnLst>
                <a:cxn ang="0">
                  <a:pos x="621" y="0"/>
                </a:cxn>
                <a:cxn ang="0">
                  <a:pos x="528" y="6"/>
                </a:cxn>
                <a:cxn ang="0">
                  <a:pos x="442" y="29"/>
                </a:cxn>
                <a:cxn ang="0">
                  <a:pos x="83" y="226"/>
                </a:cxn>
                <a:cxn ang="0">
                  <a:pos x="0" y="253"/>
                </a:cxn>
                <a:cxn ang="0">
                  <a:pos x="66" y="268"/>
                </a:cxn>
                <a:cxn ang="0">
                  <a:pos x="129" y="270"/>
                </a:cxn>
                <a:cxn ang="0">
                  <a:pos x="224" y="258"/>
                </a:cxn>
                <a:cxn ang="0">
                  <a:pos x="374" y="201"/>
                </a:cxn>
                <a:cxn ang="0">
                  <a:pos x="399" y="184"/>
                </a:cxn>
                <a:cxn ang="0">
                  <a:pos x="429" y="169"/>
                </a:cxn>
                <a:cxn ang="0">
                  <a:pos x="454" y="147"/>
                </a:cxn>
                <a:cxn ang="0">
                  <a:pos x="526" y="102"/>
                </a:cxn>
                <a:cxn ang="0">
                  <a:pos x="627" y="74"/>
                </a:cxn>
                <a:cxn ang="0">
                  <a:pos x="736" y="68"/>
                </a:cxn>
                <a:cxn ang="0">
                  <a:pos x="900" y="85"/>
                </a:cxn>
                <a:cxn ang="0">
                  <a:pos x="846" y="53"/>
                </a:cxn>
                <a:cxn ang="0">
                  <a:pos x="790" y="29"/>
                </a:cxn>
                <a:cxn ang="0">
                  <a:pos x="621" y="0"/>
                </a:cxn>
              </a:cxnLst>
              <a:rect l="0" t="0" r="r" b="b"/>
              <a:pathLst>
                <a:path w="900" h="270">
                  <a:moveTo>
                    <a:pt x="621" y="0"/>
                  </a:moveTo>
                  <a:lnTo>
                    <a:pt x="528" y="6"/>
                  </a:lnTo>
                  <a:lnTo>
                    <a:pt x="442" y="29"/>
                  </a:lnTo>
                  <a:lnTo>
                    <a:pt x="83" y="226"/>
                  </a:lnTo>
                  <a:lnTo>
                    <a:pt x="0" y="253"/>
                  </a:lnTo>
                  <a:lnTo>
                    <a:pt x="66" y="268"/>
                  </a:lnTo>
                  <a:lnTo>
                    <a:pt x="129" y="270"/>
                  </a:lnTo>
                  <a:lnTo>
                    <a:pt x="224" y="258"/>
                  </a:lnTo>
                  <a:lnTo>
                    <a:pt x="374" y="201"/>
                  </a:lnTo>
                  <a:lnTo>
                    <a:pt x="399" y="184"/>
                  </a:lnTo>
                  <a:lnTo>
                    <a:pt x="429" y="169"/>
                  </a:lnTo>
                  <a:lnTo>
                    <a:pt x="454" y="147"/>
                  </a:lnTo>
                  <a:lnTo>
                    <a:pt x="526" y="102"/>
                  </a:lnTo>
                  <a:lnTo>
                    <a:pt x="627" y="74"/>
                  </a:lnTo>
                  <a:lnTo>
                    <a:pt x="736" y="68"/>
                  </a:lnTo>
                  <a:lnTo>
                    <a:pt x="900" y="85"/>
                  </a:lnTo>
                  <a:lnTo>
                    <a:pt x="846" y="53"/>
                  </a:lnTo>
                  <a:lnTo>
                    <a:pt x="790" y="29"/>
                  </a:lnTo>
                  <a:lnTo>
                    <a:pt x="621" y="0"/>
                  </a:lnTo>
                  <a:close/>
                </a:path>
              </a:pathLst>
            </a:custGeom>
            <a:solidFill>
              <a:srgbClr val="000000"/>
            </a:solidFill>
            <a:ln w="9525">
              <a:noFill/>
              <a:round/>
              <a:headEnd/>
              <a:tailEnd/>
            </a:ln>
          </p:spPr>
          <p:txBody>
            <a:bodyPr/>
            <a:lstStyle/>
            <a:p>
              <a:endParaRPr lang="en-GB"/>
            </a:p>
          </p:txBody>
        </p:sp>
        <p:sp>
          <p:nvSpPr>
            <p:cNvPr id="13885" name="Freeform 573"/>
            <p:cNvSpPr>
              <a:spLocks noEditPoints="1"/>
            </p:cNvSpPr>
            <p:nvPr/>
          </p:nvSpPr>
          <p:spPr bwMode="auto">
            <a:xfrm>
              <a:off x="2912" y="1891"/>
              <a:ext cx="153" cy="48"/>
            </a:xfrm>
            <a:custGeom>
              <a:avLst/>
              <a:gdLst/>
              <a:ahLst/>
              <a:cxnLst>
                <a:cxn ang="0">
                  <a:pos x="393" y="23"/>
                </a:cxn>
                <a:cxn ang="0">
                  <a:pos x="192" y="75"/>
                </a:cxn>
                <a:cxn ang="0">
                  <a:pos x="74" y="152"/>
                </a:cxn>
                <a:cxn ang="0">
                  <a:pos x="0" y="230"/>
                </a:cxn>
                <a:cxn ang="0">
                  <a:pos x="85" y="230"/>
                </a:cxn>
                <a:cxn ang="0">
                  <a:pos x="137" y="194"/>
                </a:cxn>
                <a:cxn ang="0">
                  <a:pos x="243" y="92"/>
                </a:cxn>
                <a:cxn ang="0">
                  <a:pos x="292" y="103"/>
                </a:cxn>
                <a:cxn ang="0">
                  <a:pos x="338" y="146"/>
                </a:cxn>
                <a:cxn ang="0">
                  <a:pos x="422" y="158"/>
                </a:cxn>
                <a:cxn ang="0">
                  <a:pos x="304" y="179"/>
                </a:cxn>
                <a:cxn ang="0">
                  <a:pos x="249" y="196"/>
                </a:cxn>
                <a:cxn ang="0">
                  <a:pos x="243" y="238"/>
                </a:cxn>
                <a:cxn ang="0">
                  <a:pos x="332" y="236"/>
                </a:cxn>
                <a:cxn ang="0">
                  <a:pos x="458" y="196"/>
                </a:cxn>
                <a:cxn ang="0">
                  <a:pos x="559" y="173"/>
                </a:cxn>
                <a:cxn ang="0">
                  <a:pos x="579" y="158"/>
                </a:cxn>
                <a:cxn ang="0">
                  <a:pos x="568" y="146"/>
                </a:cxn>
                <a:cxn ang="0">
                  <a:pos x="447" y="152"/>
                </a:cxn>
                <a:cxn ang="0">
                  <a:pos x="490" y="129"/>
                </a:cxn>
                <a:cxn ang="0">
                  <a:pos x="511" y="95"/>
                </a:cxn>
                <a:cxn ang="0">
                  <a:pos x="519" y="56"/>
                </a:cxn>
                <a:cxn ang="0">
                  <a:pos x="553" y="52"/>
                </a:cxn>
                <a:cxn ang="0">
                  <a:pos x="585" y="63"/>
                </a:cxn>
                <a:cxn ang="0">
                  <a:pos x="551" y="112"/>
                </a:cxn>
                <a:cxn ang="0">
                  <a:pos x="660" y="90"/>
                </a:cxn>
                <a:cxn ang="0">
                  <a:pos x="743" y="36"/>
                </a:cxn>
                <a:cxn ang="0">
                  <a:pos x="646" y="0"/>
                </a:cxn>
                <a:cxn ang="0">
                  <a:pos x="408" y="19"/>
                </a:cxn>
                <a:cxn ang="0">
                  <a:pos x="456" y="75"/>
                </a:cxn>
                <a:cxn ang="0">
                  <a:pos x="464" y="67"/>
                </a:cxn>
                <a:cxn ang="0">
                  <a:pos x="481" y="69"/>
                </a:cxn>
                <a:cxn ang="0">
                  <a:pos x="484" y="75"/>
                </a:cxn>
                <a:cxn ang="0">
                  <a:pos x="483" y="92"/>
                </a:cxn>
                <a:cxn ang="0">
                  <a:pos x="477" y="109"/>
                </a:cxn>
                <a:cxn ang="0">
                  <a:pos x="435" y="135"/>
                </a:cxn>
                <a:cxn ang="0">
                  <a:pos x="379" y="135"/>
                </a:cxn>
                <a:cxn ang="0">
                  <a:pos x="338" y="109"/>
                </a:cxn>
                <a:cxn ang="0">
                  <a:pos x="354" y="109"/>
                </a:cxn>
                <a:cxn ang="0">
                  <a:pos x="410" y="118"/>
                </a:cxn>
                <a:cxn ang="0">
                  <a:pos x="466" y="95"/>
                </a:cxn>
                <a:cxn ang="0">
                  <a:pos x="458" y="92"/>
                </a:cxn>
                <a:cxn ang="0">
                  <a:pos x="452" y="80"/>
                </a:cxn>
              </a:cxnLst>
              <a:rect l="0" t="0" r="r" b="b"/>
              <a:pathLst>
                <a:path w="765" h="242">
                  <a:moveTo>
                    <a:pt x="399" y="19"/>
                  </a:moveTo>
                  <a:lnTo>
                    <a:pt x="393" y="23"/>
                  </a:lnTo>
                  <a:lnTo>
                    <a:pt x="338" y="31"/>
                  </a:lnTo>
                  <a:lnTo>
                    <a:pt x="192" y="75"/>
                  </a:lnTo>
                  <a:lnTo>
                    <a:pt x="131" y="101"/>
                  </a:lnTo>
                  <a:lnTo>
                    <a:pt x="74" y="152"/>
                  </a:lnTo>
                  <a:lnTo>
                    <a:pt x="57" y="173"/>
                  </a:lnTo>
                  <a:lnTo>
                    <a:pt x="0" y="230"/>
                  </a:lnTo>
                  <a:lnTo>
                    <a:pt x="45" y="238"/>
                  </a:lnTo>
                  <a:lnTo>
                    <a:pt x="85" y="230"/>
                  </a:lnTo>
                  <a:lnTo>
                    <a:pt x="120" y="210"/>
                  </a:lnTo>
                  <a:lnTo>
                    <a:pt x="137" y="194"/>
                  </a:lnTo>
                  <a:lnTo>
                    <a:pt x="209" y="118"/>
                  </a:lnTo>
                  <a:lnTo>
                    <a:pt x="243" y="92"/>
                  </a:lnTo>
                  <a:lnTo>
                    <a:pt x="281" y="78"/>
                  </a:lnTo>
                  <a:lnTo>
                    <a:pt x="292" y="103"/>
                  </a:lnTo>
                  <a:lnTo>
                    <a:pt x="321" y="135"/>
                  </a:lnTo>
                  <a:lnTo>
                    <a:pt x="338" y="146"/>
                  </a:lnTo>
                  <a:lnTo>
                    <a:pt x="379" y="156"/>
                  </a:lnTo>
                  <a:lnTo>
                    <a:pt x="422" y="158"/>
                  </a:lnTo>
                  <a:lnTo>
                    <a:pt x="332" y="170"/>
                  </a:lnTo>
                  <a:lnTo>
                    <a:pt x="304" y="179"/>
                  </a:lnTo>
                  <a:lnTo>
                    <a:pt x="275" y="185"/>
                  </a:lnTo>
                  <a:lnTo>
                    <a:pt x="249" y="196"/>
                  </a:lnTo>
                  <a:lnTo>
                    <a:pt x="197" y="225"/>
                  </a:lnTo>
                  <a:lnTo>
                    <a:pt x="243" y="238"/>
                  </a:lnTo>
                  <a:lnTo>
                    <a:pt x="289" y="242"/>
                  </a:lnTo>
                  <a:lnTo>
                    <a:pt x="332" y="236"/>
                  </a:lnTo>
                  <a:lnTo>
                    <a:pt x="418" y="213"/>
                  </a:lnTo>
                  <a:lnTo>
                    <a:pt x="458" y="196"/>
                  </a:lnTo>
                  <a:lnTo>
                    <a:pt x="545" y="176"/>
                  </a:lnTo>
                  <a:lnTo>
                    <a:pt x="559" y="173"/>
                  </a:lnTo>
                  <a:lnTo>
                    <a:pt x="570" y="163"/>
                  </a:lnTo>
                  <a:lnTo>
                    <a:pt x="579" y="158"/>
                  </a:lnTo>
                  <a:lnTo>
                    <a:pt x="585" y="146"/>
                  </a:lnTo>
                  <a:lnTo>
                    <a:pt x="568" y="146"/>
                  </a:lnTo>
                  <a:lnTo>
                    <a:pt x="548" y="151"/>
                  </a:lnTo>
                  <a:lnTo>
                    <a:pt x="447" y="152"/>
                  </a:lnTo>
                  <a:lnTo>
                    <a:pt x="433" y="152"/>
                  </a:lnTo>
                  <a:lnTo>
                    <a:pt x="490" y="129"/>
                  </a:lnTo>
                  <a:lnTo>
                    <a:pt x="506" y="112"/>
                  </a:lnTo>
                  <a:lnTo>
                    <a:pt x="511" y="95"/>
                  </a:lnTo>
                  <a:lnTo>
                    <a:pt x="514" y="75"/>
                  </a:lnTo>
                  <a:lnTo>
                    <a:pt x="519" y="56"/>
                  </a:lnTo>
                  <a:lnTo>
                    <a:pt x="536" y="56"/>
                  </a:lnTo>
                  <a:lnTo>
                    <a:pt x="553" y="52"/>
                  </a:lnTo>
                  <a:lnTo>
                    <a:pt x="570" y="56"/>
                  </a:lnTo>
                  <a:lnTo>
                    <a:pt x="585" y="63"/>
                  </a:lnTo>
                  <a:lnTo>
                    <a:pt x="534" y="115"/>
                  </a:lnTo>
                  <a:lnTo>
                    <a:pt x="551" y="112"/>
                  </a:lnTo>
                  <a:lnTo>
                    <a:pt x="596" y="107"/>
                  </a:lnTo>
                  <a:lnTo>
                    <a:pt x="660" y="90"/>
                  </a:lnTo>
                  <a:lnTo>
                    <a:pt x="719" y="58"/>
                  </a:lnTo>
                  <a:lnTo>
                    <a:pt x="743" y="36"/>
                  </a:lnTo>
                  <a:lnTo>
                    <a:pt x="765" y="11"/>
                  </a:lnTo>
                  <a:lnTo>
                    <a:pt x="646" y="0"/>
                  </a:lnTo>
                  <a:lnTo>
                    <a:pt x="489" y="6"/>
                  </a:lnTo>
                  <a:lnTo>
                    <a:pt x="408" y="19"/>
                  </a:lnTo>
                  <a:lnTo>
                    <a:pt x="399" y="19"/>
                  </a:lnTo>
                  <a:close/>
                  <a:moveTo>
                    <a:pt x="456" y="75"/>
                  </a:moveTo>
                  <a:lnTo>
                    <a:pt x="458" y="69"/>
                  </a:lnTo>
                  <a:lnTo>
                    <a:pt x="464" y="67"/>
                  </a:lnTo>
                  <a:lnTo>
                    <a:pt x="477" y="67"/>
                  </a:lnTo>
                  <a:lnTo>
                    <a:pt x="481" y="69"/>
                  </a:lnTo>
                  <a:lnTo>
                    <a:pt x="483" y="69"/>
                  </a:lnTo>
                  <a:lnTo>
                    <a:pt x="484" y="75"/>
                  </a:lnTo>
                  <a:lnTo>
                    <a:pt x="484" y="86"/>
                  </a:lnTo>
                  <a:lnTo>
                    <a:pt x="483" y="92"/>
                  </a:lnTo>
                  <a:lnTo>
                    <a:pt x="483" y="93"/>
                  </a:lnTo>
                  <a:lnTo>
                    <a:pt x="477" y="109"/>
                  </a:lnTo>
                  <a:lnTo>
                    <a:pt x="458" y="124"/>
                  </a:lnTo>
                  <a:lnTo>
                    <a:pt x="435" y="135"/>
                  </a:lnTo>
                  <a:lnTo>
                    <a:pt x="407" y="137"/>
                  </a:lnTo>
                  <a:lnTo>
                    <a:pt x="379" y="135"/>
                  </a:lnTo>
                  <a:lnTo>
                    <a:pt x="354" y="124"/>
                  </a:lnTo>
                  <a:lnTo>
                    <a:pt x="338" y="109"/>
                  </a:lnTo>
                  <a:lnTo>
                    <a:pt x="334" y="95"/>
                  </a:lnTo>
                  <a:lnTo>
                    <a:pt x="354" y="109"/>
                  </a:lnTo>
                  <a:lnTo>
                    <a:pt x="379" y="115"/>
                  </a:lnTo>
                  <a:lnTo>
                    <a:pt x="410" y="118"/>
                  </a:lnTo>
                  <a:lnTo>
                    <a:pt x="464" y="98"/>
                  </a:lnTo>
                  <a:lnTo>
                    <a:pt x="466" y="95"/>
                  </a:lnTo>
                  <a:lnTo>
                    <a:pt x="464" y="95"/>
                  </a:lnTo>
                  <a:lnTo>
                    <a:pt x="458" y="92"/>
                  </a:lnTo>
                  <a:lnTo>
                    <a:pt x="456" y="86"/>
                  </a:lnTo>
                  <a:lnTo>
                    <a:pt x="452" y="80"/>
                  </a:lnTo>
                  <a:lnTo>
                    <a:pt x="456" y="75"/>
                  </a:lnTo>
                  <a:close/>
                </a:path>
              </a:pathLst>
            </a:custGeom>
            <a:solidFill>
              <a:srgbClr val="000000"/>
            </a:solidFill>
            <a:ln w="9525">
              <a:noFill/>
              <a:round/>
              <a:headEnd/>
              <a:tailEnd/>
            </a:ln>
          </p:spPr>
          <p:txBody>
            <a:bodyPr/>
            <a:lstStyle/>
            <a:p>
              <a:endParaRPr lang="en-GB"/>
            </a:p>
          </p:txBody>
        </p:sp>
        <p:sp>
          <p:nvSpPr>
            <p:cNvPr id="13886" name="Freeform 574"/>
            <p:cNvSpPr>
              <a:spLocks/>
            </p:cNvSpPr>
            <p:nvPr/>
          </p:nvSpPr>
          <p:spPr bwMode="auto">
            <a:xfrm>
              <a:off x="3002" y="1904"/>
              <a:ext cx="6" cy="6"/>
            </a:xfrm>
            <a:custGeom>
              <a:avLst/>
              <a:gdLst/>
              <a:ahLst/>
              <a:cxnLst>
                <a:cxn ang="0">
                  <a:pos x="6" y="2"/>
                </a:cxn>
                <a:cxn ang="0">
                  <a:pos x="4" y="8"/>
                </a:cxn>
                <a:cxn ang="0">
                  <a:pos x="0" y="13"/>
                </a:cxn>
                <a:cxn ang="0">
                  <a:pos x="4" y="19"/>
                </a:cxn>
                <a:cxn ang="0">
                  <a:pos x="6" y="25"/>
                </a:cxn>
                <a:cxn ang="0">
                  <a:pos x="12" y="28"/>
                </a:cxn>
                <a:cxn ang="0">
                  <a:pos x="14" y="28"/>
                </a:cxn>
                <a:cxn ang="0">
                  <a:pos x="25" y="28"/>
                </a:cxn>
                <a:cxn ang="0">
                  <a:pos x="31" y="26"/>
                </a:cxn>
                <a:cxn ang="0">
                  <a:pos x="31" y="25"/>
                </a:cxn>
                <a:cxn ang="0">
                  <a:pos x="32" y="19"/>
                </a:cxn>
                <a:cxn ang="0">
                  <a:pos x="32" y="8"/>
                </a:cxn>
                <a:cxn ang="0">
                  <a:pos x="31" y="2"/>
                </a:cxn>
                <a:cxn ang="0">
                  <a:pos x="29" y="2"/>
                </a:cxn>
                <a:cxn ang="0">
                  <a:pos x="25" y="0"/>
                </a:cxn>
                <a:cxn ang="0">
                  <a:pos x="12" y="0"/>
                </a:cxn>
                <a:cxn ang="0">
                  <a:pos x="6" y="2"/>
                </a:cxn>
              </a:cxnLst>
              <a:rect l="0" t="0" r="r" b="b"/>
              <a:pathLst>
                <a:path w="32" h="28">
                  <a:moveTo>
                    <a:pt x="6" y="2"/>
                  </a:moveTo>
                  <a:lnTo>
                    <a:pt x="4" y="8"/>
                  </a:lnTo>
                  <a:lnTo>
                    <a:pt x="0" y="13"/>
                  </a:lnTo>
                  <a:lnTo>
                    <a:pt x="4" y="19"/>
                  </a:lnTo>
                  <a:lnTo>
                    <a:pt x="6" y="25"/>
                  </a:lnTo>
                  <a:lnTo>
                    <a:pt x="12" y="28"/>
                  </a:lnTo>
                  <a:lnTo>
                    <a:pt x="14" y="28"/>
                  </a:lnTo>
                  <a:lnTo>
                    <a:pt x="25" y="28"/>
                  </a:lnTo>
                  <a:lnTo>
                    <a:pt x="31" y="26"/>
                  </a:lnTo>
                  <a:lnTo>
                    <a:pt x="31" y="25"/>
                  </a:lnTo>
                  <a:lnTo>
                    <a:pt x="32" y="19"/>
                  </a:lnTo>
                  <a:lnTo>
                    <a:pt x="32" y="8"/>
                  </a:lnTo>
                  <a:lnTo>
                    <a:pt x="31" y="2"/>
                  </a:lnTo>
                  <a:lnTo>
                    <a:pt x="29" y="2"/>
                  </a:lnTo>
                  <a:lnTo>
                    <a:pt x="25" y="0"/>
                  </a:lnTo>
                  <a:lnTo>
                    <a:pt x="12" y="0"/>
                  </a:lnTo>
                  <a:lnTo>
                    <a:pt x="6" y="2"/>
                  </a:lnTo>
                  <a:close/>
                </a:path>
              </a:pathLst>
            </a:custGeom>
            <a:solidFill>
              <a:srgbClr val="FFFFFF"/>
            </a:solidFill>
            <a:ln w="9525">
              <a:noFill/>
              <a:round/>
              <a:headEnd/>
              <a:tailEnd/>
            </a:ln>
          </p:spPr>
          <p:txBody>
            <a:bodyPr/>
            <a:lstStyle/>
            <a:p>
              <a:endParaRPr lang="en-GB"/>
            </a:p>
          </p:txBody>
        </p:sp>
        <p:sp>
          <p:nvSpPr>
            <p:cNvPr id="13887" name="Freeform 575"/>
            <p:cNvSpPr>
              <a:spLocks/>
            </p:cNvSpPr>
            <p:nvPr/>
          </p:nvSpPr>
          <p:spPr bwMode="auto">
            <a:xfrm>
              <a:off x="2978" y="1909"/>
              <a:ext cx="30" cy="9"/>
            </a:xfrm>
            <a:custGeom>
              <a:avLst/>
              <a:gdLst/>
              <a:ahLst/>
              <a:cxnLst>
                <a:cxn ang="0">
                  <a:pos x="132" y="2"/>
                </a:cxn>
                <a:cxn ang="0">
                  <a:pos x="130" y="5"/>
                </a:cxn>
                <a:cxn ang="0">
                  <a:pos x="76" y="25"/>
                </a:cxn>
                <a:cxn ang="0">
                  <a:pos x="45" y="22"/>
                </a:cxn>
                <a:cxn ang="0">
                  <a:pos x="20" y="16"/>
                </a:cxn>
                <a:cxn ang="0">
                  <a:pos x="0" y="2"/>
                </a:cxn>
                <a:cxn ang="0">
                  <a:pos x="4" y="16"/>
                </a:cxn>
                <a:cxn ang="0">
                  <a:pos x="20" y="31"/>
                </a:cxn>
                <a:cxn ang="0">
                  <a:pos x="45" y="42"/>
                </a:cxn>
                <a:cxn ang="0">
                  <a:pos x="73" y="44"/>
                </a:cxn>
                <a:cxn ang="0">
                  <a:pos x="101" y="42"/>
                </a:cxn>
                <a:cxn ang="0">
                  <a:pos x="124" y="31"/>
                </a:cxn>
                <a:cxn ang="0">
                  <a:pos x="143" y="16"/>
                </a:cxn>
                <a:cxn ang="0">
                  <a:pos x="149" y="0"/>
                </a:cxn>
                <a:cxn ang="0">
                  <a:pos x="143" y="2"/>
                </a:cxn>
                <a:cxn ang="0">
                  <a:pos x="132" y="2"/>
                </a:cxn>
              </a:cxnLst>
              <a:rect l="0" t="0" r="r" b="b"/>
              <a:pathLst>
                <a:path w="149" h="44">
                  <a:moveTo>
                    <a:pt x="132" y="2"/>
                  </a:moveTo>
                  <a:lnTo>
                    <a:pt x="130" y="5"/>
                  </a:lnTo>
                  <a:lnTo>
                    <a:pt x="76" y="25"/>
                  </a:lnTo>
                  <a:lnTo>
                    <a:pt x="45" y="22"/>
                  </a:lnTo>
                  <a:lnTo>
                    <a:pt x="20" y="16"/>
                  </a:lnTo>
                  <a:lnTo>
                    <a:pt x="0" y="2"/>
                  </a:lnTo>
                  <a:lnTo>
                    <a:pt x="4" y="16"/>
                  </a:lnTo>
                  <a:lnTo>
                    <a:pt x="20" y="31"/>
                  </a:lnTo>
                  <a:lnTo>
                    <a:pt x="45" y="42"/>
                  </a:lnTo>
                  <a:lnTo>
                    <a:pt x="73" y="44"/>
                  </a:lnTo>
                  <a:lnTo>
                    <a:pt x="101" y="42"/>
                  </a:lnTo>
                  <a:lnTo>
                    <a:pt x="124" y="31"/>
                  </a:lnTo>
                  <a:lnTo>
                    <a:pt x="143" y="16"/>
                  </a:lnTo>
                  <a:lnTo>
                    <a:pt x="149" y="0"/>
                  </a:lnTo>
                  <a:lnTo>
                    <a:pt x="143" y="2"/>
                  </a:lnTo>
                  <a:lnTo>
                    <a:pt x="132" y="2"/>
                  </a:lnTo>
                  <a:close/>
                </a:path>
              </a:pathLst>
            </a:custGeom>
            <a:solidFill>
              <a:srgbClr val="00FF7F"/>
            </a:solidFill>
            <a:ln w="9525">
              <a:noFill/>
              <a:round/>
              <a:headEnd/>
              <a:tailEnd/>
            </a:ln>
          </p:spPr>
          <p:txBody>
            <a:bodyPr/>
            <a:lstStyle/>
            <a:p>
              <a:endParaRPr lang="en-GB"/>
            </a:p>
          </p:txBody>
        </p:sp>
        <p:sp>
          <p:nvSpPr>
            <p:cNvPr id="13888" name="Freeform 576"/>
            <p:cNvSpPr>
              <a:spLocks/>
            </p:cNvSpPr>
            <p:nvPr/>
          </p:nvSpPr>
          <p:spPr bwMode="auto">
            <a:xfrm>
              <a:off x="2998" y="1901"/>
              <a:ext cx="31" cy="20"/>
            </a:xfrm>
            <a:custGeom>
              <a:avLst/>
              <a:gdLst/>
              <a:ahLst/>
              <a:cxnLst>
                <a:cxn ang="0">
                  <a:pos x="81" y="23"/>
                </a:cxn>
                <a:cxn ang="0">
                  <a:pos x="78" y="43"/>
                </a:cxn>
                <a:cxn ang="0">
                  <a:pos x="73" y="60"/>
                </a:cxn>
                <a:cxn ang="0">
                  <a:pos x="57" y="77"/>
                </a:cxn>
                <a:cxn ang="0">
                  <a:pos x="0" y="100"/>
                </a:cxn>
                <a:cxn ang="0">
                  <a:pos x="14" y="100"/>
                </a:cxn>
                <a:cxn ang="0">
                  <a:pos x="73" y="83"/>
                </a:cxn>
                <a:cxn ang="0">
                  <a:pos x="118" y="60"/>
                </a:cxn>
                <a:cxn ang="0">
                  <a:pos x="101" y="63"/>
                </a:cxn>
                <a:cxn ang="0">
                  <a:pos x="152" y="11"/>
                </a:cxn>
                <a:cxn ang="0">
                  <a:pos x="137" y="4"/>
                </a:cxn>
                <a:cxn ang="0">
                  <a:pos x="120" y="0"/>
                </a:cxn>
                <a:cxn ang="0">
                  <a:pos x="103" y="4"/>
                </a:cxn>
                <a:cxn ang="0">
                  <a:pos x="86" y="4"/>
                </a:cxn>
                <a:cxn ang="0">
                  <a:pos x="81" y="23"/>
                </a:cxn>
              </a:cxnLst>
              <a:rect l="0" t="0" r="r" b="b"/>
              <a:pathLst>
                <a:path w="152" h="100">
                  <a:moveTo>
                    <a:pt x="81" y="23"/>
                  </a:moveTo>
                  <a:lnTo>
                    <a:pt x="78" y="43"/>
                  </a:lnTo>
                  <a:lnTo>
                    <a:pt x="73" y="60"/>
                  </a:lnTo>
                  <a:lnTo>
                    <a:pt x="57" y="77"/>
                  </a:lnTo>
                  <a:lnTo>
                    <a:pt x="0" y="100"/>
                  </a:lnTo>
                  <a:lnTo>
                    <a:pt x="14" y="100"/>
                  </a:lnTo>
                  <a:lnTo>
                    <a:pt x="73" y="83"/>
                  </a:lnTo>
                  <a:lnTo>
                    <a:pt x="118" y="60"/>
                  </a:lnTo>
                  <a:lnTo>
                    <a:pt x="101" y="63"/>
                  </a:lnTo>
                  <a:lnTo>
                    <a:pt x="152" y="11"/>
                  </a:lnTo>
                  <a:lnTo>
                    <a:pt x="137" y="4"/>
                  </a:lnTo>
                  <a:lnTo>
                    <a:pt x="120" y="0"/>
                  </a:lnTo>
                  <a:lnTo>
                    <a:pt x="103" y="4"/>
                  </a:lnTo>
                  <a:lnTo>
                    <a:pt x="86" y="4"/>
                  </a:lnTo>
                  <a:lnTo>
                    <a:pt x="81" y="23"/>
                  </a:lnTo>
                  <a:close/>
                </a:path>
              </a:pathLst>
            </a:custGeom>
            <a:solidFill>
              <a:srgbClr val="FFFFFF"/>
            </a:solidFill>
            <a:ln w="9525">
              <a:noFill/>
              <a:round/>
              <a:headEnd/>
              <a:tailEnd/>
            </a:ln>
          </p:spPr>
          <p:txBody>
            <a:bodyPr/>
            <a:lstStyle/>
            <a:p>
              <a:endParaRPr lang="en-GB"/>
            </a:p>
          </p:txBody>
        </p:sp>
        <p:sp>
          <p:nvSpPr>
            <p:cNvPr id="13889" name="Freeform 577"/>
            <p:cNvSpPr>
              <a:spLocks/>
            </p:cNvSpPr>
            <p:nvPr/>
          </p:nvSpPr>
          <p:spPr bwMode="auto">
            <a:xfrm>
              <a:off x="2939" y="1906"/>
              <a:ext cx="57" cy="23"/>
            </a:xfrm>
            <a:custGeom>
              <a:avLst/>
              <a:gdLst/>
              <a:ahLst/>
              <a:cxnLst>
                <a:cxn ang="0">
                  <a:pos x="144" y="0"/>
                </a:cxn>
                <a:cxn ang="0">
                  <a:pos x="106" y="14"/>
                </a:cxn>
                <a:cxn ang="0">
                  <a:pos x="72" y="40"/>
                </a:cxn>
                <a:cxn ang="0">
                  <a:pos x="0" y="116"/>
                </a:cxn>
                <a:cxn ang="0">
                  <a:pos x="167" y="101"/>
                </a:cxn>
                <a:cxn ang="0">
                  <a:pos x="195" y="92"/>
                </a:cxn>
                <a:cxn ang="0">
                  <a:pos x="285" y="80"/>
                </a:cxn>
                <a:cxn ang="0">
                  <a:pos x="242" y="78"/>
                </a:cxn>
                <a:cxn ang="0">
                  <a:pos x="201" y="68"/>
                </a:cxn>
                <a:cxn ang="0">
                  <a:pos x="184" y="57"/>
                </a:cxn>
                <a:cxn ang="0">
                  <a:pos x="155" y="25"/>
                </a:cxn>
                <a:cxn ang="0">
                  <a:pos x="144" y="0"/>
                </a:cxn>
              </a:cxnLst>
              <a:rect l="0" t="0" r="r" b="b"/>
              <a:pathLst>
                <a:path w="285" h="116">
                  <a:moveTo>
                    <a:pt x="144" y="0"/>
                  </a:moveTo>
                  <a:lnTo>
                    <a:pt x="106" y="14"/>
                  </a:lnTo>
                  <a:lnTo>
                    <a:pt x="72" y="40"/>
                  </a:lnTo>
                  <a:lnTo>
                    <a:pt x="0" y="116"/>
                  </a:lnTo>
                  <a:lnTo>
                    <a:pt x="167" y="101"/>
                  </a:lnTo>
                  <a:lnTo>
                    <a:pt x="195" y="92"/>
                  </a:lnTo>
                  <a:lnTo>
                    <a:pt x="285" y="80"/>
                  </a:lnTo>
                  <a:lnTo>
                    <a:pt x="242" y="78"/>
                  </a:lnTo>
                  <a:lnTo>
                    <a:pt x="201" y="68"/>
                  </a:lnTo>
                  <a:lnTo>
                    <a:pt x="184" y="57"/>
                  </a:lnTo>
                  <a:lnTo>
                    <a:pt x="155" y="25"/>
                  </a:lnTo>
                  <a:lnTo>
                    <a:pt x="144" y="0"/>
                  </a:lnTo>
                  <a:close/>
                </a:path>
              </a:pathLst>
            </a:custGeom>
            <a:solidFill>
              <a:srgbClr val="FFFFFF"/>
            </a:solidFill>
            <a:ln w="9525">
              <a:noFill/>
              <a:round/>
              <a:headEnd/>
              <a:tailEnd/>
            </a:ln>
          </p:spPr>
          <p:txBody>
            <a:bodyPr/>
            <a:lstStyle/>
            <a:p>
              <a:endParaRPr lang="en-GB"/>
            </a:p>
          </p:txBody>
        </p:sp>
        <p:sp>
          <p:nvSpPr>
            <p:cNvPr id="13890" name="Freeform 578"/>
            <p:cNvSpPr>
              <a:spLocks/>
            </p:cNvSpPr>
            <p:nvPr/>
          </p:nvSpPr>
          <p:spPr bwMode="auto">
            <a:xfrm>
              <a:off x="2844" y="2054"/>
              <a:ext cx="60" cy="66"/>
            </a:xfrm>
            <a:custGeom>
              <a:avLst/>
              <a:gdLst/>
              <a:ahLst/>
              <a:cxnLst>
                <a:cxn ang="0">
                  <a:pos x="9" y="58"/>
                </a:cxn>
                <a:cxn ang="0">
                  <a:pos x="0" y="92"/>
                </a:cxn>
                <a:cxn ang="0">
                  <a:pos x="0" y="170"/>
                </a:cxn>
                <a:cxn ang="0">
                  <a:pos x="20" y="288"/>
                </a:cxn>
                <a:cxn ang="0">
                  <a:pos x="28" y="309"/>
                </a:cxn>
                <a:cxn ang="0">
                  <a:pos x="48" y="322"/>
                </a:cxn>
                <a:cxn ang="0">
                  <a:pos x="98" y="332"/>
                </a:cxn>
                <a:cxn ang="0">
                  <a:pos x="127" y="328"/>
                </a:cxn>
                <a:cxn ang="0">
                  <a:pos x="149" y="320"/>
                </a:cxn>
                <a:cxn ang="0">
                  <a:pos x="169" y="303"/>
                </a:cxn>
                <a:cxn ang="0">
                  <a:pos x="213" y="236"/>
                </a:cxn>
                <a:cxn ang="0">
                  <a:pos x="236" y="191"/>
                </a:cxn>
                <a:cxn ang="0">
                  <a:pos x="287" y="193"/>
                </a:cxn>
                <a:cxn ang="0">
                  <a:pos x="304" y="187"/>
                </a:cxn>
                <a:cxn ang="0">
                  <a:pos x="258" y="153"/>
                </a:cxn>
                <a:cxn ang="0">
                  <a:pos x="236" y="142"/>
                </a:cxn>
                <a:cxn ang="0">
                  <a:pos x="104" y="109"/>
                </a:cxn>
                <a:cxn ang="0">
                  <a:pos x="140" y="142"/>
                </a:cxn>
                <a:cxn ang="0">
                  <a:pos x="129" y="148"/>
                </a:cxn>
                <a:cxn ang="0">
                  <a:pos x="118" y="149"/>
                </a:cxn>
                <a:cxn ang="0">
                  <a:pos x="106" y="153"/>
                </a:cxn>
                <a:cxn ang="0">
                  <a:pos x="90" y="155"/>
                </a:cxn>
                <a:cxn ang="0">
                  <a:pos x="68" y="155"/>
                </a:cxn>
                <a:cxn ang="0">
                  <a:pos x="56" y="149"/>
                </a:cxn>
                <a:cxn ang="0">
                  <a:pos x="48" y="143"/>
                </a:cxn>
                <a:cxn ang="0">
                  <a:pos x="34" y="109"/>
                </a:cxn>
                <a:cxn ang="0">
                  <a:pos x="37" y="71"/>
                </a:cxn>
                <a:cxn ang="0">
                  <a:pos x="62" y="0"/>
                </a:cxn>
                <a:cxn ang="0">
                  <a:pos x="31" y="25"/>
                </a:cxn>
                <a:cxn ang="0">
                  <a:pos x="9" y="58"/>
                </a:cxn>
              </a:cxnLst>
              <a:rect l="0" t="0" r="r" b="b"/>
              <a:pathLst>
                <a:path w="304" h="332">
                  <a:moveTo>
                    <a:pt x="9" y="58"/>
                  </a:moveTo>
                  <a:lnTo>
                    <a:pt x="0" y="92"/>
                  </a:lnTo>
                  <a:lnTo>
                    <a:pt x="0" y="170"/>
                  </a:lnTo>
                  <a:lnTo>
                    <a:pt x="20" y="288"/>
                  </a:lnTo>
                  <a:lnTo>
                    <a:pt x="28" y="309"/>
                  </a:lnTo>
                  <a:lnTo>
                    <a:pt x="48" y="322"/>
                  </a:lnTo>
                  <a:lnTo>
                    <a:pt x="98" y="332"/>
                  </a:lnTo>
                  <a:lnTo>
                    <a:pt x="127" y="328"/>
                  </a:lnTo>
                  <a:lnTo>
                    <a:pt x="149" y="320"/>
                  </a:lnTo>
                  <a:lnTo>
                    <a:pt x="169" y="303"/>
                  </a:lnTo>
                  <a:lnTo>
                    <a:pt x="213" y="236"/>
                  </a:lnTo>
                  <a:lnTo>
                    <a:pt x="236" y="191"/>
                  </a:lnTo>
                  <a:lnTo>
                    <a:pt x="287" y="193"/>
                  </a:lnTo>
                  <a:lnTo>
                    <a:pt x="304" y="187"/>
                  </a:lnTo>
                  <a:lnTo>
                    <a:pt x="258" y="153"/>
                  </a:lnTo>
                  <a:lnTo>
                    <a:pt x="236" y="142"/>
                  </a:lnTo>
                  <a:lnTo>
                    <a:pt x="104" y="109"/>
                  </a:lnTo>
                  <a:lnTo>
                    <a:pt x="140" y="142"/>
                  </a:lnTo>
                  <a:lnTo>
                    <a:pt x="129" y="148"/>
                  </a:lnTo>
                  <a:lnTo>
                    <a:pt x="118" y="149"/>
                  </a:lnTo>
                  <a:lnTo>
                    <a:pt x="106" y="153"/>
                  </a:lnTo>
                  <a:lnTo>
                    <a:pt x="90" y="155"/>
                  </a:lnTo>
                  <a:lnTo>
                    <a:pt x="68" y="155"/>
                  </a:lnTo>
                  <a:lnTo>
                    <a:pt x="56" y="149"/>
                  </a:lnTo>
                  <a:lnTo>
                    <a:pt x="48" y="143"/>
                  </a:lnTo>
                  <a:lnTo>
                    <a:pt x="34" y="109"/>
                  </a:lnTo>
                  <a:lnTo>
                    <a:pt x="37" y="71"/>
                  </a:lnTo>
                  <a:lnTo>
                    <a:pt x="62" y="0"/>
                  </a:lnTo>
                  <a:lnTo>
                    <a:pt x="31" y="25"/>
                  </a:lnTo>
                  <a:lnTo>
                    <a:pt x="9" y="58"/>
                  </a:lnTo>
                  <a:close/>
                </a:path>
              </a:pathLst>
            </a:custGeom>
            <a:solidFill>
              <a:srgbClr val="000000"/>
            </a:solidFill>
            <a:ln w="9525">
              <a:noFill/>
              <a:round/>
              <a:headEnd/>
              <a:tailEnd/>
            </a:ln>
          </p:spPr>
          <p:txBody>
            <a:bodyPr/>
            <a:lstStyle/>
            <a:p>
              <a:endParaRPr lang="en-GB"/>
            </a:p>
          </p:txBody>
        </p:sp>
        <p:sp>
          <p:nvSpPr>
            <p:cNvPr id="13891" name="Freeform 579"/>
            <p:cNvSpPr>
              <a:spLocks/>
            </p:cNvSpPr>
            <p:nvPr/>
          </p:nvSpPr>
          <p:spPr bwMode="auto">
            <a:xfrm>
              <a:off x="2937" y="2026"/>
              <a:ext cx="46" cy="45"/>
            </a:xfrm>
            <a:custGeom>
              <a:avLst/>
              <a:gdLst/>
              <a:ahLst/>
              <a:cxnLst>
                <a:cxn ang="0">
                  <a:pos x="108" y="71"/>
                </a:cxn>
                <a:cxn ang="0">
                  <a:pos x="120" y="107"/>
                </a:cxn>
                <a:cxn ang="0">
                  <a:pos x="102" y="189"/>
                </a:cxn>
                <a:cxn ang="0">
                  <a:pos x="108" y="225"/>
                </a:cxn>
                <a:cxn ang="0">
                  <a:pos x="124" y="217"/>
                </a:cxn>
                <a:cxn ang="0">
                  <a:pos x="169" y="184"/>
                </a:cxn>
                <a:cxn ang="0">
                  <a:pos x="183" y="172"/>
                </a:cxn>
                <a:cxn ang="0">
                  <a:pos x="197" y="160"/>
                </a:cxn>
                <a:cxn ang="0">
                  <a:pos x="220" y="127"/>
                </a:cxn>
                <a:cxn ang="0">
                  <a:pos x="226" y="110"/>
                </a:cxn>
                <a:cxn ang="0">
                  <a:pos x="230" y="90"/>
                </a:cxn>
                <a:cxn ang="0">
                  <a:pos x="225" y="72"/>
                </a:cxn>
                <a:cxn ang="0">
                  <a:pos x="211" y="60"/>
                </a:cxn>
                <a:cxn ang="0">
                  <a:pos x="137" y="29"/>
                </a:cxn>
                <a:cxn ang="0">
                  <a:pos x="0" y="0"/>
                </a:cxn>
                <a:cxn ang="0">
                  <a:pos x="8" y="15"/>
                </a:cxn>
                <a:cxn ang="0">
                  <a:pos x="34" y="32"/>
                </a:cxn>
                <a:cxn ang="0">
                  <a:pos x="82" y="49"/>
                </a:cxn>
                <a:cxn ang="0">
                  <a:pos x="97" y="59"/>
                </a:cxn>
                <a:cxn ang="0">
                  <a:pos x="108" y="71"/>
                </a:cxn>
              </a:cxnLst>
              <a:rect l="0" t="0" r="r" b="b"/>
              <a:pathLst>
                <a:path w="230" h="225">
                  <a:moveTo>
                    <a:pt x="108" y="71"/>
                  </a:moveTo>
                  <a:lnTo>
                    <a:pt x="120" y="107"/>
                  </a:lnTo>
                  <a:lnTo>
                    <a:pt x="102" y="189"/>
                  </a:lnTo>
                  <a:lnTo>
                    <a:pt x="108" y="225"/>
                  </a:lnTo>
                  <a:lnTo>
                    <a:pt x="124" y="217"/>
                  </a:lnTo>
                  <a:lnTo>
                    <a:pt x="169" y="184"/>
                  </a:lnTo>
                  <a:lnTo>
                    <a:pt x="183" y="172"/>
                  </a:lnTo>
                  <a:lnTo>
                    <a:pt x="197" y="160"/>
                  </a:lnTo>
                  <a:lnTo>
                    <a:pt x="220" y="127"/>
                  </a:lnTo>
                  <a:lnTo>
                    <a:pt x="226" y="110"/>
                  </a:lnTo>
                  <a:lnTo>
                    <a:pt x="230" y="90"/>
                  </a:lnTo>
                  <a:lnTo>
                    <a:pt x="225" y="72"/>
                  </a:lnTo>
                  <a:lnTo>
                    <a:pt x="211" y="60"/>
                  </a:lnTo>
                  <a:lnTo>
                    <a:pt x="137" y="29"/>
                  </a:lnTo>
                  <a:lnTo>
                    <a:pt x="0" y="0"/>
                  </a:lnTo>
                  <a:lnTo>
                    <a:pt x="8" y="15"/>
                  </a:lnTo>
                  <a:lnTo>
                    <a:pt x="34" y="32"/>
                  </a:lnTo>
                  <a:lnTo>
                    <a:pt x="82" y="49"/>
                  </a:lnTo>
                  <a:lnTo>
                    <a:pt x="97" y="59"/>
                  </a:lnTo>
                  <a:lnTo>
                    <a:pt x="108" y="71"/>
                  </a:lnTo>
                  <a:close/>
                </a:path>
              </a:pathLst>
            </a:custGeom>
            <a:solidFill>
              <a:srgbClr val="000000"/>
            </a:solidFill>
            <a:ln w="9525">
              <a:noFill/>
              <a:round/>
              <a:headEnd/>
              <a:tailEnd/>
            </a:ln>
          </p:spPr>
          <p:txBody>
            <a:bodyPr/>
            <a:lstStyle/>
            <a:p>
              <a:endParaRPr lang="en-GB"/>
            </a:p>
          </p:txBody>
        </p:sp>
        <p:sp>
          <p:nvSpPr>
            <p:cNvPr id="13892" name="Freeform 580"/>
            <p:cNvSpPr>
              <a:spLocks/>
            </p:cNvSpPr>
            <p:nvPr/>
          </p:nvSpPr>
          <p:spPr bwMode="auto">
            <a:xfrm>
              <a:off x="2918" y="2053"/>
              <a:ext cx="26" cy="20"/>
            </a:xfrm>
            <a:custGeom>
              <a:avLst/>
              <a:gdLst/>
              <a:ahLst/>
              <a:cxnLst>
                <a:cxn ang="0">
                  <a:pos x="114" y="0"/>
                </a:cxn>
                <a:cxn ang="0">
                  <a:pos x="97" y="3"/>
                </a:cxn>
                <a:cxn ang="0">
                  <a:pos x="76" y="11"/>
                </a:cxn>
                <a:cxn ang="0">
                  <a:pos x="59" y="22"/>
                </a:cxn>
                <a:cxn ang="0">
                  <a:pos x="28" y="45"/>
                </a:cxn>
                <a:cxn ang="0">
                  <a:pos x="6" y="80"/>
                </a:cxn>
                <a:cxn ang="0">
                  <a:pos x="0" y="99"/>
                </a:cxn>
                <a:cxn ang="0">
                  <a:pos x="8" y="95"/>
                </a:cxn>
                <a:cxn ang="0">
                  <a:pos x="19" y="92"/>
                </a:cxn>
                <a:cxn ang="0">
                  <a:pos x="84" y="62"/>
                </a:cxn>
                <a:cxn ang="0">
                  <a:pos x="97" y="61"/>
                </a:cxn>
                <a:cxn ang="0">
                  <a:pos x="112" y="56"/>
                </a:cxn>
                <a:cxn ang="0">
                  <a:pos x="120" y="44"/>
                </a:cxn>
                <a:cxn ang="0">
                  <a:pos x="126" y="28"/>
                </a:cxn>
                <a:cxn ang="0">
                  <a:pos x="124" y="16"/>
                </a:cxn>
                <a:cxn ang="0">
                  <a:pos x="114" y="0"/>
                </a:cxn>
              </a:cxnLst>
              <a:rect l="0" t="0" r="r" b="b"/>
              <a:pathLst>
                <a:path w="126" h="99">
                  <a:moveTo>
                    <a:pt x="114" y="0"/>
                  </a:moveTo>
                  <a:lnTo>
                    <a:pt x="97" y="3"/>
                  </a:lnTo>
                  <a:lnTo>
                    <a:pt x="76" y="11"/>
                  </a:lnTo>
                  <a:lnTo>
                    <a:pt x="59" y="22"/>
                  </a:lnTo>
                  <a:lnTo>
                    <a:pt x="28" y="45"/>
                  </a:lnTo>
                  <a:lnTo>
                    <a:pt x="6" y="80"/>
                  </a:lnTo>
                  <a:lnTo>
                    <a:pt x="0" y="99"/>
                  </a:lnTo>
                  <a:lnTo>
                    <a:pt x="8" y="95"/>
                  </a:lnTo>
                  <a:lnTo>
                    <a:pt x="19" y="92"/>
                  </a:lnTo>
                  <a:lnTo>
                    <a:pt x="84" y="62"/>
                  </a:lnTo>
                  <a:lnTo>
                    <a:pt x="97" y="61"/>
                  </a:lnTo>
                  <a:lnTo>
                    <a:pt x="112" y="56"/>
                  </a:lnTo>
                  <a:lnTo>
                    <a:pt x="120" y="44"/>
                  </a:lnTo>
                  <a:lnTo>
                    <a:pt x="126" y="28"/>
                  </a:lnTo>
                  <a:lnTo>
                    <a:pt x="124" y="16"/>
                  </a:lnTo>
                  <a:lnTo>
                    <a:pt x="114" y="0"/>
                  </a:lnTo>
                  <a:close/>
                </a:path>
              </a:pathLst>
            </a:custGeom>
            <a:solidFill>
              <a:srgbClr val="000000"/>
            </a:solidFill>
            <a:ln w="9525">
              <a:noFill/>
              <a:round/>
              <a:headEnd/>
              <a:tailEnd/>
            </a:ln>
          </p:spPr>
          <p:txBody>
            <a:bodyPr/>
            <a:lstStyle/>
            <a:p>
              <a:endParaRPr lang="en-GB"/>
            </a:p>
          </p:txBody>
        </p:sp>
        <p:sp>
          <p:nvSpPr>
            <p:cNvPr id="13893" name="Freeform 581"/>
            <p:cNvSpPr>
              <a:spLocks/>
            </p:cNvSpPr>
            <p:nvPr/>
          </p:nvSpPr>
          <p:spPr bwMode="auto">
            <a:xfrm>
              <a:off x="2912" y="2098"/>
              <a:ext cx="17" cy="29"/>
            </a:xfrm>
            <a:custGeom>
              <a:avLst/>
              <a:gdLst/>
              <a:ahLst/>
              <a:cxnLst>
                <a:cxn ang="0">
                  <a:pos x="11" y="3"/>
                </a:cxn>
                <a:cxn ang="0">
                  <a:pos x="0" y="0"/>
                </a:cxn>
                <a:cxn ang="0">
                  <a:pos x="11" y="110"/>
                </a:cxn>
                <a:cxn ang="0">
                  <a:pos x="19" y="144"/>
                </a:cxn>
                <a:cxn ang="0">
                  <a:pos x="42" y="121"/>
                </a:cxn>
                <a:cxn ang="0">
                  <a:pos x="59" y="92"/>
                </a:cxn>
                <a:cxn ang="0">
                  <a:pos x="85" y="34"/>
                </a:cxn>
                <a:cxn ang="0">
                  <a:pos x="42" y="11"/>
                </a:cxn>
                <a:cxn ang="0">
                  <a:pos x="34" y="9"/>
                </a:cxn>
                <a:cxn ang="0">
                  <a:pos x="23" y="3"/>
                </a:cxn>
                <a:cxn ang="0">
                  <a:pos x="11" y="3"/>
                </a:cxn>
              </a:cxnLst>
              <a:rect l="0" t="0" r="r" b="b"/>
              <a:pathLst>
                <a:path w="85" h="144">
                  <a:moveTo>
                    <a:pt x="11" y="3"/>
                  </a:moveTo>
                  <a:lnTo>
                    <a:pt x="0" y="0"/>
                  </a:lnTo>
                  <a:lnTo>
                    <a:pt x="11" y="110"/>
                  </a:lnTo>
                  <a:lnTo>
                    <a:pt x="19" y="144"/>
                  </a:lnTo>
                  <a:lnTo>
                    <a:pt x="42" y="121"/>
                  </a:lnTo>
                  <a:lnTo>
                    <a:pt x="59" y="92"/>
                  </a:lnTo>
                  <a:lnTo>
                    <a:pt x="85" y="34"/>
                  </a:lnTo>
                  <a:lnTo>
                    <a:pt x="42" y="11"/>
                  </a:lnTo>
                  <a:lnTo>
                    <a:pt x="34" y="9"/>
                  </a:lnTo>
                  <a:lnTo>
                    <a:pt x="23" y="3"/>
                  </a:lnTo>
                  <a:lnTo>
                    <a:pt x="11" y="3"/>
                  </a:lnTo>
                  <a:close/>
                </a:path>
              </a:pathLst>
            </a:custGeom>
            <a:solidFill>
              <a:srgbClr val="000000"/>
            </a:solidFill>
            <a:ln w="9525">
              <a:noFill/>
              <a:round/>
              <a:headEnd/>
              <a:tailEnd/>
            </a:ln>
          </p:spPr>
          <p:txBody>
            <a:bodyPr/>
            <a:lstStyle/>
            <a:p>
              <a:endParaRPr lang="en-GB"/>
            </a:p>
          </p:txBody>
        </p:sp>
        <p:sp>
          <p:nvSpPr>
            <p:cNvPr id="13894" name="Freeform 582"/>
            <p:cNvSpPr>
              <a:spLocks/>
            </p:cNvSpPr>
            <p:nvPr/>
          </p:nvSpPr>
          <p:spPr bwMode="auto">
            <a:xfrm>
              <a:off x="3098" y="1936"/>
              <a:ext cx="35" cy="155"/>
            </a:xfrm>
            <a:custGeom>
              <a:avLst/>
              <a:gdLst/>
              <a:ahLst/>
              <a:cxnLst>
                <a:cxn ang="0">
                  <a:pos x="70" y="49"/>
                </a:cxn>
                <a:cxn ang="0">
                  <a:pos x="59" y="0"/>
                </a:cxn>
                <a:cxn ang="0">
                  <a:pos x="66" y="51"/>
                </a:cxn>
                <a:cxn ang="0">
                  <a:pos x="81" y="103"/>
                </a:cxn>
                <a:cxn ang="0">
                  <a:pos x="88" y="156"/>
                </a:cxn>
                <a:cxn ang="0">
                  <a:pos x="83" y="207"/>
                </a:cxn>
                <a:cxn ang="0">
                  <a:pos x="11" y="486"/>
                </a:cxn>
                <a:cxn ang="0">
                  <a:pos x="0" y="561"/>
                </a:cxn>
                <a:cxn ang="0">
                  <a:pos x="0" y="632"/>
                </a:cxn>
                <a:cxn ang="0">
                  <a:pos x="26" y="777"/>
                </a:cxn>
                <a:cxn ang="0">
                  <a:pos x="29" y="725"/>
                </a:cxn>
                <a:cxn ang="0">
                  <a:pos x="47" y="626"/>
                </a:cxn>
                <a:cxn ang="0">
                  <a:pos x="77" y="526"/>
                </a:cxn>
                <a:cxn ang="0">
                  <a:pos x="172" y="336"/>
                </a:cxn>
                <a:cxn ang="0">
                  <a:pos x="176" y="286"/>
                </a:cxn>
                <a:cxn ang="0">
                  <a:pos x="167" y="239"/>
                </a:cxn>
                <a:cxn ang="0">
                  <a:pos x="147" y="190"/>
                </a:cxn>
                <a:cxn ang="0">
                  <a:pos x="70" y="49"/>
                </a:cxn>
              </a:cxnLst>
              <a:rect l="0" t="0" r="r" b="b"/>
              <a:pathLst>
                <a:path w="176" h="777">
                  <a:moveTo>
                    <a:pt x="70" y="49"/>
                  </a:moveTo>
                  <a:lnTo>
                    <a:pt x="59" y="0"/>
                  </a:lnTo>
                  <a:lnTo>
                    <a:pt x="66" y="51"/>
                  </a:lnTo>
                  <a:lnTo>
                    <a:pt x="81" y="103"/>
                  </a:lnTo>
                  <a:lnTo>
                    <a:pt x="88" y="156"/>
                  </a:lnTo>
                  <a:lnTo>
                    <a:pt x="83" y="207"/>
                  </a:lnTo>
                  <a:lnTo>
                    <a:pt x="11" y="486"/>
                  </a:lnTo>
                  <a:lnTo>
                    <a:pt x="0" y="561"/>
                  </a:lnTo>
                  <a:lnTo>
                    <a:pt x="0" y="632"/>
                  </a:lnTo>
                  <a:lnTo>
                    <a:pt x="26" y="777"/>
                  </a:lnTo>
                  <a:lnTo>
                    <a:pt x="29" y="725"/>
                  </a:lnTo>
                  <a:lnTo>
                    <a:pt x="47" y="626"/>
                  </a:lnTo>
                  <a:lnTo>
                    <a:pt x="77" y="526"/>
                  </a:lnTo>
                  <a:lnTo>
                    <a:pt x="172" y="336"/>
                  </a:lnTo>
                  <a:lnTo>
                    <a:pt x="176" y="286"/>
                  </a:lnTo>
                  <a:lnTo>
                    <a:pt x="167" y="239"/>
                  </a:lnTo>
                  <a:lnTo>
                    <a:pt x="147" y="190"/>
                  </a:lnTo>
                  <a:lnTo>
                    <a:pt x="70" y="49"/>
                  </a:lnTo>
                  <a:close/>
                </a:path>
              </a:pathLst>
            </a:custGeom>
            <a:solidFill>
              <a:srgbClr val="000000"/>
            </a:solidFill>
            <a:ln w="9525">
              <a:noFill/>
              <a:round/>
              <a:headEnd/>
              <a:tailEnd/>
            </a:ln>
          </p:spPr>
          <p:txBody>
            <a:bodyPr/>
            <a:lstStyle/>
            <a:p>
              <a:endParaRPr lang="en-GB"/>
            </a:p>
          </p:txBody>
        </p:sp>
        <p:sp>
          <p:nvSpPr>
            <p:cNvPr id="13895" name="Freeform 583"/>
            <p:cNvSpPr>
              <a:spLocks/>
            </p:cNvSpPr>
            <p:nvPr/>
          </p:nvSpPr>
          <p:spPr bwMode="auto">
            <a:xfrm>
              <a:off x="3191" y="1925"/>
              <a:ext cx="34" cy="121"/>
            </a:xfrm>
            <a:custGeom>
              <a:avLst/>
              <a:gdLst/>
              <a:ahLst/>
              <a:cxnLst>
                <a:cxn ang="0">
                  <a:pos x="167" y="141"/>
                </a:cxn>
                <a:cxn ang="0">
                  <a:pos x="161" y="89"/>
                </a:cxn>
                <a:cxn ang="0">
                  <a:pos x="142" y="40"/>
                </a:cxn>
                <a:cxn ang="0">
                  <a:pos x="108" y="0"/>
                </a:cxn>
                <a:cxn ang="0">
                  <a:pos x="83" y="152"/>
                </a:cxn>
                <a:cxn ang="0">
                  <a:pos x="12" y="374"/>
                </a:cxn>
                <a:cxn ang="0">
                  <a:pos x="0" y="451"/>
                </a:cxn>
                <a:cxn ang="0">
                  <a:pos x="1" y="530"/>
                </a:cxn>
                <a:cxn ang="0">
                  <a:pos x="23" y="608"/>
                </a:cxn>
                <a:cxn ang="0">
                  <a:pos x="43" y="509"/>
                </a:cxn>
                <a:cxn ang="0">
                  <a:pos x="77" y="417"/>
                </a:cxn>
                <a:cxn ang="0">
                  <a:pos x="102" y="547"/>
                </a:cxn>
                <a:cxn ang="0">
                  <a:pos x="118" y="586"/>
                </a:cxn>
                <a:cxn ang="0">
                  <a:pos x="136" y="515"/>
                </a:cxn>
                <a:cxn ang="0">
                  <a:pos x="124" y="290"/>
                </a:cxn>
                <a:cxn ang="0">
                  <a:pos x="130" y="265"/>
                </a:cxn>
                <a:cxn ang="0">
                  <a:pos x="156" y="218"/>
                </a:cxn>
                <a:cxn ang="0">
                  <a:pos x="164" y="194"/>
                </a:cxn>
                <a:cxn ang="0">
                  <a:pos x="167" y="141"/>
                </a:cxn>
              </a:cxnLst>
              <a:rect l="0" t="0" r="r" b="b"/>
              <a:pathLst>
                <a:path w="167" h="608">
                  <a:moveTo>
                    <a:pt x="167" y="141"/>
                  </a:moveTo>
                  <a:lnTo>
                    <a:pt x="161" y="89"/>
                  </a:lnTo>
                  <a:lnTo>
                    <a:pt x="142" y="40"/>
                  </a:lnTo>
                  <a:lnTo>
                    <a:pt x="108" y="0"/>
                  </a:lnTo>
                  <a:lnTo>
                    <a:pt x="83" y="152"/>
                  </a:lnTo>
                  <a:lnTo>
                    <a:pt x="12" y="374"/>
                  </a:lnTo>
                  <a:lnTo>
                    <a:pt x="0" y="451"/>
                  </a:lnTo>
                  <a:lnTo>
                    <a:pt x="1" y="530"/>
                  </a:lnTo>
                  <a:lnTo>
                    <a:pt x="23" y="608"/>
                  </a:lnTo>
                  <a:lnTo>
                    <a:pt x="43" y="509"/>
                  </a:lnTo>
                  <a:lnTo>
                    <a:pt x="77" y="417"/>
                  </a:lnTo>
                  <a:lnTo>
                    <a:pt x="102" y="547"/>
                  </a:lnTo>
                  <a:lnTo>
                    <a:pt x="118" y="586"/>
                  </a:lnTo>
                  <a:lnTo>
                    <a:pt x="136" y="515"/>
                  </a:lnTo>
                  <a:lnTo>
                    <a:pt x="124" y="290"/>
                  </a:lnTo>
                  <a:lnTo>
                    <a:pt x="130" y="265"/>
                  </a:lnTo>
                  <a:lnTo>
                    <a:pt x="156" y="218"/>
                  </a:lnTo>
                  <a:lnTo>
                    <a:pt x="164" y="194"/>
                  </a:lnTo>
                  <a:lnTo>
                    <a:pt x="167" y="141"/>
                  </a:lnTo>
                  <a:close/>
                </a:path>
              </a:pathLst>
            </a:custGeom>
            <a:solidFill>
              <a:srgbClr val="000000"/>
            </a:solidFill>
            <a:ln w="9525">
              <a:noFill/>
              <a:round/>
              <a:headEnd/>
              <a:tailEnd/>
            </a:ln>
          </p:spPr>
          <p:txBody>
            <a:bodyPr/>
            <a:lstStyle/>
            <a:p>
              <a:endParaRPr lang="en-GB"/>
            </a:p>
          </p:txBody>
        </p:sp>
        <p:sp>
          <p:nvSpPr>
            <p:cNvPr id="13896" name="Freeform 584"/>
            <p:cNvSpPr>
              <a:spLocks noEditPoints="1"/>
            </p:cNvSpPr>
            <p:nvPr/>
          </p:nvSpPr>
          <p:spPr bwMode="auto">
            <a:xfrm>
              <a:off x="2863" y="2125"/>
              <a:ext cx="190" cy="65"/>
            </a:xfrm>
            <a:custGeom>
              <a:avLst/>
              <a:gdLst/>
              <a:ahLst/>
              <a:cxnLst>
                <a:cxn ang="0">
                  <a:pos x="866" y="93"/>
                </a:cxn>
                <a:cxn ang="0">
                  <a:pos x="908" y="71"/>
                </a:cxn>
                <a:cxn ang="0">
                  <a:pos x="951" y="54"/>
                </a:cxn>
                <a:cxn ang="0">
                  <a:pos x="824" y="54"/>
                </a:cxn>
                <a:cxn ang="0">
                  <a:pos x="664" y="21"/>
                </a:cxn>
                <a:cxn ang="0">
                  <a:pos x="624" y="10"/>
                </a:cxn>
                <a:cxn ang="0">
                  <a:pos x="548" y="0"/>
                </a:cxn>
                <a:cxn ang="0">
                  <a:pos x="478" y="10"/>
                </a:cxn>
                <a:cxn ang="0">
                  <a:pos x="192" y="139"/>
                </a:cxn>
                <a:cxn ang="0">
                  <a:pos x="126" y="160"/>
                </a:cxn>
                <a:cxn ang="0">
                  <a:pos x="93" y="166"/>
                </a:cxn>
                <a:cxn ang="0">
                  <a:pos x="17" y="279"/>
                </a:cxn>
                <a:cxn ang="0">
                  <a:pos x="0" y="321"/>
                </a:cxn>
                <a:cxn ang="0">
                  <a:pos x="255" y="324"/>
                </a:cxn>
                <a:cxn ang="0">
                  <a:pos x="666" y="223"/>
                </a:cxn>
                <a:cxn ang="0">
                  <a:pos x="749" y="177"/>
                </a:cxn>
                <a:cxn ang="0">
                  <a:pos x="866" y="93"/>
                </a:cxn>
                <a:cxn ang="0">
                  <a:pos x="683" y="105"/>
                </a:cxn>
                <a:cxn ang="0">
                  <a:pos x="692" y="116"/>
                </a:cxn>
                <a:cxn ang="0">
                  <a:pos x="703" y="126"/>
                </a:cxn>
                <a:cxn ang="0">
                  <a:pos x="290" y="257"/>
                </a:cxn>
                <a:cxn ang="0">
                  <a:pos x="147" y="284"/>
                </a:cxn>
                <a:cxn ang="0">
                  <a:pos x="143" y="268"/>
                </a:cxn>
                <a:cxn ang="0">
                  <a:pos x="141" y="251"/>
                </a:cxn>
                <a:cxn ang="0">
                  <a:pos x="141" y="237"/>
                </a:cxn>
                <a:cxn ang="0">
                  <a:pos x="147" y="223"/>
                </a:cxn>
                <a:cxn ang="0">
                  <a:pos x="181" y="191"/>
                </a:cxn>
                <a:cxn ang="0">
                  <a:pos x="221" y="167"/>
                </a:cxn>
                <a:cxn ang="0">
                  <a:pos x="265" y="150"/>
                </a:cxn>
                <a:cxn ang="0">
                  <a:pos x="439" y="105"/>
                </a:cxn>
                <a:cxn ang="0">
                  <a:pos x="503" y="73"/>
                </a:cxn>
                <a:cxn ang="0">
                  <a:pos x="525" y="67"/>
                </a:cxn>
                <a:cxn ang="0">
                  <a:pos x="548" y="65"/>
                </a:cxn>
                <a:cxn ang="0">
                  <a:pos x="601" y="67"/>
                </a:cxn>
                <a:cxn ang="0">
                  <a:pos x="672" y="82"/>
                </a:cxn>
                <a:cxn ang="0">
                  <a:pos x="683" y="105"/>
                </a:cxn>
              </a:cxnLst>
              <a:rect l="0" t="0" r="r" b="b"/>
              <a:pathLst>
                <a:path w="951" h="324">
                  <a:moveTo>
                    <a:pt x="866" y="93"/>
                  </a:moveTo>
                  <a:lnTo>
                    <a:pt x="908" y="71"/>
                  </a:lnTo>
                  <a:lnTo>
                    <a:pt x="951" y="54"/>
                  </a:lnTo>
                  <a:lnTo>
                    <a:pt x="824" y="54"/>
                  </a:lnTo>
                  <a:lnTo>
                    <a:pt x="664" y="21"/>
                  </a:lnTo>
                  <a:lnTo>
                    <a:pt x="624" y="10"/>
                  </a:lnTo>
                  <a:lnTo>
                    <a:pt x="548" y="0"/>
                  </a:lnTo>
                  <a:lnTo>
                    <a:pt x="478" y="10"/>
                  </a:lnTo>
                  <a:lnTo>
                    <a:pt x="192" y="139"/>
                  </a:lnTo>
                  <a:lnTo>
                    <a:pt x="126" y="160"/>
                  </a:lnTo>
                  <a:lnTo>
                    <a:pt x="93" y="166"/>
                  </a:lnTo>
                  <a:lnTo>
                    <a:pt x="17" y="279"/>
                  </a:lnTo>
                  <a:lnTo>
                    <a:pt x="0" y="321"/>
                  </a:lnTo>
                  <a:lnTo>
                    <a:pt x="255" y="324"/>
                  </a:lnTo>
                  <a:lnTo>
                    <a:pt x="666" y="223"/>
                  </a:lnTo>
                  <a:lnTo>
                    <a:pt x="749" y="177"/>
                  </a:lnTo>
                  <a:lnTo>
                    <a:pt x="866" y="93"/>
                  </a:lnTo>
                  <a:close/>
                  <a:moveTo>
                    <a:pt x="683" y="105"/>
                  </a:moveTo>
                  <a:lnTo>
                    <a:pt x="692" y="116"/>
                  </a:lnTo>
                  <a:lnTo>
                    <a:pt x="703" y="126"/>
                  </a:lnTo>
                  <a:lnTo>
                    <a:pt x="290" y="257"/>
                  </a:lnTo>
                  <a:lnTo>
                    <a:pt x="147" y="284"/>
                  </a:lnTo>
                  <a:lnTo>
                    <a:pt x="143" y="268"/>
                  </a:lnTo>
                  <a:lnTo>
                    <a:pt x="141" y="251"/>
                  </a:lnTo>
                  <a:lnTo>
                    <a:pt x="141" y="237"/>
                  </a:lnTo>
                  <a:lnTo>
                    <a:pt x="147" y="223"/>
                  </a:lnTo>
                  <a:lnTo>
                    <a:pt x="181" y="191"/>
                  </a:lnTo>
                  <a:lnTo>
                    <a:pt x="221" y="167"/>
                  </a:lnTo>
                  <a:lnTo>
                    <a:pt x="265" y="150"/>
                  </a:lnTo>
                  <a:lnTo>
                    <a:pt x="439" y="105"/>
                  </a:lnTo>
                  <a:lnTo>
                    <a:pt x="503" y="73"/>
                  </a:lnTo>
                  <a:lnTo>
                    <a:pt x="525" y="67"/>
                  </a:lnTo>
                  <a:lnTo>
                    <a:pt x="548" y="65"/>
                  </a:lnTo>
                  <a:lnTo>
                    <a:pt x="601" y="67"/>
                  </a:lnTo>
                  <a:lnTo>
                    <a:pt x="672" y="82"/>
                  </a:lnTo>
                  <a:lnTo>
                    <a:pt x="683" y="105"/>
                  </a:lnTo>
                  <a:close/>
                </a:path>
              </a:pathLst>
            </a:custGeom>
            <a:solidFill>
              <a:srgbClr val="000000"/>
            </a:solidFill>
            <a:ln w="9525">
              <a:noFill/>
              <a:round/>
              <a:headEnd/>
              <a:tailEnd/>
            </a:ln>
          </p:spPr>
          <p:txBody>
            <a:bodyPr/>
            <a:lstStyle/>
            <a:p>
              <a:endParaRPr lang="en-GB"/>
            </a:p>
          </p:txBody>
        </p:sp>
        <p:sp>
          <p:nvSpPr>
            <p:cNvPr id="13897" name="Freeform 585"/>
            <p:cNvSpPr>
              <a:spLocks/>
            </p:cNvSpPr>
            <p:nvPr/>
          </p:nvSpPr>
          <p:spPr bwMode="auto">
            <a:xfrm>
              <a:off x="2891" y="2138"/>
              <a:ext cx="113" cy="44"/>
            </a:xfrm>
            <a:custGeom>
              <a:avLst/>
              <a:gdLst/>
              <a:ahLst/>
              <a:cxnLst>
                <a:cxn ang="0">
                  <a:pos x="551" y="51"/>
                </a:cxn>
                <a:cxn ang="0">
                  <a:pos x="542" y="40"/>
                </a:cxn>
                <a:cxn ang="0">
                  <a:pos x="531" y="17"/>
                </a:cxn>
                <a:cxn ang="0">
                  <a:pos x="460" y="2"/>
                </a:cxn>
                <a:cxn ang="0">
                  <a:pos x="407" y="0"/>
                </a:cxn>
                <a:cxn ang="0">
                  <a:pos x="384" y="2"/>
                </a:cxn>
                <a:cxn ang="0">
                  <a:pos x="362" y="8"/>
                </a:cxn>
                <a:cxn ang="0">
                  <a:pos x="298" y="40"/>
                </a:cxn>
                <a:cxn ang="0">
                  <a:pos x="124" y="85"/>
                </a:cxn>
                <a:cxn ang="0">
                  <a:pos x="80" y="102"/>
                </a:cxn>
                <a:cxn ang="0">
                  <a:pos x="40" y="126"/>
                </a:cxn>
                <a:cxn ang="0">
                  <a:pos x="6" y="158"/>
                </a:cxn>
                <a:cxn ang="0">
                  <a:pos x="0" y="172"/>
                </a:cxn>
                <a:cxn ang="0">
                  <a:pos x="0" y="186"/>
                </a:cxn>
                <a:cxn ang="0">
                  <a:pos x="2" y="203"/>
                </a:cxn>
                <a:cxn ang="0">
                  <a:pos x="6" y="219"/>
                </a:cxn>
                <a:cxn ang="0">
                  <a:pos x="149" y="192"/>
                </a:cxn>
                <a:cxn ang="0">
                  <a:pos x="562" y="61"/>
                </a:cxn>
                <a:cxn ang="0">
                  <a:pos x="551" y="51"/>
                </a:cxn>
              </a:cxnLst>
              <a:rect l="0" t="0" r="r" b="b"/>
              <a:pathLst>
                <a:path w="562" h="219">
                  <a:moveTo>
                    <a:pt x="551" y="51"/>
                  </a:moveTo>
                  <a:lnTo>
                    <a:pt x="542" y="40"/>
                  </a:lnTo>
                  <a:lnTo>
                    <a:pt x="531" y="17"/>
                  </a:lnTo>
                  <a:lnTo>
                    <a:pt x="460" y="2"/>
                  </a:lnTo>
                  <a:lnTo>
                    <a:pt x="407" y="0"/>
                  </a:lnTo>
                  <a:lnTo>
                    <a:pt x="384" y="2"/>
                  </a:lnTo>
                  <a:lnTo>
                    <a:pt x="362" y="8"/>
                  </a:lnTo>
                  <a:lnTo>
                    <a:pt x="298" y="40"/>
                  </a:lnTo>
                  <a:lnTo>
                    <a:pt x="124" y="85"/>
                  </a:lnTo>
                  <a:lnTo>
                    <a:pt x="80" y="102"/>
                  </a:lnTo>
                  <a:lnTo>
                    <a:pt x="40" y="126"/>
                  </a:lnTo>
                  <a:lnTo>
                    <a:pt x="6" y="158"/>
                  </a:lnTo>
                  <a:lnTo>
                    <a:pt x="0" y="172"/>
                  </a:lnTo>
                  <a:lnTo>
                    <a:pt x="0" y="186"/>
                  </a:lnTo>
                  <a:lnTo>
                    <a:pt x="2" y="203"/>
                  </a:lnTo>
                  <a:lnTo>
                    <a:pt x="6" y="219"/>
                  </a:lnTo>
                  <a:lnTo>
                    <a:pt x="149" y="192"/>
                  </a:lnTo>
                  <a:lnTo>
                    <a:pt x="562" y="61"/>
                  </a:lnTo>
                  <a:lnTo>
                    <a:pt x="551" y="51"/>
                  </a:lnTo>
                  <a:close/>
                </a:path>
              </a:pathLst>
            </a:custGeom>
            <a:solidFill>
              <a:srgbClr val="FFFFFF"/>
            </a:solidFill>
            <a:ln w="9525">
              <a:noFill/>
              <a:round/>
              <a:headEnd/>
              <a:tailEnd/>
            </a:ln>
          </p:spPr>
          <p:txBody>
            <a:bodyPr/>
            <a:lstStyle/>
            <a:p>
              <a:endParaRPr lang="en-GB"/>
            </a:p>
          </p:txBody>
        </p:sp>
        <p:sp>
          <p:nvSpPr>
            <p:cNvPr id="13898" name="Freeform 586"/>
            <p:cNvSpPr>
              <a:spLocks/>
            </p:cNvSpPr>
            <p:nvPr/>
          </p:nvSpPr>
          <p:spPr bwMode="auto">
            <a:xfrm>
              <a:off x="2900" y="2175"/>
              <a:ext cx="152" cy="69"/>
            </a:xfrm>
            <a:custGeom>
              <a:avLst/>
              <a:gdLst/>
              <a:ahLst/>
              <a:cxnLst>
                <a:cxn ang="0">
                  <a:pos x="756" y="0"/>
                </a:cxn>
                <a:cxn ang="0">
                  <a:pos x="716" y="39"/>
                </a:cxn>
                <a:cxn ang="0">
                  <a:pos x="674" y="67"/>
                </a:cxn>
                <a:cxn ang="0">
                  <a:pos x="534" y="121"/>
                </a:cxn>
                <a:cxn ang="0">
                  <a:pos x="337" y="151"/>
                </a:cxn>
                <a:cxn ang="0">
                  <a:pos x="284" y="152"/>
                </a:cxn>
                <a:cxn ang="0">
                  <a:pos x="138" y="177"/>
                </a:cxn>
                <a:cxn ang="0">
                  <a:pos x="42" y="208"/>
                </a:cxn>
                <a:cxn ang="0">
                  <a:pos x="0" y="230"/>
                </a:cxn>
                <a:cxn ang="0">
                  <a:pos x="12" y="256"/>
                </a:cxn>
                <a:cxn ang="0">
                  <a:pos x="56" y="292"/>
                </a:cxn>
                <a:cxn ang="0">
                  <a:pos x="152" y="331"/>
                </a:cxn>
                <a:cxn ang="0">
                  <a:pos x="208" y="343"/>
                </a:cxn>
                <a:cxn ang="0">
                  <a:pos x="265" y="346"/>
                </a:cxn>
                <a:cxn ang="0">
                  <a:pos x="320" y="343"/>
                </a:cxn>
                <a:cxn ang="0">
                  <a:pos x="428" y="323"/>
                </a:cxn>
                <a:cxn ang="0">
                  <a:pos x="534" y="275"/>
                </a:cxn>
                <a:cxn ang="0">
                  <a:pos x="584" y="239"/>
                </a:cxn>
                <a:cxn ang="0">
                  <a:pos x="674" y="152"/>
                </a:cxn>
                <a:cxn ang="0">
                  <a:pos x="736" y="56"/>
                </a:cxn>
                <a:cxn ang="0">
                  <a:pos x="756" y="0"/>
                </a:cxn>
              </a:cxnLst>
              <a:rect l="0" t="0" r="r" b="b"/>
              <a:pathLst>
                <a:path w="756" h="346">
                  <a:moveTo>
                    <a:pt x="756" y="0"/>
                  </a:moveTo>
                  <a:lnTo>
                    <a:pt x="716" y="39"/>
                  </a:lnTo>
                  <a:lnTo>
                    <a:pt x="674" y="67"/>
                  </a:lnTo>
                  <a:lnTo>
                    <a:pt x="534" y="121"/>
                  </a:lnTo>
                  <a:lnTo>
                    <a:pt x="337" y="151"/>
                  </a:lnTo>
                  <a:lnTo>
                    <a:pt x="284" y="152"/>
                  </a:lnTo>
                  <a:lnTo>
                    <a:pt x="138" y="177"/>
                  </a:lnTo>
                  <a:lnTo>
                    <a:pt x="42" y="208"/>
                  </a:lnTo>
                  <a:lnTo>
                    <a:pt x="0" y="230"/>
                  </a:lnTo>
                  <a:lnTo>
                    <a:pt x="12" y="256"/>
                  </a:lnTo>
                  <a:lnTo>
                    <a:pt x="56" y="292"/>
                  </a:lnTo>
                  <a:lnTo>
                    <a:pt x="152" y="331"/>
                  </a:lnTo>
                  <a:lnTo>
                    <a:pt x="208" y="343"/>
                  </a:lnTo>
                  <a:lnTo>
                    <a:pt x="265" y="346"/>
                  </a:lnTo>
                  <a:lnTo>
                    <a:pt x="320" y="343"/>
                  </a:lnTo>
                  <a:lnTo>
                    <a:pt x="428" y="323"/>
                  </a:lnTo>
                  <a:lnTo>
                    <a:pt x="534" y="275"/>
                  </a:lnTo>
                  <a:lnTo>
                    <a:pt x="584" y="239"/>
                  </a:lnTo>
                  <a:lnTo>
                    <a:pt x="674" y="152"/>
                  </a:lnTo>
                  <a:lnTo>
                    <a:pt x="736" y="56"/>
                  </a:lnTo>
                  <a:lnTo>
                    <a:pt x="756" y="0"/>
                  </a:lnTo>
                  <a:close/>
                </a:path>
              </a:pathLst>
            </a:custGeom>
            <a:solidFill>
              <a:srgbClr val="000000"/>
            </a:solidFill>
            <a:ln w="9525">
              <a:noFill/>
              <a:round/>
              <a:headEnd/>
              <a:tailEnd/>
            </a:ln>
          </p:spPr>
          <p:txBody>
            <a:bodyPr/>
            <a:lstStyle/>
            <a:p>
              <a:endParaRPr lang="en-GB"/>
            </a:p>
          </p:txBody>
        </p:sp>
        <p:sp>
          <p:nvSpPr>
            <p:cNvPr id="13899" name="Freeform 587"/>
            <p:cNvSpPr>
              <a:spLocks/>
            </p:cNvSpPr>
            <p:nvPr/>
          </p:nvSpPr>
          <p:spPr bwMode="auto">
            <a:xfrm>
              <a:off x="2769" y="1978"/>
              <a:ext cx="56" cy="23"/>
            </a:xfrm>
            <a:custGeom>
              <a:avLst/>
              <a:gdLst/>
              <a:ahLst/>
              <a:cxnLst>
                <a:cxn ang="0">
                  <a:pos x="28" y="85"/>
                </a:cxn>
                <a:cxn ang="0">
                  <a:pos x="0" y="112"/>
                </a:cxn>
                <a:cxn ang="0">
                  <a:pos x="39" y="112"/>
                </a:cxn>
                <a:cxn ang="0">
                  <a:pos x="121" y="104"/>
                </a:cxn>
                <a:cxn ang="0">
                  <a:pos x="197" y="78"/>
                </a:cxn>
                <a:cxn ang="0">
                  <a:pos x="230" y="56"/>
                </a:cxn>
                <a:cxn ang="0">
                  <a:pos x="256" y="31"/>
                </a:cxn>
                <a:cxn ang="0">
                  <a:pos x="279" y="0"/>
                </a:cxn>
                <a:cxn ang="0">
                  <a:pos x="95" y="48"/>
                </a:cxn>
                <a:cxn ang="0">
                  <a:pos x="28" y="85"/>
                </a:cxn>
              </a:cxnLst>
              <a:rect l="0" t="0" r="r" b="b"/>
              <a:pathLst>
                <a:path w="279" h="112">
                  <a:moveTo>
                    <a:pt x="28" y="85"/>
                  </a:moveTo>
                  <a:lnTo>
                    <a:pt x="0" y="112"/>
                  </a:lnTo>
                  <a:lnTo>
                    <a:pt x="39" y="112"/>
                  </a:lnTo>
                  <a:lnTo>
                    <a:pt x="121" y="104"/>
                  </a:lnTo>
                  <a:lnTo>
                    <a:pt x="197" y="78"/>
                  </a:lnTo>
                  <a:lnTo>
                    <a:pt x="230" y="56"/>
                  </a:lnTo>
                  <a:lnTo>
                    <a:pt x="256" y="31"/>
                  </a:lnTo>
                  <a:lnTo>
                    <a:pt x="279" y="0"/>
                  </a:lnTo>
                  <a:lnTo>
                    <a:pt x="95" y="48"/>
                  </a:lnTo>
                  <a:lnTo>
                    <a:pt x="28" y="85"/>
                  </a:lnTo>
                  <a:close/>
                </a:path>
              </a:pathLst>
            </a:custGeom>
            <a:solidFill>
              <a:srgbClr val="000000"/>
            </a:solidFill>
            <a:ln w="9525">
              <a:noFill/>
              <a:round/>
              <a:headEnd/>
              <a:tailEnd/>
            </a:ln>
          </p:spPr>
          <p:txBody>
            <a:bodyPr/>
            <a:lstStyle/>
            <a:p>
              <a:endParaRPr lang="en-GB"/>
            </a:p>
          </p:txBody>
        </p:sp>
        <p:sp>
          <p:nvSpPr>
            <p:cNvPr id="13900" name="Freeform 588"/>
            <p:cNvSpPr>
              <a:spLocks noEditPoints="1"/>
            </p:cNvSpPr>
            <p:nvPr/>
          </p:nvSpPr>
          <p:spPr bwMode="auto">
            <a:xfrm>
              <a:off x="2718" y="1926"/>
              <a:ext cx="155" cy="132"/>
            </a:xfrm>
            <a:custGeom>
              <a:avLst/>
              <a:gdLst/>
              <a:ahLst/>
              <a:cxnLst>
                <a:cxn ang="0">
                  <a:pos x="656" y="256"/>
                </a:cxn>
                <a:cxn ang="0">
                  <a:pos x="714" y="515"/>
                </a:cxn>
                <a:cxn ang="0">
                  <a:pos x="779" y="659"/>
                </a:cxn>
                <a:cxn ang="0">
                  <a:pos x="658" y="81"/>
                </a:cxn>
                <a:cxn ang="0">
                  <a:pos x="551" y="20"/>
                </a:cxn>
                <a:cxn ang="0">
                  <a:pos x="416" y="0"/>
                </a:cxn>
                <a:cxn ang="0">
                  <a:pos x="74" y="56"/>
                </a:cxn>
                <a:cxn ang="0">
                  <a:pos x="39" y="94"/>
                </a:cxn>
                <a:cxn ang="0">
                  <a:pos x="0" y="233"/>
                </a:cxn>
                <a:cxn ang="0">
                  <a:pos x="50" y="166"/>
                </a:cxn>
                <a:cxn ang="0">
                  <a:pos x="68" y="132"/>
                </a:cxn>
                <a:cxn ang="0">
                  <a:pos x="103" y="110"/>
                </a:cxn>
                <a:cxn ang="0">
                  <a:pos x="276" y="94"/>
                </a:cxn>
                <a:cxn ang="0">
                  <a:pos x="408" y="135"/>
                </a:cxn>
                <a:cxn ang="0">
                  <a:pos x="230" y="181"/>
                </a:cxn>
                <a:cxn ang="0">
                  <a:pos x="157" y="235"/>
                </a:cxn>
                <a:cxn ang="0">
                  <a:pos x="92" y="374"/>
                </a:cxn>
                <a:cxn ang="0">
                  <a:pos x="168" y="351"/>
                </a:cxn>
                <a:cxn ang="0">
                  <a:pos x="186" y="273"/>
                </a:cxn>
                <a:cxn ang="0">
                  <a:pos x="230" y="229"/>
                </a:cxn>
                <a:cxn ang="0">
                  <a:pos x="253" y="276"/>
                </a:cxn>
                <a:cxn ang="0">
                  <a:pos x="293" y="299"/>
                </a:cxn>
                <a:cxn ang="0">
                  <a:pos x="380" y="288"/>
                </a:cxn>
                <a:cxn ang="0">
                  <a:pos x="450" y="239"/>
                </a:cxn>
                <a:cxn ang="0">
                  <a:pos x="445" y="181"/>
                </a:cxn>
                <a:cxn ang="0">
                  <a:pos x="607" y="211"/>
                </a:cxn>
                <a:cxn ang="0">
                  <a:pos x="371" y="245"/>
                </a:cxn>
                <a:cxn ang="0">
                  <a:pos x="397" y="229"/>
                </a:cxn>
                <a:cxn ang="0">
                  <a:pos x="388" y="222"/>
                </a:cxn>
                <a:cxn ang="0">
                  <a:pos x="388" y="211"/>
                </a:cxn>
                <a:cxn ang="0">
                  <a:pos x="397" y="200"/>
                </a:cxn>
                <a:cxn ang="0">
                  <a:pos x="413" y="203"/>
                </a:cxn>
                <a:cxn ang="0">
                  <a:pos x="416" y="211"/>
                </a:cxn>
                <a:cxn ang="0">
                  <a:pos x="414" y="228"/>
                </a:cxn>
                <a:cxn ang="0">
                  <a:pos x="405" y="245"/>
                </a:cxn>
                <a:cxn ang="0">
                  <a:pos x="365" y="271"/>
                </a:cxn>
                <a:cxn ang="0">
                  <a:pos x="309" y="271"/>
                </a:cxn>
                <a:cxn ang="0">
                  <a:pos x="268" y="245"/>
                </a:cxn>
                <a:cxn ang="0">
                  <a:pos x="264" y="222"/>
                </a:cxn>
                <a:cxn ang="0">
                  <a:pos x="286" y="245"/>
                </a:cxn>
                <a:cxn ang="0">
                  <a:pos x="338" y="253"/>
                </a:cxn>
              </a:cxnLst>
              <a:rect l="0" t="0" r="r" b="b"/>
              <a:pathLst>
                <a:path w="779" h="659">
                  <a:moveTo>
                    <a:pt x="607" y="211"/>
                  </a:moveTo>
                  <a:lnTo>
                    <a:pt x="656" y="256"/>
                  </a:lnTo>
                  <a:lnTo>
                    <a:pt x="691" y="357"/>
                  </a:lnTo>
                  <a:lnTo>
                    <a:pt x="714" y="515"/>
                  </a:lnTo>
                  <a:lnTo>
                    <a:pt x="748" y="616"/>
                  </a:lnTo>
                  <a:lnTo>
                    <a:pt x="779" y="659"/>
                  </a:lnTo>
                  <a:lnTo>
                    <a:pt x="728" y="146"/>
                  </a:lnTo>
                  <a:lnTo>
                    <a:pt x="658" y="81"/>
                  </a:lnTo>
                  <a:lnTo>
                    <a:pt x="607" y="45"/>
                  </a:lnTo>
                  <a:lnTo>
                    <a:pt x="551" y="20"/>
                  </a:lnTo>
                  <a:lnTo>
                    <a:pt x="523" y="11"/>
                  </a:lnTo>
                  <a:lnTo>
                    <a:pt x="416" y="0"/>
                  </a:lnTo>
                  <a:lnTo>
                    <a:pt x="95" y="51"/>
                  </a:lnTo>
                  <a:lnTo>
                    <a:pt x="74" y="56"/>
                  </a:lnTo>
                  <a:lnTo>
                    <a:pt x="56" y="71"/>
                  </a:lnTo>
                  <a:lnTo>
                    <a:pt x="39" y="94"/>
                  </a:lnTo>
                  <a:lnTo>
                    <a:pt x="17" y="149"/>
                  </a:lnTo>
                  <a:lnTo>
                    <a:pt x="0" y="233"/>
                  </a:lnTo>
                  <a:lnTo>
                    <a:pt x="15" y="217"/>
                  </a:lnTo>
                  <a:lnTo>
                    <a:pt x="50" y="166"/>
                  </a:lnTo>
                  <a:lnTo>
                    <a:pt x="57" y="149"/>
                  </a:lnTo>
                  <a:lnTo>
                    <a:pt x="68" y="132"/>
                  </a:lnTo>
                  <a:lnTo>
                    <a:pt x="98" y="113"/>
                  </a:lnTo>
                  <a:lnTo>
                    <a:pt x="103" y="110"/>
                  </a:lnTo>
                  <a:lnTo>
                    <a:pt x="186" y="93"/>
                  </a:lnTo>
                  <a:lnTo>
                    <a:pt x="276" y="94"/>
                  </a:lnTo>
                  <a:lnTo>
                    <a:pt x="449" y="123"/>
                  </a:lnTo>
                  <a:lnTo>
                    <a:pt x="408" y="135"/>
                  </a:lnTo>
                  <a:lnTo>
                    <a:pt x="385" y="140"/>
                  </a:lnTo>
                  <a:lnTo>
                    <a:pt x="230" y="181"/>
                  </a:lnTo>
                  <a:lnTo>
                    <a:pt x="202" y="195"/>
                  </a:lnTo>
                  <a:lnTo>
                    <a:pt x="157" y="235"/>
                  </a:lnTo>
                  <a:lnTo>
                    <a:pt x="124" y="290"/>
                  </a:lnTo>
                  <a:lnTo>
                    <a:pt x="92" y="374"/>
                  </a:lnTo>
                  <a:lnTo>
                    <a:pt x="133" y="372"/>
                  </a:lnTo>
                  <a:lnTo>
                    <a:pt x="168" y="351"/>
                  </a:lnTo>
                  <a:lnTo>
                    <a:pt x="174" y="330"/>
                  </a:lnTo>
                  <a:lnTo>
                    <a:pt x="186" y="273"/>
                  </a:lnTo>
                  <a:lnTo>
                    <a:pt x="208" y="239"/>
                  </a:lnTo>
                  <a:lnTo>
                    <a:pt x="230" y="229"/>
                  </a:lnTo>
                  <a:lnTo>
                    <a:pt x="242" y="246"/>
                  </a:lnTo>
                  <a:lnTo>
                    <a:pt x="253" y="276"/>
                  </a:lnTo>
                  <a:lnTo>
                    <a:pt x="270" y="293"/>
                  </a:lnTo>
                  <a:lnTo>
                    <a:pt x="293" y="299"/>
                  </a:lnTo>
                  <a:lnTo>
                    <a:pt x="337" y="299"/>
                  </a:lnTo>
                  <a:lnTo>
                    <a:pt x="380" y="288"/>
                  </a:lnTo>
                  <a:lnTo>
                    <a:pt x="439" y="256"/>
                  </a:lnTo>
                  <a:lnTo>
                    <a:pt x="450" y="239"/>
                  </a:lnTo>
                  <a:lnTo>
                    <a:pt x="449" y="199"/>
                  </a:lnTo>
                  <a:lnTo>
                    <a:pt x="445" y="181"/>
                  </a:lnTo>
                  <a:lnTo>
                    <a:pt x="543" y="152"/>
                  </a:lnTo>
                  <a:lnTo>
                    <a:pt x="607" y="211"/>
                  </a:lnTo>
                  <a:close/>
                  <a:moveTo>
                    <a:pt x="338" y="253"/>
                  </a:moveTo>
                  <a:lnTo>
                    <a:pt x="371" y="245"/>
                  </a:lnTo>
                  <a:lnTo>
                    <a:pt x="394" y="233"/>
                  </a:lnTo>
                  <a:lnTo>
                    <a:pt x="397" y="229"/>
                  </a:lnTo>
                  <a:lnTo>
                    <a:pt x="391" y="228"/>
                  </a:lnTo>
                  <a:lnTo>
                    <a:pt x="388" y="222"/>
                  </a:lnTo>
                  <a:lnTo>
                    <a:pt x="386" y="216"/>
                  </a:lnTo>
                  <a:lnTo>
                    <a:pt x="388" y="211"/>
                  </a:lnTo>
                  <a:lnTo>
                    <a:pt x="391" y="205"/>
                  </a:lnTo>
                  <a:lnTo>
                    <a:pt x="397" y="200"/>
                  </a:lnTo>
                  <a:lnTo>
                    <a:pt x="408" y="200"/>
                  </a:lnTo>
                  <a:lnTo>
                    <a:pt x="413" y="203"/>
                  </a:lnTo>
                  <a:lnTo>
                    <a:pt x="414" y="205"/>
                  </a:lnTo>
                  <a:lnTo>
                    <a:pt x="416" y="211"/>
                  </a:lnTo>
                  <a:lnTo>
                    <a:pt x="416" y="222"/>
                  </a:lnTo>
                  <a:lnTo>
                    <a:pt x="414" y="228"/>
                  </a:lnTo>
                  <a:lnTo>
                    <a:pt x="411" y="229"/>
                  </a:lnTo>
                  <a:lnTo>
                    <a:pt x="405" y="245"/>
                  </a:lnTo>
                  <a:lnTo>
                    <a:pt x="391" y="259"/>
                  </a:lnTo>
                  <a:lnTo>
                    <a:pt x="365" y="271"/>
                  </a:lnTo>
                  <a:lnTo>
                    <a:pt x="337" y="273"/>
                  </a:lnTo>
                  <a:lnTo>
                    <a:pt x="309" y="271"/>
                  </a:lnTo>
                  <a:lnTo>
                    <a:pt x="286" y="259"/>
                  </a:lnTo>
                  <a:lnTo>
                    <a:pt x="268" y="245"/>
                  </a:lnTo>
                  <a:lnTo>
                    <a:pt x="262" y="228"/>
                  </a:lnTo>
                  <a:lnTo>
                    <a:pt x="264" y="222"/>
                  </a:lnTo>
                  <a:lnTo>
                    <a:pt x="268" y="229"/>
                  </a:lnTo>
                  <a:lnTo>
                    <a:pt x="286" y="245"/>
                  </a:lnTo>
                  <a:lnTo>
                    <a:pt x="309" y="250"/>
                  </a:lnTo>
                  <a:lnTo>
                    <a:pt x="338" y="253"/>
                  </a:lnTo>
                  <a:close/>
                </a:path>
              </a:pathLst>
            </a:custGeom>
            <a:solidFill>
              <a:srgbClr val="000000"/>
            </a:solidFill>
            <a:ln w="9525">
              <a:noFill/>
              <a:round/>
              <a:headEnd/>
              <a:tailEnd/>
            </a:ln>
          </p:spPr>
          <p:txBody>
            <a:bodyPr/>
            <a:lstStyle/>
            <a:p>
              <a:endParaRPr lang="en-GB"/>
            </a:p>
          </p:txBody>
        </p:sp>
        <p:sp>
          <p:nvSpPr>
            <p:cNvPr id="13901" name="Freeform 589"/>
            <p:cNvSpPr>
              <a:spLocks/>
            </p:cNvSpPr>
            <p:nvPr/>
          </p:nvSpPr>
          <p:spPr bwMode="auto">
            <a:xfrm>
              <a:off x="2770" y="1970"/>
              <a:ext cx="30" cy="10"/>
            </a:xfrm>
            <a:custGeom>
              <a:avLst/>
              <a:gdLst/>
              <a:ahLst/>
              <a:cxnLst>
                <a:cxn ang="0">
                  <a:pos x="109" y="23"/>
                </a:cxn>
                <a:cxn ang="0">
                  <a:pos x="76" y="31"/>
                </a:cxn>
                <a:cxn ang="0">
                  <a:pos x="47" y="28"/>
                </a:cxn>
                <a:cxn ang="0">
                  <a:pos x="24" y="23"/>
                </a:cxn>
                <a:cxn ang="0">
                  <a:pos x="6" y="7"/>
                </a:cxn>
                <a:cxn ang="0">
                  <a:pos x="2" y="0"/>
                </a:cxn>
                <a:cxn ang="0">
                  <a:pos x="0" y="6"/>
                </a:cxn>
                <a:cxn ang="0">
                  <a:pos x="6" y="23"/>
                </a:cxn>
                <a:cxn ang="0">
                  <a:pos x="24" y="37"/>
                </a:cxn>
                <a:cxn ang="0">
                  <a:pos x="47" y="49"/>
                </a:cxn>
                <a:cxn ang="0">
                  <a:pos x="75" y="51"/>
                </a:cxn>
                <a:cxn ang="0">
                  <a:pos x="103" y="49"/>
                </a:cxn>
                <a:cxn ang="0">
                  <a:pos x="129" y="37"/>
                </a:cxn>
                <a:cxn ang="0">
                  <a:pos x="143" y="23"/>
                </a:cxn>
                <a:cxn ang="0">
                  <a:pos x="149" y="7"/>
                </a:cxn>
                <a:cxn ang="0">
                  <a:pos x="135" y="7"/>
                </a:cxn>
                <a:cxn ang="0">
                  <a:pos x="132" y="11"/>
                </a:cxn>
                <a:cxn ang="0">
                  <a:pos x="109" y="23"/>
                </a:cxn>
              </a:cxnLst>
              <a:rect l="0" t="0" r="r" b="b"/>
              <a:pathLst>
                <a:path w="149" h="51">
                  <a:moveTo>
                    <a:pt x="109" y="23"/>
                  </a:moveTo>
                  <a:lnTo>
                    <a:pt x="76" y="31"/>
                  </a:lnTo>
                  <a:lnTo>
                    <a:pt x="47" y="28"/>
                  </a:lnTo>
                  <a:lnTo>
                    <a:pt x="24" y="23"/>
                  </a:lnTo>
                  <a:lnTo>
                    <a:pt x="6" y="7"/>
                  </a:lnTo>
                  <a:lnTo>
                    <a:pt x="2" y="0"/>
                  </a:lnTo>
                  <a:lnTo>
                    <a:pt x="0" y="6"/>
                  </a:lnTo>
                  <a:lnTo>
                    <a:pt x="6" y="23"/>
                  </a:lnTo>
                  <a:lnTo>
                    <a:pt x="24" y="37"/>
                  </a:lnTo>
                  <a:lnTo>
                    <a:pt x="47" y="49"/>
                  </a:lnTo>
                  <a:lnTo>
                    <a:pt x="75" y="51"/>
                  </a:lnTo>
                  <a:lnTo>
                    <a:pt x="103" y="49"/>
                  </a:lnTo>
                  <a:lnTo>
                    <a:pt x="129" y="37"/>
                  </a:lnTo>
                  <a:lnTo>
                    <a:pt x="143" y="23"/>
                  </a:lnTo>
                  <a:lnTo>
                    <a:pt x="149" y="7"/>
                  </a:lnTo>
                  <a:lnTo>
                    <a:pt x="135" y="7"/>
                  </a:lnTo>
                  <a:lnTo>
                    <a:pt x="132" y="11"/>
                  </a:lnTo>
                  <a:lnTo>
                    <a:pt x="109" y="23"/>
                  </a:lnTo>
                  <a:close/>
                </a:path>
              </a:pathLst>
            </a:custGeom>
            <a:solidFill>
              <a:srgbClr val="00FF7F"/>
            </a:solidFill>
            <a:ln w="9525">
              <a:noFill/>
              <a:round/>
              <a:headEnd/>
              <a:tailEnd/>
            </a:ln>
          </p:spPr>
          <p:txBody>
            <a:bodyPr/>
            <a:lstStyle/>
            <a:p>
              <a:endParaRPr lang="en-GB"/>
            </a:p>
          </p:txBody>
        </p:sp>
        <p:sp>
          <p:nvSpPr>
            <p:cNvPr id="13902" name="Freeform 590"/>
            <p:cNvSpPr>
              <a:spLocks/>
            </p:cNvSpPr>
            <p:nvPr/>
          </p:nvSpPr>
          <p:spPr bwMode="auto">
            <a:xfrm>
              <a:off x="2795" y="1966"/>
              <a:ext cx="6" cy="6"/>
            </a:xfrm>
            <a:custGeom>
              <a:avLst/>
              <a:gdLst/>
              <a:ahLst/>
              <a:cxnLst>
                <a:cxn ang="0">
                  <a:pos x="0" y="16"/>
                </a:cxn>
                <a:cxn ang="0">
                  <a:pos x="2" y="22"/>
                </a:cxn>
                <a:cxn ang="0">
                  <a:pos x="5" y="28"/>
                </a:cxn>
                <a:cxn ang="0">
                  <a:pos x="11" y="29"/>
                </a:cxn>
                <a:cxn ang="0">
                  <a:pos x="25" y="29"/>
                </a:cxn>
                <a:cxn ang="0">
                  <a:pos x="28" y="28"/>
                </a:cxn>
                <a:cxn ang="0">
                  <a:pos x="30" y="22"/>
                </a:cxn>
                <a:cxn ang="0">
                  <a:pos x="30" y="11"/>
                </a:cxn>
                <a:cxn ang="0">
                  <a:pos x="28" y="5"/>
                </a:cxn>
                <a:cxn ang="0">
                  <a:pos x="27" y="3"/>
                </a:cxn>
                <a:cxn ang="0">
                  <a:pos x="22" y="0"/>
                </a:cxn>
                <a:cxn ang="0">
                  <a:pos x="11" y="0"/>
                </a:cxn>
                <a:cxn ang="0">
                  <a:pos x="5" y="5"/>
                </a:cxn>
                <a:cxn ang="0">
                  <a:pos x="2" y="11"/>
                </a:cxn>
                <a:cxn ang="0">
                  <a:pos x="0" y="16"/>
                </a:cxn>
              </a:cxnLst>
              <a:rect l="0" t="0" r="r" b="b"/>
              <a:pathLst>
                <a:path w="30" h="29">
                  <a:moveTo>
                    <a:pt x="0" y="16"/>
                  </a:moveTo>
                  <a:lnTo>
                    <a:pt x="2" y="22"/>
                  </a:lnTo>
                  <a:lnTo>
                    <a:pt x="5" y="28"/>
                  </a:lnTo>
                  <a:lnTo>
                    <a:pt x="11" y="29"/>
                  </a:lnTo>
                  <a:lnTo>
                    <a:pt x="25" y="29"/>
                  </a:lnTo>
                  <a:lnTo>
                    <a:pt x="28" y="28"/>
                  </a:lnTo>
                  <a:lnTo>
                    <a:pt x="30" y="22"/>
                  </a:lnTo>
                  <a:lnTo>
                    <a:pt x="30" y="11"/>
                  </a:lnTo>
                  <a:lnTo>
                    <a:pt x="28" y="5"/>
                  </a:lnTo>
                  <a:lnTo>
                    <a:pt x="27" y="3"/>
                  </a:lnTo>
                  <a:lnTo>
                    <a:pt x="22" y="0"/>
                  </a:lnTo>
                  <a:lnTo>
                    <a:pt x="11" y="0"/>
                  </a:lnTo>
                  <a:lnTo>
                    <a:pt x="5" y="5"/>
                  </a:lnTo>
                  <a:lnTo>
                    <a:pt x="2" y="11"/>
                  </a:lnTo>
                  <a:lnTo>
                    <a:pt x="0" y="16"/>
                  </a:lnTo>
                  <a:close/>
                </a:path>
              </a:pathLst>
            </a:custGeom>
            <a:solidFill>
              <a:srgbClr val="FFFFFF"/>
            </a:solidFill>
            <a:ln w="9525">
              <a:noFill/>
              <a:round/>
              <a:headEnd/>
              <a:tailEnd/>
            </a:ln>
          </p:spPr>
          <p:txBody>
            <a:bodyPr/>
            <a:lstStyle/>
            <a:p>
              <a:endParaRPr lang="en-GB"/>
            </a:p>
          </p:txBody>
        </p:sp>
        <p:sp>
          <p:nvSpPr>
            <p:cNvPr id="13903" name="Freeform 591"/>
            <p:cNvSpPr>
              <a:spLocks/>
            </p:cNvSpPr>
            <p:nvPr/>
          </p:nvSpPr>
          <p:spPr bwMode="auto">
            <a:xfrm>
              <a:off x="2693" y="1758"/>
              <a:ext cx="281" cy="606"/>
            </a:xfrm>
            <a:custGeom>
              <a:avLst/>
              <a:gdLst/>
              <a:ahLst/>
              <a:cxnLst>
                <a:cxn ang="0">
                  <a:pos x="754" y="2408"/>
                </a:cxn>
                <a:cxn ang="0">
                  <a:pos x="650" y="2118"/>
                </a:cxn>
                <a:cxn ang="0">
                  <a:pos x="610" y="2084"/>
                </a:cxn>
                <a:cxn ang="0">
                  <a:pos x="233" y="1346"/>
                </a:cxn>
                <a:cxn ang="0">
                  <a:pos x="213" y="1213"/>
                </a:cxn>
                <a:cxn ang="0">
                  <a:pos x="219" y="952"/>
                </a:cxn>
                <a:cxn ang="0">
                  <a:pos x="178" y="988"/>
                </a:cxn>
                <a:cxn ang="0">
                  <a:pos x="136" y="1056"/>
                </a:cxn>
                <a:cxn ang="0">
                  <a:pos x="138" y="988"/>
                </a:cxn>
                <a:cxn ang="0">
                  <a:pos x="177" y="910"/>
                </a:cxn>
                <a:cxn ang="0">
                  <a:pos x="216" y="890"/>
                </a:cxn>
                <a:cxn ang="0">
                  <a:pos x="245" y="334"/>
                </a:cxn>
                <a:cxn ang="0">
                  <a:pos x="213" y="61"/>
                </a:cxn>
                <a:cxn ang="0">
                  <a:pos x="207" y="22"/>
                </a:cxn>
                <a:cxn ang="0">
                  <a:pos x="188" y="17"/>
                </a:cxn>
                <a:cxn ang="0">
                  <a:pos x="165" y="11"/>
                </a:cxn>
                <a:cxn ang="0">
                  <a:pos x="144" y="5"/>
                </a:cxn>
                <a:cxn ang="0">
                  <a:pos x="133" y="4"/>
                </a:cxn>
                <a:cxn ang="0">
                  <a:pos x="130" y="210"/>
                </a:cxn>
                <a:cxn ang="0">
                  <a:pos x="32" y="375"/>
                </a:cxn>
                <a:cxn ang="0">
                  <a:pos x="0" y="534"/>
                </a:cxn>
                <a:cxn ang="0">
                  <a:pos x="53" y="691"/>
                </a:cxn>
                <a:cxn ang="0">
                  <a:pos x="47" y="971"/>
                </a:cxn>
                <a:cxn ang="0">
                  <a:pos x="70" y="1074"/>
                </a:cxn>
                <a:cxn ang="0">
                  <a:pos x="306" y="1772"/>
                </a:cxn>
                <a:cxn ang="0">
                  <a:pos x="289" y="1787"/>
                </a:cxn>
                <a:cxn ang="0">
                  <a:pos x="155" y="1604"/>
                </a:cxn>
                <a:cxn ang="0">
                  <a:pos x="127" y="1705"/>
                </a:cxn>
                <a:cxn ang="0">
                  <a:pos x="239" y="1861"/>
                </a:cxn>
                <a:cxn ang="0">
                  <a:pos x="329" y="2034"/>
                </a:cxn>
                <a:cxn ang="0">
                  <a:pos x="435" y="2146"/>
                </a:cxn>
                <a:cxn ang="0">
                  <a:pos x="418" y="2001"/>
                </a:cxn>
                <a:cxn ang="0">
                  <a:pos x="813" y="2631"/>
                </a:cxn>
                <a:cxn ang="0">
                  <a:pos x="1307" y="3030"/>
                </a:cxn>
                <a:cxn ang="0">
                  <a:pos x="1355" y="3023"/>
                </a:cxn>
                <a:cxn ang="0">
                  <a:pos x="1403" y="3001"/>
                </a:cxn>
                <a:cxn ang="0">
                  <a:pos x="1205" y="2766"/>
                </a:cxn>
                <a:cxn ang="0">
                  <a:pos x="846" y="2593"/>
                </a:cxn>
                <a:cxn ang="0">
                  <a:pos x="799" y="2560"/>
                </a:cxn>
              </a:cxnLst>
              <a:rect l="0" t="0" r="r" b="b"/>
              <a:pathLst>
                <a:path w="1403" h="3030">
                  <a:moveTo>
                    <a:pt x="785" y="2542"/>
                  </a:moveTo>
                  <a:lnTo>
                    <a:pt x="754" y="2408"/>
                  </a:lnTo>
                  <a:lnTo>
                    <a:pt x="671" y="2163"/>
                  </a:lnTo>
                  <a:lnTo>
                    <a:pt x="650" y="2118"/>
                  </a:lnTo>
                  <a:lnTo>
                    <a:pt x="644" y="2108"/>
                  </a:lnTo>
                  <a:lnTo>
                    <a:pt x="610" y="2084"/>
                  </a:lnTo>
                  <a:lnTo>
                    <a:pt x="524" y="1893"/>
                  </a:lnTo>
                  <a:lnTo>
                    <a:pt x="233" y="1346"/>
                  </a:lnTo>
                  <a:lnTo>
                    <a:pt x="219" y="1279"/>
                  </a:lnTo>
                  <a:lnTo>
                    <a:pt x="213" y="1213"/>
                  </a:lnTo>
                  <a:lnTo>
                    <a:pt x="222" y="1034"/>
                  </a:lnTo>
                  <a:lnTo>
                    <a:pt x="219" y="952"/>
                  </a:lnTo>
                  <a:lnTo>
                    <a:pt x="189" y="971"/>
                  </a:lnTo>
                  <a:lnTo>
                    <a:pt x="178" y="988"/>
                  </a:lnTo>
                  <a:lnTo>
                    <a:pt x="171" y="1005"/>
                  </a:lnTo>
                  <a:lnTo>
                    <a:pt x="136" y="1056"/>
                  </a:lnTo>
                  <a:lnTo>
                    <a:pt x="121" y="1072"/>
                  </a:lnTo>
                  <a:lnTo>
                    <a:pt x="138" y="988"/>
                  </a:lnTo>
                  <a:lnTo>
                    <a:pt x="160" y="933"/>
                  </a:lnTo>
                  <a:lnTo>
                    <a:pt x="177" y="910"/>
                  </a:lnTo>
                  <a:lnTo>
                    <a:pt x="195" y="895"/>
                  </a:lnTo>
                  <a:lnTo>
                    <a:pt x="216" y="890"/>
                  </a:lnTo>
                  <a:lnTo>
                    <a:pt x="205" y="674"/>
                  </a:lnTo>
                  <a:lnTo>
                    <a:pt x="245" y="334"/>
                  </a:lnTo>
                  <a:lnTo>
                    <a:pt x="233" y="139"/>
                  </a:lnTo>
                  <a:lnTo>
                    <a:pt x="213" y="61"/>
                  </a:lnTo>
                  <a:lnTo>
                    <a:pt x="209" y="27"/>
                  </a:lnTo>
                  <a:lnTo>
                    <a:pt x="207" y="22"/>
                  </a:lnTo>
                  <a:lnTo>
                    <a:pt x="195" y="21"/>
                  </a:lnTo>
                  <a:lnTo>
                    <a:pt x="188" y="17"/>
                  </a:lnTo>
                  <a:lnTo>
                    <a:pt x="177" y="15"/>
                  </a:lnTo>
                  <a:lnTo>
                    <a:pt x="165" y="11"/>
                  </a:lnTo>
                  <a:lnTo>
                    <a:pt x="154" y="10"/>
                  </a:lnTo>
                  <a:lnTo>
                    <a:pt x="144" y="5"/>
                  </a:lnTo>
                  <a:lnTo>
                    <a:pt x="135" y="4"/>
                  </a:lnTo>
                  <a:lnTo>
                    <a:pt x="133" y="4"/>
                  </a:lnTo>
                  <a:lnTo>
                    <a:pt x="121" y="0"/>
                  </a:lnTo>
                  <a:lnTo>
                    <a:pt x="130" y="210"/>
                  </a:lnTo>
                  <a:lnTo>
                    <a:pt x="101" y="228"/>
                  </a:lnTo>
                  <a:lnTo>
                    <a:pt x="32" y="375"/>
                  </a:lnTo>
                  <a:lnTo>
                    <a:pt x="3" y="480"/>
                  </a:lnTo>
                  <a:lnTo>
                    <a:pt x="0" y="534"/>
                  </a:lnTo>
                  <a:lnTo>
                    <a:pt x="9" y="587"/>
                  </a:lnTo>
                  <a:lnTo>
                    <a:pt x="53" y="691"/>
                  </a:lnTo>
                  <a:lnTo>
                    <a:pt x="59" y="747"/>
                  </a:lnTo>
                  <a:lnTo>
                    <a:pt x="47" y="971"/>
                  </a:lnTo>
                  <a:lnTo>
                    <a:pt x="53" y="1022"/>
                  </a:lnTo>
                  <a:lnTo>
                    <a:pt x="70" y="1074"/>
                  </a:lnTo>
                  <a:lnTo>
                    <a:pt x="161" y="1281"/>
                  </a:lnTo>
                  <a:lnTo>
                    <a:pt x="306" y="1772"/>
                  </a:lnTo>
                  <a:lnTo>
                    <a:pt x="313" y="1812"/>
                  </a:lnTo>
                  <a:lnTo>
                    <a:pt x="289" y="1787"/>
                  </a:lnTo>
                  <a:lnTo>
                    <a:pt x="205" y="1660"/>
                  </a:lnTo>
                  <a:lnTo>
                    <a:pt x="155" y="1604"/>
                  </a:lnTo>
                  <a:lnTo>
                    <a:pt x="121" y="1582"/>
                  </a:lnTo>
                  <a:lnTo>
                    <a:pt x="127" y="1705"/>
                  </a:lnTo>
                  <a:lnTo>
                    <a:pt x="144" y="1743"/>
                  </a:lnTo>
                  <a:lnTo>
                    <a:pt x="239" y="1861"/>
                  </a:lnTo>
                  <a:lnTo>
                    <a:pt x="290" y="1944"/>
                  </a:lnTo>
                  <a:lnTo>
                    <a:pt x="329" y="2034"/>
                  </a:lnTo>
                  <a:lnTo>
                    <a:pt x="340" y="2084"/>
                  </a:lnTo>
                  <a:lnTo>
                    <a:pt x="435" y="2146"/>
                  </a:lnTo>
                  <a:lnTo>
                    <a:pt x="300" y="1851"/>
                  </a:lnTo>
                  <a:lnTo>
                    <a:pt x="418" y="2001"/>
                  </a:lnTo>
                  <a:lnTo>
                    <a:pt x="638" y="2420"/>
                  </a:lnTo>
                  <a:lnTo>
                    <a:pt x="813" y="2631"/>
                  </a:lnTo>
                  <a:lnTo>
                    <a:pt x="1279" y="3018"/>
                  </a:lnTo>
                  <a:lnTo>
                    <a:pt x="1307" y="3030"/>
                  </a:lnTo>
                  <a:lnTo>
                    <a:pt x="1340" y="3029"/>
                  </a:lnTo>
                  <a:lnTo>
                    <a:pt x="1355" y="3023"/>
                  </a:lnTo>
                  <a:lnTo>
                    <a:pt x="1372" y="3013"/>
                  </a:lnTo>
                  <a:lnTo>
                    <a:pt x="1403" y="3001"/>
                  </a:lnTo>
                  <a:lnTo>
                    <a:pt x="1254" y="2812"/>
                  </a:lnTo>
                  <a:lnTo>
                    <a:pt x="1205" y="2766"/>
                  </a:lnTo>
                  <a:lnTo>
                    <a:pt x="1093" y="2690"/>
                  </a:lnTo>
                  <a:lnTo>
                    <a:pt x="846" y="2593"/>
                  </a:lnTo>
                  <a:lnTo>
                    <a:pt x="823" y="2582"/>
                  </a:lnTo>
                  <a:lnTo>
                    <a:pt x="799" y="2560"/>
                  </a:lnTo>
                  <a:lnTo>
                    <a:pt x="785" y="2542"/>
                  </a:lnTo>
                  <a:close/>
                </a:path>
              </a:pathLst>
            </a:custGeom>
            <a:solidFill>
              <a:srgbClr val="DDB2AA"/>
            </a:solidFill>
            <a:ln w="9525">
              <a:noFill/>
              <a:round/>
              <a:headEnd/>
              <a:tailEnd/>
            </a:ln>
          </p:spPr>
          <p:txBody>
            <a:bodyPr/>
            <a:lstStyle/>
            <a:p>
              <a:endParaRPr lang="en-GB"/>
            </a:p>
          </p:txBody>
        </p:sp>
        <p:sp>
          <p:nvSpPr>
            <p:cNvPr id="13904" name="Freeform 592"/>
            <p:cNvSpPr>
              <a:spLocks/>
            </p:cNvSpPr>
            <p:nvPr/>
          </p:nvSpPr>
          <p:spPr bwMode="auto">
            <a:xfrm>
              <a:off x="2718" y="1758"/>
              <a:ext cx="2" cy="1"/>
            </a:xfrm>
            <a:custGeom>
              <a:avLst/>
              <a:gdLst/>
              <a:ahLst/>
              <a:cxnLst>
                <a:cxn ang="0">
                  <a:pos x="12" y="4"/>
                </a:cxn>
                <a:cxn ang="0">
                  <a:pos x="14" y="4"/>
                </a:cxn>
                <a:cxn ang="0">
                  <a:pos x="0" y="0"/>
                </a:cxn>
                <a:cxn ang="0">
                  <a:pos x="12" y="4"/>
                </a:cxn>
              </a:cxnLst>
              <a:rect l="0" t="0" r="r" b="b"/>
              <a:pathLst>
                <a:path w="14" h="4">
                  <a:moveTo>
                    <a:pt x="12" y="4"/>
                  </a:moveTo>
                  <a:lnTo>
                    <a:pt x="14" y="4"/>
                  </a:lnTo>
                  <a:lnTo>
                    <a:pt x="0" y="0"/>
                  </a:lnTo>
                  <a:lnTo>
                    <a:pt x="12" y="4"/>
                  </a:lnTo>
                  <a:close/>
                </a:path>
              </a:pathLst>
            </a:custGeom>
            <a:solidFill>
              <a:srgbClr val="CC8C7F"/>
            </a:solidFill>
            <a:ln w="9525">
              <a:noFill/>
              <a:round/>
              <a:headEnd/>
              <a:tailEnd/>
            </a:ln>
          </p:spPr>
          <p:txBody>
            <a:bodyPr/>
            <a:lstStyle/>
            <a:p>
              <a:endParaRPr lang="en-GB"/>
            </a:p>
          </p:txBody>
        </p:sp>
        <p:sp>
          <p:nvSpPr>
            <p:cNvPr id="13905" name="Freeform 593"/>
            <p:cNvSpPr>
              <a:spLocks/>
            </p:cNvSpPr>
            <p:nvPr/>
          </p:nvSpPr>
          <p:spPr bwMode="auto">
            <a:xfrm>
              <a:off x="2736" y="1944"/>
              <a:ext cx="71" cy="57"/>
            </a:xfrm>
            <a:custGeom>
              <a:avLst/>
              <a:gdLst/>
              <a:ahLst/>
              <a:cxnLst>
                <a:cxn ang="0">
                  <a:pos x="316" y="42"/>
                </a:cxn>
                <a:cxn ang="0">
                  <a:pos x="357" y="30"/>
                </a:cxn>
                <a:cxn ang="0">
                  <a:pos x="184" y="1"/>
                </a:cxn>
                <a:cxn ang="0">
                  <a:pos x="94" y="0"/>
                </a:cxn>
                <a:cxn ang="0">
                  <a:pos x="11" y="17"/>
                </a:cxn>
                <a:cxn ang="0">
                  <a:pos x="6" y="20"/>
                </a:cxn>
                <a:cxn ang="0">
                  <a:pos x="9" y="102"/>
                </a:cxn>
                <a:cxn ang="0">
                  <a:pos x="0" y="281"/>
                </a:cxn>
                <a:cxn ang="0">
                  <a:pos x="32" y="197"/>
                </a:cxn>
                <a:cxn ang="0">
                  <a:pos x="65" y="142"/>
                </a:cxn>
                <a:cxn ang="0">
                  <a:pos x="110" y="102"/>
                </a:cxn>
                <a:cxn ang="0">
                  <a:pos x="138" y="88"/>
                </a:cxn>
                <a:cxn ang="0">
                  <a:pos x="293" y="47"/>
                </a:cxn>
                <a:cxn ang="0">
                  <a:pos x="307" y="42"/>
                </a:cxn>
                <a:cxn ang="0">
                  <a:pos x="316" y="42"/>
                </a:cxn>
              </a:cxnLst>
              <a:rect l="0" t="0" r="r" b="b"/>
              <a:pathLst>
                <a:path w="357" h="281">
                  <a:moveTo>
                    <a:pt x="316" y="42"/>
                  </a:moveTo>
                  <a:lnTo>
                    <a:pt x="357" y="30"/>
                  </a:lnTo>
                  <a:lnTo>
                    <a:pt x="184" y="1"/>
                  </a:lnTo>
                  <a:lnTo>
                    <a:pt x="94" y="0"/>
                  </a:lnTo>
                  <a:lnTo>
                    <a:pt x="11" y="17"/>
                  </a:lnTo>
                  <a:lnTo>
                    <a:pt x="6" y="20"/>
                  </a:lnTo>
                  <a:lnTo>
                    <a:pt x="9" y="102"/>
                  </a:lnTo>
                  <a:lnTo>
                    <a:pt x="0" y="281"/>
                  </a:lnTo>
                  <a:lnTo>
                    <a:pt x="32" y="197"/>
                  </a:lnTo>
                  <a:lnTo>
                    <a:pt x="65" y="142"/>
                  </a:lnTo>
                  <a:lnTo>
                    <a:pt x="110" y="102"/>
                  </a:lnTo>
                  <a:lnTo>
                    <a:pt x="138" y="88"/>
                  </a:lnTo>
                  <a:lnTo>
                    <a:pt x="293" y="47"/>
                  </a:lnTo>
                  <a:lnTo>
                    <a:pt x="307" y="42"/>
                  </a:lnTo>
                  <a:lnTo>
                    <a:pt x="316" y="42"/>
                  </a:lnTo>
                  <a:close/>
                </a:path>
              </a:pathLst>
            </a:custGeom>
            <a:solidFill>
              <a:srgbClr val="CC8C7F"/>
            </a:solidFill>
            <a:ln w="9525">
              <a:noFill/>
              <a:round/>
              <a:headEnd/>
              <a:tailEnd/>
            </a:ln>
          </p:spPr>
          <p:txBody>
            <a:bodyPr/>
            <a:lstStyle/>
            <a:p>
              <a:endParaRPr lang="en-GB"/>
            </a:p>
          </p:txBody>
        </p:sp>
        <p:sp>
          <p:nvSpPr>
            <p:cNvPr id="13906" name="Freeform 594"/>
            <p:cNvSpPr>
              <a:spLocks/>
            </p:cNvSpPr>
            <p:nvPr/>
          </p:nvSpPr>
          <p:spPr bwMode="auto">
            <a:xfrm>
              <a:off x="2795" y="1953"/>
              <a:ext cx="4" cy="1"/>
            </a:xfrm>
            <a:custGeom>
              <a:avLst/>
              <a:gdLst/>
              <a:ahLst/>
              <a:cxnLst>
                <a:cxn ang="0">
                  <a:pos x="23" y="0"/>
                </a:cxn>
                <a:cxn ang="0">
                  <a:pos x="14" y="0"/>
                </a:cxn>
                <a:cxn ang="0">
                  <a:pos x="0" y="5"/>
                </a:cxn>
                <a:cxn ang="0">
                  <a:pos x="23" y="0"/>
                </a:cxn>
              </a:cxnLst>
              <a:rect l="0" t="0" r="r" b="b"/>
              <a:pathLst>
                <a:path w="23" h="5">
                  <a:moveTo>
                    <a:pt x="23" y="0"/>
                  </a:moveTo>
                  <a:lnTo>
                    <a:pt x="14" y="0"/>
                  </a:lnTo>
                  <a:lnTo>
                    <a:pt x="0" y="5"/>
                  </a:lnTo>
                  <a:lnTo>
                    <a:pt x="23" y="0"/>
                  </a:lnTo>
                  <a:close/>
                </a:path>
              </a:pathLst>
            </a:custGeom>
            <a:solidFill>
              <a:srgbClr val="FFFFFF"/>
            </a:solidFill>
            <a:ln w="9525">
              <a:noFill/>
              <a:round/>
              <a:headEnd/>
              <a:tailEnd/>
            </a:ln>
          </p:spPr>
          <p:txBody>
            <a:bodyPr/>
            <a:lstStyle/>
            <a:p>
              <a:endParaRPr lang="en-GB"/>
            </a:p>
          </p:txBody>
        </p:sp>
        <p:sp>
          <p:nvSpPr>
            <p:cNvPr id="13907" name="Freeform 595"/>
            <p:cNvSpPr>
              <a:spLocks/>
            </p:cNvSpPr>
            <p:nvPr/>
          </p:nvSpPr>
          <p:spPr bwMode="auto">
            <a:xfrm>
              <a:off x="2752" y="1956"/>
              <a:ext cx="87" cy="36"/>
            </a:xfrm>
            <a:custGeom>
              <a:avLst/>
              <a:gdLst/>
              <a:ahLst/>
              <a:cxnLst>
                <a:cxn ang="0">
                  <a:pos x="79" y="124"/>
                </a:cxn>
                <a:cxn ang="0">
                  <a:pos x="68" y="94"/>
                </a:cxn>
                <a:cxn ang="0">
                  <a:pos x="56" y="77"/>
                </a:cxn>
                <a:cxn ang="0">
                  <a:pos x="34" y="87"/>
                </a:cxn>
                <a:cxn ang="0">
                  <a:pos x="12" y="121"/>
                </a:cxn>
                <a:cxn ang="0">
                  <a:pos x="0" y="178"/>
                </a:cxn>
                <a:cxn ang="0">
                  <a:pos x="53" y="177"/>
                </a:cxn>
                <a:cxn ang="0">
                  <a:pos x="217" y="138"/>
                </a:cxn>
                <a:cxn ang="0">
                  <a:pos x="433" y="59"/>
                </a:cxn>
                <a:cxn ang="0">
                  <a:pos x="369" y="0"/>
                </a:cxn>
                <a:cxn ang="0">
                  <a:pos x="271" y="29"/>
                </a:cxn>
                <a:cxn ang="0">
                  <a:pos x="275" y="47"/>
                </a:cxn>
                <a:cxn ang="0">
                  <a:pos x="276" y="87"/>
                </a:cxn>
                <a:cxn ang="0">
                  <a:pos x="265" y="104"/>
                </a:cxn>
                <a:cxn ang="0">
                  <a:pos x="206" y="136"/>
                </a:cxn>
                <a:cxn ang="0">
                  <a:pos x="163" y="147"/>
                </a:cxn>
                <a:cxn ang="0">
                  <a:pos x="119" y="147"/>
                </a:cxn>
                <a:cxn ang="0">
                  <a:pos x="96" y="141"/>
                </a:cxn>
                <a:cxn ang="0">
                  <a:pos x="79" y="124"/>
                </a:cxn>
              </a:cxnLst>
              <a:rect l="0" t="0" r="r" b="b"/>
              <a:pathLst>
                <a:path w="433" h="178">
                  <a:moveTo>
                    <a:pt x="79" y="124"/>
                  </a:moveTo>
                  <a:lnTo>
                    <a:pt x="68" y="94"/>
                  </a:lnTo>
                  <a:lnTo>
                    <a:pt x="56" y="77"/>
                  </a:lnTo>
                  <a:lnTo>
                    <a:pt x="34" y="87"/>
                  </a:lnTo>
                  <a:lnTo>
                    <a:pt x="12" y="121"/>
                  </a:lnTo>
                  <a:lnTo>
                    <a:pt x="0" y="178"/>
                  </a:lnTo>
                  <a:lnTo>
                    <a:pt x="53" y="177"/>
                  </a:lnTo>
                  <a:lnTo>
                    <a:pt x="217" y="138"/>
                  </a:lnTo>
                  <a:lnTo>
                    <a:pt x="433" y="59"/>
                  </a:lnTo>
                  <a:lnTo>
                    <a:pt x="369" y="0"/>
                  </a:lnTo>
                  <a:lnTo>
                    <a:pt x="271" y="29"/>
                  </a:lnTo>
                  <a:lnTo>
                    <a:pt x="275" y="47"/>
                  </a:lnTo>
                  <a:lnTo>
                    <a:pt x="276" y="87"/>
                  </a:lnTo>
                  <a:lnTo>
                    <a:pt x="265" y="104"/>
                  </a:lnTo>
                  <a:lnTo>
                    <a:pt x="206" y="136"/>
                  </a:lnTo>
                  <a:lnTo>
                    <a:pt x="163" y="147"/>
                  </a:lnTo>
                  <a:lnTo>
                    <a:pt x="119" y="147"/>
                  </a:lnTo>
                  <a:lnTo>
                    <a:pt x="96" y="141"/>
                  </a:lnTo>
                  <a:lnTo>
                    <a:pt x="79" y="124"/>
                  </a:lnTo>
                  <a:close/>
                </a:path>
              </a:pathLst>
            </a:custGeom>
            <a:solidFill>
              <a:srgbClr val="FFFFFF"/>
            </a:solidFill>
            <a:ln w="9525">
              <a:noFill/>
              <a:round/>
              <a:headEnd/>
              <a:tailEnd/>
            </a:ln>
          </p:spPr>
          <p:txBody>
            <a:bodyPr/>
            <a:lstStyle/>
            <a:p>
              <a:endParaRPr lang="en-GB"/>
            </a:p>
          </p:txBody>
        </p:sp>
        <p:sp>
          <p:nvSpPr>
            <p:cNvPr id="13908" name="Freeform 596"/>
            <p:cNvSpPr>
              <a:spLocks/>
            </p:cNvSpPr>
            <p:nvPr/>
          </p:nvSpPr>
          <p:spPr bwMode="auto">
            <a:xfrm>
              <a:off x="2821" y="2242"/>
              <a:ext cx="35" cy="42"/>
            </a:xfrm>
            <a:custGeom>
              <a:avLst/>
              <a:gdLst/>
              <a:ahLst/>
              <a:cxnLst>
                <a:cxn ang="0">
                  <a:pos x="0" y="0"/>
                </a:cxn>
                <a:cxn ang="0">
                  <a:pos x="56" y="78"/>
                </a:cxn>
                <a:cxn ang="0">
                  <a:pos x="175" y="211"/>
                </a:cxn>
                <a:cxn ang="0">
                  <a:pos x="0" y="0"/>
                </a:cxn>
              </a:cxnLst>
              <a:rect l="0" t="0" r="r" b="b"/>
              <a:pathLst>
                <a:path w="175" h="211">
                  <a:moveTo>
                    <a:pt x="0" y="0"/>
                  </a:moveTo>
                  <a:lnTo>
                    <a:pt x="56" y="78"/>
                  </a:lnTo>
                  <a:lnTo>
                    <a:pt x="175" y="211"/>
                  </a:lnTo>
                  <a:lnTo>
                    <a:pt x="0" y="0"/>
                  </a:lnTo>
                  <a:close/>
                </a:path>
              </a:pathLst>
            </a:custGeom>
            <a:solidFill>
              <a:srgbClr val="CC8C7F"/>
            </a:solidFill>
            <a:ln w="9525">
              <a:noFill/>
              <a:round/>
              <a:headEnd/>
              <a:tailEnd/>
            </a:ln>
          </p:spPr>
          <p:txBody>
            <a:bodyPr/>
            <a:lstStyle/>
            <a:p>
              <a:endParaRPr lang="en-GB"/>
            </a:p>
          </p:txBody>
        </p:sp>
        <p:sp>
          <p:nvSpPr>
            <p:cNvPr id="13909" name="Freeform 597"/>
            <p:cNvSpPr>
              <a:spLocks/>
            </p:cNvSpPr>
            <p:nvPr/>
          </p:nvSpPr>
          <p:spPr bwMode="auto">
            <a:xfrm>
              <a:off x="3089" y="1753"/>
              <a:ext cx="90" cy="122"/>
            </a:xfrm>
            <a:custGeom>
              <a:avLst/>
              <a:gdLst/>
              <a:ahLst/>
              <a:cxnLst>
                <a:cxn ang="0">
                  <a:pos x="201" y="73"/>
                </a:cxn>
                <a:cxn ang="0">
                  <a:pos x="112" y="34"/>
                </a:cxn>
                <a:cxn ang="0">
                  <a:pos x="0" y="0"/>
                </a:cxn>
                <a:cxn ang="0">
                  <a:pos x="141" y="94"/>
                </a:cxn>
                <a:cxn ang="0">
                  <a:pos x="298" y="252"/>
                </a:cxn>
                <a:cxn ang="0">
                  <a:pos x="361" y="358"/>
                </a:cxn>
                <a:cxn ang="0">
                  <a:pos x="400" y="481"/>
                </a:cxn>
                <a:cxn ang="0">
                  <a:pos x="406" y="611"/>
                </a:cxn>
                <a:cxn ang="0">
                  <a:pos x="410" y="605"/>
                </a:cxn>
                <a:cxn ang="0">
                  <a:pos x="425" y="569"/>
                </a:cxn>
                <a:cxn ang="0">
                  <a:pos x="442" y="503"/>
                </a:cxn>
                <a:cxn ang="0">
                  <a:pos x="450" y="416"/>
                </a:cxn>
                <a:cxn ang="0">
                  <a:pos x="433" y="318"/>
                </a:cxn>
                <a:cxn ang="0">
                  <a:pos x="410" y="267"/>
                </a:cxn>
                <a:cxn ang="0">
                  <a:pos x="336" y="166"/>
                </a:cxn>
                <a:cxn ang="0">
                  <a:pos x="201" y="73"/>
                </a:cxn>
              </a:cxnLst>
              <a:rect l="0" t="0" r="r" b="b"/>
              <a:pathLst>
                <a:path w="450" h="611">
                  <a:moveTo>
                    <a:pt x="201" y="73"/>
                  </a:moveTo>
                  <a:lnTo>
                    <a:pt x="112" y="34"/>
                  </a:lnTo>
                  <a:lnTo>
                    <a:pt x="0" y="0"/>
                  </a:lnTo>
                  <a:lnTo>
                    <a:pt x="141" y="94"/>
                  </a:lnTo>
                  <a:lnTo>
                    <a:pt x="298" y="252"/>
                  </a:lnTo>
                  <a:lnTo>
                    <a:pt x="361" y="358"/>
                  </a:lnTo>
                  <a:lnTo>
                    <a:pt x="400" y="481"/>
                  </a:lnTo>
                  <a:lnTo>
                    <a:pt x="406" y="611"/>
                  </a:lnTo>
                  <a:lnTo>
                    <a:pt x="410" y="605"/>
                  </a:lnTo>
                  <a:lnTo>
                    <a:pt x="425" y="569"/>
                  </a:lnTo>
                  <a:lnTo>
                    <a:pt x="442" y="503"/>
                  </a:lnTo>
                  <a:lnTo>
                    <a:pt x="450" y="416"/>
                  </a:lnTo>
                  <a:lnTo>
                    <a:pt x="433" y="318"/>
                  </a:lnTo>
                  <a:lnTo>
                    <a:pt x="410" y="267"/>
                  </a:lnTo>
                  <a:lnTo>
                    <a:pt x="336" y="166"/>
                  </a:lnTo>
                  <a:lnTo>
                    <a:pt x="201" y="73"/>
                  </a:lnTo>
                  <a:close/>
                </a:path>
              </a:pathLst>
            </a:custGeom>
            <a:solidFill>
              <a:srgbClr val="007FFF"/>
            </a:solidFill>
            <a:ln w="9525">
              <a:noFill/>
              <a:round/>
              <a:headEnd/>
              <a:tailEnd/>
            </a:ln>
          </p:spPr>
          <p:txBody>
            <a:bodyPr/>
            <a:lstStyle/>
            <a:p>
              <a:endParaRPr lang="en-GB"/>
            </a:p>
          </p:txBody>
        </p:sp>
        <p:sp>
          <p:nvSpPr>
            <p:cNvPr id="13910" name="Freeform 598"/>
            <p:cNvSpPr>
              <a:spLocks/>
            </p:cNvSpPr>
            <p:nvPr/>
          </p:nvSpPr>
          <p:spPr bwMode="auto">
            <a:xfrm>
              <a:off x="3115" y="2250"/>
              <a:ext cx="232" cy="152"/>
            </a:xfrm>
            <a:custGeom>
              <a:avLst/>
              <a:gdLst/>
              <a:ahLst/>
              <a:cxnLst>
                <a:cxn ang="0">
                  <a:pos x="1096" y="192"/>
                </a:cxn>
                <a:cxn ang="0">
                  <a:pos x="1160" y="12"/>
                </a:cxn>
                <a:cxn ang="0">
                  <a:pos x="1031" y="0"/>
                </a:cxn>
                <a:cxn ang="0">
                  <a:pos x="880" y="136"/>
                </a:cxn>
                <a:cxn ang="0">
                  <a:pos x="764" y="279"/>
                </a:cxn>
                <a:cxn ang="0">
                  <a:pos x="674" y="357"/>
                </a:cxn>
                <a:cxn ang="0">
                  <a:pos x="523" y="442"/>
                </a:cxn>
                <a:cxn ang="0">
                  <a:pos x="200" y="572"/>
                </a:cxn>
                <a:cxn ang="0">
                  <a:pos x="96" y="627"/>
                </a:cxn>
                <a:cxn ang="0">
                  <a:pos x="0" y="694"/>
                </a:cxn>
                <a:cxn ang="0">
                  <a:pos x="67" y="684"/>
                </a:cxn>
                <a:cxn ang="0">
                  <a:pos x="324" y="684"/>
                </a:cxn>
                <a:cxn ang="0">
                  <a:pos x="1014" y="762"/>
                </a:cxn>
                <a:cxn ang="0">
                  <a:pos x="1096" y="192"/>
                </a:cxn>
              </a:cxnLst>
              <a:rect l="0" t="0" r="r" b="b"/>
              <a:pathLst>
                <a:path w="1160" h="762">
                  <a:moveTo>
                    <a:pt x="1096" y="192"/>
                  </a:moveTo>
                  <a:lnTo>
                    <a:pt x="1160" y="12"/>
                  </a:lnTo>
                  <a:lnTo>
                    <a:pt x="1031" y="0"/>
                  </a:lnTo>
                  <a:lnTo>
                    <a:pt x="880" y="136"/>
                  </a:lnTo>
                  <a:lnTo>
                    <a:pt x="764" y="279"/>
                  </a:lnTo>
                  <a:lnTo>
                    <a:pt x="674" y="357"/>
                  </a:lnTo>
                  <a:lnTo>
                    <a:pt x="523" y="442"/>
                  </a:lnTo>
                  <a:lnTo>
                    <a:pt x="200" y="572"/>
                  </a:lnTo>
                  <a:lnTo>
                    <a:pt x="96" y="627"/>
                  </a:lnTo>
                  <a:lnTo>
                    <a:pt x="0" y="694"/>
                  </a:lnTo>
                  <a:lnTo>
                    <a:pt x="67" y="684"/>
                  </a:lnTo>
                  <a:lnTo>
                    <a:pt x="324" y="684"/>
                  </a:lnTo>
                  <a:lnTo>
                    <a:pt x="1014" y="762"/>
                  </a:lnTo>
                  <a:lnTo>
                    <a:pt x="1096" y="192"/>
                  </a:lnTo>
                  <a:close/>
                </a:path>
              </a:pathLst>
            </a:custGeom>
            <a:solidFill>
              <a:srgbClr val="BFDDFF"/>
            </a:solidFill>
            <a:ln w="9525">
              <a:noFill/>
              <a:round/>
              <a:headEnd/>
              <a:tailEnd/>
            </a:ln>
          </p:spPr>
          <p:txBody>
            <a:bodyPr/>
            <a:lstStyle/>
            <a:p>
              <a:endParaRPr lang="en-GB"/>
            </a:p>
          </p:txBody>
        </p:sp>
        <p:sp>
          <p:nvSpPr>
            <p:cNvPr id="13911" name="Freeform 599"/>
            <p:cNvSpPr>
              <a:spLocks/>
            </p:cNvSpPr>
            <p:nvPr/>
          </p:nvSpPr>
          <p:spPr bwMode="auto">
            <a:xfrm>
              <a:off x="2971" y="2421"/>
              <a:ext cx="73" cy="99"/>
            </a:xfrm>
            <a:custGeom>
              <a:avLst/>
              <a:gdLst/>
              <a:ahLst/>
              <a:cxnLst>
                <a:cxn ang="0">
                  <a:pos x="11" y="115"/>
                </a:cxn>
                <a:cxn ang="0">
                  <a:pos x="63" y="227"/>
                </a:cxn>
                <a:cxn ang="0">
                  <a:pos x="202" y="436"/>
                </a:cxn>
                <a:cxn ang="0">
                  <a:pos x="230" y="492"/>
                </a:cxn>
                <a:cxn ang="0">
                  <a:pos x="236" y="425"/>
                </a:cxn>
                <a:cxn ang="0">
                  <a:pos x="278" y="239"/>
                </a:cxn>
                <a:cxn ang="0">
                  <a:pos x="362" y="0"/>
                </a:cxn>
                <a:cxn ang="0">
                  <a:pos x="272" y="26"/>
                </a:cxn>
                <a:cxn ang="0">
                  <a:pos x="42" y="43"/>
                </a:cxn>
                <a:cxn ang="0">
                  <a:pos x="0" y="54"/>
                </a:cxn>
                <a:cxn ang="0">
                  <a:pos x="11" y="115"/>
                </a:cxn>
              </a:cxnLst>
              <a:rect l="0" t="0" r="r" b="b"/>
              <a:pathLst>
                <a:path w="362" h="492">
                  <a:moveTo>
                    <a:pt x="11" y="115"/>
                  </a:moveTo>
                  <a:lnTo>
                    <a:pt x="63" y="227"/>
                  </a:lnTo>
                  <a:lnTo>
                    <a:pt x="202" y="436"/>
                  </a:lnTo>
                  <a:lnTo>
                    <a:pt x="230" y="492"/>
                  </a:lnTo>
                  <a:lnTo>
                    <a:pt x="236" y="425"/>
                  </a:lnTo>
                  <a:lnTo>
                    <a:pt x="278" y="239"/>
                  </a:lnTo>
                  <a:lnTo>
                    <a:pt x="362" y="0"/>
                  </a:lnTo>
                  <a:lnTo>
                    <a:pt x="272" y="26"/>
                  </a:lnTo>
                  <a:lnTo>
                    <a:pt x="42" y="43"/>
                  </a:lnTo>
                  <a:lnTo>
                    <a:pt x="0" y="54"/>
                  </a:lnTo>
                  <a:lnTo>
                    <a:pt x="11" y="115"/>
                  </a:lnTo>
                  <a:close/>
                </a:path>
              </a:pathLst>
            </a:custGeom>
            <a:solidFill>
              <a:srgbClr val="BFDDFF"/>
            </a:solidFill>
            <a:ln w="9525">
              <a:noFill/>
              <a:round/>
              <a:headEnd/>
              <a:tailEnd/>
            </a:ln>
          </p:spPr>
          <p:txBody>
            <a:bodyPr/>
            <a:lstStyle/>
            <a:p>
              <a:endParaRPr lang="en-GB"/>
            </a:p>
          </p:txBody>
        </p:sp>
        <p:sp>
          <p:nvSpPr>
            <p:cNvPr id="13912" name="Freeform 600"/>
            <p:cNvSpPr>
              <a:spLocks/>
            </p:cNvSpPr>
            <p:nvPr/>
          </p:nvSpPr>
          <p:spPr bwMode="auto">
            <a:xfrm>
              <a:off x="2693" y="1575"/>
              <a:ext cx="409" cy="69"/>
            </a:xfrm>
            <a:custGeom>
              <a:avLst/>
              <a:gdLst/>
              <a:ahLst/>
              <a:cxnLst>
                <a:cxn ang="0">
                  <a:pos x="1076" y="37"/>
                </a:cxn>
                <a:cxn ang="0">
                  <a:pos x="900" y="0"/>
                </a:cxn>
                <a:cxn ang="0">
                  <a:pos x="559" y="14"/>
                </a:cxn>
                <a:cxn ang="0">
                  <a:pos x="363" y="56"/>
                </a:cxn>
                <a:cxn ang="0">
                  <a:pos x="241" y="103"/>
                </a:cxn>
                <a:cxn ang="0">
                  <a:pos x="130" y="166"/>
                </a:cxn>
                <a:cxn ang="0">
                  <a:pos x="30" y="246"/>
                </a:cxn>
                <a:cxn ang="0">
                  <a:pos x="0" y="284"/>
                </a:cxn>
                <a:cxn ang="0">
                  <a:pos x="109" y="247"/>
                </a:cxn>
                <a:cxn ang="0">
                  <a:pos x="221" y="217"/>
                </a:cxn>
                <a:cxn ang="0">
                  <a:pos x="336" y="191"/>
                </a:cxn>
                <a:cxn ang="0">
                  <a:pos x="452" y="170"/>
                </a:cxn>
                <a:cxn ang="0">
                  <a:pos x="569" y="153"/>
                </a:cxn>
                <a:cxn ang="0">
                  <a:pos x="691" y="142"/>
                </a:cxn>
                <a:cxn ang="0">
                  <a:pos x="813" y="135"/>
                </a:cxn>
                <a:cxn ang="0">
                  <a:pos x="939" y="134"/>
                </a:cxn>
                <a:cxn ang="0">
                  <a:pos x="1011" y="133"/>
                </a:cxn>
                <a:cxn ang="0">
                  <a:pos x="1085" y="135"/>
                </a:cxn>
                <a:cxn ang="0">
                  <a:pos x="1158" y="139"/>
                </a:cxn>
                <a:cxn ang="0">
                  <a:pos x="1230" y="145"/>
                </a:cxn>
                <a:cxn ang="0">
                  <a:pos x="1301" y="152"/>
                </a:cxn>
                <a:cxn ang="0">
                  <a:pos x="1372" y="161"/>
                </a:cxn>
                <a:cxn ang="0">
                  <a:pos x="1441" y="171"/>
                </a:cxn>
                <a:cxn ang="0">
                  <a:pos x="1512" y="185"/>
                </a:cxn>
                <a:cxn ang="0">
                  <a:pos x="1579" y="198"/>
                </a:cxn>
                <a:cxn ang="0">
                  <a:pos x="1647" y="213"/>
                </a:cxn>
                <a:cxn ang="0">
                  <a:pos x="1713" y="230"/>
                </a:cxn>
                <a:cxn ang="0">
                  <a:pos x="1782" y="251"/>
                </a:cxn>
                <a:cxn ang="0">
                  <a:pos x="1846" y="271"/>
                </a:cxn>
                <a:cxn ang="0">
                  <a:pos x="1912" y="295"/>
                </a:cxn>
                <a:cxn ang="0">
                  <a:pos x="1977" y="319"/>
                </a:cxn>
                <a:cxn ang="0">
                  <a:pos x="2041" y="346"/>
                </a:cxn>
                <a:cxn ang="0">
                  <a:pos x="1912" y="210"/>
                </a:cxn>
                <a:cxn ang="0">
                  <a:pos x="1779" y="96"/>
                </a:cxn>
                <a:cxn ang="0">
                  <a:pos x="1682" y="42"/>
                </a:cxn>
                <a:cxn ang="0">
                  <a:pos x="1614" y="20"/>
                </a:cxn>
                <a:cxn ang="0">
                  <a:pos x="1507" y="5"/>
                </a:cxn>
                <a:cxn ang="0">
                  <a:pos x="1076" y="37"/>
                </a:cxn>
              </a:cxnLst>
              <a:rect l="0" t="0" r="r" b="b"/>
              <a:pathLst>
                <a:path w="2041" h="346">
                  <a:moveTo>
                    <a:pt x="1076" y="37"/>
                  </a:moveTo>
                  <a:lnTo>
                    <a:pt x="900" y="0"/>
                  </a:lnTo>
                  <a:lnTo>
                    <a:pt x="559" y="14"/>
                  </a:lnTo>
                  <a:lnTo>
                    <a:pt x="363" y="56"/>
                  </a:lnTo>
                  <a:lnTo>
                    <a:pt x="241" y="103"/>
                  </a:lnTo>
                  <a:lnTo>
                    <a:pt x="130" y="166"/>
                  </a:lnTo>
                  <a:lnTo>
                    <a:pt x="30" y="246"/>
                  </a:lnTo>
                  <a:lnTo>
                    <a:pt x="0" y="284"/>
                  </a:lnTo>
                  <a:lnTo>
                    <a:pt x="109" y="247"/>
                  </a:lnTo>
                  <a:lnTo>
                    <a:pt x="221" y="217"/>
                  </a:lnTo>
                  <a:lnTo>
                    <a:pt x="336" y="191"/>
                  </a:lnTo>
                  <a:lnTo>
                    <a:pt x="452" y="170"/>
                  </a:lnTo>
                  <a:lnTo>
                    <a:pt x="569" y="153"/>
                  </a:lnTo>
                  <a:lnTo>
                    <a:pt x="691" y="142"/>
                  </a:lnTo>
                  <a:lnTo>
                    <a:pt x="813" y="135"/>
                  </a:lnTo>
                  <a:lnTo>
                    <a:pt x="939" y="134"/>
                  </a:lnTo>
                  <a:lnTo>
                    <a:pt x="1011" y="133"/>
                  </a:lnTo>
                  <a:lnTo>
                    <a:pt x="1085" y="135"/>
                  </a:lnTo>
                  <a:lnTo>
                    <a:pt x="1158" y="139"/>
                  </a:lnTo>
                  <a:lnTo>
                    <a:pt x="1230" y="145"/>
                  </a:lnTo>
                  <a:lnTo>
                    <a:pt x="1301" y="152"/>
                  </a:lnTo>
                  <a:lnTo>
                    <a:pt x="1372" y="161"/>
                  </a:lnTo>
                  <a:lnTo>
                    <a:pt x="1441" y="171"/>
                  </a:lnTo>
                  <a:lnTo>
                    <a:pt x="1512" y="185"/>
                  </a:lnTo>
                  <a:lnTo>
                    <a:pt x="1579" y="198"/>
                  </a:lnTo>
                  <a:lnTo>
                    <a:pt x="1647" y="213"/>
                  </a:lnTo>
                  <a:lnTo>
                    <a:pt x="1713" y="230"/>
                  </a:lnTo>
                  <a:lnTo>
                    <a:pt x="1782" y="251"/>
                  </a:lnTo>
                  <a:lnTo>
                    <a:pt x="1846" y="271"/>
                  </a:lnTo>
                  <a:lnTo>
                    <a:pt x="1912" y="295"/>
                  </a:lnTo>
                  <a:lnTo>
                    <a:pt x="1977" y="319"/>
                  </a:lnTo>
                  <a:lnTo>
                    <a:pt x="2041" y="346"/>
                  </a:lnTo>
                  <a:lnTo>
                    <a:pt x="1912" y="210"/>
                  </a:lnTo>
                  <a:lnTo>
                    <a:pt x="1779" y="96"/>
                  </a:lnTo>
                  <a:lnTo>
                    <a:pt x="1682" y="42"/>
                  </a:lnTo>
                  <a:lnTo>
                    <a:pt x="1614" y="20"/>
                  </a:lnTo>
                  <a:lnTo>
                    <a:pt x="1507" y="5"/>
                  </a:lnTo>
                  <a:lnTo>
                    <a:pt x="1076" y="37"/>
                  </a:lnTo>
                  <a:close/>
                </a:path>
              </a:pathLst>
            </a:custGeom>
            <a:solidFill>
              <a:srgbClr val="000000"/>
            </a:solidFill>
            <a:ln w="9525">
              <a:noFill/>
              <a:round/>
              <a:headEnd/>
              <a:tailEnd/>
            </a:ln>
          </p:spPr>
          <p:txBody>
            <a:bodyPr/>
            <a:lstStyle/>
            <a:p>
              <a:endParaRPr lang="en-GB"/>
            </a:p>
          </p:txBody>
        </p:sp>
        <p:sp>
          <p:nvSpPr>
            <p:cNvPr id="13913" name="Freeform 601"/>
            <p:cNvSpPr>
              <a:spLocks/>
            </p:cNvSpPr>
            <p:nvPr/>
          </p:nvSpPr>
          <p:spPr bwMode="auto">
            <a:xfrm>
              <a:off x="3134" y="2252"/>
              <a:ext cx="302" cy="356"/>
            </a:xfrm>
            <a:custGeom>
              <a:avLst/>
              <a:gdLst/>
              <a:ahLst/>
              <a:cxnLst>
                <a:cxn ang="0">
                  <a:pos x="1135" y="105"/>
                </a:cxn>
                <a:cxn ang="0">
                  <a:pos x="1051" y="519"/>
                </a:cxn>
                <a:cxn ang="0">
                  <a:pos x="1074" y="806"/>
                </a:cxn>
                <a:cxn ang="0">
                  <a:pos x="878" y="817"/>
                </a:cxn>
                <a:cxn ang="0">
                  <a:pos x="0" y="850"/>
                </a:cxn>
                <a:cxn ang="0">
                  <a:pos x="78" y="1061"/>
                </a:cxn>
                <a:cxn ang="0">
                  <a:pos x="384" y="1297"/>
                </a:cxn>
                <a:cxn ang="0">
                  <a:pos x="488" y="1430"/>
                </a:cxn>
                <a:cxn ang="0">
                  <a:pos x="496" y="1539"/>
                </a:cxn>
                <a:cxn ang="0">
                  <a:pos x="519" y="1778"/>
                </a:cxn>
                <a:cxn ang="0">
                  <a:pos x="600" y="1705"/>
                </a:cxn>
                <a:cxn ang="0">
                  <a:pos x="629" y="1681"/>
                </a:cxn>
                <a:cxn ang="0">
                  <a:pos x="738" y="1579"/>
                </a:cxn>
                <a:cxn ang="0">
                  <a:pos x="851" y="1456"/>
                </a:cxn>
                <a:cxn ang="0">
                  <a:pos x="924" y="1372"/>
                </a:cxn>
                <a:cxn ang="0">
                  <a:pos x="941" y="1350"/>
                </a:cxn>
                <a:cxn ang="0">
                  <a:pos x="992" y="1287"/>
                </a:cxn>
                <a:cxn ang="0">
                  <a:pos x="1040" y="1222"/>
                </a:cxn>
                <a:cxn ang="0">
                  <a:pos x="1088" y="1158"/>
                </a:cxn>
                <a:cxn ang="0">
                  <a:pos x="1203" y="978"/>
                </a:cxn>
                <a:cxn ang="0">
                  <a:pos x="1309" y="776"/>
                </a:cxn>
                <a:cxn ang="0">
                  <a:pos x="1359" y="504"/>
                </a:cxn>
                <a:cxn ang="0">
                  <a:pos x="1378" y="493"/>
                </a:cxn>
                <a:cxn ang="0">
                  <a:pos x="1390" y="484"/>
                </a:cxn>
                <a:cxn ang="0">
                  <a:pos x="1395" y="478"/>
                </a:cxn>
                <a:cxn ang="0">
                  <a:pos x="1407" y="457"/>
                </a:cxn>
                <a:cxn ang="0">
                  <a:pos x="1410" y="449"/>
                </a:cxn>
                <a:cxn ang="0">
                  <a:pos x="1416" y="431"/>
                </a:cxn>
                <a:cxn ang="0">
                  <a:pos x="1419" y="409"/>
                </a:cxn>
                <a:cxn ang="0">
                  <a:pos x="1420" y="386"/>
                </a:cxn>
                <a:cxn ang="0">
                  <a:pos x="1442" y="353"/>
                </a:cxn>
                <a:cxn ang="0">
                  <a:pos x="1455" y="317"/>
                </a:cxn>
                <a:cxn ang="0">
                  <a:pos x="1474" y="236"/>
                </a:cxn>
                <a:cxn ang="0">
                  <a:pos x="1477" y="215"/>
                </a:cxn>
                <a:cxn ang="0">
                  <a:pos x="1484" y="202"/>
                </a:cxn>
                <a:cxn ang="0">
                  <a:pos x="1491" y="190"/>
                </a:cxn>
                <a:cxn ang="0">
                  <a:pos x="1497" y="180"/>
                </a:cxn>
                <a:cxn ang="0">
                  <a:pos x="1501" y="166"/>
                </a:cxn>
                <a:cxn ang="0">
                  <a:pos x="1509" y="147"/>
                </a:cxn>
                <a:cxn ang="0">
                  <a:pos x="1510" y="102"/>
                </a:cxn>
                <a:cxn ang="0">
                  <a:pos x="1505" y="65"/>
                </a:cxn>
                <a:cxn ang="0">
                  <a:pos x="1486" y="29"/>
                </a:cxn>
                <a:cxn ang="0">
                  <a:pos x="1471" y="16"/>
                </a:cxn>
                <a:cxn ang="0">
                  <a:pos x="1432" y="0"/>
                </a:cxn>
                <a:cxn ang="0">
                  <a:pos x="1401" y="0"/>
                </a:cxn>
                <a:cxn ang="0">
                  <a:pos x="1362" y="1"/>
                </a:cxn>
                <a:cxn ang="0">
                  <a:pos x="1353" y="8"/>
                </a:cxn>
                <a:cxn ang="0">
                  <a:pos x="1324" y="17"/>
                </a:cxn>
                <a:cxn ang="0">
                  <a:pos x="1291" y="12"/>
                </a:cxn>
                <a:cxn ang="0">
                  <a:pos x="1274" y="16"/>
                </a:cxn>
                <a:cxn ang="0">
                  <a:pos x="1258" y="23"/>
                </a:cxn>
                <a:cxn ang="0">
                  <a:pos x="1241" y="35"/>
                </a:cxn>
                <a:cxn ang="0">
                  <a:pos x="1246" y="26"/>
                </a:cxn>
                <a:cxn ang="0">
                  <a:pos x="1255" y="21"/>
                </a:cxn>
                <a:cxn ang="0">
                  <a:pos x="1162" y="27"/>
                </a:cxn>
              </a:cxnLst>
              <a:rect l="0" t="0" r="r" b="b"/>
              <a:pathLst>
                <a:path w="1511" h="1778">
                  <a:moveTo>
                    <a:pt x="1162" y="27"/>
                  </a:moveTo>
                  <a:lnTo>
                    <a:pt x="1135" y="105"/>
                  </a:lnTo>
                  <a:lnTo>
                    <a:pt x="1061" y="432"/>
                  </a:lnTo>
                  <a:lnTo>
                    <a:pt x="1051" y="519"/>
                  </a:lnTo>
                  <a:lnTo>
                    <a:pt x="1055" y="694"/>
                  </a:lnTo>
                  <a:lnTo>
                    <a:pt x="1074" y="806"/>
                  </a:lnTo>
                  <a:lnTo>
                    <a:pt x="1074" y="845"/>
                  </a:lnTo>
                  <a:lnTo>
                    <a:pt x="878" y="817"/>
                  </a:lnTo>
                  <a:lnTo>
                    <a:pt x="479" y="812"/>
                  </a:lnTo>
                  <a:lnTo>
                    <a:pt x="0" y="850"/>
                  </a:lnTo>
                  <a:lnTo>
                    <a:pt x="41" y="1006"/>
                  </a:lnTo>
                  <a:lnTo>
                    <a:pt x="78" y="1061"/>
                  </a:lnTo>
                  <a:lnTo>
                    <a:pt x="103" y="1084"/>
                  </a:lnTo>
                  <a:lnTo>
                    <a:pt x="384" y="1297"/>
                  </a:lnTo>
                  <a:lnTo>
                    <a:pt x="462" y="1380"/>
                  </a:lnTo>
                  <a:lnTo>
                    <a:pt x="488" y="1430"/>
                  </a:lnTo>
                  <a:lnTo>
                    <a:pt x="496" y="1483"/>
                  </a:lnTo>
                  <a:lnTo>
                    <a:pt x="496" y="1539"/>
                  </a:lnTo>
                  <a:lnTo>
                    <a:pt x="457" y="1778"/>
                  </a:lnTo>
                  <a:lnTo>
                    <a:pt x="519" y="1778"/>
                  </a:lnTo>
                  <a:lnTo>
                    <a:pt x="573" y="1730"/>
                  </a:lnTo>
                  <a:lnTo>
                    <a:pt x="600" y="1705"/>
                  </a:lnTo>
                  <a:lnTo>
                    <a:pt x="614" y="1693"/>
                  </a:lnTo>
                  <a:lnTo>
                    <a:pt x="629" y="1681"/>
                  </a:lnTo>
                  <a:lnTo>
                    <a:pt x="683" y="1630"/>
                  </a:lnTo>
                  <a:lnTo>
                    <a:pt x="738" y="1579"/>
                  </a:lnTo>
                  <a:lnTo>
                    <a:pt x="815" y="1498"/>
                  </a:lnTo>
                  <a:lnTo>
                    <a:pt x="851" y="1456"/>
                  </a:lnTo>
                  <a:lnTo>
                    <a:pt x="888" y="1415"/>
                  </a:lnTo>
                  <a:lnTo>
                    <a:pt x="924" y="1372"/>
                  </a:lnTo>
                  <a:lnTo>
                    <a:pt x="932" y="1361"/>
                  </a:lnTo>
                  <a:lnTo>
                    <a:pt x="941" y="1350"/>
                  </a:lnTo>
                  <a:lnTo>
                    <a:pt x="959" y="1330"/>
                  </a:lnTo>
                  <a:lnTo>
                    <a:pt x="992" y="1287"/>
                  </a:lnTo>
                  <a:lnTo>
                    <a:pt x="1026" y="1245"/>
                  </a:lnTo>
                  <a:lnTo>
                    <a:pt x="1040" y="1222"/>
                  </a:lnTo>
                  <a:lnTo>
                    <a:pt x="1056" y="1201"/>
                  </a:lnTo>
                  <a:lnTo>
                    <a:pt x="1088" y="1158"/>
                  </a:lnTo>
                  <a:lnTo>
                    <a:pt x="1147" y="1069"/>
                  </a:lnTo>
                  <a:lnTo>
                    <a:pt x="1203" y="978"/>
                  </a:lnTo>
                  <a:lnTo>
                    <a:pt x="1255" y="888"/>
                  </a:lnTo>
                  <a:lnTo>
                    <a:pt x="1309" y="776"/>
                  </a:lnTo>
                  <a:lnTo>
                    <a:pt x="1359" y="665"/>
                  </a:lnTo>
                  <a:lnTo>
                    <a:pt x="1359" y="504"/>
                  </a:lnTo>
                  <a:lnTo>
                    <a:pt x="1373" y="498"/>
                  </a:lnTo>
                  <a:lnTo>
                    <a:pt x="1378" y="493"/>
                  </a:lnTo>
                  <a:lnTo>
                    <a:pt x="1385" y="490"/>
                  </a:lnTo>
                  <a:lnTo>
                    <a:pt x="1390" y="484"/>
                  </a:lnTo>
                  <a:lnTo>
                    <a:pt x="1392" y="480"/>
                  </a:lnTo>
                  <a:lnTo>
                    <a:pt x="1395" y="478"/>
                  </a:lnTo>
                  <a:lnTo>
                    <a:pt x="1404" y="466"/>
                  </a:lnTo>
                  <a:lnTo>
                    <a:pt x="1407" y="457"/>
                  </a:lnTo>
                  <a:lnTo>
                    <a:pt x="1408" y="452"/>
                  </a:lnTo>
                  <a:lnTo>
                    <a:pt x="1410" y="449"/>
                  </a:lnTo>
                  <a:lnTo>
                    <a:pt x="1412" y="440"/>
                  </a:lnTo>
                  <a:lnTo>
                    <a:pt x="1416" y="431"/>
                  </a:lnTo>
                  <a:lnTo>
                    <a:pt x="1417" y="419"/>
                  </a:lnTo>
                  <a:lnTo>
                    <a:pt x="1419" y="409"/>
                  </a:lnTo>
                  <a:lnTo>
                    <a:pt x="1419" y="398"/>
                  </a:lnTo>
                  <a:lnTo>
                    <a:pt x="1420" y="386"/>
                  </a:lnTo>
                  <a:lnTo>
                    <a:pt x="1432" y="369"/>
                  </a:lnTo>
                  <a:lnTo>
                    <a:pt x="1442" y="353"/>
                  </a:lnTo>
                  <a:lnTo>
                    <a:pt x="1450" y="335"/>
                  </a:lnTo>
                  <a:lnTo>
                    <a:pt x="1455" y="317"/>
                  </a:lnTo>
                  <a:lnTo>
                    <a:pt x="1469" y="263"/>
                  </a:lnTo>
                  <a:lnTo>
                    <a:pt x="1474" y="236"/>
                  </a:lnTo>
                  <a:lnTo>
                    <a:pt x="1476" y="222"/>
                  </a:lnTo>
                  <a:lnTo>
                    <a:pt x="1477" y="215"/>
                  </a:lnTo>
                  <a:lnTo>
                    <a:pt x="1479" y="209"/>
                  </a:lnTo>
                  <a:lnTo>
                    <a:pt x="1484" y="202"/>
                  </a:lnTo>
                  <a:lnTo>
                    <a:pt x="1490" y="195"/>
                  </a:lnTo>
                  <a:lnTo>
                    <a:pt x="1491" y="190"/>
                  </a:lnTo>
                  <a:lnTo>
                    <a:pt x="1493" y="187"/>
                  </a:lnTo>
                  <a:lnTo>
                    <a:pt x="1497" y="180"/>
                  </a:lnTo>
                  <a:lnTo>
                    <a:pt x="1500" y="171"/>
                  </a:lnTo>
                  <a:lnTo>
                    <a:pt x="1501" y="166"/>
                  </a:lnTo>
                  <a:lnTo>
                    <a:pt x="1503" y="163"/>
                  </a:lnTo>
                  <a:lnTo>
                    <a:pt x="1509" y="147"/>
                  </a:lnTo>
                  <a:lnTo>
                    <a:pt x="1511" y="116"/>
                  </a:lnTo>
                  <a:lnTo>
                    <a:pt x="1510" y="102"/>
                  </a:lnTo>
                  <a:lnTo>
                    <a:pt x="1510" y="89"/>
                  </a:lnTo>
                  <a:lnTo>
                    <a:pt x="1505" y="65"/>
                  </a:lnTo>
                  <a:lnTo>
                    <a:pt x="1499" y="46"/>
                  </a:lnTo>
                  <a:lnTo>
                    <a:pt x="1486" y="29"/>
                  </a:lnTo>
                  <a:lnTo>
                    <a:pt x="1478" y="21"/>
                  </a:lnTo>
                  <a:lnTo>
                    <a:pt x="1471" y="16"/>
                  </a:lnTo>
                  <a:lnTo>
                    <a:pt x="1453" y="5"/>
                  </a:lnTo>
                  <a:lnTo>
                    <a:pt x="1432" y="0"/>
                  </a:lnTo>
                  <a:lnTo>
                    <a:pt x="1417" y="0"/>
                  </a:lnTo>
                  <a:lnTo>
                    <a:pt x="1401" y="0"/>
                  </a:lnTo>
                  <a:lnTo>
                    <a:pt x="1367" y="0"/>
                  </a:lnTo>
                  <a:lnTo>
                    <a:pt x="1362" y="1"/>
                  </a:lnTo>
                  <a:lnTo>
                    <a:pt x="1359" y="4"/>
                  </a:lnTo>
                  <a:lnTo>
                    <a:pt x="1353" y="8"/>
                  </a:lnTo>
                  <a:lnTo>
                    <a:pt x="1339" y="21"/>
                  </a:lnTo>
                  <a:lnTo>
                    <a:pt x="1324" y="17"/>
                  </a:lnTo>
                  <a:lnTo>
                    <a:pt x="1308" y="14"/>
                  </a:lnTo>
                  <a:lnTo>
                    <a:pt x="1291" y="12"/>
                  </a:lnTo>
                  <a:lnTo>
                    <a:pt x="1274" y="13"/>
                  </a:lnTo>
                  <a:lnTo>
                    <a:pt x="1274" y="16"/>
                  </a:lnTo>
                  <a:lnTo>
                    <a:pt x="1264" y="20"/>
                  </a:lnTo>
                  <a:lnTo>
                    <a:pt x="1258" y="23"/>
                  </a:lnTo>
                  <a:lnTo>
                    <a:pt x="1249" y="27"/>
                  </a:lnTo>
                  <a:lnTo>
                    <a:pt x="1241" y="35"/>
                  </a:lnTo>
                  <a:lnTo>
                    <a:pt x="1242" y="29"/>
                  </a:lnTo>
                  <a:lnTo>
                    <a:pt x="1246" y="26"/>
                  </a:lnTo>
                  <a:lnTo>
                    <a:pt x="1249" y="22"/>
                  </a:lnTo>
                  <a:lnTo>
                    <a:pt x="1255" y="21"/>
                  </a:lnTo>
                  <a:lnTo>
                    <a:pt x="1255" y="18"/>
                  </a:lnTo>
                  <a:lnTo>
                    <a:pt x="1162" y="27"/>
                  </a:lnTo>
                  <a:close/>
                </a:path>
              </a:pathLst>
            </a:custGeom>
            <a:solidFill>
              <a:srgbClr val="BFDDFF"/>
            </a:solidFill>
            <a:ln w="9525">
              <a:noFill/>
              <a:round/>
              <a:headEnd/>
              <a:tailEnd/>
            </a:ln>
          </p:spPr>
          <p:txBody>
            <a:bodyPr/>
            <a:lstStyle/>
            <a:p>
              <a:endParaRPr lang="en-GB"/>
            </a:p>
          </p:txBody>
        </p:sp>
        <p:sp>
          <p:nvSpPr>
            <p:cNvPr id="13914" name="Freeform 602"/>
            <p:cNvSpPr>
              <a:spLocks/>
            </p:cNvSpPr>
            <p:nvPr/>
          </p:nvSpPr>
          <p:spPr bwMode="auto">
            <a:xfrm>
              <a:off x="3406" y="2252"/>
              <a:ext cx="1" cy="1"/>
            </a:xfrm>
            <a:custGeom>
              <a:avLst/>
              <a:gdLst/>
              <a:ahLst/>
              <a:cxnLst>
                <a:cxn ang="0">
                  <a:pos x="0" y="4"/>
                </a:cxn>
                <a:cxn ang="0">
                  <a:pos x="3" y="1"/>
                </a:cxn>
                <a:cxn ang="0">
                  <a:pos x="8" y="0"/>
                </a:cxn>
                <a:cxn ang="0">
                  <a:pos x="0" y="0"/>
                </a:cxn>
                <a:cxn ang="0">
                  <a:pos x="0" y="4"/>
                </a:cxn>
              </a:cxnLst>
              <a:rect l="0" t="0" r="r" b="b"/>
              <a:pathLst>
                <a:path w="8" h="4">
                  <a:moveTo>
                    <a:pt x="0" y="4"/>
                  </a:moveTo>
                  <a:lnTo>
                    <a:pt x="3" y="1"/>
                  </a:lnTo>
                  <a:lnTo>
                    <a:pt x="8" y="0"/>
                  </a:lnTo>
                  <a:lnTo>
                    <a:pt x="0" y="0"/>
                  </a:lnTo>
                  <a:lnTo>
                    <a:pt x="0" y="4"/>
                  </a:lnTo>
                  <a:close/>
                </a:path>
              </a:pathLst>
            </a:custGeom>
            <a:solidFill>
              <a:srgbClr val="007FFF"/>
            </a:solidFill>
            <a:ln w="9525">
              <a:noFill/>
              <a:round/>
              <a:headEnd/>
              <a:tailEnd/>
            </a:ln>
          </p:spPr>
          <p:txBody>
            <a:bodyPr/>
            <a:lstStyle/>
            <a:p>
              <a:endParaRPr lang="en-GB"/>
            </a:p>
          </p:txBody>
        </p:sp>
        <p:sp>
          <p:nvSpPr>
            <p:cNvPr id="13915" name="Freeform 603"/>
            <p:cNvSpPr>
              <a:spLocks/>
            </p:cNvSpPr>
            <p:nvPr/>
          </p:nvSpPr>
          <p:spPr bwMode="auto">
            <a:xfrm>
              <a:off x="2331" y="2239"/>
              <a:ext cx="619" cy="361"/>
            </a:xfrm>
            <a:custGeom>
              <a:avLst/>
              <a:gdLst/>
              <a:ahLst/>
              <a:cxnLst>
                <a:cxn ang="0">
                  <a:pos x="2962" y="627"/>
                </a:cxn>
                <a:cxn ang="0">
                  <a:pos x="2633" y="446"/>
                </a:cxn>
                <a:cxn ang="0">
                  <a:pos x="2514" y="494"/>
                </a:cxn>
                <a:cxn ang="0">
                  <a:pos x="2321" y="673"/>
                </a:cxn>
                <a:cxn ang="0">
                  <a:pos x="2192" y="615"/>
                </a:cxn>
                <a:cxn ang="0">
                  <a:pos x="2036" y="538"/>
                </a:cxn>
                <a:cxn ang="0">
                  <a:pos x="1918" y="415"/>
                </a:cxn>
                <a:cxn ang="0">
                  <a:pos x="1806" y="224"/>
                </a:cxn>
                <a:cxn ang="0">
                  <a:pos x="1604" y="74"/>
                </a:cxn>
                <a:cxn ang="0">
                  <a:pos x="1561" y="53"/>
                </a:cxn>
                <a:cxn ang="0">
                  <a:pos x="1474" y="22"/>
                </a:cxn>
                <a:cxn ang="0">
                  <a:pos x="1255" y="0"/>
                </a:cxn>
                <a:cxn ang="0">
                  <a:pos x="1021" y="55"/>
                </a:cxn>
                <a:cxn ang="0">
                  <a:pos x="920" y="108"/>
                </a:cxn>
                <a:cxn ang="0">
                  <a:pos x="780" y="230"/>
                </a:cxn>
                <a:cxn ang="0">
                  <a:pos x="700" y="213"/>
                </a:cxn>
                <a:cxn ang="0">
                  <a:pos x="595" y="167"/>
                </a:cxn>
                <a:cxn ang="0">
                  <a:pos x="540" y="156"/>
                </a:cxn>
                <a:cxn ang="0">
                  <a:pos x="502" y="152"/>
                </a:cxn>
                <a:cxn ang="0">
                  <a:pos x="313" y="186"/>
                </a:cxn>
                <a:cxn ang="0">
                  <a:pos x="184" y="281"/>
                </a:cxn>
                <a:cxn ang="0">
                  <a:pos x="124" y="374"/>
                </a:cxn>
                <a:cxn ang="0">
                  <a:pos x="38" y="348"/>
                </a:cxn>
                <a:cxn ang="0">
                  <a:pos x="0" y="344"/>
                </a:cxn>
                <a:cxn ang="0">
                  <a:pos x="39" y="488"/>
                </a:cxn>
                <a:cxn ang="0">
                  <a:pos x="87" y="630"/>
                </a:cxn>
                <a:cxn ang="0">
                  <a:pos x="141" y="768"/>
                </a:cxn>
                <a:cxn ang="0">
                  <a:pos x="206" y="905"/>
                </a:cxn>
                <a:cxn ang="0">
                  <a:pos x="251" y="994"/>
                </a:cxn>
                <a:cxn ang="0">
                  <a:pos x="397" y="1230"/>
                </a:cxn>
                <a:cxn ang="0">
                  <a:pos x="806" y="1074"/>
                </a:cxn>
                <a:cxn ang="0">
                  <a:pos x="941" y="1402"/>
                </a:cxn>
                <a:cxn ang="0">
                  <a:pos x="1201" y="905"/>
                </a:cxn>
                <a:cxn ang="0">
                  <a:pos x="1415" y="1290"/>
                </a:cxn>
                <a:cxn ang="0">
                  <a:pos x="1597" y="1565"/>
                </a:cxn>
                <a:cxn ang="0">
                  <a:pos x="1812" y="1119"/>
                </a:cxn>
                <a:cxn ang="0">
                  <a:pos x="1992" y="939"/>
                </a:cxn>
                <a:cxn ang="0">
                  <a:pos x="2197" y="1348"/>
                </a:cxn>
                <a:cxn ang="0">
                  <a:pos x="2343" y="1517"/>
                </a:cxn>
                <a:cxn ang="0">
                  <a:pos x="2357" y="1790"/>
                </a:cxn>
                <a:cxn ang="0">
                  <a:pos x="2574" y="1481"/>
                </a:cxn>
                <a:cxn ang="0">
                  <a:pos x="2838" y="1248"/>
                </a:cxn>
                <a:cxn ang="0">
                  <a:pos x="3080" y="969"/>
                </a:cxn>
                <a:cxn ang="0">
                  <a:pos x="3053" y="784"/>
                </a:cxn>
                <a:cxn ang="0">
                  <a:pos x="3028" y="703"/>
                </a:cxn>
              </a:cxnLst>
              <a:rect l="0" t="0" r="r" b="b"/>
              <a:pathLst>
                <a:path w="3099" h="1807">
                  <a:moveTo>
                    <a:pt x="3001" y="665"/>
                  </a:moveTo>
                  <a:lnTo>
                    <a:pt x="2962" y="627"/>
                  </a:lnTo>
                  <a:lnTo>
                    <a:pt x="2726" y="435"/>
                  </a:lnTo>
                  <a:lnTo>
                    <a:pt x="2633" y="446"/>
                  </a:lnTo>
                  <a:lnTo>
                    <a:pt x="2570" y="466"/>
                  </a:lnTo>
                  <a:lnTo>
                    <a:pt x="2514" y="494"/>
                  </a:lnTo>
                  <a:lnTo>
                    <a:pt x="2407" y="572"/>
                  </a:lnTo>
                  <a:lnTo>
                    <a:pt x="2321" y="673"/>
                  </a:lnTo>
                  <a:lnTo>
                    <a:pt x="2255" y="673"/>
                  </a:lnTo>
                  <a:lnTo>
                    <a:pt x="2192" y="615"/>
                  </a:lnTo>
                  <a:lnTo>
                    <a:pt x="2120" y="570"/>
                  </a:lnTo>
                  <a:lnTo>
                    <a:pt x="2036" y="538"/>
                  </a:lnTo>
                  <a:lnTo>
                    <a:pt x="1947" y="520"/>
                  </a:lnTo>
                  <a:lnTo>
                    <a:pt x="1918" y="415"/>
                  </a:lnTo>
                  <a:lnTo>
                    <a:pt x="1873" y="314"/>
                  </a:lnTo>
                  <a:lnTo>
                    <a:pt x="1806" y="224"/>
                  </a:lnTo>
                  <a:lnTo>
                    <a:pt x="1682" y="114"/>
                  </a:lnTo>
                  <a:lnTo>
                    <a:pt x="1604" y="74"/>
                  </a:lnTo>
                  <a:lnTo>
                    <a:pt x="1581" y="61"/>
                  </a:lnTo>
                  <a:lnTo>
                    <a:pt x="1561" y="53"/>
                  </a:lnTo>
                  <a:lnTo>
                    <a:pt x="1510" y="36"/>
                  </a:lnTo>
                  <a:lnTo>
                    <a:pt x="1474" y="22"/>
                  </a:lnTo>
                  <a:lnTo>
                    <a:pt x="1356" y="2"/>
                  </a:lnTo>
                  <a:lnTo>
                    <a:pt x="1255" y="0"/>
                  </a:lnTo>
                  <a:lnTo>
                    <a:pt x="1133" y="17"/>
                  </a:lnTo>
                  <a:lnTo>
                    <a:pt x="1021" y="55"/>
                  </a:lnTo>
                  <a:lnTo>
                    <a:pt x="939" y="98"/>
                  </a:lnTo>
                  <a:lnTo>
                    <a:pt x="920" y="108"/>
                  </a:lnTo>
                  <a:lnTo>
                    <a:pt x="859" y="152"/>
                  </a:lnTo>
                  <a:lnTo>
                    <a:pt x="780" y="230"/>
                  </a:lnTo>
                  <a:lnTo>
                    <a:pt x="757" y="258"/>
                  </a:lnTo>
                  <a:lnTo>
                    <a:pt x="700" y="213"/>
                  </a:lnTo>
                  <a:lnTo>
                    <a:pt x="665" y="191"/>
                  </a:lnTo>
                  <a:lnTo>
                    <a:pt x="595" y="167"/>
                  </a:lnTo>
                  <a:lnTo>
                    <a:pt x="578" y="163"/>
                  </a:lnTo>
                  <a:lnTo>
                    <a:pt x="540" y="156"/>
                  </a:lnTo>
                  <a:lnTo>
                    <a:pt x="521" y="152"/>
                  </a:lnTo>
                  <a:lnTo>
                    <a:pt x="502" y="152"/>
                  </a:lnTo>
                  <a:lnTo>
                    <a:pt x="425" y="152"/>
                  </a:lnTo>
                  <a:lnTo>
                    <a:pt x="313" y="186"/>
                  </a:lnTo>
                  <a:lnTo>
                    <a:pt x="223" y="245"/>
                  </a:lnTo>
                  <a:lnTo>
                    <a:pt x="184" y="281"/>
                  </a:lnTo>
                  <a:lnTo>
                    <a:pt x="150" y="325"/>
                  </a:lnTo>
                  <a:lnTo>
                    <a:pt x="124" y="374"/>
                  </a:lnTo>
                  <a:lnTo>
                    <a:pt x="105" y="365"/>
                  </a:lnTo>
                  <a:lnTo>
                    <a:pt x="38" y="348"/>
                  </a:lnTo>
                  <a:lnTo>
                    <a:pt x="27" y="348"/>
                  </a:lnTo>
                  <a:lnTo>
                    <a:pt x="0" y="344"/>
                  </a:lnTo>
                  <a:lnTo>
                    <a:pt x="17" y="416"/>
                  </a:lnTo>
                  <a:lnTo>
                    <a:pt x="39" y="488"/>
                  </a:lnTo>
                  <a:lnTo>
                    <a:pt x="61" y="559"/>
                  </a:lnTo>
                  <a:lnTo>
                    <a:pt x="87" y="630"/>
                  </a:lnTo>
                  <a:lnTo>
                    <a:pt x="113" y="699"/>
                  </a:lnTo>
                  <a:lnTo>
                    <a:pt x="141" y="768"/>
                  </a:lnTo>
                  <a:lnTo>
                    <a:pt x="172" y="837"/>
                  </a:lnTo>
                  <a:lnTo>
                    <a:pt x="206" y="905"/>
                  </a:lnTo>
                  <a:lnTo>
                    <a:pt x="251" y="905"/>
                  </a:lnTo>
                  <a:lnTo>
                    <a:pt x="251" y="994"/>
                  </a:lnTo>
                  <a:lnTo>
                    <a:pt x="320" y="1112"/>
                  </a:lnTo>
                  <a:lnTo>
                    <a:pt x="397" y="1230"/>
                  </a:lnTo>
                  <a:lnTo>
                    <a:pt x="397" y="1074"/>
                  </a:lnTo>
                  <a:lnTo>
                    <a:pt x="806" y="1074"/>
                  </a:lnTo>
                  <a:lnTo>
                    <a:pt x="806" y="1402"/>
                  </a:lnTo>
                  <a:lnTo>
                    <a:pt x="941" y="1402"/>
                  </a:lnTo>
                  <a:lnTo>
                    <a:pt x="941" y="905"/>
                  </a:lnTo>
                  <a:lnTo>
                    <a:pt x="1201" y="905"/>
                  </a:lnTo>
                  <a:lnTo>
                    <a:pt x="1201" y="1290"/>
                  </a:lnTo>
                  <a:lnTo>
                    <a:pt x="1415" y="1290"/>
                  </a:lnTo>
                  <a:lnTo>
                    <a:pt x="1415" y="1565"/>
                  </a:lnTo>
                  <a:lnTo>
                    <a:pt x="1597" y="1565"/>
                  </a:lnTo>
                  <a:lnTo>
                    <a:pt x="1597" y="1119"/>
                  </a:lnTo>
                  <a:lnTo>
                    <a:pt x="1812" y="1119"/>
                  </a:lnTo>
                  <a:lnTo>
                    <a:pt x="1812" y="939"/>
                  </a:lnTo>
                  <a:lnTo>
                    <a:pt x="1992" y="939"/>
                  </a:lnTo>
                  <a:lnTo>
                    <a:pt x="1992" y="1348"/>
                  </a:lnTo>
                  <a:lnTo>
                    <a:pt x="2197" y="1348"/>
                  </a:lnTo>
                  <a:lnTo>
                    <a:pt x="2197" y="1517"/>
                  </a:lnTo>
                  <a:lnTo>
                    <a:pt x="2343" y="1517"/>
                  </a:lnTo>
                  <a:lnTo>
                    <a:pt x="2343" y="1807"/>
                  </a:lnTo>
                  <a:lnTo>
                    <a:pt x="2357" y="1790"/>
                  </a:lnTo>
                  <a:lnTo>
                    <a:pt x="2520" y="1537"/>
                  </a:lnTo>
                  <a:lnTo>
                    <a:pt x="2574" y="1481"/>
                  </a:lnTo>
                  <a:lnTo>
                    <a:pt x="2810" y="1279"/>
                  </a:lnTo>
                  <a:lnTo>
                    <a:pt x="2838" y="1248"/>
                  </a:lnTo>
                  <a:lnTo>
                    <a:pt x="3099" y="1013"/>
                  </a:lnTo>
                  <a:lnTo>
                    <a:pt x="3080" y="969"/>
                  </a:lnTo>
                  <a:lnTo>
                    <a:pt x="3059" y="880"/>
                  </a:lnTo>
                  <a:lnTo>
                    <a:pt x="3053" y="784"/>
                  </a:lnTo>
                  <a:lnTo>
                    <a:pt x="3046" y="744"/>
                  </a:lnTo>
                  <a:lnTo>
                    <a:pt x="3028" y="703"/>
                  </a:lnTo>
                  <a:lnTo>
                    <a:pt x="3001" y="665"/>
                  </a:lnTo>
                  <a:close/>
                </a:path>
              </a:pathLst>
            </a:custGeom>
            <a:solidFill>
              <a:srgbClr val="FFFFFF"/>
            </a:solidFill>
            <a:ln w="9525">
              <a:noFill/>
              <a:round/>
              <a:headEnd/>
              <a:tailEnd/>
            </a:ln>
          </p:spPr>
          <p:txBody>
            <a:bodyPr/>
            <a:lstStyle/>
            <a:p>
              <a:endParaRPr lang="en-GB"/>
            </a:p>
          </p:txBody>
        </p:sp>
        <p:sp>
          <p:nvSpPr>
            <p:cNvPr id="13916" name="Freeform 604"/>
            <p:cNvSpPr>
              <a:spLocks/>
            </p:cNvSpPr>
            <p:nvPr/>
          </p:nvSpPr>
          <p:spPr bwMode="auto">
            <a:xfrm>
              <a:off x="2326" y="2222"/>
              <a:ext cx="550" cy="151"/>
            </a:xfrm>
            <a:custGeom>
              <a:avLst/>
              <a:gdLst/>
              <a:ahLst/>
              <a:cxnLst>
                <a:cxn ang="0">
                  <a:pos x="2747" y="519"/>
                </a:cxn>
                <a:cxn ang="0">
                  <a:pos x="2519" y="488"/>
                </a:cxn>
                <a:cxn ang="0">
                  <a:pos x="2377" y="587"/>
                </a:cxn>
                <a:cxn ang="0">
                  <a:pos x="2213" y="598"/>
                </a:cxn>
                <a:cxn ang="0">
                  <a:pos x="2036" y="530"/>
                </a:cxn>
                <a:cxn ang="0">
                  <a:pos x="1971" y="365"/>
                </a:cxn>
                <a:cxn ang="0">
                  <a:pos x="1776" y="146"/>
                </a:cxn>
                <a:cxn ang="0">
                  <a:pos x="1563" y="41"/>
                </a:cxn>
                <a:cxn ang="0">
                  <a:pos x="1276" y="0"/>
                </a:cxn>
                <a:cxn ang="0">
                  <a:pos x="980" y="75"/>
                </a:cxn>
                <a:cxn ang="0">
                  <a:pos x="767" y="229"/>
                </a:cxn>
                <a:cxn ang="0">
                  <a:pos x="604" y="158"/>
                </a:cxn>
                <a:cxn ang="0">
                  <a:pos x="446" y="151"/>
                </a:cxn>
                <a:cxn ang="0">
                  <a:pos x="278" y="202"/>
                </a:cxn>
                <a:cxn ang="0">
                  <a:pos x="104" y="354"/>
                </a:cxn>
                <a:cxn ang="0">
                  <a:pos x="53" y="342"/>
                </a:cxn>
                <a:cxn ang="0">
                  <a:pos x="2" y="337"/>
                </a:cxn>
                <a:cxn ang="0">
                  <a:pos x="21" y="428"/>
                </a:cxn>
                <a:cxn ang="0">
                  <a:pos x="59" y="432"/>
                </a:cxn>
                <a:cxn ang="0">
                  <a:pos x="145" y="458"/>
                </a:cxn>
                <a:cxn ang="0">
                  <a:pos x="205" y="365"/>
                </a:cxn>
                <a:cxn ang="0">
                  <a:pos x="334" y="270"/>
                </a:cxn>
                <a:cxn ang="0">
                  <a:pos x="502" y="234"/>
                </a:cxn>
                <a:cxn ang="0">
                  <a:pos x="542" y="236"/>
                </a:cxn>
                <a:cxn ang="0">
                  <a:pos x="581" y="241"/>
                </a:cxn>
                <a:cxn ang="0">
                  <a:pos x="616" y="251"/>
                </a:cxn>
                <a:cxn ang="0">
                  <a:pos x="721" y="297"/>
                </a:cxn>
                <a:cxn ang="0">
                  <a:pos x="801" y="314"/>
                </a:cxn>
                <a:cxn ang="0">
                  <a:pos x="941" y="192"/>
                </a:cxn>
                <a:cxn ang="0">
                  <a:pos x="973" y="173"/>
                </a:cxn>
                <a:cxn ang="0">
                  <a:pos x="1154" y="101"/>
                </a:cxn>
                <a:cxn ang="0">
                  <a:pos x="1377" y="86"/>
                </a:cxn>
                <a:cxn ang="0">
                  <a:pos x="1531" y="120"/>
                </a:cxn>
                <a:cxn ang="0">
                  <a:pos x="1582" y="137"/>
                </a:cxn>
                <a:cxn ang="0">
                  <a:pos x="1625" y="158"/>
                </a:cxn>
                <a:cxn ang="0">
                  <a:pos x="1703" y="198"/>
                </a:cxn>
                <a:cxn ang="0">
                  <a:pos x="1894" y="398"/>
                </a:cxn>
                <a:cxn ang="0">
                  <a:pos x="1968" y="604"/>
                </a:cxn>
                <a:cxn ang="0">
                  <a:pos x="2141" y="654"/>
                </a:cxn>
                <a:cxn ang="0">
                  <a:pos x="2276" y="757"/>
                </a:cxn>
                <a:cxn ang="0">
                  <a:pos x="2428" y="656"/>
                </a:cxn>
                <a:cxn ang="0">
                  <a:pos x="2591" y="550"/>
                </a:cxn>
              </a:cxnLst>
              <a:rect l="0" t="0" r="r" b="b"/>
              <a:pathLst>
                <a:path w="2747" h="757">
                  <a:moveTo>
                    <a:pt x="2654" y="530"/>
                  </a:moveTo>
                  <a:lnTo>
                    <a:pt x="2747" y="519"/>
                  </a:lnTo>
                  <a:lnTo>
                    <a:pt x="2653" y="443"/>
                  </a:lnTo>
                  <a:lnTo>
                    <a:pt x="2519" y="488"/>
                  </a:lnTo>
                  <a:lnTo>
                    <a:pt x="2429" y="544"/>
                  </a:lnTo>
                  <a:lnTo>
                    <a:pt x="2377" y="587"/>
                  </a:lnTo>
                  <a:lnTo>
                    <a:pt x="2304" y="665"/>
                  </a:lnTo>
                  <a:lnTo>
                    <a:pt x="2213" y="598"/>
                  </a:lnTo>
                  <a:lnTo>
                    <a:pt x="2113" y="550"/>
                  </a:lnTo>
                  <a:lnTo>
                    <a:pt x="2036" y="530"/>
                  </a:lnTo>
                  <a:lnTo>
                    <a:pt x="2019" y="471"/>
                  </a:lnTo>
                  <a:lnTo>
                    <a:pt x="1971" y="365"/>
                  </a:lnTo>
                  <a:lnTo>
                    <a:pt x="1905" y="268"/>
                  </a:lnTo>
                  <a:lnTo>
                    <a:pt x="1776" y="146"/>
                  </a:lnTo>
                  <a:lnTo>
                    <a:pt x="1675" y="86"/>
                  </a:lnTo>
                  <a:lnTo>
                    <a:pt x="1563" y="41"/>
                  </a:lnTo>
                  <a:lnTo>
                    <a:pt x="1441" y="8"/>
                  </a:lnTo>
                  <a:lnTo>
                    <a:pt x="1276" y="0"/>
                  </a:lnTo>
                  <a:lnTo>
                    <a:pt x="1160" y="13"/>
                  </a:lnTo>
                  <a:lnTo>
                    <a:pt x="980" y="75"/>
                  </a:lnTo>
                  <a:lnTo>
                    <a:pt x="821" y="175"/>
                  </a:lnTo>
                  <a:lnTo>
                    <a:pt x="767" y="229"/>
                  </a:lnTo>
                  <a:lnTo>
                    <a:pt x="705" y="192"/>
                  </a:lnTo>
                  <a:lnTo>
                    <a:pt x="604" y="158"/>
                  </a:lnTo>
                  <a:lnTo>
                    <a:pt x="536" y="146"/>
                  </a:lnTo>
                  <a:lnTo>
                    <a:pt x="446" y="151"/>
                  </a:lnTo>
                  <a:lnTo>
                    <a:pt x="329" y="179"/>
                  </a:lnTo>
                  <a:lnTo>
                    <a:pt x="278" y="202"/>
                  </a:lnTo>
                  <a:lnTo>
                    <a:pt x="182" y="268"/>
                  </a:lnTo>
                  <a:lnTo>
                    <a:pt x="104" y="354"/>
                  </a:lnTo>
                  <a:lnTo>
                    <a:pt x="87" y="351"/>
                  </a:lnTo>
                  <a:lnTo>
                    <a:pt x="53" y="342"/>
                  </a:lnTo>
                  <a:lnTo>
                    <a:pt x="19" y="340"/>
                  </a:lnTo>
                  <a:lnTo>
                    <a:pt x="2" y="337"/>
                  </a:lnTo>
                  <a:lnTo>
                    <a:pt x="0" y="337"/>
                  </a:lnTo>
                  <a:lnTo>
                    <a:pt x="21" y="428"/>
                  </a:lnTo>
                  <a:lnTo>
                    <a:pt x="48" y="432"/>
                  </a:lnTo>
                  <a:lnTo>
                    <a:pt x="59" y="432"/>
                  </a:lnTo>
                  <a:lnTo>
                    <a:pt x="126" y="449"/>
                  </a:lnTo>
                  <a:lnTo>
                    <a:pt x="145" y="458"/>
                  </a:lnTo>
                  <a:lnTo>
                    <a:pt x="171" y="409"/>
                  </a:lnTo>
                  <a:lnTo>
                    <a:pt x="205" y="365"/>
                  </a:lnTo>
                  <a:lnTo>
                    <a:pt x="244" y="329"/>
                  </a:lnTo>
                  <a:lnTo>
                    <a:pt x="334" y="270"/>
                  </a:lnTo>
                  <a:lnTo>
                    <a:pt x="446" y="236"/>
                  </a:lnTo>
                  <a:lnTo>
                    <a:pt x="502" y="234"/>
                  </a:lnTo>
                  <a:lnTo>
                    <a:pt x="523" y="236"/>
                  </a:lnTo>
                  <a:lnTo>
                    <a:pt x="542" y="236"/>
                  </a:lnTo>
                  <a:lnTo>
                    <a:pt x="561" y="240"/>
                  </a:lnTo>
                  <a:lnTo>
                    <a:pt x="581" y="241"/>
                  </a:lnTo>
                  <a:lnTo>
                    <a:pt x="599" y="247"/>
                  </a:lnTo>
                  <a:lnTo>
                    <a:pt x="616" y="251"/>
                  </a:lnTo>
                  <a:lnTo>
                    <a:pt x="686" y="275"/>
                  </a:lnTo>
                  <a:lnTo>
                    <a:pt x="721" y="297"/>
                  </a:lnTo>
                  <a:lnTo>
                    <a:pt x="778" y="342"/>
                  </a:lnTo>
                  <a:lnTo>
                    <a:pt x="801" y="314"/>
                  </a:lnTo>
                  <a:lnTo>
                    <a:pt x="880" y="236"/>
                  </a:lnTo>
                  <a:lnTo>
                    <a:pt x="941" y="192"/>
                  </a:lnTo>
                  <a:lnTo>
                    <a:pt x="960" y="182"/>
                  </a:lnTo>
                  <a:lnTo>
                    <a:pt x="973" y="173"/>
                  </a:lnTo>
                  <a:lnTo>
                    <a:pt x="1042" y="139"/>
                  </a:lnTo>
                  <a:lnTo>
                    <a:pt x="1154" y="101"/>
                  </a:lnTo>
                  <a:lnTo>
                    <a:pt x="1276" y="84"/>
                  </a:lnTo>
                  <a:lnTo>
                    <a:pt x="1377" y="86"/>
                  </a:lnTo>
                  <a:lnTo>
                    <a:pt x="1495" y="106"/>
                  </a:lnTo>
                  <a:lnTo>
                    <a:pt x="1531" y="120"/>
                  </a:lnTo>
                  <a:lnTo>
                    <a:pt x="1551" y="123"/>
                  </a:lnTo>
                  <a:lnTo>
                    <a:pt x="1582" y="137"/>
                  </a:lnTo>
                  <a:lnTo>
                    <a:pt x="1602" y="145"/>
                  </a:lnTo>
                  <a:lnTo>
                    <a:pt x="1625" y="158"/>
                  </a:lnTo>
                  <a:lnTo>
                    <a:pt x="1655" y="170"/>
                  </a:lnTo>
                  <a:lnTo>
                    <a:pt x="1703" y="198"/>
                  </a:lnTo>
                  <a:lnTo>
                    <a:pt x="1827" y="308"/>
                  </a:lnTo>
                  <a:lnTo>
                    <a:pt x="1894" y="398"/>
                  </a:lnTo>
                  <a:lnTo>
                    <a:pt x="1939" y="499"/>
                  </a:lnTo>
                  <a:lnTo>
                    <a:pt x="1968" y="604"/>
                  </a:lnTo>
                  <a:lnTo>
                    <a:pt x="2057" y="622"/>
                  </a:lnTo>
                  <a:lnTo>
                    <a:pt x="2141" y="654"/>
                  </a:lnTo>
                  <a:lnTo>
                    <a:pt x="2213" y="699"/>
                  </a:lnTo>
                  <a:lnTo>
                    <a:pt x="2276" y="757"/>
                  </a:lnTo>
                  <a:lnTo>
                    <a:pt x="2342" y="757"/>
                  </a:lnTo>
                  <a:lnTo>
                    <a:pt x="2428" y="656"/>
                  </a:lnTo>
                  <a:lnTo>
                    <a:pt x="2535" y="578"/>
                  </a:lnTo>
                  <a:lnTo>
                    <a:pt x="2591" y="550"/>
                  </a:lnTo>
                  <a:lnTo>
                    <a:pt x="2654" y="530"/>
                  </a:lnTo>
                  <a:close/>
                </a:path>
              </a:pathLst>
            </a:custGeom>
            <a:solidFill>
              <a:srgbClr val="7FBFFF"/>
            </a:solidFill>
            <a:ln w="9525">
              <a:noFill/>
              <a:round/>
              <a:headEnd/>
              <a:tailEnd/>
            </a:ln>
          </p:spPr>
          <p:txBody>
            <a:bodyPr/>
            <a:lstStyle/>
            <a:p>
              <a:endParaRPr lang="en-GB"/>
            </a:p>
          </p:txBody>
        </p:sp>
        <p:sp>
          <p:nvSpPr>
            <p:cNvPr id="13917" name="Freeform 605"/>
            <p:cNvSpPr>
              <a:spLocks/>
            </p:cNvSpPr>
            <p:nvPr/>
          </p:nvSpPr>
          <p:spPr bwMode="auto">
            <a:xfrm>
              <a:off x="2772" y="2459"/>
              <a:ext cx="341" cy="275"/>
            </a:xfrm>
            <a:custGeom>
              <a:avLst/>
              <a:gdLst/>
              <a:ahLst/>
              <a:cxnLst>
                <a:cxn ang="0">
                  <a:pos x="1481" y="0"/>
                </a:cxn>
                <a:cxn ang="0">
                  <a:pos x="1105" y="365"/>
                </a:cxn>
                <a:cxn ang="0">
                  <a:pos x="500" y="720"/>
                </a:cxn>
                <a:cxn ang="0">
                  <a:pos x="496" y="755"/>
                </a:cxn>
                <a:cxn ang="0">
                  <a:pos x="480" y="796"/>
                </a:cxn>
                <a:cxn ang="0">
                  <a:pos x="458" y="828"/>
                </a:cxn>
                <a:cxn ang="0">
                  <a:pos x="436" y="857"/>
                </a:cxn>
                <a:cxn ang="0">
                  <a:pos x="422" y="867"/>
                </a:cxn>
                <a:cxn ang="0">
                  <a:pos x="403" y="888"/>
                </a:cxn>
                <a:cxn ang="0">
                  <a:pos x="370" y="916"/>
                </a:cxn>
                <a:cxn ang="0">
                  <a:pos x="343" y="934"/>
                </a:cxn>
                <a:cxn ang="0">
                  <a:pos x="298" y="965"/>
                </a:cxn>
                <a:cxn ang="0">
                  <a:pos x="297" y="989"/>
                </a:cxn>
                <a:cxn ang="0">
                  <a:pos x="284" y="1018"/>
                </a:cxn>
                <a:cxn ang="0">
                  <a:pos x="276" y="1035"/>
                </a:cxn>
                <a:cxn ang="0">
                  <a:pos x="270" y="1054"/>
                </a:cxn>
                <a:cxn ang="0">
                  <a:pos x="267" y="1061"/>
                </a:cxn>
                <a:cxn ang="0">
                  <a:pos x="260" y="1073"/>
                </a:cxn>
                <a:cxn ang="0">
                  <a:pos x="246" y="1088"/>
                </a:cxn>
                <a:cxn ang="0">
                  <a:pos x="238" y="1096"/>
                </a:cxn>
                <a:cxn ang="0">
                  <a:pos x="225" y="1125"/>
                </a:cxn>
                <a:cxn ang="0">
                  <a:pos x="224" y="1139"/>
                </a:cxn>
                <a:cxn ang="0">
                  <a:pos x="218" y="1168"/>
                </a:cxn>
                <a:cxn ang="0">
                  <a:pos x="214" y="1171"/>
                </a:cxn>
                <a:cxn ang="0">
                  <a:pos x="212" y="1180"/>
                </a:cxn>
                <a:cxn ang="0">
                  <a:pos x="202" y="1205"/>
                </a:cxn>
                <a:cxn ang="0">
                  <a:pos x="199" y="1209"/>
                </a:cxn>
                <a:cxn ang="0">
                  <a:pos x="196" y="1218"/>
                </a:cxn>
                <a:cxn ang="0">
                  <a:pos x="184" y="1231"/>
                </a:cxn>
                <a:cxn ang="0">
                  <a:pos x="180" y="1235"/>
                </a:cxn>
                <a:cxn ang="0">
                  <a:pos x="171" y="1246"/>
                </a:cxn>
                <a:cxn ang="0">
                  <a:pos x="151" y="1264"/>
                </a:cxn>
                <a:cxn ang="0">
                  <a:pos x="127" y="1279"/>
                </a:cxn>
                <a:cxn ang="0">
                  <a:pos x="116" y="1298"/>
                </a:cxn>
                <a:cxn ang="0">
                  <a:pos x="65" y="1303"/>
                </a:cxn>
                <a:cxn ang="0">
                  <a:pos x="0" y="1328"/>
                </a:cxn>
                <a:cxn ang="0">
                  <a:pos x="132" y="1348"/>
                </a:cxn>
                <a:cxn ang="0">
                  <a:pos x="268" y="1364"/>
                </a:cxn>
                <a:cxn ang="0">
                  <a:pos x="406" y="1373"/>
                </a:cxn>
                <a:cxn ang="0">
                  <a:pos x="625" y="1375"/>
                </a:cxn>
                <a:cxn ang="0">
                  <a:pos x="673" y="1372"/>
                </a:cxn>
                <a:cxn ang="0">
                  <a:pos x="703" y="1372"/>
                </a:cxn>
                <a:cxn ang="0">
                  <a:pos x="730" y="1369"/>
                </a:cxn>
                <a:cxn ang="0">
                  <a:pos x="779" y="1366"/>
                </a:cxn>
                <a:cxn ang="0">
                  <a:pos x="931" y="1352"/>
                </a:cxn>
                <a:cxn ang="0">
                  <a:pos x="1042" y="1335"/>
                </a:cxn>
                <a:cxn ang="0">
                  <a:pos x="1080" y="1329"/>
                </a:cxn>
                <a:cxn ang="0">
                  <a:pos x="1189" y="1306"/>
                </a:cxn>
                <a:cxn ang="0">
                  <a:pos x="1296" y="1280"/>
                </a:cxn>
                <a:cxn ang="0">
                  <a:pos x="1437" y="1239"/>
                </a:cxn>
                <a:cxn ang="0">
                  <a:pos x="1574" y="1191"/>
                </a:cxn>
                <a:cxn ang="0">
                  <a:pos x="1641" y="1164"/>
                </a:cxn>
                <a:cxn ang="0">
                  <a:pos x="1696" y="1136"/>
                </a:cxn>
                <a:cxn ang="0">
                  <a:pos x="1679" y="1102"/>
                </a:cxn>
                <a:cxn ang="0">
                  <a:pos x="1628" y="1105"/>
                </a:cxn>
                <a:cxn ang="0">
                  <a:pos x="1628" y="846"/>
                </a:cxn>
                <a:cxn ang="0">
                  <a:pos x="1619" y="815"/>
                </a:cxn>
                <a:cxn ang="0">
                  <a:pos x="1613" y="748"/>
                </a:cxn>
                <a:cxn ang="0">
                  <a:pos x="1600" y="728"/>
                </a:cxn>
                <a:cxn ang="0">
                  <a:pos x="1566" y="108"/>
                </a:cxn>
                <a:cxn ang="0">
                  <a:pos x="1495" y="17"/>
                </a:cxn>
              </a:cxnLst>
              <a:rect l="0" t="0" r="r" b="b"/>
              <a:pathLst>
                <a:path w="1709" h="1378">
                  <a:moveTo>
                    <a:pt x="1495" y="17"/>
                  </a:moveTo>
                  <a:lnTo>
                    <a:pt x="1481" y="0"/>
                  </a:lnTo>
                  <a:lnTo>
                    <a:pt x="1189" y="616"/>
                  </a:lnTo>
                  <a:lnTo>
                    <a:pt x="1105" y="365"/>
                  </a:lnTo>
                  <a:lnTo>
                    <a:pt x="1057" y="262"/>
                  </a:lnTo>
                  <a:lnTo>
                    <a:pt x="500" y="720"/>
                  </a:lnTo>
                  <a:lnTo>
                    <a:pt x="499" y="736"/>
                  </a:lnTo>
                  <a:lnTo>
                    <a:pt x="496" y="755"/>
                  </a:lnTo>
                  <a:lnTo>
                    <a:pt x="489" y="774"/>
                  </a:lnTo>
                  <a:lnTo>
                    <a:pt x="480" y="796"/>
                  </a:lnTo>
                  <a:lnTo>
                    <a:pt x="469" y="812"/>
                  </a:lnTo>
                  <a:lnTo>
                    <a:pt x="458" y="828"/>
                  </a:lnTo>
                  <a:lnTo>
                    <a:pt x="447" y="842"/>
                  </a:lnTo>
                  <a:lnTo>
                    <a:pt x="436" y="857"/>
                  </a:lnTo>
                  <a:lnTo>
                    <a:pt x="427" y="864"/>
                  </a:lnTo>
                  <a:lnTo>
                    <a:pt x="422" y="867"/>
                  </a:lnTo>
                  <a:lnTo>
                    <a:pt x="419" y="872"/>
                  </a:lnTo>
                  <a:lnTo>
                    <a:pt x="403" y="888"/>
                  </a:lnTo>
                  <a:lnTo>
                    <a:pt x="386" y="901"/>
                  </a:lnTo>
                  <a:lnTo>
                    <a:pt x="370" y="916"/>
                  </a:lnTo>
                  <a:lnTo>
                    <a:pt x="352" y="929"/>
                  </a:lnTo>
                  <a:lnTo>
                    <a:pt x="343" y="934"/>
                  </a:lnTo>
                  <a:lnTo>
                    <a:pt x="335" y="941"/>
                  </a:lnTo>
                  <a:lnTo>
                    <a:pt x="298" y="965"/>
                  </a:lnTo>
                  <a:lnTo>
                    <a:pt x="298" y="975"/>
                  </a:lnTo>
                  <a:lnTo>
                    <a:pt x="297" y="989"/>
                  </a:lnTo>
                  <a:lnTo>
                    <a:pt x="292" y="1002"/>
                  </a:lnTo>
                  <a:lnTo>
                    <a:pt x="284" y="1018"/>
                  </a:lnTo>
                  <a:lnTo>
                    <a:pt x="278" y="1026"/>
                  </a:lnTo>
                  <a:lnTo>
                    <a:pt x="276" y="1035"/>
                  </a:lnTo>
                  <a:lnTo>
                    <a:pt x="273" y="1045"/>
                  </a:lnTo>
                  <a:lnTo>
                    <a:pt x="270" y="1054"/>
                  </a:lnTo>
                  <a:lnTo>
                    <a:pt x="268" y="1059"/>
                  </a:lnTo>
                  <a:lnTo>
                    <a:pt x="267" y="1061"/>
                  </a:lnTo>
                  <a:lnTo>
                    <a:pt x="267" y="1065"/>
                  </a:lnTo>
                  <a:lnTo>
                    <a:pt x="260" y="1073"/>
                  </a:lnTo>
                  <a:lnTo>
                    <a:pt x="254" y="1082"/>
                  </a:lnTo>
                  <a:lnTo>
                    <a:pt x="246" y="1088"/>
                  </a:lnTo>
                  <a:lnTo>
                    <a:pt x="242" y="1092"/>
                  </a:lnTo>
                  <a:lnTo>
                    <a:pt x="238" y="1096"/>
                  </a:lnTo>
                  <a:lnTo>
                    <a:pt x="227" y="1110"/>
                  </a:lnTo>
                  <a:lnTo>
                    <a:pt x="225" y="1125"/>
                  </a:lnTo>
                  <a:lnTo>
                    <a:pt x="224" y="1132"/>
                  </a:lnTo>
                  <a:lnTo>
                    <a:pt x="224" y="1139"/>
                  </a:lnTo>
                  <a:lnTo>
                    <a:pt x="220" y="1153"/>
                  </a:lnTo>
                  <a:lnTo>
                    <a:pt x="218" y="1168"/>
                  </a:lnTo>
                  <a:lnTo>
                    <a:pt x="216" y="1170"/>
                  </a:lnTo>
                  <a:lnTo>
                    <a:pt x="214" y="1171"/>
                  </a:lnTo>
                  <a:lnTo>
                    <a:pt x="214" y="1174"/>
                  </a:lnTo>
                  <a:lnTo>
                    <a:pt x="212" y="1180"/>
                  </a:lnTo>
                  <a:lnTo>
                    <a:pt x="208" y="1194"/>
                  </a:lnTo>
                  <a:lnTo>
                    <a:pt x="202" y="1205"/>
                  </a:lnTo>
                  <a:lnTo>
                    <a:pt x="200" y="1208"/>
                  </a:lnTo>
                  <a:lnTo>
                    <a:pt x="199" y="1209"/>
                  </a:lnTo>
                  <a:lnTo>
                    <a:pt x="199" y="1211"/>
                  </a:lnTo>
                  <a:lnTo>
                    <a:pt x="196" y="1218"/>
                  </a:lnTo>
                  <a:lnTo>
                    <a:pt x="188" y="1227"/>
                  </a:lnTo>
                  <a:lnTo>
                    <a:pt x="184" y="1231"/>
                  </a:lnTo>
                  <a:lnTo>
                    <a:pt x="182" y="1234"/>
                  </a:lnTo>
                  <a:lnTo>
                    <a:pt x="180" y="1235"/>
                  </a:lnTo>
                  <a:lnTo>
                    <a:pt x="180" y="1237"/>
                  </a:lnTo>
                  <a:lnTo>
                    <a:pt x="171" y="1246"/>
                  </a:lnTo>
                  <a:lnTo>
                    <a:pt x="162" y="1256"/>
                  </a:lnTo>
                  <a:lnTo>
                    <a:pt x="151" y="1264"/>
                  </a:lnTo>
                  <a:lnTo>
                    <a:pt x="140" y="1272"/>
                  </a:lnTo>
                  <a:lnTo>
                    <a:pt x="127" y="1279"/>
                  </a:lnTo>
                  <a:lnTo>
                    <a:pt x="116" y="1287"/>
                  </a:lnTo>
                  <a:lnTo>
                    <a:pt x="116" y="1298"/>
                  </a:lnTo>
                  <a:lnTo>
                    <a:pt x="116" y="1302"/>
                  </a:lnTo>
                  <a:lnTo>
                    <a:pt x="65" y="1303"/>
                  </a:lnTo>
                  <a:lnTo>
                    <a:pt x="16" y="1305"/>
                  </a:lnTo>
                  <a:lnTo>
                    <a:pt x="0" y="1328"/>
                  </a:lnTo>
                  <a:lnTo>
                    <a:pt x="65" y="1338"/>
                  </a:lnTo>
                  <a:lnTo>
                    <a:pt x="132" y="1348"/>
                  </a:lnTo>
                  <a:lnTo>
                    <a:pt x="199" y="1356"/>
                  </a:lnTo>
                  <a:lnTo>
                    <a:pt x="268" y="1364"/>
                  </a:lnTo>
                  <a:lnTo>
                    <a:pt x="336" y="1369"/>
                  </a:lnTo>
                  <a:lnTo>
                    <a:pt x="406" y="1373"/>
                  </a:lnTo>
                  <a:lnTo>
                    <a:pt x="548" y="1378"/>
                  </a:lnTo>
                  <a:lnTo>
                    <a:pt x="625" y="1375"/>
                  </a:lnTo>
                  <a:lnTo>
                    <a:pt x="664" y="1373"/>
                  </a:lnTo>
                  <a:lnTo>
                    <a:pt x="673" y="1372"/>
                  </a:lnTo>
                  <a:lnTo>
                    <a:pt x="683" y="1372"/>
                  </a:lnTo>
                  <a:lnTo>
                    <a:pt x="703" y="1372"/>
                  </a:lnTo>
                  <a:lnTo>
                    <a:pt x="721" y="1370"/>
                  </a:lnTo>
                  <a:lnTo>
                    <a:pt x="730" y="1369"/>
                  </a:lnTo>
                  <a:lnTo>
                    <a:pt x="741" y="1369"/>
                  </a:lnTo>
                  <a:lnTo>
                    <a:pt x="779" y="1366"/>
                  </a:lnTo>
                  <a:lnTo>
                    <a:pt x="856" y="1361"/>
                  </a:lnTo>
                  <a:lnTo>
                    <a:pt x="931" y="1352"/>
                  </a:lnTo>
                  <a:lnTo>
                    <a:pt x="1006" y="1341"/>
                  </a:lnTo>
                  <a:lnTo>
                    <a:pt x="1042" y="1335"/>
                  </a:lnTo>
                  <a:lnTo>
                    <a:pt x="1061" y="1331"/>
                  </a:lnTo>
                  <a:lnTo>
                    <a:pt x="1080" y="1329"/>
                  </a:lnTo>
                  <a:lnTo>
                    <a:pt x="1154" y="1315"/>
                  </a:lnTo>
                  <a:lnTo>
                    <a:pt x="1189" y="1306"/>
                  </a:lnTo>
                  <a:lnTo>
                    <a:pt x="1225" y="1298"/>
                  </a:lnTo>
                  <a:lnTo>
                    <a:pt x="1296" y="1280"/>
                  </a:lnTo>
                  <a:lnTo>
                    <a:pt x="1367" y="1261"/>
                  </a:lnTo>
                  <a:lnTo>
                    <a:pt x="1437" y="1239"/>
                  </a:lnTo>
                  <a:lnTo>
                    <a:pt x="1505" y="1215"/>
                  </a:lnTo>
                  <a:lnTo>
                    <a:pt x="1574" y="1191"/>
                  </a:lnTo>
                  <a:lnTo>
                    <a:pt x="1607" y="1177"/>
                  </a:lnTo>
                  <a:lnTo>
                    <a:pt x="1641" y="1164"/>
                  </a:lnTo>
                  <a:lnTo>
                    <a:pt x="1709" y="1136"/>
                  </a:lnTo>
                  <a:lnTo>
                    <a:pt x="1696" y="1136"/>
                  </a:lnTo>
                  <a:lnTo>
                    <a:pt x="1679" y="1136"/>
                  </a:lnTo>
                  <a:lnTo>
                    <a:pt x="1679" y="1102"/>
                  </a:lnTo>
                  <a:lnTo>
                    <a:pt x="1653" y="1104"/>
                  </a:lnTo>
                  <a:lnTo>
                    <a:pt x="1628" y="1105"/>
                  </a:lnTo>
                  <a:lnTo>
                    <a:pt x="1628" y="858"/>
                  </a:lnTo>
                  <a:lnTo>
                    <a:pt x="1628" y="846"/>
                  </a:lnTo>
                  <a:lnTo>
                    <a:pt x="1625" y="846"/>
                  </a:lnTo>
                  <a:lnTo>
                    <a:pt x="1619" y="815"/>
                  </a:lnTo>
                  <a:lnTo>
                    <a:pt x="1617" y="781"/>
                  </a:lnTo>
                  <a:lnTo>
                    <a:pt x="1613" y="748"/>
                  </a:lnTo>
                  <a:lnTo>
                    <a:pt x="1607" y="736"/>
                  </a:lnTo>
                  <a:lnTo>
                    <a:pt x="1600" y="728"/>
                  </a:lnTo>
                  <a:lnTo>
                    <a:pt x="1577" y="152"/>
                  </a:lnTo>
                  <a:lnTo>
                    <a:pt x="1566" y="108"/>
                  </a:lnTo>
                  <a:lnTo>
                    <a:pt x="1530" y="51"/>
                  </a:lnTo>
                  <a:lnTo>
                    <a:pt x="1495" y="17"/>
                  </a:lnTo>
                  <a:close/>
                </a:path>
              </a:pathLst>
            </a:custGeom>
            <a:solidFill>
              <a:srgbClr val="BFDDFF"/>
            </a:solidFill>
            <a:ln w="9525">
              <a:noFill/>
              <a:round/>
              <a:headEnd/>
              <a:tailEnd/>
            </a:ln>
          </p:spPr>
          <p:txBody>
            <a:bodyPr/>
            <a:lstStyle/>
            <a:p>
              <a:endParaRPr lang="en-GB"/>
            </a:p>
          </p:txBody>
        </p:sp>
        <p:sp>
          <p:nvSpPr>
            <p:cNvPr id="13918" name="Freeform 606"/>
            <p:cNvSpPr>
              <a:spLocks noEditPoints="1"/>
            </p:cNvSpPr>
            <p:nvPr/>
          </p:nvSpPr>
          <p:spPr bwMode="auto">
            <a:xfrm>
              <a:off x="3073" y="2411"/>
              <a:ext cx="139" cy="275"/>
            </a:xfrm>
            <a:custGeom>
              <a:avLst/>
              <a:gdLst/>
              <a:ahLst/>
              <a:cxnLst>
                <a:cxn ang="0">
                  <a:pos x="12" y="0"/>
                </a:cxn>
                <a:cxn ang="0">
                  <a:pos x="0" y="136"/>
                </a:cxn>
                <a:cxn ang="0">
                  <a:pos x="171" y="353"/>
                </a:cxn>
                <a:cxn ang="0">
                  <a:pos x="171" y="935"/>
                </a:cxn>
                <a:cxn ang="0">
                  <a:pos x="169" y="935"/>
                </a:cxn>
                <a:cxn ang="0">
                  <a:pos x="169" y="1033"/>
                </a:cxn>
                <a:cxn ang="0">
                  <a:pos x="169" y="1054"/>
                </a:cxn>
                <a:cxn ang="0">
                  <a:pos x="173" y="1054"/>
                </a:cxn>
                <a:cxn ang="0">
                  <a:pos x="173" y="1096"/>
                </a:cxn>
                <a:cxn ang="0">
                  <a:pos x="173" y="1276"/>
                </a:cxn>
                <a:cxn ang="0">
                  <a:pos x="173" y="1292"/>
                </a:cxn>
                <a:cxn ang="0">
                  <a:pos x="173" y="1323"/>
                </a:cxn>
                <a:cxn ang="0">
                  <a:pos x="173" y="1340"/>
                </a:cxn>
                <a:cxn ang="0">
                  <a:pos x="173" y="1343"/>
                </a:cxn>
                <a:cxn ang="0">
                  <a:pos x="173" y="1377"/>
                </a:cxn>
                <a:cxn ang="0">
                  <a:pos x="190" y="1377"/>
                </a:cxn>
                <a:cxn ang="0">
                  <a:pos x="203" y="1377"/>
                </a:cxn>
                <a:cxn ang="0">
                  <a:pos x="211" y="1377"/>
                </a:cxn>
                <a:cxn ang="0">
                  <a:pos x="224" y="1377"/>
                </a:cxn>
                <a:cxn ang="0">
                  <a:pos x="224" y="1368"/>
                </a:cxn>
                <a:cxn ang="0">
                  <a:pos x="253" y="1352"/>
                </a:cxn>
                <a:cxn ang="0">
                  <a:pos x="260" y="1348"/>
                </a:cxn>
                <a:cxn ang="0">
                  <a:pos x="263" y="1345"/>
                </a:cxn>
                <a:cxn ang="0">
                  <a:pos x="268" y="1344"/>
                </a:cxn>
                <a:cxn ang="0">
                  <a:pos x="284" y="1337"/>
                </a:cxn>
                <a:cxn ang="0">
                  <a:pos x="345" y="1307"/>
                </a:cxn>
                <a:cxn ang="0">
                  <a:pos x="374" y="1290"/>
                </a:cxn>
                <a:cxn ang="0">
                  <a:pos x="405" y="1274"/>
                </a:cxn>
                <a:cxn ang="0">
                  <a:pos x="465" y="1240"/>
                </a:cxn>
                <a:cxn ang="0">
                  <a:pos x="523" y="1204"/>
                </a:cxn>
                <a:cxn ang="0">
                  <a:pos x="582" y="1166"/>
                </a:cxn>
                <a:cxn ang="0">
                  <a:pos x="610" y="1146"/>
                </a:cxn>
                <a:cxn ang="0">
                  <a:pos x="640" y="1126"/>
                </a:cxn>
                <a:cxn ang="0">
                  <a:pos x="668" y="1106"/>
                </a:cxn>
                <a:cxn ang="0">
                  <a:pos x="698" y="1087"/>
                </a:cxn>
                <a:cxn ang="0">
                  <a:pos x="599" y="1087"/>
                </a:cxn>
                <a:cxn ang="0">
                  <a:pos x="599" y="1016"/>
                </a:cxn>
                <a:cxn ang="0">
                  <a:pos x="599" y="1009"/>
                </a:cxn>
                <a:cxn ang="0">
                  <a:pos x="576" y="1009"/>
                </a:cxn>
                <a:cxn ang="0">
                  <a:pos x="576" y="995"/>
                </a:cxn>
                <a:cxn ang="0">
                  <a:pos x="576" y="987"/>
                </a:cxn>
                <a:cxn ang="0">
                  <a:pos x="576" y="986"/>
                </a:cxn>
                <a:cxn ang="0">
                  <a:pos x="576" y="978"/>
                </a:cxn>
                <a:cxn ang="0">
                  <a:pos x="547" y="978"/>
                </a:cxn>
                <a:cxn ang="0">
                  <a:pos x="547" y="972"/>
                </a:cxn>
                <a:cxn ang="0">
                  <a:pos x="589" y="975"/>
                </a:cxn>
                <a:cxn ang="0">
                  <a:pos x="330" y="722"/>
                </a:cxn>
                <a:cxn ang="0">
                  <a:pos x="329" y="711"/>
                </a:cxn>
                <a:cxn ang="0">
                  <a:pos x="475" y="773"/>
                </a:cxn>
                <a:cxn ang="0">
                  <a:pos x="498" y="781"/>
                </a:cxn>
                <a:cxn ang="0">
                  <a:pos x="240" y="353"/>
                </a:cxn>
                <a:cxn ang="0">
                  <a:pos x="116" y="79"/>
                </a:cxn>
                <a:cxn ang="0">
                  <a:pos x="12" y="0"/>
                </a:cxn>
                <a:cxn ang="0">
                  <a:pos x="453" y="1087"/>
                </a:cxn>
                <a:cxn ang="0">
                  <a:pos x="453" y="1085"/>
                </a:cxn>
                <a:cxn ang="0">
                  <a:pos x="474" y="1085"/>
                </a:cxn>
                <a:cxn ang="0">
                  <a:pos x="496" y="1087"/>
                </a:cxn>
                <a:cxn ang="0">
                  <a:pos x="453" y="1087"/>
                </a:cxn>
              </a:cxnLst>
              <a:rect l="0" t="0" r="r" b="b"/>
              <a:pathLst>
                <a:path w="698" h="1377">
                  <a:moveTo>
                    <a:pt x="12" y="0"/>
                  </a:moveTo>
                  <a:lnTo>
                    <a:pt x="0" y="136"/>
                  </a:lnTo>
                  <a:lnTo>
                    <a:pt x="171" y="353"/>
                  </a:lnTo>
                  <a:lnTo>
                    <a:pt x="171" y="935"/>
                  </a:lnTo>
                  <a:lnTo>
                    <a:pt x="169" y="935"/>
                  </a:lnTo>
                  <a:lnTo>
                    <a:pt x="169" y="1033"/>
                  </a:lnTo>
                  <a:lnTo>
                    <a:pt x="169" y="1054"/>
                  </a:lnTo>
                  <a:lnTo>
                    <a:pt x="173" y="1054"/>
                  </a:lnTo>
                  <a:lnTo>
                    <a:pt x="173" y="1096"/>
                  </a:lnTo>
                  <a:lnTo>
                    <a:pt x="173" y="1276"/>
                  </a:lnTo>
                  <a:lnTo>
                    <a:pt x="173" y="1292"/>
                  </a:lnTo>
                  <a:lnTo>
                    <a:pt x="173" y="1323"/>
                  </a:lnTo>
                  <a:lnTo>
                    <a:pt x="173" y="1340"/>
                  </a:lnTo>
                  <a:lnTo>
                    <a:pt x="173" y="1343"/>
                  </a:lnTo>
                  <a:lnTo>
                    <a:pt x="173" y="1377"/>
                  </a:lnTo>
                  <a:lnTo>
                    <a:pt x="190" y="1377"/>
                  </a:lnTo>
                  <a:lnTo>
                    <a:pt x="203" y="1377"/>
                  </a:lnTo>
                  <a:lnTo>
                    <a:pt x="211" y="1377"/>
                  </a:lnTo>
                  <a:lnTo>
                    <a:pt x="224" y="1377"/>
                  </a:lnTo>
                  <a:lnTo>
                    <a:pt x="224" y="1368"/>
                  </a:lnTo>
                  <a:lnTo>
                    <a:pt x="253" y="1352"/>
                  </a:lnTo>
                  <a:lnTo>
                    <a:pt x="260" y="1348"/>
                  </a:lnTo>
                  <a:lnTo>
                    <a:pt x="263" y="1345"/>
                  </a:lnTo>
                  <a:lnTo>
                    <a:pt x="268" y="1344"/>
                  </a:lnTo>
                  <a:lnTo>
                    <a:pt x="284" y="1337"/>
                  </a:lnTo>
                  <a:lnTo>
                    <a:pt x="345" y="1307"/>
                  </a:lnTo>
                  <a:lnTo>
                    <a:pt x="374" y="1290"/>
                  </a:lnTo>
                  <a:lnTo>
                    <a:pt x="405" y="1274"/>
                  </a:lnTo>
                  <a:lnTo>
                    <a:pt x="465" y="1240"/>
                  </a:lnTo>
                  <a:lnTo>
                    <a:pt x="523" y="1204"/>
                  </a:lnTo>
                  <a:lnTo>
                    <a:pt x="582" y="1166"/>
                  </a:lnTo>
                  <a:lnTo>
                    <a:pt x="610" y="1146"/>
                  </a:lnTo>
                  <a:lnTo>
                    <a:pt x="640" y="1126"/>
                  </a:lnTo>
                  <a:lnTo>
                    <a:pt x="668" y="1106"/>
                  </a:lnTo>
                  <a:lnTo>
                    <a:pt x="698" y="1087"/>
                  </a:lnTo>
                  <a:lnTo>
                    <a:pt x="599" y="1087"/>
                  </a:lnTo>
                  <a:lnTo>
                    <a:pt x="599" y="1016"/>
                  </a:lnTo>
                  <a:lnTo>
                    <a:pt x="599" y="1009"/>
                  </a:lnTo>
                  <a:lnTo>
                    <a:pt x="576" y="1009"/>
                  </a:lnTo>
                  <a:lnTo>
                    <a:pt x="576" y="995"/>
                  </a:lnTo>
                  <a:lnTo>
                    <a:pt x="576" y="987"/>
                  </a:lnTo>
                  <a:lnTo>
                    <a:pt x="576" y="986"/>
                  </a:lnTo>
                  <a:lnTo>
                    <a:pt x="576" y="978"/>
                  </a:lnTo>
                  <a:lnTo>
                    <a:pt x="547" y="978"/>
                  </a:lnTo>
                  <a:lnTo>
                    <a:pt x="547" y="972"/>
                  </a:lnTo>
                  <a:lnTo>
                    <a:pt x="589" y="975"/>
                  </a:lnTo>
                  <a:lnTo>
                    <a:pt x="330" y="722"/>
                  </a:lnTo>
                  <a:lnTo>
                    <a:pt x="329" y="711"/>
                  </a:lnTo>
                  <a:lnTo>
                    <a:pt x="475" y="773"/>
                  </a:lnTo>
                  <a:lnTo>
                    <a:pt x="498" y="781"/>
                  </a:lnTo>
                  <a:lnTo>
                    <a:pt x="240" y="353"/>
                  </a:lnTo>
                  <a:lnTo>
                    <a:pt x="116" y="79"/>
                  </a:lnTo>
                  <a:lnTo>
                    <a:pt x="12" y="0"/>
                  </a:lnTo>
                  <a:close/>
                  <a:moveTo>
                    <a:pt x="453" y="1087"/>
                  </a:moveTo>
                  <a:lnTo>
                    <a:pt x="453" y="1085"/>
                  </a:lnTo>
                  <a:lnTo>
                    <a:pt x="474" y="1085"/>
                  </a:lnTo>
                  <a:lnTo>
                    <a:pt x="496" y="1087"/>
                  </a:lnTo>
                  <a:lnTo>
                    <a:pt x="453" y="1087"/>
                  </a:lnTo>
                  <a:close/>
                </a:path>
              </a:pathLst>
            </a:custGeom>
            <a:solidFill>
              <a:srgbClr val="FF9900"/>
            </a:solidFill>
            <a:ln w="9525">
              <a:noFill/>
              <a:round/>
              <a:headEnd/>
              <a:tailEnd/>
            </a:ln>
          </p:spPr>
          <p:txBody>
            <a:bodyPr/>
            <a:lstStyle/>
            <a:p>
              <a:endParaRPr lang="en-GB"/>
            </a:p>
          </p:txBody>
        </p:sp>
        <p:sp>
          <p:nvSpPr>
            <p:cNvPr id="13919" name="Freeform 607"/>
            <p:cNvSpPr>
              <a:spLocks/>
            </p:cNvSpPr>
            <p:nvPr/>
          </p:nvSpPr>
          <p:spPr bwMode="auto">
            <a:xfrm>
              <a:off x="3163" y="2628"/>
              <a:ext cx="9" cy="1"/>
            </a:xfrm>
            <a:custGeom>
              <a:avLst/>
              <a:gdLst/>
              <a:ahLst/>
              <a:cxnLst>
                <a:cxn ang="0">
                  <a:pos x="0" y="0"/>
                </a:cxn>
                <a:cxn ang="0">
                  <a:pos x="0" y="2"/>
                </a:cxn>
                <a:cxn ang="0">
                  <a:pos x="43" y="2"/>
                </a:cxn>
                <a:cxn ang="0">
                  <a:pos x="21" y="0"/>
                </a:cxn>
                <a:cxn ang="0">
                  <a:pos x="0" y="0"/>
                </a:cxn>
              </a:cxnLst>
              <a:rect l="0" t="0" r="r" b="b"/>
              <a:pathLst>
                <a:path w="43" h="2">
                  <a:moveTo>
                    <a:pt x="0" y="0"/>
                  </a:moveTo>
                  <a:lnTo>
                    <a:pt x="0" y="2"/>
                  </a:lnTo>
                  <a:lnTo>
                    <a:pt x="43" y="2"/>
                  </a:lnTo>
                  <a:lnTo>
                    <a:pt x="21" y="0"/>
                  </a:lnTo>
                  <a:lnTo>
                    <a:pt x="0" y="0"/>
                  </a:lnTo>
                  <a:close/>
                </a:path>
              </a:pathLst>
            </a:custGeom>
            <a:solidFill>
              <a:srgbClr val="000000"/>
            </a:solidFill>
            <a:ln w="9525">
              <a:noFill/>
              <a:round/>
              <a:headEnd/>
              <a:tailEnd/>
            </a:ln>
          </p:spPr>
          <p:txBody>
            <a:bodyPr/>
            <a:lstStyle/>
            <a:p>
              <a:endParaRPr lang="en-GB"/>
            </a:p>
          </p:txBody>
        </p:sp>
        <p:sp>
          <p:nvSpPr>
            <p:cNvPr id="13920" name="Freeform 608"/>
            <p:cNvSpPr>
              <a:spLocks/>
            </p:cNvSpPr>
            <p:nvPr/>
          </p:nvSpPr>
          <p:spPr bwMode="auto">
            <a:xfrm>
              <a:off x="2784" y="2486"/>
              <a:ext cx="199" cy="231"/>
            </a:xfrm>
            <a:custGeom>
              <a:avLst/>
              <a:gdLst/>
              <a:ahLst/>
              <a:cxnLst>
                <a:cxn ang="0">
                  <a:pos x="989" y="112"/>
                </a:cxn>
                <a:cxn ang="0">
                  <a:pos x="699" y="119"/>
                </a:cxn>
                <a:cxn ang="0">
                  <a:pos x="368" y="393"/>
                </a:cxn>
                <a:cxn ang="0">
                  <a:pos x="208" y="610"/>
                </a:cxn>
                <a:cxn ang="0">
                  <a:pos x="253" y="585"/>
                </a:cxn>
                <a:cxn ang="0">
                  <a:pos x="269" y="587"/>
                </a:cxn>
                <a:cxn ang="0">
                  <a:pos x="224" y="633"/>
                </a:cxn>
                <a:cxn ang="0">
                  <a:pos x="192" y="662"/>
                </a:cxn>
                <a:cxn ang="0">
                  <a:pos x="142" y="705"/>
                </a:cxn>
                <a:cxn ang="0">
                  <a:pos x="133" y="735"/>
                </a:cxn>
                <a:cxn ang="0">
                  <a:pos x="115" y="767"/>
                </a:cxn>
                <a:cxn ang="0">
                  <a:pos x="101" y="790"/>
                </a:cxn>
                <a:cxn ang="0">
                  <a:pos x="92" y="817"/>
                </a:cxn>
                <a:cxn ang="0">
                  <a:pos x="106" y="843"/>
                </a:cxn>
                <a:cxn ang="0">
                  <a:pos x="94" y="870"/>
                </a:cxn>
                <a:cxn ang="0">
                  <a:pos x="73" y="915"/>
                </a:cxn>
                <a:cxn ang="0">
                  <a:pos x="58" y="970"/>
                </a:cxn>
                <a:cxn ang="0">
                  <a:pos x="48" y="1001"/>
                </a:cxn>
                <a:cxn ang="0">
                  <a:pos x="34" y="1022"/>
                </a:cxn>
                <a:cxn ang="0">
                  <a:pos x="24" y="1040"/>
                </a:cxn>
                <a:cxn ang="0">
                  <a:pos x="0" y="1095"/>
                </a:cxn>
                <a:cxn ang="0">
                  <a:pos x="5" y="1122"/>
                </a:cxn>
                <a:cxn ang="0">
                  <a:pos x="13" y="1144"/>
                </a:cxn>
                <a:cxn ang="0">
                  <a:pos x="27" y="1155"/>
                </a:cxn>
                <a:cxn ang="0">
                  <a:pos x="38" y="1156"/>
                </a:cxn>
                <a:cxn ang="0">
                  <a:pos x="52" y="1153"/>
                </a:cxn>
                <a:cxn ang="0">
                  <a:pos x="54" y="1152"/>
                </a:cxn>
                <a:cxn ang="0">
                  <a:pos x="67" y="1144"/>
                </a:cxn>
                <a:cxn ang="0">
                  <a:pos x="91" y="1129"/>
                </a:cxn>
                <a:cxn ang="0">
                  <a:pos x="111" y="1111"/>
                </a:cxn>
                <a:cxn ang="0">
                  <a:pos x="120" y="1100"/>
                </a:cxn>
                <a:cxn ang="0">
                  <a:pos x="124" y="1096"/>
                </a:cxn>
                <a:cxn ang="0">
                  <a:pos x="136" y="1083"/>
                </a:cxn>
                <a:cxn ang="0">
                  <a:pos x="139" y="1074"/>
                </a:cxn>
                <a:cxn ang="0">
                  <a:pos x="142" y="1070"/>
                </a:cxn>
                <a:cxn ang="0">
                  <a:pos x="152" y="1045"/>
                </a:cxn>
                <a:cxn ang="0">
                  <a:pos x="154" y="1036"/>
                </a:cxn>
                <a:cxn ang="0">
                  <a:pos x="158" y="1033"/>
                </a:cxn>
                <a:cxn ang="0">
                  <a:pos x="164" y="1004"/>
                </a:cxn>
                <a:cxn ang="0">
                  <a:pos x="165" y="990"/>
                </a:cxn>
                <a:cxn ang="0">
                  <a:pos x="178" y="961"/>
                </a:cxn>
                <a:cxn ang="0">
                  <a:pos x="186" y="953"/>
                </a:cxn>
                <a:cxn ang="0">
                  <a:pos x="200" y="938"/>
                </a:cxn>
                <a:cxn ang="0">
                  <a:pos x="207" y="926"/>
                </a:cxn>
                <a:cxn ang="0">
                  <a:pos x="210" y="919"/>
                </a:cxn>
                <a:cxn ang="0">
                  <a:pos x="216" y="900"/>
                </a:cxn>
                <a:cxn ang="0">
                  <a:pos x="224" y="883"/>
                </a:cxn>
                <a:cxn ang="0">
                  <a:pos x="237" y="854"/>
                </a:cxn>
                <a:cxn ang="0">
                  <a:pos x="238" y="830"/>
                </a:cxn>
                <a:cxn ang="0">
                  <a:pos x="283" y="799"/>
                </a:cxn>
                <a:cxn ang="0">
                  <a:pos x="310" y="781"/>
                </a:cxn>
                <a:cxn ang="0">
                  <a:pos x="343" y="753"/>
                </a:cxn>
                <a:cxn ang="0">
                  <a:pos x="362" y="732"/>
                </a:cxn>
                <a:cxn ang="0">
                  <a:pos x="376" y="722"/>
                </a:cxn>
                <a:cxn ang="0">
                  <a:pos x="398" y="693"/>
                </a:cxn>
                <a:cxn ang="0">
                  <a:pos x="420" y="661"/>
                </a:cxn>
                <a:cxn ang="0">
                  <a:pos x="436" y="620"/>
                </a:cxn>
                <a:cxn ang="0">
                  <a:pos x="440" y="585"/>
                </a:cxn>
              </a:cxnLst>
              <a:rect l="0" t="0" r="r" b="b"/>
              <a:pathLst>
                <a:path w="997" h="1156">
                  <a:moveTo>
                    <a:pt x="997" y="127"/>
                  </a:moveTo>
                  <a:lnTo>
                    <a:pt x="989" y="112"/>
                  </a:lnTo>
                  <a:lnTo>
                    <a:pt x="918" y="0"/>
                  </a:lnTo>
                  <a:lnTo>
                    <a:pt x="699" y="119"/>
                  </a:lnTo>
                  <a:lnTo>
                    <a:pt x="528" y="247"/>
                  </a:lnTo>
                  <a:lnTo>
                    <a:pt x="368" y="393"/>
                  </a:lnTo>
                  <a:lnTo>
                    <a:pt x="232" y="588"/>
                  </a:lnTo>
                  <a:lnTo>
                    <a:pt x="208" y="610"/>
                  </a:lnTo>
                  <a:lnTo>
                    <a:pt x="243" y="588"/>
                  </a:lnTo>
                  <a:lnTo>
                    <a:pt x="253" y="585"/>
                  </a:lnTo>
                  <a:lnTo>
                    <a:pt x="263" y="585"/>
                  </a:lnTo>
                  <a:lnTo>
                    <a:pt x="269" y="587"/>
                  </a:lnTo>
                  <a:lnTo>
                    <a:pt x="240" y="618"/>
                  </a:lnTo>
                  <a:lnTo>
                    <a:pt x="224" y="633"/>
                  </a:lnTo>
                  <a:lnTo>
                    <a:pt x="209" y="648"/>
                  </a:lnTo>
                  <a:lnTo>
                    <a:pt x="192" y="662"/>
                  </a:lnTo>
                  <a:lnTo>
                    <a:pt x="176" y="677"/>
                  </a:lnTo>
                  <a:lnTo>
                    <a:pt x="142" y="705"/>
                  </a:lnTo>
                  <a:lnTo>
                    <a:pt x="139" y="719"/>
                  </a:lnTo>
                  <a:lnTo>
                    <a:pt x="133" y="735"/>
                  </a:lnTo>
                  <a:lnTo>
                    <a:pt x="125" y="750"/>
                  </a:lnTo>
                  <a:lnTo>
                    <a:pt x="115" y="767"/>
                  </a:lnTo>
                  <a:lnTo>
                    <a:pt x="107" y="778"/>
                  </a:lnTo>
                  <a:lnTo>
                    <a:pt x="101" y="790"/>
                  </a:lnTo>
                  <a:lnTo>
                    <a:pt x="96" y="803"/>
                  </a:lnTo>
                  <a:lnTo>
                    <a:pt x="92" y="817"/>
                  </a:lnTo>
                  <a:lnTo>
                    <a:pt x="98" y="829"/>
                  </a:lnTo>
                  <a:lnTo>
                    <a:pt x="106" y="843"/>
                  </a:lnTo>
                  <a:lnTo>
                    <a:pt x="109" y="849"/>
                  </a:lnTo>
                  <a:lnTo>
                    <a:pt x="94" y="870"/>
                  </a:lnTo>
                  <a:lnTo>
                    <a:pt x="83" y="892"/>
                  </a:lnTo>
                  <a:lnTo>
                    <a:pt x="73" y="915"/>
                  </a:lnTo>
                  <a:lnTo>
                    <a:pt x="66" y="940"/>
                  </a:lnTo>
                  <a:lnTo>
                    <a:pt x="58" y="970"/>
                  </a:lnTo>
                  <a:lnTo>
                    <a:pt x="54" y="985"/>
                  </a:lnTo>
                  <a:lnTo>
                    <a:pt x="48" y="1001"/>
                  </a:lnTo>
                  <a:lnTo>
                    <a:pt x="40" y="1015"/>
                  </a:lnTo>
                  <a:lnTo>
                    <a:pt x="34" y="1022"/>
                  </a:lnTo>
                  <a:lnTo>
                    <a:pt x="30" y="1029"/>
                  </a:lnTo>
                  <a:lnTo>
                    <a:pt x="24" y="1040"/>
                  </a:lnTo>
                  <a:lnTo>
                    <a:pt x="3" y="1082"/>
                  </a:lnTo>
                  <a:lnTo>
                    <a:pt x="0" y="1095"/>
                  </a:lnTo>
                  <a:lnTo>
                    <a:pt x="1" y="1109"/>
                  </a:lnTo>
                  <a:lnTo>
                    <a:pt x="5" y="1122"/>
                  </a:lnTo>
                  <a:lnTo>
                    <a:pt x="10" y="1138"/>
                  </a:lnTo>
                  <a:lnTo>
                    <a:pt x="13" y="1144"/>
                  </a:lnTo>
                  <a:lnTo>
                    <a:pt x="17" y="1149"/>
                  </a:lnTo>
                  <a:lnTo>
                    <a:pt x="27" y="1155"/>
                  </a:lnTo>
                  <a:lnTo>
                    <a:pt x="32" y="1156"/>
                  </a:lnTo>
                  <a:lnTo>
                    <a:pt x="38" y="1156"/>
                  </a:lnTo>
                  <a:lnTo>
                    <a:pt x="44" y="1155"/>
                  </a:lnTo>
                  <a:lnTo>
                    <a:pt x="52" y="1153"/>
                  </a:lnTo>
                  <a:lnTo>
                    <a:pt x="52" y="1152"/>
                  </a:lnTo>
                  <a:lnTo>
                    <a:pt x="54" y="1152"/>
                  </a:lnTo>
                  <a:lnTo>
                    <a:pt x="56" y="1152"/>
                  </a:lnTo>
                  <a:lnTo>
                    <a:pt x="67" y="1144"/>
                  </a:lnTo>
                  <a:lnTo>
                    <a:pt x="80" y="1137"/>
                  </a:lnTo>
                  <a:lnTo>
                    <a:pt x="91" y="1129"/>
                  </a:lnTo>
                  <a:lnTo>
                    <a:pt x="102" y="1121"/>
                  </a:lnTo>
                  <a:lnTo>
                    <a:pt x="111" y="1111"/>
                  </a:lnTo>
                  <a:lnTo>
                    <a:pt x="120" y="1102"/>
                  </a:lnTo>
                  <a:lnTo>
                    <a:pt x="120" y="1100"/>
                  </a:lnTo>
                  <a:lnTo>
                    <a:pt x="122" y="1099"/>
                  </a:lnTo>
                  <a:lnTo>
                    <a:pt x="124" y="1096"/>
                  </a:lnTo>
                  <a:lnTo>
                    <a:pt x="128" y="1092"/>
                  </a:lnTo>
                  <a:lnTo>
                    <a:pt x="136" y="1083"/>
                  </a:lnTo>
                  <a:lnTo>
                    <a:pt x="139" y="1076"/>
                  </a:lnTo>
                  <a:lnTo>
                    <a:pt x="139" y="1074"/>
                  </a:lnTo>
                  <a:lnTo>
                    <a:pt x="140" y="1073"/>
                  </a:lnTo>
                  <a:lnTo>
                    <a:pt x="142" y="1070"/>
                  </a:lnTo>
                  <a:lnTo>
                    <a:pt x="148" y="1059"/>
                  </a:lnTo>
                  <a:lnTo>
                    <a:pt x="152" y="1045"/>
                  </a:lnTo>
                  <a:lnTo>
                    <a:pt x="154" y="1039"/>
                  </a:lnTo>
                  <a:lnTo>
                    <a:pt x="154" y="1036"/>
                  </a:lnTo>
                  <a:lnTo>
                    <a:pt x="156" y="1035"/>
                  </a:lnTo>
                  <a:lnTo>
                    <a:pt x="158" y="1033"/>
                  </a:lnTo>
                  <a:lnTo>
                    <a:pt x="160" y="1018"/>
                  </a:lnTo>
                  <a:lnTo>
                    <a:pt x="164" y="1004"/>
                  </a:lnTo>
                  <a:lnTo>
                    <a:pt x="164" y="997"/>
                  </a:lnTo>
                  <a:lnTo>
                    <a:pt x="165" y="990"/>
                  </a:lnTo>
                  <a:lnTo>
                    <a:pt x="167" y="975"/>
                  </a:lnTo>
                  <a:lnTo>
                    <a:pt x="178" y="961"/>
                  </a:lnTo>
                  <a:lnTo>
                    <a:pt x="182" y="957"/>
                  </a:lnTo>
                  <a:lnTo>
                    <a:pt x="186" y="953"/>
                  </a:lnTo>
                  <a:lnTo>
                    <a:pt x="194" y="947"/>
                  </a:lnTo>
                  <a:lnTo>
                    <a:pt x="200" y="938"/>
                  </a:lnTo>
                  <a:lnTo>
                    <a:pt x="207" y="930"/>
                  </a:lnTo>
                  <a:lnTo>
                    <a:pt x="207" y="926"/>
                  </a:lnTo>
                  <a:lnTo>
                    <a:pt x="208" y="924"/>
                  </a:lnTo>
                  <a:lnTo>
                    <a:pt x="210" y="919"/>
                  </a:lnTo>
                  <a:lnTo>
                    <a:pt x="213" y="910"/>
                  </a:lnTo>
                  <a:lnTo>
                    <a:pt x="216" y="900"/>
                  </a:lnTo>
                  <a:lnTo>
                    <a:pt x="218" y="891"/>
                  </a:lnTo>
                  <a:lnTo>
                    <a:pt x="224" y="883"/>
                  </a:lnTo>
                  <a:lnTo>
                    <a:pt x="232" y="867"/>
                  </a:lnTo>
                  <a:lnTo>
                    <a:pt x="237" y="854"/>
                  </a:lnTo>
                  <a:lnTo>
                    <a:pt x="238" y="840"/>
                  </a:lnTo>
                  <a:lnTo>
                    <a:pt x="238" y="830"/>
                  </a:lnTo>
                  <a:lnTo>
                    <a:pt x="275" y="806"/>
                  </a:lnTo>
                  <a:lnTo>
                    <a:pt x="283" y="799"/>
                  </a:lnTo>
                  <a:lnTo>
                    <a:pt x="292" y="794"/>
                  </a:lnTo>
                  <a:lnTo>
                    <a:pt x="310" y="781"/>
                  </a:lnTo>
                  <a:lnTo>
                    <a:pt x="326" y="766"/>
                  </a:lnTo>
                  <a:lnTo>
                    <a:pt x="343" y="753"/>
                  </a:lnTo>
                  <a:lnTo>
                    <a:pt x="359" y="737"/>
                  </a:lnTo>
                  <a:lnTo>
                    <a:pt x="362" y="732"/>
                  </a:lnTo>
                  <a:lnTo>
                    <a:pt x="367" y="729"/>
                  </a:lnTo>
                  <a:lnTo>
                    <a:pt x="376" y="722"/>
                  </a:lnTo>
                  <a:lnTo>
                    <a:pt x="387" y="707"/>
                  </a:lnTo>
                  <a:lnTo>
                    <a:pt x="398" y="693"/>
                  </a:lnTo>
                  <a:lnTo>
                    <a:pt x="409" y="677"/>
                  </a:lnTo>
                  <a:lnTo>
                    <a:pt x="420" y="661"/>
                  </a:lnTo>
                  <a:lnTo>
                    <a:pt x="429" y="639"/>
                  </a:lnTo>
                  <a:lnTo>
                    <a:pt x="436" y="620"/>
                  </a:lnTo>
                  <a:lnTo>
                    <a:pt x="439" y="601"/>
                  </a:lnTo>
                  <a:lnTo>
                    <a:pt x="440" y="585"/>
                  </a:lnTo>
                  <a:lnTo>
                    <a:pt x="997" y="127"/>
                  </a:lnTo>
                  <a:close/>
                </a:path>
              </a:pathLst>
            </a:custGeom>
            <a:solidFill>
              <a:srgbClr val="FFFFFF"/>
            </a:solidFill>
            <a:ln w="9525">
              <a:noFill/>
              <a:round/>
              <a:headEnd/>
              <a:tailEnd/>
            </a:ln>
          </p:spPr>
          <p:txBody>
            <a:bodyPr/>
            <a:lstStyle/>
            <a:p>
              <a:endParaRPr lang="en-GB"/>
            </a:p>
          </p:txBody>
        </p:sp>
        <p:sp>
          <p:nvSpPr>
            <p:cNvPr id="13921" name="Freeform 609"/>
            <p:cNvSpPr>
              <a:spLocks/>
            </p:cNvSpPr>
            <p:nvPr/>
          </p:nvSpPr>
          <p:spPr bwMode="auto">
            <a:xfrm>
              <a:off x="2512" y="1717"/>
              <a:ext cx="39" cy="20"/>
            </a:xfrm>
            <a:custGeom>
              <a:avLst/>
              <a:gdLst/>
              <a:ahLst/>
              <a:cxnLst>
                <a:cxn ang="0">
                  <a:pos x="198" y="0"/>
                </a:cxn>
                <a:cxn ang="0">
                  <a:pos x="125" y="0"/>
                </a:cxn>
                <a:cxn ang="0">
                  <a:pos x="61" y="50"/>
                </a:cxn>
                <a:cxn ang="0">
                  <a:pos x="0" y="104"/>
                </a:cxn>
                <a:cxn ang="0">
                  <a:pos x="88" y="104"/>
                </a:cxn>
                <a:cxn ang="0">
                  <a:pos x="90" y="94"/>
                </a:cxn>
                <a:cxn ang="0">
                  <a:pos x="99" y="87"/>
                </a:cxn>
                <a:cxn ang="0">
                  <a:pos x="108" y="77"/>
                </a:cxn>
                <a:cxn ang="0">
                  <a:pos x="118" y="68"/>
                </a:cxn>
                <a:cxn ang="0">
                  <a:pos x="139" y="50"/>
                </a:cxn>
                <a:cxn ang="0">
                  <a:pos x="148" y="40"/>
                </a:cxn>
                <a:cxn ang="0">
                  <a:pos x="158" y="31"/>
                </a:cxn>
                <a:cxn ang="0">
                  <a:pos x="178" y="13"/>
                </a:cxn>
                <a:cxn ang="0">
                  <a:pos x="198" y="0"/>
                </a:cxn>
              </a:cxnLst>
              <a:rect l="0" t="0" r="r" b="b"/>
              <a:pathLst>
                <a:path w="198" h="104">
                  <a:moveTo>
                    <a:pt x="198" y="0"/>
                  </a:moveTo>
                  <a:lnTo>
                    <a:pt x="125" y="0"/>
                  </a:lnTo>
                  <a:lnTo>
                    <a:pt x="61" y="50"/>
                  </a:lnTo>
                  <a:lnTo>
                    <a:pt x="0" y="104"/>
                  </a:lnTo>
                  <a:lnTo>
                    <a:pt x="88" y="104"/>
                  </a:lnTo>
                  <a:lnTo>
                    <a:pt x="90" y="94"/>
                  </a:lnTo>
                  <a:lnTo>
                    <a:pt x="99" y="87"/>
                  </a:lnTo>
                  <a:lnTo>
                    <a:pt x="108" y="77"/>
                  </a:lnTo>
                  <a:lnTo>
                    <a:pt x="118" y="68"/>
                  </a:lnTo>
                  <a:lnTo>
                    <a:pt x="139" y="50"/>
                  </a:lnTo>
                  <a:lnTo>
                    <a:pt x="148" y="40"/>
                  </a:lnTo>
                  <a:lnTo>
                    <a:pt x="158" y="31"/>
                  </a:lnTo>
                  <a:lnTo>
                    <a:pt x="178" y="13"/>
                  </a:lnTo>
                  <a:lnTo>
                    <a:pt x="198" y="0"/>
                  </a:lnTo>
                  <a:close/>
                </a:path>
              </a:pathLst>
            </a:custGeom>
            <a:solidFill>
              <a:srgbClr val="000000"/>
            </a:solidFill>
            <a:ln w="9525">
              <a:noFill/>
              <a:round/>
              <a:headEnd/>
              <a:tailEnd/>
            </a:ln>
          </p:spPr>
          <p:txBody>
            <a:bodyPr/>
            <a:lstStyle/>
            <a:p>
              <a:endParaRPr lang="en-GB"/>
            </a:p>
          </p:txBody>
        </p:sp>
        <p:sp>
          <p:nvSpPr>
            <p:cNvPr id="13922" name="Freeform 610"/>
            <p:cNvSpPr>
              <a:spLocks noEditPoints="1"/>
            </p:cNvSpPr>
            <p:nvPr/>
          </p:nvSpPr>
          <p:spPr bwMode="auto">
            <a:xfrm>
              <a:off x="2314" y="1631"/>
              <a:ext cx="543" cy="724"/>
            </a:xfrm>
            <a:custGeom>
              <a:avLst/>
              <a:gdLst/>
              <a:ahLst/>
              <a:cxnLst>
                <a:cxn ang="0">
                  <a:pos x="1164" y="439"/>
                </a:cxn>
                <a:cxn ang="0">
                  <a:pos x="1125" y="476"/>
                </a:cxn>
                <a:cxn ang="0">
                  <a:pos x="1085" y="513"/>
                </a:cxn>
                <a:cxn ang="0">
                  <a:pos x="986" y="530"/>
                </a:cxn>
                <a:cxn ang="0">
                  <a:pos x="775" y="728"/>
                </a:cxn>
                <a:cxn ang="0">
                  <a:pos x="545" y="999"/>
                </a:cxn>
                <a:cxn ang="0">
                  <a:pos x="322" y="1347"/>
                </a:cxn>
                <a:cxn ang="0">
                  <a:pos x="206" y="1593"/>
                </a:cxn>
                <a:cxn ang="0">
                  <a:pos x="115" y="1848"/>
                </a:cxn>
                <a:cxn ang="0">
                  <a:pos x="27" y="2253"/>
                </a:cxn>
                <a:cxn ang="0">
                  <a:pos x="2" y="2535"/>
                </a:cxn>
                <a:cxn ang="0">
                  <a:pos x="3" y="2837"/>
                </a:cxn>
                <a:cxn ang="0">
                  <a:pos x="22" y="3066"/>
                </a:cxn>
                <a:cxn ang="0">
                  <a:pos x="60" y="3289"/>
                </a:cxn>
                <a:cxn ang="0">
                  <a:pos x="113" y="3294"/>
                </a:cxn>
                <a:cxn ang="0">
                  <a:pos x="242" y="3220"/>
                </a:cxn>
                <a:cxn ang="0">
                  <a:pos x="506" y="3103"/>
                </a:cxn>
                <a:cxn ang="0">
                  <a:pos x="765" y="3144"/>
                </a:cxn>
                <a:cxn ang="0">
                  <a:pos x="1040" y="3027"/>
                </a:cxn>
                <a:cxn ang="0">
                  <a:pos x="1501" y="2960"/>
                </a:cxn>
                <a:cxn ang="0">
                  <a:pos x="1836" y="3098"/>
                </a:cxn>
                <a:cxn ang="0">
                  <a:pos x="2079" y="3423"/>
                </a:cxn>
                <a:cxn ang="0">
                  <a:pos x="2273" y="3550"/>
                </a:cxn>
                <a:cxn ang="0">
                  <a:pos x="2489" y="3496"/>
                </a:cxn>
                <a:cxn ang="0">
                  <a:pos x="2579" y="3286"/>
                </a:cxn>
                <a:cxn ang="0">
                  <a:pos x="2419" y="2965"/>
                </a:cxn>
                <a:cxn ang="0">
                  <a:pos x="2372" y="2903"/>
                </a:cxn>
                <a:cxn ang="0">
                  <a:pos x="2201" y="2834"/>
                </a:cxn>
                <a:cxn ang="0">
                  <a:pos x="2123" y="2588"/>
                </a:cxn>
                <a:cxn ang="0">
                  <a:pos x="1931" y="2344"/>
                </a:cxn>
                <a:cxn ang="0">
                  <a:pos x="1914" y="2207"/>
                </a:cxn>
                <a:cxn ang="0">
                  <a:pos x="1955" y="2108"/>
                </a:cxn>
                <a:cxn ang="0">
                  <a:pos x="1715" y="1728"/>
                </a:cxn>
                <a:cxn ang="0">
                  <a:pos x="1561" y="1090"/>
                </a:cxn>
                <a:cxn ang="0">
                  <a:pos x="1691" y="731"/>
                </a:cxn>
                <a:cxn ang="0">
                  <a:pos x="1691" y="530"/>
                </a:cxn>
                <a:cxn ang="0">
                  <a:pos x="1676" y="473"/>
                </a:cxn>
                <a:cxn ang="0">
                  <a:pos x="1662" y="420"/>
                </a:cxn>
                <a:cxn ang="0">
                  <a:pos x="1724" y="213"/>
                </a:cxn>
                <a:cxn ang="0">
                  <a:pos x="1789" y="36"/>
                </a:cxn>
                <a:cxn ang="0">
                  <a:pos x="1488" y="178"/>
                </a:cxn>
                <a:cxn ang="0">
                  <a:pos x="1202" y="356"/>
                </a:cxn>
                <a:cxn ang="0">
                  <a:pos x="1216" y="530"/>
                </a:cxn>
                <a:cxn ang="0">
                  <a:pos x="1213" y="529"/>
                </a:cxn>
              </a:cxnLst>
              <a:rect l="0" t="0" r="r" b="b"/>
              <a:pathLst>
                <a:path w="2713" h="3617">
                  <a:moveTo>
                    <a:pt x="1111" y="426"/>
                  </a:moveTo>
                  <a:lnTo>
                    <a:pt x="1184" y="426"/>
                  </a:lnTo>
                  <a:lnTo>
                    <a:pt x="1164" y="439"/>
                  </a:lnTo>
                  <a:lnTo>
                    <a:pt x="1144" y="457"/>
                  </a:lnTo>
                  <a:lnTo>
                    <a:pt x="1134" y="466"/>
                  </a:lnTo>
                  <a:lnTo>
                    <a:pt x="1125" y="476"/>
                  </a:lnTo>
                  <a:lnTo>
                    <a:pt x="1104" y="494"/>
                  </a:lnTo>
                  <a:lnTo>
                    <a:pt x="1094" y="503"/>
                  </a:lnTo>
                  <a:lnTo>
                    <a:pt x="1085" y="513"/>
                  </a:lnTo>
                  <a:lnTo>
                    <a:pt x="1076" y="520"/>
                  </a:lnTo>
                  <a:lnTo>
                    <a:pt x="1074" y="530"/>
                  </a:lnTo>
                  <a:lnTo>
                    <a:pt x="986" y="530"/>
                  </a:lnTo>
                  <a:lnTo>
                    <a:pt x="906" y="602"/>
                  </a:lnTo>
                  <a:lnTo>
                    <a:pt x="828" y="677"/>
                  </a:lnTo>
                  <a:lnTo>
                    <a:pt x="775" y="728"/>
                  </a:lnTo>
                  <a:lnTo>
                    <a:pt x="727" y="781"/>
                  </a:lnTo>
                  <a:lnTo>
                    <a:pt x="633" y="889"/>
                  </a:lnTo>
                  <a:lnTo>
                    <a:pt x="545" y="999"/>
                  </a:lnTo>
                  <a:lnTo>
                    <a:pt x="465" y="1113"/>
                  </a:lnTo>
                  <a:lnTo>
                    <a:pt x="389" y="1228"/>
                  </a:lnTo>
                  <a:lnTo>
                    <a:pt x="322" y="1347"/>
                  </a:lnTo>
                  <a:lnTo>
                    <a:pt x="259" y="1468"/>
                  </a:lnTo>
                  <a:lnTo>
                    <a:pt x="231" y="1530"/>
                  </a:lnTo>
                  <a:lnTo>
                    <a:pt x="206" y="1593"/>
                  </a:lnTo>
                  <a:lnTo>
                    <a:pt x="157" y="1719"/>
                  </a:lnTo>
                  <a:lnTo>
                    <a:pt x="135" y="1782"/>
                  </a:lnTo>
                  <a:lnTo>
                    <a:pt x="115" y="1848"/>
                  </a:lnTo>
                  <a:lnTo>
                    <a:pt x="79" y="1981"/>
                  </a:lnTo>
                  <a:lnTo>
                    <a:pt x="51" y="2116"/>
                  </a:lnTo>
                  <a:lnTo>
                    <a:pt x="27" y="2253"/>
                  </a:lnTo>
                  <a:lnTo>
                    <a:pt x="12" y="2393"/>
                  </a:lnTo>
                  <a:lnTo>
                    <a:pt x="5" y="2463"/>
                  </a:lnTo>
                  <a:lnTo>
                    <a:pt x="2" y="2535"/>
                  </a:lnTo>
                  <a:lnTo>
                    <a:pt x="1" y="2682"/>
                  </a:lnTo>
                  <a:lnTo>
                    <a:pt x="0" y="2759"/>
                  </a:lnTo>
                  <a:lnTo>
                    <a:pt x="3" y="2837"/>
                  </a:lnTo>
                  <a:lnTo>
                    <a:pt x="7" y="2914"/>
                  </a:lnTo>
                  <a:lnTo>
                    <a:pt x="15" y="2991"/>
                  </a:lnTo>
                  <a:lnTo>
                    <a:pt x="22" y="3066"/>
                  </a:lnTo>
                  <a:lnTo>
                    <a:pt x="33" y="3141"/>
                  </a:lnTo>
                  <a:lnTo>
                    <a:pt x="45" y="3215"/>
                  </a:lnTo>
                  <a:lnTo>
                    <a:pt x="60" y="3289"/>
                  </a:lnTo>
                  <a:lnTo>
                    <a:pt x="62" y="3289"/>
                  </a:lnTo>
                  <a:lnTo>
                    <a:pt x="79" y="3292"/>
                  </a:lnTo>
                  <a:lnTo>
                    <a:pt x="113" y="3294"/>
                  </a:lnTo>
                  <a:lnTo>
                    <a:pt x="147" y="3303"/>
                  </a:lnTo>
                  <a:lnTo>
                    <a:pt x="164" y="3306"/>
                  </a:lnTo>
                  <a:lnTo>
                    <a:pt x="242" y="3220"/>
                  </a:lnTo>
                  <a:lnTo>
                    <a:pt x="338" y="3154"/>
                  </a:lnTo>
                  <a:lnTo>
                    <a:pt x="389" y="3131"/>
                  </a:lnTo>
                  <a:lnTo>
                    <a:pt x="506" y="3103"/>
                  </a:lnTo>
                  <a:lnTo>
                    <a:pt x="596" y="3098"/>
                  </a:lnTo>
                  <a:lnTo>
                    <a:pt x="664" y="3110"/>
                  </a:lnTo>
                  <a:lnTo>
                    <a:pt x="765" y="3144"/>
                  </a:lnTo>
                  <a:lnTo>
                    <a:pt x="827" y="3181"/>
                  </a:lnTo>
                  <a:lnTo>
                    <a:pt x="881" y="3127"/>
                  </a:lnTo>
                  <a:lnTo>
                    <a:pt x="1040" y="3027"/>
                  </a:lnTo>
                  <a:lnTo>
                    <a:pt x="1220" y="2965"/>
                  </a:lnTo>
                  <a:lnTo>
                    <a:pt x="1336" y="2952"/>
                  </a:lnTo>
                  <a:lnTo>
                    <a:pt x="1501" y="2960"/>
                  </a:lnTo>
                  <a:lnTo>
                    <a:pt x="1623" y="2993"/>
                  </a:lnTo>
                  <a:lnTo>
                    <a:pt x="1735" y="3038"/>
                  </a:lnTo>
                  <a:lnTo>
                    <a:pt x="1836" y="3098"/>
                  </a:lnTo>
                  <a:lnTo>
                    <a:pt x="1965" y="3220"/>
                  </a:lnTo>
                  <a:lnTo>
                    <a:pt x="2031" y="3317"/>
                  </a:lnTo>
                  <a:lnTo>
                    <a:pt x="2079" y="3423"/>
                  </a:lnTo>
                  <a:lnTo>
                    <a:pt x="2096" y="3482"/>
                  </a:lnTo>
                  <a:lnTo>
                    <a:pt x="2173" y="3502"/>
                  </a:lnTo>
                  <a:lnTo>
                    <a:pt x="2273" y="3550"/>
                  </a:lnTo>
                  <a:lnTo>
                    <a:pt x="2364" y="3617"/>
                  </a:lnTo>
                  <a:lnTo>
                    <a:pt x="2437" y="3539"/>
                  </a:lnTo>
                  <a:lnTo>
                    <a:pt x="2489" y="3496"/>
                  </a:lnTo>
                  <a:lnTo>
                    <a:pt x="2579" y="3440"/>
                  </a:lnTo>
                  <a:lnTo>
                    <a:pt x="2713" y="3395"/>
                  </a:lnTo>
                  <a:lnTo>
                    <a:pt x="2579" y="3286"/>
                  </a:lnTo>
                  <a:lnTo>
                    <a:pt x="2478" y="3150"/>
                  </a:lnTo>
                  <a:lnTo>
                    <a:pt x="2461" y="3114"/>
                  </a:lnTo>
                  <a:lnTo>
                    <a:pt x="2419" y="2965"/>
                  </a:lnTo>
                  <a:lnTo>
                    <a:pt x="2407" y="2943"/>
                  </a:lnTo>
                  <a:lnTo>
                    <a:pt x="2393" y="2920"/>
                  </a:lnTo>
                  <a:lnTo>
                    <a:pt x="2372" y="2903"/>
                  </a:lnTo>
                  <a:lnTo>
                    <a:pt x="2347" y="2889"/>
                  </a:lnTo>
                  <a:lnTo>
                    <a:pt x="2219" y="2847"/>
                  </a:lnTo>
                  <a:lnTo>
                    <a:pt x="2201" y="2834"/>
                  </a:lnTo>
                  <a:lnTo>
                    <a:pt x="2184" y="2817"/>
                  </a:lnTo>
                  <a:lnTo>
                    <a:pt x="2168" y="2794"/>
                  </a:lnTo>
                  <a:lnTo>
                    <a:pt x="2123" y="2588"/>
                  </a:lnTo>
                  <a:lnTo>
                    <a:pt x="2084" y="2526"/>
                  </a:lnTo>
                  <a:lnTo>
                    <a:pt x="1982" y="2422"/>
                  </a:lnTo>
                  <a:lnTo>
                    <a:pt x="1931" y="2344"/>
                  </a:lnTo>
                  <a:lnTo>
                    <a:pt x="1914" y="2302"/>
                  </a:lnTo>
                  <a:lnTo>
                    <a:pt x="1908" y="2254"/>
                  </a:lnTo>
                  <a:lnTo>
                    <a:pt x="1914" y="2207"/>
                  </a:lnTo>
                  <a:lnTo>
                    <a:pt x="1927" y="2170"/>
                  </a:lnTo>
                  <a:lnTo>
                    <a:pt x="1944" y="2141"/>
                  </a:lnTo>
                  <a:lnTo>
                    <a:pt x="1955" y="2108"/>
                  </a:lnTo>
                  <a:lnTo>
                    <a:pt x="1948" y="2074"/>
                  </a:lnTo>
                  <a:lnTo>
                    <a:pt x="1771" y="1829"/>
                  </a:lnTo>
                  <a:lnTo>
                    <a:pt x="1715" y="1728"/>
                  </a:lnTo>
                  <a:lnTo>
                    <a:pt x="1668" y="1604"/>
                  </a:lnTo>
                  <a:lnTo>
                    <a:pt x="1574" y="1243"/>
                  </a:lnTo>
                  <a:lnTo>
                    <a:pt x="1561" y="1090"/>
                  </a:lnTo>
                  <a:lnTo>
                    <a:pt x="1572" y="1011"/>
                  </a:lnTo>
                  <a:lnTo>
                    <a:pt x="1597" y="939"/>
                  </a:lnTo>
                  <a:lnTo>
                    <a:pt x="1691" y="731"/>
                  </a:lnTo>
                  <a:lnTo>
                    <a:pt x="1709" y="660"/>
                  </a:lnTo>
                  <a:lnTo>
                    <a:pt x="1709" y="585"/>
                  </a:lnTo>
                  <a:lnTo>
                    <a:pt x="1691" y="530"/>
                  </a:lnTo>
                  <a:lnTo>
                    <a:pt x="1690" y="530"/>
                  </a:lnTo>
                  <a:lnTo>
                    <a:pt x="1684" y="496"/>
                  </a:lnTo>
                  <a:lnTo>
                    <a:pt x="1676" y="473"/>
                  </a:lnTo>
                  <a:lnTo>
                    <a:pt x="1670" y="449"/>
                  </a:lnTo>
                  <a:lnTo>
                    <a:pt x="1667" y="433"/>
                  </a:lnTo>
                  <a:lnTo>
                    <a:pt x="1662" y="420"/>
                  </a:lnTo>
                  <a:lnTo>
                    <a:pt x="1659" y="380"/>
                  </a:lnTo>
                  <a:lnTo>
                    <a:pt x="1673" y="323"/>
                  </a:lnTo>
                  <a:lnTo>
                    <a:pt x="1724" y="213"/>
                  </a:lnTo>
                  <a:lnTo>
                    <a:pt x="1758" y="162"/>
                  </a:lnTo>
                  <a:lnTo>
                    <a:pt x="1895" y="0"/>
                  </a:lnTo>
                  <a:lnTo>
                    <a:pt x="1789" y="36"/>
                  </a:lnTo>
                  <a:lnTo>
                    <a:pt x="1687" y="79"/>
                  </a:lnTo>
                  <a:lnTo>
                    <a:pt x="1586" y="126"/>
                  </a:lnTo>
                  <a:lnTo>
                    <a:pt x="1488" y="178"/>
                  </a:lnTo>
                  <a:lnTo>
                    <a:pt x="1390" y="232"/>
                  </a:lnTo>
                  <a:lnTo>
                    <a:pt x="1296" y="292"/>
                  </a:lnTo>
                  <a:lnTo>
                    <a:pt x="1202" y="356"/>
                  </a:lnTo>
                  <a:lnTo>
                    <a:pt x="1111" y="426"/>
                  </a:lnTo>
                  <a:close/>
                  <a:moveTo>
                    <a:pt x="1216" y="528"/>
                  </a:moveTo>
                  <a:lnTo>
                    <a:pt x="1216" y="530"/>
                  </a:lnTo>
                  <a:lnTo>
                    <a:pt x="1212" y="530"/>
                  </a:lnTo>
                  <a:lnTo>
                    <a:pt x="1212" y="529"/>
                  </a:lnTo>
                  <a:lnTo>
                    <a:pt x="1213" y="529"/>
                  </a:lnTo>
                  <a:lnTo>
                    <a:pt x="1216" y="528"/>
                  </a:lnTo>
                  <a:close/>
                </a:path>
              </a:pathLst>
            </a:custGeom>
            <a:solidFill>
              <a:srgbClr val="007FFF"/>
            </a:solidFill>
            <a:ln w="9525">
              <a:noFill/>
              <a:round/>
              <a:headEnd/>
              <a:tailEnd/>
            </a:ln>
          </p:spPr>
          <p:txBody>
            <a:bodyPr/>
            <a:lstStyle/>
            <a:p>
              <a:endParaRPr lang="en-GB"/>
            </a:p>
          </p:txBody>
        </p:sp>
        <p:sp>
          <p:nvSpPr>
            <p:cNvPr id="13923" name="Freeform 611"/>
            <p:cNvSpPr>
              <a:spLocks/>
            </p:cNvSpPr>
            <p:nvPr/>
          </p:nvSpPr>
          <p:spPr bwMode="auto">
            <a:xfrm>
              <a:off x="2557" y="1737"/>
              <a:ext cx="1" cy="1"/>
            </a:xfrm>
            <a:custGeom>
              <a:avLst/>
              <a:gdLst/>
              <a:ahLst/>
              <a:cxnLst>
                <a:cxn ang="0">
                  <a:pos x="4" y="2"/>
                </a:cxn>
                <a:cxn ang="0">
                  <a:pos x="4" y="0"/>
                </a:cxn>
                <a:cxn ang="0">
                  <a:pos x="1" y="1"/>
                </a:cxn>
                <a:cxn ang="0">
                  <a:pos x="0" y="1"/>
                </a:cxn>
                <a:cxn ang="0">
                  <a:pos x="0" y="2"/>
                </a:cxn>
                <a:cxn ang="0">
                  <a:pos x="4" y="2"/>
                </a:cxn>
              </a:cxnLst>
              <a:rect l="0" t="0" r="r" b="b"/>
              <a:pathLst>
                <a:path w="4" h="2">
                  <a:moveTo>
                    <a:pt x="4" y="2"/>
                  </a:moveTo>
                  <a:lnTo>
                    <a:pt x="4" y="0"/>
                  </a:lnTo>
                  <a:lnTo>
                    <a:pt x="1" y="1"/>
                  </a:lnTo>
                  <a:lnTo>
                    <a:pt x="0" y="1"/>
                  </a:lnTo>
                  <a:lnTo>
                    <a:pt x="0" y="2"/>
                  </a:lnTo>
                  <a:lnTo>
                    <a:pt x="4" y="2"/>
                  </a:lnTo>
                  <a:close/>
                </a:path>
              </a:pathLst>
            </a:custGeom>
            <a:solidFill>
              <a:srgbClr val="000000"/>
            </a:solidFill>
            <a:ln w="9525">
              <a:noFill/>
              <a:round/>
              <a:headEnd/>
              <a:tailEnd/>
            </a:ln>
          </p:spPr>
          <p:txBody>
            <a:bodyPr/>
            <a:lstStyle/>
            <a:p>
              <a:endParaRPr lang="en-GB"/>
            </a:p>
          </p:txBody>
        </p:sp>
        <p:sp>
          <p:nvSpPr>
            <p:cNvPr id="13924" name="Freeform 612"/>
            <p:cNvSpPr>
              <a:spLocks/>
            </p:cNvSpPr>
            <p:nvPr/>
          </p:nvSpPr>
          <p:spPr bwMode="auto">
            <a:xfrm>
              <a:off x="2633" y="2246"/>
              <a:ext cx="10" cy="3"/>
            </a:xfrm>
            <a:custGeom>
              <a:avLst/>
              <a:gdLst/>
              <a:ahLst/>
              <a:cxnLst>
                <a:cxn ang="0">
                  <a:pos x="20" y="3"/>
                </a:cxn>
                <a:cxn ang="0">
                  <a:pos x="0" y="0"/>
                </a:cxn>
                <a:cxn ang="0">
                  <a:pos x="51" y="17"/>
                </a:cxn>
                <a:cxn ang="0">
                  <a:pos x="20" y="3"/>
                </a:cxn>
              </a:cxnLst>
              <a:rect l="0" t="0" r="r" b="b"/>
              <a:pathLst>
                <a:path w="51" h="17">
                  <a:moveTo>
                    <a:pt x="20" y="3"/>
                  </a:moveTo>
                  <a:lnTo>
                    <a:pt x="0" y="0"/>
                  </a:lnTo>
                  <a:lnTo>
                    <a:pt x="51" y="17"/>
                  </a:lnTo>
                  <a:lnTo>
                    <a:pt x="20" y="3"/>
                  </a:lnTo>
                  <a:close/>
                </a:path>
              </a:pathLst>
            </a:custGeom>
            <a:solidFill>
              <a:srgbClr val="007FFF"/>
            </a:solidFill>
            <a:ln w="9525">
              <a:noFill/>
              <a:round/>
              <a:headEnd/>
              <a:tailEnd/>
            </a:ln>
          </p:spPr>
          <p:txBody>
            <a:bodyPr/>
            <a:lstStyle/>
            <a:p>
              <a:endParaRPr lang="en-GB"/>
            </a:p>
          </p:txBody>
        </p:sp>
        <p:sp>
          <p:nvSpPr>
            <p:cNvPr id="13925" name="Freeform 613"/>
            <p:cNvSpPr>
              <a:spLocks/>
            </p:cNvSpPr>
            <p:nvPr/>
          </p:nvSpPr>
          <p:spPr bwMode="auto">
            <a:xfrm>
              <a:off x="2651" y="2253"/>
              <a:ext cx="16" cy="8"/>
            </a:xfrm>
            <a:custGeom>
              <a:avLst/>
              <a:gdLst/>
              <a:ahLst/>
              <a:cxnLst>
                <a:cxn ang="0">
                  <a:pos x="0" y="0"/>
                </a:cxn>
                <a:cxn ang="0">
                  <a:pos x="78" y="40"/>
                </a:cxn>
                <a:cxn ang="0">
                  <a:pos x="30" y="12"/>
                </a:cxn>
                <a:cxn ang="0">
                  <a:pos x="0" y="0"/>
                </a:cxn>
              </a:cxnLst>
              <a:rect l="0" t="0" r="r" b="b"/>
              <a:pathLst>
                <a:path w="78" h="40">
                  <a:moveTo>
                    <a:pt x="0" y="0"/>
                  </a:moveTo>
                  <a:lnTo>
                    <a:pt x="78" y="40"/>
                  </a:lnTo>
                  <a:lnTo>
                    <a:pt x="30" y="12"/>
                  </a:lnTo>
                  <a:lnTo>
                    <a:pt x="0" y="0"/>
                  </a:lnTo>
                  <a:close/>
                </a:path>
              </a:pathLst>
            </a:custGeom>
            <a:solidFill>
              <a:srgbClr val="007FFF"/>
            </a:solidFill>
            <a:ln w="9525">
              <a:noFill/>
              <a:round/>
              <a:headEnd/>
              <a:tailEnd/>
            </a:ln>
          </p:spPr>
          <p:txBody>
            <a:bodyPr/>
            <a:lstStyle/>
            <a:p>
              <a:endParaRPr lang="en-GB"/>
            </a:p>
          </p:txBody>
        </p:sp>
        <p:sp>
          <p:nvSpPr>
            <p:cNvPr id="13926" name="Freeform 614"/>
            <p:cNvSpPr>
              <a:spLocks/>
            </p:cNvSpPr>
            <p:nvPr/>
          </p:nvSpPr>
          <p:spPr bwMode="auto">
            <a:xfrm>
              <a:off x="2410" y="2420"/>
              <a:ext cx="389" cy="300"/>
            </a:xfrm>
            <a:custGeom>
              <a:avLst/>
              <a:gdLst/>
              <a:ahLst/>
              <a:cxnLst>
                <a:cxn ang="0">
                  <a:pos x="1415" y="34"/>
                </a:cxn>
                <a:cxn ang="0">
                  <a:pos x="1200" y="214"/>
                </a:cxn>
                <a:cxn ang="0">
                  <a:pos x="1018" y="660"/>
                </a:cxn>
                <a:cxn ang="0">
                  <a:pos x="804" y="385"/>
                </a:cxn>
                <a:cxn ang="0">
                  <a:pos x="544" y="0"/>
                </a:cxn>
                <a:cxn ang="0">
                  <a:pos x="409" y="497"/>
                </a:cxn>
                <a:cxn ang="0">
                  <a:pos x="0" y="169"/>
                </a:cxn>
                <a:cxn ang="0">
                  <a:pos x="38" y="378"/>
                </a:cxn>
                <a:cxn ang="0">
                  <a:pos x="118" y="485"/>
                </a:cxn>
                <a:cxn ang="0">
                  <a:pos x="206" y="589"/>
                </a:cxn>
                <a:cxn ang="0">
                  <a:pos x="300" y="691"/>
                </a:cxn>
                <a:cxn ang="0">
                  <a:pos x="457" y="844"/>
                </a:cxn>
                <a:cxn ang="0">
                  <a:pos x="569" y="941"/>
                </a:cxn>
                <a:cxn ang="0">
                  <a:pos x="697" y="1042"/>
                </a:cxn>
                <a:cxn ang="0">
                  <a:pos x="797" y="1084"/>
                </a:cxn>
                <a:cxn ang="0">
                  <a:pos x="851" y="1105"/>
                </a:cxn>
                <a:cxn ang="0">
                  <a:pos x="958" y="1142"/>
                </a:cxn>
                <a:cxn ang="0">
                  <a:pos x="1027" y="1171"/>
                </a:cxn>
                <a:cxn ang="0">
                  <a:pos x="1032" y="1184"/>
                </a:cxn>
                <a:cxn ang="0">
                  <a:pos x="1074" y="1199"/>
                </a:cxn>
                <a:cxn ang="0">
                  <a:pos x="1074" y="1206"/>
                </a:cxn>
                <a:cxn ang="0">
                  <a:pos x="1095" y="1222"/>
                </a:cxn>
                <a:cxn ang="0">
                  <a:pos x="1114" y="1237"/>
                </a:cxn>
                <a:cxn ang="0">
                  <a:pos x="1117" y="1240"/>
                </a:cxn>
                <a:cxn ang="0">
                  <a:pos x="1147" y="1254"/>
                </a:cxn>
                <a:cxn ang="0">
                  <a:pos x="1200" y="1278"/>
                </a:cxn>
                <a:cxn ang="0">
                  <a:pos x="1226" y="1295"/>
                </a:cxn>
                <a:cxn ang="0">
                  <a:pos x="1237" y="1306"/>
                </a:cxn>
                <a:cxn ang="0">
                  <a:pos x="1342" y="1354"/>
                </a:cxn>
                <a:cxn ang="0">
                  <a:pos x="1350" y="1360"/>
                </a:cxn>
                <a:cxn ang="0">
                  <a:pos x="1356" y="1368"/>
                </a:cxn>
                <a:cxn ang="0">
                  <a:pos x="1410" y="1384"/>
                </a:cxn>
                <a:cxn ang="0">
                  <a:pos x="1424" y="1388"/>
                </a:cxn>
                <a:cxn ang="0">
                  <a:pos x="1466" y="1398"/>
                </a:cxn>
                <a:cxn ang="0">
                  <a:pos x="1551" y="1410"/>
                </a:cxn>
                <a:cxn ang="0">
                  <a:pos x="1638" y="1433"/>
                </a:cxn>
                <a:cxn ang="0">
                  <a:pos x="1719" y="1450"/>
                </a:cxn>
                <a:cxn ang="0">
                  <a:pos x="1719" y="1501"/>
                </a:cxn>
                <a:cxn ang="0">
                  <a:pos x="1747" y="1493"/>
                </a:cxn>
                <a:cxn ang="0">
                  <a:pos x="1748" y="1478"/>
                </a:cxn>
                <a:cxn ang="0">
                  <a:pos x="1825" y="1241"/>
                </a:cxn>
                <a:cxn ang="0">
                  <a:pos x="1901" y="996"/>
                </a:cxn>
                <a:cxn ang="0">
                  <a:pos x="1908" y="970"/>
                </a:cxn>
                <a:cxn ang="0">
                  <a:pos x="1918" y="959"/>
                </a:cxn>
                <a:cxn ang="0">
                  <a:pos x="1934" y="956"/>
                </a:cxn>
                <a:cxn ang="0">
                  <a:pos x="1946" y="902"/>
                </a:cxn>
                <a:cxn ang="0">
                  <a:pos x="1800" y="612"/>
                </a:cxn>
                <a:cxn ang="0">
                  <a:pos x="1595" y="443"/>
                </a:cxn>
              </a:cxnLst>
              <a:rect l="0" t="0" r="r" b="b"/>
              <a:pathLst>
                <a:path w="1946" h="1501">
                  <a:moveTo>
                    <a:pt x="1595" y="34"/>
                  </a:moveTo>
                  <a:lnTo>
                    <a:pt x="1415" y="34"/>
                  </a:lnTo>
                  <a:lnTo>
                    <a:pt x="1415" y="214"/>
                  </a:lnTo>
                  <a:lnTo>
                    <a:pt x="1200" y="214"/>
                  </a:lnTo>
                  <a:lnTo>
                    <a:pt x="1200" y="660"/>
                  </a:lnTo>
                  <a:lnTo>
                    <a:pt x="1018" y="660"/>
                  </a:lnTo>
                  <a:lnTo>
                    <a:pt x="1018" y="385"/>
                  </a:lnTo>
                  <a:lnTo>
                    <a:pt x="804" y="385"/>
                  </a:lnTo>
                  <a:lnTo>
                    <a:pt x="804" y="0"/>
                  </a:lnTo>
                  <a:lnTo>
                    <a:pt x="544" y="0"/>
                  </a:lnTo>
                  <a:lnTo>
                    <a:pt x="544" y="497"/>
                  </a:lnTo>
                  <a:lnTo>
                    <a:pt x="409" y="497"/>
                  </a:lnTo>
                  <a:lnTo>
                    <a:pt x="409" y="169"/>
                  </a:lnTo>
                  <a:lnTo>
                    <a:pt x="0" y="169"/>
                  </a:lnTo>
                  <a:lnTo>
                    <a:pt x="0" y="325"/>
                  </a:lnTo>
                  <a:lnTo>
                    <a:pt x="38" y="378"/>
                  </a:lnTo>
                  <a:lnTo>
                    <a:pt x="77" y="433"/>
                  </a:lnTo>
                  <a:lnTo>
                    <a:pt x="118" y="485"/>
                  </a:lnTo>
                  <a:lnTo>
                    <a:pt x="163" y="538"/>
                  </a:lnTo>
                  <a:lnTo>
                    <a:pt x="206" y="589"/>
                  </a:lnTo>
                  <a:lnTo>
                    <a:pt x="252" y="641"/>
                  </a:lnTo>
                  <a:lnTo>
                    <a:pt x="300" y="691"/>
                  </a:lnTo>
                  <a:lnTo>
                    <a:pt x="350" y="742"/>
                  </a:lnTo>
                  <a:lnTo>
                    <a:pt x="457" y="844"/>
                  </a:lnTo>
                  <a:lnTo>
                    <a:pt x="512" y="893"/>
                  </a:lnTo>
                  <a:lnTo>
                    <a:pt x="569" y="941"/>
                  </a:lnTo>
                  <a:lnTo>
                    <a:pt x="632" y="992"/>
                  </a:lnTo>
                  <a:lnTo>
                    <a:pt x="697" y="1042"/>
                  </a:lnTo>
                  <a:lnTo>
                    <a:pt x="797" y="1042"/>
                  </a:lnTo>
                  <a:lnTo>
                    <a:pt x="797" y="1084"/>
                  </a:lnTo>
                  <a:lnTo>
                    <a:pt x="797" y="1091"/>
                  </a:lnTo>
                  <a:lnTo>
                    <a:pt x="851" y="1105"/>
                  </a:lnTo>
                  <a:lnTo>
                    <a:pt x="905" y="1122"/>
                  </a:lnTo>
                  <a:lnTo>
                    <a:pt x="958" y="1142"/>
                  </a:lnTo>
                  <a:lnTo>
                    <a:pt x="1010" y="1163"/>
                  </a:lnTo>
                  <a:lnTo>
                    <a:pt x="1027" y="1171"/>
                  </a:lnTo>
                  <a:lnTo>
                    <a:pt x="1031" y="1177"/>
                  </a:lnTo>
                  <a:lnTo>
                    <a:pt x="1032" y="1184"/>
                  </a:lnTo>
                  <a:lnTo>
                    <a:pt x="1052" y="1193"/>
                  </a:lnTo>
                  <a:lnTo>
                    <a:pt x="1074" y="1199"/>
                  </a:lnTo>
                  <a:lnTo>
                    <a:pt x="1074" y="1201"/>
                  </a:lnTo>
                  <a:lnTo>
                    <a:pt x="1074" y="1206"/>
                  </a:lnTo>
                  <a:lnTo>
                    <a:pt x="1074" y="1214"/>
                  </a:lnTo>
                  <a:lnTo>
                    <a:pt x="1095" y="1222"/>
                  </a:lnTo>
                  <a:lnTo>
                    <a:pt x="1104" y="1228"/>
                  </a:lnTo>
                  <a:lnTo>
                    <a:pt x="1114" y="1237"/>
                  </a:lnTo>
                  <a:lnTo>
                    <a:pt x="1115" y="1238"/>
                  </a:lnTo>
                  <a:lnTo>
                    <a:pt x="1117" y="1240"/>
                  </a:lnTo>
                  <a:lnTo>
                    <a:pt x="1120" y="1245"/>
                  </a:lnTo>
                  <a:lnTo>
                    <a:pt x="1147" y="1254"/>
                  </a:lnTo>
                  <a:lnTo>
                    <a:pt x="1174" y="1265"/>
                  </a:lnTo>
                  <a:lnTo>
                    <a:pt x="1200" y="1278"/>
                  </a:lnTo>
                  <a:lnTo>
                    <a:pt x="1226" y="1292"/>
                  </a:lnTo>
                  <a:lnTo>
                    <a:pt x="1226" y="1295"/>
                  </a:lnTo>
                  <a:lnTo>
                    <a:pt x="1231" y="1298"/>
                  </a:lnTo>
                  <a:lnTo>
                    <a:pt x="1237" y="1306"/>
                  </a:lnTo>
                  <a:lnTo>
                    <a:pt x="1291" y="1329"/>
                  </a:lnTo>
                  <a:lnTo>
                    <a:pt x="1342" y="1354"/>
                  </a:lnTo>
                  <a:lnTo>
                    <a:pt x="1344" y="1355"/>
                  </a:lnTo>
                  <a:lnTo>
                    <a:pt x="1350" y="1360"/>
                  </a:lnTo>
                  <a:lnTo>
                    <a:pt x="1352" y="1364"/>
                  </a:lnTo>
                  <a:lnTo>
                    <a:pt x="1356" y="1368"/>
                  </a:lnTo>
                  <a:lnTo>
                    <a:pt x="1392" y="1380"/>
                  </a:lnTo>
                  <a:lnTo>
                    <a:pt x="1410" y="1384"/>
                  </a:lnTo>
                  <a:lnTo>
                    <a:pt x="1419" y="1387"/>
                  </a:lnTo>
                  <a:lnTo>
                    <a:pt x="1424" y="1388"/>
                  </a:lnTo>
                  <a:lnTo>
                    <a:pt x="1429" y="1390"/>
                  </a:lnTo>
                  <a:lnTo>
                    <a:pt x="1466" y="1398"/>
                  </a:lnTo>
                  <a:lnTo>
                    <a:pt x="1504" y="1405"/>
                  </a:lnTo>
                  <a:lnTo>
                    <a:pt x="1551" y="1410"/>
                  </a:lnTo>
                  <a:lnTo>
                    <a:pt x="1596" y="1421"/>
                  </a:lnTo>
                  <a:lnTo>
                    <a:pt x="1638" y="1433"/>
                  </a:lnTo>
                  <a:lnTo>
                    <a:pt x="1679" y="1450"/>
                  </a:lnTo>
                  <a:lnTo>
                    <a:pt x="1719" y="1450"/>
                  </a:lnTo>
                  <a:lnTo>
                    <a:pt x="1719" y="1494"/>
                  </a:lnTo>
                  <a:lnTo>
                    <a:pt x="1719" y="1501"/>
                  </a:lnTo>
                  <a:lnTo>
                    <a:pt x="1749" y="1501"/>
                  </a:lnTo>
                  <a:lnTo>
                    <a:pt x="1747" y="1493"/>
                  </a:lnTo>
                  <a:lnTo>
                    <a:pt x="1747" y="1486"/>
                  </a:lnTo>
                  <a:lnTo>
                    <a:pt x="1748" y="1478"/>
                  </a:lnTo>
                  <a:lnTo>
                    <a:pt x="1751" y="1470"/>
                  </a:lnTo>
                  <a:lnTo>
                    <a:pt x="1825" y="1241"/>
                  </a:lnTo>
                  <a:lnTo>
                    <a:pt x="1901" y="1017"/>
                  </a:lnTo>
                  <a:lnTo>
                    <a:pt x="1901" y="996"/>
                  </a:lnTo>
                  <a:lnTo>
                    <a:pt x="1906" y="978"/>
                  </a:lnTo>
                  <a:lnTo>
                    <a:pt x="1908" y="970"/>
                  </a:lnTo>
                  <a:lnTo>
                    <a:pt x="1912" y="965"/>
                  </a:lnTo>
                  <a:lnTo>
                    <a:pt x="1918" y="959"/>
                  </a:lnTo>
                  <a:lnTo>
                    <a:pt x="1926" y="956"/>
                  </a:lnTo>
                  <a:lnTo>
                    <a:pt x="1934" y="956"/>
                  </a:lnTo>
                  <a:lnTo>
                    <a:pt x="1934" y="919"/>
                  </a:lnTo>
                  <a:lnTo>
                    <a:pt x="1946" y="902"/>
                  </a:lnTo>
                  <a:lnTo>
                    <a:pt x="1946" y="612"/>
                  </a:lnTo>
                  <a:lnTo>
                    <a:pt x="1800" y="612"/>
                  </a:lnTo>
                  <a:lnTo>
                    <a:pt x="1800" y="443"/>
                  </a:lnTo>
                  <a:lnTo>
                    <a:pt x="1595" y="443"/>
                  </a:lnTo>
                  <a:lnTo>
                    <a:pt x="1595" y="34"/>
                  </a:lnTo>
                  <a:close/>
                </a:path>
              </a:pathLst>
            </a:custGeom>
            <a:solidFill>
              <a:srgbClr val="7FBFFF"/>
            </a:solidFill>
            <a:ln w="9525">
              <a:noFill/>
              <a:round/>
              <a:headEnd/>
              <a:tailEnd/>
            </a:ln>
          </p:spPr>
          <p:txBody>
            <a:bodyPr/>
            <a:lstStyle/>
            <a:p>
              <a:endParaRPr lang="en-GB"/>
            </a:p>
          </p:txBody>
        </p:sp>
        <p:sp>
          <p:nvSpPr>
            <p:cNvPr id="13927" name="Freeform 615"/>
            <p:cNvSpPr>
              <a:spLocks/>
            </p:cNvSpPr>
            <p:nvPr/>
          </p:nvSpPr>
          <p:spPr bwMode="auto">
            <a:xfrm>
              <a:off x="2416" y="2269"/>
              <a:ext cx="15" cy="1"/>
            </a:xfrm>
            <a:custGeom>
              <a:avLst/>
              <a:gdLst/>
              <a:ahLst/>
              <a:cxnLst>
                <a:cxn ang="0">
                  <a:pos x="56" y="0"/>
                </a:cxn>
                <a:cxn ang="0">
                  <a:pos x="0" y="2"/>
                </a:cxn>
                <a:cxn ang="0">
                  <a:pos x="77" y="2"/>
                </a:cxn>
                <a:cxn ang="0">
                  <a:pos x="56" y="0"/>
                </a:cxn>
              </a:cxnLst>
              <a:rect l="0" t="0" r="r" b="b"/>
              <a:pathLst>
                <a:path w="77" h="2">
                  <a:moveTo>
                    <a:pt x="56" y="0"/>
                  </a:moveTo>
                  <a:lnTo>
                    <a:pt x="0" y="2"/>
                  </a:lnTo>
                  <a:lnTo>
                    <a:pt x="77" y="2"/>
                  </a:lnTo>
                  <a:lnTo>
                    <a:pt x="56" y="0"/>
                  </a:lnTo>
                  <a:close/>
                </a:path>
              </a:pathLst>
            </a:custGeom>
            <a:solidFill>
              <a:srgbClr val="007FFF"/>
            </a:solidFill>
            <a:ln w="9525">
              <a:noFill/>
              <a:round/>
              <a:headEnd/>
              <a:tailEnd/>
            </a:ln>
          </p:spPr>
          <p:txBody>
            <a:bodyPr/>
            <a:lstStyle/>
            <a:p>
              <a:endParaRPr lang="en-GB"/>
            </a:p>
          </p:txBody>
        </p:sp>
        <p:sp>
          <p:nvSpPr>
            <p:cNvPr id="13928" name="Freeform 616"/>
            <p:cNvSpPr>
              <a:spLocks/>
            </p:cNvSpPr>
            <p:nvPr/>
          </p:nvSpPr>
          <p:spPr bwMode="auto">
            <a:xfrm>
              <a:off x="2439" y="2270"/>
              <a:ext cx="7" cy="1"/>
            </a:xfrm>
            <a:custGeom>
              <a:avLst/>
              <a:gdLst/>
              <a:ahLst/>
              <a:cxnLst>
                <a:cxn ang="0">
                  <a:pos x="20" y="1"/>
                </a:cxn>
                <a:cxn ang="0">
                  <a:pos x="0" y="0"/>
                </a:cxn>
                <a:cxn ang="0">
                  <a:pos x="38" y="7"/>
                </a:cxn>
                <a:cxn ang="0">
                  <a:pos x="20" y="1"/>
                </a:cxn>
              </a:cxnLst>
              <a:rect l="0" t="0" r="r" b="b"/>
              <a:pathLst>
                <a:path w="38" h="7">
                  <a:moveTo>
                    <a:pt x="20" y="1"/>
                  </a:moveTo>
                  <a:lnTo>
                    <a:pt x="0" y="0"/>
                  </a:lnTo>
                  <a:lnTo>
                    <a:pt x="38" y="7"/>
                  </a:lnTo>
                  <a:lnTo>
                    <a:pt x="20" y="1"/>
                  </a:lnTo>
                  <a:close/>
                </a:path>
              </a:pathLst>
            </a:custGeom>
            <a:solidFill>
              <a:srgbClr val="007FFF"/>
            </a:solidFill>
            <a:ln w="9525">
              <a:noFill/>
              <a:round/>
              <a:headEnd/>
              <a:tailEnd/>
            </a:ln>
          </p:spPr>
          <p:txBody>
            <a:bodyPr/>
            <a:lstStyle/>
            <a:p>
              <a:endParaRPr lang="en-GB"/>
            </a:p>
          </p:txBody>
        </p:sp>
        <p:sp>
          <p:nvSpPr>
            <p:cNvPr id="13929" name="Freeform 617"/>
            <p:cNvSpPr>
              <a:spLocks/>
            </p:cNvSpPr>
            <p:nvPr/>
          </p:nvSpPr>
          <p:spPr bwMode="auto">
            <a:xfrm>
              <a:off x="2518" y="2250"/>
              <a:ext cx="17" cy="8"/>
            </a:xfrm>
            <a:custGeom>
              <a:avLst/>
              <a:gdLst/>
              <a:ahLst/>
              <a:cxnLst>
                <a:cxn ang="0">
                  <a:pos x="13" y="34"/>
                </a:cxn>
                <a:cxn ang="0">
                  <a:pos x="0" y="43"/>
                </a:cxn>
                <a:cxn ang="0">
                  <a:pos x="82" y="0"/>
                </a:cxn>
                <a:cxn ang="0">
                  <a:pos x="13" y="34"/>
                </a:cxn>
              </a:cxnLst>
              <a:rect l="0" t="0" r="r" b="b"/>
              <a:pathLst>
                <a:path w="82" h="43">
                  <a:moveTo>
                    <a:pt x="13" y="34"/>
                  </a:moveTo>
                  <a:lnTo>
                    <a:pt x="0" y="43"/>
                  </a:lnTo>
                  <a:lnTo>
                    <a:pt x="82" y="0"/>
                  </a:lnTo>
                  <a:lnTo>
                    <a:pt x="13" y="34"/>
                  </a:lnTo>
                  <a:close/>
                </a:path>
              </a:pathLst>
            </a:custGeom>
            <a:solidFill>
              <a:srgbClr val="007FFF"/>
            </a:solidFill>
            <a:ln w="9525">
              <a:noFill/>
              <a:round/>
              <a:headEnd/>
              <a:tailEnd/>
            </a:ln>
          </p:spPr>
          <p:txBody>
            <a:bodyPr/>
            <a:lstStyle/>
            <a:p>
              <a:endParaRPr lang="en-GB"/>
            </a:p>
          </p:txBody>
        </p:sp>
        <p:sp>
          <p:nvSpPr>
            <p:cNvPr id="13930" name="Freeform 618"/>
            <p:cNvSpPr>
              <a:spLocks/>
            </p:cNvSpPr>
            <p:nvPr/>
          </p:nvSpPr>
          <p:spPr bwMode="auto">
            <a:xfrm>
              <a:off x="2328" y="2307"/>
              <a:ext cx="3" cy="1"/>
            </a:xfrm>
            <a:custGeom>
              <a:avLst/>
              <a:gdLst/>
              <a:ahLst/>
              <a:cxnLst>
                <a:cxn ang="0">
                  <a:pos x="0" y="0"/>
                </a:cxn>
                <a:cxn ang="0">
                  <a:pos x="13" y="2"/>
                </a:cxn>
                <a:cxn ang="0">
                  <a:pos x="5" y="0"/>
                </a:cxn>
                <a:cxn ang="0">
                  <a:pos x="0" y="0"/>
                </a:cxn>
              </a:cxnLst>
              <a:rect l="0" t="0" r="r" b="b"/>
              <a:pathLst>
                <a:path w="13" h="2">
                  <a:moveTo>
                    <a:pt x="0" y="0"/>
                  </a:moveTo>
                  <a:lnTo>
                    <a:pt x="13" y="2"/>
                  </a:lnTo>
                  <a:lnTo>
                    <a:pt x="5" y="0"/>
                  </a:lnTo>
                  <a:lnTo>
                    <a:pt x="0" y="0"/>
                  </a:lnTo>
                  <a:close/>
                </a:path>
              </a:pathLst>
            </a:custGeom>
            <a:solidFill>
              <a:srgbClr val="007FFF"/>
            </a:solidFill>
            <a:ln w="9525">
              <a:noFill/>
              <a:round/>
              <a:headEnd/>
              <a:tailEnd/>
            </a:ln>
          </p:spPr>
          <p:txBody>
            <a:bodyPr/>
            <a:lstStyle/>
            <a:p>
              <a:endParaRPr lang="en-GB"/>
            </a:p>
          </p:txBody>
        </p:sp>
        <p:sp>
          <p:nvSpPr>
            <p:cNvPr id="13931" name="Freeform 619"/>
            <p:cNvSpPr>
              <a:spLocks/>
            </p:cNvSpPr>
            <p:nvPr/>
          </p:nvSpPr>
          <p:spPr bwMode="auto">
            <a:xfrm>
              <a:off x="2331" y="2307"/>
              <a:ext cx="5" cy="1"/>
            </a:xfrm>
            <a:custGeom>
              <a:avLst/>
              <a:gdLst/>
              <a:ahLst/>
              <a:cxnLst>
                <a:cxn ang="0">
                  <a:pos x="0" y="0"/>
                </a:cxn>
                <a:cxn ang="0">
                  <a:pos x="27" y="4"/>
                </a:cxn>
                <a:cxn ang="0">
                  <a:pos x="0" y="0"/>
                </a:cxn>
              </a:cxnLst>
              <a:rect l="0" t="0" r="r" b="b"/>
              <a:pathLst>
                <a:path w="27" h="4">
                  <a:moveTo>
                    <a:pt x="0" y="0"/>
                  </a:moveTo>
                  <a:lnTo>
                    <a:pt x="27" y="4"/>
                  </a:lnTo>
                  <a:lnTo>
                    <a:pt x="0" y="0"/>
                  </a:lnTo>
                  <a:close/>
                </a:path>
              </a:pathLst>
            </a:custGeom>
            <a:solidFill>
              <a:srgbClr val="007FFF"/>
            </a:solidFill>
            <a:ln w="9525">
              <a:noFill/>
              <a:round/>
              <a:headEnd/>
              <a:tailEnd/>
            </a:ln>
          </p:spPr>
          <p:txBody>
            <a:bodyPr/>
            <a:lstStyle/>
            <a:p>
              <a:endParaRPr lang="en-GB"/>
            </a:p>
          </p:txBody>
        </p:sp>
        <p:sp>
          <p:nvSpPr>
            <p:cNvPr id="13932" name="Freeform 620"/>
            <p:cNvSpPr>
              <a:spLocks/>
            </p:cNvSpPr>
            <p:nvPr/>
          </p:nvSpPr>
          <p:spPr bwMode="auto">
            <a:xfrm>
              <a:off x="2372" y="2420"/>
              <a:ext cx="9" cy="17"/>
            </a:xfrm>
            <a:custGeom>
              <a:avLst/>
              <a:gdLst/>
              <a:ahLst/>
              <a:cxnLst>
                <a:cxn ang="0">
                  <a:pos x="45" y="89"/>
                </a:cxn>
                <a:cxn ang="0">
                  <a:pos x="45" y="0"/>
                </a:cxn>
                <a:cxn ang="0">
                  <a:pos x="0" y="0"/>
                </a:cxn>
                <a:cxn ang="0">
                  <a:pos x="21" y="44"/>
                </a:cxn>
                <a:cxn ang="0">
                  <a:pos x="45" y="89"/>
                </a:cxn>
              </a:cxnLst>
              <a:rect l="0" t="0" r="r" b="b"/>
              <a:pathLst>
                <a:path w="45" h="89">
                  <a:moveTo>
                    <a:pt x="45" y="89"/>
                  </a:moveTo>
                  <a:lnTo>
                    <a:pt x="45" y="0"/>
                  </a:lnTo>
                  <a:lnTo>
                    <a:pt x="0" y="0"/>
                  </a:lnTo>
                  <a:lnTo>
                    <a:pt x="21" y="44"/>
                  </a:lnTo>
                  <a:lnTo>
                    <a:pt x="45" y="89"/>
                  </a:lnTo>
                  <a:close/>
                </a:path>
              </a:pathLst>
            </a:custGeom>
            <a:solidFill>
              <a:srgbClr val="7FBFFF"/>
            </a:solidFill>
            <a:ln w="9525">
              <a:noFill/>
              <a:round/>
              <a:headEnd/>
              <a:tailEnd/>
            </a:ln>
          </p:spPr>
          <p:txBody>
            <a:bodyPr/>
            <a:lstStyle/>
            <a:p>
              <a:endParaRPr lang="en-GB"/>
            </a:p>
          </p:txBody>
        </p:sp>
        <p:sp>
          <p:nvSpPr>
            <p:cNvPr id="13933" name="Freeform 621"/>
            <p:cNvSpPr>
              <a:spLocks/>
            </p:cNvSpPr>
            <p:nvPr/>
          </p:nvSpPr>
          <p:spPr bwMode="auto">
            <a:xfrm>
              <a:off x="2381" y="2437"/>
              <a:ext cx="29" cy="62"/>
            </a:xfrm>
            <a:custGeom>
              <a:avLst/>
              <a:gdLst/>
              <a:ahLst/>
              <a:cxnLst>
                <a:cxn ang="0">
                  <a:pos x="0" y="308"/>
                </a:cxn>
                <a:cxn ang="0">
                  <a:pos x="146" y="308"/>
                </a:cxn>
                <a:cxn ang="0">
                  <a:pos x="146" y="236"/>
                </a:cxn>
                <a:cxn ang="0">
                  <a:pos x="69" y="118"/>
                </a:cxn>
                <a:cxn ang="0">
                  <a:pos x="0" y="0"/>
                </a:cxn>
                <a:cxn ang="0">
                  <a:pos x="0" y="308"/>
                </a:cxn>
              </a:cxnLst>
              <a:rect l="0" t="0" r="r" b="b"/>
              <a:pathLst>
                <a:path w="146" h="308">
                  <a:moveTo>
                    <a:pt x="0" y="308"/>
                  </a:moveTo>
                  <a:lnTo>
                    <a:pt x="146" y="308"/>
                  </a:lnTo>
                  <a:lnTo>
                    <a:pt x="146" y="236"/>
                  </a:lnTo>
                  <a:lnTo>
                    <a:pt x="69" y="118"/>
                  </a:lnTo>
                  <a:lnTo>
                    <a:pt x="0" y="0"/>
                  </a:lnTo>
                  <a:lnTo>
                    <a:pt x="0" y="308"/>
                  </a:lnTo>
                  <a:close/>
                </a:path>
              </a:pathLst>
            </a:custGeom>
            <a:solidFill>
              <a:srgbClr val="FFFFFF"/>
            </a:solidFill>
            <a:ln w="9525">
              <a:noFill/>
              <a:round/>
              <a:headEnd/>
              <a:tailEnd/>
            </a:ln>
          </p:spPr>
          <p:txBody>
            <a:bodyPr/>
            <a:lstStyle/>
            <a:p>
              <a:endParaRPr lang="en-GB"/>
            </a:p>
          </p:txBody>
        </p:sp>
        <p:sp>
          <p:nvSpPr>
            <p:cNvPr id="13934" name="Freeform 622"/>
            <p:cNvSpPr>
              <a:spLocks/>
            </p:cNvSpPr>
            <p:nvPr/>
          </p:nvSpPr>
          <p:spPr bwMode="auto">
            <a:xfrm>
              <a:off x="2797" y="2649"/>
              <a:ext cx="8" cy="25"/>
            </a:xfrm>
            <a:custGeom>
              <a:avLst/>
              <a:gdLst/>
              <a:ahLst/>
              <a:cxnLst>
                <a:cxn ang="0">
                  <a:pos x="40" y="26"/>
                </a:cxn>
                <a:cxn ang="0">
                  <a:pos x="32" y="12"/>
                </a:cxn>
                <a:cxn ang="0">
                  <a:pos x="26" y="0"/>
                </a:cxn>
                <a:cxn ang="0">
                  <a:pos x="20" y="15"/>
                </a:cxn>
                <a:cxn ang="0">
                  <a:pos x="15" y="36"/>
                </a:cxn>
                <a:cxn ang="0">
                  <a:pos x="10" y="57"/>
                </a:cxn>
                <a:cxn ang="0">
                  <a:pos x="0" y="100"/>
                </a:cxn>
                <a:cxn ang="0">
                  <a:pos x="0" y="109"/>
                </a:cxn>
                <a:cxn ang="0">
                  <a:pos x="0" y="117"/>
                </a:cxn>
                <a:cxn ang="0">
                  <a:pos x="0" y="123"/>
                </a:cxn>
                <a:cxn ang="0">
                  <a:pos x="7" y="98"/>
                </a:cxn>
                <a:cxn ang="0">
                  <a:pos x="17" y="75"/>
                </a:cxn>
                <a:cxn ang="0">
                  <a:pos x="28" y="53"/>
                </a:cxn>
                <a:cxn ang="0">
                  <a:pos x="43" y="32"/>
                </a:cxn>
                <a:cxn ang="0">
                  <a:pos x="40" y="26"/>
                </a:cxn>
              </a:cxnLst>
              <a:rect l="0" t="0" r="r" b="b"/>
              <a:pathLst>
                <a:path w="43" h="123">
                  <a:moveTo>
                    <a:pt x="40" y="26"/>
                  </a:moveTo>
                  <a:lnTo>
                    <a:pt x="32" y="12"/>
                  </a:lnTo>
                  <a:lnTo>
                    <a:pt x="26" y="0"/>
                  </a:lnTo>
                  <a:lnTo>
                    <a:pt x="20" y="15"/>
                  </a:lnTo>
                  <a:lnTo>
                    <a:pt x="15" y="36"/>
                  </a:lnTo>
                  <a:lnTo>
                    <a:pt x="10" y="57"/>
                  </a:lnTo>
                  <a:lnTo>
                    <a:pt x="0" y="100"/>
                  </a:lnTo>
                  <a:lnTo>
                    <a:pt x="0" y="109"/>
                  </a:lnTo>
                  <a:lnTo>
                    <a:pt x="0" y="117"/>
                  </a:lnTo>
                  <a:lnTo>
                    <a:pt x="0" y="123"/>
                  </a:lnTo>
                  <a:lnTo>
                    <a:pt x="7" y="98"/>
                  </a:lnTo>
                  <a:lnTo>
                    <a:pt x="17" y="75"/>
                  </a:lnTo>
                  <a:lnTo>
                    <a:pt x="28" y="53"/>
                  </a:lnTo>
                  <a:lnTo>
                    <a:pt x="43" y="32"/>
                  </a:lnTo>
                  <a:lnTo>
                    <a:pt x="40" y="26"/>
                  </a:lnTo>
                  <a:close/>
                </a:path>
              </a:pathLst>
            </a:custGeom>
            <a:solidFill>
              <a:srgbClr val="BFDDFF"/>
            </a:solidFill>
            <a:ln w="9525">
              <a:noFill/>
              <a:round/>
              <a:headEnd/>
              <a:tailEnd/>
            </a:ln>
          </p:spPr>
          <p:txBody>
            <a:bodyPr/>
            <a:lstStyle/>
            <a:p>
              <a:endParaRPr lang="en-GB"/>
            </a:p>
          </p:txBody>
        </p:sp>
        <p:sp>
          <p:nvSpPr>
            <p:cNvPr id="13935" name="Freeform 623"/>
            <p:cNvSpPr>
              <a:spLocks/>
            </p:cNvSpPr>
            <p:nvPr/>
          </p:nvSpPr>
          <p:spPr bwMode="auto">
            <a:xfrm>
              <a:off x="2549" y="2628"/>
              <a:ext cx="212" cy="95"/>
            </a:xfrm>
            <a:custGeom>
              <a:avLst/>
              <a:gdLst/>
              <a:ahLst/>
              <a:cxnLst>
                <a:cxn ang="0">
                  <a:pos x="0" y="0"/>
                </a:cxn>
                <a:cxn ang="0">
                  <a:pos x="121" y="84"/>
                </a:cxn>
                <a:cxn ang="0">
                  <a:pos x="246" y="162"/>
                </a:cxn>
                <a:cxn ang="0">
                  <a:pos x="373" y="231"/>
                </a:cxn>
                <a:cxn ang="0">
                  <a:pos x="504" y="295"/>
                </a:cxn>
                <a:cxn ang="0">
                  <a:pos x="638" y="349"/>
                </a:cxn>
                <a:cxn ang="0">
                  <a:pos x="775" y="398"/>
                </a:cxn>
                <a:cxn ang="0">
                  <a:pos x="916" y="439"/>
                </a:cxn>
                <a:cxn ang="0">
                  <a:pos x="1060" y="473"/>
                </a:cxn>
                <a:cxn ang="0">
                  <a:pos x="1052" y="459"/>
                </a:cxn>
                <a:cxn ang="0">
                  <a:pos x="1022" y="452"/>
                </a:cxn>
                <a:cxn ang="0">
                  <a:pos x="982" y="408"/>
                </a:cxn>
                <a:cxn ang="0">
                  <a:pos x="899" y="379"/>
                </a:cxn>
                <a:cxn ang="0">
                  <a:pos x="807" y="363"/>
                </a:cxn>
                <a:cxn ang="0">
                  <a:pos x="732" y="348"/>
                </a:cxn>
                <a:cxn ang="0">
                  <a:pos x="722" y="345"/>
                </a:cxn>
                <a:cxn ang="0">
                  <a:pos x="695" y="338"/>
                </a:cxn>
                <a:cxn ang="0">
                  <a:pos x="655" y="322"/>
                </a:cxn>
                <a:cxn ang="0">
                  <a:pos x="647" y="313"/>
                </a:cxn>
                <a:cxn ang="0">
                  <a:pos x="594" y="287"/>
                </a:cxn>
                <a:cxn ang="0">
                  <a:pos x="534" y="256"/>
                </a:cxn>
                <a:cxn ang="0">
                  <a:pos x="529" y="250"/>
                </a:cxn>
                <a:cxn ang="0">
                  <a:pos x="477" y="223"/>
                </a:cxn>
                <a:cxn ang="0">
                  <a:pos x="423" y="203"/>
                </a:cxn>
                <a:cxn ang="0">
                  <a:pos x="418" y="196"/>
                </a:cxn>
                <a:cxn ang="0">
                  <a:pos x="407" y="186"/>
                </a:cxn>
                <a:cxn ang="0">
                  <a:pos x="377" y="172"/>
                </a:cxn>
                <a:cxn ang="0">
                  <a:pos x="377" y="159"/>
                </a:cxn>
                <a:cxn ang="0">
                  <a:pos x="355" y="151"/>
                </a:cxn>
                <a:cxn ang="0">
                  <a:pos x="334" y="135"/>
                </a:cxn>
                <a:cxn ang="0">
                  <a:pos x="313" y="121"/>
                </a:cxn>
                <a:cxn ang="0">
                  <a:pos x="208" y="80"/>
                </a:cxn>
                <a:cxn ang="0">
                  <a:pos x="100" y="49"/>
                </a:cxn>
                <a:cxn ang="0">
                  <a:pos x="100" y="0"/>
                </a:cxn>
              </a:cxnLst>
              <a:rect l="0" t="0" r="r" b="b"/>
              <a:pathLst>
                <a:path w="1060" h="473">
                  <a:moveTo>
                    <a:pt x="100" y="0"/>
                  </a:moveTo>
                  <a:lnTo>
                    <a:pt x="0" y="0"/>
                  </a:lnTo>
                  <a:lnTo>
                    <a:pt x="60" y="42"/>
                  </a:lnTo>
                  <a:lnTo>
                    <a:pt x="121" y="84"/>
                  </a:lnTo>
                  <a:lnTo>
                    <a:pt x="182" y="123"/>
                  </a:lnTo>
                  <a:lnTo>
                    <a:pt x="246" y="162"/>
                  </a:lnTo>
                  <a:lnTo>
                    <a:pt x="308" y="197"/>
                  </a:lnTo>
                  <a:lnTo>
                    <a:pt x="373" y="231"/>
                  </a:lnTo>
                  <a:lnTo>
                    <a:pt x="437" y="264"/>
                  </a:lnTo>
                  <a:lnTo>
                    <a:pt x="504" y="295"/>
                  </a:lnTo>
                  <a:lnTo>
                    <a:pt x="570" y="323"/>
                  </a:lnTo>
                  <a:lnTo>
                    <a:pt x="638" y="349"/>
                  </a:lnTo>
                  <a:lnTo>
                    <a:pt x="706" y="374"/>
                  </a:lnTo>
                  <a:lnTo>
                    <a:pt x="775" y="398"/>
                  </a:lnTo>
                  <a:lnTo>
                    <a:pt x="845" y="419"/>
                  </a:lnTo>
                  <a:lnTo>
                    <a:pt x="916" y="439"/>
                  </a:lnTo>
                  <a:lnTo>
                    <a:pt x="988" y="456"/>
                  </a:lnTo>
                  <a:lnTo>
                    <a:pt x="1060" y="473"/>
                  </a:lnTo>
                  <a:lnTo>
                    <a:pt x="1054" y="466"/>
                  </a:lnTo>
                  <a:lnTo>
                    <a:pt x="1052" y="459"/>
                  </a:lnTo>
                  <a:lnTo>
                    <a:pt x="1022" y="459"/>
                  </a:lnTo>
                  <a:lnTo>
                    <a:pt x="1022" y="452"/>
                  </a:lnTo>
                  <a:lnTo>
                    <a:pt x="1022" y="408"/>
                  </a:lnTo>
                  <a:lnTo>
                    <a:pt x="982" y="408"/>
                  </a:lnTo>
                  <a:lnTo>
                    <a:pt x="941" y="391"/>
                  </a:lnTo>
                  <a:lnTo>
                    <a:pt x="899" y="379"/>
                  </a:lnTo>
                  <a:lnTo>
                    <a:pt x="854" y="368"/>
                  </a:lnTo>
                  <a:lnTo>
                    <a:pt x="807" y="363"/>
                  </a:lnTo>
                  <a:lnTo>
                    <a:pt x="769" y="356"/>
                  </a:lnTo>
                  <a:lnTo>
                    <a:pt x="732" y="348"/>
                  </a:lnTo>
                  <a:lnTo>
                    <a:pt x="727" y="346"/>
                  </a:lnTo>
                  <a:lnTo>
                    <a:pt x="722" y="345"/>
                  </a:lnTo>
                  <a:lnTo>
                    <a:pt x="713" y="342"/>
                  </a:lnTo>
                  <a:lnTo>
                    <a:pt x="695" y="338"/>
                  </a:lnTo>
                  <a:lnTo>
                    <a:pt x="659" y="326"/>
                  </a:lnTo>
                  <a:lnTo>
                    <a:pt x="655" y="322"/>
                  </a:lnTo>
                  <a:lnTo>
                    <a:pt x="653" y="318"/>
                  </a:lnTo>
                  <a:lnTo>
                    <a:pt x="647" y="313"/>
                  </a:lnTo>
                  <a:lnTo>
                    <a:pt x="645" y="312"/>
                  </a:lnTo>
                  <a:lnTo>
                    <a:pt x="594" y="287"/>
                  </a:lnTo>
                  <a:lnTo>
                    <a:pt x="540" y="264"/>
                  </a:lnTo>
                  <a:lnTo>
                    <a:pt x="534" y="256"/>
                  </a:lnTo>
                  <a:lnTo>
                    <a:pt x="529" y="253"/>
                  </a:lnTo>
                  <a:lnTo>
                    <a:pt x="529" y="250"/>
                  </a:lnTo>
                  <a:lnTo>
                    <a:pt x="503" y="236"/>
                  </a:lnTo>
                  <a:lnTo>
                    <a:pt x="477" y="223"/>
                  </a:lnTo>
                  <a:lnTo>
                    <a:pt x="450" y="212"/>
                  </a:lnTo>
                  <a:lnTo>
                    <a:pt x="423" y="203"/>
                  </a:lnTo>
                  <a:lnTo>
                    <a:pt x="420" y="198"/>
                  </a:lnTo>
                  <a:lnTo>
                    <a:pt x="418" y="196"/>
                  </a:lnTo>
                  <a:lnTo>
                    <a:pt x="417" y="195"/>
                  </a:lnTo>
                  <a:lnTo>
                    <a:pt x="407" y="186"/>
                  </a:lnTo>
                  <a:lnTo>
                    <a:pt x="398" y="180"/>
                  </a:lnTo>
                  <a:lnTo>
                    <a:pt x="377" y="172"/>
                  </a:lnTo>
                  <a:lnTo>
                    <a:pt x="377" y="164"/>
                  </a:lnTo>
                  <a:lnTo>
                    <a:pt x="377" y="159"/>
                  </a:lnTo>
                  <a:lnTo>
                    <a:pt x="377" y="157"/>
                  </a:lnTo>
                  <a:lnTo>
                    <a:pt x="355" y="151"/>
                  </a:lnTo>
                  <a:lnTo>
                    <a:pt x="335" y="142"/>
                  </a:lnTo>
                  <a:lnTo>
                    <a:pt x="334" y="135"/>
                  </a:lnTo>
                  <a:lnTo>
                    <a:pt x="330" y="129"/>
                  </a:lnTo>
                  <a:lnTo>
                    <a:pt x="313" y="121"/>
                  </a:lnTo>
                  <a:lnTo>
                    <a:pt x="261" y="100"/>
                  </a:lnTo>
                  <a:lnTo>
                    <a:pt x="208" y="80"/>
                  </a:lnTo>
                  <a:lnTo>
                    <a:pt x="154" y="63"/>
                  </a:lnTo>
                  <a:lnTo>
                    <a:pt x="100" y="49"/>
                  </a:lnTo>
                  <a:lnTo>
                    <a:pt x="100" y="42"/>
                  </a:lnTo>
                  <a:lnTo>
                    <a:pt x="100" y="0"/>
                  </a:lnTo>
                  <a:close/>
                </a:path>
              </a:pathLst>
            </a:custGeom>
            <a:solidFill>
              <a:srgbClr val="BFDDFF"/>
            </a:solidFill>
            <a:ln w="9525">
              <a:noFill/>
              <a:round/>
              <a:headEnd/>
              <a:tailEnd/>
            </a:ln>
          </p:spPr>
          <p:txBody>
            <a:bodyPr/>
            <a:lstStyle/>
            <a:p>
              <a:endParaRPr lang="en-GB"/>
            </a:p>
          </p:txBody>
        </p:sp>
        <p:sp>
          <p:nvSpPr>
            <p:cNvPr id="13936" name="Freeform 624"/>
            <p:cNvSpPr>
              <a:spLocks/>
            </p:cNvSpPr>
            <p:nvPr/>
          </p:nvSpPr>
          <p:spPr bwMode="auto">
            <a:xfrm>
              <a:off x="2788" y="2669"/>
              <a:ext cx="9" cy="25"/>
            </a:xfrm>
            <a:custGeom>
              <a:avLst/>
              <a:gdLst/>
              <a:ahLst/>
              <a:cxnLst>
                <a:cxn ang="0">
                  <a:pos x="42" y="23"/>
                </a:cxn>
                <a:cxn ang="0">
                  <a:pos x="42" y="17"/>
                </a:cxn>
                <a:cxn ang="0">
                  <a:pos x="42" y="9"/>
                </a:cxn>
                <a:cxn ang="0">
                  <a:pos x="42" y="0"/>
                </a:cxn>
                <a:cxn ang="0">
                  <a:pos x="39" y="7"/>
                </a:cxn>
                <a:cxn ang="0">
                  <a:pos x="36" y="15"/>
                </a:cxn>
                <a:cxn ang="0">
                  <a:pos x="32" y="31"/>
                </a:cxn>
                <a:cxn ang="0">
                  <a:pos x="23" y="63"/>
                </a:cxn>
                <a:cxn ang="0">
                  <a:pos x="11" y="92"/>
                </a:cxn>
                <a:cxn ang="0">
                  <a:pos x="0" y="123"/>
                </a:cxn>
                <a:cxn ang="0">
                  <a:pos x="6" y="112"/>
                </a:cxn>
                <a:cxn ang="0">
                  <a:pos x="10" y="105"/>
                </a:cxn>
                <a:cxn ang="0">
                  <a:pos x="16" y="98"/>
                </a:cxn>
                <a:cxn ang="0">
                  <a:pos x="24" y="84"/>
                </a:cxn>
                <a:cxn ang="0">
                  <a:pos x="30" y="68"/>
                </a:cxn>
                <a:cxn ang="0">
                  <a:pos x="34" y="53"/>
                </a:cxn>
                <a:cxn ang="0">
                  <a:pos x="42" y="23"/>
                </a:cxn>
              </a:cxnLst>
              <a:rect l="0" t="0" r="r" b="b"/>
              <a:pathLst>
                <a:path w="42" h="123">
                  <a:moveTo>
                    <a:pt x="42" y="23"/>
                  </a:moveTo>
                  <a:lnTo>
                    <a:pt x="42" y="17"/>
                  </a:lnTo>
                  <a:lnTo>
                    <a:pt x="42" y="9"/>
                  </a:lnTo>
                  <a:lnTo>
                    <a:pt x="42" y="0"/>
                  </a:lnTo>
                  <a:lnTo>
                    <a:pt x="39" y="7"/>
                  </a:lnTo>
                  <a:lnTo>
                    <a:pt x="36" y="15"/>
                  </a:lnTo>
                  <a:lnTo>
                    <a:pt x="32" y="31"/>
                  </a:lnTo>
                  <a:lnTo>
                    <a:pt x="23" y="63"/>
                  </a:lnTo>
                  <a:lnTo>
                    <a:pt x="11" y="92"/>
                  </a:lnTo>
                  <a:lnTo>
                    <a:pt x="0" y="123"/>
                  </a:lnTo>
                  <a:lnTo>
                    <a:pt x="6" y="112"/>
                  </a:lnTo>
                  <a:lnTo>
                    <a:pt x="10" y="105"/>
                  </a:lnTo>
                  <a:lnTo>
                    <a:pt x="16" y="98"/>
                  </a:lnTo>
                  <a:lnTo>
                    <a:pt x="24" y="84"/>
                  </a:lnTo>
                  <a:lnTo>
                    <a:pt x="30" y="68"/>
                  </a:lnTo>
                  <a:lnTo>
                    <a:pt x="34" y="53"/>
                  </a:lnTo>
                  <a:lnTo>
                    <a:pt x="42" y="23"/>
                  </a:lnTo>
                  <a:close/>
                </a:path>
              </a:pathLst>
            </a:custGeom>
            <a:solidFill>
              <a:srgbClr val="7FBFFF"/>
            </a:solidFill>
            <a:ln w="9525">
              <a:noFill/>
              <a:round/>
              <a:headEnd/>
              <a:tailEnd/>
            </a:ln>
          </p:spPr>
          <p:txBody>
            <a:bodyPr/>
            <a:lstStyle/>
            <a:p>
              <a:endParaRPr lang="en-GB"/>
            </a:p>
          </p:txBody>
        </p:sp>
        <p:sp>
          <p:nvSpPr>
            <p:cNvPr id="13937" name="Freeform 625"/>
            <p:cNvSpPr>
              <a:spLocks/>
            </p:cNvSpPr>
            <p:nvPr/>
          </p:nvSpPr>
          <p:spPr bwMode="auto">
            <a:xfrm>
              <a:off x="2775" y="2702"/>
              <a:ext cx="20" cy="18"/>
            </a:xfrm>
            <a:custGeom>
              <a:avLst/>
              <a:gdLst/>
              <a:ahLst/>
              <a:cxnLst>
                <a:cxn ang="0">
                  <a:pos x="96" y="71"/>
                </a:cxn>
                <a:cxn ang="0">
                  <a:pos x="88" y="73"/>
                </a:cxn>
                <a:cxn ang="0">
                  <a:pos x="82" y="74"/>
                </a:cxn>
                <a:cxn ang="0">
                  <a:pos x="76" y="74"/>
                </a:cxn>
                <a:cxn ang="0">
                  <a:pos x="71" y="73"/>
                </a:cxn>
                <a:cxn ang="0">
                  <a:pos x="61" y="67"/>
                </a:cxn>
                <a:cxn ang="0">
                  <a:pos x="57" y="62"/>
                </a:cxn>
                <a:cxn ang="0">
                  <a:pos x="54" y="56"/>
                </a:cxn>
                <a:cxn ang="0">
                  <a:pos x="49" y="40"/>
                </a:cxn>
                <a:cxn ang="0">
                  <a:pos x="45" y="27"/>
                </a:cxn>
                <a:cxn ang="0">
                  <a:pos x="44" y="13"/>
                </a:cxn>
                <a:cxn ang="0">
                  <a:pos x="47" y="0"/>
                </a:cxn>
                <a:cxn ang="0">
                  <a:pos x="35" y="21"/>
                </a:cxn>
                <a:cxn ang="0">
                  <a:pos x="24" y="44"/>
                </a:cxn>
                <a:cxn ang="0">
                  <a:pos x="17" y="54"/>
                </a:cxn>
                <a:cxn ang="0">
                  <a:pos x="11" y="65"/>
                </a:cxn>
                <a:cxn ang="0">
                  <a:pos x="0" y="88"/>
                </a:cxn>
                <a:cxn ang="0">
                  <a:pos x="49" y="86"/>
                </a:cxn>
                <a:cxn ang="0">
                  <a:pos x="100" y="85"/>
                </a:cxn>
                <a:cxn ang="0">
                  <a:pos x="100" y="81"/>
                </a:cxn>
                <a:cxn ang="0">
                  <a:pos x="100" y="70"/>
                </a:cxn>
                <a:cxn ang="0">
                  <a:pos x="98" y="70"/>
                </a:cxn>
                <a:cxn ang="0">
                  <a:pos x="96" y="70"/>
                </a:cxn>
                <a:cxn ang="0">
                  <a:pos x="96" y="71"/>
                </a:cxn>
              </a:cxnLst>
              <a:rect l="0" t="0" r="r" b="b"/>
              <a:pathLst>
                <a:path w="100" h="88">
                  <a:moveTo>
                    <a:pt x="96" y="71"/>
                  </a:moveTo>
                  <a:lnTo>
                    <a:pt x="88" y="73"/>
                  </a:lnTo>
                  <a:lnTo>
                    <a:pt x="82" y="74"/>
                  </a:lnTo>
                  <a:lnTo>
                    <a:pt x="76" y="74"/>
                  </a:lnTo>
                  <a:lnTo>
                    <a:pt x="71" y="73"/>
                  </a:lnTo>
                  <a:lnTo>
                    <a:pt x="61" y="67"/>
                  </a:lnTo>
                  <a:lnTo>
                    <a:pt x="57" y="62"/>
                  </a:lnTo>
                  <a:lnTo>
                    <a:pt x="54" y="56"/>
                  </a:lnTo>
                  <a:lnTo>
                    <a:pt x="49" y="40"/>
                  </a:lnTo>
                  <a:lnTo>
                    <a:pt x="45" y="27"/>
                  </a:lnTo>
                  <a:lnTo>
                    <a:pt x="44" y="13"/>
                  </a:lnTo>
                  <a:lnTo>
                    <a:pt x="47" y="0"/>
                  </a:lnTo>
                  <a:lnTo>
                    <a:pt x="35" y="21"/>
                  </a:lnTo>
                  <a:lnTo>
                    <a:pt x="24" y="44"/>
                  </a:lnTo>
                  <a:lnTo>
                    <a:pt x="17" y="54"/>
                  </a:lnTo>
                  <a:lnTo>
                    <a:pt x="11" y="65"/>
                  </a:lnTo>
                  <a:lnTo>
                    <a:pt x="0" y="88"/>
                  </a:lnTo>
                  <a:lnTo>
                    <a:pt x="49" y="86"/>
                  </a:lnTo>
                  <a:lnTo>
                    <a:pt x="100" y="85"/>
                  </a:lnTo>
                  <a:lnTo>
                    <a:pt x="100" y="81"/>
                  </a:lnTo>
                  <a:lnTo>
                    <a:pt x="100" y="70"/>
                  </a:lnTo>
                  <a:lnTo>
                    <a:pt x="98" y="70"/>
                  </a:lnTo>
                  <a:lnTo>
                    <a:pt x="96" y="70"/>
                  </a:lnTo>
                  <a:lnTo>
                    <a:pt x="96" y="71"/>
                  </a:lnTo>
                  <a:close/>
                </a:path>
              </a:pathLst>
            </a:custGeom>
            <a:solidFill>
              <a:srgbClr val="7FBFFF"/>
            </a:solidFill>
            <a:ln w="9525">
              <a:noFill/>
              <a:round/>
              <a:headEnd/>
              <a:tailEnd/>
            </a:ln>
          </p:spPr>
          <p:txBody>
            <a:bodyPr/>
            <a:lstStyle/>
            <a:p>
              <a:endParaRPr lang="en-GB"/>
            </a:p>
          </p:txBody>
        </p:sp>
        <p:sp>
          <p:nvSpPr>
            <p:cNvPr id="13938" name="Freeform 626"/>
            <p:cNvSpPr>
              <a:spLocks/>
            </p:cNvSpPr>
            <p:nvPr/>
          </p:nvSpPr>
          <p:spPr bwMode="auto">
            <a:xfrm>
              <a:off x="2772" y="2686"/>
              <a:ext cx="341" cy="48"/>
            </a:xfrm>
            <a:custGeom>
              <a:avLst/>
              <a:gdLst/>
              <a:ahLst/>
              <a:cxnLst>
                <a:cxn ang="0">
                  <a:pos x="0" y="192"/>
                </a:cxn>
                <a:cxn ang="0">
                  <a:pos x="65" y="202"/>
                </a:cxn>
                <a:cxn ang="0">
                  <a:pos x="132" y="212"/>
                </a:cxn>
                <a:cxn ang="0">
                  <a:pos x="199" y="220"/>
                </a:cxn>
                <a:cxn ang="0">
                  <a:pos x="268" y="228"/>
                </a:cxn>
                <a:cxn ang="0">
                  <a:pos x="336" y="233"/>
                </a:cxn>
                <a:cxn ang="0">
                  <a:pos x="406" y="237"/>
                </a:cxn>
                <a:cxn ang="0">
                  <a:pos x="548" y="242"/>
                </a:cxn>
                <a:cxn ang="0">
                  <a:pos x="625" y="239"/>
                </a:cxn>
                <a:cxn ang="0">
                  <a:pos x="664" y="237"/>
                </a:cxn>
                <a:cxn ang="0">
                  <a:pos x="673" y="236"/>
                </a:cxn>
                <a:cxn ang="0">
                  <a:pos x="683" y="236"/>
                </a:cxn>
                <a:cxn ang="0">
                  <a:pos x="703" y="236"/>
                </a:cxn>
                <a:cxn ang="0">
                  <a:pos x="721" y="234"/>
                </a:cxn>
                <a:cxn ang="0">
                  <a:pos x="730" y="233"/>
                </a:cxn>
                <a:cxn ang="0">
                  <a:pos x="741" y="233"/>
                </a:cxn>
                <a:cxn ang="0">
                  <a:pos x="779" y="230"/>
                </a:cxn>
                <a:cxn ang="0">
                  <a:pos x="856" y="225"/>
                </a:cxn>
                <a:cxn ang="0">
                  <a:pos x="931" y="216"/>
                </a:cxn>
                <a:cxn ang="0">
                  <a:pos x="1006" y="205"/>
                </a:cxn>
                <a:cxn ang="0">
                  <a:pos x="1042" y="199"/>
                </a:cxn>
                <a:cxn ang="0">
                  <a:pos x="1061" y="195"/>
                </a:cxn>
                <a:cxn ang="0">
                  <a:pos x="1080" y="193"/>
                </a:cxn>
                <a:cxn ang="0">
                  <a:pos x="1154" y="179"/>
                </a:cxn>
                <a:cxn ang="0">
                  <a:pos x="1189" y="170"/>
                </a:cxn>
                <a:cxn ang="0">
                  <a:pos x="1225" y="162"/>
                </a:cxn>
                <a:cxn ang="0">
                  <a:pos x="1296" y="144"/>
                </a:cxn>
                <a:cxn ang="0">
                  <a:pos x="1367" y="125"/>
                </a:cxn>
                <a:cxn ang="0">
                  <a:pos x="1437" y="103"/>
                </a:cxn>
                <a:cxn ang="0">
                  <a:pos x="1505" y="79"/>
                </a:cxn>
                <a:cxn ang="0">
                  <a:pos x="1574" y="55"/>
                </a:cxn>
                <a:cxn ang="0">
                  <a:pos x="1607" y="41"/>
                </a:cxn>
                <a:cxn ang="0">
                  <a:pos x="1641" y="28"/>
                </a:cxn>
                <a:cxn ang="0">
                  <a:pos x="1709" y="0"/>
                </a:cxn>
              </a:cxnLst>
              <a:rect l="0" t="0" r="r" b="b"/>
              <a:pathLst>
                <a:path w="1709" h="242">
                  <a:moveTo>
                    <a:pt x="0" y="192"/>
                  </a:moveTo>
                  <a:lnTo>
                    <a:pt x="65" y="202"/>
                  </a:lnTo>
                  <a:lnTo>
                    <a:pt x="132" y="212"/>
                  </a:lnTo>
                  <a:lnTo>
                    <a:pt x="199" y="220"/>
                  </a:lnTo>
                  <a:lnTo>
                    <a:pt x="268" y="228"/>
                  </a:lnTo>
                  <a:lnTo>
                    <a:pt x="336" y="233"/>
                  </a:lnTo>
                  <a:lnTo>
                    <a:pt x="406" y="237"/>
                  </a:lnTo>
                  <a:lnTo>
                    <a:pt x="548" y="242"/>
                  </a:lnTo>
                  <a:lnTo>
                    <a:pt x="625" y="239"/>
                  </a:lnTo>
                  <a:lnTo>
                    <a:pt x="664" y="237"/>
                  </a:lnTo>
                  <a:lnTo>
                    <a:pt x="673" y="236"/>
                  </a:lnTo>
                  <a:lnTo>
                    <a:pt x="683" y="236"/>
                  </a:lnTo>
                  <a:lnTo>
                    <a:pt x="703" y="236"/>
                  </a:lnTo>
                  <a:lnTo>
                    <a:pt x="721" y="234"/>
                  </a:lnTo>
                  <a:lnTo>
                    <a:pt x="730" y="233"/>
                  </a:lnTo>
                  <a:lnTo>
                    <a:pt x="741" y="233"/>
                  </a:lnTo>
                  <a:lnTo>
                    <a:pt x="779" y="230"/>
                  </a:lnTo>
                  <a:lnTo>
                    <a:pt x="856" y="225"/>
                  </a:lnTo>
                  <a:lnTo>
                    <a:pt x="931" y="216"/>
                  </a:lnTo>
                  <a:lnTo>
                    <a:pt x="1006" y="205"/>
                  </a:lnTo>
                  <a:lnTo>
                    <a:pt x="1042" y="199"/>
                  </a:lnTo>
                  <a:lnTo>
                    <a:pt x="1061" y="195"/>
                  </a:lnTo>
                  <a:lnTo>
                    <a:pt x="1080" y="193"/>
                  </a:lnTo>
                  <a:lnTo>
                    <a:pt x="1154" y="179"/>
                  </a:lnTo>
                  <a:lnTo>
                    <a:pt x="1189" y="170"/>
                  </a:lnTo>
                  <a:lnTo>
                    <a:pt x="1225" y="162"/>
                  </a:lnTo>
                  <a:lnTo>
                    <a:pt x="1296" y="144"/>
                  </a:lnTo>
                  <a:lnTo>
                    <a:pt x="1367" y="125"/>
                  </a:lnTo>
                  <a:lnTo>
                    <a:pt x="1437" y="103"/>
                  </a:lnTo>
                  <a:lnTo>
                    <a:pt x="1505" y="79"/>
                  </a:lnTo>
                  <a:lnTo>
                    <a:pt x="1574" y="55"/>
                  </a:lnTo>
                  <a:lnTo>
                    <a:pt x="1607" y="41"/>
                  </a:lnTo>
                  <a:lnTo>
                    <a:pt x="1641" y="28"/>
                  </a:lnTo>
                  <a:lnTo>
                    <a:pt x="1709" y="0"/>
                  </a:lnTo>
                </a:path>
              </a:pathLst>
            </a:custGeom>
            <a:noFill/>
            <a:ln w="36513">
              <a:solidFill>
                <a:srgbClr val="000000"/>
              </a:solidFill>
              <a:prstDash val="solid"/>
              <a:round/>
              <a:headEnd/>
              <a:tailEnd/>
            </a:ln>
          </p:spPr>
          <p:txBody>
            <a:bodyPr/>
            <a:lstStyle/>
            <a:p>
              <a:endParaRPr lang="en-GB"/>
            </a:p>
          </p:txBody>
        </p:sp>
        <p:sp>
          <p:nvSpPr>
            <p:cNvPr id="13939" name="Freeform 627"/>
            <p:cNvSpPr>
              <a:spLocks/>
            </p:cNvSpPr>
            <p:nvPr/>
          </p:nvSpPr>
          <p:spPr bwMode="auto">
            <a:xfrm>
              <a:off x="2314" y="1601"/>
              <a:ext cx="1134" cy="1122"/>
            </a:xfrm>
            <a:custGeom>
              <a:avLst/>
              <a:gdLst/>
              <a:ahLst/>
              <a:cxnLst>
                <a:cxn ang="0">
                  <a:pos x="2020" y="5553"/>
                </a:cxn>
                <a:cxn ang="0">
                  <a:pos x="1745" y="5457"/>
                </a:cxn>
                <a:cxn ang="0">
                  <a:pos x="1483" y="5331"/>
                </a:cxn>
                <a:cxn ang="0">
                  <a:pos x="1235" y="5176"/>
                </a:cxn>
                <a:cxn ang="0">
                  <a:pos x="990" y="4985"/>
                </a:cxn>
                <a:cxn ang="0">
                  <a:pos x="730" y="4733"/>
                </a:cxn>
                <a:cxn ang="0">
                  <a:pos x="555" y="4525"/>
                </a:cxn>
                <a:cxn ang="0">
                  <a:pos x="332" y="4181"/>
                </a:cxn>
                <a:cxn ang="0">
                  <a:pos x="222" y="3955"/>
                </a:cxn>
                <a:cxn ang="0">
                  <a:pos x="120" y="3675"/>
                </a:cxn>
                <a:cxn ang="0">
                  <a:pos x="45" y="3366"/>
                </a:cxn>
                <a:cxn ang="0">
                  <a:pos x="7" y="3065"/>
                </a:cxn>
                <a:cxn ang="0">
                  <a:pos x="2" y="2686"/>
                </a:cxn>
                <a:cxn ang="0">
                  <a:pos x="51" y="2267"/>
                </a:cxn>
                <a:cxn ang="0">
                  <a:pos x="157" y="1870"/>
                </a:cxn>
                <a:cxn ang="0">
                  <a:pos x="322" y="1498"/>
                </a:cxn>
                <a:cxn ang="0">
                  <a:pos x="633" y="1040"/>
                </a:cxn>
                <a:cxn ang="0">
                  <a:pos x="906" y="753"/>
                </a:cxn>
                <a:cxn ang="0">
                  <a:pos x="1202" y="507"/>
                </a:cxn>
                <a:cxn ang="0">
                  <a:pos x="1586" y="277"/>
                </a:cxn>
                <a:cxn ang="0">
                  <a:pos x="2004" y="114"/>
                </a:cxn>
                <a:cxn ang="0">
                  <a:pos x="2464" y="20"/>
                </a:cxn>
                <a:cxn ang="0">
                  <a:pos x="2906" y="0"/>
                </a:cxn>
                <a:cxn ang="0">
                  <a:pos x="3196" y="19"/>
                </a:cxn>
                <a:cxn ang="0">
                  <a:pos x="3474" y="65"/>
                </a:cxn>
                <a:cxn ang="0">
                  <a:pos x="3741" y="138"/>
                </a:cxn>
                <a:cxn ang="0">
                  <a:pos x="4017" y="248"/>
                </a:cxn>
                <a:cxn ang="0">
                  <a:pos x="4253" y="372"/>
                </a:cxn>
                <a:cxn ang="0">
                  <a:pos x="4478" y="522"/>
                </a:cxn>
                <a:cxn ang="0">
                  <a:pos x="4756" y="753"/>
                </a:cxn>
                <a:cxn ang="0">
                  <a:pos x="5057" y="1074"/>
                </a:cxn>
                <a:cxn ang="0">
                  <a:pos x="5301" y="1428"/>
                </a:cxn>
                <a:cxn ang="0">
                  <a:pos x="5432" y="1686"/>
                </a:cxn>
                <a:cxn ang="0">
                  <a:pos x="5547" y="1999"/>
                </a:cxn>
                <a:cxn ang="0">
                  <a:pos x="5612" y="2266"/>
                </a:cxn>
                <a:cxn ang="0">
                  <a:pos x="5651" y="2544"/>
                </a:cxn>
                <a:cxn ang="0">
                  <a:pos x="5664" y="2904"/>
                </a:cxn>
                <a:cxn ang="0">
                  <a:pos x="5653" y="3083"/>
                </a:cxn>
                <a:cxn ang="0">
                  <a:pos x="5643" y="3189"/>
                </a:cxn>
                <a:cxn ang="0">
                  <a:pos x="5612" y="3398"/>
                </a:cxn>
                <a:cxn ang="0">
                  <a:pos x="5598" y="3464"/>
                </a:cxn>
                <a:cxn ang="0">
                  <a:pos x="5526" y="3728"/>
                </a:cxn>
                <a:cxn ang="0">
                  <a:pos x="5481" y="3856"/>
                </a:cxn>
                <a:cxn ang="0">
                  <a:pos x="5353" y="4143"/>
                </a:cxn>
                <a:cxn ang="0">
                  <a:pos x="5154" y="4456"/>
                </a:cxn>
                <a:cxn ang="0">
                  <a:pos x="5057" y="4585"/>
                </a:cxn>
                <a:cxn ang="0">
                  <a:pos x="4986" y="4670"/>
                </a:cxn>
                <a:cxn ang="0">
                  <a:pos x="4781" y="4885"/>
                </a:cxn>
                <a:cxn ang="0">
                  <a:pos x="4671" y="4985"/>
                </a:cxn>
                <a:cxn ang="0">
                  <a:pos x="4460" y="5153"/>
                </a:cxn>
                <a:cxn ang="0">
                  <a:pos x="4315" y="5251"/>
                </a:cxn>
                <a:cxn ang="0">
                  <a:pos x="4137" y="5354"/>
                </a:cxn>
                <a:cxn ang="0">
                  <a:pos x="4052" y="5395"/>
                </a:cxn>
              </a:cxnLst>
              <a:rect l="0" t="0" r="r" b="b"/>
              <a:pathLst>
                <a:path w="5666" h="5607">
                  <a:moveTo>
                    <a:pt x="2235" y="5607"/>
                  </a:moveTo>
                  <a:lnTo>
                    <a:pt x="2163" y="5590"/>
                  </a:lnTo>
                  <a:lnTo>
                    <a:pt x="2091" y="5573"/>
                  </a:lnTo>
                  <a:lnTo>
                    <a:pt x="2020" y="5553"/>
                  </a:lnTo>
                  <a:lnTo>
                    <a:pt x="1950" y="5532"/>
                  </a:lnTo>
                  <a:lnTo>
                    <a:pt x="1881" y="5508"/>
                  </a:lnTo>
                  <a:lnTo>
                    <a:pt x="1813" y="5483"/>
                  </a:lnTo>
                  <a:lnTo>
                    <a:pt x="1745" y="5457"/>
                  </a:lnTo>
                  <a:lnTo>
                    <a:pt x="1679" y="5429"/>
                  </a:lnTo>
                  <a:lnTo>
                    <a:pt x="1612" y="5398"/>
                  </a:lnTo>
                  <a:lnTo>
                    <a:pt x="1548" y="5365"/>
                  </a:lnTo>
                  <a:lnTo>
                    <a:pt x="1483" y="5331"/>
                  </a:lnTo>
                  <a:lnTo>
                    <a:pt x="1421" y="5296"/>
                  </a:lnTo>
                  <a:lnTo>
                    <a:pt x="1357" y="5257"/>
                  </a:lnTo>
                  <a:lnTo>
                    <a:pt x="1296" y="5218"/>
                  </a:lnTo>
                  <a:lnTo>
                    <a:pt x="1235" y="5176"/>
                  </a:lnTo>
                  <a:lnTo>
                    <a:pt x="1175" y="5134"/>
                  </a:lnTo>
                  <a:lnTo>
                    <a:pt x="1110" y="5084"/>
                  </a:lnTo>
                  <a:lnTo>
                    <a:pt x="1047" y="5033"/>
                  </a:lnTo>
                  <a:lnTo>
                    <a:pt x="990" y="4985"/>
                  </a:lnTo>
                  <a:lnTo>
                    <a:pt x="935" y="4936"/>
                  </a:lnTo>
                  <a:lnTo>
                    <a:pt x="828" y="4834"/>
                  </a:lnTo>
                  <a:lnTo>
                    <a:pt x="778" y="4783"/>
                  </a:lnTo>
                  <a:lnTo>
                    <a:pt x="730" y="4733"/>
                  </a:lnTo>
                  <a:lnTo>
                    <a:pt x="684" y="4681"/>
                  </a:lnTo>
                  <a:lnTo>
                    <a:pt x="641" y="4630"/>
                  </a:lnTo>
                  <a:lnTo>
                    <a:pt x="596" y="4577"/>
                  </a:lnTo>
                  <a:lnTo>
                    <a:pt x="555" y="4525"/>
                  </a:lnTo>
                  <a:lnTo>
                    <a:pt x="516" y="4470"/>
                  </a:lnTo>
                  <a:lnTo>
                    <a:pt x="478" y="4417"/>
                  </a:lnTo>
                  <a:lnTo>
                    <a:pt x="401" y="4299"/>
                  </a:lnTo>
                  <a:lnTo>
                    <a:pt x="332" y="4181"/>
                  </a:lnTo>
                  <a:lnTo>
                    <a:pt x="308" y="4136"/>
                  </a:lnTo>
                  <a:lnTo>
                    <a:pt x="287" y="4092"/>
                  </a:lnTo>
                  <a:lnTo>
                    <a:pt x="253" y="4024"/>
                  </a:lnTo>
                  <a:lnTo>
                    <a:pt x="222" y="3955"/>
                  </a:lnTo>
                  <a:lnTo>
                    <a:pt x="194" y="3886"/>
                  </a:lnTo>
                  <a:lnTo>
                    <a:pt x="168" y="3817"/>
                  </a:lnTo>
                  <a:lnTo>
                    <a:pt x="142" y="3746"/>
                  </a:lnTo>
                  <a:lnTo>
                    <a:pt x="120" y="3675"/>
                  </a:lnTo>
                  <a:lnTo>
                    <a:pt x="98" y="3603"/>
                  </a:lnTo>
                  <a:lnTo>
                    <a:pt x="81" y="3531"/>
                  </a:lnTo>
                  <a:lnTo>
                    <a:pt x="60" y="3440"/>
                  </a:lnTo>
                  <a:lnTo>
                    <a:pt x="45" y="3366"/>
                  </a:lnTo>
                  <a:lnTo>
                    <a:pt x="33" y="3292"/>
                  </a:lnTo>
                  <a:lnTo>
                    <a:pt x="22" y="3217"/>
                  </a:lnTo>
                  <a:lnTo>
                    <a:pt x="15" y="3142"/>
                  </a:lnTo>
                  <a:lnTo>
                    <a:pt x="7" y="3065"/>
                  </a:lnTo>
                  <a:lnTo>
                    <a:pt x="3" y="2988"/>
                  </a:lnTo>
                  <a:lnTo>
                    <a:pt x="0" y="2910"/>
                  </a:lnTo>
                  <a:lnTo>
                    <a:pt x="1" y="2833"/>
                  </a:lnTo>
                  <a:lnTo>
                    <a:pt x="2" y="2686"/>
                  </a:lnTo>
                  <a:lnTo>
                    <a:pt x="5" y="2614"/>
                  </a:lnTo>
                  <a:lnTo>
                    <a:pt x="12" y="2544"/>
                  </a:lnTo>
                  <a:lnTo>
                    <a:pt x="27" y="2404"/>
                  </a:lnTo>
                  <a:lnTo>
                    <a:pt x="51" y="2267"/>
                  </a:lnTo>
                  <a:lnTo>
                    <a:pt x="79" y="2132"/>
                  </a:lnTo>
                  <a:lnTo>
                    <a:pt x="115" y="1999"/>
                  </a:lnTo>
                  <a:lnTo>
                    <a:pt x="135" y="1933"/>
                  </a:lnTo>
                  <a:lnTo>
                    <a:pt x="157" y="1870"/>
                  </a:lnTo>
                  <a:lnTo>
                    <a:pt x="206" y="1744"/>
                  </a:lnTo>
                  <a:lnTo>
                    <a:pt x="231" y="1681"/>
                  </a:lnTo>
                  <a:lnTo>
                    <a:pt x="259" y="1619"/>
                  </a:lnTo>
                  <a:lnTo>
                    <a:pt x="322" y="1498"/>
                  </a:lnTo>
                  <a:lnTo>
                    <a:pt x="389" y="1379"/>
                  </a:lnTo>
                  <a:lnTo>
                    <a:pt x="465" y="1264"/>
                  </a:lnTo>
                  <a:lnTo>
                    <a:pt x="545" y="1150"/>
                  </a:lnTo>
                  <a:lnTo>
                    <a:pt x="633" y="1040"/>
                  </a:lnTo>
                  <a:lnTo>
                    <a:pt x="727" y="932"/>
                  </a:lnTo>
                  <a:lnTo>
                    <a:pt x="775" y="879"/>
                  </a:lnTo>
                  <a:lnTo>
                    <a:pt x="828" y="828"/>
                  </a:lnTo>
                  <a:lnTo>
                    <a:pt x="906" y="753"/>
                  </a:lnTo>
                  <a:lnTo>
                    <a:pt x="986" y="681"/>
                  </a:lnTo>
                  <a:lnTo>
                    <a:pt x="1047" y="627"/>
                  </a:lnTo>
                  <a:lnTo>
                    <a:pt x="1111" y="577"/>
                  </a:lnTo>
                  <a:lnTo>
                    <a:pt x="1202" y="507"/>
                  </a:lnTo>
                  <a:lnTo>
                    <a:pt x="1296" y="443"/>
                  </a:lnTo>
                  <a:lnTo>
                    <a:pt x="1390" y="383"/>
                  </a:lnTo>
                  <a:lnTo>
                    <a:pt x="1488" y="329"/>
                  </a:lnTo>
                  <a:lnTo>
                    <a:pt x="1586" y="277"/>
                  </a:lnTo>
                  <a:lnTo>
                    <a:pt x="1687" y="230"/>
                  </a:lnTo>
                  <a:lnTo>
                    <a:pt x="1789" y="187"/>
                  </a:lnTo>
                  <a:lnTo>
                    <a:pt x="1895" y="151"/>
                  </a:lnTo>
                  <a:lnTo>
                    <a:pt x="2004" y="114"/>
                  </a:lnTo>
                  <a:lnTo>
                    <a:pt x="2116" y="84"/>
                  </a:lnTo>
                  <a:lnTo>
                    <a:pt x="2231" y="58"/>
                  </a:lnTo>
                  <a:lnTo>
                    <a:pt x="2347" y="37"/>
                  </a:lnTo>
                  <a:lnTo>
                    <a:pt x="2464" y="20"/>
                  </a:lnTo>
                  <a:lnTo>
                    <a:pt x="2586" y="9"/>
                  </a:lnTo>
                  <a:lnTo>
                    <a:pt x="2708" y="2"/>
                  </a:lnTo>
                  <a:lnTo>
                    <a:pt x="2834" y="1"/>
                  </a:lnTo>
                  <a:lnTo>
                    <a:pt x="2906" y="0"/>
                  </a:lnTo>
                  <a:lnTo>
                    <a:pt x="2980" y="2"/>
                  </a:lnTo>
                  <a:lnTo>
                    <a:pt x="3053" y="6"/>
                  </a:lnTo>
                  <a:lnTo>
                    <a:pt x="3125" y="12"/>
                  </a:lnTo>
                  <a:lnTo>
                    <a:pt x="3196" y="19"/>
                  </a:lnTo>
                  <a:lnTo>
                    <a:pt x="3267" y="28"/>
                  </a:lnTo>
                  <a:lnTo>
                    <a:pt x="3336" y="38"/>
                  </a:lnTo>
                  <a:lnTo>
                    <a:pt x="3407" y="52"/>
                  </a:lnTo>
                  <a:lnTo>
                    <a:pt x="3474" y="65"/>
                  </a:lnTo>
                  <a:lnTo>
                    <a:pt x="3542" y="80"/>
                  </a:lnTo>
                  <a:lnTo>
                    <a:pt x="3608" y="97"/>
                  </a:lnTo>
                  <a:lnTo>
                    <a:pt x="3677" y="118"/>
                  </a:lnTo>
                  <a:lnTo>
                    <a:pt x="3741" y="138"/>
                  </a:lnTo>
                  <a:lnTo>
                    <a:pt x="3807" y="162"/>
                  </a:lnTo>
                  <a:lnTo>
                    <a:pt x="3872" y="186"/>
                  </a:lnTo>
                  <a:lnTo>
                    <a:pt x="3936" y="213"/>
                  </a:lnTo>
                  <a:lnTo>
                    <a:pt x="4017" y="248"/>
                  </a:lnTo>
                  <a:lnTo>
                    <a:pt x="4096" y="287"/>
                  </a:lnTo>
                  <a:lnTo>
                    <a:pt x="4135" y="306"/>
                  </a:lnTo>
                  <a:lnTo>
                    <a:pt x="4174" y="328"/>
                  </a:lnTo>
                  <a:lnTo>
                    <a:pt x="4253" y="372"/>
                  </a:lnTo>
                  <a:lnTo>
                    <a:pt x="4329" y="418"/>
                  </a:lnTo>
                  <a:lnTo>
                    <a:pt x="4366" y="442"/>
                  </a:lnTo>
                  <a:lnTo>
                    <a:pt x="4405" y="468"/>
                  </a:lnTo>
                  <a:lnTo>
                    <a:pt x="4478" y="522"/>
                  </a:lnTo>
                  <a:lnTo>
                    <a:pt x="4552" y="577"/>
                  </a:lnTo>
                  <a:lnTo>
                    <a:pt x="4614" y="627"/>
                  </a:lnTo>
                  <a:lnTo>
                    <a:pt x="4678" y="681"/>
                  </a:lnTo>
                  <a:lnTo>
                    <a:pt x="4756" y="753"/>
                  </a:lnTo>
                  <a:lnTo>
                    <a:pt x="4836" y="828"/>
                  </a:lnTo>
                  <a:lnTo>
                    <a:pt x="4913" y="907"/>
                  </a:lnTo>
                  <a:lnTo>
                    <a:pt x="4986" y="990"/>
                  </a:lnTo>
                  <a:lnTo>
                    <a:pt x="5057" y="1074"/>
                  </a:lnTo>
                  <a:lnTo>
                    <a:pt x="5124" y="1161"/>
                  </a:lnTo>
                  <a:lnTo>
                    <a:pt x="5186" y="1247"/>
                  </a:lnTo>
                  <a:lnTo>
                    <a:pt x="5245" y="1337"/>
                  </a:lnTo>
                  <a:lnTo>
                    <a:pt x="5301" y="1428"/>
                  </a:lnTo>
                  <a:lnTo>
                    <a:pt x="5353" y="1522"/>
                  </a:lnTo>
                  <a:lnTo>
                    <a:pt x="5380" y="1575"/>
                  </a:lnTo>
                  <a:lnTo>
                    <a:pt x="5407" y="1631"/>
                  </a:lnTo>
                  <a:lnTo>
                    <a:pt x="5432" y="1686"/>
                  </a:lnTo>
                  <a:lnTo>
                    <a:pt x="5457" y="1744"/>
                  </a:lnTo>
                  <a:lnTo>
                    <a:pt x="5505" y="1870"/>
                  </a:lnTo>
                  <a:lnTo>
                    <a:pt x="5526" y="1933"/>
                  </a:lnTo>
                  <a:lnTo>
                    <a:pt x="5547" y="1999"/>
                  </a:lnTo>
                  <a:lnTo>
                    <a:pt x="5565" y="2064"/>
                  </a:lnTo>
                  <a:lnTo>
                    <a:pt x="5582" y="2131"/>
                  </a:lnTo>
                  <a:lnTo>
                    <a:pt x="5598" y="2198"/>
                  </a:lnTo>
                  <a:lnTo>
                    <a:pt x="5612" y="2266"/>
                  </a:lnTo>
                  <a:lnTo>
                    <a:pt x="5624" y="2334"/>
                  </a:lnTo>
                  <a:lnTo>
                    <a:pt x="5634" y="2403"/>
                  </a:lnTo>
                  <a:lnTo>
                    <a:pt x="5643" y="2472"/>
                  </a:lnTo>
                  <a:lnTo>
                    <a:pt x="5651" y="2544"/>
                  </a:lnTo>
                  <a:lnTo>
                    <a:pt x="5657" y="2614"/>
                  </a:lnTo>
                  <a:lnTo>
                    <a:pt x="5661" y="2686"/>
                  </a:lnTo>
                  <a:lnTo>
                    <a:pt x="5666" y="2833"/>
                  </a:lnTo>
                  <a:lnTo>
                    <a:pt x="5664" y="2904"/>
                  </a:lnTo>
                  <a:lnTo>
                    <a:pt x="5661" y="2977"/>
                  </a:lnTo>
                  <a:lnTo>
                    <a:pt x="5657" y="3048"/>
                  </a:lnTo>
                  <a:lnTo>
                    <a:pt x="5654" y="3065"/>
                  </a:lnTo>
                  <a:lnTo>
                    <a:pt x="5653" y="3083"/>
                  </a:lnTo>
                  <a:lnTo>
                    <a:pt x="5651" y="3120"/>
                  </a:lnTo>
                  <a:lnTo>
                    <a:pt x="5646" y="3154"/>
                  </a:lnTo>
                  <a:lnTo>
                    <a:pt x="5644" y="3171"/>
                  </a:lnTo>
                  <a:lnTo>
                    <a:pt x="5643" y="3189"/>
                  </a:lnTo>
                  <a:lnTo>
                    <a:pt x="5634" y="3259"/>
                  </a:lnTo>
                  <a:lnTo>
                    <a:pt x="5628" y="3293"/>
                  </a:lnTo>
                  <a:lnTo>
                    <a:pt x="5624" y="3328"/>
                  </a:lnTo>
                  <a:lnTo>
                    <a:pt x="5612" y="3398"/>
                  </a:lnTo>
                  <a:lnTo>
                    <a:pt x="5608" y="3413"/>
                  </a:lnTo>
                  <a:lnTo>
                    <a:pt x="5606" y="3421"/>
                  </a:lnTo>
                  <a:lnTo>
                    <a:pt x="5605" y="3430"/>
                  </a:lnTo>
                  <a:lnTo>
                    <a:pt x="5598" y="3464"/>
                  </a:lnTo>
                  <a:lnTo>
                    <a:pt x="5582" y="3531"/>
                  </a:lnTo>
                  <a:lnTo>
                    <a:pt x="5565" y="3597"/>
                  </a:lnTo>
                  <a:lnTo>
                    <a:pt x="5547" y="3664"/>
                  </a:lnTo>
                  <a:lnTo>
                    <a:pt x="5526" y="3728"/>
                  </a:lnTo>
                  <a:lnTo>
                    <a:pt x="5515" y="3759"/>
                  </a:lnTo>
                  <a:lnTo>
                    <a:pt x="5509" y="3775"/>
                  </a:lnTo>
                  <a:lnTo>
                    <a:pt x="5505" y="3792"/>
                  </a:lnTo>
                  <a:lnTo>
                    <a:pt x="5481" y="3856"/>
                  </a:lnTo>
                  <a:lnTo>
                    <a:pt x="5468" y="3887"/>
                  </a:lnTo>
                  <a:lnTo>
                    <a:pt x="5457" y="3920"/>
                  </a:lnTo>
                  <a:lnTo>
                    <a:pt x="5407" y="4031"/>
                  </a:lnTo>
                  <a:lnTo>
                    <a:pt x="5353" y="4143"/>
                  </a:lnTo>
                  <a:lnTo>
                    <a:pt x="5301" y="4233"/>
                  </a:lnTo>
                  <a:lnTo>
                    <a:pt x="5245" y="4324"/>
                  </a:lnTo>
                  <a:lnTo>
                    <a:pt x="5186" y="4413"/>
                  </a:lnTo>
                  <a:lnTo>
                    <a:pt x="5154" y="4456"/>
                  </a:lnTo>
                  <a:lnTo>
                    <a:pt x="5138" y="4477"/>
                  </a:lnTo>
                  <a:lnTo>
                    <a:pt x="5124" y="4500"/>
                  </a:lnTo>
                  <a:lnTo>
                    <a:pt x="5090" y="4542"/>
                  </a:lnTo>
                  <a:lnTo>
                    <a:pt x="5057" y="4585"/>
                  </a:lnTo>
                  <a:lnTo>
                    <a:pt x="5039" y="4605"/>
                  </a:lnTo>
                  <a:lnTo>
                    <a:pt x="5030" y="4616"/>
                  </a:lnTo>
                  <a:lnTo>
                    <a:pt x="5022" y="4627"/>
                  </a:lnTo>
                  <a:lnTo>
                    <a:pt x="4986" y="4670"/>
                  </a:lnTo>
                  <a:lnTo>
                    <a:pt x="4949" y="4711"/>
                  </a:lnTo>
                  <a:lnTo>
                    <a:pt x="4913" y="4753"/>
                  </a:lnTo>
                  <a:lnTo>
                    <a:pt x="4836" y="4834"/>
                  </a:lnTo>
                  <a:lnTo>
                    <a:pt x="4781" y="4885"/>
                  </a:lnTo>
                  <a:lnTo>
                    <a:pt x="4727" y="4936"/>
                  </a:lnTo>
                  <a:lnTo>
                    <a:pt x="4712" y="4948"/>
                  </a:lnTo>
                  <a:lnTo>
                    <a:pt x="4698" y="4960"/>
                  </a:lnTo>
                  <a:lnTo>
                    <a:pt x="4671" y="4985"/>
                  </a:lnTo>
                  <a:lnTo>
                    <a:pt x="4617" y="5033"/>
                  </a:lnTo>
                  <a:lnTo>
                    <a:pt x="4553" y="5084"/>
                  </a:lnTo>
                  <a:lnTo>
                    <a:pt x="4490" y="5134"/>
                  </a:lnTo>
                  <a:lnTo>
                    <a:pt x="4460" y="5153"/>
                  </a:lnTo>
                  <a:lnTo>
                    <a:pt x="4432" y="5173"/>
                  </a:lnTo>
                  <a:lnTo>
                    <a:pt x="4402" y="5193"/>
                  </a:lnTo>
                  <a:lnTo>
                    <a:pt x="4374" y="5213"/>
                  </a:lnTo>
                  <a:lnTo>
                    <a:pt x="4315" y="5251"/>
                  </a:lnTo>
                  <a:lnTo>
                    <a:pt x="4257" y="5287"/>
                  </a:lnTo>
                  <a:lnTo>
                    <a:pt x="4197" y="5321"/>
                  </a:lnTo>
                  <a:lnTo>
                    <a:pt x="4166" y="5337"/>
                  </a:lnTo>
                  <a:lnTo>
                    <a:pt x="4137" y="5354"/>
                  </a:lnTo>
                  <a:lnTo>
                    <a:pt x="4076" y="5384"/>
                  </a:lnTo>
                  <a:lnTo>
                    <a:pt x="4060" y="5391"/>
                  </a:lnTo>
                  <a:lnTo>
                    <a:pt x="4055" y="5392"/>
                  </a:lnTo>
                  <a:lnTo>
                    <a:pt x="4052" y="5395"/>
                  </a:lnTo>
                  <a:lnTo>
                    <a:pt x="4045" y="5399"/>
                  </a:lnTo>
                  <a:lnTo>
                    <a:pt x="4016" y="5415"/>
                  </a:lnTo>
                </a:path>
              </a:pathLst>
            </a:custGeom>
            <a:noFill/>
            <a:ln w="36513">
              <a:solidFill>
                <a:srgbClr val="000000"/>
              </a:solidFill>
              <a:prstDash val="solid"/>
              <a:round/>
              <a:headEnd/>
              <a:tailEnd/>
            </a:ln>
          </p:spPr>
          <p:txBody>
            <a:bodyPr/>
            <a:lstStyle/>
            <a:p>
              <a:endParaRPr lang="en-GB"/>
            </a:p>
          </p:txBody>
        </p:sp>
        <p:sp>
          <p:nvSpPr>
            <p:cNvPr id="13940" name="Freeform 628"/>
            <p:cNvSpPr>
              <a:spLocks/>
            </p:cNvSpPr>
            <p:nvPr/>
          </p:nvSpPr>
          <p:spPr bwMode="auto">
            <a:xfrm>
              <a:off x="2313" y="1600"/>
              <a:ext cx="1133" cy="1133"/>
            </a:xfrm>
            <a:custGeom>
              <a:avLst/>
              <a:gdLst/>
              <a:ahLst/>
              <a:cxnLst>
                <a:cxn ang="0">
                  <a:pos x="2474" y="18"/>
                </a:cxn>
                <a:cxn ang="0">
                  <a:pos x="1934" y="135"/>
                </a:cxn>
                <a:cxn ang="0">
                  <a:pos x="1498" y="322"/>
                </a:cxn>
                <a:cxn ang="0">
                  <a:pos x="932" y="727"/>
                </a:cxn>
                <a:cxn ang="0">
                  <a:pos x="633" y="1040"/>
                </a:cxn>
                <a:cxn ang="0">
                  <a:pos x="260" y="1619"/>
                </a:cxn>
                <a:cxn ang="0">
                  <a:pos x="116" y="1999"/>
                </a:cxn>
                <a:cxn ang="0">
                  <a:pos x="13" y="2545"/>
                </a:cxn>
                <a:cxn ang="0">
                  <a:pos x="2" y="2978"/>
                </a:cxn>
                <a:cxn ang="0">
                  <a:pos x="38" y="3328"/>
                </a:cxn>
                <a:cxn ang="0">
                  <a:pos x="116" y="3664"/>
                </a:cxn>
                <a:cxn ang="0">
                  <a:pos x="231" y="3982"/>
                </a:cxn>
                <a:cxn ang="0">
                  <a:pos x="389" y="4282"/>
                </a:cxn>
                <a:cxn ang="0">
                  <a:pos x="588" y="4567"/>
                </a:cxn>
                <a:cxn ang="0">
                  <a:pos x="828" y="4836"/>
                </a:cxn>
                <a:cxn ang="0">
                  <a:pos x="1095" y="5073"/>
                </a:cxn>
                <a:cxn ang="0">
                  <a:pos x="1498" y="5339"/>
                </a:cxn>
                <a:cxn ang="0">
                  <a:pos x="1870" y="5505"/>
                </a:cxn>
                <a:cxn ang="0">
                  <a:pos x="2199" y="5598"/>
                </a:cxn>
                <a:cxn ang="0">
                  <a:pos x="2545" y="5651"/>
                </a:cxn>
                <a:cxn ang="0">
                  <a:pos x="2978" y="5661"/>
                </a:cxn>
                <a:cxn ang="0">
                  <a:pos x="3155" y="5646"/>
                </a:cxn>
                <a:cxn ang="0">
                  <a:pos x="3398" y="5612"/>
                </a:cxn>
                <a:cxn ang="0">
                  <a:pos x="3597" y="5565"/>
                </a:cxn>
                <a:cxn ang="0">
                  <a:pos x="3793" y="5505"/>
                </a:cxn>
                <a:cxn ang="0">
                  <a:pos x="4043" y="5401"/>
                </a:cxn>
                <a:cxn ang="0">
                  <a:pos x="4224" y="5305"/>
                </a:cxn>
                <a:cxn ang="0">
                  <a:pos x="4512" y="5116"/>
                </a:cxn>
                <a:cxn ang="0">
                  <a:pos x="4635" y="5016"/>
                </a:cxn>
                <a:cxn ang="0">
                  <a:pos x="4836" y="4836"/>
                </a:cxn>
                <a:cxn ang="0">
                  <a:pos x="5016" y="4635"/>
                </a:cxn>
                <a:cxn ang="0">
                  <a:pos x="5116" y="4511"/>
                </a:cxn>
                <a:cxn ang="0">
                  <a:pos x="5305" y="4223"/>
                </a:cxn>
                <a:cxn ang="0">
                  <a:pos x="5402" y="4043"/>
                </a:cxn>
                <a:cxn ang="0">
                  <a:pos x="5505" y="3792"/>
                </a:cxn>
                <a:cxn ang="0">
                  <a:pos x="5565" y="3597"/>
                </a:cxn>
                <a:cxn ang="0">
                  <a:pos x="5613" y="3398"/>
                </a:cxn>
                <a:cxn ang="0">
                  <a:pos x="5647" y="3155"/>
                </a:cxn>
                <a:cxn ang="0">
                  <a:pos x="5662" y="2978"/>
                </a:cxn>
                <a:cxn ang="0">
                  <a:pos x="5651" y="2545"/>
                </a:cxn>
                <a:cxn ang="0">
                  <a:pos x="5598" y="2199"/>
                </a:cxn>
                <a:cxn ang="0">
                  <a:pos x="5505" y="1870"/>
                </a:cxn>
                <a:cxn ang="0">
                  <a:pos x="5339" y="1498"/>
                </a:cxn>
                <a:cxn ang="0">
                  <a:pos x="5073" y="1094"/>
                </a:cxn>
                <a:cxn ang="0">
                  <a:pos x="4836" y="828"/>
                </a:cxn>
                <a:cxn ang="0">
                  <a:pos x="4567" y="587"/>
                </a:cxn>
                <a:cxn ang="0">
                  <a:pos x="4282" y="389"/>
                </a:cxn>
                <a:cxn ang="0">
                  <a:pos x="3982" y="231"/>
                </a:cxn>
                <a:cxn ang="0">
                  <a:pos x="3664" y="116"/>
                </a:cxn>
                <a:cxn ang="0">
                  <a:pos x="3329" y="37"/>
                </a:cxn>
                <a:cxn ang="0">
                  <a:pos x="2978" y="2"/>
                </a:cxn>
              </a:cxnLst>
              <a:rect l="0" t="0" r="r" b="b"/>
              <a:pathLst>
                <a:path w="5666" h="5666">
                  <a:moveTo>
                    <a:pt x="2834" y="1"/>
                  </a:moveTo>
                  <a:lnTo>
                    <a:pt x="2688" y="2"/>
                  </a:lnTo>
                  <a:lnTo>
                    <a:pt x="2615" y="6"/>
                  </a:lnTo>
                  <a:lnTo>
                    <a:pt x="2545" y="12"/>
                  </a:lnTo>
                  <a:lnTo>
                    <a:pt x="2474" y="18"/>
                  </a:lnTo>
                  <a:lnTo>
                    <a:pt x="2404" y="27"/>
                  </a:lnTo>
                  <a:lnTo>
                    <a:pt x="2267" y="51"/>
                  </a:lnTo>
                  <a:lnTo>
                    <a:pt x="2132" y="79"/>
                  </a:lnTo>
                  <a:lnTo>
                    <a:pt x="2000" y="116"/>
                  </a:lnTo>
                  <a:lnTo>
                    <a:pt x="1934" y="135"/>
                  </a:lnTo>
                  <a:lnTo>
                    <a:pt x="1870" y="158"/>
                  </a:lnTo>
                  <a:lnTo>
                    <a:pt x="1744" y="206"/>
                  </a:lnTo>
                  <a:lnTo>
                    <a:pt x="1681" y="231"/>
                  </a:lnTo>
                  <a:lnTo>
                    <a:pt x="1620" y="260"/>
                  </a:lnTo>
                  <a:lnTo>
                    <a:pt x="1498" y="322"/>
                  </a:lnTo>
                  <a:lnTo>
                    <a:pt x="1379" y="389"/>
                  </a:lnTo>
                  <a:lnTo>
                    <a:pt x="1265" y="465"/>
                  </a:lnTo>
                  <a:lnTo>
                    <a:pt x="1150" y="545"/>
                  </a:lnTo>
                  <a:lnTo>
                    <a:pt x="1040" y="633"/>
                  </a:lnTo>
                  <a:lnTo>
                    <a:pt x="932" y="727"/>
                  </a:lnTo>
                  <a:lnTo>
                    <a:pt x="879" y="776"/>
                  </a:lnTo>
                  <a:lnTo>
                    <a:pt x="828" y="828"/>
                  </a:lnTo>
                  <a:lnTo>
                    <a:pt x="776" y="879"/>
                  </a:lnTo>
                  <a:lnTo>
                    <a:pt x="727" y="932"/>
                  </a:lnTo>
                  <a:lnTo>
                    <a:pt x="633" y="1040"/>
                  </a:lnTo>
                  <a:lnTo>
                    <a:pt x="546" y="1150"/>
                  </a:lnTo>
                  <a:lnTo>
                    <a:pt x="465" y="1264"/>
                  </a:lnTo>
                  <a:lnTo>
                    <a:pt x="389" y="1379"/>
                  </a:lnTo>
                  <a:lnTo>
                    <a:pt x="322" y="1498"/>
                  </a:lnTo>
                  <a:lnTo>
                    <a:pt x="260" y="1619"/>
                  </a:lnTo>
                  <a:lnTo>
                    <a:pt x="231" y="1681"/>
                  </a:lnTo>
                  <a:lnTo>
                    <a:pt x="207" y="1744"/>
                  </a:lnTo>
                  <a:lnTo>
                    <a:pt x="158" y="1870"/>
                  </a:lnTo>
                  <a:lnTo>
                    <a:pt x="135" y="1934"/>
                  </a:lnTo>
                  <a:lnTo>
                    <a:pt x="116" y="1999"/>
                  </a:lnTo>
                  <a:lnTo>
                    <a:pt x="79" y="2132"/>
                  </a:lnTo>
                  <a:lnTo>
                    <a:pt x="51" y="2267"/>
                  </a:lnTo>
                  <a:lnTo>
                    <a:pt x="27" y="2404"/>
                  </a:lnTo>
                  <a:lnTo>
                    <a:pt x="18" y="2473"/>
                  </a:lnTo>
                  <a:lnTo>
                    <a:pt x="13" y="2545"/>
                  </a:lnTo>
                  <a:lnTo>
                    <a:pt x="6" y="2615"/>
                  </a:lnTo>
                  <a:lnTo>
                    <a:pt x="2" y="2688"/>
                  </a:lnTo>
                  <a:lnTo>
                    <a:pt x="1" y="2834"/>
                  </a:lnTo>
                  <a:lnTo>
                    <a:pt x="0" y="2905"/>
                  </a:lnTo>
                  <a:lnTo>
                    <a:pt x="2" y="2978"/>
                  </a:lnTo>
                  <a:lnTo>
                    <a:pt x="6" y="3049"/>
                  </a:lnTo>
                  <a:lnTo>
                    <a:pt x="13" y="3121"/>
                  </a:lnTo>
                  <a:lnTo>
                    <a:pt x="18" y="3190"/>
                  </a:lnTo>
                  <a:lnTo>
                    <a:pt x="27" y="3260"/>
                  </a:lnTo>
                  <a:lnTo>
                    <a:pt x="38" y="3328"/>
                  </a:lnTo>
                  <a:lnTo>
                    <a:pt x="51" y="3398"/>
                  </a:lnTo>
                  <a:lnTo>
                    <a:pt x="64" y="3465"/>
                  </a:lnTo>
                  <a:lnTo>
                    <a:pt x="79" y="3531"/>
                  </a:lnTo>
                  <a:lnTo>
                    <a:pt x="96" y="3597"/>
                  </a:lnTo>
                  <a:lnTo>
                    <a:pt x="116" y="3664"/>
                  </a:lnTo>
                  <a:lnTo>
                    <a:pt x="135" y="3728"/>
                  </a:lnTo>
                  <a:lnTo>
                    <a:pt x="158" y="3792"/>
                  </a:lnTo>
                  <a:lnTo>
                    <a:pt x="180" y="3856"/>
                  </a:lnTo>
                  <a:lnTo>
                    <a:pt x="207" y="3920"/>
                  </a:lnTo>
                  <a:lnTo>
                    <a:pt x="231" y="3982"/>
                  </a:lnTo>
                  <a:lnTo>
                    <a:pt x="260" y="4043"/>
                  </a:lnTo>
                  <a:lnTo>
                    <a:pt x="289" y="4103"/>
                  </a:lnTo>
                  <a:lnTo>
                    <a:pt x="322" y="4164"/>
                  </a:lnTo>
                  <a:lnTo>
                    <a:pt x="354" y="4223"/>
                  </a:lnTo>
                  <a:lnTo>
                    <a:pt x="389" y="4282"/>
                  </a:lnTo>
                  <a:lnTo>
                    <a:pt x="425" y="4340"/>
                  </a:lnTo>
                  <a:lnTo>
                    <a:pt x="465" y="4399"/>
                  </a:lnTo>
                  <a:lnTo>
                    <a:pt x="504" y="4455"/>
                  </a:lnTo>
                  <a:lnTo>
                    <a:pt x="546" y="4511"/>
                  </a:lnTo>
                  <a:lnTo>
                    <a:pt x="588" y="4567"/>
                  </a:lnTo>
                  <a:lnTo>
                    <a:pt x="633" y="4622"/>
                  </a:lnTo>
                  <a:lnTo>
                    <a:pt x="678" y="4676"/>
                  </a:lnTo>
                  <a:lnTo>
                    <a:pt x="727" y="4730"/>
                  </a:lnTo>
                  <a:lnTo>
                    <a:pt x="776" y="4782"/>
                  </a:lnTo>
                  <a:lnTo>
                    <a:pt x="828" y="4836"/>
                  </a:lnTo>
                  <a:lnTo>
                    <a:pt x="879" y="4885"/>
                  </a:lnTo>
                  <a:lnTo>
                    <a:pt x="932" y="4934"/>
                  </a:lnTo>
                  <a:lnTo>
                    <a:pt x="986" y="4982"/>
                  </a:lnTo>
                  <a:lnTo>
                    <a:pt x="1040" y="5028"/>
                  </a:lnTo>
                  <a:lnTo>
                    <a:pt x="1095" y="5073"/>
                  </a:lnTo>
                  <a:lnTo>
                    <a:pt x="1150" y="5116"/>
                  </a:lnTo>
                  <a:lnTo>
                    <a:pt x="1265" y="5197"/>
                  </a:lnTo>
                  <a:lnTo>
                    <a:pt x="1321" y="5235"/>
                  </a:lnTo>
                  <a:lnTo>
                    <a:pt x="1379" y="5271"/>
                  </a:lnTo>
                  <a:lnTo>
                    <a:pt x="1498" y="5339"/>
                  </a:lnTo>
                  <a:lnTo>
                    <a:pt x="1558" y="5371"/>
                  </a:lnTo>
                  <a:lnTo>
                    <a:pt x="1620" y="5401"/>
                  </a:lnTo>
                  <a:lnTo>
                    <a:pt x="1681" y="5430"/>
                  </a:lnTo>
                  <a:lnTo>
                    <a:pt x="1744" y="5457"/>
                  </a:lnTo>
                  <a:lnTo>
                    <a:pt x="1870" y="5505"/>
                  </a:lnTo>
                  <a:lnTo>
                    <a:pt x="1934" y="5526"/>
                  </a:lnTo>
                  <a:lnTo>
                    <a:pt x="2000" y="5547"/>
                  </a:lnTo>
                  <a:lnTo>
                    <a:pt x="2065" y="5565"/>
                  </a:lnTo>
                  <a:lnTo>
                    <a:pt x="2132" y="5582"/>
                  </a:lnTo>
                  <a:lnTo>
                    <a:pt x="2199" y="5598"/>
                  </a:lnTo>
                  <a:lnTo>
                    <a:pt x="2267" y="5612"/>
                  </a:lnTo>
                  <a:lnTo>
                    <a:pt x="2335" y="5624"/>
                  </a:lnTo>
                  <a:lnTo>
                    <a:pt x="2404" y="5634"/>
                  </a:lnTo>
                  <a:lnTo>
                    <a:pt x="2474" y="5643"/>
                  </a:lnTo>
                  <a:lnTo>
                    <a:pt x="2545" y="5651"/>
                  </a:lnTo>
                  <a:lnTo>
                    <a:pt x="2615" y="5657"/>
                  </a:lnTo>
                  <a:lnTo>
                    <a:pt x="2688" y="5661"/>
                  </a:lnTo>
                  <a:lnTo>
                    <a:pt x="2834" y="5666"/>
                  </a:lnTo>
                  <a:lnTo>
                    <a:pt x="2906" y="5663"/>
                  </a:lnTo>
                  <a:lnTo>
                    <a:pt x="2978" y="5661"/>
                  </a:lnTo>
                  <a:lnTo>
                    <a:pt x="3050" y="5657"/>
                  </a:lnTo>
                  <a:lnTo>
                    <a:pt x="3067" y="5654"/>
                  </a:lnTo>
                  <a:lnTo>
                    <a:pt x="3085" y="5653"/>
                  </a:lnTo>
                  <a:lnTo>
                    <a:pt x="3121" y="5651"/>
                  </a:lnTo>
                  <a:lnTo>
                    <a:pt x="3155" y="5646"/>
                  </a:lnTo>
                  <a:lnTo>
                    <a:pt x="3172" y="5644"/>
                  </a:lnTo>
                  <a:lnTo>
                    <a:pt x="3190" y="5643"/>
                  </a:lnTo>
                  <a:lnTo>
                    <a:pt x="3261" y="5634"/>
                  </a:lnTo>
                  <a:lnTo>
                    <a:pt x="3329" y="5624"/>
                  </a:lnTo>
                  <a:lnTo>
                    <a:pt x="3398" y="5612"/>
                  </a:lnTo>
                  <a:lnTo>
                    <a:pt x="3414" y="5608"/>
                  </a:lnTo>
                  <a:lnTo>
                    <a:pt x="3431" y="5604"/>
                  </a:lnTo>
                  <a:lnTo>
                    <a:pt x="3465" y="5598"/>
                  </a:lnTo>
                  <a:lnTo>
                    <a:pt x="3532" y="5582"/>
                  </a:lnTo>
                  <a:lnTo>
                    <a:pt x="3597" y="5565"/>
                  </a:lnTo>
                  <a:lnTo>
                    <a:pt x="3664" y="5547"/>
                  </a:lnTo>
                  <a:lnTo>
                    <a:pt x="3728" y="5526"/>
                  </a:lnTo>
                  <a:lnTo>
                    <a:pt x="3760" y="5515"/>
                  </a:lnTo>
                  <a:lnTo>
                    <a:pt x="3776" y="5509"/>
                  </a:lnTo>
                  <a:lnTo>
                    <a:pt x="3793" y="5505"/>
                  </a:lnTo>
                  <a:lnTo>
                    <a:pt x="3856" y="5481"/>
                  </a:lnTo>
                  <a:lnTo>
                    <a:pt x="3888" y="5468"/>
                  </a:lnTo>
                  <a:lnTo>
                    <a:pt x="3921" y="5457"/>
                  </a:lnTo>
                  <a:lnTo>
                    <a:pt x="3982" y="5430"/>
                  </a:lnTo>
                  <a:lnTo>
                    <a:pt x="4043" y="5401"/>
                  </a:lnTo>
                  <a:lnTo>
                    <a:pt x="4073" y="5386"/>
                  </a:lnTo>
                  <a:lnTo>
                    <a:pt x="4087" y="5378"/>
                  </a:lnTo>
                  <a:lnTo>
                    <a:pt x="4103" y="5371"/>
                  </a:lnTo>
                  <a:lnTo>
                    <a:pt x="4165" y="5339"/>
                  </a:lnTo>
                  <a:lnTo>
                    <a:pt x="4224" y="5305"/>
                  </a:lnTo>
                  <a:lnTo>
                    <a:pt x="4282" y="5271"/>
                  </a:lnTo>
                  <a:lnTo>
                    <a:pt x="4340" y="5235"/>
                  </a:lnTo>
                  <a:lnTo>
                    <a:pt x="4399" y="5197"/>
                  </a:lnTo>
                  <a:lnTo>
                    <a:pt x="4455" y="5157"/>
                  </a:lnTo>
                  <a:lnTo>
                    <a:pt x="4512" y="5116"/>
                  </a:lnTo>
                  <a:lnTo>
                    <a:pt x="4567" y="5073"/>
                  </a:lnTo>
                  <a:lnTo>
                    <a:pt x="4594" y="5050"/>
                  </a:lnTo>
                  <a:lnTo>
                    <a:pt x="4608" y="5039"/>
                  </a:lnTo>
                  <a:lnTo>
                    <a:pt x="4623" y="5028"/>
                  </a:lnTo>
                  <a:lnTo>
                    <a:pt x="4635" y="5016"/>
                  </a:lnTo>
                  <a:lnTo>
                    <a:pt x="4649" y="5005"/>
                  </a:lnTo>
                  <a:lnTo>
                    <a:pt x="4676" y="4982"/>
                  </a:lnTo>
                  <a:lnTo>
                    <a:pt x="4730" y="4934"/>
                  </a:lnTo>
                  <a:lnTo>
                    <a:pt x="4783" y="4885"/>
                  </a:lnTo>
                  <a:lnTo>
                    <a:pt x="4836" y="4836"/>
                  </a:lnTo>
                  <a:lnTo>
                    <a:pt x="4886" y="4782"/>
                  </a:lnTo>
                  <a:lnTo>
                    <a:pt x="4935" y="4730"/>
                  </a:lnTo>
                  <a:lnTo>
                    <a:pt x="4982" y="4676"/>
                  </a:lnTo>
                  <a:lnTo>
                    <a:pt x="5005" y="4648"/>
                  </a:lnTo>
                  <a:lnTo>
                    <a:pt x="5016" y="4635"/>
                  </a:lnTo>
                  <a:lnTo>
                    <a:pt x="5029" y="4622"/>
                  </a:lnTo>
                  <a:lnTo>
                    <a:pt x="5039" y="4608"/>
                  </a:lnTo>
                  <a:lnTo>
                    <a:pt x="5050" y="4594"/>
                  </a:lnTo>
                  <a:lnTo>
                    <a:pt x="5073" y="4567"/>
                  </a:lnTo>
                  <a:lnTo>
                    <a:pt x="5116" y="4511"/>
                  </a:lnTo>
                  <a:lnTo>
                    <a:pt x="5157" y="4455"/>
                  </a:lnTo>
                  <a:lnTo>
                    <a:pt x="5198" y="4399"/>
                  </a:lnTo>
                  <a:lnTo>
                    <a:pt x="5235" y="4340"/>
                  </a:lnTo>
                  <a:lnTo>
                    <a:pt x="5271" y="4282"/>
                  </a:lnTo>
                  <a:lnTo>
                    <a:pt x="5305" y="4223"/>
                  </a:lnTo>
                  <a:lnTo>
                    <a:pt x="5339" y="4164"/>
                  </a:lnTo>
                  <a:lnTo>
                    <a:pt x="5371" y="4103"/>
                  </a:lnTo>
                  <a:lnTo>
                    <a:pt x="5378" y="4087"/>
                  </a:lnTo>
                  <a:lnTo>
                    <a:pt x="5386" y="4072"/>
                  </a:lnTo>
                  <a:lnTo>
                    <a:pt x="5402" y="4043"/>
                  </a:lnTo>
                  <a:lnTo>
                    <a:pt x="5430" y="3982"/>
                  </a:lnTo>
                  <a:lnTo>
                    <a:pt x="5457" y="3920"/>
                  </a:lnTo>
                  <a:lnTo>
                    <a:pt x="5469" y="3888"/>
                  </a:lnTo>
                  <a:lnTo>
                    <a:pt x="5481" y="3856"/>
                  </a:lnTo>
                  <a:lnTo>
                    <a:pt x="5505" y="3792"/>
                  </a:lnTo>
                  <a:lnTo>
                    <a:pt x="5510" y="3775"/>
                  </a:lnTo>
                  <a:lnTo>
                    <a:pt x="5515" y="3759"/>
                  </a:lnTo>
                  <a:lnTo>
                    <a:pt x="5527" y="3728"/>
                  </a:lnTo>
                  <a:lnTo>
                    <a:pt x="5547" y="3664"/>
                  </a:lnTo>
                  <a:lnTo>
                    <a:pt x="5565" y="3597"/>
                  </a:lnTo>
                  <a:lnTo>
                    <a:pt x="5582" y="3531"/>
                  </a:lnTo>
                  <a:lnTo>
                    <a:pt x="5598" y="3465"/>
                  </a:lnTo>
                  <a:lnTo>
                    <a:pt x="5605" y="3430"/>
                  </a:lnTo>
                  <a:lnTo>
                    <a:pt x="5608" y="3413"/>
                  </a:lnTo>
                  <a:lnTo>
                    <a:pt x="5613" y="3398"/>
                  </a:lnTo>
                  <a:lnTo>
                    <a:pt x="5624" y="3328"/>
                  </a:lnTo>
                  <a:lnTo>
                    <a:pt x="5634" y="3260"/>
                  </a:lnTo>
                  <a:lnTo>
                    <a:pt x="5643" y="3190"/>
                  </a:lnTo>
                  <a:lnTo>
                    <a:pt x="5645" y="3172"/>
                  </a:lnTo>
                  <a:lnTo>
                    <a:pt x="5647" y="3155"/>
                  </a:lnTo>
                  <a:lnTo>
                    <a:pt x="5651" y="3121"/>
                  </a:lnTo>
                  <a:lnTo>
                    <a:pt x="5654" y="3085"/>
                  </a:lnTo>
                  <a:lnTo>
                    <a:pt x="5655" y="3066"/>
                  </a:lnTo>
                  <a:lnTo>
                    <a:pt x="5657" y="3049"/>
                  </a:lnTo>
                  <a:lnTo>
                    <a:pt x="5662" y="2978"/>
                  </a:lnTo>
                  <a:lnTo>
                    <a:pt x="5664" y="2905"/>
                  </a:lnTo>
                  <a:lnTo>
                    <a:pt x="5666" y="2834"/>
                  </a:lnTo>
                  <a:lnTo>
                    <a:pt x="5662" y="2688"/>
                  </a:lnTo>
                  <a:lnTo>
                    <a:pt x="5657" y="2615"/>
                  </a:lnTo>
                  <a:lnTo>
                    <a:pt x="5651" y="2545"/>
                  </a:lnTo>
                  <a:lnTo>
                    <a:pt x="5643" y="2473"/>
                  </a:lnTo>
                  <a:lnTo>
                    <a:pt x="5634" y="2404"/>
                  </a:lnTo>
                  <a:lnTo>
                    <a:pt x="5624" y="2335"/>
                  </a:lnTo>
                  <a:lnTo>
                    <a:pt x="5613" y="2267"/>
                  </a:lnTo>
                  <a:lnTo>
                    <a:pt x="5598" y="2199"/>
                  </a:lnTo>
                  <a:lnTo>
                    <a:pt x="5582" y="2132"/>
                  </a:lnTo>
                  <a:lnTo>
                    <a:pt x="5565" y="2065"/>
                  </a:lnTo>
                  <a:lnTo>
                    <a:pt x="5547" y="1999"/>
                  </a:lnTo>
                  <a:lnTo>
                    <a:pt x="5527" y="1934"/>
                  </a:lnTo>
                  <a:lnTo>
                    <a:pt x="5505" y="1870"/>
                  </a:lnTo>
                  <a:lnTo>
                    <a:pt x="5457" y="1744"/>
                  </a:lnTo>
                  <a:lnTo>
                    <a:pt x="5430" y="1681"/>
                  </a:lnTo>
                  <a:lnTo>
                    <a:pt x="5402" y="1619"/>
                  </a:lnTo>
                  <a:lnTo>
                    <a:pt x="5371" y="1558"/>
                  </a:lnTo>
                  <a:lnTo>
                    <a:pt x="5339" y="1498"/>
                  </a:lnTo>
                  <a:lnTo>
                    <a:pt x="5271" y="1379"/>
                  </a:lnTo>
                  <a:lnTo>
                    <a:pt x="5235" y="1321"/>
                  </a:lnTo>
                  <a:lnTo>
                    <a:pt x="5198" y="1264"/>
                  </a:lnTo>
                  <a:lnTo>
                    <a:pt x="5116" y="1150"/>
                  </a:lnTo>
                  <a:lnTo>
                    <a:pt x="5073" y="1094"/>
                  </a:lnTo>
                  <a:lnTo>
                    <a:pt x="5029" y="1040"/>
                  </a:lnTo>
                  <a:lnTo>
                    <a:pt x="4982" y="985"/>
                  </a:lnTo>
                  <a:lnTo>
                    <a:pt x="4935" y="932"/>
                  </a:lnTo>
                  <a:lnTo>
                    <a:pt x="4886" y="879"/>
                  </a:lnTo>
                  <a:lnTo>
                    <a:pt x="4836" y="828"/>
                  </a:lnTo>
                  <a:lnTo>
                    <a:pt x="4783" y="776"/>
                  </a:lnTo>
                  <a:lnTo>
                    <a:pt x="4730" y="727"/>
                  </a:lnTo>
                  <a:lnTo>
                    <a:pt x="4676" y="678"/>
                  </a:lnTo>
                  <a:lnTo>
                    <a:pt x="4623" y="633"/>
                  </a:lnTo>
                  <a:lnTo>
                    <a:pt x="4567" y="587"/>
                  </a:lnTo>
                  <a:lnTo>
                    <a:pt x="4512" y="545"/>
                  </a:lnTo>
                  <a:lnTo>
                    <a:pt x="4455" y="504"/>
                  </a:lnTo>
                  <a:lnTo>
                    <a:pt x="4399" y="465"/>
                  </a:lnTo>
                  <a:lnTo>
                    <a:pt x="4340" y="425"/>
                  </a:lnTo>
                  <a:lnTo>
                    <a:pt x="4282" y="389"/>
                  </a:lnTo>
                  <a:lnTo>
                    <a:pt x="4224" y="354"/>
                  </a:lnTo>
                  <a:lnTo>
                    <a:pt x="4165" y="322"/>
                  </a:lnTo>
                  <a:lnTo>
                    <a:pt x="4103" y="289"/>
                  </a:lnTo>
                  <a:lnTo>
                    <a:pt x="4043" y="260"/>
                  </a:lnTo>
                  <a:lnTo>
                    <a:pt x="3982" y="231"/>
                  </a:lnTo>
                  <a:lnTo>
                    <a:pt x="3921" y="206"/>
                  </a:lnTo>
                  <a:lnTo>
                    <a:pt x="3856" y="180"/>
                  </a:lnTo>
                  <a:lnTo>
                    <a:pt x="3793" y="158"/>
                  </a:lnTo>
                  <a:lnTo>
                    <a:pt x="3728" y="135"/>
                  </a:lnTo>
                  <a:lnTo>
                    <a:pt x="3664" y="116"/>
                  </a:lnTo>
                  <a:lnTo>
                    <a:pt x="3597" y="96"/>
                  </a:lnTo>
                  <a:lnTo>
                    <a:pt x="3532" y="79"/>
                  </a:lnTo>
                  <a:lnTo>
                    <a:pt x="3465" y="64"/>
                  </a:lnTo>
                  <a:lnTo>
                    <a:pt x="3398" y="51"/>
                  </a:lnTo>
                  <a:lnTo>
                    <a:pt x="3329" y="37"/>
                  </a:lnTo>
                  <a:lnTo>
                    <a:pt x="3261" y="27"/>
                  </a:lnTo>
                  <a:lnTo>
                    <a:pt x="3190" y="18"/>
                  </a:lnTo>
                  <a:lnTo>
                    <a:pt x="3121" y="12"/>
                  </a:lnTo>
                  <a:lnTo>
                    <a:pt x="3050" y="6"/>
                  </a:lnTo>
                  <a:lnTo>
                    <a:pt x="2978" y="2"/>
                  </a:lnTo>
                  <a:lnTo>
                    <a:pt x="2906" y="0"/>
                  </a:lnTo>
                  <a:lnTo>
                    <a:pt x="2834" y="1"/>
                  </a:lnTo>
                </a:path>
              </a:pathLst>
            </a:custGeom>
            <a:noFill/>
            <a:ln w="36513">
              <a:solidFill>
                <a:srgbClr val="000000"/>
              </a:solidFill>
              <a:prstDash val="solid"/>
              <a:round/>
              <a:headEnd/>
              <a:tailEnd/>
            </a:ln>
          </p:spPr>
          <p:txBody>
            <a:bodyPr/>
            <a:lstStyle/>
            <a:p>
              <a:endParaRPr lang="en-GB"/>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childTnLst>
                                </p:cTn>
                              </p:par>
                              <p:par>
                                <p:cTn id="9" presetID="63" presetClass="path" presetSubtype="0" fill="hold" nodeType="withEffect">
                                  <p:stCondLst>
                                    <p:cond delay="0"/>
                                  </p:stCondLst>
                                  <p:childTnLst>
                                    <p:animMotion origin="layout" path="M -0.16666 0.00093 L -3.33333E-6 0.00093 " pathEditMode="relative" rAng="0" ptsTypes="AA">
                                      <p:cBhvr>
                                        <p:cTn id="10" dur="500" fill="hold"/>
                                        <p:tgtEl>
                                          <p:spTgt spid="5"/>
                                        </p:tgtEl>
                                        <p:attrNameLst>
                                          <p:attrName>ppt_x</p:attrName>
                                          <p:attrName>ppt_y</p:attrName>
                                        </p:attrNameLst>
                                      </p:cBhvr>
                                      <p:rCtr x="83"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noChangeAspect="1"/>
          </p:cNvGrpSpPr>
          <p:nvPr/>
        </p:nvGrpSpPr>
        <p:grpSpPr bwMode="auto">
          <a:xfrm>
            <a:off x="2047875" y="1138238"/>
            <a:ext cx="7162800" cy="5792787"/>
            <a:chOff x="1290" y="717"/>
            <a:chExt cx="4512" cy="3649"/>
          </a:xfrm>
        </p:grpSpPr>
        <p:sp>
          <p:nvSpPr>
            <p:cNvPr id="15363" name="AutoShape 3"/>
            <p:cNvSpPr>
              <a:spLocks noChangeAspect="1" noChangeArrowheads="1" noTextEdit="1"/>
            </p:cNvSpPr>
            <p:nvPr/>
          </p:nvSpPr>
          <p:spPr bwMode="auto">
            <a:xfrm>
              <a:off x="1290" y="717"/>
              <a:ext cx="4512" cy="3649"/>
            </a:xfrm>
            <a:prstGeom prst="rect">
              <a:avLst/>
            </a:prstGeom>
            <a:noFill/>
            <a:ln w="9525">
              <a:noFill/>
              <a:miter lim="800000"/>
              <a:headEnd/>
              <a:tailEnd/>
            </a:ln>
          </p:spPr>
          <p:txBody>
            <a:bodyPr/>
            <a:lstStyle/>
            <a:p>
              <a:endParaRPr lang="en-GB"/>
            </a:p>
          </p:txBody>
        </p:sp>
        <p:grpSp>
          <p:nvGrpSpPr>
            <p:cNvPr id="3" name="Group 4"/>
            <p:cNvGrpSpPr>
              <a:grpSpLocks/>
            </p:cNvGrpSpPr>
            <p:nvPr/>
          </p:nvGrpSpPr>
          <p:grpSpPr bwMode="auto">
            <a:xfrm>
              <a:off x="1309" y="736"/>
              <a:ext cx="4474" cy="3611"/>
              <a:chOff x="1309" y="736"/>
              <a:chExt cx="4474" cy="3611"/>
            </a:xfrm>
          </p:grpSpPr>
          <p:sp>
            <p:nvSpPr>
              <p:cNvPr id="15365" name="Freeform 5"/>
              <p:cNvSpPr>
                <a:spLocks/>
              </p:cNvSpPr>
              <p:nvPr/>
            </p:nvSpPr>
            <p:spPr bwMode="auto">
              <a:xfrm>
                <a:off x="5398" y="736"/>
                <a:ext cx="363" cy="192"/>
              </a:xfrm>
              <a:custGeom>
                <a:avLst/>
                <a:gdLst/>
                <a:ahLst/>
                <a:cxnLst>
                  <a:cxn ang="0">
                    <a:pos x="889" y="118"/>
                  </a:cxn>
                  <a:cxn ang="0">
                    <a:pos x="889" y="57"/>
                  </a:cxn>
                  <a:cxn ang="0">
                    <a:pos x="889" y="29"/>
                  </a:cxn>
                  <a:cxn ang="0">
                    <a:pos x="739" y="0"/>
                  </a:cxn>
                  <a:cxn ang="0">
                    <a:pos x="682" y="29"/>
                  </a:cxn>
                  <a:cxn ang="0">
                    <a:pos x="502" y="0"/>
                  </a:cxn>
                  <a:cxn ang="0">
                    <a:pos x="237" y="29"/>
                  </a:cxn>
                  <a:cxn ang="0">
                    <a:pos x="265" y="87"/>
                  </a:cxn>
                  <a:cxn ang="0">
                    <a:pos x="295" y="148"/>
                  </a:cxn>
                  <a:cxn ang="0">
                    <a:pos x="207" y="118"/>
                  </a:cxn>
                  <a:cxn ang="0">
                    <a:pos x="147" y="148"/>
                  </a:cxn>
                  <a:cxn ang="0">
                    <a:pos x="147" y="175"/>
                  </a:cxn>
                  <a:cxn ang="0">
                    <a:pos x="207" y="175"/>
                  </a:cxn>
                  <a:cxn ang="0">
                    <a:pos x="265" y="206"/>
                  </a:cxn>
                  <a:cxn ang="0">
                    <a:pos x="207" y="236"/>
                  </a:cxn>
                  <a:cxn ang="0">
                    <a:pos x="237" y="295"/>
                  </a:cxn>
                  <a:cxn ang="0">
                    <a:pos x="207" y="325"/>
                  </a:cxn>
                  <a:cxn ang="0">
                    <a:pos x="118" y="355"/>
                  </a:cxn>
                  <a:cxn ang="0">
                    <a:pos x="59" y="355"/>
                  </a:cxn>
                  <a:cxn ang="0">
                    <a:pos x="0" y="413"/>
                  </a:cxn>
                  <a:cxn ang="0">
                    <a:pos x="118" y="503"/>
                  </a:cxn>
                  <a:cxn ang="0">
                    <a:pos x="237" y="531"/>
                  </a:cxn>
                  <a:cxn ang="0">
                    <a:pos x="295" y="503"/>
                  </a:cxn>
                  <a:cxn ang="0">
                    <a:pos x="384" y="531"/>
                  </a:cxn>
                  <a:cxn ang="0">
                    <a:pos x="414" y="531"/>
                  </a:cxn>
                  <a:cxn ang="0">
                    <a:pos x="444" y="531"/>
                  </a:cxn>
                  <a:cxn ang="0">
                    <a:pos x="502" y="561"/>
                  </a:cxn>
                  <a:cxn ang="0">
                    <a:pos x="562" y="531"/>
                  </a:cxn>
                  <a:cxn ang="0">
                    <a:pos x="532" y="591"/>
                  </a:cxn>
                  <a:cxn ang="0">
                    <a:pos x="593" y="591"/>
                  </a:cxn>
                  <a:cxn ang="0">
                    <a:pos x="593" y="621"/>
                  </a:cxn>
                  <a:cxn ang="0">
                    <a:pos x="593" y="650"/>
                  </a:cxn>
                  <a:cxn ang="0">
                    <a:pos x="651" y="709"/>
                  </a:cxn>
                  <a:cxn ang="0">
                    <a:pos x="858" y="740"/>
                  </a:cxn>
                  <a:cxn ang="0">
                    <a:pos x="976" y="768"/>
                  </a:cxn>
                  <a:cxn ang="0">
                    <a:pos x="1037" y="740"/>
                  </a:cxn>
                  <a:cxn ang="0">
                    <a:pos x="1125" y="768"/>
                  </a:cxn>
                  <a:cxn ang="0">
                    <a:pos x="1183" y="768"/>
                  </a:cxn>
                  <a:cxn ang="0">
                    <a:pos x="1183" y="740"/>
                  </a:cxn>
                  <a:cxn ang="0">
                    <a:pos x="1274" y="768"/>
                  </a:cxn>
                  <a:cxn ang="0">
                    <a:pos x="1362" y="740"/>
                  </a:cxn>
                  <a:cxn ang="0">
                    <a:pos x="1421" y="768"/>
                  </a:cxn>
                  <a:cxn ang="0">
                    <a:pos x="1421" y="709"/>
                  </a:cxn>
                  <a:cxn ang="0">
                    <a:pos x="1302" y="680"/>
                  </a:cxn>
                  <a:cxn ang="0">
                    <a:pos x="1244" y="650"/>
                  </a:cxn>
                  <a:cxn ang="0">
                    <a:pos x="1125" y="621"/>
                  </a:cxn>
                  <a:cxn ang="0">
                    <a:pos x="1007" y="531"/>
                  </a:cxn>
                  <a:cxn ang="0">
                    <a:pos x="918" y="473"/>
                  </a:cxn>
                  <a:cxn ang="0">
                    <a:pos x="830" y="325"/>
                  </a:cxn>
                  <a:cxn ang="0">
                    <a:pos x="800" y="266"/>
                  </a:cxn>
                  <a:cxn ang="0">
                    <a:pos x="830" y="206"/>
                  </a:cxn>
                  <a:cxn ang="0">
                    <a:pos x="830" y="148"/>
                  </a:cxn>
                  <a:cxn ang="0">
                    <a:pos x="889" y="148"/>
                  </a:cxn>
                </a:cxnLst>
                <a:rect l="0" t="0" r="r" b="b"/>
                <a:pathLst>
                  <a:path w="1451" h="768">
                    <a:moveTo>
                      <a:pt x="889" y="148"/>
                    </a:moveTo>
                    <a:lnTo>
                      <a:pt x="889" y="118"/>
                    </a:lnTo>
                    <a:lnTo>
                      <a:pt x="830" y="118"/>
                    </a:lnTo>
                    <a:lnTo>
                      <a:pt x="889" y="57"/>
                    </a:lnTo>
                    <a:lnTo>
                      <a:pt x="918" y="57"/>
                    </a:lnTo>
                    <a:lnTo>
                      <a:pt x="889" y="29"/>
                    </a:lnTo>
                    <a:lnTo>
                      <a:pt x="769" y="29"/>
                    </a:lnTo>
                    <a:lnTo>
                      <a:pt x="739" y="0"/>
                    </a:lnTo>
                    <a:lnTo>
                      <a:pt x="711" y="0"/>
                    </a:lnTo>
                    <a:lnTo>
                      <a:pt x="682" y="29"/>
                    </a:lnTo>
                    <a:lnTo>
                      <a:pt x="651" y="0"/>
                    </a:lnTo>
                    <a:lnTo>
                      <a:pt x="502" y="0"/>
                    </a:lnTo>
                    <a:lnTo>
                      <a:pt x="474" y="29"/>
                    </a:lnTo>
                    <a:lnTo>
                      <a:pt x="237" y="29"/>
                    </a:lnTo>
                    <a:lnTo>
                      <a:pt x="237" y="87"/>
                    </a:lnTo>
                    <a:lnTo>
                      <a:pt x="265" y="87"/>
                    </a:lnTo>
                    <a:lnTo>
                      <a:pt x="265" y="118"/>
                    </a:lnTo>
                    <a:lnTo>
                      <a:pt x="295" y="148"/>
                    </a:lnTo>
                    <a:lnTo>
                      <a:pt x="237" y="118"/>
                    </a:lnTo>
                    <a:lnTo>
                      <a:pt x="207" y="118"/>
                    </a:lnTo>
                    <a:lnTo>
                      <a:pt x="177" y="148"/>
                    </a:lnTo>
                    <a:lnTo>
                      <a:pt x="147" y="148"/>
                    </a:lnTo>
                    <a:lnTo>
                      <a:pt x="118" y="175"/>
                    </a:lnTo>
                    <a:lnTo>
                      <a:pt x="147" y="175"/>
                    </a:lnTo>
                    <a:lnTo>
                      <a:pt x="177" y="206"/>
                    </a:lnTo>
                    <a:lnTo>
                      <a:pt x="207" y="175"/>
                    </a:lnTo>
                    <a:lnTo>
                      <a:pt x="237" y="175"/>
                    </a:lnTo>
                    <a:lnTo>
                      <a:pt x="265" y="206"/>
                    </a:lnTo>
                    <a:lnTo>
                      <a:pt x="237" y="236"/>
                    </a:lnTo>
                    <a:lnTo>
                      <a:pt x="207" y="236"/>
                    </a:lnTo>
                    <a:lnTo>
                      <a:pt x="207" y="266"/>
                    </a:lnTo>
                    <a:lnTo>
                      <a:pt x="237" y="295"/>
                    </a:lnTo>
                    <a:lnTo>
                      <a:pt x="177" y="295"/>
                    </a:lnTo>
                    <a:lnTo>
                      <a:pt x="207" y="325"/>
                    </a:lnTo>
                    <a:lnTo>
                      <a:pt x="147" y="355"/>
                    </a:lnTo>
                    <a:lnTo>
                      <a:pt x="118" y="355"/>
                    </a:lnTo>
                    <a:lnTo>
                      <a:pt x="88" y="325"/>
                    </a:lnTo>
                    <a:lnTo>
                      <a:pt x="59" y="355"/>
                    </a:lnTo>
                    <a:lnTo>
                      <a:pt x="0" y="355"/>
                    </a:lnTo>
                    <a:lnTo>
                      <a:pt x="0" y="413"/>
                    </a:lnTo>
                    <a:lnTo>
                      <a:pt x="88" y="503"/>
                    </a:lnTo>
                    <a:lnTo>
                      <a:pt x="118" y="503"/>
                    </a:lnTo>
                    <a:lnTo>
                      <a:pt x="147" y="531"/>
                    </a:lnTo>
                    <a:lnTo>
                      <a:pt x="237" y="531"/>
                    </a:lnTo>
                    <a:lnTo>
                      <a:pt x="207" y="503"/>
                    </a:lnTo>
                    <a:lnTo>
                      <a:pt x="295" y="503"/>
                    </a:lnTo>
                    <a:lnTo>
                      <a:pt x="325" y="531"/>
                    </a:lnTo>
                    <a:lnTo>
                      <a:pt x="384" y="531"/>
                    </a:lnTo>
                    <a:lnTo>
                      <a:pt x="384" y="503"/>
                    </a:lnTo>
                    <a:lnTo>
                      <a:pt x="414" y="531"/>
                    </a:lnTo>
                    <a:lnTo>
                      <a:pt x="444" y="503"/>
                    </a:lnTo>
                    <a:lnTo>
                      <a:pt x="444" y="531"/>
                    </a:lnTo>
                    <a:lnTo>
                      <a:pt x="474" y="561"/>
                    </a:lnTo>
                    <a:lnTo>
                      <a:pt x="502" y="561"/>
                    </a:lnTo>
                    <a:lnTo>
                      <a:pt x="532" y="531"/>
                    </a:lnTo>
                    <a:lnTo>
                      <a:pt x="562" y="531"/>
                    </a:lnTo>
                    <a:lnTo>
                      <a:pt x="502" y="591"/>
                    </a:lnTo>
                    <a:lnTo>
                      <a:pt x="532" y="591"/>
                    </a:lnTo>
                    <a:lnTo>
                      <a:pt x="593" y="621"/>
                    </a:lnTo>
                    <a:lnTo>
                      <a:pt x="593" y="591"/>
                    </a:lnTo>
                    <a:lnTo>
                      <a:pt x="651" y="621"/>
                    </a:lnTo>
                    <a:lnTo>
                      <a:pt x="593" y="621"/>
                    </a:lnTo>
                    <a:lnTo>
                      <a:pt x="562" y="650"/>
                    </a:lnTo>
                    <a:lnTo>
                      <a:pt x="593" y="650"/>
                    </a:lnTo>
                    <a:lnTo>
                      <a:pt x="593" y="709"/>
                    </a:lnTo>
                    <a:lnTo>
                      <a:pt x="651" y="709"/>
                    </a:lnTo>
                    <a:lnTo>
                      <a:pt x="711" y="740"/>
                    </a:lnTo>
                    <a:lnTo>
                      <a:pt x="858" y="740"/>
                    </a:lnTo>
                    <a:lnTo>
                      <a:pt x="889" y="768"/>
                    </a:lnTo>
                    <a:lnTo>
                      <a:pt x="976" y="768"/>
                    </a:lnTo>
                    <a:lnTo>
                      <a:pt x="976" y="740"/>
                    </a:lnTo>
                    <a:lnTo>
                      <a:pt x="1037" y="740"/>
                    </a:lnTo>
                    <a:lnTo>
                      <a:pt x="1065" y="768"/>
                    </a:lnTo>
                    <a:lnTo>
                      <a:pt x="1125" y="768"/>
                    </a:lnTo>
                    <a:lnTo>
                      <a:pt x="1155" y="740"/>
                    </a:lnTo>
                    <a:lnTo>
                      <a:pt x="1183" y="768"/>
                    </a:lnTo>
                    <a:lnTo>
                      <a:pt x="1214" y="768"/>
                    </a:lnTo>
                    <a:lnTo>
                      <a:pt x="1183" y="740"/>
                    </a:lnTo>
                    <a:lnTo>
                      <a:pt x="1244" y="740"/>
                    </a:lnTo>
                    <a:lnTo>
                      <a:pt x="1274" y="768"/>
                    </a:lnTo>
                    <a:lnTo>
                      <a:pt x="1332" y="768"/>
                    </a:lnTo>
                    <a:lnTo>
                      <a:pt x="1362" y="740"/>
                    </a:lnTo>
                    <a:lnTo>
                      <a:pt x="1392" y="768"/>
                    </a:lnTo>
                    <a:lnTo>
                      <a:pt x="1421" y="768"/>
                    </a:lnTo>
                    <a:lnTo>
                      <a:pt x="1451" y="740"/>
                    </a:lnTo>
                    <a:lnTo>
                      <a:pt x="1421" y="709"/>
                    </a:lnTo>
                    <a:lnTo>
                      <a:pt x="1332" y="709"/>
                    </a:lnTo>
                    <a:lnTo>
                      <a:pt x="1302" y="680"/>
                    </a:lnTo>
                    <a:lnTo>
                      <a:pt x="1274" y="680"/>
                    </a:lnTo>
                    <a:lnTo>
                      <a:pt x="1244" y="650"/>
                    </a:lnTo>
                    <a:lnTo>
                      <a:pt x="1183" y="621"/>
                    </a:lnTo>
                    <a:lnTo>
                      <a:pt x="1125" y="621"/>
                    </a:lnTo>
                    <a:lnTo>
                      <a:pt x="1037" y="531"/>
                    </a:lnTo>
                    <a:lnTo>
                      <a:pt x="1007" y="531"/>
                    </a:lnTo>
                    <a:lnTo>
                      <a:pt x="946" y="473"/>
                    </a:lnTo>
                    <a:lnTo>
                      <a:pt x="918" y="473"/>
                    </a:lnTo>
                    <a:lnTo>
                      <a:pt x="830" y="384"/>
                    </a:lnTo>
                    <a:lnTo>
                      <a:pt x="830" y="325"/>
                    </a:lnTo>
                    <a:lnTo>
                      <a:pt x="800" y="295"/>
                    </a:lnTo>
                    <a:lnTo>
                      <a:pt x="800" y="266"/>
                    </a:lnTo>
                    <a:lnTo>
                      <a:pt x="769" y="266"/>
                    </a:lnTo>
                    <a:lnTo>
                      <a:pt x="830" y="206"/>
                    </a:lnTo>
                    <a:lnTo>
                      <a:pt x="800" y="175"/>
                    </a:lnTo>
                    <a:lnTo>
                      <a:pt x="830" y="148"/>
                    </a:lnTo>
                    <a:lnTo>
                      <a:pt x="858" y="175"/>
                    </a:lnTo>
                    <a:lnTo>
                      <a:pt x="889" y="148"/>
                    </a:lnTo>
                    <a:close/>
                  </a:path>
                </a:pathLst>
              </a:custGeom>
              <a:solidFill>
                <a:srgbClr val="FFFF7F"/>
              </a:solidFill>
              <a:ln w="9525">
                <a:noFill/>
                <a:round/>
                <a:headEnd/>
                <a:tailEnd/>
              </a:ln>
            </p:spPr>
            <p:txBody>
              <a:bodyPr/>
              <a:lstStyle/>
              <a:p>
                <a:endParaRPr lang="en-GB"/>
              </a:p>
            </p:txBody>
          </p:sp>
          <p:sp>
            <p:nvSpPr>
              <p:cNvPr id="15366" name="Freeform 6"/>
              <p:cNvSpPr>
                <a:spLocks/>
              </p:cNvSpPr>
              <p:nvPr/>
            </p:nvSpPr>
            <p:spPr bwMode="auto">
              <a:xfrm>
                <a:off x="5702" y="928"/>
                <a:ext cx="15" cy="7"/>
              </a:xfrm>
              <a:custGeom>
                <a:avLst/>
                <a:gdLst/>
                <a:ahLst/>
                <a:cxnLst>
                  <a:cxn ang="0">
                    <a:pos x="30" y="30"/>
                  </a:cxn>
                  <a:cxn ang="0">
                    <a:pos x="60" y="0"/>
                  </a:cxn>
                  <a:cxn ang="0">
                    <a:pos x="0" y="0"/>
                  </a:cxn>
                  <a:cxn ang="0">
                    <a:pos x="30" y="30"/>
                  </a:cxn>
                </a:cxnLst>
                <a:rect l="0" t="0" r="r" b="b"/>
                <a:pathLst>
                  <a:path w="60" h="30">
                    <a:moveTo>
                      <a:pt x="30" y="30"/>
                    </a:moveTo>
                    <a:lnTo>
                      <a:pt x="60" y="0"/>
                    </a:lnTo>
                    <a:lnTo>
                      <a:pt x="0" y="0"/>
                    </a:lnTo>
                    <a:lnTo>
                      <a:pt x="30" y="30"/>
                    </a:lnTo>
                    <a:close/>
                  </a:path>
                </a:pathLst>
              </a:custGeom>
              <a:solidFill>
                <a:srgbClr val="FFFF7F"/>
              </a:solidFill>
              <a:ln w="9525">
                <a:noFill/>
                <a:round/>
                <a:headEnd/>
                <a:tailEnd/>
              </a:ln>
            </p:spPr>
            <p:txBody>
              <a:bodyPr/>
              <a:lstStyle/>
              <a:p>
                <a:endParaRPr lang="en-GB"/>
              </a:p>
            </p:txBody>
          </p:sp>
          <p:sp>
            <p:nvSpPr>
              <p:cNvPr id="15367" name="Freeform 7"/>
              <p:cNvSpPr>
                <a:spLocks/>
              </p:cNvSpPr>
              <p:nvPr/>
            </p:nvSpPr>
            <p:spPr bwMode="auto">
              <a:xfrm>
                <a:off x="5532" y="906"/>
                <a:ext cx="15" cy="7"/>
              </a:xfrm>
              <a:custGeom>
                <a:avLst/>
                <a:gdLst/>
                <a:ahLst/>
                <a:cxnLst>
                  <a:cxn ang="0">
                    <a:pos x="30" y="0"/>
                  </a:cxn>
                  <a:cxn ang="0">
                    <a:pos x="0" y="29"/>
                  </a:cxn>
                  <a:cxn ang="0">
                    <a:pos x="61" y="29"/>
                  </a:cxn>
                  <a:cxn ang="0">
                    <a:pos x="30" y="0"/>
                  </a:cxn>
                </a:cxnLst>
                <a:rect l="0" t="0" r="r" b="b"/>
                <a:pathLst>
                  <a:path w="61" h="29">
                    <a:moveTo>
                      <a:pt x="30" y="0"/>
                    </a:moveTo>
                    <a:lnTo>
                      <a:pt x="0" y="29"/>
                    </a:lnTo>
                    <a:lnTo>
                      <a:pt x="61" y="29"/>
                    </a:lnTo>
                    <a:lnTo>
                      <a:pt x="30" y="0"/>
                    </a:lnTo>
                    <a:close/>
                  </a:path>
                </a:pathLst>
              </a:custGeom>
              <a:solidFill>
                <a:srgbClr val="FFFF7F"/>
              </a:solidFill>
              <a:ln w="9525">
                <a:noFill/>
                <a:round/>
                <a:headEnd/>
                <a:tailEnd/>
              </a:ln>
            </p:spPr>
            <p:txBody>
              <a:bodyPr/>
              <a:lstStyle/>
              <a:p>
                <a:endParaRPr lang="en-GB"/>
              </a:p>
            </p:txBody>
          </p:sp>
          <p:sp>
            <p:nvSpPr>
              <p:cNvPr id="15368" name="Freeform 8"/>
              <p:cNvSpPr>
                <a:spLocks/>
              </p:cNvSpPr>
              <p:nvPr/>
            </p:nvSpPr>
            <p:spPr bwMode="auto">
              <a:xfrm>
                <a:off x="4220" y="973"/>
                <a:ext cx="1556" cy="2257"/>
              </a:xfrm>
              <a:custGeom>
                <a:avLst/>
                <a:gdLst/>
                <a:ahLst/>
                <a:cxnLst>
                  <a:cxn ang="0">
                    <a:pos x="5333" y="443"/>
                  </a:cxn>
                  <a:cxn ang="0">
                    <a:pos x="5037" y="473"/>
                  </a:cxn>
                  <a:cxn ang="0">
                    <a:pos x="4621" y="650"/>
                  </a:cxn>
                  <a:cxn ang="0">
                    <a:pos x="4414" y="829"/>
                  </a:cxn>
                  <a:cxn ang="0">
                    <a:pos x="3734" y="741"/>
                  </a:cxn>
                  <a:cxn ang="0">
                    <a:pos x="3911" y="473"/>
                  </a:cxn>
                  <a:cxn ang="0">
                    <a:pos x="3527" y="532"/>
                  </a:cxn>
                  <a:cxn ang="0">
                    <a:pos x="3734" y="977"/>
                  </a:cxn>
                  <a:cxn ang="0">
                    <a:pos x="3527" y="1066"/>
                  </a:cxn>
                  <a:cxn ang="0">
                    <a:pos x="2785" y="1391"/>
                  </a:cxn>
                  <a:cxn ang="0">
                    <a:pos x="2636" y="1570"/>
                  </a:cxn>
                  <a:cxn ang="0">
                    <a:pos x="2253" y="1421"/>
                  </a:cxn>
                  <a:cxn ang="0">
                    <a:pos x="2310" y="1627"/>
                  </a:cxn>
                  <a:cxn ang="0">
                    <a:pos x="1985" y="1688"/>
                  </a:cxn>
                  <a:cxn ang="0">
                    <a:pos x="1660" y="1479"/>
                  </a:cxn>
                  <a:cxn ang="0">
                    <a:pos x="1541" y="1184"/>
                  </a:cxn>
                  <a:cxn ang="0">
                    <a:pos x="1037" y="916"/>
                  </a:cxn>
                  <a:cxn ang="0">
                    <a:pos x="1273" y="916"/>
                  </a:cxn>
                  <a:cxn ang="0">
                    <a:pos x="1630" y="1036"/>
                  </a:cxn>
                  <a:cxn ang="0">
                    <a:pos x="2785" y="1036"/>
                  </a:cxn>
                  <a:cxn ang="0">
                    <a:pos x="2724" y="621"/>
                  </a:cxn>
                  <a:cxn ang="0">
                    <a:pos x="2134" y="413"/>
                  </a:cxn>
                  <a:cxn ang="0">
                    <a:pos x="1243" y="176"/>
                  </a:cxn>
                  <a:cxn ang="0">
                    <a:pos x="1037" y="148"/>
                  </a:cxn>
                  <a:cxn ang="0">
                    <a:pos x="977" y="58"/>
                  </a:cxn>
                  <a:cxn ang="0">
                    <a:pos x="502" y="118"/>
                  </a:cxn>
                  <a:cxn ang="0">
                    <a:pos x="58" y="325"/>
                  </a:cxn>
                  <a:cxn ang="0">
                    <a:pos x="295" y="947"/>
                  </a:cxn>
                  <a:cxn ang="0">
                    <a:pos x="474" y="1421"/>
                  </a:cxn>
                  <a:cxn ang="0">
                    <a:pos x="681" y="1688"/>
                  </a:cxn>
                  <a:cxn ang="0">
                    <a:pos x="918" y="2250"/>
                  </a:cxn>
                  <a:cxn ang="0">
                    <a:pos x="295" y="2754"/>
                  </a:cxn>
                  <a:cxn ang="0">
                    <a:pos x="770" y="2990"/>
                  </a:cxn>
                  <a:cxn ang="0">
                    <a:pos x="295" y="3167"/>
                  </a:cxn>
                  <a:cxn ang="0">
                    <a:pos x="207" y="3552"/>
                  </a:cxn>
                  <a:cxn ang="0">
                    <a:pos x="384" y="3996"/>
                  </a:cxn>
                  <a:cxn ang="0">
                    <a:pos x="888" y="4321"/>
                  </a:cxn>
                  <a:cxn ang="0">
                    <a:pos x="1273" y="4707"/>
                  </a:cxn>
                  <a:cxn ang="0">
                    <a:pos x="1748" y="5092"/>
                  </a:cxn>
                  <a:cxn ang="0">
                    <a:pos x="1511" y="5448"/>
                  </a:cxn>
                  <a:cxn ang="0">
                    <a:pos x="2162" y="5535"/>
                  </a:cxn>
                  <a:cxn ang="0">
                    <a:pos x="2399" y="5802"/>
                  </a:cxn>
                  <a:cxn ang="0">
                    <a:pos x="2755" y="6068"/>
                  </a:cxn>
                  <a:cxn ang="0">
                    <a:pos x="3377" y="6216"/>
                  </a:cxn>
                  <a:cxn ang="0">
                    <a:pos x="3852" y="6334"/>
                  </a:cxn>
                  <a:cxn ang="0">
                    <a:pos x="3882" y="6838"/>
                  </a:cxn>
                  <a:cxn ang="0">
                    <a:pos x="3763" y="7133"/>
                  </a:cxn>
                  <a:cxn ang="0">
                    <a:pos x="3436" y="7342"/>
                  </a:cxn>
                  <a:cxn ang="0">
                    <a:pos x="3466" y="7549"/>
                  </a:cxn>
                  <a:cxn ang="0">
                    <a:pos x="3259" y="7786"/>
                  </a:cxn>
                  <a:cxn ang="0">
                    <a:pos x="3377" y="7962"/>
                  </a:cxn>
                  <a:cxn ang="0">
                    <a:pos x="4059" y="8378"/>
                  </a:cxn>
                  <a:cxn ang="0">
                    <a:pos x="4533" y="8465"/>
                  </a:cxn>
                  <a:cxn ang="0">
                    <a:pos x="5214" y="8644"/>
                  </a:cxn>
                  <a:cxn ang="0">
                    <a:pos x="5749" y="8821"/>
                  </a:cxn>
                  <a:cxn ang="0">
                    <a:pos x="6193" y="8436"/>
                  </a:cxn>
                  <a:cxn ang="0">
                    <a:pos x="6014" y="8140"/>
                  </a:cxn>
                  <a:cxn ang="0">
                    <a:pos x="6014" y="7637"/>
                  </a:cxn>
                  <a:cxn ang="0">
                    <a:pos x="5895" y="6927"/>
                  </a:cxn>
                  <a:cxn ang="0">
                    <a:pos x="5658" y="6571"/>
                  </a:cxn>
                  <a:cxn ang="0">
                    <a:pos x="5895" y="6157"/>
                  </a:cxn>
                  <a:cxn ang="0">
                    <a:pos x="6044" y="6009"/>
                  </a:cxn>
                  <a:cxn ang="0">
                    <a:pos x="5719" y="473"/>
                  </a:cxn>
                </a:cxnLst>
                <a:rect l="0" t="0" r="r" b="b"/>
                <a:pathLst>
                  <a:path w="6223" h="9028">
                    <a:moveTo>
                      <a:pt x="5601" y="325"/>
                    </a:moveTo>
                    <a:lnTo>
                      <a:pt x="5542" y="325"/>
                    </a:lnTo>
                    <a:lnTo>
                      <a:pt x="5512" y="295"/>
                    </a:lnTo>
                    <a:lnTo>
                      <a:pt x="5481" y="295"/>
                    </a:lnTo>
                    <a:lnTo>
                      <a:pt x="5451" y="325"/>
                    </a:lnTo>
                    <a:lnTo>
                      <a:pt x="5394" y="325"/>
                    </a:lnTo>
                    <a:lnTo>
                      <a:pt x="5363" y="355"/>
                    </a:lnTo>
                    <a:lnTo>
                      <a:pt x="5333" y="355"/>
                    </a:lnTo>
                    <a:lnTo>
                      <a:pt x="5305" y="385"/>
                    </a:lnTo>
                    <a:lnTo>
                      <a:pt x="5274" y="385"/>
                    </a:lnTo>
                    <a:lnTo>
                      <a:pt x="5305" y="413"/>
                    </a:lnTo>
                    <a:lnTo>
                      <a:pt x="5333" y="413"/>
                    </a:lnTo>
                    <a:lnTo>
                      <a:pt x="5363" y="443"/>
                    </a:lnTo>
                    <a:lnTo>
                      <a:pt x="5333" y="443"/>
                    </a:lnTo>
                    <a:lnTo>
                      <a:pt x="5305" y="473"/>
                    </a:lnTo>
                    <a:lnTo>
                      <a:pt x="5274" y="473"/>
                    </a:lnTo>
                    <a:lnTo>
                      <a:pt x="5244" y="443"/>
                    </a:lnTo>
                    <a:lnTo>
                      <a:pt x="5274" y="413"/>
                    </a:lnTo>
                    <a:lnTo>
                      <a:pt x="5156" y="413"/>
                    </a:lnTo>
                    <a:lnTo>
                      <a:pt x="5096" y="443"/>
                    </a:lnTo>
                    <a:lnTo>
                      <a:pt x="5067" y="413"/>
                    </a:lnTo>
                    <a:lnTo>
                      <a:pt x="5007" y="413"/>
                    </a:lnTo>
                    <a:lnTo>
                      <a:pt x="4977" y="443"/>
                    </a:lnTo>
                    <a:lnTo>
                      <a:pt x="4949" y="443"/>
                    </a:lnTo>
                    <a:lnTo>
                      <a:pt x="4977" y="473"/>
                    </a:lnTo>
                    <a:lnTo>
                      <a:pt x="5007" y="443"/>
                    </a:lnTo>
                    <a:lnTo>
                      <a:pt x="5067" y="443"/>
                    </a:lnTo>
                    <a:lnTo>
                      <a:pt x="5037" y="473"/>
                    </a:lnTo>
                    <a:lnTo>
                      <a:pt x="4977" y="473"/>
                    </a:lnTo>
                    <a:lnTo>
                      <a:pt x="4919" y="473"/>
                    </a:lnTo>
                    <a:lnTo>
                      <a:pt x="4889" y="503"/>
                    </a:lnTo>
                    <a:lnTo>
                      <a:pt x="4859" y="503"/>
                    </a:lnTo>
                    <a:lnTo>
                      <a:pt x="4800" y="562"/>
                    </a:lnTo>
                    <a:lnTo>
                      <a:pt x="4800" y="532"/>
                    </a:lnTo>
                    <a:lnTo>
                      <a:pt x="4771" y="562"/>
                    </a:lnTo>
                    <a:lnTo>
                      <a:pt x="4740" y="562"/>
                    </a:lnTo>
                    <a:lnTo>
                      <a:pt x="4712" y="591"/>
                    </a:lnTo>
                    <a:lnTo>
                      <a:pt x="4652" y="591"/>
                    </a:lnTo>
                    <a:lnTo>
                      <a:pt x="4621" y="621"/>
                    </a:lnTo>
                    <a:lnTo>
                      <a:pt x="4564" y="621"/>
                    </a:lnTo>
                    <a:lnTo>
                      <a:pt x="4593" y="650"/>
                    </a:lnTo>
                    <a:lnTo>
                      <a:pt x="4621" y="650"/>
                    </a:lnTo>
                    <a:lnTo>
                      <a:pt x="4652" y="680"/>
                    </a:lnTo>
                    <a:lnTo>
                      <a:pt x="4621" y="680"/>
                    </a:lnTo>
                    <a:lnTo>
                      <a:pt x="4564" y="650"/>
                    </a:lnTo>
                    <a:lnTo>
                      <a:pt x="4533" y="680"/>
                    </a:lnTo>
                    <a:lnTo>
                      <a:pt x="4503" y="680"/>
                    </a:lnTo>
                    <a:lnTo>
                      <a:pt x="4475" y="650"/>
                    </a:lnTo>
                    <a:lnTo>
                      <a:pt x="4445" y="680"/>
                    </a:lnTo>
                    <a:lnTo>
                      <a:pt x="4357" y="680"/>
                    </a:lnTo>
                    <a:lnTo>
                      <a:pt x="4384" y="710"/>
                    </a:lnTo>
                    <a:lnTo>
                      <a:pt x="4414" y="710"/>
                    </a:lnTo>
                    <a:lnTo>
                      <a:pt x="4414" y="741"/>
                    </a:lnTo>
                    <a:lnTo>
                      <a:pt x="4384" y="768"/>
                    </a:lnTo>
                    <a:lnTo>
                      <a:pt x="4384" y="798"/>
                    </a:lnTo>
                    <a:lnTo>
                      <a:pt x="4414" y="829"/>
                    </a:lnTo>
                    <a:lnTo>
                      <a:pt x="4414" y="859"/>
                    </a:lnTo>
                    <a:lnTo>
                      <a:pt x="4384" y="887"/>
                    </a:lnTo>
                    <a:lnTo>
                      <a:pt x="4296" y="887"/>
                    </a:lnTo>
                    <a:lnTo>
                      <a:pt x="4266" y="916"/>
                    </a:lnTo>
                    <a:lnTo>
                      <a:pt x="4177" y="916"/>
                    </a:lnTo>
                    <a:lnTo>
                      <a:pt x="4147" y="947"/>
                    </a:lnTo>
                    <a:lnTo>
                      <a:pt x="4147" y="916"/>
                    </a:lnTo>
                    <a:lnTo>
                      <a:pt x="4029" y="916"/>
                    </a:lnTo>
                    <a:lnTo>
                      <a:pt x="4000" y="887"/>
                    </a:lnTo>
                    <a:lnTo>
                      <a:pt x="3941" y="859"/>
                    </a:lnTo>
                    <a:lnTo>
                      <a:pt x="3882" y="798"/>
                    </a:lnTo>
                    <a:lnTo>
                      <a:pt x="3822" y="798"/>
                    </a:lnTo>
                    <a:lnTo>
                      <a:pt x="3763" y="768"/>
                    </a:lnTo>
                    <a:lnTo>
                      <a:pt x="3734" y="741"/>
                    </a:lnTo>
                    <a:lnTo>
                      <a:pt x="3734" y="710"/>
                    </a:lnTo>
                    <a:lnTo>
                      <a:pt x="3763" y="710"/>
                    </a:lnTo>
                    <a:lnTo>
                      <a:pt x="3791" y="680"/>
                    </a:lnTo>
                    <a:lnTo>
                      <a:pt x="3822" y="680"/>
                    </a:lnTo>
                    <a:lnTo>
                      <a:pt x="3791" y="650"/>
                    </a:lnTo>
                    <a:lnTo>
                      <a:pt x="3882" y="650"/>
                    </a:lnTo>
                    <a:lnTo>
                      <a:pt x="3911" y="621"/>
                    </a:lnTo>
                    <a:lnTo>
                      <a:pt x="4089" y="621"/>
                    </a:lnTo>
                    <a:lnTo>
                      <a:pt x="4089" y="591"/>
                    </a:lnTo>
                    <a:lnTo>
                      <a:pt x="4029" y="532"/>
                    </a:lnTo>
                    <a:lnTo>
                      <a:pt x="4000" y="532"/>
                    </a:lnTo>
                    <a:lnTo>
                      <a:pt x="3970" y="503"/>
                    </a:lnTo>
                    <a:lnTo>
                      <a:pt x="3941" y="503"/>
                    </a:lnTo>
                    <a:lnTo>
                      <a:pt x="3911" y="473"/>
                    </a:lnTo>
                    <a:lnTo>
                      <a:pt x="3882" y="473"/>
                    </a:lnTo>
                    <a:lnTo>
                      <a:pt x="3882" y="443"/>
                    </a:lnTo>
                    <a:lnTo>
                      <a:pt x="3852" y="413"/>
                    </a:lnTo>
                    <a:lnTo>
                      <a:pt x="3408" y="413"/>
                    </a:lnTo>
                    <a:lnTo>
                      <a:pt x="3377" y="385"/>
                    </a:lnTo>
                    <a:lnTo>
                      <a:pt x="3290" y="385"/>
                    </a:lnTo>
                    <a:lnTo>
                      <a:pt x="3317" y="413"/>
                    </a:lnTo>
                    <a:lnTo>
                      <a:pt x="3347" y="413"/>
                    </a:lnTo>
                    <a:lnTo>
                      <a:pt x="3377" y="443"/>
                    </a:lnTo>
                    <a:lnTo>
                      <a:pt x="3436" y="443"/>
                    </a:lnTo>
                    <a:lnTo>
                      <a:pt x="3466" y="473"/>
                    </a:lnTo>
                    <a:lnTo>
                      <a:pt x="3497" y="473"/>
                    </a:lnTo>
                    <a:lnTo>
                      <a:pt x="3527" y="503"/>
                    </a:lnTo>
                    <a:lnTo>
                      <a:pt x="3527" y="532"/>
                    </a:lnTo>
                    <a:lnTo>
                      <a:pt x="3554" y="562"/>
                    </a:lnTo>
                    <a:lnTo>
                      <a:pt x="3527" y="562"/>
                    </a:lnTo>
                    <a:lnTo>
                      <a:pt x="3554" y="591"/>
                    </a:lnTo>
                    <a:lnTo>
                      <a:pt x="3527" y="591"/>
                    </a:lnTo>
                    <a:lnTo>
                      <a:pt x="3527" y="680"/>
                    </a:lnTo>
                    <a:lnTo>
                      <a:pt x="3497" y="680"/>
                    </a:lnTo>
                    <a:lnTo>
                      <a:pt x="3497" y="768"/>
                    </a:lnTo>
                    <a:lnTo>
                      <a:pt x="3527" y="798"/>
                    </a:lnTo>
                    <a:lnTo>
                      <a:pt x="3584" y="798"/>
                    </a:lnTo>
                    <a:lnTo>
                      <a:pt x="3645" y="859"/>
                    </a:lnTo>
                    <a:lnTo>
                      <a:pt x="3673" y="859"/>
                    </a:lnTo>
                    <a:lnTo>
                      <a:pt x="3704" y="887"/>
                    </a:lnTo>
                    <a:lnTo>
                      <a:pt x="3673" y="916"/>
                    </a:lnTo>
                    <a:lnTo>
                      <a:pt x="3734" y="977"/>
                    </a:lnTo>
                    <a:lnTo>
                      <a:pt x="3704" y="977"/>
                    </a:lnTo>
                    <a:lnTo>
                      <a:pt x="3645" y="1036"/>
                    </a:lnTo>
                    <a:lnTo>
                      <a:pt x="3645" y="1095"/>
                    </a:lnTo>
                    <a:lnTo>
                      <a:pt x="3673" y="1154"/>
                    </a:lnTo>
                    <a:lnTo>
                      <a:pt x="3645" y="1123"/>
                    </a:lnTo>
                    <a:lnTo>
                      <a:pt x="3615" y="1123"/>
                    </a:lnTo>
                    <a:lnTo>
                      <a:pt x="3584" y="1095"/>
                    </a:lnTo>
                    <a:lnTo>
                      <a:pt x="3554" y="1123"/>
                    </a:lnTo>
                    <a:lnTo>
                      <a:pt x="3527" y="1123"/>
                    </a:lnTo>
                    <a:lnTo>
                      <a:pt x="3527" y="1154"/>
                    </a:lnTo>
                    <a:lnTo>
                      <a:pt x="3497" y="1123"/>
                    </a:lnTo>
                    <a:lnTo>
                      <a:pt x="3527" y="1095"/>
                    </a:lnTo>
                    <a:lnTo>
                      <a:pt x="3554" y="1095"/>
                    </a:lnTo>
                    <a:lnTo>
                      <a:pt x="3527" y="1066"/>
                    </a:lnTo>
                    <a:lnTo>
                      <a:pt x="3466" y="1066"/>
                    </a:lnTo>
                    <a:lnTo>
                      <a:pt x="3436" y="1036"/>
                    </a:lnTo>
                    <a:lnTo>
                      <a:pt x="3290" y="1036"/>
                    </a:lnTo>
                    <a:lnTo>
                      <a:pt x="3259" y="1005"/>
                    </a:lnTo>
                    <a:lnTo>
                      <a:pt x="3199" y="1005"/>
                    </a:lnTo>
                    <a:lnTo>
                      <a:pt x="3081" y="1123"/>
                    </a:lnTo>
                    <a:lnTo>
                      <a:pt x="3052" y="1123"/>
                    </a:lnTo>
                    <a:lnTo>
                      <a:pt x="3022" y="1154"/>
                    </a:lnTo>
                    <a:lnTo>
                      <a:pt x="2904" y="1154"/>
                    </a:lnTo>
                    <a:lnTo>
                      <a:pt x="2815" y="1243"/>
                    </a:lnTo>
                    <a:lnTo>
                      <a:pt x="2785" y="1243"/>
                    </a:lnTo>
                    <a:lnTo>
                      <a:pt x="2724" y="1302"/>
                    </a:lnTo>
                    <a:lnTo>
                      <a:pt x="2724" y="1332"/>
                    </a:lnTo>
                    <a:lnTo>
                      <a:pt x="2785" y="1391"/>
                    </a:lnTo>
                    <a:lnTo>
                      <a:pt x="2815" y="1391"/>
                    </a:lnTo>
                    <a:lnTo>
                      <a:pt x="2815" y="1421"/>
                    </a:lnTo>
                    <a:lnTo>
                      <a:pt x="2844" y="1450"/>
                    </a:lnTo>
                    <a:lnTo>
                      <a:pt x="2874" y="1450"/>
                    </a:lnTo>
                    <a:lnTo>
                      <a:pt x="2933" y="1509"/>
                    </a:lnTo>
                    <a:lnTo>
                      <a:pt x="2933" y="1570"/>
                    </a:lnTo>
                    <a:lnTo>
                      <a:pt x="2962" y="1597"/>
                    </a:lnTo>
                    <a:lnTo>
                      <a:pt x="2904" y="1597"/>
                    </a:lnTo>
                    <a:lnTo>
                      <a:pt x="2844" y="1539"/>
                    </a:lnTo>
                    <a:lnTo>
                      <a:pt x="2844" y="1570"/>
                    </a:lnTo>
                    <a:lnTo>
                      <a:pt x="2815" y="1597"/>
                    </a:lnTo>
                    <a:lnTo>
                      <a:pt x="2755" y="1597"/>
                    </a:lnTo>
                    <a:lnTo>
                      <a:pt x="2724" y="1570"/>
                    </a:lnTo>
                    <a:lnTo>
                      <a:pt x="2636" y="1570"/>
                    </a:lnTo>
                    <a:lnTo>
                      <a:pt x="2608" y="1539"/>
                    </a:lnTo>
                    <a:lnTo>
                      <a:pt x="2517" y="1539"/>
                    </a:lnTo>
                    <a:lnTo>
                      <a:pt x="2490" y="1509"/>
                    </a:lnTo>
                    <a:lnTo>
                      <a:pt x="2460" y="1539"/>
                    </a:lnTo>
                    <a:lnTo>
                      <a:pt x="2429" y="1539"/>
                    </a:lnTo>
                    <a:lnTo>
                      <a:pt x="2399" y="1570"/>
                    </a:lnTo>
                    <a:lnTo>
                      <a:pt x="2399" y="1539"/>
                    </a:lnTo>
                    <a:lnTo>
                      <a:pt x="2429" y="1509"/>
                    </a:lnTo>
                    <a:lnTo>
                      <a:pt x="2399" y="1509"/>
                    </a:lnTo>
                    <a:lnTo>
                      <a:pt x="2371" y="1479"/>
                    </a:lnTo>
                    <a:lnTo>
                      <a:pt x="2341" y="1479"/>
                    </a:lnTo>
                    <a:lnTo>
                      <a:pt x="2310" y="1450"/>
                    </a:lnTo>
                    <a:lnTo>
                      <a:pt x="2280" y="1450"/>
                    </a:lnTo>
                    <a:lnTo>
                      <a:pt x="2253" y="1421"/>
                    </a:lnTo>
                    <a:lnTo>
                      <a:pt x="2162" y="1421"/>
                    </a:lnTo>
                    <a:lnTo>
                      <a:pt x="2134" y="1391"/>
                    </a:lnTo>
                    <a:lnTo>
                      <a:pt x="2103" y="1391"/>
                    </a:lnTo>
                    <a:lnTo>
                      <a:pt x="2103" y="1450"/>
                    </a:lnTo>
                    <a:lnTo>
                      <a:pt x="2074" y="1479"/>
                    </a:lnTo>
                    <a:lnTo>
                      <a:pt x="2015" y="1479"/>
                    </a:lnTo>
                    <a:lnTo>
                      <a:pt x="2015" y="1509"/>
                    </a:lnTo>
                    <a:lnTo>
                      <a:pt x="2044" y="1539"/>
                    </a:lnTo>
                    <a:lnTo>
                      <a:pt x="2074" y="1539"/>
                    </a:lnTo>
                    <a:lnTo>
                      <a:pt x="2162" y="1627"/>
                    </a:lnTo>
                    <a:lnTo>
                      <a:pt x="2192" y="1627"/>
                    </a:lnTo>
                    <a:lnTo>
                      <a:pt x="2222" y="1657"/>
                    </a:lnTo>
                    <a:lnTo>
                      <a:pt x="2280" y="1657"/>
                    </a:lnTo>
                    <a:lnTo>
                      <a:pt x="2310" y="1627"/>
                    </a:lnTo>
                    <a:lnTo>
                      <a:pt x="2341" y="1627"/>
                    </a:lnTo>
                    <a:lnTo>
                      <a:pt x="2371" y="1657"/>
                    </a:lnTo>
                    <a:lnTo>
                      <a:pt x="2399" y="1657"/>
                    </a:lnTo>
                    <a:lnTo>
                      <a:pt x="2399" y="1688"/>
                    </a:lnTo>
                    <a:lnTo>
                      <a:pt x="2429" y="1716"/>
                    </a:lnTo>
                    <a:lnTo>
                      <a:pt x="2429" y="1776"/>
                    </a:lnTo>
                    <a:lnTo>
                      <a:pt x="2341" y="1776"/>
                    </a:lnTo>
                    <a:lnTo>
                      <a:pt x="2310" y="1806"/>
                    </a:lnTo>
                    <a:lnTo>
                      <a:pt x="2192" y="1806"/>
                    </a:lnTo>
                    <a:lnTo>
                      <a:pt x="2134" y="1776"/>
                    </a:lnTo>
                    <a:lnTo>
                      <a:pt x="2044" y="1776"/>
                    </a:lnTo>
                    <a:lnTo>
                      <a:pt x="2015" y="1746"/>
                    </a:lnTo>
                    <a:lnTo>
                      <a:pt x="2015" y="1716"/>
                    </a:lnTo>
                    <a:lnTo>
                      <a:pt x="1985" y="1688"/>
                    </a:lnTo>
                    <a:lnTo>
                      <a:pt x="1955" y="1688"/>
                    </a:lnTo>
                    <a:lnTo>
                      <a:pt x="1925" y="1657"/>
                    </a:lnTo>
                    <a:lnTo>
                      <a:pt x="1896" y="1657"/>
                    </a:lnTo>
                    <a:lnTo>
                      <a:pt x="1867" y="1627"/>
                    </a:lnTo>
                    <a:lnTo>
                      <a:pt x="1837" y="1657"/>
                    </a:lnTo>
                    <a:lnTo>
                      <a:pt x="1748" y="1657"/>
                    </a:lnTo>
                    <a:lnTo>
                      <a:pt x="1748" y="1627"/>
                    </a:lnTo>
                    <a:lnTo>
                      <a:pt x="1718" y="1627"/>
                    </a:lnTo>
                    <a:lnTo>
                      <a:pt x="1660" y="1597"/>
                    </a:lnTo>
                    <a:lnTo>
                      <a:pt x="1688" y="1570"/>
                    </a:lnTo>
                    <a:lnTo>
                      <a:pt x="1660" y="1539"/>
                    </a:lnTo>
                    <a:lnTo>
                      <a:pt x="1688" y="1539"/>
                    </a:lnTo>
                    <a:lnTo>
                      <a:pt x="1660" y="1509"/>
                    </a:lnTo>
                    <a:lnTo>
                      <a:pt x="1660" y="1479"/>
                    </a:lnTo>
                    <a:lnTo>
                      <a:pt x="1630" y="1479"/>
                    </a:lnTo>
                    <a:lnTo>
                      <a:pt x="1600" y="1450"/>
                    </a:lnTo>
                    <a:lnTo>
                      <a:pt x="1600" y="1421"/>
                    </a:lnTo>
                    <a:lnTo>
                      <a:pt x="1569" y="1421"/>
                    </a:lnTo>
                    <a:lnTo>
                      <a:pt x="1569" y="1391"/>
                    </a:lnTo>
                    <a:lnTo>
                      <a:pt x="1541" y="1391"/>
                    </a:lnTo>
                    <a:lnTo>
                      <a:pt x="1511" y="1332"/>
                    </a:lnTo>
                    <a:lnTo>
                      <a:pt x="1541" y="1332"/>
                    </a:lnTo>
                    <a:lnTo>
                      <a:pt x="1569" y="1302"/>
                    </a:lnTo>
                    <a:lnTo>
                      <a:pt x="1569" y="1243"/>
                    </a:lnTo>
                    <a:lnTo>
                      <a:pt x="1600" y="1243"/>
                    </a:lnTo>
                    <a:lnTo>
                      <a:pt x="1600" y="1214"/>
                    </a:lnTo>
                    <a:lnTo>
                      <a:pt x="1569" y="1184"/>
                    </a:lnTo>
                    <a:lnTo>
                      <a:pt x="1541" y="1184"/>
                    </a:lnTo>
                    <a:lnTo>
                      <a:pt x="1541" y="1154"/>
                    </a:lnTo>
                    <a:lnTo>
                      <a:pt x="1511" y="1154"/>
                    </a:lnTo>
                    <a:lnTo>
                      <a:pt x="1480" y="1123"/>
                    </a:lnTo>
                    <a:lnTo>
                      <a:pt x="1450" y="1123"/>
                    </a:lnTo>
                    <a:lnTo>
                      <a:pt x="1423" y="1095"/>
                    </a:lnTo>
                    <a:lnTo>
                      <a:pt x="1362" y="1095"/>
                    </a:lnTo>
                    <a:lnTo>
                      <a:pt x="1332" y="1066"/>
                    </a:lnTo>
                    <a:lnTo>
                      <a:pt x="1273" y="1066"/>
                    </a:lnTo>
                    <a:lnTo>
                      <a:pt x="1273" y="1005"/>
                    </a:lnTo>
                    <a:lnTo>
                      <a:pt x="1243" y="1036"/>
                    </a:lnTo>
                    <a:lnTo>
                      <a:pt x="1155" y="947"/>
                    </a:lnTo>
                    <a:lnTo>
                      <a:pt x="1095" y="947"/>
                    </a:lnTo>
                    <a:lnTo>
                      <a:pt x="1066" y="916"/>
                    </a:lnTo>
                    <a:lnTo>
                      <a:pt x="1037" y="916"/>
                    </a:lnTo>
                    <a:lnTo>
                      <a:pt x="1007" y="887"/>
                    </a:lnTo>
                    <a:lnTo>
                      <a:pt x="977" y="887"/>
                    </a:lnTo>
                    <a:lnTo>
                      <a:pt x="1007" y="859"/>
                    </a:lnTo>
                    <a:lnTo>
                      <a:pt x="948" y="859"/>
                    </a:lnTo>
                    <a:lnTo>
                      <a:pt x="918" y="829"/>
                    </a:lnTo>
                    <a:lnTo>
                      <a:pt x="1095" y="829"/>
                    </a:lnTo>
                    <a:lnTo>
                      <a:pt x="1066" y="859"/>
                    </a:lnTo>
                    <a:lnTo>
                      <a:pt x="1066" y="887"/>
                    </a:lnTo>
                    <a:lnTo>
                      <a:pt x="1095" y="887"/>
                    </a:lnTo>
                    <a:lnTo>
                      <a:pt x="1125" y="916"/>
                    </a:lnTo>
                    <a:lnTo>
                      <a:pt x="1155" y="916"/>
                    </a:lnTo>
                    <a:lnTo>
                      <a:pt x="1186" y="947"/>
                    </a:lnTo>
                    <a:lnTo>
                      <a:pt x="1243" y="947"/>
                    </a:lnTo>
                    <a:lnTo>
                      <a:pt x="1273" y="916"/>
                    </a:lnTo>
                    <a:lnTo>
                      <a:pt x="1304" y="947"/>
                    </a:lnTo>
                    <a:lnTo>
                      <a:pt x="1332" y="947"/>
                    </a:lnTo>
                    <a:lnTo>
                      <a:pt x="1362" y="916"/>
                    </a:lnTo>
                    <a:lnTo>
                      <a:pt x="1362" y="947"/>
                    </a:lnTo>
                    <a:lnTo>
                      <a:pt x="1393" y="947"/>
                    </a:lnTo>
                    <a:lnTo>
                      <a:pt x="1423" y="977"/>
                    </a:lnTo>
                    <a:lnTo>
                      <a:pt x="1450" y="977"/>
                    </a:lnTo>
                    <a:lnTo>
                      <a:pt x="1450" y="1005"/>
                    </a:lnTo>
                    <a:lnTo>
                      <a:pt x="1480" y="1005"/>
                    </a:lnTo>
                    <a:lnTo>
                      <a:pt x="1511" y="977"/>
                    </a:lnTo>
                    <a:lnTo>
                      <a:pt x="1541" y="977"/>
                    </a:lnTo>
                    <a:lnTo>
                      <a:pt x="1569" y="1005"/>
                    </a:lnTo>
                    <a:lnTo>
                      <a:pt x="1600" y="1005"/>
                    </a:lnTo>
                    <a:lnTo>
                      <a:pt x="1630" y="1036"/>
                    </a:lnTo>
                    <a:lnTo>
                      <a:pt x="1718" y="1036"/>
                    </a:lnTo>
                    <a:lnTo>
                      <a:pt x="1778" y="1066"/>
                    </a:lnTo>
                    <a:lnTo>
                      <a:pt x="2015" y="1066"/>
                    </a:lnTo>
                    <a:lnTo>
                      <a:pt x="2044" y="1095"/>
                    </a:lnTo>
                    <a:lnTo>
                      <a:pt x="2134" y="1095"/>
                    </a:lnTo>
                    <a:lnTo>
                      <a:pt x="2162" y="1123"/>
                    </a:lnTo>
                    <a:lnTo>
                      <a:pt x="2310" y="1123"/>
                    </a:lnTo>
                    <a:lnTo>
                      <a:pt x="2371" y="1154"/>
                    </a:lnTo>
                    <a:lnTo>
                      <a:pt x="2399" y="1154"/>
                    </a:lnTo>
                    <a:lnTo>
                      <a:pt x="2460" y="1123"/>
                    </a:lnTo>
                    <a:lnTo>
                      <a:pt x="2578" y="1123"/>
                    </a:lnTo>
                    <a:lnTo>
                      <a:pt x="2608" y="1095"/>
                    </a:lnTo>
                    <a:lnTo>
                      <a:pt x="2724" y="1095"/>
                    </a:lnTo>
                    <a:lnTo>
                      <a:pt x="2785" y="1036"/>
                    </a:lnTo>
                    <a:lnTo>
                      <a:pt x="2815" y="1036"/>
                    </a:lnTo>
                    <a:lnTo>
                      <a:pt x="2874" y="977"/>
                    </a:lnTo>
                    <a:lnTo>
                      <a:pt x="2933" y="947"/>
                    </a:lnTo>
                    <a:lnTo>
                      <a:pt x="2962" y="916"/>
                    </a:lnTo>
                    <a:lnTo>
                      <a:pt x="2962" y="798"/>
                    </a:lnTo>
                    <a:lnTo>
                      <a:pt x="2904" y="798"/>
                    </a:lnTo>
                    <a:lnTo>
                      <a:pt x="2904" y="768"/>
                    </a:lnTo>
                    <a:lnTo>
                      <a:pt x="2874" y="741"/>
                    </a:lnTo>
                    <a:lnTo>
                      <a:pt x="2874" y="710"/>
                    </a:lnTo>
                    <a:lnTo>
                      <a:pt x="2844" y="710"/>
                    </a:lnTo>
                    <a:lnTo>
                      <a:pt x="2844" y="680"/>
                    </a:lnTo>
                    <a:lnTo>
                      <a:pt x="2815" y="650"/>
                    </a:lnTo>
                    <a:lnTo>
                      <a:pt x="2755" y="650"/>
                    </a:lnTo>
                    <a:lnTo>
                      <a:pt x="2724" y="621"/>
                    </a:lnTo>
                    <a:lnTo>
                      <a:pt x="2697" y="650"/>
                    </a:lnTo>
                    <a:lnTo>
                      <a:pt x="2578" y="532"/>
                    </a:lnTo>
                    <a:lnTo>
                      <a:pt x="2517" y="532"/>
                    </a:lnTo>
                    <a:lnTo>
                      <a:pt x="2548" y="562"/>
                    </a:lnTo>
                    <a:lnTo>
                      <a:pt x="2490" y="562"/>
                    </a:lnTo>
                    <a:lnTo>
                      <a:pt x="2460" y="532"/>
                    </a:lnTo>
                    <a:lnTo>
                      <a:pt x="2399" y="503"/>
                    </a:lnTo>
                    <a:lnTo>
                      <a:pt x="2371" y="503"/>
                    </a:lnTo>
                    <a:lnTo>
                      <a:pt x="2310" y="473"/>
                    </a:lnTo>
                    <a:lnTo>
                      <a:pt x="2222" y="473"/>
                    </a:lnTo>
                    <a:lnTo>
                      <a:pt x="2222" y="443"/>
                    </a:lnTo>
                    <a:lnTo>
                      <a:pt x="2162" y="443"/>
                    </a:lnTo>
                    <a:lnTo>
                      <a:pt x="2162" y="413"/>
                    </a:lnTo>
                    <a:lnTo>
                      <a:pt x="2134" y="413"/>
                    </a:lnTo>
                    <a:lnTo>
                      <a:pt x="2044" y="385"/>
                    </a:lnTo>
                    <a:lnTo>
                      <a:pt x="2015" y="355"/>
                    </a:lnTo>
                    <a:lnTo>
                      <a:pt x="1955" y="355"/>
                    </a:lnTo>
                    <a:lnTo>
                      <a:pt x="1925" y="325"/>
                    </a:lnTo>
                    <a:lnTo>
                      <a:pt x="1867" y="325"/>
                    </a:lnTo>
                    <a:lnTo>
                      <a:pt x="1837" y="295"/>
                    </a:lnTo>
                    <a:lnTo>
                      <a:pt x="1807" y="295"/>
                    </a:lnTo>
                    <a:lnTo>
                      <a:pt x="1778" y="266"/>
                    </a:lnTo>
                    <a:lnTo>
                      <a:pt x="1688" y="266"/>
                    </a:lnTo>
                    <a:lnTo>
                      <a:pt x="1660" y="237"/>
                    </a:lnTo>
                    <a:lnTo>
                      <a:pt x="1600" y="237"/>
                    </a:lnTo>
                    <a:lnTo>
                      <a:pt x="1569" y="207"/>
                    </a:lnTo>
                    <a:lnTo>
                      <a:pt x="1273" y="207"/>
                    </a:lnTo>
                    <a:lnTo>
                      <a:pt x="1243" y="176"/>
                    </a:lnTo>
                    <a:lnTo>
                      <a:pt x="1095" y="176"/>
                    </a:lnTo>
                    <a:lnTo>
                      <a:pt x="1095" y="207"/>
                    </a:lnTo>
                    <a:lnTo>
                      <a:pt x="1066" y="237"/>
                    </a:lnTo>
                    <a:lnTo>
                      <a:pt x="1037" y="266"/>
                    </a:lnTo>
                    <a:lnTo>
                      <a:pt x="1007" y="266"/>
                    </a:lnTo>
                    <a:lnTo>
                      <a:pt x="1007" y="295"/>
                    </a:lnTo>
                    <a:lnTo>
                      <a:pt x="977" y="295"/>
                    </a:lnTo>
                    <a:lnTo>
                      <a:pt x="977" y="266"/>
                    </a:lnTo>
                    <a:lnTo>
                      <a:pt x="1007" y="266"/>
                    </a:lnTo>
                    <a:lnTo>
                      <a:pt x="1037" y="237"/>
                    </a:lnTo>
                    <a:lnTo>
                      <a:pt x="1066" y="237"/>
                    </a:lnTo>
                    <a:lnTo>
                      <a:pt x="1037" y="207"/>
                    </a:lnTo>
                    <a:lnTo>
                      <a:pt x="1066" y="176"/>
                    </a:lnTo>
                    <a:lnTo>
                      <a:pt x="1037" y="148"/>
                    </a:lnTo>
                    <a:lnTo>
                      <a:pt x="1007" y="148"/>
                    </a:lnTo>
                    <a:lnTo>
                      <a:pt x="977" y="176"/>
                    </a:lnTo>
                    <a:lnTo>
                      <a:pt x="948" y="176"/>
                    </a:lnTo>
                    <a:lnTo>
                      <a:pt x="977" y="148"/>
                    </a:lnTo>
                    <a:lnTo>
                      <a:pt x="830" y="148"/>
                    </a:lnTo>
                    <a:lnTo>
                      <a:pt x="830" y="118"/>
                    </a:lnTo>
                    <a:lnTo>
                      <a:pt x="770" y="118"/>
                    </a:lnTo>
                    <a:lnTo>
                      <a:pt x="740" y="88"/>
                    </a:lnTo>
                    <a:lnTo>
                      <a:pt x="740" y="58"/>
                    </a:lnTo>
                    <a:lnTo>
                      <a:pt x="770" y="88"/>
                    </a:lnTo>
                    <a:lnTo>
                      <a:pt x="830" y="88"/>
                    </a:lnTo>
                    <a:lnTo>
                      <a:pt x="858" y="118"/>
                    </a:lnTo>
                    <a:lnTo>
                      <a:pt x="918" y="118"/>
                    </a:lnTo>
                    <a:lnTo>
                      <a:pt x="977" y="58"/>
                    </a:lnTo>
                    <a:lnTo>
                      <a:pt x="858" y="58"/>
                    </a:lnTo>
                    <a:lnTo>
                      <a:pt x="800" y="30"/>
                    </a:lnTo>
                    <a:lnTo>
                      <a:pt x="740" y="30"/>
                    </a:lnTo>
                    <a:lnTo>
                      <a:pt x="711" y="0"/>
                    </a:lnTo>
                    <a:lnTo>
                      <a:pt x="681" y="0"/>
                    </a:lnTo>
                    <a:lnTo>
                      <a:pt x="711" y="30"/>
                    </a:lnTo>
                    <a:lnTo>
                      <a:pt x="651" y="30"/>
                    </a:lnTo>
                    <a:lnTo>
                      <a:pt x="651" y="58"/>
                    </a:lnTo>
                    <a:lnTo>
                      <a:pt x="620" y="88"/>
                    </a:lnTo>
                    <a:lnTo>
                      <a:pt x="593" y="88"/>
                    </a:lnTo>
                    <a:lnTo>
                      <a:pt x="563" y="58"/>
                    </a:lnTo>
                    <a:lnTo>
                      <a:pt x="474" y="58"/>
                    </a:lnTo>
                    <a:lnTo>
                      <a:pt x="502" y="88"/>
                    </a:lnTo>
                    <a:lnTo>
                      <a:pt x="502" y="118"/>
                    </a:lnTo>
                    <a:lnTo>
                      <a:pt x="384" y="118"/>
                    </a:lnTo>
                    <a:lnTo>
                      <a:pt x="356" y="88"/>
                    </a:lnTo>
                    <a:lnTo>
                      <a:pt x="325" y="88"/>
                    </a:lnTo>
                    <a:lnTo>
                      <a:pt x="356" y="118"/>
                    </a:lnTo>
                    <a:lnTo>
                      <a:pt x="295" y="176"/>
                    </a:lnTo>
                    <a:lnTo>
                      <a:pt x="207" y="176"/>
                    </a:lnTo>
                    <a:lnTo>
                      <a:pt x="177" y="207"/>
                    </a:lnTo>
                    <a:lnTo>
                      <a:pt x="177" y="237"/>
                    </a:lnTo>
                    <a:lnTo>
                      <a:pt x="147" y="266"/>
                    </a:lnTo>
                    <a:lnTo>
                      <a:pt x="118" y="266"/>
                    </a:lnTo>
                    <a:lnTo>
                      <a:pt x="88" y="295"/>
                    </a:lnTo>
                    <a:lnTo>
                      <a:pt x="28" y="295"/>
                    </a:lnTo>
                    <a:lnTo>
                      <a:pt x="0" y="325"/>
                    </a:lnTo>
                    <a:lnTo>
                      <a:pt x="58" y="325"/>
                    </a:lnTo>
                    <a:lnTo>
                      <a:pt x="58" y="355"/>
                    </a:lnTo>
                    <a:lnTo>
                      <a:pt x="28" y="385"/>
                    </a:lnTo>
                    <a:lnTo>
                      <a:pt x="28" y="473"/>
                    </a:lnTo>
                    <a:lnTo>
                      <a:pt x="58" y="473"/>
                    </a:lnTo>
                    <a:lnTo>
                      <a:pt x="88" y="532"/>
                    </a:lnTo>
                    <a:lnTo>
                      <a:pt x="207" y="532"/>
                    </a:lnTo>
                    <a:lnTo>
                      <a:pt x="295" y="621"/>
                    </a:lnTo>
                    <a:lnTo>
                      <a:pt x="356" y="621"/>
                    </a:lnTo>
                    <a:lnTo>
                      <a:pt x="384" y="650"/>
                    </a:lnTo>
                    <a:lnTo>
                      <a:pt x="384" y="710"/>
                    </a:lnTo>
                    <a:lnTo>
                      <a:pt x="237" y="859"/>
                    </a:lnTo>
                    <a:lnTo>
                      <a:pt x="237" y="916"/>
                    </a:lnTo>
                    <a:lnTo>
                      <a:pt x="265" y="916"/>
                    </a:lnTo>
                    <a:lnTo>
                      <a:pt x="295" y="947"/>
                    </a:lnTo>
                    <a:lnTo>
                      <a:pt x="295" y="977"/>
                    </a:lnTo>
                    <a:lnTo>
                      <a:pt x="384" y="1066"/>
                    </a:lnTo>
                    <a:lnTo>
                      <a:pt x="384" y="1095"/>
                    </a:lnTo>
                    <a:lnTo>
                      <a:pt x="413" y="1095"/>
                    </a:lnTo>
                    <a:lnTo>
                      <a:pt x="474" y="1154"/>
                    </a:lnTo>
                    <a:lnTo>
                      <a:pt x="474" y="1184"/>
                    </a:lnTo>
                    <a:lnTo>
                      <a:pt x="533" y="1243"/>
                    </a:lnTo>
                    <a:lnTo>
                      <a:pt x="502" y="1243"/>
                    </a:lnTo>
                    <a:lnTo>
                      <a:pt x="444" y="1272"/>
                    </a:lnTo>
                    <a:lnTo>
                      <a:pt x="444" y="1332"/>
                    </a:lnTo>
                    <a:lnTo>
                      <a:pt x="413" y="1361"/>
                    </a:lnTo>
                    <a:lnTo>
                      <a:pt x="444" y="1391"/>
                    </a:lnTo>
                    <a:lnTo>
                      <a:pt x="474" y="1391"/>
                    </a:lnTo>
                    <a:lnTo>
                      <a:pt x="474" y="1421"/>
                    </a:lnTo>
                    <a:lnTo>
                      <a:pt x="444" y="1421"/>
                    </a:lnTo>
                    <a:lnTo>
                      <a:pt x="444" y="1479"/>
                    </a:lnTo>
                    <a:lnTo>
                      <a:pt x="474" y="1509"/>
                    </a:lnTo>
                    <a:lnTo>
                      <a:pt x="533" y="1509"/>
                    </a:lnTo>
                    <a:lnTo>
                      <a:pt x="563" y="1539"/>
                    </a:lnTo>
                    <a:lnTo>
                      <a:pt x="593" y="1539"/>
                    </a:lnTo>
                    <a:lnTo>
                      <a:pt x="563" y="1570"/>
                    </a:lnTo>
                    <a:lnTo>
                      <a:pt x="533" y="1570"/>
                    </a:lnTo>
                    <a:lnTo>
                      <a:pt x="533" y="1597"/>
                    </a:lnTo>
                    <a:lnTo>
                      <a:pt x="563" y="1597"/>
                    </a:lnTo>
                    <a:lnTo>
                      <a:pt x="563" y="1627"/>
                    </a:lnTo>
                    <a:lnTo>
                      <a:pt x="593" y="1657"/>
                    </a:lnTo>
                    <a:lnTo>
                      <a:pt x="651" y="1657"/>
                    </a:lnTo>
                    <a:lnTo>
                      <a:pt x="681" y="1688"/>
                    </a:lnTo>
                    <a:lnTo>
                      <a:pt x="681" y="1716"/>
                    </a:lnTo>
                    <a:lnTo>
                      <a:pt x="711" y="1746"/>
                    </a:lnTo>
                    <a:lnTo>
                      <a:pt x="620" y="1834"/>
                    </a:lnTo>
                    <a:lnTo>
                      <a:pt x="593" y="1834"/>
                    </a:lnTo>
                    <a:lnTo>
                      <a:pt x="651" y="1895"/>
                    </a:lnTo>
                    <a:lnTo>
                      <a:pt x="681" y="1895"/>
                    </a:lnTo>
                    <a:lnTo>
                      <a:pt x="711" y="1925"/>
                    </a:lnTo>
                    <a:lnTo>
                      <a:pt x="770" y="1925"/>
                    </a:lnTo>
                    <a:lnTo>
                      <a:pt x="830" y="1983"/>
                    </a:lnTo>
                    <a:lnTo>
                      <a:pt x="888" y="1983"/>
                    </a:lnTo>
                    <a:lnTo>
                      <a:pt x="1007" y="2101"/>
                    </a:lnTo>
                    <a:lnTo>
                      <a:pt x="948" y="2161"/>
                    </a:lnTo>
                    <a:lnTo>
                      <a:pt x="948" y="2220"/>
                    </a:lnTo>
                    <a:lnTo>
                      <a:pt x="918" y="2250"/>
                    </a:lnTo>
                    <a:lnTo>
                      <a:pt x="888" y="2250"/>
                    </a:lnTo>
                    <a:lnTo>
                      <a:pt x="830" y="2308"/>
                    </a:lnTo>
                    <a:lnTo>
                      <a:pt x="800" y="2308"/>
                    </a:lnTo>
                    <a:lnTo>
                      <a:pt x="711" y="2398"/>
                    </a:lnTo>
                    <a:lnTo>
                      <a:pt x="711" y="2426"/>
                    </a:lnTo>
                    <a:lnTo>
                      <a:pt x="681" y="2426"/>
                    </a:lnTo>
                    <a:lnTo>
                      <a:pt x="681" y="2456"/>
                    </a:lnTo>
                    <a:lnTo>
                      <a:pt x="620" y="2517"/>
                    </a:lnTo>
                    <a:lnTo>
                      <a:pt x="593" y="2517"/>
                    </a:lnTo>
                    <a:lnTo>
                      <a:pt x="474" y="2635"/>
                    </a:lnTo>
                    <a:lnTo>
                      <a:pt x="444" y="2635"/>
                    </a:lnTo>
                    <a:lnTo>
                      <a:pt x="384" y="2693"/>
                    </a:lnTo>
                    <a:lnTo>
                      <a:pt x="356" y="2693"/>
                    </a:lnTo>
                    <a:lnTo>
                      <a:pt x="295" y="2754"/>
                    </a:lnTo>
                    <a:lnTo>
                      <a:pt x="265" y="2754"/>
                    </a:lnTo>
                    <a:lnTo>
                      <a:pt x="237" y="2781"/>
                    </a:lnTo>
                    <a:lnTo>
                      <a:pt x="237" y="2811"/>
                    </a:lnTo>
                    <a:lnTo>
                      <a:pt x="325" y="2811"/>
                    </a:lnTo>
                    <a:lnTo>
                      <a:pt x="356" y="2781"/>
                    </a:lnTo>
                    <a:lnTo>
                      <a:pt x="384" y="2781"/>
                    </a:lnTo>
                    <a:lnTo>
                      <a:pt x="413" y="2754"/>
                    </a:lnTo>
                    <a:lnTo>
                      <a:pt x="413" y="2842"/>
                    </a:lnTo>
                    <a:lnTo>
                      <a:pt x="386" y="2842"/>
                    </a:lnTo>
                    <a:lnTo>
                      <a:pt x="413" y="2872"/>
                    </a:lnTo>
                    <a:lnTo>
                      <a:pt x="444" y="2872"/>
                    </a:lnTo>
                    <a:lnTo>
                      <a:pt x="502" y="2931"/>
                    </a:lnTo>
                    <a:lnTo>
                      <a:pt x="711" y="2931"/>
                    </a:lnTo>
                    <a:lnTo>
                      <a:pt x="770" y="2990"/>
                    </a:lnTo>
                    <a:lnTo>
                      <a:pt x="800" y="2990"/>
                    </a:lnTo>
                    <a:lnTo>
                      <a:pt x="800" y="3019"/>
                    </a:lnTo>
                    <a:lnTo>
                      <a:pt x="681" y="3019"/>
                    </a:lnTo>
                    <a:lnTo>
                      <a:pt x="620" y="2990"/>
                    </a:lnTo>
                    <a:lnTo>
                      <a:pt x="563" y="2990"/>
                    </a:lnTo>
                    <a:lnTo>
                      <a:pt x="533" y="3019"/>
                    </a:lnTo>
                    <a:lnTo>
                      <a:pt x="533" y="3049"/>
                    </a:lnTo>
                    <a:lnTo>
                      <a:pt x="384" y="3049"/>
                    </a:lnTo>
                    <a:lnTo>
                      <a:pt x="384" y="3108"/>
                    </a:lnTo>
                    <a:lnTo>
                      <a:pt x="325" y="3049"/>
                    </a:lnTo>
                    <a:lnTo>
                      <a:pt x="295" y="3079"/>
                    </a:lnTo>
                    <a:lnTo>
                      <a:pt x="295" y="3108"/>
                    </a:lnTo>
                    <a:lnTo>
                      <a:pt x="325" y="3137"/>
                    </a:lnTo>
                    <a:lnTo>
                      <a:pt x="295" y="3167"/>
                    </a:lnTo>
                    <a:lnTo>
                      <a:pt x="356" y="3167"/>
                    </a:lnTo>
                    <a:lnTo>
                      <a:pt x="356" y="3197"/>
                    </a:lnTo>
                    <a:lnTo>
                      <a:pt x="325" y="3197"/>
                    </a:lnTo>
                    <a:lnTo>
                      <a:pt x="295" y="3227"/>
                    </a:lnTo>
                    <a:lnTo>
                      <a:pt x="265" y="3227"/>
                    </a:lnTo>
                    <a:lnTo>
                      <a:pt x="265" y="3285"/>
                    </a:lnTo>
                    <a:lnTo>
                      <a:pt x="237" y="3315"/>
                    </a:lnTo>
                    <a:lnTo>
                      <a:pt x="207" y="3315"/>
                    </a:lnTo>
                    <a:lnTo>
                      <a:pt x="177" y="3345"/>
                    </a:lnTo>
                    <a:lnTo>
                      <a:pt x="177" y="3374"/>
                    </a:lnTo>
                    <a:lnTo>
                      <a:pt x="207" y="3464"/>
                    </a:lnTo>
                    <a:lnTo>
                      <a:pt x="237" y="3492"/>
                    </a:lnTo>
                    <a:lnTo>
                      <a:pt x="207" y="3522"/>
                    </a:lnTo>
                    <a:lnTo>
                      <a:pt x="207" y="3552"/>
                    </a:lnTo>
                    <a:lnTo>
                      <a:pt x="325" y="3671"/>
                    </a:lnTo>
                    <a:lnTo>
                      <a:pt x="265" y="3671"/>
                    </a:lnTo>
                    <a:lnTo>
                      <a:pt x="237" y="3701"/>
                    </a:lnTo>
                    <a:lnTo>
                      <a:pt x="237" y="3729"/>
                    </a:lnTo>
                    <a:lnTo>
                      <a:pt x="207" y="3760"/>
                    </a:lnTo>
                    <a:lnTo>
                      <a:pt x="237" y="3760"/>
                    </a:lnTo>
                    <a:lnTo>
                      <a:pt x="295" y="3819"/>
                    </a:lnTo>
                    <a:lnTo>
                      <a:pt x="325" y="3819"/>
                    </a:lnTo>
                    <a:lnTo>
                      <a:pt x="356" y="3847"/>
                    </a:lnTo>
                    <a:lnTo>
                      <a:pt x="356" y="3878"/>
                    </a:lnTo>
                    <a:lnTo>
                      <a:pt x="325" y="3908"/>
                    </a:lnTo>
                    <a:lnTo>
                      <a:pt x="325" y="3996"/>
                    </a:lnTo>
                    <a:lnTo>
                      <a:pt x="356" y="3966"/>
                    </a:lnTo>
                    <a:lnTo>
                      <a:pt x="384" y="3996"/>
                    </a:lnTo>
                    <a:lnTo>
                      <a:pt x="384" y="4026"/>
                    </a:lnTo>
                    <a:lnTo>
                      <a:pt x="444" y="4085"/>
                    </a:lnTo>
                    <a:lnTo>
                      <a:pt x="444" y="4114"/>
                    </a:lnTo>
                    <a:lnTo>
                      <a:pt x="474" y="4144"/>
                    </a:lnTo>
                    <a:lnTo>
                      <a:pt x="474" y="4203"/>
                    </a:lnTo>
                    <a:lnTo>
                      <a:pt x="474" y="4233"/>
                    </a:lnTo>
                    <a:lnTo>
                      <a:pt x="593" y="4233"/>
                    </a:lnTo>
                    <a:lnTo>
                      <a:pt x="620" y="4263"/>
                    </a:lnTo>
                    <a:lnTo>
                      <a:pt x="770" y="4263"/>
                    </a:lnTo>
                    <a:lnTo>
                      <a:pt x="800" y="4292"/>
                    </a:lnTo>
                    <a:lnTo>
                      <a:pt x="800" y="4351"/>
                    </a:lnTo>
                    <a:lnTo>
                      <a:pt x="830" y="4351"/>
                    </a:lnTo>
                    <a:lnTo>
                      <a:pt x="858" y="4321"/>
                    </a:lnTo>
                    <a:lnTo>
                      <a:pt x="888" y="4321"/>
                    </a:lnTo>
                    <a:lnTo>
                      <a:pt x="918" y="4292"/>
                    </a:lnTo>
                    <a:lnTo>
                      <a:pt x="948" y="4292"/>
                    </a:lnTo>
                    <a:lnTo>
                      <a:pt x="948" y="4321"/>
                    </a:lnTo>
                    <a:lnTo>
                      <a:pt x="1066" y="4321"/>
                    </a:lnTo>
                    <a:lnTo>
                      <a:pt x="1066" y="4351"/>
                    </a:lnTo>
                    <a:lnTo>
                      <a:pt x="1095" y="4351"/>
                    </a:lnTo>
                    <a:lnTo>
                      <a:pt x="1125" y="4381"/>
                    </a:lnTo>
                    <a:lnTo>
                      <a:pt x="1186" y="4381"/>
                    </a:lnTo>
                    <a:lnTo>
                      <a:pt x="1186" y="4499"/>
                    </a:lnTo>
                    <a:lnTo>
                      <a:pt x="1214" y="4530"/>
                    </a:lnTo>
                    <a:lnTo>
                      <a:pt x="1214" y="4588"/>
                    </a:lnTo>
                    <a:lnTo>
                      <a:pt x="1186" y="4588"/>
                    </a:lnTo>
                    <a:lnTo>
                      <a:pt x="1186" y="4618"/>
                    </a:lnTo>
                    <a:lnTo>
                      <a:pt x="1273" y="4707"/>
                    </a:lnTo>
                    <a:lnTo>
                      <a:pt x="1273" y="4737"/>
                    </a:lnTo>
                    <a:lnTo>
                      <a:pt x="1304" y="4764"/>
                    </a:lnTo>
                    <a:lnTo>
                      <a:pt x="1332" y="4764"/>
                    </a:lnTo>
                    <a:lnTo>
                      <a:pt x="1332" y="4794"/>
                    </a:lnTo>
                    <a:lnTo>
                      <a:pt x="1393" y="4855"/>
                    </a:lnTo>
                    <a:lnTo>
                      <a:pt x="1450" y="4855"/>
                    </a:lnTo>
                    <a:lnTo>
                      <a:pt x="1450" y="4883"/>
                    </a:lnTo>
                    <a:lnTo>
                      <a:pt x="1480" y="4914"/>
                    </a:lnTo>
                    <a:lnTo>
                      <a:pt x="1480" y="4973"/>
                    </a:lnTo>
                    <a:lnTo>
                      <a:pt x="1630" y="4973"/>
                    </a:lnTo>
                    <a:lnTo>
                      <a:pt x="1660" y="5001"/>
                    </a:lnTo>
                    <a:lnTo>
                      <a:pt x="1660" y="5062"/>
                    </a:lnTo>
                    <a:lnTo>
                      <a:pt x="1718" y="5062"/>
                    </a:lnTo>
                    <a:lnTo>
                      <a:pt x="1748" y="5092"/>
                    </a:lnTo>
                    <a:lnTo>
                      <a:pt x="1748" y="5120"/>
                    </a:lnTo>
                    <a:lnTo>
                      <a:pt x="1688" y="5120"/>
                    </a:lnTo>
                    <a:lnTo>
                      <a:pt x="1688" y="5150"/>
                    </a:lnTo>
                    <a:lnTo>
                      <a:pt x="1660" y="5180"/>
                    </a:lnTo>
                    <a:lnTo>
                      <a:pt x="1630" y="5180"/>
                    </a:lnTo>
                    <a:lnTo>
                      <a:pt x="1600" y="5210"/>
                    </a:lnTo>
                    <a:lnTo>
                      <a:pt x="1569" y="5210"/>
                    </a:lnTo>
                    <a:lnTo>
                      <a:pt x="1511" y="5150"/>
                    </a:lnTo>
                    <a:lnTo>
                      <a:pt x="1423" y="5150"/>
                    </a:lnTo>
                    <a:lnTo>
                      <a:pt x="1393" y="5180"/>
                    </a:lnTo>
                    <a:lnTo>
                      <a:pt x="1393" y="5210"/>
                    </a:lnTo>
                    <a:lnTo>
                      <a:pt x="1480" y="5298"/>
                    </a:lnTo>
                    <a:lnTo>
                      <a:pt x="1480" y="5417"/>
                    </a:lnTo>
                    <a:lnTo>
                      <a:pt x="1511" y="5448"/>
                    </a:lnTo>
                    <a:lnTo>
                      <a:pt x="1511" y="5475"/>
                    </a:lnTo>
                    <a:lnTo>
                      <a:pt x="1569" y="5535"/>
                    </a:lnTo>
                    <a:lnTo>
                      <a:pt x="1660" y="5535"/>
                    </a:lnTo>
                    <a:lnTo>
                      <a:pt x="1688" y="5505"/>
                    </a:lnTo>
                    <a:lnTo>
                      <a:pt x="1688" y="5448"/>
                    </a:lnTo>
                    <a:lnTo>
                      <a:pt x="1748" y="5448"/>
                    </a:lnTo>
                    <a:lnTo>
                      <a:pt x="1778" y="5475"/>
                    </a:lnTo>
                    <a:lnTo>
                      <a:pt x="1837" y="5475"/>
                    </a:lnTo>
                    <a:lnTo>
                      <a:pt x="1867" y="5448"/>
                    </a:lnTo>
                    <a:lnTo>
                      <a:pt x="2103" y="5448"/>
                    </a:lnTo>
                    <a:lnTo>
                      <a:pt x="2103" y="5475"/>
                    </a:lnTo>
                    <a:lnTo>
                      <a:pt x="2134" y="5475"/>
                    </a:lnTo>
                    <a:lnTo>
                      <a:pt x="2162" y="5505"/>
                    </a:lnTo>
                    <a:lnTo>
                      <a:pt x="2162" y="5535"/>
                    </a:lnTo>
                    <a:lnTo>
                      <a:pt x="2222" y="5594"/>
                    </a:lnTo>
                    <a:lnTo>
                      <a:pt x="2253" y="5594"/>
                    </a:lnTo>
                    <a:lnTo>
                      <a:pt x="2253" y="5623"/>
                    </a:lnTo>
                    <a:lnTo>
                      <a:pt x="2222" y="5654"/>
                    </a:lnTo>
                    <a:lnTo>
                      <a:pt x="2162" y="5654"/>
                    </a:lnTo>
                    <a:lnTo>
                      <a:pt x="2162" y="5684"/>
                    </a:lnTo>
                    <a:lnTo>
                      <a:pt x="2192" y="5684"/>
                    </a:lnTo>
                    <a:lnTo>
                      <a:pt x="2222" y="5712"/>
                    </a:lnTo>
                    <a:lnTo>
                      <a:pt x="2222" y="5773"/>
                    </a:lnTo>
                    <a:lnTo>
                      <a:pt x="2253" y="5773"/>
                    </a:lnTo>
                    <a:lnTo>
                      <a:pt x="2222" y="5802"/>
                    </a:lnTo>
                    <a:lnTo>
                      <a:pt x="2310" y="5802"/>
                    </a:lnTo>
                    <a:lnTo>
                      <a:pt x="2371" y="5830"/>
                    </a:lnTo>
                    <a:lnTo>
                      <a:pt x="2399" y="5802"/>
                    </a:lnTo>
                    <a:lnTo>
                      <a:pt x="2429" y="5802"/>
                    </a:lnTo>
                    <a:lnTo>
                      <a:pt x="2460" y="5830"/>
                    </a:lnTo>
                    <a:lnTo>
                      <a:pt x="2460" y="5861"/>
                    </a:lnTo>
                    <a:lnTo>
                      <a:pt x="2517" y="5861"/>
                    </a:lnTo>
                    <a:lnTo>
                      <a:pt x="2517" y="5891"/>
                    </a:lnTo>
                    <a:lnTo>
                      <a:pt x="2548" y="5921"/>
                    </a:lnTo>
                    <a:lnTo>
                      <a:pt x="2548" y="5948"/>
                    </a:lnTo>
                    <a:lnTo>
                      <a:pt x="2578" y="5979"/>
                    </a:lnTo>
                    <a:lnTo>
                      <a:pt x="2578" y="6068"/>
                    </a:lnTo>
                    <a:lnTo>
                      <a:pt x="2608" y="6068"/>
                    </a:lnTo>
                    <a:lnTo>
                      <a:pt x="2636" y="6098"/>
                    </a:lnTo>
                    <a:lnTo>
                      <a:pt x="2667" y="6098"/>
                    </a:lnTo>
                    <a:lnTo>
                      <a:pt x="2697" y="6068"/>
                    </a:lnTo>
                    <a:lnTo>
                      <a:pt x="2755" y="6068"/>
                    </a:lnTo>
                    <a:lnTo>
                      <a:pt x="2815" y="6127"/>
                    </a:lnTo>
                    <a:lnTo>
                      <a:pt x="2874" y="6127"/>
                    </a:lnTo>
                    <a:lnTo>
                      <a:pt x="2874" y="6157"/>
                    </a:lnTo>
                    <a:lnTo>
                      <a:pt x="2933" y="6098"/>
                    </a:lnTo>
                    <a:lnTo>
                      <a:pt x="3052" y="6098"/>
                    </a:lnTo>
                    <a:lnTo>
                      <a:pt x="3081" y="6068"/>
                    </a:lnTo>
                    <a:lnTo>
                      <a:pt x="3110" y="6068"/>
                    </a:lnTo>
                    <a:lnTo>
                      <a:pt x="3170" y="6127"/>
                    </a:lnTo>
                    <a:lnTo>
                      <a:pt x="3170" y="6157"/>
                    </a:lnTo>
                    <a:lnTo>
                      <a:pt x="3199" y="6186"/>
                    </a:lnTo>
                    <a:lnTo>
                      <a:pt x="3259" y="6216"/>
                    </a:lnTo>
                    <a:lnTo>
                      <a:pt x="3290" y="6246"/>
                    </a:lnTo>
                    <a:lnTo>
                      <a:pt x="3347" y="6186"/>
                    </a:lnTo>
                    <a:lnTo>
                      <a:pt x="3377" y="6216"/>
                    </a:lnTo>
                    <a:lnTo>
                      <a:pt x="3436" y="6216"/>
                    </a:lnTo>
                    <a:lnTo>
                      <a:pt x="3466" y="6246"/>
                    </a:lnTo>
                    <a:lnTo>
                      <a:pt x="3497" y="6246"/>
                    </a:lnTo>
                    <a:lnTo>
                      <a:pt x="3527" y="6276"/>
                    </a:lnTo>
                    <a:lnTo>
                      <a:pt x="3554" y="6276"/>
                    </a:lnTo>
                    <a:lnTo>
                      <a:pt x="3584" y="6246"/>
                    </a:lnTo>
                    <a:lnTo>
                      <a:pt x="3645" y="6304"/>
                    </a:lnTo>
                    <a:lnTo>
                      <a:pt x="3704" y="6304"/>
                    </a:lnTo>
                    <a:lnTo>
                      <a:pt x="3704" y="6334"/>
                    </a:lnTo>
                    <a:lnTo>
                      <a:pt x="3734" y="6334"/>
                    </a:lnTo>
                    <a:lnTo>
                      <a:pt x="3763" y="6364"/>
                    </a:lnTo>
                    <a:lnTo>
                      <a:pt x="3791" y="6364"/>
                    </a:lnTo>
                    <a:lnTo>
                      <a:pt x="3822" y="6334"/>
                    </a:lnTo>
                    <a:lnTo>
                      <a:pt x="3852" y="6334"/>
                    </a:lnTo>
                    <a:lnTo>
                      <a:pt x="3852" y="6423"/>
                    </a:lnTo>
                    <a:lnTo>
                      <a:pt x="3882" y="6452"/>
                    </a:lnTo>
                    <a:lnTo>
                      <a:pt x="3822" y="6513"/>
                    </a:lnTo>
                    <a:lnTo>
                      <a:pt x="3791" y="6513"/>
                    </a:lnTo>
                    <a:lnTo>
                      <a:pt x="3791" y="6571"/>
                    </a:lnTo>
                    <a:lnTo>
                      <a:pt x="3822" y="6571"/>
                    </a:lnTo>
                    <a:lnTo>
                      <a:pt x="3852" y="6602"/>
                    </a:lnTo>
                    <a:lnTo>
                      <a:pt x="3791" y="6602"/>
                    </a:lnTo>
                    <a:lnTo>
                      <a:pt x="3791" y="6689"/>
                    </a:lnTo>
                    <a:lnTo>
                      <a:pt x="3822" y="6689"/>
                    </a:lnTo>
                    <a:lnTo>
                      <a:pt x="3852" y="6720"/>
                    </a:lnTo>
                    <a:lnTo>
                      <a:pt x="3852" y="6777"/>
                    </a:lnTo>
                    <a:lnTo>
                      <a:pt x="3882" y="6777"/>
                    </a:lnTo>
                    <a:lnTo>
                      <a:pt x="3882" y="6838"/>
                    </a:lnTo>
                    <a:lnTo>
                      <a:pt x="3852" y="6868"/>
                    </a:lnTo>
                    <a:lnTo>
                      <a:pt x="3852" y="6927"/>
                    </a:lnTo>
                    <a:lnTo>
                      <a:pt x="3584" y="6927"/>
                    </a:lnTo>
                    <a:lnTo>
                      <a:pt x="3584" y="6986"/>
                    </a:lnTo>
                    <a:lnTo>
                      <a:pt x="3527" y="6986"/>
                    </a:lnTo>
                    <a:lnTo>
                      <a:pt x="3497" y="7015"/>
                    </a:lnTo>
                    <a:lnTo>
                      <a:pt x="3466" y="7015"/>
                    </a:lnTo>
                    <a:lnTo>
                      <a:pt x="3466" y="7105"/>
                    </a:lnTo>
                    <a:lnTo>
                      <a:pt x="3497" y="7105"/>
                    </a:lnTo>
                    <a:lnTo>
                      <a:pt x="3466" y="7133"/>
                    </a:lnTo>
                    <a:lnTo>
                      <a:pt x="3466" y="7163"/>
                    </a:lnTo>
                    <a:lnTo>
                      <a:pt x="3645" y="7163"/>
                    </a:lnTo>
                    <a:lnTo>
                      <a:pt x="3673" y="7133"/>
                    </a:lnTo>
                    <a:lnTo>
                      <a:pt x="3763" y="7133"/>
                    </a:lnTo>
                    <a:lnTo>
                      <a:pt x="3763" y="7223"/>
                    </a:lnTo>
                    <a:lnTo>
                      <a:pt x="3734" y="7193"/>
                    </a:lnTo>
                    <a:lnTo>
                      <a:pt x="3704" y="7223"/>
                    </a:lnTo>
                    <a:lnTo>
                      <a:pt x="3673" y="7223"/>
                    </a:lnTo>
                    <a:lnTo>
                      <a:pt x="3645" y="7252"/>
                    </a:lnTo>
                    <a:lnTo>
                      <a:pt x="3554" y="7252"/>
                    </a:lnTo>
                    <a:lnTo>
                      <a:pt x="3527" y="7281"/>
                    </a:lnTo>
                    <a:lnTo>
                      <a:pt x="3527" y="7311"/>
                    </a:lnTo>
                    <a:lnTo>
                      <a:pt x="3554" y="7311"/>
                    </a:lnTo>
                    <a:lnTo>
                      <a:pt x="3554" y="7342"/>
                    </a:lnTo>
                    <a:lnTo>
                      <a:pt x="3527" y="7342"/>
                    </a:lnTo>
                    <a:lnTo>
                      <a:pt x="3527" y="7311"/>
                    </a:lnTo>
                    <a:lnTo>
                      <a:pt x="3466" y="7311"/>
                    </a:lnTo>
                    <a:lnTo>
                      <a:pt x="3436" y="7342"/>
                    </a:lnTo>
                    <a:lnTo>
                      <a:pt x="3377" y="7342"/>
                    </a:lnTo>
                    <a:lnTo>
                      <a:pt x="3377" y="7370"/>
                    </a:lnTo>
                    <a:lnTo>
                      <a:pt x="3436" y="7430"/>
                    </a:lnTo>
                    <a:lnTo>
                      <a:pt x="3466" y="7400"/>
                    </a:lnTo>
                    <a:lnTo>
                      <a:pt x="3554" y="7488"/>
                    </a:lnTo>
                    <a:lnTo>
                      <a:pt x="3584" y="7488"/>
                    </a:lnTo>
                    <a:lnTo>
                      <a:pt x="3615" y="7518"/>
                    </a:lnTo>
                    <a:lnTo>
                      <a:pt x="3615" y="7549"/>
                    </a:lnTo>
                    <a:lnTo>
                      <a:pt x="3584" y="7518"/>
                    </a:lnTo>
                    <a:lnTo>
                      <a:pt x="3554" y="7518"/>
                    </a:lnTo>
                    <a:lnTo>
                      <a:pt x="3527" y="7488"/>
                    </a:lnTo>
                    <a:lnTo>
                      <a:pt x="3497" y="7518"/>
                    </a:lnTo>
                    <a:lnTo>
                      <a:pt x="3497" y="7579"/>
                    </a:lnTo>
                    <a:lnTo>
                      <a:pt x="3466" y="7549"/>
                    </a:lnTo>
                    <a:lnTo>
                      <a:pt x="3466" y="7518"/>
                    </a:lnTo>
                    <a:lnTo>
                      <a:pt x="3436" y="7549"/>
                    </a:lnTo>
                    <a:lnTo>
                      <a:pt x="3436" y="7607"/>
                    </a:lnTo>
                    <a:lnTo>
                      <a:pt x="3408" y="7637"/>
                    </a:lnTo>
                    <a:lnTo>
                      <a:pt x="3408" y="7667"/>
                    </a:lnTo>
                    <a:lnTo>
                      <a:pt x="3377" y="7667"/>
                    </a:lnTo>
                    <a:lnTo>
                      <a:pt x="3377" y="7725"/>
                    </a:lnTo>
                    <a:lnTo>
                      <a:pt x="3408" y="7697"/>
                    </a:lnTo>
                    <a:lnTo>
                      <a:pt x="3408" y="7725"/>
                    </a:lnTo>
                    <a:lnTo>
                      <a:pt x="3436" y="7756"/>
                    </a:lnTo>
                    <a:lnTo>
                      <a:pt x="3408" y="7786"/>
                    </a:lnTo>
                    <a:lnTo>
                      <a:pt x="3347" y="7756"/>
                    </a:lnTo>
                    <a:lnTo>
                      <a:pt x="3317" y="7786"/>
                    </a:lnTo>
                    <a:lnTo>
                      <a:pt x="3259" y="7786"/>
                    </a:lnTo>
                    <a:lnTo>
                      <a:pt x="3259" y="7756"/>
                    </a:lnTo>
                    <a:lnTo>
                      <a:pt x="3199" y="7725"/>
                    </a:lnTo>
                    <a:lnTo>
                      <a:pt x="3170" y="7725"/>
                    </a:lnTo>
                    <a:lnTo>
                      <a:pt x="3170" y="7786"/>
                    </a:lnTo>
                    <a:lnTo>
                      <a:pt x="3199" y="7786"/>
                    </a:lnTo>
                    <a:lnTo>
                      <a:pt x="3170" y="7815"/>
                    </a:lnTo>
                    <a:lnTo>
                      <a:pt x="3140" y="7815"/>
                    </a:lnTo>
                    <a:lnTo>
                      <a:pt x="3140" y="7844"/>
                    </a:lnTo>
                    <a:lnTo>
                      <a:pt x="3229" y="7844"/>
                    </a:lnTo>
                    <a:lnTo>
                      <a:pt x="3259" y="7874"/>
                    </a:lnTo>
                    <a:lnTo>
                      <a:pt x="3290" y="7874"/>
                    </a:lnTo>
                    <a:lnTo>
                      <a:pt x="3290" y="7904"/>
                    </a:lnTo>
                    <a:lnTo>
                      <a:pt x="3317" y="7904"/>
                    </a:lnTo>
                    <a:lnTo>
                      <a:pt x="3377" y="7962"/>
                    </a:lnTo>
                    <a:lnTo>
                      <a:pt x="3377" y="7992"/>
                    </a:lnTo>
                    <a:lnTo>
                      <a:pt x="3466" y="7992"/>
                    </a:lnTo>
                    <a:lnTo>
                      <a:pt x="3466" y="7962"/>
                    </a:lnTo>
                    <a:lnTo>
                      <a:pt x="3527" y="8022"/>
                    </a:lnTo>
                    <a:lnTo>
                      <a:pt x="3584" y="8052"/>
                    </a:lnTo>
                    <a:lnTo>
                      <a:pt x="3584" y="8081"/>
                    </a:lnTo>
                    <a:lnTo>
                      <a:pt x="3615" y="8081"/>
                    </a:lnTo>
                    <a:lnTo>
                      <a:pt x="3645" y="8111"/>
                    </a:lnTo>
                    <a:lnTo>
                      <a:pt x="3734" y="8111"/>
                    </a:lnTo>
                    <a:lnTo>
                      <a:pt x="3791" y="8170"/>
                    </a:lnTo>
                    <a:lnTo>
                      <a:pt x="3822" y="8170"/>
                    </a:lnTo>
                    <a:lnTo>
                      <a:pt x="3882" y="8229"/>
                    </a:lnTo>
                    <a:lnTo>
                      <a:pt x="3911" y="8229"/>
                    </a:lnTo>
                    <a:lnTo>
                      <a:pt x="4059" y="8378"/>
                    </a:lnTo>
                    <a:lnTo>
                      <a:pt x="4089" y="8378"/>
                    </a:lnTo>
                    <a:lnTo>
                      <a:pt x="4089" y="8408"/>
                    </a:lnTo>
                    <a:lnTo>
                      <a:pt x="4119" y="8436"/>
                    </a:lnTo>
                    <a:lnTo>
                      <a:pt x="4147" y="8436"/>
                    </a:lnTo>
                    <a:lnTo>
                      <a:pt x="4147" y="8378"/>
                    </a:lnTo>
                    <a:lnTo>
                      <a:pt x="4177" y="8347"/>
                    </a:lnTo>
                    <a:lnTo>
                      <a:pt x="4207" y="8347"/>
                    </a:lnTo>
                    <a:lnTo>
                      <a:pt x="4238" y="8378"/>
                    </a:lnTo>
                    <a:lnTo>
                      <a:pt x="4357" y="8378"/>
                    </a:lnTo>
                    <a:lnTo>
                      <a:pt x="4384" y="8408"/>
                    </a:lnTo>
                    <a:lnTo>
                      <a:pt x="4414" y="8408"/>
                    </a:lnTo>
                    <a:lnTo>
                      <a:pt x="4445" y="8436"/>
                    </a:lnTo>
                    <a:lnTo>
                      <a:pt x="4503" y="8436"/>
                    </a:lnTo>
                    <a:lnTo>
                      <a:pt x="4533" y="8465"/>
                    </a:lnTo>
                    <a:lnTo>
                      <a:pt x="4593" y="8465"/>
                    </a:lnTo>
                    <a:lnTo>
                      <a:pt x="4652" y="8496"/>
                    </a:lnTo>
                    <a:lnTo>
                      <a:pt x="4712" y="8496"/>
                    </a:lnTo>
                    <a:lnTo>
                      <a:pt x="4740" y="8465"/>
                    </a:lnTo>
                    <a:lnTo>
                      <a:pt x="4800" y="8465"/>
                    </a:lnTo>
                    <a:lnTo>
                      <a:pt x="4830" y="8496"/>
                    </a:lnTo>
                    <a:lnTo>
                      <a:pt x="4919" y="8496"/>
                    </a:lnTo>
                    <a:lnTo>
                      <a:pt x="4977" y="8554"/>
                    </a:lnTo>
                    <a:lnTo>
                      <a:pt x="5007" y="8554"/>
                    </a:lnTo>
                    <a:lnTo>
                      <a:pt x="5037" y="8585"/>
                    </a:lnTo>
                    <a:lnTo>
                      <a:pt x="5126" y="8585"/>
                    </a:lnTo>
                    <a:lnTo>
                      <a:pt x="5156" y="8615"/>
                    </a:lnTo>
                    <a:lnTo>
                      <a:pt x="5186" y="8615"/>
                    </a:lnTo>
                    <a:lnTo>
                      <a:pt x="5214" y="8644"/>
                    </a:lnTo>
                    <a:lnTo>
                      <a:pt x="5186" y="8672"/>
                    </a:lnTo>
                    <a:lnTo>
                      <a:pt x="5214" y="8703"/>
                    </a:lnTo>
                    <a:lnTo>
                      <a:pt x="5244" y="8703"/>
                    </a:lnTo>
                    <a:lnTo>
                      <a:pt x="5274" y="8672"/>
                    </a:lnTo>
                    <a:lnTo>
                      <a:pt x="5333" y="8672"/>
                    </a:lnTo>
                    <a:lnTo>
                      <a:pt x="5363" y="8644"/>
                    </a:lnTo>
                    <a:lnTo>
                      <a:pt x="5451" y="8644"/>
                    </a:lnTo>
                    <a:lnTo>
                      <a:pt x="5481" y="8672"/>
                    </a:lnTo>
                    <a:lnTo>
                      <a:pt x="5481" y="8644"/>
                    </a:lnTo>
                    <a:lnTo>
                      <a:pt x="5570" y="8644"/>
                    </a:lnTo>
                    <a:lnTo>
                      <a:pt x="5630" y="8703"/>
                    </a:lnTo>
                    <a:lnTo>
                      <a:pt x="5719" y="8703"/>
                    </a:lnTo>
                    <a:lnTo>
                      <a:pt x="5749" y="8733"/>
                    </a:lnTo>
                    <a:lnTo>
                      <a:pt x="5749" y="8821"/>
                    </a:lnTo>
                    <a:lnTo>
                      <a:pt x="5777" y="8851"/>
                    </a:lnTo>
                    <a:lnTo>
                      <a:pt x="5808" y="8851"/>
                    </a:lnTo>
                    <a:lnTo>
                      <a:pt x="5837" y="8881"/>
                    </a:lnTo>
                    <a:lnTo>
                      <a:pt x="5926" y="8881"/>
                    </a:lnTo>
                    <a:lnTo>
                      <a:pt x="5986" y="8940"/>
                    </a:lnTo>
                    <a:lnTo>
                      <a:pt x="6074" y="8940"/>
                    </a:lnTo>
                    <a:lnTo>
                      <a:pt x="6074" y="8969"/>
                    </a:lnTo>
                    <a:lnTo>
                      <a:pt x="6104" y="8999"/>
                    </a:lnTo>
                    <a:lnTo>
                      <a:pt x="6133" y="8999"/>
                    </a:lnTo>
                    <a:lnTo>
                      <a:pt x="6163" y="9028"/>
                    </a:lnTo>
                    <a:lnTo>
                      <a:pt x="6193" y="9028"/>
                    </a:lnTo>
                    <a:lnTo>
                      <a:pt x="6193" y="8465"/>
                    </a:lnTo>
                    <a:lnTo>
                      <a:pt x="6223" y="8436"/>
                    </a:lnTo>
                    <a:lnTo>
                      <a:pt x="6193" y="8436"/>
                    </a:lnTo>
                    <a:lnTo>
                      <a:pt x="6163" y="8408"/>
                    </a:lnTo>
                    <a:lnTo>
                      <a:pt x="6193" y="8378"/>
                    </a:lnTo>
                    <a:lnTo>
                      <a:pt x="6193" y="8259"/>
                    </a:lnTo>
                    <a:lnTo>
                      <a:pt x="6163" y="8259"/>
                    </a:lnTo>
                    <a:lnTo>
                      <a:pt x="6163" y="8290"/>
                    </a:lnTo>
                    <a:lnTo>
                      <a:pt x="6163" y="8378"/>
                    </a:lnTo>
                    <a:lnTo>
                      <a:pt x="6133" y="8347"/>
                    </a:lnTo>
                    <a:lnTo>
                      <a:pt x="6133" y="8317"/>
                    </a:lnTo>
                    <a:lnTo>
                      <a:pt x="6163" y="8290"/>
                    </a:lnTo>
                    <a:lnTo>
                      <a:pt x="6104" y="8229"/>
                    </a:lnTo>
                    <a:lnTo>
                      <a:pt x="6104" y="8199"/>
                    </a:lnTo>
                    <a:lnTo>
                      <a:pt x="6074" y="8170"/>
                    </a:lnTo>
                    <a:lnTo>
                      <a:pt x="6074" y="8140"/>
                    </a:lnTo>
                    <a:lnTo>
                      <a:pt x="6014" y="8140"/>
                    </a:lnTo>
                    <a:lnTo>
                      <a:pt x="6014" y="8111"/>
                    </a:lnTo>
                    <a:lnTo>
                      <a:pt x="5986" y="8081"/>
                    </a:lnTo>
                    <a:lnTo>
                      <a:pt x="5926" y="8081"/>
                    </a:lnTo>
                    <a:lnTo>
                      <a:pt x="5895" y="8052"/>
                    </a:lnTo>
                    <a:lnTo>
                      <a:pt x="5895" y="7992"/>
                    </a:lnTo>
                    <a:lnTo>
                      <a:pt x="5956" y="7934"/>
                    </a:lnTo>
                    <a:lnTo>
                      <a:pt x="5956" y="7904"/>
                    </a:lnTo>
                    <a:lnTo>
                      <a:pt x="5986" y="7934"/>
                    </a:lnTo>
                    <a:lnTo>
                      <a:pt x="5986" y="7904"/>
                    </a:lnTo>
                    <a:lnTo>
                      <a:pt x="6014" y="7874"/>
                    </a:lnTo>
                    <a:lnTo>
                      <a:pt x="6014" y="7815"/>
                    </a:lnTo>
                    <a:lnTo>
                      <a:pt x="6044" y="7786"/>
                    </a:lnTo>
                    <a:lnTo>
                      <a:pt x="6044" y="7667"/>
                    </a:lnTo>
                    <a:lnTo>
                      <a:pt x="6014" y="7637"/>
                    </a:lnTo>
                    <a:lnTo>
                      <a:pt x="6044" y="7637"/>
                    </a:lnTo>
                    <a:lnTo>
                      <a:pt x="6074" y="7667"/>
                    </a:lnTo>
                    <a:lnTo>
                      <a:pt x="6074" y="7637"/>
                    </a:lnTo>
                    <a:lnTo>
                      <a:pt x="6104" y="7637"/>
                    </a:lnTo>
                    <a:lnTo>
                      <a:pt x="6133" y="7667"/>
                    </a:lnTo>
                    <a:lnTo>
                      <a:pt x="6133" y="7637"/>
                    </a:lnTo>
                    <a:lnTo>
                      <a:pt x="6193" y="7637"/>
                    </a:lnTo>
                    <a:lnTo>
                      <a:pt x="6193" y="7075"/>
                    </a:lnTo>
                    <a:lnTo>
                      <a:pt x="6133" y="7015"/>
                    </a:lnTo>
                    <a:lnTo>
                      <a:pt x="6133" y="6986"/>
                    </a:lnTo>
                    <a:lnTo>
                      <a:pt x="6074" y="6956"/>
                    </a:lnTo>
                    <a:lnTo>
                      <a:pt x="5926" y="6956"/>
                    </a:lnTo>
                    <a:lnTo>
                      <a:pt x="5926" y="6927"/>
                    </a:lnTo>
                    <a:lnTo>
                      <a:pt x="5895" y="6927"/>
                    </a:lnTo>
                    <a:lnTo>
                      <a:pt x="5867" y="6986"/>
                    </a:lnTo>
                    <a:lnTo>
                      <a:pt x="5808" y="6927"/>
                    </a:lnTo>
                    <a:lnTo>
                      <a:pt x="5808" y="6897"/>
                    </a:lnTo>
                    <a:lnTo>
                      <a:pt x="5777" y="6868"/>
                    </a:lnTo>
                    <a:lnTo>
                      <a:pt x="5808" y="6868"/>
                    </a:lnTo>
                    <a:lnTo>
                      <a:pt x="5777" y="6838"/>
                    </a:lnTo>
                    <a:lnTo>
                      <a:pt x="5777" y="6777"/>
                    </a:lnTo>
                    <a:lnTo>
                      <a:pt x="5719" y="6777"/>
                    </a:lnTo>
                    <a:lnTo>
                      <a:pt x="5688" y="6750"/>
                    </a:lnTo>
                    <a:lnTo>
                      <a:pt x="5630" y="6750"/>
                    </a:lnTo>
                    <a:lnTo>
                      <a:pt x="5601" y="6720"/>
                    </a:lnTo>
                    <a:lnTo>
                      <a:pt x="5630" y="6689"/>
                    </a:lnTo>
                    <a:lnTo>
                      <a:pt x="5630" y="6602"/>
                    </a:lnTo>
                    <a:lnTo>
                      <a:pt x="5658" y="6571"/>
                    </a:lnTo>
                    <a:lnTo>
                      <a:pt x="5658" y="6541"/>
                    </a:lnTo>
                    <a:lnTo>
                      <a:pt x="5688" y="6541"/>
                    </a:lnTo>
                    <a:lnTo>
                      <a:pt x="5719" y="6513"/>
                    </a:lnTo>
                    <a:lnTo>
                      <a:pt x="5630" y="6423"/>
                    </a:lnTo>
                    <a:lnTo>
                      <a:pt x="5630" y="6246"/>
                    </a:lnTo>
                    <a:lnTo>
                      <a:pt x="5658" y="6246"/>
                    </a:lnTo>
                    <a:lnTo>
                      <a:pt x="5719" y="6186"/>
                    </a:lnTo>
                    <a:lnTo>
                      <a:pt x="5719" y="6157"/>
                    </a:lnTo>
                    <a:lnTo>
                      <a:pt x="5688" y="6157"/>
                    </a:lnTo>
                    <a:lnTo>
                      <a:pt x="5688" y="6127"/>
                    </a:lnTo>
                    <a:lnTo>
                      <a:pt x="5749" y="6068"/>
                    </a:lnTo>
                    <a:lnTo>
                      <a:pt x="5777" y="6068"/>
                    </a:lnTo>
                    <a:lnTo>
                      <a:pt x="5867" y="6157"/>
                    </a:lnTo>
                    <a:lnTo>
                      <a:pt x="5895" y="6157"/>
                    </a:lnTo>
                    <a:lnTo>
                      <a:pt x="5926" y="6186"/>
                    </a:lnTo>
                    <a:lnTo>
                      <a:pt x="5926" y="6216"/>
                    </a:lnTo>
                    <a:lnTo>
                      <a:pt x="5956" y="6246"/>
                    </a:lnTo>
                    <a:lnTo>
                      <a:pt x="5986" y="6246"/>
                    </a:lnTo>
                    <a:lnTo>
                      <a:pt x="6014" y="6276"/>
                    </a:lnTo>
                    <a:lnTo>
                      <a:pt x="6044" y="6276"/>
                    </a:lnTo>
                    <a:lnTo>
                      <a:pt x="6074" y="6246"/>
                    </a:lnTo>
                    <a:lnTo>
                      <a:pt x="6104" y="6246"/>
                    </a:lnTo>
                    <a:lnTo>
                      <a:pt x="6133" y="6216"/>
                    </a:lnTo>
                    <a:lnTo>
                      <a:pt x="6133" y="6186"/>
                    </a:lnTo>
                    <a:lnTo>
                      <a:pt x="6104" y="6157"/>
                    </a:lnTo>
                    <a:lnTo>
                      <a:pt x="6074" y="6098"/>
                    </a:lnTo>
                    <a:lnTo>
                      <a:pt x="6044" y="6068"/>
                    </a:lnTo>
                    <a:lnTo>
                      <a:pt x="6044" y="6009"/>
                    </a:lnTo>
                    <a:lnTo>
                      <a:pt x="6104" y="6009"/>
                    </a:lnTo>
                    <a:lnTo>
                      <a:pt x="6163" y="5948"/>
                    </a:lnTo>
                    <a:lnTo>
                      <a:pt x="6193" y="5948"/>
                    </a:lnTo>
                    <a:lnTo>
                      <a:pt x="6223" y="385"/>
                    </a:lnTo>
                    <a:lnTo>
                      <a:pt x="6014" y="385"/>
                    </a:lnTo>
                    <a:lnTo>
                      <a:pt x="6014" y="413"/>
                    </a:lnTo>
                    <a:lnTo>
                      <a:pt x="5926" y="413"/>
                    </a:lnTo>
                    <a:lnTo>
                      <a:pt x="5867" y="443"/>
                    </a:lnTo>
                    <a:lnTo>
                      <a:pt x="5867" y="503"/>
                    </a:lnTo>
                    <a:lnTo>
                      <a:pt x="5837" y="532"/>
                    </a:lnTo>
                    <a:lnTo>
                      <a:pt x="5777" y="473"/>
                    </a:lnTo>
                    <a:lnTo>
                      <a:pt x="5749" y="503"/>
                    </a:lnTo>
                    <a:lnTo>
                      <a:pt x="5719" y="503"/>
                    </a:lnTo>
                    <a:lnTo>
                      <a:pt x="5719" y="473"/>
                    </a:lnTo>
                    <a:lnTo>
                      <a:pt x="5688" y="503"/>
                    </a:lnTo>
                    <a:lnTo>
                      <a:pt x="5512" y="503"/>
                    </a:lnTo>
                    <a:lnTo>
                      <a:pt x="5512" y="473"/>
                    </a:lnTo>
                    <a:lnTo>
                      <a:pt x="5542" y="473"/>
                    </a:lnTo>
                    <a:lnTo>
                      <a:pt x="5570" y="443"/>
                    </a:lnTo>
                    <a:lnTo>
                      <a:pt x="5601" y="473"/>
                    </a:lnTo>
                    <a:lnTo>
                      <a:pt x="5630" y="443"/>
                    </a:lnTo>
                    <a:lnTo>
                      <a:pt x="5630" y="413"/>
                    </a:lnTo>
                    <a:lnTo>
                      <a:pt x="5601" y="385"/>
                    </a:lnTo>
                    <a:lnTo>
                      <a:pt x="5601" y="325"/>
                    </a:lnTo>
                    <a:close/>
                  </a:path>
                </a:pathLst>
              </a:custGeom>
              <a:solidFill>
                <a:srgbClr val="FFFF7F"/>
              </a:solidFill>
              <a:ln w="9525">
                <a:noFill/>
                <a:round/>
                <a:headEnd/>
                <a:tailEnd/>
              </a:ln>
            </p:spPr>
            <p:txBody>
              <a:bodyPr/>
              <a:lstStyle/>
              <a:p>
                <a:endParaRPr lang="en-GB"/>
              </a:p>
            </p:txBody>
          </p:sp>
          <p:sp>
            <p:nvSpPr>
              <p:cNvPr id="15369" name="Freeform 9"/>
              <p:cNvSpPr>
                <a:spLocks/>
              </p:cNvSpPr>
              <p:nvPr/>
            </p:nvSpPr>
            <p:spPr bwMode="auto">
              <a:xfrm>
                <a:off x="5621" y="2460"/>
                <a:ext cx="148" cy="281"/>
              </a:xfrm>
              <a:custGeom>
                <a:avLst/>
                <a:gdLst/>
                <a:ahLst/>
                <a:cxnLst>
                  <a:cxn ang="0">
                    <a:pos x="294" y="209"/>
                  </a:cxn>
                  <a:cxn ang="0">
                    <a:pos x="266" y="209"/>
                  </a:cxn>
                  <a:cxn ang="0">
                    <a:pos x="176" y="120"/>
                  </a:cxn>
                  <a:cxn ang="0">
                    <a:pos x="148" y="120"/>
                  </a:cxn>
                  <a:cxn ang="0">
                    <a:pos x="87" y="179"/>
                  </a:cxn>
                  <a:cxn ang="0">
                    <a:pos x="87" y="209"/>
                  </a:cxn>
                  <a:cxn ang="0">
                    <a:pos x="118" y="209"/>
                  </a:cxn>
                  <a:cxn ang="0">
                    <a:pos x="118" y="238"/>
                  </a:cxn>
                  <a:cxn ang="0">
                    <a:pos x="57" y="298"/>
                  </a:cxn>
                  <a:cxn ang="0">
                    <a:pos x="29" y="298"/>
                  </a:cxn>
                  <a:cxn ang="0">
                    <a:pos x="29" y="475"/>
                  </a:cxn>
                  <a:cxn ang="0">
                    <a:pos x="118" y="565"/>
                  </a:cxn>
                  <a:cxn ang="0">
                    <a:pos x="87" y="593"/>
                  </a:cxn>
                  <a:cxn ang="0">
                    <a:pos x="57" y="593"/>
                  </a:cxn>
                  <a:cxn ang="0">
                    <a:pos x="57" y="623"/>
                  </a:cxn>
                  <a:cxn ang="0">
                    <a:pos x="29" y="654"/>
                  </a:cxn>
                  <a:cxn ang="0">
                    <a:pos x="29" y="741"/>
                  </a:cxn>
                  <a:cxn ang="0">
                    <a:pos x="0" y="772"/>
                  </a:cxn>
                  <a:cxn ang="0">
                    <a:pos x="29" y="802"/>
                  </a:cxn>
                  <a:cxn ang="0">
                    <a:pos x="87" y="802"/>
                  </a:cxn>
                  <a:cxn ang="0">
                    <a:pos x="118" y="829"/>
                  </a:cxn>
                  <a:cxn ang="0">
                    <a:pos x="176" y="829"/>
                  </a:cxn>
                  <a:cxn ang="0">
                    <a:pos x="176" y="890"/>
                  </a:cxn>
                  <a:cxn ang="0">
                    <a:pos x="207" y="920"/>
                  </a:cxn>
                  <a:cxn ang="0">
                    <a:pos x="176" y="920"/>
                  </a:cxn>
                  <a:cxn ang="0">
                    <a:pos x="207" y="949"/>
                  </a:cxn>
                  <a:cxn ang="0">
                    <a:pos x="207" y="979"/>
                  </a:cxn>
                  <a:cxn ang="0">
                    <a:pos x="266" y="1038"/>
                  </a:cxn>
                  <a:cxn ang="0">
                    <a:pos x="294" y="979"/>
                  </a:cxn>
                  <a:cxn ang="0">
                    <a:pos x="325" y="979"/>
                  </a:cxn>
                  <a:cxn ang="0">
                    <a:pos x="325" y="1008"/>
                  </a:cxn>
                  <a:cxn ang="0">
                    <a:pos x="473" y="1008"/>
                  </a:cxn>
                  <a:cxn ang="0">
                    <a:pos x="532" y="1038"/>
                  </a:cxn>
                  <a:cxn ang="0">
                    <a:pos x="532" y="1067"/>
                  </a:cxn>
                  <a:cxn ang="0">
                    <a:pos x="592" y="1127"/>
                  </a:cxn>
                  <a:cxn ang="0">
                    <a:pos x="592" y="0"/>
                  </a:cxn>
                  <a:cxn ang="0">
                    <a:pos x="562" y="0"/>
                  </a:cxn>
                  <a:cxn ang="0">
                    <a:pos x="503" y="61"/>
                  </a:cxn>
                  <a:cxn ang="0">
                    <a:pos x="443" y="61"/>
                  </a:cxn>
                  <a:cxn ang="0">
                    <a:pos x="443" y="120"/>
                  </a:cxn>
                  <a:cxn ang="0">
                    <a:pos x="473" y="150"/>
                  </a:cxn>
                  <a:cxn ang="0">
                    <a:pos x="503" y="209"/>
                  </a:cxn>
                  <a:cxn ang="0">
                    <a:pos x="532" y="238"/>
                  </a:cxn>
                  <a:cxn ang="0">
                    <a:pos x="532" y="268"/>
                  </a:cxn>
                  <a:cxn ang="0">
                    <a:pos x="503" y="298"/>
                  </a:cxn>
                  <a:cxn ang="0">
                    <a:pos x="473" y="298"/>
                  </a:cxn>
                  <a:cxn ang="0">
                    <a:pos x="443" y="328"/>
                  </a:cxn>
                  <a:cxn ang="0">
                    <a:pos x="413" y="328"/>
                  </a:cxn>
                  <a:cxn ang="0">
                    <a:pos x="385" y="298"/>
                  </a:cxn>
                  <a:cxn ang="0">
                    <a:pos x="355" y="298"/>
                  </a:cxn>
                  <a:cxn ang="0">
                    <a:pos x="325" y="268"/>
                  </a:cxn>
                  <a:cxn ang="0">
                    <a:pos x="325" y="238"/>
                  </a:cxn>
                  <a:cxn ang="0">
                    <a:pos x="294" y="209"/>
                  </a:cxn>
                </a:cxnLst>
                <a:rect l="0" t="0" r="r" b="b"/>
                <a:pathLst>
                  <a:path w="592" h="1127">
                    <a:moveTo>
                      <a:pt x="294" y="209"/>
                    </a:moveTo>
                    <a:lnTo>
                      <a:pt x="266" y="209"/>
                    </a:lnTo>
                    <a:lnTo>
                      <a:pt x="176" y="120"/>
                    </a:lnTo>
                    <a:lnTo>
                      <a:pt x="148" y="120"/>
                    </a:lnTo>
                    <a:lnTo>
                      <a:pt x="87" y="179"/>
                    </a:lnTo>
                    <a:lnTo>
                      <a:pt x="87" y="209"/>
                    </a:lnTo>
                    <a:lnTo>
                      <a:pt x="118" y="209"/>
                    </a:lnTo>
                    <a:lnTo>
                      <a:pt x="118" y="238"/>
                    </a:lnTo>
                    <a:lnTo>
                      <a:pt x="57" y="298"/>
                    </a:lnTo>
                    <a:lnTo>
                      <a:pt x="29" y="298"/>
                    </a:lnTo>
                    <a:lnTo>
                      <a:pt x="29" y="475"/>
                    </a:lnTo>
                    <a:lnTo>
                      <a:pt x="118" y="565"/>
                    </a:lnTo>
                    <a:lnTo>
                      <a:pt x="87" y="593"/>
                    </a:lnTo>
                    <a:lnTo>
                      <a:pt x="57" y="593"/>
                    </a:lnTo>
                    <a:lnTo>
                      <a:pt x="57" y="623"/>
                    </a:lnTo>
                    <a:lnTo>
                      <a:pt x="29" y="654"/>
                    </a:lnTo>
                    <a:lnTo>
                      <a:pt x="29" y="741"/>
                    </a:lnTo>
                    <a:lnTo>
                      <a:pt x="0" y="772"/>
                    </a:lnTo>
                    <a:lnTo>
                      <a:pt x="29" y="802"/>
                    </a:lnTo>
                    <a:lnTo>
                      <a:pt x="87" y="802"/>
                    </a:lnTo>
                    <a:lnTo>
                      <a:pt x="118" y="829"/>
                    </a:lnTo>
                    <a:lnTo>
                      <a:pt x="176" y="829"/>
                    </a:lnTo>
                    <a:lnTo>
                      <a:pt x="176" y="890"/>
                    </a:lnTo>
                    <a:lnTo>
                      <a:pt x="207" y="920"/>
                    </a:lnTo>
                    <a:lnTo>
                      <a:pt x="176" y="920"/>
                    </a:lnTo>
                    <a:lnTo>
                      <a:pt x="207" y="949"/>
                    </a:lnTo>
                    <a:lnTo>
                      <a:pt x="207" y="979"/>
                    </a:lnTo>
                    <a:lnTo>
                      <a:pt x="266" y="1038"/>
                    </a:lnTo>
                    <a:lnTo>
                      <a:pt x="294" y="979"/>
                    </a:lnTo>
                    <a:lnTo>
                      <a:pt x="325" y="979"/>
                    </a:lnTo>
                    <a:lnTo>
                      <a:pt x="325" y="1008"/>
                    </a:lnTo>
                    <a:lnTo>
                      <a:pt x="473" y="1008"/>
                    </a:lnTo>
                    <a:lnTo>
                      <a:pt x="532" y="1038"/>
                    </a:lnTo>
                    <a:lnTo>
                      <a:pt x="532" y="1067"/>
                    </a:lnTo>
                    <a:lnTo>
                      <a:pt x="592" y="1127"/>
                    </a:lnTo>
                    <a:lnTo>
                      <a:pt x="592" y="0"/>
                    </a:lnTo>
                    <a:lnTo>
                      <a:pt x="562" y="0"/>
                    </a:lnTo>
                    <a:lnTo>
                      <a:pt x="503" y="61"/>
                    </a:lnTo>
                    <a:lnTo>
                      <a:pt x="443" y="61"/>
                    </a:lnTo>
                    <a:lnTo>
                      <a:pt x="443" y="120"/>
                    </a:lnTo>
                    <a:lnTo>
                      <a:pt x="473" y="150"/>
                    </a:lnTo>
                    <a:lnTo>
                      <a:pt x="503" y="209"/>
                    </a:lnTo>
                    <a:lnTo>
                      <a:pt x="532" y="238"/>
                    </a:lnTo>
                    <a:lnTo>
                      <a:pt x="532" y="268"/>
                    </a:lnTo>
                    <a:lnTo>
                      <a:pt x="503" y="298"/>
                    </a:lnTo>
                    <a:lnTo>
                      <a:pt x="473" y="298"/>
                    </a:lnTo>
                    <a:lnTo>
                      <a:pt x="443" y="328"/>
                    </a:lnTo>
                    <a:lnTo>
                      <a:pt x="413" y="328"/>
                    </a:lnTo>
                    <a:lnTo>
                      <a:pt x="385" y="298"/>
                    </a:lnTo>
                    <a:lnTo>
                      <a:pt x="355" y="298"/>
                    </a:lnTo>
                    <a:lnTo>
                      <a:pt x="325" y="268"/>
                    </a:lnTo>
                    <a:lnTo>
                      <a:pt x="325" y="238"/>
                    </a:lnTo>
                    <a:lnTo>
                      <a:pt x="294" y="209"/>
                    </a:lnTo>
                    <a:close/>
                  </a:path>
                </a:pathLst>
              </a:custGeom>
              <a:solidFill>
                <a:srgbClr val="CCE83A"/>
              </a:solidFill>
              <a:ln w="9525">
                <a:noFill/>
                <a:round/>
                <a:headEnd/>
                <a:tailEnd/>
              </a:ln>
            </p:spPr>
            <p:txBody>
              <a:bodyPr/>
              <a:lstStyle/>
              <a:p>
                <a:endParaRPr lang="en-GB"/>
              </a:p>
            </p:txBody>
          </p:sp>
          <p:sp>
            <p:nvSpPr>
              <p:cNvPr id="15370" name="Freeform 10"/>
              <p:cNvSpPr>
                <a:spLocks/>
              </p:cNvSpPr>
              <p:nvPr/>
            </p:nvSpPr>
            <p:spPr bwMode="auto">
              <a:xfrm>
                <a:off x="4939" y="1357"/>
                <a:ext cx="15" cy="8"/>
              </a:xfrm>
              <a:custGeom>
                <a:avLst/>
                <a:gdLst/>
                <a:ahLst/>
                <a:cxnLst>
                  <a:cxn ang="0">
                    <a:pos x="30" y="0"/>
                  </a:cxn>
                  <a:cxn ang="0">
                    <a:pos x="0" y="0"/>
                  </a:cxn>
                  <a:cxn ang="0">
                    <a:pos x="30" y="31"/>
                  </a:cxn>
                  <a:cxn ang="0">
                    <a:pos x="59" y="31"/>
                  </a:cxn>
                  <a:cxn ang="0">
                    <a:pos x="30" y="0"/>
                  </a:cxn>
                </a:cxnLst>
                <a:rect l="0" t="0" r="r" b="b"/>
                <a:pathLst>
                  <a:path w="59" h="31">
                    <a:moveTo>
                      <a:pt x="30" y="0"/>
                    </a:moveTo>
                    <a:lnTo>
                      <a:pt x="0" y="0"/>
                    </a:lnTo>
                    <a:lnTo>
                      <a:pt x="30" y="31"/>
                    </a:lnTo>
                    <a:lnTo>
                      <a:pt x="59" y="31"/>
                    </a:lnTo>
                    <a:lnTo>
                      <a:pt x="30" y="0"/>
                    </a:lnTo>
                    <a:close/>
                  </a:path>
                </a:pathLst>
              </a:custGeom>
              <a:solidFill>
                <a:srgbClr val="FFFF7F"/>
              </a:solidFill>
              <a:ln w="9525">
                <a:noFill/>
                <a:round/>
                <a:headEnd/>
                <a:tailEnd/>
              </a:ln>
            </p:spPr>
            <p:txBody>
              <a:bodyPr/>
              <a:lstStyle/>
              <a:p>
                <a:endParaRPr lang="en-GB"/>
              </a:p>
            </p:txBody>
          </p:sp>
          <p:sp>
            <p:nvSpPr>
              <p:cNvPr id="15371" name="Freeform 11"/>
              <p:cNvSpPr>
                <a:spLocks noEditPoints="1"/>
              </p:cNvSpPr>
              <p:nvPr/>
            </p:nvSpPr>
            <p:spPr bwMode="auto">
              <a:xfrm>
                <a:off x="2909" y="891"/>
                <a:ext cx="1430" cy="984"/>
              </a:xfrm>
              <a:custGeom>
                <a:avLst/>
                <a:gdLst/>
                <a:ahLst/>
                <a:cxnLst>
                  <a:cxn ang="0">
                    <a:pos x="4860" y="119"/>
                  </a:cxn>
                  <a:cxn ang="0">
                    <a:pos x="4624" y="119"/>
                  </a:cxn>
                  <a:cxn ang="0">
                    <a:pos x="4474" y="147"/>
                  </a:cxn>
                  <a:cxn ang="0">
                    <a:pos x="4267" y="119"/>
                  </a:cxn>
                  <a:cxn ang="0">
                    <a:pos x="4030" y="326"/>
                  </a:cxn>
                  <a:cxn ang="0">
                    <a:pos x="3763" y="326"/>
                  </a:cxn>
                  <a:cxn ang="0">
                    <a:pos x="3498" y="444"/>
                  </a:cxn>
                  <a:cxn ang="0">
                    <a:pos x="3349" y="356"/>
                  </a:cxn>
                  <a:cxn ang="0">
                    <a:pos x="3200" y="295"/>
                  </a:cxn>
                  <a:cxn ang="0">
                    <a:pos x="3082" y="414"/>
                  </a:cxn>
                  <a:cxn ang="0">
                    <a:pos x="2934" y="533"/>
                  </a:cxn>
                  <a:cxn ang="0">
                    <a:pos x="2757" y="592"/>
                  </a:cxn>
                  <a:cxn ang="0">
                    <a:pos x="2727" y="681"/>
                  </a:cxn>
                  <a:cxn ang="0">
                    <a:pos x="2400" y="711"/>
                  </a:cxn>
                  <a:cxn ang="0">
                    <a:pos x="2607" y="769"/>
                  </a:cxn>
                  <a:cxn ang="0">
                    <a:pos x="2550" y="829"/>
                  </a:cxn>
                  <a:cxn ang="0">
                    <a:pos x="2459" y="976"/>
                  </a:cxn>
                  <a:cxn ang="0">
                    <a:pos x="2282" y="1094"/>
                  </a:cxn>
                  <a:cxn ang="0">
                    <a:pos x="2015" y="1273"/>
                  </a:cxn>
                  <a:cxn ang="0">
                    <a:pos x="1927" y="1392"/>
                  </a:cxn>
                  <a:cxn ang="0">
                    <a:pos x="1749" y="1628"/>
                  </a:cxn>
                  <a:cxn ang="0">
                    <a:pos x="1690" y="1776"/>
                  </a:cxn>
                  <a:cxn ang="0">
                    <a:pos x="1483" y="1983"/>
                  </a:cxn>
                  <a:cxn ang="0">
                    <a:pos x="1185" y="2102"/>
                  </a:cxn>
                  <a:cxn ang="0">
                    <a:pos x="1097" y="2221"/>
                  </a:cxn>
                  <a:cxn ang="0">
                    <a:pos x="801" y="2339"/>
                  </a:cxn>
                  <a:cxn ang="0">
                    <a:pos x="592" y="2427"/>
                  </a:cxn>
                  <a:cxn ang="0">
                    <a:pos x="416" y="2546"/>
                  </a:cxn>
                  <a:cxn ang="0">
                    <a:pos x="237" y="2664"/>
                  </a:cxn>
                  <a:cxn ang="0">
                    <a:pos x="89" y="2724"/>
                  </a:cxn>
                  <a:cxn ang="0">
                    <a:pos x="30" y="2871"/>
                  </a:cxn>
                  <a:cxn ang="0">
                    <a:pos x="60" y="3080"/>
                  </a:cxn>
                  <a:cxn ang="0">
                    <a:pos x="178" y="3316"/>
                  </a:cxn>
                  <a:cxn ang="0">
                    <a:pos x="267" y="3226"/>
                  </a:cxn>
                  <a:cxn ang="0">
                    <a:pos x="30" y="3463"/>
                  </a:cxn>
                  <a:cxn ang="0">
                    <a:pos x="237" y="3641"/>
                  </a:cxn>
                  <a:cxn ang="0">
                    <a:pos x="385" y="3878"/>
                  </a:cxn>
                  <a:cxn ang="0">
                    <a:pos x="978" y="3759"/>
                  </a:cxn>
                  <a:cxn ang="0">
                    <a:pos x="1215" y="3611"/>
                  </a:cxn>
                  <a:cxn ang="0">
                    <a:pos x="1333" y="3405"/>
                  </a:cxn>
                  <a:cxn ang="0">
                    <a:pos x="1631" y="3523"/>
                  </a:cxn>
                  <a:cxn ang="0">
                    <a:pos x="1868" y="2901"/>
                  </a:cxn>
                  <a:cxn ang="0">
                    <a:pos x="1720" y="2160"/>
                  </a:cxn>
                  <a:cxn ang="0">
                    <a:pos x="2222" y="1510"/>
                  </a:cxn>
                  <a:cxn ang="0">
                    <a:pos x="2727" y="917"/>
                  </a:cxn>
                  <a:cxn ang="0">
                    <a:pos x="3468" y="621"/>
                  </a:cxn>
                  <a:cxn ang="0">
                    <a:pos x="4001" y="711"/>
                  </a:cxn>
                  <a:cxn ang="0">
                    <a:pos x="4624" y="651"/>
                  </a:cxn>
                  <a:cxn ang="0">
                    <a:pos x="5246" y="384"/>
                  </a:cxn>
                  <a:cxn ang="0">
                    <a:pos x="5602" y="444"/>
                  </a:cxn>
                  <a:cxn ang="0">
                    <a:pos x="5630" y="238"/>
                  </a:cxn>
                  <a:cxn ang="0">
                    <a:pos x="5364" y="88"/>
                  </a:cxn>
                  <a:cxn ang="0">
                    <a:pos x="3230" y="533"/>
                  </a:cxn>
                  <a:cxn ang="0">
                    <a:pos x="2814" y="739"/>
                  </a:cxn>
                  <a:cxn ang="0">
                    <a:pos x="2075" y="1392"/>
                  </a:cxn>
                  <a:cxn ang="0">
                    <a:pos x="1333" y="2221"/>
                  </a:cxn>
                  <a:cxn ang="0">
                    <a:pos x="1483" y="2072"/>
                  </a:cxn>
                  <a:cxn ang="0">
                    <a:pos x="564" y="2930"/>
                  </a:cxn>
                  <a:cxn ang="0">
                    <a:pos x="446" y="2961"/>
                  </a:cxn>
                  <a:cxn ang="0">
                    <a:pos x="148" y="3137"/>
                  </a:cxn>
                </a:cxnLst>
                <a:rect l="0" t="0" r="r" b="b"/>
                <a:pathLst>
                  <a:path w="5720" h="3936">
                    <a:moveTo>
                      <a:pt x="5067" y="88"/>
                    </a:moveTo>
                    <a:lnTo>
                      <a:pt x="5127" y="88"/>
                    </a:lnTo>
                    <a:lnTo>
                      <a:pt x="5156" y="59"/>
                    </a:lnTo>
                    <a:lnTo>
                      <a:pt x="5156" y="29"/>
                    </a:lnTo>
                    <a:lnTo>
                      <a:pt x="5097" y="29"/>
                    </a:lnTo>
                    <a:lnTo>
                      <a:pt x="5067" y="0"/>
                    </a:lnTo>
                    <a:lnTo>
                      <a:pt x="5009" y="29"/>
                    </a:lnTo>
                    <a:lnTo>
                      <a:pt x="4979" y="29"/>
                    </a:lnTo>
                    <a:lnTo>
                      <a:pt x="4949" y="0"/>
                    </a:lnTo>
                    <a:lnTo>
                      <a:pt x="4890" y="59"/>
                    </a:lnTo>
                    <a:lnTo>
                      <a:pt x="4920" y="59"/>
                    </a:lnTo>
                    <a:lnTo>
                      <a:pt x="4949" y="88"/>
                    </a:lnTo>
                    <a:lnTo>
                      <a:pt x="4920" y="88"/>
                    </a:lnTo>
                    <a:lnTo>
                      <a:pt x="4890" y="119"/>
                    </a:lnTo>
                    <a:lnTo>
                      <a:pt x="4860" y="119"/>
                    </a:lnTo>
                    <a:lnTo>
                      <a:pt x="4890" y="147"/>
                    </a:lnTo>
                    <a:lnTo>
                      <a:pt x="4860" y="147"/>
                    </a:lnTo>
                    <a:lnTo>
                      <a:pt x="4860" y="177"/>
                    </a:lnTo>
                    <a:lnTo>
                      <a:pt x="4802" y="177"/>
                    </a:lnTo>
                    <a:lnTo>
                      <a:pt x="4772" y="207"/>
                    </a:lnTo>
                    <a:lnTo>
                      <a:pt x="4742" y="207"/>
                    </a:lnTo>
                    <a:lnTo>
                      <a:pt x="4772" y="177"/>
                    </a:lnTo>
                    <a:lnTo>
                      <a:pt x="4772" y="147"/>
                    </a:lnTo>
                    <a:lnTo>
                      <a:pt x="4742" y="119"/>
                    </a:lnTo>
                    <a:lnTo>
                      <a:pt x="4772" y="119"/>
                    </a:lnTo>
                    <a:lnTo>
                      <a:pt x="4772" y="59"/>
                    </a:lnTo>
                    <a:lnTo>
                      <a:pt x="4742" y="59"/>
                    </a:lnTo>
                    <a:lnTo>
                      <a:pt x="4683" y="88"/>
                    </a:lnTo>
                    <a:lnTo>
                      <a:pt x="4653" y="88"/>
                    </a:lnTo>
                    <a:lnTo>
                      <a:pt x="4624" y="119"/>
                    </a:lnTo>
                    <a:lnTo>
                      <a:pt x="4624" y="147"/>
                    </a:lnTo>
                    <a:lnTo>
                      <a:pt x="4565" y="207"/>
                    </a:lnTo>
                    <a:lnTo>
                      <a:pt x="4535" y="207"/>
                    </a:lnTo>
                    <a:lnTo>
                      <a:pt x="4535" y="238"/>
                    </a:lnTo>
                    <a:lnTo>
                      <a:pt x="4474" y="295"/>
                    </a:lnTo>
                    <a:lnTo>
                      <a:pt x="4446" y="265"/>
                    </a:lnTo>
                    <a:lnTo>
                      <a:pt x="4416" y="295"/>
                    </a:lnTo>
                    <a:lnTo>
                      <a:pt x="4416" y="238"/>
                    </a:lnTo>
                    <a:lnTo>
                      <a:pt x="4446" y="238"/>
                    </a:lnTo>
                    <a:lnTo>
                      <a:pt x="4446" y="207"/>
                    </a:lnTo>
                    <a:lnTo>
                      <a:pt x="4474" y="207"/>
                    </a:lnTo>
                    <a:lnTo>
                      <a:pt x="4474" y="177"/>
                    </a:lnTo>
                    <a:lnTo>
                      <a:pt x="4446" y="177"/>
                    </a:lnTo>
                    <a:lnTo>
                      <a:pt x="4446" y="147"/>
                    </a:lnTo>
                    <a:lnTo>
                      <a:pt x="4474" y="147"/>
                    </a:lnTo>
                    <a:lnTo>
                      <a:pt x="4535" y="88"/>
                    </a:lnTo>
                    <a:lnTo>
                      <a:pt x="4565" y="88"/>
                    </a:lnTo>
                    <a:lnTo>
                      <a:pt x="4535" y="59"/>
                    </a:lnTo>
                    <a:lnTo>
                      <a:pt x="4474" y="59"/>
                    </a:lnTo>
                    <a:lnTo>
                      <a:pt x="4504" y="88"/>
                    </a:lnTo>
                    <a:lnTo>
                      <a:pt x="4474" y="88"/>
                    </a:lnTo>
                    <a:lnTo>
                      <a:pt x="4446" y="59"/>
                    </a:lnTo>
                    <a:lnTo>
                      <a:pt x="4386" y="59"/>
                    </a:lnTo>
                    <a:lnTo>
                      <a:pt x="4356" y="29"/>
                    </a:lnTo>
                    <a:lnTo>
                      <a:pt x="4328" y="29"/>
                    </a:lnTo>
                    <a:lnTo>
                      <a:pt x="4328" y="59"/>
                    </a:lnTo>
                    <a:lnTo>
                      <a:pt x="4356" y="59"/>
                    </a:lnTo>
                    <a:lnTo>
                      <a:pt x="4328" y="88"/>
                    </a:lnTo>
                    <a:lnTo>
                      <a:pt x="4237" y="88"/>
                    </a:lnTo>
                    <a:lnTo>
                      <a:pt x="4267" y="119"/>
                    </a:lnTo>
                    <a:lnTo>
                      <a:pt x="4237" y="147"/>
                    </a:lnTo>
                    <a:lnTo>
                      <a:pt x="4267" y="177"/>
                    </a:lnTo>
                    <a:lnTo>
                      <a:pt x="4209" y="177"/>
                    </a:lnTo>
                    <a:lnTo>
                      <a:pt x="4209" y="119"/>
                    </a:lnTo>
                    <a:lnTo>
                      <a:pt x="4119" y="119"/>
                    </a:lnTo>
                    <a:lnTo>
                      <a:pt x="4119" y="147"/>
                    </a:lnTo>
                    <a:lnTo>
                      <a:pt x="4149" y="177"/>
                    </a:lnTo>
                    <a:lnTo>
                      <a:pt x="4179" y="177"/>
                    </a:lnTo>
                    <a:lnTo>
                      <a:pt x="4149" y="207"/>
                    </a:lnTo>
                    <a:lnTo>
                      <a:pt x="4119" y="207"/>
                    </a:lnTo>
                    <a:lnTo>
                      <a:pt x="4119" y="238"/>
                    </a:lnTo>
                    <a:lnTo>
                      <a:pt x="4060" y="295"/>
                    </a:lnTo>
                    <a:lnTo>
                      <a:pt x="4119" y="295"/>
                    </a:lnTo>
                    <a:lnTo>
                      <a:pt x="4119" y="326"/>
                    </a:lnTo>
                    <a:lnTo>
                      <a:pt x="4030" y="326"/>
                    </a:lnTo>
                    <a:lnTo>
                      <a:pt x="4001" y="295"/>
                    </a:lnTo>
                    <a:lnTo>
                      <a:pt x="4001" y="265"/>
                    </a:lnTo>
                    <a:lnTo>
                      <a:pt x="3972" y="295"/>
                    </a:lnTo>
                    <a:lnTo>
                      <a:pt x="3972" y="265"/>
                    </a:lnTo>
                    <a:lnTo>
                      <a:pt x="3912" y="265"/>
                    </a:lnTo>
                    <a:lnTo>
                      <a:pt x="3882" y="238"/>
                    </a:lnTo>
                    <a:lnTo>
                      <a:pt x="3763" y="238"/>
                    </a:lnTo>
                    <a:lnTo>
                      <a:pt x="3735" y="265"/>
                    </a:lnTo>
                    <a:lnTo>
                      <a:pt x="3705" y="238"/>
                    </a:lnTo>
                    <a:lnTo>
                      <a:pt x="3675" y="238"/>
                    </a:lnTo>
                    <a:lnTo>
                      <a:pt x="3675" y="265"/>
                    </a:lnTo>
                    <a:lnTo>
                      <a:pt x="3705" y="295"/>
                    </a:lnTo>
                    <a:lnTo>
                      <a:pt x="3763" y="295"/>
                    </a:lnTo>
                    <a:lnTo>
                      <a:pt x="3794" y="326"/>
                    </a:lnTo>
                    <a:lnTo>
                      <a:pt x="3763" y="326"/>
                    </a:lnTo>
                    <a:lnTo>
                      <a:pt x="3763" y="356"/>
                    </a:lnTo>
                    <a:lnTo>
                      <a:pt x="3794" y="356"/>
                    </a:lnTo>
                    <a:lnTo>
                      <a:pt x="3823" y="384"/>
                    </a:lnTo>
                    <a:lnTo>
                      <a:pt x="3794" y="384"/>
                    </a:lnTo>
                    <a:lnTo>
                      <a:pt x="3763" y="356"/>
                    </a:lnTo>
                    <a:lnTo>
                      <a:pt x="3705" y="356"/>
                    </a:lnTo>
                    <a:lnTo>
                      <a:pt x="3675" y="326"/>
                    </a:lnTo>
                    <a:lnTo>
                      <a:pt x="3675" y="295"/>
                    </a:lnTo>
                    <a:lnTo>
                      <a:pt x="3616" y="326"/>
                    </a:lnTo>
                    <a:lnTo>
                      <a:pt x="3644" y="356"/>
                    </a:lnTo>
                    <a:lnTo>
                      <a:pt x="3587" y="356"/>
                    </a:lnTo>
                    <a:lnTo>
                      <a:pt x="3587" y="384"/>
                    </a:lnTo>
                    <a:lnTo>
                      <a:pt x="3556" y="356"/>
                    </a:lnTo>
                    <a:lnTo>
                      <a:pt x="3498" y="414"/>
                    </a:lnTo>
                    <a:lnTo>
                      <a:pt x="3498" y="444"/>
                    </a:lnTo>
                    <a:lnTo>
                      <a:pt x="3468" y="444"/>
                    </a:lnTo>
                    <a:lnTo>
                      <a:pt x="3437" y="474"/>
                    </a:lnTo>
                    <a:lnTo>
                      <a:pt x="3437" y="502"/>
                    </a:lnTo>
                    <a:lnTo>
                      <a:pt x="3407" y="502"/>
                    </a:lnTo>
                    <a:lnTo>
                      <a:pt x="3380" y="533"/>
                    </a:lnTo>
                    <a:lnTo>
                      <a:pt x="3349" y="533"/>
                    </a:lnTo>
                    <a:lnTo>
                      <a:pt x="3380" y="502"/>
                    </a:lnTo>
                    <a:lnTo>
                      <a:pt x="3407" y="502"/>
                    </a:lnTo>
                    <a:lnTo>
                      <a:pt x="3437" y="474"/>
                    </a:lnTo>
                    <a:lnTo>
                      <a:pt x="3437" y="356"/>
                    </a:lnTo>
                    <a:lnTo>
                      <a:pt x="3407" y="326"/>
                    </a:lnTo>
                    <a:lnTo>
                      <a:pt x="3407" y="356"/>
                    </a:lnTo>
                    <a:lnTo>
                      <a:pt x="3380" y="356"/>
                    </a:lnTo>
                    <a:lnTo>
                      <a:pt x="3349" y="384"/>
                    </a:lnTo>
                    <a:lnTo>
                      <a:pt x="3349" y="356"/>
                    </a:lnTo>
                    <a:lnTo>
                      <a:pt x="3319" y="384"/>
                    </a:lnTo>
                    <a:lnTo>
                      <a:pt x="3319" y="414"/>
                    </a:lnTo>
                    <a:lnTo>
                      <a:pt x="3349" y="444"/>
                    </a:lnTo>
                    <a:lnTo>
                      <a:pt x="3319" y="444"/>
                    </a:lnTo>
                    <a:lnTo>
                      <a:pt x="3289" y="474"/>
                    </a:lnTo>
                    <a:lnTo>
                      <a:pt x="3289" y="444"/>
                    </a:lnTo>
                    <a:lnTo>
                      <a:pt x="3319" y="414"/>
                    </a:lnTo>
                    <a:lnTo>
                      <a:pt x="3289" y="384"/>
                    </a:lnTo>
                    <a:lnTo>
                      <a:pt x="3289" y="356"/>
                    </a:lnTo>
                    <a:lnTo>
                      <a:pt x="3260" y="384"/>
                    </a:lnTo>
                    <a:lnTo>
                      <a:pt x="3200" y="384"/>
                    </a:lnTo>
                    <a:lnTo>
                      <a:pt x="3260" y="326"/>
                    </a:lnTo>
                    <a:lnTo>
                      <a:pt x="3230" y="295"/>
                    </a:lnTo>
                    <a:lnTo>
                      <a:pt x="3230" y="326"/>
                    </a:lnTo>
                    <a:lnTo>
                      <a:pt x="3200" y="295"/>
                    </a:lnTo>
                    <a:lnTo>
                      <a:pt x="3142" y="295"/>
                    </a:lnTo>
                    <a:lnTo>
                      <a:pt x="3112" y="326"/>
                    </a:lnTo>
                    <a:lnTo>
                      <a:pt x="3112" y="356"/>
                    </a:lnTo>
                    <a:lnTo>
                      <a:pt x="3142" y="356"/>
                    </a:lnTo>
                    <a:lnTo>
                      <a:pt x="3171" y="384"/>
                    </a:lnTo>
                    <a:lnTo>
                      <a:pt x="3142" y="414"/>
                    </a:lnTo>
                    <a:lnTo>
                      <a:pt x="3142" y="444"/>
                    </a:lnTo>
                    <a:lnTo>
                      <a:pt x="3171" y="444"/>
                    </a:lnTo>
                    <a:lnTo>
                      <a:pt x="3142" y="474"/>
                    </a:lnTo>
                    <a:lnTo>
                      <a:pt x="3112" y="444"/>
                    </a:lnTo>
                    <a:lnTo>
                      <a:pt x="3112" y="414"/>
                    </a:lnTo>
                    <a:lnTo>
                      <a:pt x="3142" y="384"/>
                    </a:lnTo>
                    <a:lnTo>
                      <a:pt x="3112" y="356"/>
                    </a:lnTo>
                    <a:lnTo>
                      <a:pt x="3082" y="356"/>
                    </a:lnTo>
                    <a:lnTo>
                      <a:pt x="3082" y="414"/>
                    </a:lnTo>
                    <a:lnTo>
                      <a:pt x="3052" y="384"/>
                    </a:lnTo>
                    <a:lnTo>
                      <a:pt x="2993" y="444"/>
                    </a:lnTo>
                    <a:lnTo>
                      <a:pt x="3052" y="444"/>
                    </a:lnTo>
                    <a:lnTo>
                      <a:pt x="3052" y="474"/>
                    </a:lnTo>
                    <a:lnTo>
                      <a:pt x="3082" y="502"/>
                    </a:lnTo>
                    <a:lnTo>
                      <a:pt x="3052" y="502"/>
                    </a:lnTo>
                    <a:lnTo>
                      <a:pt x="3052" y="533"/>
                    </a:lnTo>
                    <a:lnTo>
                      <a:pt x="2993" y="474"/>
                    </a:lnTo>
                    <a:lnTo>
                      <a:pt x="2964" y="474"/>
                    </a:lnTo>
                    <a:lnTo>
                      <a:pt x="2964" y="502"/>
                    </a:lnTo>
                    <a:lnTo>
                      <a:pt x="2934" y="533"/>
                    </a:lnTo>
                    <a:lnTo>
                      <a:pt x="2964" y="563"/>
                    </a:lnTo>
                    <a:lnTo>
                      <a:pt x="2934" y="563"/>
                    </a:lnTo>
                    <a:lnTo>
                      <a:pt x="2905" y="533"/>
                    </a:lnTo>
                    <a:lnTo>
                      <a:pt x="2934" y="533"/>
                    </a:lnTo>
                    <a:lnTo>
                      <a:pt x="2934" y="474"/>
                    </a:lnTo>
                    <a:lnTo>
                      <a:pt x="2905" y="474"/>
                    </a:lnTo>
                    <a:lnTo>
                      <a:pt x="2845" y="444"/>
                    </a:lnTo>
                    <a:lnTo>
                      <a:pt x="2845" y="474"/>
                    </a:lnTo>
                    <a:lnTo>
                      <a:pt x="2814" y="474"/>
                    </a:lnTo>
                    <a:lnTo>
                      <a:pt x="2786" y="444"/>
                    </a:lnTo>
                    <a:lnTo>
                      <a:pt x="2757" y="474"/>
                    </a:lnTo>
                    <a:lnTo>
                      <a:pt x="2786" y="474"/>
                    </a:lnTo>
                    <a:lnTo>
                      <a:pt x="2786" y="502"/>
                    </a:lnTo>
                    <a:lnTo>
                      <a:pt x="2727" y="502"/>
                    </a:lnTo>
                    <a:lnTo>
                      <a:pt x="2727" y="533"/>
                    </a:lnTo>
                    <a:lnTo>
                      <a:pt x="2757" y="563"/>
                    </a:lnTo>
                    <a:lnTo>
                      <a:pt x="2696" y="563"/>
                    </a:lnTo>
                    <a:lnTo>
                      <a:pt x="2727" y="592"/>
                    </a:lnTo>
                    <a:lnTo>
                      <a:pt x="2757" y="592"/>
                    </a:lnTo>
                    <a:lnTo>
                      <a:pt x="2786" y="563"/>
                    </a:lnTo>
                    <a:lnTo>
                      <a:pt x="2905" y="563"/>
                    </a:lnTo>
                    <a:lnTo>
                      <a:pt x="2875" y="592"/>
                    </a:lnTo>
                    <a:lnTo>
                      <a:pt x="2845" y="592"/>
                    </a:lnTo>
                    <a:lnTo>
                      <a:pt x="2845" y="621"/>
                    </a:lnTo>
                    <a:lnTo>
                      <a:pt x="2875" y="651"/>
                    </a:lnTo>
                    <a:lnTo>
                      <a:pt x="2845" y="651"/>
                    </a:lnTo>
                    <a:lnTo>
                      <a:pt x="2875" y="681"/>
                    </a:lnTo>
                    <a:lnTo>
                      <a:pt x="2814" y="651"/>
                    </a:lnTo>
                    <a:lnTo>
                      <a:pt x="2786" y="681"/>
                    </a:lnTo>
                    <a:lnTo>
                      <a:pt x="2757" y="681"/>
                    </a:lnTo>
                    <a:lnTo>
                      <a:pt x="2757" y="651"/>
                    </a:lnTo>
                    <a:lnTo>
                      <a:pt x="2727" y="651"/>
                    </a:lnTo>
                    <a:lnTo>
                      <a:pt x="2696" y="681"/>
                    </a:lnTo>
                    <a:lnTo>
                      <a:pt x="2727" y="681"/>
                    </a:lnTo>
                    <a:lnTo>
                      <a:pt x="2696" y="711"/>
                    </a:lnTo>
                    <a:lnTo>
                      <a:pt x="2638" y="711"/>
                    </a:lnTo>
                    <a:lnTo>
                      <a:pt x="2638" y="651"/>
                    </a:lnTo>
                    <a:lnTo>
                      <a:pt x="2550" y="651"/>
                    </a:lnTo>
                    <a:lnTo>
                      <a:pt x="2550" y="681"/>
                    </a:lnTo>
                    <a:lnTo>
                      <a:pt x="2520" y="681"/>
                    </a:lnTo>
                    <a:lnTo>
                      <a:pt x="2459" y="739"/>
                    </a:lnTo>
                    <a:lnTo>
                      <a:pt x="2459" y="711"/>
                    </a:lnTo>
                    <a:lnTo>
                      <a:pt x="2489" y="681"/>
                    </a:lnTo>
                    <a:lnTo>
                      <a:pt x="2489" y="621"/>
                    </a:lnTo>
                    <a:lnTo>
                      <a:pt x="2431" y="621"/>
                    </a:lnTo>
                    <a:lnTo>
                      <a:pt x="2431" y="651"/>
                    </a:lnTo>
                    <a:lnTo>
                      <a:pt x="2400" y="681"/>
                    </a:lnTo>
                    <a:lnTo>
                      <a:pt x="2370" y="681"/>
                    </a:lnTo>
                    <a:lnTo>
                      <a:pt x="2400" y="711"/>
                    </a:lnTo>
                    <a:lnTo>
                      <a:pt x="2370" y="739"/>
                    </a:lnTo>
                    <a:lnTo>
                      <a:pt x="2340" y="739"/>
                    </a:lnTo>
                    <a:lnTo>
                      <a:pt x="2340" y="769"/>
                    </a:lnTo>
                    <a:lnTo>
                      <a:pt x="2313" y="769"/>
                    </a:lnTo>
                    <a:lnTo>
                      <a:pt x="2313" y="799"/>
                    </a:lnTo>
                    <a:lnTo>
                      <a:pt x="2340" y="799"/>
                    </a:lnTo>
                    <a:lnTo>
                      <a:pt x="2370" y="769"/>
                    </a:lnTo>
                    <a:lnTo>
                      <a:pt x="2400" y="769"/>
                    </a:lnTo>
                    <a:lnTo>
                      <a:pt x="2370" y="799"/>
                    </a:lnTo>
                    <a:lnTo>
                      <a:pt x="2431" y="799"/>
                    </a:lnTo>
                    <a:lnTo>
                      <a:pt x="2489" y="739"/>
                    </a:lnTo>
                    <a:lnTo>
                      <a:pt x="2489" y="799"/>
                    </a:lnTo>
                    <a:lnTo>
                      <a:pt x="2550" y="739"/>
                    </a:lnTo>
                    <a:lnTo>
                      <a:pt x="2550" y="769"/>
                    </a:lnTo>
                    <a:lnTo>
                      <a:pt x="2607" y="769"/>
                    </a:lnTo>
                    <a:lnTo>
                      <a:pt x="2607" y="739"/>
                    </a:lnTo>
                    <a:lnTo>
                      <a:pt x="2638" y="769"/>
                    </a:lnTo>
                    <a:lnTo>
                      <a:pt x="2607" y="769"/>
                    </a:lnTo>
                    <a:lnTo>
                      <a:pt x="2577" y="799"/>
                    </a:lnTo>
                    <a:lnTo>
                      <a:pt x="2550" y="799"/>
                    </a:lnTo>
                    <a:lnTo>
                      <a:pt x="2577" y="829"/>
                    </a:lnTo>
                    <a:lnTo>
                      <a:pt x="2607" y="829"/>
                    </a:lnTo>
                    <a:lnTo>
                      <a:pt x="2577" y="858"/>
                    </a:lnTo>
                    <a:lnTo>
                      <a:pt x="2607" y="858"/>
                    </a:lnTo>
                    <a:lnTo>
                      <a:pt x="2638" y="888"/>
                    </a:lnTo>
                    <a:lnTo>
                      <a:pt x="2577" y="888"/>
                    </a:lnTo>
                    <a:lnTo>
                      <a:pt x="2638" y="917"/>
                    </a:lnTo>
                    <a:lnTo>
                      <a:pt x="2577" y="917"/>
                    </a:lnTo>
                    <a:lnTo>
                      <a:pt x="2550" y="888"/>
                    </a:lnTo>
                    <a:lnTo>
                      <a:pt x="2550" y="829"/>
                    </a:lnTo>
                    <a:lnTo>
                      <a:pt x="2489" y="829"/>
                    </a:lnTo>
                    <a:lnTo>
                      <a:pt x="2459" y="858"/>
                    </a:lnTo>
                    <a:lnTo>
                      <a:pt x="2400" y="858"/>
                    </a:lnTo>
                    <a:lnTo>
                      <a:pt x="2370" y="888"/>
                    </a:lnTo>
                    <a:lnTo>
                      <a:pt x="2520" y="888"/>
                    </a:lnTo>
                    <a:lnTo>
                      <a:pt x="2489" y="917"/>
                    </a:lnTo>
                    <a:lnTo>
                      <a:pt x="2340" y="917"/>
                    </a:lnTo>
                    <a:lnTo>
                      <a:pt x="2313" y="888"/>
                    </a:lnTo>
                    <a:lnTo>
                      <a:pt x="2282" y="917"/>
                    </a:lnTo>
                    <a:lnTo>
                      <a:pt x="2282" y="947"/>
                    </a:lnTo>
                    <a:lnTo>
                      <a:pt x="2313" y="976"/>
                    </a:lnTo>
                    <a:lnTo>
                      <a:pt x="2340" y="976"/>
                    </a:lnTo>
                    <a:lnTo>
                      <a:pt x="2370" y="947"/>
                    </a:lnTo>
                    <a:lnTo>
                      <a:pt x="2431" y="947"/>
                    </a:lnTo>
                    <a:lnTo>
                      <a:pt x="2459" y="976"/>
                    </a:lnTo>
                    <a:lnTo>
                      <a:pt x="2370" y="976"/>
                    </a:lnTo>
                    <a:lnTo>
                      <a:pt x="2370" y="1006"/>
                    </a:lnTo>
                    <a:lnTo>
                      <a:pt x="2340" y="1036"/>
                    </a:lnTo>
                    <a:lnTo>
                      <a:pt x="2313" y="1006"/>
                    </a:lnTo>
                    <a:lnTo>
                      <a:pt x="2313" y="976"/>
                    </a:lnTo>
                    <a:lnTo>
                      <a:pt x="2282" y="976"/>
                    </a:lnTo>
                    <a:lnTo>
                      <a:pt x="2282" y="1006"/>
                    </a:lnTo>
                    <a:lnTo>
                      <a:pt x="2252" y="1036"/>
                    </a:lnTo>
                    <a:lnTo>
                      <a:pt x="2222" y="1036"/>
                    </a:lnTo>
                    <a:lnTo>
                      <a:pt x="2282" y="1067"/>
                    </a:lnTo>
                    <a:lnTo>
                      <a:pt x="2222" y="1067"/>
                    </a:lnTo>
                    <a:lnTo>
                      <a:pt x="2193" y="1094"/>
                    </a:lnTo>
                    <a:lnTo>
                      <a:pt x="2222" y="1094"/>
                    </a:lnTo>
                    <a:lnTo>
                      <a:pt x="2252" y="1124"/>
                    </a:lnTo>
                    <a:lnTo>
                      <a:pt x="2282" y="1094"/>
                    </a:lnTo>
                    <a:lnTo>
                      <a:pt x="2340" y="1094"/>
                    </a:lnTo>
                    <a:lnTo>
                      <a:pt x="2370" y="1124"/>
                    </a:lnTo>
                    <a:lnTo>
                      <a:pt x="2400" y="1124"/>
                    </a:lnTo>
                    <a:lnTo>
                      <a:pt x="2400" y="1155"/>
                    </a:lnTo>
                    <a:lnTo>
                      <a:pt x="2370" y="1124"/>
                    </a:lnTo>
                    <a:lnTo>
                      <a:pt x="2252" y="1124"/>
                    </a:lnTo>
                    <a:lnTo>
                      <a:pt x="2163" y="1124"/>
                    </a:lnTo>
                    <a:lnTo>
                      <a:pt x="2163" y="1155"/>
                    </a:lnTo>
                    <a:lnTo>
                      <a:pt x="2134" y="1185"/>
                    </a:lnTo>
                    <a:lnTo>
                      <a:pt x="2075" y="1185"/>
                    </a:lnTo>
                    <a:lnTo>
                      <a:pt x="2045" y="1213"/>
                    </a:lnTo>
                    <a:lnTo>
                      <a:pt x="2015" y="1213"/>
                    </a:lnTo>
                    <a:lnTo>
                      <a:pt x="2045" y="1242"/>
                    </a:lnTo>
                    <a:lnTo>
                      <a:pt x="1986" y="1242"/>
                    </a:lnTo>
                    <a:lnTo>
                      <a:pt x="2015" y="1273"/>
                    </a:lnTo>
                    <a:lnTo>
                      <a:pt x="1927" y="1273"/>
                    </a:lnTo>
                    <a:lnTo>
                      <a:pt x="1897" y="1303"/>
                    </a:lnTo>
                    <a:lnTo>
                      <a:pt x="1927" y="1331"/>
                    </a:lnTo>
                    <a:lnTo>
                      <a:pt x="1956" y="1331"/>
                    </a:lnTo>
                    <a:lnTo>
                      <a:pt x="1986" y="1303"/>
                    </a:lnTo>
                    <a:lnTo>
                      <a:pt x="2045" y="1303"/>
                    </a:lnTo>
                    <a:lnTo>
                      <a:pt x="2015" y="1331"/>
                    </a:lnTo>
                    <a:lnTo>
                      <a:pt x="1956" y="1331"/>
                    </a:lnTo>
                    <a:lnTo>
                      <a:pt x="1927" y="1362"/>
                    </a:lnTo>
                    <a:lnTo>
                      <a:pt x="1897" y="1331"/>
                    </a:lnTo>
                    <a:lnTo>
                      <a:pt x="1868" y="1331"/>
                    </a:lnTo>
                    <a:lnTo>
                      <a:pt x="1897" y="1362"/>
                    </a:lnTo>
                    <a:lnTo>
                      <a:pt x="1868" y="1392"/>
                    </a:lnTo>
                    <a:lnTo>
                      <a:pt x="1897" y="1392"/>
                    </a:lnTo>
                    <a:lnTo>
                      <a:pt x="1927" y="1392"/>
                    </a:lnTo>
                    <a:lnTo>
                      <a:pt x="1897" y="1421"/>
                    </a:lnTo>
                    <a:lnTo>
                      <a:pt x="1927" y="1421"/>
                    </a:lnTo>
                    <a:lnTo>
                      <a:pt x="1868" y="1449"/>
                    </a:lnTo>
                    <a:lnTo>
                      <a:pt x="1838" y="1480"/>
                    </a:lnTo>
                    <a:lnTo>
                      <a:pt x="1868" y="1480"/>
                    </a:lnTo>
                    <a:lnTo>
                      <a:pt x="1868" y="1510"/>
                    </a:lnTo>
                    <a:lnTo>
                      <a:pt x="1897" y="1510"/>
                    </a:lnTo>
                    <a:lnTo>
                      <a:pt x="1927" y="1540"/>
                    </a:lnTo>
                    <a:lnTo>
                      <a:pt x="1868" y="1510"/>
                    </a:lnTo>
                    <a:lnTo>
                      <a:pt x="1808" y="1510"/>
                    </a:lnTo>
                    <a:lnTo>
                      <a:pt x="1778" y="1540"/>
                    </a:lnTo>
                    <a:lnTo>
                      <a:pt x="1778" y="1569"/>
                    </a:lnTo>
                    <a:lnTo>
                      <a:pt x="1749" y="1569"/>
                    </a:lnTo>
                    <a:lnTo>
                      <a:pt x="1720" y="1598"/>
                    </a:lnTo>
                    <a:lnTo>
                      <a:pt x="1749" y="1628"/>
                    </a:lnTo>
                    <a:lnTo>
                      <a:pt x="1778" y="1628"/>
                    </a:lnTo>
                    <a:lnTo>
                      <a:pt x="1778" y="1658"/>
                    </a:lnTo>
                    <a:lnTo>
                      <a:pt x="1749" y="1658"/>
                    </a:lnTo>
                    <a:lnTo>
                      <a:pt x="1720" y="1628"/>
                    </a:lnTo>
                    <a:lnTo>
                      <a:pt x="1690" y="1628"/>
                    </a:lnTo>
                    <a:lnTo>
                      <a:pt x="1690" y="1717"/>
                    </a:lnTo>
                    <a:lnTo>
                      <a:pt x="1720" y="1687"/>
                    </a:lnTo>
                    <a:lnTo>
                      <a:pt x="1749" y="1687"/>
                    </a:lnTo>
                    <a:lnTo>
                      <a:pt x="1720" y="1717"/>
                    </a:lnTo>
                    <a:lnTo>
                      <a:pt x="1690" y="1717"/>
                    </a:lnTo>
                    <a:lnTo>
                      <a:pt x="1659" y="1747"/>
                    </a:lnTo>
                    <a:lnTo>
                      <a:pt x="1690" y="1776"/>
                    </a:lnTo>
                    <a:lnTo>
                      <a:pt x="1720" y="1747"/>
                    </a:lnTo>
                    <a:lnTo>
                      <a:pt x="1720" y="1776"/>
                    </a:lnTo>
                    <a:lnTo>
                      <a:pt x="1690" y="1776"/>
                    </a:lnTo>
                    <a:lnTo>
                      <a:pt x="1659" y="1776"/>
                    </a:lnTo>
                    <a:lnTo>
                      <a:pt x="1659" y="1747"/>
                    </a:lnTo>
                    <a:lnTo>
                      <a:pt x="1631" y="1747"/>
                    </a:lnTo>
                    <a:lnTo>
                      <a:pt x="1631" y="1776"/>
                    </a:lnTo>
                    <a:lnTo>
                      <a:pt x="1601" y="1776"/>
                    </a:lnTo>
                    <a:lnTo>
                      <a:pt x="1540" y="1835"/>
                    </a:lnTo>
                    <a:lnTo>
                      <a:pt x="1601" y="1835"/>
                    </a:lnTo>
                    <a:lnTo>
                      <a:pt x="1571" y="1865"/>
                    </a:lnTo>
                    <a:lnTo>
                      <a:pt x="1513" y="1865"/>
                    </a:lnTo>
                    <a:lnTo>
                      <a:pt x="1513" y="1896"/>
                    </a:lnTo>
                    <a:lnTo>
                      <a:pt x="1571" y="1896"/>
                    </a:lnTo>
                    <a:lnTo>
                      <a:pt x="1540" y="1923"/>
                    </a:lnTo>
                    <a:lnTo>
                      <a:pt x="1540" y="1953"/>
                    </a:lnTo>
                    <a:lnTo>
                      <a:pt x="1513" y="1953"/>
                    </a:lnTo>
                    <a:lnTo>
                      <a:pt x="1483" y="1983"/>
                    </a:lnTo>
                    <a:lnTo>
                      <a:pt x="1483" y="1953"/>
                    </a:lnTo>
                    <a:lnTo>
                      <a:pt x="1452" y="1923"/>
                    </a:lnTo>
                    <a:lnTo>
                      <a:pt x="1422" y="1923"/>
                    </a:lnTo>
                    <a:lnTo>
                      <a:pt x="1394" y="1896"/>
                    </a:lnTo>
                    <a:lnTo>
                      <a:pt x="1394" y="1923"/>
                    </a:lnTo>
                    <a:lnTo>
                      <a:pt x="1364" y="1923"/>
                    </a:lnTo>
                    <a:lnTo>
                      <a:pt x="1364" y="1953"/>
                    </a:lnTo>
                    <a:lnTo>
                      <a:pt x="1304" y="1983"/>
                    </a:lnTo>
                    <a:lnTo>
                      <a:pt x="1276" y="2014"/>
                    </a:lnTo>
                    <a:lnTo>
                      <a:pt x="1276" y="2042"/>
                    </a:lnTo>
                    <a:lnTo>
                      <a:pt x="1245" y="2014"/>
                    </a:lnTo>
                    <a:lnTo>
                      <a:pt x="1245" y="2042"/>
                    </a:lnTo>
                    <a:lnTo>
                      <a:pt x="1215" y="2042"/>
                    </a:lnTo>
                    <a:lnTo>
                      <a:pt x="1185" y="2072"/>
                    </a:lnTo>
                    <a:lnTo>
                      <a:pt x="1185" y="2102"/>
                    </a:lnTo>
                    <a:lnTo>
                      <a:pt x="1215" y="2102"/>
                    </a:lnTo>
                    <a:lnTo>
                      <a:pt x="1185" y="2132"/>
                    </a:lnTo>
                    <a:lnTo>
                      <a:pt x="1126" y="2132"/>
                    </a:lnTo>
                    <a:lnTo>
                      <a:pt x="1097" y="2160"/>
                    </a:lnTo>
                    <a:lnTo>
                      <a:pt x="1126" y="2160"/>
                    </a:lnTo>
                    <a:lnTo>
                      <a:pt x="1097" y="2190"/>
                    </a:lnTo>
                    <a:lnTo>
                      <a:pt x="1126" y="2190"/>
                    </a:lnTo>
                    <a:lnTo>
                      <a:pt x="1157" y="2160"/>
                    </a:lnTo>
                    <a:lnTo>
                      <a:pt x="1185" y="2160"/>
                    </a:lnTo>
                    <a:lnTo>
                      <a:pt x="1185" y="2190"/>
                    </a:lnTo>
                    <a:lnTo>
                      <a:pt x="1157" y="2190"/>
                    </a:lnTo>
                    <a:lnTo>
                      <a:pt x="1157" y="2221"/>
                    </a:lnTo>
                    <a:lnTo>
                      <a:pt x="1172" y="2236"/>
                    </a:lnTo>
                    <a:lnTo>
                      <a:pt x="1126" y="2190"/>
                    </a:lnTo>
                    <a:lnTo>
                      <a:pt x="1097" y="2221"/>
                    </a:lnTo>
                    <a:lnTo>
                      <a:pt x="1038" y="2221"/>
                    </a:lnTo>
                    <a:lnTo>
                      <a:pt x="1008" y="2251"/>
                    </a:lnTo>
                    <a:lnTo>
                      <a:pt x="1038" y="2251"/>
                    </a:lnTo>
                    <a:lnTo>
                      <a:pt x="978" y="2309"/>
                    </a:lnTo>
                    <a:lnTo>
                      <a:pt x="978" y="2278"/>
                    </a:lnTo>
                    <a:lnTo>
                      <a:pt x="948" y="2251"/>
                    </a:lnTo>
                    <a:lnTo>
                      <a:pt x="919" y="2278"/>
                    </a:lnTo>
                    <a:lnTo>
                      <a:pt x="890" y="2251"/>
                    </a:lnTo>
                    <a:lnTo>
                      <a:pt x="890" y="2278"/>
                    </a:lnTo>
                    <a:lnTo>
                      <a:pt x="860" y="2309"/>
                    </a:lnTo>
                    <a:lnTo>
                      <a:pt x="890" y="2339"/>
                    </a:lnTo>
                    <a:lnTo>
                      <a:pt x="860" y="2339"/>
                    </a:lnTo>
                    <a:lnTo>
                      <a:pt x="830" y="2309"/>
                    </a:lnTo>
                    <a:lnTo>
                      <a:pt x="801" y="2309"/>
                    </a:lnTo>
                    <a:lnTo>
                      <a:pt x="801" y="2339"/>
                    </a:lnTo>
                    <a:lnTo>
                      <a:pt x="771" y="2339"/>
                    </a:lnTo>
                    <a:lnTo>
                      <a:pt x="771" y="2369"/>
                    </a:lnTo>
                    <a:lnTo>
                      <a:pt x="830" y="2369"/>
                    </a:lnTo>
                    <a:lnTo>
                      <a:pt x="801" y="2397"/>
                    </a:lnTo>
                    <a:lnTo>
                      <a:pt x="830" y="2397"/>
                    </a:lnTo>
                    <a:lnTo>
                      <a:pt x="830" y="2427"/>
                    </a:lnTo>
                    <a:lnTo>
                      <a:pt x="801" y="2427"/>
                    </a:lnTo>
                    <a:lnTo>
                      <a:pt x="801" y="2397"/>
                    </a:lnTo>
                    <a:lnTo>
                      <a:pt x="771" y="2397"/>
                    </a:lnTo>
                    <a:lnTo>
                      <a:pt x="771" y="2427"/>
                    </a:lnTo>
                    <a:lnTo>
                      <a:pt x="801" y="2457"/>
                    </a:lnTo>
                    <a:lnTo>
                      <a:pt x="741" y="2427"/>
                    </a:lnTo>
                    <a:lnTo>
                      <a:pt x="741" y="2397"/>
                    </a:lnTo>
                    <a:lnTo>
                      <a:pt x="623" y="2397"/>
                    </a:lnTo>
                    <a:lnTo>
                      <a:pt x="592" y="2427"/>
                    </a:lnTo>
                    <a:lnTo>
                      <a:pt x="564" y="2397"/>
                    </a:lnTo>
                    <a:lnTo>
                      <a:pt x="473" y="2397"/>
                    </a:lnTo>
                    <a:lnTo>
                      <a:pt x="534" y="2457"/>
                    </a:lnTo>
                    <a:lnTo>
                      <a:pt x="564" y="2457"/>
                    </a:lnTo>
                    <a:lnTo>
                      <a:pt x="592" y="2487"/>
                    </a:lnTo>
                    <a:lnTo>
                      <a:pt x="592" y="2516"/>
                    </a:lnTo>
                    <a:lnTo>
                      <a:pt x="653" y="2516"/>
                    </a:lnTo>
                    <a:lnTo>
                      <a:pt x="623" y="2546"/>
                    </a:lnTo>
                    <a:lnTo>
                      <a:pt x="592" y="2546"/>
                    </a:lnTo>
                    <a:lnTo>
                      <a:pt x="564" y="2516"/>
                    </a:lnTo>
                    <a:lnTo>
                      <a:pt x="503" y="2516"/>
                    </a:lnTo>
                    <a:lnTo>
                      <a:pt x="473" y="2487"/>
                    </a:lnTo>
                    <a:lnTo>
                      <a:pt x="416" y="2487"/>
                    </a:lnTo>
                    <a:lnTo>
                      <a:pt x="385" y="2516"/>
                    </a:lnTo>
                    <a:lnTo>
                      <a:pt x="416" y="2546"/>
                    </a:lnTo>
                    <a:lnTo>
                      <a:pt x="446" y="2546"/>
                    </a:lnTo>
                    <a:lnTo>
                      <a:pt x="503" y="2605"/>
                    </a:lnTo>
                    <a:lnTo>
                      <a:pt x="503" y="2634"/>
                    </a:lnTo>
                    <a:lnTo>
                      <a:pt x="534" y="2664"/>
                    </a:lnTo>
                    <a:lnTo>
                      <a:pt x="446" y="2664"/>
                    </a:lnTo>
                    <a:lnTo>
                      <a:pt x="473" y="2634"/>
                    </a:lnTo>
                    <a:lnTo>
                      <a:pt x="473" y="2605"/>
                    </a:lnTo>
                    <a:lnTo>
                      <a:pt x="446" y="2576"/>
                    </a:lnTo>
                    <a:lnTo>
                      <a:pt x="355" y="2576"/>
                    </a:lnTo>
                    <a:lnTo>
                      <a:pt x="355" y="2605"/>
                    </a:lnTo>
                    <a:lnTo>
                      <a:pt x="327" y="2576"/>
                    </a:lnTo>
                    <a:lnTo>
                      <a:pt x="296" y="2576"/>
                    </a:lnTo>
                    <a:lnTo>
                      <a:pt x="237" y="2605"/>
                    </a:lnTo>
                    <a:lnTo>
                      <a:pt x="296" y="2664"/>
                    </a:lnTo>
                    <a:lnTo>
                      <a:pt x="237" y="2664"/>
                    </a:lnTo>
                    <a:lnTo>
                      <a:pt x="237" y="2634"/>
                    </a:lnTo>
                    <a:lnTo>
                      <a:pt x="209" y="2634"/>
                    </a:lnTo>
                    <a:lnTo>
                      <a:pt x="178" y="2664"/>
                    </a:lnTo>
                    <a:lnTo>
                      <a:pt x="148" y="2634"/>
                    </a:lnTo>
                    <a:lnTo>
                      <a:pt x="118" y="2634"/>
                    </a:lnTo>
                    <a:lnTo>
                      <a:pt x="118" y="2664"/>
                    </a:lnTo>
                    <a:lnTo>
                      <a:pt x="148" y="2664"/>
                    </a:lnTo>
                    <a:lnTo>
                      <a:pt x="118" y="2694"/>
                    </a:lnTo>
                    <a:lnTo>
                      <a:pt x="60" y="2634"/>
                    </a:lnTo>
                    <a:lnTo>
                      <a:pt x="30" y="2634"/>
                    </a:lnTo>
                    <a:lnTo>
                      <a:pt x="30" y="2664"/>
                    </a:lnTo>
                    <a:lnTo>
                      <a:pt x="60" y="2664"/>
                    </a:lnTo>
                    <a:lnTo>
                      <a:pt x="89" y="2694"/>
                    </a:lnTo>
                    <a:lnTo>
                      <a:pt x="30" y="2724"/>
                    </a:lnTo>
                    <a:lnTo>
                      <a:pt x="89" y="2724"/>
                    </a:lnTo>
                    <a:lnTo>
                      <a:pt x="30" y="2782"/>
                    </a:lnTo>
                    <a:lnTo>
                      <a:pt x="0" y="2782"/>
                    </a:lnTo>
                    <a:lnTo>
                      <a:pt x="0" y="2812"/>
                    </a:lnTo>
                    <a:lnTo>
                      <a:pt x="60" y="2812"/>
                    </a:lnTo>
                    <a:lnTo>
                      <a:pt x="118" y="2871"/>
                    </a:lnTo>
                    <a:lnTo>
                      <a:pt x="148" y="2843"/>
                    </a:lnTo>
                    <a:lnTo>
                      <a:pt x="178" y="2843"/>
                    </a:lnTo>
                    <a:lnTo>
                      <a:pt x="148" y="2871"/>
                    </a:lnTo>
                    <a:lnTo>
                      <a:pt x="118" y="2871"/>
                    </a:lnTo>
                    <a:lnTo>
                      <a:pt x="148" y="2901"/>
                    </a:lnTo>
                    <a:lnTo>
                      <a:pt x="89" y="2901"/>
                    </a:lnTo>
                    <a:lnTo>
                      <a:pt x="118" y="2871"/>
                    </a:lnTo>
                    <a:lnTo>
                      <a:pt x="89" y="2871"/>
                    </a:lnTo>
                    <a:lnTo>
                      <a:pt x="60" y="2843"/>
                    </a:lnTo>
                    <a:lnTo>
                      <a:pt x="30" y="2871"/>
                    </a:lnTo>
                    <a:lnTo>
                      <a:pt x="30" y="2901"/>
                    </a:lnTo>
                    <a:lnTo>
                      <a:pt x="60" y="2930"/>
                    </a:lnTo>
                    <a:lnTo>
                      <a:pt x="30" y="2930"/>
                    </a:lnTo>
                    <a:lnTo>
                      <a:pt x="89" y="2989"/>
                    </a:lnTo>
                    <a:lnTo>
                      <a:pt x="118" y="2961"/>
                    </a:lnTo>
                    <a:lnTo>
                      <a:pt x="178" y="2961"/>
                    </a:lnTo>
                    <a:lnTo>
                      <a:pt x="148" y="2989"/>
                    </a:lnTo>
                    <a:lnTo>
                      <a:pt x="89" y="2989"/>
                    </a:lnTo>
                    <a:lnTo>
                      <a:pt x="0" y="2989"/>
                    </a:lnTo>
                    <a:lnTo>
                      <a:pt x="0" y="3019"/>
                    </a:lnTo>
                    <a:lnTo>
                      <a:pt x="30" y="3019"/>
                    </a:lnTo>
                    <a:lnTo>
                      <a:pt x="30" y="3050"/>
                    </a:lnTo>
                    <a:lnTo>
                      <a:pt x="89" y="3050"/>
                    </a:lnTo>
                    <a:lnTo>
                      <a:pt x="89" y="3107"/>
                    </a:lnTo>
                    <a:lnTo>
                      <a:pt x="60" y="3080"/>
                    </a:lnTo>
                    <a:lnTo>
                      <a:pt x="0" y="3080"/>
                    </a:lnTo>
                    <a:lnTo>
                      <a:pt x="89" y="3168"/>
                    </a:lnTo>
                    <a:lnTo>
                      <a:pt x="118" y="3168"/>
                    </a:lnTo>
                    <a:lnTo>
                      <a:pt x="89" y="3198"/>
                    </a:lnTo>
                    <a:lnTo>
                      <a:pt x="60" y="3168"/>
                    </a:lnTo>
                    <a:lnTo>
                      <a:pt x="60" y="3226"/>
                    </a:lnTo>
                    <a:lnTo>
                      <a:pt x="89" y="3257"/>
                    </a:lnTo>
                    <a:lnTo>
                      <a:pt x="118" y="3257"/>
                    </a:lnTo>
                    <a:lnTo>
                      <a:pt x="118" y="3226"/>
                    </a:lnTo>
                    <a:lnTo>
                      <a:pt x="148" y="3198"/>
                    </a:lnTo>
                    <a:lnTo>
                      <a:pt x="148" y="3226"/>
                    </a:lnTo>
                    <a:lnTo>
                      <a:pt x="118" y="3257"/>
                    </a:lnTo>
                    <a:lnTo>
                      <a:pt x="148" y="3257"/>
                    </a:lnTo>
                    <a:lnTo>
                      <a:pt x="148" y="3316"/>
                    </a:lnTo>
                    <a:lnTo>
                      <a:pt x="178" y="3316"/>
                    </a:lnTo>
                    <a:lnTo>
                      <a:pt x="209" y="3286"/>
                    </a:lnTo>
                    <a:lnTo>
                      <a:pt x="209" y="3257"/>
                    </a:lnTo>
                    <a:lnTo>
                      <a:pt x="237" y="3226"/>
                    </a:lnTo>
                    <a:lnTo>
                      <a:pt x="267" y="3226"/>
                    </a:lnTo>
                    <a:lnTo>
                      <a:pt x="296" y="3198"/>
                    </a:lnTo>
                    <a:lnTo>
                      <a:pt x="355" y="3168"/>
                    </a:lnTo>
                    <a:lnTo>
                      <a:pt x="446" y="3168"/>
                    </a:lnTo>
                    <a:lnTo>
                      <a:pt x="385" y="3226"/>
                    </a:lnTo>
                    <a:lnTo>
                      <a:pt x="385" y="3257"/>
                    </a:lnTo>
                    <a:lnTo>
                      <a:pt x="355" y="3286"/>
                    </a:lnTo>
                    <a:lnTo>
                      <a:pt x="355" y="3257"/>
                    </a:lnTo>
                    <a:lnTo>
                      <a:pt x="385" y="3198"/>
                    </a:lnTo>
                    <a:lnTo>
                      <a:pt x="355" y="3198"/>
                    </a:lnTo>
                    <a:lnTo>
                      <a:pt x="296" y="3226"/>
                    </a:lnTo>
                    <a:lnTo>
                      <a:pt x="267" y="3226"/>
                    </a:lnTo>
                    <a:lnTo>
                      <a:pt x="237" y="3257"/>
                    </a:lnTo>
                    <a:lnTo>
                      <a:pt x="267" y="3286"/>
                    </a:lnTo>
                    <a:lnTo>
                      <a:pt x="237" y="3286"/>
                    </a:lnTo>
                    <a:lnTo>
                      <a:pt x="178" y="3345"/>
                    </a:lnTo>
                    <a:lnTo>
                      <a:pt x="148" y="3345"/>
                    </a:lnTo>
                    <a:lnTo>
                      <a:pt x="148" y="3375"/>
                    </a:lnTo>
                    <a:lnTo>
                      <a:pt x="178" y="3375"/>
                    </a:lnTo>
                    <a:lnTo>
                      <a:pt x="237" y="3405"/>
                    </a:lnTo>
                    <a:lnTo>
                      <a:pt x="178" y="3405"/>
                    </a:lnTo>
                    <a:lnTo>
                      <a:pt x="209" y="3434"/>
                    </a:lnTo>
                    <a:lnTo>
                      <a:pt x="118" y="3434"/>
                    </a:lnTo>
                    <a:lnTo>
                      <a:pt x="118" y="3493"/>
                    </a:lnTo>
                    <a:lnTo>
                      <a:pt x="89" y="3493"/>
                    </a:lnTo>
                    <a:lnTo>
                      <a:pt x="60" y="3463"/>
                    </a:lnTo>
                    <a:lnTo>
                      <a:pt x="30" y="3463"/>
                    </a:lnTo>
                    <a:lnTo>
                      <a:pt x="30" y="3493"/>
                    </a:lnTo>
                    <a:lnTo>
                      <a:pt x="60" y="3523"/>
                    </a:lnTo>
                    <a:lnTo>
                      <a:pt x="89" y="3523"/>
                    </a:lnTo>
                    <a:lnTo>
                      <a:pt x="89" y="3553"/>
                    </a:lnTo>
                    <a:lnTo>
                      <a:pt x="118" y="3523"/>
                    </a:lnTo>
                    <a:lnTo>
                      <a:pt x="118" y="3553"/>
                    </a:lnTo>
                    <a:lnTo>
                      <a:pt x="148" y="3523"/>
                    </a:lnTo>
                    <a:lnTo>
                      <a:pt x="178" y="3523"/>
                    </a:lnTo>
                    <a:lnTo>
                      <a:pt x="178" y="3493"/>
                    </a:lnTo>
                    <a:lnTo>
                      <a:pt x="209" y="3493"/>
                    </a:lnTo>
                    <a:lnTo>
                      <a:pt x="209" y="3523"/>
                    </a:lnTo>
                    <a:lnTo>
                      <a:pt x="237" y="3523"/>
                    </a:lnTo>
                    <a:lnTo>
                      <a:pt x="267" y="3553"/>
                    </a:lnTo>
                    <a:lnTo>
                      <a:pt x="209" y="3611"/>
                    </a:lnTo>
                    <a:lnTo>
                      <a:pt x="237" y="3641"/>
                    </a:lnTo>
                    <a:lnTo>
                      <a:pt x="237" y="3671"/>
                    </a:lnTo>
                    <a:lnTo>
                      <a:pt x="252" y="3656"/>
                    </a:lnTo>
                    <a:lnTo>
                      <a:pt x="267" y="3671"/>
                    </a:lnTo>
                    <a:lnTo>
                      <a:pt x="237" y="3671"/>
                    </a:lnTo>
                    <a:lnTo>
                      <a:pt x="209" y="3671"/>
                    </a:lnTo>
                    <a:lnTo>
                      <a:pt x="178" y="3641"/>
                    </a:lnTo>
                    <a:lnTo>
                      <a:pt x="148" y="3641"/>
                    </a:lnTo>
                    <a:lnTo>
                      <a:pt x="89" y="3700"/>
                    </a:lnTo>
                    <a:lnTo>
                      <a:pt x="89" y="3730"/>
                    </a:lnTo>
                    <a:lnTo>
                      <a:pt x="148" y="3790"/>
                    </a:lnTo>
                    <a:lnTo>
                      <a:pt x="178" y="3790"/>
                    </a:lnTo>
                    <a:lnTo>
                      <a:pt x="237" y="3848"/>
                    </a:lnTo>
                    <a:lnTo>
                      <a:pt x="296" y="3848"/>
                    </a:lnTo>
                    <a:lnTo>
                      <a:pt x="355" y="3878"/>
                    </a:lnTo>
                    <a:lnTo>
                      <a:pt x="385" y="3878"/>
                    </a:lnTo>
                    <a:lnTo>
                      <a:pt x="355" y="3909"/>
                    </a:lnTo>
                    <a:lnTo>
                      <a:pt x="385" y="3936"/>
                    </a:lnTo>
                    <a:lnTo>
                      <a:pt x="416" y="3909"/>
                    </a:lnTo>
                    <a:lnTo>
                      <a:pt x="446" y="3936"/>
                    </a:lnTo>
                    <a:lnTo>
                      <a:pt x="623" y="3936"/>
                    </a:lnTo>
                    <a:lnTo>
                      <a:pt x="653" y="3909"/>
                    </a:lnTo>
                    <a:lnTo>
                      <a:pt x="683" y="3936"/>
                    </a:lnTo>
                    <a:lnTo>
                      <a:pt x="710" y="3909"/>
                    </a:lnTo>
                    <a:lnTo>
                      <a:pt x="741" y="3909"/>
                    </a:lnTo>
                    <a:lnTo>
                      <a:pt x="771" y="3878"/>
                    </a:lnTo>
                    <a:lnTo>
                      <a:pt x="801" y="3878"/>
                    </a:lnTo>
                    <a:lnTo>
                      <a:pt x="860" y="3848"/>
                    </a:lnTo>
                    <a:lnTo>
                      <a:pt x="919" y="3790"/>
                    </a:lnTo>
                    <a:lnTo>
                      <a:pt x="919" y="3759"/>
                    </a:lnTo>
                    <a:lnTo>
                      <a:pt x="978" y="3759"/>
                    </a:lnTo>
                    <a:lnTo>
                      <a:pt x="948" y="3700"/>
                    </a:lnTo>
                    <a:lnTo>
                      <a:pt x="1038" y="3700"/>
                    </a:lnTo>
                    <a:lnTo>
                      <a:pt x="1008" y="3671"/>
                    </a:lnTo>
                    <a:lnTo>
                      <a:pt x="1038" y="3671"/>
                    </a:lnTo>
                    <a:lnTo>
                      <a:pt x="1067" y="3641"/>
                    </a:lnTo>
                    <a:lnTo>
                      <a:pt x="1097" y="3641"/>
                    </a:lnTo>
                    <a:lnTo>
                      <a:pt x="1097" y="3611"/>
                    </a:lnTo>
                    <a:lnTo>
                      <a:pt x="1067" y="3582"/>
                    </a:lnTo>
                    <a:lnTo>
                      <a:pt x="1097" y="3582"/>
                    </a:lnTo>
                    <a:lnTo>
                      <a:pt x="1097" y="3611"/>
                    </a:lnTo>
                    <a:lnTo>
                      <a:pt x="1157" y="3611"/>
                    </a:lnTo>
                    <a:lnTo>
                      <a:pt x="1157" y="3641"/>
                    </a:lnTo>
                    <a:lnTo>
                      <a:pt x="1185" y="3641"/>
                    </a:lnTo>
                    <a:lnTo>
                      <a:pt x="1185" y="3611"/>
                    </a:lnTo>
                    <a:lnTo>
                      <a:pt x="1215" y="3611"/>
                    </a:lnTo>
                    <a:lnTo>
                      <a:pt x="1245" y="3582"/>
                    </a:lnTo>
                    <a:lnTo>
                      <a:pt x="1276" y="3582"/>
                    </a:lnTo>
                    <a:lnTo>
                      <a:pt x="1304" y="3553"/>
                    </a:lnTo>
                    <a:lnTo>
                      <a:pt x="1304" y="3523"/>
                    </a:lnTo>
                    <a:lnTo>
                      <a:pt x="1245" y="3463"/>
                    </a:lnTo>
                    <a:lnTo>
                      <a:pt x="1276" y="3463"/>
                    </a:lnTo>
                    <a:lnTo>
                      <a:pt x="1304" y="3434"/>
                    </a:lnTo>
                    <a:lnTo>
                      <a:pt x="1304" y="3463"/>
                    </a:lnTo>
                    <a:lnTo>
                      <a:pt x="1333" y="3434"/>
                    </a:lnTo>
                    <a:lnTo>
                      <a:pt x="1304" y="3405"/>
                    </a:lnTo>
                    <a:lnTo>
                      <a:pt x="1304" y="3375"/>
                    </a:lnTo>
                    <a:lnTo>
                      <a:pt x="1333" y="3345"/>
                    </a:lnTo>
                    <a:lnTo>
                      <a:pt x="1364" y="3345"/>
                    </a:lnTo>
                    <a:lnTo>
                      <a:pt x="1364" y="3375"/>
                    </a:lnTo>
                    <a:lnTo>
                      <a:pt x="1333" y="3405"/>
                    </a:lnTo>
                    <a:lnTo>
                      <a:pt x="1333" y="3434"/>
                    </a:lnTo>
                    <a:lnTo>
                      <a:pt x="1333" y="3463"/>
                    </a:lnTo>
                    <a:lnTo>
                      <a:pt x="1364" y="3463"/>
                    </a:lnTo>
                    <a:lnTo>
                      <a:pt x="1364" y="3523"/>
                    </a:lnTo>
                    <a:lnTo>
                      <a:pt x="1394" y="3553"/>
                    </a:lnTo>
                    <a:lnTo>
                      <a:pt x="1422" y="3553"/>
                    </a:lnTo>
                    <a:lnTo>
                      <a:pt x="1452" y="3582"/>
                    </a:lnTo>
                    <a:lnTo>
                      <a:pt x="1483" y="3582"/>
                    </a:lnTo>
                    <a:lnTo>
                      <a:pt x="1483" y="3611"/>
                    </a:lnTo>
                    <a:lnTo>
                      <a:pt x="1513" y="3611"/>
                    </a:lnTo>
                    <a:lnTo>
                      <a:pt x="1571" y="3671"/>
                    </a:lnTo>
                    <a:lnTo>
                      <a:pt x="1601" y="3671"/>
                    </a:lnTo>
                    <a:lnTo>
                      <a:pt x="1601" y="3582"/>
                    </a:lnTo>
                    <a:lnTo>
                      <a:pt x="1631" y="3553"/>
                    </a:lnTo>
                    <a:lnTo>
                      <a:pt x="1631" y="3523"/>
                    </a:lnTo>
                    <a:lnTo>
                      <a:pt x="1601" y="3523"/>
                    </a:lnTo>
                    <a:lnTo>
                      <a:pt x="1601" y="3434"/>
                    </a:lnTo>
                    <a:lnTo>
                      <a:pt x="1631" y="3405"/>
                    </a:lnTo>
                    <a:lnTo>
                      <a:pt x="1631" y="3345"/>
                    </a:lnTo>
                    <a:lnTo>
                      <a:pt x="1720" y="3345"/>
                    </a:lnTo>
                    <a:lnTo>
                      <a:pt x="1778" y="3286"/>
                    </a:lnTo>
                    <a:lnTo>
                      <a:pt x="1778" y="3226"/>
                    </a:lnTo>
                    <a:lnTo>
                      <a:pt x="1808" y="3198"/>
                    </a:lnTo>
                    <a:lnTo>
                      <a:pt x="1808" y="3137"/>
                    </a:lnTo>
                    <a:lnTo>
                      <a:pt x="1749" y="3080"/>
                    </a:lnTo>
                    <a:lnTo>
                      <a:pt x="1749" y="2989"/>
                    </a:lnTo>
                    <a:lnTo>
                      <a:pt x="1838" y="2989"/>
                    </a:lnTo>
                    <a:lnTo>
                      <a:pt x="1838" y="2961"/>
                    </a:lnTo>
                    <a:lnTo>
                      <a:pt x="1868" y="2930"/>
                    </a:lnTo>
                    <a:lnTo>
                      <a:pt x="1868" y="2901"/>
                    </a:lnTo>
                    <a:lnTo>
                      <a:pt x="1838" y="2843"/>
                    </a:lnTo>
                    <a:lnTo>
                      <a:pt x="1749" y="2843"/>
                    </a:lnTo>
                    <a:lnTo>
                      <a:pt x="1690" y="2782"/>
                    </a:lnTo>
                    <a:lnTo>
                      <a:pt x="1720" y="2724"/>
                    </a:lnTo>
                    <a:lnTo>
                      <a:pt x="1720" y="2576"/>
                    </a:lnTo>
                    <a:lnTo>
                      <a:pt x="1690" y="2546"/>
                    </a:lnTo>
                    <a:lnTo>
                      <a:pt x="1690" y="2457"/>
                    </a:lnTo>
                    <a:lnTo>
                      <a:pt x="1659" y="2427"/>
                    </a:lnTo>
                    <a:lnTo>
                      <a:pt x="1720" y="2397"/>
                    </a:lnTo>
                    <a:lnTo>
                      <a:pt x="1659" y="2339"/>
                    </a:lnTo>
                    <a:lnTo>
                      <a:pt x="1659" y="2278"/>
                    </a:lnTo>
                    <a:lnTo>
                      <a:pt x="1690" y="2251"/>
                    </a:lnTo>
                    <a:lnTo>
                      <a:pt x="1690" y="2221"/>
                    </a:lnTo>
                    <a:lnTo>
                      <a:pt x="1720" y="2190"/>
                    </a:lnTo>
                    <a:lnTo>
                      <a:pt x="1720" y="2160"/>
                    </a:lnTo>
                    <a:lnTo>
                      <a:pt x="1778" y="2102"/>
                    </a:lnTo>
                    <a:lnTo>
                      <a:pt x="1838" y="2072"/>
                    </a:lnTo>
                    <a:lnTo>
                      <a:pt x="1897" y="2072"/>
                    </a:lnTo>
                    <a:lnTo>
                      <a:pt x="1927" y="2042"/>
                    </a:lnTo>
                    <a:lnTo>
                      <a:pt x="1986" y="2072"/>
                    </a:lnTo>
                    <a:lnTo>
                      <a:pt x="2105" y="2072"/>
                    </a:lnTo>
                    <a:lnTo>
                      <a:pt x="2134" y="2042"/>
                    </a:lnTo>
                    <a:lnTo>
                      <a:pt x="2134" y="1953"/>
                    </a:lnTo>
                    <a:lnTo>
                      <a:pt x="2105" y="1923"/>
                    </a:lnTo>
                    <a:lnTo>
                      <a:pt x="2045" y="1923"/>
                    </a:lnTo>
                    <a:lnTo>
                      <a:pt x="2015" y="1896"/>
                    </a:lnTo>
                    <a:lnTo>
                      <a:pt x="2222" y="1687"/>
                    </a:lnTo>
                    <a:lnTo>
                      <a:pt x="2222" y="1569"/>
                    </a:lnTo>
                    <a:lnTo>
                      <a:pt x="2252" y="1540"/>
                    </a:lnTo>
                    <a:lnTo>
                      <a:pt x="2222" y="1510"/>
                    </a:lnTo>
                    <a:lnTo>
                      <a:pt x="2222" y="1449"/>
                    </a:lnTo>
                    <a:lnTo>
                      <a:pt x="2313" y="1449"/>
                    </a:lnTo>
                    <a:lnTo>
                      <a:pt x="2431" y="1392"/>
                    </a:lnTo>
                    <a:lnTo>
                      <a:pt x="2400" y="1331"/>
                    </a:lnTo>
                    <a:lnTo>
                      <a:pt x="2459" y="1303"/>
                    </a:lnTo>
                    <a:lnTo>
                      <a:pt x="2577" y="1185"/>
                    </a:lnTo>
                    <a:lnTo>
                      <a:pt x="2638" y="1185"/>
                    </a:lnTo>
                    <a:lnTo>
                      <a:pt x="2638" y="1124"/>
                    </a:lnTo>
                    <a:lnTo>
                      <a:pt x="2607" y="1094"/>
                    </a:lnTo>
                    <a:lnTo>
                      <a:pt x="2550" y="1067"/>
                    </a:lnTo>
                    <a:lnTo>
                      <a:pt x="2607" y="1036"/>
                    </a:lnTo>
                    <a:lnTo>
                      <a:pt x="2638" y="1006"/>
                    </a:lnTo>
                    <a:lnTo>
                      <a:pt x="2668" y="1006"/>
                    </a:lnTo>
                    <a:lnTo>
                      <a:pt x="2668" y="947"/>
                    </a:lnTo>
                    <a:lnTo>
                      <a:pt x="2727" y="917"/>
                    </a:lnTo>
                    <a:lnTo>
                      <a:pt x="2786" y="858"/>
                    </a:lnTo>
                    <a:lnTo>
                      <a:pt x="2845" y="858"/>
                    </a:lnTo>
                    <a:lnTo>
                      <a:pt x="2934" y="888"/>
                    </a:lnTo>
                    <a:lnTo>
                      <a:pt x="2964" y="888"/>
                    </a:lnTo>
                    <a:lnTo>
                      <a:pt x="2993" y="829"/>
                    </a:lnTo>
                    <a:lnTo>
                      <a:pt x="2993" y="739"/>
                    </a:lnTo>
                    <a:lnTo>
                      <a:pt x="3171" y="739"/>
                    </a:lnTo>
                    <a:lnTo>
                      <a:pt x="3380" y="799"/>
                    </a:lnTo>
                    <a:lnTo>
                      <a:pt x="3407" y="769"/>
                    </a:lnTo>
                    <a:lnTo>
                      <a:pt x="3437" y="769"/>
                    </a:lnTo>
                    <a:lnTo>
                      <a:pt x="3407" y="739"/>
                    </a:lnTo>
                    <a:lnTo>
                      <a:pt x="3380" y="739"/>
                    </a:lnTo>
                    <a:lnTo>
                      <a:pt x="3437" y="711"/>
                    </a:lnTo>
                    <a:lnTo>
                      <a:pt x="3468" y="651"/>
                    </a:lnTo>
                    <a:lnTo>
                      <a:pt x="3468" y="621"/>
                    </a:lnTo>
                    <a:lnTo>
                      <a:pt x="3407" y="592"/>
                    </a:lnTo>
                    <a:lnTo>
                      <a:pt x="3526" y="592"/>
                    </a:lnTo>
                    <a:lnTo>
                      <a:pt x="3556" y="563"/>
                    </a:lnTo>
                    <a:lnTo>
                      <a:pt x="3587" y="592"/>
                    </a:lnTo>
                    <a:lnTo>
                      <a:pt x="3644" y="563"/>
                    </a:lnTo>
                    <a:lnTo>
                      <a:pt x="3616" y="563"/>
                    </a:lnTo>
                    <a:lnTo>
                      <a:pt x="3644" y="502"/>
                    </a:lnTo>
                    <a:lnTo>
                      <a:pt x="3705" y="533"/>
                    </a:lnTo>
                    <a:lnTo>
                      <a:pt x="3735" y="533"/>
                    </a:lnTo>
                    <a:lnTo>
                      <a:pt x="3794" y="563"/>
                    </a:lnTo>
                    <a:lnTo>
                      <a:pt x="3794" y="592"/>
                    </a:lnTo>
                    <a:lnTo>
                      <a:pt x="3823" y="592"/>
                    </a:lnTo>
                    <a:lnTo>
                      <a:pt x="3912" y="681"/>
                    </a:lnTo>
                    <a:lnTo>
                      <a:pt x="3972" y="681"/>
                    </a:lnTo>
                    <a:lnTo>
                      <a:pt x="4001" y="711"/>
                    </a:lnTo>
                    <a:lnTo>
                      <a:pt x="4119" y="711"/>
                    </a:lnTo>
                    <a:lnTo>
                      <a:pt x="4149" y="681"/>
                    </a:lnTo>
                    <a:lnTo>
                      <a:pt x="4209" y="681"/>
                    </a:lnTo>
                    <a:lnTo>
                      <a:pt x="4209" y="651"/>
                    </a:lnTo>
                    <a:lnTo>
                      <a:pt x="4297" y="651"/>
                    </a:lnTo>
                    <a:lnTo>
                      <a:pt x="4328" y="681"/>
                    </a:lnTo>
                    <a:lnTo>
                      <a:pt x="4356" y="681"/>
                    </a:lnTo>
                    <a:lnTo>
                      <a:pt x="4386" y="711"/>
                    </a:lnTo>
                    <a:lnTo>
                      <a:pt x="4446" y="711"/>
                    </a:lnTo>
                    <a:lnTo>
                      <a:pt x="4474" y="739"/>
                    </a:lnTo>
                    <a:lnTo>
                      <a:pt x="4474" y="711"/>
                    </a:lnTo>
                    <a:lnTo>
                      <a:pt x="4504" y="711"/>
                    </a:lnTo>
                    <a:lnTo>
                      <a:pt x="4535" y="681"/>
                    </a:lnTo>
                    <a:lnTo>
                      <a:pt x="4535" y="651"/>
                    </a:lnTo>
                    <a:lnTo>
                      <a:pt x="4624" y="651"/>
                    </a:lnTo>
                    <a:lnTo>
                      <a:pt x="4653" y="621"/>
                    </a:lnTo>
                    <a:lnTo>
                      <a:pt x="4624" y="592"/>
                    </a:lnTo>
                    <a:lnTo>
                      <a:pt x="4624" y="533"/>
                    </a:lnTo>
                    <a:lnTo>
                      <a:pt x="4653" y="502"/>
                    </a:lnTo>
                    <a:lnTo>
                      <a:pt x="4653" y="444"/>
                    </a:lnTo>
                    <a:lnTo>
                      <a:pt x="4772" y="326"/>
                    </a:lnTo>
                    <a:lnTo>
                      <a:pt x="4831" y="326"/>
                    </a:lnTo>
                    <a:lnTo>
                      <a:pt x="4890" y="356"/>
                    </a:lnTo>
                    <a:lnTo>
                      <a:pt x="4920" y="326"/>
                    </a:lnTo>
                    <a:lnTo>
                      <a:pt x="4979" y="326"/>
                    </a:lnTo>
                    <a:lnTo>
                      <a:pt x="5009" y="295"/>
                    </a:lnTo>
                    <a:lnTo>
                      <a:pt x="5067" y="295"/>
                    </a:lnTo>
                    <a:lnTo>
                      <a:pt x="5127" y="356"/>
                    </a:lnTo>
                    <a:lnTo>
                      <a:pt x="5186" y="356"/>
                    </a:lnTo>
                    <a:lnTo>
                      <a:pt x="5246" y="384"/>
                    </a:lnTo>
                    <a:lnTo>
                      <a:pt x="5304" y="384"/>
                    </a:lnTo>
                    <a:lnTo>
                      <a:pt x="5364" y="414"/>
                    </a:lnTo>
                    <a:lnTo>
                      <a:pt x="5393" y="444"/>
                    </a:lnTo>
                    <a:lnTo>
                      <a:pt x="5393" y="474"/>
                    </a:lnTo>
                    <a:lnTo>
                      <a:pt x="5334" y="533"/>
                    </a:lnTo>
                    <a:lnTo>
                      <a:pt x="5304" y="533"/>
                    </a:lnTo>
                    <a:lnTo>
                      <a:pt x="5304" y="563"/>
                    </a:lnTo>
                    <a:lnTo>
                      <a:pt x="5334" y="592"/>
                    </a:lnTo>
                    <a:lnTo>
                      <a:pt x="5364" y="592"/>
                    </a:lnTo>
                    <a:lnTo>
                      <a:pt x="5393" y="592"/>
                    </a:lnTo>
                    <a:lnTo>
                      <a:pt x="5423" y="563"/>
                    </a:lnTo>
                    <a:lnTo>
                      <a:pt x="5423" y="533"/>
                    </a:lnTo>
                    <a:lnTo>
                      <a:pt x="5453" y="502"/>
                    </a:lnTo>
                    <a:lnTo>
                      <a:pt x="5541" y="502"/>
                    </a:lnTo>
                    <a:lnTo>
                      <a:pt x="5602" y="444"/>
                    </a:lnTo>
                    <a:lnTo>
                      <a:pt x="5571" y="414"/>
                    </a:lnTo>
                    <a:lnTo>
                      <a:pt x="5541" y="414"/>
                    </a:lnTo>
                    <a:lnTo>
                      <a:pt x="5541" y="384"/>
                    </a:lnTo>
                    <a:lnTo>
                      <a:pt x="5511" y="384"/>
                    </a:lnTo>
                    <a:lnTo>
                      <a:pt x="5571" y="356"/>
                    </a:lnTo>
                    <a:lnTo>
                      <a:pt x="5423" y="356"/>
                    </a:lnTo>
                    <a:lnTo>
                      <a:pt x="5453" y="326"/>
                    </a:lnTo>
                    <a:lnTo>
                      <a:pt x="5364" y="326"/>
                    </a:lnTo>
                    <a:lnTo>
                      <a:pt x="5334" y="295"/>
                    </a:lnTo>
                    <a:lnTo>
                      <a:pt x="5246" y="295"/>
                    </a:lnTo>
                    <a:lnTo>
                      <a:pt x="5274" y="265"/>
                    </a:lnTo>
                    <a:lnTo>
                      <a:pt x="5304" y="265"/>
                    </a:lnTo>
                    <a:lnTo>
                      <a:pt x="5334" y="295"/>
                    </a:lnTo>
                    <a:lnTo>
                      <a:pt x="5571" y="295"/>
                    </a:lnTo>
                    <a:lnTo>
                      <a:pt x="5630" y="238"/>
                    </a:lnTo>
                    <a:lnTo>
                      <a:pt x="5720" y="238"/>
                    </a:lnTo>
                    <a:lnTo>
                      <a:pt x="5720" y="207"/>
                    </a:lnTo>
                    <a:lnTo>
                      <a:pt x="5690" y="177"/>
                    </a:lnTo>
                    <a:lnTo>
                      <a:pt x="5659" y="207"/>
                    </a:lnTo>
                    <a:lnTo>
                      <a:pt x="5602" y="147"/>
                    </a:lnTo>
                    <a:lnTo>
                      <a:pt x="5571" y="147"/>
                    </a:lnTo>
                    <a:lnTo>
                      <a:pt x="5541" y="177"/>
                    </a:lnTo>
                    <a:lnTo>
                      <a:pt x="5511" y="177"/>
                    </a:lnTo>
                    <a:lnTo>
                      <a:pt x="5541" y="147"/>
                    </a:lnTo>
                    <a:lnTo>
                      <a:pt x="5511" y="147"/>
                    </a:lnTo>
                    <a:lnTo>
                      <a:pt x="5483" y="119"/>
                    </a:lnTo>
                    <a:lnTo>
                      <a:pt x="5453" y="147"/>
                    </a:lnTo>
                    <a:lnTo>
                      <a:pt x="5423" y="119"/>
                    </a:lnTo>
                    <a:lnTo>
                      <a:pt x="5334" y="119"/>
                    </a:lnTo>
                    <a:lnTo>
                      <a:pt x="5364" y="88"/>
                    </a:lnTo>
                    <a:lnTo>
                      <a:pt x="5304" y="88"/>
                    </a:lnTo>
                    <a:lnTo>
                      <a:pt x="5274" y="59"/>
                    </a:lnTo>
                    <a:lnTo>
                      <a:pt x="5246" y="59"/>
                    </a:lnTo>
                    <a:lnTo>
                      <a:pt x="5156" y="147"/>
                    </a:lnTo>
                    <a:lnTo>
                      <a:pt x="5156" y="177"/>
                    </a:lnTo>
                    <a:lnTo>
                      <a:pt x="5067" y="177"/>
                    </a:lnTo>
                    <a:lnTo>
                      <a:pt x="5097" y="147"/>
                    </a:lnTo>
                    <a:lnTo>
                      <a:pt x="5127" y="147"/>
                    </a:lnTo>
                    <a:lnTo>
                      <a:pt x="5097" y="119"/>
                    </a:lnTo>
                    <a:lnTo>
                      <a:pt x="5067" y="147"/>
                    </a:lnTo>
                    <a:lnTo>
                      <a:pt x="5039" y="147"/>
                    </a:lnTo>
                    <a:lnTo>
                      <a:pt x="5067" y="119"/>
                    </a:lnTo>
                    <a:lnTo>
                      <a:pt x="5097" y="119"/>
                    </a:lnTo>
                    <a:lnTo>
                      <a:pt x="5067" y="88"/>
                    </a:lnTo>
                    <a:close/>
                    <a:moveTo>
                      <a:pt x="3230" y="533"/>
                    </a:moveTo>
                    <a:lnTo>
                      <a:pt x="3230" y="502"/>
                    </a:lnTo>
                    <a:lnTo>
                      <a:pt x="3260" y="533"/>
                    </a:lnTo>
                    <a:lnTo>
                      <a:pt x="3230" y="533"/>
                    </a:lnTo>
                    <a:close/>
                    <a:moveTo>
                      <a:pt x="2607" y="799"/>
                    </a:moveTo>
                    <a:lnTo>
                      <a:pt x="2638" y="799"/>
                    </a:lnTo>
                    <a:lnTo>
                      <a:pt x="2668" y="829"/>
                    </a:lnTo>
                    <a:lnTo>
                      <a:pt x="2638" y="829"/>
                    </a:lnTo>
                    <a:lnTo>
                      <a:pt x="2607" y="799"/>
                    </a:lnTo>
                    <a:close/>
                    <a:moveTo>
                      <a:pt x="2845" y="769"/>
                    </a:moveTo>
                    <a:lnTo>
                      <a:pt x="2814" y="769"/>
                    </a:lnTo>
                    <a:lnTo>
                      <a:pt x="2786" y="799"/>
                    </a:lnTo>
                    <a:lnTo>
                      <a:pt x="2727" y="799"/>
                    </a:lnTo>
                    <a:lnTo>
                      <a:pt x="2696" y="769"/>
                    </a:lnTo>
                    <a:lnTo>
                      <a:pt x="2786" y="769"/>
                    </a:lnTo>
                    <a:lnTo>
                      <a:pt x="2814" y="739"/>
                    </a:lnTo>
                    <a:lnTo>
                      <a:pt x="2845" y="769"/>
                    </a:lnTo>
                    <a:close/>
                    <a:moveTo>
                      <a:pt x="2431" y="1036"/>
                    </a:moveTo>
                    <a:lnTo>
                      <a:pt x="2459" y="1006"/>
                    </a:lnTo>
                    <a:lnTo>
                      <a:pt x="2489" y="1006"/>
                    </a:lnTo>
                    <a:lnTo>
                      <a:pt x="2459" y="1036"/>
                    </a:lnTo>
                    <a:lnTo>
                      <a:pt x="2431" y="1036"/>
                    </a:lnTo>
                    <a:lnTo>
                      <a:pt x="2431" y="1067"/>
                    </a:lnTo>
                    <a:lnTo>
                      <a:pt x="2400" y="1036"/>
                    </a:lnTo>
                    <a:lnTo>
                      <a:pt x="2431" y="1036"/>
                    </a:lnTo>
                    <a:close/>
                    <a:moveTo>
                      <a:pt x="2075" y="1421"/>
                    </a:moveTo>
                    <a:lnTo>
                      <a:pt x="2015" y="1421"/>
                    </a:lnTo>
                    <a:lnTo>
                      <a:pt x="1986" y="1449"/>
                    </a:lnTo>
                    <a:lnTo>
                      <a:pt x="1986" y="1421"/>
                    </a:lnTo>
                    <a:lnTo>
                      <a:pt x="2015" y="1421"/>
                    </a:lnTo>
                    <a:lnTo>
                      <a:pt x="2075" y="1392"/>
                    </a:lnTo>
                    <a:lnTo>
                      <a:pt x="2105" y="1392"/>
                    </a:lnTo>
                    <a:lnTo>
                      <a:pt x="2075" y="1421"/>
                    </a:lnTo>
                    <a:close/>
                    <a:moveTo>
                      <a:pt x="1778" y="1737"/>
                    </a:moveTo>
                    <a:lnTo>
                      <a:pt x="1778" y="1717"/>
                    </a:lnTo>
                    <a:lnTo>
                      <a:pt x="1838" y="1717"/>
                    </a:lnTo>
                    <a:lnTo>
                      <a:pt x="1778" y="1737"/>
                    </a:lnTo>
                    <a:close/>
                    <a:moveTo>
                      <a:pt x="1513" y="2102"/>
                    </a:moveTo>
                    <a:lnTo>
                      <a:pt x="1483" y="2102"/>
                    </a:lnTo>
                    <a:lnTo>
                      <a:pt x="1452" y="2132"/>
                    </a:lnTo>
                    <a:lnTo>
                      <a:pt x="1483" y="2132"/>
                    </a:lnTo>
                    <a:lnTo>
                      <a:pt x="1513" y="2160"/>
                    </a:lnTo>
                    <a:lnTo>
                      <a:pt x="1452" y="2160"/>
                    </a:lnTo>
                    <a:lnTo>
                      <a:pt x="1422" y="2190"/>
                    </a:lnTo>
                    <a:lnTo>
                      <a:pt x="1394" y="2190"/>
                    </a:lnTo>
                    <a:lnTo>
                      <a:pt x="1333" y="2221"/>
                    </a:lnTo>
                    <a:lnTo>
                      <a:pt x="1364" y="2221"/>
                    </a:lnTo>
                    <a:lnTo>
                      <a:pt x="1394" y="2251"/>
                    </a:lnTo>
                    <a:lnTo>
                      <a:pt x="1245" y="2251"/>
                    </a:lnTo>
                    <a:lnTo>
                      <a:pt x="1215" y="2278"/>
                    </a:lnTo>
                    <a:lnTo>
                      <a:pt x="1185" y="2278"/>
                    </a:lnTo>
                    <a:lnTo>
                      <a:pt x="1185" y="2251"/>
                    </a:lnTo>
                    <a:lnTo>
                      <a:pt x="1215" y="2251"/>
                    </a:lnTo>
                    <a:lnTo>
                      <a:pt x="1215" y="2221"/>
                    </a:lnTo>
                    <a:lnTo>
                      <a:pt x="1304" y="2221"/>
                    </a:lnTo>
                    <a:lnTo>
                      <a:pt x="1364" y="2160"/>
                    </a:lnTo>
                    <a:lnTo>
                      <a:pt x="1394" y="2160"/>
                    </a:lnTo>
                    <a:lnTo>
                      <a:pt x="1422" y="2132"/>
                    </a:lnTo>
                    <a:lnTo>
                      <a:pt x="1422" y="2102"/>
                    </a:lnTo>
                    <a:lnTo>
                      <a:pt x="1452" y="2102"/>
                    </a:lnTo>
                    <a:lnTo>
                      <a:pt x="1483" y="2072"/>
                    </a:lnTo>
                    <a:lnTo>
                      <a:pt x="1540" y="2072"/>
                    </a:lnTo>
                    <a:lnTo>
                      <a:pt x="1513" y="2102"/>
                    </a:lnTo>
                    <a:close/>
                    <a:moveTo>
                      <a:pt x="178" y="2752"/>
                    </a:moveTo>
                    <a:lnTo>
                      <a:pt x="148" y="2724"/>
                    </a:lnTo>
                    <a:lnTo>
                      <a:pt x="237" y="2724"/>
                    </a:lnTo>
                    <a:lnTo>
                      <a:pt x="267" y="2752"/>
                    </a:lnTo>
                    <a:lnTo>
                      <a:pt x="296" y="2724"/>
                    </a:lnTo>
                    <a:lnTo>
                      <a:pt x="327" y="2752"/>
                    </a:lnTo>
                    <a:lnTo>
                      <a:pt x="267" y="2752"/>
                    </a:lnTo>
                    <a:lnTo>
                      <a:pt x="178" y="2752"/>
                    </a:lnTo>
                    <a:close/>
                    <a:moveTo>
                      <a:pt x="623" y="2487"/>
                    </a:moveTo>
                    <a:lnTo>
                      <a:pt x="653" y="2457"/>
                    </a:lnTo>
                    <a:lnTo>
                      <a:pt x="683" y="2457"/>
                    </a:lnTo>
                    <a:lnTo>
                      <a:pt x="623" y="2487"/>
                    </a:lnTo>
                    <a:close/>
                    <a:moveTo>
                      <a:pt x="564" y="2930"/>
                    </a:moveTo>
                    <a:lnTo>
                      <a:pt x="623" y="2930"/>
                    </a:lnTo>
                    <a:lnTo>
                      <a:pt x="592" y="2961"/>
                    </a:lnTo>
                    <a:lnTo>
                      <a:pt x="564" y="2961"/>
                    </a:lnTo>
                    <a:lnTo>
                      <a:pt x="564" y="2930"/>
                    </a:lnTo>
                    <a:close/>
                    <a:moveTo>
                      <a:pt x="416" y="2961"/>
                    </a:moveTo>
                    <a:lnTo>
                      <a:pt x="385" y="2961"/>
                    </a:lnTo>
                    <a:lnTo>
                      <a:pt x="355" y="2989"/>
                    </a:lnTo>
                    <a:lnTo>
                      <a:pt x="327" y="2989"/>
                    </a:lnTo>
                    <a:lnTo>
                      <a:pt x="296" y="2961"/>
                    </a:lnTo>
                    <a:lnTo>
                      <a:pt x="355" y="2961"/>
                    </a:lnTo>
                    <a:lnTo>
                      <a:pt x="355" y="2901"/>
                    </a:lnTo>
                    <a:lnTo>
                      <a:pt x="385" y="2901"/>
                    </a:lnTo>
                    <a:lnTo>
                      <a:pt x="385" y="2930"/>
                    </a:lnTo>
                    <a:lnTo>
                      <a:pt x="416" y="2961"/>
                    </a:lnTo>
                    <a:lnTo>
                      <a:pt x="446" y="2961"/>
                    </a:lnTo>
                    <a:lnTo>
                      <a:pt x="473" y="2930"/>
                    </a:lnTo>
                    <a:lnTo>
                      <a:pt x="503" y="2930"/>
                    </a:lnTo>
                    <a:lnTo>
                      <a:pt x="473" y="2961"/>
                    </a:lnTo>
                    <a:lnTo>
                      <a:pt x="503" y="2961"/>
                    </a:lnTo>
                    <a:lnTo>
                      <a:pt x="473" y="2989"/>
                    </a:lnTo>
                    <a:lnTo>
                      <a:pt x="503" y="3019"/>
                    </a:lnTo>
                    <a:lnTo>
                      <a:pt x="473" y="3019"/>
                    </a:lnTo>
                    <a:lnTo>
                      <a:pt x="416" y="2961"/>
                    </a:lnTo>
                    <a:close/>
                    <a:moveTo>
                      <a:pt x="237" y="2930"/>
                    </a:moveTo>
                    <a:lnTo>
                      <a:pt x="267" y="2961"/>
                    </a:lnTo>
                    <a:lnTo>
                      <a:pt x="209" y="2961"/>
                    </a:lnTo>
                    <a:lnTo>
                      <a:pt x="237" y="2930"/>
                    </a:lnTo>
                    <a:close/>
                    <a:moveTo>
                      <a:pt x="148" y="3080"/>
                    </a:moveTo>
                    <a:lnTo>
                      <a:pt x="178" y="3107"/>
                    </a:lnTo>
                    <a:lnTo>
                      <a:pt x="148" y="3137"/>
                    </a:lnTo>
                    <a:lnTo>
                      <a:pt x="148" y="3107"/>
                    </a:lnTo>
                    <a:lnTo>
                      <a:pt x="120" y="3107"/>
                    </a:lnTo>
                    <a:lnTo>
                      <a:pt x="148" y="3080"/>
                    </a:lnTo>
                    <a:close/>
                  </a:path>
                </a:pathLst>
              </a:custGeom>
              <a:solidFill>
                <a:srgbClr val="8FB5BE"/>
              </a:solidFill>
              <a:ln w="9525">
                <a:noFill/>
                <a:round/>
                <a:headEnd/>
                <a:tailEnd/>
              </a:ln>
            </p:spPr>
            <p:txBody>
              <a:bodyPr/>
              <a:lstStyle/>
              <a:p>
                <a:endParaRPr lang="en-GB"/>
              </a:p>
            </p:txBody>
          </p:sp>
          <p:sp>
            <p:nvSpPr>
              <p:cNvPr id="15372" name="Freeform 12"/>
              <p:cNvSpPr>
                <a:spLocks/>
              </p:cNvSpPr>
              <p:nvPr/>
            </p:nvSpPr>
            <p:spPr bwMode="auto">
              <a:xfrm>
                <a:off x="3790" y="965"/>
                <a:ext cx="682" cy="770"/>
              </a:xfrm>
              <a:custGeom>
                <a:avLst/>
                <a:gdLst/>
                <a:ahLst/>
                <a:cxnLst>
                  <a:cxn ang="0">
                    <a:pos x="1098" y="238"/>
                  </a:cxn>
                  <a:cxn ang="0">
                    <a:pos x="1009" y="386"/>
                  </a:cxn>
                  <a:cxn ang="0">
                    <a:pos x="860" y="416"/>
                  </a:cxn>
                  <a:cxn ang="0">
                    <a:pos x="683" y="386"/>
                  </a:cxn>
                  <a:cxn ang="0">
                    <a:pos x="386" y="386"/>
                  </a:cxn>
                  <a:cxn ang="0">
                    <a:pos x="179" y="238"/>
                  </a:cxn>
                  <a:cxn ang="0">
                    <a:pos x="30" y="268"/>
                  </a:cxn>
                  <a:cxn ang="0">
                    <a:pos x="90" y="356"/>
                  </a:cxn>
                  <a:cxn ang="0">
                    <a:pos x="268" y="416"/>
                  </a:cxn>
                  <a:cxn ang="0">
                    <a:pos x="564" y="534"/>
                  </a:cxn>
                  <a:cxn ang="0">
                    <a:pos x="683" y="622"/>
                  </a:cxn>
                  <a:cxn ang="0">
                    <a:pos x="683" y="772"/>
                  </a:cxn>
                  <a:cxn ang="0">
                    <a:pos x="741" y="860"/>
                  </a:cxn>
                  <a:cxn ang="0">
                    <a:pos x="741" y="1097"/>
                  </a:cxn>
                  <a:cxn ang="0">
                    <a:pos x="948" y="1274"/>
                  </a:cxn>
                  <a:cxn ang="0">
                    <a:pos x="1098" y="1333"/>
                  </a:cxn>
                  <a:cxn ang="0">
                    <a:pos x="1216" y="1481"/>
                  </a:cxn>
                  <a:cxn ang="0">
                    <a:pos x="1157" y="1540"/>
                  </a:cxn>
                  <a:cxn ang="0">
                    <a:pos x="978" y="1601"/>
                  </a:cxn>
                  <a:cxn ang="0">
                    <a:pos x="771" y="1777"/>
                  </a:cxn>
                  <a:cxn ang="0">
                    <a:pos x="653" y="1865"/>
                  </a:cxn>
                  <a:cxn ang="0">
                    <a:pos x="534" y="1956"/>
                  </a:cxn>
                  <a:cxn ang="0">
                    <a:pos x="446" y="2044"/>
                  </a:cxn>
                  <a:cxn ang="0">
                    <a:pos x="356" y="2044"/>
                  </a:cxn>
                  <a:cxn ang="0">
                    <a:pos x="297" y="2192"/>
                  </a:cxn>
                  <a:cxn ang="0">
                    <a:pos x="327" y="2310"/>
                  </a:cxn>
                  <a:cxn ang="0">
                    <a:pos x="416" y="2487"/>
                  </a:cxn>
                  <a:cxn ang="0">
                    <a:pos x="416" y="2635"/>
                  </a:cxn>
                  <a:cxn ang="0">
                    <a:pos x="386" y="2842"/>
                  </a:cxn>
                  <a:cxn ang="0">
                    <a:pos x="534" y="2873"/>
                  </a:cxn>
                  <a:cxn ang="0">
                    <a:pos x="653" y="2931"/>
                  </a:cxn>
                  <a:cxn ang="0">
                    <a:pos x="653" y="2991"/>
                  </a:cxn>
                  <a:cxn ang="0">
                    <a:pos x="711" y="2962"/>
                  </a:cxn>
                  <a:cxn ang="0">
                    <a:pos x="830" y="3050"/>
                  </a:cxn>
                  <a:cxn ang="0">
                    <a:pos x="920" y="3021"/>
                  </a:cxn>
                  <a:cxn ang="0">
                    <a:pos x="1098" y="2991"/>
                  </a:cxn>
                  <a:cxn ang="0">
                    <a:pos x="1246" y="2962"/>
                  </a:cxn>
                  <a:cxn ang="0">
                    <a:pos x="1483" y="2931"/>
                  </a:cxn>
                  <a:cxn ang="0">
                    <a:pos x="1778" y="2842"/>
                  </a:cxn>
                  <a:cxn ang="0">
                    <a:pos x="1957" y="2812"/>
                  </a:cxn>
                  <a:cxn ang="0">
                    <a:pos x="2164" y="2666"/>
                  </a:cxn>
                  <a:cxn ang="0">
                    <a:pos x="2401" y="2457"/>
                  </a:cxn>
                  <a:cxn ang="0">
                    <a:pos x="2608" y="2281"/>
                  </a:cxn>
                  <a:cxn ang="0">
                    <a:pos x="2608" y="2014"/>
                  </a:cxn>
                  <a:cxn ang="0">
                    <a:pos x="2371" y="1926"/>
                  </a:cxn>
                  <a:cxn ang="0">
                    <a:pos x="2401" y="1719"/>
                  </a:cxn>
                  <a:cxn ang="0">
                    <a:pos x="2253" y="1628"/>
                  </a:cxn>
                  <a:cxn ang="0">
                    <a:pos x="2253" y="1540"/>
                  </a:cxn>
                  <a:cxn ang="0">
                    <a:pos x="2194" y="1422"/>
                  </a:cxn>
                  <a:cxn ang="0">
                    <a:pos x="2222" y="1274"/>
                  </a:cxn>
                  <a:cxn ang="0">
                    <a:pos x="2104" y="1126"/>
                  </a:cxn>
                  <a:cxn ang="0">
                    <a:pos x="1957" y="947"/>
                  </a:cxn>
                  <a:cxn ang="0">
                    <a:pos x="2015" y="652"/>
                  </a:cxn>
                  <a:cxn ang="0">
                    <a:pos x="1748" y="416"/>
                  </a:cxn>
                  <a:cxn ang="0">
                    <a:pos x="1808" y="326"/>
                  </a:cxn>
                  <a:cxn ang="0">
                    <a:pos x="1808" y="238"/>
                  </a:cxn>
                  <a:cxn ang="0">
                    <a:pos x="1720" y="89"/>
                  </a:cxn>
                  <a:cxn ang="0">
                    <a:pos x="1453" y="31"/>
                  </a:cxn>
                </a:cxnLst>
                <a:rect l="0" t="0" r="r" b="b"/>
                <a:pathLst>
                  <a:path w="2727" h="3080">
                    <a:moveTo>
                      <a:pt x="1305" y="31"/>
                    </a:moveTo>
                    <a:lnTo>
                      <a:pt x="1246" y="31"/>
                    </a:lnTo>
                    <a:lnTo>
                      <a:pt x="1127" y="149"/>
                    </a:lnTo>
                    <a:lnTo>
                      <a:pt x="1127" y="207"/>
                    </a:lnTo>
                    <a:lnTo>
                      <a:pt x="1098" y="238"/>
                    </a:lnTo>
                    <a:lnTo>
                      <a:pt x="1098" y="297"/>
                    </a:lnTo>
                    <a:lnTo>
                      <a:pt x="1127" y="326"/>
                    </a:lnTo>
                    <a:lnTo>
                      <a:pt x="1098" y="356"/>
                    </a:lnTo>
                    <a:lnTo>
                      <a:pt x="1009" y="356"/>
                    </a:lnTo>
                    <a:lnTo>
                      <a:pt x="1009" y="386"/>
                    </a:lnTo>
                    <a:lnTo>
                      <a:pt x="978" y="416"/>
                    </a:lnTo>
                    <a:lnTo>
                      <a:pt x="948" y="416"/>
                    </a:lnTo>
                    <a:lnTo>
                      <a:pt x="948" y="444"/>
                    </a:lnTo>
                    <a:lnTo>
                      <a:pt x="920" y="416"/>
                    </a:lnTo>
                    <a:lnTo>
                      <a:pt x="860" y="416"/>
                    </a:lnTo>
                    <a:lnTo>
                      <a:pt x="830" y="386"/>
                    </a:lnTo>
                    <a:lnTo>
                      <a:pt x="802" y="386"/>
                    </a:lnTo>
                    <a:lnTo>
                      <a:pt x="771" y="356"/>
                    </a:lnTo>
                    <a:lnTo>
                      <a:pt x="683" y="356"/>
                    </a:lnTo>
                    <a:lnTo>
                      <a:pt x="683" y="386"/>
                    </a:lnTo>
                    <a:lnTo>
                      <a:pt x="623" y="386"/>
                    </a:lnTo>
                    <a:lnTo>
                      <a:pt x="593" y="416"/>
                    </a:lnTo>
                    <a:lnTo>
                      <a:pt x="475" y="416"/>
                    </a:lnTo>
                    <a:lnTo>
                      <a:pt x="446" y="386"/>
                    </a:lnTo>
                    <a:lnTo>
                      <a:pt x="386" y="386"/>
                    </a:lnTo>
                    <a:lnTo>
                      <a:pt x="297" y="297"/>
                    </a:lnTo>
                    <a:lnTo>
                      <a:pt x="268" y="297"/>
                    </a:lnTo>
                    <a:lnTo>
                      <a:pt x="268" y="268"/>
                    </a:lnTo>
                    <a:lnTo>
                      <a:pt x="209" y="238"/>
                    </a:lnTo>
                    <a:lnTo>
                      <a:pt x="179" y="238"/>
                    </a:lnTo>
                    <a:lnTo>
                      <a:pt x="118" y="207"/>
                    </a:lnTo>
                    <a:lnTo>
                      <a:pt x="90" y="268"/>
                    </a:lnTo>
                    <a:lnTo>
                      <a:pt x="118" y="268"/>
                    </a:lnTo>
                    <a:lnTo>
                      <a:pt x="61" y="297"/>
                    </a:lnTo>
                    <a:lnTo>
                      <a:pt x="30" y="268"/>
                    </a:lnTo>
                    <a:lnTo>
                      <a:pt x="0" y="297"/>
                    </a:lnTo>
                    <a:lnTo>
                      <a:pt x="30" y="297"/>
                    </a:lnTo>
                    <a:lnTo>
                      <a:pt x="30" y="326"/>
                    </a:lnTo>
                    <a:lnTo>
                      <a:pt x="61" y="326"/>
                    </a:lnTo>
                    <a:lnTo>
                      <a:pt x="90" y="356"/>
                    </a:lnTo>
                    <a:lnTo>
                      <a:pt x="118" y="356"/>
                    </a:lnTo>
                    <a:lnTo>
                      <a:pt x="149" y="386"/>
                    </a:lnTo>
                    <a:lnTo>
                      <a:pt x="179" y="386"/>
                    </a:lnTo>
                    <a:lnTo>
                      <a:pt x="209" y="416"/>
                    </a:lnTo>
                    <a:lnTo>
                      <a:pt x="268" y="416"/>
                    </a:lnTo>
                    <a:lnTo>
                      <a:pt x="327" y="474"/>
                    </a:lnTo>
                    <a:lnTo>
                      <a:pt x="475" y="474"/>
                    </a:lnTo>
                    <a:lnTo>
                      <a:pt x="504" y="504"/>
                    </a:lnTo>
                    <a:lnTo>
                      <a:pt x="534" y="504"/>
                    </a:lnTo>
                    <a:lnTo>
                      <a:pt x="564" y="534"/>
                    </a:lnTo>
                    <a:lnTo>
                      <a:pt x="564" y="563"/>
                    </a:lnTo>
                    <a:lnTo>
                      <a:pt x="623" y="563"/>
                    </a:lnTo>
                    <a:lnTo>
                      <a:pt x="623" y="593"/>
                    </a:lnTo>
                    <a:lnTo>
                      <a:pt x="653" y="593"/>
                    </a:lnTo>
                    <a:lnTo>
                      <a:pt x="683" y="622"/>
                    </a:lnTo>
                    <a:lnTo>
                      <a:pt x="653" y="652"/>
                    </a:lnTo>
                    <a:lnTo>
                      <a:pt x="653" y="681"/>
                    </a:lnTo>
                    <a:lnTo>
                      <a:pt x="683" y="711"/>
                    </a:lnTo>
                    <a:lnTo>
                      <a:pt x="653" y="741"/>
                    </a:lnTo>
                    <a:lnTo>
                      <a:pt x="683" y="772"/>
                    </a:lnTo>
                    <a:lnTo>
                      <a:pt x="741" y="772"/>
                    </a:lnTo>
                    <a:lnTo>
                      <a:pt x="741" y="799"/>
                    </a:lnTo>
                    <a:lnTo>
                      <a:pt x="711" y="799"/>
                    </a:lnTo>
                    <a:lnTo>
                      <a:pt x="683" y="829"/>
                    </a:lnTo>
                    <a:lnTo>
                      <a:pt x="741" y="860"/>
                    </a:lnTo>
                    <a:lnTo>
                      <a:pt x="741" y="890"/>
                    </a:lnTo>
                    <a:lnTo>
                      <a:pt x="802" y="918"/>
                    </a:lnTo>
                    <a:lnTo>
                      <a:pt x="802" y="1008"/>
                    </a:lnTo>
                    <a:lnTo>
                      <a:pt x="741" y="1067"/>
                    </a:lnTo>
                    <a:lnTo>
                      <a:pt x="741" y="1097"/>
                    </a:lnTo>
                    <a:lnTo>
                      <a:pt x="802" y="1126"/>
                    </a:lnTo>
                    <a:lnTo>
                      <a:pt x="830" y="1154"/>
                    </a:lnTo>
                    <a:lnTo>
                      <a:pt x="830" y="1185"/>
                    </a:lnTo>
                    <a:lnTo>
                      <a:pt x="890" y="1245"/>
                    </a:lnTo>
                    <a:lnTo>
                      <a:pt x="948" y="1274"/>
                    </a:lnTo>
                    <a:lnTo>
                      <a:pt x="978" y="1245"/>
                    </a:lnTo>
                    <a:lnTo>
                      <a:pt x="978" y="1274"/>
                    </a:lnTo>
                    <a:lnTo>
                      <a:pt x="1009" y="1303"/>
                    </a:lnTo>
                    <a:lnTo>
                      <a:pt x="1098" y="1303"/>
                    </a:lnTo>
                    <a:lnTo>
                      <a:pt x="1098" y="1333"/>
                    </a:lnTo>
                    <a:lnTo>
                      <a:pt x="1127" y="1333"/>
                    </a:lnTo>
                    <a:lnTo>
                      <a:pt x="1157" y="1363"/>
                    </a:lnTo>
                    <a:lnTo>
                      <a:pt x="1157" y="1452"/>
                    </a:lnTo>
                    <a:lnTo>
                      <a:pt x="1185" y="1452"/>
                    </a:lnTo>
                    <a:lnTo>
                      <a:pt x="1216" y="1481"/>
                    </a:lnTo>
                    <a:lnTo>
                      <a:pt x="1185" y="1481"/>
                    </a:lnTo>
                    <a:lnTo>
                      <a:pt x="1185" y="1510"/>
                    </a:lnTo>
                    <a:lnTo>
                      <a:pt x="1157" y="1510"/>
                    </a:lnTo>
                    <a:lnTo>
                      <a:pt x="1185" y="1540"/>
                    </a:lnTo>
                    <a:lnTo>
                      <a:pt x="1157" y="1540"/>
                    </a:lnTo>
                    <a:lnTo>
                      <a:pt x="1127" y="1510"/>
                    </a:lnTo>
                    <a:lnTo>
                      <a:pt x="1098" y="1510"/>
                    </a:lnTo>
                    <a:lnTo>
                      <a:pt x="1067" y="1540"/>
                    </a:lnTo>
                    <a:lnTo>
                      <a:pt x="1039" y="1540"/>
                    </a:lnTo>
                    <a:lnTo>
                      <a:pt x="978" y="1601"/>
                    </a:lnTo>
                    <a:lnTo>
                      <a:pt x="978" y="1628"/>
                    </a:lnTo>
                    <a:lnTo>
                      <a:pt x="948" y="1658"/>
                    </a:lnTo>
                    <a:lnTo>
                      <a:pt x="920" y="1658"/>
                    </a:lnTo>
                    <a:lnTo>
                      <a:pt x="802" y="1777"/>
                    </a:lnTo>
                    <a:lnTo>
                      <a:pt x="771" y="1777"/>
                    </a:lnTo>
                    <a:lnTo>
                      <a:pt x="771" y="1807"/>
                    </a:lnTo>
                    <a:lnTo>
                      <a:pt x="741" y="1837"/>
                    </a:lnTo>
                    <a:lnTo>
                      <a:pt x="683" y="1837"/>
                    </a:lnTo>
                    <a:lnTo>
                      <a:pt x="683" y="1865"/>
                    </a:lnTo>
                    <a:lnTo>
                      <a:pt x="653" y="1865"/>
                    </a:lnTo>
                    <a:lnTo>
                      <a:pt x="653" y="1895"/>
                    </a:lnTo>
                    <a:lnTo>
                      <a:pt x="593" y="1895"/>
                    </a:lnTo>
                    <a:lnTo>
                      <a:pt x="564" y="1926"/>
                    </a:lnTo>
                    <a:lnTo>
                      <a:pt x="564" y="1956"/>
                    </a:lnTo>
                    <a:lnTo>
                      <a:pt x="534" y="1956"/>
                    </a:lnTo>
                    <a:lnTo>
                      <a:pt x="534" y="1983"/>
                    </a:lnTo>
                    <a:lnTo>
                      <a:pt x="564" y="1983"/>
                    </a:lnTo>
                    <a:lnTo>
                      <a:pt x="534" y="2014"/>
                    </a:lnTo>
                    <a:lnTo>
                      <a:pt x="475" y="2014"/>
                    </a:lnTo>
                    <a:lnTo>
                      <a:pt x="446" y="2044"/>
                    </a:lnTo>
                    <a:lnTo>
                      <a:pt x="446" y="2014"/>
                    </a:lnTo>
                    <a:lnTo>
                      <a:pt x="416" y="2044"/>
                    </a:lnTo>
                    <a:lnTo>
                      <a:pt x="386" y="2044"/>
                    </a:lnTo>
                    <a:lnTo>
                      <a:pt x="356" y="2014"/>
                    </a:lnTo>
                    <a:lnTo>
                      <a:pt x="356" y="2044"/>
                    </a:lnTo>
                    <a:lnTo>
                      <a:pt x="386" y="2074"/>
                    </a:lnTo>
                    <a:lnTo>
                      <a:pt x="356" y="2074"/>
                    </a:lnTo>
                    <a:lnTo>
                      <a:pt x="356" y="2102"/>
                    </a:lnTo>
                    <a:lnTo>
                      <a:pt x="297" y="2162"/>
                    </a:lnTo>
                    <a:lnTo>
                      <a:pt x="297" y="2192"/>
                    </a:lnTo>
                    <a:lnTo>
                      <a:pt x="268" y="2221"/>
                    </a:lnTo>
                    <a:lnTo>
                      <a:pt x="297" y="2221"/>
                    </a:lnTo>
                    <a:lnTo>
                      <a:pt x="297" y="2281"/>
                    </a:lnTo>
                    <a:lnTo>
                      <a:pt x="327" y="2281"/>
                    </a:lnTo>
                    <a:lnTo>
                      <a:pt x="327" y="2310"/>
                    </a:lnTo>
                    <a:lnTo>
                      <a:pt x="356" y="2310"/>
                    </a:lnTo>
                    <a:lnTo>
                      <a:pt x="327" y="2339"/>
                    </a:lnTo>
                    <a:lnTo>
                      <a:pt x="327" y="2429"/>
                    </a:lnTo>
                    <a:lnTo>
                      <a:pt x="356" y="2429"/>
                    </a:lnTo>
                    <a:lnTo>
                      <a:pt x="416" y="2487"/>
                    </a:lnTo>
                    <a:lnTo>
                      <a:pt x="416" y="2517"/>
                    </a:lnTo>
                    <a:lnTo>
                      <a:pt x="446" y="2548"/>
                    </a:lnTo>
                    <a:lnTo>
                      <a:pt x="386" y="2548"/>
                    </a:lnTo>
                    <a:lnTo>
                      <a:pt x="416" y="2576"/>
                    </a:lnTo>
                    <a:lnTo>
                      <a:pt x="416" y="2635"/>
                    </a:lnTo>
                    <a:lnTo>
                      <a:pt x="356" y="2694"/>
                    </a:lnTo>
                    <a:lnTo>
                      <a:pt x="386" y="2724"/>
                    </a:lnTo>
                    <a:lnTo>
                      <a:pt x="386" y="2785"/>
                    </a:lnTo>
                    <a:lnTo>
                      <a:pt x="416" y="2812"/>
                    </a:lnTo>
                    <a:lnTo>
                      <a:pt x="386" y="2842"/>
                    </a:lnTo>
                    <a:lnTo>
                      <a:pt x="416" y="2842"/>
                    </a:lnTo>
                    <a:lnTo>
                      <a:pt x="446" y="2873"/>
                    </a:lnTo>
                    <a:lnTo>
                      <a:pt x="446" y="2842"/>
                    </a:lnTo>
                    <a:lnTo>
                      <a:pt x="534" y="2842"/>
                    </a:lnTo>
                    <a:lnTo>
                      <a:pt x="534" y="2873"/>
                    </a:lnTo>
                    <a:lnTo>
                      <a:pt x="564" y="2873"/>
                    </a:lnTo>
                    <a:lnTo>
                      <a:pt x="593" y="2903"/>
                    </a:lnTo>
                    <a:lnTo>
                      <a:pt x="623" y="2903"/>
                    </a:lnTo>
                    <a:lnTo>
                      <a:pt x="623" y="2931"/>
                    </a:lnTo>
                    <a:lnTo>
                      <a:pt x="653" y="2931"/>
                    </a:lnTo>
                    <a:lnTo>
                      <a:pt x="653" y="2903"/>
                    </a:lnTo>
                    <a:lnTo>
                      <a:pt x="683" y="2903"/>
                    </a:lnTo>
                    <a:lnTo>
                      <a:pt x="653" y="2931"/>
                    </a:lnTo>
                    <a:lnTo>
                      <a:pt x="683" y="2962"/>
                    </a:lnTo>
                    <a:lnTo>
                      <a:pt x="653" y="2991"/>
                    </a:lnTo>
                    <a:lnTo>
                      <a:pt x="653" y="3021"/>
                    </a:lnTo>
                    <a:lnTo>
                      <a:pt x="711" y="3021"/>
                    </a:lnTo>
                    <a:lnTo>
                      <a:pt x="741" y="2991"/>
                    </a:lnTo>
                    <a:lnTo>
                      <a:pt x="741" y="2962"/>
                    </a:lnTo>
                    <a:lnTo>
                      <a:pt x="711" y="2962"/>
                    </a:lnTo>
                    <a:lnTo>
                      <a:pt x="741" y="2931"/>
                    </a:lnTo>
                    <a:lnTo>
                      <a:pt x="771" y="2931"/>
                    </a:lnTo>
                    <a:lnTo>
                      <a:pt x="771" y="2962"/>
                    </a:lnTo>
                    <a:lnTo>
                      <a:pt x="830" y="3021"/>
                    </a:lnTo>
                    <a:lnTo>
                      <a:pt x="830" y="3050"/>
                    </a:lnTo>
                    <a:lnTo>
                      <a:pt x="802" y="3050"/>
                    </a:lnTo>
                    <a:lnTo>
                      <a:pt x="771" y="3080"/>
                    </a:lnTo>
                    <a:lnTo>
                      <a:pt x="830" y="3080"/>
                    </a:lnTo>
                    <a:lnTo>
                      <a:pt x="890" y="3021"/>
                    </a:lnTo>
                    <a:lnTo>
                      <a:pt x="920" y="3021"/>
                    </a:lnTo>
                    <a:lnTo>
                      <a:pt x="890" y="3050"/>
                    </a:lnTo>
                    <a:lnTo>
                      <a:pt x="978" y="3050"/>
                    </a:lnTo>
                    <a:lnTo>
                      <a:pt x="1009" y="3021"/>
                    </a:lnTo>
                    <a:lnTo>
                      <a:pt x="1067" y="3021"/>
                    </a:lnTo>
                    <a:lnTo>
                      <a:pt x="1098" y="2991"/>
                    </a:lnTo>
                    <a:lnTo>
                      <a:pt x="1098" y="3021"/>
                    </a:lnTo>
                    <a:lnTo>
                      <a:pt x="1157" y="3021"/>
                    </a:lnTo>
                    <a:lnTo>
                      <a:pt x="1185" y="2991"/>
                    </a:lnTo>
                    <a:lnTo>
                      <a:pt x="1216" y="2991"/>
                    </a:lnTo>
                    <a:lnTo>
                      <a:pt x="1246" y="2962"/>
                    </a:lnTo>
                    <a:lnTo>
                      <a:pt x="1305" y="2962"/>
                    </a:lnTo>
                    <a:lnTo>
                      <a:pt x="1334" y="2931"/>
                    </a:lnTo>
                    <a:lnTo>
                      <a:pt x="1423" y="2931"/>
                    </a:lnTo>
                    <a:lnTo>
                      <a:pt x="1453" y="2962"/>
                    </a:lnTo>
                    <a:lnTo>
                      <a:pt x="1483" y="2931"/>
                    </a:lnTo>
                    <a:lnTo>
                      <a:pt x="1483" y="2903"/>
                    </a:lnTo>
                    <a:lnTo>
                      <a:pt x="1601" y="2903"/>
                    </a:lnTo>
                    <a:lnTo>
                      <a:pt x="1601" y="2873"/>
                    </a:lnTo>
                    <a:lnTo>
                      <a:pt x="1748" y="2873"/>
                    </a:lnTo>
                    <a:lnTo>
                      <a:pt x="1778" y="2842"/>
                    </a:lnTo>
                    <a:lnTo>
                      <a:pt x="1808" y="2873"/>
                    </a:lnTo>
                    <a:lnTo>
                      <a:pt x="1927" y="2873"/>
                    </a:lnTo>
                    <a:lnTo>
                      <a:pt x="1927" y="2842"/>
                    </a:lnTo>
                    <a:lnTo>
                      <a:pt x="1957" y="2842"/>
                    </a:lnTo>
                    <a:lnTo>
                      <a:pt x="1957" y="2812"/>
                    </a:lnTo>
                    <a:lnTo>
                      <a:pt x="1985" y="2785"/>
                    </a:lnTo>
                    <a:lnTo>
                      <a:pt x="2015" y="2785"/>
                    </a:lnTo>
                    <a:lnTo>
                      <a:pt x="2076" y="2724"/>
                    </a:lnTo>
                    <a:lnTo>
                      <a:pt x="2104" y="2724"/>
                    </a:lnTo>
                    <a:lnTo>
                      <a:pt x="2164" y="2666"/>
                    </a:lnTo>
                    <a:lnTo>
                      <a:pt x="2194" y="2666"/>
                    </a:lnTo>
                    <a:lnTo>
                      <a:pt x="2313" y="2548"/>
                    </a:lnTo>
                    <a:lnTo>
                      <a:pt x="2340" y="2548"/>
                    </a:lnTo>
                    <a:lnTo>
                      <a:pt x="2401" y="2487"/>
                    </a:lnTo>
                    <a:lnTo>
                      <a:pt x="2401" y="2457"/>
                    </a:lnTo>
                    <a:lnTo>
                      <a:pt x="2431" y="2457"/>
                    </a:lnTo>
                    <a:lnTo>
                      <a:pt x="2431" y="2429"/>
                    </a:lnTo>
                    <a:lnTo>
                      <a:pt x="2520" y="2339"/>
                    </a:lnTo>
                    <a:lnTo>
                      <a:pt x="2550" y="2339"/>
                    </a:lnTo>
                    <a:lnTo>
                      <a:pt x="2608" y="2281"/>
                    </a:lnTo>
                    <a:lnTo>
                      <a:pt x="2638" y="2281"/>
                    </a:lnTo>
                    <a:lnTo>
                      <a:pt x="2668" y="2251"/>
                    </a:lnTo>
                    <a:lnTo>
                      <a:pt x="2668" y="2192"/>
                    </a:lnTo>
                    <a:lnTo>
                      <a:pt x="2727" y="2132"/>
                    </a:lnTo>
                    <a:lnTo>
                      <a:pt x="2608" y="2014"/>
                    </a:lnTo>
                    <a:lnTo>
                      <a:pt x="2550" y="2014"/>
                    </a:lnTo>
                    <a:lnTo>
                      <a:pt x="2490" y="1956"/>
                    </a:lnTo>
                    <a:lnTo>
                      <a:pt x="2431" y="1956"/>
                    </a:lnTo>
                    <a:lnTo>
                      <a:pt x="2401" y="1926"/>
                    </a:lnTo>
                    <a:lnTo>
                      <a:pt x="2371" y="1926"/>
                    </a:lnTo>
                    <a:lnTo>
                      <a:pt x="2313" y="1865"/>
                    </a:lnTo>
                    <a:lnTo>
                      <a:pt x="2340" y="1865"/>
                    </a:lnTo>
                    <a:lnTo>
                      <a:pt x="2431" y="1777"/>
                    </a:lnTo>
                    <a:lnTo>
                      <a:pt x="2401" y="1747"/>
                    </a:lnTo>
                    <a:lnTo>
                      <a:pt x="2401" y="1719"/>
                    </a:lnTo>
                    <a:lnTo>
                      <a:pt x="2371" y="1688"/>
                    </a:lnTo>
                    <a:lnTo>
                      <a:pt x="2313" y="1688"/>
                    </a:lnTo>
                    <a:lnTo>
                      <a:pt x="2283" y="1658"/>
                    </a:lnTo>
                    <a:lnTo>
                      <a:pt x="2283" y="1628"/>
                    </a:lnTo>
                    <a:lnTo>
                      <a:pt x="2253" y="1628"/>
                    </a:lnTo>
                    <a:lnTo>
                      <a:pt x="2253" y="1601"/>
                    </a:lnTo>
                    <a:lnTo>
                      <a:pt x="2283" y="1601"/>
                    </a:lnTo>
                    <a:lnTo>
                      <a:pt x="2313" y="1570"/>
                    </a:lnTo>
                    <a:lnTo>
                      <a:pt x="2283" y="1570"/>
                    </a:lnTo>
                    <a:lnTo>
                      <a:pt x="2253" y="1540"/>
                    </a:lnTo>
                    <a:lnTo>
                      <a:pt x="2194" y="1540"/>
                    </a:lnTo>
                    <a:lnTo>
                      <a:pt x="2164" y="1510"/>
                    </a:lnTo>
                    <a:lnTo>
                      <a:pt x="2164" y="1452"/>
                    </a:lnTo>
                    <a:lnTo>
                      <a:pt x="2194" y="1452"/>
                    </a:lnTo>
                    <a:lnTo>
                      <a:pt x="2194" y="1422"/>
                    </a:lnTo>
                    <a:lnTo>
                      <a:pt x="2164" y="1422"/>
                    </a:lnTo>
                    <a:lnTo>
                      <a:pt x="2133" y="1392"/>
                    </a:lnTo>
                    <a:lnTo>
                      <a:pt x="2164" y="1363"/>
                    </a:lnTo>
                    <a:lnTo>
                      <a:pt x="2164" y="1303"/>
                    </a:lnTo>
                    <a:lnTo>
                      <a:pt x="2222" y="1274"/>
                    </a:lnTo>
                    <a:lnTo>
                      <a:pt x="2253" y="1274"/>
                    </a:lnTo>
                    <a:lnTo>
                      <a:pt x="2194" y="1215"/>
                    </a:lnTo>
                    <a:lnTo>
                      <a:pt x="2194" y="1185"/>
                    </a:lnTo>
                    <a:lnTo>
                      <a:pt x="2133" y="1126"/>
                    </a:lnTo>
                    <a:lnTo>
                      <a:pt x="2104" y="1126"/>
                    </a:lnTo>
                    <a:lnTo>
                      <a:pt x="2104" y="1097"/>
                    </a:lnTo>
                    <a:lnTo>
                      <a:pt x="2015" y="1008"/>
                    </a:lnTo>
                    <a:lnTo>
                      <a:pt x="2015" y="978"/>
                    </a:lnTo>
                    <a:lnTo>
                      <a:pt x="1985" y="947"/>
                    </a:lnTo>
                    <a:lnTo>
                      <a:pt x="1957" y="947"/>
                    </a:lnTo>
                    <a:lnTo>
                      <a:pt x="1957" y="890"/>
                    </a:lnTo>
                    <a:lnTo>
                      <a:pt x="2104" y="741"/>
                    </a:lnTo>
                    <a:lnTo>
                      <a:pt x="2104" y="681"/>
                    </a:lnTo>
                    <a:lnTo>
                      <a:pt x="2076" y="652"/>
                    </a:lnTo>
                    <a:lnTo>
                      <a:pt x="2015" y="652"/>
                    </a:lnTo>
                    <a:lnTo>
                      <a:pt x="1927" y="563"/>
                    </a:lnTo>
                    <a:lnTo>
                      <a:pt x="1808" y="563"/>
                    </a:lnTo>
                    <a:lnTo>
                      <a:pt x="1778" y="504"/>
                    </a:lnTo>
                    <a:lnTo>
                      <a:pt x="1748" y="504"/>
                    </a:lnTo>
                    <a:lnTo>
                      <a:pt x="1748" y="416"/>
                    </a:lnTo>
                    <a:lnTo>
                      <a:pt x="1778" y="386"/>
                    </a:lnTo>
                    <a:lnTo>
                      <a:pt x="1778" y="356"/>
                    </a:lnTo>
                    <a:lnTo>
                      <a:pt x="1720" y="356"/>
                    </a:lnTo>
                    <a:lnTo>
                      <a:pt x="1748" y="326"/>
                    </a:lnTo>
                    <a:lnTo>
                      <a:pt x="1808" y="326"/>
                    </a:lnTo>
                    <a:lnTo>
                      <a:pt x="1838" y="297"/>
                    </a:lnTo>
                    <a:lnTo>
                      <a:pt x="1808" y="297"/>
                    </a:lnTo>
                    <a:lnTo>
                      <a:pt x="1778" y="268"/>
                    </a:lnTo>
                    <a:lnTo>
                      <a:pt x="1778" y="238"/>
                    </a:lnTo>
                    <a:lnTo>
                      <a:pt x="1808" y="238"/>
                    </a:lnTo>
                    <a:lnTo>
                      <a:pt x="1867" y="179"/>
                    </a:lnTo>
                    <a:lnTo>
                      <a:pt x="1867" y="149"/>
                    </a:lnTo>
                    <a:lnTo>
                      <a:pt x="1838" y="119"/>
                    </a:lnTo>
                    <a:lnTo>
                      <a:pt x="1778" y="89"/>
                    </a:lnTo>
                    <a:lnTo>
                      <a:pt x="1720" y="89"/>
                    </a:lnTo>
                    <a:lnTo>
                      <a:pt x="1660" y="61"/>
                    </a:lnTo>
                    <a:lnTo>
                      <a:pt x="1601" y="61"/>
                    </a:lnTo>
                    <a:lnTo>
                      <a:pt x="1541" y="0"/>
                    </a:lnTo>
                    <a:lnTo>
                      <a:pt x="1483" y="0"/>
                    </a:lnTo>
                    <a:lnTo>
                      <a:pt x="1453" y="31"/>
                    </a:lnTo>
                    <a:lnTo>
                      <a:pt x="1394" y="31"/>
                    </a:lnTo>
                    <a:lnTo>
                      <a:pt x="1364" y="61"/>
                    </a:lnTo>
                    <a:lnTo>
                      <a:pt x="1305" y="31"/>
                    </a:lnTo>
                    <a:close/>
                  </a:path>
                </a:pathLst>
              </a:custGeom>
              <a:solidFill>
                <a:srgbClr val="4CB47E"/>
              </a:solidFill>
              <a:ln w="9525">
                <a:noFill/>
                <a:round/>
                <a:headEnd/>
                <a:tailEnd/>
              </a:ln>
            </p:spPr>
            <p:txBody>
              <a:bodyPr/>
              <a:lstStyle/>
              <a:p>
                <a:endParaRPr lang="en-GB"/>
              </a:p>
            </p:txBody>
          </p:sp>
          <p:sp>
            <p:nvSpPr>
              <p:cNvPr id="15373" name="Freeform 13"/>
              <p:cNvSpPr>
                <a:spLocks noEditPoints="1"/>
              </p:cNvSpPr>
              <p:nvPr/>
            </p:nvSpPr>
            <p:spPr bwMode="auto">
              <a:xfrm>
                <a:off x="3272" y="1039"/>
                <a:ext cx="741" cy="1051"/>
              </a:xfrm>
              <a:custGeom>
                <a:avLst/>
                <a:gdLst/>
                <a:ahLst/>
                <a:cxnLst>
                  <a:cxn ang="0">
                    <a:pos x="2815" y="800"/>
                  </a:cxn>
                  <a:cxn ang="0">
                    <a:pos x="2757" y="532"/>
                  </a:cxn>
                  <a:cxn ang="0">
                    <a:pos x="2757" y="414"/>
                  </a:cxn>
                  <a:cxn ang="0">
                    <a:pos x="2697" y="266"/>
                  </a:cxn>
                  <a:cxn ang="0">
                    <a:pos x="2401" y="177"/>
                  </a:cxn>
                  <a:cxn ang="0">
                    <a:pos x="2164" y="59"/>
                  </a:cxn>
                  <a:cxn ang="0">
                    <a:pos x="2016" y="29"/>
                  </a:cxn>
                  <a:cxn ang="0">
                    <a:pos x="1955" y="177"/>
                  </a:cxn>
                  <a:cxn ang="0">
                    <a:pos x="1482" y="296"/>
                  </a:cxn>
                  <a:cxn ang="0">
                    <a:pos x="1186" y="414"/>
                  </a:cxn>
                  <a:cxn ang="0">
                    <a:pos x="1125" y="593"/>
                  </a:cxn>
                  <a:cxn ang="0">
                    <a:pos x="770" y="918"/>
                  </a:cxn>
                  <a:cxn ang="0">
                    <a:pos x="653" y="1331"/>
                  </a:cxn>
                  <a:cxn ang="0">
                    <a:pos x="445" y="1480"/>
                  </a:cxn>
                  <a:cxn ang="0">
                    <a:pos x="238" y="1659"/>
                  </a:cxn>
                  <a:cxn ang="0">
                    <a:pos x="238" y="1954"/>
                  </a:cxn>
                  <a:cxn ang="0">
                    <a:pos x="416" y="2309"/>
                  </a:cxn>
                  <a:cxn ang="0">
                    <a:pos x="356" y="2545"/>
                  </a:cxn>
                  <a:cxn ang="0">
                    <a:pos x="179" y="2813"/>
                  </a:cxn>
                  <a:cxn ang="0">
                    <a:pos x="149" y="3079"/>
                  </a:cxn>
                  <a:cxn ang="0">
                    <a:pos x="31" y="3138"/>
                  </a:cxn>
                  <a:cxn ang="0">
                    <a:pos x="149" y="3226"/>
                  </a:cxn>
                  <a:cxn ang="0">
                    <a:pos x="179" y="3344"/>
                  </a:cxn>
                  <a:cxn ang="0">
                    <a:pos x="207" y="3553"/>
                  </a:cxn>
                  <a:cxn ang="0">
                    <a:pos x="386" y="3760"/>
                  </a:cxn>
                  <a:cxn ang="0">
                    <a:pos x="416" y="3878"/>
                  </a:cxn>
                  <a:cxn ang="0">
                    <a:pos x="416" y="4026"/>
                  </a:cxn>
                  <a:cxn ang="0">
                    <a:pos x="623" y="4203"/>
                  </a:cxn>
                  <a:cxn ang="0">
                    <a:pos x="800" y="4085"/>
                  </a:cxn>
                  <a:cxn ang="0">
                    <a:pos x="918" y="3997"/>
                  </a:cxn>
                  <a:cxn ang="0">
                    <a:pos x="1305" y="3760"/>
                  </a:cxn>
                  <a:cxn ang="0">
                    <a:pos x="1334" y="3581"/>
                  </a:cxn>
                  <a:cxn ang="0">
                    <a:pos x="1393" y="3463"/>
                  </a:cxn>
                  <a:cxn ang="0">
                    <a:pos x="1423" y="3317"/>
                  </a:cxn>
                  <a:cxn ang="0">
                    <a:pos x="1334" y="3198"/>
                  </a:cxn>
                  <a:cxn ang="0">
                    <a:pos x="1482" y="3138"/>
                  </a:cxn>
                  <a:cxn ang="0">
                    <a:pos x="1600" y="3079"/>
                  </a:cxn>
                  <a:cxn ang="0">
                    <a:pos x="1690" y="3019"/>
                  </a:cxn>
                  <a:cxn ang="0">
                    <a:pos x="1778" y="2901"/>
                  </a:cxn>
                  <a:cxn ang="0">
                    <a:pos x="1808" y="2871"/>
                  </a:cxn>
                  <a:cxn ang="0">
                    <a:pos x="1897" y="2753"/>
                  </a:cxn>
                  <a:cxn ang="0">
                    <a:pos x="1778" y="2606"/>
                  </a:cxn>
                  <a:cxn ang="0">
                    <a:pos x="1660" y="2576"/>
                  </a:cxn>
                  <a:cxn ang="0">
                    <a:pos x="1482" y="2488"/>
                  </a:cxn>
                  <a:cxn ang="0">
                    <a:pos x="1453" y="2309"/>
                  </a:cxn>
                  <a:cxn ang="0">
                    <a:pos x="1453" y="2190"/>
                  </a:cxn>
                  <a:cxn ang="0">
                    <a:pos x="1512" y="2013"/>
                  </a:cxn>
                  <a:cxn ang="0">
                    <a:pos x="1600" y="1865"/>
                  </a:cxn>
                  <a:cxn ang="0">
                    <a:pos x="1660" y="1865"/>
                  </a:cxn>
                  <a:cxn ang="0">
                    <a:pos x="1719" y="1777"/>
                  </a:cxn>
                  <a:cxn ang="0">
                    <a:pos x="1867" y="1686"/>
                  </a:cxn>
                  <a:cxn ang="0">
                    <a:pos x="2016" y="1659"/>
                  </a:cxn>
                  <a:cxn ang="0">
                    <a:pos x="2164" y="1598"/>
                  </a:cxn>
                  <a:cxn ang="0">
                    <a:pos x="2283" y="1422"/>
                  </a:cxn>
                  <a:cxn ang="0">
                    <a:pos x="2371" y="1304"/>
                  </a:cxn>
                  <a:cxn ang="0">
                    <a:pos x="2401" y="1184"/>
                  </a:cxn>
                  <a:cxn ang="0">
                    <a:pos x="2520" y="1036"/>
                  </a:cxn>
                  <a:cxn ang="0">
                    <a:pos x="2608" y="948"/>
                  </a:cxn>
                  <a:cxn ang="0">
                    <a:pos x="2727" y="948"/>
                  </a:cxn>
                  <a:cxn ang="0">
                    <a:pos x="2934" y="948"/>
                  </a:cxn>
                  <a:cxn ang="0">
                    <a:pos x="179" y="3256"/>
                  </a:cxn>
                  <a:cxn ang="0">
                    <a:pos x="1275" y="3167"/>
                  </a:cxn>
                </a:cxnLst>
                <a:rect l="0" t="0" r="r" b="b"/>
                <a:pathLst>
                  <a:path w="2964" h="4203">
                    <a:moveTo>
                      <a:pt x="2934" y="948"/>
                    </a:moveTo>
                    <a:lnTo>
                      <a:pt x="2964" y="948"/>
                    </a:lnTo>
                    <a:lnTo>
                      <a:pt x="2904" y="888"/>
                    </a:lnTo>
                    <a:lnTo>
                      <a:pt x="2904" y="857"/>
                    </a:lnTo>
                    <a:lnTo>
                      <a:pt x="2876" y="829"/>
                    </a:lnTo>
                    <a:lnTo>
                      <a:pt x="2815" y="800"/>
                    </a:lnTo>
                    <a:lnTo>
                      <a:pt x="2815" y="770"/>
                    </a:lnTo>
                    <a:lnTo>
                      <a:pt x="2876" y="711"/>
                    </a:lnTo>
                    <a:lnTo>
                      <a:pt x="2876" y="621"/>
                    </a:lnTo>
                    <a:lnTo>
                      <a:pt x="2815" y="593"/>
                    </a:lnTo>
                    <a:lnTo>
                      <a:pt x="2815" y="563"/>
                    </a:lnTo>
                    <a:lnTo>
                      <a:pt x="2757" y="532"/>
                    </a:lnTo>
                    <a:lnTo>
                      <a:pt x="2785" y="502"/>
                    </a:lnTo>
                    <a:lnTo>
                      <a:pt x="2815" y="502"/>
                    </a:lnTo>
                    <a:lnTo>
                      <a:pt x="2815" y="475"/>
                    </a:lnTo>
                    <a:lnTo>
                      <a:pt x="2757" y="475"/>
                    </a:lnTo>
                    <a:lnTo>
                      <a:pt x="2727" y="444"/>
                    </a:lnTo>
                    <a:lnTo>
                      <a:pt x="2757" y="414"/>
                    </a:lnTo>
                    <a:lnTo>
                      <a:pt x="2727" y="384"/>
                    </a:lnTo>
                    <a:lnTo>
                      <a:pt x="2727" y="355"/>
                    </a:lnTo>
                    <a:lnTo>
                      <a:pt x="2757" y="325"/>
                    </a:lnTo>
                    <a:lnTo>
                      <a:pt x="2727" y="296"/>
                    </a:lnTo>
                    <a:lnTo>
                      <a:pt x="2697" y="296"/>
                    </a:lnTo>
                    <a:lnTo>
                      <a:pt x="2697" y="266"/>
                    </a:lnTo>
                    <a:lnTo>
                      <a:pt x="2638" y="266"/>
                    </a:lnTo>
                    <a:lnTo>
                      <a:pt x="2638" y="237"/>
                    </a:lnTo>
                    <a:lnTo>
                      <a:pt x="2608" y="207"/>
                    </a:lnTo>
                    <a:lnTo>
                      <a:pt x="2578" y="207"/>
                    </a:lnTo>
                    <a:lnTo>
                      <a:pt x="2549" y="177"/>
                    </a:lnTo>
                    <a:lnTo>
                      <a:pt x="2401" y="177"/>
                    </a:lnTo>
                    <a:lnTo>
                      <a:pt x="2342" y="119"/>
                    </a:lnTo>
                    <a:lnTo>
                      <a:pt x="2283" y="119"/>
                    </a:lnTo>
                    <a:lnTo>
                      <a:pt x="2253" y="89"/>
                    </a:lnTo>
                    <a:lnTo>
                      <a:pt x="2223" y="89"/>
                    </a:lnTo>
                    <a:lnTo>
                      <a:pt x="2192" y="59"/>
                    </a:lnTo>
                    <a:lnTo>
                      <a:pt x="2164" y="59"/>
                    </a:lnTo>
                    <a:lnTo>
                      <a:pt x="2135" y="29"/>
                    </a:lnTo>
                    <a:lnTo>
                      <a:pt x="2104" y="29"/>
                    </a:lnTo>
                    <a:lnTo>
                      <a:pt x="2104" y="0"/>
                    </a:lnTo>
                    <a:lnTo>
                      <a:pt x="2074" y="0"/>
                    </a:lnTo>
                    <a:lnTo>
                      <a:pt x="1955" y="0"/>
                    </a:lnTo>
                    <a:lnTo>
                      <a:pt x="2016" y="29"/>
                    </a:lnTo>
                    <a:lnTo>
                      <a:pt x="2016" y="59"/>
                    </a:lnTo>
                    <a:lnTo>
                      <a:pt x="1985" y="119"/>
                    </a:lnTo>
                    <a:lnTo>
                      <a:pt x="1928" y="147"/>
                    </a:lnTo>
                    <a:lnTo>
                      <a:pt x="1955" y="147"/>
                    </a:lnTo>
                    <a:lnTo>
                      <a:pt x="1985" y="177"/>
                    </a:lnTo>
                    <a:lnTo>
                      <a:pt x="1955" y="177"/>
                    </a:lnTo>
                    <a:lnTo>
                      <a:pt x="1928" y="207"/>
                    </a:lnTo>
                    <a:lnTo>
                      <a:pt x="1719" y="147"/>
                    </a:lnTo>
                    <a:lnTo>
                      <a:pt x="1541" y="147"/>
                    </a:lnTo>
                    <a:lnTo>
                      <a:pt x="1541" y="237"/>
                    </a:lnTo>
                    <a:lnTo>
                      <a:pt x="1512" y="296"/>
                    </a:lnTo>
                    <a:lnTo>
                      <a:pt x="1482" y="296"/>
                    </a:lnTo>
                    <a:lnTo>
                      <a:pt x="1393" y="266"/>
                    </a:lnTo>
                    <a:lnTo>
                      <a:pt x="1334" y="266"/>
                    </a:lnTo>
                    <a:lnTo>
                      <a:pt x="1275" y="325"/>
                    </a:lnTo>
                    <a:lnTo>
                      <a:pt x="1216" y="355"/>
                    </a:lnTo>
                    <a:lnTo>
                      <a:pt x="1216" y="414"/>
                    </a:lnTo>
                    <a:lnTo>
                      <a:pt x="1186" y="414"/>
                    </a:lnTo>
                    <a:lnTo>
                      <a:pt x="1155" y="444"/>
                    </a:lnTo>
                    <a:lnTo>
                      <a:pt x="1098" y="475"/>
                    </a:lnTo>
                    <a:lnTo>
                      <a:pt x="1155" y="502"/>
                    </a:lnTo>
                    <a:lnTo>
                      <a:pt x="1186" y="532"/>
                    </a:lnTo>
                    <a:lnTo>
                      <a:pt x="1186" y="593"/>
                    </a:lnTo>
                    <a:lnTo>
                      <a:pt x="1125" y="593"/>
                    </a:lnTo>
                    <a:lnTo>
                      <a:pt x="1007" y="711"/>
                    </a:lnTo>
                    <a:lnTo>
                      <a:pt x="948" y="739"/>
                    </a:lnTo>
                    <a:lnTo>
                      <a:pt x="979" y="800"/>
                    </a:lnTo>
                    <a:lnTo>
                      <a:pt x="861" y="857"/>
                    </a:lnTo>
                    <a:lnTo>
                      <a:pt x="770" y="857"/>
                    </a:lnTo>
                    <a:lnTo>
                      <a:pt x="770" y="918"/>
                    </a:lnTo>
                    <a:lnTo>
                      <a:pt x="800" y="948"/>
                    </a:lnTo>
                    <a:lnTo>
                      <a:pt x="770" y="977"/>
                    </a:lnTo>
                    <a:lnTo>
                      <a:pt x="770" y="1095"/>
                    </a:lnTo>
                    <a:lnTo>
                      <a:pt x="563" y="1304"/>
                    </a:lnTo>
                    <a:lnTo>
                      <a:pt x="593" y="1331"/>
                    </a:lnTo>
                    <a:lnTo>
                      <a:pt x="653" y="1331"/>
                    </a:lnTo>
                    <a:lnTo>
                      <a:pt x="682" y="1361"/>
                    </a:lnTo>
                    <a:lnTo>
                      <a:pt x="682" y="1450"/>
                    </a:lnTo>
                    <a:lnTo>
                      <a:pt x="653" y="1480"/>
                    </a:lnTo>
                    <a:lnTo>
                      <a:pt x="534" y="1480"/>
                    </a:lnTo>
                    <a:lnTo>
                      <a:pt x="475" y="1450"/>
                    </a:lnTo>
                    <a:lnTo>
                      <a:pt x="445" y="1480"/>
                    </a:lnTo>
                    <a:lnTo>
                      <a:pt x="386" y="1480"/>
                    </a:lnTo>
                    <a:lnTo>
                      <a:pt x="326" y="1510"/>
                    </a:lnTo>
                    <a:lnTo>
                      <a:pt x="268" y="1568"/>
                    </a:lnTo>
                    <a:lnTo>
                      <a:pt x="268" y="1598"/>
                    </a:lnTo>
                    <a:lnTo>
                      <a:pt x="238" y="1629"/>
                    </a:lnTo>
                    <a:lnTo>
                      <a:pt x="238" y="1659"/>
                    </a:lnTo>
                    <a:lnTo>
                      <a:pt x="207" y="1686"/>
                    </a:lnTo>
                    <a:lnTo>
                      <a:pt x="207" y="1747"/>
                    </a:lnTo>
                    <a:lnTo>
                      <a:pt x="268" y="1805"/>
                    </a:lnTo>
                    <a:lnTo>
                      <a:pt x="207" y="1835"/>
                    </a:lnTo>
                    <a:lnTo>
                      <a:pt x="238" y="1865"/>
                    </a:lnTo>
                    <a:lnTo>
                      <a:pt x="238" y="1954"/>
                    </a:lnTo>
                    <a:lnTo>
                      <a:pt x="268" y="1984"/>
                    </a:lnTo>
                    <a:lnTo>
                      <a:pt x="268" y="2132"/>
                    </a:lnTo>
                    <a:lnTo>
                      <a:pt x="238" y="2190"/>
                    </a:lnTo>
                    <a:lnTo>
                      <a:pt x="297" y="2251"/>
                    </a:lnTo>
                    <a:lnTo>
                      <a:pt x="386" y="2251"/>
                    </a:lnTo>
                    <a:lnTo>
                      <a:pt x="416" y="2309"/>
                    </a:lnTo>
                    <a:lnTo>
                      <a:pt x="416" y="2338"/>
                    </a:lnTo>
                    <a:lnTo>
                      <a:pt x="386" y="2369"/>
                    </a:lnTo>
                    <a:lnTo>
                      <a:pt x="386" y="2397"/>
                    </a:lnTo>
                    <a:lnTo>
                      <a:pt x="297" y="2397"/>
                    </a:lnTo>
                    <a:lnTo>
                      <a:pt x="297" y="2488"/>
                    </a:lnTo>
                    <a:lnTo>
                      <a:pt x="356" y="2545"/>
                    </a:lnTo>
                    <a:lnTo>
                      <a:pt x="356" y="2606"/>
                    </a:lnTo>
                    <a:lnTo>
                      <a:pt x="326" y="2634"/>
                    </a:lnTo>
                    <a:lnTo>
                      <a:pt x="326" y="2694"/>
                    </a:lnTo>
                    <a:lnTo>
                      <a:pt x="268" y="2753"/>
                    </a:lnTo>
                    <a:lnTo>
                      <a:pt x="179" y="2753"/>
                    </a:lnTo>
                    <a:lnTo>
                      <a:pt x="179" y="2813"/>
                    </a:lnTo>
                    <a:lnTo>
                      <a:pt x="149" y="2842"/>
                    </a:lnTo>
                    <a:lnTo>
                      <a:pt x="149" y="2931"/>
                    </a:lnTo>
                    <a:lnTo>
                      <a:pt x="179" y="2931"/>
                    </a:lnTo>
                    <a:lnTo>
                      <a:pt x="179" y="2961"/>
                    </a:lnTo>
                    <a:lnTo>
                      <a:pt x="149" y="2990"/>
                    </a:lnTo>
                    <a:lnTo>
                      <a:pt x="149" y="3079"/>
                    </a:lnTo>
                    <a:lnTo>
                      <a:pt x="119" y="3079"/>
                    </a:lnTo>
                    <a:lnTo>
                      <a:pt x="61" y="3019"/>
                    </a:lnTo>
                    <a:lnTo>
                      <a:pt x="31" y="3019"/>
                    </a:lnTo>
                    <a:lnTo>
                      <a:pt x="0" y="3049"/>
                    </a:lnTo>
                    <a:lnTo>
                      <a:pt x="31" y="3079"/>
                    </a:lnTo>
                    <a:lnTo>
                      <a:pt x="31" y="3138"/>
                    </a:lnTo>
                    <a:lnTo>
                      <a:pt x="61" y="3167"/>
                    </a:lnTo>
                    <a:lnTo>
                      <a:pt x="61" y="3226"/>
                    </a:lnTo>
                    <a:lnTo>
                      <a:pt x="88" y="3256"/>
                    </a:lnTo>
                    <a:lnTo>
                      <a:pt x="119" y="3256"/>
                    </a:lnTo>
                    <a:lnTo>
                      <a:pt x="119" y="3226"/>
                    </a:lnTo>
                    <a:lnTo>
                      <a:pt x="149" y="3226"/>
                    </a:lnTo>
                    <a:lnTo>
                      <a:pt x="119" y="3256"/>
                    </a:lnTo>
                    <a:lnTo>
                      <a:pt x="88" y="3286"/>
                    </a:lnTo>
                    <a:lnTo>
                      <a:pt x="149" y="3286"/>
                    </a:lnTo>
                    <a:lnTo>
                      <a:pt x="88" y="3317"/>
                    </a:lnTo>
                    <a:lnTo>
                      <a:pt x="179" y="3317"/>
                    </a:lnTo>
                    <a:lnTo>
                      <a:pt x="179" y="3344"/>
                    </a:lnTo>
                    <a:lnTo>
                      <a:pt x="179" y="3374"/>
                    </a:lnTo>
                    <a:lnTo>
                      <a:pt x="149" y="3405"/>
                    </a:lnTo>
                    <a:lnTo>
                      <a:pt x="149" y="3435"/>
                    </a:lnTo>
                    <a:lnTo>
                      <a:pt x="179" y="3463"/>
                    </a:lnTo>
                    <a:lnTo>
                      <a:pt x="207" y="3463"/>
                    </a:lnTo>
                    <a:lnTo>
                      <a:pt x="207" y="3553"/>
                    </a:lnTo>
                    <a:lnTo>
                      <a:pt x="268" y="3553"/>
                    </a:lnTo>
                    <a:lnTo>
                      <a:pt x="268" y="3612"/>
                    </a:lnTo>
                    <a:lnTo>
                      <a:pt x="297" y="3612"/>
                    </a:lnTo>
                    <a:lnTo>
                      <a:pt x="297" y="3642"/>
                    </a:lnTo>
                    <a:lnTo>
                      <a:pt x="386" y="3730"/>
                    </a:lnTo>
                    <a:lnTo>
                      <a:pt x="386" y="3760"/>
                    </a:lnTo>
                    <a:lnTo>
                      <a:pt x="416" y="3790"/>
                    </a:lnTo>
                    <a:lnTo>
                      <a:pt x="445" y="3790"/>
                    </a:lnTo>
                    <a:lnTo>
                      <a:pt x="475" y="3819"/>
                    </a:lnTo>
                    <a:lnTo>
                      <a:pt x="445" y="3848"/>
                    </a:lnTo>
                    <a:lnTo>
                      <a:pt x="416" y="3848"/>
                    </a:lnTo>
                    <a:lnTo>
                      <a:pt x="416" y="3878"/>
                    </a:lnTo>
                    <a:lnTo>
                      <a:pt x="445" y="3908"/>
                    </a:lnTo>
                    <a:lnTo>
                      <a:pt x="356" y="3908"/>
                    </a:lnTo>
                    <a:lnTo>
                      <a:pt x="356" y="3937"/>
                    </a:lnTo>
                    <a:lnTo>
                      <a:pt x="386" y="3967"/>
                    </a:lnTo>
                    <a:lnTo>
                      <a:pt x="416" y="3967"/>
                    </a:lnTo>
                    <a:lnTo>
                      <a:pt x="416" y="4026"/>
                    </a:lnTo>
                    <a:lnTo>
                      <a:pt x="445" y="4026"/>
                    </a:lnTo>
                    <a:lnTo>
                      <a:pt x="504" y="4085"/>
                    </a:lnTo>
                    <a:lnTo>
                      <a:pt x="475" y="4115"/>
                    </a:lnTo>
                    <a:lnTo>
                      <a:pt x="475" y="4173"/>
                    </a:lnTo>
                    <a:lnTo>
                      <a:pt x="504" y="4203"/>
                    </a:lnTo>
                    <a:lnTo>
                      <a:pt x="623" y="4203"/>
                    </a:lnTo>
                    <a:lnTo>
                      <a:pt x="653" y="4173"/>
                    </a:lnTo>
                    <a:lnTo>
                      <a:pt x="711" y="4173"/>
                    </a:lnTo>
                    <a:lnTo>
                      <a:pt x="770" y="4203"/>
                    </a:lnTo>
                    <a:lnTo>
                      <a:pt x="830" y="4146"/>
                    </a:lnTo>
                    <a:lnTo>
                      <a:pt x="830" y="4115"/>
                    </a:lnTo>
                    <a:lnTo>
                      <a:pt x="800" y="4085"/>
                    </a:lnTo>
                    <a:lnTo>
                      <a:pt x="800" y="4026"/>
                    </a:lnTo>
                    <a:lnTo>
                      <a:pt x="830" y="4026"/>
                    </a:lnTo>
                    <a:lnTo>
                      <a:pt x="830" y="3997"/>
                    </a:lnTo>
                    <a:lnTo>
                      <a:pt x="861" y="3967"/>
                    </a:lnTo>
                    <a:lnTo>
                      <a:pt x="888" y="3997"/>
                    </a:lnTo>
                    <a:lnTo>
                      <a:pt x="918" y="3997"/>
                    </a:lnTo>
                    <a:lnTo>
                      <a:pt x="918" y="3937"/>
                    </a:lnTo>
                    <a:lnTo>
                      <a:pt x="1216" y="3937"/>
                    </a:lnTo>
                    <a:lnTo>
                      <a:pt x="1244" y="3908"/>
                    </a:lnTo>
                    <a:lnTo>
                      <a:pt x="1244" y="3848"/>
                    </a:lnTo>
                    <a:lnTo>
                      <a:pt x="1305" y="3790"/>
                    </a:lnTo>
                    <a:lnTo>
                      <a:pt x="1305" y="3760"/>
                    </a:lnTo>
                    <a:lnTo>
                      <a:pt x="1334" y="3730"/>
                    </a:lnTo>
                    <a:lnTo>
                      <a:pt x="1334" y="3672"/>
                    </a:lnTo>
                    <a:lnTo>
                      <a:pt x="1362" y="3672"/>
                    </a:lnTo>
                    <a:lnTo>
                      <a:pt x="1362" y="3642"/>
                    </a:lnTo>
                    <a:lnTo>
                      <a:pt x="1334" y="3642"/>
                    </a:lnTo>
                    <a:lnTo>
                      <a:pt x="1334" y="3581"/>
                    </a:lnTo>
                    <a:lnTo>
                      <a:pt x="1362" y="3553"/>
                    </a:lnTo>
                    <a:lnTo>
                      <a:pt x="1393" y="3553"/>
                    </a:lnTo>
                    <a:lnTo>
                      <a:pt x="1393" y="3523"/>
                    </a:lnTo>
                    <a:lnTo>
                      <a:pt x="1362" y="3494"/>
                    </a:lnTo>
                    <a:lnTo>
                      <a:pt x="1362" y="3463"/>
                    </a:lnTo>
                    <a:lnTo>
                      <a:pt x="1393" y="3463"/>
                    </a:lnTo>
                    <a:lnTo>
                      <a:pt x="1334" y="3405"/>
                    </a:lnTo>
                    <a:lnTo>
                      <a:pt x="1334" y="3374"/>
                    </a:lnTo>
                    <a:lnTo>
                      <a:pt x="1362" y="3374"/>
                    </a:lnTo>
                    <a:lnTo>
                      <a:pt x="1362" y="3344"/>
                    </a:lnTo>
                    <a:lnTo>
                      <a:pt x="1393" y="3344"/>
                    </a:lnTo>
                    <a:lnTo>
                      <a:pt x="1423" y="3317"/>
                    </a:lnTo>
                    <a:lnTo>
                      <a:pt x="1393" y="3286"/>
                    </a:lnTo>
                    <a:lnTo>
                      <a:pt x="1393" y="3256"/>
                    </a:lnTo>
                    <a:lnTo>
                      <a:pt x="1362" y="3226"/>
                    </a:lnTo>
                    <a:lnTo>
                      <a:pt x="1334" y="3226"/>
                    </a:lnTo>
                    <a:lnTo>
                      <a:pt x="1305" y="3198"/>
                    </a:lnTo>
                    <a:lnTo>
                      <a:pt x="1334" y="3198"/>
                    </a:lnTo>
                    <a:lnTo>
                      <a:pt x="1362" y="3226"/>
                    </a:lnTo>
                    <a:lnTo>
                      <a:pt x="1393" y="3226"/>
                    </a:lnTo>
                    <a:lnTo>
                      <a:pt x="1423" y="3198"/>
                    </a:lnTo>
                    <a:lnTo>
                      <a:pt x="1393" y="3167"/>
                    </a:lnTo>
                    <a:lnTo>
                      <a:pt x="1453" y="3167"/>
                    </a:lnTo>
                    <a:lnTo>
                      <a:pt x="1482" y="3138"/>
                    </a:lnTo>
                    <a:lnTo>
                      <a:pt x="1541" y="3138"/>
                    </a:lnTo>
                    <a:lnTo>
                      <a:pt x="1571" y="3108"/>
                    </a:lnTo>
                    <a:lnTo>
                      <a:pt x="1541" y="3079"/>
                    </a:lnTo>
                    <a:lnTo>
                      <a:pt x="1571" y="3079"/>
                    </a:lnTo>
                    <a:lnTo>
                      <a:pt x="1571" y="3049"/>
                    </a:lnTo>
                    <a:lnTo>
                      <a:pt x="1600" y="3079"/>
                    </a:lnTo>
                    <a:lnTo>
                      <a:pt x="1600" y="3019"/>
                    </a:lnTo>
                    <a:lnTo>
                      <a:pt x="1630" y="3019"/>
                    </a:lnTo>
                    <a:lnTo>
                      <a:pt x="1630" y="3079"/>
                    </a:lnTo>
                    <a:lnTo>
                      <a:pt x="1660" y="3079"/>
                    </a:lnTo>
                    <a:lnTo>
                      <a:pt x="1660" y="3049"/>
                    </a:lnTo>
                    <a:lnTo>
                      <a:pt x="1690" y="3019"/>
                    </a:lnTo>
                    <a:lnTo>
                      <a:pt x="1719" y="3019"/>
                    </a:lnTo>
                    <a:lnTo>
                      <a:pt x="1748" y="2990"/>
                    </a:lnTo>
                    <a:lnTo>
                      <a:pt x="1748" y="2961"/>
                    </a:lnTo>
                    <a:lnTo>
                      <a:pt x="1808" y="2961"/>
                    </a:lnTo>
                    <a:lnTo>
                      <a:pt x="1808" y="2931"/>
                    </a:lnTo>
                    <a:lnTo>
                      <a:pt x="1778" y="2901"/>
                    </a:lnTo>
                    <a:lnTo>
                      <a:pt x="1778" y="2931"/>
                    </a:lnTo>
                    <a:lnTo>
                      <a:pt x="1748" y="2931"/>
                    </a:lnTo>
                    <a:lnTo>
                      <a:pt x="1719" y="2901"/>
                    </a:lnTo>
                    <a:lnTo>
                      <a:pt x="1748" y="2901"/>
                    </a:lnTo>
                    <a:lnTo>
                      <a:pt x="1778" y="2871"/>
                    </a:lnTo>
                    <a:lnTo>
                      <a:pt x="1808" y="2871"/>
                    </a:lnTo>
                    <a:lnTo>
                      <a:pt x="1808" y="2901"/>
                    </a:lnTo>
                    <a:lnTo>
                      <a:pt x="1837" y="2871"/>
                    </a:lnTo>
                    <a:lnTo>
                      <a:pt x="1837" y="2813"/>
                    </a:lnTo>
                    <a:lnTo>
                      <a:pt x="1928" y="2813"/>
                    </a:lnTo>
                    <a:lnTo>
                      <a:pt x="1897" y="2783"/>
                    </a:lnTo>
                    <a:lnTo>
                      <a:pt x="1897" y="2753"/>
                    </a:lnTo>
                    <a:lnTo>
                      <a:pt x="1867" y="2724"/>
                    </a:lnTo>
                    <a:lnTo>
                      <a:pt x="1867" y="2694"/>
                    </a:lnTo>
                    <a:lnTo>
                      <a:pt x="1778" y="2694"/>
                    </a:lnTo>
                    <a:lnTo>
                      <a:pt x="1778" y="2665"/>
                    </a:lnTo>
                    <a:lnTo>
                      <a:pt x="1808" y="2634"/>
                    </a:lnTo>
                    <a:lnTo>
                      <a:pt x="1778" y="2606"/>
                    </a:lnTo>
                    <a:lnTo>
                      <a:pt x="1808" y="2606"/>
                    </a:lnTo>
                    <a:lnTo>
                      <a:pt x="1778" y="2576"/>
                    </a:lnTo>
                    <a:lnTo>
                      <a:pt x="1748" y="2576"/>
                    </a:lnTo>
                    <a:lnTo>
                      <a:pt x="1748" y="2606"/>
                    </a:lnTo>
                    <a:lnTo>
                      <a:pt x="1719" y="2606"/>
                    </a:lnTo>
                    <a:lnTo>
                      <a:pt x="1660" y="2576"/>
                    </a:lnTo>
                    <a:lnTo>
                      <a:pt x="1660" y="2545"/>
                    </a:lnTo>
                    <a:lnTo>
                      <a:pt x="1630" y="2545"/>
                    </a:lnTo>
                    <a:lnTo>
                      <a:pt x="1600" y="2576"/>
                    </a:lnTo>
                    <a:lnTo>
                      <a:pt x="1541" y="2515"/>
                    </a:lnTo>
                    <a:lnTo>
                      <a:pt x="1453" y="2515"/>
                    </a:lnTo>
                    <a:lnTo>
                      <a:pt x="1482" y="2488"/>
                    </a:lnTo>
                    <a:lnTo>
                      <a:pt x="1482" y="2458"/>
                    </a:lnTo>
                    <a:lnTo>
                      <a:pt x="1453" y="2427"/>
                    </a:lnTo>
                    <a:lnTo>
                      <a:pt x="1453" y="2369"/>
                    </a:lnTo>
                    <a:lnTo>
                      <a:pt x="1423" y="2338"/>
                    </a:lnTo>
                    <a:lnTo>
                      <a:pt x="1453" y="2338"/>
                    </a:lnTo>
                    <a:lnTo>
                      <a:pt x="1453" y="2309"/>
                    </a:lnTo>
                    <a:lnTo>
                      <a:pt x="1423" y="2279"/>
                    </a:lnTo>
                    <a:lnTo>
                      <a:pt x="1453" y="2279"/>
                    </a:lnTo>
                    <a:lnTo>
                      <a:pt x="1423" y="2251"/>
                    </a:lnTo>
                    <a:lnTo>
                      <a:pt x="1453" y="2251"/>
                    </a:lnTo>
                    <a:lnTo>
                      <a:pt x="1423" y="2220"/>
                    </a:lnTo>
                    <a:lnTo>
                      <a:pt x="1453" y="2190"/>
                    </a:lnTo>
                    <a:lnTo>
                      <a:pt x="1482" y="2190"/>
                    </a:lnTo>
                    <a:lnTo>
                      <a:pt x="1482" y="2132"/>
                    </a:lnTo>
                    <a:lnTo>
                      <a:pt x="1512" y="2102"/>
                    </a:lnTo>
                    <a:lnTo>
                      <a:pt x="1512" y="2042"/>
                    </a:lnTo>
                    <a:lnTo>
                      <a:pt x="1541" y="2042"/>
                    </a:lnTo>
                    <a:lnTo>
                      <a:pt x="1512" y="2013"/>
                    </a:lnTo>
                    <a:lnTo>
                      <a:pt x="1482" y="2013"/>
                    </a:lnTo>
                    <a:lnTo>
                      <a:pt x="1482" y="1954"/>
                    </a:lnTo>
                    <a:lnTo>
                      <a:pt x="1512" y="1954"/>
                    </a:lnTo>
                    <a:lnTo>
                      <a:pt x="1541" y="1984"/>
                    </a:lnTo>
                    <a:lnTo>
                      <a:pt x="1600" y="1924"/>
                    </a:lnTo>
                    <a:lnTo>
                      <a:pt x="1600" y="1865"/>
                    </a:lnTo>
                    <a:lnTo>
                      <a:pt x="1541" y="1805"/>
                    </a:lnTo>
                    <a:lnTo>
                      <a:pt x="1541" y="1777"/>
                    </a:lnTo>
                    <a:lnTo>
                      <a:pt x="1600" y="1835"/>
                    </a:lnTo>
                    <a:lnTo>
                      <a:pt x="1630" y="1835"/>
                    </a:lnTo>
                    <a:lnTo>
                      <a:pt x="1630" y="1865"/>
                    </a:lnTo>
                    <a:lnTo>
                      <a:pt x="1660" y="1865"/>
                    </a:lnTo>
                    <a:lnTo>
                      <a:pt x="1660" y="1835"/>
                    </a:lnTo>
                    <a:lnTo>
                      <a:pt x="1719" y="1835"/>
                    </a:lnTo>
                    <a:lnTo>
                      <a:pt x="1719" y="1805"/>
                    </a:lnTo>
                    <a:lnTo>
                      <a:pt x="1660" y="1805"/>
                    </a:lnTo>
                    <a:lnTo>
                      <a:pt x="1690" y="1777"/>
                    </a:lnTo>
                    <a:lnTo>
                      <a:pt x="1719" y="1777"/>
                    </a:lnTo>
                    <a:lnTo>
                      <a:pt x="1748" y="1747"/>
                    </a:lnTo>
                    <a:lnTo>
                      <a:pt x="1778" y="1747"/>
                    </a:lnTo>
                    <a:lnTo>
                      <a:pt x="1808" y="1717"/>
                    </a:lnTo>
                    <a:lnTo>
                      <a:pt x="1837" y="1747"/>
                    </a:lnTo>
                    <a:lnTo>
                      <a:pt x="1867" y="1717"/>
                    </a:lnTo>
                    <a:lnTo>
                      <a:pt x="1867" y="1686"/>
                    </a:lnTo>
                    <a:lnTo>
                      <a:pt x="1897" y="1686"/>
                    </a:lnTo>
                    <a:lnTo>
                      <a:pt x="1897" y="1659"/>
                    </a:lnTo>
                    <a:lnTo>
                      <a:pt x="1955" y="1659"/>
                    </a:lnTo>
                    <a:lnTo>
                      <a:pt x="1955" y="1629"/>
                    </a:lnTo>
                    <a:lnTo>
                      <a:pt x="1985" y="1659"/>
                    </a:lnTo>
                    <a:lnTo>
                      <a:pt x="2016" y="1659"/>
                    </a:lnTo>
                    <a:lnTo>
                      <a:pt x="2016" y="1629"/>
                    </a:lnTo>
                    <a:lnTo>
                      <a:pt x="2046" y="1629"/>
                    </a:lnTo>
                    <a:lnTo>
                      <a:pt x="2074" y="1598"/>
                    </a:lnTo>
                    <a:lnTo>
                      <a:pt x="2104" y="1598"/>
                    </a:lnTo>
                    <a:lnTo>
                      <a:pt x="2135" y="1568"/>
                    </a:lnTo>
                    <a:lnTo>
                      <a:pt x="2164" y="1598"/>
                    </a:lnTo>
                    <a:lnTo>
                      <a:pt x="2164" y="1568"/>
                    </a:lnTo>
                    <a:lnTo>
                      <a:pt x="2192" y="1568"/>
                    </a:lnTo>
                    <a:lnTo>
                      <a:pt x="2253" y="1510"/>
                    </a:lnTo>
                    <a:lnTo>
                      <a:pt x="2253" y="1480"/>
                    </a:lnTo>
                    <a:lnTo>
                      <a:pt x="2283" y="1450"/>
                    </a:lnTo>
                    <a:lnTo>
                      <a:pt x="2283" y="1422"/>
                    </a:lnTo>
                    <a:lnTo>
                      <a:pt x="2311" y="1422"/>
                    </a:lnTo>
                    <a:lnTo>
                      <a:pt x="2342" y="1391"/>
                    </a:lnTo>
                    <a:lnTo>
                      <a:pt x="2371" y="1391"/>
                    </a:lnTo>
                    <a:lnTo>
                      <a:pt x="2401" y="1361"/>
                    </a:lnTo>
                    <a:lnTo>
                      <a:pt x="2401" y="1331"/>
                    </a:lnTo>
                    <a:lnTo>
                      <a:pt x="2371" y="1304"/>
                    </a:lnTo>
                    <a:lnTo>
                      <a:pt x="2342" y="1304"/>
                    </a:lnTo>
                    <a:lnTo>
                      <a:pt x="2283" y="1243"/>
                    </a:lnTo>
                    <a:lnTo>
                      <a:pt x="2311" y="1243"/>
                    </a:lnTo>
                    <a:lnTo>
                      <a:pt x="2311" y="1213"/>
                    </a:lnTo>
                    <a:lnTo>
                      <a:pt x="2342" y="1184"/>
                    </a:lnTo>
                    <a:lnTo>
                      <a:pt x="2401" y="1184"/>
                    </a:lnTo>
                    <a:lnTo>
                      <a:pt x="2401" y="1095"/>
                    </a:lnTo>
                    <a:lnTo>
                      <a:pt x="2371" y="1095"/>
                    </a:lnTo>
                    <a:lnTo>
                      <a:pt x="2371" y="1066"/>
                    </a:lnTo>
                    <a:lnTo>
                      <a:pt x="2460" y="1066"/>
                    </a:lnTo>
                    <a:lnTo>
                      <a:pt x="2490" y="1036"/>
                    </a:lnTo>
                    <a:lnTo>
                      <a:pt x="2520" y="1036"/>
                    </a:lnTo>
                    <a:lnTo>
                      <a:pt x="2490" y="1006"/>
                    </a:lnTo>
                    <a:lnTo>
                      <a:pt x="2549" y="1036"/>
                    </a:lnTo>
                    <a:lnTo>
                      <a:pt x="2578" y="1036"/>
                    </a:lnTo>
                    <a:lnTo>
                      <a:pt x="2549" y="1006"/>
                    </a:lnTo>
                    <a:lnTo>
                      <a:pt x="2549" y="948"/>
                    </a:lnTo>
                    <a:lnTo>
                      <a:pt x="2608" y="948"/>
                    </a:lnTo>
                    <a:lnTo>
                      <a:pt x="2638" y="977"/>
                    </a:lnTo>
                    <a:lnTo>
                      <a:pt x="2638" y="948"/>
                    </a:lnTo>
                    <a:lnTo>
                      <a:pt x="2667" y="948"/>
                    </a:lnTo>
                    <a:lnTo>
                      <a:pt x="2697" y="977"/>
                    </a:lnTo>
                    <a:lnTo>
                      <a:pt x="2757" y="977"/>
                    </a:lnTo>
                    <a:lnTo>
                      <a:pt x="2727" y="948"/>
                    </a:lnTo>
                    <a:lnTo>
                      <a:pt x="2757" y="948"/>
                    </a:lnTo>
                    <a:lnTo>
                      <a:pt x="2785" y="977"/>
                    </a:lnTo>
                    <a:lnTo>
                      <a:pt x="2815" y="948"/>
                    </a:lnTo>
                    <a:lnTo>
                      <a:pt x="2876" y="948"/>
                    </a:lnTo>
                    <a:lnTo>
                      <a:pt x="2904" y="977"/>
                    </a:lnTo>
                    <a:lnTo>
                      <a:pt x="2934" y="948"/>
                    </a:lnTo>
                    <a:close/>
                    <a:moveTo>
                      <a:pt x="1690" y="2901"/>
                    </a:moveTo>
                    <a:lnTo>
                      <a:pt x="1719" y="2931"/>
                    </a:lnTo>
                    <a:lnTo>
                      <a:pt x="1690" y="2931"/>
                    </a:lnTo>
                    <a:lnTo>
                      <a:pt x="1690" y="2901"/>
                    </a:lnTo>
                    <a:close/>
                    <a:moveTo>
                      <a:pt x="164" y="3271"/>
                    </a:moveTo>
                    <a:lnTo>
                      <a:pt x="179" y="3256"/>
                    </a:lnTo>
                    <a:lnTo>
                      <a:pt x="207" y="3256"/>
                    </a:lnTo>
                    <a:lnTo>
                      <a:pt x="179" y="3286"/>
                    </a:lnTo>
                    <a:lnTo>
                      <a:pt x="164" y="3271"/>
                    </a:lnTo>
                    <a:close/>
                    <a:moveTo>
                      <a:pt x="1305" y="3138"/>
                    </a:moveTo>
                    <a:lnTo>
                      <a:pt x="1334" y="3167"/>
                    </a:lnTo>
                    <a:lnTo>
                      <a:pt x="1275" y="3167"/>
                    </a:lnTo>
                    <a:lnTo>
                      <a:pt x="1305" y="3138"/>
                    </a:lnTo>
                    <a:close/>
                  </a:path>
                </a:pathLst>
              </a:custGeom>
              <a:solidFill>
                <a:srgbClr val="FCA77E"/>
              </a:solidFill>
              <a:ln w="9525">
                <a:noFill/>
                <a:round/>
                <a:headEnd/>
                <a:tailEnd/>
              </a:ln>
            </p:spPr>
            <p:txBody>
              <a:bodyPr/>
              <a:lstStyle/>
              <a:p>
                <a:endParaRPr lang="en-GB"/>
              </a:p>
            </p:txBody>
          </p:sp>
          <p:sp>
            <p:nvSpPr>
              <p:cNvPr id="15374" name="Freeform 14"/>
              <p:cNvSpPr>
                <a:spLocks/>
              </p:cNvSpPr>
              <p:nvPr/>
            </p:nvSpPr>
            <p:spPr bwMode="auto">
              <a:xfrm>
                <a:off x="4050" y="2023"/>
                <a:ext cx="608" cy="400"/>
              </a:xfrm>
              <a:custGeom>
                <a:avLst/>
                <a:gdLst/>
                <a:ahLst/>
                <a:cxnLst>
                  <a:cxn ang="0">
                    <a:pos x="1301" y="60"/>
                  </a:cxn>
                  <a:cxn ang="0">
                    <a:pos x="1155" y="0"/>
                  </a:cxn>
                  <a:cxn ang="0">
                    <a:pos x="1037" y="118"/>
                  </a:cxn>
                  <a:cxn ang="0">
                    <a:pos x="769" y="148"/>
                  </a:cxn>
                  <a:cxn ang="0">
                    <a:pos x="828" y="296"/>
                  </a:cxn>
                  <a:cxn ang="0">
                    <a:pos x="709" y="327"/>
                  </a:cxn>
                  <a:cxn ang="0">
                    <a:pos x="591" y="415"/>
                  </a:cxn>
                  <a:cxn ang="0">
                    <a:pos x="562" y="591"/>
                  </a:cxn>
                  <a:cxn ang="0">
                    <a:pos x="621" y="652"/>
                  </a:cxn>
                  <a:cxn ang="0">
                    <a:pos x="532" y="591"/>
                  </a:cxn>
                  <a:cxn ang="0">
                    <a:pos x="474" y="652"/>
                  </a:cxn>
                  <a:cxn ang="0">
                    <a:pos x="355" y="711"/>
                  </a:cxn>
                  <a:cxn ang="0">
                    <a:pos x="266" y="740"/>
                  </a:cxn>
                  <a:cxn ang="0">
                    <a:pos x="146" y="740"/>
                  </a:cxn>
                  <a:cxn ang="0">
                    <a:pos x="59" y="711"/>
                  </a:cxn>
                  <a:cxn ang="0">
                    <a:pos x="88" y="859"/>
                  </a:cxn>
                  <a:cxn ang="0">
                    <a:pos x="146" y="917"/>
                  </a:cxn>
                  <a:cxn ang="0">
                    <a:pos x="177" y="1066"/>
                  </a:cxn>
                  <a:cxn ang="0">
                    <a:pos x="88" y="1154"/>
                  </a:cxn>
                  <a:cxn ang="0">
                    <a:pos x="0" y="1272"/>
                  </a:cxn>
                  <a:cxn ang="0">
                    <a:pos x="118" y="1302"/>
                  </a:cxn>
                  <a:cxn ang="0">
                    <a:pos x="118" y="1420"/>
                  </a:cxn>
                  <a:cxn ang="0">
                    <a:pos x="146" y="1481"/>
                  </a:cxn>
                  <a:cxn ang="0">
                    <a:pos x="325" y="1451"/>
                  </a:cxn>
                  <a:cxn ang="0">
                    <a:pos x="502" y="1391"/>
                  </a:cxn>
                  <a:cxn ang="0">
                    <a:pos x="621" y="1391"/>
                  </a:cxn>
                  <a:cxn ang="0">
                    <a:pos x="709" y="1391"/>
                  </a:cxn>
                  <a:cxn ang="0">
                    <a:pos x="1037" y="1420"/>
                  </a:cxn>
                  <a:cxn ang="0">
                    <a:pos x="1214" y="1509"/>
                  </a:cxn>
                  <a:cxn ang="0">
                    <a:pos x="1274" y="1481"/>
                  </a:cxn>
                  <a:cxn ang="0">
                    <a:pos x="1362" y="1481"/>
                  </a:cxn>
                  <a:cxn ang="0">
                    <a:pos x="1481" y="1539"/>
                  </a:cxn>
                  <a:cxn ang="0">
                    <a:pos x="1539" y="1481"/>
                  </a:cxn>
                  <a:cxn ang="0">
                    <a:pos x="1629" y="1570"/>
                  </a:cxn>
                  <a:cxn ang="0">
                    <a:pos x="1688" y="1509"/>
                  </a:cxn>
                  <a:cxn ang="0">
                    <a:pos x="1776" y="1539"/>
                  </a:cxn>
                  <a:cxn ang="0">
                    <a:pos x="1867" y="1539"/>
                  </a:cxn>
                  <a:cxn ang="0">
                    <a:pos x="1985" y="1570"/>
                  </a:cxn>
                  <a:cxn ang="0">
                    <a:pos x="1924" y="1481"/>
                  </a:cxn>
                  <a:cxn ang="0">
                    <a:pos x="1985" y="1363"/>
                  </a:cxn>
                  <a:cxn ang="0">
                    <a:pos x="2104" y="1332"/>
                  </a:cxn>
                  <a:cxn ang="0">
                    <a:pos x="2222" y="1332"/>
                  </a:cxn>
                  <a:cxn ang="0">
                    <a:pos x="2192" y="1245"/>
                  </a:cxn>
                  <a:cxn ang="0">
                    <a:pos x="2074" y="1007"/>
                  </a:cxn>
                  <a:cxn ang="0">
                    <a:pos x="2192" y="947"/>
                  </a:cxn>
                  <a:cxn ang="0">
                    <a:pos x="2311" y="977"/>
                  </a:cxn>
                  <a:cxn ang="0">
                    <a:pos x="2369" y="917"/>
                  </a:cxn>
                  <a:cxn ang="0">
                    <a:pos x="2399" y="859"/>
                  </a:cxn>
                  <a:cxn ang="0">
                    <a:pos x="2311" y="770"/>
                  </a:cxn>
                  <a:cxn ang="0">
                    <a:pos x="2131" y="680"/>
                  </a:cxn>
                  <a:cxn ang="0">
                    <a:pos x="2013" y="591"/>
                  </a:cxn>
                  <a:cxn ang="0">
                    <a:pos x="1954" y="534"/>
                  </a:cxn>
                  <a:cxn ang="0">
                    <a:pos x="1867" y="385"/>
                  </a:cxn>
                  <a:cxn ang="0">
                    <a:pos x="1867" y="296"/>
                  </a:cxn>
                  <a:cxn ang="0">
                    <a:pos x="1776" y="148"/>
                  </a:cxn>
                  <a:cxn ang="0">
                    <a:pos x="1629" y="118"/>
                  </a:cxn>
                  <a:cxn ang="0">
                    <a:pos x="1569" y="118"/>
                  </a:cxn>
                  <a:cxn ang="0">
                    <a:pos x="1481" y="148"/>
                  </a:cxn>
                </a:cxnLst>
                <a:rect l="0" t="0" r="r" b="b"/>
                <a:pathLst>
                  <a:path w="2429" h="1599">
                    <a:moveTo>
                      <a:pt x="1481" y="89"/>
                    </a:moveTo>
                    <a:lnTo>
                      <a:pt x="1451" y="60"/>
                    </a:lnTo>
                    <a:lnTo>
                      <a:pt x="1301" y="60"/>
                    </a:lnTo>
                    <a:lnTo>
                      <a:pt x="1274" y="30"/>
                    </a:lnTo>
                    <a:lnTo>
                      <a:pt x="1155" y="30"/>
                    </a:lnTo>
                    <a:lnTo>
                      <a:pt x="1155" y="0"/>
                    </a:lnTo>
                    <a:lnTo>
                      <a:pt x="1125" y="0"/>
                    </a:lnTo>
                    <a:lnTo>
                      <a:pt x="1037" y="89"/>
                    </a:lnTo>
                    <a:lnTo>
                      <a:pt x="1037" y="118"/>
                    </a:lnTo>
                    <a:lnTo>
                      <a:pt x="858" y="118"/>
                    </a:lnTo>
                    <a:lnTo>
                      <a:pt x="858" y="148"/>
                    </a:lnTo>
                    <a:lnTo>
                      <a:pt x="769" y="148"/>
                    </a:lnTo>
                    <a:lnTo>
                      <a:pt x="769" y="266"/>
                    </a:lnTo>
                    <a:lnTo>
                      <a:pt x="799" y="266"/>
                    </a:lnTo>
                    <a:lnTo>
                      <a:pt x="828" y="296"/>
                    </a:lnTo>
                    <a:lnTo>
                      <a:pt x="799" y="296"/>
                    </a:lnTo>
                    <a:lnTo>
                      <a:pt x="799" y="327"/>
                    </a:lnTo>
                    <a:lnTo>
                      <a:pt x="709" y="327"/>
                    </a:lnTo>
                    <a:lnTo>
                      <a:pt x="709" y="385"/>
                    </a:lnTo>
                    <a:lnTo>
                      <a:pt x="621" y="385"/>
                    </a:lnTo>
                    <a:lnTo>
                      <a:pt x="591" y="415"/>
                    </a:lnTo>
                    <a:lnTo>
                      <a:pt x="591" y="534"/>
                    </a:lnTo>
                    <a:lnTo>
                      <a:pt x="562" y="561"/>
                    </a:lnTo>
                    <a:lnTo>
                      <a:pt x="562" y="591"/>
                    </a:lnTo>
                    <a:lnTo>
                      <a:pt x="591" y="591"/>
                    </a:lnTo>
                    <a:lnTo>
                      <a:pt x="621" y="622"/>
                    </a:lnTo>
                    <a:lnTo>
                      <a:pt x="621" y="652"/>
                    </a:lnTo>
                    <a:lnTo>
                      <a:pt x="562" y="652"/>
                    </a:lnTo>
                    <a:lnTo>
                      <a:pt x="562" y="622"/>
                    </a:lnTo>
                    <a:lnTo>
                      <a:pt x="532" y="591"/>
                    </a:lnTo>
                    <a:lnTo>
                      <a:pt x="502" y="622"/>
                    </a:lnTo>
                    <a:lnTo>
                      <a:pt x="474" y="622"/>
                    </a:lnTo>
                    <a:lnTo>
                      <a:pt x="474" y="652"/>
                    </a:lnTo>
                    <a:lnTo>
                      <a:pt x="384" y="652"/>
                    </a:lnTo>
                    <a:lnTo>
                      <a:pt x="384" y="680"/>
                    </a:lnTo>
                    <a:lnTo>
                      <a:pt x="355" y="711"/>
                    </a:lnTo>
                    <a:lnTo>
                      <a:pt x="325" y="711"/>
                    </a:lnTo>
                    <a:lnTo>
                      <a:pt x="295" y="740"/>
                    </a:lnTo>
                    <a:lnTo>
                      <a:pt x="266" y="740"/>
                    </a:lnTo>
                    <a:lnTo>
                      <a:pt x="237" y="711"/>
                    </a:lnTo>
                    <a:lnTo>
                      <a:pt x="177" y="711"/>
                    </a:lnTo>
                    <a:lnTo>
                      <a:pt x="146" y="740"/>
                    </a:lnTo>
                    <a:lnTo>
                      <a:pt x="118" y="711"/>
                    </a:lnTo>
                    <a:lnTo>
                      <a:pt x="88" y="740"/>
                    </a:lnTo>
                    <a:lnTo>
                      <a:pt x="59" y="711"/>
                    </a:lnTo>
                    <a:lnTo>
                      <a:pt x="59" y="770"/>
                    </a:lnTo>
                    <a:lnTo>
                      <a:pt x="88" y="798"/>
                    </a:lnTo>
                    <a:lnTo>
                      <a:pt x="88" y="859"/>
                    </a:lnTo>
                    <a:lnTo>
                      <a:pt x="118" y="859"/>
                    </a:lnTo>
                    <a:lnTo>
                      <a:pt x="118" y="889"/>
                    </a:lnTo>
                    <a:lnTo>
                      <a:pt x="146" y="917"/>
                    </a:lnTo>
                    <a:lnTo>
                      <a:pt x="146" y="947"/>
                    </a:lnTo>
                    <a:lnTo>
                      <a:pt x="177" y="977"/>
                    </a:lnTo>
                    <a:lnTo>
                      <a:pt x="177" y="1066"/>
                    </a:lnTo>
                    <a:lnTo>
                      <a:pt x="207" y="1095"/>
                    </a:lnTo>
                    <a:lnTo>
                      <a:pt x="146" y="1154"/>
                    </a:lnTo>
                    <a:lnTo>
                      <a:pt x="88" y="1154"/>
                    </a:lnTo>
                    <a:lnTo>
                      <a:pt x="59" y="1184"/>
                    </a:lnTo>
                    <a:lnTo>
                      <a:pt x="59" y="1214"/>
                    </a:lnTo>
                    <a:lnTo>
                      <a:pt x="0" y="1272"/>
                    </a:lnTo>
                    <a:lnTo>
                      <a:pt x="28" y="1272"/>
                    </a:lnTo>
                    <a:lnTo>
                      <a:pt x="59" y="1302"/>
                    </a:lnTo>
                    <a:lnTo>
                      <a:pt x="118" y="1302"/>
                    </a:lnTo>
                    <a:lnTo>
                      <a:pt x="146" y="1332"/>
                    </a:lnTo>
                    <a:lnTo>
                      <a:pt x="146" y="1391"/>
                    </a:lnTo>
                    <a:lnTo>
                      <a:pt x="118" y="1420"/>
                    </a:lnTo>
                    <a:lnTo>
                      <a:pt x="118" y="1509"/>
                    </a:lnTo>
                    <a:lnTo>
                      <a:pt x="146" y="1509"/>
                    </a:lnTo>
                    <a:lnTo>
                      <a:pt x="146" y="1481"/>
                    </a:lnTo>
                    <a:lnTo>
                      <a:pt x="266" y="1481"/>
                    </a:lnTo>
                    <a:lnTo>
                      <a:pt x="295" y="1451"/>
                    </a:lnTo>
                    <a:lnTo>
                      <a:pt x="325" y="1451"/>
                    </a:lnTo>
                    <a:lnTo>
                      <a:pt x="325" y="1420"/>
                    </a:lnTo>
                    <a:lnTo>
                      <a:pt x="355" y="1391"/>
                    </a:lnTo>
                    <a:lnTo>
                      <a:pt x="502" y="1391"/>
                    </a:lnTo>
                    <a:lnTo>
                      <a:pt x="532" y="1363"/>
                    </a:lnTo>
                    <a:lnTo>
                      <a:pt x="591" y="1363"/>
                    </a:lnTo>
                    <a:lnTo>
                      <a:pt x="621" y="1391"/>
                    </a:lnTo>
                    <a:lnTo>
                      <a:pt x="651" y="1391"/>
                    </a:lnTo>
                    <a:lnTo>
                      <a:pt x="681" y="1363"/>
                    </a:lnTo>
                    <a:lnTo>
                      <a:pt x="709" y="1391"/>
                    </a:lnTo>
                    <a:lnTo>
                      <a:pt x="858" y="1391"/>
                    </a:lnTo>
                    <a:lnTo>
                      <a:pt x="888" y="1420"/>
                    </a:lnTo>
                    <a:lnTo>
                      <a:pt x="1037" y="1420"/>
                    </a:lnTo>
                    <a:lnTo>
                      <a:pt x="1094" y="1481"/>
                    </a:lnTo>
                    <a:lnTo>
                      <a:pt x="1183" y="1481"/>
                    </a:lnTo>
                    <a:lnTo>
                      <a:pt x="1214" y="1509"/>
                    </a:lnTo>
                    <a:lnTo>
                      <a:pt x="1244" y="1509"/>
                    </a:lnTo>
                    <a:lnTo>
                      <a:pt x="1244" y="1481"/>
                    </a:lnTo>
                    <a:lnTo>
                      <a:pt x="1274" y="1481"/>
                    </a:lnTo>
                    <a:lnTo>
                      <a:pt x="1301" y="1509"/>
                    </a:lnTo>
                    <a:lnTo>
                      <a:pt x="1332" y="1481"/>
                    </a:lnTo>
                    <a:lnTo>
                      <a:pt x="1362" y="1481"/>
                    </a:lnTo>
                    <a:lnTo>
                      <a:pt x="1392" y="1509"/>
                    </a:lnTo>
                    <a:lnTo>
                      <a:pt x="1421" y="1481"/>
                    </a:lnTo>
                    <a:lnTo>
                      <a:pt x="1481" y="1539"/>
                    </a:lnTo>
                    <a:lnTo>
                      <a:pt x="1481" y="1509"/>
                    </a:lnTo>
                    <a:lnTo>
                      <a:pt x="1511" y="1509"/>
                    </a:lnTo>
                    <a:lnTo>
                      <a:pt x="1539" y="1481"/>
                    </a:lnTo>
                    <a:lnTo>
                      <a:pt x="1599" y="1481"/>
                    </a:lnTo>
                    <a:lnTo>
                      <a:pt x="1599" y="1539"/>
                    </a:lnTo>
                    <a:lnTo>
                      <a:pt x="1629" y="1570"/>
                    </a:lnTo>
                    <a:lnTo>
                      <a:pt x="1629" y="1539"/>
                    </a:lnTo>
                    <a:lnTo>
                      <a:pt x="1658" y="1539"/>
                    </a:lnTo>
                    <a:lnTo>
                      <a:pt x="1688" y="1509"/>
                    </a:lnTo>
                    <a:lnTo>
                      <a:pt x="1718" y="1509"/>
                    </a:lnTo>
                    <a:lnTo>
                      <a:pt x="1747" y="1539"/>
                    </a:lnTo>
                    <a:lnTo>
                      <a:pt x="1776" y="1539"/>
                    </a:lnTo>
                    <a:lnTo>
                      <a:pt x="1806" y="1509"/>
                    </a:lnTo>
                    <a:lnTo>
                      <a:pt x="1867" y="1509"/>
                    </a:lnTo>
                    <a:lnTo>
                      <a:pt x="1867" y="1539"/>
                    </a:lnTo>
                    <a:lnTo>
                      <a:pt x="1924" y="1599"/>
                    </a:lnTo>
                    <a:lnTo>
                      <a:pt x="1954" y="1599"/>
                    </a:lnTo>
                    <a:lnTo>
                      <a:pt x="1985" y="1570"/>
                    </a:lnTo>
                    <a:lnTo>
                      <a:pt x="1954" y="1570"/>
                    </a:lnTo>
                    <a:lnTo>
                      <a:pt x="1954" y="1509"/>
                    </a:lnTo>
                    <a:lnTo>
                      <a:pt x="1924" y="1481"/>
                    </a:lnTo>
                    <a:lnTo>
                      <a:pt x="1954" y="1451"/>
                    </a:lnTo>
                    <a:lnTo>
                      <a:pt x="1954" y="1391"/>
                    </a:lnTo>
                    <a:lnTo>
                      <a:pt x="1985" y="1363"/>
                    </a:lnTo>
                    <a:lnTo>
                      <a:pt x="2013" y="1363"/>
                    </a:lnTo>
                    <a:lnTo>
                      <a:pt x="2013" y="1332"/>
                    </a:lnTo>
                    <a:lnTo>
                      <a:pt x="2104" y="1332"/>
                    </a:lnTo>
                    <a:lnTo>
                      <a:pt x="2131" y="1302"/>
                    </a:lnTo>
                    <a:lnTo>
                      <a:pt x="2192" y="1302"/>
                    </a:lnTo>
                    <a:lnTo>
                      <a:pt x="2222" y="1332"/>
                    </a:lnTo>
                    <a:lnTo>
                      <a:pt x="2250" y="1332"/>
                    </a:lnTo>
                    <a:lnTo>
                      <a:pt x="2192" y="1272"/>
                    </a:lnTo>
                    <a:lnTo>
                      <a:pt x="2192" y="1245"/>
                    </a:lnTo>
                    <a:lnTo>
                      <a:pt x="2161" y="1214"/>
                    </a:lnTo>
                    <a:lnTo>
                      <a:pt x="2161" y="1095"/>
                    </a:lnTo>
                    <a:lnTo>
                      <a:pt x="2074" y="1007"/>
                    </a:lnTo>
                    <a:lnTo>
                      <a:pt x="2074" y="977"/>
                    </a:lnTo>
                    <a:lnTo>
                      <a:pt x="2104" y="947"/>
                    </a:lnTo>
                    <a:lnTo>
                      <a:pt x="2192" y="947"/>
                    </a:lnTo>
                    <a:lnTo>
                      <a:pt x="2250" y="1007"/>
                    </a:lnTo>
                    <a:lnTo>
                      <a:pt x="2281" y="1007"/>
                    </a:lnTo>
                    <a:lnTo>
                      <a:pt x="2311" y="977"/>
                    </a:lnTo>
                    <a:lnTo>
                      <a:pt x="2341" y="977"/>
                    </a:lnTo>
                    <a:lnTo>
                      <a:pt x="2369" y="947"/>
                    </a:lnTo>
                    <a:lnTo>
                      <a:pt x="2369" y="917"/>
                    </a:lnTo>
                    <a:lnTo>
                      <a:pt x="2429" y="917"/>
                    </a:lnTo>
                    <a:lnTo>
                      <a:pt x="2429" y="889"/>
                    </a:lnTo>
                    <a:lnTo>
                      <a:pt x="2399" y="859"/>
                    </a:lnTo>
                    <a:lnTo>
                      <a:pt x="2341" y="859"/>
                    </a:lnTo>
                    <a:lnTo>
                      <a:pt x="2341" y="798"/>
                    </a:lnTo>
                    <a:lnTo>
                      <a:pt x="2311" y="770"/>
                    </a:lnTo>
                    <a:lnTo>
                      <a:pt x="2161" y="770"/>
                    </a:lnTo>
                    <a:lnTo>
                      <a:pt x="2161" y="711"/>
                    </a:lnTo>
                    <a:lnTo>
                      <a:pt x="2131" y="680"/>
                    </a:lnTo>
                    <a:lnTo>
                      <a:pt x="2131" y="652"/>
                    </a:lnTo>
                    <a:lnTo>
                      <a:pt x="2074" y="652"/>
                    </a:lnTo>
                    <a:lnTo>
                      <a:pt x="2013" y="591"/>
                    </a:lnTo>
                    <a:lnTo>
                      <a:pt x="2013" y="561"/>
                    </a:lnTo>
                    <a:lnTo>
                      <a:pt x="1985" y="561"/>
                    </a:lnTo>
                    <a:lnTo>
                      <a:pt x="1954" y="534"/>
                    </a:lnTo>
                    <a:lnTo>
                      <a:pt x="1954" y="504"/>
                    </a:lnTo>
                    <a:lnTo>
                      <a:pt x="1867" y="415"/>
                    </a:lnTo>
                    <a:lnTo>
                      <a:pt x="1867" y="385"/>
                    </a:lnTo>
                    <a:lnTo>
                      <a:pt x="1895" y="385"/>
                    </a:lnTo>
                    <a:lnTo>
                      <a:pt x="1895" y="327"/>
                    </a:lnTo>
                    <a:lnTo>
                      <a:pt x="1867" y="296"/>
                    </a:lnTo>
                    <a:lnTo>
                      <a:pt x="1867" y="178"/>
                    </a:lnTo>
                    <a:lnTo>
                      <a:pt x="1806" y="178"/>
                    </a:lnTo>
                    <a:lnTo>
                      <a:pt x="1776" y="148"/>
                    </a:lnTo>
                    <a:lnTo>
                      <a:pt x="1747" y="148"/>
                    </a:lnTo>
                    <a:lnTo>
                      <a:pt x="1747" y="118"/>
                    </a:lnTo>
                    <a:lnTo>
                      <a:pt x="1629" y="118"/>
                    </a:lnTo>
                    <a:lnTo>
                      <a:pt x="1629" y="89"/>
                    </a:lnTo>
                    <a:lnTo>
                      <a:pt x="1599" y="89"/>
                    </a:lnTo>
                    <a:lnTo>
                      <a:pt x="1569" y="118"/>
                    </a:lnTo>
                    <a:lnTo>
                      <a:pt x="1539" y="118"/>
                    </a:lnTo>
                    <a:lnTo>
                      <a:pt x="1511" y="148"/>
                    </a:lnTo>
                    <a:lnTo>
                      <a:pt x="1481" y="148"/>
                    </a:lnTo>
                    <a:lnTo>
                      <a:pt x="1481" y="89"/>
                    </a:lnTo>
                    <a:close/>
                  </a:path>
                </a:pathLst>
              </a:custGeom>
              <a:solidFill>
                <a:srgbClr val="B3B136"/>
              </a:solidFill>
              <a:ln w="9525">
                <a:noFill/>
                <a:round/>
                <a:headEnd/>
                <a:tailEnd/>
              </a:ln>
            </p:spPr>
            <p:txBody>
              <a:bodyPr/>
              <a:lstStyle/>
              <a:p>
                <a:endParaRPr lang="en-GB"/>
              </a:p>
            </p:txBody>
          </p:sp>
          <p:sp>
            <p:nvSpPr>
              <p:cNvPr id="15375" name="Freeform 15"/>
              <p:cNvSpPr>
                <a:spLocks/>
              </p:cNvSpPr>
              <p:nvPr/>
            </p:nvSpPr>
            <p:spPr bwMode="auto">
              <a:xfrm>
                <a:off x="4021" y="1750"/>
                <a:ext cx="288" cy="163"/>
              </a:xfrm>
              <a:custGeom>
                <a:avLst/>
                <a:gdLst/>
                <a:ahLst/>
                <a:cxnLst>
                  <a:cxn ang="0">
                    <a:pos x="1065" y="119"/>
                  </a:cxn>
                  <a:cxn ang="0">
                    <a:pos x="1125" y="89"/>
                  </a:cxn>
                  <a:cxn ang="0">
                    <a:pos x="1156" y="59"/>
                  </a:cxn>
                  <a:cxn ang="0">
                    <a:pos x="800" y="59"/>
                  </a:cxn>
                  <a:cxn ang="0">
                    <a:pos x="681" y="29"/>
                  </a:cxn>
                  <a:cxn ang="0">
                    <a:pos x="593" y="0"/>
                  </a:cxn>
                  <a:cxn ang="0">
                    <a:pos x="533" y="29"/>
                  </a:cxn>
                  <a:cxn ang="0">
                    <a:pos x="474" y="0"/>
                  </a:cxn>
                  <a:cxn ang="0">
                    <a:pos x="444" y="59"/>
                  </a:cxn>
                  <a:cxn ang="0">
                    <a:pos x="326" y="29"/>
                  </a:cxn>
                  <a:cxn ang="0">
                    <a:pos x="207" y="59"/>
                  </a:cxn>
                  <a:cxn ang="0">
                    <a:pos x="147" y="89"/>
                  </a:cxn>
                  <a:cxn ang="0">
                    <a:pos x="28" y="119"/>
                  </a:cxn>
                  <a:cxn ang="0">
                    <a:pos x="0" y="207"/>
                  </a:cxn>
                  <a:cxn ang="0">
                    <a:pos x="58" y="207"/>
                  </a:cxn>
                  <a:cxn ang="0">
                    <a:pos x="28" y="266"/>
                  </a:cxn>
                  <a:cxn ang="0">
                    <a:pos x="28" y="296"/>
                  </a:cxn>
                  <a:cxn ang="0">
                    <a:pos x="58" y="325"/>
                  </a:cxn>
                  <a:cxn ang="0">
                    <a:pos x="89" y="384"/>
                  </a:cxn>
                  <a:cxn ang="0">
                    <a:pos x="237" y="414"/>
                  </a:cxn>
                  <a:cxn ang="0">
                    <a:pos x="265" y="384"/>
                  </a:cxn>
                  <a:cxn ang="0">
                    <a:pos x="265" y="444"/>
                  </a:cxn>
                  <a:cxn ang="0">
                    <a:pos x="296" y="502"/>
                  </a:cxn>
                  <a:cxn ang="0">
                    <a:pos x="265" y="563"/>
                  </a:cxn>
                  <a:cxn ang="0">
                    <a:pos x="326" y="532"/>
                  </a:cxn>
                  <a:cxn ang="0">
                    <a:pos x="503" y="502"/>
                  </a:cxn>
                  <a:cxn ang="0">
                    <a:pos x="593" y="532"/>
                  </a:cxn>
                  <a:cxn ang="0">
                    <a:pos x="651" y="563"/>
                  </a:cxn>
                  <a:cxn ang="0">
                    <a:pos x="710" y="593"/>
                  </a:cxn>
                  <a:cxn ang="0">
                    <a:pos x="858" y="652"/>
                  </a:cxn>
                  <a:cxn ang="0">
                    <a:pos x="918" y="621"/>
                  </a:cxn>
                  <a:cxn ang="0">
                    <a:pos x="1007" y="652"/>
                  </a:cxn>
                  <a:cxn ang="0">
                    <a:pos x="1037" y="593"/>
                  </a:cxn>
                  <a:cxn ang="0">
                    <a:pos x="1125" y="563"/>
                  </a:cxn>
                  <a:cxn ang="0">
                    <a:pos x="1007" y="414"/>
                  </a:cxn>
                  <a:cxn ang="0">
                    <a:pos x="1007" y="356"/>
                  </a:cxn>
                  <a:cxn ang="0">
                    <a:pos x="977" y="237"/>
                  </a:cxn>
                  <a:cxn ang="0">
                    <a:pos x="1037" y="207"/>
                  </a:cxn>
                </a:cxnLst>
                <a:rect l="0" t="0" r="r" b="b"/>
                <a:pathLst>
                  <a:path w="1156" h="652">
                    <a:moveTo>
                      <a:pt x="1065" y="177"/>
                    </a:moveTo>
                    <a:lnTo>
                      <a:pt x="1065" y="119"/>
                    </a:lnTo>
                    <a:lnTo>
                      <a:pt x="1095" y="119"/>
                    </a:lnTo>
                    <a:lnTo>
                      <a:pt x="1125" y="89"/>
                    </a:lnTo>
                    <a:lnTo>
                      <a:pt x="1156" y="89"/>
                    </a:lnTo>
                    <a:lnTo>
                      <a:pt x="1156" y="59"/>
                    </a:lnTo>
                    <a:lnTo>
                      <a:pt x="1095" y="59"/>
                    </a:lnTo>
                    <a:lnTo>
                      <a:pt x="800" y="59"/>
                    </a:lnTo>
                    <a:lnTo>
                      <a:pt x="770" y="29"/>
                    </a:lnTo>
                    <a:lnTo>
                      <a:pt x="681" y="29"/>
                    </a:lnTo>
                    <a:lnTo>
                      <a:pt x="651" y="0"/>
                    </a:lnTo>
                    <a:lnTo>
                      <a:pt x="593" y="0"/>
                    </a:lnTo>
                    <a:lnTo>
                      <a:pt x="563" y="29"/>
                    </a:lnTo>
                    <a:lnTo>
                      <a:pt x="533" y="29"/>
                    </a:lnTo>
                    <a:lnTo>
                      <a:pt x="503" y="0"/>
                    </a:lnTo>
                    <a:lnTo>
                      <a:pt x="474" y="0"/>
                    </a:lnTo>
                    <a:lnTo>
                      <a:pt x="474" y="29"/>
                    </a:lnTo>
                    <a:lnTo>
                      <a:pt x="444" y="59"/>
                    </a:lnTo>
                    <a:lnTo>
                      <a:pt x="414" y="29"/>
                    </a:lnTo>
                    <a:lnTo>
                      <a:pt x="326" y="29"/>
                    </a:lnTo>
                    <a:lnTo>
                      <a:pt x="326" y="59"/>
                    </a:lnTo>
                    <a:lnTo>
                      <a:pt x="207" y="59"/>
                    </a:lnTo>
                    <a:lnTo>
                      <a:pt x="178" y="89"/>
                    </a:lnTo>
                    <a:lnTo>
                      <a:pt x="147" y="89"/>
                    </a:lnTo>
                    <a:lnTo>
                      <a:pt x="147" y="119"/>
                    </a:lnTo>
                    <a:lnTo>
                      <a:pt x="28" y="119"/>
                    </a:lnTo>
                    <a:lnTo>
                      <a:pt x="0" y="148"/>
                    </a:lnTo>
                    <a:lnTo>
                      <a:pt x="0" y="207"/>
                    </a:lnTo>
                    <a:lnTo>
                      <a:pt x="28" y="177"/>
                    </a:lnTo>
                    <a:lnTo>
                      <a:pt x="58" y="207"/>
                    </a:lnTo>
                    <a:lnTo>
                      <a:pt x="28" y="237"/>
                    </a:lnTo>
                    <a:lnTo>
                      <a:pt x="28" y="266"/>
                    </a:lnTo>
                    <a:lnTo>
                      <a:pt x="58" y="266"/>
                    </a:lnTo>
                    <a:lnTo>
                      <a:pt x="28" y="296"/>
                    </a:lnTo>
                    <a:lnTo>
                      <a:pt x="28" y="325"/>
                    </a:lnTo>
                    <a:lnTo>
                      <a:pt x="58" y="325"/>
                    </a:lnTo>
                    <a:lnTo>
                      <a:pt x="89" y="356"/>
                    </a:lnTo>
                    <a:lnTo>
                      <a:pt x="89" y="384"/>
                    </a:lnTo>
                    <a:lnTo>
                      <a:pt x="119" y="414"/>
                    </a:lnTo>
                    <a:lnTo>
                      <a:pt x="237" y="414"/>
                    </a:lnTo>
                    <a:lnTo>
                      <a:pt x="237" y="384"/>
                    </a:lnTo>
                    <a:lnTo>
                      <a:pt x="265" y="384"/>
                    </a:lnTo>
                    <a:lnTo>
                      <a:pt x="296" y="414"/>
                    </a:lnTo>
                    <a:lnTo>
                      <a:pt x="265" y="444"/>
                    </a:lnTo>
                    <a:lnTo>
                      <a:pt x="296" y="475"/>
                    </a:lnTo>
                    <a:lnTo>
                      <a:pt x="296" y="502"/>
                    </a:lnTo>
                    <a:lnTo>
                      <a:pt x="265" y="532"/>
                    </a:lnTo>
                    <a:lnTo>
                      <a:pt x="265" y="563"/>
                    </a:lnTo>
                    <a:lnTo>
                      <a:pt x="296" y="532"/>
                    </a:lnTo>
                    <a:lnTo>
                      <a:pt x="326" y="532"/>
                    </a:lnTo>
                    <a:lnTo>
                      <a:pt x="356" y="502"/>
                    </a:lnTo>
                    <a:lnTo>
                      <a:pt x="503" y="502"/>
                    </a:lnTo>
                    <a:lnTo>
                      <a:pt x="533" y="532"/>
                    </a:lnTo>
                    <a:lnTo>
                      <a:pt x="593" y="532"/>
                    </a:lnTo>
                    <a:lnTo>
                      <a:pt x="621" y="563"/>
                    </a:lnTo>
                    <a:lnTo>
                      <a:pt x="651" y="563"/>
                    </a:lnTo>
                    <a:lnTo>
                      <a:pt x="681" y="593"/>
                    </a:lnTo>
                    <a:lnTo>
                      <a:pt x="710" y="593"/>
                    </a:lnTo>
                    <a:lnTo>
                      <a:pt x="770" y="652"/>
                    </a:lnTo>
                    <a:lnTo>
                      <a:pt x="858" y="652"/>
                    </a:lnTo>
                    <a:lnTo>
                      <a:pt x="888" y="621"/>
                    </a:lnTo>
                    <a:lnTo>
                      <a:pt x="918" y="621"/>
                    </a:lnTo>
                    <a:lnTo>
                      <a:pt x="947" y="652"/>
                    </a:lnTo>
                    <a:lnTo>
                      <a:pt x="1007" y="652"/>
                    </a:lnTo>
                    <a:lnTo>
                      <a:pt x="1037" y="621"/>
                    </a:lnTo>
                    <a:lnTo>
                      <a:pt x="1037" y="593"/>
                    </a:lnTo>
                    <a:lnTo>
                      <a:pt x="1065" y="563"/>
                    </a:lnTo>
                    <a:lnTo>
                      <a:pt x="1125" y="563"/>
                    </a:lnTo>
                    <a:lnTo>
                      <a:pt x="1007" y="444"/>
                    </a:lnTo>
                    <a:lnTo>
                      <a:pt x="1007" y="414"/>
                    </a:lnTo>
                    <a:lnTo>
                      <a:pt x="1037" y="384"/>
                    </a:lnTo>
                    <a:lnTo>
                      <a:pt x="1007" y="356"/>
                    </a:lnTo>
                    <a:lnTo>
                      <a:pt x="977" y="266"/>
                    </a:lnTo>
                    <a:lnTo>
                      <a:pt x="977" y="237"/>
                    </a:lnTo>
                    <a:lnTo>
                      <a:pt x="1007" y="207"/>
                    </a:lnTo>
                    <a:lnTo>
                      <a:pt x="1037" y="207"/>
                    </a:lnTo>
                    <a:lnTo>
                      <a:pt x="1065" y="177"/>
                    </a:lnTo>
                    <a:close/>
                  </a:path>
                </a:pathLst>
              </a:custGeom>
              <a:solidFill>
                <a:srgbClr val="D3B26F"/>
              </a:solidFill>
              <a:ln w="9525">
                <a:noFill/>
                <a:round/>
                <a:headEnd/>
                <a:tailEnd/>
              </a:ln>
            </p:spPr>
            <p:txBody>
              <a:bodyPr/>
              <a:lstStyle/>
              <a:p>
                <a:endParaRPr lang="en-GB"/>
              </a:p>
            </p:txBody>
          </p:sp>
          <p:sp>
            <p:nvSpPr>
              <p:cNvPr id="15376" name="Freeform 16"/>
              <p:cNvSpPr>
                <a:spLocks/>
              </p:cNvSpPr>
              <p:nvPr/>
            </p:nvSpPr>
            <p:spPr bwMode="auto">
              <a:xfrm>
                <a:off x="3887" y="1875"/>
                <a:ext cx="452" cy="185"/>
              </a:xfrm>
              <a:custGeom>
                <a:avLst/>
                <a:gdLst/>
                <a:ahLst/>
                <a:cxnLst>
                  <a:cxn ang="0">
                    <a:pos x="1185" y="61"/>
                  </a:cxn>
                  <a:cxn ang="0">
                    <a:pos x="1127" y="30"/>
                  </a:cxn>
                  <a:cxn ang="0">
                    <a:pos x="1037" y="0"/>
                  </a:cxn>
                  <a:cxn ang="0">
                    <a:pos x="860" y="30"/>
                  </a:cxn>
                  <a:cxn ang="0">
                    <a:pos x="799" y="61"/>
                  </a:cxn>
                  <a:cxn ang="0">
                    <a:pos x="830" y="179"/>
                  </a:cxn>
                  <a:cxn ang="0">
                    <a:pos x="771" y="298"/>
                  </a:cxn>
                  <a:cxn ang="0">
                    <a:pos x="741" y="328"/>
                  </a:cxn>
                  <a:cxn ang="0">
                    <a:pos x="534" y="268"/>
                  </a:cxn>
                  <a:cxn ang="0">
                    <a:pos x="504" y="209"/>
                  </a:cxn>
                  <a:cxn ang="0">
                    <a:pos x="416" y="179"/>
                  </a:cxn>
                  <a:cxn ang="0">
                    <a:pos x="355" y="91"/>
                  </a:cxn>
                  <a:cxn ang="0">
                    <a:pos x="297" y="119"/>
                  </a:cxn>
                  <a:cxn ang="0">
                    <a:pos x="237" y="150"/>
                  </a:cxn>
                  <a:cxn ang="0">
                    <a:pos x="89" y="237"/>
                  </a:cxn>
                  <a:cxn ang="0">
                    <a:pos x="60" y="356"/>
                  </a:cxn>
                  <a:cxn ang="0">
                    <a:pos x="0" y="386"/>
                  </a:cxn>
                  <a:cxn ang="0">
                    <a:pos x="0" y="446"/>
                  </a:cxn>
                  <a:cxn ang="0">
                    <a:pos x="30" y="475"/>
                  </a:cxn>
                  <a:cxn ang="0">
                    <a:pos x="0" y="475"/>
                  </a:cxn>
                  <a:cxn ang="0">
                    <a:pos x="30" y="593"/>
                  </a:cxn>
                  <a:cxn ang="0">
                    <a:pos x="60" y="623"/>
                  </a:cxn>
                  <a:cxn ang="0">
                    <a:pos x="148" y="564"/>
                  </a:cxn>
                  <a:cxn ang="0">
                    <a:pos x="267" y="534"/>
                  </a:cxn>
                  <a:cxn ang="0">
                    <a:pos x="325" y="534"/>
                  </a:cxn>
                  <a:cxn ang="0">
                    <a:pos x="799" y="564"/>
                  </a:cxn>
                  <a:cxn ang="0">
                    <a:pos x="919" y="534"/>
                  </a:cxn>
                  <a:cxn ang="0">
                    <a:pos x="978" y="504"/>
                  </a:cxn>
                  <a:cxn ang="0">
                    <a:pos x="1008" y="564"/>
                  </a:cxn>
                  <a:cxn ang="0">
                    <a:pos x="1185" y="593"/>
                  </a:cxn>
                  <a:cxn ang="0">
                    <a:pos x="1274" y="653"/>
                  </a:cxn>
                  <a:cxn ang="0">
                    <a:pos x="1304" y="682"/>
                  </a:cxn>
                  <a:cxn ang="0">
                    <a:pos x="1422" y="741"/>
                  </a:cxn>
                  <a:cxn ang="0">
                    <a:pos x="1511" y="711"/>
                  </a:cxn>
                  <a:cxn ang="0">
                    <a:pos x="1690" y="682"/>
                  </a:cxn>
                  <a:cxn ang="0">
                    <a:pos x="1808" y="593"/>
                  </a:cxn>
                  <a:cxn ang="0">
                    <a:pos x="1778" y="504"/>
                  </a:cxn>
                  <a:cxn ang="0">
                    <a:pos x="1718" y="416"/>
                  </a:cxn>
                  <a:cxn ang="0">
                    <a:pos x="1690" y="356"/>
                  </a:cxn>
                  <a:cxn ang="0">
                    <a:pos x="1659" y="298"/>
                  </a:cxn>
                  <a:cxn ang="0">
                    <a:pos x="1690" y="237"/>
                  </a:cxn>
                  <a:cxn ang="0">
                    <a:pos x="1629" y="209"/>
                  </a:cxn>
                  <a:cxn ang="0">
                    <a:pos x="1541" y="150"/>
                  </a:cxn>
                  <a:cxn ang="0">
                    <a:pos x="1452" y="119"/>
                  </a:cxn>
                  <a:cxn ang="0">
                    <a:pos x="1392" y="150"/>
                  </a:cxn>
                  <a:cxn ang="0">
                    <a:pos x="1244" y="91"/>
                  </a:cxn>
                </a:cxnLst>
                <a:rect l="0" t="0" r="r" b="b"/>
                <a:pathLst>
                  <a:path w="1808" h="741">
                    <a:moveTo>
                      <a:pt x="1215" y="91"/>
                    </a:moveTo>
                    <a:lnTo>
                      <a:pt x="1185" y="61"/>
                    </a:lnTo>
                    <a:lnTo>
                      <a:pt x="1155" y="61"/>
                    </a:lnTo>
                    <a:lnTo>
                      <a:pt x="1127" y="30"/>
                    </a:lnTo>
                    <a:lnTo>
                      <a:pt x="1067" y="30"/>
                    </a:lnTo>
                    <a:lnTo>
                      <a:pt x="1037" y="0"/>
                    </a:lnTo>
                    <a:lnTo>
                      <a:pt x="890" y="0"/>
                    </a:lnTo>
                    <a:lnTo>
                      <a:pt x="860" y="30"/>
                    </a:lnTo>
                    <a:lnTo>
                      <a:pt x="830" y="30"/>
                    </a:lnTo>
                    <a:lnTo>
                      <a:pt x="799" y="61"/>
                    </a:lnTo>
                    <a:lnTo>
                      <a:pt x="799" y="150"/>
                    </a:lnTo>
                    <a:lnTo>
                      <a:pt x="830" y="179"/>
                    </a:lnTo>
                    <a:lnTo>
                      <a:pt x="830" y="237"/>
                    </a:lnTo>
                    <a:lnTo>
                      <a:pt x="771" y="298"/>
                    </a:lnTo>
                    <a:lnTo>
                      <a:pt x="741" y="298"/>
                    </a:lnTo>
                    <a:lnTo>
                      <a:pt x="741" y="328"/>
                    </a:lnTo>
                    <a:lnTo>
                      <a:pt x="592" y="328"/>
                    </a:lnTo>
                    <a:lnTo>
                      <a:pt x="534" y="268"/>
                    </a:lnTo>
                    <a:lnTo>
                      <a:pt x="534" y="237"/>
                    </a:lnTo>
                    <a:lnTo>
                      <a:pt x="504" y="209"/>
                    </a:lnTo>
                    <a:lnTo>
                      <a:pt x="474" y="209"/>
                    </a:lnTo>
                    <a:lnTo>
                      <a:pt x="416" y="179"/>
                    </a:lnTo>
                    <a:lnTo>
                      <a:pt x="355" y="119"/>
                    </a:lnTo>
                    <a:lnTo>
                      <a:pt x="355" y="91"/>
                    </a:lnTo>
                    <a:lnTo>
                      <a:pt x="325" y="91"/>
                    </a:lnTo>
                    <a:lnTo>
                      <a:pt x="297" y="119"/>
                    </a:lnTo>
                    <a:lnTo>
                      <a:pt x="267" y="119"/>
                    </a:lnTo>
                    <a:lnTo>
                      <a:pt x="237" y="150"/>
                    </a:lnTo>
                    <a:lnTo>
                      <a:pt x="178" y="150"/>
                    </a:lnTo>
                    <a:lnTo>
                      <a:pt x="89" y="237"/>
                    </a:lnTo>
                    <a:lnTo>
                      <a:pt x="89" y="328"/>
                    </a:lnTo>
                    <a:lnTo>
                      <a:pt x="60" y="356"/>
                    </a:lnTo>
                    <a:lnTo>
                      <a:pt x="30" y="356"/>
                    </a:lnTo>
                    <a:lnTo>
                      <a:pt x="0" y="386"/>
                    </a:lnTo>
                    <a:lnTo>
                      <a:pt x="30" y="416"/>
                    </a:lnTo>
                    <a:lnTo>
                      <a:pt x="0" y="446"/>
                    </a:lnTo>
                    <a:lnTo>
                      <a:pt x="0" y="475"/>
                    </a:lnTo>
                    <a:lnTo>
                      <a:pt x="30" y="475"/>
                    </a:lnTo>
                    <a:lnTo>
                      <a:pt x="30" y="504"/>
                    </a:lnTo>
                    <a:lnTo>
                      <a:pt x="0" y="475"/>
                    </a:lnTo>
                    <a:lnTo>
                      <a:pt x="0" y="564"/>
                    </a:lnTo>
                    <a:lnTo>
                      <a:pt x="30" y="593"/>
                    </a:lnTo>
                    <a:lnTo>
                      <a:pt x="30" y="623"/>
                    </a:lnTo>
                    <a:lnTo>
                      <a:pt x="60" y="623"/>
                    </a:lnTo>
                    <a:lnTo>
                      <a:pt x="118" y="564"/>
                    </a:lnTo>
                    <a:lnTo>
                      <a:pt x="148" y="564"/>
                    </a:lnTo>
                    <a:lnTo>
                      <a:pt x="178" y="534"/>
                    </a:lnTo>
                    <a:lnTo>
                      <a:pt x="267" y="534"/>
                    </a:lnTo>
                    <a:lnTo>
                      <a:pt x="297" y="504"/>
                    </a:lnTo>
                    <a:lnTo>
                      <a:pt x="325" y="534"/>
                    </a:lnTo>
                    <a:lnTo>
                      <a:pt x="771" y="534"/>
                    </a:lnTo>
                    <a:lnTo>
                      <a:pt x="799" y="564"/>
                    </a:lnTo>
                    <a:lnTo>
                      <a:pt x="890" y="564"/>
                    </a:lnTo>
                    <a:lnTo>
                      <a:pt x="919" y="534"/>
                    </a:lnTo>
                    <a:lnTo>
                      <a:pt x="948" y="534"/>
                    </a:lnTo>
                    <a:lnTo>
                      <a:pt x="978" y="504"/>
                    </a:lnTo>
                    <a:lnTo>
                      <a:pt x="1008" y="534"/>
                    </a:lnTo>
                    <a:lnTo>
                      <a:pt x="1008" y="564"/>
                    </a:lnTo>
                    <a:lnTo>
                      <a:pt x="1037" y="593"/>
                    </a:lnTo>
                    <a:lnTo>
                      <a:pt x="1185" y="593"/>
                    </a:lnTo>
                    <a:lnTo>
                      <a:pt x="1244" y="653"/>
                    </a:lnTo>
                    <a:lnTo>
                      <a:pt x="1274" y="653"/>
                    </a:lnTo>
                    <a:lnTo>
                      <a:pt x="1274" y="682"/>
                    </a:lnTo>
                    <a:lnTo>
                      <a:pt x="1304" y="682"/>
                    </a:lnTo>
                    <a:lnTo>
                      <a:pt x="1362" y="741"/>
                    </a:lnTo>
                    <a:lnTo>
                      <a:pt x="1422" y="741"/>
                    </a:lnTo>
                    <a:lnTo>
                      <a:pt x="1511" y="741"/>
                    </a:lnTo>
                    <a:lnTo>
                      <a:pt x="1511" y="711"/>
                    </a:lnTo>
                    <a:lnTo>
                      <a:pt x="1690" y="711"/>
                    </a:lnTo>
                    <a:lnTo>
                      <a:pt x="1690" y="682"/>
                    </a:lnTo>
                    <a:lnTo>
                      <a:pt x="1778" y="593"/>
                    </a:lnTo>
                    <a:lnTo>
                      <a:pt x="1808" y="593"/>
                    </a:lnTo>
                    <a:lnTo>
                      <a:pt x="1808" y="534"/>
                    </a:lnTo>
                    <a:lnTo>
                      <a:pt x="1778" y="504"/>
                    </a:lnTo>
                    <a:lnTo>
                      <a:pt x="1778" y="475"/>
                    </a:lnTo>
                    <a:lnTo>
                      <a:pt x="1718" y="416"/>
                    </a:lnTo>
                    <a:lnTo>
                      <a:pt x="1718" y="386"/>
                    </a:lnTo>
                    <a:lnTo>
                      <a:pt x="1690" y="356"/>
                    </a:lnTo>
                    <a:lnTo>
                      <a:pt x="1659" y="386"/>
                    </a:lnTo>
                    <a:lnTo>
                      <a:pt x="1659" y="298"/>
                    </a:lnTo>
                    <a:lnTo>
                      <a:pt x="1690" y="268"/>
                    </a:lnTo>
                    <a:lnTo>
                      <a:pt x="1690" y="237"/>
                    </a:lnTo>
                    <a:lnTo>
                      <a:pt x="1659" y="209"/>
                    </a:lnTo>
                    <a:lnTo>
                      <a:pt x="1629" y="209"/>
                    </a:lnTo>
                    <a:lnTo>
                      <a:pt x="1571" y="150"/>
                    </a:lnTo>
                    <a:lnTo>
                      <a:pt x="1541" y="150"/>
                    </a:lnTo>
                    <a:lnTo>
                      <a:pt x="1481" y="150"/>
                    </a:lnTo>
                    <a:lnTo>
                      <a:pt x="1452" y="119"/>
                    </a:lnTo>
                    <a:lnTo>
                      <a:pt x="1422" y="119"/>
                    </a:lnTo>
                    <a:lnTo>
                      <a:pt x="1392" y="150"/>
                    </a:lnTo>
                    <a:lnTo>
                      <a:pt x="1304" y="150"/>
                    </a:lnTo>
                    <a:lnTo>
                      <a:pt x="1244" y="91"/>
                    </a:lnTo>
                    <a:lnTo>
                      <a:pt x="1215" y="91"/>
                    </a:lnTo>
                    <a:close/>
                  </a:path>
                </a:pathLst>
              </a:custGeom>
              <a:solidFill>
                <a:srgbClr val="99D6AB"/>
              </a:solidFill>
              <a:ln w="9525">
                <a:noFill/>
                <a:round/>
                <a:headEnd/>
                <a:tailEnd/>
              </a:ln>
            </p:spPr>
            <p:txBody>
              <a:bodyPr/>
              <a:lstStyle/>
              <a:p>
                <a:endParaRPr lang="en-GB"/>
              </a:p>
            </p:txBody>
          </p:sp>
          <p:sp>
            <p:nvSpPr>
              <p:cNvPr id="15377" name="Freeform 17"/>
              <p:cNvSpPr>
                <a:spLocks/>
              </p:cNvSpPr>
              <p:nvPr/>
            </p:nvSpPr>
            <p:spPr bwMode="auto">
              <a:xfrm>
                <a:off x="3894" y="2001"/>
                <a:ext cx="363" cy="208"/>
              </a:xfrm>
              <a:custGeom>
                <a:avLst/>
                <a:gdLst/>
                <a:ahLst/>
                <a:cxnLst>
                  <a:cxn ang="0">
                    <a:pos x="741" y="30"/>
                  </a:cxn>
                  <a:cxn ang="0">
                    <a:pos x="267" y="0"/>
                  </a:cxn>
                  <a:cxn ang="0">
                    <a:pos x="148" y="30"/>
                  </a:cxn>
                  <a:cxn ang="0">
                    <a:pos x="88" y="60"/>
                  </a:cxn>
                  <a:cxn ang="0">
                    <a:pos x="0" y="119"/>
                  </a:cxn>
                  <a:cxn ang="0">
                    <a:pos x="30" y="237"/>
                  </a:cxn>
                  <a:cxn ang="0">
                    <a:pos x="59" y="298"/>
                  </a:cxn>
                  <a:cxn ang="0">
                    <a:pos x="88" y="385"/>
                  </a:cxn>
                  <a:cxn ang="0">
                    <a:pos x="148" y="416"/>
                  </a:cxn>
                  <a:cxn ang="0">
                    <a:pos x="237" y="444"/>
                  </a:cxn>
                  <a:cxn ang="0">
                    <a:pos x="414" y="474"/>
                  </a:cxn>
                  <a:cxn ang="0">
                    <a:pos x="474" y="504"/>
                  </a:cxn>
                  <a:cxn ang="0">
                    <a:pos x="444" y="593"/>
                  </a:cxn>
                  <a:cxn ang="0">
                    <a:pos x="474" y="680"/>
                  </a:cxn>
                  <a:cxn ang="0">
                    <a:pos x="532" y="680"/>
                  </a:cxn>
                  <a:cxn ang="0">
                    <a:pos x="593" y="711"/>
                  </a:cxn>
                  <a:cxn ang="0">
                    <a:pos x="682" y="769"/>
                  </a:cxn>
                  <a:cxn ang="0">
                    <a:pos x="711" y="829"/>
                  </a:cxn>
                  <a:cxn ang="0">
                    <a:pos x="769" y="829"/>
                  </a:cxn>
                  <a:cxn ang="0">
                    <a:pos x="860" y="800"/>
                  </a:cxn>
                  <a:cxn ang="0">
                    <a:pos x="918" y="829"/>
                  </a:cxn>
                  <a:cxn ang="0">
                    <a:pos x="978" y="800"/>
                  </a:cxn>
                  <a:cxn ang="0">
                    <a:pos x="1007" y="741"/>
                  </a:cxn>
                  <a:cxn ang="0">
                    <a:pos x="1097" y="711"/>
                  </a:cxn>
                  <a:cxn ang="0">
                    <a:pos x="1155" y="680"/>
                  </a:cxn>
                  <a:cxn ang="0">
                    <a:pos x="1185" y="741"/>
                  </a:cxn>
                  <a:cxn ang="0">
                    <a:pos x="1244" y="711"/>
                  </a:cxn>
                  <a:cxn ang="0">
                    <a:pos x="1185" y="680"/>
                  </a:cxn>
                  <a:cxn ang="0">
                    <a:pos x="1214" y="623"/>
                  </a:cxn>
                  <a:cxn ang="0">
                    <a:pos x="1244" y="474"/>
                  </a:cxn>
                  <a:cxn ang="0">
                    <a:pos x="1332" y="416"/>
                  </a:cxn>
                  <a:cxn ang="0">
                    <a:pos x="1422" y="385"/>
                  </a:cxn>
                  <a:cxn ang="0">
                    <a:pos x="1422" y="355"/>
                  </a:cxn>
                  <a:cxn ang="0">
                    <a:pos x="1392" y="237"/>
                  </a:cxn>
                  <a:cxn ang="0">
                    <a:pos x="1274" y="178"/>
                  </a:cxn>
                  <a:cxn ang="0">
                    <a:pos x="1244" y="149"/>
                  </a:cxn>
                  <a:cxn ang="0">
                    <a:pos x="1155" y="89"/>
                  </a:cxn>
                  <a:cxn ang="0">
                    <a:pos x="978" y="60"/>
                  </a:cxn>
                  <a:cxn ang="0">
                    <a:pos x="948" y="0"/>
                  </a:cxn>
                  <a:cxn ang="0">
                    <a:pos x="889" y="30"/>
                  </a:cxn>
                  <a:cxn ang="0">
                    <a:pos x="769" y="60"/>
                  </a:cxn>
                </a:cxnLst>
                <a:rect l="0" t="0" r="r" b="b"/>
                <a:pathLst>
                  <a:path w="1451" h="829">
                    <a:moveTo>
                      <a:pt x="769" y="60"/>
                    </a:moveTo>
                    <a:lnTo>
                      <a:pt x="741" y="30"/>
                    </a:lnTo>
                    <a:lnTo>
                      <a:pt x="295" y="30"/>
                    </a:lnTo>
                    <a:lnTo>
                      <a:pt x="267" y="0"/>
                    </a:lnTo>
                    <a:lnTo>
                      <a:pt x="237" y="30"/>
                    </a:lnTo>
                    <a:lnTo>
                      <a:pt x="148" y="30"/>
                    </a:lnTo>
                    <a:lnTo>
                      <a:pt x="118" y="60"/>
                    </a:lnTo>
                    <a:lnTo>
                      <a:pt x="88" y="60"/>
                    </a:lnTo>
                    <a:lnTo>
                      <a:pt x="30" y="119"/>
                    </a:lnTo>
                    <a:lnTo>
                      <a:pt x="0" y="119"/>
                    </a:lnTo>
                    <a:lnTo>
                      <a:pt x="0" y="207"/>
                    </a:lnTo>
                    <a:lnTo>
                      <a:pt x="30" y="237"/>
                    </a:lnTo>
                    <a:lnTo>
                      <a:pt x="30" y="267"/>
                    </a:lnTo>
                    <a:lnTo>
                      <a:pt x="59" y="298"/>
                    </a:lnTo>
                    <a:lnTo>
                      <a:pt x="59" y="355"/>
                    </a:lnTo>
                    <a:lnTo>
                      <a:pt x="88" y="385"/>
                    </a:lnTo>
                    <a:lnTo>
                      <a:pt x="118" y="385"/>
                    </a:lnTo>
                    <a:lnTo>
                      <a:pt x="148" y="416"/>
                    </a:lnTo>
                    <a:lnTo>
                      <a:pt x="207" y="416"/>
                    </a:lnTo>
                    <a:lnTo>
                      <a:pt x="237" y="444"/>
                    </a:lnTo>
                    <a:lnTo>
                      <a:pt x="414" y="444"/>
                    </a:lnTo>
                    <a:lnTo>
                      <a:pt x="414" y="474"/>
                    </a:lnTo>
                    <a:lnTo>
                      <a:pt x="444" y="474"/>
                    </a:lnTo>
                    <a:lnTo>
                      <a:pt x="474" y="504"/>
                    </a:lnTo>
                    <a:lnTo>
                      <a:pt x="474" y="562"/>
                    </a:lnTo>
                    <a:lnTo>
                      <a:pt x="444" y="593"/>
                    </a:lnTo>
                    <a:lnTo>
                      <a:pt x="444" y="650"/>
                    </a:lnTo>
                    <a:lnTo>
                      <a:pt x="474" y="680"/>
                    </a:lnTo>
                    <a:lnTo>
                      <a:pt x="504" y="650"/>
                    </a:lnTo>
                    <a:lnTo>
                      <a:pt x="532" y="680"/>
                    </a:lnTo>
                    <a:lnTo>
                      <a:pt x="562" y="680"/>
                    </a:lnTo>
                    <a:lnTo>
                      <a:pt x="593" y="711"/>
                    </a:lnTo>
                    <a:lnTo>
                      <a:pt x="623" y="711"/>
                    </a:lnTo>
                    <a:lnTo>
                      <a:pt x="682" y="769"/>
                    </a:lnTo>
                    <a:lnTo>
                      <a:pt x="682" y="800"/>
                    </a:lnTo>
                    <a:lnTo>
                      <a:pt x="711" y="829"/>
                    </a:lnTo>
                    <a:lnTo>
                      <a:pt x="741" y="800"/>
                    </a:lnTo>
                    <a:lnTo>
                      <a:pt x="769" y="829"/>
                    </a:lnTo>
                    <a:lnTo>
                      <a:pt x="800" y="800"/>
                    </a:lnTo>
                    <a:lnTo>
                      <a:pt x="860" y="800"/>
                    </a:lnTo>
                    <a:lnTo>
                      <a:pt x="889" y="829"/>
                    </a:lnTo>
                    <a:lnTo>
                      <a:pt x="918" y="829"/>
                    </a:lnTo>
                    <a:lnTo>
                      <a:pt x="948" y="800"/>
                    </a:lnTo>
                    <a:lnTo>
                      <a:pt x="978" y="800"/>
                    </a:lnTo>
                    <a:lnTo>
                      <a:pt x="1007" y="769"/>
                    </a:lnTo>
                    <a:lnTo>
                      <a:pt x="1007" y="741"/>
                    </a:lnTo>
                    <a:lnTo>
                      <a:pt x="1097" y="741"/>
                    </a:lnTo>
                    <a:lnTo>
                      <a:pt x="1097" y="711"/>
                    </a:lnTo>
                    <a:lnTo>
                      <a:pt x="1125" y="711"/>
                    </a:lnTo>
                    <a:lnTo>
                      <a:pt x="1155" y="680"/>
                    </a:lnTo>
                    <a:lnTo>
                      <a:pt x="1185" y="711"/>
                    </a:lnTo>
                    <a:lnTo>
                      <a:pt x="1185" y="741"/>
                    </a:lnTo>
                    <a:lnTo>
                      <a:pt x="1244" y="741"/>
                    </a:lnTo>
                    <a:lnTo>
                      <a:pt x="1244" y="711"/>
                    </a:lnTo>
                    <a:lnTo>
                      <a:pt x="1214" y="680"/>
                    </a:lnTo>
                    <a:lnTo>
                      <a:pt x="1185" y="680"/>
                    </a:lnTo>
                    <a:lnTo>
                      <a:pt x="1185" y="650"/>
                    </a:lnTo>
                    <a:lnTo>
                      <a:pt x="1214" y="623"/>
                    </a:lnTo>
                    <a:lnTo>
                      <a:pt x="1214" y="504"/>
                    </a:lnTo>
                    <a:lnTo>
                      <a:pt x="1244" y="474"/>
                    </a:lnTo>
                    <a:lnTo>
                      <a:pt x="1332" y="474"/>
                    </a:lnTo>
                    <a:lnTo>
                      <a:pt x="1332" y="416"/>
                    </a:lnTo>
                    <a:lnTo>
                      <a:pt x="1422" y="416"/>
                    </a:lnTo>
                    <a:lnTo>
                      <a:pt x="1422" y="385"/>
                    </a:lnTo>
                    <a:lnTo>
                      <a:pt x="1451" y="385"/>
                    </a:lnTo>
                    <a:lnTo>
                      <a:pt x="1422" y="355"/>
                    </a:lnTo>
                    <a:lnTo>
                      <a:pt x="1392" y="355"/>
                    </a:lnTo>
                    <a:lnTo>
                      <a:pt x="1392" y="237"/>
                    </a:lnTo>
                    <a:lnTo>
                      <a:pt x="1332" y="237"/>
                    </a:lnTo>
                    <a:lnTo>
                      <a:pt x="1274" y="178"/>
                    </a:lnTo>
                    <a:lnTo>
                      <a:pt x="1244" y="178"/>
                    </a:lnTo>
                    <a:lnTo>
                      <a:pt x="1244" y="149"/>
                    </a:lnTo>
                    <a:lnTo>
                      <a:pt x="1214" y="149"/>
                    </a:lnTo>
                    <a:lnTo>
                      <a:pt x="1155" y="89"/>
                    </a:lnTo>
                    <a:lnTo>
                      <a:pt x="1007" y="89"/>
                    </a:lnTo>
                    <a:lnTo>
                      <a:pt x="978" y="60"/>
                    </a:lnTo>
                    <a:lnTo>
                      <a:pt x="978" y="30"/>
                    </a:lnTo>
                    <a:lnTo>
                      <a:pt x="948" y="0"/>
                    </a:lnTo>
                    <a:lnTo>
                      <a:pt x="918" y="30"/>
                    </a:lnTo>
                    <a:lnTo>
                      <a:pt x="889" y="30"/>
                    </a:lnTo>
                    <a:lnTo>
                      <a:pt x="860" y="60"/>
                    </a:lnTo>
                    <a:lnTo>
                      <a:pt x="769" y="60"/>
                    </a:lnTo>
                    <a:close/>
                  </a:path>
                </a:pathLst>
              </a:custGeom>
              <a:solidFill>
                <a:srgbClr val="B28665"/>
              </a:solidFill>
              <a:ln w="9525">
                <a:noFill/>
                <a:round/>
                <a:headEnd/>
                <a:tailEnd/>
              </a:ln>
            </p:spPr>
            <p:txBody>
              <a:bodyPr/>
              <a:lstStyle/>
              <a:p>
                <a:endParaRPr lang="en-GB"/>
              </a:p>
            </p:txBody>
          </p:sp>
          <p:sp>
            <p:nvSpPr>
              <p:cNvPr id="15378" name="Freeform 18"/>
              <p:cNvSpPr>
                <a:spLocks/>
              </p:cNvSpPr>
              <p:nvPr/>
            </p:nvSpPr>
            <p:spPr bwMode="auto">
              <a:xfrm>
                <a:off x="3828" y="2098"/>
                <a:ext cx="185" cy="73"/>
              </a:xfrm>
              <a:custGeom>
                <a:avLst/>
                <a:gdLst/>
                <a:ahLst/>
                <a:cxnLst>
                  <a:cxn ang="0">
                    <a:pos x="741" y="119"/>
                  </a:cxn>
                  <a:cxn ang="0">
                    <a:pos x="711" y="89"/>
                  </a:cxn>
                  <a:cxn ang="0">
                    <a:pos x="681" y="89"/>
                  </a:cxn>
                  <a:cxn ang="0">
                    <a:pos x="681" y="59"/>
                  </a:cxn>
                  <a:cxn ang="0">
                    <a:pos x="504" y="59"/>
                  </a:cxn>
                  <a:cxn ang="0">
                    <a:pos x="474" y="31"/>
                  </a:cxn>
                  <a:cxn ang="0">
                    <a:pos x="415" y="31"/>
                  </a:cxn>
                  <a:cxn ang="0">
                    <a:pos x="385" y="0"/>
                  </a:cxn>
                  <a:cxn ang="0">
                    <a:pos x="355" y="0"/>
                  </a:cxn>
                  <a:cxn ang="0">
                    <a:pos x="326" y="0"/>
                  </a:cxn>
                  <a:cxn ang="0">
                    <a:pos x="326" y="89"/>
                  </a:cxn>
                  <a:cxn ang="0">
                    <a:pos x="297" y="119"/>
                  </a:cxn>
                  <a:cxn ang="0">
                    <a:pos x="237" y="119"/>
                  </a:cxn>
                  <a:cxn ang="0">
                    <a:pos x="237" y="89"/>
                  </a:cxn>
                  <a:cxn ang="0">
                    <a:pos x="30" y="89"/>
                  </a:cxn>
                  <a:cxn ang="0">
                    <a:pos x="0" y="119"/>
                  </a:cxn>
                  <a:cxn ang="0">
                    <a:pos x="30" y="149"/>
                  </a:cxn>
                  <a:cxn ang="0">
                    <a:pos x="30" y="177"/>
                  </a:cxn>
                  <a:cxn ang="0">
                    <a:pos x="119" y="177"/>
                  </a:cxn>
                  <a:cxn ang="0">
                    <a:pos x="88" y="208"/>
                  </a:cxn>
                  <a:cxn ang="0">
                    <a:pos x="30" y="208"/>
                  </a:cxn>
                  <a:cxn ang="0">
                    <a:pos x="30" y="238"/>
                  </a:cxn>
                  <a:cxn ang="0">
                    <a:pos x="0" y="265"/>
                  </a:cxn>
                  <a:cxn ang="0">
                    <a:pos x="148" y="265"/>
                  </a:cxn>
                  <a:cxn ang="0">
                    <a:pos x="207" y="295"/>
                  </a:cxn>
                  <a:cxn ang="0">
                    <a:pos x="741" y="295"/>
                  </a:cxn>
                  <a:cxn ang="0">
                    <a:pos x="711" y="265"/>
                  </a:cxn>
                  <a:cxn ang="0">
                    <a:pos x="711" y="208"/>
                  </a:cxn>
                  <a:cxn ang="0">
                    <a:pos x="741" y="177"/>
                  </a:cxn>
                  <a:cxn ang="0">
                    <a:pos x="741" y="119"/>
                  </a:cxn>
                </a:cxnLst>
                <a:rect l="0" t="0" r="r" b="b"/>
                <a:pathLst>
                  <a:path w="741" h="295">
                    <a:moveTo>
                      <a:pt x="741" y="119"/>
                    </a:moveTo>
                    <a:lnTo>
                      <a:pt x="711" y="89"/>
                    </a:lnTo>
                    <a:lnTo>
                      <a:pt x="681" y="89"/>
                    </a:lnTo>
                    <a:lnTo>
                      <a:pt x="681" y="59"/>
                    </a:lnTo>
                    <a:lnTo>
                      <a:pt x="504" y="59"/>
                    </a:lnTo>
                    <a:lnTo>
                      <a:pt x="474" y="31"/>
                    </a:lnTo>
                    <a:lnTo>
                      <a:pt x="415" y="31"/>
                    </a:lnTo>
                    <a:lnTo>
                      <a:pt x="385" y="0"/>
                    </a:lnTo>
                    <a:lnTo>
                      <a:pt x="355" y="0"/>
                    </a:lnTo>
                    <a:lnTo>
                      <a:pt x="326" y="0"/>
                    </a:lnTo>
                    <a:lnTo>
                      <a:pt x="326" y="89"/>
                    </a:lnTo>
                    <a:lnTo>
                      <a:pt x="297" y="119"/>
                    </a:lnTo>
                    <a:lnTo>
                      <a:pt x="237" y="119"/>
                    </a:lnTo>
                    <a:lnTo>
                      <a:pt x="237" y="89"/>
                    </a:lnTo>
                    <a:lnTo>
                      <a:pt x="30" y="89"/>
                    </a:lnTo>
                    <a:lnTo>
                      <a:pt x="0" y="119"/>
                    </a:lnTo>
                    <a:lnTo>
                      <a:pt x="30" y="149"/>
                    </a:lnTo>
                    <a:lnTo>
                      <a:pt x="30" y="177"/>
                    </a:lnTo>
                    <a:lnTo>
                      <a:pt x="119" y="177"/>
                    </a:lnTo>
                    <a:lnTo>
                      <a:pt x="88" y="208"/>
                    </a:lnTo>
                    <a:lnTo>
                      <a:pt x="30" y="208"/>
                    </a:lnTo>
                    <a:lnTo>
                      <a:pt x="30" y="238"/>
                    </a:lnTo>
                    <a:lnTo>
                      <a:pt x="0" y="265"/>
                    </a:lnTo>
                    <a:lnTo>
                      <a:pt x="148" y="265"/>
                    </a:lnTo>
                    <a:lnTo>
                      <a:pt x="207" y="295"/>
                    </a:lnTo>
                    <a:lnTo>
                      <a:pt x="741" y="295"/>
                    </a:lnTo>
                    <a:lnTo>
                      <a:pt x="711" y="265"/>
                    </a:lnTo>
                    <a:lnTo>
                      <a:pt x="711" y="208"/>
                    </a:lnTo>
                    <a:lnTo>
                      <a:pt x="741" y="177"/>
                    </a:lnTo>
                    <a:lnTo>
                      <a:pt x="741" y="119"/>
                    </a:lnTo>
                    <a:close/>
                  </a:path>
                </a:pathLst>
              </a:custGeom>
              <a:solidFill>
                <a:srgbClr val="FFFF7F"/>
              </a:solidFill>
              <a:ln w="9525">
                <a:noFill/>
                <a:round/>
                <a:headEnd/>
                <a:tailEnd/>
              </a:ln>
            </p:spPr>
            <p:txBody>
              <a:bodyPr/>
              <a:lstStyle/>
              <a:p>
                <a:endParaRPr lang="en-GB"/>
              </a:p>
            </p:txBody>
          </p:sp>
          <p:sp>
            <p:nvSpPr>
              <p:cNvPr id="15379" name="Freeform 19"/>
              <p:cNvSpPr>
                <a:spLocks/>
              </p:cNvSpPr>
              <p:nvPr/>
            </p:nvSpPr>
            <p:spPr bwMode="auto">
              <a:xfrm>
                <a:off x="3472" y="2135"/>
                <a:ext cx="652" cy="473"/>
              </a:xfrm>
              <a:custGeom>
                <a:avLst/>
                <a:gdLst/>
                <a:ahLst/>
                <a:cxnLst>
                  <a:cxn ang="0">
                    <a:pos x="2313" y="177"/>
                  </a:cxn>
                  <a:cxn ang="0">
                    <a:pos x="2222" y="146"/>
                  </a:cxn>
                  <a:cxn ang="0">
                    <a:pos x="1630" y="146"/>
                  </a:cxn>
                  <a:cxn ang="0">
                    <a:pos x="1392" y="116"/>
                  </a:cxn>
                  <a:cxn ang="0">
                    <a:pos x="1304" y="177"/>
                  </a:cxn>
                  <a:cxn ang="0">
                    <a:pos x="1155" y="146"/>
                  </a:cxn>
                  <a:cxn ang="0">
                    <a:pos x="1067" y="28"/>
                  </a:cxn>
                  <a:cxn ang="0">
                    <a:pos x="682" y="59"/>
                  </a:cxn>
                  <a:cxn ang="0">
                    <a:pos x="534" y="116"/>
                  </a:cxn>
                  <a:cxn ang="0">
                    <a:pos x="386" y="177"/>
                  </a:cxn>
                  <a:cxn ang="0">
                    <a:pos x="207" y="235"/>
                  </a:cxn>
                  <a:cxn ang="0">
                    <a:pos x="61" y="266"/>
                  </a:cxn>
                  <a:cxn ang="0">
                    <a:pos x="30" y="325"/>
                  </a:cxn>
                  <a:cxn ang="0">
                    <a:pos x="88" y="353"/>
                  </a:cxn>
                  <a:cxn ang="0">
                    <a:pos x="61" y="444"/>
                  </a:cxn>
                  <a:cxn ang="0">
                    <a:pos x="0" y="591"/>
                  </a:cxn>
                  <a:cxn ang="0">
                    <a:pos x="88" y="709"/>
                  </a:cxn>
                  <a:cxn ang="0">
                    <a:pos x="88" y="800"/>
                  </a:cxn>
                  <a:cxn ang="0">
                    <a:pos x="148" y="827"/>
                  </a:cxn>
                  <a:cxn ang="0">
                    <a:pos x="118" y="1006"/>
                  </a:cxn>
                  <a:cxn ang="0">
                    <a:pos x="179" y="1064"/>
                  </a:cxn>
                  <a:cxn ang="0">
                    <a:pos x="237" y="1125"/>
                  </a:cxn>
                  <a:cxn ang="0">
                    <a:pos x="207" y="1243"/>
                  </a:cxn>
                  <a:cxn ang="0">
                    <a:pos x="237" y="1243"/>
                  </a:cxn>
                  <a:cxn ang="0">
                    <a:pos x="325" y="1300"/>
                  </a:cxn>
                  <a:cxn ang="0">
                    <a:pos x="505" y="1331"/>
                  </a:cxn>
                  <a:cxn ang="0">
                    <a:pos x="593" y="1391"/>
                  </a:cxn>
                  <a:cxn ang="0">
                    <a:pos x="593" y="1450"/>
                  </a:cxn>
                  <a:cxn ang="0">
                    <a:pos x="653" y="1509"/>
                  </a:cxn>
                  <a:cxn ang="0">
                    <a:pos x="741" y="1509"/>
                  </a:cxn>
                  <a:cxn ang="0">
                    <a:pos x="741" y="1420"/>
                  </a:cxn>
                  <a:cxn ang="0">
                    <a:pos x="830" y="1450"/>
                  </a:cxn>
                  <a:cxn ang="0">
                    <a:pos x="948" y="1538"/>
                  </a:cxn>
                  <a:cxn ang="0">
                    <a:pos x="1037" y="1538"/>
                  </a:cxn>
                  <a:cxn ang="0">
                    <a:pos x="1097" y="1598"/>
                  </a:cxn>
                  <a:cxn ang="0">
                    <a:pos x="1216" y="1656"/>
                  </a:cxn>
                  <a:cxn ang="0">
                    <a:pos x="1304" y="1716"/>
                  </a:cxn>
                  <a:cxn ang="0">
                    <a:pos x="1364" y="1716"/>
                  </a:cxn>
                  <a:cxn ang="0">
                    <a:pos x="1511" y="1775"/>
                  </a:cxn>
                  <a:cxn ang="0">
                    <a:pos x="1571" y="1834"/>
                  </a:cxn>
                  <a:cxn ang="0">
                    <a:pos x="1749" y="1747"/>
                  </a:cxn>
                  <a:cxn ang="0">
                    <a:pos x="2015" y="1747"/>
                  </a:cxn>
                  <a:cxn ang="0">
                    <a:pos x="2164" y="1865"/>
                  </a:cxn>
                  <a:cxn ang="0">
                    <a:pos x="2313" y="1893"/>
                  </a:cxn>
                  <a:cxn ang="0">
                    <a:pos x="2283" y="1775"/>
                  </a:cxn>
                  <a:cxn ang="0">
                    <a:pos x="2283" y="1686"/>
                  </a:cxn>
                  <a:cxn ang="0">
                    <a:pos x="2490" y="1479"/>
                  </a:cxn>
                  <a:cxn ang="0">
                    <a:pos x="2579" y="1391"/>
                  </a:cxn>
                  <a:cxn ang="0">
                    <a:pos x="2579" y="1331"/>
                  </a:cxn>
                  <a:cxn ang="0">
                    <a:pos x="2608" y="1273"/>
                  </a:cxn>
                  <a:cxn ang="0">
                    <a:pos x="2550" y="1213"/>
                  </a:cxn>
                  <a:cxn ang="0">
                    <a:pos x="2431" y="1064"/>
                  </a:cxn>
                  <a:cxn ang="0">
                    <a:pos x="2459" y="887"/>
                  </a:cxn>
                  <a:cxn ang="0">
                    <a:pos x="2341" y="827"/>
                  </a:cxn>
                  <a:cxn ang="0">
                    <a:pos x="2372" y="739"/>
                  </a:cxn>
                  <a:cxn ang="0">
                    <a:pos x="2520" y="650"/>
                  </a:cxn>
                  <a:cxn ang="0">
                    <a:pos x="2459" y="502"/>
                  </a:cxn>
                  <a:cxn ang="0">
                    <a:pos x="2431" y="414"/>
                  </a:cxn>
                  <a:cxn ang="0">
                    <a:pos x="2372" y="325"/>
                  </a:cxn>
                </a:cxnLst>
                <a:rect l="0" t="0" r="r" b="b"/>
                <a:pathLst>
                  <a:path w="2608" h="1893">
                    <a:moveTo>
                      <a:pt x="2372" y="266"/>
                    </a:moveTo>
                    <a:lnTo>
                      <a:pt x="2372" y="235"/>
                    </a:lnTo>
                    <a:lnTo>
                      <a:pt x="2313" y="177"/>
                    </a:lnTo>
                    <a:lnTo>
                      <a:pt x="2283" y="177"/>
                    </a:lnTo>
                    <a:lnTo>
                      <a:pt x="2252" y="146"/>
                    </a:lnTo>
                    <a:lnTo>
                      <a:pt x="2222" y="146"/>
                    </a:lnTo>
                    <a:lnTo>
                      <a:pt x="2194" y="116"/>
                    </a:lnTo>
                    <a:lnTo>
                      <a:pt x="2164" y="146"/>
                    </a:lnTo>
                    <a:lnTo>
                      <a:pt x="1630" y="146"/>
                    </a:lnTo>
                    <a:lnTo>
                      <a:pt x="1571" y="116"/>
                    </a:lnTo>
                    <a:lnTo>
                      <a:pt x="1423" y="116"/>
                    </a:lnTo>
                    <a:lnTo>
                      <a:pt x="1392" y="116"/>
                    </a:lnTo>
                    <a:lnTo>
                      <a:pt x="1364" y="146"/>
                    </a:lnTo>
                    <a:lnTo>
                      <a:pt x="1335" y="146"/>
                    </a:lnTo>
                    <a:lnTo>
                      <a:pt x="1304" y="177"/>
                    </a:lnTo>
                    <a:lnTo>
                      <a:pt x="1274" y="177"/>
                    </a:lnTo>
                    <a:lnTo>
                      <a:pt x="1274" y="146"/>
                    </a:lnTo>
                    <a:lnTo>
                      <a:pt x="1155" y="146"/>
                    </a:lnTo>
                    <a:lnTo>
                      <a:pt x="1097" y="89"/>
                    </a:lnTo>
                    <a:lnTo>
                      <a:pt x="1097" y="59"/>
                    </a:lnTo>
                    <a:lnTo>
                      <a:pt x="1067" y="28"/>
                    </a:lnTo>
                    <a:lnTo>
                      <a:pt x="1097" y="0"/>
                    </a:lnTo>
                    <a:lnTo>
                      <a:pt x="800" y="0"/>
                    </a:lnTo>
                    <a:lnTo>
                      <a:pt x="682" y="59"/>
                    </a:lnTo>
                    <a:lnTo>
                      <a:pt x="653" y="89"/>
                    </a:lnTo>
                    <a:lnTo>
                      <a:pt x="562" y="89"/>
                    </a:lnTo>
                    <a:lnTo>
                      <a:pt x="534" y="116"/>
                    </a:lnTo>
                    <a:lnTo>
                      <a:pt x="534" y="146"/>
                    </a:lnTo>
                    <a:lnTo>
                      <a:pt x="505" y="177"/>
                    </a:lnTo>
                    <a:lnTo>
                      <a:pt x="386" y="177"/>
                    </a:lnTo>
                    <a:lnTo>
                      <a:pt x="355" y="207"/>
                    </a:lnTo>
                    <a:lnTo>
                      <a:pt x="237" y="207"/>
                    </a:lnTo>
                    <a:lnTo>
                      <a:pt x="207" y="235"/>
                    </a:lnTo>
                    <a:lnTo>
                      <a:pt x="118" y="235"/>
                    </a:lnTo>
                    <a:lnTo>
                      <a:pt x="88" y="266"/>
                    </a:lnTo>
                    <a:lnTo>
                      <a:pt x="61" y="266"/>
                    </a:lnTo>
                    <a:lnTo>
                      <a:pt x="30" y="295"/>
                    </a:lnTo>
                    <a:lnTo>
                      <a:pt x="0" y="295"/>
                    </a:lnTo>
                    <a:lnTo>
                      <a:pt x="30" y="325"/>
                    </a:lnTo>
                    <a:lnTo>
                      <a:pt x="61" y="295"/>
                    </a:lnTo>
                    <a:lnTo>
                      <a:pt x="88" y="325"/>
                    </a:lnTo>
                    <a:lnTo>
                      <a:pt x="88" y="353"/>
                    </a:lnTo>
                    <a:lnTo>
                      <a:pt x="30" y="353"/>
                    </a:lnTo>
                    <a:lnTo>
                      <a:pt x="30" y="444"/>
                    </a:lnTo>
                    <a:lnTo>
                      <a:pt x="61" y="444"/>
                    </a:lnTo>
                    <a:lnTo>
                      <a:pt x="61" y="562"/>
                    </a:lnTo>
                    <a:lnTo>
                      <a:pt x="30" y="562"/>
                    </a:lnTo>
                    <a:lnTo>
                      <a:pt x="0" y="591"/>
                    </a:lnTo>
                    <a:lnTo>
                      <a:pt x="0" y="650"/>
                    </a:lnTo>
                    <a:lnTo>
                      <a:pt x="30" y="650"/>
                    </a:lnTo>
                    <a:lnTo>
                      <a:pt x="88" y="709"/>
                    </a:lnTo>
                    <a:lnTo>
                      <a:pt x="118" y="709"/>
                    </a:lnTo>
                    <a:lnTo>
                      <a:pt x="118" y="769"/>
                    </a:lnTo>
                    <a:lnTo>
                      <a:pt x="88" y="800"/>
                    </a:lnTo>
                    <a:lnTo>
                      <a:pt x="118" y="800"/>
                    </a:lnTo>
                    <a:lnTo>
                      <a:pt x="118" y="827"/>
                    </a:lnTo>
                    <a:lnTo>
                      <a:pt x="148" y="827"/>
                    </a:lnTo>
                    <a:lnTo>
                      <a:pt x="148" y="946"/>
                    </a:lnTo>
                    <a:lnTo>
                      <a:pt x="118" y="975"/>
                    </a:lnTo>
                    <a:lnTo>
                      <a:pt x="118" y="1006"/>
                    </a:lnTo>
                    <a:lnTo>
                      <a:pt x="148" y="1006"/>
                    </a:lnTo>
                    <a:lnTo>
                      <a:pt x="148" y="1064"/>
                    </a:lnTo>
                    <a:lnTo>
                      <a:pt x="179" y="1064"/>
                    </a:lnTo>
                    <a:lnTo>
                      <a:pt x="207" y="1094"/>
                    </a:lnTo>
                    <a:lnTo>
                      <a:pt x="207" y="1125"/>
                    </a:lnTo>
                    <a:lnTo>
                      <a:pt x="237" y="1125"/>
                    </a:lnTo>
                    <a:lnTo>
                      <a:pt x="237" y="1182"/>
                    </a:lnTo>
                    <a:lnTo>
                      <a:pt x="207" y="1213"/>
                    </a:lnTo>
                    <a:lnTo>
                      <a:pt x="207" y="1243"/>
                    </a:lnTo>
                    <a:lnTo>
                      <a:pt x="179" y="1273"/>
                    </a:lnTo>
                    <a:lnTo>
                      <a:pt x="237" y="1273"/>
                    </a:lnTo>
                    <a:lnTo>
                      <a:pt x="237" y="1243"/>
                    </a:lnTo>
                    <a:lnTo>
                      <a:pt x="298" y="1243"/>
                    </a:lnTo>
                    <a:lnTo>
                      <a:pt x="298" y="1273"/>
                    </a:lnTo>
                    <a:lnTo>
                      <a:pt x="325" y="1300"/>
                    </a:lnTo>
                    <a:lnTo>
                      <a:pt x="416" y="1300"/>
                    </a:lnTo>
                    <a:lnTo>
                      <a:pt x="444" y="1331"/>
                    </a:lnTo>
                    <a:lnTo>
                      <a:pt x="505" y="1331"/>
                    </a:lnTo>
                    <a:lnTo>
                      <a:pt x="505" y="1361"/>
                    </a:lnTo>
                    <a:lnTo>
                      <a:pt x="593" y="1361"/>
                    </a:lnTo>
                    <a:lnTo>
                      <a:pt x="593" y="1391"/>
                    </a:lnTo>
                    <a:lnTo>
                      <a:pt x="534" y="1420"/>
                    </a:lnTo>
                    <a:lnTo>
                      <a:pt x="562" y="1420"/>
                    </a:lnTo>
                    <a:lnTo>
                      <a:pt x="593" y="1450"/>
                    </a:lnTo>
                    <a:lnTo>
                      <a:pt x="623" y="1450"/>
                    </a:lnTo>
                    <a:lnTo>
                      <a:pt x="653" y="1479"/>
                    </a:lnTo>
                    <a:lnTo>
                      <a:pt x="653" y="1509"/>
                    </a:lnTo>
                    <a:lnTo>
                      <a:pt x="682" y="1538"/>
                    </a:lnTo>
                    <a:lnTo>
                      <a:pt x="712" y="1509"/>
                    </a:lnTo>
                    <a:lnTo>
                      <a:pt x="741" y="1509"/>
                    </a:lnTo>
                    <a:lnTo>
                      <a:pt x="771" y="1479"/>
                    </a:lnTo>
                    <a:lnTo>
                      <a:pt x="741" y="1450"/>
                    </a:lnTo>
                    <a:lnTo>
                      <a:pt x="741" y="1420"/>
                    </a:lnTo>
                    <a:lnTo>
                      <a:pt x="771" y="1420"/>
                    </a:lnTo>
                    <a:lnTo>
                      <a:pt x="800" y="1450"/>
                    </a:lnTo>
                    <a:lnTo>
                      <a:pt x="830" y="1450"/>
                    </a:lnTo>
                    <a:lnTo>
                      <a:pt x="860" y="1479"/>
                    </a:lnTo>
                    <a:lnTo>
                      <a:pt x="948" y="1479"/>
                    </a:lnTo>
                    <a:lnTo>
                      <a:pt x="948" y="1538"/>
                    </a:lnTo>
                    <a:lnTo>
                      <a:pt x="978" y="1568"/>
                    </a:lnTo>
                    <a:lnTo>
                      <a:pt x="1008" y="1568"/>
                    </a:lnTo>
                    <a:lnTo>
                      <a:pt x="1037" y="1538"/>
                    </a:lnTo>
                    <a:lnTo>
                      <a:pt x="1067" y="1568"/>
                    </a:lnTo>
                    <a:lnTo>
                      <a:pt x="1097" y="1568"/>
                    </a:lnTo>
                    <a:lnTo>
                      <a:pt x="1097" y="1598"/>
                    </a:lnTo>
                    <a:lnTo>
                      <a:pt x="1185" y="1598"/>
                    </a:lnTo>
                    <a:lnTo>
                      <a:pt x="1185" y="1656"/>
                    </a:lnTo>
                    <a:lnTo>
                      <a:pt x="1216" y="1656"/>
                    </a:lnTo>
                    <a:lnTo>
                      <a:pt x="1246" y="1686"/>
                    </a:lnTo>
                    <a:lnTo>
                      <a:pt x="1246" y="1716"/>
                    </a:lnTo>
                    <a:lnTo>
                      <a:pt x="1304" y="1716"/>
                    </a:lnTo>
                    <a:lnTo>
                      <a:pt x="1304" y="1775"/>
                    </a:lnTo>
                    <a:lnTo>
                      <a:pt x="1364" y="1747"/>
                    </a:lnTo>
                    <a:lnTo>
                      <a:pt x="1364" y="1716"/>
                    </a:lnTo>
                    <a:lnTo>
                      <a:pt x="1423" y="1716"/>
                    </a:lnTo>
                    <a:lnTo>
                      <a:pt x="1483" y="1775"/>
                    </a:lnTo>
                    <a:lnTo>
                      <a:pt x="1511" y="1775"/>
                    </a:lnTo>
                    <a:lnTo>
                      <a:pt x="1511" y="1804"/>
                    </a:lnTo>
                    <a:lnTo>
                      <a:pt x="1542" y="1834"/>
                    </a:lnTo>
                    <a:lnTo>
                      <a:pt x="1571" y="1834"/>
                    </a:lnTo>
                    <a:lnTo>
                      <a:pt x="1630" y="1775"/>
                    </a:lnTo>
                    <a:lnTo>
                      <a:pt x="1749" y="1775"/>
                    </a:lnTo>
                    <a:lnTo>
                      <a:pt x="1749" y="1747"/>
                    </a:lnTo>
                    <a:lnTo>
                      <a:pt x="1808" y="1804"/>
                    </a:lnTo>
                    <a:lnTo>
                      <a:pt x="1867" y="1747"/>
                    </a:lnTo>
                    <a:lnTo>
                      <a:pt x="2015" y="1747"/>
                    </a:lnTo>
                    <a:lnTo>
                      <a:pt x="2045" y="1775"/>
                    </a:lnTo>
                    <a:lnTo>
                      <a:pt x="2076" y="1775"/>
                    </a:lnTo>
                    <a:lnTo>
                      <a:pt x="2164" y="1865"/>
                    </a:lnTo>
                    <a:lnTo>
                      <a:pt x="2252" y="1865"/>
                    </a:lnTo>
                    <a:lnTo>
                      <a:pt x="2283" y="1893"/>
                    </a:lnTo>
                    <a:lnTo>
                      <a:pt x="2313" y="1893"/>
                    </a:lnTo>
                    <a:lnTo>
                      <a:pt x="2313" y="1865"/>
                    </a:lnTo>
                    <a:lnTo>
                      <a:pt x="2283" y="1834"/>
                    </a:lnTo>
                    <a:lnTo>
                      <a:pt x="2283" y="1775"/>
                    </a:lnTo>
                    <a:lnTo>
                      <a:pt x="2252" y="1747"/>
                    </a:lnTo>
                    <a:lnTo>
                      <a:pt x="2252" y="1716"/>
                    </a:lnTo>
                    <a:lnTo>
                      <a:pt x="2283" y="1686"/>
                    </a:lnTo>
                    <a:lnTo>
                      <a:pt x="2283" y="1656"/>
                    </a:lnTo>
                    <a:lnTo>
                      <a:pt x="2459" y="1479"/>
                    </a:lnTo>
                    <a:lnTo>
                      <a:pt x="2490" y="1479"/>
                    </a:lnTo>
                    <a:lnTo>
                      <a:pt x="2550" y="1420"/>
                    </a:lnTo>
                    <a:lnTo>
                      <a:pt x="2579" y="1420"/>
                    </a:lnTo>
                    <a:lnTo>
                      <a:pt x="2579" y="1391"/>
                    </a:lnTo>
                    <a:lnTo>
                      <a:pt x="2608" y="1391"/>
                    </a:lnTo>
                    <a:lnTo>
                      <a:pt x="2608" y="1361"/>
                    </a:lnTo>
                    <a:lnTo>
                      <a:pt x="2579" y="1331"/>
                    </a:lnTo>
                    <a:lnTo>
                      <a:pt x="2579" y="1300"/>
                    </a:lnTo>
                    <a:lnTo>
                      <a:pt x="2608" y="1300"/>
                    </a:lnTo>
                    <a:lnTo>
                      <a:pt x="2608" y="1273"/>
                    </a:lnTo>
                    <a:lnTo>
                      <a:pt x="2579" y="1273"/>
                    </a:lnTo>
                    <a:lnTo>
                      <a:pt x="2550" y="1243"/>
                    </a:lnTo>
                    <a:lnTo>
                      <a:pt x="2550" y="1213"/>
                    </a:lnTo>
                    <a:lnTo>
                      <a:pt x="2459" y="1125"/>
                    </a:lnTo>
                    <a:lnTo>
                      <a:pt x="2459" y="1064"/>
                    </a:lnTo>
                    <a:lnTo>
                      <a:pt x="2431" y="1064"/>
                    </a:lnTo>
                    <a:lnTo>
                      <a:pt x="2431" y="975"/>
                    </a:lnTo>
                    <a:lnTo>
                      <a:pt x="2459" y="946"/>
                    </a:lnTo>
                    <a:lnTo>
                      <a:pt x="2459" y="887"/>
                    </a:lnTo>
                    <a:lnTo>
                      <a:pt x="2431" y="857"/>
                    </a:lnTo>
                    <a:lnTo>
                      <a:pt x="2372" y="857"/>
                    </a:lnTo>
                    <a:lnTo>
                      <a:pt x="2341" y="827"/>
                    </a:lnTo>
                    <a:lnTo>
                      <a:pt x="2313" y="827"/>
                    </a:lnTo>
                    <a:lnTo>
                      <a:pt x="2372" y="769"/>
                    </a:lnTo>
                    <a:lnTo>
                      <a:pt x="2372" y="739"/>
                    </a:lnTo>
                    <a:lnTo>
                      <a:pt x="2401" y="709"/>
                    </a:lnTo>
                    <a:lnTo>
                      <a:pt x="2459" y="709"/>
                    </a:lnTo>
                    <a:lnTo>
                      <a:pt x="2520" y="650"/>
                    </a:lnTo>
                    <a:lnTo>
                      <a:pt x="2490" y="621"/>
                    </a:lnTo>
                    <a:lnTo>
                      <a:pt x="2490" y="532"/>
                    </a:lnTo>
                    <a:lnTo>
                      <a:pt x="2459" y="502"/>
                    </a:lnTo>
                    <a:lnTo>
                      <a:pt x="2459" y="472"/>
                    </a:lnTo>
                    <a:lnTo>
                      <a:pt x="2431" y="444"/>
                    </a:lnTo>
                    <a:lnTo>
                      <a:pt x="2431" y="414"/>
                    </a:lnTo>
                    <a:lnTo>
                      <a:pt x="2401" y="414"/>
                    </a:lnTo>
                    <a:lnTo>
                      <a:pt x="2401" y="353"/>
                    </a:lnTo>
                    <a:lnTo>
                      <a:pt x="2372" y="325"/>
                    </a:lnTo>
                    <a:lnTo>
                      <a:pt x="2372" y="266"/>
                    </a:lnTo>
                    <a:close/>
                  </a:path>
                </a:pathLst>
              </a:custGeom>
              <a:solidFill>
                <a:srgbClr val="7FC543"/>
              </a:solidFill>
              <a:ln w="9525">
                <a:noFill/>
                <a:round/>
                <a:headEnd/>
                <a:tailEnd/>
              </a:ln>
            </p:spPr>
            <p:txBody>
              <a:bodyPr/>
              <a:lstStyle/>
              <a:p>
                <a:endParaRPr lang="en-GB"/>
              </a:p>
            </p:txBody>
          </p:sp>
          <p:sp>
            <p:nvSpPr>
              <p:cNvPr id="15380" name="Freeform 20"/>
              <p:cNvSpPr>
                <a:spLocks/>
              </p:cNvSpPr>
              <p:nvPr/>
            </p:nvSpPr>
            <p:spPr bwMode="auto">
              <a:xfrm>
                <a:off x="4005" y="2335"/>
                <a:ext cx="1186" cy="658"/>
              </a:xfrm>
              <a:custGeom>
                <a:avLst/>
                <a:gdLst/>
                <a:ahLst/>
                <a:cxnLst>
                  <a:cxn ang="0">
                    <a:pos x="445" y="473"/>
                  </a:cxn>
                  <a:cxn ang="0">
                    <a:pos x="445" y="620"/>
                  </a:cxn>
                  <a:cxn ang="0">
                    <a:pos x="149" y="975"/>
                  </a:cxn>
                  <a:cxn ang="0">
                    <a:pos x="60" y="1183"/>
                  </a:cxn>
                  <a:cxn ang="0">
                    <a:pos x="207" y="1390"/>
                  </a:cxn>
                  <a:cxn ang="0">
                    <a:pos x="681" y="1449"/>
                  </a:cxn>
                  <a:cxn ang="0">
                    <a:pos x="1067" y="1449"/>
                  </a:cxn>
                  <a:cxn ang="0">
                    <a:pos x="1393" y="1272"/>
                  </a:cxn>
                  <a:cxn ang="0">
                    <a:pos x="1690" y="1420"/>
                  </a:cxn>
                  <a:cxn ang="0">
                    <a:pos x="1897" y="1597"/>
                  </a:cxn>
                  <a:cxn ang="0">
                    <a:pos x="2103" y="1804"/>
                  </a:cxn>
                  <a:cxn ang="0">
                    <a:pos x="2253" y="2013"/>
                  </a:cxn>
                  <a:cxn ang="0">
                    <a:pos x="1955" y="1982"/>
                  </a:cxn>
                  <a:cxn ang="0">
                    <a:pos x="1837" y="2131"/>
                  </a:cxn>
                  <a:cxn ang="0">
                    <a:pos x="1778" y="2338"/>
                  </a:cxn>
                  <a:cxn ang="0">
                    <a:pos x="2046" y="2277"/>
                  </a:cxn>
                  <a:cxn ang="0">
                    <a:pos x="2074" y="2249"/>
                  </a:cxn>
                  <a:cxn ang="0">
                    <a:pos x="2192" y="2189"/>
                  </a:cxn>
                  <a:cxn ang="0">
                    <a:pos x="2371" y="1922"/>
                  </a:cxn>
                  <a:cxn ang="0">
                    <a:pos x="2667" y="1894"/>
                  </a:cxn>
                  <a:cxn ang="0">
                    <a:pos x="2815" y="1894"/>
                  </a:cxn>
                  <a:cxn ang="0">
                    <a:pos x="2667" y="1982"/>
                  </a:cxn>
                  <a:cxn ang="0">
                    <a:pos x="2963" y="2070"/>
                  </a:cxn>
                  <a:cxn ang="0">
                    <a:pos x="3170" y="2159"/>
                  </a:cxn>
                  <a:cxn ang="0">
                    <a:pos x="2934" y="2249"/>
                  </a:cxn>
                  <a:cxn ang="0">
                    <a:pos x="3113" y="2367"/>
                  </a:cxn>
                  <a:cxn ang="0">
                    <a:pos x="3170" y="2604"/>
                  </a:cxn>
                  <a:cxn ang="0">
                    <a:pos x="3496" y="2486"/>
                  </a:cxn>
                  <a:cxn ang="0">
                    <a:pos x="3941" y="2426"/>
                  </a:cxn>
                  <a:cxn ang="0">
                    <a:pos x="3793" y="2308"/>
                  </a:cxn>
                  <a:cxn ang="0">
                    <a:pos x="3557" y="2308"/>
                  </a:cxn>
                  <a:cxn ang="0">
                    <a:pos x="3408" y="2131"/>
                  </a:cxn>
                  <a:cxn ang="0">
                    <a:pos x="3170" y="2040"/>
                  </a:cxn>
                  <a:cxn ang="0">
                    <a:pos x="3350" y="2040"/>
                  </a:cxn>
                  <a:cxn ang="0">
                    <a:pos x="3557" y="1952"/>
                  </a:cxn>
                  <a:cxn ang="0">
                    <a:pos x="3764" y="1863"/>
                  </a:cxn>
                  <a:cxn ang="0">
                    <a:pos x="4059" y="1804"/>
                  </a:cxn>
                  <a:cxn ang="0">
                    <a:pos x="4326" y="1657"/>
                  </a:cxn>
                  <a:cxn ang="0">
                    <a:pos x="4742" y="1390"/>
                  </a:cxn>
                  <a:cxn ang="0">
                    <a:pos x="4682" y="1123"/>
                  </a:cxn>
                  <a:cxn ang="0">
                    <a:pos x="4651" y="916"/>
                  </a:cxn>
                  <a:cxn ang="0">
                    <a:pos x="4387" y="828"/>
                  </a:cxn>
                  <a:cxn ang="0">
                    <a:pos x="4059" y="738"/>
                  </a:cxn>
                  <a:cxn ang="0">
                    <a:pos x="3734" y="679"/>
                  </a:cxn>
                  <a:cxn ang="0">
                    <a:pos x="3438" y="531"/>
                  </a:cxn>
                  <a:cxn ang="0">
                    <a:pos x="3259" y="354"/>
                  </a:cxn>
                  <a:cxn ang="0">
                    <a:pos x="3022" y="236"/>
                  </a:cxn>
                  <a:cxn ang="0">
                    <a:pos x="2994" y="27"/>
                  </a:cxn>
                  <a:cxn ang="0">
                    <a:pos x="2548" y="57"/>
                  </a:cxn>
                  <a:cxn ang="0">
                    <a:pos x="2192" y="118"/>
                  </a:cxn>
                  <a:cxn ang="0">
                    <a:pos x="2133" y="354"/>
                  </a:cxn>
                  <a:cxn ang="0">
                    <a:pos x="1867" y="264"/>
                  </a:cxn>
                  <a:cxn ang="0">
                    <a:pos x="1660" y="264"/>
                  </a:cxn>
                  <a:cxn ang="0">
                    <a:pos x="1423" y="236"/>
                  </a:cxn>
                  <a:cxn ang="0">
                    <a:pos x="888" y="146"/>
                  </a:cxn>
                  <a:cxn ang="0">
                    <a:pos x="504" y="175"/>
                  </a:cxn>
                </a:cxnLst>
                <a:rect l="0" t="0" r="r" b="b"/>
                <a:pathLst>
                  <a:path w="4742" h="2633">
                    <a:moveTo>
                      <a:pt x="474" y="206"/>
                    </a:moveTo>
                    <a:lnTo>
                      <a:pt x="445" y="236"/>
                    </a:lnTo>
                    <a:lnTo>
                      <a:pt x="325" y="236"/>
                    </a:lnTo>
                    <a:lnTo>
                      <a:pt x="325" y="264"/>
                    </a:lnTo>
                    <a:lnTo>
                      <a:pt x="325" y="325"/>
                    </a:lnTo>
                    <a:lnTo>
                      <a:pt x="416" y="413"/>
                    </a:lnTo>
                    <a:lnTo>
                      <a:pt x="416" y="443"/>
                    </a:lnTo>
                    <a:lnTo>
                      <a:pt x="445" y="473"/>
                    </a:lnTo>
                    <a:lnTo>
                      <a:pt x="474" y="473"/>
                    </a:lnTo>
                    <a:lnTo>
                      <a:pt x="474" y="500"/>
                    </a:lnTo>
                    <a:lnTo>
                      <a:pt x="445" y="500"/>
                    </a:lnTo>
                    <a:lnTo>
                      <a:pt x="445" y="531"/>
                    </a:lnTo>
                    <a:lnTo>
                      <a:pt x="474" y="561"/>
                    </a:lnTo>
                    <a:lnTo>
                      <a:pt x="474" y="591"/>
                    </a:lnTo>
                    <a:lnTo>
                      <a:pt x="445" y="591"/>
                    </a:lnTo>
                    <a:lnTo>
                      <a:pt x="445" y="620"/>
                    </a:lnTo>
                    <a:lnTo>
                      <a:pt x="416" y="620"/>
                    </a:lnTo>
                    <a:lnTo>
                      <a:pt x="356" y="679"/>
                    </a:lnTo>
                    <a:lnTo>
                      <a:pt x="325" y="679"/>
                    </a:lnTo>
                    <a:lnTo>
                      <a:pt x="149" y="856"/>
                    </a:lnTo>
                    <a:lnTo>
                      <a:pt x="149" y="886"/>
                    </a:lnTo>
                    <a:lnTo>
                      <a:pt x="118" y="916"/>
                    </a:lnTo>
                    <a:lnTo>
                      <a:pt x="118" y="947"/>
                    </a:lnTo>
                    <a:lnTo>
                      <a:pt x="149" y="975"/>
                    </a:lnTo>
                    <a:lnTo>
                      <a:pt x="149" y="1034"/>
                    </a:lnTo>
                    <a:lnTo>
                      <a:pt x="179" y="1065"/>
                    </a:lnTo>
                    <a:lnTo>
                      <a:pt x="179" y="1093"/>
                    </a:lnTo>
                    <a:lnTo>
                      <a:pt x="149" y="1093"/>
                    </a:lnTo>
                    <a:lnTo>
                      <a:pt x="118" y="1065"/>
                    </a:lnTo>
                    <a:lnTo>
                      <a:pt x="118" y="1093"/>
                    </a:lnTo>
                    <a:lnTo>
                      <a:pt x="60" y="1154"/>
                    </a:lnTo>
                    <a:lnTo>
                      <a:pt x="60" y="1183"/>
                    </a:lnTo>
                    <a:lnTo>
                      <a:pt x="0" y="1241"/>
                    </a:lnTo>
                    <a:lnTo>
                      <a:pt x="0" y="1302"/>
                    </a:lnTo>
                    <a:lnTo>
                      <a:pt x="30" y="1302"/>
                    </a:lnTo>
                    <a:lnTo>
                      <a:pt x="60" y="1302"/>
                    </a:lnTo>
                    <a:lnTo>
                      <a:pt x="60" y="1329"/>
                    </a:lnTo>
                    <a:lnTo>
                      <a:pt x="88" y="1329"/>
                    </a:lnTo>
                    <a:lnTo>
                      <a:pt x="149" y="1390"/>
                    </a:lnTo>
                    <a:lnTo>
                      <a:pt x="207" y="1390"/>
                    </a:lnTo>
                    <a:lnTo>
                      <a:pt x="207" y="1449"/>
                    </a:lnTo>
                    <a:lnTo>
                      <a:pt x="238" y="1420"/>
                    </a:lnTo>
                    <a:lnTo>
                      <a:pt x="267" y="1420"/>
                    </a:lnTo>
                    <a:lnTo>
                      <a:pt x="297" y="1390"/>
                    </a:lnTo>
                    <a:lnTo>
                      <a:pt x="325" y="1420"/>
                    </a:lnTo>
                    <a:lnTo>
                      <a:pt x="416" y="1420"/>
                    </a:lnTo>
                    <a:lnTo>
                      <a:pt x="445" y="1449"/>
                    </a:lnTo>
                    <a:lnTo>
                      <a:pt x="681" y="1449"/>
                    </a:lnTo>
                    <a:lnTo>
                      <a:pt x="681" y="1479"/>
                    </a:lnTo>
                    <a:lnTo>
                      <a:pt x="711" y="1479"/>
                    </a:lnTo>
                    <a:lnTo>
                      <a:pt x="770" y="1538"/>
                    </a:lnTo>
                    <a:lnTo>
                      <a:pt x="770" y="1508"/>
                    </a:lnTo>
                    <a:lnTo>
                      <a:pt x="830" y="1508"/>
                    </a:lnTo>
                    <a:lnTo>
                      <a:pt x="830" y="1479"/>
                    </a:lnTo>
                    <a:lnTo>
                      <a:pt x="860" y="1449"/>
                    </a:lnTo>
                    <a:lnTo>
                      <a:pt x="1067" y="1449"/>
                    </a:lnTo>
                    <a:lnTo>
                      <a:pt x="1125" y="1390"/>
                    </a:lnTo>
                    <a:lnTo>
                      <a:pt x="1125" y="1360"/>
                    </a:lnTo>
                    <a:lnTo>
                      <a:pt x="1185" y="1360"/>
                    </a:lnTo>
                    <a:lnTo>
                      <a:pt x="1216" y="1329"/>
                    </a:lnTo>
                    <a:lnTo>
                      <a:pt x="1244" y="1329"/>
                    </a:lnTo>
                    <a:lnTo>
                      <a:pt x="1244" y="1302"/>
                    </a:lnTo>
                    <a:lnTo>
                      <a:pt x="1393" y="1302"/>
                    </a:lnTo>
                    <a:lnTo>
                      <a:pt x="1393" y="1272"/>
                    </a:lnTo>
                    <a:lnTo>
                      <a:pt x="1511" y="1272"/>
                    </a:lnTo>
                    <a:lnTo>
                      <a:pt x="1511" y="1302"/>
                    </a:lnTo>
                    <a:lnTo>
                      <a:pt x="1541" y="1302"/>
                    </a:lnTo>
                    <a:lnTo>
                      <a:pt x="1600" y="1360"/>
                    </a:lnTo>
                    <a:lnTo>
                      <a:pt x="1660" y="1360"/>
                    </a:lnTo>
                    <a:lnTo>
                      <a:pt x="1660" y="1390"/>
                    </a:lnTo>
                    <a:lnTo>
                      <a:pt x="1690" y="1360"/>
                    </a:lnTo>
                    <a:lnTo>
                      <a:pt x="1690" y="1420"/>
                    </a:lnTo>
                    <a:lnTo>
                      <a:pt x="1718" y="1390"/>
                    </a:lnTo>
                    <a:lnTo>
                      <a:pt x="1778" y="1390"/>
                    </a:lnTo>
                    <a:lnTo>
                      <a:pt x="1837" y="1449"/>
                    </a:lnTo>
                    <a:lnTo>
                      <a:pt x="1867" y="1420"/>
                    </a:lnTo>
                    <a:lnTo>
                      <a:pt x="1897" y="1479"/>
                    </a:lnTo>
                    <a:lnTo>
                      <a:pt x="1926" y="1508"/>
                    </a:lnTo>
                    <a:lnTo>
                      <a:pt x="1897" y="1538"/>
                    </a:lnTo>
                    <a:lnTo>
                      <a:pt x="1897" y="1597"/>
                    </a:lnTo>
                    <a:lnTo>
                      <a:pt x="1926" y="1627"/>
                    </a:lnTo>
                    <a:lnTo>
                      <a:pt x="1955" y="1627"/>
                    </a:lnTo>
                    <a:lnTo>
                      <a:pt x="1955" y="1657"/>
                    </a:lnTo>
                    <a:lnTo>
                      <a:pt x="1985" y="1657"/>
                    </a:lnTo>
                    <a:lnTo>
                      <a:pt x="2015" y="1685"/>
                    </a:lnTo>
                    <a:lnTo>
                      <a:pt x="2015" y="1775"/>
                    </a:lnTo>
                    <a:lnTo>
                      <a:pt x="2046" y="1804"/>
                    </a:lnTo>
                    <a:lnTo>
                      <a:pt x="2103" y="1804"/>
                    </a:lnTo>
                    <a:lnTo>
                      <a:pt x="2133" y="1833"/>
                    </a:lnTo>
                    <a:lnTo>
                      <a:pt x="2133" y="1922"/>
                    </a:lnTo>
                    <a:lnTo>
                      <a:pt x="2164" y="1922"/>
                    </a:lnTo>
                    <a:lnTo>
                      <a:pt x="2164" y="1952"/>
                    </a:lnTo>
                    <a:lnTo>
                      <a:pt x="2192" y="1952"/>
                    </a:lnTo>
                    <a:lnTo>
                      <a:pt x="2192" y="1982"/>
                    </a:lnTo>
                    <a:lnTo>
                      <a:pt x="2222" y="1982"/>
                    </a:lnTo>
                    <a:lnTo>
                      <a:pt x="2253" y="2013"/>
                    </a:lnTo>
                    <a:lnTo>
                      <a:pt x="2222" y="2013"/>
                    </a:lnTo>
                    <a:lnTo>
                      <a:pt x="2192" y="1982"/>
                    </a:lnTo>
                    <a:lnTo>
                      <a:pt x="2133" y="1982"/>
                    </a:lnTo>
                    <a:lnTo>
                      <a:pt x="2103" y="1952"/>
                    </a:lnTo>
                    <a:lnTo>
                      <a:pt x="2074" y="1952"/>
                    </a:lnTo>
                    <a:lnTo>
                      <a:pt x="2074" y="1982"/>
                    </a:lnTo>
                    <a:lnTo>
                      <a:pt x="2015" y="1922"/>
                    </a:lnTo>
                    <a:lnTo>
                      <a:pt x="1955" y="1982"/>
                    </a:lnTo>
                    <a:lnTo>
                      <a:pt x="1955" y="1922"/>
                    </a:lnTo>
                    <a:lnTo>
                      <a:pt x="1926" y="1922"/>
                    </a:lnTo>
                    <a:lnTo>
                      <a:pt x="1897" y="1952"/>
                    </a:lnTo>
                    <a:lnTo>
                      <a:pt x="1867" y="1952"/>
                    </a:lnTo>
                    <a:lnTo>
                      <a:pt x="1867" y="1982"/>
                    </a:lnTo>
                    <a:lnTo>
                      <a:pt x="1897" y="1982"/>
                    </a:lnTo>
                    <a:lnTo>
                      <a:pt x="1897" y="2070"/>
                    </a:lnTo>
                    <a:lnTo>
                      <a:pt x="1837" y="2131"/>
                    </a:lnTo>
                    <a:lnTo>
                      <a:pt x="1837" y="2159"/>
                    </a:lnTo>
                    <a:lnTo>
                      <a:pt x="1808" y="2189"/>
                    </a:lnTo>
                    <a:lnTo>
                      <a:pt x="1778" y="2189"/>
                    </a:lnTo>
                    <a:lnTo>
                      <a:pt x="1778" y="2219"/>
                    </a:lnTo>
                    <a:lnTo>
                      <a:pt x="1808" y="2249"/>
                    </a:lnTo>
                    <a:lnTo>
                      <a:pt x="1748" y="2249"/>
                    </a:lnTo>
                    <a:lnTo>
                      <a:pt x="1718" y="2277"/>
                    </a:lnTo>
                    <a:lnTo>
                      <a:pt x="1778" y="2338"/>
                    </a:lnTo>
                    <a:lnTo>
                      <a:pt x="1808" y="2338"/>
                    </a:lnTo>
                    <a:lnTo>
                      <a:pt x="1867" y="2367"/>
                    </a:lnTo>
                    <a:lnTo>
                      <a:pt x="1867" y="2338"/>
                    </a:lnTo>
                    <a:lnTo>
                      <a:pt x="1926" y="2338"/>
                    </a:lnTo>
                    <a:lnTo>
                      <a:pt x="1955" y="2308"/>
                    </a:lnTo>
                    <a:lnTo>
                      <a:pt x="1985" y="2308"/>
                    </a:lnTo>
                    <a:lnTo>
                      <a:pt x="1985" y="2277"/>
                    </a:lnTo>
                    <a:lnTo>
                      <a:pt x="2046" y="2277"/>
                    </a:lnTo>
                    <a:lnTo>
                      <a:pt x="2046" y="2308"/>
                    </a:lnTo>
                    <a:lnTo>
                      <a:pt x="2103" y="2308"/>
                    </a:lnTo>
                    <a:lnTo>
                      <a:pt x="2103" y="2367"/>
                    </a:lnTo>
                    <a:lnTo>
                      <a:pt x="2133" y="2367"/>
                    </a:lnTo>
                    <a:lnTo>
                      <a:pt x="2133" y="2277"/>
                    </a:lnTo>
                    <a:lnTo>
                      <a:pt x="2103" y="2277"/>
                    </a:lnTo>
                    <a:lnTo>
                      <a:pt x="2103" y="2249"/>
                    </a:lnTo>
                    <a:lnTo>
                      <a:pt x="2074" y="2249"/>
                    </a:lnTo>
                    <a:lnTo>
                      <a:pt x="2074" y="2219"/>
                    </a:lnTo>
                    <a:lnTo>
                      <a:pt x="2103" y="2189"/>
                    </a:lnTo>
                    <a:lnTo>
                      <a:pt x="2103" y="2219"/>
                    </a:lnTo>
                    <a:lnTo>
                      <a:pt x="2133" y="2219"/>
                    </a:lnTo>
                    <a:lnTo>
                      <a:pt x="2133" y="2189"/>
                    </a:lnTo>
                    <a:lnTo>
                      <a:pt x="2164" y="2189"/>
                    </a:lnTo>
                    <a:lnTo>
                      <a:pt x="2192" y="2159"/>
                    </a:lnTo>
                    <a:lnTo>
                      <a:pt x="2192" y="2189"/>
                    </a:lnTo>
                    <a:lnTo>
                      <a:pt x="2283" y="2101"/>
                    </a:lnTo>
                    <a:lnTo>
                      <a:pt x="2283" y="2040"/>
                    </a:lnTo>
                    <a:lnTo>
                      <a:pt x="2310" y="2070"/>
                    </a:lnTo>
                    <a:lnTo>
                      <a:pt x="2310" y="2040"/>
                    </a:lnTo>
                    <a:lnTo>
                      <a:pt x="2340" y="2013"/>
                    </a:lnTo>
                    <a:lnTo>
                      <a:pt x="2340" y="1982"/>
                    </a:lnTo>
                    <a:lnTo>
                      <a:pt x="2371" y="1952"/>
                    </a:lnTo>
                    <a:lnTo>
                      <a:pt x="2371" y="1922"/>
                    </a:lnTo>
                    <a:lnTo>
                      <a:pt x="2401" y="1894"/>
                    </a:lnTo>
                    <a:lnTo>
                      <a:pt x="2520" y="1894"/>
                    </a:lnTo>
                    <a:lnTo>
                      <a:pt x="2548" y="1863"/>
                    </a:lnTo>
                    <a:lnTo>
                      <a:pt x="2548" y="1833"/>
                    </a:lnTo>
                    <a:lnTo>
                      <a:pt x="2578" y="1833"/>
                    </a:lnTo>
                    <a:lnTo>
                      <a:pt x="2548" y="1863"/>
                    </a:lnTo>
                    <a:lnTo>
                      <a:pt x="2578" y="1894"/>
                    </a:lnTo>
                    <a:lnTo>
                      <a:pt x="2667" y="1894"/>
                    </a:lnTo>
                    <a:lnTo>
                      <a:pt x="2667" y="1863"/>
                    </a:lnTo>
                    <a:lnTo>
                      <a:pt x="2638" y="1833"/>
                    </a:lnTo>
                    <a:lnTo>
                      <a:pt x="2667" y="1804"/>
                    </a:lnTo>
                    <a:lnTo>
                      <a:pt x="2667" y="1863"/>
                    </a:lnTo>
                    <a:lnTo>
                      <a:pt x="2697" y="1894"/>
                    </a:lnTo>
                    <a:lnTo>
                      <a:pt x="2756" y="1894"/>
                    </a:lnTo>
                    <a:lnTo>
                      <a:pt x="2785" y="1922"/>
                    </a:lnTo>
                    <a:lnTo>
                      <a:pt x="2815" y="1894"/>
                    </a:lnTo>
                    <a:lnTo>
                      <a:pt x="2845" y="1894"/>
                    </a:lnTo>
                    <a:lnTo>
                      <a:pt x="2785" y="1952"/>
                    </a:lnTo>
                    <a:lnTo>
                      <a:pt x="2756" y="1922"/>
                    </a:lnTo>
                    <a:lnTo>
                      <a:pt x="2638" y="1922"/>
                    </a:lnTo>
                    <a:lnTo>
                      <a:pt x="2667" y="1952"/>
                    </a:lnTo>
                    <a:lnTo>
                      <a:pt x="2697" y="1952"/>
                    </a:lnTo>
                    <a:lnTo>
                      <a:pt x="2697" y="1982"/>
                    </a:lnTo>
                    <a:lnTo>
                      <a:pt x="2667" y="1982"/>
                    </a:lnTo>
                    <a:lnTo>
                      <a:pt x="2697" y="2013"/>
                    </a:lnTo>
                    <a:lnTo>
                      <a:pt x="2727" y="2013"/>
                    </a:lnTo>
                    <a:lnTo>
                      <a:pt x="2727" y="2040"/>
                    </a:lnTo>
                    <a:lnTo>
                      <a:pt x="2785" y="2040"/>
                    </a:lnTo>
                    <a:lnTo>
                      <a:pt x="2815" y="2070"/>
                    </a:lnTo>
                    <a:lnTo>
                      <a:pt x="2875" y="2070"/>
                    </a:lnTo>
                    <a:lnTo>
                      <a:pt x="2904" y="2040"/>
                    </a:lnTo>
                    <a:lnTo>
                      <a:pt x="2963" y="2070"/>
                    </a:lnTo>
                    <a:lnTo>
                      <a:pt x="2994" y="2040"/>
                    </a:lnTo>
                    <a:lnTo>
                      <a:pt x="3022" y="2040"/>
                    </a:lnTo>
                    <a:lnTo>
                      <a:pt x="3052" y="2070"/>
                    </a:lnTo>
                    <a:lnTo>
                      <a:pt x="3113" y="2070"/>
                    </a:lnTo>
                    <a:lnTo>
                      <a:pt x="3140" y="2040"/>
                    </a:lnTo>
                    <a:lnTo>
                      <a:pt x="3140" y="2070"/>
                    </a:lnTo>
                    <a:lnTo>
                      <a:pt x="3201" y="2131"/>
                    </a:lnTo>
                    <a:lnTo>
                      <a:pt x="3170" y="2159"/>
                    </a:lnTo>
                    <a:lnTo>
                      <a:pt x="3140" y="2131"/>
                    </a:lnTo>
                    <a:lnTo>
                      <a:pt x="3113" y="2159"/>
                    </a:lnTo>
                    <a:lnTo>
                      <a:pt x="3082" y="2159"/>
                    </a:lnTo>
                    <a:lnTo>
                      <a:pt x="3052" y="2189"/>
                    </a:lnTo>
                    <a:lnTo>
                      <a:pt x="3022" y="2189"/>
                    </a:lnTo>
                    <a:lnTo>
                      <a:pt x="2963" y="2219"/>
                    </a:lnTo>
                    <a:lnTo>
                      <a:pt x="2963" y="2249"/>
                    </a:lnTo>
                    <a:lnTo>
                      <a:pt x="2934" y="2249"/>
                    </a:lnTo>
                    <a:lnTo>
                      <a:pt x="2875" y="2308"/>
                    </a:lnTo>
                    <a:lnTo>
                      <a:pt x="2904" y="2338"/>
                    </a:lnTo>
                    <a:lnTo>
                      <a:pt x="2963" y="2308"/>
                    </a:lnTo>
                    <a:lnTo>
                      <a:pt x="2994" y="2308"/>
                    </a:lnTo>
                    <a:lnTo>
                      <a:pt x="3022" y="2338"/>
                    </a:lnTo>
                    <a:lnTo>
                      <a:pt x="3052" y="2338"/>
                    </a:lnTo>
                    <a:lnTo>
                      <a:pt x="3082" y="2367"/>
                    </a:lnTo>
                    <a:lnTo>
                      <a:pt x="3113" y="2367"/>
                    </a:lnTo>
                    <a:lnTo>
                      <a:pt x="3140" y="2396"/>
                    </a:lnTo>
                    <a:lnTo>
                      <a:pt x="3170" y="2396"/>
                    </a:lnTo>
                    <a:lnTo>
                      <a:pt x="3170" y="2426"/>
                    </a:lnTo>
                    <a:lnTo>
                      <a:pt x="3201" y="2456"/>
                    </a:lnTo>
                    <a:lnTo>
                      <a:pt x="3170" y="2486"/>
                    </a:lnTo>
                    <a:lnTo>
                      <a:pt x="3170" y="2574"/>
                    </a:lnTo>
                    <a:lnTo>
                      <a:pt x="3140" y="2574"/>
                    </a:lnTo>
                    <a:lnTo>
                      <a:pt x="3170" y="2604"/>
                    </a:lnTo>
                    <a:lnTo>
                      <a:pt x="3201" y="2604"/>
                    </a:lnTo>
                    <a:lnTo>
                      <a:pt x="3231" y="2633"/>
                    </a:lnTo>
                    <a:lnTo>
                      <a:pt x="3350" y="2633"/>
                    </a:lnTo>
                    <a:lnTo>
                      <a:pt x="3408" y="2574"/>
                    </a:lnTo>
                    <a:lnTo>
                      <a:pt x="3408" y="2544"/>
                    </a:lnTo>
                    <a:lnTo>
                      <a:pt x="3438" y="2514"/>
                    </a:lnTo>
                    <a:lnTo>
                      <a:pt x="3468" y="2514"/>
                    </a:lnTo>
                    <a:lnTo>
                      <a:pt x="3496" y="2486"/>
                    </a:lnTo>
                    <a:lnTo>
                      <a:pt x="3584" y="2486"/>
                    </a:lnTo>
                    <a:lnTo>
                      <a:pt x="3615" y="2456"/>
                    </a:lnTo>
                    <a:lnTo>
                      <a:pt x="3645" y="2456"/>
                    </a:lnTo>
                    <a:lnTo>
                      <a:pt x="3675" y="2426"/>
                    </a:lnTo>
                    <a:lnTo>
                      <a:pt x="3675" y="2396"/>
                    </a:lnTo>
                    <a:lnTo>
                      <a:pt x="3764" y="2396"/>
                    </a:lnTo>
                    <a:lnTo>
                      <a:pt x="3793" y="2426"/>
                    </a:lnTo>
                    <a:lnTo>
                      <a:pt x="3941" y="2426"/>
                    </a:lnTo>
                    <a:lnTo>
                      <a:pt x="3941" y="2338"/>
                    </a:lnTo>
                    <a:lnTo>
                      <a:pt x="3970" y="2338"/>
                    </a:lnTo>
                    <a:lnTo>
                      <a:pt x="4000" y="2308"/>
                    </a:lnTo>
                    <a:lnTo>
                      <a:pt x="3970" y="2308"/>
                    </a:lnTo>
                    <a:lnTo>
                      <a:pt x="3941" y="2277"/>
                    </a:lnTo>
                    <a:lnTo>
                      <a:pt x="3852" y="2277"/>
                    </a:lnTo>
                    <a:lnTo>
                      <a:pt x="3822" y="2308"/>
                    </a:lnTo>
                    <a:lnTo>
                      <a:pt x="3793" y="2308"/>
                    </a:lnTo>
                    <a:lnTo>
                      <a:pt x="3764" y="2277"/>
                    </a:lnTo>
                    <a:lnTo>
                      <a:pt x="3704" y="2338"/>
                    </a:lnTo>
                    <a:lnTo>
                      <a:pt x="3675" y="2338"/>
                    </a:lnTo>
                    <a:lnTo>
                      <a:pt x="3645" y="2308"/>
                    </a:lnTo>
                    <a:lnTo>
                      <a:pt x="3645" y="2338"/>
                    </a:lnTo>
                    <a:lnTo>
                      <a:pt x="3615" y="2338"/>
                    </a:lnTo>
                    <a:lnTo>
                      <a:pt x="3584" y="2308"/>
                    </a:lnTo>
                    <a:lnTo>
                      <a:pt x="3557" y="2308"/>
                    </a:lnTo>
                    <a:lnTo>
                      <a:pt x="3557" y="2249"/>
                    </a:lnTo>
                    <a:lnTo>
                      <a:pt x="3527" y="2219"/>
                    </a:lnTo>
                    <a:lnTo>
                      <a:pt x="3468" y="2159"/>
                    </a:lnTo>
                    <a:lnTo>
                      <a:pt x="3438" y="2159"/>
                    </a:lnTo>
                    <a:lnTo>
                      <a:pt x="3438" y="2131"/>
                    </a:lnTo>
                    <a:lnTo>
                      <a:pt x="3377" y="2189"/>
                    </a:lnTo>
                    <a:lnTo>
                      <a:pt x="3377" y="2159"/>
                    </a:lnTo>
                    <a:lnTo>
                      <a:pt x="3408" y="2131"/>
                    </a:lnTo>
                    <a:lnTo>
                      <a:pt x="3377" y="2131"/>
                    </a:lnTo>
                    <a:lnTo>
                      <a:pt x="3350" y="2101"/>
                    </a:lnTo>
                    <a:lnTo>
                      <a:pt x="3289" y="2101"/>
                    </a:lnTo>
                    <a:lnTo>
                      <a:pt x="3231" y="2070"/>
                    </a:lnTo>
                    <a:lnTo>
                      <a:pt x="3231" y="2101"/>
                    </a:lnTo>
                    <a:lnTo>
                      <a:pt x="3201" y="2070"/>
                    </a:lnTo>
                    <a:lnTo>
                      <a:pt x="3201" y="2040"/>
                    </a:lnTo>
                    <a:lnTo>
                      <a:pt x="3170" y="2040"/>
                    </a:lnTo>
                    <a:lnTo>
                      <a:pt x="3170" y="2013"/>
                    </a:lnTo>
                    <a:lnTo>
                      <a:pt x="3201" y="2013"/>
                    </a:lnTo>
                    <a:lnTo>
                      <a:pt x="3231" y="2040"/>
                    </a:lnTo>
                    <a:lnTo>
                      <a:pt x="3289" y="2040"/>
                    </a:lnTo>
                    <a:lnTo>
                      <a:pt x="3289" y="2013"/>
                    </a:lnTo>
                    <a:lnTo>
                      <a:pt x="3320" y="2040"/>
                    </a:lnTo>
                    <a:lnTo>
                      <a:pt x="3320" y="2070"/>
                    </a:lnTo>
                    <a:lnTo>
                      <a:pt x="3350" y="2040"/>
                    </a:lnTo>
                    <a:lnTo>
                      <a:pt x="3377" y="2040"/>
                    </a:lnTo>
                    <a:lnTo>
                      <a:pt x="3408" y="2070"/>
                    </a:lnTo>
                    <a:lnTo>
                      <a:pt x="3438" y="2040"/>
                    </a:lnTo>
                    <a:lnTo>
                      <a:pt x="3468" y="2040"/>
                    </a:lnTo>
                    <a:lnTo>
                      <a:pt x="3496" y="2013"/>
                    </a:lnTo>
                    <a:lnTo>
                      <a:pt x="3527" y="2013"/>
                    </a:lnTo>
                    <a:lnTo>
                      <a:pt x="3557" y="1982"/>
                    </a:lnTo>
                    <a:lnTo>
                      <a:pt x="3557" y="1952"/>
                    </a:lnTo>
                    <a:lnTo>
                      <a:pt x="3584" y="1952"/>
                    </a:lnTo>
                    <a:lnTo>
                      <a:pt x="3584" y="2013"/>
                    </a:lnTo>
                    <a:lnTo>
                      <a:pt x="3615" y="1982"/>
                    </a:lnTo>
                    <a:lnTo>
                      <a:pt x="3615" y="1952"/>
                    </a:lnTo>
                    <a:lnTo>
                      <a:pt x="3645" y="1952"/>
                    </a:lnTo>
                    <a:lnTo>
                      <a:pt x="3704" y="1894"/>
                    </a:lnTo>
                    <a:lnTo>
                      <a:pt x="3734" y="1894"/>
                    </a:lnTo>
                    <a:lnTo>
                      <a:pt x="3764" y="1863"/>
                    </a:lnTo>
                    <a:lnTo>
                      <a:pt x="3793" y="1863"/>
                    </a:lnTo>
                    <a:lnTo>
                      <a:pt x="3822" y="1894"/>
                    </a:lnTo>
                    <a:lnTo>
                      <a:pt x="3882" y="1833"/>
                    </a:lnTo>
                    <a:lnTo>
                      <a:pt x="3941" y="1833"/>
                    </a:lnTo>
                    <a:lnTo>
                      <a:pt x="3970" y="1863"/>
                    </a:lnTo>
                    <a:lnTo>
                      <a:pt x="3970" y="1833"/>
                    </a:lnTo>
                    <a:lnTo>
                      <a:pt x="4030" y="1804"/>
                    </a:lnTo>
                    <a:lnTo>
                      <a:pt x="4059" y="1804"/>
                    </a:lnTo>
                    <a:lnTo>
                      <a:pt x="4089" y="1775"/>
                    </a:lnTo>
                    <a:lnTo>
                      <a:pt x="4119" y="1775"/>
                    </a:lnTo>
                    <a:lnTo>
                      <a:pt x="4150" y="1745"/>
                    </a:lnTo>
                    <a:lnTo>
                      <a:pt x="4326" y="1745"/>
                    </a:lnTo>
                    <a:lnTo>
                      <a:pt x="4326" y="1715"/>
                    </a:lnTo>
                    <a:lnTo>
                      <a:pt x="4326" y="1685"/>
                    </a:lnTo>
                    <a:lnTo>
                      <a:pt x="4357" y="1657"/>
                    </a:lnTo>
                    <a:lnTo>
                      <a:pt x="4326" y="1657"/>
                    </a:lnTo>
                    <a:lnTo>
                      <a:pt x="4326" y="1567"/>
                    </a:lnTo>
                    <a:lnTo>
                      <a:pt x="4357" y="1567"/>
                    </a:lnTo>
                    <a:lnTo>
                      <a:pt x="4387" y="1538"/>
                    </a:lnTo>
                    <a:lnTo>
                      <a:pt x="4444" y="1538"/>
                    </a:lnTo>
                    <a:lnTo>
                      <a:pt x="4444" y="1479"/>
                    </a:lnTo>
                    <a:lnTo>
                      <a:pt x="4712" y="1479"/>
                    </a:lnTo>
                    <a:lnTo>
                      <a:pt x="4712" y="1420"/>
                    </a:lnTo>
                    <a:lnTo>
                      <a:pt x="4742" y="1390"/>
                    </a:lnTo>
                    <a:lnTo>
                      <a:pt x="4742" y="1329"/>
                    </a:lnTo>
                    <a:lnTo>
                      <a:pt x="4712" y="1329"/>
                    </a:lnTo>
                    <a:lnTo>
                      <a:pt x="4712" y="1272"/>
                    </a:lnTo>
                    <a:lnTo>
                      <a:pt x="4682" y="1241"/>
                    </a:lnTo>
                    <a:lnTo>
                      <a:pt x="4651" y="1241"/>
                    </a:lnTo>
                    <a:lnTo>
                      <a:pt x="4651" y="1154"/>
                    </a:lnTo>
                    <a:lnTo>
                      <a:pt x="4712" y="1154"/>
                    </a:lnTo>
                    <a:lnTo>
                      <a:pt x="4682" y="1123"/>
                    </a:lnTo>
                    <a:lnTo>
                      <a:pt x="4651" y="1123"/>
                    </a:lnTo>
                    <a:lnTo>
                      <a:pt x="4651" y="1065"/>
                    </a:lnTo>
                    <a:lnTo>
                      <a:pt x="4682" y="1065"/>
                    </a:lnTo>
                    <a:lnTo>
                      <a:pt x="4742" y="1004"/>
                    </a:lnTo>
                    <a:lnTo>
                      <a:pt x="4712" y="975"/>
                    </a:lnTo>
                    <a:lnTo>
                      <a:pt x="4712" y="886"/>
                    </a:lnTo>
                    <a:lnTo>
                      <a:pt x="4682" y="886"/>
                    </a:lnTo>
                    <a:lnTo>
                      <a:pt x="4651" y="916"/>
                    </a:lnTo>
                    <a:lnTo>
                      <a:pt x="4623" y="916"/>
                    </a:lnTo>
                    <a:lnTo>
                      <a:pt x="4594" y="886"/>
                    </a:lnTo>
                    <a:lnTo>
                      <a:pt x="4564" y="886"/>
                    </a:lnTo>
                    <a:lnTo>
                      <a:pt x="4564" y="856"/>
                    </a:lnTo>
                    <a:lnTo>
                      <a:pt x="4505" y="856"/>
                    </a:lnTo>
                    <a:lnTo>
                      <a:pt x="4444" y="798"/>
                    </a:lnTo>
                    <a:lnTo>
                      <a:pt x="4414" y="828"/>
                    </a:lnTo>
                    <a:lnTo>
                      <a:pt x="4387" y="828"/>
                    </a:lnTo>
                    <a:lnTo>
                      <a:pt x="4357" y="798"/>
                    </a:lnTo>
                    <a:lnTo>
                      <a:pt x="4326" y="798"/>
                    </a:lnTo>
                    <a:lnTo>
                      <a:pt x="4296" y="768"/>
                    </a:lnTo>
                    <a:lnTo>
                      <a:pt x="4237" y="768"/>
                    </a:lnTo>
                    <a:lnTo>
                      <a:pt x="4207" y="738"/>
                    </a:lnTo>
                    <a:lnTo>
                      <a:pt x="4150" y="798"/>
                    </a:lnTo>
                    <a:lnTo>
                      <a:pt x="4119" y="768"/>
                    </a:lnTo>
                    <a:lnTo>
                      <a:pt x="4059" y="738"/>
                    </a:lnTo>
                    <a:lnTo>
                      <a:pt x="4030" y="709"/>
                    </a:lnTo>
                    <a:lnTo>
                      <a:pt x="4030" y="679"/>
                    </a:lnTo>
                    <a:lnTo>
                      <a:pt x="3970" y="620"/>
                    </a:lnTo>
                    <a:lnTo>
                      <a:pt x="3941" y="620"/>
                    </a:lnTo>
                    <a:lnTo>
                      <a:pt x="3912" y="650"/>
                    </a:lnTo>
                    <a:lnTo>
                      <a:pt x="3793" y="650"/>
                    </a:lnTo>
                    <a:lnTo>
                      <a:pt x="3734" y="709"/>
                    </a:lnTo>
                    <a:lnTo>
                      <a:pt x="3734" y="679"/>
                    </a:lnTo>
                    <a:lnTo>
                      <a:pt x="3675" y="679"/>
                    </a:lnTo>
                    <a:lnTo>
                      <a:pt x="3615" y="620"/>
                    </a:lnTo>
                    <a:lnTo>
                      <a:pt x="3557" y="620"/>
                    </a:lnTo>
                    <a:lnTo>
                      <a:pt x="3527" y="650"/>
                    </a:lnTo>
                    <a:lnTo>
                      <a:pt x="3496" y="650"/>
                    </a:lnTo>
                    <a:lnTo>
                      <a:pt x="3468" y="620"/>
                    </a:lnTo>
                    <a:lnTo>
                      <a:pt x="3438" y="620"/>
                    </a:lnTo>
                    <a:lnTo>
                      <a:pt x="3438" y="531"/>
                    </a:lnTo>
                    <a:lnTo>
                      <a:pt x="3408" y="500"/>
                    </a:lnTo>
                    <a:lnTo>
                      <a:pt x="3408" y="473"/>
                    </a:lnTo>
                    <a:lnTo>
                      <a:pt x="3377" y="443"/>
                    </a:lnTo>
                    <a:lnTo>
                      <a:pt x="3377" y="413"/>
                    </a:lnTo>
                    <a:lnTo>
                      <a:pt x="3320" y="413"/>
                    </a:lnTo>
                    <a:lnTo>
                      <a:pt x="3320" y="382"/>
                    </a:lnTo>
                    <a:lnTo>
                      <a:pt x="3289" y="354"/>
                    </a:lnTo>
                    <a:lnTo>
                      <a:pt x="3259" y="354"/>
                    </a:lnTo>
                    <a:lnTo>
                      <a:pt x="3231" y="382"/>
                    </a:lnTo>
                    <a:lnTo>
                      <a:pt x="3170" y="354"/>
                    </a:lnTo>
                    <a:lnTo>
                      <a:pt x="3082" y="354"/>
                    </a:lnTo>
                    <a:lnTo>
                      <a:pt x="3113" y="325"/>
                    </a:lnTo>
                    <a:lnTo>
                      <a:pt x="3082" y="325"/>
                    </a:lnTo>
                    <a:lnTo>
                      <a:pt x="3082" y="264"/>
                    </a:lnTo>
                    <a:lnTo>
                      <a:pt x="3052" y="236"/>
                    </a:lnTo>
                    <a:lnTo>
                      <a:pt x="3022" y="236"/>
                    </a:lnTo>
                    <a:lnTo>
                      <a:pt x="3022" y="206"/>
                    </a:lnTo>
                    <a:lnTo>
                      <a:pt x="3082" y="206"/>
                    </a:lnTo>
                    <a:lnTo>
                      <a:pt x="3113" y="175"/>
                    </a:lnTo>
                    <a:lnTo>
                      <a:pt x="3113" y="146"/>
                    </a:lnTo>
                    <a:lnTo>
                      <a:pt x="3082" y="146"/>
                    </a:lnTo>
                    <a:lnTo>
                      <a:pt x="3022" y="87"/>
                    </a:lnTo>
                    <a:lnTo>
                      <a:pt x="3022" y="57"/>
                    </a:lnTo>
                    <a:lnTo>
                      <a:pt x="2994" y="27"/>
                    </a:lnTo>
                    <a:lnTo>
                      <a:pt x="2963" y="27"/>
                    </a:lnTo>
                    <a:lnTo>
                      <a:pt x="2963" y="0"/>
                    </a:lnTo>
                    <a:lnTo>
                      <a:pt x="2727" y="0"/>
                    </a:lnTo>
                    <a:lnTo>
                      <a:pt x="2697" y="27"/>
                    </a:lnTo>
                    <a:lnTo>
                      <a:pt x="2638" y="27"/>
                    </a:lnTo>
                    <a:lnTo>
                      <a:pt x="2608" y="0"/>
                    </a:lnTo>
                    <a:lnTo>
                      <a:pt x="2548" y="0"/>
                    </a:lnTo>
                    <a:lnTo>
                      <a:pt x="2548" y="57"/>
                    </a:lnTo>
                    <a:lnTo>
                      <a:pt x="2520" y="87"/>
                    </a:lnTo>
                    <a:lnTo>
                      <a:pt x="2429" y="87"/>
                    </a:lnTo>
                    <a:lnTo>
                      <a:pt x="2401" y="87"/>
                    </a:lnTo>
                    <a:lnTo>
                      <a:pt x="2371" y="57"/>
                    </a:lnTo>
                    <a:lnTo>
                      <a:pt x="2310" y="57"/>
                    </a:lnTo>
                    <a:lnTo>
                      <a:pt x="2283" y="87"/>
                    </a:lnTo>
                    <a:lnTo>
                      <a:pt x="2192" y="87"/>
                    </a:lnTo>
                    <a:lnTo>
                      <a:pt x="2192" y="118"/>
                    </a:lnTo>
                    <a:lnTo>
                      <a:pt x="2164" y="118"/>
                    </a:lnTo>
                    <a:lnTo>
                      <a:pt x="2133" y="146"/>
                    </a:lnTo>
                    <a:lnTo>
                      <a:pt x="2133" y="206"/>
                    </a:lnTo>
                    <a:lnTo>
                      <a:pt x="2103" y="236"/>
                    </a:lnTo>
                    <a:lnTo>
                      <a:pt x="2133" y="264"/>
                    </a:lnTo>
                    <a:lnTo>
                      <a:pt x="2133" y="325"/>
                    </a:lnTo>
                    <a:lnTo>
                      <a:pt x="2164" y="325"/>
                    </a:lnTo>
                    <a:lnTo>
                      <a:pt x="2133" y="354"/>
                    </a:lnTo>
                    <a:lnTo>
                      <a:pt x="2103" y="354"/>
                    </a:lnTo>
                    <a:lnTo>
                      <a:pt x="2046" y="294"/>
                    </a:lnTo>
                    <a:lnTo>
                      <a:pt x="2046" y="264"/>
                    </a:lnTo>
                    <a:lnTo>
                      <a:pt x="1985" y="264"/>
                    </a:lnTo>
                    <a:lnTo>
                      <a:pt x="1955" y="294"/>
                    </a:lnTo>
                    <a:lnTo>
                      <a:pt x="1926" y="294"/>
                    </a:lnTo>
                    <a:lnTo>
                      <a:pt x="1897" y="264"/>
                    </a:lnTo>
                    <a:lnTo>
                      <a:pt x="1867" y="264"/>
                    </a:lnTo>
                    <a:lnTo>
                      <a:pt x="1837" y="294"/>
                    </a:lnTo>
                    <a:lnTo>
                      <a:pt x="1808" y="294"/>
                    </a:lnTo>
                    <a:lnTo>
                      <a:pt x="1808" y="325"/>
                    </a:lnTo>
                    <a:lnTo>
                      <a:pt x="1778" y="294"/>
                    </a:lnTo>
                    <a:lnTo>
                      <a:pt x="1778" y="236"/>
                    </a:lnTo>
                    <a:lnTo>
                      <a:pt x="1718" y="236"/>
                    </a:lnTo>
                    <a:lnTo>
                      <a:pt x="1690" y="264"/>
                    </a:lnTo>
                    <a:lnTo>
                      <a:pt x="1660" y="264"/>
                    </a:lnTo>
                    <a:lnTo>
                      <a:pt x="1660" y="294"/>
                    </a:lnTo>
                    <a:lnTo>
                      <a:pt x="1600" y="236"/>
                    </a:lnTo>
                    <a:lnTo>
                      <a:pt x="1571" y="264"/>
                    </a:lnTo>
                    <a:lnTo>
                      <a:pt x="1541" y="236"/>
                    </a:lnTo>
                    <a:lnTo>
                      <a:pt x="1511" y="236"/>
                    </a:lnTo>
                    <a:lnTo>
                      <a:pt x="1480" y="264"/>
                    </a:lnTo>
                    <a:lnTo>
                      <a:pt x="1453" y="236"/>
                    </a:lnTo>
                    <a:lnTo>
                      <a:pt x="1423" y="236"/>
                    </a:lnTo>
                    <a:lnTo>
                      <a:pt x="1423" y="264"/>
                    </a:lnTo>
                    <a:lnTo>
                      <a:pt x="1393" y="264"/>
                    </a:lnTo>
                    <a:lnTo>
                      <a:pt x="1362" y="236"/>
                    </a:lnTo>
                    <a:lnTo>
                      <a:pt x="1273" y="236"/>
                    </a:lnTo>
                    <a:lnTo>
                      <a:pt x="1216" y="175"/>
                    </a:lnTo>
                    <a:lnTo>
                      <a:pt x="1067" y="175"/>
                    </a:lnTo>
                    <a:lnTo>
                      <a:pt x="1037" y="146"/>
                    </a:lnTo>
                    <a:lnTo>
                      <a:pt x="888" y="146"/>
                    </a:lnTo>
                    <a:lnTo>
                      <a:pt x="860" y="118"/>
                    </a:lnTo>
                    <a:lnTo>
                      <a:pt x="830" y="146"/>
                    </a:lnTo>
                    <a:lnTo>
                      <a:pt x="800" y="146"/>
                    </a:lnTo>
                    <a:lnTo>
                      <a:pt x="770" y="118"/>
                    </a:lnTo>
                    <a:lnTo>
                      <a:pt x="711" y="118"/>
                    </a:lnTo>
                    <a:lnTo>
                      <a:pt x="681" y="146"/>
                    </a:lnTo>
                    <a:lnTo>
                      <a:pt x="534" y="146"/>
                    </a:lnTo>
                    <a:lnTo>
                      <a:pt x="504" y="175"/>
                    </a:lnTo>
                    <a:lnTo>
                      <a:pt x="504" y="206"/>
                    </a:lnTo>
                    <a:lnTo>
                      <a:pt x="474" y="206"/>
                    </a:lnTo>
                    <a:close/>
                  </a:path>
                </a:pathLst>
              </a:custGeom>
              <a:solidFill>
                <a:srgbClr val="FECC2E"/>
              </a:solidFill>
              <a:ln w="9525">
                <a:noFill/>
                <a:round/>
                <a:headEnd/>
                <a:tailEnd/>
              </a:ln>
            </p:spPr>
            <p:txBody>
              <a:bodyPr/>
              <a:lstStyle/>
              <a:p>
                <a:endParaRPr lang="en-GB"/>
              </a:p>
            </p:txBody>
          </p:sp>
          <p:sp>
            <p:nvSpPr>
              <p:cNvPr id="15381" name="Freeform 21"/>
              <p:cNvSpPr>
                <a:spLocks/>
              </p:cNvSpPr>
              <p:nvPr/>
            </p:nvSpPr>
            <p:spPr bwMode="auto">
              <a:xfrm>
                <a:off x="4887" y="2890"/>
                <a:ext cx="30" cy="29"/>
              </a:xfrm>
              <a:custGeom>
                <a:avLst/>
                <a:gdLst/>
                <a:ahLst/>
                <a:cxnLst>
                  <a:cxn ang="0">
                    <a:pos x="88" y="119"/>
                  </a:cxn>
                  <a:cxn ang="0">
                    <a:pos x="118" y="119"/>
                  </a:cxn>
                  <a:cxn ang="0">
                    <a:pos x="118" y="89"/>
                  </a:cxn>
                  <a:cxn ang="0">
                    <a:pos x="30" y="0"/>
                  </a:cxn>
                  <a:cxn ang="0">
                    <a:pos x="0" y="0"/>
                  </a:cxn>
                  <a:cxn ang="0">
                    <a:pos x="30" y="30"/>
                  </a:cxn>
                  <a:cxn ang="0">
                    <a:pos x="30" y="89"/>
                  </a:cxn>
                  <a:cxn ang="0">
                    <a:pos x="57" y="89"/>
                  </a:cxn>
                  <a:cxn ang="0">
                    <a:pos x="88" y="119"/>
                  </a:cxn>
                </a:cxnLst>
                <a:rect l="0" t="0" r="r" b="b"/>
                <a:pathLst>
                  <a:path w="118" h="119">
                    <a:moveTo>
                      <a:pt x="88" y="119"/>
                    </a:moveTo>
                    <a:lnTo>
                      <a:pt x="118" y="119"/>
                    </a:lnTo>
                    <a:lnTo>
                      <a:pt x="118" y="89"/>
                    </a:lnTo>
                    <a:lnTo>
                      <a:pt x="30" y="0"/>
                    </a:lnTo>
                    <a:lnTo>
                      <a:pt x="0" y="0"/>
                    </a:lnTo>
                    <a:lnTo>
                      <a:pt x="30" y="30"/>
                    </a:lnTo>
                    <a:lnTo>
                      <a:pt x="30" y="89"/>
                    </a:lnTo>
                    <a:lnTo>
                      <a:pt x="57" y="89"/>
                    </a:lnTo>
                    <a:lnTo>
                      <a:pt x="88" y="119"/>
                    </a:lnTo>
                    <a:close/>
                  </a:path>
                </a:pathLst>
              </a:custGeom>
              <a:solidFill>
                <a:srgbClr val="E6F6ED"/>
              </a:solidFill>
              <a:ln w="9525">
                <a:noFill/>
                <a:round/>
                <a:headEnd/>
                <a:tailEnd/>
              </a:ln>
            </p:spPr>
            <p:txBody>
              <a:bodyPr/>
              <a:lstStyle/>
              <a:p>
                <a:endParaRPr lang="en-GB"/>
              </a:p>
            </p:txBody>
          </p:sp>
          <p:sp>
            <p:nvSpPr>
              <p:cNvPr id="15382" name="Freeform 22"/>
              <p:cNvSpPr>
                <a:spLocks/>
              </p:cNvSpPr>
              <p:nvPr/>
            </p:nvSpPr>
            <p:spPr bwMode="auto">
              <a:xfrm>
                <a:off x="4887" y="2882"/>
                <a:ext cx="8" cy="8"/>
              </a:xfrm>
              <a:custGeom>
                <a:avLst/>
                <a:gdLst/>
                <a:ahLst/>
                <a:cxnLst>
                  <a:cxn ang="0">
                    <a:pos x="0" y="0"/>
                  </a:cxn>
                  <a:cxn ang="0">
                    <a:pos x="0" y="30"/>
                  </a:cxn>
                  <a:cxn ang="0">
                    <a:pos x="30" y="30"/>
                  </a:cxn>
                  <a:cxn ang="0">
                    <a:pos x="0" y="0"/>
                  </a:cxn>
                </a:cxnLst>
                <a:rect l="0" t="0" r="r" b="b"/>
                <a:pathLst>
                  <a:path w="30" h="30">
                    <a:moveTo>
                      <a:pt x="0" y="0"/>
                    </a:moveTo>
                    <a:lnTo>
                      <a:pt x="0" y="30"/>
                    </a:lnTo>
                    <a:lnTo>
                      <a:pt x="30" y="30"/>
                    </a:lnTo>
                    <a:lnTo>
                      <a:pt x="0" y="0"/>
                    </a:lnTo>
                    <a:close/>
                  </a:path>
                </a:pathLst>
              </a:custGeom>
              <a:solidFill>
                <a:srgbClr val="FECC2E"/>
              </a:solidFill>
              <a:ln w="9525">
                <a:noFill/>
                <a:round/>
                <a:headEnd/>
                <a:tailEnd/>
              </a:ln>
            </p:spPr>
            <p:txBody>
              <a:bodyPr/>
              <a:lstStyle/>
              <a:p>
                <a:endParaRPr lang="en-GB"/>
              </a:p>
            </p:txBody>
          </p:sp>
          <p:sp>
            <p:nvSpPr>
              <p:cNvPr id="15383" name="Freeform 23"/>
              <p:cNvSpPr>
                <a:spLocks/>
              </p:cNvSpPr>
              <p:nvPr/>
            </p:nvSpPr>
            <p:spPr bwMode="auto">
              <a:xfrm>
                <a:off x="4316" y="3186"/>
                <a:ext cx="1342" cy="532"/>
              </a:xfrm>
              <a:custGeom>
                <a:avLst/>
                <a:gdLst/>
                <a:ahLst/>
                <a:cxnLst>
                  <a:cxn ang="0">
                    <a:pos x="1719" y="148"/>
                  </a:cxn>
                  <a:cxn ang="0">
                    <a:pos x="1512" y="237"/>
                  </a:cxn>
                  <a:cxn ang="0">
                    <a:pos x="1185" y="325"/>
                  </a:cxn>
                  <a:cxn ang="0">
                    <a:pos x="802" y="295"/>
                  </a:cxn>
                  <a:cxn ang="0">
                    <a:pos x="564" y="207"/>
                  </a:cxn>
                  <a:cxn ang="0">
                    <a:pos x="297" y="0"/>
                  </a:cxn>
                  <a:cxn ang="0">
                    <a:pos x="118" y="89"/>
                  </a:cxn>
                  <a:cxn ang="0">
                    <a:pos x="149" y="268"/>
                  </a:cxn>
                  <a:cxn ang="0">
                    <a:pos x="29" y="443"/>
                  </a:cxn>
                  <a:cxn ang="0">
                    <a:pos x="118" y="562"/>
                  </a:cxn>
                  <a:cxn ang="0">
                    <a:pos x="236" y="532"/>
                  </a:cxn>
                  <a:cxn ang="0">
                    <a:pos x="386" y="386"/>
                  </a:cxn>
                  <a:cxn ang="0">
                    <a:pos x="830" y="386"/>
                  </a:cxn>
                  <a:cxn ang="0">
                    <a:pos x="920" y="504"/>
                  </a:cxn>
                  <a:cxn ang="0">
                    <a:pos x="564" y="562"/>
                  </a:cxn>
                  <a:cxn ang="0">
                    <a:pos x="356" y="593"/>
                  </a:cxn>
                  <a:cxn ang="0">
                    <a:pos x="118" y="650"/>
                  </a:cxn>
                  <a:cxn ang="0">
                    <a:pos x="60" y="918"/>
                  </a:cxn>
                  <a:cxn ang="0">
                    <a:pos x="209" y="977"/>
                  </a:cxn>
                  <a:cxn ang="0">
                    <a:pos x="267" y="1154"/>
                  </a:cxn>
                  <a:cxn ang="0">
                    <a:pos x="236" y="1273"/>
                  </a:cxn>
                  <a:cxn ang="0">
                    <a:pos x="149" y="1243"/>
                  </a:cxn>
                  <a:cxn ang="0">
                    <a:pos x="236" y="1333"/>
                  </a:cxn>
                  <a:cxn ang="0">
                    <a:pos x="416" y="1452"/>
                  </a:cxn>
                  <a:cxn ang="0">
                    <a:pos x="474" y="1628"/>
                  </a:cxn>
                  <a:cxn ang="0">
                    <a:pos x="416" y="1747"/>
                  </a:cxn>
                  <a:cxn ang="0">
                    <a:pos x="534" y="1804"/>
                  </a:cxn>
                  <a:cxn ang="0">
                    <a:pos x="741" y="1804"/>
                  </a:cxn>
                  <a:cxn ang="0">
                    <a:pos x="889" y="1835"/>
                  </a:cxn>
                  <a:cxn ang="0">
                    <a:pos x="1009" y="1983"/>
                  </a:cxn>
                  <a:cxn ang="0">
                    <a:pos x="1216" y="2013"/>
                  </a:cxn>
                  <a:cxn ang="0">
                    <a:pos x="1364" y="1924"/>
                  </a:cxn>
                  <a:cxn ang="0">
                    <a:pos x="1631" y="1835"/>
                  </a:cxn>
                  <a:cxn ang="0">
                    <a:pos x="1987" y="2072"/>
                  </a:cxn>
                  <a:cxn ang="0">
                    <a:pos x="2340" y="2013"/>
                  </a:cxn>
                  <a:cxn ang="0">
                    <a:pos x="2578" y="1804"/>
                  </a:cxn>
                  <a:cxn ang="0">
                    <a:pos x="2786" y="1895"/>
                  </a:cxn>
                  <a:cxn ang="0">
                    <a:pos x="2906" y="2042"/>
                  </a:cxn>
                  <a:cxn ang="0">
                    <a:pos x="3082" y="2013"/>
                  </a:cxn>
                  <a:cxn ang="0">
                    <a:pos x="3200" y="1865"/>
                  </a:cxn>
                  <a:cxn ang="0">
                    <a:pos x="3645" y="1804"/>
                  </a:cxn>
                  <a:cxn ang="0">
                    <a:pos x="4030" y="1804"/>
                  </a:cxn>
                  <a:cxn ang="0">
                    <a:pos x="4209" y="1686"/>
                  </a:cxn>
                  <a:cxn ang="0">
                    <a:pos x="4683" y="1686"/>
                  </a:cxn>
                  <a:cxn ang="0">
                    <a:pos x="5097" y="1658"/>
                  </a:cxn>
                  <a:cxn ang="0">
                    <a:pos x="5274" y="1686"/>
                  </a:cxn>
                  <a:cxn ang="0">
                    <a:pos x="5274" y="1479"/>
                  </a:cxn>
                  <a:cxn ang="0">
                    <a:pos x="5158" y="1243"/>
                  </a:cxn>
                  <a:cxn ang="0">
                    <a:pos x="5097" y="977"/>
                  </a:cxn>
                  <a:cxn ang="0">
                    <a:pos x="5217" y="799"/>
                  </a:cxn>
                  <a:cxn ang="0">
                    <a:pos x="4890" y="504"/>
                  </a:cxn>
                  <a:cxn ang="0">
                    <a:pos x="4802" y="325"/>
                  </a:cxn>
                  <a:cxn ang="0">
                    <a:pos x="4593" y="207"/>
                  </a:cxn>
                  <a:cxn ang="0">
                    <a:pos x="4328" y="237"/>
                  </a:cxn>
                  <a:cxn ang="0">
                    <a:pos x="4061" y="325"/>
                  </a:cxn>
                  <a:cxn ang="0">
                    <a:pos x="3763" y="386"/>
                  </a:cxn>
                  <a:cxn ang="0">
                    <a:pos x="3350" y="386"/>
                  </a:cxn>
                  <a:cxn ang="0">
                    <a:pos x="2993" y="268"/>
                  </a:cxn>
                  <a:cxn ang="0">
                    <a:pos x="2638" y="148"/>
                  </a:cxn>
                  <a:cxn ang="0">
                    <a:pos x="2490" y="30"/>
                  </a:cxn>
                  <a:cxn ang="0">
                    <a:pos x="1987" y="30"/>
                  </a:cxn>
                </a:cxnLst>
                <a:rect l="0" t="0" r="r" b="b"/>
                <a:pathLst>
                  <a:path w="5365" h="2131">
                    <a:moveTo>
                      <a:pt x="1957" y="59"/>
                    </a:moveTo>
                    <a:lnTo>
                      <a:pt x="1896" y="59"/>
                    </a:lnTo>
                    <a:lnTo>
                      <a:pt x="1869" y="89"/>
                    </a:lnTo>
                    <a:lnTo>
                      <a:pt x="1808" y="89"/>
                    </a:lnTo>
                    <a:lnTo>
                      <a:pt x="1778" y="118"/>
                    </a:lnTo>
                    <a:lnTo>
                      <a:pt x="1750" y="118"/>
                    </a:lnTo>
                    <a:lnTo>
                      <a:pt x="1719" y="148"/>
                    </a:lnTo>
                    <a:lnTo>
                      <a:pt x="1690" y="148"/>
                    </a:lnTo>
                    <a:lnTo>
                      <a:pt x="1660" y="177"/>
                    </a:lnTo>
                    <a:lnTo>
                      <a:pt x="1631" y="177"/>
                    </a:lnTo>
                    <a:lnTo>
                      <a:pt x="1601" y="207"/>
                    </a:lnTo>
                    <a:lnTo>
                      <a:pt x="1571" y="207"/>
                    </a:lnTo>
                    <a:lnTo>
                      <a:pt x="1541" y="237"/>
                    </a:lnTo>
                    <a:lnTo>
                      <a:pt x="1512" y="237"/>
                    </a:lnTo>
                    <a:lnTo>
                      <a:pt x="1483" y="268"/>
                    </a:lnTo>
                    <a:lnTo>
                      <a:pt x="1453" y="268"/>
                    </a:lnTo>
                    <a:lnTo>
                      <a:pt x="1483" y="295"/>
                    </a:lnTo>
                    <a:lnTo>
                      <a:pt x="1423" y="355"/>
                    </a:lnTo>
                    <a:lnTo>
                      <a:pt x="1276" y="355"/>
                    </a:lnTo>
                    <a:lnTo>
                      <a:pt x="1276" y="325"/>
                    </a:lnTo>
                    <a:lnTo>
                      <a:pt x="1185" y="325"/>
                    </a:lnTo>
                    <a:lnTo>
                      <a:pt x="1157" y="295"/>
                    </a:lnTo>
                    <a:lnTo>
                      <a:pt x="1127" y="325"/>
                    </a:lnTo>
                    <a:lnTo>
                      <a:pt x="948" y="325"/>
                    </a:lnTo>
                    <a:lnTo>
                      <a:pt x="920" y="295"/>
                    </a:lnTo>
                    <a:lnTo>
                      <a:pt x="859" y="295"/>
                    </a:lnTo>
                    <a:lnTo>
                      <a:pt x="830" y="325"/>
                    </a:lnTo>
                    <a:lnTo>
                      <a:pt x="802" y="295"/>
                    </a:lnTo>
                    <a:lnTo>
                      <a:pt x="771" y="295"/>
                    </a:lnTo>
                    <a:lnTo>
                      <a:pt x="741" y="268"/>
                    </a:lnTo>
                    <a:lnTo>
                      <a:pt x="682" y="268"/>
                    </a:lnTo>
                    <a:lnTo>
                      <a:pt x="653" y="237"/>
                    </a:lnTo>
                    <a:lnTo>
                      <a:pt x="623" y="237"/>
                    </a:lnTo>
                    <a:lnTo>
                      <a:pt x="593" y="207"/>
                    </a:lnTo>
                    <a:lnTo>
                      <a:pt x="564" y="207"/>
                    </a:lnTo>
                    <a:lnTo>
                      <a:pt x="534" y="177"/>
                    </a:lnTo>
                    <a:lnTo>
                      <a:pt x="534" y="148"/>
                    </a:lnTo>
                    <a:lnTo>
                      <a:pt x="504" y="118"/>
                    </a:lnTo>
                    <a:lnTo>
                      <a:pt x="534" y="89"/>
                    </a:lnTo>
                    <a:lnTo>
                      <a:pt x="504" y="59"/>
                    </a:lnTo>
                    <a:lnTo>
                      <a:pt x="356" y="59"/>
                    </a:lnTo>
                    <a:lnTo>
                      <a:pt x="297" y="0"/>
                    </a:lnTo>
                    <a:lnTo>
                      <a:pt x="267" y="30"/>
                    </a:lnTo>
                    <a:lnTo>
                      <a:pt x="236" y="0"/>
                    </a:lnTo>
                    <a:lnTo>
                      <a:pt x="236" y="30"/>
                    </a:lnTo>
                    <a:lnTo>
                      <a:pt x="209" y="30"/>
                    </a:lnTo>
                    <a:lnTo>
                      <a:pt x="179" y="59"/>
                    </a:lnTo>
                    <a:lnTo>
                      <a:pt x="118" y="59"/>
                    </a:lnTo>
                    <a:lnTo>
                      <a:pt x="118" y="89"/>
                    </a:lnTo>
                    <a:lnTo>
                      <a:pt x="90" y="89"/>
                    </a:lnTo>
                    <a:lnTo>
                      <a:pt x="60" y="118"/>
                    </a:lnTo>
                    <a:lnTo>
                      <a:pt x="60" y="148"/>
                    </a:lnTo>
                    <a:lnTo>
                      <a:pt x="90" y="148"/>
                    </a:lnTo>
                    <a:lnTo>
                      <a:pt x="118" y="177"/>
                    </a:lnTo>
                    <a:lnTo>
                      <a:pt x="149" y="237"/>
                    </a:lnTo>
                    <a:lnTo>
                      <a:pt x="149" y="268"/>
                    </a:lnTo>
                    <a:lnTo>
                      <a:pt x="118" y="268"/>
                    </a:lnTo>
                    <a:lnTo>
                      <a:pt x="60" y="325"/>
                    </a:lnTo>
                    <a:lnTo>
                      <a:pt x="60" y="355"/>
                    </a:lnTo>
                    <a:lnTo>
                      <a:pt x="90" y="386"/>
                    </a:lnTo>
                    <a:lnTo>
                      <a:pt x="60" y="386"/>
                    </a:lnTo>
                    <a:lnTo>
                      <a:pt x="29" y="414"/>
                    </a:lnTo>
                    <a:lnTo>
                      <a:pt x="29" y="443"/>
                    </a:lnTo>
                    <a:lnTo>
                      <a:pt x="0" y="474"/>
                    </a:lnTo>
                    <a:lnTo>
                      <a:pt x="0" y="504"/>
                    </a:lnTo>
                    <a:lnTo>
                      <a:pt x="209" y="504"/>
                    </a:lnTo>
                    <a:lnTo>
                      <a:pt x="209" y="532"/>
                    </a:lnTo>
                    <a:lnTo>
                      <a:pt x="179" y="532"/>
                    </a:lnTo>
                    <a:lnTo>
                      <a:pt x="149" y="562"/>
                    </a:lnTo>
                    <a:lnTo>
                      <a:pt x="118" y="562"/>
                    </a:lnTo>
                    <a:lnTo>
                      <a:pt x="60" y="623"/>
                    </a:lnTo>
                    <a:lnTo>
                      <a:pt x="60" y="711"/>
                    </a:lnTo>
                    <a:lnTo>
                      <a:pt x="90" y="681"/>
                    </a:lnTo>
                    <a:lnTo>
                      <a:pt x="90" y="650"/>
                    </a:lnTo>
                    <a:lnTo>
                      <a:pt x="118" y="623"/>
                    </a:lnTo>
                    <a:lnTo>
                      <a:pt x="149" y="623"/>
                    </a:lnTo>
                    <a:lnTo>
                      <a:pt x="236" y="532"/>
                    </a:lnTo>
                    <a:lnTo>
                      <a:pt x="267" y="532"/>
                    </a:lnTo>
                    <a:lnTo>
                      <a:pt x="297" y="504"/>
                    </a:lnTo>
                    <a:lnTo>
                      <a:pt x="327" y="504"/>
                    </a:lnTo>
                    <a:lnTo>
                      <a:pt x="356" y="474"/>
                    </a:lnTo>
                    <a:lnTo>
                      <a:pt x="356" y="443"/>
                    </a:lnTo>
                    <a:lnTo>
                      <a:pt x="386" y="414"/>
                    </a:lnTo>
                    <a:lnTo>
                      <a:pt x="386" y="386"/>
                    </a:lnTo>
                    <a:lnTo>
                      <a:pt x="504" y="386"/>
                    </a:lnTo>
                    <a:lnTo>
                      <a:pt x="534" y="355"/>
                    </a:lnTo>
                    <a:lnTo>
                      <a:pt x="682" y="355"/>
                    </a:lnTo>
                    <a:lnTo>
                      <a:pt x="711" y="386"/>
                    </a:lnTo>
                    <a:lnTo>
                      <a:pt x="802" y="386"/>
                    </a:lnTo>
                    <a:lnTo>
                      <a:pt x="830" y="355"/>
                    </a:lnTo>
                    <a:lnTo>
                      <a:pt x="830" y="386"/>
                    </a:lnTo>
                    <a:lnTo>
                      <a:pt x="859" y="414"/>
                    </a:lnTo>
                    <a:lnTo>
                      <a:pt x="889" y="414"/>
                    </a:lnTo>
                    <a:lnTo>
                      <a:pt x="889" y="443"/>
                    </a:lnTo>
                    <a:lnTo>
                      <a:pt x="1009" y="443"/>
                    </a:lnTo>
                    <a:lnTo>
                      <a:pt x="1039" y="474"/>
                    </a:lnTo>
                    <a:lnTo>
                      <a:pt x="948" y="474"/>
                    </a:lnTo>
                    <a:lnTo>
                      <a:pt x="920" y="504"/>
                    </a:lnTo>
                    <a:lnTo>
                      <a:pt x="802" y="504"/>
                    </a:lnTo>
                    <a:lnTo>
                      <a:pt x="771" y="532"/>
                    </a:lnTo>
                    <a:lnTo>
                      <a:pt x="802" y="562"/>
                    </a:lnTo>
                    <a:lnTo>
                      <a:pt x="859" y="562"/>
                    </a:lnTo>
                    <a:lnTo>
                      <a:pt x="830" y="593"/>
                    </a:lnTo>
                    <a:lnTo>
                      <a:pt x="534" y="593"/>
                    </a:lnTo>
                    <a:lnTo>
                      <a:pt x="564" y="562"/>
                    </a:lnTo>
                    <a:lnTo>
                      <a:pt x="504" y="532"/>
                    </a:lnTo>
                    <a:lnTo>
                      <a:pt x="474" y="562"/>
                    </a:lnTo>
                    <a:lnTo>
                      <a:pt x="504" y="593"/>
                    </a:lnTo>
                    <a:lnTo>
                      <a:pt x="504" y="623"/>
                    </a:lnTo>
                    <a:lnTo>
                      <a:pt x="416" y="623"/>
                    </a:lnTo>
                    <a:lnTo>
                      <a:pt x="386" y="593"/>
                    </a:lnTo>
                    <a:lnTo>
                      <a:pt x="356" y="593"/>
                    </a:lnTo>
                    <a:lnTo>
                      <a:pt x="327" y="562"/>
                    </a:lnTo>
                    <a:lnTo>
                      <a:pt x="297" y="562"/>
                    </a:lnTo>
                    <a:lnTo>
                      <a:pt x="267" y="593"/>
                    </a:lnTo>
                    <a:lnTo>
                      <a:pt x="179" y="593"/>
                    </a:lnTo>
                    <a:lnTo>
                      <a:pt x="179" y="623"/>
                    </a:lnTo>
                    <a:lnTo>
                      <a:pt x="149" y="650"/>
                    </a:lnTo>
                    <a:lnTo>
                      <a:pt x="118" y="650"/>
                    </a:lnTo>
                    <a:lnTo>
                      <a:pt x="90" y="681"/>
                    </a:lnTo>
                    <a:lnTo>
                      <a:pt x="90" y="711"/>
                    </a:lnTo>
                    <a:lnTo>
                      <a:pt x="60" y="711"/>
                    </a:lnTo>
                    <a:lnTo>
                      <a:pt x="60" y="829"/>
                    </a:lnTo>
                    <a:lnTo>
                      <a:pt x="29" y="859"/>
                    </a:lnTo>
                    <a:lnTo>
                      <a:pt x="29" y="888"/>
                    </a:lnTo>
                    <a:lnTo>
                      <a:pt x="60" y="918"/>
                    </a:lnTo>
                    <a:lnTo>
                      <a:pt x="90" y="888"/>
                    </a:lnTo>
                    <a:lnTo>
                      <a:pt x="179" y="888"/>
                    </a:lnTo>
                    <a:lnTo>
                      <a:pt x="209" y="859"/>
                    </a:lnTo>
                    <a:lnTo>
                      <a:pt x="236" y="859"/>
                    </a:lnTo>
                    <a:lnTo>
                      <a:pt x="267" y="888"/>
                    </a:lnTo>
                    <a:lnTo>
                      <a:pt x="209" y="948"/>
                    </a:lnTo>
                    <a:lnTo>
                      <a:pt x="209" y="977"/>
                    </a:lnTo>
                    <a:lnTo>
                      <a:pt x="236" y="977"/>
                    </a:lnTo>
                    <a:lnTo>
                      <a:pt x="236" y="1006"/>
                    </a:lnTo>
                    <a:lnTo>
                      <a:pt x="267" y="1006"/>
                    </a:lnTo>
                    <a:lnTo>
                      <a:pt x="267" y="1096"/>
                    </a:lnTo>
                    <a:lnTo>
                      <a:pt x="297" y="1066"/>
                    </a:lnTo>
                    <a:lnTo>
                      <a:pt x="327" y="1096"/>
                    </a:lnTo>
                    <a:lnTo>
                      <a:pt x="267" y="1154"/>
                    </a:lnTo>
                    <a:lnTo>
                      <a:pt x="236" y="1154"/>
                    </a:lnTo>
                    <a:lnTo>
                      <a:pt x="267" y="1184"/>
                    </a:lnTo>
                    <a:lnTo>
                      <a:pt x="267" y="1215"/>
                    </a:lnTo>
                    <a:lnTo>
                      <a:pt x="297" y="1243"/>
                    </a:lnTo>
                    <a:lnTo>
                      <a:pt x="356" y="1243"/>
                    </a:lnTo>
                    <a:lnTo>
                      <a:pt x="356" y="1273"/>
                    </a:lnTo>
                    <a:lnTo>
                      <a:pt x="236" y="1273"/>
                    </a:lnTo>
                    <a:lnTo>
                      <a:pt x="236" y="1302"/>
                    </a:lnTo>
                    <a:lnTo>
                      <a:pt x="209" y="1273"/>
                    </a:lnTo>
                    <a:lnTo>
                      <a:pt x="209" y="1215"/>
                    </a:lnTo>
                    <a:lnTo>
                      <a:pt x="179" y="1184"/>
                    </a:lnTo>
                    <a:lnTo>
                      <a:pt x="118" y="1184"/>
                    </a:lnTo>
                    <a:lnTo>
                      <a:pt x="149" y="1215"/>
                    </a:lnTo>
                    <a:lnTo>
                      <a:pt x="149" y="1243"/>
                    </a:lnTo>
                    <a:lnTo>
                      <a:pt x="179" y="1273"/>
                    </a:lnTo>
                    <a:lnTo>
                      <a:pt x="149" y="1302"/>
                    </a:lnTo>
                    <a:lnTo>
                      <a:pt x="118" y="1302"/>
                    </a:lnTo>
                    <a:lnTo>
                      <a:pt x="118" y="1333"/>
                    </a:lnTo>
                    <a:lnTo>
                      <a:pt x="149" y="1333"/>
                    </a:lnTo>
                    <a:lnTo>
                      <a:pt x="209" y="1361"/>
                    </a:lnTo>
                    <a:lnTo>
                      <a:pt x="236" y="1333"/>
                    </a:lnTo>
                    <a:lnTo>
                      <a:pt x="267" y="1333"/>
                    </a:lnTo>
                    <a:lnTo>
                      <a:pt x="267" y="1361"/>
                    </a:lnTo>
                    <a:lnTo>
                      <a:pt x="297" y="1391"/>
                    </a:lnTo>
                    <a:lnTo>
                      <a:pt x="356" y="1391"/>
                    </a:lnTo>
                    <a:lnTo>
                      <a:pt x="386" y="1422"/>
                    </a:lnTo>
                    <a:lnTo>
                      <a:pt x="416" y="1422"/>
                    </a:lnTo>
                    <a:lnTo>
                      <a:pt x="416" y="1452"/>
                    </a:lnTo>
                    <a:lnTo>
                      <a:pt x="356" y="1509"/>
                    </a:lnTo>
                    <a:lnTo>
                      <a:pt x="386" y="1540"/>
                    </a:lnTo>
                    <a:lnTo>
                      <a:pt x="386" y="1598"/>
                    </a:lnTo>
                    <a:lnTo>
                      <a:pt x="416" y="1628"/>
                    </a:lnTo>
                    <a:lnTo>
                      <a:pt x="446" y="1598"/>
                    </a:lnTo>
                    <a:lnTo>
                      <a:pt x="446" y="1628"/>
                    </a:lnTo>
                    <a:lnTo>
                      <a:pt x="474" y="1628"/>
                    </a:lnTo>
                    <a:lnTo>
                      <a:pt x="474" y="1658"/>
                    </a:lnTo>
                    <a:lnTo>
                      <a:pt x="504" y="1658"/>
                    </a:lnTo>
                    <a:lnTo>
                      <a:pt x="504" y="1686"/>
                    </a:lnTo>
                    <a:lnTo>
                      <a:pt x="474" y="1717"/>
                    </a:lnTo>
                    <a:lnTo>
                      <a:pt x="446" y="1686"/>
                    </a:lnTo>
                    <a:lnTo>
                      <a:pt x="416" y="1686"/>
                    </a:lnTo>
                    <a:lnTo>
                      <a:pt x="416" y="1747"/>
                    </a:lnTo>
                    <a:lnTo>
                      <a:pt x="623" y="1747"/>
                    </a:lnTo>
                    <a:lnTo>
                      <a:pt x="682" y="1717"/>
                    </a:lnTo>
                    <a:lnTo>
                      <a:pt x="711" y="1747"/>
                    </a:lnTo>
                    <a:lnTo>
                      <a:pt x="682" y="1777"/>
                    </a:lnTo>
                    <a:lnTo>
                      <a:pt x="653" y="1777"/>
                    </a:lnTo>
                    <a:lnTo>
                      <a:pt x="653" y="1804"/>
                    </a:lnTo>
                    <a:lnTo>
                      <a:pt x="534" y="1804"/>
                    </a:lnTo>
                    <a:lnTo>
                      <a:pt x="534" y="1835"/>
                    </a:lnTo>
                    <a:lnTo>
                      <a:pt x="623" y="1835"/>
                    </a:lnTo>
                    <a:lnTo>
                      <a:pt x="653" y="1865"/>
                    </a:lnTo>
                    <a:lnTo>
                      <a:pt x="653" y="1895"/>
                    </a:lnTo>
                    <a:lnTo>
                      <a:pt x="711" y="1835"/>
                    </a:lnTo>
                    <a:lnTo>
                      <a:pt x="711" y="1804"/>
                    </a:lnTo>
                    <a:lnTo>
                      <a:pt x="741" y="1804"/>
                    </a:lnTo>
                    <a:lnTo>
                      <a:pt x="771" y="1777"/>
                    </a:lnTo>
                    <a:lnTo>
                      <a:pt x="771" y="1804"/>
                    </a:lnTo>
                    <a:lnTo>
                      <a:pt x="802" y="1804"/>
                    </a:lnTo>
                    <a:lnTo>
                      <a:pt x="802" y="1835"/>
                    </a:lnTo>
                    <a:lnTo>
                      <a:pt x="859" y="1835"/>
                    </a:lnTo>
                    <a:lnTo>
                      <a:pt x="889" y="1865"/>
                    </a:lnTo>
                    <a:lnTo>
                      <a:pt x="889" y="1835"/>
                    </a:lnTo>
                    <a:lnTo>
                      <a:pt x="920" y="1835"/>
                    </a:lnTo>
                    <a:lnTo>
                      <a:pt x="948" y="1865"/>
                    </a:lnTo>
                    <a:lnTo>
                      <a:pt x="920" y="1895"/>
                    </a:lnTo>
                    <a:lnTo>
                      <a:pt x="948" y="1895"/>
                    </a:lnTo>
                    <a:lnTo>
                      <a:pt x="978" y="1924"/>
                    </a:lnTo>
                    <a:lnTo>
                      <a:pt x="978" y="1953"/>
                    </a:lnTo>
                    <a:lnTo>
                      <a:pt x="1009" y="1983"/>
                    </a:lnTo>
                    <a:lnTo>
                      <a:pt x="1039" y="1983"/>
                    </a:lnTo>
                    <a:lnTo>
                      <a:pt x="1066" y="2013"/>
                    </a:lnTo>
                    <a:lnTo>
                      <a:pt x="1096" y="2013"/>
                    </a:lnTo>
                    <a:lnTo>
                      <a:pt x="1127" y="2042"/>
                    </a:lnTo>
                    <a:lnTo>
                      <a:pt x="1157" y="2042"/>
                    </a:lnTo>
                    <a:lnTo>
                      <a:pt x="1185" y="2013"/>
                    </a:lnTo>
                    <a:lnTo>
                      <a:pt x="1216" y="2013"/>
                    </a:lnTo>
                    <a:lnTo>
                      <a:pt x="1216" y="1983"/>
                    </a:lnTo>
                    <a:lnTo>
                      <a:pt x="1304" y="1983"/>
                    </a:lnTo>
                    <a:lnTo>
                      <a:pt x="1334" y="2013"/>
                    </a:lnTo>
                    <a:lnTo>
                      <a:pt x="1334" y="1983"/>
                    </a:lnTo>
                    <a:lnTo>
                      <a:pt x="1364" y="1983"/>
                    </a:lnTo>
                    <a:lnTo>
                      <a:pt x="1334" y="1924"/>
                    </a:lnTo>
                    <a:lnTo>
                      <a:pt x="1364" y="1924"/>
                    </a:lnTo>
                    <a:lnTo>
                      <a:pt x="1364" y="1804"/>
                    </a:lnTo>
                    <a:lnTo>
                      <a:pt x="1394" y="1777"/>
                    </a:lnTo>
                    <a:lnTo>
                      <a:pt x="1483" y="1777"/>
                    </a:lnTo>
                    <a:lnTo>
                      <a:pt x="1512" y="1804"/>
                    </a:lnTo>
                    <a:lnTo>
                      <a:pt x="1571" y="1804"/>
                    </a:lnTo>
                    <a:lnTo>
                      <a:pt x="1601" y="1835"/>
                    </a:lnTo>
                    <a:lnTo>
                      <a:pt x="1631" y="1835"/>
                    </a:lnTo>
                    <a:lnTo>
                      <a:pt x="1660" y="1865"/>
                    </a:lnTo>
                    <a:lnTo>
                      <a:pt x="1719" y="1865"/>
                    </a:lnTo>
                    <a:lnTo>
                      <a:pt x="1750" y="1895"/>
                    </a:lnTo>
                    <a:lnTo>
                      <a:pt x="1778" y="1895"/>
                    </a:lnTo>
                    <a:lnTo>
                      <a:pt x="1926" y="2042"/>
                    </a:lnTo>
                    <a:lnTo>
                      <a:pt x="1957" y="2042"/>
                    </a:lnTo>
                    <a:lnTo>
                      <a:pt x="1987" y="2072"/>
                    </a:lnTo>
                    <a:lnTo>
                      <a:pt x="2015" y="2072"/>
                    </a:lnTo>
                    <a:lnTo>
                      <a:pt x="2045" y="2042"/>
                    </a:lnTo>
                    <a:lnTo>
                      <a:pt x="2194" y="2042"/>
                    </a:lnTo>
                    <a:lnTo>
                      <a:pt x="2224" y="2013"/>
                    </a:lnTo>
                    <a:lnTo>
                      <a:pt x="2252" y="2042"/>
                    </a:lnTo>
                    <a:lnTo>
                      <a:pt x="2313" y="1983"/>
                    </a:lnTo>
                    <a:lnTo>
                      <a:pt x="2340" y="2013"/>
                    </a:lnTo>
                    <a:lnTo>
                      <a:pt x="2340" y="1983"/>
                    </a:lnTo>
                    <a:lnTo>
                      <a:pt x="2371" y="1953"/>
                    </a:lnTo>
                    <a:lnTo>
                      <a:pt x="2371" y="1924"/>
                    </a:lnTo>
                    <a:lnTo>
                      <a:pt x="2431" y="1865"/>
                    </a:lnTo>
                    <a:lnTo>
                      <a:pt x="2460" y="1865"/>
                    </a:lnTo>
                    <a:lnTo>
                      <a:pt x="2520" y="1804"/>
                    </a:lnTo>
                    <a:lnTo>
                      <a:pt x="2578" y="1804"/>
                    </a:lnTo>
                    <a:lnTo>
                      <a:pt x="2578" y="1835"/>
                    </a:lnTo>
                    <a:lnTo>
                      <a:pt x="2608" y="1835"/>
                    </a:lnTo>
                    <a:lnTo>
                      <a:pt x="2638" y="1865"/>
                    </a:lnTo>
                    <a:lnTo>
                      <a:pt x="2697" y="1895"/>
                    </a:lnTo>
                    <a:lnTo>
                      <a:pt x="2726" y="1895"/>
                    </a:lnTo>
                    <a:lnTo>
                      <a:pt x="2756" y="1865"/>
                    </a:lnTo>
                    <a:lnTo>
                      <a:pt x="2786" y="1895"/>
                    </a:lnTo>
                    <a:lnTo>
                      <a:pt x="2786" y="1865"/>
                    </a:lnTo>
                    <a:lnTo>
                      <a:pt x="2875" y="1777"/>
                    </a:lnTo>
                    <a:lnTo>
                      <a:pt x="2906" y="1777"/>
                    </a:lnTo>
                    <a:lnTo>
                      <a:pt x="2963" y="1835"/>
                    </a:lnTo>
                    <a:lnTo>
                      <a:pt x="2963" y="1865"/>
                    </a:lnTo>
                    <a:lnTo>
                      <a:pt x="2845" y="1983"/>
                    </a:lnTo>
                    <a:lnTo>
                      <a:pt x="2906" y="2042"/>
                    </a:lnTo>
                    <a:lnTo>
                      <a:pt x="2906" y="2102"/>
                    </a:lnTo>
                    <a:lnTo>
                      <a:pt x="2933" y="2102"/>
                    </a:lnTo>
                    <a:lnTo>
                      <a:pt x="2933" y="2131"/>
                    </a:lnTo>
                    <a:lnTo>
                      <a:pt x="2963" y="2131"/>
                    </a:lnTo>
                    <a:lnTo>
                      <a:pt x="3024" y="2072"/>
                    </a:lnTo>
                    <a:lnTo>
                      <a:pt x="3024" y="2013"/>
                    </a:lnTo>
                    <a:lnTo>
                      <a:pt x="3082" y="2013"/>
                    </a:lnTo>
                    <a:lnTo>
                      <a:pt x="3113" y="1983"/>
                    </a:lnTo>
                    <a:lnTo>
                      <a:pt x="3052" y="1924"/>
                    </a:lnTo>
                    <a:lnTo>
                      <a:pt x="3082" y="1895"/>
                    </a:lnTo>
                    <a:lnTo>
                      <a:pt x="3082" y="1804"/>
                    </a:lnTo>
                    <a:lnTo>
                      <a:pt x="3170" y="1804"/>
                    </a:lnTo>
                    <a:lnTo>
                      <a:pt x="3200" y="1835"/>
                    </a:lnTo>
                    <a:lnTo>
                      <a:pt x="3200" y="1865"/>
                    </a:lnTo>
                    <a:lnTo>
                      <a:pt x="3320" y="1865"/>
                    </a:lnTo>
                    <a:lnTo>
                      <a:pt x="3350" y="1835"/>
                    </a:lnTo>
                    <a:lnTo>
                      <a:pt x="3407" y="1835"/>
                    </a:lnTo>
                    <a:lnTo>
                      <a:pt x="3468" y="1804"/>
                    </a:lnTo>
                    <a:lnTo>
                      <a:pt x="3498" y="1777"/>
                    </a:lnTo>
                    <a:lnTo>
                      <a:pt x="3616" y="1777"/>
                    </a:lnTo>
                    <a:lnTo>
                      <a:pt x="3645" y="1804"/>
                    </a:lnTo>
                    <a:lnTo>
                      <a:pt x="3645" y="1835"/>
                    </a:lnTo>
                    <a:lnTo>
                      <a:pt x="3793" y="1835"/>
                    </a:lnTo>
                    <a:lnTo>
                      <a:pt x="3823" y="1865"/>
                    </a:lnTo>
                    <a:lnTo>
                      <a:pt x="3882" y="1835"/>
                    </a:lnTo>
                    <a:lnTo>
                      <a:pt x="3973" y="1835"/>
                    </a:lnTo>
                    <a:lnTo>
                      <a:pt x="4000" y="1804"/>
                    </a:lnTo>
                    <a:lnTo>
                      <a:pt x="4030" y="1804"/>
                    </a:lnTo>
                    <a:lnTo>
                      <a:pt x="4030" y="1777"/>
                    </a:lnTo>
                    <a:lnTo>
                      <a:pt x="4091" y="1777"/>
                    </a:lnTo>
                    <a:lnTo>
                      <a:pt x="4119" y="1747"/>
                    </a:lnTo>
                    <a:lnTo>
                      <a:pt x="4149" y="1747"/>
                    </a:lnTo>
                    <a:lnTo>
                      <a:pt x="4180" y="1717"/>
                    </a:lnTo>
                    <a:lnTo>
                      <a:pt x="4209" y="1717"/>
                    </a:lnTo>
                    <a:lnTo>
                      <a:pt x="4209" y="1686"/>
                    </a:lnTo>
                    <a:lnTo>
                      <a:pt x="4298" y="1686"/>
                    </a:lnTo>
                    <a:lnTo>
                      <a:pt x="4328" y="1717"/>
                    </a:lnTo>
                    <a:lnTo>
                      <a:pt x="4475" y="1717"/>
                    </a:lnTo>
                    <a:lnTo>
                      <a:pt x="4475" y="1686"/>
                    </a:lnTo>
                    <a:lnTo>
                      <a:pt x="4565" y="1686"/>
                    </a:lnTo>
                    <a:lnTo>
                      <a:pt x="4623" y="1628"/>
                    </a:lnTo>
                    <a:lnTo>
                      <a:pt x="4683" y="1686"/>
                    </a:lnTo>
                    <a:lnTo>
                      <a:pt x="4742" y="1686"/>
                    </a:lnTo>
                    <a:lnTo>
                      <a:pt x="4772" y="1658"/>
                    </a:lnTo>
                    <a:lnTo>
                      <a:pt x="4772" y="1598"/>
                    </a:lnTo>
                    <a:lnTo>
                      <a:pt x="4802" y="1628"/>
                    </a:lnTo>
                    <a:lnTo>
                      <a:pt x="4949" y="1628"/>
                    </a:lnTo>
                    <a:lnTo>
                      <a:pt x="4979" y="1658"/>
                    </a:lnTo>
                    <a:lnTo>
                      <a:pt x="5097" y="1658"/>
                    </a:lnTo>
                    <a:lnTo>
                      <a:pt x="5128" y="1628"/>
                    </a:lnTo>
                    <a:lnTo>
                      <a:pt x="5186" y="1628"/>
                    </a:lnTo>
                    <a:lnTo>
                      <a:pt x="5217" y="1658"/>
                    </a:lnTo>
                    <a:lnTo>
                      <a:pt x="5186" y="1686"/>
                    </a:lnTo>
                    <a:lnTo>
                      <a:pt x="5246" y="1747"/>
                    </a:lnTo>
                    <a:lnTo>
                      <a:pt x="5274" y="1717"/>
                    </a:lnTo>
                    <a:lnTo>
                      <a:pt x="5274" y="1686"/>
                    </a:lnTo>
                    <a:lnTo>
                      <a:pt x="5365" y="1686"/>
                    </a:lnTo>
                    <a:lnTo>
                      <a:pt x="5365" y="1628"/>
                    </a:lnTo>
                    <a:lnTo>
                      <a:pt x="5335" y="1598"/>
                    </a:lnTo>
                    <a:lnTo>
                      <a:pt x="5304" y="1598"/>
                    </a:lnTo>
                    <a:lnTo>
                      <a:pt x="5304" y="1540"/>
                    </a:lnTo>
                    <a:lnTo>
                      <a:pt x="5274" y="1509"/>
                    </a:lnTo>
                    <a:lnTo>
                      <a:pt x="5274" y="1479"/>
                    </a:lnTo>
                    <a:lnTo>
                      <a:pt x="5246" y="1452"/>
                    </a:lnTo>
                    <a:lnTo>
                      <a:pt x="5186" y="1452"/>
                    </a:lnTo>
                    <a:lnTo>
                      <a:pt x="5186" y="1361"/>
                    </a:lnTo>
                    <a:lnTo>
                      <a:pt x="5217" y="1333"/>
                    </a:lnTo>
                    <a:lnTo>
                      <a:pt x="5217" y="1273"/>
                    </a:lnTo>
                    <a:lnTo>
                      <a:pt x="5186" y="1273"/>
                    </a:lnTo>
                    <a:lnTo>
                      <a:pt x="5158" y="1243"/>
                    </a:lnTo>
                    <a:lnTo>
                      <a:pt x="5186" y="1215"/>
                    </a:lnTo>
                    <a:lnTo>
                      <a:pt x="5158" y="1215"/>
                    </a:lnTo>
                    <a:lnTo>
                      <a:pt x="5158" y="1124"/>
                    </a:lnTo>
                    <a:lnTo>
                      <a:pt x="5097" y="1066"/>
                    </a:lnTo>
                    <a:lnTo>
                      <a:pt x="5128" y="1036"/>
                    </a:lnTo>
                    <a:lnTo>
                      <a:pt x="5128" y="1006"/>
                    </a:lnTo>
                    <a:lnTo>
                      <a:pt x="5097" y="977"/>
                    </a:lnTo>
                    <a:lnTo>
                      <a:pt x="5067" y="977"/>
                    </a:lnTo>
                    <a:lnTo>
                      <a:pt x="5067" y="948"/>
                    </a:lnTo>
                    <a:lnTo>
                      <a:pt x="5039" y="918"/>
                    </a:lnTo>
                    <a:lnTo>
                      <a:pt x="5158" y="918"/>
                    </a:lnTo>
                    <a:lnTo>
                      <a:pt x="5158" y="829"/>
                    </a:lnTo>
                    <a:lnTo>
                      <a:pt x="5186" y="799"/>
                    </a:lnTo>
                    <a:lnTo>
                      <a:pt x="5217" y="799"/>
                    </a:lnTo>
                    <a:lnTo>
                      <a:pt x="5128" y="711"/>
                    </a:lnTo>
                    <a:lnTo>
                      <a:pt x="4979" y="711"/>
                    </a:lnTo>
                    <a:lnTo>
                      <a:pt x="4949" y="681"/>
                    </a:lnTo>
                    <a:lnTo>
                      <a:pt x="4921" y="681"/>
                    </a:lnTo>
                    <a:lnTo>
                      <a:pt x="4921" y="623"/>
                    </a:lnTo>
                    <a:lnTo>
                      <a:pt x="4890" y="593"/>
                    </a:lnTo>
                    <a:lnTo>
                      <a:pt x="4890" y="504"/>
                    </a:lnTo>
                    <a:lnTo>
                      <a:pt x="4921" y="504"/>
                    </a:lnTo>
                    <a:lnTo>
                      <a:pt x="4921" y="474"/>
                    </a:lnTo>
                    <a:lnTo>
                      <a:pt x="4890" y="443"/>
                    </a:lnTo>
                    <a:lnTo>
                      <a:pt x="4890" y="414"/>
                    </a:lnTo>
                    <a:lnTo>
                      <a:pt x="4830" y="355"/>
                    </a:lnTo>
                    <a:lnTo>
                      <a:pt x="4802" y="355"/>
                    </a:lnTo>
                    <a:lnTo>
                      <a:pt x="4802" y="325"/>
                    </a:lnTo>
                    <a:lnTo>
                      <a:pt x="4772" y="295"/>
                    </a:lnTo>
                    <a:lnTo>
                      <a:pt x="4742" y="325"/>
                    </a:lnTo>
                    <a:lnTo>
                      <a:pt x="4712" y="295"/>
                    </a:lnTo>
                    <a:lnTo>
                      <a:pt x="4742" y="268"/>
                    </a:lnTo>
                    <a:lnTo>
                      <a:pt x="4683" y="268"/>
                    </a:lnTo>
                    <a:lnTo>
                      <a:pt x="4623" y="207"/>
                    </a:lnTo>
                    <a:lnTo>
                      <a:pt x="4593" y="207"/>
                    </a:lnTo>
                    <a:lnTo>
                      <a:pt x="4623" y="177"/>
                    </a:lnTo>
                    <a:lnTo>
                      <a:pt x="4535" y="177"/>
                    </a:lnTo>
                    <a:lnTo>
                      <a:pt x="4535" y="237"/>
                    </a:lnTo>
                    <a:lnTo>
                      <a:pt x="4505" y="237"/>
                    </a:lnTo>
                    <a:lnTo>
                      <a:pt x="4475" y="207"/>
                    </a:lnTo>
                    <a:lnTo>
                      <a:pt x="4356" y="207"/>
                    </a:lnTo>
                    <a:lnTo>
                      <a:pt x="4328" y="237"/>
                    </a:lnTo>
                    <a:lnTo>
                      <a:pt x="4328" y="207"/>
                    </a:lnTo>
                    <a:lnTo>
                      <a:pt x="4268" y="207"/>
                    </a:lnTo>
                    <a:lnTo>
                      <a:pt x="4209" y="268"/>
                    </a:lnTo>
                    <a:lnTo>
                      <a:pt x="4180" y="268"/>
                    </a:lnTo>
                    <a:lnTo>
                      <a:pt x="4149" y="295"/>
                    </a:lnTo>
                    <a:lnTo>
                      <a:pt x="4119" y="295"/>
                    </a:lnTo>
                    <a:lnTo>
                      <a:pt x="4061" y="325"/>
                    </a:lnTo>
                    <a:lnTo>
                      <a:pt x="4030" y="355"/>
                    </a:lnTo>
                    <a:lnTo>
                      <a:pt x="4000" y="355"/>
                    </a:lnTo>
                    <a:lnTo>
                      <a:pt x="3973" y="386"/>
                    </a:lnTo>
                    <a:lnTo>
                      <a:pt x="3912" y="386"/>
                    </a:lnTo>
                    <a:lnTo>
                      <a:pt x="3882" y="414"/>
                    </a:lnTo>
                    <a:lnTo>
                      <a:pt x="3854" y="386"/>
                    </a:lnTo>
                    <a:lnTo>
                      <a:pt x="3763" y="386"/>
                    </a:lnTo>
                    <a:lnTo>
                      <a:pt x="3735" y="355"/>
                    </a:lnTo>
                    <a:lnTo>
                      <a:pt x="3557" y="355"/>
                    </a:lnTo>
                    <a:lnTo>
                      <a:pt x="3527" y="386"/>
                    </a:lnTo>
                    <a:lnTo>
                      <a:pt x="3468" y="386"/>
                    </a:lnTo>
                    <a:lnTo>
                      <a:pt x="3438" y="414"/>
                    </a:lnTo>
                    <a:lnTo>
                      <a:pt x="3407" y="414"/>
                    </a:lnTo>
                    <a:lnTo>
                      <a:pt x="3350" y="386"/>
                    </a:lnTo>
                    <a:lnTo>
                      <a:pt x="3289" y="386"/>
                    </a:lnTo>
                    <a:lnTo>
                      <a:pt x="3231" y="325"/>
                    </a:lnTo>
                    <a:lnTo>
                      <a:pt x="3200" y="355"/>
                    </a:lnTo>
                    <a:lnTo>
                      <a:pt x="3113" y="355"/>
                    </a:lnTo>
                    <a:lnTo>
                      <a:pt x="3082" y="325"/>
                    </a:lnTo>
                    <a:lnTo>
                      <a:pt x="3052" y="325"/>
                    </a:lnTo>
                    <a:lnTo>
                      <a:pt x="2993" y="268"/>
                    </a:lnTo>
                    <a:lnTo>
                      <a:pt x="2906" y="268"/>
                    </a:lnTo>
                    <a:lnTo>
                      <a:pt x="2875" y="295"/>
                    </a:lnTo>
                    <a:lnTo>
                      <a:pt x="2845" y="295"/>
                    </a:lnTo>
                    <a:lnTo>
                      <a:pt x="2756" y="207"/>
                    </a:lnTo>
                    <a:lnTo>
                      <a:pt x="2756" y="177"/>
                    </a:lnTo>
                    <a:lnTo>
                      <a:pt x="2726" y="148"/>
                    </a:lnTo>
                    <a:lnTo>
                      <a:pt x="2638" y="148"/>
                    </a:lnTo>
                    <a:lnTo>
                      <a:pt x="2608" y="177"/>
                    </a:lnTo>
                    <a:lnTo>
                      <a:pt x="2578" y="148"/>
                    </a:lnTo>
                    <a:lnTo>
                      <a:pt x="2520" y="148"/>
                    </a:lnTo>
                    <a:lnTo>
                      <a:pt x="2490" y="118"/>
                    </a:lnTo>
                    <a:lnTo>
                      <a:pt x="2490" y="89"/>
                    </a:lnTo>
                    <a:lnTo>
                      <a:pt x="2460" y="59"/>
                    </a:lnTo>
                    <a:lnTo>
                      <a:pt x="2490" y="30"/>
                    </a:lnTo>
                    <a:lnTo>
                      <a:pt x="2460" y="30"/>
                    </a:lnTo>
                    <a:lnTo>
                      <a:pt x="2431" y="0"/>
                    </a:lnTo>
                    <a:lnTo>
                      <a:pt x="2431" y="30"/>
                    </a:lnTo>
                    <a:lnTo>
                      <a:pt x="2401" y="59"/>
                    </a:lnTo>
                    <a:lnTo>
                      <a:pt x="2076" y="59"/>
                    </a:lnTo>
                    <a:lnTo>
                      <a:pt x="2045" y="30"/>
                    </a:lnTo>
                    <a:lnTo>
                      <a:pt x="1987" y="30"/>
                    </a:lnTo>
                    <a:lnTo>
                      <a:pt x="1957" y="59"/>
                    </a:lnTo>
                    <a:close/>
                  </a:path>
                </a:pathLst>
              </a:custGeom>
              <a:solidFill>
                <a:srgbClr val="FCA77E"/>
              </a:solidFill>
              <a:ln w="9525">
                <a:noFill/>
                <a:round/>
                <a:headEnd/>
                <a:tailEnd/>
              </a:ln>
            </p:spPr>
            <p:txBody>
              <a:bodyPr/>
              <a:lstStyle/>
              <a:p>
                <a:endParaRPr lang="en-GB"/>
              </a:p>
            </p:txBody>
          </p:sp>
          <p:sp>
            <p:nvSpPr>
              <p:cNvPr id="15384" name="Freeform 24"/>
              <p:cNvSpPr>
                <a:spLocks/>
              </p:cNvSpPr>
              <p:nvPr/>
            </p:nvSpPr>
            <p:spPr bwMode="auto">
              <a:xfrm>
                <a:off x="5257" y="3060"/>
                <a:ext cx="482" cy="214"/>
              </a:xfrm>
              <a:custGeom>
                <a:avLst/>
                <a:gdLst/>
                <a:ahLst/>
                <a:cxnLst>
                  <a:cxn ang="0">
                    <a:pos x="653" y="118"/>
                  </a:cxn>
                  <a:cxn ang="0">
                    <a:pos x="565" y="149"/>
                  </a:cxn>
                  <a:cxn ang="0">
                    <a:pos x="446" y="118"/>
                  </a:cxn>
                  <a:cxn ang="0">
                    <a:pos x="356" y="89"/>
                  </a:cxn>
                  <a:cxn ang="0">
                    <a:pos x="267" y="61"/>
                  </a:cxn>
                  <a:cxn ang="0">
                    <a:pos x="210" y="31"/>
                  </a:cxn>
                  <a:cxn ang="0">
                    <a:pos x="60" y="0"/>
                  </a:cxn>
                  <a:cxn ang="0">
                    <a:pos x="0" y="31"/>
                  </a:cxn>
                  <a:cxn ang="0">
                    <a:pos x="30" y="89"/>
                  </a:cxn>
                  <a:cxn ang="0">
                    <a:pos x="119" y="149"/>
                  </a:cxn>
                  <a:cxn ang="0">
                    <a:pos x="237" y="179"/>
                  </a:cxn>
                  <a:cxn ang="0">
                    <a:pos x="298" y="268"/>
                  </a:cxn>
                  <a:cxn ang="0">
                    <a:pos x="356" y="297"/>
                  </a:cxn>
                  <a:cxn ang="0">
                    <a:pos x="446" y="356"/>
                  </a:cxn>
                  <a:cxn ang="0">
                    <a:pos x="505" y="474"/>
                  </a:cxn>
                  <a:cxn ang="0">
                    <a:pos x="535" y="563"/>
                  </a:cxn>
                  <a:cxn ang="0">
                    <a:pos x="505" y="681"/>
                  </a:cxn>
                  <a:cxn ang="0">
                    <a:pos x="565" y="711"/>
                  </a:cxn>
                  <a:cxn ang="0">
                    <a:pos x="593" y="711"/>
                  </a:cxn>
                  <a:cxn ang="0">
                    <a:pos x="742" y="741"/>
                  </a:cxn>
                  <a:cxn ang="0">
                    <a:pos x="772" y="681"/>
                  </a:cxn>
                  <a:cxn ang="0">
                    <a:pos x="830" y="711"/>
                  </a:cxn>
                  <a:cxn ang="0">
                    <a:pos x="920" y="772"/>
                  </a:cxn>
                  <a:cxn ang="0">
                    <a:pos x="949" y="799"/>
                  </a:cxn>
                  <a:cxn ang="0">
                    <a:pos x="1009" y="799"/>
                  </a:cxn>
                  <a:cxn ang="0">
                    <a:pos x="1039" y="859"/>
                  </a:cxn>
                  <a:cxn ang="0">
                    <a:pos x="1097" y="829"/>
                  </a:cxn>
                  <a:cxn ang="0">
                    <a:pos x="1127" y="829"/>
                  </a:cxn>
                  <a:cxn ang="0">
                    <a:pos x="1247" y="799"/>
                  </a:cxn>
                  <a:cxn ang="0">
                    <a:pos x="1304" y="829"/>
                  </a:cxn>
                  <a:cxn ang="0">
                    <a:pos x="1454" y="799"/>
                  </a:cxn>
                  <a:cxn ang="0">
                    <a:pos x="1483" y="772"/>
                  </a:cxn>
                  <a:cxn ang="0">
                    <a:pos x="1602" y="741"/>
                  </a:cxn>
                  <a:cxn ang="0">
                    <a:pos x="1661" y="772"/>
                  </a:cxn>
                  <a:cxn ang="0">
                    <a:pos x="1690" y="799"/>
                  </a:cxn>
                  <a:cxn ang="0">
                    <a:pos x="1748" y="829"/>
                  </a:cxn>
                  <a:cxn ang="0">
                    <a:pos x="1809" y="829"/>
                  </a:cxn>
                  <a:cxn ang="0">
                    <a:pos x="1867" y="859"/>
                  </a:cxn>
                  <a:cxn ang="0">
                    <a:pos x="1927" y="829"/>
                  </a:cxn>
                  <a:cxn ang="0">
                    <a:pos x="1867" y="741"/>
                  </a:cxn>
                  <a:cxn ang="0">
                    <a:pos x="1809" y="711"/>
                  </a:cxn>
                  <a:cxn ang="0">
                    <a:pos x="1779" y="681"/>
                  </a:cxn>
                  <a:cxn ang="0">
                    <a:pos x="1809" y="622"/>
                  </a:cxn>
                  <a:cxn ang="0">
                    <a:pos x="1779" y="534"/>
                  </a:cxn>
                  <a:cxn ang="0">
                    <a:pos x="1661" y="504"/>
                  </a:cxn>
                  <a:cxn ang="0">
                    <a:pos x="1602" y="474"/>
                  </a:cxn>
                  <a:cxn ang="0">
                    <a:pos x="1572" y="356"/>
                  </a:cxn>
                  <a:cxn ang="0">
                    <a:pos x="1423" y="297"/>
                  </a:cxn>
                  <a:cxn ang="0">
                    <a:pos x="1334" y="325"/>
                  </a:cxn>
                  <a:cxn ang="0">
                    <a:pos x="1216" y="297"/>
                  </a:cxn>
                  <a:cxn ang="0">
                    <a:pos x="1127" y="325"/>
                  </a:cxn>
                  <a:cxn ang="0">
                    <a:pos x="1067" y="356"/>
                  </a:cxn>
                  <a:cxn ang="0">
                    <a:pos x="1067" y="297"/>
                  </a:cxn>
                  <a:cxn ang="0">
                    <a:pos x="1009" y="268"/>
                  </a:cxn>
                  <a:cxn ang="0">
                    <a:pos x="890" y="238"/>
                  </a:cxn>
                  <a:cxn ang="0">
                    <a:pos x="830" y="207"/>
                  </a:cxn>
                  <a:cxn ang="0">
                    <a:pos x="683" y="149"/>
                  </a:cxn>
                </a:cxnLst>
                <a:rect l="0" t="0" r="r" b="b"/>
                <a:pathLst>
                  <a:path w="1927" h="859">
                    <a:moveTo>
                      <a:pt x="683" y="149"/>
                    </a:moveTo>
                    <a:lnTo>
                      <a:pt x="653" y="118"/>
                    </a:lnTo>
                    <a:lnTo>
                      <a:pt x="593" y="118"/>
                    </a:lnTo>
                    <a:lnTo>
                      <a:pt x="565" y="149"/>
                    </a:lnTo>
                    <a:lnTo>
                      <a:pt x="505" y="149"/>
                    </a:lnTo>
                    <a:lnTo>
                      <a:pt x="446" y="118"/>
                    </a:lnTo>
                    <a:lnTo>
                      <a:pt x="386" y="118"/>
                    </a:lnTo>
                    <a:lnTo>
                      <a:pt x="356" y="89"/>
                    </a:lnTo>
                    <a:lnTo>
                      <a:pt x="298" y="89"/>
                    </a:lnTo>
                    <a:lnTo>
                      <a:pt x="267" y="61"/>
                    </a:lnTo>
                    <a:lnTo>
                      <a:pt x="237" y="61"/>
                    </a:lnTo>
                    <a:lnTo>
                      <a:pt x="210" y="31"/>
                    </a:lnTo>
                    <a:lnTo>
                      <a:pt x="91" y="31"/>
                    </a:lnTo>
                    <a:lnTo>
                      <a:pt x="60" y="0"/>
                    </a:lnTo>
                    <a:lnTo>
                      <a:pt x="30" y="0"/>
                    </a:lnTo>
                    <a:lnTo>
                      <a:pt x="0" y="31"/>
                    </a:lnTo>
                    <a:lnTo>
                      <a:pt x="0" y="89"/>
                    </a:lnTo>
                    <a:lnTo>
                      <a:pt x="30" y="89"/>
                    </a:lnTo>
                    <a:lnTo>
                      <a:pt x="91" y="149"/>
                    </a:lnTo>
                    <a:lnTo>
                      <a:pt x="119" y="149"/>
                    </a:lnTo>
                    <a:lnTo>
                      <a:pt x="149" y="179"/>
                    </a:lnTo>
                    <a:lnTo>
                      <a:pt x="237" y="179"/>
                    </a:lnTo>
                    <a:lnTo>
                      <a:pt x="298" y="238"/>
                    </a:lnTo>
                    <a:lnTo>
                      <a:pt x="298" y="268"/>
                    </a:lnTo>
                    <a:lnTo>
                      <a:pt x="328" y="268"/>
                    </a:lnTo>
                    <a:lnTo>
                      <a:pt x="356" y="297"/>
                    </a:lnTo>
                    <a:lnTo>
                      <a:pt x="386" y="297"/>
                    </a:lnTo>
                    <a:lnTo>
                      <a:pt x="446" y="356"/>
                    </a:lnTo>
                    <a:lnTo>
                      <a:pt x="446" y="416"/>
                    </a:lnTo>
                    <a:lnTo>
                      <a:pt x="505" y="474"/>
                    </a:lnTo>
                    <a:lnTo>
                      <a:pt x="505" y="534"/>
                    </a:lnTo>
                    <a:lnTo>
                      <a:pt x="535" y="563"/>
                    </a:lnTo>
                    <a:lnTo>
                      <a:pt x="535" y="652"/>
                    </a:lnTo>
                    <a:lnTo>
                      <a:pt x="505" y="681"/>
                    </a:lnTo>
                    <a:lnTo>
                      <a:pt x="505" y="711"/>
                    </a:lnTo>
                    <a:lnTo>
                      <a:pt x="565" y="711"/>
                    </a:lnTo>
                    <a:lnTo>
                      <a:pt x="565" y="741"/>
                    </a:lnTo>
                    <a:lnTo>
                      <a:pt x="593" y="711"/>
                    </a:lnTo>
                    <a:lnTo>
                      <a:pt x="712" y="711"/>
                    </a:lnTo>
                    <a:lnTo>
                      <a:pt x="742" y="741"/>
                    </a:lnTo>
                    <a:lnTo>
                      <a:pt x="772" y="741"/>
                    </a:lnTo>
                    <a:lnTo>
                      <a:pt x="772" y="681"/>
                    </a:lnTo>
                    <a:lnTo>
                      <a:pt x="860" y="681"/>
                    </a:lnTo>
                    <a:lnTo>
                      <a:pt x="830" y="711"/>
                    </a:lnTo>
                    <a:lnTo>
                      <a:pt x="860" y="711"/>
                    </a:lnTo>
                    <a:lnTo>
                      <a:pt x="920" y="772"/>
                    </a:lnTo>
                    <a:lnTo>
                      <a:pt x="979" y="772"/>
                    </a:lnTo>
                    <a:lnTo>
                      <a:pt x="949" y="799"/>
                    </a:lnTo>
                    <a:lnTo>
                      <a:pt x="979" y="829"/>
                    </a:lnTo>
                    <a:lnTo>
                      <a:pt x="1009" y="799"/>
                    </a:lnTo>
                    <a:lnTo>
                      <a:pt x="1039" y="829"/>
                    </a:lnTo>
                    <a:lnTo>
                      <a:pt x="1039" y="859"/>
                    </a:lnTo>
                    <a:lnTo>
                      <a:pt x="1067" y="829"/>
                    </a:lnTo>
                    <a:lnTo>
                      <a:pt x="1097" y="829"/>
                    </a:lnTo>
                    <a:lnTo>
                      <a:pt x="1127" y="859"/>
                    </a:lnTo>
                    <a:lnTo>
                      <a:pt x="1127" y="829"/>
                    </a:lnTo>
                    <a:lnTo>
                      <a:pt x="1216" y="829"/>
                    </a:lnTo>
                    <a:lnTo>
                      <a:pt x="1247" y="799"/>
                    </a:lnTo>
                    <a:lnTo>
                      <a:pt x="1276" y="829"/>
                    </a:lnTo>
                    <a:lnTo>
                      <a:pt x="1304" y="829"/>
                    </a:lnTo>
                    <a:lnTo>
                      <a:pt x="1334" y="799"/>
                    </a:lnTo>
                    <a:lnTo>
                      <a:pt x="1454" y="799"/>
                    </a:lnTo>
                    <a:lnTo>
                      <a:pt x="1454" y="772"/>
                    </a:lnTo>
                    <a:lnTo>
                      <a:pt x="1483" y="772"/>
                    </a:lnTo>
                    <a:lnTo>
                      <a:pt x="1511" y="741"/>
                    </a:lnTo>
                    <a:lnTo>
                      <a:pt x="1602" y="741"/>
                    </a:lnTo>
                    <a:lnTo>
                      <a:pt x="1630" y="772"/>
                    </a:lnTo>
                    <a:lnTo>
                      <a:pt x="1661" y="772"/>
                    </a:lnTo>
                    <a:lnTo>
                      <a:pt x="1661" y="799"/>
                    </a:lnTo>
                    <a:lnTo>
                      <a:pt x="1690" y="799"/>
                    </a:lnTo>
                    <a:lnTo>
                      <a:pt x="1720" y="829"/>
                    </a:lnTo>
                    <a:lnTo>
                      <a:pt x="1748" y="829"/>
                    </a:lnTo>
                    <a:lnTo>
                      <a:pt x="1779" y="799"/>
                    </a:lnTo>
                    <a:lnTo>
                      <a:pt x="1809" y="829"/>
                    </a:lnTo>
                    <a:lnTo>
                      <a:pt x="1839" y="829"/>
                    </a:lnTo>
                    <a:lnTo>
                      <a:pt x="1867" y="859"/>
                    </a:lnTo>
                    <a:lnTo>
                      <a:pt x="1897" y="859"/>
                    </a:lnTo>
                    <a:lnTo>
                      <a:pt x="1927" y="829"/>
                    </a:lnTo>
                    <a:lnTo>
                      <a:pt x="1927" y="799"/>
                    </a:lnTo>
                    <a:lnTo>
                      <a:pt x="1867" y="741"/>
                    </a:lnTo>
                    <a:lnTo>
                      <a:pt x="1839" y="741"/>
                    </a:lnTo>
                    <a:lnTo>
                      <a:pt x="1809" y="711"/>
                    </a:lnTo>
                    <a:lnTo>
                      <a:pt x="1809" y="681"/>
                    </a:lnTo>
                    <a:lnTo>
                      <a:pt x="1779" y="681"/>
                    </a:lnTo>
                    <a:lnTo>
                      <a:pt x="1779" y="622"/>
                    </a:lnTo>
                    <a:lnTo>
                      <a:pt x="1809" y="622"/>
                    </a:lnTo>
                    <a:lnTo>
                      <a:pt x="1839" y="593"/>
                    </a:lnTo>
                    <a:lnTo>
                      <a:pt x="1779" y="534"/>
                    </a:lnTo>
                    <a:lnTo>
                      <a:pt x="1690" y="534"/>
                    </a:lnTo>
                    <a:lnTo>
                      <a:pt x="1661" y="504"/>
                    </a:lnTo>
                    <a:lnTo>
                      <a:pt x="1630" y="504"/>
                    </a:lnTo>
                    <a:lnTo>
                      <a:pt x="1602" y="474"/>
                    </a:lnTo>
                    <a:lnTo>
                      <a:pt x="1602" y="386"/>
                    </a:lnTo>
                    <a:lnTo>
                      <a:pt x="1572" y="356"/>
                    </a:lnTo>
                    <a:lnTo>
                      <a:pt x="1483" y="356"/>
                    </a:lnTo>
                    <a:lnTo>
                      <a:pt x="1423" y="297"/>
                    </a:lnTo>
                    <a:lnTo>
                      <a:pt x="1334" y="297"/>
                    </a:lnTo>
                    <a:lnTo>
                      <a:pt x="1334" y="325"/>
                    </a:lnTo>
                    <a:lnTo>
                      <a:pt x="1304" y="297"/>
                    </a:lnTo>
                    <a:lnTo>
                      <a:pt x="1216" y="297"/>
                    </a:lnTo>
                    <a:lnTo>
                      <a:pt x="1186" y="325"/>
                    </a:lnTo>
                    <a:lnTo>
                      <a:pt x="1127" y="325"/>
                    </a:lnTo>
                    <a:lnTo>
                      <a:pt x="1097" y="356"/>
                    </a:lnTo>
                    <a:lnTo>
                      <a:pt x="1067" y="356"/>
                    </a:lnTo>
                    <a:lnTo>
                      <a:pt x="1039" y="325"/>
                    </a:lnTo>
                    <a:lnTo>
                      <a:pt x="1067" y="297"/>
                    </a:lnTo>
                    <a:lnTo>
                      <a:pt x="1039" y="268"/>
                    </a:lnTo>
                    <a:lnTo>
                      <a:pt x="1009" y="268"/>
                    </a:lnTo>
                    <a:lnTo>
                      <a:pt x="979" y="238"/>
                    </a:lnTo>
                    <a:lnTo>
                      <a:pt x="890" y="238"/>
                    </a:lnTo>
                    <a:lnTo>
                      <a:pt x="860" y="207"/>
                    </a:lnTo>
                    <a:lnTo>
                      <a:pt x="830" y="207"/>
                    </a:lnTo>
                    <a:lnTo>
                      <a:pt x="772" y="149"/>
                    </a:lnTo>
                    <a:lnTo>
                      <a:pt x="683" y="149"/>
                    </a:lnTo>
                    <a:close/>
                  </a:path>
                </a:pathLst>
              </a:custGeom>
              <a:solidFill>
                <a:srgbClr val="7FC543"/>
              </a:solidFill>
              <a:ln w="9525">
                <a:noFill/>
                <a:round/>
                <a:headEnd/>
                <a:tailEnd/>
              </a:ln>
            </p:spPr>
            <p:txBody>
              <a:bodyPr/>
              <a:lstStyle/>
              <a:p>
                <a:endParaRPr lang="en-GB"/>
              </a:p>
            </p:txBody>
          </p:sp>
          <p:sp>
            <p:nvSpPr>
              <p:cNvPr id="15385" name="Freeform 25"/>
              <p:cNvSpPr>
                <a:spLocks/>
              </p:cNvSpPr>
              <p:nvPr/>
            </p:nvSpPr>
            <p:spPr bwMode="auto">
              <a:xfrm>
                <a:off x="5517" y="3252"/>
                <a:ext cx="244" cy="215"/>
              </a:xfrm>
              <a:custGeom>
                <a:avLst/>
                <a:gdLst/>
                <a:ahLst/>
                <a:cxnLst>
                  <a:cxn ang="0">
                    <a:pos x="28" y="87"/>
                  </a:cxn>
                  <a:cxn ang="0">
                    <a:pos x="88" y="175"/>
                  </a:cxn>
                  <a:cxn ang="0">
                    <a:pos x="119" y="236"/>
                  </a:cxn>
                  <a:cxn ang="0">
                    <a:pos x="88" y="325"/>
                  </a:cxn>
                  <a:cxn ang="0">
                    <a:pos x="119" y="413"/>
                  </a:cxn>
                  <a:cxn ang="0">
                    <a:pos x="177" y="443"/>
                  </a:cxn>
                  <a:cxn ang="0">
                    <a:pos x="415" y="531"/>
                  </a:cxn>
                  <a:cxn ang="0">
                    <a:pos x="444" y="561"/>
                  </a:cxn>
                  <a:cxn ang="0">
                    <a:pos x="533" y="531"/>
                  </a:cxn>
                  <a:cxn ang="0">
                    <a:pos x="563" y="591"/>
                  </a:cxn>
                  <a:cxn ang="0">
                    <a:pos x="622" y="620"/>
                  </a:cxn>
                  <a:cxn ang="0">
                    <a:pos x="681" y="591"/>
                  </a:cxn>
                  <a:cxn ang="0">
                    <a:pos x="740" y="680"/>
                  </a:cxn>
                  <a:cxn ang="0">
                    <a:pos x="800" y="738"/>
                  </a:cxn>
                  <a:cxn ang="0">
                    <a:pos x="828" y="798"/>
                  </a:cxn>
                  <a:cxn ang="0">
                    <a:pos x="881" y="849"/>
                  </a:cxn>
                  <a:cxn ang="0">
                    <a:pos x="888" y="828"/>
                  </a:cxn>
                  <a:cxn ang="0">
                    <a:pos x="947" y="798"/>
                  </a:cxn>
                  <a:cxn ang="0">
                    <a:pos x="977" y="709"/>
                  </a:cxn>
                  <a:cxn ang="0">
                    <a:pos x="947" y="620"/>
                  </a:cxn>
                  <a:cxn ang="0">
                    <a:pos x="858" y="591"/>
                  </a:cxn>
                  <a:cxn ang="0">
                    <a:pos x="770" y="531"/>
                  </a:cxn>
                  <a:cxn ang="0">
                    <a:pos x="681" y="473"/>
                  </a:cxn>
                  <a:cxn ang="0">
                    <a:pos x="740" y="443"/>
                  </a:cxn>
                  <a:cxn ang="0">
                    <a:pos x="681" y="355"/>
                  </a:cxn>
                  <a:cxn ang="0">
                    <a:pos x="651" y="325"/>
                  </a:cxn>
                  <a:cxn ang="0">
                    <a:pos x="591" y="264"/>
                  </a:cxn>
                  <a:cxn ang="0">
                    <a:pos x="622" y="175"/>
                  </a:cxn>
                  <a:cxn ang="0">
                    <a:pos x="502" y="118"/>
                  </a:cxn>
                  <a:cxn ang="0">
                    <a:pos x="472" y="57"/>
                  </a:cxn>
                  <a:cxn ang="0">
                    <a:pos x="444" y="27"/>
                  </a:cxn>
                  <a:cxn ang="0">
                    <a:pos x="415" y="0"/>
                  </a:cxn>
                  <a:cxn ang="0">
                    <a:pos x="295" y="27"/>
                  </a:cxn>
                  <a:cxn ang="0">
                    <a:pos x="237" y="57"/>
                  </a:cxn>
                  <a:cxn ang="0">
                    <a:pos x="177" y="57"/>
                  </a:cxn>
                  <a:cxn ang="0">
                    <a:pos x="88" y="87"/>
                  </a:cxn>
                  <a:cxn ang="0">
                    <a:pos x="28" y="57"/>
                  </a:cxn>
                </a:cxnLst>
                <a:rect l="0" t="0" r="r" b="b"/>
                <a:pathLst>
                  <a:path w="977" h="856">
                    <a:moveTo>
                      <a:pt x="0" y="87"/>
                    </a:moveTo>
                    <a:lnTo>
                      <a:pt x="28" y="87"/>
                    </a:lnTo>
                    <a:lnTo>
                      <a:pt x="88" y="146"/>
                    </a:lnTo>
                    <a:lnTo>
                      <a:pt x="88" y="175"/>
                    </a:lnTo>
                    <a:lnTo>
                      <a:pt x="119" y="206"/>
                    </a:lnTo>
                    <a:lnTo>
                      <a:pt x="119" y="236"/>
                    </a:lnTo>
                    <a:lnTo>
                      <a:pt x="88" y="236"/>
                    </a:lnTo>
                    <a:lnTo>
                      <a:pt x="88" y="325"/>
                    </a:lnTo>
                    <a:lnTo>
                      <a:pt x="119" y="355"/>
                    </a:lnTo>
                    <a:lnTo>
                      <a:pt x="119" y="413"/>
                    </a:lnTo>
                    <a:lnTo>
                      <a:pt x="147" y="413"/>
                    </a:lnTo>
                    <a:lnTo>
                      <a:pt x="177" y="443"/>
                    </a:lnTo>
                    <a:lnTo>
                      <a:pt x="326" y="443"/>
                    </a:lnTo>
                    <a:lnTo>
                      <a:pt x="415" y="531"/>
                    </a:lnTo>
                    <a:lnTo>
                      <a:pt x="444" y="531"/>
                    </a:lnTo>
                    <a:lnTo>
                      <a:pt x="444" y="561"/>
                    </a:lnTo>
                    <a:lnTo>
                      <a:pt x="472" y="531"/>
                    </a:lnTo>
                    <a:lnTo>
                      <a:pt x="533" y="531"/>
                    </a:lnTo>
                    <a:lnTo>
                      <a:pt x="563" y="561"/>
                    </a:lnTo>
                    <a:lnTo>
                      <a:pt x="563" y="591"/>
                    </a:lnTo>
                    <a:lnTo>
                      <a:pt x="591" y="591"/>
                    </a:lnTo>
                    <a:lnTo>
                      <a:pt x="622" y="620"/>
                    </a:lnTo>
                    <a:lnTo>
                      <a:pt x="651" y="620"/>
                    </a:lnTo>
                    <a:lnTo>
                      <a:pt x="681" y="591"/>
                    </a:lnTo>
                    <a:lnTo>
                      <a:pt x="740" y="591"/>
                    </a:lnTo>
                    <a:lnTo>
                      <a:pt x="740" y="680"/>
                    </a:lnTo>
                    <a:lnTo>
                      <a:pt x="800" y="709"/>
                    </a:lnTo>
                    <a:lnTo>
                      <a:pt x="800" y="738"/>
                    </a:lnTo>
                    <a:lnTo>
                      <a:pt x="828" y="768"/>
                    </a:lnTo>
                    <a:lnTo>
                      <a:pt x="828" y="798"/>
                    </a:lnTo>
                    <a:lnTo>
                      <a:pt x="858" y="828"/>
                    </a:lnTo>
                    <a:lnTo>
                      <a:pt x="881" y="849"/>
                    </a:lnTo>
                    <a:lnTo>
                      <a:pt x="888" y="856"/>
                    </a:lnTo>
                    <a:lnTo>
                      <a:pt x="888" y="828"/>
                    </a:lnTo>
                    <a:lnTo>
                      <a:pt x="977" y="828"/>
                    </a:lnTo>
                    <a:lnTo>
                      <a:pt x="947" y="798"/>
                    </a:lnTo>
                    <a:lnTo>
                      <a:pt x="947" y="709"/>
                    </a:lnTo>
                    <a:lnTo>
                      <a:pt x="977" y="709"/>
                    </a:lnTo>
                    <a:lnTo>
                      <a:pt x="918" y="650"/>
                    </a:lnTo>
                    <a:lnTo>
                      <a:pt x="947" y="620"/>
                    </a:lnTo>
                    <a:lnTo>
                      <a:pt x="918" y="591"/>
                    </a:lnTo>
                    <a:lnTo>
                      <a:pt x="858" y="591"/>
                    </a:lnTo>
                    <a:lnTo>
                      <a:pt x="800" y="531"/>
                    </a:lnTo>
                    <a:lnTo>
                      <a:pt x="770" y="531"/>
                    </a:lnTo>
                    <a:lnTo>
                      <a:pt x="709" y="473"/>
                    </a:lnTo>
                    <a:lnTo>
                      <a:pt x="681" y="473"/>
                    </a:lnTo>
                    <a:lnTo>
                      <a:pt x="651" y="443"/>
                    </a:lnTo>
                    <a:lnTo>
                      <a:pt x="740" y="443"/>
                    </a:lnTo>
                    <a:lnTo>
                      <a:pt x="740" y="355"/>
                    </a:lnTo>
                    <a:lnTo>
                      <a:pt x="681" y="355"/>
                    </a:lnTo>
                    <a:lnTo>
                      <a:pt x="681" y="325"/>
                    </a:lnTo>
                    <a:lnTo>
                      <a:pt x="651" y="325"/>
                    </a:lnTo>
                    <a:lnTo>
                      <a:pt x="591" y="294"/>
                    </a:lnTo>
                    <a:lnTo>
                      <a:pt x="591" y="264"/>
                    </a:lnTo>
                    <a:lnTo>
                      <a:pt x="563" y="236"/>
                    </a:lnTo>
                    <a:lnTo>
                      <a:pt x="622" y="175"/>
                    </a:lnTo>
                    <a:lnTo>
                      <a:pt x="563" y="118"/>
                    </a:lnTo>
                    <a:lnTo>
                      <a:pt x="502" y="118"/>
                    </a:lnTo>
                    <a:lnTo>
                      <a:pt x="444" y="57"/>
                    </a:lnTo>
                    <a:lnTo>
                      <a:pt x="472" y="57"/>
                    </a:lnTo>
                    <a:lnTo>
                      <a:pt x="472" y="27"/>
                    </a:lnTo>
                    <a:lnTo>
                      <a:pt x="444" y="27"/>
                    </a:lnTo>
                    <a:lnTo>
                      <a:pt x="444" y="0"/>
                    </a:lnTo>
                    <a:lnTo>
                      <a:pt x="415" y="0"/>
                    </a:lnTo>
                    <a:lnTo>
                      <a:pt x="415" y="27"/>
                    </a:lnTo>
                    <a:lnTo>
                      <a:pt x="295" y="27"/>
                    </a:lnTo>
                    <a:lnTo>
                      <a:pt x="265" y="57"/>
                    </a:lnTo>
                    <a:lnTo>
                      <a:pt x="237" y="57"/>
                    </a:lnTo>
                    <a:lnTo>
                      <a:pt x="208" y="27"/>
                    </a:lnTo>
                    <a:lnTo>
                      <a:pt x="177" y="57"/>
                    </a:lnTo>
                    <a:lnTo>
                      <a:pt x="88" y="57"/>
                    </a:lnTo>
                    <a:lnTo>
                      <a:pt x="88" y="87"/>
                    </a:lnTo>
                    <a:lnTo>
                      <a:pt x="58" y="57"/>
                    </a:lnTo>
                    <a:lnTo>
                      <a:pt x="28" y="57"/>
                    </a:lnTo>
                    <a:lnTo>
                      <a:pt x="0" y="87"/>
                    </a:lnTo>
                    <a:close/>
                  </a:path>
                </a:pathLst>
              </a:custGeom>
              <a:solidFill>
                <a:srgbClr val="D3B26F"/>
              </a:solidFill>
              <a:ln w="9525">
                <a:noFill/>
                <a:round/>
                <a:headEnd/>
                <a:tailEnd/>
              </a:ln>
            </p:spPr>
            <p:txBody>
              <a:bodyPr/>
              <a:lstStyle/>
              <a:p>
                <a:endParaRPr lang="en-GB"/>
              </a:p>
            </p:txBody>
          </p:sp>
          <p:sp>
            <p:nvSpPr>
              <p:cNvPr id="15386" name="Freeform 26"/>
              <p:cNvSpPr>
                <a:spLocks/>
              </p:cNvSpPr>
              <p:nvPr/>
            </p:nvSpPr>
            <p:spPr bwMode="auto">
              <a:xfrm>
                <a:off x="4309" y="2653"/>
                <a:ext cx="245" cy="251"/>
              </a:xfrm>
              <a:custGeom>
                <a:avLst/>
                <a:gdLst/>
                <a:ahLst/>
                <a:cxnLst>
                  <a:cxn ang="0">
                    <a:pos x="502" y="118"/>
                  </a:cxn>
                  <a:cxn ang="0">
                    <a:pos x="474" y="88"/>
                  </a:cxn>
                  <a:cxn ang="0">
                    <a:pos x="444" y="88"/>
                  </a:cxn>
                  <a:cxn ang="0">
                    <a:pos x="325" y="30"/>
                  </a:cxn>
                  <a:cxn ang="0">
                    <a:pos x="295" y="0"/>
                  </a:cxn>
                  <a:cxn ang="0">
                    <a:pos x="177" y="30"/>
                  </a:cxn>
                  <a:cxn ang="0">
                    <a:pos x="28" y="57"/>
                  </a:cxn>
                  <a:cxn ang="0">
                    <a:pos x="28" y="88"/>
                  </a:cxn>
                  <a:cxn ang="0">
                    <a:pos x="88" y="118"/>
                  </a:cxn>
                  <a:cxn ang="0">
                    <a:pos x="146" y="207"/>
                  </a:cxn>
                  <a:cxn ang="0">
                    <a:pos x="325" y="413"/>
                  </a:cxn>
                  <a:cxn ang="0">
                    <a:pos x="355" y="473"/>
                  </a:cxn>
                  <a:cxn ang="0">
                    <a:pos x="414" y="503"/>
                  </a:cxn>
                  <a:cxn ang="0">
                    <a:pos x="444" y="561"/>
                  </a:cxn>
                  <a:cxn ang="0">
                    <a:pos x="474" y="710"/>
                  </a:cxn>
                  <a:cxn ang="0">
                    <a:pos x="444" y="887"/>
                  </a:cxn>
                  <a:cxn ang="0">
                    <a:pos x="474" y="1005"/>
                  </a:cxn>
                  <a:cxn ang="0">
                    <a:pos x="532" y="977"/>
                  </a:cxn>
                  <a:cxn ang="0">
                    <a:pos x="562" y="947"/>
                  </a:cxn>
                  <a:cxn ang="0">
                    <a:pos x="592" y="917"/>
                  </a:cxn>
                  <a:cxn ang="0">
                    <a:pos x="621" y="859"/>
                  </a:cxn>
                  <a:cxn ang="0">
                    <a:pos x="681" y="710"/>
                  </a:cxn>
                  <a:cxn ang="0">
                    <a:pos x="651" y="680"/>
                  </a:cxn>
                  <a:cxn ang="0">
                    <a:pos x="710" y="650"/>
                  </a:cxn>
                  <a:cxn ang="0">
                    <a:pos x="739" y="710"/>
                  </a:cxn>
                  <a:cxn ang="0">
                    <a:pos x="858" y="710"/>
                  </a:cxn>
                  <a:cxn ang="0">
                    <a:pos x="887" y="680"/>
                  </a:cxn>
                  <a:cxn ang="0">
                    <a:pos x="976" y="710"/>
                  </a:cxn>
                  <a:cxn ang="0">
                    <a:pos x="948" y="680"/>
                  </a:cxn>
                  <a:cxn ang="0">
                    <a:pos x="917" y="650"/>
                  </a:cxn>
                  <a:cxn ang="0">
                    <a:pos x="887" y="532"/>
                  </a:cxn>
                  <a:cxn ang="0">
                    <a:pos x="799" y="503"/>
                  </a:cxn>
                  <a:cxn ang="0">
                    <a:pos x="769" y="385"/>
                  </a:cxn>
                  <a:cxn ang="0">
                    <a:pos x="739" y="355"/>
                  </a:cxn>
                  <a:cxn ang="0">
                    <a:pos x="681" y="325"/>
                  </a:cxn>
                  <a:cxn ang="0">
                    <a:pos x="710" y="236"/>
                  </a:cxn>
                  <a:cxn ang="0">
                    <a:pos x="651" y="148"/>
                  </a:cxn>
                  <a:cxn ang="0">
                    <a:pos x="562" y="118"/>
                  </a:cxn>
                </a:cxnLst>
                <a:rect l="0" t="0" r="r" b="b"/>
                <a:pathLst>
                  <a:path w="976" h="1005">
                    <a:moveTo>
                      <a:pt x="562" y="118"/>
                    </a:moveTo>
                    <a:lnTo>
                      <a:pt x="502" y="118"/>
                    </a:lnTo>
                    <a:lnTo>
                      <a:pt x="474" y="148"/>
                    </a:lnTo>
                    <a:lnTo>
                      <a:pt x="474" y="88"/>
                    </a:lnTo>
                    <a:lnTo>
                      <a:pt x="444" y="118"/>
                    </a:lnTo>
                    <a:lnTo>
                      <a:pt x="444" y="88"/>
                    </a:lnTo>
                    <a:lnTo>
                      <a:pt x="384" y="88"/>
                    </a:lnTo>
                    <a:lnTo>
                      <a:pt x="325" y="30"/>
                    </a:lnTo>
                    <a:lnTo>
                      <a:pt x="295" y="30"/>
                    </a:lnTo>
                    <a:lnTo>
                      <a:pt x="295" y="0"/>
                    </a:lnTo>
                    <a:lnTo>
                      <a:pt x="177" y="0"/>
                    </a:lnTo>
                    <a:lnTo>
                      <a:pt x="177" y="30"/>
                    </a:lnTo>
                    <a:lnTo>
                      <a:pt x="28" y="30"/>
                    </a:lnTo>
                    <a:lnTo>
                      <a:pt x="28" y="57"/>
                    </a:lnTo>
                    <a:lnTo>
                      <a:pt x="0" y="57"/>
                    </a:lnTo>
                    <a:lnTo>
                      <a:pt x="28" y="88"/>
                    </a:lnTo>
                    <a:lnTo>
                      <a:pt x="88" y="88"/>
                    </a:lnTo>
                    <a:lnTo>
                      <a:pt x="88" y="118"/>
                    </a:lnTo>
                    <a:lnTo>
                      <a:pt x="146" y="177"/>
                    </a:lnTo>
                    <a:lnTo>
                      <a:pt x="146" y="207"/>
                    </a:lnTo>
                    <a:lnTo>
                      <a:pt x="177" y="266"/>
                    </a:lnTo>
                    <a:lnTo>
                      <a:pt x="325" y="413"/>
                    </a:lnTo>
                    <a:lnTo>
                      <a:pt x="325" y="443"/>
                    </a:lnTo>
                    <a:lnTo>
                      <a:pt x="355" y="473"/>
                    </a:lnTo>
                    <a:lnTo>
                      <a:pt x="384" y="473"/>
                    </a:lnTo>
                    <a:lnTo>
                      <a:pt x="414" y="503"/>
                    </a:lnTo>
                    <a:lnTo>
                      <a:pt x="414" y="532"/>
                    </a:lnTo>
                    <a:lnTo>
                      <a:pt x="444" y="561"/>
                    </a:lnTo>
                    <a:lnTo>
                      <a:pt x="474" y="622"/>
                    </a:lnTo>
                    <a:lnTo>
                      <a:pt x="474" y="710"/>
                    </a:lnTo>
                    <a:lnTo>
                      <a:pt x="444" y="741"/>
                    </a:lnTo>
                    <a:lnTo>
                      <a:pt x="444" y="887"/>
                    </a:lnTo>
                    <a:lnTo>
                      <a:pt x="474" y="917"/>
                    </a:lnTo>
                    <a:lnTo>
                      <a:pt x="474" y="1005"/>
                    </a:lnTo>
                    <a:lnTo>
                      <a:pt x="502" y="1005"/>
                    </a:lnTo>
                    <a:lnTo>
                      <a:pt x="532" y="977"/>
                    </a:lnTo>
                    <a:lnTo>
                      <a:pt x="592" y="977"/>
                    </a:lnTo>
                    <a:lnTo>
                      <a:pt x="562" y="947"/>
                    </a:lnTo>
                    <a:lnTo>
                      <a:pt x="562" y="917"/>
                    </a:lnTo>
                    <a:lnTo>
                      <a:pt x="592" y="917"/>
                    </a:lnTo>
                    <a:lnTo>
                      <a:pt x="621" y="887"/>
                    </a:lnTo>
                    <a:lnTo>
                      <a:pt x="621" y="859"/>
                    </a:lnTo>
                    <a:lnTo>
                      <a:pt x="681" y="798"/>
                    </a:lnTo>
                    <a:lnTo>
                      <a:pt x="681" y="710"/>
                    </a:lnTo>
                    <a:lnTo>
                      <a:pt x="651" y="710"/>
                    </a:lnTo>
                    <a:lnTo>
                      <a:pt x="651" y="680"/>
                    </a:lnTo>
                    <a:lnTo>
                      <a:pt x="681" y="680"/>
                    </a:lnTo>
                    <a:lnTo>
                      <a:pt x="710" y="650"/>
                    </a:lnTo>
                    <a:lnTo>
                      <a:pt x="739" y="650"/>
                    </a:lnTo>
                    <a:lnTo>
                      <a:pt x="739" y="710"/>
                    </a:lnTo>
                    <a:lnTo>
                      <a:pt x="799" y="650"/>
                    </a:lnTo>
                    <a:lnTo>
                      <a:pt x="858" y="710"/>
                    </a:lnTo>
                    <a:lnTo>
                      <a:pt x="858" y="680"/>
                    </a:lnTo>
                    <a:lnTo>
                      <a:pt x="887" y="680"/>
                    </a:lnTo>
                    <a:lnTo>
                      <a:pt x="917" y="710"/>
                    </a:lnTo>
                    <a:lnTo>
                      <a:pt x="976" y="710"/>
                    </a:lnTo>
                    <a:lnTo>
                      <a:pt x="976" y="680"/>
                    </a:lnTo>
                    <a:lnTo>
                      <a:pt x="948" y="680"/>
                    </a:lnTo>
                    <a:lnTo>
                      <a:pt x="948" y="650"/>
                    </a:lnTo>
                    <a:lnTo>
                      <a:pt x="917" y="650"/>
                    </a:lnTo>
                    <a:lnTo>
                      <a:pt x="917" y="561"/>
                    </a:lnTo>
                    <a:lnTo>
                      <a:pt x="887" y="532"/>
                    </a:lnTo>
                    <a:lnTo>
                      <a:pt x="830" y="532"/>
                    </a:lnTo>
                    <a:lnTo>
                      <a:pt x="799" y="503"/>
                    </a:lnTo>
                    <a:lnTo>
                      <a:pt x="799" y="413"/>
                    </a:lnTo>
                    <a:lnTo>
                      <a:pt x="769" y="385"/>
                    </a:lnTo>
                    <a:lnTo>
                      <a:pt x="739" y="385"/>
                    </a:lnTo>
                    <a:lnTo>
                      <a:pt x="739" y="355"/>
                    </a:lnTo>
                    <a:lnTo>
                      <a:pt x="710" y="355"/>
                    </a:lnTo>
                    <a:lnTo>
                      <a:pt x="681" y="325"/>
                    </a:lnTo>
                    <a:lnTo>
                      <a:pt x="681" y="266"/>
                    </a:lnTo>
                    <a:lnTo>
                      <a:pt x="710" y="236"/>
                    </a:lnTo>
                    <a:lnTo>
                      <a:pt x="681" y="207"/>
                    </a:lnTo>
                    <a:lnTo>
                      <a:pt x="651" y="148"/>
                    </a:lnTo>
                    <a:lnTo>
                      <a:pt x="621" y="177"/>
                    </a:lnTo>
                    <a:lnTo>
                      <a:pt x="562" y="118"/>
                    </a:lnTo>
                    <a:close/>
                  </a:path>
                </a:pathLst>
              </a:custGeom>
              <a:solidFill>
                <a:srgbClr val="8FB5BE"/>
              </a:solidFill>
              <a:ln w="9525">
                <a:noFill/>
                <a:round/>
                <a:headEnd/>
                <a:tailEnd/>
              </a:ln>
            </p:spPr>
            <p:txBody>
              <a:bodyPr/>
              <a:lstStyle/>
              <a:p>
                <a:endParaRPr lang="en-GB"/>
              </a:p>
            </p:txBody>
          </p:sp>
          <p:sp>
            <p:nvSpPr>
              <p:cNvPr id="15387" name="Freeform 27"/>
              <p:cNvSpPr>
                <a:spLocks/>
              </p:cNvSpPr>
              <p:nvPr/>
            </p:nvSpPr>
            <p:spPr bwMode="auto">
              <a:xfrm>
                <a:off x="3894" y="2667"/>
                <a:ext cx="637" cy="393"/>
              </a:xfrm>
              <a:custGeom>
                <a:avLst/>
                <a:gdLst/>
                <a:ahLst/>
                <a:cxnLst>
                  <a:cxn ang="0">
                    <a:pos x="1837" y="209"/>
                  </a:cxn>
                  <a:cxn ang="0">
                    <a:pos x="1748" y="61"/>
                  </a:cxn>
                  <a:cxn ang="0">
                    <a:pos x="1660" y="0"/>
                  </a:cxn>
                  <a:cxn ang="0">
                    <a:pos x="1569" y="61"/>
                  </a:cxn>
                  <a:cxn ang="0">
                    <a:pos x="1274" y="150"/>
                  </a:cxn>
                  <a:cxn ang="0">
                    <a:pos x="1214" y="209"/>
                  </a:cxn>
                  <a:cxn ang="0">
                    <a:pos x="1125" y="120"/>
                  </a:cxn>
                  <a:cxn ang="0">
                    <a:pos x="769" y="91"/>
                  </a:cxn>
                  <a:cxn ang="0">
                    <a:pos x="682" y="91"/>
                  </a:cxn>
                  <a:cxn ang="0">
                    <a:pos x="623" y="150"/>
                  </a:cxn>
                  <a:cxn ang="0">
                    <a:pos x="444" y="268"/>
                  </a:cxn>
                  <a:cxn ang="0">
                    <a:pos x="414" y="356"/>
                  </a:cxn>
                  <a:cxn ang="0">
                    <a:pos x="325" y="475"/>
                  </a:cxn>
                  <a:cxn ang="0">
                    <a:pos x="267" y="565"/>
                  </a:cxn>
                  <a:cxn ang="0">
                    <a:pos x="237" y="684"/>
                  </a:cxn>
                  <a:cxn ang="0">
                    <a:pos x="30" y="711"/>
                  </a:cxn>
                  <a:cxn ang="0">
                    <a:pos x="59" y="802"/>
                  </a:cxn>
                  <a:cxn ang="0">
                    <a:pos x="118" y="860"/>
                  </a:cxn>
                  <a:cxn ang="0">
                    <a:pos x="177" y="948"/>
                  </a:cxn>
                  <a:cxn ang="0">
                    <a:pos x="267" y="1009"/>
                  </a:cxn>
                  <a:cxn ang="0">
                    <a:pos x="325" y="1067"/>
                  </a:cxn>
                  <a:cxn ang="0">
                    <a:pos x="355" y="1157"/>
                  </a:cxn>
                  <a:cxn ang="0">
                    <a:pos x="386" y="1185"/>
                  </a:cxn>
                  <a:cxn ang="0">
                    <a:pos x="504" y="1245"/>
                  </a:cxn>
                  <a:cxn ang="0">
                    <a:pos x="562" y="1245"/>
                  </a:cxn>
                  <a:cxn ang="0">
                    <a:pos x="682" y="1245"/>
                  </a:cxn>
                  <a:cxn ang="0">
                    <a:pos x="651" y="1245"/>
                  </a:cxn>
                  <a:cxn ang="0">
                    <a:pos x="682" y="1363"/>
                  </a:cxn>
                  <a:cxn ang="0">
                    <a:pos x="769" y="1452"/>
                  </a:cxn>
                  <a:cxn ang="0">
                    <a:pos x="769" y="1513"/>
                  </a:cxn>
                  <a:cxn ang="0">
                    <a:pos x="918" y="1482"/>
                  </a:cxn>
                  <a:cxn ang="0">
                    <a:pos x="1067" y="1540"/>
                  </a:cxn>
                  <a:cxn ang="0">
                    <a:pos x="1214" y="1513"/>
                  </a:cxn>
                  <a:cxn ang="0">
                    <a:pos x="1422" y="1570"/>
                  </a:cxn>
                  <a:cxn ang="0">
                    <a:pos x="1541" y="1540"/>
                  </a:cxn>
                  <a:cxn ang="0">
                    <a:pos x="1599" y="1482"/>
                  </a:cxn>
                  <a:cxn ang="0">
                    <a:pos x="1660" y="1422"/>
                  </a:cxn>
                  <a:cxn ang="0">
                    <a:pos x="1955" y="1393"/>
                  </a:cxn>
                  <a:cxn ang="0">
                    <a:pos x="2044" y="1452"/>
                  </a:cxn>
                  <a:cxn ang="0">
                    <a:pos x="2311" y="1513"/>
                  </a:cxn>
                  <a:cxn ang="0">
                    <a:pos x="2370" y="1245"/>
                  </a:cxn>
                  <a:cxn ang="0">
                    <a:pos x="2370" y="1215"/>
                  </a:cxn>
                  <a:cxn ang="0">
                    <a:pos x="2370" y="1157"/>
                  </a:cxn>
                  <a:cxn ang="0">
                    <a:pos x="2399" y="1097"/>
                  </a:cxn>
                  <a:cxn ang="0">
                    <a:pos x="2429" y="1185"/>
                  </a:cxn>
                  <a:cxn ang="0">
                    <a:pos x="2547" y="1038"/>
                  </a:cxn>
                  <a:cxn ang="0">
                    <a:pos x="2490" y="948"/>
                  </a:cxn>
                  <a:cxn ang="0">
                    <a:pos x="2399" y="979"/>
                  </a:cxn>
                  <a:cxn ang="0">
                    <a:pos x="2311" y="1038"/>
                  </a:cxn>
                  <a:cxn ang="0">
                    <a:pos x="2162" y="948"/>
                  </a:cxn>
                  <a:cxn ang="0">
                    <a:pos x="2104" y="830"/>
                  </a:cxn>
                  <a:cxn ang="0">
                    <a:pos x="2134" y="565"/>
                  </a:cxn>
                  <a:cxn ang="0">
                    <a:pos x="2074" y="446"/>
                  </a:cxn>
                  <a:cxn ang="0">
                    <a:pos x="1985" y="386"/>
                  </a:cxn>
                </a:cxnLst>
                <a:rect l="0" t="0" r="r" b="b"/>
                <a:pathLst>
                  <a:path w="2547" h="1570">
                    <a:moveTo>
                      <a:pt x="1985" y="386"/>
                    </a:moveTo>
                    <a:lnTo>
                      <a:pt x="1985" y="356"/>
                    </a:lnTo>
                    <a:lnTo>
                      <a:pt x="1837" y="209"/>
                    </a:lnTo>
                    <a:lnTo>
                      <a:pt x="1806" y="150"/>
                    </a:lnTo>
                    <a:lnTo>
                      <a:pt x="1806" y="120"/>
                    </a:lnTo>
                    <a:lnTo>
                      <a:pt x="1748" y="61"/>
                    </a:lnTo>
                    <a:lnTo>
                      <a:pt x="1748" y="31"/>
                    </a:lnTo>
                    <a:lnTo>
                      <a:pt x="1688" y="31"/>
                    </a:lnTo>
                    <a:lnTo>
                      <a:pt x="1660" y="0"/>
                    </a:lnTo>
                    <a:lnTo>
                      <a:pt x="1629" y="31"/>
                    </a:lnTo>
                    <a:lnTo>
                      <a:pt x="1569" y="31"/>
                    </a:lnTo>
                    <a:lnTo>
                      <a:pt x="1569" y="61"/>
                    </a:lnTo>
                    <a:lnTo>
                      <a:pt x="1511" y="120"/>
                    </a:lnTo>
                    <a:lnTo>
                      <a:pt x="1304" y="120"/>
                    </a:lnTo>
                    <a:lnTo>
                      <a:pt x="1274" y="150"/>
                    </a:lnTo>
                    <a:lnTo>
                      <a:pt x="1274" y="179"/>
                    </a:lnTo>
                    <a:lnTo>
                      <a:pt x="1214" y="179"/>
                    </a:lnTo>
                    <a:lnTo>
                      <a:pt x="1214" y="209"/>
                    </a:lnTo>
                    <a:lnTo>
                      <a:pt x="1155" y="150"/>
                    </a:lnTo>
                    <a:lnTo>
                      <a:pt x="1125" y="150"/>
                    </a:lnTo>
                    <a:lnTo>
                      <a:pt x="1125" y="120"/>
                    </a:lnTo>
                    <a:lnTo>
                      <a:pt x="889" y="120"/>
                    </a:lnTo>
                    <a:lnTo>
                      <a:pt x="860" y="91"/>
                    </a:lnTo>
                    <a:lnTo>
                      <a:pt x="769" y="91"/>
                    </a:lnTo>
                    <a:lnTo>
                      <a:pt x="741" y="61"/>
                    </a:lnTo>
                    <a:lnTo>
                      <a:pt x="711" y="91"/>
                    </a:lnTo>
                    <a:lnTo>
                      <a:pt x="682" y="91"/>
                    </a:lnTo>
                    <a:lnTo>
                      <a:pt x="651" y="120"/>
                    </a:lnTo>
                    <a:lnTo>
                      <a:pt x="651" y="150"/>
                    </a:lnTo>
                    <a:lnTo>
                      <a:pt x="623" y="150"/>
                    </a:lnTo>
                    <a:lnTo>
                      <a:pt x="593" y="179"/>
                    </a:lnTo>
                    <a:lnTo>
                      <a:pt x="532" y="179"/>
                    </a:lnTo>
                    <a:lnTo>
                      <a:pt x="444" y="268"/>
                    </a:lnTo>
                    <a:lnTo>
                      <a:pt x="444" y="298"/>
                    </a:lnTo>
                    <a:lnTo>
                      <a:pt x="414" y="328"/>
                    </a:lnTo>
                    <a:lnTo>
                      <a:pt x="414" y="356"/>
                    </a:lnTo>
                    <a:lnTo>
                      <a:pt x="355" y="416"/>
                    </a:lnTo>
                    <a:lnTo>
                      <a:pt x="355" y="446"/>
                    </a:lnTo>
                    <a:lnTo>
                      <a:pt x="325" y="475"/>
                    </a:lnTo>
                    <a:lnTo>
                      <a:pt x="325" y="534"/>
                    </a:lnTo>
                    <a:lnTo>
                      <a:pt x="295" y="565"/>
                    </a:lnTo>
                    <a:lnTo>
                      <a:pt x="267" y="565"/>
                    </a:lnTo>
                    <a:lnTo>
                      <a:pt x="267" y="623"/>
                    </a:lnTo>
                    <a:lnTo>
                      <a:pt x="237" y="653"/>
                    </a:lnTo>
                    <a:lnTo>
                      <a:pt x="237" y="684"/>
                    </a:lnTo>
                    <a:lnTo>
                      <a:pt x="148" y="684"/>
                    </a:lnTo>
                    <a:lnTo>
                      <a:pt x="118" y="711"/>
                    </a:lnTo>
                    <a:lnTo>
                      <a:pt x="30" y="711"/>
                    </a:lnTo>
                    <a:lnTo>
                      <a:pt x="0" y="741"/>
                    </a:lnTo>
                    <a:lnTo>
                      <a:pt x="9" y="753"/>
                    </a:lnTo>
                    <a:lnTo>
                      <a:pt x="59" y="802"/>
                    </a:lnTo>
                    <a:lnTo>
                      <a:pt x="88" y="802"/>
                    </a:lnTo>
                    <a:lnTo>
                      <a:pt x="118" y="830"/>
                    </a:lnTo>
                    <a:lnTo>
                      <a:pt x="118" y="860"/>
                    </a:lnTo>
                    <a:lnTo>
                      <a:pt x="148" y="860"/>
                    </a:lnTo>
                    <a:lnTo>
                      <a:pt x="148" y="948"/>
                    </a:lnTo>
                    <a:lnTo>
                      <a:pt x="177" y="948"/>
                    </a:lnTo>
                    <a:lnTo>
                      <a:pt x="207" y="979"/>
                    </a:lnTo>
                    <a:lnTo>
                      <a:pt x="207" y="1009"/>
                    </a:lnTo>
                    <a:lnTo>
                      <a:pt x="267" y="1009"/>
                    </a:lnTo>
                    <a:lnTo>
                      <a:pt x="295" y="1038"/>
                    </a:lnTo>
                    <a:lnTo>
                      <a:pt x="355" y="1038"/>
                    </a:lnTo>
                    <a:lnTo>
                      <a:pt x="325" y="1067"/>
                    </a:lnTo>
                    <a:lnTo>
                      <a:pt x="325" y="1097"/>
                    </a:lnTo>
                    <a:lnTo>
                      <a:pt x="355" y="1127"/>
                    </a:lnTo>
                    <a:lnTo>
                      <a:pt x="355" y="1157"/>
                    </a:lnTo>
                    <a:lnTo>
                      <a:pt x="325" y="1157"/>
                    </a:lnTo>
                    <a:lnTo>
                      <a:pt x="325" y="1185"/>
                    </a:lnTo>
                    <a:lnTo>
                      <a:pt x="386" y="1185"/>
                    </a:lnTo>
                    <a:lnTo>
                      <a:pt x="414" y="1215"/>
                    </a:lnTo>
                    <a:lnTo>
                      <a:pt x="504" y="1215"/>
                    </a:lnTo>
                    <a:lnTo>
                      <a:pt x="504" y="1245"/>
                    </a:lnTo>
                    <a:lnTo>
                      <a:pt x="532" y="1275"/>
                    </a:lnTo>
                    <a:lnTo>
                      <a:pt x="562" y="1275"/>
                    </a:lnTo>
                    <a:lnTo>
                      <a:pt x="562" y="1245"/>
                    </a:lnTo>
                    <a:lnTo>
                      <a:pt x="593" y="1215"/>
                    </a:lnTo>
                    <a:lnTo>
                      <a:pt x="651" y="1215"/>
                    </a:lnTo>
                    <a:lnTo>
                      <a:pt x="682" y="1245"/>
                    </a:lnTo>
                    <a:lnTo>
                      <a:pt x="711" y="1245"/>
                    </a:lnTo>
                    <a:lnTo>
                      <a:pt x="682" y="1275"/>
                    </a:lnTo>
                    <a:lnTo>
                      <a:pt x="651" y="1245"/>
                    </a:lnTo>
                    <a:lnTo>
                      <a:pt x="623" y="1275"/>
                    </a:lnTo>
                    <a:lnTo>
                      <a:pt x="623" y="1304"/>
                    </a:lnTo>
                    <a:lnTo>
                      <a:pt x="682" y="1363"/>
                    </a:lnTo>
                    <a:lnTo>
                      <a:pt x="741" y="1393"/>
                    </a:lnTo>
                    <a:lnTo>
                      <a:pt x="769" y="1393"/>
                    </a:lnTo>
                    <a:lnTo>
                      <a:pt x="769" y="1452"/>
                    </a:lnTo>
                    <a:lnTo>
                      <a:pt x="741" y="1452"/>
                    </a:lnTo>
                    <a:lnTo>
                      <a:pt x="741" y="1482"/>
                    </a:lnTo>
                    <a:lnTo>
                      <a:pt x="769" y="1513"/>
                    </a:lnTo>
                    <a:lnTo>
                      <a:pt x="830" y="1513"/>
                    </a:lnTo>
                    <a:lnTo>
                      <a:pt x="830" y="1482"/>
                    </a:lnTo>
                    <a:lnTo>
                      <a:pt x="918" y="1482"/>
                    </a:lnTo>
                    <a:lnTo>
                      <a:pt x="918" y="1513"/>
                    </a:lnTo>
                    <a:lnTo>
                      <a:pt x="1037" y="1513"/>
                    </a:lnTo>
                    <a:lnTo>
                      <a:pt x="1067" y="1540"/>
                    </a:lnTo>
                    <a:lnTo>
                      <a:pt x="1185" y="1540"/>
                    </a:lnTo>
                    <a:lnTo>
                      <a:pt x="1185" y="1513"/>
                    </a:lnTo>
                    <a:lnTo>
                      <a:pt x="1214" y="1513"/>
                    </a:lnTo>
                    <a:lnTo>
                      <a:pt x="1244" y="1540"/>
                    </a:lnTo>
                    <a:lnTo>
                      <a:pt x="1422" y="1540"/>
                    </a:lnTo>
                    <a:lnTo>
                      <a:pt x="1422" y="1570"/>
                    </a:lnTo>
                    <a:lnTo>
                      <a:pt x="1481" y="1570"/>
                    </a:lnTo>
                    <a:lnTo>
                      <a:pt x="1511" y="1540"/>
                    </a:lnTo>
                    <a:lnTo>
                      <a:pt x="1541" y="1540"/>
                    </a:lnTo>
                    <a:lnTo>
                      <a:pt x="1541" y="1513"/>
                    </a:lnTo>
                    <a:lnTo>
                      <a:pt x="1569" y="1513"/>
                    </a:lnTo>
                    <a:lnTo>
                      <a:pt x="1599" y="1482"/>
                    </a:lnTo>
                    <a:lnTo>
                      <a:pt x="1599" y="1452"/>
                    </a:lnTo>
                    <a:lnTo>
                      <a:pt x="1660" y="1452"/>
                    </a:lnTo>
                    <a:lnTo>
                      <a:pt x="1660" y="1422"/>
                    </a:lnTo>
                    <a:lnTo>
                      <a:pt x="1806" y="1422"/>
                    </a:lnTo>
                    <a:lnTo>
                      <a:pt x="1837" y="1393"/>
                    </a:lnTo>
                    <a:lnTo>
                      <a:pt x="1955" y="1393"/>
                    </a:lnTo>
                    <a:lnTo>
                      <a:pt x="1985" y="1422"/>
                    </a:lnTo>
                    <a:lnTo>
                      <a:pt x="2044" y="1422"/>
                    </a:lnTo>
                    <a:lnTo>
                      <a:pt x="2044" y="1452"/>
                    </a:lnTo>
                    <a:lnTo>
                      <a:pt x="2104" y="1452"/>
                    </a:lnTo>
                    <a:lnTo>
                      <a:pt x="2162" y="1513"/>
                    </a:lnTo>
                    <a:lnTo>
                      <a:pt x="2311" y="1513"/>
                    </a:lnTo>
                    <a:lnTo>
                      <a:pt x="2311" y="1334"/>
                    </a:lnTo>
                    <a:lnTo>
                      <a:pt x="2370" y="1275"/>
                    </a:lnTo>
                    <a:lnTo>
                      <a:pt x="2370" y="1245"/>
                    </a:lnTo>
                    <a:lnTo>
                      <a:pt x="2341" y="1275"/>
                    </a:lnTo>
                    <a:lnTo>
                      <a:pt x="2341" y="1245"/>
                    </a:lnTo>
                    <a:lnTo>
                      <a:pt x="2370" y="1215"/>
                    </a:lnTo>
                    <a:lnTo>
                      <a:pt x="2341" y="1215"/>
                    </a:lnTo>
                    <a:lnTo>
                      <a:pt x="2370" y="1185"/>
                    </a:lnTo>
                    <a:lnTo>
                      <a:pt x="2370" y="1157"/>
                    </a:lnTo>
                    <a:lnTo>
                      <a:pt x="2341" y="1127"/>
                    </a:lnTo>
                    <a:lnTo>
                      <a:pt x="2370" y="1097"/>
                    </a:lnTo>
                    <a:lnTo>
                      <a:pt x="2399" y="1097"/>
                    </a:lnTo>
                    <a:lnTo>
                      <a:pt x="2399" y="1157"/>
                    </a:lnTo>
                    <a:lnTo>
                      <a:pt x="2370" y="1185"/>
                    </a:lnTo>
                    <a:lnTo>
                      <a:pt x="2429" y="1185"/>
                    </a:lnTo>
                    <a:lnTo>
                      <a:pt x="2459" y="1157"/>
                    </a:lnTo>
                    <a:lnTo>
                      <a:pt x="2547" y="1157"/>
                    </a:lnTo>
                    <a:lnTo>
                      <a:pt x="2547" y="1038"/>
                    </a:lnTo>
                    <a:lnTo>
                      <a:pt x="2547" y="979"/>
                    </a:lnTo>
                    <a:lnTo>
                      <a:pt x="2490" y="979"/>
                    </a:lnTo>
                    <a:lnTo>
                      <a:pt x="2490" y="948"/>
                    </a:lnTo>
                    <a:lnTo>
                      <a:pt x="2429" y="948"/>
                    </a:lnTo>
                    <a:lnTo>
                      <a:pt x="2429" y="979"/>
                    </a:lnTo>
                    <a:lnTo>
                      <a:pt x="2399" y="979"/>
                    </a:lnTo>
                    <a:lnTo>
                      <a:pt x="2370" y="1009"/>
                    </a:lnTo>
                    <a:lnTo>
                      <a:pt x="2311" y="1009"/>
                    </a:lnTo>
                    <a:lnTo>
                      <a:pt x="2311" y="1038"/>
                    </a:lnTo>
                    <a:lnTo>
                      <a:pt x="2252" y="1009"/>
                    </a:lnTo>
                    <a:lnTo>
                      <a:pt x="2222" y="1009"/>
                    </a:lnTo>
                    <a:lnTo>
                      <a:pt x="2162" y="948"/>
                    </a:lnTo>
                    <a:lnTo>
                      <a:pt x="2134" y="948"/>
                    </a:lnTo>
                    <a:lnTo>
                      <a:pt x="2134" y="860"/>
                    </a:lnTo>
                    <a:lnTo>
                      <a:pt x="2104" y="830"/>
                    </a:lnTo>
                    <a:lnTo>
                      <a:pt x="2104" y="684"/>
                    </a:lnTo>
                    <a:lnTo>
                      <a:pt x="2134" y="653"/>
                    </a:lnTo>
                    <a:lnTo>
                      <a:pt x="2134" y="565"/>
                    </a:lnTo>
                    <a:lnTo>
                      <a:pt x="2104" y="504"/>
                    </a:lnTo>
                    <a:lnTo>
                      <a:pt x="2074" y="475"/>
                    </a:lnTo>
                    <a:lnTo>
                      <a:pt x="2074" y="446"/>
                    </a:lnTo>
                    <a:lnTo>
                      <a:pt x="2044" y="416"/>
                    </a:lnTo>
                    <a:lnTo>
                      <a:pt x="2015" y="416"/>
                    </a:lnTo>
                    <a:lnTo>
                      <a:pt x="1985" y="386"/>
                    </a:lnTo>
                    <a:close/>
                  </a:path>
                </a:pathLst>
              </a:custGeom>
              <a:solidFill>
                <a:srgbClr val="99D6AB"/>
              </a:solidFill>
              <a:ln w="9525">
                <a:noFill/>
                <a:round/>
                <a:headEnd/>
                <a:tailEnd/>
              </a:ln>
            </p:spPr>
            <p:txBody>
              <a:bodyPr/>
              <a:lstStyle/>
              <a:p>
                <a:endParaRPr lang="en-GB"/>
              </a:p>
            </p:txBody>
          </p:sp>
          <p:sp>
            <p:nvSpPr>
              <p:cNvPr id="15388" name="Freeform 28"/>
              <p:cNvSpPr>
                <a:spLocks/>
              </p:cNvSpPr>
              <p:nvPr/>
            </p:nvSpPr>
            <p:spPr bwMode="auto">
              <a:xfrm>
                <a:off x="3657" y="2564"/>
                <a:ext cx="378" cy="148"/>
              </a:xfrm>
              <a:custGeom>
                <a:avLst/>
                <a:gdLst/>
                <a:ahLst/>
                <a:cxnLst>
                  <a:cxn ang="0">
                    <a:pos x="1453" y="238"/>
                  </a:cxn>
                  <a:cxn ang="0">
                    <a:pos x="1511" y="149"/>
                  </a:cxn>
                  <a:cxn ang="0">
                    <a:pos x="1335" y="59"/>
                  </a:cxn>
                  <a:cxn ang="0">
                    <a:pos x="1274" y="31"/>
                  </a:cxn>
                  <a:cxn ang="0">
                    <a:pos x="1067" y="88"/>
                  </a:cxn>
                  <a:cxn ang="0">
                    <a:pos x="1008" y="59"/>
                  </a:cxn>
                  <a:cxn ang="0">
                    <a:pos x="830" y="118"/>
                  </a:cxn>
                  <a:cxn ang="0">
                    <a:pos x="770" y="88"/>
                  </a:cxn>
                  <a:cxn ang="0">
                    <a:pos x="742" y="59"/>
                  </a:cxn>
                  <a:cxn ang="0">
                    <a:pos x="623" y="0"/>
                  </a:cxn>
                  <a:cxn ang="0">
                    <a:pos x="563" y="59"/>
                  </a:cxn>
                  <a:cxn ang="0">
                    <a:pos x="505" y="0"/>
                  </a:cxn>
                  <a:cxn ang="0">
                    <a:pos x="475" y="0"/>
                  </a:cxn>
                  <a:cxn ang="0">
                    <a:pos x="387" y="59"/>
                  </a:cxn>
                  <a:cxn ang="0">
                    <a:pos x="356" y="88"/>
                  </a:cxn>
                  <a:cxn ang="0">
                    <a:pos x="326" y="177"/>
                  </a:cxn>
                  <a:cxn ang="0">
                    <a:pos x="267" y="207"/>
                  </a:cxn>
                  <a:cxn ang="0">
                    <a:pos x="207" y="238"/>
                  </a:cxn>
                  <a:cxn ang="0">
                    <a:pos x="59" y="267"/>
                  </a:cxn>
                  <a:cxn ang="0">
                    <a:pos x="30" y="295"/>
                  </a:cxn>
                  <a:cxn ang="0">
                    <a:pos x="0" y="356"/>
                  </a:cxn>
                  <a:cxn ang="0">
                    <a:pos x="30" y="413"/>
                  </a:cxn>
                  <a:cxn ang="0">
                    <a:pos x="89" y="504"/>
                  </a:cxn>
                  <a:cxn ang="0">
                    <a:pos x="178" y="563"/>
                  </a:cxn>
                  <a:cxn ang="0">
                    <a:pos x="237" y="592"/>
                  </a:cxn>
                  <a:cxn ang="0">
                    <a:pos x="505" y="563"/>
                  </a:cxn>
                  <a:cxn ang="0">
                    <a:pos x="505" y="533"/>
                  </a:cxn>
                  <a:cxn ang="0">
                    <a:pos x="651" y="504"/>
                  </a:cxn>
                  <a:cxn ang="0">
                    <a:pos x="712" y="444"/>
                  </a:cxn>
                  <a:cxn ang="0">
                    <a:pos x="801" y="474"/>
                  </a:cxn>
                  <a:cxn ang="0">
                    <a:pos x="860" y="444"/>
                  </a:cxn>
                  <a:cxn ang="0">
                    <a:pos x="919" y="413"/>
                  </a:cxn>
                  <a:cxn ang="0">
                    <a:pos x="949" y="356"/>
                  </a:cxn>
                  <a:cxn ang="0">
                    <a:pos x="1067" y="325"/>
                  </a:cxn>
                  <a:cxn ang="0">
                    <a:pos x="1186" y="356"/>
                  </a:cxn>
                  <a:cxn ang="0">
                    <a:pos x="1244" y="325"/>
                  </a:cxn>
                  <a:cxn ang="0">
                    <a:pos x="1274" y="386"/>
                  </a:cxn>
                  <a:cxn ang="0">
                    <a:pos x="1335" y="386"/>
                  </a:cxn>
                  <a:cxn ang="0">
                    <a:pos x="1393" y="325"/>
                  </a:cxn>
                </a:cxnLst>
                <a:rect l="0" t="0" r="r" b="b"/>
                <a:pathLst>
                  <a:path w="1511" h="592">
                    <a:moveTo>
                      <a:pt x="1453" y="267"/>
                    </a:moveTo>
                    <a:lnTo>
                      <a:pt x="1453" y="238"/>
                    </a:lnTo>
                    <a:lnTo>
                      <a:pt x="1511" y="177"/>
                    </a:lnTo>
                    <a:lnTo>
                      <a:pt x="1511" y="149"/>
                    </a:lnTo>
                    <a:lnTo>
                      <a:pt x="1423" y="149"/>
                    </a:lnTo>
                    <a:lnTo>
                      <a:pt x="1335" y="59"/>
                    </a:lnTo>
                    <a:lnTo>
                      <a:pt x="1304" y="59"/>
                    </a:lnTo>
                    <a:lnTo>
                      <a:pt x="1274" y="31"/>
                    </a:lnTo>
                    <a:lnTo>
                      <a:pt x="1126" y="31"/>
                    </a:lnTo>
                    <a:lnTo>
                      <a:pt x="1067" y="88"/>
                    </a:lnTo>
                    <a:lnTo>
                      <a:pt x="1008" y="31"/>
                    </a:lnTo>
                    <a:lnTo>
                      <a:pt x="1008" y="59"/>
                    </a:lnTo>
                    <a:lnTo>
                      <a:pt x="889" y="59"/>
                    </a:lnTo>
                    <a:lnTo>
                      <a:pt x="830" y="118"/>
                    </a:lnTo>
                    <a:lnTo>
                      <a:pt x="801" y="118"/>
                    </a:lnTo>
                    <a:lnTo>
                      <a:pt x="770" y="88"/>
                    </a:lnTo>
                    <a:lnTo>
                      <a:pt x="770" y="59"/>
                    </a:lnTo>
                    <a:lnTo>
                      <a:pt x="742" y="59"/>
                    </a:lnTo>
                    <a:lnTo>
                      <a:pt x="682" y="0"/>
                    </a:lnTo>
                    <a:lnTo>
                      <a:pt x="623" y="0"/>
                    </a:lnTo>
                    <a:lnTo>
                      <a:pt x="623" y="31"/>
                    </a:lnTo>
                    <a:lnTo>
                      <a:pt x="563" y="59"/>
                    </a:lnTo>
                    <a:lnTo>
                      <a:pt x="563" y="0"/>
                    </a:lnTo>
                    <a:lnTo>
                      <a:pt x="505" y="0"/>
                    </a:lnTo>
                    <a:lnTo>
                      <a:pt x="505" y="31"/>
                    </a:lnTo>
                    <a:lnTo>
                      <a:pt x="475" y="0"/>
                    </a:lnTo>
                    <a:lnTo>
                      <a:pt x="414" y="59"/>
                    </a:lnTo>
                    <a:lnTo>
                      <a:pt x="387" y="59"/>
                    </a:lnTo>
                    <a:lnTo>
                      <a:pt x="387" y="88"/>
                    </a:lnTo>
                    <a:lnTo>
                      <a:pt x="356" y="88"/>
                    </a:lnTo>
                    <a:lnTo>
                      <a:pt x="326" y="118"/>
                    </a:lnTo>
                    <a:lnTo>
                      <a:pt x="326" y="177"/>
                    </a:lnTo>
                    <a:lnTo>
                      <a:pt x="296" y="177"/>
                    </a:lnTo>
                    <a:lnTo>
                      <a:pt x="267" y="207"/>
                    </a:lnTo>
                    <a:lnTo>
                      <a:pt x="237" y="207"/>
                    </a:lnTo>
                    <a:lnTo>
                      <a:pt x="207" y="238"/>
                    </a:lnTo>
                    <a:lnTo>
                      <a:pt x="59" y="238"/>
                    </a:lnTo>
                    <a:lnTo>
                      <a:pt x="59" y="267"/>
                    </a:lnTo>
                    <a:lnTo>
                      <a:pt x="30" y="267"/>
                    </a:lnTo>
                    <a:lnTo>
                      <a:pt x="30" y="295"/>
                    </a:lnTo>
                    <a:lnTo>
                      <a:pt x="30" y="325"/>
                    </a:lnTo>
                    <a:lnTo>
                      <a:pt x="0" y="356"/>
                    </a:lnTo>
                    <a:lnTo>
                      <a:pt x="0" y="386"/>
                    </a:lnTo>
                    <a:lnTo>
                      <a:pt x="30" y="413"/>
                    </a:lnTo>
                    <a:lnTo>
                      <a:pt x="30" y="444"/>
                    </a:lnTo>
                    <a:lnTo>
                      <a:pt x="89" y="504"/>
                    </a:lnTo>
                    <a:lnTo>
                      <a:pt x="119" y="504"/>
                    </a:lnTo>
                    <a:lnTo>
                      <a:pt x="178" y="563"/>
                    </a:lnTo>
                    <a:lnTo>
                      <a:pt x="207" y="563"/>
                    </a:lnTo>
                    <a:lnTo>
                      <a:pt x="237" y="592"/>
                    </a:lnTo>
                    <a:lnTo>
                      <a:pt x="505" y="592"/>
                    </a:lnTo>
                    <a:lnTo>
                      <a:pt x="505" y="563"/>
                    </a:lnTo>
                    <a:lnTo>
                      <a:pt x="533" y="563"/>
                    </a:lnTo>
                    <a:lnTo>
                      <a:pt x="505" y="533"/>
                    </a:lnTo>
                    <a:lnTo>
                      <a:pt x="533" y="504"/>
                    </a:lnTo>
                    <a:lnTo>
                      <a:pt x="651" y="504"/>
                    </a:lnTo>
                    <a:lnTo>
                      <a:pt x="712" y="474"/>
                    </a:lnTo>
                    <a:lnTo>
                      <a:pt x="712" y="444"/>
                    </a:lnTo>
                    <a:lnTo>
                      <a:pt x="770" y="444"/>
                    </a:lnTo>
                    <a:lnTo>
                      <a:pt x="801" y="474"/>
                    </a:lnTo>
                    <a:lnTo>
                      <a:pt x="830" y="444"/>
                    </a:lnTo>
                    <a:lnTo>
                      <a:pt x="860" y="444"/>
                    </a:lnTo>
                    <a:lnTo>
                      <a:pt x="889" y="413"/>
                    </a:lnTo>
                    <a:lnTo>
                      <a:pt x="919" y="413"/>
                    </a:lnTo>
                    <a:lnTo>
                      <a:pt x="949" y="386"/>
                    </a:lnTo>
                    <a:lnTo>
                      <a:pt x="949" y="356"/>
                    </a:lnTo>
                    <a:lnTo>
                      <a:pt x="979" y="325"/>
                    </a:lnTo>
                    <a:lnTo>
                      <a:pt x="1067" y="325"/>
                    </a:lnTo>
                    <a:lnTo>
                      <a:pt x="1126" y="356"/>
                    </a:lnTo>
                    <a:lnTo>
                      <a:pt x="1186" y="356"/>
                    </a:lnTo>
                    <a:lnTo>
                      <a:pt x="1186" y="325"/>
                    </a:lnTo>
                    <a:lnTo>
                      <a:pt x="1244" y="325"/>
                    </a:lnTo>
                    <a:lnTo>
                      <a:pt x="1274" y="356"/>
                    </a:lnTo>
                    <a:lnTo>
                      <a:pt x="1274" y="386"/>
                    </a:lnTo>
                    <a:lnTo>
                      <a:pt x="1304" y="413"/>
                    </a:lnTo>
                    <a:lnTo>
                      <a:pt x="1335" y="386"/>
                    </a:lnTo>
                    <a:lnTo>
                      <a:pt x="1393" y="386"/>
                    </a:lnTo>
                    <a:lnTo>
                      <a:pt x="1393" y="325"/>
                    </a:lnTo>
                    <a:lnTo>
                      <a:pt x="1453" y="267"/>
                    </a:lnTo>
                    <a:close/>
                  </a:path>
                </a:pathLst>
              </a:custGeom>
              <a:solidFill>
                <a:srgbClr val="B28665"/>
              </a:solidFill>
              <a:ln w="9525">
                <a:noFill/>
                <a:round/>
                <a:headEnd/>
                <a:tailEnd/>
              </a:ln>
            </p:spPr>
            <p:txBody>
              <a:bodyPr/>
              <a:lstStyle/>
              <a:p>
                <a:endParaRPr lang="en-GB"/>
              </a:p>
            </p:txBody>
          </p:sp>
          <p:sp>
            <p:nvSpPr>
              <p:cNvPr id="15389" name="Freeform 29"/>
              <p:cNvSpPr>
                <a:spLocks/>
              </p:cNvSpPr>
              <p:nvPr/>
            </p:nvSpPr>
            <p:spPr bwMode="auto">
              <a:xfrm>
                <a:off x="3613" y="2645"/>
                <a:ext cx="444" cy="237"/>
              </a:xfrm>
              <a:custGeom>
                <a:avLst/>
                <a:gdLst/>
                <a:ahLst/>
                <a:cxnLst>
                  <a:cxn ang="0">
                    <a:pos x="1660" y="88"/>
                  </a:cxn>
                  <a:cxn ang="0">
                    <a:pos x="1602" y="61"/>
                  </a:cxn>
                  <a:cxn ang="0">
                    <a:pos x="1514" y="61"/>
                  </a:cxn>
                  <a:cxn ang="0">
                    <a:pos x="1453" y="61"/>
                  </a:cxn>
                  <a:cxn ang="0">
                    <a:pos x="1423" y="0"/>
                  </a:cxn>
                  <a:cxn ang="0">
                    <a:pos x="1365" y="31"/>
                  </a:cxn>
                  <a:cxn ang="0">
                    <a:pos x="1246" y="0"/>
                  </a:cxn>
                  <a:cxn ang="0">
                    <a:pos x="1128" y="31"/>
                  </a:cxn>
                  <a:cxn ang="0">
                    <a:pos x="1098" y="88"/>
                  </a:cxn>
                  <a:cxn ang="0">
                    <a:pos x="1039" y="119"/>
                  </a:cxn>
                  <a:cxn ang="0">
                    <a:pos x="980" y="149"/>
                  </a:cxn>
                  <a:cxn ang="0">
                    <a:pos x="891" y="119"/>
                  </a:cxn>
                  <a:cxn ang="0">
                    <a:pos x="830" y="179"/>
                  </a:cxn>
                  <a:cxn ang="0">
                    <a:pos x="684" y="208"/>
                  </a:cxn>
                  <a:cxn ang="0">
                    <a:pos x="684" y="238"/>
                  </a:cxn>
                  <a:cxn ang="0">
                    <a:pos x="416" y="267"/>
                  </a:cxn>
                  <a:cxn ang="0">
                    <a:pos x="357" y="238"/>
                  </a:cxn>
                  <a:cxn ang="0">
                    <a:pos x="268" y="179"/>
                  </a:cxn>
                  <a:cxn ang="0">
                    <a:pos x="268" y="208"/>
                  </a:cxn>
                  <a:cxn ang="0">
                    <a:pos x="238" y="297"/>
                  </a:cxn>
                  <a:cxn ang="0">
                    <a:pos x="150" y="267"/>
                  </a:cxn>
                  <a:cxn ang="0">
                    <a:pos x="120" y="297"/>
                  </a:cxn>
                  <a:cxn ang="0">
                    <a:pos x="150" y="356"/>
                  </a:cxn>
                  <a:cxn ang="0">
                    <a:pos x="91" y="534"/>
                  </a:cxn>
                  <a:cxn ang="0">
                    <a:pos x="0" y="563"/>
                  </a:cxn>
                  <a:cxn ang="0">
                    <a:pos x="61" y="592"/>
                  </a:cxn>
                  <a:cxn ang="0">
                    <a:pos x="91" y="653"/>
                  </a:cxn>
                  <a:cxn ang="0">
                    <a:pos x="150" y="711"/>
                  </a:cxn>
                  <a:cxn ang="0">
                    <a:pos x="179" y="741"/>
                  </a:cxn>
                  <a:cxn ang="0">
                    <a:pos x="238" y="772"/>
                  </a:cxn>
                  <a:cxn ang="0">
                    <a:pos x="268" y="799"/>
                  </a:cxn>
                  <a:cxn ang="0">
                    <a:pos x="328" y="829"/>
                  </a:cxn>
                  <a:cxn ang="0">
                    <a:pos x="357" y="890"/>
                  </a:cxn>
                  <a:cxn ang="0">
                    <a:pos x="386" y="890"/>
                  </a:cxn>
                  <a:cxn ang="0">
                    <a:pos x="416" y="918"/>
                  </a:cxn>
                  <a:cxn ang="0">
                    <a:pos x="593" y="948"/>
                  </a:cxn>
                  <a:cxn ang="0">
                    <a:pos x="712" y="890"/>
                  </a:cxn>
                  <a:cxn ang="0">
                    <a:pos x="773" y="890"/>
                  </a:cxn>
                  <a:cxn ang="0">
                    <a:pos x="861" y="860"/>
                  </a:cxn>
                  <a:cxn ang="0">
                    <a:pos x="921" y="829"/>
                  </a:cxn>
                  <a:cxn ang="0">
                    <a:pos x="1098" y="799"/>
                  </a:cxn>
                  <a:cxn ang="0">
                    <a:pos x="1120" y="822"/>
                  </a:cxn>
                  <a:cxn ang="0">
                    <a:pos x="1158" y="799"/>
                  </a:cxn>
                  <a:cxn ang="0">
                    <a:pos x="1276" y="772"/>
                  </a:cxn>
                  <a:cxn ang="0">
                    <a:pos x="1365" y="741"/>
                  </a:cxn>
                  <a:cxn ang="0">
                    <a:pos x="1395" y="653"/>
                  </a:cxn>
                  <a:cxn ang="0">
                    <a:pos x="1453" y="622"/>
                  </a:cxn>
                  <a:cxn ang="0">
                    <a:pos x="1483" y="534"/>
                  </a:cxn>
                  <a:cxn ang="0">
                    <a:pos x="1542" y="444"/>
                  </a:cxn>
                  <a:cxn ang="0">
                    <a:pos x="1572" y="386"/>
                  </a:cxn>
                  <a:cxn ang="0">
                    <a:pos x="1660" y="267"/>
                  </a:cxn>
                  <a:cxn ang="0">
                    <a:pos x="1751" y="238"/>
                  </a:cxn>
                  <a:cxn ang="0">
                    <a:pos x="1779" y="208"/>
                  </a:cxn>
                  <a:cxn ang="0">
                    <a:pos x="1721" y="149"/>
                  </a:cxn>
                </a:cxnLst>
                <a:rect l="0" t="0" r="r" b="b"/>
                <a:pathLst>
                  <a:path w="1779" h="948">
                    <a:moveTo>
                      <a:pt x="1721" y="149"/>
                    </a:moveTo>
                    <a:lnTo>
                      <a:pt x="1660" y="88"/>
                    </a:lnTo>
                    <a:lnTo>
                      <a:pt x="1632" y="88"/>
                    </a:lnTo>
                    <a:lnTo>
                      <a:pt x="1602" y="61"/>
                    </a:lnTo>
                    <a:lnTo>
                      <a:pt x="1572" y="61"/>
                    </a:lnTo>
                    <a:lnTo>
                      <a:pt x="1514" y="61"/>
                    </a:lnTo>
                    <a:lnTo>
                      <a:pt x="1483" y="88"/>
                    </a:lnTo>
                    <a:lnTo>
                      <a:pt x="1453" y="61"/>
                    </a:lnTo>
                    <a:lnTo>
                      <a:pt x="1453" y="31"/>
                    </a:lnTo>
                    <a:lnTo>
                      <a:pt x="1423" y="0"/>
                    </a:lnTo>
                    <a:lnTo>
                      <a:pt x="1365" y="0"/>
                    </a:lnTo>
                    <a:lnTo>
                      <a:pt x="1365" y="31"/>
                    </a:lnTo>
                    <a:lnTo>
                      <a:pt x="1305" y="31"/>
                    </a:lnTo>
                    <a:lnTo>
                      <a:pt x="1246" y="0"/>
                    </a:lnTo>
                    <a:lnTo>
                      <a:pt x="1158" y="0"/>
                    </a:lnTo>
                    <a:lnTo>
                      <a:pt x="1128" y="31"/>
                    </a:lnTo>
                    <a:lnTo>
                      <a:pt x="1128" y="61"/>
                    </a:lnTo>
                    <a:lnTo>
                      <a:pt x="1098" y="88"/>
                    </a:lnTo>
                    <a:lnTo>
                      <a:pt x="1068" y="88"/>
                    </a:lnTo>
                    <a:lnTo>
                      <a:pt x="1039" y="119"/>
                    </a:lnTo>
                    <a:lnTo>
                      <a:pt x="1009" y="119"/>
                    </a:lnTo>
                    <a:lnTo>
                      <a:pt x="980" y="149"/>
                    </a:lnTo>
                    <a:lnTo>
                      <a:pt x="949" y="119"/>
                    </a:lnTo>
                    <a:lnTo>
                      <a:pt x="891" y="119"/>
                    </a:lnTo>
                    <a:lnTo>
                      <a:pt x="891" y="149"/>
                    </a:lnTo>
                    <a:lnTo>
                      <a:pt x="830" y="179"/>
                    </a:lnTo>
                    <a:lnTo>
                      <a:pt x="712" y="179"/>
                    </a:lnTo>
                    <a:lnTo>
                      <a:pt x="684" y="208"/>
                    </a:lnTo>
                    <a:lnTo>
                      <a:pt x="712" y="238"/>
                    </a:lnTo>
                    <a:lnTo>
                      <a:pt x="684" y="238"/>
                    </a:lnTo>
                    <a:lnTo>
                      <a:pt x="684" y="267"/>
                    </a:lnTo>
                    <a:lnTo>
                      <a:pt x="416" y="267"/>
                    </a:lnTo>
                    <a:lnTo>
                      <a:pt x="386" y="238"/>
                    </a:lnTo>
                    <a:lnTo>
                      <a:pt x="357" y="238"/>
                    </a:lnTo>
                    <a:lnTo>
                      <a:pt x="298" y="179"/>
                    </a:lnTo>
                    <a:lnTo>
                      <a:pt x="268" y="179"/>
                    </a:lnTo>
                    <a:lnTo>
                      <a:pt x="238" y="208"/>
                    </a:lnTo>
                    <a:lnTo>
                      <a:pt x="268" y="208"/>
                    </a:lnTo>
                    <a:lnTo>
                      <a:pt x="238" y="238"/>
                    </a:lnTo>
                    <a:lnTo>
                      <a:pt x="238" y="297"/>
                    </a:lnTo>
                    <a:lnTo>
                      <a:pt x="179" y="297"/>
                    </a:lnTo>
                    <a:lnTo>
                      <a:pt x="150" y="267"/>
                    </a:lnTo>
                    <a:lnTo>
                      <a:pt x="120" y="267"/>
                    </a:lnTo>
                    <a:lnTo>
                      <a:pt x="120" y="297"/>
                    </a:lnTo>
                    <a:lnTo>
                      <a:pt x="150" y="326"/>
                    </a:lnTo>
                    <a:lnTo>
                      <a:pt x="150" y="356"/>
                    </a:lnTo>
                    <a:lnTo>
                      <a:pt x="91" y="416"/>
                    </a:lnTo>
                    <a:lnTo>
                      <a:pt x="91" y="534"/>
                    </a:lnTo>
                    <a:lnTo>
                      <a:pt x="31" y="534"/>
                    </a:lnTo>
                    <a:lnTo>
                      <a:pt x="0" y="563"/>
                    </a:lnTo>
                    <a:lnTo>
                      <a:pt x="31" y="563"/>
                    </a:lnTo>
                    <a:lnTo>
                      <a:pt x="61" y="592"/>
                    </a:lnTo>
                    <a:lnTo>
                      <a:pt x="61" y="622"/>
                    </a:lnTo>
                    <a:lnTo>
                      <a:pt x="91" y="653"/>
                    </a:lnTo>
                    <a:lnTo>
                      <a:pt x="120" y="653"/>
                    </a:lnTo>
                    <a:lnTo>
                      <a:pt x="150" y="711"/>
                    </a:lnTo>
                    <a:lnTo>
                      <a:pt x="179" y="711"/>
                    </a:lnTo>
                    <a:lnTo>
                      <a:pt x="179" y="741"/>
                    </a:lnTo>
                    <a:lnTo>
                      <a:pt x="209" y="741"/>
                    </a:lnTo>
                    <a:lnTo>
                      <a:pt x="238" y="772"/>
                    </a:lnTo>
                    <a:lnTo>
                      <a:pt x="268" y="772"/>
                    </a:lnTo>
                    <a:lnTo>
                      <a:pt x="268" y="799"/>
                    </a:lnTo>
                    <a:lnTo>
                      <a:pt x="298" y="829"/>
                    </a:lnTo>
                    <a:lnTo>
                      <a:pt x="328" y="829"/>
                    </a:lnTo>
                    <a:lnTo>
                      <a:pt x="328" y="860"/>
                    </a:lnTo>
                    <a:lnTo>
                      <a:pt x="357" y="890"/>
                    </a:lnTo>
                    <a:lnTo>
                      <a:pt x="357" y="860"/>
                    </a:lnTo>
                    <a:lnTo>
                      <a:pt x="386" y="890"/>
                    </a:lnTo>
                    <a:lnTo>
                      <a:pt x="416" y="890"/>
                    </a:lnTo>
                    <a:lnTo>
                      <a:pt x="416" y="918"/>
                    </a:lnTo>
                    <a:lnTo>
                      <a:pt x="593" y="918"/>
                    </a:lnTo>
                    <a:lnTo>
                      <a:pt x="593" y="948"/>
                    </a:lnTo>
                    <a:lnTo>
                      <a:pt x="654" y="948"/>
                    </a:lnTo>
                    <a:lnTo>
                      <a:pt x="712" y="890"/>
                    </a:lnTo>
                    <a:lnTo>
                      <a:pt x="742" y="890"/>
                    </a:lnTo>
                    <a:lnTo>
                      <a:pt x="773" y="890"/>
                    </a:lnTo>
                    <a:lnTo>
                      <a:pt x="802" y="860"/>
                    </a:lnTo>
                    <a:lnTo>
                      <a:pt x="861" y="860"/>
                    </a:lnTo>
                    <a:lnTo>
                      <a:pt x="891" y="829"/>
                    </a:lnTo>
                    <a:lnTo>
                      <a:pt x="921" y="829"/>
                    </a:lnTo>
                    <a:lnTo>
                      <a:pt x="949" y="799"/>
                    </a:lnTo>
                    <a:lnTo>
                      <a:pt x="1098" y="799"/>
                    </a:lnTo>
                    <a:lnTo>
                      <a:pt x="1113" y="814"/>
                    </a:lnTo>
                    <a:lnTo>
                      <a:pt x="1120" y="822"/>
                    </a:lnTo>
                    <a:lnTo>
                      <a:pt x="1128" y="829"/>
                    </a:lnTo>
                    <a:lnTo>
                      <a:pt x="1158" y="799"/>
                    </a:lnTo>
                    <a:lnTo>
                      <a:pt x="1246" y="799"/>
                    </a:lnTo>
                    <a:lnTo>
                      <a:pt x="1276" y="772"/>
                    </a:lnTo>
                    <a:lnTo>
                      <a:pt x="1365" y="772"/>
                    </a:lnTo>
                    <a:lnTo>
                      <a:pt x="1365" y="741"/>
                    </a:lnTo>
                    <a:lnTo>
                      <a:pt x="1395" y="711"/>
                    </a:lnTo>
                    <a:lnTo>
                      <a:pt x="1395" y="653"/>
                    </a:lnTo>
                    <a:lnTo>
                      <a:pt x="1423" y="653"/>
                    </a:lnTo>
                    <a:lnTo>
                      <a:pt x="1453" y="622"/>
                    </a:lnTo>
                    <a:lnTo>
                      <a:pt x="1453" y="563"/>
                    </a:lnTo>
                    <a:lnTo>
                      <a:pt x="1483" y="534"/>
                    </a:lnTo>
                    <a:lnTo>
                      <a:pt x="1483" y="504"/>
                    </a:lnTo>
                    <a:lnTo>
                      <a:pt x="1542" y="444"/>
                    </a:lnTo>
                    <a:lnTo>
                      <a:pt x="1542" y="416"/>
                    </a:lnTo>
                    <a:lnTo>
                      <a:pt x="1572" y="386"/>
                    </a:lnTo>
                    <a:lnTo>
                      <a:pt x="1572" y="356"/>
                    </a:lnTo>
                    <a:lnTo>
                      <a:pt x="1660" y="267"/>
                    </a:lnTo>
                    <a:lnTo>
                      <a:pt x="1721" y="267"/>
                    </a:lnTo>
                    <a:lnTo>
                      <a:pt x="1751" y="238"/>
                    </a:lnTo>
                    <a:lnTo>
                      <a:pt x="1779" y="238"/>
                    </a:lnTo>
                    <a:lnTo>
                      <a:pt x="1779" y="208"/>
                    </a:lnTo>
                    <a:lnTo>
                      <a:pt x="1779" y="149"/>
                    </a:lnTo>
                    <a:lnTo>
                      <a:pt x="1721" y="149"/>
                    </a:lnTo>
                    <a:close/>
                  </a:path>
                </a:pathLst>
              </a:custGeom>
              <a:solidFill>
                <a:srgbClr val="FED9A6"/>
              </a:solidFill>
              <a:ln w="9525">
                <a:noFill/>
                <a:round/>
                <a:headEnd/>
                <a:tailEnd/>
              </a:ln>
            </p:spPr>
            <p:txBody>
              <a:bodyPr/>
              <a:lstStyle/>
              <a:p>
                <a:endParaRPr lang="en-GB"/>
              </a:p>
            </p:txBody>
          </p:sp>
          <p:sp>
            <p:nvSpPr>
              <p:cNvPr id="15390" name="Freeform 30"/>
              <p:cNvSpPr>
                <a:spLocks/>
              </p:cNvSpPr>
              <p:nvPr/>
            </p:nvSpPr>
            <p:spPr bwMode="auto">
              <a:xfrm>
                <a:off x="3784" y="2845"/>
                <a:ext cx="310" cy="370"/>
              </a:xfrm>
              <a:custGeom>
                <a:avLst/>
                <a:gdLst/>
                <a:ahLst/>
                <a:cxnLst>
                  <a:cxn ang="0">
                    <a:pos x="1095" y="504"/>
                  </a:cxn>
                  <a:cxn ang="0">
                    <a:pos x="1006" y="564"/>
                  </a:cxn>
                  <a:cxn ang="0">
                    <a:pos x="948" y="504"/>
                  </a:cxn>
                  <a:cxn ang="0">
                    <a:pos x="769" y="474"/>
                  </a:cxn>
                  <a:cxn ang="0">
                    <a:pos x="799" y="416"/>
                  </a:cxn>
                  <a:cxn ang="0">
                    <a:pos x="799" y="327"/>
                  </a:cxn>
                  <a:cxn ang="0">
                    <a:pos x="651" y="298"/>
                  </a:cxn>
                  <a:cxn ang="0">
                    <a:pos x="592" y="237"/>
                  </a:cxn>
                  <a:cxn ang="0">
                    <a:pos x="562" y="119"/>
                  </a:cxn>
                  <a:cxn ang="0">
                    <a:pos x="453" y="42"/>
                  </a:cxn>
                  <a:cxn ang="0">
                    <a:pos x="414" y="0"/>
                  </a:cxn>
                  <a:cxn ang="0">
                    <a:pos x="207" y="30"/>
                  </a:cxn>
                  <a:cxn ang="0">
                    <a:pos x="89" y="91"/>
                  </a:cxn>
                  <a:cxn ang="0">
                    <a:pos x="89" y="119"/>
                  </a:cxn>
                  <a:cxn ang="0">
                    <a:pos x="118" y="237"/>
                  </a:cxn>
                  <a:cxn ang="0">
                    <a:pos x="177" y="298"/>
                  </a:cxn>
                  <a:cxn ang="0">
                    <a:pos x="146" y="386"/>
                  </a:cxn>
                  <a:cxn ang="0">
                    <a:pos x="207" y="416"/>
                  </a:cxn>
                  <a:cxn ang="0">
                    <a:pos x="177" y="534"/>
                  </a:cxn>
                  <a:cxn ang="0">
                    <a:pos x="177" y="623"/>
                  </a:cxn>
                  <a:cxn ang="0">
                    <a:pos x="237" y="682"/>
                  </a:cxn>
                  <a:cxn ang="0">
                    <a:pos x="265" y="741"/>
                  </a:cxn>
                  <a:cxn ang="0">
                    <a:pos x="265" y="859"/>
                  </a:cxn>
                  <a:cxn ang="0">
                    <a:pos x="118" y="890"/>
                  </a:cxn>
                  <a:cxn ang="0">
                    <a:pos x="146" y="977"/>
                  </a:cxn>
                  <a:cxn ang="0">
                    <a:pos x="89" y="977"/>
                  </a:cxn>
                  <a:cxn ang="0">
                    <a:pos x="28" y="1038"/>
                  </a:cxn>
                  <a:cxn ang="0">
                    <a:pos x="0" y="1156"/>
                  </a:cxn>
                  <a:cxn ang="0">
                    <a:pos x="0" y="1215"/>
                  </a:cxn>
                  <a:cxn ang="0">
                    <a:pos x="89" y="1245"/>
                  </a:cxn>
                  <a:cxn ang="0">
                    <a:pos x="58" y="1275"/>
                  </a:cxn>
                  <a:cxn ang="0">
                    <a:pos x="146" y="1333"/>
                  </a:cxn>
                  <a:cxn ang="0">
                    <a:pos x="237" y="1422"/>
                  </a:cxn>
                  <a:cxn ang="0">
                    <a:pos x="237" y="1363"/>
                  </a:cxn>
                  <a:cxn ang="0">
                    <a:pos x="325" y="1215"/>
                  </a:cxn>
                  <a:cxn ang="0">
                    <a:pos x="414" y="1215"/>
                  </a:cxn>
                  <a:cxn ang="0">
                    <a:pos x="503" y="1303"/>
                  </a:cxn>
                  <a:cxn ang="0">
                    <a:pos x="592" y="1363"/>
                  </a:cxn>
                  <a:cxn ang="0">
                    <a:pos x="592" y="1452"/>
                  </a:cxn>
                  <a:cxn ang="0">
                    <a:pos x="651" y="1363"/>
                  </a:cxn>
                  <a:cxn ang="0">
                    <a:pos x="769" y="1333"/>
                  </a:cxn>
                  <a:cxn ang="0">
                    <a:pos x="799" y="1333"/>
                  </a:cxn>
                  <a:cxn ang="0">
                    <a:pos x="888" y="1333"/>
                  </a:cxn>
                  <a:cxn ang="0">
                    <a:pos x="948" y="1275"/>
                  </a:cxn>
                  <a:cxn ang="0">
                    <a:pos x="1067" y="1275"/>
                  </a:cxn>
                  <a:cxn ang="0">
                    <a:pos x="1126" y="1275"/>
                  </a:cxn>
                  <a:cxn ang="0">
                    <a:pos x="1095" y="1127"/>
                  </a:cxn>
                  <a:cxn ang="0">
                    <a:pos x="1185" y="1097"/>
                  </a:cxn>
                  <a:cxn ang="0">
                    <a:pos x="1213" y="1038"/>
                  </a:cxn>
                  <a:cxn ang="0">
                    <a:pos x="1185" y="977"/>
                  </a:cxn>
                  <a:cxn ang="0">
                    <a:pos x="1126" y="920"/>
                  </a:cxn>
                  <a:cxn ang="0">
                    <a:pos x="1067" y="829"/>
                  </a:cxn>
                  <a:cxn ang="0">
                    <a:pos x="1126" y="652"/>
                  </a:cxn>
                  <a:cxn ang="0">
                    <a:pos x="1095" y="534"/>
                  </a:cxn>
                </a:cxnLst>
                <a:rect l="0" t="0" r="r" b="b"/>
                <a:pathLst>
                  <a:path w="1244" h="1481">
                    <a:moveTo>
                      <a:pt x="1155" y="534"/>
                    </a:moveTo>
                    <a:lnTo>
                      <a:pt x="1126" y="534"/>
                    </a:lnTo>
                    <a:lnTo>
                      <a:pt x="1095" y="504"/>
                    </a:lnTo>
                    <a:lnTo>
                      <a:pt x="1037" y="504"/>
                    </a:lnTo>
                    <a:lnTo>
                      <a:pt x="1006" y="534"/>
                    </a:lnTo>
                    <a:lnTo>
                      <a:pt x="1006" y="564"/>
                    </a:lnTo>
                    <a:lnTo>
                      <a:pt x="976" y="564"/>
                    </a:lnTo>
                    <a:lnTo>
                      <a:pt x="948" y="534"/>
                    </a:lnTo>
                    <a:lnTo>
                      <a:pt x="948" y="504"/>
                    </a:lnTo>
                    <a:lnTo>
                      <a:pt x="858" y="504"/>
                    </a:lnTo>
                    <a:lnTo>
                      <a:pt x="830" y="474"/>
                    </a:lnTo>
                    <a:lnTo>
                      <a:pt x="769" y="474"/>
                    </a:lnTo>
                    <a:lnTo>
                      <a:pt x="769" y="446"/>
                    </a:lnTo>
                    <a:lnTo>
                      <a:pt x="799" y="446"/>
                    </a:lnTo>
                    <a:lnTo>
                      <a:pt x="799" y="416"/>
                    </a:lnTo>
                    <a:lnTo>
                      <a:pt x="769" y="386"/>
                    </a:lnTo>
                    <a:lnTo>
                      <a:pt x="769" y="356"/>
                    </a:lnTo>
                    <a:lnTo>
                      <a:pt x="799" y="327"/>
                    </a:lnTo>
                    <a:lnTo>
                      <a:pt x="739" y="327"/>
                    </a:lnTo>
                    <a:lnTo>
                      <a:pt x="711" y="298"/>
                    </a:lnTo>
                    <a:lnTo>
                      <a:pt x="651" y="298"/>
                    </a:lnTo>
                    <a:lnTo>
                      <a:pt x="651" y="268"/>
                    </a:lnTo>
                    <a:lnTo>
                      <a:pt x="621" y="237"/>
                    </a:lnTo>
                    <a:lnTo>
                      <a:pt x="592" y="237"/>
                    </a:lnTo>
                    <a:lnTo>
                      <a:pt x="592" y="149"/>
                    </a:lnTo>
                    <a:lnTo>
                      <a:pt x="562" y="149"/>
                    </a:lnTo>
                    <a:lnTo>
                      <a:pt x="562" y="119"/>
                    </a:lnTo>
                    <a:lnTo>
                      <a:pt x="532" y="91"/>
                    </a:lnTo>
                    <a:lnTo>
                      <a:pt x="503" y="91"/>
                    </a:lnTo>
                    <a:lnTo>
                      <a:pt x="453" y="42"/>
                    </a:lnTo>
                    <a:lnTo>
                      <a:pt x="436" y="23"/>
                    </a:lnTo>
                    <a:lnTo>
                      <a:pt x="429" y="15"/>
                    </a:lnTo>
                    <a:lnTo>
                      <a:pt x="414" y="0"/>
                    </a:lnTo>
                    <a:lnTo>
                      <a:pt x="265" y="0"/>
                    </a:lnTo>
                    <a:lnTo>
                      <a:pt x="237" y="30"/>
                    </a:lnTo>
                    <a:lnTo>
                      <a:pt x="207" y="30"/>
                    </a:lnTo>
                    <a:lnTo>
                      <a:pt x="177" y="61"/>
                    </a:lnTo>
                    <a:lnTo>
                      <a:pt x="118" y="61"/>
                    </a:lnTo>
                    <a:lnTo>
                      <a:pt x="89" y="91"/>
                    </a:lnTo>
                    <a:lnTo>
                      <a:pt x="58" y="91"/>
                    </a:lnTo>
                    <a:lnTo>
                      <a:pt x="58" y="119"/>
                    </a:lnTo>
                    <a:lnTo>
                      <a:pt x="89" y="119"/>
                    </a:lnTo>
                    <a:lnTo>
                      <a:pt x="89" y="209"/>
                    </a:lnTo>
                    <a:lnTo>
                      <a:pt x="146" y="209"/>
                    </a:lnTo>
                    <a:lnTo>
                      <a:pt x="118" y="237"/>
                    </a:lnTo>
                    <a:lnTo>
                      <a:pt x="118" y="268"/>
                    </a:lnTo>
                    <a:lnTo>
                      <a:pt x="146" y="298"/>
                    </a:lnTo>
                    <a:lnTo>
                      <a:pt x="177" y="298"/>
                    </a:lnTo>
                    <a:lnTo>
                      <a:pt x="207" y="327"/>
                    </a:lnTo>
                    <a:lnTo>
                      <a:pt x="146" y="327"/>
                    </a:lnTo>
                    <a:lnTo>
                      <a:pt x="146" y="386"/>
                    </a:lnTo>
                    <a:lnTo>
                      <a:pt x="118" y="446"/>
                    </a:lnTo>
                    <a:lnTo>
                      <a:pt x="146" y="416"/>
                    </a:lnTo>
                    <a:lnTo>
                      <a:pt x="207" y="416"/>
                    </a:lnTo>
                    <a:lnTo>
                      <a:pt x="207" y="474"/>
                    </a:lnTo>
                    <a:lnTo>
                      <a:pt x="177" y="504"/>
                    </a:lnTo>
                    <a:lnTo>
                      <a:pt x="177" y="534"/>
                    </a:lnTo>
                    <a:lnTo>
                      <a:pt x="146" y="564"/>
                    </a:lnTo>
                    <a:lnTo>
                      <a:pt x="146" y="593"/>
                    </a:lnTo>
                    <a:lnTo>
                      <a:pt x="177" y="623"/>
                    </a:lnTo>
                    <a:lnTo>
                      <a:pt x="177" y="652"/>
                    </a:lnTo>
                    <a:lnTo>
                      <a:pt x="207" y="652"/>
                    </a:lnTo>
                    <a:lnTo>
                      <a:pt x="237" y="682"/>
                    </a:lnTo>
                    <a:lnTo>
                      <a:pt x="265" y="682"/>
                    </a:lnTo>
                    <a:lnTo>
                      <a:pt x="296" y="711"/>
                    </a:lnTo>
                    <a:lnTo>
                      <a:pt x="265" y="741"/>
                    </a:lnTo>
                    <a:lnTo>
                      <a:pt x="207" y="741"/>
                    </a:lnTo>
                    <a:lnTo>
                      <a:pt x="265" y="802"/>
                    </a:lnTo>
                    <a:lnTo>
                      <a:pt x="265" y="859"/>
                    </a:lnTo>
                    <a:lnTo>
                      <a:pt x="207" y="859"/>
                    </a:lnTo>
                    <a:lnTo>
                      <a:pt x="207" y="890"/>
                    </a:lnTo>
                    <a:lnTo>
                      <a:pt x="118" y="890"/>
                    </a:lnTo>
                    <a:lnTo>
                      <a:pt x="118" y="920"/>
                    </a:lnTo>
                    <a:lnTo>
                      <a:pt x="146" y="948"/>
                    </a:lnTo>
                    <a:lnTo>
                      <a:pt x="146" y="977"/>
                    </a:lnTo>
                    <a:lnTo>
                      <a:pt x="118" y="948"/>
                    </a:lnTo>
                    <a:lnTo>
                      <a:pt x="89" y="948"/>
                    </a:lnTo>
                    <a:lnTo>
                      <a:pt x="89" y="977"/>
                    </a:lnTo>
                    <a:lnTo>
                      <a:pt x="58" y="977"/>
                    </a:lnTo>
                    <a:lnTo>
                      <a:pt x="58" y="1008"/>
                    </a:lnTo>
                    <a:lnTo>
                      <a:pt x="28" y="1038"/>
                    </a:lnTo>
                    <a:lnTo>
                      <a:pt x="58" y="1066"/>
                    </a:lnTo>
                    <a:lnTo>
                      <a:pt x="0" y="1066"/>
                    </a:lnTo>
                    <a:lnTo>
                      <a:pt x="0" y="1156"/>
                    </a:lnTo>
                    <a:lnTo>
                      <a:pt x="28" y="1156"/>
                    </a:lnTo>
                    <a:lnTo>
                      <a:pt x="28" y="1215"/>
                    </a:lnTo>
                    <a:lnTo>
                      <a:pt x="0" y="1215"/>
                    </a:lnTo>
                    <a:lnTo>
                      <a:pt x="0" y="1245"/>
                    </a:lnTo>
                    <a:lnTo>
                      <a:pt x="58" y="1245"/>
                    </a:lnTo>
                    <a:lnTo>
                      <a:pt x="89" y="1245"/>
                    </a:lnTo>
                    <a:lnTo>
                      <a:pt x="89" y="1275"/>
                    </a:lnTo>
                    <a:lnTo>
                      <a:pt x="58" y="1245"/>
                    </a:lnTo>
                    <a:lnTo>
                      <a:pt x="58" y="1275"/>
                    </a:lnTo>
                    <a:lnTo>
                      <a:pt x="89" y="1303"/>
                    </a:lnTo>
                    <a:lnTo>
                      <a:pt x="118" y="1303"/>
                    </a:lnTo>
                    <a:lnTo>
                      <a:pt x="146" y="1333"/>
                    </a:lnTo>
                    <a:lnTo>
                      <a:pt x="177" y="1393"/>
                    </a:lnTo>
                    <a:lnTo>
                      <a:pt x="207" y="1422"/>
                    </a:lnTo>
                    <a:lnTo>
                      <a:pt x="237" y="1422"/>
                    </a:lnTo>
                    <a:lnTo>
                      <a:pt x="265" y="1452"/>
                    </a:lnTo>
                    <a:lnTo>
                      <a:pt x="265" y="1363"/>
                    </a:lnTo>
                    <a:lnTo>
                      <a:pt x="237" y="1363"/>
                    </a:lnTo>
                    <a:lnTo>
                      <a:pt x="265" y="1333"/>
                    </a:lnTo>
                    <a:lnTo>
                      <a:pt x="265" y="1275"/>
                    </a:lnTo>
                    <a:lnTo>
                      <a:pt x="325" y="1215"/>
                    </a:lnTo>
                    <a:lnTo>
                      <a:pt x="325" y="1184"/>
                    </a:lnTo>
                    <a:lnTo>
                      <a:pt x="384" y="1245"/>
                    </a:lnTo>
                    <a:lnTo>
                      <a:pt x="414" y="1215"/>
                    </a:lnTo>
                    <a:lnTo>
                      <a:pt x="444" y="1215"/>
                    </a:lnTo>
                    <a:lnTo>
                      <a:pt x="503" y="1275"/>
                    </a:lnTo>
                    <a:lnTo>
                      <a:pt x="503" y="1303"/>
                    </a:lnTo>
                    <a:lnTo>
                      <a:pt x="562" y="1303"/>
                    </a:lnTo>
                    <a:lnTo>
                      <a:pt x="562" y="1333"/>
                    </a:lnTo>
                    <a:lnTo>
                      <a:pt x="592" y="1363"/>
                    </a:lnTo>
                    <a:lnTo>
                      <a:pt x="592" y="1393"/>
                    </a:lnTo>
                    <a:lnTo>
                      <a:pt x="621" y="1422"/>
                    </a:lnTo>
                    <a:lnTo>
                      <a:pt x="592" y="1452"/>
                    </a:lnTo>
                    <a:lnTo>
                      <a:pt x="592" y="1481"/>
                    </a:lnTo>
                    <a:lnTo>
                      <a:pt x="651" y="1422"/>
                    </a:lnTo>
                    <a:lnTo>
                      <a:pt x="651" y="1363"/>
                    </a:lnTo>
                    <a:lnTo>
                      <a:pt x="711" y="1363"/>
                    </a:lnTo>
                    <a:lnTo>
                      <a:pt x="739" y="1333"/>
                    </a:lnTo>
                    <a:lnTo>
                      <a:pt x="769" y="1333"/>
                    </a:lnTo>
                    <a:lnTo>
                      <a:pt x="769" y="1363"/>
                    </a:lnTo>
                    <a:lnTo>
                      <a:pt x="799" y="1363"/>
                    </a:lnTo>
                    <a:lnTo>
                      <a:pt x="799" y="1333"/>
                    </a:lnTo>
                    <a:lnTo>
                      <a:pt x="830" y="1333"/>
                    </a:lnTo>
                    <a:lnTo>
                      <a:pt x="858" y="1303"/>
                    </a:lnTo>
                    <a:lnTo>
                      <a:pt x="888" y="1333"/>
                    </a:lnTo>
                    <a:lnTo>
                      <a:pt x="918" y="1303"/>
                    </a:lnTo>
                    <a:lnTo>
                      <a:pt x="948" y="1303"/>
                    </a:lnTo>
                    <a:lnTo>
                      <a:pt x="948" y="1275"/>
                    </a:lnTo>
                    <a:lnTo>
                      <a:pt x="976" y="1303"/>
                    </a:lnTo>
                    <a:lnTo>
                      <a:pt x="1037" y="1303"/>
                    </a:lnTo>
                    <a:lnTo>
                      <a:pt x="1067" y="1275"/>
                    </a:lnTo>
                    <a:lnTo>
                      <a:pt x="1067" y="1303"/>
                    </a:lnTo>
                    <a:lnTo>
                      <a:pt x="1095" y="1275"/>
                    </a:lnTo>
                    <a:lnTo>
                      <a:pt x="1126" y="1275"/>
                    </a:lnTo>
                    <a:lnTo>
                      <a:pt x="1126" y="1245"/>
                    </a:lnTo>
                    <a:lnTo>
                      <a:pt x="1095" y="1215"/>
                    </a:lnTo>
                    <a:lnTo>
                      <a:pt x="1095" y="1127"/>
                    </a:lnTo>
                    <a:lnTo>
                      <a:pt x="1126" y="1127"/>
                    </a:lnTo>
                    <a:lnTo>
                      <a:pt x="1126" y="1097"/>
                    </a:lnTo>
                    <a:lnTo>
                      <a:pt x="1185" y="1097"/>
                    </a:lnTo>
                    <a:lnTo>
                      <a:pt x="1185" y="1066"/>
                    </a:lnTo>
                    <a:lnTo>
                      <a:pt x="1213" y="1066"/>
                    </a:lnTo>
                    <a:lnTo>
                      <a:pt x="1213" y="1038"/>
                    </a:lnTo>
                    <a:lnTo>
                      <a:pt x="1244" y="1008"/>
                    </a:lnTo>
                    <a:lnTo>
                      <a:pt x="1213" y="1008"/>
                    </a:lnTo>
                    <a:lnTo>
                      <a:pt x="1185" y="977"/>
                    </a:lnTo>
                    <a:lnTo>
                      <a:pt x="1185" y="948"/>
                    </a:lnTo>
                    <a:lnTo>
                      <a:pt x="1155" y="920"/>
                    </a:lnTo>
                    <a:lnTo>
                      <a:pt x="1126" y="920"/>
                    </a:lnTo>
                    <a:lnTo>
                      <a:pt x="1095" y="890"/>
                    </a:lnTo>
                    <a:lnTo>
                      <a:pt x="1095" y="859"/>
                    </a:lnTo>
                    <a:lnTo>
                      <a:pt x="1067" y="829"/>
                    </a:lnTo>
                    <a:lnTo>
                      <a:pt x="1067" y="741"/>
                    </a:lnTo>
                    <a:lnTo>
                      <a:pt x="1126" y="682"/>
                    </a:lnTo>
                    <a:lnTo>
                      <a:pt x="1126" y="652"/>
                    </a:lnTo>
                    <a:lnTo>
                      <a:pt x="1067" y="593"/>
                    </a:lnTo>
                    <a:lnTo>
                      <a:pt x="1067" y="564"/>
                    </a:lnTo>
                    <a:lnTo>
                      <a:pt x="1095" y="534"/>
                    </a:lnTo>
                    <a:lnTo>
                      <a:pt x="1126" y="564"/>
                    </a:lnTo>
                    <a:lnTo>
                      <a:pt x="1155" y="534"/>
                    </a:lnTo>
                    <a:close/>
                  </a:path>
                </a:pathLst>
              </a:custGeom>
              <a:solidFill>
                <a:srgbClr val="D3B26F"/>
              </a:solidFill>
              <a:ln w="9525">
                <a:noFill/>
                <a:round/>
                <a:headEnd/>
                <a:tailEnd/>
              </a:ln>
            </p:spPr>
            <p:txBody>
              <a:bodyPr/>
              <a:lstStyle/>
              <a:p>
                <a:endParaRPr lang="en-GB"/>
              </a:p>
            </p:txBody>
          </p:sp>
          <p:sp>
            <p:nvSpPr>
              <p:cNvPr id="15391" name="Freeform 31"/>
              <p:cNvSpPr>
                <a:spLocks/>
              </p:cNvSpPr>
              <p:nvPr/>
            </p:nvSpPr>
            <p:spPr bwMode="auto">
              <a:xfrm>
                <a:off x="4050" y="3008"/>
                <a:ext cx="422" cy="251"/>
              </a:xfrm>
              <a:custGeom>
                <a:avLst/>
                <a:gdLst/>
                <a:ahLst/>
                <a:cxnLst>
                  <a:cxn ang="0">
                    <a:pos x="946" y="150"/>
                  </a:cxn>
                  <a:cxn ang="0">
                    <a:pos x="888" y="177"/>
                  </a:cxn>
                  <a:cxn ang="0">
                    <a:pos x="799" y="177"/>
                  </a:cxn>
                  <a:cxn ang="0">
                    <a:pos x="562" y="150"/>
                  </a:cxn>
                  <a:cxn ang="0">
                    <a:pos x="414" y="150"/>
                  </a:cxn>
                  <a:cxn ang="0">
                    <a:pos x="207" y="119"/>
                  </a:cxn>
                  <a:cxn ang="0">
                    <a:pos x="118" y="119"/>
                  </a:cxn>
                  <a:cxn ang="0">
                    <a:pos x="146" y="30"/>
                  </a:cxn>
                  <a:cxn ang="0">
                    <a:pos x="59" y="30"/>
                  </a:cxn>
                  <a:cxn ang="0">
                    <a:pos x="28" y="207"/>
                  </a:cxn>
                  <a:cxn ang="0">
                    <a:pos x="88" y="268"/>
                  </a:cxn>
                  <a:cxn ang="0">
                    <a:pos x="146" y="356"/>
                  </a:cxn>
                  <a:cxn ang="0">
                    <a:pos x="146" y="414"/>
                  </a:cxn>
                  <a:cxn ang="0">
                    <a:pos x="59" y="445"/>
                  </a:cxn>
                  <a:cxn ang="0">
                    <a:pos x="28" y="563"/>
                  </a:cxn>
                  <a:cxn ang="0">
                    <a:pos x="28" y="623"/>
                  </a:cxn>
                  <a:cxn ang="0">
                    <a:pos x="59" y="681"/>
                  </a:cxn>
                  <a:cxn ang="0">
                    <a:pos x="118" y="741"/>
                  </a:cxn>
                  <a:cxn ang="0">
                    <a:pos x="177" y="800"/>
                  </a:cxn>
                  <a:cxn ang="0">
                    <a:pos x="207" y="918"/>
                  </a:cxn>
                  <a:cxn ang="0">
                    <a:pos x="237" y="979"/>
                  </a:cxn>
                  <a:cxn ang="0">
                    <a:pos x="295" y="948"/>
                  </a:cxn>
                  <a:cxn ang="0">
                    <a:pos x="591" y="918"/>
                  </a:cxn>
                  <a:cxn ang="0">
                    <a:pos x="739" y="948"/>
                  </a:cxn>
                  <a:cxn ang="0">
                    <a:pos x="828" y="979"/>
                  </a:cxn>
                  <a:cxn ang="0">
                    <a:pos x="888" y="979"/>
                  </a:cxn>
                  <a:cxn ang="0">
                    <a:pos x="1065" y="918"/>
                  </a:cxn>
                  <a:cxn ang="0">
                    <a:pos x="1065" y="829"/>
                  </a:cxn>
                  <a:cxn ang="0">
                    <a:pos x="1125" y="859"/>
                  </a:cxn>
                  <a:cxn ang="0">
                    <a:pos x="1183" y="800"/>
                  </a:cxn>
                  <a:cxn ang="0">
                    <a:pos x="1274" y="741"/>
                  </a:cxn>
                  <a:cxn ang="0">
                    <a:pos x="1332" y="741"/>
                  </a:cxn>
                  <a:cxn ang="0">
                    <a:pos x="1569" y="770"/>
                  </a:cxn>
                  <a:cxn ang="0">
                    <a:pos x="1511" y="681"/>
                  </a:cxn>
                  <a:cxn ang="0">
                    <a:pos x="1451" y="593"/>
                  </a:cxn>
                  <a:cxn ang="0">
                    <a:pos x="1451" y="563"/>
                  </a:cxn>
                  <a:cxn ang="0">
                    <a:pos x="1511" y="504"/>
                  </a:cxn>
                  <a:cxn ang="0">
                    <a:pos x="1569" y="268"/>
                  </a:cxn>
                  <a:cxn ang="0">
                    <a:pos x="1688" y="150"/>
                  </a:cxn>
                  <a:cxn ang="0">
                    <a:pos x="1421" y="89"/>
                  </a:cxn>
                  <a:cxn ang="0">
                    <a:pos x="1332" y="30"/>
                  </a:cxn>
                  <a:cxn ang="0">
                    <a:pos x="1037" y="59"/>
                  </a:cxn>
                </a:cxnLst>
                <a:rect l="0" t="0" r="r" b="b"/>
                <a:pathLst>
                  <a:path w="1688" h="1006">
                    <a:moveTo>
                      <a:pt x="976" y="89"/>
                    </a:moveTo>
                    <a:lnTo>
                      <a:pt x="976" y="119"/>
                    </a:lnTo>
                    <a:lnTo>
                      <a:pt x="946" y="150"/>
                    </a:lnTo>
                    <a:lnTo>
                      <a:pt x="918" y="150"/>
                    </a:lnTo>
                    <a:lnTo>
                      <a:pt x="918" y="177"/>
                    </a:lnTo>
                    <a:lnTo>
                      <a:pt x="888" y="177"/>
                    </a:lnTo>
                    <a:lnTo>
                      <a:pt x="858" y="207"/>
                    </a:lnTo>
                    <a:lnTo>
                      <a:pt x="799" y="207"/>
                    </a:lnTo>
                    <a:lnTo>
                      <a:pt x="799" y="177"/>
                    </a:lnTo>
                    <a:lnTo>
                      <a:pt x="621" y="177"/>
                    </a:lnTo>
                    <a:lnTo>
                      <a:pt x="591" y="150"/>
                    </a:lnTo>
                    <a:lnTo>
                      <a:pt x="562" y="150"/>
                    </a:lnTo>
                    <a:lnTo>
                      <a:pt x="562" y="177"/>
                    </a:lnTo>
                    <a:lnTo>
                      <a:pt x="444" y="177"/>
                    </a:lnTo>
                    <a:lnTo>
                      <a:pt x="414" y="150"/>
                    </a:lnTo>
                    <a:lnTo>
                      <a:pt x="295" y="150"/>
                    </a:lnTo>
                    <a:lnTo>
                      <a:pt x="295" y="119"/>
                    </a:lnTo>
                    <a:lnTo>
                      <a:pt x="207" y="119"/>
                    </a:lnTo>
                    <a:lnTo>
                      <a:pt x="207" y="150"/>
                    </a:lnTo>
                    <a:lnTo>
                      <a:pt x="146" y="150"/>
                    </a:lnTo>
                    <a:lnTo>
                      <a:pt x="118" y="119"/>
                    </a:lnTo>
                    <a:lnTo>
                      <a:pt x="118" y="89"/>
                    </a:lnTo>
                    <a:lnTo>
                      <a:pt x="146" y="89"/>
                    </a:lnTo>
                    <a:lnTo>
                      <a:pt x="146" y="30"/>
                    </a:lnTo>
                    <a:lnTo>
                      <a:pt x="118" y="30"/>
                    </a:lnTo>
                    <a:lnTo>
                      <a:pt x="59" y="0"/>
                    </a:lnTo>
                    <a:lnTo>
                      <a:pt x="59" y="30"/>
                    </a:lnTo>
                    <a:lnTo>
                      <a:pt x="0" y="89"/>
                    </a:lnTo>
                    <a:lnTo>
                      <a:pt x="0" y="177"/>
                    </a:lnTo>
                    <a:lnTo>
                      <a:pt x="28" y="207"/>
                    </a:lnTo>
                    <a:lnTo>
                      <a:pt x="28" y="238"/>
                    </a:lnTo>
                    <a:lnTo>
                      <a:pt x="59" y="268"/>
                    </a:lnTo>
                    <a:lnTo>
                      <a:pt x="88" y="268"/>
                    </a:lnTo>
                    <a:lnTo>
                      <a:pt x="118" y="296"/>
                    </a:lnTo>
                    <a:lnTo>
                      <a:pt x="118" y="325"/>
                    </a:lnTo>
                    <a:lnTo>
                      <a:pt x="146" y="356"/>
                    </a:lnTo>
                    <a:lnTo>
                      <a:pt x="177" y="356"/>
                    </a:lnTo>
                    <a:lnTo>
                      <a:pt x="146" y="386"/>
                    </a:lnTo>
                    <a:lnTo>
                      <a:pt x="146" y="414"/>
                    </a:lnTo>
                    <a:lnTo>
                      <a:pt x="118" y="414"/>
                    </a:lnTo>
                    <a:lnTo>
                      <a:pt x="118" y="445"/>
                    </a:lnTo>
                    <a:lnTo>
                      <a:pt x="59" y="445"/>
                    </a:lnTo>
                    <a:lnTo>
                      <a:pt x="59" y="475"/>
                    </a:lnTo>
                    <a:lnTo>
                      <a:pt x="28" y="475"/>
                    </a:lnTo>
                    <a:lnTo>
                      <a:pt x="28" y="563"/>
                    </a:lnTo>
                    <a:lnTo>
                      <a:pt x="59" y="593"/>
                    </a:lnTo>
                    <a:lnTo>
                      <a:pt x="59" y="623"/>
                    </a:lnTo>
                    <a:lnTo>
                      <a:pt x="28" y="623"/>
                    </a:lnTo>
                    <a:lnTo>
                      <a:pt x="0" y="651"/>
                    </a:lnTo>
                    <a:lnTo>
                      <a:pt x="28" y="681"/>
                    </a:lnTo>
                    <a:lnTo>
                      <a:pt x="59" y="681"/>
                    </a:lnTo>
                    <a:lnTo>
                      <a:pt x="59" y="711"/>
                    </a:lnTo>
                    <a:lnTo>
                      <a:pt x="88" y="711"/>
                    </a:lnTo>
                    <a:lnTo>
                      <a:pt x="118" y="741"/>
                    </a:lnTo>
                    <a:lnTo>
                      <a:pt x="146" y="741"/>
                    </a:lnTo>
                    <a:lnTo>
                      <a:pt x="146" y="770"/>
                    </a:lnTo>
                    <a:lnTo>
                      <a:pt x="177" y="800"/>
                    </a:lnTo>
                    <a:lnTo>
                      <a:pt x="207" y="859"/>
                    </a:lnTo>
                    <a:lnTo>
                      <a:pt x="177" y="888"/>
                    </a:lnTo>
                    <a:lnTo>
                      <a:pt x="207" y="918"/>
                    </a:lnTo>
                    <a:lnTo>
                      <a:pt x="207" y="948"/>
                    </a:lnTo>
                    <a:lnTo>
                      <a:pt x="177" y="979"/>
                    </a:lnTo>
                    <a:lnTo>
                      <a:pt x="237" y="979"/>
                    </a:lnTo>
                    <a:lnTo>
                      <a:pt x="266" y="948"/>
                    </a:lnTo>
                    <a:lnTo>
                      <a:pt x="295" y="979"/>
                    </a:lnTo>
                    <a:lnTo>
                      <a:pt x="295" y="948"/>
                    </a:lnTo>
                    <a:lnTo>
                      <a:pt x="474" y="948"/>
                    </a:lnTo>
                    <a:lnTo>
                      <a:pt x="502" y="918"/>
                    </a:lnTo>
                    <a:lnTo>
                      <a:pt x="591" y="918"/>
                    </a:lnTo>
                    <a:lnTo>
                      <a:pt x="621" y="888"/>
                    </a:lnTo>
                    <a:lnTo>
                      <a:pt x="709" y="979"/>
                    </a:lnTo>
                    <a:lnTo>
                      <a:pt x="739" y="948"/>
                    </a:lnTo>
                    <a:lnTo>
                      <a:pt x="769" y="948"/>
                    </a:lnTo>
                    <a:lnTo>
                      <a:pt x="799" y="979"/>
                    </a:lnTo>
                    <a:lnTo>
                      <a:pt x="828" y="979"/>
                    </a:lnTo>
                    <a:lnTo>
                      <a:pt x="828" y="1006"/>
                    </a:lnTo>
                    <a:lnTo>
                      <a:pt x="888" y="1006"/>
                    </a:lnTo>
                    <a:lnTo>
                      <a:pt x="888" y="979"/>
                    </a:lnTo>
                    <a:lnTo>
                      <a:pt x="1065" y="979"/>
                    </a:lnTo>
                    <a:lnTo>
                      <a:pt x="1094" y="948"/>
                    </a:lnTo>
                    <a:lnTo>
                      <a:pt x="1065" y="918"/>
                    </a:lnTo>
                    <a:lnTo>
                      <a:pt x="1065" y="888"/>
                    </a:lnTo>
                    <a:lnTo>
                      <a:pt x="1037" y="859"/>
                    </a:lnTo>
                    <a:lnTo>
                      <a:pt x="1065" y="829"/>
                    </a:lnTo>
                    <a:lnTo>
                      <a:pt x="1094" y="829"/>
                    </a:lnTo>
                    <a:lnTo>
                      <a:pt x="1094" y="859"/>
                    </a:lnTo>
                    <a:lnTo>
                      <a:pt x="1125" y="859"/>
                    </a:lnTo>
                    <a:lnTo>
                      <a:pt x="1125" y="829"/>
                    </a:lnTo>
                    <a:lnTo>
                      <a:pt x="1155" y="800"/>
                    </a:lnTo>
                    <a:lnTo>
                      <a:pt x="1183" y="800"/>
                    </a:lnTo>
                    <a:lnTo>
                      <a:pt x="1183" y="770"/>
                    </a:lnTo>
                    <a:lnTo>
                      <a:pt x="1244" y="770"/>
                    </a:lnTo>
                    <a:lnTo>
                      <a:pt x="1274" y="741"/>
                    </a:lnTo>
                    <a:lnTo>
                      <a:pt x="1301" y="741"/>
                    </a:lnTo>
                    <a:lnTo>
                      <a:pt x="1301" y="711"/>
                    </a:lnTo>
                    <a:lnTo>
                      <a:pt x="1332" y="741"/>
                    </a:lnTo>
                    <a:lnTo>
                      <a:pt x="1362" y="711"/>
                    </a:lnTo>
                    <a:lnTo>
                      <a:pt x="1421" y="770"/>
                    </a:lnTo>
                    <a:lnTo>
                      <a:pt x="1569" y="770"/>
                    </a:lnTo>
                    <a:lnTo>
                      <a:pt x="1569" y="711"/>
                    </a:lnTo>
                    <a:lnTo>
                      <a:pt x="1539" y="681"/>
                    </a:lnTo>
                    <a:lnTo>
                      <a:pt x="1511" y="681"/>
                    </a:lnTo>
                    <a:lnTo>
                      <a:pt x="1481" y="651"/>
                    </a:lnTo>
                    <a:lnTo>
                      <a:pt x="1481" y="623"/>
                    </a:lnTo>
                    <a:lnTo>
                      <a:pt x="1451" y="593"/>
                    </a:lnTo>
                    <a:lnTo>
                      <a:pt x="1421" y="593"/>
                    </a:lnTo>
                    <a:lnTo>
                      <a:pt x="1421" y="563"/>
                    </a:lnTo>
                    <a:lnTo>
                      <a:pt x="1451" y="563"/>
                    </a:lnTo>
                    <a:lnTo>
                      <a:pt x="1451" y="532"/>
                    </a:lnTo>
                    <a:lnTo>
                      <a:pt x="1481" y="504"/>
                    </a:lnTo>
                    <a:lnTo>
                      <a:pt x="1511" y="504"/>
                    </a:lnTo>
                    <a:lnTo>
                      <a:pt x="1511" y="356"/>
                    </a:lnTo>
                    <a:lnTo>
                      <a:pt x="1569" y="296"/>
                    </a:lnTo>
                    <a:lnTo>
                      <a:pt x="1569" y="268"/>
                    </a:lnTo>
                    <a:lnTo>
                      <a:pt x="1658" y="268"/>
                    </a:lnTo>
                    <a:lnTo>
                      <a:pt x="1688" y="238"/>
                    </a:lnTo>
                    <a:lnTo>
                      <a:pt x="1688" y="150"/>
                    </a:lnTo>
                    <a:lnTo>
                      <a:pt x="1539" y="150"/>
                    </a:lnTo>
                    <a:lnTo>
                      <a:pt x="1481" y="89"/>
                    </a:lnTo>
                    <a:lnTo>
                      <a:pt x="1421" y="89"/>
                    </a:lnTo>
                    <a:lnTo>
                      <a:pt x="1421" y="59"/>
                    </a:lnTo>
                    <a:lnTo>
                      <a:pt x="1362" y="59"/>
                    </a:lnTo>
                    <a:lnTo>
                      <a:pt x="1332" y="30"/>
                    </a:lnTo>
                    <a:lnTo>
                      <a:pt x="1214" y="30"/>
                    </a:lnTo>
                    <a:lnTo>
                      <a:pt x="1183" y="59"/>
                    </a:lnTo>
                    <a:lnTo>
                      <a:pt x="1037" y="59"/>
                    </a:lnTo>
                    <a:lnTo>
                      <a:pt x="1037" y="89"/>
                    </a:lnTo>
                    <a:lnTo>
                      <a:pt x="976" y="89"/>
                    </a:lnTo>
                    <a:close/>
                  </a:path>
                </a:pathLst>
              </a:custGeom>
              <a:solidFill>
                <a:srgbClr val="E26359"/>
              </a:solidFill>
              <a:ln w="9525">
                <a:noFill/>
                <a:round/>
                <a:headEnd/>
                <a:tailEnd/>
              </a:ln>
            </p:spPr>
            <p:txBody>
              <a:bodyPr/>
              <a:lstStyle/>
              <a:p>
                <a:endParaRPr lang="en-GB"/>
              </a:p>
            </p:txBody>
          </p:sp>
          <p:sp>
            <p:nvSpPr>
              <p:cNvPr id="15392" name="Freeform 32"/>
              <p:cNvSpPr>
                <a:spLocks noEditPoints="1"/>
              </p:cNvSpPr>
              <p:nvPr/>
            </p:nvSpPr>
            <p:spPr bwMode="auto">
              <a:xfrm>
                <a:off x="3909" y="3215"/>
                <a:ext cx="445" cy="451"/>
              </a:xfrm>
              <a:custGeom>
                <a:avLst/>
                <a:gdLst/>
                <a:ahLst/>
                <a:cxnLst>
                  <a:cxn ang="0">
                    <a:pos x="1629" y="89"/>
                  </a:cxn>
                  <a:cxn ang="0">
                    <a:pos x="1392" y="177"/>
                  </a:cxn>
                  <a:cxn ang="0">
                    <a:pos x="1273" y="150"/>
                  </a:cxn>
                  <a:cxn ang="0">
                    <a:pos x="859" y="119"/>
                  </a:cxn>
                  <a:cxn ang="0">
                    <a:pos x="710" y="150"/>
                  </a:cxn>
                  <a:cxn ang="0">
                    <a:pos x="445" y="296"/>
                  </a:cxn>
                  <a:cxn ang="0">
                    <a:pos x="236" y="414"/>
                  </a:cxn>
                  <a:cxn ang="0">
                    <a:pos x="148" y="563"/>
                  </a:cxn>
                  <a:cxn ang="0">
                    <a:pos x="59" y="681"/>
                  </a:cxn>
                  <a:cxn ang="0">
                    <a:pos x="59" y="830"/>
                  </a:cxn>
                  <a:cxn ang="0">
                    <a:pos x="296" y="918"/>
                  </a:cxn>
                  <a:cxn ang="0">
                    <a:pos x="178" y="978"/>
                  </a:cxn>
                  <a:cxn ang="0">
                    <a:pos x="296" y="1125"/>
                  </a:cxn>
                  <a:cxn ang="0">
                    <a:pos x="415" y="1155"/>
                  </a:cxn>
                  <a:cxn ang="0">
                    <a:pos x="327" y="1304"/>
                  </a:cxn>
                  <a:cxn ang="0">
                    <a:pos x="445" y="1599"/>
                  </a:cxn>
                  <a:cxn ang="0">
                    <a:pos x="564" y="1629"/>
                  </a:cxn>
                  <a:cxn ang="0">
                    <a:pos x="652" y="1717"/>
                  </a:cxn>
                  <a:cxn ang="0">
                    <a:pos x="741" y="1686"/>
                  </a:cxn>
                  <a:cxn ang="0">
                    <a:pos x="859" y="1747"/>
                  </a:cxn>
                  <a:cxn ang="0">
                    <a:pos x="830" y="1599"/>
                  </a:cxn>
                  <a:cxn ang="0">
                    <a:pos x="771" y="1422"/>
                  </a:cxn>
                  <a:cxn ang="0">
                    <a:pos x="889" y="1510"/>
                  </a:cxn>
                  <a:cxn ang="0">
                    <a:pos x="919" y="1422"/>
                  </a:cxn>
                  <a:cxn ang="0">
                    <a:pos x="859" y="1334"/>
                  </a:cxn>
                  <a:cxn ang="0">
                    <a:pos x="1008" y="1304"/>
                  </a:cxn>
                  <a:cxn ang="0">
                    <a:pos x="1126" y="1215"/>
                  </a:cxn>
                  <a:cxn ang="0">
                    <a:pos x="1155" y="1215"/>
                  </a:cxn>
                  <a:cxn ang="0">
                    <a:pos x="1215" y="1215"/>
                  </a:cxn>
                  <a:cxn ang="0">
                    <a:pos x="1126" y="1066"/>
                  </a:cxn>
                  <a:cxn ang="0">
                    <a:pos x="948" y="978"/>
                  </a:cxn>
                  <a:cxn ang="0">
                    <a:pos x="919" y="1036"/>
                  </a:cxn>
                  <a:cxn ang="0">
                    <a:pos x="948" y="1097"/>
                  </a:cxn>
                  <a:cxn ang="0">
                    <a:pos x="830" y="1036"/>
                  </a:cxn>
                  <a:cxn ang="0">
                    <a:pos x="830" y="948"/>
                  </a:cxn>
                  <a:cxn ang="0">
                    <a:pos x="801" y="830"/>
                  </a:cxn>
                  <a:cxn ang="0">
                    <a:pos x="859" y="918"/>
                  </a:cxn>
                  <a:cxn ang="0">
                    <a:pos x="771" y="681"/>
                  </a:cxn>
                  <a:cxn ang="0">
                    <a:pos x="682" y="444"/>
                  </a:cxn>
                  <a:cxn ang="0">
                    <a:pos x="741" y="444"/>
                  </a:cxn>
                  <a:cxn ang="0">
                    <a:pos x="948" y="505"/>
                  </a:cxn>
                  <a:cxn ang="0">
                    <a:pos x="1038" y="475"/>
                  </a:cxn>
                  <a:cxn ang="0">
                    <a:pos x="978" y="356"/>
                  </a:cxn>
                  <a:cxn ang="0">
                    <a:pos x="1126" y="325"/>
                  </a:cxn>
                  <a:cxn ang="0">
                    <a:pos x="1303" y="296"/>
                  </a:cxn>
                  <a:cxn ang="0">
                    <a:pos x="1452" y="296"/>
                  </a:cxn>
                  <a:cxn ang="0">
                    <a:pos x="1658" y="325"/>
                  </a:cxn>
                  <a:cxn ang="0">
                    <a:pos x="1689" y="207"/>
                  </a:cxn>
                  <a:cxn ang="0">
                    <a:pos x="1719" y="30"/>
                  </a:cxn>
                  <a:cxn ang="0">
                    <a:pos x="859" y="1273"/>
                  </a:cxn>
                  <a:cxn ang="0">
                    <a:pos x="741" y="1273"/>
                  </a:cxn>
                  <a:cxn ang="0">
                    <a:pos x="592" y="1184"/>
                  </a:cxn>
                  <a:cxn ang="0">
                    <a:pos x="710" y="1184"/>
                  </a:cxn>
                </a:cxnLst>
                <a:rect l="0" t="0" r="r" b="b"/>
                <a:pathLst>
                  <a:path w="1778" h="1806">
                    <a:moveTo>
                      <a:pt x="1658" y="0"/>
                    </a:moveTo>
                    <a:lnTo>
                      <a:pt x="1629" y="0"/>
                    </a:lnTo>
                    <a:lnTo>
                      <a:pt x="1601" y="30"/>
                    </a:lnTo>
                    <a:lnTo>
                      <a:pt x="1629" y="59"/>
                    </a:lnTo>
                    <a:lnTo>
                      <a:pt x="1629" y="89"/>
                    </a:lnTo>
                    <a:lnTo>
                      <a:pt x="1658" y="119"/>
                    </a:lnTo>
                    <a:lnTo>
                      <a:pt x="1629" y="150"/>
                    </a:lnTo>
                    <a:lnTo>
                      <a:pt x="1452" y="150"/>
                    </a:lnTo>
                    <a:lnTo>
                      <a:pt x="1452" y="177"/>
                    </a:lnTo>
                    <a:lnTo>
                      <a:pt x="1392" y="177"/>
                    </a:lnTo>
                    <a:lnTo>
                      <a:pt x="1392" y="150"/>
                    </a:lnTo>
                    <a:lnTo>
                      <a:pt x="1363" y="150"/>
                    </a:lnTo>
                    <a:lnTo>
                      <a:pt x="1333" y="119"/>
                    </a:lnTo>
                    <a:lnTo>
                      <a:pt x="1303" y="119"/>
                    </a:lnTo>
                    <a:lnTo>
                      <a:pt x="1273" y="150"/>
                    </a:lnTo>
                    <a:lnTo>
                      <a:pt x="1185" y="59"/>
                    </a:lnTo>
                    <a:lnTo>
                      <a:pt x="1155" y="89"/>
                    </a:lnTo>
                    <a:lnTo>
                      <a:pt x="1066" y="89"/>
                    </a:lnTo>
                    <a:lnTo>
                      <a:pt x="1038" y="119"/>
                    </a:lnTo>
                    <a:lnTo>
                      <a:pt x="859" y="119"/>
                    </a:lnTo>
                    <a:lnTo>
                      <a:pt x="859" y="150"/>
                    </a:lnTo>
                    <a:lnTo>
                      <a:pt x="830" y="119"/>
                    </a:lnTo>
                    <a:lnTo>
                      <a:pt x="801" y="150"/>
                    </a:lnTo>
                    <a:lnTo>
                      <a:pt x="741" y="150"/>
                    </a:lnTo>
                    <a:lnTo>
                      <a:pt x="710" y="150"/>
                    </a:lnTo>
                    <a:lnTo>
                      <a:pt x="710" y="207"/>
                    </a:lnTo>
                    <a:lnTo>
                      <a:pt x="503" y="207"/>
                    </a:lnTo>
                    <a:lnTo>
                      <a:pt x="473" y="237"/>
                    </a:lnTo>
                    <a:lnTo>
                      <a:pt x="473" y="268"/>
                    </a:lnTo>
                    <a:lnTo>
                      <a:pt x="445" y="296"/>
                    </a:lnTo>
                    <a:lnTo>
                      <a:pt x="208" y="296"/>
                    </a:lnTo>
                    <a:lnTo>
                      <a:pt x="236" y="325"/>
                    </a:lnTo>
                    <a:lnTo>
                      <a:pt x="208" y="325"/>
                    </a:lnTo>
                    <a:lnTo>
                      <a:pt x="236" y="356"/>
                    </a:lnTo>
                    <a:lnTo>
                      <a:pt x="236" y="414"/>
                    </a:lnTo>
                    <a:lnTo>
                      <a:pt x="208" y="444"/>
                    </a:lnTo>
                    <a:lnTo>
                      <a:pt x="178" y="444"/>
                    </a:lnTo>
                    <a:lnTo>
                      <a:pt x="178" y="475"/>
                    </a:lnTo>
                    <a:lnTo>
                      <a:pt x="148" y="505"/>
                    </a:lnTo>
                    <a:lnTo>
                      <a:pt x="148" y="563"/>
                    </a:lnTo>
                    <a:lnTo>
                      <a:pt x="118" y="563"/>
                    </a:lnTo>
                    <a:lnTo>
                      <a:pt x="118" y="593"/>
                    </a:lnTo>
                    <a:lnTo>
                      <a:pt x="89" y="563"/>
                    </a:lnTo>
                    <a:lnTo>
                      <a:pt x="59" y="593"/>
                    </a:lnTo>
                    <a:lnTo>
                      <a:pt x="59" y="681"/>
                    </a:lnTo>
                    <a:lnTo>
                      <a:pt x="29" y="711"/>
                    </a:lnTo>
                    <a:lnTo>
                      <a:pt x="0" y="711"/>
                    </a:lnTo>
                    <a:lnTo>
                      <a:pt x="0" y="741"/>
                    </a:lnTo>
                    <a:lnTo>
                      <a:pt x="59" y="800"/>
                    </a:lnTo>
                    <a:lnTo>
                      <a:pt x="59" y="830"/>
                    </a:lnTo>
                    <a:lnTo>
                      <a:pt x="89" y="830"/>
                    </a:lnTo>
                    <a:lnTo>
                      <a:pt x="178" y="918"/>
                    </a:lnTo>
                    <a:lnTo>
                      <a:pt x="208" y="888"/>
                    </a:lnTo>
                    <a:lnTo>
                      <a:pt x="266" y="948"/>
                    </a:lnTo>
                    <a:lnTo>
                      <a:pt x="296" y="918"/>
                    </a:lnTo>
                    <a:lnTo>
                      <a:pt x="296" y="978"/>
                    </a:lnTo>
                    <a:lnTo>
                      <a:pt x="266" y="978"/>
                    </a:lnTo>
                    <a:lnTo>
                      <a:pt x="236" y="948"/>
                    </a:lnTo>
                    <a:lnTo>
                      <a:pt x="178" y="948"/>
                    </a:lnTo>
                    <a:lnTo>
                      <a:pt x="178" y="978"/>
                    </a:lnTo>
                    <a:lnTo>
                      <a:pt x="236" y="1036"/>
                    </a:lnTo>
                    <a:lnTo>
                      <a:pt x="236" y="1066"/>
                    </a:lnTo>
                    <a:lnTo>
                      <a:pt x="266" y="1066"/>
                    </a:lnTo>
                    <a:lnTo>
                      <a:pt x="266" y="1097"/>
                    </a:lnTo>
                    <a:lnTo>
                      <a:pt x="296" y="1125"/>
                    </a:lnTo>
                    <a:lnTo>
                      <a:pt x="296" y="1184"/>
                    </a:lnTo>
                    <a:lnTo>
                      <a:pt x="355" y="1125"/>
                    </a:lnTo>
                    <a:lnTo>
                      <a:pt x="385" y="1155"/>
                    </a:lnTo>
                    <a:lnTo>
                      <a:pt x="385" y="1184"/>
                    </a:lnTo>
                    <a:lnTo>
                      <a:pt x="415" y="1155"/>
                    </a:lnTo>
                    <a:lnTo>
                      <a:pt x="503" y="1155"/>
                    </a:lnTo>
                    <a:lnTo>
                      <a:pt x="473" y="1184"/>
                    </a:lnTo>
                    <a:lnTo>
                      <a:pt x="473" y="1215"/>
                    </a:lnTo>
                    <a:lnTo>
                      <a:pt x="415" y="1215"/>
                    </a:lnTo>
                    <a:lnTo>
                      <a:pt x="327" y="1304"/>
                    </a:lnTo>
                    <a:lnTo>
                      <a:pt x="296" y="1304"/>
                    </a:lnTo>
                    <a:lnTo>
                      <a:pt x="473" y="1480"/>
                    </a:lnTo>
                    <a:lnTo>
                      <a:pt x="473" y="1540"/>
                    </a:lnTo>
                    <a:lnTo>
                      <a:pt x="445" y="1568"/>
                    </a:lnTo>
                    <a:lnTo>
                      <a:pt x="445" y="1599"/>
                    </a:lnTo>
                    <a:lnTo>
                      <a:pt x="473" y="1629"/>
                    </a:lnTo>
                    <a:lnTo>
                      <a:pt x="473" y="1659"/>
                    </a:lnTo>
                    <a:lnTo>
                      <a:pt x="503" y="1686"/>
                    </a:lnTo>
                    <a:lnTo>
                      <a:pt x="564" y="1686"/>
                    </a:lnTo>
                    <a:lnTo>
                      <a:pt x="564" y="1629"/>
                    </a:lnTo>
                    <a:lnTo>
                      <a:pt x="592" y="1599"/>
                    </a:lnTo>
                    <a:lnTo>
                      <a:pt x="623" y="1629"/>
                    </a:lnTo>
                    <a:lnTo>
                      <a:pt x="623" y="1659"/>
                    </a:lnTo>
                    <a:lnTo>
                      <a:pt x="652" y="1686"/>
                    </a:lnTo>
                    <a:lnTo>
                      <a:pt x="652" y="1717"/>
                    </a:lnTo>
                    <a:lnTo>
                      <a:pt x="682" y="1747"/>
                    </a:lnTo>
                    <a:lnTo>
                      <a:pt x="682" y="1806"/>
                    </a:lnTo>
                    <a:lnTo>
                      <a:pt x="710" y="1806"/>
                    </a:lnTo>
                    <a:lnTo>
                      <a:pt x="710" y="1717"/>
                    </a:lnTo>
                    <a:lnTo>
                      <a:pt x="741" y="1686"/>
                    </a:lnTo>
                    <a:lnTo>
                      <a:pt x="801" y="1686"/>
                    </a:lnTo>
                    <a:lnTo>
                      <a:pt x="801" y="1717"/>
                    </a:lnTo>
                    <a:lnTo>
                      <a:pt x="889" y="1806"/>
                    </a:lnTo>
                    <a:lnTo>
                      <a:pt x="919" y="1806"/>
                    </a:lnTo>
                    <a:lnTo>
                      <a:pt x="859" y="1747"/>
                    </a:lnTo>
                    <a:lnTo>
                      <a:pt x="859" y="1717"/>
                    </a:lnTo>
                    <a:lnTo>
                      <a:pt x="889" y="1686"/>
                    </a:lnTo>
                    <a:lnTo>
                      <a:pt x="859" y="1629"/>
                    </a:lnTo>
                    <a:lnTo>
                      <a:pt x="859" y="1599"/>
                    </a:lnTo>
                    <a:lnTo>
                      <a:pt x="830" y="1599"/>
                    </a:lnTo>
                    <a:lnTo>
                      <a:pt x="830" y="1568"/>
                    </a:lnTo>
                    <a:lnTo>
                      <a:pt x="801" y="1540"/>
                    </a:lnTo>
                    <a:lnTo>
                      <a:pt x="801" y="1510"/>
                    </a:lnTo>
                    <a:lnTo>
                      <a:pt x="771" y="1480"/>
                    </a:lnTo>
                    <a:lnTo>
                      <a:pt x="771" y="1422"/>
                    </a:lnTo>
                    <a:lnTo>
                      <a:pt x="801" y="1452"/>
                    </a:lnTo>
                    <a:lnTo>
                      <a:pt x="859" y="1452"/>
                    </a:lnTo>
                    <a:lnTo>
                      <a:pt x="889" y="1480"/>
                    </a:lnTo>
                    <a:lnTo>
                      <a:pt x="859" y="1510"/>
                    </a:lnTo>
                    <a:lnTo>
                      <a:pt x="889" y="1510"/>
                    </a:lnTo>
                    <a:lnTo>
                      <a:pt x="919" y="1480"/>
                    </a:lnTo>
                    <a:lnTo>
                      <a:pt x="978" y="1480"/>
                    </a:lnTo>
                    <a:lnTo>
                      <a:pt x="978" y="1452"/>
                    </a:lnTo>
                    <a:lnTo>
                      <a:pt x="948" y="1452"/>
                    </a:lnTo>
                    <a:lnTo>
                      <a:pt x="919" y="1422"/>
                    </a:lnTo>
                    <a:lnTo>
                      <a:pt x="919" y="1452"/>
                    </a:lnTo>
                    <a:lnTo>
                      <a:pt x="889" y="1422"/>
                    </a:lnTo>
                    <a:lnTo>
                      <a:pt x="889" y="1361"/>
                    </a:lnTo>
                    <a:lnTo>
                      <a:pt x="859" y="1361"/>
                    </a:lnTo>
                    <a:lnTo>
                      <a:pt x="859" y="1334"/>
                    </a:lnTo>
                    <a:lnTo>
                      <a:pt x="830" y="1334"/>
                    </a:lnTo>
                    <a:lnTo>
                      <a:pt x="830" y="1304"/>
                    </a:lnTo>
                    <a:lnTo>
                      <a:pt x="978" y="1304"/>
                    </a:lnTo>
                    <a:lnTo>
                      <a:pt x="978" y="1273"/>
                    </a:lnTo>
                    <a:lnTo>
                      <a:pt x="1008" y="1304"/>
                    </a:lnTo>
                    <a:lnTo>
                      <a:pt x="1038" y="1304"/>
                    </a:lnTo>
                    <a:lnTo>
                      <a:pt x="1038" y="1334"/>
                    </a:lnTo>
                    <a:lnTo>
                      <a:pt x="1066" y="1334"/>
                    </a:lnTo>
                    <a:lnTo>
                      <a:pt x="1126" y="1391"/>
                    </a:lnTo>
                    <a:lnTo>
                      <a:pt x="1126" y="1215"/>
                    </a:lnTo>
                    <a:lnTo>
                      <a:pt x="1096" y="1184"/>
                    </a:lnTo>
                    <a:lnTo>
                      <a:pt x="1038" y="1155"/>
                    </a:lnTo>
                    <a:lnTo>
                      <a:pt x="1126" y="1155"/>
                    </a:lnTo>
                    <a:lnTo>
                      <a:pt x="1126" y="1184"/>
                    </a:lnTo>
                    <a:lnTo>
                      <a:pt x="1155" y="1215"/>
                    </a:lnTo>
                    <a:lnTo>
                      <a:pt x="1155" y="1243"/>
                    </a:lnTo>
                    <a:lnTo>
                      <a:pt x="1245" y="1304"/>
                    </a:lnTo>
                    <a:lnTo>
                      <a:pt x="1273" y="1304"/>
                    </a:lnTo>
                    <a:lnTo>
                      <a:pt x="1273" y="1273"/>
                    </a:lnTo>
                    <a:lnTo>
                      <a:pt x="1215" y="1215"/>
                    </a:lnTo>
                    <a:lnTo>
                      <a:pt x="1185" y="1215"/>
                    </a:lnTo>
                    <a:lnTo>
                      <a:pt x="1185" y="1184"/>
                    </a:lnTo>
                    <a:lnTo>
                      <a:pt x="1155" y="1155"/>
                    </a:lnTo>
                    <a:lnTo>
                      <a:pt x="1155" y="1097"/>
                    </a:lnTo>
                    <a:lnTo>
                      <a:pt x="1126" y="1066"/>
                    </a:lnTo>
                    <a:lnTo>
                      <a:pt x="1126" y="1036"/>
                    </a:lnTo>
                    <a:lnTo>
                      <a:pt x="1096" y="1066"/>
                    </a:lnTo>
                    <a:lnTo>
                      <a:pt x="1066" y="1036"/>
                    </a:lnTo>
                    <a:lnTo>
                      <a:pt x="1008" y="1036"/>
                    </a:lnTo>
                    <a:lnTo>
                      <a:pt x="948" y="978"/>
                    </a:lnTo>
                    <a:lnTo>
                      <a:pt x="948" y="948"/>
                    </a:lnTo>
                    <a:lnTo>
                      <a:pt x="859" y="948"/>
                    </a:lnTo>
                    <a:lnTo>
                      <a:pt x="830" y="978"/>
                    </a:lnTo>
                    <a:lnTo>
                      <a:pt x="859" y="978"/>
                    </a:lnTo>
                    <a:lnTo>
                      <a:pt x="919" y="1036"/>
                    </a:lnTo>
                    <a:lnTo>
                      <a:pt x="948" y="1036"/>
                    </a:lnTo>
                    <a:lnTo>
                      <a:pt x="978" y="1066"/>
                    </a:lnTo>
                    <a:lnTo>
                      <a:pt x="978" y="1125"/>
                    </a:lnTo>
                    <a:lnTo>
                      <a:pt x="993" y="1140"/>
                    </a:lnTo>
                    <a:lnTo>
                      <a:pt x="948" y="1097"/>
                    </a:lnTo>
                    <a:lnTo>
                      <a:pt x="889" y="1097"/>
                    </a:lnTo>
                    <a:lnTo>
                      <a:pt x="919" y="1066"/>
                    </a:lnTo>
                    <a:lnTo>
                      <a:pt x="889" y="1036"/>
                    </a:lnTo>
                    <a:lnTo>
                      <a:pt x="859" y="1066"/>
                    </a:lnTo>
                    <a:lnTo>
                      <a:pt x="830" y="1036"/>
                    </a:lnTo>
                    <a:lnTo>
                      <a:pt x="801" y="1036"/>
                    </a:lnTo>
                    <a:lnTo>
                      <a:pt x="741" y="1006"/>
                    </a:lnTo>
                    <a:lnTo>
                      <a:pt x="710" y="978"/>
                    </a:lnTo>
                    <a:lnTo>
                      <a:pt x="801" y="978"/>
                    </a:lnTo>
                    <a:lnTo>
                      <a:pt x="830" y="948"/>
                    </a:lnTo>
                    <a:lnTo>
                      <a:pt x="830" y="918"/>
                    </a:lnTo>
                    <a:lnTo>
                      <a:pt x="801" y="918"/>
                    </a:lnTo>
                    <a:lnTo>
                      <a:pt x="801" y="888"/>
                    </a:lnTo>
                    <a:lnTo>
                      <a:pt x="771" y="859"/>
                    </a:lnTo>
                    <a:lnTo>
                      <a:pt x="801" y="830"/>
                    </a:lnTo>
                    <a:lnTo>
                      <a:pt x="830" y="830"/>
                    </a:lnTo>
                    <a:lnTo>
                      <a:pt x="859" y="859"/>
                    </a:lnTo>
                    <a:lnTo>
                      <a:pt x="859" y="888"/>
                    </a:lnTo>
                    <a:lnTo>
                      <a:pt x="830" y="918"/>
                    </a:lnTo>
                    <a:lnTo>
                      <a:pt x="859" y="918"/>
                    </a:lnTo>
                    <a:lnTo>
                      <a:pt x="919" y="859"/>
                    </a:lnTo>
                    <a:lnTo>
                      <a:pt x="859" y="800"/>
                    </a:lnTo>
                    <a:lnTo>
                      <a:pt x="830" y="800"/>
                    </a:lnTo>
                    <a:lnTo>
                      <a:pt x="771" y="741"/>
                    </a:lnTo>
                    <a:lnTo>
                      <a:pt x="771" y="681"/>
                    </a:lnTo>
                    <a:lnTo>
                      <a:pt x="741" y="650"/>
                    </a:lnTo>
                    <a:lnTo>
                      <a:pt x="710" y="650"/>
                    </a:lnTo>
                    <a:lnTo>
                      <a:pt x="710" y="623"/>
                    </a:lnTo>
                    <a:lnTo>
                      <a:pt x="682" y="593"/>
                    </a:lnTo>
                    <a:lnTo>
                      <a:pt x="682" y="444"/>
                    </a:lnTo>
                    <a:lnTo>
                      <a:pt x="710" y="414"/>
                    </a:lnTo>
                    <a:lnTo>
                      <a:pt x="741" y="414"/>
                    </a:lnTo>
                    <a:lnTo>
                      <a:pt x="771" y="386"/>
                    </a:lnTo>
                    <a:lnTo>
                      <a:pt x="771" y="414"/>
                    </a:lnTo>
                    <a:lnTo>
                      <a:pt x="741" y="444"/>
                    </a:lnTo>
                    <a:lnTo>
                      <a:pt x="801" y="505"/>
                    </a:lnTo>
                    <a:lnTo>
                      <a:pt x="859" y="505"/>
                    </a:lnTo>
                    <a:lnTo>
                      <a:pt x="889" y="532"/>
                    </a:lnTo>
                    <a:lnTo>
                      <a:pt x="919" y="505"/>
                    </a:lnTo>
                    <a:lnTo>
                      <a:pt x="948" y="505"/>
                    </a:lnTo>
                    <a:lnTo>
                      <a:pt x="978" y="532"/>
                    </a:lnTo>
                    <a:lnTo>
                      <a:pt x="1008" y="532"/>
                    </a:lnTo>
                    <a:lnTo>
                      <a:pt x="978" y="505"/>
                    </a:lnTo>
                    <a:lnTo>
                      <a:pt x="978" y="475"/>
                    </a:lnTo>
                    <a:lnTo>
                      <a:pt x="1038" y="475"/>
                    </a:lnTo>
                    <a:lnTo>
                      <a:pt x="1008" y="444"/>
                    </a:lnTo>
                    <a:lnTo>
                      <a:pt x="1038" y="414"/>
                    </a:lnTo>
                    <a:lnTo>
                      <a:pt x="1008" y="386"/>
                    </a:lnTo>
                    <a:lnTo>
                      <a:pt x="978" y="386"/>
                    </a:lnTo>
                    <a:lnTo>
                      <a:pt x="978" y="356"/>
                    </a:lnTo>
                    <a:lnTo>
                      <a:pt x="1008" y="325"/>
                    </a:lnTo>
                    <a:lnTo>
                      <a:pt x="1038" y="325"/>
                    </a:lnTo>
                    <a:lnTo>
                      <a:pt x="1038" y="356"/>
                    </a:lnTo>
                    <a:lnTo>
                      <a:pt x="1096" y="356"/>
                    </a:lnTo>
                    <a:lnTo>
                      <a:pt x="1126" y="325"/>
                    </a:lnTo>
                    <a:lnTo>
                      <a:pt x="1155" y="325"/>
                    </a:lnTo>
                    <a:lnTo>
                      <a:pt x="1155" y="296"/>
                    </a:lnTo>
                    <a:lnTo>
                      <a:pt x="1185" y="268"/>
                    </a:lnTo>
                    <a:lnTo>
                      <a:pt x="1215" y="296"/>
                    </a:lnTo>
                    <a:lnTo>
                      <a:pt x="1303" y="296"/>
                    </a:lnTo>
                    <a:lnTo>
                      <a:pt x="1333" y="268"/>
                    </a:lnTo>
                    <a:lnTo>
                      <a:pt x="1363" y="268"/>
                    </a:lnTo>
                    <a:lnTo>
                      <a:pt x="1392" y="296"/>
                    </a:lnTo>
                    <a:lnTo>
                      <a:pt x="1422" y="268"/>
                    </a:lnTo>
                    <a:lnTo>
                      <a:pt x="1452" y="296"/>
                    </a:lnTo>
                    <a:lnTo>
                      <a:pt x="1510" y="296"/>
                    </a:lnTo>
                    <a:lnTo>
                      <a:pt x="1540" y="325"/>
                    </a:lnTo>
                    <a:lnTo>
                      <a:pt x="1629" y="325"/>
                    </a:lnTo>
                    <a:lnTo>
                      <a:pt x="1629" y="356"/>
                    </a:lnTo>
                    <a:lnTo>
                      <a:pt x="1658" y="325"/>
                    </a:lnTo>
                    <a:lnTo>
                      <a:pt x="1658" y="296"/>
                    </a:lnTo>
                    <a:lnTo>
                      <a:pt x="1689" y="268"/>
                    </a:lnTo>
                    <a:lnTo>
                      <a:pt x="1719" y="268"/>
                    </a:lnTo>
                    <a:lnTo>
                      <a:pt x="1689" y="237"/>
                    </a:lnTo>
                    <a:lnTo>
                      <a:pt x="1689" y="207"/>
                    </a:lnTo>
                    <a:lnTo>
                      <a:pt x="1747" y="150"/>
                    </a:lnTo>
                    <a:lnTo>
                      <a:pt x="1778" y="150"/>
                    </a:lnTo>
                    <a:lnTo>
                      <a:pt x="1778" y="119"/>
                    </a:lnTo>
                    <a:lnTo>
                      <a:pt x="1747" y="59"/>
                    </a:lnTo>
                    <a:lnTo>
                      <a:pt x="1719" y="30"/>
                    </a:lnTo>
                    <a:lnTo>
                      <a:pt x="1689" y="30"/>
                    </a:lnTo>
                    <a:lnTo>
                      <a:pt x="1658" y="30"/>
                    </a:lnTo>
                    <a:lnTo>
                      <a:pt x="1658" y="0"/>
                    </a:lnTo>
                    <a:close/>
                    <a:moveTo>
                      <a:pt x="889" y="1243"/>
                    </a:moveTo>
                    <a:lnTo>
                      <a:pt x="859" y="1273"/>
                    </a:lnTo>
                    <a:lnTo>
                      <a:pt x="830" y="1243"/>
                    </a:lnTo>
                    <a:lnTo>
                      <a:pt x="801" y="1273"/>
                    </a:lnTo>
                    <a:lnTo>
                      <a:pt x="801" y="1304"/>
                    </a:lnTo>
                    <a:lnTo>
                      <a:pt x="771" y="1304"/>
                    </a:lnTo>
                    <a:lnTo>
                      <a:pt x="741" y="1273"/>
                    </a:lnTo>
                    <a:lnTo>
                      <a:pt x="682" y="1243"/>
                    </a:lnTo>
                    <a:lnTo>
                      <a:pt x="652" y="1243"/>
                    </a:lnTo>
                    <a:lnTo>
                      <a:pt x="652" y="1215"/>
                    </a:lnTo>
                    <a:lnTo>
                      <a:pt x="623" y="1215"/>
                    </a:lnTo>
                    <a:lnTo>
                      <a:pt x="592" y="1184"/>
                    </a:lnTo>
                    <a:lnTo>
                      <a:pt x="564" y="1184"/>
                    </a:lnTo>
                    <a:lnTo>
                      <a:pt x="534" y="1155"/>
                    </a:lnTo>
                    <a:lnTo>
                      <a:pt x="652" y="1155"/>
                    </a:lnTo>
                    <a:lnTo>
                      <a:pt x="652" y="1125"/>
                    </a:lnTo>
                    <a:lnTo>
                      <a:pt x="710" y="1184"/>
                    </a:lnTo>
                    <a:lnTo>
                      <a:pt x="710" y="1155"/>
                    </a:lnTo>
                    <a:lnTo>
                      <a:pt x="771" y="1215"/>
                    </a:lnTo>
                    <a:lnTo>
                      <a:pt x="889" y="1215"/>
                    </a:lnTo>
                    <a:lnTo>
                      <a:pt x="889" y="1243"/>
                    </a:lnTo>
                    <a:close/>
                  </a:path>
                </a:pathLst>
              </a:custGeom>
              <a:solidFill>
                <a:srgbClr val="B28665"/>
              </a:solidFill>
              <a:ln w="9525">
                <a:noFill/>
                <a:round/>
                <a:headEnd/>
                <a:tailEnd/>
              </a:ln>
            </p:spPr>
            <p:txBody>
              <a:bodyPr/>
              <a:lstStyle/>
              <a:p>
                <a:endParaRPr lang="en-GB"/>
              </a:p>
            </p:txBody>
          </p:sp>
          <p:sp>
            <p:nvSpPr>
              <p:cNvPr id="15393" name="Freeform 33"/>
              <p:cNvSpPr>
                <a:spLocks/>
              </p:cNvSpPr>
              <p:nvPr/>
            </p:nvSpPr>
            <p:spPr bwMode="auto">
              <a:xfrm>
                <a:off x="3924" y="3163"/>
                <a:ext cx="178" cy="126"/>
              </a:xfrm>
              <a:custGeom>
                <a:avLst/>
                <a:gdLst/>
                <a:ahLst/>
                <a:cxnLst>
                  <a:cxn ang="0">
                    <a:pos x="505" y="28"/>
                  </a:cxn>
                  <a:cxn ang="0">
                    <a:pos x="505" y="0"/>
                  </a:cxn>
                  <a:cxn ang="0">
                    <a:pos x="475" y="28"/>
                  </a:cxn>
                  <a:cxn ang="0">
                    <a:pos x="414" y="28"/>
                  </a:cxn>
                  <a:cxn ang="0">
                    <a:pos x="386" y="0"/>
                  </a:cxn>
                  <a:cxn ang="0">
                    <a:pos x="386" y="28"/>
                  </a:cxn>
                  <a:cxn ang="0">
                    <a:pos x="356" y="28"/>
                  </a:cxn>
                  <a:cxn ang="0">
                    <a:pos x="326" y="58"/>
                  </a:cxn>
                  <a:cxn ang="0">
                    <a:pos x="296" y="28"/>
                  </a:cxn>
                  <a:cxn ang="0">
                    <a:pos x="268" y="58"/>
                  </a:cxn>
                  <a:cxn ang="0">
                    <a:pos x="237" y="58"/>
                  </a:cxn>
                  <a:cxn ang="0">
                    <a:pos x="237" y="88"/>
                  </a:cxn>
                  <a:cxn ang="0">
                    <a:pos x="207" y="88"/>
                  </a:cxn>
                  <a:cxn ang="0">
                    <a:pos x="207" y="58"/>
                  </a:cxn>
                  <a:cxn ang="0">
                    <a:pos x="177" y="58"/>
                  </a:cxn>
                  <a:cxn ang="0">
                    <a:pos x="149" y="88"/>
                  </a:cxn>
                  <a:cxn ang="0">
                    <a:pos x="89" y="88"/>
                  </a:cxn>
                  <a:cxn ang="0">
                    <a:pos x="89" y="147"/>
                  </a:cxn>
                  <a:cxn ang="0">
                    <a:pos x="30" y="206"/>
                  </a:cxn>
                  <a:cxn ang="0">
                    <a:pos x="30" y="265"/>
                  </a:cxn>
                  <a:cxn ang="0">
                    <a:pos x="0" y="265"/>
                  </a:cxn>
                  <a:cxn ang="0">
                    <a:pos x="30" y="295"/>
                  </a:cxn>
                  <a:cxn ang="0">
                    <a:pos x="30" y="413"/>
                  </a:cxn>
                  <a:cxn ang="0">
                    <a:pos x="59" y="443"/>
                  </a:cxn>
                  <a:cxn ang="0">
                    <a:pos x="89" y="443"/>
                  </a:cxn>
                  <a:cxn ang="0">
                    <a:pos x="89" y="502"/>
                  </a:cxn>
                  <a:cxn ang="0">
                    <a:pos x="149" y="502"/>
                  </a:cxn>
                  <a:cxn ang="0">
                    <a:pos x="386" y="502"/>
                  </a:cxn>
                  <a:cxn ang="0">
                    <a:pos x="414" y="474"/>
                  </a:cxn>
                  <a:cxn ang="0">
                    <a:pos x="414" y="443"/>
                  </a:cxn>
                  <a:cxn ang="0">
                    <a:pos x="444" y="413"/>
                  </a:cxn>
                  <a:cxn ang="0">
                    <a:pos x="651" y="413"/>
                  </a:cxn>
                  <a:cxn ang="0">
                    <a:pos x="651" y="356"/>
                  </a:cxn>
                  <a:cxn ang="0">
                    <a:pos x="682" y="356"/>
                  </a:cxn>
                  <a:cxn ang="0">
                    <a:pos x="712" y="325"/>
                  </a:cxn>
                  <a:cxn ang="0">
                    <a:pos x="712" y="295"/>
                  </a:cxn>
                  <a:cxn ang="0">
                    <a:pos x="682" y="265"/>
                  </a:cxn>
                  <a:cxn ang="0">
                    <a:pos x="712" y="236"/>
                  </a:cxn>
                  <a:cxn ang="0">
                    <a:pos x="682" y="177"/>
                  </a:cxn>
                  <a:cxn ang="0">
                    <a:pos x="651" y="147"/>
                  </a:cxn>
                  <a:cxn ang="0">
                    <a:pos x="651" y="118"/>
                  </a:cxn>
                  <a:cxn ang="0">
                    <a:pos x="623" y="118"/>
                  </a:cxn>
                  <a:cxn ang="0">
                    <a:pos x="593" y="88"/>
                  </a:cxn>
                  <a:cxn ang="0">
                    <a:pos x="564" y="88"/>
                  </a:cxn>
                  <a:cxn ang="0">
                    <a:pos x="564" y="58"/>
                  </a:cxn>
                  <a:cxn ang="0">
                    <a:pos x="533" y="58"/>
                  </a:cxn>
                  <a:cxn ang="0">
                    <a:pos x="505" y="28"/>
                  </a:cxn>
                </a:cxnLst>
                <a:rect l="0" t="0" r="r" b="b"/>
                <a:pathLst>
                  <a:path w="712" h="502">
                    <a:moveTo>
                      <a:pt x="505" y="28"/>
                    </a:moveTo>
                    <a:lnTo>
                      <a:pt x="505" y="0"/>
                    </a:lnTo>
                    <a:lnTo>
                      <a:pt x="475" y="28"/>
                    </a:lnTo>
                    <a:lnTo>
                      <a:pt x="414" y="28"/>
                    </a:lnTo>
                    <a:lnTo>
                      <a:pt x="386" y="0"/>
                    </a:lnTo>
                    <a:lnTo>
                      <a:pt x="386" y="28"/>
                    </a:lnTo>
                    <a:lnTo>
                      <a:pt x="356" y="28"/>
                    </a:lnTo>
                    <a:lnTo>
                      <a:pt x="326" y="58"/>
                    </a:lnTo>
                    <a:lnTo>
                      <a:pt x="296" y="28"/>
                    </a:lnTo>
                    <a:lnTo>
                      <a:pt x="268" y="58"/>
                    </a:lnTo>
                    <a:lnTo>
                      <a:pt x="237" y="58"/>
                    </a:lnTo>
                    <a:lnTo>
                      <a:pt x="237" y="88"/>
                    </a:lnTo>
                    <a:lnTo>
                      <a:pt x="207" y="88"/>
                    </a:lnTo>
                    <a:lnTo>
                      <a:pt x="207" y="58"/>
                    </a:lnTo>
                    <a:lnTo>
                      <a:pt x="177" y="58"/>
                    </a:lnTo>
                    <a:lnTo>
                      <a:pt x="149" y="88"/>
                    </a:lnTo>
                    <a:lnTo>
                      <a:pt x="89" y="88"/>
                    </a:lnTo>
                    <a:lnTo>
                      <a:pt x="89" y="147"/>
                    </a:lnTo>
                    <a:lnTo>
                      <a:pt x="30" y="206"/>
                    </a:lnTo>
                    <a:lnTo>
                      <a:pt x="30" y="265"/>
                    </a:lnTo>
                    <a:lnTo>
                      <a:pt x="0" y="265"/>
                    </a:lnTo>
                    <a:lnTo>
                      <a:pt x="30" y="295"/>
                    </a:lnTo>
                    <a:lnTo>
                      <a:pt x="30" y="413"/>
                    </a:lnTo>
                    <a:lnTo>
                      <a:pt x="59" y="443"/>
                    </a:lnTo>
                    <a:lnTo>
                      <a:pt x="89" y="443"/>
                    </a:lnTo>
                    <a:lnTo>
                      <a:pt x="89" y="502"/>
                    </a:lnTo>
                    <a:lnTo>
                      <a:pt x="149" y="502"/>
                    </a:lnTo>
                    <a:lnTo>
                      <a:pt x="386" y="502"/>
                    </a:lnTo>
                    <a:lnTo>
                      <a:pt x="414" y="474"/>
                    </a:lnTo>
                    <a:lnTo>
                      <a:pt x="414" y="443"/>
                    </a:lnTo>
                    <a:lnTo>
                      <a:pt x="444" y="413"/>
                    </a:lnTo>
                    <a:lnTo>
                      <a:pt x="651" y="413"/>
                    </a:lnTo>
                    <a:lnTo>
                      <a:pt x="651" y="356"/>
                    </a:lnTo>
                    <a:lnTo>
                      <a:pt x="682" y="356"/>
                    </a:lnTo>
                    <a:lnTo>
                      <a:pt x="712" y="325"/>
                    </a:lnTo>
                    <a:lnTo>
                      <a:pt x="712" y="295"/>
                    </a:lnTo>
                    <a:lnTo>
                      <a:pt x="682" y="265"/>
                    </a:lnTo>
                    <a:lnTo>
                      <a:pt x="712" y="236"/>
                    </a:lnTo>
                    <a:lnTo>
                      <a:pt x="682" y="177"/>
                    </a:lnTo>
                    <a:lnTo>
                      <a:pt x="651" y="147"/>
                    </a:lnTo>
                    <a:lnTo>
                      <a:pt x="651" y="118"/>
                    </a:lnTo>
                    <a:lnTo>
                      <a:pt x="623" y="118"/>
                    </a:lnTo>
                    <a:lnTo>
                      <a:pt x="593" y="88"/>
                    </a:lnTo>
                    <a:lnTo>
                      <a:pt x="564" y="88"/>
                    </a:lnTo>
                    <a:lnTo>
                      <a:pt x="564" y="58"/>
                    </a:lnTo>
                    <a:lnTo>
                      <a:pt x="533" y="58"/>
                    </a:lnTo>
                    <a:lnTo>
                      <a:pt x="505" y="28"/>
                    </a:lnTo>
                    <a:close/>
                  </a:path>
                </a:pathLst>
              </a:custGeom>
              <a:solidFill>
                <a:srgbClr val="FECC2E"/>
              </a:solidFill>
              <a:ln w="9525">
                <a:noFill/>
                <a:round/>
                <a:headEnd/>
                <a:tailEnd/>
              </a:ln>
            </p:spPr>
            <p:txBody>
              <a:bodyPr/>
              <a:lstStyle/>
              <a:p>
                <a:endParaRPr lang="en-GB"/>
              </a:p>
            </p:txBody>
          </p:sp>
          <p:sp>
            <p:nvSpPr>
              <p:cNvPr id="15394" name="Freeform 34"/>
              <p:cNvSpPr>
                <a:spLocks/>
              </p:cNvSpPr>
              <p:nvPr/>
            </p:nvSpPr>
            <p:spPr bwMode="auto">
              <a:xfrm>
                <a:off x="4161" y="3348"/>
                <a:ext cx="8" cy="2"/>
              </a:xfrm>
              <a:custGeom>
                <a:avLst/>
                <a:gdLst/>
                <a:ahLst/>
                <a:cxnLst>
                  <a:cxn ang="0">
                    <a:pos x="0" y="0"/>
                  </a:cxn>
                  <a:cxn ang="0">
                    <a:pos x="0" y="8"/>
                  </a:cxn>
                  <a:cxn ang="0">
                    <a:pos x="16" y="6"/>
                  </a:cxn>
                  <a:cxn ang="0">
                    <a:pos x="23" y="3"/>
                  </a:cxn>
                  <a:cxn ang="0">
                    <a:pos x="32" y="2"/>
                  </a:cxn>
                  <a:cxn ang="0">
                    <a:pos x="30" y="0"/>
                  </a:cxn>
                  <a:cxn ang="0">
                    <a:pos x="0" y="0"/>
                  </a:cxn>
                </a:cxnLst>
                <a:rect l="0" t="0" r="r" b="b"/>
                <a:pathLst>
                  <a:path w="32" h="8">
                    <a:moveTo>
                      <a:pt x="0" y="0"/>
                    </a:moveTo>
                    <a:lnTo>
                      <a:pt x="0" y="8"/>
                    </a:lnTo>
                    <a:lnTo>
                      <a:pt x="16" y="6"/>
                    </a:lnTo>
                    <a:lnTo>
                      <a:pt x="23" y="3"/>
                    </a:lnTo>
                    <a:lnTo>
                      <a:pt x="32" y="2"/>
                    </a:lnTo>
                    <a:lnTo>
                      <a:pt x="30" y="0"/>
                    </a:lnTo>
                    <a:lnTo>
                      <a:pt x="0" y="0"/>
                    </a:lnTo>
                    <a:close/>
                  </a:path>
                </a:pathLst>
              </a:custGeom>
              <a:solidFill>
                <a:srgbClr val="B28665"/>
              </a:solidFill>
              <a:ln w="9525">
                <a:noFill/>
                <a:round/>
                <a:headEnd/>
                <a:tailEnd/>
              </a:ln>
            </p:spPr>
            <p:txBody>
              <a:bodyPr/>
              <a:lstStyle/>
              <a:p>
                <a:endParaRPr lang="en-GB"/>
              </a:p>
            </p:txBody>
          </p:sp>
          <p:sp>
            <p:nvSpPr>
              <p:cNvPr id="15395" name="Freeform 35"/>
              <p:cNvSpPr>
                <a:spLocks/>
              </p:cNvSpPr>
              <p:nvPr/>
            </p:nvSpPr>
            <p:spPr bwMode="auto">
              <a:xfrm>
                <a:off x="4132" y="3348"/>
                <a:ext cx="1" cy="4"/>
              </a:xfrm>
              <a:custGeom>
                <a:avLst/>
                <a:gdLst/>
                <a:ahLst/>
                <a:cxnLst>
                  <a:cxn ang="0">
                    <a:pos x="6" y="8"/>
                  </a:cxn>
                  <a:cxn ang="0">
                    <a:pos x="8" y="8"/>
                  </a:cxn>
                  <a:cxn ang="0">
                    <a:pos x="0" y="0"/>
                  </a:cxn>
                  <a:cxn ang="0">
                    <a:pos x="0" y="14"/>
                  </a:cxn>
                  <a:cxn ang="0">
                    <a:pos x="6" y="8"/>
                  </a:cxn>
                </a:cxnLst>
                <a:rect l="0" t="0" r="r" b="b"/>
                <a:pathLst>
                  <a:path w="8" h="14">
                    <a:moveTo>
                      <a:pt x="6" y="8"/>
                    </a:moveTo>
                    <a:lnTo>
                      <a:pt x="8" y="8"/>
                    </a:lnTo>
                    <a:lnTo>
                      <a:pt x="0" y="0"/>
                    </a:lnTo>
                    <a:lnTo>
                      <a:pt x="0" y="14"/>
                    </a:lnTo>
                    <a:lnTo>
                      <a:pt x="6" y="8"/>
                    </a:lnTo>
                    <a:close/>
                  </a:path>
                </a:pathLst>
              </a:custGeom>
              <a:solidFill>
                <a:srgbClr val="B28665"/>
              </a:solidFill>
              <a:ln w="9525">
                <a:noFill/>
                <a:round/>
                <a:headEnd/>
                <a:tailEnd/>
              </a:ln>
            </p:spPr>
            <p:txBody>
              <a:bodyPr/>
              <a:lstStyle/>
              <a:p>
                <a:endParaRPr lang="en-GB"/>
              </a:p>
            </p:txBody>
          </p:sp>
          <p:sp>
            <p:nvSpPr>
              <p:cNvPr id="15396" name="Freeform 36"/>
              <p:cNvSpPr>
                <a:spLocks/>
              </p:cNvSpPr>
              <p:nvPr/>
            </p:nvSpPr>
            <p:spPr bwMode="auto">
              <a:xfrm>
                <a:off x="3154" y="3948"/>
                <a:ext cx="1140" cy="399"/>
              </a:xfrm>
              <a:custGeom>
                <a:avLst/>
                <a:gdLst/>
                <a:ahLst/>
                <a:cxnLst>
                  <a:cxn ang="0">
                    <a:pos x="4475" y="386"/>
                  </a:cxn>
                  <a:cxn ang="0">
                    <a:pos x="4178" y="356"/>
                  </a:cxn>
                  <a:cxn ang="0">
                    <a:pos x="3971" y="267"/>
                  </a:cxn>
                  <a:cxn ang="0">
                    <a:pos x="3912" y="149"/>
                  </a:cxn>
                  <a:cxn ang="0">
                    <a:pos x="3733" y="88"/>
                  </a:cxn>
                  <a:cxn ang="0">
                    <a:pos x="3646" y="88"/>
                  </a:cxn>
                  <a:cxn ang="0">
                    <a:pos x="3378" y="118"/>
                  </a:cxn>
                  <a:cxn ang="0">
                    <a:pos x="3231" y="207"/>
                  </a:cxn>
                  <a:cxn ang="0">
                    <a:pos x="3052" y="413"/>
                  </a:cxn>
                  <a:cxn ang="0">
                    <a:pos x="3082" y="592"/>
                  </a:cxn>
                  <a:cxn ang="0">
                    <a:pos x="3141" y="650"/>
                  </a:cxn>
                  <a:cxn ang="0">
                    <a:pos x="3112" y="799"/>
                  </a:cxn>
                  <a:cxn ang="0">
                    <a:pos x="2994" y="917"/>
                  </a:cxn>
                  <a:cxn ang="0">
                    <a:pos x="2757" y="947"/>
                  </a:cxn>
                  <a:cxn ang="0">
                    <a:pos x="2666" y="917"/>
                  </a:cxn>
                  <a:cxn ang="0">
                    <a:pos x="2459" y="769"/>
                  </a:cxn>
                  <a:cxn ang="0">
                    <a:pos x="2371" y="741"/>
                  </a:cxn>
                  <a:cxn ang="0">
                    <a:pos x="2252" y="681"/>
                  </a:cxn>
                  <a:cxn ang="0">
                    <a:pos x="1927" y="650"/>
                  </a:cxn>
                  <a:cxn ang="0">
                    <a:pos x="1808" y="532"/>
                  </a:cxn>
                  <a:cxn ang="0">
                    <a:pos x="1749" y="443"/>
                  </a:cxn>
                  <a:cxn ang="0">
                    <a:pos x="1718" y="267"/>
                  </a:cxn>
                  <a:cxn ang="0">
                    <a:pos x="1542" y="237"/>
                  </a:cxn>
                  <a:cxn ang="0">
                    <a:pos x="1453" y="177"/>
                  </a:cxn>
                  <a:cxn ang="0">
                    <a:pos x="1335" y="149"/>
                  </a:cxn>
                  <a:cxn ang="0">
                    <a:pos x="1185" y="88"/>
                  </a:cxn>
                  <a:cxn ang="0">
                    <a:pos x="890" y="118"/>
                  </a:cxn>
                  <a:cxn ang="0">
                    <a:pos x="800" y="59"/>
                  </a:cxn>
                  <a:cxn ang="0">
                    <a:pos x="681" y="30"/>
                  </a:cxn>
                  <a:cxn ang="0">
                    <a:pos x="623" y="177"/>
                  </a:cxn>
                  <a:cxn ang="0">
                    <a:pos x="593" y="267"/>
                  </a:cxn>
                  <a:cxn ang="0">
                    <a:pos x="505" y="325"/>
                  </a:cxn>
                  <a:cxn ang="0">
                    <a:pos x="444" y="386"/>
                  </a:cxn>
                  <a:cxn ang="0">
                    <a:pos x="386" y="443"/>
                  </a:cxn>
                  <a:cxn ang="0">
                    <a:pos x="267" y="532"/>
                  </a:cxn>
                  <a:cxn ang="0">
                    <a:pos x="267" y="650"/>
                  </a:cxn>
                  <a:cxn ang="0">
                    <a:pos x="267" y="799"/>
                  </a:cxn>
                  <a:cxn ang="0">
                    <a:pos x="237" y="888"/>
                  </a:cxn>
                  <a:cxn ang="0">
                    <a:pos x="179" y="947"/>
                  </a:cxn>
                  <a:cxn ang="0">
                    <a:pos x="89" y="977"/>
                  </a:cxn>
                  <a:cxn ang="0">
                    <a:pos x="0" y="1036"/>
                  </a:cxn>
                  <a:cxn ang="0">
                    <a:pos x="89" y="1154"/>
                  </a:cxn>
                  <a:cxn ang="0">
                    <a:pos x="119" y="1242"/>
                  </a:cxn>
                  <a:cxn ang="0">
                    <a:pos x="179" y="1422"/>
                  </a:cxn>
                  <a:cxn ang="0">
                    <a:pos x="148" y="1598"/>
                  </a:cxn>
                  <a:cxn ang="0">
                    <a:pos x="4533" y="1303"/>
                  </a:cxn>
                  <a:cxn ang="0">
                    <a:pos x="4505" y="1096"/>
                  </a:cxn>
                  <a:cxn ang="0">
                    <a:pos x="4505" y="947"/>
                  </a:cxn>
                  <a:cxn ang="0">
                    <a:pos x="4533" y="769"/>
                  </a:cxn>
                  <a:cxn ang="0">
                    <a:pos x="4533" y="563"/>
                  </a:cxn>
                  <a:cxn ang="0">
                    <a:pos x="4563" y="474"/>
                  </a:cxn>
                </a:cxnLst>
                <a:rect l="0" t="0" r="r" b="b"/>
                <a:pathLst>
                  <a:path w="4563" h="1598">
                    <a:moveTo>
                      <a:pt x="4533" y="413"/>
                    </a:moveTo>
                    <a:lnTo>
                      <a:pt x="4505" y="413"/>
                    </a:lnTo>
                    <a:lnTo>
                      <a:pt x="4475" y="386"/>
                    </a:lnTo>
                    <a:lnTo>
                      <a:pt x="4238" y="386"/>
                    </a:lnTo>
                    <a:lnTo>
                      <a:pt x="4208" y="356"/>
                    </a:lnTo>
                    <a:lnTo>
                      <a:pt x="4178" y="356"/>
                    </a:lnTo>
                    <a:lnTo>
                      <a:pt x="4149" y="325"/>
                    </a:lnTo>
                    <a:lnTo>
                      <a:pt x="4001" y="325"/>
                    </a:lnTo>
                    <a:lnTo>
                      <a:pt x="3971" y="267"/>
                    </a:lnTo>
                    <a:lnTo>
                      <a:pt x="3971" y="177"/>
                    </a:lnTo>
                    <a:lnTo>
                      <a:pt x="3942" y="177"/>
                    </a:lnTo>
                    <a:lnTo>
                      <a:pt x="3912" y="149"/>
                    </a:lnTo>
                    <a:lnTo>
                      <a:pt x="3824" y="149"/>
                    </a:lnTo>
                    <a:lnTo>
                      <a:pt x="3794" y="118"/>
                    </a:lnTo>
                    <a:lnTo>
                      <a:pt x="3733" y="88"/>
                    </a:lnTo>
                    <a:lnTo>
                      <a:pt x="3705" y="88"/>
                    </a:lnTo>
                    <a:lnTo>
                      <a:pt x="3675" y="59"/>
                    </a:lnTo>
                    <a:lnTo>
                      <a:pt x="3646" y="88"/>
                    </a:lnTo>
                    <a:lnTo>
                      <a:pt x="3526" y="88"/>
                    </a:lnTo>
                    <a:lnTo>
                      <a:pt x="3496" y="118"/>
                    </a:lnTo>
                    <a:lnTo>
                      <a:pt x="3378" y="118"/>
                    </a:lnTo>
                    <a:lnTo>
                      <a:pt x="3319" y="177"/>
                    </a:lnTo>
                    <a:lnTo>
                      <a:pt x="3259" y="207"/>
                    </a:lnTo>
                    <a:lnTo>
                      <a:pt x="3231" y="207"/>
                    </a:lnTo>
                    <a:lnTo>
                      <a:pt x="3082" y="356"/>
                    </a:lnTo>
                    <a:lnTo>
                      <a:pt x="3082" y="386"/>
                    </a:lnTo>
                    <a:lnTo>
                      <a:pt x="3052" y="413"/>
                    </a:lnTo>
                    <a:lnTo>
                      <a:pt x="3052" y="504"/>
                    </a:lnTo>
                    <a:lnTo>
                      <a:pt x="3082" y="532"/>
                    </a:lnTo>
                    <a:lnTo>
                      <a:pt x="3082" y="592"/>
                    </a:lnTo>
                    <a:lnTo>
                      <a:pt x="3112" y="622"/>
                    </a:lnTo>
                    <a:lnTo>
                      <a:pt x="3112" y="650"/>
                    </a:lnTo>
                    <a:lnTo>
                      <a:pt x="3141" y="650"/>
                    </a:lnTo>
                    <a:lnTo>
                      <a:pt x="3141" y="741"/>
                    </a:lnTo>
                    <a:lnTo>
                      <a:pt x="3112" y="769"/>
                    </a:lnTo>
                    <a:lnTo>
                      <a:pt x="3112" y="799"/>
                    </a:lnTo>
                    <a:lnTo>
                      <a:pt x="3082" y="799"/>
                    </a:lnTo>
                    <a:lnTo>
                      <a:pt x="3082" y="829"/>
                    </a:lnTo>
                    <a:lnTo>
                      <a:pt x="2994" y="917"/>
                    </a:lnTo>
                    <a:lnTo>
                      <a:pt x="2904" y="977"/>
                    </a:lnTo>
                    <a:lnTo>
                      <a:pt x="2757" y="977"/>
                    </a:lnTo>
                    <a:lnTo>
                      <a:pt x="2757" y="947"/>
                    </a:lnTo>
                    <a:lnTo>
                      <a:pt x="2727" y="947"/>
                    </a:lnTo>
                    <a:lnTo>
                      <a:pt x="2697" y="917"/>
                    </a:lnTo>
                    <a:lnTo>
                      <a:pt x="2666" y="917"/>
                    </a:lnTo>
                    <a:lnTo>
                      <a:pt x="2548" y="799"/>
                    </a:lnTo>
                    <a:lnTo>
                      <a:pt x="2490" y="799"/>
                    </a:lnTo>
                    <a:lnTo>
                      <a:pt x="2459" y="769"/>
                    </a:lnTo>
                    <a:lnTo>
                      <a:pt x="2429" y="769"/>
                    </a:lnTo>
                    <a:lnTo>
                      <a:pt x="2402" y="741"/>
                    </a:lnTo>
                    <a:lnTo>
                      <a:pt x="2371" y="741"/>
                    </a:lnTo>
                    <a:lnTo>
                      <a:pt x="2341" y="711"/>
                    </a:lnTo>
                    <a:lnTo>
                      <a:pt x="2282" y="711"/>
                    </a:lnTo>
                    <a:lnTo>
                      <a:pt x="2252" y="681"/>
                    </a:lnTo>
                    <a:lnTo>
                      <a:pt x="2193" y="681"/>
                    </a:lnTo>
                    <a:lnTo>
                      <a:pt x="2164" y="650"/>
                    </a:lnTo>
                    <a:lnTo>
                      <a:pt x="1927" y="650"/>
                    </a:lnTo>
                    <a:lnTo>
                      <a:pt x="1867" y="622"/>
                    </a:lnTo>
                    <a:lnTo>
                      <a:pt x="1808" y="563"/>
                    </a:lnTo>
                    <a:lnTo>
                      <a:pt x="1808" y="532"/>
                    </a:lnTo>
                    <a:lnTo>
                      <a:pt x="1779" y="504"/>
                    </a:lnTo>
                    <a:lnTo>
                      <a:pt x="1779" y="474"/>
                    </a:lnTo>
                    <a:lnTo>
                      <a:pt x="1749" y="443"/>
                    </a:lnTo>
                    <a:lnTo>
                      <a:pt x="1749" y="325"/>
                    </a:lnTo>
                    <a:lnTo>
                      <a:pt x="1718" y="295"/>
                    </a:lnTo>
                    <a:lnTo>
                      <a:pt x="1718" y="267"/>
                    </a:lnTo>
                    <a:lnTo>
                      <a:pt x="1629" y="267"/>
                    </a:lnTo>
                    <a:lnTo>
                      <a:pt x="1599" y="237"/>
                    </a:lnTo>
                    <a:lnTo>
                      <a:pt x="1542" y="237"/>
                    </a:lnTo>
                    <a:lnTo>
                      <a:pt x="1511" y="207"/>
                    </a:lnTo>
                    <a:lnTo>
                      <a:pt x="1481" y="207"/>
                    </a:lnTo>
                    <a:lnTo>
                      <a:pt x="1453" y="177"/>
                    </a:lnTo>
                    <a:lnTo>
                      <a:pt x="1422" y="177"/>
                    </a:lnTo>
                    <a:lnTo>
                      <a:pt x="1392" y="149"/>
                    </a:lnTo>
                    <a:lnTo>
                      <a:pt x="1335" y="149"/>
                    </a:lnTo>
                    <a:lnTo>
                      <a:pt x="1304" y="118"/>
                    </a:lnTo>
                    <a:lnTo>
                      <a:pt x="1215" y="118"/>
                    </a:lnTo>
                    <a:lnTo>
                      <a:pt x="1185" y="88"/>
                    </a:lnTo>
                    <a:lnTo>
                      <a:pt x="1097" y="88"/>
                    </a:lnTo>
                    <a:lnTo>
                      <a:pt x="1067" y="118"/>
                    </a:lnTo>
                    <a:lnTo>
                      <a:pt x="890" y="118"/>
                    </a:lnTo>
                    <a:lnTo>
                      <a:pt x="860" y="88"/>
                    </a:lnTo>
                    <a:lnTo>
                      <a:pt x="800" y="88"/>
                    </a:lnTo>
                    <a:lnTo>
                      <a:pt x="800" y="59"/>
                    </a:lnTo>
                    <a:lnTo>
                      <a:pt x="771" y="59"/>
                    </a:lnTo>
                    <a:lnTo>
                      <a:pt x="742" y="30"/>
                    </a:lnTo>
                    <a:lnTo>
                      <a:pt x="681" y="30"/>
                    </a:lnTo>
                    <a:lnTo>
                      <a:pt x="653" y="0"/>
                    </a:lnTo>
                    <a:lnTo>
                      <a:pt x="623" y="30"/>
                    </a:lnTo>
                    <a:lnTo>
                      <a:pt x="623" y="177"/>
                    </a:lnTo>
                    <a:lnTo>
                      <a:pt x="653" y="207"/>
                    </a:lnTo>
                    <a:lnTo>
                      <a:pt x="653" y="267"/>
                    </a:lnTo>
                    <a:lnTo>
                      <a:pt x="593" y="267"/>
                    </a:lnTo>
                    <a:lnTo>
                      <a:pt x="562" y="295"/>
                    </a:lnTo>
                    <a:lnTo>
                      <a:pt x="535" y="295"/>
                    </a:lnTo>
                    <a:lnTo>
                      <a:pt x="505" y="325"/>
                    </a:lnTo>
                    <a:lnTo>
                      <a:pt x="474" y="325"/>
                    </a:lnTo>
                    <a:lnTo>
                      <a:pt x="444" y="356"/>
                    </a:lnTo>
                    <a:lnTo>
                      <a:pt x="444" y="386"/>
                    </a:lnTo>
                    <a:lnTo>
                      <a:pt x="416" y="386"/>
                    </a:lnTo>
                    <a:lnTo>
                      <a:pt x="386" y="413"/>
                    </a:lnTo>
                    <a:lnTo>
                      <a:pt x="386" y="443"/>
                    </a:lnTo>
                    <a:lnTo>
                      <a:pt x="326" y="504"/>
                    </a:lnTo>
                    <a:lnTo>
                      <a:pt x="267" y="504"/>
                    </a:lnTo>
                    <a:lnTo>
                      <a:pt x="267" y="532"/>
                    </a:lnTo>
                    <a:lnTo>
                      <a:pt x="237" y="563"/>
                    </a:lnTo>
                    <a:lnTo>
                      <a:pt x="237" y="622"/>
                    </a:lnTo>
                    <a:lnTo>
                      <a:pt x="267" y="650"/>
                    </a:lnTo>
                    <a:lnTo>
                      <a:pt x="267" y="741"/>
                    </a:lnTo>
                    <a:lnTo>
                      <a:pt x="298" y="769"/>
                    </a:lnTo>
                    <a:lnTo>
                      <a:pt x="267" y="799"/>
                    </a:lnTo>
                    <a:lnTo>
                      <a:pt x="267" y="829"/>
                    </a:lnTo>
                    <a:lnTo>
                      <a:pt x="237" y="859"/>
                    </a:lnTo>
                    <a:lnTo>
                      <a:pt x="237" y="888"/>
                    </a:lnTo>
                    <a:lnTo>
                      <a:pt x="207" y="917"/>
                    </a:lnTo>
                    <a:lnTo>
                      <a:pt x="179" y="917"/>
                    </a:lnTo>
                    <a:lnTo>
                      <a:pt x="179" y="947"/>
                    </a:lnTo>
                    <a:lnTo>
                      <a:pt x="148" y="947"/>
                    </a:lnTo>
                    <a:lnTo>
                      <a:pt x="119" y="977"/>
                    </a:lnTo>
                    <a:lnTo>
                      <a:pt x="89" y="977"/>
                    </a:lnTo>
                    <a:lnTo>
                      <a:pt x="60" y="1006"/>
                    </a:lnTo>
                    <a:lnTo>
                      <a:pt x="30" y="1006"/>
                    </a:lnTo>
                    <a:lnTo>
                      <a:pt x="0" y="1036"/>
                    </a:lnTo>
                    <a:lnTo>
                      <a:pt x="60" y="1096"/>
                    </a:lnTo>
                    <a:lnTo>
                      <a:pt x="60" y="1124"/>
                    </a:lnTo>
                    <a:lnTo>
                      <a:pt x="89" y="1154"/>
                    </a:lnTo>
                    <a:lnTo>
                      <a:pt x="89" y="1184"/>
                    </a:lnTo>
                    <a:lnTo>
                      <a:pt x="119" y="1215"/>
                    </a:lnTo>
                    <a:lnTo>
                      <a:pt x="119" y="1242"/>
                    </a:lnTo>
                    <a:lnTo>
                      <a:pt x="148" y="1272"/>
                    </a:lnTo>
                    <a:lnTo>
                      <a:pt x="148" y="1422"/>
                    </a:lnTo>
                    <a:lnTo>
                      <a:pt x="179" y="1422"/>
                    </a:lnTo>
                    <a:lnTo>
                      <a:pt x="179" y="1479"/>
                    </a:lnTo>
                    <a:lnTo>
                      <a:pt x="148" y="1510"/>
                    </a:lnTo>
                    <a:lnTo>
                      <a:pt x="148" y="1598"/>
                    </a:lnTo>
                    <a:lnTo>
                      <a:pt x="4563" y="1598"/>
                    </a:lnTo>
                    <a:lnTo>
                      <a:pt x="4563" y="1333"/>
                    </a:lnTo>
                    <a:lnTo>
                      <a:pt x="4533" y="1303"/>
                    </a:lnTo>
                    <a:lnTo>
                      <a:pt x="4533" y="1184"/>
                    </a:lnTo>
                    <a:lnTo>
                      <a:pt x="4505" y="1154"/>
                    </a:lnTo>
                    <a:lnTo>
                      <a:pt x="4505" y="1096"/>
                    </a:lnTo>
                    <a:lnTo>
                      <a:pt x="4475" y="1066"/>
                    </a:lnTo>
                    <a:lnTo>
                      <a:pt x="4475" y="977"/>
                    </a:lnTo>
                    <a:lnTo>
                      <a:pt x="4505" y="947"/>
                    </a:lnTo>
                    <a:lnTo>
                      <a:pt x="4505" y="917"/>
                    </a:lnTo>
                    <a:lnTo>
                      <a:pt x="4533" y="888"/>
                    </a:lnTo>
                    <a:lnTo>
                      <a:pt x="4533" y="769"/>
                    </a:lnTo>
                    <a:lnTo>
                      <a:pt x="4505" y="741"/>
                    </a:lnTo>
                    <a:lnTo>
                      <a:pt x="4505" y="592"/>
                    </a:lnTo>
                    <a:lnTo>
                      <a:pt x="4533" y="563"/>
                    </a:lnTo>
                    <a:lnTo>
                      <a:pt x="4533" y="532"/>
                    </a:lnTo>
                    <a:lnTo>
                      <a:pt x="4563" y="504"/>
                    </a:lnTo>
                    <a:lnTo>
                      <a:pt x="4563" y="474"/>
                    </a:lnTo>
                    <a:lnTo>
                      <a:pt x="4533" y="443"/>
                    </a:lnTo>
                    <a:lnTo>
                      <a:pt x="4533" y="413"/>
                    </a:lnTo>
                    <a:close/>
                  </a:path>
                </a:pathLst>
              </a:custGeom>
              <a:solidFill>
                <a:srgbClr val="B3B136"/>
              </a:solidFill>
              <a:ln w="9525">
                <a:noFill/>
                <a:round/>
                <a:headEnd/>
                <a:tailEnd/>
              </a:ln>
            </p:spPr>
            <p:txBody>
              <a:bodyPr/>
              <a:lstStyle/>
              <a:p>
                <a:endParaRPr lang="en-GB"/>
              </a:p>
            </p:txBody>
          </p:sp>
          <p:sp>
            <p:nvSpPr>
              <p:cNvPr id="15397" name="Freeform 37"/>
              <p:cNvSpPr>
                <a:spLocks/>
              </p:cNvSpPr>
              <p:nvPr/>
            </p:nvSpPr>
            <p:spPr bwMode="auto">
              <a:xfrm>
                <a:off x="4272" y="4074"/>
                <a:ext cx="741" cy="273"/>
              </a:xfrm>
              <a:custGeom>
                <a:avLst/>
                <a:gdLst/>
                <a:ahLst/>
                <a:cxnLst>
                  <a:cxn ang="0">
                    <a:pos x="30" y="88"/>
                  </a:cxn>
                  <a:cxn ang="0">
                    <a:pos x="58" y="384"/>
                  </a:cxn>
                  <a:cxn ang="0">
                    <a:pos x="0" y="473"/>
                  </a:cxn>
                  <a:cxn ang="0">
                    <a:pos x="30" y="650"/>
                  </a:cxn>
                  <a:cxn ang="0">
                    <a:pos x="88" y="829"/>
                  </a:cxn>
                  <a:cxn ang="0">
                    <a:pos x="2371" y="1036"/>
                  </a:cxn>
                  <a:cxn ang="0">
                    <a:pos x="2310" y="918"/>
                  </a:cxn>
                  <a:cxn ang="0">
                    <a:pos x="2283" y="799"/>
                  </a:cxn>
                  <a:cxn ang="0">
                    <a:pos x="2222" y="680"/>
                  </a:cxn>
                  <a:cxn ang="0">
                    <a:pos x="2283" y="562"/>
                  </a:cxn>
                  <a:cxn ang="0">
                    <a:pos x="2310" y="768"/>
                  </a:cxn>
                  <a:cxn ang="0">
                    <a:pos x="2371" y="829"/>
                  </a:cxn>
                  <a:cxn ang="0">
                    <a:pos x="2490" y="1006"/>
                  </a:cxn>
                  <a:cxn ang="0">
                    <a:pos x="2517" y="1094"/>
                  </a:cxn>
                  <a:cxn ang="0">
                    <a:pos x="2903" y="975"/>
                  </a:cxn>
                  <a:cxn ang="0">
                    <a:pos x="2933" y="711"/>
                  </a:cxn>
                  <a:cxn ang="0">
                    <a:pos x="2903" y="532"/>
                  </a:cxn>
                  <a:cxn ang="0">
                    <a:pos x="2845" y="443"/>
                  </a:cxn>
                  <a:cxn ang="0">
                    <a:pos x="2815" y="325"/>
                  </a:cxn>
                  <a:cxn ang="0">
                    <a:pos x="2755" y="207"/>
                  </a:cxn>
                  <a:cxn ang="0">
                    <a:pos x="2755" y="118"/>
                  </a:cxn>
                  <a:cxn ang="0">
                    <a:pos x="2637" y="177"/>
                  </a:cxn>
                  <a:cxn ang="0">
                    <a:pos x="2517" y="177"/>
                  </a:cxn>
                  <a:cxn ang="0">
                    <a:pos x="2401" y="207"/>
                  </a:cxn>
                  <a:cxn ang="0">
                    <a:pos x="2371" y="207"/>
                  </a:cxn>
                  <a:cxn ang="0">
                    <a:pos x="2192" y="146"/>
                  </a:cxn>
                  <a:cxn ang="0">
                    <a:pos x="2103" y="207"/>
                  </a:cxn>
                  <a:cxn ang="0">
                    <a:pos x="2046" y="146"/>
                  </a:cxn>
                  <a:cxn ang="0">
                    <a:pos x="2046" y="59"/>
                  </a:cxn>
                  <a:cxn ang="0">
                    <a:pos x="1927" y="59"/>
                  </a:cxn>
                  <a:cxn ang="0">
                    <a:pos x="1808" y="28"/>
                  </a:cxn>
                  <a:cxn ang="0">
                    <a:pos x="1718" y="59"/>
                  </a:cxn>
                  <a:cxn ang="0">
                    <a:pos x="1600" y="59"/>
                  </a:cxn>
                  <a:cxn ang="0">
                    <a:pos x="1541" y="146"/>
                  </a:cxn>
                  <a:cxn ang="0">
                    <a:pos x="1481" y="177"/>
                  </a:cxn>
                  <a:cxn ang="0">
                    <a:pos x="1304" y="265"/>
                  </a:cxn>
                  <a:cxn ang="0">
                    <a:pos x="1186" y="265"/>
                  </a:cxn>
                  <a:cxn ang="0">
                    <a:pos x="1097" y="237"/>
                  </a:cxn>
                  <a:cxn ang="0">
                    <a:pos x="888" y="177"/>
                  </a:cxn>
                  <a:cxn ang="0">
                    <a:pos x="800" y="177"/>
                  </a:cxn>
                  <a:cxn ang="0">
                    <a:pos x="741" y="118"/>
                  </a:cxn>
                  <a:cxn ang="0">
                    <a:pos x="593" y="88"/>
                  </a:cxn>
                  <a:cxn ang="0">
                    <a:pos x="386" y="28"/>
                  </a:cxn>
                  <a:cxn ang="0">
                    <a:pos x="118" y="59"/>
                  </a:cxn>
                  <a:cxn ang="0">
                    <a:pos x="58" y="28"/>
                  </a:cxn>
                </a:cxnLst>
                <a:rect l="0" t="0" r="r" b="b"/>
                <a:pathLst>
                  <a:path w="2963" h="1094">
                    <a:moveTo>
                      <a:pt x="58" y="28"/>
                    </a:moveTo>
                    <a:lnTo>
                      <a:pt x="58" y="59"/>
                    </a:lnTo>
                    <a:lnTo>
                      <a:pt x="30" y="88"/>
                    </a:lnTo>
                    <a:lnTo>
                      <a:pt x="30" y="237"/>
                    </a:lnTo>
                    <a:lnTo>
                      <a:pt x="58" y="265"/>
                    </a:lnTo>
                    <a:lnTo>
                      <a:pt x="58" y="384"/>
                    </a:lnTo>
                    <a:lnTo>
                      <a:pt x="30" y="413"/>
                    </a:lnTo>
                    <a:lnTo>
                      <a:pt x="30" y="443"/>
                    </a:lnTo>
                    <a:lnTo>
                      <a:pt x="0" y="473"/>
                    </a:lnTo>
                    <a:lnTo>
                      <a:pt x="0" y="562"/>
                    </a:lnTo>
                    <a:lnTo>
                      <a:pt x="30" y="592"/>
                    </a:lnTo>
                    <a:lnTo>
                      <a:pt x="30" y="650"/>
                    </a:lnTo>
                    <a:lnTo>
                      <a:pt x="58" y="680"/>
                    </a:lnTo>
                    <a:lnTo>
                      <a:pt x="58" y="799"/>
                    </a:lnTo>
                    <a:lnTo>
                      <a:pt x="88" y="829"/>
                    </a:lnTo>
                    <a:lnTo>
                      <a:pt x="88" y="1094"/>
                    </a:lnTo>
                    <a:lnTo>
                      <a:pt x="2429" y="1094"/>
                    </a:lnTo>
                    <a:lnTo>
                      <a:pt x="2371" y="1036"/>
                    </a:lnTo>
                    <a:lnTo>
                      <a:pt x="2371" y="1006"/>
                    </a:lnTo>
                    <a:lnTo>
                      <a:pt x="2341" y="975"/>
                    </a:lnTo>
                    <a:lnTo>
                      <a:pt x="2310" y="918"/>
                    </a:lnTo>
                    <a:lnTo>
                      <a:pt x="2310" y="857"/>
                    </a:lnTo>
                    <a:lnTo>
                      <a:pt x="2283" y="829"/>
                    </a:lnTo>
                    <a:lnTo>
                      <a:pt x="2283" y="799"/>
                    </a:lnTo>
                    <a:lnTo>
                      <a:pt x="2253" y="738"/>
                    </a:lnTo>
                    <a:lnTo>
                      <a:pt x="2222" y="711"/>
                    </a:lnTo>
                    <a:lnTo>
                      <a:pt x="2222" y="680"/>
                    </a:lnTo>
                    <a:lnTo>
                      <a:pt x="2253" y="650"/>
                    </a:lnTo>
                    <a:lnTo>
                      <a:pt x="2253" y="592"/>
                    </a:lnTo>
                    <a:lnTo>
                      <a:pt x="2283" y="562"/>
                    </a:lnTo>
                    <a:lnTo>
                      <a:pt x="2283" y="650"/>
                    </a:lnTo>
                    <a:lnTo>
                      <a:pt x="2310" y="650"/>
                    </a:lnTo>
                    <a:lnTo>
                      <a:pt x="2310" y="768"/>
                    </a:lnTo>
                    <a:lnTo>
                      <a:pt x="2341" y="768"/>
                    </a:lnTo>
                    <a:lnTo>
                      <a:pt x="2371" y="799"/>
                    </a:lnTo>
                    <a:lnTo>
                      <a:pt x="2371" y="829"/>
                    </a:lnTo>
                    <a:lnTo>
                      <a:pt x="2460" y="918"/>
                    </a:lnTo>
                    <a:lnTo>
                      <a:pt x="2460" y="975"/>
                    </a:lnTo>
                    <a:lnTo>
                      <a:pt x="2490" y="1006"/>
                    </a:lnTo>
                    <a:lnTo>
                      <a:pt x="2490" y="1066"/>
                    </a:lnTo>
                    <a:lnTo>
                      <a:pt x="2517" y="1066"/>
                    </a:lnTo>
                    <a:lnTo>
                      <a:pt x="2517" y="1094"/>
                    </a:lnTo>
                    <a:lnTo>
                      <a:pt x="2874" y="1094"/>
                    </a:lnTo>
                    <a:lnTo>
                      <a:pt x="2874" y="1006"/>
                    </a:lnTo>
                    <a:lnTo>
                      <a:pt x="2903" y="975"/>
                    </a:lnTo>
                    <a:lnTo>
                      <a:pt x="2903" y="799"/>
                    </a:lnTo>
                    <a:lnTo>
                      <a:pt x="2963" y="738"/>
                    </a:lnTo>
                    <a:lnTo>
                      <a:pt x="2933" y="711"/>
                    </a:lnTo>
                    <a:lnTo>
                      <a:pt x="2933" y="620"/>
                    </a:lnTo>
                    <a:lnTo>
                      <a:pt x="2903" y="592"/>
                    </a:lnTo>
                    <a:lnTo>
                      <a:pt x="2903" y="532"/>
                    </a:lnTo>
                    <a:lnTo>
                      <a:pt x="2874" y="532"/>
                    </a:lnTo>
                    <a:lnTo>
                      <a:pt x="2874" y="473"/>
                    </a:lnTo>
                    <a:lnTo>
                      <a:pt x="2845" y="443"/>
                    </a:lnTo>
                    <a:lnTo>
                      <a:pt x="2845" y="413"/>
                    </a:lnTo>
                    <a:lnTo>
                      <a:pt x="2815" y="384"/>
                    </a:lnTo>
                    <a:lnTo>
                      <a:pt x="2815" y="325"/>
                    </a:lnTo>
                    <a:lnTo>
                      <a:pt x="2785" y="265"/>
                    </a:lnTo>
                    <a:lnTo>
                      <a:pt x="2755" y="237"/>
                    </a:lnTo>
                    <a:lnTo>
                      <a:pt x="2755" y="207"/>
                    </a:lnTo>
                    <a:lnTo>
                      <a:pt x="2726" y="177"/>
                    </a:lnTo>
                    <a:lnTo>
                      <a:pt x="2726" y="146"/>
                    </a:lnTo>
                    <a:lnTo>
                      <a:pt x="2755" y="118"/>
                    </a:lnTo>
                    <a:lnTo>
                      <a:pt x="2755" y="88"/>
                    </a:lnTo>
                    <a:lnTo>
                      <a:pt x="2697" y="146"/>
                    </a:lnTo>
                    <a:lnTo>
                      <a:pt x="2637" y="177"/>
                    </a:lnTo>
                    <a:lnTo>
                      <a:pt x="2578" y="177"/>
                    </a:lnTo>
                    <a:lnTo>
                      <a:pt x="2548" y="207"/>
                    </a:lnTo>
                    <a:lnTo>
                      <a:pt x="2517" y="177"/>
                    </a:lnTo>
                    <a:lnTo>
                      <a:pt x="2490" y="177"/>
                    </a:lnTo>
                    <a:lnTo>
                      <a:pt x="2490" y="207"/>
                    </a:lnTo>
                    <a:lnTo>
                      <a:pt x="2401" y="207"/>
                    </a:lnTo>
                    <a:lnTo>
                      <a:pt x="2401" y="177"/>
                    </a:lnTo>
                    <a:lnTo>
                      <a:pt x="2371" y="177"/>
                    </a:lnTo>
                    <a:lnTo>
                      <a:pt x="2371" y="207"/>
                    </a:lnTo>
                    <a:lnTo>
                      <a:pt x="2222" y="207"/>
                    </a:lnTo>
                    <a:lnTo>
                      <a:pt x="2222" y="177"/>
                    </a:lnTo>
                    <a:lnTo>
                      <a:pt x="2192" y="146"/>
                    </a:lnTo>
                    <a:lnTo>
                      <a:pt x="2164" y="146"/>
                    </a:lnTo>
                    <a:lnTo>
                      <a:pt x="2164" y="207"/>
                    </a:lnTo>
                    <a:lnTo>
                      <a:pt x="2103" y="207"/>
                    </a:lnTo>
                    <a:lnTo>
                      <a:pt x="2103" y="177"/>
                    </a:lnTo>
                    <a:lnTo>
                      <a:pt x="2073" y="177"/>
                    </a:lnTo>
                    <a:lnTo>
                      <a:pt x="2046" y="146"/>
                    </a:lnTo>
                    <a:lnTo>
                      <a:pt x="2015" y="146"/>
                    </a:lnTo>
                    <a:lnTo>
                      <a:pt x="2046" y="118"/>
                    </a:lnTo>
                    <a:lnTo>
                      <a:pt x="2046" y="59"/>
                    </a:lnTo>
                    <a:lnTo>
                      <a:pt x="1985" y="59"/>
                    </a:lnTo>
                    <a:lnTo>
                      <a:pt x="1955" y="88"/>
                    </a:lnTo>
                    <a:lnTo>
                      <a:pt x="1927" y="59"/>
                    </a:lnTo>
                    <a:lnTo>
                      <a:pt x="1896" y="59"/>
                    </a:lnTo>
                    <a:lnTo>
                      <a:pt x="1867" y="28"/>
                    </a:lnTo>
                    <a:lnTo>
                      <a:pt x="1808" y="28"/>
                    </a:lnTo>
                    <a:lnTo>
                      <a:pt x="1748" y="88"/>
                    </a:lnTo>
                    <a:lnTo>
                      <a:pt x="1689" y="88"/>
                    </a:lnTo>
                    <a:lnTo>
                      <a:pt x="1718" y="59"/>
                    </a:lnTo>
                    <a:lnTo>
                      <a:pt x="1689" y="59"/>
                    </a:lnTo>
                    <a:lnTo>
                      <a:pt x="1630" y="88"/>
                    </a:lnTo>
                    <a:lnTo>
                      <a:pt x="1600" y="59"/>
                    </a:lnTo>
                    <a:lnTo>
                      <a:pt x="1600" y="118"/>
                    </a:lnTo>
                    <a:lnTo>
                      <a:pt x="1571" y="146"/>
                    </a:lnTo>
                    <a:lnTo>
                      <a:pt x="1541" y="146"/>
                    </a:lnTo>
                    <a:lnTo>
                      <a:pt x="1511" y="118"/>
                    </a:lnTo>
                    <a:lnTo>
                      <a:pt x="1511" y="146"/>
                    </a:lnTo>
                    <a:lnTo>
                      <a:pt x="1481" y="177"/>
                    </a:lnTo>
                    <a:lnTo>
                      <a:pt x="1453" y="177"/>
                    </a:lnTo>
                    <a:lnTo>
                      <a:pt x="1362" y="265"/>
                    </a:lnTo>
                    <a:lnTo>
                      <a:pt x="1304" y="265"/>
                    </a:lnTo>
                    <a:lnTo>
                      <a:pt x="1273" y="295"/>
                    </a:lnTo>
                    <a:lnTo>
                      <a:pt x="1216" y="295"/>
                    </a:lnTo>
                    <a:lnTo>
                      <a:pt x="1186" y="265"/>
                    </a:lnTo>
                    <a:lnTo>
                      <a:pt x="1155" y="265"/>
                    </a:lnTo>
                    <a:lnTo>
                      <a:pt x="1125" y="237"/>
                    </a:lnTo>
                    <a:lnTo>
                      <a:pt x="1097" y="237"/>
                    </a:lnTo>
                    <a:lnTo>
                      <a:pt x="1066" y="207"/>
                    </a:lnTo>
                    <a:lnTo>
                      <a:pt x="888" y="207"/>
                    </a:lnTo>
                    <a:lnTo>
                      <a:pt x="888" y="177"/>
                    </a:lnTo>
                    <a:lnTo>
                      <a:pt x="859" y="146"/>
                    </a:lnTo>
                    <a:lnTo>
                      <a:pt x="830" y="177"/>
                    </a:lnTo>
                    <a:lnTo>
                      <a:pt x="800" y="177"/>
                    </a:lnTo>
                    <a:lnTo>
                      <a:pt x="770" y="146"/>
                    </a:lnTo>
                    <a:lnTo>
                      <a:pt x="741" y="146"/>
                    </a:lnTo>
                    <a:lnTo>
                      <a:pt x="741" y="118"/>
                    </a:lnTo>
                    <a:lnTo>
                      <a:pt x="711" y="118"/>
                    </a:lnTo>
                    <a:lnTo>
                      <a:pt x="681" y="88"/>
                    </a:lnTo>
                    <a:lnTo>
                      <a:pt x="593" y="88"/>
                    </a:lnTo>
                    <a:lnTo>
                      <a:pt x="563" y="59"/>
                    </a:lnTo>
                    <a:lnTo>
                      <a:pt x="413" y="59"/>
                    </a:lnTo>
                    <a:lnTo>
                      <a:pt x="386" y="28"/>
                    </a:lnTo>
                    <a:lnTo>
                      <a:pt x="237" y="28"/>
                    </a:lnTo>
                    <a:lnTo>
                      <a:pt x="206" y="59"/>
                    </a:lnTo>
                    <a:lnTo>
                      <a:pt x="118" y="59"/>
                    </a:lnTo>
                    <a:lnTo>
                      <a:pt x="88" y="28"/>
                    </a:lnTo>
                    <a:lnTo>
                      <a:pt x="88" y="0"/>
                    </a:lnTo>
                    <a:lnTo>
                      <a:pt x="58" y="28"/>
                    </a:lnTo>
                    <a:close/>
                  </a:path>
                </a:pathLst>
              </a:custGeom>
              <a:solidFill>
                <a:srgbClr val="7FC543"/>
              </a:solidFill>
              <a:ln w="9525">
                <a:noFill/>
                <a:round/>
                <a:headEnd/>
                <a:tailEnd/>
              </a:ln>
            </p:spPr>
            <p:txBody>
              <a:bodyPr/>
              <a:lstStyle/>
              <a:p>
                <a:endParaRPr lang="en-GB"/>
              </a:p>
            </p:txBody>
          </p:sp>
          <p:sp>
            <p:nvSpPr>
              <p:cNvPr id="15398" name="Freeform 38"/>
              <p:cNvSpPr>
                <a:spLocks/>
              </p:cNvSpPr>
              <p:nvPr/>
            </p:nvSpPr>
            <p:spPr bwMode="auto">
              <a:xfrm>
                <a:off x="5035" y="3593"/>
                <a:ext cx="452" cy="429"/>
              </a:xfrm>
              <a:custGeom>
                <a:avLst/>
                <a:gdLst/>
                <a:ahLst/>
                <a:cxnLst>
                  <a:cxn ang="0">
                    <a:pos x="1630" y="267"/>
                  </a:cxn>
                  <a:cxn ang="0">
                    <a:pos x="1748" y="149"/>
                  </a:cxn>
                  <a:cxn ang="0">
                    <a:pos x="1808" y="89"/>
                  </a:cxn>
                  <a:cxn ang="0">
                    <a:pos x="1690" y="58"/>
                  </a:cxn>
                  <a:cxn ang="0">
                    <a:pos x="1453" y="89"/>
                  </a:cxn>
                  <a:cxn ang="0">
                    <a:pos x="1334" y="89"/>
                  </a:cxn>
                  <a:cxn ang="0">
                    <a:pos x="1244" y="119"/>
                  </a:cxn>
                  <a:cxn ang="0">
                    <a:pos x="1155" y="176"/>
                  </a:cxn>
                  <a:cxn ang="0">
                    <a:pos x="1007" y="207"/>
                  </a:cxn>
                  <a:cxn ang="0">
                    <a:pos x="770" y="207"/>
                  </a:cxn>
                  <a:cxn ang="0">
                    <a:pos x="623" y="149"/>
                  </a:cxn>
                  <a:cxn ang="0">
                    <a:pos x="475" y="207"/>
                  </a:cxn>
                  <a:cxn ang="0">
                    <a:pos x="325" y="207"/>
                  </a:cxn>
                  <a:cxn ang="0">
                    <a:pos x="207" y="267"/>
                  </a:cxn>
                  <a:cxn ang="0">
                    <a:pos x="207" y="385"/>
                  </a:cxn>
                  <a:cxn ang="0">
                    <a:pos x="88" y="503"/>
                  </a:cxn>
                  <a:cxn ang="0">
                    <a:pos x="31" y="474"/>
                  </a:cxn>
                  <a:cxn ang="0">
                    <a:pos x="31" y="650"/>
                  </a:cxn>
                  <a:cxn ang="0">
                    <a:pos x="58" y="741"/>
                  </a:cxn>
                  <a:cxn ang="0">
                    <a:pos x="58" y="830"/>
                  </a:cxn>
                  <a:cxn ang="0">
                    <a:pos x="207" y="917"/>
                  </a:cxn>
                  <a:cxn ang="0">
                    <a:pos x="207" y="948"/>
                  </a:cxn>
                  <a:cxn ang="0">
                    <a:pos x="238" y="1005"/>
                  </a:cxn>
                  <a:cxn ang="0">
                    <a:pos x="238" y="1124"/>
                  </a:cxn>
                  <a:cxn ang="0">
                    <a:pos x="207" y="1184"/>
                  </a:cxn>
                  <a:cxn ang="0">
                    <a:pos x="149" y="1273"/>
                  </a:cxn>
                  <a:cxn ang="0">
                    <a:pos x="118" y="1570"/>
                  </a:cxn>
                  <a:cxn ang="0">
                    <a:pos x="207" y="1628"/>
                  </a:cxn>
                  <a:cxn ang="0">
                    <a:pos x="325" y="1688"/>
                  </a:cxn>
                  <a:cxn ang="0">
                    <a:pos x="414" y="1688"/>
                  </a:cxn>
                  <a:cxn ang="0">
                    <a:pos x="563" y="1598"/>
                  </a:cxn>
                  <a:cxn ang="0">
                    <a:pos x="652" y="1509"/>
                  </a:cxn>
                  <a:cxn ang="0">
                    <a:pos x="770" y="1451"/>
                  </a:cxn>
                  <a:cxn ang="0">
                    <a:pos x="888" y="1361"/>
                  </a:cxn>
                  <a:cxn ang="0">
                    <a:pos x="1037" y="1273"/>
                  </a:cxn>
                  <a:cxn ang="0">
                    <a:pos x="1155" y="1214"/>
                  </a:cxn>
                  <a:cxn ang="0">
                    <a:pos x="1274" y="1124"/>
                  </a:cxn>
                  <a:cxn ang="0">
                    <a:pos x="1362" y="1096"/>
                  </a:cxn>
                  <a:cxn ang="0">
                    <a:pos x="1481" y="1005"/>
                  </a:cxn>
                  <a:cxn ang="0">
                    <a:pos x="1541" y="948"/>
                  </a:cxn>
                  <a:cxn ang="0">
                    <a:pos x="1571" y="769"/>
                  </a:cxn>
                  <a:cxn ang="0">
                    <a:pos x="1571" y="680"/>
                  </a:cxn>
                  <a:cxn ang="0">
                    <a:pos x="1571" y="532"/>
                  </a:cxn>
                  <a:cxn ang="0">
                    <a:pos x="1541" y="296"/>
                  </a:cxn>
                </a:cxnLst>
                <a:rect l="0" t="0" r="r" b="b"/>
                <a:pathLst>
                  <a:path w="1808" h="1716">
                    <a:moveTo>
                      <a:pt x="1541" y="296"/>
                    </a:moveTo>
                    <a:lnTo>
                      <a:pt x="1571" y="267"/>
                    </a:lnTo>
                    <a:lnTo>
                      <a:pt x="1630" y="267"/>
                    </a:lnTo>
                    <a:lnTo>
                      <a:pt x="1718" y="176"/>
                    </a:lnTo>
                    <a:lnTo>
                      <a:pt x="1748" y="176"/>
                    </a:lnTo>
                    <a:lnTo>
                      <a:pt x="1748" y="149"/>
                    </a:lnTo>
                    <a:lnTo>
                      <a:pt x="1778" y="149"/>
                    </a:lnTo>
                    <a:lnTo>
                      <a:pt x="1778" y="119"/>
                    </a:lnTo>
                    <a:lnTo>
                      <a:pt x="1808" y="89"/>
                    </a:lnTo>
                    <a:lnTo>
                      <a:pt x="1808" y="58"/>
                    </a:lnTo>
                    <a:lnTo>
                      <a:pt x="1748" y="0"/>
                    </a:lnTo>
                    <a:lnTo>
                      <a:pt x="1690" y="58"/>
                    </a:lnTo>
                    <a:lnTo>
                      <a:pt x="1600" y="58"/>
                    </a:lnTo>
                    <a:lnTo>
                      <a:pt x="1600" y="89"/>
                    </a:lnTo>
                    <a:lnTo>
                      <a:pt x="1453" y="89"/>
                    </a:lnTo>
                    <a:lnTo>
                      <a:pt x="1423" y="58"/>
                    </a:lnTo>
                    <a:lnTo>
                      <a:pt x="1334" y="58"/>
                    </a:lnTo>
                    <a:lnTo>
                      <a:pt x="1334" y="89"/>
                    </a:lnTo>
                    <a:lnTo>
                      <a:pt x="1305" y="89"/>
                    </a:lnTo>
                    <a:lnTo>
                      <a:pt x="1274" y="119"/>
                    </a:lnTo>
                    <a:lnTo>
                      <a:pt x="1244" y="119"/>
                    </a:lnTo>
                    <a:lnTo>
                      <a:pt x="1216" y="149"/>
                    </a:lnTo>
                    <a:lnTo>
                      <a:pt x="1155" y="149"/>
                    </a:lnTo>
                    <a:lnTo>
                      <a:pt x="1155" y="176"/>
                    </a:lnTo>
                    <a:lnTo>
                      <a:pt x="1125" y="176"/>
                    </a:lnTo>
                    <a:lnTo>
                      <a:pt x="1098" y="207"/>
                    </a:lnTo>
                    <a:lnTo>
                      <a:pt x="1007" y="207"/>
                    </a:lnTo>
                    <a:lnTo>
                      <a:pt x="948" y="237"/>
                    </a:lnTo>
                    <a:lnTo>
                      <a:pt x="918" y="207"/>
                    </a:lnTo>
                    <a:lnTo>
                      <a:pt x="770" y="207"/>
                    </a:lnTo>
                    <a:lnTo>
                      <a:pt x="770" y="176"/>
                    </a:lnTo>
                    <a:lnTo>
                      <a:pt x="741" y="149"/>
                    </a:lnTo>
                    <a:lnTo>
                      <a:pt x="623" y="149"/>
                    </a:lnTo>
                    <a:lnTo>
                      <a:pt x="593" y="176"/>
                    </a:lnTo>
                    <a:lnTo>
                      <a:pt x="532" y="207"/>
                    </a:lnTo>
                    <a:lnTo>
                      <a:pt x="475" y="207"/>
                    </a:lnTo>
                    <a:lnTo>
                      <a:pt x="445" y="237"/>
                    </a:lnTo>
                    <a:lnTo>
                      <a:pt x="325" y="237"/>
                    </a:lnTo>
                    <a:lnTo>
                      <a:pt x="325" y="207"/>
                    </a:lnTo>
                    <a:lnTo>
                      <a:pt x="295" y="176"/>
                    </a:lnTo>
                    <a:lnTo>
                      <a:pt x="207" y="176"/>
                    </a:lnTo>
                    <a:lnTo>
                      <a:pt x="207" y="267"/>
                    </a:lnTo>
                    <a:lnTo>
                      <a:pt x="177" y="296"/>
                    </a:lnTo>
                    <a:lnTo>
                      <a:pt x="238" y="355"/>
                    </a:lnTo>
                    <a:lnTo>
                      <a:pt x="207" y="385"/>
                    </a:lnTo>
                    <a:lnTo>
                      <a:pt x="149" y="385"/>
                    </a:lnTo>
                    <a:lnTo>
                      <a:pt x="149" y="444"/>
                    </a:lnTo>
                    <a:lnTo>
                      <a:pt x="88" y="503"/>
                    </a:lnTo>
                    <a:lnTo>
                      <a:pt x="58" y="503"/>
                    </a:lnTo>
                    <a:lnTo>
                      <a:pt x="58" y="474"/>
                    </a:lnTo>
                    <a:lnTo>
                      <a:pt x="31" y="474"/>
                    </a:lnTo>
                    <a:lnTo>
                      <a:pt x="0" y="503"/>
                    </a:lnTo>
                    <a:lnTo>
                      <a:pt x="0" y="622"/>
                    </a:lnTo>
                    <a:lnTo>
                      <a:pt x="31" y="650"/>
                    </a:lnTo>
                    <a:lnTo>
                      <a:pt x="31" y="680"/>
                    </a:lnTo>
                    <a:lnTo>
                      <a:pt x="58" y="710"/>
                    </a:lnTo>
                    <a:lnTo>
                      <a:pt x="58" y="741"/>
                    </a:lnTo>
                    <a:lnTo>
                      <a:pt x="31" y="769"/>
                    </a:lnTo>
                    <a:lnTo>
                      <a:pt x="31" y="799"/>
                    </a:lnTo>
                    <a:lnTo>
                      <a:pt x="58" y="830"/>
                    </a:lnTo>
                    <a:lnTo>
                      <a:pt x="58" y="887"/>
                    </a:lnTo>
                    <a:lnTo>
                      <a:pt x="88" y="917"/>
                    </a:lnTo>
                    <a:lnTo>
                      <a:pt x="207" y="917"/>
                    </a:lnTo>
                    <a:lnTo>
                      <a:pt x="177" y="948"/>
                    </a:lnTo>
                    <a:lnTo>
                      <a:pt x="177" y="978"/>
                    </a:lnTo>
                    <a:lnTo>
                      <a:pt x="207" y="948"/>
                    </a:lnTo>
                    <a:lnTo>
                      <a:pt x="238" y="978"/>
                    </a:lnTo>
                    <a:lnTo>
                      <a:pt x="268" y="978"/>
                    </a:lnTo>
                    <a:lnTo>
                      <a:pt x="238" y="1005"/>
                    </a:lnTo>
                    <a:lnTo>
                      <a:pt x="268" y="1036"/>
                    </a:lnTo>
                    <a:lnTo>
                      <a:pt x="268" y="1096"/>
                    </a:lnTo>
                    <a:lnTo>
                      <a:pt x="238" y="1124"/>
                    </a:lnTo>
                    <a:lnTo>
                      <a:pt x="207" y="1124"/>
                    </a:lnTo>
                    <a:lnTo>
                      <a:pt x="177" y="1155"/>
                    </a:lnTo>
                    <a:lnTo>
                      <a:pt x="207" y="1184"/>
                    </a:lnTo>
                    <a:lnTo>
                      <a:pt x="118" y="1184"/>
                    </a:lnTo>
                    <a:lnTo>
                      <a:pt x="118" y="1273"/>
                    </a:lnTo>
                    <a:lnTo>
                      <a:pt x="149" y="1273"/>
                    </a:lnTo>
                    <a:lnTo>
                      <a:pt x="31" y="1391"/>
                    </a:lnTo>
                    <a:lnTo>
                      <a:pt x="31" y="1570"/>
                    </a:lnTo>
                    <a:lnTo>
                      <a:pt x="118" y="1570"/>
                    </a:lnTo>
                    <a:lnTo>
                      <a:pt x="149" y="1598"/>
                    </a:lnTo>
                    <a:lnTo>
                      <a:pt x="149" y="1628"/>
                    </a:lnTo>
                    <a:lnTo>
                      <a:pt x="207" y="1628"/>
                    </a:lnTo>
                    <a:lnTo>
                      <a:pt x="207" y="1658"/>
                    </a:lnTo>
                    <a:lnTo>
                      <a:pt x="268" y="1688"/>
                    </a:lnTo>
                    <a:lnTo>
                      <a:pt x="325" y="1688"/>
                    </a:lnTo>
                    <a:lnTo>
                      <a:pt x="356" y="1716"/>
                    </a:lnTo>
                    <a:lnTo>
                      <a:pt x="386" y="1716"/>
                    </a:lnTo>
                    <a:lnTo>
                      <a:pt x="414" y="1688"/>
                    </a:lnTo>
                    <a:lnTo>
                      <a:pt x="445" y="1688"/>
                    </a:lnTo>
                    <a:lnTo>
                      <a:pt x="532" y="1598"/>
                    </a:lnTo>
                    <a:lnTo>
                      <a:pt x="563" y="1598"/>
                    </a:lnTo>
                    <a:lnTo>
                      <a:pt x="563" y="1570"/>
                    </a:lnTo>
                    <a:lnTo>
                      <a:pt x="623" y="1539"/>
                    </a:lnTo>
                    <a:lnTo>
                      <a:pt x="652" y="1509"/>
                    </a:lnTo>
                    <a:lnTo>
                      <a:pt x="682" y="1509"/>
                    </a:lnTo>
                    <a:lnTo>
                      <a:pt x="711" y="1480"/>
                    </a:lnTo>
                    <a:lnTo>
                      <a:pt x="770" y="1451"/>
                    </a:lnTo>
                    <a:lnTo>
                      <a:pt x="800" y="1421"/>
                    </a:lnTo>
                    <a:lnTo>
                      <a:pt x="830" y="1421"/>
                    </a:lnTo>
                    <a:lnTo>
                      <a:pt x="888" y="1361"/>
                    </a:lnTo>
                    <a:lnTo>
                      <a:pt x="918" y="1361"/>
                    </a:lnTo>
                    <a:lnTo>
                      <a:pt x="979" y="1303"/>
                    </a:lnTo>
                    <a:lnTo>
                      <a:pt x="1037" y="1273"/>
                    </a:lnTo>
                    <a:lnTo>
                      <a:pt x="1067" y="1243"/>
                    </a:lnTo>
                    <a:lnTo>
                      <a:pt x="1125" y="1214"/>
                    </a:lnTo>
                    <a:lnTo>
                      <a:pt x="1155" y="1214"/>
                    </a:lnTo>
                    <a:lnTo>
                      <a:pt x="1186" y="1184"/>
                    </a:lnTo>
                    <a:lnTo>
                      <a:pt x="1216" y="1184"/>
                    </a:lnTo>
                    <a:lnTo>
                      <a:pt x="1274" y="1124"/>
                    </a:lnTo>
                    <a:lnTo>
                      <a:pt x="1305" y="1124"/>
                    </a:lnTo>
                    <a:lnTo>
                      <a:pt x="1334" y="1096"/>
                    </a:lnTo>
                    <a:lnTo>
                      <a:pt x="1362" y="1096"/>
                    </a:lnTo>
                    <a:lnTo>
                      <a:pt x="1423" y="1036"/>
                    </a:lnTo>
                    <a:lnTo>
                      <a:pt x="1453" y="1036"/>
                    </a:lnTo>
                    <a:lnTo>
                      <a:pt x="1481" y="1005"/>
                    </a:lnTo>
                    <a:lnTo>
                      <a:pt x="1512" y="1005"/>
                    </a:lnTo>
                    <a:lnTo>
                      <a:pt x="1512" y="978"/>
                    </a:lnTo>
                    <a:lnTo>
                      <a:pt x="1541" y="948"/>
                    </a:lnTo>
                    <a:lnTo>
                      <a:pt x="1541" y="917"/>
                    </a:lnTo>
                    <a:lnTo>
                      <a:pt x="1571" y="887"/>
                    </a:lnTo>
                    <a:lnTo>
                      <a:pt x="1571" y="769"/>
                    </a:lnTo>
                    <a:lnTo>
                      <a:pt x="1541" y="741"/>
                    </a:lnTo>
                    <a:lnTo>
                      <a:pt x="1541" y="710"/>
                    </a:lnTo>
                    <a:lnTo>
                      <a:pt x="1571" y="680"/>
                    </a:lnTo>
                    <a:lnTo>
                      <a:pt x="1571" y="592"/>
                    </a:lnTo>
                    <a:lnTo>
                      <a:pt x="1600" y="562"/>
                    </a:lnTo>
                    <a:lnTo>
                      <a:pt x="1571" y="532"/>
                    </a:lnTo>
                    <a:lnTo>
                      <a:pt x="1571" y="474"/>
                    </a:lnTo>
                    <a:lnTo>
                      <a:pt x="1541" y="444"/>
                    </a:lnTo>
                    <a:lnTo>
                      <a:pt x="1541" y="296"/>
                    </a:lnTo>
                    <a:close/>
                  </a:path>
                </a:pathLst>
              </a:custGeom>
              <a:solidFill>
                <a:srgbClr val="4CB47E"/>
              </a:solidFill>
              <a:ln w="9525">
                <a:noFill/>
                <a:round/>
                <a:headEnd/>
                <a:tailEnd/>
              </a:ln>
            </p:spPr>
            <p:txBody>
              <a:bodyPr/>
              <a:lstStyle/>
              <a:p>
                <a:endParaRPr lang="en-GB"/>
              </a:p>
            </p:txBody>
          </p:sp>
          <p:sp>
            <p:nvSpPr>
              <p:cNvPr id="15399" name="Freeform 39"/>
              <p:cNvSpPr>
                <a:spLocks/>
              </p:cNvSpPr>
              <p:nvPr/>
            </p:nvSpPr>
            <p:spPr bwMode="auto">
              <a:xfrm>
                <a:off x="5265" y="3585"/>
                <a:ext cx="518" cy="703"/>
              </a:xfrm>
              <a:custGeom>
                <a:avLst/>
                <a:gdLst/>
                <a:ahLst/>
                <a:cxnLst>
                  <a:cxn ang="0">
                    <a:pos x="623" y="474"/>
                  </a:cxn>
                  <a:cxn ang="0">
                    <a:pos x="682" y="592"/>
                  </a:cxn>
                  <a:cxn ang="0">
                    <a:pos x="623" y="740"/>
                  </a:cxn>
                  <a:cxn ang="0">
                    <a:pos x="653" y="917"/>
                  </a:cxn>
                  <a:cxn ang="0">
                    <a:pos x="594" y="1008"/>
                  </a:cxn>
                  <a:cxn ang="0">
                    <a:pos x="535" y="1066"/>
                  </a:cxn>
                  <a:cxn ang="0">
                    <a:pos x="416" y="1126"/>
                  </a:cxn>
                  <a:cxn ang="0">
                    <a:pos x="298" y="1214"/>
                  </a:cxn>
                  <a:cxn ang="0">
                    <a:pos x="207" y="1244"/>
                  </a:cxn>
                  <a:cxn ang="0">
                    <a:pos x="61" y="1333"/>
                  </a:cxn>
                  <a:cxn ang="0">
                    <a:pos x="30" y="1481"/>
                  </a:cxn>
                  <a:cxn ang="0">
                    <a:pos x="119" y="1658"/>
                  </a:cxn>
                  <a:cxn ang="0">
                    <a:pos x="119" y="1718"/>
                  </a:cxn>
                  <a:cxn ang="0">
                    <a:pos x="180" y="1718"/>
                  </a:cxn>
                  <a:cxn ang="0">
                    <a:pos x="237" y="1807"/>
                  </a:cxn>
                  <a:cxn ang="0">
                    <a:pos x="444" y="1864"/>
                  </a:cxn>
                  <a:cxn ang="0">
                    <a:pos x="712" y="1983"/>
                  </a:cxn>
                  <a:cxn ang="0">
                    <a:pos x="860" y="2073"/>
                  </a:cxn>
                  <a:cxn ang="0">
                    <a:pos x="979" y="2132"/>
                  </a:cxn>
                  <a:cxn ang="0">
                    <a:pos x="1156" y="2250"/>
                  </a:cxn>
                  <a:cxn ang="0">
                    <a:pos x="1304" y="2398"/>
                  </a:cxn>
                  <a:cxn ang="0">
                    <a:pos x="1424" y="2457"/>
                  </a:cxn>
                  <a:cxn ang="0">
                    <a:pos x="1690" y="2693"/>
                  </a:cxn>
                  <a:cxn ang="0">
                    <a:pos x="2016" y="2812"/>
                  </a:cxn>
                  <a:cxn ang="0">
                    <a:pos x="1956" y="1273"/>
                  </a:cxn>
                  <a:cxn ang="0">
                    <a:pos x="1897" y="1154"/>
                  </a:cxn>
                  <a:cxn ang="0">
                    <a:pos x="1897" y="1035"/>
                  </a:cxn>
                  <a:cxn ang="0">
                    <a:pos x="1897" y="978"/>
                  </a:cxn>
                  <a:cxn ang="0">
                    <a:pos x="1956" y="978"/>
                  </a:cxn>
                  <a:cxn ang="0">
                    <a:pos x="1986" y="829"/>
                  </a:cxn>
                  <a:cxn ang="0">
                    <a:pos x="2016" y="799"/>
                  </a:cxn>
                  <a:cxn ang="0">
                    <a:pos x="2016" y="710"/>
                  </a:cxn>
                  <a:cxn ang="0">
                    <a:pos x="1986" y="592"/>
                  </a:cxn>
                  <a:cxn ang="0">
                    <a:pos x="2016" y="533"/>
                  </a:cxn>
                  <a:cxn ang="0">
                    <a:pos x="1837" y="504"/>
                  </a:cxn>
                  <a:cxn ang="0">
                    <a:pos x="1779" y="444"/>
                  </a:cxn>
                  <a:cxn ang="0">
                    <a:pos x="1690" y="326"/>
                  </a:cxn>
                  <a:cxn ang="0">
                    <a:pos x="1600" y="179"/>
                  </a:cxn>
                  <a:cxn ang="0">
                    <a:pos x="1572" y="88"/>
                  </a:cxn>
                  <a:cxn ang="0">
                    <a:pos x="1453" y="149"/>
                  </a:cxn>
                  <a:cxn ang="0">
                    <a:pos x="1393" y="30"/>
                  </a:cxn>
                  <a:cxn ang="0">
                    <a:pos x="1186" y="60"/>
                  </a:cxn>
                  <a:cxn ang="0">
                    <a:pos x="979" y="0"/>
                  </a:cxn>
                  <a:cxn ang="0">
                    <a:pos x="890" y="88"/>
                  </a:cxn>
                  <a:cxn ang="0">
                    <a:pos x="860" y="179"/>
                  </a:cxn>
                  <a:cxn ang="0">
                    <a:pos x="800" y="206"/>
                  </a:cxn>
                </a:cxnLst>
                <a:rect l="0" t="0" r="r" b="b"/>
                <a:pathLst>
                  <a:path w="2074" h="2812">
                    <a:moveTo>
                      <a:pt x="653" y="297"/>
                    </a:moveTo>
                    <a:lnTo>
                      <a:pt x="623" y="326"/>
                    </a:lnTo>
                    <a:lnTo>
                      <a:pt x="623" y="474"/>
                    </a:lnTo>
                    <a:lnTo>
                      <a:pt x="653" y="504"/>
                    </a:lnTo>
                    <a:lnTo>
                      <a:pt x="653" y="562"/>
                    </a:lnTo>
                    <a:lnTo>
                      <a:pt x="682" y="592"/>
                    </a:lnTo>
                    <a:lnTo>
                      <a:pt x="653" y="622"/>
                    </a:lnTo>
                    <a:lnTo>
                      <a:pt x="653" y="710"/>
                    </a:lnTo>
                    <a:lnTo>
                      <a:pt x="623" y="740"/>
                    </a:lnTo>
                    <a:lnTo>
                      <a:pt x="623" y="771"/>
                    </a:lnTo>
                    <a:lnTo>
                      <a:pt x="653" y="799"/>
                    </a:lnTo>
                    <a:lnTo>
                      <a:pt x="653" y="917"/>
                    </a:lnTo>
                    <a:lnTo>
                      <a:pt x="623" y="947"/>
                    </a:lnTo>
                    <a:lnTo>
                      <a:pt x="623" y="978"/>
                    </a:lnTo>
                    <a:lnTo>
                      <a:pt x="594" y="1008"/>
                    </a:lnTo>
                    <a:lnTo>
                      <a:pt x="594" y="1035"/>
                    </a:lnTo>
                    <a:lnTo>
                      <a:pt x="563" y="1035"/>
                    </a:lnTo>
                    <a:lnTo>
                      <a:pt x="535" y="1066"/>
                    </a:lnTo>
                    <a:lnTo>
                      <a:pt x="505" y="1066"/>
                    </a:lnTo>
                    <a:lnTo>
                      <a:pt x="444" y="1126"/>
                    </a:lnTo>
                    <a:lnTo>
                      <a:pt x="416" y="1126"/>
                    </a:lnTo>
                    <a:lnTo>
                      <a:pt x="387" y="1154"/>
                    </a:lnTo>
                    <a:lnTo>
                      <a:pt x="356" y="1154"/>
                    </a:lnTo>
                    <a:lnTo>
                      <a:pt x="298" y="1214"/>
                    </a:lnTo>
                    <a:lnTo>
                      <a:pt x="268" y="1214"/>
                    </a:lnTo>
                    <a:lnTo>
                      <a:pt x="237" y="1244"/>
                    </a:lnTo>
                    <a:lnTo>
                      <a:pt x="207" y="1244"/>
                    </a:lnTo>
                    <a:lnTo>
                      <a:pt x="149" y="1273"/>
                    </a:lnTo>
                    <a:lnTo>
                      <a:pt x="119" y="1303"/>
                    </a:lnTo>
                    <a:lnTo>
                      <a:pt x="61" y="1333"/>
                    </a:lnTo>
                    <a:lnTo>
                      <a:pt x="0" y="1391"/>
                    </a:lnTo>
                    <a:lnTo>
                      <a:pt x="30" y="1421"/>
                    </a:lnTo>
                    <a:lnTo>
                      <a:pt x="30" y="1481"/>
                    </a:lnTo>
                    <a:lnTo>
                      <a:pt x="61" y="1510"/>
                    </a:lnTo>
                    <a:lnTo>
                      <a:pt x="89" y="1600"/>
                    </a:lnTo>
                    <a:lnTo>
                      <a:pt x="119" y="1658"/>
                    </a:lnTo>
                    <a:lnTo>
                      <a:pt x="119" y="1688"/>
                    </a:lnTo>
                    <a:lnTo>
                      <a:pt x="89" y="1688"/>
                    </a:lnTo>
                    <a:lnTo>
                      <a:pt x="119" y="1718"/>
                    </a:lnTo>
                    <a:lnTo>
                      <a:pt x="119" y="1746"/>
                    </a:lnTo>
                    <a:lnTo>
                      <a:pt x="149" y="1718"/>
                    </a:lnTo>
                    <a:lnTo>
                      <a:pt x="180" y="1718"/>
                    </a:lnTo>
                    <a:lnTo>
                      <a:pt x="180" y="1776"/>
                    </a:lnTo>
                    <a:lnTo>
                      <a:pt x="149" y="1807"/>
                    </a:lnTo>
                    <a:lnTo>
                      <a:pt x="237" y="1807"/>
                    </a:lnTo>
                    <a:lnTo>
                      <a:pt x="268" y="1837"/>
                    </a:lnTo>
                    <a:lnTo>
                      <a:pt x="387" y="1837"/>
                    </a:lnTo>
                    <a:lnTo>
                      <a:pt x="444" y="1864"/>
                    </a:lnTo>
                    <a:lnTo>
                      <a:pt x="505" y="1864"/>
                    </a:lnTo>
                    <a:lnTo>
                      <a:pt x="682" y="1955"/>
                    </a:lnTo>
                    <a:lnTo>
                      <a:pt x="712" y="1983"/>
                    </a:lnTo>
                    <a:lnTo>
                      <a:pt x="772" y="2014"/>
                    </a:lnTo>
                    <a:lnTo>
                      <a:pt x="830" y="2073"/>
                    </a:lnTo>
                    <a:lnTo>
                      <a:pt x="860" y="2073"/>
                    </a:lnTo>
                    <a:lnTo>
                      <a:pt x="890" y="2101"/>
                    </a:lnTo>
                    <a:lnTo>
                      <a:pt x="949" y="2132"/>
                    </a:lnTo>
                    <a:lnTo>
                      <a:pt x="979" y="2132"/>
                    </a:lnTo>
                    <a:lnTo>
                      <a:pt x="1009" y="2162"/>
                    </a:lnTo>
                    <a:lnTo>
                      <a:pt x="1128" y="2220"/>
                    </a:lnTo>
                    <a:lnTo>
                      <a:pt x="1156" y="2250"/>
                    </a:lnTo>
                    <a:lnTo>
                      <a:pt x="1186" y="2310"/>
                    </a:lnTo>
                    <a:lnTo>
                      <a:pt x="1246" y="2339"/>
                    </a:lnTo>
                    <a:lnTo>
                      <a:pt x="1304" y="2398"/>
                    </a:lnTo>
                    <a:lnTo>
                      <a:pt x="1365" y="2428"/>
                    </a:lnTo>
                    <a:lnTo>
                      <a:pt x="1393" y="2457"/>
                    </a:lnTo>
                    <a:lnTo>
                      <a:pt x="1424" y="2457"/>
                    </a:lnTo>
                    <a:lnTo>
                      <a:pt x="1481" y="2517"/>
                    </a:lnTo>
                    <a:lnTo>
                      <a:pt x="1511" y="2517"/>
                    </a:lnTo>
                    <a:lnTo>
                      <a:pt x="1690" y="2693"/>
                    </a:lnTo>
                    <a:lnTo>
                      <a:pt x="1749" y="2723"/>
                    </a:lnTo>
                    <a:lnTo>
                      <a:pt x="1837" y="2812"/>
                    </a:lnTo>
                    <a:lnTo>
                      <a:pt x="2016" y="2812"/>
                    </a:lnTo>
                    <a:lnTo>
                      <a:pt x="2016" y="1303"/>
                    </a:lnTo>
                    <a:lnTo>
                      <a:pt x="1986" y="1273"/>
                    </a:lnTo>
                    <a:lnTo>
                      <a:pt x="1956" y="1273"/>
                    </a:lnTo>
                    <a:lnTo>
                      <a:pt x="1956" y="1244"/>
                    </a:lnTo>
                    <a:lnTo>
                      <a:pt x="1867" y="1154"/>
                    </a:lnTo>
                    <a:lnTo>
                      <a:pt x="1897" y="1154"/>
                    </a:lnTo>
                    <a:lnTo>
                      <a:pt x="1897" y="1096"/>
                    </a:lnTo>
                    <a:lnTo>
                      <a:pt x="1927" y="1066"/>
                    </a:lnTo>
                    <a:lnTo>
                      <a:pt x="1897" y="1035"/>
                    </a:lnTo>
                    <a:lnTo>
                      <a:pt x="1867" y="1035"/>
                    </a:lnTo>
                    <a:lnTo>
                      <a:pt x="1867" y="1008"/>
                    </a:lnTo>
                    <a:lnTo>
                      <a:pt x="1897" y="978"/>
                    </a:lnTo>
                    <a:lnTo>
                      <a:pt x="1897" y="947"/>
                    </a:lnTo>
                    <a:lnTo>
                      <a:pt x="1927" y="978"/>
                    </a:lnTo>
                    <a:lnTo>
                      <a:pt x="1956" y="978"/>
                    </a:lnTo>
                    <a:lnTo>
                      <a:pt x="1927" y="947"/>
                    </a:lnTo>
                    <a:lnTo>
                      <a:pt x="1927" y="889"/>
                    </a:lnTo>
                    <a:lnTo>
                      <a:pt x="1986" y="829"/>
                    </a:lnTo>
                    <a:lnTo>
                      <a:pt x="1956" y="829"/>
                    </a:lnTo>
                    <a:lnTo>
                      <a:pt x="1986" y="799"/>
                    </a:lnTo>
                    <a:lnTo>
                      <a:pt x="2016" y="799"/>
                    </a:lnTo>
                    <a:lnTo>
                      <a:pt x="2046" y="799"/>
                    </a:lnTo>
                    <a:lnTo>
                      <a:pt x="2046" y="710"/>
                    </a:lnTo>
                    <a:lnTo>
                      <a:pt x="2016" y="710"/>
                    </a:lnTo>
                    <a:lnTo>
                      <a:pt x="2016" y="680"/>
                    </a:lnTo>
                    <a:lnTo>
                      <a:pt x="1986" y="652"/>
                    </a:lnTo>
                    <a:lnTo>
                      <a:pt x="1986" y="592"/>
                    </a:lnTo>
                    <a:lnTo>
                      <a:pt x="2016" y="592"/>
                    </a:lnTo>
                    <a:lnTo>
                      <a:pt x="2074" y="533"/>
                    </a:lnTo>
                    <a:lnTo>
                      <a:pt x="2016" y="533"/>
                    </a:lnTo>
                    <a:lnTo>
                      <a:pt x="1897" y="533"/>
                    </a:lnTo>
                    <a:lnTo>
                      <a:pt x="1867" y="504"/>
                    </a:lnTo>
                    <a:lnTo>
                      <a:pt x="1837" y="504"/>
                    </a:lnTo>
                    <a:lnTo>
                      <a:pt x="1837" y="474"/>
                    </a:lnTo>
                    <a:lnTo>
                      <a:pt x="1779" y="474"/>
                    </a:lnTo>
                    <a:lnTo>
                      <a:pt x="1779" y="444"/>
                    </a:lnTo>
                    <a:lnTo>
                      <a:pt x="1749" y="415"/>
                    </a:lnTo>
                    <a:lnTo>
                      <a:pt x="1749" y="355"/>
                    </a:lnTo>
                    <a:lnTo>
                      <a:pt x="1690" y="326"/>
                    </a:lnTo>
                    <a:lnTo>
                      <a:pt x="1660" y="297"/>
                    </a:lnTo>
                    <a:lnTo>
                      <a:pt x="1660" y="237"/>
                    </a:lnTo>
                    <a:lnTo>
                      <a:pt x="1600" y="179"/>
                    </a:lnTo>
                    <a:lnTo>
                      <a:pt x="1600" y="119"/>
                    </a:lnTo>
                    <a:lnTo>
                      <a:pt x="1572" y="119"/>
                    </a:lnTo>
                    <a:lnTo>
                      <a:pt x="1572" y="88"/>
                    </a:lnTo>
                    <a:lnTo>
                      <a:pt x="1481" y="88"/>
                    </a:lnTo>
                    <a:lnTo>
                      <a:pt x="1481" y="119"/>
                    </a:lnTo>
                    <a:lnTo>
                      <a:pt x="1453" y="149"/>
                    </a:lnTo>
                    <a:lnTo>
                      <a:pt x="1393" y="88"/>
                    </a:lnTo>
                    <a:lnTo>
                      <a:pt x="1424" y="60"/>
                    </a:lnTo>
                    <a:lnTo>
                      <a:pt x="1393" y="30"/>
                    </a:lnTo>
                    <a:lnTo>
                      <a:pt x="1335" y="30"/>
                    </a:lnTo>
                    <a:lnTo>
                      <a:pt x="1304" y="60"/>
                    </a:lnTo>
                    <a:lnTo>
                      <a:pt x="1186" y="60"/>
                    </a:lnTo>
                    <a:lnTo>
                      <a:pt x="1156" y="30"/>
                    </a:lnTo>
                    <a:lnTo>
                      <a:pt x="1009" y="30"/>
                    </a:lnTo>
                    <a:lnTo>
                      <a:pt x="979" y="0"/>
                    </a:lnTo>
                    <a:lnTo>
                      <a:pt x="979" y="60"/>
                    </a:lnTo>
                    <a:lnTo>
                      <a:pt x="949" y="88"/>
                    </a:lnTo>
                    <a:lnTo>
                      <a:pt x="890" y="88"/>
                    </a:lnTo>
                    <a:lnTo>
                      <a:pt x="890" y="119"/>
                    </a:lnTo>
                    <a:lnTo>
                      <a:pt x="860" y="149"/>
                    </a:lnTo>
                    <a:lnTo>
                      <a:pt x="860" y="179"/>
                    </a:lnTo>
                    <a:lnTo>
                      <a:pt x="830" y="179"/>
                    </a:lnTo>
                    <a:lnTo>
                      <a:pt x="830" y="206"/>
                    </a:lnTo>
                    <a:lnTo>
                      <a:pt x="800" y="206"/>
                    </a:lnTo>
                    <a:lnTo>
                      <a:pt x="712" y="297"/>
                    </a:lnTo>
                    <a:lnTo>
                      <a:pt x="653" y="297"/>
                    </a:lnTo>
                    <a:close/>
                  </a:path>
                </a:pathLst>
              </a:custGeom>
              <a:solidFill>
                <a:srgbClr val="CCE83A"/>
              </a:solidFill>
              <a:ln w="9525">
                <a:noFill/>
                <a:round/>
                <a:headEnd/>
                <a:tailEnd/>
              </a:ln>
            </p:spPr>
            <p:txBody>
              <a:bodyPr/>
              <a:lstStyle/>
              <a:p>
                <a:endParaRPr lang="en-GB"/>
              </a:p>
            </p:txBody>
          </p:sp>
          <p:sp>
            <p:nvSpPr>
              <p:cNvPr id="15400" name="Freeform 40"/>
              <p:cNvSpPr>
                <a:spLocks/>
              </p:cNvSpPr>
              <p:nvPr/>
            </p:nvSpPr>
            <p:spPr bwMode="auto">
              <a:xfrm>
                <a:off x="5006" y="3822"/>
                <a:ext cx="96" cy="133"/>
              </a:xfrm>
              <a:custGeom>
                <a:avLst/>
                <a:gdLst/>
                <a:ahLst/>
                <a:cxnLst>
                  <a:cxn ang="0">
                    <a:pos x="59" y="326"/>
                  </a:cxn>
                  <a:cxn ang="0">
                    <a:pos x="59" y="356"/>
                  </a:cxn>
                  <a:cxn ang="0">
                    <a:pos x="30" y="386"/>
                  </a:cxn>
                  <a:cxn ang="0">
                    <a:pos x="30" y="504"/>
                  </a:cxn>
                  <a:cxn ang="0">
                    <a:pos x="0" y="504"/>
                  </a:cxn>
                  <a:cxn ang="0">
                    <a:pos x="0" y="534"/>
                  </a:cxn>
                  <a:cxn ang="0">
                    <a:pos x="89" y="534"/>
                  </a:cxn>
                  <a:cxn ang="0">
                    <a:pos x="119" y="504"/>
                  </a:cxn>
                  <a:cxn ang="0">
                    <a:pos x="119" y="474"/>
                  </a:cxn>
                  <a:cxn ang="0">
                    <a:pos x="150" y="474"/>
                  </a:cxn>
                  <a:cxn ang="0">
                    <a:pos x="268" y="356"/>
                  </a:cxn>
                  <a:cxn ang="0">
                    <a:pos x="237" y="356"/>
                  </a:cxn>
                  <a:cxn ang="0">
                    <a:pos x="237" y="267"/>
                  </a:cxn>
                  <a:cxn ang="0">
                    <a:pos x="326" y="267"/>
                  </a:cxn>
                  <a:cxn ang="0">
                    <a:pos x="296" y="238"/>
                  </a:cxn>
                  <a:cxn ang="0">
                    <a:pos x="326" y="207"/>
                  </a:cxn>
                  <a:cxn ang="0">
                    <a:pos x="357" y="207"/>
                  </a:cxn>
                  <a:cxn ang="0">
                    <a:pos x="387" y="179"/>
                  </a:cxn>
                  <a:cxn ang="0">
                    <a:pos x="387" y="119"/>
                  </a:cxn>
                  <a:cxn ang="0">
                    <a:pos x="357" y="88"/>
                  </a:cxn>
                  <a:cxn ang="0">
                    <a:pos x="387" y="61"/>
                  </a:cxn>
                  <a:cxn ang="0">
                    <a:pos x="357" y="61"/>
                  </a:cxn>
                  <a:cxn ang="0">
                    <a:pos x="326" y="31"/>
                  </a:cxn>
                  <a:cxn ang="0">
                    <a:pos x="296" y="61"/>
                  </a:cxn>
                  <a:cxn ang="0">
                    <a:pos x="296" y="31"/>
                  </a:cxn>
                  <a:cxn ang="0">
                    <a:pos x="326" y="0"/>
                  </a:cxn>
                  <a:cxn ang="0">
                    <a:pos x="207" y="0"/>
                  </a:cxn>
                  <a:cxn ang="0">
                    <a:pos x="207" y="31"/>
                  </a:cxn>
                  <a:cxn ang="0">
                    <a:pos x="119" y="119"/>
                  </a:cxn>
                  <a:cxn ang="0">
                    <a:pos x="119" y="238"/>
                  </a:cxn>
                  <a:cxn ang="0">
                    <a:pos x="89" y="238"/>
                  </a:cxn>
                  <a:cxn ang="0">
                    <a:pos x="89" y="297"/>
                  </a:cxn>
                  <a:cxn ang="0">
                    <a:pos x="59" y="326"/>
                  </a:cxn>
                </a:cxnLst>
                <a:rect l="0" t="0" r="r" b="b"/>
                <a:pathLst>
                  <a:path w="387" h="534">
                    <a:moveTo>
                      <a:pt x="59" y="326"/>
                    </a:moveTo>
                    <a:lnTo>
                      <a:pt x="59" y="356"/>
                    </a:lnTo>
                    <a:lnTo>
                      <a:pt x="30" y="386"/>
                    </a:lnTo>
                    <a:lnTo>
                      <a:pt x="30" y="504"/>
                    </a:lnTo>
                    <a:lnTo>
                      <a:pt x="0" y="504"/>
                    </a:lnTo>
                    <a:lnTo>
                      <a:pt x="0" y="534"/>
                    </a:lnTo>
                    <a:lnTo>
                      <a:pt x="89" y="534"/>
                    </a:lnTo>
                    <a:lnTo>
                      <a:pt x="119" y="504"/>
                    </a:lnTo>
                    <a:lnTo>
                      <a:pt x="119" y="474"/>
                    </a:lnTo>
                    <a:lnTo>
                      <a:pt x="150" y="474"/>
                    </a:lnTo>
                    <a:lnTo>
                      <a:pt x="268" y="356"/>
                    </a:lnTo>
                    <a:lnTo>
                      <a:pt x="237" y="356"/>
                    </a:lnTo>
                    <a:lnTo>
                      <a:pt x="237" y="267"/>
                    </a:lnTo>
                    <a:lnTo>
                      <a:pt x="326" y="267"/>
                    </a:lnTo>
                    <a:lnTo>
                      <a:pt x="296" y="238"/>
                    </a:lnTo>
                    <a:lnTo>
                      <a:pt x="326" y="207"/>
                    </a:lnTo>
                    <a:lnTo>
                      <a:pt x="357" y="207"/>
                    </a:lnTo>
                    <a:lnTo>
                      <a:pt x="387" y="179"/>
                    </a:lnTo>
                    <a:lnTo>
                      <a:pt x="387" y="119"/>
                    </a:lnTo>
                    <a:lnTo>
                      <a:pt x="357" y="88"/>
                    </a:lnTo>
                    <a:lnTo>
                      <a:pt x="387" y="61"/>
                    </a:lnTo>
                    <a:lnTo>
                      <a:pt x="357" y="61"/>
                    </a:lnTo>
                    <a:lnTo>
                      <a:pt x="326" y="31"/>
                    </a:lnTo>
                    <a:lnTo>
                      <a:pt x="296" y="61"/>
                    </a:lnTo>
                    <a:lnTo>
                      <a:pt x="296" y="31"/>
                    </a:lnTo>
                    <a:lnTo>
                      <a:pt x="326" y="0"/>
                    </a:lnTo>
                    <a:lnTo>
                      <a:pt x="207" y="0"/>
                    </a:lnTo>
                    <a:lnTo>
                      <a:pt x="207" y="31"/>
                    </a:lnTo>
                    <a:lnTo>
                      <a:pt x="119" y="119"/>
                    </a:lnTo>
                    <a:lnTo>
                      <a:pt x="119" y="238"/>
                    </a:lnTo>
                    <a:lnTo>
                      <a:pt x="89" y="238"/>
                    </a:lnTo>
                    <a:lnTo>
                      <a:pt x="89" y="297"/>
                    </a:lnTo>
                    <a:lnTo>
                      <a:pt x="59" y="326"/>
                    </a:lnTo>
                    <a:close/>
                  </a:path>
                </a:pathLst>
              </a:custGeom>
              <a:solidFill>
                <a:srgbClr val="8FB5BE"/>
              </a:solidFill>
              <a:ln w="9525">
                <a:noFill/>
                <a:round/>
                <a:headEnd/>
                <a:tailEnd/>
              </a:ln>
            </p:spPr>
            <p:txBody>
              <a:bodyPr/>
              <a:lstStyle/>
              <a:p>
                <a:endParaRPr lang="en-GB"/>
              </a:p>
            </p:txBody>
          </p:sp>
          <p:sp>
            <p:nvSpPr>
              <p:cNvPr id="15401" name="Freeform 41"/>
              <p:cNvSpPr>
                <a:spLocks/>
              </p:cNvSpPr>
              <p:nvPr/>
            </p:nvSpPr>
            <p:spPr bwMode="auto">
              <a:xfrm>
                <a:off x="5013" y="3933"/>
                <a:ext cx="297" cy="355"/>
              </a:xfrm>
              <a:custGeom>
                <a:avLst/>
                <a:gdLst/>
                <a:ahLst/>
                <a:cxnLst>
                  <a:cxn ang="0">
                    <a:pos x="296" y="267"/>
                  </a:cxn>
                  <a:cxn ang="0">
                    <a:pos x="238" y="237"/>
                  </a:cxn>
                  <a:cxn ang="0">
                    <a:pos x="120" y="209"/>
                  </a:cxn>
                  <a:cxn ang="0">
                    <a:pos x="120" y="623"/>
                  </a:cxn>
                  <a:cxn ang="0">
                    <a:pos x="89" y="682"/>
                  </a:cxn>
                  <a:cxn ang="0">
                    <a:pos x="120" y="710"/>
                  </a:cxn>
                  <a:cxn ang="0">
                    <a:pos x="89" y="829"/>
                  </a:cxn>
                  <a:cxn ang="0">
                    <a:pos x="59" y="919"/>
                  </a:cxn>
                  <a:cxn ang="0">
                    <a:pos x="29" y="1126"/>
                  </a:cxn>
                  <a:cxn ang="0">
                    <a:pos x="0" y="1275"/>
                  </a:cxn>
                  <a:cxn ang="0">
                    <a:pos x="0" y="1332"/>
                  </a:cxn>
                  <a:cxn ang="0">
                    <a:pos x="89" y="1363"/>
                  </a:cxn>
                  <a:cxn ang="0">
                    <a:pos x="296" y="1393"/>
                  </a:cxn>
                  <a:cxn ang="0">
                    <a:pos x="357" y="1421"/>
                  </a:cxn>
                  <a:cxn ang="0">
                    <a:pos x="475" y="1275"/>
                  </a:cxn>
                  <a:cxn ang="0">
                    <a:pos x="503" y="1214"/>
                  </a:cxn>
                  <a:cxn ang="0">
                    <a:pos x="564" y="1184"/>
                  </a:cxn>
                  <a:cxn ang="0">
                    <a:pos x="712" y="1156"/>
                  </a:cxn>
                  <a:cxn ang="0">
                    <a:pos x="741" y="1096"/>
                  </a:cxn>
                  <a:cxn ang="0">
                    <a:pos x="771" y="1037"/>
                  </a:cxn>
                  <a:cxn ang="0">
                    <a:pos x="859" y="977"/>
                  </a:cxn>
                  <a:cxn ang="0">
                    <a:pos x="771" y="859"/>
                  </a:cxn>
                  <a:cxn ang="0">
                    <a:pos x="741" y="801"/>
                  </a:cxn>
                  <a:cxn ang="0">
                    <a:pos x="682" y="771"/>
                  </a:cxn>
                  <a:cxn ang="0">
                    <a:pos x="652" y="710"/>
                  </a:cxn>
                  <a:cxn ang="0">
                    <a:pos x="593" y="623"/>
                  </a:cxn>
                  <a:cxn ang="0">
                    <a:pos x="771" y="564"/>
                  </a:cxn>
                  <a:cxn ang="0">
                    <a:pos x="830" y="534"/>
                  </a:cxn>
                  <a:cxn ang="0">
                    <a:pos x="889" y="503"/>
                  </a:cxn>
                  <a:cxn ang="0">
                    <a:pos x="1007" y="473"/>
                  </a:cxn>
                  <a:cxn ang="0">
                    <a:pos x="1096" y="446"/>
                  </a:cxn>
                  <a:cxn ang="0">
                    <a:pos x="1156" y="416"/>
                  </a:cxn>
                  <a:cxn ang="0">
                    <a:pos x="1187" y="327"/>
                  </a:cxn>
                  <a:cxn ang="0">
                    <a:pos x="1126" y="355"/>
                  </a:cxn>
                  <a:cxn ang="0">
                    <a:pos x="1096" y="297"/>
                  </a:cxn>
                  <a:cxn ang="0">
                    <a:pos x="1126" y="267"/>
                  </a:cxn>
                  <a:cxn ang="0">
                    <a:pos x="1068" y="119"/>
                  </a:cxn>
                  <a:cxn ang="0">
                    <a:pos x="1037" y="30"/>
                  </a:cxn>
                  <a:cxn ang="0">
                    <a:pos x="977" y="0"/>
                  </a:cxn>
                  <a:cxn ang="0">
                    <a:pos x="889" y="60"/>
                  </a:cxn>
                  <a:cxn ang="0">
                    <a:pos x="800" y="119"/>
                  </a:cxn>
                  <a:cxn ang="0">
                    <a:pos x="741" y="148"/>
                  </a:cxn>
                  <a:cxn ang="0">
                    <a:pos x="652" y="209"/>
                  </a:cxn>
                  <a:cxn ang="0">
                    <a:pos x="621" y="237"/>
                  </a:cxn>
                  <a:cxn ang="0">
                    <a:pos x="503" y="327"/>
                  </a:cxn>
                  <a:cxn ang="0">
                    <a:pos x="445" y="355"/>
                  </a:cxn>
                  <a:cxn ang="0">
                    <a:pos x="357" y="327"/>
                  </a:cxn>
                </a:cxnLst>
                <a:rect l="0" t="0" r="r" b="b"/>
                <a:pathLst>
                  <a:path w="1187" h="1421">
                    <a:moveTo>
                      <a:pt x="296" y="297"/>
                    </a:moveTo>
                    <a:lnTo>
                      <a:pt x="296" y="267"/>
                    </a:lnTo>
                    <a:lnTo>
                      <a:pt x="238" y="267"/>
                    </a:lnTo>
                    <a:lnTo>
                      <a:pt x="238" y="237"/>
                    </a:lnTo>
                    <a:lnTo>
                      <a:pt x="207" y="209"/>
                    </a:lnTo>
                    <a:lnTo>
                      <a:pt x="120" y="209"/>
                    </a:lnTo>
                    <a:lnTo>
                      <a:pt x="120" y="327"/>
                    </a:lnTo>
                    <a:lnTo>
                      <a:pt x="120" y="623"/>
                    </a:lnTo>
                    <a:lnTo>
                      <a:pt x="120" y="682"/>
                    </a:lnTo>
                    <a:lnTo>
                      <a:pt x="89" y="682"/>
                    </a:lnTo>
                    <a:lnTo>
                      <a:pt x="89" y="710"/>
                    </a:lnTo>
                    <a:lnTo>
                      <a:pt x="120" y="710"/>
                    </a:lnTo>
                    <a:lnTo>
                      <a:pt x="120" y="801"/>
                    </a:lnTo>
                    <a:lnTo>
                      <a:pt x="89" y="829"/>
                    </a:lnTo>
                    <a:lnTo>
                      <a:pt x="89" y="889"/>
                    </a:lnTo>
                    <a:lnTo>
                      <a:pt x="59" y="919"/>
                    </a:lnTo>
                    <a:lnTo>
                      <a:pt x="59" y="1126"/>
                    </a:lnTo>
                    <a:lnTo>
                      <a:pt x="29" y="1126"/>
                    </a:lnTo>
                    <a:lnTo>
                      <a:pt x="29" y="1275"/>
                    </a:lnTo>
                    <a:lnTo>
                      <a:pt x="0" y="1275"/>
                    </a:lnTo>
                    <a:lnTo>
                      <a:pt x="29" y="1302"/>
                    </a:lnTo>
                    <a:lnTo>
                      <a:pt x="0" y="1332"/>
                    </a:lnTo>
                    <a:lnTo>
                      <a:pt x="0" y="1363"/>
                    </a:lnTo>
                    <a:lnTo>
                      <a:pt x="89" y="1363"/>
                    </a:lnTo>
                    <a:lnTo>
                      <a:pt x="207" y="1393"/>
                    </a:lnTo>
                    <a:lnTo>
                      <a:pt x="296" y="1393"/>
                    </a:lnTo>
                    <a:lnTo>
                      <a:pt x="327" y="1421"/>
                    </a:lnTo>
                    <a:lnTo>
                      <a:pt x="357" y="1421"/>
                    </a:lnTo>
                    <a:lnTo>
                      <a:pt x="357" y="1393"/>
                    </a:lnTo>
                    <a:lnTo>
                      <a:pt x="475" y="1275"/>
                    </a:lnTo>
                    <a:lnTo>
                      <a:pt x="475" y="1244"/>
                    </a:lnTo>
                    <a:lnTo>
                      <a:pt x="503" y="1214"/>
                    </a:lnTo>
                    <a:lnTo>
                      <a:pt x="503" y="1184"/>
                    </a:lnTo>
                    <a:lnTo>
                      <a:pt x="564" y="1184"/>
                    </a:lnTo>
                    <a:lnTo>
                      <a:pt x="593" y="1156"/>
                    </a:lnTo>
                    <a:lnTo>
                      <a:pt x="712" y="1156"/>
                    </a:lnTo>
                    <a:lnTo>
                      <a:pt x="741" y="1126"/>
                    </a:lnTo>
                    <a:lnTo>
                      <a:pt x="741" y="1096"/>
                    </a:lnTo>
                    <a:lnTo>
                      <a:pt x="771" y="1066"/>
                    </a:lnTo>
                    <a:lnTo>
                      <a:pt x="771" y="1037"/>
                    </a:lnTo>
                    <a:lnTo>
                      <a:pt x="830" y="977"/>
                    </a:lnTo>
                    <a:lnTo>
                      <a:pt x="859" y="977"/>
                    </a:lnTo>
                    <a:lnTo>
                      <a:pt x="800" y="919"/>
                    </a:lnTo>
                    <a:lnTo>
                      <a:pt x="771" y="859"/>
                    </a:lnTo>
                    <a:lnTo>
                      <a:pt x="741" y="829"/>
                    </a:lnTo>
                    <a:lnTo>
                      <a:pt x="741" y="801"/>
                    </a:lnTo>
                    <a:lnTo>
                      <a:pt x="712" y="771"/>
                    </a:lnTo>
                    <a:lnTo>
                      <a:pt x="682" y="771"/>
                    </a:lnTo>
                    <a:lnTo>
                      <a:pt x="652" y="741"/>
                    </a:lnTo>
                    <a:lnTo>
                      <a:pt x="652" y="710"/>
                    </a:lnTo>
                    <a:lnTo>
                      <a:pt x="564" y="623"/>
                    </a:lnTo>
                    <a:lnTo>
                      <a:pt x="593" y="623"/>
                    </a:lnTo>
                    <a:lnTo>
                      <a:pt x="621" y="592"/>
                    </a:lnTo>
                    <a:lnTo>
                      <a:pt x="771" y="564"/>
                    </a:lnTo>
                    <a:lnTo>
                      <a:pt x="800" y="564"/>
                    </a:lnTo>
                    <a:lnTo>
                      <a:pt x="830" y="534"/>
                    </a:lnTo>
                    <a:lnTo>
                      <a:pt x="889" y="534"/>
                    </a:lnTo>
                    <a:lnTo>
                      <a:pt x="889" y="503"/>
                    </a:lnTo>
                    <a:lnTo>
                      <a:pt x="977" y="503"/>
                    </a:lnTo>
                    <a:lnTo>
                      <a:pt x="1007" y="473"/>
                    </a:lnTo>
                    <a:lnTo>
                      <a:pt x="1068" y="473"/>
                    </a:lnTo>
                    <a:lnTo>
                      <a:pt x="1096" y="446"/>
                    </a:lnTo>
                    <a:lnTo>
                      <a:pt x="1126" y="446"/>
                    </a:lnTo>
                    <a:lnTo>
                      <a:pt x="1156" y="416"/>
                    </a:lnTo>
                    <a:lnTo>
                      <a:pt x="1187" y="385"/>
                    </a:lnTo>
                    <a:lnTo>
                      <a:pt x="1187" y="327"/>
                    </a:lnTo>
                    <a:lnTo>
                      <a:pt x="1156" y="327"/>
                    </a:lnTo>
                    <a:lnTo>
                      <a:pt x="1126" y="355"/>
                    </a:lnTo>
                    <a:lnTo>
                      <a:pt x="1126" y="327"/>
                    </a:lnTo>
                    <a:lnTo>
                      <a:pt x="1096" y="297"/>
                    </a:lnTo>
                    <a:lnTo>
                      <a:pt x="1126" y="297"/>
                    </a:lnTo>
                    <a:lnTo>
                      <a:pt x="1126" y="267"/>
                    </a:lnTo>
                    <a:lnTo>
                      <a:pt x="1096" y="209"/>
                    </a:lnTo>
                    <a:lnTo>
                      <a:pt x="1068" y="119"/>
                    </a:lnTo>
                    <a:lnTo>
                      <a:pt x="1037" y="90"/>
                    </a:lnTo>
                    <a:lnTo>
                      <a:pt x="1037" y="30"/>
                    </a:lnTo>
                    <a:lnTo>
                      <a:pt x="1007" y="0"/>
                    </a:lnTo>
                    <a:lnTo>
                      <a:pt x="977" y="0"/>
                    </a:lnTo>
                    <a:lnTo>
                      <a:pt x="919" y="60"/>
                    </a:lnTo>
                    <a:lnTo>
                      <a:pt x="889" y="60"/>
                    </a:lnTo>
                    <a:lnTo>
                      <a:pt x="859" y="90"/>
                    </a:lnTo>
                    <a:lnTo>
                      <a:pt x="800" y="119"/>
                    </a:lnTo>
                    <a:lnTo>
                      <a:pt x="771" y="148"/>
                    </a:lnTo>
                    <a:lnTo>
                      <a:pt x="741" y="148"/>
                    </a:lnTo>
                    <a:lnTo>
                      <a:pt x="712" y="178"/>
                    </a:lnTo>
                    <a:lnTo>
                      <a:pt x="652" y="209"/>
                    </a:lnTo>
                    <a:lnTo>
                      <a:pt x="652" y="237"/>
                    </a:lnTo>
                    <a:lnTo>
                      <a:pt x="621" y="237"/>
                    </a:lnTo>
                    <a:lnTo>
                      <a:pt x="534" y="327"/>
                    </a:lnTo>
                    <a:lnTo>
                      <a:pt x="503" y="327"/>
                    </a:lnTo>
                    <a:lnTo>
                      <a:pt x="475" y="355"/>
                    </a:lnTo>
                    <a:lnTo>
                      <a:pt x="445" y="355"/>
                    </a:lnTo>
                    <a:lnTo>
                      <a:pt x="414" y="327"/>
                    </a:lnTo>
                    <a:lnTo>
                      <a:pt x="357" y="327"/>
                    </a:lnTo>
                    <a:lnTo>
                      <a:pt x="296" y="297"/>
                    </a:lnTo>
                    <a:close/>
                  </a:path>
                </a:pathLst>
              </a:custGeom>
              <a:solidFill>
                <a:srgbClr val="FECC2E"/>
              </a:solidFill>
              <a:ln w="9525">
                <a:noFill/>
                <a:round/>
                <a:headEnd/>
                <a:tailEnd/>
              </a:ln>
            </p:spPr>
            <p:txBody>
              <a:bodyPr/>
              <a:lstStyle/>
              <a:p>
                <a:endParaRPr lang="en-GB"/>
              </a:p>
            </p:txBody>
          </p:sp>
          <p:sp>
            <p:nvSpPr>
              <p:cNvPr id="15402" name="Freeform 42"/>
              <p:cNvSpPr>
                <a:spLocks/>
              </p:cNvSpPr>
              <p:nvPr/>
            </p:nvSpPr>
            <p:spPr bwMode="auto">
              <a:xfrm>
                <a:off x="4954" y="3940"/>
                <a:ext cx="89" cy="318"/>
              </a:xfrm>
              <a:custGeom>
                <a:avLst/>
                <a:gdLst/>
                <a:ahLst/>
                <a:cxnLst>
                  <a:cxn ang="0">
                    <a:pos x="326" y="0"/>
                  </a:cxn>
                  <a:cxn ang="0">
                    <a:pos x="296" y="60"/>
                  </a:cxn>
                  <a:cxn ang="0">
                    <a:pos x="207" y="118"/>
                  </a:cxn>
                  <a:cxn ang="0">
                    <a:pos x="177" y="179"/>
                  </a:cxn>
                  <a:cxn ang="0">
                    <a:pos x="148" y="355"/>
                  </a:cxn>
                  <a:cxn ang="0">
                    <a:pos x="119" y="473"/>
                  </a:cxn>
                  <a:cxn ang="0">
                    <a:pos x="89" y="534"/>
                  </a:cxn>
                  <a:cxn ang="0">
                    <a:pos x="89" y="562"/>
                  </a:cxn>
                  <a:cxn ang="0">
                    <a:pos x="59" y="593"/>
                  </a:cxn>
                  <a:cxn ang="0">
                    <a:pos x="29" y="652"/>
                  </a:cxn>
                  <a:cxn ang="0">
                    <a:pos x="0" y="711"/>
                  </a:cxn>
                  <a:cxn ang="0">
                    <a:pos x="29" y="771"/>
                  </a:cxn>
                  <a:cxn ang="0">
                    <a:pos x="89" y="859"/>
                  </a:cxn>
                  <a:cxn ang="0">
                    <a:pos x="119" y="947"/>
                  </a:cxn>
                  <a:cxn ang="0">
                    <a:pos x="148" y="1007"/>
                  </a:cxn>
                  <a:cxn ang="0">
                    <a:pos x="177" y="1066"/>
                  </a:cxn>
                  <a:cxn ang="0">
                    <a:pos x="207" y="1154"/>
                  </a:cxn>
                  <a:cxn ang="0">
                    <a:pos x="237" y="1272"/>
                  </a:cxn>
                  <a:cxn ang="0">
                    <a:pos x="266" y="1245"/>
                  </a:cxn>
                  <a:cxn ang="0">
                    <a:pos x="296" y="1096"/>
                  </a:cxn>
                  <a:cxn ang="0">
                    <a:pos x="326" y="859"/>
                  </a:cxn>
                  <a:cxn ang="0">
                    <a:pos x="357" y="771"/>
                  </a:cxn>
                  <a:cxn ang="0">
                    <a:pos x="326" y="680"/>
                  </a:cxn>
                  <a:cxn ang="0">
                    <a:pos x="357" y="652"/>
                  </a:cxn>
                  <a:cxn ang="0">
                    <a:pos x="326" y="593"/>
                  </a:cxn>
                  <a:cxn ang="0">
                    <a:pos x="296" y="622"/>
                  </a:cxn>
                  <a:cxn ang="0">
                    <a:pos x="207" y="652"/>
                  </a:cxn>
                  <a:cxn ang="0">
                    <a:pos x="207" y="593"/>
                  </a:cxn>
                  <a:cxn ang="0">
                    <a:pos x="237" y="534"/>
                  </a:cxn>
                  <a:cxn ang="0">
                    <a:pos x="237" y="473"/>
                  </a:cxn>
                  <a:cxn ang="0">
                    <a:pos x="207" y="386"/>
                  </a:cxn>
                  <a:cxn ang="0">
                    <a:pos x="207" y="355"/>
                  </a:cxn>
                  <a:cxn ang="0">
                    <a:pos x="237" y="267"/>
                  </a:cxn>
                  <a:cxn ang="0">
                    <a:pos x="266" y="237"/>
                  </a:cxn>
                  <a:cxn ang="0">
                    <a:pos x="357" y="297"/>
                  </a:cxn>
                  <a:cxn ang="0">
                    <a:pos x="357" y="0"/>
                  </a:cxn>
                </a:cxnLst>
                <a:rect l="0" t="0" r="r" b="b"/>
                <a:pathLst>
                  <a:path w="357" h="1272">
                    <a:moveTo>
                      <a:pt x="357" y="0"/>
                    </a:moveTo>
                    <a:lnTo>
                      <a:pt x="326" y="0"/>
                    </a:lnTo>
                    <a:lnTo>
                      <a:pt x="326" y="30"/>
                    </a:lnTo>
                    <a:lnTo>
                      <a:pt x="296" y="60"/>
                    </a:lnTo>
                    <a:lnTo>
                      <a:pt x="207" y="60"/>
                    </a:lnTo>
                    <a:lnTo>
                      <a:pt x="207" y="118"/>
                    </a:lnTo>
                    <a:lnTo>
                      <a:pt x="177" y="148"/>
                    </a:lnTo>
                    <a:lnTo>
                      <a:pt x="177" y="179"/>
                    </a:lnTo>
                    <a:lnTo>
                      <a:pt x="148" y="207"/>
                    </a:lnTo>
                    <a:lnTo>
                      <a:pt x="148" y="355"/>
                    </a:lnTo>
                    <a:lnTo>
                      <a:pt x="119" y="386"/>
                    </a:lnTo>
                    <a:lnTo>
                      <a:pt x="119" y="473"/>
                    </a:lnTo>
                    <a:lnTo>
                      <a:pt x="89" y="473"/>
                    </a:lnTo>
                    <a:lnTo>
                      <a:pt x="89" y="534"/>
                    </a:lnTo>
                    <a:lnTo>
                      <a:pt x="59" y="562"/>
                    </a:lnTo>
                    <a:lnTo>
                      <a:pt x="89" y="562"/>
                    </a:lnTo>
                    <a:lnTo>
                      <a:pt x="89" y="593"/>
                    </a:lnTo>
                    <a:lnTo>
                      <a:pt x="59" y="593"/>
                    </a:lnTo>
                    <a:lnTo>
                      <a:pt x="29" y="622"/>
                    </a:lnTo>
                    <a:lnTo>
                      <a:pt x="29" y="652"/>
                    </a:lnTo>
                    <a:lnTo>
                      <a:pt x="0" y="680"/>
                    </a:lnTo>
                    <a:lnTo>
                      <a:pt x="0" y="711"/>
                    </a:lnTo>
                    <a:lnTo>
                      <a:pt x="29" y="741"/>
                    </a:lnTo>
                    <a:lnTo>
                      <a:pt x="29" y="771"/>
                    </a:lnTo>
                    <a:lnTo>
                      <a:pt x="59" y="799"/>
                    </a:lnTo>
                    <a:lnTo>
                      <a:pt x="89" y="859"/>
                    </a:lnTo>
                    <a:lnTo>
                      <a:pt x="89" y="918"/>
                    </a:lnTo>
                    <a:lnTo>
                      <a:pt x="119" y="947"/>
                    </a:lnTo>
                    <a:lnTo>
                      <a:pt x="119" y="977"/>
                    </a:lnTo>
                    <a:lnTo>
                      <a:pt x="148" y="1007"/>
                    </a:lnTo>
                    <a:lnTo>
                      <a:pt x="148" y="1066"/>
                    </a:lnTo>
                    <a:lnTo>
                      <a:pt x="177" y="1066"/>
                    </a:lnTo>
                    <a:lnTo>
                      <a:pt x="177" y="1126"/>
                    </a:lnTo>
                    <a:lnTo>
                      <a:pt x="207" y="1154"/>
                    </a:lnTo>
                    <a:lnTo>
                      <a:pt x="207" y="1245"/>
                    </a:lnTo>
                    <a:lnTo>
                      <a:pt x="237" y="1272"/>
                    </a:lnTo>
                    <a:lnTo>
                      <a:pt x="237" y="1245"/>
                    </a:lnTo>
                    <a:lnTo>
                      <a:pt x="266" y="1245"/>
                    </a:lnTo>
                    <a:lnTo>
                      <a:pt x="266" y="1096"/>
                    </a:lnTo>
                    <a:lnTo>
                      <a:pt x="296" y="1096"/>
                    </a:lnTo>
                    <a:lnTo>
                      <a:pt x="296" y="889"/>
                    </a:lnTo>
                    <a:lnTo>
                      <a:pt x="326" y="859"/>
                    </a:lnTo>
                    <a:lnTo>
                      <a:pt x="326" y="799"/>
                    </a:lnTo>
                    <a:lnTo>
                      <a:pt x="357" y="771"/>
                    </a:lnTo>
                    <a:lnTo>
                      <a:pt x="357" y="680"/>
                    </a:lnTo>
                    <a:lnTo>
                      <a:pt x="326" y="680"/>
                    </a:lnTo>
                    <a:lnTo>
                      <a:pt x="326" y="652"/>
                    </a:lnTo>
                    <a:lnTo>
                      <a:pt x="357" y="652"/>
                    </a:lnTo>
                    <a:lnTo>
                      <a:pt x="357" y="593"/>
                    </a:lnTo>
                    <a:lnTo>
                      <a:pt x="326" y="593"/>
                    </a:lnTo>
                    <a:lnTo>
                      <a:pt x="326" y="622"/>
                    </a:lnTo>
                    <a:lnTo>
                      <a:pt x="296" y="622"/>
                    </a:lnTo>
                    <a:lnTo>
                      <a:pt x="266" y="652"/>
                    </a:lnTo>
                    <a:lnTo>
                      <a:pt x="207" y="652"/>
                    </a:lnTo>
                    <a:lnTo>
                      <a:pt x="177" y="622"/>
                    </a:lnTo>
                    <a:lnTo>
                      <a:pt x="207" y="593"/>
                    </a:lnTo>
                    <a:lnTo>
                      <a:pt x="207" y="534"/>
                    </a:lnTo>
                    <a:lnTo>
                      <a:pt x="237" y="534"/>
                    </a:lnTo>
                    <a:lnTo>
                      <a:pt x="266" y="504"/>
                    </a:lnTo>
                    <a:lnTo>
                      <a:pt x="237" y="473"/>
                    </a:lnTo>
                    <a:lnTo>
                      <a:pt x="207" y="473"/>
                    </a:lnTo>
                    <a:lnTo>
                      <a:pt x="207" y="386"/>
                    </a:lnTo>
                    <a:lnTo>
                      <a:pt x="177" y="355"/>
                    </a:lnTo>
                    <a:lnTo>
                      <a:pt x="207" y="355"/>
                    </a:lnTo>
                    <a:lnTo>
                      <a:pt x="207" y="297"/>
                    </a:lnTo>
                    <a:lnTo>
                      <a:pt x="237" y="267"/>
                    </a:lnTo>
                    <a:lnTo>
                      <a:pt x="237" y="237"/>
                    </a:lnTo>
                    <a:lnTo>
                      <a:pt x="266" y="237"/>
                    </a:lnTo>
                    <a:lnTo>
                      <a:pt x="326" y="297"/>
                    </a:lnTo>
                    <a:lnTo>
                      <a:pt x="357" y="297"/>
                    </a:lnTo>
                    <a:lnTo>
                      <a:pt x="357" y="179"/>
                    </a:lnTo>
                    <a:lnTo>
                      <a:pt x="357" y="0"/>
                    </a:lnTo>
                    <a:close/>
                  </a:path>
                </a:pathLst>
              </a:custGeom>
              <a:solidFill>
                <a:srgbClr val="B28665"/>
              </a:solidFill>
              <a:ln w="9525">
                <a:noFill/>
                <a:round/>
                <a:headEnd/>
                <a:tailEnd/>
              </a:ln>
            </p:spPr>
            <p:txBody>
              <a:bodyPr/>
              <a:lstStyle/>
              <a:p>
                <a:endParaRPr lang="en-GB"/>
              </a:p>
            </p:txBody>
          </p:sp>
          <p:sp>
            <p:nvSpPr>
              <p:cNvPr id="15403" name="Freeform 43"/>
              <p:cNvSpPr>
                <a:spLocks/>
              </p:cNvSpPr>
              <p:nvPr/>
            </p:nvSpPr>
            <p:spPr bwMode="auto">
              <a:xfrm>
                <a:off x="4998" y="3999"/>
                <a:ext cx="45" cy="104"/>
              </a:xfrm>
              <a:custGeom>
                <a:avLst/>
                <a:gdLst/>
                <a:ahLst/>
                <a:cxnLst>
                  <a:cxn ang="0">
                    <a:pos x="30" y="60"/>
                  </a:cxn>
                  <a:cxn ang="0">
                    <a:pos x="30" y="118"/>
                  </a:cxn>
                  <a:cxn ang="0">
                    <a:pos x="0" y="118"/>
                  </a:cxn>
                  <a:cxn ang="0">
                    <a:pos x="30" y="149"/>
                  </a:cxn>
                  <a:cxn ang="0">
                    <a:pos x="30" y="236"/>
                  </a:cxn>
                  <a:cxn ang="0">
                    <a:pos x="60" y="236"/>
                  </a:cxn>
                  <a:cxn ang="0">
                    <a:pos x="89" y="267"/>
                  </a:cxn>
                  <a:cxn ang="0">
                    <a:pos x="60" y="297"/>
                  </a:cxn>
                  <a:cxn ang="0">
                    <a:pos x="30" y="297"/>
                  </a:cxn>
                  <a:cxn ang="0">
                    <a:pos x="30" y="356"/>
                  </a:cxn>
                  <a:cxn ang="0">
                    <a:pos x="0" y="385"/>
                  </a:cxn>
                  <a:cxn ang="0">
                    <a:pos x="30" y="415"/>
                  </a:cxn>
                  <a:cxn ang="0">
                    <a:pos x="89" y="415"/>
                  </a:cxn>
                  <a:cxn ang="0">
                    <a:pos x="119" y="385"/>
                  </a:cxn>
                  <a:cxn ang="0">
                    <a:pos x="149" y="385"/>
                  </a:cxn>
                  <a:cxn ang="0">
                    <a:pos x="149" y="356"/>
                  </a:cxn>
                  <a:cxn ang="0">
                    <a:pos x="180" y="356"/>
                  </a:cxn>
                  <a:cxn ang="0">
                    <a:pos x="180" y="60"/>
                  </a:cxn>
                  <a:cxn ang="0">
                    <a:pos x="149" y="60"/>
                  </a:cxn>
                  <a:cxn ang="0">
                    <a:pos x="89" y="0"/>
                  </a:cxn>
                  <a:cxn ang="0">
                    <a:pos x="60" y="0"/>
                  </a:cxn>
                  <a:cxn ang="0">
                    <a:pos x="60" y="30"/>
                  </a:cxn>
                  <a:cxn ang="0">
                    <a:pos x="30" y="60"/>
                  </a:cxn>
                </a:cxnLst>
                <a:rect l="0" t="0" r="r" b="b"/>
                <a:pathLst>
                  <a:path w="180" h="415">
                    <a:moveTo>
                      <a:pt x="30" y="60"/>
                    </a:moveTo>
                    <a:lnTo>
                      <a:pt x="30" y="118"/>
                    </a:lnTo>
                    <a:lnTo>
                      <a:pt x="0" y="118"/>
                    </a:lnTo>
                    <a:lnTo>
                      <a:pt x="30" y="149"/>
                    </a:lnTo>
                    <a:lnTo>
                      <a:pt x="30" y="236"/>
                    </a:lnTo>
                    <a:lnTo>
                      <a:pt x="60" y="236"/>
                    </a:lnTo>
                    <a:lnTo>
                      <a:pt x="89" y="267"/>
                    </a:lnTo>
                    <a:lnTo>
                      <a:pt x="60" y="297"/>
                    </a:lnTo>
                    <a:lnTo>
                      <a:pt x="30" y="297"/>
                    </a:lnTo>
                    <a:lnTo>
                      <a:pt x="30" y="356"/>
                    </a:lnTo>
                    <a:lnTo>
                      <a:pt x="0" y="385"/>
                    </a:lnTo>
                    <a:lnTo>
                      <a:pt x="30" y="415"/>
                    </a:lnTo>
                    <a:lnTo>
                      <a:pt x="89" y="415"/>
                    </a:lnTo>
                    <a:lnTo>
                      <a:pt x="119" y="385"/>
                    </a:lnTo>
                    <a:lnTo>
                      <a:pt x="149" y="385"/>
                    </a:lnTo>
                    <a:lnTo>
                      <a:pt x="149" y="356"/>
                    </a:lnTo>
                    <a:lnTo>
                      <a:pt x="180" y="356"/>
                    </a:lnTo>
                    <a:lnTo>
                      <a:pt x="180" y="60"/>
                    </a:lnTo>
                    <a:lnTo>
                      <a:pt x="149" y="60"/>
                    </a:lnTo>
                    <a:lnTo>
                      <a:pt x="89" y="0"/>
                    </a:lnTo>
                    <a:lnTo>
                      <a:pt x="60" y="0"/>
                    </a:lnTo>
                    <a:lnTo>
                      <a:pt x="60" y="30"/>
                    </a:lnTo>
                    <a:lnTo>
                      <a:pt x="30" y="60"/>
                    </a:lnTo>
                    <a:close/>
                  </a:path>
                </a:pathLst>
              </a:custGeom>
              <a:solidFill>
                <a:srgbClr val="7FC543"/>
              </a:solidFill>
              <a:ln w="9525">
                <a:noFill/>
                <a:round/>
                <a:headEnd/>
                <a:tailEnd/>
              </a:ln>
            </p:spPr>
            <p:txBody>
              <a:bodyPr/>
              <a:lstStyle/>
              <a:p>
                <a:endParaRPr lang="en-GB"/>
              </a:p>
            </p:txBody>
          </p:sp>
          <p:sp>
            <p:nvSpPr>
              <p:cNvPr id="15404" name="Rectangle 44"/>
              <p:cNvSpPr>
                <a:spLocks noChangeArrowheads="1"/>
              </p:cNvSpPr>
              <p:nvPr/>
            </p:nvSpPr>
            <p:spPr bwMode="auto">
              <a:xfrm>
                <a:off x="4969" y="4081"/>
                <a:ext cx="7" cy="7"/>
              </a:xfrm>
              <a:prstGeom prst="rect">
                <a:avLst/>
              </a:prstGeom>
              <a:solidFill>
                <a:srgbClr val="7FC543"/>
              </a:solidFill>
              <a:ln w="9525">
                <a:noFill/>
                <a:miter lim="800000"/>
                <a:headEnd/>
                <a:tailEnd/>
              </a:ln>
            </p:spPr>
            <p:txBody>
              <a:bodyPr/>
              <a:lstStyle/>
              <a:p>
                <a:endParaRPr lang="en-GB"/>
              </a:p>
            </p:txBody>
          </p:sp>
          <p:sp>
            <p:nvSpPr>
              <p:cNvPr id="15405" name="Freeform 45"/>
              <p:cNvSpPr>
                <a:spLocks/>
              </p:cNvSpPr>
              <p:nvPr/>
            </p:nvSpPr>
            <p:spPr bwMode="auto">
              <a:xfrm>
                <a:off x="4784" y="4088"/>
                <a:ext cx="7" cy="8"/>
              </a:xfrm>
              <a:custGeom>
                <a:avLst/>
                <a:gdLst/>
                <a:ahLst/>
                <a:cxnLst>
                  <a:cxn ang="0">
                    <a:pos x="27" y="0"/>
                  </a:cxn>
                  <a:cxn ang="0">
                    <a:pos x="0" y="0"/>
                  </a:cxn>
                  <a:cxn ang="0">
                    <a:pos x="27" y="29"/>
                  </a:cxn>
                  <a:cxn ang="0">
                    <a:pos x="27" y="0"/>
                  </a:cxn>
                </a:cxnLst>
                <a:rect l="0" t="0" r="r" b="b"/>
                <a:pathLst>
                  <a:path w="27" h="29">
                    <a:moveTo>
                      <a:pt x="27" y="0"/>
                    </a:moveTo>
                    <a:lnTo>
                      <a:pt x="0" y="0"/>
                    </a:lnTo>
                    <a:lnTo>
                      <a:pt x="27" y="29"/>
                    </a:lnTo>
                    <a:lnTo>
                      <a:pt x="27" y="0"/>
                    </a:lnTo>
                    <a:close/>
                  </a:path>
                </a:pathLst>
              </a:custGeom>
              <a:solidFill>
                <a:srgbClr val="7FC543"/>
              </a:solidFill>
              <a:ln w="9525">
                <a:noFill/>
                <a:round/>
                <a:headEnd/>
                <a:tailEnd/>
              </a:ln>
            </p:spPr>
            <p:txBody>
              <a:bodyPr/>
              <a:lstStyle/>
              <a:p>
                <a:endParaRPr lang="en-GB"/>
              </a:p>
            </p:txBody>
          </p:sp>
          <p:sp>
            <p:nvSpPr>
              <p:cNvPr id="15406" name="Freeform 46"/>
              <p:cNvSpPr>
                <a:spLocks/>
              </p:cNvSpPr>
              <p:nvPr/>
            </p:nvSpPr>
            <p:spPr bwMode="auto">
              <a:xfrm>
                <a:off x="5006" y="4037"/>
                <a:ext cx="763" cy="310"/>
              </a:xfrm>
              <a:custGeom>
                <a:avLst/>
                <a:gdLst/>
                <a:ahLst/>
                <a:cxnLst>
                  <a:cxn ang="0">
                    <a:pos x="505" y="859"/>
                  </a:cxn>
                  <a:cxn ang="0">
                    <a:pos x="387" y="1005"/>
                  </a:cxn>
                  <a:cxn ang="0">
                    <a:pos x="326" y="977"/>
                  </a:cxn>
                  <a:cxn ang="0">
                    <a:pos x="119" y="947"/>
                  </a:cxn>
                  <a:cxn ang="0">
                    <a:pos x="30" y="1123"/>
                  </a:cxn>
                  <a:cxn ang="0">
                    <a:pos x="0" y="1184"/>
                  </a:cxn>
                  <a:cxn ang="0">
                    <a:pos x="0" y="1242"/>
                  </a:cxn>
                  <a:cxn ang="0">
                    <a:pos x="3053" y="1005"/>
                  </a:cxn>
                  <a:cxn ang="0">
                    <a:pos x="2786" y="916"/>
                  </a:cxn>
                  <a:cxn ang="0">
                    <a:pos x="2548" y="710"/>
                  </a:cxn>
                  <a:cxn ang="0">
                    <a:pos x="2461" y="650"/>
                  </a:cxn>
                  <a:cxn ang="0">
                    <a:pos x="2402" y="621"/>
                  </a:cxn>
                  <a:cxn ang="0">
                    <a:pos x="2283" y="532"/>
                  </a:cxn>
                  <a:cxn ang="0">
                    <a:pos x="2193" y="443"/>
                  </a:cxn>
                  <a:cxn ang="0">
                    <a:pos x="2046" y="355"/>
                  </a:cxn>
                  <a:cxn ang="0">
                    <a:pos x="1986" y="325"/>
                  </a:cxn>
                  <a:cxn ang="0">
                    <a:pos x="1897" y="266"/>
                  </a:cxn>
                  <a:cxn ang="0">
                    <a:pos x="1809" y="207"/>
                  </a:cxn>
                  <a:cxn ang="0">
                    <a:pos x="1719" y="148"/>
                  </a:cxn>
                  <a:cxn ang="0">
                    <a:pos x="1481" y="57"/>
                  </a:cxn>
                  <a:cxn ang="0">
                    <a:pos x="1305" y="30"/>
                  </a:cxn>
                  <a:cxn ang="0">
                    <a:pos x="1186" y="0"/>
                  </a:cxn>
                  <a:cxn ang="0">
                    <a:pos x="1126" y="30"/>
                  </a:cxn>
                  <a:cxn ang="0">
                    <a:pos x="1037" y="57"/>
                  </a:cxn>
                  <a:cxn ang="0">
                    <a:pos x="919" y="87"/>
                  </a:cxn>
                  <a:cxn ang="0">
                    <a:pos x="860" y="118"/>
                  </a:cxn>
                  <a:cxn ang="0">
                    <a:pos x="801" y="148"/>
                  </a:cxn>
                  <a:cxn ang="0">
                    <a:pos x="623" y="207"/>
                  </a:cxn>
                  <a:cxn ang="0">
                    <a:pos x="682" y="294"/>
                  </a:cxn>
                  <a:cxn ang="0">
                    <a:pos x="712" y="355"/>
                  </a:cxn>
                  <a:cxn ang="0">
                    <a:pos x="771" y="385"/>
                  </a:cxn>
                  <a:cxn ang="0">
                    <a:pos x="801" y="443"/>
                  </a:cxn>
                  <a:cxn ang="0">
                    <a:pos x="889" y="561"/>
                  </a:cxn>
                  <a:cxn ang="0">
                    <a:pos x="801" y="621"/>
                  </a:cxn>
                  <a:cxn ang="0">
                    <a:pos x="771" y="680"/>
                  </a:cxn>
                  <a:cxn ang="0">
                    <a:pos x="742" y="740"/>
                  </a:cxn>
                  <a:cxn ang="0">
                    <a:pos x="594" y="768"/>
                  </a:cxn>
                  <a:cxn ang="0">
                    <a:pos x="533" y="798"/>
                  </a:cxn>
                </a:cxnLst>
                <a:rect l="0" t="0" r="r" b="b"/>
                <a:pathLst>
                  <a:path w="3053" h="1242">
                    <a:moveTo>
                      <a:pt x="505" y="828"/>
                    </a:moveTo>
                    <a:lnTo>
                      <a:pt x="505" y="859"/>
                    </a:lnTo>
                    <a:lnTo>
                      <a:pt x="387" y="977"/>
                    </a:lnTo>
                    <a:lnTo>
                      <a:pt x="387" y="1005"/>
                    </a:lnTo>
                    <a:lnTo>
                      <a:pt x="357" y="1005"/>
                    </a:lnTo>
                    <a:lnTo>
                      <a:pt x="326" y="977"/>
                    </a:lnTo>
                    <a:lnTo>
                      <a:pt x="237" y="977"/>
                    </a:lnTo>
                    <a:lnTo>
                      <a:pt x="119" y="947"/>
                    </a:lnTo>
                    <a:lnTo>
                      <a:pt x="30" y="947"/>
                    </a:lnTo>
                    <a:lnTo>
                      <a:pt x="30" y="1123"/>
                    </a:lnTo>
                    <a:lnTo>
                      <a:pt x="0" y="1154"/>
                    </a:lnTo>
                    <a:lnTo>
                      <a:pt x="0" y="1184"/>
                    </a:lnTo>
                    <a:lnTo>
                      <a:pt x="30" y="1214"/>
                    </a:lnTo>
                    <a:lnTo>
                      <a:pt x="0" y="1242"/>
                    </a:lnTo>
                    <a:lnTo>
                      <a:pt x="3053" y="1242"/>
                    </a:lnTo>
                    <a:lnTo>
                      <a:pt x="3053" y="1005"/>
                    </a:lnTo>
                    <a:lnTo>
                      <a:pt x="2874" y="1005"/>
                    </a:lnTo>
                    <a:lnTo>
                      <a:pt x="2786" y="916"/>
                    </a:lnTo>
                    <a:lnTo>
                      <a:pt x="2727" y="886"/>
                    </a:lnTo>
                    <a:lnTo>
                      <a:pt x="2548" y="710"/>
                    </a:lnTo>
                    <a:lnTo>
                      <a:pt x="2518" y="710"/>
                    </a:lnTo>
                    <a:lnTo>
                      <a:pt x="2461" y="650"/>
                    </a:lnTo>
                    <a:lnTo>
                      <a:pt x="2430" y="650"/>
                    </a:lnTo>
                    <a:lnTo>
                      <a:pt x="2402" y="621"/>
                    </a:lnTo>
                    <a:lnTo>
                      <a:pt x="2341" y="591"/>
                    </a:lnTo>
                    <a:lnTo>
                      <a:pt x="2283" y="532"/>
                    </a:lnTo>
                    <a:lnTo>
                      <a:pt x="2223" y="503"/>
                    </a:lnTo>
                    <a:lnTo>
                      <a:pt x="2193" y="443"/>
                    </a:lnTo>
                    <a:lnTo>
                      <a:pt x="2165" y="413"/>
                    </a:lnTo>
                    <a:lnTo>
                      <a:pt x="2046" y="355"/>
                    </a:lnTo>
                    <a:lnTo>
                      <a:pt x="2016" y="325"/>
                    </a:lnTo>
                    <a:lnTo>
                      <a:pt x="1986" y="325"/>
                    </a:lnTo>
                    <a:lnTo>
                      <a:pt x="1927" y="294"/>
                    </a:lnTo>
                    <a:lnTo>
                      <a:pt x="1897" y="266"/>
                    </a:lnTo>
                    <a:lnTo>
                      <a:pt x="1867" y="266"/>
                    </a:lnTo>
                    <a:lnTo>
                      <a:pt x="1809" y="207"/>
                    </a:lnTo>
                    <a:lnTo>
                      <a:pt x="1749" y="176"/>
                    </a:lnTo>
                    <a:lnTo>
                      <a:pt x="1719" y="148"/>
                    </a:lnTo>
                    <a:lnTo>
                      <a:pt x="1542" y="57"/>
                    </a:lnTo>
                    <a:lnTo>
                      <a:pt x="1481" y="57"/>
                    </a:lnTo>
                    <a:lnTo>
                      <a:pt x="1424" y="30"/>
                    </a:lnTo>
                    <a:lnTo>
                      <a:pt x="1305" y="30"/>
                    </a:lnTo>
                    <a:lnTo>
                      <a:pt x="1274" y="0"/>
                    </a:lnTo>
                    <a:lnTo>
                      <a:pt x="1186" y="0"/>
                    </a:lnTo>
                    <a:lnTo>
                      <a:pt x="1156" y="30"/>
                    </a:lnTo>
                    <a:lnTo>
                      <a:pt x="1126" y="30"/>
                    </a:lnTo>
                    <a:lnTo>
                      <a:pt x="1098" y="57"/>
                    </a:lnTo>
                    <a:lnTo>
                      <a:pt x="1037" y="57"/>
                    </a:lnTo>
                    <a:lnTo>
                      <a:pt x="1007" y="87"/>
                    </a:lnTo>
                    <a:lnTo>
                      <a:pt x="919" y="87"/>
                    </a:lnTo>
                    <a:lnTo>
                      <a:pt x="919" y="118"/>
                    </a:lnTo>
                    <a:lnTo>
                      <a:pt x="860" y="118"/>
                    </a:lnTo>
                    <a:lnTo>
                      <a:pt x="830" y="148"/>
                    </a:lnTo>
                    <a:lnTo>
                      <a:pt x="801" y="148"/>
                    </a:lnTo>
                    <a:lnTo>
                      <a:pt x="651" y="176"/>
                    </a:lnTo>
                    <a:lnTo>
                      <a:pt x="623" y="207"/>
                    </a:lnTo>
                    <a:lnTo>
                      <a:pt x="594" y="207"/>
                    </a:lnTo>
                    <a:lnTo>
                      <a:pt x="682" y="294"/>
                    </a:lnTo>
                    <a:lnTo>
                      <a:pt x="682" y="325"/>
                    </a:lnTo>
                    <a:lnTo>
                      <a:pt x="712" y="355"/>
                    </a:lnTo>
                    <a:lnTo>
                      <a:pt x="742" y="355"/>
                    </a:lnTo>
                    <a:lnTo>
                      <a:pt x="771" y="385"/>
                    </a:lnTo>
                    <a:lnTo>
                      <a:pt x="771" y="413"/>
                    </a:lnTo>
                    <a:lnTo>
                      <a:pt x="801" y="443"/>
                    </a:lnTo>
                    <a:lnTo>
                      <a:pt x="830" y="503"/>
                    </a:lnTo>
                    <a:lnTo>
                      <a:pt x="889" y="561"/>
                    </a:lnTo>
                    <a:lnTo>
                      <a:pt x="860" y="561"/>
                    </a:lnTo>
                    <a:lnTo>
                      <a:pt x="801" y="621"/>
                    </a:lnTo>
                    <a:lnTo>
                      <a:pt x="801" y="650"/>
                    </a:lnTo>
                    <a:lnTo>
                      <a:pt x="771" y="680"/>
                    </a:lnTo>
                    <a:lnTo>
                      <a:pt x="771" y="710"/>
                    </a:lnTo>
                    <a:lnTo>
                      <a:pt x="742" y="740"/>
                    </a:lnTo>
                    <a:lnTo>
                      <a:pt x="623" y="740"/>
                    </a:lnTo>
                    <a:lnTo>
                      <a:pt x="594" y="768"/>
                    </a:lnTo>
                    <a:lnTo>
                      <a:pt x="533" y="768"/>
                    </a:lnTo>
                    <a:lnTo>
                      <a:pt x="533" y="798"/>
                    </a:lnTo>
                    <a:lnTo>
                      <a:pt x="505" y="828"/>
                    </a:lnTo>
                    <a:close/>
                  </a:path>
                </a:pathLst>
              </a:custGeom>
              <a:solidFill>
                <a:srgbClr val="FFFF7F"/>
              </a:solidFill>
              <a:ln w="9525">
                <a:noFill/>
                <a:round/>
                <a:headEnd/>
                <a:tailEnd/>
              </a:ln>
            </p:spPr>
            <p:txBody>
              <a:bodyPr/>
              <a:lstStyle/>
              <a:p>
                <a:endParaRPr lang="en-GB"/>
              </a:p>
            </p:txBody>
          </p:sp>
          <p:sp>
            <p:nvSpPr>
              <p:cNvPr id="15407" name="Freeform 47"/>
              <p:cNvSpPr>
                <a:spLocks/>
              </p:cNvSpPr>
              <p:nvPr/>
            </p:nvSpPr>
            <p:spPr bwMode="auto">
              <a:xfrm>
                <a:off x="5013" y="4251"/>
                <a:ext cx="7" cy="7"/>
              </a:xfrm>
              <a:custGeom>
                <a:avLst/>
                <a:gdLst/>
                <a:ahLst/>
                <a:cxnLst>
                  <a:cxn ang="0">
                    <a:pos x="0" y="0"/>
                  </a:cxn>
                  <a:cxn ang="0">
                    <a:pos x="0" y="27"/>
                  </a:cxn>
                  <a:cxn ang="0">
                    <a:pos x="29" y="27"/>
                  </a:cxn>
                  <a:cxn ang="0">
                    <a:pos x="0" y="0"/>
                  </a:cxn>
                </a:cxnLst>
                <a:rect l="0" t="0" r="r" b="b"/>
                <a:pathLst>
                  <a:path w="29" h="27">
                    <a:moveTo>
                      <a:pt x="0" y="0"/>
                    </a:moveTo>
                    <a:lnTo>
                      <a:pt x="0" y="27"/>
                    </a:lnTo>
                    <a:lnTo>
                      <a:pt x="29" y="27"/>
                    </a:lnTo>
                    <a:lnTo>
                      <a:pt x="0" y="0"/>
                    </a:lnTo>
                    <a:close/>
                  </a:path>
                </a:pathLst>
              </a:custGeom>
              <a:solidFill>
                <a:srgbClr val="7FC543"/>
              </a:solidFill>
              <a:ln w="9525">
                <a:noFill/>
                <a:round/>
                <a:headEnd/>
                <a:tailEnd/>
              </a:ln>
            </p:spPr>
            <p:txBody>
              <a:bodyPr/>
              <a:lstStyle/>
              <a:p>
                <a:endParaRPr lang="en-GB"/>
              </a:p>
            </p:txBody>
          </p:sp>
          <p:sp>
            <p:nvSpPr>
              <p:cNvPr id="15408" name="Freeform 48"/>
              <p:cNvSpPr>
                <a:spLocks/>
              </p:cNvSpPr>
              <p:nvPr/>
            </p:nvSpPr>
            <p:spPr bwMode="auto">
              <a:xfrm>
                <a:off x="5694" y="2882"/>
                <a:ext cx="75" cy="163"/>
              </a:xfrm>
              <a:custGeom>
                <a:avLst/>
                <a:gdLst/>
                <a:ahLst/>
                <a:cxnLst>
                  <a:cxn ang="0">
                    <a:pos x="61" y="297"/>
                  </a:cxn>
                  <a:cxn ang="0">
                    <a:pos x="0" y="355"/>
                  </a:cxn>
                  <a:cxn ang="0">
                    <a:pos x="0" y="415"/>
                  </a:cxn>
                  <a:cxn ang="0">
                    <a:pos x="31" y="444"/>
                  </a:cxn>
                  <a:cxn ang="0">
                    <a:pos x="91" y="444"/>
                  </a:cxn>
                  <a:cxn ang="0">
                    <a:pos x="119" y="474"/>
                  </a:cxn>
                  <a:cxn ang="0">
                    <a:pos x="119" y="503"/>
                  </a:cxn>
                  <a:cxn ang="0">
                    <a:pos x="179" y="503"/>
                  </a:cxn>
                  <a:cxn ang="0">
                    <a:pos x="179" y="533"/>
                  </a:cxn>
                  <a:cxn ang="0">
                    <a:pos x="209" y="562"/>
                  </a:cxn>
                  <a:cxn ang="0">
                    <a:pos x="209" y="592"/>
                  </a:cxn>
                  <a:cxn ang="0">
                    <a:pos x="268" y="653"/>
                  </a:cxn>
                  <a:cxn ang="0">
                    <a:pos x="268" y="622"/>
                  </a:cxn>
                  <a:cxn ang="0">
                    <a:pos x="298" y="622"/>
                  </a:cxn>
                  <a:cxn ang="0">
                    <a:pos x="298" y="0"/>
                  </a:cxn>
                  <a:cxn ang="0">
                    <a:pos x="238" y="0"/>
                  </a:cxn>
                  <a:cxn ang="0">
                    <a:pos x="238" y="30"/>
                  </a:cxn>
                  <a:cxn ang="0">
                    <a:pos x="209" y="0"/>
                  </a:cxn>
                  <a:cxn ang="0">
                    <a:pos x="179" y="0"/>
                  </a:cxn>
                  <a:cxn ang="0">
                    <a:pos x="179" y="30"/>
                  </a:cxn>
                  <a:cxn ang="0">
                    <a:pos x="149" y="0"/>
                  </a:cxn>
                  <a:cxn ang="0">
                    <a:pos x="119" y="0"/>
                  </a:cxn>
                  <a:cxn ang="0">
                    <a:pos x="149" y="30"/>
                  </a:cxn>
                  <a:cxn ang="0">
                    <a:pos x="149" y="149"/>
                  </a:cxn>
                  <a:cxn ang="0">
                    <a:pos x="119" y="178"/>
                  </a:cxn>
                  <a:cxn ang="0">
                    <a:pos x="119" y="237"/>
                  </a:cxn>
                  <a:cxn ang="0">
                    <a:pos x="91" y="267"/>
                  </a:cxn>
                  <a:cxn ang="0">
                    <a:pos x="91" y="297"/>
                  </a:cxn>
                  <a:cxn ang="0">
                    <a:pos x="61" y="267"/>
                  </a:cxn>
                  <a:cxn ang="0">
                    <a:pos x="61" y="297"/>
                  </a:cxn>
                </a:cxnLst>
                <a:rect l="0" t="0" r="r" b="b"/>
                <a:pathLst>
                  <a:path w="298" h="653">
                    <a:moveTo>
                      <a:pt x="61" y="297"/>
                    </a:moveTo>
                    <a:lnTo>
                      <a:pt x="0" y="355"/>
                    </a:lnTo>
                    <a:lnTo>
                      <a:pt x="0" y="415"/>
                    </a:lnTo>
                    <a:lnTo>
                      <a:pt x="31" y="444"/>
                    </a:lnTo>
                    <a:lnTo>
                      <a:pt x="91" y="444"/>
                    </a:lnTo>
                    <a:lnTo>
                      <a:pt x="119" y="474"/>
                    </a:lnTo>
                    <a:lnTo>
                      <a:pt x="119" y="503"/>
                    </a:lnTo>
                    <a:lnTo>
                      <a:pt x="179" y="503"/>
                    </a:lnTo>
                    <a:lnTo>
                      <a:pt x="179" y="533"/>
                    </a:lnTo>
                    <a:lnTo>
                      <a:pt x="209" y="562"/>
                    </a:lnTo>
                    <a:lnTo>
                      <a:pt x="209" y="592"/>
                    </a:lnTo>
                    <a:lnTo>
                      <a:pt x="268" y="653"/>
                    </a:lnTo>
                    <a:lnTo>
                      <a:pt x="268" y="622"/>
                    </a:lnTo>
                    <a:lnTo>
                      <a:pt x="298" y="622"/>
                    </a:lnTo>
                    <a:lnTo>
                      <a:pt x="298" y="0"/>
                    </a:lnTo>
                    <a:lnTo>
                      <a:pt x="238" y="0"/>
                    </a:lnTo>
                    <a:lnTo>
                      <a:pt x="238" y="30"/>
                    </a:lnTo>
                    <a:lnTo>
                      <a:pt x="209" y="0"/>
                    </a:lnTo>
                    <a:lnTo>
                      <a:pt x="179" y="0"/>
                    </a:lnTo>
                    <a:lnTo>
                      <a:pt x="179" y="30"/>
                    </a:lnTo>
                    <a:lnTo>
                      <a:pt x="149" y="0"/>
                    </a:lnTo>
                    <a:lnTo>
                      <a:pt x="119" y="0"/>
                    </a:lnTo>
                    <a:lnTo>
                      <a:pt x="149" y="30"/>
                    </a:lnTo>
                    <a:lnTo>
                      <a:pt x="149" y="149"/>
                    </a:lnTo>
                    <a:lnTo>
                      <a:pt x="119" y="178"/>
                    </a:lnTo>
                    <a:lnTo>
                      <a:pt x="119" y="237"/>
                    </a:lnTo>
                    <a:lnTo>
                      <a:pt x="91" y="267"/>
                    </a:lnTo>
                    <a:lnTo>
                      <a:pt x="91" y="297"/>
                    </a:lnTo>
                    <a:lnTo>
                      <a:pt x="61" y="267"/>
                    </a:lnTo>
                    <a:lnTo>
                      <a:pt x="61" y="297"/>
                    </a:lnTo>
                    <a:close/>
                  </a:path>
                </a:pathLst>
              </a:custGeom>
              <a:solidFill>
                <a:srgbClr val="E6F6ED"/>
              </a:solidFill>
              <a:ln w="9525">
                <a:noFill/>
                <a:round/>
                <a:headEnd/>
                <a:tailEnd/>
              </a:ln>
            </p:spPr>
            <p:txBody>
              <a:bodyPr/>
              <a:lstStyle/>
              <a:p>
                <a:endParaRPr lang="en-GB"/>
              </a:p>
            </p:txBody>
          </p:sp>
          <p:sp>
            <p:nvSpPr>
              <p:cNvPr id="15409" name="Freeform 49"/>
              <p:cNvSpPr>
                <a:spLocks/>
              </p:cNvSpPr>
              <p:nvPr/>
            </p:nvSpPr>
            <p:spPr bwMode="auto">
              <a:xfrm>
                <a:off x="5754" y="3045"/>
                <a:ext cx="7" cy="22"/>
              </a:xfrm>
              <a:custGeom>
                <a:avLst/>
                <a:gdLst/>
                <a:ahLst/>
                <a:cxnLst>
                  <a:cxn ang="0">
                    <a:pos x="30" y="0"/>
                  </a:cxn>
                  <a:cxn ang="0">
                    <a:pos x="0" y="27"/>
                  </a:cxn>
                  <a:cxn ang="0">
                    <a:pos x="0" y="57"/>
                  </a:cxn>
                  <a:cxn ang="0">
                    <a:pos x="30" y="88"/>
                  </a:cxn>
                  <a:cxn ang="0">
                    <a:pos x="30" y="0"/>
                  </a:cxn>
                </a:cxnLst>
                <a:rect l="0" t="0" r="r" b="b"/>
                <a:pathLst>
                  <a:path w="30" h="88">
                    <a:moveTo>
                      <a:pt x="30" y="0"/>
                    </a:moveTo>
                    <a:lnTo>
                      <a:pt x="0" y="27"/>
                    </a:lnTo>
                    <a:lnTo>
                      <a:pt x="0" y="57"/>
                    </a:lnTo>
                    <a:lnTo>
                      <a:pt x="30" y="88"/>
                    </a:lnTo>
                    <a:lnTo>
                      <a:pt x="30" y="0"/>
                    </a:lnTo>
                    <a:close/>
                  </a:path>
                </a:pathLst>
              </a:custGeom>
              <a:solidFill>
                <a:srgbClr val="E6F6ED"/>
              </a:solidFill>
              <a:ln w="9525">
                <a:noFill/>
                <a:round/>
                <a:headEnd/>
                <a:tailEnd/>
              </a:ln>
            </p:spPr>
            <p:txBody>
              <a:bodyPr/>
              <a:lstStyle/>
              <a:p>
                <a:endParaRPr lang="en-GB"/>
              </a:p>
            </p:txBody>
          </p:sp>
          <p:sp>
            <p:nvSpPr>
              <p:cNvPr id="15410" name="Freeform 50"/>
              <p:cNvSpPr>
                <a:spLocks/>
              </p:cNvSpPr>
              <p:nvPr/>
            </p:nvSpPr>
            <p:spPr bwMode="auto">
              <a:xfrm>
                <a:off x="5761" y="3067"/>
                <a:ext cx="8" cy="15"/>
              </a:xfrm>
              <a:custGeom>
                <a:avLst/>
                <a:gdLst/>
                <a:ahLst/>
                <a:cxnLst>
                  <a:cxn ang="0">
                    <a:pos x="30" y="58"/>
                  </a:cxn>
                  <a:cxn ang="0">
                    <a:pos x="30" y="0"/>
                  </a:cxn>
                  <a:cxn ang="0">
                    <a:pos x="0" y="30"/>
                  </a:cxn>
                  <a:cxn ang="0">
                    <a:pos x="30" y="58"/>
                  </a:cxn>
                </a:cxnLst>
                <a:rect l="0" t="0" r="r" b="b"/>
                <a:pathLst>
                  <a:path w="30" h="58">
                    <a:moveTo>
                      <a:pt x="30" y="58"/>
                    </a:moveTo>
                    <a:lnTo>
                      <a:pt x="30" y="0"/>
                    </a:lnTo>
                    <a:lnTo>
                      <a:pt x="0" y="30"/>
                    </a:lnTo>
                    <a:lnTo>
                      <a:pt x="30" y="58"/>
                    </a:lnTo>
                    <a:close/>
                  </a:path>
                </a:pathLst>
              </a:custGeom>
              <a:solidFill>
                <a:srgbClr val="E6F6ED"/>
              </a:solidFill>
              <a:ln w="9525">
                <a:noFill/>
                <a:round/>
                <a:headEnd/>
                <a:tailEnd/>
              </a:ln>
            </p:spPr>
            <p:txBody>
              <a:bodyPr/>
              <a:lstStyle/>
              <a:p>
                <a:endParaRPr lang="en-GB"/>
              </a:p>
            </p:txBody>
          </p:sp>
          <p:sp>
            <p:nvSpPr>
              <p:cNvPr id="15411" name="Freeform 51"/>
              <p:cNvSpPr>
                <a:spLocks/>
              </p:cNvSpPr>
              <p:nvPr/>
            </p:nvSpPr>
            <p:spPr bwMode="auto">
              <a:xfrm>
                <a:off x="5628" y="3208"/>
                <a:ext cx="141" cy="251"/>
              </a:xfrm>
              <a:custGeom>
                <a:avLst/>
                <a:gdLst/>
                <a:ahLst/>
                <a:cxnLst>
                  <a:cxn ang="0">
                    <a:pos x="444" y="29"/>
                  </a:cxn>
                  <a:cxn ang="0">
                    <a:pos x="444" y="0"/>
                  </a:cxn>
                  <a:cxn ang="0">
                    <a:pos x="356" y="0"/>
                  </a:cxn>
                  <a:cxn ang="0">
                    <a:pos x="326" y="29"/>
                  </a:cxn>
                  <a:cxn ang="0">
                    <a:pos x="296" y="29"/>
                  </a:cxn>
                  <a:cxn ang="0">
                    <a:pos x="296" y="88"/>
                  </a:cxn>
                  <a:cxn ang="0">
                    <a:pos x="326" y="88"/>
                  </a:cxn>
                  <a:cxn ang="0">
                    <a:pos x="326" y="118"/>
                  </a:cxn>
                  <a:cxn ang="0">
                    <a:pos x="356" y="148"/>
                  </a:cxn>
                  <a:cxn ang="0">
                    <a:pos x="384" y="148"/>
                  </a:cxn>
                  <a:cxn ang="0">
                    <a:pos x="444" y="206"/>
                  </a:cxn>
                  <a:cxn ang="0">
                    <a:pos x="444" y="236"/>
                  </a:cxn>
                  <a:cxn ang="0">
                    <a:pos x="414" y="266"/>
                  </a:cxn>
                  <a:cxn ang="0">
                    <a:pos x="384" y="266"/>
                  </a:cxn>
                  <a:cxn ang="0">
                    <a:pos x="356" y="236"/>
                  </a:cxn>
                  <a:cxn ang="0">
                    <a:pos x="326" y="236"/>
                  </a:cxn>
                  <a:cxn ang="0">
                    <a:pos x="296" y="206"/>
                  </a:cxn>
                  <a:cxn ang="0">
                    <a:pos x="265" y="236"/>
                  </a:cxn>
                  <a:cxn ang="0">
                    <a:pos x="237" y="236"/>
                  </a:cxn>
                  <a:cxn ang="0">
                    <a:pos x="207" y="206"/>
                  </a:cxn>
                  <a:cxn ang="0">
                    <a:pos x="178" y="206"/>
                  </a:cxn>
                  <a:cxn ang="0">
                    <a:pos x="178" y="179"/>
                  </a:cxn>
                  <a:cxn ang="0">
                    <a:pos x="147" y="179"/>
                  </a:cxn>
                  <a:cxn ang="0">
                    <a:pos x="119" y="148"/>
                  </a:cxn>
                  <a:cxn ang="0">
                    <a:pos x="28" y="148"/>
                  </a:cxn>
                  <a:cxn ang="0">
                    <a:pos x="0" y="179"/>
                  </a:cxn>
                  <a:cxn ang="0">
                    <a:pos x="0" y="206"/>
                  </a:cxn>
                  <a:cxn ang="0">
                    <a:pos x="28" y="206"/>
                  </a:cxn>
                  <a:cxn ang="0">
                    <a:pos x="28" y="236"/>
                  </a:cxn>
                  <a:cxn ang="0">
                    <a:pos x="0" y="236"/>
                  </a:cxn>
                  <a:cxn ang="0">
                    <a:pos x="58" y="297"/>
                  </a:cxn>
                  <a:cxn ang="0">
                    <a:pos x="119" y="297"/>
                  </a:cxn>
                  <a:cxn ang="0">
                    <a:pos x="178" y="354"/>
                  </a:cxn>
                  <a:cxn ang="0">
                    <a:pos x="119" y="415"/>
                  </a:cxn>
                  <a:cxn ang="0">
                    <a:pos x="147" y="443"/>
                  </a:cxn>
                  <a:cxn ang="0">
                    <a:pos x="147" y="473"/>
                  </a:cxn>
                  <a:cxn ang="0">
                    <a:pos x="207" y="504"/>
                  </a:cxn>
                  <a:cxn ang="0">
                    <a:pos x="237" y="504"/>
                  </a:cxn>
                  <a:cxn ang="0">
                    <a:pos x="237" y="534"/>
                  </a:cxn>
                  <a:cxn ang="0">
                    <a:pos x="296" y="534"/>
                  </a:cxn>
                  <a:cxn ang="0">
                    <a:pos x="296" y="622"/>
                  </a:cxn>
                  <a:cxn ang="0">
                    <a:pos x="207" y="622"/>
                  </a:cxn>
                  <a:cxn ang="0">
                    <a:pos x="237" y="652"/>
                  </a:cxn>
                  <a:cxn ang="0">
                    <a:pos x="265" y="652"/>
                  </a:cxn>
                  <a:cxn ang="0">
                    <a:pos x="326" y="710"/>
                  </a:cxn>
                  <a:cxn ang="0">
                    <a:pos x="356" y="710"/>
                  </a:cxn>
                  <a:cxn ang="0">
                    <a:pos x="414" y="770"/>
                  </a:cxn>
                  <a:cxn ang="0">
                    <a:pos x="474" y="770"/>
                  </a:cxn>
                  <a:cxn ang="0">
                    <a:pos x="503" y="799"/>
                  </a:cxn>
                  <a:cxn ang="0">
                    <a:pos x="474" y="829"/>
                  </a:cxn>
                  <a:cxn ang="0">
                    <a:pos x="533" y="888"/>
                  </a:cxn>
                  <a:cxn ang="0">
                    <a:pos x="503" y="888"/>
                  </a:cxn>
                  <a:cxn ang="0">
                    <a:pos x="503" y="977"/>
                  </a:cxn>
                  <a:cxn ang="0">
                    <a:pos x="533" y="1007"/>
                  </a:cxn>
                  <a:cxn ang="0">
                    <a:pos x="563" y="977"/>
                  </a:cxn>
                  <a:cxn ang="0">
                    <a:pos x="563" y="88"/>
                  </a:cxn>
                  <a:cxn ang="0">
                    <a:pos x="533" y="88"/>
                  </a:cxn>
                  <a:cxn ang="0">
                    <a:pos x="503" y="59"/>
                  </a:cxn>
                  <a:cxn ang="0">
                    <a:pos x="474" y="59"/>
                  </a:cxn>
                  <a:cxn ang="0">
                    <a:pos x="444" y="29"/>
                  </a:cxn>
                </a:cxnLst>
                <a:rect l="0" t="0" r="r" b="b"/>
                <a:pathLst>
                  <a:path w="563" h="1007">
                    <a:moveTo>
                      <a:pt x="444" y="29"/>
                    </a:moveTo>
                    <a:lnTo>
                      <a:pt x="444" y="0"/>
                    </a:lnTo>
                    <a:lnTo>
                      <a:pt x="356" y="0"/>
                    </a:lnTo>
                    <a:lnTo>
                      <a:pt x="326" y="29"/>
                    </a:lnTo>
                    <a:lnTo>
                      <a:pt x="296" y="29"/>
                    </a:lnTo>
                    <a:lnTo>
                      <a:pt x="296" y="88"/>
                    </a:lnTo>
                    <a:lnTo>
                      <a:pt x="326" y="88"/>
                    </a:lnTo>
                    <a:lnTo>
                      <a:pt x="326" y="118"/>
                    </a:lnTo>
                    <a:lnTo>
                      <a:pt x="356" y="148"/>
                    </a:lnTo>
                    <a:lnTo>
                      <a:pt x="384" y="148"/>
                    </a:lnTo>
                    <a:lnTo>
                      <a:pt x="444" y="206"/>
                    </a:lnTo>
                    <a:lnTo>
                      <a:pt x="444" y="236"/>
                    </a:lnTo>
                    <a:lnTo>
                      <a:pt x="414" y="266"/>
                    </a:lnTo>
                    <a:lnTo>
                      <a:pt x="384" y="266"/>
                    </a:lnTo>
                    <a:lnTo>
                      <a:pt x="356" y="236"/>
                    </a:lnTo>
                    <a:lnTo>
                      <a:pt x="326" y="236"/>
                    </a:lnTo>
                    <a:lnTo>
                      <a:pt x="296" y="206"/>
                    </a:lnTo>
                    <a:lnTo>
                      <a:pt x="265" y="236"/>
                    </a:lnTo>
                    <a:lnTo>
                      <a:pt x="237" y="236"/>
                    </a:lnTo>
                    <a:lnTo>
                      <a:pt x="207" y="206"/>
                    </a:lnTo>
                    <a:lnTo>
                      <a:pt x="178" y="206"/>
                    </a:lnTo>
                    <a:lnTo>
                      <a:pt x="178" y="179"/>
                    </a:lnTo>
                    <a:lnTo>
                      <a:pt x="147" y="179"/>
                    </a:lnTo>
                    <a:lnTo>
                      <a:pt x="119" y="148"/>
                    </a:lnTo>
                    <a:lnTo>
                      <a:pt x="28" y="148"/>
                    </a:lnTo>
                    <a:lnTo>
                      <a:pt x="0" y="179"/>
                    </a:lnTo>
                    <a:lnTo>
                      <a:pt x="0" y="206"/>
                    </a:lnTo>
                    <a:lnTo>
                      <a:pt x="28" y="206"/>
                    </a:lnTo>
                    <a:lnTo>
                      <a:pt x="28" y="236"/>
                    </a:lnTo>
                    <a:lnTo>
                      <a:pt x="0" y="236"/>
                    </a:lnTo>
                    <a:lnTo>
                      <a:pt x="58" y="297"/>
                    </a:lnTo>
                    <a:lnTo>
                      <a:pt x="119" y="297"/>
                    </a:lnTo>
                    <a:lnTo>
                      <a:pt x="178" y="354"/>
                    </a:lnTo>
                    <a:lnTo>
                      <a:pt x="119" y="415"/>
                    </a:lnTo>
                    <a:lnTo>
                      <a:pt x="147" y="443"/>
                    </a:lnTo>
                    <a:lnTo>
                      <a:pt x="147" y="473"/>
                    </a:lnTo>
                    <a:lnTo>
                      <a:pt x="207" y="504"/>
                    </a:lnTo>
                    <a:lnTo>
                      <a:pt x="237" y="504"/>
                    </a:lnTo>
                    <a:lnTo>
                      <a:pt x="237" y="534"/>
                    </a:lnTo>
                    <a:lnTo>
                      <a:pt x="296" y="534"/>
                    </a:lnTo>
                    <a:lnTo>
                      <a:pt x="296" y="622"/>
                    </a:lnTo>
                    <a:lnTo>
                      <a:pt x="207" y="622"/>
                    </a:lnTo>
                    <a:lnTo>
                      <a:pt x="237" y="652"/>
                    </a:lnTo>
                    <a:lnTo>
                      <a:pt x="265" y="652"/>
                    </a:lnTo>
                    <a:lnTo>
                      <a:pt x="326" y="710"/>
                    </a:lnTo>
                    <a:lnTo>
                      <a:pt x="356" y="710"/>
                    </a:lnTo>
                    <a:lnTo>
                      <a:pt x="414" y="770"/>
                    </a:lnTo>
                    <a:lnTo>
                      <a:pt x="474" y="770"/>
                    </a:lnTo>
                    <a:lnTo>
                      <a:pt x="503" y="799"/>
                    </a:lnTo>
                    <a:lnTo>
                      <a:pt x="474" y="829"/>
                    </a:lnTo>
                    <a:lnTo>
                      <a:pt x="533" y="888"/>
                    </a:lnTo>
                    <a:lnTo>
                      <a:pt x="503" y="888"/>
                    </a:lnTo>
                    <a:lnTo>
                      <a:pt x="503" y="977"/>
                    </a:lnTo>
                    <a:lnTo>
                      <a:pt x="533" y="1007"/>
                    </a:lnTo>
                    <a:lnTo>
                      <a:pt x="563" y="977"/>
                    </a:lnTo>
                    <a:lnTo>
                      <a:pt x="563" y="88"/>
                    </a:lnTo>
                    <a:lnTo>
                      <a:pt x="533" y="88"/>
                    </a:lnTo>
                    <a:lnTo>
                      <a:pt x="503" y="59"/>
                    </a:lnTo>
                    <a:lnTo>
                      <a:pt x="474" y="59"/>
                    </a:lnTo>
                    <a:lnTo>
                      <a:pt x="444" y="29"/>
                    </a:lnTo>
                    <a:close/>
                  </a:path>
                </a:pathLst>
              </a:custGeom>
              <a:solidFill>
                <a:srgbClr val="E26359"/>
              </a:solidFill>
              <a:ln w="9525">
                <a:noFill/>
                <a:round/>
                <a:headEnd/>
                <a:tailEnd/>
              </a:ln>
            </p:spPr>
            <p:txBody>
              <a:bodyPr/>
              <a:lstStyle/>
              <a:p>
                <a:endParaRPr lang="en-GB"/>
              </a:p>
            </p:txBody>
          </p:sp>
          <p:sp>
            <p:nvSpPr>
              <p:cNvPr id="15412" name="Freeform 52"/>
              <p:cNvSpPr>
                <a:spLocks/>
              </p:cNvSpPr>
              <p:nvPr/>
            </p:nvSpPr>
            <p:spPr bwMode="auto">
              <a:xfrm>
                <a:off x="5576" y="3385"/>
                <a:ext cx="193" cy="333"/>
              </a:xfrm>
              <a:custGeom>
                <a:avLst/>
                <a:gdLst/>
                <a:ahLst/>
                <a:cxnLst>
                  <a:cxn ang="0">
                    <a:pos x="178" y="0"/>
                  </a:cxn>
                  <a:cxn ang="0">
                    <a:pos x="147" y="0"/>
                  </a:cxn>
                  <a:cxn ang="0">
                    <a:pos x="119" y="30"/>
                  </a:cxn>
                  <a:cxn ang="0">
                    <a:pos x="119" y="119"/>
                  </a:cxn>
                  <a:cxn ang="0">
                    <a:pos x="0" y="119"/>
                  </a:cxn>
                  <a:cxn ang="0">
                    <a:pos x="28" y="149"/>
                  </a:cxn>
                  <a:cxn ang="0">
                    <a:pos x="28" y="178"/>
                  </a:cxn>
                  <a:cxn ang="0">
                    <a:pos x="58" y="178"/>
                  </a:cxn>
                  <a:cxn ang="0">
                    <a:pos x="89" y="207"/>
                  </a:cxn>
                  <a:cxn ang="0">
                    <a:pos x="89" y="237"/>
                  </a:cxn>
                  <a:cxn ang="0">
                    <a:pos x="58" y="267"/>
                  </a:cxn>
                  <a:cxn ang="0">
                    <a:pos x="119" y="325"/>
                  </a:cxn>
                  <a:cxn ang="0">
                    <a:pos x="119" y="416"/>
                  </a:cxn>
                  <a:cxn ang="0">
                    <a:pos x="147" y="416"/>
                  </a:cxn>
                  <a:cxn ang="0">
                    <a:pos x="119" y="444"/>
                  </a:cxn>
                  <a:cxn ang="0">
                    <a:pos x="147" y="474"/>
                  </a:cxn>
                  <a:cxn ang="0">
                    <a:pos x="178" y="474"/>
                  </a:cxn>
                  <a:cxn ang="0">
                    <a:pos x="178" y="534"/>
                  </a:cxn>
                  <a:cxn ang="0">
                    <a:pos x="147" y="562"/>
                  </a:cxn>
                  <a:cxn ang="0">
                    <a:pos x="147" y="653"/>
                  </a:cxn>
                  <a:cxn ang="0">
                    <a:pos x="207" y="653"/>
                  </a:cxn>
                  <a:cxn ang="0">
                    <a:pos x="235" y="680"/>
                  </a:cxn>
                  <a:cxn ang="0">
                    <a:pos x="235" y="710"/>
                  </a:cxn>
                  <a:cxn ang="0">
                    <a:pos x="265" y="741"/>
                  </a:cxn>
                  <a:cxn ang="0">
                    <a:pos x="265" y="799"/>
                  </a:cxn>
                  <a:cxn ang="0">
                    <a:pos x="296" y="799"/>
                  </a:cxn>
                  <a:cxn ang="0">
                    <a:pos x="326" y="829"/>
                  </a:cxn>
                  <a:cxn ang="0">
                    <a:pos x="326" y="887"/>
                  </a:cxn>
                  <a:cxn ang="0">
                    <a:pos x="326" y="918"/>
                  </a:cxn>
                  <a:cxn ang="0">
                    <a:pos x="354" y="918"/>
                  </a:cxn>
                  <a:cxn ang="0">
                    <a:pos x="354" y="978"/>
                  </a:cxn>
                  <a:cxn ang="0">
                    <a:pos x="414" y="1036"/>
                  </a:cxn>
                  <a:cxn ang="0">
                    <a:pos x="414" y="1096"/>
                  </a:cxn>
                  <a:cxn ang="0">
                    <a:pos x="444" y="1125"/>
                  </a:cxn>
                  <a:cxn ang="0">
                    <a:pos x="503" y="1154"/>
                  </a:cxn>
                  <a:cxn ang="0">
                    <a:pos x="503" y="1214"/>
                  </a:cxn>
                  <a:cxn ang="0">
                    <a:pos x="533" y="1243"/>
                  </a:cxn>
                  <a:cxn ang="0">
                    <a:pos x="533" y="1273"/>
                  </a:cxn>
                  <a:cxn ang="0">
                    <a:pos x="591" y="1273"/>
                  </a:cxn>
                  <a:cxn ang="0">
                    <a:pos x="591" y="1303"/>
                  </a:cxn>
                  <a:cxn ang="0">
                    <a:pos x="621" y="1303"/>
                  </a:cxn>
                  <a:cxn ang="0">
                    <a:pos x="651" y="1332"/>
                  </a:cxn>
                  <a:cxn ang="0">
                    <a:pos x="770" y="1332"/>
                  </a:cxn>
                  <a:cxn ang="0">
                    <a:pos x="770" y="267"/>
                  </a:cxn>
                  <a:cxn ang="0">
                    <a:pos x="740" y="297"/>
                  </a:cxn>
                  <a:cxn ang="0">
                    <a:pos x="651" y="297"/>
                  </a:cxn>
                  <a:cxn ang="0">
                    <a:pos x="651" y="325"/>
                  </a:cxn>
                  <a:cxn ang="0">
                    <a:pos x="621" y="325"/>
                  </a:cxn>
                  <a:cxn ang="0">
                    <a:pos x="591" y="297"/>
                  </a:cxn>
                  <a:cxn ang="0">
                    <a:pos x="503" y="297"/>
                  </a:cxn>
                  <a:cxn ang="0">
                    <a:pos x="472" y="267"/>
                  </a:cxn>
                  <a:cxn ang="0">
                    <a:pos x="414" y="267"/>
                  </a:cxn>
                  <a:cxn ang="0">
                    <a:pos x="385" y="207"/>
                  </a:cxn>
                  <a:cxn ang="0">
                    <a:pos x="354" y="178"/>
                  </a:cxn>
                  <a:cxn ang="0">
                    <a:pos x="326" y="178"/>
                  </a:cxn>
                  <a:cxn ang="0">
                    <a:pos x="265" y="119"/>
                  </a:cxn>
                  <a:cxn ang="0">
                    <a:pos x="265" y="89"/>
                  </a:cxn>
                  <a:cxn ang="0">
                    <a:pos x="235" y="60"/>
                  </a:cxn>
                  <a:cxn ang="0">
                    <a:pos x="207" y="60"/>
                  </a:cxn>
                  <a:cxn ang="0">
                    <a:pos x="207" y="30"/>
                  </a:cxn>
                  <a:cxn ang="0">
                    <a:pos x="178" y="0"/>
                  </a:cxn>
                </a:cxnLst>
                <a:rect l="0" t="0" r="r" b="b"/>
                <a:pathLst>
                  <a:path w="770" h="1332">
                    <a:moveTo>
                      <a:pt x="178" y="0"/>
                    </a:moveTo>
                    <a:lnTo>
                      <a:pt x="147" y="0"/>
                    </a:lnTo>
                    <a:lnTo>
                      <a:pt x="119" y="30"/>
                    </a:lnTo>
                    <a:lnTo>
                      <a:pt x="119" y="119"/>
                    </a:lnTo>
                    <a:lnTo>
                      <a:pt x="0" y="119"/>
                    </a:lnTo>
                    <a:lnTo>
                      <a:pt x="28" y="149"/>
                    </a:lnTo>
                    <a:lnTo>
                      <a:pt x="28" y="178"/>
                    </a:lnTo>
                    <a:lnTo>
                      <a:pt x="58" y="178"/>
                    </a:lnTo>
                    <a:lnTo>
                      <a:pt x="89" y="207"/>
                    </a:lnTo>
                    <a:lnTo>
                      <a:pt x="89" y="237"/>
                    </a:lnTo>
                    <a:lnTo>
                      <a:pt x="58" y="267"/>
                    </a:lnTo>
                    <a:lnTo>
                      <a:pt x="119" y="325"/>
                    </a:lnTo>
                    <a:lnTo>
                      <a:pt x="119" y="416"/>
                    </a:lnTo>
                    <a:lnTo>
                      <a:pt x="147" y="416"/>
                    </a:lnTo>
                    <a:lnTo>
                      <a:pt x="119" y="444"/>
                    </a:lnTo>
                    <a:lnTo>
                      <a:pt x="147" y="474"/>
                    </a:lnTo>
                    <a:lnTo>
                      <a:pt x="178" y="474"/>
                    </a:lnTo>
                    <a:lnTo>
                      <a:pt x="178" y="534"/>
                    </a:lnTo>
                    <a:lnTo>
                      <a:pt x="147" y="562"/>
                    </a:lnTo>
                    <a:lnTo>
                      <a:pt x="147" y="653"/>
                    </a:lnTo>
                    <a:lnTo>
                      <a:pt x="207" y="653"/>
                    </a:lnTo>
                    <a:lnTo>
                      <a:pt x="235" y="680"/>
                    </a:lnTo>
                    <a:lnTo>
                      <a:pt x="235" y="710"/>
                    </a:lnTo>
                    <a:lnTo>
                      <a:pt x="265" y="741"/>
                    </a:lnTo>
                    <a:lnTo>
                      <a:pt x="265" y="799"/>
                    </a:lnTo>
                    <a:lnTo>
                      <a:pt x="296" y="799"/>
                    </a:lnTo>
                    <a:lnTo>
                      <a:pt x="326" y="829"/>
                    </a:lnTo>
                    <a:lnTo>
                      <a:pt x="326" y="887"/>
                    </a:lnTo>
                    <a:lnTo>
                      <a:pt x="326" y="918"/>
                    </a:lnTo>
                    <a:lnTo>
                      <a:pt x="354" y="918"/>
                    </a:lnTo>
                    <a:lnTo>
                      <a:pt x="354" y="978"/>
                    </a:lnTo>
                    <a:lnTo>
                      <a:pt x="414" y="1036"/>
                    </a:lnTo>
                    <a:lnTo>
                      <a:pt x="414" y="1096"/>
                    </a:lnTo>
                    <a:lnTo>
                      <a:pt x="444" y="1125"/>
                    </a:lnTo>
                    <a:lnTo>
                      <a:pt x="503" y="1154"/>
                    </a:lnTo>
                    <a:lnTo>
                      <a:pt x="503" y="1214"/>
                    </a:lnTo>
                    <a:lnTo>
                      <a:pt x="533" y="1243"/>
                    </a:lnTo>
                    <a:lnTo>
                      <a:pt x="533" y="1273"/>
                    </a:lnTo>
                    <a:lnTo>
                      <a:pt x="591" y="1273"/>
                    </a:lnTo>
                    <a:lnTo>
                      <a:pt x="591" y="1303"/>
                    </a:lnTo>
                    <a:lnTo>
                      <a:pt x="621" y="1303"/>
                    </a:lnTo>
                    <a:lnTo>
                      <a:pt x="651" y="1332"/>
                    </a:lnTo>
                    <a:lnTo>
                      <a:pt x="770" y="1332"/>
                    </a:lnTo>
                    <a:lnTo>
                      <a:pt x="770" y="267"/>
                    </a:lnTo>
                    <a:lnTo>
                      <a:pt x="740" y="297"/>
                    </a:lnTo>
                    <a:lnTo>
                      <a:pt x="651" y="297"/>
                    </a:lnTo>
                    <a:lnTo>
                      <a:pt x="651" y="325"/>
                    </a:lnTo>
                    <a:lnTo>
                      <a:pt x="621" y="325"/>
                    </a:lnTo>
                    <a:lnTo>
                      <a:pt x="591" y="297"/>
                    </a:lnTo>
                    <a:lnTo>
                      <a:pt x="503" y="297"/>
                    </a:lnTo>
                    <a:lnTo>
                      <a:pt x="472" y="267"/>
                    </a:lnTo>
                    <a:lnTo>
                      <a:pt x="414" y="267"/>
                    </a:lnTo>
                    <a:lnTo>
                      <a:pt x="385" y="207"/>
                    </a:lnTo>
                    <a:lnTo>
                      <a:pt x="354" y="178"/>
                    </a:lnTo>
                    <a:lnTo>
                      <a:pt x="326" y="178"/>
                    </a:lnTo>
                    <a:lnTo>
                      <a:pt x="265" y="119"/>
                    </a:lnTo>
                    <a:lnTo>
                      <a:pt x="265" y="89"/>
                    </a:lnTo>
                    <a:lnTo>
                      <a:pt x="235" y="60"/>
                    </a:lnTo>
                    <a:lnTo>
                      <a:pt x="207" y="60"/>
                    </a:lnTo>
                    <a:lnTo>
                      <a:pt x="207" y="30"/>
                    </a:lnTo>
                    <a:lnTo>
                      <a:pt x="178" y="0"/>
                    </a:lnTo>
                    <a:close/>
                  </a:path>
                </a:pathLst>
              </a:custGeom>
              <a:solidFill>
                <a:srgbClr val="99D6AB"/>
              </a:solidFill>
              <a:ln w="9525">
                <a:noFill/>
                <a:round/>
                <a:headEnd/>
                <a:tailEnd/>
              </a:ln>
            </p:spPr>
            <p:txBody>
              <a:bodyPr/>
              <a:lstStyle/>
              <a:p>
                <a:endParaRPr lang="en-GB"/>
              </a:p>
            </p:txBody>
          </p:sp>
          <p:sp>
            <p:nvSpPr>
              <p:cNvPr id="15413" name="Freeform 53"/>
              <p:cNvSpPr>
                <a:spLocks/>
              </p:cNvSpPr>
              <p:nvPr/>
            </p:nvSpPr>
            <p:spPr bwMode="auto">
              <a:xfrm>
                <a:off x="5628" y="3385"/>
                <a:ext cx="111" cy="82"/>
              </a:xfrm>
              <a:custGeom>
                <a:avLst/>
                <a:gdLst/>
                <a:ahLst/>
                <a:cxnLst>
                  <a:cxn ang="0">
                    <a:pos x="89" y="0"/>
                  </a:cxn>
                  <a:cxn ang="0">
                    <a:pos x="28" y="0"/>
                  </a:cxn>
                  <a:cxn ang="0">
                    <a:pos x="0" y="30"/>
                  </a:cxn>
                  <a:cxn ang="0">
                    <a:pos x="0" y="60"/>
                  </a:cxn>
                  <a:cxn ang="0">
                    <a:pos x="28" y="60"/>
                  </a:cxn>
                  <a:cxn ang="0">
                    <a:pos x="58" y="89"/>
                  </a:cxn>
                  <a:cxn ang="0">
                    <a:pos x="58" y="119"/>
                  </a:cxn>
                  <a:cxn ang="0">
                    <a:pos x="119" y="178"/>
                  </a:cxn>
                  <a:cxn ang="0">
                    <a:pos x="147" y="178"/>
                  </a:cxn>
                  <a:cxn ang="0">
                    <a:pos x="178" y="207"/>
                  </a:cxn>
                  <a:cxn ang="0">
                    <a:pos x="207" y="267"/>
                  </a:cxn>
                  <a:cxn ang="0">
                    <a:pos x="265" y="267"/>
                  </a:cxn>
                  <a:cxn ang="0">
                    <a:pos x="296" y="297"/>
                  </a:cxn>
                  <a:cxn ang="0">
                    <a:pos x="384" y="297"/>
                  </a:cxn>
                  <a:cxn ang="0">
                    <a:pos x="414" y="325"/>
                  </a:cxn>
                  <a:cxn ang="0">
                    <a:pos x="444" y="325"/>
                  </a:cxn>
                  <a:cxn ang="0">
                    <a:pos x="437" y="318"/>
                  </a:cxn>
                  <a:cxn ang="0">
                    <a:pos x="414" y="297"/>
                  </a:cxn>
                  <a:cxn ang="0">
                    <a:pos x="384" y="267"/>
                  </a:cxn>
                  <a:cxn ang="0">
                    <a:pos x="384" y="237"/>
                  </a:cxn>
                  <a:cxn ang="0">
                    <a:pos x="356" y="207"/>
                  </a:cxn>
                  <a:cxn ang="0">
                    <a:pos x="356" y="178"/>
                  </a:cxn>
                  <a:cxn ang="0">
                    <a:pos x="296" y="149"/>
                  </a:cxn>
                  <a:cxn ang="0">
                    <a:pos x="296" y="60"/>
                  </a:cxn>
                  <a:cxn ang="0">
                    <a:pos x="237" y="60"/>
                  </a:cxn>
                  <a:cxn ang="0">
                    <a:pos x="207" y="89"/>
                  </a:cxn>
                  <a:cxn ang="0">
                    <a:pos x="178" y="89"/>
                  </a:cxn>
                  <a:cxn ang="0">
                    <a:pos x="147" y="60"/>
                  </a:cxn>
                  <a:cxn ang="0">
                    <a:pos x="119" y="60"/>
                  </a:cxn>
                  <a:cxn ang="0">
                    <a:pos x="119" y="30"/>
                  </a:cxn>
                  <a:cxn ang="0">
                    <a:pos x="89" y="0"/>
                  </a:cxn>
                </a:cxnLst>
                <a:rect l="0" t="0" r="r" b="b"/>
                <a:pathLst>
                  <a:path w="444" h="325">
                    <a:moveTo>
                      <a:pt x="89" y="0"/>
                    </a:moveTo>
                    <a:lnTo>
                      <a:pt x="28" y="0"/>
                    </a:lnTo>
                    <a:lnTo>
                      <a:pt x="0" y="30"/>
                    </a:lnTo>
                    <a:lnTo>
                      <a:pt x="0" y="60"/>
                    </a:lnTo>
                    <a:lnTo>
                      <a:pt x="28" y="60"/>
                    </a:lnTo>
                    <a:lnTo>
                      <a:pt x="58" y="89"/>
                    </a:lnTo>
                    <a:lnTo>
                      <a:pt x="58" y="119"/>
                    </a:lnTo>
                    <a:lnTo>
                      <a:pt x="119" y="178"/>
                    </a:lnTo>
                    <a:lnTo>
                      <a:pt x="147" y="178"/>
                    </a:lnTo>
                    <a:lnTo>
                      <a:pt x="178" y="207"/>
                    </a:lnTo>
                    <a:lnTo>
                      <a:pt x="207" y="267"/>
                    </a:lnTo>
                    <a:lnTo>
                      <a:pt x="265" y="267"/>
                    </a:lnTo>
                    <a:lnTo>
                      <a:pt x="296" y="297"/>
                    </a:lnTo>
                    <a:lnTo>
                      <a:pt x="384" y="297"/>
                    </a:lnTo>
                    <a:lnTo>
                      <a:pt x="414" y="325"/>
                    </a:lnTo>
                    <a:lnTo>
                      <a:pt x="444" y="325"/>
                    </a:lnTo>
                    <a:lnTo>
                      <a:pt x="437" y="318"/>
                    </a:lnTo>
                    <a:lnTo>
                      <a:pt x="414" y="297"/>
                    </a:lnTo>
                    <a:lnTo>
                      <a:pt x="384" y="267"/>
                    </a:lnTo>
                    <a:lnTo>
                      <a:pt x="384" y="237"/>
                    </a:lnTo>
                    <a:lnTo>
                      <a:pt x="356" y="207"/>
                    </a:lnTo>
                    <a:lnTo>
                      <a:pt x="356" y="178"/>
                    </a:lnTo>
                    <a:lnTo>
                      <a:pt x="296" y="149"/>
                    </a:lnTo>
                    <a:lnTo>
                      <a:pt x="296" y="60"/>
                    </a:lnTo>
                    <a:lnTo>
                      <a:pt x="237" y="60"/>
                    </a:lnTo>
                    <a:lnTo>
                      <a:pt x="207" y="89"/>
                    </a:lnTo>
                    <a:lnTo>
                      <a:pt x="178" y="89"/>
                    </a:lnTo>
                    <a:lnTo>
                      <a:pt x="147" y="60"/>
                    </a:lnTo>
                    <a:lnTo>
                      <a:pt x="119" y="60"/>
                    </a:lnTo>
                    <a:lnTo>
                      <a:pt x="119" y="30"/>
                    </a:lnTo>
                    <a:lnTo>
                      <a:pt x="89" y="0"/>
                    </a:lnTo>
                    <a:close/>
                  </a:path>
                </a:pathLst>
              </a:custGeom>
              <a:solidFill>
                <a:srgbClr val="E26359"/>
              </a:solidFill>
              <a:ln w="9525">
                <a:noFill/>
                <a:round/>
                <a:headEnd/>
                <a:tailEnd/>
              </a:ln>
            </p:spPr>
            <p:txBody>
              <a:bodyPr/>
              <a:lstStyle/>
              <a:p>
                <a:endParaRPr lang="en-GB"/>
              </a:p>
            </p:txBody>
          </p:sp>
          <p:sp>
            <p:nvSpPr>
              <p:cNvPr id="15414" name="Freeform 54"/>
              <p:cNvSpPr>
                <a:spLocks/>
              </p:cNvSpPr>
              <p:nvPr/>
            </p:nvSpPr>
            <p:spPr bwMode="auto">
              <a:xfrm>
                <a:off x="5621" y="3385"/>
                <a:ext cx="7" cy="8"/>
              </a:xfrm>
              <a:custGeom>
                <a:avLst/>
                <a:gdLst/>
                <a:ahLst/>
                <a:cxnLst>
                  <a:cxn ang="0">
                    <a:pos x="29" y="30"/>
                  </a:cxn>
                  <a:cxn ang="0">
                    <a:pos x="29" y="0"/>
                  </a:cxn>
                  <a:cxn ang="0">
                    <a:pos x="0" y="0"/>
                  </a:cxn>
                  <a:cxn ang="0">
                    <a:pos x="29" y="30"/>
                  </a:cxn>
                </a:cxnLst>
                <a:rect l="0" t="0" r="r" b="b"/>
                <a:pathLst>
                  <a:path w="29" h="30">
                    <a:moveTo>
                      <a:pt x="29" y="30"/>
                    </a:moveTo>
                    <a:lnTo>
                      <a:pt x="29" y="0"/>
                    </a:lnTo>
                    <a:lnTo>
                      <a:pt x="0" y="0"/>
                    </a:lnTo>
                    <a:lnTo>
                      <a:pt x="29" y="30"/>
                    </a:lnTo>
                    <a:close/>
                  </a:path>
                </a:pathLst>
              </a:custGeom>
              <a:solidFill>
                <a:srgbClr val="FCA77E"/>
              </a:solidFill>
              <a:ln w="9525">
                <a:noFill/>
                <a:round/>
                <a:headEnd/>
                <a:tailEnd/>
              </a:ln>
            </p:spPr>
            <p:txBody>
              <a:bodyPr/>
              <a:lstStyle/>
              <a:p>
                <a:endParaRPr lang="en-GB"/>
              </a:p>
            </p:txBody>
          </p:sp>
          <p:sp>
            <p:nvSpPr>
              <p:cNvPr id="15415" name="Freeform 55"/>
              <p:cNvSpPr>
                <a:spLocks/>
              </p:cNvSpPr>
              <p:nvPr/>
            </p:nvSpPr>
            <p:spPr bwMode="auto">
              <a:xfrm>
                <a:off x="5732" y="3785"/>
                <a:ext cx="37" cy="126"/>
              </a:xfrm>
              <a:custGeom>
                <a:avLst/>
                <a:gdLst/>
                <a:ahLst/>
                <a:cxnLst>
                  <a:cxn ang="0">
                    <a:pos x="119" y="0"/>
                  </a:cxn>
                  <a:cxn ang="0">
                    <a:pos x="89" y="30"/>
                  </a:cxn>
                  <a:cxn ang="0">
                    <a:pos x="119" y="30"/>
                  </a:cxn>
                  <a:cxn ang="0">
                    <a:pos x="60" y="90"/>
                  </a:cxn>
                  <a:cxn ang="0">
                    <a:pos x="60" y="148"/>
                  </a:cxn>
                  <a:cxn ang="0">
                    <a:pos x="89" y="179"/>
                  </a:cxn>
                  <a:cxn ang="0">
                    <a:pos x="60" y="179"/>
                  </a:cxn>
                  <a:cxn ang="0">
                    <a:pos x="30" y="148"/>
                  </a:cxn>
                  <a:cxn ang="0">
                    <a:pos x="30" y="179"/>
                  </a:cxn>
                  <a:cxn ang="0">
                    <a:pos x="0" y="209"/>
                  </a:cxn>
                  <a:cxn ang="0">
                    <a:pos x="0" y="236"/>
                  </a:cxn>
                  <a:cxn ang="0">
                    <a:pos x="30" y="236"/>
                  </a:cxn>
                  <a:cxn ang="0">
                    <a:pos x="60" y="267"/>
                  </a:cxn>
                  <a:cxn ang="0">
                    <a:pos x="30" y="297"/>
                  </a:cxn>
                  <a:cxn ang="0">
                    <a:pos x="30" y="355"/>
                  </a:cxn>
                  <a:cxn ang="0">
                    <a:pos x="0" y="355"/>
                  </a:cxn>
                  <a:cxn ang="0">
                    <a:pos x="89" y="445"/>
                  </a:cxn>
                  <a:cxn ang="0">
                    <a:pos x="89" y="474"/>
                  </a:cxn>
                  <a:cxn ang="0">
                    <a:pos x="119" y="474"/>
                  </a:cxn>
                  <a:cxn ang="0">
                    <a:pos x="149" y="504"/>
                  </a:cxn>
                  <a:cxn ang="0">
                    <a:pos x="149" y="0"/>
                  </a:cxn>
                  <a:cxn ang="0">
                    <a:pos x="119" y="0"/>
                  </a:cxn>
                </a:cxnLst>
                <a:rect l="0" t="0" r="r" b="b"/>
                <a:pathLst>
                  <a:path w="149" h="504">
                    <a:moveTo>
                      <a:pt x="119" y="0"/>
                    </a:moveTo>
                    <a:lnTo>
                      <a:pt x="89" y="30"/>
                    </a:lnTo>
                    <a:lnTo>
                      <a:pt x="119" y="30"/>
                    </a:lnTo>
                    <a:lnTo>
                      <a:pt x="60" y="90"/>
                    </a:lnTo>
                    <a:lnTo>
                      <a:pt x="60" y="148"/>
                    </a:lnTo>
                    <a:lnTo>
                      <a:pt x="89" y="179"/>
                    </a:lnTo>
                    <a:lnTo>
                      <a:pt x="60" y="179"/>
                    </a:lnTo>
                    <a:lnTo>
                      <a:pt x="30" y="148"/>
                    </a:lnTo>
                    <a:lnTo>
                      <a:pt x="30" y="179"/>
                    </a:lnTo>
                    <a:lnTo>
                      <a:pt x="0" y="209"/>
                    </a:lnTo>
                    <a:lnTo>
                      <a:pt x="0" y="236"/>
                    </a:lnTo>
                    <a:lnTo>
                      <a:pt x="30" y="236"/>
                    </a:lnTo>
                    <a:lnTo>
                      <a:pt x="60" y="267"/>
                    </a:lnTo>
                    <a:lnTo>
                      <a:pt x="30" y="297"/>
                    </a:lnTo>
                    <a:lnTo>
                      <a:pt x="30" y="355"/>
                    </a:lnTo>
                    <a:lnTo>
                      <a:pt x="0" y="355"/>
                    </a:lnTo>
                    <a:lnTo>
                      <a:pt x="89" y="445"/>
                    </a:lnTo>
                    <a:lnTo>
                      <a:pt x="89" y="474"/>
                    </a:lnTo>
                    <a:lnTo>
                      <a:pt x="119" y="474"/>
                    </a:lnTo>
                    <a:lnTo>
                      <a:pt x="149" y="504"/>
                    </a:lnTo>
                    <a:lnTo>
                      <a:pt x="149" y="0"/>
                    </a:lnTo>
                    <a:lnTo>
                      <a:pt x="119" y="0"/>
                    </a:lnTo>
                    <a:close/>
                  </a:path>
                </a:pathLst>
              </a:custGeom>
              <a:solidFill>
                <a:srgbClr val="99D6AB"/>
              </a:solidFill>
              <a:ln w="9525">
                <a:noFill/>
                <a:round/>
                <a:headEnd/>
                <a:tailEnd/>
              </a:ln>
            </p:spPr>
            <p:txBody>
              <a:bodyPr/>
              <a:lstStyle/>
              <a:p>
                <a:endParaRPr lang="en-GB"/>
              </a:p>
            </p:txBody>
          </p:sp>
          <p:sp>
            <p:nvSpPr>
              <p:cNvPr id="15416" name="Freeform 56"/>
              <p:cNvSpPr>
                <a:spLocks/>
              </p:cNvSpPr>
              <p:nvPr/>
            </p:nvSpPr>
            <p:spPr bwMode="auto">
              <a:xfrm>
                <a:off x="5761" y="3733"/>
                <a:ext cx="8" cy="22"/>
              </a:xfrm>
              <a:custGeom>
                <a:avLst/>
                <a:gdLst/>
                <a:ahLst/>
                <a:cxnLst>
                  <a:cxn ang="0">
                    <a:pos x="0" y="60"/>
                  </a:cxn>
                  <a:cxn ang="0">
                    <a:pos x="30" y="88"/>
                  </a:cxn>
                  <a:cxn ang="0">
                    <a:pos x="30" y="0"/>
                  </a:cxn>
                  <a:cxn ang="0">
                    <a:pos x="0" y="0"/>
                  </a:cxn>
                  <a:cxn ang="0">
                    <a:pos x="0" y="60"/>
                  </a:cxn>
                </a:cxnLst>
                <a:rect l="0" t="0" r="r" b="b"/>
                <a:pathLst>
                  <a:path w="30" h="88">
                    <a:moveTo>
                      <a:pt x="0" y="60"/>
                    </a:moveTo>
                    <a:lnTo>
                      <a:pt x="30" y="88"/>
                    </a:lnTo>
                    <a:lnTo>
                      <a:pt x="30" y="0"/>
                    </a:lnTo>
                    <a:lnTo>
                      <a:pt x="0" y="0"/>
                    </a:lnTo>
                    <a:lnTo>
                      <a:pt x="0" y="60"/>
                    </a:lnTo>
                    <a:close/>
                  </a:path>
                </a:pathLst>
              </a:custGeom>
              <a:solidFill>
                <a:srgbClr val="99D6AB"/>
              </a:solidFill>
              <a:ln w="9525">
                <a:noFill/>
                <a:round/>
                <a:headEnd/>
                <a:tailEnd/>
              </a:ln>
            </p:spPr>
            <p:txBody>
              <a:bodyPr/>
              <a:lstStyle/>
              <a:p>
                <a:endParaRPr lang="en-GB"/>
              </a:p>
            </p:txBody>
          </p:sp>
          <p:sp>
            <p:nvSpPr>
              <p:cNvPr id="15417" name="Freeform 57"/>
              <p:cNvSpPr>
                <a:spLocks/>
              </p:cNvSpPr>
              <p:nvPr/>
            </p:nvSpPr>
            <p:spPr bwMode="auto">
              <a:xfrm>
                <a:off x="3598" y="1047"/>
                <a:ext cx="15" cy="7"/>
              </a:xfrm>
              <a:custGeom>
                <a:avLst/>
                <a:gdLst/>
                <a:ahLst/>
                <a:cxnLst>
                  <a:cxn ang="0">
                    <a:pos x="0" y="0"/>
                  </a:cxn>
                  <a:cxn ang="0">
                    <a:pos x="0" y="30"/>
                  </a:cxn>
                  <a:cxn ang="0">
                    <a:pos x="57" y="30"/>
                  </a:cxn>
                  <a:cxn ang="0">
                    <a:pos x="29" y="0"/>
                  </a:cxn>
                  <a:cxn ang="0">
                    <a:pos x="0" y="0"/>
                  </a:cxn>
                </a:cxnLst>
                <a:rect l="0" t="0" r="r" b="b"/>
                <a:pathLst>
                  <a:path w="57" h="30">
                    <a:moveTo>
                      <a:pt x="0" y="0"/>
                    </a:moveTo>
                    <a:lnTo>
                      <a:pt x="0" y="30"/>
                    </a:lnTo>
                    <a:lnTo>
                      <a:pt x="57" y="30"/>
                    </a:lnTo>
                    <a:lnTo>
                      <a:pt x="29" y="0"/>
                    </a:lnTo>
                    <a:lnTo>
                      <a:pt x="0" y="0"/>
                    </a:lnTo>
                    <a:close/>
                  </a:path>
                </a:pathLst>
              </a:custGeom>
              <a:solidFill>
                <a:srgbClr val="8FB5BE"/>
              </a:solidFill>
              <a:ln w="9525">
                <a:noFill/>
                <a:round/>
                <a:headEnd/>
                <a:tailEnd/>
              </a:ln>
            </p:spPr>
            <p:txBody>
              <a:bodyPr/>
              <a:lstStyle/>
              <a:p>
                <a:endParaRPr lang="en-GB"/>
              </a:p>
            </p:txBody>
          </p:sp>
          <p:sp>
            <p:nvSpPr>
              <p:cNvPr id="15418" name="Freeform 58"/>
              <p:cNvSpPr>
                <a:spLocks/>
              </p:cNvSpPr>
              <p:nvPr/>
            </p:nvSpPr>
            <p:spPr bwMode="auto">
              <a:xfrm>
                <a:off x="3376" y="1239"/>
                <a:ext cx="7" cy="8"/>
              </a:xfrm>
              <a:custGeom>
                <a:avLst/>
                <a:gdLst/>
                <a:ahLst/>
                <a:cxnLst>
                  <a:cxn ang="0">
                    <a:pos x="29" y="29"/>
                  </a:cxn>
                  <a:cxn ang="0">
                    <a:pos x="29" y="0"/>
                  </a:cxn>
                  <a:cxn ang="0">
                    <a:pos x="0" y="29"/>
                  </a:cxn>
                  <a:cxn ang="0">
                    <a:pos x="29" y="29"/>
                  </a:cxn>
                </a:cxnLst>
                <a:rect l="0" t="0" r="r" b="b"/>
                <a:pathLst>
                  <a:path w="29" h="29">
                    <a:moveTo>
                      <a:pt x="29" y="29"/>
                    </a:moveTo>
                    <a:lnTo>
                      <a:pt x="29" y="0"/>
                    </a:lnTo>
                    <a:lnTo>
                      <a:pt x="0" y="29"/>
                    </a:lnTo>
                    <a:lnTo>
                      <a:pt x="29" y="29"/>
                    </a:lnTo>
                    <a:close/>
                  </a:path>
                </a:pathLst>
              </a:custGeom>
              <a:solidFill>
                <a:srgbClr val="8FB5BE"/>
              </a:solidFill>
              <a:ln w="9525">
                <a:noFill/>
                <a:round/>
                <a:headEnd/>
                <a:tailEnd/>
              </a:ln>
            </p:spPr>
            <p:txBody>
              <a:bodyPr/>
              <a:lstStyle/>
              <a:p>
                <a:endParaRPr lang="en-GB"/>
              </a:p>
            </p:txBody>
          </p:sp>
          <p:sp>
            <p:nvSpPr>
              <p:cNvPr id="15419" name="Freeform 59"/>
              <p:cNvSpPr>
                <a:spLocks/>
              </p:cNvSpPr>
              <p:nvPr/>
            </p:nvSpPr>
            <p:spPr bwMode="auto">
              <a:xfrm>
                <a:off x="3287" y="1365"/>
                <a:ext cx="7" cy="7"/>
              </a:xfrm>
              <a:custGeom>
                <a:avLst/>
                <a:gdLst/>
                <a:ahLst/>
                <a:cxnLst>
                  <a:cxn ang="0">
                    <a:pos x="0" y="0"/>
                  </a:cxn>
                  <a:cxn ang="0">
                    <a:pos x="0" y="27"/>
                  </a:cxn>
                  <a:cxn ang="0">
                    <a:pos x="27" y="27"/>
                  </a:cxn>
                  <a:cxn ang="0">
                    <a:pos x="0" y="0"/>
                  </a:cxn>
                </a:cxnLst>
                <a:rect l="0" t="0" r="r" b="b"/>
                <a:pathLst>
                  <a:path w="27" h="27">
                    <a:moveTo>
                      <a:pt x="0" y="0"/>
                    </a:moveTo>
                    <a:lnTo>
                      <a:pt x="0" y="27"/>
                    </a:lnTo>
                    <a:lnTo>
                      <a:pt x="27" y="27"/>
                    </a:lnTo>
                    <a:lnTo>
                      <a:pt x="0" y="0"/>
                    </a:lnTo>
                    <a:close/>
                  </a:path>
                </a:pathLst>
              </a:custGeom>
              <a:solidFill>
                <a:srgbClr val="8FB5BE"/>
              </a:solidFill>
              <a:ln w="9525">
                <a:noFill/>
                <a:round/>
                <a:headEnd/>
                <a:tailEnd/>
              </a:ln>
            </p:spPr>
            <p:txBody>
              <a:bodyPr/>
              <a:lstStyle/>
              <a:p>
                <a:endParaRPr lang="en-GB"/>
              </a:p>
            </p:txBody>
          </p:sp>
          <p:sp>
            <p:nvSpPr>
              <p:cNvPr id="15420" name="Freeform 60"/>
              <p:cNvSpPr>
                <a:spLocks/>
              </p:cNvSpPr>
              <p:nvPr/>
            </p:nvSpPr>
            <p:spPr bwMode="auto">
              <a:xfrm>
                <a:off x="3642" y="1587"/>
                <a:ext cx="8" cy="7"/>
              </a:xfrm>
              <a:custGeom>
                <a:avLst/>
                <a:gdLst/>
                <a:ahLst/>
                <a:cxnLst>
                  <a:cxn ang="0">
                    <a:pos x="30" y="0"/>
                  </a:cxn>
                  <a:cxn ang="0">
                    <a:pos x="0" y="0"/>
                  </a:cxn>
                  <a:cxn ang="0">
                    <a:pos x="30" y="30"/>
                  </a:cxn>
                  <a:cxn ang="0">
                    <a:pos x="30" y="0"/>
                  </a:cxn>
                </a:cxnLst>
                <a:rect l="0" t="0" r="r" b="b"/>
                <a:pathLst>
                  <a:path w="30" h="30">
                    <a:moveTo>
                      <a:pt x="30" y="0"/>
                    </a:moveTo>
                    <a:lnTo>
                      <a:pt x="0" y="0"/>
                    </a:lnTo>
                    <a:lnTo>
                      <a:pt x="30" y="30"/>
                    </a:lnTo>
                    <a:lnTo>
                      <a:pt x="30" y="0"/>
                    </a:lnTo>
                    <a:close/>
                  </a:path>
                </a:pathLst>
              </a:custGeom>
              <a:solidFill>
                <a:srgbClr val="FCA77E"/>
              </a:solidFill>
              <a:ln w="9525">
                <a:noFill/>
                <a:round/>
                <a:headEnd/>
                <a:tailEnd/>
              </a:ln>
            </p:spPr>
            <p:txBody>
              <a:bodyPr/>
              <a:lstStyle/>
              <a:p>
                <a:endParaRPr lang="en-GB"/>
              </a:p>
            </p:txBody>
          </p:sp>
          <p:sp>
            <p:nvSpPr>
              <p:cNvPr id="15421" name="Freeform 61"/>
              <p:cNvSpPr>
                <a:spLocks/>
              </p:cNvSpPr>
              <p:nvPr/>
            </p:nvSpPr>
            <p:spPr bwMode="auto">
              <a:xfrm>
                <a:off x="2946" y="1543"/>
                <a:ext cx="15" cy="7"/>
              </a:xfrm>
              <a:custGeom>
                <a:avLst/>
                <a:gdLst/>
                <a:ahLst/>
                <a:cxnLst>
                  <a:cxn ang="0">
                    <a:pos x="0" y="0"/>
                  </a:cxn>
                  <a:cxn ang="0">
                    <a:pos x="0" y="29"/>
                  </a:cxn>
                  <a:cxn ang="0">
                    <a:pos x="30" y="29"/>
                  </a:cxn>
                  <a:cxn ang="0">
                    <a:pos x="61" y="0"/>
                  </a:cxn>
                  <a:cxn ang="0">
                    <a:pos x="0" y="0"/>
                  </a:cxn>
                </a:cxnLst>
                <a:rect l="0" t="0" r="r" b="b"/>
                <a:pathLst>
                  <a:path w="61" h="29">
                    <a:moveTo>
                      <a:pt x="0" y="0"/>
                    </a:moveTo>
                    <a:lnTo>
                      <a:pt x="0" y="29"/>
                    </a:lnTo>
                    <a:lnTo>
                      <a:pt x="30" y="29"/>
                    </a:lnTo>
                    <a:lnTo>
                      <a:pt x="61" y="0"/>
                    </a:lnTo>
                    <a:lnTo>
                      <a:pt x="0" y="0"/>
                    </a:lnTo>
                    <a:close/>
                  </a:path>
                </a:pathLst>
              </a:custGeom>
              <a:solidFill>
                <a:srgbClr val="8FB5BE"/>
              </a:solidFill>
              <a:ln w="9525">
                <a:noFill/>
                <a:round/>
                <a:headEnd/>
                <a:tailEnd/>
              </a:ln>
            </p:spPr>
            <p:txBody>
              <a:bodyPr/>
              <a:lstStyle/>
              <a:p>
                <a:endParaRPr lang="en-GB"/>
              </a:p>
            </p:txBody>
          </p:sp>
          <p:sp>
            <p:nvSpPr>
              <p:cNvPr id="15422" name="Freeform 62"/>
              <p:cNvSpPr>
                <a:spLocks/>
              </p:cNvSpPr>
              <p:nvPr/>
            </p:nvSpPr>
            <p:spPr bwMode="auto">
              <a:xfrm>
                <a:off x="2902" y="1572"/>
                <a:ext cx="22" cy="7"/>
              </a:xfrm>
              <a:custGeom>
                <a:avLst/>
                <a:gdLst/>
                <a:ahLst/>
                <a:cxnLst>
                  <a:cxn ang="0">
                    <a:pos x="89" y="28"/>
                  </a:cxn>
                  <a:cxn ang="0">
                    <a:pos x="59" y="0"/>
                  </a:cxn>
                  <a:cxn ang="0">
                    <a:pos x="0" y="0"/>
                  </a:cxn>
                  <a:cxn ang="0">
                    <a:pos x="29" y="28"/>
                  </a:cxn>
                  <a:cxn ang="0">
                    <a:pos x="89" y="28"/>
                  </a:cxn>
                </a:cxnLst>
                <a:rect l="0" t="0" r="r" b="b"/>
                <a:pathLst>
                  <a:path w="89" h="28">
                    <a:moveTo>
                      <a:pt x="89" y="28"/>
                    </a:moveTo>
                    <a:lnTo>
                      <a:pt x="59" y="0"/>
                    </a:lnTo>
                    <a:lnTo>
                      <a:pt x="0" y="0"/>
                    </a:lnTo>
                    <a:lnTo>
                      <a:pt x="29" y="28"/>
                    </a:lnTo>
                    <a:lnTo>
                      <a:pt x="89" y="28"/>
                    </a:lnTo>
                    <a:close/>
                  </a:path>
                </a:pathLst>
              </a:custGeom>
              <a:solidFill>
                <a:srgbClr val="8FB5BE"/>
              </a:solidFill>
              <a:ln w="9525">
                <a:noFill/>
                <a:round/>
                <a:headEnd/>
                <a:tailEnd/>
              </a:ln>
            </p:spPr>
            <p:txBody>
              <a:bodyPr/>
              <a:lstStyle/>
              <a:p>
                <a:endParaRPr lang="en-GB"/>
              </a:p>
            </p:txBody>
          </p:sp>
          <p:sp>
            <p:nvSpPr>
              <p:cNvPr id="15423" name="Freeform 63"/>
              <p:cNvSpPr>
                <a:spLocks/>
              </p:cNvSpPr>
              <p:nvPr/>
            </p:nvSpPr>
            <p:spPr bwMode="auto">
              <a:xfrm>
                <a:off x="2909" y="1565"/>
                <a:ext cx="7" cy="7"/>
              </a:xfrm>
              <a:custGeom>
                <a:avLst/>
                <a:gdLst/>
                <a:ahLst/>
                <a:cxnLst>
                  <a:cxn ang="0">
                    <a:pos x="0" y="0"/>
                  </a:cxn>
                  <a:cxn ang="0">
                    <a:pos x="30" y="30"/>
                  </a:cxn>
                  <a:cxn ang="0">
                    <a:pos x="30" y="0"/>
                  </a:cxn>
                  <a:cxn ang="0">
                    <a:pos x="0" y="0"/>
                  </a:cxn>
                </a:cxnLst>
                <a:rect l="0" t="0" r="r" b="b"/>
                <a:pathLst>
                  <a:path w="30" h="30">
                    <a:moveTo>
                      <a:pt x="0" y="0"/>
                    </a:moveTo>
                    <a:lnTo>
                      <a:pt x="30" y="30"/>
                    </a:lnTo>
                    <a:lnTo>
                      <a:pt x="30" y="0"/>
                    </a:lnTo>
                    <a:lnTo>
                      <a:pt x="0" y="0"/>
                    </a:lnTo>
                    <a:close/>
                  </a:path>
                </a:pathLst>
              </a:custGeom>
              <a:solidFill>
                <a:srgbClr val="8FB5BE"/>
              </a:solidFill>
              <a:ln w="9525">
                <a:noFill/>
                <a:round/>
                <a:headEnd/>
                <a:tailEnd/>
              </a:ln>
            </p:spPr>
            <p:txBody>
              <a:bodyPr/>
              <a:lstStyle/>
              <a:p>
                <a:endParaRPr lang="en-GB"/>
              </a:p>
            </p:txBody>
          </p:sp>
          <p:sp>
            <p:nvSpPr>
              <p:cNvPr id="15424" name="Freeform 64"/>
              <p:cNvSpPr>
                <a:spLocks/>
              </p:cNvSpPr>
              <p:nvPr/>
            </p:nvSpPr>
            <p:spPr bwMode="auto">
              <a:xfrm>
                <a:off x="2961" y="1535"/>
                <a:ext cx="7" cy="15"/>
              </a:xfrm>
              <a:custGeom>
                <a:avLst/>
                <a:gdLst/>
                <a:ahLst/>
                <a:cxnLst>
                  <a:cxn ang="0">
                    <a:pos x="28" y="0"/>
                  </a:cxn>
                  <a:cxn ang="0">
                    <a:pos x="0" y="29"/>
                  </a:cxn>
                  <a:cxn ang="0">
                    <a:pos x="0" y="58"/>
                  </a:cxn>
                  <a:cxn ang="0">
                    <a:pos x="28" y="29"/>
                  </a:cxn>
                  <a:cxn ang="0">
                    <a:pos x="28" y="0"/>
                  </a:cxn>
                </a:cxnLst>
                <a:rect l="0" t="0" r="r" b="b"/>
                <a:pathLst>
                  <a:path w="28" h="58">
                    <a:moveTo>
                      <a:pt x="28" y="0"/>
                    </a:moveTo>
                    <a:lnTo>
                      <a:pt x="0" y="29"/>
                    </a:lnTo>
                    <a:lnTo>
                      <a:pt x="0" y="58"/>
                    </a:lnTo>
                    <a:lnTo>
                      <a:pt x="28" y="29"/>
                    </a:lnTo>
                    <a:lnTo>
                      <a:pt x="28" y="0"/>
                    </a:lnTo>
                    <a:close/>
                  </a:path>
                </a:pathLst>
              </a:custGeom>
              <a:solidFill>
                <a:srgbClr val="8FB5BE"/>
              </a:solidFill>
              <a:ln w="9525">
                <a:noFill/>
                <a:round/>
                <a:headEnd/>
                <a:tailEnd/>
              </a:ln>
            </p:spPr>
            <p:txBody>
              <a:bodyPr/>
              <a:lstStyle/>
              <a:p>
                <a:endParaRPr lang="en-GB"/>
              </a:p>
            </p:txBody>
          </p:sp>
          <p:sp>
            <p:nvSpPr>
              <p:cNvPr id="15425" name="Freeform 65"/>
              <p:cNvSpPr>
                <a:spLocks/>
              </p:cNvSpPr>
              <p:nvPr/>
            </p:nvSpPr>
            <p:spPr bwMode="auto">
              <a:xfrm>
                <a:off x="2991" y="1528"/>
                <a:ext cx="14" cy="7"/>
              </a:xfrm>
              <a:custGeom>
                <a:avLst/>
                <a:gdLst/>
                <a:ahLst/>
                <a:cxnLst>
                  <a:cxn ang="0">
                    <a:pos x="28" y="30"/>
                  </a:cxn>
                  <a:cxn ang="0">
                    <a:pos x="58" y="0"/>
                  </a:cxn>
                  <a:cxn ang="0">
                    <a:pos x="0" y="0"/>
                  </a:cxn>
                  <a:cxn ang="0">
                    <a:pos x="28" y="30"/>
                  </a:cxn>
                </a:cxnLst>
                <a:rect l="0" t="0" r="r" b="b"/>
                <a:pathLst>
                  <a:path w="58" h="30">
                    <a:moveTo>
                      <a:pt x="28" y="30"/>
                    </a:moveTo>
                    <a:lnTo>
                      <a:pt x="58" y="0"/>
                    </a:lnTo>
                    <a:lnTo>
                      <a:pt x="0" y="0"/>
                    </a:lnTo>
                    <a:lnTo>
                      <a:pt x="28" y="30"/>
                    </a:lnTo>
                    <a:close/>
                  </a:path>
                </a:pathLst>
              </a:custGeom>
              <a:solidFill>
                <a:srgbClr val="8FB5BE"/>
              </a:solidFill>
              <a:ln w="9525">
                <a:noFill/>
                <a:round/>
                <a:headEnd/>
                <a:tailEnd/>
              </a:ln>
            </p:spPr>
            <p:txBody>
              <a:bodyPr/>
              <a:lstStyle/>
              <a:p>
                <a:endParaRPr lang="en-GB"/>
              </a:p>
            </p:txBody>
          </p:sp>
          <p:sp>
            <p:nvSpPr>
              <p:cNvPr id="15426" name="Freeform 66"/>
              <p:cNvSpPr>
                <a:spLocks/>
              </p:cNvSpPr>
              <p:nvPr/>
            </p:nvSpPr>
            <p:spPr bwMode="auto">
              <a:xfrm>
                <a:off x="2909" y="1646"/>
                <a:ext cx="7" cy="8"/>
              </a:xfrm>
              <a:custGeom>
                <a:avLst/>
                <a:gdLst/>
                <a:ahLst/>
                <a:cxnLst>
                  <a:cxn ang="0">
                    <a:pos x="0" y="31"/>
                  </a:cxn>
                  <a:cxn ang="0">
                    <a:pos x="30" y="31"/>
                  </a:cxn>
                  <a:cxn ang="0">
                    <a:pos x="0" y="0"/>
                  </a:cxn>
                  <a:cxn ang="0">
                    <a:pos x="0" y="31"/>
                  </a:cxn>
                </a:cxnLst>
                <a:rect l="0" t="0" r="r" b="b"/>
                <a:pathLst>
                  <a:path w="30" h="31">
                    <a:moveTo>
                      <a:pt x="0" y="31"/>
                    </a:moveTo>
                    <a:lnTo>
                      <a:pt x="30" y="31"/>
                    </a:lnTo>
                    <a:lnTo>
                      <a:pt x="0" y="0"/>
                    </a:lnTo>
                    <a:lnTo>
                      <a:pt x="0" y="31"/>
                    </a:lnTo>
                    <a:close/>
                  </a:path>
                </a:pathLst>
              </a:custGeom>
              <a:solidFill>
                <a:srgbClr val="8FB5BE"/>
              </a:solidFill>
              <a:ln w="9525">
                <a:noFill/>
                <a:round/>
                <a:headEnd/>
                <a:tailEnd/>
              </a:ln>
            </p:spPr>
            <p:txBody>
              <a:bodyPr/>
              <a:lstStyle/>
              <a:p>
                <a:endParaRPr lang="en-GB"/>
              </a:p>
            </p:txBody>
          </p:sp>
          <p:sp>
            <p:nvSpPr>
              <p:cNvPr id="15427" name="Freeform 67"/>
              <p:cNvSpPr>
                <a:spLocks/>
              </p:cNvSpPr>
              <p:nvPr/>
            </p:nvSpPr>
            <p:spPr bwMode="auto">
              <a:xfrm>
                <a:off x="3087" y="1905"/>
                <a:ext cx="177" cy="230"/>
              </a:xfrm>
              <a:custGeom>
                <a:avLst/>
                <a:gdLst/>
                <a:ahLst/>
                <a:cxnLst>
                  <a:cxn ang="0">
                    <a:pos x="566" y="31"/>
                  </a:cxn>
                  <a:cxn ang="0">
                    <a:pos x="566" y="0"/>
                  </a:cxn>
                  <a:cxn ang="0">
                    <a:pos x="447" y="31"/>
                  </a:cxn>
                  <a:cxn ang="0">
                    <a:pos x="387" y="118"/>
                  </a:cxn>
                  <a:cxn ang="0">
                    <a:pos x="328" y="149"/>
                  </a:cxn>
                  <a:cxn ang="0">
                    <a:pos x="238" y="149"/>
                  </a:cxn>
                  <a:cxn ang="0">
                    <a:pos x="120" y="179"/>
                  </a:cxn>
                  <a:cxn ang="0">
                    <a:pos x="91" y="327"/>
                  </a:cxn>
                  <a:cxn ang="0">
                    <a:pos x="150" y="237"/>
                  </a:cxn>
                  <a:cxn ang="0">
                    <a:pos x="298" y="209"/>
                  </a:cxn>
                  <a:cxn ang="0">
                    <a:pos x="268" y="297"/>
                  </a:cxn>
                  <a:cxn ang="0">
                    <a:pos x="298" y="297"/>
                  </a:cxn>
                  <a:cxn ang="0">
                    <a:pos x="268" y="327"/>
                  </a:cxn>
                  <a:cxn ang="0">
                    <a:pos x="268" y="297"/>
                  </a:cxn>
                  <a:cxn ang="0">
                    <a:pos x="209" y="267"/>
                  </a:cxn>
                  <a:cxn ang="0">
                    <a:pos x="150" y="237"/>
                  </a:cxn>
                  <a:cxn ang="0">
                    <a:pos x="120" y="297"/>
                  </a:cxn>
                  <a:cxn ang="0">
                    <a:pos x="150" y="297"/>
                  </a:cxn>
                  <a:cxn ang="0">
                    <a:pos x="150" y="327"/>
                  </a:cxn>
                  <a:cxn ang="0">
                    <a:pos x="120" y="385"/>
                  </a:cxn>
                  <a:cxn ang="0">
                    <a:pos x="91" y="356"/>
                  </a:cxn>
                  <a:cxn ang="0">
                    <a:pos x="31" y="327"/>
                  </a:cxn>
                  <a:cxn ang="0">
                    <a:pos x="0" y="504"/>
                  </a:cxn>
                  <a:cxn ang="0">
                    <a:pos x="61" y="534"/>
                  </a:cxn>
                  <a:cxn ang="0">
                    <a:pos x="31" y="592"/>
                  </a:cxn>
                  <a:cxn ang="0">
                    <a:pos x="0" y="683"/>
                  </a:cxn>
                  <a:cxn ang="0">
                    <a:pos x="61" y="652"/>
                  </a:cxn>
                  <a:cxn ang="0">
                    <a:pos x="91" y="710"/>
                  </a:cxn>
                  <a:cxn ang="0">
                    <a:pos x="120" y="801"/>
                  </a:cxn>
                  <a:cxn ang="0">
                    <a:pos x="91" y="829"/>
                  </a:cxn>
                  <a:cxn ang="0">
                    <a:pos x="120" y="889"/>
                  </a:cxn>
                  <a:cxn ang="0">
                    <a:pos x="298" y="919"/>
                  </a:cxn>
                  <a:cxn ang="0">
                    <a:pos x="357" y="889"/>
                  </a:cxn>
                  <a:cxn ang="0">
                    <a:pos x="416" y="919"/>
                  </a:cxn>
                  <a:cxn ang="0">
                    <a:pos x="475" y="889"/>
                  </a:cxn>
                  <a:cxn ang="0">
                    <a:pos x="447" y="859"/>
                  </a:cxn>
                  <a:cxn ang="0">
                    <a:pos x="387" y="829"/>
                  </a:cxn>
                  <a:cxn ang="0">
                    <a:pos x="357" y="829"/>
                  </a:cxn>
                  <a:cxn ang="0">
                    <a:pos x="328" y="801"/>
                  </a:cxn>
                  <a:cxn ang="0">
                    <a:pos x="387" y="770"/>
                  </a:cxn>
                  <a:cxn ang="0">
                    <a:pos x="357" y="710"/>
                  </a:cxn>
                  <a:cxn ang="0">
                    <a:pos x="387" y="683"/>
                  </a:cxn>
                  <a:cxn ang="0">
                    <a:pos x="357" y="622"/>
                  </a:cxn>
                  <a:cxn ang="0">
                    <a:pos x="475" y="592"/>
                  </a:cxn>
                  <a:cxn ang="0">
                    <a:pos x="535" y="563"/>
                  </a:cxn>
                  <a:cxn ang="0">
                    <a:pos x="566" y="445"/>
                  </a:cxn>
                  <a:cxn ang="0">
                    <a:pos x="566" y="474"/>
                  </a:cxn>
                  <a:cxn ang="0">
                    <a:pos x="623" y="474"/>
                  </a:cxn>
                  <a:cxn ang="0">
                    <a:pos x="654" y="474"/>
                  </a:cxn>
                  <a:cxn ang="0">
                    <a:pos x="712" y="385"/>
                  </a:cxn>
                  <a:cxn ang="0">
                    <a:pos x="535" y="356"/>
                  </a:cxn>
                  <a:cxn ang="0">
                    <a:pos x="535" y="297"/>
                  </a:cxn>
                  <a:cxn ang="0">
                    <a:pos x="535" y="267"/>
                  </a:cxn>
                  <a:cxn ang="0">
                    <a:pos x="566" y="179"/>
                  </a:cxn>
                  <a:cxn ang="0">
                    <a:pos x="594" y="149"/>
                  </a:cxn>
                </a:cxnLst>
                <a:rect l="0" t="0" r="r" b="b"/>
                <a:pathLst>
                  <a:path w="712" h="919">
                    <a:moveTo>
                      <a:pt x="594" y="60"/>
                    </a:moveTo>
                    <a:lnTo>
                      <a:pt x="566" y="31"/>
                    </a:lnTo>
                    <a:lnTo>
                      <a:pt x="594" y="0"/>
                    </a:lnTo>
                    <a:lnTo>
                      <a:pt x="566" y="0"/>
                    </a:lnTo>
                    <a:lnTo>
                      <a:pt x="535" y="31"/>
                    </a:lnTo>
                    <a:lnTo>
                      <a:pt x="447" y="31"/>
                    </a:lnTo>
                    <a:lnTo>
                      <a:pt x="387" y="90"/>
                    </a:lnTo>
                    <a:lnTo>
                      <a:pt x="387" y="118"/>
                    </a:lnTo>
                    <a:lnTo>
                      <a:pt x="357" y="149"/>
                    </a:lnTo>
                    <a:lnTo>
                      <a:pt x="328" y="149"/>
                    </a:lnTo>
                    <a:lnTo>
                      <a:pt x="268" y="179"/>
                    </a:lnTo>
                    <a:lnTo>
                      <a:pt x="238" y="149"/>
                    </a:lnTo>
                    <a:lnTo>
                      <a:pt x="209" y="179"/>
                    </a:lnTo>
                    <a:lnTo>
                      <a:pt x="120" y="179"/>
                    </a:lnTo>
                    <a:lnTo>
                      <a:pt x="31" y="267"/>
                    </a:lnTo>
                    <a:lnTo>
                      <a:pt x="91" y="327"/>
                    </a:lnTo>
                    <a:lnTo>
                      <a:pt x="91" y="267"/>
                    </a:lnTo>
                    <a:lnTo>
                      <a:pt x="150" y="237"/>
                    </a:lnTo>
                    <a:lnTo>
                      <a:pt x="180" y="209"/>
                    </a:lnTo>
                    <a:lnTo>
                      <a:pt x="298" y="209"/>
                    </a:lnTo>
                    <a:lnTo>
                      <a:pt x="268" y="237"/>
                    </a:lnTo>
                    <a:lnTo>
                      <a:pt x="268" y="297"/>
                    </a:lnTo>
                    <a:lnTo>
                      <a:pt x="268" y="327"/>
                    </a:lnTo>
                    <a:lnTo>
                      <a:pt x="298" y="297"/>
                    </a:lnTo>
                    <a:lnTo>
                      <a:pt x="298" y="327"/>
                    </a:lnTo>
                    <a:lnTo>
                      <a:pt x="268" y="327"/>
                    </a:lnTo>
                    <a:lnTo>
                      <a:pt x="238" y="327"/>
                    </a:lnTo>
                    <a:lnTo>
                      <a:pt x="268" y="297"/>
                    </a:lnTo>
                    <a:lnTo>
                      <a:pt x="238" y="267"/>
                    </a:lnTo>
                    <a:lnTo>
                      <a:pt x="209" y="267"/>
                    </a:lnTo>
                    <a:lnTo>
                      <a:pt x="180" y="237"/>
                    </a:lnTo>
                    <a:lnTo>
                      <a:pt x="150" y="237"/>
                    </a:lnTo>
                    <a:lnTo>
                      <a:pt x="150" y="267"/>
                    </a:lnTo>
                    <a:lnTo>
                      <a:pt x="120" y="297"/>
                    </a:lnTo>
                    <a:lnTo>
                      <a:pt x="150" y="327"/>
                    </a:lnTo>
                    <a:lnTo>
                      <a:pt x="150" y="297"/>
                    </a:lnTo>
                    <a:lnTo>
                      <a:pt x="180" y="297"/>
                    </a:lnTo>
                    <a:lnTo>
                      <a:pt x="150" y="327"/>
                    </a:lnTo>
                    <a:lnTo>
                      <a:pt x="150" y="385"/>
                    </a:lnTo>
                    <a:lnTo>
                      <a:pt x="120" y="385"/>
                    </a:lnTo>
                    <a:lnTo>
                      <a:pt x="120" y="356"/>
                    </a:lnTo>
                    <a:lnTo>
                      <a:pt x="91" y="356"/>
                    </a:lnTo>
                    <a:lnTo>
                      <a:pt x="61" y="327"/>
                    </a:lnTo>
                    <a:lnTo>
                      <a:pt x="31" y="327"/>
                    </a:lnTo>
                    <a:lnTo>
                      <a:pt x="0" y="356"/>
                    </a:lnTo>
                    <a:lnTo>
                      <a:pt x="0" y="504"/>
                    </a:lnTo>
                    <a:lnTo>
                      <a:pt x="31" y="504"/>
                    </a:lnTo>
                    <a:lnTo>
                      <a:pt x="61" y="534"/>
                    </a:lnTo>
                    <a:lnTo>
                      <a:pt x="61" y="563"/>
                    </a:lnTo>
                    <a:lnTo>
                      <a:pt x="31" y="592"/>
                    </a:lnTo>
                    <a:lnTo>
                      <a:pt x="0" y="563"/>
                    </a:lnTo>
                    <a:lnTo>
                      <a:pt x="0" y="683"/>
                    </a:lnTo>
                    <a:lnTo>
                      <a:pt x="31" y="683"/>
                    </a:lnTo>
                    <a:lnTo>
                      <a:pt x="61" y="652"/>
                    </a:lnTo>
                    <a:lnTo>
                      <a:pt x="61" y="683"/>
                    </a:lnTo>
                    <a:lnTo>
                      <a:pt x="91" y="710"/>
                    </a:lnTo>
                    <a:lnTo>
                      <a:pt x="120" y="710"/>
                    </a:lnTo>
                    <a:lnTo>
                      <a:pt x="120" y="801"/>
                    </a:lnTo>
                    <a:lnTo>
                      <a:pt x="91" y="801"/>
                    </a:lnTo>
                    <a:lnTo>
                      <a:pt x="91" y="829"/>
                    </a:lnTo>
                    <a:lnTo>
                      <a:pt x="120" y="829"/>
                    </a:lnTo>
                    <a:lnTo>
                      <a:pt x="120" y="889"/>
                    </a:lnTo>
                    <a:lnTo>
                      <a:pt x="268" y="889"/>
                    </a:lnTo>
                    <a:lnTo>
                      <a:pt x="298" y="919"/>
                    </a:lnTo>
                    <a:lnTo>
                      <a:pt x="328" y="919"/>
                    </a:lnTo>
                    <a:lnTo>
                      <a:pt x="357" y="889"/>
                    </a:lnTo>
                    <a:lnTo>
                      <a:pt x="387" y="889"/>
                    </a:lnTo>
                    <a:lnTo>
                      <a:pt x="416" y="919"/>
                    </a:lnTo>
                    <a:lnTo>
                      <a:pt x="416" y="889"/>
                    </a:lnTo>
                    <a:lnTo>
                      <a:pt x="475" y="889"/>
                    </a:lnTo>
                    <a:lnTo>
                      <a:pt x="475" y="859"/>
                    </a:lnTo>
                    <a:lnTo>
                      <a:pt x="447" y="859"/>
                    </a:lnTo>
                    <a:lnTo>
                      <a:pt x="416" y="829"/>
                    </a:lnTo>
                    <a:lnTo>
                      <a:pt x="387" y="829"/>
                    </a:lnTo>
                    <a:lnTo>
                      <a:pt x="387" y="859"/>
                    </a:lnTo>
                    <a:lnTo>
                      <a:pt x="357" y="829"/>
                    </a:lnTo>
                    <a:lnTo>
                      <a:pt x="328" y="829"/>
                    </a:lnTo>
                    <a:lnTo>
                      <a:pt x="328" y="801"/>
                    </a:lnTo>
                    <a:lnTo>
                      <a:pt x="357" y="801"/>
                    </a:lnTo>
                    <a:lnTo>
                      <a:pt x="387" y="770"/>
                    </a:lnTo>
                    <a:lnTo>
                      <a:pt x="387" y="740"/>
                    </a:lnTo>
                    <a:lnTo>
                      <a:pt x="357" y="710"/>
                    </a:lnTo>
                    <a:lnTo>
                      <a:pt x="357" y="683"/>
                    </a:lnTo>
                    <a:lnTo>
                      <a:pt x="387" y="683"/>
                    </a:lnTo>
                    <a:lnTo>
                      <a:pt x="416" y="652"/>
                    </a:lnTo>
                    <a:lnTo>
                      <a:pt x="357" y="622"/>
                    </a:lnTo>
                    <a:lnTo>
                      <a:pt x="475" y="622"/>
                    </a:lnTo>
                    <a:lnTo>
                      <a:pt x="475" y="592"/>
                    </a:lnTo>
                    <a:lnTo>
                      <a:pt x="447" y="563"/>
                    </a:lnTo>
                    <a:lnTo>
                      <a:pt x="535" y="563"/>
                    </a:lnTo>
                    <a:lnTo>
                      <a:pt x="535" y="474"/>
                    </a:lnTo>
                    <a:lnTo>
                      <a:pt x="566" y="445"/>
                    </a:lnTo>
                    <a:lnTo>
                      <a:pt x="594" y="445"/>
                    </a:lnTo>
                    <a:lnTo>
                      <a:pt x="566" y="474"/>
                    </a:lnTo>
                    <a:lnTo>
                      <a:pt x="594" y="504"/>
                    </a:lnTo>
                    <a:lnTo>
                      <a:pt x="623" y="474"/>
                    </a:lnTo>
                    <a:lnTo>
                      <a:pt x="623" y="445"/>
                    </a:lnTo>
                    <a:lnTo>
                      <a:pt x="654" y="474"/>
                    </a:lnTo>
                    <a:lnTo>
                      <a:pt x="712" y="415"/>
                    </a:lnTo>
                    <a:lnTo>
                      <a:pt x="712" y="385"/>
                    </a:lnTo>
                    <a:lnTo>
                      <a:pt x="684" y="356"/>
                    </a:lnTo>
                    <a:lnTo>
                      <a:pt x="535" y="356"/>
                    </a:lnTo>
                    <a:lnTo>
                      <a:pt x="566" y="327"/>
                    </a:lnTo>
                    <a:lnTo>
                      <a:pt x="535" y="297"/>
                    </a:lnTo>
                    <a:lnTo>
                      <a:pt x="566" y="297"/>
                    </a:lnTo>
                    <a:lnTo>
                      <a:pt x="535" y="267"/>
                    </a:lnTo>
                    <a:lnTo>
                      <a:pt x="535" y="209"/>
                    </a:lnTo>
                    <a:lnTo>
                      <a:pt x="566" y="179"/>
                    </a:lnTo>
                    <a:lnTo>
                      <a:pt x="566" y="149"/>
                    </a:lnTo>
                    <a:lnTo>
                      <a:pt x="594" y="149"/>
                    </a:lnTo>
                    <a:lnTo>
                      <a:pt x="594" y="60"/>
                    </a:lnTo>
                    <a:close/>
                  </a:path>
                </a:pathLst>
              </a:custGeom>
              <a:solidFill>
                <a:srgbClr val="99D6AB"/>
              </a:solidFill>
              <a:ln w="9525">
                <a:noFill/>
                <a:round/>
                <a:headEnd/>
                <a:tailEnd/>
              </a:ln>
            </p:spPr>
            <p:txBody>
              <a:bodyPr/>
              <a:lstStyle/>
              <a:p>
                <a:endParaRPr lang="en-GB"/>
              </a:p>
            </p:txBody>
          </p:sp>
          <p:sp>
            <p:nvSpPr>
              <p:cNvPr id="15428" name="Freeform 68"/>
              <p:cNvSpPr>
                <a:spLocks/>
              </p:cNvSpPr>
              <p:nvPr/>
            </p:nvSpPr>
            <p:spPr bwMode="auto">
              <a:xfrm>
                <a:off x="3109" y="1987"/>
                <a:ext cx="7" cy="7"/>
              </a:xfrm>
              <a:custGeom>
                <a:avLst/>
                <a:gdLst/>
                <a:ahLst/>
                <a:cxnLst>
                  <a:cxn ang="0">
                    <a:pos x="0" y="0"/>
                  </a:cxn>
                  <a:cxn ang="0">
                    <a:pos x="29" y="29"/>
                  </a:cxn>
                  <a:cxn ang="0">
                    <a:pos x="29" y="0"/>
                  </a:cxn>
                  <a:cxn ang="0">
                    <a:pos x="0" y="0"/>
                  </a:cxn>
                </a:cxnLst>
                <a:rect l="0" t="0" r="r" b="b"/>
                <a:pathLst>
                  <a:path w="29" h="29">
                    <a:moveTo>
                      <a:pt x="0" y="0"/>
                    </a:moveTo>
                    <a:lnTo>
                      <a:pt x="29" y="29"/>
                    </a:lnTo>
                    <a:lnTo>
                      <a:pt x="29" y="0"/>
                    </a:lnTo>
                    <a:lnTo>
                      <a:pt x="0" y="0"/>
                    </a:lnTo>
                    <a:close/>
                  </a:path>
                </a:pathLst>
              </a:custGeom>
              <a:solidFill>
                <a:srgbClr val="99D6AB"/>
              </a:solidFill>
              <a:ln w="9525">
                <a:noFill/>
                <a:round/>
                <a:headEnd/>
                <a:tailEnd/>
              </a:ln>
            </p:spPr>
            <p:txBody>
              <a:bodyPr/>
              <a:lstStyle/>
              <a:p>
                <a:endParaRPr lang="en-GB"/>
              </a:p>
            </p:txBody>
          </p:sp>
          <p:sp>
            <p:nvSpPr>
              <p:cNvPr id="15429" name="Freeform 69"/>
              <p:cNvSpPr>
                <a:spLocks/>
              </p:cNvSpPr>
              <p:nvPr/>
            </p:nvSpPr>
            <p:spPr bwMode="auto">
              <a:xfrm>
                <a:off x="2228" y="2438"/>
                <a:ext cx="859" cy="725"/>
              </a:xfrm>
              <a:custGeom>
                <a:avLst/>
                <a:gdLst/>
                <a:ahLst/>
                <a:cxnLst>
                  <a:cxn ang="0">
                    <a:pos x="1541" y="385"/>
                  </a:cxn>
                  <a:cxn ang="0">
                    <a:pos x="1333" y="534"/>
                  </a:cxn>
                  <a:cxn ang="0">
                    <a:pos x="976" y="562"/>
                  </a:cxn>
                  <a:cxn ang="0">
                    <a:pos x="830" y="443"/>
                  </a:cxn>
                  <a:cxn ang="0">
                    <a:pos x="858" y="621"/>
                  </a:cxn>
                  <a:cxn ang="0">
                    <a:pos x="711" y="798"/>
                  </a:cxn>
                  <a:cxn ang="0">
                    <a:pos x="503" y="828"/>
                  </a:cxn>
                  <a:cxn ang="0">
                    <a:pos x="325" y="770"/>
                  </a:cxn>
                  <a:cxn ang="0">
                    <a:pos x="177" y="798"/>
                  </a:cxn>
                  <a:cxn ang="0">
                    <a:pos x="28" y="916"/>
                  </a:cxn>
                  <a:cxn ang="0">
                    <a:pos x="118" y="947"/>
                  </a:cxn>
                  <a:cxn ang="0">
                    <a:pos x="207" y="1066"/>
                  </a:cxn>
                  <a:cxn ang="0">
                    <a:pos x="444" y="1125"/>
                  </a:cxn>
                  <a:cxn ang="0">
                    <a:pos x="592" y="1244"/>
                  </a:cxn>
                  <a:cxn ang="0">
                    <a:pos x="681" y="1302"/>
                  </a:cxn>
                  <a:cxn ang="0">
                    <a:pos x="739" y="1509"/>
                  </a:cxn>
                  <a:cxn ang="0">
                    <a:pos x="918" y="1569"/>
                  </a:cxn>
                  <a:cxn ang="0">
                    <a:pos x="918" y="1836"/>
                  </a:cxn>
                  <a:cxn ang="0">
                    <a:pos x="888" y="2131"/>
                  </a:cxn>
                  <a:cxn ang="0">
                    <a:pos x="799" y="2456"/>
                  </a:cxn>
                  <a:cxn ang="0">
                    <a:pos x="711" y="2604"/>
                  </a:cxn>
                  <a:cxn ang="0">
                    <a:pos x="858" y="2693"/>
                  </a:cxn>
                  <a:cxn ang="0">
                    <a:pos x="1155" y="2811"/>
                  </a:cxn>
                  <a:cxn ang="0">
                    <a:pos x="1333" y="2783"/>
                  </a:cxn>
                  <a:cxn ang="0">
                    <a:pos x="1569" y="2811"/>
                  </a:cxn>
                  <a:cxn ang="0">
                    <a:pos x="1718" y="2902"/>
                  </a:cxn>
                  <a:cxn ang="0">
                    <a:pos x="2015" y="2872"/>
                  </a:cxn>
                  <a:cxn ang="0">
                    <a:pos x="2043" y="2635"/>
                  </a:cxn>
                  <a:cxn ang="0">
                    <a:pos x="2341" y="2517"/>
                  </a:cxn>
                  <a:cxn ang="0">
                    <a:pos x="2548" y="2517"/>
                  </a:cxn>
                  <a:cxn ang="0">
                    <a:pos x="2636" y="2604"/>
                  </a:cxn>
                  <a:cxn ang="0">
                    <a:pos x="2814" y="2665"/>
                  </a:cxn>
                  <a:cxn ang="0">
                    <a:pos x="2962" y="2604"/>
                  </a:cxn>
                  <a:cxn ang="0">
                    <a:pos x="3228" y="2429"/>
                  </a:cxn>
                  <a:cxn ang="0">
                    <a:pos x="3110" y="2279"/>
                  </a:cxn>
                  <a:cxn ang="0">
                    <a:pos x="3110" y="2101"/>
                  </a:cxn>
                  <a:cxn ang="0">
                    <a:pos x="3021" y="1954"/>
                  </a:cxn>
                  <a:cxn ang="0">
                    <a:pos x="3080" y="1836"/>
                  </a:cxn>
                  <a:cxn ang="0">
                    <a:pos x="3080" y="1657"/>
                  </a:cxn>
                  <a:cxn ang="0">
                    <a:pos x="2873" y="1627"/>
                  </a:cxn>
                  <a:cxn ang="0">
                    <a:pos x="2962" y="1391"/>
                  </a:cxn>
                  <a:cxn ang="0">
                    <a:pos x="3171" y="1214"/>
                  </a:cxn>
                  <a:cxn ang="0">
                    <a:pos x="3259" y="1036"/>
                  </a:cxn>
                  <a:cxn ang="0">
                    <a:pos x="3317" y="889"/>
                  </a:cxn>
                  <a:cxn ang="0">
                    <a:pos x="3228" y="652"/>
                  </a:cxn>
                  <a:cxn ang="0">
                    <a:pos x="3052" y="621"/>
                  </a:cxn>
                  <a:cxn ang="0">
                    <a:pos x="2903" y="503"/>
                  </a:cxn>
                  <a:cxn ang="0">
                    <a:pos x="2636" y="443"/>
                  </a:cxn>
                  <a:cxn ang="0">
                    <a:pos x="2518" y="325"/>
                  </a:cxn>
                  <a:cxn ang="0">
                    <a:pos x="2399" y="325"/>
                  </a:cxn>
                  <a:cxn ang="0">
                    <a:pos x="2162" y="178"/>
                  </a:cxn>
                  <a:cxn ang="0">
                    <a:pos x="2015" y="87"/>
                  </a:cxn>
                  <a:cxn ang="0">
                    <a:pos x="1779" y="30"/>
                  </a:cxn>
                </a:cxnLst>
                <a:rect l="0" t="0" r="r" b="b"/>
                <a:pathLst>
                  <a:path w="3435" h="2902">
                    <a:moveTo>
                      <a:pt x="1718" y="296"/>
                    </a:moveTo>
                    <a:lnTo>
                      <a:pt x="1659" y="296"/>
                    </a:lnTo>
                    <a:lnTo>
                      <a:pt x="1659" y="325"/>
                    </a:lnTo>
                    <a:lnTo>
                      <a:pt x="1599" y="355"/>
                    </a:lnTo>
                    <a:lnTo>
                      <a:pt x="1569" y="355"/>
                    </a:lnTo>
                    <a:lnTo>
                      <a:pt x="1541" y="385"/>
                    </a:lnTo>
                    <a:lnTo>
                      <a:pt x="1451" y="385"/>
                    </a:lnTo>
                    <a:lnTo>
                      <a:pt x="1451" y="415"/>
                    </a:lnTo>
                    <a:lnTo>
                      <a:pt x="1392" y="415"/>
                    </a:lnTo>
                    <a:lnTo>
                      <a:pt x="1304" y="503"/>
                    </a:lnTo>
                    <a:lnTo>
                      <a:pt x="1304" y="534"/>
                    </a:lnTo>
                    <a:lnTo>
                      <a:pt x="1333" y="534"/>
                    </a:lnTo>
                    <a:lnTo>
                      <a:pt x="1304" y="562"/>
                    </a:lnTo>
                    <a:lnTo>
                      <a:pt x="1274" y="562"/>
                    </a:lnTo>
                    <a:lnTo>
                      <a:pt x="1274" y="591"/>
                    </a:lnTo>
                    <a:lnTo>
                      <a:pt x="1213" y="591"/>
                    </a:lnTo>
                    <a:lnTo>
                      <a:pt x="1185" y="562"/>
                    </a:lnTo>
                    <a:lnTo>
                      <a:pt x="976" y="562"/>
                    </a:lnTo>
                    <a:lnTo>
                      <a:pt x="948" y="534"/>
                    </a:lnTo>
                    <a:lnTo>
                      <a:pt x="948" y="443"/>
                    </a:lnTo>
                    <a:lnTo>
                      <a:pt x="918" y="443"/>
                    </a:lnTo>
                    <a:lnTo>
                      <a:pt x="888" y="473"/>
                    </a:lnTo>
                    <a:lnTo>
                      <a:pt x="858" y="473"/>
                    </a:lnTo>
                    <a:lnTo>
                      <a:pt x="830" y="443"/>
                    </a:lnTo>
                    <a:lnTo>
                      <a:pt x="769" y="443"/>
                    </a:lnTo>
                    <a:lnTo>
                      <a:pt x="799" y="473"/>
                    </a:lnTo>
                    <a:lnTo>
                      <a:pt x="769" y="503"/>
                    </a:lnTo>
                    <a:lnTo>
                      <a:pt x="799" y="534"/>
                    </a:lnTo>
                    <a:lnTo>
                      <a:pt x="799" y="562"/>
                    </a:lnTo>
                    <a:lnTo>
                      <a:pt x="858" y="621"/>
                    </a:lnTo>
                    <a:lnTo>
                      <a:pt x="858" y="798"/>
                    </a:lnTo>
                    <a:lnTo>
                      <a:pt x="769" y="798"/>
                    </a:lnTo>
                    <a:lnTo>
                      <a:pt x="769" y="770"/>
                    </a:lnTo>
                    <a:lnTo>
                      <a:pt x="739" y="798"/>
                    </a:lnTo>
                    <a:lnTo>
                      <a:pt x="739" y="828"/>
                    </a:lnTo>
                    <a:lnTo>
                      <a:pt x="711" y="798"/>
                    </a:lnTo>
                    <a:lnTo>
                      <a:pt x="681" y="798"/>
                    </a:lnTo>
                    <a:lnTo>
                      <a:pt x="681" y="828"/>
                    </a:lnTo>
                    <a:lnTo>
                      <a:pt x="651" y="798"/>
                    </a:lnTo>
                    <a:lnTo>
                      <a:pt x="592" y="798"/>
                    </a:lnTo>
                    <a:lnTo>
                      <a:pt x="532" y="859"/>
                    </a:lnTo>
                    <a:lnTo>
                      <a:pt x="503" y="828"/>
                    </a:lnTo>
                    <a:lnTo>
                      <a:pt x="503" y="798"/>
                    </a:lnTo>
                    <a:lnTo>
                      <a:pt x="474" y="770"/>
                    </a:lnTo>
                    <a:lnTo>
                      <a:pt x="444" y="770"/>
                    </a:lnTo>
                    <a:lnTo>
                      <a:pt x="444" y="741"/>
                    </a:lnTo>
                    <a:lnTo>
                      <a:pt x="325" y="741"/>
                    </a:lnTo>
                    <a:lnTo>
                      <a:pt x="325" y="770"/>
                    </a:lnTo>
                    <a:lnTo>
                      <a:pt x="296" y="798"/>
                    </a:lnTo>
                    <a:lnTo>
                      <a:pt x="296" y="770"/>
                    </a:lnTo>
                    <a:lnTo>
                      <a:pt x="265" y="770"/>
                    </a:lnTo>
                    <a:lnTo>
                      <a:pt x="237" y="798"/>
                    </a:lnTo>
                    <a:lnTo>
                      <a:pt x="207" y="770"/>
                    </a:lnTo>
                    <a:lnTo>
                      <a:pt x="177" y="798"/>
                    </a:lnTo>
                    <a:lnTo>
                      <a:pt x="89" y="798"/>
                    </a:lnTo>
                    <a:lnTo>
                      <a:pt x="58" y="828"/>
                    </a:lnTo>
                    <a:lnTo>
                      <a:pt x="28" y="828"/>
                    </a:lnTo>
                    <a:lnTo>
                      <a:pt x="0" y="859"/>
                    </a:lnTo>
                    <a:lnTo>
                      <a:pt x="0" y="916"/>
                    </a:lnTo>
                    <a:lnTo>
                      <a:pt x="28" y="916"/>
                    </a:lnTo>
                    <a:lnTo>
                      <a:pt x="58" y="889"/>
                    </a:lnTo>
                    <a:lnTo>
                      <a:pt x="89" y="889"/>
                    </a:lnTo>
                    <a:lnTo>
                      <a:pt x="89" y="916"/>
                    </a:lnTo>
                    <a:lnTo>
                      <a:pt x="28" y="916"/>
                    </a:lnTo>
                    <a:lnTo>
                      <a:pt x="58" y="947"/>
                    </a:lnTo>
                    <a:lnTo>
                      <a:pt x="118" y="947"/>
                    </a:lnTo>
                    <a:lnTo>
                      <a:pt x="118" y="977"/>
                    </a:lnTo>
                    <a:lnTo>
                      <a:pt x="58" y="977"/>
                    </a:lnTo>
                    <a:lnTo>
                      <a:pt x="28" y="1007"/>
                    </a:lnTo>
                    <a:lnTo>
                      <a:pt x="118" y="1095"/>
                    </a:lnTo>
                    <a:lnTo>
                      <a:pt x="146" y="1066"/>
                    </a:lnTo>
                    <a:lnTo>
                      <a:pt x="207" y="1066"/>
                    </a:lnTo>
                    <a:lnTo>
                      <a:pt x="237" y="1095"/>
                    </a:lnTo>
                    <a:lnTo>
                      <a:pt x="384" y="1095"/>
                    </a:lnTo>
                    <a:lnTo>
                      <a:pt x="355" y="1125"/>
                    </a:lnTo>
                    <a:lnTo>
                      <a:pt x="384" y="1125"/>
                    </a:lnTo>
                    <a:lnTo>
                      <a:pt x="414" y="1154"/>
                    </a:lnTo>
                    <a:lnTo>
                      <a:pt x="444" y="1125"/>
                    </a:lnTo>
                    <a:lnTo>
                      <a:pt x="503" y="1184"/>
                    </a:lnTo>
                    <a:lnTo>
                      <a:pt x="621" y="1184"/>
                    </a:lnTo>
                    <a:lnTo>
                      <a:pt x="592" y="1214"/>
                    </a:lnTo>
                    <a:lnTo>
                      <a:pt x="562" y="1214"/>
                    </a:lnTo>
                    <a:lnTo>
                      <a:pt x="562" y="1244"/>
                    </a:lnTo>
                    <a:lnTo>
                      <a:pt x="592" y="1244"/>
                    </a:lnTo>
                    <a:lnTo>
                      <a:pt x="621" y="1272"/>
                    </a:lnTo>
                    <a:lnTo>
                      <a:pt x="651" y="1244"/>
                    </a:lnTo>
                    <a:lnTo>
                      <a:pt x="681" y="1244"/>
                    </a:lnTo>
                    <a:lnTo>
                      <a:pt x="651" y="1272"/>
                    </a:lnTo>
                    <a:lnTo>
                      <a:pt x="651" y="1302"/>
                    </a:lnTo>
                    <a:lnTo>
                      <a:pt x="681" y="1302"/>
                    </a:lnTo>
                    <a:lnTo>
                      <a:pt x="711" y="1332"/>
                    </a:lnTo>
                    <a:lnTo>
                      <a:pt x="681" y="1332"/>
                    </a:lnTo>
                    <a:lnTo>
                      <a:pt x="681" y="1362"/>
                    </a:lnTo>
                    <a:lnTo>
                      <a:pt x="651" y="1391"/>
                    </a:lnTo>
                    <a:lnTo>
                      <a:pt x="739" y="1481"/>
                    </a:lnTo>
                    <a:lnTo>
                      <a:pt x="739" y="1509"/>
                    </a:lnTo>
                    <a:lnTo>
                      <a:pt x="769" y="1539"/>
                    </a:lnTo>
                    <a:lnTo>
                      <a:pt x="799" y="1539"/>
                    </a:lnTo>
                    <a:lnTo>
                      <a:pt x="830" y="1569"/>
                    </a:lnTo>
                    <a:lnTo>
                      <a:pt x="858" y="1569"/>
                    </a:lnTo>
                    <a:lnTo>
                      <a:pt x="888" y="1600"/>
                    </a:lnTo>
                    <a:lnTo>
                      <a:pt x="918" y="1569"/>
                    </a:lnTo>
                    <a:lnTo>
                      <a:pt x="918" y="1746"/>
                    </a:lnTo>
                    <a:lnTo>
                      <a:pt x="888" y="1746"/>
                    </a:lnTo>
                    <a:lnTo>
                      <a:pt x="888" y="1776"/>
                    </a:lnTo>
                    <a:lnTo>
                      <a:pt x="976" y="1864"/>
                    </a:lnTo>
                    <a:lnTo>
                      <a:pt x="948" y="1864"/>
                    </a:lnTo>
                    <a:lnTo>
                      <a:pt x="918" y="1836"/>
                    </a:lnTo>
                    <a:lnTo>
                      <a:pt x="888" y="1864"/>
                    </a:lnTo>
                    <a:lnTo>
                      <a:pt x="888" y="1983"/>
                    </a:lnTo>
                    <a:lnTo>
                      <a:pt x="858" y="2013"/>
                    </a:lnTo>
                    <a:lnTo>
                      <a:pt x="858" y="2101"/>
                    </a:lnTo>
                    <a:lnTo>
                      <a:pt x="888" y="2101"/>
                    </a:lnTo>
                    <a:lnTo>
                      <a:pt x="888" y="2131"/>
                    </a:lnTo>
                    <a:lnTo>
                      <a:pt x="858" y="2131"/>
                    </a:lnTo>
                    <a:lnTo>
                      <a:pt x="858" y="2220"/>
                    </a:lnTo>
                    <a:lnTo>
                      <a:pt x="830" y="2250"/>
                    </a:lnTo>
                    <a:lnTo>
                      <a:pt x="830" y="2338"/>
                    </a:lnTo>
                    <a:lnTo>
                      <a:pt x="799" y="2368"/>
                    </a:lnTo>
                    <a:lnTo>
                      <a:pt x="799" y="2456"/>
                    </a:lnTo>
                    <a:lnTo>
                      <a:pt x="769" y="2486"/>
                    </a:lnTo>
                    <a:lnTo>
                      <a:pt x="769" y="2517"/>
                    </a:lnTo>
                    <a:lnTo>
                      <a:pt x="739" y="2547"/>
                    </a:lnTo>
                    <a:lnTo>
                      <a:pt x="711" y="2547"/>
                    </a:lnTo>
                    <a:lnTo>
                      <a:pt x="681" y="2575"/>
                    </a:lnTo>
                    <a:lnTo>
                      <a:pt x="711" y="2604"/>
                    </a:lnTo>
                    <a:lnTo>
                      <a:pt x="799" y="2604"/>
                    </a:lnTo>
                    <a:lnTo>
                      <a:pt x="799" y="2635"/>
                    </a:lnTo>
                    <a:lnTo>
                      <a:pt x="769" y="2665"/>
                    </a:lnTo>
                    <a:lnTo>
                      <a:pt x="799" y="2693"/>
                    </a:lnTo>
                    <a:lnTo>
                      <a:pt x="830" y="2665"/>
                    </a:lnTo>
                    <a:lnTo>
                      <a:pt x="858" y="2693"/>
                    </a:lnTo>
                    <a:lnTo>
                      <a:pt x="888" y="2693"/>
                    </a:lnTo>
                    <a:lnTo>
                      <a:pt x="918" y="2724"/>
                    </a:lnTo>
                    <a:lnTo>
                      <a:pt x="948" y="2693"/>
                    </a:lnTo>
                    <a:lnTo>
                      <a:pt x="1006" y="2754"/>
                    </a:lnTo>
                    <a:lnTo>
                      <a:pt x="1095" y="2754"/>
                    </a:lnTo>
                    <a:lnTo>
                      <a:pt x="1155" y="2811"/>
                    </a:lnTo>
                    <a:lnTo>
                      <a:pt x="1185" y="2783"/>
                    </a:lnTo>
                    <a:lnTo>
                      <a:pt x="1213" y="2783"/>
                    </a:lnTo>
                    <a:lnTo>
                      <a:pt x="1244" y="2811"/>
                    </a:lnTo>
                    <a:lnTo>
                      <a:pt x="1274" y="2811"/>
                    </a:lnTo>
                    <a:lnTo>
                      <a:pt x="1304" y="2783"/>
                    </a:lnTo>
                    <a:lnTo>
                      <a:pt x="1333" y="2783"/>
                    </a:lnTo>
                    <a:lnTo>
                      <a:pt x="1362" y="2754"/>
                    </a:lnTo>
                    <a:lnTo>
                      <a:pt x="1422" y="2754"/>
                    </a:lnTo>
                    <a:lnTo>
                      <a:pt x="1451" y="2783"/>
                    </a:lnTo>
                    <a:lnTo>
                      <a:pt x="1541" y="2783"/>
                    </a:lnTo>
                    <a:lnTo>
                      <a:pt x="1569" y="2842"/>
                    </a:lnTo>
                    <a:lnTo>
                      <a:pt x="1569" y="2811"/>
                    </a:lnTo>
                    <a:lnTo>
                      <a:pt x="1629" y="2811"/>
                    </a:lnTo>
                    <a:lnTo>
                      <a:pt x="1659" y="2842"/>
                    </a:lnTo>
                    <a:lnTo>
                      <a:pt x="1629" y="2842"/>
                    </a:lnTo>
                    <a:lnTo>
                      <a:pt x="1629" y="2872"/>
                    </a:lnTo>
                    <a:lnTo>
                      <a:pt x="1688" y="2872"/>
                    </a:lnTo>
                    <a:lnTo>
                      <a:pt x="1718" y="2902"/>
                    </a:lnTo>
                    <a:lnTo>
                      <a:pt x="1748" y="2902"/>
                    </a:lnTo>
                    <a:lnTo>
                      <a:pt x="1779" y="2872"/>
                    </a:lnTo>
                    <a:lnTo>
                      <a:pt x="1806" y="2902"/>
                    </a:lnTo>
                    <a:lnTo>
                      <a:pt x="1925" y="2902"/>
                    </a:lnTo>
                    <a:lnTo>
                      <a:pt x="1955" y="2872"/>
                    </a:lnTo>
                    <a:lnTo>
                      <a:pt x="2015" y="2872"/>
                    </a:lnTo>
                    <a:lnTo>
                      <a:pt x="1985" y="2842"/>
                    </a:lnTo>
                    <a:lnTo>
                      <a:pt x="1985" y="2724"/>
                    </a:lnTo>
                    <a:lnTo>
                      <a:pt x="2015" y="2693"/>
                    </a:lnTo>
                    <a:lnTo>
                      <a:pt x="1985" y="2665"/>
                    </a:lnTo>
                    <a:lnTo>
                      <a:pt x="2015" y="2635"/>
                    </a:lnTo>
                    <a:lnTo>
                      <a:pt x="2043" y="2635"/>
                    </a:lnTo>
                    <a:lnTo>
                      <a:pt x="2073" y="2604"/>
                    </a:lnTo>
                    <a:lnTo>
                      <a:pt x="2104" y="2604"/>
                    </a:lnTo>
                    <a:lnTo>
                      <a:pt x="2162" y="2547"/>
                    </a:lnTo>
                    <a:lnTo>
                      <a:pt x="2192" y="2547"/>
                    </a:lnTo>
                    <a:lnTo>
                      <a:pt x="2222" y="2517"/>
                    </a:lnTo>
                    <a:lnTo>
                      <a:pt x="2341" y="2517"/>
                    </a:lnTo>
                    <a:lnTo>
                      <a:pt x="2368" y="2547"/>
                    </a:lnTo>
                    <a:lnTo>
                      <a:pt x="2429" y="2547"/>
                    </a:lnTo>
                    <a:lnTo>
                      <a:pt x="2459" y="2575"/>
                    </a:lnTo>
                    <a:lnTo>
                      <a:pt x="2488" y="2547"/>
                    </a:lnTo>
                    <a:lnTo>
                      <a:pt x="2548" y="2547"/>
                    </a:lnTo>
                    <a:lnTo>
                      <a:pt x="2548" y="2517"/>
                    </a:lnTo>
                    <a:lnTo>
                      <a:pt x="2578" y="2517"/>
                    </a:lnTo>
                    <a:lnTo>
                      <a:pt x="2578" y="2547"/>
                    </a:lnTo>
                    <a:lnTo>
                      <a:pt x="2548" y="2547"/>
                    </a:lnTo>
                    <a:lnTo>
                      <a:pt x="2548" y="2575"/>
                    </a:lnTo>
                    <a:lnTo>
                      <a:pt x="2636" y="2575"/>
                    </a:lnTo>
                    <a:lnTo>
                      <a:pt x="2636" y="2604"/>
                    </a:lnTo>
                    <a:lnTo>
                      <a:pt x="2666" y="2604"/>
                    </a:lnTo>
                    <a:lnTo>
                      <a:pt x="2696" y="2635"/>
                    </a:lnTo>
                    <a:lnTo>
                      <a:pt x="2725" y="2635"/>
                    </a:lnTo>
                    <a:lnTo>
                      <a:pt x="2755" y="2665"/>
                    </a:lnTo>
                    <a:lnTo>
                      <a:pt x="2785" y="2635"/>
                    </a:lnTo>
                    <a:lnTo>
                      <a:pt x="2814" y="2665"/>
                    </a:lnTo>
                    <a:lnTo>
                      <a:pt x="2843" y="2665"/>
                    </a:lnTo>
                    <a:lnTo>
                      <a:pt x="2873" y="2635"/>
                    </a:lnTo>
                    <a:lnTo>
                      <a:pt x="2903" y="2665"/>
                    </a:lnTo>
                    <a:lnTo>
                      <a:pt x="2934" y="2635"/>
                    </a:lnTo>
                    <a:lnTo>
                      <a:pt x="2992" y="2635"/>
                    </a:lnTo>
                    <a:lnTo>
                      <a:pt x="2962" y="2604"/>
                    </a:lnTo>
                    <a:lnTo>
                      <a:pt x="3021" y="2547"/>
                    </a:lnTo>
                    <a:lnTo>
                      <a:pt x="3052" y="2547"/>
                    </a:lnTo>
                    <a:lnTo>
                      <a:pt x="3141" y="2456"/>
                    </a:lnTo>
                    <a:lnTo>
                      <a:pt x="3198" y="2456"/>
                    </a:lnTo>
                    <a:lnTo>
                      <a:pt x="3198" y="2429"/>
                    </a:lnTo>
                    <a:lnTo>
                      <a:pt x="3228" y="2429"/>
                    </a:lnTo>
                    <a:lnTo>
                      <a:pt x="3228" y="2398"/>
                    </a:lnTo>
                    <a:lnTo>
                      <a:pt x="3289" y="2338"/>
                    </a:lnTo>
                    <a:lnTo>
                      <a:pt x="3259" y="2309"/>
                    </a:lnTo>
                    <a:lnTo>
                      <a:pt x="3171" y="2309"/>
                    </a:lnTo>
                    <a:lnTo>
                      <a:pt x="3141" y="2279"/>
                    </a:lnTo>
                    <a:lnTo>
                      <a:pt x="3110" y="2279"/>
                    </a:lnTo>
                    <a:lnTo>
                      <a:pt x="3052" y="2220"/>
                    </a:lnTo>
                    <a:lnTo>
                      <a:pt x="3052" y="2191"/>
                    </a:lnTo>
                    <a:lnTo>
                      <a:pt x="3080" y="2161"/>
                    </a:lnTo>
                    <a:lnTo>
                      <a:pt x="3080" y="2131"/>
                    </a:lnTo>
                    <a:lnTo>
                      <a:pt x="3110" y="2131"/>
                    </a:lnTo>
                    <a:lnTo>
                      <a:pt x="3110" y="2101"/>
                    </a:lnTo>
                    <a:lnTo>
                      <a:pt x="3080" y="2073"/>
                    </a:lnTo>
                    <a:lnTo>
                      <a:pt x="3021" y="2043"/>
                    </a:lnTo>
                    <a:lnTo>
                      <a:pt x="3021" y="2013"/>
                    </a:lnTo>
                    <a:lnTo>
                      <a:pt x="2992" y="1983"/>
                    </a:lnTo>
                    <a:lnTo>
                      <a:pt x="3021" y="1983"/>
                    </a:lnTo>
                    <a:lnTo>
                      <a:pt x="3021" y="1954"/>
                    </a:lnTo>
                    <a:lnTo>
                      <a:pt x="3080" y="1983"/>
                    </a:lnTo>
                    <a:lnTo>
                      <a:pt x="3080" y="1954"/>
                    </a:lnTo>
                    <a:lnTo>
                      <a:pt x="3110" y="1954"/>
                    </a:lnTo>
                    <a:lnTo>
                      <a:pt x="3141" y="1925"/>
                    </a:lnTo>
                    <a:lnTo>
                      <a:pt x="3141" y="1895"/>
                    </a:lnTo>
                    <a:lnTo>
                      <a:pt x="3080" y="1836"/>
                    </a:lnTo>
                    <a:lnTo>
                      <a:pt x="3080" y="1776"/>
                    </a:lnTo>
                    <a:lnTo>
                      <a:pt x="3052" y="1746"/>
                    </a:lnTo>
                    <a:lnTo>
                      <a:pt x="3080" y="1746"/>
                    </a:lnTo>
                    <a:lnTo>
                      <a:pt x="3110" y="1718"/>
                    </a:lnTo>
                    <a:lnTo>
                      <a:pt x="3080" y="1688"/>
                    </a:lnTo>
                    <a:lnTo>
                      <a:pt x="3080" y="1657"/>
                    </a:lnTo>
                    <a:lnTo>
                      <a:pt x="3052" y="1627"/>
                    </a:lnTo>
                    <a:lnTo>
                      <a:pt x="3052" y="1539"/>
                    </a:lnTo>
                    <a:lnTo>
                      <a:pt x="2934" y="1539"/>
                    </a:lnTo>
                    <a:lnTo>
                      <a:pt x="2903" y="1569"/>
                    </a:lnTo>
                    <a:lnTo>
                      <a:pt x="2903" y="1600"/>
                    </a:lnTo>
                    <a:lnTo>
                      <a:pt x="2873" y="1627"/>
                    </a:lnTo>
                    <a:lnTo>
                      <a:pt x="2814" y="1627"/>
                    </a:lnTo>
                    <a:lnTo>
                      <a:pt x="2873" y="1569"/>
                    </a:lnTo>
                    <a:lnTo>
                      <a:pt x="2873" y="1539"/>
                    </a:lnTo>
                    <a:lnTo>
                      <a:pt x="2843" y="1539"/>
                    </a:lnTo>
                    <a:lnTo>
                      <a:pt x="2962" y="1420"/>
                    </a:lnTo>
                    <a:lnTo>
                      <a:pt x="2962" y="1391"/>
                    </a:lnTo>
                    <a:lnTo>
                      <a:pt x="3110" y="1244"/>
                    </a:lnTo>
                    <a:lnTo>
                      <a:pt x="3080" y="1244"/>
                    </a:lnTo>
                    <a:lnTo>
                      <a:pt x="3110" y="1214"/>
                    </a:lnTo>
                    <a:lnTo>
                      <a:pt x="3110" y="1184"/>
                    </a:lnTo>
                    <a:lnTo>
                      <a:pt x="3141" y="1184"/>
                    </a:lnTo>
                    <a:lnTo>
                      <a:pt x="3171" y="1214"/>
                    </a:lnTo>
                    <a:lnTo>
                      <a:pt x="3228" y="1214"/>
                    </a:lnTo>
                    <a:lnTo>
                      <a:pt x="3228" y="1184"/>
                    </a:lnTo>
                    <a:lnTo>
                      <a:pt x="3259" y="1154"/>
                    </a:lnTo>
                    <a:lnTo>
                      <a:pt x="3228" y="1125"/>
                    </a:lnTo>
                    <a:lnTo>
                      <a:pt x="3259" y="1095"/>
                    </a:lnTo>
                    <a:lnTo>
                      <a:pt x="3259" y="1036"/>
                    </a:lnTo>
                    <a:lnTo>
                      <a:pt x="3289" y="1007"/>
                    </a:lnTo>
                    <a:lnTo>
                      <a:pt x="3259" y="1007"/>
                    </a:lnTo>
                    <a:lnTo>
                      <a:pt x="3259" y="977"/>
                    </a:lnTo>
                    <a:lnTo>
                      <a:pt x="3289" y="947"/>
                    </a:lnTo>
                    <a:lnTo>
                      <a:pt x="3289" y="916"/>
                    </a:lnTo>
                    <a:lnTo>
                      <a:pt x="3317" y="889"/>
                    </a:lnTo>
                    <a:lnTo>
                      <a:pt x="3317" y="828"/>
                    </a:lnTo>
                    <a:lnTo>
                      <a:pt x="3435" y="710"/>
                    </a:lnTo>
                    <a:lnTo>
                      <a:pt x="3435" y="680"/>
                    </a:lnTo>
                    <a:lnTo>
                      <a:pt x="3289" y="680"/>
                    </a:lnTo>
                    <a:lnTo>
                      <a:pt x="3259" y="652"/>
                    </a:lnTo>
                    <a:lnTo>
                      <a:pt x="3228" y="652"/>
                    </a:lnTo>
                    <a:lnTo>
                      <a:pt x="3228" y="621"/>
                    </a:lnTo>
                    <a:lnTo>
                      <a:pt x="3198" y="621"/>
                    </a:lnTo>
                    <a:lnTo>
                      <a:pt x="3198" y="652"/>
                    </a:lnTo>
                    <a:lnTo>
                      <a:pt x="3141" y="652"/>
                    </a:lnTo>
                    <a:lnTo>
                      <a:pt x="3110" y="621"/>
                    </a:lnTo>
                    <a:lnTo>
                      <a:pt x="3052" y="621"/>
                    </a:lnTo>
                    <a:lnTo>
                      <a:pt x="3021" y="591"/>
                    </a:lnTo>
                    <a:lnTo>
                      <a:pt x="3021" y="562"/>
                    </a:lnTo>
                    <a:lnTo>
                      <a:pt x="2992" y="534"/>
                    </a:lnTo>
                    <a:lnTo>
                      <a:pt x="2962" y="534"/>
                    </a:lnTo>
                    <a:lnTo>
                      <a:pt x="2934" y="503"/>
                    </a:lnTo>
                    <a:lnTo>
                      <a:pt x="2903" y="503"/>
                    </a:lnTo>
                    <a:lnTo>
                      <a:pt x="2873" y="534"/>
                    </a:lnTo>
                    <a:lnTo>
                      <a:pt x="2843" y="534"/>
                    </a:lnTo>
                    <a:lnTo>
                      <a:pt x="2814" y="503"/>
                    </a:lnTo>
                    <a:lnTo>
                      <a:pt x="2725" y="503"/>
                    </a:lnTo>
                    <a:lnTo>
                      <a:pt x="2666" y="443"/>
                    </a:lnTo>
                    <a:lnTo>
                      <a:pt x="2636" y="443"/>
                    </a:lnTo>
                    <a:lnTo>
                      <a:pt x="2606" y="415"/>
                    </a:lnTo>
                    <a:lnTo>
                      <a:pt x="2548" y="415"/>
                    </a:lnTo>
                    <a:lnTo>
                      <a:pt x="2578" y="385"/>
                    </a:lnTo>
                    <a:lnTo>
                      <a:pt x="2548" y="355"/>
                    </a:lnTo>
                    <a:lnTo>
                      <a:pt x="2548" y="296"/>
                    </a:lnTo>
                    <a:lnTo>
                      <a:pt x="2518" y="325"/>
                    </a:lnTo>
                    <a:lnTo>
                      <a:pt x="2518" y="355"/>
                    </a:lnTo>
                    <a:lnTo>
                      <a:pt x="2459" y="355"/>
                    </a:lnTo>
                    <a:lnTo>
                      <a:pt x="2459" y="385"/>
                    </a:lnTo>
                    <a:lnTo>
                      <a:pt x="2429" y="355"/>
                    </a:lnTo>
                    <a:lnTo>
                      <a:pt x="2368" y="355"/>
                    </a:lnTo>
                    <a:lnTo>
                      <a:pt x="2399" y="325"/>
                    </a:lnTo>
                    <a:lnTo>
                      <a:pt x="2368" y="296"/>
                    </a:lnTo>
                    <a:lnTo>
                      <a:pt x="2368" y="266"/>
                    </a:lnTo>
                    <a:lnTo>
                      <a:pt x="2341" y="237"/>
                    </a:lnTo>
                    <a:lnTo>
                      <a:pt x="2250" y="237"/>
                    </a:lnTo>
                    <a:lnTo>
                      <a:pt x="2250" y="178"/>
                    </a:lnTo>
                    <a:lnTo>
                      <a:pt x="2162" y="178"/>
                    </a:lnTo>
                    <a:lnTo>
                      <a:pt x="2162" y="148"/>
                    </a:lnTo>
                    <a:lnTo>
                      <a:pt x="2132" y="148"/>
                    </a:lnTo>
                    <a:lnTo>
                      <a:pt x="2132" y="87"/>
                    </a:lnTo>
                    <a:lnTo>
                      <a:pt x="2073" y="87"/>
                    </a:lnTo>
                    <a:lnTo>
                      <a:pt x="2043" y="118"/>
                    </a:lnTo>
                    <a:lnTo>
                      <a:pt x="2015" y="87"/>
                    </a:lnTo>
                    <a:lnTo>
                      <a:pt x="1985" y="87"/>
                    </a:lnTo>
                    <a:lnTo>
                      <a:pt x="1985" y="30"/>
                    </a:lnTo>
                    <a:lnTo>
                      <a:pt x="1955" y="0"/>
                    </a:lnTo>
                    <a:lnTo>
                      <a:pt x="1866" y="0"/>
                    </a:lnTo>
                    <a:lnTo>
                      <a:pt x="1806" y="30"/>
                    </a:lnTo>
                    <a:lnTo>
                      <a:pt x="1779" y="30"/>
                    </a:lnTo>
                    <a:lnTo>
                      <a:pt x="1718" y="87"/>
                    </a:lnTo>
                    <a:lnTo>
                      <a:pt x="1718" y="237"/>
                    </a:lnTo>
                    <a:lnTo>
                      <a:pt x="1688" y="237"/>
                    </a:lnTo>
                    <a:lnTo>
                      <a:pt x="1688" y="266"/>
                    </a:lnTo>
                    <a:lnTo>
                      <a:pt x="1718" y="296"/>
                    </a:lnTo>
                    <a:close/>
                  </a:path>
                </a:pathLst>
              </a:custGeom>
              <a:solidFill>
                <a:srgbClr val="B3B136"/>
              </a:solidFill>
              <a:ln w="9525">
                <a:noFill/>
                <a:round/>
                <a:headEnd/>
                <a:tailEnd/>
              </a:ln>
            </p:spPr>
            <p:txBody>
              <a:bodyPr/>
              <a:lstStyle/>
              <a:p>
                <a:endParaRPr lang="en-GB"/>
              </a:p>
            </p:txBody>
          </p:sp>
          <p:sp>
            <p:nvSpPr>
              <p:cNvPr id="15430" name="Freeform 70"/>
              <p:cNvSpPr>
                <a:spLocks noEditPoints="1"/>
              </p:cNvSpPr>
              <p:nvPr/>
            </p:nvSpPr>
            <p:spPr bwMode="auto">
              <a:xfrm>
                <a:off x="2805" y="2246"/>
                <a:ext cx="222" cy="222"/>
              </a:xfrm>
              <a:custGeom>
                <a:avLst/>
                <a:gdLst/>
                <a:ahLst/>
                <a:cxnLst>
                  <a:cxn ang="0">
                    <a:pos x="177" y="356"/>
                  </a:cxn>
                  <a:cxn ang="0">
                    <a:pos x="57" y="502"/>
                  </a:cxn>
                  <a:cxn ang="0">
                    <a:pos x="148" y="562"/>
                  </a:cxn>
                  <a:cxn ang="0">
                    <a:pos x="57" y="592"/>
                  </a:cxn>
                  <a:cxn ang="0">
                    <a:pos x="0" y="562"/>
                  </a:cxn>
                  <a:cxn ang="0">
                    <a:pos x="88" y="620"/>
                  </a:cxn>
                  <a:cxn ang="0">
                    <a:pos x="57" y="650"/>
                  </a:cxn>
                  <a:cxn ang="0">
                    <a:pos x="118" y="681"/>
                  </a:cxn>
                  <a:cxn ang="0">
                    <a:pos x="148" y="650"/>
                  </a:cxn>
                  <a:cxn ang="0">
                    <a:pos x="237" y="620"/>
                  </a:cxn>
                  <a:cxn ang="0">
                    <a:pos x="295" y="650"/>
                  </a:cxn>
                  <a:cxn ang="0">
                    <a:pos x="325" y="650"/>
                  </a:cxn>
                  <a:cxn ang="0">
                    <a:pos x="355" y="681"/>
                  </a:cxn>
                  <a:cxn ang="0">
                    <a:pos x="444" y="710"/>
                  </a:cxn>
                  <a:cxn ang="0">
                    <a:pos x="503" y="738"/>
                  </a:cxn>
                  <a:cxn ang="0">
                    <a:pos x="474" y="829"/>
                  </a:cxn>
                  <a:cxn ang="0">
                    <a:pos x="474" y="856"/>
                  </a:cxn>
                  <a:cxn ang="0">
                    <a:pos x="532" y="887"/>
                  </a:cxn>
                  <a:cxn ang="0">
                    <a:pos x="562" y="799"/>
                  </a:cxn>
                  <a:cxn ang="0">
                    <a:pos x="562" y="769"/>
                  </a:cxn>
                  <a:cxn ang="0">
                    <a:pos x="592" y="710"/>
                  </a:cxn>
                  <a:cxn ang="0">
                    <a:pos x="623" y="681"/>
                  </a:cxn>
                  <a:cxn ang="0">
                    <a:pos x="592" y="620"/>
                  </a:cxn>
                  <a:cxn ang="0">
                    <a:pos x="562" y="562"/>
                  </a:cxn>
                  <a:cxn ang="0">
                    <a:pos x="562" y="531"/>
                  </a:cxn>
                  <a:cxn ang="0">
                    <a:pos x="562" y="502"/>
                  </a:cxn>
                  <a:cxn ang="0">
                    <a:pos x="592" y="502"/>
                  </a:cxn>
                  <a:cxn ang="0">
                    <a:pos x="769" y="474"/>
                  </a:cxn>
                  <a:cxn ang="0">
                    <a:pos x="799" y="383"/>
                  </a:cxn>
                  <a:cxn ang="0">
                    <a:pos x="830" y="325"/>
                  </a:cxn>
                  <a:cxn ang="0">
                    <a:pos x="741" y="295"/>
                  </a:cxn>
                  <a:cxn ang="0">
                    <a:pos x="830" y="265"/>
                  </a:cxn>
                  <a:cxn ang="0">
                    <a:pos x="860" y="206"/>
                  </a:cxn>
                  <a:cxn ang="0">
                    <a:pos x="887" y="147"/>
                  </a:cxn>
                  <a:cxn ang="0">
                    <a:pos x="860" y="58"/>
                  </a:cxn>
                  <a:cxn ang="0">
                    <a:pos x="799" y="28"/>
                  </a:cxn>
                  <a:cxn ang="0">
                    <a:pos x="562" y="0"/>
                  </a:cxn>
                  <a:cxn ang="0">
                    <a:pos x="474" y="28"/>
                  </a:cxn>
                  <a:cxn ang="0">
                    <a:pos x="355" y="118"/>
                  </a:cxn>
                  <a:cxn ang="0">
                    <a:pos x="325" y="147"/>
                  </a:cxn>
                  <a:cxn ang="0">
                    <a:pos x="237" y="177"/>
                  </a:cxn>
                  <a:cxn ang="0">
                    <a:pos x="207" y="236"/>
                  </a:cxn>
                  <a:cxn ang="0">
                    <a:pos x="177" y="325"/>
                  </a:cxn>
                  <a:cxn ang="0">
                    <a:pos x="503" y="265"/>
                  </a:cxn>
                  <a:cxn ang="0">
                    <a:pos x="444" y="383"/>
                  </a:cxn>
                  <a:cxn ang="0">
                    <a:pos x="385" y="356"/>
                  </a:cxn>
                  <a:cxn ang="0">
                    <a:pos x="355" y="325"/>
                  </a:cxn>
                  <a:cxn ang="0">
                    <a:pos x="444" y="265"/>
                  </a:cxn>
                  <a:cxn ang="0">
                    <a:pos x="267" y="562"/>
                  </a:cxn>
                  <a:cxn ang="0">
                    <a:pos x="237" y="531"/>
                  </a:cxn>
                </a:cxnLst>
                <a:rect l="0" t="0" r="r" b="b"/>
                <a:pathLst>
                  <a:path w="887" h="887">
                    <a:moveTo>
                      <a:pt x="177" y="325"/>
                    </a:moveTo>
                    <a:lnTo>
                      <a:pt x="177" y="356"/>
                    </a:lnTo>
                    <a:lnTo>
                      <a:pt x="57" y="474"/>
                    </a:lnTo>
                    <a:lnTo>
                      <a:pt x="57" y="502"/>
                    </a:lnTo>
                    <a:lnTo>
                      <a:pt x="88" y="531"/>
                    </a:lnTo>
                    <a:lnTo>
                      <a:pt x="148" y="562"/>
                    </a:lnTo>
                    <a:lnTo>
                      <a:pt x="118" y="592"/>
                    </a:lnTo>
                    <a:lnTo>
                      <a:pt x="57" y="592"/>
                    </a:lnTo>
                    <a:lnTo>
                      <a:pt x="57" y="562"/>
                    </a:lnTo>
                    <a:lnTo>
                      <a:pt x="0" y="562"/>
                    </a:lnTo>
                    <a:lnTo>
                      <a:pt x="57" y="620"/>
                    </a:lnTo>
                    <a:lnTo>
                      <a:pt x="88" y="620"/>
                    </a:lnTo>
                    <a:lnTo>
                      <a:pt x="118" y="650"/>
                    </a:lnTo>
                    <a:lnTo>
                      <a:pt x="57" y="650"/>
                    </a:lnTo>
                    <a:lnTo>
                      <a:pt x="88" y="681"/>
                    </a:lnTo>
                    <a:lnTo>
                      <a:pt x="118" y="681"/>
                    </a:lnTo>
                    <a:lnTo>
                      <a:pt x="148" y="681"/>
                    </a:lnTo>
                    <a:lnTo>
                      <a:pt x="148" y="650"/>
                    </a:lnTo>
                    <a:lnTo>
                      <a:pt x="207" y="650"/>
                    </a:lnTo>
                    <a:lnTo>
                      <a:pt x="237" y="620"/>
                    </a:lnTo>
                    <a:lnTo>
                      <a:pt x="237" y="650"/>
                    </a:lnTo>
                    <a:lnTo>
                      <a:pt x="295" y="650"/>
                    </a:lnTo>
                    <a:lnTo>
                      <a:pt x="295" y="620"/>
                    </a:lnTo>
                    <a:lnTo>
                      <a:pt x="325" y="650"/>
                    </a:lnTo>
                    <a:lnTo>
                      <a:pt x="325" y="681"/>
                    </a:lnTo>
                    <a:lnTo>
                      <a:pt x="355" y="681"/>
                    </a:lnTo>
                    <a:lnTo>
                      <a:pt x="355" y="710"/>
                    </a:lnTo>
                    <a:lnTo>
                      <a:pt x="444" y="710"/>
                    </a:lnTo>
                    <a:lnTo>
                      <a:pt x="474" y="738"/>
                    </a:lnTo>
                    <a:lnTo>
                      <a:pt x="503" y="738"/>
                    </a:lnTo>
                    <a:lnTo>
                      <a:pt x="503" y="799"/>
                    </a:lnTo>
                    <a:lnTo>
                      <a:pt x="474" y="829"/>
                    </a:lnTo>
                    <a:lnTo>
                      <a:pt x="444" y="829"/>
                    </a:lnTo>
                    <a:lnTo>
                      <a:pt x="474" y="856"/>
                    </a:lnTo>
                    <a:lnTo>
                      <a:pt x="503" y="856"/>
                    </a:lnTo>
                    <a:lnTo>
                      <a:pt x="532" y="887"/>
                    </a:lnTo>
                    <a:lnTo>
                      <a:pt x="562" y="856"/>
                    </a:lnTo>
                    <a:lnTo>
                      <a:pt x="562" y="799"/>
                    </a:lnTo>
                    <a:lnTo>
                      <a:pt x="532" y="769"/>
                    </a:lnTo>
                    <a:lnTo>
                      <a:pt x="562" y="769"/>
                    </a:lnTo>
                    <a:lnTo>
                      <a:pt x="562" y="738"/>
                    </a:lnTo>
                    <a:lnTo>
                      <a:pt x="592" y="710"/>
                    </a:lnTo>
                    <a:lnTo>
                      <a:pt x="592" y="681"/>
                    </a:lnTo>
                    <a:lnTo>
                      <a:pt x="623" y="681"/>
                    </a:lnTo>
                    <a:lnTo>
                      <a:pt x="623" y="650"/>
                    </a:lnTo>
                    <a:lnTo>
                      <a:pt x="592" y="620"/>
                    </a:lnTo>
                    <a:lnTo>
                      <a:pt x="592" y="592"/>
                    </a:lnTo>
                    <a:lnTo>
                      <a:pt x="562" y="562"/>
                    </a:lnTo>
                    <a:lnTo>
                      <a:pt x="532" y="562"/>
                    </a:lnTo>
                    <a:lnTo>
                      <a:pt x="562" y="531"/>
                    </a:lnTo>
                    <a:lnTo>
                      <a:pt x="532" y="531"/>
                    </a:lnTo>
                    <a:lnTo>
                      <a:pt x="562" y="502"/>
                    </a:lnTo>
                    <a:lnTo>
                      <a:pt x="592" y="531"/>
                    </a:lnTo>
                    <a:lnTo>
                      <a:pt x="592" y="502"/>
                    </a:lnTo>
                    <a:lnTo>
                      <a:pt x="741" y="502"/>
                    </a:lnTo>
                    <a:lnTo>
                      <a:pt x="769" y="474"/>
                    </a:lnTo>
                    <a:lnTo>
                      <a:pt x="741" y="443"/>
                    </a:lnTo>
                    <a:lnTo>
                      <a:pt x="799" y="383"/>
                    </a:lnTo>
                    <a:lnTo>
                      <a:pt x="830" y="383"/>
                    </a:lnTo>
                    <a:lnTo>
                      <a:pt x="830" y="325"/>
                    </a:lnTo>
                    <a:lnTo>
                      <a:pt x="769" y="325"/>
                    </a:lnTo>
                    <a:lnTo>
                      <a:pt x="741" y="295"/>
                    </a:lnTo>
                    <a:lnTo>
                      <a:pt x="741" y="265"/>
                    </a:lnTo>
                    <a:lnTo>
                      <a:pt x="830" y="265"/>
                    </a:lnTo>
                    <a:lnTo>
                      <a:pt x="830" y="206"/>
                    </a:lnTo>
                    <a:lnTo>
                      <a:pt x="860" y="206"/>
                    </a:lnTo>
                    <a:lnTo>
                      <a:pt x="860" y="177"/>
                    </a:lnTo>
                    <a:lnTo>
                      <a:pt x="887" y="147"/>
                    </a:lnTo>
                    <a:lnTo>
                      <a:pt x="887" y="58"/>
                    </a:lnTo>
                    <a:lnTo>
                      <a:pt x="860" y="58"/>
                    </a:lnTo>
                    <a:lnTo>
                      <a:pt x="830" y="28"/>
                    </a:lnTo>
                    <a:lnTo>
                      <a:pt x="799" y="28"/>
                    </a:lnTo>
                    <a:lnTo>
                      <a:pt x="799" y="0"/>
                    </a:lnTo>
                    <a:lnTo>
                      <a:pt x="562" y="0"/>
                    </a:lnTo>
                    <a:lnTo>
                      <a:pt x="532" y="28"/>
                    </a:lnTo>
                    <a:lnTo>
                      <a:pt x="474" y="28"/>
                    </a:lnTo>
                    <a:lnTo>
                      <a:pt x="385" y="118"/>
                    </a:lnTo>
                    <a:lnTo>
                      <a:pt x="355" y="118"/>
                    </a:lnTo>
                    <a:lnTo>
                      <a:pt x="355" y="147"/>
                    </a:lnTo>
                    <a:lnTo>
                      <a:pt x="325" y="147"/>
                    </a:lnTo>
                    <a:lnTo>
                      <a:pt x="295" y="177"/>
                    </a:lnTo>
                    <a:lnTo>
                      <a:pt x="237" y="177"/>
                    </a:lnTo>
                    <a:lnTo>
                      <a:pt x="237" y="206"/>
                    </a:lnTo>
                    <a:lnTo>
                      <a:pt x="207" y="236"/>
                    </a:lnTo>
                    <a:lnTo>
                      <a:pt x="207" y="325"/>
                    </a:lnTo>
                    <a:lnTo>
                      <a:pt x="177" y="325"/>
                    </a:lnTo>
                    <a:close/>
                    <a:moveTo>
                      <a:pt x="444" y="265"/>
                    </a:moveTo>
                    <a:lnTo>
                      <a:pt x="503" y="265"/>
                    </a:lnTo>
                    <a:lnTo>
                      <a:pt x="532" y="295"/>
                    </a:lnTo>
                    <a:lnTo>
                      <a:pt x="444" y="383"/>
                    </a:lnTo>
                    <a:lnTo>
                      <a:pt x="414" y="383"/>
                    </a:lnTo>
                    <a:lnTo>
                      <a:pt x="385" y="356"/>
                    </a:lnTo>
                    <a:lnTo>
                      <a:pt x="355" y="356"/>
                    </a:lnTo>
                    <a:lnTo>
                      <a:pt x="355" y="325"/>
                    </a:lnTo>
                    <a:lnTo>
                      <a:pt x="385" y="325"/>
                    </a:lnTo>
                    <a:lnTo>
                      <a:pt x="444" y="265"/>
                    </a:lnTo>
                    <a:close/>
                    <a:moveTo>
                      <a:pt x="237" y="531"/>
                    </a:moveTo>
                    <a:lnTo>
                      <a:pt x="267" y="562"/>
                    </a:lnTo>
                    <a:lnTo>
                      <a:pt x="207" y="562"/>
                    </a:lnTo>
                    <a:lnTo>
                      <a:pt x="237" y="531"/>
                    </a:lnTo>
                    <a:close/>
                  </a:path>
                </a:pathLst>
              </a:custGeom>
              <a:solidFill>
                <a:srgbClr val="B28665"/>
              </a:solidFill>
              <a:ln w="9525">
                <a:noFill/>
                <a:round/>
                <a:headEnd/>
                <a:tailEnd/>
              </a:ln>
            </p:spPr>
            <p:txBody>
              <a:bodyPr/>
              <a:lstStyle/>
              <a:p>
                <a:endParaRPr lang="en-GB"/>
              </a:p>
            </p:txBody>
          </p:sp>
          <p:sp>
            <p:nvSpPr>
              <p:cNvPr id="15431" name="Freeform 71"/>
              <p:cNvSpPr>
                <a:spLocks/>
              </p:cNvSpPr>
              <p:nvPr/>
            </p:nvSpPr>
            <p:spPr bwMode="auto">
              <a:xfrm>
                <a:off x="2894" y="2312"/>
                <a:ext cx="45" cy="30"/>
              </a:xfrm>
              <a:custGeom>
                <a:avLst/>
                <a:gdLst/>
                <a:ahLst/>
                <a:cxnLst>
                  <a:cxn ang="0">
                    <a:pos x="148" y="0"/>
                  </a:cxn>
                  <a:cxn ang="0">
                    <a:pos x="89" y="0"/>
                  </a:cxn>
                  <a:cxn ang="0">
                    <a:pos x="30" y="60"/>
                  </a:cxn>
                  <a:cxn ang="0">
                    <a:pos x="0" y="60"/>
                  </a:cxn>
                  <a:cxn ang="0">
                    <a:pos x="0" y="91"/>
                  </a:cxn>
                  <a:cxn ang="0">
                    <a:pos x="30" y="91"/>
                  </a:cxn>
                  <a:cxn ang="0">
                    <a:pos x="59" y="118"/>
                  </a:cxn>
                  <a:cxn ang="0">
                    <a:pos x="89" y="118"/>
                  </a:cxn>
                  <a:cxn ang="0">
                    <a:pos x="177" y="30"/>
                  </a:cxn>
                  <a:cxn ang="0">
                    <a:pos x="148" y="0"/>
                  </a:cxn>
                </a:cxnLst>
                <a:rect l="0" t="0" r="r" b="b"/>
                <a:pathLst>
                  <a:path w="177" h="118">
                    <a:moveTo>
                      <a:pt x="148" y="0"/>
                    </a:moveTo>
                    <a:lnTo>
                      <a:pt x="89" y="0"/>
                    </a:lnTo>
                    <a:lnTo>
                      <a:pt x="30" y="60"/>
                    </a:lnTo>
                    <a:lnTo>
                      <a:pt x="0" y="60"/>
                    </a:lnTo>
                    <a:lnTo>
                      <a:pt x="0" y="91"/>
                    </a:lnTo>
                    <a:lnTo>
                      <a:pt x="30" y="91"/>
                    </a:lnTo>
                    <a:lnTo>
                      <a:pt x="59" y="118"/>
                    </a:lnTo>
                    <a:lnTo>
                      <a:pt x="89" y="118"/>
                    </a:lnTo>
                    <a:lnTo>
                      <a:pt x="177" y="30"/>
                    </a:lnTo>
                    <a:lnTo>
                      <a:pt x="148" y="0"/>
                    </a:lnTo>
                    <a:close/>
                  </a:path>
                </a:pathLst>
              </a:custGeom>
              <a:solidFill>
                <a:srgbClr val="E6F6ED"/>
              </a:solidFill>
              <a:ln w="9525">
                <a:noFill/>
                <a:round/>
                <a:headEnd/>
                <a:tailEnd/>
              </a:ln>
            </p:spPr>
            <p:txBody>
              <a:bodyPr/>
              <a:lstStyle/>
              <a:p>
                <a:endParaRPr lang="en-GB"/>
              </a:p>
            </p:txBody>
          </p:sp>
          <p:sp>
            <p:nvSpPr>
              <p:cNvPr id="15432" name="Freeform 72"/>
              <p:cNvSpPr>
                <a:spLocks/>
              </p:cNvSpPr>
              <p:nvPr/>
            </p:nvSpPr>
            <p:spPr bwMode="auto">
              <a:xfrm>
                <a:off x="2783" y="2394"/>
                <a:ext cx="37" cy="14"/>
              </a:xfrm>
              <a:custGeom>
                <a:avLst/>
                <a:gdLst/>
                <a:ahLst/>
                <a:cxnLst>
                  <a:cxn ang="0">
                    <a:pos x="89" y="0"/>
                  </a:cxn>
                  <a:cxn ang="0">
                    <a:pos x="28" y="0"/>
                  </a:cxn>
                  <a:cxn ang="0">
                    <a:pos x="0" y="28"/>
                  </a:cxn>
                  <a:cxn ang="0">
                    <a:pos x="28" y="58"/>
                  </a:cxn>
                  <a:cxn ang="0">
                    <a:pos x="119" y="58"/>
                  </a:cxn>
                  <a:cxn ang="0">
                    <a:pos x="146" y="58"/>
                  </a:cxn>
                  <a:cxn ang="0">
                    <a:pos x="89" y="0"/>
                  </a:cxn>
                </a:cxnLst>
                <a:rect l="0" t="0" r="r" b="b"/>
                <a:pathLst>
                  <a:path w="146" h="58">
                    <a:moveTo>
                      <a:pt x="89" y="0"/>
                    </a:moveTo>
                    <a:lnTo>
                      <a:pt x="28" y="0"/>
                    </a:lnTo>
                    <a:lnTo>
                      <a:pt x="0" y="28"/>
                    </a:lnTo>
                    <a:lnTo>
                      <a:pt x="28" y="58"/>
                    </a:lnTo>
                    <a:lnTo>
                      <a:pt x="119" y="58"/>
                    </a:lnTo>
                    <a:lnTo>
                      <a:pt x="146" y="58"/>
                    </a:lnTo>
                    <a:lnTo>
                      <a:pt x="89" y="0"/>
                    </a:lnTo>
                    <a:close/>
                  </a:path>
                </a:pathLst>
              </a:custGeom>
              <a:solidFill>
                <a:srgbClr val="B28665"/>
              </a:solidFill>
              <a:ln w="9525">
                <a:noFill/>
                <a:round/>
                <a:headEnd/>
                <a:tailEnd/>
              </a:ln>
            </p:spPr>
            <p:txBody>
              <a:bodyPr/>
              <a:lstStyle/>
              <a:p>
                <a:endParaRPr lang="en-GB"/>
              </a:p>
            </p:txBody>
          </p:sp>
          <p:sp>
            <p:nvSpPr>
              <p:cNvPr id="15433" name="Freeform 73"/>
              <p:cNvSpPr>
                <a:spLocks/>
              </p:cNvSpPr>
              <p:nvPr/>
            </p:nvSpPr>
            <p:spPr bwMode="auto">
              <a:xfrm>
                <a:off x="2820" y="2379"/>
                <a:ext cx="15" cy="7"/>
              </a:xfrm>
              <a:custGeom>
                <a:avLst/>
                <a:gdLst/>
                <a:ahLst/>
                <a:cxnLst>
                  <a:cxn ang="0">
                    <a:pos x="31" y="0"/>
                  </a:cxn>
                  <a:cxn ang="0">
                    <a:pos x="0" y="0"/>
                  </a:cxn>
                  <a:cxn ang="0">
                    <a:pos x="31" y="31"/>
                  </a:cxn>
                  <a:cxn ang="0">
                    <a:pos x="61" y="31"/>
                  </a:cxn>
                  <a:cxn ang="0">
                    <a:pos x="31" y="0"/>
                  </a:cxn>
                </a:cxnLst>
                <a:rect l="0" t="0" r="r" b="b"/>
                <a:pathLst>
                  <a:path w="61" h="31">
                    <a:moveTo>
                      <a:pt x="31" y="0"/>
                    </a:moveTo>
                    <a:lnTo>
                      <a:pt x="0" y="0"/>
                    </a:lnTo>
                    <a:lnTo>
                      <a:pt x="31" y="31"/>
                    </a:lnTo>
                    <a:lnTo>
                      <a:pt x="61" y="31"/>
                    </a:lnTo>
                    <a:lnTo>
                      <a:pt x="31" y="0"/>
                    </a:lnTo>
                    <a:close/>
                  </a:path>
                </a:pathLst>
              </a:custGeom>
              <a:solidFill>
                <a:srgbClr val="B28665"/>
              </a:solidFill>
              <a:ln w="9525">
                <a:noFill/>
                <a:round/>
                <a:headEnd/>
                <a:tailEnd/>
              </a:ln>
            </p:spPr>
            <p:txBody>
              <a:bodyPr/>
              <a:lstStyle/>
              <a:p>
                <a:endParaRPr lang="en-GB"/>
              </a:p>
            </p:txBody>
          </p:sp>
          <p:sp>
            <p:nvSpPr>
              <p:cNvPr id="15434" name="Freeform 74"/>
              <p:cNvSpPr>
                <a:spLocks/>
              </p:cNvSpPr>
              <p:nvPr/>
            </p:nvSpPr>
            <p:spPr bwMode="auto">
              <a:xfrm>
                <a:off x="2805" y="2371"/>
                <a:ext cx="15" cy="8"/>
              </a:xfrm>
              <a:custGeom>
                <a:avLst/>
                <a:gdLst/>
                <a:ahLst/>
                <a:cxnLst>
                  <a:cxn ang="0">
                    <a:pos x="57" y="29"/>
                  </a:cxn>
                  <a:cxn ang="0">
                    <a:pos x="30" y="0"/>
                  </a:cxn>
                  <a:cxn ang="0">
                    <a:pos x="0" y="29"/>
                  </a:cxn>
                  <a:cxn ang="0">
                    <a:pos x="57" y="29"/>
                  </a:cxn>
                </a:cxnLst>
                <a:rect l="0" t="0" r="r" b="b"/>
                <a:pathLst>
                  <a:path w="57" h="29">
                    <a:moveTo>
                      <a:pt x="57" y="29"/>
                    </a:moveTo>
                    <a:lnTo>
                      <a:pt x="30" y="0"/>
                    </a:lnTo>
                    <a:lnTo>
                      <a:pt x="0" y="29"/>
                    </a:lnTo>
                    <a:lnTo>
                      <a:pt x="57" y="29"/>
                    </a:lnTo>
                    <a:close/>
                  </a:path>
                </a:pathLst>
              </a:custGeom>
              <a:solidFill>
                <a:srgbClr val="B28665"/>
              </a:solidFill>
              <a:ln w="9525">
                <a:noFill/>
                <a:round/>
                <a:headEnd/>
                <a:tailEnd/>
              </a:ln>
            </p:spPr>
            <p:txBody>
              <a:bodyPr/>
              <a:lstStyle/>
              <a:p>
                <a:endParaRPr lang="en-GB"/>
              </a:p>
            </p:txBody>
          </p:sp>
          <p:sp>
            <p:nvSpPr>
              <p:cNvPr id="15435" name="Freeform 75"/>
              <p:cNvSpPr>
                <a:spLocks/>
              </p:cNvSpPr>
              <p:nvPr/>
            </p:nvSpPr>
            <p:spPr bwMode="auto">
              <a:xfrm>
                <a:off x="2716" y="2401"/>
                <a:ext cx="252" cy="163"/>
              </a:xfrm>
              <a:custGeom>
                <a:avLst/>
                <a:gdLst/>
                <a:ahLst/>
                <a:cxnLst>
                  <a:cxn ang="0">
                    <a:pos x="177" y="236"/>
                  </a:cxn>
                  <a:cxn ang="0">
                    <a:pos x="207" y="297"/>
                  </a:cxn>
                  <a:cxn ang="0">
                    <a:pos x="295" y="327"/>
                  </a:cxn>
                  <a:cxn ang="0">
                    <a:pos x="386" y="386"/>
                  </a:cxn>
                  <a:cxn ang="0">
                    <a:pos x="413" y="445"/>
                  </a:cxn>
                  <a:cxn ang="0">
                    <a:pos x="413" y="504"/>
                  </a:cxn>
                  <a:cxn ang="0">
                    <a:pos x="504" y="534"/>
                  </a:cxn>
                  <a:cxn ang="0">
                    <a:pos x="563" y="504"/>
                  </a:cxn>
                  <a:cxn ang="0">
                    <a:pos x="593" y="445"/>
                  </a:cxn>
                  <a:cxn ang="0">
                    <a:pos x="623" y="534"/>
                  </a:cxn>
                  <a:cxn ang="0">
                    <a:pos x="651" y="564"/>
                  </a:cxn>
                  <a:cxn ang="0">
                    <a:pos x="711" y="592"/>
                  </a:cxn>
                  <a:cxn ang="0">
                    <a:pos x="859" y="652"/>
                  </a:cxn>
                  <a:cxn ang="0">
                    <a:pos x="830" y="564"/>
                  </a:cxn>
                  <a:cxn ang="0">
                    <a:pos x="859" y="504"/>
                  </a:cxn>
                  <a:cxn ang="0">
                    <a:pos x="888" y="445"/>
                  </a:cxn>
                  <a:cxn ang="0">
                    <a:pos x="948" y="415"/>
                  </a:cxn>
                  <a:cxn ang="0">
                    <a:pos x="1007" y="386"/>
                  </a:cxn>
                  <a:cxn ang="0">
                    <a:pos x="979" y="327"/>
                  </a:cxn>
                  <a:cxn ang="0">
                    <a:pos x="979" y="297"/>
                  </a:cxn>
                  <a:cxn ang="0">
                    <a:pos x="948" y="267"/>
                  </a:cxn>
                  <a:cxn ang="0">
                    <a:pos x="918" y="236"/>
                  </a:cxn>
                  <a:cxn ang="0">
                    <a:pos x="859" y="236"/>
                  </a:cxn>
                  <a:cxn ang="0">
                    <a:pos x="800" y="209"/>
                  </a:cxn>
                  <a:cxn ang="0">
                    <a:pos x="859" y="179"/>
                  </a:cxn>
                  <a:cxn ang="0">
                    <a:pos x="830" y="118"/>
                  </a:cxn>
                  <a:cxn ang="0">
                    <a:pos x="711" y="90"/>
                  </a:cxn>
                  <a:cxn ang="0">
                    <a:pos x="681" y="61"/>
                  </a:cxn>
                  <a:cxn ang="0">
                    <a:pos x="651" y="0"/>
                  </a:cxn>
                  <a:cxn ang="0">
                    <a:pos x="593" y="30"/>
                  </a:cxn>
                  <a:cxn ang="0">
                    <a:pos x="563" y="30"/>
                  </a:cxn>
                  <a:cxn ang="0">
                    <a:pos x="504" y="61"/>
                  </a:cxn>
                  <a:cxn ang="0">
                    <a:pos x="474" y="90"/>
                  </a:cxn>
                  <a:cxn ang="0">
                    <a:pos x="413" y="90"/>
                  </a:cxn>
                  <a:cxn ang="0">
                    <a:pos x="237" y="61"/>
                  </a:cxn>
                  <a:cxn ang="0">
                    <a:pos x="60" y="118"/>
                  </a:cxn>
                  <a:cxn ang="0">
                    <a:pos x="0" y="149"/>
                  </a:cxn>
                  <a:cxn ang="0">
                    <a:pos x="30" y="236"/>
                  </a:cxn>
                  <a:cxn ang="0">
                    <a:pos x="88" y="267"/>
                  </a:cxn>
                </a:cxnLst>
                <a:rect l="0" t="0" r="r" b="b"/>
                <a:pathLst>
                  <a:path w="1007" h="652">
                    <a:moveTo>
                      <a:pt x="118" y="236"/>
                    </a:moveTo>
                    <a:lnTo>
                      <a:pt x="177" y="236"/>
                    </a:lnTo>
                    <a:lnTo>
                      <a:pt x="177" y="297"/>
                    </a:lnTo>
                    <a:lnTo>
                      <a:pt x="207" y="297"/>
                    </a:lnTo>
                    <a:lnTo>
                      <a:pt x="207" y="327"/>
                    </a:lnTo>
                    <a:lnTo>
                      <a:pt x="295" y="327"/>
                    </a:lnTo>
                    <a:lnTo>
                      <a:pt x="295" y="386"/>
                    </a:lnTo>
                    <a:lnTo>
                      <a:pt x="386" y="386"/>
                    </a:lnTo>
                    <a:lnTo>
                      <a:pt x="413" y="415"/>
                    </a:lnTo>
                    <a:lnTo>
                      <a:pt x="413" y="445"/>
                    </a:lnTo>
                    <a:lnTo>
                      <a:pt x="444" y="474"/>
                    </a:lnTo>
                    <a:lnTo>
                      <a:pt x="413" y="504"/>
                    </a:lnTo>
                    <a:lnTo>
                      <a:pt x="474" y="504"/>
                    </a:lnTo>
                    <a:lnTo>
                      <a:pt x="504" y="534"/>
                    </a:lnTo>
                    <a:lnTo>
                      <a:pt x="504" y="504"/>
                    </a:lnTo>
                    <a:lnTo>
                      <a:pt x="563" y="504"/>
                    </a:lnTo>
                    <a:lnTo>
                      <a:pt x="563" y="474"/>
                    </a:lnTo>
                    <a:lnTo>
                      <a:pt x="593" y="445"/>
                    </a:lnTo>
                    <a:lnTo>
                      <a:pt x="593" y="504"/>
                    </a:lnTo>
                    <a:lnTo>
                      <a:pt x="623" y="534"/>
                    </a:lnTo>
                    <a:lnTo>
                      <a:pt x="593" y="564"/>
                    </a:lnTo>
                    <a:lnTo>
                      <a:pt x="651" y="564"/>
                    </a:lnTo>
                    <a:lnTo>
                      <a:pt x="681" y="592"/>
                    </a:lnTo>
                    <a:lnTo>
                      <a:pt x="711" y="592"/>
                    </a:lnTo>
                    <a:lnTo>
                      <a:pt x="770" y="652"/>
                    </a:lnTo>
                    <a:lnTo>
                      <a:pt x="859" y="652"/>
                    </a:lnTo>
                    <a:lnTo>
                      <a:pt x="859" y="564"/>
                    </a:lnTo>
                    <a:lnTo>
                      <a:pt x="830" y="564"/>
                    </a:lnTo>
                    <a:lnTo>
                      <a:pt x="830" y="534"/>
                    </a:lnTo>
                    <a:lnTo>
                      <a:pt x="859" y="504"/>
                    </a:lnTo>
                    <a:lnTo>
                      <a:pt x="859" y="474"/>
                    </a:lnTo>
                    <a:lnTo>
                      <a:pt x="888" y="445"/>
                    </a:lnTo>
                    <a:lnTo>
                      <a:pt x="948" y="445"/>
                    </a:lnTo>
                    <a:lnTo>
                      <a:pt x="948" y="415"/>
                    </a:lnTo>
                    <a:lnTo>
                      <a:pt x="979" y="415"/>
                    </a:lnTo>
                    <a:lnTo>
                      <a:pt x="1007" y="386"/>
                    </a:lnTo>
                    <a:lnTo>
                      <a:pt x="1007" y="356"/>
                    </a:lnTo>
                    <a:lnTo>
                      <a:pt x="979" y="327"/>
                    </a:lnTo>
                    <a:lnTo>
                      <a:pt x="948" y="327"/>
                    </a:lnTo>
                    <a:lnTo>
                      <a:pt x="979" y="297"/>
                    </a:lnTo>
                    <a:lnTo>
                      <a:pt x="948" y="297"/>
                    </a:lnTo>
                    <a:lnTo>
                      <a:pt x="948" y="267"/>
                    </a:lnTo>
                    <a:lnTo>
                      <a:pt x="918" y="267"/>
                    </a:lnTo>
                    <a:lnTo>
                      <a:pt x="918" y="236"/>
                    </a:lnTo>
                    <a:lnTo>
                      <a:pt x="888" y="267"/>
                    </a:lnTo>
                    <a:lnTo>
                      <a:pt x="859" y="236"/>
                    </a:lnTo>
                    <a:lnTo>
                      <a:pt x="830" y="236"/>
                    </a:lnTo>
                    <a:lnTo>
                      <a:pt x="800" y="209"/>
                    </a:lnTo>
                    <a:lnTo>
                      <a:pt x="830" y="209"/>
                    </a:lnTo>
                    <a:lnTo>
                      <a:pt x="859" y="179"/>
                    </a:lnTo>
                    <a:lnTo>
                      <a:pt x="859" y="118"/>
                    </a:lnTo>
                    <a:lnTo>
                      <a:pt x="830" y="118"/>
                    </a:lnTo>
                    <a:lnTo>
                      <a:pt x="800" y="90"/>
                    </a:lnTo>
                    <a:lnTo>
                      <a:pt x="711" y="90"/>
                    </a:lnTo>
                    <a:lnTo>
                      <a:pt x="711" y="61"/>
                    </a:lnTo>
                    <a:lnTo>
                      <a:pt x="681" y="61"/>
                    </a:lnTo>
                    <a:lnTo>
                      <a:pt x="681" y="30"/>
                    </a:lnTo>
                    <a:lnTo>
                      <a:pt x="651" y="0"/>
                    </a:lnTo>
                    <a:lnTo>
                      <a:pt x="651" y="30"/>
                    </a:lnTo>
                    <a:lnTo>
                      <a:pt x="593" y="30"/>
                    </a:lnTo>
                    <a:lnTo>
                      <a:pt x="593" y="0"/>
                    </a:lnTo>
                    <a:lnTo>
                      <a:pt x="563" y="30"/>
                    </a:lnTo>
                    <a:lnTo>
                      <a:pt x="504" y="30"/>
                    </a:lnTo>
                    <a:lnTo>
                      <a:pt x="504" y="61"/>
                    </a:lnTo>
                    <a:lnTo>
                      <a:pt x="474" y="61"/>
                    </a:lnTo>
                    <a:lnTo>
                      <a:pt x="474" y="90"/>
                    </a:lnTo>
                    <a:lnTo>
                      <a:pt x="444" y="61"/>
                    </a:lnTo>
                    <a:lnTo>
                      <a:pt x="413" y="90"/>
                    </a:lnTo>
                    <a:lnTo>
                      <a:pt x="237" y="90"/>
                    </a:lnTo>
                    <a:lnTo>
                      <a:pt x="237" y="61"/>
                    </a:lnTo>
                    <a:lnTo>
                      <a:pt x="149" y="61"/>
                    </a:lnTo>
                    <a:lnTo>
                      <a:pt x="60" y="118"/>
                    </a:lnTo>
                    <a:lnTo>
                      <a:pt x="30" y="118"/>
                    </a:lnTo>
                    <a:lnTo>
                      <a:pt x="0" y="149"/>
                    </a:lnTo>
                    <a:lnTo>
                      <a:pt x="30" y="179"/>
                    </a:lnTo>
                    <a:lnTo>
                      <a:pt x="30" y="236"/>
                    </a:lnTo>
                    <a:lnTo>
                      <a:pt x="60" y="236"/>
                    </a:lnTo>
                    <a:lnTo>
                      <a:pt x="88" y="267"/>
                    </a:lnTo>
                    <a:lnTo>
                      <a:pt x="118" y="236"/>
                    </a:lnTo>
                    <a:close/>
                  </a:path>
                </a:pathLst>
              </a:custGeom>
              <a:solidFill>
                <a:srgbClr val="E26359"/>
              </a:solidFill>
              <a:ln w="9525">
                <a:noFill/>
                <a:round/>
                <a:headEnd/>
                <a:tailEnd/>
              </a:ln>
            </p:spPr>
            <p:txBody>
              <a:bodyPr/>
              <a:lstStyle/>
              <a:p>
                <a:endParaRPr lang="en-GB"/>
              </a:p>
            </p:txBody>
          </p:sp>
          <p:sp>
            <p:nvSpPr>
              <p:cNvPr id="15436" name="Freeform 76"/>
              <p:cNvSpPr>
                <a:spLocks/>
              </p:cNvSpPr>
              <p:nvPr/>
            </p:nvSpPr>
            <p:spPr bwMode="auto">
              <a:xfrm>
                <a:off x="2776" y="2408"/>
                <a:ext cx="52" cy="15"/>
              </a:xfrm>
              <a:custGeom>
                <a:avLst/>
                <a:gdLst/>
                <a:ahLst/>
                <a:cxnLst>
                  <a:cxn ang="0">
                    <a:pos x="176" y="31"/>
                  </a:cxn>
                  <a:cxn ang="0">
                    <a:pos x="149" y="0"/>
                  </a:cxn>
                  <a:cxn ang="0">
                    <a:pos x="119" y="31"/>
                  </a:cxn>
                  <a:cxn ang="0">
                    <a:pos x="88" y="31"/>
                  </a:cxn>
                  <a:cxn ang="0">
                    <a:pos x="58" y="0"/>
                  </a:cxn>
                  <a:cxn ang="0">
                    <a:pos x="30" y="0"/>
                  </a:cxn>
                  <a:cxn ang="0">
                    <a:pos x="0" y="31"/>
                  </a:cxn>
                  <a:cxn ang="0">
                    <a:pos x="0" y="60"/>
                  </a:cxn>
                  <a:cxn ang="0">
                    <a:pos x="176" y="60"/>
                  </a:cxn>
                  <a:cxn ang="0">
                    <a:pos x="207" y="31"/>
                  </a:cxn>
                  <a:cxn ang="0">
                    <a:pos x="176" y="31"/>
                  </a:cxn>
                </a:cxnLst>
                <a:rect l="0" t="0" r="r" b="b"/>
                <a:pathLst>
                  <a:path w="207" h="60">
                    <a:moveTo>
                      <a:pt x="176" y="31"/>
                    </a:moveTo>
                    <a:lnTo>
                      <a:pt x="149" y="0"/>
                    </a:lnTo>
                    <a:lnTo>
                      <a:pt x="119" y="31"/>
                    </a:lnTo>
                    <a:lnTo>
                      <a:pt x="88" y="31"/>
                    </a:lnTo>
                    <a:lnTo>
                      <a:pt x="58" y="0"/>
                    </a:lnTo>
                    <a:lnTo>
                      <a:pt x="30" y="0"/>
                    </a:lnTo>
                    <a:lnTo>
                      <a:pt x="0" y="31"/>
                    </a:lnTo>
                    <a:lnTo>
                      <a:pt x="0" y="60"/>
                    </a:lnTo>
                    <a:lnTo>
                      <a:pt x="176" y="60"/>
                    </a:lnTo>
                    <a:lnTo>
                      <a:pt x="207" y="31"/>
                    </a:lnTo>
                    <a:lnTo>
                      <a:pt x="176" y="31"/>
                    </a:lnTo>
                    <a:close/>
                  </a:path>
                </a:pathLst>
              </a:custGeom>
              <a:solidFill>
                <a:srgbClr val="B28665"/>
              </a:solidFill>
              <a:ln w="9525">
                <a:noFill/>
                <a:round/>
                <a:headEnd/>
                <a:tailEnd/>
              </a:ln>
            </p:spPr>
            <p:txBody>
              <a:bodyPr/>
              <a:lstStyle/>
              <a:p>
                <a:endParaRPr lang="en-GB"/>
              </a:p>
            </p:txBody>
          </p:sp>
          <p:sp>
            <p:nvSpPr>
              <p:cNvPr id="15437" name="Freeform 77"/>
              <p:cNvSpPr>
                <a:spLocks/>
              </p:cNvSpPr>
              <p:nvPr/>
            </p:nvSpPr>
            <p:spPr bwMode="auto">
              <a:xfrm>
                <a:off x="3183" y="2068"/>
                <a:ext cx="75" cy="44"/>
              </a:xfrm>
              <a:custGeom>
                <a:avLst/>
                <a:gdLst/>
                <a:ahLst/>
                <a:cxnLst>
                  <a:cxn ang="0">
                    <a:pos x="88" y="118"/>
                  </a:cxn>
                  <a:cxn ang="0">
                    <a:pos x="88" y="149"/>
                  </a:cxn>
                  <a:cxn ang="0">
                    <a:pos x="118" y="149"/>
                  </a:cxn>
                  <a:cxn ang="0">
                    <a:pos x="118" y="177"/>
                  </a:cxn>
                  <a:cxn ang="0">
                    <a:pos x="267" y="177"/>
                  </a:cxn>
                  <a:cxn ang="0">
                    <a:pos x="267" y="149"/>
                  </a:cxn>
                  <a:cxn ang="0">
                    <a:pos x="297" y="118"/>
                  </a:cxn>
                  <a:cxn ang="0">
                    <a:pos x="267" y="88"/>
                  </a:cxn>
                  <a:cxn ang="0">
                    <a:pos x="297" y="88"/>
                  </a:cxn>
                  <a:cxn ang="0">
                    <a:pos x="267" y="58"/>
                  </a:cxn>
                  <a:cxn ang="0">
                    <a:pos x="236" y="58"/>
                  </a:cxn>
                  <a:cxn ang="0">
                    <a:pos x="267" y="31"/>
                  </a:cxn>
                  <a:cxn ang="0">
                    <a:pos x="236" y="0"/>
                  </a:cxn>
                  <a:cxn ang="0">
                    <a:pos x="236" y="31"/>
                  </a:cxn>
                  <a:cxn ang="0">
                    <a:pos x="207" y="58"/>
                  </a:cxn>
                  <a:cxn ang="0">
                    <a:pos x="179" y="58"/>
                  </a:cxn>
                  <a:cxn ang="0">
                    <a:pos x="207" y="31"/>
                  </a:cxn>
                  <a:cxn ang="0">
                    <a:pos x="179" y="0"/>
                  </a:cxn>
                  <a:cxn ang="0">
                    <a:pos x="148" y="0"/>
                  </a:cxn>
                  <a:cxn ang="0">
                    <a:pos x="88" y="31"/>
                  </a:cxn>
                  <a:cxn ang="0">
                    <a:pos x="0" y="31"/>
                  </a:cxn>
                  <a:cxn ang="0">
                    <a:pos x="0" y="58"/>
                  </a:cxn>
                  <a:cxn ang="0">
                    <a:pos x="29" y="58"/>
                  </a:cxn>
                  <a:cxn ang="0">
                    <a:pos x="88" y="118"/>
                  </a:cxn>
                </a:cxnLst>
                <a:rect l="0" t="0" r="r" b="b"/>
                <a:pathLst>
                  <a:path w="297" h="177">
                    <a:moveTo>
                      <a:pt x="88" y="118"/>
                    </a:moveTo>
                    <a:lnTo>
                      <a:pt x="88" y="149"/>
                    </a:lnTo>
                    <a:lnTo>
                      <a:pt x="118" y="149"/>
                    </a:lnTo>
                    <a:lnTo>
                      <a:pt x="118" y="177"/>
                    </a:lnTo>
                    <a:lnTo>
                      <a:pt x="267" y="177"/>
                    </a:lnTo>
                    <a:lnTo>
                      <a:pt x="267" y="149"/>
                    </a:lnTo>
                    <a:lnTo>
                      <a:pt x="297" y="118"/>
                    </a:lnTo>
                    <a:lnTo>
                      <a:pt x="267" y="88"/>
                    </a:lnTo>
                    <a:lnTo>
                      <a:pt x="297" y="88"/>
                    </a:lnTo>
                    <a:lnTo>
                      <a:pt x="267" y="58"/>
                    </a:lnTo>
                    <a:lnTo>
                      <a:pt x="236" y="58"/>
                    </a:lnTo>
                    <a:lnTo>
                      <a:pt x="267" y="31"/>
                    </a:lnTo>
                    <a:lnTo>
                      <a:pt x="236" y="0"/>
                    </a:lnTo>
                    <a:lnTo>
                      <a:pt x="236" y="31"/>
                    </a:lnTo>
                    <a:lnTo>
                      <a:pt x="207" y="58"/>
                    </a:lnTo>
                    <a:lnTo>
                      <a:pt x="179" y="58"/>
                    </a:lnTo>
                    <a:lnTo>
                      <a:pt x="207" y="31"/>
                    </a:lnTo>
                    <a:lnTo>
                      <a:pt x="179" y="0"/>
                    </a:lnTo>
                    <a:lnTo>
                      <a:pt x="148" y="0"/>
                    </a:lnTo>
                    <a:lnTo>
                      <a:pt x="88" y="31"/>
                    </a:lnTo>
                    <a:lnTo>
                      <a:pt x="0" y="31"/>
                    </a:lnTo>
                    <a:lnTo>
                      <a:pt x="0" y="58"/>
                    </a:lnTo>
                    <a:lnTo>
                      <a:pt x="29" y="58"/>
                    </a:lnTo>
                    <a:lnTo>
                      <a:pt x="88" y="118"/>
                    </a:lnTo>
                    <a:close/>
                  </a:path>
                </a:pathLst>
              </a:custGeom>
              <a:solidFill>
                <a:srgbClr val="99D6AB"/>
              </a:solidFill>
              <a:ln w="9525">
                <a:noFill/>
                <a:round/>
                <a:headEnd/>
                <a:tailEnd/>
              </a:ln>
            </p:spPr>
            <p:txBody>
              <a:bodyPr/>
              <a:lstStyle/>
              <a:p>
                <a:endParaRPr lang="en-GB"/>
              </a:p>
            </p:txBody>
          </p:sp>
          <p:sp>
            <p:nvSpPr>
              <p:cNvPr id="15438" name="Freeform 78"/>
              <p:cNvSpPr>
                <a:spLocks noEditPoints="1"/>
              </p:cNvSpPr>
              <p:nvPr/>
            </p:nvSpPr>
            <p:spPr bwMode="auto">
              <a:xfrm>
                <a:off x="2939" y="2127"/>
                <a:ext cx="592" cy="622"/>
              </a:xfrm>
              <a:custGeom>
                <a:avLst/>
                <a:gdLst/>
                <a:ahLst/>
                <a:cxnLst>
                  <a:cxn ang="0">
                    <a:pos x="860" y="0"/>
                  </a:cxn>
                  <a:cxn ang="0">
                    <a:pos x="801" y="146"/>
                  </a:cxn>
                  <a:cxn ang="0">
                    <a:pos x="801" y="176"/>
                  </a:cxn>
                  <a:cxn ang="0">
                    <a:pos x="772" y="265"/>
                  </a:cxn>
                  <a:cxn ang="0">
                    <a:pos x="712" y="325"/>
                  </a:cxn>
                  <a:cxn ang="0">
                    <a:pos x="623" y="474"/>
                  </a:cxn>
                  <a:cxn ang="0">
                    <a:pos x="328" y="414"/>
                  </a:cxn>
                  <a:cxn ang="0">
                    <a:pos x="355" y="532"/>
                  </a:cxn>
                  <a:cxn ang="0">
                    <a:pos x="298" y="739"/>
                  </a:cxn>
                  <a:cxn ang="0">
                    <a:pos x="298" y="857"/>
                  </a:cxn>
                  <a:cxn ang="0">
                    <a:pos x="60" y="976"/>
                  </a:cxn>
                  <a:cxn ang="0">
                    <a:pos x="0" y="1036"/>
                  </a:cxn>
                  <a:cxn ang="0">
                    <a:pos x="91" y="1155"/>
                  </a:cxn>
                  <a:cxn ang="0">
                    <a:pos x="0" y="1243"/>
                  </a:cxn>
                  <a:cxn ang="0">
                    <a:pos x="60" y="1391"/>
                  </a:cxn>
                  <a:cxn ang="0">
                    <a:pos x="119" y="1480"/>
                  </a:cxn>
                  <a:cxn ang="0">
                    <a:pos x="91" y="1628"/>
                  </a:cxn>
                  <a:cxn ang="0">
                    <a:pos x="119" y="1777"/>
                  </a:cxn>
                  <a:cxn ang="0">
                    <a:pos x="267" y="1864"/>
                  </a:cxn>
                  <a:cxn ang="0">
                    <a:pos x="385" y="1895"/>
                  </a:cxn>
                  <a:cxn ang="0">
                    <a:pos x="474" y="2071"/>
                  </a:cxn>
                  <a:cxn ang="0">
                    <a:pos x="416" y="2250"/>
                  </a:cxn>
                  <a:cxn ang="0">
                    <a:pos x="416" y="2397"/>
                  </a:cxn>
                  <a:cxn ang="0">
                    <a:pos x="712" y="2338"/>
                  </a:cxn>
                  <a:cxn ang="0">
                    <a:pos x="949" y="2427"/>
                  </a:cxn>
                  <a:cxn ang="0">
                    <a:pos x="1097" y="2457"/>
                  </a:cxn>
                  <a:cxn ang="0">
                    <a:pos x="1215" y="2427"/>
                  </a:cxn>
                  <a:cxn ang="0">
                    <a:pos x="1334" y="2457"/>
                  </a:cxn>
                  <a:cxn ang="0">
                    <a:pos x="1809" y="2368"/>
                  </a:cxn>
                  <a:cxn ang="0">
                    <a:pos x="1897" y="2368"/>
                  </a:cxn>
                  <a:cxn ang="0">
                    <a:pos x="1809" y="2220"/>
                  </a:cxn>
                  <a:cxn ang="0">
                    <a:pos x="1987" y="2071"/>
                  </a:cxn>
                  <a:cxn ang="0">
                    <a:pos x="2075" y="1984"/>
                  </a:cxn>
                  <a:cxn ang="0">
                    <a:pos x="1927" y="1895"/>
                  </a:cxn>
                  <a:cxn ang="0">
                    <a:pos x="1720" y="1716"/>
                  </a:cxn>
                  <a:cxn ang="0">
                    <a:pos x="1660" y="1568"/>
                  </a:cxn>
                  <a:cxn ang="0">
                    <a:pos x="1631" y="1480"/>
                  </a:cxn>
                  <a:cxn ang="0">
                    <a:pos x="1868" y="1421"/>
                  </a:cxn>
                  <a:cxn ang="0">
                    <a:pos x="2045" y="1361"/>
                  </a:cxn>
                  <a:cxn ang="0">
                    <a:pos x="2164" y="1273"/>
                  </a:cxn>
                  <a:cxn ang="0">
                    <a:pos x="2282" y="1303"/>
                  </a:cxn>
                  <a:cxn ang="0">
                    <a:pos x="2371" y="1155"/>
                  </a:cxn>
                  <a:cxn ang="0">
                    <a:pos x="2282" y="1036"/>
                  </a:cxn>
                  <a:cxn ang="0">
                    <a:pos x="2252" y="857"/>
                  </a:cxn>
                  <a:cxn ang="0">
                    <a:pos x="2222" y="739"/>
                  </a:cxn>
                  <a:cxn ang="0">
                    <a:pos x="2195" y="592"/>
                  </a:cxn>
                  <a:cxn ang="0">
                    <a:pos x="2104" y="355"/>
                  </a:cxn>
                  <a:cxn ang="0">
                    <a:pos x="2045" y="265"/>
                  </a:cxn>
                  <a:cxn ang="0">
                    <a:pos x="1927" y="207"/>
                  </a:cxn>
                  <a:cxn ang="0">
                    <a:pos x="1927" y="89"/>
                  </a:cxn>
                  <a:cxn ang="0">
                    <a:pos x="1838" y="176"/>
                  </a:cxn>
                  <a:cxn ang="0">
                    <a:pos x="1720" y="176"/>
                  </a:cxn>
                  <a:cxn ang="0">
                    <a:pos x="1483" y="237"/>
                  </a:cxn>
                  <a:cxn ang="0">
                    <a:pos x="1246" y="296"/>
                  </a:cxn>
                  <a:cxn ang="0">
                    <a:pos x="1127" y="146"/>
                  </a:cxn>
                  <a:cxn ang="0">
                    <a:pos x="1008" y="30"/>
                  </a:cxn>
                  <a:cxn ang="0">
                    <a:pos x="860" y="325"/>
                  </a:cxn>
                </a:cxnLst>
                <a:rect l="0" t="0" r="r" b="b"/>
                <a:pathLst>
                  <a:path w="2371" h="2487">
                    <a:moveTo>
                      <a:pt x="1008" y="30"/>
                    </a:moveTo>
                    <a:lnTo>
                      <a:pt x="949" y="0"/>
                    </a:lnTo>
                    <a:lnTo>
                      <a:pt x="920" y="30"/>
                    </a:lnTo>
                    <a:lnTo>
                      <a:pt x="890" y="30"/>
                    </a:lnTo>
                    <a:lnTo>
                      <a:pt x="860" y="0"/>
                    </a:lnTo>
                    <a:lnTo>
                      <a:pt x="712" y="0"/>
                    </a:lnTo>
                    <a:lnTo>
                      <a:pt x="742" y="30"/>
                    </a:lnTo>
                    <a:lnTo>
                      <a:pt x="742" y="58"/>
                    </a:lnTo>
                    <a:lnTo>
                      <a:pt x="801" y="119"/>
                    </a:lnTo>
                    <a:lnTo>
                      <a:pt x="801" y="146"/>
                    </a:lnTo>
                    <a:lnTo>
                      <a:pt x="742" y="146"/>
                    </a:lnTo>
                    <a:lnTo>
                      <a:pt x="712" y="176"/>
                    </a:lnTo>
                    <a:lnTo>
                      <a:pt x="742" y="207"/>
                    </a:lnTo>
                    <a:lnTo>
                      <a:pt x="772" y="176"/>
                    </a:lnTo>
                    <a:lnTo>
                      <a:pt x="801" y="176"/>
                    </a:lnTo>
                    <a:lnTo>
                      <a:pt x="772" y="207"/>
                    </a:lnTo>
                    <a:lnTo>
                      <a:pt x="772" y="237"/>
                    </a:lnTo>
                    <a:lnTo>
                      <a:pt x="801" y="237"/>
                    </a:lnTo>
                    <a:lnTo>
                      <a:pt x="801" y="265"/>
                    </a:lnTo>
                    <a:lnTo>
                      <a:pt x="772" y="265"/>
                    </a:lnTo>
                    <a:lnTo>
                      <a:pt x="772" y="296"/>
                    </a:lnTo>
                    <a:lnTo>
                      <a:pt x="801" y="325"/>
                    </a:lnTo>
                    <a:lnTo>
                      <a:pt x="772" y="355"/>
                    </a:lnTo>
                    <a:lnTo>
                      <a:pt x="742" y="325"/>
                    </a:lnTo>
                    <a:lnTo>
                      <a:pt x="712" y="325"/>
                    </a:lnTo>
                    <a:lnTo>
                      <a:pt x="683" y="355"/>
                    </a:lnTo>
                    <a:lnTo>
                      <a:pt x="683" y="444"/>
                    </a:lnTo>
                    <a:lnTo>
                      <a:pt x="653" y="414"/>
                    </a:lnTo>
                    <a:lnTo>
                      <a:pt x="623" y="414"/>
                    </a:lnTo>
                    <a:lnTo>
                      <a:pt x="623" y="474"/>
                    </a:lnTo>
                    <a:lnTo>
                      <a:pt x="565" y="474"/>
                    </a:lnTo>
                    <a:lnTo>
                      <a:pt x="592" y="444"/>
                    </a:lnTo>
                    <a:lnTo>
                      <a:pt x="535" y="383"/>
                    </a:lnTo>
                    <a:lnTo>
                      <a:pt x="355" y="383"/>
                    </a:lnTo>
                    <a:lnTo>
                      <a:pt x="328" y="414"/>
                    </a:lnTo>
                    <a:lnTo>
                      <a:pt x="328" y="444"/>
                    </a:lnTo>
                    <a:lnTo>
                      <a:pt x="298" y="474"/>
                    </a:lnTo>
                    <a:lnTo>
                      <a:pt x="328" y="502"/>
                    </a:lnTo>
                    <a:lnTo>
                      <a:pt x="355" y="502"/>
                    </a:lnTo>
                    <a:lnTo>
                      <a:pt x="355" y="532"/>
                    </a:lnTo>
                    <a:lnTo>
                      <a:pt x="355" y="621"/>
                    </a:lnTo>
                    <a:lnTo>
                      <a:pt x="328" y="651"/>
                    </a:lnTo>
                    <a:lnTo>
                      <a:pt x="328" y="680"/>
                    </a:lnTo>
                    <a:lnTo>
                      <a:pt x="298" y="680"/>
                    </a:lnTo>
                    <a:lnTo>
                      <a:pt x="298" y="739"/>
                    </a:lnTo>
                    <a:lnTo>
                      <a:pt x="209" y="739"/>
                    </a:lnTo>
                    <a:lnTo>
                      <a:pt x="209" y="769"/>
                    </a:lnTo>
                    <a:lnTo>
                      <a:pt x="237" y="799"/>
                    </a:lnTo>
                    <a:lnTo>
                      <a:pt x="298" y="799"/>
                    </a:lnTo>
                    <a:lnTo>
                      <a:pt x="298" y="857"/>
                    </a:lnTo>
                    <a:lnTo>
                      <a:pt x="267" y="857"/>
                    </a:lnTo>
                    <a:lnTo>
                      <a:pt x="209" y="917"/>
                    </a:lnTo>
                    <a:lnTo>
                      <a:pt x="237" y="948"/>
                    </a:lnTo>
                    <a:lnTo>
                      <a:pt x="209" y="976"/>
                    </a:lnTo>
                    <a:lnTo>
                      <a:pt x="60" y="976"/>
                    </a:lnTo>
                    <a:lnTo>
                      <a:pt x="60" y="1005"/>
                    </a:lnTo>
                    <a:lnTo>
                      <a:pt x="30" y="976"/>
                    </a:lnTo>
                    <a:lnTo>
                      <a:pt x="0" y="1005"/>
                    </a:lnTo>
                    <a:lnTo>
                      <a:pt x="30" y="1005"/>
                    </a:lnTo>
                    <a:lnTo>
                      <a:pt x="0" y="1036"/>
                    </a:lnTo>
                    <a:lnTo>
                      <a:pt x="30" y="1036"/>
                    </a:lnTo>
                    <a:lnTo>
                      <a:pt x="60" y="1066"/>
                    </a:lnTo>
                    <a:lnTo>
                      <a:pt x="60" y="1094"/>
                    </a:lnTo>
                    <a:lnTo>
                      <a:pt x="91" y="1124"/>
                    </a:lnTo>
                    <a:lnTo>
                      <a:pt x="91" y="1155"/>
                    </a:lnTo>
                    <a:lnTo>
                      <a:pt x="60" y="1155"/>
                    </a:lnTo>
                    <a:lnTo>
                      <a:pt x="60" y="1184"/>
                    </a:lnTo>
                    <a:lnTo>
                      <a:pt x="30" y="1212"/>
                    </a:lnTo>
                    <a:lnTo>
                      <a:pt x="30" y="1243"/>
                    </a:lnTo>
                    <a:lnTo>
                      <a:pt x="0" y="1243"/>
                    </a:lnTo>
                    <a:lnTo>
                      <a:pt x="30" y="1273"/>
                    </a:lnTo>
                    <a:lnTo>
                      <a:pt x="30" y="1330"/>
                    </a:lnTo>
                    <a:lnTo>
                      <a:pt x="30" y="1361"/>
                    </a:lnTo>
                    <a:lnTo>
                      <a:pt x="60" y="1361"/>
                    </a:lnTo>
                    <a:lnTo>
                      <a:pt x="60" y="1391"/>
                    </a:lnTo>
                    <a:lnTo>
                      <a:pt x="91" y="1391"/>
                    </a:lnTo>
                    <a:lnTo>
                      <a:pt x="60" y="1421"/>
                    </a:lnTo>
                    <a:lnTo>
                      <a:pt x="91" y="1421"/>
                    </a:lnTo>
                    <a:lnTo>
                      <a:pt x="119" y="1450"/>
                    </a:lnTo>
                    <a:lnTo>
                      <a:pt x="119" y="1480"/>
                    </a:lnTo>
                    <a:lnTo>
                      <a:pt x="91" y="1509"/>
                    </a:lnTo>
                    <a:lnTo>
                      <a:pt x="60" y="1509"/>
                    </a:lnTo>
                    <a:lnTo>
                      <a:pt x="60" y="1539"/>
                    </a:lnTo>
                    <a:lnTo>
                      <a:pt x="60" y="1598"/>
                    </a:lnTo>
                    <a:lnTo>
                      <a:pt x="91" y="1628"/>
                    </a:lnTo>
                    <a:lnTo>
                      <a:pt x="91" y="1658"/>
                    </a:lnTo>
                    <a:lnTo>
                      <a:pt x="119" y="1658"/>
                    </a:lnTo>
                    <a:lnTo>
                      <a:pt x="149" y="1686"/>
                    </a:lnTo>
                    <a:lnTo>
                      <a:pt x="119" y="1716"/>
                    </a:lnTo>
                    <a:lnTo>
                      <a:pt x="119" y="1777"/>
                    </a:lnTo>
                    <a:lnTo>
                      <a:pt x="149" y="1777"/>
                    </a:lnTo>
                    <a:lnTo>
                      <a:pt x="178" y="1805"/>
                    </a:lnTo>
                    <a:lnTo>
                      <a:pt x="178" y="1834"/>
                    </a:lnTo>
                    <a:lnTo>
                      <a:pt x="209" y="1864"/>
                    </a:lnTo>
                    <a:lnTo>
                      <a:pt x="267" y="1864"/>
                    </a:lnTo>
                    <a:lnTo>
                      <a:pt x="298" y="1895"/>
                    </a:lnTo>
                    <a:lnTo>
                      <a:pt x="355" y="1895"/>
                    </a:lnTo>
                    <a:lnTo>
                      <a:pt x="355" y="1864"/>
                    </a:lnTo>
                    <a:lnTo>
                      <a:pt x="385" y="1864"/>
                    </a:lnTo>
                    <a:lnTo>
                      <a:pt x="385" y="1895"/>
                    </a:lnTo>
                    <a:lnTo>
                      <a:pt x="416" y="1895"/>
                    </a:lnTo>
                    <a:lnTo>
                      <a:pt x="446" y="1923"/>
                    </a:lnTo>
                    <a:lnTo>
                      <a:pt x="592" y="1923"/>
                    </a:lnTo>
                    <a:lnTo>
                      <a:pt x="592" y="1953"/>
                    </a:lnTo>
                    <a:lnTo>
                      <a:pt x="474" y="2071"/>
                    </a:lnTo>
                    <a:lnTo>
                      <a:pt x="474" y="2132"/>
                    </a:lnTo>
                    <a:lnTo>
                      <a:pt x="446" y="2159"/>
                    </a:lnTo>
                    <a:lnTo>
                      <a:pt x="446" y="2190"/>
                    </a:lnTo>
                    <a:lnTo>
                      <a:pt x="416" y="2220"/>
                    </a:lnTo>
                    <a:lnTo>
                      <a:pt x="416" y="2250"/>
                    </a:lnTo>
                    <a:lnTo>
                      <a:pt x="446" y="2250"/>
                    </a:lnTo>
                    <a:lnTo>
                      <a:pt x="416" y="2279"/>
                    </a:lnTo>
                    <a:lnTo>
                      <a:pt x="416" y="2338"/>
                    </a:lnTo>
                    <a:lnTo>
                      <a:pt x="385" y="2368"/>
                    </a:lnTo>
                    <a:lnTo>
                      <a:pt x="416" y="2397"/>
                    </a:lnTo>
                    <a:lnTo>
                      <a:pt x="683" y="2397"/>
                    </a:lnTo>
                    <a:lnTo>
                      <a:pt x="683" y="2368"/>
                    </a:lnTo>
                    <a:lnTo>
                      <a:pt x="653" y="2368"/>
                    </a:lnTo>
                    <a:lnTo>
                      <a:pt x="653" y="2338"/>
                    </a:lnTo>
                    <a:lnTo>
                      <a:pt x="712" y="2338"/>
                    </a:lnTo>
                    <a:lnTo>
                      <a:pt x="712" y="2368"/>
                    </a:lnTo>
                    <a:lnTo>
                      <a:pt x="890" y="2368"/>
                    </a:lnTo>
                    <a:lnTo>
                      <a:pt x="890" y="2397"/>
                    </a:lnTo>
                    <a:lnTo>
                      <a:pt x="949" y="2397"/>
                    </a:lnTo>
                    <a:lnTo>
                      <a:pt x="949" y="2427"/>
                    </a:lnTo>
                    <a:lnTo>
                      <a:pt x="979" y="2427"/>
                    </a:lnTo>
                    <a:lnTo>
                      <a:pt x="979" y="2397"/>
                    </a:lnTo>
                    <a:lnTo>
                      <a:pt x="1039" y="2427"/>
                    </a:lnTo>
                    <a:lnTo>
                      <a:pt x="1039" y="2397"/>
                    </a:lnTo>
                    <a:lnTo>
                      <a:pt x="1097" y="2457"/>
                    </a:lnTo>
                    <a:lnTo>
                      <a:pt x="1127" y="2457"/>
                    </a:lnTo>
                    <a:lnTo>
                      <a:pt x="1127" y="2487"/>
                    </a:lnTo>
                    <a:lnTo>
                      <a:pt x="1186" y="2427"/>
                    </a:lnTo>
                    <a:lnTo>
                      <a:pt x="1186" y="2397"/>
                    </a:lnTo>
                    <a:lnTo>
                      <a:pt x="1215" y="2427"/>
                    </a:lnTo>
                    <a:lnTo>
                      <a:pt x="1215" y="2397"/>
                    </a:lnTo>
                    <a:lnTo>
                      <a:pt x="1246" y="2397"/>
                    </a:lnTo>
                    <a:lnTo>
                      <a:pt x="1276" y="2427"/>
                    </a:lnTo>
                    <a:lnTo>
                      <a:pt x="1304" y="2427"/>
                    </a:lnTo>
                    <a:lnTo>
                      <a:pt x="1334" y="2457"/>
                    </a:lnTo>
                    <a:lnTo>
                      <a:pt x="1422" y="2457"/>
                    </a:lnTo>
                    <a:lnTo>
                      <a:pt x="1483" y="2397"/>
                    </a:lnTo>
                    <a:lnTo>
                      <a:pt x="1660" y="2397"/>
                    </a:lnTo>
                    <a:lnTo>
                      <a:pt x="1631" y="2368"/>
                    </a:lnTo>
                    <a:lnTo>
                      <a:pt x="1809" y="2368"/>
                    </a:lnTo>
                    <a:lnTo>
                      <a:pt x="1809" y="2397"/>
                    </a:lnTo>
                    <a:lnTo>
                      <a:pt x="1838" y="2427"/>
                    </a:lnTo>
                    <a:lnTo>
                      <a:pt x="1868" y="2427"/>
                    </a:lnTo>
                    <a:lnTo>
                      <a:pt x="1868" y="2397"/>
                    </a:lnTo>
                    <a:lnTo>
                      <a:pt x="1897" y="2368"/>
                    </a:lnTo>
                    <a:lnTo>
                      <a:pt x="1868" y="2368"/>
                    </a:lnTo>
                    <a:lnTo>
                      <a:pt x="1838" y="2338"/>
                    </a:lnTo>
                    <a:lnTo>
                      <a:pt x="1868" y="2309"/>
                    </a:lnTo>
                    <a:lnTo>
                      <a:pt x="1809" y="2250"/>
                    </a:lnTo>
                    <a:lnTo>
                      <a:pt x="1809" y="2220"/>
                    </a:lnTo>
                    <a:lnTo>
                      <a:pt x="1868" y="2159"/>
                    </a:lnTo>
                    <a:lnTo>
                      <a:pt x="1927" y="2159"/>
                    </a:lnTo>
                    <a:lnTo>
                      <a:pt x="1957" y="2132"/>
                    </a:lnTo>
                    <a:lnTo>
                      <a:pt x="1957" y="2102"/>
                    </a:lnTo>
                    <a:lnTo>
                      <a:pt x="1987" y="2071"/>
                    </a:lnTo>
                    <a:lnTo>
                      <a:pt x="2016" y="2071"/>
                    </a:lnTo>
                    <a:lnTo>
                      <a:pt x="2045" y="2102"/>
                    </a:lnTo>
                    <a:lnTo>
                      <a:pt x="2075" y="2071"/>
                    </a:lnTo>
                    <a:lnTo>
                      <a:pt x="2075" y="2013"/>
                    </a:lnTo>
                    <a:lnTo>
                      <a:pt x="2075" y="1984"/>
                    </a:lnTo>
                    <a:lnTo>
                      <a:pt x="2045" y="1953"/>
                    </a:lnTo>
                    <a:lnTo>
                      <a:pt x="2016" y="1953"/>
                    </a:lnTo>
                    <a:lnTo>
                      <a:pt x="1987" y="1923"/>
                    </a:lnTo>
                    <a:lnTo>
                      <a:pt x="1957" y="1923"/>
                    </a:lnTo>
                    <a:lnTo>
                      <a:pt x="1927" y="1895"/>
                    </a:lnTo>
                    <a:lnTo>
                      <a:pt x="1897" y="1895"/>
                    </a:lnTo>
                    <a:lnTo>
                      <a:pt x="1809" y="1805"/>
                    </a:lnTo>
                    <a:lnTo>
                      <a:pt x="1779" y="1805"/>
                    </a:lnTo>
                    <a:lnTo>
                      <a:pt x="1750" y="1777"/>
                    </a:lnTo>
                    <a:lnTo>
                      <a:pt x="1720" y="1716"/>
                    </a:lnTo>
                    <a:lnTo>
                      <a:pt x="1720" y="1686"/>
                    </a:lnTo>
                    <a:lnTo>
                      <a:pt x="1690" y="1686"/>
                    </a:lnTo>
                    <a:lnTo>
                      <a:pt x="1720" y="1658"/>
                    </a:lnTo>
                    <a:lnTo>
                      <a:pt x="1720" y="1628"/>
                    </a:lnTo>
                    <a:lnTo>
                      <a:pt x="1660" y="1568"/>
                    </a:lnTo>
                    <a:lnTo>
                      <a:pt x="1631" y="1568"/>
                    </a:lnTo>
                    <a:lnTo>
                      <a:pt x="1631" y="1539"/>
                    </a:lnTo>
                    <a:lnTo>
                      <a:pt x="1602" y="1509"/>
                    </a:lnTo>
                    <a:lnTo>
                      <a:pt x="1602" y="1480"/>
                    </a:lnTo>
                    <a:lnTo>
                      <a:pt x="1631" y="1480"/>
                    </a:lnTo>
                    <a:lnTo>
                      <a:pt x="1660" y="1509"/>
                    </a:lnTo>
                    <a:lnTo>
                      <a:pt x="1660" y="1539"/>
                    </a:lnTo>
                    <a:lnTo>
                      <a:pt x="1750" y="1450"/>
                    </a:lnTo>
                    <a:lnTo>
                      <a:pt x="1838" y="1450"/>
                    </a:lnTo>
                    <a:lnTo>
                      <a:pt x="1868" y="1421"/>
                    </a:lnTo>
                    <a:lnTo>
                      <a:pt x="1897" y="1421"/>
                    </a:lnTo>
                    <a:lnTo>
                      <a:pt x="1927" y="1391"/>
                    </a:lnTo>
                    <a:lnTo>
                      <a:pt x="1987" y="1391"/>
                    </a:lnTo>
                    <a:lnTo>
                      <a:pt x="2016" y="1361"/>
                    </a:lnTo>
                    <a:lnTo>
                      <a:pt x="2045" y="1361"/>
                    </a:lnTo>
                    <a:lnTo>
                      <a:pt x="2075" y="1330"/>
                    </a:lnTo>
                    <a:lnTo>
                      <a:pt x="2134" y="1330"/>
                    </a:lnTo>
                    <a:lnTo>
                      <a:pt x="2164" y="1303"/>
                    </a:lnTo>
                    <a:lnTo>
                      <a:pt x="2195" y="1303"/>
                    </a:lnTo>
                    <a:lnTo>
                      <a:pt x="2164" y="1273"/>
                    </a:lnTo>
                    <a:lnTo>
                      <a:pt x="2195" y="1243"/>
                    </a:lnTo>
                    <a:lnTo>
                      <a:pt x="2222" y="1243"/>
                    </a:lnTo>
                    <a:lnTo>
                      <a:pt x="2252" y="1273"/>
                    </a:lnTo>
                    <a:lnTo>
                      <a:pt x="2252" y="1303"/>
                    </a:lnTo>
                    <a:lnTo>
                      <a:pt x="2282" y="1303"/>
                    </a:lnTo>
                    <a:lnTo>
                      <a:pt x="2282" y="1330"/>
                    </a:lnTo>
                    <a:lnTo>
                      <a:pt x="2341" y="1273"/>
                    </a:lnTo>
                    <a:lnTo>
                      <a:pt x="2341" y="1243"/>
                    </a:lnTo>
                    <a:lnTo>
                      <a:pt x="2371" y="1212"/>
                    </a:lnTo>
                    <a:lnTo>
                      <a:pt x="2371" y="1155"/>
                    </a:lnTo>
                    <a:lnTo>
                      <a:pt x="2341" y="1155"/>
                    </a:lnTo>
                    <a:lnTo>
                      <a:pt x="2341" y="1124"/>
                    </a:lnTo>
                    <a:lnTo>
                      <a:pt x="2313" y="1094"/>
                    </a:lnTo>
                    <a:lnTo>
                      <a:pt x="2282" y="1094"/>
                    </a:lnTo>
                    <a:lnTo>
                      <a:pt x="2282" y="1036"/>
                    </a:lnTo>
                    <a:lnTo>
                      <a:pt x="2252" y="1036"/>
                    </a:lnTo>
                    <a:lnTo>
                      <a:pt x="2252" y="1005"/>
                    </a:lnTo>
                    <a:lnTo>
                      <a:pt x="2282" y="976"/>
                    </a:lnTo>
                    <a:lnTo>
                      <a:pt x="2282" y="857"/>
                    </a:lnTo>
                    <a:lnTo>
                      <a:pt x="2252" y="857"/>
                    </a:lnTo>
                    <a:lnTo>
                      <a:pt x="2252" y="830"/>
                    </a:lnTo>
                    <a:lnTo>
                      <a:pt x="2222" y="830"/>
                    </a:lnTo>
                    <a:lnTo>
                      <a:pt x="2252" y="799"/>
                    </a:lnTo>
                    <a:lnTo>
                      <a:pt x="2252" y="739"/>
                    </a:lnTo>
                    <a:lnTo>
                      <a:pt x="2222" y="739"/>
                    </a:lnTo>
                    <a:lnTo>
                      <a:pt x="2164" y="680"/>
                    </a:lnTo>
                    <a:lnTo>
                      <a:pt x="2134" y="680"/>
                    </a:lnTo>
                    <a:lnTo>
                      <a:pt x="2134" y="621"/>
                    </a:lnTo>
                    <a:lnTo>
                      <a:pt x="2164" y="592"/>
                    </a:lnTo>
                    <a:lnTo>
                      <a:pt x="2195" y="592"/>
                    </a:lnTo>
                    <a:lnTo>
                      <a:pt x="2195" y="474"/>
                    </a:lnTo>
                    <a:lnTo>
                      <a:pt x="2164" y="474"/>
                    </a:lnTo>
                    <a:lnTo>
                      <a:pt x="2164" y="383"/>
                    </a:lnTo>
                    <a:lnTo>
                      <a:pt x="2134" y="383"/>
                    </a:lnTo>
                    <a:lnTo>
                      <a:pt x="2104" y="355"/>
                    </a:lnTo>
                    <a:lnTo>
                      <a:pt x="2075" y="355"/>
                    </a:lnTo>
                    <a:lnTo>
                      <a:pt x="2045" y="325"/>
                    </a:lnTo>
                    <a:lnTo>
                      <a:pt x="2045" y="296"/>
                    </a:lnTo>
                    <a:lnTo>
                      <a:pt x="2016" y="265"/>
                    </a:lnTo>
                    <a:lnTo>
                      <a:pt x="2045" y="265"/>
                    </a:lnTo>
                    <a:lnTo>
                      <a:pt x="2016" y="237"/>
                    </a:lnTo>
                    <a:lnTo>
                      <a:pt x="1957" y="237"/>
                    </a:lnTo>
                    <a:lnTo>
                      <a:pt x="1957" y="265"/>
                    </a:lnTo>
                    <a:lnTo>
                      <a:pt x="1897" y="207"/>
                    </a:lnTo>
                    <a:lnTo>
                      <a:pt x="1927" y="207"/>
                    </a:lnTo>
                    <a:lnTo>
                      <a:pt x="1957" y="176"/>
                    </a:lnTo>
                    <a:lnTo>
                      <a:pt x="2016" y="176"/>
                    </a:lnTo>
                    <a:lnTo>
                      <a:pt x="1987" y="146"/>
                    </a:lnTo>
                    <a:lnTo>
                      <a:pt x="1987" y="89"/>
                    </a:lnTo>
                    <a:lnTo>
                      <a:pt x="1927" y="89"/>
                    </a:lnTo>
                    <a:lnTo>
                      <a:pt x="1957" y="119"/>
                    </a:lnTo>
                    <a:lnTo>
                      <a:pt x="1897" y="119"/>
                    </a:lnTo>
                    <a:lnTo>
                      <a:pt x="1868" y="119"/>
                    </a:lnTo>
                    <a:lnTo>
                      <a:pt x="1868" y="207"/>
                    </a:lnTo>
                    <a:lnTo>
                      <a:pt x="1838" y="176"/>
                    </a:lnTo>
                    <a:lnTo>
                      <a:pt x="1838" y="146"/>
                    </a:lnTo>
                    <a:lnTo>
                      <a:pt x="1809" y="146"/>
                    </a:lnTo>
                    <a:lnTo>
                      <a:pt x="1779" y="176"/>
                    </a:lnTo>
                    <a:lnTo>
                      <a:pt x="1750" y="146"/>
                    </a:lnTo>
                    <a:lnTo>
                      <a:pt x="1720" y="176"/>
                    </a:lnTo>
                    <a:lnTo>
                      <a:pt x="1690" y="176"/>
                    </a:lnTo>
                    <a:lnTo>
                      <a:pt x="1660" y="207"/>
                    </a:lnTo>
                    <a:lnTo>
                      <a:pt x="1660" y="176"/>
                    </a:lnTo>
                    <a:lnTo>
                      <a:pt x="1602" y="237"/>
                    </a:lnTo>
                    <a:lnTo>
                      <a:pt x="1483" y="237"/>
                    </a:lnTo>
                    <a:lnTo>
                      <a:pt x="1453" y="265"/>
                    </a:lnTo>
                    <a:lnTo>
                      <a:pt x="1483" y="265"/>
                    </a:lnTo>
                    <a:lnTo>
                      <a:pt x="1422" y="325"/>
                    </a:lnTo>
                    <a:lnTo>
                      <a:pt x="1395" y="296"/>
                    </a:lnTo>
                    <a:lnTo>
                      <a:pt x="1246" y="296"/>
                    </a:lnTo>
                    <a:lnTo>
                      <a:pt x="1334" y="207"/>
                    </a:lnTo>
                    <a:lnTo>
                      <a:pt x="1334" y="176"/>
                    </a:lnTo>
                    <a:lnTo>
                      <a:pt x="1215" y="176"/>
                    </a:lnTo>
                    <a:lnTo>
                      <a:pt x="1186" y="146"/>
                    </a:lnTo>
                    <a:lnTo>
                      <a:pt x="1127" y="146"/>
                    </a:lnTo>
                    <a:lnTo>
                      <a:pt x="1097" y="119"/>
                    </a:lnTo>
                    <a:lnTo>
                      <a:pt x="1067" y="119"/>
                    </a:lnTo>
                    <a:lnTo>
                      <a:pt x="1067" y="58"/>
                    </a:lnTo>
                    <a:lnTo>
                      <a:pt x="1039" y="30"/>
                    </a:lnTo>
                    <a:lnTo>
                      <a:pt x="1008" y="30"/>
                    </a:lnTo>
                    <a:close/>
                    <a:moveTo>
                      <a:pt x="1008" y="414"/>
                    </a:moveTo>
                    <a:lnTo>
                      <a:pt x="1008" y="444"/>
                    </a:lnTo>
                    <a:lnTo>
                      <a:pt x="979" y="414"/>
                    </a:lnTo>
                    <a:lnTo>
                      <a:pt x="949" y="414"/>
                    </a:lnTo>
                    <a:lnTo>
                      <a:pt x="860" y="325"/>
                    </a:lnTo>
                    <a:lnTo>
                      <a:pt x="890" y="325"/>
                    </a:lnTo>
                    <a:lnTo>
                      <a:pt x="979" y="414"/>
                    </a:lnTo>
                    <a:lnTo>
                      <a:pt x="1008" y="414"/>
                    </a:lnTo>
                    <a:close/>
                  </a:path>
                </a:pathLst>
              </a:custGeom>
              <a:solidFill>
                <a:srgbClr val="CCE83A"/>
              </a:solidFill>
              <a:ln w="9525">
                <a:noFill/>
                <a:round/>
                <a:headEnd/>
                <a:tailEnd/>
              </a:ln>
            </p:spPr>
            <p:txBody>
              <a:bodyPr/>
              <a:lstStyle/>
              <a:p>
                <a:endParaRPr lang="en-GB"/>
              </a:p>
            </p:txBody>
          </p:sp>
          <p:sp>
            <p:nvSpPr>
              <p:cNvPr id="15439" name="Freeform 79"/>
              <p:cNvSpPr>
                <a:spLocks/>
              </p:cNvSpPr>
              <p:nvPr/>
            </p:nvSpPr>
            <p:spPr bwMode="auto">
              <a:xfrm>
                <a:off x="2924" y="2512"/>
                <a:ext cx="52" cy="59"/>
              </a:xfrm>
              <a:custGeom>
                <a:avLst/>
                <a:gdLst/>
                <a:ahLst/>
                <a:cxnLst>
                  <a:cxn ang="0">
                    <a:pos x="118" y="0"/>
                  </a:cxn>
                  <a:cxn ang="0">
                    <a:pos x="58" y="0"/>
                  </a:cxn>
                  <a:cxn ang="0">
                    <a:pos x="29" y="29"/>
                  </a:cxn>
                  <a:cxn ang="0">
                    <a:pos x="29" y="59"/>
                  </a:cxn>
                  <a:cxn ang="0">
                    <a:pos x="0" y="89"/>
                  </a:cxn>
                  <a:cxn ang="0">
                    <a:pos x="0" y="119"/>
                  </a:cxn>
                  <a:cxn ang="0">
                    <a:pos x="29" y="119"/>
                  </a:cxn>
                  <a:cxn ang="0">
                    <a:pos x="29" y="207"/>
                  </a:cxn>
                  <a:cxn ang="0">
                    <a:pos x="58" y="238"/>
                  </a:cxn>
                  <a:cxn ang="0">
                    <a:pos x="88" y="238"/>
                  </a:cxn>
                  <a:cxn ang="0">
                    <a:pos x="118" y="207"/>
                  </a:cxn>
                  <a:cxn ang="0">
                    <a:pos x="149" y="207"/>
                  </a:cxn>
                  <a:cxn ang="0">
                    <a:pos x="177" y="238"/>
                  </a:cxn>
                  <a:cxn ang="0">
                    <a:pos x="177" y="177"/>
                  </a:cxn>
                  <a:cxn ang="0">
                    <a:pos x="207" y="147"/>
                  </a:cxn>
                  <a:cxn ang="0">
                    <a:pos x="177" y="119"/>
                  </a:cxn>
                  <a:cxn ang="0">
                    <a:pos x="149" y="119"/>
                  </a:cxn>
                  <a:cxn ang="0">
                    <a:pos x="149" y="89"/>
                  </a:cxn>
                  <a:cxn ang="0">
                    <a:pos x="118" y="59"/>
                  </a:cxn>
                  <a:cxn ang="0">
                    <a:pos x="118" y="0"/>
                  </a:cxn>
                </a:cxnLst>
                <a:rect l="0" t="0" r="r" b="b"/>
                <a:pathLst>
                  <a:path w="207" h="238">
                    <a:moveTo>
                      <a:pt x="118" y="0"/>
                    </a:moveTo>
                    <a:lnTo>
                      <a:pt x="58" y="0"/>
                    </a:lnTo>
                    <a:lnTo>
                      <a:pt x="29" y="29"/>
                    </a:lnTo>
                    <a:lnTo>
                      <a:pt x="29" y="59"/>
                    </a:lnTo>
                    <a:lnTo>
                      <a:pt x="0" y="89"/>
                    </a:lnTo>
                    <a:lnTo>
                      <a:pt x="0" y="119"/>
                    </a:lnTo>
                    <a:lnTo>
                      <a:pt x="29" y="119"/>
                    </a:lnTo>
                    <a:lnTo>
                      <a:pt x="29" y="207"/>
                    </a:lnTo>
                    <a:lnTo>
                      <a:pt x="58" y="238"/>
                    </a:lnTo>
                    <a:lnTo>
                      <a:pt x="88" y="238"/>
                    </a:lnTo>
                    <a:lnTo>
                      <a:pt x="118" y="207"/>
                    </a:lnTo>
                    <a:lnTo>
                      <a:pt x="149" y="207"/>
                    </a:lnTo>
                    <a:lnTo>
                      <a:pt x="177" y="238"/>
                    </a:lnTo>
                    <a:lnTo>
                      <a:pt x="177" y="177"/>
                    </a:lnTo>
                    <a:lnTo>
                      <a:pt x="207" y="147"/>
                    </a:lnTo>
                    <a:lnTo>
                      <a:pt x="177" y="119"/>
                    </a:lnTo>
                    <a:lnTo>
                      <a:pt x="149" y="119"/>
                    </a:lnTo>
                    <a:lnTo>
                      <a:pt x="149" y="89"/>
                    </a:lnTo>
                    <a:lnTo>
                      <a:pt x="118" y="59"/>
                    </a:lnTo>
                    <a:lnTo>
                      <a:pt x="118" y="0"/>
                    </a:lnTo>
                    <a:close/>
                  </a:path>
                </a:pathLst>
              </a:custGeom>
              <a:solidFill>
                <a:srgbClr val="4CB47E"/>
              </a:solidFill>
              <a:ln w="9525">
                <a:noFill/>
                <a:round/>
                <a:headEnd/>
                <a:tailEnd/>
              </a:ln>
            </p:spPr>
            <p:txBody>
              <a:bodyPr/>
              <a:lstStyle/>
              <a:p>
                <a:endParaRPr lang="en-GB"/>
              </a:p>
            </p:txBody>
          </p:sp>
          <p:sp>
            <p:nvSpPr>
              <p:cNvPr id="15440" name="Freeform 80"/>
              <p:cNvSpPr>
                <a:spLocks/>
              </p:cNvSpPr>
              <p:nvPr/>
            </p:nvSpPr>
            <p:spPr bwMode="auto">
              <a:xfrm>
                <a:off x="3302" y="1875"/>
                <a:ext cx="15" cy="8"/>
              </a:xfrm>
              <a:custGeom>
                <a:avLst/>
                <a:gdLst/>
                <a:ahLst/>
                <a:cxnLst>
                  <a:cxn ang="0">
                    <a:pos x="60" y="0"/>
                  </a:cxn>
                  <a:cxn ang="0">
                    <a:pos x="0" y="0"/>
                  </a:cxn>
                  <a:cxn ang="0">
                    <a:pos x="0" y="30"/>
                  </a:cxn>
                  <a:cxn ang="0">
                    <a:pos x="30" y="30"/>
                  </a:cxn>
                  <a:cxn ang="0">
                    <a:pos x="60" y="0"/>
                  </a:cxn>
                </a:cxnLst>
                <a:rect l="0" t="0" r="r" b="b"/>
                <a:pathLst>
                  <a:path w="60" h="30">
                    <a:moveTo>
                      <a:pt x="60" y="0"/>
                    </a:moveTo>
                    <a:lnTo>
                      <a:pt x="0" y="0"/>
                    </a:lnTo>
                    <a:lnTo>
                      <a:pt x="0" y="30"/>
                    </a:lnTo>
                    <a:lnTo>
                      <a:pt x="30" y="30"/>
                    </a:lnTo>
                    <a:lnTo>
                      <a:pt x="60" y="0"/>
                    </a:lnTo>
                    <a:close/>
                  </a:path>
                </a:pathLst>
              </a:custGeom>
              <a:solidFill>
                <a:srgbClr val="FCA77E"/>
              </a:solidFill>
              <a:ln w="9525">
                <a:noFill/>
                <a:round/>
                <a:headEnd/>
                <a:tailEnd/>
              </a:ln>
            </p:spPr>
            <p:txBody>
              <a:bodyPr/>
              <a:lstStyle/>
              <a:p>
                <a:endParaRPr lang="en-GB"/>
              </a:p>
            </p:txBody>
          </p:sp>
          <p:sp>
            <p:nvSpPr>
              <p:cNvPr id="15441" name="Freeform 81"/>
              <p:cNvSpPr>
                <a:spLocks/>
              </p:cNvSpPr>
              <p:nvPr/>
            </p:nvSpPr>
            <p:spPr bwMode="auto">
              <a:xfrm>
                <a:off x="3613" y="1883"/>
                <a:ext cx="7" cy="8"/>
              </a:xfrm>
              <a:custGeom>
                <a:avLst/>
                <a:gdLst/>
                <a:ahLst/>
                <a:cxnLst>
                  <a:cxn ang="0">
                    <a:pos x="31" y="0"/>
                  </a:cxn>
                  <a:cxn ang="0">
                    <a:pos x="0" y="0"/>
                  </a:cxn>
                  <a:cxn ang="0">
                    <a:pos x="31" y="31"/>
                  </a:cxn>
                  <a:cxn ang="0">
                    <a:pos x="31" y="0"/>
                  </a:cxn>
                </a:cxnLst>
                <a:rect l="0" t="0" r="r" b="b"/>
                <a:pathLst>
                  <a:path w="31" h="31">
                    <a:moveTo>
                      <a:pt x="31" y="0"/>
                    </a:moveTo>
                    <a:lnTo>
                      <a:pt x="0" y="0"/>
                    </a:lnTo>
                    <a:lnTo>
                      <a:pt x="31" y="31"/>
                    </a:lnTo>
                    <a:lnTo>
                      <a:pt x="31" y="0"/>
                    </a:lnTo>
                    <a:close/>
                  </a:path>
                </a:pathLst>
              </a:custGeom>
              <a:solidFill>
                <a:srgbClr val="FCA77E"/>
              </a:solidFill>
              <a:ln w="9525">
                <a:noFill/>
                <a:round/>
                <a:headEnd/>
                <a:tailEnd/>
              </a:ln>
            </p:spPr>
            <p:txBody>
              <a:bodyPr/>
              <a:lstStyle/>
              <a:p>
                <a:endParaRPr lang="en-GB"/>
              </a:p>
            </p:txBody>
          </p:sp>
          <p:sp>
            <p:nvSpPr>
              <p:cNvPr id="15442" name="Freeform 82"/>
              <p:cNvSpPr>
                <a:spLocks/>
              </p:cNvSpPr>
              <p:nvPr/>
            </p:nvSpPr>
            <p:spPr bwMode="auto">
              <a:xfrm>
                <a:off x="3450" y="2193"/>
                <a:ext cx="22" cy="16"/>
              </a:xfrm>
              <a:custGeom>
                <a:avLst/>
                <a:gdLst/>
                <a:ahLst/>
                <a:cxnLst>
                  <a:cxn ang="0">
                    <a:pos x="30" y="60"/>
                  </a:cxn>
                  <a:cxn ang="0">
                    <a:pos x="89" y="60"/>
                  </a:cxn>
                  <a:cxn ang="0">
                    <a:pos x="30" y="0"/>
                  </a:cxn>
                  <a:cxn ang="0">
                    <a:pos x="0" y="31"/>
                  </a:cxn>
                  <a:cxn ang="0">
                    <a:pos x="30" y="60"/>
                  </a:cxn>
                </a:cxnLst>
                <a:rect l="0" t="0" r="r" b="b"/>
                <a:pathLst>
                  <a:path w="89" h="60">
                    <a:moveTo>
                      <a:pt x="30" y="60"/>
                    </a:moveTo>
                    <a:lnTo>
                      <a:pt x="89" y="60"/>
                    </a:lnTo>
                    <a:lnTo>
                      <a:pt x="30" y="0"/>
                    </a:lnTo>
                    <a:lnTo>
                      <a:pt x="0" y="31"/>
                    </a:lnTo>
                    <a:lnTo>
                      <a:pt x="30" y="60"/>
                    </a:lnTo>
                    <a:close/>
                  </a:path>
                </a:pathLst>
              </a:custGeom>
              <a:solidFill>
                <a:srgbClr val="CCE83A"/>
              </a:solidFill>
              <a:ln w="9525">
                <a:noFill/>
                <a:round/>
                <a:headEnd/>
                <a:tailEnd/>
              </a:ln>
            </p:spPr>
            <p:txBody>
              <a:bodyPr/>
              <a:lstStyle/>
              <a:p>
                <a:endParaRPr lang="en-GB"/>
              </a:p>
            </p:txBody>
          </p:sp>
          <p:sp>
            <p:nvSpPr>
              <p:cNvPr id="15443" name="Freeform 83"/>
              <p:cNvSpPr>
                <a:spLocks/>
              </p:cNvSpPr>
              <p:nvPr/>
            </p:nvSpPr>
            <p:spPr bwMode="auto">
              <a:xfrm>
                <a:off x="3354" y="2164"/>
                <a:ext cx="15" cy="7"/>
              </a:xfrm>
              <a:custGeom>
                <a:avLst/>
                <a:gdLst/>
                <a:ahLst/>
                <a:cxnLst>
                  <a:cxn ang="0">
                    <a:pos x="60" y="0"/>
                  </a:cxn>
                  <a:cxn ang="0">
                    <a:pos x="30" y="0"/>
                  </a:cxn>
                  <a:cxn ang="0">
                    <a:pos x="0" y="30"/>
                  </a:cxn>
                  <a:cxn ang="0">
                    <a:pos x="30" y="30"/>
                  </a:cxn>
                  <a:cxn ang="0">
                    <a:pos x="60" y="0"/>
                  </a:cxn>
                </a:cxnLst>
                <a:rect l="0" t="0" r="r" b="b"/>
                <a:pathLst>
                  <a:path w="60" h="30">
                    <a:moveTo>
                      <a:pt x="60" y="0"/>
                    </a:moveTo>
                    <a:lnTo>
                      <a:pt x="30" y="0"/>
                    </a:lnTo>
                    <a:lnTo>
                      <a:pt x="0" y="30"/>
                    </a:lnTo>
                    <a:lnTo>
                      <a:pt x="30" y="30"/>
                    </a:lnTo>
                    <a:lnTo>
                      <a:pt x="60" y="0"/>
                    </a:lnTo>
                    <a:close/>
                  </a:path>
                </a:pathLst>
              </a:custGeom>
              <a:solidFill>
                <a:srgbClr val="CCE83A"/>
              </a:solidFill>
              <a:ln w="9525">
                <a:noFill/>
                <a:round/>
                <a:headEnd/>
                <a:tailEnd/>
              </a:ln>
            </p:spPr>
            <p:txBody>
              <a:bodyPr/>
              <a:lstStyle/>
              <a:p>
                <a:endParaRPr lang="en-GB"/>
              </a:p>
            </p:txBody>
          </p:sp>
          <p:sp>
            <p:nvSpPr>
              <p:cNvPr id="15444" name="Freeform 84"/>
              <p:cNvSpPr>
                <a:spLocks/>
              </p:cNvSpPr>
              <p:nvPr/>
            </p:nvSpPr>
            <p:spPr bwMode="auto">
              <a:xfrm>
                <a:off x="3413" y="2142"/>
                <a:ext cx="7" cy="15"/>
              </a:xfrm>
              <a:custGeom>
                <a:avLst/>
                <a:gdLst/>
                <a:ahLst/>
                <a:cxnLst>
                  <a:cxn ang="0">
                    <a:pos x="30" y="0"/>
                  </a:cxn>
                  <a:cxn ang="0">
                    <a:pos x="0" y="31"/>
                  </a:cxn>
                  <a:cxn ang="0">
                    <a:pos x="0" y="61"/>
                  </a:cxn>
                  <a:cxn ang="0">
                    <a:pos x="30" y="31"/>
                  </a:cxn>
                  <a:cxn ang="0">
                    <a:pos x="30" y="0"/>
                  </a:cxn>
                </a:cxnLst>
                <a:rect l="0" t="0" r="r" b="b"/>
                <a:pathLst>
                  <a:path w="30" h="61">
                    <a:moveTo>
                      <a:pt x="30" y="0"/>
                    </a:moveTo>
                    <a:lnTo>
                      <a:pt x="0" y="31"/>
                    </a:lnTo>
                    <a:lnTo>
                      <a:pt x="0" y="61"/>
                    </a:lnTo>
                    <a:lnTo>
                      <a:pt x="30" y="31"/>
                    </a:lnTo>
                    <a:lnTo>
                      <a:pt x="30" y="0"/>
                    </a:lnTo>
                    <a:close/>
                  </a:path>
                </a:pathLst>
              </a:custGeom>
              <a:solidFill>
                <a:srgbClr val="CCE83A"/>
              </a:solidFill>
              <a:ln w="9525">
                <a:noFill/>
                <a:round/>
                <a:headEnd/>
                <a:tailEnd/>
              </a:ln>
            </p:spPr>
            <p:txBody>
              <a:bodyPr/>
              <a:lstStyle/>
              <a:p>
                <a:endParaRPr lang="en-GB"/>
              </a:p>
            </p:txBody>
          </p:sp>
          <p:sp>
            <p:nvSpPr>
              <p:cNvPr id="15445" name="Freeform 85"/>
              <p:cNvSpPr>
                <a:spLocks/>
              </p:cNvSpPr>
              <p:nvPr/>
            </p:nvSpPr>
            <p:spPr bwMode="auto">
              <a:xfrm>
                <a:off x="3339" y="2438"/>
                <a:ext cx="445" cy="207"/>
              </a:xfrm>
              <a:custGeom>
                <a:avLst/>
                <a:gdLst/>
                <a:ahLst/>
                <a:cxnLst>
                  <a:cxn ang="0">
                    <a:pos x="58" y="296"/>
                  </a:cxn>
                  <a:cxn ang="0">
                    <a:pos x="29" y="237"/>
                  </a:cxn>
                  <a:cxn ang="0">
                    <a:pos x="0" y="266"/>
                  </a:cxn>
                  <a:cxn ang="0">
                    <a:pos x="29" y="325"/>
                  </a:cxn>
                  <a:cxn ang="0">
                    <a:pos x="118" y="385"/>
                  </a:cxn>
                  <a:cxn ang="0">
                    <a:pos x="88" y="443"/>
                  </a:cxn>
                  <a:cxn ang="0">
                    <a:pos x="118" y="473"/>
                  </a:cxn>
                  <a:cxn ang="0">
                    <a:pos x="177" y="562"/>
                  </a:cxn>
                  <a:cxn ang="0">
                    <a:pos x="295" y="652"/>
                  </a:cxn>
                  <a:cxn ang="0">
                    <a:pos x="355" y="680"/>
                  </a:cxn>
                  <a:cxn ang="0">
                    <a:pos x="414" y="710"/>
                  </a:cxn>
                  <a:cxn ang="0">
                    <a:pos x="473" y="741"/>
                  </a:cxn>
                  <a:cxn ang="0">
                    <a:pos x="502" y="770"/>
                  </a:cxn>
                  <a:cxn ang="0">
                    <a:pos x="620" y="828"/>
                  </a:cxn>
                  <a:cxn ang="0">
                    <a:pos x="680" y="798"/>
                  </a:cxn>
                  <a:cxn ang="0">
                    <a:pos x="711" y="798"/>
                  </a:cxn>
                  <a:cxn ang="0">
                    <a:pos x="769" y="770"/>
                  </a:cxn>
                  <a:cxn ang="0">
                    <a:pos x="800" y="680"/>
                  </a:cxn>
                  <a:cxn ang="0">
                    <a:pos x="857" y="680"/>
                  </a:cxn>
                  <a:cxn ang="0">
                    <a:pos x="918" y="710"/>
                  </a:cxn>
                  <a:cxn ang="0">
                    <a:pos x="976" y="741"/>
                  </a:cxn>
                  <a:cxn ang="0">
                    <a:pos x="1007" y="741"/>
                  </a:cxn>
                  <a:cxn ang="0">
                    <a:pos x="1066" y="770"/>
                  </a:cxn>
                  <a:cxn ang="0">
                    <a:pos x="1155" y="741"/>
                  </a:cxn>
                  <a:cxn ang="0">
                    <a:pos x="1214" y="770"/>
                  </a:cxn>
                  <a:cxn ang="0">
                    <a:pos x="1303" y="798"/>
                  </a:cxn>
                  <a:cxn ang="0">
                    <a:pos x="1332" y="770"/>
                  </a:cxn>
                  <a:cxn ang="0">
                    <a:pos x="1480" y="741"/>
                  </a:cxn>
                  <a:cxn ang="0">
                    <a:pos x="1540" y="710"/>
                  </a:cxn>
                  <a:cxn ang="0">
                    <a:pos x="1599" y="680"/>
                  </a:cxn>
                  <a:cxn ang="0">
                    <a:pos x="1629" y="591"/>
                  </a:cxn>
                  <a:cxn ang="0">
                    <a:pos x="1660" y="562"/>
                  </a:cxn>
                  <a:cxn ang="0">
                    <a:pos x="1748" y="503"/>
                  </a:cxn>
                  <a:cxn ang="0">
                    <a:pos x="1778" y="503"/>
                  </a:cxn>
                  <a:cxn ang="0">
                    <a:pos x="1748" y="443"/>
                  </a:cxn>
                  <a:cxn ang="0">
                    <a:pos x="1717" y="385"/>
                  </a:cxn>
                  <a:cxn ang="0">
                    <a:pos x="1629" y="355"/>
                  </a:cxn>
                  <a:cxn ang="0">
                    <a:pos x="1569" y="325"/>
                  </a:cxn>
                  <a:cxn ang="0">
                    <a:pos x="1510" y="355"/>
                  </a:cxn>
                  <a:cxn ang="0">
                    <a:pos x="1480" y="266"/>
                  </a:cxn>
                  <a:cxn ang="0">
                    <a:pos x="1362" y="237"/>
                  </a:cxn>
                  <a:cxn ang="0">
                    <a:pos x="1303" y="207"/>
                  </a:cxn>
                  <a:cxn ang="0">
                    <a:pos x="1273" y="237"/>
                  </a:cxn>
                  <a:cxn ang="0">
                    <a:pos x="1273" y="296"/>
                  </a:cxn>
                  <a:cxn ang="0">
                    <a:pos x="1214" y="325"/>
                  </a:cxn>
                  <a:cxn ang="0">
                    <a:pos x="1185" y="266"/>
                  </a:cxn>
                  <a:cxn ang="0">
                    <a:pos x="1125" y="237"/>
                  </a:cxn>
                  <a:cxn ang="0">
                    <a:pos x="1066" y="207"/>
                  </a:cxn>
                  <a:cxn ang="0">
                    <a:pos x="1125" y="148"/>
                  </a:cxn>
                  <a:cxn ang="0">
                    <a:pos x="1037" y="118"/>
                  </a:cxn>
                  <a:cxn ang="0">
                    <a:pos x="948" y="87"/>
                  </a:cxn>
                  <a:cxn ang="0">
                    <a:pos x="830" y="60"/>
                  </a:cxn>
                  <a:cxn ang="0">
                    <a:pos x="769" y="30"/>
                  </a:cxn>
                  <a:cxn ang="0">
                    <a:pos x="711" y="60"/>
                  </a:cxn>
                  <a:cxn ang="0">
                    <a:pos x="680" y="60"/>
                  </a:cxn>
                  <a:cxn ang="0">
                    <a:pos x="650" y="30"/>
                  </a:cxn>
                  <a:cxn ang="0">
                    <a:pos x="593" y="0"/>
                  </a:cxn>
                  <a:cxn ang="0">
                    <a:pos x="593" y="60"/>
                  </a:cxn>
                  <a:cxn ang="0">
                    <a:pos x="532" y="87"/>
                  </a:cxn>
                  <a:cxn ang="0">
                    <a:pos x="443" y="118"/>
                  </a:cxn>
                  <a:cxn ang="0">
                    <a:pos x="385" y="148"/>
                  </a:cxn>
                  <a:cxn ang="0">
                    <a:pos x="295" y="178"/>
                  </a:cxn>
                  <a:cxn ang="0">
                    <a:pos x="236" y="207"/>
                  </a:cxn>
                </a:cxnLst>
                <a:rect l="0" t="0" r="r" b="b"/>
                <a:pathLst>
                  <a:path w="1778" h="828">
                    <a:moveTo>
                      <a:pt x="148" y="207"/>
                    </a:moveTo>
                    <a:lnTo>
                      <a:pt x="58" y="296"/>
                    </a:lnTo>
                    <a:lnTo>
                      <a:pt x="58" y="266"/>
                    </a:lnTo>
                    <a:lnTo>
                      <a:pt x="29" y="237"/>
                    </a:lnTo>
                    <a:lnTo>
                      <a:pt x="0" y="237"/>
                    </a:lnTo>
                    <a:lnTo>
                      <a:pt x="0" y="266"/>
                    </a:lnTo>
                    <a:lnTo>
                      <a:pt x="29" y="296"/>
                    </a:lnTo>
                    <a:lnTo>
                      <a:pt x="29" y="325"/>
                    </a:lnTo>
                    <a:lnTo>
                      <a:pt x="58" y="325"/>
                    </a:lnTo>
                    <a:lnTo>
                      <a:pt x="118" y="385"/>
                    </a:lnTo>
                    <a:lnTo>
                      <a:pt x="118" y="415"/>
                    </a:lnTo>
                    <a:lnTo>
                      <a:pt x="88" y="443"/>
                    </a:lnTo>
                    <a:lnTo>
                      <a:pt x="118" y="443"/>
                    </a:lnTo>
                    <a:lnTo>
                      <a:pt x="118" y="473"/>
                    </a:lnTo>
                    <a:lnTo>
                      <a:pt x="148" y="534"/>
                    </a:lnTo>
                    <a:lnTo>
                      <a:pt x="177" y="562"/>
                    </a:lnTo>
                    <a:lnTo>
                      <a:pt x="207" y="562"/>
                    </a:lnTo>
                    <a:lnTo>
                      <a:pt x="295" y="652"/>
                    </a:lnTo>
                    <a:lnTo>
                      <a:pt x="325" y="652"/>
                    </a:lnTo>
                    <a:lnTo>
                      <a:pt x="355" y="680"/>
                    </a:lnTo>
                    <a:lnTo>
                      <a:pt x="385" y="680"/>
                    </a:lnTo>
                    <a:lnTo>
                      <a:pt x="414" y="710"/>
                    </a:lnTo>
                    <a:lnTo>
                      <a:pt x="443" y="710"/>
                    </a:lnTo>
                    <a:lnTo>
                      <a:pt x="473" y="741"/>
                    </a:lnTo>
                    <a:lnTo>
                      <a:pt x="473" y="770"/>
                    </a:lnTo>
                    <a:lnTo>
                      <a:pt x="502" y="770"/>
                    </a:lnTo>
                    <a:lnTo>
                      <a:pt x="562" y="828"/>
                    </a:lnTo>
                    <a:lnTo>
                      <a:pt x="620" y="828"/>
                    </a:lnTo>
                    <a:lnTo>
                      <a:pt x="650" y="798"/>
                    </a:lnTo>
                    <a:lnTo>
                      <a:pt x="680" y="798"/>
                    </a:lnTo>
                    <a:lnTo>
                      <a:pt x="711" y="828"/>
                    </a:lnTo>
                    <a:lnTo>
                      <a:pt x="711" y="798"/>
                    </a:lnTo>
                    <a:lnTo>
                      <a:pt x="739" y="770"/>
                    </a:lnTo>
                    <a:lnTo>
                      <a:pt x="769" y="770"/>
                    </a:lnTo>
                    <a:lnTo>
                      <a:pt x="769" y="680"/>
                    </a:lnTo>
                    <a:lnTo>
                      <a:pt x="800" y="680"/>
                    </a:lnTo>
                    <a:lnTo>
                      <a:pt x="830" y="710"/>
                    </a:lnTo>
                    <a:lnTo>
                      <a:pt x="857" y="680"/>
                    </a:lnTo>
                    <a:lnTo>
                      <a:pt x="887" y="680"/>
                    </a:lnTo>
                    <a:lnTo>
                      <a:pt x="918" y="710"/>
                    </a:lnTo>
                    <a:lnTo>
                      <a:pt x="948" y="710"/>
                    </a:lnTo>
                    <a:lnTo>
                      <a:pt x="976" y="741"/>
                    </a:lnTo>
                    <a:lnTo>
                      <a:pt x="1007" y="710"/>
                    </a:lnTo>
                    <a:lnTo>
                      <a:pt x="1007" y="741"/>
                    </a:lnTo>
                    <a:lnTo>
                      <a:pt x="1037" y="741"/>
                    </a:lnTo>
                    <a:lnTo>
                      <a:pt x="1066" y="770"/>
                    </a:lnTo>
                    <a:lnTo>
                      <a:pt x="1125" y="770"/>
                    </a:lnTo>
                    <a:lnTo>
                      <a:pt x="1155" y="741"/>
                    </a:lnTo>
                    <a:lnTo>
                      <a:pt x="1185" y="741"/>
                    </a:lnTo>
                    <a:lnTo>
                      <a:pt x="1214" y="770"/>
                    </a:lnTo>
                    <a:lnTo>
                      <a:pt x="1273" y="770"/>
                    </a:lnTo>
                    <a:lnTo>
                      <a:pt x="1303" y="798"/>
                    </a:lnTo>
                    <a:lnTo>
                      <a:pt x="1303" y="770"/>
                    </a:lnTo>
                    <a:lnTo>
                      <a:pt x="1332" y="770"/>
                    </a:lnTo>
                    <a:lnTo>
                      <a:pt x="1332" y="741"/>
                    </a:lnTo>
                    <a:lnTo>
                      <a:pt x="1480" y="741"/>
                    </a:lnTo>
                    <a:lnTo>
                      <a:pt x="1510" y="710"/>
                    </a:lnTo>
                    <a:lnTo>
                      <a:pt x="1540" y="710"/>
                    </a:lnTo>
                    <a:lnTo>
                      <a:pt x="1569" y="680"/>
                    </a:lnTo>
                    <a:lnTo>
                      <a:pt x="1599" y="680"/>
                    </a:lnTo>
                    <a:lnTo>
                      <a:pt x="1599" y="621"/>
                    </a:lnTo>
                    <a:lnTo>
                      <a:pt x="1629" y="591"/>
                    </a:lnTo>
                    <a:lnTo>
                      <a:pt x="1660" y="591"/>
                    </a:lnTo>
                    <a:lnTo>
                      <a:pt x="1660" y="562"/>
                    </a:lnTo>
                    <a:lnTo>
                      <a:pt x="1687" y="562"/>
                    </a:lnTo>
                    <a:lnTo>
                      <a:pt x="1748" y="503"/>
                    </a:lnTo>
                    <a:lnTo>
                      <a:pt x="1778" y="534"/>
                    </a:lnTo>
                    <a:lnTo>
                      <a:pt x="1778" y="503"/>
                    </a:lnTo>
                    <a:lnTo>
                      <a:pt x="1778" y="473"/>
                    </a:lnTo>
                    <a:lnTo>
                      <a:pt x="1748" y="443"/>
                    </a:lnTo>
                    <a:lnTo>
                      <a:pt x="1717" y="443"/>
                    </a:lnTo>
                    <a:lnTo>
                      <a:pt x="1717" y="385"/>
                    </a:lnTo>
                    <a:lnTo>
                      <a:pt x="1629" y="385"/>
                    </a:lnTo>
                    <a:lnTo>
                      <a:pt x="1629" y="355"/>
                    </a:lnTo>
                    <a:lnTo>
                      <a:pt x="1599" y="355"/>
                    </a:lnTo>
                    <a:lnTo>
                      <a:pt x="1569" y="325"/>
                    </a:lnTo>
                    <a:lnTo>
                      <a:pt x="1540" y="355"/>
                    </a:lnTo>
                    <a:lnTo>
                      <a:pt x="1510" y="355"/>
                    </a:lnTo>
                    <a:lnTo>
                      <a:pt x="1480" y="325"/>
                    </a:lnTo>
                    <a:lnTo>
                      <a:pt x="1480" y="266"/>
                    </a:lnTo>
                    <a:lnTo>
                      <a:pt x="1392" y="266"/>
                    </a:lnTo>
                    <a:lnTo>
                      <a:pt x="1362" y="237"/>
                    </a:lnTo>
                    <a:lnTo>
                      <a:pt x="1332" y="237"/>
                    </a:lnTo>
                    <a:lnTo>
                      <a:pt x="1303" y="207"/>
                    </a:lnTo>
                    <a:lnTo>
                      <a:pt x="1273" y="207"/>
                    </a:lnTo>
                    <a:lnTo>
                      <a:pt x="1273" y="237"/>
                    </a:lnTo>
                    <a:lnTo>
                      <a:pt x="1303" y="266"/>
                    </a:lnTo>
                    <a:lnTo>
                      <a:pt x="1273" y="296"/>
                    </a:lnTo>
                    <a:lnTo>
                      <a:pt x="1244" y="296"/>
                    </a:lnTo>
                    <a:lnTo>
                      <a:pt x="1214" y="325"/>
                    </a:lnTo>
                    <a:lnTo>
                      <a:pt x="1185" y="296"/>
                    </a:lnTo>
                    <a:lnTo>
                      <a:pt x="1185" y="266"/>
                    </a:lnTo>
                    <a:lnTo>
                      <a:pt x="1155" y="237"/>
                    </a:lnTo>
                    <a:lnTo>
                      <a:pt x="1125" y="237"/>
                    </a:lnTo>
                    <a:lnTo>
                      <a:pt x="1094" y="207"/>
                    </a:lnTo>
                    <a:lnTo>
                      <a:pt x="1066" y="207"/>
                    </a:lnTo>
                    <a:lnTo>
                      <a:pt x="1125" y="178"/>
                    </a:lnTo>
                    <a:lnTo>
                      <a:pt x="1125" y="148"/>
                    </a:lnTo>
                    <a:lnTo>
                      <a:pt x="1037" y="148"/>
                    </a:lnTo>
                    <a:lnTo>
                      <a:pt x="1037" y="118"/>
                    </a:lnTo>
                    <a:lnTo>
                      <a:pt x="976" y="118"/>
                    </a:lnTo>
                    <a:lnTo>
                      <a:pt x="948" y="87"/>
                    </a:lnTo>
                    <a:lnTo>
                      <a:pt x="857" y="87"/>
                    </a:lnTo>
                    <a:lnTo>
                      <a:pt x="830" y="60"/>
                    </a:lnTo>
                    <a:lnTo>
                      <a:pt x="830" y="30"/>
                    </a:lnTo>
                    <a:lnTo>
                      <a:pt x="769" y="30"/>
                    </a:lnTo>
                    <a:lnTo>
                      <a:pt x="769" y="60"/>
                    </a:lnTo>
                    <a:lnTo>
                      <a:pt x="711" y="60"/>
                    </a:lnTo>
                    <a:lnTo>
                      <a:pt x="680" y="87"/>
                    </a:lnTo>
                    <a:lnTo>
                      <a:pt x="680" y="60"/>
                    </a:lnTo>
                    <a:lnTo>
                      <a:pt x="650" y="60"/>
                    </a:lnTo>
                    <a:lnTo>
                      <a:pt x="650" y="30"/>
                    </a:lnTo>
                    <a:lnTo>
                      <a:pt x="620" y="0"/>
                    </a:lnTo>
                    <a:lnTo>
                      <a:pt x="593" y="0"/>
                    </a:lnTo>
                    <a:lnTo>
                      <a:pt x="562" y="30"/>
                    </a:lnTo>
                    <a:lnTo>
                      <a:pt x="593" y="60"/>
                    </a:lnTo>
                    <a:lnTo>
                      <a:pt x="562" y="60"/>
                    </a:lnTo>
                    <a:lnTo>
                      <a:pt x="532" y="87"/>
                    </a:lnTo>
                    <a:lnTo>
                      <a:pt x="473" y="87"/>
                    </a:lnTo>
                    <a:lnTo>
                      <a:pt x="443" y="118"/>
                    </a:lnTo>
                    <a:lnTo>
                      <a:pt x="414" y="118"/>
                    </a:lnTo>
                    <a:lnTo>
                      <a:pt x="385" y="148"/>
                    </a:lnTo>
                    <a:lnTo>
                      <a:pt x="325" y="148"/>
                    </a:lnTo>
                    <a:lnTo>
                      <a:pt x="295" y="178"/>
                    </a:lnTo>
                    <a:lnTo>
                      <a:pt x="266" y="178"/>
                    </a:lnTo>
                    <a:lnTo>
                      <a:pt x="236" y="207"/>
                    </a:lnTo>
                    <a:lnTo>
                      <a:pt x="148" y="207"/>
                    </a:lnTo>
                    <a:close/>
                  </a:path>
                </a:pathLst>
              </a:custGeom>
              <a:solidFill>
                <a:srgbClr val="4CB47E"/>
              </a:solidFill>
              <a:ln w="9525">
                <a:noFill/>
                <a:round/>
                <a:headEnd/>
                <a:tailEnd/>
              </a:ln>
            </p:spPr>
            <p:txBody>
              <a:bodyPr/>
              <a:lstStyle/>
              <a:p>
                <a:endParaRPr lang="en-GB"/>
              </a:p>
            </p:txBody>
          </p:sp>
          <p:sp>
            <p:nvSpPr>
              <p:cNvPr id="15446" name="Freeform 86"/>
              <p:cNvSpPr>
                <a:spLocks/>
              </p:cNvSpPr>
              <p:nvPr/>
            </p:nvSpPr>
            <p:spPr bwMode="auto">
              <a:xfrm>
                <a:off x="3790" y="2142"/>
                <a:ext cx="67" cy="37"/>
              </a:xfrm>
              <a:custGeom>
                <a:avLst/>
                <a:gdLst/>
                <a:ahLst/>
                <a:cxnLst>
                  <a:cxn ang="0">
                    <a:pos x="179" y="0"/>
                  </a:cxn>
                  <a:cxn ang="0">
                    <a:pos x="90" y="88"/>
                  </a:cxn>
                  <a:cxn ang="0">
                    <a:pos x="61" y="88"/>
                  </a:cxn>
                  <a:cxn ang="0">
                    <a:pos x="30" y="118"/>
                  </a:cxn>
                  <a:cxn ang="0">
                    <a:pos x="0" y="118"/>
                  </a:cxn>
                  <a:cxn ang="0">
                    <a:pos x="0" y="149"/>
                  </a:cxn>
                  <a:cxn ang="0">
                    <a:pos x="30" y="149"/>
                  </a:cxn>
                  <a:cxn ang="0">
                    <a:pos x="61" y="118"/>
                  </a:cxn>
                  <a:cxn ang="0">
                    <a:pos x="90" y="118"/>
                  </a:cxn>
                  <a:cxn ang="0">
                    <a:pos x="118" y="88"/>
                  </a:cxn>
                  <a:cxn ang="0">
                    <a:pos x="149" y="88"/>
                  </a:cxn>
                  <a:cxn ang="0">
                    <a:pos x="179" y="61"/>
                  </a:cxn>
                  <a:cxn ang="0">
                    <a:pos x="179" y="31"/>
                  </a:cxn>
                  <a:cxn ang="0">
                    <a:pos x="237" y="31"/>
                  </a:cxn>
                  <a:cxn ang="0">
                    <a:pos x="268" y="0"/>
                  </a:cxn>
                  <a:cxn ang="0">
                    <a:pos x="179" y="0"/>
                  </a:cxn>
                </a:cxnLst>
                <a:rect l="0" t="0" r="r" b="b"/>
                <a:pathLst>
                  <a:path w="268" h="149">
                    <a:moveTo>
                      <a:pt x="179" y="0"/>
                    </a:moveTo>
                    <a:lnTo>
                      <a:pt x="90" y="88"/>
                    </a:lnTo>
                    <a:lnTo>
                      <a:pt x="61" y="88"/>
                    </a:lnTo>
                    <a:lnTo>
                      <a:pt x="30" y="118"/>
                    </a:lnTo>
                    <a:lnTo>
                      <a:pt x="0" y="118"/>
                    </a:lnTo>
                    <a:lnTo>
                      <a:pt x="0" y="149"/>
                    </a:lnTo>
                    <a:lnTo>
                      <a:pt x="30" y="149"/>
                    </a:lnTo>
                    <a:lnTo>
                      <a:pt x="61" y="118"/>
                    </a:lnTo>
                    <a:lnTo>
                      <a:pt x="90" y="118"/>
                    </a:lnTo>
                    <a:lnTo>
                      <a:pt x="118" y="88"/>
                    </a:lnTo>
                    <a:lnTo>
                      <a:pt x="149" y="88"/>
                    </a:lnTo>
                    <a:lnTo>
                      <a:pt x="179" y="61"/>
                    </a:lnTo>
                    <a:lnTo>
                      <a:pt x="179" y="31"/>
                    </a:lnTo>
                    <a:lnTo>
                      <a:pt x="237" y="31"/>
                    </a:lnTo>
                    <a:lnTo>
                      <a:pt x="268" y="0"/>
                    </a:lnTo>
                    <a:lnTo>
                      <a:pt x="179" y="0"/>
                    </a:lnTo>
                    <a:close/>
                  </a:path>
                </a:pathLst>
              </a:custGeom>
              <a:solidFill>
                <a:srgbClr val="E6F6ED"/>
              </a:solidFill>
              <a:ln w="9525">
                <a:noFill/>
                <a:round/>
                <a:headEnd/>
                <a:tailEnd/>
              </a:ln>
            </p:spPr>
            <p:txBody>
              <a:bodyPr/>
              <a:lstStyle/>
              <a:p>
                <a:endParaRPr lang="en-GB"/>
              </a:p>
            </p:txBody>
          </p:sp>
          <p:sp>
            <p:nvSpPr>
              <p:cNvPr id="15447" name="Freeform 87"/>
              <p:cNvSpPr>
                <a:spLocks/>
              </p:cNvSpPr>
              <p:nvPr/>
            </p:nvSpPr>
            <p:spPr bwMode="auto">
              <a:xfrm>
                <a:off x="2383" y="2778"/>
                <a:ext cx="7" cy="8"/>
              </a:xfrm>
              <a:custGeom>
                <a:avLst/>
                <a:gdLst/>
                <a:ahLst/>
                <a:cxnLst>
                  <a:cxn ang="0">
                    <a:pos x="30" y="29"/>
                  </a:cxn>
                  <a:cxn ang="0">
                    <a:pos x="30" y="0"/>
                  </a:cxn>
                  <a:cxn ang="0">
                    <a:pos x="0" y="0"/>
                  </a:cxn>
                  <a:cxn ang="0">
                    <a:pos x="30" y="29"/>
                  </a:cxn>
                </a:cxnLst>
                <a:rect l="0" t="0" r="r" b="b"/>
                <a:pathLst>
                  <a:path w="30" h="29">
                    <a:moveTo>
                      <a:pt x="30" y="29"/>
                    </a:moveTo>
                    <a:lnTo>
                      <a:pt x="30" y="0"/>
                    </a:lnTo>
                    <a:lnTo>
                      <a:pt x="0" y="0"/>
                    </a:lnTo>
                    <a:lnTo>
                      <a:pt x="30" y="29"/>
                    </a:lnTo>
                    <a:close/>
                  </a:path>
                </a:pathLst>
              </a:custGeom>
              <a:solidFill>
                <a:srgbClr val="B3B136"/>
              </a:solidFill>
              <a:ln w="9525">
                <a:noFill/>
                <a:round/>
                <a:headEnd/>
                <a:tailEnd/>
              </a:ln>
            </p:spPr>
            <p:txBody>
              <a:bodyPr/>
              <a:lstStyle/>
              <a:p>
                <a:endParaRPr lang="en-GB"/>
              </a:p>
            </p:txBody>
          </p:sp>
          <p:sp>
            <p:nvSpPr>
              <p:cNvPr id="15448" name="Freeform 88"/>
              <p:cNvSpPr>
                <a:spLocks/>
              </p:cNvSpPr>
              <p:nvPr/>
            </p:nvSpPr>
            <p:spPr bwMode="auto">
              <a:xfrm>
                <a:off x="1887" y="3045"/>
                <a:ext cx="859" cy="658"/>
              </a:xfrm>
              <a:custGeom>
                <a:avLst/>
                <a:gdLst/>
                <a:ahLst/>
                <a:cxnLst>
                  <a:cxn ang="0">
                    <a:pos x="386" y="27"/>
                  </a:cxn>
                  <a:cxn ang="0">
                    <a:pos x="266" y="118"/>
                  </a:cxn>
                  <a:cxn ang="0">
                    <a:pos x="148" y="175"/>
                  </a:cxn>
                  <a:cxn ang="0">
                    <a:pos x="29" y="206"/>
                  </a:cxn>
                  <a:cxn ang="0">
                    <a:pos x="59" y="354"/>
                  </a:cxn>
                  <a:cxn ang="0">
                    <a:pos x="118" y="413"/>
                  </a:cxn>
                  <a:cxn ang="0">
                    <a:pos x="90" y="531"/>
                  </a:cxn>
                  <a:cxn ang="0">
                    <a:pos x="59" y="591"/>
                  </a:cxn>
                  <a:cxn ang="0">
                    <a:pos x="209" y="561"/>
                  </a:cxn>
                  <a:cxn ang="0">
                    <a:pos x="266" y="650"/>
                  </a:cxn>
                  <a:cxn ang="0">
                    <a:pos x="534" y="620"/>
                  </a:cxn>
                  <a:cxn ang="0">
                    <a:pos x="771" y="709"/>
                  </a:cxn>
                  <a:cxn ang="0">
                    <a:pos x="711" y="829"/>
                  </a:cxn>
                  <a:cxn ang="0">
                    <a:pos x="593" y="916"/>
                  </a:cxn>
                  <a:cxn ang="0">
                    <a:pos x="593" y="1065"/>
                  </a:cxn>
                  <a:cxn ang="0">
                    <a:pos x="562" y="1302"/>
                  </a:cxn>
                  <a:cxn ang="0">
                    <a:pos x="416" y="1449"/>
                  </a:cxn>
                  <a:cxn ang="0">
                    <a:pos x="534" y="1597"/>
                  </a:cxn>
                  <a:cxn ang="0">
                    <a:pos x="416" y="1776"/>
                  </a:cxn>
                  <a:cxn ang="0">
                    <a:pos x="446" y="1952"/>
                  </a:cxn>
                  <a:cxn ang="0">
                    <a:pos x="327" y="2101"/>
                  </a:cxn>
                  <a:cxn ang="0">
                    <a:pos x="386" y="2219"/>
                  </a:cxn>
                  <a:cxn ang="0">
                    <a:pos x="534" y="2278"/>
                  </a:cxn>
                  <a:cxn ang="0">
                    <a:pos x="680" y="2514"/>
                  </a:cxn>
                  <a:cxn ang="0">
                    <a:pos x="889" y="2633"/>
                  </a:cxn>
                  <a:cxn ang="0">
                    <a:pos x="1096" y="2485"/>
                  </a:cxn>
                  <a:cxn ang="0">
                    <a:pos x="1719" y="2365"/>
                  </a:cxn>
                  <a:cxn ang="0">
                    <a:pos x="1926" y="2308"/>
                  </a:cxn>
                  <a:cxn ang="0">
                    <a:pos x="2075" y="2101"/>
                  </a:cxn>
                  <a:cxn ang="0">
                    <a:pos x="2252" y="1983"/>
                  </a:cxn>
                  <a:cxn ang="0">
                    <a:pos x="2370" y="1804"/>
                  </a:cxn>
                  <a:cxn ang="0">
                    <a:pos x="2489" y="1745"/>
                  </a:cxn>
                  <a:cxn ang="0">
                    <a:pos x="2431" y="1627"/>
                  </a:cxn>
                  <a:cxn ang="0">
                    <a:pos x="2401" y="1449"/>
                  </a:cxn>
                  <a:cxn ang="0">
                    <a:pos x="2489" y="1272"/>
                  </a:cxn>
                  <a:cxn ang="0">
                    <a:pos x="2697" y="1004"/>
                  </a:cxn>
                  <a:cxn ang="0">
                    <a:pos x="2993" y="856"/>
                  </a:cxn>
                  <a:cxn ang="0">
                    <a:pos x="3261" y="738"/>
                  </a:cxn>
                  <a:cxn ang="0">
                    <a:pos x="3379" y="561"/>
                  </a:cxn>
                  <a:cxn ang="0">
                    <a:pos x="3379" y="473"/>
                  </a:cxn>
                  <a:cxn ang="0">
                    <a:pos x="3143" y="443"/>
                  </a:cxn>
                  <a:cxn ang="0">
                    <a:pos x="2933" y="443"/>
                  </a:cxn>
                  <a:cxn ang="0">
                    <a:pos x="2726" y="325"/>
                  </a:cxn>
                  <a:cxn ang="0">
                    <a:pos x="2577" y="354"/>
                  </a:cxn>
                  <a:cxn ang="0">
                    <a:pos x="2312" y="264"/>
                  </a:cxn>
                  <a:cxn ang="0">
                    <a:pos x="2163" y="264"/>
                  </a:cxn>
                  <a:cxn ang="0">
                    <a:pos x="2045" y="146"/>
                  </a:cxn>
                  <a:cxn ang="0">
                    <a:pos x="1808" y="118"/>
                  </a:cxn>
                  <a:cxn ang="0">
                    <a:pos x="1571" y="118"/>
                  </a:cxn>
                  <a:cxn ang="0">
                    <a:pos x="1126" y="118"/>
                  </a:cxn>
                  <a:cxn ang="0">
                    <a:pos x="800" y="88"/>
                  </a:cxn>
                  <a:cxn ang="0">
                    <a:pos x="680" y="57"/>
                  </a:cxn>
                </a:cxnLst>
                <a:rect l="0" t="0" r="r" b="b"/>
                <a:pathLst>
                  <a:path w="3437" h="2633">
                    <a:moveTo>
                      <a:pt x="593" y="88"/>
                    </a:moveTo>
                    <a:lnTo>
                      <a:pt x="534" y="27"/>
                    </a:lnTo>
                    <a:lnTo>
                      <a:pt x="446" y="27"/>
                    </a:lnTo>
                    <a:lnTo>
                      <a:pt x="446" y="0"/>
                    </a:lnTo>
                    <a:lnTo>
                      <a:pt x="386" y="27"/>
                    </a:lnTo>
                    <a:lnTo>
                      <a:pt x="386" y="0"/>
                    </a:lnTo>
                    <a:lnTo>
                      <a:pt x="327" y="57"/>
                    </a:lnTo>
                    <a:lnTo>
                      <a:pt x="297" y="57"/>
                    </a:lnTo>
                    <a:lnTo>
                      <a:pt x="266" y="88"/>
                    </a:lnTo>
                    <a:lnTo>
                      <a:pt x="266" y="118"/>
                    </a:lnTo>
                    <a:lnTo>
                      <a:pt x="297" y="88"/>
                    </a:lnTo>
                    <a:lnTo>
                      <a:pt x="297" y="118"/>
                    </a:lnTo>
                    <a:lnTo>
                      <a:pt x="266" y="146"/>
                    </a:lnTo>
                    <a:lnTo>
                      <a:pt x="178" y="146"/>
                    </a:lnTo>
                    <a:lnTo>
                      <a:pt x="148" y="175"/>
                    </a:lnTo>
                    <a:lnTo>
                      <a:pt x="118" y="146"/>
                    </a:lnTo>
                    <a:lnTo>
                      <a:pt x="90" y="146"/>
                    </a:lnTo>
                    <a:lnTo>
                      <a:pt x="90" y="175"/>
                    </a:lnTo>
                    <a:lnTo>
                      <a:pt x="59" y="206"/>
                    </a:lnTo>
                    <a:lnTo>
                      <a:pt x="29" y="206"/>
                    </a:lnTo>
                    <a:lnTo>
                      <a:pt x="0" y="236"/>
                    </a:lnTo>
                    <a:lnTo>
                      <a:pt x="0" y="295"/>
                    </a:lnTo>
                    <a:lnTo>
                      <a:pt x="29" y="295"/>
                    </a:lnTo>
                    <a:lnTo>
                      <a:pt x="29" y="354"/>
                    </a:lnTo>
                    <a:lnTo>
                      <a:pt x="59" y="354"/>
                    </a:lnTo>
                    <a:lnTo>
                      <a:pt x="29" y="382"/>
                    </a:lnTo>
                    <a:lnTo>
                      <a:pt x="59" y="413"/>
                    </a:lnTo>
                    <a:lnTo>
                      <a:pt x="90" y="382"/>
                    </a:lnTo>
                    <a:lnTo>
                      <a:pt x="118" y="382"/>
                    </a:lnTo>
                    <a:lnTo>
                      <a:pt x="118" y="413"/>
                    </a:lnTo>
                    <a:lnTo>
                      <a:pt x="90" y="443"/>
                    </a:lnTo>
                    <a:lnTo>
                      <a:pt x="90" y="473"/>
                    </a:lnTo>
                    <a:lnTo>
                      <a:pt x="118" y="473"/>
                    </a:lnTo>
                    <a:lnTo>
                      <a:pt x="90" y="501"/>
                    </a:lnTo>
                    <a:lnTo>
                      <a:pt x="90" y="531"/>
                    </a:lnTo>
                    <a:lnTo>
                      <a:pt x="118" y="501"/>
                    </a:lnTo>
                    <a:lnTo>
                      <a:pt x="148" y="501"/>
                    </a:lnTo>
                    <a:lnTo>
                      <a:pt x="90" y="561"/>
                    </a:lnTo>
                    <a:lnTo>
                      <a:pt x="59" y="561"/>
                    </a:lnTo>
                    <a:lnTo>
                      <a:pt x="59" y="591"/>
                    </a:lnTo>
                    <a:lnTo>
                      <a:pt x="90" y="620"/>
                    </a:lnTo>
                    <a:lnTo>
                      <a:pt x="118" y="620"/>
                    </a:lnTo>
                    <a:lnTo>
                      <a:pt x="118" y="591"/>
                    </a:lnTo>
                    <a:lnTo>
                      <a:pt x="178" y="591"/>
                    </a:lnTo>
                    <a:lnTo>
                      <a:pt x="209" y="561"/>
                    </a:lnTo>
                    <a:lnTo>
                      <a:pt x="266" y="561"/>
                    </a:lnTo>
                    <a:lnTo>
                      <a:pt x="266" y="591"/>
                    </a:lnTo>
                    <a:lnTo>
                      <a:pt x="297" y="591"/>
                    </a:lnTo>
                    <a:lnTo>
                      <a:pt x="266" y="620"/>
                    </a:lnTo>
                    <a:lnTo>
                      <a:pt x="266" y="650"/>
                    </a:lnTo>
                    <a:lnTo>
                      <a:pt x="446" y="650"/>
                    </a:lnTo>
                    <a:lnTo>
                      <a:pt x="473" y="679"/>
                    </a:lnTo>
                    <a:lnTo>
                      <a:pt x="504" y="650"/>
                    </a:lnTo>
                    <a:lnTo>
                      <a:pt x="534" y="650"/>
                    </a:lnTo>
                    <a:lnTo>
                      <a:pt x="534" y="620"/>
                    </a:lnTo>
                    <a:lnTo>
                      <a:pt x="680" y="620"/>
                    </a:lnTo>
                    <a:lnTo>
                      <a:pt x="711" y="650"/>
                    </a:lnTo>
                    <a:lnTo>
                      <a:pt x="711" y="679"/>
                    </a:lnTo>
                    <a:lnTo>
                      <a:pt x="741" y="709"/>
                    </a:lnTo>
                    <a:lnTo>
                      <a:pt x="771" y="709"/>
                    </a:lnTo>
                    <a:lnTo>
                      <a:pt x="800" y="738"/>
                    </a:lnTo>
                    <a:lnTo>
                      <a:pt x="771" y="768"/>
                    </a:lnTo>
                    <a:lnTo>
                      <a:pt x="771" y="798"/>
                    </a:lnTo>
                    <a:lnTo>
                      <a:pt x="741" y="829"/>
                    </a:lnTo>
                    <a:lnTo>
                      <a:pt x="711" y="829"/>
                    </a:lnTo>
                    <a:lnTo>
                      <a:pt x="680" y="856"/>
                    </a:lnTo>
                    <a:lnTo>
                      <a:pt x="652" y="856"/>
                    </a:lnTo>
                    <a:lnTo>
                      <a:pt x="623" y="886"/>
                    </a:lnTo>
                    <a:lnTo>
                      <a:pt x="623" y="916"/>
                    </a:lnTo>
                    <a:lnTo>
                      <a:pt x="593" y="916"/>
                    </a:lnTo>
                    <a:lnTo>
                      <a:pt x="593" y="975"/>
                    </a:lnTo>
                    <a:lnTo>
                      <a:pt x="623" y="975"/>
                    </a:lnTo>
                    <a:lnTo>
                      <a:pt x="593" y="1004"/>
                    </a:lnTo>
                    <a:lnTo>
                      <a:pt x="623" y="1035"/>
                    </a:lnTo>
                    <a:lnTo>
                      <a:pt x="593" y="1065"/>
                    </a:lnTo>
                    <a:lnTo>
                      <a:pt x="593" y="1184"/>
                    </a:lnTo>
                    <a:lnTo>
                      <a:pt x="562" y="1184"/>
                    </a:lnTo>
                    <a:lnTo>
                      <a:pt x="534" y="1211"/>
                    </a:lnTo>
                    <a:lnTo>
                      <a:pt x="562" y="1242"/>
                    </a:lnTo>
                    <a:lnTo>
                      <a:pt x="562" y="1302"/>
                    </a:lnTo>
                    <a:lnTo>
                      <a:pt x="534" y="1329"/>
                    </a:lnTo>
                    <a:lnTo>
                      <a:pt x="534" y="1390"/>
                    </a:lnTo>
                    <a:lnTo>
                      <a:pt x="386" y="1390"/>
                    </a:lnTo>
                    <a:lnTo>
                      <a:pt x="386" y="1420"/>
                    </a:lnTo>
                    <a:lnTo>
                      <a:pt x="416" y="1449"/>
                    </a:lnTo>
                    <a:lnTo>
                      <a:pt x="446" y="1449"/>
                    </a:lnTo>
                    <a:lnTo>
                      <a:pt x="446" y="1538"/>
                    </a:lnTo>
                    <a:lnTo>
                      <a:pt x="473" y="1567"/>
                    </a:lnTo>
                    <a:lnTo>
                      <a:pt x="504" y="1567"/>
                    </a:lnTo>
                    <a:lnTo>
                      <a:pt x="534" y="1597"/>
                    </a:lnTo>
                    <a:lnTo>
                      <a:pt x="504" y="1627"/>
                    </a:lnTo>
                    <a:lnTo>
                      <a:pt x="504" y="1657"/>
                    </a:lnTo>
                    <a:lnTo>
                      <a:pt x="446" y="1715"/>
                    </a:lnTo>
                    <a:lnTo>
                      <a:pt x="446" y="1745"/>
                    </a:lnTo>
                    <a:lnTo>
                      <a:pt x="416" y="1776"/>
                    </a:lnTo>
                    <a:lnTo>
                      <a:pt x="416" y="1834"/>
                    </a:lnTo>
                    <a:lnTo>
                      <a:pt x="473" y="1894"/>
                    </a:lnTo>
                    <a:lnTo>
                      <a:pt x="504" y="1894"/>
                    </a:lnTo>
                    <a:lnTo>
                      <a:pt x="504" y="1952"/>
                    </a:lnTo>
                    <a:lnTo>
                      <a:pt x="446" y="1952"/>
                    </a:lnTo>
                    <a:lnTo>
                      <a:pt x="416" y="1983"/>
                    </a:lnTo>
                    <a:lnTo>
                      <a:pt x="416" y="2013"/>
                    </a:lnTo>
                    <a:lnTo>
                      <a:pt x="355" y="2070"/>
                    </a:lnTo>
                    <a:lnTo>
                      <a:pt x="355" y="2101"/>
                    </a:lnTo>
                    <a:lnTo>
                      <a:pt x="327" y="2101"/>
                    </a:lnTo>
                    <a:lnTo>
                      <a:pt x="327" y="2131"/>
                    </a:lnTo>
                    <a:lnTo>
                      <a:pt x="355" y="2159"/>
                    </a:lnTo>
                    <a:lnTo>
                      <a:pt x="355" y="2219"/>
                    </a:lnTo>
                    <a:lnTo>
                      <a:pt x="355" y="2247"/>
                    </a:lnTo>
                    <a:lnTo>
                      <a:pt x="386" y="2219"/>
                    </a:lnTo>
                    <a:lnTo>
                      <a:pt x="473" y="2219"/>
                    </a:lnTo>
                    <a:lnTo>
                      <a:pt x="473" y="2189"/>
                    </a:lnTo>
                    <a:lnTo>
                      <a:pt x="504" y="2219"/>
                    </a:lnTo>
                    <a:lnTo>
                      <a:pt x="504" y="2247"/>
                    </a:lnTo>
                    <a:lnTo>
                      <a:pt x="534" y="2278"/>
                    </a:lnTo>
                    <a:lnTo>
                      <a:pt x="562" y="2278"/>
                    </a:lnTo>
                    <a:lnTo>
                      <a:pt x="652" y="2365"/>
                    </a:lnTo>
                    <a:lnTo>
                      <a:pt x="623" y="2396"/>
                    </a:lnTo>
                    <a:lnTo>
                      <a:pt x="680" y="2456"/>
                    </a:lnTo>
                    <a:lnTo>
                      <a:pt x="680" y="2514"/>
                    </a:lnTo>
                    <a:lnTo>
                      <a:pt x="741" y="2574"/>
                    </a:lnTo>
                    <a:lnTo>
                      <a:pt x="771" y="2574"/>
                    </a:lnTo>
                    <a:lnTo>
                      <a:pt x="771" y="2603"/>
                    </a:lnTo>
                    <a:lnTo>
                      <a:pt x="830" y="2633"/>
                    </a:lnTo>
                    <a:lnTo>
                      <a:pt x="889" y="2633"/>
                    </a:lnTo>
                    <a:lnTo>
                      <a:pt x="889" y="2603"/>
                    </a:lnTo>
                    <a:lnTo>
                      <a:pt x="918" y="2603"/>
                    </a:lnTo>
                    <a:lnTo>
                      <a:pt x="918" y="2574"/>
                    </a:lnTo>
                    <a:lnTo>
                      <a:pt x="1008" y="2485"/>
                    </a:lnTo>
                    <a:lnTo>
                      <a:pt x="1096" y="2485"/>
                    </a:lnTo>
                    <a:lnTo>
                      <a:pt x="1126" y="2456"/>
                    </a:lnTo>
                    <a:lnTo>
                      <a:pt x="1155" y="2456"/>
                    </a:lnTo>
                    <a:lnTo>
                      <a:pt x="1185" y="2396"/>
                    </a:lnTo>
                    <a:lnTo>
                      <a:pt x="1689" y="2396"/>
                    </a:lnTo>
                    <a:lnTo>
                      <a:pt x="1719" y="2365"/>
                    </a:lnTo>
                    <a:lnTo>
                      <a:pt x="1808" y="2365"/>
                    </a:lnTo>
                    <a:lnTo>
                      <a:pt x="1838" y="2396"/>
                    </a:lnTo>
                    <a:lnTo>
                      <a:pt x="1838" y="2365"/>
                    </a:lnTo>
                    <a:lnTo>
                      <a:pt x="1867" y="2365"/>
                    </a:lnTo>
                    <a:lnTo>
                      <a:pt x="1926" y="2308"/>
                    </a:lnTo>
                    <a:lnTo>
                      <a:pt x="1926" y="2219"/>
                    </a:lnTo>
                    <a:lnTo>
                      <a:pt x="1985" y="2159"/>
                    </a:lnTo>
                    <a:lnTo>
                      <a:pt x="2045" y="2159"/>
                    </a:lnTo>
                    <a:lnTo>
                      <a:pt x="2045" y="2131"/>
                    </a:lnTo>
                    <a:lnTo>
                      <a:pt x="2075" y="2101"/>
                    </a:lnTo>
                    <a:lnTo>
                      <a:pt x="2222" y="2101"/>
                    </a:lnTo>
                    <a:lnTo>
                      <a:pt x="2252" y="2070"/>
                    </a:lnTo>
                    <a:lnTo>
                      <a:pt x="2222" y="2070"/>
                    </a:lnTo>
                    <a:lnTo>
                      <a:pt x="2222" y="2040"/>
                    </a:lnTo>
                    <a:lnTo>
                      <a:pt x="2252" y="1983"/>
                    </a:lnTo>
                    <a:lnTo>
                      <a:pt x="2282" y="1952"/>
                    </a:lnTo>
                    <a:lnTo>
                      <a:pt x="2282" y="1894"/>
                    </a:lnTo>
                    <a:lnTo>
                      <a:pt x="2312" y="1894"/>
                    </a:lnTo>
                    <a:lnTo>
                      <a:pt x="2312" y="1863"/>
                    </a:lnTo>
                    <a:lnTo>
                      <a:pt x="2370" y="1804"/>
                    </a:lnTo>
                    <a:lnTo>
                      <a:pt x="2401" y="1804"/>
                    </a:lnTo>
                    <a:lnTo>
                      <a:pt x="2431" y="1776"/>
                    </a:lnTo>
                    <a:lnTo>
                      <a:pt x="2459" y="1776"/>
                    </a:lnTo>
                    <a:lnTo>
                      <a:pt x="2459" y="1745"/>
                    </a:lnTo>
                    <a:lnTo>
                      <a:pt x="2489" y="1745"/>
                    </a:lnTo>
                    <a:lnTo>
                      <a:pt x="2519" y="1715"/>
                    </a:lnTo>
                    <a:lnTo>
                      <a:pt x="2519" y="1685"/>
                    </a:lnTo>
                    <a:lnTo>
                      <a:pt x="2489" y="1657"/>
                    </a:lnTo>
                    <a:lnTo>
                      <a:pt x="2459" y="1657"/>
                    </a:lnTo>
                    <a:lnTo>
                      <a:pt x="2431" y="1627"/>
                    </a:lnTo>
                    <a:lnTo>
                      <a:pt x="2431" y="1597"/>
                    </a:lnTo>
                    <a:lnTo>
                      <a:pt x="2401" y="1567"/>
                    </a:lnTo>
                    <a:lnTo>
                      <a:pt x="2401" y="1509"/>
                    </a:lnTo>
                    <a:lnTo>
                      <a:pt x="2370" y="1479"/>
                    </a:lnTo>
                    <a:lnTo>
                      <a:pt x="2401" y="1449"/>
                    </a:lnTo>
                    <a:lnTo>
                      <a:pt x="2401" y="1420"/>
                    </a:lnTo>
                    <a:lnTo>
                      <a:pt x="2431" y="1390"/>
                    </a:lnTo>
                    <a:lnTo>
                      <a:pt x="2431" y="1360"/>
                    </a:lnTo>
                    <a:lnTo>
                      <a:pt x="2489" y="1302"/>
                    </a:lnTo>
                    <a:lnTo>
                      <a:pt x="2489" y="1272"/>
                    </a:lnTo>
                    <a:lnTo>
                      <a:pt x="2608" y="1154"/>
                    </a:lnTo>
                    <a:lnTo>
                      <a:pt x="2638" y="1093"/>
                    </a:lnTo>
                    <a:lnTo>
                      <a:pt x="2668" y="1093"/>
                    </a:lnTo>
                    <a:lnTo>
                      <a:pt x="2726" y="1035"/>
                    </a:lnTo>
                    <a:lnTo>
                      <a:pt x="2697" y="1004"/>
                    </a:lnTo>
                    <a:lnTo>
                      <a:pt x="2786" y="916"/>
                    </a:lnTo>
                    <a:lnTo>
                      <a:pt x="2845" y="916"/>
                    </a:lnTo>
                    <a:lnTo>
                      <a:pt x="2875" y="886"/>
                    </a:lnTo>
                    <a:lnTo>
                      <a:pt x="2963" y="886"/>
                    </a:lnTo>
                    <a:lnTo>
                      <a:pt x="2993" y="856"/>
                    </a:lnTo>
                    <a:lnTo>
                      <a:pt x="3082" y="856"/>
                    </a:lnTo>
                    <a:lnTo>
                      <a:pt x="3170" y="768"/>
                    </a:lnTo>
                    <a:lnTo>
                      <a:pt x="3200" y="768"/>
                    </a:lnTo>
                    <a:lnTo>
                      <a:pt x="3230" y="738"/>
                    </a:lnTo>
                    <a:lnTo>
                      <a:pt x="3261" y="738"/>
                    </a:lnTo>
                    <a:lnTo>
                      <a:pt x="3289" y="709"/>
                    </a:lnTo>
                    <a:lnTo>
                      <a:pt x="3319" y="709"/>
                    </a:lnTo>
                    <a:lnTo>
                      <a:pt x="3407" y="620"/>
                    </a:lnTo>
                    <a:lnTo>
                      <a:pt x="3407" y="591"/>
                    </a:lnTo>
                    <a:lnTo>
                      <a:pt x="3379" y="561"/>
                    </a:lnTo>
                    <a:lnTo>
                      <a:pt x="3379" y="501"/>
                    </a:lnTo>
                    <a:lnTo>
                      <a:pt x="3407" y="531"/>
                    </a:lnTo>
                    <a:lnTo>
                      <a:pt x="3437" y="501"/>
                    </a:lnTo>
                    <a:lnTo>
                      <a:pt x="3407" y="473"/>
                    </a:lnTo>
                    <a:lnTo>
                      <a:pt x="3379" y="473"/>
                    </a:lnTo>
                    <a:lnTo>
                      <a:pt x="3379" y="443"/>
                    </a:lnTo>
                    <a:lnTo>
                      <a:pt x="3319" y="443"/>
                    </a:lnTo>
                    <a:lnTo>
                      <a:pt x="3289" y="473"/>
                    </a:lnTo>
                    <a:lnTo>
                      <a:pt x="3170" y="473"/>
                    </a:lnTo>
                    <a:lnTo>
                      <a:pt x="3143" y="443"/>
                    </a:lnTo>
                    <a:lnTo>
                      <a:pt x="3112" y="473"/>
                    </a:lnTo>
                    <a:lnTo>
                      <a:pt x="3082" y="473"/>
                    </a:lnTo>
                    <a:lnTo>
                      <a:pt x="3052" y="443"/>
                    </a:lnTo>
                    <a:lnTo>
                      <a:pt x="2993" y="443"/>
                    </a:lnTo>
                    <a:lnTo>
                      <a:pt x="2933" y="443"/>
                    </a:lnTo>
                    <a:lnTo>
                      <a:pt x="2933" y="413"/>
                    </a:lnTo>
                    <a:lnTo>
                      <a:pt x="2905" y="354"/>
                    </a:lnTo>
                    <a:lnTo>
                      <a:pt x="2815" y="354"/>
                    </a:lnTo>
                    <a:lnTo>
                      <a:pt x="2786" y="325"/>
                    </a:lnTo>
                    <a:lnTo>
                      <a:pt x="2726" y="325"/>
                    </a:lnTo>
                    <a:lnTo>
                      <a:pt x="2697" y="354"/>
                    </a:lnTo>
                    <a:lnTo>
                      <a:pt x="2668" y="354"/>
                    </a:lnTo>
                    <a:lnTo>
                      <a:pt x="2638" y="382"/>
                    </a:lnTo>
                    <a:lnTo>
                      <a:pt x="2608" y="382"/>
                    </a:lnTo>
                    <a:lnTo>
                      <a:pt x="2577" y="354"/>
                    </a:lnTo>
                    <a:lnTo>
                      <a:pt x="2549" y="354"/>
                    </a:lnTo>
                    <a:lnTo>
                      <a:pt x="2519" y="382"/>
                    </a:lnTo>
                    <a:lnTo>
                      <a:pt x="2459" y="325"/>
                    </a:lnTo>
                    <a:lnTo>
                      <a:pt x="2370" y="325"/>
                    </a:lnTo>
                    <a:lnTo>
                      <a:pt x="2312" y="264"/>
                    </a:lnTo>
                    <a:lnTo>
                      <a:pt x="2282" y="295"/>
                    </a:lnTo>
                    <a:lnTo>
                      <a:pt x="2252" y="264"/>
                    </a:lnTo>
                    <a:lnTo>
                      <a:pt x="2222" y="264"/>
                    </a:lnTo>
                    <a:lnTo>
                      <a:pt x="2194" y="236"/>
                    </a:lnTo>
                    <a:lnTo>
                      <a:pt x="2163" y="264"/>
                    </a:lnTo>
                    <a:lnTo>
                      <a:pt x="2133" y="236"/>
                    </a:lnTo>
                    <a:lnTo>
                      <a:pt x="2163" y="206"/>
                    </a:lnTo>
                    <a:lnTo>
                      <a:pt x="2163" y="175"/>
                    </a:lnTo>
                    <a:lnTo>
                      <a:pt x="2075" y="175"/>
                    </a:lnTo>
                    <a:lnTo>
                      <a:pt x="2045" y="146"/>
                    </a:lnTo>
                    <a:lnTo>
                      <a:pt x="1926" y="146"/>
                    </a:lnTo>
                    <a:lnTo>
                      <a:pt x="1896" y="175"/>
                    </a:lnTo>
                    <a:lnTo>
                      <a:pt x="1867" y="146"/>
                    </a:lnTo>
                    <a:lnTo>
                      <a:pt x="1838" y="146"/>
                    </a:lnTo>
                    <a:lnTo>
                      <a:pt x="1808" y="118"/>
                    </a:lnTo>
                    <a:lnTo>
                      <a:pt x="1719" y="118"/>
                    </a:lnTo>
                    <a:lnTo>
                      <a:pt x="1719" y="146"/>
                    </a:lnTo>
                    <a:lnTo>
                      <a:pt x="1660" y="146"/>
                    </a:lnTo>
                    <a:lnTo>
                      <a:pt x="1629" y="118"/>
                    </a:lnTo>
                    <a:lnTo>
                      <a:pt x="1571" y="118"/>
                    </a:lnTo>
                    <a:lnTo>
                      <a:pt x="1541" y="88"/>
                    </a:lnTo>
                    <a:lnTo>
                      <a:pt x="1510" y="118"/>
                    </a:lnTo>
                    <a:lnTo>
                      <a:pt x="1482" y="88"/>
                    </a:lnTo>
                    <a:lnTo>
                      <a:pt x="1482" y="118"/>
                    </a:lnTo>
                    <a:lnTo>
                      <a:pt x="1126" y="118"/>
                    </a:lnTo>
                    <a:lnTo>
                      <a:pt x="1096" y="88"/>
                    </a:lnTo>
                    <a:lnTo>
                      <a:pt x="1008" y="88"/>
                    </a:lnTo>
                    <a:lnTo>
                      <a:pt x="978" y="57"/>
                    </a:lnTo>
                    <a:lnTo>
                      <a:pt x="830" y="57"/>
                    </a:lnTo>
                    <a:lnTo>
                      <a:pt x="800" y="88"/>
                    </a:lnTo>
                    <a:lnTo>
                      <a:pt x="771" y="88"/>
                    </a:lnTo>
                    <a:lnTo>
                      <a:pt x="741" y="57"/>
                    </a:lnTo>
                    <a:lnTo>
                      <a:pt x="711" y="88"/>
                    </a:lnTo>
                    <a:lnTo>
                      <a:pt x="680" y="88"/>
                    </a:lnTo>
                    <a:lnTo>
                      <a:pt x="680" y="57"/>
                    </a:lnTo>
                    <a:lnTo>
                      <a:pt x="652" y="57"/>
                    </a:lnTo>
                    <a:lnTo>
                      <a:pt x="623" y="88"/>
                    </a:lnTo>
                    <a:lnTo>
                      <a:pt x="593" y="88"/>
                    </a:lnTo>
                    <a:close/>
                  </a:path>
                </a:pathLst>
              </a:custGeom>
              <a:solidFill>
                <a:srgbClr val="FED9A6"/>
              </a:solidFill>
              <a:ln w="9525">
                <a:noFill/>
                <a:round/>
                <a:headEnd/>
                <a:tailEnd/>
              </a:ln>
            </p:spPr>
            <p:txBody>
              <a:bodyPr/>
              <a:lstStyle/>
              <a:p>
                <a:endParaRPr lang="en-GB"/>
              </a:p>
            </p:txBody>
          </p:sp>
          <p:sp>
            <p:nvSpPr>
              <p:cNvPr id="15449" name="Freeform 89"/>
              <p:cNvSpPr>
                <a:spLocks/>
              </p:cNvSpPr>
              <p:nvPr/>
            </p:nvSpPr>
            <p:spPr bwMode="auto">
              <a:xfrm>
                <a:off x="1842" y="3186"/>
                <a:ext cx="245" cy="436"/>
              </a:xfrm>
              <a:custGeom>
                <a:avLst/>
                <a:gdLst/>
                <a:ahLst/>
                <a:cxnLst>
                  <a:cxn ang="0">
                    <a:pos x="356" y="30"/>
                  </a:cxn>
                  <a:cxn ang="0">
                    <a:pos x="268" y="59"/>
                  </a:cxn>
                  <a:cxn ang="0">
                    <a:pos x="268" y="177"/>
                  </a:cxn>
                  <a:cxn ang="0">
                    <a:pos x="296" y="386"/>
                  </a:cxn>
                  <a:cxn ang="0">
                    <a:pos x="237" y="504"/>
                  </a:cxn>
                  <a:cxn ang="0">
                    <a:pos x="207" y="681"/>
                  </a:cxn>
                  <a:cxn ang="0">
                    <a:pos x="149" y="768"/>
                  </a:cxn>
                  <a:cxn ang="0">
                    <a:pos x="119" y="859"/>
                  </a:cxn>
                  <a:cxn ang="0">
                    <a:pos x="59" y="948"/>
                  </a:cxn>
                  <a:cxn ang="0">
                    <a:pos x="0" y="1096"/>
                  </a:cxn>
                  <a:cxn ang="0">
                    <a:pos x="149" y="1066"/>
                  </a:cxn>
                  <a:cxn ang="0">
                    <a:pos x="119" y="1184"/>
                  </a:cxn>
                  <a:cxn ang="0">
                    <a:pos x="59" y="1243"/>
                  </a:cxn>
                  <a:cxn ang="0">
                    <a:pos x="178" y="1243"/>
                  </a:cxn>
                  <a:cxn ang="0">
                    <a:pos x="207" y="1243"/>
                  </a:cxn>
                  <a:cxn ang="0">
                    <a:pos x="149" y="1391"/>
                  </a:cxn>
                  <a:cxn ang="0">
                    <a:pos x="149" y="1509"/>
                  </a:cxn>
                  <a:cxn ang="0">
                    <a:pos x="119" y="1686"/>
                  </a:cxn>
                  <a:cxn ang="0">
                    <a:pos x="119" y="1717"/>
                  </a:cxn>
                  <a:cxn ang="0">
                    <a:pos x="237" y="1686"/>
                  </a:cxn>
                  <a:cxn ang="0">
                    <a:pos x="387" y="1747"/>
                  </a:cxn>
                  <a:cxn ang="0">
                    <a:pos x="505" y="1686"/>
                  </a:cxn>
                  <a:cxn ang="0">
                    <a:pos x="505" y="1570"/>
                  </a:cxn>
                  <a:cxn ang="0">
                    <a:pos x="533" y="1509"/>
                  </a:cxn>
                  <a:cxn ang="0">
                    <a:pos x="624" y="1391"/>
                  </a:cxn>
                  <a:cxn ang="0">
                    <a:pos x="651" y="1333"/>
                  </a:cxn>
                  <a:cxn ang="0">
                    <a:pos x="624" y="1184"/>
                  </a:cxn>
                  <a:cxn ang="0">
                    <a:pos x="682" y="1066"/>
                  </a:cxn>
                  <a:cxn ang="0">
                    <a:pos x="651" y="1006"/>
                  </a:cxn>
                  <a:cxn ang="0">
                    <a:pos x="594" y="888"/>
                  </a:cxn>
                  <a:cxn ang="0">
                    <a:pos x="712" y="829"/>
                  </a:cxn>
                  <a:cxn ang="0">
                    <a:pos x="740" y="681"/>
                  </a:cxn>
                  <a:cxn ang="0">
                    <a:pos x="771" y="623"/>
                  </a:cxn>
                  <a:cxn ang="0">
                    <a:pos x="771" y="443"/>
                  </a:cxn>
                  <a:cxn ang="0">
                    <a:pos x="771" y="355"/>
                  </a:cxn>
                  <a:cxn ang="0">
                    <a:pos x="830" y="295"/>
                  </a:cxn>
                  <a:cxn ang="0">
                    <a:pos x="919" y="268"/>
                  </a:cxn>
                  <a:cxn ang="0">
                    <a:pos x="978" y="177"/>
                  </a:cxn>
                  <a:cxn ang="0">
                    <a:pos x="889" y="118"/>
                  </a:cxn>
                  <a:cxn ang="0">
                    <a:pos x="712" y="59"/>
                  </a:cxn>
                  <a:cxn ang="0">
                    <a:pos x="651" y="118"/>
                  </a:cxn>
                  <a:cxn ang="0">
                    <a:pos x="444" y="59"/>
                  </a:cxn>
                  <a:cxn ang="0">
                    <a:pos x="444" y="0"/>
                  </a:cxn>
                </a:cxnLst>
                <a:rect l="0" t="0" r="r" b="b"/>
                <a:pathLst>
                  <a:path w="978" h="1747">
                    <a:moveTo>
                      <a:pt x="444" y="0"/>
                    </a:moveTo>
                    <a:lnTo>
                      <a:pt x="387" y="0"/>
                    </a:lnTo>
                    <a:lnTo>
                      <a:pt x="356" y="30"/>
                    </a:lnTo>
                    <a:lnTo>
                      <a:pt x="296" y="30"/>
                    </a:lnTo>
                    <a:lnTo>
                      <a:pt x="296" y="59"/>
                    </a:lnTo>
                    <a:lnTo>
                      <a:pt x="268" y="59"/>
                    </a:lnTo>
                    <a:lnTo>
                      <a:pt x="237" y="89"/>
                    </a:lnTo>
                    <a:lnTo>
                      <a:pt x="237" y="148"/>
                    </a:lnTo>
                    <a:lnTo>
                      <a:pt x="268" y="177"/>
                    </a:lnTo>
                    <a:lnTo>
                      <a:pt x="268" y="325"/>
                    </a:lnTo>
                    <a:lnTo>
                      <a:pt x="296" y="325"/>
                    </a:lnTo>
                    <a:lnTo>
                      <a:pt x="296" y="386"/>
                    </a:lnTo>
                    <a:lnTo>
                      <a:pt x="268" y="386"/>
                    </a:lnTo>
                    <a:lnTo>
                      <a:pt x="268" y="504"/>
                    </a:lnTo>
                    <a:lnTo>
                      <a:pt x="237" y="504"/>
                    </a:lnTo>
                    <a:lnTo>
                      <a:pt x="237" y="562"/>
                    </a:lnTo>
                    <a:lnTo>
                      <a:pt x="207" y="593"/>
                    </a:lnTo>
                    <a:lnTo>
                      <a:pt x="207" y="681"/>
                    </a:lnTo>
                    <a:lnTo>
                      <a:pt x="178" y="711"/>
                    </a:lnTo>
                    <a:lnTo>
                      <a:pt x="178" y="741"/>
                    </a:lnTo>
                    <a:lnTo>
                      <a:pt x="149" y="768"/>
                    </a:lnTo>
                    <a:lnTo>
                      <a:pt x="149" y="799"/>
                    </a:lnTo>
                    <a:lnTo>
                      <a:pt x="119" y="829"/>
                    </a:lnTo>
                    <a:lnTo>
                      <a:pt x="119" y="859"/>
                    </a:lnTo>
                    <a:lnTo>
                      <a:pt x="59" y="918"/>
                    </a:lnTo>
                    <a:lnTo>
                      <a:pt x="30" y="918"/>
                    </a:lnTo>
                    <a:lnTo>
                      <a:pt x="59" y="948"/>
                    </a:lnTo>
                    <a:lnTo>
                      <a:pt x="30" y="977"/>
                    </a:lnTo>
                    <a:lnTo>
                      <a:pt x="30" y="1066"/>
                    </a:lnTo>
                    <a:lnTo>
                      <a:pt x="0" y="1096"/>
                    </a:lnTo>
                    <a:lnTo>
                      <a:pt x="0" y="1154"/>
                    </a:lnTo>
                    <a:lnTo>
                      <a:pt x="59" y="1154"/>
                    </a:lnTo>
                    <a:lnTo>
                      <a:pt x="149" y="1066"/>
                    </a:lnTo>
                    <a:lnTo>
                      <a:pt x="149" y="1124"/>
                    </a:lnTo>
                    <a:lnTo>
                      <a:pt x="119" y="1154"/>
                    </a:lnTo>
                    <a:lnTo>
                      <a:pt x="119" y="1184"/>
                    </a:lnTo>
                    <a:lnTo>
                      <a:pt x="89" y="1154"/>
                    </a:lnTo>
                    <a:lnTo>
                      <a:pt x="59" y="1154"/>
                    </a:lnTo>
                    <a:lnTo>
                      <a:pt x="59" y="1243"/>
                    </a:lnTo>
                    <a:lnTo>
                      <a:pt x="119" y="1243"/>
                    </a:lnTo>
                    <a:lnTo>
                      <a:pt x="149" y="1215"/>
                    </a:lnTo>
                    <a:lnTo>
                      <a:pt x="178" y="1243"/>
                    </a:lnTo>
                    <a:lnTo>
                      <a:pt x="178" y="1215"/>
                    </a:lnTo>
                    <a:lnTo>
                      <a:pt x="207" y="1215"/>
                    </a:lnTo>
                    <a:lnTo>
                      <a:pt x="207" y="1243"/>
                    </a:lnTo>
                    <a:lnTo>
                      <a:pt x="178" y="1273"/>
                    </a:lnTo>
                    <a:lnTo>
                      <a:pt x="178" y="1361"/>
                    </a:lnTo>
                    <a:lnTo>
                      <a:pt x="149" y="1391"/>
                    </a:lnTo>
                    <a:lnTo>
                      <a:pt x="149" y="1452"/>
                    </a:lnTo>
                    <a:lnTo>
                      <a:pt x="178" y="1479"/>
                    </a:lnTo>
                    <a:lnTo>
                      <a:pt x="149" y="1509"/>
                    </a:lnTo>
                    <a:lnTo>
                      <a:pt x="149" y="1628"/>
                    </a:lnTo>
                    <a:lnTo>
                      <a:pt x="119" y="1658"/>
                    </a:lnTo>
                    <a:lnTo>
                      <a:pt x="119" y="1686"/>
                    </a:lnTo>
                    <a:lnTo>
                      <a:pt x="89" y="1717"/>
                    </a:lnTo>
                    <a:lnTo>
                      <a:pt x="89" y="1747"/>
                    </a:lnTo>
                    <a:lnTo>
                      <a:pt x="119" y="1717"/>
                    </a:lnTo>
                    <a:lnTo>
                      <a:pt x="149" y="1717"/>
                    </a:lnTo>
                    <a:lnTo>
                      <a:pt x="178" y="1686"/>
                    </a:lnTo>
                    <a:lnTo>
                      <a:pt x="237" y="1686"/>
                    </a:lnTo>
                    <a:lnTo>
                      <a:pt x="237" y="1717"/>
                    </a:lnTo>
                    <a:lnTo>
                      <a:pt x="356" y="1717"/>
                    </a:lnTo>
                    <a:lnTo>
                      <a:pt x="387" y="1747"/>
                    </a:lnTo>
                    <a:lnTo>
                      <a:pt x="414" y="1717"/>
                    </a:lnTo>
                    <a:lnTo>
                      <a:pt x="444" y="1717"/>
                    </a:lnTo>
                    <a:lnTo>
                      <a:pt x="505" y="1686"/>
                    </a:lnTo>
                    <a:lnTo>
                      <a:pt x="533" y="1658"/>
                    </a:lnTo>
                    <a:lnTo>
                      <a:pt x="533" y="1598"/>
                    </a:lnTo>
                    <a:lnTo>
                      <a:pt x="505" y="1570"/>
                    </a:lnTo>
                    <a:lnTo>
                      <a:pt x="505" y="1540"/>
                    </a:lnTo>
                    <a:lnTo>
                      <a:pt x="533" y="1540"/>
                    </a:lnTo>
                    <a:lnTo>
                      <a:pt x="533" y="1509"/>
                    </a:lnTo>
                    <a:lnTo>
                      <a:pt x="594" y="1452"/>
                    </a:lnTo>
                    <a:lnTo>
                      <a:pt x="594" y="1422"/>
                    </a:lnTo>
                    <a:lnTo>
                      <a:pt x="624" y="1391"/>
                    </a:lnTo>
                    <a:lnTo>
                      <a:pt x="682" y="1391"/>
                    </a:lnTo>
                    <a:lnTo>
                      <a:pt x="682" y="1333"/>
                    </a:lnTo>
                    <a:lnTo>
                      <a:pt x="651" y="1333"/>
                    </a:lnTo>
                    <a:lnTo>
                      <a:pt x="594" y="1273"/>
                    </a:lnTo>
                    <a:lnTo>
                      <a:pt x="594" y="1215"/>
                    </a:lnTo>
                    <a:lnTo>
                      <a:pt x="624" y="1184"/>
                    </a:lnTo>
                    <a:lnTo>
                      <a:pt x="624" y="1154"/>
                    </a:lnTo>
                    <a:lnTo>
                      <a:pt x="682" y="1096"/>
                    </a:lnTo>
                    <a:lnTo>
                      <a:pt x="682" y="1066"/>
                    </a:lnTo>
                    <a:lnTo>
                      <a:pt x="712" y="1036"/>
                    </a:lnTo>
                    <a:lnTo>
                      <a:pt x="682" y="1006"/>
                    </a:lnTo>
                    <a:lnTo>
                      <a:pt x="651" y="1006"/>
                    </a:lnTo>
                    <a:lnTo>
                      <a:pt x="624" y="977"/>
                    </a:lnTo>
                    <a:lnTo>
                      <a:pt x="624" y="888"/>
                    </a:lnTo>
                    <a:lnTo>
                      <a:pt x="594" y="888"/>
                    </a:lnTo>
                    <a:lnTo>
                      <a:pt x="564" y="859"/>
                    </a:lnTo>
                    <a:lnTo>
                      <a:pt x="564" y="829"/>
                    </a:lnTo>
                    <a:lnTo>
                      <a:pt x="712" y="829"/>
                    </a:lnTo>
                    <a:lnTo>
                      <a:pt x="712" y="768"/>
                    </a:lnTo>
                    <a:lnTo>
                      <a:pt x="740" y="741"/>
                    </a:lnTo>
                    <a:lnTo>
                      <a:pt x="740" y="681"/>
                    </a:lnTo>
                    <a:lnTo>
                      <a:pt x="712" y="650"/>
                    </a:lnTo>
                    <a:lnTo>
                      <a:pt x="740" y="623"/>
                    </a:lnTo>
                    <a:lnTo>
                      <a:pt x="771" y="623"/>
                    </a:lnTo>
                    <a:lnTo>
                      <a:pt x="771" y="504"/>
                    </a:lnTo>
                    <a:lnTo>
                      <a:pt x="801" y="474"/>
                    </a:lnTo>
                    <a:lnTo>
                      <a:pt x="771" y="443"/>
                    </a:lnTo>
                    <a:lnTo>
                      <a:pt x="801" y="414"/>
                    </a:lnTo>
                    <a:lnTo>
                      <a:pt x="771" y="414"/>
                    </a:lnTo>
                    <a:lnTo>
                      <a:pt x="771" y="355"/>
                    </a:lnTo>
                    <a:lnTo>
                      <a:pt x="801" y="355"/>
                    </a:lnTo>
                    <a:lnTo>
                      <a:pt x="801" y="325"/>
                    </a:lnTo>
                    <a:lnTo>
                      <a:pt x="830" y="295"/>
                    </a:lnTo>
                    <a:lnTo>
                      <a:pt x="858" y="295"/>
                    </a:lnTo>
                    <a:lnTo>
                      <a:pt x="889" y="268"/>
                    </a:lnTo>
                    <a:lnTo>
                      <a:pt x="919" y="268"/>
                    </a:lnTo>
                    <a:lnTo>
                      <a:pt x="949" y="237"/>
                    </a:lnTo>
                    <a:lnTo>
                      <a:pt x="949" y="207"/>
                    </a:lnTo>
                    <a:lnTo>
                      <a:pt x="978" y="177"/>
                    </a:lnTo>
                    <a:lnTo>
                      <a:pt x="949" y="148"/>
                    </a:lnTo>
                    <a:lnTo>
                      <a:pt x="919" y="148"/>
                    </a:lnTo>
                    <a:lnTo>
                      <a:pt x="889" y="118"/>
                    </a:lnTo>
                    <a:lnTo>
                      <a:pt x="889" y="89"/>
                    </a:lnTo>
                    <a:lnTo>
                      <a:pt x="858" y="59"/>
                    </a:lnTo>
                    <a:lnTo>
                      <a:pt x="712" y="59"/>
                    </a:lnTo>
                    <a:lnTo>
                      <a:pt x="712" y="89"/>
                    </a:lnTo>
                    <a:lnTo>
                      <a:pt x="682" y="89"/>
                    </a:lnTo>
                    <a:lnTo>
                      <a:pt x="651" y="118"/>
                    </a:lnTo>
                    <a:lnTo>
                      <a:pt x="624" y="89"/>
                    </a:lnTo>
                    <a:lnTo>
                      <a:pt x="444" y="89"/>
                    </a:lnTo>
                    <a:lnTo>
                      <a:pt x="444" y="59"/>
                    </a:lnTo>
                    <a:lnTo>
                      <a:pt x="475" y="30"/>
                    </a:lnTo>
                    <a:lnTo>
                      <a:pt x="444" y="30"/>
                    </a:lnTo>
                    <a:lnTo>
                      <a:pt x="444" y="0"/>
                    </a:lnTo>
                    <a:close/>
                  </a:path>
                </a:pathLst>
              </a:custGeom>
              <a:solidFill>
                <a:srgbClr val="FCA77E"/>
              </a:solidFill>
              <a:ln w="9525">
                <a:noFill/>
                <a:round/>
                <a:headEnd/>
                <a:tailEnd/>
              </a:ln>
            </p:spPr>
            <p:txBody>
              <a:bodyPr/>
              <a:lstStyle/>
              <a:p>
                <a:endParaRPr lang="en-GB"/>
              </a:p>
            </p:txBody>
          </p:sp>
          <p:sp>
            <p:nvSpPr>
              <p:cNvPr id="15450" name="Freeform 90"/>
              <p:cNvSpPr>
                <a:spLocks/>
              </p:cNvSpPr>
              <p:nvPr/>
            </p:nvSpPr>
            <p:spPr bwMode="auto">
              <a:xfrm>
                <a:off x="1650" y="3718"/>
                <a:ext cx="763" cy="629"/>
              </a:xfrm>
              <a:custGeom>
                <a:avLst/>
                <a:gdLst/>
                <a:ahLst/>
                <a:cxnLst>
                  <a:cxn ang="0">
                    <a:pos x="209" y="2369"/>
                  </a:cxn>
                  <a:cxn ang="0">
                    <a:pos x="91" y="2428"/>
                  </a:cxn>
                  <a:cxn ang="0">
                    <a:pos x="771" y="2428"/>
                  </a:cxn>
                  <a:cxn ang="0">
                    <a:pos x="978" y="2309"/>
                  </a:cxn>
                  <a:cxn ang="0">
                    <a:pos x="1127" y="2190"/>
                  </a:cxn>
                  <a:cxn ang="0">
                    <a:pos x="1215" y="2133"/>
                  </a:cxn>
                  <a:cxn ang="0">
                    <a:pos x="1453" y="2072"/>
                  </a:cxn>
                  <a:cxn ang="0">
                    <a:pos x="1690" y="2042"/>
                  </a:cxn>
                  <a:cxn ang="0">
                    <a:pos x="1808" y="1984"/>
                  </a:cxn>
                  <a:cxn ang="0">
                    <a:pos x="1927" y="1806"/>
                  </a:cxn>
                  <a:cxn ang="0">
                    <a:pos x="2045" y="1777"/>
                  </a:cxn>
                  <a:cxn ang="0">
                    <a:pos x="2134" y="1717"/>
                  </a:cxn>
                  <a:cxn ang="0">
                    <a:pos x="2282" y="1629"/>
                  </a:cxn>
                  <a:cxn ang="0">
                    <a:pos x="2222" y="1568"/>
                  </a:cxn>
                  <a:cxn ang="0">
                    <a:pos x="2222" y="1510"/>
                  </a:cxn>
                  <a:cxn ang="0">
                    <a:pos x="2341" y="1422"/>
                  </a:cxn>
                  <a:cxn ang="0">
                    <a:pos x="2490" y="1361"/>
                  </a:cxn>
                  <a:cxn ang="0">
                    <a:pos x="2964" y="1274"/>
                  </a:cxn>
                  <a:cxn ang="0">
                    <a:pos x="3052" y="1125"/>
                  </a:cxn>
                  <a:cxn ang="0">
                    <a:pos x="2934" y="977"/>
                  </a:cxn>
                  <a:cxn ang="0">
                    <a:pos x="2875" y="830"/>
                  </a:cxn>
                  <a:cxn ang="0">
                    <a:pos x="2875" y="740"/>
                  </a:cxn>
                  <a:cxn ang="0">
                    <a:pos x="2875" y="475"/>
                  </a:cxn>
                  <a:cxn ang="0">
                    <a:pos x="2875" y="384"/>
                  </a:cxn>
                  <a:cxn ang="0">
                    <a:pos x="2757" y="266"/>
                  </a:cxn>
                  <a:cxn ang="0">
                    <a:pos x="2638" y="266"/>
                  </a:cxn>
                  <a:cxn ang="0">
                    <a:pos x="2550" y="238"/>
                  </a:cxn>
                  <a:cxn ang="0">
                    <a:pos x="2520" y="207"/>
                  </a:cxn>
                  <a:cxn ang="0">
                    <a:pos x="2501" y="187"/>
                  </a:cxn>
                  <a:cxn ang="0">
                    <a:pos x="2371" y="207"/>
                  </a:cxn>
                  <a:cxn ang="0">
                    <a:pos x="2075" y="238"/>
                  </a:cxn>
                  <a:cxn ang="0">
                    <a:pos x="1957" y="177"/>
                  </a:cxn>
                  <a:cxn ang="0">
                    <a:pos x="1897" y="119"/>
                  </a:cxn>
                  <a:cxn ang="0">
                    <a:pos x="1867" y="27"/>
                  </a:cxn>
                  <a:cxn ang="0">
                    <a:pos x="1846" y="28"/>
                  </a:cxn>
                  <a:cxn ang="0">
                    <a:pos x="1838" y="28"/>
                  </a:cxn>
                  <a:cxn ang="0">
                    <a:pos x="1819" y="24"/>
                  </a:cxn>
                  <a:cxn ang="0">
                    <a:pos x="1810" y="12"/>
                  </a:cxn>
                  <a:cxn ang="0">
                    <a:pos x="1690" y="59"/>
                  </a:cxn>
                  <a:cxn ang="0">
                    <a:pos x="1660" y="147"/>
                  </a:cxn>
                  <a:cxn ang="0">
                    <a:pos x="1601" y="238"/>
                  </a:cxn>
                  <a:cxn ang="0">
                    <a:pos x="1572" y="356"/>
                  </a:cxn>
                  <a:cxn ang="0">
                    <a:pos x="1511" y="445"/>
                  </a:cxn>
                  <a:cxn ang="0">
                    <a:pos x="1453" y="563"/>
                  </a:cxn>
                  <a:cxn ang="0">
                    <a:pos x="1365" y="681"/>
                  </a:cxn>
                  <a:cxn ang="0">
                    <a:pos x="1215" y="740"/>
                  </a:cxn>
                  <a:cxn ang="0">
                    <a:pos x="1097" y="800"/>
                  </a:cxn>
                  <a:cxn ang="0">
                    <a:pos x="978" y="858"/>
                  </a:cxn>
                  <a:cxn ang="0">
                    <a:pos x="890" y="888"/>
                  </a:cxn>
                  <a:cxn ang="0">
                    <a:pos x="683" y="1243"/>
                  </a:cxn>
                  <a:cxn ang="0">
                    <a:pos x="535" y="1422"/>
                  </a:cxn>
                  <a:cxn ang="0">
                    <a:pos x="505" y="1599"/>
                  </a:cxn>
                  <a:cxn ang="0">
                    <a:pos x="474" y="1687"/>
                  </a:cxn>
                  <a:cxn ang="0">
                    <a:pos x="474" y="1777"/>
                  </a:cxn>
                  <a:cxn ang="0">
                    <a:pos x="535" y="1835"/>
                  </a:cxn>
                  <a:cxn ang="0">
                    <a:pos x="474" y="2042"/>
                  </a:cxn>
                  <a:cxn ang="0">
                    <a:pos x="298" y="2251"/>
                  </a:cxn>
                </a:cxnLst>
                <a:rect l="0" t="0" r="r" b="b"/>
                <a:pathLst>
                  <a:path w="3052" h="2516">
                    <a:moveTo>
                      <a:pt x="237" y="2340"/>
                    </a:moveTo>
                    <a:lnTo>
                      <a:pt x="209" y="2340"/>
                    </a:lnTo>
                    <a:lnTo>
                      <a:pt x="209" y="2369"/>
                    </a:lnTo>
                    <a:lnTo>
                      <a:pt x="179" y="2369"/>
                    </a:lnTo>
                    <a:lnTo>
                      <a:pt x="119" y="2428"/>
                    </a:lnTo>
                    <a:lnTo>
                      <a:pt x="91" y="2428"/>
                    </a:lnTo>
                    <a:lnTo>
                      <a:pt x="0" y="2516"/>
                    </a:lnTo>
                    <a:lnTo>
                      <a:pt x="771" y="2516"/>
                    </a:lnTo>
                    <a:lnTo>
                      <a:pt x="771" y="2428"/>
                    </a:lnTo>
                    <a:lnTo>
                      <a:pt x="801" y="2428"/>
                    </a:lnTo>
                    <a:lnTo>
                      <a:pt x="860" y="2369"/>
                    </a:lnTo>
                    <a:lnTo>
                      <a:pt x="978" y="2309"/>
                    </a:lnTo>
                    <a:lnTo>
                      <a:pt x="1039" y="2251"/>
                    </a:lnTo>
                    <a:lnTo>
                      <a:pt x="1067" y="2251"/>
                    </a:lnTo>
                    <a:lnTo>
                      <a:pt x="1127" y="2190"/>
                    </a:lnTo>
                    <a:lnTo>
                      <a:pt x="1185" y="2190"/>
                    </a:lnTo>
                    <a:lnTo>
                      <a:pt x="1185" y="2160"/>
                    </a:lnTo>
                    <a:lnTo>
                      <a:pt x="1215" y="2133"/>
                    </a:lnTo>
                    <a:lnTo>
                      <a:pt x="1422" y="2133"/>
                    </a:lnTo>
                    <a:lnTo>
                      <a:pt x="1422" y="2102"/>
                    </a:lnTo>
                    <a:lnTo>
                      <a:pt x="1453" y="2072"/>
                    </a:lnTo>
                    <a:lnTo>
                      <a:pt x="1511" y="2072"/>
                    </a:lnTo>
                    <a:lnTo>
                      <a:pt x="1542" y="2042"/>
                    </a:lnTo>
                    <a:lnTo>
                      <a:pt x="1690" y="2042"/>
                    </a:lnTo>
                    <a:lnTo>
                      <a:pt x="1720" y="2014"/>
                    </a:lnTo>
                    <a:lnTo>
                      <a:pt x="1779" y="1984"/>
                    </a:lnTo>
                    <a:lnTo>
                      <a:pt x="1808" y="1984"/>
                    </a:lnTo>
                    <a:lnTo>
                      <a:pt x="1838" y="1954"/>
                    </a:lnTo>
                    <a:lnTo>
                      <a:pt x="1838" y="1895"/>
                    </a:lnTo>
                    <a:lnTo>
                      <a:pt x="1927" y="1806"/>
                    </a:lnTo>
                    <a:lnTo>
                      <a:pt x="1957" y="1806"/>
                    </a:lnTo>
                    <a:lnTo>
                      <a:pt x="1986" y="1777"/>
                    </a:lnTo>
                    <a:lnTo>
                      <a:pt x="2045" y="1777"/>
                    </a:lnTo>
                    <a:lnTo>
                      <a:pt x="2075" y="1747"/>
                    </a:lnTo>
                    <a:lnTo>
                      <a:pt x="2134" y="1747"/>
                    </a:lnTo>
                    <a:lnTo>
                      <a:pt x="2134" y="1717"/>
                    </a:lnTo>
                    <a:lnTo>
                      <a:pt x="2164" y="1687"/>
                    </a:lnTo>
                    <a:lnTo>
                      <a:pt x="2222" y="1687"/>
                    </a:lnTo>
                    <a:lnTo>
                      <a:pt x="2282" y="1629"/>
                    </a:lnTo>
                    <a:lnTo>
                      <a:pt x="2282" y="1599"/>
                    </a:lnTo>
                    <a:lnTo>
                      <a:pt x="2252" y="1599"/>
                    </a:lnTo>
                    <a:lnTo>
                      <a:pt x="2222" y="1568"/>
                    </a:lnTo>
                    <a:lnTo>
                      <a:pt x="2222" y="1540"/>
                    </a:lnTo>
                    <a:lnTo>
                      <a:pt x="2252" y="1510"/>
                    </a:lnTo>
                    <a:lnTo>
                      <a:pt x="2222" y="1510"/>
                    </a:lnTo>
                    <a:lnTo>
                      <a:pt x="2222" y="1450"/>
                    </a:lnTo>
                    <a:lnTo>
                      <a:pt x="2252" y="1422"/>
                    </a:lnTo>
                    <a:lnTo>
                      <a:pt x="2341" y="1422"/>
                    </a:lnTo>
                    <a:lnTo>
                      <a:pt x="2371" y="1392"/>
                    </a:lnTo>
                    <a:lnTo>
                      <a:pt x="2459" y="1392"/>
                    </a:lnTo>
                    <a:lnTo>
                      <a:pt x="2490" y="1361"/>
                    </a:lnTo>
                    <a:lnTo>
                      <a:pt x="2490" y="1304"/>
                    </a:lnTo>
                    <a:lnTo>
                      <a:pt x="2520" y="1274"/>
                    </a:lnTo>
                    <a:lnTo>
                      <a:pt x="2964" y="1274"/>
                    </a:lnTo>
                    <a:lnTo>
                      <a:pt x="2994" y="1243"/>
                    </a:lnTo>
                    <a:lnTo>
                      <a:pt x="2994" y="1185"/>
                    </a:lnTo>
                    <a:lnTo>
                      <a:pt x="3052" y="1125"/>
                    </a:lnTo>
                    <a:lnTo>
                      <a:pt x="3024" y="1125"/>
                    </a:lnTo>
                    <a:lnTo>
                      <a:pt x="2905" y="1006"/>
                    </a:lnTo>
                    <a:lnTo>
                      <a:pt x="2934" y="977"/>
                    </a:lnTo>
                    <a:lnTo>
                      <a:pt x="2934" y="948"/>
                    </a:lnTo>
                    <a:lnTo>
                      <a:pt x="2875" y="888"/>
                    </a:lnTo>
                    <a:lnTo>
                      <a:pt x="2875" y="830"/>
                    </a:lnTo>
                    <a:lnTo>
                      <a:pt x="2905" y="800"/>
                    </a:lnTo>
                    <a:lnTo>
                      <a:pt x="2905" y="770"/>
                    </a:lnTo>
                    <a:lnTo>
                      <a:pt x="2875" y="740"/>
                    </a:lnTo>
                    <a:lnTo>
                      <a:pt x="2875" y="533"/>
                    </a:lnTo>
                    <a:lnTo>
                      <a:pt x="2845" y="502"/>
                    </a:lnTo>
                    <a:lnTo>
                      <a:pt x="2875" y="475"/>
                    </a:lnTo>
                    <a:lnTo>
                      <a:pt x="2845" y="445"/>
                    </a:lnTo>
                    <a:lnTo>
                      <a:pt x="2845" y="414"/>
                    </a:lnTo>
                    <a:lnTo>
                      <a:pt x="2875" y="384"/>
                    </a:lnTo>
                    <a:lnTo>
                      <a:pt x="2787" y="296"/>
                    </a:lnTo>
                    <a:lnTo>
                      <a:pt x="2757" y="296"/>
                    </a:lnTo>
                    <a:lnTo>
                      <a:pt x="2757" y="266"/>
                    </a:lnTo>
                    <a:lnTo>
                      <a:pt x="2727" y="238"/>
                    </a:lnTo>
                    <a:lnTo>
                      <a:pt x="2668" y="238"/>
                    </a:lnTo>
                    <a:lnTo>
                      <a:pt x="2638" y="266"/>
                    </a:lnTo>
                    <a:lnTo>
                      <a:pt x="2609" y="266"/>
                    </a:lnTo>
                    <a:lnTo>
                      <a:pt x="2578" y="238"/>
                    </a:lnTo>
                    <a:lnTo>
                      <a:pt x="2550" y="238"/>
                    </a:lnTo>
                    <a:lnTo>
                      <a:pt x="2550" y="207"/>
                    </a:lnTo>
                    <a:lnTo>
                      <a:pt x="2548" y="207"/>
                    </a:lnTo>
                    <a:lnTo>
                      <a:pt x="2520" y="207"/>
                    </a:lnTo>
                    <a:lnTo>
                      <a:pt x="2525" y="202"/>
                    </a:lnTo>
                    <a:lnTo>
                      <a:pt x="2513" y="194"/>
                    </a:lnTo>
                    <a:lnTo>
                      <a:pt x="2501" y="187"/>
                    </a:lnTo>
                    <a:lnTo>
                      <a:pt x="2459" y="207"/>
                    </a:lnTo>
                    <a:lnTo>
                      <a:pt x="2431" y="238"/>
                    </a:lnTo>
                    <a:lnTo>
                      <a:pt x="2371" y="207"/>
                    </a:lnTo>
                    <a:lnTo>
                      <a:pt x="2195" y="207"/>
                    </a:lnTo>
                    <a:lnTo>
                      <a:pt x="2164" y="238"/>
                    </a:lnTo>
                    <a:lnTo>
                      <a:pt x="2075" y="238"/>
                    </a:lnTo>
                    <a:lnTo>
                      <a:pt x="2045" y="207"/>
                    </a:lnTo>
                    <a:lnTo>
                      <a:pt x="1986" y="207"/>
                    </a:lnTo>
                    <a:lnTo>
                      <a:pt x="1957" y="177"/>
                    </a:lnTo>
                    <a:lnTo>
                      <a:pt x="1957" y="147"/>
                    </a:lnTo>
                    <a:lnTo>
                      <a:pt x="1927" y="147"/>
                    </a:lnTo>
                    <a:lnTo>
                      <a:pt x="1897" y="119"/>
                    </a:lnTo>
                    <a:lnTo>
                      <a:pt x="1897" y="89"/>
                    </a:lnTo>
                    <a:lnTo>
                      <a:pt x="1867" y="59"/>
                    </a:lnTo>
                    <a:lnTo>
                      <a:pt x="1867" y="27"/>
                    </a:lnTo>
                    <a:lnTo>
                      <a:pt x="1860" y="27"/>
                    </a:lnTo>
                    <a:lnTo>
                      <a:pt x="1853" y="28"/>
                    </a:lnTo>
                    <a:lnTo>
                      <a:pt x="1846" y="28"/>
                    </a:lnTo>
                    <a:lnTo>
                      <a:pt x="1842" y="28"/>
                    </a:lnTo>
                    <a:lnTo>
                      <a:pt x="1839" y="28"/>
                    </a:lnTo>
                    <a:lnTo>
                      <a:pt x="1838" y="28"/>
                    </a:lnTo>
                    <a:lnTo>
                      <a:pt x="1838" y="29"/>
                    </a:lnTo>
                    <a:lnTo>
                      <a:pt x="1824" y="27"/>
                    </a:lnTo>
                    <a:lnTo>
                      <a:pt x="1819" y="24"/>
                    </a:lnTo>
                    <a:lnTo>
                      <a:pt x="1816" y="22"/>
                    </a:lnTo>
                    <a:lnTo>
                      <a:pt x="1812" y="16"/>
                    </a:lnTo>
                    <a:lnTo>
                      <a:pt x="1810" y="12"/>
                    </a:lnTo>
                    <a:lnTo>
                      <a:pt x="1808" y="0"/>
                    </a:lnTo>
                    <a:lnTo>
                      <a:pt x="1749" y="0"/>
                    </a:lnTo>
                    <a:lnTo>
                      <a:pt x="1690" y="59"/>
                    </a:lnTo>
                    <a:lnTo>
                      <a:pt x="1690" y="89"/>
                    </a:lnTo>
                    <a:lnTo>
                      <a:pt x="1660" y="119"/>
                    </a:lnTo>
                    <a:lnTo>
                      <a:pt x="1660" y="147"/>
                    </a:lnTo>
                    <a:lnTo>
                      <a:pt x="1629" y="147"/>
                    </a:lnTo>
                    <a:lnTo>
                      <a:pt x="1629" y="207"/>
                    </a:lnTo>
                    <a:lnTo>
                      <a:pt x="1601" y="238"/>
                    </a:lnTo>
                    <a:lnTo>
                      <a:pt x="1601" y="296"/>
                    </a:lnTo>
                    <a:lnTo>
                      <a:pt x="1572" y="327"/>
                    </a:lnTo>
                    <a:lnTo>
                      <a:pt x="1572" y="356"/>
                    </a:lnTo>
                    <a:lnTo>
                      <a:pt x="1542" y="384"/>
                    </a:lnTo>
                    <a:lnTo>
                      <a:pt x="1542" y="414"/>
                    </a:lnTo>
                    <a:lnTo>
                      <a:pt x="1511" y="445"/>
                    </a:lnTo>
                    <a:lnTo>
                      <a:pt x="1511" y="475"/>
                    </a:lnTo>
                    <a:lnTo>
                      <a:pt x="1453" y="533"/>
                    </a:lnTo>
                    <a:lnTo>
                      <a:pt x="1453" y="563"/>
                    </a:lnTo>
                    <a:lnTo>
                      <a:pt x="1422" y="593"/>
                    </a:lnTo>
                    <a:lnTo>
                      <a:pt x="1422" y="621"/>
                    </a:lnTo>
                    <a:lnTo>
                      <a:pt x="1365" y="681"/>
                    </a:lnTo>
                    <a:lnTo>
                      <a:pt x="1304" y="681"/>
                    </a:lnTo>
                    <a:lnTo>
                      <a:pt x="1246" y="740"/>
                    </a:lnTo>
                    <a:lnTo>
                      <a:pt x="1215" y="740"/>
                    </a:lnTo>
                    <a:lnTo>
                      <a:pt x="1185" y="770"/>
                    </a:lnTo>
                    <a:lnTo>
                      <a:pt x="1127" y="770"/>
                    </a:lnTo>
                    <a:lnTo>
                      <a:pt x="1097" y="800"/>
                    </a:lnTo>
                    <a:lnTo>
                      <a:pt x="1039" y="830"/>
                    </a:lnTo>
                    <a:lnTo>
                      <a:pt x="1008" y="830"/>
                    </a:lnTo>
                    <a:lnTo>
                      <a:pt x="978" y="858"/>
                    </a:lnTo>
                    <a:lnTo>
                      <a:pt x="949" y="858"/>
                    </a:lnTo>
                    <a:lnTo>
                      <a:pt x="920" y="888"/>
                    </a:lnTo>
                    <a:lnTo>
                      <a:pt x="890" y="888"/>
                    </a:lnTo>
                    <a:lnTo>
                      <a:pt x="890" y="918"/>
                    </a:lnTo>
                    <a:lnTo>
                      <a:pt x="683" y="1125"/>
                    </a:lnTo>
                    <a:lnTo>
                      <a:pt x="683" y="1243"/>
                    </a:lnTo>
                    <a:lnTo>
                      <a:pt x="653" y="1274"/>
                    </a:lnTo>
                    <a:lnTo>
                      <a:pt x="653" y="1304"/>
                    </a:lnTo>
                    <a:lnTo>
                      <a:pt x="535" y="1422"/>
                    </a:lnTo>
                    <a:lnTo>
                      <a:pt x="535" y="1481"/>
                    </a:lnTo>
                    <a:lnTo>
                      <a:pt x="505" y="1510"/>
                    </a:lnTo>
                    <a:lnTo>
                      <a:pt x="505" y="1599"/>
                    </a:lnTo>
                    <a:lnTo>
                      <a:pt x="474" y="1629"/>
                    </a:lnTo>
                    <a:lnTo>
                      <a:pt x="505" y="1659"/>
                    </a:lnTo>
                    <a:lnTo>
                      <a:pt x="474" y="1687"/>
                    </a:lnTo>
                    <a:lnTo>
                      <a:pt x="505" y="1687"/>
                    </a:lnTo>
                    <a:lnTo>
                      <a:pt x="474" y="1717"/>
                    </a:lnTo>
                    <a:lnTo>
                      <a:pt x="474" y="1777"/>
                    </a:lnTo>
                    <a:lnTo>
                      <a:pt x="505" y="1777"/>
                    </a:lnTo>
                    <a:lnTo>
                      <a:pt x="505" y="1806"/>
                    </a:lnTo>
                    <a:lnTo>
                      <a:pt x="535" y="1835"/>
                    </a:lnTo>
                    <a:lnTo>
                      <a:pt x="535" y="1954"/>
                    </a:lnTo>
                    <a:lnTo>
                      <a:pt x="474" y="2014"/>
                    </a:lnTo>
                    <a:lnTo>
                      <a:pt x="474" y="2042"/>
                    </a:lnTo>
                    <a:lnTo>
                      <a:pt x="386" y="2133"/>
                    </a:lnTo>
                    <a:lnTo>
                      <a:pt x="386" y="2160"/>
                    </a:lnTo>
                    <a:lnTo>
                      <a:pt x="298" y="2251"/>
                    </a:lnTo>
                    <a:lnTo>
                      <a:pt x="298" y="2279"/>
                    </a:lnTo>
                    <a:lnTo>
                      <a:pt x="237" y="2340"/>
                    </a:lnTo>
                    <a:close/>
                  </a:path>
                </a:pathLst>
              </a:custGeom>
              <a:solidFill>
                <a:srgbClr val="B28665"/>
              </a:solidFill>
              <a:ln w="9525">
                <a:noFill/>
                <a:round/>
                <a:headEnd/>
                <a:tailEnd/>
              </a:ln>
            </p:spPr>
            <p:txBody>
              <a:bodyPr/>
              <a:lstStyle/>
              <a:p>
                <a:endParaRPr lang="en-GB"/>
              </a:p>
            </p:txBody>
          </p:sp>
          <p:sp>
            <p:nvSpPr>
              <p:cNvPr id="15451" name="Freeform 91"/>
              <p:cNvSpPr>
                <a:spLocks/>
              </p:cNvSpPr>
              <p:nvPr/>
            </p:nvSpPr>
            <p:spPr bwMode="auto">
              <a:xfrm>
                <a:off x="2280" y="3769"/>
                <a:ext cx="6" cy="1"/>
              </a:xfrm>
              <a:custGeom>
                <a:avLst/>
                <a:gdLst/>
                <a:ahLst/>
                <a:cxnLst>
                  <a:cxn ang="0">
                    <a:pos x="5" y="0"/>
                  </a:cxn>
                  <a:cxn ang="0">
                    <a:pos x="0" y="5"/>
                  </a:cxn>
                  <a:cxn ang="0">
                    <a:pos x="28" y="5"/>
                  </a:cxn>
                  <a:cxn ang="0">
                    <a:pos x="21" y="4"/>
                  </a:cxn>
                  <a:cxn ang="0">
                    <a:pos x="19" y="3"/>
                  </a:cxn>
                  <a:cxn ang="0">
                    <a:pos x="18" y="3"/>
                  </a:cxn>
                  <a:cxn ang="0">
                    <a:pos x="16" y="3"/>
                  </a:cxn>
                  <a:cxn ang="0">
                    <a:pos x="5" y="0"/>
                  </a:cxn>
                </a:cxnLst>
                <a:rect l="0" t="0" r="r" b="b"/>
                <a:pathLst>
                  <a:path w="28" h="5">
                    <a:moveTo>
                      <a:pt x="5" y="0"/>
                    </a:moveTo>
                    <a:lnTo>
                      <a:pt x="0" y="5"/>
                    </a:lnTo>
                    <a:lnTo>
                      <a:pt x="28" y="5"/>
                    </a:lnTo>
                    <a:lnTo>
                      <a:pt x="21" y="4"/>
                    </a:lnTo>
                    <a:lnTo>
                      <a:pt x="19" y="3"/>
                    </a:lnTo>
                    <a:lnTo>
                      <a:pt x="18" y="3"/>
                    </a:lnTo>
                    <a:lnTo>
                      <a:pt x="16" y="3"/>
                    </a:lnTo>
                    <a:lnTo>
                      <a:pt x="5" y="0"/>
                    </a:lnTo>
                    <a:close/>
                  </a:path>
                </a:pathLst>
              </a:custGeom>
              <a:solidFill>
                <a:srgbClr val="FED9A6"/>
              </a:solidFill>
              <a:ln w="9525">
                <a:noFill/>
                <a:round/>
                <a:headEnd/>
                <a:tailEnd/>
              </a:ln>
            </p:spPr>
            <p:txBody>
              <a:bodyPr/>
              <a:lstStyle/>
              <a:p>
                <a:endParaRPr lang="en-GB"/>
              </a:p>
            </p:txBody>
          </p:sp>
          <p:sp>
            <p:nvSpPr>
              <p:cNvPr id="15452" name="Freeform 92"/>
              <p:cNvSpPr>
                <a:spLocks/>
              </p:cNvSpPr>
              <p:nvPr/>
            </p:nvSpPr>
            <p:spPr bwMode="auto">
              <a:xfrm>
                <a:off x="1842" y="3615"/>
                <a:ext cx="1356" cy="732"/>
              </a:xfrm>
              <a:custGeom>
                <a:avLst/>
                <a:gdLst/>
                <a:ahLst/>
                <a:cxnLst>
                  <a:cxn ang="0">
                    <a:pos x="2341" y="473"/>
                  </a:cxn>
                  <a:cxn ang="0">
                    <a:pos x="2253" y="561"/>
                  </a:cxn>
                  <a:cxn ang="0">
                    <a:pos x="2134" y="652"/>
                  </a:cxn>
                  <a:cxn ang="0">
                    <a:pos x="1986" y="680"/>
                  </a:cxn>
                  <a:cxn ang="0">
                    <a:pos x="2104" y="798"/>
                  </a:cxn>
                  <a:cxn ang="0">
                    <a:pos x="2104" y="889"/>
                  </a:cxn>
                  <a:cxn ang="0">
                    <a:pos x="2104" y="1154"/>
                  </a:cxn>
                  <a:cxn ang="0">
                    <a:pos x="2104" y="1244"/>
                  </a:cxn>
                  <a:cxn ang="0">
                    <a:pos x="2163" y="1391"/>
                  </a:cxn>
                  <a:cxn ang="0">
                    <a:pos x="2281" y="1539"/>
                  </a:cxn>
                  <a:cxn ang="0">
                    <a:pos x="2193" y="1688"/>
                  </a:cxn>
                  <a:cxn ang="0">
                    <a:pos x="1719" y="1775"/>
                  </a:cxn>
                  <a:cxn ang="0">
                    <a:pos x="1570" y="1836"/>
                  </a:cxn>
                  <a:cxn ang="0">
                    <a:pos x="1451" y="1924"/>
                  </a:cxn>
                  <a:cxn ang="0">
                    <a:pos x="1451" y="1982"/>
                  </a:cxn>
                  <a:cxn ang="0">
                    <a:pos x="1511" y="2043"/>
                  </a:cxn>
                  <a:cxn ang="0">
                    <a:pos x="1363" y="2131"/>
                  </a:cxn>
                  <a:cxn ang="0">
                    <a:pos x="1274" y="2191"/>
                  </a:cxn>
                  <a:cxn ang="0">
                    <a:pos x="1156" y="2220"/>
                  </a:cxn>
                  <a:cxn ang="0">
                    <a:pos x="1037" y="2398"/>
                  </a:cxn>
                  <a:cxn ang="0">
                    <a:pos x="919" y="2456"/>
                  </a:cxn>
                  <a:cxn ang="0">
                    <a:pos x="682" y="2486"/>
                  </a:cxn>
                  <a:cxn ang="0">
                    <a:pos x="444" y="2547"/>
                  </a:cxn>
                  <a:cxn ang="0">
                    <a:pos x="356" y="2604"/>
                  </a:cxn>
                  <a:cxn ang="0">
                    <a:pos x="207" y="2723"/>
                  </a:cxn>
                  <a:cxn ang="0">
                    <a:pos x="0" y="2842"/>
                  </a:cxn>
                  <a:cxn ang="0">
                    <a:pos x="5393" y="2842"/>
                  </a:cxn>
                  <a:cxn ang="0">
                    <a:pos x="5393" y="2754"/>
                  </a:cxn>
                  <a:cxn ang="0">
                    <a:pos x="5364" y="2547"/>
                  </a:cxn>
                  <a:cxn ang="0">
                    <a:pos x="5305" y="2456"/>
                  </a:cxn>
                  <a:cxn ang="0">
                    <a:pos x="5275" y="2338"/>
                  </a:cxn>
                  <a:cxn ang="0">
                    <a:pos x="5275" y="2220"/>
                  </a:cxn>
                  <a:cxn ang="0">
                    <a:pos x="5245" y="1954"/>
                  </a:cxn>
                  <a:cxn ang="0">
                    <a:pos x="5186" y="1806"/>
                  </a:cxn>
                  <a:cxn ang="0">
                    <a:pos x="5097" y="1657"/>
                  </a:cxn>
                  <a:cxn ang="0">
                    <a:pos x="4977" y="1481"/>
                  </a:cxn>
                  <a:cxn ang="0">
                    <a:pos x="4859" y="1332"/>
                  </a:cxn>
                  <a:cxn ang="0">
                    <a:pos x="4770" y="1214"/>
                  </a:cxn>
                  <a:cxn ang="0">
                    <a:pos x="4740" y="1007"/>
                  </a:cxn>
                  <a:cxn ang="0">
                    <a:pos x="4831" y="947"/>
                  </a:cxn>
                  <a:cxn ang="0">
                    <a:pos x="4890" y="859"/>
                  </a:cxn>
                  <a:cxn ang="0">
                    <a:pos x="4950" y="798"/>
                  </a:cxn>
                  <a:cxn ang="0">
                    <a:pos x="4977" y="652"/>
                  </a:cxn>
                  <a:cxn ang="0">
                    <a:pos x="4977" y="473"/>
                  </a:cxn>
                  <a:cxn ang="0">
                    <a:pos x="4977" y="355"/>
                  </a:cxn>
                  <a:cxn ang="0">
                    <a:pos x="5038" y="87"/>
                  </a:cxn>
                  <a:cxn ang="0">
                    <a:pos x="5038" y="60"/>
                  </a:cxn>
                  <a:cxn ang="0">
                    <a:pos x="4920" y="60"/>
                  </a:cxn>
                  <a:cxn ang="0">
                    <a:pos x="4770" y="30"/>
                  </a:cxn>
                  <a:cxn ang="0">
                    <a:pos x="4683" y="30"/>
                  </a:cxn>
                  <a:cxn ang="0">
                    <a:pos x="4563" y="30"/>
                  </a:cxn>
                  <a:cxn ang="0">
                    <a:pos x="4415" y="0"/>
                  </a:cxn>
                  <a:cxn ang="0">
                    <a:pos x="4327" y="60"/>
                  </a:cxn>
                  <a:cxn ang="0">
                    <a:pos x="4148" y="148"/>
                  </a:cxn>
                  <a:cxn ang="0">
                    <a:pos x="3674" y="60"/>
                  </a:cxn>
                  <a:cxn ang="0">
                    <a:pos x="3527" y="118"/>
                  </a:cxn>
                  <a:cxn ang="0">
                    <a:pos x="3408" y="118"/>
                  </a:cxn>
                  <a:cxn ang="0">
                    <a:pos x="3201" y="178"/>
                  </a:cxn>
                  <a:cxn ang="0">
                    <a:pos x="2875" y="236"/>
                  </a:cxn>
                  <a:cxn ang="0">
                    <a:pos x="2755" y="266"/>
                  </a:cxn>
                  <a:cxn ang="0">
                    <a:pos x="2637" y="355"/>
                  </a:cxn>
                  <a:cxn ang="0">
                    <a:pos x="2548" y="414"/>
                  </a:cxn>
                  <a:cxn ang="0">
                    <a:pos x="2430" y="443"/>
                  </a:cxn>
                </a:cxnLst>
                <a:rect l="0" t="0" r="r" b="b"/>
                <a:pathLst>
                  <a:path w="5424" h="2930">
                    <a:moveTo>
                      <a:pt x="2430" y="443"/>
                    </a:moveTo>
                    <a:lnTo>
                      <a:pt x="2372" y="443"/>
                    </a:lnTo>
                    <a:lnTo>
                      <a:pt x="2341" y="473"/>
                    </a:lnTo>
                    <a:lnTo>
                      <a:pt x="2311" y="473"/>
                    </a:lnTo>
                    <a:lnTo>
                      <a:pt x="2253" y="533"/>
                    </a:lnTo>
                    <a:lnTo>
                      <a:pt x="2253" y="561"/>
                    </a:lnTo>
                    <a:lnTo>
                      <a:pt x="2223" y="591"/>
                    </a:lnTo>
                    <a:lnTo>
                      <a:pt x="2193" y="591"/>
                    </a:lnTo>
                    <a:lnTo>
                      <a:pt x="2134" y="652"/>
                    </a:lnTo>
                    <a:lnTo>
                      <a:pt x="2104" y="652"/>
                    </a:lnTo>
                    <a:lnTo>
                      <a:pt x="2074" y="680"/>
                    </a:lnTo>
                    <a:lnTo>
                      <a:pt x="1986" y="680"/>
                    </a:lnTo>
                    <a:lnTo>
                      <a:pt x="1986" y="710"/>
                    </a:lnTo>
                    <a:lnTo>
                      <a:pt x="2016" y="710"/>
                    </a:lnTo>
                    <a:lnTo>
                      <a:pt x="2104" y="798"/>
                    </a:lnTo>
                    <a:lnTo>
                      <a:pt x="2074" y="828"/>
                    </a:lnTo>
                    <a:lnTo>
                      <a:pt x="2074" y="859"/>
                    </a:lnTo>
                    <a:lnTo>
                      <a:pt x="2104" y="889"/>
                    </a:lnTo>
                    <a:lnTo>
                      <a:pt x="2074" y="916"/>
                    </a:lnTo>
                    <a:lnTo>
                      <a:pt x="2104" y="947"/>
                    </a:lnTo>
                    <a:lnTo>
                      <a:pt x="2104" y="1154"/>
                    </a:lnTo>
                    <a:lnTo>
                      <a:pt x="2134" y="1184"/>
                    </a:lnTo>
                    <a:lnTo>
                      <a:pt x="2134" y="1214"/>
                    </a:lnTo>
                    <a:lnTo>
                      <a:pt x="2104" y="1244"/>
                    </a:lnTo>
                    <a:lnTo>
                      <a:pt x="2104" y="1302"/>
                    </a:lnTo>
                    <a:lnTo>
                      <a:pt x="2163" y="1362"/>
                    </a:lnTo>
                    <a:lnTo>
                      <a:pt x="2163" y="1391"/>
                    </a:lnTo>
                    <a:lnTo>
                      <a:pt x="2134" y="1420"/>
                    </a:lnTo>
                    <a:lnTo>
                      <a:pt x="2253" y="1539"/>
                    </a:lnTo>
                    <a:lnTo>
                      <a:pt x="2281" y="1539"/>
                    </a:lnTo>
                    <a:lnTo>
                      <a:pt x="2223" y="1599"/>
                    </a:lnTo>
                    <a:lnTo>
                      <a:pt x="2223" y="1657"/>
                    </a:lnTo>
                    <a:lnTo>
                      <a:pt x="2193" y="1688"/>
                    </a:lnTo>
                    <a:lnTo>
                      <a:pt x="1749" y="1688"/>
                    </a:lnTo>
                    <a:lnTo>
                      <a:pt x="1719" y="1718"/>
                    </a:lnTo>
                    <a:lnTo>
                      <a:pt x="1719" y="1775"/>
                    </a:lnTo>
                    <a:lnTo>
                      <a:pt x="1688" y="1806"/>
                    </a:lnTo>
                    <a:lnTo>
                      <a:pt x="1600" y="1806"/>
                    </a:lnTo>
                    <a:lnTo>
                      <a:pt x="1570" y="1836"/>
                    </a:lnTo>
                    <a:lnTo>
                      <a:pt x="1481" y="1836"/>
                    </a:lnTo>
                    <a:lnTo>
                      <a:pt x="1451" y="1864"/>
                    </a:lnTo>
                    <a:lnTo>
                      <a:pt x="1451" y="1924"/>
                    </a:lnTo>
                    <a:lnTo>
                      <a:pt x="1481" y="1924"/>
                    </a:lnTo>
                    <a:lnTo>
                      <a:pt x="1451" y="1954"/>
                    </a:lnTo>
                    <a:lnTo>
                      <a:pt x="1451" y="1982"/>
                    </a:lnTo>
                    <a:lnTo>
                      <a:pt x="1481" y="2013"/>
                    </a:lnTo>
                    <a:lnTo>
                      <a:pt x="1511" y="2013"/>
                    </a:lnTo>
                    <a:lnTo>
                      <a:pt x="1511" y="2043"/>
                    </a:lnTo>
                    <a:lnTo>
                      <a:pt x="1451" y="2101"/>
                    </a:lnTo>
                    <a:lnTo>
                      <a:pt x="1393" y="2101"/>
                    </a:lnTo>
                    <a:lnTo>
                      <a:pt x="1363" y="2131"/>
                    </a:lnTo>
                    <a:lnTo>
                      <a:pt x="1363" y="2161"/>
                    </a:lnTo>
                    <a:lnTo>
                      <a:pt x="1304" y="2161"/>
                    </a:lnTo>
                    <a:lnTo>
                      <a:pt x="1274" y="2191"/>
                    </a:lnTo>
                    <a:lnTo>
                      <a:pt x="1215" y="2191"/>
                    </a:lnTo>
                    <a:lnTo>
                      <a:pt x="1186" y="2220"/>
                    </a:lnTo>
                    <a:lnTo>
                      <a:pt x="1156" y="2220"/>
                    </a:lnTo>
                    <a:lnTo>
                      <a:pt x="1067" y="2309"/>
                    </a:lnTo>
                    <a:lnTo>
                      <a:pt x="1067" y="2368"/>
                    </a:lnTo>
                    <a:lnTo>
                      <a:pt x="1037" y="2398"/>
                    </a:lnTo>
                    <a:lnTo>
                      <a:pt x="1008" y="2398"/>
                    </a:lnTo>
                    <a:lnTo>
                      <a:pt x="949" y="2428"/>
                    </a:lnTo>
                    <a:lnTo>
                      <a:pt x="919" y="2456"/>
                    </a:lnTo>
                    <a:lnTo>
                      <a:pt x="771" y="2456"/>
                    </a:lnTo>
                    <a:lnTo>
                      <a:pt x="740" y="2486"/>
                    </a:lnTo>
                    <a:lnTo>
                      <a:pt x="682" y="2486"/>
                    </a:lnTo>
                    <a:lnTo>
                      <a:pt x="651" y="2516"/>
                    </a:lnTo>
                    <a:lnTo>
                      <a:pt x="651" y="2547"/>
                    </a:lnTo>
                    <a:lnTo>
                      <a:pt x="444" y="2547"/>
                    </a:lnTo>
                    <a:lnTo>
                      <a:pt x="414" y="2574"/>
                    </a:lnTo>
                    <a:lnTo>
                      <a:pt x="414" y="2604"/>
                    </a:lnTo>
                    <a:lnTo>
                      <a:pt x="356" y="2604"/>
                    </a:lnTo>
                    <a:lnTo>
                      <a:pt x="296" y="2665"/>
                    </a:lnTo>
                    <a:lnTo>
                      <a:pt x="268" y="2665"/>
                    </a:lnTo>
                    <a:lnTo>
                      <a:pt x="207" y="2723"/>
                    </a:lnTo>
                    <a:lnTo>
                      <a:pt x="89" y="2783"/>
                    </a:lnTo>
                    <a:lnTo>
                      <a:pt x="30" y="2842"/>
                    </a:lnTo>
                    <a:lnTo>
                      <a:pt x="0" y="2842"/>
                    </a:lnTo>
                    <a:lnTo>
                      <a:pt x="0" y="2930"/>
                    </a:lnTo>
                    <a:lnTo>
                      <a:pt x="5393" y="2930"/>
                    </a:lnTo>
                    <a:lnTo>
                      <a:pt x="5393" y="2842"/>
                    </a:lnTo>
                    <a:lnTo>
                      <a:pt x="5424" y="2811"/>
                    </a:lnTo>
                    <a:lnTo>
                      <a:pt x="5424" y="2754"/>
                    </a:lnTo>
                    <a:lnTo>
                      <a:pt x="5393" y="2754"/>
                    </a:lnTo>
                    <a:lnTo>
                      <a:pt x="5393" y="2604"/>
                    </a:lnTo>
                    <a:lnTo>
                      <a:pt x="5364" y="2574"/>
                    </a:lnTo>
                    <a:lnTo>
                      <a:pt x="5364" y="2547"/>
                    </a:lnTo>
                    <a:lnTo>
                      <a:pt x="5334" y="2516"/>
                    </a:lnTo>
                    <a:lnTo>
                      <a:pt x="5334" y="2486"/>
                    </a:lnTo>
                    <a:lnTo>
                      <a:pt x="5305" y="2456"/>
                    </a:lnTo>
                    <a:lnTo>
                      <a:pt x="5305" y="2428"/>
                    </a:lnTo>
                    <a:lnTo>
                      <a:pt x="5245" y="2368"/>
                    </a:lnTo>
                    <a:lnTo>
                      <a:pt x="5275" y="2338"/>
                    </a:lnTo>
                    <a:lnTo>
                      <a:pt x="5305" y="2338"/>
                    </a:lnTo>
                    <a:lnTo>
                      <a:pt x="5305" y="2249"/>
                    </a:lnTo>
                    <a:lnTo>
                      <a:pt x="5275" y="2220"/>
                    </a:lnTo>
                    <a:lnTo>
                      <a:pt x="5275" y="2101"/>
                    </a:lnTo>
                    <a:lnTo>
                      <a:pt x="5245" y="2043"/>
                    </a:lnTo>
                    <a:lnTo>
                      <a:pt x="5245" y="1954"/>
                    </a:lnTo>
                    <a:lnTo>
                      <a:pt x="5215" y="1924"/>
                    </a:lnTo>
                    <a:lnTo>
                      <a:pt x="5215" y="1836"/>
                    </a:lnTo>
                    <a:lnTo>
                      <a:pt x="5186" y="1806"/>
                    </a:lnTo>
                    <a:lnTo>
                      <a:pt x="5186" y="1688"/>
                    </a:lnTo>
                    <a:lnTo>
                      <a:pt x="5157" y="1657"/>
                    </a:lnTo>
                    <a:lnTo>
                      <a:pt x="5097" y="1657"/>
                    </a:lnTo>
                    <a:lnTo>
                      <a:pt x="5008" y="1569"/>
                    </a:lnTo>
                    <a:lnTo>
                      <a:pt x="4977" y="1569"/>
                    </a:lnTo>
                    <a:lnTo>
                      <a:pt x="4977" y="1481"/>
                    </a:lnTo>
                    <a:lnTo>
                      <a:pt x="4950" y="1450"/>
                    </a:lnTo>
                    <a:lnTo>
                      <a:pt x="4950" y="1420"/>
                    </a:lnTo>
                    <a:lnTo>
                      <a:pt x="4859" y="1332"/>
                    </a:lnTo>
                    <a:lnTo>
                      <a:pt x="4801" y="1332"/>
                    </a:lnTo>
                    <a:lnTo>
                      <a:pt x="4801" y="1244"/>
                    </a:lnTo>
                    <a:lnTo>
                      <a:pt x="4770" y="1214"/>
                    </a:lnTo>
                    <a:lnTo>
                      <a:pt x="4770" y="1184"/>
                    </a:lnTo>
                    <a:lnTo>
                      <a:pt x="4740" y="1154"/>
                    </a:lnTo>
                    <a:lnTo>
                      <a:pt x="4740" y="1007"/>
                    </a:lnTo>
                    <a:lnTo>
                      <a:pt x="4770" y="977"/>
                    </a:lnTo>
                    <a:lnTo>
                      <a:pt x="4801" y="977"/>
                    </a:lnTo>
                    <a:lnTo>
                      <a:pt x="4831" y="947"/>
                    </a:lnTo>
                    <a:lnTo>
                      <a:pt x="4831" y="889"/>
                    </a:lnTo>
                    <a:lnTo>
                      <a:pt x="4859" y="889"/>
                    </a:lnTo>
                    <a:lnTo>
                      <a:pt x="4890" y="859"/>
                    </a:lnTo>
                    <a:lnTo>
                      <a:pt x="4920" y="859"/>
                    </a:lnTo>
                    <a:lnTo>
                      <a:pt x="4920" y="828"/>
                    </a:lnTo>
                    <a:lnTo>
                      <a:pt x="4950" y="798"/>
                    </a:lnTo>
                    <a:lnTo>
                      <a:pt x="4950" y="710"/>
                    </a:lnTo>
                    <a:lnTo>
                      <a:pt x="4977" y="680"/>
                    </a:lnTo>
                    <a:lnTo>
                      <a:pt x="4977" y="652"/>
                    </a:lnTo>
                    <a:lnTo>
                      <a:pt x="5008" y="621"/>
                    </a:lnTo>
                    <a:lnTo>
                      <a:pt x="4977" y="591"/>
                    </a:lnTo>
                    <a:lnTo>
                      <a:pt x="4977" y="473"/>
                    </a:lnTo>
                    <a:lnTo>
                      <a:pt x="4950" y="443"/>
                    </a:lnTo>
                    <a:lnTo>
                      <a:pt x="4950" y="385"/>
                    </a:lnTo>
                    <a:lnTo>
                      <a:pt x="4977" y="355"/>
                    </a:lnTo>
                    <a:lnTo>
                      <a:pt x="4977" y="207"/>
                    </a:lnTo>
                    <a:lnTo>
                      <a:pt x="4920" y="207"/>
                    </a:lnTo>
                    <a:lnTo>
                      <a:pt x="5038" y="87"/>
                    </a:lnTo>
                    <a:lnTo>
                      <a:pt x="5068" y="87"/>
                    </a:lnTo>
                    <a:lnTo>
                      <a:pt x="5068" y="30"/>
                    </a:lnTo>
                    <a:lnTo>
                      <a:pt x="5038" y="60"/>
                    </a:lnTo>
                    <a:lnTo>
                      <a:pt x="4977" y="60"/>
                    </a:lnTo>
                    <a:lnTo>
                      <a:pt x="4950" y="30"/>
                    </a:lnTo>
                    <a:lnTo>
                      <a:pt x="4920" y="60"/>
                    </a:lnTo>
                    <a:lnTo>
                      <a:pt x="4831" y="60"/>
                    </a:lnTo>
                    <a:lnTo>
                      <a:pt x="4831" y="30"/>
                    </a:lnTo>
                    <a:lnTo>
                      <a:pt x="4770" y="30"/>
                    </a:lnTo>
                    <a:lnTo>
                      <a:pt x="4740" y="0"/>
                    </a:lnTo>
                    <a:lnTo>
                      <a:pt x="4683" y="0"/>
                    </a:lnTo>
                    <a:lnTo>
                      <a:pt x="4683" y="30"/>
                    </a:lnTo>
                    <a:lnTo>
                      <a:pt x="4652" y="60"/>
                    </a:lnTo>
                    <a:lnTo>
                      <a:pt x="4594" y="60"/>
                    </a:lnTo>
                    <a:lnTo>
                      <a:pt x="4563" y="30"/>
                    </a:lnTo>
                    <a:lnTo>
                      <a:pt x="4504" y="30"/>
                    </a:lnTo>
                    <a:lnTo>
                      <a:pt x="4476" y="0"/>
                    </a:lnTo>
                    <a:lnTo>
                      <a:pt x="4415" y="0"/>
                    </a:lnTo>
                    <a:lnTo>
                      <a:pt x="4385" y="30"/>
                    </a:lnTo>
                    <a:lnTo>
                      <a:pt x="4385" y="60"/>
                    </a:lnTo>
                    <a:lnTo>
                      <a:pt x="4327" y="60"/>
                    </a:lnTo>
                    <a:lnTo>
                      <a:pt x="4297" y="87"/>
                    </a:lnTo>
                    <a:lnTo>
                      <a:pt x="4208" y="87"/>
                    </a:lnTo>
                    <a:lnTo>
                      <a:pt x="4148" y="148"/>
                    </a:lnTo>
                    <a:lnTo>
                      <a:pt x="4090" y="148"/>
                    </a:lnTo>
                    <a:lnTo>
                      <a:pt x="4001" y="60"/>
                    </a:lnTo>
                    <a:lnTo>
                      <a:pt x="3674" y="60"/>
                    </a:lnTo>
                    <a:lnTo>
                      <a:pt x="3646" y="87"/>
                    </a:lnTo>
                    <a:lnTo>
                      <a:pt x="3527" y="87"/>
                    </a:lnTo>
                    <a:lnTo>
                      <a:pt x="3527" y="118"/>
                    </a:lnTo>
                    <a:lnTo>
                      <a:pt x="3497" y="87"/>
                    </a:lnTo>
                    <a:lnTo>
                      <a:pt x="3439" y="87"/>
                    </a:lnTo>
                    <a:lnTo>
                      <a:pt x="3408" y="118"/>
                    </a:lnTo>
                    <a:lnTo>
                      <a:pt x="3348" y="148"/>
                    </a:lnTo>
                    <a:lnTo>
                      <a:pt x="3230" y="148"/>
                    </a:lnTo>
                    <a:lnTo>
                      <a:pt x="3201" y="178"/>
                    </a:lnTo>
                    <a:lnTo>
                      <a:pt x="2964" y="178"/>
                    </a:lnTo>
                    <a:lnTo>
                      <a:pt x="2904" y="207"/>
                    </a:lnTo>
                    <a:lnTo>
                      <a:pt x="2875" y="236"/>
                    </a:lnTo>
                    <a:lnTo>
                      <a:pt x="2816" y="236"/>
                    </a:lnTo>
                    <a:lnTo>
                      <a:pt x="2786" y="266"/>
                    </a:lnTo>
                    <a:lnTo>
                      <a:pt x="2755" y="266"/>
                    </a:lnTo>
                    <a:lnTo>
                      <a:pt x="2727" y="296"/>
                    </a:lnTo>
                    <a:lnTo>
                      <a:pt x="2697" y="296"/>
                    </a:lnTo>
                    <a:lnTo>
                      <a:pt x="2637" y="355"/>
                    </a:lnTo>
                    <a:lnTo>
                      <a:pt x="2637" y="385"/>
                    </a:lnTo>
                    <a:lnTo>
                      <a:pt x="2579" y="443"/>
                    </a:lnTo>
                    <a:lnTo>
                      <a:pt x="2548" y="414"/>
                    </a:lnTo>
                    <a:lnTo>
                      <a:pt x="2518" y="414"/>
                    </a:lnTo>
                    <a:lnTo>
                      <a:pt x="2490" y="385"/>
                    </a:lnTo>
                    <a:lnTo>
                      <a:pt x="2430" y="443"/>
                    </a:lnTo>
                    <a:close/>
                  </a:path>
                </a:pathLst>
              </a:custGeom>
              <a:solidFill>
                <a:srgbClr val="FECC2E"/>
              </a:solidFill>
              <a:ln w="9525">
                <a:noFill/>
                <a:round/>
                <a:headEnd/>
                <a:tailEnd/>
              </a:ln>
            </p:spPr>
            <p:txBody>
              <a:bodyPr/>
              <a:lstStyle/>
              <a:p>
                <a:endParaRPr lang="en-GB"/>
              </a:p>
            </p:txBody>
          </p:sp>
          <p:sp>
            <p:nvSpPr>
              <p:cNvPr id="15453" name="Freeform 93"/>
              <p:cNvSpPr>
                <a:spLocks/>
              </p:cNvSpPr>
              <p:nvPr/>
            </p:nvSpPr>
            <p:spPr bwMode="auto">
              <a:xfrm>
                <a:off x="3176" y="2608"/>
                <a:ext cx="503" cy="222"/>
              </a:xfrm>
              <a:custGeom>
                <a:avLst/>
                <a:gdLst/>
                <a:ahLst/>
                <a:cxnLst>
                  <a:cxn ang="0">
                    <a:pos x="1778" y="90"/>
                  </a:cxn>
                  <a:cxn ang="0">
                    <a:pos x="1660" y="61"/>
                  </a:cxn>
                  <a:cxn ang="0">
                    <a:pos x="1601" y="30"/>
                  </a:cxn>
                  <a:cxn ang="0">
                    <a:pos x="1510" y="0"/>
                  </a:cxn>
                  <a:cxn ang="0">
                    <a:pos x="1422" y="0"/>
                  </a:cxn>
                  <a:cxn ang="0">
                    <a:pos x="1364" y="118"/>
                  </a:cxn>
                  <a:cxn ang="0">
                    <a:pos x="1303" y="118"/>
                  </a:cxn>
                  <a:cxn ang="0">
                    <a:pos x="1155" y="90"/>
                  </a:cxn>
                  <a:cxn ang="0">
                    <a:pos x="1096" y="179"/>
                  </a:cxn>
                  <a:cxn ang="0">
                    <a:pos x="1008" y="179"/>
                  </a:cxn>
                  <a:cxn ang="0">
                    <a:pos x="919" y="236"/>
                  </a:cxn>
                  <a:cxn ang="0">
                    <a:pos x="919" y="386"/>
                  </a:cxn>
                  <a:cxn ang="0">
                    <a:pos x="948" y="445"/>
                  </a:cxn>
                  <a:cxn ang="0">
                    <a:pos x="889" y="504"/>
                  </a:cxn>
                  <a:cxn ang="0">
                    <a:pos x="682" y="445"/>
                  </a:cxn>
                  <a:cxn ang="0">
                    <a:pos x="473" y="534"/>
                  </a:cxn>
                  <a:cxn ang="0">
                    <a:pos x="327" y="504"/>
                  </a:cxn>
                  <a:cxn ang="0">
                    <a:pos x="266" y="504"/>
                  </a:cxn>
                  <a:cxn ang="0">
                    <a:pos x="178" y="564"/>
                  </a:cxn>
                  <a:cxn ang="0">
                    <a:pos x="90" y="474"/>
                  </a:cxn>
                  <a:cxn ang="0">
                    <a:pos x="30" y="504"/>
                  </a:cxn>
                  <a:cxn ang="0">
                    <a:pos x="0" y="534"/>
                  </a:cxn>
                  <a:cxn ang="0">
                    <a:pos x="90" y="652"/>
                  </a:cxn>
                  <a:cxn ang="0">
                    <a:pos x="148" y="711"/>
                  </a:cxn>
                  <a:cxn ang="0">
                    <a:pos x="237" y="711"/>
                  </a:cxn>
                  <a:cxn ang="0">
                    <a:pos x="385" y="740"/>
                  </a:cxn>
                  <a:cxn ang="0">
                    <a:pos x="473" y="682"/>
                  </a:cxn>
                  <a:cxn ang="0">
                    <a:pos x="592" y="682"/>
                  </a:cxn>
                  <a:cxn ang="0">
                    <a:pos x="682" y="682"/>
                  </a:cxn>
                  <a:cxn ang="0">
                    <a:pos x="741" y="770"/>
                  </a:cxn>
                  <a:cxn ang="0">
                    <a:pos x="978" y="801"/>
                  </a:cxn>
                  <a:cxn ang="0">
                    <a:pos x="1038" y="801"/>
                  </a:cxn>
                  <a:cxn ang="0">
                    <a:pos x="1185" y="829"/>
                  </a:cxn>
                  <a:cxn ang="0">
                    <a:pos x="1333" y="889"/>
                  </a:cxn>
                  <a:cxn ang="0">
                    <a:pos x="1629" y="770"/>
                  </a:cxn>
                  <a:cxn ang="0">
                    <a:pos x="1747" y="711"/>
                  </a:cxn>
                  <a:cxn ang="0">
                    <a:pos x="1838" y="564"/>
                  </a:cxn>
                  <a:cxn ang="0">
                    <a:pos x="1867" y="445"/>
                  </a:cxn>
                  <a:cxn ang="0">
                    <a:pos x="1926" y="445"/>
                  </a:cxn>
                  <a:cxn ang="0">
                    <a:pos x="2015" y="356"/>
                  </a:cxn>
                  <a:cxn ang="0">
                    <a:pos x="1956" y="267"/>
                  </a:cxn>
                  <a:cxn ang="0">
                    <a:pos x="1926" y="179"/>
                  </a:cxn>
                  <a:cxn ang="0">
                    <a:pos x="1926" y="90"/>
                  </a:cxn>
                </a:cxnLst>
                <a:rect l="0" t="0" r="r" b="b"/>
                <a:pathLst>
                  <a:path w="2015" h="889">
                    <a:moveTo>
                      <a:pt x="1838" y="61"/>
                    </a:moveTo>
                    <a:lnTo>
                      <a:pt x="1808" y="61"/>
                    </a:lnTo>
                    <a:lnTo>
                      <a:pt x="1778" y="90"/>
                    </a:lnTo>
                    <a:lnTo>
                      <a:pt x="1719" y="90"/>
                    </a:lnTo>
                    <a:lnTo>
                      <a:pt x="1690" y="61"/>
                    </a:lnTo>
                    <a:lnTo>
                      <a:pt x="1660" y="61"/>
                    </a:lnTo>
                    <a:lnTo>
                      <a:pt x="1660" y="30"/>
                    </a:lnTo>
                    <a:lnTo>
                      <a:pt x="1629" y="61"/>
                    </a:lnTo>
                    <a:lnTo>
                      <a:pt x="1601" y="30"/>
                    </a:lnTo>
                    <a:lnTo>
                      <a:pt x="1571" y="30"/>
                    </a:lnTo>
                    <a:lnTo>
                      <a:pt x="1540" y="0"/>
                    </a:lnTo>
                    <a:lnTo>
                      <a:pt x="1510" y="0"/>
                    </a:lnTo>
                    <a:lnTo>
                      <a:pt x="1483" y="30"/>
                    </a:lnTo>
                    <a:lnTo>
                      <a:pt x="1453" y="0"/>
                    </a:lnTo>
                    <a:lnTo>
                      <a:pt x="1422" y="0"/>
                    </a:lnTo>
                    <a:lnTo>
                      <a:pt x="1422" y="90"/>
                    </a:lnTo>
                    <a:lnTo>
                      <a:pt x="1392" y="90"/>
                    </a:lnTo>
                    <a:lnTo>
                      <a:pt x="1364" y="118"/>
                    </a:lnTo>
                    <a:lnTo>
                      <a:pt x="1364" y="148"/>
                    </a:lnTo>
                    <a:lnTo>
                      <a:pt x="1333" y="118"/>
                    </a:lnTo>
                    <a:lnTo>
                      <a:pt x="1303" y="118"/>
                    </a:lnTo>
                    <a:lnTo>
                      <a:pt x="1273" y="148"/>
                    </a:lnTo>
                    <a:lnTo>
                      <a:pt x="1215" y="148"/>
                    </a:lnTo>
                    <a:lnTo>
                      <a:pt x="1155" y="90"/>
                    </a:lnTo>
                    <a:lnTo>
                      <a:pt x="1126" y="90"/>
                    </a:lnTo>
                    <a:lnTo>
                      <a:pt x="1126" y="148"/>
                    </a:lnTo>
                    <a:lnTo>
                      <a:pt x="1096" y="179"/>
                    </a:lnTo>
                    <a:lnTo>
                      <a:pt x="1067" y="148"/>
                    </a:lnTo>
                    <a:lnTo>
                      <a:pt x="1038" y="148"/>
                    </a:lnTo>
                    <a:lnTo>
                      <a:pt x="1008" y="179"/>
                    </a:lnTo>
                    <a:lnTo>
                      <a:pt x="1008" y="209"/>
                    </a:lnTo>
                    <a:lnTo>
                      <a:pt x="978" y="236"/>
                    </a:lnTo>
                    <a:lnTo>
                      <a:pt x="919" y="236"/>
                    </a:lnTo>
                    <a:lnTo>
                      <a:pt x="860" y="297"/>
                    </a:lnTo>
                    <a:lnTo>
                      <a:pt x="860" y="327"/>
                    </a:lnTo>
                    <a:lnTo>
                      <a:pt x="919" y="386"/>
                    </a:lnTo>
                    <a:lnTo>
                      <a:pt x="889" y="415"/>
                    </a:lnTo>
                    <a:lnTo>
                      <a:pt x="919" y="445"/>
                    </a:lnTo>
                    <a:lnTo>
                      <a:pt x="948" y="445"/>
                    </a:lnTo>
                    <a:lnTo>
                      <a:pt x="919" y="474"/>
                    </a:lnTo>
                    <a:lnTo>
                      <a:pt x="919" y="504"/>
                    </a:lnTo>
                    <a:lnTo>
                      <a:pt x="889" y="504"/>
                    </a:lnTo>
                    <a:lnTo>
                      <a:pt x="860" y="474"/>
                    </a:lnTo>
                    <a:lnTo>
                      <a:pt x="860" y="445"/>
                    </a:lnTo>
                    <a:lnTo>
                      <a:pt x="682" y="445"/>
                    </a:lnTo>
                    <a:lnTo>
                      <a:pt x="711" y="474"/>
                    </a:lnTo>
                    <a:lnTo>
                      <a:pt x="534" y="474"/>
                    </a:lnTo>
                    <a:lnTo>
                      <a:pt x="473" y="534"/>
                    </a:lnTo>
                    <a:lnTo>
                      <a:pt x="385" y="534"/>
                    </a:lnTo>
                    <a:lnTo>
                      <a:pt x="355" y="504"/>
                    </a:lnTo>
                    <a:lnTo>
                      <a:pt x="327" y="504"/>
                    </a:lnTo>
                    <a:lnTo>
                      <a:pt x="297" y="474"/>
                    </a:lnTo>
                    <a:lnTo>
                      <a:pt x="266" y="474"/>
                    </a:lnTo>
                    <a:lnTo>
                      <a:pt x="266" y="504"/>
                    </a:lnTo>
                    <a:lnTo>
                      <a:pt x="237" y="474"/>
                    </a:lnTo>
                    <a:lnTo>
                      <a:pt x="237" y="504"/>
                    </a:lnTo>
                    <a:lnTo>
                      <a:pt x="178" y="564"/>
                    </a:lnTo>
                    <a:lnTo>
                      <a:pt x="178" y="534"/>
                    </a:lnTo>
                    <a:lnTo>
                      <a:pt x="148" y="534"/>
                    </a:lnTo>
                    <a:lnTo>
                      <a:pt x="90" y="474"/>
                    </a:lnTo>
                    <a:lnTo>
                      <a:pt x="90" y="504"/>
                    </a:lnTo>
                    <a:lnTo>
                      <a:pt x="30" y="474"/>
                    </a:lnTo>
                    <a:lnTo>
                      <a:pt x="30" y="504"/>
                    </a:lnTo>
                    <a:lnTo>
                      <a:pt x="0" y="504"/>
                    </a:lnTo>
                    <a:lnTo>
                      <a:pt x="30" y="534"/>
                    </a:lnTo>
                    <a:lnTo>
                      <a:pt x="0" y="534"/>
                    </a:lnTo>
                    <a:lnTo>
                      <a:pt x="0" y="592"/>
                    </a:lnTo>
                    <a:lnTo>
                      <a:pt x="0" y="652"/>
                    </a:lnTo>
                    <a:lnTo>
                      <a:pt x="90" y="652"/>
                    </a:lnTo>
                    <a:lnTo>
                      <a:pt x="90" y="682"/>
                    </a:lnTo>
                    <a:lnTo>
                      <a:pt x="118" y="711"/>
                    </a:lnTo>
                    <a:lnTo>
                      <a:pt x="148" y="711"/>
                    </a:lnTo>
                    <a:lnTo>
                      <a:pt x="178" y="682"/>
                    </a:lnTo>
                    <a:lnTo>
                      <a:pt x="237" y="682"/>
                    </a:lnTo>
                    <a:lnTo>
                      <a:pt x="237" y="711"/>
                    </a:lnTo>
                    <a:lnTo>
                      <a:pt x="297" y="711"/>
                    </a:lnTo>
                    <a:lnTo>
                      <a:pt x="327" y="740"/>
                    </a:lnTo>
                    <a:lnTo>
                      <a:pt x="385" y="740"/>
                    </a:lnTo>
                    <a:lnTo>
                      <a:pt x="416" y="711"/>
                    </a:lnTo>
                    <a:lnTo>
                      <a:pt x="416" y="682"/>
                    </a:lnTo>
                    <a:lnTo>
                      <a:pt x="473" y="682"/>
                    </a:lnTo>
                    <a:lnTo>
                      <a:pt x="504" y="652"/>
                    </a:lnTo>
                    <a:lnTo>
                      <a:pt x="504" y="682"/>
                    </a:lnTo>
                    <a:lnTo>
                      <a:pt x="592" y="682"/>
                    </a:lnTo>
                    <a:lnTo>
                      <a:pt x="623" y="652"/>
                    </a:lnTo>
                    <a:lnTo>
                      <a:pt x="711" y="652"/>
                    </a:lnTo>
                    <a:lnTo>
                      <a:pt x="682" y="682"/>
                    </a:lnTo>
                    <a:lnTo>
                      <a:pt x="711" y="711"/>
                    </a:lnTo>
                    <a:lnTo>
                      <a:pt x="741" y="711"/>
                    </a:lnTo>
                    <a:lnTo>
                      <a:pt x="741" y="770"/>
                    </a:lnTo>
                    <a:lnTo>
                      <a:pt x="830" y="770"/>
                    </a:lnTo>
                    <a:lnTo>
                      <a:pt x="860" y="801"/>
                    </a:lnTo>
                    <a:lnTo>
                      <a:pt x="978" y="801"/>
                    </a:lnTo>
                    <a:lnTo>
                      <a:pt x="1008" y="829"/>
                    </a:lnTo>
                    <a:lnTo>
                      <a:pt x="1008" y="801"/>
                    </a:lnTo>
                    <a:lnTo>
                      <a:pt x="1038" y="801"/>
                    </a:lnTo>
                    <a:lnTo>
                      <a:pt x="1067" y="829"/>
                    </a:lnTo>
                    <a:lnTo>
                      <a:pt x="1096" y="829"/>
                    </a:lnTo>
                    <a:lnTo>
                      <a:pt x="1185" y="829"/>
                    </a:lnTo>
                    <a:lnTo>
                      <a:pt x="1246" y="859"/>
                    </a:lnTo>
                    <a:lnTo>
                      <a:pt x="1303" y="859"/>
                    </a:lnTo>
                    <a:lnTo>
                      <a:pt x="1333" y="889"/>
                    </a:lnTo>
                    <a:lnTo>
                      <a:pt x="1422" y="801"/>
                    </a:lnTo>
                    <a:lnTo>
                      <a:pt x="1601" y="801"/>
                    </a:lnTo>
                    <a:lnTo>
                      <a:pt x="1629" y="770"/>
                    </a:lnTo>
                    <a:lnTo>
                      <a:pt x="1719" y="770"/>
                    </a:lnTo>
                    <a:lnTo>
                      <a:pt x="1719" y="711"/>
                    </a:lnTo>
                    <a:lnTo>
                      <a:pt x="1747" y="711"/>
                    </a:lnTo>
                    <a:lnTo>
                      <a:pt x="1778" y="682"/>
                    </a:lnTo>
                    <a:lnTo>
                      <a:pt x="1838" y="682"/>
                    </a:lnTo>
                    <a:lnTo>
                      <a:pt x="1838" y="564"/>
                    </a:lnTo>
                    <a:lnTo>
                      <a:pt x="1897" y="504"/>
                    </a:lnTo>
                    <a:lnTo>
                      <a:pt x="1897" y="474"/>
                    </a:lnTo>
                    <a:lnTo>
                      <a:pt x="1867" y="445"/>
                    </a:lnTo>
                    <a:lnTo>
                      <a:pt x="1867" y="415"/>
                    </a:lnTo>
                    <a:lnTo>
                      <a:pt x="1897" y="415"/>
                    </a:lnTo>
                    <a:lnTo>
                      <a:pt x="1926" y="445"/>
                    </a:lnTo>
                    <a:lnTo>
                      <a:pt x="1985" y="445"/>
                    </a:lnTo>
                    <a:lnTo>
                      <a:pt x="1985" y="386"/>
                    </a:lnTo>
                    <a:lnTo>
                      <a:pt x="2015" y="356"/>
                    </a:lnTo>
                    <a:lnTo>
                      <a:pt x="1985" y="356"/>
                    </a:lnTo>
                    <a:lnTo>
                      <a:pt x="2015" y="327"/>
                    </a:lnTo>
                    <a:lnTo>
                      <a:pt x="1956" y="267"/>
                    </a:lnTo>
                    <a:lnTo>
                      <a:pt x="1956" y="236"/>
                    </a:lnTo>
                    <a:lnTo>
                      <a:pt x="1926" y="209"/>
                    </a:lnTo>
                    <a:lnTo>
                      <a:pt x="1926" y="179"/>
                    </a:lnTo>
                    <a:lnTo>
                      <a:pt x="1956" y="148"/>
                    </a:lnTo>
                    <a:lnTo>
                      <a:pt x="1956" y="118"/>
                    </a:lnTo>
                    <a:lnTo>
                      <a:pt x="1926" y="90"/>
                    </a:lnTo>
                    <a:lnTo>
                      <a:pt x="1867" y="90"/>
                    </a:lnTo>
                    <a:lnTo>
                      <a:pt x="1838" y="61"/>
                    </a:lnTo>
                    <a:close/>
                  </a:path>
                </a:pathLst>
              </a:custGeom>
              <a:solidFill>
                <a:srgbClr val="FCA77E"/>
              </a:solidFill>
              <a:ln w="9525">
                <a:noFill/>
                <a:round/>
                <a:headEnd/>
                <a:tailEnd/>
              </a:ln>
            </p:spPr>
            <p:txBody>
              <a:bodyPr/>
              <a:lstStyle/>
              <a:p>
                <a:endParaRPr lang="en-GB"/>
              </a:p>
            </p:txBody>
          </p:sp>
          <p:sp>
            <p:nvSpPr>
              <p:cNvPr id="15454" name="Freeform 94"/>
              <p:cNvSpPr>
                <a:spLocks/>
              </p:cNvSpPr>
              <p:nvPr/>
            </p:nvSpPr>
            <p:spPr bwMode="auto">
              <a:xfrm>
                <a:off x="3435" y="2786"/>
                <a:ext cx="215" cy="118"/>
              </a:xfrm>
              <a:custGeom>
                <a:avLst/>
                <a:gdLst/>
                <a:ahLst/>
                <a:cxnLst>
                  <a:cxn ang="0">
                    <a:pos x="770" y="59"/>
                  </a:cxn>
                  <a:cxn ang="0">
                    <a:pos x="770" y="29"/>
                  </a:cxn>
                  <a:cxn ang="0">
                    <a:pos x="740" y="0"/>
                  </a:cxn>
                  <a:cxn ang="0">
                    <a:pos x="709" y="0"/>
                  </a:cxn>
                  <a:cxn ang="0">
                    <a:pos x="681" y="0"/>
                  </a:cxn>
                  <a:cxn ang="0">
                    <a:pos x="681" y="59"/>
                  </a:cxn>
                  <a:cxn ang="0">
                    <a:pos x="591" y="59"/>
                  </a:cxn>
                  <a:cxn ang="0">
                    <a:pos x="563" y="90"/>
                  </a:cxn>
                  <a:cxn ang="0">
                    <a:pos x="384" y="90"/>
                  </a:cxn>
                  <a:cxn ang="0">
                    <a:pos x="295" y="178"/>
                  </a:cxn>
                  <a:cxn ang="0">
                    <a:pos x="265" y="148"/>
                  </a:cxn>
                  <a:cxn ang="0">
                    <a:pos x="208" y="148"/>
                  </a:cxn>
                  <a:cxn ang="0">
                    <a:pos x="147" y="118"/>
                  </a:cxn>
                  <a:cxn ang="0">
                    <a:pos x="58" y="118"/>
                  </a:cxn>
                  <a:cxn ang="0">
                    <a:pos x="58" y="148"/>
                  </a:cxn>
                  <a:cxn ang="0">
                    <a:pos x="29" y="148"/>
                  </a:cxn>
                  <a:cxn ang="0">
                    <a:pos x="0" y="178"/>
                  </a:cxn>
                  <a:cxn ang="0">
                    <a:pos x="0" y="209"/>
                  </a:cxn>
                  <a:cxn ang="0">
                    <a:pos x="29" y="209"/>
                  </a:cxn>
                  <a:cxn ang="0">
                    <a:pos x="58" y="236"/>
                  </a:cxn>
                  <a:cxn ang="0">
                    <a:pos x="29" y="266"/>
                  </a:cxn>
                  <a:cxn ang="0">
                    <a:pos x="29" y="297"/>
                  </a:cxn>
                  <a:cxn ang="0">
                    <a:pos x="58" y="327"/>
                  </a:cxn>
                  <a:cxn ang="0">
                    <a:pos x="29" y="355"/>
                  </a:cxn>
                  <a:cxn ang="0">
                    <a:pos x="88" y="355"/>
                  </a:cxn>
                  <a:cxn ang="0">
                    <a:pos x="117" y="385"/>
                  </a:cxn>
                  <a:cxn ang="0">
                    <a:pos x="117" y="415"/>
                  </a:cxn>
                  <a:cxn ang="0">
                    <a:pos x="88" y="445"/>
                  </a:cxn>
                  <a:cxn ang="0">
                    <a:pos x="58" y="445"/>
                  </a:cxn>
                  <a:cxn ang="0">
                    <a:pos x="29" y="473"/>
                  </a:cxn>
                  <a:cxn ang="0">
                    <a:pos x="147" y="473"/>
                  </a:cxn>
                  <a:cxn ang="0">
                    <a:pos x="147" y="445"/>
                  </a:cxn>
                  <a:cxn ang="0">
                    <a:pos x="177" y="473"/>
                  </a:cxn>
                  <a:cxn ang="0">
                    <a:pos x="208" y="473"/>
                  </a:cxn>
                  <a:cxn ang="0">
                    <a:pos x="235" y="445"/>
                  </a:cxn>
                  <a:cxn ang="0">
                    <a:pos x="235" y="473"/>
                  </a:cxn>
                  <a:cxn ang="0">
                    <a:pos x="265" y="473"/>
                  </a:cxn>
                  <a:cxn ang="0">
                    <a:pos x="295" y="445"/>
                  </a:cxn>
                  <a:cxn ang="0">
                    <a:pos x="295" y="415"/>
                  </a:cxn>
                  <a:cxn ang="0">
                    <a:pos x="326" y="415"/>
                  </a:cxn>
                  <a:cxn ang="0">
                    <a:pos x="384" y="473"/>
                  </a:cxn>
                  <a:cxn ang="0">
                    <a:pos x="472" y="473"/>
                  </a:cxn>
                  <a:cxn ang="0">
                    <a:pos x="502" y="445"/>
                  </a:cxn>
                  <a:cxn ang="0">
                    <a:pos x="502" y="415"/>
                  </a:cxn>
                  <a:cxn ang="0">
                    <a:pos x="533" y="415"/>
                  </a:cxn>
                  <a:cxn ang="0">
                    <a:pos x="502" y="385"/>
                  </a:cxn>
                  <a:cxn ang="0">
                    <a:pos x="533" y="355"/>
                  </a:cxn>
                  <a:cxn ang="0">
                    <a:pos x="622" y="355"/>
                  </a:cxn>
                  <a:cxn ang="0">
                    <a:pos x="622" y="297"/>
                  </a:cxn>
                  <a:cxn ang="0">
                    <a:pos x="591" y="266"/>
                  </a:cxn>
                  <a:cxn ang="0">
                    <a:pos x="591" y="209"/>
                  </a:cxn>
                  <a:cxn ang="0">
                    <a:pos x="681" y="209"/>
                  </a:cxn>
                  <a:cxn ang="0">
                    <a:pos x="740" y="148"/>
                  </a:cxn>
                  <a:cxn ang="0">
                    <a:pos x="770" y="118"/>
                  </a:cxn>
                  <a:cxn ang="0">
                    <a:pos x="829" y="118"/>
                  </a:cxn>
                  <a:cxn ang="0">
                    <a:pos x="859" y="148"/>
                  </a:cxn>
                  <a:cxn ang="0">
                    <a:pos x="829" y="90"/>
                  </a:cxn>
                  <a:cxn ang="0">
                    <a:pos x="800" y="90"/>
                  </a:cxn>
                  <a:cxn ang="0">
                    <a:pos x="770" y="59"/>
                  </a:cxn>
                </a:cxnLst>
                <a:rect l="0" t="0" r="r" b="b"/>
                <a:pathLst>
                  <a:path w="859" h="473">
                    <a:moveTo>
                      <a:pt x="770" y="59"/>
                    </a:moveTo>
                    <a:lnTo>
                      <a:pt x="770" y="29"/>
                    </a:lnTo>
                    <a:lnTo>
                      <a:pt x="740" y="0"/>
                    </a:lnTo>
                    <a:lnTo>
                      <a:pt x="709" y="0"/>
                    </a:lnTo>
                    <a:lnTo>
                      <a:pt x="681" y="0"/>
                    </a:lnTo>
                    <a:lnTo>
                      <a:pt x="681" y="59"/>
                    </a:lnTo>
                    <a:lnTo>
                      <a:pt x="591" y="59"/>
                    </a:lnTo>
                    <a:lnTo>
                      <a:pt x="563" y="90"/>
                    </a:lnTo>
                    <a:lnTo>
                      <a:pt x="384" y="90"/>
                    </a:lnTo>
                    <a:lnTo>
                      <a:pt x="295" y="178"/>
                    </a:lnTo>
                    <a:lnTo>
                      <a:pt x="265" y="148"/>
                    </a:lnTo>
                    <a:lnTo>
                      <a:pt x="208" y="148"/>
                    </a:lnTo>
                    <a:lnTo>
                      <a:pt x="147" y="118"/>
                    </a:lnTo>
                    <a:lnTo>
                      <a:pt x="58" y="118"/>
                    </a:lnTo>
                    <a:lnTo>
                      <a:pt x="58" y="148"/>
                    </a:lnTo>
                    <a:lnTo>
                      <a:pt x="29" y="148"/>
                    </a:lnTo>
                    <a:lnTo>
                      <a:pt x="0" y="178"/>
                    </a:lnTo>
                    <a:lnTo>
                      <a:pt x="0" y="209"/>
                    </a:lnTo>
                    <a:lnTo>
                      <a:pt x="29" y="209"/>
                    </a:lnTo>
                    <a:lnTo>
                      <a:pt x="58" y="236"/>
                    </a:lnTo>
                    <a:lnTo>
                      <a:pt x="29" y="266"/>
                    </a:lnTo>
                    <a:lnTo>
                      <a:pt x="29" y="297"/>
                    </a:lnTo>
                    <a:lnTo>
                      <a:pt x="58" y="327"/>
                    </a:lnTo>
                    <a:lnTo>
                      <a:pt x="29" y="355"/>
                    </a:lnTo>
                    <a:lnTo>
                      <a:pt x="88" y="355"/>
                    </a:lnTo>
                    <a:lnTo>
                      <a:pt x="117" y="385"/>
                    </a:lnTo>
                    <a:lnTo>
                      <a:pt x="117" y="415"/>
                    </a:lnTo>
                    <a:lnTo>
                      <a:pt x="88" y="445"/>
                    </a:lnTo>
                    <a:lnTo>
                      <a:pt x="58" y="445"/>
                    </a:lnTo>
                    <a:lnTo>
                      <a:pt x="29" y="473"/>
                    </a:lnTo>
                    <a:lnTo>
                      <a:pt x="147" y="473"/>
                    </a:lnTo>
                    <a:lnTo>
                      <a:pt x="147" y="445"/>
                    </a:lnTo>
                    <a:lnTo>
                      <a:pt x="177" y="473"/>
                    </a:lnTo>
                    <a:lnTo>
                      <a:pt x="208" y="473"/>
                    </a:lnTo>
                    <a:lnTo>
                      <a:pt x="235" y="445"/>
                    </a:lnTo>
                    <a:lnTo>
                      <a:pt x="235" y="473"/>
                    </a:lnTo>
                    <a:lnTo>
                      <a:pt x="265" y="473"/>
                    </a:lnTo>
                    <a:lnTo>
                      <a:pt x="295" y="445"/>
                    </a:lnTo>
                    <a:lnTo>
                      <a:pt x="295" y="415"/>
                    </a:lnTo>
                    <a:lnTo>
                      <a:pt x="326" y="415"/>
                    </a:lnTo>
                    <a:lnTo>
                      <a:pt x="384" y="473"/>
                    </a:lnTo>
                    <a:lnTo>
                      <a:pt x="472" y="473"/>
                    </a:lnTo>
                    <a:lnTo>
                      <a:pt x="502" y="445"/>
                    </a:lnTo>
                    <a:lnTo>
                      <a:pt x="502" y="415"/>
                    </a:lnTo>
                    <a:lnTo>
                      <a:pt x="533" y="415"/>
                    </a:lnTo>
                    <a:lnTo>
                      <a:pt x="502" y="385"/>
                    </a:lnTo>
                    <a:lnTo>
                      <a:pt x="533" y="355"/>
                    </a:lnTo>
                    <a:lnTo>
                      <a:pt x="622" y="355"/>
                    </a:lnTo>
                    <a:lnTo>
                      <a:pt x="622" y="297"/>
                    </a:lnTo>
                    <a:lnTo>
                      <a:pt x="591" y="266"/>
                    </a:lnTo>
                    <a:lnTo>
                      <a:pt x="591" y="209"/>
                    </a:lnTo>
                    <a:lnTo>
                      <a:pt x="681" y="209"/>
                    </a:lnTo>
                    <a:lnTo>
                      <a:pt x="740" y="148"/>
                    </a:lnTo>
                    <a:lnTo>
                      <a:pt x="770" y="118"/>
                    </a:lnTo>
                    <a:lnTo>
                      <a:pt x="829" y="118"/>
                    </a:lnTo>
                    <a:lnTo>
                      <a:pt x="859" y="148"/>
                    </a:lnTo>
                    <a:lnTo>
                      <a:pt x="829" y="90"/>
                    </a:lnTo>
                    <a:lnTo>
                      <a:pt x="800" y="90"/>
                    </a:lnTo>
                    <a:lnTo>
                      <a:pt x="770" y="59"/>
                    </a:lnTo>
                    <a:close/>
                  </a:path>
                </a:pathLst>
              </a:custGeom>
              <a:solidFill>
                <a:srgbClr val="8FB5BE"/>
              </a:solidFill>
              <a:ln w="9525">
                <a:noFill/>
                <a:round/>
                <a:headEnd/>
                <a:tailEnd/>
              </a:ln>
            </p:spPr>
            <p:txBody>
              <a:bodyPr/>
              <a:lstStyle/>
              <a:p>
                <a:endParaRPr lang="en-GB"/>
              </a:p>
            </p:txBody>
          </p:sp>
          <p:sp>
            <p:nvSpPr>
              <p:cNvPr id="15455" name="Freeform 95"/>
              <p:cNvSpPr>
                <a:spLocks/>
              </p:cNvSpPr>
              <p:nvPr/>
            </p:nvSpPr>
            <p:spPr bwMode="auto">
              <a:xfrm>
                <a:off x="3442" y="2815"/>
                <a:ext cx="393" cy="304"/>
              </a:xfrm>
              <a:custGeom>
                <a:avLst/>
                <a:gdLst/>
                <a:ahLst/>
                <a:cxnLst>
                  <a:cxn ang="0">
                    <a:pos x="859" y="30"/>
                  </a:cxn>
                  <a:cxn ang="0">
                    <a:pos x="741" y="0"/>
                  </a:cxn>
                  <a:cxn ang="0">
                    <a:pos x="741" y="60"/>
                  </a:cxn>
                  <a:cxn ang="0">
                    <a:pos x="652" y="91"/>
                  </a:cxn>
                  <a:cxn ang="0">
                    <a:pos x="593" y="179"/>
                  </a:cxn>
                  <a:cxn ang="0">
                    <a:pos x="473" y="267"/>
                  </a:cxn>
                  <a:cxn ang="0">
                    <a:pos x="473" y="327"/>
                  </a:cxn>
                  <a:cxn ang="0">
                    <a:pos x="297" y="297"/>
                  </a:cxn>
                  <a:cxn ang="0">
                    <a:pos x="236" y="355"/>
                  </a:cxn>
                  <a:cxn ang="0">
                    <a:pos x="179" y="355"/>
                  </a:cxn>
                  <a:cxn ang="0">
                    <a:pos x="118" y="355"/>
                  </a:cxn>
                  <a:cxn ang="0">
                    <a:pos x="29" y="416"/>
                  </a:cxn>
                  <a:cxn ang="0">
                    <a:pos x="29" y="474"/>
                  </a:cxn>
                  <a:cxn ang="0">
                    <a:pos x="118" y="592"/>
                  </a:cxn>
                  <a:cxn ang="0">
                    <a:pos x="148" y="504"/>
                  </a:cxn>
                  <a:cxn ang="0">
                    <a:pos x="206" y="445"/>
                  </a:cxn>
                  <a:cxn ang="0">
                    <a:pos x="325" y="474"/>
                  </a:cxn>
                  <a:cxn ang="0">
                    <a:pos x="386" y="504"/>
                  </a:cxn>
                  <a:cxn ang="0">
                    <a:pos x="386" y="592"/>
                  </a:cxn>
                  <a:cxn ang="0">
                    <a:pos x="355" y="652"/>
                  </a:cxn>
                  <a:cxn ang="0">
                    <a:pos x="504" y="741"/>
                  </a:cxn>
                  <a:cxn ang="0">
                    <a:pos x="534" y="770"/>
                  </a:cxn>
                  <a:cxn ang="0">
                    <a:pos x="443" y="770"/>
                  </a:cxn>
                  <a:cxn ang="0">
                    <a:pos x="652" y="947"/>
                  </a:cxn>
                  <a:cxn ang="0">
                    <a:pos x="711" y="1038"/>
                  </a:cxn>
                  <a:cxn ang="0">
                    <a:pos x="889" y="1038"/>
                  </a:cxn>
                  <a:cxn ang="0">
                    <a:pos x="1037" y="1126"/>
                  </a:cxn>
                  <a:cxn ang="0">
                    <a:pos x="1126" y="1215"/>
                  </a:cxn>
                  <a:cxn ang="0">
                    <a:pos x="1126" y="1156"/>
                  </a:cxn>
                  <a:cxn ang="0">
                    <a:pos x="1037" y="1095"/>
                  </a:cxn>
                  <a:cxn ang="0">
                    <a:pos x="978" y="1008"/>
                  </a:cxn>
                  <a:cxn ang="0">
                    <a:pos x="889" y="920"/>
                  </a:cxn>
                  <a:cxn ang="0">
                    <a:pos x="830" y="859"/>
                  </a:cxn>
                  <a:cxn ang="0">
                    <a:pos x="771" y="800"/>
                  </a:cxn>
                  <a:cxn ang="0">
                    <a:pos x="711" y="711"/>
                  </a:cxn>
                  <a:cxn ang="0">
                    <a:pos x="680" y="622"/>
                  </a:cxn>
                  <a:cxn ang="0">
                    <a:pos x="593" y="592"/>
                  </a:cxn>
                  <a:cxn ang="0">
                    <a:pos x="593" y="474"/>
                  </a:cxn>
                  <a:cxn ang="0">
                    <a:pos x="680" y="474"/>
                  </a:cxn>
                  <a:cxn ang="0">
                    <a:pos x="771" y="474"/>
                  </a:cxn>
                  <a:cxn ang="0">
                    <a:pos x="889" y="445"/>
                  </a:cxn>
                  <a:cxn ang="0">
                    <a:pos x="978" y="445"/>
                  </a:cxn>
                  <a:cxn ang="0">
                    <a:pos x="1392" y="504"/>
                  </a:cxn>
                  <a:cxn ang="0">
                    <a:pos x="1453" y="564"/>
                  </a:cxn>
                  <a:cxn ang="0">
                    <a:pos x="1510" y="445"/>
                  </a:cxn>
                  <a:cxn ang="0">
                    <a:pos x="1510" y="416"/>
                  </a:cxn>
                  <a:cxn ang="0">
                    <a:pos x="1510" y="327"/>
                  </a:cxn>
                  <a:cxn ang="0">
                    <a:pos x="1422" y="237"/>
                  </a:cxn>
                  <a:cxn ang="0">
                    <a:pos x="1334" y="267"/>
                  </a:cxn>
                  <a:cxn ang="0">
                    <a:pos x="1096" y="237"/>
                  </a:cxn>
                  <a:cxn ang="0">
                    <a:pos x="1037" y="179"/>
                  </a:cxn>
                  <a:cxn ang="0">
                    <a:pos x="1008" y="148"/>
                  </a:cxn>
                  <a:cxn ang="0">
                    <a:pos x="948" y="91"/>
                  </a:cxn>
                </a:cxnLst>
                <a:rect l="0" t="0" r="r" b="b"/>
                <a:pathLst>
                  <a:path w="1571" h="1215">
                    <a:moveTo>
                      <a:pt x="889" y="60"/>
                    </a:moveTo>
                    <a:lnTo>
                      <a:pt x="859" y="60"/>
                    </a:lnTo>
                    <a:lnTo>
                      <a:pt x="859" y="30"/>
                    </a:lnTo>
                    <a:lnTo>
                      <a:pt x="830" y="30"/>
                    </a:lnTo>
                    <a:lnTo>
                      <a:pt x="800" y="0"/>
                    </a:lnTo>
                    <a:lnTo>
                      <a:pt x="741" y="0"/>
                    </a:lnTo>
                    <a:lnTo>
                      <a:pt x="711" y="30"/>
                    </a:lnTo>
                    <a:lnTo>
                      <a:pt x="741" y="30"/>
                    </a:lnTo>
                    <a:lnTo>
                      <a:pt x="741" y="60"/>
                    </a:lnTo>
                    <a:lnTo>
                      <a:pt x="711" y="60"/>
                    </a:lnTo>
                    <a:lnTo>
                      <a:pt x="711" y="30"/>
                    </a:lnTo>
                    <a:lnTo>
                      <a:pt x="652" y="91"/>
                    </a:lnTo>
                    <a:lnTo>
                      <a:pt x="562" y="91"/>
                    </a:lnTo>
                    <a:lnTo>
                      <a:pt x="562" y="148"/>
                    </a:lnTo>
                    <a:lnTo>
                      <a:pt x="593" y="179"/>
                    </a:lnTo>
                    <a:lnTo>
                      <a:pt x="593" y="237"/>
                    </a:lnTo>
                    <a:lnTo>
                      <a:pt x="504" y="237"/>
                    </a:lnTo>
                    <a:lnTo>
                      <a:pt x="473" y="267"/>
                    </a:lnTo>
                    <a:lnTo>
                      <a:pt x="504" y="297"/>
                    </a:lnTo>
                    <a:lnTo>
                      <a:pt x="473" y="297"/>
                    </a:lnTo>
                    <a:lnTo>
                      <a:pt x="473" y="327"/>
                    </a:lnTo>
                    <a:lnTo>
                      <a:pt x="443" y="355"/>
                    </a:lnTo>
                    <a:lnTo>
                      <a:pt x="355" y="355"/>
                    </a:lnTo>
                    <a:lnTo>
                      <a:pt x="297" y="297"/>
                    </a:lnTo>
                    <a:lnTo>
                      <a:pt x="266" y="297"/>
                    </a:lnTo>
                    <a:lnTo>
                      <a:pt x="266" y="327"/>
                    </a:lnTo>
                    <a:lnTo>
                      <a:pt x="236" y="355"/>
                    </a:lnTo>
                    <a:lnTo>
                      <a:pt x="206" y="355"/>
                    </a:lnTo>
                    <a:lnTo>
                      <a:pt x="206" y="327"/>
                    </a:lnTo>
                    <a:lnTo>
                      <a:pt x="179" y="355"/>
                    </a:lnTo>
                    <a:lnTo>
                      <a:pt x="148" y="355"/>
                    </a:lnTo>
                    <a:lnTo>
                      <a:pt x="118" y="327"/>
                    </a:lnTo>
                    <a:lnTo>
                      <a:pt x="118" y="355"/>
                    </a:lnTo>
                    <a:lnTo>
                      <a:pt x="0" y="355"/>
                    </a:lnTo>
                    <a:lnTo>
                      <a:pt x="0" y="386"/>
                    </a:lnTo>
                    <a:lnTo>
                      <a:pt x="29" y="416"/>
                    </a:lnTo>
                    <a:lnTo>
                      <a:pt x="0" y="416"/>
                    </a:lnTo>
                    <a:lnTo>
                      <a:pt x="29" y="445"/>
                    </a:lnTo>
                    <a:lnTo>
                      <a:pt x="29" y="474"/>
                    </a:lnTo>
                    <a:lnTo>
                      <a:pt x="59" y="504"/>
                    </a:lnTo>
                    <a:lnTo>
                      <a:pt x="59" y="534"/>
                    </a:lnTo>
                    <a:lnTo>
                      <a:pt x="118" y="592"/>
                    </a:lnTo>
                    <a:lnTo>
                      <a:pt x="118" y="564"/>
                    </a:lnTo>
                    <a:lnTo>
                      <a:pt x="148" y="534"/>
                    </a:lnTo>
                    <a:lnTo>
                      <a:pt x="148" y="504"/>
                    </a:lnTo>
                    <a:lnTo>
                      <a:pt x="179" y="504"/>
                    </a:lnTo>
                    <a:lnTo>
                      <a:pt x="179" y="445"/>
                    </a:lnTo>
                    <a:lnTo>
                      <a:pt x="206" y="445"/>
                    </a:lnTo>
                    <a:lnTo>
                      <a:pt x="206" y="386"/>
                    </a:lnTo>
                    <a:lnTo>
                      <a:pt x="236" y="386"/>
                    </a:lnTo>
                    <a:lnTo>
                      <a:pt x="325" y="474"/>
                    </a:lnTo>
                    <a:lnTo>
                      <a:pt x="355" y="474"/>
                    </a:lnTo>
                    <a:lnTo>
                      <a:pt x="355" y="504"/>
                    </a:lnTo>
                    <a:lnTo>
                      <a:pt x="386" y="504"/>
                    </a:lnTo>
                    <a:lnTo>
                      <a:pt x="386" y="534"/>
                    </a:lnTo>
                    <a:lnTo>
                      <a:pt x="355" y="564"/>
                    </a:lnTo>
                    <a:lnTo>
                      <a:pt x="386" y="592"/>
                    </a:lnTo>
                    <a:lnTo>
                      <a:pt x="386" y="622"/>
                    </a:lnTo>
                    <a:lnTo>
                      <a:pt x="416" y="652"/>
                    </a:lnTo>
                    <a:lnTo>
                      <a:pt x="355" y="652"/>
                    </a:lnTo>
                    <a:lnTo>
                      <a:pt x="443" y="741"/>
                    </a:lnTo>
                    <a:lnTo>
                      <a:pt x="473" y="713"/>
                    </a:lnTo>
                    <a:lnTo>
                      <a:pt x="504" y="741"/>
                    </a:lnTo>
                    <a:lnTo>
                      <a:pt x="534" y="741"/>
                    </a:lnTo>
                    <a:lnTo>
                      <a:pt x="562" y="770"/>
                    </a:lnTo>
                    <a:lnTo>
                      <a:pt x="534" y="770"/>
                    </a:lnTo>
                    <a:lnTo>
                      <a:pt x="504" y="741"/>
                    </a:lnTo>
                    <a:lnTo>
                      <a:pt x="473" y="741"/>
                    </a:lnTo>
                    <a:lnTo>
                      <a:pt x="443" y="770"/>
                    </a:lnTo>
                    <a:lnTo>
                      <a:pt x="593" y="920"/>
                    </a:lnTo>
                    <a:lnTo>
                      <a:pt x="623" y="920"/>
                    </a:lnTo>
                    <a:lnTo>
                      <a:pt x="652" y="947"/>
                    </a:lnTo>
                    <a:lnTo>
                      <a:pt x="680" y="947"/>
                    </a:lnTo>
                    <a:lnTo>
                      <a:pt x="652" y="977"/>
                    </a:lnTo>
                    <a:lnTo>
                      <a:pt x="711" y="1038"/>
                    </a:lnTo>
                    <a:lnTo>
                      <a:pt x="741" y="1008"/>
                    </a:lnTo>
                    <a:lnTo>
                      <a:pt x="800" y="1008"/>
                    </a:lnTo>
                    <a:lnTo>
                      <a:pt x="889" y="1038"/>
                    </a:lnTo>
                    <a:lnTo>
                      <a:pt x="918" y="1038"/>
                    </a:lnTo>
                    <a:lnTo>
                      <a:pt x="1008" y="1126"/>
                    </a:lnTo>
                    <a:lnTo>
                      <a:pt x="1037" y="1126"/>
                    </a:lnTo>
                    <a:lnTo>
                      <a:pt x="1037" y="1156"/>
                    </a:lnTo>
                    <a:lnTo>
                      <a:pt x="1066" y="1156"/>
                    </a:lnTo>
                    <a:lnTo>
                      <a:pt x="1126" y="1215"/>
                    </a:lnTo>
                    <a:lnTo>
                      <a:pt x="1155" y="1184"/>
                    </a:lnTo>
                    <a:lnTo>
                      <a:pt x="1155" y="1156"/>
                    </a:lnTo>
                    <a:lnTo>
                      <a:pt x="1126" y="1156"/>
                    </a:lnTo>
                    <a:lnTo>
                      <a:pt x="1096" y="1126"/>
                    </a:lnTo>
                    <a:lnTo>
                      <a:pt x="1066" y="1126"/>
                    </a:lnTo>
                    <a:lnTo>
                      <a:pt x="1037" y="1095"/>
                    </a:lnTo>
                    <a:lnTo>
                      <a:pt x="1037" y="1038"/>
                    </a:lnTo>
                    <a:lnTo>
                      <a:pt x="1008" y="1008"/>
                    </a:lnTo>
                    <a:lnTo>
                      <a:pt x="978" y="1008"/>
                    </a:lnTo>
                    <a:lnTo>
                      <a:pt x="948" y="947"/>
                    </a:lnTo>
                    <a:lnTo>
                      <a:pt x="889" y="947"/>
                    </a:lnTo>
                    <a:lnTo>
                      <a:pt x="889" y="920"/>
                    </a:lnTo>
                    <a:lnTo>
                      <a:pt x="859" y="889"/>
                    </a:lnTo>
                    <a:lnTo>
                      <a:pt x="859" y="859"/>
                    </a:lnTo>
                    <a:lnTo>
                      <a:pt x="830" y="859"/>
                    </a:lnTo>
                    <a:lnTo>
                      <a:pt x="800" y="829"/>
                    </a:lnTo>
                    <a:lnTo>
                      <a:pt x="771" y="829"/>
                    </a:lnTo>
                    <a:lnTo>
                      <a:pt x="771" y="800"/>
                    </a:lnTo>
                    <a:lnTo>
                      <a:pt x="741" y="770"/>
                    </a:lnTo>
                    <a:lnTo>
                      <a:pt x="741" y="741"/>
                    </a:lnTo>
                    <a:lnTo>
                      <a:pt x="711" y="711"/>
                    </a:lnTo>
                    <a:lnTo>
                      <a:pt x="711" y="682"/>
                    </a:lnTo>
                    <a:lnTo>
                      <a:pt x="680" y="682"/>
                    </a:lnTo>
                    <a:lnTo>
                      <a:pt x="680" y="622"/>
                    </a:lnTo>
                    <a:lnTo>
                      <a:pt x="652" y="622"/>
                    </a:lnTo>
                    <a:lnTo>
                      <a:pt x="623" y="592"/>
                    </a:lnTo>
                    <a:lnTo>
                      <a:pt x="593" y="592"/>
                    </a:lnTo>
                    <a:lnTo>
                      <a:pt x="623" y="564"/>
                    </a:lnTo>
                    <a:lnTo>
                      <a:pt x="623" y="504"/>
                    </a:lnTo>
                    <a:lnTo>
                      <a:pt x="593" y="474"/>
                    </a:lnTo>
                    <a:lnTo>
                      <a:pt x="623" y="445"/>
                    </a:lnTo>
                    <a:lnTo>
                      <a:pt x="680" y="445"/>
                    </a:lnTo>
                    <a:lnTo>
                      <a:pt x="680" y="474"/>
                    </a:lnTo>
                    <a:lnTo>
                      <a:pt x="711" y="504"/>
                    </a:lnTo>
                    <a:lnTo>
                      <a:pt x="741" y="504"/>
                    </a:lnTo>
                    <a:lnTo>
                      <a:pt x="771" y="474"/>
                    </a:lnTo>
                    <a:lnTo>
                      <a:pt x="800" y="474"/>
                    </a:lnTo>
                    <a:lnTo>
                      <a:pt x="800" y="445"/>
                    </a:lnTo>
                    <a:lnTo>
                      <a:pt x="889" y="445"/>
                    </a:lnTo>
                    <a:lnTo>
                      <a:pt x="918" y="416"/>
                    </a:lnTo>
                    <a:lnTo>
                      <a:pt x="948" y="445"/>
                    </a:lnTo>
                    <a:lnTo>
                      <a:pt x="978" y="445"/>
                    </a:lnTo>
                    <a:lnTo>
                      <a:pt x="1008" y="474"/>
                    </a:lnTo>
                    <a:lnTo>
                      <a:pt x="1364" y="474"/>
                    </a:lnTo>
                    <a:lnTo>
                      <a:pt x="1392" y="504"/>
                    </a:lnTo>
                    <a:lnTo>
                      <a:pt x="1422" y="504"/>
                    </a:lnTo>
                    <a:lnTo>
                      <a:pt x="1422" y="534"/>
                    </a:lnTo>
                    <a:lnTo>
                      <a:pt x="1453" y="564"/>
                    </a:lnTo>
                    <a:lnTo>
                      <a:pt x="1482" y="564"/>
                    </a:lnTo>
                    <a:lnTo>
                      <a:pt x="1510" y="504"/>
                    </a:lnTo>
                    <a:lnTo>
                      <a:pt x="1510" y="445"/>
                    </a:lnTo>
                    <a:lnTo>
                      <a:pt x="1571" y="445"/>
                    </a:lnTo>
                    <a:lnTo>
                      <a:pt x="1541" y="416"/>
                    </a:lnTo>
                    <a:lnTo>
                      <a:pt x="1510" y="416"/>
                    </a:lnTo>
                    <a:lnTo>
                      <a:pt x="1482" y="386"/>
                    </a:lnTo>
                    <a:lnTo>
                      <a:pt x="1482" y="355"/>
                    </a:lnTo>
                    <a:lnTo>
                      <a:pt x="1510" y="327"/>
                    </a:lnTo>
                    <a:lnTo>
                      <a:pt x="1453" y="327"/>
                    </a:lnTo>
                    <a:lnTo>
                      <a:pt x="1453" y="237"/>
                    </a:lnTo>
                    <a:lnTo>
                      <a:pt x="1422" y="237"/>
                    </a:lnTo>
                    <a:lnTo>
                      <a:pt x="1422" y="209"/>
                    </a:lnTo>
                    <a:lnTo>
                      <a:pt x="1392" y="209"/>
                    </a:lnTo>
                    <a:lnTo>
                      <a:pt x="1334" y="267"/>
                    </a:lnTo>
                    <a:lnTo>
                      <a:pt x="1273" y="267"/>
                    </a:lnTo>
                    <a:lnTo>
                      <a:pt x="1273" y="237"/>
                    </a:lnTo>
                    <a:lnTo>
                      <a:pt x="1096" y="237"/>
                    </a:lnTo>
                    <a:lnTo>
                      <a:pt x="1096" y="209"/>
                    </a:lnTo>
                    <a:lnTo>
                      <a:pt x="1066" y="209"/>
                    </a:lnTo>
                    <a:lnTo>
                      <a:pt x="1037" y="179"/>
                    </a:lnTo>
                    <a:lnTo>
                      <a:pt x="1037" y="209"/>
                    </a:lnTo>
                    <a:lnTo>
                      <a:pt x="1008" y="179"/>
                    </a:lnTo>
                    <a:lnTo>
                      <a:pt x="1008" y="148"/>
                    </a:lnTo>
                    <a:lnTo>
                      <a:pt x="978" y="148"/>
                    </a:lnTo>
                    <a:lnTo>
                      <a:pt x="948" y="118"/>
                    </a:lnTo>
                    <a:lnTo>
                      <a:pt x="948" y="91"/>
                    </a:lnTo>
                    <a:lnTo>
                      <a:pt x="918" y="91"/>
                    </a:lnTo>
                    <a:lnTo>
                      <a:pt x="889" y="60"/>
                    </a:lnTo>
                    <a:close/>
                  </a:path>
                </a:pathLst>
              </a:custGeom>
              <a:solidFill>
                <a:srgbClr val="CCE83A"/>
              </a:solidFill>
              <a:ln w="9525">
                <a:noFill/>
                <a:round/>
                <a:headEnd/>
                <a:tailEnd/>
              </a:ln>
            </p:spPr>
            <p:txBody>
              <a:bodyPr/>
              <a:lstStyle/>
              <a:p>
                <a:endParaRPr lang="en-GB"/>
              </a:p>
            </p:txBody>
          </p:sp>
          <p:sp>
            <p:nvSpPr>
              <p:cNvPr id="15456" name="Rectangle 96"/>
              <p:cNvSpPr>
                <a:spLocks noChangeArrowheads="1"/>
              </p:cNvSpPr>
              <p:nvPr/>
            </p:nvSpPr>
            <p:spPr bwMode="auto">
              <a:xfrm>
                <a:off x="3620" y="2823"/>
                <a:ext cx="8" cy="7"/>
              </a:xfrm>
              <a:prstGeom prst="rect">
                <a:avLst/>
              </a:prstGeom>
              <a:solidFill>
                <a:srgbClr val="8FB5BE"/>
              </a:solidFill>
              <a:ln w="9525">
                <a:noFill/>
                <a:miter lim="800000"/>
                <a:headEnd/>
                <a:tailEnd/>
              </a:ln>
            </p:spPr>
            <p:txBody>
              <a:bodyPr/>
              <a:lstStyle/>
              <a:p>
                <a:endParaRPr lang="en-GB"/>
              </a:p>
            </p:txBody>
          </p:sp>
          <p:sp>
            <p:nvSpPr>
              <p:cNvPr id="15457" name="Freeform 97"/>
              <p:cNvSpPr>
                <a:spLocks/>
              </p:cNvSpPr>
              <p:nvPr/>
            </p:nvSpPr>
            <p:spPr bwMode="auto">
              <a:xfrm>
                <a:off x="3591" y="2919"/>
                <a:ext cx="266" cy="230"/>
              </a:xfrm>
              <a:custGeom>
                <a:avLst/>
                <a:gdLst/>
                <a:ahLst/>
                <a:cxnLst>
                  <a:cxn ang="0">
                    <a:pos x="148" y="88"/>
                  </a:cxn>
                  <a:cxn ang="0">
                    <a:pos x="87" y="58"/>
                  </a:cxn>
                  <a:cxn ang="0">
                    <a:pos x="30" y="29"/>
                  </a:cxn>
                  <a:cxn ang="0">
                    <a:pos x="30" y="88"/>
                  </a:cxn>
                  <a:cxn ang="0">
                    <a:pos x="0" y="176"/>
                  </a:cxn>
                  <a:cxn ang="0">
                    <a:pos x="59" y="206"/>
                  </a:cxn>
                  <a:cxn ang="0">
                    <a:pos x="87" y="266"/>
                  </a:cxn>
                  <a:cxn ang="0">
                    <a:pos x="118" y="295"/>
                  </a:cxn>
                  <a:cxn ang="0">
                    <a:pos x="148" y="354"/>
                  </a:cxn>
                  <a:cxn ang="0">
                    <a:pos x="178" y="413"/>
                  </a:cxn>
                  <a:cxn ang="0">
                    <a:pos x="237" y="443"/>
                  </a:cxn>
                  <a:cxn ang="0">
                    <a:pos x="266" y="473"/>
                  </a:cxn>
                  <a:cxn ang="0">
                    <a:pos x="296" y="531"/>
                  </a:cxn>
                  <a:cxn ang="0">
                    <a:pos x="385" y="592"/>
                  </a:cxn>
                  <a:cxn ang="0">
                    <a:pos x="444" y="622"/>
                  </a:cxn>
                  <a:cxn ang="0">
                    <a:pos x="473" y="710"/>
                  </a:cxn>
                  <a:cxn ang="0">
                    <a:pos x="533" y="740"/>
                  </a:cxn>
                  <a:cxn ang="0">
                    <a:pos x="562" y="768"/>
                  </a:cxn>
                  <a:cxn ang="0">
                    <a:pos x="562" y="799"/>
                  </a:cxn>
                  <a:cxn ang="0">
                    <a:pos x="592" y="829"/>
                  </a:cxn>
                  <a:cxn ang="0">
                    <a:pos x="653" y="858"/>
                  </a:cxn>
                  <a:cxn ang="0">
                    <a:pos x="710" y="886"/>
                  </a:cxn>
                  <a:cxn ang="0">
                    <a:pos x="771" y="917"/>
                  </a:cxn>
                  <a:cxn ang="0">
                    <a:pos x="799" y="858"/>
                  </a:cxn>
                  <a:cxn ang="0">
                    <a:pos x="771" y="768"/>
                  </a:cxn>
                  <a:cxn ang="0">
                    <a:pos x="799" y="740"/>
                  </a:cxn>
                  <a:cxn ang="0">
                    <a:pos x="829" y="679"/>
                  </a:cxn>
                  <a:cxn ang="0">
                    <a:pos x="860" y="650"/>
                  </a:cxn>
                  <a:cxn ang="0">
                    <a:pos x="917" y="679"/>
                  </a:cxn>
                  <a:cxn ang="0">
                    <a:pos x="889" y="622"/>
                  </a:cxn>
                  <a:cxn ang="0">
                    <a:pos x="978" y="592"/>
                  </a:cxn>
                  <a:cxn ang="0">
                    <a:pos x="1036" y="561"/>
                  </a:cxn>
                  <a:cxn ang="0">
                    <a:pos x="978" y="443"/>
                  </a:cxn>
                  <a:cxn ang="0">
                    <a:pos x="1067" y="413"/>
                  </a:cxn>
                  <a:cxn ang="0">
                    <a:pos x="1008" y="384"/>
                  </a:cxn>
                  <a:cxn ang="0">
                    <a:pos x="948" y="354"/>
                  </a:cxn>
                  <a:cxn ang="0">
                    <a:pos x="917" y="295"/>
                  </a:cxn>
                  <a:cxn ang="0">
                    <a:pos x="948" y="236"/>
                  </a:cxn>
                  <a:cxn ang="0">
                    <a:pos x="978" y="176"/>
                  </a:cxn>
                  <a:cxn ang="0">
                    <a:pos x="917" y="118"/>
                  </a:cxn>
                  <a:cxn ang="0">
                    <a:pos x="860" y="148"/>
                  </a:cxn>
                  <a:cxn ang="0">
                    <a:pos x="829" y="88"/>
                  </a:cxn>
                  <a:cxn ang="0">
                    <a:pos x="771" y="58"/>
                  </a:cxn>
                  <a:cxn ang="0">
                    <a:pos x="385" y="29"/>
                  </a:cxn>
                  <a:cxn ang="0">
                    <a:pos x="325" y="0"/>
                  </a:cxn>
                  <a:cxn ang="0">
                    <a:pos x="207" y="29"/>
                  </a:cxn>
                  <a:cxn ang="0">
                    <a:pos x="178" y="58"/>
                  </a:cxn>
                </a:cxnLst>
                <a:rect l="0" t="0" r="r" b="b"/>
                <a:pathLst>
                  <a:path w="1067" h="917">
                    <a:moveTo>
                      <a:pt x="178" y="58"/>
                    </a:moveTo>
                    <a:lnTo>
                      <a:pt x="148" y="88"/>
                    </a:lnTo>
                    <a:lnTo>
                      <a:pt x="118" y="88"/>
                    </a:lnTo>
                    <a:lnTo>
                      <a:pt x="87" y="58"/>
                    </a:lnTo>
                    <a:lnTo>
                      <a:pt x="87" y="29"/>
                    </a:lnTo>
                    <a:lnTo>
                      <a:pt x="30" y="29"/>
                    </a:lnTo>
                    <a:lnTo>
                      <a:pt x="0" y="58"/>
                    </a:lnTo>
                    <a:lnTo>
                      <a:pt x="30" y="88"/>
                    </a:lnTo>
                    <a:lnTo>
                      <a:pt x="30" y="148"/>
                    </a:lnTo>
                    <a:lnTo>
                      <a:pt x="0" y="176"/>
                    </a:lnTo>
                    <a:lnTo>
                      <a:pt x="30" y="176"/>
                    </a:lnTo>
                    <a:lnTo>
                      <a:pt x="59" y="206"/>
                    </a:lnTo>
                    <a:lnTo>
                      <a:pt x="87" y="206"/>
                    </a:lnTo>
                    <a:lnTo>
                      <a:pt x="87" y="266"/>
                    </a:lnTo>
                    <a:lnTo>
                      <a:pt x="118" y="266"/>
                    </a:lnTo>
                    <a:lnTo>
                      <a:pt x="118" y="295"/>
                    </a:lnTo>
                    <a:lnTo>
                      <a:pt x="148" y="325"/>
                    </a:lnTo>
                    <a:lnTo>
                      <a:pt x="148" y="354"/>
                    </a:lnTo>
                    <a:lnTo>
                      <a:pt x="178" y="384"/>
                    </a:lnTo>
                    <a:lnTo>
                      <a:pt x="178" y="413"/>
                    </a:lnTo>
                    <a:lnTo>
                      <a:pt x="207" y="413"/>
                    </a:lnTo>
                    <a:lnTo>
                      <a:pt x="237" y="443"/>
                    </a:lnTo>
                    <a:lnTo>
                      <a:pt x="266" y="443"/>
                    </a:lnTo>
                    <a:lnTo>
                      <a:pt x="266" y="473"/>
                    </a:lnTo>
                    <a:lnTo>
                      <a:pt x="296" y="504"/>
                    </a:lnTo>
                    <a:lnTo>
                      <a:pt x="296" y="531"/>
                    </a:lnTo>
                    <a:lnTo>
                      <a:pt x="355" y="531"/>
                    </a:lnTo>
                    <a:lnTo>
                      <a:pt x="385" y="592"/>
                    </a:lnTo>
                    <a:lnTo>
                      <a:pt x="415" y="592"/>
                    </a:lnTo>
                    <a:lnTo>
                      <a:pt x="444" y="622"/>
                    </a:lnTo>
                    <a:lnTo>
                      <a:pt x="444" y="679"/>
                    </a:lnTo>
                    <a:lnTo>
                      <a:pt x="473" y="710"/>
                    </a:lnTo>
                    <a:lnTo>
                      <a:pt x="503" y="710"/>
                    </a:lnTo>
                    <a:lnTo>
                      <a:pt x="533" y="740"/>
                    </a:lnTo>
                    <a:lnTo>
                      <a:pt x="562" y="740"/>
                    </a:lnTo>
                    <a:lnTo>
                      <a:pt x="562" y="768"/>
                    </a:lnTo>
                    <a:lnTo>
                      <a:pt x="533" y="799"/>
                    </a:lnTo>
                    <a:lnTo>
                      <a:pt x="562" y="799"/>
                    </a:lnTo>
                    <a:lnTo>
                      <a:pt x="592" y="799"/>
                    </a:lnTo>
                    <a:lnTo>
                      <a:pt x="592" y="829"/>
                    </a:lnTo>
                    <a:lnTo>
                      <a:pt x="622" y="829"/>
                    </a:lnTo>
                    <a:lnTo>
                      <a:pt x="653" y="858"/>
                    </a:lnTo>
                    <a:lnTo>
                      <a:pt x="680" y="858"/>
                    </a:lnTo>
                    <a:lnTo>
                      <a:pt x="710" y="886"/>
                    </a:lnTo>
                    <a:lnTo>
                      <a:pt x="741" y="886"/>
                    </a:lnTo>
                    <a:lnTo>
                      <a:pt x="771" y="917"/>
                    </a:lnTo>
                    <a:lnTo>
                      <a:pt x="799" y="917"/>
                    </a:lnTo>
                    <a:lnTo>
                      <a:pt x="799" y="858"/>
                    </a:lnTo>
                    <a:lnTo>
                      <a:pt x="771" y="858"/>
                    </a:lnTo>
                    <a:lnTo>
                      <a:pt x="771" y="768"/>
                    </a:lnTo>
                    <a:lnTo>
                      <a:pt x="829" y="768"/>
                    </a:lnTo>
                    <a:lnTo>
                      <a:pt x="799" y="740"/>
                    </a:lnTo>
                    <a:lnTo>
                      <a:pt x="829" y="710"/>
                    </a:lnTo>
                    <a:lnTo>
                      <a:pt x="829" y="679"/>
                    </a:lnTo>
                    <a:lnTo>
                      <a:pt x="860" y="679"/>
                    </a:lnTo>
                    <a:lnTo>
                      <a:pt x="860" y="650"/>
                    </a:lnTo>
                    <a:lnTo>
                      <a:pt x="889" y="650"/>
                    </a:lnTo>
                    <a:lnTo>
                      <a:pt x="917" y="679"/>
                    </a:lnTo>
                    <a:lnTo>
                      <a:pt x="917" y="650"/>
                    </a:lnTo>
                    <a:lnTo>
                      <a:pt x="889" y="622"/>
                    </a:lnTo>
                    <a:lnTo>
                      <a:pt x="889" y="592"/>
                    </a:lnTo>
                    <a:lnTo>
                      <a:pt x="978" y="592"/>
                    </a:lnTo>
                    <a:lnTo>
                      <a:pt x="978" y="561"/>
                    </a:lnTo>
                    <a:lnTo>
                      <a:pt x="1036" y="561"/>
                    </a:lnTo>
                    <a:lnTo>
                      <a:pt x="1036" y="504"/>
                    </a:lnTo>
                    <a:lnTo>
                      <a:pt x="978" y="443"/>
                    </a:lnTo>
                    <a:lnTo>
                      <a:pt x="1036" y="443"/>
                    </a:lnTo>
                    <a:lnTo>
                      <a:pt x="1067" y="413"/>
                    </a:lnTo>
                    <a:lnTo>
                      <a:pt x="1036" y="384"/>
                    </a:lnTo>
                    <a:lnTo>
                      <a:pt x="1008" y="384"/>
                    </a:lnTo>
                    <a:lnTo>
                      <a:pt x="978" y="354"/>
                    </a:lnTo>
                    <a:lnTo>
                      <a:pt x="948" y="354"/>
                    </a:lnTo>
                    <a:lnTo>
                      <a:pt x="948" y="325"/>
                    </a:lnTo>
                    <a:lnTo>
                      <a:pt x="917" y="295"/>
                    </a:lnTo>
                    <a:lnTo>
                      <a:pt x="917" y="266"/>
                    </a:lnTo>
                    <a:lnTo>
                      <a:pt x="948" y="236"/>
                    </a:lnTo>
                    <a:lnTo>
                      <a:pt x="948" y="206"/>
                    </a:lnTo>
                    <a:lnTo>
                      <a:pt x="978" y="176"/>
                    </a:lnTo>
                    <a:lnTo>
                      <a:pt x="978" y="118"/>
                    </a:lnTo>
                    <a:lnTo>
                      <a:pt x="917" y="118"/>
                    </a:lnTo>
                    <a:lnTo>
                      <a:pt x="889" y="148"/>
                    </a:lnTo>
                    <a:lnTo>
                      <a:pt x="860" y="148"/>
                    </a:lnTo>
                    <a:lnTo>
                      <a:pt x="829" y="118"/>
                    </a:lnTo>
                    <a:lnTo>
                      <a:pt x="829" y="88"/>
                    </a:lnTo>
                    <a:lnTo>
                      <a:pt x="799" y="88"/>
                    </a:lnTo>
                    <a:lnTo>
                      <a:pt x="771" y="58"/>
                    </a:lnTo>
                    <a:lnTo>
                      <a:pt x="415" y="58"/>
                    </a:lnTo>
                    <a:lnTo>
                      <a:pt x="385" y="29"/>
                    </a:lnTo>
                    <a:lnTo>
                      <a:pt x="355" y="29"/>
                    </a:lnTo>
                    <a:lnTo>
                      <a:pt x="325" y="0"/>
                    </a:lnTo>
                    <a:lnTo>
                      <a:pt x="296" y="29"/>
                    </a:lnTo>
                    <a:lnTo>
                      <a:pt x="207" y="29"/>
                    </a:lnTo>
                    <a:lnTo>
                      <a:pt x="207" y="58"/>
                    </a:lnTo>
                    <a:lnTo>
                      <a:pt x="178" y="58"/>
                    </a:lnTo>
                    <a:close/>
                  </a:path>
                </a:pathLst>
              </a:custGeom>
              <a:solidFill>
                <a:srgbClr val="7FC543"/>
              </a:solidFill>
              <a:ln w="9525">
                <a:noFill/>
                <a:round/>
                <a:headEnd/>
                <a:tailEnd/>
              </a:ln>
            </p:spPr>
            <p:txBody>
              <a:bodyPr/>
              <a:lstStyle/>
              <a:p>
                <a:endParaRPr lang="en-GB"/>
              </a:p>
            </p:txBody>
          </p:sp>
          <p:sp>
            <p:nvSpPr>
              <p:cNvPr id="15458" name="Freeform 98"/>
              <p:cNvSpPr>
                <a:spLocks/>
              </p:cNvSpPr>
              <p:nvPr/>
            </p:nvSpPr>
            <p:spPr bwMode="auto">
              <a:xfrm>
                <a:off x="2976" y="2771"/>
                <a:ext cx="822" cy="770"/>
              </a:xfrm>
              <a:custGeom>
                <a:avLst/>
                <a:gdLst/>
                <a:ahLst/>
                <a:cxnLst>
                  <a:cxn ang="0">
                    <a:pos x="1541" y="59"/>
                  </a:cxn>
                  <a:cxn ang="0">
                    <a:pos x="1392" y="30"/>
                  </a:cxn>
                  <a:cxn ang="0">
                    <a:pos x="1216" y="59"/>
                  </a:cxn>
                  <a:cxn ang="0">
                    <a:pos x="1037" y="177"/>
                  </a:cxn>
                  <a:cxn ang="0">
                    <a:pos x="918" y="207"/>
                  </a:cxn>
                  <a:cxn ang="0">
                    <a:pos x="830" y="237"/>
                  </a:cxn>
                  <a:cxn ang="0">
                    <a:pos x="711" y="268"/>
                  </a:cxn>
                  <a:cxn ang="0">
                    <a:pos x="623" y="414"/>
                  </a:cxn>
                  <a:cxn ang="0">
                    <a:pos x="504" y="268"/>
                  </a:cxn>
                  <a:cxn ang="0">
                    <a:pos x="325" y="386"/>
                  </a:cxn>
                  <a:cxn ang="0">
                    <a:pos x="88" y="414"/>
                  </a:cxn>
                  <a:cxn ang="0">
                    <a:pos x="149" y="593"/>
                  </a:cxn>
                  <a:cxn ang="0">
                    <a:pos x="29" y="651"/>
                  </a:cxn>
                  <a:cxn ang="0">
                    <a:pos x="118" y="769"/>
                  </a:cxn>
                  <a:cxn ang="0">
                    <a:pos x="60" y="888"/>
                  </a:cxn>
                  <a:cxn ang="0">
                    <a:pos x="297" y="1006"/>
                  </a:cxn>
                  <a:cxn ang="0">
                    <a:pos x="386" y="1066"/>
                  </a:cxn>
                  <a:cxn ang="0">
                    <a:pos x="534" y="888"/>
                  </a:cxn>
                  <a:cxn ang="0">
                    <a:pos x="771" y="947"/>
                  </a:cxn>
                  <a:cxn ang="0">
                    <a:pos x="978" y="1066"/>
                  </a:cxn>
                  <a:cxn ang="0">
                    <a:pos x="1037" y="1272"/>
                  </a:cxn>
                  <a:cxn ang="0">
                    <a:pos x="1127" y="1451"/>
                  </a:cxn>
                  <a:cxn ang="0">
                    <a:pos x="1246" y="1540"/>
                  </a:cxn>
                  <a:cxn ang="0">
                    <a:pos x="1482" y="1717"/>
                  </a:cxn>
                  <a:cxn ang="0">
                    <a:pos x="1748" y="1926"/>
                  </a:cxn>
                  <a:cxn ang="0">
                    <a:pos x="1955" y="1953"/>
                  </a:cxn>
                  <a:cxn ang="0">
                    <a:pos x="2073" y="2101"/>
                  </a:cxn>
                  <a:cxn ang="0">
                    <a:pos x="2283" y="2190"/>
                  </a:cxn>
                  <a:cxn ang="0">
                    <a:pos x="2371" y="2339"/>
                  </a:cxn>
                  <a:cxn ang="0">
                    <a:pos x="2519" y="2457"/>
                  </a:cxn>
                  <a:cxn ang="0">
                    <a:pos x="2608" y="2606"/>
                  </a:cxn>
                  <a:cxn ang="0">
                    <a:pos x="2578" y="2812"/>
                  </a:cxn>
                  <a:cxn ang="0">
                    <a:pos x="2490" y="2991"/>
                  </a:cxn>
                  <a:cxn ang="0">
                    <a:pos x="2638" y="3019"/>
                  </a:cxn>
                  <a:cxn ang="0">
                    <a:pos x="2756" y="2812"/>
                  </a:cxn>
                  <a:cxn ang="0">
                    <a:pos x="2875" y="2546"/>
                  </a:cxn>
                  <a:cxn ang="0">
                    <a:pos x="2726" y="2426"/>
                  </a:cxn>
                  <a:cxn ang="0">
                    <a:pos x="2815" y="2251"/>
                  </a:cxn>
                  <a:cxn ang="0">
                    <a:pos x="2933" y="2220"/>
                  </a:cxn>
                  <a:cxn ang="0">
                    <a:pos x="3113" y="2308"/>
                  </a:cxn>
                  <a:cxn ang="0">
                    <a:pos x="3259" y="2369"/>
                  </a:cxn>
                  <a:cxn ang="0">
                    <a:pos x="3113" y="2132"/>
                  </a:cxn>
                  <a:cxn ang="0">
                    <a:pos x="2933" y="2072"/>
                  </a:cxn>
                  <a:cxn ang="0">
                    <a:pos x="2726" y="1953"/>
                  </a:cxn>
                  <a:cxn ang="0">
                    <a:pos x="2547" y="1865"/>
                  </a:cxn>
                  <a:cxn ang="0">
                    <a:pos x="2578" y="1717"/>
                  </a:cxn>
                  <a:cxn ang="0">
                    <a:pos x="2192" y="1628"/>
                  </a:cxn>
                  <a:cxn ang="0">
                    <a:pos x="1955" y="1361"/>
                  </a:cxn>
                  <a:cxn ang="0">
                    <a:pos x="1896" y="1154"/>
                  </a:cxn>
                  <a:cxn ang="0">
                    <a:pos x="1660" y="1036"/>
                  </a:cxn>
                  <a:cxn ang="0">
                    <a:pos x="1541" y="947"/>
                  </a:cxn>
                  <a:cxn ang="0">
                    <a:pos x="1571" y="769"/>
                  </a:cxn>
                  <a:cxn ang="0">
                    <a:pos x="1511" y="622"/>
                  </a:cxn>
                  <a:cxn ang="0">
                    <a:pos x="1571" y="532"/>
                  </a:cxn>
                  <a:cxn ang="0">
                    <a:pos x="1748" y="444"/>
                  </a:cxn>
                  <a:cxn ang="0">
                    <a:pos x="1867" y="325"/>
                  </a:cxn>
                  <a:cxn ang="0">
                    <a:pos x="1867" y="207"/>
                  </a:cxn>
                  <a:cxn ang="0">
                    <a:pos x="1808" y="149"/>
                  </a:cxn>
                </a:cxnLst>
                <a:rect l="0" t="0" r="r" b="b"/>
                <a:pathLst>
                  <a:path w="3289" h="3080">
                    <a:moveTo>
                      <a:pt x="1778" y="149"/>
                    </a:moveTo>
                    <a:lnTo>
                      <a:pt x="1660" y="149"/>
                    </a:lnTo>
                    <a:lnTo>
                      <a:pt x="1630" y="118"/>
                    </a:lnTo>
                    <a:lnTo>
                      <a:pt x="1541" y="118"/>
                    </a:lnTo>
                    <a:lnTo>
                      <a:pt x="1541" y="59"/>
                    </a:lnTo>
                    <a:lnTo>
                      <a:pt x="1511" y="59"/>
                    </a:lnTo>
                    <a:lnTo>
                      <a:pt x="1482" y="30"/>
                    </a:lnTo>
                    <a:lnTo>
                      <a:pt x="1511" y="0"/>
                    </a:lnTo>
                    <a:lnTo>
                      <a:pt x="1423" y="0"/>
                    </a:lnTo>
                    <a:lnTo>
                      <a:pt x="1392" y="30"/>
                    </a:lnTo>
                    <a:lnTo>
                      <a:pt x="1304" y="30"/>
                    </a:lnTo>
                    <a:lnTo>
                      <a:pt x="1304" y="0"/>
                    </a:lnTo>
                    <a:lnTo>
                      <a:pt x="1273" y="30"/>
                    </a:lnTo>
                    <a:lnTo>
                      <a:pt x="1216" y="30"/>
                    </a:lnTo>
                    <a:lnTo>
                      <a:pt x="1216" y="59"/>
                    </a:lnTo>
                    <a:lnTo>
                      <a:pt x="1185" y="88"/>
                    </a:lnTo>
                    <a:lnTo>
                      <a:pt x="1127" y="88"/>
                    </a:lnTo>
                    <a:lnTo>
                      <a:pt x="1097" y="59"/>
                    </a:lnTo>
                    <a:lnTo>
                      <a:pt x="1037" y="59"/>
                    </a:lnTo>
                    <a:lnTo>
                      <a:pt x="1037" y="177"/>
                    </a:lnTo>
                    <a:lnTo>
                      <a:pt x="1009" y="177"/>
                    </a:lnTo>
                    <a:lnTo>
                      <a:pt x="978" y="149"/>
                    </a:lnTo>
                    <a:lnTo>
                      <a:pt x="948" y="149"/>
                    </a:lnTo>
                    <a:lnTo>
                      <a:pt x="918" y="177"/>
                    </a:lnTo>
                    <a:lnTo>
                      <a:pt x="918" y="207"/>
                    </a:lnTo>
                    <a:lnTo>
                      <a:pt x="948" y="207"/>
                    </a:lnTo>
                    <a:lnTo>
                      <a:pt x="948" y="268"/>
                    </a:lnTo>
                    <a:lnTo>
                      <a:pt x="918" y="268"/>
                    </a:lnTo>
                    <a:lnTo>
                      <a:pt x="890" y="237"/>
                    </a:lnTo>
                    <a:lnTo>
                      <a:pt x="830" y="237"/>
                    </a:lnTo>
                    <a:lnTo>
                      <a:pt x="800" y="268"/>
                    </a:lnTo>
                    <a:lnTo>
                      <a:pt x="771" y="237"/>
                    </a:lnTo>
                    <a:lnTo>
                      <a:pt x="771" y="177"/>
                    </a:lnTo>
                    <a:lnTo>
                      <a:pt x="711" y="177"/>
                    </a:lnTo>
                    <a:lnTo>
                      <a:pt x="711" y="268"/>
                    </a:lnTo>
                    <a:lnTo>
                      <a:pt x="681" y="295"/>
                    </a:lnTo>
                    <a:lnTo>
                      <a:pt x="681" y="325"/>
                    </a:lnTo>
                    <a:lnTo>
                      <a:pt x="652" y="356"/>
                    </a:lnTo>
                    <a:lnTo>
                      <a:pt x="652" y="414"/>
                    </a:lnTo>
                    <a:lnTo>
                      <a:pt x="623" y="414"/>
                    </a:lnTo>
                    <a:lnTo>
                      <a:pt x="623" y="386"/>
                    </a:lnTo>
                    <a:lnTo>
                      <a:pt x="593" y="356"/>
                    </a:lnTo>
                    <a:lnTo>
                      <a:pt x="593" y="325"/>
                    </a:lnTo>
                    <a:lnTo>
                      <a:pt x="563" y="325"/>
                    </a:lnTo>
                    <a:lnTo>
                      <a:pt x="504" y="268"/>
                    </a:lnTo>
                    <a:lnTo>
                      <a:pt x="504" y="237"/>
                    </a:lnTo>
                    <a:lnTo>
                      <a:pt x="474" y="207"/>
                    </a:lnTo>
                    <a:lnTo>
                      <a:pt x="416" y="268"/>
                    </a:lnTo>
                    <a:lnTo>
                      <a:pt x="416" y="295"/>
                    </a:lnTo>
                    <a:lnTo>
                      <a:pt x="325" y="386"/>
                    </a:lnTo>
                    <a:lnTo>
                      <a:pt x="297" y="356"/>
                    </a:lnTo>
                    <a:lnTo>
                      <a:pt x="267" y="356"/>
                    </a:lnTo>
                    <a:lnTo>
                      <a:pt x="236" y="386"/>
                    </a:lnTo>
                    <a:lnTo>
                      <a:pt x="118" y="386"/>
                    </a:lnTo>
                    <a:lnTo>
                      <a:pt x="88" y="414"/>
                    </a:lnTo>
                    <a:lnTo>
                      <a:pt x="60" y="414"/>
                    </a:lnTo>
                    <a:lnTo>
                      <a:pt x="88" y="444"/>
                    </a:lnTo>
                    <a:lnTo>
                      <a:pt x="88" y="504"/>
                    </a:lnTo>
                    <a:lnTo>
                      <a:pt x="149" y="563"/>
                    </a:lnTo>
                    <a:lnTo>
                      <a:pt x="149" y="593"/>
                    </a:lnTo>
                    <a:lnTo>
                      <a:pt x="118" y="622"/>
                    </a:lnTo>
                    <a:lnTo>
                      <a:pt x="88" y="622"/>
                    </a:lnTo>
                    <a:lnTo>
                      <a:pt x="88" y="651"/>
                    </a:lnTo>
                    <a:lnTo>
                      <a:pt x="29" y="622"/>
                    </a:lnTo>
                    <a:lnTo>
                      <a:pt x="29" y="651"/>
                    </a:lnTo>
                    <a:lnTo>
                      <a:pt x="0" y="651"/>
                    </a:lnTo>
                    <a:lnTo>
                      <a:pt x="29" y="681"/>
                    </a:lnTo>
                    <a:lnTo>
                      <a:pt x="29" y="711"/>
                    </a:lnTo>
                    <a:lnTo>
                      <a:pt x="88" y="741"/>
                    </a:lnTo>
                    <a:lnTo>
                      <a:pt x="118" y="769"/>
                    </a:lnTo>
                    <a:lnTo>
                      <a:pt x="118" y="799"/>
                    </a:lnTo>
                    <a:lnTo>
                      <a:pt x="88" y="799"/>
                    </a:lnTo>
                    <a:lnTo>
                      <a:pt x="88" y="829"/>
                    </a:lnTo>
                    <a:lnTo>
                      <a:pt x="60" y="859"/>
                    </a:lnTo>
                    <a:lnTo>
                      <a:pt x="60" y="888"/>
                    </a:lnTo>
                    <a:lnTo>
                      <a:pt x="118" y="947"/>
                    </a:lnTo>
                    <a:lnTo>
                      <a:pt x="149" y="947"/>
                    </a:lnTo>
                    <a:lnTo>
                      <a:pt x="179" y="977"/>
                    </a:lnTo>
                    <a:lnTo>
                      <a:pt x="267" y="977"/>
                    </a:lnTo>
                    <a:lnTo>
                      <a:pt x="297" y="1006"/>
                    </a:lnTo>
                    <a:lnTo>
                      <a:pt x="236" y="1066"/>
                    </a:lnTo>
                    <a:lnTo>
                      <a:pt x="236" y="1097"/>
                    </a:lnTo>
                    <a:lnTo>
                      <a:pt x="325" y="1097"/>
                    </a:lnTo>
                    <a:lnTo>
                      <a:pt x="356" y="1066"/>
                    </a:lnTo>
                    <a:lnTo>
                      <a:pt x="386" y="1066"/>
                    </a:lnTo>
                    <a:lnTo>
                      <a:pt x="443" y="1006"/>
                    </a:lnTo>
                    <a:lnTo>
                      <a:pt x="443" y="977"/>
                    </a:lnTo>
                    <a:lnTo>
                      <a:pt x="474" y="977"/>
                    </a:lnTo>
                    <a:lnTo>
                      <a:pt x="474" y="947"/>
                    </a:lnTo>
                    <a:lnTo>
                      <a:pt x="534" y="888"/>
                    </a:lnTo>
                    <a:lnTo>
                      <a:pt x="652" y="888"/>
                    </a:lnTo>
                    <a:lnTo>
                      <a:pt x="681" y="918"/>
                    </a:lnTo>
                    <a:lnTo>
                      <a:pt x="711" y="918"/>
                    </a:lnTo>
                    <a:lnTo>
                      <a:pt x="741" y="947"/>
                    </a:lnTo>
                    <a:lnTo>
                      <a:pt x="771" y="947"/>
                    </a:lnTo>
                    <a:lnTo>
                      <a:pt x="830" y="1006"/>
                    </a:lnTo>
                    <a:lnTo>
                      <a:pt x="859" y="977"/>
                    </a:lnTo>
                    <a:lnTo>
                      <a:pt x="890" y="1006"/>
                    </a:lnTo>
                    <a:lnTo>
                      <a:pt x="918" y="1006"/>
                    </a:lnTo>
                    <a:lnTo>
                      <a:pt x="978" y="1066"/>
                    </a:lnTo>
                    <a:lnTo>
                      <a:pt x="978" y="1154"/>
                    </a:lnTo>
                    <a:lnTo>
                      <a:pt x="1009" y="1185"/>
                    </a:lnTo>
                    <a:lnTo>
                      <a:pt x="1009" y="1215"/>
                    </a:lnTo>
                    <a:lnTo>
                      <a:pt x="1037" y="1243"/>
                    </a:lnTo>
                    <a:lnTo>
                      <a:pt x="1037" y="1272"/>
                    </a:lnTo>
                    <a:lnTo>
                      <a:pt x="1066" y="1303"/>
                    </a:lnTo>
                    <a:lnTo>
                      <a:pt x="1066" y="1392"/>
                    </a:lnTo>
                    <a:lnTo>
                      <a:pt x="1097" y="1361"/>
                    </a:lnTo>
                    <a:lnTo>
                      <a:pt x="1127" y="1392"/>
                    </a:lnTo>
                    <a:lnTo>
                      <a:pt x="1127" y="1451"/>
                    </a:lnTo>
                    <a:lnTo>
                      <a:pt x="1155" y="1451"/>
                    </a:lnTo>
                    <a:lnTo>
                      <a:pt x="1185" y="1479"/>
                    </a:lnTo>
                    <a:lnTo>
                      <a:pt x="1216" y="1479"/>
                    </a:lnTo>
                    <a:lnTo>
                      <a:pt x="1246" y="1510"/>
                    </a:lnTo>
                    <a:lnTo>
                      <a:pt x="1246" y="1540"/>
                    </a:lnTo>
                    <a:lnTo>
                      <a:pt x="1216" y="1570"/>
                    </a:lnTo>
                    <a:lnTo>
                      <a:pt x="1304" y="1570"/>
                    </a:lnTo>
                    <a:lnTo>
                      <a:pt x="1423" y="1688"/>
                    </a:lnTo>
                    <a:lnTo>
                      <a:pt x="1453" y="1688"/>
                    </a:lnTo>
                    <a:lnTo>
                      <a:pt x="1482" y="1717"/>
                    </a:lnTo>
                    <a:lnTo>
                      <a:pt x="1511" y="1717"/>
                    </a:lnTo>
                    <a:lnTo>
                      <a:pt x="1511" y="1747"/>
                    </a:lnTo>
                    <a:lnTo>
                      <a:pt x="1660" y="1895"/>
                    </a:lnTo>
                    <a:lnTo>
                      <a:pt x="1719" y="1895"/>
                    </a:lnTo>
                    <a:lnTo>
                      <a:pt x="1748" y="1926"/>
                    </a:lnTo>
                    <a:lnTo>
                      <a:pt x="1748" y="1953"/>
                    </a:lnTo>
                    <a:lnTo>
                      <a:pt x="1778" y="1953"/>
                    </a:lnTo>
                    <a:lnTo>
                      <a:pt x="1808" y="1926"/>
                    </a:lnTo>
                    <a:lnTo>
                      <a:pt x="1838" y="1953"/>
                    </a:lnTo>
                    <a:lnTo>
                      <a:pt x="1955" y="1953"/>
                    </a:lnTo>
                    <a:lnTo>
                      <a:pt x="1985" y="2013"/>
                    </a:lnTo>
                    <a:lnTo>
                      <a:pt x="1985" y="2044"/>
                    </a:lnTo>
                    <a:lnTo>
                      <a:pt x="2015" y="2072"/>
                    </a:lnTo>
                    <a:lnTo>
                      <a:pt x="2046" y="2072"/>
                    </a:lnTo>
                    <a:lnTo>
                      <a:pt x="2073" y="2101"/>
                    </a:lnTo>
                    <a:lnTo>
                      <a:pt x="2103" y="2101"/>
                    </a:lnTo>
                    <a:lnTo>
                      <a:pt x="2164" y="2132"/>
                    </a:lnTo>
                    <a:lnTo>
                      <a:pt x="2133" y="2162"/>
                    </a:lnTo>
                    <a:lnTo>
                      <a:pt x="2253" y="2162"/>
                    </a:lnTo>
                    <a:lnTo>
                      <a:pt x="2283" y="2190"/>
                    </a:lnTo>
                    <a:lnTo>
                      <a:pt x="2283" y="2220"/>
                    </a:lnTo>
                    <a:lnTo>
                      <a:pt x="2310" y="2251"/>
                    </a:lnTo>
                    <a:lnTo>
                      <a:pt x="2283" y="2281"/>
                    </a:lnTo>
                    <a:lnTo>
                      <a:pt x="2340" y="2339"/>
                    </a:lnTo>
                    <a:lnTo>
                      <a:pt x="2371" y="2339"/>
                    </a:lnTo>
                    <a:lnTo>
                      <a:pt x="2401" y="2369"/>
                    </a:lnTo>
                    <a:lnTo>
                      <a:pt x="2429" y="2369"/>
                    </a:lnTo>
                    <a:lnTo>
                      <a:pt x="2460" y="2339"/>
                    </a:lnTo>
                    <a:lnTo>
                      <a:pt x="2519" y="2399"/>
                    </a:lnTo>
                    <a:lnTo>
                      <a:pt x="2519" y="2457"/>
                    </a:lnTo>
                    <a:lnTo>
                      <a:pt x="2547" y="2487"/>
                    </a:lnTo>
                    <a:lnTo>
                      <a:pt x="2547" y="2517"/>
                    </a:lnTo>
                    <a:lnTo>
                      <a:pt x="2578" y="2546"/>
                    </a:lnTo>
                    <a:lnTo>
                      <a:pt x="2578" y="2576"/>
                    </a:lnTo>
                    <a:lnTo>
                      <a:pt x="2608" y="2606"/>
                    </a:lnTo>
                    <a:lnTo>
                      <a:pt x="2608" y="2694"/>
                    </a:lnTo>
                    <a:lnTo>
                      <a:pt x="2667" y="2754"/>
                    </a:lnTo>
                    <a:lnTo>
                      <a:pt x="2667" y="2782"/>
                    </a:lnTo>
                    <a:lnTo>
                      <a:pt x="2638" y="2812"/>
                    </a:lnTo>
                    <a:lnTo>
                      <a:pt x="2578" y="2812"/>
                    </a:lnTo>
                    <a:lnTo>
                      <a:pt x="2547" y="2842"/>
                    </a:lnTo>
                    <a:lnTo>
                      <a:pt x="2578" y="2873"/>
                    </a:lnTo>
                    <a:lnTo>
                      <a:pt x="2547" y="2901"/>
                    </a:lnTo>
                    <a:lnTo>
                      <a:pt x="2547" y="2931"/>
                    </a:lnTo>
                    <a:lnTo>
                      <a:pt x="2490" y="2991"/>
                    </a:lnTo>
                    <a:lnTo>
                      <a:pt x="2490" y="3049"/>
                    </a:lnTo>
                    <a:lnTo>
                      <a:pt x="2519" y="3080"/>
                    </a:lnTo>
                    <a:lnTo>
                      <a:pt x="2608" y="3080"/>
                    </a:lnTo>
                    <a:lnTo>
                      <a:pt x="2638" y="3049"/>
                    </a:lnTo>
                    <a:lnTo>
                      <a:pt x="2638" y="3019"/>
                    </a:lnTo>
                    <a:lnTo>
                      <a:pt x="2667" y="2991"/>
                    </a:lnTo>
                    <a:lnTo>
                      <a:pt x="2667" y="2960"/>
                    </a:lnTo>
                    <a:lnTo>
                      <a:pt x="2697" y="2960"/>
                    </a:lnTo>
                    <a:lnTo>
                      <a:pt x="2756" y="2901"/>
                    </a:lnTo>
                    <a:lnTo>
                      <a:pt x="2756" y="2812"/>
                    </a:lnTo>
                    <a:lnTo>
                      <a:pt x="2845" y="2724"/>
                    </a:lnTo>
                    <a:lnTo>
                      <a:pt x="2875" y="2754"/>
                    </a:lnTo>
                    <a:lnTo>
                      <a:pt x="2904" y="2724"/>
                    </a:lnTo>
                    <a:lnTo>
                      <a:pt x="2904" y="2576"/>
                    </a:lnTo>
                    <a:lnTo>
                      <a:pt x="2875" y="2546"/>
                    </a:lnTo>
                    <a:lnTo>
                      <a:pt x="2845" y="2546"/>
                    </a:lnTo>
                    <a:lnTo>
                      <a:pt x="2815" y="2517"/>
                    </a:lnTo>
                    <a:lnTo>
                      <a:pt x="2756" y="2517"/>
                    </a:lnTo>
                    <a:lnTo>
                      <a:pt x="2726" y="2487"/>
                    </a:lnTo>
                    <a:lnTo>
                      <a:pt x="2726" y="2426"/>
                    </a:lnTo>
                    <a:lnTo>
                      <a:pt x="2756" y="2399"/>
                    </a:lnTo>
                    <a:lnTo>
                      <a:pt x="2756" y="2339"/>
                    </a:lnTo>
                    <a:lnTo>
                      <a:pt x="2785" y="2308"/>
                    </a:lnTo>
                    <a:lnTo>
                      <a:pt x="2785" y="2281"/>
                    </a:lnTo>
                    <a:lnTo>
                      <a:pt x="2815" y="2251"/>
                    </a:lnTo>
                    <a:lnTo>
                      <a:pt x="2815" y="2220"/>
                    </a:lnTo>
                    <a:lnTo>
                      <a:pt x="2845" y="2220"/>
                    </a:lnTo>
                    <a:lnTo>
                      <a:pt x="2875" y="2190"/>
                    </a:lnTo>
                    <a:lnTo>
                      <a:pt x="2904" y="2220"/>
                    </a:lnTo>
                    <a:lnTo>
                      <a:pt x="2933" y="2220"/>
                    </a:lnTo>
                    <a:lnTo>
                      <a:pt x="2933" y="2251"/>
                    </a:lnTo>
                    <a:lnTo>
                      <a:pt x="2963" y="2251"/>
                    </a:lnTo>
                    <a:lnTo>
                      <a:pt x="2993" y="2281"/>
                    </a:lnTo>
                    <a:lnTo>
                      <a:pt x="3113" y="2281"/>
                    </a:lnTo>
                    <a:lnTo>
                      <a:pt x="3113" y="2308"/>
                    </a:lnTo>
                    <a:lnTo>
                      <a:pt x="3140" y="2339"/>
                    </a:lnTo>
                    <a:lnTo>
                      <a:pt x="3140" y="2369"/>
                    </a:lnTo>
                    <a:lnTo>
                      <a:pt x="3201" y="2426"/>
                    </a:lnTo>
                    <a:lnTo>
                      <a:pt x="3259" y="2426"/>
                    </a:lnTo>
                    <a:lnTo>
                      <a:pt x="3259" y="2369"/>
                    </a:lnTo>
                    <a:lnTo>
                      <a:pt x="3289" y="2308"/>
                    </a:lnTo>
                    <a:lnTo>
                      <a:pt x="3259" y="2281"/>
                    </a:lnTo>
                    <a:lnTo>
                      <a:pt x="3231" y="2281"/>
                    </a:lnTo>
                    <a:lnTo>
                      <a:pt x="3113" y="2162"/>
                    </a:lnTo>
                    <a:lnTo>
                      <a:pt x="3113" y="2132"/>
                    </a:lnTo>
                    <a:lnTo>
                      <a:pt x="3052" y="2132"/>
                    </a:lnTo>
                    <a:lnTo>
                      <a:pt x="3022" y="2101"/>
                    </a:lnTo>
                    <a:lnTo>
                      <a:pt x="2993" y="2101"/>
                    </a:lnTo>
                    <a:lnTo>
                      <a:pt x="2963" y="2072"/>
                    </a:lnTo>
                    <a:lnTo>
                      <a:pt x="2933" y="2072"/>
                    </a:lnTo>
                    <a:lnTo>
                      <a:pt x="2875" y="2013"/>
                    </a:lnTo>
                    <a:lnTo>
                      <a:pt x="2845" y="2013"/>
                    </a:lnTo>
                    <a:lnTo>
                      <a:pt x="2815" y="1983"/>
                    </a:lnTo>
                    <a:lnTo>
                      <a:pt x="2785" y="1983"/>
                    </a:lnTo>
                    <a:lnTo>
                      <a:pt x="2726" y="1953"/>
                    </a:lnTo>
                    <a:lnTo>
                      <a:pt x="2697" y="1953"/>
                    </a:lnTo>
                    <a:lnTo>
                      <a:pt x="2638" y="1926"/>
                    </a:lnTo>
                    <a:lnTo>
                      <a:pt x="2608" y="1895"/>
                    </a:lnTo>
                    <a:lnTo>
                      <a:pt x="2578" y="1895"/>
                    </a:lnTo>
                    <a:lnTo>
                      <a:pt x="2547" y="1865"/>
                    </a:lnTo>
                    <a:lnTo>
                      <a:pt x="2547" y="1806"/>
                    </a:lnTo>
                    <a:lnTo>
                      <a:pt x="2578" y="1806"/>
                    </a:lnTo>
                    <a:lnTo>
                      <a:pt x="2608" y="1776"/>
                    </a:lnTo>
                    <a:lnTo>
                      <a:pt x="2608" y="1747"/>
                    </a:lnTo>
                    <a:lnTo>
                      <a:pt x="2578" y="1717"/>
                    </a:lnTo>
                    <a:lnTo>
                      <a:pt x="2310" y="1717"/>
                    </a:lnTo>
                    <a:lnTo>
                      <a:pt x="2283" y="1688"/>
                    </a:lnTo>
                    <a:lnTo>
                      <a:pt x="2222" y="1688"/>
                    </a:lnTo>
                    <a:lnTo>
                      <a:pt x="2222" y="1658"/>
                    </a:lnTo>
                    <a:lnTo>
                      <a:pt x="2192" y="1628"/>
                    </a:lnTo>
                    <a:lnTo>
                      <a:pt x="2164" y="1628"/>
                    </a:lnTo>
                    <a:lnTo>
                      <a:pt x="2015" y="1479"/>
                    </a:lnTo>
                    <a:lnTo>
                      <a:pt x="1985" y="1422"/>
                    </a:lnTo>
                    <a:lnTo>
                      <a:pt x="1985" y="1392"/>
                    </a:lnTo>
                    <a:lnTo>
                      <a:pt x="1955" y="1361"/>
                    </a:lnTo>
                    <a:lnTo>
                      <a:pt x="1955" y="1303"/>
                    </a:lnTo>
                    <a:lnTo>
                      <a:pt x="1926" y="1272"/>
                    </a:lnTo>
                    <a:lnTo>
                      <a:pt x="1926" y="1215"/>
                    </a:lnTo>
                    <a:lnTo>
                      <a:pt x="1896" y="1185"/>
                    </a:lnTo>
                    <a:lnTo>
                      <a:pt x="1896" y="1154"/>
                    </a:lnTo>
                    <a:lnTo>
                      <a:pt x="1838" y="1154"/>
                    </a:lnTo>
                    <a:lnTo>
                      <a:pt x="1778" y="1097"/>
                    </a:lnTo>
                    <a:lnTo>
                      <a:pt x="1748" y="1097"/>
                    </a:lnTo>
                    <a:lnTo>
                      <a:pt x="1719" y="1066"/>
                    </a:lnTo>
                    <a:lnTo>
                      <a:pt x="1660" y="1036"/>
                    </a:lnTo>
                    <a:lnTo>
                      <a:pt x="1630" y="1036"/>
                    </a:lnTo>
                    <a:lnTo>
                      <a:pt x="1601" y="1006"/>
                    </a:lnTo>
                    <a:lnTo>
                      <a:pt x="1601" y="977"/>
                    </a:lnTo>
                    <a:lnTo>
                      <a:pt x="1571" y="947"/>
                    </a:lnTo>
                    <a:lnTo>
                      <a:pt x="1541" y="947"/>
                    </a:lnTo>
                    <a:lnTo>
                      <a:pt x="1541" y="799"/>
                    </a:lnTo>
                    <a:lnTo>
                      <a:pt x="1511" y="799"/>
                    </a:lnTo>
                    <a:lnTo>
                      <a:pt x="1511" y="769"/>
                    </a:lnTo>
                    <a:lnTo>
                      <a:pt x="1541" y="741"/>
                    </a:lnTo>
                    <a:lnTo>
                      <a:pt x="1571" y="769"/>
                    </a:lnTo>
                    <a:lnTo>
                      <a:pt x="1571" y="741"/>
                    </a:lnTo>
                    <a:lnTo>
                      <a:pt x="1601" y="711"/>
                    </a:lnTo>
                    <a:lnTo>
                      <a:pt x="1541" y="651"/>
                    </a:lnTo>
                    <a:lnTo>
                      <a:pt x="1541" y="622"/>
                    </a:lnTo>
                    <a:lnTo>
                      <a:pt x="1511" y="622"/>
                    </a:lnTo>
                    <a:lnTo>
                      <a:pt x="1511" y="532"/>
                    </a:lnTo>
                    <a:lnTo>
                      <a:pt x="1541" y="532"/>
                    </a:lnTo>
                    <a:lnTo>
                      <a:pt x="1571" y="504"/>
                    </a:lnTo>
                    <a:lnTo>
                      <a:pt x="1601" y="504"/>
                    </a:lnTo>
                    <a:lnTo>
                      <a:pt x="1571" y="532"/>
                    </a:lnTo>
                    <a:lnTo>
                      <a:pt x="1601" y="532"/>
                    </a:lnTo>
                    <a:lnTo>
                      <a:pt x="1660" y="504"/>
                    </a:lnTo>
                    <a:lnTo>
                      <a:pt x="1689" y="474"/>
                    </a:lnTo>
                    <a:lnTo>
                      <a:pt x="1748" y="474"/>
                    </a:lnTo>
                    <a:lnTo>
                      <a:pt x="1748" y="444"/>
                    </a:lnTo>
                    <a:lnTo>
                      <a:pt x="1838" y="444"/>
                    </a:lnTo>
                    <a:lnTo>
                      <a:pt x="1867" y="414"/>
                    </a:lnTo>
                    <a:lnTo>
                      <a:pt x="1896" y="386"/>
                    </a:lnTo>
                    <a:lnTo>
                      <a:pt x="1867" y="356"/>
                    </a:lnTo>
                    <a:lnTo>
                      <a:pt x="1867" y="325"/>
                    </a:lnTo>
                    <a:lnTo>
                      <a:pt x="1896" y="295"/>
                    </a:lnTo>
                    <a:lnTo>
                      <a:pt x="1867" y="268"/>
                    </a:lnTo>
                    <a:lnTo>
                      <a:pt x="1838" y="268"/>
                    </a:lnTo>
                    <a:lnTo>
                      <a:pt x="1838" y="237"/>
                    </a:lnTo>
                    <a:lnTo>
                      <a:pt x="1867" y="207"/>
                    </a:lnTo>
                    <a:lnTo>
                      <a:pt x="1896" y="207"/>
                    </a:lnTo>
                    <a:lnTo>
                      <a:pt x="1896" y="177"/>
                    </a:lnTo>
                    <a:lnTo>
                      <a:pt x="1867" y="177"/>
                    </a:lnTo>
                    <a:lnTo>
                      <a:pt x="1838" y="149"/>
                    </a:lnTo>
                    <a:lnTo>
                      <a:pt x="1808" y="149"/>
                    </a:lnTo>
                    <a:lnTo>
                      <a:pt x="1808" y="177"/>
                    </a:lnTo>
                    <a:lnTo>
                      <a:pt x="1778" y="149"/>
                    </a:lnTo>
                    <a:close/>
                  </a:path>
                </a:pathLst>
              </a:custGeom>
              <a:solidFill>
                <a:srgbClr val="FFFF7F"/>
              </a:solidFill>
              <a:ln w="9525">
                <a:noFill/>
                <a:round/>
                <a:headEnd/>
                <a:tailEnd/>
              </a:ln>
            </p:spPr>
            <p:txBody>
              <a:bodyPr/>
              <a:lstStyle/>
              <a:p>
                <a:endParaRPr lang="en-GB"/>
              </a:p>
            </p:txBody>
          </p:sp>
          <p:sp>
            <p:nvSpPr>
              <p:cNvPr id="15459" name="Freeform 99"/>
              <p:cNvSpPr>
                <a:spLocks/>
              </p:cNvSpPr>
              <p:nvPr/>
            </p:nvSpPr>
            <p:spPr bwMode="auto">
              <a:xfrm>
                <a:off x="3442" y="2874"/>
                <a:ext cx="23" cy="23"/>
              </a:xfrm>
              <a:custGeom>
                <a:avLst/>
                <a:gdLst/>
                <a:ahLst/>
                <a:cxnLst>
                  <a:cxn ang="0">
                    <a:pos x="88" y="30"/>
                  </a:cxn>
                  <a:cxn ang="0">
                    <a:pos x="59" y="0"/>
                  </a:cxn>
                  <a:cxn ang="0">
                    <a:pos x="0" y="0"/>
                  </a:cxn>
                  <a:cxn ang="0">
                    <a:pos x="29" y="30"/>
                  </a:cxn>
                  <a:cxn ang="0">
                    <a:pos x="59" y="30"/>
                  </a:cxn>
                  <a:cxn ang="0">
                    <a:pos x="59" y="90"/>
                  </a:cxn>
                  <a:cxn ang="0">
                    <a:pos x="88" y="60"/>
                  </a:cxn>
                  <a:cxn ang="0">
                    <a:pos x="88" y="30"/>
                  </a:cxn>
                </a:cxnLst>
                <a:rect l="0" t="0" r="r" b="b"/>
                <a:pathLst>
                  <a:path w="88" h="90">
                    <a:moveTo>
                      <a:pt x="88" y="30"/>
                    </a:moveTo>
                    <a:lnTo>
                      <a:pt x="59" y="0"/>
                    </a:lnTo>
                    <a:lnTo>
                      <a:pt x="0" y="0"/>
                    </a:lnTo>
                    <a:lnTo>
                      <a:pt x="29" y="30"/>
                    </a:lnTo>
                    <a:lnTo>
                      <a:pt x="59" y="30"/>
                    </a:lnTo>
                    <a:lnTo>
                      <a:pt x="59" y="90"/>
                    </a:lnTo>
                    <a:lnTo>
                      <a:pt x="88" y="60"/>
                    </a:lnTo>
                    <a:lnTo>
                      <a:pt x="88" y="30"/>
                    </a:lnTo>
                    <a:close/>
                  </a:path>
                </a:pathLst>
              </a:custGeom>
              <a:solidFill>
                <a:srgbClr val="FFFF7F"/>
              </a:solidFill>
              <a:ln w="9525">
                <a:noFill/>
                <a:round/>
                <a:headEnd/>
                <a:tailEnd/>
              </a:ln>
            </p:spPr>
            <p:txBody>
              <a:bodyPr/>
              <a:lstStyle/>
              <a:p>
                <a:endParaRPr lang="en-GB"/>
              </a:p>
            </p:txBody>
          </p:sp>
          <p:sp>
            <p:nvSpPr>
              <p:cNvPr id="15460" name="Freeform 100"/>
              <p:cNvSpPr>
                <a:spLocks/>
              </p:cNvSpPr>
              <p:nvPr/>
            </p:nvSpPr>
            <p:spPr bwMode="auto">
              <a:xfrm>
                <a:off x="3843" y="3141"/>
                <a:ext cx="125" cy="252"/>
              </a:xfrm>
              <a:custGeom>
                <a:avLst/>
                <a:gdLst/>
                <a:ahLst/>
                <a:cxnLst>
                  <a:cxn ang="0">
                    <a:pos x="177" y="31"/>
                  </a:cxn>
                  <a:cxn ang="0">
                    <a:pos x="88" y="0"/>
                  </a:cxn>
                  <a:cxn ang="0">
                    <a:pos x="28" y="91"/>
                  </a:cxn>
                  <a:cxn ang="0">
                    <a:pos x="0" y="179"/>
                  </a:cxn>
                  <a:cxn ang="0">
                    <a:pos x="28" y="268"/>
                  </a:cxn>
                  <a:cxn ang="0">
                    <a:pos x="88" y="297"/>
                  </a:cxn>
                  <a:cxn ang="0">
                    <a:pos x="59" y="386"/>
                  </a:cxn>
                  <a:cxn ang="0">
                    <a:pos x="88" y="474"/>
                  </a:cxn>
                  <a:cxn ang="0">
                    <a:pos x="59" y="565"/>
                  </a:cxn>
                  <a:cxn ang="0">
                    <a:pos x="59" y="593"/>
                  </a:cxn>
                  <a:cxn ang="0">
                    <a:pos x="28" y="653"/>
                  </a:cxn>
                  <a:cxn ang="0">
                    <a:pos x="59" y="711"/>
                  </a:cxn>
                  <a:cxn ang="0">
                    <a:pos x="88" y="741"/>
                  </a:cxn>
                  <a:cxn ang="0">
                    <a:pos x="59" y="802"/>
                  </a:cxn>
                  <a:cxn ang="0">
                    <a:pos x="147" y="860"/>
                  </a:cxn>
                  <a:cxn ang="0">
                    <a:pos x="207" y="890"/>
                  </a:cxn>
                  <a:cxn ang="0">
                    <a:pos x="237" y="947"/>
                  </a:cxn>
                  <a:cxn ang="0">
                    <a:pos x="266" y="1008"/>
                  </a:cxn>
                  <a:cxn ang="0">
                    <a:pos x="325" y="978"/>
                  </a:cxn>
                  <a:cxn ang="0">
                    <a:pos x="355" y="860"/>
                  </a:cxn>
                  <a:cxn ang="0">
                    <a:pos x="384" y="860"/>
                  </a:cxn>
                  <a:cxn ang="0">
                    <a:pos x="414" y="802"/>
                  </a:cxn>
                  <a:cxn ang="0">
                    <a:pos x="444" y="741"/>
                  </a:cxn>
                  <a:cxn ang="0">
                    <a:pos x="502" y="711"/>
                  </a:cxn>
                  <a:cxn ang="0">
                    <a:pos x="474" y="622"/>
                  </a:cxn>
                  <a:cxn ang="0">
                    <a:pos x="474" y="593"/>
                  </a:cxn>
                  <a:cxn ang="0">
                    <a:pos x="414" y="534"/>
                  </a:cxn>
                  <a:cxn ang="0">
                    <a:pos x="355" y="504"/>
                  </a:cxn>
                  <a:cxn ang="0">
                    <a:pos x="325" y="356"/>
                  </a:cxn>
                  <a:cxn ang="0">
                    <a:pos x="355" y="297"/>
                  </a:cxn>
                  <a:cxn ang="0">
                    <a:pos x="384" y="238"/>
                  </a:cxn>
                  <a:cxn ang="0">
                    <a:pos x="355" y="179"/>
                  </a:cxn>
                  <a:cxn ang="0">
                    <a:pos x="325" y="119"/>
                  </a:cxn>
                  <a:cxn ang="0">
                    <a:pos x="266" y="91"/>
                  </a:cxn>
                </a:cxnLst>
                <a:rect l="0" t="0" r="r" b="b"/>
                <a:pathLst>
                  <a:path w="502" h="1008">
                    <a:moveTo>
                      <a:pt x="207" y="31"/>
                    </a:moveTo>
                    <a:lnTo>
                      <a:pt x="177" y="31"/>
                    </a:lnTo>
                    <a:lnTo>
                      <a:pt x="147" y="61"/>
                    </a:lnTo>
                    <a:lnTo>
                      <a:pt x="88" y="0"/>
                    </a:lnTo>
                    <a:lnTo>
                      <a:pt x="88" y="31"/>
                    </a:lnTo>
                    <a:lnTo>
                      <a:pt x="28" y="91"/>
                    </a:lnTo>
                    <a:lnTo>
                      <a:pt x="28" y="149"/>
                    </a:lnTo>
                    <a:lnTo>
                      <a:pt x="0" y="179"/>
                    </a:lnTo>
                    <a:lnTo>
                      <a:pt x="28" y="179"/>
                    </a:lnTo>
                    <a:lnTo>
                      <a:pt x="28" y="268"/>
                    </a:lnTo>
                    <a:lnTo>
                      <a:pt x="59" y="268"/>
                    </a:lnTo>
                    <a:lnTo>
                      <a:pt x="88" y="297"/>
                    </a:lnTo>
                    <a:lnTo>
                      <a:pt x="88" y="356"/>
                    </a:lnTo>
                    <a:lnTo>
                      <a:pt x="59" y="386"/>
                    </a:lnTo>
                    <a:lnTo>
                      <a:pt x="59" y="447"/>
                    </a:lnTo>
                    <a:lnTo>
                      <a:pt x="88" y="474"/>
                    </a:lnTo>
                    <a:lnTo>
                      <a:pt x="59" y="504"/>
                    </a:lnTo>
                    <a:lnTo>
                      <a:pt x="59" y="565"/>
                    </a:lnTo>
                    <a:lnTo>
                      <a:pt x="88" y="565"/>
                    </a:lnTo>
                    <a:lnTo>
                      <a:pt x="59" y="593"/>
                    </a:lnTo>
                    <a:lnTo>
                      <a:pt x="59" y="622"/>
                    </a:lnTo>
                    <a:lnTo>
                      <a:pt x="28" y="653"/>
                    </a:lnTo>
                    <a:lnTo>
                      <a:pt x="28" y="711"/>
                    </a:lnTo>
                    <a:lnTo>
                      <a:pt x="59" y="711"/>
                    </a:lnTo>
                    <a:lnTo>
                      <a:pt x="59" y="741"/>
                    </a:lnTo>
                    <a:lnTo>
                      <a:pt x="88" y="741"/>
                    </a:lnTo>
                    <a:lnTo>
                      <a:pt x="59" y="772"/>
                    </a:lnTo>
                    <a:lnTo>
                      <a:pt x="59" y="802"/>
                    </a:lnTo>
                    <a:lnTo>
                      <a:pt x="118" y="860"/>
                    </a:lnTo>
                    <a:lnTo>
                      <a:pt x="147" y="860"/>
                    </a:lnTo>
                    <a:lnTo>
                      <a:pt x="177" y="890"/>
                    </a:lnTo>
                    <a:lnTo>
                      <a:pt x="207" y="890"/>
                    </a:lnTo>
                    <a:lnTo>
                      <a:pt x="207" y="920"/>
                    </a:lnTo>
                    <a:lnTo>
                      <a:pt x="237" y="947"/>
                    </a:lnTo>
                    <a:lnTo>
                      <a:pt x="237" y="1008"/>
                    </a:lnTo>
                    <a:lnTo>
                      <a:pt x="266" y="1008"/>
                    </a:lnTo>
                    <a:lnTo>
                      <a:pt x="295" y="1008"/>
                    </a:lnTo>
                    <a:lnTo>
                      <a:pt x="325" y="978"/>
                    </a:lnTo>
                    <a:lnTo>
                      <a:pt x="325" y="890"/>
                    </a:lnTo>
                    <a:lnTo>
                      <a:pt x="355" y="860"/>
                    </a:lnTo>
                    <a:lnTo>
                      <a:pt x="384" y="890"/>
                    </a:lnTo>
                    <a:lnTo>
                      <a:pt x="384" y="860"/>
                    </a:lnTo>
                    <a:lnTo>
                      <a:pt x="414" y="860"/>
                    </a:lnTo>
                    <a:lnTo>
                      <a:pt x="414" y="802"/>
                    </a:lnTo>
                    <a:lnTo>
                      <a:pt x="444" y="772"/>
                    </a:lnTo>
                    <a:lnTo>
                      <a:pt x="444" y="741"/>
                    </a:lnTo>
                    <a:lnTo>
                      <a:pt x="474" y="741"/>
                    </a:lnTo>
                    <a:lnTo>
                      <a:pt x="502" y="711"/>
                    </a:lnTo>
                    <a:lnTo>
                      <a:pt x="502" y="653"/>
                    </a:lnTo>
                    <a:lnTo>
                      <a:pt x="474" y="622"/>
                    </a:lnTo>
                    <a:lnTo>
                      <a:pt x="502" y="622"/>
                    </a:lnTo>
                    <a:lnTo>
                      <a:pt x="474" y="593"/>
                    </a:lnTo>
                    <a:lnTo>
                      <a:pt x="414" y="593"/>
                    </a:lnTo>
                    <a:lnTo>
                      <a:pt x="414" y="534"/>
                    </a:lnTo>
                    <a:lnTo>
                      <a:pt x="384" y="534"/>
                    </a:lnTo>
                    <a:lnTo>
                      <a:pt x="355" y="504"/>
                    </a:lnTo>
                    <a:lnTo>
                      <a:pt x="355" y="386"/>
                    </a:lnTo>
                    <a:lnTo>
                      <a:pt x="325" y="356"/>
                    </a:lnTo>
                    <a:lnTo>
                      <a:pt x="355" y="356"/>
                    </a:lnTo>
                    <a:lnTo>
                      <a:pt x="355" y="297"/>
                    </a:lnTo>
                    <a:lnTo>
                      <a:pt x="355" y="268"/>
                    </a:lnTo>
                    <a:lnTo>
                      <a:pt x="384" y="238"/>
                    </a:lnTo>
                    <a:lnTo>
                      <a:pt x="355" y="209"/>
                    </a:lnTo>
                    <a:lnTo>
                      <a:pt x="355" y="179"/>
                    </a:lnTo>
                    <a:lnTo>
                      <a:pt x="325" y="149"/>
                    </a:lnTo>
                    <a:lnTo>
                      <a:pt x="325" y="119"/>
                    </a:lnTo>
                    <a:lnTo>
                      <a:pt x="266" y="119"/>
                    </a:lnTo>
                    <a:lnTo>
                      <a:pt x="266" y="91"/>
                    </a:lnTo>
                    <a:lnTo>
                      <a:pt x="207" y="31"/>
                    </a:lnTo>
                    <a:close/>
                  </a:path>
                </a:pathLst>
              </a:custGeom>
              <a:solidFill>
                <a:srgbClr val="4CB47E"/>
              </a:solidFill>
              <a:ln w="9525">
                <a:noFill/>
                <a:round/>
                <a:headEnd/>
                <a:tailEnd/>
              </a:ln>
            </p:spPr>
            <p:txBody>
              <a:bodyPr/>
              <a:lstStyle/>
              <a:p>
                <a:endParaRPr lang="en-GB"/>
              </a:p>
            </p:txBody>
          </p:sp>
          <p:sp>
            <p:nvSpPr>
              <p:cNvPr id="15461" name="Freeform 101"/>
              <p:cNvSpPr>
                <a:spLocks/>
              </p:cNvSpPr>
              <p:nvPr/>
            </p:nvSpPr>
            <p:spPr bwMode="auto">
              <a:xfrm>
                <a:off x="3768" y="3141"/>
                <a:ext cx="16" cy="15"/>
              </a:xfrm>
              <a:custGeom>
                <a:avLst/>
                <a:gdLst/>
                <a:ahLst/>
                <a:cxnLst>
                  <a:cxn ang="0">
                    <a:pos x="61" y="61"/>
                  </a:cxn>
                  <a:cxn ang="0">
                    <a:pos x="61" y="31"/>
                  </a:cxn>
                  <a:cxn ang="0">
                    <a:pos x="31" y="0"/>
                  </a:cxn>
                  <a:cxn ang="0">
                    <a:pos x="0" y="0"/>
                  </a:cxn>
                  <a:cxn ang="0">
                    <a:pos x="61" y="61"/>
                  </a:cxn>
                </a:cxnLst>
                <a:rect l="0" t="0" r="r" b="b"/>
                <a:pathLst>
                  <a:path w="61" h="61">
                    <a:moveTo>
                      <a:pt x="61" y="61"/>
                    </a:moveTo>
                    <a:lnTo>
                      <a:pt x="61" y="31"/>
                    </a:lnTo>
                    <a:lnTo>
                      <a:pt x="31" y="0"/>
                    </a:lnTo>
                    <a:lnTo>
                      <a:pt x="0" y="0"/>
                    </a:lnTo>
                    <a:lnTo>
                      <a:pt x="61" y="61"/>
                    </a:lnTo>
                    <a:close/>
                  </a:path>
                </a:pathLst>
              </a:custGeom>
              <a:solidFill>
                <a:srgbClr val="CCE83A"/>
              </a:solidFill>
              <a:ln w="9525">
                <a:noFill/>
                <a:round/>
                <a:headEnd/>
                <a:tailEnd/>
              </a:ln>
            </p:spPr>
            <p:txBody>
              <a:bodyPr/>
              <a:lstStyle/>
              <a:p>
                <a:endParaRPr lang="en-GB"/>
              </a:p>
            </p:txBody>
          </p:sp>
          <p:sp>
            <p:nvSpPr>
              <p:cNvPr id="15462" name="Rectangle 102"/>
              <p:cNvSpPr>
                <a:spLocks noChangeArrowheads="1"/>
              </p:cNvSpPr>
              <p:nvPr/>
            </p:nvSpPr>
            <p:spPr bwMode="auto">
              <a:xfrm>
                <a:off x="3731" y="3119"/>
                <a:ext cx="8" cy="7"/>
              </a:xfrm>
              <a:prstGeom prst="rect">
                <a:avLst/>
              </a:prstGeom>
              <a:solidFill>
                <a:srgbClr val="CCE83A"/>
              </a:solidFill>
              <a:ln w="9525">
                <a:noFill/>
                <a:miter lim="800000"/>
                <a:headEnd/>
                <a:tailEnd/>
              </a:ln>
            </p:spPr>
            <p:txBody>
              <a:bodyPr/>
              <a:lstStyle/>
              <a:p>
                <a:endParaRPr lang="en-GB"/>
              </a:p>
            </p:txBody>
          </p:sp>
          <p:sp>
            <p:nvSpPr>
              <p:cNvPr id="15463" name="Freeform 103"/>
              <p:cNvSpPr>
                <a:spLocks/>
              </p:cNvSpPr>
              <p:nvPr/>
            </p:nvSpPr>
            <p:spPr bwMode="auto">
              <a:xfrm>
                <a:off x="3754" y="3134"/>
                <a:ext cx="14" cy="7"/>
              </a:xfrm>
              <a:custGeom>
                <a:avLst/>
                <a:gdLst/>
                <a:ahLst/>
                <a:cxnLst>
                  <a:cxn ang="0">
                    <a:pos x="27" y="0"/>
                  </a:cxn>
                  <a:cxn ang="0">
                    <a:pos x="0" y="0"/>
                  </a:cxn>
                  <a:cxn ang="0">
                    <a:pos x="27" y="28"/>
                  </a:cxn>
                  <a:cxn ang="0">
                    <a:pos x="57" y="28"/>
                  </a:cxn>
                  <a:cxn ang="0">
                    <a:pos x="27" y="0"/>
                  </a:cxn>
                </a:cxnLst>
                <a:rect l="0" t="0" r="r" b="b"/>
                <a:pathLst>
                  <a:path w="57" h="28">
                    <a:moveTo>
                      <a:pt x="27" y="0"/>
                    </a:moveTo>
                    <a:lnTo>
                      <a:pt x="0" y="0"/>
                    </a:lnTo>
                    <a:lnTo>
                      <a:pt x="27" y="28"/>
                    </a:lnTo>
                    <a:lnTo>
                      <a:pt x="57" y="28"/>
                    </a:lnTo>
                    <a:lnTo>
                      <a:pt x="27" y="0"/>
                    </a:lnTo>
                    <a:close/>
                  </a:path>
                </a:pathLst>
              </a:custGeom>
              <a:solidFill>
                <a:srgbClr val="CCE83A"/>
              </a:solidFill>
              <a:ln w="9525">
                <a:noFill/>
                <a:round/>
                <a:headEnd/>
                <a:tailEnd/>
              </a:ln>
            </p:spPr>
            <p:txBody>
              <a:bodyPr/>
              <a:lstStyle/>
              <a:p>
                <a:endParaRPr lang="en-GB"/>
              </a:p>
            </p:txBody>
          </p:sp>
          <p:sp>
            <p:nvSpPr>
              <p:cNvPr id="15464" name="Freeform 104"/>
              <p:cNvSpPr>
                <a:spLocks/>
              </p:cNvSpPr>
              <p:nvPr/>
            </p:nvSpPr>
            <p:spPr bwMode="auto">
              <a:xfrm>
                <a:off x="3739" y="3126"/>
                <a:ext cx="15" cy="8"/>
              </a:xfrm>
              <a:custGeom>
                <a:avLst/>
                <a:gdLst/>
                <a:ahLst/>
                <a:cxnLst>
                  <a:cxn ang="0">
                    <a:pos x="30" y="29"/>
                  </a:cxn>
                  <a:cxn ang="0">
                    <a:pos x="61" y="29"/>
                  </a:cxn>
                  <a:cxn ang="0">
                    <a:pos x="30" y="0"/>
                  </a:cxn>
                  <a:cxn ang="0">
                    <a:pos x="0" y="0"/>
                  </a:cxn>
                  <a:cxn ang="0">
                    <a:pos x="30" y="29"/>
                  </a:cxn>
                </a:cxnLst>
                <a:rect l="0" t="0" r="r" b="b"/>
                <a:pathLst>
                  <a:path w="61" h="29">
                    <a:moveTo>
                      <a:pt x="30" y="29"/>
                    </a:moveTo>
                    <a:lnTo>
                      <a:pt x="61" y="29"/>
                    </a:lnTo>
                    <a:lnTo>
                      <a:pt x="30" y="0"/>
                    </a:lnTo>
                    <a:lnTo>
                      <a:pt x="0" y="0"/>
                    </a:lnTo>
                    <a:lnTo>
                      <a:pt x="30" y="29"/>
                    </a:lnTo>
                    <a:close/>
                  </a:path>
                </a:pathLst>
              </a:custGeom>
              <a:solidFill>
                <a:srgbClr val="CCE83A"/>
              </a:solidFill>
              <a:ln w="9525">
                <a:noFill/>
                <a:round/>
                <a:headEnd/>
                <a:tailEnd/>
              </a:ln>
            </p:spPr>
            <p:txBody>
              <a:bodyPr/>
              <a:lstStyle/>
              <a:p>
                <a:endParaRPr lang="en-GB"/>
              </a:p>
            </p:txBody>
          </p:sp>
          <p:sp>
            <p:nvSpPr>
              <p:cNvPr id="15465" name="Freeform 105"/>
              <p:cNvSpPr>
                <a:spLocks/>
              </p:cNvSpPr>
              <p:nvPr/>
            </p:nvSpPr>
            <p:spPr bwMode="auto">
              <a:xfrm>
                <a:off x="2931" y="2712"/>
                <a:ext cx="304" cy="162"/>
              </a:xfrm>
              <a:custGeom>
                <a:avLst/>
                <a:gdLst/>
                <a:ahLst/>
                <a:cxnLst>
                  <a:cxn ang="0">
                    <a:pos x="712" y="59"/>
                  </a:cxn>
                  <a:cxn ang="0">
                    <a:pos x="414" y="89"/>
                  </a:cxn>
                  <a:cxn ang="0">
                    <a:pos x="357" y="119"/>
                  </a:cxn>
                  <a:cxn ang="0">
                    <a:pos x="296" y="89"/>
                  </a:cxn>
                  <a:cxn ang="0">
                    <a:pos x="266" y="149"/>
                  </a:cxn>
                  <a:cxn ang="0">
                    <a:pos x="148" y="296"/>
                  </a:cxn>
                  <a:cxn ang="0">
                    <a:pos x="29" y="444"/>
                  </a:cxn>
                  <a:cxn ang="0">
                    <a:pos x="59" y="474"/>
                  </a:cxn>
                  <a:cxn ang="0">
                    <a:pos x="59" y="532"/>
                  </a:cxn>
                  <a:cxn ang="0">
                    <a:pos x="89" y="474"/>
                  </a:cxn>
                  <a:cxn ang="0">
                    <a:pos x="238" y="444"/>
                  </a:cxn>
                  <a:cxn ang="0">
                    <a:pos x="266" y="562"/>
                  </a:cxn>
                  <a:cxn ang="0">
                    <a:pos x="296" y="623"/>
                  </a:cxn>
                  <a:cxn ang="0">
                    <a:pos x="445" y="593"/>
                  </a:cxn>
                  <a:cxn ang="0">
                    <a:pos x="503" y="623"/>
                  </a:cxn>
                  <a:cxn ang="0">
                    <a:pos x="594" y="505"/>
                  </a:cxn>
                  <a:cxn ang="0">
                    <a:pos x="682" y="474"/>
                  </a:cxn>
                  <a:cxn ang="0">
                    <a:pos x="741" y="562"/>
                  </a:cxn>
                  <a:cxn ang="0">
                    <a:pos x="771" y="593"/>
                  </a:cxn>
                  <a:cxn ang="0">
                    <a:pos x="801" y="651"/>
                  </a:cxn>
                  <a:cxn ang="0">
                    <a:pos x="830" y="593"/>
                  </a:cxn>
                  <a:cxn ang="0">
                    <a:pos x="859" y="532"/>
                  </a:cxn>
                  <a:cxn ang="0">
                    <a:pos x="889" y="414"/>
                  </a:cxn>
                  <a:cxn ang="0">
                    <a:pos x="949" y="474"/>
                  </a:cxn>
                  <a:cxn ang="0">
                    <a:pos x="1008" y="474"/>
                  </a:cxn>
                  <a:cxn ang="0">
                    <a:pos x="1096" y="505"/>
                  </a:cxn>
                  <a:cxn ang="0">
                    <a:pos x="1126" y="444"/>
                  </a:cxn>
                  <a:cxn ang="0">
                    <a:pos x="1096" y="414"/>
                  </a:cxn>
                  <a:cxn ang="0">
                    <a:pos x="1156" y="386"/>
                  </a:cxn>
                  <a:cxn ang="0">
                    <a:pos x="1215" y="414"/>
                  </a:cxn>
                  <a:cxn ang="0">
                    <a:pos x="1215" y="267"/>
                  </a:cxn>
                  <a:cxn ang="0">
                    <a:pos x="1126" y="296"/>
                  </a:cxn>
                  <a:cxn ang="0">
                    <a:pos x="1068" y="267"/>
                  </a:cxn>
                  <a:cxn ang="0">
                    <a:pos x="978" y="237"/>
                  </a:cxn>
                  <a:cxn ang="0">
                    <a:pos x="949" y="207"/>
                  </a:cxn>
                  <a:cxn ang="0">
                    <a:pos x="978" y="119"/>
                  </a:cxn>
                  <a:cxn ang="0">
                    <a:pos x="978" y="89"/>
                  </a:cxn>
                  <a:cxn ang="0">
                    <a:pos x="919" y="59"/>
                  </a:cxn>
                  <a:cxn ang="0">
                    <a:pos x="741" y="30"/>
                  </a:cxn>
                  <a:cxn ang="0">
                    <a:pos x="682" y="0"/>
                  </a:cxn>
                  <a:cxn ang="0">
                    <a:pos x="712" y="30"/>
                  </a:cxn>
                </a:cxnLst>
                <a:rect l="0" t="0" r="r" b="b"/>
                <a:pathLst>
                  <a:path w="1215" h="651">
                    <a:moveTo>
                      <a:pt x="712" y="30"/>
                    </a:moveTo>
                    <a:lnTo>
                      <a:pt x="712" y="59"/>
                    </a:lnTo>
                    <a:lnTo>
                      <a:pt x="445" y="59"/>
                    </a:lnTo>
                    <a:lnTo>
                      <a:pt x="414" y="89"/>
                    </a:lnTo>
                    <a:lnTo>
                      <a:pt x="414" y="119"/>
                    </a:lnTo>
                    <a:lnTo>
                      <a:pt x="357" y="119"/>
                    </a:lnTo>
                    <a:lnTo>
                      <a:pt x="327" y="89"/>
                    </a:lnTo>
                    <a:lnTo>
                      <a:pt x="296" y="89"/>
                    </a:lnTo>
                    <a:lnTo>
                      <a:pt x="296" y="119"/>
                    </a:lnTo>
                    <a:lnTo>
                      <a:pt x="266" y="149"/>
                    </a:lnTo>
                    <a:lnTo>
                      <a:pt x="296" y="149"/>
                    </a:lnTo>
                    <a:lnTo>
                      <a:pt x="148" y="296"/>
                    </a:lnTo>
                    <a:lnTo>
                      <a:pt x="148" y="325"/>
                    </a:lnTo>
                    <a:lnTo>
                      <a:pt x="29" y="444"/>
                    </a:lnTo>
                    <a:lnTo>
                      <a:pt x="59" y="444"/>
                    </a:lnTo>
                    <a:lnTo>
                      <a:pt x="59" y="474"/>
                    </a:lnTo>
                    <a:lnTo>
                      <a:pt x="0" y="532"/>
                    </a:lnTo>
                    <a:lnTo>
                      <a:pt x="59" y="532"/>
                    </a:lnTo>
                    <a:lnTo>
                      <a:pt x="89" y="505"/>
                    </a:lnTo>
                    <a:lnTo>
                      <a:pt x="89" y="474"/>
                    </a:lnTo>
                    <a:lnTo>
                      <a:pt x="120" y="444"/>
                    </a:lnTo>
                    <a:lnTo>
                      <a:pt x="238" y="444"/>
                    </a:lnTo>
                    <a:lnTo>
                      <a:pt x="238" y="532"/>
                    </a:lnTo>
                    <a:lnTo>
                      <a:pt x="266" y="562"/>
                    </a:lnTo>
                    <a:lnTo>
                      <a:pt x="266" y="593"/>
                    </a:lnTo>
                    <a:lnTo>
                      <a:pt x="296" y="623"/>
                    </a:lnTo>
                    <a:lnTo>
                      <a:pt x="414" y="623"/>
                    </a:lnTo>
                    <a:lnTo>
                      <a:pt x="445" y="593"/>
                    </a:lnTo>
                    <a:lnTo>
                      <a:pt x="475" y="593"/>
                    </a:lnTo>
                    <a:lnTo>
                      <a:pt x="503" y="623"/>
                    </a:lnTo>
                    <a:lnTo>
                      <a:pt x="594" y="532"/>
                    </a:lnTo>
                    <a:lnTo>
                      <a:pt x="594" y="505"/>
                    </a:lnTo>
                    <a:lnTo>
                      <a:pt x="652" y="444"/>
                    </a:lnTo>
                    <a:lnTo>
                      <a:pt x="682" y="474"/>
                    </a:lnTo>
                    <a:lnTo>
                      <a:pt x="682" y="505"/>
                    </a:lnTo>
                    <a:lnTo>
                      <a:pt x="741" y="562"/>
                    </a:lnTo>
                    <a:lnTo>
                      <a:pt x="771" y="562"/>
                    </a:lnTo>
                    <a:lnTo>
                      <a:pt x="771" y="593"/>
                    </a:lnTo>
                    <a:lnTo>
                      <a:pt x="801" y="623"/>
                    </a:lnTo>
                    <a:lnTo>
                      <a:pt x="801" y="651"/>
                    </a:lnTo>
                    <a:lnTo>
                      <a:pt x="830" y="651"/>
                    </a:lnTo>
                    <a:lnTo>
                      <a:pt x="830" y="593"/>
                    </a:lnTo>
                    <a:lnTo>
                      <a:pt x="859" y="562"/>
                    </a:lnTo>
                    <a:lnTo>
                      <a:pt x="859" y="532"/>
                    </a:lnTo>
                    <a:lnTo>
                      <a:pt x="889" y="505"/>
                    </a:lnTo>
                    <a:lnTo>
                      <a:pt x="889" y="414"/>
                    </a:lnTo>
                    <a:lnTo>
                      <a:pt x="949" y="414"/>
                    </a:lnTo>
                    <a:lnTo>
                      <a:pt x="949" y="474"/>
                    </a:lnTo>
                    <a:lnTo>
                      <a:pt x="978" y="505"/>
                    </a:lnTo>
                    <a:lnTo>
                      <a:pt x="1008" y="474"/>
                    </a:lnTo>
                    <a:lnTo>
                      <a:pt x="1068" y="474"/>
                    </a:lnTo>
                    <a:lnTo>
                      <a:pt x="1096" y="505"/>
                    </a:lnTo>
                    <a:lnTo>
                      <a:pt x="1126" y="505"/>
                    </a:lnTo>
                    <a:lnTo>
                      <a:pt x="1126" y="444"/>
                    </a:lnTo>
                    <a:lnTo>
                      <a:pt x="1096" y="444"/>
                    </a:lnTo>
                    <a:lnTo>
                      <a:pt x="1096" y="414"/>
                    </a:lnTo>
                    <a:lnTo>
                      <a:pt x="1126" y="386"/>
                    </a:lnTo>
                    <a:lnTo>
                      <a:pt x="1156" y="386"/>
                    </a:lnTo>
                    <a:lnTo>
                      <a:pt x="1187" y="414"/>
                    </a:lnTo>
                    <a:lnTo>
                      <a:pt x="1215" y="414"/>
                    </a:lnTo>
                    <a:lnTo>
                      <a:pt x="1215" y="296"/>
                    </a:lnTo>
                    <a:lnTo>
                      <a:pt x="1215" y="267"/>
                    </a:lnTo>
                    <a:lnTo>
                      <a:pt x="1156" y="267"/>
                    </a:lnTo>
                    <a:lnTo>
                      <a:pt x="1126" y="296"/>
                    </a:lnTo>
                    <a:lnTo>
                      <a:pt x="1096" y="296"/>
                    </a:lnTo>
                    <a:lnTo>
                      <a:pt x="1068" y="267"/>
                    </a:lnTo>
                    <a:lnTo>
                      <a:pt x="1068" y="237"/>
                    </a:lnTo>
                    <a:lnTo>
                      <a:pt x="978" y="237"/>
                    </a:lnTo>
                    <a:lnTo>
                      <a:pt x="949" y="237"/>
                    </a:lnTo>
                    <a:lnTo>
                      <a:pt x="949" y="207"/>
                    </a:lnTo>
                    <a:lnTo>
                      <a:pt x="978" y="177"/>
                    </a:lnTo>
                    <a:lnTo>
                      <a:pt x="978" y="119"/>
                    </a:lnTo>
                    <a:lnTo>
                      <a:pt x="1008" y="119"/>
                    </a:lnTo>
                    <a:lnTo>
                      <a:pt x="978" y="89"/>
                    </a:lnTo>
                    <a:lnTo>
                      <a:pt x="978" y="59"/>
                    </a:lnTo>
                    <a:lnTo>
                      <a:pt x="919" y="59"/>
                    </a:lnTo>
                    <a:lnTo>
                      <a:pt x="919" y="30"/>
                    </a:lnTo>
                    <a:lnTo>
                      <a:pt x="741" y="30"/>
                    </a:lnTo>
                    <a:lnTo>
                      <a:pt x="741" y="0"/>
                    </a:lnTo>
                    <a:lnTo>
                      <a:pt x="682" y="0"/>
                    </a:lnTo>
                    <a:lnTo>
                      <a:pt x="682" y="30"/>
                    </a:lnTo>
                    <a:lnTo>
                      <a:pt x="712" y="30"/>
                    </a:lnTo>
                    <a:close/>
                  </a:path>
                </a:pathLst>
              </a:custGeom>
              <a:solidFill>
                <a:srgbClr val="FECC2E"/>
              </a:solidFill>
              <a:ln w="9525">
                <a:noFill/>
                <a:round/>
                <a:headEnd/>
                <a:tailEnd/>
              </a:ln>
            </p:spPr>
            <p:txBody>
              <a:bodyPr/>
              <a:lstStyle/>
              <a:p>
                <a:endParaRPr lang="en-GB"/>
              </a:p>
            </p:txBody>
          </p:sp>
          <p:sp>
            <p:nvSpPr>
              <p:cNvPr id="15466" name="Freeform 106"/>
              <p:cNvSpPr>
                <a:spLocks/>
              </p:cNvSpPr>
              <p:nvPr/>
            </p:nvSpPr>
            <p:spPr bwMode="auto">
              <a:xfrm>
                <a:off x="3168" y="2756"/>
                <a:ext cx="8" cy="15"/>
              </a:xfrm>
              <a:custGeom>
                <a:avLst/>
                <a:gdLst/>
                <a:ahLst/>
                <a:cxnLst>
                  <a:cxn ang="0">
                    <a:pos x="29" y="60"/>
                  </a:cxn>
                  <a:cxn ang="0">
                    <a:pos x="29" y="0"/>
                  </a:cxn>
                  <a:cxn ang="0">
                    <a:pos x="0" y="30"/>
                  </a:cxn>
                  <a:cxn ang="0">
                    <a:pos x="0" y="60"/>
                  </a:cxn>
                  <a:cxn ang="0">
                    <a:pos x="29" y="60"/>
                  </a:cxn>
                </a:cxnLst>
                <a:rect l="0" t="0" r="r" b="b"/>
                <a:pathLst>
                  <a:path w="29" h="60">
                    <a:moveTo>
                      <a:pt x="29" y="60"/>
                    </a:moveTo>
                    <a:lnTo>
                      <a:pt x="29" y="0"/>
                    </a:lnTo>
                    <a:lnTo>
                      <a:pt x="0" y="30"/>
                    </a:lnTo>
                    <a:lnTo>
                      <a:pt x="0" y="60"/>
                    </a:lnTo>
                    <a:lnTo>
                      <a:pt x="29" y="60"/>
                    </a:lnTo>
                    <a:close/>
                  </a:path>
                </a:pathLst>
              </a:custGeom>
              <a:solidFill>
                <a:srgbClr val="D3B26F"/>
              </a:solidFill>
              <a:ln w="9525">
                <a:noFill/>
                <a:round/>
                <a:headEnd/>
                <a:tailEnd/>
              </a:ln>
            </p:spPr>
            <p:txBody>
              <a:bodyPr/>
              <a:lstStyle/>
              <a:p>
                <a:endParaRPr lang="en-GB"/>
              </a:p>
            </p:txBody>
          </p:sp>
          <p:sp>
            <p:nvSpPr>
              <p:cNvPr id="15467" name="Freeform 107"/>
              <p:cNvSpPr>
                <a:spLocks/>
              </p:cNvSpPr>
              <p:nvPr/>
            </p:nvSpPr>
            <p:spPr bwMode="auto">
              <a:xfrm>
                <a:off x="2620" y="3141"/>
                <a:ext cx="23" cy="15"/>
              </a:xfrm>
              <a:custGeom>
                <a:avLst/>
                <a:gdLst/>
                <a:ahLst/>
                <a:cxnLst>
                  <a:cxn ang="0">
                    <a:pos x="90" y="31"/>
                  </a:cxn>
                  <a:cxn ang="0">
                    <a:pos x="60" y="0"/>
                  </a:cxn>
                  <a:cxn ang="0">
                    <a:pos x="0" y="0"/>
                  </a:cxn>
                  <a:cxn ang="0">
                    <a:pos x="0" y="31"/>
                  </a:cxn>
                  <a:cxn ang="0">
                    <a:pos x="0" y="61"/>
                  </a:cxn>
                  <a:cxn ang="0">
                    <a:pos x="60" y="61"/>
                  </a:cxn>
                  <a:cxn ang="0">
                    <a:pos x="60" y="31"/>
                  </a:cxn>
                  <a:cxn ang="0">
                    <a:pos x="90" y="31"/>
                  </a:cxn>
                </a:cxnLst>
                <a:rect l="0" t="0" r="r" b="b"/>
                <a:pathLst>
                  <a:path w="90" h="61">
                    <a:moveTo>
                      <a:pt x="90" y="31"/>
                    </a:moveTo>
                    <a:lnTo>
                      <a:pt x="60" y="0"/>
                    </a:lnTo>
                    <a:lnTo>
                      <a:pt x="0" y="0"/>
                    </a:lnTo>
                    <a:lnTo>
                      <a:pt x="0" y="31"/>
                    </a:lnTo>
                    <a:lnTo>
                      <a:pt x="0" y="61"/>
                    </a:lnTo>
                    <a:lnTo>
                      <a:pt x="60" y="61"/>
                    </a:lnTo>
                    <a:lnTo>
                      <a:pt x="60" y="31"/>
                    </a:lnTo>
                    <a:lnTo>
                      <a:pt x="90" y="31"/>
                    </a:lnTo>
                    <a:close/>
                  </a:path>
                </a:pathLst>
              </a:custGeom>
              <a:solidFill>
                <a:srgbClr val="D3B26F"/>
              </a:solidFill>
              <a:ln w="9525">
                <a:noFill/>
                <a:round/>
                <a:headEnd/>
                <a:tailEnd/>
              </a:ln>
            </p:spPr>
            <p:txBody>
              <a:bodyPr/>
              <a:lstStyle/>
              <a:p>
                <a:endParaRPr lang="en-GB"/>
              </a:p>
            </p:txBody>
          </p:sp>
          <p:sp>
            <p:nvSpPr>
              <p:cNvPr id="15468" name="Freeform 108"/>
              <p:cNvSpPr>
                <a:spLocks/>
              </p:cNvSpPr>
              <p:nvPr/>
            </p:nvSpPr>
            <p:spPr bwMode="auto">
              <a:xfrm>
                <a:off x="3027" y="3593"/>
                <a:ext cx="290" cy="606"/>
              </a:xfrm>
              <a:custGeom>
                <a:avLst/>
                <a:gdLst/>
                <a:ahLst/>
                <a:cxnLst>
                  <a:cxn ang="0">
                    <a:pos x="328" y="176"/>
                  </a:cxn>
                  <a:cxn ang="0">
                    <a:pos x="237" y="296"/>
                  </a:cxn>
                  <a:cxn ang="0">
                    <a:pos x="210" y="532"/>
                  </a:cxn>
                  <a:cxn ang="0">
                    <a:pos x="268" y="710"/>
                  </a:cxn>
                  <a:cxn ang="0">
                    <a:pos x="210" y="799"/>
                  </a:cxn>
                  <a:cxn ang="0">
                    <a:pos x="180" y="948"/>
                  </a:cxn>
                  <a:cxn ang="0">
                    <a:pos x="91" y="978"/>
                  </a:cxn>
                  <a:cxn ang="0">
                    <a:pos x="30" y="1066"/>
                  </a:cxn>
                  <a:cxn ang="0">
                    <a:pos x="30" y="1273"/>
                  </a:cxn>
                  <a:cxn ang="0">
                    <a:pos x="61" y="1421"/>
                  </a:cxn>
                  <a:cxn ang="0">
                    <a:pos x="210" y="1539"/>
                  </a:cxn>
                  <a:cxn ang="0">
                    <a:pos x="268" y="1658"/>
                  </a:cxn>
                  <a:cxn ang="0">
                    <a:pos x="446" y="1777"/>
                  </a:cxn>
                  <a:cxn ang="0">
                    <a:pos x="475" y="2013"/>
                  </a:cxn>
                  <a:cxn ang="0">
                    <a:pos x="535" y="2190"/>
                  </a:cxn>
                  <a:cxn ang="0">
                    <a:pos x="565" y="2427"/>
                  </a:cxn>
                  <a:cxn ang="0">
                    <a:pos x="653" y="2368"/>
                  </a:cxn>
                  <a:cxn ang="0">
                    <a:pos x="712" y="2338"/>
                  </a:cxn>
                  <a:cxn ang="0">
                    <a:pos x="772" y="2250"/>
                  </a:cxn>
                  <a:cxn ang="0">
                    <a:pos x="772" y="2162"/>
                  </a:cxn>
                  <a:cxn ang="0">
                    <a:pos x="742" y="1984"/>
                  </a:cxn>
                  <a:cxn ang="0">
                    <a:pos x="831" y="1925"/>
                  </a:cxn>
                  <a:cxn ang="0">
                    <a:pos x="921" y="1807"/>
                  </a:cxn>
                  <a:cxn ang="0">
                    <a:pos x="979" y="1746"/>
                  </a:cxn>
                  <a:cxn ang="0">
                    <a:pos x="1067" y="1716"/>
                  </a:cxn>
                  <a:cxn ang="0">
                    <a:pos x="1158" y="1628"/>
                  </a:cxn>
                  <a:cxn ang="0">
                    <a:pos x="1158" y="1421"/>
                  </a:cxn>
                  <a:cxn ang="0">
                    <a:pos x="1067" y="1361"/>
                  </a:cxn>
                  <a:cxn ang="0">
                    <a:pos x="1040" y="1303"/>
                  </a:cxn>
                  <a:cxn ang="0">
                    <a:pos x="949" y="1303"/>
                  </a:cxn>
                  <a:cxn ang="0">
                    <a:pos x="803" y="1243"/>
                  </a:cxn>
                  <a:cxn ang="0">
                    <a:pos x="712" y="1124"/>
                  </a:cxn>
                  <a:cxn ang="0">
                    <a:pos x="772" y="1005"/>
                  </a:cxn>
                  <a:cxn ang="0">
                    <a:pos x="891" y="917"/>
                  </a:cxn>
                  <a:cxn ang="0">
                    <a:pos x="979" y="830"/>
                  </a:cxn>
                  <a:cxn ang="0">
                    <a:pos x="1010" y="562"/>
                  </a:cxn>
                  <a:cxn ang="0">
                    <a:pos x="891" y="532"/>
                  </a:cxn>
                  <a:cxn ang="0">
                    <a:pos x="860" y="444"/>
                  </a:cxn>
                  <a:cxn ang="0">
                    <a:pos x="860" y="325"/>
                  </a:cxn>
                  <a:cxn ang="0">
                    <a:pos x="949" y="237"/>
                  </a:cxn>
                  <a:cxn ang="0">
                    <a:pos x="1010" y="149"/>
                  </a:cxn>
                  <a:cxn ang="0">
                    <a:pos x="921" y="149"/>
                  </a:cxn>
                  <a:cxn ang="0">
                    <a:pos x="803" y="207"/>
                  </a:cxn>
                  <a:cxn ang="0">
                    <a:pos x="803" y="149"/>
                  </a:cxn>
                  <a:cxn ang="0">
                    <a:pos x="684" y="30"/>
                  </a:cxn>
                  <a:cxn ang="0">
                    <a:pos x="653" y="30"/>
                  </a:cxn>
                  <a:cxn ang="0">
                    <a:pos x="594" y="0"/>
                  </a:cxn>
                  <a:cxn ang="0">
                    <a:pos x="475" y="58"/>
                  </a:cxn>
                </a:cxnLst>
                <a:rect l="0" t="0" r="r" b="b"/>
                <a:pathLst>
                  <a:path w="1158" h="2427">
                    <a:moveTo>
                      <a:pt x="387" y="119"/>
                    </a:moveTo>
                    <a:lnTo>
                      <a:pt x="328" y="119"/>
                    </a:lnTo>
                    <a:lnTo>
                      <a:pt x="328" y="176"/>
                    </a:lnTo>
                    <a:lnTo>
                      <a:pt x="298" y="176"/>
                    </a:lnTo>
                    <a:lnTo>
                      <a:pt x="180" y="296"/>
                    </a:lnTo>
                    <a:lnTo>
                      <a:pt x="237" y="296"/>
                    </a:lnTo>
                    <a:lnTo>
                      <a:pt x="237" y="444"/>
                    </a:lnTo>
                    <a:lnTo>
                      <a:pt x="210" y="474"/>
                    </a:lnTo>
                    <a:lnTo>
                      <a:pt x="210" y="532"/>
                    </a:lnTo>
                    <a:lnTo>
                      <a:pt x="237" y="562"/>
                    </a:lnTo>
                    <a:lnTo>
                      <a:pt x="237" y="680"/>
                    </a:lnTo>
                    <a:lnTo>
                      <a:pt x="268" y="710"/>
                    </a:lnTo>
                    <a:lnTo>
                      <a:pt x="237" y="741"/>
                    </a:lnTo>
                    <a:lnTo>
                      <a:pt x="237" y="769"/>
                    </a:lnTo>
                    <a:lnTo>
                      <a:pt x="210" y="799"/>
                    </a:lnTo>
                    <a:lnTo>
                      <a:pt x="210" y="887"/>
                    </a:lnTo>
                    <a:lnTo>
                      <a:pt x="180" y="917"/>
                    </a:lnTo>
                    <a:lnTo>
                      <a:pt x="180" y="948"/>
                    </a:lnTo>
                    <a:lnTo>
                      <a:pt x="150" y="948"/>
                    </a:lnTo>
                    <a:lnTo>
                      <a:pt x="119" y="978"/>
                    </a:lnTo>
                    <a:lnTo>
                      <a:pt x="91" y="978"/>
                    </a:lnTo>
                    <a:lnTo>
                      <a:pt x="91" y="1036"/>
                    </a:lnTo>
                    <a:lnTo>
                      <a:pt x="61" y="1066"/>
                    </a:lnTo>
                    <a:lnTo>
                      <a:pt x="30" y="1066"/>
                    </a:lnTo>
                    <a:lnTo>
                      <a:pt x="0" y="1096"/>
                    </a:lnTo>
                    <a:lnTo>
                      <a:pt x="0" y="1243"/>
                    </a:lnTo>
                    <a:lnTo>
                      <a:pt x="30" y="1273"/>
                    </a:lnTo>
                    <a:lnTo>
                      <a:pt x="30" y="1303"/>
                    </a:lnTo>
                    <a:lnTo>
                      <a:pt x="61" y="1333"/>
                    </a:lnTo>
                    <a:lnTo>
                      <a:pt x="61" y="1421"/>
                    </a:lnTo>
                    <a:lnTo>
                      <a:pt x="119" y="1421"/>
                    </a:lnTo>
                    <a:lnTo>
                      <a:pt x="210" y="1509"/>
                    </a:lnTo>
                    <a:lnTo>
                      <a:pt x="210" y="1539"/>
                    </a:lnTo>
                    <a:lnTo>
                      <a:pt x="237" y="1570"/>
                    </a:lnTo>
                    <a:lnTo>
                      <a:pt x="237" y="1658"/>
                    </a:lnTo>
                    <a:lnTo>
                      <a:pt x="268" y="1658"/>
                    </a:lnTo>
                    <a:lnTo>
                      <a:pt x="357" y="1746"/>
                    </a:lnTo>
                    <a:lnTo>
                      <a:pt x="417" y="1746"/>
                    </a:lnTo>
                    <a:lnTo>
                      <a:pt x="446" y="1777"/>
                    </a:lnTo>
                    <a:lnTo>
                      <a:pt x="446" y="1895"/>
                    </a:lnTo>
                    <a:lnTo>
                      <a:pt x="475" y="1925"/>
                    </a:lnTo>
                    <a:lnTo>
                      <a:pt x="475" y="2013"/>
                    </a:lnTo>
                    <a:lnTo>
                      <a:pt x="505" y="2043"/>
                    </a:lnTo>
                    <a:lnTo>
                      <a:pt x="505" y="2132"/>
                    </a:lnTo>
                    <a:lnTo>
                      <a:pt x="535" y="2190"/>
                    </a:lnTo>
                    <a:lnTo>
                      <a:pt x="535" y="2309"/>
                    </a:lnTo>
                    <a:lnTo>
                      <a:pt x="565" y="2338"/>
                    </a:lnTo>
                    <a:lnTo>
                      <a:pt x="565" y="2427"/>
                    </a:lnTo>
                    <a:lnTo>
                      <a:pt x="594" y="2398"/>
                    </a:lnTo>
                    <a:lnTo>
                      <a:pt x="624" y="2398"/>
                    </a:lnTo>
                    <a:lnTo>
                      <a:pt x="653" y="2368"/>
                    </a:lnTo>
                    <a:lnTo>
                      <a:pt x="684" y="2368"/>
                    </a:lnTo>
                    <a:lnTo>
                      <a:pt x="684" y="2338"/>
                    </a:lnTo>
                    <a:lnTo>
                      <a:pt x="712" y="2338"/>
                    </a:lnTo>
                    <a:lnTo>
                      <a:pt x="742" y="2309"/>
                    </a:lnTo>
                    <a:lnTo>
                      <a:pt x="742" y="2280"/>
                    </a:lnTo>
                    <a:lnTo>
                      <a:pt x="772" y="2250"/>
                    </a:lnTo>
                    <a:lnTo>
                      <a:pt x="772" y="2220"/>
                    </a:lnTo>
                    <a:lnTo>
                      <a:pt x="803" y="2190"/>
                    </a:lnTo>
                    <a:lnTo>
                      <a:pt x="772" y="2162"/>
                    </a:lnTo>
                    <a:lnTo>
                      <a:pt x="772" y="2071"/>
                    </a:lnTo>
                    <a:lnTo>
                      <a:pt x="742" y="2043"/>
                    </a:lnTo>
                    <a:lnTo>
                      <a:pt x="742" y="1984"/>
                    </a:lnTo>
                    <a:lnTo>
                      <a:pt x="772" y="1953"/>
                    </a:lnTo>
                    <a:lnTo>
                      <a:pt x="772" y="1925"/>
                    </a:lnTo>
                    <a:lnTo>
                      <a:pt x="831" y="1925"/>
                    </a:lnTo>
                    <a:lnTo>
                      <a:pt x="891" y="1864"/>
                    </a:lnTo>
                    <a:lnTo>
                      <a:pt x="891" y="1834"/>
                    </a:lnTo>
                    <a:lnTo>
                      <a:pt x="921" y="1807"/>
                    </a:lnTo>
                    <a:lnTo>
                      <a:pt x="949" y="1807"/>
                    </a:lnTo>
                    <a:lnTo>
                      <a:pt x="949" y="1777"/>
                    </a:lnTo>
                    <a:lnTo>
                      <a:pt x="979" y="1746"/>
                    </a:lnTo>
                    <a:lnTo>
                      <a:pt x="1010" y="1746"/>
                    </a:lnTo>
                    <a:lnTo>
                      <a:pt x="1040" y="1716"/>
                    </a:lnTo>
                    <a:lnTo>
                      <a:pt x="1067" y="1716"/>
                    </a:lnTo>
                    <a:lnTo>
                      <a:pt x="1098" y="1688"/>
                    </a:lnTo>
                    <a:lnTo>
                      <a:pt x="1158" y="1688"/>
                    </a:lnTo>
                    <a:lnTo>
                      <a:pt x="1158" y="1628"/>
                    </a:lnTo>
                    <a:lnTo>
                      <a:pt x="1128" y="1598"/>
                    </a:lnTo>
                    <a:lnTo>
                      <a:pt x="1128" y="1451"/>
                    </a:lnTo>
                    <a:lnTo>
                      <a:pt x="1158" y="1421"/>
                    </a:lnTo>
                    <a:lnTo>
                      <a:pt x="1128" y="1391"/>
                    </a:lnTo>
                    <a:lnTo>
                      <a:pt x="1040" y="1391"/>
                    </a:lnTo>
                    <a:lnTo>
                      <a:pt x="1067" y="1361"/>
                    </a:lnTo>
                    <a:lnTo>
                      <a:pt x="1040" y="1361"/>
                    </a:lnTo>
                    <a:lnTo>
                      <a:pt x="1010" y="1333"/>
                    </a:lnTo>
                    <a:lnTo>
                      <a:pt x="1040" y="1303"/>
                    </a:lnTo>
                    <a:lnTo>
                      <a:pt x="1010" y="1273"/>
                    </a:lnTo>
                    <a:lnTo>
                      <a:pt x="979" y="1273"/>
                    </a:lnTo>
                    <a:lnTo>
                      <a:pt x="949" y="1303"/>
                    </a:lnTo>
                    <a:lnTo>
                      <a:pt x="921" y="1303"/>
                    </a:lnTo>
                    <a:lnTo>
                      <a:pt x="921" y="1243"/>
                    </a:lnTo>
                    <a:lnTo>
                      <a:pt x="803" y="1243"/>
                    </a:lnTo>
                    <a:lnTo>
                      <a:pt x="742" y="1184"/>
                    </a:lnTo>
                    <a:lnTo>
                      <a:pt x="742" y="1155"/>
                    </a:lnTo>
                    <a:lnTo>
                      <a:pt x="712" y="1124"/>
                    </a:lnTo>
                    <a:lnTo>
                      <a:pt x="712" y="1036"/>
                    </a:lnTo>
                    <a:lnTo>
                      <a:pt x="742" y="1005"/>
                    </a:lnTo>
                    <a:lnTo>
                      <a:pt x="772" y="1005"/>
                    </a:lnTo>
                    <a:lnTo>
                      <a:pt x="831" y="948"/>
                    </a:lnTo>
                    <a:lnTo>
                      <a:pt x="860" y="948"/>
                    </a:lnTo>
                    <a:lnTo>
                      <a:pt x="891" y="917"/>
                    </a:lnTo>
                    <a:lnTo>
                      <a:pt x="921" y="917"/>
                    </a:lnTo>
                    <a:lnTo>
                      <a:pt x="921" y="887"/>
                    </a:lnTo>
                    <a:lnTo>
                      <a:pt x="979" y="830"/>
                    </a:lnTo>
                    <a:lnTo>
                      <a:pt x="979" y="799"/>
                    </a:lnTo>
                    <a:lnTo>
                      <a:pt x="1010" y="769"/>
                    </a:lnTo>
                    <a:lnTo>
                      <a:pt x="1010" y="562"/>
                    </a:lnTo>
                    <a:lnTo>
                      <a:pt x="979" y="562"/>
                    </a:lnTo>
                    <a:lnTo>
                      <a:pt x="949" y="532"/>
                    </a:lnTo>
                    <a:lnTo>
                      <a:pt x="891" y="532"/>
                    </a:lnTo>
                    <a:lnTo>
                      <a:pt x="891" y="503"/>
                    </a:lnTo>
                    <a:lnTo>
                      <a:pt x="860" y="474"/>
                    </a:lnTo>
                    <a:lnTo>
                      <a:pt x="860" y="444"/>
                    </a:lnTo>
                    <a:lnTo>
                      <a:pt x="831" y="414"/>
                    </a:lnTo>
                    <a:lnTo>
                      <a:pt x="831" y="355"/>
                    </a:lnTo>
                    <a:lnTo>
                      <a:pt x="860" y="325"/>
                    </a:lnTo>
                    <a:lnTo>
                      <a:pt x="891" y="325"/>
                    </a:lnTo>
                    <a:lnTo>
                      <a:pt x="949" y="267"/>
                    </a:lnTo>
                    <a:lnTo>
                      <a:pt x="949" y="237"/>
                    </a:lnTo>
                    <a:lnTo>
                      <a:pt x="979" y="207"/>
                    </a:lnTo>
                    <a:lnTo>
                      <a:pt x="979" y="176"/>
                    </a:lnTo>
                    <a:lnTo>
                      <a:pt x="1010" y="149"/>
                    </a:lnTo>
                    <a:lnTo>
                      <a:pt x="1010" y="119"/>
                    </a:lnTo>
                    <a:lnTo>
                      <a:pt x="979" y="89"/>
                    </a:lnTo>
                    <a:lnTo>
                      <a:pt x="921" y="149"/>
                    </a:lnTo>
                    <a:lnTo>
                      <a:pt x="891" y="149"/>
                    </a:lnTo>
                    <a:lnTo>
                      <a:pt x="831" y="207"/>
                    </a:lnTo>
                    <a:lnTo>
                      <a:pt x="803" y="207"/>
                    </a:lnTo>
                    <a:lnTo>
                      <a:pt x="803" y="176"/>
                    </a:lnTo>
                    <a:lnTo>
                      <a:pt x="772" y="176"/>
                    </a:lnTo>
                    <a:lnTo>
                      <a:pt x="803" y="149"/>
                    </a:lnTo>
                    <a:lnTo>
                      <a:pt x="772" y="119"/>
                    </a:lnTo>
                    <a:lnTo>
                      <a:pt x="772" y="30"/>
                    </a:lnTo>
                    <a:lnTo>
                      <a:pt x="684" y="30"/>
                    </a:lnTo>
                    <a:lnTo>
                      <a:pt x="684" y="58"/>
                    </a:lnTo>
                    <a:lnTo>
                      <a:pt x="653" y="58"/>
                    </a:lnTo>
                    <a:lnTo>
                      <a:pt x="653" y="30"/>
                    </a:lnTo>
                    <a:lnTo>
                      <a:pt x="684" y="30"/>
                    </a:lnTo>
                    <a:lnTo>
                      <a:pt x="684" y="0"/>
                    </a:lnTo>
                    <a:lnTo>
                      <a:pt x="594" y="0"/>
                    </a:lnTo>
                    <a:lnTo>
                      <a:pt x="535" y="30"/>
                    </a:lnTo>
                    <a:lnTo>
                      <a:pt x="505" y="30"/>
                    </a:lnTo>
                    <a:lnTo>
                      <a:pt x="475" y="58"/>
                    </a:lnTo>
                    <a:lnTo>
                      <a:pt x="446" y="58"/>
                    </a:lnTo>
                    <a:lnTo>
                      <a:pt x="387" y="119"/>
                    </a:lnTo>
                    <a:close/>
                  </a:path>
                </a:pathLst>
              </a:custGeom>
              <a:solidFill>
                <a:srgbClr val="7FC543"/>
              </a:solidFill>
              <a:ln w="9525">
                <a:noFill/>
                <a:round/>
                <a:headEnd/>
                <a:tailEnd/>
              </a:ln>
            </p:spPr>
            <p:txBody>
              <a:bodyPr/>
              <a:lstStyle/>
              <a:p>
                <a:endParaRPr lang="en-GB"/>
              </a:p>
            </p:txBody>
          </p:sp>
          <p:sp>
            <p:nvSpPr>
              <p:cNvPr id="15469" name="Freeform 109"/>
              <p:cNvSpPr>
                <a:spLocks/>
              </p:cNvSpPr>
              <p:nvPr/>
            </p:nvSpPr>
            <p:spPr bwMode="auto">
              <a:xfrm>
                <a:off x="3376" y="3511"/>
                <a:ext cx="222" cy="133"/>
              </a:xfrm>
              <a:custGeom>
                <a:avLst/>
                <a:gdLst/>
                <a:ahLst/>
                <a:cxnLst>
                  <a:cxn ang="0">
                    <a:pos x="652" y="31"/>
                  </a:cxn>
                  <a:cxn ang="0">
                    <a:pos x="621" y="59"/>
                  </a:cxn>
                  <a:cxn ang="0">
                    <a:pos x="591" y="59"/>
                  </a:cxn>
                  <a:cxn ang="0">
                    <a:pos x="563" y="89"/>
                  </a:cxn>
                  <a:cxn ang="0">
                    <a:pos x="414" y="89"/>
                  </a:cxn>
                  <a:cxn ang="0">
                    <a:pos x="384" y="120"/>
                  </a:cxn>
                  <a:cxn ang="0">
                    <a:pos x="354" y="89"/>
                  </a:cxn>
                  <a:cxn ang="0">
                    <a:pos x="325" y="89"/>
                  </a:cxn>
                  <a:cxn ang="0">
                    <a:pos x="266" y="31"/>
                  </a:cxn>
                  <a:cxn ang="0">
                    <a:pos x="207" y="31"/>
                  </a:cxn>
                  <a:cxn ang="0">
                    <a:pos x="147" y="89"/>
                  </a:cxn>
                  <a:cxn ang="0">
                    <a:pos x="88" y="59"/>
                  </a:cxn>
                  <a:cxn ang="0">
                    <a:pos x="88" y="31"/>
                  </a:cxn>
                  <a:cxn ang="0">
                    <a:pos x="0" y="120"/>
                  </a:cxn>
                  <a:cxn ang="0">
                    <a:pos x="0" y="207"/>
                  </a:cxn>
                  <a:cxn ang="0">
                    <a:pos x="29" y="207"/>
                  </a:cxn>
                  <a:cxn ang="0">
                    <a:pos x="59" y="238"/>
                  </a:cxn>
                  <a:cxn ang="0">
                    <a:pos x="147" y="238"/>
                  </a:cxn>
                  <a:cxn ang="0">
                    <a:pos x="177" y="268"/>
                  </a:cxn>
                  <a:cxn ang="0">
                    <a:pos x="207" y="268"/>
                  </a:cxn>
                  <a:cxn ang="0">
                    <a:pos x="266" y="326"/>
                  </a:cxn>
                  <a:cxn ang="0">
                    <a:pos x="325" y="326"/>
                  </a:cxn>
                  <a:cxn ang="0">
                    <a:pos x="354" y="356"/>
                  </a:cxn>
                  <a:cxn ang="0">
                    <a:pos x="354" y="384"/>
                  </a:cxn>
                  <a:cxn ang="0">
                    <a:pos x="384" y="384"/>
                  </a:cxn>
                  <a:cxn ang="0">
                    <a:pos x="414" y="415"/>
                  </a:cxn>
                  <a:cxn ang="0">
                    <a:pos x="445" y="384"/>
                  </a:cxn>
                  <a:cxn ang="0">
                    <a:pos x="472" y="415"/>
                  </a:cxn>
                  <a:cxn ang="0">
                    <a:pos x="502" y="415"/>
                  </a:cxn>
                  <a:cxn ang="0">
                    <a:pos x="532" y="445"/>
                  </a:cxn>
                  <a:cxn ang="0">
                    <a:pos x="563" y="445"/>
                  </a:cxn>
                  <a:cxn ang="0">
                    <a:pos x="563" y="475"/>
                  </a:cxn>
                  <a:cxn ang="0">
                    <a:pos x="591" y="502"/>
                  </a:cxn>
                  <a:cxn ang="0">
                    <a:pos x="621" y="502"/>
                  </a:cxn>
                  <a:cxn ang="0">
                    <a:pos x="652" y="533"/>
                  </a:cxn>
                  <a:cxn ang="0">
                    <a:pos x="770" y="533"/>
                  </a:cxn>
                  <a:cxn ang="0">
                    <a:pos x="739" y="502"/>
                  </a:cxn>
                  <a:cxn ang="0">
                    <a:pos x="770" y="475"/>
                  </a:cxn>
                  <a:cxn ang="0">
                    <a:pos x="770" y="445"/>
                  </a:cxn>
                  <a:cxn ang="0">
                    <a:pos x="800" y="415"/>
                  </a:cxn>
                  <a:cxn ang="0">
                    <a:pos x="800" y="384"/>
                  </a:cxn>
                  <a:cxn ang="0">
                    <a:pos x="770" y="356"/>
                  </a:cxn>
                  <a:cxn ang="0">
                    <a:pos x="770" y="326"/>
                  </a:cxn>
                  <a:cxn ang="0">
                    <a:pos x="739" y="326"/>
                  </a:cxn>
                  <a:cxn ang="0">
                    <a:pos x="739" y="268"/>
                  </a:cxn>
                  <a:cxn ang="0">
                    <a:pos x="770" y="238"/>
                  </a:cxn>
                  <a:cxn ang="0">
                    <a:pos x="770" y="177"/>
                  </a:cxn>
                  <a:cxn ang="0">
                    <a:pos x="828" y="120"/>
                  </a:cxn>
                  <a:cxn ang="0">
                    <a:pos x="828" y="89"/>
                  </a:cxn>
                  <a:cxn ang="0">
                    <a:pos x="889" y="31"/>
                  </a:cxn>
                  <a:cxn ang="0">
                    <a:pos x="889" y="0"/>
                  </a:cxn>
                  <a:cxn ang="0">
                    <a:pos x="828" y="0"/>
                  </a:cxn>
                  <a:cxn ang="0">
                    <a:pos x="800" y="31"/>
                  </a:cxn>
                  <a:cxn ang="0">
                    <a:pos x="770" y="31"/>
                  </a:cxn>
                  <a:cxn ang="0">
                    <a:pos x="739" y="59"/>
                  </a:cxn>
                  <a:cxn ang="0">
                    <a:pos x="709" y="31"/>
                  </a:cxn>
                  <a:cxn ang="0">
                    <a:pos x="652" y="31"/>
                  </a:cxn>
                </a:cxnLst>
                <a:rect l="0" t="0" r="r" b="b"/>
                <a:pathLst>
                  <a:path w="889" h="533">
                    <a:moveTo>
                      <a:pt x="652" y="31"/>
                    </a:moveTo>
                    <a:lnTo>
                      <a:pt x="621" y="59"/>
                    </a:lnTo>
                    <a:lnTo>
                      <a:pt x="591" y="59"/>
                    </a:lnTo>
                    <a:lnTo>
                      <a:pt x="563" y="89"/>
                    </a:lnTo>
                    <a:lnTo>
                      <a:pt x="414" y="89"/>
                    </a:lnTo>
                    <a:lnTo>
                      <a:pt x="384" y="120"/>
                    </a:lnTo>
                    <a:lnTo>
                      <a:pt x="354" y="89"/>
                    </a:lnTo>
                    <a:lnTo>
                      <a:pt x="325" y="89"/>
                    </a:lnTo>
                    <a:lnTo>
                      <a:pt x="266" y="31"/>
                    </a:lnTo>
                    <a:lnTo>
                      <a:pt x="207" y="31"/>
                    </a:lnTo>
                    <a:lnTo>
                      <a:pt x="147" y="89"/>
                    </a:lnTo>
                    <a:lnTo>
                      <a:pt x="88" y="59"/>
                    </a:lnTo>
                    <a:lnTo>
                      <a:pt x="88" y="31"/>
                    </a:lnTo>
                    <a:lnTo>
                      <a:pt x="0" y="120"/>
                    </a:lnTo>
                    <a:lnTo>
                      <a:pt x="0" y="207"/>
                    </a:lnTo>
                    <a:lnTo>
                      <a:pt x="29" y="207"/>
                    </a:lnTo>
                    <a:lnTo>
                      <a:pt x="59" y="238"/>
                    </a:lnTo>
                    <a:lnTo>
                      <a:pt x="147" y="238"/>
                    </a:lnTo>
                    <a:lnTo>
                      <a:pt x="177" y="268"/>
                    </a:lnTo>
                    <a:lnTo>
                      <a:pt x="207" y="268"/>
                    </a:lnTo>
                    <a:lnTo>
                      <a:pt x="266" y="326"/>
                    </a:lnTo>
                    <a:lnTo>
                      <a:pt x="325" y="326"/>
                    </a:lnTo>
                    <a:lnTo>
                      <a:pt x="354" y="356"/>
                    </a:lnTo>
                    <a:lnTo>
                      <a:pt x="354" y="384"/>
                    </a:lnTo>
                    <a:lnTo>
                      <a:pt x="384" y="384"/>
                    </a:lnTo>
                    <a:lnTo>
                      <a:pt x="414" y="415"/>
                    </a:lnTo>
                    <a:lnTo>
                      <a:pt x="445" y="384"/>
                    </a:lnTo>
                    <a:lnTo>
                      <a:pt x="472" y="415"/>
                    </a:lnTo>
                    <a:lnTo>
                      <a:pt x="502" y="415"/>
                    </a:lnTo>
                    <a:lnTo>
                      <a:pt x="532" y="445"/>
                    </a:lnTo>
                    <a:lnTo>
                      <a:pt x="563" y="445"/>
                    </a:lnTo>
                    <a:lnTo>
                      <a:pt x="563" y="475"/>
                    </a:lnTo>
                    <a:lnTo>
                      <a:pt x="591" y="502"/>
                    </a:lnTo>
                    <a:lnTo>
                      <a:pt x="621" y="502"/>
                    </a:lnTo>
                    <a:lnTo>
                      <a:pt x="652" y="533"/>
                    </a:lnTo>
                    <a:lnTo>
                      <a:pt x="770" y="533"/>
                    </a:lnTo>
                    <a:lnTo>
                      <a:pt x="739" y="502"/>
                    </a:lnTo>
                    <a:lnTo>
                      <a:pt x="770" y="475"/>
                    </a:lnTo>
                    <a:lnTo>
                      <a:pt x="770" y="445"/>
                    </a:lnTo>
                    <a:lnTo>
                      <a:pt x="800" y="415"/>
                    </a:lnTo>
                    <a:lnTo>
                      <a:pt x="800" y="384"/>
                    </a:lnTo>
                    <a:lnTo>
                      <a:pt x="770" y="356"/>
                    </a:lnTo>
                    <a:lnTo>
                      <a:pt x="770" y="326"/>
                    </a:lnTo>
                    <a:lnTo>
                      <a:pt x="739" y="326"/>
                    </a:lnTo>
                    <a:lnTo>
                      <a:pt x="739" y="268"/>
                    </a:lnTo>
                    <a:lnTo>
                      <a:pt x="770" y="238"/>
                    </a:lnTo>
                    <a:lnTo>
                      <a:pt x="770" y="177"/>
                    </a:lnTo>
                    <a:lnTo>
                      <a:pt x="828" y="120"/>
                    </a:lnTo>
                    <a:lnTo>
                      <a:pt x="828" y="89"/>
                    </a:lnTo>
                    <a:lnTo>
                      <a:pt x="889" y="31"/>
                    </a:lnTo>
                    <a:lnTo>
                      <a:pt x="889" y="0"/>
                    </a:lnTo>
                    <a:lnTo>
                      <a:pt x="828" y="0"/>
                    </a:lnTo>
                    <a:lnTo>
                      <a:pt x="800" y="31"/>
                    </a:lnTo>
                    <a:lnTo>
                      <a:pt x="770" y="31"/>
                    </a:lnTo>
                    <a:lnTo>
                      <a:pt x="739" y="59"/>
                    </a:lnTo>
                    <a:lnTo>
                      <a:pt x="709" y="31"/>
                    </a:lnTo>
                    <a:lnTo>
                      <a:pt x="652" y="31"/>
                    </a:lnTo>
                    <a:close/>
                  </a:path>
                </a:pathLst>
              </a:custGeom>
              <a:solidFill>
                <a:srgbClr val="FFFF7F"/>
              </a:solidFill>
              <a:ln w="9525">
                <a:noFill/>
                <a:round/>
                <a:headEnd/>
                <a:tailEnd/>
              </a:ln>
            </p:spPr>
            <p:txBody>
              <a:bodyPr/>
              <a:lstStyle/>
              <a:p>
                <a:endParaRPr lang="en-GB"/>
              </a:p>
            </p:txBody>
          </p:sp>
          <p:sp>
            <p:nvSpPr>
              <p:cNvPr id="15470" name="Freeform 110"/>
              <p:cNvSpPr>
                <a:spLocks/>
              </p:cNvSpPr>
              <p:nvPr/>
            </p:nvSpPr>
            <p:spPr bwMode="auto">
              <a:xfrm>
                <a:off x="5628" y="1039"/>
                <a:ext cx="15" cy="8"/>
              </a:xfrm>
              <a:custGeom>
                <a:avLst/>
                <a:gdLst/>
                <a:ahLst/>
                <a:cxnLst>
                  <a:cxn ang="0">
                    <a:pos x="28" y="29"/>
                  </a:cxn>
                  <a:cxn ang="0">
                    <a:pos x="58" y="0"/>
                  </a:cxn>
                  <a:cxn ang="0">
                    <a:pos x="28" y="0"/>
                  </a:cxn>
                  <a:cxn ang="0">
                    <a:pos x="0" y="29"/>
                  </a:cxn>
                  <a:cxn ang="0">
                    <a:pos x="28" y="29"/>
                  </a:cxn>
                </a:cxnLst>
                <a:rect l="0" t="0" r="r" b="b"/>
                <a:pathLst>
                  <a:path w="58" h="29">
                    <a:moveTo>
                      <a:pt x="28" y="29"/>
                    </a:moveTo>
                    <a:lnTo>
                      <a:pt x="58" y="0"/>
                    </a:lnTo>
                    <a:lnTo>
                      <a:pt x="28" y="0"/>
                    </a:lnTo>
                    <a:lnTo>
                      <a:pt x="0" y="29"/>
                    </a:lnTo>
                    <a:lnTo>
                      <a:pt x="28" y="29"/>
                    </a:lnTo>
                    <a:close/>
                  </a:path>
                </a:pathLst>
              </a:custGeom>
              <a:solidFill>
                <a:srgbClr val="FFFF7F"/>
              </a:solidFill>
              <a:ln w="9525">
                <a:noFill/>
                <a:round/>
                <a:headEnd/>
                <a:tailEnd/>
              </a:ln>
            </p:spPr>
            <p:txBody>
              <a:bodyPr/>
              <a:lstStyle/>
              <a:p>
                <a:endParaRPr lang="en-GB"/>
              </a:p>
            </p:txBody>
          </p:sp>
          <p:sp>
            <p:nvSpPr>
              <p:cNvPr id="15471" name="Freeform 111"/>
              <p:cNvSpPr>
                <a:spLocks/>
              </p:cNvSpPr>
              <p:nvPr/>
            </p:nvSpPr>
            <p:spPr bwMode="auto">
              <a:xfrm>
                <a:off x="5732" y="928"/>
                <a:ext cx="15" cy="7"/>
              </a:xfrm>
              <a:custGeom>
                <a:avLst/>
                <a:gdLst/>
                <a:ahLst/>
                <a:cxnLst>
                  <a:cxn ang="0">
                    <a:pos x="30" y="0"/>
                  </a:cxn>
                  <a:cxn ang="0">
                    <a:pos x="0" y="30"/>
                  </a:cxn>
                  <a:cxn ang="0">
                    <a:pos x="60" y="30"/>
                  </a:cxn>
                  <a:cxn ang="0">
                    <a:pos x="30" y="0"/>
                  </a:cxn>
                </a:cxnLst>
                <a:rect l="0" t="0" r="r" b="b"/>
                <a:pathLst>
                  <a:path w="60" h="30">
                    <a:moveTo>
                      <a:pt x="30" y="0"/>
                    </a:moveTo>
                    <a:lnTo>
                      <a:pt x="0" y="30"/>
                    </a:lnTo>
                    <a:lnTo>
                      <a:pt x="60" y="30"/>
                    </a:lnTo>
                    <a:lnTo>
                      <a:pt x="30" y="0"/>
                    </a:lnTo>
                    <a:close/>
                  </a:path>
                </a:pathLst>
              </a:custGeom>
              <a:solidFill>
                <a:srgbClr val="FFFF7F"/>
              </a:solidFill>
              <a:ln w="9525">
                <a:noFill/>
                <a:round/>
                <a:headEnd/>
                <a:tailEnd/>
              </a:ln>
            </p:spPr>
            <p:txBody>
              <a:bodyPr/>
              <a:lstStyle/>
              <a:p>
                <a:endParaRPr lang="en-GB"/>
              </a:p>
            </p:txBody>
          </p:sp>
          <p:sp>
            <p:nvSpPr>
              <p:cNvPr id="15472" name="Freeform 112"/>
              <p:cNvSpPr>
                <a:spLocks/>
              </p:cNvSpPr>
              <p:nvPr/>
            </p:nvSpPr>
            <p:spPr bwMode="auto">
              <a:xfrm>
                <a:off x="5465" y="876"/>
                <a:ext cx="44" cy="22"/>
              </a:xfrm>
              <a:custGeom>
                <a:avLst/>
                <a:gdLst/>
                <a:ahLst/>
                <a:cxnLst>
                  <a:cxn ang="0">
                    <a:pos x="0" y="0"/>
                  </a:cxn>
                  <a:cxn ang="0">
                    <a:pos x="0" y="30"/>
                  </a:cxn>
                  <a:cxn ang="0">
                    <a:pos x="90" y="30"/>
                  </a:cxn>
                  <a:cxn ang="0">
                    <a:pos x="149" y="89"/>
                  </a:cxn>
                  <a:cxn ang="0">
                    <a:pos x="179" y="89"/>
                  </a:cxn>
                  <a:cxn ang="0">
                    <a:pos x="179" y="30"/>
                  </a:cxn>
                  <a:cxn ang="0">
                    <a:pos x="149" y="30"/>
                  </a:cxn>
                  <a:cxn ang="0">
                    <a:pos x="119" y="0"/>
                  </a:cxn>
                  <a:cxn ang="0">
                    <a:pos x="0" y="0"/>
                  </a:cxn>
                </a:cxnLst>
                <a:rect l="0" t="0" r="r" b="b"/>
                <a:pathLst>
                  <a:path w="179" h="89">
                    <a:moveTo>
                      <a:pt x="0" y="0"/>
                    </a:moveTo>
                    <a:lnTo>
                      <a:pt x="0" y="30"/>
                    </a:lnTo>
                    <a:lnTo>
                      <a:pt x="90" y="30"/>
                    </a:lnTo>
                    <a:lnTo>
                      <a:pt x="149" y="89"/>
                    </a:lnTo>
                    <a:lnTo>
                      <a:pt x="179" y="89"/>
                    </a:lnTo>
                    <a:lnTo>
                      <a:pt x="179" y="30"/>
                    </a:lnTo>
                    <a:lnTo>
                      <a:pt x="149" y="30"/>
                    </a:lnTo>
                    <a:lnTo>
                      <a:pt x="119" y="0"/>
                    </a:lnTo>
                    <a:lnTo>
                      <a:pt x="0" y="0"/>
                    </a:lnTo>
                    <a:close/>
                  </a:path>
                </a:pathLst>
              </a:custGeom>
              <a:solidFill>
                <a:srgbClr val="FFFF7F"/>
              </a:solidFill>
              <a:ln w="9525">
                <a:noFill/>
                <a:round/>
                <a:headEnd/>
                <a:tailEnd/>
              </a:ln>
            </p:spPr>
            <p:txBody>
              <a:bodyPr/>
              <a:lstStyle/>
              <a:p>
                <a:endParaRPr lang="en-GB"/>
              </a:p>
            </p:txBody>
          </p:sp>
          <p:sp>
            <p:nvSpPr>
              <p:cNvPr id="15473" name="Freeform 113"/>
              <p:cNvSpPr>
                <a:spLocks/>
              </p:cNvSpPr>
              <p:nvPr/>
            </p:nvSpPr>
            <p:spPr bwMode="auto">
              <a:xfrm>
                <a:off x="5302" y="1010"/>
                <a:ext cx="111" cy="51"/>
              </a:xfrm>
              <a:custGeom>
                <a:avLst/>
                <a:gdLst/>
                <a:ahLst/>
                <a:cxnLst>
                  <a:cxn ang="0">
                    <a:pos x="0" y="177"/>
                  </a:cxn>
                  <a:cxn ang="0">
                    <a:pos x="58" y="177"/>
                  </a:cxn>
                  <a:cxn ang="0">
                    <a:pos x="88" y="207"/>
                  </a:cxn>
                  <a:cxn ang="0">
                    <a:pos x="238" y="207"/>
                  </a:cxn>
                  <a:cxn ang="0">
                    <a:pos x="267" y="177"/>
                  </a:cxn>
                  <a:cxn ang="0">
                    <a:pos x="326" y="177"/>
                  </a:cxn>
                  <a:cxn ang="0">
                    <a:pos x="386" y="118"/>
                  </a:cxn>
                  <a:cxn ang="0">
                    <a:pos x="386" y="89"/>
                  </a:cxn>
                  <a:cxn ang="0">
                    <a:pos x="414" y="89"/>
                  </a:cxn>
                  <a:cxn ang="0">
                    <a:pos x="445" y="118"/>
                  </a:cxn>
                  <a:cxn ang="0">
                    <a:pos x="445" y="89"/>
                  </a:cxn>
                  <a:cxn ang="0">
                    <a:pos x="414" y="59"/>
                  </a:cxn>
                  <a:cxn ang="0">
                    <a:pos x="386" y="59"/>
                  </a:cxn>
                  <a:cxn ang="0">
                    <a:pos x="356" y="28"/>
                  </a:cxn>
                  <a:cxn ang="0">
                    <a:pos x="267" y="28"/>
                  </a:cxn>
                  <a:cxn ang="0">
                    <a:pos x="238" y="0"/>
                  </a:cxn>
                  <a:cxn ang="0">
                    <a:pos x="58" y="0"/>
                  </a:cxn>
                  <a:cxn ang="0">
                    <a:pos x="0" y="59"/>
                  </a:cxn>
                  <a:cxn ang="0">
                    <a:pos x="0" y="177"/>
                  </a:cxn>
                </a:cxnLst>
                <a:rect l="0" t="0" r="r" b="b"/>
                <a:pathLst>
                  <a:path w="445" h="207">
                    <a:moveTo>
                      <a:pt x="0" y="177"/>
                    </a:moveTo>
                    <a:lnTo>
                      <a:pt x="58" y="177"/>
                    </a:lnTo>
                    <a:lnTo>
                      <a:pt x="88" y="207"/>
                    </a:lnTo>
                    <a:lnTo>
                      <a:pt x="238" y="207"/>
                    </a:lnTo>
                    <a:lnTo>
                      <a:pt x="267" y="177"/>
                    </a:lnTo>
                    <a:lnTo>
                      <a:pt x="326" y="177"/>
                    </a:lnTo>
                    <a:lnTo>
                      <a:pt x="386" y="118"/>
                    </a:lnTo>
                    <a:lnTo>
                      <a:pt x="386" y="89"/>
                    </a:lnTo>
                    <a:lnTo>
                      <a:pt x="414" y="89"/>
                    </a:lnTo>
                    <a:lnTo>
                      <a:pt x="445" y="118"/>
                    </a:lnTo>
                    <a:lnTo>
                      <a:pt x="445" y="89"/>
                    </a:lnTo>
                    <a:lnTo>
                      <a:pt x="414" y="59"/>
                    </a:lnTo>
                    <a:lnTo>
                      <a:pt x="386" y="59"/>
                    </a:lnTo>
                    <a:lnTo>
                      <a:pt x="356" y="28"/>
                    </a:lnTo>
                    <a:lnTo>
                      <a:pt x="267" y="28"/>
                    </a:lnTo>
                    <a:lnTo>
                      <a:pt x="238" y="0"/>
                    </a:lnTo>
                    <a:lnTo>
                      <a:pt x="58" y="0"/>
                    </a:lnTo>
                    <a:lnTo>
                      <a:pt x="0" y="59"/>
                    </a:lnTo>
                    <a:lnTo>
                      <a:pt x="0" y="177"/>
                    </a:lnTo>
                    <a:close/>
                  </a:path>
                </a:pathLst>
              </a:custGeom>
              <a:solidFill>
                <a:srgbClr val="FFFF7F"/>
              </a:solidFill>
              <a:ln w="9525">
                <a:noFill/>
                <a:round/>
                <a:headEnd/>
                <a:tailEnd/>
              </a:ln>
            </p:spPr>
            <p:txBody>
              <a:bodyPr/>
              <a:lstStyle/>
              <a:p>
                <a:endParaRPr lang="en-GB"/>
              </a:p>
            </p:txBody>
          </p:sp>
          <p:sp>
            <p:nvSpPr>
              <p:cNvPr id="15474" name="Freeform 114"/>
              <p:cNvSpPr>
                <a:spLocks/>
              </p:cNvSpPr>
              <p:nvPr/>
            </p:nvSpPr>
            <p:spPr bwMode="auto">
              <a:xfrm>
                <a:off x="5035" y="1202"/>
                <a:ext cx="8" cy="8"/>
              </a:xfrm>
              <a:custGeom>
                <a:avLst/>
                <a:gdLst/>
                <a:ahLst/>
                <a:cxnLst>
                  <a:cxn ang="0">
                    <a:pos x="31" y="0"/>
                  </a:cxn>
                  <a:cxn ang="0">
                    <a:pos x="0" y="0"/>
                  </a:cxn>
                  <a:cxn ang="0">
                    <a:pos x="0" y="31"/>
                  </a:cxn>
                  <a:cxn ang="0">
                    <a:pos x="31" y="0"/>
                  </a:cxn>
                </a:cxnLst>
                <a:rect l="0" t="0" r="r" b="b"/>
                <a:pathLst>
                  <a:path w="31" h="31">
                    <a:moveTo>
                      <a:pt x="31" y="0"/>
                    </a:moveTo>
                    <a:lnTo>
                      <a:pt x="0" y="0"/>
                    </a:lnTo>
                    <a:lnTo>
                      <a:pt x="0" y="31"/>
                    </a:lnTo>
                    <a:lnTo>
                      <a:pt x="31" y="0"/>
                    </a:lnTo>
                    <a:close/>
                  </a:path>
                </a:pathLst>
              </a:custGeom>
              <a:solidFill>
                <a:srgbClr val="FFFF7F"/>
              </a:solidFill>
              <a:ln w="9525">
                <a:noFill/>
                <a:round/>
                <a:headEnd/>
                <a:tailEnd/>
              </a:ln>
            </p:spPr>
            <p:txBody>
              <a:bodyPr/>
              <a:lstStyle/>
              <a:p>
                <a:endParaRPr lang="en-GB"/>
              </a:p>
            </p:txBody>
          </p:sp>
          <p:sp>
            <p:nvSpPr>
              <p:cNvPr id="15475" name="Freeform 115"/>
              <p:cNvSpPr>
                <a:spLocks/>
              </p:cNvSpPr>
              <p:nvPr/>
            </p:nvSpPr>
            <p:spPr bwMode="auto">
              <a:xfrm>
                <a:off x="3932" y="1831"/>
                <a:ext cx="81" cy="52"/>
              </a:xfrm>
              <a:custGeom>
                <a:avLst/>
                <a:gdLst/>
                <a:ahLst/>
                <a:cxnLst>
                  <a:cxn ang="0">
                    <a:pos x="296" y="31"/>
                  </a:cxn>
                  <a:cxn ang="0">
                    <a:pos x="296" y="0"/>
                  </a:cxn>
                  <a:cxn ang="0">
                    <a:pos x="119" y="0"/>
                  </a:cxn>
                  <a:cxn ang="0">
                    <a:pos x="89" y="31"/>
                  </a:cxn>
                  <a:cxn ang="0">
                    <a:pos x="0" y="31"/>
                  </a:cxn>
                  <a:cxn ang="0">
                    <a:pos x="29" y="59"/>
                  </a:cxn>
                  <a:cxn ang="0">
                    <a:pos x="0" y="89"/>
                  </a:cxn>
                  <a:cxn ang="0">
                    <a:pos x="59" y="150"/>
                  </a:cxn>
                  <a:cxn ang="0">
                    <a:pos x="59" y="177"/>
                  </a:cxn>
                  <a:cxn ang="0">
                    <a:pos x="29" y="177"/>
                  </a:cxn>
                  <a:cxn ang="0">
                    <a:pos x="29" y="207"/>
                  </a:cxn>
                  <a:cxn ang="0">
                    <a:pos x="89" y="207"/>
                  </a:cxn>
                  <a:cxn ang="0">
                    <a:pos x="89" y="150"/>
                  </a:cxn>
                  <a:cxn ang="0">
                    <a:pos x="119" y="119"/>
                  </a:cxn>
                  <a:cxn ang="0">
                    <a:pos x="207" y="119"/>
                  </a:cxn>
                  <a:cxn ang="0">
                    <a:pos x="238" y="89"/>
                  </a:cxn>
                  <a:cxn ang="0">
                    <a:pos x="266" y="89"/>
                  </a:cxn>
                  <a:cxn ang="0">
                    <a:pos x="296" y="59"/>
                  </a:cxn>
                  <a:cxn ang="0">
                    <a:pos x="326" y="59"/>
                  </a:cxn>
                  <a:cxn ang="0">
                    <a:pos x="296" y="31"/>
                  </a:cxn>
                </a:cxnLst>
                <a:rect l="0" t="0" r="r" b="b"/>
                <a:pathLst>
                  <a:path w="326" h="207">
                    <a:moveTo>
                      <a:pt x="296" y="31"/>
                    </a:moveTo>
                    <a:lnTo>
                      <a:pt x="296" y="0"/>
                    </a:lnTo>
                    <a:lnTo>
                      <a:pt x="119" y="0"/>
                    </a:lnTo>
                    <a:lnTo>
                      <a:pt x="89" y="31"/>
                    </a:lnTo>
                    <a:lnTo>
                      <a:pt x="0" y="31"/>
                    </a:lnTo>
                    <a:lnTo>
                      <a:pt x="29" y="59"/>
                    </a:lnTo>
                    <a:lnTo>
                      <a:pt x="0" y="89"/>
                    </a:lnTo>
                    <a:lnTo>
                      <a:pt x="59" y="150"/>
                    </a:lnTo>
                    <a:lnTo>
                      <a:pt x="59" y="177"/>
                    </a:lnTo>
                    <a:lnTo>
                      <a:pt x="29" y="177"/>
                    </a:lnTo>
                    <a:lnTo>
                      <a:pt x="29" y="207"/>
                    </a:lnTo>
                    <a:lnTo>
                      <a:pt x="89" y="207"/>
                    </a:lnTo>
                    <a:lnTo>
                      <a:pt x="89" y="150"/>
                    </a:lnTo>
                    <a:lnTo>
                      <a:pt x="119" y="119"/>
                    </a:lnTo>
                    <a:lnTo>
                      <a:pt x="207" y="119"/>
                    </a:lnTo>
                    <a:lnTo>
                      <a:pt x="238" y="89"/>
                    </a:lnTo>
                    <a:lnTo>
                      <a:pt x="266" y="89"/>
                    </a:lnTo>
                    <a:lnTo>
                      <a:pt x="296" y="59"/>
                    </a:lnTo>
                    <a:lnTo>
                      <a:pt x="326" y="59"/>
                    </a:lnTo>
                    <a:lnTo>
                      <a:pt x="296" y="31"/>
                    </a:lnTo>
                    <a:close/>
                  </a:path>
                </a:pathLst>
              </a:custGeom>
              <a:solidFill>
                <a:srgbClr val="D3B26F"/>
              </a:solidFill>
              <a:ln w="9525">
                <a:noFill/>
                <a:round/>
                <a:headEnd/>
                <a:tailEnd/>
              </a:ln>
            </p:spPr>
            <p:txBody>
              <a:bodyPr/>
              <a:lstStyle/>
              <a:p>
                <a:endParaRPr lang="en-GB"/>
              </a:p>
            </p:txBody>
          </p:sp>
          <p:sp>
            <p:nvSpPr>
              <p:cNvPr id="15476" name="Freeform 116"/>
              <p:cNvSpPr>
                <a:spLocks/>
              </p:cNvSpPr>
              <p:nvPr/>
            </p:nvSpPr>
            <p:spPr bwMode="auto">
              <a:xfrm>
                <a:off x="4405" y="3622"/>
                <a:ext cx="1" cy="8"/>
              </a:xfrm>
              <a:custGeom>
                <a:avLst/>
                <a:gdLst/>
                <a:ahLst/>
                <a:cxnLst>
                  <a:cxn ang="0">
                    <a:pos x="2" y="0"/>
                  </a:cxn>
                  <a:cxn ang="0">
                    <a:pos x="0" y="0"/>
                  </a:cxn>
                  <a:cxn ang="0">
                    <a:pos x="0" y="27"/>
                  </a:cxn>
                  <a:cxn ang="0">
                    <a:pos x="2" y="30"/>
                  </a:cxn>
                  <a:cxn ang="0">
                    <a:pos x="2" y="0"/>
                  </a:cxn>
                </a:cxnLst>
                <a:rect l="0" t="0" r="r" b="b"/>
                <a:pathLst>
                  <a:path w="2" h="30">
                    <a:moveTo>
                      <a:pt x="2" y="0"/>
                    </a:moveTo>
                    <a:lnTo>
                      <a:pt x="0" y="0"/>
                    </a:lnTo>
                    <a:lnTo>
                      <a:pt x="0" y="27"/>
                    </a:lnTo>
                    <a:lnTo>
                      <a:pt x="2" y="30"/>
                    </a:lnTo>
                    <a:lnTo>
                      <a:pt x="2" y="0"/>
                    </a:lnTo>
                    <a:close/>
                  </a:path>
                </a:pathLst>
              </a:custGeom>
              <a:solidFill>
                <a:srgbClr val="B28665"/>
              </a:solidFill>
              <a:ln w="9525">
                <a:noFill/>
                <a:round/>
                <a:headEnd/>
                <a:tailEnd/>
              </a:ln>
            </p:spPr>
            <p:txBody>
              <a:bodyPr/>
              <a:lstStyle/>
              <a:p>
                <a:endParaRPr lang="en-GB"/>
              </a:p>
            </p:txBody>
          </p:sp>
          <p:sp>
            <p:nvSpPr>
              <p:cNvPr id="15477" name="Freeform 117"/>
              <p:cNvSpPr>
                <a:spLocks/>
              </p:cNvSpPr>
              <p:nvPr/>
            </p:nvSpPr>
            <p:spPr bwMode="auto">
              <a:xfrm>
                <a:off x="4405" y="3637"/>
                <a:ext cx="1" cy="7"/>
              </a:xfrm>
              <a:custGeom>
                <a:avLst/>
                <a:gdLst/>
                <a:ahLst/>
                <a:cxnLst>
                  <a:cxn ang="0">
                    <a:pos x="2" y="31"/>
                  </a:cxn>
                  <a:cxn ang="0">
                    <a:pos x="2" y="0"/>
                  </a:cxn>
                  <a:cxn ang="0">
                    <a:pos x="0" y="2"/>
                  </a:cxn>
                  <a:cxn ang="0">
                    <a:pos x="0" y="31"/>
                  </a:cxn>
                  <a:cxn ang="0">
                    <a:pos x="2" y="31"/>
                  </a:cxn>
                </a:cxnLst>
                <a:rect l="0" t="0" r="r" b="b"/>
                <a:pathLst>
                  <a:path w="2" h="31">
                    <a:moveTo>
                      <a:pt x="2" y="31"/>
                    </a:moveTo>
                    <a:lnTo>
                      <a:pt x="2" y="0"/>
                    </a:lnTo>
                    <a:lnTo>
                      <a:pt x="0" y="2"/>
                    </a:lnTo>
                    <a:lnTo>
                      <a:pt x="0" y="31"/>
                    </a:lnTo>
                    <a:lnTo>
                      <a:pt x="2" y="31"/>
                    </a:lnTo>
                    <a:close/>
                  </a:path>
                </a:pathLst>
              </a:custGeom>
              <a:solidFill>
                <a:srgbClr val="B28665"/>
              </a:solidFill>
              <a:ln w="9525">
                <a:noFill/>
                <a:round/>
                <a:headEnd/>
                <a:tailEnd/>
              </a:ln>
            </p:spPr>
            <p:txBody>
              <a:bodyPr/>
              <a:lstStyle/>
              <a:p>
                <a:endParaRPr lang="en-GB"/>
              </a:p>
            </p:txBody>
          </p:sp>
          <p:sp>
            <p:nvSpPr>
              <p:cNvPr id="15478" name="Freeform 118"/>
              <p:cNvSpPr>
                <a:spLocks/>
              </p:cNvSpPr>
              <p:nvPr/>
            </p:nvSpPr>
            <p:spPr bwMode="auto">
              <a:xfrm>
                <a:off x="4235" y="3538"/>
                <a:ext cx="3" cy="6"/>
              </a:xfrm>
              <a:custGeom>
                <a:avLst/>
                <a:gdLst/>
                <a:ahLst/>
                <a:cxnLst>
                  <a:cxn ang="0">
                    <a:pos x="0" y="12"/>
                  </a:cxn>
                  <a:cxn ang="0">
                    <a:pos x="12" y="22"/>
                  </a:cxn>
                  <a:cxn ang="0">
                    <a:pos x="12" y="0"/>
                  </a:cxn>
                  <a:cxn ang="0">
                    <a:pos x="0" y="12"/>
                  </a:cxn>
                </a:cxnLst>
                <a:rect l="0" t="0" r="r" b="b"/>
                <a:pathLst>
                  <a:path w="12" h="22">
                    <a:moveTo>
                      <a:pt x="0" y="12"/>
                    </a:moveTo>
                    <a:lnTo>
                      <a:pt x="12" y="22"/>
                    </a:lnTo>
                    <a:lnTo>
                      <a:pt x="12" y="0"/>
                    </a:lnTo>
                    <a:lnTo>
                      <a:pt x="0" y="12"/>
                    </a:lnTo>
                    <a:close/>
                  </a:path>
                </a:pathLst>
              </a:custGeom>
              <a:solidFill>
                <a:srgbClr val="B28665"/>
              </a:solidFill>
              <a:ln w="9525">
                <a:noFill/>
                <a:round/>
                <a:headEnd/>
                <a:tailEnd/>
              </a:ln>
            </p:spPr>
            <p:txBody>
              <a:bodyPr/>
              <a:lstStyle/>
              <a:p>
                <a:endParaRPr lang="en-GB"/>
              </a:p>
            </p:txBody>
          </p:sp>
          <p:sp>
            <p:nvSpPr>
              <p:cNvPr id="15479" name="Freeform 119"/>
              <p:cNvSpPr>
                <a:spLocks/>
              </p:cNvSpPr>
              <p:nvPr/>
            </p:nvSpPr>
            <p:spPr bwMode="auto">
              <a:xfrm>
                <a:off x="4169" y="3733"/>
                <a:ext cx="192" cy="67"/>
              </a:xfrm>
              <a:custGeom>
                <a:avLst/>
                <a:gdLst/>
                <a:ahLst/>
                <a:cxnLst>
                  <a:cxn ang="0">
                    <a:pos x="0" y="30"/>
                  </a:cxn>
                  <a:cxn ang="0">
                    <a:pos x="0" y="118"/>
                  </a:cxn>
                  <a:cxn ang="0">
                    <a:pos x="28" y="148"/>
                  </a:cxn>
                  <a:cxn ang="0">
                    <a:pos x="177" y="148"/>
                  </a:cxn>
                  <a:cxn ang="0">
                    <a:pos x="207" y="179"/>
                  </a:cxn>
                  <a:cxn ang="0">
                    <a:pos x="265" y="179"/>
                  </a:cxn>
                  <a:cxn ang="0">
                    <a:pos x="295" y="207"/>
                  </a:cxn>
                  <a:cxn ang="0">
                    <a:pos x="325" y="207"/>
                  </a:cxn>
                  <a:cxn ang="0">
                    <a:pos x="354" y="237"/>
                  </a:cxn>
                  <a:cxn ang="0">
                    <a:pos x="354" y="268"/>
                  </a:cxn>
                  <a:cxn ang="0">
                    <a:pos x="414" y="268"/>
                  </a:cxn>
                  <a:cxn ang="0">
                    <a:pos x="414" y="237"/>
                  </a:cxn>
                  <a:cxn ang="0">
                    <a:pos x="651" y="237"/>
                  </a:cxn>
                  <a:cxn ang="0">
                    <a:pos x="651" y="207"/>
                  </a:cxn>
                  <a:cxn ang="0">
                    <a:pos x="709" y="207"/>
                  </a:cxn>
                  <a:cxn ang="0">
                    <a:pos x="740" y="237"/>
                  </a:cxn>
                  <a:cxn ang="0">
                    <a:pos x="770" y="207"/>
                  </a:cxn>
                  <a:cxn ang="0">
                    <a:pos x="770" y="148"/>
                  </a:cxn>
                  <a:cxn ang="0">
                    <a:pos x="709" y="148"/>
                  </a:cxn>
                  <a:cxn ang="0">
                    <a:pos x="681" y="179"/>
                  </a:cxn>
                  <a:cxn ang="0">
                    <a:pos x="620" y="179"/>
                  </a:cxn>
                  <a:cxn ang="0">
                    <a:pos x="620" y="118"/>
                  </a:cxn>
                  <a:cxn ang="0">
                    <a:pos x="444" y="118"/>
                  </a:cxn>
                  <a:cxn ang="0">
                    <a:pos x="414" y="88"/>
                  </a:cxn>
                  <a:cxn ang="0">
                    <a:pos x="265" y="88"/>
                  </a:cxn>
                  <a:cxn ang="0">
                    <a:pos x="235" y="118"/>
                  </a:cxn>
                  <a:cxn ang="0">
                    <a:pos x="207" y="118"/>
                  </a:cxn>
                  <a:cxn ang="0">
                    <a:pos x="207" y="88"/>
                  </a:cxn>
                  <a:cxn ang="0">
                    <a:pos x="177" y="88"/>
                  </a:cxn>
                  <a:cxn ang="0">
                    <a:pos x="147" y="60"/>
                  </a:cxn>
                  <a:cxn ang="0">
                    <a:pos x="177" y="30"/>
                  </a:cxn>
                  <a:cxn ang="0">
                    <a:pos x="147" y="30"/>
                  </a:cxn>
                  <a:cxn ang="0">
                    <a:pos x="117" y="60"/>
                  </a:cxn>
                  <a:cxn ang="0">
                    <a:pos x="88" y="60"/>
                  </a:cxn>
                  <a:cxn ang="0">
                    <a:pos x="28" y="0"/>
                  </a:cxn>
                  <a:cxn ang="0">
                    <a:pos x="28" y="60"/>
                  </a:cxn>
                  <a:cxn ang="0">
                    <a:pos x="0" y="30"/>
                  </a:cxn>
                </a:cxnLst>
                <a:rect l="0" t="0" r="r" b="b"/>
                <a:pathLst>
                  <a:path w="770" h="268">
                    <a:moveTo>
                      <a:pt x="0" y="30"/>
                    </a:moveTo>
                    <a:lnTo>
                      <a:pt x="0" y="118"/>
                    </a:lnTo>
                    <a:lnTo>
                      <a:pt x="28" y="148"/>
                    </a:lnTo>
                    <a:lnTo>
                      <a:pt x="177" y="148"/>
                    </a:lnTo>
                    <a:lnTo>
                      <a:pt x="207" y="179"/>
                    </a:lnTo>
                    <a:lnTo>
                      <a:pt x="265" y="179"/>
                    </a:lnTo>
                    <a:lnTo>
                      <a:pt x="295" y="207"/>
                    </a:lnTo>
                    <a:lnTo>
                      <a:pt x="325" y="207"/>
                    </a:lnTo>
                    <a:lnTo>
                      <a:pt x="354" y="237"/>
                    </a:lnTo>
                    <a:lnTo>
                      <a:pt x="354" y="268"/>
                    </a:lnTo>
                    <a:lnTo>
                      <a:pt x="414" y="268"/>
                    </a:lnTo>
                    <a:lnTo>
                      <a:pt x="414" y="237"/>
                    </a:lnTo>
                    <a:lnTo>
                      <a:pt x="651" y="237"/>
                    </a:lnTo>
                    <a:lnTo>
                      <a:pt x="651" y="207"/>
                    </a:lnTo>
                    <a:lnTo>
                      <a:pt x="709" y="207"/>
                    </a:lnTo>
                    <a:lnTo>
                      <a:pt x="740" y="237"/>
                    </a:lnTo>
                    <a:lnTo>
                      <a:pt x="770" y="207"/>
                    </a:lnTo>
                    <a:lnTo>
                      <a:pt x="770" y="148"/>
                    </a:lnTo>
                    <a:lnTo>
                      <a:pt x="709" y="148"/>
                    </a:lnTo>
                    <a:lnTo>
                      <a:pt x="681" y="179"/>
                    </a:lnTo>
                    <a:lnTo>
                      <a:pt x="620" y="179"/>
                    </a:lnTo>
                    <a:lnTo>
                      <a:pt x="620" y="118"/>
                    </a:lnTo>
                    <a:lnTo>
                      <a:pt x="444" y="118"/>
                    </a:lnTo>
                    <a:lnTo>
                      <a:pt x="414" y="88"/>
                    </a:lnTo>
                    <a:lnTo>
                      <a:pt x="265" y="88"/>
                    </a:lnTo>
                    <a:lnTo>
                      <a:pt x="235" y="118"/>
                    </a:lnTo>
                    <a:lnTo>
                      <a:pt x="207" y="118"/>
                    </a:lnTo>
                    <a:lnTo>
                      <a:pt x="207" y="88"/>
                    </a:lnTo>
                    <a:lnTo>
                      <a:pt x="177" y="88"/>
                    </a:lnTo>
                    <a:lnTo>
                      <a:pt x="147" y="60"/>
                    </a:lnTo>
                    <a:lnTo>
                      <a:pt x="177" y="30"/>
                    </a:lnTo>
                    <a:lnTo>
                      <a:pt x="147" y="30"/>
                    </a:lnTo>
                    <a:lnTo>
                      <a:pt x="117" y="60"/>
                    </a:lnTo>
                    <a:lnTo>
                      <a:pt x="88" y="60"/>
                    </a:lnTo>
                    <a:lnTo>
                      <a:pt x="28" y="0"/>
                    </a:lnTo>
                    <a:lnTo>
                      <a:pt x="28" y="60"/>
                    </a:lnTo>
                    <a:lnTo>
                      <a:pt x="0" y="30"/>
                    </a:lnTo>
                    <a:close/>
                  </a:path>
                </a:pathLst>
              </a:custGeom>
              <a:solidFill>
                <a:srgbClr val="B28665"/>
              </a:solidFill>
              <a:ln w="9525">
                <a:noFill/>
                <a:round/>
                <a:headEnd/>
                <a:tailEnd/>
              </a:ln>
            </p:spPr>
            <p:txBody>
              <a:bodyPr/>
              <a:lstStyle/>
              <a:p>
                <a:endParaRPr lang="en-GB"/>
              </a:p>
            </p:txBody>
          </p:sp>
          <p:sp>
            <p:nvSpPr>
              <p:cNvPr id="15480" name="Freeform 120"/>
              <p:cNvSpPr>
                <a:spLocks/>
              </p:cNvSpPr>
              <p:nvPr/>
            </p:nvSpPr>
            <p:spPr bwMode="auto">
              <a:xfrm>
                <a:off x="4791" y="3733"/>
                <a:ext cx="155" cy="96"/>
              </a:xfrm>
              <a:custGeom>
                <a:avLst/>
                <a:gdLst/>
                <a:ahLst/>
                <a:cxnLst>
                  <a:cxn ang="0">
                    <a:pos x="624" y="0"/>
                  </a:cxn>
                  <a:cxn ang="0">
                    <a:pos x="594" y="0"/>
                  </a:cxn>
                  <a:cxn ang="0">
                    <a:pos x="564" y="30"/>
                  </a:cxn>
                  <a:cxn ang="0">
                    <a:pos x="535" y="30"/>
                  </a:cxn>
                  <a:cxn ang="0">
                    <a:pos x="475" y="88"/>
                  </a:cxn>
                  <a:cxn ang="0">
                    <a:pos x="417" y="88"/>
                  </a:cxn>
                  <a:cxn ang="0">
                    <a:pos x="387" y="118"/>
                  </a:cxn>
                  <a:cxn ang="0">
                    <a:pos x="180" y="118"/>
                  </a:cxn>
                  <a:cxn ang="0">
                    <a:pos x="180" y="179"/>
                  </a:cxn>
                  <a:cxn ang="0">
                    <a:pos x="61" y="179"/>
                  </a:cxn>
                  <a:cxn ang="0">
                    <a:pos x="61" y="207"/>
                  </a:cxn>
                  <a:cxn ang="0">
                    <a:pos x="0" y="207"/>
                  </a:cxn>
                  <a:cxn ang="0">
                    <a:pos x="0" y="268"/>
                  </a:cxn>
                  <a:cxn ang="0">
                    <a:pos x="30" y="297"/>
                  </a:cxn>
                  <a:cxn ang="0">
                    <a:pos x="30" y="325"/>
                  </a:cxn>
                  <a:cxn ang="0">
                    <a:pos x="91" y="325"/>
                  </a:cxn>
                  <a:cxn ang="0">
                    <a:pos x="119" y="355"/>
                  </a:cxn>
                  <a:cxn ang="0">
                    <a:pos x="180" y="355"/>
                  </a:cxn>
                  <a:cxn ang="0">
                    <a:pos x="210" y="386"/>
                  </a:cxn>
                  <a:cxn ang="0">
                    <a:pos x="210" y="355"/>
                  </a:cxn>
                  <a:cxn ang="0">
                    <a:pos x="237" y="325"/>
                  </a:cxn>
                  <a:cxn ang="0">
                    <a:pos x="328" y="325"/>
                  </a:cxn>
                  <a:cxn ang="0">
                    <a:pos x="417" y="237"/>
                  </a:cxn>
                  <a:cxn ang="0">
                    <a:pos x="505" y="237"/>
                  </a:cxn>
                  <a:cxn ang="0">
                    <a:pos x="444" y="179"/>
                  </a:cxn>
                  <a:cxn ang="0">
                    <a:pos x="444" y="148"/>
                  </a:cxn>
                  <a:cxn ang="0">
                    <a:pos x="475" y="118"/>
                  </a:cxn>
                  <a:cxn ang="0">
                    <a:pos x="505" y="118"/>
                  </a:cxn>
                  <a:cxn ang="0">
                    <a:pos x="505" y="88"/>
                  </a:cxn>
                  <a:cxn ang="0">
                    <a:pos x="535" y="60"/>
                  </a:cxn>
                  <a:cxn ang="0">
                    <a:pos x="564" y="60"/>
                  </a:cxn>
                  <a:cxn ang="0">
                    <a:pos x="624" y="0"/>
                  </a:cxn>
                </a:cxnLst>
                <a:rect l="0" t="0" r="r" b="b"/>
                <a:pathLst>
                  <a:path w="624" h="386">
                    <a:moveTo>
                      <a:pt x="624" y="0"/>
                    </a:moveTo>
                    <a:lnTo>
                      <a:pt x="594" y="0"/>
                    </a:lnTo>
                    <a:lnTo>
                      <a:pt x="564" y="30"/>
                    </a:lnTo>
                    <a:lnTo>
                      <a:pt x="535" y="30"/>
                    </a:lnTo>
                    <a:lnTo>
                      <a:pt x="475" y="88"/>
                    </a:lnTo>
                    <a:lnTo>
                      <a:pt x="417" y="88"/>
                    </a:lnTo>
                    <a:lnTo>
                      <a:pt x="387" y="118"/>
                    </a:lnTo>
                    <a:lnTo>
                      <a:pt x="180" y="118"/>
                    </a:lnTo>
                    <a:lnTo>
                      <a:pt x="180" y="179"/>
                    </a:lnTo>
                    <a:lnTo>
                      <a:pt x="61" y="179"/>
                    </a:lnTo>
                    <a:lnTo>
                      <a:pt x="61" y="207"/>
                    </a:lnTo>
                    <a:lnTo>
                      <a:pt x="0" y="207"/>
                    </a:lnTo>
                    <a:lnTo>
                      <a:pt x="0" y="268"/>
                    </a:lnTo>
                    <a:lnTo>
                      <a:pt x="30" y="297"/>
                    </a:lnTo>
                    <a:lnTo>
                      <a:pt x="30" y="325"/>
                    </a:lnTo>
                    <a:lnTo>
                      <a:pt x="91" y="325"/>
                    </a:lnTo>
                    <a:lnTo>
                      <a:pt x="119" y="355"/>
                    </a:lnTo>
                    <a:lnTo>
                      <a:pt x="180" y="355"/>
                    </a:lnTo>
                    <a:lnTo>
                      <a:pt x="210" y="386"/>
                    </a:lnTo>
                    <a:lnTo>
                      <a:pt x="210" y="355"/>
                    </a:lnTo>
                    <a:lnTo>
                      <a:pt x="237" y="325"/>
                    </a:lnTo>
                    <a:lnTo>
                      <a:pt x="328" y="325"/>
                    </a:lnTo>
                    <a:lnTo>
                      <a:pt x="417" y="237"/>
                    </a:lnTo>
                    <a:lnTo>
                      <a:pt x="505" y="237"/>
                    </a:lnTo>
                    <a:lnTo>
                      <a:pt x="444" y="179"/>
                    </a:lnTo>
                    <a:lnTo>
                      <a:pt x="444" y="148"/>
                    </a:lnTo>
                    <a:lnTo>
                      <a:pt x="475" y="118"/>
                    </a:lnTo>
                    <a:lnTo>
                      <a:pt x="505" y="118"/>
                    </a:lnTo>
                    <a:lnTo>
                      <a:pt x="505" y="88"/>
                    </a:lnTo>
                    <a:lnTo>
                      <a:pt x="535" y="60"/>
                    </a:lnTo>
                    <a:lnTo>
                      <a:pt x="564" y="60"/>
                    </a:lnTo>
                    <a:lnTo>
                      <a:pt x="624" y="0"/>
                    </a:lnTo>
                    <a:close/>
                  </a:path>
                </a:pathLst>
              </a:custGeom>
              <a:solidFill>
                <a:srgbClr val="FFFF7F"/>
              </a:solidFill>
              <a:ln w="9525">
                <a:noFill/>
                <a:round/>
                <a:headEnd/>
                <a:tailEnd/>
              </a:ln>
            </p:spPr>
            <p:txBody>
              <a:bodyPr/>
              <a:lstStyle/>
              <a:p>
                <a:endParaRPr lang="en-GB"/>
              </a:p>
            </p:txBody>
          </p:sp>
          <p:sp>
            <p:nvSpPr>
              <p:cNvPr id="15481" name="Freeform 121"/>
              <p:cNvSpPr>
                <a:spLocks/>
              </p:cNvSpPr>
              <p:nvPr/>
            </p:nvSpPr>
            <p:spPr bwMode="auto">
              <a:xfrm>
                <a:off x="2902" y="1624"/>
                <a:ext cx="7" cy="8"/>
              </a:xfrm>
              <a:custGeom>
                <a:avLst/>
                <a:gdLst/>
                <a:ahLst/>
                <a:cxnLst>
                  <a:cxn ang="0">
                    <a:pos x="0" y="0"/>
                  </a:cxn>
                  <a:cxn ang="0">
                    <a:pos x="0" y="31"/>
                  </a:cxn>
                  <a:cxn ang="0">
                    <a:pos x="29" y="31"/>
                  </a:cxn>
                  <a:cxn ang="0">
                    <a:pos x="0" y="0"/>
                  </a:cxn>
                </a:cxnLst>
                <a:rect l="0" t="0" r="r" b="b"/>
                <a:pathLst>
                  <a:path w="29" h="31">
                    <a:moveTo>
                      <a:pt x="0" y="0"/>
                    </a:moveTo>
                    <a:lnTo>
                      <a:pt x="0" y="31"/>
                    </a:lnTo>
                    <a:lnTo>
                      <a:pt x="29" y="31"/>
                    </a:lnTo>
                    <a:lnTo>
                      <a:pt x="0" y="0"/>
                    </a:lnTo>
                    <a:close/>
                  </a:path>
                </a:pathLst>
              </a:custGeom>
              <a:solidFill>
                <a:srgbClr val="8FB5BE"/>
              </a:solidFill>
              <a:ln w="9525">
                <a:noFill/>
                <a:round/>
                <a:headEnd/>
                <a:tailEnd/>
              </a:ln>
            </p:spPr>
            <p:txBody>
              <a:bodyPr/>
              <a:lstStyle/>
              <a:p>
                <a:endParaRPr lang="en-GB"/>
              </a:p>
            </p:txBody>
          </p:sp>
          <p:sp>
            <p:nvSpPr>
              <p:cNvPr id="15482" name="Freeform 122"/>
              <p:cNvSpPr>
                <a:spLocks/>
              </p:cNvSpPr>
              <p:nvPr/>
            </p:nvSpPr>
            <p:spPr bwMode="auto">
              <a:xfrm>
                <a:off x="2509" y="1676"/>
                <a:ext cx="15" cy="15"/>
              </a:xfrm>
              <a:custGeom>
                <a:avLst/>
                <a:gdLst/>
                <a:ahLst/>
                <a:cxnLst>
                  <a:cxn ang="0">
                    <a:pos x="60" y="0"/>
                  </a:cxn>
                  <a:cxn ang="0">
                    <a:pos x="30" y="31"/>
                  </a:cxn>
                  <a:cxn ang="0">
                    <a:pos x="0" y="31"/>
                  </a:cxn>
                  <a:cxn ang="0">
                    <a:pos x="30" y="61"/>
                  </a:cxn>
                  <a:cxn ang="0">
                    <a:pos x="60" y="61"/>
                  </a:cxn>
                  <a:cxn ang="0">
                    <a:pos x="60" y="0"/>
                  </a:cxn>
                </a:cxnLst>
                <a:rect l="0" t="0" r="r" b="b"/>
                <a:pathLst>
                  <a:path w="60" h="61">
                    <a:moveTo>
                      <a:pt x="60" y="0"/>
                    </a:moveTo>
                    <a:lnTo>
                      <a:pt x="30" y="31"/>
                    </a:lnTo>
                    <a:lnTo>
                      <a:pt x="0" y="31"/>
                    </a:lnTo>
                    <a:lnTo>
                      <a:pt x="30" y="61"/>
                    </a:lnTo>
                    <a:lnTo>
                      <a:pt x="60" y="61"/>
                    </a:lnTo>
                    <a:lnTo>
                      <a:pt x="60" y="0"/>
                    </a:lnTo>
                    <a:close/>
                  </a:path>
                </a:pathLst>
              </a:custGeom>
              <a:solidFill>
                <a:srgbClr val="FECC2E"/>
              </a:solidFill>
              <a:ln w="9525">
                <a:noFill/>
                <a:round/>
                <a:headEnd/>
                <a:tailEnd/>
              </a:ln>
            </p:spPr>
            <p:txBody>
              <a:bodyPr/>
              <a:lstStyle/>
              <a:p>
                <a:endParaRPr lang="en-GB"/>
              </a:p>
            </p:txBody>
          </p:sp>
          <p:sp>
            <p:nvSpPr>
              <p:cNvPr id="15483" name="Freeform 123"/>
              <p:cNvSpPr>
                <a:spLocks/>
              </p:cNvSpPr>
              <p:nvPr/>
            </p:nvSpPr>
            <p:spPr bwMode="auto">
              <a:xfrm>
                <a:off x="2501" y="1683"/>
                <a:ext cx="38" cy="44"/>
              </a:xfrm>
              <a:custGeom>
                <a:avLst/>
                <a:gdLst/>
                <a:ahLst/>
                <a:cxnLst>
                  <a:cxn ang="0">
                    <a:pos x="60" y="58"/>
                  </a:cxn>
                  <a:cxn ang="0">
                    <a:pos x="0" y="58"/>
                  </a:cxn>
                  <a:cxn ang="0">
                    <a:pos x="0" y="89"/>
                  </a:cxn>
                  <a:cxn ang="0">
                    <a:pos x="60" y="89"/>
                  </a:cxn>
                  <a:cxn ang="0">
                    <a:pos x="90" y="118"/>
                  </a:cxn>
                  <a:cxn ang="0">
                    <a:pos x="90" y="148"/>
                  </a:cxn>
                  <a:cxn ang="0">
                    <a:pos x="60" y="177"/>
                  </a:cxn>
                  <a:cxn ang="0">
                    <a:pos x="90" y="177"/>
                  </a:cxn>
                  <a:cxn ang="0">
                    <a:pos x="118" y="148"/>
                  </a:cxn>
                  <a:cxn ang="0">
                    <a:pos x="118" y="89"/>
                  </a:cxn>
                  <a:cxn ang="0">
                    <a:pos x="149" y="58"/>
                  </a:cxn>
                  <a:cxn ang="0">
                    <a:pos x="149" y="30"/>
                  </a:cxn>
                  <a:cxn ang="0">
                    <a:pos x="118" y="30"/>
                  </a:cxn>
                  <a:cxn ang="0">
                    <a:pos x="118" y="0"/>
                  </a:cxn>
                  <a:cxn ang="0">
                    <a:pos x="90" y="30"/>
                  </a:cxn>
                  <a:cxn ang="0">
                    <a:pos x="60" y="58"/>
                  </a:cxn>
                </a:cxnLst>
                <a:rect l="0" t="0" r="r" b="b"/>
                <a:pathLst>
                  <a:path w="149" h="177">
                    <a:moveTo>
                      <a:pt x="60" y="58"/>
                    </a:moveTo>
                    <a:lnTo>
                      <a:pt x="0" y="58"/>
                    </a:lnTo>
                    <a:lnTo>
                      <a:pt x="0" y="89"/>
                    </a:lnTo>
                    <a:lnTo>
                      <a:pt x="60" y="89"/>
                    </a:lnTo>
                    <a:lnTo>
                      <a:pt x="90" y="118"/>
                    </a:lnTo>
                    <a:lnTo>
                      <a:pt x="90" y="148"/>
                    </a:lnTo>
                    <a:lnTo>
                      <a:pt x="60" y="177"/>
                    </a:lnTo>
                    <a:lnTo>
                      <a:pt x="90" y="177"/>
                    </a:lnTo>
                    <a:lnTo>
                      <a:pt x="118" y="148"/>
                    </a:lnTo>
                    <a:lnTo>
                      <a:pt x="118" y="89"/>
                    </a:lnTo>
                    <a:lnTo>
                      <a:pt x="149" y="58"/>
                    </a:lnTo>
                    <a:lnTo>
                      <a:pt x="149" y="30"/>
                    </a:lnTo>
                    <a:lnTo>
                      <a:pt x="118" y="30"/>
                    </a:lnTo>
                    <a:lnTo>
                      <a:pt x="118" y="0"/>
                    </a:lnTo>
                    <a:lnTo>
                      <a:pt x="90" y="30"/>
                    </a:lnTo>
                    <a:lnTo>
                      <a:pt x="60" y="58"/>
                    </a:lnTo>
                    <a:close/>
                  </a:path>
                </a:pathLst>
              </a:custGeom>
              <a:solidFill>
                <a:srgbClr val="FECC2E"/>
              </a:solidFill>
              <a:ln w="9525">
                <a:noFill/>
                <a:round/>
                <a:headEnd/>
                <a:tailEnd/>
              </a:ln>
            </p:spPr>
            <p:txBody>
              <a:bodyPr/>
              <a:lstStyle/>
              <a:p>
                <a:endParaRPr lang="en-GB"/>
              </a:p>
            </p:txBody>
          </p:sp>
          <p:sp>
            <p:nvSpPr>
              <p:cNvPr id="15484" name="Freeform 124"/>
              <p:cNvSpPr>
                <a:spLocks/>
              </p:cNvSpPr>
              <p:nvPr/>
            </p:nvSpPr>
            <p:spPr bwMode="auto">
              <a:xfrm>
                <a:off x="2531" y="1668"/>
                <a:ext cx="15" cy="15"/>
              </a:xfrm>
              <a:custGeom>
                <a:avLst/>
                <a:gdLst/>
                <a:ahLst/>
                <a:cxnLst>
                  <a:cxn ang="0">
                    <a:pos x="61" y="0"/>
                  </a:cxn>
                  <a:cxn ang="0">
                    <a:pos x="31" y="0"/>
                  </a:cxn>
                  <a:cxn ang="0">
                    <a:pos x="31" y="30"/>
                  </a:cxn>
                  <a:cxn ang="0">
                    <a:pos x="0" y="61"/>
                  </a:cxn>
                  <a:cxn ang="0">
                    <a:pos x="31" y="61"/>
                  </a:cxn>
                  <a:cxn ang="0">
                    <a:pos x="61" y="30"/>
                  </a:cxn>
                  <a:cxn ang="0">
                    <a:pos x="61" y="0"/>
                  </a:cxn>
                </a:cxnLst>
                <a:rect l="0" t="0" r="r" b="b"/>
                <a:pathLst>
                  <a:path w="61" h="61">
                    <a:moveTo>
                      <a:pt x="61" y="0"/>
                    </a:moveTo>
                    <a:lnTo>
                      <a:pt x="31" y="0"/>
                    </a:lnTo>
                    <a:lnTo>
                      <a:pt x="31" y="30"/>
                    </a:lnTo>
                    <a:lnTo>
                      <a:pt x="0" y="61"/>
                    </a:lnTo>
                    <a:lnTo>
                      <a:pt x="31" y="61"/>
                    </a:lnTo>
                    <a:lnTo>
                      <a:pt x="61" y="30"/>
                    </a:lnTo>
                    <a:lnTo>
                      <a:pt x="61" y="0"/>
                    </a:lnTo>
                    <a:close/>
                  </a:path>
                </a:pathLst>
              </a:custGeom>
              <a:solidFill>
                <a:srgbClr val="FECC2E"/>
              </a:solidFill>
              <a:ln w="9525">
                <a:noFill/>
                <a:round/>
                <a:headEnd/>
                <a:tailEnd/>
              </a:ln>
            </p:spPr>
            <p:txBody>
              <a:bodyPr/>
              <a:lstStyle/>
              <a:p>
                <a:endParaRPr lang="en-GB"/>
              </a:p>
            </p:txBody>
          </p:sp>
          <p:sp>
            <p:nvSpPr>
              <p:cNvPr id="15485" name="Freeform 125"/>
              <p:cNvSpPr>
                <a:spLocks noEditPoints="1"/>
              </p:cNvSpPr>
              <p:nvPr/>
            </p:nvSpPr>
            <p:spPr bwMode="auto">
              <a:xfrm>
                <a:off x="2175" y="1824"/>
                <a:ext cx="497" cy="703"/>
              </a:xfrm>
              <a:custGeom>
                <a:avLst/>
                <a:gdLst/>
                <a:ahLst/>
                <a:cxnLst>
                  <a:cxn ang="0">
                    <a:pos x="1008" y="859"/>
                  </a:cxn>
                  <a:cxn ang="0">
                    <a:pos x="830" y="829"/>
                  </a:cxn>
                  <a:cxn ang="0">
                    <a:pos x="948" y="710"/>
                  </a:cxn>
                  <a:cxn ang="0">
                    <a:pos x="1127" y="474"/>
                  </a:cxn>
                  <a:cxn ang="0">
                    <a:pos x="712" y="325"/>
                  </a:cxn>
                  <a:cxn ang="0">
                    <a:pos x="653" y="325"/>
                  </a:cxn>
                  <a:cxn ang="0">
                    <a:pos x="683" y="236"/>
                  </a:cxn>
                  <a:cxn ang="0">
                    <a:pos x="860" y="0"/>
                  </a:cxn>
                  <a:cxn ang="0">
                    <a:pos x="505" y="60"/>
                  </a:cxn>
                  <a:cxn ang="0">
                    <a:pos x="327" y="206"/>
                  </a:cxn>
                  <a:cxn ang="0">
                    <a:pos x="237" y="267"/>
                  </a:cxn>
                  <a:cxn ang="0">
                    <a:pos x="267" y="443"/>
                  </a:cxn>
                  <a:cxn ang="0">
                    <a:pos x="178" y="592"/>
                  </a:cxn>
                  <a:cxn ang="0">
                    <a:pos x="60" y="681"/>
                  </a:cxn>
                  <a:cxn ang="0">
                    <a:pos x="209" y="710"/>
                  </a:cxn>
                  <a:cxn ang="0">
                    <a:pos x="386" y="622"/>
                  </a:cxn>
                  <a:cxn ang="0">
                    <a:pos x="267" y="740"/>
                  </a:cxn>
                  <a:cxn ang="0">
                    <a:pos x="178" y="977"/>
                  </a:cxn>
                  <a:cxn ang="0">
                    <a:pos x="237" y="1008"/>
                  </a:cxn>
                  <a:cxn ang="0">
                    <a:pos x="386" y="888"/>
                  </a:cxn>
                  <a:cxn ang="0">
                    <a:pos x="474" y="888"/>
                  </a:cxn>
                  <a:cxn ang="0">
                    <a:pos x="446" y="1035"/>
                  </a:cxn>
                  <a:cxn ang="0">
                    <a:pos x="298" y="1244"/>
                  </a:cxn>
                  <a:cxn ang="0">
                    <a:pos x="474" y="1214"/>
                  </a:cxn>
                  <a:cxn ang="0">
                    <a:pos x="801" y="1184"/>
                  </a:cxn>
                  <a:cxn ang="0">
                    <a:pos x="771" y="1421"/>
                  </a:cxn>
                  <a:cxn ang="0">
                    <a:pos x="801" y="1539"/>
                  </a:cxn>
                  <a:cxn ang="0">
                    <a:pos x="771" y="1746"/>
                  </a:cxn>
                  <a:cxn ang="0">
                    <a:pos x="505" y="1746"/>
                  </a:cxn>
                  <a:cxn ang="0">
                    <a:pos x="416" y="1776"/>
                  </a:cxn>
                  <a:cxn ang="0">
                    <a:pos x="416" y="1865"/>
                  </a:cxn>
                  <a:cxn ang="0">
                    <a:pos x="474" y="2044"/>
                  </a:cxn>
                  <a:cxn ang="0">
                    <a:pos x="267" y="2162"/>
                  </a:cxn>
                  <a:cxn ang="0">
                    <a:pos x="237" y="2280"/>
                  </a:cxn>
                  <a:cxn ang="0">
                    <a:pos x="474" y="2280"/>
                  </a:cxn>
                  <a:cxn ang="0">
                    <a:pos x="564" y="2338"/>
                  </a:cxn>
                  <a:cxn ang="0">
                    <a:pos x="830" y="2280"/>
                  </a:cxn>
                  <a:cxn ang="0">
                    <a:pos x="741" y="2398"/>
                  </a:cxn>
                  <a:cxn ang="0">
                    <a:pos x="386" y="2487"/>
                  </a:cxn>
                  <a:cxn ang="0">
                    <a:pos x="178" y="2635"/>
                  </a:cxn>
                  <a:cxn ang="0">
                    <a:pos x="0" y="2812"/>
                  </a:cxn>
                  <a:cxn ang="0">
                    <a:pos x="237" y="2723"/>
                  </a:cxn>
                  <a:cxn ang="0">
                    <a:pos x="505" y="2753"/>
                  </a:cxn>
                  <a:cxn ang="0">
                    <a:pos x="683" y="2575"/>
                  </a:cxn>
                  <a:cxn ang="0">
                    <a:pos x="1097" y="2575"/>
                  </a:cxn>
                  <a:cxn ang="0">
                    <a:pos x="1276" y="2544"/>
                  </a:cxn>
                  <a:cxn ang="0">
                    <a:pos x="1690" y="2517"/>
                  </a:cxn>
                  <a:cxn ang="0">
                    <a:pos x="1690" y="2338"/>
                  </a:cxn>
                  <a:cxn ang="0">
                    <a:pos x="1868" y="2190"/>
                  </a:cxn>
                  <a:cxn ang="0">
                    <a:pos x="1988" y="1924"/>
                  </a:cxn>
                  <a:cxn ang="0">
                    <a:pos x="1631" y="1894"/>
                  </a:cxn>
                  <a:cxn ang="0">
                    <a:pos x="1542" y="1628"/>
                  </a:cxn>
                  <a:cxn ang="0">
                    <a:pos x="1513" y="1479"/>
                  </a:cxn>
                  <a:cxn ang="0">
                    <a:pos x="1422" y="1333"/>
                  </a:cxn>
                  <a:cxn ang="0">
                    <a:pos x="355" y="799"/>
                  </a:cxn>
                  <a:cxn ang="0">
                    <a:pos x="593" y="267"/>
                  </a:cxn>
                </a:cxnLst>
                <a:rect l="0" t="0" r="r" b="b"/>
                <a:pathLst>
                  <a:path w="1988" h="2812">
                    <a:moveTo>
                      <a:pt x="1215" y="1154"/>
                    </a:moveTo>
                    <a:lnTo>
                      <a:pt x="1215" y="1008"/>
                    </a:lnTo>
                    <a:lnTo>
                      <a:pt x="1185" y="977"/>
                    </a:lnTo>
                    <a:lnTo>
                      <a:pt x="1157" y="977"/>
                    </a:lnTo>
                    <a:lnTo>
                      <a:pt x="1067" y="888"/>
                    </a:lnTo>
                    <a:lnTo>
                      <a:pt x="1039" y="888"/>
                    </a:lnTo>
                    <a:lnTo>
                      <a:pt x="1008" y="859"/>
                    </a:lnTo>
                    <a:lnTo>
                      <a:pt x="978" y="859"/>
                    </a:lnTo>
                    <a:lnTo>
                      <a:pt x="948" y="829"/>
                    </a:lnTo>
                    <a:lnTo>
                      <a:pt x="920" y="829"/>
                    </a:lnTo>
                    <a:lnTo>
                      <a:pt x="890" y="859"/>
                    </a:lnTo>
                    <a:lnTo>
                      <a:pt x="771" y="859"/>
                    </a:lnTo>
                    <a:lnTo>
                      <a:pt x="801" y="829"/>
                    </a:lnTo>
                    <a:lnTo>
                      <a:pt x="830" y="829"/>
                    </a:lnTo>
                    <a:lnTo>
                      <a:pt x="860" y="799"/>
                    </a:lnTo>
                    <a:lnTo>
                      <a:pt x="920" y="799"/>
                    </a:lnTo>
                    <a:lnTo>
                      <a:pt x="948" y="770"/>
                    </a:lnTo>
                    <a:lnTo>
                      <a:pt x="948" y="740"/>
                    </a:lnTo>
                    <a:lnTo>
                      <a:pt x="920" y="740"/>
                    </a:lnTo>
                    <a:lnTo>
                      <a:pt x="920" y="710"/>
                    </a:lnTo>
                    <a:lnTo>
                      <a:pt x="948" y="710"/>
                    </a:lnTo>
                    <a:lnTo>
                      <a:pt x="1008" y="652"/>
                    </a:lnTo>
                    <a:lnTo>
                      <a:pt x="1008" y="622"/>
                    </a:lnTo>
                    <a:lnTo>
                      <a:pt x="1039" y="622"/>
                    </a:lnTo>
                    <a:lnTo>
                      <a:pt x="1039" y="592"/>
                    </a:lnTo>
                    <a:lnTo>
                      <a:pt x="1067" y="592"/>
                    </a:lnTo>
                    <a:lnTo>
                      <a:pt x="1127" y="534"/>
                    </a:lnTo>
                    <a:lnTo>
                      <a:pt x="1127" y="474"/>
                    </a:lnTo>
                    <a:lnTo>
                      <a:pt x="1215" y="385"/>
                    </a:lnTo>
                    <a:lnTo>
                      <a:pt x="1185" y="356"/>
                    </a:lnTo>
                    <a:lnTo>
                      <a:pt x="1185" y="325"/>
                    </a:lnTo>
                    <a:lnTo>
                      <a:pt x="860" y="325"/>
                    </a:lnTo>
                    <a:lnTo>
                      <a:pt x="830" y="297"/>
                    </a:lnTo>
                    <a:lnTo>
                      <a:pt x="801" y="325"/>
                    </a:lnTo>
                    <a:lnTo>
                      <a:pt x="712" y="325"/>
                    </a:lnTo>
                    <a:lnTo>
                      <a:pt x="683" y="356"/>
                    </a:lnTo>
                    <a:lnTo>
                      <a:pt x="653" y="356"/>
                    </a:lnTo>
                    <a:lnTo>
                      <a:pt x="623" y="385"/>
                    </a:lnTo>
                    <a:lnTo>
                      <a:pt x="593" y="385"/>
                    </a:lnTo>
                    <a:lnTo>
                      <a:pt x="593" y="356"/>
                    </a:lnTo>
                    <a:lnTo>
                      <a:pt x="623" y="356"/>
                    </a:lnTo>
                    <a:lnTo>
                      <a:pt x="653" y="325"/>
                    </a:lnTo>
                    <a:lnTo>
                      <a:pt x="623" y="325"/>
                    </a:lnTo>
                    <a:lnTo>
                      <a:pt x="653" y="297"/>
                    </a:lnTo>
                    <a:lnTo>
                      <a:pt x="683" y="297"/>
                    </a:lnTo>
                    <a:lnTo>
                      <a:pt x="712" y="267"/>
                    </a:lnTo>
                    <a:lnTo>
                      <a:pt x="653" y="267"/>
                    </a:lnTo>
                    <a:lnTo>
                      <a:pt x="653" y="236"/>
                    </a:lnTo>
                    <a:lnTo>
                      <a:pt x="683" y="236"/>
                    </a:lnTo>
                    <a:lnTo>
                      <a:pt x="712" y="206"/>
                    </a:lnTo>
                    <a:lnTo>
                      <a:pt x="741" y="206"/>
                    </a:lnTo>
                    <a:lnTo>
                      <a:pt x="830" y="118"/>
                    </a:lnTo>
                    <a:lnTo>
                      <a:pt x="860" y="118"/>
                    </a:lnTo>
                    <a:lnTo>
                      <a:pt x="920" y="60"/>
                    </a:lnTo>
                    <a:lnTo>
                      <a:pt x="920" y="0"/>
                    </a:lnTo>
                    <a:lnTo>
                      <a:pt x="860" y="0"/>
                    </a:lnTo>
                    <a:lnTo>
                      <a:pt x="830" y="29"/>
                    </a:lnTo>
                    <a:lnTo>
                      <a:pt x="653" y="29"/>
                    </a:lnTo>
                    <a:lnTo>
                      <a:pt x="623" y="60"/>
                    </a:lnTo>
                    <a:lnTo>
                      <a:pt x="564" y="60"/>
                    </a:lnTo>
                    <a:lnTo>
                      <a:pt x="564" y="29"/>
                    </a:lnTo>
                    <a:lnTo>
                      <a:pt x="534" y="60"/>
                    </a:lnTo>
                    <a:lnTo>
                      <a:pt x="505" y="60"/>
                    </a:lnTo>
                    <a:lnTo>
                      <a:pt x="474" y="29"/>
                    </a:lnTo>
                    <a:lnTo>
                      <a:pt x="446" y="29"/>
                    </a:lnTo>
                    <a:lnTo>
                      <a:pt x="446" y="88"/>
                    </a:lnTo>
                    <a:lnTo>
                      <a:pt x="386" y="148"/>
                    </a:lnTo>
                    <a:lnTo>
                      <a:pt x="355" y="148"/>
                    </a:lnTo>
                    <a:lnTo>
                      <a:pt x="355" y="179"/>
                    </a:lnTo>
                    <a:lnTo>
                      <a:pt x="327" y="206"/>
                    </a:lnTo>
                    <a:lnTo>
                      <a:pt x="386" y="267"/>
                    </a:lnTo>
                    <a:lnTo>
                      <a:pt x="355" y="267"/>
                    </a:lnTo>
                    <a:lnTo>
                      <a:pt x="327" y="236"/>
                    </a:lnTo>
                    <a:lnTo>
                      <a:pt x="298" y="267"/>
                    </a:lnTo>
                    <a:lnTo>
                      <a:pt x="267" y="267"/>
                    </a:lnTo>
                    <a:lnTo>
                      <a:pt x="267" y="297"/>
                    </a:lnTo>
                    <a:lnTo>
                      <a:pt x="237" y="267"/>
                    </a:lnTo>
                    <a:lnTo>
                      <a:pt x="237" y="356"/>
                    </a:lnTo>
                    <a:lnTo>
                      <a:pt x="209" y="356"/>
                    </a:lnTo>
                    <a:lnTo>
                      <a:pt x="209" y="385"/>
                    </a:lnTo>
                    <a:lnTo>
                      <a:pt x="237" y="415"/>
                    </a:lnTo>
                    <a:lnTo>
                      <a:pt x="267" y="415"/>
                    </a:lnTo>
                    <a:lnTo>
                      <a:pt x="237" y="443"/>
                    </a:lnTo>
                    <a:lnTo>
                      <a:pt x="267" y="443"/>
                    </a:lnTo>
                    <a:lnTo>
                      <a:pt x="237" y="474"/>
                    </a:lnTo>
                    <a:lnTo>
                      <a:pt x="237" y="504"/>
                    </a:lnTo>
                    <a:lnTo>
                      <a:pt x="209" y="534"/>
                    </a:lnTo>
                    <a:lnTo>
                      <a:pt x="178" y="534"/>
                    </a:lnTo>
                    <a:lnTo>
                      <a:pt x="178" y="562"/>
                    </a:lnTo>
                    <a:lnTo>
                      <a:pt x="209" y="592"/>
                    </a:lnTo>
                    <a:lnTo>
                      <a:pt x="178" y="592"/>
                    </a:lnTo>
                    <a:lnTo>
                      <a:pt x="178" y="622"/>
                    </a:lnTo>
                    <a:lnTo>
                      <a:pt x="118" y="622"/>
                    </a:lnTo>
                    <a:lnTo>
                      <a:pt x="148" y="652"/>
                    </a:lnTo>
                    <a:lnTo>
                      <a:pt x="148" y="681"/>
                    </a:lnTo>
                    <a:lnTo>
                      <a:pt x="118" y="652"/>
                    </a:lnTo>
                    <a:lnTo>
                      <a:pt x="91" y="652"/>
                    </a:lnTo>
                    <a:lnTo>
                      <a:pt x="60" y="681"/>
                    </a:lnTo>
                    <a:lnTo>
                      <a:pt x="91" y="681"/>
                    </a:lnTo>
                    <a:lnTo>
                      <a:pt x="118" y="710"/>
                    </a:lnTo>
                    <a:lnTo>
                      <a:pt x="60" y="770"/>
                    </a:lnTo>
                    <a:lnTo>
                      <a:pt x="118" y="770"/>
                    </a:lnTo>
                    <a:lnTo>
                      <a:pt x="148" y="740"/>
                    </a:lnTo>
                    <a:lnTo>
                      <a:pt x="209" y="740"/>
                    </a:lnTo>
                    <a:lnTo>
                      <a:pt x="209" y="710"/>
                    </a:lnTo>
                    <a:lnTo>
                      <a:pt x="178" y="681"/>
                    </a:lnTo>
                    <a:lnTo>
                      <a:pt x="237" y="681"/>
                    </a:lnTo>
                    <a:lnTo>
                      <a:pt x="298" y="622"/>
                    </a:lnTo>
                    <a:lnTo>
                      <a:pt x="327" y="622"/>
                    </a:lnTo>
                    <a:lnTo>
                      <a:pt x="355" y="592"/>
                    </a:lnTo>
                    <a:lnTo>
                      <a:pt x="355" y="622"/>
                    </a:lnTo>
                    <a:lnTo>
                      <a:pt x="386" y="622"/>
                    </a:lnTo>
                    <a:lnTo>
                      <a:pt x="355" y="652"/>
                    </a:lnTo>
                    <a:lnTo>
                      <a:pt x="298" y="652"/>
                    </a:lnTo>
                    <a:lnTo>
                      <a:pt x="298" y="681"/>
                    </a:lnTo>
                    <a:lnTo>
                      <a:pt x="327" y="681"/>
                    </a:lnTo>
                    <a:lnTo>
                      <a:pt x="298" y="710"/>
                    </a:lnTo>
                    <a:lnTo>
                      <a:pt x="267" y="710"/>
                    </a:lnTo>
                    <a:lnTo>
                      <a:pt x="267" y="740"/>
                    </a:lnTo>
                    <a:lnTo>
                      <a:pt x="237" y="740"/>
                    </a:lnTo>
                    <a:lnTo>
                      <a:pt x="237" y="799"/>
                    </a:lnTo>
                    <a:lnTo>
                      <a:pt x="209" y="829"/>
                    </a:lnTo>
                    <a:lnTo>
                      <a:pt x="178" y="888"/>
                    </a:lnTo>
                    <a:lnTo>
                      <a:pt x="209" y="917"/>
                    </a:lnTo>
                    <a:lnTo>
                      <a:pt x="237" y="917"/>
                    </a:lnTo>
                    <a:lnTo>
                      <a:pt x="178" y="977"/>
                    </a:lnTo>
                    <a:lnTo>
                      <a:pt x="178" y="1035"/>
                    </a:lnTo>
                    <a:lnTo>
                      <a:pt x="148" y="1065"/>
                    </a:lnTo>
                    <a:lnTo>
                      <a:pt x="148" y="1095"/>
                    </a:lnTo>
                    <a:lnTo>
                      <a:pt x="178" y="1065"/>
                    </a:lnTo>
                    <a:lnTo>
                      <a:pt x="209" y="1065"/>
                    </a:lnTo>
                    <a:lnTo>
                      <a:pt x="209" y="1035"/>
                    </a:lnTo>
                    <a:lnTo>
                      <a:pt x="237" y="1008"/>
                    </a:lnTo>
                    <a:lnTo>
                      <a:pt x="237" y="977"/>
                    </a:lnTo>
                    <a:lnTo>
                      <a:pt x="267" y="947"/>
                    </a:lnTo>
                    <a:lnTo>
                      <a:pt x="267" y="888"/>
                    </a:lnTo>
                    <a:lnTo>
                      <a:pt x="298" y="917"/>
                    </a:lnTo>
                    <a:lnTo>
                      <a:pt x="355" y="859"/>
                    </a:lnTo>
                    <a:lnTo>
                      <a:pt x="355" y="888"/>
                    </a:lnTo>
                    <a:lnTo>
                      <a:pt x="386" y="888"/>
                    </a:lnTo>
                    <a:lnTo>
                      <a:pt x="386" y="829"/>
                    </a:lnTo>
                    <a:lnTo>
                      <a:pt x="386" y="799"/>
                    </a:lnTo>
                    <a:lnTo>
                      <a:pt x="416" y="799"/>
                    </a:lnTo>
                    <a:lnTo>
                      <a:pt x="386" y="829"/>
                    </a:lnTo>
                    <a:lnTo>
                      <a:pt x="416" y="859"/>
                    </a:lnTo>
                    <a:lnTo>
                      <a:pt x="416" y="829"/>
                    </a:lnTo>
                    <a:lnTo>
                      <a:pt x="474" y="888"/>
                    </a:lnTo>
                    <a:lnTo>
                      <a:pt x="446" y="888"/>
                    </a:lnTo>
                    <a:lnTo>
                      <a:pt x="416" y="859"/>
                    </a:lnTo>
                    <a:lnTo>
                      <a:pt x="386" y="888"/>
                    </a:lnTo>
                    <a:lnTo>
                      <a:pt x="386" y="977"/>
                    </a:lnTo>
                    <a:lnTo>
                      <a:pt x="416" y="977"/>
                    </a:lnTo>
                    <a:lnTo>
                      <a:pt x="446" y="1008"/>
                    </a:lnTo>
                    <a:lnTo>
                      <a:pt x="446" y="1035"/>
                    </a:lnTo>
                    <a:lnTo>
                      <a:pt x="416" y="1035"/>
                    </a:lnTo>
                    <a:lnTo>
                      <a:pt x="386" y="1095"/>
                    </a:lnTo>
                    <a:lnTo>
                      <a:pt x="355" y="1095"/>
                    </a:lnTo>
                    <a:lnTo>
                      <a:pt x="327" y="1126"/>
                    </a:lnTo>
                    <a:lnTo>
                      <a:pt x="327" y="1214"/>
                    </a:lnTo>
                    <a:lnTo>
                      <a:pt x="298" y="1184"/>
                    </a:lnTo>
                    <a:lnTo>
                      <a:pt x="298" y="1244"/>
                    </a:lnTo>
                    <a:lnTo>
                      <a:pt x="327" y="1244"/>
                    </a:lnTo>
                    <a:lnTo>
                      <a:pt x="355" y="1214"/>
                    </a:lnTo>
                    <a:lnTo>
                      <a:pt x="386" y="1244"/>
                    </a:lnTo>
                    <a:lnTo>
                      <a:pt x="416" y="1244"/>
                    </a:lnTo>
                    <a:lnTo>
                      <a:pt x="446" y="1272"/>
                    </a:lnTo>
                    <a:lnTo>
                      <a:pt x="474" y="1272"/>
                    </a:lnTo>
                    <a:lnTo>
                      <a:pt x="474" y="1214"/>
                    </a:lnTo>
                    <a:lnTo>
                      <a:pt x="505" y="1214"/>
                    </a:lnTo>
                    <a:lnTo>
                      <a:pt x="534" y="1244"/>
                    </a:lnTo>
                    <a:lnTo>
                      <a:pt x="593" y="1244"/>
                    </a:lnTo>
                    <a:lnTo>
                      <a:pt x="623" y="1214"/>
                    </a:lnTo>
                    <a:lnTo>
                      <a:pt x="683" y="1214"/>
                    </a:lnTo>
                    <a:lnTo>
                      <a:pt x="683" y="1184"/>
                    </a:lnTo>
                    <a:lnTo>
                      <a:pt x="801" y="1184"/>
                    </a:lnTo>
                    <a:lnTo>
                      <a:pt x="771" y="1214"/>
                    </a:lnTo>
                    <a:lnTo>
                      <a:pt x="741" y="1214"/>
                    </a:lnTo>
                    <a:lnTo>
                      <a:pt x="683" y="1272"/>
                    </a:lnTo>
                    <a:lnTo>
                      <a:pt x="683" y="1360"/>
                    </a:lnTo>
                    <a:lnTo>
                      <a:pt x="712" y="1390"/>
                    </a:lnTo>
                    <a:lnTo>
                      <a:pt x="712" y="1421"/>
                    </a:lnTo>
                    <a:lnTo>
                      <a:pt x="771" y="1421"/>
                    </a:lnTo>
                    <a:lnTo>
                      <a:pt x="741" y="1451"/>
                    </a:lnTo>
                    <a:lnTo>
                      <a:pt x="771" y="1479"/>
                    </a:lnTo>
                    <a:lnTo>
                      <a:pt x="801" y="1451"/>
                    </a:lnTo>
                    <a:lnTo>
                      <a:pt x="860" y="1451"/>
                    </a:lnTo>
                    <a:lnTo>
                      <a:pt x="860" y="1510"/>
                    </a:lnTo>
                    <a:lnTo>
                      <a:pt x="830" y="1510"/>
                    </a:lnTo>
                    <a:lnTo>
                      <a:pt x="801" y="1539"/>
                    </a:lnTo>
                    <a:lnTo>
                      <a:pt x="801" y="1597"/>
                    </a:lnTo>
                    <a:lnTo>
                      <a:pt x="771" y="1628"/>
                    </a:lnTo>
                    <a:lnTo>
                      <a:pt x="771" y="1658"/>
                    </a:lnTo>
                    <a:lnTo>
                      <a:pt x="801" y="1688"/>
                    </a:lnTo>
                    <a:lnTo>
                      <a:pt x="771" y="1688"/>
                    </a:lnTo>
                    <a:lnTo>
                      <a:pt x="741" y="1716"/>
                    </a:lnTo>
                    <a:lnTo>
                      <a:pt x="771" y="1746"/>
                    </a:lnTo>
                    <a:lnTo>
                      <a:pt x="741" y="1746"/>
                    </a:lnTo>
                    <a:lnTo>
                      <a:pt x="712" y="1716"/>
                    </a:lnTo>
                    <a:lnTo>
                      <a:pt x="683" y="1716"/>
                    </a:lnTo>
                    <a:lnTo>
                      <a:pt x="623" y="1746"/>
                    </a:lnTo>
                    <a:lnTo>
                      <a:pt x="593" y="1716"/>
                    </a:lnTo>
                    <a:lnTo>
                      <a:pt x="564" y="1746"/>
                    </a:lnTo>
                    <a:lnTo>
                      <a:pt x="505" y="1746"/>
                    </a:lnTo>
                    <a:lnTo>
                      <a:pt x="505" y="1716"/>
                    </a:lnTo>
                    <a:lnTo>
                      <a:pt x="474" y="1716"/>
                    </a:lnTo>
                    <a:lnTo>
                      <a:pt x="446" y="1688"/>
                    </a:lnTo>
                    <a:lnTo>
                      <a:pt x="416" y="1688"/>
                    </a:lnTo>
                    <a:lnTo>
                      <a:pt x="386" y="1716"/>
                    </a:lnTo>
                    <a:lnTo>
                      <a:pt x="386" y="1746"/>
                    </a:lnTo>
                    <a:lnTo>
                      <a:pt x="416" y="1776"/>
                    </a:lnTo>
                    <a:lnTo>
                      <a:pt x="446" y="1776"/>
                    </a:lnTo>
                    <a:lnTo>
                      <a:pt x="446" y="1806"/>
                    </a:lnTo>
                    <a:lnTo>
                      <a:pt x="416" y="1835"/>
                    </a:lnTo>
                    <a:lnTo>
                      <a:pt x="386" y="1835"/>
                    </a:lnTo>
                    <a:lnTo>
                      <a:pt x="327" y="1894"/>
                    </a:lnTo>
                    <a:lnTo>
                      <a:pt x="386" y="1894"/>
                    </a:lnTo>
                    <a:lnTo>
                      <a:pt x="416" y="1865"/>
                    </a:lnTo>
                    <a:lnTo>
                      <a:pt x="505" y="1865"/>
                    </a:lnTo>
                    <a:lnTo>
                      <a:pt x="474" y="1894"/>
                    </a:lnTo>
                    <a:lnTo>
                      <a:pt x="505" y="1924"/>
                    </a:lnTo>
                    <a:lnTo>
                      <a:pt x="474" y="1953"/>
                    </a:lnTo>
                    <a:lnTo>
                      <a:pt x="505" y="1983"/>
                    </a:lnTo>
                    <a:lnTo>
                      <a:pt x="474" y="2013"/>
                    </a:lnTo>
                    <a:lnTo>
                      <a:pt x="474" y="2044"/>
                    </a:lnTo>
                    <a:lnTo>
                      <a:pt x="446" y="2071"/>
                    </a:lnTo>
                    <a:lnTo>
                      <a:pt x="416" y="2071"/>
                    </a:lnTo>
                    <a:lnTo>
                      <a:pt x="386" y="2101"/>
                    </a:lnTo>
                    <a:lnTo>
                      <a:pt x="355" y="2101"/>
                    </a:lnTo>
                    <a:lnTo>
                      <a:pt x="327" y="2131"/>
                    </a:lnTo>
                    <a:lnTo>
                      <a:pt x="298" y="2131"/>
                    </a:lnTo>
                    <a:lnTo>
                      <a:pt x="267" y="2162"/>
                    </a:lnTo>
                    <a:lnTo>
                      <a:pt x="237" y="2162"/>
                    </a:lnTo>
                    <a:lnTo>
                      <a:pt x="237" y="2131"/>
                    </a:lnTo>
                    <a:lnTo>
                      <a:pt x="178" y="2190"/>
                    </a:lnTo>
                    <a:lnTo>
                      <a:pt x="209" y="2219"/>
                    </a:lnTo>
                    <a:lnTo>
                      <a:pt x="178" y="2250"/>
                    </a:lnTo>
                    <a:lnTo>
                      <a:pt x="209" y="2250"/>
                    </a:lnTo>
                    <a:lnTo>
                      <a:pt x="237" y="2280"/>
                    </a:lnTo>
                    <a:lnTo>
                      <a:pt x="267" y="2280"/>
                    </a:lnTo>
                    <a:lnTo>
                      <a:pt x="298" y="2250"/>
                    </a:lnTo>
                    <a:lnTo>
                      <a:pt x="355" y="2250"/>
                    </a:lnTo>
                    <a:lnTo>
                      <a:pt x="386" y="2219"/>
                    </a:lnTo>
                    <a:lnTo>
                      <a:pt x="416" y="2250"/>
                    </a:lnTo>
                    <a:lnTo>
                      <a:pt x="474" y="2250"/>
                    </a:lnTo>
                    <a:lnTo>
                      <a:pt x="474" y="2280"/>
                    </a:lnTo>
                    <a:lnTo>
                      <a:pt x="416" y="2280"/>
                    </a:lnTo>
                    <a:lnTo>
                      <a:pt x="446" y="2308"/>
                    </a:lnTo>
                    <a:lnTo>
                      <a:pt x="474" y="2308"/>
                    </a:lnTo>
                    <a:lnTo>
                      <a:pt x="505" y="2280"/>
                    </a:lnTo>
                    <a:lnTo>
                      <a:pt x="534" y="2280"/>
                    </a:lnTo>
                    <a:lnTo>
                      <a:pt x="534" y="2308"/>
                    </a:lnTo>
                    <a:lnTo>
                      <a:pt x="564" y="2338"/>
                    </a:lnTo>
                    <a:lnTo>
                      <a:pt x="623" y="2338"/>
                    </a:lnTo>
                    <a:lnTo>
                      <a:pt x="653" y="2369"/>
                    </a:lnTo>
                    <a:lnTo>
                      <a:pt x="683" y="2369"/>
                    </a:lnTo>
                    <a:lnTo>
                      <a:pt x="712" y="2338"/>
                    </a:lnTo>
                    <a:lnTo>
                      <a:pt x="712" y="2308"/>
                    </a:lnTo>
                    <a:lnTo>
                      <a:pt x="801" y="2308"/>
                    </a:lnTo>
                    <a:lnTo>
                      <a:pt x="830" y="2280"/>
                    </a:lnTo>
                    <a:lnTo>
                      <a:pt x="860" y="2250"/>
                    </a:lnTo>
                    <a:lnTo>
                      <a:pt x="860" y="2280"/>
                    </a:lnTo>
                    <a:lnTo>
                      <a:pt x="830" y="2280"/>
                    </a:lnTo>
                    <a:lnTo>
                      <a:pt x="830" y="2308"/>
                    </a:lnTo>
                    <a:lnTo>
                      <a:pt x="801" y="2308"/>
                    </a:lnTo>
                    <a:lnTo>
                      <a:pt x="741" y="2369"/>
                    </a:lnTo>
                    <a:lnTo>
                      <a:pt x="741" y="2398"/>
                    </a:lnTo>
                    <a:lnTo>
                      <a:pt x="712" y="2426"/>
                    </a:lnTo>
                    <a:lnTo>
                      <a:pt x="653" y="2426"/>
                    </a:lnTo>
                    <a:lnTo>
                      <a:pt x="623" y="2398"/>
                    </a:lnTo>
                    <a:lnTo>
                      <a:pt x="446" y="2398"/>
                    </a:lnTo>
                    <a:lnTo>
                      <a:pt x="416" y="2426"/>
                    </a:lnTo>
                    <a:lnTo>
                      <a:pt x="416" y="2457"/>
                    </a:lnTo>
                    <a:lnTo>
                      <a:pt x="386" y="2487"/>
                    </a:lnTo>
                    <a:lnTo>
                      <a:pt x="327" y="2487"/>
                    </a:lnTo>
                    <a:lnTo>
                      <a:pt x="327" y="2544"/>
                    </a:lnTo>
                    <a:lnTo>
                      <a:pt x="298" y="2575"/>
                    </a:lnTo>
                    <a:lnTo>
                      <a:pt x="267" y="2575"/>
                    </a:lnTo>
                    <a:lnTo>
                      <a:pt x="267" y="2605"/>
                    </a:lnTo>
                    <a:lnTo>
                      <a:pt x="237" y="2635"/>
                    </a:lnTo>
                    <a:lnTo>
                      <a:pt x="178" y="2635"/>
                    </a:lnTo>
                    <a:lnTo>
                      <a:pt x="178" y="2664"/>
                    </a:lnTo>
                    <a:lnTo>
                      <a:pt x="118" y="2723"/>
                    </a:lnTo>
                    <a:lnTo>
                      <a:pt x="91" y="2723"/>
                    </a:lnTo>
                    <a:lnTo>
                      <a:pt x="60" y="2753"/>
                    </a:lnTo>
                    <a:lnTo>
                      <a:pt x="30" y="2753"/>
                    </a:lnTo>
                    <a:lnTo>
                      <a:pt x="0" y="2782"/>
                    </a:lnTo>
                    <a:lnTo>
                      <a:pt x="0" y="2812"/>
                    </a:lnTo>
                    <a:lnTo>
                      <a:pt x="30" y="2782"/>
                    </a:lnTo>
                    <a:lnTo>
                      <a:pt x="91" y="2782"/>
                    </a:lnTo>
                    <a:lnTo>
                      <a:pt x="118" y="2812"/>
                    </a:lnTo>
                    <a:lnTo>
                      <a:pt x="148" y="2812"/>
                    </a:lnTo>
                    <a:lnTo>
                      <a:pt x="148" y="2782"/>
                    </a:lnTo>
                    <a:lnTo>
                      <a:pt x="209" y="2723"/>
                    </a:lnTo>
                    <a:lnTo>
                      <a:pt x="237" y="2723"/>
                    </a:lnTo>
                    <a:lnTo>
                      <a:pt x="267" y="2694"/>
                    </a:lnTo>
                    <a:lnTo>
                      <a:pt x="355" y="2694"/>
                    </a:lnTo>
                    <a:lnTo>
                      <a:pt x="386" y="2664"/>
                    </a:lnTo>
                    <a:lnTo>
                      <a:pt x="416" y="2664"/>
                    </a:lnTo>
                    <a:lnTo>
                      <a:pt x="416" y="2694"/>
                    </a:lnTo>
                    <a:lnTo>
                      <a:pt x="446" y="2694"/>
                    </a:lnTo>
                    <a:lnTo>
                      <a:pt x="505" y="2753"/>
                    </a:lnTo>
                    <a:lnTo>
                      <a:pt x="564" y="2694"/>
                    </a:lnTo>
                    <a:lnTo>
                      <a:pt x="564" y="2664"/>
                    </a:lnTo>
                    <a:lnTo>
                      <a:pt x="593" y="2635"/>
                    </a:lnTo>
                    <a:lnTo>
                      <a:pt x="593" y="2575"/>
                    </a:lnTo>
                    <a:lnTo>
                      <a:pt x="623" y="2605"/>
                    </a:lnTo>
                    <a:lnTo>
                      <a:pt x="653" y="2605"/>
                    </a:lnTo>
                    <a:lnTo>
                      <a:pt x="683" y="2575"/>
                    </a:lnTo>
                    <a:lnTo>
                      <a:pt x="771" y="2575"/>
                    </a:lnTo>
                    <a:lnTo>
                      <a:pt x="830" y="2605"/>
                    </a:lnTo>
                    <a:lnTo>
                      <a:pt x="860" y="2635"/>
                    </a:lnTo>
                    <a:lnTo>
                      <a:pt x="890" y="2605"/>
                    </a:lnTo>
                    <a:lnTo>
                      <a:pt x="978" y="2605"/>
                    </a:lnTo>
                    <a:lnTo>
                      <a:pt x="1008" y="2575"/>
                    </a:lnTo>
                    <a:lnTo>
                      <a:pt x="1097" y="2575"/>
                    </a:lnTo>
                    <a:lnTo>
                      <a:pt x="1127" y="2544"/>
                    </a:lnTo>
                    <a:lnTo>
                      <a:pt x="1157" y="2544"/>
                    </a:lnTo>
                    <a:lnTo>
                      <a:pt x="1157" y="2517"/>
                    </a:lnTo>
                    <a:lnTo>
                      <a:pt x="1185" y="2544"/>
                    </a:lnTo>
                    <a:lnTo>
                      <a:pt x="1215" y="2517"/>
                    </a:lnTo>
                    <a:lnTo>
                      <a:pt x="1246" y="2544"/>
                    </a:lnTo>
                    <a:lnTo>
                      <a:pt x="1276" y="2544"/>
                    </a:lnTo>
                    <a:lnTo>
                      <a:pt x="1276" y="2575"/>
                    </a:lnTo>
                    <a:lnTo>
                      <a:pt x="1334" y="2544"/>
                    </a:lnTo>
                    <a:lnTo>
                      <a:pt x="1542" y="2544"/>
                    </a:lnTo>
                    <a:lnTo>
                      <a:pt x="1571" y="2575"/>
                    </a:lnTo>
                    <a:lnTo>
                      <a:pt x="1601" y="2544"/>
                    </a:lnTo>
                    <a:lnTo>
                      <a:pt x="1631" y="2544"/>
                    </a:lnTo>
                    <a:lnTo>
                      <a:pt x="1690" y="2517"/>
                    </a:lnTo>
                    <a:lnTo>
                      <a:pt x="1778" y="2517"/>
                    </a:lnTo>
                    <a:lnTo>
                      <a:pt x="1778" y="2487"/>
                    </a:lnTo>
                    <a:lnTo>
                      <a:pt x="1808" y="2457"/>
                    </a:lnTo>
                    <a:lnTo>
                      <a:pt x="1868" y="2457"/>
                    </a:lnTo>
                    <a:lnTo>
                      <a:pt x="1868" y="2369"/>
                    </a:lnTo>
                    <a:lnTo>
                      <a:pt x="1720" y="2369"/>
                    </a:lnTo>
                    <a:lnTo>
                      <a:pt x="1690" y="2338"/>
                    </a:lnTo>
                    <a:lnTo>
                      <a:pt x="1720" y="2338"/>
                    </a:lnTo>
                    <a:lnTo>
                      <a:pt x="1690" y="2308"/>
                    </a:lnTo>
                    <a:lnTo>
                      <a:pt x="1750" y="2308"/>
                    </a:lnTo>
                    <a:lnTo>
                      <a:pt x="1750" y="2250"/>
                    </a:lnTo>
                    <a:lnTo>
                      <a:pt x="1778" y="2219"/>
                    </a:lnTo>
                    <a:lnTo>
                      <a:pt x="1838" y="2219"/>
                    </a:lnTo>
                    <a:lnTo>
                      <a:pt x="1868" y="2190"/>
                    </a:lnTo>
                    <a:lnTo>
                      <a:pt x="1838" y="2162"/>
                    </a:lnTo>
                    <a:lnTo>
                      <a:pt x="1897" y="2162"/>
                    </a:lnTo>
                    <a:lnTo>
                      <a:pt x="1927" y="2131"/>
                    </a:lnTo>
                    <a:lnTo>
                      <a:pt x="1957" y="2131"/>
                    </a:lnTo>
                    <a:lnTo>
                      <a:pt x="1957" y="2071"/>
                    </a:lnTo>
                    <a:lnTo>
                      <a:pt x="1988" y="2044"/>
                    </a:lnTo>
                    <a:lnTo>
                      <a:pt x="1988" y="1924"/>
                    </a:lnTo>
                    <a:lnTo>
                      <a:pt x="1957" y="1894"/>
                    </a:lnTo>
                    <a:lnTo>
                      <a:pt x="1927" y="1894"/>
                    </a:lnTo>
                    <a:lnTo>
                      <a:pt x="1897" y="1865"/>
                    </a:lnTo>
                    <a:lnTo>
                      <a:pt x="1868" y="1865"/>
                    </a:lnTo>
                    <a:lnTo>
                      <a:pt x="1838" y="1835"/>
                    </a:lnTo>
                    <a:lnTo>
                      <a:pt x="1690" y="1835"/>
                    </a:lnTo>
                    <a:lnTo>
                      <a:pt x="1631" y="1894"/>
                    </a:lnTo>
                    <a:lnTo>
                      <a:pt x="1601" y="1894"/>
                    </a:lnTo>
                    <a:lnTo>
                      <a:pt x="1571" y="1865"/>
                    </a:lnTo>
                    <a:lnTo>
                      <a:pt x="1571" y="1835"/>
                    </a:lnTo>
                    <a:lnTo>
                      <a:pt x="1631" y="1776"/>
                    </a:lnTo>
                    <a:lnTo>
                      <a:pt x="1631" y="1688"/>
                    </a:lnTo>
                    <a:lnTo>
                      <a:pt x="1601" y="1688"/>
                    </a:lnTo>
                    <a:lnTo>
                      <a:pt x="1542" y="1628"/>
                    </a:lnTo>
                    <a:lnTo>
                      <a:pt x="1601" y="1628"/>
                    </a:lnTo>
                    <a:lnTo>
                      <a:pt x="1601" y="1597"/>
                    </a:lnTo>
                    <a:lnTo>
                      <a:pt x="1571" y="1569"/>
                    </a:lnTo>
                    <a:lnTo>
                      <a:pt x="1542" y="1569"/>
                    </a:lnTo>
                    <a:lnTo>
                      <a:pt x="1542" y="1539"/>
                    </a:lnTo>
                    <a:lnTo>
                      <a:pt x="1513" y="1510"/>
                    </a:lnTo>
                    <a:lnTo>
                      <a:pt x="1513" y="1479"/>
                    </a:lnTo>
                    <a:lnTo>
                      <a:pt x="1542" y="1451"/>
                    </a:lnTo>
                    <a:lnTo>
                      <a:pt x="1513" y="1451"/>
                    </a:lnTo>
                    <a:lnTo>
                      <a:pt x="1513" y="1421"/>
                    </a:lnTo>
                    <a:lnTo>
                      <a:pt x="1483" y="1421"/>
                    </a:lnTo>
                    <a:lnTo>
                      <a:pt x="1453" y="1390"/>
                    </a:lnTo>
                    <a:lnTo>
                      <a:pt x="1453" y="1360"/>
                    </a:lnTo>
                    <a:lnTo>
                      <a:pt x="1422" y="1333"/>
                    </a:lnTo>
                    <a:lnTo>
                      <a:pt x="1394" y="1333"/>
                    </a:lnTo>
                    <a:lnTo>
                      <a:pt x="1364" y="1303"/>
                    </a:lnTo>
                    <a:lnTo>
                      <a:pt x="1304" y="1303"/>
                    </a:lnTo>
                    <a:lnTo>
                      <a:pt x="1246" y="1244"/>
                    </a:lnTo>
                    <a:lnTo>
                      <a:pt x="1246" y="1184"/>
                    </a:lnTo>
                    <a:lnTo>
                      <a:pt x="1215" y="1154"/>
                    </a:lnTo>
                    <a:close/>
                    <a:moveTo>
                      <a:pt x="355" y="799"/>
                    </a:moveTo>
                    <a:lnTo>
                      <a:pt x="327" y="829"/>
                    </a:lnTo>
                    <a:lnTo>
                      <a:pt x="327" y="799"/>
                    </a:lnTo>
                    <a:lnTo>
                      <a:pt x="355" y="799"/>
                    </a:lnTo>
                    <a:close/>
                    <a:moveTo>
                      <a:pt x="593" y="267"/>
                    </a:moveTo>
                    <a:lnTo>
                      <a:pt x="564" y="236"/>
                    </a:lnTo>
                    <a:lnTo>
                      <a:pt x="593" y="236"/>
                    </a:lnTo>
                    <a:lnTo>
                      <a:pt x="593" y="267"/>
                    </a:lnTo>
                    <a:close/>
                    <a:moveTo>
                      <a:pt x="712" y="829"/>
                    </a:moveTo>
                    <a:lnTo>
                      <a:pt x="741" y="859"/>
                    </a:lnTo>
                    <a:lnTo>
                      <a:pt x="712" y="859"/>
                    </a:lnTo>
                    <a:lnTo>
                      <a:pt x="683" y="829"/>
                    </a:lnTo>
                    <a:lnTo>
                      <a:pt x="712" y="829"/>
                    </a:lnTo>
                    <a:close/>
                  </a:path>
                </a:pathLst>
              </a:custGeom>
              <a:solidFill>
                <a:srgbClr val="FECC2E"/>
              </a:solidFill>
              <a:ln w="9525">
                <a:noFill/>
                <a:round/>
                <a:headEnd/>
                <a:tailEnd/>
              </a:ln>
            </p:spPr>
            <p:txBody>
              <a:bodyPr/>
              <a:lstStyle/>
              <a:p>
                <a:endParaRPr lang="en-GB"/>
              </a:p>
            </p:txBody>
          </p:sp>
          <p:sp>
            <p:nvSpPr>
              <p:cNvPr id="15486" name="Freeform 126"/>
              <p:cNvSpPr>
                <a:spLocks/>
              </p:cNvSpPr>
              <p:nvPr/>
            </p:nvSpPr>
            <p:spPr bwMode="auto">
              <a:xfrm>
                <a:off x="2213" y="1934"/>
                <a:ext cx="22" cy="23"/>
              </a:xfrm>
              <a:custGeom>
                <a:avLst/>
                <a:gdLst/>
                <a:ahLst/>
                <a:cxnLst>
                  <a:cxn ang="0">
                    <a:pos x="89" y="0"/>
                  </a:cxn>
                  <a:cxn ang="0">
                    <a:pos x="61" y="0"/>
                  </a:cxn>
                  <a:cxn ang="0">
                    <a:pos x="30" y="31"/>
                  </a:cxn>
                  <a:cxn ang="0">
                    <a:pos x="0" y="61"/>
                  </a:cxn>
                  <a:cxn ang="0">
                    <a:pos x="0" y="91"/>
                  </a:cxn>
                  <a:cxn ang="0">
                    <a:pos x="30" y="91"/>
                  </a:cxn>
                  <a:cxn ang="0">
                    <a:pos x="89" y="31"/>
                  </a:cxn>
                  <a:cxn ang="0">
                    <a:pos x="89" y="0"/>
                  </a:cxn>
                </a:cxnLst>
                <a:rect l="0" t="0" r="r" b="b"/>
                <a:pathLst>
                  <a:path w="89" h="91">
                    <a:moveTo>
                      <a:pt x="89" y="0"/>
                    </a:moveTo>
                    <a:lnTo>
                      <a:pt x="61" y="0"/>
                    </a:lnTo>
                    <a:lnTo>
                      <a:pt x="30" y="31"/>
                    </a:lnTo>
                    <a:lnTo>
                      <a:pt x="0" y="61"/>
                    </a:lnTo>
                    <a:lnTo>
                      <a:pt x="0" y="91"/>
                    </a:lnTo>
                    <a:lnTo>
                      <a:pt x="30" y="91"/>
                    </a:lnTo>
                    <a:lnTo>
                      <a:pt x="89" y="31"/>
                    </a:lnTo>
                    <a:lnTo>
                      <a:pt x="89" y="0"/>
                    </a:lnTo>
                    <a:close/>
                  </a:path>
                </a:pathLst>
              </a:custGeom>
              <a:solidFill>
                <a:srgbClr val="FECC2E"/>
              </a:solidFill>
              <a:ln w="9525">
                <a:noFill/>
                <a:round/>
                <a:headEnd/>
                <a:tailEnd/>
              </a:ln>
            </p:spPr>
            <p:txBody>
              <a:bodyPr/>
              <a:lstStyle/>
              <a:p>
                <a:endParaRPr lang="en-GB"/>
              </a:p>
            </p:txBody>
          </p:sp>
          <p:sp>
            <p:nvSpPr>
              <p:cNvPr id="15487" name="Freeform 127"/>
              <p:cNvSpPr>
                <a:spLocks/>
              </p:cNvSpPr>
              <p:nvPr/>
            </p:nvSpPr>
            <p:spPr bwMode="auto">
              <a:xfrm>
                <a:off x="2168" y="1905"/>
                <a:ext cx="52" cy="45"/>
              </a:xfrm>
              <a:custGeom>
                <a:avLst/>
                <a:gdLst/>
                <a:ahLst/>
                <a:cxnLst>
                  <a:cxn ang="0">
                    <a:pos x="147" y="90"/>
                  </a:cxn>
                  <a:cxn ang="0">
                    <a:pos x="147" y="0"/>
                  </a:cxn>
                  <a:cxn ang="0">
                    <a:pos x="120" y="0"/>
                  </a:cxn>
                  <a:cxn ang="0">
                    <a:pos x="120" y="60"/>
                  </a:cxn>
                  <a:cxn ang="0">
                    <a:pos x="89" y="60"/>
                  </a:cxn>
                  <a:cxn ang="0">
                    <a:pos x="59" y="31"/>
                  </a:cxn>
                  <a:cxn ang="0">
                    <a:pos x="29" y="60"/>
                  </a:cxn>
                  <a:cxn ang="0">
                    <a:pos x="0" y="60"/>
                  </a:cxn>
                  <a:cxn ang="0">
                    <a:pos x="59" y="118"/>
                  </a:cxn>
                  <a:cxn ang="0">
                    <a:pos x="59" y="90"/>
                  </a:cxn>
                  <a:cxn ang="0">
                    <a:pos x="89" y="118"/>
                  </a:cxn>
                  <a:cxn ang="0">
                    <a:pos x="59" y="118"/>
                  </a:cxn>
                  <a:cxn ang="0">
                    <a:pos x="89" y="149"/>
                  </a:cxn>
                  <a:cxn ang="0">
                    <a:pos x="120" y="149"/>
                  </a:cxn>
                  <a:cxn ang="0">
                    <a:pos x="147" y="179"/>
                  </a:cxn>
                  <a:cxn ang="0">
                    <a:pos x="177" y="149"/>
                  </a:cxn>
                  <a:cxn ang="0">
                    <a:pos x="207" y="149"/>
                  </a:cxn>
                  <a:cxn ang="0">
                    <a:pos x="147" y="90"/>
                  </a:cxn>
                </a:cxnLst>
                <a:rect l="0" t="0" r="r" b="b"/>
                <a:pathLst>
                  <a:path w="207" h="179">
                    <a:moveTo>
                      <a:pt x="147" y="90"/>
                    </a:moveTo>
                    <a:lnTo>
                      <a:pt x="147" y="0"/>
                    </a:lnTo>
                    <a:lnTo>
                      <a:pt x="120" y="0"/>
                    </a:lnTo>
                    <a:lnTo>
                      <a:pt x="120" y="60"/>
                    </a:lnTo>
                    <a:lnTo>
                      <a:pt x="89" y="60"/>
                    </a:lnTo>
                    <a:lnTo>
                      <a:pt x="59" y="31"/>
                    </a:lnTo>
                    <a:lnTo>
                      <a:pt x="29" y="60"/>
                    </a:lnTo>
                    <a:lnTo>
                      <a:pt x="0" y="60"/>
                    </a:lnTo>
                    <a:lnTo>
                      <a:pt x="59" y="118"/>
                    </a:lnTo>
                    <a:lnTo>
                      <a:pt x="59" y="90"/>
                    </a:lnTo>
                    <a:lnTo>
                      <a:pt x="89" y="118"/>
                    </a:lnTo>
                    <a:lnTo>
                      <a:pt x="59" y="118"/>
                    </a:lnTo>
                    <a:lnTo>
                      <a:pt x="89" y="149"/>
                    </a:lnTo>
                    <a:lnTo>
                      <a:pt x="120" y="149"/>
                    </a:lnTo>
                    <a:lnTo>
                      <a:pt x="147" y="179"/>
                    </a:lnTo>
                    <a:lnTo>
                      <a:pt x="177" y="149"/>
                    </a:lnTo>
                    <a:lnTo>
                      <a:pt x="207" y="149"/>
                    </a:lnTo>
                    <a:lnTo>
                      <a:pt x="147" y="90"/>
                    </a:lnTo>
                    <a:close/>
                  </a:path>
                </a:pathLst>
              </a:custGeom>
              <a:solidFill>
                <a:srgbClr val="FECC2E"/>
              </a:solidFill>
              <a:ln w="9525">
                <a:noFill/>
                <a:round/>
                <a:headEnd/>
                <a:tailEnd/>
              </a:ln>
            </p:spPr>
            <p:txBody>
              <a:bodyPr/>
              <a:lstStyle/>
              <a:p>
                <a:endParaRPr lang="en-GB"/>
              </a:p>
            </p:txBody>
          </p:sp>
          <p:sp>
            <p:nvSpPr>
              <p:cNvPr id="15488" name="Freeform 128"/>
              <p:cNvSpPr>
                <a:spLocks/>
              </p:cNvSpPr>
              <p:nvPr/>
            </p:nvSpPr>
            <p:spPr bwMode="auto">
              <a:xfrm>
                <a:off x="2235" y="2060"/>
                <a:ext cx="22" cy="23"/>
              </a:xfrm>
              <a:custGeom>
                <a:avLst/>
                <a:gdLst/>
                <a:ahLst/>
                <a:cxnLst>
                  <a:cxn ang="0">
                    <a:pos x="90" y="0"/>
                  </a:cxn>
                  <a:cxn ang="0">
                    <a:pos x="61" y="0"/>
                  </a:cxn>
                  <a:cxn ang="0">
                    <a:pos x="0" y="30"/>
                  </a:cxn>
                  <a:cxn ang="0">
                    <a:pos x="30" y="61"/>
                  </a:cxn>
                  <a:cxn ang="0">
                    <a:pos x="30" y="88"/>
                  </a:cxn>
                  <a:cxn ang="0">
                    <a:pos x="61" y="88"/>
                  </a:cxn>
                  <a:cxn ang="0">
                    <a:pos x="90" y="61"/>
                  </a:cxn>
                  <a:cxn ang="0">
                    <a:pos x="90" y="0"/>
                  </a:cxn>
                </a:cxnLst>
                <a:rect l="0" t="0" r="r" b="b"/>
                <a:pathLst>
                  <a:path w="90" h="88">
                    <a:moveTo>
                      <a:pt x="90" y="0"/>
                    </a:moveTo>
                    <a:lnTo>
                      <a:pt x="61" y="0"/>
                    </a:lnTo>
                    <a:lnTo>
                      <a:pt x="0" y="30"/>
                    </a:lnTo>
                    <a:lnTo>
                      <a:pt x="30" y="61"/>
                    </a:lnTo>
                    <a:lnTo>
                      <a:pt x="30" y="88"/>
                    </a:lnTo>
                    <a:lnTo>
                      <a:pt x="61" y="88"/>
                    </a:lnTo>
                    <a:lnTo>
                      <a:pt x="90" y="61"/>
                    </a:lnTo>
                    <a:lnTo>
                      <a:pt x="90" y="0"/>
                    </a:lnTo>
                    <a:close/>
                  </a:path>
                </a:pathLst>
              </a:custGeom>
              <a:solidFill>
                <a:srgbClr val="FECC2E"/>
              </a:solidFill>
              <a:ln w="9525">
                <a:noFill/>
                <a:round/>
                <a:headEnd/>
                <a:tailEnd/>
              </a:ln>
            </p:spPr>
            <p:txBody>
              <a:bodyPr/>
              <a:lstStyle/>
              <a:p>
                <a:endParaRPr lang="en-GB"/>
              </a:p>
            </p:txBody>
          </p:sp>
          <p:sp>
            <p:nvSpPr>
              <p:cNvPr id="15489" name="Freeform 129"/>
              <p:cNvSpPr>
                <a:spLocks/>
              </p:cNvSpPr>
              <p:nvPr/>
            </p:nvSpPr>
            <p:spPr bwMode="auto">
              <a:xfrm>
                <a:off x="3784" y="1691"/>
                <a:ext cx="36" cy="22"/>
              </a:xfrm>
              <a:custGeom>
                <a:avLst/>
                <a:gdLst/>
                <a:ahLst/>
                <a:cxnLst>
                  <a:cxn ang="0">
                    <a:pos x="146" y="28"/>
                  </a:cxn>
                  <a:cxn ang="0">
                    <a:pos x="118" y="0"/>
                  </a:cxn>
                  <a:cxn ang="0">
                    <a:pos x="58" y="0"/>
                  </a:cxn>
                  <a:cxn ang="0">
                    <a:pos x="58" y="59"/>
                  </a:cxn>
                  <a:cxn ang="0">
                    <a:pos x="28" y="28"/>
                  </a:cxn>
                  <a:cxn ang="0">
                    <a:pos x="0" y="28"/>
                  </a:cxn>
                  <a:cxn ang="0">
                    <a:pos x="28" y="59"/>
                  </a:cxn>
                  <a:cxn ang="0">
                    <a:pos x="28" y="88"/>
                  </a:cxn>
                  <a:cxn ang="0">
                    <a:pos x="89" y="88"/>
                  </a:cxn>
                  <a:cxn ang="0">
                    <a:pos x="89" y="28"/>
                  </a:cxn>
                  <a:cxn ang="0">
                    <a:pos x="118" y="28"/>
                  </a:cxn>
                  <a:cxn ang="0">
                    <a:pos x="118" y="59"/>
                  </a:cxn>
                  <a:cxn ang="0">
                    <a:pos x="146" y="59"/>
                  </a:cxn>
                  <a:cxn ang="0">
                    <a:pos x="146" y="28"/>
                  </a:cxn>
                </a:cxnLst>
                <a:rect l="0" t="0" r="r" b="b"/>
                <a:pathLst>
                  <a:path w="146" h="88">
                    <a:moveTo>
                      <a:pt x="146" y="28"/>
                    </a:moveTo>
                    <a:lnTo>
                      <a:pt x="118" y="0"/>
                    </a:lnTo>
                    <a:lnTo>
                      <a:pt x="58" y="0"/>
                    </a:lnTo>
                    <a:lnTo>
                      <a:pt x="58" y="59"/>
                    </a:lnTo>
                    <a:lnTo>
                      <a:pt x="28" y="28"/>
                    </a:lnTo>
                    <a:lnTo>
                      <a:pt x="0" y="28"/>
                    </a:lnTo>
                    <a:lnTo>
                      <a:pt x="28" y="59"/>
                    </a:lnTo>
                    <a:lnTo>
                      <a:pt x="28" y="88"/>
                    </a:lnTo>
                    <a:lnTo>
                      <a:pt x="89" y="88"/>
                    </a:lnTo>
                    <a:lnTo>
                      <a:pt x="89" y="28"/>
                    </a:lnTo>
                    <a:lnTo>
                      <a:pt x="118" y="28"/>
                    </a:lnTo>
                    <a:lnTo>
                      <a:pt x="118" y="59"/>
                    </a:lnTo>
                    <a:lnTo>
                      <a:pt x="146" y="59"/>
                    </a:lnTo>
                    <a:lnTo>
                      <a:pt x="146" y="28"/>
                    </a:lnTo>
                    <a:close/>
                  </a:path>
                </a:pathLst>
              </a:custGeom>
              <a:solidFill>
                <a:srgbClr val="4CB47E"/>
              </a:solidFill>
              <a:ln w="9525">
                <a:noFill/>
                <a:round/>
                <a:headEnd/>
                <a:tailEnd/>
              </a:ln>
            </p:spPr>
            <p:txBody>
              <a:bodyPr/>
              <a:lstStyle/>
              <a:p>
                <a:endParaRPr lang="en-GB"/>
              </a:p>
            </p:txBody>
          </p:sp>
          <p:sp>
            <p:nvSpPr>
              <p:cNvPr id="15490" name="Freeform 130"/>
              <p:cNvSpPr>
                <a:spLocks/>
              </p:cNvSpPr>
              <p:nvPr/>
            </p:nvSpPr>
            <p:spPr bwMode="auto">
              <a:xfrm>
                <a:off x="3806" y="1713"/>
                <a:ext cx="14" cy="7"/>
              </a:xfrm>
              <a:custGeom>
                <a:avLst/>
                <a:gdLst/>
                <a:ahLst/>
                <a:cxnLst>
                  <a:cxn ang="0">
                    <a:pos x="29" y="30"/>
                  </a:cxn>
                  <a:cxn ang="0">
                    <a:pos x="57" y="30"/>
                  </a:cxn>
                  <a:cxn ang="0">
                    <a:pos x="57" y="0"/>
                  </a:cxn>
                  <a:cxn ang="0">
                    <a:pos x="0" y="0"/>
                  </a:cxn>
                  <a:cxn ang="0">
                    <a:pos x="29" y="30"/>
                  </a:cxn>
                </a:cxnLst>
                <a:rect l="0" t="0" r="r" b="b"/>
                <a:pathLst>
                  <a:path w="57" h="30">
                    <a:moveTo>
                      <a:pt x="29" y="30"/>
                    </a:moveTo>
                    <a:lnTo>
                      <a:pt x="57" y="30"/>
                    </a:lnTo>
                    <a:lnTo>
                      <a:pt x="57" y="0"/>
                    </a:lnTo>
                    <a:lnTo>
                      <a:pt x="0" y="0"/>
                    </a:lnTo>
                    <a:lnTo>
                      <a:pt x="29" y="30"/>
                    </a:lnTo>
                    <a:close/>
                  </a:path>
                </a:pathLst>
              </a:custGeom>
              <a:solidFill>
                <a:srgbClr val="4CB47E"/>
              </a:solidFill>
              <a:ln w="9525">
                <a:noFill/>
                <a:round/>
                <a:headEnd/>
                <a:tailEnd/>
              </a:ln>
            </p:spPr>
            <p:txBody>
              <a:bodyPr/>
              <a:lstStyle/>
              <a:p>
                <a:endParaRPr lang="en-GB"/>
              </a:p>
            </p:txBody>
          </p:sp>
          <p:sp>
            <p:nvSpPr>
              <p:cNvPr id="15491" name="Freeform 131"/>
              <p:cNvSpPr>
                <a:spLocks/>
              </p:cNvSpPr>
              <p:nvPr/>
            </p:nvSpPr>
            <p:spPr bwMode="auto">
              <a:xfrm>
                <a:off x="3776" y="1698"/>
                <a:ext cx="8" cy="7"/>
              </a:xfrm>
              <a:custGeom>
                <a:avLst/>
                <a:gdLst/>
                <a:ahLst/>
                <a:cxnLst>
                  <a:cxn ang="0">
                    <a:pos x="0" y="31"/>
                  </a:cxn>
                  <a:cxn ang="0">
                    <a:pos x="30" y="31"/>
                  </a:cxn>
                  <a:cxn ang="0">
                    <a:pos x="30" y="0"/>
                  </a:cxn>
                  <a:cxn ang="0">
                    <a:pos x="0" y="31"/>
                  </a:cxn>
                </a:cxnLst>
                <a:rect l="0" t="0" r="r" b="b"/>
                <a:pathLst>
                  <a:path w="30" h="31">
                    <a:moveTo>
                      <a:pt x="0" y="31"/>
                    </a:moveTo>
                    <a:lnTo>
                      <a:pt x="30" y="31"/>
                    </a:lnTo>
                    <a:lnTo>
                      <a:pt x="30" y="0"/>
                    </a:lnTo>
                    <a:lnTo>
                      <a:pt x="0" y="31"/>
                    </a:lnTo>
                    <a:close/>
                  </a:path>
                </a:pathLst>
              </a:custGeom>
              <a:solidFill>
                <a:srgbClr val="4CB47E"/>
              </a:solidFill>
              <a:ln w="9525">
                <a:noFill/>
                <a:round/>
                <a:headEnd/>
                <a:tailEnd/>
              </a:ln>
            </p:spPr>
            <p:txBody>
              <a:bodyPr/>
              <a:lstStyle/>
              <a:p>
                <a:endParaRPr lang="en-GB"/>
              </a:p>
            </p:txBody>
          </p:sp>
          <p:sp>
            <p:nvSpPr>
              <p:cNvPr id="15492" name="Freeform 132"/>
              <p:cNvSpPr>
                <a:spLocks/>
              </p:cNvSpPr>
              <p:nvPr/>
            </p:nvSpPr>
            <p:spPr bwMode="auto">
              <a:xfrm>
                <a:off x="3939" y="1794"/>
                <a:ext cx="59" cy="30"/>
              </a:xfrm>
              <a:custGeom>
                <a:avLst/>
                <a:gdLst/>
                <a:ahLst/>
                <a:cxnLst>
                  <a:cxn ang="0">
                    <a:pos x="0" y="30"/>
                  </a:cxn>
                  <a:cxn ang="0">
                    <a:pos x="30" y="60"/>
                  </a:cxn>
                  <a:cxn ang="0">
                    <a:pos x="90" y="60"/>
                  </a:cxn>
                  <a:cxn ang="0">
                    <a:pos x="90" y="89"/>
                  </a:cxn>
                  <a:cxn ang="0">
                    <a:pos x="118" y="119"/>
                  </a:cxn>
                  <a:cxn ang="0">
                    <a:pos x="148" y="119"/>
                  </a:cxn>
                  <a:cxn ang="0">
                    <a:pos x="178" y="89"/>
                  </a:cxn>
                  <a:cxn ang="0">
                    <a:pos x="209" y="89"/>
                  </a:cxn>
                  <a:cxn ang="0">
                    <a:pos x="237" y="60"/>
                  </a:cxn>
                  <a:cxn ang="0">
                    <a:pos x="209" y="30"/>
                  </a:cxn>
                  <a:cxn ang="0">
                    <a:pos x="178" y="30"/>
                  </a:cxn>
                  <a:cxn ang="0">
                    <a:pos x="148" y="0"/>
                  </a:cxn>
                  <a:cxn ang="0">
                    <a:pos x="118" y="0"/>
                  </a:cxn>
                  <a:cxn ang="0">
                    <a:pos x="90" y="30"/>
                  </a:cxn>
                  <a:cxn ang="0">
                    <a:pos x="0" y="30"/>
                  </a:cxn>
                </a:cxnLst>
                <a:rect l="0" t="0" r="r" b="b"/>
                <a:pathLst>
                  <a:path w="237" h="119">
                    <a:moveTo>
                      <a:pt x="0" y="30"/>
                    </a:moveTo>
                    <a:lnTo>
                      <a:pt x="30" y="60"/>
                    </a:lnTo>
                    <a:lnTo>
                      <a:pt x="90" y="60"/>
                    </a:lnTo>
                    <a:lnTo>
                      <a:pt x="90" y="89"/>
                    </a:lnTo>
                    <a:lnTo>
                      <a:pt x="118" y="119"/>
                    </a:lnTo>
                    <a:lnTo>
                      <a:pt x="148" y="119"/>
                    </a:lnTo>
                    <a:lnTo>
                      <a:pt x="178" y="89"/>
                    </a:lnTo>
                    <a:lnTo>
                      <a:pt x="209" y="89"/>
                    </a:lnTo>
                    <a:lnTo>
                      <a:pt x="237" y="60"/>
                    </a:lnTo>
                    <a:lnTo>
                      <a:pt x="209" y="30"/>
                    </a:lnTo>
                    <a:lnTo>
                      <a:pt x="178" y="30"/>
                    </a:lnTo>
                    <a:lnTo>
                      <a:pt x="148" y="0"/>
                    </a:lnTo>
                    <a:lnTo>
                      <a:pt x="118" y="0"/>
                    </a:lnTo>
                    <a:lnTo>
                      <a:pt x="90" y="30"/>
                    </a:lnTo>
                    <a:lnTo>
                      <a:pt x="0" y="30"/>
                    </a:lnTo>
                    <a:close/>
                  </a:path>
                </a:pathLst>
              </a:custGeom>
              <a:solidFill>
                <a:srgbClr val="D3B26F"/>
              </a:solidFill>
              <a:ln w="9525">
                <a:noFill/>
                <a:round/>
                <a:headEnd/>
                <a:tailEnd/>
              </a:ln>
            </p:spPr>
            <p:txBody>
              <a:bodyPr/>
              <a:lstStyle/>
              <a:p>
                <a:endParaRPr lang="en-GB"/>
              </a:p>
            </p:txBody>
          </p:sp>
          <p:sp>
            <p:nvSpPr>
              <p:cNvPr id="15493" name="Freeform 133"/>
              <p:cNvSpPr>
                <a:spLocks/>
              </p:cNvSpPr>
              <p:nvPr/>
            </p:nvSpPr>
            <p:spPr bwMode="auto">
              <a:xfrm>
                <a:off x="3702" y="1883"/>
                <a:ext cx="59" cy="81"/>
              </a:xfrm>
              <a:custGeom>
                <a:avLst/>
                <a:gdLst/>
                <a:ahLst/>
                <a:cxnLst>
                  <a:cxn ang="0">
                    <a:pos x="209" y="0"/>
                  </a:cxn>
                  <a:cxn ang="0">
                    <a:pos x="178" y="31"/>
                  </a:cxn>
                  <a:cxn ang="0">
                    <a:pos x="148" y="0"/>
                  </a:cxn>
                  <a:cxn ang="0">
                    <a:pos x="0" y="149"/>
                  </a:cxn>
                  <a:cxn ang="0">
                    <a:pos x="29" y="179"/>
                  </a:cxn>
                  <a:cxn ang="0">
                    <a:pos x="29" y="268"/>
                  </a:cxn>
                  <a:cxn ang="0">
                    <a:pos x="59" y="268"/>
                  </a:cxn>
                  <a:cxn ang="0">
                    <a:pos x="29" y="298"/>
                  </a:cxn>
                  <a:cxn ang="0">
                    <a:pos x="29" y="326"/>
                  </a:cxn>
                  <a:cxn ang="0">
                    <a:pos x="59" y="326"/>
                  </a:cxn>
                  <a:cxn ang="0">
                    <a:pos x="89" y="298"/>
                  </a:cxn>
                  <a:cxn ang="0">
                    <a:pos x="89" y="268"/>
                  </a:cxn>
                  <a:cxn ang="0">
                    <a:pos x="118" y="238"/>
                  </a:cxn>
                  <a:cxn ang="0">
                    <a:pos x="148" y="238"/>
                  </a:cxn>
                  <a:cxn ang="0">
                    <a:pos x="178" y="207"/>
                  </a:cxn>
                  <a:cxn ang="0">
                    <a:pos x="178" y="179"/>
                  </a:cxn>
                  <a:cxn ang="0">
                    <a:pos x="209" y="149"/>
                  </a:cxn>
                  <a:cxn ang="0">
                    <a:pos x="178" y="149"/>
                  </a:cxn>
                  <a:cxn ang="0">
                    <a:pos x="178" y="89"/>
                  </a:cxn>
                  <a:cxn ang="0">
                    <a:pos x="236" y="31"/>
                  </a:cxn>
                  <a:cxn ang="0">
                    <a:pos x="236" y="0"/>
                  </a:cxn>
                  <a:cxn ang="0">
                    <a:pos x="209" y="0"/>
                  </a:cxn>
                </a:cxnLst>
                <a:rect l="0" t="0" r="r" b="b"/>
                <a:pathLst>
                  <a:path w="236" h="326">
                    <a:moveTo>
                      <a:pt x="209" y="0"/>
                    </a:moveTo>
                    <a:lnTo>
                      <a:pt x="178" y="31"/>
                    </a:lnTo>
                    <a:lnTo>
                      <a:pt x="148" y="0"/>
                    </a:lnTo>
                    <a:lnTo>
                      <a:pt x="0" y="149"/>
                    </a:lnTo>
                    <a:lnTo>
                      <a:pt x="29" y="179"/>
                    </a:lnTo>
                    <a:lnTo>
                      <a:pt x="29" y="268"/>
                    </a:lnTo>
                    <a:lnTo>
                      <a:pt x="59" y="268"/>
                    </a:lnTo>
                    <a:lnTo>
                      <a:pt x="29" y="298"/>
                    </a:lnTo>
                    <a:lnTo>
                      <a:pt x="29" y="326"/>
                    </a:lnTo>
                    <a:lnTo>
                      <a:pt x="59" y="326"/>
                    </a:lnTo>
                    <a:lnTo>
                      <a:pt x="89" y="298"/>
                    </a:lnTo>
                    <a:lnTo>
                      <a:pt x="89" y="268"/>
                    </a:lnTo>
                    <a:lnTo>
                      <a:pt x="118" y="238"/>
                    </a:lnTo>
                    <a:lnTo>
                      <a:pt x="148" y="238"/>
                    </a:lnTo>
                    <a:lnTo>
                      <a:pt x="178" y="207"/>
                    </a:lnTo>
                    <a:lnTo>
                      <a:pt x="178" y="179"/>
                    </a:lnTo>
                    <a:lnTo>
                      <a:pt x="209" y="149"/>
                    </a:lnTo>
                    <a:lnTo>
                      <a:pt x="178" y="149"/>
                    </a:lnTo>
                    <a:lnTo>
                      <a:pt x="178" y="89"/>
                    </a:lnTo>
                    <a:lnTo>
                      <a:pt x="236" y="31"/>
                    </a:lnTo>
                    <a:lnTo>
                      <a:pt x="236" y="0"/>
                    </a:lnTo>
                    <a:lnTo>
                      <a:pt x="209" y="0"/>
                    </a:lnTo>
                    <a:close/>
                  </a:path>
                </a:pathLst>
              </a:custGeom>
              <a:solidFill>
                <a:srgbClr val="FCA77E"/>
              </a:solidFill>
              <a:ln w="9525">
                <a:noFill/>
                <a:round/>
                <a:headEnd/>
                <a:tailEnd/>
              </a:ln>
            </p:spPr>
            <p:txBody>
              <a:bodyPr/>
              <a:lstStyle/>
              <a:p>
                <a:endParaRPr lang="en-GB"/>
              </a:p>
            </p:txBody>
          </p:sp>
          <p:sp>
            <p:nvSpPr>
              <p:cNvPr id="15494" name="Freeform 134"/>
              <p:cNvSpPr>
                <a:spLocks/>
              </p:cNvSpPr>
              <p:nvPr/>
            </p:nvSpPr>
            <p:spPr bwMode="auto">
              <a:xfrm>
                <a:off x="3606" y="1928"/>
                <a:ext cx="36" cy="88"/>
              </a:xfrm>
              <a:custGeom>
                <a:avLst/>
                <a:gdLst/>
                <a:ahLst/>
                <a:cxnLst>
                  <a:cxn ang="0">
                    <a:pos x="148" y="0"/>
                  </a:cxn>
                  <a:cxn ang="0">
                    <a:pos x="119" y="28"/>
                  </a:cxn>
                  <a:cxn ang="0">
                    <a:pos x="119" y="59"/>
                  </a:cxn>
                  <a:cxn ang="0">
                    <a:pos x="89" y="119"/>
                  </a:cxn>
                  <a:cxn ang="0">
                    <a:pos x="59" y="147"/>
                  </a:cxn>
                  <a:cxn ang="0">
                    <a:pos x="28" y="207"/>
                  </a:cxn>
                  <a:cxn ang="0">
                    <a:pos x="0" y="237"/>
                  </a:cxn>
                  <a:cxn ang="0">
                    <a:pos x="0" y="355"/>
                  </a:cxn>
                  <a:cxn ang="0">
                    <a:pos x="28" y="325"/>
                  </a:cxn>
                  <a:cxn ang="0">
                    <a:pos x="28" y="295"/>
                  </a:cxn>
                  <a:cxn ang="0">
                    <a:pos x="59" y="266"/>
                  </a:cxn>
                  <a:cxn ang="0">
                    <a:pos x="59" y="237"/>
                  </a:cxn>
                  <a:cxn ang="0">
                    <a:pos x="89" y="177"/>
                  </a:cxn>
                  <a:cxn ang="0">
                    <a:pos x="89" y="147"/>
                  </a:cxn>
                  <a:cxn ang="0">
                    <a:pos x="119" y="119"/>
                  </a:cxn>
                  <a:cxn ang="0">
                    <a:pos x="119" y="89"/>
                  </a:cxn>
                  <a:cxn ang="0">
                    <a:pos x="148" y="59"/>
                  </a:cxn>
                  <a:cxn ang="0">
                    <a:pos x="148" y="0"/>
                  </a:cxn>
                </a:cxnLst>
                <a:rect l="0" t="0" r="r" b="b"/>
                <a:pathLst>
                  <a:path w="148" h="355">
                    <a:moveTo>
                      <a:pt x="148" y="0"/>
                    </a:moveTo>
                    <a:lnTo>
                      <a:pt x="119" y="28"/>
                    </a:lnTo>
                    <a:lnTo>
                      <a:pt x="119" y="59"/>
                    </a:lnTo>
                    <a:lnTo>
                      <a:pt x="89" y="119"/>
                    </a:lnTo>
                    <a:lnTo>
                      <a:pt x="59" y="147"/>
                    </a:lnTo>
                    <a:lnTo>
                      <a:pt x="28" y="207"/>
                    </a:lnTo>
                    <a:lnTo>
                      <a:pt x="0" y="237"/>
                    </a:lnTo>
                    <a:lnTo>
                      <a:pt x="0" y="355"/>
                    </a:lnTo>
                    <a:lnTo>
                      <a:pt x="28" y="325"/>
                    </a:lnTo>
                    <a:lnTo>
                      <a:pt x="28" y="295"/>
                    </a:lnTo>
                    <a:lnTo>
                      <a:pt x="59" y="266"/>
                    </a:lnTo>
                    <a:lnTo>
                      <a:pt x="59" y="237"/>
                    </a:lnTo>
                    <a:lnTo>
                      <a:pt x="89" y="177"/>
                    </a:lnTo>
                    <a:lnTo>
                      <a:pt x="89" y="147"/>
                    </a:lnTo>
                    <a:lnTo>
                      <a:pt x="119" y="119"/>
                    </a:lnTo>
                    <a:lnTo>
                      <a:pt x="119" y="89"/>
                    </a:lnTo>
                    <a:lnTo>
                      <a:pt x="148" y="59"/>
                    </a:lnTo>
                    <a:lnTo>
                      <a:pt x="148" y="0"/>
                    </a:lnTo>
                    <a:close/>
                  </a:path>
                </a:pathLst>
              </a:custGeom>
              <a:solidFill>
                <a:srgbClr val="FCA77E"/>
              </a:solidFill>
              <a:ln w="9525">
                <a:noFill/>
                <a:round/>
                <a:headEnd/>
                <a:tailEnd/>
              </a:ln>
            </p:spPr>
            <p:txBody>
              <a:bodyPr/>
              <a:lstStyle/>
              <a:p>
                <a:endParaRPr lang="en-GB"/>
              </a:p>
            </p:txBody>
          </p:sp>
          <p:sp>
            <p:nvSpPr>
              <p:cNvPr id="15495" name="Freeform 135"/>
              <p:cNvSpPr>
                <a:spLocks/>
              </p:cNvSpPr>
              <p:nvPr/>
            </p:nvSpPr>
            <p:spPr bwMode="auto">
              <a:xfrm>
                <a:off x="3264" y="2031"/>
                <a:ext cx="105" cy="89"/>
              </a:xfrm>
              <a:custGeom>
                <a:avLst/>
                <a:gdLst/>
                <a:ahLst/>
                <a:cxnLst>
                  <a:cxn ang="0">
                    <a:pos x="209" y="59"/>
                  </a:cxn>
                  <a:cxn ang="0">
                    <a:pos x="179" y="30"/>
                  </a:cxn>
                  <a:cxn ang="0">
                    <a:pos x="149" y="59"/>
                  </a:cxn>
                  <a:cxn ang="0">
                    <a:pos x="118" y="30"/>
                  </a:cxn>
                  <a:cxn ang="0">
                    <a:pos x="91" y="30"/>
                  </a:cxn>
                  <a:cxn ang="0">
                    <a:pos x="118" y="59"/>
                  </a:cxn>
                  <a:cxn ang="0">
                    <a:pos x="118" y="88"/>
                  </a:cxn>
                  <a:cxn ang="0">
                    <a:pos x="91" y="88"/>
                  </a:cxn>
                  <a:cxn ang="0">
                    <a:pos x="91" y="118"/>
                  </a:cxn>
                  <a:cxn ang="0">
                    <a:pos x="0" y="118"/>
                  </a:cxn>
                  <a:cxn ang="0">
                    <a:pos x="0" y="148"/>
                  </a:cxn>
                  <a:cxn ang="0">
                    <a:pos x="61" y="179"/>
                  </a:cxn>
                  <a:cxn ang="0">
                    <a:pos x="61" y="236"/>
                  </a:cxn>
                  <a:cxn ang="0">
                    <a:pos x="30" y="236"/>
                  </a:cxn>
                  <a:cxn ang="0">
                    <a:pos x="91" y="297"/>
                  </a:cxn>
                  <a:cxn ang="0">
                    <a:pos x="91" y="266"/>
                  </a:cxn>
                  <a:cxn ang="0">
                    <a:pos x="118" y="297"/>
                  </a:cxn>
                  <a:cxn ang="0">
                    <a:pos x="149" y="297"/>
                  </a:cxn>
                  <a:cxn ang="0">
                    <a:pos x="179" y="266"/>
                  </a:cxn>
                  <a:cxn ang="0">
                    <a:pos x="209" y="297"/>
                  </a:cxn>
                  <a:cxn ang="0">
                    <a:pos x="209" y="325"/>
                  </a:cxn>
                  <a:cxn ang="0">
                    <a:pos x="237" y="355"/>
                  </a:cxn>
                  <a:cxn ang="0">
                    <a:pos x="298" y="355"/>
                  </a:cxn>
                  <a:cxn ang="0">
                    <a:pos x="298" y="297"/>
                  </a:cxn>
                  <a:cxn ang="0">
                    <a:pos x="327" y="266"/>
                  </a:cxn>
                  <a:cxn ang="0">
                    <a:pos x="386" y="266"/>
                  </a:cxn>
                  <a:cxn ang="0">
                    <a:pos x="356" y="236"/>
                  </a:cxn>
                  <a:cxn ang="0">
                    <a:pos x="298" y="206"/>
                  </a:cxn>
                  <a:cxn ang="0">
                    <a:pos x="356" y="148"/>
                  </a:cxn>
                  <a:cxn ang="0">
                    <a:pos x="386" y="148"/>
                  </a:cxn>
                  <a:cxn ang="0">
                    <a:pos x="416" y="118"/>
                  </a:cxn>
                  <a:cxn ang="0">
                    <a:pos x="416" y="88"/>
                  </a:cxn>
                  <a:cxn ang="0">
                    <a:pos x="386" y="59"/>
                  </a:cxn>
                  <a:cxn ang="0">
                    <a:pos x="386" y="30"/>
                  </a:cxn>
                  <a:cxn ang="0">
                    <a:pos x="416" y="30"/>
                  </a:cxn>
                  <a:cxn ang="0">
                    <a:pos x="386" y="0"/>
                  </a:cxn>
                  <a:cxn ang="0">
                    <a:pos x="268" y="0"/>
                  </a:cxn>
                  <a:cxn ang="0">
                    <a:pos x="237" y="30"/>
                  </a:cxn>
                  <a:cxn ang="0">
                    <a:pos x="268" y="59"/>
                  </a:cxn>
                  <a:cxn ang="0">
                    <a:pos x="237" y="88"/>
                  </a:cxn>
                  <a:cxn ang="0">
                    <a:pos x="237" y="118"/>
                  </a:cxn>
                  <a:cxn ang="0">
                    <a:pos x="209" y="148"/>
                  </a:cxn>
                  <a:cxn ang="0">
                    <a:pos x="179" y="118"/>
                  </a:cxn>
                  <a:cxn ang="0">
                    <a:pos x="179" y="59"/>
                  </a:cxn>
                  <a:cxn ang="0">
                    <a:pos x="209" y="59"/>
                  </a:cxn>
                </a:cxnLst>
                <a:rect l="0" t="0" r="r" b="b"/>
                <a:pathLst>
                  <a:path w="416" h="355">
                    <a:moveTo>
                      <a:pt x="209" y="59"/>
                    </a:moveTo>
                    <a:lnTo>
                      <a:pt x="179" y="30"/>
                    </a:lnTo>
                    <a:lnTo>
                      <a:pt x="149" y="59"/>
                    </a:lnTo>
                    <a:lnTo>
                      <a:pt x="118" y="30"/>
                    </a:lnTo>
                    <a:lnTo>
                      <a:pt x="91" y="30"/>
                    </a:lnTo>
                    <a:lnTo>
                      <a:pt x="118" y="59"/>
                    </a:lnTo>
                    <a:lnTo>
                      <a:pt x="118" y="88"/>
                    </a:lnTo>
                    <a:lnTo>
                      <a:pt x="91" y="88"/>
                    </a:lnTo>
                    <a:lnTo>
                      <a:pt x="91" y="118"/>
                    </a:lnTo>
                    <a:lnTo>
                      <a:pt x="0" y="118"/>
                    </a:lnTo>
                    <a:lnTo>
                      <a:pt x="0" y="148"/>
                    </a:lnTo>
                    <a:lnTo>
                      <a:pt x="61" y="179"/>
                    </a:lnTo>
                    <a:lnTo>
                      <a:pt x="61" y="236"/>
                    </a:lnTo>
                    <a:lnTo>
                      <a:pt x="30" y="236"/>
                    </a:lnTo>
                    <a:lnTo>
                      <a:pt x="91" y="297"/>
                    </a:lnTo>
                    <a:lnTo>
                      <a:pt x="91" y="266"/>
                    </a:lnTo>
                    <a:lnTo>
                      <a:pt x="118" y="297"/>
                    </a:lnTo>
                    <a:lnTo>
                      <a:pt x="149" y="297"/>
                    </a:lnTo>
                    <a:lnTo>
                      <a:pt x="179" y="266"/>
                    </a:lnTo>
                    <a:lnTo>
                      <a:pt x="209" y="297"/>
                    </a:lnTo>
                    <a:lnTo>
                      <a:pt x="209" y="325"/>
                    </a:lnTo>
                    <a:lnTo>
                      <a:pt x="237" y="355"/>
                    </a:lnTo>
                    <a:lnTo>
                      <a:pt x="298" y="355"/>
                    </a:lnTo>
                    <a:lnTo>
                      <a:pt x="298" y="297"/>
                    </a:lnTo>
                    <a:lnTo>
                      <a:pt x="327" y="266"/>
                    </a:lnTo>
                    <a:lnTo>
                      <a:pt x="386" y="266"/>
                    </a:lnTo>
                    <a:lnTo>
                      <a:pt x="356" y="236"/>
                    </a:lnTo>
                    <a:lnTo>
                      <a:pt x="298" y="206"/>
                    </a:lnTo>
                    <a:lnTo>
                      <a:pt x="356" y="148"/>
                    </a:lnTo>
                    <a:lnTo>
                      <a:pt x="386" y="148"/>
                    </a:lnTo>
                    <a:lnTo>
                      <a:pt x="416" y="118"/>
                    </a:lnTo>
                    <a:lnTo>
                      <a:pt x="416" y="88"/>
                    </a:lnTo>
                    <a:lnTo>
                      <a:pt x="386" y="59"/>
                    </a:lnTo>
                    <a:lnTo>
                      <a:pt x="386" y="30"/>
                    </a:lnTo>
                    <a:lnTo>
                      <a:pt x="416" y="30"/>
                    </a:lnTo>
                    <a:lnTo>
                      <a:pt x="386" y="0"/>
                    </a:lnTo>
                    <a:lnTo>
                      <a:pt x="268" y="0"/>
                    </a:lnTo>
                    <a:lnTo>
                      <a:pt x="237" y="30"/>
                    </a:lnTo>
                    <a:lnTo>
                      <a:pt x="268" y="59"/>
                    </a:lnTo>
                    <a:lnTo>
                      <a:pt x="237" y="88"/>
                    </a:lnTo>
                    <a:lnTo>
                      <a:pt x="237" y="118"/>
                    </a:lnTo>
                    <a:lnTo>
                      <a:pt x="209" y="148"/>
                    </a:lnTo>
                    <a:lnTo>
                      <a:pt x="179" y="118"/>
                    </a:lnTo>
                    <a:lnTo>
                      <a:pt x="179" y="59"/>
                    </a:lnTo>
                    <a:lnTo>
                      <a:pt x="209" y="59"/>
                    </a:lnTo>
                    <a:close/>
                  </a:path>
                </a:pathLst>
              </a:custGeom>
              <a:solidFill>
                <a:srgbClr val="99D6AB"/>
              </a:solidFill>
              <a:ln w="9525">
                <a:noFill/>
                <a:round/>
                <a:headEnd/>
                <a:tailEnd/>
              </a:ln>
            </p:spPr>
            <p:txBody>
              <a:bodyPr/>
              <a:lstStyle/>
              <a:p>
                <a:endParaRPr lang="en-GB"/>
              </a:p>
            </p:txBody>
          </p:sp>
          <p:sp>
            <p:nvSpPr>
              <p:cNvPr id="15496" name="Freeform 136"/>
              <p:cNvSpPr>
                <a:spLocks/>
              </p:cNvSpPr>
              <p:nvPr/>
            </p:nvSpPr>
            <p:spPr bwMode="auto">
              <a:xfrm>
                <a:off x="3361" y="2068"/>
                <a:ext cx="8" cy="8"/>
              </a:xfrm>
              <a:custGeom>
                <a:avLst/>
                <a:gdLst/>
                <a:ahLst/>
                <a:cxnLst>
                  <a:cxn ang="0">
                    <a:pos x="0" y="0"/>
                  </a:cxn>
                  <a:cxn ang="0">
                    <a:pos x="30" y="31"/>
                  </a:cxn>
                  <a:cxn ang="0">
                    <a:pos x="30" y="0"/>
                  </a:cxn>
                  <a:cxn ang="0">
                    <a:pos x="0" y="0"/>
                  </a:cxn>
                </a:cxnLst>
                <a:rect l="0" t="0" r="r" b="b"/>
                <a:pathLst>
                  <a:path w="30" h="31">
                    <a:moveTo>
                      <a:pt x="0" y="0"/>
                    </a:moveTo>
                    <a:lnTo>
                      <a:pt x="30" y="31"/>
                    </a:lnTo>
                    <a:lnTo>
                      <a:pt x="30" y="0"/>
                    </a:lnTo>
                    <a:lnTo>
                      <a:pt x="0" y="0"/>
                    </a:lnTo>
                    <a:close/>
                  </a:path>
                </a:pathLst>
              </a:custGeom>
              <a:solidFill>
                <a:srgbClr val="99D6AB"/>
              </a:solidFill>
              <a:ln w="9525">
                <a:noFill/>
                <a:round/>
                <a:headEnd/>
                <a:tailEnd/>
              </a:ln>
            </p:spPr>
            <p:txBody>
              <a:bodyPr/>
              <a:lstStyle/>
              <a:p>
                <a:endParaRPr lang="en-GB"/>
              </a:p>
            </p:txBody>
          </p:sp>
          <p:sp>
            <p:nvSpPr>
              <p:cNvPr id="15497" name="Freeform 137"/>
              <p:cNvSpPr>
                <a:spLocks/>
              </p:cNvSpPr>
              <p:nvPr/>
            </p:nvSpPr>
            <p:spPr bwMode="auto">
              <a:xfrm>
                <a:off x="3264" y="2120"/>
                <a:ext cx="75" cy="29"/>
              </a:xfrm>
              <a:custGeom>
                <a:avLst/>
                <a:gdLst/>
                <a:ahLst/>
                <a:cxnLst>
                  <a:cxn ang="0">
                    <a:pos x="298" y="60"/>
                  </a:cxn>
                  <a:cxn ang="0">
                    <a:pos x="298" y="30"/>
                  </a:cxn>
                  <a:cxn ang="0">
                    <a:pos x="268" y="30"/>
                  </a:cxn>
                  <a:cxn ang="0">
                    <a:pos x="237" y="0"/>
                  </a:cxn>
                  <a:cxn ang="0">
                    <a:pos x="209" y="0"/>
                  </a:cxn>
                  <a:cxn ang="0">
                    <a:pos x="209" y="30"/>
                  </a:cxn>
                  <a:cxn ang="0">
                    <a:pos x="237" y="60"/>
                  </a:cxn>
                  <a:cxn ang="0">
                    <a:pos x="209" y="60"/>
                  </a:cxn>
                  <a:cxn ang="0">
                    <a:pos x="209" y="30"/>
                  </a:cxn>
                  <a:cxn ang="0">
                    <a:pos x="179" y="30"/>
                  </a:cxn>
                  <a:cxn ang="0">
                    <a:pos x="149" y="60"/>
                  </a:cxn>
                  <a:cxn ang="0">
                    <a:pos x="91" y="0"/>
                  </a:cxn>
                  <a:cxn ang="0">
                    <a:pos x="61" y="0"/>
                  </a:cxn>
                  <a:cxn ang="0">
                    <a:pos x="30" y="30"/>
                  </a:cxn>
                  <a:cxn ang="0">
                    <a:pos x="30" y="60"/>
                  </a:cxn>
                  <a:cxn ang="0">
                    <a:pos x="0" y="60"/>
                  </a:cxn>
                  <a:cxn ang="0">
                    <a:pos x="30" y="88"/>
                  </a:cxn>
                  <a:cxn ang="0">
                    <a:pos x="91" y="88"/>
                  </a:cxn>
                  <a:cxn ang="0">
                    <a:pos x="118" y="119"/>
                  </a:cxn>
                  <a:cxn ang="0">
                    <a:pos x="209" y="119"/>
                  </a:cxn>
                  <a:cxn ang="0">
                    <a:pos x="237" y="88"/>
                  </a:cxn>
                  <a:cxn ang="0">
                    <a:pos x="237" y="119"/>
                  </a:cxn>
                  <a:cxn ang="0">
                    <a:pos x="268" y="119"/>
                  </a:cxn>
                  <a:cxn ang="0">
                    <a:pos x="268" y="88"/>
                  </a:cxn>
                  <a:cxn ang="0">
                    <a:pos x="298" y="60"/>
                  </a:cxn>
                </a:cxnLst>
                <a:rect l="0" t="0" r="r" b="b"/>
                <a:pathLst>
                  <a:path w="298" h="119">
                    <a:moveTo>
                      <a:pt x="298" y="60"/>
                    </a:moveTo>
                    <a:lnTo>
                      <a:pt x="298" y="30"/>
                    </a:lnTo>
                    <a:lnTo>
                      <a:pt x="268" y="30"/>
                    </a:lnTo>
                    <a:lnTo>
                      <a:pt x="237" y="0"/>
                    </a:lnTo>
                    <a:lnTo>
                      <a:pt x="209" y="0"/>
                    </a:lnTo>
                    <a:lnTo>
                      <a:pt x="209" y="30"/>
                    </a:lnTo>
                    <a:lnTo>
                      <a:pt x="237" y="60"/>
                    </a:lnTo>
                    <a:lnTo>
                      <a:pt x="209" y="60"/>
                    </a:lnTo>
                    <a:lnTo>
                      <a:pt x="209" y="30"/>
                    </a:lnTo>
                    <a:lnTo>
                      <a:pt x="179" y="30"/>
                    </a:lnTo>
                    <a:lnTo>
                      <a:pt x="149" y="60"/>
                    </a:lnTo>
                    <a:lnTo>
                      <a:pt x="91" y="0"/>
                    </a:lnTo>
                    <a:lnTo>
                      <a:pt x="61" y="0"/>
                    </a:lnTo>
                    <a:lnTo>
                      <a:pt x="30" y="30"/>
                    </a:lnTo>
                    <a:lnTo>
                      <a:pt x="30" y="60"/>
                    </a:lnTo>
                    <a:lnTo>
                      <a:pt x="0" y="60"/>
                    </a:lnTo>
                    <a:lnTo>
                      <a:pt x="30" y="88"/>
                    </a:lnTo>
                    <a:lnTo>
                      <a:pt x="91" y="88"/>
                    </a:lnTo>
                    <a:lnTo>
                      <a:pt x="118" y="119"/>
                    </a:lnTo>
                    <a:lnTo>
                      <a:pt x="209" y="119"/>
                    </a:lnTo>
                    <a:lnTo>
                      <a:pt x="237" y="88"/>
                    </a:lnTo>
                    <a:lnTo>
                      <a:pt x="237" y="119"/>
                    </a:lnTo>
                    <a:lnTo>
                      <a:pt x="268" y="119"/>
                    </a:lnTo>
                    <a:lnTo>
                      <a:pt x="268" y="88"/>
                    </a:lnTo>
                    <a:lnTo>
                      <a:pt x="298" y="60"/>
                    </a:lnTo>
                    <a:close/>
                  </a:path>
                </a:pathLst>
              </a:custGeom>
              <a:solidFill>
                <a:srgbClr val="99D6AB"/>
              </a:solidFill>
              <a:ln w="9525">
                <a:noFill/>
                <a:round/>
                <a:headEnd/>
                <a:tailEnd/>
              </a:ln>
            </p:spPr>
            <p:txBody>
              <a:bodyPr/>
              <a:lstStyle/>
              <a:p>
                <a:endParaRPr lang="en-GB"/>
              </a:p>
            </p:txBody>
          </p:sp>
          <p:sp>
            <p:nvSpPr>
              <p:cNvPr id="15498" name="Freeform 138"/>
              <p:cNvSpPr>
                <a:spLocks/>
              </p:cNvSpPr>
              <p:nvPr/>
            </p:nvSpPr>
            <p:spPr bwMode="auto">
              <a:xfrm>
                <a:off x="3502" y="2098"/>
                <a:ext cx="22" cy="22"/>
              </a:xfrm>
              <a:custGeom>
                <a:avLst/>
                <a:gdLst/>
                <a:ahLst/>
                <a:cxnLst>
                  <a:cxn ang="0">
                    <a:pos x="61" y="31"/>
                  </a:cxn>
                  <a:cxn ang="0">
                    <a:pos x="61" y="0"/>
                  </a:cxn>
                  <a:cxn ang="0">
                    <a:pos x="0" y="0"/>
                  </a:cxn>
                  <a:cxn ang="0">
                    <a:pos x="0" y="59"/>
                  </a:cxn>
                  <a:cxn ang="0">
                    <a:pos x="30" y="59"/>
                  </a:cxn>
                  <a:cxn ang="0">
                    <a:pos x="61" y="89"/>
                  </a:cxn>
                  <a:cxn ang="0">
                    <a:pos x="89" y="89"/>
                  </a:cxn>
                  <a:cxn ang="0">
                    <a:pos x="89" y="31"/>
                  </a:cxn>
                  <a:cxn ang="0">
                    <a:pos x="61" y="31"/>
                  </a:cxn>
                </a:cxnLst>
                <a:rect l="0" t="0" r="r" b="b"/>
                <a:pathLst>
                  <a:path w="89" h="89">
                    <a:moveTo>
                      <a:pt x="61" y="31"/>
                    </a:moveTo>
                    <a:lnTo>
                      <a:pt x="61" y="0"/>
                    </a:lnTo>
                    <a:lnTo>
                      <a:pt x="0" y="0"/>
                    </a:lnTo>
                    <a:lnTo>
                      <a:pt x="0" y="59"/>
                    </a:lnTo>
                    <a:lnTo>
                      <a:pt x="30" y="59"/>
                    </a:lnTo>
                    <a:lnTo>
                      <a:pt x="61" y="89"/>
                    </a:lnTo>
                    <a:lnTo>
                      <a:pt x="89" y="89"/>
                    </a:lnTo>
                    <a:lnTo>
                      <a:pt x="89" y="31"/>
                    </a:lnTo>
                    <a:lnTo>
                      <a:pt x="61" y="31"/>
                    </a:lnTo>
                    <a:close/>
                  </a:path>
                </a:pathLst>
              </a:custGeom>
              <a:solidFill>
                <a:srgbClr val="99D6AB"/>
              </a:solidFill>
              <a:ln w="9525">
                <a:noFill/>
                <a:round/>
                <a:headEnd/>
                <a:tailEnd/>
              </a:ln>
            </p:spPr>
            <p:txBody>
              <a:bodyPr/>
              <a:lstStyle/>
              <a:p>
                <a:endParaRPr lang="en-GB"/>
              </a:p>
            </p:txBody>
          </p:sp>
          <p:sp>
            <p:nvSpPr>
              <p:cNvPr id="15499" name="Freeform 139"/>
              <p:cNvSpPr>
                <a:spLocks/>
              </p:cNvSpPr>
              <p:nvPr/>
            </p:nvSpPr>
            <p:spPr bwMode="auto">
              <a:xfrm>
                <a:off x="3887" y="2098"/>
                <a:ext cx="7" cy="7"/>
              </a:xfrm>
              <a:custGeom>
                <a:avLst/>
                <a:gdLst/>
                <a:ahLst/>
                <a:cxnLst>
                  <a:cxn ang="0">
                    <a:pos x="30" y="0"/>
                  </a:cxn>
                  <a:cxn ang="0">
                    <a:pos x="0" y="0"/>
                  </a:cxn>
                  <a:cxn ang="0">
                    <a:pos x="0" y="31"/>
                  </a:cxn>
                  <a:cxn ang="0">
                    <a:pos x="30" y="0"/>
                  </a:cxn>
                </a:cxnLst>
                <a:rect l="0" t="0" r="r" b="b"/>
                <a:pathLst>
                  <a:path w="30" h="31">
                    <a:moveTo>
                      <a:pt x="30" y="0"/>
                    </a:moveTo>
                    <a:lnTo>
                      <a:pt x="0" y="0"/>
                    </a:lnTo>
                    <a:lnTo>
                      <a:pt x="0" y="31"/>
                    </a:lnTo>
                    <a:lnTo>
                      <a:pt x="30" y="0"/>
                    </a:lnTo>
                    <a:close/>
                  </a:path>
                </a:pathLst>
              </a:custGeom>
              <a:solidFill>
                <a:srgbClr val="FFFF7F"/>
              </a:solidFill>
              <a:ln w="9525">
                <a:noFill/>
                <a:round/>
                <a:headEnd/>
                <a:tailEnd/>
              </a:ln>
            </p:spPr>
            <p:txBody>
              <a:bodyPr/>
              <a:lstStyle/>
              <a:p>
                <a:endParaRPr lang="en-GB"/>
              </a:p>
            </p:txBody>
          </p:sp>
          <p:sp>
            <p:nvSpPr>
              <p:cNvPr id="15500" name="Freeform 140"/>
              <p:cNvSpPr>
                <a:spLocks/>
              </p:cNvSpPr>
              <p:nvPr/>
            </p:nvSpPr>
            <p:spPr bwMode="auto">
              <a:xfrm>
                <a:off x="3894" y="2083"/>
                <a:ext cx="8" cy="15"/>
              </a:xfrm>
              <a:custGeom>
                <a:avLst/>
                <a:gdLst/>
                <a:ahLst/>
                <a:cxnLst>
                  <a:cxn ang="0">
                    <a:pos x="0" y="60"/>
                  </a:cxn>
                  <a:cxn ang="0">
                    <a:pos x="30" y="30"/>
                  </a:cxn>
                  <a:cxn ang="0">
                    <a:pos x="30" y="0"/>
                  </a:cxn>
                  <a:cxn ang="0">
                    <a:pos x="0" y="30"/>
                  </a:cxn>
                  <a:cxn ang="0">
                    <a:pos x="0" y="60"/>
                  </a:cxn>
                </a:cxnLst>
                <a:rect l="0" t="0" r="r" b="b"/>
                <a:pathLst>
                  <a:path w="30" h="60">
                    <a:moveTo>
                      <a:pt x="0" y="60"/>
                    </a:moveTo>
                    <a:lnTo>
                      <a:pt x="30" y="30"/>
                    </a:lnTo>
                    <a:lnTo>
                      <a:pt x="30" y="0"/>
                    </a:lnTo>
                    <a:lnTo>
                      <a:pt x="0" y="30"/>
                    </a:lnTo>
                    <a:lnTo>
                      <a:pt x="0" y="60"/>
                    </a:lnTo>
                    <a:close/>
                  </a:path>
                </a:pathLst>
              </a:custGeom>
              <a:solidFill>
                <a:srgbClr val="D3B26F"/>
              </a:solidFill>
              <a:ln w="9525">
                <a:noFill/>
                <a:round/>
                <a:headEnd/>
                <a:tailEnd/>
              </a:ln>
            </p:spPr>
            <p:txBody>
              <a:bodyPr/>
              <a:lstStyle/>
              <a:p>
                <a:endParaRPr lang="en-GB"/>
              </a:p>
            </p:txBody>
          </p:sp>
          <p:sp>
            <p:nvSpPr>
              <p:cNvPr id="15501" name="Freeform 141"/>
              <p:cNvSpPr>
                <a:spLocks/>
              </p:cNvSpPr>
              <p:nvPr/>
            </p:nvSpPr>
            <p:spPr bwMode="auto">
              <a:xfrm>
                <a:off x="1309" y="1224"/>
                <a:ext cx="548" cy="237"/>
              </a:xfrm>
              <a:custGeom>
                <a:avLst/>
                <a:gdLst/>
                <a:ahLst/>
                <a:cxnLst>
                  <a:cxn ang="0">
                    <a:pos x="1571" y="31"/>
                  </a:cxn>
                  <a:cxn ang="0">
                    <a:pos x="1541" y="118"/>
                  </a:cxn>
                  <a:cxn ang="0">
                    <a:pos x="1362" y="118"/>
                  </a:cxn>
                  <a:cxn ang="0">
                    <a:pos x="1303" y="118"/>
                  </a:cxn>
                  <a:cxn ang="0">
                    <a:pos x="1155" y="149"/>
                  </a:cxn>
                  <a:cxn ang="0">
                    <a:pos x="1155" y="179"/>
                  </a:cxn>
                  <a:cxn ang="0">
                    <a:pos x="1067" y="90"/>
                  </a:cxn>
                  <a:cxn ang="0">
                    <a:pos x="948" y="118"/>
                  </a:cxn>
                  <a:cxn ang="0">
                    <a:pos x="860" y="238"/>
                  </a:cxn>
                  <a:cxn ang="0">
                    <a:pos x="741" y="118"/>
                  </a:cxn>
                  <a:cxn ang="0">
                    <a:pos x="651" y="297"/>
                  </a:cxn>
                  <a:cxn ang="0">
                    <a:pos x="593" y="238"/>
                  </a:cxn>
                  <a:cxn ang="0">
                    <a:pos x="473" y="416"/>
                  </a:cxn>
                  <a:cxn ang="0">
                    <a:pos x="414" y="267"/>
                  </a:cxn>
                  <a:cxn ang="0">
                    <a:pos x="386" y="238"/>
                  </a:cxn>
                  <a:cxn ang="0">
                    <a:pos x="444" y="179"/>
                  </a:cxn>
                  <a:cxn ang="0">
                    <a:pos x="386" y="118"/>
                  </a:cxn>
                  <a:cxn ang="0">
                    <a:pos x="295" y="61"/>
                  </a:cxn>
                  <a:cxn ang="0">
                    <a:pos x="177" y="61"/>
                  </a:cxn>
                  <a:cxn ang="0">
                    <a:pos x="177" y="118"/>
                  </a:cxn>
                  <a:cxn ang="0">
                    <a:pos x="148" y="149"/>
                  </a:cxn>
                  <a:cxn ang="0">
                    <a:pos x="30" y="90"/>
                  </a:cxn>
                  <a:cxn ang="0">
                    <a:pos x="58" y="267"/>
                  </a:cxn>
                  <a:cxn ang="0">
                    <a:pos x="148" y="297"/>
                  </a:cxn>
                  <a:cxn ang="0">
                    <a:pos x="237" y="327"/>
                  </a:cxn>
                  <a:cxn ang="0">
                    <a:pos x="237" y="356"/>
                  </a:cxn>
                  <a:cxn ang="0">
                    <a:pos x="266" y="445"/>
                  </a:cxn>
                  <a:cxn ang="0">
                    <a:pos x="58" y="534"/>
                  </a:cxn>
                  <a:cxn ang="0">
                    <a:pos x="177" y="534"/>
                  </a:cxn>
                  <a:cxn ang="0">
                    <a:pos x="177" y="622"/>
                  </a:cxn>
                  <a:cxn ang="0">
                    <a:pos x="295" y="565"/>
                  </a:cxn>
                  <a:cxn ang="0">
                    <a:pos x="237" y="592"/>
                  </a:cxn>
                  <a:cxn ang="0">
                    <a:pos x="266" y="622"/>
                  </a:cxn>
                  <a:cxn ang="0">
                    <a:pos x="237" y="711"/>
                  </a:cxn>
                  <a:cxn ang="0">
                    <a:pos x="58" y="771"/>
                  </a:cxn>
                  <a:cxn ang="0">
                    <a:pos x="295" y="801"/>
                  </a:cxn>
                  <a:cxn ang="0">
                    <a:pos x="386" y="801"/>
                  </a:cxn>
                  <a:cxn ang="0">
                    <a:pos x="473" y="829"/>
                  </a:cxn>
                  <a:cxn ang="0">
                    <a:pos x="504" y="890"/>
                  </a:cxn>
                  <a:cxn ang="0">
                    <a:pos x="800" y="947"/>
                  </a:cxn>
                  <a:cxn ang="0">
                    <a:pos x="1067" y="890"/>
                  </a:cxn>
                  <a:cxn ang="0">
                    <a:pos x="1274" y="829"/>
                  </a:cxn>
                  <a:cxn ang="0">
                    <a:pos x="1453" y="771"/>
                  </a:cxn>
                  <a:cxn ang="0">
                    <a:pos x="1571" y="711"/>
                  </a:cxn>
                  <a:cxn ang="0">
                    <a:pos x="1717" y="652"/>
                  </a:cxn>
                  <a:cxn ang="0">
                    <a:pos x="1926" y="622"/>
                  </a:cxn>
                  <a:cxn ang="0">
                    <a:pos x="1985" y="534"/>
                  </a:cxn>
                  <a:cxn ang="0">
                    <a:pos x="2104" y="474"/>
                  </a:cxn>
                  <a:cxn ang="0">
                    <a:pos x="2192" y="416"/>
                  </a:cxn>
                  <a:cxn ang="0">
                    <a:pos x="2163" y="356"/>
                  </a:cxn>
                  <a:cxn ang="0">
                    <a:pos x="2133" y="267"/>
                  </a:cxn>
                  <a:cxn ang="0">
                    <a:pos x="2045" y="209"/>
                  </a:cxn>
                  <a:cxn ang="0">
                    <a:pos x="1926" y="209"/>
                  </a:cxn>
                  <a:cxn ang="0">
                    <a:pos x="1926" y="149"/>
                  </a:cxn>
                  <a:cxn ang="0">
                    <a:pos x="1897" y="61"/>
                  </a:cxn>
                  <a:cxn ang="0">
                    <a:pos x="1778" y="90"/>
                  </a:cxn>
                </a:cxnLst>
                <a:rect l="0" t="0" r="r" b="b"/>
                <a:pathLst>
                  <a:path w="2192" h="947">
                    <a:moveTo>
                      <a:pt x="1748" y="31"/>
                    </a:moveTo>
                    <a:lnTo>
                      <a:pt x="1717" y="0"/>
                    </a:lnTo>
                    <a:lnTo>
                      <a:pt x="1599" y="0"/>
                    </a:lnTo>
                    <a:lnTo>
                      <a:pt x="1571" y="31"/>
                    </a:lnTo>
                    <a:lnTo>
                      <a:pt x="1599" y="61"/>
                    </a:lnTo>
                    <a:lnTo>
                      <a:pt x="1599" y="90"/>
                    </a:lnTo>
                    <a:lnTo>
                      <a:pt x="1571" y="90"/>
                    </a:lnTo>
                    <a:lnTo>
                      <a:pt x="1541" y="118"/>
                    </a:lnTo>
                    <a:lnTo>
                      <a:pt x="1481" y="118"/>
                    </a:lnTo>
                    <a:lnTo>
                      <a:pt x="1453" y="90"/>
                    </a:lnTo>
                    <a:lnTo>
                      <a:pt x="1392" y="90"/>
                    </a:lnTo>
                    <a:lnTo>
                      <a:pt x="1362" y="118"/>
                    </a:lnTo>
                    <a:lnTo>
                      <a:pt x="1362" y="149"/>
                    </a:lnTo>
                    <a:lnTo>
                      <a:pt x="1333" y="179"/>
                    </a:lnTo>
                    <a:lnTo>
                      <a:pt x="1303" y="149"/>
                    </a:lnTo>
                    <a:lnTo>
                      <a:pt x="1303" y="118"/>
                    </a:lnTo>
                    <a:lnTo>
                      <a:pt x="1215" y="118"/>
                    </a:lnTo>
                    <a:lnTo>
                      <a:pt x="1185" y="90"/>
                    </a:lnTo>
                    <a:lnTo>
                      <a:pt x="1155" y="90"/>
                    </a:lnTo>
                    <a:lnTo>
                      <a:pt x="1155" y="149"/>
                    </a:lnTo>
                    <a:lnTo>
                      <a:pt x="1185" y="179"/>
                    </a:lnTo>
                    <a:lnTo>
                      <a:pt x="1185" y="267"/>
                    </a:lnTo>
                    <a:lnTo>
                      <a:pt x="1155" y="238"/>
                    </a:lnTo>
                    <a:lnTo>
                      <a:pt x="1155" y="179"/>
                    </a:lnTo>
                    <a:lnTo>
                      <a:pt x="1125" y="179"/>
                    </a:lnTo>
                    <a:lnTo>
                      <a:pt x="1096" y="149"/>
                    </a:lnTo>
                    <a:lnTo>
                      <a:pt x="1096" y="118"/>
                    </a:lnTo>
                    <a:lnTo>
                      <a:pt x="1067" y="90"/>
                    </a:lnTo>
                    <a:lnTo>
                      <a:pt x="1007" y="90"/>
                    </a:lnTo>
                    <a:lnTo>
                      <a:pt x="1007" y="118"/>
                    </a:lnTo>
                    <a:lnTo>
                      <a:pt x="978" y="149"/>
                    </a:lnTo>
                    <a:lnTo>
                      <a:pt x="948" y="118"/>
                    </a:lnTo>
                    <a:lnTo>
                      <a:pt x="918" y="118"/>
                    </a:lnTo>
                    <a:lnTo>
                      <a:pt x="887" y="149"/>
                    </a:lnTo>
                    <a:lnTo>
                      <a:pt x="887" y="238"/>
                    </a:lnTo>
                    <a:lnTo>
                      <a:pt x="860" y="238"/>
                    </a:lnTo>
                    <a:lnTo>
                      <a:pt x="800" y="179"/>
                    </a:lnTo>
                    <a:lnTo>
                      <a:pt x="769" y="179"/>
                    </a:lnTo>
                    <a:lnTo>
                      <a:pt x="769" y="149"/>
                    </a:lnTo>
                    <a:lnTo>
                      <a:pt x="741" y="118"/>
                    </a:lnTo>
                    <a:lnTo>
                      <a:pt x="711" y="118"/>
                    </a:lnTo>
                    <a:lnTo>
                      <a:pt x="680" y="149"/>
                    </a:lnTo>
                    <a:lnTo>
                      <a:pt x="680" y="267"/>
                    </a:lnTo>
                    <a:lnTo>
                      <a:pt x="651" y="297"/>
                    </a:lnTo>
                    <a:lnTo>
                      <a:pt x="623" y="267"/>
                    </a:lnTo>
                    <a:lnTo>
                      <a:pt x="623" y="297"/>
                    </a:lnTo>
                    <a:lnTo>
                      <a:pt x="593" y="267"/>
                    </a:lnTo>
                    <a:lnTo>
                      <a:pt x="593" y="238"/>
                    </a:lnTo>
                    <a:lnTo>
                      <a:pt x="504" y="327"/>
                    </a:lnTo>
                    <a:lnTo>
                      <a:pt x="504" y="356"/>
                    </a:lnTo>
                    <a:lnTo>
                      <a:pt x="473" y="327"/>
                    </a:lnTo>
                    <a:lnTo>
                      <a:pt x="473" y="416"/>
                    </a:lnTo>
                    <a:lnTo>
                      <a:pt x="444" y="386"/>
                    </a:lnTo>
                    <a:lnTo>
                      <a:pt x="444" y="327"/>
                    </a:lnTo>
                    <a:lnTo>
                      <a:pt x="414" y="297"/>
                    </a:lnTo>
                    <a:lnTo>
                      <a:pt x="414" y="267"/>
                    </a:lnTo>
                    <a:lnTo>
                      <a:pt x="386" y="267"/>
                    </a:lnTo>
                    <a:lnTo>
                      <a:pt x="355" y="238"/>
                    </a:lnTo>
                    <a:lnTo>
                      <a:pt x="355" y="209"/>
                    </a:lnTo>
                    <a:lnTo>
                      <a:pt x="386" y="238"/>
                    </a:lnTo>
                    <a:lnTo>
                      <a:pt x="414" y="238"/>
                    </a:lnTo>
                    <a:lnTo>
                      <a:pt x="444" y="209"/>
                    </a:lnTo>
                    <a:lnTo>
                      <a:pt x="473" y="209"/>
                    </a:lnTo>
                    <a:lnTo>
                      <a:pt x="444" y="179"/>
                    </a:lnTo>
                    <a:lnTo>
                      <a:pt x="414" y="179"/>
                    </a:lnTo>
                    <a:lnTo>
                      <a:pt x="444" y="149"/>
                    </a:lnTo>
                    <a:lnTo>
                      <a:pt x="414" y="118"/>
                    </a:lnTo>
                    <a:lnTo>
                      <a:pt x="386" y="118"/>
                    </a:lnTo>
                    <a:lnTo>
                      <a:pt x="386" y="90"/>
                    </a:lnTo>
                    <a:lnTo>
                      <a:pt x="355" y="90"/>
                    </a:lnTo>
                    <a:lnTo>
                      <a:pt x="325" y="61"/>
                    </a:lnTo>
                    <a:lnTo>
                      <a:pt x="295" y="61"/>
                    </a:lnTo>
                    <a:lnTo>
                      <a:pt x="266" y="31"/>
                    </a:lnTo>
                    <a:lnTo>
                      <a:pt x="88" y="31"/>
                    </a:lnTo>
                    <a:lnTo>
                      <a:pt x="88" y="61"/>
                    </a:lnTo>
                    <a:lnTo>
                      <a:pt x="177" y="61"/>
                    </a:lnTo>
                    <a:lnTo>
                      <a:pt x="207" y="90"/>
                    </a:lnTo>
                    <a:lnTo>
                      <a:pt x="118" y="90"/>
                    </a:lnTo>
                    <a:lnTo>
                      <a:pt x="148" y="118"/>
                    </a:lnTo>
                    <a:lnTo>
                      <a:pt x="177" y="118"/>
                    </a:lnTo>
                    <a:lnTo>
                      <a:pt x="207" y="149"/>
                    </a:lnTo>
                    <a:lnTo>
                      <a:pt x="207" y="179"/>
                    </a:lnTo>
                    <a:lnTo>
                      <a:pt x="177" y="179"/>
                    </a:lnTo>
                    <a:lnTo>
                      <a:pt x="148" y="149"/>
                    </a:lnTo>
                    <a:lnTo>
                      <a:pt x="88" y="149"/>
                    </a:lnTo>
                    <a:lnTo>
                      <a:pt x="88" y="118"/>
                    </a:lnTo>
                    <a:lnTo>
                      <a:pt x="58" y="118"/>
                    </a:lnTo>
                    <a:lnTo>
                      <a:pt x="30" y="90"/>
                    </a:lnTo>
                    <a:lnTo>
                      <a:pt x="0" y="90"/>
                    </a:lnTo>
                    <a:lnTo>
                      <a:pt x="0" y="267"/>
                    </a:lnTo>
                    <a:lnTo>
                      <a:pt x="30" y="297"/>
                    </a:lnTo>
                    <a:lnTo>
                      <a:pt x="58" y="267"/>
                    </a:lnTo>
                    <a:lnTo>
                      <a:pt x="88" y="297"/>
                    </a:lnTo>
                    <a:lnTo>
                      <a:pt x="88" y="267"/>
                    </a:lnTo>
                    <a:lnTo>
                      <a:pt x="118" y="297"/>
                    </a:lnTo>
                    <a:lnTo>
                      <a:pt x="148" y="297"/>
                    </a:lnTo>
                    <a:lnTo>
                      <a:pt x="177" y="267"/>
                    </a:lnTo>
                    <a:lnTo>
                      <a:pt x="177" y="297"/>
                    </a:lnTo>
                    <a:lnTo>
                      <a:pt x="207" y="297"/>
                    </a:lnTo>
                    <a:lnTo>
                      <a:pt x="237" y="327"/>
                    </a:lnTo>
                    <a:lnTo>
                      <a:pt x="266" y="297"/>
                    </a:lnTo>
                    <a:lnTo>
                      <a:pt x="295" y="327"/>
                    </a:lnTo>
                    <a:lnTo>
                      <a:pt x="266" y="327"/>
                    </a:lnTo>
                    <a:lnTo>
                      <a:pt x="237" y="356"/>
                    </a:lnTo>
                    <a:lnTo>
                      <a:pt x="177" y="356"/>
                    </a:lnTo>
                    <a:lnTo>
                      <a:pt x="118" y="416"/>
                    </a:lnTo>
                    <a:lnTo>
                      <a:pt x="295" y="416"/>
                    </a:lnTo>
                    <a:lnTo>
                      <a:pt x="266" y="445"/>
                    </a:lnTo>
                    <a:lnTo>
                      <a:pt x="0" y="445"/>
                    </a:lnTo>
                    <a:lnTo>
                      <a:pt x="0" y="504"/>
                    </a:lnTo>
                    <a:lnTo>
                      <a:pt x="30" y="504"/>
                    </a:lnTo>
                    <a:lnTo>
                      <a:pt x="58" y="534"/>
                    </a:lnTo>
                    <a:lnTo>
                      <a:pt x="88" y="504"/>
                    </a:lnTo>
                    <a:lnTo>
                      <a:pt x="118" y="504"/>
                    </a:lnTo>
                    <a:lnTo>
                      <a:pt x="148" y="534"/>
                    </a:lnTo>
                    <a:lnTo>
                      <a:pt x="177" y="534"/>
                    </a:lnTo>
                    <a:lnTo>
                      <a:pt x="118" y="592"/>
                    </a:lnTo>
                    <a:lnTo>
                      <a:pt x="148" y="592"/>
                    </a:lnTo>
                    <a:lnTo>
                      <a:pt x="148" y="622"/>
                    </a:lnTo>
                    <a:lnTo>
                      <a:pt x="177" y="622"/>
                    </a:lnTo>
                    <a:lnTo>
                      <a:pt x="207" y="592"/>
                    </a:lnTo>
                    <a:lnTo>
                      <a:pt x="237" y="592"/>
                    </a:lnTo>
                    <a:lnTo>
                      <a:pt x="266" y="565"/>
                    </a:lnTo>
                    <a:lnTo>
                      <a:pt x="295" y="565"/>
                    </a:lnTo>
                    <a:lnTo>
                      <a:pt x="295" y="592"/>
                    </a:lnTo>
                    <a:lnTo>
                      <a:pt x="266" y="565"/>
                    </a:lnTo>
                    <a:lnTo>
                      <a:pt x="266" y="592"/>
                    </a:lnTo>
                    <a:lnTo>
                      <a:pt x="237" y="592"/>
                    </a:lnTo>
                    <a:lnTo>
                      <a:pt x="207" y="622"/>
                    </a:lnTo>
                    <a:lnTo>
                      <a:pt x="207" y="652"/>
                    </a:lnTo>
                    <a:lnTo>
                      <a:pt x="237" y="652"/>
                    </a:lnTo>
                    <a:lnTo>
                      <a:pt x="266" y="622"/>
                    </a:lnTo>
                    <a:lnTo>
                      <a:pt x="295" y="652"/>
                    </a:lnTo>
                    <a:lnTo>
                      <a:pt x="237" y="652"/>
                    </a:lnTo>
                    <a:lnTo>
                      <a:pt x="207" y="683"/>
                    </a:lnTo>
                    <a:lnTo>
                      <a:pt x="237" y="711"/>
                    </a:lnTo>
                    <a:lnTo>
                      <a:pt x="177" y="711"/>
                    </a:lnTo>
                    <a:lnTo>
                      <a:pt x="177" y="741"/>
                    </a:lnTo>
                    <a:lnTo>
                      <a:pt x="88" y="741"/>
                    </a:lnTo>
                    <a:lnTo>
                      <a:pt x="58" y="771"/>
                    </a:lnTo>
                    <a:lnTo>
                      <a:pt x="30" y="741"/>
                    </a:lnTo>
                    <a:lnTo>
                      <a:pt x="0" y="741"/>
                    </a:lnTo>
                    <a:lnTo>
                      <a:pt x="0" y="801"/>
                    </a:lnTo>
                    <a:lnTo>
                      <a:pt x="295" y="801"/>
                    </a:lnTo>
                    <a:lnTo>
                      <a:pt x="325" y="771"/>
                    </a:lnTo>
                    <a:lnTo>
                      <a:pt x="386" y="771"/>
                    </a:lnTo>
                    <a:lnTo>
                      <a:pt x="355" y="801"/>
                    </a:lnTo>
                    <a:lnTo>
                      <a:pt x="386" y="801"/>
                    </a:lnTo>
                    <a:lnTo>
                      <a:pt x="414" y="829"/>
                    </a:lnTo>
                    <a:lnTo>
                      <a:pt x="444" y="801"/>
                    </a:lnTo>
                    <a:lnTo>
                      <a:pt x="444" y="829"/>
                    </a:lnTo>
                    <a:lnTo>
                      <a:pt x="473" y="829"/>
                    </a:lnTo>
                    <a:lnTo>
                      <a:pt x="504" y="801"/>
                    </a:lnTo>
                    <a:lnTo>
                      <a:pt x="532" y="829"/>
                    </a:lnTo>
                    <a:lnTo>
                      <a:pt x="504" y="859"/>
                    </a:lnTo>
                    <a:lnTo>
                      <a:pt x="504" y="890"/>
                    </a:lnTo>
                    <a:lnTo>
                      <a:pt x="651" y="890"/>
                    </a:lnTo>
                    <a:lnTo>
                      <a:pt x="680" y="920"/>
                    </a:lnTo>
                    <a:lnTo>
                      <a:pt x="769" y="920"/>
                    </a:lnTo>
                    <a:lnTo>
                      <a:pt x="800" y="947"/>
                    </a:lnTo>
                    <a:lnTo>
                      <a:pt x="887" y="947"/>
                    </a:lnTo>
                    <a:lnTo>
                      <a:pt x="918" y="920"/>
                    </a:lnTo>
                    <a:lnTo>
                      <a:pt x="1037" y="920"/>
                    </a:lnTo>
                    <a:lnTo>
                      <a:pt x="1067" y="890"/>
                    </a:lnTo>
                    <a:lnTo>
                      <a:pt x="1096" y="890"/>
                    </a:lnTo>
                    <a:lnTo>
                      <a:pt x="1067" y="859"/>
                    </a:lnTo>
                    <a:lnTo>
                      <a:pt x="1096" y="829"/>
                    </a:lnTo>
                    <a:lnTo>
                      <a:pt x="1274" y="829"/>
                    </a:lnTo>
                    <a:lnTo>
                      <a:pt x="1333" y="771"/>
                    </a:lnTo>
                    <a:lnTo>
                      <a:pt x="1333" y="801"/>
                    </a:lnTo>
                    <a:lnTo>
                      <a:pt x="1422" y="801"/>
                    </a:lnTo>
                    <a:lnTo>
                      <a:pt x="1453" y="771"/>
                    </a:lnTo>
                    <a:lnTo>
                      <a:pt x="1481" y="771"/>
                    </a:lnTo>
                    <a:lnTo>
                      <a:pt x="1481" y="741"/>
                    </a:lnTo>
                    <a:lnTo>
                      <a:pt x="1541" y="741"/>
                    </a:lnTo>
                    <a:lnTo>
                      <a:pt x="1571" y="711"/>
                    </a:lnTo>
                    <a:lnTo>
                      <a:pt x="1599" y="711"/>
                    </a:lnTo>
                    <a:lnTo>
                      <a:pt x="1629" y="683"/>
                    </a:lnTo>
                    <a:lnTo>
                      <a:pt x="1690" y="683"/>
                    </a:lnTo>
                    <a:lnTo>
                      <a:pt x="1717" y="652"/>
                    </a:lnTo>
                    <a:lnTo>
                      <a:pt x="1778" y="652"/>
                    </a:lnTo>
                    <a:lnTo>
                      <a:pt x="1808" y="683"/>
                    </a:lnTo>
                    <a:lnTo>
                      <a:pt x="1867" y="622"/>
                    </a:lnTo>
                    <a:lnTo>
                      <a:pt x="1926" y="622"/>
                    </a:lnTo>
                    <a:lnTo>
                      <a:pt x="1955" y="592"/>
                    </a:lnTo>
                    <a:lnTo>
                      <a:pt x="1926" y="565"/>
                    </a:lnTo>
                    <a:lnTo>
                      <a:pt x="1955" y="565"/>
                    </a:lnTo>
                    <a:lnTo>
                      <a:pt x="1985" y="534"/>
                    </a:lnTo>
                    <a:lnTo>
                      <a:pt x="2015" y="534"/>
                    </a:lnTo>
                    <a:lnTo>
                      <a:pt x="2045" y="504"/>
                    </a:lnTo>
                    <a:lnTo>
                      <a:pt x="2074" y="504"/>
                    </a:lnTo>
                    <a:lnTo>
                      <a:pt x="2104" y="474"/>
                    </a:lnTo>
                    <a:lnTo>
                      <a:pt x="2133" y="474"/>
                    </a:lnTo>
                    <a:lnTo>
                      <a:pt x="2074" y="445"/>
                    </a:lnTo>
                    <a:lnTo>
                      <a:pt x="2192" y="445"/>
                    </a:lnTo>
                    <a:lnTo>
                      <a:pt x="2192" y="416"/>
                    </a:lnTo>
                    <a:lnTo>
                      <a:pt x="2163" y="386"/>
                    </a:lnTo>
                    <a:lnTo>
                      <a:pt x="2192" y="386"/>
                    </a:lnTo>
                    <a:lnTo>
                      <a:pt x="2192" y="356"/>
                    </a:lnTo>
                    <a:lnTo>
                      <a:pt x="2163" y="356"/>
                    </a:lnTo>
                    <a:lnTo>
                      <a:pt x="2192" y="327"/>
                    </a:lnTo>
                    <a:lnTo>
                      <a:pt x="2192" y="297"/>
                    </a:lnTo>
                    <a:lnTo>
                      <a:pt x="2163" y="297"/>
                    </a:lnTo>
                    <a:lnTo>
                      <a:pt x="2133" y="267"/>
                    </a:lnTo>
                    <a:lnTo>
                      <a:pt x="2045" y="267"/>
                    </a:lnTo>
                    <a:lnTo>
                      <a:pt x="1985" y="297"/>
                    </a:lnTo>
                    <a:lnTo>
                      <a:pt x="2045" y="238"/>
                    </a:lnTo>
                    <a:lnTo>
                      <a:pt x="2045" y="209"/>
                    </a:lnTo>
                    <a:lnTo>
                      <a:pt x="2015" y="209"/>
                    </a:lnTo>
                    <a:lnTo>
                      <a:pt x="1985" y="238"/>
                    </a:lnTo>
                    <a:lnTo>
                      <a:pt x="1926" y="238"/>
                    </a:lnTo>
                    <a:lnTo>
                      <a:pt x="1926" y="209"/>
                    </a:lnTo>
                    <a:lnTo>
                      <a:pt x="1955" y="179"/>
                    </a:lnTo>
                    <a:lnTo>
                      <a:pt x="1985" y="179"/>
                    </a:lnTo>
                    <a:lnTo>
                      <a:pt x="1985" y="149"/>
                    </a:lnTo>
                    <a:lnTo>
                      <a:pt x="1926" y="149"/>
                    </a:lnTo>
                    <a:lnTo>
                      <a:pt x="1897" y="118"/>
                    </a:lnTo>
                    <a:lnTo>
                      <a:pt x="1926" y="118"/>
                    </a:lnTo>
                    <a:lnTo>
                      <a:pt x="1926" y="61"/>
                    </a:lnTo>
                    <a:lnTo>
                      <a:pt x="1897" y="61"/>
                    </a:lnTo>
                    <a:lnTo>
                      <a:pt x="1836" y="90"/>
                    </a:lnTo>
                    <a:lnTo>
                      <a:pt x="1836" y="118"/>
                    </a:lnTo>
                    <a:lnTo>
                      <a:pt x="1808" y="90"/>
                    </a:lnTo>
                    <a:lnTo>
                      <a:pt x="1778" y="90"/>
                    </a:lnTo>
                    <a:lnTo>
                      <a:pt x="1748" y="61"/>
                    </a:lnTo>
                    <a:lnTo>
                      <a:pt x="1748" y="31"/>
                    </a:lnTo>
                    <a:close/>
                  </a:path>
                </a:pathLst>
              </a:custGeom>
              <a:solidFill>
                <a:srgbClr val="B28665"/>
              </a:solidFill>
              <a:ln w="9525">
                <a:noFill/>
                <a:round/>
                <a:headEnd/>
                <a:tailEnd/>
              </a:ln>
            </p:spPr>
            <p:txBody>
              <a:bodyPr/>
              <a:lstStyle/>
              <a:p>
                <a:endParaRPr lang="en-GB"/>
              </a:p>
            </p:txBody>
          </p:sp>
          <p:sp>
            <p:nvSpPr>
              <p:cNvPr id="15502" name="Freeform 142"/>
              <p:cNvSpPr>
                <a:spLocks/>
              </p:cNvSpPr>
              <p:nvPr/>
            </p:nvSpPr>
            <p:spPr bwMode="auto">
              <a:xfrm>
                <a:off x="1791" y="1232"/>
                <a:ext cx="22" cy="7"/>
              </a:xfrm>
              <a:custGeom>
                <a:avLst/>
                <a:gdLst/>
                <a:ahLst/>
                <a:cxnLst>
                  <a:cxn ang="0">
                    <a:pos x="0" y="30"/>
                  </a:cxn>
                  <a:cxn ang="0">
                    <a:pos x="59" y="30"/>
                  </a:cxn>
                  <a:cxn ang="0">
                    <a:pos x="89" y="0"/>
                  </a:cxn>
                  <a:cxn ang="0">
                    <a:pos x="29" y="0"/>
                  </a:cxn>
                  <a:cxn ang="0">
                    <a:pos x="0" y="30"/>
                  </a:cxn>
                </a:cxnLst>
                <a:rect l="0" t="0" r="r" b="b"/>
                <a:pathLst>
                  <a:path w="89" h="30">
                    <a:moveTo>
                      <a:pt x="0" y="30"/>
                    </a:moveTo>
                    <a:lnTo>
                      <a:pt x="59" y="30"/>
                    </a:lnTo>
                    <a:lnTo>
                      <a:pt x="89" y="0"/>
                    </a:lnTo>
                    <a:lnTo>
                      <a:pt x="29" y="0"/>
                    </a:lnTo>
                    <a:lnTo>
                      <a:pt x="0" y="30"/>
                    </a:lnTo>
                    <a:close/>
                  </a:path>
                </a:pathLst>
              </a:custGeom>
              <a:solidFill>
                <a:srgbClr val="B28665"/>
              </a:solidFill>
              <a:ln w="9525">
                <a:noFill/>
                <a:round/>
                <a:headEnd/>
                <a:tailEnd/>
              </a:ln>
            </p:spPr>
            <p:txBody>
              <a:bodyPr/>
              <a:lstStyle/>
              <a:p>
                <a:endParaRPr lang="en-GB"/>
              </a:p>
            </p:txBody>
          </p:sp>
          <p:sp>
            <p:nvSpPr>
              <p:cNvPr id="15503" name="Freeform 143"/>
              <p:cNvSpPr>
                <a:spLocks/>
              </p:cNvSpPr>
              <p:nvPr/>
            </p:nvSpPr>
            <p:spPr bwMode="auto">
              <a:xfrm>
                <a:off x="2183" y="1543"/>
                <a:ext cx="30" cy="22"/>
              </a:xfrm>
              <a:custGeom>
                <a:avLst/>
                <a:gdLst/>
                <a:ahLst/>
                <a:cxnLst>
                  <a:cxn ang="0">
                    <a:pos x="0" y="89"/>
                  </a:cxn>
                  <a:cxn ang="0">
                    <a:pos x="30" y="89"/>
                  </a:cxn>
                  <a:cxn ang="0">
                    <a:pos x="61" y="59"/>
                  </a:cxn>
                  <a:cxn ang="0">
                    <a:pos x="88" y="89"/>
                  </a:cxn>
                  <a:cxn ang="0">
                    <a:pos x="88" y="59"/>
                  </a:cxn>
                  <a:cxn ang="0">
                    <a:pos x="61" y="29"/>
                  </a:cxn>
                  <a:cxn ang="0">
                    <a:pos x="88" y="29"/>
                  </a:cxn>
                  <a:cxn ang="0">
                    <a:pos x="88" y="59"/>
                  </a:cxn>
                  <a:cxn ang="0">
                    <a:pos x="118" y="59"/>
                  </a:cxn>
                  <a:cxn ang="0">
                    <a:pos x="118" y="30"/>
                  </a:cxn>
                  <a:cxn ang="0">
                    <a:pos x="88" y="0"/>
                  </a:cxn>
                  <a:cxn ang="0">
                    <a:pos x="30" y="0"/>
                  </a:cxn>
                  <a:cxn ang="0">
                    <a:pos x="30" y="59"/>
                  </a:cxn>
                  <a:cxn ang="0">
                    <a:pos x="0" y="59"/>
                  </a:cxn>
                  <a:cxn ang="0">
                    <a:pos x="0" y="89"/>
                  </a:cxn>
                </a:cxnLst>
                <a:rect l="0" t="0" r="r" b="b"/>
                <a:pathLst>
                  <a:path w="118" h="89">
                    <a:moveTo>
                      <a:pt x="0" y="89"/>
                    </a:moveTo>
                    <a:lnTo>
                      <a:pt x="30" y="89"/>
                    </a:lnTo>
                    <a:lnTo>
                      <a:pt x="61" y="59"/>
                    </a:lnTo>
                    <a:lnTo>
                      <a:pt x="88" y="89"/>
                    </a:lnTo>
                    <a:lnTo>
                      <a:pt x="88" y="59"/>
                    </a:lnTo>
                    <a:lnTo>
                      <a:pt x="61" y="29"/>
                    </a:lnTo>
                    <a:lnTo>
                      <a:pt x="88" y="29"/>
                    </a:lnTo>
                    <a:lnTo>
                      <a:pt x="88" y="59"/>
                    </a:lnTo>
                    <a:lnTo>
                      <a:pt x="118" y="59"/>
                    </a:lnTo>
                    <a:lnTo>
                      <a:pt x="118" y="30"/>
                    </a:lnTo>
                    <a:lnTo>
                      <a:pt x="88" y="0"/>
                    </a:lnTo>
                    <a:lnTo>
                      <a:pt x="30" y="0"/>
                    </a:lnTo>
                    <a:lnTo>
                      <a:pt x="30" y="59"/>
                    </a:lnTo>
                    <a:lnTo>
                      <a:pt x="0" y="59"/>
                    </a:lnTo>
                    <a:lnTo>
                      <a:pt x="0" y="89"/>
                    </a:lnTo>
                    <a:close/>
                  </a:path>
                </a:pathLst>
              </a:custGeom>
              <a:solidFill>
                <a:srgbClr val="FECC2E"/>
              </a:solidFill>
              <a:ln w="9525">
                <a:noFill/>
                <a:round/>
                <a:headEnd/>
                <a:tailEnd/>
              </a:ln>
            </p:spPr>
            <p:txBody>
              <a:bodyPr/>
              <a:lstStyle/>
              <a:p>
                <a:endParaRPr lang="en-GB"/>
              </a:p>
            </p:txBody>
          </p:sp>
          <p:sp>
            <p:nvSpPr>
              <p:cNvPr id="15504" name="Freeform 144"/>
              <p:cNvSpPr>
                <a:spLocks/>
              </p:cNvSpPr>
              <p:nvPr/>
            </p:nvSpPr>
            <p:spPr bwMode="auto">
              <a:xfrm>
                <a:off x="2205" y="1565"/>
                <a:ext cx="8" cy="7"/>
              </a:xfrm>
              <a:custGeom>
                <a:avLst/>
                <a:gdLst/>
                <a:ahLst/>
                <a:cxnLst>
                  <a:cxn ang="0">
                    <a:pos x="30" y="30"/>
                  </a:cxn>
                  <a:cxn ang="0">
                    <a:pos x="30" y="0"/>
                  </a:cxn>
                  <a:cxn ang="0">
                    <a:pos x="0" y="0"/>
                  </a:cxn>
                  <a:cxn ang="0">
                    <a:pos x="30" y="30"/>
                  </a:cxn>
                </a:cxnLst>
                <a:rect l="0" t="0" r="r" b="b"/>
                <a:pathLst>
                  <a:path w="30" h="30">
                    <a:moveTo>
                      <a:pt x="30" y="30"/>
                    </a:moveTo>
                    <a:lnTo>
                      <a:pt x="30" y="0"/>
                    </a:lnTo>
                    <a:lnTo>
                      <a:pt x="0" y="0"/>
                    </a:lnTo>
                    <a:lnTo>
                      <a:pt x="30" y="30"/>
                    </a:lnTo>
                    <a:close/>
                  </a:path>
                </a:pathLst>
              </a:custGeom>
              <a:solidFill>
                <a:srgbClr val="FECC2E"/>
              </a:solidFill>
              <a:ln w="9525">
                <a:noFill/>
                <a:round/>
                <a:headEnd/>
                <a:tailEnd/>
              </a:ln>
            </p:spPr>
            <p:txBody>
              <a:bodyPr/>
              <a:lstStyle/>
              <a:p>
                <a:endParaRPr lang="en-GB"/>
              </a:p>
            </p:txBody>
          </p:sp>
          <p:sp>
            <p:nvSpPr>
              <p:cNvPr id="15505" name="Freeform 145"/>
              <p:cNvSpPr>
                <a:spLocks/>
              </p:cNvSpPr>
              <p:nvPr/>
            </p:nvSpPr>
            <p:spPr bwMode="auto">
              <a:xfrm>
                <a:off x="2390" y="1787"/>
                <a:ext cx="23" cy="22"/>
              </a:xfrm>
              <a:custGeom>
                <a:avLst/>
                <a:gdLst/>
                <a:ahLst/>
                <a:cxnLst>
                  <a:cxn ang="0">
                    <a:pos x="60" y="0"/>
                  </a:cxn>
                  <a:cxn ang="0">
                    <a:pos x="30" y="0"/>
                  </a:cxn>
                  <a:cxn ang="0">
                    <a:pos x="0" y="29"/>
                  </a:cxn>
                  <a:cxn ang="0">
                    <a:pos x="60" y="89"/>
                  </a:cxn>
                  <a:cxn ang="0">
                    <a:pos x="88" y="59"/>
                  </a:cxn>
                  <a:cxn ang="0">
                    <a:pos x="60" y="29"/>
                  </a:cxn>
                  <a:cxn ang="0">
                    <a:pos x="60" y="0"/>
                  </a:cxn>
                </a:cxnLst>
                <a:rect l="0" t="0" r="r" b="b"/>
                <a:pathLst>
                  <a:path w="88" h="89">
                    <a:moveTo>
                      <a:pt x="60" y="0"/>
                    </a:moveTo>
                    <a:lnTo>
                      <a:pt x="30" y="0"/>
                    </a:lnTo>
                    <a:lnTo>
                      <a:pt x="0" y="29"/>
                    </a:lnTo>
                    <a:lnTo>
                      <a:pt x="60" y="89"/>
                    </a:lnTo>
                    <a:lnTo>
                      <a:pt x="88" y="59"/>
                    </a:lnTo>
                    <a:lnTo>
                      <a:pt x="60" y="29"/>
                    </a:lnTo>
                    <a:lnTo>
                      <a:pt x="60" y="0"/>
                    </a:lnTo>
                    <a:close/>
                  </a:path>
                </a:pathLst>
              </a:custGeom>
              <a:solidFill>
                <a:srgbClr val="FECC2E"/>
              </a:solidFill>
              <a:ln w="9525">
                <a:noFill/>
                <a:round/>
                <a:headEnd/>
                <a:tailEnd/>
              </a:ln>
            </p:spPr>
            <p:txBody>
              <a:bodyPr/>
              <a:lstStyle/>
              <a:p>
                <a:endParaRPr lang="en-GB"/>
              </a:p>
            </p:txBody>
          </p:sp>
          <p:sp>
            <p:nvSpPr>
              <p:cNvPr id="15506" name="Freeform 146"/>
              <p:cNvSpPr>
                <a:spLocks/>
              </p:cNvSpPr>
              <p:nvPr/>
            </p:nvSpPr>
            <p:spPr bwMode="auto">
              <a:xfrm>
                <a:off x="2413" y="1802"/>
                <a:ext cx="15" cy="7"/>
              </a:xfrm>
              <a:custGeom>
                <a:avLst/>
                <a:gdLst/>
                <a:ahLst/>
                <a:cxnLst>
                  <a:cxn ang="0">
                    <a:pos x="30" y="30"/>
                  </a:cxn>
                  <a:cxn ang="0">
                    <a:pos x="60" y="0"/>
                  </a:cxn>
                  <a:cxn ang="0">
                    <a:pos x="0" y="0"/>
                  </a:cxn>
                  <a:cxn ang="0">
                    <a:pos x="30" y="30"/>
                  </a:cxn>
                </a:cxnLst>
                <a:rect l="0" t="0" r="r" b="b"/>
                <a:pathLst>
                  <a:path w="60" h="30">
                    <a:moveTo>
                      <a:pt x="30" y="30"/>
                    </a:moveTo>
                    <a:lnTo>
                      <a:pt x="60" y="0"/>
                    </a:lnTo>
                    <a:lnTo>
                      <a:pt x="0" y="0"/>
                    </a:lnTo>
                    <a:lnTo>
                      <a:pt x="30" y="30"/>
                    </a:lnTo>
                    <a:close/>
                  </a:path>
                </a:pathLst>
              </a:custGeom>
              <a:solidFill>
                <a:srgbClr val="FECC2E"/>
              </a:solidFill>
              <a:ln w="9525">
                <a:noFill/>
                <a:round/>
                <a:headEnd/>
                <a:tailEnd/>
              </a:ln>
            </p:spPr>
            <p:txBody>
              <a:bodyPr/>
              <a:lstStyle/>
              <a:p>
                <a:endParaRPr lang="en-GB"/>
              </a:p>
            </p:txBody>
          </p:sp>
          <p:sp>
            <p:nvSpPr>
              <p:cNvPr id="15507" name="Freeform 147"/>
              <p:cNvSpPr>
                <a:spLocks/>
              </p:cNvSpPr>
              <p:nvPr/>
            </p:nvSpPr>
            <p:spPr bwMode="auto">
              <a:xfrm>
                <a:off x="2390" y="1802"/>
                <a:ext cx="8" cy="14"/>
              </a:xfrm>
              <a:custGeom>
                <a:avLst/>
                <a:gdLst/>
                <a:ahLst/>
                <a:cxnLst>
                  <a:cxn ang="0">
                    <a:pos x="0" y="30"/>
                  </a:cxn>
                  <a:cxn ang="0">
                    <a:pos x="30" y="59"/>
                  </a:cxn>
                  <a:cxn ang="0">
                    <a:pos x="30" y="30"/>
                  </a:cxn>
                  <a:cxn ang="0">
                    <a:pos x="0" y="0"/>
                  </a:cxn>
                  <a:cxn ang="0">
                    <a:pos x="0" y="30"/>
                  </a:cxn>
                </a:cxnLst>
                <a:rect l="0" t="0" r="r" b="b"/>
                <a:pathLst>
                  <a:path w="30" h="59">
                    <a:moveTo>
                      <a:pt x="0" y="30"/>
                    </a:moveTo>
                    <a:lnTo>
                      <a:pt x="30" y="59"/>
                    </a:lnTo>
                    <a:lnTo>
                      <a:pt x="30" y="30"/>
                    </a:lnTo>
                    <a:lnTo>
                      <a:pt x="0" y="0"/>
                    </a:lnTo>
                    <a:lnTo>
                      <a:pt x="0" y="30"/>
                    </a:lnTo>
                    <a:close/>
                  </a:path>
                </a:pathLst>
              </a:custGeom>
              <a:solidFill>
                <a:srgbClr val="FECC2E"/>
              </a:solidFill>
              <a:ln w="9525">
                <a:noFill/>
                <a:round/>
                <a:headEnd/>
                <a:tailEnd/>
              </a:ln>
            </p:spPr>
            <p:txBody>
              <a:bodyPr/>
              <a:lstStyle/>
              <a:p>
                <a:endParaRPr lang="en-GB"/>
              </a:p>
            </p:txBody>
          </p:sp>
          <p:sp>
            <p:nvSpPr>
              <p:cNvPr id="15508" name="Freeform 148"/>
              <p:cNvSpPr>
                <a:spLocks/>
              </p:cNvSpPr>
              <p:nvPr/>
            </p:nvSpPr>
            <p:spPr bwMode="auto">
              <a:xfrm>
                <a:off x="2153" y="1839"/>
                <a:ext cx="60" cy="59"/>
              </a:xfrm>
              <a:custGeom>
                <a:avLst/>
                <a:gdLst/>
                <a:ahLst/>
                <a:cxnLst>
                  <a:cxn ang="0">
                    <a:pos x="207" y="28"/>
                  </a:cxn>
                  <a:cxn ang="0">
                    <a:pos x="180" y="28"/>
                  </a:cxn>
                  <a:cxn ang="0">
                    <a:pos x="149" y="58"/>
                  </a:cxn>
                  <a:cxn ang="0">
                    <a:pos x="89" y="58"/>
                  </a:cxn>
                  <a:cxn ang="0">
                    <a:pos x="89" y="88"/>
                  </a:cxn>
                  <a:cxn ang="0">
                    <a:pos x="60" y="119"/>
                  </a:cxn>
                  <a:cxn ang="0">
                    <a:pos x="60" y="88"/>
                  </a:cxn>
                  <a:cxn ang="0">
                    <a:pos x="30" y="88"/>
                  </a:cxn>
                  <a:cxn ang="0">
                    <a:pos x="0" y="119"/>
                  </a:cxn>
                  <a:cxn ang="0">
                    <a:pos x="30" y="146"/>
                  </a:cxn>
                  <a:cxn ang="0">
                    <a:pos x="0" y="176"/>
                  </a:cxn>
                  <a:cxn ang="0">
                    <a:pos x="60" y="176"/>
                  </a:cxn>
                  <a:cxn ang="0">
                    <a:pos x="30" y="207"/>
                  </a:cxn>
                  <a:cxn ang="0">
                    <a:pos x="0" y="207"/>
                  </a:cxn>
                  <a:cxn ang="0">
                    <a:pos x="30" y="237"/>
                  </a:cxn>
                  <a:cxn ang="0">
                    <a:pos x="60" y="237"/>
                  </a:cxn>
                  <a:cxn ang="0">
                    <a:pos x="60" y="207"/>
                  </a:cxn>
                  <a:cxn ang="0">
                    <a:pos x="89" y="176"/>
                  </a:cxn>
                  <a:cxn ang="0">
                    <a:pos x="149" y="176"/>
                  </a:cxn>
                  <a:cxn ang="0">
                    <a:pos x="149" y="146"/>
                  </a:cxn>
                  <a:cxn ang="0">
                    <a:pos x="180" y="146"/>
                  </a:cxn>
                  <a:cxn ang="0">
                    <a:pos x="180" y="119"/>
                  </a:cxn>
                  <a:cxn ang="0">
                    <a:pos x="207" y="88"/>
                  </a:cxn>
                  <a:cxn ang="0">
                    <a:pos x="237" y="88"/>
                  </a:cxn>
                  <a:cxn ang="0">
                    <a:pos x="207" y="58"/>
                  </a:cxn>
                  <a:cxn ang="0">
                    <a:pos x="237" y="58"/>
                  </a:cxn>
                  <a:cxn ang="0">
                    <a:pos x="237" y="0"/>
                  </a:cxn>
                  <a:cxn ang="0">
                    <a:pos x="207" y="28"/>
                  </a:cxn>
                </a:cxnLst>
                <a:rect l="0" t="0" r="r" b="b"/>
                <a:pathLst>
                  <a:path w="237" h="237">
                    <a:moveTo>
                      <a:pt x="207" y="28"/>
                    </a:moveTo>
                    <a:lnTo>
                      <a:pt x="180" y="28"/>
                    </a:lnTo>
                    <a:lnTo>
                      <a:pt x="149" y="58"/>
                    </a:lnTo>
                    <a:lnTo>
                      <a:pt x="89" y="58"/>
                    </a:lnTo>
                    <a:lnTo>
                      <a:pt x="89" y="88"/>
                    </a:lnTo>
                    <a:lnTo>
                      <a:pt x="60" y="119"/>
                    </a:lnTo>
                    <a:lnTo>
                      <a:pt x="60" y="88"/>
                    </a:lnTo>
                    <a:lnTo>
                      <a:pt x="30" y="88"/>
                    </a:lnTo>
                    <a:lnTo>
                      <a:pt x="0" y="119"/>
                    </a:lnTo>
                    <a:lnTo>
                      <a:pt x="30" y="146"/>
                    </a:lnTo>
                    <a:lnTo>
                      <a:pt x="0" y="176"/>
                    </a:lnTo>
                    <a:lnTo>
                      <a:pt x="60" y="176"/>
                    </a:lnTo>
                    <a:lnTo>
                      <a:pt x="30" y="207"/>
                    </a:lnTo>
                    <a:lnTo>
                      <a:pt x="0" y="207"/>
                    </a:lnTo>
                    <a:lnTo>
                      <a:pt x="30" y="237"/>
                    </a:lnTo>
                    <a:lnTo>
                      <a:pt x="60" y="237"/>
                    </a:lnTo>
                    <a:lnTo>
                      <a:pt x="60" y="207"/>
                    </a:lnTo>
                    <a:lnTo>
                      <a:pt x="89" y="176"/>
                    </a:lnTo>
                    <a:lnTo>
                      <a:pt x="149" y="176"/>
                    </a:lnTo>
                    <a:lnTo>
                      <a:pt x="149" y="146"/>
                    </a:lnTo>
                    <a:lnTo>
                      <a:pt x="180" y="146"/>
                    </a:lnTo>
                    <a:lnTo>
                      <a:pt x="180" y="119"/>
                    </a:lnTo>
                    <a:lnTo>
                      <a:pt x="207" y="88"/>
                    </a:lnTo>
                    <a:lnTo>
                      <a:pt x="237" y="88"/>
                    </a:lnTo>
                    <a:lnTo>
                      <a:pt x="207" y="58"/>
                    </a:lnTo>
                    <a:lnTo>
                      <a:pt x="237" y="58"/>
                    </a:lnTo>
                    <a:lnTo>
                      <a:pt x="237" y="0"/>
                    </a:lnTo>
                    <a:lnTo>
                      <a:pt x="207" y="28"/>
                    </a:lnTo>
                    <a:close/>
                  </a:path>
                </a:pathLst>
              </a:custGeom>
              <a:solidFill>
                <a:srgbClr val="FECC2E"/>
              </a:solidFill>
              <a:ln w="9525">
                <a:noFill/>
                <a:round/>
                <a:headEnd/>
                <a:tailEnd/>
              </a:ln>
            </p:spPr>
            <p:txBody>
              <a:bodyPr/>
              <a:lstStyle/>
              <a:p>
                <a:endParaRPr lang="en-GB"/>
              </a:p>
            </p:txBody>
          </p:sp>
          <p:sp>
            <p:nvSpPr>
              <p:cNvPr id="15509" name="Freeform 149"/>
              <p:cNvSpPr>
                <a:spLocks/>
              </p:cNvSpPr>
              <p:nvPr/>
            </p:nvSpPr>
            <p:spPr bwMode="auto">
              <a:xfrm>
                <a:off x="2124" y="1905"/>
                <a:ext cx="22" cy="15"/>
              </a:xfrm>
              <a:custGeom>
                <a:avLst/>
                <a:gdLst/>
                <a:ahLst/>
                <a:cxnLst>
                  <a:cxn ang="0">
                    <a:pos x="30" y="31"/>
                  </a:cxn>
                  <a:cxn ang="0">
                    <a:pos x="60" y="60"/>
                  </a:cxn>
                  <a:cxn ang="0">
                    <a:pos x="60" y="31"/>
                  </a:cxn>
                  <a:cxn ang="0">
                    <a:pos x="89" y="31"/>
                  </a:cxn>
                  <a:cxn ang="0">
                    <a:pos x="89" y="0"/>
                  </a:cxn>
                  <a:cxn ang="0">
                    <a:pos x="30" y="0"/>
                  </a:cxn>
                  <a:cxn ang="0">
                    <a:pos x="0" y="31"/>
                  </a:cxn>
                  <a:cxn ang="0">
                    <a:pos x="30" y="31"/>
                  </a:cxn>
                </a:cxnLst>
                <a:rect l="0" t="0" r="r" b="b"/>
                <a:pathLst>
                  <a:path w="89" h="60">
                    <a:moveTo>
                      <a:pt x="30" y="31"/>
                    </a:moveTo>
                    <a:lnTo>
                      <a:pt x="60" y="60"/>
                    </a:lnTo>
                    <a:lnTo>
                      <a:pt x="60" y="31"/>
                    </a:lnTo>
                    <a:lnTo>
                      <a:pt x="89" y="31"/>
                    </a:lnTo>
                    <a:lnTo>
                      <a:pt x="89" y="0"/>
                    </a:lnTo>
                    <a:lnTo>
                      <a:pt x="30" y="0"/>
                    </a:lnTo>
                    <a:lnTo>
                      <a:pt x="0" y="31"/>
                    </a:lnTo>
                    <a:lnTo>
                      <a:pt x="30" y="31"/>
                    </a:lnTo>
                    <a:close/>
                  </a:path>
                </a:pathLst>
              </a:custGeom>
              <a:solidFill>
                <a:srgbClr val="FECC2E"/>
              </a:solidFill>
              <a:ln w="9525">
                <a:noFill/>
                <a:round/>
                <a:headEnd/>
                <a:tailEnd/>
              </a:ln>
            </p:spPr>
            <p:txBody>
              <a:bodyPr/>
              <a:lstStyle/>
              <a:p>
                <a:endParaRPr lang="en-GB"/>
              </a:p>
            </p:txBody>
          </p:sp>
          <p:sp>
            <p:nvSpPr>
              <p:cNvPr id="15510" name="Freeform 150"/>
              <p:cNvSpPr>
                <a:spLocks/>
              </p:cNvSpPr>
              <p:nvPr/>
            </p:nvSpPr>
            <p:spPr bwMode="auto">
              <a:xfrm>
                <a:off x="2131" y="1920"/>
                <a:ext cx="8" cy="8"/>
              </a:xfrm>
              <a:custGeom>
                <a:avLst/>
                <a:gdLst/>
                <a:ahLst/>
                <a:cxnLst>
                  <a:cxn ang="0">
                    <a:pos x="30" y="0"/>
                  </a:cxn>
                  <a:cxn ang="0">
                    <a:pos x="0" y="0"/>
                  </a:cxn>
                  <a:cxn ang="0">
                    <a:pos x="30" y="30"/>
                  </a:cxn>
                  <a:cxn ang="0">
                    <a:pos x="30" y="0"/>
                  </a:cxn>
                </a:cxnLst>
                <a:rect l="0" t="0" r="r" b="b"/>
                <a:pathLst>
                  <a:path w="30" h="30">
                    <a:moveTo>
                      <a:pt x="30" y="0"/>
                    </a:moveTo>
                    <a:lnTo>
                      <a:pt x="0" y="0"/>
                    </a:lnTo>
                    <a:lnTo>
                      <a:pt x="30" y="30"/>
                    </a:lnTo>
                    <a:lnTo>
                      <a:pt x="30" y="0"/>
                    </a:lnTo>
                    <a:close/>
                  </a:path>
                </a:pathLst>
              </a:custGeom>
              <a:solidFill>
                <a:srgbClr val="FECC2E"/>
              </a:solidFill>
              <a:ln w="9525">
                <a:noFill/>
                <a:round/>
                <a:headEnd/>
                <a:tailEnd/>
              </a:ln>
            </p:spPr>
            <p:txBody>
              <a:bodyPr/>
              <a:lstStyle/>
              <a:p>
                <a:endParaRPr lang="en-GB"/>
              </a:p>
            </p:txBody>
          </p:sp>
          <p:sp>
            <p:nvSpPr>
              <p:cNvPr id="15511" name="Freeform 151"/>
              <p:cNvSpPr>
                <a:spLocks/>
              </p:cNvSpPr>
              <p:nvPr/>
            </p:nvSpPr>
            <p:spPr bwMode="auto">
              <a:xfrm>
                <a:off x="2124" y="1928"/>
                <a:ext cx="15" cy="22"/>
              </a:xfrm>
              <a:custGeom>
                <a:avLst/>
                <a:gdLst/>
                <a:ahLst/>
                <a:cxnLst>
                  <a:cxn ang="0">
                    <a:pos x="30" y="0"/>
                  </a:cxn>
                  <a:cxn ang="0">
                    <a:pos x="0" y="28"/>
                  </a:cxn>
                  <a:cxn ang="0">
                    <a:pos x="0" y="59"/>
                  </a:cxn>
                  <a:cxn ang="0">
                    <a:pos x="30" y="89"/>
                  </a:cxn>
                  <a:cxn ang="0">
                    <a:pos x="30" y="59"/>
                  </a:cxn>
                  <a:cxn ang="0">
                    <a:pos x="60" y="28"/>
                  </a:cxn>
                  <a:cxn ang="0">
                    <a:pos x="30" y="0"/>
                  </a:cxn>
                </a:cxnLst>
                <a:rect l="0" t="0" r="r" b="b"/>
                <a:pathLst>
                  <a:path w="60" h="89">
                    <a:moveTo>
                      <a:pt x="30" y="0"/>
                    </a:moveTo>
                    <a:lnTo>
                      <a:pt x="0" y="28"/>
                    </a:lnTo>
                    <a:lnTo>
                      <a:pt x="0" y="59"/>
                    </a:lnTo>
                    <a:lnTo>
                      <a:pt x="30" y="89"/>
                    </a:lnTo>
                    <a:lnTo>
                      <a:pt x="30" y="59"/>
                    </a:lnTo>
                    <a:lnTo>
                      <a:pt x="60" y="28"/>
                    </a:lnTo>
                    <a:lnTo>
                      <a:pt x="30" y="0"/>
                    </a:lnTo>
                    <a:close/>
                  </a:path>
                </a:pathLst>
              </a:custGeom>
              <a:solidFill>
                <a:srgbClr val="FECC2E"/>
              </a:solidFill>
              <a:ln w="9525">
                <a:noFill/>
                <a:round/>
                <a:headEnd/>
                <a:tailEnd/>
              </a:ln>
            </p:spPr>
            <p:txBody>
              <a:bodyPr/>
              <a:lstStyle/>
              <a:p>
                <a:endParaRPr lang="en-GB"/>
              </a:p>
            </p:txBody>
          </p:sp>
          <p:sp>
            <p:nvSpPr>
              <p:cNvPr id="15512" name="Freeform 152"/>
              <p:cNvSpPr>
                <a:spLocks/>
              </p:cNvSpPr>
              <p:nvPr/>
            </p:nvSpPr>
            <p:spPr bwMode="auto">
              <a:xfrm>
                <a:off x="2168" y="2046"/>
                <a:ext cx="30" cy="22"/>
              </a:xfrm>
              <a:custGeom>
                <a:avLst/>
                <a:gdLst/>
                <a:ahLst/>
                <a:cxnLst>
                  <a:cxn ang="0">
                    <a:pos x="89" y="0"/>
                  </a:cxn>
                  <a:cxn ang="0">
                    <a:pos x="29" y="0"/>
                  </a:cxn>
                  <a:cxn ang="0">
                    <a:pos x="29" y="29"/>
                  </a:cxn>
                  <a:cxn ang="0">
                    <a:pos x="0" y="89"/>
                  </a:cxn>
                  <a:cxn ang="0">
                    <a:pos x="29" y="59"/>
                  </a:cxn>
                  <a:cxn ang="0">
                    <a:pos x="59" y="59"/>
                  </a:cxn>
                  <a:cxn ang="0">
                    <a:pos x="59" y="89"/>
                  </a:cxn>
                  <a:cxn ang="0">
                    <a:pos x="89" y="89"/>
                  </a:cxn>
                  <a:cxn ang="0">
                    <a:pos x="120" y="59"/>
                  </a:cxn>
                  <a:cxn ang="0">
                    <a:pos x="120" y="29"/>
                  </a:cxn>
                  <a:cxn ang="0">
                    <a:pos x="89" y="0"/>
                  </a:cxn>
                </a:cxnLst>
                <a:rect l="0" t="0" r="r" b="b"/>
                <a:pathLst>
                  <a:path w="120" h="89">
                    <a:moveTo>
                      <a:pt x="89" y="0"/>
                    </a:moveTo>
                    <a:lnTo>
                      <a:pt x="29" y="0"/>
                    </a:lnTo>
                    <a:lnTo>
                      <a:pt x="29" y="29"/>
                    </a:lnTo>
                    <a:lnTo>
                      <a:pt x="0" y="89"/>
                    </a:lnTo>
                    <a:lnTo>
                      <a:pt x="29" y="59"/>
                    </a:lnTo>
                    <a:lnTo>
                      <a:pt x="59" y="59"/>
                    </a:lnTo>
                    <a:lnTo>
                      <a:pt x="59" y="89"/>
                    </a:lnTo>
                    <a:lnTo>
                      <a:pt x="89" y="89"/>
                    </a:lnTo>
                    <a:lnTo>
                      <a:pt x="120" y="59"/>
                    </a:lnTo>
                    <a:lnTo>
                      <a:pt x="120" y="29"/>
                    </a:lnTo>
                    <a:lnTo>
                      <a:pt x="89" y="0"/>
                    </a:lnTo>
                    <a:close/>
                  </a:path>
                </a:pathLst>
              </a:custGeom>
              <a:solidFill>
                <a:srgbClr val="FECC2E"/>
              </a:solidFill>
              <a:ln w="9525">
                <a:noFill/>
                <a:round/>
                <a:headEnd/>
                <a:tailEnd/>
              </a:ln>
            </p:spPr>
            <p:txBody>
              <a:bodyPr/>
              <a:lstStyle/>
              <a:p>
                <a:endParaRPr lang="en-GB"/>
              </a:p>
            </p:txBody>
          </p:sp>
          <p:sp>
            <p:nvSpPr>
              <p:cNvPr id="15513" name="Freeform 153"/>
              <p:cNvSpPr>
                <a:spLocks/>
              </p:cNvSpPr>
              <p:nvPr/>
            </p:nvSpPr>
            <p:spPr bwMode="auto">
              <a:xfrm>
                <a:off x="2198" y="2023"/>
                <a:ext cx="22" cy="30"/>
              </a:xfrm>
              <a:custGeom>
                <a:avLst/>
                <a:gdLst/>
                <a:ahLst/>
                <a:cxnLst>
                  <a:cxn ang="0">
                    <a:pos x="27" y="30"/>
                  </a:cxn>
                  <a:cxn ang="0">
                    <a:pos x="27" y="60"/>
                  </a:cxn>
                  <a:cxn ang="0">
                    <a:pos x="0" y="89"/>
                  </a:cxn>
                  <a:cxn ang="0">
                    <a:pos x="27" y="118"/>
                  </a:cxn>
                  <a:cxn ang="0">
                    <a:pos x="27" y="89"/>
                  </a:cxn>
                  <a:cxn ang="0">
                    <a:pos x="87" y="30"/>
                  </a:cxn>
                  <a:cxn ang="0">
                    <a:pos x="87" y="0"/>
                  </a:cxn>
                  <a:cxn ang="0">
                    <a:pos x="27" y="30"/>
                  </a:cxn>
                </a:cxnLst>
                <a:rect l="0" t="0" r="r" b="b"/>
                <a:pathLst>
                  <a:path w="87" h="118">
                    <a:moveTo>
                      <a:pt x="27" y="30"/>
                    </a:moveTo>
                    <a:lnTo>
                      <a:pt x="27" y="60"/>
                    </a:lnTo>
                    <a:lnTo>
                      <a:pt x="0" y="89"/>
                    </a:lnTo>
                    <a:lnTo>
                      <a:pt x="27" y="118"/>
                    </a:lnTo>
                    <a:lnTo>
                      <a:pt x="27" y="89"/>
                    </a:lnTo>
                    <a:lnTo>
                      <a:pt x="87" y="30"/>
                    </a:lnTo>
                    <a:lnTo>
                      <a:pt x="87" y="0"/>
                    </a:lnTo>
                    <a:lnTo>
                      <a:pt x="27" y="30"/>
                    </a:lnTo>
                    <a:close/>
                  </a:path>
                </a:pathLst>
              </a:custGeom>
              <a:solidFill>
                <a:srgbClr val="FECC2E"/>
              </a:solidFill>
              <a:ln w="9525">
                <a:noFill/>
                <a:round/>
                <a:headEnd/>
                <a:tailEnd/>
              </a:ln>
            </p:spPr>
            <p:txBody>
              <a:bodyPr/>
              <a:lstStyle/>
              <a:p>
                <a:endParaRPr lang="en-GB"/>
              </a:p>
            </p:txBody>
          </p:sp>
          <p:sp>
            <p:nvSpPr>
              <p:cNvPr id="15514" name="Freeform 154"/>
              <p:cNvSpPr>
                <a:spLocks noEditPoints="1"/>
              </p:cNvSpPr>
              <p:nvPr/>
            </p:nvSpPr>
            <p:spPr bwMode="auto">
              <a:xfrm>
                <a:off x="1887" y="2090"/>
                <a:ext cx="288" cy="311"/>
              </a:xfrm>
              <a:custGeom>
                <a:avLst/>
                <a:gdLst/>
                <a:ahLst/>
                <a:cxnLst>
                  <a:cxn ang="0">
                    <a:pos x="800" y="30"/>
                  </a:cxn>
                  <a:cxn ang="0">
                    <a:pos x="741" y="30"/>
                  </a:cxn>
                  <a:cxn ang="0">
                    <a:pos x="652" y="89"/>
                  </a:cxn>
                  <a:cxn ang="0">
                    <a:pos x="593" y="149"/>
                  </a:cxn>
                  <a:cxn ang="0">
                    <a:pos x="534" y="207"/>
                  </a:cxn>
                  <a:cxn ang="0">
                    <a:pos x="623" y="295"/>
                  </a:cxn>
                  <a:cxn ang="0">
                    <a:pos x="562" y="356"/>
                  </a:cxn>
                  <a:cxn ang="0">
                    <a:pos x="355" y="325"/>
                  </a:cxn>
                  <a:cxn ang="0">
                    <a:pos x="209" y="356"/>
                  </a:cxn>
                  <a:cxn ang="0">
                    <a:pos x="209" y="386"/>
                  </a:cxn>
                  <a:cxn ang="0">
                    <a:pos x="209" y="445"/>
                  </a:cxn>
                  <a:cxn ang="0">
                    <a:pos x="297" y="474"/>
                  </a:cxn>
                  <a:cxn ang="0">
                    <a:pos x="178" y="532"/>
                  </a:cxn>
                  <a:cxn ang="0">
                    <a:pos x="178" y="593"/>
                  </a:cxn>
                  <a:cxn ang="0">
                    <a:pos x="148" y="623"/>
                  </a:cxn>
                  <a:cxn ang="0">
                    <a:pos x="178" y="623"/>
                  </a:cxn>
                  <a:cxn ang="0">
                    <a:pos x="266" y="651"/>
                  </a:cxn>
                  <a:cxn ang="0">
                    <a:pos x="416" y="711"/>
                  </a:cxn>
                  <a:cxn ang="0">
                    <a:pos x="297" y="800"/>
                  </a:cxn>
                  <a:cxn ang="0">
                    <a:pos x="209" y="888"/>
                  </a:cxn>
                  <a:cxn ang="0">
                    <a:pos x="148" y="948"/>
                  </a:cxn>
                  <a:cxn ang="0">
                    <a:pos x="118" y="1006"/>
                  </a:cxn>
                  <a:cxn ang="0">
                    <a:pos x="29" y="1006"/>
                  </a:cxn>
                  <a:cxn ang="0">
                    <a:pos x="29" y="1036"/>
                  </a:cxn>
                  <a:cxn ang="0">
                    <a:pos x="59" y="1066"/>
                  </a:cxn>
                  <a:cxn ang="0">
                    <a:pos x="0" y="1125"/>
                  </a:cxn>
                  <a:cxn ang="0">
                    <a:pos x="59" y="1185"/>
                  </a:cxn>
                  <a:cxn ang="0">
                    <a:pos x="148" y="1125"/>
                  </a:cxn>
                  <a:cxn ang="0">
                    <a:pos x="118" y="1154"/>
                  </a:cxn>
                  <a:cxn ang="0">
                    <a:pos x="178" y="1185"/>
                  </a:cxn>
                  <a:cxn ang="0">
                    <a:pos x="355" y="1243"/>
                  </a:cxn>
                  <a:cxn ang="0">
                    <a:pos x="473" y="1185"/>
                  </a:cxn>
                  <a:cxn ang="0">
                    <a:pos x="504" y="1125"/>
                  </a:cxn>
                  <a:cxn ang="0">
                    <a:pos x="593" y="1154"/>
                  </a:cxn>
                  <a:cxn ang="0">
                    <a:pos x="652" y="1097"/>
                  </a:cxn>
                  <a:cxn ang="0">
                    <a:pos x="741" y="1066"/>
                  </a:cxn>
                  <a:cxn ang="0">
                    <a:pos x="889" y="1006"/>
                  </a:cxn>
                  <a:cxn ang="0">
                    <a:pos x="978" y="1036"/>
                  </a:cxn>
                  <a:cxn ang="0">
                    <a:pos x="1037" y="979"/>
                  </a:cxn>
                  <a:cxn ang="0">
                    <a:pos x="1096" y="918"/>
                  </a:cxn>
                  <a:cxn ang="0">
                    <a:pos x="1126" y="800"/>
                  </a:cxn>
                  <a:cxn ang="0">
                    <a:pos x="1126" y="651"/>
                  </a:cxn>
                  <a:cxn ang="0">
                    <a:pos x="1126" y="563"/>
                  </a:cxn>
                  <a:cxn ang="0">
                    <a:pos x="1096" y="445"/>
                  </a:cxn>
                  <a:cxn ang="0">
                    <a:pos x="1126" y="414"/>
                  </a:cxn>
                  <a:cxn ang="0">
                    <a:pos x="1037" y="414"/>
                  </a:cxn>
                  <a:cxn ang="0">
                    <a:pos x="978" y="356"/>
                  </a:cxn>
                  <a:cxn ang="0">
                    <a:pos x="918" y="325"/>
                  </a:cxn>
                  <a:cxn ang="0">
                    <a:pos x="741" y="386"/>
                  </a:cxn>
                  <a:cxn ang="0">
                    <a:pos x="680" y="295"/>
                  </a:cxn>
                  <a:cxn ang="0">
                    <a:pos x="800" y="238"/>
                  </a:cxn>
                  <a:cxn ang="0">
                    <a:pos x="771" y="207"/>
                  </a:cxn>
                  <a:cxn ang="0">
                    <a:pos x="859" y="149"/>
                  </a:cxn>
                  <a:cxn ang="0">
                    <a:pos x="918" y="89"/>
                  </a:cxn>
                  <a:cxn ang="0">
                    <a:pos x="1008" y="30"/>
                  </a:cxn>
                  <a:cxn ang="0">
                    <a:pos x="918" y="30"/>
                  </a:cxn>
                  <a:cxn ang="0">
                    <a:pos x="830" y="119"/>
                  </a:cxn>
                  <a:cxn ang="0">
                    <a:pos x="830" y="61"/>
                  </a:cxn>
                  <a:cxn ang="0">
                    <a:pos x="355" y="888"/>
                  </a:cxn>
                  <a:cxn ang="0">
                    <a:pos x="446" y="859"/>
                  </a:cxn>
                </a:cxnLst>
                <a:rect l="0" t="0" r="r" b="b"/>
                <a:pathLst>
                  <a:path w="1155" h="1243">
                    <a:moveTo>
                      <a:pt x="830" y="61"/>
                    </a:moveTo>
                    <a:lnTo>
                      <a:pt x="830" y="30"/>
                    </a:lnTo>
                    <a:lnTo>
                      <a:pt x="800" y="30"/>
                    </a:lnTo>
                    <a:lnTo>
                      <a:pt x="800" y="61"/>
                    </a:lnTo>
                    <a:lnTo>
                      <a:pt x="771" y="61"/>
                    </a:lnTo>
                    <a:lnTo>
                      <a:pt x="741" y="30"/>
                    </a:lnTo>
                    <a:lnTo>
                      <a:pt x="711" y="61"/>
                    </a:lnTo>
                    <a:lnTo>
                      <a:pt x="652" y="61"/>
                    </a:lnTo>
                    <a:lnTo>
                      <a:pt x="652" y="89"/>
                    </a:lnTo>
                    <a:lnTo>
                      <a:pt x="623" y="119"/>
                    </a:lnTo>
                    <a:lnTo>
                      <a:pt x="623" y="179"/>
                    </a:lnTo>
                    <a:lnTo>
                      <a:pt x="593" y="149"/>
                    </a:lnTo>
                    <a:lnTo>
                      <a:pt x="593" y="179"/>
                    </a:lnTo>
                    <a:lnTo>
                      <a:pt x="562" y="179"/>
                    </a:lnTo>
                    <a:lnTo>
                      <a:pt x="534" y="207"/>
                    </a:lnTo>
                    <a:lnTo>
                      <a:pt x="534" y="238"/>
                    </a:lnTo>
                    <a:lnTo>
                      <a:pt x="680" y="238"/>
                    </a:lnTo>
                    <a:lnTo>
                      <a:pt x="623" y="295"/>
                    </a:lnTo>
                    <a:lnTo>
                      <a:pt x="562" y="295"/>
                    </a:lnTo>
                    <a:lnTo>
                      <a:pt x="534" y="325"/>
                    </a:lnTo>
                    <a:lnTo>
                      <a:pt x="562" y="356"/>
                    </a:lnTo>
                    <a:lnTo>
                      <a:pt x="416" y="356"/>
                    </a:lnTo>
                    <a:lnTo>
                      <a:pt x="416" y="386"/>
                    </a:lnTo>
                    <a:lnTo>
                      <a:pt x="355" y="325"/>
                    </a:lnTo>
                    <a:lnTo>
                      <a:pt x="266" y="325"/>
                    </a:lnTo>
                    <a:lnTo>
                      <a:pt x="266" y="356"/>
                    </a:lnTo>
                    <a:lnTo>
                      <a:pt x="209" y="356"/>
                    </a:lnTo>
                    <a:lnTo>
                      <a:pt x="209" y="325"/>
                    </a:lnTo>
                    <a:lnTo>
                      <a:pt x="178" y="356"/>
                    </a:lnTo>
                    <a:lnTo>
                      <a:pt x="209" y="386"/>
                    </a:lnTo>
                    <a:lnTo>
                      <a:pt x="209" y="414"/>
                    </a:lnTo>
                    <a:lnTo>
                      <a:pt x="236" y="414"/>
                    </a:lnTo>
                    <a:lnTo>
                      <a:pt x="209" y="445"/>
                    </a:lnTo>
                    <a:lnTo>
                      <a:pt x="224" y="460"/>
                    </a:lnTo>
                    <a:lnTo>
                      <a:pt x="209" y="474"/>
                    </a:lnTo>
                    <a:lnTo>
                      <a:pt x="297" y="474"/>
                    </a:lnTo>
                    <a:lnTo>
                      <a:pt x="266" y="504"/>
                    </a:lnTo>
                    <a:lnTo>
                      <a:pt x="209" y="504"/>
                    </a:lnTo>
                    <a:lnTo>
                      <a:pt x="178" y="532"/>
                    </a:lnTo>
                    <a:lnTo>
                      <a:pt x="209" y="563"/>
                    </a:lnTo>
                    <a:lnTo>
                      <a:pt x="178" y="563"/>
                    </a:lnTo>
                    <a:lnTo>
                      <a:pt x="178" y="593"/>
                    </a:lnTo>
                    <a:lnTo>
                      <a:pt x="148" y="563"/>
                    </a:lnTo>
                    <a:lnTo>
                      <a:pt x="118" y="593"/>
                    </a:lnTo>
                    <a:lnTo>
                      <a:pt x="148" y="623"/>
                    </a:lnTo>
                    <a:lnTo>
                      <a:pt x="118" y="623"/>
                    </a:lnTo>
                    <a:lnTo>
                      <a:pt x="148" y="651"/>
                    </a:lnTo>
                    <a:lnTo>
                      <a:pt x="178" y="623"/>
                    </a:lnTo>
                    <a:lnTo>
                      <a:pt x="209" y="623"/>
                    </a:lnTo>
                    <a:lnTo>
                      <a:pt x="178" y="651"/>
                    </a:lnTo>
                    <a:lnTo>
                      <a:pt x="266" y="651"/>
                    </a:lnTo>
                    <a:lnTo>
                      <a:pt x="266" y="681"/>
                    </a:lnTo>
                    <a:lnTo>
                      <a:pt x="446" y="681"/>
                    </a:lnTo>
                    <a:lnTo>
                      <a:pt x="416" y="711"/>
                    </a:lnTo>
                    <a:lnTo>
                      <a:pt x="355" y="711"/>
                    </a:lnTo>
                    <a:lnTo>
                      <a:pt x="297" y="770"/>
                    </a:lnTo>
                    <a:lnTo>
                      <a:pt x="297" y="800"/>
                    </a:lnTo>
                    <a:lnTo>
                      <a:pt x="266" y="859"/>
                    </a:lnTo>
                    <a:lnTo>
                      <a:pt x="236" y="859"/>
                    </a:lnTo>
                    <a:lnTo>
                      <a:pt x="209" y="888"/>
                    </a:lnTo>
                    <a:lnTo>
                      <a:pt x="209" y="918"/>
                    </a:lnTo>
                    <a:lnTo>
                      <a:pt x="178" y="948"/>
                    </a:lnTo>
                    <a:lnTo>
                      <a:pt x="148" y="948"/>
                    </a:lnTo>
                    <a:lnTo>
                      <a:pt x="148" y="979"/>
                    </a:lnTo>
                    <a:lnTo>
                      <a:pt x="178" y="1006"/>
                    </a:lnTo>
                    <a:lnTo>
                      <a:pt x="118" y="1006"/>
                    </a:lnTo>
                    <a:lnTo>
                      <a:pt x="118" y="979"/>
                    </a:lnTo>
                    <a:lnTo>
                      <a:pt x="90" y="1006"/>
                    </a:lnTo>
                    <a:lnTo>
                      <a:pt x="29" y="1006"/>
                    </a:lnTo>
                    <a:lnTo>
                      <a:pt x="0" y="1036"/>
                    </a:lnTo>
                    <a:lnTo>
                      <a:pt x="0" y="1066"/>
                    </a:lnTo>
                    <a:lnTo>
                      <a:pt x="29" y="1036"/>
                    </a:lnTo>
                    <a:lnTo>
                      <a:pt x="118" y="1036"/>
                    </a:lnTo>
                    <a:lnTo>
                      <a:pt x="118" y="1066"/>
                    </a:lnTo>
                    <a:lnTo>
                      <a:pt x="59" y="1066"/>
                    </a:lnTo>
                    <a:lnTo>
                      <a:pt x="29" y="1097"/>
                    </a:lnTo>
                    <a:lnTo>
                      <a:pt x="29" y="1125"/>
                    </a:lnTo>
                    <a:lnTo>
                      <a:pt x="0" y="1125"/>
                    </a:lnTo>
                    <a:lnTo>
                      <a:pt x="0" y="1154"/>
                    </a:lnTo>
                    <a:lnTo>
                      <a:pt x="29" y="1154"/>
                    </a:lnTo>
                    <a:lnTo>
                      <a:pt x="59" y="1185"/>
                    </a:lnTo>
                    <a:lnTo>
                      <a:pt x="90" y="1154"/>
                    </a:lnTo>
                    <a:lnTo>
                      <a:pt x="118" y="1154"/>
                    </a:lnTo>
                    <a:lnTo>
                      <a:pt x="148" y="1125"/>
                    </a:lnTo>
                    <a:lnTo>
                      <a:pt x="178" y="1125"/>
                    </a:lnTo>
                    <a:lnTo>
                      <a:pt x="118" y="1185"/>
                    </a:lnTo>
                    <a:lnTo>
                      <a:pt x="118" y="1154"/>
                    </a:lnTo>
                    <a:lnTo>
                      <a:pt x="59" y="1215"/>
                    </a:lnTo>
                    <a:lnTo>
                      <a:pt x="148" y="1215"/>
                    </a:lnTo>
                    <a:lnTo>
                      <a:pt x="178" y="1185"/>
                    </a:lnTo>
                    <a:lnTo>
                      <a:pt x="236" y="1185"/>
                    </a:lnTo>
                    <a:lnTo>
                      <a:pt x="178" y="1243"/>
                    </a:lnTo>
                    <a:lnTo>
                      <a:pt x="355" y="1243"/>
                    </a:lnTo>
                    <a:lnTo>
                      <a:pt x="386" y="1215"/>
                    </a:lnTo>
                    <a:lnTo>
                      <a:pt x="473" y="1215"/>
                    </a:lnTo>
                    <a:lnTo>
                      <a:pt x="473" y="1185"/>
                    </a:lnTo>
                    <a:lnTo>
                      <a:pt x="534" y="1185"/>
                    </a:lnTo>
                    <a:lnTo>
                      <a:pt x="534" y="1154"/>
                    </a:lnTo>
                    <a:lnTo>
                      <a:pt x="504" y="1125"/>
                    </a:lnTo>
                    <a:lnTo>
                      <a:pt x="562" y="1125"/>
                    </a:lnTo>
                    <a:lnTo>
                      <a:pt x="562" y="1154"/>
                    </a:lnTo>
                    <a:lnTo>
                      <a:pt x="593" y="1154"/>
                    </a:lnTo>
                    <a:lnTo>
                      <a:pt x="623" y="1125"/>
                    </a:lnTo>
                    <a:lnTo>
                      <a:pt x="652" y="1125"/>
                    </a:lnTo>
                    <a:lnTo>
                      <a:pt x="652" y="1097"/>
                    </a:lnTo>
                    <a:lnTo>
                      <a:pt x="741" y="1097"/>
                    </a:lnTo>
                    <a:lnTo>
                      <a:pt x="711" y="1066"/>
                    </a:lnTo>
                    <a:lnTo>
                      <a:pt x="741" y="1066"/>
                    </a:lnTo>
                    <a:lnTo>
                      <a:pt x="771" y="1036"/>
                    </a:lnTo>
                    <a:lnTo>
                      <a:pt x="889" y="1036"/>
                    </a:lnTo>
                    <a:lnTo>
                      <a:pt x="889" y="1006"/>
                    </a:lnTo>
                    <a:lnTo>
                      <a:pt x="918" y="1036"/>
                    </a:lnTo>
                    <a:lnTo>
                      <a:pt x="948" y="1006"/>
                    </a:lnTo>
                    <a:lnTo>
                      <a:pt x="978" y="1036"/>
                    </a:lnTo>
                    <a:lnTo>
                      <a:pt x="1037" y="1036"/>
                    </a:lnTo>
                    <a:lnTo>
                      <a:pt x="1066" y="1006"/>
                    </a:lnTo>
                    <a:lnTo>
                      <a:pt x="1037" y="979"/>
                    </a:lnTo>
                    <a:lnTo>
                      <a:pt x="1066" y="979"/>
                    </a:lnTo>
                    <a:lnTo>
                      <a:pt x="1066" y="948"/>
                    </a:lnTo>
                    <a:lnTo>
                      <a:pt x="1096" y="918"/>
                    </a:lnTo>
                    <a:lnTo>
                      <a:pt x="1096" y="888"/>
                    </a:lnTo>
                    <a:lnTo>
                      <a:pt x="1126" y="859"/>
                    </a:lnTo>
                    <a:lnTo>
                      <a:pt x="1126" y="800"/>
                    </a:lnTo>
                    <a:lnTo>
                      <a:pt x="1155" y="770"/>
                    </a:lnTo>
                    <a:lnTo>
                      <a:pt x="1155" y="681"/>
                    </a:lnTo>
                    <a:lnTo>
                      <a:pt x="1126" y="651"/>
                    </a:lnTo>
                    <a:lnTo>
                      <a:pt x="1155" y="623"/>
                    </a:lnTo>
                    <a:lnTo>
                      <a:pt x="1155" y="563"/>
                    </a:lnTo>
                    <a:lnTo>
                      <a:pt x="1126" y="563"/>
                    </a:lnTo>
                    <a:lnTo>
                      <a:pt x="1126" y="474"/>
                    </a:lnTo>
                    <a:lnTo>
                      <a:pt x="1096" y="474"/>
                    </a:lnTo>
                    <a:lnTo>
                      <a:pt x="1096" y="445"/>
                    </a:lnTo>
                    <a:lnTo>
                      <a:pt x="1126" y="445"/>
                    </a:lnTo>
                    <a:lnTo>
                      <a:pt x="1155" y="414"/>
                    </a:lnTo>
                    <a:lnTo>
                      <a:pt x="1126" y="414"/>
                    </a:lnTo>
                    <a:lnTo>
                      <a:pt x="1126" y="386"/>
                    </a:lnTo>
                    <a:lnTo>
                      <a:pt x="1096" y="414"/>
                    </a:lnTo>
                    <a:lnTo>
                      <a:pt x="1037" y="414"/>
                    </a:lnTo>
                    <a:lnTo>
                      <a:pt x="1037" y="386"/>
                    </a:lnTo>
                    <a:lnTo>
                      <a:pt x="1008" y="386"/>
                    </a:lnTo>
                    <a:lnTo>
                      <a:pt x="978" y="356"/>
                    </a:lnTo>
                    <a:lnTo>
                      <a:pt x="978" y="295"/>
                    </a:lnTo>
                    <a:lnTo>
                      <a:pt x="948" y="325"/>
                    </a:lnTo>
                    <a:lnTo>
                      <a:pt x="918" y="325"/>
                    </a:lnTo>
                    <a:lnTo>
                      <a:pt x="918" y="356"/>
                    </a:lnTo>
                    <a:lnTo>
                      <a:pt x="889" y="386"/>
                    </a:lnTo>
                    <a:lnTo>
                      <a:pt x="741" y="386"/>
                    </a:lnTo>
                    <a:lnTo>
                      <a:pt x="741" y="325"/>
                    </a:lnTo>
                    <a:lnTo>
                      <a:pt x="711" y="325"/>
                    </a:lnTo>
                    <a:lnTo>
                      <a:pt x="680" y="295"/>
                    </a:lnTo>
                    <a:lnTo>
                      <a:pt x="680" y="268"/>
                    </a:lnTo>
                    <a:lnTo>
                      <a:pt x="771" y="268"/>
                    </a:lnTo>
                    <a:lnTo>
                      <a:pt x="800" y="238"/>
                    </a:lnTo>
                    <a:lnTo>
                      <a:pt x="771" y="238"/>
                    </a:lnTo>
                    <a:lnTo>
                      <a:pt x="741" y="207"/>
                    </a:lnTo>
                    <a:lnTo>
                      <a:pt x="771" y="207"/>
                    </a:lnTo>
                    <a:lnTo>
                      <a:pt x="800" y="179"/>
                    </a:lnTo>
                    <a:lnTo>
                      <a:pt x="859" y="179"/>
                    </a:lnTo>
                    <a:lnTo>
                      <a:pt x="859" y="149"/>
                    </a:lnTo>
                    <a:lnTo>
                      <a:pt x="889" y="119"/>
                    </a:lnTo>
                    <a:lnTo>
                      <a:pt x="889" y="89"/>
                    </a:lnTo>
                    <a:lnTo>
                      <a:pt x="918" y="89"/>
                    </a:lnTo>
                    <a:lnTo>
                      <a:pt x="948" y="61"/>
                    </a:lnTo>
                    <a:lnTo>
                      <a:pt x="978" y="61"/>
                    </a:lnTo>
                    <a:lnTo>
                      <a:pt x="1008" y="30"/>
                    </a:lnTo>
                    <a:lnTo>
                      <a:pt x="978" y="30"/>
                    </a:lnTo>
                    <a:lnTo>
                      <a:pt x="948" y="0"/>
                    </a:lnTo>
                    <a:lnTo>
                      <a:pt x="918" y="30"/>
                    </a:lnTo>
                    <a:lnTo>
                      <a:pt x="859" y="30"/>
                    </a:lnTo>
                    <a:lnTo>
                      <a:pt x="859" y="89"/>
                    </a:lnTo>
                    <a:lnTo>
                      <a:pt x="830" y="119"/>
                    </a:lnTo>
                    <a:lnTo>
                      <a:pt x="830" y="89"/>
                    </a:lnTo>
                    <a:lnTo>
                      <a:pt x="859" y="89"/>
                    </a:lnTo>
                    <a:lnTo>
                      <a:pt x="830" y="61"/>
                    </a:lnTo>
                    <a:close/>
                    <a:moveTo>
                      <a:pt x="446" y="859"/>
                    </a:moveTo>
                    <a:lnTo>
                      <a:pt x="416" y="888"/>
                    </a:lnTo>
                    <a:lnTo>
                      <a:pt x="355" y="888"/>
                    </a:lnTo>
                    <a:lnTo>
                      <a:pt x="416" y="829"/>
                    </a:lnTo>
                    <a:lnTo>
                      <a:pt x="416" y="859"/>
                    </a:lnTo>
                    <a:lnTo>
                      <a:pt x="446" y="859"/>
                    </a:lnTo>
                    <a:close/>
                  </a:path>
                </a:pathLst>
              </a:custGeom>
              <a:solidFill>
                <a:srgbClr val="7FC543"/>
              </a:solidFill>
              <a:ln w="9525">
                <a:noFill/>
                <a:round/>
                <a:headEnd/>
                <a:tailEnd/>
              </a:ln>
            </p:spPr>
            <p:txBody>
              <a:bodyPr/>
              <a:lstStyle/>
              <a:p>
                <a:endParaRPr lang="en-GB"/>
              </a:p>
            </p:txBody>
          </p:sp>
          <p:sp>
            <p:nvSpPr>
              <p:cNvPr id="15515" name="Freeform 155"/>
              <p:cNvSpPr>
                <a:spLocks/>
              </p:cNvSpPr>
              <p:nvPr/>
            </p:nvSpPr>
            <p:spPr bwMode="auto">
              <a:xfrm>
                <a:off x="2057" y="2098"/>
                <a:ext cx="171" cy="95"/>
              </a:xfrm>
              <a:custGeom>
                <a:avLst/>
                <a:gdLst/>
                <a:ahLst/>
                <a:cxnLst>
                  <a:cxn ang="0">
                    <a:pos x="0" y="238"/>
                  </a:cxn>
                  <a:cxn ang="0">
                    <a:pos x="0" y="265"/>
                  </a:cxn>
                  <a:cxn ang="0">
                    <a:pos x="31" y="295"/>
                  </a:cxn>
                  <a:cxn ang="0">
                    <a:pos x="61" y="295"/>
                  </a:cxn>
                  <a:cxn ang="0">
                    <a:pos x="61" y="356"/>
                  </a:cxn>
                  <a:cxn ang="0">
                    <a:pos x="209" y="356"/>
                  </a:cxn>
                  <a:cxn ang="0">
                    <a:pos x="238" y="326"/>
                  </a:cxn>
                  <a:cxn ang="0">
                    <a:pos x="238" y="295"/>
                  </a:cxn>
                  <a:cxn ang="0">
                    <a:pos x="268" y="295"/>
                  </a:cxn>
                  <a:cxn ang="0">
                    <a:pos x="298" y="265"/>
                  </a:cxn>
                  <a:cxn ang="0">
                    <a:pos x="298" y="326"/>
                  </a:cxn>
                  <a:cxn ang="0">
                    <a:pos x="328" y="356"/>
                  </a:cxn>
                  <a:cxn ang="0">
                    <a:pos x="357" y="356"/>
                  </a:cxn>
                  <a:cxn ang="0">
                    <a:pos x="357" y="384"/>
                  </a:cxn>
                  <a:cxn ang="0">
                    <a:pos x="416" y="384"/>
                  </a:cxn>
                  <a:cxn ang="0">
                    <a:pos x="446" y="356"/>
                  </a:cxn>
                  <a:cxn ang="0">
                    <a:pos x="446" y="384"/>
                  </a:cxn>
                  <a:cxn ang="0">
                    <a:pos x="475" y="384"/>
                  </a:cxn>
                  <a:cxn ang="0">
                    <a:pos x="535" y="384"/>
                  </a:cxn>
                  <a:cxn ang="0">
                    <a:pos x="566" y="356"/>
                  </a:cxn>
                  <a:cxn ang="0">
                    <a:pos x="566" y="326"/>
                  </a:cxn>
                  <a:cxn ang="0">
                    <a:pos x="623" y="326"/>
                  </a:cxn>
                  <a:cxn ang="0">
                    <a:pos x="653" y="295"/>
                  </a:cxn>
                  <a:cxn ang="0">
                    <a:pos x="623" y="295"/>
                  </a:cxn>
                  <a:cxn ang="0">
                    <a:pos x="623" y="238"/>
                  </a:cxn>
                  <a:cxn ang="0">
                    <a:pos x="653" y="238"/>
                  </a:cxn>
                  <a:cxn ang="0">
                    <a:pos x="653" y="295"/>
                  </a:cxn>
                  <a:cxn ang="0">
                    <a:pos x="684" y="265"/>
                  </a:cxn>
                  <a:cxn ang="0">
                    <a:pos x="684" y="238"/>
                  </a:cxn>
                  <a:cxn ang="0">
                    <a:pos x="653" y="208"/>
                  </a:cxn>
                  <a:cxn ang="0">
                    <a:pos x="653" y="177"/>
                  </a:cxn>
                  <a:cxn ang="0">
                    <a:pos x="593" y="177"/>
                  </a:cxn>
                  <a:cxn ang="0">
                    <a:pos x="566" y="208"/>
                  </a:cxn>
                  <a:cxn ang="0">
                    <a:pos x="566" y="177"/>
                  </a:cxn>
                  <a:cxn ang="0">
                    <a:pos x="593" y="177"/>
                  </a:cxn>
                  <a:cxn ang="0">
                    <a:pos x="623" y="149"/>
                  </a:cxn>
                  <a:cxn ang="0">
                    <a:pos x="593" y="149"/>
                  </a:cxn>
                  <a:cxn ang="0">
                    <a:pos x="593" y="119"/>
                  </a:cxn>
                  <a:cxn ang="0">
                    <a:pos x="566" y="89"/>
                  </a:cxn>
                  <a:cxn ang="0">
                    <a:pos x="566" y="59"/>
                  </a:cxn>
                  <a:cxn ang="0">
                    <a:pos x="535" y="59"/>
                  </a:cxn>
                  <a:cxn ang="0">
                    <a:pos x="535" y="31"/>
                  </a:cxn>
                  <a:cxn ang="0">
                    <a:pos x="505" y="0"/>
                  </a:cxn>
                  <a:cxn ang="0">
                    <a:pos x="416" y="0"/>
                  </a:cxn>
                  <a:cxn ang="0">
                    <a:pos x="386" y="31"/>
                  </a:cxn>
                  <a:cxn ang="0">
                    <a:pos x="328" y="31"/>
                  </a:cxn>
                  <a:cxn ang="0">
                    <a:pos x="298" y="59"/>
                  </a:cxn>
                  <a:cxn ang="0">
                    <a:pos x="238" y="59"/>
                  </a:cxn>
                  <a:cxn ang="0">
                    <a:pos x="209" y="59"/>
                  </a:cxn>
                  <a:cxn ang="0">
                    <a:pos x="209" y="89"/>
                  </a:cxn>
                  <a:cxn ang="0">
                    <a:pos x="179" y="119"/>
                  </a:cxn>
                  <a:cxn ang="0">
                    <a:pos x="179" y="149"/>
                  </a:cxn>
                  <a:cxn ang="0">
                    <a:pos x="120" y="149"/>
                  </a:cxn>
                  <a:cxn ang="0">
                    <a:pos x="91" y="177"/>
                  </a:cxn>
                  <a:cxn ang="0">
                    <a:pos x="61" y="177"/>
                  </a:cxn>
                  <a:cxn ang="0">
                    <a:pos x="91" y="208"/>
                  </a:cxn>
                  <a:cxn ang="0">
                    <a:pos x="120" y="208"/>
                  </a:cxn>
                  <a:cxn ang="0">
                    <a:pos x="91" y="238"/>
                  </a:cxn>
                  <a:cxn ang="0">
                    <a:pos x="0" y="238"/>
                  </a:cxn>
                </a:cxnLst>
                <a:rect l="0" t="0" r="r" b="b"/>
                <a:pathLst>
                  <a:path w="684" h="384">
                    <a:moveTo>
                      <a:pt x="0" y="238"/>
                    </a:moveTo>
                    <a:lnTo>
                      <a:pt x="0" y="265"/>
                    </a:lnTo>
                    <a:lnTo>
                      <a:pt x="31" y="295"/>
                    </a:lnTo>
                    <a:lnTo>
                      <a:pt x="61" y="295"/>
                    </a:lnTo>
                    <a:lnTo>
                      <a:pt x="61" y="356"/>
                    </a:lnTo>
                    <a:lnTo>
                      <a:pt x="209" y="356"/>
                    </a:lnTo>
                    <a:lnTo>
                      <a:pt x="238" y="326"/>
                    </a:lnTo>
                    <a:lnTo>
                      <a:pt x="238" y="295"/>
                    </a:lnTo>
                    <a:lnTo>
                      <a:pt x="268" y="295"/>
                    </a:lnTo>
                    <a:lnTo>
                      <a:pt x="298" y="265"/>
                    </a:lnTo>
                    <a:lnTo>
                      <a:pt x="298" y="326"/>
                    </a:lnTo>
                    <a:lnTo>
                      <a:pt x="328" y="356"/>
                    </a:lnTo>
                    <a:lnTo>
                      <a:pt x="357" y="356"/>
                    </a:lnTo>
                    <a:lnTo>
                      <a:pt x="357" y="384"/>
                    </a:lnTo>
                    <a:lnTo>
                      <a:pt x="416" y="384"/>
                    </a:lnTo>
                    <a:lnTo>
                      <a:pt x="446" y="356"/>
                    </a:lnTo>
                    <a:lnTo>
                      <a:pt x="446" y="384"/>
                    </a:lnTo>
                    <a:lnTo>
                      <a:pt x="475" y="384"/>
                    </a:lnTo>
                    <a:lnTo>
                      <a:pt x="535" y="384"/>
                    </a:lnTo>
                    <a:lnTo>
                      <a:pt x="566" y="356"/>
                    </a:lnTo>
                    <a:lnTo>
                      <a:pt x="566" y="326"/>
                    </a:lnTo>
                    <a:lnTo>
                      <a:pt x="623" y="326"/>
                    </a:lnTo>
                    <a:lnTo>
                      <a:pt x="653" y="295"/>
                    </a:lnTo>
                    <a:lnTo>
                      <a:pt x="623" y="295"/>
                    </a:lnTo>
                    <a:lnTo>
                      <a:pt x="623" y="238"/>
                    </a:lnTo>
                    <a:lnTo>
                      <a:pt x="653" y="238"/>
                    </a:lnTo>
                    <a:lnTo>
                      <a:pt x="653" y="295"/>
                    </a:lnTo>
                    <a:lnTo>
                      <a:pt x="684" y="265"/>
                    </a:lnTo>
                    <a:lnTo>
                      <a:pt x="684" y="238"/>
                    </a:lnTo>
                    <a:lnTo>
                      <a:pt x="653" y="208"/>
                    </a:lnTo>
                    <a:lnTo>
                      <a:pt x="653" y="177"/>
                    </a:lnTo>
                    <a:lnTo>
                      <a:pt x="593" y="177"/>
                    </a:lnTo>
                    <a:lnTo>
                      <a:pt x="566" y="208"/>
                    </a:lnTo>
                    <a:lnTo>
                      <a:pt x="566" y="177"/>
                    </a:lnTo>
                    <a:lnTo>
                      <a:pt x="593" y="177"/>
                    </a:lnTo>
                    <a:lnTo>
                      <a:pt x="623" y="149"/>
                    </a:lnTo>
                    <a:lnTo>
                      <a:pt x="593" y="149"/>
                    </a:lnTo>
                    <a:lnTo>
                      <a:pt x="593" y="119"/>
                    </a:lnTo>
                    <a:lnTo>
                      <a:pt x="566" y="89"/>
                    </a:lnTo>
                    <a:lnTo>
                      <a:pt x="566" y="59"/>
                    </a:lnTo>
                    <a:lnTo>
                      <a:pt x="535" y="59"/>
                    </a:lnTo>
                    <a:lnTo>
                      <a:pt x="535" y="31"/>
                    </a:lnTo>
                    <a:lnTo>
                      <a:pt x="505" y="0"/>
                    </a:lnTo>
                    <a:lnTo>
                      <a:pt x="416" y="0"/>
                    </a:lnTo>
                    <a:lnTo>
                      <a:pt x="386" y="31"/>
                    </a:lnTo>
                    <a:lnTo>
                      <a:pt x="328" y="31"/>
                    </a:lnTo>
                    <a:lnTo>
                      <a:pt x="298" y="59"/>
                    </a:lnTo>
                    <a:lnTo>
                      <a:pt x="238" y="59"/>
                    </a:lnTo>
                    <a:lnTo>
                      <a:pt x="209" y="59"/>
                    </a:lnTo>
                    <a:lnTo>
                      <a:pt x="209" y="89"/>
                    </a:lnTo>
                    <a:lnTo>
                      <a:pt x="179" y="119"/>
                    </a:lnTo>
                    <a:lnTo>
                      <a:pt x="179" y="149"/>
                    </a:lnTo>
                    <a:lnTo>
                      <a:pt x="120" y="149"/>
                    </a:lnTo>
                    <a:lnTo>
                      <a:pt x="91" y="177"/>
                    </a:lnTo>
                    <a:lnTo>
                      <a:pt x="61" y="177"/>
                    </a:lnTo>
                    <a:lnTo>
                      <a:pt x="91" y="208"/>
                    </a:lnTo>
                    <a:lnTo>
                      <a:pt x="120" y="208"/>
                    </a:lnTo>
                    <a:lnTo>
                      <a:pt x="91" y="238"/>
                    </a:lnTo>
                    <a:lnTo>
                      <a:pt x="0" y="238"/>
                    </a:lnTo>
                    <a:close/>
                  </a:path>
                </a:pathLst>
              </a:custGeom>
              <a:solidFill>
                <a:srgbClr val="FECC2E"/>
              </a:solidFill>
              <a:ln w="9525">
                <a:noFill/>
                <a:round/>
                <a:headEnd/>
                <a:tailEnd/>
              </a:ln>
            </p:spPr>
            <p:txBody>
              <a:bodyPr/>
              <a:lstStyle/>
              <a:p>
                <a:endParaRPr lang="en-GB"/>
              </a:p>
            </p:txBody>
          </p:sp>
          <p:sp>
            <p:nvSpPr>
              <p:cNvPr id="15516" name="Freeform 156"/>
              <p:cNvSpPr>
                <a:spLocks/>
              </p:cNvSpPr>
              <p:nvPr/>
            </p:nvSpPr>
            <p:spPr bwMode="auto">
              <a:xfrm>
                <a:off x="1924" y="2201"/>
                <a:ext cx="15" cy="8"/>
              </a:xfrm>
              <a:custGeom>
                <a:avLst/>
                <a:gdLst/>
                <a:ahLst/>
                <a:cxnLst>
                  <a:cxn ang="0">
                    <a:pos x="61" y="29"/>
                  </a:cxn>
                  <a:cxn ang="0">
                    <a:pos x="30" y="0"/>
                  </a:cxn>
                  <a:cxn ang="0">
                    <a:pos x="0" y="0"/>
                  </a:cxn>
                  <a:cxn ang="0">
                    <a:pos x="30" y="29"/>
                  </a:cxn>
                  <a:cxn ang="0">
                    <a:pos x="61" y="29"/>
                  </a:cxn>
                </a:cxnLst>
                <a:rect l="0" t="0" r="r" b="b"/>
                <a:pathLst>
                  <a:path w="61" h="29">
                    <a:moveTo>
                      <a:pt x="61" y="29"/>
                    </a:moveTo>
                    <a:lnTo>
                      <a:pt x="30" y="0"/>
                    </a:lnTo>
                    <a:lnTo>
                      <a:pt x="0" y="0"/>
                    </a:lnTo>
                    <a:lnTo>
                      <a:pt x="30" y="29"/>
                    </a:lnTo>
                    <a:lnTo>
                      <a:pt x="61" y="29"/>
                    </a:lnTo>
                    <a:close/>
                  </a:path>
                </a:pathLst>
              </a:custGeom>
              <a:solidFill>
                <a:srgbClr val="7FC543"/>
              </a:solidFill>
              <a:ln w="9525">
                <a:noFill/>
                <a:round/>
                <a:headEnd/>
                <a:tailEnd/>
              </a:ln>
            </p:spPr>
            <p:txBody>
              <a:bodyPr/>
              <a:lstStyle/>
              <a:p>
                <a:endParaRPr lang="en-GB"/>
              </a:p>
            </p:txBody>
          </p:sp>
          <p:sp>
            <p:nvSpPr>
              <p:cNvPr id="15517" name="Freeform 157"/>
              <p:cNvSpPr>
                <a:spLocks/>
              </p:cNvSpPr>
              <p:nvPr/>
            </p:nvSpPr>
            <p:spPr bwMode="auto">
              <a:xfrm>
                <a:off x="2264" y="2164"/>
                <a:ext cx="30" cy="29"/>
              </a:xfrm>
              <a:custGeom>
                <a:avLst/>
                <a:gdLst/>
                <a:ahLst/>
                <a:cxnLst>
                  <a:cxn ang="0">
                    <a:pos x="31" y="91"/>
                  </a:cxn>
                  <a:cxn ang="0">
                    <a:pos x="0" y="119"/>
                  </a:cxn>
                  <a:cxn ang="0">
                    <a:pos x="61" y="119"/>
                  </a:cxn>
                  <a:cxn ang="0">
                    <a:pos x="91" y="91"/>
                  </a:cxn>
                  <a:cxn ang="0">
                    <a:pos x="91" y="61"/>
                  </a:cxn>
                  <a:cxn ang="0">
                    <a:pos x="119" y="30"/>
                  </a:cxn>
                  <a:cxn ang="0">
                    <a:pos x="91" y="0"/>
                  </a:cxn>
                  <a:cxn ang="0">
                    <a:pos x="31" y="61"/>
                  </a:cxn>
                  <a:cxn ang="0">
                    <a:pos x="31" y="91"/>
                  </a:cxn>
                </a:cxnLst>
                <a:rect l="0" t="0" r="r" b="b"/>
                <a:pathLst>
                  <a:path w="119" h="119">
                    <a:moveTo>
                      <a:pt x="31" y="91"/>
                    </a:moveTo>
                    <a:lnTo>
                      <a:pt x="0" y="119"/>
                    </a:lnTo>
                    <a:lnTo>
                      <a:pt x="61" y="119"/>
                    </a:lnTo>
                    <a:lnTo>
                      <a:pt x="91" y="91"/>
                    </a:lnTo>
                    <a:lnTo>
                      <a:pt x="91" y="61"/>
                    </a:lnTo>
                    <a:lnTo>
                      <a:pt x="119" y="30"/>
                    </a:lnTo>
                    <a:lnTo>
                      <a:pt x="91" y="0"/>
                    </a:lnTo>
                    <a:lnTo>
                      <a:pt x="31" y="61"/>
                    </a:lnTo>
                    <a:lnTo>
                      <a:pt x="31" y="91"/>
                    </a:lnTo>
                    <a:close/>
                  </a:path>
                </a:pathLst>
              </a:custGeom>
              <a:solidFill>
                <a:srgbClr val="FECC2E"/>
              </a:solidFill>
              <a:ln w="9525">
                <a:noFill/>
                <a:round/>
                <a:headEnd/>
                <a:tailEnd/>
              </a:ln>
            </p:spPr>
            <p:txBody>
              <a:bodyPr/>
              <a:lstStyle/>
              <a:p>
                <a:endParaRPr lang="en-GB"/>
              </a:p>
            </p:txBody>
          </p:sp>
          <p:sp>
            <p:nvSpPr>
              <p:cNvPr id="15518" name="Freeform 158"/>
              <p:cNvSpPr>
                <a:spLocks/>
              </p:cNvSpPr>
              <p:nvPr/>
            </p:nvSpPr>
            <p:spPr bwMode="auto">
              <a:xfrm>
                <a:off x="2590" y="3437"/>
                <a:ext cx="30" cy="30"/>
              </a:xfrm>
              <a:custGeom>
                <a:avLst/>
                <a:gdLst/>
                <a:ahLst/>
                <a:cxnLst>
                  <a:cxn ang="0">
                    <a:pos x="90" y="0"/>
                  </a:cxn>
                  <a:cxn ang="0">
                    <a:pos x="30" y="30"/>
                  </a:cxn>
                  <a:cxn ang="0">
                    <a:pos x="0" y="60"/>
                  </a:cxn>
                  <a:cxn ang="0">
                    <a:pos x="0" y="90"/>
                  </a:cxn>
                  <a:cxn ang="0">
                    <a:pos x="30" y="118"/>
                  </a:cxn>
                  <a:cxn ang="0">
                    <a:pos x="118" y="30"/>
                  </a:cxn>
                  <a:cxn ang="0">
                    <a:pos x="90" y="0"/>
                  </a:cxn>
                </a:cxnLst>
                <a:rect l="0" t="0" r="r" b="b"/>
                <a:pathLst>
                  <a:path w="118" h="118">
                    <a:moveTo>
                      <a:pt x="90" y="0"/>
                    </a:moveTo>
                    <a:lnTo>
                      <a:pt x="30" y="30"/>
                    </a:lnTo>
                    <a:lnTo>
                      <a:pt x="0" y="60"/>
                    </a:lnTo>
                    <a:lnTo>
                      <a:pt x="0" y="90"/>
                    </a:lnTo>
                    <a:lnTo>
                      <a:pt x="30" y="118"/>
                    </a:lnTo>
                    <a:lnTo>
                      <a:pt x="118" y="30"/>
                    </a:lnTo>
                    <a:lnTo>
                      <a:pt x="90" y="0"/>
                    </a:lnTo>
                    <a:close/>
                  </a:path>
                </a:pathLst>
              </a:custGeom>
              <a:solidFill>
                <a:srgbClr val="FED9A6"/>
              </a:solidFill>
              <a:ln w="9525">
                <a:noFill/>
                <a:round/>
                <a:headEnd/>
                <a:tailEnd/>
              </a:ln>
            </p:spPr>
            <p:txBody>
              <a:bodyPr/>
              <a:lstStyle/>
              <a:p>
                <a:endParaRPr lang="en-GB"/>
              </a:p>
            </p:txBody>
          </p:sp>
          <p:sp>
            <p:nvSpPr>
              <p:cNvPr id="15519" name="Freeform 159"/>
              <p:cNvSpPr>
                <a:spLocks/>
              </p:cNvSpPr>
              <p:nvPr/>
            </p:nvSpPr>
            <p:spPr bwMode="auto">
              <a:xfrm>
                <a:off x="2672" y="3371"/>
                <a:ext cx="74" cy="59"/>
              </a:xfrm>
              <a:custGeom>
                <a:avLst/>
                <a:gdLst/>
                <a:ahLst/>
                <a:cxnLst>
                  <a:cxn ang="0">
                    <a:pos x="294" y="58"/>
                  </a:cxn>
                  <a:cxn ang="0">
                    <a:pos x="236" y="58"/>
                  </a:cxn>
                  <a:cxn ang="0">
                    <a:pos x="206" y="27"/>
                  </a:cxn>
                  <a:cxn ang="0">
                    <a:pos x="206" y="0"/>
                  </a:cxn>
                  <a:cxn ang="0">
                    <a:pos x="146" y="0"/>
                  </a:cxn>
                  <a:cxn ang="0">
                    <a:pos x="87" y="58"/>
                  </a:cxn>
                  <a:cxn ang="0">
                    <a:pos x="57" y="58"/>
                  </a:cxn>
                  <a:cxn ang="0">
                    <a:pos x="0" y="118"/>
                  </a:cxn>
                  <a:cxn ang="0">
                    <a:pos x="0" y="147"/>
                  </a:cxn>
                  <a:cxn ang="0">
                    <a:pos x="57" y="147"/>
                  </a:cxn>
                  <a:cxn ang="0">
                    <a:pos x="87" y="118"/>
                  </a:cxn>
                  <a:cxn ang="0">
                    <a:pos x="87" y="147"/>
                  </a:cxn>
                  <a:cxn ang="0">
                    <a:pos x="146" y="207"/>
                  </a:cxn>
                  <a:cxn ang="0">
                    <a:pos x="176" y="207"/>
                  </a:cxn>
                  <a:cxn ang="0">
                    <a:pos x="206" y="236"/>
                  </a:cxn>
                  <a:cxn ang="0">
                    <a:pos x="264" y="177"/>
                  </a:cxn>
                  <a:cxn ang="0">
                    <a:pos x="264" y="147"/>
                  </a:cxn>
                  <a:cxn ang="0">
                    <a:pos x="294" y="88"/>
                  </a:cxn>
                  <a:cxn ang="0">
                    <a:pos x="294" y="58"/>
                  </a:cxn>
                </a:cxnLst>
                <a:rect l="0" t="0" r="r" b="b"/>
                <a:pathLst>
                  <a:path w="294" h="236">
                    <a:moveTo>
                      <a:pt x="294" y="58"/>
                    </a:moveTo>
                    <a:lnTo>
                      <a:pt x="236" y="58"/>
                    </a:lnTo>
                    <a:lnTo>
                      <a:pt x="206" y="27"/>
                    </a:lnTo>
                    <a:lnTo>
                      <a:pt x="206" y="0"/>
                    </a:lnTo>
                    <a:lnTo>
                      <a:pt x="146" y="0"/>
                    </a:lnTo>
                    <a:lnTo>
                      <a:pt x="87" y="58"/>
                    </a:lnTo>
                    <a:lnTo>
                      <a:pt x="57" y="58"/>
                    </a:lnTo>
                    <a:lnTo>
                      <a:pt x="0" y="118"/>
                    </a:lnTo>
                    <a:lnTo>
                      <a:pt x="0" y="147"/>
                    </a:lnTo>
                    <a:lnTo>
                      <a:pt x="57" y="147"/>
                    </a:lnTo>
                    <a:lnTo>
                      <a:pt x="87" y="118"/>
                    </a:lnTo>
                    <a:lnTo>
                      <a:pt x="87" y="147"/>
                    </a:lnTo>
                    <a:lnTo>
                      <a:pt x="146" y="207"/>
                    </a:lnTo>
                    <a:lnTo>
                      <a:pt x="176" y="207"/>
                    </a:lnTo>
                    <a:lnTo>
                      <a:pt x="206" y="236"/>
                    </a:lnTo>
                    <a:lnTo>
                      <a:pt x="264" y="177"/>
                    </a:lnTo>
                    <a:lnTo>
                      <a:pt x="264" y="147"/>
                    </a:lnTo>
                    <a:lnTo>
                      <a:pt x="294" y="88"/>
                    </a:lnTo>
                    <a:lnTo>
                      <a:pt x="294" y="58"/>
                    </a:lnTo>
                    <a:close/>
                  </a:path>
                </a:pathLst>
              </a:custGeom>
              <a:solidFill>
                <a:srgbClr val="FED9A6"/>
              </a:solidFill>
              <a:ln w="9525">
                <a:noFill/>
                <a:round/>
                <a:headEnd/>
                <a:tailEnd/>
              </a:ln>
            </p:spPr>
            <p:txBody>
              <a:bodyPr/>
              <a:lstStyle/>
              <a:p>
                <a:endParaRPr lang="en-GB"/>
              </a:p>
            </p:txBody>
          </p:sp>
          <p:sp>
            <p:nvSpPr>
              <p:cNvPr id="15520" name="Freeform 160"/>
              <p:cNvSpPr>
                <a:spLocks/>
              </p:cNvSpPr>
              <p:nvPr/>
            </p:nvSpPr>
            <p:spPr bwMode="auto">
              <a:xfrm>
                <a:off x="2776" y="3363"/>
                <a:ext cx="29" cy="15"/>
              </a:xfrm>
              <a:custGeom>
                <a:avLst/>
                <a:gdLst/>
                <a:ahLst/>
                <a:cxnLst>
                  <a:cxn ang="0">
                    <a:pos x="119" y="0"/>
                  </a:cxn>
                  <a:cxn ang="0">
                    <a:pos x="0" y="0"/>
                  </a:cxn>
                  <a:cxn ang="0">
                    <a:pos x="0" y="30"/>
                  </a:cxn>
                  <a:cxn ang="0">
                    <a:pos x="30" y="30"/>
                  </a:cxn>
                  <a:cxn ang="0">
                    <a:pos x="58" y="57"/>
                  </a:cxn>
                  <a:cxn ang="0">
                    <a:pos x="119" y="57"/>
                  </a:cxn>
                  <a:cxn ang="0">
                    <a:pos x="119" y="0"/>
                  </a:cxn>
                </a:cxnLst>
                <a:rect l="0" t="0" r="r" b="b"/>
                <a:pathLst>
                  <a:path w="119" h="57">
                    <a:moveTo>
                      <a:pt x="119" y="0"/>
                    </a:moveTo>
                    <a:lnTo>
                      <a:pt x="0" y="0"/>
                    </a:lnTo>
                    <a:lnTo>
                      <a:pt x="0" y="30"/>
                    </a:lnTo>
                    <a:lnTo>
                      <a:pt x="30" y="30"/>
                    </a:lnTo>
                    <a:lnTo>
                      <a:pt x="58" y="57"/>
                    </a:lnTo>
                    <a:lnTo>
                      <a:pt x="119" y="57"/>
                    </a:lnTo>
                    <a:lnTo>
                      <a:pt x="119" y="0"/>
                    </a:lnTo>
                    <a:close/>
                  </a:path>
                </a:pathLst>
              </a:custGeom>
              <a:solidFill>
                <a:srgbClr val="FED9A6"/>
              </a:solidFill>
              <a:ln w="9525">
                <a:noFill/>
                <a:round/>
                <a:headEnd/>
                <a:tailEnd/>
              </a:ln>
            </p:spPr>
            <p:txBody>
              <a:bodyPr/>
              <a:lstStyle/>
              <a:p>
                <a:endParaRPr lang="en-GB"/>
              </a:p>
            </p:txBody>
          </p:sp>
          <p:sp>
            <p:nvSpPr>
              <p:cNvPr id="15521" name="Freeform 161"/>
              <p:cNvSpPr>
                <a:spLocks/>
              </p:cNvSpPr>
              <p:nvPr/>
            </p:nvSpPr>
            <p:spPr bwMode="auto">
              <a:xfrm>
                <a:off x="3109" y="3111"/>
                <a:ext cx="67" cy="141"/>
              </a:xfrm>
              <a:custGeom>
                <a:avLst/>
                <a:gdLst/>
                <a:ahLst/>
                <a:cxnLst>
                  <a:cxn ang="0">
                    <a:pos x="118" y="118"/>
                  </a:cxn>
                  <a:cxn ang="0">
                    <a:pos x="89" y="118"/>
                  </a:cxn>
                  <a:cxn ang="0">
                    <a:pos x="59" y="149"/>
                  </a:cxn>
                  <a:cxn ang="0">
                    <a:pos x="29" y="149"/>
                  </a:cxn>
                  <a:cxn ang="0">
                    <a:pos x="29" y="179"/>
                  </a:cxn>
                  <a:cxn ang="0">
                    <a:pos x="0" y="209"/>
                  </a:cxn>
                  <a:cxn ang="0">
                    <a:pos x="29" y="237"/>
                  </a:cxn>
                  <a:cxn ang="0">
                    <a:pos x="0" y="267"/>
                  </a:cxn>
                  <a:cxn ang="0">
                    <a:pos x="0" y="297"/>
                  </a:cxn>
                  <a:cxn ang="0">
                    <a:pos x="29" y="297"/>
                  </a:cxn>
                  <a:cxn ang="0">
                    <a:pos x="0" y="327"/>
                  </a:cxn>
                  <a:cxn ang="0">
                    <a:pos x="29" y="356"/>
                  </a:cxn>
                  <a:cxn ang="0">
                    <a:pos x="59" y="356"/>
                  </a:cxn>
                  <a:cxn ang="0">
                    <a:pos x="59" y="386"/>
                  </a:cxn>
                  <a:cxn ang="0">
                    <a:pos x="29" y="415"/>
                  </a:cxn>
                  <a:cxn ang="0">
                    <a:pos x="59" y="445"/>
                  </a:cxn>
                  <a:cxn ang="0">
                    <a:pos x="59" y="504"/>
                  </a:cxn>
                  <a:cxn ang="0">
                    <a:pos x="118" y="504"/>
                  </a:cxn>
                  <a:cxn ang="0">
                    <a:pos x="147" y="534"/>
                  </a:cxn>
                  <a:cxn ang="0">
                    <a:pos x="147" y="565"/>
                  </a:cxn>
                  <a:cxn ang="0">
                    <a:pos x="177" y="534"/>
                  </a:cxn>
                  <a:cxn ang="0">
                    <a:pos x="177" y="504"/>
                  </a:cxn>
                  <a:cxn ang="0">
                    <a:pos x="207" y="445"/>
                  </a:cxn>
                  <a:cxn ang="0">
                    <a:pos x="207" y="356"/>
                  </a:cxn>
                  <a:cxn ang="0">
                    <a:pos x="266" y="297"/>
                  </a:cxn>
                  <a:cxn ang="0">
                    <a:pos x="266" y="237"/>
                  </a:cxn>
                  <a:cxn ang="0">
                    <a:pos x="237" y="209"/>
                  </a:cxn>
                  <a:cxn ang="0">
                    <a:pos x="237" y="0"/>
                  </a:cxn>
                  <a:cxn ang="0">
                    <a:pos x="207" y="0"/>
                  </a:cxn>
                  <a:cxn ang="0">
                    <a:pos x="207" y="61"/>
                  </a:cxn>
                  <a:cxn ang="0">
                    <a:pos x="177" y="90"/>
                  </a:cxn>
                  <a:cxn ang="0">
                    <a:pos x="147" y="90"/>
                  </a:cxn>
                  <a:cxn ang="0">
                    <a:pos x="118" y="118"/>
                  </a:cxn>
                </a:cxnLst>
                <a:rect l="0" t="0" r="r" b="b"/>
                <a:pathLst>
                  <a:path w="266" h="565">
                    <a:moveTo>
                      <a:pt x="118" y="118"/>
                    </a:moveTo>
                    <a:lnTo>
                      <a:pt x="89" y="118"/>
                    </a:lnTo>
                    <a:lnTo>
                      <a:pt x="59" y="149"/>
                    </a:lnTo>
                    <a:lnTo>
                      <a:pt x="29" y="149"/>
                    </a:lnTo>
                    <a:lnTo>
                      <a:pt x="29" y="179"/>
                    </a:lnTo>
                    <a:lnTo>
                      <a:pt x="0" y="209"/>
                    </a:lnTo>
                    <a:lnTo>
                      <a:pt x="29" y="237"/>
                    </a:lnTo>
                    <a:lnTo>
                      <a:pt x="0" y="267"/>
                    </a:lnTo>
                    <a:lnTo>
                      <a:pt x="0" y="297"/>
                    </a:lnTo>
                    <a:lnTo>
                      <a:pt x="29" y="297"/>
                    </a:lnTo>
                    <a:lnTo>
                      <a:pt x="0" y="327"/>
                    </a:lnTo>
                    <a:lnTo>
                      <a:pt x="29" y="356"/>
                    </a:lnTo>
                    <a:lnTo>
                      <a:pt x="59" y="356"/>
                    </a:lnTo>
                    <a:lnTo>
                      <a:pt x="59" y="386"/>
                    </a:lnTo>
                    <a:lnTo>
                      <a:pt x="29" y="415"/>
                    </a:lnTo>
                    <a:lnTo>
                      <a:pt x="59" y="445"/>
                    </a:lnTo>
                    <a:lnTo>
                      <a:pt x="59" y="504"/>
                    </a:lnTo>
                    <a:lnTo>
                      <a:pt x="118" y="504"/>
                    </a:lnTo>
                    <a:lnTo>
                      <a:pt x="147" y="534"/>
                    </a:lnTo>
                    <a:lnTo>
                      <a:pt x="147" y="565"/>
                    </a:lnTo>
                    <a:lnTo>
                      <a:pt x="177" y="534"/>
                    </a:lnTo>
                    <a:lnTo>
                      <a:pt x="177" y="504"/>
                    </a:lnTo>
                    <a:lnTo>
                      <a:pt x="207" y="445"/>
                    </a:lnTo>
                    <a:lnTo>
                      <a:pt x="207" y="356"/>
                    </a:lnTo>
                    <a:lnTo>
                      <a:pt x="266" y="297"/>
                    </a:lnTo>
                    <a:lnTo>
                      <a:pt x="266" y="237"/>
                    </a:lnTo>
                    <a:lnTo>
                      <a:pt x="237" y="209"/>
                    </a:lnTo>
                    <a:lnTo>
                      <a:pt x="237" y="0"/>
                    </a:lnTo>
                    <a:lnTo>
                      <a:pt x="207" y="0"/>
                    </a:lnTo>
                    <a:lnTo>
                      <a:pt x="207" y="61"/>
                    </a:lnTo>
                    <a:lnTo>
                      <a:pt x="177" y="90"/>
                    </a:lnTo>
                    <a:lnTo>
                      <a:pt x="147" y="90"/>
                    </a:lnTo>
                    <a:lnTo>
                      <a:pt x="118" y="118"/>
                    </a:lnTo>
                    <a:close/>
                  </a:path>
                </a:pathLst>
              </a:custGeom>
              <a:solidFill>
                <a:srgbClr val="B3B136"/>
              </a:solidFill>
              <a:ln w="9525">
                <a:noFill/>
                <a:round/>
                <a:headEnd/>
                <a:tailEnd/>
              </a:ln>
            </p:spPr>
            <p:txBody>
              <a:bodyPr/>
              <a:lstStyle/>
              <a:p>
                <a:endParaRPr lang="en-GB"/>
              </a:p>
            </p:txBody>
          </p:sp>
          <p:sp>
            <p:nvSpPr>
              <p:cNvPr id="15522" name="Freeform 162"/>
              <p:cNvSpPr>
                <a:spLocks/>
              </p:cNvSpPr>
              <p:nvPr/>
            </p:nvSpPr>
            <p:spPr bwMode="auto">
              <a:xfrm>
                <a:off x="3213" y="3119"/>
                <a:ext cx="22" cy="15"/>
              </a:xfrm>
              <a:custGeom>
                <a:avLst/>
                <a:gdLst/>
                <a:ahLst/>
                <a:cxnLst>
                  <a:cxn ang="0">
                    <a:pos x="89" y="59"/>
                  </a:cxn>
                  <a:cxn ang="0">
                    <a:pos x="89" y="0"/>
                  </a:cxn>
                  <a:cxn ang="0">
                    <a:pos x="61" y="30"/>
                  </a:cxn>
                  <a:cxn ang="0">
                    <a:pos x="30" y="30"/>
                  </a:cxn>
                  <a:cxn ang="0">
                    <a:pos x="0" y="59"/>
                  </a:cxn>
                  <a:cxn ang="0">
                    <a:pos x="89" y="59"/>
                  </a:cxn>
                </a:cxnLst>
                <a:rect l="0" t="0" r="r" b="b"/>
                <a:pathLst>
                  <a:path w="89" h="59">
                    <a:moveTo>
                      <a:pt x="89" y="59"/>
                    </a:moveTo>
                    <a:lnTo>
                      <a:pt x="89" y="0"/>
                    </a:lnTo>
                    <a:lnTo>
                      <a:pt x="61" y="30"/>
                    </a:lnTo>
                    <a:lnTo>
                      <a:pt x="30" y="30"/>
                    </a:lnTo>
                    <a:lnTo>
                      <a:pt x="0" y="59"/>
                    </a:lnTo>
                    <a:lnTo>
                      <a:pt x="89" y="59"/>
                    </a:lnTo>
                    <a:close/>
                  </a:path>
                </a:pathLst>
              </a:custGeom>
              <a:solidFill>
                <a:srgbClr val="FFFF7F"/>
              </a:solidFill>
              <a:ln w="9525">
                <a:noFill/>
                <a:round/>
                <a:headEnd/>
                <a:tailEnd/>
              </a:ln>
            </p:spPr>
            <p:txBody>
              <a:bodyPr/>
              <a:lstStyle/>
              <a:p>
                <a:endParaRPr lang="en-GB"/>
              </a:p>
            </p:txBody>
          </p:sp>
          <p:sp>
            <p:nvSpPr>
              <p:cNvPr id="15523" name="Freeform 163"/>
              <p:cNvSpPr>
                <a:spLocks/>
              </p:cNvSpPr>
              <p:nvPr/>
            </p:nvSpPr>
            <p:spPr bwMode="auto">
              <a:xfrm>
                <a:off x="3072" y="3259"/>
                <a:ext cx="119" cy="200"/>
              </a:xfrm>
              <a:custGeom>
                <a:avLst/>
                <a:gdLst/>
                <a:ahLst/>
                <a:cxnLst>
                  <a:cxn ang="0">
                    <a:pos x="325" y="0"/>
                  </a:cxn>
                  <a:cxn ang="0">
                    <a:pos x="295" y="0"/>
                  </a:cxn>
                  <a:cxn ang="0">
                    <a:pos x="207" y="91"/>
                  </a:cxn>
                  <a:cxn ang="0">
                    <a:pos x="207" y="119"/>
                  </a:cxn>
                  <a:cxn ang="0">
                    <a:pos x="148" y="119"/>
                  </a:cxn>
                  <a:cxn ang="0">
                    <a:pos x="118" y="148"/>
                  </a:cxn>
                  <a:cxn ang="0">
                    <a:pos x="57" y="119"/>
                  </a:cxn>
                  <a:cxn ang="0">
                    <a:pos x="30" y="119"/>
                  </a:cxn>
                  <a:cxn ang="0">
                    <a:pos x="30" y="148"/>
                  </a:cxn>
                  <a:cxn ang="0">
                    <a:pos x="0" y="179"/>
                  </a:cxn>
                  <a:cxn ang="0">
                    <a:pos x="30" y="209"/>
                  </a:cxn>
                  <a:cxn ang="0">
                    <a:pos x="30" y="237"/>
                  </a:cxn>
                  <a:cxn ang="0">
                    <a:pos x="57" y="237"/>
                  </a:cxn>
                  <a:cxn ang="0">
                    <a:pos x="88" y="267"/>
                  </a:cxn>
                  <a:cxn ang="0">
                    <a:pos x="88" y="298"/>
                  </a:cxn>
                  <a:cxn ang="0">
                    <a:pos x="118" y="328"/>
                  </a:cxn>
                  <a:cxn ang="0">
                    <a:pos x="88" y="328"/>
                  </a:cxn>
                  <a:cxn ang="0">
                    <a:pos x="88" y="355"/>
                  </a:cxn>
                  <a:cxn ang="0">
                    <a:pos x="118" y="386"/>
                  </a:cxn>
                  <a:cxn ang="0">
                    <a:pos x="88" y="416"/>
                  </a:cxn>
                  <a:cxn ang="0">
                    <a:pos x="88" y="446"/>
                  </a:cxn>
                  <a:cxn ang="0">
                    <a:pos x="118" y="473"/>
                  </a:cxn>
                  <a:cxn ang="0">
                    <a:pos x="118" y="534"/>
                  </a:cxn>
                  <a:cxn ang="0">
                    <a:pos x="88" y="504"/>
                  </a:cxn>
                  <a:cxn ang="0">
                    <a:pos x="88" y="741"/>
                  </a:cxn>
                  <a:cxn ang="0">
                    <a:pos x="57" y="741"/>
                  </a:cxn>
                  <a:cxn ang="0">
                    <a:pos x="88" y="771"/>
                  </a:cxn>
                  <a:cxn ang="0">
                    <a:pos x="118" y="741"/>
                  </a:cxn>
                  <a:cxn ang="0">
                    <a:pos x="148" y="801"/>
                  </a:cxn>
                  <a:cxn ang="0">
                    <a:pos x="177" y="771"/>
                  </a:cxn>
                  <a:cxn ang="0">
                    <a:pos x="207" y="801"/>
                  </a:cxn>
                  <a:cxn ang="0">
                    <a:pos x="237" y="771"/>
                  </a:cxn>
                  <a:cxn ang="0">
                    <a:pos x="266" y="771"/>
                  </a:cxn>
                  <a:cxn ang="0">
                    <a:pos x="266" y="682"/>
                  </a:cxn>
                  <a:cxn ang="0">
                    <a:pos x="325" y="682"/>
                  </a:cxn>
                  <a:cxn ang="0">
                    <a:pos x="355" y="711"/>
                  </a:cxn>
                  <a:cxn ang="0">
                    <a:pos x="385" y="711"/>
                  </a:cxn>
                  <a:cxn ang="0">
                    <a:pos x="414" y="682"/>
                  </a:cxn>
                  <a:cxn ang="0">
                    <a:pos x="414" y="564"/>
                  </a:cxn>
                  <a:cxn ang="0">
                    <a:pos x="444" y="564"/>
                  </a:cxn>
                  <a:cxn ang="0">
                    <a:pos x="444" y="386"/>
                  </a:cxn>
                  <a:cxn ang="0">
                    <a:pos x="414" y="355"/>
                  </a:cxn>
                  <a:cxn ang="0">
                    <a:pos x="414" y="328"/>
                  </a:cxn>
                  <a:cxn ang="0">
                    <a:pos x="473" y="267"/>
                  </a:cxn>
                  <a:cxn ang="0">
                    <a:pos x="473" y="209"/>
                  </a:cxn>
                  <a:cxn ang="0">
                    <a:pos x="444" y="209"/>
                  </a:cxn>
                  <a:cxn ang="0">
                    <a:pos x="444" y="119"/>
                  </a:cxn>
                  <a:cxn ang="0">
                    <a:pos x="385" y="119"/>
                  </a:cxn>
                  <a:cxn ang="0">
                    <a:pos x="414" y="91"/>
                  </a:cxn>
                  <a:cxn ang="0">
                    <a:pos x="325" y="0"/>
                  </a:cxn>
                </a:cxnLst>
                <a:rect l="0" t="0" r="r" b="b"/>
                <a:pathLst>
                  <a:path w="473" h="801">
                    <a:moveTo>
                      <a:pt x="325" y="0"/>
                    </a:moveTo>
                    <a:lnTo>
                      <a:pt x="295" y="0"/>
                    </a:lnTo>
                    <a:lnTo>
                      <a:pt x="207" y="91"/>
                    </a:lnTo>
                    <a:lnTo>
                      <a:pt x="207" y="119"/>
                    </a:lnTo>
                    <a:lnTo>
                      <a:pt x="148" y="119"/>
                    </a:lnTo>
                    <a:lnTo>
                      <a:pt x="118" y="148"/>
                    </a:lnTo>
                    <a:lnTo>
                      <a:pt x="57" y="119"/>
                    </a:lnTo>
                    <a:lnTo>
                      <a:pt x="30" y="119"/>
                    </a:lnTo>
                    <a:lnTo>
                      <a:pt x="30" y="148"/>
                    </a:lnTo>
                    <a:lnTo>
                      <a:pt x="0" y="179"/>
                    </a:lnTo>
                    <a:lnTo>
                      <a:pt x="30" y="209"/>
                    </a:lnTo>
                    <a:lnTo>
                      <a:pt x="30" y="237"/>
                    </a:lnTo>
                    <a:lnTo>
                      <a:pt x="57" y="237"/>
                    </a:lnTo>
                    <a:lnTo>
                      <a:pt x="88" y="267"/>
                    </a:lnTo>
                    <a:lnTo>
                      <a:pt x="88" y="298"/>
                    </a:lnTo>
                    <a:lnTo>
                      <a:pt x="118" y="328"/>
                    </a:lnTo>
                    <a:lnTo>
                      <a:pt x="88" y="328"/>
                    </a:lnTo>
                    <a:lnTo>
                      <a:pt x="88" y="355"/>
                    </a:lnTo>
                    <a:lnTo>
                      <a:pt x="118" y="386"/>
                    </a:lnTo>
                    <a:lnTo>
                      <a:pt x="88" y="416"/>
                    </a:lnTo>
                    <a:lnTo>
                      <a:pt x="88" y="446"/>
                    </a:lnTo>
                    <a:lnTo>
                      <a:pt x="118" y="473"/>
                    </a:lnTo>
                    <a:lnTo>
                      <a:pt x="118" y="534"/>
                    </a:lnTo>
                    <a:lnTo>
                      <a:pt x="88" y="504"/>
                    </a:lnTo>
                    <a:lnTo>
                      <a:pt x="88" y="741"/>
                    </a:lnTo>
                    <a:lnTo>
                      <a:pt x="57" y="741"/>
                    </a:lnTo>
                    <a:lnTo>
                      <a:pt x="88" y="771"/>
                    </a:lnTo>
                    <a:lnTo>
                      <a:pt x="118" y="741"/>
                    </a:lnTo>
                    <a:lnTo>
                      <a:pt x="148" y="801"/>
                    </a:lnTo>
                    <a:lnTo>
                      <a:pt x="177" y="771"/>
                    </a:lnTo>
                    <a:lnTo>
                      <a:pt x="207" y="801"/>
                    </a:lnTo>
                    <a:lnTo>
                      <a:pt x="237" y="771"/>
                    </a:lnTo>
                    <a:lnTo>
                      <a:pt x="266" y="771"/>
                    </a:lnTo>
                    <a:lnTo>
                      <a:pt x="266" y="682"/>
                    </a:lnTo>
                    <a:lnTo>
                      <a:pt x="325" y="682"/>
                    </a:lnTo>
                    <a:lnTo>
                      <a:pt x="355" y="711"/>
                    </a:lnTo>
                    <a:lnTo>
                      <a:pt x="385" y="711"/>
                    </a:lnTo>
                    <a:lnTo>
                      <a:pt x="414" y="682"/>
                    </a:lnTo>
                    <a:lnTo>
                      <a:pt x="414" y="564"/>
                    </a:lnTo>
                    <a:lnTo>
                      <a:pt x="444" y="564"/>
                    </a:lnTo>
                    <a:lnTo>
                      <a:pt x="444" y="386"/>
                    </a:lnTo>
                    <a:lnTo>
                      <a:pt x="414" y="355"/>
                    </a:lnTo>
                    <a:lnTo>
                      <a:pt x="414" y="328"/>
                    </a:lnTo>
                    <a:lnTo>
                      <a:pt x="473" y="267"/>
                    </a:lnTo>
                    <a:lnTo>
                      <a:pt x="473" y="209"/>
                    </a:lnTo>
                    <a:lnTo>
                      <a:pt x="444" y="209"/>
                    </a:lnTo>
                    <a:lnTo>
                      <a:pt x="444" y="119"/>
                    </a:lnTo>
                    <a:lnTo>
                      <a:pt x="385" y="119"/>
                    </a:lnTo>
                    <a:lnTo>
                      <a:pt x="414" y="91"/>
                    </a:lnTo>
                    <a:lnTo>
                      <a:pt x="325" y="0"/>
                    </a:lnTo>
                    <a:close/>
                  </a:path>
                </a:pathLst>
              </a:custGeom>
              <a:solidFill>
                <a:srgbClr val="FFFF7F"/>
              </a:solidFill>
              <a:ln w="9525">
                <a:noFill/>
                <a:round/>
                <a:headEnd/>
                <a:tailEnd/>
              </a:ln>
            </p:spPr>
            <p:txBody>
              <a:bodyPr/>
              <a:lstStyle/>
              <a:p>
                <a:endParaRPr lang="en-GB"/>
              </a:p>
            </p:txBody>
          </p:sp>
          <p:sp>
            <p:nvSpPr>
              <p:cNvPr id="15524" name="Freeform 164"/>
              <p:cNvSpPr>
                <a:spLocks/>
              </p:cNvSpPr>
              <p:nvPr/>
            </p:nvSpPr>
            <p:spPr bwMode="auto">
              <a:xfrm>
                <a:off x="3339" y="3637"/>
                <a:ext cx="7" cy="7"/>
              </a:xfrm>
              <a:custGeom>
                <a:avLst/>
                <a:gdLst/>
                <a:ahLst/>
                <a:cxnLst>
                  <a:cxn ang="0">
                    <a:pos x="29" y="31"/>
                  </a:cxn>
                  <a:cxn ang="0">
                    <a:pos x="29" y="0"/>
                  </a:cxn>
                  <a:cxn ang="0">
                    <a:pos x="0" y="0"/>
                  </a:cxn>
                  <a:cxn ang="0">
                    <a:pos x="29" y="31"/>
                  </a:cxn>
                </a:cxnLst>
                <a:rect l="0" t="0" r="r" b="b"/>
                <a:pathLst>
                  <a:path w="29" h="31">
                    <a:moveTo>
                      <a:pt x="29" y="31"/>
                    </a:moveTo>
                    <a:lnTo>
                      <a:pt x="29" y="0"/>
                    </a:lnTo>
                    <a:lnTo>
                      <a:pt x="0" y="0"/>
                    </a:lnTo>
                    <a:lnTo>
                      <a:pt x="29" y="31"/>
                    </a:lnTo>
                    <a:close/>
                  </a:path>
                </a:pathLst>
              </a:custGeom>
              <a:solidFill>
                <a:srgbClr val="FFFF7F"/>
              </a:solidFill>
              <a:ln w="9525">
                <a:noFill/>
                <a:round/>
                <a:headEnd/>
                <a:tailEnd/>
              </a:ln>
            </p:spPr>
            <p:txBody>
              <a:bodyPr/>
              <a:lstStyle/>
              <a:p>
                <a:endParaRPr lang="en-GB"/>
              </a:p>
            </p:txBody>
          </p:sp>
          <p:sp>
            <p:nvSpPr>
              <p:cNvPr id="15525" name="Freeform 165"/>
              <p:cNvSpPr>
                <a:spLocks/>
              </p:cNvSpPr>
              <p:nvPr/>
            </p:nvSpPr>
            <p:spPr bwMode="auto">
              <a:xfrm>
                <a:off x="2939" y="1661"/>
                <a:ext cx="14" cy="15"/>
              </a:xfrm>
              <a:custGeom>
                <a:avLst/>
                <a:gdLst/>
                <a:ahLst/>
                <a:cxnLst>
                  <a:cxn ang="0">
                    <a:pos x="28" y="0"/>
                  </a:cxn>
                  <a:cxn ang="0">
                    <a:pos x="0" y="27"/>
                  </a:cxn>
                  <a:cxn ang="0">
                    <a:pos x="28" y="27"/>
                  </a:cxn>
                  <a:cxn ang="0">
                    <a:pos x="28" y="57"/>
                  </a:cxn>
                  <a:cxn ang="0">
                    <a:pos x="58" y="27"/>
                  </a:cxn>
                  <a:cxn ang="0">
                    <a:pos x="28" y="0"/>
                  </a:cxn>
                </a:cxnLst>
                <a:rect l="0" t="0" r="r" b="b"/>
                <a:pathLst>
                  <a:path w="58" h="57">
                    <a:moveTo>
                      <a:pt x="28" y="0"/>
                    </a:moveTo>
                    <a:lnTo>
                      <a:pt x="0" y="27"/>
                    </a:lnTo>
                    <a:lnTo>
                      <a:pt x="28" y="27"/>
                    </a:lnTo>
                    <a:lnTo>
                      <a:pt x="28" y="57"/>
                    </a:lnTo>
                    <a:lnTo>
                      <a:pt x="58" y="27"/>
                    </a:lnTo>
                    <a:lnTo>
                      <a:pt x="28" y="0"/>
                    </a:lnTo>
                  </a:path>
                </a:pathLst>
              </a:custGeom>
              <a:noFill/>
              <a:ln w="1588">
                <a:solidFill>
                  <a:srgbClr val="000000"/>
                </a:solidFill>
                <a:prstDash val="solid"/>
                <a:round/>
                <a:headEnd/>
                <a:tailEnd/>
              </a:ln>
            </p:spPr>
            <p:txBody>
              <a:bodyPr/>
              <a:lstStyle/>
              <a:p>
                <a:endParaRPr lang="en-GB"/>
              </a:p>
            </p:txBody>
          </p:sp>
          <p:sp>
            <p:nvSpPr>
              <p:cNvPr id="15526" name="Freeform 166"/>
              <p:cNvSpPr>
                <a:spLocks/>
              </p:cNvSpPr>
              <p:nvPr/>
            </p:nvSpPr>
            <p:spPr bwMode="auto">
              <a:xfrm>
                <a:off x="5547" y="884"/>
                <a:ext cx="14" cy="7"/>
              </a:xfrm>
              <a:custGeom>
                <a:avLst/>
                <a:gdLst/>
                <a:ahLst/>
                <a:cxnLst>
                  <a:cxn ang="0">
                    <a:pos x="0" y="30"/>
                  </a:cxn>
                  <a:cxn ang="0">
                    <a:pos x="58" y="30"/>
                  </a:cxn>
                  <a:cxn ang="0">
                    <a:pos x="0" y="0"/>
                  </a:cxn>
                  <a:cxn ang="0">
                    <a:pos x="0" y="30"/>
                  </a:cxn>
                </a:cxnLst>
                <a:rect l="0" t="0" r="r" b="b"/>
                <a:pathLst>
                  <a:path w="58" h="30">
                    <a:moveTo>
                      <a:pt x="0" y="30"/>
                    </a:moveTo>
                    <a:lnTo>
                      <a:pt x="58" y="30"/>
                    </a:lnTo>
                    <a:lnTo>
                      <a:pt x="0" y="0"/>
                    </a:lnTo>
                    <a:lnTo>
                      <a:pt x="0" y="30"/>
                    </a:lnTo>
                  </a:path>
                </a:pathLst>
              </a:custGeom>
              <a:noFill/>
              <a:ln w="1588">
                <a:solidFill>
                  <a:srgbClr val="000000"/>
                </a:solidFill>
                <a:prstDash val="solid"/>
                <a:round/>
                <a:headEnd/>
                <a:tailEnd/>
              </a:ln>
            </p:spPr>
            <p:txBody>
              <a:bodyPr/>
              <a:lstStyle/>
              <a:p>
                <a:endParaRPr lang="en-GB"/>
              </a:p>
            </p:txBody>
          </p:sp>
          <p:sp>
            <p:nvSpPr>
              <p:cNvPr id="15527" name="Freeform 167"/>
              <p:cNvSpPr>
                <a:spLocks/>
              </p:cNvSpPr>
              <p:nvPr/>
            </p:nvSpPr>
            <p:spPr bwMode="auto">
              <a:xfrm>
                <a:off x="5458" y="1047"/>
                <a:ext cx="318" cy="59"/>
              </a:xfrm>
              <a:custGeom>
                <a:avLst/>
                <a:gdLst/>
                <a:ahLst/>
                <a:cxnLst>
                  <a:cxn ang="0">
                    <a:pos x="28" y="178"/>
                  </a:cxn>
                  <a:cxn ang="0">
                    <a:pos x="0" y="148"/>
                  </a:cxn>
                  <a:cxn ang="0">
                    <a:pos x="28" y="148"/>
                  </a:cxn>
                  <a:cxn ang="0">
                    <a:pos x="58" y="118"/>
                  </a:cxn>
                  <a:cxn ang="0">
                    <a:pos x="118" y="118"/>
                  </a:cxn>
                  <a:cxn ang="0">
                    <a:pos x="147" y="148"/>
                  </a:cxn>
                  <a:cxn ang="0">
                    <a:pos x="207" y="118"/>
                  </a:cxn>
                  <a:cxn ang="0">
                    <a:pos x="325" y="118"/>
                  </a:cxn>
                  <a:cxn ang="0">
                    <a:pos x="295" y="148"/>
                  </a:cxn>
                  <a:cxn ang="0">
                    <a:pos x="325" y="178"/>
                  </a:cxn>
                  <a:cxn ang="0">
                    <a:pos x="356" y="178"/>
                  </a:cxn>
                  <a:cxn ang="0">
                    <a:pos x="384" y="148"/>
                  </a:cxn>
                  <a:cxn ang="0">
                    <a:pos x="414" y="148"/>
                  </a:cxn>
                  <a:cxn ang="0">
                    <a:pos x="384" y="118"/>
                  </a:cxn>
                  <a:cxn ang="0">
                    <a:pos x="356" y="118"/>
                  </a:cxn>
                  <a:cxn ang="0">
                    <a:pos x="325" y="90"/>
                  </a:cxn>
                  <a:cxn ang="0">
                    <a:pos x="356" y="90"/>
                  </a:cxn>
                  <a:cxn ang="0">
                    <a:pos x="384" y="60"/>
                  </a:cxn>
                  <a:cxn ang="0">
                    <a:pos x="414" y="60"/>
                  </a:cxn>
                  <a:cxn ang="0">
                    <a:pos x="445" y="30"/>
                  </a:cxn>
                  <a:cxn ang="0">
                    <a:pos x="502" y="30"/>
                  </a:cxn>
                  <a:cxn ang="0">
                    <a:pos x="532" y="0"/>
                  </a:cxn>
                  <a:cxn ang="0">
                    <a:pos x="563" y="0"/>
                  </a:cxn>
                  <a:cxn ang="0">
                    <a:pos x="593" y="30"/>
                  </a:cxn>
                  <a:cxn ang="0">
                    <a:pos x="652" y="30"/>
                  </a:cxn>
                  <a:cxn ang="0">
                    <a:pos x="652" y="90"/>
                  </a:cxn>
                  <a:cxn ang="0">
                    <a:pos x="681" y="118"/>
                  </a:cxn>
                  <a:cxn ang="0">
                    <a:pos x="681" y="148"/>
                  </a:cxn>
                  <a:cxn ang="0">
                    <a:pos x="652" y="178"/>
                  </a:cxn>
                  <a:cxn ang="0">
                    <a:pos x="621" y="148"/>
                  </a:cxn>
                  <a:cxn ang="0">
                    <a:pos x="593" y="178"/>
                  </a:cxn>
                  <a:cxn ang="0">
                    <a:pos x="563" y="178"/>
                  </a:cxn>
                  <a:cxn ang="0">
                    <a:pos x="563" y="208"/>
                  </a:cxn>
                  <a:cxn ang="0">
                    <a:pos x="739" y="208"/>
                  </a:cxn>
                  <a:cxn ang="0">
                    <a:pos x="770" y="178"/>
                  </a:cxn>
                  <a:cxn ang="0">
                    <a:pos x="770" y="208"/>
                  </a:cxn>
                  <a:cxn ang="0">
                    <a:pos x="800" y="208"/>
                  </a:cxn>
                  <a:cxn ang="0">
                    <a:pos x="828" y="178"/>
                  </a:cxn>
                  <a:cxn ang="0">
                    <a:pos x="888" y="237"/>
                  </a:cxn>
                  <a:cxn ang="0">
                    <a:pos x="918" y="208"/>
                  </a:cxn>
                  <a:cxn ang="0">
                    <a:pos x="918" y="148"/>
                  </a:cxn>
                  <a:cxn ang="0">
                    <a:pos x="977" y="118"/>
                  </a:cxn>
                  <a:cxn ang="0">
                    <a:pos x="1065" y="118"/>
                  </a:cxn>
                  <a:cxn ang="0">
                    <a:pos x="1065" y="90"/>
                  </a:cxn>
                  <a:cxn ang="0">
                    <a:pos x="1274" y="90"/>
                  </a:cxn>
                </a:cxnLst>
                <a:rect l="0" t="0" r="r" b="b"/>
                <a:pathLst>
                  <a:path w="1274" h="237">
                    <a:moveTo>
                      <a:pt x="28" y="178"/>
                    </a:moveTo>
                    <a:lnTo>
                      <a:pt x="0" y="148"/>
                    </a:lnTo>
                    <a:lnTo>
                      <a:pt x="28" y="148"/>
                    </a:lnTo>
                    <a:lnTo>
                      <a:pt x="58" y="118"/>
                    </a:lnTo>
                    <a:lnTo>
                      <a:pt x="118" y="118"/>
                    </a:lnTo>
                    <a:lnTo>
                      <a:pt x="147" y="148"/>
                    </a:lnTo>
                    <a:lnTo>
                      <a:pt x="207" y="118"/>
                    </a:lnTo>
                    <a:lnTo>
                      <a:pt x="325" y="118"/>
                    </a:lnTo>
                    <a:lnTo>
                      <a:pt x="295" y="148"/>
                    </a:lnTo>
                    <a:lnTo>
                      <a:pt x="325" y="178"/>
                    </a:lnTo>
                    <a:lnTo>
                      <a:pt x="356" y="178"/>
                    </a:lnTo>
                    <a:lnTo>
                      <a:pt x="384" y="148"/>
                    </a:lnTo>
                    <a:lnTo>
                      <a:pt x="414" y="148"/>
                    </a:lnTo>
                    <a:lnTo>
                      <a:pt x="384" y="118"/>
                    </a:lnTo>
                    <a:lnTo>
                      <a:pt x="356" y="118"/>
                    </a:lnTo>
                    <a:lnTo>
                      <a:pt x="325" y="90"/>
                    </a:lnTo>
                    <a:lnTo>
                      <a:pt x="356" y="90"/>
                    </a:lnTo>
                    <a:lnTo>
                      <a:pt x="384" y="60"/>
                    </a:lnTo>
                    <a:lnTo>
                      <a:pt x="414" y="60"/>
                    </a:lnTo>
                    <a:lnTo>
                      <a:pt x="445" y="30"/>
                    </a:lnTo>
                    <a:lnTo>
                      <a:pt x="502" y="30"/>
                    </a:lnTo>
                    <a:lnTo>
                      <a:pt x="532" y="0"/>
                    </a:lnTo>
                    <a:lnTo>
                      <a:pt x="563" y="0"/>
                    </a:lnTo>
                    <a:lnTo>
                      <a:pt x="593" y="30"/>
                    </a:lnTo>
                    <a:lnTo>
                      <a:pt x="652" y="30"/>
                    </a:lnTo>
                    <a:lnTo>
                      <a:pt x="652" y="90"/>
                    </a:lnTo>
                    <a:lnTo>
                      <a:pt x="681" y="118"/>
                    </a:lnTo>
                    <a:lnTo>
                      <a:pt x="681" y="148"/>
                    </a:lnTo>
                    <a:lnTo>
                      <a:pt x="652" y="178"/>
                    </a:lnTo>
                    <a:lnTo>
                      <a:pt x="621" y="148"/>
                    </a:lnTo>
                    <a:lnTo>
                      <a:pt x="593" y="178"/>
                    </a:lnTo>
                    <a:lnTo>
                      <a:pt x="563" y="178"/>
                    </a:lnTo>
                    <a:lnTo>
                      <a:pt x="563" y="208"/>
                    </a:lnTo>
                    <a:lnTo>
                      <a:pt x="739" y="208"/>
                    </a:lnTo>
                    <a:lnTo>
                      <a:pt x="770" y="178"/>
                    </a:lnTo>
                    <a:lnTo>
                      <a:pt x="770" y="208"/>
                    </a:lnTo>
                    <a:lnTo>
                      <a:pt x="800" y="208"/>
                    </a:lnTo>
                    <a:lnTo>
                      <a:pt x="828" y="178"/>
                    </a:lnTo>
                    <a:lnTo>
                      <a:pt x="888" y="237"/>
                    </a:lnTo>
                    <a:lnTo>
                      <a:pt x="918" y="208"/>
                    </a:lnTo>
                    <a:lnTo>
                      <a:pt x="918" y="148"/>
                    </a:lnTo>
                    <a:lnTo>
                      <a:pt x="977" y="118"/>
                    </a:lnTo>
                    <a:lnTo>
                      <a:pt x="1065" y="118"/>
                    </a:lnTo>
                    <a:lnTo>
                      <a:pt x="1065" y="90"/>
                    </a:lnTo>
                    <a:lnTo>
                      <a:pt x="1274" y="90"/>
                    </a:lnTo>
                  </a:path>
                </a:pathLst>
              </a:custGeom>
              <a:noFill/>
              <a:ln w="1588">
                <a:solidFill>
                  <a:srgbClr val="000000"/>
                </a:solidFill>
                <a:prstDash val="solid"/>
                <a:round/>
                <a:headEnd/>
                <a:tailEnd/>
              </a:ln>
            </p:spPr>
            <p:txBody>
              <a:bodyPr/>
              <a:lstStyle/>
              <a:p>
                <a:endParaRPr lang="en-GB"/>
              </a:p>
            </p:txBody>
          </p:sp>
          <p:sp>
            <p:nvSpPr>
              <p:cNvPr id="15528" name="Freeform 168"/>
              <p:cNvSpPr>
                <a:spLocks/>
              </p:cNvSpPr>
              <p:nvPr/>
            </p:nvSpPr>
            <p:spPr bwMode="auto">
              <a:xfrm>
                <a:off x="5621" y="2460"/>
                <a:ext cx="148" cy="281"/>
              </a:xfrm>
              <a:custGeom>
                <a:avLst/>
                <a:gdLst/>
                <a:ahLst/>
                <a:cxnLst>
                  <a:cxn ang="0">
                    <a:pos x="592" y="0"/>
                  </a:cxn>
                  <a:cxn ang="0">
                    <a:pos x="562" y="0"/>
                  </a:cxn>
                  <a:cxn ang="0">
                    <a:pos x="503" y="61"/>
                  </a:cxn>
                  <a:cxn ang="0">
                    <a:pos x="443" y="61"/>
                  </a:cxn>
                  <a:cxn ang="0">
                    <a:pos x="443" y="120"/>
                  </a:cxn>
                  <a:cxn ang="0">
                    <a:pos x="473" y="150"/>
                  </a:cxn>
                  <a:cxn ang="0">
                    <a:pos x="503" y="209"/>
                  </a:cxn>
                  <a:cxn ang="0">
                    <a:pos x="532" y="238"/>
                  </a:cxn>
                  <a:cxn ang="0">
                    <a:pos x="532" y="268"/>
                  </a:cxn>
                  <a:cxn ang="0">
                    <a:pos x="503" y="298"/>
                  </a:cxn>
                  <a:cxn ang="0">
                    <a:pos x="473" y="298"/>
                  </a:cxn>
                  <a:cxn ang="0">
                    <a:pos x="443" y="328"/>
                  </a:cxn>
                  <a:cxn ang="0">
                    <a:pos x="413" y="328"/>
                  </a:cxn>
                  <a:cxn ang="0">
                    <a:pos x="385" y="298"/>
                  </a:cxn>
                  <a:cxn ang="0">
                    <a:pos x="355" y="298"/>
                  </a:cxn>
                  <a:cxn ang="0">
                    <a:pos x="325" y="268"/>
                  </a:cxn>
                  <a:cxn ang="0">
                    <a:pos x="325" y="238"/>
                  </a:cxn>
                  <a:cxn ang="0">
                    <a:pos x="294" y="209"/>
                  </a:cxn>
                  <a:cxn ang="0">
                    <a:pos x="266" y="209"/>
                  </a:cxn>
                  <a:cxn ang="0">
                    <a:pos x="176" y="120"/>
                  </a:cxn>
                  <a:cxn ang="0">
                    <a:pos x="148" y="120"/>
                  </a:cxn>
                  <a:cxn ang="0">
                    <a:pos x="87" y="179"/>
                  </a:cxn>
                  <a:cxn ang="0">
                    <a:pos x="87" y="209"/>
                  </a:cxn>
                  <a:cxn ang="0">
                    <a:pos x="118" y="209"/>
                  </a:cxn>
                  <a:cxn ang="0">
                    <a:pos x="118" y="238"/>
                  </a:cxn>
                  <a:cxn ang="0">
                    <a:pos x="57" y="298"/>
                  </a:cxn>
                  <a:cxn ang="0">
                    <a:pos x="29" y="298"/>
                  </a:cxn>
                  <a:cxn ang="0">
                    <a:pos x="29" y="475"/>
                  </a:cxn>
                  <a:cxn ang="0">
                    <a:pos x="118" y="565"/>
                  </a:cxn>
                  <a:cxn ang="0">
                    <a:pos x="87" y="593"/>
                  </a:cxn>
                  <a:cxn ang="0">
                    <a:pos x="57" y="593"/>
                  </a:cxn>
                  <a:cxn ang="0">
                    <a:pos x="57" y="623"/>
                  </a:cxn>
                  <a:cxn ang="0">
                    <a:pos x="29" y="654"/>
                  </a:cxn>
                  <a:cxn ang="0">
                    <a:pos x="29" y="741"/>
                  </a:cxn>
                  <a:cxn ang="0">
                    <a:pos x="0" y="772"/>
                  </a:cxn>
                  <a:cxn ang="0">
                    <a:pos x="29" y="802"/>
                  </a:cxn>
                  <a:cxn ang="0">
                    <a:pos x="87" y="802"/>
                  </a:cxn>
                  <a:cxn ang="0">
                    <a:pos x="118" y="829"/>
                  </a:cxn>
                  <a:cxn ang="0">
                    <a:pos x="176" y="829"/>
                  </a:cxn>
                  <a:cxn ang="0">
                    <a:pos x="176" y="890"/>
                  </a:cxn>
                  <a:cxn ang="0">
                    <a:pos x="207" y="920"/>
                  </a:cxn>
                  <a:cxn ang="0">
                    <a:pos x="176" y="920"/>
                  </a:cxn>
                  <a:cxn ang="0">
                    <a:pos x="207" y="949"/>
                  </a:cxn>
                  <a:cxn ang="0">
                    <a:pos x="207" y="979"/>
                  </a:cxn>
                  <a:cxn ang="0">
                    <a:pos x="266" y="1038"/>
                  </a:cxn>
                  <a:cxn ang="0">
                    <a:pos x="294" y="979"/>
                  </a:cxn>
                  <a:cxn ang="0">
                    <a:pos x="325" y="979"/>
                  </a:cxn>
                  <a:cxn ang="0">
                    <a:pos x="325" y="1008"/>
                  </a:cxn>
                  <a:cxn ang="0">
                    <a:pos x="473" y="1008"/>
                  </a:cxn>
                  <a:cxn ang="0">
                    <a:pos x="532" y="1038"/>
                  </a:cxn>
                  <a:cxn ang="0">
                    <a:pos x="532" y="1067"/>
                  </a:cxn>
                  <a:cxn ang="0">
                    <a:pos x="592" y="1127"/>
                  </a:cxn>
                </a:cxnLst>
                <a:rect l="0" t="0" r="r" b="b"/>
                <a:pathLst>
                  <a:path w="592" h="1127">
                    <a:moveTo>
                      <a:pt x="592" y="0"/>
                    </a:moveTo>
                    <a:lnTo>
                      <a:pt x="562" y="0"/>
                    </a:lnTo>
                    <a:lnTo>
                      <a:pt x="503" y="61"/>
                    </a:lnTo>
                    <a:lnTo>
                      <a:pt x="443" y="61"/>
                    </a:lnTo>
                    <a:lnTo>
                      <a:pt x="443" y="120"/>
                    </a:lnTo>
                    <a:lnTo>
                      <a:pt x="473" y="150"/>
                    </a:lnTo>
                    <a:lnTo>
                      <a:pt x="503" y="209"/>
                    </a:lnTo>
                    <a:lnTo>
                      <a:pt x="532" y="238"/>
                    </a:lnTo>
                    <a:lnTo>
                      <a:pt x="532" y="268"/>
                    </a:lnTo>
                    <a:lnTo>
                      <a:pt x="503" y="298"/>
                    </a:lnTo>
                    <a:lnTo>
                      <a:pt x="473" y="298"/>
                    </a:lnTo>
                    <a:lnTo>
                      <a:pt x="443" y="328"/>
                    </a:lnTo>
                    <a:lnTo>
                      <a:pt x="413" y="328"/>
                    </a:lnTo>
                    <a:lnTo>
                      <a:pt x="385" y="298"/>
                    </a:lnTo>
                    <a:lnTo>
                      <a:pt x="355" y="298"/>
                    </a:lnTo>
                    <a:lnTo>
                      <a:pt x="325" y="268"/>
                    </a:lnTo>
                    <a:lnTo>
                      <a:pt x="325" y="238"/>
                    </a:lnTo>
                    <a:lnTo>
                      <a:pt x="294" y="209"/>
                    </a:lnTo>
                    <a:lnTo>
                      <a:pt x="266" y="209"/>
                    </a:lnTo>
                    <a:lnTo>
                      <a:pt x="176" y="120"/>
                    </a:lnTo>
                    <a:lnTo>
                      <a:pt x="148" y="120"/>
                    </a:lnTo>
                    <a:lnTo>
                      <a:pt x="87" y="179"/>
                    </a:lnTo>
                    <a:lnTo>
                      <a:pt x="87" y="209"/>
                    </a:lnTo>
                    <a:lnTo>
                      <a:pt x="118" y="209"/>
                    </a:lnTo>
                    <a:lnTo>
                      <a:pt x="118" y="238"/>
                    </a:lnTo>
                    <a:lnTo>
                      <a:pt x="57" y="298"/>
                    </a:lnTo>
                    <a:lnTo>
                      <a:pt x="29" y="298"/>
                    </a:lnTo>
                    <a:lnTo>
                      <a:pt x="29" y="475"/>
                    </a:lnTo>
                    <a:lnTo>
                      <a:pt x="118" y="565"/>
                    </a:lnTo>
                    <a:lnTo>
                      <a:pt x="87" y="593"/>
                    </a:lnTo>
                    <a:lnTo>
                      <a:pt x="57" y="593"/>
                    </a:lnTo>
                    <a:lnTo>
                      <a:pt x="57" y="623"/>
                    </a:lnTo>
                    <a:lnTo>
                      <a:pt x="29" y="654"/>
                    </a:lnTo>
                    <a:lnTo>
                      <a:pt x="29" y="741"/>
                    </a:lnTo>
                    <a:lnTo>
                      <a:pt x="0" y="772"/>
                    </a:lnTo>
                    <a:lnTo>
                      <a:pt x="29" y="802"/>
                    </a:lnTo>
                    <a:lnTo>
                      <a:pt x="87" y="802"/>
                    </a:lnTo>
                    <a:lnTo>
                      <a:pt x="118" y="829"/>
                    </a:lnTo>
                    <a:lnTo>
                      <a:pt x="176" y="829"/>
                    </a:lnTo>
                    <a:lnTo>
                      <a:pt x="176" y="890"/>
                    </a:lnTo>
                    <a:lnTo>
                      <a:pt x="207" y="920"/>
                    </a:lnTo>
                    <a:lnTo>
                      <a:pt x="176" y="920"/>
                    </a:lnTo>
                    <a:lnTo>
                      <a:pt x="207" y="949"/>
                    </a:lnTo>
                    <a:lnTo>
                      <a:pt x="207" y="979"/>
                    </a:lnTo>
                    <a:lnTo>
                      <a:pt x="266" y="1038"/>
                    </a:lnTo>
                    <a:lnTo>
                      <a:pt x="294" y="979"/>
                    </a:lnTo>
                    <a:lnTo>
                      <a:pt x="325" y="979"/>
                    </a:lnTo>
                    <a:lnTo>
                      <a:pt x="325" y="1008"/>
                    </a:lnTo>
                    <a:lnTo>
                      <a:pt x="473" y="1008"/>
                    </a:lnTo>
                    <a:lnTo>
                      <a:pt x="532" y="1038"/>
                    </a:lnTo>
                    <a:lnTo>
                      <a:pt x="532" y="1067"/>
                    </a:lnTo>
                    <a:lnTo>
                      <a:pt x="592" y="1127"/>
                    </a:lnTo>
                  </a:path>
                </a:pathLst>
              </a:custGeom>
              <a:noFill/>
              <a:ln w="1588">
                <a:solidFill>
                  <a:srgbClr val="000000"/>
                </a:solidFill>
                <a:prstDash val="solid"/>
                <a:round/>
                <a:headEnd/>
                <a:tailEnd/>
              </a:ln>
            </p:spPr>
            <p:txBody>
              <a:bodyPr/>
              <a:lstStyle/>
              <a:p>
                <a:endParaRPr lang="en-GB"/>
              </a:p>
            </p:txBody>
          </p:sp>
          <p:sp>
            <p:nvSpPr>
              <p:cNvPr id="15529" name="Freeform 169"/>
              <p:cNvSpPr>
                <a:spLocks/>
              </p:cNvSpPr>
              <p:nvPr/>
            </p:nvSpPr>
            <p:spPr bwMode="auto">
              <a:xfrm>
                <a:off x="5465" y="876"/>
                <a:ext cx="44" cy="22"/>
              </a:xfrm>
              <a:custGeom>
                <a:avLst/>
                <a:gdLst/>
                <a:ahLst/>
                <a:cxnLst>
                  <a:cxn ang="0">
                    <a:pos x="0" y="0"/>
                  </a:cxn>
                  <a:cxn ang="0">
                    <a:pos x="119" y="0"/>
                  </a:cxn>
                  <a:cxn ang="0">
                    <a:pos x="149" y="30"/>
                  </a:cxn>
                  <a:cxn ang="0">
                    <a:pos x="179" y="30"/>
                  </a:cxn>
                  <a:cxn ang="0">
                    <a:pos x="179" y="89"/>
                  </a:cxn>
                  <a:cxn ang="0">
                    <a:pos x="149" y="89"/>
                  </a:cxn>
                  <a:cxn ang="0">
                    <a:pos x="90" y="30"/>
                  </a:cxn>
                  <a:cxn ang="0">
                    <a:pos x="0" y="30"/>
                  </a:cxn>
                  <a:cxn ang="0">
                    <a:pos x="0" y="0"/>
                  </a:cxn>
                </a:cxnLst>
                <a:rect l="0" t="0" r="r" b="b"/>
                <a:pathLst>
                  <a:path w="179" h="89">
                    <a:moveTo>
                      <a:pt x="0" y="0"/>
                    </a:moveTo>
                    <a:lnTo>
                      <a:pt x="119" y="0"/>
                    </a:lnTo>
                    <a:lnTo>
                      <a:pt x="149" y="30"/>
                    </a:lnTo>
                    <a:lnTo>
                      <a:pt x="179" y="30"/>
                    </a:lnTo>
                    <a:lnTo>
                      <a:pt x="179" y="89"/>
                    </a:lnTo>
                    <a:lnTo>
                      <a:pt x="149" y="89"/>
                    </a:lnTo>
                    <a:lnTo>
                      <a:pt x="90" y="30"/>
                    </a:lnTo>
                    <a:lnTo>
                      <a:pt x="0" y="30"/>
                    </a:lnTo>
                    <a:lnTo>
                      <a:pt x="0" y="0"/>
                    </a:lnTo>
                  </a:path>
                </a:pathLst>
              </a:custGeom>
              <a:noFill/>
              <a:ln w="1588">
                <a:solidFill>
                  <a:srgbClr val="000000"/>
                </a:solidFill>
                <a:prstDash val="solid"/>
                <a:round/>
                <a:headEnd/>
                <a:tailEnd/>
              </a:ln>
            </p:spPr>
            <p:txBody>
              <a:bodyPr/>
              <a:lstStyle/>
              <a:p>
                <a:endParaRPr lang="en-GB"/>
              </a:p>
            </p:txBody>
          </p:sp>
          <p:sp>
            <p:nvSpPr>
              <p:cNvPr id="15530" name="Freeform 170"/>
              <p:cNvSpPr>
                <a:spLocks/>
              </p:cNvSpPr>
              <p:nvPr/>
            </p:nvSpPr>
            <p:spPr bwMode="auto">
              <a:xfrm>
                <a:off x="4450" y="1017"/>
                <a:ext cx="1015" cy="407"/>
              </a:xfrm>
              <a:custGeom>
                <a:avLst/>
                <a:gdLst/>
                <a:ahLst/>
                <a:cxnLst>
                  <a:cxn ang="0">
                    <a:pos x="355" y="31"/>
                  </a:cxn>
                  <a:cxn ang="0">
                    <a:pos x="860" y="90"/>
                  </a:cxn>
                  <a:cxn ang="0">
                    <a:pos x="1037" y="179"/>
                  </a:cxn>
                  <a:cxn ang="0">
                    <a:pos x="1244" y="267"/>
                  </a:cxn>
                  <a:cxn ang="0">
                    <a:pos x="1481" y="327"/>
                  </a:cxn>
                  <a:cxn ang="0">
                    <a:pos x="1660" y="356"/>
                  </a:cxn>
                  <a:cxn ang="0">
                    <a:pos x="1926" y="504"/>
                  </a:cxn>
                  <a:cxn ang="0">
                    <a:pos x="1986" y="622"/>
                  </a:cxn>
                  <a:cxn ang="0">
                    <a:pos x="1897" y="860"/>
                  </a:cxn>
                  <a:cxn ang="0">
                    <a:pos x="1542" y="947"/>
                  </a:cxn>
                  <a:cxn ang="0">
                    <a:pos x="1216" y="919"/>
                  </a:cxn>
                  <a:cxn ang="0">
                    <a:pos x="712" y="860"/>
                  </a:cxn>
                  <a:cxn ang="0">
                    <a:pos x="562" y="829"/>
                  </a:cxn>
                  <a:cxn ang="0">
                    <a:pos x="444" y="771"/>
                  </a:cxn>
                  <a:cxn ang="0">
                    <a:pos x="325" y="771"/>
                  </a:cxn>
                  <a:cxn ang="0">
                    <a:pos x="148" y="711"/>
                  </a:cxn>
                  <a:cxn ang="0">
                    <a:pos x="89" y="683"/>
                  </a:cxn>
                  <a:cxn ang="0">
                    <a:pos x="177" y="771"/>
                  </a:cxn>
                  <a:cxn ang="0">
                    <a:pos x="414" y="890"/>
                  </a:cxn>
                  <a:cxn ang="0">
                    <a:pos x="593" y="978"/>
                  </a:cxn>
                  <a:cxn ang="0">
                    <a:pos x="682" y="1067"/>
                  </a:cxn>
                  <a:cxn ang="0">
                    <a:pos x="623" y="1215"/>
                  </a:cxn>
                  <a:cxn ang="0">
                    <a:pos x="712" y="1303"/>
                  </a:cxn>
                  <a:cxn ang="0">
                    <a:pos x="770" y="1394"/>
                  </a:cxn>
                  <a:cxn ang="0">
                    <a:pos x="919" y="1481"/>
                  </a:cxn>
                  <a:cxn ang="0">
                    <a:pos x="1067" y="1512"/>
                  </a:cxn>
                  <a:cxn ang="0">
                    <a:pos x="1274" y="1630"/>
                  </a:cxn>
                  <a:cxn ang="0">
                    <a:pos x="1481" y="1512"/>
                  </a:cxn>
                  <a:cxn ang="0">
                    <a:pos x="1362" y="1481"/>
                  </a:cxn>
                  <a:cxn ang="0">
                    <a:pos x="1126" y="1363"/>
                  </a:cxn>
                  <a:cxn ang="0">
                    <a:pos x="1185" y="1215"/>
                  </a:cxn>
                  <a:cxn ang="0">
                    <a:pos x="1392" y="1274"/>
                  </a:cxn>
                  <a:cxn ang="0">
                    <a:pos x="1481" y="1363"/>
                  </a:cxn>
                  <a:cxn ang="0">
                    <a:pos x="1599" y="1363"/>
                  </a:cxn>
                  <a:cxn ang="0">
                    <a:pos x="1897" y="1421"/>
                  </a:cxn>
                  <a:cxn ang="0">
                    <a:pos x="2015" y="1394"/>
                  </a:cxn>
                  <a:cxn ang="0">
                    <a:pos x="1897" y="1215"/>
                  </a:cxn>
                  <a:cxn ang="0">
                    <a:pos x="1897" y="1067"/>
                  </a:cxn>
                  <a:cxn ang="0">
                    <a:pos x="2281" y="829"/>
                  </a:cxn>
                  <a:cxn ang="0">
                    <a:pos x="2609" y="890"/>
                  </a:cxn>
                  <a:cxn ang="0">
                    <a:pos x="2609" y="947"/>
                  </a:cxn>
                  <a:cxn ang="0">
                    <a:pos x="2755" y="978"/>
                  </a:cxn>
                  <a:cxn ang="0">
                    <a:pos x="2755" y="740"/>
                  </a:cxn>
                  <a:cxn ang="0">
                    <a:pos x="2609" y="622"/>
                  </a:cxn>
                  <a:cxn ang="0">
                    <a:pos x="2636" y="415"/>
                  </a:cxn>
                  <a:cxn ang="0">
                    <a:pos x="2579" y="297"/>
                  </a:cxn>
                  <a:cxn ang="0">
                    <a:pos x="2399" y="237"/>
                  </a:cxn>
                  <a:cxn ang="0">
                    <a:pos x="2964" y="267"/>
                  </a:cxn>
                  <a:cxn ang="0">
                    <a:pos x="3082" y="356"/>
                  </a:cxn>
                  <a:cxn ang="0">
                    <a:pos x="2964" y="474"/>
                  </a:cxn>
                  <a:cxn ang="0">
                    <a:pos x="2816" y="534"/>
                  </a:cxn>
                  <a:cxn ang="0">
                    <a:pos x="3023" y="683"/>
                  </a:cxn>
                  <a:cxn ang="0">
                    <a:pos x="3259" y="740"/>
                  </a:cxn>
                  <a:cxn ang="0">
                    <a:pos x="3496" y="653"/>
                  </a:cxn>
                  <a:cxn ang="0">
                    <a:pos x="3466" y="534"/>
                  </a:cxn>
                  <a:cxn ang="0">
                    <a:pos x="3615" y="504"/>
                  </a:cxn>
                  <a:cxn ang="0">
                    <a:pos x="3675" y="474"/>
                  </a:cxn>
                  <a:cxn ang="0">
                    <a:pos x="3822" y="386"/>
                  </a:cxn>
                  <a:cxn ang="0">
                    <a:pos x="3971" y="327"/>
                  </a:cxn>
                </a:cxnLst>
                <a:rect l="0" t="0" r="r" b="b"/>
                <a:pathLst>
                  <a:path w="4059" h="1630">
                    <a:moveTo>
                      <a:pt x="148" y="61"/>
                    </a:moveTo>
                    <a:lnTo>
                      <a:pt x="177" y="31"/>
                    </a:lnTo>
                    <a:lnTo>
                      <a:pt x="177" y="0"/>
                    </a:lnTo>
                    <a:lnTo>
                      <a:pt x="325" y="0"/>
                    </a:lnTo>
                    <a:lnTo>
                      <a:pt x="355" y="31"/>
                    </a:lnTo>
                    <a:lnTo>
                      <a:pt x="651" y="31"/>
                    </a:lnTo>
                    <a:lnTo>
                      <a:pt x="682" y="61"/>
                    </a:lnTo>
                    <a:lnTo>
                      <a:pt x="742" y="61"/>
                    </a:lnTo>
                    <a:lnTo>
                      <a:pt x="770" y="90"/>
                    </a:lnTo>
                    <a:lnTo>
                      <a:pt x="860" y="90"/>
                    </a:lnTo>
                    <a:lnTo>
                      <a:pt x="889" y="119"/>
                    </a:lnTo>
                    <a:lnTo>
                      <a:pt x="919" y="119"/>
                    </a:lnTo>
                    <a:lnTo>
                      <a:pt x="949" y="149"/>
                    </a:lnTo>
                    <a:lnTo>
                      <a:pt x="1007" y="149"/>
                    </a:lnTo>
                    <a:lnTo>
                      <a:pt x="1037" y="179"/>
                    </a:lnTo>
                    <a:lnTo>
                      <a:pt x="1097" y="179"/>
                    </a:lnTo>
                    <a:lnTo>
                      <a:pt x="1126" y="209"/>
                    </a:lnTo>
                    <a:lnTo>
                      <a:pt x="1216" y="237"/>
                    </a:lnTo>
                    <a:lnTo>
                      <a:pt x="1244" y="237"/>
                    </a:lnTo>
                    <a:lnTo>
                      <a:pt x="1244" y="267"/>
                    </a:lnTo>
                    <a:lnTo>
                      <a:pt x="1304" y="267"/>
                    </a:lnTo>
                    <a:lnTo>
                      <a:pt x="1304" y="297"/>
                    </a:lnTo>
                    <a:lnTo>
                      <a:pt x="1392" y="297"/>
                    </a:lnTo>
                    <a:lnTo>
                      <a:pt x="1453" y="327"/>
                    </a:lnTo>
                    <a:lnTo>
                      <a:pt x="1481" y="327"/>
                    </a:lnTo>
                    <a:lnTo>
                      <a:pt x="1542" y="356"/>
                    </a:lnTo>
                    <a:lnTo>
                      <a:pt x="1572" y="386"/>
                    </a:lnTo>
                    <a:lnTo>
                      <a:pt x="1630" y="386"/>
                    </a:lnTo>
                    <a:lnTo>
                      <a:pt x="1599" y="356"/>
                    </a:lnTo>
                    <a:lnTo>
                      <a:pt x="1660" y="356"/>
                    </a:lnTo>
                    <a:lnTo>
                      <a:pt x="1779" y="474"/>
                    </a:lnTo>
                    <a:lnTo>
                      <a:pt x="1806" y="445"/>
                    </a:lnTo>
                    <a:lnTo>
                      <a:pt x="1837" y="474"/>
                    </a:lnTo>
                    <a:lnTo>
                      <a:pt x="1897" y="474"/>
                    </a:lnTo>
                    <a:lnTo>
                      <a:pt x="1926" y="504"/>
                    </a:lnTo>
                    <a:lnTo>
                      <a:pt x="1926" y="534"/>
                    </a:lnTo>
                    <a:lnTo>
                      <a:pt x="1956" y="534"/>
                    </a:lnTo>
                    <a:lnTo>
                      <a:pt x="1956" y="565"/>
                    </a:lnTo>
                    <a:lnTo>
                      <a:pt x="1986" y="592"/>
                    </a:lnTo>
                    <a:lnTo>
                      <a:pt x="1986" y="622"/>
                    </a:lnTo>
                    <a:lnTo>
                      <a:pt x="2044" y="622"/>
                    </a:lnTo>
                    <a:lnTo>
                      <a:pt x="2044" y="740"/>
                    </a:lnTo>
                    <a:lnTo>
                      <a:pt x="2015" y="771"/>
                    </a:lnTo>
                    <a:lnTo>
                      <a:pt x="1956" y="801"/>
                    </a:lnTo>
                    <a:lnTo>
                      <a:pt x="1897" y="860"/>
                    </a:lnTo>
                    <a:lnTo>
                      <a:pt x="1867" y="860"/>
                    </a:lnTo>
                    <a:lnTo>
                      <a:pt x="1806" y="919"/>
                    </a:lnTo>
                    <a:lnTo>
                      <a:pt x="1690" y="919"/>
                    </a:lnTo>
                    <a:lnTo>
                      <a:pt x="1660" y="947"/>
                    </a:lnTo>
                    <a:lnTo>
                      <a:pt x="1542" y="947"/>
                    </a:lnTo>
                    <a:lnTo>
                      <a:pt x="1481" y="978"/>
                    </a:lnTo>
                    <a:lnTo>
                      <a:pt x="1453" y="978"/>
                    </a:lnTo>
                    <a:lnTo>
                      <a:pt x="1392" y="947"/>
                    </a:lnTo>
                    <a:lnTo>
                      <a:pt x="1244" y="947"/>
                    </a:lnTo>
                    <a:lnTo>
                      <a:pt x="1216" y="919"/>
                    </a:lnTo>
                    <a:lnTo>
                      <a:pt x="1126" y="919"/>
                    </a:lnTo>
                    <a:lnTo>
                      <a:pt x="1097" y="890"/>
                    </a:lnTo>
                    <a:lnTo>
                      <a:pt x="860" y="890"/>
                    </a:lnTo>
                    <a:lnTo>
                      <a:pt x="800" y="860"/>
                    </a:lnTo>
                    <a:lnTo>
                      <a:pt x="712" y="860"/>
                    </a:lnTo>
                    <a:lnTo>
                      <a:pt x="682" y="829"/>
                    </a:lnTo>
                    <a:lnTo>
                      <a:pt x="651" y="829"/>
                    </a:lnTo>
                    <a:lnTo>
                      <a:pt x="623" y="801"/>
                    </a:lnTo>
                    <a:lnTo>
                      <a:pt x="593" y="801"/>
                    </a:lnTo>
                    <a:lnTo>
                      <a:pt x="562" y="829"/>
                    </a:lnTo>
                    <a:lnTo>
                      <a:pt x="532" y="829"/>
                    </a:lnTo>
                    <a:lnTo>
                      <a:pt x="532" y="801"/>
                    </a:lnTo>
                    <a:lnTo>
                      <a:pt x="505" y="801"/>
                    </a:lnTo>
                    <a:lnTo>
                      <a:pt x="475" y="771"/>
                    </a:lnTo>
                    <a:lnTo>
                      <a:pt x="444" y="771"/>
                    </a:lnTo>
                    <a:lnTo>
                      <a:pt x="444" y="740"/>
                    </a:lnTo>
                    <a:lnTo>
                      <a:pt x="414" y="771"/>
                    </a:lnTo>
                    <a:lnTo>
                      <a:pt x="386" y="771"/>
                    </a:lnTo>
                    <a:lnTo>
                      <a:pt x="355" y="740"/>
                    </a:lnTo>
                    <a:lnTo>
                      <a:pt x="325" y="771"/>
                    </a:lnTo>
                    <a:lnTo>
                      <a:pt x="268" y="771"/>
                    </a:lnTo>
                    <a:lnTo>
                      <a:pt x="237" y="740"/>
                    </a:lnTo>
                    <a:lnTo>
                      <a:pt x="207" y="740"/>
                    </a:lnTo>
                    <a:lnTo>
                      <a:pt x="177" y="711"/>
                    </a:lnTo>
                    <a:lnTo>
                      <a:pt x="148" y="711"/>
                    </a:lnTo>
                    <a:lnTo>
                      <a:pt x="148" y="683"/>
                    </a:lnTo>
                    <a:lnTo>
                      <a:pt x="177" y="653"/>
                    </a:lnTo>
                    <a:lnTo>
                      <a:pt x="0" y="653"/>
                    </a:lnTo>
                    <a:lnTo>
                      <a:pt x="30" y="683"/>
                    </a:lnTo>
                    <a:lnTo>
                      <a:pt x="89" y="683"/>
                    </a:lnTo>
                    <a:lnTo>
                      <a:pt x="59" y="711"/>
                    </a:lnTo>
                    <a:lnTo>
                      <a:pt x="89" y="711"/>
                    </a:lnTo>
                    <a:lnTo>
                      <a:pt x="119" y="740"/>
                    </a:lnTo>
                    <a:lnTo>
                      <a:pt x="148" y="740"/>
                    </a:lnTo>
                    <a:lnTo>
                      <a:pt x="177" y="771"/>
                    </a:lnTo>
                    <a:lnTo>
                      <a:pt x="237" y="771"/>
                    </a:lnTo>
                    <a:lnTo>
                      <a:pt x="325" y="860"/>
                    </a:lnTo>
                    <a:lnTo>
                      <a:pt x="355" y="829"/>
                    </a:lnTo>
                    <a:lnTo>
                      <a:pt x="355" y="890"/>
                    </a:lnTo>
                    <a:lnTo>
                      <a:pt x="414" y="890"/>
                    </a:lnTo>
                    <a:lnTo>
                      <a:pt x="444" y="919"/>
                    </a:lnTo>
                    <a:lnTo>
                      <a:pt x="505" y="919"/>
                    </a:lnTo>
                    <a:lnTo>
                      <a:pt x="532" y="947"/>
                    </a:lnTo>
                    <a:lnTo>
                      <a:pt x="562" y="947"/>
                    </a:lnTo>
                    <a:lnTo>
                      <a:pt x="593" y="978"/>
                    </a:lnTo>
                    <a:lnTo>
                      <a:pt x="623" y="978"/>
                    </a:lnTo>
                    <a:lnTo>
                      <a:pt x="623" y="1008"/>
                    </a:lnTo>
                    <a:lnTo>
                      <a:pt x="651" y="1008"/>
                    </a:lnTo>
                    <a:lnTo>
                      <a:pt x="682" y="1038"/>
                    </a:lnTo>
                    <a:lnTo>
                      <a:pt x="682" y="1067"/>
                    </a:lnTo>
                    <a:lnTo>
                      <a:pt x="651" y="1067"/>
                    </a:lnTo>
                    <a:lnTo>
                      <a:pt x="651" y="1126"/>
                    </a:lnTo>
                    <a:lnTo>
                      <a:pt x="623" y="1156"/>
                    </a:lnTo>
                    <a:lnTo>
                      <a:pt x="593" y="1156"/>
                    </a:lnTo>
                    <a:lnTo>
                      <a:pt x="623" y="1215"/>
                    </a:lnTo>
                    <a:lnTo>
                      <a:pt x="651" y="1215"/>
                    </a:lnTo>
                    <a:lnTo>
                      <a:pt x="651" y="1245"/>
                    </a:lnTo>
                    <a:lnTo>
                      <a:pt x="682" y="1245"/>
                    </a:lnTo>
                    <a:lnTo>
                      <a:pt x="682" y="1274"/>
                    </a:lnTo>
                    <a:lnTo>
                      <a:pt x="712" y="1303"/>
                    </a:lnTo>
                    <a:lnTo>
                      <a:pt x="742" y="1303"/>
                    </a:lnTo>
                    <a:lnTo>
                      <a:pt x="742" y="1333"/>
                    </a:lnTo>
                    <a:lnTo>
                      <a:pt x="770" y="1363"/>
                    </a:lnTo>
                    <a:lnTo>
                      <a:pt x="742" y="1363"/>
                    </a:lnTo>
                    <a:lnTo>
                      <a:pt x="770" y="1394"/>
                    </a:lnTo>
                    <a:lnTo>
                      <a:pt x="742" y="1421"/>
                    </a:lnTo>
                    <a:lnTo>
                      <a:pt x="800" y="1451"/>
                    </a:lnTo>
                    <a:lnTo>
                      <a:pt x="830" y="1451"/>
                    </a:lnTo>
                    <a:lnTo>
                      <a:pt x="830" y="1481"/>
                    </a:lnTo>
                    <a:lnTo>
                      <a:pt x="919" y="1481"/>
                    </a:lnTo>
                    <a:lnTo>
                      <a:pt x="949" y="1451"/>
                    </a:lnTo>
                    <a:lnTo>
                      <a:pt x="978" y="1481"/>
                    </a:lnTo>
                    <a:lnTo>
                      <a:pt x="1007" y="1481"/>
                    </a:lnTo>
                    <a:lnTo>
                      <a:pt x="1037" y="1512"/>
                    </a:lnTo>
                    <a:lnTo>
                      <a:pt x="1067" y="1512"/>
                    </a:lnTo>
                    <a:lnTo>
                      <a:pt x="1097" y="1540"/>
                    </a:lnTo>
                    <a:lnTo>
                      <a:pt x="1097" y="1570"/>
                    </a:lnTo>
                    <a:lnTo>
                      <a:pt x="1126" y="1600"/>
                    </a:lnTo>
                    <a:lnTo>
                      <a:pt x="1216" y="1600"/>
                    </a:lnTo>
                    <a:lnTo>
                      <a:pt x="1274" y="1630"/>
                    </a:lnTo>
                    <a:lnTo>
                      <a:pt x="1392" y="1630"/>
                    </a:lnTo>
                    <a:lnTo>
                      <a:pt x="1423" y="1600"/>
                    </a:lnTo>
                    <a:lnTo>
                      <a:pt x="1511" y="1600"/>
                    </a:lnTo>
                    <a:lnTo>
                      <a:pt x="1511" y="1540"/>
                    </a:lnTo>
                    <a:lnTo>
                      <a:pt x="1481" y="1512"/>
                    </a:lnTo>
                    <a:lnTo>
                      <a:pt x="1481" y="1481"/>
                    </a:lnTo>
                    <a:lnTo>
                      <a:pt x="1453" y="1481"/>
                    </a:lnTo>
                    <a:lnTo>
                      <a:pt x="1423" y="1451"/>
                    </a:lnTo>
                    <a:lnTo>
                      <a:pt x="1392" y="1451"/>
                    </a:lnTo>
                    <a:lnTo>
                      <a:pt x="1362" y="1481"/>
                    </a:lnTo>
                    <a:lnTo>
                      <a:pt x="1304" y="1481"/>
                    </a:lnTo>
                    <a:lnTo>
                      <a:pt x="1274" y="1451"/>
                    </a:lnTo>
                    <a:lnTo>
                      <a:pt x="1244" y="1451"/>
                    </a:lnTo>
                    <a:lnTo>
                      <a:pt x="1156" y="1363"/>
                    </a:lnTo>
                    <a:lnTo>
                      <a:pt x="1126" y="1363"/>
                    </a:lnTo>
                    <a:lnTo>
                      <a:pt x="1097" y="1333"/>
                    </a:lnTo>
                    <a:lnTo>
                      <a:pt x="1097" y="1303"/>
                    </a:lnTo>
                    <a:lnTo>
                      <a:pt x="1156" y="1303"/>
                    </a:lnTo>
                    <a:lnTo>
                      <a:pt x="1185" y="1274"/>
                    </a:lnTo>
                    <a:lnTo>
                      <a:pt x="1185" y="1215"/>
                    </a:lnTo>
                    <a:lnTo>
                      <a:pt x="1216" y="1215"/>
                    </a:lnTo>
                    <a:lnTo>
                      <a:pt x="1244" y="1245"/>
                    </a:lnTo>
                    <a:lnTo>
                      <a:pt x="1335" y="1245"/>
                    </a:lnTo>
                    <a:lnTo>
                      <a:pt x="1362" y="1274"/>
                    </a:lnTo>
                    <a:lnTo>
                      <a:pt x="1392" y="1274"/>
                    </a:lnTo>
                    <a:lnTo>
                      <a:pt x="1423" y="1303"/>
                    </a:lnTo>
                    <a:lnTo>
                      <a:pt x="1453" y="1303"/>
                    </a:lnTo>
                    <a:lnTo>
                      <a:pt x="1481" y="1333"/>
                    </a:lnTo>
                    <a:lnTo>
                      <a:pt x="1511" y="1333"/>
                    </a:lnTo>
                    <a:lnTo>
                      <a:pt x="1481" y="1363"/>
                    </a:lnTo>
                    <a:lnTo>
                      <a:pt x="1481" y="1394"/>
                    </a:lnTo>
                    <a:lnTo>
                      <a:pt x="1511" y="1363"/>
                    </a:lnTo>
                    <a:lnTo>
                      <a:pt x="1542" y="1363"/>
                    </a:lnTo>
                    <a:lnTo>
                      <a:pt x="1572" y="1333"/>
                    </a:lnTo>
                    <a:lnTo>
                      <a:pt x="1599" y="1363"/>
                    </a:lnTo>
                    <a:lnTo>
                      <a:pt x="1690" y="1363"/>
                    </a:lnTo>
                    <a:lnTo>
                      <a:pt x="1718" y="1394"/>
                    </a:lnTo>
                    <a:lnTo>
                      <a:pt x="1806" y="1394"/>
                    </a:lnTo>
                    <a:lnTo>
                      <a:pt x="1837" y="1421"/>
                    </a:lnTo>
                    <a:lnTo>
                      <a:pt x="1897" y="1421"/>
                    </a:lnTo>
                    <a:lnTo>
                      <a:pt x="1926" y="1394"/>
                    </a:lnTo>
                    <a:lnTo>
                      <a:pt x="1926" y="1363"/>
                    </a:lnTo>
                    <a:lnTo>
                      <a:pt x="1986" y="1421"/>
                    </a:lnTo>
                    <a:lnTo>
                      <a:pt x="2044" y="1421"/>
                    </a:lnTo>
                    <a:lnTo>
                      <a:pt x="2015" y="1394"/>
                    </a:lnTo>
                    <a:lnTo>
                      <a:pt x="2015" y="1333"/>
                    </a:lnTo>
                    <a:lnTo>
                      <a:pt x="1956" y="1274"/>
                    </a:lnTo>
                    <a:lnTo>
                      <a:pt x="1926" y="1274"/>
                    </a:lnTo>
                    <a:lnTo>
                      <a:pt x="1897" y="1245"/>
                    </a:lnTo>
                    <a:lnTo>
                      <a:pt x="1897" y="1215"/>
                    </a:lnTo>
                    <a:lnTo>
                      <a:pt x="1867" y="1215"/>
                    </a:lnTo>
                    <a:lnTo>
                      <a:pt x="1806" y="1156"/>
                    </a:lnTo>
                    <a:lnTo>
                      <a:pt x="1806" y="1126"/>
                    </a:lnTo>
                    <a:lnTo>
                      <a:pt x="1867" y="1067"/>
                    </a:lnTo>
                    <a:lnTo>
                      <a:pt x="1897" y="1067"/>
                    </a:lnTo>
                    <a:lnTo>
                      <a:pt x="1986" y="978"/>
                    </a:lnTo>
                    <a:lnTo>
                      <a:pt x="2104" y="978"/>
                    </a:lnTo>
                    <a:lnTo>
                      <a:pt x="2134" y="947"/>
                    </a:lnTo>
                    <a:lnTo>
                      <a:pt x="2163" y="947"/>
                    </a:lnTo>
                    <a:lnTo>
                      <a:pt x="2281" y="829"/>
                    </a:lnTo>
                    <a:lnTo>
                      <a:pt x="2341" y="829"/>
                    </a:lnTo>
                    <a:lnTo>
                      <a:pt x="2372" y="860"/>
                    </a:lnTo>
                    <a:lnTo>
                      <a:pt x="2518" y="860"/>
                    </a:lnTo>
                    <a:lnTo>
                      <a:pt x="2548" y="890"/>
                    </a:lnTo>
                    <a:lnTo>
                      <a:pt x="2609" y="890"/>
                    </a:lnTo>
                    <a:lnTo>
                      <a:pt x="2636" y="919"/>
                    </a:lnTo>
                    <a:lnTo>
                      <a:pt x="2609" y="919"/>
                    </a:lnTo>
                    <a:lnTo>
                      <a:pt x="2579" y="947"/>
                    </a:lnTo>
                    <a:lnTo>
                      <a:pt x="2609" y="978"/>
                    </a:lnTo>
                    <a:lnTo>
                      <a:pt x="2609" y="947"/>
                    </a:lnTo>
                    <a:lnTo>
                      <a:pt x="2636" y="947"/>
                    </a:lnTo>
                    <a:lnTo>
                      <a:pt x="2666" y="919"/>
                    </a:lnTo>
                    <a:lnTo>
                      <a:pt x="2697" y="947"/>
                    </a:lnTo>
                    <a:lnTo>
                      <a:pt x="2727" y="947"/>
                    </a:lnTo>
                    <a:lnTo>
                      <a:pt x="2755" y="978"/>
                    </a:lnTo>
                    <a:lnTo>
                      <a:pt x="2727" y="919"/>
                    </a:lnTo>
                    <a:lnTo>
                      <a:pt x="2727" y="860"/>
                    </a:lnTo>
                    <a:lnTo>
                      <a:pt x="2786" y="801"/>
                    </a:lnTo>
                    <a:lnTo>
                      <a:pt x="2816" y="801"/>
                    </a:lnTo>
                    <a:lnTo>
                      <a:pt x="2755" y="740"/>
                    </a:lnTo>
                    <a:lnTo>
                      <a:pt x="2786" y="711"/>
                    </a:lnTo>
                    <a:lnTo>
                      <a:pt x="2755" y="683"/>
                    </a:lnTo>
                    <a:lnTo>
                      <a:pt x="2727" y="683"/>
                    </a:lnTo>
                    <a:lnTo>
                      <a:pt x="2666" y="622"/>
                    </a:lnTo>
                    <a:lnTo>
                      <a:pt x="2609" y="622"/>
                    </a:lnTo>
                    <a:lnTo>
                      <a:pt x="2579" y="592"/>
                    </a:lnTo>
                    <a:lnTo>
                      <a:pt x="2579" y="504"/>
                    </a:lnTo>
                    <a:lnTo>
                      <a:pt x="2609" y="504"/>
                    </a:lnTo>
                    <a:lnTo>
                      <a:pt x="2609" y="415"/>
                    </a:lnTo>
                    <a:lnTo>
                      <a:pt x="2636" y="415"/>
                    </a:lnTo>
                    <a:lnTo>
                      <a:pt x="2609" y="386"/>
                    </a:lnTo>
                    <a:lnTo>
                      <a:pt x="2636" y="386"/>
                    </a:lnTo>
                    <a:lnTo>
                      <a:pt x="2609" y="356"/>
                    </a:lnTo>
                    <a:lnTo>
                      <a:pt x="2609" y="327"/>
                    </a:lnTo>
                    <a:lnTo>
                      <a:pt x="2579" y="297"/>
                    </a:lnTo>
                    <a:lnTo>
                      <a:pt x="2548" y="297"/>
                    </a:lnTo>
                    <a:lnTo>
                      <a:pt x="2518" y="267"/>
                    </a:lnTo>
                    <a:lnTo>
                      <a:pt x="2459" y="267"/>
                    </a:lnTo>
                    <a:lnTo>
                      <a:pt x="2429" y="237"/>
                    </a:lnTo>
                    <a:lnTo>
                      <a:pt x="2399" y="237"/>
                    </a:lnTo>
                    <a:lnTo>
                      <a:pt x="2372" y="209"/>
                    </a:lnTo>
                    <a:lnTo>
                      <a:pt x="2459" y="209"/>
                    </a:lnTo>
                    <a:lnTo>
                      <a:pt x="2490" y="237"/>
                    </a:lnTo>
                    <a:lnTo>
                      <a:pt x="2934" y="237"/>
                    </a:lnTo>
                    <a:lnTo>
                      <a:pt x="2964" y="267"/>
                    </a:lnTo>
                    <a:lnTo>
                      <a:pt x="2964" y="297"/>
                    </a:lnTo>
                    <a:lnTo>
                      <a:pt x="2993" y="297"/>
                    </a:lnTo>
                    <a:lnTo>
                      <a:pt x="3023" y="327"/>
                    </a:lnTo>
                    <a:lnTo>
                      <a:pt x="3052" y="327"/>
                    </a:lnTo>
                    <a:lnTo>
                      <a:pt x="3082" y="356"/>
                    </a:lnTo>
                    <a:lnTo>
                      <a:pt x="3111" y="356"/>
                    </a:lnTo>
                    <a:lnTo>
                      <a:pt x="3171" y="415"/>
                    </a:lnTo>
                    <a:lnTo>
                      <a:pt x="3171" y="445"/>
                    </a:lnTo>
                    <a:lnTo>
                      <a:pt x="2993" y="445"/>
                    </a:lnTo>
                    <a:lnTo>
                      <a:pt x="2964" y="474"/>
                    </a:lnTo>
                    <a:lnTo>
                      <a:pt x="2873" y="474"/>
                    </a:lnTo>
                    <a:lnTo>
                      <a:pt x="2904" y="504"/>
                    </a:lnTo>
                    <a:lnTo>
                      <a:pt x="2873" y="504"/>
                    </a:lnTo>
                    <a:lnTo>
                      <a:pt x="2845" y="534"/>
                    </a:lnTo>
                    <a:lnTo>
                      <a:pt x="2816" y="534"/>
                    </a:lnTo>
                    <a:lnTo>
                      <a:pt x="2816" y="565"/>
                    </a:lnTo>
                    <a:lnTo>
                      <a:pt x="2845" y="592"/>
                    </a:lnTo>
                    <a:lnTo>
                      <a:pt x="2904" y="622"/>
                    </a:lnTo>
                    <a:lnTo>
                      <a:pt x="2964" y="622"/>
                    </a:lnTo>
                    <a:lnTo>
                      <a:pt x="3023" y="683"/>
                    </a:lnTo>
                    <a:lnTo>
                      <a:pt x="3082" y="711"/>
                    </a:lnTo>
                    <a:lnTo>
                      <a:pt x="3111" y="740"/>
                    </a:lnTo>
                    <a:lnTo>
                      <a:pt x="3229" y="740"/>
                    </a:lnTo>
                    <a:lnTo>
                      <a:pt x="3229" y="771"/>
                    </a:lnTo>
                    <a:lnTo>
                      <a:pt x="3259" y="740"/>
                    </a:lnTo>
                    <a:lnTo>
                      <a:pt x="3348" y="740"/>
                    </a:lnTo>
                    <a:lnTo>
                      <a:pt x="3378" y="711"/>
                    </a:lnTo>
                    <a:lnTo>
                      <a:pt x="3466" y="711"/>
                    </a:lnTo>
                    <a:lnTo>
                      <a:pt x="3496" y="683"/>
                    </a:lnTo>
                    <a:lnTo>
                      <a:pt x="3496" y="653"/>
                    </a:lnTo>
                    <a:lnTo>
                      <a:pt x="3466" y="622"/>
                    </a:lnTo>
                    <a:lnTo>
                      <a:pt x="3466" y="592"/>
                    </a:lnTo>
                    <a:lnTo>
                      <a:pt x="3496" y="565"/>
                    </a:lnTo>
                    <a:lnTo>
                      <a:pt x="3496" y="534"/>
                    </a:lnTo>
                    <a:lnTo>
                      <a:pt x="3466" y="534"/>
                    </a:lnTo>
                    <a:lnTo>
                      <a:pt x="3439" y="504"/>
                    </a:lnTo>
                    <a:lnTo>
                      <a:pt x="3527" y="504"/>
                    </a:lnTo>
                    <a:lnTo>
                      <a:pt x="3557" y="474"/>
                    </a:lnTo>
                    <a:lnTo>
                      <a:pt x="3585" y="504"/>
                    </a:lnTo>
                    <a:lnTo>
                      <a:pt x="3615" y="504"/>
                    </a:lnTo>
                    <a:lnTo>
                      <a:pt x="3646" y="474"/>
                    </a:lnTo>
                    <a:lnTo>
                      <a:pt x="3703" y="504"/>
                    </a:lnTo>
                    <a:lnTo>
                      <a:pt x="3734" y="504"/>
                    </a:lnTo>
                    <a:lnTo>
                      <a:pt x="3703" y="474"/>
                    </a:lnTo>
                    <a:lnTo>
                      <a:pt x="3675" y="474"/>
                    </a:lnTo>
                    <a:lnTo>
                      <a:pt x="3646" y="445"/>
                    </a:lnTo>
                    <a:lnTo>
                      <a:pt x="3703" y="445"/>
                    </a:lnTo>
                    <a:lnTo>
                      <a:pt x="3734" y="415"/>
                    </a:lnTo>
                    <a:lnTo>
                      <a:pt x="3794" y="415"/>
                    </a:lnTo>
                    <a:lnTo>
                      <a:pt x="3822" y="386"/>
                    </a:lnTo>
                    <a:lnTo>
                      <a:pt x="3853" y="386"/>
                    </a:lnTo>
                    <a:lnTo>
                      <a:pt x="3882" y="356"/>
                    </a:lnTo>
                    <a:lnTo>
                      <a:pt x="3882" y="386"/>
                    </a:lnTo>
                    <a:lnTo>
                      <a:pt x="3941" y="327"/>
                    </a:lnTo>
                    <a:lnTo>
                      <a:pt x="3971" y="327"/>
                    </a:lnTo>
                    <a:lnTo>
                      <a:pt x="4001" y="297"/>
                    </a:lnTo>
                    <a:lnTo>
                      <a:pt x="4059" y="297"/>
                    </a:lnTo>
                  </a:path>
                </a:pathLst>
              </a:custGeom>
              <a:noFill/>
              <a:ln w="1588">
                <a:solidFill>
                  <a:srgbClr val="000000"/>
                </a:solidFill>
                <a:prstDash val="solid"/>
                <a:round/>
                <a:headEnd/>
                <a:tailEnd/>
              </a:ln>
            </p:spPr>
            <p:txBody>
              <a:bodyPr/>
              <a:lstStyle/>
              <a:p>
                <a:endParaRPr lang="en-GB"/>
              </a:p>
            </p:txBody>
          </p:sp>
          <p:sp>
            <p:nvSpPr>
              <p:cNvPr id="15531" name="Freeform 171"/>
              <p:cNvSpPr>
                <a:spLocks/>
              </p:cNvSpPr>
              <p:nvPr/>
            </p:nvSpPr>
            <p:spPr bwMode="auto">
              <a:xfrm>
                <a:off x="5302" y="1010"/>
                <a:ext cx="111" cy="51"/>
              </a:xfrm>
              <a:custGeom>
                <a:avLst/>
                <a:gdLst/>
                <a:ahLst/>
                <a:cxnLst>
                  <a:cxn ang="0">
                    <a:pos x="0" y="177"/>
                  </a:cxn>
                  <a:cxn ang="0">
                    <a:pos x="0" y="59"/>
                  </a:cxn>
                  <a:cxn ang="0">
                    <a:pos x="58" y="0"/>
                  </a:cxn>
                  <a:cxn ang="0">
                    <a:pos x="238" y="0"/>
                  </a:cxn>
                  <a:cxn ang="0">
                    <a:pos x="267" y="28"/>
                  </a:cxn>
                  <a:cxn ang="0">
                    <a:pos x="356" y="28"/>
                  </a:cxn>
                  <a:cxn ang="0">
                    <a:pos x="386" y="59"/>
                  </a:cxn>
                  <a:cxn ang="0">
                    <a:pos x="414" y="59"/>
                  </a:cxn>
                  <a:cxn ang="0">
                    <a:pos x="445" y="89"/>
                  </a:cxn>
                  <a:cxn ang="0">
                    <a:pos x="445" y="118"/>
                  </a:cxn>
                  <a:cxn ang="0">
                    <a:pos x="414" y="89"/>
                  </a:cxn>
                  <a:cxn ang="0">
                    <a:pos x="386" y="89"/>
                  </a:cxn>
                  <a:cxn ang="0">
                    <a:pos x="386" y="118"/>
                  </a:cxn>
                  <a:cxn ang="0">
                    <a:pos x="326" y="177"/>
                  </a:cxn>
                  <a:cxn ang="0">
                    <a:pos x="267" y="177"/>
                  </a:cxn>
                  <a:cxn ang="0">
                    <a:pos x="238" y="207"/>
                  </a:cxn>
                  <a:cxn ang="0">
                    <a:pos x="88" y="207"/>
                  </a:cxn>
                  <a:cxn ang="0">
                    <a:pos x="58" y="177"/>
                  </a:cxn>
                  <a:cxn ang="0">
                    <a:pos x="0" y="177"/>
                  </a:cxn>
                </a:cxnLst>
                <a:rect l="0" t="0" r="r" b="b"/>
                <a:pathLst>
                  <a:path w="445" h="207">
                    <a:moveTo>
                      <a:pt x="0" y="177"/>
                    </a:moveTo>
                    <a:lnTo>
                      <a:pt x="0" y="59"/>
                    </a:lnTo>
                    <a:lnTo>
                      <a:pt x="58" y="0"/>
                    </a:lnTo>
                    <a:lnTo>
                      <a:pt x="238" y="0"/>
                    </a:lnTo>
                    <a:lnTo>
                      <a:pt x="267" y="28"/>
                    </a:lnTo>
                    <a:lnTo>
                      <a:pt x="356" y="28"/>
                    </a:lnTo>
                    <a:lnTo>
                      <a:pt x="386" y="59"/>
                    </a:lnTo>
                    <a:lnTo>
                      <a:pt x="414" y="59"/>
                    </a:lnTo>
                    <a:lnTo>
                      <a:pt x="445" y="89"/>
                    </a:lnTo>
                    <a:lnTo>
                      <a:pt x="445" y="118"/>
                    </a:lnTo>
                    <a:lnTo>
                      <a:pt x="414" y="89"/>
                    </a:lnTo>
                    <a:lnTo>
                      <a:pt x="386" y="89"/>
                    </a:lnTo>
                    <a:lnTo>
                      <a:pt x="386" y="118"/>
                    </a:lnTo>
                    <a:lnTo>
                      <a:pt x="326" y="177"/>
                    </a:lnTo>
                    <a:lnTo>
                      <a:pt x="267" y="177"/>
                    </a:lnTo>
                    <a:lnTo>
                      <a:pt x="238" y="207"/>
                    </a:lnTo>
                    <a:lnTo>
                      <a:pt x="88" y="207"/>
                    </a:lnTo>
                    <a:lnTo>
                      <a:pt x="58" y="177"/>
                    </a:lnTo>
                    <a:lnTo>
                      <a:pt x="0" y="177"/>
                    </a:lnTo>
                  </a:path>
                </a:pathLst>
              </a:custGeom>
              <a:noFill/>
              <a:ln w="1588">
                <a:solidFill>
                  <a:srgbClr val="000000"/>
                </a:solidFill>
                <a:prstDash val="solid"/>
                <a:round/>
                <a:headEnd/>
                <a:tailEnd/>
              </a:ln>
            </p:spPr>
            <p:txBody>
              <a:bodyPr/>
              <a:lstStyle/>
              <a:p>
                <a:endParaRPr lang="en-GB"/>
              </a:p>
            </p:txBody>
          </p:sp>
          <p:sp>
            <p:nvSpPr>
              <p:cNvPr id="15532" name="Freeform 172"/>
              <p:cNvSpPr>
                <a:spLocks/>
              </p:cNvSpPr>
              <p:nvPr/>
            </p:nvSpPr>
            <p:spPr bwMode="auto">
              <a:xfrm>
                <a:off x="5465" y="1084"/>
                <a:ext cx="22" cy="7"/>
              </a:xfrm>
              <a:custGeom>
                <a:avLst/>
                <a:gdLst/>
                <a:ahLst/>
                <a:cxnLst>
                  <a:cxn ang="0">
                    <a:pos x="0" y="30"/>
                  </a:cxn>
                  <a:cxn ang="0">
                    <a:pos x="60" y="30"/>
                  </a:cxn>
                  <a:cxn ang="0">
                    <a:pos x="90" y="0"/>
                  </a:cxn>
                  <a:cxn ang="0">
                    <a:pos x="30" y="0"/>
                  </a:cxn>
                  <a:cxn ang="0">
                    <a:pos x="0" y="30"/>
                  </a:cxn>
                </a:cxnLst>
                <a:rect l="0" t="0" r="r" b="b"/>
                <a:pathLst>
                  <a:path w="90" h="30">
                    <a:moveTo>
                      <a:pt x="0" y="30"/>
                    </a:moveTo>
                    <a:lnTo>
                      <a:pt x="60" y="30"/>
                    </a:lnTo>
                    <a:lnTo>
                      <a:pt x="90" y="0"/>
                    </a:lnTo>
                    <a:lnTo>
                      <a:pt x="30" y="0"/>
                    </a:lnTo>
                    <a:lnTo>
                      <a:pt x="0" y="30"/>
                    </a:lnTo>
                  </a:path>
                </a:pathLst>
              </a:custGeom>
              <a:noFill/>
              <a:ln w="1588">
                <a:solidFill>
                  <a:srgbClr val="000000"/>
                </a:solidFill>
                <a:prstDash val="solid"/>
                <a:round/>
                <a:headEnd/>
                <a:tailEnd/>
              </a:ln>
            </p:spPr>
            <p:txBody>
              <a:bodyPr/>
              <a:lstStyle/>
              <a:p>
                <a:endParaRPr lang="en-GB"/>
              </a:p>
            </p:txBody>
          </p:sp>
          <p:sp>
            <p:nvSpPr>
              <p:cNvPr id="15533" name="Freeform 173"/>
              <p:cNvSpPr>
                <a:spLocks/>
              </p:cNvSpPr>
              <p:nvPr/>
            </p:nvSpPr>
            <p:spPr bwMode="auto">
              <a:xfrm>
                <a:off x="4302" y="973"/>
                <a:ext cx="185" cy="59"/>
              </a:xfrm>
              <a:custGeom>
                <a:avLst/>
                <a:gdLst/>
                <a:ahLst/>
                <a:cxnLst>
                  <a:cxn ang="0">
                    <a:pos x="0" y="88"/>
                  </a:cxn>
                  <a:cxn ang="0">
                    <a:pos x="31" y="88"/>
                  </a:cxn>
                  <a:cxn ang="0">
                    <a:pos x="59" y="118"/>
                  </a:cxn>
                  <a:cxn ang="0">
                    <a:pos x="177" y="118"/>
                  </a:cxn>
                  <a:cxn ang="0">
                    <a:pos x="177" y="88"/>
                  </a:cxn>
                  <a:cxn ang="0">
                    <a:pos x="149" y="58"/>
                  </a:cxn>
                  <a:cxn ang="0">
                    <a:pos x="238" y="58"/>
                  </a:cxn>
                  <a:cxn ang="0">
                    <a:pos x="268" y="88"/>
                  </a:cxn>
                  <a:cxn ang="0">
                    <a:pos x="295" y="88"/>
                  </a:cxn>
                  <a:cxn ang="0">
                    <a:pos x="326" y="58"/>
                  </a:cxn>
                  <a:cxn ang="0">
                    <a:pos x="326" y="30"/>
                  </a:cxn>
                  <a:cxn ang="0">
                    <a:pos x="386" y="30"/>
                  </a:cxn>
                  <a:cxn ang="0">
                    <a:pos x="356" y="0"/>
                  </a:cxn>
                  <a:cxn ang="0">
                    <a:pos x="386" y="0"/>
                  </a:cxn>
                  <a:cxn ang="0">
                    <a:pos x="415" y="30"/>
                  </a:cxn>
                  <a:cxn ang="0">
                    <a:pos x="475" y="30"/>
                  </a:cxn>
                  <a:cxn ang="0">
                    <a:pos x="533" y="58"/>
                  </a:cxn>
                  <a:cxn ang="0">
                    <a:pos x="652" y="58"/>
                  </a:cxn>
                  <a:cxn ang="0">
                    <a:pos x="593" y="118"/>
                  </a:cxn>
                  <a:cxn ang="0">
                    <a:pos x="533" y="118"/>
                  </a:cxn>
                  <a:cxn ang="0">
                    <a:pos x="505" y="88"/>
                  </a:cxn>
                  <a:cxn ang="0">
                    <a:pos x="445" y="88"/>
                  </a:cxn>
                  <a:cxn ang="0">
                    <a:pos x="415" y="58"/>
                  </a:cxn>
                  <a:cxn ang="0">
                    <a:pos x="415" y="88"/>
                  </a:cxn>
                  <a:cxn ang="0">
                    <a:pos x="445" y="118"/>
                  </a:cxn>
                  <a:cxn ang="0">
                    <a:pos x="505" y="118"/>
                  </a:cxn>
                  <a:cxn ang="0">
                    <a:pos x="505" y="148"/>
                  </a:cxn>
                  <a:cxn ang="0">
                    <a:pos x="652" y="148"/>
                  </a:cxn>
                  <a:cxn ang="0">
                    <a:pos x="623" y="176"/>
                  </a:cxn>
                  <a:cxn ang="0">
                    <a:pos x="652" y="176"/>
                  </a:cxn>
                  <a:cxn ang="0">
                    <a:pos x="682" y="148"/>
                  </a:cxn>
                  <a:cxn ang="0">
                    <a:pos x="712" y="148"/>
                  </a:cxn>
                  <a:cxn ang="0">
                    <a:pos x="741" y="176"/>
                  </a:cxn>
                  <a:cxn ang="0">
                    <a:pos x="712" y="207"/>
                  </a:cxn>
                  <a:cxn ang="0">
                    <a:pos x="741" y="237"/>
                  </a:cxn>
                </a:cxnLst>
                <a:rect l="0" t="0" r="r" b="b"/>
                <a:pathLst>
                  <a:path w="741" h="237">
                    <a:moveTo>
                      <a:pt x="0" y="88"/>
                    </a:moveTo>
                    <a:lnTo>
                      <a:pt x="31" y="88"/>
                    </a:lnTo>
                    <a:lnTo>
                      <a:pt x="59" y="118"/>
                    </a:lnTo>
                    <a:lnTo>
                      <a:pt x="177" y="118"/>
                    </a:lnTo>
                    <a:lnTo>
                      <a:pt x="177" y="88"/>
                    </a:lnTo>
                    <a:lnTo>
                      <a:pt x="149" y="58"/>
                    </a:lnTo>
                    <a:lnTo>
                      <a:pt x="238" y="58"/>
                    </a:lnTo>
                    <a:lnTo>
                      <a:pt x="268" y="88"/>
                    </a:lnTo>
                    <a:lnTo>
                      <a:pt x="295" y="88"/>
                    </a:lnTo>
                    <a:lnTo>
                      <a:pt x="326" y="58"/>
                    </a:lnTo>
                    <a:lnTo>
                      <a:pt x="326" y="30"/>
                    </a:lnTo>
                    <a:lnTo>
                      <a:pt x="386" y="30"/>
                    </a:lnTo>
                    <a:lnTo>
                      <a:pt x="356" y="0"/>
                    </a:lnTo>
                    <a:lnTo>
                      <a:pt x="386" y="0"/>
                    </a:lnTo>
                    <a:lnTo>
                      <a:pt x="415" y="30"/>
                    </a:lnTo>
                    <a:lnTo>
                      <a:pt x="475" y="30"/>
                    </a:lnTo>
                    <a:lnTo>
                      <a:pt x="533" y="58"/>
                    </a:lnTo>
                    <a:lnTo>
                      <a:pt x="652" y="58"/>
                    </a:lnTo>
                    <a:lnTo>
                      <a:pt x="593" y="118"/>
                    </a:lnTo>
                    <a:lnTo>
                      <a:pt x="533" y="118"/>
                    </a:lnTo>
                    <a:lnTo>
                      <a:pt x="505" y="88"/>
                    </a:lnTo>
                    <a:lnTo>
                      <a:pt x="445" y="88"/>
                    </a:lnTo>
                    <a:lnTo>
                      <a:pt x="415" y="58"/>
                    </a:lnTo>
                    <a:lnTo>
                      <a:pt x="415" y="88"/>
                    </a:lnTo>
                    <a:lnTo>
                      <a:pt x="445" y="118"/>
                    </a:lnTo>
                    <a:lnTo>
                      <a:pt x="505" y="118"/>
                    </a:lnTo>
                    <a:lnTo>
                      <a:pt x="505" y="148"/>
                    </a:lnTo>
                    <a:lnTo>
                      <a:pt x="652" y="148"/>
                    </a:lnTo>
                    <a:lnTo>
                      <a:pt x="623" y="176"/>
                    </a:lnTo>
                    <a:lnTo>
                      <a:pt x="652" y="176"/>
                    </a:lnTo>
                    <a:lnTo>
                      <a:pt x="682" y="148"/>
                    </a:lnTo>
                    <a:lnTo>
                      <a:pt x="712" y="148"/>
                    </a:lnTo>
                    <a:lnTo>
                      <a:pt x="741" y="176"/>
                    </a:lnTo>
                    <a:lnTo>
                      <a:pt x="712" y="207"/>
                    </a:lnTo>
                    <a:lnTo>
                      <a:pt x="741" y="237"/>
                    </a:lnTo>
                  </a:path>
                </a:pathLst>
              </a:custGeom>
              <a:noFill/>
              <a:ln w="1588">
                <a:solidFill>
                  <a:srgbClr val="000000"/>
                </a:solidFill>
                <a:prstDash val="solid"/>
                <a:round/>
                <a:headEnd/>
                <a:tailEnd/>
              </a:ln>
            </p:spPr>
            <p:txBody>
              <a:bodyPr/>
              <a:lstStyle/>
              <a:p>
                <a:endParaRPr lang="en-GB"/>
              </a:p>
            </p:txBody>
          </p:sp>
          <p:sp>
            <p:nvSpPr>
              <p:cNvPr id="15534" name="Rectangle 174"/>
              <p:cNvSpPr>
                <a:spLocks noChangeArrowheads="1"/>
              </p:cNvSpPr>
              <p:nvPr/>
            </p:nvSpPr>
            <p:spPr bwMode="auto">
              <a:xfrm>
                <a:off x="4465" y="1039"/>
                <a:ext cx="7" cy="8"/>
              </a:xfrm>
              <a:prstGeom prst="rect">
                <a:avLst/>
              </a:prstGeom>
              <a:noFill/>
              <a:ln w="1588">
                <a:solidFill>
                  <a:srgbClr val="000000"/>
                </a:solidFill>
                <a:miter lim="800000"/>
                <a:headEnd/>
                <a:tailEnd/>
              </a:ln>
            </p:spPr>
            <p:txBody>
              <a:bodyPr/>
              <a:lstStyle/>
              <a:p>
                <a:endParaRPr lang="en-GB"/>
              </a:p>
            </p:txBody>
          </p:sp>
          <p:sp>
            <p:nvSpPr>
              <p:cNvPr id="15535" name="Freeform 175"/>
              <p:cNvSpPr>
                <a:spLocks/>
              </p:cNvSpPr>
              <p:nvPr/>
            </p:nvSpPr>
            <p:spPr bwMode="auto">
              <a:xfrm>
                <a:off x="4472" y="1032"/>
                <a:ext cx="15" cy="7"/>
              </a:xfrm>
              <a:custGeom>
                <a:avLst/>
                <a:gdLst/>
                <a:ahLst/>
                <a:cxnLst>
                  <a:cxn ang="0">
                    <a:pos x="0" y="29"/>
                  </a:cxn>
                  <a:cxn ang="0">
                    <a:pos x="30" y="29"/>
                  </a:cxn>
                  <a:cxn ang="0">
                    <a:pos x="59" y="0"/>
                  </a:cxn>
                </a:cxnLst>
                <a:rect l="0" t="0" r="r" b="b"/>
                <a:pathLst>
                  <a:path w="59" h="29">
                    <a:moveTo>
                      <a:pt x="0" y="29"/>
                    </a:moveTo>
                    <a:lnTo>
                      <a:pt x="30" y="29"/>
                    </a:lnTo>
                    <a:lnTo>
                      <a:pt x="59" y="0"/>
                    </a:lnTo>
                  </a:path>
                </a:pathLst>
              </a:custGeom>
              <a:noFill/>
              <a:ln w="1588">
                <a:solidFill>
                  <a:srgbClr val="000000"/>
                </a:solidFill>
                <a:prstDash val="solid"/>
                <a:round/>
                <a:headEnd/>
                <a:tailEnd/>
              </a:ln>
            </p:spPr>
            <p:txBody>
              <a:bodyPr/>
              <a:lstStyle/>
              <a:p>
                <a:endParaRPr lang="en-GB"/>
              </a:p>
            </p:txBody>
          </p:sp>
          <p:sp>
            <p:nvSpPr>
              <p:cNvPr id="15536" name="Freeform 176"/>
              <p:cNvSpPr>
                <a:spLocks/>
              </p:cNvSpPr>
              <p:nvPr/>
            </p:nvSpPr>
            <p:spPr bwMode="auto">
              <a:xfrm>
                <a:off x="4472" y="1032"/>
                <a:ext cx="15" cy="7"/>
              </a:xfrm>
              <a:custGeom>
                <a:avLst/>
                <a:gdLst/>
                <a:ahLst/>
                <a:cxnLst>
                  <a:cxn ang="0">
                    <a:pos x="59" y="0"/>
                  </a:cxn>
                  <a:cxn ang="0">
                    <a:pos x="30" y="0"/>
                  </a:cxn>
                  <a:cxn ang="0">
                    <a:pos x="0" y="29"/>
                  </a:cxn>
                </a:cxnLst>
                <a:rect l="0" t="0" r="r" b="b"/>
                <a:pathLst>
                  <a:path w="59" h="29">
                    <a:moveTo>
                      <a:pt x="59" y="0"/>
                    </a:moveTo>
                    <a:lnTo>
                      <a:pt x="30" y="0"/>
                    </a:lnTo>
                    <a:lnTo>
                      <a:pt x="0" y="29"/>
                    </a:lnTo>
                  </a:path>
                </a:pathLst>
              </a:custGeom>
              <a:noFill/>
              <a:ln w="1588">
                <a:solidFill>
                  <a:srgbClr val="000000"/>
                </a:solidFill>
                <a:prstDash val="solid"/>
                <a:round/>
                <a:headEnd/>
                <a:tailEnd/>
              </a:ln>
            </p:spPr>
            <p:txBody>
              <a:bodyPr/>
              <a:lstStyle/>
              <a:p>
                <a:endParaRPr lang="en-GB"/>
              </a:p>
            </p:txBody>
          </p:sp>
          <p:sp>
            <p:nvSpPr>
              <p:cNvPr id="15537" name="Freeform 177"/>
              <p:cNvSpPr>
                <a:spLocks/>
              </p:cNvSpPr>
              <p:nvPr/>
            </p:nvSpPr>
            <p:spPr bwMode="auto">
              <a:xfrm>
                <a:off x="3828" y="891"/>
                <a:ext cx="370" cy="89"/>
              </a:xfrm>
              <a:custGeom>
                <a:avLst/>
                <a:gdLst/>
                <a:ahLst/>
                <a:cxnLst>
                  <a:cxn ang="0">
                    <a:pos x="88" y="326"/>
                  </a:cxn>
                  <a:cxn ang="0">
                    <a:pos x="88" y="295"/>
                  </a:cxn>
                  <a:cxn ang="0">
                    <a:pos x="0" y="265"/>
                  </a:cxn>
                  <a:cxn ang="0">
                    <a:pos x="30" y="238"/>
                  </a:cxn>
                  <a:cxn ang="0">
                    <a:pos x="88" y="238"/>
                  </a:cxn>
                  <a:cxn ang="0">
                    <a:pos x="237" y="265"/>
                  </a:cxn>
                  <a:cxn ang="0">
                    <a:pos x="297" y="295"/>
                  </a:cxn>
                  <a:cxn ang="0">
                    <a:pos x="326" y="295"/>
                  </a:cxn>
                  <a:cxn ang="0">
                    <a:pos x="444" y="326"/>
                  </a:cxn>
                  <a:cxn ang="0">
                    <a:pos x="385" y="295"/>
                  </a:cxn>
                  <a:cxn ang="0">
                    <a:pos x="444" y="207"/>
                  </a:cxn>
                  <a:cxn ang="0">
                    <a:pos x="504" y="177"/>
                  </a:cxn>
                  <a:cxn ang="0">
                    <a:pos x="444" y="147"/>
                  </a:cxn>
                  <a:cxn ang="0">
                    <a:pos x="534" y="119"/>
                  </a:cxn>
                  <a:cxn ang="0">
                    <a:pos x="592" y="177"/>
                  </a:cxn>
                  <a:cxn ang="0">
                    <a:pos x="592" y="119"/>
                  </a:cxn>
                  <a:cxn ang="0">
                    <a:pos x="653" y="88"/>
                  </a:cxn>
                  <a:cxn ang="0">
                    <a:pos x="653" y="59"/>
                  </a:cxn>
                  <a:cxn ang="0">
                    <a:pos x="681" y="29"/>
                  </a:cxn>
                  <a:cxn ang="0">
                    <a:pos x="771" y="59"/>
                  </a:cxn>
                  <a:cxn ang="0">
                    <a:pos x="829" y="88"/>
                  </a:cxn>
                  <a:cxn ang="0">
                    <a:pos x="860" y="59"/>
                  </a:cxn>
                  <a:cxn ang="0">
                    <a:pos x="860" y="88"/>
                  </a:cxn>
                  <a:cxn ang="0">
                    <a:pos x="771" y="147"/>
                  </a:cxn>
                  <a:cxn ang="0">
                    <a:pos x="799" y="177"/>
                  </a:cxn>
                  <a:cxn ang="0">
                    <a:pos x="771" y="207"/>
                  </a:cxn>
                  <a:cxn ang="0">
                    <a:pos x="741" y="238"/>
                  </a:cxn>
                  <a:cxn ang="0">
                    <a:pos x="771" y="265"/>
                  </a:cxn>
                  <a:cxn ang="0">
                    <a:pos x="860" y="238"/>
                  </a:cxn>
                  <a:cxn ang="0">
                    <a:pos x="890" y="207"/>
                  </a:cxn>
                  <a:cxn ang="0">
                    <a:pos x="949" y="119"/>
                  </a:cxn>
                  <a:cxn ang="0">
                    <a:pos x="1008" y="88"/>
                  </a:cxn>
                  <a:cxn ang="0">
                    <a:pos x="1097" y="59"/>
                  </a:cxn>
                  <a:cxn ang="0">
                    <a:pos x="1067" y="119"/>
                  </a:cxn>
                  <a:cxn ang="0">
                    <a:pos x="1097" y="177"/>
                  </a:cxn>
                  <a:cxn ang="0">
                    <a:pos x="1097" y="207"/>
                  </a:cxn>
                  <a:cxn ang="0">
                    <a:pos x="1185" y="177"/>
                  </a:cxn>
                  <a:cxn ang="0">
                    <a:pos x="1215" y="147"/>
                  </a:cxn>
                  <a:cxn ang="0">
                    <a:pos x="1215" y="119"/>
                  </a:cxn>
                  <a:cxn ang="0">
                    <a:pos x="1274" y="88"/>
                  </a:cxn>
                  <a:cxn ang="0">
                    <a:pos x="1215" y="59"/>
                  </a:cxn>
                  <a:cxn ang="0">
                    <a:pos x="1304" y="29"/>
                  </a:cxn>
                  <a:cxn ang="0">
                    <a:pos x="1392" y="0"/>
                  </a:cxn>
                  <a:cxn ang="0">
                    <a:pos x="1481" y="29"/>
                  </a:cxn>
                  <a:cxn ang="0">
                    <a:pos x="1452" y="88"/>
                  </a:cxn>
                  <a:cxn ang="0">
                    <a:pos x="1422" y="119"/>
                  </a:cxn>
                </a:cxnLst>
                <a:rect l="0" t="0" r="r" b="b"/>
                <a:pathLst>
                  <a:path w="1481" h="356">
                    <a:moveTo>
                      <a:pt x="88" y="356"/>
                    </a:moveTo>
                    <a:lnTo>
                      <a:pt x="88" y="326"/>
                    </a:lnTo>
                    <a:lnTo>
                      <a:pt x="119" y="326"/>
                    </a:lnTo>
                    <a:lnTo>
                      <a:pt x="88" y="295"/>
                    </a:lnTo>
                    <a:lnTo>
                      <a:pt x="30" y="295"/>
                    </a:lnTo>
                    <a:lnTo>
                      <a:pt x="0" y="265"/>
                    </a:lnTo>
                    <a:lnTo>
                      <a:pt x="0" y="238"/>
                    </a:lnTo>
                    <a:lnTo>
                      <a:pt x="30" y="238"/>
                    </a:lnTo>
                    <a:lnTo>
                      <a:pt x="60" y="265"/>
                    </a:lnTo>
                    <a:lnTo>
                      <a:pt x="88" y="238"/>
                    </a:lnTo>
                    <a:lnTo>
                      <a:pt x="207" y="238"/>
                    </a:lnTo>
                    <a:lnTo>
                      <a:pt x="237" y="265"/>
                    </a:lnTo>
                    <a:lnTo>
                      <a:pt x="297" y="265"/>
                    </a:lnTo>
                    <a:lnTo>
                      <a:pt x="297" y="295"/>
                    </a:lnTo>
                    <a:lnTo>
                      <a:pt x="326" y="265"/>
                    </a:lnTo>
                    <a:lnTo>
                      <a:pt x="326" y="295"/>
                    </a:lnTo>
                    <a:lnTo>
                      <a:pt x="355" y="326"/>
                    </a:lnTo>
                    <a:lnTo>
                      <a:pt x="444" y="326"/>
                    </a:lnTo>
                    <a:lnTo>
                      <a:pt x="444" y="295"/>
                    </a:lnTo>
                    <a:lnTo>
                      <a:pt x="385" y="295"/>
                    </a:lnTo>
                    <a:lnTo>
                      <a:pt x="444" y="238"/>
                    </a:lnTo>
                    <a:lnTo>
                      <a:pt x="444" y="207"/>
                    </a:lnTo>
                    <a:lnTo>
                      <a:pt x="474" y="207"/>
                    </a:lnTo>
                    <a:lnTo>
                      <a:pt x="504" y="177"/>
                    </a:lnTo>
                    <a:lnTo>
                      <a:pt x="474" y="177"/>
                    </a:lnTo>
                    <a:lnTo>
                      <a:pt x="444" y="147"/>
                    </a:lnTo>
                    <a:lnTo>
                      <a:pt x="444" y="119"/>
                    </a:lnTo>
                    <a:lnTo>
                      <a:pt x="534" y="119"/>
                    </a:lnTo>
                    <a:lnTo>
                      <a:pt x="534" y="177"/>
                    </a:lnTo>
                    <a:lnTo>
                      <a:pt x="592" y="177"/>
                    </a:lnTo>
                    <a:lnTo>
                      <a:pt x="562" y="147"/>
                    </a:lnTo>
                    <a:lnTo>
                      <a:pt x="592" y="119"/>
                    </a:lnTo>
                    <a:lnTo>
                      <a:pt x="562" y="88"/>
                    </a:lnTo>
                    <a:lnTo>
                      <a:pt x="653" y="88"/>
                    </a:lnTo>
                    <a:lnTo>
                      <a:pt x="681" y="59"/>
                    </a:lnTo>
                    <a:lnTo>
                      <a:pt x="653" y="59"/>
                    </a:lnTo>
                    <a:lnTo>
                      <a:pt x="653" y="29"/>
                    </a:lnTo>
                    <a:lnTo>
                      <a:pt x="681" y="29"/>
                    </a:lnTo>
                    <a:lnTo>
                      <a:pt x="711" y="59"/>
                    </a:lnTo>
                    <a:lnTo>
                      <a:pt x="771" y="59"/>
                    </a:lnTo>
                    <a:lnTo>
                      <a:pt x="799" y="88"/>
                    </a:lnTo>
                    <a:lnTo>
                      <a:pt x="829" y="88"/>
                    </a:lnTo>
                    <a:lnTo>
                      <a:pt x="799" y="59"/>
                    </a:lnTo>
                    <a:lnTo>
                      <a:pt x="860" y="59"/>
                    </a:lnTo>
                    <a:lnTo>
                      <a:pt x="890" y="88"/>
                    </a:lnTo>
                    <a:lnTo>
                      <a:pt x="860" y="88"/>
                    </a:lnTo>
                    <a:lnTo>
                      <a:pt x="799" y="147"/>
                    </a:lnTo>
                    <a:lnTo>
                      <a:pt x="771" y="147"/>
                    </a:lnTo>
                    <a:lnTo>
                      <a:pt x="771" y="177"/>
                    </a:lnTo>
                    <a:lnTo>
                      <a:pt x="799" y="177"/>
                    </a:lnTo>
                    <a:lnTo>
                      <a:pt x="799" y="207"/>
                    </a:lnTo>
                    <a:lnTo>
                      <a:pt x="771" y="207"/>
                    </a:lnTo>
                    <a:lnTo>
                      <a:pt x="771" y="238"/>
                    </a:lnTo>
                    <a:lnTo>
                      <a:pt x="741" y="238"/>
                    </a:lnTo>
                    <a:lnTo>
                      <a:pt x="741" y="295"/>
                    </a:lnTo>
                    <a:lnTo>
                      <a:pt x="771" y="265"/>
                    </a:lnTo>
                    <a:lnTo>
                      <a:pt x="799" y="295"/>
                    </a:lnTo>
                    <a:lnTo>
                      <a:pt x="860" y="238"/>
                    </a:lnTo>
                    <a:lnTo>
                      <a:pt x="860" y="207"/>
                    </a:lnTo>
                    <a:lnTo>
                      <a:pt x="890" y="207"/>
                    </a:lnTo>
                    <a:lnTo>
                      <a:pt x="949" y="147"/>
                    </a:lnTo>
                    <a:lnTo>
                      <a:pt x="949" y="119"/>
                    </a:lnTo>
                    <a:lnTo>
                      <a:pt x="978" y="88"/>
                    </a:lnTo>
                    <a:lnTo>
                      <a:pt x="1008" y="88"/>
                    </a:lnTo>
                    <a:lnTo>
                      <a:pt x="1067" y="59"/>
                    </a:lnTo>
                    <a:lnTo>
                      <a:pt x="1097" y="59"/>
                    </a:lnTo>
                    <a:lnTo>
                      <a:pt x="1097" y="119"/>
                    </a:lnTo>
                    <a:lnTo>
                      <a:pt x="1067" y="119"/>
                    </a:lnTo>
                    <a:lnTo>
                      <a:pt x="1097" y="147"/>
                    </a:lnTo>
                    <a:lnTo>
                      <a:pt x="1097" y="177"/>
                    </a:lnTo>
                    <a:lnTo>
                      <a:pt x="1067" y="207"/>
                    </a:lnTo>
                    <a:lnTo>
                      <a:pt x="1097" y="207"/>
                    </a:lnTo>
                    <a:lnTo>
                      <a:pt x="1127" y="177"/>
                    </a:lnTo>
                    <a:lnTo>
                      <a:pt x="1185" y="177"/>
                    </a:lnTo>
                    <a:lnTo>
                      <a:pt x="1185" y="147"/>
                    </a:lnTo>
                    <a:lnTo>
                      <a:pt x="1215" y="147"/>
                    </a:lnTo>
                    <a:lnTo>
                      <a:pt x="1185" y="119"/>
                    </a:lnTo>
                    <a:lnTo>
                      <a:pt x="1215" y="119"/>
                    </a:lnTo>
                    <a:lnTo>
                      <a:pt x="1245" y="88"/>
                    </a:lnTo>
                    <a:lnTo>
                      <a:pt x="1274" y="88"/>
                    </a:lnTo>
                    <a:lnTo>
                      <a:pt x="1245" y="59"/>
                    </a:lnTo>
                    <a:lnTo>
                      <a:pt x="1215" y="59"/>
                    </a:lnTo>
                    <a:lnTo>
                      <a:pt x="1274" y="0"/>
                    </a:lnTo>
                    <a:lnTo>
                      <a:pt x="1304" y="29"/>
                    </a:lnTo>
                    <a:lnTo>
                      <a:pt x="1334" y="29"/>
                    </a:lnTo>
                    <a:lnTo>
                      <a:pt x="1392" y="0"/>
                    </a:lnTo>
                    <a:lnTo>
                      <a:pt x="1422" y="29"/>
                    </a:lnTo>
                    <a:lnTo>
                      <a:pt x="1481" y="29"/>
                    </a:lnTo>
                    <a:lnTo>
                      <a:pt x="1481" y="59"/>
                    </a:lnTo>
                    <a:lnTo>
                      <a:pt x="1452" y="88"/>
                    </a:lnTo>
                    <a:lnTo>
                      <a:pt x="1392" y="88"/>
                    </a:lnTo>
                    <a:lnTo>
                      <a:pt x="1422" y="119"/>
                    </a:lnTo>
                  </a:path>
                </a:pathLst>
              </a:custGeom>
              <a:noFill/>
              <a:ln w="1588">
                <a:solidFill>
                  <a:srgbClr val="000000"/>
                </a:solidFill>
                <a:prstDash val="solid"/>
                <a:round/>
                <a:headEnd/>
                <a:tailEnd/>
              </a:ln>
            </p:spPr>
            <p:txBody>
              <a:bodyPr/>
              <a:lstStyle/>
              <a:p>
                <a:endParaRPr lang="en-GB"/>
              </a:p>
            </p:txBody>
          </p:sp>
          <p:sp>
            <p:nvSpPr>
              <p:cNvPr id="15538" name="Freeform 178"/>
              <p:cNvSpPr>
                <a:spLocks/>
              </p:cNvSpPr>
              <p:nvPr/>
            </p:nvSpPr>
            <p:spPr bwMode="auto">
              <a:xfrm>
                <a:off x="4169" y="921"/>
                <a:ext cx="14" cy="7"/>
              </a:xfrm>
              <a:custGeom>
                <a:avLst/>
                <a:gdLst/>
                <a:ahLst/>
                <a:cxnLst>
                  <a:cxn ang="0">
                    <a:pos x="58" y="0"/>
                  </a:cxn>
                  <a:cxn ang="0">
                    <a:pos x="28" y="0"/>
                  </a:cxn>
                  <a:cxn ang="0">
                    <a:pos x="0" y="28"/>
                  </a:cxn>
                  <a:cxn ang="0">
                    <a:pos x="28" y="28"/>
                  </a:cxn>
                  <a:cxn ang="0">
                    <a:pos x="58" y="0"/>
                  </a:cxn>
                </a:cxnLst>
                <a:rect l="0" t="0" r="r" b="b"/>
                <a:pathLst>
                  <a:path w="58" h="28">
                    <a:moveTo>
                      <a:pt x="58" y="0"/>
                    </a:moveTo>
                    <a:lnTo>
                      <a:pt x="28" y="0"/>
                    </a:lnTo>
                    <a:lnTo>
                      <a:pt x="0" y="28"/>
                    </a:lnTo>
                    <a:lnTo>
                      <a:pt x="28" y="28"/>
                    </a:lnTo>
                    <a:lnTo>
                      <a:pt x="58" y="0"/>
                    </a:lnTo>
                  </a:path>
                </a:pathLst>
              </a:custGeom>
              <a:noFill/>
              <a:ln w="1588">
                <a:solidFill>
                  <a:srgbClr val="000000"/>
                </a:solidFill>
                <a:prstDash val="solid"/>
                <a:round/>
                <a:headEnd/>
                <a:tailEnd/>
              </a:ln>
            </p:spPr>
            <p:txBody>
              <a:bodyPr/>
              <a:lstStyle/>
              <a:p>
                <a:endParaRPr lang="en-GB"/>
              </a:p>
            </p:txBody>
          </p:sp>
          <p:sp>
            <p:nvSpPr>
              <p:cNvPr id="15539" name="Freeform 179"/>
              <p:cNvSpPr>
                <a:spLocks/>
              </p:cNvSpPr>
              <p:nvPr/>
            </p:nvSpPr>
            <p:spPr bwMode="auto">
              <a:xfrm>
                <a:off x="4176" y="906"/>
                <a:ext cx="163" cy="59"/>
              </a:xfrm>
              <a:custGeom>
                <a:avLst/>
                <a:gdLst/>
                <a:ahLst/>
                <a:cxnLst>
                  <a:cxn ang="0">
                    <a:pos x="30" y="60"/>
                  </a:cxn>
                  <a:cxn ang="0">
                    <a:pos x="60" y="88"/>
                  </a:cxn>
                  <a:cxn ang="0">
                    <a:pos x="30" y="88"/>
                  </a:cxn>
                  <a:cxn ang="0">
                    <a:pos x="0" y="118"/>
                  </a:cxn>
                  <a:cxn ang="0">
                    <a:pos x="89" y="118"/>
                  </a:cxn>
                  <a:cxn ang="0">
                    <a:pos x="89" y="88"/>
                  </a:cxn>
                  <a:cxn ang="0">
                    <a:pos x="179" y="0"/>
                  </a:cxn>
                  <a:cxn ang="0">
                    <a:pos x="207" y="0"/>
                  </a:cxn>
                  <a:cxn ang="0">
                    <a:pos x="237" y="29"/>
                  </a:cxn>
                  <a:cxn ang="0">
                    <a:pos x="297" y="29"/>
                  </a:cxn>
                  <a:cxn ang="0">
                    <a:pos x="267" y="60"/>
                  </a:cxn>
                  <a:cxn ang="0">
                    <a:pos x="356" y="60"/>
                  </a:cxn>
                  <a:cxn ang="0">
                    <a:pos x="386" y="88"/>
                  </a:cxn>
                  <a:cxn ang="0">
                    <a:pos x="416" y="60"/>
                  </a:cxn>
                  <a:cxn ang="0">
                    <a:pos x="444" y="88"/>
                  </a:cxn>
                  <a:cxn ang="0">
                    <a:pos x="474" y="88"/>
                  </a:cxn>
                  <a:cxn ang="0">
                    <a:pos x="444" y="118"/>
                  </a:cxn>
                  <a:cxn ang="0">
                    <a:pos x="474" y="118"/>
                  </a:cxn>
                  <a:cxn ang="0">
                    <a:pos x="504" y="88"/>
                  </a:cxn>
                  <a:cxn ang="0">
                    <a:pos x="535" y="88"/>
                  </a:cxn>
                  <a:cxn ang="0">
                    <a:pos x="592" y="148"/>
                  </a:cxn>
                  <a:cxn ang="0">
                    <a:pos x="623" y="118"/>
                  </a:cxn>
                  <a:cxn ang="0">
                    <a:pos x="653" y="148"/>
                  </a:cxn>
                  <a:cxn ang="0">
                    <a:pos x="653" y="179"/>
                  </a:cxn>
                  <a:cxn ang="0">
                    <a:pos x="563" y="179"/>
                  </a:cxn>
                  <a:cxn ang="0">
                    <a:pos x="504" y="236"/>
                  </a:cxn>
                  <a:cxn ang="0">
                    <a:pos x="267" y="236"/>
                  </a:cxn>
                </a:cxnLst>
                <a:rect l="0" t="0" r="r" b="b"/>
                <a:pathLst>
                  <a:path w="653" h="236">
                    <a:moveTo>
                      <a:pt x="30" y="60"/>
                    </a:moveTo>
                    <a:lnTo>
                      <a:pt x="60" y="88"/>
                    </a:lnTo>
                    <a:lnTo>
                      <a:pt x="30" y="88"/>
                    </a:lnTo>
                    <a:lnTo>
                      <a:pt x="0" y="118"/>
                    </a:lnTo>
                    <a:lnTo>
                      <a:pt x="89" y="118"/>
                    </a:lnTo>
                    <a:lnTo>
                      <a:pt x="89" y="88"/>
                    </a:lnTo>
                    <a:lnTo>
                      <a:pt x="179" y="0"/>
                    </a:lnTo>
                    <a:lnTo>
                      <a:pt x="207" y="0"/>
                    </a:lnTo>
                    <a:lnTo>
                      <a:pt x="237" y="29"/>
                    </a:lnTo>
                    <a:lnTo>
                      <a:pt x="297" y="29"/>
                    </a:lnTo>
                    <a:lnTo>
                      <a:pt x="267" y="60"/>
                    </a:lnTo>
                    <a:lnTo>
                      <a:pt x="356" y="60"/>
                    </a:lnTo>
                    <a:lnTo>
                      <a:pt x="386" y="88"/>
                    </a:lnTo>
                    <a:lnTo>
                      <a:pt x="416" y="60"/>
                    </a:lnTo>
                    <a:lnTo>
                      <a:pt x="444" y="88"/>
                    </a:lnTo>
                    <a:lnTo>
                      <a:pt x="474" y="88"/>
                    </a:lnTo>
                    <a:lnTo>
                      <a:pt x="444" y="118"/>
                    </a:lnTo>
                    <a:lnTo>
                      <a:pt x="474" y="118"/>
                    </a:lnTo>
                    <a:lnTo>
                      <a:pt x="504" y="88"/>
                    </a:lnTo>
                    <a:lnTo>
                      <a:pt x="535" y="88"/>
                    </a:lnTo>
                    <a:lnTo>
                      <a:pt x="592" y="148"/>
                    </a:lnTo>
                    <a:lnTo>
                      <a:pt x="623" y="118"/>
                    </a:lnTo>
                    <a:lnTo>
                      <a:pt x="653" y="148"/>
                    </a:lnTo>
                    <a:lnTo>
                      <a:pt x="653" y="179"/>
                    </a:lnTo>
                    <a:lnTo>
                      <a:pt x="563" y="179"/>
                    </a:lnTo>
                    <a:lnTo>
                      <a:pt x="504" y="236"/>
                    </a:lnTo>
                    <a:lnTo>
                      <a:pt x="267" y="236"/>
                    </a:lnTo>
                  </a:path>
                </a:pathLst>
              </a:custGeom>
              <a:noFill/>
              <a:ln w="1588">
                <a:solidFill>
                  <a:srgbClr val="000000"/>
                </a:solidFill>
                <a:prstDash val="solid"/>
                <a:round/>
                <a:headEnd/>
                <a:tailEnd/>
              </a:ln>
            </p:spPr>
            <p:txBody>
              <a:bodyPr/>
              <a:lstStyle/>
              <a:p>
                <a:endParaRPr lang="en-GB"/>
              </a:p>
            </p:txBody>
          </p:sp>
          <p:sp>
            <p:nvSpPr>
              <p:cNvPr id="15540" name="Freeform 180"/>
              <p:cNvSpPr>
                <a:spLocks/>
              </p:cNvSpPr>
              <p:nvPr/>
            </p:nvSpPr>
            <p:spPr bwMode="auto">
              <a:xfrm>
                <a:off x="3790" y="965"/>
                <a:ext cx="467" cy="111"/>
              </a:xfrm>
              <a:custGeom>
                <a:avLst/>
                <a:gdLst/>
                <a:ahLst/>
                <a:cxnLst>
                  <a:cxn ang="0">
                    <a:pos x="1838" y="297"/>
                  </a:cxn>
                  <a:cxn ang="0">
                    <a:pos x="1808" y="297"/>
                  </a:cxn>
                  <a:cxn ang="0">
                    <a:pos x="1778" y="268"/>
                  </a:cxn>
                  <a:cxn ang="0">
                    <a:pos x="1778" y="238"/>
                  </a:cxn>
                  <a:cxn ang="0">
                    <a:pos x="1808" y="238"/>
                  </a:cxn>
                  <a:cxn ang="0">
                    <a:pos x="1867" y="179"/>
                  </a:cxn>
                  <a:cxn ang="0">
                    <a:pos x="1867" y="149"/>
                  </a:cxn>
                  <a:cxn ang="0">
                    <a:pos x="1838" y="119"/>
                  </a:cxn>
                  <a:cxn ang="0">
                    <a:pos x="1778" y="89"/>
                  </a:cxn>
                  <a:cxn ang="0">
                    <a:pos x="1720" y="89"/>
                  </a:cxn>
                  <a:cxn ang="0">
                    <a:pos x="1660" y="61"/>
                  </a:cxn>
                  <a:cxn ang="0">
                    <a:pos x="1601" y="61"/>
                  </a:cxn>
                  <a:cxn ang="0">
                    <a:pos x="1541" y="0"/>
                  </a:cxn>
                  <a:cxn ang="0">
                    <a:pos x="1483" y="0"/>
                  </a:cxn>
                  <a:cxn ang="0">
                    <a:pos x="1453" y="31"/>
                  </a:cxn>
                  <a:cxn ang="0">
                    <a:pos x="1394" y="31"/>
                  </a:cxn>
                  <a:cxn ang="0">
                    <a:pos x="1364" y="61"/>
                  </a:cxn>
                  <a:cxn ang="0">
                    <a:pos x="1305" y="31"/>
                  </a:cxn>
                  <a:cxn ang="0">
                    <a:pos x="1246" y="31"/>
                  </a:cxn>
                  <a:cxn ang="0">
                    <a:pos x="1127" y="149"/>
                  </a:cxn>
                  <a:cxn ang="0">
                    <a:pos x="1127" y="207"/>
                  </a:cxn>
                  <a:cxn ang="0">
                    <a:pos x="1098" y="238"/>
                  </a:cxn>
                  <a:cxn ang="0">
                    <a:pos x="1098" y="297"/>
                  </a:cxn>
                  <a:cxn ang="0">
                    <a:pos x="1127" y="326"/>
                  </a:cxn>
                  <a:cxn ang="0">
                    <a:pos x="1098" y="356"/>
                  </a:cxn>
                  <a:cxn ang="0">
                    <a:pos x="1009" y="356"/>
                  </a:cxn>
                  <a:cxn ang="0">
                    <a:pos x="1009" y="386"/>
                  </a:cxn>
                  <a:cxn ang="0">
                    <a:pos x="978" y="416"/>
                  </a:cxn>
                  <a:cxn ang="0">
                    <a:pos x="948" y="416"/>
                  </a:cxn>
                  <a:cxn ang="0">
                    <a:pos x="948" y="444"/>
                  </a:cxn>
                  <a:cxn ang="0">
                    <a:pos x="920" y="416"/>
                  </a:cxn>
                  <a:cxn ang="0">
                    <a:pos x="860" y="416"/>
                  </a:cxn>
                  <a:cxn ang="0">
                    <a:pos x="830" y="386"/>
                  </a:cxn>
                  <a:cxn ang="0">
                    <a:pos x="802" y="386"/>
                  </a:cxn>
                  <a:cxn ang="0">
                    <a:pos x="771" y="356"/>
                  </a:cxn>
                  <a:cxn ang="0">
                    <a:pos x="683" y="356"/>
                  </a:cxn>
                  <a:cxn ang="0">
                    <a:pos x="683" y="386"/>
                  </a:cxn>
                  <a:cxn ang="0">
                    <a:pos x="623" y="386"/>
                  </a:cxn>
                  <a:cxn ang="0">
                    <a:pos x="593" y="416"/>
                  </a:cxn>
                  <a:cxn ang="0">
                    <a:pos x="475" y="416"/>
                  </a:cxn>
                  <a:cxn ang="0">
                    <a:pos x="446" y="386"/>
                  </a:cxn>
                  <a:cxn ang="0">
                    <a:pos x="386" y="386"/>
                  </a:cxn>
                  <a:cxn ang="0">
                    <a:pos x="297" y="297"/>
                  </a:cxn>
                  <a:cxn ang="0">
                    <a:pos x="268" y="297"/>
                  </a:cxn>
                  <a:cxn ang="0">
                    <a:pos x="268" y="268"/>
                  </a:cxn>
                  <a:cxn ang="0">
                    <a:pos x="209" y="238"/>
                  </a:cxn>
                  <a:cxn ang="0">
                    <a:pos x="179" y="238"/>
                  </a:cxn>
                  <a:cxn ang="0">
                    <a:pos x="118" y="207"/>
                  </a:cxn>
                  <a:cxn ang="0">
                    <a:pos x="90" y="268"/>
                  </a:cxn>
                  <a:cxn ang="0">
                    <a:pos x="118" y="268"/>
                  </a:cxn>
                  <a:cxn ang="0">
                    <a:pos x="61" y="297"/>
                  </a:cxn>
                  <a:cxn ang="0">
                    <a:pos x="30" y="268"/>
                  </a:cxn>
                  <a:cxn ang="0">
                    <a:pos x="0" y="297"/>
                  </a:cxn>
                </a:cxnLst>
                <a:rect l="0" t="0" r="r" b="b"/>
                <a:pathLst>
                  <a:path w="1867" h="444">
                    <a:moveTo>
                      <a:pt x="1838" y="297"/>
                    </a:moveTo>
                    <a:lnTo>
                      <a:pt x="1808" y="297"/>
                    </a:lnTo>
                    <a:lnTo>
                      <a:pt x="1778" y="268"/>
                    </a:lnTo>
                    <a:lnTo>
                      <a:pt x="1778" y="238"/>
                    </a:lnTo>
                    <a:lnTo>
                      <a:pt x="1808" y="238"/>
                    </a:lnTo>
                    <a:lnTo>
                      <a:pt x="1867" y="179"/>
                    </a:lnTo>
                    <a:lnTo>
                      <a:pt x="1867" y="149"/>
                    </a:lnTo>
                    <a:lnTo>
                      <a:pt x="1838" y="119"/>
                    </a:lnTo>
                    <a:lnTo>
                      <a:pt x="1778" y="89"/>
                    </a:lnTo>
                    <a:lnTo>
                      <a:pt x="1720" y="89"/>
                    </a:lnTo>
                    <a:lnTo>
                      <a:pt x="1660" y="61"/>
                    </a:lnTo>
                    <a:lnTo>
                      <a:pt x="1601" y="61"/>
                    </a:lnTo>
                    <a:lnTo>
                      <a:pt x="1541" y="0"/>
                    </a:lnTo>
                    <a:lnTo>
                      <a:pt x="1483" y="0"/>
                    </a:lnTo>
                    <a:lnTo>
                      <a:pt x="1453" y="31"/>
                    </a:lnTo>
                    <a:lnTo>
                      <a:pt x="1394" y="31"/>
                    </a:lnTo>
                    <a:lnTo>
                      <a:pt x="1364" y="61"/>
                    </a:lnTo>
                    <a:lnTo>
                      <a:pt x="1305" y="31"/>
                    </a:lnTo>
                    <a:lnTo>
                      <a:pt x="1246" y="31"/>
                    </a:lnTo>
                    <a:lnTo>
                      <a:pt x="1127" y="149"/>
                    </a:lnTo>
                    <a:lnTo>
                      <a:pt x="1127" y="207"/>
                    </a:lnTo>
                    <a:lnTo>
                      <a:pt x="1098" y="238"/>
                    </a:lnTo>
                    <a:lnTo>
                      <a:pt x="1098" y="297"/>
                    </a:lnTo>
                    <a:lnTo>
                      <a:pt x="1127" y="326"/>
                    </a:lnTo>
                    <a:lnTo>
                      <a:pt x="1098" y="356"/>
                    </a:lnTo>
                    <a:lnTo>
                      <a:pt x="1009" y="356"/>
                    </a:lnTo>
                    <a:lnTo>
                      <a:pt x="1009" y="386"/>
                    </a:lnTo>
                    <a:lnTo>
                      <a:pt x="978" y="416"/>
                    </a:lnTo>
                    <a:lnTo>
                      <a:pt x="948" y="416"/>
                    </a:lnTo>
                    <a:lnTo>
                      <a:pt x="948" y="444"/>
                    </a:lnTo>
                    <a:lnTo>
                      <a:pt x="920" y="416"/>
                    </a:lnTo>
                    <a:lnTo>
                      <a:pt x="860" y="416"/>
                    </a:lnTo>
                    <a:lnTo>
                      <a:pt x="830" y="386"/>
                    </a:lnTo>
                    <a:lnTo>
                      <a:pt x="802" y="386"/>
                    </a:lnTo>
                    <a:lnTo>
                      <a:pt x="771" y="356"/>
                    </a:lnTo>
                    <a:lnTo>
                      <a:pt x="683" y="356"/>
                    </a:lnTo>
                    <a:lnTo>
                      <a:pt x="683" y="386"/>
                    </a:lnTo>
                    <a:lnTo>
                      <a:pt x="623" y="386"/>
                    </a:lnTo>
                    <a:lnTo>
                      <a:pt x="593" y="416"/>
                    </a:lnTo>
                    <a:lnTo>
                      <a:pt x="475" y="416"/>
                    </a:lnTo>
                    <a:lnTo>
                      <a:pt x="446" y="386"/>
                    </a:lnTo>
                    <a:lnTo>
                      <a:pt x="386" y="386"/>
                    </a:lnTo>
                    <a:lnTo>
                      <a:pt x="297" y="297"/>
                    </a:lnTo>
                    <a:lnTo>
                      <a:pt x="268" y="297"/>
                    </a:lnTo>
                    <a:lnTo>
                      <a:pt x="268" y="268"/>
                    </a:lnTo>
                    <a:lnTo>
                      <a:pt x="209" y="238"/>
                    </a:lnTo>
                    <a:lnTo>
                      <a:pt x="179" y="238"/>
                    </a:lnTo>
                    <a:lnTo>
                      <a:pt x="118" y="207"/>
                    </a:lnTo>
                    <a:lnTo>
                      <a:pt x="90" y="268"/>
                    </a:lnTo>
                    <a:lnTo>
                      <a:pt x="118" y="268"/>
                    </a:lnTo>
                    <a:lnTo>
                      <a:pt x="61" y="297"/>
                    </a:lnTo>
                    <a:lnTo>
                      <a:pt x="30" y="268"/>
                    </a:lnTo>
                    <a:lnTo>
                      <a:pt x="0" y="297"/>
                    </a:lnTo>
                  </a:path>
                </a:pathLst>
              </a:custGeom>
              <a:noFill/>
              <a:ln w="1588">
                <a:solidFill>
                  <a:srgbClr val="000000"/>
                </a:solidFill>
                <a:prstDash val="solid"/>
                <a:round/>
                <a:headEnd/>
                <a:tailEnd/>
              </a:ln>
            </p:spPr>
            <p:txBody>
              <a:bodyPr/>
              <a:lstStyle/>
              <a:p>
                <a:endParaRPr lang="en-GB"/>
              </a:p>
            </p:txBody>
          </p:sp>
          <p:sp>
            <p:nvSpPr>
              <p:cNvPr id="15541" name="Freeform 181"/>
              <p:cNvSpPr>
                <a:spLocks/>
              </p:cNvSpPr>
              <p:nvPr/>
            </p:nvSpPr>
            <p:spPr bwMode="auto">
              <a:xfrm>
                <a:off x="4250" y="995"/>
                <a:ext cx="59" cy="44"/>
              </a:xfrm>
              <a:custGeom>
                <a:avLst/>
                <a:gdLst/>
                <a:ahLst/>
                <a:cxnLst>
                  <a:cxn ang="0">
                    <a:pos x="0" y="178"/>
                  </a:cxn>
                  <a:cxn ang="0">
                    <a:pos x="29" y="178"/>
                  </a:cxn>
                  <a:cxn ang="0">
                    <a:pos x="59" y="149"/>
                  </a:cxn>
                  <a:cxn ang="0">
                    <a:pos x="59" y="119"/>
                  </a:cxn>
                  <a:cxn ang="0">
                    <a:pos x="89" y="88"/>
                  </a:cxn>
                  <a:cxn ang="0">
                    <a:pos x="177" y="88"/>
                  </a:cxn>
                  <a:cxn ang="0">
                    <a:pos x="238" y="30"/>
                  </a:cxn>
                  <a:cxn ang="0">
                    <a:pos x="207" y="0"/>
                  </a:cxn>
                </a:cxnLst>
                <a:rect l="0" t="0" r="r" b="b"/>
                <a:pathLst>
                  <a:path w="238" h="178">
                    <a:moveTo>
                      <a:pt x="0" y="178"/>
                    </a:moveTo>
                    <a:lnTo>
                      <a:pt x="29" y="178"/>
                    </a:lnTo>
                    <a:lnTo>
                      <a:pt x="59" y="149"/>
                    </a:lnTo>
                    <a:lnTo>
                      <a:pt x="59" y="119"/>
                    </a:lnTo>
                    <a:lnTo>
                      <a:pt x="89" y="88"/>
                    </a:lnTo>
                    <a:lnTo>
                      <a:pt x="177" y="88"/>
                    </a:lnTo>
                    <a:lnTo>
                      <a:pt x="238" y="30"/>
                    </a:lnTo>
                    <a:lnTo>
                      <a:pt x="207" y="0"/>
                    </a:lnTo>
                  </a:path>
                </a:pathLst>
              </a:custGeom>
              <a:noFill/>
              <a:ln w="1588">
                <a:solidFill>
                  <a:srgbClr val="000000"/>
                </a:solidFill>
                <a:prstDash val="solid"/>
                <a:round/>
                <a:headEnd/>
                <a:tailEnd/>
              </a:ln>
            </p:spPr>
            <p:txBody>
              <a:bodyPr/>
              <a:lstStyle/>
              <a:p>
                <a:endParaRPr lang="en-GB"/>
              </a:p>
            </p:txBody>
          </p:sp>
          <p:sp>
            <p:nvSpPr>
              <p:cNvPr id="15542" name="Freeform 182"/>
              <p:cNvSpPr>
                <a:spLocks/>
              </p:cNvSpPr>
              <p:nvPr/>
            </p:nvSpPr>
            <p:spPr bwMode="auto">
              <a:xfrm>
                <a:off x="4243" y="965"/>
                <a:ext cx="59" cy="30"/>
              </a:xfrm>
              <a:custGeom>
                <a:avLst/>
                <a:gdLst/>
                <a:ahLst/>
                <a:cxnLst>
                  <a:cxn ang="0">
                    <a:pos x="0" y="0"/>
                  </a:cxn>
                  <a:cxn ang="0">
                    <a:pos x="30" y="31"/>
                  </a:cxn>
                  <a:cxn ang="0">
                    <a:pos x="119" y="31"/>
                  </a:cxn>
                  <a:cxn ang="0">
                    <a:pos x="89" y="61"/>
                  </a:cxn>
                  <a:cxn ang="0">
                    <a:pos x="237" y="61"/>
                  </a:cxn>
                  <a:cxn ang="0">
                    <a:pos x="177" y="89"/>
                  </a:cxn>
                  <a:cxn ang="0">
                    <a:pos x="207" y="89"/>
                  </a:cxn>
                  <a:cxn ang="0">
                    <a:pos x="207" y="119"/>
                  </a:cxn>
                  <a:cxn ang="0">
                    <a:pos x="237" y="119"/>
                  </a:cxn>
                </a:cxnLst>
                <a:rect l="0" t="0" r="r" b="b"/>
                <a:pathLst>
                  <a:path w="237" h="119">
                    <a:moveTo>
                      <a:pt x="0" y="0"/>
                    </a:moveTo>
                    <a:lnTo>
                      <a:pt x="30" y="31"/>
                    </a:lnTo>
                    <a:lnTo>
                      <a:pt x="119" y="31"/>
                    </a:lnTo>
                    <a:lnTo>
                      <a:pt x="89" y="61"/>
                    </a:lnTo>
                    <a:lnTo>
                      <a:pt x="237" y="61"/>
                    </a:lnTo>
                    <a:lnTo>
                      <a:pt x="177" y="89"/>
                    </a:lnTo>
                    <a:lnTo>
                      <a:pt x="207" y="89"/>
                    </a:lnTo>
                    <a:lnTo>
                      <a:pt x="207" y="119"/>
                    </a:lnTo>
                    <a:lnTo>
                      <a:pt x="237" y="119"/>
                    </a:lnTo>
                  </a:path>
                </a:pathLst>
              </a:custGeom>
              <a:noFill/>
              <a:ln w="1588">
                <a:solidFill>
                  <a:srgbClr val="000000"/>
                </a:solidFill>
                <a:prstDash val="solid"/>
                <a:round/>
                <a:headEnd/>
                <a:tailEnd/>
              </a:ln>
            </p:spPr>
            <p:txBody>
              <a:bodyPr/>
              <a:lstStyle/>
              <a:p>
                <a:endParaRPr lang="en-GB"/>
              </a:p>
            </p:txBody>
          </p:sp>
          <p:sp>
            <p:nvSpPr>
              <p:cNvPr id="15543" name="Freeform 183"/>
              <p:cNvSpPr>
                <a:spLocks/>
              </p:cNvSpPr>
              <p:nvPr/>
            </p:nvSpPr>
            <p:spPr bwMode="auto">
              <a:xfrm>
                <a:off x="4220" y="958"/>
                <a:ext cx="23" cy="7"/>
              </a:xfrm>
              <a:custGeom>
                <a:avLst/>
                <a:gdLst/>
                <a:ahLst/>
                <a:cxnLst>
                  <a:cxn ang="0">
                    <a:pos x="88" y="30"/>
                  </a:cxn>
                  <a:cxn ang="0">
                    <a:pos x="58" y="0"/>
                  </a:cxn>
                  <a:cxn ang="0">
                    <a:pos x="28" y="0"/>
                  </a:cxn>
                  <a:cxn ang="0">
                    <a:pos x="0" y="30"/>
                  </a:cxn>
                  <a:cxn ang="0">
                    <a:pos x="88" y="30"/>
                  </a:cxn>
                </a:cxnLst>
                <a:rect l="0" t="0" r="r" b="b"/>
                <a:pathLst>
                  <a:path w="88" h="30">
                    <a:moveTo>
                      <a:pt x="88" y="30"/>
                    </a:moveTo>
                    <a:lnTo>
                      <a:pt x="58" y="0"/>
                    </a:lnTo>
                    <a:lnTo>
                      <a:pt x="28" y="0"/>
                    </a:lnTo>
                    <a:lnTo>
                      <a:pt x="0" y="30"/>
                    </a:lnTo>
                    <a:lnTo>
                      <a:pt x="88" y="30"/>
                    </a:lnTo>
                  </a:path>
                </a:pathLst>
              </a:custGeom>
              <a:noFill/>
              <a:ln w="1588">
                <a:solidFill>
                  <a:srgbClr val="000000"/>
                </a:solidFill>
                <a:prstDash val="solid"/>
                <a:round/>
                <a:headEnd/>
                <a:tailEnd/>
              </a:ln>
            </p:spPr>
            <p:txBody>
              <a:bodyPr/>
              <a:lstStyle/>
              <a:p>
                <a:endParaRPr lang="en-GB"/>
              </a:p>
            </p:txBody>
          </p:sp>
          <p:sp>
            <p:nvSpPr>
              <p:cNvPr id="15544" name="Freeform 184"/>
              <p:cNvSpPr>
                <a:spLocks/>
              </p:cNvSpPr>
              <p:nvPr/>
            </p:nvSpPr>
            <p:spPr bwMode="auto">
              <a:xfrm>
                <a:off x="4220" y="1039"/>
                <a:ext cx="252" cy="637"/>
              </a:xfrm>
              <a:custGeom>
                <a:avLst/>
                <a:gdLst/>
                <a:ahLst/>
                <a:cxnLst>
                  <a:cxn ang="0">
                    <a:pos x="237" y="2515"/>
                  </a:cxn>
                  <a:cxn ang="0">
                    <a:pos x="295" y="2488"/>
                  </a:cxn>
                  <a:cxn ang="0">
                    <a:pos x="384" y="2427"/>
                  </a:cxn>
                  <a:cxn ang="0">
                    <a:pos x="474" y="2369"/>
                  </a:cxn>
                  <a:cxn ang="0">
                    <a:pos x="620" y="2251"/>
                  </a:cxn>
                  <a:cxn ang="0">
                    <a:pos x="681" y="2160"/>
                  </a:cxn>
                  <a:cxn ang="0">
                    <a:pos x="711" y="2132"/>
                  </a:cxn>
                  <a:cxn ang="0">
                    <a:pos x="830" y="2042"/>
                  </a:cxn>
                  <a:cxn ang="0">
                    <a:pos x="918" y="1984"/>
                  </a:cxn>
                  <a:cxn ang="0">
                    <a:pos x="948" y="1895"/>
                  </a:cxn>
                  <a:cxn ang="0">
                    <a:pos x="888" y="1717"/>
                  </a:cxn>
                  <a:cxn ang="0">
                    <a:pos x="770" y="1659"/>
                  </a:cxn>
                  <a:cxn ang="0">
                    <a:pos x="681" y="1629"/>
                  </a:cxn>
                  <a:cxn ang="0">
                    <a:pos x="593" y="1568"/>
                  </a:cxn>
                  <a:cxn ang="0">
                    <a:pos x="711" y="1480"/>
                  </a:cxn>
                  <a:cxn ang="0">
                    <a:pos x="681" y="1422"/>
                  </a:cxn>
                  <a:cxn ang="0">
                    <a:pos x="593" y="1391"/>
                  </a:cxn>
                  <a:cxn ang="0">
                    <a:pos x="563" y="1331"/>
                  </a:cxn>
                  <a:cxn ang="0">
                    <a:pos x="533" y="1304"/>
                  </a:cxn>
                  <a:cxn ang="0">
                    <a:pos x="593" y="1273"/>
                  </a:cxn>
                  <a:cxn ang="0">
                    <a:pos x="533" y="1243"/>
                  </a:cxn>
                  <a:cxn ang="0">
                    <a:pos x="444" y="1213"/>
                  </a:cxn>
                  <a:cxn ang="0">
                    <a:pos x="474" y="1155"/>
                  </a:cxn>
                  <a:cxn ang="0">
                    <a:pos x="444" y="1125"/>
                  </a:cxn>
                  <a:cxn ang="0">
                    <a:pos x="444" y="1066"/>
                  </a:cxn>
                  <a:cxn ang="0">
                    <a:pos x="502" y="977"/>
                  </a:cxn>
                  <a:cxn ang="0">
                    <a:pos x="474" y="918"/>
                  </a:cxn>
                  <a:cxn ang="0">
                    <a:pos x="413" y="829"/>
                  </a:cxn>
                  <a:cxn ang="0">
                    <a:pos x="384" y="800"/>
                  </a:cxn>
                  <a:cxn ang="0">
                    <a:pos x="295" y="681"/>
                  </a:cxn>
                  <a:cxn ang="0">
                    <a:pos x="237" y="650"/>
                  </a:cxn>
                  <a:cxn ang="0">
                    <a:pos x="384" y="444"/>
                  </a:cxn>
                  <a:cxn ang="0">
                    <a:pos x="356" y="355"/>
                  </a:cxn>
                  <a:cxn ang="0">
                    <a:pos x="207" y="266"/>
                  </a:cxn>
                  <a:cxn ang="0">
                    <a:pos x="58" y="207"/>
                  </a:cxn>
                  <a:cxn ang="0">
                    <a:pos x="28" y="119"/>
                  </a:cxn>
                  <a:cxn ang="0">
                    <a:pos x="58" y="59"/>
                  </a:cxn>
                  <a:cxn ang="0">
                    <a:pos x="28" y="29"/>
                  </a:cxn>
                  <a:cxn ang="0">
                    <a:pos x="118" y="0"/>
                  </a:cxn>
                </a:cxnLst>
                <a:rect l="0" t="0" r="r" b="b"/>
                <a:pathLst>
                  <a:path w="1007" h="2545">
                    <a:moveTo>
                      <a:pt x="237" y="2545"/>
                    </a:moveTo>
                    <a:lnTo>
                      <a:pt x="237" y="2515"/>
                    </a:lnTo>
                    <a:lnTo>
                      <a:pt x="265" y="2488"/>
                    </a:lnTo>
                    <a:lnTo>
                      <a:pt x="295" y="2488"/>
                    </a:lnTo>
                    <a:lnTo>
                      <a:pt x="356" y="2427"/>
                    </a:lnTo>
                    <a:lnTo>
                      <a:pt x="384" y="2427"/>
                    </a:lnTo>
                    <a:lnTo>
                      <a:pt x="444" y="2369"/>
                    </a:lnTo>
                    <a:lnTo>
                      <a:pt x="474" y="2369"/>
                    </a:lnTo>
                    <a:lnTo>
                      <a:pt x="593" y="2251"/>
                    </a:lnTo>
                    <a:lnTo>
                      <a:pt x="620" y="2251"/>
                    </a:lnTo>
                    <a:lnTo>
                      <a:pt x="681" y="2190"/>
                    </a:lnTo>
                    <a:lnTo>
                      <a:pt x="681" y="2160"/>
                    </a:lnTo>
                    <a:lnTo>
                      <a:pt x="711" y="2160"/>
                    </a:lnTo>
                    <a:lnTo>
                      <a:pt x="711" y="2132"/>
                    </a:lnTo>
                    <a:lnTo>
                      <a:pt x="800" y="2042"/>
                    </a:lnTo>
                    <a:lnTo>
                      <a:pt x="830" y="2042"/>
                    </a:lnTo>
                    <a:lnTo>
                      <a:pt x="888" y="1984"/>
                    </a:lnTo>
                    <a:lnTo>
                      <a:pt x="918" y="1984"/>
                    </a:lnTo>
                    <a:lnTo>
                      <a:pt x="948" y="1954"/>
                    </a:lnTo>
                    <a:lnTo>
                      <a:pt x="948" y="1895"/>
                    </a:lnTo>
                    <a:lnTo>
                      <a:pt x="1007" y="1835"/>
                    </a:lnTo>
                    <a:lnTo>
                      <a:pt x="888" y="1717"/>
                    </a:lnTo>
                    <a:lnTo>
                      <a:pt x="830" y="1717"/>
                    </a:lnTo>
                    <a:lnTo>
                      <a:pt x="770" y="1659"/>
                    </a:lnTo>
                    <a:lnTo>
                      <a:pt x="711" y="1659"/>
                    </a:lnTo>
                    <a:lnTo>
                      <a:pt x="681" y="1629"/>
                    </a:lnTo>
                    <a:lnTo>
                      <a:pt x="651" y="1629"/>
                    </a:lnTo>
                    <a:lnTo>
                      <a:pt x="593" y="1568"/>
                    </a:lnTo>
                    <a:lnTo>
                      <a:pt x="620" y="1568"/>
                    </a:lnTo>
                    <a:lnTo>
                      <a:pt x="711" y="1480"/>
                    </a:lnTo>
                    <a:lnTo>
                      <a:pt x="681" y="1450"/>
                    </a:lnTo>
                    <a:lnTo>
                      <a:pt x="681" y="1422"/>
                    </a:lnTo>
                    <a:lnTo>
                      <a:pt x="651" y="1391"/>
                    </a:lnTo>
                    <a:lnTo>
                      <a:pt x="593" y="1391"/>
                    </a:lnTo>
                    <a:lnTo>
                      <a:pt x="563" y="1361"/>
                    </a:lnTo>
                    <a:lnTo>
                      <a:pt x="563" y="1331"/>
                    </a:lnTo>
                    <a:lnTo>
                      <a:pt x="533" y="1331"/>
                    </a:lnTo>
                    <a:lnTo>
                      <a:pt x="533" y="1304"/>
                    </a:lnTo>
                    <a:lnTo>
                      <a:pt x="563" y="1304"/>
                    </a:lnTo>
                    <a:lnTo>
                      <a:pt x="593" y="1273"/>
                    </a:lnTo>
                    <a:lnTo>
                      <a:pt x="563" y="1273"/>
                    </a:lnTo>
                    <a:lnTo>
                      <a:pt x="533" y="1243"/>
                    </a:lnTo>
                    <a:lnTo>
                      <a:pt x="474" y="1243"/>
                    </a:lnTo>
                    <a:lnTo>
                      <a:pt x="444" y="1213"/>
                    </a:lnTo>
                    <a:lnTo>
                      <a:pt x="444" y="1155"/>
                    </a:lnTo>
                    <a:lnTo>
                      <a:pt x="474" y="1155"/>
                    </a:lnTo>
                    <a:lnTo>
                      <a:pt x="474" y="1125"/>
                    </a:lnTo>
                    <a:lnTo>
                      <a:pt x="444" y="1125"/>
                    </a:lnTo>
                    <a:lnTo>
                      <a:pt x="413" y="1095"/>
                    </a:lnTo>
                    <a:lnTo>
                      <a:pt x="444" y="1066"/>
                    </a:lnTo>
                    <a:lnTo>
                      <a:pt x="444" y="1006"/>
                    </a:lnTo>
                    <a:lnTo>
                      <a:pt x="502" y="977"/>
                    </a:lnTo>
                    <a:lnTo>
                      <a:pt x="533" y="977"/>
                    </a:lnTo>
                    <a:lnTo>
                      <a:pt x="474" y="918"/>
                    </a:lnTo>
                    <a:lnTo>
                      <a:pt x="474" y="888"/>
                    </a:lnTo>
                    <a:lnTo>
                      <a:pt x="413" y="829"/>
                    </a:lnTo>
                    <a:lnTo>
                      <a:pt x="384" y="829"/>
                    </a:lnTo>
                    <a:lnTo>
                      <a:pt x="384" y="800"/>
                    </a:lnTo>
                    <a:lnTo>
                      <a:pt x="295" y="711"/>
                    </a:lnTo>
                    <a:lnTo>
                      <a:pt x="295" y="681"/>
                    </a:lnTo>
                    <a:lnTo>
                      <a:pt x="265" y="650"/>
                    </a:lnTo>
                    <a:lnTo>
                      <a:pt x="237" y="650"/>
                    </a:lnTo>
                    <a:lnTo>
                      <a:pt x="237" y="593"/>
                    </a:lnTo>
                    <a:lnTo>
                      <a:pt x="384" y="444"/>
                    </a:lnTo>
                    <a:lnTo>
                      <a:pt x="384" y="384"/>
                    </a:lnTo>
                    <a:lnTo>
                      <a:pt x="356" y="355"/>
                    </a:lnTo>
                    <a:lnTo>
                      <a:pt x="295" y="355"/>
                    </a:lnTo>
                    <a:lnTo>
                      <a:pt x="207" y="266"/>
                    </a:lnTo>
                    <a:lnTo>
                      <a:pt x="88" y="266"/>
                    </a:lnTo>
                    <a:lnTo>
                      <a:pt x="58" y="207"/>
                    </a:lnTo>
                    <a:lnTo>
                      <a:pt x="28" y="207"/>
                    </a:lnTo>
                    <a:lnTo>
                      <a:pt x="28" y="119"/>
                    </a:lnTo>
                    <a:lnTo>
                      <a:pt x="58" y="89"/>
                    </a:lnTo>
                    <a:lnTo>
                      <a:pt x="58" y="59"/>
                    </a:lnTo>
                    <a:lnTo>
                      <a:pt x="0" y="59"/>
                    </a:lnTo>
                    <a:lnTo>
                      <a:pt x="28" y="29"/>
                    </a:lnTo>
                    <a:lnTo>
                      <a:pt x="88" y="29"/>
                    </a:lnTo>
                    <a:lnTo>
                      <a:pt x="118" y="0"/>
                    </a:lnTo>
                  </a:path>
                </a:pathLst>
              </a:custGeom>
              <a:noFill/>
              <a:ln w="1588">
                <a:solidFill>
                  <a:srgbClr val="000000"/>
                </a:solidFill>
                <a:prstDash val="solid"/>
                <a:round/>
                <a:headEnd/>
                <a:tailEnd/>
              </a:ln>
            </p:spPr>
            <p:txBody>
              <a:bodyPr/>
              <a:lstStyle/>
              <a:p>
                <a:endParaRPr lang="en-GB"/>
              </a:p>
            </p:txBody>
          </p:sp>
          <p:sp>
            <p:nvSpPr>
              <p:cNvPr id="15545" name="Freeform 185"/>
              <p:cNvSpPr>
                <a:spLocks/>
              </p:cNvSpPr>
              <p:nvPr/>
            </p:nvSpPr>
            <p:spPr bwMode="auto">
              <a:xfrm>
                <a:off x="3857" y="1276"/>
                <a:ext cx="237" cy="422"/>
              </a:xfrm>
              <a:custGeom>
                <a:avLst/>
                <a:gdLst/>
                <a:ahLst/>
                <a:cxnLst>
                  <a:cxn ang="0">
                    <a:pos x="680" y="29"/>
                  </a:cxn>
                  <a:cxn ang="0">
                    <a:pos x="710" y="29"/>
                  </a:cxn>
                  <a:cxn ang="0">
                    <a:pos x="830" y="58"/>
                  </a:cxn>
                  <a:cxn ang="0">
                    <a:pos x="859" y="88"/>
                  </a:cxn>
                  <a:cxn ang="0">
                    <a:pos x="889" y="207"/>
                  </a:cxn>
                  <a:cxn ang="0">
                    <a:pos x="948" y="236"/>
                  </a:cxn>
                  <a:cxn ang="0">
                    <a:pos x="917" y="265"/>
                  </a:cxn>
                  <a:cxn ang="0">
                    <a:pos x="917" y="295"/>
                  </a:cxn>
                  <a:cxn ang="0">
                    <a:pos x="859" y="265"/>
                  </a:cxn>
                  <a:cxn ang="0">
                    <a:pos x="799" y="295"/>
                  </a:cxn>
                  <a:cxn ang="0">
                    <a:pos x="710" y="356"/>
                  </a:cxn>
                  <a:cxn ang="0">
                    <a:pos x="680" y="413"/>
                  </a:cxn>
                  <a:cxn ang="0">
                    <a:pos x="534" y="532"/>
                  </a:cxn>
                  <a:cxn ang="0">
                    <a:pos x="503" y="562"/>
                  </a:cxn>
                  <a:cxn ang="0">
                    <a:pos x="415" y="592"/>
                  </a:cxn>
                  <a:cxn ang="0">
                    <a:pos x="385" y="620"/>
                  </a:cxn>
                  <a:cxn ang="0">
                    <a:pos x="325" y="650"/>
                  </a:cxn>
                  <a:cxn ang="0">
                    <a:pos x="296" y="711"/>
                  </a:cxn>
                  <a:cxn ang="0">
                    <a:pos x="266" y="738"/>
                  </a:cxn>
                  <a:cxn ang="0">
                    <a:pos x="266" y="769"/>
                  </a:cxn>
                  <a:cxn ang="0">
                    <a:pos x="178" y="799"/>
                  </a:cxn>
                  <a:cxn ang="0">
                    <a:pos x="148" y="799"/>
                  </a:cxn>
                  <a:cxn ang="0">
                    <a:pos x="88" y="769"/>
                  </a:cxn>
                  <a:cxn ang="0">
                    <a:pos x="118" y="829"/>
                  </a:cxn>
                  <a:cxn ang="0">
                    <a:pos x="88" y="857"/>
                  </a:cxn>
                  <a:cxn ang="0">
                    <a:pos x="29" y="947"/>
                  </a:cxn>
                  <a:cxn ang="0">
                    <a:pos x="29" y="976"/>
                  </a:cxn>
                  <a:cxn ang="0">
                    <a:pos x="59" y="1036"/>
                  </a:cxn>
                  <a:cxn ang="0">
                    <a:pos x="88" y="1065"/>
                  </a:cxn>
                  <a:cxn ang="0">
                    <a:pos x="59" y="1184"/>
                  </a:cxn>
                  <a:cxn ang="0">
                    <a:pos x="148" y="1242"/>
                  </a:cxn>
                  <a:cxn ang="0">
                    <a:pos x="178" y="1303"/>
                  </a:cxn>
                  <a:cxn ang="0">
                    <a:pos x="148" y="1331"/>
                  </a:cxn>
                  <a:cxn ang="0">
                    <a:pos x="88" y="1449"/>
                  </a:cxn>
                  <a:cxn ang="0">
                    <a:pos x="118" y="1540"/>
                  </a:cxn>
                  <a:cxn ang="0">
                    <a:pos x="118" y="1597"/>
                  </a:cxn>
                  <a:cxn ang="0">
                    <a:pos x="178" y="1628"/>
                  </a:cxn>
                  <a:cxn ang="0">
                    <a:pos x="266" y="1597"/>
                  </a:cxn>
                  <a:cxn ang="0">
                    <a:pos x="296" y="1628"/>
                  </a:cxn>
                  <a:cxn ang="0">
                    <a:pos x="355" y="1658"/>
                  </a:cxn>
                  <a:cxn ang="0">
                    <a:pos x="385" y="1686"/>
                  </a:cxn>
                </a:cxnLst>
                <a:rect l="0" t="0" r="r" b="b"/>
                <a:pathLst>
                  <a:path w="948" h="1686">
                    <a:moveTo>
                      <a:pt x="622" y="0"/>
                    </a:moveTo>
                    <a:lnTo>
                      <a:pt x="680" y="29"/>
                    </a:lnTo>
                    <a:lnTo>
                      <a:pt x="710" y="0"/>
                    </a:lnTo>
                    <a:lnTo>
                      <a:pt x="710" y="29"/>
                    </a:lnTo>
                    <a:lnTo>
                      <a:pt x="741" y="58"/>
                    </a:lnTo>
                    <a:lnTo>
                      <a:pt x="830" y="58"/>
                    </a:lnTo>
                    <a:lnTo>
                      <a:pt x="830" y="88"/>
                    </a:lnTo>
                    <a:lnTo>
                      <a:pt x="859" y="88"/>
                    </a:lnTo>
                    <a:lnTo>
                      <a:pt x="889" y="118"/>
                    </a:lnTo>
                    <a:lnTo>
                      <a:pt x="889" y="207"/>
                    </a:lnTo>
                    <a:lnTo>
                      <a:pt x="917" y="207"/>
                    </a:lnTo>
                    <a:lnTo>
                      <a:pt x="948" y="236"/>
                    </a:lnTo>
                    <a:lnTo>
                      <a:pt x="917" y="236"/>
                    </a:lnTo>
                    <a:lnTo>
                      <a:pt x="917" y="265"/>
                    </a:lnTo>
                    <a:lnTo>
                      <a:pt x="889" y="265"/>
                    </a:lnTo>
                    <a:lnTo>
                      <a:pt x="917" y="295"/>
                    </a:lnTo>
                    <a:lnTo>
                      <a:pt x="889" y="295"/>
                    </a:lnTo>
                    <a:lnTo>
                      <a:pt x="859" y="265"/>
                    </a:lnTo>
                    <a:lnTo>
                      <a:pt x="830" y="265"/>
                    </a:lnTo>
                    <a:lnTo>
                      <a:pt x="799" y="295"/>
                    </a:lnTo>
                    <a:lnTo>
                      <a:pt x="771" y="295"/>
                    </a:lnTo>
                    <a:lnTo>
                      <a:pt x="710" y="356"/>
                    </a:lnTo>
                    <a:lnTo>
                      <a:pt x="710" y="383"/>
                    </a:lnTo>
                    <a:lnTo>
                      <a:pt x="680" y="413"/>
                    </a:lnTo>
                    <a:lnTo>
                      <a:pt x="652" y="413"/>
                    </a:lnTo>
                    <a:lnTo>
                      <a:pt x="534" y="532"/>
                    </a:lnTo>
                    <a:lnTo>
                      <a:pt x="503" y="532"/>
                    </a:lnTo>
                    <a:lnTo>
                      <a:pt x="503" y="562"/>
                    </a:lnTo>
                    <a:lnTo>
                      <a:pt x="473" y="592"/>
                    </a:lnTo>
                    <a:lnTo>
                      <a:pt x="415" y="592"/>
                    </a:lnTo>
                    <a:lnTo>
                      <a:pt x="415" y="620"/>
                    </a:lnTo>
                    <a:lnTo>
                      <a:pt x="385" y="620"/>
                    </a:lnTo>
                    <a:lnTo>
                      <a:pt x="385" y="650"/>
                    </a:lnTo>
                    <a:lnTo>
                      <a:pt x="325" y="650"/>
                    </a:lnTo>
                    <a:lnTo>
                      <a:pt x="296" y="681"/>
                    </a:lnTo>
                    <a:lnTo>
                      <a:pt x="296" y="711"/>
                    </a:lnTo>
                    <a:lnTo>
                      <a:pt x="266" y="711"/>
                    </a:lnTo>
                    <a:lnTo>
                      <a:pt x="266" y="738"/>
                    </a:lnTo>
                    <a:lnTo>
                      <a:pt x="296" y="738"/>
                    </a:lnTo>
                    <a:lnTo>
                      <a:pt x="266" y="769"/>
                    </a:lnTo>
                    <a:lnTo>
                      <a:pt x="207" y="769"/>
                    </a:lnTo>
                    <a:lnTo>
                      <a:pt x="178" y="799"/>
                    </a:lnTo>
                    <a:lnTo>
                      <a:pt x="178" y="769"/>
                    </a:lnTo>
                    <a:lnTo>
                      <a:pt x="148" y="799"/>
                    </a:lnTo>
                    <a:lnTo>
                      <a:pt x="118" y="799"/>
                    </a:lnTo>
                    <a:lnTo>
                      <a:pt x="88" y="769"/>
                    </a:lnTo>
                    <a:lnTo>
                      <a:pt x="88" y="799"/>
                    </a:lnTo>
                    <a:lnTo>
                      <a:pt x="118" y="829"/>
                    </a:lnTo>
                    <a:lnTo>
                      <a:pt x="88" y="829"/>
                    </a:lnTo>
                    <a:lnTo>
                      <a:pt x="88" y="857"/>
                    </a:lnTo>
                    <a:lnTo>
                      <a:pt x="29" y="917"/>
                    </a:lnTo>
                    <a:lnTo>
                      <a:pt x="29" y="947"/>
                    </a:lnTo>
                    <a:lnTo>
                      <a:pt x="0" y="976"/>
                    </a:lnTo>
                    <a:lnTo>
                      <a:pt x="29" y="976"/>
                    </a:lnTo>
                    <a:lnTo>
                      <a:pt x="29" y="1036"/>
                    </a:lnTo>
                    <a:lnTo>
                      <a:pt x="59" y="1036"/>
                    </a:lnTo>
                    <a:lnTo>
                      <a:pt x="59" y="1065"/>
                    </a:lnTo>
                    <a:lnTo>
                      <a:pt x="88" y="1065"/>
                    </a:lnTo>
                    <a:lnTo>
                      <a:pt x="59" y="1094"/>
                    </a:lnTo>
                    <a:lnTo>
                      <a:pt x="59" y="1184"/>
                    </a:lnTo>
                    <a:lnTo>
                      <a:pt x="88" y="1184"/>
                    </a:lnTo>
                    <a:lnTo>
                      <a:pt x="148" y="1242"/>
                    </a:lnTo>
                    <a:lnTo>
                      <a:pt x="148" y="1272"/>
                    </a:lnTo>
                    <a:lnTo>
                      <a:pt x="178" y="1303"/>
                    </a:lnTo>
                    <a:lnTo>
                      <a:pt x="118" y="1303"/>
                    </a:lnTo>
                    <a:lnTo>
                      <a:pt x="148" y="1331"/>
                    </a:lnTo>
                    <a:lnTo>
                      <a:pt x="148" y="1390"/>
                    </a:lnTo>
                    <a:lnTo>
                      <a:pt x="88" y="1449"/>
                    </a:lnTo>
                    <a:lnTo>
                      <a:pt x="118" y="1479"/>
                    </a:lnTo>
                    <a:lnTo>
                      <a:pt x="118" y="1540"/>
                    </a:lnTo>
                    <a:lnTo>
                      <a:pt x="148" y="1567"/>
                    </a:lnTo>
                    <a:lnTo>
                      <a:pt x="118" y="1597"/>
                    </a:lnTo>
                    <a:lnTo>
                      <a:pt x="148" y="1597"/>
                    </a:lnTo>
                    <a:lnTo>
                      <a:pt x="178" y="1628"/>
                    </a:lnTo>
                    <a:lnTo>
                      <a:pt x="178" y="1597"/>
                    </a:lnTo>
                    <a:lnTo>
                      <a:pt x="266" y="1597"/>
                    </a:lnTo>
                    <a:lnTo>
                      <a:pt x="266" y="1628"/>
                    </a:lnTo>
                    <a:lnTo>
                      <a:pt x="296" y="1628"/>
                    </a:lnTo>
                    <a:lnTo>
                      <a:pt x="325" y="1658"/>
                    </a:lnTo>
                    <a:lnTo>
                      <a:pt x="355" y="1658"/>
                    </a:lnTo>
                    <a:lnTo>
                      <a:pt x="355" y="1686"/>
                    </a:lnTo>
                    <a:lnTo>
                      <a:pt x="385" y="1686"/>
                    </a:lnTo>
                  </a:path>
                </a:pathLst>
              </a:custGeom>
              <a:noFill/>
              <a:ln w="1588">
                <a:solidFill>
                  <a:srgbClr val="000000"/>
                </a:solidFill>
                <a:prstDash val="solid"/>
                <a:round/>
                <a:headEnd/>
                <a:tailEnd/>
              </a:ln>
            </p:spPr>
            <p:txBody>
              <a:bodyPr/>
              <a:lstStyle/>
              <a:p>
                <a:endParaRPr lang="en-GB"/>
              </a:p>
            </p:txBody>
          </p:sp>
          <p:sp>
            <p:nvSpPr>
              <p:cNvPr id="15546" name="Freeform 186"/>
              <p:cNvSpPr>
                <a:spLocks/>
              </p:cNvSpPr>
              <p:nvPr/>
            </p:nvSpPr>
            <p:spPr bwMode="auto">
              <a:xfrm>
                <a:off x="3613" y="1276"/>
                <a:ext cx="400" cy="570"/>
              </a:xfrm>
              <a:custGeom>
                <a:avLst/>
                <a:gdLst/>
                <a:ahLst/>
                <a:cxnLst>
                  <a:cxn ang="0">
                    <a:pos x="61" y="2250"/>
                  </a:cxn>
                  <a:cxn ang="0">
                    <a:pos x="120" y="2190"/>
                  </a:cxn>
                  <a:cxn ang="0">
                    <a:pos x="179" y="2131"/>
                  </a:cxn>
                  <a:cxn ang="0">
                    <a:pos x="238" y="2131"/>
                  </a:cxn>
                  <a:cxn ang="0">
                    <a:pos x="268" y="2131"/>
                  </a:cxn>
                  <a:cxn ang="0">
                    <a:pos x="328" y="2071"/>
                  </a:cxn>
                  <a:cxn ang="0">
                    <a:pos x="386" y="2013"/>
                  </a:cxn>
                  <a:cxn ang="0">
                    <a:pos x="416" y="1953"/>
                  </a:cxn>
                  <a:cxn ang="0">
                    <a:pos x="357" y="1953"/>
                  </a:cxn>
                  <a:cxn ang="0">
                    <a:pos x="446" y="1923"/>
                  </a:cxn>
                  <a:cxn ang="0">
                    <a:pos x="475" y="1865"/>
                  </a:cxn>
                  <a:cxn ang="0">
                    <a:pos x="535" y="1805"/>
                  </a:cxn>
                  <a:cxn ang="0">
                    <a:pos x="416" y="1746"/>
                  </a:cxn>
                  <a:cxn ang="0">
                    <a:pos x="416" y="1658"/>
                  </a:cxn>
                  <a:cxn ang="0">
                    <a:pos x="386" y="1628"/>
                  </a:cxn>
                  <a:cxn ang="0">
                    <a:pos x="298" y="1628"/>
                  </a:cxn>
                  <a:cxn ang="0">
                    <a:pos x="238" y="1628"/>
                  </a:cxn>
                  <a:cxn ang="0">
                    <a:pos x="120" y="1540"/>
                  </a:cxn>
                  <a:cxn ang="0">
                    <a:pos x="91" y="1421"/>
                  </a:cxn>
                  <a:cxn ang="0">
                    <a:pos x="91" y="1361"/>
                  </a:cxn>
                  <a:cxn ang="0">
                    <a:pos x="61" y="1303"/>
                  </a:cxn>
                  <a:cxn ang="0">
                    <a:pos x="91" y="1242"/>
                  </a:cxn>
                  <a:cxn ang="0">
                    <a:pos x="150" y="1154"/>
                  </a:cxn>
                  <a:cxn ang="0">
                    <a:pos x="150" y="1065"/>
                  </a:cxn>
                  <a:cxn ang="0">
                    <a:pos x="150" y="1006"/>
                  </a:cxn>
                  <a:cxn ang="0">
                    <a:pos x="238" y="917"/>
                  </a:cxn>
                  <a:cxn ang="0">
                    <a:pos x="238" y="887"/>
                  </a:cxn>
                  <a:cxn ang="0">
                    <a:pos x="298" y="917"/>
                  </a:cxn>
                  <a:cxn ang="0">
                    <a:pos x="357" y="857"/>
                  </a:cxn>
                  <a:cxn ang="0">
                    <a:pos x="357" y="829"/>
                  </a:cxn>
                  <a:cxn ang="0">
                    <a:pos x="446" y="769"/>
                  </a:cxn>
                  <a:cxn ang="0">
                    <a:pos x="505" y="738"/>
                  </a:cxn>
                  <a:cxn ang="0">
                    <a:pos x="593" y="711"/>
                  </a:cxn>
                  <a:cxn ang="0">
                    <a:pos x="654" y="711"/>
                  </a:cxn>
                  <a:cxn ang="0">
                    <a:pos x="712" y="650"/>
                  </a:cxn>
                  <a:cxn ang="0">
                    <a:pos x="802" y="650"/>
                  </a:cxn>
                  <a:cxn ang="0">
                    <a:pos x="891" y="562"/>
                  </a:cxn>
                  <a:cxn ang="0">
                    <a:pos x="921" y="474"/>
                  </a:cxn>
                  <a:cxn ang="0">
                    <a:pos x="1009" y="443"/>
                  </a:cxn>
                  <a:cxn ang="0">
                    <a:pos x="1009" y="356"/>
                  </a:cxn>
                  <a:cxn ang="0">
                    <a:pos x="949" y="295"/>
                  </a:cxn>
                  <a:cxn ang="0">
                    <a:pos x="1039" y="236"/>
                  </a:cxn>
                  <a:cxn ang="0">
                    <a:pos x="1009" y="118"/>
                  </a:cxn>
                  <a:cxn ang="0">
                    <a:pos x="1158" y="88"/>
                  </a:cxn>
                  <a:cxn ang="0">
                    <a:pos x="1216" y="88"/>
                  </a:cxn>
                  <a:cxn ang="0">
                    <a:pos x="1246" y="0"/>
                  </a:cxn>
                  <a:cxn ang="0">
                    <a:pos x="1305" y="0"/>
                  </a:cxn>
                  <a:cxn ang="0">
                    <a:pos x="1365" y="0"/>
                  </a:cxn>
                  <a:cxn ang="0">
                    <a:pos x="1453" y="0"/>
                  </a:cxn>
                  <a:cxn ang="0">
                    <a:pos x="1572" y="0"/>
                  </a:cxn>
                </a:cxnLst>
                <a:rect l="0" t="0" r="r" b="b"/>
                <a:pathLst>
                  <a:path w="1602" h="2278">
                    <a:moveTo>
                      <a:pt x="0" y="2278"/>
                    </a:moveTo>
                    <a:lnTo>
                      <a:pt x="31" y="2278"/>
                    </a:lnTo>
                    <a:lnTo>
                      <a:pt x="61" y="2250"/>
                    </a:lnTo>
                    <a:lnTo>
                      <a:pt x="31" y="2219"/>
                    </a:lnTo>
                    <a:lnTo>
                      <a:pt x="91" y="2219"/>
                    </a:lnTo>
                    <a:lnTo>
                      <a:pt x="120" y="2190"/>
                    </a:lnTo>
                    <a:lnTo>
                      <a:pt x="179" y="2190"/>
                    </a:lnTo>
                    <a:lnTo>
                      <a:pt x="209" y="2160"/>
                    </a:lnTo>
                    <a:lnTo>
                      <a:pt x="179" y="2131"/>
                    </a:lnTo>
                    <a:lnTo>
                      <a:pt x="209" y="2131"/>
                    </a:lnTo>
                    <a:lnTo>
                      <a:pt x="209" y="2101"/>
                    </a:lnTo>
                    <a:lnTo>
                      <a:pt x="238" y="2131"/>
                    </a:lnTo>
                    <a:lnTo>
                      <a:pt x="238" y="2071"/>
                    </a:lnTo>
                    <a:lnTo>
                      <a:pt x="268" y="2071"/>
                    </a:lnTo>
                    <a:lnTo>
                      <a:pt x="268" y="2131"/>
                    </a:lnTo>
                    <a:lnTo>
                      <a:pt x="298" y="2131"/>
                    </a:lnTo>
                    <a:lnTo>
                      <a:pt x="298" y="2101"/>
                    </a:lnTo>
                    <a:lnTo>
                      <a:pt x="328" y="2071"/>
                    </a:lnTo>
                    <a:lnTo>
                      <a:pt x="357" y="2071"/>
                    </a:lnTo>
                    <a:lnTo>
                      <a:pt x="386" y="2042"/>
                    </a:lnTo>
                    <a:lnTo>
                      <a:pt x="386" y="2013"/>
                    </a:lnTo>
                    <a:lnTo>
                      <a:pt x="446" y="2013"/>
                    </a:lnTo>
                    <a:lnTo>
                      <a:pt x="446" y="1983"/>
                    </a:lnTo>
                    <a:lnTo>
                      <a:pt x="416" y="1953"/>
                    </a:lnTo>
                    <a:lnTo>
                      <a:pt x="416" y="1983"/>
                    </a:lnTo>
                    <a:lnTo>
                      <a:pt x="386" y="1983"/>
                    </a:lnTo>
                    <a:lnTo>
                      <a:pt x="357" y="1953"/>
                    </a:lnTo>
                    <a:lnTo>
                      <a:pt x="386" y="1953"/>
                    </a:lnTo>
                    <a:lnTo>
                      <a:pt x="416" y="1923"/>
                    </a:lnTo>
                    <a:lnTo>
                      <a:pt x="446" y="1923"/>
                    </a:lnTo>
                    <a:lnTo>
                      <a:pt x="446" y="1953"/>
                    </a:lnTo>
                    <a:lnTo>
                      <a:pt x="475" y="1923"/>
                    </a:lnTo>
                    <a:lnTo>
                      <a:pt x="475" y="1865"/>
                    </a:lnTo>
                    <a:lnTo>
                      <a:pt x="566" y="1865"/>
                    </a:lnTo>
                    <a:lnTo>
                      <a:pt x="535" y="1835"/>
                    </a:lnTo>
                    <a:lnTo>
                      <a:pt x="535" y="1805"/>
                    </a:lnTo>
                    <a:lnTo>
                      <a:pt x="505" y="1776"/>
                    </a:lnTo>
                    <a:lnTo>
                      <a:pt x="505" y="1746"/>
                    </a:lnTo>
                    <a:lnTo>
                      <a:pt x="416" y="1746"/>
                    </a:lnTo>
                    <a:lnTo>
                      <a:pt x="416" y="1717"/>
                    </a:lnTo>
                    <a:lnTo>
                      <a:pt x="446" y="1686"/>
                    </a:lnTo>
                    <a:lnTo>
                      <a:pt x="416" y="1658"/>
                    </a:lnTo>
                    <a:lnTo>
                      <a:pt x="446" y="1658"/>
                    </a:lnTo>
                    <a:lnTo>
                      <a:pt x="416" y="1628"/>
                    </a:lnTo>
                    <a:lnTo>
                      <a:pt x="386" y="1628"/>
                    </a:lnTo>
                    <a:lnTo>
                      <a:pt x="386" y="1658"/>
                    </a:lnTo>
                    <a:lnTo>
                      <a:pt x="357" y="1658"/>
                    </a:lnTo>
                    <a:lnTo>
                      <a:pt x="298" y="1628"/>
                    </a:lnTo>
                    <a:lnTo>
                      <a:pt x="298" y="1597"/>
                    </a:lnTo>
                    <a:lnTo>
                      <a:pt x="268" y="1597"/>
                    </a:lnTo>
                    <a:lnTo>
                      <a:pt x="238" y="1628"/>
                    </a:lnTo>
                    <a:lnTo>
                      <a:pt x="179" y="1567"/>
                    </a:lnTo>
                    <a:lnTo>
                      <a:pt x="91" y="1567"/>
                    </a:lnTo>
                    <a:lnTo>
                      <a:pt x="120" y="1540"/>
                    </a:lnTo>
                    <a:lnTo>
                      <a:pt x="120" y="1510"/>
                    </a:lnTo>
                    <a:lnTo>
                      <a:pt x="91" y="1479"/>
                    </a:lnTo>
                    <a:lnTo>
                      <a:pt x="91" y="1421"/>
                    </a:lnTo>
                    <a:lnTo>
                      <a:pt x="61" y="1390"/>
                    </a:lnTo>
                    <a:lnTo>
                      <a:pt x="91" y="1390"/>
                    </a:lnTo>
                    <a:lnTo>
                      <a:pt x="91" y="1361"/>
                    </a:lnTo>
                    <a:lnTo>
                      <a:pt x="61" y="1331"/>
                    </a:lnTo>
                    <a:lnTo>
                      <a:pt x="91" y="1331"/>
                    </a:lnTo>
                    <a:lnTo>
                      <a:pt x="61" y="1303"/>
                    </a:lnTo>
                    <a:lnTo>
                      <a:pt x="91" y="1303"/>
                    </a:lnTo>
                    <a:lnTo>
                      <a:pt x="61" y="1272"/>
                    </a:lnTo>
                    <a:lnTo>
                      <a:pt x="91" y="1242"/>
                    </a:lnTo>
                    <a:lnTo>
                      <a:pt x="120" y="1242"/>
                    </a:lnTo>
                    <a:lnTo>
                      <a:pt x="120" y="1184"/>
                    </a:lnTo>
                    <a:lnTo>
                      <a:pt x="150" y="1154"/>
                    </a:lnTo>
                    <a:lnTo>
                      <a:pt x="150" y="1094"/>
                    </a:lnTo>
                    <a:lnTo>
                      <a:pt x="179" y="1094"/>
                    </a:lnTo>
                    <a:lnTo>
                      <a:pt x="150" y="1065"/>
                    </a:lnTo>
                    <a:lnTo>
                      <a:pt x="120" y="1065"/>
                    </a:lnTo>
                    <a:lnTo>
                      <a:pt x="120" y="1006"/>
                    </a:lnTo>
                    <a:lnTo>
                      <a:pt x="150" y="1006"/>
                    </a:lnTo>
                    <a:lnTo>
                      <a:pt x="179" y="1036"/>
                    </a:lnTo>
                    <a:lnTo>
                      <a:pt x="238" y="976"/>
                    </a:lnTo>
                    <a:lnTo>
                      <a:pt x="238" y="917"/>
                    </a:lnTo>
                    <a:lnTo>
                      <a:pt x="179" y="857"/>
                    </a:lnTo>
                    <a:lnTo>
                      <a:pt x="179" y="829"/>
                    </a:lnTo>
                    <a:lnTo>
                      <a:pt x="238" y="887"/>
                    </a:lnTo>
                    <a:lnTo>
                      <a:pt x="268" y="887"/>
                    </a:lnTo>
                    <a:lnTo>
                      <a:pt x="268" y="917"/>
                    </a:lnTo>
                    <a:lnTo>
                      <a:pt x="298" y="917"/>
                    </a:lnTo>
                    <a:lnTo>
                      <a:pt x="298" y="887"/>
                    </a:lnTo>
                    <a:lnTo>
                      <a:pt x="357" y="887"/>
                    </a:lnTo>
                    <a:lnTo>
                      <a:pt x="357" y="857"/>
                    </a:lnTo>
                    <a:lnTo>
                      <a:pt x="298" y="857"/>
                    </a:lnTo>
                    <a:lnTo>
                      <a:pt x="328" y="829"/>
                    </a:lnTo>
                    <a:lnTo>
                      <a:pt x="357" y="829"/>
                    </a:lnTo>
                    <a:lnTo>
                      <a:pt x="386" y="799"/>
                    </a:lnTo>
                    <a:lnTo>
                      <a:pt x="416" y="799"/>
                    </a:lnTo>
                    <a:lnTo>
                      <a:pt x="446" y="769"/>
                    </a:lnTo>
                    <a:lnTo>
                      <a:pt x="475" y="799"/>
                    </a:lnTo>
                    <a:lnTo>
                      <a:pt x="505" y="769"/>
                    </a:lnTo>
                    <a:lnTo>
                      <a:pt x="505" y="738"/>
                    </a:lnTo>
                    <a:lnTo>
                      <a:pt x="535" y="738"/>
                    </a:lnTo>
                    <a:lnTo>
                      <a:pt x="535" y="711"/>
                    </a:lnTo>
                    <a:lnTo>
                      <a:pt x="593" y="711"/>
                    </a:lnTo>
                    <a:lnTo>
                      <a:pt x="593" y="681"/>
                    </a:lnTo>
                    <a:lnTo>
                      <a:pt x="623" y="711"/>
                    </a:lnTo>
                    <a:lnTo>
                      <a:pt x="654" y="711"/>
                    </a:lnTo>
                    <a:lnTo>
                      <a:pt x="654" y="681"/>
                    </a:lnTo>
                    <a:lnTo>
                      <a:pt x="684" y="681"/>
                    </a:lnTo>
                    <a:lnTo>
                      <a:pt x="712" y="650"/>
                    </a:lnTo>
                    <a:lnTo>
                      <a:pt x="742" y="650"/>
                    </a:lnTo>
                    <a:lnTo>
                      <a:pt x="773" y="620"/>
                    </a:lnTo>
                    <a:lnTo>
                      <a:pt x="802" y="650"/>
                    </a:lnTo>
                    <a:lnTo>
                      <a:pt x="802" y="620"/>
                    </a:lnTo>
                    <a:lnTo>
                      <a:pt x="830" y="620"/>
                    </a:lnTo>
                    <a:lnTo>
                      <a:pt x="891" y="562"/>
                    </a:lnTo>
                    <a:lnTo>
                      <a:pt x="891" y="532"/>
                    </a:lnTo>
                    <a:lnTo>
                      <a:pt x="921" y="502"/>
                    </a:lnTo>
                    <a:lnTo>
                      <a:pt x="921" y="474"/>
                    </a:lnTo>
                    <a:lnTo>
                      <a:pt x="949" y="474"/>
                    </a:lnTo>
                    <a:lnTo>
                      <a:pt x="980" y="443"/>
                    </a:lnTo>
                    <a:lnTo>
                      <a:pt x="1009" y="443"/>
                    </a:lnTo>
                    <a:lnTo>
                      <a:pt x="1039" y="413"/>
                    </a:lnTo>
                    <a:lnTo>
                      <a:pt x="1039" y="383"/>
                    </a:lnTo>
                    <a:lnTo>
                      <a:pt x="1009" y="356"/>
                    </a:lnTo>
                    <a:lnTo>
                      <a:pt x="980" y="356"/>
                    </a:lnTo>
                    <a:lnTo>
                      <a:pt x="921" y="295"/>
                    </a:lnTo>
                    <a:lnTo>
                      <a:pt x="949" y="295"/>
                    </a:lnTo>
                    <a:lnTo>
                      <a:pt x="949" y="265"/>
                    </a:lnTo>
                    <a:lnTo>
                      <a:pt x="980" y="236"/>
                    </a:lnTo>
                    <a:lnTo>
                      <a:pt x="1039" y="236"/>
                    </a:lnTo>
                    <a:lnTo>
                      <a:pt x="1039" y="147"/>
                    </a:lnTo>
                    <a:lnTo>
                      <a:pt x="1009" y="147"/>
                    </a:lnTo>
                    <a:lnTo>
                      <a:pt x="1009" y="118"/>
                    </a:lnTo>
                    <a:lnTo>
                      <a:pt x="1098" y="118"/>
                    </a:lnTo>
                    <a:lnTo>
                      <a:pt x="1128" y="88"/>
                    </a:lnTo>
                    <a:lnTo>
                      <a:pt x="1158" y="88"/>
                    </a:lnTo>
                    <a:lnTo>
                      <a:pt x="1128" y="58"/>
                    </a:lnTo>
                    <a:lnTo>
                      <a:pt x="1187" y="88"/>
                    </a:lnTo>
                    <a:lnTo>
                      <a:pt x="1216" y="88"/>
                    </a:lnTo>
                    <a:lnTo>
                      <a:pt x="1187" y="58"/>
                    </a:lnTo>
                    <a:lnTo>
                      <a:pt x="1187" y="0"/>
                    </a:lnTo>
                    <a:lnTo>
                      <a:pt x="1246" y="0"/>
                    </a:lnTo>
                    <a:lnTo>
                      <a:pt x="1276" y="29"/>
                    </a:lnTo>
                    <a:lnTo>
                      <a:pt x="1276" y="0"/>
                    </a:lnTo>
                    <a:lnTo>
                      <a:pt x="1305" y="0"/>
                    </a:lnTo>
                    <a:lnTo>
                      <a:pt x="1335" y="29"/>
                    </a:lnTo>
                    <a:lnTo>
                      <a:pt x="1395" y="29"/>
                    </a:lnTo>
                    <a:lnTo>
                      <a:pt x="1365" y="0"/>
                    </a:lnTo>
                    <a:lnTo>
                      <a:pt x="1395" y="0"/>
                    </a:lnTo>
                    <a:lnTo>
                      <a:pt x="1423" y="29"/>
                    </a:lnTo>
                    <a:lnTo>
                      <a:pt x="1453" y="0"/>
                    </a:lnTo>
                    <a:lnTo>
                      <a:pt x="1514" y="0"/>
                    </a:lnTo>
                    <a:lnTo>
                      <a:pt x="1542" y="29"/>
                    </a:lnTo>
                    <a:lnTo>
                      <a:pt x="1572" y="0"/>
                    </a:lnTo>
                    <a:lnTo>
                      <a:pt x="1602" y="0"/>
                    </a:lnTo>
                  </a:path>
                </a:pathLst>
              </a:custGeom>
              <a:noFill/>
              <a:ln w="1588">
                <a:solidFill>
                  <a:srgbClr val="000000"/>
                </a:solidFill>
                <a:prstDash val="solid"/>
                <a:round/>
                <a:headEnd/>
                <a:tailEnd/>
              </a:ln>
            </p:spPr>
            <p:txBody>
              <a:bodyPr/>
              <a:lstStyle/>
              <a:p>
                <a:endParaRPr lang="en-GB"/>
              </a:p>
            </p:txBody>
          </p:sp>
          <p:sp>
            <p:nvSpPr>
              <p:cNvPr id="15547" name="Freeform 187"/>
              <p:cNvSpPr>
                <a:spLocks/>
              </p:cNvSpPr>
              <p:nvPr/>
            </p:nvSpPr>
            <p:spPr bwMode="auto">
              <a:xfrm>
                <a:off x="4339" y="2023"/>
                <a:ext cx="319" cy="333"/>
              </a:xfrm>
              <a:custGeom>
                <a:avLst/>
                <a:gdLst/>
                <a:ahLst/>
                <a:cxnLst>
                  <a:cxn ang="0">
                    <a:pos x="1095" y="1332"/>
                  </a:cxn>
                  <a:cxn ang="0">
                    <a:pos x="1037" y="1272"/>
                  </a:cxn>
                  <a:cxn ang="0">
                    <a:pos x="1037" y="1245"/>
                  </a:cxn>
                  <a:cxn ang="0">
                    <a:pos x="1006" y="1214"/>
                  </a:cxn>
                  <a:cxn ang="0">
                    <a:pos x="1006" y="1095"/>
                  </a:cxn>
                  <a:cxn ang="0">
                    <a:pos x="919" y="1007"/>
                  </a:cxn>
                  <a:cxn ang="0">
                    <a:pos x="919" y="977"/>
                  </a:cxn>
                  <a:cxn ang="0">
                    <a:pos x="949" y="947"/>
                  </a:cxn>
                  <a:cxn ang="0">
                    <a:pos x="1037" y="947"/>
                  </a:cxn>
                  <a:cxn ang="0">
                    <a:pos x="1095" y="1007"/>
                  </a:cxn>
                  <a:cxn ang="0">
                    <a:pos x="1126" y="1007"/>
                  </a:cxn>
                  <a:cxn ang="0">
                    <a:pos x="1156" y="977"/>
                  </a:cxn>
                  <a:cxn ang="0">
                    <a:pos x="1186" y="977"/>
                  </a:cxn>
                  <a:cxn ang="0">
                    <a:pos x="1214" y="947"/>
                  </a:cxn>
                  <a:cxn ang="0">
                    <a:pos x="1214" y="917"/>
                  </a:cxn>
                  <a:cxn ang="0">
                    <a:pos x="1274" y="917"/>
                  </a:cxn>
                  <a:cxn ang="0">
                    <a:pos x="1274" y="889"/>
                  </a:cxn>
                  <a:cxn ang="0">
                    <a:pos x="1244" y="859"/>
                  </a:cxn>
                  <a:cxn ang="0">
                    <a:pos x="1186" y="859"/>
                  </a:cxn>
                  <a:cxn ang="0">
                    <a:pos x="1186" y="798"/>
                  </a:cxn>
                  <a:cxn ang="0">
                    <a:pos x="1156" y="770"/>
                  </a:cxn>
                  <a:cxn ang="0">
                    <a:pos x="1006" y="770"/>
                  </a:cxn>
                  <a:cxn ang="0">
                    <a:pos x="1006" y="711"/>
                  </a:cxn>
                  <a:cxn ang="0">
                    <a:pos x="976" y="680"/>
                  </a:cxn>
                  <a:cxn ang="0">
                    <a:pos x="976" y="652"/>
                  </a:cxn>
                  <a:cxn ang="0">
                    <a:pos x="919" y="652"/>
                  </a:cxn>
                  <a:cxn ang="0">
                    <a:pos x="858" y="591"/>
                  </a:cxn>
                  <a:cxn ang="0">
                    <a:pos x="858" y="561"/>
                  </a:cxn>
                  <a:cxn ang="0">
                    <a:pos x="830" y="561"/>
                  </a:cxn>
                  <a:cxn ang="0">
                    <a:pos x="799" y="534"/>
                  </a:cxn>
                  <a:cxn ang="0">
                    <a:pos x="799" y="504"/>
                  </a:cxn>
                  <a:cxn ang="0">
                    <a:pos x="712" y="415"/>
                  </a:cxn>
                  <a:cxn ang="0">
                    <a:pos x="712" y="385"/>
                  </a:cxn>
                  <a:cxn ang="0">
                    <a:pos x="740" y="385"/>
                  </a:cxn>
                  <a:cxn ang="0">
                    <a:pos x="740" y="327"/>
                  </a:cxn>
                  <a:cxn ang="0">
                    <a:pos x="712" y="296"/>
                  </a:cxn>
                  <a:cxn ang="0">
                    <a:pos x="712" y="178"/>
                  </a:cxn>
                  <a:cxn ang="0">
                    <a:pos x="651" y="178"/>
                  </a:cxn>
                  <a:cxn ang="0">
                    <a:pos x="621" y="148"/>
                  </a:cxn>
                  <a:cxn ang="0">
                    <a:pos x="592" y="148"/>
                  </a:cxn>
                  <a:cxn ang="0">
                    <a:pos x="592" y="118"/>
                  </a:cxn>
                  <a:cxn ang="0">
                    <a:pos x="474" y="118"/>
                  </a:cxn>
                  <a:cxn ang="0">
                    <a:pos x="474" y="89"/>
                  </a:cxn>
                  <a:cxn ang="0">
                    <a:pos x="444" y="89"/>
                  </a:cxn>
                  <a:cxn ang="0">
                    <a:pos x="414" y="118"/>
                  </a:cxn>
                  <a:cxn ang="0">
                    <a:pos x="384" y="118"/>
                  </a:cxn>
                  <a:cxn ang="0">
                    <a:pos x="356" y="148"/>
                  </a:cxn>
                  <a:cxn ang="0">
                    <a:pos x="326" y="148"/>
                  </a:cxn>
                  <a:cxn ang="0">
                    <a:pos x="326" y="89"/>
                  </a:cxn>
                  <a:cxn ang="0">
                    <a:pos x="296" y="60"/>
                  </a:cxn>
                  <a:cxn ang="0">
                    <a:pos x="146" y="60"/>
                  </a:cxn>
                  <a:cxn ang="0">
                    <a:pos x="119" y="30"/>
                  </a:cxn>
                  <a:cxn ang="0">
                    <a:pos x="0" y="30"/>
                  </a:cxn>
                  <a:cxn ang="0">
                    <a:pos x="0" y="0"/>
                  </a:cxn>
                </a:cxnLst>
                <a:rect l="0" t="0" r="r" b="b"/>
                <a:pathLst>
                  <a:path w="1274" h="1332">
                    <a:moveTo>
                      <a:pt x="1095" y="1332"/>
                    </a:moveTo>
                    <a:lnTo>
                      <a:pt x="1037" y="1272"/>
                    </a:lnTo>
                    <a:lnTo>
                      <a:pt x="1037" y="1245"/>
                    </a:lnTo>
                    <a:lnTo>
                      <a:pt x="1006" y="1214"/>
                    </a:lnTo>
                    <a:lnTo>
                      <a:pt x="1006" y="1095"/>
                    </a:lnTo>
                    <a:lnTo>
                      <a:pt x="919" y="1007"/>
                    </a:lnTo>
                    <a:lnTo>
                      <a:pt x="919" y="977"/>
                    </a:lnTo>
                    <a:lnTo>
                      <a:pt x="949" y="947"/>
                    </a:lnTo>
                    <a:lnTo>
                      <a:pt x="1037" y="947"/>
                    </a:lnTo>
                    <a:lnTo>
                      <a:pt x="1095" y="1007"/>
                    </a:lnTo>
                    <a:lnTo>
                      <a:pt x="1126" y="1007"/>
                    </a:lnTo>
                    <a:lnTo>
                      <a:pt x="1156" y="977"/>
                    </a:lnTo>
                    <a:lnTo>
                      <a:pt x="1186" y="977"/>
                    </a:lnTo>
                    <a:lnTo>
                      <a:pt x="1214" y="947"/>
                    </a:lnTo>
                    <a:lnTo>
                      <a:pt x="1214" y="917"/>
                    </a:lnTo>
                    <a:lnTo>
                      <a:pt x="1274" y="917"/>
                    </a:lnTo>
                    <a:lnTo>
                      <a:pt x="1274" y="889"/>
                    </a:lnTo>
                    <a:lnTo>
                      <a:pt x="1244" y="859"/>
                    </a:lnTo>
                    <a:lnTo>
                      <a:pt x="1186" y="859"/>
                    </a:lnTo>
                    <a:lnTo>
                      <a:pt x="1186" y="798"/>
                    </a:lnTo>
                    <a:lnTo>
                      <a:pt x="1156" y="770"/>
                    </a:lnTo>
                    <a:lnTo>
                      <a:pt x="1006" y="770"/>
                    </a:lnTo>
                    <a:lnTo>
                      <a:pt x="1006" y="711"/>
                    </a:lnTo>
                    <a:lnTo>
                      <a:pt x="976" y="680"/>
                    </a:lnTo>
                    <a:lnTo>
                      <a:pt x="976" y="652"/>
                    </a:lnTo>
                    <a:lnTo>
                      <a:pt x="919" y="652"/>
                    </a:lnTo>
                    <a:lnTo>
                      <a:pt x="858" y="591"/>
                    </a:lnTo>
                    <a:lnTo>
                      <a:pt x="858" y="561"/>
                    </a:lnTo>
                    <a:lnTo>
                      <a:pt x="830" y="561"/>
                    </a:lnTo>
                    <a:lnTo>
                      <a:pt x="799" y="534"/>
                    </a:lnTo>
                    <a:lnTo>
                      <a:pt x="799" y="504"/>
                    </a:lnTo>
                    <a:lnTo>
                      <a:pt x="712" y="415"/>
                    </a:lnTo>
                    <a:lnTo>
                      <a:pt x="712" y="385"/>
                    </a:lnTo>
                    <a:lnTo>
                      <a:pt x="740" y="385"/>
                    </a:lnTo>
                    <a:lnTo>
                      <a:pt x="740" y="327"/>
                    </a:lnTo>
                    <a:lnTo>
                      <a:pt x="712" y="296"/>
                    </a:lnTo>
                    <a:lnTo>
                      <a:pt x="712" y="178"/>
                    </a:lnTo>
                    <a:lnTo>
                      <a:pt x="651" y="178"/>
                    </a:lnTo>
                    <a:lnTo>
                      <a:pt x="621" y="148"/>
                    </a:lnTo>
                    <a:lnTo>
                      <a:pt x="592" y="148"/>
                    </a:lnTo>
                    <a:lnTo>
                      <a:pt x="592" y="118"/>
                    </a:lnTo>
                    <a:lnTo>
                      <a:pt x="474" y="118"/>
                    </a:lnTo>
                    <a:lnTo>
                      <a:pt x="474" y="89"/>
                    </a:lnTo>
                    <a:lnTo>
                      <a:pt x="444" y="89"/>
                    </a:lnTo>
                    <a:lnTo>
                      <a:pt x="414" y="118"/>
                    </a:lnTo>
                    <a:lnTo>
                      <a:pt x="384" y="118"/>
                    </a:lnTo>
                    <a:lnTo>
                      <a:pt x="356" y="148"/>
                    </a:lnTo>
                    <a:lnTo>
                      <a:pt x="326" y="148"/>
                    </a:lnTo>
                    <a:lnTo>
                      <a:pt x="326" y="89"/>
                    </a:lnTo>
                    <a:lnTo>
                      <a:pt x="296" y="60"/>
                    </a:lnTo>
                    <a:lnTo>
                      <a:pt x="146" y="60"/>
                    </a:lnTo>
                    <a:lnTo>
                      <a:pt x="119" y="30"/>
                    </a:lnTo>
                    <a:lnTo>
                      <a:pt x="0" y="30"/>
                    </a:lnTo>
                    <a:lnTo>
                      <a:pt x="0" y="0"/>
                    </a:lnTo>
                  </a:path>
                </a:pathLst>
              </a:custGeom>
              <a:noFill/>
              <a:ln w="1588">
                <a:solidFill>
                  <a:srgbClr val="000000"/>
                </a:solidFill>
                <a:prstDash val="solid"/>
                <a:round/>
                <a:headEnd/>
                <a:tailEnd/>
              </a:ln>
            </p:spPr>
            <p:txBody>
              <a:bodyPr/>
              <a:lstStyle/>
              <a:p>
                <a:endParaRPr lang="en-GB"/>
              </a:p>
            </p:txBody>
          </p:sp>
          <p:sp>
            <p:nvSpPr>
              <p:cNvPr id="15548" name="Freeform 188"/>
              <p:cNvSpPr>
                <a:spLocks/>
              </p:cNvSpPr>
              <p:nvPr/>
            </p:nvSpPr>
            <p:spPr bwMode="auto">
              <a:xfrm>
                <a:off x="4280" y="1661"/>
                <a:ext cx="140" cy="104"/>
              </a:xfrm>
              <a:custGeom>
                <a:avLst/>
                <a:gdLst/>
                <a:ahLst/>
                <a:cxnLst>
                  <a:cxn ang="0">
                    <a:pos x="58" y="413"/>
                  </a:cxn>
                  <a:cxn ang="0">
                    <a:pos x="88" y="383"/>
                  </a:cxn>
                  <a:cxn ang="0">
                    <a:pos x="58" y="354"/>
                  </a:cxn>
                  <a:cxn ang="0">
                    <a:pos x="58" y="325"/>
                  </a:cxn>
                  <a:cxn ang="0">
                    <a:pos x="88" y="295"/>
                  </a:cxn>
                  <a:cxn ang="0">
                    <a:pos x="147" y="354"/>
                  </a:cxn>
                  <a:cxn ang="0">
                    <a:pos x="147" y="295"/>
                  </a:cxn>
                  <a:cxn ang="0">
                    <a:pos x="296" y="295"/>
                  </a:cxn>
                  <a:cxn ang="0">
                    <a:pos x="296" y="265"/>
                  </a:cxn>
                  <a:cxn ang="0">
                    <a:pos x="326" y="236"/>
                  </a:cxn>
                  <a:cxn ang="0">
                    <a:pos x="383" y="236"/>
                  </a:cxn>
                  <a:cxn ang="0">
                    <a:pos x="444" y="265"/>
                  </a:cxn>
                  <a:cxn ang="0">
                    <a:pos x="563" y="265"/>
                  </a:cxn>
                  <a:cxn ang="0">
                    <a:pos x="563" y="236"/>
                  </a:cxn>
                  <a:cxn ang="0">
                    <a:pos x="533" y="236"/>
                  </a:cxn>
                  <a:cxn ang="0">
                    <a:pos x="474" y="177"/>
                  </a:cxn>
                  <a:cxn ang="0">
                    <a:pos x="265" y="177"/>
                  </a:cxn>
                  <a:cxn ang="0">
                    <a:pos x="207" y="118"/>
                  </a:cxn>
                  <a:cxn ang="0">
                    <a:pos x="176" y="118"/>
                  </a:cxn>
                  <a:cxn ang="0">
                    <a:pos x="149" y="88"/>
                  </a:cxn>
                  <a:cxn ang="0">
                    <a:pos x="176" y="88"/>
                  </a:cxn>
                  <a:cxn ang="0">
                    <a:pos x="176" y="0"/>
                  </a:cxn>
                  <a:cxn ang="0">
                    <a:pos x="147" y="27"/>
                  </a:cxn>
                  <a:cxn ang="0">
                    <a:pos x="119" y="27"/>
                  </a:cxn>
                  <a:cxn ang="0">
                    <a:pos x="88" y="57"/>
                  </a:cxn>
                  <a:cxn ang="0">
                    <a:pos x="0" y="57"/>
                  </a:cxn>
                </a:cxnLst>
                <a:rect l="0" t="0" r="r" b="b"/>
                <a:pathLst>
                  <a:path w="563" h="413">
                    <a:moveTo>
                      <a:pt x="58" y="413"/>
                    </a:moveTo>
                    <a:lnTo>
                      <a:pt x="88" y="383"/>
                    </a:lnTo>
                    <a:lnTo>
                      <a:pt x="58" y="354"/>
                    </a:lnTo>
                    <a:lnTo>
                      <a:pt x="58" y="325"/>
                    </a:lnTo>
                    <a:lnTo>
                      <a:pt x="88" y="295"/>
                    </a:lnTo>
                    <a:lnTo>
                      <a:pt x="147" y="354"/>
                    </a:lnTo>
                    <a:lnTo>
                      <a:pt x="147" y="295"/>
                    </a:lnTo>
                    <a:lnTo>
                      <a:pt x="296" y="295"/>
                    </a:lnTo>
                    <a:lnTo>
                      <a:pt x="296" y="265"/>
                    </a:lnTo>
                    <a:lnTo>
                      <a:pt x="326" y="236"/>
                    </a:lnTo>
                    <a:lnTo>
                      <a:pt x="383" y="236"/>
                    </a:lnTo>
                    <a:lnTo>
                      <a:pt x="444" y="265"/>
                    </a:lnTo>
                    <a:lnTo>
                      <a:pt x="563" y="265"/>
                    </a:lnTo>
                    <a:lnTo>
                      <a:pt x="563" y="236"/>
                    </a:lnTo>
                    <a:lnTo>
                      <a:pt x="533" y="236"/>
                    </a:lnTo>
                    <a:lnTo>
                      <a:pt x="474" y="177"/>
                    </a:lnTo>
                    <a:lnTo>
                      <a:pt x="265" y="177"/>
                    </a:lnTo>
                    <a:lnTo>
                      <a:pt x="207" y="118"/>
                    </a:lnTo>
                    <a:lnTo>
                      <a:pt x="176" y="118"/>
                    </a:lnTo>
                    <a:lnTo>
                      <a:pt x="149" y="88"/>
                    </a:lnTo>
                    <a:lnTo>
                      <a:pt x="176" y="88"/>
                    </a:lnTo>
                    <a:lnTo>
                      <a:pt x="176" y="0"/>
                    </a:lnTo>
                    <a:lnTo>
                      <a:pt x="147" y="27"/>
                    </a:lnTo>
                    <a:lnTo>
                      <a:pt x="119" y="27"/>
                    </a:lnTo>
                    <a:lnTo>
                      <a:pt x="88" y="57"/>
                    </a:lnTo>
                    <a:lnTo>
                      <a:pt x="0" y="57"/>
                    </a:lnTo>
                  </a:path>
                </a:pathLst>
              </a:custGeom>
              <a:noFill/>
              <a:ln w="1588">
                <a:solidFill>
                  <a:srgbClr val="000000"/>
                </a:solidFill>
                <a:prstDash val="solid"/>
                <a:round/>
                <a:headEnd/>
                <a:tailEnd/>
              </a:ln>
            </p:spPr>
            <p:txBody>
              <a:bodyPr/>
              <a:lstStyle/>
              <a:p>
                <a:endParaRPr lang="en-GB"/>
              </a:p>
            </p:txBody>
          </p:sp>
          <p:sp>
            <p:nvSpPr>
              <p:cNvPr id="15549" name="Freeform 189"/>
              <p:cNvSpPr>
                <a:spLocks/>
              </p:cNvSpPr>
              <p:nvPr/>
            </p:nvSpPr>
            <p:spPr bwMode="auto">
              <a:xfrm>
                <a:off x="3954" y="1676"/>
                <a:ext cx="326" cy="59"/>
              </a:xfrm>
              <a:custGeom>
                <a:avLst/>
                <a:gdLst/>
                <a:ahLst/>
                <a:cxnLst>
                  <a:cxn ang="0">
                    <a:pos x="0" y="89"/>
                  </a:cxn>
                  <a:cxn ang="0">
                    <a:pos x="30" y="120"/>
                  </a:cxn>
                  <a:cxn ang="0">
                    <a:pos x="0" y="149"/>
                  </a:cxn>
                  <a:cxn ang="0">
                    <a:pos x="0" y="179"/>
                  </a:cxn>
                  <a:cxn ang="0">
                    <a:pos x="58" y="179"/>
                  </a:cxn>
                  <a:cxn ang="0">
                    <a:pos x="88" y="149"/>
                  </a:cxn>
                  <a:cxn ang="0">
                    <a:pos x="88" y="120"/>
                  </a:cxn>
                  <a:cxn ang="0">
                    <a:pos x="58" y="120"/>
                  </a:cxn>
                  <a:cxn ang="0">
                    <a:pos x="88" y="89"/>
                  </a:cxn>
                  <a:cxn ang="0">
                    <a:pos x="118" y="89"/>
                  </a:cxn>
                  <a:cxn ang="0">
                    <a:pos x="118" y="120"/>
                  </a:cxn>
                  <a:cxn ang="0">
                    <a:pos x="177" y="179"/>
                  </a:cxn>
                  <a:cxn ang="0">
                    <a:pos x="177" y="208"/>
                  </a:cxn>
                  <a:cxn ang="0">
                    <a:pos x="149" y="208"/>
                  </a:cxn>
                  <a:cxn ang="0">
                    <a:pos x="118" y="238"/>
                  </a:cxn>
                  <a:cxn ang="0">
                    <a:pos x="177" y="238"/>
                  </a:cxn>
                  <a:cxn ang="0">
                    <a:pos x="237" y="179"/>
                  </a:cxn>
                  <a:cxn ang="0">
                    <a:pos x="267" y="179"/>
                  </a:cxn>
                  <a:cxn ang="0">
                    <a:pos x="237" y="208"/>
                  </a:cxn>
                  <a:cxn ang="0">
                    <a:pos x="325" y="208"/>
                  </a:cxn>
                  <a:cxn ang="0">
                    <a:pos x="356" y="179"/>
                  </a:cxn>
                  <a:cxn ang="0">
                    <a:pos x="414" y="179"/>
                  </a:cxn>
                  <a:cxn ang="0">
                    <a:pos x="445" y="149"/>
                  </a:cxn>
                  <a:cxn ang="0">
                    <a:pos x="445" y="179"/>
                  </a:cxn>
                  <a:cxn ang="0">
                    <a:pos x="504" y="179"/>
                  </a:cxn>
                  <a:cxn ang="0">
                    <a:pos x="532" y="149"/>
                  </a:cxn>
                  <a:cxn ang="0">
                    <a:pos x="563" y="149"/>
                  </a:cxn>
                  <a:cxn ang="0">
                    <a:pos x="593" y="120"/>
                  </a:cxn>
                  <a:cxn ang="0">
                    <a:pos x="652" y="120"/>
                  </a:cxn>
                  <a:cxn ang="0">
                    <a:pos x="681" y="89"/>
                  </a:cxn>
                  <a:cxn ang="0">
                    <a:pos x="770" y="89"/>
                  </a:cxn>
                  <a:cxn ang="0">
                    <a:pos x="800" y="120"/>
                  </a:cxn>
                  <a:cxn ang="0">
                    <a:pos x="830" y="89"/>
                  </a:cxn>
                  <a:cxn ang="0">
                    <a:pos x="830" y="61"/>
                  </a:cxn>
                  <a:cxn ang="0">
                    <a:pos x="948" y="61"/>
                  </a:cxn>
                  <a:cxn ang="0">
                    <a:pos x="948" y="31"/>
                  </a:cxn>
                  <a:cxn ang="0">
                    <a:pos x="1095" y="31"/>
                  </a:cxn>
                  <a:cxn ang="0">
                    <a:pos x="1125" y="0"/>
                  </a:cxn>
                  <a:cxn ang="0">
                    <a:pos x="1155" y="31"/>
                  </a:cxn>
                  <a:cxn ang="0">
                    <a:pos x="1274" y="31"/>
                  </a:cxn>
                  <a:cxn ang="0">
                    <a:pos x="1274" y="0"/>
                  </a:cxn>
                  <a:cxn ang="0">
                    <a:pos x="1304" y="0"/>
                  </a:cxn>
                </a:cxnLst>
                <a:rect l="0" t="0" r="r" b="b"/>
                <a:pathLst>
                  <a:path w="1304" h="238">
                    <a:moveTo>
                      <a:pt x="0" y="89"/>
                    </a:moveTo>
                    <a:lnTo>
                      <a:pt x="30" y="120"/>
                    </a:lnTo>
                    <a:lnTo>
                      <a:pt x="0" y="149"/>
                    </a:lnTo>
                    <a:lnTo>
                      <a:pt x="0" y="179"/>
                    </a:lnTo>
                    <a:lnTo>
                      <a:pt x="58" y="179"/>
                    </a:lnTo>
                    <a:lnTo>
                      <a:pt x="88" y="149"/>
                    </a:lnTo>
                    <a:lnTo>
                      <a:pt x="88" y="120"/>
                    </a:lnTo>
                    <a:lnTo>
                      <a:pt x="58" y="120"/>
                    </a:lnTo>
                    <a:lnTo>
                      <a:pt x="88" y="89"/>
                    </a:lnTo>
                    <a:lnTo>
                      <a:pt x="118" y="89"/>
                    </a:lnTo>
                    <a:lnTo>
                      <a:pt x="118" y="120"/>
                    </a:lnTo>
                    <a:lnTo>
                      <a:pt x="177" y="179"/>
                    </a:lnTo>
                    <a:lnTo>
                      <a:pt x="177" y="208"/>
                    </a:lnTo>
                    <a:lnTo>
                      <a:pt x="149" y="208"/>
                    </a:lnTo>
                    <a:lnTo>
                      <a:pt x="118" y="238"/>
                    </a:lnTo>
                    <a:lnTo>
                      <a:pt x="177" y="238"/>
                    </a:lnTo>
                    <a:lnTo>
                      <a:pt x="237" y="179"/>
                    </a:lnTo>
                    <a:lnTo>
                      <a:pt x="267" y="179"/>
                    </a:lnTo>
                    <a:lnTo>
                      <a:pt x="237" y="208"/>
                    </a:lnTo>
                    <a:lnTo>
                      <a:pt x="325" y="208"/>
                    </a:lnTo>
                    <a:lnTo>
                      <a:pt x="356" y="179"/>
                    </a:lnTo>
                    <a:lnTo>
                      <a:pt x="414" y="179"/>
                    </a:lnTo>
                    <a:lnTo>
                      <a:pt x="445" y="149"/>
                    </a:lnTo>
                    <a:lnTo>
                      <a:pt x="445" y="179"/>
                    </a:lnTo>
                    <a:lnTo>
                      <a:pt x="504" y="179"/>
                    </a:lnTo>
                    <a:lnTo>
                      <a:pt x="532" y="149"/>
                    </a:lnTo>
                    <a:lnTo>
                      <a:pt x="563" y="149"/>
                    </a:lnTo>
                    <a:lnTo>
                      <a:pt x="593" y="120"/>
                    </a:lnTo>
                    <a:lnTo>
                      <a:pt x="652" y="120"/>
                    </a:lnTo>
                    <a:lnTo>
                      <a:pt x="681" y="89"/>
                    </a:lnTo>
                    <a:lnTo>
                      <a:pt x="770" y="89"/>
                    </a:lnTo>
                    <a:lnTo>
                      <a:pt x="800" y="120"/>
                    </a:lnTo>
                    <a:lnTo>
                      <a:pt x="830" y="89"/>
                    </a:lnTo>
                    <a:lnTo>
                      <a:pt x="830" y="61"/>
                    </a:lnTo>
                    <a:lnTo>
                      <a:pt x="948" y="61"/>
                    </a:lnTo>
                    <a:lnTo>
                      <a:pt x="948" y="31"/>
                    </a:lnTo>
                    <a:lnTo>
                      <a:pt x="1095" y="31"/>
                    </a:lnTo>
                    <a:lnTo>
                      <a:pt x="1125" y="0"/>
                    </a:lnTo>
                    <a:lnTo>
                      <a:pt x="1155" y="31"/>
                    </a:lnTo>
                    <a:lnTo>
                      <a:pt x="1274" y="31"/>
                    </a:lnTo>
                    <a:lnTo>
                      <a:pt x="1274" y="0"/>
                    </a:lnTo>
                    <a:lnTo>
                      <a:pt x="1304" y="0"/>
                    </a:lnTo>
                  </a:path>
                </a:pathLst>
              </a:custGeom>
              <a:noFill/>
              <a:ln w="1588">
                <a:solidFill>
                  <a:srgbClr val="000000"/>
                </a:solidFill>
                <a:prstDash val="solid"/>
                <a:round/>
                <a:headEnd/>
                <a:tailEnd/>
              </a:ln>
            </p:spPr>
            <p:txBody>
              <a:bodyPr/>
              <a:lstStyle/>
              <a:p>
                <a:endParaRPr lang="en-GB"/>
              </a:p>
            </p:txBody>
          </p:sp>
          <p:sp>
            <p:nvSpPr>
              <p:cNvPr id="15550" name="Freeform 190"/>
              <p:cNvSpPr>
                <a:spLocks/>
              </p:cNvSpPr>
              <p:nvPr/>
            </p:nvSpPr>
            <p:spPr bwMode="auto">
              <a:xfrm>
                <a:off x="4265" y="1765"/>
                <a:ext cx="44" cy="148"/>
              </a:xfrm>
              <a:custGeom>
                <a:avLst/>
                <a:gdLst/>
                <a:ahLst/>
                <a:cxnLst>
                  <a:cxn ang="0">
                    <a:pos x="30" y="593"/>
                  </a:cxn>
                  <a:cxn ang="0">
                    <a:pos x="60" y="562"/>
                  </a:cxn>
                  <a:cxn ang="0">
                    <a:pos x="60" y="534"/>
                  </a:cxn>
                  <a:cxn ang="0">
                    <a:pos x="88" y="504"/>
                  </a:cxn>
                  <a:cxn ang="0">
                    <a:pos x="148" y="504"/>
                  </a:cxn>
                  <a:cxn ang="0">
                    <a:pos x="30" y="385"/>
                  </a:cxn>
                  <a:cxn ang="0">
                    <a:pos x="30" y="355"/>
                  </a:cxn>
                  <a:cxn ang="0">
                    <a:pos x="60" y="325"/>
                  </a:cxn>
                  <a:cxn ang="0">
                    <a:pos x="30" y="297"/>
                  </a:cxn>
                  <a:cxn ang="0">
                    <a:pos x="0" y="207"/>
                  </a:cxn>
                  <a:cxn ang="0">
                    <a:pos x="0" y="178"/>
                  </a:cxn>
                  <a:cxn ang="0">
                    <a:pos x="30" y="148"/>
                  </a:cxn>
                  <a:cxn ang="0">
                    <a:pos x="60" y="148"/>
                  </a:cxn>
                  <a:cxn ang="0">
                    <a:pos x="88" y="118"/>
                  </a:cxn>
                  <a:cxn ang="0">
                    <a:pos x="88" y="60"/>
                  </a:cxn>
                  <a:cxn ang="0">
                    <a:pos x="118" y="60"/>
                  </a:cxn>
                  <a:cxn ang="0">
                    <a:pos x="148" y="30"/>
                  </a:cxn>
                  <a:cxn ang="0">
                    <a:pos x="179" y="30"/>
                  </a:cxn>
                  <a:cxn ang="0">
                    <a:pos x="179" y="0"/>
                  </a:cxn>
                  <a:cxn ang="0">
                    <a:pos x="118" y="0"/>
                  </a:cxn>
                </a:cxnLst>
                <a:rect l="0" t="0" r="r" b="b"/>
                <a:pathLst>
                  <a:path w="179" h="593">
                    <a:moveTo>
                      <a:pt x="30" y="593"/>
                    </a:moveTo>
                    <a:lnTo>
                      <a:pt x="60" y="562"/>
                    </a:lnTo>
                    <a:lnTo>
                      <a:pt x="60" y="534"/>
                    </a:lnTo>
                    <a:lnTo>
                      <a:pt x="88" y="504"/>
                    </a:lnTo>
                    <a:lnTo>
                      <a:pt x="148" y="504"/>
                    </a:lnTo>
                    <a:lnTo>
                      <a:pt x="30" y="385"/>
                    </a:lnTo>
                    <a:lnTo>
                      <a:pt x="30" y="355"/>
                    </a:lnTo>
                    <a:lnTo>
                      <a:pt x="60" y="325"/>
                    </a:lnTo>
                    <a:lnTo>
                      <a:pt x="30" y="297"/>
                    </a:lnTo>
                    <a:lnTo>
                      <a:pt x="0" y="207"/>
                    </a:lnTo>
                    <a:lnTo>
                      <a:pt x="0" y="178"/>
                    </a:lnTo>
                    <a:lnTo>
                      <a:pt x="30" y="148"/>
                    </a:lnTo>
                    <a:lnTo>
                      <a:pt x="60" y="148"/>
                    </a:lnTo>
                    <a:lnTo>
                      <a:pt x="88" y="118"/>
                    </a:lnTo>
                    <a:lnTo>
                      <a:pt x="88" y="60"/>
                    </a:lnTo>
                    <a:lnTo>
                      <a:pt x="118" y="60"/>
                    </a:lnTo>
                    <a:lnTo>
                      <a:pt x="148" y="30"/>
                    </a:lnTo>
                    <a:lnTo>
                      <a:pt x="179" y="30"/>
                    </a:lnTo>
                    <a:lnTo>
                      <a:pt x="179" y="0"/>
                    </a:lnTo>
                    <a:lnTo>
                      <a:pt x="118" y="0"/>
                    </a:lnTo>
                  </a:path>
                </a:pathLst>
              </a:custGeom>
              <a:noFill/>
              <a:ln w="1588">
                <a:solidFill>
                  <a:srgbClr val="000000"/>
                </a:solidFill>
                <a:prstDash val="solid"/>
                <a:round/>
                <a:headEnd/>
                <a:tailEnd/>
              </a:ln>
            </p:spPr>
            <p:txBody>
              <a:bodyPr/>
              <a:lstStyle/>
              <a:p>
                <a:endParaRPr lang="en-GB"/>
              </a:p>
            </p:txBody>
          </p:sp>
          <p:sp>
            <p:nvSpPr>
              <p:cNvPr id="15551" name="Freeform 191"/>
              <p:cNvSpPr>
                <a:spLocks/>
              </p:cNvSpPr>
              <p:nvPr/>
            </p:nvSpPr>
            <p:spPr bwMode="auto">
              <a:xfrm>
                <a:off x="4021" y="1750"/>
                <a:ext cx="273" cy="141"/>
              </a:xfrm>
              <a:custGeom>
                <a:avLst/>
                <a:gdLst/>
                <a:ahLst/>
                <a:cxnLst>
                  <a:cxn ang="0">
                    <a:pos x="1095" y="59"/>
                  </a:cxn>
                  <a:cxn ang="0">
                    <a:pos x="800" y="59"/>
                  </a:cxn>
                  <a:cxn ang="0">
                    <a:pos x="770" y="29"/>
                  </a:cxn>
                  <a:cxn ang="0">
                    <a:pos x="681" y="29"/>
                  </a:cxn>
                  <a:cxn ang="0">
                    <a:pos x="651" y="0"/>
                  </a:cxn>
                  <a:cxn ang="0">
                    <a:pos x="593" y="0"/>
                  </a:cxn>
                  <a:cxn ang="0">
                    <a:pos x="563" y="29"/>
                  </a:cxn>
                  <a:cxn ang="0">
                    <a:pos x="533" y="29"/>
                  </a:cxn>
                  <a:cxn ang="0">
                    <a:pos x="503" y="0"/>
                  </a:cxn>
                  <a:cxn ang="0">
                    <a:pos x="474" y="0"/>
                  </a:cxn>
                  <a:cxn ang="0">
                    <a:pos x="474" y="29"/>
                  </a:cxn>
                  <a:cxn ang="0">
                    <a:pos x="444" y="59"/>
                  </a:cxn>
                  <a:cxn ang="0">
                    <a:pos x="414" y="29"/>
                  </a:cxn>
                  <a:cxn ang="0">
                    <a:pos x="326" y="29"/>
                  </a:cxn>
                  <a:cxn ang="0">
                    <a:pos x="326" y="59"/>
                  </a:cxn>
                  <a:cxn ang="0">
                    <a:pos x="207" y="59"/>
                  </a:cxn>
                  <a:cxn ang="0">
                    <a:pos x="178" y="89"/>
                  </a:cxn>
                  <a:cxn ang="0">
                    <a:pos x="147" y="89"/>
                  </a:cxn>
                  <a:cxn ang="0">
                    <a:pos x="147" y="119"/>
                  </a:cxn>
                  <a:cxn ang="0">
                    <a:pos x="28" y="119"/>
                  </a:cxn>
                  <a:cxn ang="0">
                    <a:pos x="0" y="148"/>
                  </a:cxn>
                  <a:cxn ang="0">
                    <a:pos x="0" y="207"/>
                  </a:cxn>
                  <a:cxn ang="0">
                    <a:pos x="28" y="177"/>
                  </a:cxn>
                  <a:cxn ang="0">
                    <a:pos x="58" y="207"/>
                  </a:cxn>
                  <a:cxn ang="0">
                    <a:pos x="28" y="237"/>
                  </a:cxn>
                  <a:cxn ang="0">
                    <a:pos x="28" y="266"/>
                  </a:cxn>
                  <a:cxn ang="0">
                    <a:pos x="58" y="266"/>
                  </a:cxn>
                  <a:cxn ang="0">
                    <a:pos x="28" y="296"/>
                  </a:cxn>
                  <a:cxn ang="0">
                    <a:pos x="28" y="325"/>
                  </a:cxn>
                  <a:cxn ang="0">
                    <a:pos x="58" y="325"/>
                  </a:cxn>
                  <a:cxn ang="0">
                    <a:pos x="89" y="356"/>
                  </a:cxn>
                  <a:cxn ang="0">
                    <a:pos x="89" y="384"/>
                  </a:cxn>
                  <a:cxn ang="0">
                    <a:pos x="119" y="414"/>
                  </a:cxn>
                  <a:cxn ang="0">
                    <a:pos x="237" y="414"/>
                  </a:cxn>
                  <a:cxn ang="0">
                    <a:pos x="237" y="384"/>
                  </a:cxn>
                  <a:cxn ang="0">
                    <a:pos x="265" y="384"/>
                  </a:cxn>
                  <a:cxn ang="0">
                    <a:pos x="296" y="414"/>
                  </a:cxn>
                  <a:cxn ang="0">
                    <a:pos x="265" y="444"/>
                  </a:cxn>
                  <a:cxn ang="0">
                    <a:pos x="296" y="475"/>
                  </a:cxn>
                  <a:cxn ang="0">
                    <a:pos x="296" y="502"/>
                  </a:cxn>
                  <a:cxn ang="0">
                    <a:pos x="265" y="532"/>
                  </a:cxn>
                  <a:cxn ang="0">
                    <a:pos x="265" y="563"/>
                  </a:cxn>
                </a:cxnLst>
                <a:rect l="0" t="0" r="r" b="b"/>
                <a:pathLst>
                  <a:path w="1095" h="563">
                    <a:moveTo>
                      <a:pt x="1095" y="59"/>
                    </a:moveTo>
                    <a:lnTo>
                      <a:pt x="800" y="59"/>
                    </a:lnTo>
                    <a:lnTo>
                      <a:pt x="770" y="29"/>
                    </a:lnTo>
                    <a:lnTo>
                      <a:pt x="681" y="29"/>
                    </a:lnTo>
                    <a:lnTo>
                      <a:pt x="651" y="0"/>
                    </a:lnTo>
                    <a:lnTo>
                      <a:pt x="593" y="0"/>
                    </a:lnTo>
                    <a:lnTo>
                      <a:pt x="563" y="29"/>
                    </a:lnTo>
                    <a:lnTo>
                      <a:pt x="533" y="29"/>
                    </a:lnTo>
                    <a:lnTo>
                      <a:pt x="503" y="0"/>
                    </a:lnTo>
                    <a:lnTo>
                      <a:pt x="474" y="0"/>
                    </a:lnTo>
                    <a:lnTo>
                      <a:pt x="474" y="29"/>
                    </a:lnTo>
                    <a:lnTo>
                      <a:pt x="444" y="59"/>
                    </a:lnTo>
                    <a:lnTo>
                      <a:pt x="414" y="29"/>
                    </a:lnTo>
                    <a:lnTo>
                      <a:pt x="326" y="29"/>
                    </a:lnTo>
                    <a:lnTo>
                      <a:pt x="326" y="59"/>
                    </a:lnTo>
                    <a:lnTo>
                      <a:pt x="207" y="59"/>
                    </a:lnTo>
                    <a:lnTo>
                      <a:pt x="178" y="89"/>
                    </a:lnTo>
                    <a:lnTo>
                      <a:pt x="147" y="89"/>
                    </a:lnTo>
                    <a:lnTo>
                      <a:pt x="147" y="119"/>
                    </a:lnTo>
                    <a:lnTo>
                      <a:pt x="28" y="119"/>
                    </a:lnTo>
                    <a:lnTo>
                      <a:pt x="0" y="148"/>
                    </a:lnTo>
                    <a:lnTo>
                      <a:pt x="0" y="207"/>
                    </a:lnTo>
                    <a:lnTo>
                      <a:pt x="28" y="177"/>
                    </a:lnTo>
                    <a:lnTo>
                      <a:pt x="58" y="207"/>
                    </a:lnTo>
                    <a:lnTo>
                      <a:pt x="28" y="237"/>
                    </a:lnTo>
                    <a:lnTo>
                      <a:pt x="28" y="266"/>
                    </a:lnTo>
                    <a:lnTo>
                      <a:pt x="58" y="266"/>
                    </a:lnTo>
                    <a:lnTo>
                      <a:pt x="28" y="296"/>
                    </a:lnTo>
                    <a:lnTo>
                      <a:pt x="28" y="325"/>
                    </a:lnTo>
                    <a:lnTo>
                      <a:pt x="58" y="325"/>
                    </a:lnTo>
                    <a:lnTo>
                      <a:pt x="89" y="356"/>
                    </a:lnTo>
                    <a:lnTo>
                      <a:pt x="89" y="384"/>
                    </a:lnTo>
                    <a:lnTo>
                      <a:pt x="119" y="414"/>
                    </a:lnTo>
                    <a:lnTo>
                      <a:pt x="237" y="414"/>
                    </a:lnTo>
                    <a:lnTo>
                      <a:pt x="237" y="384"/>
                    </a:lnTo>
                    <a:lnTo>
                      <a:pt x="265" y="384"/>
                    </a:lnTo>
                    <a:lnTo>
                      <a:pt x="296" y="414"/>
                    </a:lnTo>
                    <a:lnTo>
                      <a:pt x="265" y="444"/>
                    </a:lnTo>
                    <a:lnTo>
                      <a:pt x="296" y="475"/>
                    </a:lnTo>
                    <a:lnTo>
                      <a:pt x="296" y="502"/>
                    </a:lnTo>
                    <a:lnTo>
                      <a:pt x="265" y="532"/>
                    </a:lnTo>
                    <a:lnTo>
                      <a:pt x="265" y="563"/>
                    </a:lnTo>
                  </a:path>
                </a:pathLst>
              </a:custGeom>
              <a:noFill/>
              <a:ln w="1588">
                <a:solidFill>
                  <a:srgbClr val="000000"/>
                </a:solidFill>
                <a:prstDash val="solid"/>
                <a:round/>
                <a:headEnd/>
                <a:tailEnd/>
              </a:ln>
            </p:spPr>
            <p:txBody>
              <a:bodyPr/>
              <a:lstStyle/>
              <a:p>
                <a:endParaRPr lang="en-GB"/>
              </a:p>
            </p:txBody>
          </p:sp>
          <p:sp>
            <p:nvSpPr>
              <p:cNvPr id="15552" name="Freeform 192"/>
              <p:cNvSpPr>
                <a:spLocks/>
              </p:cNvSpPr>
              <p:nvPr/>
            </p:nvSpPr>
            <p:spPr bwMode="auto">
              <a:xfrm>
                <a:off x="4087" y="1875"/>
                <a:ext cx="185" cy="38"/>
              </a:xfrm>
              <a:custGeom>
                <a:avLst/>
                <a:gdLst/>
                <a:ahLst/>
                <a:cxnLst>
                  <a:cxn ang="0">
                    <a:pos x="742" y="150"/>
                  </a:cxn>
                  <a:cxn ang="0">
                    <a:pos x="682" y="150"/>
                  </a:cxn>
                  <a:cxn ang="0">
                    <a:pos x="653" y="119"/>
                  </a:cxn>
                  <a:cxn ang="0">
                    <a:pos x="623" y="119"/>
                  </a:cxn>
                  <a:cxn ang="0">
                    <a:pos x="593" y="150"/>
                  </a:cxn>
                  <a:cxn ang="0">
                    <a:pos x="505" y="150"/>
                  </a:cxn>
                  <a:cxn ang="0">
                    <a:pos x="445" y="91"/>
                  </a:cxn>
                  <a:cxn ang="0">
                    <a:pos x="416" y="91"/>
                  </a:cxn>
                  <a:cxn ang="0">
                    <a:pos x="386" y="61"/>
                  </a:cxn>
                  <a:cxn ang="0">
                    <a:pos x="356" y="61"/>
                  </a:cxn>
                  <a:cxn ang="0">
                    <a:pos x="328" y="30"/>
                  </a:cxn>
                  <a:cxn ang="0">
                    <a:pos x="268" y="30"/>
                  </a:cxn>
                  <a:cxn ang="0">
                    <a:pos x="238" y="0"/>
                  </a:cxn>
                  <a:cxn ang="0">
                    <a:pos x="91" y="0"/>
                  </a:cxn>
                  <a:cxn ang="0">
                    <a:pos x="61" y="30"/>
                  </a:cxn>
                  <a:cxn ang="0">
                    <a:pos x="31" y="30"/>
                  </a:cxn>
                  <a:cxn ang="0">
                    <a:pos x="0" y="61"/>
                  </a:cxn>
                </a:cxnLst>
                <a:rect l="0" t="0" r="r" b="b"/>
                <a:pathLst>
                  <a:path w="742" h="150">
                    <a:moveTo>
                      <a:pt x="742" y="150"/>
                    </a:moveTo>
                    <a:lnTo>
                      <a:pt x="682" y="150"/>
                    </a:lnTo>
                    <a:lnTo>
                      <a:pt x="653" y="119"/>
                    </a:lnTo>
                    <a:lnTo>
                      <a:pt x="623" y="119"/>
                    </a:lnTo>
                    <a:lnTo>
                      <a:pt x="593" y="150"/>
                    </a:lnTo>
                    <a:lnTo>
                      <a:pt x="505" y="150"/>
                    </a:lnTo>
                    <a:lnTo>
                      <a:pt x="445" y="91"/>
                    </a:lnTo>
                    <a:lnTo>
                      <a:pt x="416" y="91"/>
                    </a:lnTo>
                    <a:lnTo>
                      <a:pt x="386" y="61"/>
                    </a:lnTo>
                    <a:lnTo>
                      <a:pt x="356" y="61"/>
                    </a:lnTo>
                    <a:lnTo>
                      <a:pt x="328" y="30"/>
                    </a:lnTo>
                    <a:lnTo>
                      <a:pt x="268" y="30"/>
                    </a:lnTo>
                    <a:lnTo>
                      <a:pt x="238" y="0"/>
                    </a:lnTo>
                    <a:lnTo>
                      <a:pt x="91" y="0"/>
                    </a:lnTo>
                    <a:lnTo>
                      <a:pt x="61" y="30"/>
                    </a:lnTo>
                    <a:lnTo>
                      <a:pt x="31" y="30"/>
                    </a:lnTo>
                    <a:lnTo>
                      <a:pt x="0" y="61"/>
                    </a:lnTo>
                  </a:path>
                </a:pathLst>
              </a:custGeom>
              <a:noFill/>
              <a:ln w="1588">
                <a:solidFill>
                  <a:srgbClr val="000000"/>
                </a:solidFill>
                <a:prstDash val="solid"/>
                <a:round/>
                <a:headEnd/>
                <a:tailEnd/>
              </a:ln>
            </p:spPr>
            <p:txBody>
              <a:bodyPr/>
              <a:lstStyle/>
              <a:p>
                <a:endParaRPr lang="en-GB"/>
              </a:p>
            </p:txBody>
          </p:sp>
          <p:sp>
            <p:nvSpPr>
              <p:cNvPr id="15553" name="Freeform 193"/>
              <p:cNvSpPr>
                <a:spLocks/>
              </p:cNvSpPr>
              <p:nvPr/>
            </p:nvSpPr>
            <p:spPr bwMode="auto">
              <a:xfrm>
                <a:off x="3932" y="1831"/>
                <a:ext cx="81" cy="52"/>
              </a:xfrm>
              <a:custGeom>
                <a:avLst/>
                <a:gdLst/>
                <a:ahLst/>
                <a:cxnLst>
                  <a:cxn ang="0">
                    <a:pos x="296" y="31"/>
                  </a:cxn>
                  <a:cxn ang="0">
                    <a:pos x="326" y="59"/>
                  </a:cxn>
                  <a:cxn ang="0">
                    <a:pos x="296" y="59"/>
                  </a:cxn>
                  <a:cxn ang="0">
                    <a:pos x="266" y="89"/>
                  </a:cxn>
                  <a:cxn ang="0">
                    <a:pos x="238" y="89"/>
                  </a:cxn>
                  <a:cxn ang="0">
                    <a:pos x="207" y="119"/>
                  </a:cxn>
                  <a:cxn ang="0">
                    <a:pos x="119" y="119"/>
                  </a:cxn>
                  <a:cxn ang="0">
                    <a:pos x="89" y="150"/>
                  </a:cxn>
                  <a:cxn ang="0">
                    <a:pos x="89" y="207"/>
                  </a:cxn>
                  <a:cxn ang="0">
                    <a:pos x="29" y="207"/>
                  </a:cxn>
                  <a:cxn ang="0">
                    <a:pos x="29" y="177"/>
                  </a:cxn>
                  <a:cxn ang="0">
                    <a:pos x="59" y="177"/>
                  </a:cxn>
                  <a:cxn ang="0">
                    <a:pos x="59" y="150"/>
                  </a:cxn>
                  <a:cxn ang="0">
                    <a:pos x="0" y="89"/>
                  </a:cxn>
                  <a:cxn ang="0">
                    <a:pos x="29" y="59"/>
                  </a:cxn>
                  <a:cxn ang="0">
                    <a:pos x="0" y="31"/>
                  </a:cxn>
                  <a:cxn ang="0">
                    <a:pos x="89" y="31"/>
                  </a:cxn>
                  <a:cxn ang="0">
                    <a:pos x="119" y="0"/>
                  </a:cxn>
                  <a:cxn ang="0">
                    <a:pos x="296" y="0"/>
                  </a:cxn>
                  <a:cxn ang="0">
                    <a:pos x="296" y="31"/>
                  </a:cxn>
                </a:cxnLst>
                <a:rect l="0" t="0" r="r" b="b"/>
                <a:pathLst>
                  <a:path w="326" h="207">
                    <a:moveTo>
                      <a:pt x="296" y="31"/>
                    </a:moveTo>
                    <a:lnTo>
                      <a:pt x="326" y="59"/>
                    </a:lnTo>
                    <a:lnTo>
                      <a:pt x="296" y="59"/>
                    </a:lnTo>
                    <a:lnTo>
                      <a:pt x="266" y="89"/>
                    </a:lnTo>
                    <a:lnTo>
                      <a:pt x="238" y="89"/>
                    </a:lnTo>
                    <a:lnTo>
                      <a:pt x="207" y="119"/>
                    </a:lnTo>
                    <a:lnTo>
                      <a:pt x="119" y="119"/>
                    </a:lnTo>
                    <a:lnTo>
                      <a:pt x="89" y="150"/>
                    </a:lnTo>
                    <a:lnTo>
                      <a:pt x="89" y="207"/>
                    </a:lnTo>
                    <a:lnTo>
                      <a:pt x="29" y="207"/>
                    </a:lnTo>
                    <a:lnTo>
                      <a:pt x="29" y="177"/>
                    </a:lnTo>
                    <a:lnTo>
                      <a:pt x="59" y="177"/>
                    </a:lnTo>
                    <a:lnTo>
                      <a:pt x="59" y="150"/>
                    </a:lnTo>
                    <a:lnTo>
                      <a:pt x="0" y="89"/>
                    </a:lnTo>
                    <a:lnTo>
                      <a:pt x="29" y="59"/>
                    </a:lnTo>
                    <a:lnTo>
                      <a:pt x="0" y="31"/>
                    </a:lnTo>
                    <a:lnTo>
                      <a:pt x="89" y="31"/>
                    </a:lnTo>
                    <a:lnTo>
                      <a:pt x="119" y="0"/>
                    </a:lnTo>
                    <a:lnTo>
                      <a:pt x="296" y="0"/>
                    </a:lnTo>
                    <a:lnTo>
                      <a:pt x="296" y="31"/>
                    </a:lnTo>
                  </a:path>
                </a:pathLst>
              </a:custGeom>
              <a:noFill/>
              <a:ln w="1588">
                <a:solidFill>
                  <a:srgbClr val="000000"/>
                </a:solidFill>
                <a:prstDash val="solid"/>
                <a:round/>
                <a:headEnd/>
                <a:tailEnd/>
              </a:ln>
            </p:spPr>
            <p:txBody>
              <a:bodyPr/>
              <a:lstStyle/>
              <a:p>
                <a:endParaRPr lang="en-GB"/>
              </a:p>
            </p:txBody>
          </p:sp>
          <p:sp>
            <p:nvSpPr>
              <p:cNvPr id="15554" name="Freeform 194"/>
              <p:cNvSpPr>
                <a:spLocks/>
              </p:cNvSpPr>
              <p:nvPr/>
            </p:nvSpPr>
            <p:spPr bwMode="auto">
              <a:xfrm>
                <a:off x="3887" y="1891"/>
                <a:ext cx="207" cy="103"/>
              </a:xfrm>
              <a:custGeom>
                <a:avLst/>
                <a:gdLst/>
                <a:ahLst/>
                <a:cxnLst>
                  <a:cxn ang="0">
                    <a:pos x="799" y="0"/>
                  </a:cxn>
                  <a:cxn ang="0">
                    <a:pos x="799" y="89"/>
                  </a:cxn>
                  <a:cxn ang="0">
                    <a:pos x="830" y="118"/>
                  </a:cxn>
                  <a:cxn ang="0">
                    <a:pos x="830" y="176"/>
                  </a:cxn>
                  <a:cxn ang="0">
                    <a:pos x="771" y="237"/>
                  </a:cxn>
                  <a:cxn ang="0">
                    <a:pos x="741" y="237"/>
                  </a:cxn>
                  <a:cxn ang="0">
                    <a:pos x="741" y="267"/>
                  </a:cxn>
                  <a:cxn ang="0">
                    <a:pos x="592" y="267"/>
                  </a:cxn>
                  <a:cxn ang="0">
                    <a:pos x="534" y="207"/>
                  </a:cxn>
                  <a:cxn ang="0">
                    <a:pos x="534" y="176"/>
                  </a:cxn>
                  <a:cxn ang="0">
                    <a:pos x="504" y="148"/>
                  </a:cxn>
                  <a:cxn ang="0">
                    <a:pos x="474" y="148"/>
                  </a:cxn>
                  <a:cxn ang="0">
                    <a:pos x="416" y="118"/>
                  </a:cxn>
                  <a:cxn ang="0">
                    <a:pos x="355" y="58"/>
                  </a:cxn>
                  <a:cxn ang="0">
                    <a:pos x="355" y="30"/>
                  </a:cxn>
                  <a:cxn ang="0">
                    <a:pos x="325" y="30"/>
                  </a:cxn>
                  <a:cxn ang="0">
                    <a:pos x="297" y="58"/>
                  </a:cxn>
                  <a:cxn ang="0">
                    <a:pos x="267" y="58"/>
                  </a:cxn>
                  <a:cxn ang="0">
                    <a:pos x="237" y="89"/>
                  </a:cxn>
                  <a:cxn ang="0">
                    <a:pos x="178" y="89"/>
                  </a:cxn>
                  <a:cxn ang="0">
                    <a:pos x="89" y="176"/>
                  </a:cxn>
                  <a:cxn ang="0">
                    <a:pos x="89" y="267"/>
                  </a:cxn>
                  <a:cxn ang="0">
                    <a:pos x="60" y="295"/>
                  </a:cxn>
                  <a:cxn ang="0">
                    <a:pos x="30" y="295"/>
                  </a:cxn>
                  <a:cxn ang="0">
                    <a:pos x="0" y="325"/>
                  </a:cxn>
                  <a:cxn ang="0">
                    <a:pos x="30" y="355"/>
                  </a:cxn>
                  <a:cxn ang="0">
                    <a:pos x="0" y="385"/>
                  </a:cxn>
                  <a:cxn ang="0">
                    <a:pos x="0" y="414"/>
                  </a:cxn>
                </a:cxnLst>
                <a:rect l="0" t="0" r="r" b="b"/>
                <a:pathLst>
                  <a:path w="830" h="414">
                    <a:moveTo>
                      <a:pt x="799" y="0"/>
                    </a:moveTo>
                    <a:lnTo>
                      <a:pt x="799" y="89"/>
                    </a:lnTo>
                    <a:lnTo>
                      <a:pt x="830" y="118"/>
                    </a:lnTo>
                    <a:lnTo>
                      <a:pt x="830" y="176"/>
                    </a:lnTo>
                    <a:lnTo>
                      <a:pt x="771" y="237"/>
                    </a:lnTo>
                    <a:lnTo>
                      <a:pt x="741" y="237"/>
                    </a:lnTo>
                    <a:lnTo>
                      <a:pt x="741" y="267"/>
                    </a:lnTo>
                    <a:lnTo>
                      <a:pt x="592" y="267"/>
                    </a:lnTo>
                    <a:lnTo>
                      <a:pt x="534" y="207"/>
                    </a:lnTo>
                    <a:lnTo>
                      <a:pt x="534" y="176"/>
                    </a:lnTo>
                    <a:lnTo>
                      <a:pt x="504" y="148"/>
                    </a:lnTo>
                    <a:lnTo>
                      <a:pt x="474" y="148"/>
                    </a:lnTo>
                    <a:lnTo>
                      <a:pt x="416" y="118"/>
                    </a:lnTo>
                    <a:lnTo>
                      <a:pt x="355" y="58"/>
                    </a:lnTo>
                    <a:lnTo>
                      <a:pt x="355" y="30"/>
                    </a:lnTo>
                    <a:lnTo>
                      <a:pt x="325" y="30"/>
                    </a:lnTo>
                    <a:lnTo>
                      <a:pt x="297" y="58"/>
                    </a:lnTo>
                    <a:lnTo>
                      <a:pt x="267" y="58"/>
                    </a:lnTo>
                    <a:lnTo>
                      <a:pt x="237" y="89"/>
                    </a:lnTo>
                    <a:lnTo>
                      <a:pt x="178" y="89"/>
                    </a:lnTo>
                    <a:lnTo>
                      <a:pt x="89" y="176"/>
                    </a:lnTo>
                    <a:lnTo>
                      <a:pt x="89" y="267"/>
                    </a:lnTo>
                    <a:lnTo>
                      <a:pt x="60" y="295"/>
                    </a:lnTo>
                    <a:lnTo>
                      <a:pt x="30" y="295"/>
                    </a:lnTo>
                    <a:lnTo>
                      <a:pt x="0" y="325"/>
                    </a:lnTo>
                    <a:lnTo>
                      <a:pt x="30" y="355"/>
                    </a:lnTo>
                    <a:lnTo>
                      <a:pt x="0" y="385"/>
                    </a:lnTo>
                    <a:lnTo>
                      <a:pt x="0" y="414"/>
                    </a:lnTo>
                  </a:path>
                </a:pathLst>
              </a:custGeom>
              <a:noFill/>
              <a:ln w="1588">
                <a:solidFill>
                  <a:srgbClr val="000000"/>
                </a:solidFill>
                <a:prstDash val="solid"/>
                <a:round/>
                <a:headEnd/>
                <a:tailEnd/>
              </a:ln>
            </p:spPr>
            <p:txBody>
              <a:bodyPr/>
              <a:lstStyle/>
              <a:p>
                <a:endParaRPr lang="en-GB"/>
              </a:p>
            </p:txBody>
          </p:sp>
          <p:sp>
            <p:nvSpPr>
              <p:cNvPr id="15555" name="Freeform 195"/>
              <p:cNvSpPr>
                <a:spLocks/>
              </p:cNvSpPr>
              <p:nvPr/>
            </p:nvSpPr>
            <p:spPr bwMode="auto">
              <a:xfrm>
                <a:off x="3894" y="2001"/>
                <a:ext cx="349" cy="59"/>
              </a:xfrm>
              <a:custGeom>
                <a:avLst/>
                <a:gdLst/>
                <a:ahLst/>
                <a:cxnLst>
                  <a:cxn ang="0">
                    <a:pos x="0" y="119"/>
                  </a:cxn>
                  <a:cxn ang="0">
                    <a:pos x="30" y="119"/>
                  </a:cxn>
                  <a:cxn ang="0">
                    <a:pos x="88" y="60"/>
                  </a:cxn>
                  <a:cxn ang="0">
                    <a:pos x="118" y="60"/>
                  </a:cxn>
                  <a:cxn ang="0">
                    <a:pos x="148" y="30"/>
                  </a:cxn>
                  <a:cxn ang="0">
                    <a:pos x="237" y="30"/>
                  </a:cxn>
                  <a:cxn ang="0">
                    <a:pos x="267" y="0"/>
                  </a:cxn>
                  <a:cxn ang="0">
                    <a:pos x="295" y="30"/>
                  </a:cxn>
                  <a:cxn ang="0">
                    <a:pos x="741" y="30"/>
                  </a:cxn>
                  <a:cxn ang="0">
                    <a:pos x="769" y="60"/>
                  </a:cxn>
                  <a:cxn ang="0">
                    <a:pos x="860" y="60"/>
                  </a:cxn>
                  <a:cxn ang="0">
                    <a:pos x="889" y="30"/>
                  </a:cxn>
                  <a:cxn ang="0">
                    <a:pos x="918" y="30"/>
                  </a:cxn>
                  <a:cxn ang="0">
                    <a:pos x="948" y="0"/>
                  </a:cxn>
                  <a:cxn ang="0">
                    <a:pos x="978" y="30"/>
                  </a:cxn>
                  <a:cxn ang="0">
                    <a:pos x="978" y="60"/>
                  </a:cxn>
                  <a:cxn ang="0">
                    <a:pos x="1007" y="89"/>
                  </a:cxn>
                  <a:cxn ang="0">
                    <a:pos x="1155" y="89"/>
                  </a:cxn>
                  <a:cxn ang="0">
                    <a:pos x="1214" y="149"/>
                  </a:cxn>
                  <a:cxn ang="0">
                    <a:pos x="1244" y="149"/>
                  </a:cxn>
                  <a:cxn ang="0">
                    <a:pos x="1244" y="178"/>
                  </a:cxn>
                  <a:cxn ang="0">
                    <a:pos x="1274" y="178"/>
                  </a:cxn>
                  <a:cxn ang="0">
                    <a:pos x="1332" y="237"/>
                  </a:cxn>
                  <a:cxn ang="0">
                    <a:pos x="1392" y="237"/>
                  </a:cxn>
                </a:cxnLst>
                <a:rect l="0" t="0" r="r" b="b"/>
                <a:pathLst>
                  <a:path w="1392" h="237">
                    <a:moveTo>
                      <a:pt x="0" y="119"/>
                    </a:moveTo>
                    <a:lnTo>
                      <a:pt x="30" y="119"/>
                    </a:lnTo>
                    <a:lnTo>
                      <a:pt x="88" y="60"/>
                    </a:lnTo>
                    <a:lnTo>
                      <a:pt x="118" y="60"/>
                    </a:lnTo>
                    <a:lnTo>
                      <a:pt x="148" y="30"/>
                    </a:lnTo>
                    <a:lnTo>
                      <a:pt x="237" y="30"/>
                    </a:lnTo>
                    <a:lnTo>
                      <a:pt x="267" y="0"/>
                    </a:lnTo>
                    <a:lnTo>
                      <a:pt x="295" y="30"/>
                    </a:lnTo>
                    <a:lnTo>
                      <a:pt x="741" y="30"/>
                    </a:lnTo>
                    <a:lnTo>
                      <a:pt x="769" y="60"/>
                    </a:lnTo>
                    <a:lnTo>
                      <a:pt x="860" y="60"/>
                    </a:lnTo>
                    <a:lnTo>
                      <a:pt x="889" y="30"/>
                    </a:lnTo>
                    <a:lnTo>
                      <a:pt x="918" y="30"/>
                    </a:lnTo>
                    <a:lnTo>
                      <a:pt x="948" y="0"/>
                    </a:lnTo>
                    <a:lnTo>
                      <a:pt x="978" y="30"/>
                    </a:lnTo>
                    <a:lnTo>
                      <a:pt x="978" y="60"/>
                    </a:lnTo>
                    <a:lnTo>
                      <a:pt x="1007" y="89"/>
                    </a:lnTo>
                    <a:lnTo>
                      <a:pt x="1155" y="89"/>
                    </a:lnTo>
                    <a:lnTo>
                      <a:pt x="1214" y="149"/>
                    </a:lnTo>
                    <a:lnTo>
                      <a:pt x="1244" y="149"/>
                    </a:lnTo>
                    <a:lnTo>
                      <a:pt x="1244" y="178"/>
                    </a:lnTo>
                    <a:lnTo>
                      <a:pt x="1274" y="178"/>
                    </a:lnTo>
                    <a:lnTo>
                      <a:pt x="1332" y="237"/>
                    </a:lnTo>
                    <a:lnTo>
                      <a:pt x="1392" y="237"/>
                    </a:lnTo>
                  </a:path>
                </a:pathLst>
              </a:custGeom>
              <a:noFill/>
              <a:ln w="1588">
                <a:solidFill>
                  <a:srgbClr val="000000"/>
                </a:solidFill>
                <a:prstDash val="solid"/>
                <a:round/>
                <a:headEnd/>
                <a:tailEnd/>
              </a:ln>
            </p:spPr>
            <p:txBody>
              <a:bodyPr/>
              <a:lstStyle/>
              <a:p>
                <a:endParaRPr lang="en-GB"/>
              </a:p>
            </p:txBody>
          </p:sp>
          <p:sp>
            <p:nvSpPr>
              <p:cNvPr id="15556" name="Freeform 196"/>
              <p:cNvSpPr>
                <a:spLocks/>
              </p:cNvSpPr>
              <p:nvPr/>
            </p:nvSpPr>
            <p:spPr bwMode="auto">
              <a:xfrm>
                <a:off x="4272" y="1913"/>
                <a:ext cx="67" cy="110"/>
              </a:xfrm>
              <a:custGeom>
                <a:avLst/>
                <a:gdLst/>
                <a:ahLst/>
                <a:cxnLst>
                  <a:cxn ang="0">
                    <a:pos x="267" y="443"/>
                  </a:cxn>
                  <a:cxn ang="0">
                    <a:pos x="267" y="384"/>
                  </a:cxn>
                  <a:cxn ang="0">
                    <a:pos x="237" y="354"/>
                  </a:cxn>
                  <a:cxn ang="0">
                    <a:pos x="237" y="325"/>
                  </a:cxn>
                  <a:cxn ang="0">
                    <a:pos x="177" y="266"/>
                  </a:cxn>
                  <a:cxn ang="0">
                    <a:pos x="177" y="236"/>
                  </a:cxn>
                  <a:cxn ang="0">
                    <a:pos x="149" y="206"/>
                  </a:cxn>
                  <a:cxn ang="0">
                    <a:pos x="118" y="236"/>
                  </a:cxn>
                  <a:cxn ang="0">
                    <a:pos x="118" y="148"/>
                  </a:cxn>
                  <a:cxn ang="0">
                    <a:pos x="149" y="118"/>
                  </a:cxn>
                  <a:cxn ang="0">
                    <a:pos x="149" y="87"/>
                  </a:cxn>
                  <a:cxn ang="0">
                    <a:pos x="118" y="59"/>
                  </a:cxn>
                  <a:cxn ang="0">
                    <a:pos x="88" y="59"/>
                  </a:cxn>
                  <a:cxn ang="0">
                    <a:pos x="30" y="0"/>
                  </a:cxn>
                  <a:cxn ang="0">
                    <a:pos x="0" y="0"/>
                  </a:cxn>
                </a:cxnLst>
                <a:rect l="0" t="0" r="r" b="b"/>
                <a:pathLst>
                  <a:path w="267" h="443">
                    <a:moveTo>
                      <a:pt x="267" y="443"/>
                    </a:moveTo>
                    <a:lnTo>
                      <a:pt x="267" y="384"/>
                    </a:lnTo>
                    <a:lnTo>
                      <a:pt x="237" y="354"/>
                    </a:lnTo>
                    <a:lnTo>
                      <a:pt x="237" y="325"/>
                    </a:lnTo>
                    <a:lnTo>
                      <a:pt x="177" y="266"/>
                    </a:lnTo>
                    <a:lnTo>
                      <a:pt x="177" y="236"/>
                    </a:lnTo>
                    <a:lnTo>
                      <a:pt x="149" y="206"/>
                    </a:lnTo>
                    <a:lnTo>
                      <a:pt x="118" y="236"/>
                    </a:lnTo>
                    <a:lnTo>
                      <a:pt x="118" y="148"/>
                    </a:lnTo>
                    <a:lnTo>
                      <a:pt x="149" y="118"/>
                    </a:lnTo>
                    <a:lnTo>
                      <a:pt x="149" y="87"/>
                    </a:lnTo>
                    <a:lnTo>
                      <a:pt x="118" y="59"/>
                    </a:lnTo>
                    <a:lnTo>
                      <a:pt x="88" y="59"/>
                    </a:lnTo>
                    <a:lnTo>
                      <a:pt x="30" y="0"/>
                    </a:lnTo>
                    <a:lnTo>
                      <a:pt x="0" y="0"/>
                    </a:lnTo>
                  </a:path>
                </a:pathLst>
              </a:custGeom>
              <a:noFill/>
              <a:ln w="1588">
                <a:solidFill>
                  <a:srgbClr val="000000"/>
                </a:solidFill>
                <a:prstDash val="solid"/>
                <a:round/>
                <a:headEnd/>
                <a:tailEnd/>
              </a:ln>
            </p:spPr>
            <p:txBody>
              <a:bodyPr/>
              <a:lstStyle/>
              <a:p>
                <a:endParaRPr lang="en-GB"/>
              </a:p>
            </p:txBody>
          </p:sp>
          <p:sp>
            <p:nvSpPr>
              <p:cNvPr id="15557" name="Freeform 197"/>
              <p:cNvSpPr>
                <a:spLocks/>
              </p:cNvSpPr>
              <p:nvPr/>
            </p:nvSpPr>
            <p:spPr bwMode="auto">
              <a:xfrm>
                <a:off x="4243" y="2023"/>
                <a:ext cx="96" cy="37"/>
              </a:xfrm>
              <a:custGeom>
                <a:avLst/>
                <a:gdLst/>
                <a:ahLst/>
                <a:cxnLst>
                  <a:cxn ang="0">
                    <a:pos x="386" y="0"/>
                  </a:cxn>
                  <a:cxn ang="0">
                    <a:pos x="356" y="0"/>
                  </a:cxn>
                  <a:cxn ang="0">
                    <a:pos x="268" y="89"/>
                  </a:cxn>
                  <a:cxn ang="0">
                    <a:pos x="268" y="118"/>
                  </a:cxn>
                  <a:cxn ang="0">
                    <a:pos x="89" y="118"/>
                  </a:cxn>
                  <a:cxn ang="0">
                    <a:pos x="89" y="148"/>
                  </a:cxn>
                  <a:cxn ang="0">
                    <a:pos x="0" y="148"/>
                  </a:cxn>
                </a:cxnLst>
                <a:rect l="0" t="0" r="r" b="b"/>
                <a:pathLst>
                  <a:path w="386" h="148">
                    <a:moveTo>
                      <a:pt x="386" y="0"/>
                    </a:moveTo>
                    <a:lnTo>
                      <a:pt x="356" y="0"/>
                    </a:lnTo>
                    <a:lnTo>
                      <a:pt x="268" y="89"/>
                    </a:lnTo>
                    <a:lnTo>
                      <a:pt x="268" y="118"/>
                    </a:lnTo>
                    <a:lnTo>
                      <a:pt x="89" y="118"/>
                    </a:lnTo>
                    <a:lnTo>
                      <a:pt x="89" y="148"/>
                    </a:lnTo>
                    <a:lnTo>
                      <a:pt x="0" y="148"/>
                    </a:lnTo>
                  </a:path>
                </a:pathLst>
              </a:custGeom>
              <a:noFill/>
              <a:ln w="1588">
                <a:solidFill>
                  <a:srgbClr val="000000"/>
                </a:solidFill>
                <a:prstDash val="solid"/>
                <a:round/>
                <a:headEnd/>
                <a:tailEnd/>
              </a:ln>
            </p:spPr>
            <p:txBody>
              <a:bodyPr/>
              <a:lstStyle/>
              <a:p>
                <a:endParaRPr lang="en-GB"/>
              </a:p>
            </p:txBody>
          </p:sp>
          <p:sp>
            <p:nvSpPr>
              <p:cNvPr id="15558" name="Freeform 198"/>
              <p:cNvSpPr>
                <a:spLocks/>
              </p:cNvSpPr>
              <p:nvPr/>
            </p:nvSpPr>
            <p:spPr bwMode="auto">
              <a:xfrm>
                <a:off x="4065" y="2060"/>
                <a:ext cx="192" cy="149"/>
              </a:xfrm>
              <a:custGeom>
                <a:avLst/>
                <a:gdLst/>
                <a:ahLst/>
                <a:cxnLst>
                  <a:cxn ang="0">
                    <a:pos x="710" y="0"/>
                  </a:cxn>
                  <a:cxn ang="0">
                    <a:pos x="710" y="118"/>
                  </a:cxn>
                  <a:cxn ang="0">
                    <a:pos x="740" y="118"/>
                  </a:cxn>
                  <a:cxn ang="0">
                    <a:pos x="769" y="148"/>
                  </a:cxn>
                  <a:cxn ang="0">
                    <a:pos x="740" y="148"/>
                  </a:cxn>
                  <a:cxn ang="0">
                    <a:pos x="740" y="179"/>
                  </a:cxn>
                  <a:cxn ang="0">
                    <a:pos x="650" y="179"/>
                  </a:cxn>
                  <a:cxn ang="0">
                    <a:pos x="650" y="237"/>
                  </a:cxn>
                  <a:cxn ang="0">
                    <a:pos x="562" y="237"/>
                  </a:cxn>
                  <a:cxn ang="0">
                    <a:pos x="532" y="267"/>
                  </a:cxn>
                  <a:cxn ang="0">
                    <a:pos x="532" y="386"/>
                  </a:cxn>
                  <a:cxn ang="0">
                    <a:pos x="503" y="413"/>
                  </a:cxn>
                  <a:cxn ang="0">
                    <a:pos x="503" y="443"/>
                  </a:cxn>
                  <a:cxn ang="0">
                    <a:pos x="532" y="443"/>
                  </a:cxn>
                  <a:cxn ang="0">
                    <a:pos x="562" y="474"/>
                  </a:cxn>
                  <a:cxn ang="0">
                    <a:pos x="562" y="504"/>
                  </a:cxn>
                  <a:cxn ang="0">
                    <a:pos x="503" y="504"/>
                  </a:cxn>
                  <a:cxn ang="0">
                    <a:pos x="503" y="474"/>
                  </a:cxn>
                  <a:cxn ang="0">
                    <a:pos x="473" y="443"/>
                  </a:cxn>
                  <a:cxn ang="0">
                    <a:pos x="443" y="474"/>
                  </a:cxn>
                  <a:cxn ang="0">
                    <a:pos x="415" y="474"/>
                  </a:cxn>
                  <a:cxn ang="0">
                    <a:pos x="415" y="504"/>
                  </a:cxn>
                  <a:cxn ang="0">
                    <a:pos x="325" y="504"/>
                  </a:cxn>
                  <a:cxn ang="0">
                    <a:pos x="325" y="532"/>
                  </a:cxn>
                  <a:cxn ang="0">
                    <a:pos x="296" y="563"/>
                  </a:cxn>
                  <a:cxn ang="0">
                    <a:pos x="266" y="563"/>
                  </a:cxn>
                  <a:cxn ang="0">
                    <a:pos x="236" y="592"/>
                  </a:cxn>
                  <a:cxn ang="0">
                    <a:pos x="207" y="592"/>
                  </a:cxn>
                  <a:cxn ang="0">
                    <a:pos x="178" y="563"/>
                  </a:cxn>
                  <a:cxn ang="0">
                    <a:pos x="118" y="563"/>
                  </a:cxn>
                  <a:cxn ang="0">
                    <a:pos x="87" y="592"/>
                  </a:cxn>
                  <a:cxn ang="0">
                    <a:pos x="59" y="563"/>
                  </a:cxn>
                  <a:cxn ang="0">
                    <a:pos x="29" y="592"/>
                  </a:cxn>
                  <a:cxn ang="0">
                    <a:pos x="0" y="563"/>
                  </a:cxn>
                </a:cxnLst>
                <a:rect l="0" t="0" r="r" b="b"/>
                <a:pathLst>
                  <a:path w="769" h="592">
                    <a:moveTo>
                      <a:pt x="710" y="0"/>
                    </a:moveTo>
                    <a:lnTo>
                      <a:pt x="710" y="118"/>
                    </a:lnTo>
                    <a:lnTo>
                      <a:pt x="740" y="118"/>
                    </a:lnTo>
                    <a:lnTo>
                      <a:pt x="769" y="148"/>
                    </a:lnTo>
                    <a:lnTo>
                      <a:pt x="740" y="148"/>
                    </a:lnTo>
                    <a:lnTo>
                      <a:pt x="740" y="179"/>
                    </a:lnTo>
                    <a:lnTo>
                      <a:pt x="650" y="179"/>
                    </a:lnTo>
                    <a:lnTo>
                      <a:pt x="650" y="237"/>
                    </a:lnTo>
                    <a:lnTo>
                      <a:pt x="562" y="237"/>
                    </a:lnTo>
                    <a:lnTo>
                      <a:pt x="532" y="267"/>
                    </a:lnTo>
                    <a:lnTo>
                      <a:pt x="532" y="386"/>
                    </a:lnTo>
                    <a:lnTo>
                      <a:pt x="503" y="413"/>
                    </a:lnTo>
                    <a:lnTo>
                      <a:pt x="503" y="443"/>
                    </a:lnTo>
                    <a:lnTo>
                      <a:pt x="532" y="443"/>
                    </a:lnTo>
                    <a:lnTo>
                      <a:pt x="562" y="474"/>
                    </a:lnTo>
                    <a:lnTo>
                      <a:pt x="562" y="504"/>
                    </a:lnTo>
                    <a:lnTo>
                      <a:pt x="503" y="504"/>
                    </a:lnTo>
                    <a:lnTo>
                      <a:pt x="503" y="474"/>
                    </a:lnTo>
                    <a:lnTo>
                      <a:pt x="473" y="443"/>
                    </a:lnTo>
                    <a:lnTo>
                      <a:pt x="443" y="474"/>
                    </a:lnTo>
                    <a:lnTo>
                      <a:pt x="415" y="474"/>
                    </a:lnTo>
                    <a:lnTo>
                      <a:pt x="415" y="504"/>
                    </a:lnTo>
                    <a:lnTo>
                      <a:pt x="325" y="504"/>
                    </a:lnTo>
                    <a:lnTo>
                      <a:pt x="325" y="532"/>
                    </a:lnTo>
                    <a:lnTo>
                      <a:pt x="296" y="563"/>
                    </a:lnTo>
                    <a:lnTo>
                      <a:pt x="266" y="563"/>
                    </a:lnTo>
                    <a:lnTo>
                      <a:pt x="236" y="592"/>
                    </a:lnTo>
                    <a:lnTo>
                      <a:pt x="207" y="592"/>
                    </a:lnTo>
                    <a:lnTo>
                      <a:pt x="178" y="563"/>
                    </a:lnTo>
                    <a:lnTo>
                      <a:pt x="118" y="563"/>
                    </a:lnTo>
                    <a:lnTo>
                      <a:pt x="87" y="592"/>
                    </a:lnTo>
                    <a:lnTo>
                      <a:pt x="59" y="563"/>
                    </a:lnTo>
                    <a:lnTo>
                      <a:pt x="29" y="592"/>
                    </a:lnTo>
                    <a:lnTo>
                      <a:pt x="0" y="563"/>
                    </a:lnTo>
                  </a:path>
                </a:pathLst>
              </a:custGeom>
              <a:noFill/>
              <a:ln w="1588">
                <a:solidFill>
                  <a:srgbClr val="000000"/>
                </a:solidFill>
                <a:prstDash val="solid"/>
                <a:round/>
                <a:headEnd/>
                <a:tailEnd/>
              </a:ln>
            </p:spPr>
            <p:txBody>
              <a:bodyPr/>
              <a:lstStyle/>
              <a:p>
                <a:endParaRPr lang="en-GB"/>
              </a:p>
            </p:txBody>
          </p:sp>
          <p:sp>
            <p:nvSpPr>
              <p:cNvPr id="15559" name="Freeform 199"/>
              <p:cNvSpPr>
                <a:spLocks/>
              </p:cNvSpPr>
              <p:nvPr/>
            </p:nvSpPr>
            <p:spPr bwMode="auto">
              <a:xfrm>
                <a:off x="3917" y="2098"/>
                <a:ext cx="96" cy="73"/>
              </a:xfrm>
              <a:custGeom>
                <a:avLst/>
                <a:gdLst/>
                <a:ahLst/>
                <a:cxnLst>
                  <a:cxn ang="0">
                    <a:pos x="386" y="295"/>
                  </a:cxn>
                  <a:cxn ang="0">
                    <a:pos x="356" y="265"/>
                  </a:cxn>
                  <a:cxn ang="0">
                    <a:pos x="356" y="208"/>
                  </a:cxn>
                  <a:cxn ang="0">
                    <a:pos x="386" y="177"/>
                  </a:cxn>
                  <a:cxn ang="0">
                    <a:pos x="386" y="119"/>
                  </a:cxn>
                  <a:cxn ang="0">
                    <a:pos x="356" y="89"/>
                  </a:cxn>
                  <a:cxn ang="0">
                    <a:pos x="326" y="89"/>
                  </a:cxn>
                  <a:cxn ang="0">
                    <a:pos x="326" y="59"/>
                  </a:cxn>
                  <a:cxn ang="0">
                    <a:pos x="149" y="59"/>
                  </a:cxn>
                  <a:cxn ang="0">
                    <a:pos x="119" y="31"/>
                  </a:cxn>
                  <a:cxn ang="0">
                    <a:pos x="60" y="31"/>
                  </a:cxn>
                  <a:cxn ang="0">
                    <a:pos x="30" y="0"/>
                  </a:cxn>
                  <a:cxn ang="0">
                    <a:pos x="0" y="0"/>
                  </a:cxn>
                </a:cxnLst>
                <a:rect l="0" t="0" r="r" b="b"/>
                <a:pathLst>
                  <a:path w="386" h="295">
                    <a:moveTo>
                      <a:pt x="386" y="295"/>
                    </a:moveTo>
                    <a:lnTo>
                      <a:pt x="356" y="265"/>
                    </a:lnTo>
                    <a:lnTo>
                      <a:pt x="356" y="208"/>
                    </a:lnTo>
                    <a:lnTo>
                      <a:pt x="386" y="177"/>
                    </a:lnTo>
                    <a:lnTo>
                      <a:pt x="386" y="119"/>
                    </a:lnTo>
                    <a:lnTo>
                      <a:pt x="356" y="89"/>
                    </a:lnTo>
                    <a:lnTo>
                      <a:pt x="326" y="89"/>
                    </a:lnTo>
                    <a:lnTo>
                      <a:pt x="326" y="59"/>
                    </a:lnTo>
                    <a:lnTo>
                      <a:pt x="149" y="59"/>
                    </a:lnTo>
                    <a:lnTo>
                      <a:pt x="119" y="31"/>
                    </a:lnTo>
                    <a:lnTo>
                      <a:pt x="60" y="31"/>
                    </a:lnTo>
                    <a:lnTo>
                      <a:pt x="30" y="0"/>
                    </a:lnTo>
                    <a:lnTo>
                      <a:pt x="0" y="0"/>
                    </a:lnTo>
                  </a:path>
                </a:pathLst>
              </a:custGeom>
              <a:noFill/>
              <a:ln w="1588">
                <a:solidFill>
                  <a:srgbClr val="000000"/>
                </a:solidFill>
                <a:prstDash val="solid"/>
                <a:round/>
                <a:headEnd/>
                <a:tailEnd/>
              </a:ln>
            </p:spPr>
            <p:txBody>
              <a:bodyPr/>
              <a:lstStyle/>
              <a:p>
                <a:endParaRPr lang="en-GB"/>
              </a:p>
            </p:txBody>
          </p:sp>
          <p:sp>
            <p:nvSpPr>
              <p:cNvPr id="15560" name="Freeform 200"/>
              <p:cNvSpPr>
                <a:spLocks/>
              </p:cNvSpPr>
              <p:nvPr/>
            </p:nvSpPr>
            <p:spPr bwMode="auto">
              <a:xfrm>
                <a:off x="4013" y="2164"/>
                <a:ext cx="52" cy="37"/>
              </a:xfrm>
              <a:custGeom>
                <a:avLst/>
                <a:gdLst/>
                <a:ahLst/>
                <a:cxnLst>
                  <a:cxn ang="0">
                    <a:pos x="208" y="150"/>
                  </a:cxn>
                  <a:cxn ang="0">
                    <a:pos x="208" y="119"/>
                  </a:cxn>
                  <a:cxn ang="0">
                    <a:pos x="149" y="61"/>
                  </a:cxn>
                  <a:cxn ang="0">
                    <a:pos x="119" y="61"/>
                  </a:cxn>
                  <a:cxn ang="0">
                    <a:pos x="88" y="30"/>
                  </a:cxn>
                  <a:cxn ang="0">
                    <a:pos x="58" y="30"/>
                  </a:cxn>
                  <a:cxn ang="0">
                    <a:pos x="30" y="0"/>
                  </a:cxn>
                  <a:cxn ang="0">
                    <a:pos x="0" y="30"/>
                  </a:cxn>
                </a:cxnLst>
                <a:rect l="0" t="0" r="r" b="b"/>
                <a:pathLst>
                  <a:path w="208" h="150">
                    <a:moveTo>
                      <a:pt x="208" y="150"/>
                    </a:moveTo>
                    <a:lnTo>
                      <a:pt x="208" y="119"/>
                    </a:lnTo>
                    <a:lnTo>
                      <a:pt x="149" y="61"/>
                    </a:lnTo>
                    <a:lnTo>
                      <a:pt x="119" y="61"/>
                    </a:lnTo>
                    <a:lnTo>
                      <a:pt x="88" y="30"/>
                    </a:lnTo>
                    <a:lnTo>
                      <a:pt x="58" y="30"/>
                    </a:lnTo>
                    <a:lnTo>
                      <a:pt x="30" y="0"/>
                    </a:lnTo>
                    <a:lnTo>
                      <a:pt x="0" y="30"/>
                    </a:lnTo>
                  </a:path>
                </a:pathLst>
              </a:custGeom>
              <a:noFill/>
              <a:ln w="1588">
                <a:solidFill>
                  <a:srgbClr val="000000"/>
                </a:solidFill>
                <a:prstDash val="solid"/>
                <a:round/>
                <a:headEnd/>
                <a:tailEnd/>
              </a:ln>
            </p:spPr>
            <p:txBody>
              <a:bodyPr/>
              <a:lstStyle/>
              <a:p>
                <a:endParaRPr lang="en-GB"/>
              </a:p>
            </p:txBody>
          </p:sp>
          <p:sp>
            <p:nvSpPr>
              <p:cNvPr id="15561" name="Freeform 201"/>
              <p:cNvSpPr>
                <a:spLocks/>
              </p:cNvSpPr>
              <p:nvPr/>
            </p:nvSpPr>
            <p:spPr bwMode="auto">
              <a:xfrm>
                <a:off x="4050" y="2201"/>
                <a:ext cx="52" cy="200"/>
              </a:xfrm>
              <a:custGeom>
                <a:avLst/>
                <a:gdLst/>
                <a:ahLst/>
                <a:cxnLst>
                  <a:cxn ang="0">
                    <a:pos x="59" y="0"/>
                  </a:cxn>
                  <a:cxn ang="0">
                    <a:pos x="59" y="59"/>
                  </a:cxn>
                  <a:cxn ang="0">
                    <a:pos x="88" y="87"/>
                  </a:cxn>
                  <a:cxn ang="0">
                    <a:pos x="88" y="148"/>
                  </a:cxn>
                  <a:cxn ang="0">
                    <a:pos x="118" y="148"/>
                  </a:cxn>
                  <a:cxn ang="0">
                    <a:pos x="118" y="178"/>
                  </a:cxn>
                  <a:cxn ang="0">
                    <a:pos x="146" y="206"/>
                  </a:cxn>
                  <a:cxn ang="0">
                    <a:pos x="146" y="236"/>
                  </a:cxn>
                  <a:cxn ang="0">
                    <a:pos x="177" y="266"/>
                  </a:cxn>
                  <a:cxn ang="0">
                    <a:pos x="177" y="355"/>
                  </a:cxn>
                  <a:cxn ang="0">
                    <a:pos x="207" y="384"/>
                  </a:cxn>
                  <a:cxn ang="0">
                    <a:pos x="146" y="443"/>
                  </a:cxn>
                  <a:cxn ang="0">
                    <a:pos x="88" y="443"/>
                  </a:cxn>
                  <a:cxn ang="0">
                    <a:pos x="59" y="473"/>
                  </a:cxn>
                  <a:cxn ang="0">
                    <a:pos x="59" y="503"/>
                  </a:cxn>
                  <a:cxn ang="0">
                    <a:pos x="0" y="561"/>
                  </a:cxn>
                  <a:cxn ang="0">
                    <a:pos x="28" y="561"/>
                  </a:cxn>
                  <a:cxn ang="0">
                    <a:pos x="59" y="591"/>
                  </a:cxn>
                  <a:cxn ang="0">
                    <a:pos x="118" y="591"/>
                  </a:cxn>
                  <a:cxn ang="0">
                    <a:pos x="146" y="621"/>
                  </a:cxn>
                  <a:cxn ang="0">
                    <a:pos x="146" y="680"/>
                  </a:cxn>
                  <a:cxn ang="0">
                    <a:pos x="118" y="709"/>
                  </a:cxn>
                  <a:cxn ang="0">
                    <a:pos x="118" y="798"/>
                  </a:cxn>
                  <a:cxn ang="0">
                    <a:pos x="146" y="798"/>
                  </a:cxn>
                </a:cxnLst>
                <a:rect l="0" t="0" r="r" b="b"/>
                <a:pathLst>
                  <a:path w="207" h="798">
                    <a:moveTo>
                      <a:pt x="59" y="0"/>
                    </a:moveTo>
                    <a:lnTo>
                      <a:pt x="59" y="59"/>
                    </a:lnTo>
                    <a:lnTo>
                      <a:pt x="88" y="87"/>
                    </a:lnTo>
                    <a:lnTo>
                      <a:pt x="88" y="148"/>
                    </a:lnTo>
                    <a:lnTo>
                      <a:pt x="118" y="148"/>
                    </a:lnTo>
                    <a:lnTo>
                      <a:pt x="118" y="178"/>
                    </a:lnTo>
                    <a:lnTo>
                      <a:pt x="146" y="206"/>
                    </a:lnTo>
                    <a:lnTo>
                      <a:pt x="146" y="236"/>
                    </a:lnTo>
                    <a:lnTo>
                      <a:pt x="177" y="266"/>
                    </a:lnTo>
                    <a:lnTo>
                      <a:pt x="177" y="355"/>
                    </a:lnTo>
                    <a:lnTo>
                      <a:pt x="207" y="384"/>
                    </a:lnTo>
                    <a:lnTo>
                      <a:pt x="146" y="443"/>
                    </a:lnTo>
                    <a:lnTo>
                      <a:pt x="88" y="443"/>
                    </a:lnTo>
                    <a:lnTo>
                      <a:pt x="59" y="473"/>
                    </a:lnTo>
                    <a:lnTo>
                      <a:pt x="59" y="503"/>
                    </a:lnTo>
                    <a:lnTo>
                      <a:pt x="0" y="561"/>
                    </a:lnTo>
                    <a:lnTo>
                      <a:pt x="28" y="561"/>
                    </a:lnTo>
                    <a:lnTo>
                      <a:pt x="59" y="591"/>
                    </a:lnTo>
                    <a:lnTo>
                      <a:pt x="118" y="591"/>
                    </a:lnTo>
                    <a:lnTo>
                      <a:pt x="146" y="621"/>
                    </a:lnTo>
                    <a:lnTo>
                      <a:pt x="146" y="680"/>
                    </a:lnTo>
                    <a:lnTo>
                      <a:pt x="118" y="709"/>
                    </a:lnTo>
                    <a:lnTo>
                      <a:pt x="118" y="798"/>
                    </a:lnTo>
                    <a:lnTo>
                      <a:pt x="146" y="798"/>
                    </a:lnTo>
                  </a:path>
                </a:pathLst>
              </a:custGeom>
              <a:noFill/>
              <a:ln w="1588">
                <a:solidFill>
                  <a:srgbClr val="000000"/>
                </a:solidFill>
                <a:prstDash val="solid"/>
                <a:round/>
                <a:headEnd/>
                <a:tailEnd/>
              </a:ln>
            </p:spPr>
            <p:txBody>
              <a:bodyPr/>
              <a:lstStyle/>
              <a:p>
                <a:endParaRPr lang="en-GB"/>
              </a:p>
            </p:txBody>
          </p:sp>
          <p:sp>
            <p:nvSpPr>
              <p:cNvPr id="15562" name="Freeform 202"/>
              <p:cNvSpPr>
                <a:spLocks/>
              </p:cNvSpPr>
              <p:nvPr/>
            </p:nvSpPr>
            <p:spPr bwMode="auto">
              <a:xfrm>
                <a:off x="4087" y="2349"/>
                <a:ext cx="526" cy="74"/>
              </a:xfrm>
              <a:custGeom>
                <a:avLst/>
                <a:gdLst/>
                <a:ahLst/>
                <a:cxnLst>
                  <a:cxn ang="0">
                    <a:pos x="0" y="207"/>
                  </a:cxn>
                  <a:cxn ang="0">
                    <a:pos x="0" y="179"/>
                  </a:cxn>
                  <a:cxn ang="0">
                    <a:pos x="120" y="179"/>
                  </a:cxn>
                  <a:cxn ang="0">
                    <a:pos x="149" y="149"/>
                  </a:cxn>
                  <a:cxn ang="0">
                    <a:pos x="179" y="149"/>
                  </a:cxn>
                  <a:cxn ang="0">
                    <a:pos x="179" y="118"/>
                  </a:cxn>
                  <a:cxn ang="0">
                    <a:pos x="209" y="89"/>
                  </a:cxn>
                  <a:cxn ang="0">
                    <a:pos x="356" y="89"/>
                  </a:cxn>
                  <a:cxn ang="0">
                    <a:pos x="386" y="61"/>
                  </a:cxn>
                  <a:cxn ang="0">
                    <a:pos x="445" y="61"/>
                  </a:cxn>
                  <a:cxn ang="0">
                    <a:pos x="475" y="89"/>
                  </a:cxn>
                  <a:cxn ang="0">
                    <a:pos x="505" y="89"/>
                  </a:cxn>
                  <a:cxn ang="0">
                    <a:pos x="535" y="61"/>
                  </a:cxn>
                  <a:cxn ang="0">
                    <a:pos x="563" y="89"/>
                  </a:cxn>
                  <a:cxn ang="0">
                    <a:pos x="712" y="89"/>
                  </a:cxn>
                  <a:cxn ang="0">
                    <a:pos x="742" y="118"/>
                  </a:cxn>
                  <a:cxn ang="0">
                    <a:pos x="891" y="118"/>
                  </a:cxn>
                  <a:cxn ang="0">
                    <a:pos x="948" y="179"/>
                  </a:cxn>
                  <a:cxn ang="0">
                    <a:pos x="1037" y="179"/>
                  </a:cxn>
                  <a:cxn ang="0">
                    <a:pos x="1068" y="207"/>
                  </a:cxn>
                  <a:cxn ang="0">
                    <a:pos x="1098" y="207"/>
                  </a:cxn>
                  <a:cxn ang="0">
                    <a:pos x="1098" y="179"/>
                  </a:cxn>
                  <a:cxn ang="0">
                    <a:pos x="1128" y="179"/>
                  </a:cxn>
                  <a:cxn ang="0">
                    <a:pos x="1155" y="207"/>
                  </a:cxn>
                  <a:cxn ang="0">
                    <a:pos x="1186" y="179"/>
                  </a:cxn>
                  <a:cxn ang="0">
                    <a:pos x="1216" y="179"/>
                  </a:cxn>
                  <a:cxn ang="0">
                    <a:pos x="1246" y="207"/>
                  </a:cxn>
                  <a:cxn ang="0">
                    <a:pos x="1275" y="179"/>
                  </a:cxn>
                  <a:cxn ang="0">
                    <a:pos x="1335" y="237"/>
                  </a:cxn>
                  <a:cxn ang="0">
                    <a:pos x="1335" y="207"/>
                  </a:cxn>
                  <a:cxn ang="0">
                    <a:pos x="1365" y="207"/>
                  </a:cxn>
                  <a:cxn ang="0">
                    <a:pos x="1393" y="179"/>
                  </a:cxn>
                  <a:cxn ang="0">
                    <a:pos x="1453" y="179"/>
                  </a:cxn>
                  <a:cxn ang="0">
                    <a:pos x="1453" y="237"/>
                  </a:cxn>
                  <a:cxn ang="0">
                    <a:pos x="1483" y="268"/>
                  </a:cxn>
                  <a:cxn ang="0">
                    <a:pos x="1483" y="237"/>
                  </a:cxn>
                  <a:cxn ang="0">
                    <a:pos x="1512" y="237"/>
                  </a:cxn>
                  <a:cxn ang="0">
                    <a:pos x="1542" y="207"/>
                  </a:cxn>
                  <a:cxn ang="0">
                    <a:pos x="1572" y="207"/>
                  </a:cxn>
                  <a:cxn ang="0">
                    <a:pos x="1601" y="237"/>
                  </a:cxn>
                  <a:cxn ang="0">
                    <a:pos x="1630" y="237"/>
                  </a:cxn>
                  <a:cxn ang="0">
                    <a:pos x="1660" y="207"/>
                  </a:cxn>
                  <a:cxn ang="0">
                    <a:pos x="1721" y="207"/>
                  </a:cxn>
                  <a:cxn ang="0">
                    <a:pos x="1721" y="237"/>
                  </a:cxn>
                  <a:cxn ang="0">
                    <a:pos x="1778" y="297"/>
                  </a:cxn>
                  <a:cxn ang="0">
                    <a:pos x="1808" y="297"/>
                  </a:cxn>
                  <a:cxn ang="0">
                    <a:pos x="1839" y="268"/>
                  </a:cxn>
                  <a:cxn ang="0">
                    <a:pos x="1808" y="268"/>
                  </a:cxn>
                  <a:cxn ang="0">
                    <a:pos x="1808" y="207"/>
                  </a:cxn>
                  <a:cxn ang="0">
                    <a:pos x="1778" y="179"/>
                  </a:cxn>
                  <a:cxn ang="0">
                    <a:pos x="1808" y="149"/>
                  </a:cxn>
                  <a:cxn ang="0">
                    <a:pos x="1808" y="89"/>
                  </a:cxn>
                  <a:cxn ang="0">
                    <a:pos x="1839" y="61"/>
                  </a:cxn>
                  <a:cxn ang="0">
                    <a:pos x="1867" y="61"/>
                  </a:cxn>
                  <a:cxn ang="0">
                    <a:pos x="1867" y="30"/>
                  </a:cxn>
                  <a:cxn ang="0">
                    <a:pos x="1958" y="30"/>
                  </a:cxn>
                  <a:cxn ang="0">
                    <a:pos x="1985" y="0"/>
                  </a:cxn>
                  <a:cxn ang="0">
                    <a:pos x="2046" y="0"/>
                  </a:cxn>
                  <a:cxn ang="0">
                    <a:pos x="2076" y="30"/>
                  </a:cxn>
                  <a:cxn ang="0">
                    <a:pos x="2104" y="30"/>
                  </a:cxn>
                </a:cxnLst>
                <a:rect l="0" t="0" r="r" b="b"/>
                <a:pathLst>
                  <a:path w="2104" h="297">
                    <a:moveTo>
                      <a:pt x="0" y="207"/>
                    </a:moveTo>
                    <a:lnTo>
                      <a:pt x="0" y="179"/>
                    </a:lnTo>
                    <a:lnTo>
                      <a:pt x="120" y="179"/>
                    </a:lnTo>
                    <a:lnTo>
                      <a:pt x="149" y="149"/>
                    </a:lnTo>
                    <a:lnTo>
                      <a:pt x="179" y="149"/>
                    </a:lnTo>
                    <a:lnTo>
                      <a:pt x="179" y="118"/>
                    </a:lnTo>
                    <a:lnTo>
                      <a:pt x="209" y="89"/>
                    </a:lnTo>
                    <a:lnTo>
                      <a:pt x="356" y="89"/>
                    </a:lnTo>
                    <a:lnTo>
                      <a:pt x="386" y="61"/>
                    </a:lnTo>
                    <a:lnTo>
                      <a:pt x="445" y="61"/>
                    </a:lnTo>
                    <a:lnTo>
                      <a:pt x="475" y="89"/>
                    </a:lnTo>
                    <a:lnTo>
                      <a:pt x="505" y="89"/>
                    </a:lnTo>
                    <a:lnTo>
                      <a:pt x="535" y="61"/>
                    </a:lnTo>
                    <a:lnTo>
                      <a:pt x="563" y="89"/>
                    </a:lnTo>
                    <a:lnTo>
                      <a:pt x="712" y="89"/>
                    </a:lnTo>
                    <a:lnTo>
                      <a:pt x="742" y="118"/>
                    </a:lnTo>
                    <a:lnTo>
                      <a:pt x="891" y="118"/>
                    </a:lnTo>
                    <a:lnTo>
                      <a:pt x="948" y="179"/>
                    </a:lnTo>
                    <a:lnTo>
                      <a:pt x="1037" y="179"/>
                    </a:lnTo>
                    <a:lnTo>
                      <a:pt x="1068" y="207"/>
                    </a:lnTo>
                    <a:lnTo>
                      <a:pt x="1098" y="207"/>
                    </a:lnTo>
                    <a:lnTo>
                      <a:pt x="1098" y="179"/>
                    </a:lnTo>
                    <a:lnTo>
                      <a:pt x="1128" y="179"/>
                    </a:lnTo>
                    <a:lnTo>
                      <a:pt x="1155" y="207"/>
                    </a:lnTo>
                    <a:lnTo>
                      <a:pt x="1186" y="179"/>
                    </a:lnTo>
                    <a:lnTo>
                      <a:pt x="1216" y="179"/>
                    </a:lnTo>
                    <a:lnTo>
                      <a:pt x="1246" y="207"/>
                    </a:lnTo>
                    <a:lnTo>
                      <a:pt x="1275" y="179"/>
                    </a:lnTo>
                    <a:lnTo>
                      <a:pt x="1335" y="237"/>
                    </a:lnTo>
                    <a:lnTo>
                      <a:pt x="1335" y="207"/>
                    </a:lnTo>
                    <a:lnTo>
                      <a:pt x="1365" y="207"/>
                    </a:lnTo>
                    <a:lnTo>
                      <a:pt x="1393" y="179"/>
                    </a:lnTo>
                    <a:lnTo>
                      <a:pt x="1453" y="179"/>
                    </a:lnTo>
                    <a:lnTo>
                      <a:pt x="1453" y="237"/>
                    </a:lnTo>
                    <a:lnTo>
                      <a:pt x="1483" y="268"/>
                    </a:lnTo>
                    <a:lnTo>
                      <a:pt x="1483" y="237"/>
                    </a:lnTo>
                    <a:lnTo>
                      <a:pt x="1512" y="237"/>
                    </a:lnTo>
                    <a:lnTo>
                      <a:pt x="1542" y="207"/>
                    </a:lnTo>
                    <a:lnTo>
                      <a:pt x="1572" y="207"/>
                    </a:lnTo>
                    <a:lnTo>
                      <a:pt x="1601" y="237"/>
                    </a:lnTo>
                    <a:lnTo>
                      <a:pt x="1630" y="237"/>
                    </a:lnTo>
                    <a:lnTo>
                      <a:pt x="1660" y="207"/>
                    </a:lnTo>
                    <a:lnTo>
                      <a:pt x="1721" y="207"/>
                    </a:lnTo>
                    <a:lnTo>
                      <a:pt x="1721" y="237"/>
                    </a:lnTo>
                    <a:lnTo>
                      <a:pt x="1778" y="297"/>
                    </a:lnTo>
                    <a:lnTo>
                      <a:pt x="1808" y="297"/>
                    </a:lnTo>
                    <a:lnTo>
                      <a:pt x="1839" y="268"/>
                    </a:lnTo>
                    <a:lnTo>
                      <a:pt x="1808" y="268"/>
                    </a:lnTo>
                    <a:lnTo>
                      <a:pt x="1808" y="207"/>
                    </a:lnTo>
                    <a:lnTo>
                      <a:pt x="1778" y="179"/>
                    </a:lnTo>
                    <a:lnTo>
                      <a:pt x="1808" y="149"/>
                    </a:lnTo>
                    <a:lnTo>
                      <a:pt x="1808" y="89"/>
                    </a:lnTo>
                    <a:lnTo>
                      <a:pt x="1839" y="61"/>
                    </a:lnTo>
                    <a:lnTo>
                      <a:pt x="1867" y="61"/>
                    </a:lnTo>
                    <a:lnTo>
                      <a:pt x="1867" y="30"/>
                    </a:lnTo>
                    <a:lnTo>
                      <a:pt x="1958" y="30"/>
                    </a:lnTo>
                    <a:lnTo>
                      <a:pt x="1985" y="0"/>
                    </a:lnTo>
                    <a:lnTo>
                      <a:pt x="2046" y="0"/>
                    </a:lnTo>
                    <a:lnTo>
                      <a:pt x="2076" y="30"/>
                    </a:lnTo>
                    <a:lnTo>
                      <a:pt x="2104" y="30"/>
                    </a:lnTo>
                  </a:path>
                </a:pathLst>
              </a:custGeom>
              <a:noFill/>
              <a:ln w="1588">
                <a:solidFill>
                  <a:srgbClr val="000000"/>
                </a:solidFill>
                <a:prstDash val="solid"/>
                <a:round/>
                <a:headEnd/>
                <a:tailEnd/>
              </a:ln>
            </p:spPr>
            <p:txBody>
              <a:bodyPr/>
              <a:lstStyle/>
              <a:p>
                <a:endParaRPr lang="en-GB"/>
              </a:p>
            </p:txBody>
          </p:sp>
          <p:sp>
            <p:nvSpPr>
              <p:cNvPr id="15563" name="Freeform 203"/>
              <p:cNvSpPr>
                <a:spLocks/>
              </p:cNvSpPr>
              <p:nvPr/>
            </p:nvSpPr>
            <p:spPr bwMode="auto">
              <a:xfrm>
                <a:off x="4035" y="2401"/>
                <a:ext cx="89" cy="207"/>
              </a:xfrm>
              <a:custGeom>
                <a:avLst/>
                <a:gdLst/>
                <a:ahLst/>
                <a:cxnLst>
                  <a:cxn ang="0">
                    <a:pos x="0" y="801"/>
                  </a:cxn>
                  <a:cxn ang="0">
                    <a:pos x="31" y="829"/>
                  </a:cxn>
                  <a:cxn ang="0">
                    <a:pos x="61" y="829"/>
                  </a:cxn>
                  <a:cxn ang="0">
                    <a:pos x="61" y="801"/>
                  </a:cxn>
                  <a:cxn ang="0">
                    <a:pos x="31" y="770"/>
                  </a:cxn>
                  <a:cxn ang="0">
                    <a:pos x="31" y="711"/>
                  </a:cxn>
                  <a:cxn ang="0">
                    <a:pos x="0" y="683"/>
                  </a:cxn>
                  <a:cxn ang="0">
                    <a:pos x="0" y="652"/>
                  </a:cxn>
                  <a:cxn ang="0">
                    <a:pos x="31" y="622"/>
                  </a:cxn>
                  <a:cxn ang="0">
                    <a:pos x="31" y="592"/>
                  </a:cxn>
                  <a:cxn ang="0">
                    <a:pos x="207" y="415"/>
                  </a:cxn>
                  <a:cxn ang="0">
                    <a:pos x="238" y="415"/>
                  </a:cxn>
                  <a:cxn ang="0">
                    <a:pos x="298" y="356"/>
                  </a:cxn>
                  <a:cxn ang="0">
                    <a:pos x="327" y="356"/>
                  </a:cxn>
                  <a:cxn ang="0">
                    <a:pos x="327" y="327"/>
                  </a:cxn>
                  <a:cxn ang="0">
                    <a:pos x="356" y="327"/>
                  </a:cxn>
                  <a:cxn ang="0">
                    <a:pos x="356" y="297"/>
                  </a:cxn>
                  <a:cxn ang="0">
                    <a:pos x="327" y="267"/>
                  </a:cxn>
                  <a:cxn ang="0">
                    <a:pos x="327" y="236"/>
                  </a:cxn>
                  <a:cxn ang="0">
                    <a:pos x="356" y="236"/>
                  </a:cxn>
                  <a:cxn ang="0">
                    <a:pos x="356" y="209"/>
                  </a:cxn>
                  <a:cxn ang="0">
                    <a:pos x="327" y="209"/>
                  </a:cxn>
                  <a:cxn ang="0">
                    <a:pos x="298" y="179"/>
                  </a:cxn>
                  <a:cxn ang="0">
                    <a:pos x="298" y="149"/>
                  </a:cxn>
                  <a:cxn ang="0">
                    <a:pos x="207" y="61"/>
                  </a:cxn>
                  <a:cxn ang="0">
                    <a:pos x="207" y="0"/>
                  </a:cxn>
                </a:cxnLst>
                <a:rect l="0" t="0" r="r" b="b"/>
                <a:pathLst>
                  <a:path w="356" h="829">
                    <a:moveTo>
                      <a:pt x="0" y="801"/>
                    </a:moveTo>
                    <a:lnTo>
                      <a:pt x="31" y="829"/>
                    </a:lnTo>
                    <a:lnTo>
                      <a:pt x="61" y="829"/>
                    </a:lnTo>
                    <a:lnTo>
                      <a:pt x="61" y="801"/>
                    </a:lnTo>
                    <a:lnTo>
                      <a:pt x="31" y="770"/>
                    </a:lnTo>
                    <a:lnTo>
                      <a:pt x="31" y="711"/>
                    </a:lnTo>
                    <a:lnTo>
                      <a:pt x="0" y="683"/>
                    </a:lnTo>
                    <a:lnTo>
                      <a:pt x="0" y="652"/>
                    </a:lnTo>
                    <a:lnTo>
                      <a:pt x="31" y="622"/>
                    </a:lnTo>
                    <a:lnTo>
                      <a:pt x="31" y="592"/>
                    </a:lnTo>
                    <a:lnTo>
                      <a:pt x="207" y="415"/>
                    </a:lnTo>
                    <a:lnTo>
                      <a:pt x="238" y="415"/>
                    </a:lnTo>
                    <a:lnTo>
                      <a:pt x="298" y="356"/>
                    </a:lnTo>
                    <a:lnTo>
                      <a:pt x="327" y="356"/>
                    </a:lnTo>
                    <a:lnTo>
                      <a:pt x="327" y="327"/>
                    </a:lnTo>
                    <a:lnTo>
                      <a:pt x="356" y="327"/>
                    </a:lnTo>
                    <a:lnTo>
                      <a:pt x="356" y="297"/>
                    </a:lnTo>
                    <a:lnTo>
                      <a:pt x="327" y="267"/>
                    </a:lnTo>
                    <a:lnTo>
                      <a:pt x="327" y="236"/>
                    </a:lnTo>
                    <a:lnTo>
                      <a:pt x="356" y="236"/>
                    </a:lnTo>
                    <a:lnTo>
                      <a:pt x="356" y="209"/>
                    </a:lnTo>
                    <a:lnTo>
                      <a:pt x="327" y="209"/>
                    </a:lnTo>
                    <a:lnTo>
                      <a:pt x="298" y="179"/>
                    </a:lnTo>
                    <a:lnTo>
                      <a:pt x="298" y="149"/>
                    </a:lnTo>
                    <a:lnTo>
                      <a:pt x="207" y="61"/>
                    </a:lnTo>
                    <a:lnTo>
                      <a:pt x="207" y="0"/>
                    </a:lnTo>
                  </a:path>
                </a:pathLst>
              </a:custGeom>
              <a:noFill/>
              <a:ln w="1588">
                <a:solidFill>
                  <a:srgbClr val="000000"/>
                </a:solidFill>
                <a:prstDash val="solid"/>
                <a:round/>
                <a:headEnd/>
                <a:tailEnd/>
              </a:ln>
            </p:spPr>
            <p:txBody>
              <a:bodyPr/>
              <a:lstStyle/>
              <a:p>
                <a:endParaRPr lang="en-GB"/>
              </a:p>
            </p:txBody>
          </p:sp>
          <p:sp>
            <p:nvSpPr>
              <p:cNvPr id="15564" name="Freeform 204"/>
              <p:cNvSpPr>
                <a:spLocks/>
              </p:cNvSpPr>
              <p:nvPr/>
            </p:nvSpPr>
            <p:spPr bwMode="auto">
              <a:xfrm>
                <a:off x="4613" y="2335"/>
                <a:ext cx="578" cy="429"/>
              </a:xfrm>
              <a:custGeom>
                <a:avLst/>
                <a:gdLst/>
                <a:ahLst/>
                <a:cxnLst>
                  <a:cxn ang="0">
                    <a:pos x="1897" y="1685"/>
                  </a:cxn>
                  <a:cxn ang="0">
                    <a:pos x="1897" y="1657"/>
                  </a:cxn>
                  <a:cxn ang="0">
                    <a:pos x="1928" y="1567"/>
                  </a:cxn>
                  <a:cxn ang="0">
                    <a:pos x="2015" y="1538"/>
                  </a:cxn>
                  <a:cxn ang="0">
                    <a:pos x="2283" y="1479"/>
                  </a:cxn>
                  <a:cxn ang="0">
                    <a:pos x="2313" y="1390"/>
                  </a:cxn>
                  <a:cxn ang="0">
                    <a:pos x="2283" y="1329"/>
                  </a:cxn>
                  <a:cxn ang="0">
                    <a:pos x="2253" y="1241"/>
                  </a:cxn>
                  <a:cxn ang="0">
                    <a:pos x="2222" y="1154"/>
                  </a:cxn>
                  <a:cxn ang="0">
                    <a:pos x="2253" y="1123"/>
                  </a:cxn>
                  <a:cxn ang="0">
                    <a:pos x="2222" y="1065"/>
                  </a:cxn>
                  <a:cxn ang="0">
                    <a:pos x="2313" y="1004"/>
                  </a:cxn>
                  <a:cxn ang="0">
                    <a:pos x="2283" y="886"/>
                  </a:cxn>
                  <a:cxn ang="0">
                    <a:pos x="2222" y="916"/>
                  </a:cxn>
                  <a:cxn ang="0">
                    <a:pos x="2165" y="886"/>
                  </a:cxn>
                  <a:cxn ang="0">
                    <a:pos x="2135" y="856"/>
                  </a:cxn>
                  <a:cxn ang="0">
                    <a:pos x="2015" y="798"/>
                  </a:cxn>
                  <a:cxn ang="0">
                    <a:pos x="1958" y="828"/>
                  </a:cxn>
                  <a:cxn ang="0">
                    <a:pos x="1897" y="798"/>
                  </a:cxn>
                  <a:cxn ang="0">
                    <a:pos x="1808" y="768"/>
                  </a:cxn>
                  <a:cxn ang="0">
                    <a:pos x="1721" y="798"/>
                  </a:cxn>
                  <a:cxn ang="0">
                    <a:pos x="1630" y="738"/>
                  </a:cxn>
                  <a:cxn ang="0">
                    <a:pos x="1601" y="679"/>
                  </a:cxn>
                  <a:cxn ang="0">
                    <a:pos x="1512" y="620"/>
                  </a:cxn>
                  <a:cxn ang="0">
                    <a:pos x="1364" y="650"/>
                  </a:cxn>
                  <a:cxn ang="0">
                    <a:pos x="1305" y="679"/>
                  </a:cxn>
                  <a:cxn ang="0">
                    <a:pos x="1186" y="620"/>
                  </a:cxn>
                  <a:cxn ang="0">
                    <a:pos x="1098" y="650"/>
                  </a:cxn>
                  <a:cxn ang="0">
                    <a:pos x="1039" y="620"/>
                  </a:cxn>
                  <a:cxn ang="0">
                    <a:pos x="1009" y="531"/>
                  </a:cxn>
                  <a:cxn ang="0">
                    <a:pos x="979" y="473"/>
                  </a:cxn>
                  <a:cxn ang="0">
                    <a:pos x="948" y="413"/>
                  </a:cxn>
                  <a:cxn ang="0">
                    <a:pos x="891" y="382"/>
                  </a:cxn>
                  <a:cxn ang="0">
                    <a:pos x="830" y="354"/>
                  </a:cxn>
                  <a:cxn ang="0">
                    <a:pos x="741" y="354"/>
                  </a:cxn>
                  <a:cxn ang="0">
                    <a:pos x="684" y="325"/>
                  </a:cxn>
                  <a:cxn ang="0">
                    <a:pos x="653" y="264"/>
                  </a:cxn>
                  <a:cxn ang="0">
                    <a:pos x="593" y="236"/>
                  </a:cxn>
                  <a:cxn ang="0">
                    <a:pos x="653" y="206"/>
                  </a:cxn>
                  <a:cxn ang="0">
                    <a:pos x="684" y="146"/>
                  </a:cxn>
                  <a:cxn ang="0">
                    <a:pos x="593" y="87"/>
                  </a:cxn>
                  <a:cxn ang="0">
                    <a:pos x="565" y="27"/>
                  </a:cxn>
                  <a:cxn ang="0">
                    <a:pos x="534" y="0"/>
                  </a:cxn>
                  <a:cxn ang="0">
                    <a:pos x="268" y="27"/>
                  </a:cxn>
                  <a:cxn ang="0">
                    <a:pos x="179" y="0"/>
                  </a:cxn>
                  <a:cxn ang="0">
                    <a:pos x="119" y="57"/>
                  </a:cxn>
                  <a:cxn ang="0">
                    <a:pos x="0" y="87"/>
                  </a:cxn>
                </a:cxnLst>
                <a:rect l="0" t="0" r="r" b="b"/>
                <a:pathLst>
                  <a:path w="2313" h="1715">
                    <a:moveTo>
                      <a:pt x="1897" y="1715"/>
                    </a:moveTo>
                    <a:lnTo>
                      <a:pt x="1897" y="1685"/>
                    </a:lnTo>
                    <a:lnTo>
                      <a:pt x="1928" y="1657"/>
                    </a:lnTo>
                    <a:lnTo>
                      <a:pt x="1897" y="1657"/>
                    </a:lnTo>
                    <a:lnTo>
                      <a:pt x="1897" y="1567"/>
                    </a:lnTo>
                    <a:lnTo>
                      <a:pt x="1928" y="1567"/>
                    </a:lnTo>
                    <a:lnTo>
                      <a:pt x="1958" y="1538"/>
                    </a:lnTo>
                    <a:lnTo>
                      <a:pt x="2015" y="1538"/>
                    </a:lnTo>
                    <a:lnTo>
                      <a:pt x="2015" y="1479"/>
                    </a:lnTo>
                    <a:lnTo>
                      <a:pt x="2283" y="1479"/>
                    </a:lnTo>
                    <a:lnTo>
                      <a:pt x="2283" y="1420"/>
                    </a:lnTo>
                    <a:lnTo>
                      <a:pt x="2313" y="1390"/>
                    </a:lnTo>
                    <a:lnTo>
                      <a:pt x="2313" y="1329"/>
                    </a:lnTo>
                    <a:lnTo>
                      <a:pt x="2283" y="1329"/>
                    </a:lnTo>
                    <a:lnTo>
                      <a:pt x="2283" y="1272"/>
                    </a:lnTo>
                    <a:lnTo>
                      <a:pt x="2253" y="1241"/>
                    </a:lnTo>
                    <a:lnTo>
                      <a:pt x="2222" y="1241"/>
                    </a:lnTo>
                    <a:lnTo>
                      <a:pt x="2222" y="1154"/>
                    </a:lnTo>
                    <a:lnTo>
                      <a:pt x="2283" y="1154"/>
                    </a:lnTo>
                    <a:lnTo>
                      <a:pt x="2253" y="1123"/>
                    </a:lnTo>
                    <a:lnTo>
                      <a:pt x="2222" y="1123"/>
                    </a:lnTo>
                    <a:lnTo>
                      <a:pt x="2222" y="1065"/>
                    </a:lnTo>
                    <a:lnTo>
                      <a:pt x="2253" y="1065"/>
                    </a:lnTo>
                    <a:lnTo>
                      <a:pt x="2313" y="1004"/>
                    </a:lnTo>
                    <a:lnTo>
                      <a:pt x="2283" y="975"/>
                    </a:lnTo>
                    <a:lnTo>
                      <a:pt x="2283" y="886"/>
                    </a:lnTo>
                    <a:lnTo>
                      <a:pt x="2253" y="886"/>
                    </a:lnTo>
                    <a:lnTo>
                      <a:pt x="2222" y="916"/>
                    </a:lnTo>
                    <a:lnTo>
                      <a:pt x="2194" y="916"/>
                    </a:lnTo>
                    <a:lnTo>
                      <a:pt x="2165" y="886"/>
                    </a:lnTo>
                    <a:lnTo>
                      <a:pt x="2135" y="886"/>
                    </a:lnTo>
                    <a:lnTo>
                      <a:pt x="2135" y="856"/>
                    </a:lnTo>
                    <a:lnTo>
                      <a:pt x="2076" y="856"/>
                    </a:lnTo>
                    <a:lnTo>
                      <a:pt x="2015" y="798"/>
                    </a:lnTo>
                    <a:lnTo>
                      <a:pt x="1985" y="828"/>
                    </a:lnTo>
                    <a:lnTo>
                      <a:pt x="1958" y="828"/>
                    </a:lnTo>
                    <a:lnTo>
                      <a:pt x="1928" y="798"/>
                    </a:lnTo>
                    <a:lnTo>
                      <a:pt x="1897" y="798"/>
                    </a:lnTo>
                    <a:lnTo>
                      <a:pt x="1867" y="768"/>
                    </a:lnTo>
                    <a:lnTo>
                      <a:pt x="1808" y="768"/>
                    </a:lnTo>
                    <a:lnTo>
                      <a:pt x="1778" y="738"/>
                    </a:lnTo>
                    <a:lnTo>
                      <a:pt x="1721" y="798"/>
                    </a:lnTo>
                    <a:lnTo>
                      <a:pt x="1690" y="768"/>
                    </a:lnTo>
                    <a:lnTo>
                      <a:pt x="1630" y="738"/>
                    </a:lnTo>
                    <a:lnTo>
                      <a:pt x="1601" y="709"/>
                    </a:lnTo>
                    <a:lnTo>
                      <a:pt x="1601" y="679"/>
                    </a:lnTo>
                    <a:lnTo>
                      <a:pt x="1541" y="620"/>
                    </a:lnTo>
                    <a:lnTo>
                      <a:pt x="1512" y="620"/>
                    </a:lnTo>
                    <a:lnTo>
                      <a:pt x="1483" y="650"/>
                    </a:lnTo>
                    <a:lnTo>
                      <a:pt x="1364" y="650"/>
                    </a:lnTo>
                    <a:lnTo>
                      <a:pt x="1305" y="709"/>
                    </a:lnTo>
                    <a:lnTo>
                      <a:pt x="1305" y="679"/>
                    </a:lnTo>
                    <a:lnTo>
                      <a:pt x="1246" y="679"/>
                    </a:lnTo>
                    <a:lnTo>
                      <a:pt x="1186" y="620"/>
                    </a:lnTo>
                    <a:lnTo>
                      <a:pt x="1128" y="620"/>
                    </a:lnTo>
                    <a:lnTo>
                      <a:pt x="1098" y="650"/>
                    </a:lnTo>
                    <a:lnTo>
                      <a:pt x="1067" y="650"/>
                    </a:lnTo>
                    <a:lnTo>
                      <a:pt x="1039" y="620"/>
                    </a:lnTo>
                    <a:lnTo>
                      <a:pt x="1009" y="620"/>
                    </a:lnTo>
                    <a:lnTo>
                      <a:pt x="1009" y="531"/>
                    </a:lnTo>
                    <a:lnTo>
                      <a:pt x="979" y="500"/>
                    </a:lnTo>
                    <a:lnTo>
                      <a:pt x="979" y="473"/>
                    </a:lnTo>
                    <a:lnTo>
                      <a:pt x="948" y="443"/>
                    </a:lnTo>
                    <a:lnTo>
                      <a:pt x="948" y="413"/>
                    </a:lnTo>
                    <a:lnTo>
                      <a:pt x="891" y="413"/>
                    </a:lnTo>
                    <a:lnTo>
                      <a:pt x="891" y="382"/>
                    </a:lnTo>
                    <a:lnTo>
                      <a:pt x="860" y="354"/>
                    </a:lnTo>
                    <a:lnTo>
                      <a:pt x="830" y="354"/>
                    </a:lnTo>
                    <a:lnTo>
                      <a:pt x="802" y="382"/>
                    </a:lnTo>
                    <a:lnTo>
                      <a:pt x="741" y="354"/>
                    </a:lnTo>
                    <a:lnTo>
                      <a:pt x="653" y="354"/>
                    </a:lnTo>
                    <a:lnTo>
                      <a:pt x="684" y="325"/>
                    </a:lnTo>
                    <a:lnTo>
                      <a:pt x="653" y="325"/>
                    </a:lnTo>
                    <a:lnTo>
                      <a:pt x="653" y="264"/>
                    </a:lnTo>
                    <a:lnTo>
                      <a:pt x="623" y="236"/>
                    </a:lnTo>
                    <a:lnTo>
                      <a:pt x="593" y="236"/>
                    </a:lnTo>
                    <a:lnTo>
                      <a:pt x="593" y="206"/>
                    </a:lnTo>
                    <a:lnTo>
                      <a:pt x="653" y="206"/>
                    </a:lnTo>
                    <a:lnTo>
                      <a:pt x="684" y="175"/>
                    </a:lnTo>
                    <a:lnTo>
                      <a:pt x="684" y="146"/>
                    </a:lnTo>
                    <a:lnTo>
                      <a:pt x="653" y="146"/>
                    </a:lnTo>
                    <a:lnTo>
                      <a:pt x="593" y="87"/>
                    </a:lnTo>
                    <a:lnTo>
                      <a:pt x="593" y="57"/>
                    </a:lnTo>
                    <a:lnTo>
                      <a:pt x="565" y="27"/>
                    </a:lnTo>
                    <a:lnTo>
                      <a:pt x="534" y="27"/>
                    </a:lnTo>
                    <a:lnTo>
                      <a:pt x="534" y="0"/>
                    </a:lnTo>
                    <a:lnTo>
                      <a:pt x="298" y="0"/>
                    </a:lnTo>
                    <a:lnTo>
                      <a:pt x="268" y="27"/>
                    </a:lnTo>
                    <a:lnTo>
                      <a:pt x="209" y="27"/>
                    </a:lnTo>
                    <a:lnTo>
                      <a:pt x="179" y="0"/>
                    </a:lnTo>
                    <a:lnTo>
                      <a:pt x="119" y="0"/>
                    </a:lnTo>
                    <a:lnTo>
                      <a:pt x="119" y="57"/>
                    </a:lnTo>
                    <a:lnTo>
                      <a:pt x="91" y="87"/>
                    </a:lnTo>
                    <a:lnTo>
                      <a:pt x="0" y="87"/>
                    </a:lnTo>
                  </a:path>
                </a:pathLst>
              </a:custGeom>
              <a:noFill/>
              <a:ln w="1588">
                <a:solidFill>
                  <a:srgbClr val="000000"/>
                </a:solidFill>
                <a:prstDash val="solid"/>
                <a:round/>
                <a:headEnd/>
                <a:tailEnd/>
              </a:ln>
            </p:spPr>
            <p:txBody>
              <a:bodyPr/>
              <a:lstStyle/>
              <a:p>
                <a:endParaRPr lang="en-GB"/>
              </a:p>
            </p:txBody>
          </p:sp>
        </p:grpSp>
        <p:grpSp>
          <p:nvGrpSpPr>
            <p:cNvPr id="4" name="Group 205"/>
            <p:cNvGrpSpPr>
              <a:grpSpLocks/>
            </p:cNvGrpSpPr>
            <p:nvPr/>
          </p:nvGrpSpPr>
          <p:grpSpPr bwMode="auto">
            <a:xfrm>
              <a:off x="2175" y="736"/>
              <a:ext cx="3608" cy="3611"/>
              <a:chOff x="2175" y="736"/>
              <a:chExt cx="3608" cy="3611"/>
            </a:xfrm>
          </p:grpSpPr>
          <p:sp>
            <p:nvSpPr>
              <p:cNvPr id="15566" name="Freeform 206"/>
              <p:cNvSpPr>
                <a:spLocks/>
              </p:cNvSpPr>
              <p:nvPr/>
            </p:nvSpPr>
            <p:spPr bwMode="auto">
              <a:xfrm>
                <a:off x="5087" y="2756"/>
                <a:ext cx="74" cy="45"/>
              </a:xfrm>
              <a:custGeom>
                <a:avLst/>
                <a:gdLst/>
                <a:ahLst/>
                <a:cxnLst>
                  <a:cxn ang="0">
                    <a:pos x="61" y="178"/>
                  </a:cxn>
                  <a:cxn ang="0">
                    <a:pos x="61" y="148"/>
                  </a:cxn>
                  <a:cxn ang="0">
                    <a:pos x="88" y="119"/>
                  </a:cxn>
                  <a:cxn ang="0">
                    <a:pos x="179" y="119"/>
                  </a:cxn>
                  <a:cxn ang="0">
                    <a:pos x="207" y="90"/>
                  </a:cxn>
                  <a:cxn ang="0">
                    <a:pos x="238" y="90"/>
                  </a:cxn>
                  <a:cxn ang="0">
                    <a:pos x="268" y="60"/>
                  </a:cxn>
                  <a:cxn ang="0">
                    <a:pos x="297" y="90"/>
                  </a:cxn>
                  <a:cxn ang="0">
                    <a:pos x="297" y="0"/>
                  </a:cxn>
                  <a:cxn ang="0">
                    <a:pos x="207" y="0"/>
                  </a:cxn>
                  <a:cxn ang="0">
                    <a:pos x="179" y="30"/>
                  </a:cxn>
                  <a:cxn ang="0">
                    <a:pos x="0" y="30"/>
                  </a:cxn>
                </a:cxnLst>
                <a:rect l="0" t="0" r="r" b="b"/>
                <a:pathLst>
                  <a:path w="297" h="178">
                    <a:moveTo>
                      <a:pt x="61" y="178"/>
                    </a:moveTo>
                    <a:lnTo>
                      <a:pt x="61" y="148"/>
                    </a:lnTo>
                    <a:lnTo>
                      <a:pt x="88" y="119"/>
                    </a:lnTo>
                    <a:lnTo>
                      <a:pt x="179" y="119"/>
                    </a:lnTo>
                    <a:lnTo>
                      <a:pt x="207" y="90"/>
                    </a:lnTo>
                    <a:lnTo>
                      <a:pt x="238" y="90"/>
                    </a:lnTo>
                    <a:lnTo>
                      <a:pt x="268" y="60"/>
                    </a:lnTo>
                    <a:lnTo>
                      <a:pt x="297" y="90"/>
                    </a:lnTo>
                    <a:lnTo>
                      <a:pt x="297" y="0"/>
                    </a:lnTo>
                    <a:lnTo>
                      <a:pt x="207" y="0"/>
                    </a:lnTo>
                    <a:lnTo>
                      <a:pt x="179" y="30"/>
                    </a:lnTo>
                    <a:lnTo>
                      <a:pt x="0" y="30"/>
                    </a:lnTo>
                  </a:path>
                </a:pathLst>
              </a:custGeom>
              <a:noFill/>
              <a:ln w="1588">
                <a:solidFill>
                  <a:srgbClr val="000000"/>
                </a:solidFill>
                <a:prstDash val="solid"/>
                <a:round/>
                <a:headEnd/>
                <a:tailEnd/>
              </a:ln>
            </p:spPr>
            <p:txBody>
              <a:bodyPr/>
              <a:lstStyle/>
              <a:p>
                <a:endParaRPr lang="en-GB"/>
              </a:p>
            </p:txBody>
          </p:sp>
          <p:sp>
            <p:nvSpPr>
              <p:cNvPr id="15567" name="Freeform 207"/>
              <p:cNvSpPr>
                <a:spLocks/>
              </p:cNvSpPr>
              <p:nvPr/>
            </p:nvSpPr>
            <p:spPr bwMode="auto">
              <a:xfrm>
                <a:off x="4665" y="2764"/>
                <a:ext cx="422" cy="229"/>
              </a:xfrm>
              <a:custGeom>
                <a:avLst/>
                <a:gdLst/>
                <a:ahLst/>
                <a:cxnLst>
                  <a:cxn ang="0">
                    <a:pos x="1512" y="30"/>
                  </a:cxn>
                  <a:cxn ang="0">
                    <a:pos x="1421" y="89"/>
                  </a:cxn>
                  <a:cxn ang="0">
                    <a:pos x="1332" y="148"/>
                  </a:cxn>
                  <a:cxn ang="0">
                    <a:pos x="1184" y="179"/>
                  </a:cxn>
                  <a:cxn ang="0">
                    <a:pos x="1096" y="179"/>
                  </a:cxn>
                  <a:cxn ang="0">
                    <a:pos x="977" y="237"/>
                  </a:cxn>
                  <a:cxn ang="0">
                    <a:pos x="946" y="237"/>
                  </a:cxn>
                  <a:cxn ang="0">
                    <a:pos x="889" y="298"/>
                  </a:cxn>
                  <a:cxn ang="0">
                    <a:pos x="800" y="325"/>
                  </a:cxn>
                  <a:cxn ang="0">
                    <a:pos x="712" y="325"/>
                  </a:cxn>
                  <a:cxn ang="0">
                    <a:pos x="651" y="298"/>
                  </a:cxn>
                  <a:cxn ang="0">
                    <a:pos x="563" y="298"/>
                  </a:cxn>
                  <a:cxn ang="0">
                    <a:pos x="563" y="325"/>
                  </a:cxn>
                  <a:cxn ang="0">
                    <a:pos x="593" y="355"/>
                  </a:cxn>
                  <a:cxn ang="0">
                    <a:pos x="739" y="416"/>
                  </a:cxn>
                  <a:cxn ang="0">
                    <a:pos x="739" y="474"/>
                  </a:cxn>
                  <a:cxn ang="0">
                    <a:pos x="830" y="444"/>
                  </a:cxn>
                  <a:cxn ang="0">
                    <a:pos x="919" y="593"/>
                  </a:cxn>
                  <a:cxn ang="0">
                    <a:pos x="1007" y="623"/>
                  </a:cxn>
                  <a:cxn ang="0">
                    <a:pos x="1066" y="623"/>
                  </a:cxn>
                  <a:cxn ang="0">
                    <a:pos x="1184" y="593"/>
                  </a:cxn>
                  <a:cxn ang="0">
                    <a:pos x="1332" y="593"/>
                  </a:cxn>
                  <a:cxn ang="0">
                    <a:pos x="1303" y="623"/>
                  </a:cxn>
                  <a:cxn ang="0">
                    <a:pos x="1126" y="681"/>
                  </a:cxn>
                  <a:cxn ang="0">
                    <a:pos x="1007" y="741"/>
                  </a:cxn>
                  <a:cxn ang="0">
                    <a:pos x="858" y="771"/>
                  </a:cxn>
                  <a:cxn ang="0">
                    <a:pos x="770" y="829"/>
                  </a:cxn>
                  <a:cxn ang="0">
                    <a:pos x="593" y="918"/>
                  </a:cxn>
                  <a:cxn ang="0">
                    <a:pos x="502" y="859"/>
                  </a:cxn>
                  <a:cxn ang="0">
                    <a:pos x="563" y="741"/>
                  </a:cxn>
                  <a:cxn ang="0">
                    <a:pos x="502" y="681"/>
                  </a:cxn>
                  <a:cxn ang="0">
                    <a:pos x="414" y="623"/>
                  </a:cxn>
                  <a:cxn ang="0">
                    <a:pos x="325" y="593"/>
                  </a:cxn>
                  <a:cxn ang="0">
                    <a:pos x="296" y="534"/>
                  </a:cxn>
                  <a:cxn ang="0">
                    <a:pos x="384" y="474"/>
                  </a:cxn>
                  <a:cxn ang="0">
                    <a:pos x="475" y="444"/>
                  </a:cxn>
                  <a:cxn ang="0">
                    <a:pos x="563" y="416"/>
                  </a:cxn>
                  <a:cxn ang="0">
                    <a:pos x="475" y="355"/>
                  </a:cxn>
                  <a:cxn ang="0">
                    <a:pos x="356" y="325"/>
                  </a:cxn>
                  <a:cxn ang="0">
                    <a:pos x="237" y="355"/>
                  </a:cxn>
                  <a:cxn ang="0">
                    <a:pos x="89" y="325"/>
                  </a:cxn>
                  <a:cxn ang="0">
                    <a:pos x="29" y="267"/>
                  </a:cxn>
                  <a:cxn ang="0">
                    <a:pos x="29" y="237"/>
                  </a:cxn>
                  <a:cxn ang="0">
                    <a:pos x="147" y="237"/>
                  </a:cxn>
                  <a:cxn ang="0">
                    <a:pos x="147" y="207"/>
                  </a:cxn>
                  <a:cxn ang="0">
                    <a:pos x="29" y="148"/>
                  </a:cxn>
                </a:cxnLst>
                <a:rect l="0" t="0" r="r" b="b"/>
                <a:pathLst>
                  <a:path w="1688" h="918">
                    <a:moveTo>
                      <a:pt x="1688" y="0"/>
                    </a:moveTo>
                    <a:lnTo>
                      <a:pt x="1688" y="30"/>
                    </a:lnTo>
                    <a:lnTo>
                      <a:pt x="1512" y="30"/>
                    </a:lnTo>
                    <a:lnTo>
                      <a:pt x="1481" y="60"/>
                    </a:lnTo>
                    <a:lnTo>
                      <a:pt x="1451" y="60"/>
                    </a:lnTo>
                    <a:lnTo>
                      <a:pt x="1421" y="89"/>
                    </a:lnTo>
                    <a:lnTo>
                      <a:pt x="1392" y="89"/>
                    </a:lnTo>
                    <a:lnTo>
                      <a:pt x="1332" y="118"/>
                    </a:lnTo>
                    <a:lnTo>
                      <a:pt x="1332" y="148"/>
                    </a:lnTo>
                    <a:lnTo>
                      <a:pt x="1303" y="118"/>
                    </a:lnTo>
                    <a:lnTo>
                      <a:pt x="1244" y="118"/>
                    </a:lnTo>
                    <a:lnTo>
                      <a:pt x="1184" y="179"/>
                    </a:lnTo>
                    <a:lnTo>
                      <a:pt x="1155" y="148"/>
                    </a:lnTo>
                    <a:lnTo>
                      <a:pt x="1126" y="148"/>
                    </a:lnTo>
                    <a:lnTo>
                      <a:pt x="1096" y="179"/>
                    </a:lnTo>
                    <a:lnTo>
                      <a:pt x="1066" y="179"/>
                    </a:lnTo>
                    <a:lnTo>
                      <a:pt x="1007" y="237"/>
                    </a:lnTo>
                    <a:lnTo>
                      <a:pt x="977" y="237"/>
                    </a:lnTo>
                    <a:lnTo>
                      <a:pt x="977" y="267"/>
                    </a:lnTo>
                    <a:lnTo>
                      <a:pt x="946" y="298"/>
                    </a:lnTo>
                    <a:lnTo>
                      <a:pt x="946" y="237"/>
                    </a:lnTo>
                    <a:lnTo>
                      <a:pt x="919" y="237"/>
                    </a:lnTo>
                    <a:lnTo>
                      <a:pt x="919" y="267"/>
                    </a:lnTo>
                    <a:lnTo>
                      <a:pt x="889" y="298"/>
                    </a:lnTo>
                    <a:lnTo>
                      <a:pt x="858" y="298"/>
                    </a:lnTo>
                    <a:lnTo>
                      <a:pt x="830" y="325"/>
                    </a:lnTo>
                    <a:lnTo>
                      <a:pt x="800" y="325"/>
                    </a:lnTo>
                    <a:lnTo>
                      <a:pt x="770" y="355"/>
                    </a:lnTo>
                    <a:lnTo>
                      <a:pt x="739" y="325"/>
                    </a:lnTo>
                    <a:lnTo>
                      <a:pt x="712" y="325"/>
                    </a:lnTo>
                    <a:lnTo>
                      <a:pt x="682" y="355"/>
                    </a:lnTo>
                    <a:lnTo>
                      <a:pt x="682" y="325"/>
                    </a:lnTo>
                    <a:lnTo>
                      <a:pt x="651" y="298"/>
                    </a:lnTo>
                    <a:lnTo>
                      <a:pt x="651" y="325"/>
                    </a:lnTo>
                    <a:lnTo>
                      <a:pt x="593" y="325"/>
                    </a:lnTo>
                    <a:lnTo>
                      <a:pt x="563" y="298"/>
                    </a:lnTo>
                    <a:lnTo>
                      <a:pt x="532" y="298"/>
                    </a:lnTo>
                    <a:lnTo>
                      <a:pt x="532" y="325"/>
                    </a:lnTo>
                    <a:lnTo>
                      <a:pt x="563" y="325"/>
                    </a:lnTo>
                    <a:lnTo>
                      <a:pt x="563" y="355"/>
                    </a:lnTo>
                    <a:lnTo>
                      <a:pt x="593" y="386"/>
                    </a:lnTo>
                    <a:lnTo>
                      <a:pt x="593" y="355"/>
                    </a:lnTo>
                    <a:lnTo>
                      <a:pt x="651" y="386"/>
                    </a:lnTo>
                    <a:lnTo>
                      <a:pt x="712" y="386"/>
                    </a:lnTo>
                    <a:lnTo>
                      <a:pt x="739" y="416"/>
                    </a:lnTo>
                    <a:lnTo>
                      <a:pt x="770" y="416"/>
                    </a:lnTo>
                    <a:lnTo>
                      <a:pt x="739" y="444"/>
                    </a:lnTo>
                    <a:lnTo>
                      <a:pt x="739" y="474"/>
                    </a:lnTo>
                    <a:lnTo>
                      <a:pt x="800" y="416"/>
                    </a:lnTo>
                    <a:lnTo>
                      <a:pt x="800" y="444"/>
                    </a:lnTo>
                    <a:lnTo>
                      <a:pt x="830" y="444"/>
                    </a:lnTo>
                    <a:lnTo>
                      <a:pt x="889" y="504"/>
                    </a:lnTo>
                    <a:lnTo>
                      <a:pt x="919" y="534"/>
                    </a:lnTo>
                    <a:lnTo>
                      <a:pt x="919" y="593"/>
                    </a:lnTo>
                    <a:lnTo>
                      <a:pt x="946" y="593"/>
                    </a:lnTo>
                    <a:lnTo>
                      <a:pt x="977" y="623"/>
                    </a:lnTo>
                    <a:lnTo>
                      <a:pt x="1007" y="623"/>
                    </a:lnTo>
                    <a:lnTo>
                      <a:pt x="1007" y="593"/>
                    </a:lnTo>
                    <a:lnTo>
                      <a:pt x="1037" y="623"/>
                    </a:lnTo>
                    <a:lnTo>
                      <a:pt x="1066" y="623"/>
                    </a:lnTo>
                    <a:lnTo>
                      <a:pt x="1126" y="562"/>
                    </a:lnTo>
                    <a:lnTo>
                      <a:pt x="1155" y="593"/>
                    </a:lnTo>
                    <a:lnTo>
                      <a:pt x="1184" y="593"/>
                    </a:lnTo>
                    <a:lnTo>
                      <a:pt x="1214" y="562"/>
                    </a:lnTo>
                    <a:lnTo>
                      <a:pt x="1303" y="562"/>
                    </a:lnTo>
                    <a:lnTo>
                      <a:pt x="1332" y="593"/>
                    </a:lnTo>
                    <a:lnTo>
                      <a:pt x="1362" y="593"/>
                    </a:lnTo>
                    <a:lnTo>
                      <a:pt x="1332" y="623"/>
                    </a:lnTo>
                    <a:lnTo>
                      <a:pt x="1303" y="623"/>
                    </a:lnTo>
                    <a:lnTo>
                      <a:pt x="1303" y="711"/>
                    </a:lnTo>
                    <a:lnTo>
                      <a:pt x="1155" y="711"/>
                    </a:lnTo>
                    <a:lnTo>
                      <a:pt x="1126" y="681"/>
                    </a:lnTo>
                    <a:lnTo>
                      <a:pt x="1037" y="681"/>
                    </a:lnTo>
                    <a:lnTo>
                      <a:pt x="1037" y="711"/>
                    </a:lnTo>
                    <a:lnTo>
                      <a:pt x="1007" y="741"/>
                    </a:lnTo>
                    <a:lnTo>
                      <a:pt x="977" y="741"/>
                    </a:lnTo>
                    <a:lnTo>
                      <a:pt x="946" y="771"/>
                    </a:lnTo>
                    <a:lnTo>
                      <a:pt x="858" y="771"/>
                    </a:lnTo>
                    <a:lnTo>
                      <a:pt x="830" y="799"/>
                    </a:lnTo>
                    <a:lnTo>
                      <a:pt x="800" y="799"/>
                    </a:lnTo>
                    <a:lnTo>
                      <a:pt x="770" y="829"/>
                    </a:lnTo>
                    <a:lnTo>
                      <a:pt x="770" y="859"/>
                    </a:lnTo>
                    <a:lnTo>
                      <a:pt x="712" y="918"/>
                    </a:lnTo>
                    <a:lnTo>
                      <a:pt x="593" y="918"/>
                    </a:lnTo>
                    <a:lnTo>
                      <a:pt x="563" y="889"/>
                    </a:lnTo>
                    <a:lnTo>
                      <a:pt x="532" y="889"/>
                    </a:lnTo>
                    <a:lnTo>
                      <a:pt x="502" y="859"/>
                    </a:lnTo>
                    <a:lnTo>
                      <a:pt x="532" y="859"/>
                    </a:lnTo>
                    <a:lnTo>
                      <a:pt x="532" y="771"/>
                    </a:lnTo>
                    <a:lnTo>
                      <a:pt x="563" y="741"/>
                    </a:lnTo>
                    <a:lnTo>
                      <a:pt x="532" y="711"/>
                    </a:lnTo>
                    <a:lnTo>
                      <a:pt x="532" y="681"/>
                    </a:lnTo>
                    <a:lnTo>
                      <a:pt x="502" y="681"/>
                    </a:lnTo>
                    <a:lnTo>
                      <a:pt x="475" y="652"/>
                    </a:lnTo>
                    <a:lnTo>
                      <a:pt x="444" y="652"/>
                    </a:lnTo>
                    <a:lnTo>
                      <a:pt x="414" y="623"/>
                    </a:lnTo>
                    <a:lnTo>
                      <a:pt x="384" y="623"/>
                    </a:lnTo>
                    <a:lnTo>
                      <a:pt x="356" y="593"/>
                    </a:lnTo>
                    <a:lnTo>
                      <a:pt x="325" y="593"/>
                    </a:lnTo>
                    <a:lnTo>
                      <a:pt x="266" y="623"/>
                    </a:lnTo>
                    <a:lnTo>
                      <a:pt x="237" y="593"/>
                    </a:lnTo>
                    <a:lnTo>
                      <a:pt x="296" y="534"/>
                    </a:lnTo>
                    <a:lnTo>
                      <a:pt x="325" y="534"/>
                    </a:lnTo>
                    <a:lnTo>
                      <a:pt x="325" y="504"/>
                    </a:lnTo>
                    <a:lnTo>
                      <a:pt x="384" y="474"/>
                    </a:lnTo>
                    <a:lnTo>
                      <a:pt x="414" y="474"/>
                    </a:lnTo>
                    <a:lnTo>
                      <a:pt x="444" y="444"/>
                    </a:lnTo>
                    <a:lnTo>
                      <a:pt x="475" y="444"/>
                    </a:lnTo>
                    <a:lnTo>
                      <a:pt x="502" y="416"/>
                    </a:lnTo>
                    <a:lnTo>
                      <a:pt x="532" y="444"/>
                    </a:lnTo>
                    <a:lnTo>
                      <a:pt x="563" y="416"/>
                    </a:lnTo>
                    <a:lnTo>
                      <a:pt x="502" y="355"/>
                    </a:lnTo>
                    <a:lnTo>
                      <a:pt x="502" y="325"/>
                    </a:lnTo>
                    <a:lnTo>
                      <a:pt x="475" y="355"/>
                    </a:lnTo>
                    <a:lnTo>
                      <a:pt x="414" y="355"/>
                    </a:lnTo>
                    <a:lnTo>
                      <a:pt x="384" y="325"/>
                    </a:lnTo>
                    <a:lnTo>
                      <a:pt x="356" y="325"/>
                    </a:lnTo>
                    <a:lnTo>
                      <a:pt x="325" y="355"/>
                    </a:lnTo>
                    <a:lnTo>
                      <a:pt x="266" y="325"/>
                    </a:lnTo>
                    <a:lnTo>
                      <a:pt x="237" y="355"/>
                    </a:lnTo>
                    <a:lnTo>
                      <a:pt x="177" y="355"/>
                    </a:lnTo>
                    <a:lnTo>
                      <a:pt x="147" y="325"/>
                    </a:lnTo>
                    <a:lnTo>
                      <a:pt x="89" y="325"/>
                    </a:lnTo>
                    <a:lnTo>
                      <a:pt x="89" y="298"/>
                    </a:lnTo>
                    <a:lnTo>
                      <a:pt x="59" y="298"/>
                    </a:lnTo>
                    <a:lnTo>
                      <a:pt x="29" y="267"/>
                    </a:lnTo>
                    <a:lnTo>
                      <a:pt x="59" y="267"/>
                    </a:lnTo>
                    <a:lnTo>
                      <a:pt x="59" y="237"/>
                    </a:lnTo>
                    <a:lnTo>
                      <a:pt x="29" y="237"/>
                    </a:lnTo>
                    <a:lnTo>
                      <a:pt x="0" y="207"/>
                    </a:lnTo>
                    <a:lnTo>
                      <a:pt x="118" y="207"/>
                    </a:lnTo>
                    <a:lnTo>
                      <a:pt x="147" y="237"/>
                    </a:lnTo>
                    <a:lnTo>
                      <a:pt x="207" y="179"/>
                    </a:lnTo>
                    <a:lnTo>
                      <a:pt x="177" y="179"/>
                    </a:lnTo>
                    <a:lnTo>
                      <a:pt x="147" y="207"/>
                    </a:lnTo>
                    <a:lnTo>
                      <a:pt x="118" y="179"/>
                    </a:lnTo>
                    <a:lnTo>
                      <a:pt x="59" y="179"/>
                    </a:lnTo>
                    <a:lnTo>
                      <a:pt x="29" y="148"/>
                    </a:lnTo>
                  </a:path>
                </a:pathLst>
              </a:custGeom>
              <a:noFill/>
              <a:ln w="1588">
                <a:solidFill>
                  <a:srgbClr val="000000"/>
                </a:solidFill>
                <a:prstDash val="solid"/>
                <a:round/>
                <a:headEnd/>
                <a:tailEnd/>
              </a:ln>
            </p:spPr>
            <p:txBody>
              <a:bodyPr/>
              <a:lstStyle/>
              <a:p>
                <a:endParaRPr lang="en-GB"/>
              </a:p>
            </p:txBody>
          </p:sp>
          <p:sp>
            <p:nvSpPr>
              <p:cNvPr id="15568" name="Rectangle 208"/>
              <p:cNvSpPr>
                <a:spLocks noChangeArrowheads="1"/>
              </p:cNvSpPr>
              <p:nvPr/>
            </p:nvSpPr>
            <p:spPr bwMode="auto">
              <a:xfrm>
                <a:off x="5102" y="2801"/>
                <a:ext cx="7" cy="7"/>
              </a:xfrm>
              <a:prstGeom prst="rect">
                <a:avLst/>
              </a:prstGeom>
              <a:noFill/>
              <a:ln w="1588">
                <a:solidFill>
                  <a:srgbClr val="000000"/>
                </a:solidFill>
                <a:miter lim="800000"/>
                <a:headEnd/>
                <a:tailEnd/>
              </a:ln>
            </p:spPr>
            <p:txBody>
              <a:bodyPr/>
              <a:lstStyle/>
              <a:p>
                <a:endParaRPr lang="en-GB"/>
              </a:p>
            </p:txBody>
          </p:sp>
          <p:sp>
            <p:nvSpPr>
              <p:cNvPr id="15569" name="Freeform 209"/>
              <p:cNvSpPr>
                <a:spLocks/>
              </p:cNvSpPr>
              <p:nvPr/>
            </p:nvSpPr>
            <p:spPr bwMode="auto">
              <a:xfrm>
                <a:off x="5006" y="2801"/>
                <a:ext cx="251" cy="281"/>
              </a:xfrm>
              <a:custGeom>
                <a:avLst/>
                <a:gdLst/>
                <a:ahLst/>
                <a:cxnLst>
                  <a:cxn ang="0">
                    <a:pos x="1007" y="1125"/>
                  </a:cxn>
                  <a:cxn ang="0">
                    <a:pos x="979" y="1125"/>
                  </a:cxn>
                  <a:cxn ang="0">
                    <a:pos x="949" y="1097"/>
                  </a:cxn>
                  <a:cxn ang="0">
                    <a:pos x="949" y="1067"/>
                  </a:cxn>
                  <a:cxn ang="0">
                    <a:pos x="919" y="1067"/>
                  </a:cxn>
                  <a:cxn ang="0">
                    <a:pos x="771" y="918"/>
                  </a:cxn>
                  <a:cxn ang="0">
                    <a:pos x="742" y="918"/>
                  </a:cxn>
                  <a:cxn ang="0">
                    <a:pos x="682" y="859"/>
                  </a:cxn>
                  <a:cxn ang="0">
                    <a:pos x="651" y="859"/>
                  </a:cxn>
                  <a:cxn ang="0">
                    <a:pos x="594" y="800"/>
                  </a:cxn>
                  <a:cxn ang="0">
                    <a:pos x="505" y="800"/>
                  </a:cxn>
                  <a:cxn ang="0">
                    <a:pos x="475" y="770"/>
                  </a:cxn>
                  <a:cxn ang="0">
                    <a:pos x="444" y="770"/>
                  </a:cxn>
                  <a:cxn ang="0">
                    <a:pos x="444" y="741"/>
                  </a:cxn>
                  <a:cxn ang="0">
                    <a:pos x="387" y="711"/>
                  </a:cxn>
                  <a:cxn ang="0">
                    <a:pos x="326" y="651"/>
                  </a:cxn>
                  <a:cxn ang="0">
                    <a:pos x="326" y="681"/>
                  </a:cxn>
                  <a:cxn ang="0">
                    <a:pos x="237" y="681"/>
                  </a:cxn>
                  <a:cxn ang="0">
                    <a:pos x="237" y="651"/>
                  </a:cxn>
                  <a:cxn ang="0">
                    <a:pos x="177" y="593"/>
                  </a:cxn>
                  <a:cxn ang="0">
                    <a:pos x="150" y="593"/>
                  </a:cxn>
                  <a:cxn ang="0">
                    <a:pos x="150" y="563"/>
                  </a:cxn>
                  <a:cxn ang="0">
                    <a:pos x="119" y="563"/>
                  </a:cxn>
                  <a:cxn ang="0">
                    <a:pos x="89" y="533"/>
                  </a:cxn>
                  <a:cxn ang="0">
                    <a:pos x="0" y="533"/>
                  </a:cxn>
                  <a:cxn ang="0">
                    <a:pos x="0" y="504"/>
                  </a:cxn>
                  <a:cxn ang="0">
                    <a:pos x="30" y="504"/>
                  </a:cxn>
                  <a:cxn ang="0">
                    <a:pos x="59" y="475"/>
                  </a:cxn>
                  <a:cxn ang="0">
                    <a:pos x="30" y="475"/>
                  </a:cxn>
                  <a:cxn ang="0">
                    <a:pos x="30" y="414"/>
                  </a:cxn>
                  <a:cxn ang="0">
                    <a:pos x="59" y="414"/>
                  </a:cxn>
                  <a:cxn ang="0">
                    <a:pos x="119" y="445"/>
                  </a:cxn>
                  <a:cxn ang="0">
                    <a:pos x="119" y="475"/>
                  </a:cxn>
                  <a:cxn ang="0">
                    <a:pos x="177" y="475"/>
                  </a:cxn>
                  <a:cxn ang="0">
                    <a:pos x="207" y="445"/>
                  </a:cxn>
                  <a:cxn ang="0">
                    <a:pos x="268" y="475"/>
                  </a:cxn>
                  <a:cxn ang="0">
                    <a:pos x="296" y="445"/>
                  </a:cxn>
                  <a:cxn ang="0">
                    <a:pos x="268" y="414"/>
                  </a:cxn>
                  <a:cxn ang="0">
                    <a:pos x="268" y="386"/>
                  </a:cxn>
                  <a:cxn ang="0">
                    <a:pos x="237" y="414"/>
                  </a:cxn>
                  <a:cxn ang="0">
                    <a:pos x="237" y="356"/>
                  </a:cxn>
                  <a:cxn ang="0">
                    <a:pos x="268" y="356"/>
                  </a:cxn>
                  <a:cxn ang="0">
                    <a:pos x="268" y="326"/>
                  </a:cxn>
                  <a:cxn ang="0">
                    <a:pos x="296" y="296"/>
                  </a:cxn>
                  <a:cxn ang="0">
                    <a:pos x="296" y="238"/>
                  </a:cxn>
                  <a:cxn ang="0">
                    <a:pos x="326" y="207"/>
                  </a:cxn>
                  <a:cxn ang="0">
                    <a:pos x="326" y="238"/>
                  </a:cxn>
                  <a:cxn ang="0">
                    <a:pos x="357" y="268"/>
                  </a:cxn>
                  <a:cxn ang="0">
                    <a:pos x="357" y="207"/>
                  </a:cxn>
                  <a:cxn ang="0">
                    <a:pos x="387" y="177"/>
                  </a:cxn>
                  <a:cxn ang="0">
                    <a:pos x="414" y="207"/>
                  </a:cxn>
                  <a:cxn ang="0">
                    <a:pos x="444" y="207"/>
                  </a:cxn>
                  <a:cxn ang="0">
                    <a:pos x="475" y="238"/>
                  </a:cxn>
                  <a:cxn ang="0">
                    <a:pos x="475" y="207"/>
                  </a:cxn>
                  <a:cxn ang="0">
                    <a:pos x="444" y="177"/>
                  </a:cxn>
                  <a:cxn ang="0">
                    <a:pos x="414" y="177"/>
                  </a:cxn>
                  <a:cxn ang="0">
                    <a:pos x="326" y="89"/>
                  </a:cxn>
                  <a:cxn ang="0">
                    <a:pos x="296" y="119"/>
                  </a:cxn>
                  <a:cxn ang="0">
                    <a:pos x="237" y="59"/>
                  </a:cxn>
                  <a:cxn ang="0">
                    <a:pos x="237" y="31"/>
                  </a:cxn>
                  <a:cxn ang="0">
                    <a:pos x="296" y="31"/>
                  </a:cxn>
                  <a:cxn ang="0">
                    <a:pos x="326" y="0"/>
                  </a:cxn>
                  <a:cxn ang="0">
                    <a:pos x="387" y="0"/>
                  </a:cxn>
                </a:cxnLst>
                <a:rect l="0" t="0" r="r" b="b"/>
                <a:pathLst>
                  <a:path w="1007" h="1125">
                    <a:moveTo>
                      <a:pt x="1007" y="1125"/>
                    </a:moveTo>
                    <a:lnTo>
                      <a:pt x="979" y="1125"/>
                    </a:lnTo>
                    <a:lnTo>
                      <a:pt x="949" y="1097"/>
                    </a:lnTo>
                    <a:lnTo>
                      <a:pt x="949" y="1067"/>
                    </a:lnTo>
                    <a:lnTo>
                      <a:pt x="919" y="1067"/>
                    </a:lnTo>
                    <a:lnTo>
                      <a:pt x="771" y="918"/>
                    </a:lnTo>
                    <a:lnTo>
                      <a:pt x="742" y="918"/>
                    </a:lnTo>
                    <a:lnTo>
                      <a:pt x="682" y="859"/>
                    </a:lnTo>
                    <a:lnTo>
                      <a:pt x="651" y="859"/>
                    </a:lnTo>
                    <a:lnTo>
                      <a:pt x="594" y="800"/>
                    </a:lnTo>
                    <a:lnTo>
                      <a:pt x="505" y="800"/>
                    </a:lnTo>
                    <a:lnTo>
                      <a:pt x="475" y="770"/>
                    </a:lnTo>
                    <a:lnTo>
                      <a:pt x="444" y="770"/>
                    </a:lnTo>
                    <a:lnTo>
                      <a:pt x="444" y="741"/>
                    </a:lnTo>
                    <a:lnTo>
                      <a:pt x="387" y="711"/>
                    </a:lnTo>
                    <a:lnTo>
                      <a:pt x="326" y="651"/>
                    </a:lnTo>
                    <a:lnTo>
                      <a:pt x="326" y="681"/>
                    </a:lnTo>
                    <a:lnTo>
                      <a:pt x="237" y="681"/>
                    </a:lnTo>
                    <a:lnTo>
                      <a:pt x="237" y="651"/>
                    </a:lnTo>
                    <a:lnTo>
                      <a:pt x="177" y="593"/>
                    </a:lnTo>
                    <a:lnTo>
                      <a:pt x="150" y="593"/>
                    </a:lnTo>
                    <a:lnTo>
                      <a:pt x="150" y="563"/>
                    </a:lnTo>
                    <a:lnTo>
                      <a:pt x="119" y="563"/>
                    </a:lnTo>
                    <a:lnTo>
                      <a:pt x="89" y="533"/>
                    </a:lnTo>
                    <a:lnTo>
                      <a:pt x="0" y="533"/>
                    </a:lnTo>
                    <a:lnTo>
                      <a:pt x="0" y="504"/>
                    </a:lnTo>
                    <a:lnTo>
                      <a:pt x="30" y="504"/>
                    </a:lnTo>
                    <a:lnTo>
                      <a:pt x="59" y="475"/>
                    </a:lnTo>
                    <a:lnTo>
                      <a:pt x="30" y="475"/>
                    </a:lnTo>
                    <a:lnTo>
                      <a:pt x="30" y="414"/>
                    </a:lnTo>
                    <a:lnTo>
                      <a:pt x="59" y="414"/>
                    </a:lnTo>
                    <a:lnTo>
                      <a:pt x="119" y="445"/>
                    </a:lnTo>
                    <a:lnTo>
                      <a:pt x="119" y="475"/>
                    </a:lnTo>
                    <a:lnTo>
                      <a:pt x="177" y="475"/>
                    </a:lnTo>
                    <a:lnTo>
                      <a:pt x="207" y="445"/>
                    </a:lnTo>
                    <a:lnTo>
                      <a:pt x="268" y="475"/>
                    </a:lnTo>
                    <a:lnTo>
                      <a:pt x="296" y="445"/>
                    </a:lnTo>
                    <a:lnTo>
                      <a:pt x="268" y="414"/>
                    </a:lnTo>
                    <a:lnTo>
                      <a:pt x="268" y="386"/>
                    </a:lnTo>
                    <a:lnTo>
                      <a:pt x="237" y="414"/>
                    </a:lnTo>
                    <a:lnTo>
                      <a:pt x="237" y="356"/>
                    </a:lnTo>
                    <a:lnTo>
                      <a:pt x="268" y="356"/>
                    </a:lnTo>
                    <a:lnTo>
                      <a:pt x="268" y="326"/>
                    </a:lnTo>
                    <a:lnTo>
                      <a:pt x="296" y="296"/>
                    </a:lnTo>
                    <a:lnTo>
                      <a:pt x="296" y="238"/>
                    </a:lnTo>
                    <a:lnTo>
                      <a:pt x="326" y="207"/>
                    </a:lnTo>
                    <a:lnTo>
                      <a:pt x="326" y="238"/>
                    </a:lnTo>
                    <a:lnTo>
                      <a:pt x="357" y="268"/>
                    </a:lnTo>
                    <a:lnTo>
                      <a:pt x="357" y="207"/>
                    </a:lnTo>
                    <a:lnTo>
                      <a:pt x="387" y="177"/>
                    </a:lnTo>
                    <a:lnTo>
                      <a:pt x="414" y="207"/>
                    </a:lnTo>
                    <a:lnTo>
                      <a:pt x="444" y="207"/>
                    </a:lnTo>
                    <a:lnTo>
                      <a:pt x="475" y="238"/>
                    </a:lnTo>
                    <a:lnTo>
                      <a:pt x="475" y="207"/>
                    </a:lnTo>
                    <a:lnTo>
                      <a:pt x="444" y="177"/>
                    </a:lnTo>
                    <a:lnTo>
                      <a:pt x="414" y="177"/>
                    </a:lnTo>
                    <a:lnTo>
                      <a:pt x="326" y="89"/>
                    </a:lnTo>
                    <a:lnTo>
                      <a:pt x="296" y="119"/>
                    </a:lnTo>
                    <a:lnTo>
                      <a:pt x="237" y="59"/>
                    </a:lnTo>
                    <a:lnTo>
                      <a:pt x="237" y="31"/>
                    </a:lnTo>
                    <a:lnTo>
                      <a:pt x="296" y="31"/>
                    </a:lnTo>
                    <a:lnTo>
                      <a:pt x="326" y="0"/>
                    </a:lnTo>
                    <a:lnTo>
                      <a:pt x="387" y="0"/>
                    </a:lnTo>
                  </a:path>
                </a:pathLst>
              </a:custGeom>
              <a:noFill/>
              <a:ln w="1588">
                <a:solidFill>
                  <a:srgbClr val="000000"/>
                </a:solidFill>
                <a:prstDash val="solid"/>
                <a:round/>
                <a:headEnd/>
                <a:tailEnd/>
              </a:ln>
            </p:spPr>
            <p:txBody>
              <a:bodyPr/>
              <a:lstStyle/>
              <a:p>
                <a:endParaRPr lang="en-GB"/>
              </a:p>
            </p:txBody>
          </p:sp>
          <p:sp>
            <p:nvSpPr>
              <p:cNvPr id="15570" name="Freeform 210"/>
              <p:cNvSpPr>
                <a:spLocks/>
              </p:cNvSpPr>
              <p:nvPr/>
            </p:nvSpPr>
            <p:spPr bwMode="auto">
              <a:xfrm>
                <a:off x="4443" y="3186"/>
                <a:ext cx="941" cy="103"/>
              </a:xfrm>
              <a:custGeom>
                <a:avLst/>
                <a:gdLst/>
                <a:ahLst/>
                <a:cxnLst>
                  <a:cxn ang="0">
                    <a:pos x="3705" y="268"/>
                  </a:cxn>
                  <a:cxn ang="0">
                    <a:pos x="3645" y="295"/>
                  </a:cxn>
                  <a:cxn ang="0">
                    <a:pos x="3557" y="325"/>
                  </a:cxn>
                  <a:cxn ang="0">
                    <a:pos x="3496" y="355"/>
                  </a:cxn>
                  <a:cxn ang="0">
                    <a:pos x="3408" y="386"/>
                  </a:cxn>
                  <a:cxn ang="0">
                    <a:pos x="3350" y="386"/>
                  </a:cxn>
                  <a:cxn ang="0">
                    <a:pos x="3231" y="355"/>
                  </a:cxn>
                  <a:cxn ang="0">
                    <a:pos x="3023" y="386"/>
                  </a:cxn>
                  <a:cxn ang="0">
                    <a:pos x="2934" y="414"/>
                  </a:cxn>
                  <a:cxn ang="0">
                    <a:pos x="2846" y="386"/>
                  </a:cxn>
                  <a:cxn ang="0">
                    <a:pos x="2727" y="325"/>
                  </a:cxn>
                  <a:cxn ang="0">
                    <a:pos x="2609" y="355"/>
                  </a:cxn>
                  <a:cxn ang="0">
                    <a:pos x="2548" y="325"/>
                  </a:cxn>
                  <a:cxn ang="0">
                    <a:pos x="2402" y="268"/>
                  </a:cxn>
                  <a:cxn ang="0">
                    <a:pos x="2341" y="295"/>
                  </a:cxn>
                  <a:cxn ang="0">
                    <a:pos x="2252" y="177"/>
                  </a:cxn>
                  <a:cxn ang="0">
                    <a:pos x="2134" y="148"/>
                  </a:cxn>
                  <a:cxn ang="0">
                    <a:pos x="2074" y="148"/>
                  </a:cxn>
                  <a:cxn ang="0">
                    <a:pos x="1986" y="118"/>
                  </a:cxn>
                  <a:cxn ang="0">
                    <a:pos x="1956" y="59"/>
                  </a:cxn>
                  <a:cxn ang="0">
                    <a:pos x="1956" y="30"/>
                  </a:cxn>
                  <a:cxn ang="0">
                    <a:pos x="1927" y="30"/>
                  </a:cxn>
                  <a:cxn ang="0">
                    <a:pos x="1572" y="59"/>
                  </a:cxn>
                  <a:cxn ang="0">
                    <a:pos x="1483" y="30"/>
                  </a:cxn>
                  <a:cxn ang="0">
                    <a:pos x="1392" y="59"/>
                  </a:cxn>
                  <a:cxn ang="0">
                    <a:pos x="1304" y="89"/>
                  </a:cxn>
                  <a:cxn ang="0">
                    <a:pos x="1246" y="118"/>
                  </a:cxn>
                  <a:cxn ang="0">
                    <a:pos x="1186" y="148"/>
                  </a:cxn>
                  <a:cxn ang="0">
                    <a:pos x="1127" y="177"/>
                  </a:cxn>
                  <a:cxn ang="0">
                    <a:pos x="1067" y="207"/>
                  </a:cxn>
                  <a:cxn ang="0">
                    <a:pos x="1008" y="237"/>
                  </a:cxn>
                  <a:cxn ang="0">
                    <a:pos x="949" y="268"/>
                  </a:cxn>
                  <a:cxn ang="0">
                    <a:pos x="919" y="355"/>
                  </a:cxn>
                  <a:cxn ang="0">
                    <a:pos x="772" y="325"/>
                  </a:cxn>
                  <a:cxn ang="0">
                    <a:pos x="653" y="295"/>
                  </a:cxn>
                  <a:cxn ang="0">
                    <a:pos x="444" y="325"/>
                  </a:cxn>
                  <a:cxn ang="0">
                    <a:pos x="355" y="295"/>
                  </a:cxn>
                  <a:cxn ang="0">
                    <a:pos x="298" y="295"/>
                  </a:cxn>
                  <a:cxn ang="0">
                    <a:pos x="237" y="268"/>
                  </a:cxn>
                  <a:cxn ang="0">
                    <a:pos x="149" y="237"/>
                  </a:cxn>
                  <a:cxn ang="0">
                    <a:pos x="89" y="207"/>
                  </a:cxn>
                  <a:cxn ang="0">
                    <a:pos x="30" y="177"/>
                  </a:cxn>
                  <a:cxn ang="0">
                    <a:pos x="0" y="118"/>
                  </a:cxn>
                  <a:cxn ang="0">
                    <a:pos x="0" y="59"/>
                  </a:cxn>
                </a:cxnLst>
                <a:rect l="0" t="0" r="r" b="b"/>
                <a:pathLst>
                  <a:path w="3764" h="414">
                    <a:moveTo>
                      <a:pt x="3764" y="207"/>
                    </a:moveTo>
                    <a:lnTo>
                      <a:pt x="3705" y="268"/>
                    </a:lnTo>
                    <a:lnTo>
                      <a:pt x="3676" y="268"/>
                    </a:lnTo>
                    <a:lnTo>
                      <a:pt x="3645" y="295"/>
                    </a:lnTo>
                    <a:lnTo>
                      <a:pt x="3615" y="295"/>
                    </a:lnTo>
                    <a:lnTo>
                      <a:pt x="3557" y="325"/>
                    </a:lnTo>
                    <a:lnTo>
                      <a:pt x="3526" y="355"/>
                    </a:lnTo>
                    <a:lnTo>
                      <a:pt x="3496" y="355"/>
                    </a:lnTo>
                    <a:lnTo>
                      <a:pt x="3469" y="386"/>
                    </a:lnTo>
                    <a:lnTo>
                      <a:pt x="3408" y="386"/>
                    </a:lnTo>
                    <a:lnTo>
                      <a:pt x="3378" y="414"/>
                    </a:lnTo>
                    <a:lnTo>
                      <a:pt x="3350" y="386"/>
                    </a:lnTo>
                    <a:lnTo>
                      <a:pt x="3259" y="386"/>
                    </a:lnTo>
                    <a:lnTo>
                      <a:pt x="3231" y="355"/>
                    </a:lnTo>
                    <a:lnTo>
                      <a:pt x="3053" y="355"/>
                    </a:lnTo>
                    <a:lnTo>
                      <a:pt x="3023" y="386"/>
                    </a:lnTo>
                    <a:lnTo>
                      <a:pt x="2964" y="386"/>
                    </a:lnTo>
                    <a:lnTo>
                      <a:pt x="2934" y="414"/>
                    </a:lnTo>
                    <a:lnTo>
                      <a:pt x="2903" y="414"/>
                    </a:lnTo>
                    <a:lnTo>
                      <a:pt x="2846" y="386"/>
                    </a:lnTo>
                    <a:lnTo>
                      <a:pt x="2785" y="386"/>
                    </a:lnTo>
                    <a:lnTo>
                      <a:pt x="2727" y="325"/>
                    </a:lnTo>
                    <a:lnTo>
                      <a:pt x="2696" y="355"/>
                    </a:lnTo>
                    <a:lnTo>
                      <a:pt x="2609" y="355"/>
                    </a:lnTo>
                    <a:lnTo>
                      <a:pt x="2578" y="325"/>
                    </a:lnTo>
                    <a:lnTo>
                      <a:pt x="2548" y="325"/>
                    </a:lnTo>
                    <a:lnTo>
                      <a:pt x="2489" y="268"/>
                    </a:lnTo>
                    <a:lnTo>
                      <a:pt x="2402" y="268"/>
                    </a:lnTo>
                    <a:lnTo>
                      <a:pt x="2371" y="295"/>
                    </a:lnTo>
                    <a:lnTo>
                      <a:pt x="2341" y="295"/>
                    </a:lnTo>
                    <a:lnTo>
                      <a:pt x="2252" y="207"/>
                    </a:lnTo>
                    <a:lnTo>
                      <a:pt x="2252" y="177"/>
                    </a:lnTo>
                    <a:lnTo>
                      <a:pt x="2222" y="148"/>
                    </a:lnTo>
                    <a:lnTo>
                      <a:pt x="2134" y="148"/>
                    </a:lnTo>
                    <a:lnTo>
                      <a:pt x="2104" y="177"/>
                    </a:lnTo>
                    <a:lnTo>
                      <a:pt x="2074" y="148"/>
                    </a:lnTo>
                    <a:lnTo>
                      <a:pt x="2016" y="148"/>
                    </a:lnTo>
                    <a:lnTo>
                      <a:pt x="1986" y="118"/>
                    </a:lnTo>
                    <a:lnTo>
                      <a:pt x="1986" y="89"/>
                    </a:lnTo>
                    <a:lnTo>
                      <a:pt x="1956" y="59"/>
                    </a:lnTo>
                    <a:lnTo>
                      <a:pt x="1986" y="30"/>
                    </a:lnTo>
                    <a:lnTo>
                      <a:pt x="1956" y="30"/>
                    </a:lnTo>
                    <a:lnTo>
                      <a:pt x="1927" y="0"/>
                    </a:lnTo>
                    <a:lnTo>
                      <a:pt x="1927" y="30"/>
                    </a:lnTo>
                    <a:lnTo>
                      <a:pt x="1897" y="59"/>
                    </a:lnTo>
                    <a:lnTo>
                      <a:pt x="1572" y="59"/>
                    </a:lnTo>
                    <a:lnTo>
                      <a:pt x="1541" y="30"/>
                    </a:lnTo>
                    <a:lnTo>
                      <a:pt x="1483" y="30"/>
                    </a:lnTo>
                    <a:lnTo>
                      <a:pt x="1453" y="59"/>
                    </a:lnTo>
                    <a:lnTo>
                      <a:pt x="1392" y="59"/>
                    </a:lnTo>
                    <a:lnTo>
                      <a:pt x="1365" y="89"/>
                    </a:lnTo>
                    <a:lnTo>
                      <a:pt x="1304" y="89"/>
                    </a:lnTo>
                    <a:lnTo>
                      <a:pt x="1274" y="118"/>
                    </a:lnTo>
                    <a:lnTo>
                      <a:pt x="1246" y="118"/>
                    </a:lnTo>
                    <a:lnTo>
                      <a:pt x="1215" y="148"/>
                    </a:lnTo>
                    <a:lnTo>
                      <a:pt x="1186" y="148"/>
                    </a:lnTo>
                    <a:lnTo>
                      <a:pt x="1156" y="177"/>
                    </a:lnTo>
                    <a:lnTo>
                      <a:pt x="1127" y="177"/>
                    </a:lnTo>
                    <a:lnTo>
                      <a:pt x="1097" y="207"/>
                    </a:lnTo>
                    <a:lnTo>
                      <a:pt x="1067" y="207"/>
                    </a:lnTo>
                    <a:lnTo>
                      <a:pt x="1037" y="237"/>
                    </a:lnTo>
                    <a:lnTo>
                      <a:pt x="1008" y="237"/>
                    </a:lnTo>
                    <a:lnTo>
                      <a:pt x="979" y="268"/>
                    </a:lnTo>
                    <a:lnTo>
                      <a:pt x="949" y="268"/>
                    </a:lnTo>
                    <a:lnTo>
                      <a:pt x="979" y="295"/>
                    </a:lnTo>
                    <a:lnTo>
                      <a:pt x="919" y="355"/>
                    </a:lnTo>
                    <a:lnTo>
                      <a:pt x="772" y="355"/>
                    </a:lnTo>
                    <a:lnTo>
                      <a:pt x="772" y="325"/>
                    </a:lnTo>
                    <a:lnTo>
                      <a:pt x="681" y="325"/>
                    </a:lnTo>
                    <a:lnTo>
                      <a:pt x="653" y="295"/>
                    </a:lnTo>
                    <a:lnTo>
                      <a:pt x="623" y="325"/>
                    </a:lnTo>
                    <a:lnTo>
                      <a:pt x="444" y="325"/>
                    </a:lnTo>
                    <a:lnTo>
                      <a:pt x="416" y="295"/>
                    </a:lnTo>
                    <a:lnTo>
                      <a:pt x="355" y="295"/>
                    </a:lnTo>
                    <a:lnTo>
                      <a:pt x="326" y="325"/>
                    </a:lnTo>
                    <a:lnTo>
                      <a:pt x="298" y="295"/>
                    </a:lnTo>
                    <a:lnTo>
                      <a:pt x="267" y="295"/>
                    </a:lnTo>
                    <a:lnTo>
                      <a:pt x="237" y="268"/>
                    </a:lnTo>
                    <a:lnTo>
                      <a:pt x="178" y="268"/>
                    </a:lnTo>
                    <a:lnTo>
                      <a:pt x="149" y="237"/>
                    </a:lnTo>
                    <a:lnTo>
                      <a:pt x="119" y="237"/>
                    </a:lnTo>
                    <a:lnTo>
                      <a:pt x="89" y="207"/>
                    </a:lnTo>
                    <a:lnTo>
                      <a:pt x="60" y="207"/>
                    </a:lnTo>
                    <a:lnTo>
                      <a:pt x="30" y="177"/>
                    </a:lnTo>
                    <a:lnTo>
                      <a:pt x="30" y="148"/>
                    </a:lnTo>
                    <a:lnTo>
                      <a:pt x="0" y="118"/>
                    </a:lnTo>
                    <a:lnTo>
                      <a:pt x="30" y="89"/>
                    </a:lnTo>
                    <a:lnTo>
                      <a:pt x="0" y="59"/>
                    </a:lnTo>
                  </a:path>
                </a:pathLst>
              </a:custGeom>
              <a:noFill/>
              <a:ln w="1588">
                <a:solidFill>
                  <a:srgbClr val="000000"/>
                </a:solidFill>
                <a:prstDash val="solid"/>
                <a:round/>
                <a:headEnd/>
                <a:tailEnd/>
              </a:ln>
            </p:spPr>
            <p:txBody>
              <a:bodyPr/>
              <a:lstStyle/>
              <a:p>
                <a:endParaRPr lang="en-GB"/>
              </a:p>
            </p:txBody>
          </p:sp>
          <p:sp>
            <p:nvSpPr>
              <p:cNvPr id="15571" name="Freeform 211"/>
              <p:cNvSpPr>
                <a:spLocks/>
              </p:cNvSpPr>
              <p:nvPr/>
            </p:nvSpPr>
            <p:spPr bwMode="auto">
              <a:xfrm>
                <a:off x="5257" y="3060"/>
                <a:ext cx="460" cy="148"/>
              </a:xfrm>
              <a:custGeom>
                <a:avLst/>
                <a:gdLst/>
                <a:ahLst/>
                <a:cxnLst>
                  <a:cxn ang="0">
                    <a:pos x="1839" y="593"/>
                  </a:cxn>
                  <a:cxn ang="0">
                    <a:pos x="1779" y="534"/>
                  </a:cxn>
                  <a:cxn ang="0">
                    <a:pos x="1690" y="534"/>
                  </a:cxn>
                  <a:cxn ang="0">
                    <a:pos x="1661" y="504"/>
                  </a:cxn>
                  <a:cxn ang="0">
                    <a:pos x="1630" y="504"/>
                  </a:cxn>
                  <a:cxn ang="0">
                    <a:pos x="1602" y="474"/>
                  </a:cxn>
                  <a:cxn ang="0">
                    <a:pos x="1602" y="386"/>
                  </a:cxn>
                  <a:cxn ang="0">
                    <a:pos x="1572" y="356"/>
                  </a:cxn>
                  <a:cxn ang="0">
                    <a:pos x="1483" y="356"/>
                  </a:cxn>
                  <a:cxn ang="0">
                    <a:pos x="1423" y="297"/>
                  </a:cxn>
                  <a:cxn ang="0">
                    <a:pos x="1334" y="297"/>
                  </a:cxn>
                  <a:cxn ang="0">
                    <a:pos x="1334" y="325"/>
                  </a:cxn>
                  <a:cxn ang="0">
                    <a:pos x="1304" y="297"/>
                  </a:cxn>
                  <a:cxn ang="0">
                    <a:pos x="1216" y="297"/>
                  </a:cxn>
                  <a:cxn ang="0">
                    <a:pos x="1186" y="325"/>
                  </a:cxn>
                  <a:cxn ang="0">
                    <a:pos x="1127" y="325"/>
                  </a:cxn>
                  <a:cxn ang="0">
                    <a:pos x="1097" y="356"/>
                  </a:cxn>
                  <a:cxn ang="0">
                    <a:pos x="1067" y="356"/>
                  </a:cxn>
                  <a:cxn ang="0">
                    <a:pos x="1039" y="325"/>
                  </a:cxn>
                  <a:cxn ang="0">
                    <a:pos x="1067" y="297"/>
                  </a:cxn>
                  <a:cxn ang="0">
                    <a:pos x="1039" y="268"/>
                  </a:cxn>
                  <a:cxn ang="0">
                    <a:pos x="1009" y="268"/>
                  </a:cxn>
                  <a:cxn ang="0">
                    <a:pos x="979" y="238"/>
                  </a:cxn>
                  <a:cxn ang="0">
                    <a:pos x="890" y="238"/>
                  </a:cxn>
                  <a:cxn ang="0">
                    <a:pos x="860" y="207"/>
                  </a:cxn>
                  <a:cxn ang="0">
                    <a:pos x="830" y="207"/>
                  </a:cxn>
                  <a:cxn ang="0">
                    <a:pos x="772" y="149"/>
                  </a:cxn>
                  <a:cxn ang="0">
                    <a:pos x="683" y="149"/>
                  </a:cxn>
                  <a:cxn ang="0">
                    <a:pos x="653" y="118"/>
                  </a:cxn>
                  <a:cxn ang="0">
                    <a:pos x="593" y="118"/>
                  </a:cxn>
                  <a:cxn ang="0">
                    <a:pos x="565" y="149"/>
                  </a:cxn>
                  <a:cxn ang="0">
                    <a:pos x="505" y="149"/>
                  </a:cxn>
                  <a:cxn ang="0">
                    <a:pos x="446" y="118"/>
                  </a:cxn>
                  <a:cxn ang="0">
                    <a:pos x="386" y="118"/>
                  </a:cxn>
                  <a:cxn ang="0">
                    <a:pos x="356" y="89"/>
                  </a:cxn>
                  <a:cxn ang="0">
                    <a:pos x="298" y="89"/>
                  </a:cxn>
                  <a:cxn ang="0">
                    <a:pos x="267" y="61"/>
                  </a:cxn>
                  <a:cxn ang="0">
                    <a:pos x="237" y="61"/>
                  </a:cxn>
                  <a:cxn ang="0">
                    <a:pos x="210" y="31"/>
                  </a:cxn>
                  <a:cxn ang="0">
                    <a:pos x="91" y="31"/>
                  </a:cxn>
                  <a:cxn ang="0">
                    <a:pos x="60" y="0"/>
                  </a:cxn>
                  <a:cxn ang="0">
                    <a:pos x="30" y="0"/>
                  </a:cxn>
                  <a:cxn ang="0">
                    <a:pos x="0" y="31"/>
                  </a:cxn>
                  <a:cxn ang="0">
                    <a:pos x="0" y="89"/>
                  </a:cxn>
                </a:cxnLst>
                <a:rect l="0" t="0" r="r" b="b"/>
                <a:pathLst>
                  <a:path w="1839" h="593">
                    <a:moveTo>
                      <a:pt x="1839" y="593"/>
                    </a:moveTo>
                    <a:lnTo>
                      <a:pt x="1779" y="534"/>
                    </a:lnTo>
                    <a:lnTo>
                      <a:pt x="1690" y="534"/>
                    </a:lnTo>
                    <a:lnTo>
                      <a:pt x="1661" y="504"/>
                    </a:lnTo>
                    <a:lnTo>
                      <a:pt x="1630" y="504"/>
                    </a:lnTo>
                    <a:lnTo>
                      <a:pt x="1602" y="474"/>
                    </a:lnTo>
                    <a:lnTo>
                      <a:pt x="1602" y="386"/>
                    </a:lnTo>
                    <a:lnTo>
                      <a:pt x="1572" y="356"/>
                    </a:lnTo>
                    <a:lnTo>
                      <a:pt x="1483" y="356"/>
                    </a:lnTo>
                    <a:lnTo>
                      <a:pt x="1423" y="297"/>
                    </a:lnTo>
                    <a:lnTo>
                      <a:pt x="1334" y="297"/>
                    </a:lnTo>
                    <a:lnTo>
                      <a:pt x="1334" y="325"/>
                    </a:lnTo>
                    <a:lnTo>
                      <a:pt x="1304" y="297"/>
                    </a:lnTo>
                    <a:lnTo>
                      <a:pt x="1216" y="297"/>
                    </a:lnTo>
                    <a:lnTo>
                      <a:pt x="1186" y="325"/>
                    </a:lnTo>
                    <a:lnTo>
                      <a:pt x="1127" y="325"/>
                    </a:lnTo>
                    <a:lnTo>
                      <a:pt x="1097" y="356"/>
                    </a:lnTo>
                    <a:lnTo>
                      <a:pt x="1067" y="356"/>
                    </a:lnTo>
                    <a:lnTo>
                      <a:pt x="1039" y="325"/>
                    </a:lnTo>
                    <a:lnTo>
                      <a:pt x="1067" y="297"/>
                    </a:lnTo>
                    <a:lnTo>
                      <a:pt x="1039" y="268"/>
                    </a:lnTo>
                    <a:lnTo>
                      <a:pt x="1009" y="268"/>
                    </a:lnTo>
                    <a:lnTo>
                      <a:pt x="979" y="238"/>
                    </a:lnTo>
                    <a:lnTo>
                      <a:pt x="890" y="238"/>
                    </a:lnTo>
                    <a:lnTo>
                      <a:pt x="860" y="207"/>
                    </a:lnTo>
                    <a:lnTo>
                      <a:pt x="830" y="207"/>
                    </a:lnTo>
                    <a:lnTo>
                      <a:pt x="772" y="149"/>
                    </a:lnTo>
                    <a:lnTo>
                      <a:pt x="683" y="149"/>
                    </a:lnTo>
                    <a:lnTo>
                      <a:pt x="653" y="118"/>
                    </a:lnTo>
                    <a:lnTo>
                      <a:pt x="593" y="118"/>
                    </a:lnTo>
                    <a:lnTo>
                      <a:pt x="565" y="149"/>
                    </a:lnTo>
                    <a:lnTo>
                      <a:pt x="505" y="149"/>
                    </a:lnTo>
                    <a:lnTo>
                      <a:pt x="446" y="118"/>
                    </a:lnTo>
                    <a:lnTo>
                      <a:pt x="386" y="118"/>
                    </a:lnTo>
                    <a:lnTo>
                      <a:pt x="356" y="89"/>
                    </a:lnTo>
                    <a:lnTo>
                      <a:pt x="298" y="89"/>
                    </a:lnTo>
                    <a:lnTo>
                      <a:pt x="267" y="61"/>
                    </a:lnTo>
                    <a:lnTo>
                      <a:pt x="237" y="61"/>
                    </a:lnTo>
                    <a:lnTo>
                      <a:pt x="210" y="31"/>
                    </a:lnTo>
                    <a:lnTo>
                      <a:pt x="91" y="31"/>
                    </a:lnTo>
                    <a:lnTo>
                      <a:pt x="60" y="0"/>
                    </a:lnTo>
                    <a:lnTo>
                      <a:pt x="30" y="0"/>
                    </a:lnTo>
                    <a:lnTo>
                      <a:pt x="0" y="31"/>
                    </a:lnTo>
                    <a:lnTo>
                      <a:pt x="0" y="89"/>
                    </a:lnTo>
                  </a:path>
                </a:pathLst>
              </a:custGeom>
              <a:noFill/>
              <a:ln w="1588">
                <a:solidFill>
                  <a:srgbClr val="000000"/>
                </a:solidFill>
                <a:prstDash val="solid"/>
                <a:round/>
                <a:headEnd/>
                <a:tailEnd/>
              </a:ln>
            </p:spPr>
            <p:txBody>
              <a:bodyPr/>
              <a:lstStyle/>
              <a:p>
                <a:endParaRPr lang="en-GB"/>
              </a:p>
            </p:txBody>
          </p:sp>
          <p:sp>
            <p:nvSpPr>
              <p:cNvPr id="15572" name="Freeform 212"/>
              <p:cNvSpPr>
                <a:spLocks/>
              </p:cNvSpPr>
              <p:nvPr/>
            </p:nvSpPr>
            <p:spPr bwMode="auto">
              <a:xfrm>
                <a:off x="5257" y="3082"/>
                <a:ext cx="134" cy="155"/>
              </a:xfrm>
              <a:custGeom>
                <a:avLst/>
                <a:gdLst/>
                <a:ahLst/>
                <a:cxnLst>
                  <a:cxn ang="0">
                    <a:pos x="0" y="0"/>
                  </a:cxn>
                  <a:cxn ang="0">
                    <a:pos x="30" y="0"/>
                  </a:cxn>
                  <a:cxn ang="0">
                    <a:pos x="91" y="60"/>
                  </a:cxn>
                  <a:cxn ang="0">
                    <a:pos x="119" y="60"/>
                  </a:cxn>
                  <a:cxn ang="0">
                    <a:pos x="149" y="90"/>
                  </a:cxn>
                  <a:cxn ang="0">
                    <a:pos x="237" y="90"/>
                  </a:cxn>
                  <a:cxn ang="0">
                    <a:pos x="298" y="149"/>
                  </a:cxn>
                  <a:cxn ang="0">
                    <a:pos x="298" y="179"/>
                  </a:cxn>
                  <a:cxn ang="0">
                    <a:pos x="328" y="179"/>
                  </a:cxn>
                  <a:cxn ang="0">
                    <a:pos x="356" y="208"/>
                  </a:cxn>
                  <a:cxn ang="0">
                    <a:pos x="386" y="208"/>
                  </a:cxn>
                  <a:cxn ang="0">
                    <a:pos x="446" y="267"/>
                  </a:cxn>
                  <a:cxn ang="0">
                    <a:pos x="446" y="327"/>
                  </a:cxn>
                  <a:cxn ang="0">
                    <a:pos x="505" y="385"/>
                  </a:cxn>
                  <a:cxn ang="0">
                    <a:pos x="505" y="445"/>
                  </a:cxn>
                  <a:cxn ang="0">
                    <a:pos x="535" y="474"/>
                  </a:cxn>
                  <a:cxn ang="0">
                    <a:pos x="535" y="563"/>
                  </a:cxn>
                  <a:cxn ang="0">
                    <a:pos x="505" y="592"/>
                  </a:cxn>
                  <a:cxn ang="0">
                    <a:pos x="505" y="622"/>
                  </a:cxn>
                </a:cxnLst>
                <a:rect l="0" t="0" r="r" b="b"/>
                <a:pathLst>
                  <a:path w="535" h="622">
                    <a:moveTo>
                      <a:pt x="0" y="0"/>
                    </a:moveTo>
                    <a:lnTo>
                      <a:pt x="30" y="0"/>
                    </a:lnTo>
                    <a:lnTo>
                      <a:pt x="91" y="60"/>
                    </a:lnTo>
                    <a:lnTo>
                      <a:pt x="119" y="60"/>
                    </a:lnTo>
                    <a:lnTo>
                      <a:pt x="149" y="90"/>
                    </a:lnTo>
                    <a:lnTo>
                      <a:pt x="237" y="90"/>
                    </a:lnTo>
                    <a:lnTo>
                      <a:pt x="298" y="149"/>
                    </a:lnTo>
                    <a:lnTo>
                      <a:pt x="298" y="179"/>
                    </a:lnTo>
                    <a:lnTo>
                      <a:pt x="328" y="179"/>
                    </a:lnTo>
                    <a:lnTo>
                      <a:pt x="356" y="208"/>
                    </a:lnTo>
                    <a:lnTo>
                      <a:pt x="386" y="208"/>
                    </a:lnTo>
                    <a:lnTo>
                      <a:pt x="446" y="267"/>
                    </a:lnTo>
                    <a:lnTo>
                      <a:pt x="446" y="327"/>
                    </a:lnTo>
                    <a:lnTo>
                      <a:pt x="505" y="385"/>
                    </a:lnTo>
                    <a:lnTo>
                      <a:pt x="505" y="445"/>
                    </a:lnTo>
                    <a:lnTo>
                      <a:pt x="535" y="474"/>
                    </a:lnTo>
                    <a:lnTo>
                      <a:pt x="535" y="563"/>
                    </a:lnTo>
                    <a:lnTo>
                      <a:pt x="505" y="592"/>
                    </a:lnTo>
                    <a:lnTo>
                      <a:pt x="505" y="622"/>
                    </a:lnTo>
                  </a:path>
                </a:pathLst>
              </a:custGeom>
              <a:noFill/>
              <a:ln w="1588">
                <a:solidFill>
                  <a:srgbClr val="000000"/>
                </a:solidFill>
                <a:prstDash val="solid"/>
                <a:round/>
                <a:headEnd/>
                <a:tailEnd/>
              </a:ln>
            </p:spPr>
            <p:txBody>
              <a:bodyPr/>
              <a:lstStyle/>
              <a:p>
                <a:endParaRPr lang="en-GB"/>
              </a:p>
            </p:txBody>
          </p:sp>
          <p:sp>
            <p:nvSpPr>
              <p:cNvPr id="15573" name="Freeform 213"/>
              <p:cNvSpPr>
                <a:spLocks/>
              </p:cNvSpPr>
              <p:nvPr/>
            </p:nvSpPr>
            <p:spPr bwMode="auto">
              <a:xfrm>
                <a:off x="5384" y="3230"/>
                <a:ext cx="133" cy="44"/>
              </a:xfrm>
              <a:custGeom>
                <a:avLst/>
                <a:gdLst/>
                <a:ahLst/>
                <a:cxnLst>
                  <a:cxn ang="0">
                    <a:pos x="534" y="178"/>
                  </a:cxn>
                  <a:cxn ang="0">
                    <a:pos x="534" y="148"/>
                  </a:cxn>
                  <a:cxn ang="0">
                    <a:pos x="504" y="118"/>
                  </a:cxn>
                  <a:cxn ang="0">
                    <a:pos x="474" y="148"/>
                  </a:cxn>
                  <a:cxn ang="0">
                    <a:pos x="444" y="118"/>
                  </a:cxn>
                  <a:cxn ang="0">
                    <a:pos x="474" y="91"/>
                  </a:cxn>
                  <a:cxn ang="0">
                    <a:pos x="415" y="91"/>
                  </a:cxn>
                  <a:cxn ang="0">
                    <a:pos x="355" y="30"/>
                  </a:cxn>
                  <a:cxn ang="0">
                    <a:pos x="325" y="30"/>
                  </a:cxn>
                  <a:cxn ang="0">
                    <a:pos x="355" y="0"/>
                  </a:cxn>
                  <a:cxn ang="0">
                    <a:pos x="267" y="0"/>
                  </a:cxn>
                  <a:cxn ang="0">
                    <a:pos x="267" y="60"/>
                  </a:cxn>
                  <a:cxn ang="0">
                    <a:pos x="237" y="60"/>
                  </a:cxn>
                  <a:cxn ang="0">
                    <a:pos x="207" y="30"/>
                  </a:cxn>
                  <a:cxn ang="0">
                    <a:pos x="88" y="30"/>
                  </a:cxn>
                  <a:cxn ang="0">
                    <a:pos x="60" y="60"/>
                  </a:cxn>
                  <a:cxn ang="0">
                    <a:pos x="60" y="30"/>
                  </a:cxn>
                  <a:cxn ang="0">
                    <a:pos x="0" y="30"/>
                  </a:cxn>
                </a:cxnLst>
                <a:rect l="0" t="0" r="r" b="b"/>
                <a:pathLst>
                  <a:path w="534" h="178">
                    <a:moveTo>
                      <a:pt x="534" y="178"/>
                    </a:moveTo>
                    <a:lnTo>
                      <a:pt x="534" y="148"/>
                    </a:lnTo>
                    <a:lnTo>
                      <a:pt x="504" y="118"/>
                    </a:lnTo>
                    <a:lnTo>
                      <a:pt x="474" y="148"/>
                    </a:lnTo>
                    <a:lnTo>
                      <a:pt x="444" y="118"/>
                    </a:lnTo>
                    <a:lnTo>
                      <a:pt x="474" y="91"/>
                    </a:lnTo>
                    <a:lnTo>
                      <a:pt x="415" y="91"/>
                    </a:lnTo>
                    <a:lnTo>
                      <a:pt x="355" y="30"/>
                    </a:lnTo>
                    <a:lnTo>
                      <a:pt x="325" y="30"/>
                    </a:lnTo>
                    <a:lnTo>
                      <a:pt x="355" y="0"/>
                    </a:lnTo>
                    <a:lnTo>
                      <a:pt x="267" y="0"/>
                    </a:lnTo>
                    <a:lnTo>
                      <a:pt x="267" y="60"/>
                    </a:lnTo>
                    <a:lnTo>
                      <a:pt x="237" y="60"/>
                    </a:lnTo>
                    <a:lnTo>
                      <a:pt x="207" y="30"/>
                    </a:lnTo>
                    <a:lnTo>
                      <a:pt x="88" y="30"/>
                    </a:lnTo>
                    <a:lnTo>
                      <a:pt x="60" y="60"/>
                    </a:lnTo>
                    <a:lnTo>
                      <a:pt x="60" y="30"/>
                    </a:lnTo>
                    <a:lnTo>
                      <a:pt x="0" y="30"/>
                    </a:lnTo>
                  </a:path>
                </a:pathLst>
              </a:custGeom>
              <a:noFill/>
              <a:ln w="1588">
                <a:solidFill>
                  <a:srgbClr val="000000"/>
                </a:solidFill>
                <a:prstDash val="solid"/>
                <a:round/>
                <a:headEnd/>
                <a:tailEnd/>
              </a:ln>
            </p:spPr>
            <p:txBody>
              <a:bodyPr/>
              <a:lstStyle/>
              <a:p>
                <a:endParaRPr lang="en-GB"/>
              </a:p>
            </p:txBody>
          </p:sp>
          <p:sp>
            <p:nvSpPr>
              <p:cNvPr id="15574" name="Freeform 214"/>
              <p:cNvSpPr>
                <a:spLocks/>
              </p:cNvSpPr>
              <p:nvPr/>
            </p:nvSpPr>
            <p:spPr bwMode="auto">
              <a:xfrm>
                <a:off x="5517" y="3274"/>
                <a:ext cx="104" cy="111"/>
              </a:xfrm>
              <a:custGeom>
                <a:avLst/>
                <a:gdLst/>
                <a:ahLst/>
                <a:cxnLst>
                  <a:cxn ang="0">
                    <a:pos x="415" y="444"/>
                  </a:cxn>
                  <a:cxn ang="0">
                    <a:pos x="326" y="356"/>
                  </a:cxn>
                  <a:cxn ang="0">
                    <a:pos x="177" y="356"/>
                  </a:cxn>
                  <a:cxn ang="0">
                    <a:pos x="147" y="326"/>
                  </a:cxn>
                  <a:cxn ang="0">
                    <a:pos x="119" y="326"/>
                  </a:cxn>
                  <a:cxn ang="0">
                    <a:pos x="119" y="268"/>
                  </a:cxn>
                  <a:cxn ang="0">
                    <a:pos x="88" y="238"/>
                  </a:cxn>
                  <a:cxn ang="0">
                    <a:pos x="88" y="149"/>
                  </a:cxn>
                  <a:cxn ang="0">
                    <a:pos x="119" y="149"/>
                  </a:cxn>
                  <a:cxn ang="0">
                    <a:pos x="119" y="119"/>
                  </a:cxn>
                  <a:cxn ang="0">
                    <a:pos x="88" y="88"/>
                  </a:cxn>
                  <a:cxn ang="0">
                    <a:pos x="88" y="59"/>
                  </a:cxn>
                  <a:cxn ang="0">
                    <a:pos x="28" y="0"/>
                  </a:cxn>
                  <a:cxn ang="0">
                    <a:pos x="0" y="0"/>
                  </a:cxn>
                </a:cxnLst>
                <a:rect l="0" t="0" r="r" b="b"/>
                <a:pathLst>
                  <a:path w="415" h="444">
                    <a:moveTo>
                      <a:pt x="415" y="444"/>
                    </a:moveTo>
                    <a:lnTo>
                      <a:pt x="326" y="356"/>
                    </a:lnTo>
                    <a:lnTo>
                      <a:pt x="177" y="356"/>
                    </a:lnTo>
                    <a:lnTo>
                      <a:pt x="147" y="326"/>
                    </a:lnTo>
                    <a:lnTo>
                      <a:pt x="119" y="326"/>
                    </a:lnTo>
                    <a:lnTo>
                      <a:pt x="119" y="268"/>
                    </a:lnTo>
                    <a:lnTo>
                      <a:pt x="88" y="238"/>
                    </a:lnTo>
                    <a:lnTo>
                      <a:pt x="88" y="149"/>
                    </a:lnTo>
                    <a:lnTo>
                      <a:pt x="119" y="149"/>
                    </a:lnTo>
                    <a:lnTo>
                      <a:pt x="119" y="119"/>
                    </a:lnTo>
                    <a:lnTo>
                      <a:pt x="88" y="88"/>
                    </a:lnTo>
                    <a:lnTo>
                      <a:pt x="88" y="59"/>
                    </a:lnTo>
                    <a:lnTo>
                      <a:pt x="28" y="0"/>
                    </a:lnTo>
                    <a:lnTo>
                      <a:pt x="0" y="0"/>
                    </a:lnTo>
                  </a:path>
                </a:pathLst>
              </a:custGeom>
              <a:noFill/>
              <a:ln w="1588">
                <a:solidFill>
                  <a:srgbClr val="000000"/>
                </a:solidFill>
                <a:prstDash val="solid"/>
                <a:round/>
                <a:headEnd/>
                <a:tailEnd/>
              </a:ln>
            </p:spPr>
            <p:txBody>
              <a:bodyPr/>
              <a:lstStyle/>
              <a:p>
                <a:endParaRPr lang="en-GB"/>
              </a:p>
            </p:txBody>
          </p:sp>
          <p:sp>
            <p:nvSpPr>
              <p:cNvPr id="15575" name="Freeform 215"/>
              <p:cNvSpPr>
                <a:spLocks/>
              </p:cNvSpPr>
              <p:nvPr/>
            </p:nvSpPr>
            <p:spPr bwMode="auto">
              <a:xfrm>
                <a:off x="5517" y="3252"/>
                <a:ext cx="111" cy="22"/>
              </a:xfrm>
              <a:custGeom>
                <a:avLst/>
                <a:gdLst/>
                <a:ahLst/>
                <a:cxnLst>
                  <a:cxn ang="0">
                    <a:pos x="444" y="0"/>
                  </a:cxn>
                  <a:cxn ang="0">
                    <a:pos x="415" y="0"/>
                  </a:cxn>
                  <a:cxn ang="0">
                    <a:pos x="415" y="27"/>
                  </a:cxn>
                  <a:cxn ang="0">
                    <a:pos x="295" y="27"/>
                  </a:cxn>
                  <a:cxn ang="0">
                    <a:pos x="265" y="57"/>
                  </a:cxn>
                  <a:cxn ang="0">
                    <a:pos x="237" y="57"/>
                  </a:cxn>
                  <a:cxn ang="0">
                    <a:pos x="208" y="27"/>
                  </a:cxn>
                  <a:cxn ang="0">
                    <a:pos x="177" y="57"/>
                  </a:cxn>
                  <a:cxn ang="0">
                    <a:pos x="88" y="57"/>
                  </a:cxn>
                  <a:cxn ang="0">
                    <a:pos x="88" y="87"/>
                  </a:cxn>
                  <a:cxn ang="0">
                    <a:pos x="58" y="57"/>
                  </a:cxn>
                  <a:cxn ang="0">
                    <a:pos x="28" y="57"/>
                  </a:cxn>
                  <a:cxn ang="0">
                    <a:pos x="0" y="87"/>
                  </a:cxn>
                </a:cxnLst>
                <a:rect l="0" t="0" r="r" b="b"/>
                <a:pathLst>
                  <a:path w="444" h="87">
                    <a:moveTo>
                      <a:pt x="444" y="0"/>
                    </a:moveTo>
                    <a:lnTo>
                      <a:pt x="415" y="0"/>
                    </a:lnTo>
                    <a:lnTo>
                      <a:pt x="415" y="27"/>
                    </a:lnTo>
                    <a:lnTo>
                      <a:pt x="295" y="27"/>
                    </a:lnTo>
                    <a:lnTo>
                      <a:pt x="265" y="57"/>
                    </a:lnTo>
                    <a:lnTo>
                      <a:pt x="237" y="57"/>
                    </a:lnTo>
                    <a:lnTo>
                      <a:pt x="208" y="27"/>
                    </a:lnTo>
                    <a:lnTo>
                      <a:pt x="177" y="57"/>
                    </a:lnTo>
                    <a:lnTo>
                      <a:pt x="88" y="57"/>
                    </a:lnTo>
                    <a:lnTo>
                      <a:pt x="88" y="87"/>
                    </a:lnTo>
                    <a:lnTo>
                      <a:pt x="58" y="57"/>
                    </a:lnTo>
                    <a:lnTo>
                      <a:pt x="28" y="57"/>
                    </a:lnTo>
                    <a:lnTo>
                      <a:pt x="0" y="87"/>
                    </a:lnTo>
                  </a:path>
                </a:pathLst>
              </a:custGeom>
              <a:noFill/>
              <a:ln w="1588">
                <a:solidFill>
                  <a:srgbClr val="000000"/>
                </a:solidFill>
                <a:prstDash val="solid"/>
                <a:round/>
                <a:headEnd/>
                <a:tailEnd/>
              </a:ln>
            </p:spPr>
            <p:txBody>
              <a:bodyPr/>
              <a:lstStyle/>
              <a:p>
                <a:endParaRPr lang="en-GB"/>
              </a:p>
            </p:txBody>
          </p:sp>
          <p:sp>
            <p:nvSpPr>
              <p:cNvPr id="15576" name="Freeform 216"/>
              <p:cNvSpPr>
                <a:spLocks/>
              </p:cNvSpPr>
              <p:nvPr/>
            </p:nvSpPr>
            <p:spPr bwMode="auto">
              <a:xfrm>
                <a:off x="4309" y="2653"/>
                <a:ext cx="245" cy="177"/>
              </a:xfrm>
              <a:custGeom>
                <a:avLst/>
                <a:gdLst/>
                <a:ahLst/>
                <a:cxnLst>
                  <a:cxn ang="0">
                    <a:pos x="976" y="710"/>
                  </a:cxn>
                  <a:cxn ang="0">
                    <a:pos x="976" y="680"/>
                  </a:cxn>
                  <a:cxn ang="0">
                    <a:pos x="948" y="680"/>
                  </a:cxn>
                  <a:cxn ang="0">
                    <a:pos x="948" y="650"/>
                  </a:cxn>
                  <a:cxn ang="0">
                    <a:pos x="917" y="650"/>
                  </a:cxn>
                  <a:cxn ang="0">
                    <a:pos x="917" y="561"/>
                  </a:cxn>
                  <a:cxn ang="0">
                    <a:pos x="887" y="532"/>
                  </a:cxn>
                  <a:cxn ang="0">
                    <a:pos x="830" y="532"/>
                  </a:cxn>
                  <a:cxn ang="0">
                    <a:pos x="799" y="503"/>
                  </a:cxn>
                  <a:cxn ang="0">
                    <a:pos x="799" y="413"/>
                  </a:cxn>
                  <a:cxn ang="0">
                    <a:pos x="769" y="385"/>
                  </a:cxn>
                  <a:cxn ang="0">
                    <a:pos x="739" y="385"/>
                  </a:cxn>
                  <a:cxn ang="0">
                    <a:pos x="739" y="355"/>
                  </a:cxn>
                  <a:cxn ang="0">
                    <a:pos x="710" y="355"/>
                  </a:cxn>
                  <a:cxn ang="0">
                    <a:pos x="681" y="325"/>
                  </a:cxn>
                  <a:cxn ang="0">
                    <a:pos x="681" y="266"/>
                  </a:cxn>
                  <a:cxn ang="0">
                    <a:pos x="710" y="236"/>
                  </a:cxn>
                  <a:cxn ang="0">
                    <a:pos x="681" y="207"/>
                  </a:cxn>
                  <a:cxn ang="0">
                    <a:pos x="651" y="148"/>
                  </a:cxn>
                  <a:cxn ang="0">
                    <a:pos x="621" y="177"/>
                  </a:cxn>
                  <a:cxn ang="0">
                    <a:pos x="562" y="118"/>
                  </a:cxn>
                  <a:cxn ang="0">
                    <a:pos x="502" y="118"/>
                  </a:cxn>
                  <a:cxn ang="0">
                    <a:pos x="474" y="148"/>
                  </a:cxn>
                  <a:cxn ang="0">
                    <a:pos x="474" y="88"/>
                  </a:cxn>
                  <a:cxn ang="0">
                    <a:pos x="444" y="118"/>
                  </a:cxn>
                  <a:cxn ang="0">
                    <a:pos x="444" y="88"/>
                  </a:cxn>
                  <a:cxn ang="0">
                    <a:pos x="384" y="88"/>
                  </a:cxn>
                  <a:cxn ang="0">
                    <a:pos x="325" y="30"/>
                  </a:cxn>
                  <a:cxn ang="0">
                    <a:pos x="295" y="30"/>
                  </a:cxn>
                  <a:cxn ang="0">
                    <a:pos x="295" y="0"/>
                  </a:cxn>
                  <a:cxn ang="0">
                    <a:pos x="177" y="0"/>
                  </a:cxn>
                  <a:cxn ang="0">
                    <a:pos x="177" y="30"/>
                  </a:cxn>
                  <a:cxn ang="0">
                    <a:pos x="28" y="30"/>
                  </a:cxn>
                  <a:cxn ang="0">
                    <a:pos x="28" y="57"/>
                  </a:cxn>
                  <a:cxn ang="0">
                    <a:pos x="0" y="57"/>
                  </a:cxn>
                </a:cxnLst>
                <a:rect l="0" t="0" r="r" b="b"/>
                <a:pathLst>
                  <a:path w="976" h="710">
                    <a:moveTo>
                      <a:pt x="976" y="710"/>
                    </a:moveTo>
                    <a:lnTo>
                      <a:pt x="976" y="680"/>
                    </a:lnTo>
                    <a:lnTo>
                      <a:pt x="948" y="680"/>
                    </a:lnTo>
                    <a:lnTo>
                      <a:pt x="948" y="650"/>
                    </a:lnTo>
                    <a:lnTo>
                      <a:pt x="917" y="650"/>
                    </a:lnTo>
                    <a:lnTo>
                      <a:pt x="917" y="561"/>
                    </a:lnTo>
                    <a:lnTo>
                      <a:pt x="887" y="532"/>
                    </a:lnTo>
                    <a:lnTo>
                      <a:pt x="830" y="532"/>
                    </a:lnTo>
                    <a:lnTo>
                      <a:pt x="799" y="503"/>
                    </a:lnTo>
                    <a:lnTo>
                      <a:pt x="799" y="413"/>
                    </a:lnTo>
                    <a:lnTo>
                      <a:pt x="769" y="385"/>
                    </a:lnTo>
                    <a:lnTo>
                      <a:pt x="739" y="385"/>
                    </a:lnTo>
                    <a:lnTo>
                      <a:pt x="739" y="355"/>
                    </a:lnTo>
                    <a:lnTo>
                      <a:pt x="710" y="355"/>
                    </a:lnTo>
                    <a:lnTo>
                      <a:pt x="681" y="325"/>
                    </a:lnTo>
                    <a:lnTo>
                      <a:pt x="681" y="266"/>
                    </a:lnTo>
                    <a:lnTo>
                      <a:pt x="710" y="236"/>
                    </a:lnTo>
                    <a:lnTo>
                      <a:pt x="681" y="207"/>
                    </a:lnTo>
                    <a:lnTo>
                      <a:pt x="651" y="148"/>
                    </a:lnTo>
                    <a:lnTo>
                      <a:pt x="621" y="177"/>
                    </a:lnTo>
                    <a:lnTo>
                      <a:pt x="562" y="118"/>
                    </a:lnTo>
                    <a:lnTo>
                      <a:pt x="502" y="118"/>
                    </a:lnTo>
                    <a:lnTo>
                      <a:pt x="474" y="148"/>
                    </a:lnTo>
                    <a:lnTo>
                      <a:pt x="474" y="88"/>
                    </a:lnTo>
                    <a:lnTo>
                      <a:pt x="444" y="118"/>
                    </a:lnTo>
                    <a:lnTo>
                      <a:pt x="444" y="88"/>
                    </a:lnTo>
                    <a:lnTo>
                      <a:pt x="384" y="88"/>
                    </a:lnTo>
                    <a:lnTo>
                      <a:pt x="325" y="30"/>
                    </a:lnTo>
                    <a:lnTo>
                      <a:pt x="295" y="30"/>
                    </a:lnTo>
                    <a:lnTo>
                      <a:pt x="295" y="0"/>
                    </a:lnTo>
                    <a:lnTo>
                      <a:pt x="177" y="0"/>
                    </a:lnTo>
                    <a:lnTo>
                      <a:pt x="177" y="30"/>
                    </a:lnTo>
                    <a:lnTo>
                      <a:pt x="28" y="30"/>
                    </a:lnTo>
                    <a:lnTo>
                      <a:pt x="28" y="57"/>
                    </a:lnTo>
                    <a:lnTo>
                      <a:pt x="0" y="57"/>
                    </a:lnTo>
                  </a:path>
                </a:pathLst>
              </a:custGeom>
              <a:noFill/>
              <a:ln w="1588">
                <a:solidFill>
                  <a:srgbClr val="000000"/>
                </a:solidFill>
                <a:prstDash val="solid"/>
                <a:round/>
                <a:headEnd/>
                <a:tailEnd/>
              </a:ln>
            </p:spPr>
            <p:txBody>
              <a:bodyPr/>
              <a:lstStyle/>
              <a:p>
                <a:endParaRPr lang="en-GB"/>
              </a:p>
            </p:txBody>
          </p:sp>
          <p:sp>
            <p:nvSpPr>
              <p:cNvPr id="15577" name="Freeform 217"/>
              <p:cNvSpPr>
                <a:spLocks/>
              </p:cNvSpPr>
              <p:nvPr/>
            </p:nvSpPr>
            <p:spPr bwMode="auto">
              <a:xfrm>
                <a:off x="4435" y="2815"/>
                <a:ext cx="119" cy="89"/>
              </a:xfrm>
              <a:custGeom>
                <a:avLst/>
                <a:gdLst/>
                <a:ahLst/>
                <a:cxnLst>
                  <a:cxn ang="0">
                    <a:pos x="0" y="355"/>
                  </a:cxn>
                  <a:cxn ang="0">
                    <a:pos x="30" y="327"/>
                  </a:cxn>
                  <a:cxn ang="0">
                    <a:pos x="90" y="327"/>
                  </a:cxn>
                  <a:cxn ang="0">
                    <a:pos x="60" y="297"/>
                  </a:cxn>
                  <a:cxn ang="0">
                    <a:pos x="60" y="267"/>
                  </a:cxn>
                  <a:cxn ang="0">
                    <a:pos x="90" y="267"/>
                  </a:cxn>
                  <a:cxn ang="0">
                    <a:pos x="119" y="237"/>
                  </a:cxn>
                  <a:cxn ang="0">
                    <a:pos x="119" y="209"/>
                  </a:cxn>
                  <a:cxn ang="0">
                    <a:pos x="179" y="148"/>
                  </a:cxn>
                  <a:cxn ang="0">
                    <a:pos x="179" y="60"/>
                  </a:cxn>
                  <a:cxn ang="0">
                    <a:pos x="149" y="60"/>
                  </a:cxn>
                  <a:cxn ang="0">
                    <a:pos x="149" y="30"/>
                  </a:cxn>
                  <a:cxn ang="0">
                    <a:pos x="179" y="30"/>
                  </a:cxn>
                  <a:cxn ang="0">
                    <a:pos x="208" y="0"/>
                  </a:cxn>
                  <a:cxn ang="0">
                    <a:pos x="237" y="0"/>
                  </a:cxn>
                  <a:cxn ang="0">
                    <a:pos x="237" y="60"/>
                  </a:cxn>
                  <a:cxn ang="0">
                    <a:pos x="297" y="0"/>
                  </a:cxn>
                  <a:cxn ang="0">
                    <a:pos x="356" y="60"/>
                  </a:cxn>
                  <a:cxn ang="0">
                    <a:pos x="356" y="30"/>
                  </a:cxn>
                  <a:cxn ang="0">
                    <a:pos x="385" y="30"/>
                  </a:cxn>
                  <a:cxn ang="0">
                    <a:pos x="415" y="60"/>
                  </a:cxn>
                  <a:cxn ang="0">
                    <a:pos x="474" y="60"/>
                  </a:cxn>
                </a:cxnLst>
                <a:rect l="0" t="0" r="r" b="b"/>
                <a:pathLst>
                  <a:path w="474" h="355">
                    <a:moveTo>
                      <a:pt x="0" y="355"/>
                    </a:moveTo>
                    <a:lnTo>
                      <a:pt x="30" y="327"/>
                    </a:lnTo>
                    <a:lnTo>
                      <a:pt x="90" y="327"/>
                    </a:lnTo>
                    <a:lnTo>
                      <a:pt x="60" y="297"/>
                    </a:lnTo>
                    <a:lnTo>
                      <a:pt x="60" y="267"/>
                    </a:lnTo>
                    <a:lnTo>
                      <a:pt x="90" y="267"/>
                    </a:lnTo>
                    <a:lnTo>
                      <a:pt x="119" y="237"/>
                    </a:lnTo>
                    <a:lnTo>
                      <a:pt x="119" y="209"/>
                    </a:lnTo>
                    <a:lnTo>
                      <a:pt x="179" y="148"/>
                    </a:lnTo>
                    <a:lnTo>
                      <a:pt x="179" y="60"/>
                    </a:lnTo>
                    <a:lnTo>
                      <a:pt x="149" y="60"/>
                    </a:lnTo>
                    <a:lnTo>
                      <a:pt x="149" y="30"/>
                    </a:lnTo>
                    <a:lnTo>
                      <a:pt x="179" y="30"/>
                    </a:lnTo>
                    <a:lnTo>
                      <a:pt x="208" y="0"/>
                    </a:lnTo>
                    <a:lnTo>
                      <a:pt x="237" y="0"/>
                    </a:lnTo>
                    <a:lnTo>
                      <a:pt x="237" y="60"/>
                    </a:lnTo>
                    <a:lnTo>
                      <a:pt x="297" y="0"/>
                    </a:lnTo>
                    <a:lnTo>
                      <a:pt x="356" y="60"/>
                    </a:lnTo>
                    <a:lnTo>
                      <a:pt x="356" y="30"/>
                    </a:lnTo>
                    <a:lnTo>
                      <a:pt x="385" y="30"/>
                    </a:lnTo>
                    <a:lnTo>
                      <a:pt x="415" y="60"/>
                    </a:lnTo>
                    <a:lnTo>
                      <a:pt x="474" y="60"/>
                    </a:lnTo>
                  </a:path>
                </a:pathLst>
              </a:custGeom>
              <a:noFill/>
              <a:ln w="1588">
                <a:solidFill>
                  <a:srgbClr val="000000"/>
                </a:solidFill>
                <a:prstDash val="solid"/>
                <a:round/>
                <a:headEnd/>
                <a:tailEnd/>
              </a:ln>
            </p:spPr>
            <p:txBody>
              <a:bodyPr/>
              <a:lstStyle/>
              <a:p>
                <a:endParaRPr lang="en-GB"/>
              </a:p>
            </p:txBody>
          </p:sp>
          <p:sp>
            <p:nvSpPr>
              <p:cNvPr id="15578" name="Freeform 218"/>
              <p:cNvSpPr>
                <a:spLocks/>
              </p:cNvSpPr>
              <p:nvPr/>
            </p:nvSpPr>
            <p:spPr bwMode="auto">
              <a:xfrm>
                <a:off x="4554" y="2830"/>
                <a:ext cx="15" cy="8"/>
              </a:xfrm>
              <a:custGeom>
                <a:avLst/>
                <a:gdLst/>
                <a:ahLst/>
                <a:cxnLst>
                  <a:cxn ang="0">
                    <a:pos x="0" y="0"/>
                  </a:cxn>
                  <a:cxn ang="0">
                    <a:pos x="30" y="31"/>
                  </a:cxn>
                  <a:cxn ang="0">
                    <a:pos x="61" y="31"/>
                  </a:cxn>
                  <a:cxn ang="0">
                    <a:pos x="30" y="0"/>
                  </a:cxn>
                  <a:cxn ang="0">
                    <a:pos x="0" y="0"/>
                  </a:cxn>
                </a:cxnLst>
                <a:rect l="0" t="0" r="r" b="b"/>
                <a:pathLst>
                  <a:path w="61" h="31">
                    <a:moveTo>
                      <a:pt x="0" y="0"/>
                    </a:moveTo>
                    <a:lnTo>
                      <a:pt x="30" y="31"/>
                    </a:lnTo>
                    <a:lnTo>
                      <a:pt x="61" y="31"/>
                    </a:lnTo>
                    <a:lnTo>
                      <a:pt x="30" y="0"/>
                    </a:lnTo>
                    <a:lnTo>
                      <a:pt x="0" y="0"/>
                    </a:lnTo>
                  </a:path>
                </a:pathLst>
              </a:custGeom>
              <a:noFill/>
              <a:ln w="1588">
                <a:solidFill>
                  <a:srgbClr val="000000"/>
                </a:solidFill>
                <a:prstDash val="solid"/>
                <a:round/>
                <a:headEnd/>
                <a:tailEnd/>
              </a:ln>
            </p:spPr>
            <p:txBody>
              <a:bodyPr/>
              <a:lstStyle/>
              <a:p>
                <a:endParaRPr lang="en-GB"/>
              </a:p>
            </p:txBody>
          </p:sp>
          <p:sp>
            <p:nvSpPr>
              <p:cNvPr id="15579" name="Freeform 219"/>
              <p:cNvSpPr>
                <a:spLocks/>
              </p:cNvSpPr>
              <p:nvPr/>
            </p:nvSpPr>
            <p:spPr bwMode="auto">
              <a:xfrm>
                <a:off x="4309" y="2667"/>
                <a:ext cx="126" cy="237"/>
              </a:xfrm>
              <a:custGeom>
                <a:avLst/>
                <a:gdLst/>
                <a:ahLst/>
                <a:cxnLst>
                  <a:cxn ang="0">
                    <a:pos x="502" y="948"/>
                  </a:cxn>
                  <a:cxn ang="0">
                    <a:pos x="474" y="948"/>
                  </a:cxn>
                  <a:cxn ang="0">
                    <a:pos x="474" y="860"/>
                  </a:cxn>
                  <a:cxn ang="0">
                    <a:pos x="444" y="830"/>
                  </a:cxn>
                  <a:cxn ang="0">
                    <a:pos x="444" y="684"/>
                  </a:cxn>
                  <a:cxn ang="0">
                    <a:pos x="474" y="653"/>
                  </a:cxn>
                  <a:cxn ang="0">
                    <a:pos x="474" y="565"/>
                  </a:cxn>
                  <a:cxn ang="0">
                    <a:pos x="444" y="504"/>
                  </a:cxn>
                  <a:cxn ang="0">
                    <a:pos x="414" y="475"/>
                  </a:cxn>
                  <a:cxn ang="0">
                    <a:pos x="414" y="446"/>
                  </a:cxn>
                  <a:cxn ang="0">
                    <a:pos x="384" y="416"/>
                  </a:cxn>
                  <a:cxn ang="0">
                    <a:pos x="355" y="416"/>
                  </a:cxn>
                  <a:cxn ang="0">
                    <a:pos x="325" y="386"/>
                  </a:cxn>
                  <a:cxn ang="0">
                    <a:pos x="325" y="356"/>
                  </a:cxn>
                  <a:cxn ang="0">
                    <a:pos x="177" y="209"/>
                  </a:cxn>
                  <a:cxn ang="0">
                    <a:pos x="146" y="150"/>
                  </a:cxn>
                  <a:cxn ang="0">
                    <a:pos x="146" y="120"/>
                  </a:cxn>
                  <a:cxn ang="0">
                    <a:pos x="88" y="61"/>
                  </a:cxn>
                  <a:cxn ang="0">
                    <a:pos x="88" y="31"/>
                  </a:cxn>
                  <a:cxn ang="0">
                    <a:pos x="28" y="31"/>
                  </a:cxn>
                  <a:cxn ang="0">
                    <a:pos x="0" y="0"/>
                  </a:cxn>
                </a:cxnLst>
                <a:rect l="0" t="0" r="r" b="b"/>
                <a:pathLst>
                  <a:path w="502" h="948">
                    <a:moveTo>
                      <a:pt x="502" y="948"/>
                    </a:moveTo>
                    <a:lnTo>
                      <a:pt x="474" y="948"/>
                    </a:lnTo>
                    <a:lnTo>
                      <a:pt x="474" y="860"/>
                    </a:lnTo>
                    <a:lnTo>
                      <a:pt x="444" y="830"/>
                    </a:lnTo>
                    <a:lnTo>
                      <a:pt x="444" y="684"/>
                    </a:lnTo>
                    <a:lnTo>
                      <a:pt x="474" y="653"/>
                    </a:lnTo>
                    <a:lnTo>
                      <a:pt x="474" y="565"/>
                    </a:lnTo>
                    <a:lnTo>
                      <a:pt x="444" y="504"/>
                    </a:lnTo>
                    <a:lnTo>
                      <a:pt x="414" y="475"/>
                    </a:lnTo>
                    <a:lnTo>
                      <a:pt x="414" y="446"/>
                    </a:lnTo>
                    <a:lnTo>
                      <a:pt x="384" y="416"/>
                    </a:lnTo>
                    <a:lnTo>
                      <a:pt x="355" y="416"/>
                    </a:lnTo>
                    <a:lnTo>
                      <a:pt x="325" y="386"/>
                    </a:lnTo>
                    <a:lnTo>
                      <a:pt x="325" y="356"/>
                    </a:lnTo>
                    <a:lnTo>
                      <a:pt x="177" y="209"/>
                    </a:lnTo>
                    <a:lnTo>
                      <a:pt x="146" y="150"/>
                    </a:lnTo>
                    <a:lnTo>
                      <a:pt x="146" y="120"/>
                    </a:lnTo>
                    <a:lnTo>
                      <a:pt x="88" y="61"/>
                    </a:lnTo>
                    <a:lnTo>
                      <a:pt x="88" y="31"/>
                    </a:lnTo>
                    <a:lnTo>
                      <a:pt x="28" y="31"/>
                    </a:lnTo>
                    <a:lnTo>
                      <a:pt x="0" y="0"/>
                    </a:lnTo>
                  </a:path>
                </a:pathLst>
              </a:custGeom>
              <a:noFill/>
              <a:ln w="1588">
                <a:solidFill>
                  <a:srgbClr val="000000"/>
                </a:solidFill>
                <a:prstDash val="solid"/>
                <a:round/>
                <a:headEnd/>
                <a:tailEnd/>
              </a:ln>
            </p:spPr>
            <p:txBody>
              <a:bodyPr/>
              <a:lstStyle/>
              <a:p>
                <a:endParaRPr lang="en-GB"/>
              </a:p>
            </p:txBody>
          </p:sp>
          <p:sp>
            <p:nvSpPr>
              <p:cNvPr id="15580" name="Freeform 220"/>
              <p:cNvSpPr>
                <a:spLocks/>
              </p:cNvSpPr>
              <p:nvPr/>
            </p:nvSpPr>
            <p:spPr bwMode="auto">
              <a:xfrm>
                <a:off x="4435" y="2904"/>
                <a:ext cx="96" cy="23"/>
              </a:xfrm>
              <a:custGeom>
                <a:avLst/>
                <a:gdLst/>
                <a:ahLst/>
                <a:cxnLst>
                  <a:cxn ang="0">
                    <a:pos x="385" y="90"/>
                  </a:cxn>
                  <a:cxn ang="0">
                    <a:pos x="385" y="31"/>
                  </a:cxn>
                  <a:cxn ang="0">
                    <a:pos x="328" y="31"/>
                  </a:cxn>
                  <a:cxn ang="0">
                    <a:pos x="328" y="0"/>
                  </a:cxn>
                  <a:cxn ang="0">
                    <a:pos x="267" y="0"/>
                  </a:cxn>
                  <a:cxn ang="0">
                    <a:pos x="267" y="31"/>
                  </a:cxn>
                  <a:cxn ang="0">
                    <a:pos x="237" y="31"/>
                  </a:cxn>
                  <a:cxn ang="0">
                    <a:pos x="208" y="61"/>
                  </a:cxn>
                  <a:cxn ang="0">
                    <a:pos x="149" y="61"/>
                  </a:cxn>
                  <a:cxn ang="0">
                    <a:pos x="149" y="90"/>
                  </a:cxn>
                  <a:cxn ang="0">
                    <a:pos x="90" y="61"/>
                  </a:cxn>
                  <a:cxn ang="0">
                    <a:pos x="60" y="61"/>
                  </a:cxn>
                  <a:cxn ang="0">
                    <a:pos x="0" y="0"/>
                  </a:cxn>
                </a:cxnLst>
                <a:rect l="0" t="0" r="r" b="b"/>
                <a:pathLst>
                  <a:path w="385" h="90">
                    <a:moveTo>
                      <a:pt x="385" y="90"/>
                    </a:moveTo>
                    <a:lnTo>
                      <a:pt x="385" y="31"/>
                    </a:lnTo>
                    <a:lnTo>
                      <a:pt x="328" y="31"/>
                    </a:lnTo>
                    <a:lnTo>
                      <a:pt x="328" y="0"/>
                    </a:lnTo>
                    <a:lnTo>
                      <a:pt x="267" y="0"/>
                    </a:lnTo>
                    <a:lnTo>
                      <a:pt x="267" y="31"/>
                    </a:lnTo>
                    <a:lnTo>
                      <a:pt x="237" y="31"/>
                    </a:lnTo>
                    <a:lnTo>
                      <a:pt x="208" y="61"/>
                    </a:lnTo>
                    <a:lnTo>
                      <a:pt x="149" y="61"/>
                    </a:lnTo>
                    <a:lnTo>
                      <a:pt x="149" y="90"/>
                    </a:lnTo>
                    <a:lnTo>
                      <a:pt x="90" y="61"/>
                    </a:lnTo>
                    <a:lnTo>
                      <a:pt x="60" y="61"/>
                    </a:lnTo>
                    <a:lnTo>
                      <a:pt x="0" y="0"/>
                    </a:lnTo>
                  </a:path>
                </a:pathLst>
              </a:custGeom>
              <a:noFill/>
              <a:ln w="1588">
                <a:solidFill>
                  <a:srgbClr val="000000"/>
                </a:solidFill>
                <a:prstDash val="solid"/>
                <a:round/>
                <a:headEnd/>
                <a:tailEnd/>
              </a:ln>
            </p:spPr>
            <p:txBody>
              <a:bodyPr/>
              <a:lstStyle/>
              <a:p>
                <a:endParaRPr lang="en-GB"/>
              </a:p>
            </p:txBody>
          </p:sp>
          <p:sp>
            <p:nvSpPr>
              <p:cNvPr id="15581" name="Freeform 221"/>
              <p:cNvSpPr>
                <a:spLocks/>
              </p:cNvSpPr>
              <p:nvPr/>
            </p:nvSpPr>
            <p:spPr bwMode="auto">
              <a:xfrm>
                <a:off x="4524" y="2801"/>
                <a:ext cx="119" cy="126"/>
              </a:xfrm>
              <a:custGeom>
                <a:avLst/>
                <a:gdLst/>
                <a:ahLst/>
                <a:cxnLst>
                  <a:cxn ang="0">
                    <a:pos x="474" y="0"/>
                  </a:cxn>
                  <a:cxn ang="0">
                    <a:pos x="446" y="31"/>
                  </a:cxn>
                  <a:cxn ang="0">
                    <a:pos x="327" y="31"/>
                  </a:cxn>
                  <a:cxn ang="0">
                    <a:pos x="297" y="59"/>
                  </a:cxn>
                  <a:cxn ang="0">
                    <a:pos x="297" y="89"/>
                  </a:cxn>
                  <a:cxn ang="0">
                    <a:pos x="266" y="119"/>
                  </a:cxn>
                  <a:cxn ang="0">
                    <a:pos x="266" y="150"/>
                  </a:cxn>
                  <a:cxn ang="0">
                    <a:pos x="236" y="177"/>
                  </a:cxn>
                  <a:cxn ang="0">
                    <a:pos x="236" y="207"/>
                  </a:cxn>
                  <a:cxn ang="0">
                    <a:pos x="209" y="177"/>
                  </a:cxn>
                  <a:cxn ang="0">
                    <a:pos x="209" y="238"/>
                  </a:cxn>
                  <a:cxn ang="0">
                    <a:pos x="118" y="326"/>
                  </a:cxn>
                  <a:cxn ang="0">
                    <a:pos x="118" y="296"/>
                  </a:cxn>
                  <a:cxn ang="0">
                    <a:pos x="90" y="326"/>
                  </a:cxn>
                  <a:cxn ang="0">
                    <a:pos x="59" y="326"/>
                  </a:cxn>
                  <a:cxn ang="0">
                    <a:pos x="59" y="356"/>
                  </a:cxn>
                  <a:cxn ang="0">
                    <a:pos x="29" y="356"/>
                  </a:cxn>
                  <a:cxn ang="0">
                    <a:pos x="29" y="326"/>
                  </a:cxn>
                  <a:cxn ang="0">
                    <a:pos x="0" y="356"/>
                  </a:cxn>
                  <a:cxn ang="0">
                    <a:pos x="0" y="386"/>
                  </a:cxn>
                  <a:cxn ang="0">
                    <a:pos x="29" y="386"/>
                  </a:cxn>
                  <a:cxn ang="0">
                    <a:pos x="29" y="414"/>
                  </a:cxn>
                  <a:cxn ang="0">
                    <a:pos x="59" y="414"/>
                  </a:cxn>
                  <a:cxn ang="0">
                    <a:pos x="59" y="504"/>
                  </a:cxn>
                  <a:cxn ang="0">
                    <a:pos x="29" y="504"/>
                  </a:cxn>
                </a:cxnLst>
                <a:rect l="0" t="0" r="r" b="b"/>
                <a:pathLst>
                  <a:path w="474" h="504">
                    <a:moveTo>
                      <a:pt x="474" y="0"/>
                    </a:moveTo>
                    <a:lnTo>
                      <a:pt x="446" y="31"/>
                    </a:lnTo>
                    <a:lnTo>
                      <a:pt x="327" y="31"/>
                    </a:lnTo>
                    <a:lnTo>
                      <a:pt x="297" y="59"/>
                    </a:lnTo>
                    <a:lnTo>
                      <a:pt x="297" y="89"/>
                    </a:lnTo>
                    <a:lnTo>
                      <a:pt x="266" y="119"/>
                    </a:lnTo>
                    <a:lnTo>
                      <a:pt x="266" y="150"/>
                    </a:lnTo>
                    <a:lnTo>
                      <a:pt x="236" y="177"/>
                    </a:lnTo>
                    <a:lnTo>
                      <a:pt x="236" y="207"/>
                    </a:lnTo>
                    <a:lnTo>
                      <a:pt x="209" y="177"/>
                    </a:lnTo>
                    <a:lnTo>
                      <a:pt x="209" y="238"/>
                    </a:lnTo>
                    <a:lnTo>
                      <a:pt x="118" y="326"/>
                    </a:lnTo>
                    <a:lnTo>
                      <a:pt x="118" y="296"/>
                    </a:lnTo>
                    <a:lnTo>
                      <a:pt x="90" y="326"/>
                    </a:lnTo>
                    <a:lnTo>
                      <a:pt x="59" y="326"/>
                    </a:lnTo>
                    <a:lnTo>
                      <a:pt x="59" y="356"/>
                    </a:lnTo>
                    <a:lnTo>
                      <a:pt x="29" y="356"/>
                    </a:lnTo>
                    <a:lnTo>
                      <a:pt x="29" y="326"/>
                    </a:lnTo>
                    <a:lnTo>
                      <a:pt x="0" y="356"/>
                    </a:lnTo>
                    <a:lnTo>
                      <a:pt x="0" y="386"/>
                    </a:lnTo>
                    <a:lnTo>
                      <a:pt x="29" y="386"/>
                    </a:lnTo>
                    <a:lnTo>
                      <a:pt x="29" y="414"/>
                    </a:lnTo>
                    <a:lnTo>
                      <a:pt x="59" y="414"/>
                    </a:lnTo>
                    <a:lnTo>
                      <a:pt x="59" y="504"/>
                    </a:lnTo>
                    <a:lnTo>
                      <a:pt x="29" y="504"/>
                    </a:lnTo>
                  </a:path>
                </a:pathLst>
              </a:custGeom>
              <a:noFill/>
              <a:ln w="1588">
                <a:solidFill>
                  <a:srgbClr val="000000"/>
                </a:solidFill>
                <a:prstDash val="solid"/>
                <a:round/>
                <a:headEnd/>
                <a:tailEnd/>
              </a:ln>
            </p:spPr>
            <p:txBody>
              <a:bodyPr/>
              <a:lstStyle/>
              <a:p>
                <a:endParaRPr lang="en-GB"/>
              </a:p>
            </p:txBody>
          </p:sp>
          <p:sp>
            <p:nvSpPr>
              <p:cNvPr id="15582" name="Freeform 222"/>
              <p:cNvSpPr>
                <a:spLocks/>
              </p:cNvSpPr>
              <p:nvPr/>
            </p:nvSpPr>
            <p:spPr bwMode="auto">
              <a:xfrm>
                <a:off x="4480" y="2941"/>
                <a:ext cx="14" cy="22"/>
              </a:xfrm>
              <a:custGeom>
                <a:avLst/>
                <a:gdLst/>
                <a:ahLst/>
                <a:cxnLst>
                  <a:cxn ang="0">
                    <a:pos x="29" y="88"/>
                  </a:cxn>
                  <a:cxn ang="0">
                    <a:pos x="29" y="60"/>
                  </a:cxn>
                  <a:cxn ang="0">
                    <a:pos x="0" y="30"/>
                  </a:cxn>
                  <a:cxn ang="0">
                    <a:pos x="29" y="0"/>
                  </a:cxn>
                  <a:cxn ang="0">
                    <a:pos x="58" y="0"/>
                  </a:cxn>
                  <a:cxn ang="0">
                    <a:pos x="58" y="60"/>
                  </a:cxn>
                  <a:cxn ang="0">
                    <a:pos x="29" y="88"/>
                  </a:cxn>
                </a:cxnLst>
                <a:rect l="0" t="0" r="r" b="b"/>
                <a:pathLst>
                  <a:path w="58" h="88">
                    <a:moveTo>
                      <a:pt x="29" y="88"/>
                    </a:moveTo>
                    <a:lnTo>
                      <a:pt x="29" y="60"/>
                    </a:lnTo>
                    <a:lnTo>
                      <a:pt x="0" y="30"/>
                    </a:lnTo>
                    <a:lnTo>
                      <a:pt x="29" y="0"/>
                    </a:lnTo>
                    <a:lnTo>
                      <a:pt x="58" y="0"/>
                    </a:lnTo>
                    <a:lnTo>
                      <a:pt x="58" y="60"/>
                    </a:lnTo>
                    <a:lnTo>
                      <a:pt x="29" y="88"/>
                    </a:lnTo>
                  </a:path>
                </a:pathLst>
              </a:custGeom>
              <a:noFill/>
              <a:ln w="1588">
                <a:solidFill>
                  <a:srgbClr val="000000"/>
                </a:solidFill>
                <a:prstDash val="solid"/>
                <a:round/>
                <a:headEnd/>
                <a:tailEnd/>
              </a:ln>
            </p:spPr>
            <p:txBody>
              <a:bodyPr/>
              <a:lstStyle/>
              <a:p>
                <a:endParaRPr lang="en-GB"/>
              </a:p>
            </p:txBody>
          </p:sp>
          <p:sp>
            <p:nvSpPr>
              <p:cNvPr id="15583" name="Freeform 223"/>
              <p:cNvSpPr>
                <a:spLocks/>
              </p:cNvSpPr>
              <p:nvPr/>
            </p:nvSpPr>
            <p:spPr bwMode="auto">
              <a:xfrm>
                <a:off x="4472" y="2963"/>
                <a:ext cx="15" cy="82"/>
              </a:xfrm>
              <a:custGeom>
                <a:avLst/>
                <a:gdLst/>
                <a:ahLst/>
                <a:cxnLst>
                  <a:cxn ang="0">
                    <a:pos x="0" y="328"/>
                  </a:cxn>
                  <a:cxn ang="0">
                    <a:pos x="0" y="149"/>
                  </a:cxn>
                  <a:cxn ang="0">
                    <a:pos x="59" y="90"/>
                  </a:cxn>
                  <a:cxn ang="0">
                    <a:pos x="59" y="60"/>
                  </a:cxn>
                  <a:cxn ang="0">
                    <a:pos x="30" y="90"/>
                  </a:cxn>
                  <a:cxn ang="0">
                    <a:pos x="30" y="60"/>
                  </a:cxn>
                  <a:cxn ang="0">
                    <a:pos x="59" y="30"/>
                  </a:cxn>
                  <a:cxn ang="0">
                    <a:pos x="30" y="30"/>
                  </a:cxn>
                  <a:cxn ang="0">
                    <a:pos x="59" y="0"/>
                  </a:cxn>
                </a:cxnLst>
                <a:rect l="0" t="0" r="r" b="b"/>
                <a:pathLst>
                  <a:path w="59" h="328">
                    <a:moveTo>
                      <a:pt x="0" y="328"/>
                    </a:moveTo>
                    <a:lnTo>
                      <a:pt x="0" y="149"/>
                    </a:lnTo>
                    <a:lnTo>
                      <a:pt x="59" y="90"/>
                    </a:lnTo>
                    <a:lnTo>
                      <a:pt x="59" y="60"/>
                    </a:lnTo>
                    <a:lnTo>
                      <a:pt x="30" y="90"/>
                    </a:lnTo>
                    <a:lnTo>
                      <a:pt x="30" y="60"/>
                    </a:lnTo>
                    <a:lnTo>
                      <a:pt x="59" y="30"/>
                    </a:lnTo>
                    <a:lnTo>
                      <a:pt x="30" y="30"/>
                    </a:lnTo>
                    <a:lnTo>
                      <a:pt x="59" y="0"/>
                    </a:lnTo>
                  </a:path>
                </a:pathLst>
              </a:custGeom>
              <a:noFill/>
              <a:ln w="1588">
                <a:solidFill>
                  <a:srgbClr val="000000"/>
                </a:solidFill>
                <a:prstDash val="solid"/>
                <a:round/>
                <a:headEnd/>
                <a:tailEnd/>
              </a:ln>
            </p:spPr>
            <p:txBody>
              <a:bodyPr/>
              <a:lstStyle/>
              <a:p>
                <a:endParaRPr lang="en-GB"/>
              </a:p>
            </p:txBody>
          </p:sp>
          <p:sp>
            <p:nvSpPr>
              <p:cNvPr id="15584" name="Freeform 224"/>
              <p:cNvSpPr>
                <a:spLocks/>
              </p:cNvSpPr>
              <p:nvPr/>
            </p:nvSpPr>
            <p:spPr bwMode="auto">
              <a:xfrm>
                <a:off x="4487" y="2927"/>
                <a:ext cx="44" cy="36"/>
              </a:xfrm>
              <a:custGeom>
                <a:avLst/>
                <a:gdLst/>
                <a:ahLst/>
                <a:cxnLst>
                  <a:cxn ang="0">
                    <a:pos x="0" y="147"/>
                  </a:cxn>
                  <a:cxn ang="0">
                    <a:pos x="59" y="147"/>
                  </a:cxn>
                  <a:cxn ang="0">
                    <a:pos x="89" y="119"/>
                  </a:cxn>
                  <a:cxn ang="0">
                    <a:pos x="177" y="119"/>
                  </a:cxn>
                  <a:cxn ang="0">
                    <a:pos x="177" y="0"/>
                  </a:cxn>
                </a:cxnLst>
                <a:rect l="0" t="0" r="r" b="b"/>
                <a:pathLst>
                  <a:path w="177" h="147">
                    <a:moveTo>
                      <a:pt x="0" y="147"/>
                    </a:moveTo>
                    <a:lnTo>
                      <a:pt x="59" y="147"/>
                    </a:lnTo>
                    <a:lnTo>
                      <a:pt x="89" y="119"/>
                    </a:lnTo>
                    <a:lnTo>
                      <a:pt x="177" y="119"/>
                    </a:lnTo>
                    <a:lnTo>
                      <a:pt x="177" y="0"/>
                    </a:lnTo>
                  </a:path>
                </a:pathLst>
              </a:custGeom>
              <a:noFill/>
              <a:ln w="1588">
                <a:solidFill>
                  <a:srgbClr val="000000"/>
                </a:solidFill>
                <a:prstDash val="solid"/>
                <a:round/>
                <a:headEnd/>
                <a:tailEnd/>
              </a:ln>
            </p:spPr>
            <p:txBody>
              <a:bodyPr/>
              <a:lstStyle/>
              <a:p>
                <a:endParaRPr lang="en-GB"/>
              </a:p>
            </p:txBody>
          </p:sp>
          <p:sp>
            <p:nvSpPr>
              <p:cNvPr id="15585" name="Freeform 225"/>
              <p:cNvSpPr>
                <a:spLocks/>
              </p:cNvSpPr>
              <p:nvPr/>
            </p:nvSpPr>
            <p:spPr bwMode="auto">
              <a:xfrm>
                <a:off x="4665" y="2786"/>
                <a:ext cx="7" cy="15"/>
              </a:xfrm>
              <a:custGeom>
                <a:avLst/>
                <a:gdLst/>
                <a:ahLst/>
                <a:cxnLst>
                  <a:cxn ang="0">
                    <a:pos x="29" y="59"/>
                  </a:cxn>
                  <a:cxn ang="0">
                    <a:pos x="29" y="0"/>
                  </a:cxn>
                  <a:cxn ang="0">
                    <a:pos x="0" y="29"/>
                  </a:cxn>
                  <a:cxn ang="0">
                    <a:pos x="29" y="59"/>
                  </a:cxn>
                </a:cxnLst>
                <a:rect l="0" t="0" r="r" b="b"/>
                <a:pathLst>
                  <a:path w="29" h="59">
                    <a:moveTo>
                      <a:pt x="29" y="59"/>
                    </a:moveTo>
                    <a:lnTo>
                      <a:pt x="29" y="0"/>
                    </a:lnTo>
                    <a:lnTo>
                      <a:pt x="0" y="29"/>
                    </a:lnTo>
                    <a:lnTo>
                      <a:pt x="29" y="59"/>
                    </a:lnTo>
                  </a:path>
                </a:pathLst>
              </a:custGeom>
              <a:noFill/>
              <a:ln w="1588">
                <a:solidFill>
                  <a:srgbClr val="000000"/>
                </a:solidFill>
                <a:prstDash val="solid"/>
                <a:round/>
                <a:headEnd/>
                <a:tailEnd/>
              </a:ln>
            </p:spPr>
            <p:txBody>
              <a:bodyPr/>
              <a:lstStyle/>
              <a:p>
                <a:endParaRPr lang="en-GB"/>
              </a:p>
            </p:txBody>
          </p:sp>
          <p:sp>
            <p:nvSpPr>
              <p:cNvPr id="15586" name="Freeform 226"/>
              <p:cNvSpPr>
                <a:spLocks/>
              </p:cNvSpPr>
              <p:nvPr/>
            </p:nvSpPr>
            <p:spPr bwMode="auto">
              <a:xfrm>
                <a:off x="4643" y="2801"/>
                <a:ext cx="29" cy="7"/>
              </a:xfrm>
              <a:custGeom>
                <a:avLst/>
                <a:gdLst/>
                <a:ahLst/>
                <a:cxnLst>
                  <a:cxn ang="0">
                    <a:pos x="119" y="0"/>
                  </a:cxn>
                  <a:cxn ang="0">
                    <a:pos x="119" y="31"/>
                  </a:cxn>
                  <a:cxn ang="0">
                    <a:pos x="30" y="31"/>
                  </a:cxn>
                  <a:cxn ang="0">
                    <a:pos x="0" y="0"/>
                  </a:cxn>
                </a:cxnLst>
                <a:rect l="0" t="0" r="r" b="b"/>
                <a:pathLst>
                  <a:path w="119" h="31">
                    <a:moveTo>
                      <a:pt x="119" y="0"/>
                    </a:moveTo>
                    <a:lnTo>
                      <a:pt x="119" y="31"/>
                    </a:lnTo>
                    <a:lnTo>
                      <a:pt x="30" y="31"/>
                    </a:lnTo>
                    <a:lnTo>
                      <a:pt x="0" y="0"/>
                    </a:lnTo>
                  </a:path>
                </a:pathLst>
              </a:custGeom>
              <a:noFill/>
              <a:ln w="1588">
                <a:solidFill>
                  <a:srgbClr val="000000"/>
                </a:solidFill>
                <a:prstDash val="solid"/>
                <a:round/>
                <a:headEnd/>
                <a:tailEnd/>
              </a:ln>
            </p:spPr>
            <p:txBody>
              <a:bodyPr/>
              <a:lstStyle/>
              <a:p>
                <a:endParaRPr lang="en-GB"/>
              </a:p>
            </p:txBody>
          </p:sp>
          <p:sp>
            <p:nvSpPr>
              <p:cNvPr id="15587" name="Freeform 227"/>
              <p:cNvSpPr>
                <a:spLocks/>
              </p:cNvSpPr>
              <p:nvPr/>
            </p:nvSpPr>
            <p:spPr bwMode="auto">
              <a:xfrm>
                <a:off x="4643" y="2793"/>
                <a:ext cx="7" cy="8"/>
              </a:xfrm>
              <a:custGeom>
                <a:avLst/>
                <a:gdLst/>
                <a:ahLst/>
                <a:cxnLst>
                  <a:cxn ang="0">
                    <a:pos x="0" y="30"/>
                  </a:cxn>
                  <a:cxn ang="0">
                    <a:pos x="30" y="0"/>
                  </a:cxn>
                  <a:cxn ang="0">
                    <a:pos x="0" y="0"/>
                  </a:cxn>
                  <a:cxn ang="0">
                    <a:pos x="0" y="30"/>
                  </a:cxn>
                </a:cxnLst>
                <a:rect l="0" t="0" r="r" b="b"/>
                <a:pathLst>
                  <a:path w="30" h="30">
                    <a:moveTo>
                      <a:pt x="0" y="30"/>
                    </a:moveTo>
                    <a:lnTo>
                      <a:pt x="30" y="0"/>
                    </a:lnTo>
                    <a:lnTo>
                      <a:pt x="0" y="0"/>
                    </a:lnTo>
                    <a:lnTo>
                      <a:pt x="0" y="30"/>
                    </a:lnTo>
                  </a:path>
                </a:pathLst>
              </a:custGeom>
              <a:noFill/>
              <a:ln w="1588">
                <a:solidFill>
                  <a:srgbClr val="000000"/>
                </a:solidFill>
                <a:prstDash val="solid"/>
                <a:round/>
                <a:headEnd/>
                <a:tailEnd/>
              </a:ln>
            </p:spPr>
            <p:txBody>
              <a:bodyPr/>
              <a:lstStyle/>
              <a:p>
                <a:endParaRPr lang="en-GB"/>
              </a:p>
            </p:txBody>
          </p:sp>
          <p:sp>
            <p:nvSpPr>
              <p:cNvPr id="15588" name="Freeform 228"/>
              <p:cNvSpPr>
                <a:spLocks/>
              </p:cNvSpPr>
              <p:nvPr/>
            </p:nvSpPr>
            <p:spPr bwMode="auto">
              <a:xfrm>
                <a:off x="4057" y="2667"/>
                <a:ext cx="252" cy="52"/>
              </a:xfrm>
              <a:custGeom>
                <a:avLst/>
                <a:gdLst/>
                <a:ahLst/>
                <a:cxnLst>
                  <a:cxn ang="0">
                    <a:pos x="1009" y="0"/>
                  </a:cxn>
                  <a:cxn ang="0">
                    <a:pos x="978" y="31"/>
                  </a:cxn>
                  <a:cxn ang="0">
                    <a:pos x="918" y="31"/>
                  </a:cxn>
                  <a:cxn ang="0">
                    <a:pos x="918" y="61"/>
                  </a:cxn>
                  <a:cxn ang="0">
                    <a:pos x="860" y="120"/>
                  </a:cxn>
                  <a:cxn ang="0">
                    <a:pos x="653" y="120"/>
                  </a:cxn>
                  <a:cxn ang="0">
                    <a:pos x="623" y="150"/>
                  </a:cxn>
                  <a:cxn ang="0">
                    <a:pos x="623" y="179"/>
                  </a:cxn>
                  <a:cxn ang="0">
                    <a:pos x="563" y="179"/>
                  </a:cxn>
                  <a:cxn ang="0">
                    <a:pos x="563" y="209"/>
                  </a:cxn>
                  <a:cxn ang="0">
                    <a:pos x="504" y="150"/>
                  </a:cxn>
                  <a:cxn ang="0">
                    <a:pos x="474" y="150"/>
                  </a:cxn>
                  <a:cxn ang="0">
                    <a:pos x="474" y="120"/>
                  </a:cxn>
                  <a:cxn ang="0">
                    <a:pos x="238" y="120"/>
                  </a:cxn>
                  <a:cxn ang="0">
                    <a:pos x="209" y="91"/>
                  </a:cxn>
                  <a:cxn ang="0">
                    <a:pos x="118" y="91"/>
                  </a:cxn>
                  <a:cxn ang="0">
                    <a:pos x="90" y="61"/>
                  </a:cxn>
                  <a:cxn ang="0">
                    <a:pos x="60" y="91"/>
                  </a:cxn>
                  <a:cxn ang="0">
                    <a:pos x="31" y="91"/>
                  </a:cxn>
                  <a:cxn ang="0">
                    <a:pos x="0" y="120"/>
                  </a:cxn>
                </a:cxnLst>
                <a:rect l="0" t="0" r="r" b="b"/>
                <a:pathLst>
                  <a:path w="1009" h="209">
                    <a:moveTo>
                      <a:pt x="1009" y="0"/>
                    </a:moveTo>
                    <a:lnTo>
                      <a:pt x="978" y="31"/>
                    </a:lnTo>
                    <a:lnTo>
                      <a:pt x="918" y="31"/>
                    </a:lnTo>
                    <a:lnTo>
                      <a:pt x="918" y="61"/>
                    </a:lnTo>
                    <a:lnTo>
                      <a:pt x="860" y="120"/>
                    </a:lnTo>
                    <a:lnTo>
                      <a:pt x="653" y="120"/>
                    </a:lnTo>
                    <a:lnTo>
                      <a:pt x="623" y="150"/>
                    </a:lnTo>
                    <a:lnTo>
                      <a:pt x="623" y="179"/>
                    </a:lnTo>
                    <a:lnTo>
                      <a:pt x="563" y="179"/>
                    </a:lnTo>
                    <a:lnTo>
                      <a:pt x="563" y="209"/>
                    </a:lnTo>
                    <a:lnTo>
                      <a:pt x="504" y="150"/>
                    </a:lnTo>
                    <a:lnTo>
                      <a:pt x="474" y="150"/>
                    </a:lnTo>
                    <a:lnTo>
                      <a:pt x="474" y="120"/>
                    </a:lnTo>
                    <a:lnTo>
                      <a:pt x="238" y="120"/>
                    </a:lnTo>
                    <a:lnTo>
                      <a:pt x="209" y="91"/>
                    </a:lnTo>
                    <a:lnTo>
                      <a:pt x="118" y="91"/>
                    </a:lnTo>
                    <a:lnTo>
                      <a:pt x="90" y="61"/>
                    </a:lnTo>
                    <a:lnTo>
                      <a:pt x="60" y="91"/>
                    </a:lnTo>
                    <a:lnTo>
                      <a:pt x="31" y="91"/>
                    </a:lnTo>
                    <a:lnTo>
                      <a:pt x="0" y="120"/>
                    </a:lnTo>
                  </a:path>
                </a:pathLst>
              </a:custGeom>
              <a:noFill/>
              <a:ln w="1588">
                <a:solidFill>
                  <a:srgbClr val="000000"/>
                </a:solidFill>
                <a:prstDash val="solid"/>
                <a:round/>
                <a:headEnd/>
                <a:tailEnd/>
              </a:ln>
            </p:spPr>
            <p:txBody>
              <a:bodyPr/>
              <a:lstStyle/>
              <a:p>
                <a:endParaRPr lang="en-GB"/>
              </a:p>
            </p:txBody>
          </p:sp>
          <p:sp>
            <p:nvSpPr>
              <p:cNvPr id="15589" name="Freeform 229"/>
              <p:cNvSpPr>
                <a:spLocks/>
              </p:cNvSpPr>
              <p:nvPr/>
            </p:nvSpPr>
            <p:spPr bwMode="auto">
              <a:xfrm>
                <a:off x="4005" y="2601"/>
                <a:ext cx="30" cy="59"/>
              </a:xfrm>
              <a:custGeom>
                <a:avLst/>
                <a:gdLst/>
                <a:ahLst/>
                <a:cxnLst>
                  <a:cxn ang="0">
                    <a:pos x="0" y="237"/>
                  </a:cxn>
                  <a:cxn ang="0">
                    <a:pos x="0" y="176"/>
                  </a:cxn>
                  <a:cxn ang="0">
                    <a:pos x="60" y="118"/>
                  </a:cxn>
                  <a:cxn ang="0">
                    <a:pos x="60" y="89"/>
                  </a:cxn>
                  <a:cxn ang="0">
                    <a:pos x="118" y="28"/>
                  </a:cxn>
                  <a:cxn ang="0">
                    <a:pos x="118" y="0"/>
                  </a:cxn>
                </a:cxnLst>
                <a:rect l="0" t="0" r="r" b="b"/>
                <a:pathLst>
                  <a:path w="118" h="237">
                    <a:moveTo>
                      <a:pt x="0" y="237"/>
                    </a:moveTo>
                    <a:lnTo>
                      <a:pt x="0" y="176"/>
                    </a:lnTo>
                    <a:lnTo>
                      <a:pt x="60" y="118"/>
                    </a:lnTo>
                    <a:lnTo>
                      <a:pt x="60" y="89"/>
                    </a:lnTo>
                    <a:lnTo>
                      <a:pt x="118" y="28"/>
                    </a:lnTo>
                    <a:lnTo>
                      <a:pt x="118" y="0"/>
                    </a:lnTo>
                  </a:path>
                </a:pathLst>
              </a:custGeom>
              <a:noFill/>
              <a:ln w="1588">
                <a:solidFill>
                  <a:srgbClr val="000000"/>
                </a:solidFill>
                <a:prstDash val="solid"/>
                <a:round/>
                <a:headEnd/>
                <a:tailEnd/>
              </a:ln>
            </p:spPr>
            <p:txBody>
              <a:bodyPr/>
              <a:lstStyle/>
              <a:p>
                <a:endParaRPr lang="en-GB"/>
              </a:p>
            </p:txBody>
          </p:sp>
          <p:sp>
            <p:nvSpPr>
              <p:cNvPr id="15590" name="Freeform 230"/>
              <p:cNvSpPr>
                <a:spLocks/>
              </p:cNvSpPr>
              <p:nvPr/>
            </p:nvSpPr>
            <p:spPr bwMode="auto">
              <a:xfrm>
                <a:off x="3784" y="2564"/>
                <a:ext cx="251" cy="37"/>
              </a:xfrm>
              <a:custGeom>
                <a:avLst/>
                <a:gdLst/>
                <a:ahLst/>
                <a:cxnLst>
                  <a:cxn ang="0">
                    <a:pos x="0" y="0"/>
                  </a:cxn>
                  <a:cxn ang="0">
                    <a:pos x="58" y="0"/>
                  </a:cxn>
                  <a:cxn ang="0">
                    <a:pos x="58" y="59"/>
                  </a:cxn>
                  <a:cxn ang="0">
                    <a:pos x="118" y="31"/>
                  </a:cxn>
                  <a:cxn ang="0">
                    <a:pos x="118" y="0"/>
                  </a:cxn>
                  <a:cxn ang="0">
                    <a:pos x="177" y="0"/>
                  </a:cxn>
                  <a:cxn ang="0">
                    <a:pos x="237" y="59"/>
                  </a:cxn>
                  <a:cxn ang="0">
                    <a:pos x="265" y="59"/>
                  </a:cxn>
                  <a:cxn ang="0">
                    <a:pos x="265" y="88"/>
                  </a:cxn>
                  <a:cxn ang="0">
                    <a:pos x="296" y="118"/>
                  </a:cxn>
                  <a:cxn ang="0">
                    <a:pos x="325" y="118"/>
                  </a:cxn>
                  <a:cxn ang="0">
                    <a:pos x="384" y="59"/>
                  </a:cxn>
                  <a:cxn ang="0">
                    <a:pos x="503" y="59"/>
                  </a:cxn>
                  <a:cxn ang="0">
                    <a:pos x="503" y="31"/>
                  </a:cxn>
                  <a:cxn ang="0">
                    <a:pos x="562" y="88"/>
                  </a:cxn>
                  <a:cxn ang="0">
                    <a:pos x="621" y="31"/>
                  </a:cxn>
                  <a:cxn ang="0">
                    <a:pos x="769" y="31"/>
                  </a:cxn>
                  <a:cxn ang="0">
                    <a:pos x="799" y="59"/>
                  </a:cxn>
                  <a:cxn ang="0">
                    <a:pos x="830" y="59"/>
                  </a:cxn>
                  <a:cxn ang="0">
                    <a:pos x="918" y="149"/>
                  </a:cxn>
                  <a:cxn ang="0">
                    <a:pos x="1006" y="149"/>
                  </a:cxn>
                </a:cxnLst>
                <a:rect l="0" t="0" r="r" b="b"/>
                <a:pathLst>
                  <a:path w="1006" h="149">
                    <a:moveTo>
                      <a:pt x="0" y="0"/>
                    </a:moveTo>
                    <a:lnTo>
                      <a:pt x="58" y="0"/>
                    </a:lnTo>
                    <a:lnTo>
                      <a:pt x="58" y="59"/>
                    </a:lnTo>
                    <a:lnTo>
                      <a:pt x="118" y="31"/>
                    </a:lnTo>
                    <a:lnTo>
                      <a:pt x="118" y="0"/>
                    </a:lnTo>
                    <a:lnTo>
                      <a:pt x="177" y="0"/>
                    </a:lnTo>
                    <a:lnTo>
                      <a:pt x="237" y="59"/>
                    </a:lnTo>
                    <a:lnTo>
                      <a:pt x="265" y="59"/>
                    </a:lnTo>
                    <a:lnTo>
                      <a:pt x="265" y="88"/>
                    </a:lnTo>
                    <a:lnTo>
                      <a:pt x="296" y="118"/>
                    </a:lnTo>
                    <a:lnTo>
                      <a:pt x="325" y="118"/>
                    </a:lnTo>
                    <a:lnTo>
                      <a:pt x="384" y="59"/>
                    </a:lnTo>
                    <a:lnTo>
                      <a:pt x="503" y="59"/>
                    </a:lnTo>
                    <a:lnTo>
                      <a:pt x="503" y="31"/>
                    </a:lnTo>
                    <a:lnTo>
                      <a:pt x="562" y="88"/>
                    </a:lnTo>
                    <a:lnTo>
                      <a:pt x="621" y="31"/>
                    </a:lnTo>
                    <a:lnTo>
                      <a:pt x="769" y="31"/>
                    </a:lnTo>
                    <a:lnTo>
                      <a:pt x="799" y="59"/>
                    </a:lnTo>
                    <a:lnTo>
                      <a:pt x="830" y="59"/>
                    </a:lnTo>
                    <a:lnTo>
                      <a:pt x="918" y="149"/>
                    </a:lnTo>
                    <a:lnTo>
                      <a:pt x="1006" y="149"/>
                    </a:lnTo>
                  </a:path>
                </a:pathLst>
              </a:custGeom>
              <a:noFill/>
              <a:ln w="1588">
                <a:solidFill>
                  <a:srgbClr val="000000"/>
                </a:solidFill>
                <a:prstDash val="solid"/>
                <a:round/>
                <a:headEnd/>
                <a:tailEnd/>
              </a:ln>
            </p:spPr>
            <p:txBody>
              <a:bodyPr/>
              <a:lstStyle/>
              <a:p>
                <a:endParaRPr lang="en-GB"/>
              </a:p>
            </p:txBody>
          </p:sp>
          <p:sp>
            <p:nvSpPr>
              <p:cNvPr id="15591" name="Freeform 231"/>
              <p:cNvSpPr>
                <a:spLocks/>
              </p:cNvSpPr>
              <p:nvPr/>
            </p:nvSpPr>
            <p:spPr bwMode="auto">
              <a:xfrm>
                <a:off x="4021" y="2667"/>
                <a:ext cx="36" cy="30"/>
              </a:xfrm>
              <a:custGeom>
                <a:avLst/>
                <a:gdLst/>
                <a:ahLst/>
                <a:cxnLst>
                  <a:cxn ang="0">
                    <a:pos x="147" y="120"/>
                  </a:cxn>
                  <a:cxn ang="0">
                    <a:pos x="147" y="61"/>
                  </a:cxn>
                  <a:cxn ang="0">
                    <a:pos x="89" y="61"/>
                  </a:cxn>
                  <a:cxn ang="0">
                    <a:pos x="28" y="0"/>
                  </a:cxn>
                  <a:cxn ang="0">
                    <a:pos x="0" y="0"/>
                  </a:cxn>
                </a:cxnLst>
                <a:rect l="0" t="0" r="r" b="b"/>
                <a:pathLst>
                  <a:path w="147" h="120">
                    <a:moveTo>
                      <a:pt x="147" y="120"/>
                    </a:moveTo>
                    <a:lnTo>
                      <a:pt x="147" y="61"/>
                    </a:lnTo>
                    <a:lnTo>
                      <a:pt x="89" y="61"/>
                    </a:lnTo>
                    <a:lnTo>
                      <a:pt x="28" y="0"/>
                    </a:lnTo>
                    <a:lnTo>
                      <a:pt x="0" y="0"/>
                    </a:lnTo>
                  </a:path>
                </a:pathLst>
              </a:custGeom>
              <a:noFill/>
              <a:ln w="1588">
                <a:solidFill>
                  <a:srgbClr val="000000"/>
                </a:solidFill>
                <a:prstDash val="solid"/>
                <a:round/>
                <a:headEnd/>
                <a:tailEnd/>
              </a:ln>
            </p:spPr>
            <p:txBody>
              <a:bodyPr/>
              <a:lstStyle/>
              <a:p>
                <a:endParaRPr lang="en-GB"/>
              </a:p>
            </p:txBody>
          </p:sp>
          <p:sp>
            <p:nvSpPr>
              <p:cNvPr id="15592" name="Line 232"/>
              <p:cNvSpPr>
                <a:spLocks noChangeShapeType="1"/>
              </p:cNvSpPr>
              <p:nvPr/>
            </p:nvSpPr>
            <p:spPr bwMode="auto">
              <a:xfrm flipH="1" flipV="1">
                <a:off x="4013" y="2660"/>
                <a:ext cx="8" cy="7"/>
              </a:xfrm>
              <a:prstGeom prst="line">
                <a:avLst/>
              </a:prstGeom>
              <a:noFill/>
              <a:ln w="1588">
                <a:solidFill>
                  <a:srgbClr val="000000"/>
                </a:solidFill>
                <a:round/>
                <a:headEnd/>
                <a:tailEnd/>
              </a:ln>
            </p:spPr>
            <p:txBody>
              <a:bodyPr/>
              <a:lstStyle/>
              <a:p>
                <a:endParaRPr lang="en-GB"/>
              </a:p>
            </p:txBody>
          </p:sp>
          <p:sp>
            <p:nvSpPr>
              <p:cNvPr id="15593" name="Line 233"/>
              <p:cNvSpPr>
                <a:spLocks noChangeShapeType="1"/>
              </p:cNvSpPr>
              <p:nvPr/>
            </p:nvSpPr>
            <p:spPr bwMode="auto">
              <a:xfrm flipH="1">
                <a:off x="4005" y="2660"/>
                <a:ext cx="8" cy="1"/>
              </a:xfrm>
              <a:prstGeom prst="line">
                <a:avLst/>
              </a:prstGeom>
              <a:noFill/>
              <a:ln w="1588">
                <a:solidFill>
                  <a:srgbClr val="000000"/>
                </a:solidFill>
                <a:round/>
                <a:headEnd/>
                <a:tailEnd/>
              </a:ln>
            </p:spPr>
            <p:txBody>
              <a:bodyPr/>
              <a:lstStyle/>
              <a:p>
                <a:endParaRPr lang="en-GB"/>
              </a:p>
            </p:txBody>
          </p:sp>
          <p:sp>
            <p:nvSpPr>
              <p:cNvPr id="15594" name="Freeform 234"/>
              <p:cNvSpPr>
                <a:spLocks/>
              </p:cNvSpPr>
              <p:nvPr/>
            </p:nvSpPr>
            <p:spPr bwMode="auto">
              <a:xfrm>
                <a:off x="4013" y="2660"/>
                <a:ext cx="8" cy="7"/>
              </a:xfrm>
              <a:custGeom>
                <a:avLst/>
                <a:gdLst/>
                <a:ahLst/>
                <a:cxnLst>
                  <a:cxn ang="0">
                    <a:pos x="30" y="27"/>
                  </a:cxn>
                  <a:cxn ang="0">
                    <a:pos x="30" y="0"/>
                  </a:cxn>
                  <a:cxn ang="0">
                    <a:pos x="0" y="0"/>
                  </a:cxn>
                </a:cxnLst>
                <a:rect l="0" t="0" r="r" b="b"/>
                <a:pathLst>
                  <a:path w="30" h="27">
                    <a:moveTo>
                      <a:pt x="30" y="27"/>
                    </a:moveTo>
                    <a:lnTo>
                      <a:pt x="30" y="0"/>
                    </a:lnTo>
                    <a:lnTo>
                      <a:pt x="0" y="0"/>
                    </a:lnTo>
                  </a:path>
                </a:pathLst>
              </a:custGeom>
              <a:noFill/>
              <a:ln w="1588">
                <a:solidFill>
                  <a:srgbClr val="000000"/>
                </a:solidFill>
                <a:prstDash val="solid"/>
                <a:round/>
                <a:headEnd/>
                <a:tailEnd/>
              </a:ln>
            </p:spPr>
            <p:txBody>
              <a:bodyPr/>
              <a:lstStyle/>
              <a:p>
                <a:endParaRPr lang="en-GB"/>
              </a:p>
            </p:txBody>
          </p:sp>
          <p:sp>
            <p:nvSpPr>
              <p:cNvPr id="15595" name="Freeform 235"/>
              <p:cNvSpPr>
                <a:spLocks/>
              </p:cNvSpPr>
              <p:nvPr/>
            </p:nvSpPr>
            <p:spPr bwMode="auto">
              <a:xfrm>
                <a:off x="3894" y="2697"/>
                <a:ext cx="163" cy="155"/>
              </a:xfrm>
              <a:custGeom>
                <a:avLst/>
                <a:gdLst/>
                <a:ahLst/>
                <a:cxnLst>
                  <a:cxn ang="0">
                    <a:pos x="651" y="0"/>
                  </a:cxn>
                  <a:cxn ang="0">
                    <a:pos x="651" y="30"/>
                  </a:cxn>
                  <a:cxn ang="0">
                    <a:pos x="623" y="30"/>
                  </a:cxn>
                  <a:cxn ang="0">
                    <a:pos x="593" y="59"/>
                  </a:cxn>
                  <a:cxn ang="0">
                    <a:pos x="532" y="59"/>
                  </a:cxn>
                  <a:cxn ang="0">
                    <a:pos x="444" y="148"/>
                  </a:cxn>
                  <a:cxn ang="0">
                    <a:pos x="444" y="178"/>
                  </a:cxn>
                  <a:cxn ang="0">
                    <a:pos x="414" y="208"/>
                  </a:cxn>
                  <a:cxn ang="0">
                    <a:pos x="414" y="236"/>
                  </a:cxn>
                  <a:cxn ang="0">
                    <a:pos x="355" y="296"/>
                  </a:cxn>
                  <a:cxn ang="0">
                    <a:pos x="355" y="326"/>
                  </a:cxn>
                  <a:cxn ang="0">
                    <a:pos x="325" y="355"/>
                  </a:cxn>
                  <a:cxn ang="0">
                    <a:pos x="325" y="414"/>
                  </a:cxn>
                  <a:cxn ang="0">
                    <a:pos x="295" y="445"/>
                  </a:cxn>
                  <a:cxn ang="0">
                    <a:pos x="267" y="445"/>
                  </a:cxn>
                  <a:cxn ang="0">
                    <a:pos x="267" y="503"/>
                  </a:cxn>
                  <a:cxn ang="0">
                    <a:pos x="237" y="533"/>
                  </a:cxn>
                  <a:cxn ang="0">
                    <a:pos x="237" y="564"/>
                  </a:cxn>
                  <a:cxn ang="0">
                    <a:pos x="148" y="564"/>
                  </a:cxn>
                  <a:cxn ang="0">
                    <a:pos x="118" y="591"/>
                  </a:cxn>
                  <a:cxn ang="0">
                    <a:pos x="30" y="591"/>
                  </a:cxn>
                  <a:cxn ang="0">
                    <a:pos x="0" y="621"/>
                  </a:cxn>
                </a:cxnLst>
                <a:rect l="0" t="0" r="r" b="b"/>
                <a:pathLst>
                  <a:path w="651" h="621">
                    <a:moveTo>
                      <a:pt x="651" y="0"/>
                    </a:moveTo>
                    <a:lnTo>
                      <a:pt x="651" y="30"/>
                    </a:lnTo>
                    <a:lnTo>
                      <a:pt x="623" y="30"/>
                    </a:lnTo>
                    <a:lnTo>
                      <a:pt x="593" y="59"/>
                    </a:lnTo>
                    <a:lnTo>
                      <a:pt x="532" y="59"/>
                    </a:lnTo>
                    <a:lnTo>
                      <a:pt x="444" y="148"/>
                    </a:lnTo>
                    <a:lnTo>
                      <a:pt x="444" y="178"/>
                    </a:lnTo>
                    <a:lnTo>
                      <a:pt x="414" y="208"/>
                    </a:lnTo>
                    <a:lnTo>
                      <a:pt x="414" y="236"/>
                    </a:lnTo>
                    <a:lnTo>
                      <a:pt x="355" y="296"/>
                    </a:lnTo>
                    <a:lnTo>
                      <a:pt x="355" y="326"/>
                    </a:lnTo>
                    <a:lnTo>
                      <a:pt x="325" y="355"/>
                    </a:lnTo>
                    <a:lnTo>
                      <a:pt x="325" y="414"/>
                    </a:lnTo>
                    <a:lnTo>
                      <a:pt x="295" y="445"/>
                    </a:lnTo>
                    <a:lnTo>
                      <a:pt x="267" y="445"/>
                    </a:lnTo>
                    <a:lnTo>
                      <a:pt x="267" y="503"/>
                    </a:lnTo>
                    <a:lnTo>
                      <a:pt x="237" y="533"/>
                    </a:lnTo>
                    <a:lnTo>
                      <a:pt x="237" y="564"/>
                    </a:lnTo>
                    <a:lnTo>
                      <a:pt x="148" y="564"/>
                    </a:lnTo>
                    <a:lnTo>
                      <a:pt x="118" y="591"/>
                    </a:lnTo>
                    <a:lnTo>
                      <a:pt x="30" y="591"/>
                    </a:lnTo>
                    <a:lnTo>
                      <a:pt x="0" y="621"/>
                    </a:lnTo>
                  </a:path>
                </a:pathLst>
              </a:custGeom>
              <a:noFill/>
              <a:ln w="1588">
                <a:solidFill>
                  <a:srgbClr val="000000"/>
                </a:solidFill>
                <a:prstDash val="solid"/>
                <a:round/>
                <a:headEnd/>
                <a:tailEnd/>
              </a:ln>
            </p:spPr>
            <p:txBody>
              <a:bodyPr/>
              <a:lstStyle/>
              <a:p>
                <a:endParaRPr lang="en-GB"/>
              </a:p>
            </p:txBody>
          </p:sp>
          <p:sp>
            <p:nvSpPr>
              <p:cNvPr id="15596" name="Freeform 236"/>
              <p:cNvSpPr>
                <a:spLocks/>
              </p:cNvSpPr>
              <p:nvPr/>
            </p:nvSpPr>
            <p:spPr bwMode="auto">
              <a:xfrm>
                <a:off x="3897" y="2855"/>
                <a:ext cx="175" cy="153"/>
              </a:xfrm>
              <a:custGeom>
                <a:avLst/>
                <a:gdLst/>
                <a:ahLst/>
                <a:cxnLst>
                  <a:cxn ang="0">
                    <a:pos x="0" y="0"/>
                  </a:cxn>
                  <a:cxn ang="0">
                    <a:pos x="50" y="49"/>
                  </a:cxn>
                  <a:cxn ang="0">
                    <a:pos x="79" y="49"/>
                  </a:cxn>
                  <a:cxn ang="0">
                    <a:pos x="109" y="77"/>
                  </a:cxn>
                  <a:cxn ang="0">
                    <a:pos x="109" y="107"/>
                  </a:cxn>
                  <a:cxn ang="0">
                    <a:pos x="139" y="107"/>
                  </a:cxn>
                  <a:cxn ang="0">
                    <a:pos x="139" y="195"/>
                  </a:cxn>
                  <a:cxn ang="0">
                    <a:pos x="168" y="195"/>
                  </a:cxn>
                  <a:cxn ang="0">
                    <a:pos x="198" y="226"/>
                  </a:cxn>
                  <a:cxn ang="0">
                    <a:pos x="198" y="256"/>
                  </a:cxn>
                  <a:cxn ang="0">
                    <a:pos x="258" y="256"/>
                  </a:cxn>
                  <a:cxn ang="0">
                    <a:pos x="286" y="285"/>
                  </a:cxn>
                  <a:cxn ang="0">
                    <a:pos x="346" y="285"/>
                  </a:cxn>
                  <a:cxn ang="0">
                    <a:pos x="316" y="314"/>
                  </a:cxn>
                  <a:cxn ang="0">
                    <a:pos x="316" y="344"/>
                  </a:cxn>
                  <a:cxn ang="0">
                    <a:pos x="346" y="374"/>
                  </a:cxn>
                  <a:cxn ang="0">
                    <a:pos x="346" y="404"/>
                  </a:cxn>
                  <a:cxn ang="0">
                    <a:pos x="316" y="404"/>
                  </a:cxn>
                  <a:cxn ang="0">
                    <a:pos x="316" y="432"/>
                  </a:cxn>
                  <a:cxn ang="0">
                    <a:pos x="377" y="432"/>
                  </a:cxn>
                  <a:cxn ang="0">
                    <a:pos x="405" y="462"/>
                  </a:cxn>
                  <a:cxn ang="0">
                    <a:pos x="495" y="462"/>
                  </a:cxn>
                  <a:cxn ang="0">
                    <a:pos x="495" y="492"/>
                  </a:cxn>
                  <a:cxn ang="0">
                    <a:pos x="523" y="522"/>
                  </a:cxn>
                  <a:cxn ang="0">
                    <a:pos x="553" y="522"/>
                  </a:cxn>
                  <a:cxn ang="0">
                    <a:pos x="553" y="492"/>
                  </a:cxn>
                  <a:cxn ang="0">
                    <a:pos x="584" y="462"/>
                  </a:cxn>
                  <a:cxn ang="0">
                    <a:pos x="642" y="462"/>
                  </a:cxn>
                  <a:cxn ang="0">
                    <a:pos x="673" y="492"/>
                  </a:cxn>
                  <a:cxn ang="0">
                    <a:pos x="702" y="492"/>
                  </a:cxn>
                  <a:cxn ang="0">
                    <a:pos x="673" y="522"/>
                  </a:cxn>
                  <a:cxn ang="0">
                    <a:pos x="642" y="492"/>
                  </a:cxn>
                  <a:cxn ang="0">
                    <a:pos x="614" y="522"/>
                  </a:cxn>
                  <a:cxn ang="0">
                    <a:pos x="614" y="551"/>
                  </a:cxn>
                  <a:cxn ang="0">
                    <a:pos x="673" y="610"/>
                  </a:cxn>
                </a:cxnLst>
                <a:rect l="0" t="0" r="r" b="b"/>
                <a:pathLst>
                  <a:path w="702" h="610">
                    <a:moveTo>
                      <a:pt x="0" y="0"/>
                    </a:moveTo>
                    <a:lnTo>
                      <a:pt x="50" y="49"/>
                    </a:lnTo>
                    <a:lnTo>
                      <a:pt x="79" y="49"/>
                    </a:lnTo>
                    <a:lnTo>
                      <a:pt x="109" y="77"/>
                    </a:lnTo>
                    <a:lnTo>
                      <a:pt x="109" y="107"/>
                    </a:lnTo>
                    <a:lnTo>
                      <a:pt x="139" y="107"/>
                    </a:lnTo>
                    <a:lnTo>
                      <a:pt x="139" y="195"/>
                    </a:lnTo>
                    <a:lnTo>
                      <a:pt x="168" y="195"/>
                    </a:lnTo>
                    <a:lnTo>
                      <a:pt x="198" y="226"/>
                    </a:lnTo>
                    <a:lnTo>
                      <a:pt x="198" y="256"/>
                    </a:lnTo>
                    <a:lnTo>
                      <a:pt x="258" y="256"/>
                    </a:lnTo>
                    <a:lnTo>
                      <a:pt x="286" y="285"/>
                    </a:lnTo>
                    <a:lnTo>
                      <a:pt x="346" y="285"/>
                    </a:lnTo>
                    <a:lnTo>
                      <a:pt x="316" y="314"/>
                    </a:lnTo>
                    <a:lnTo>
                      <a:pt x="316" y="344"/>
                    </a:lnTo>
                    <a:lnTo>
                      <a:pt x="346" y="374"/>
                    </a:lnTo>
                    <a:lnTo>
                      <a:pt x="346" y="404"/>
                    </a:lnTo>
                    <a:lnTo>
                      <a:pt x="316" y="404"/>
                    </a:lnTo>
                    <a:lnTo>
                      <a:pt x="316" y="432"/>
                    </a:lnTo>
                    <a:lnTo>
                      <a:pt x="377" y="432"/>
                    </a:lnTo>
                    <a:lnTo>
                      <a:pt x="405" y="462"/>
                    </a:lnTo>
                    <a:lnTo>
                      <a:pt x="495" y="462"/>
                    </a:lnTo>
                    <a:lnTo>
                      <a:pt x="495" y="492"/>
                    </a:lnTo>
                    <a:lnTo>
                      <a:pt x="523" y="522"/>
                    </a:lnTo>
                    <a:lnTo>
                      <a:pt x="553" y="522"/>
                    </a:lnTo>
                    <a:lnTo>
                      <a:pt x="553" y="492"/>
                    </a:lnTo>
                    <a:lnTo>
                      <a:pt x="584" y="462"/>
                    </a:lnTo>
                    <a:lnTo>
                      <a:pt x="642" y="462"/>
                    </a:lnTo>
                    <a:lnTo>
                      <a:pt x="673" y="492"/>
                    </a:lnTo>
                    <a:lnTo>
                      <a:pt x="702" y="492"/>
                    </a:lnTo>
                    <a:lnTo>
                      <a:pt x="673" y="522"/>
                    </a:lnTo>
                    <a:lnTo>
                      <a:pt x="642" y="492"/>
                    </a:lnTo>
                    <a:lnTo>
                      <a:pt x="614" y="522"/>
                    </a:lnTo>
                    <a:lnTo>
                      <a:pt x="614" y="551"/>
                    </a:lnTo>
                    <a:lnTo>
                      <a:pt x="673" y="610"/>
                    </a:lnTo>
                  </a:path>
                </a:pathLst>
              </a:custGeom>
              <a:noFill/>
              <a:ln w="1588">
                <a:solidFill>
                  <a:srgbClr val="000000"/>
                </a:solidFill>
                <a:prstDash val="solid"/>
                <a:round/>
                <a:headEnd/>
                <a:tailEnd/>
              </a:ln>
            </p:spPr>
            <p:txBody>
              <a:bodyPr/>
              <a:lstStyle/>
              <a:p>
                <a:endParaRPr lang="en-GB"/>
              </a:p>
            </p:txBody>
          </p:sp>
          <p:sp>
            <p:nvSpPr>
              <p:cNvPr id="15597" name="Freeform 237"/>
              <p:cNvSpPr>
                <a:spLocks/>
              </p:cNvSpPr>
              <p:nvPr/>
            </p:nvSpPr>
            <p:spPr bwMode="auto">
              <a:xfrm>
                <a:off x="4065" y="3008"/>
                <a:ext cx="407" cy="52"/>
              </a:xfrm>
              <a:custGeom>
                <a:avLst/>
                <a:gdLst/>
                <a:ahLst/>
                <a:cxnLst>
                  <a:cxn ang="0">
                    <a:pos x="0" y="0"/>
                  </a:cxn>
                  <a:cxn ang="0">
                    <a:pos x="59" y="30"/>
                  </a:cxn>
                  <a:cxn ang="0">
                    <a:pos x="87" y="30"/>
                  </a:cxn>
                  <a:cxn ang="0">
                    <a:pos x="87" y="89"/>
                  </a:cxn>
                  <a:cxn ang="0">
                    <a:pos x="59" y="89"/>
                  </a:cxn>
                  <a:cxn ang="0">
                    <a:pos x="59" y="119"/>
                  </a:cxn>
                  <a:cxn ang="0">
                    <a:pos x="87" y="150"/>
                  </a:cxn>
                  <a:cxn ang="0">
                    <a:pos x="148" y="150"/>
                  </a:cxn>
                  <a:cxn ang="0">
                    <a:pos x="148" y="119"/>
                  </a:cxn>
                  <a:cxn ang="0">
                    <a:pos x="236" y="119"/>
                  </a:cxn>
                  <a:cxn ang="0">
                    <a:pos x="236" y="150"/>
                  </a:cxn>
                  <a:cxn ang="0">
                    <a:pos x="355" y="150"/>
                  </a:cxn>
                  <a:cxn ang="0">
                    <a:pos x="385" y="177"/>
                  </a:cxn>
                  <a:cxn ang="0">
                    <a:pos x="503" y="177"/>
                  </a:cxn>
                  <a:cxn ang="0">
                    <a:pos x="503" y="150"/>
                  </a:cxn>
                  <a:cxn ang="0">
                    <a:pos x="532" y="150"/>
                  </a:cxn>
                  <a:cxn ang="0">
                    <a:pos x="562" y="177"/>
                  </a:cxn>
                  <a:cxn ang="0">
                    <a:pos x="740" y="177"/>
                  </a:cxn>
                  <a:cxn ang="0">
                    <a:pos x="740" y="207"/>
                  </a:cxn>
                  <a:cxn ang="0">
                    <a:pos x="799" y="207"/>
                  </a:cxn>
                  <a:cxn ang="0">
                    <a:pos x="829" y="177"/>
                  </a:cxn>
                  <a:cxn ang="0">
                    <a:pos x="859" y="177"/>
                  </a:cxn>
                  <a:cxn ang="0">
                    <a:pos x="859" y="150"/>
                  </a:cxn>
                  <a:cxn ang="0">
                    <a:pos x="887" y="150"/>
                  </a:cxn>
                  <a:cxn ang="0">
                    <a:pos x="917" y="119"/>
                  </a:cxn>
                  <a:cxn ang="0">
                    <a:pos x="917" y="89"/>
                  </a:cxn>
                  <a:cxn ang="0">
                    <a:pos x="978" y="89"/>
                  </a:cxn>
                  <a:cxn ang="0">
                    <a:pos x="978" y="59"/>
                  </a:cxn>
                  <a:cxn ang="0">
                    <a:pos x="1124" y="59"/>
                  </a:cxn>
                  <a:cxn ang="0">
                    <a:pos x="1155" y="30"/>
                  </a:cxn>
                  <a:cxn ang="0">
                    <a:pos x="1273" y="30"/>
                  </a:cxn>
                  <a:cxn ang="0">
                    <a:pos x="1303" y="59"/>
                  </a:cxn>
                  <a:cxn ang="0">
                    <a:pos x="1362" y="59"/>
                  </a:cxn>
                  <a:cxn ang="0">
                    <a:pos x="1362" y="89"/>
                  </a:cxn>
                  <a:cxn ang="0">
                    <a:pos x="1422" y="89"/>
                  </a:cxn>
                  <a:cxn ang="0">
                    <a:pos x="1480" y="150"/>
                  </a:cxn>
                  <a:cxn ang="0">
                    <a:pos x="1629" y="150"/>
                  </a:cxn>
                </a:cxnLst>
                <a:rect l="0" t="0" r="r" b="b"/>
                <a:pathLst>
                  <a:path w="1629" h="207">
                    <a:moveTo>
                      <a:pt x="0" y="0"/>
                    </a:moveTo>
                    <a:lnTo>
                      <a:pt x="59" y="30"/>
                    </a:lnTo>
                    <a:lnTo>
                      <a:pt x="87" y="30"/>
                    </a:lnTo>
                    <a:lnTo>
                      <a:pt x="87" y="89"/>
                    </a:lnTo>
                    <a:lnTo>
                      <a:pt x="59" y="89"/>
                    </a:lnTo>
                    <a:lnTo>
                      <a:pt x="59" y="119"/>
                    </a:lnTo>
                    <a:lnTo>
                      <a:pt x="87" y="150"/>
                    </a:lnTo>
                    <a:lnTo>
                      <a:pt x="148" y="150"/>
                    </a:lnTo>
                    <a:lnTo>
                      <a:pt x="148" y="119"/>
                    </a:lnTo>
                    <a:lnTo>
                      <a:pt x="236" y="119"/>
                    </a:lnTo>
                    <a:lnTo>
                      <a:pt x="236" y="150"/>
                    </a:lnTo>
                    <a:lnTo>
                      <a:pt x="355" y="150"/>
                    </a:lnTo>
                    <a:lnTo>
                      <a:pt x="385" y="177"/>
                    </a:lnTo>
                    <a:lnTo>
                      <a:pt x="503" y="177"/>
                    </a:lnTo>
                    <a:lnTo>
                      <a:pt x="503" y="150"/>
                    </a:lnTo>
                    <a:lnTo>
                      <a:pt x="532" y="150"/>
                    </a:lnTo>
                    <a:lnTo>
                      <a:pt x="562" y="177"/>
                    </a:lnTo>
                    <a:lnTo>
                      <a:pt x="740" y="177"/>
                    </a:lnTo>
                    <a:lnTo>
                      <a:pt x="740" y="207"/>
                    </a:lnTo>
                    <a:lnTo>
                      <a:pt x="799" y="207"/>
                    </a:lnTo>
                    <a:lnTo>
                      <a:pt x="829" y="177"/>
                    </a:lnTo>
                    <a:lnTo>
                      <a:pt x="859" y="177"/>
                    </a:lnTo>
                    <a:lnTo>
                      <a:pt x="859" y="150"/>
                    </a:lnTo>
                    <a:lnTo>
                      <a:pt x="887" y="150"/>
                    </a:lnTo>
                    <a:lnTo>
                      <a:pt x="917" y="119"/>
                    </a:lnTo>
                    <a:lnTo>
                      <a:pt x="917" y="89"/>
                    </a:lnTo>
                    <a:lnTo>
                      <a:pt x="978" y="89"/>
                    </a:lnTo>
                    <a:lnTo>
                      <a:pt x="978" y="59"/>
                    </a:lnTo>
                    <a:lnTo>
                      <a:pt x="1124" y="59"/>
                    </a:lnTo>
                    <a:lnTo>
                      <a:pt x="1155" y="30"/>
                    </a:lnTo>
                    <a:lnTo>
                      <a:pt x="1273" y="30"/>
                    </a:lnTo>
                    <a:lnTo>
                      <a:pt x="1303" y="59"/>
                    </a:lnTo>
                    <a:lnTo>
                      <a:pt x="1362" y="59"/>
                    </a:lnTo>
                    <a:lnTo>
                      <a:pt x="1362" y="89"/>
                    </a:lnTo>
                    <a:lnTo>
                      <a:pt x="1422" y="89"/>
                    </a:lnTo>
                    <a:lnTo>
                      <a:pt x="1480" y="150"/>
                    </a:lnTo>
                    <a:lnTo>
                      <a:pt x="1629" y="150"/>
                    </a:lnTo>
                  </a:path>
                </a:pathLst>
              </a:custGeom>
              <a:noFill/>
              <a:ln w="1588">
                <a:solidFill>
                  <a:srgbClr val="000000"/>
                </a:solidFill>
                <a:prstDash val="solid"/>
                <a:round/>
                <a:headEnd/>
                <a:tailEnd/>
              </a:ln>
            </p:spPr>
            <p:txBody>
              <a:bodyPr/>
              <a:lstStyle/>
              <a:p>
                <a:endParaRPr lang="en-GB"/>
              </a:p>
            </p:txBody>
          </p:sp>
          <p:sp>
            <p:nvSpPr>
              <p:cNvPr id="15598" name="Freeform 238"/>
              <p:cNvSpPr>
                <a:spLocks/>
              </p:cNvSpPr>
              <p:nvPr/>
            </p:nvSpPr>
            <p:spPr bwMode="auto">
              <a:xfrm>
                <a:off x="4094" y="3215"/>
                <a:ext cx="238" cy="44"/>
              </a:xfrm>
              <a:custGeom>
                <a:avLst/>
                <a:gdLst/>
                <a:ahLst/>
                <a:cxnLst>
                  <a:cxn ang="0">
                    <a:pos x="0" y="150"/>
                  </a:cxn>
                  <a:cxn ang="0">
                    <a:pos x="60" y="150"/>
                  </a:cxn>
                  <a:cxn ang="0">
                    <a:pos x="89" y="119"/>
                  </a:cxn>
                  <a:cxn ang="0">
                    <a:pos x="118" y="150"/>
                  </a:cxn>
                  <a:cxn ang="0">
                    <a:pos x="118" y="119"/>
                  </a:cxn>
                  <a:cxn ang="0">
                    <a:pos x="297" y="119"/>
                  </a:cxn>
                  <a:cxn ang="0">
                    <a:pos x="325" y="89"/>
                  </a:cxn>
                  <a:cxn ang="0">
                    <a:pos x="414" y="89"/>
                  </a:cxn>
                  <a:cxn ang="0">
                    <a:pos x="444" y="59"/>
                  </a:cxn>
                  <a:cxn ang="0">
                    <a:pos x="532" y="150"/>
                  </a:cxn>
                  <a:cxn ang="0">
                    <a:pos x="562" y="119"/>
                  </a:cxn>
                  <a:cxn ang="0">
                    <a:pos x="592" y="119"/>
                  </a:cxn>
                  <a:cxn ang="0">
                    <a:pos x="622" y="150"/>
                  </a:cxn>
                  <a:cxn ang="0">
                    <a:pos x="651" y="150"/>
                  </a:cxn>
                  <a:cxn ang="0">
                    <a:pos x="651" y="177"/>
                  </a:cxn>
                  <a:cxn ang="0">
                    <a:pos x="711" y="177"/>
                  </a:cxn>
                  <a:cxn ang="0">
                    <a:pos x="711" y="150"/>
                  </a:cxn>
                  <a:cxn ang="0">
                    <a:pos x="888" y="150"/>
                  </a:cxn>
                  <a:cxn ang="0">
                    <a:pos x="917" y="119"/>
                  </a:cxn>
                  <a:cxn ang="0">
                    <a:pos x="888" y="89"/>
                  </a:cxn>
                  <a:cxn ang="0">
                    <a:pos x="888" y="59"/>
                  </a:cxn>
                  <a:cxn ang="0">
                    <a:pos x="860" y="30"/>
                  </a:cxn>
                  <a:cxn ang="0">
                    <a:pos x="888" y="0"/>
                  </a:cxn>
                  <a:cxn ang="0">
                    <a:pos x="917" y="0"/>
                  </a:cxn>
                  <a:cxn ang="0">
                    <a:pos x="917" y="30"/>
                  </a:cxn>
                  <a:cxn ang="0">
                    <a:pos x="948" y="30"/>
                  </a:cxn>
                </a:cxnLst>
                <a:rect l="0" t="0" r="r" b="b"/>
                <a:pathLst>
                  <a:path w="948" h="177">
                    <a:moveTo>
                      <a:pt x="0" y="150"/>
                    </a:moveTo>
                    <a:lnTo>
                      <a:pt x="60" y="150"/>
                    </a:lnTo>
                    <a:lnTo>
                      <a:pt x="89" y="119"/>
                    </a:lnTo>
                    <a:lnTo>
                      <a:pt x="118" y="150"/>
                    </a:lnTo>
                    <a:lnTo>
                      <a:pt x="118" y="119"/>
                    </a:lnTo>
                    <a:lnTo>
                      <a:pt x="297" y="119"/>
                    </a:lnTo>
                    <a:lnTo>
                      <a:pt x="325" y="89"/>
                    </a:lnTo>
                    <a:lnTo>
                      <a:pt x="414" y="89"/>
                    </a:lnTo>
                    <a:lnTo>
                      <a:pt x="444" y="59"/>
                    </a:lnTo>
                    <a:lnTo>
                      <a:pt x="532" y="150"/>
                    </a:lnTo>
                    <a:lnTo>
                      <a:pt x="562" y="119"/>
                    </a:lnTo>
                    <a:lnTo>
                      <a:pt x="592" y="119"/>
                    </a:lnTo>
                    <a:lnTo>
                      <a:pt x="622" y="150"/>
                    </a:lnTo>
                    <a:lnTo>
                      <a:pt x="651" y="150"/>
                    </a:lnTo>
                    <a:lnTo>
                      <a:pt x="651" y="177"/>
                    </a:lnTo>
                    <a:lnTo>
                      <a:pt x="711" y="177"/>
                    </a:lnTo>
                    <a:lnTo>
                      <a:pt x="711" y="150"/>
                    </a:lnTo>
                    <a:lnTo>
                      <a:pt x="888" y="150"/>
                    </a:lnTo>
                    <a:lnTo>
                      <a:pt x="917" y="119"/>
                    </a:lnTo>
                    <a:lnTo>
                      <a:pt x="888" y="89"/>
                    </a:lnTo>
                    <a:lnTo>
                      <a:pt x="888" y="59"/>
                    </a:lnTo>
                    <a:lnTo>
                      <a:pt x="860" y="30"/>
                    </a:lnTo>
                    <a:lnTo>
                      <a:pt x="888" y="0"/>
                    </a:lnTo>
                    <a:lnTo>
                      <a:pt x="917" y="0"/>
                    </a:lnTo>
                    <a:lnTo>
                      <a:pt x="917" y="30"/>
                    </a:lnTo>
                    <a:lnTo>
                      <a:pt x="948" y="30"/>
                    </a:lnTo>
                  </a:path>
                </a:pathLst>
              </a:custGeom>
              <a:noFill/>
              <a:ln w="1588">
                <a:solidFill>
                  <a:srgbClr val="000000"/>
                </a:solidFill>
                <a:prstDash val="solid"/>
                <a:round/>
                <a:headEnd/>
                <a:tailEnd/>
              </a:ln>
            </p:spPr>
            <p:txBody>
              <a:bodyPr/>
              <a:lstStyle/>
              <a:p>
                <a:endParaRPr lang="en-GB"/>
              </a:p>
            </p:txBody>
          </p:sp>
          <p:sp>
            <p:nvSpPr>
              <p:cNvPr id="15599" name="Freeform 239"/>
              <p:cNvSpPr>
                <a:spLocks/>
              </p:cNvSpPr>
              <p:nvPr/>
            </p:nvSpPr>
            <p:spPr bwMode="auto">
              <a:xfrm>
                <a:off x="4332" y="3186"/>
                <a:ext cx="111" cy="37"/>
              </a:xfrm>
              <a:custGeom>
                <a:avLst/>
                <a:gdLst/>
                <a:ahLst/>
                <a:cxnLst>
                  <a:cxn ang="0">
                    <a:pos x="444" y="59"/>
                  </a:cxn>
                  <a:cxn ang="0">
                    <a:pos x="296" y="59"/>
                  </a:cxn>
                  <a:cxn ang="0">
                    <a:pos x="237" y="0"/>
                  </a:cxn>
                  <a:cxn ang="0">
                    <a:pos x="207" y="30"/>
                  </a:cxn>
                  <a:cxn ang="0">
                    <a:pos x="176" y="0"/>
                  </a:cxn>
                  <a:cxn ang="0">
                    <a:pos x="176" y="30"/>
                  </a:cxn>
                  <a:cxn ang="0">
                    <a:pos x="149" y="30"/>
                  </a:cxn>
                  <a:cxn ang="0">
                    <a:pos x="119" y="59"/>
                  </a:cxn>
                  <a:cxn ang="0">
                    <a:pos x="58" y="59"/>
                  </a:cxn>
                  <a:cxn ang="0">
                    <a:pos x="58" y="89"/>
                  </a:cxn>
                  <a:cxn ang="0">
                    <a:pos x="30" y="89"/>
                  </a:cxn>
                  <a:cxn ang="0">
                    <a:pos x="0" y="118"/>
                  </a:cxn>
                  <a:cxn ang="0">
                    <a:pos x="0" y="148"/>
                  </a:cxn>
                </a:cxnLst>
                <a:rect l="0" t="0" r="r" b="b"/>
                <a:pathLst>
                  <a:path w="444" h="148">
                    <a:moveTo>
                      <a:pt x="444" y="59"/>
                    </a:moveTo>
                    <a:lnTo>
                      <a:pt x="296" y="59"/>
                    </a:lnTo>
                    <a:lnTo>
                      <a:pt x="237" y="0"/>
                    </a:lnTo>
                    <a:lnTo>
                      <a:pt x="207" y="30"/>
                    </a:lnTo>
                    <a:lnTo>
                      <a:pt x="176" y="0"/>
                    </a:lnTo>
                    <a:lnTo>
                      <a:pt x="176" y="30"/>
                    </a:lnTo>
                    <a:lnTo>
                      <a:pt x="149" y="30"/>
                    </a:lnTo>
                    <a:lnTo>
                      <a:pt x="119" y="59"/>
                    </a:lnTo>
                    <a:lnTo>
                      <a:pt x="58" y="59"/>
                    </a:lnTo>
                    <a:lnTo>
                      <a:pt x="58" y="89"/>
                    </a:lnTo>
                    <a:lnTo>
                      <a:pt x="30" y="89"/>
                    </a:lnTo>
                    <a:lnTo>
                      <a:pt x="0" y="118"/>
                    </a:lnTo>
                    <a:lnTo>
                      <a:pt x="0" y="148"/>
                    </a:lnTo>
                  </a:path>
                </a:pathLst>
              </a:custGeom>
              <a:noFill/>
              <a:ln w="1588">
                <a:solidFill>
                  <a:srgbClr val="000000"/>
                </a:solidFill>
                <a:prstDash val="solid"/>
                <a:round/>
                <a:headEnd/>
                <a:tailEnd/>
              </a:ln>
            </p:spPr>
            <p:txBody>
              <a:bodyPr/>
              <a:lstStyle/>
              <a:p>
                <a:endParaRPr lang="en-GB"/>
              </a:p>
            </p:txBody>
          </p:sp>
          <p:sp>
            <p:nvSpPr>
              <p:cNvPr id="15600" name="Freeform 240"/>
              <p:cNvSpPr>
                <a:spLocks/>
              </p:cNvSpPr>
              <p:nvPr/>
            </p:nvSpPr>
            <p:spPr bwMode="auto">
              <a:xfrm>
                <a:off x="4050" y="3008"/>
                <a:ext cx="44" cy="163"/>
              </a:xfrm>
              <a:custGeom>
                <a:avLst/>
                <a:gdLst/>
                <a:ahLst/>
                <a:cxnLst>
                  <a:cxn ang="0">
                    <a:pos x="59" y="0"/>
                  </a:cxn>
                  <a:cxn ang="0">
                    <a:pos x="59" y="30"/>
                  </a:cxn>
                  <a:cxn ang="0">
                    <a:pos x="0" y="89"/>
                  </a:cxn>
                  <a:cxn ang="0">
                    <a:pos x="0" y="177"/>
                  </a:cxn>
                  <a:cxn ang="0">
                    <a:pos x="28" y="207"/>
                  </a:cxn>
                  <a:cxn ang="0">
                    <a:pos x="28" y="238"/>
                  </a:cxn>
                  <a:cxn ang="0">
                    <a:pos x="59" y="268"/>
                  </a:cxn>
                  <a:cxn ang="0">
                    <a:pos x="88" y="268"/>
                  </a:cxn>
                  <a:cxn ang="0">
                    <a:pos x="118" y="296"/>
                  </a:cxn>
                  <a:cxn ang="0">
                    <a:pos x="118" y="325"/>
                  </a:cxn>
                  <a:cxn ang="0">
                    <a:pos x="146" y="356"/>
                  </a:cxn>
                  <a:cxn ang="0">
                    <a:pos x="177" y="356"/>
                  </a:cxn>
                  <a:cxn ang="0">
                    <a:pos x="146" y="386"/>
                  </a:cxn>
                  <a:cxn ang="0">
                    <a:pos x="146" y="414"/>
                  </a:cxn>
                  <a:cxn ang="0">
                    <a:pos x="118" y="414"/>
                  </a:cxn>
                  <a:cxn ang="0">
                    <a:pos x="118" y="445"/>
                  </a:cxn>
                  <a:cxn ang="0">
                    <a:pos x="59" y="445"/>
                  </a:cxn>
                  <a:cxn ang="0">
                    <a:pos x="59" y="475"/>
                  </a:cxn>
                  <a:cxn ang="0">
                    <a:pos x="28" y="475"/>
                  </a:cxn>
                  <a:cxn ang="0">
                    <a:pos x="28" y="563"/>
                  </a:cxn>
                  <a:cxn ang="0">
                    <a:pos x="59" y="593"/>
                  </a:cxn>
                  <a:cxn ang="0">
                    <a:pos x="59" y="623"/>
                  </a:cxn>
                  <a:cxn ang="0">
                    <a:pos x="28" y="623"/>
                  </a:cxn>
                  <a:cxn ang="0">
                    <a:pos x="0" y="651"/>
                  </a:cxn>
                </a:cxnLst>
                <a:rect l="0" t="0" r="r" b="b"/>
                <a:pathLst>
                  <a:path w="177" h="651">
                    <a:moveTo>
                      <a:pt x="59" y="0"/>
                    </a:moveTo>
                    <a:lnTo>
                      <a:pt x="59" y="30"/>
                    </a:lnTo>
                    <a:lnTo>
                      <a:pt x="0" y="89"/>
                    </a:lnTo>
                    <a:lnTo>
                      <a:pt x="0" y="177"/>
                    </a:lnTo>
                    <a:lnTo>
                      <a:pt x="28" y="207"/>
                    </a:lnTo>
                    <a:lnTo>
                      <a:pt x="28" y="238"/>
                    </a:lnTo>
                    <a:lnTo>
                      <a:pt x="59" y="268"/>
                    </a:lnTo>
                    <a:lnTo>
                      <a:pt x="88" y="268"/>
                    </a:lnTo>
                    <a:lnTo>
                      <a:pt x="118" y="296"/>
                    </a:lnTo>
                    <a:lnTo>
                      <a:pt x="118" y="325"/>
                    </a:lnTo>
                    <a:lnTo>
                      <a:pt x="146" y="356"/>
                    </a:lnTo>
                    <a:lnTo>
                      <a:pt x="177" y="356"/>
                    </a:lnTo>
                    <a:lnTo>
                      <a:pt x="146" y="386"/>
                    </a:lnTo>
                    <a:lnTo>
                      <a:pt x="146" y="414"/>
                    </a:lnTo>
                    <a:lnTo>
                      <a:pt x="118" y="414"/>
                    </a:lnTo>
                    <a:lnTo>
                      <a:pt x="118" y="445"/>
                    </a:lnTo>
                    <a:lnTo>
                      <a:pt x="59" y="445"/>
                    </a:lnTo>
                    <a:lnTo>
                      <a:pt x="59" y="475"/>
                    </a:lnTo>
                    <a:lnTo>
                      <a:pt x="28" y="475"/>
                    </a:lnTo>
                    <a:lnTo>
                      <a:pt x="28" y="563"/>
                    </a:lnTo>
                    <a:lnTo>
                      <a:pt x="59" y="593"/>
                    </a:lnTo>
                    <a:lnTo>
                      <a:pt x="59" y="623"/>
                    </a:lnTo>
                    <a:lnTo>
                      <a:pt x="28" y="623"/>
                    </a:lnTo>
                    <a:lnTo>
                      <a:pt x="0" y="651"/>
                    </a:lnTo>
                  </a:path>
                </a:pathLst>
              </a:custGeom>
              <a:noFill/>
              <a:ln w="1588">
                <a:solidFill>
                  <a:srgbClr val="000000"/>
                </a:solidFill>
                <a:prstDash val="solid"/>
                <a:round/>
                <a:headEnd/>
                <a:tailEnd/>
              </a:ln>
            </p:spPr>
            <p:txBody>
              <a:bodyPr/>
              <a:lstStyle/>
              <a:p>
                <a:endParaRPr lang="en-GB"/>
              </a:p>
            </p:txBody>
          </p:sp>
          <p:sp>
            <p:nvSpPr>
              <p:cNvPr id="15601" name="Freeform 241"/>
              <p:cNvSpPr>
                <a:spLocks/>
              </p:cNvSpPr>
              <p:nvPr/>
            </p:nvSpPr>
            <p:spPr bwMode="auto">
              <a:xfrm>
                <a:off x="3932" y="3163"/>
                <a:ext cx="118" cy="52"/>
              </a:xfrm>
              <a:custGeom>
                <a:avLst/>
                <a:gdLst/>
                <a:ahLst/>
                <a:cxnLst>
                  <a:cxn ang="0">
                    <a:pos x="475" y="28"/>
                  </a:cxn>
                  <a:cxn ang="0">
                    <a:pos x="475" y="0"/>
                  </a:cxn>
                  <a:cxn ang="0">
                    <a:pos x="445" y="28"/>
                  </a:cxn>
                  <a:cxn ang="0">
                    <a:pos x="384" y="28"/>
                  </a:cxn>
                  <a:cxn ang="0">
                    <a:pos x="356" y="0"/>
                  </a:cxn>
                  <a:cxn ang="0">
                    <a:pos x="356" y="28"/>
                  </a:cxn>
                  <a:cxn ang="0">
                    <a:pos x="326" y="28"/>
                  </a:cxn>
                  <a:cxn ang="0">
                    <a:pos x="296" y="58"/>
                  </a:cxn>
                  <a:cxn ang="0">
                    <a:pos x="266" y="28"/>
                  </a:cxn>
                  <a:cxn ang="0">
                    <a:pos x="238" y="58"/>
                  </a:cxn>
                  <a:cxn ang="0">
                    <a:pos x="207" y="58"/>
                  </a:cxn>
                  <a:cxn ang="0">
                    <a:pos x="207" y="88"/>
                  </a:cxn>
                  <a:cxn ang="0">
                    <a:pos x="177" y="88"/>
                  </a:cxn>
                  <a:cxn ang="0">
                    <a:pos x="177" y="58"/>
                  </a:cxn>
                  <a:cxn ang="0">
                    <a:pos x="147" y="58"/>
                  </a:cxn>
                  <a:cxn ang="0">
                    <a:pos x="119" y="88"/>
                  </a:cxn>
                  <a:cxn ang="0">
                    <a:pos x="59" y="88"/>
                  </a:cxn>
                  <a:cxn ang="0">
                    <a:pos x="59" y="147"/>
                  </a:cxn>
                  <a:cxn ang="0">
                    <a:pos x="0" y="206"/>
                  </a:cxn>
                </a:cxnLst>
                <a:rect l="0" t="0" r="r" b="b"/>
                <a:pathLst>
                  <a:path w="475" h="206">
                    <a:moveTo>
                      <a:pt x="475" y="28"/>
                    </a:moveTo>
                    <a:lnTo>
                      <a:pt x="475" y="0"/>
                    </a:lnTo>
                    <a:lnTo>
                      <a:pt x="445" y="28"/>
                    </a:lnTo>
                    <a:lnTo>
                      <a:pt x="384" y="28"/>
                    </a:lnTo>
                    <a:lnTo>
                      <a:pt x="356" y="0"/>
                    </a:lnTo>
                    <a:lnTo>
                      <a:pt x="356" y="28"/>
                    </a:lnTo>
                    <a:lnTo>
                      <a:pt x="326" y="28"/>
                    </a:lnTo>
                    <a:lnTo>
                      <a:pt x="296" y="58"/>
                    </a:lnTo>
                    <a:lnTo>
                      <a:pt x="266" y="28"/>
                    </a:lnTo>
                    <a:lnTo>
                      <a:pt x="238" y="58"/>
                    </a:lnTo>
                    <a:lnTo>
                      <a:pt x="207" y="58"/>
                    </a:lnTo>
                    <a:lnTo>
                      <a:pt x="207" y="88"/>
                    </a:lnTo>
                    <a:lnTo>
                      <a:pt x="177" y="88"/>
                    </a:lnTo>
                    <a:lnTo>
                      <a:pt x="177" y="58"/>
                    </a:lnTo>
                    <a:lnTo>
                      <a:pt x="147" y="58"/>
                    </a:lnTo>
                    <a:lnTo>
                      <a:pt x="119" y="88"/>
                    </a:lnTo>
                    <a:lnTo>
                      <a:pt x="59" y="88"/>
                    </a:lnTo>
                    <a:lnTo>
                      <a:pt x="59" y="147"/>
                    </a:lnTo>
                    <a:lnTo>
                      <a:pt x="0" y="206"/>
                    </a:lnTo>
                  </a:path>
                </a:pathLst>
              </a:custGeom>
              <a:noFill/>
              <a:ln w="1588">
                <a:solidFill>
                  <a:srgbClr val="000000"/>
                </a:solidFill>
                <a:prstDash val="solid"/>
                <a:round/>
                <a:headEnd/>
                <a:tailEnd/>
              </a:ln>
            </p:spPr>
            <p:txBody>
              <a:bodyPr/>
              <a:lstStyle/>
              <a:p>
                <a:endParaRPr lang="en-GB"/>
              </a:p>
            </p:txBody>
          </p:sp>
          <p:sp>
            <p:nvSpPr>
              <p:cNvPr id="15602" name="Freeform 242"/>
              <p:cNvSpPr>
                <a:spLocks/>
              </p:cNvSpPr>
              <p:nvPr/>
            </p:nvSpPr>
            <p:spPr bwMode="auto">
              <a:xfrm>
                <a:off x="4050" y="3171"/>
                <a:ext cx="52" cy="81"/>
              </a:xfrm>
              <a:custGeom>
                <a:avLst/>
                <a:gdLst/>
                <a:ahLst/>
                <a:cxnLst>
                  <a:cxn ang="0">
                    <a:pos x="177" y="328"/>
                  </a:cxn>
                  <a:cxn ang="0">
                    <a:pos x="207" y="297"/>
                  </a:cxn>
                  <a:cxn ang="0">
                    <a:pos x="207" y="267"/>
                  </a:cxn>
                  <a:cxn ang="0">
                    <a:pos x="177" y="237"/>
                  </a:cxn>
                  <a:cxn ang="0">
                    <a:pos x="207" y="208"/>
                  </a:cxn>
                  <a:cxn ang="0">
                    <a:pos x="177" y="149"/>
                  </a:cxn>
                  <a:cxn ang="0">
                    <a:pos x="146" y="119"/>
                  </a:cxn>
                  <a:cxn ang="0">
                    <a:pos x="146" y="90"/>
                  </a:cxn>
                  <a:cxn ang="0">
                    <a:pos x="118" y="90"/>
                  </a:cxn>
                  <a:cxn ang="0">
                    <a:pos x="88" y="60"/>
                  </a:cxn>
                  <a:cxn ang="0">
                    <a:pos x="59" y="60"/>
                  </a:cxn>
                  <a:cxn ang="0">
                    <a:pos x="59" y="30"/>
                  </a:cxn>
                  <a:cxn ang="0">
                    <a:pos x="28" y="30"/>
                  </a:cxn>
                  <a:cxn ang="0">
                    <a:pos x="0" y="0"/>
                  </a:cxn>
                </a:cxnLst>
                <a:rect l="0" t="0" r="r" b="b"/>
                <a:pathLst>
                  <a:path w="207" h="328">
                    <a:moveTo>
                      <a:pt x="177" y="328"/>
                    </a:moveTo>
                    <a:lnTo>
                      <a:pt x="207" y="297"/>
                    </a:lnTo>
                    <a:lnTo>
                      <a:pt x="207" y="267"/>
                    </a:lnTo>
                    <a:lnTo>
                      <a:pt x="177" y="237"/>
                    </a:lnTo>
                    <a:lnTo>
                      <a:pt x="207" y="208"/>
                    </a:lnTo>
                    <a:lnTo>
                      <a:pt x="177" y="149"/>
                    </a:lnTo>
                    <a:lnTo>
                      <a:pt x="146" y="119"/>
                    </a:lnTo>
                    <a:lnTo>
                      <a:pt x="146" y="90"/>
                    </a:lnTo>
                    <a:lnTo>
                      <a:pt x="118" y="90"/>
                    </a:lnTo>
                    <a:lnTo>
                      <a:pt x="88" y="60"/>
                    </a:lnTo>
                    <a:lnTo>
                      <a:pt x="59" y="60"/>
                    </a:lnTo>
                    <a:lnTo>
                      <a:pt x="59" y="30"/>
                    </a:lnTo>
                    <a:lnTo>
                      <a:pt x="28" y="30"/>
                    </a:lnTo>
                    <a:lnTo>
                      <a:pt x="0" y="0"/>
                    </a:lnTo>
                  </a:path>
                </a:pathLst>
              </a:custGeom>
              <a:noFill/>
              <a:ln w="1588">
                <a:solidFill>
                  <a:srgbClr val="000000"/>
                </a:solidFill>
                <a:prstDash val="solid"/>
                <a:round/>
                <a:headEnd/>
                <a:tailEnd/>
              </a:ln>
            </p:spPr>
            <p:txBody>
              <a:bodyPr/>
              <a:lstStyle/>
              <a:p>
                <a:endParaRPr lang="en-GB"/>
              </a:p>
            </p:txBody>
          </p:sp>
          <p:sp>
            <p:nvSpPr>
              <p:cNvPr id="15603" name="Freeform 243"/>
              <p:cNvSpPr>
                <a:spLocks/>
              </p:cNvSpPr>
              <p:nvPr/>
            </p:nvSpPr>
            <p:spPr bwMode="auto">
              <a:xfrm>
                <a:off x="4080" y="3282"/>
                <a:ext cx="236" cy="162"/>
              </a:xfrm>
              <a:custGeom>
                <a:avLst/>
                <a:gdLst/>
                <a:ahLst/>
                <a:cxnLst>
                  <a:cxn ang="0">
                    <a:pos x="947" y="88"/>
                  </a:cxn>
                  <a:cxn ang="0">
                    <a:pos x="947" y="57"/>
                  </a:cxn>
                  <a:cxn ang="0">
                    <a:pos x="858" y="57"/>
                  </a:cxn>
                  <a:cxn ang="0">
                    <a:pos x="828" y="28"/>
                  </a:cxn>
                  <a:cxn ang="0">
                    <a:pos x="770" y="28"/>
                  </a:cxn>
                  <a:cxn ang="0">
                    <a:pos x="740" y="0"/>
                  </a:cxn>
                  <a:cxn ang="0">
                    <a:pos x="710" y="28"/>
                  </a:cxn>
                  <a:cxn ang="0">
                    <a:pos x="681" y="0"/>
                  </a:cxn>
                  <a:cxn ang="0">
                    <a:pos x="651" y="0"/>
                  </a:cxn>
                  <a:cxn ang="0">
                    <a:pos x="621" y="28"/>
                  </a:cxn>
                  <a:cxn ang="0">
                    <a:pos x="533" y="28"/>
                  </a:cxn>
                  <a:cxn ang="0">
                    <a:pos x="503" y="0"/>
                  </a:cxn>
                  <a:cxn ang="0">
                    <a:pos x="473" y="28"/>
                  </a:cxn>
                  <a:cxn ang="0">
                    <a:pos x="473" y="57"/>
                  </a:cxn>
                  <a:cxn ang="0">
                    <a:pos x="444" y="57"/>
                  </a:cxn>
                  <a:cxn ang="0">
                    <a:pos x="414" y="88"/>
                  </a:cxn>
                  <a:cxn ang="0">
                    <a:pos x="356" y="88"/>
                  </a:cxn>
                  <a:cxn ang="0">
                    <a:pos x="356" y="57"/>
                  </a:cxn>
                  <a:cxn ang="0">
                    <a:pos x="326" y="57"/>
                  </a:cxn>
                  <a:cxn ang="0">
                    <a:pos x="296" y="88"/>
                  </a:cxn>
                  <a:cxn ang="0">
                    <a:pos x="296" y="118"/>
                  </a:cxn>
                  <a:cxn ang="0">
                    <a:pos x="326" y="118"/>
                  </a:cxn>
                  <a:cxn ang="0">
                    <a:pos x="356" y="146"/>
                  </a:cxn>
                  <a:cxn ang="0">
                    <a:pos x="326" y="176"/>
                  </a:cxn>
                  <a:cxn ang="0">
                    <a:pos x="356" y="207"/>
                  </a:cxn>
                  <a:cxn ang="0">
                    <a:pos x="296" y="207"/>
                  </a:cxn>
                  <a:cxn ang="0">
                    <a:pos x="296" y="237"/>
                  </a:cxn>
                  <a:cxn ang="0">
                    <a:pos x="326" y="264"/>
                  </a:cxn>
                  <a:cxn ang="0">
                    <a:pos x="296" y="264"/>
                  </a:cxn>
                  <a:cxn ang="0">
                    <a:pos x="266" y="237"/>
                  </a:cxn>
                  <a:cxn ang="0">
                    <a:pos x="237" y="237"/>
                  </a:cxn>
                  <a:cxn ang="0">
                    <a:pos x="207" y="264"/>
                  </a:cxn>
                  <a:cxn ang="0">
                    <a:pos x="177" y="237"/>
                  </a:cxn>
                  <a:cxn ang="0">
                    <a:pos x="119" y="237"/>
                  </a:cxn>
                  <a:cxn ang="0">
                    <a:pos x="59" y="176"/>
                  </a:cxn>
                  <a:cxn ang="0">
                    <a:pos x="89" y="146"/>
                  </a:cxn>
                  <a:cxn ang="0">
                    <a:pos x="89" y="118"/>
                  </a:cxn>
                  <a:cxn ang="0">
                    <a:pos x="59" y="146"/>
                  </a:cxn>
                  <a:cxn ang="0">
                    <a:pos x="28" y="146"/>
                  </a:cxn>
                  <a:cxn ang="0">
                    <a:pos x="0" y="176"/>
                  </a:cxn>
                  <a:cxn ang="0">
                    <a:pos x="0" y="325"/>
                  </a:cxn>
                  <a:cxn ang="0">
                    <a:pos x="28" y="355"/>
                  </a:cxn>
                  <a:cxn ang="0">
                    <a:pos x="28" y="382"/>
                  </a:cxn>
                  <a:cxn ang="0">
                    <a:pos x="59" y="382"/>
                  </a:cxn>
                  <a:cxn ang="0">
                    <a:pos x="89" y="413"/>
                  </a:cxn>
                  <a:cxn ang="0">
                    <a:pos x="89" y="473"/>
                  </a:cxn>
                  <a:cxn ang="0">
                    <a:pos x="148" y="532"/>
                  </a:cxn>
                  <a:cxn ang="0">
                    <a:pos x="177" y="532"/>
                  </a:cxn>
                  <a:cxn ang="0">
                    <a:pos x="237" y="591"/>
                  </a:cxn>
                  <a:cxn ang="0">
                    <a:pos x="177" y="650"/>
                  </a:cxn>
                  <a:cxn ang="0">
                    <a:pos x="148" y="650"/>
                  </a:cxn>
                </a:cxnLst>
                <a:rect l="0" t="0" r="r" b="b"/>
                <a:pathLst>
                  <a:path w="947" h="650">
                    <a:moveTo>
                      <a:pt x="947" y="88"/>
                    </a:moveTo>
                    <a:lnTo>
                      <a:pt x="947" y="57"/>
                    </a:lnTo>
                    <a:lnTo>
                      <a:pt x="858" y="57"/>
                    </a:lnTo>
                    <a:lnTo>
                      <a:pt x="828" y="28"/>
                    </a:lnTo>
                    <a:lnTo>
                      <a:pt x="770" y="28"/>
                    </a:lnTo>
                    <a:lnTo>
                      <a:pt x="740" y="0"/>
                    </a:lnTo>
                    <a:lnTo>
                      <a:pt x="710" y="28"/>
                    </a:lnTo>
                    <a:lnTo>
                      <a:pt x="681" y="0"/>
                    </a:lnTo>
                    <a:lnTo>
                      <a:pt x="651" y="0"/>
                    </a:lnTo>
                    <a:lnTo>
                      <a:pt x="621" y="28"/>
                    </a:lnTo>
                    <a:lnTo>
                      <a:pt x="533" y="28"/>
                    </a:lnTo>
                    <a:lnTo>
                      <a:pt x="503" y="0"/>
                    </a:lnTo>
                    <a:lnTo>
                      <a:pt x="473" y="28"/>
                    </a:lnTo>
                    <a:lnTo>
                      <a:pt x="473" y="57"/>
                    </a:lnTo>
                    <a:lnTo>
                      <a:pt x="444" y="57"/>
                    </a:lnTo>
                    <a:lnTo>
                      <a:pt x="414" y="88"/>
                    </a:lnTo>
                    <a:lnTo>
                      <a:pt x="356" y="88"/>
                    </a:lnTo>
                    <a:lnTo>
                      <a:pt x="356" y="57"/>
                    </a:lnTo>
                    <a:lnTo>
                      <a:pt x="326" y="57"/>
                    </a:lnTo>
                    <a:lnTo>
                      <a:pt x="296" y="88"/>
                    </a:lnTo>
                    <a:lnTo>
                      <a:pt x="296" y="118"/>
                    </a:lnTo>
                    <a:lnTo>
                      <a:pt x="326" y="118"/>
                    </a:lnTo>
                    <a:lnTo>
                      <a:pt x="356" y="146"/>
                    </a:lnTo>
                    <a:lnTo>
                      <a:pt x="326" y="176"/>
                    </a:lnTo>
                    <a:lnTo>
                      <a:pt x="356" y="207"/>
                    </a:lnTo>
                    <a:lnTo>
                      <a:pt x="296" y="207"/>
                    </a:lnTo>
                    <a:lnTo>
                      <a:pt x="296" y="237"/>
                    </a:lnTo>
                    <a:lnTo>
                      <a:pt x="326" y="264"/>
                    </a:lnTo>
                    <a:lnTo>
                      <a:pt x="296" y="264"/>
                    </a:lnTo>
                    <a:lnTo>
                      <a:pt x="266" y="237"/>
                    </a:lnTo>
                    <a:lnTo>
                      <a:pt x="237" y="237"/>
                    </a:lnTo>
                    <a:lnTo>
                      <a:pt x="207" y="264"/>
                    </a:lnTo>
                    <a:lnTo>
                      <a:pt x="177" y="237"/>
                    </a:lnTo>
                    <a:lnTo>
                      <a:pt x="119" y="237"/>
                    </a:lnTo>
                    <a:lnTo>
                      <a:pt x="59" y="176"/>
                    </a:lnTo>
                    <a:lnTo>
                      <a:pt x="89" y="146"/>
                    </a:lnTo>
                    <a:lnTo>
                      <a:pt x="89" y="118"/>
                    </a:lnTo>
                    <a:lnTo>
                      <a:pt x="59" y="146"/>
                    </a:lnTo>
                    <a:lnTo>
                      <a:pt x="28" y="146"/>
                    </a:lnTo>
                    <a:lnTo>
                      <a:pt x="0" y="176"/>
                    </a:lnTo>
                    <a:lnTo>
                      <a:pt x="0" y="325"/>
                    </a:lnTo>
                    <a:lnTo>
                      <a:pt x="28" y="355"/>
                    </a:lnTo>
                    <a:lnTo>
                      <a:pt x="28" y="382"/>
                    </a:lnTo>
                    <a:lnTo>
                      <a:pt x="59" y="382"/>
                    </a:lnTo>
                    <a:lnTo>
                      <a:pt x="89" y="413"/>
                    </a:lnTo>
                    <a:lnTo>
                      <a:pt x="89" y="473"/>
                    </a:lnTo>
                    <a:lnTo>
                      <a:pt x="148" y="532"/>
                    </a:lnTo>
                    <a:lnTo>
                      <a:pt x="177" y="532"/>
                    </a:lnTo>
                    <a:lnTo>
                      <a:pt x="237" y="591"/>
                    </a:lnTo>
                    <a:lnTo>
                      <a:pt x="177" y="650"/>
                    </a:lnTo>
                    <a:lnTo>
                      <a:pt x="148" y="650"/>
                    </a:lnTo>
                  </a:path>
                </a:pathLst>
              </a:custGeom>
              <a:noFill/>
              <a:ln w="1588">
                <a:solidFill>
                  <a:srgbClr val="000000"/>
                </a:solidFill>
                <a:prstDash val="solid"/>
                <a:round/>
                <a:headEnd/>
                <a:tailEnd/>
              </a:ln>
            </p:spPr>
            <p:txBody>
              <a:bodyPr/>
              <a:lstStyle/>
              <a:p>
                <a:endParaRPr lang="en-GB"/>
              </a:p>
            </p:txBody>
          </p:sp>
          <p:sp>
            <p:nvSpPr>
              <p:cNvPr id="15604" name="Freeform 244"/>
              <p:cNvSpPr>
                <a:spLocks/>
              </p:cNvSpPr>
              <p:nvPr/>
            </p:nvSpPr>
            <p:spPr bwMode="auto">
              <a:xfrm>
                <a:off x="3961" y="3252"/>
                <a:ext cx="133" cy="37"/>
              </a:xfrm>
              <a:custGeom>
                <a:avLst/>
                <a:gdLst/>
                <a:ahLst/>
                <a:cxnLst>
                  <a:cxn ang="0">
                    <a:pos x="0" y="146"/>
                  </a:cxn>
                  <a:cxn ang="0">
                    <a:pos x="237" y="146"/>
                  </a:cxn>
                  <a:cxn ang="0">
                    <a:pos x="265" y="118"/>
                  </a:cxn>
                  <a:cxn ang="0">
                    <a:pos x="265" y="87"/>
                  </a:cxn>
                  <a:cxn ang="0">
                    <a:pos x="295" y="57"/>
                  </a:cxn>
                  <a:cxn ang="0">
                    <a:pos x="502" y="57"/>
                  </a:cxn>
                  <a:cxn ang="0">
                    <a:pos x="502" y="0"/>
                  </a:cxn>
                  <a:cxn ang="0">
                    <a:pos x="533" y="0"/>
                  </a:cxn>
                </a:cxnLst>
                <a:rect l="0" t="0" r="r" b="b"/>
                <a:pathLst>
                  <a:path w="533" h="146">
                    <a:moveTo>
                      <a:pt x="0" y="146"/>
                    </a:moveTo>
                    <a:lnTo>
                      <a:pt x="237" y="146"/>
                    </a:lnTo>
                    <a:lnTo>
                      <a:pt x="265" y="118"/>
                    </a:lnTo>
                    <a:lnTo>
                      <a:pt x="265" y="87"/>
                    </a:lnTo>
                    <a:lnTo>
                      <a:pt x="295" y="57"/>
                    </a:lnTo>
                    <a:lnTo>
                      <a:pt x="502" y="57"/>
                    </a:lnTo>
                    <a:lnTo>
                      <a:pt x="502" y="0"/>
                    </a:lnTo>
                    <a:lnTo>
                      <a:pt x="533" y="0"/>
                    </a:lnTo>
                  </a:path>
                </a:pathLst>
              </a:custGeom>
              <a:noFill/>
              <a:ln w="1588">
                <a:solidFill>
                  <a:srgbClr val="000000"/>
                </a:solidFill>
                <a:prstDash val="solid"/>
                <a:round/>
                <a:headEnd/>
                <a:tailEnd/>
              </a:ln>
            </p:spPr>
            <p:txBody>
              <a:bodyPr/>
              <a:lstStyle/>
              <a:p>
                <a:endParaRPr lang="en-GB"/>
              </a:p>
            </p:txBody>
          </p:sp>
          <p:sp>
            <p:nvSpPr>
              <p:cNvPr id="15605" name="Freeform 245"/>
              <p:cNvSpPr>
                <a:spLocks/>
              </p:cNvSpPr>
              <p:nvPr/>
            </p:nvSpPr>
            <p:spPr bwMode="auto">
              <a:xfrm>
                <a:off x="4102" y="3422"/>
                <a:ext cx="22" cy="22"/>
              </a:xfrm>
              <a:custGeom>
                <a:avLst/>
                <a:gdLst/>
                <a:ahLst/>
                <a:cxnLst>
                  <a:cxn ang="0">
                    <a:pos x="59" y="88"/>
                  </a:cxn>
                  <a:cxn ang="0">
                    <a:pos x="88" y="58"/>
                  </a:cxn>
                  <a:cxn ang="0">
                    <a:pos x="88" y="29"/>
                  </a:cxn>
                  <a:cxn ang="0">
                    <a:pos x="59" y="0"/>
                  </a:cxn>
                  <a:cxn ang="0">
                    <a:pos x="30" y="0"/>
                  </a:cxn>
                  <a:cxn ang="0">
                    <a:pos x="0" y="29"/>
                  </a:cxn>
                  <a:cxn ang="0">
                    <a:pos x="30" y="58"/>
                  </a:cxn>
                  <a:cxn ang="0">
                    <a:pos x="30" y="88"/>
                  </a:cxn>
                  <a:cxn ang="0">
                    <a:pos x="59" y="88"/>
                  </a:cxn>
                </a:cxnLst>
                <a:rect l="0" t="0" r="r" b="b"/>
                <a:pathLst>
                  <a:path w="88" h="88">
                    <a:moveTo>
                      <a:pt x="59" y="88"/>
                    </a:moveTo>
                    <a:lnTo>
                      <a:pt x="88" y="58"/>
                    </a:lnTo>
                    <a:lnTo>
                      <a:pt x="88" y="29"/>
                    </a:lnTo>
                    <a:lnTo>
                      <a:pt x="59" y="0"/>
                    </a:lnTo>
                    <a:lnTo>
                      <a:pt x="30" y="0"/>
                    </a:lnTo>
                    <a:lnTo>
                      <a:pt x="0" y="29"/>
                    </a:lnTo>
                    <a:lnTo>
                      <a:pt x="30" y="58"/>
                    </a:lnTo>
                    <a:lnTo>
                      <a:pt x="30" y="88"/>
                    </a:lnTo>
                    <a:lnTo>
                      <a:pt x="59" y="88"/>
                    </a:lnTo>
                  </a:path>
                </a:pathLst>
              </a:custGeom>
              <a:noFill/>
              <a:ln w="1588">
                <a:solidFill>
                  <a:srgbClr val="000000"/>
                </a:solidFill>
                <a:prstDash val="solid"/>
                <a:round/>
                <a:headEnd/>
                <a:tailEnd/>
              </a:ln>
            </p:spPr>
            <p:txBody>
              <a:bodyPr/>
              <a:lstStyle/>
              <a:p>
                <a:endParaRPr lang="en-GB"/>
              </a:p>
            </p:txBody>
          </p:sp>
          <p:sp>
            <p:nvSpPr>
              <p:cNvPr id="15606" name="Freeform 246"/>
              <p:cNvSpPr>
                <a:spLocks/>
              </p:cNvSpPr>
              <p:nvPr/>
            </p:nvSpPr>
            <p:spPr bwMode="auto">
              <a:xfrm>
                <a:off x="4316" y="3223"/>
                <a:ext cx="38" cy="81"/>
              </a:xfrm>
              <a:custGeom>
                <a:avLst/>
                <a:gdLst/>
                <a:ahLst/>
                <a:cxnLst>
                  <a:cxn ang="0">
                    <a:pos x="60" y="0"/>
                  </a:cxn>
                  <a:cxn ang="0">
                    <a:pos x="90" y="0"/>
                  </a:cxn>
                  <a:cxn ang="0">
                    <a:pos x="118" y="29"/>
                  </a:cxn>
                  <a:cxn ang="0">
                    <a:pos x="149" y="89"/>
                  </a:cxn>
                  <a:cxn ang="0">
                    <a:pos x="149" y="120"/>
                  </a:cxn>
                  <a:cxn ang="0">
                    <a:pos x="118" y="120"/>
                  </a:cxn>
                  <a:cxn ang="0">
                    <a:pos x="60" y="177"/>
                  </a:cxn>
                  <a:cxn ang="0">
                    <a:pos x="60" y="207"/>
                  </a:cxn>
                  <a:cxn ang="0">
                    <a:pos x="90" y="238"/>
                  </a:cxn>
                  <a:cxn ang="0">
                    <a:pos x="60" y="238"/>
                  </a:cxn>
                  <a:cxn ang="0">
                    <a:pos x="29" y="266"/>
                  </a:cxn>
                  <a:cxn ang="0">
                    <a:pos x="29" y="295"/>
                  </a:cxn>
                  <a:cxn ang="0">
                    <a:pos x="0" y="326"/>
                  </a:cxn>
                </a:cxnLst>
                <a:rect l="0" t="0" r="r" b="b"/>
                <a:pathLst>
                  <a:path w="149" h="326">
                    <a:moveTo>
                      <a:pt x="60" y="0"/>
                    </a:moveTo>
                    <a:lnTo>
                      <a:pt x="90" y="0"/>
                    </a:lnTo>
                    <a:lnTo>
                      <a:pt x="118" y="29"/>
                    </a:lnTo>
                    <a:lnTo>
                      <a:pt x="149" y="89"/>
                    </a:lnTo>
                    <a:lnTo>
                      <a:pt x="149" y="120"/>
                    </a:lnTo>
                    <a:lnTo>
                      <a:pt x="118" y="120"/>
                    </a:lnTo>
                    <a:lnTo>
                      <a:pt x="60" y="177"/>
                    </a:lnTo>
                    <a:lnTo>
                      <a:pt x="60" y="207"/>
                    </a:lnTo>
                    <a:lnTo>
                      <a:pt x="90" y="238"/>
                    </a:lnTo>
                    <a:lnTo>
                      <a:pt x="60" y="238"/>
                    </a:lnTo>
                    <a:lnTo>
                      <a:pt x="29" y="266"/>
                    </a:lnTo>
                    <a:lnTo>
                      <a:pt x="29" y="295"/>
                    </a:lnTo>
                    <a:lnTo>
                      <a:pt x="0" y="326"/>
                    </a:lnTo>
                  </a:path>
                </a:pathLst>
              </a:custGeom>
              <a:noFill/>
              <a:ln w="1588">
                <a:solidFill>
                  <a:srgbClr val="000000"/>
                </a:solidFill>
                <a:prstDash val="solid"/>
                <a:round/>
                <a:headEnd/>
                <a:tailEnd/>
              </a:ln>
            </p:spPr>
            <p:txBody>
              <a:bodyPr/>
              <a:lstStyle/>
              <a:p>
                <a:endParaRPr lang="en-GB"/>
              </a:p>
            </p:txBody>
          </p:sp>
          <p:sp>
            <p:nvSpPr>
              <p:cNvPr id="15607" name="Freeform 247"/>
              <p:cNvSpPr>
                <a:spLocks/>
              </p:cNvSpPr>
              <p:nvPr/>
            </p:nvSpPr>
            <p:spPr bwMode="auto">
              <a:xfrm>
                <a:off x="4316" y="3304"/>
                <a:ext cx="53" cy="59"/>
              </a:xfrm>
              <a:custGeom>
                <a:avLst/>
                <a:gdLst/>
                <a:ahLst/>
                <a:cxnLst>
                  <a:cxn ang="0">
                    <a:pos x="0" y="0"/>
                  </a:cxn>
                  <a:cxn ang="0">
                    <a:pos x="0" y="30"/>
                  </a:cxn>
                  <a:cxn ang="0">
                    <a:pos x="209" y="30"/>
                  </a:cxn>
                  <a:cxn ang="0">
                    <a:pos x="209" y="58"/>
                  </a:cxn>
                  <a:cxn ang="0">
                    <a:pos x="179" y="58"/>
                  </a:cxn>
                  <a:cxn ang="0">
                    <a:pos x="149" y="88"/>
                  </a:cxn>
                  <a:cxn ang="0">
                    <a:pos x="118" y="88"/>
                  </a:cxn>
                  <a:cxn ang="0">
                    <a:pos x="60" y="149"/>
                  </a:cxn>
                  <a:cxn ang="0">
                    <a:pos x="60" y="237"/>
                  </a:cxn>
                </a:cxnLst>
                <a:rect l="0" t="0" r="r" b="b"/>
                <a:pathLst>
                  <a:path w="209" h="237">
                    <a:moveTo>
                      <a:pt x="0" y="0"/>
                    </a:moveTo>
                    <a:lnTo>
                      <a:pt x="0" y="30"/>
                    </a:lnTo>
                    <a:lnTo>
                      <a:pt x="209" y="30"/>
                    </a:lnTo>
                    <a:lnTo>
                      <a:pt x="209" y="58"/>
                    </a:lnTo>
                    <a:lnTo>
                      <a:pt x="179" y="58"/>
                    </a:lnTo>
                    <a:lnTo>
                      <a:pt x="149" y="88"/>
                    </a:lnTo>
                    <a:lnTo>
                      <a:pt x="118" y="88"/>
                    </a:lnTo>
                    <a:lnTo>
                      <a:pt x="60" y="149"/>
                    </a:lnTo>
                    <a:lnTo>
                      <a:pt x="60" y="237"/>
                    </a:lnTo>
                  </a:path>
                </a:pathLst>
              </a:custGeom>
              <a:noFill/>
              <a:ln w="1588">
                <a:solidFill>
                  <a:srgbClr val="000000"/>
                </a:solidFill>
                <a:prstDash val="solid"/>
                <a:round/>
                <a:headEnd/>
                <a:tailEnd/>
              </a:ln>
            </p:spPr>
            <p:txBody>
              <a:bodyPr/>
              <a:lstStyle/>
              <a:p>
                <a:endParaRPr lang="en-GB"/>
              </a:p>
            </p:txBody>
          </p:sp>
          <p:sp>
            <p:nvSpPr>
              <p:cNvPr id="15608" name="Freeform 248"/>
              <p:cNvSpPr>
                <a:spLocks/>
              </p:cNvSpPr>
              <p:nvPr/>
            </p:nvSpPr>
            <p:spPr bwMode="auto">
              <a:xfrm>
                <a:off x="4339" y="3274"/>
                <a:ext cx="237" cy="82"/>
              </a:xfrm>
              <a:custGeom>
                <a:avLst/>
                <a:gdLst/>
                <a:ahLst/>
                <a:cxnLst>
                  <a:cxn ang="0">
                    <a:pos x="0" y="326"/>
                  </a:cxn>
                  <a:cxn ang="0">
                    <a:pos x="0" y="295"/>
                  </a:cxn>
                  <a:cxn ang="0">
                    <a:pos x="28" y="268"/>
                  </a:cxn>
                  <a:cxn ang="0">
                    <a:pos x="59" y="268"/>
                  </a:cxn>
                  <a:cxn ang="0">
                    <a:pos x="146" y="177"/>
                  </a:cxn>
                  <a:cxn ang="0">
                    <a:pos x="177" y="177"/>
                  </a:cxn>
                  <a:cxn ang="0">
                    <a:pos x="207" y="149"/>
                  </a:cxn>
                  <a:cxn ang="0">
                    <a:pos x="237" y="149"/>
                  </a:cxn>
                  <a:cxn ang="0">
                    <a:pos x="266" y="119"/>
                  </a:cxn>
                  <a:cxn ang="0">
                    <a:pos x="266" y="88"/>
                  </a:cxn>
                  <a:cxn ang="0">
                    <a:pos x="296" y="59"/>
                  </a:cxn>
                  <a:cxn ang="0">
                    <a:pos x="296" y="31"/>
                  </a:cxn>
                  <a:cxn ang="0">
                    <a:pos x="414" y="31"/>
                  </a:cxn>
                  <a:cxn ang="0">
                    <a:pos x="444" y="0"/>
                  </a:cxn>
                  <a:cxn ang="0">
                    <a:pos x="592" y="0"/>
                  </a:cxn>
                  <a:cxn ang="0">
                    <a:pos x="621" y="31"/>
                  </a:cxn>
                  <a:cxn ang="0">
                    <a:pos x="712" y="31"/>
                  </a:cxn>
                  <a:cxn ang="0">
                    <a:pos x="740" y="0"/>
                  </a:cxn>
                  <a:cxn ang="0">
                    <a:pos x="740" y="31"/>
                  </a:cxn>
                  <a:cxn ang="0">
                    <a:pos x="769" y="59"/>
                  </a:cxn>
                  <a:cxn ang="0">
                    <a:pos x="799" y="59"/>
                  </a:cxn>
                  <a:cxn ang="0">
                    <a:pos x="799" y="88"/>
                  </a:cxn>
                  <a:cxn ang="0">
                    <a:pos x="919" y="88"/>
                  </a:cxn>
                  <a:cxn ang="0">
                    <a:pos x="949" y="119"/>
                  </a:cxn>
                  <a:cxn ang="0">
                    <a:pos x="858" y="119"/>
                  </a:cxn>
                  <a:cxn ang="0">
                    <a:pos x="830" y="149"/>
                  </a:cxn>
                  <a:cxn ang="0">
                    <a:pos x="712" y="149"/>
                  </a:cxn>
                  <a:cxn ang="0">
                    <a:pos x="681" y="177"/>
                  </a:cxn>
                  <a:cxn ang="0">
                    <a:pos x="712" y="207"/>
                  </a:cxn>
                  <a:cxn ang="0">
                    <a:pos x="769" y="207"/>
                  </a:cxn>
                  <a:cxn ang="0">
                    <a:pos x="740" y="238"/>
                  </a:cxn>
                  <a:cxn ang="0">
                    <a:pos x="444" y="238"/>
                  </a:cxn>
                  <a:cxn ang="0">
                    <a:pos x="474" y="207"/>
                  </a:cxn>
                  <a:cxn ang="0">
                    <a:pos x="414" y="177"/>
                  </a:cxn>
                  <a:cxn ang="0">
                    <a:pos x="384" y="207"/>
                  </a:cxn>
                  <a:cxn ang="0">
                    <a:pos x="414" y="238"/>
                  </a:cxn>
                  <a:cxn ang="0">
                    <a:pos x="414" y="268"/>
                  </a:cxn>
                  <a:cxn ang="0">
                    <a:pos x="326" y="268"/>
                  </a:cxn>
                  <a:cxn ang="0">
                    <a:pos x="296" y="238"/>
                  </a:cxn>
                  <a:cxn ang="0">
                    <a:pos x="266" y="238"/>
                  </a:cxn>
                  <a:cxn ang="0">
                    <a:pos x="237" y="207"/>
                  </a:cxn>
                  <a:cxn ang="0">
                    <a:pos x="207" y="207"/>
                  </a:cxn>
                  <a:cxn ang="0">
                    <a:pos x="177" y="238"/>
                  </a:cxn>
                  <a:cxn ang="0">
                    <a:pos x="89" y="238"/>
                  </a:cxn>
                  <a:cxn ang="0">
                    <a:pos x="89" y="268"/>
                  </a:cxn>
                  <a:cxn ang="0">
                    <a:pos x="59" y="295"/>
                  </a:cxn>
                  <a:cxn ang="0">
                    <a:pos x="28" y="295"/>
                  </a:cxn>
                  <a:cxn ang="0">
                    <a:pos x="0" y="326"/>
                  </a:cxn>
                </a:cxnLst>
                <a:rect l="0" t="0" r="r" b="b"/>
                <a:pathLst>
                  <a:path w="949" h="326">
                    <a:moveTo>
                      <a:pt x="0" y="326"/>
                    </a:moveTo>
                    <a:lnTo>
                      <a:pt x="0" y="295"/>
                    </a:lnTo>
                    <a:lnTo>
                      <a:pt x="28" y="268"/>
                    </a:lnTo>
                    <a:lnTo>
                      <a:pt x="59" y="268"/>
                    </a:lnTo>
                    <a:lnTo>
                      <a:pt x="146" y="177"/>
                    </a:lnTo>
                    <a:lnTo>
                      <a:pt x="177" y="177"/>
                    </a:lnTo>
                    <a:lnTo>
                      <a:pt x="207" y="149"/>
                    </a:lnTo>
                    <a:lnTo>
                      <a:pt x="237" y="149"/>
                    </a:lnTo>
                    <a:lnTo>
                      <a:pt x="266" y="119"/>
                    </a:lnTo>
                    <a:lnTo>
                      <a:pt x="266" y="88"/>
                    </a:lnTo>
                    <a:lnTo>
                      <a:pt x="296" y="59"/>
                    </a:lnTo>
                    <a:lnTo>
                      <a:pt x="296" y="31"/>
                    </a:lnTo>
                    <a:lnTo>
                      <a:pt x="414" y="31"/>
                    </a:lnTo>
                    <a:lnTo>
                      <a:pt x="444" y="0"/>
                    </a:lnTo>
                    <a:lnTo>
                      <a:pt x="592" y="0"/>
                    </a:lnTo>
                    <a:lnTo>
                      <a:pt x="621" y="31"/>
                    </a:lnTo>
                    <a:lnTo>
                      <a:pt x="712" y="31"/>
                    </a:lnTo>
                    <a:lnTo>
                      <a:pt x="740" y="0"/>
                    </a:lnTo>
                    <a:lnTo>
                      <a:pt x="740" y="31"/>
                    </a:lnTo>
                    <a:lnTo>
                      <a:pt x="769" y="59"/>
                    </a:lnTo>
                    <a:lnTo>
                      <a:pt x="799" y="59"/>
                    </a:lnTo>
                    <a:lnTo>
                      <a:pt x="799" y="88"/>
                    </a:lnTo>
                    <a:lnTo>
                      <a:pt x="919" y="88"/>
                    </a:lnTo>
                    <a:lnTo>
                      <a:pt x="949" y="119"/>
                    </a:lnTo>
                    <a:lnTo>
                      <a:pt x="858" y="119"/>
                    </a:lnTo>
                    <a:lnTo>
                      <a:pt x="830" y="149"/>
                    </a:lnTo>
                    <a:lnTo>
                      <a:pt x="712" y="149"/>
                    </a:lnTo>
                    <a:lnTo>
                      <a:pt x="681" y="177"/>
                    </a:lnTo>
                    <a:lnTo>
                      <a:pt x="712" y="207"/>
                    </a:lnTo>
                    <a:lnTo>
                      <a:pt x="769" y="207"/>
                    </a:lnTo>
                    <a:lnTo>
                      <a:pt x="740" y="238"/>
                    </a:lnTo>
                    <a:lnTo>
                      <a:pt x="444" y="238"/>
                    </a:lnTo>
                    <a:lnTo>
                      <a:pt x="474" y="207"/>
                    </a:lnTo>
                    <a:lnTo>
                      <a:pt x="414" y="177"/>
                    </a:lnTo>
                    <a:lnTo>
                      <a:pt x="384" y="207"/>
                    </a:lnTo>
                    <a:lnTo>
                      <a:pt x="414" y="238"/>
                    </a:lnTo>
                    <a:lnTo>
                      <a:pt x="414" y="268"/>
                    </a:lnTo>
                    <a:lnTo>
                      <a:pt x="326" y="268"/>
                    </a:lnTo>
                    <a:lnTo>
                      <a:pt x="296" y="238"/>
                    </a:lnTo>
                    <a:lnTo>
                      <a:pt x="266" y="238"/>
                    </a:lnTo>
                    <a:lnTo>
                      <a:pt x="237" y="207"/>
                    </a:lnTo>
                    <a:lnTo>
                      <a:pt x="207" y="207"/>
                    </a:lnTo>
                    <a:lnTo>
                      <a:pt x="177" y="238"/>
                    </a:lnTo>
                    <a:lnTo>
                      <a:pt x="89" y="238"/>
                    </a:lnTo>
                    <a:lnTo>
                      <a:pt x="89" y="268"/>
                    </a:lnTo>
                    <a:lnTo>
                      <a:pt x="59" y="295"/>
                    </a:lnTo>
                    <a:lnTo>
                      <a:pt x="28" y="295"/>
                    </a:lnTo>
                    <a:lnTo>
                      <a:pt x="0" y="326"/>
                    </a:lnTo>
                  </a:path>
                </a:pathLst>
              </a:custGeom>
              <a:noFill/>
              <a:ln w="1588">
                <a:solidFill>
                  <a:srgbClr val="000000"/>
                </a:solidFill>
                <a:prstDash val="solid"/>
                <a:round/>
                <a:headEnd/>
                <a:tailEnd/>
              </a:ln>
            </p:spPr>
            <p:txBody>
              <a:bodyPr/>
              <a:lstStyle/>
              <a:p>
                <a:endParaRPr lang="en-GB"/>
              </a:p>
            </p:txBody>
          </p:sp>
          <p:sp>
            <p:nvSpPr>
              <p:cNvPr id="15609" name="Freeform 249"/>
              <p:cNvSpPr>
                <a:spLocks/>
              </p:cNvSpPr>
              <p:nvPr/>
            </p:nvSpPr>
            <p:spPr bwMode="auto">
              <a:xfrm>
                <a:off x="4332" y="3356"/>
                <a:ext cx="7" cy="7"/>
              </a:xfrm>
              <a:custGeom>
                <a:avLst/>
                <a:gdLst/>
                <a:ahLst/>
                <a:cxnLst>
                  <a:cxn ang="0">
                    <a:pos x="30" y="0"/>
                  </a:cxn>
                  <a:cxn ang="0">
                    <a:pos x="30" y="30"/>
                  </a:cxn>
                  <a:cxn ang="0">
                    <a:pos x="0" y="30"/>
                  </a:cxn>
                </a:cxnLst>
                <a:rect l="0" t="0" r="r" b="b"/>
                <a:pathLst>
                  <a:path w="30" h="30">
                    <a:moveTo>
                      <a:pt x="30" y="0"/>
                    </a:moveTo>
                    <a:lnTo>
                      <a:pt x="30" y="30"/>
                    </a:lnTo>
                    <a:lnTo>
                      <a:pt x="0" y="30"/>
                    </a:lnTo>
                  </a:path>
                </a:pathLst>
              </a:custGeom>
              <a:noFill/>
              <a:ln w="1588">
                <a:solidFill>
                  <a:srgbClr val="000000"/>
                </a:solidFill>
                <a:prstDash val="solid"/>
                <a:round/>
                <a:headEnd/>
                <a:tailEnd/>
              </a:ln>
            </p:spPr>
            <p:txBody>
              <a:bodyPr/>
              <a:lstStyle/>
              <a:p>
                <a:endParaRPr lang="en-GB"/>
              </a:p>
            </p:txBody>
          </p:sp>
          <p:sp>
            <p:nvSpPr>
              <p:cNvPr id="15610" name="Freeform 250"/>
              <p:cNvSpPr>
                <a:spLocks/>
              </p:cNvSpPr>
              <p:nvPr/>
            </p:nvSpPr>
            <p:spPr bwMode="auto">
              <a:xfrm>
                <a:off x="4324" y="3363"/>
                <a:ext cx="733" cy="348"/>
              </a:xfrm>
              <a:custGeom>
                <a:avLst/>
                <a:gdLst/>
                <a:ahLst/>
                <a:cxnLst>
                  <a:cxn ang="0">
                    <a:pos x="0" y="148"/>
                  </a:cxn>
                  <a:cxn ang="0">
                    <a:pos x="61" y="177"/>
                  </a:cxn>
                  <a:cxn ang="0">
                    <a:pos x="207" y="148"/>
                  </a:cxn>
                  <a:cxn ang="0">
                    <a:pos x="180" y="266"/>
                  </a:cxn>
                  <a:cxn ang="0">
                    <a:pos x="238" y="295"/>
                  </a:cxn>
                  <a:cxn ang="0">
                    <a:pos x="298" y="385"/>
                  </a:cxn>
                  <a:cxn ang="0">
                    <a:pos x="238" y="473"/>
                  </a:cxn>
                  <a:cxn ang="0">
                    <a:pos x="327" y="532"/>
                  </a:cxn>
                  <a:cxn ang="0">
                    <a:pos x="207" y="591"/>
                  </a:cxn>
                  <a:cxn ang="0">
                    <a:pos x="150" y="473"/>
                  </a:cxn>
                  <a:cxn ang="0">
                    <a:pos x="120" y="532"/>
                  </a:cxn>
                  <a:cxn ang="0">
                    <a:pos x="89" y="591"/>
                  </a:cxn>
                  <a:cxn ang="0">
                    <a:pos x="180" y="650"/>
                  </a:cxn>
                  <a:cxn ang="0">
                    <a:pos x="238" y="650"/>
                  </a:cxn>
                  <a:cxn ang="0">
                    <a:pos x="357" y="711"/>
                  </a:cxn>
                  <a:cxn ang="0">
                    <a:pos x="327" y="798"/>
                  </a:cxn>
                  <a:cxn ang="0">
                    <a:pos x="387" y="917"/>
                  </a:cxn>
                  <a:cxn ang="0">
                    <a:pos x="445" y="917"/>
                  </a:cxn>
                  <a:cxn ang="0">
                    <a:pos x="475" y="975"/>
                  </a:cxn>
                  <a:cxn ang="0">
                    <a:pos x="387" y="975"/>
                  </a:cxn>
                  <a:cxn ang="0">
                    <a:pos x="653" y="1006"/>
                  </a:cxn>
                  <a:cxn ang="0">
                    <a:pos x="624" y="1066"/>
                  </a:cxn>
                  <a:cxn ang="0">
                    <a:pos x="505" y="1124"/>
                  </a:cxn>
                  <a:cxn ang="0">
                    <a:pos x="624" y="1184"/>
                  </a:cxn>
                  <a:cxn ang="0">
                    <a:pos x="712" y="1093"/>
                  </a:cxn>
                  <a:cxn ang="0">
                    <a:pos x="773" y="1093"/>
                  </a:cxn>
                  <a:cxn ang="0">
                    <a:pos x="860" y="1154"/>
                  </a:cxn>
                  <a:cxn ang="0">
                    <a:pos x="919" y="1154"/>
                  </a:cxn>
                  <a:cxn ang="0">
                    <a:pos x="949" y="1213"/>
                  </a:cxn>
                  <a:cxn ang="0">
                    <a:pos x="1010" y="1272"/>
                  </a:cxn>
                  <a:cxn ang="0">
                    <a:pos x="1098" y="1331"/>
                  </a:cxn>
                  <a:cxn ang="0">
                    <a:pos x="1187" y="1302"/>
                  </a:cxn>
                  <a:cxn ang="0">
                    <a:pos x="1305" y="1302"/>
                  </a:cxn>
                  <a:cxn ang="0">
                    <a:pos x="1305" y="1213"/>
                  </a:cxn>
                  <a:cxn ang="0">
                    <a:pos x="1365" y="1066"/>
                  </a:cxn>
                  <a:cxn ang="0">
                    <a:pos x="1542" y="1093"/>
                  </a:cxn>
                  <a:cxn ang="0">
                    <a:pos x="1631" y="1154"/>
                  </a:cxn>
                  <a:cxn ang="0">
                    <a:pos x="1749" y="1184"/>
                  </a:cxn>
                  <a:cxn ang="0">
                    <a:pos x="1958" y="1361"/>
                  </a:cxn>
                  <a:cxn ang="0">
                    <a:pos x="2165" y="1331"/>
                  </a:cxn>
                  <a:cxn ang="0">
                    <a:pos x="2284" y="1272"/>
                  </a:cxn>
                  <a:cxn ang="0">
                    <a:pos x="2342" y="1242"/>
                  </a:cxn>
                  <a:cxn ang="0">
                    <a:pos x="2431" y="1154"/>
                  </a:cxn>
                  <a:cxn ang="0">
                    <a:pos x="2549" y="1124"/>
                  </a:cxn>
                  <a:cxn ang="0">
                    <a:pos x="2668" y="1184"/>
                  </a:cxn>
                  <a:cxn ang="0">
                    <a:pos x="2757" y="1184"/>
                  </a:cxn>
                  <a:cxn ang="0">
                    <a:pos x="2877" y="1066"/>
                  </a:cxn>
                  <a:cxn ang="0">
                    <a:pos x="2816" y="1272"/>
                  </a:cxn>
                </a:cxnLst>
                <a:rect l="0" t="0" r="r" b="b"/>
                <a:pathLst>
                  <a:path w="2934" h="1391">
                    <a:moveTo>
                      <a:pt x="31" y="0"/>
                    </a:moveTo>
                    <a:lnTo>
                      <a:pt x="31" y="118"/>
                    </a:lnTo>
                    <a:lnTo>
                      <a:pt x="0" y="148"/>
                    </a:lnTo>
                    <a:lnTo>
                      <a:pt x="0" y="177"/>
                    </a:lnTo>
                    <a:lnTo>
                      <a:pt x="31" y="207"/>
                    </a:lnTo>
                    <a:lnTo>
                      <a:pt x="61" y="177"/>
                    </a:lnTo>
                    <a:lnTo>
                      <a:pt x="150" y="177"/>
                    </a:lnTo>
                    <a:lnTo>
                      <a:pt x="180" y="148"/>
                    </a:lnTo>
                    <a:lnTo>
                      <a:pt x="207" y="148"/>
                    </a:lnTo>
                    <a:lnTo>
                      <a:pt x="238" y="177"/>
                    </a:lnTo>
                    <a:lnTo>
                      <a:pt x="180" y="237"/>
                    </a:lnTo>
                    <a:lnTo>
                      <a:pt x="180" y="266"/>
                    </a:lnTo>
                    <a:lnTo>
                      <a:pt x="207" y="266"/>
                    </a:lnTo>
                    <a:lnTo>
                      <a:pt x="207" y="295"/>
                    </a:lnTo>
                    <a:lnTo>
                      <a:pt x="238" y="295"/>
                    </a:lnTo>
                    <a:lnTo>
                      <a:pt x="238" y="385"/>
                    </a:lnTo>
                    <a:lnTo>
                      <a:pt x="268" y="355"/>
                    </a:lnTo>
                    <a:lnTo>
                      <a:pt x="298" y="385"/>
                    </a:lnTo>
                    <a:lnTo>
                      <a:pt x="238" y="443"/>
                    </a:lnTo>
                    <a:lnTo>
                      <a:pt x="207" y="443"/>
                    </a:lnTo>
                    <a:lnTo>
                      <a:pt x="238" y="473"/>
                    </a:lnTo>
                    <a:lnTo>
                      <a:pt x="238" y="504"/>
                    </a:lnTo>
                    <a:lnTo>
                      <a:pt x="268" y="532"/>
                    </a:lnTo>
                    <a:lnTo>
                      <a:pt x="327" y="532"/>
                    </a:lnTo>
                    <a:lnTo>
                      <a:pt x="327" y="562"/>
                    </a:lnTo>
                    <a:lnTo>
                      <a:pt x="207" y="562"/>
                    </a:lnTo>
                    <a:lnTo>
                      <a:pt x="207" y="591"/>
                    </a:lnTo>
                    <a:lnTo>
                      <a:pt x="180" y="562"/>
                    </a:lnTo>
                    <a:lnTo>
                      <a:pt x="180" y="504"/>
                    </a:lnTo>
                    <a:lnTo>
                      <a:pt x="150" y="473"/>
                    </a:lnTo>
                    <a:lnTo>
                      <a:pt x="89" y="473"/>
                    </a:lnTo>
                    <a:lnTo>
                      <a:pt x="120" y="504"/>
                    </a:lnTo>
                    <a:lnTo>
                      <a:pt x="120" y="532"/>
                    </a:lnTo>
                    <a:lnTo>
                      <a:pt x="150" y="562"/>
                    </a:lnTo>
                    <a:lnTo>
                      <a:pt x="120" y="591"/>
                    </a:lnTo>
                    <a:lnTo>
                      <a:pt x="89" y="591"/>
                    </a:lnTo>
                    <a:lnTo>
                      <a:pt x="89" y="622"/>
                    </a:lnTo>
                    <a:lnTo>
                      <a:pt x="120" y="622"/>
                    </a:lnTo>
                    <a:lnTo>
                      <a:pt x="180" y="650"/>
                    </a:lnTo>
                    <a:lnTo>
                      <a:pt x="207" y="622"/>
                    </a:lnTo>
                    <a:lnTo>
                      <a:pt x="238" y="622"/>
                    </a:lnTo>
                    <a:lnTo>
                      <a:pt x="238" y="650"/>
                    </a:lnTo>
                    <a:lnTo>
                      <a:pt x="268" y="680"/>
                    </a:lnTo>
                    <a:lnTo>
                      <a:pt x="327" y="680"/>
                    </a:lnTo>
                    <a:lnTo>
                      <a:pt x="357" y="711"/>
                    </a:lnTo>
                    <a:lnTo>
                      <a:pt x="387" y="711"/>
                    </a:lnTo>
                    <a:lnTo>
                      <a:pt x="387" y="741"/>
                    </a:lnTo>
                    <a:lnTo>
                      <a:pt x="327" y="798"/>
                    </a:lnTo>
                    <a:lnTo>
                      <a:pt x="357" y="829"/>
                    </a:lnTo>
                    <a:lnTo>
                      <a:pt x="357" y="887"/>
                    </a:lnTo>
                    <a:lnTo>
                      <a:pt x="387" y="917"/>
                    </a:lnTo>
                    <a:lnTo>
                      <a:pt x="417" y="887"/>
                    </a:lnTo>
                    <a:lnTo>
                      <a:pt x="417" y="917"/>
                    </a:lnTo>
                    <a:lnTo>
                      <a:pt x="445" y="917"/>
                    </a:lnTo>
                    <a:lnTo>
                      <a:pt x="445" y="947"/>
                    </a:lnTo>
                    <a:lnTo>
                      <a:pt x="475" y="947"/>
                    </a:lnTo>
                    <a:lnTo>
                      <a:pt x="475" y="975"/>
                    </a:lnTo>
                    <a:lnTo>
                      <a:pt x="445" y="1006"/>
                    </a:lnTo>
                    <a:lnTo>
                      <a:pt x="417" y="975"/>
                    </a:lnTo>
                    <a:lnTo>
                      <a:pt x="387" y="975"/>
                    </a:lnTo>
                    <a:lnTo>
                      <a:pt x="387" y="1036"/>
                    </a:lnTo>
                    <a:lnTo>
                      <a:pt x="594" y="1036"/>
                    </a:lnTo>
                    <a:lnTo>
                      <a:pt x="653" y="1006"/>
                    </a:lnTo>
                    <a:lnTo>
                      <a:pt x="682" y="1036"/>
                    </a:lnTo>
                    <a:lnTo>
                      <a:pt x="653" y="1066"/>
                    </a:lnTo>
                    <a:lnTo>
                      <a:pt x="624" y="1066"/>
                    </a:lnTo>
                    <a:lnTo>
                      <a:pt x="624" y="1093"/>
                    </a:lnTo>
                    <a:lnTo>
                      <a:pt x="505" y="1093"/>
                    </a:lnTo>
                    <a:lnTo>
                      <a:pt x="505" y="1124"/>
                    </a:lnTo>
                    <a:lnTo>
                      <a:pt x="594" y="1124"/>
                    </a:lnTo>
                    <a:lnTo>
                      <a:pt x="624" y="1154"/>
                    </a:lnTo>
                    <a:lnTo>
                      <a:pt x="624" y="1184"/>
                    </a:lnTo>
                    <a:lnTo>
                      <a:pt x="682" y="1124"/>
                    </a:lnTo>
                    <a:lnTo>
                      <a:pt x="682" y="1093"/>
                    </a:lnTo>
                    <a:lnTo>
                      <a:pt x="712" y="1093"/>
                    </a:lnTo>
                    <a:lnTo>
                      <a:pt x="742" y="1066"/>
                    </a:lnTo>
                    <a:lnTo>
                      <a:pt x="742" y="1093"/>
                    </a:lnTo>
                    <a:lnTo>
                      <a:pt x="773" y="1093"/>
                    </a:lnTo>
                    <a:lnTo>
                      <a:pt x="773" y="1124"/>
                    </a:lnTo>
                    <a:lnTo>
                      <a:pt x="830" y="1124"/>
                    </a:lnTo>
                    <a:lnTo>
                      <a:pt x="860" y="1154"/>
                    </a:lnTo>
                    <a:lnTo>
                      <a:pt x="860" y="1124"/>
                    </a:lnTo>
                    <a:lnTo>
                      <a:pt x="891" y="1124"/>
                    </a:lnTo>
                    <a:lnTo>
                      <a:pt x="919" y="1154"/>
                    </a:lnTo>
                    <a:lnTo>
                      <a:pt x="891" y="1184"/>
                    </a:lnTo>
                    <a:lnTo>
                      <a:pt x="919" y="1184"/>
                    </a:lnTo>
                    <a:lnTo>
                      <a:pt x="949" y="1213"/>
                    </a:lnTo>
                    <a:lnTo>
                      <a:pt x="949" y="1242"/>
                    </a:lnTo>
                    <a:lnTo>
                      <a:pt x="980" y="1272"/>
                    </a:lnTo>
                    <a:lnTo>
                      <a:pt x="1010" y="1272"/>
                    </a:lnTo>
                    <a:lnTo>
                      <a:pt x="1037" y="1302"/>
                    </a:lnTo>
                    <a:lnTo>
                      <a:pt x="1067" y="1302"/>
                    </a:lnTo>
                    <a:lnTo>
                      <a:pt x="1098" y="1331"/>
                    </a:lnTo>
                    <a:lnTo>
                      <a:pt x="1128" y="1331"/>
                    </a:lnTo>
                    <a:lnTo>
                      <a:pt x="1156" y="1302"/>
                    </a:lnTo>
                    <a:lnTo>
                      <a:pt x="1187" y="1302"/>
                    </a:lnTo>
                    <a:lnTo>
                      <a:pt x="1187" y="1272"/>
                    </a:lnTo>
                    <a:lnTo>
                      <a:pt x="1275" y="1272"/>
                    </a:lnTo>
                    <a:lnTo>
                      <a:pt x="1305" y="1302"/>
                    </a:lnTo>
                    <a:lnTo>
                      <a:pt x="1305" y="1272"/>
                    </a:lnTo>
                    <a:lnTo>
                      <a:pt x="1335" y="1272"/>
                    </a:lnTo>
                    <a:lnTo>
                      <a:pt x="1305" y="1213"/>
                    </a:lnTo>
                    <a:lnTo>
                      <a:pt x="1335" y="1213"/>
                    </a:lnTo>
                    <a:lnTo>
                      <a:pt x="1335" y="1093"/>
                    </a:lnTo>
                    <a:lnTo>
                      <a:pt x="1365" y="1066"/>
                    </a:lnTo>
                    <a:lnTo>
                      <a:pt x="1454" y="1066"/>
                    </a:lnTo>
                    <a:lnTo>
                      <a:pt x="1483" y="1093"/>
                    </a:lnTo>
                    <a:lnTo>
                      <a:pt x="1542" y="1093"/>
                    </a:lnTo>
                    <a:lnTo>
                      <a:pt x="1572" y="1124"/>
                    </a:lnTo>
                    <a:lnTo>
                      <a:pt x="1602" y="1124"/>
                    </a:lnTo>
                    <a:lnTo>
                      <a:pt x="1631" y="1154"/>
                    </a:lnTo>
                    <a:lnTo>
                      <a:pt x="1690" y="1154"/>
                    </a:lnTo>
                    <a:lnTo>
                      <a:pt x="1721" y="1184"/>
                    </a:lnTo>
                    <a:lnTo>
                      <a:pt x="1749" y="1184"/>
                    </a:lnTo>
                    <a:lnTo>
                      <a:pt x="1897" y="1331"/>
                    </a:lnTo>
                    <a:lnTo>
                      <a:pt x="1928" y="1331"/>
                    </a:lnTo>
                    <a:lnTo>
                      <a:pt x="1958" y="1361"/>
                    </a:lnTo>
                    <a:lnTo>
                      <a:pt x="1986" y="1361"/>
                    </a:lnTo>
                    <a:lnTo>
                      <a:pt x="2016" y="1331"/>
                    </a:lnTo>
                    <a:lnTo>
                      <a:pt x="2165" y="1331"/>
                    </a:lnTo>
                    <a:lnTo>
                      <a:pt x="2195" y="1302"/>
                    </a:lnTo>
                    <a:lnTo>
                      <a:pt x="2223" y="1331"/>
                    </a:lnTo>
                    <a:lnTo>
                      <a:pt x="2284" y="1272"/>
                    </a:lnTo>
                    <a:lnTo>
                      <a:pt x="2311" y="1302"/>
                    </a:lnTo>
                    <a:lnTo>
                      <a:pt x="2311" y="1272"/>
                    </a:lnTo>
                    <a:lnTo>
                      <a:pt x="2342" y="1242"/>
                    </a:lnTo>
                    <a:lnTo>
                      <a:pt x="2342" y="1213"/>
                    </a:lnTo>
                    <a:lnTo>
                      <a:pt x="2402" y="1154"/>
                    </a:lnTo>
                    <a:lnTo>
                      <a:pt x="2431" y="1154"/>
                    </a:lnTo>
                    <a:lnTo>
                      <a:pt x="2491" y="1093"/>
                    </a:lnTo>
                    <a:lnTo>
                      <a:pt x="2549" y="1093"/>
                    </a:lnTo>
                    <a:lnTo>
                      <a:pt x="2549" y="1124"/>
                    </a:lnTo>
                    <a:lnTo>
                      <a:pt x="2579" y="1124"/>
                    </a:lnTo>
                    <a:lnTo>
                      <a:pt x="2609" y="1154"/>
                    </a:lnTo>
                    <a:lnTo>
                      <a:pt x="2668" y="1184"/>
                    </a:lnTo>
                    <a:lnTo>
                      <a:pt x="2697" y="1184"/>
                    </a:lnTo>
                    <a:lnTo>
                      <a:pt x="2727" y="1154"/>
                    </a:lnTo>
                    <a:lnTo>
                      <a:pt x="2757" y="1184"/>
                    </a:lnTo>
                    <a:lnTo>
                      <a:pt x="2757" y="1154"/>
                    </a:lnTo>
                    <a:lnTo>
                      <a:pt x="2846" y="1066"/>
                    </a:lnTo>
                    <a:lnTo>
                      <a:pt x="2877" y="1066"/>
                    </a:lnTo>
                    <a:lnTo>
                      <a:pt x="2934" y="1124"/>
                    </a:lnTo>
                    <a:lnTo>
                      <a:pt x="2934" y="1154"/>
                    </a:lnTo>
                    <a:lnTo>
                      <a:pt x="2816" y="1272"/>
                    </a:lnTo>
                    <a:lnTo>
                      <a:pt x="2877" y="1331"/>
                    </a:lnTo>
                    <a:lnTo>
                      <a:pt x="2877" y="1391"/>
                    </a:lnTo>
                  </a:path>
                </a:pathLst>
              </a:custGeom>
              <a:noFill/>
              <a:ln w="1588">
                <a:solidFill>
                  <a:srgbClr val="000000"/>
                </a:solidFill>
                <a:prstDash val="solid"/>
                <a:round/>
                <a:headEnd/>
                <a:tailEnd/>
              </a:ln>
            </p:spPr>
            <p:txBody>
              <a:bodyPr/>
              <a:lstStyle/>
              <a:p>
                <a:endParaRPr lang="en-GB"/>
              </a:p>
            </p:txBody>
          </p:sp>
          <p:sp>
            <p:nvSpPr>
              <p:cNvPr id="15611" name="Line 251"/>
              <p:cNvSpPr>
                <a:spLocks noChangeShapeType="1"/>
              </p:cNvSpPr>
              <p:nvPr/>
            </p:nvSpPr>
            <p:spPr bwMode="auto">
              <a:xfrm flipV="1">
                <a:off x="4332" y="3356"/>
                <a:ext cx="7" cy="7"/>
              </a:xfrm>
              <a:prstGeom prst="line">
                <a:avLst/>
              </a:prstGeom>
              <a:noFill/>
              <a:ln w="1588">
                <a:solidFill>
                  <a:srgbClr val="000000"/>
                </a:solidFill>
                <a:round/>
                <a:headEnd/>
                <a:tailEnd/>
              </a:ln>
            </p:spPr>
            <p:txBody>
              <a:bodyPr/>
              <a:lstStyle/>
              <a:p>
                <a:endParaRPr lang="en-GB"/>
              </a:p>
            </p:txBody>
          </p:sp>
          <p:sp>
            <p:nvSpPr>
              <p:cNvPr id="15612" name="Freeform 252"/>
              <p:cNvSpPr>
                <a:spLocks/>
              </p:cNvSpPr>
              <p:nvPr/>
            </p:nvSpPr>
            <p:spPr bwMode="auto">
              <a:xfrm>
                <a:off x="4405" y="3045"/>
                <a:ext cx="67" cy="155"/>
              </a:xfrm>
              <a:custGeom>
                <a:avLst/>
                <a:gdLst/>
                <a:ahLst/>
                <a:cxnLst>
                  <a:cxn ang="0">
                    <a:pos x="148" y="620"/>
                  </a:cxn>
                  <a:cxn ang="0">
                    <a:pos x="148" y="561"/>
                  </a:cxn>
                  <a:cxn ang="0">
                    <a:pos x="118" y="531"/>
                  </a:cxn>
                  <a:cxn ang="0">
                    <a:pos x="90" y="531"/>
                  </a:cxn>
                  <a:cxn ang="0">
                    <a:pos x="60" y="501"/>
                  </a:cxn>
                  <a:cxn ang="0">
                    <a:pos x="60" y="473"/>
                  </a:cxn>
                  <a:cxn ang="0">
                    <a:pos x="30" y="443"/>
                  </a:cxn>
                  <a:cxn ang="0">
                    <a:pos x="0" y="443"/>
                  </a:cxn>
                  <a:cxn ang="0">
                    <a:pos x="0" y="413"/>
                  </a:cxn>
                  <a:cxn ang="0">
                    <a:pos x="30" y="413"/>
                  </a:cxn>
                  <a:cxn ang="0">
                    <a:pos x="30" y="382"/>
                  </a:cxn>
                  <a:cxn ang="0">
                    <a:pos x="60" y="354"/>
                  </a:cxn>
                  <a:cxn ang="0">
                    <a:pos x="90" y="354"/>
                  </a:cxn>
                  <a:cxn ang="0">
                    <a:pos x="90" y="206"/>
                  </a:cxn>
                  <a:cxn ang="0">
                    <a:pos x="148" y="146"/>
                  </a:cxn>
                  <a:cxn ang="0">
                    <a:pos x="148" y="118"/>
                  </a:cxn>
                  <a:cxn ang="0">
                    <a:pos x="237" y="118"/>
                  </a:cxn>
                  <a:cxn ang="0">
                    <a:pos x="267" y="88"/>
                  </a:cxn>
                  <a:cxn ang="0">
                    <a:pos x="267" y="0"/>
                  </a:cxn>
                </a:cxnLst>
                <a:rect l="0" t="0" r="r" b="b"/>
                <a:pathLst>
                  <a:path w="267" h="620">
                    <a:moveTo>
                      <a:pt x="148" y="620"/>
                    </a:moveTo>
                    <a:lnTo>
                      <a:pt x="148" y="561"/>
                    </a:lnTo>
                    <a:lnTo>
                      <a:pt x="118" y="531"/>
                    </a:lnTo>
                    <a:lnTo>
                      <a:pt x="90" y="531"/>
                    </a:lnTo>
                    <a:lnTo>
                      <a:pt x="60" y="501"/>
                    </a:lnTo>
                    <a:lnTo>
                      <a:pt x="60" y="473"/>
                    </a:lnTo>
                    <a:lnTo>
                      <a:pt x="30" y="443"/>
                    </a:lnTo>
                    <a:lnTo>
                      <a:pt x="0" y="443"/>
                    </a:lnTo>
                    <a:lnTo>
                      <a:pt x="0" y="413"/>
                    </a:lnTo>
                    <a:lnTo>
                      <a:pt x="30" y="413"/>
                    </a:lnTo>
                    <a:lnTo>
                      <a:pt x="30" y="382"/>
                    </a:lnTo>
                    <a:lnTo>
                      <a:pt x="60" y="354"/>
                    </a:lnTo>
                    <a:lnTo>
                      <a:pt x="90" y="354"/>
                    </a:lnTo>
                    <a:lnTo>
                      <a:pt x="90" y="206"/>
                    </a:lnTo>
                    <a:lnTo>
                      <a:pt x="148" y="146"/>
                    </a:lnTo>
                    <a:lnTo>
                      <a:pt x="148" y="118"/>
                    </a:lnTo>
                    <a:lnTo>
                      <a:pt x="237" y="118"/>
                    </a:lnTo>
                    <a:lnTo>
                      <a:pt x="267" y="88"/>
                    </a:lnTo>
                    <a:lnTo>
                      <a:pt x="267" y="0"/>
                    </a:lnTo>
                  </a:path>
                </a:pathLst>
              </a:custGeom>
              <a:noFill/>
              <a:ln w="1588">
                <a:solidFill>
                  <a:srgbClr val="000000"/>
                </a:solidFill>
                <a:prstDash val="solid"/>
                <a:round/>
                <a:headEnd/>
                <a:tailEnd/>
              </a:ln>
            </p:spPr>
            <p:txBody>
              <a:bodyPr/>
              <a:lstStyle/>
              <a:p>
                <a:endParaRPr lang="en-GB"/>
              </a:p>
            </p:txBody>
          </p:sp>
          <p:sp>
            <p:nvSpPr>
              <p:cNvPr id="15613" name="Freeform 253"/>
              <p:cNvSpPr>
                <a:spLocks/>
              </p:cNvSpPr>
              <p:nvPr/>
            </p:nvSpPr>
            <p:spPr bwMode="auto">
              <a:xfrm>
                <a:off x="3909" y="3393"/>
                <a:ext cx="319" cy="273"/>
              </a:xfrm>
              <a:custGeom>
                <a:avLst/>
                <a:gdLst/>
                <a:ahLst/>
                <a:cxnLst>
                  <a:cxn ang="0">
                    <a:pos x="801" y="267"/>
                  </a:cxn>
                  <a:cxn ang="0">
                    <a:pos x="801" y="325"/>
                  </a:cxn>
                  <a:cxn ang="0">
                    <a:pos x="889" y="325"/>
                  </a:cxn>
                  <a:cxn ang="0">
                    <a:pos x="948" y="386"/>
                  </a:cxn>
                  <a:cxn ang="0">
                    <a:pos x="978" y="355"/>
                  </a:cxn>
                  <a:cxn ang="0">
                    <a:pos x="859" y="267"/>
                  </a:cxn>
                  <a:cxn ang="0">
                    <a:pos x="948" y="237"/>
                  </a:cxn>
                  <a:cxn ang="0">
                    <a:pos x="1066" y="325"/>
                  </a:cxn>
                  <a:cxn ang="0">
                    <a:pos x="1126" y="355"/>
                  </a:cxn>
                  <a:cxn ang="0">
                    <a:pos x="1185" y="473"/>
                  </a:cxn>
                  <a:cxn ang="0">
                    <a:pos x="1273" y="562"/>
                  </a:cxn>
                  <a:cxn ang="0">
                    <a:pos x="1155" y="532"/>
                  </a:cxn>
                  <a:cxn ang="0">
                    <a:pos x="1126" y="444"/>
                  </a:cxn>
                  <a:cxn ang="0">
                    <a:pos x="1126" y="504"/>
                  </a:cxn>
                  <a:cxn ang="0">
                    <a:pos x="1038" y="623"/>
                  </a:cxn>
                  <a:cxn ang="0">
                    <a:pos x="978" y="562"/>
                  </a:cxn>
                  <a:cxn ang="0">
                    <a:pos x="830" y="623"/>
                  </a:cxn>
                  <a:cxn ang="0">
                    <a:pos x="889" y="650"/>
                  </a:cxn>
                  <a:cxn ang="0">
                    <a:pos x="919" y="711"/>
                  </a:cxn>
                  <a:cxn ang="0">
                    <a:pos x="978" y="769"/>
                  </a:cxn>
                  <a:cxn ang="0">
                    <a:pos x="859" y="799"/>
                  </a:cxn>
                  <a:cxn ang="0">
                    <a:pos x="801" y="741"/>
                  </a:cxn>
                  <a:cxn ang="0">
                    <a:pos x="801" y="799"/>
                  </a:cxn>
                  <a:cxn ang="0">
                    <a:pos x="830" y="888"/>
                  </a:cxn>
                  <a:cxn ang="0">
                    <a:pos x="889" y="975"/>
                  </a:cxn>
                  <a:cxn ang="0">
                    <a:pos x="919" y="1095"/>
                  </a:cxn>
                  <a:cxn ang="0">
                    <a:pos x="801" y="975"/>
                  </a:cxn>
                  <a:cxn ang="0">
                    <a:pos x="710" y="1095"/>
                  </a:cxn>
                  <a:cxn ang="0">
                    <a:pos x="652" y="1006"/>
                  </a:cxn>
                  <a:cxn ang="0">
                    <a:pos x="623" y="918"/>
                  </a:cxn>
                  <a:cxn ang="0">
                    <a:pos x="564" y="975"/>
                  </a:cxn>
                  <a:cxn ang="0">
                    <a:pos x="473" y="918"/>
                  </a:cxn>
                  <a:cxn ang="0">
                    <a:pos x="473" y="829"/>
                  </a:cxn>
                  <a:cxn ang="0">
                    <a:pos x="327" y="593"/>
                  </a:cxn>
                  <a:cxn ang="0">
                    <a:pos x="473" y="473"/>
                  </a:cxn>
                  <a:cxn ang="0">
                    <a:pos x="385" y="473"/>
                  </a:cxn>
                  <a:cxn ang="0">
                    <a:pos x="296" y="473"/>
                  </a:cxn>
                  <a:cxn ang="0">
                    <a:pos x="266" y="355"/>
                  </a:cxn>
                  <a:cxn ang="0">
                    <a:pos x="178" y="267"/>
                  </a:cxn>
                  <a:cxn ang="0">
                    <a:pos x="266" y="267"/>
                  </a:cxn>
                  <a:cxn ang="0">
                    <a:pos x="266" y="237"/>
                  </a:cxn>
                  <a:cxn ang="0">
                    <a:pos x="89" y="119"/>
                  </a:cxn>
                  <a:cxn ang="0">
                    <a:pos x="0" y="30"/>
                  </a:cxn>
                </a:cxnLst>
                <a:rect l="0" t="0" r="r" b="b"/>
                <a:pathLst>
                  <a:path w="1273" h="1095">
                    <a:moveTo>
                      <a:pt x="830" y="207"/>
                    </a:moveTo>
                    <a:lnTo>
                      <a:pt x="830" y="237"/>
                    </a:lnTo>
                    <a:lnTo>
                      <a:pt x="801" y="267"/>
                    </a:lnTo>
                    <a:lnTo>
                      <a:pt x="710" y="267"/>
                    </a:lnTo>
                    <a:lnTo>
                      <a:pt x="741" y="295"/>
                    </a:lnTo>
                    <a:lnTo>
                      <a:pt x="801" y="325"/>
                    </a:lnTo>
                    <a:lnTo>
                      <a:pt x="830" y="325"/>
                    </a:lnTo>
                    <a:lnTo>
                      <a:pt x="859" y="355"/>
                    </a:lnTo>
                    <a:lnTo>
                      <a:pt x="889" y="325"/>
                    </a:lnTo>
                    <a:lnTo>
                      <a:pt x="919" y="355"/>
                    </a:lnTo>
                    <a:lnTo>
                      <a:pt x="889" y="386"/>
                    </a:lnTo>
                    <a:lnTo>
                      <a:pt x="948" y="386"/>
                    </a:lnTo>
                    <a:lnTo>
                      <a:pt x="993" y="429"/>
                    </a:lnTo>
                    <a:lnTo>
                      <a:pt x="978" y="414"/>
                    </a:lnTo>
                    <a:lnTo>
                      <a:pt x="978" y="355"/>
                    </a:lnTo>
                    <a:lnTo>
                      <a:pt x="948" y="325"/>
                    </a:lnTo>
                    <a:lnTo>
                      <a:pt x="919" y="325"/>
                    </a:lnTo>
                    <a:lnTo>
                      <a:pt x="859" y="267"/>
                    </a:lnTo>
                    <a:lnTo>
                      <a:pt x="830" y="267"/>
                    </a:lnTo>
                    <a:lnTo>
                      <a:pt x="859" y="237"/>
                    </a:lnTo>
                    <a:lnTo>
                      <a:pt x="948" y="237"/>
                    </a:lnTo>
                    <a:lnTo>
                      <a:pt x="948" y="267"/>
                    </a:lnTo>
                    <a:lnTo>
                      <a:pt x="1008" y="325"/>
                    </a:lnTo>
                    <a:lnTo>
                      <a:pt x="1066" y="325"/>
                    </a:lnTo>
                    <a:lnTo>
                      <a:pt x="1096" y="355"/>
                    </a:lnTo>
                    <a:lnTo>
                      <a:pt x="1126" y="325"/>
                    </a:lnTo>
                    <a:lnTo>
                      <a:pt x="1126" y="355"/>
                    </a:lnTo>
                    <a:lnTo>
                      <a:pt x="1155" y="386"/>
                    </a:lnTo>
                    <a:lnTo>
                      <a:pt x="1155" y="444"/>
                    </a:lnTo>
                    <a:lnTo>
                      <a:pt x="1185" y="473"/>
                    </a:lnTo>
                    <a:lnTo>
                      <a:pt x="1185" y="504"/>
                    </a:lnTo>
                    <a:lnTo>
                      <a:pt x="1215" y="504"/>
                    </a:lnTo>
                    <a:lnTo>
                      <a:pt x="1273" y="562"/>
                    </a:lnTo>
                    <a:lnTo>
                      <a:pt x="1273" y="593"/>
                    </a:lnTo>
                    <a:lnTo>
                      <a:pt x="1245" y="593"/>
                    </a:lnTo>
                    <a:lnTo>
                      <a:pt x="1155" y="532"/>
                    </a:lnTo>
                    <a:lnTo>
                      <a:pt x="1155" y="504"/>
                    </a:lnTo>
                    <a:lnTo>
                      <a:pt x="1126" y="473"/>
                    </a:lnTo>
                    <a:lnTo>
                      <a:pt x="1126" y="444"/>
                    </a:lnTo>
                    <a:lnTo>
                      <a:pt x="1038" y="444"/>
                    </a:lnTo>
                    <a:lnTo>
                      <a:pt x="1096" y="473"/>
                    </a:lnTo>
                    <a:lnTo>
                      <a:pt x="1126" y="504"/>
                    </a:lnTo>
                    <a:lnTo>
                      <a:pt x="1126" y="680"/>
                    </a:lnTo>
                    <a:lnTo>
                      <a:pt x="1066" y="623"/>
                    </a:lnTo>
                    <a:lnTo>
                      <a:pt x="1038" y="623"/>
                    </a:lnTo>
                    <a:lnTo>
                      <a:pt x="1038" y="593"/>
                    </a:lnTo>
                    <a:lnTo>
                      <a:pt x="1008" y="593"/>
                    </a:lnTo>
                    <a:lnTo>
                      <a:pt x="978" y="562"/>
                    </a:lnTo>
                    <a:lnTo>
                      <a:pt x="978" y="593"/>
                    </a:lnTo>
                    <a:lnTo>
                      <a:pt x="830" y="593"/>
                    </a:lnTo>
                    <a:lnTo>
                      <a:pt x="830" y="623"/>
                    </a:lnTo>
                    <a:lnTo>
                      <a:pt x="859" y="623"/>
                    </a:lnTo>
                    <a:lnTo>
                      <a:pt x="859" y="650"/>
                    </a:lnTo>
                    <a:lnTo>
                      <a:pt x="889" y="650"/>
                    </a:lnTo>
                    <a:lnTo>
                      <a:pt x="889" y="711"/>
                    </a:lnTo>
                    <a:lnTo>
                      <a:pt x="919" y="741"/>
                    </a:lnTo>
                    <a:lnTo>
                      <a:pt x="919" y="711"/>
                    </a:lnTo>
                    <a:lnTo>
                      <a:pt x="948" y="741"/>
                    </a:lnTo>
                    <a:lnTo>
                      <a:pt x="978" y="741"/>
                    </a:lnTo>
                    <a:lnTo>
                      <a:pt x="978" y="769"/>
                    </a:lnTo>
                    <a:lnTo>
                      <a:pt x="919" y="769"/>
                    </a:lnTo>
                    <a:lnTo>
                      <a:pt x="889" y="799"/>
                    </a:lnTo>
                    <a:lnTo>
                      <a:pt x="859" y="799"/>
                    </a:lnTo>
                    <a:lnTo>
                      <a:pt x="889" y="769"/>
                    </a:lnTo>
                    <a:lnTo>
                      <a:pt x="859" y="741"/>
                    </a:lnTo>
                    <a:lnTo>
                      <a:pt x="801" y="741"/>
                    </a:lnTo>
                    <a:lnTo>
                      <a:pt x="771" y="711"/>
                    </a:lnTo>
                    <a:lnTo>
                      <a:pt x="771" y="769"/>
                    </a:lnTo>
                    <a:lnTo>
                      <a:pt x="801" y="799"/>
                    </a:lnTo>
                    <a:lnTo>
                      <a:pt x="801" y="829"/>
                    </a:lnTo>
                    <a:lnTo>
                      <a:pt x="830" y="857"/>
                    </a:lnTo>
                    <a:lnTo>
                      <a:pt x="830" y="888"/>
                    </a:lnTo>
                    <a:lnTo>
                      <a:pt x="859" y="888"/>
                    </a:lnTo>
                    <a:lnTo>
                      <a:pt x="859" y="918"/>
                    </a:lnTo>
                    <a:lnTo>
                      <a:pt x="889" y="975"/>
                    </a:lnTo>
                    <a:lnTo>
                      <a:pt x="859" y="1006"/>
                    </a:lnTo>
                    <a:lnTo>
                      <a:pt x="859" y="1036"/>
                    </a:lnTo>
                    <a:lnTo>
                      <a:pt x="919" y="1095"/>
                    </a:lnTo>
                    <a:lnTo>
                      <a:pt x="889" y="1095"/>
                    </a:lnTo>
                    <a:lnTo>
                      <a:pt x="801" y="1006"/>
                    </a:lnTo>
                    <a:lnTo>
                      <a:pt x="801" y="975"/>
                    </a:lnTo>
                    <a:lnTo>
                      <a:pt x="741" y="975"/>
                    </a:lnTo>
                    <a:lnTo>
                      <a:pt x="710" y="1006"/>
                    </a:lnTo>
                    <a:lnTo>
                      <a:pt x="710" y="1095"/>
                    </a:lnTo>
                    <a:lnTo>
                      <a:pt x="682" y="1095"/>
                    </a:lnTo>
                    <a:lnTo>
                      <a:pt x="682" y="1036"/>
                    </a:lnTo>
                    <a:lnTo>
                      <a:pt x="652" y="1006"/>
                    </a:lnTo>
                    <a:lnTo>
                      <a:pt x="652" y="975"/>
                    </a:lnTo>
                    <a:lnTo>
                      <a:pt x="623" y="948"/>
                    </a:lnTo>
                    <a:lnTo>
                      <a:pt x="623" y="918"/>
                    </a:lnTo>
                    <a:lnTo>
                      <a:pt x="592" y="888"/>
                    </a:lnTo>
                    <a:lnTo>
                      <a:pt x="564" y="918"/>
                    </a:lnTo>
                    <a:lnTo>
                      <a:pt x="564" y="975"/>
                    </a:lnTo>
                    <a:lnTo>
                      <a:pt x="503" y="975"/>
                    </a:lnTo>
                    <a:lnTo>
                      <a:pt x="473" y="948"/>
                    </a:lnTo>
                    <a:lnTo>
                      <a:pt x="473" y="918"/>
                    </a:lnTo>
                    <a:lnTo>
                      <a:pt x="445" y="888"/>
                    </a:lnTo>
                    <a:lnTo>
                      <a:pt x="445" y="857"/>
                    </a:lnTo>
                    <a:lnTo>
                      <a:pt x="473" y="829"/>
                    </a:lnTo>
                    <a:lnTo>
                      <a:pt x="473" y="769"/>
                    </a:lnTo>
                    <a:lnTo>
                      <a:pt x="296" y="593"/>
                    </a:lnTo>
                    <a:lnTo>
                      <a:pt x="327" y="593"/>
                    </a:lnTo>
                    <a:lnTo>
                      <a:pt x="415" y="504"/>
                    </a:lnTo>
                    <a:lnTo>
                      <a:pt x="473" y="504"/>
                    </a:lnTo>
                    <a:lnTo>
                      <a:pt x="473" y="473"/>
                    </a:lnTo>
                    <a:lnTo>
                      <a:pt x="503" y="444"/>
                    </a:lnTo>
                    <a:lnTo>
                      <a:pt x="415" y="444"/>
                    </a:lnTo>
                    <a:lnTo>
                      <a:pt x="385" y="473"/>
                    </a:lnTo>
                    <a:lnTo>
                      <a:pt x="385" y="444"/>
                    </a:lnTo>
                    <a:lnTo>
                      <a:pt x="355" y="414"/>
                    </a:lnTo>
                    <a:lnTo>
                      <a:pt x="296" y="473"/>
                    </a:lnTo>
                    <a:lnTo>
                      <a:pt x="296" y="414"/>
                    </a:lnTo>
                    <a:lnTo>
                      <a:pt x="266" y="386"/>
                    </a:lnTo>
                    <a:lnTo>
                      <a:pt x="266" y="355"/>
                    </a:lnTo>
                    <a:lnTo>
                      <a:pt x="236" y="355"/>
                    </a:lnTo>
                    <a:lnTo>
                      <a:pt x="236" y="325"/>
                    </a:lnTo>
                    <a:lnTo>
                      <a:pt x="178" y="267"/>
                    </a:lnTo>
                    <a:lnTo>
                      <a:pt x="178" y="237"/>
                    </a:lnTo>
                    <a:lnTo>
                      <a:pt x="236" y="237"/>
                    </a:lnTo>
                    <a:lnTo>
                      <a:pt x="266" y="267"/>
                    </a:lnTo>
                    <a:lnTo>
                      <a:pt x="296" y="267"/>
                    </a:lnTo>
                    <a:lnTo>
                      <a:pt x="296" y="207"/>
                    </a:lnTo>
                    <a:lnTo>
                      <a:pt x="266" y="237"/>
                    </a:lnTo>
                    <a:lnTo>
                      <a:pt x="208" y="177"/>
                    </a:lnTo>
                    <a:lnTo>
                      <a:pt x="178" y="207"/>
                    </a:lnTo>
                    <a:lnTo>
                      <a:pt x="89" y="119"/>
                    </a:lnTo>
                    <a:lnTo>
                      <a:pt x="59" y="119"/>
                    </a:lnTo>
                    <a:lnTo>
                      <a:pt x="59" y="89"/>
                    </a:lnTo>
                    <a:lnTo>
                      <a:pt x="0" y="30"/>
                    </a:lnTo>
                    <a:lnTo>
                      <a:pt x="0" y="0"/>
                    </a:lnTo>
                  </a:path>
                </a:pathLst>
              </a:custGeom>
              <a:noFill/>
              <a:ln w="1588">
                <a:solidFill>
                  <a:srgbClr val="000000"/>
                </a:solidFill>
                <a:prstDash val="solid"/>
                <a:round/>
                <a:headEnd/>
                <a:tailEnd/>
              </a:ln>
            </p:spPr>
            <p:txBody>
              <a:bodyPr/>
              <a:lstStyle/>
              <a:p>
                <a:endParaRPr lang="en-GB"/>
              </a:p>
            </p:txBody>
          </p:sp>
          <p:sp>
            <p:nvSpPr>
              <p:cNvPr id="15614" name="Freeform 254"/>
              <p:cNvSpPr>
                <a:spLocks/>
              </p:cNvSpPr>
              <p:nvPr/>
            </p:nvSpPr>
            <p:spPr bwMode="auto">
              <a:xfrm>
                <a:off x="4043" y="3496"/>
                <a:ext cx="89" cy="45"/>
              </a:xfrm>
              <a:custGeom>
                <a:avLst/>
                <a:gdLst/>
                <a:ahLst/>
                <a:cxnLst>
                  <a:cxn ang="0">
                    <a:pos x="325" y="148"/>
                  </a:cxn>
                  <a:cxn ang="0">
                    <a:pos x="296" y="118"/>
                  </a:cxn>
                  <a:cxn ang="0">
                    <a:pos x="267" y="148"/>
                  </a:cxn>
                  <a:cxn ang="0">
                    <a:pos x="267" y="179"/>
                  </a:cxn>
                  <a:cxn ang="0">
                    <a:pos x="237" y="179"/>
                  </a:cxn>
                  <a:cxn ang="0">
                    <a:pos x="207" y="148"/>
                  </a:cxn>
                  <a:cxn ang="0">
                    <a:pos x="148" y="118"/>
                  </a:cxn>
                  <a:cxn ang="0">
                    <a:pos x="118" y="118"/>
                  </a:cxn>
                  <a:cxn ang="0">
                    <a:pos x="118" y="90"/>
                  </a:cxn>
                  <a:cxn ang="0">
                    <a:pos x="89" y="90"/>
                  </a:cxn>
                  <a:cxn ang="0">
                    <a:pos x="58" y="59"/>
                  </a:cxn>
                  <a:cxn ang="0">
                    <a:pos x="30" y="59"/>
                  </a:cxn>
                  <a:cxn ang="0">
                    <a:pos x="0" y="30"/>
                  </a:cxn>
                  <a:cxn ang="0">
                    <a:pos x="118" y="30"/>
                  </a:cxn>
                  <a:cxn ang="0">
                    <a:pos x="118" y="0"/>
                  </a:cxn>
                  <a:cxn ang="0">
                    <a:pos x="176" y="59"/>
                  </a:cxn>
                  <a:cxn ang="0">
                    <a:pos x="176" y="30"/>
                  </a:cxn>
                  <a:cxn ang="0">
                    <a:pos x="237" y="90"/>
                  </a:cxn>
                  <a:cxn ang="0">
                    <a:pos x="355" y="90"/>
                  </a:cxn>
                  <a:cxn ang="0">
                    <a:pos x="355" y="118"/>
                  </a:cxn>
                  <a:cxn ang="0">
                    <a:pos x="325" y="148"/>
                  </a:cxn>
                </a:cxnLst>
                <a:rect l="0" t="0" r="r" b="b"/>
                <a:pathLst>
                  <a:path w="355" h="179">
                    <a:moveTo>
                      <a:pt x="325" y="148"/>
                    </a:moveTo>
                    <a:lnTo>
                      <a:pt x="296" y="118"/>
                    </a:lnTo>
                    <a:lnTo>
                      <a:pt x="267" y="148"/>
                    </a:lnTo>
                    <a:lnTo>
                      <a:pt x="267" y="179"/>
                    </a:lnTo>
                    <a:lnTo>
                      <a:pt x="237" y="179"/>
                    </a:lnTo>
                    <a:lnTo>
                      <a:pt x="207" y="148"/>
                    </a:lnTo>
                    <a:lnTo>
                      <a:pt x="148" y="118"/>
                    </a:lnTo>
                    <a:lnTo>
                      <a:pt x="118" y="118"/>
                    </a:lnTo>
                    <a:lnTo>
                      <a:pt x="118" y="90"/>
                    </a:lnTo>
                    <a:lnTo>
                      <a:pt x="89" y="90"/>
                    </a:lnTo>
                    <a:lnTo>
                      <a:pt x="58" y="59"/>
                    </a:lnTo>
                    <a:lnTo>
                      <a:pt x="30" y="59"/>
                    </a:lnTo>
                    <a:lnTo>
                      <a:pt x="0" y="30"/>
                    </a:lnTo>
                    <a:lnTo>
                      <a:pt x="118" y="30"/>
                    </a:lnTo>
                    <a:lnTo>
                      <a:pt x="118" y="0"/>
                    </a:lnTo>
                    <a:lnTo>
                      <a:pt x="176" y="59"/>
                    </a:lnTo>
                    <a:lnTo>
                      <a:pt x="176" y="30"/>
                    </a:lnTo>
                    <a:lnTo>
                      <a:pt x="237" y="90"/>
                    </a:lnTo>
                    <a:lnTo>
                      <a:pt x="355" y="90"/>
                    </a:lnTo>
                    <a:lnTo>
                      <a:pt x="355" y="118"/>
                    </a:lnTo>
                    <a:lnTo>
                      <a:pt x="325" y="148"/>
                    </a:lnTo>
                  </a:path>
                </a:pathLst>
              </a:custGeom>
              <a:noFill/>
              <a:ln w="1588">
                <a:solidFill>
                  <a:srgbClr val="000000"/>
                </a:solidFill>
                <a:prstDash val="solid"/>
                <a:round/>
                <a:headEnd/>
                <a:tailEnd/>
              </a:ln>
            </p:spPr>
            <p:txBody>
              <a:bodyPr/>
              <a:lstStyle/>
              <a:p>
                <a:endParaRPr lang="en-GB"/>
              </a:p>
            </p:txBody>
          </p:sp>
          <p:sp>
            <p:nvSpPr>
              <p:cNvPr id="15615" name="Freeform 255"/>
              <p:cNvSpPr>
                <a:spLocks/>
              </p:cNvSpPr>
              <p:nvPr/>
            </p:nvSpPr>
            <p:spPr bwMode="auto">
              <a:xfrm>
                <a:off x="4169" y="3733"/>
                <a:ext cx="192" cy="67"/>
              </a:xfrm>
              <a:custGeom>
                <a:avLst/>
                <a:gdLst/>
                <a:ahLst/>
                <a:cxnLst>
                  <a:cxn ang="0">
                    <a:pos x="0" y="118"/>
                  </a:cxn>
                  <a:cxn ang="0">
                    <a:pos x="28" y="148"/>
                  </a:cxn>
                  <a:cxn ang="0">
                    <a:pos x="177" y="148"/>
                  </a:cxn>
                  <a:cxn ang="0">
                    <a:pos x="207" y="179"/>
                  </a:cxn>
                  <a:cxn ang="0">
                    <a:pos x="265" y="179"/>
                  </a:cxn>
                  <a:cxn ang="0">
                    <a:pos x="295" y="207"/>
                  </a:cxn>
                  <a:cxn ang="0">
                    <a:pos x="325" y="207"/>
                  </a:cxn>
                  <a:cxn ang="0">
                    <a:pos x="354" y="237"/>
                  </a:cxn>
                  <a:cxn ang="0">
                    <a:pos x="354" y="268"/>
                  </a:cxn>
                  <a:cxn ang="0">
                    <a:pos x="414" y="268"/>
                  </a:cxn>
                  <a:cxn ang="0">
                    <a:pos x="414" y="237"/>
                  </a:cxn>
                  <a:cxn ang="0">
                    <a:pos x="651" y="237"/>
                  </a:cxn>
                  <a:cxn ang="0">
                    <a:pos x="651" y="207"/>
                  </a:cxn>
                  <a:cxn ang="0">
                    <a:pos x="709" y="207"/>
                  </a:cxn>
                  <a:cxn ang="0">
                    <a:pos x="740" y="237"/>
                  </a:cxn>
                  <a:cxn ang="0">
                    <a:pos x="770" y="207"/>
                  </a:cxn>
                  <a:cxn ang="0">
                    <a:pos x="770" y="148"/>
                  </a:cxn>
                  <a:cxn ang="0">
                    <a:pos x="709" y="148"/>
                  </a:cxn>
                  <a:cxn ang="0">
                    <a:pos x="681" y="179"/>
                  </a:cxn>
                  <a:cxn ang="0">
                    <a:pos x="620" y="179"/>
                  </a:cxn>
                  <a:cxn ang="0">
                    <a:pos x="620" y="118"/>
                  </a:cxn>
                  <a:cxn ang="0">
                    <a:pos x="444" y="118"/>
                  </a:cxn>
                  <a:cxn ang="0">
                    <a:pos x="414" y="88"/>
                  </a:cxn>
                  <a:cxn ang="0">
                    <a:pos x="265" y="88"/>
                  </a:cxn>
                  <a:cxn ang="0">
                    <a:pos x="235" y="118"/>
                  </a:cxn>
                  <a:cxn ang="0">
                    <a:pos x="207" y="118"/>
                  </a:cxn>
                  <a:cxn ang="0">
                    <a:pos x="207" y="88"/>
                  </a:cxn>
                  <a:cxn ang="0">
                    <a:pos x="177" y="88"/>
                  </a:cxn>
                  <a:cxn ang="0">
                    <a:pos x="147" y="60"/>
                  </a:cxn>
                  <a:cxn ang="0">
                    <a:pos x="177" y="30"/>
                  </a:cxn>
                  <a:cxn ang="0">
                    <a:pos x="147" y="30"/>
                  </a:cxn>
                  <a:cxn ang="0">
                    <a:pos x="117" y="60"/>
                  </a:cxn>
                  <a:cxn ang="0">
                    <a:pos x="88" y="60"/>
                  </a:cxn>
                  <a:cxn ang="0">
                    <a:pos x="28" y="0"/>
                  </a:cxn>
                  <a:cxn ang="0">
                    <a:pos x="28" y="60"/>
                  </a:cxn>
                  <a:cxn ang="0">
                    <a:pos x="0" y="30"/>
                  </a:cxn>
                  <a:cxn ang="0">
                    <a:pos x="0" y="118"/>
                  </a:cxn>
                </a:cxnLst>
                <a:rect l="0" t="0" r="r" b="b"/>
                <a:pathLst>
                  <a:path w="770" h="268">
                    <a:moveTo>
                      <a:pt x="0" y="118"/>
                    </a:moveTo>
                    <a:lnTo>
                      <a:pt x="28" y="148"/>
                    </a:lnTo>
                    <a:lnTo>
                      <a:pt x="177" y="148"/>
                    </a:lnTo>
                    <a:lnTo>
                      <a:pt x="207" y="179"/>
                    </a:lnTo>
                    <a:lnTo>
                      <a:pt x="265" y="179"/>
                    </a:lnTo>
                    <a:lnTo>
                      <a:pt x="295" y="207"/>
                    </a:lnTo>
                    <a:lnTo>
                      <a:pt x="325" y="207"/>
                    </a:lnTo>
                    <a:lnTo>
                      <a:pt x="354" y="237"/>
                    </a:lnTo>
                    <a:lnTo>
                      <a:pt x="354" y="268"/>
                    </a:lnTo>
                    <a:lnTo>
                      <a:pt x="414" y="268"/>
                    </a:lnTo>
                    <a:lnTo>
                      <a:pt x="414" y="237"/>
                    </a:lnTo>
                    <a:lnTo>
                      <a:pt x="651" y="237"/>
                    </a:lnTo>
                    <a:lnTo>
                      <a:pt x="651" y="207"/>
                    </a:lnTo>
                    <a:lnTo>
                      <a:pt x="709" y="207"/>
                    </a:lnTo>
                    <a:lnTo>
                      <a:pt x="740" y="237"/>
                    </a:lnTo>
                    <a:lnTo>
                      <a:pt x="770" y="207"/>
                    </a:lnTo>
                    <a:lnTo>
                      <a:pt x="770" y="148"/>
                    </a:lnTo>
                    <a:lnTo>
                      <a:pt x="709" y="148"/>
                    </a:lnTo>
                    <a:lnTo>
                      <a:pt x="681" y="179"/>
                    </a:lnTo>
                    <a:lnTo>
                      <a:pt x="620" y="179"/>
                    </a:lnTo>
                    <a:lnTo>
                      <a:pt x="620" y="118"/>
                    </a:lnTo>
                    <a:lnTo>
                      <a:pt x="444" y="118"/>
                    </a:lnTo>
                    <a:lnTo>
                      <a:pt x="414" y="88"/>
                    </a:lnTo>
                    <a:lnTo>
                      <a:pt x="265" y="88"/>
                    </a:lnTo>
                    <a:lnTo>
                      <a:pt x="235" y="118"/>
                    </a:lnTo>
                    <a:lnTo>
                      <a:pt x="207" y="118"/>
                    </a:lnTo>
                    <a:lnTo>
                      <a:pt x="207" y="88"/>
                    </a:lnTo>
                    <a:lnTo>
                      <a:pt x="177" y="88"/>
                    </a:lnTo>
                    <a:lnTo>
                      <a:pt x="147" y="60"/>
                    </a:lnTo>
                    <a:lnTo>
                      <a:pt x="177" y="30"/>
                    </a:lnTo>
                    <a:lnTo>
                      <a:pt x="147" y="30"/>
                    </a:lnTo>
                    <a:lnTo>
                      <a:pt x="117" y="60"/>
                    </a:lnTo>
                    <a:lnTo>
                      <a:pt x="88" y="60"/>
                    </a:lnTo>
                    <a:lnTo>
                      <a:pt x="28" y="0"/>
                    </a:lnTo>
                    <a:lnTo>
                      <a:pt x="28" y="60"/>
                    </a:lnTo>
                    <a:lnTo>
                      <a:pt x="0" y="30"/>
                    </a:lnTo>
                    <a:lnTo>
                      <a:pt x="0" y="118"/>
                    </a:lnTo>
                  </a:path>
                </a:pathLst>
              </a:custGeom>
              <a:noFill/>
              <a:ln w="1588">
                <a:solidFill>
                  <a:srgbClr val="000000"/>
                </a:solidFill>
                <a:prstDash val="solid"/>
                <a:round/>
                <a:headEnd/>
                <a:tailEnd/>
              </a:ln>
            </p:spPr>
            <p:txBody>
              <a:bodyPr/>
              <a:lstStyle/>
              <a:p>
                <a:endParaRPr lang="en-GB"/>
              </a:p>
            </p:txBody>
          </p:sp>
          <p:sp>
            <p:nvSpPr>
              <p:cNvPr id="15616" name="Freeform 256"/>
              <p:cNvSpPr>
                <a:spLocks/>
              </p:cNvSpPr>
              <p:nvPr/>
            </p:nvSpPr>
            <p:spPr bwMode="auto">
              <a:xfrm>
                <a:off x="3317" y="3948"/>
                <a:ext cx="977" cy="244"/>
              </a:xfrm>
              <a:custGeom>
                <a:avLst/>
                <a:gdLst/>
                <a:ahLst/>
                <a:cxnLst>
                  <a:cxn ang="0">
                    <a:pos x="28" y="30"/>
                  </a:cxn>
                  <a:cxn ang="0">
                    <a:pos x="118" y="59"/>
                  </a:cxn>
                  <a:cxn ang="0">
                    <a:pos x="147" y="88"/>
                  </a:cxn>
                  <a:cxn ang="0">
                    <a:pos x="237" y="118"/>
                  </a:cxn>
                  <a:cxn ang="0">
                    <a:pos x="444" y="88"/>
                  </a:cxn>
                  <a:cxn ang="0">
                    <a:pos x="562" y="118"/>
                  </a:cxn>
                  <a:cxn ang="0">
                    <a:pos x="682" y="149"/>
                  </a:cxn>
                  <a:cxn ang="0">
                    <a:pos x="769" y="177"/>
                  </a:cxn>
                  <a:cxn ang="0">
                    <a:pos x="828" y="207"/>
                  </a:cxn>
                  <a:cxn ang="0">
                    <a:pos x="889" y="237"/>
                  </a:cxn>
                  <a:cxn ang="0">
                    <a:pos x="976" y="267"/>
                  </a:cxn>
                  <a:cxn ang="0">
                    <a:pos x="1065" y="295"/>
                  </a:cxn>
                  <a:cxn ang="0">
                    <a:pos x="1096" y="443"/>
                  </a:cxn>
                  <a:cxn ang="0">
                    <a:pos x="1126" y="504"/>
                  </a:cxn>
                  <a:cxn ang="0">
                    <a:pos x="1155" y="563"/>
                  </a:cxn>
                  <a:cxn ang="0">
                    <a:pos x="1274" y="650"/>
                  </a:cxn>
                  <a:cxn ang="0">
                    <a:pos x="1540" y="681"/>
                  </a:cxn>
                  <a:cxn ang="0">
                    <a:pos x="1629" y="711"/>
                  </a:cxn>
                  <a:cxn ang="0">
                    <a:pos x="1718" y="741"/>
                  </a:cxn>
                  <a:cxn ang="0">
                    <a:pos x="1776" y="769"/>
                  </a:cxn>
                  <a:cxn ang="0">
                    <a:pos x="1837" y="799"/>
                  </a:cxn>
                  <a:cxn ang="0">
                    <a:pos x="2013" y="917"/>
                  </a:cxn>
                  <a:cxn ang="0">
                    <a:pos x="2074" y="947"/>
                  </a:cxn>
                  <a:cxn ang="0">
                    <a:pos x="2104" y="977"/>
                  </a:cxn>
                  <a:cxn ang="0">
                    <a:pos x="2341" y="917"/>
                  </a:cxn>
                  <a:cxn ang="0">
                    <a:pos x="2429" y="799"/>
                  </a:cxn>
                  <a:cxn ang="0">
                    <a:pos x="2459" y="769"/>
                  </a:cxn>
                  <a:cxn ang="0">
                    <a:pos x="2488" y="650"/>
                  </a:cxn>
                  <a:cxn ang="0">
                    <a:pos x="2459" y="622"/>
                  </a:cxn>
                  <a:cxn ang="0">
                    <a:pos x="2429" y="532"/>
                  </a:cxn>
                  <a:cxn ang="0">
                    <a:pos x="2399" y="413"/>
                  </a:cxn>
                  <a:cxn ang="0">
                    <a:pos x="2429" y="356"/>
                  </a:cxn>
                  <a:cxn ang="0">
                    <a:pos x="2606" y="207"/>
                  </a:cxn>
                  <a:cxn ang="0">
                    <a:pos x="2725" y="118"/>
                  </a:cxn>
                  <a:cxn ang="0">
                    <a:pos x="2873" y="88"/>
                  </a:cxn>
                  <a:cxn ang="0">
                    <a:pos x="3022" y="59"/>
                  </a:cxn>
                  <a:cxn ang="0">
                    <a:pos x="3080" y="88"/>
                  </a:cxn>
                  <a:cxn ang="0">
                    <a:pos x="3171" y="149"/>
                  </a:cxn>
                  <a:cxn ang="0">
                    <a:pos x="3289" y="177"/>
                  </a:cxn>
                  <a:cxn ang="0">
                    <a:pos x="3318" y="267"/>
                  </a:cxn>
                  <a:cxn ang="0">
                    <a:pos x="3496" y="325"/>
                  </a:cxn>
                  <a:cxn ang="0">
                    <a:pos x="3555" y="356"/>
                  </a:cxn>
                  <a:cxn ang="0">
                    <a:pos x="3822" y="386"/>
                  </a:cxn>
                  <a:cxn ang="0">
                    <a:pos x="3880" y="413"/>
                  </a:cxn>
                  <a:cxn ang="0">
                    <a:pos x="3910" y="474"/>
                  </a:cxn>
                </a:cxnLst>
                <a:rect l="0" t="0" r="r" b="b"/>
                <a:pathLst>
                  <a:path w="3910" h="977">
                    <a:moveTo>
                      <a:pt x="0" y="0"/>
                    </a:moveTo>
                    <a:lnTo>
                      <a:pt x="28" y="30"/>
                    </a:lnTo>
                    <a:lnTo>
                      <a:pt x="89" y="30"/>
                    </a:lnTo>
                    <a:lnTo>
                      <a:pt x="118" y="59"/>
                    </a:lnTo>
                    <a:lnTo>
                      <a:pt x="147" y="59"/>
                    </a:lnTo>
                    <a:lnTo>
                      <a:pt x="147" y="88"/>
                    </a:lnTo>
                    <a:lnTo>
                      <a:pt x="207" y="88"/>
                    </a:lnTo>
                    <a:lnTo>
                      <a:pt x="237" y="118"/>
                    </a:lnTo>
                    <a:lnTo>
                      <a:pt x="414" y="118"/>
                    </a:lnTo>
                    <a:lnTo>
                      <a:pt x="444" y="88"/>
                    </a:lnTo>
                    <a:lnTo>
                      <a:pt x="532" y="88"/>
                    </a:lnTo>
                    <a:lnTo>
                      <a:pt x="562" y="118"/>
                    </a:lnTo>
                    <a:lnTo>
                      <a:pt x="651" y="118"/>
                    </a:lnTo>
                    <a:lnTo>
                      <a:pt x="682" y="149"/>
                    </a:lnTo>
                    <a:lnTo>
                      <a:pt x="739" y="149"/>
                    </a:lnTo>
                    <a:lnTo>
                      <a:pt x="769" y="177"/>
                    </a:lnTo>
                    <a:lnTo>
                      <a:pt x="800" y="177"/>
                    </a:lnTo>
                    <a:lnTo>
                      <a:pt x="828" y="207"/>
                    </a:lnTo>
                    <a:lnTo>
                      <a:pt x="858" y="207"/>
                    </a:lnTo>
                    <a:lnTo>
                      <a:pt x="889" y="237"/>
                    </a:lnTo>
                    <a:lnTo>
                      <a:pt x="946" y="237"/>
                    </a:lnTo>
                    <a:lnTo>
                      <a:pt x="976" y="267"/>
                    </a:lnTo>
                    <a:lnTo>
                      <a:pt x="1065" y="267"/>
                    </a:lnTo>
                    <a:lnTo>
                      <a:pt x="1065" y="295"/>
                    </a:lnTo>
                    <a:lnTo>
                      <a:pt x="1096" y="325"/>
                    </a:lnTo>
                    <a:lnTo>
                      <a:pt x="1096" y="443"/>
                    </a:lnTo>
                    <a:lnTo>
                      <a:pt x="1126" y="474"/>
                    </a:lnTo>
                    <a:lnTo>
                      <a:pt x="1126" y="504"/>
                    </a:lnTo>
                    <a:lnTo>
                      <a:pt x="1155" y="532"/>
                    </a:lnTo>
                    <a:lnTo>
                      <a:pt x="1155" y="563"/>
                    </a:lnTo>
                    <a:lnTo>
                      <a:pt x="1214" y="622"/>
                    </a:lnTo>
                    <a:lnTo>
                      <a:pt x="1274" y="650"/>
                    </a:lnTo>
                    <a:lnTo>
                      <a:pt x="1511" y="650"/>
                    </a:lnTo>
                    <a:lnTo>
                      <a:pt x="1540" y="681"/>
                    </a:lnTo>
                    <a:lnTo>
                      <a:pt x="1599" y="681"/>
                    </a:lnTo>
                    <a:lnTo>
                      <a:pt x="1629" y="711"/>
                    </a:lnTo>
                    <a:lnTo>
                      <a:pt x="1688" y="711"/>
                    </a:lnTo>
                    <a:lnTo>
                      <a:pt x="1718" y="741"/>
                    </a:lnTo>
                    <a:lnTo>
                      <a:pt x="1749" y="741"/>
                    </a:lnTo>
                    <a:lnTo>
                      <a:pt x="1776" y="769"/>
                    </a:lnTo>
                    <a:lnTo>
                      <a:pt x="1806" y="769"/>
                    </a:lnTo>
                    <a:lnTo>
                      <a:pt x="1837" y="799"/>
                    </a:lnTo>
                    <a:lnTo>
                      <a:pt x="1895" y="799"/>
                    </a:lnTo>
                    <a:lnTo>
                      <a:pt x="2013" y="917"/>
                    </a:lnTo>
                    <a:lnTo>
                      <a:pt x="2044" y="917"/>
                    </a:lnTo>
                    <a:lnTo>
                      <a:pt x="2074" y="947"/>
                    </a:lnTo>
                    <a:lnTo>
                      <a:pt x="2104" y="947"/>
                    </a:lnTo>
                    <a:lnTo>
                      <a:pt x="2104" y="977"/>
                    </a:lnTo>
                    <a:lnTo>
                      <a:pt x="2251" y="977"/>
                    </a:lnTo>
                    <a:lnTo>
                      <a:pt x="2341" y="917"/>
                    </a:lnTo>
                    <a:lnTo>
                      <a:pt x="2429" y="829"/>
                    </a:lnTo>
                    <a:lnTo>
                      <a:pt x="2429" y="799"/>
                    </a:lnTo>
                    <a:lnTo>
                      <a:pt x="2459" y="799"/>
                    </a:lnTo>
                    <a:lnTo>
                      <a:pt x="2459" y="769"/>
                    </a:lnTo>
                    <a:lnTo>
                      <a:pt x="2488" y="741"/>
                    </a:lnTo>
                    <a:lnTo>
                      <a:pt x="2488" y="650"/>
                    </a:lnTo>
                    <a:lnTo>
                      <a:pt x="2459" y="650"/>
                    </a:lnTo>
                    <a:lnTo>
                      <a:pt x="2459" y="622"/>
                    </a:lnTo>
                    <a:lnTo>
                      <a:pt x="2429" y="592"/>
                    </a:lnTo>
                    <a:lnTo>
                      <a:pt x="2429" y="532"/>
                    </a:lnTo>
                    <a:lnTo>
                      <a:pt x="2399" y="504"/>
                    </a:lnTo>
                    <a:lnTo>
                      <a:pt x="2399" y="413"/>
                    </a:lnTo>
                    <a:lnTo>
                      <a:pt x="2429" y="386"/>
                    </a:lnTo>
                    <a:lnTo>
                      <a:pt x="2429" y="356"/>
                    </a:lnTo>
                    <a:lnTo>
                      <a:pt x="2578" y="207"/>
                    </a:lnTo>
                    <a:lnTo>
                      <a:pt x="2606" y="207"/>
                    </a:lnTo>
                    <a:lnTo>
                      <a:pt x="2666" y="177"/>
                    </a:lnTo>
                    <a:lnTo>
                      <a:pt x="2725" y="118"/>
                    </a:lnTo>
                    <a:lnTo>
                      <a:pt x="2843" y="118"/>
                    </a:lnTo>
                    <a:lnTo>
                      <a:pt x="2873" y="88"/>
                    </a:lnTo>
                    <a:lnTo>
                      <a:pt x="2993" y="88"/>
                    </a:lnTo>
                    <a:lnTo>
                      <a:pt x="3022" y="59"/>
                    </a:lnTo>
                    <a:lnTo>
                      <a:pt x="3052" y="88"/>
                    </a:lnTo>
                    <a:lnTo>
                      <a:pt x="3080" y="88"/>
                    </a:lnTo>
                    <a:lnTo>
                      <a:pt x="3141" y="118"/>
                    </a:lnTo>
                    <a:lnTo>
                      <a:pt x="3171" y="149"/>
                    </a:lnTo>
                    <a:lnTo>
                      <a:pt x="3259" y="149"/>
                    </a:lnTo>
                    <a:lnTo>
                      <a:pt x="3289" y="177"/>
                    </a:lnTo>
                    <a:lnTo>
                      <a:pt x="3318" y="177"/>
                    </a:lnTo>
                    <a:lnTo>
                      <a:pt x="3318" y="267"/>
                    </a:lnTo>
                    <a:lnTo>
                      <a:pt x="3348" y="325"/>
                    </a:lnTo>
                    <a:lnTo>
                      <a:pt x="3496" y="325"/>
                    </a:lnTo>
                    <a:lnTo>
                      <a:pt x="3525" y="356"/>
                    </a:lnTo>
                    <a:lnTo>
                      <a:pt x="3555" y="356"/>
                    </a:lnTo>
                    <a:lnTo>
                      <a:pt x="3585" y="386"/>
                    </a:lnTo>
                    <a:lnTo>
                      <a:pt x="3822" y="386"/>
                    </a:lnTo>
                    <a:lnTo>
                      <a:pt x="3852" y="413"/>
                    </a:lnTo>
                    <a:lnTo>
                      <a:pt x="3880" y="413"/>
                    </a:lnTo>
                    <a:lnTo>
                      <a:pt x="3880" y="443"/>
                    </a:lnTo>
                    <a:lnTo>
                      <a:pt x="3910" y="474"/>
                    </a:lnTo>
                    <a:lnTo>
                      <a:pt x="3910" y="504"/>
                    </a:lnTo>
                  </a:path>
                </a:pathLst>
              </a:custGeom>
              <a:noFill/>
              <a:ln w="1588">
                <a:solidFill>
                  <a:srgbClr val="000000"/>
                </a:solidFill>
                <a:prstDash val="solid"/>
                <a:round/>
                <a:headEnd/>
                <a:tailEnd/>
              </a:ln>
            </p:spPr>
            <p:txBody>
              <a:bodyPr/>
              <a:lstStyle/>
              <a:p>
                <a:endParaRPr lang="en-GB"/>
              </a:p>
            </p:txBody>
          </p:sp>
          <p:sp>
            <p:nvSpPr>
              <p:cNvPr id="15617" name="Freeform 257"/>
              <p:cNvSpPr>
                <a:spLocks/>
              </p:cNvSpPr>
              <p:nvPr/>
            </p:nvSpPr>
            <p:spPr bwMode="auto">
              <a:xfrm>
                <a:off x="4272" y="4074"/>
                <a:ext cx="22" cy="273"/>
              </a:xfrm>
              <a:custGeom>
                <a:avLst/>
                <a:gdLst/>
                <a:ahLst/>
                <a:cxnLst>
                  <a:cxn ang="0">
                    <a:pos x="88" y="0"/>
                  </a:cxn>
                  <a:cxn ang="0">
                    <a:pos x="58" y="28"/>
                  </a:cxn>
                  <a:cxn ang="0">
                    <a:pos x="58" y="59"/>
                  </a:cxn>
                  <a:cxn ang="0">
                    <a:pos x="30" y="88"/>
                  </a:cxn>
                  <a:cxn ang="0">
                    <a:pos x="30" y="237"/>
                  </a:cxn>
                  <a:cxn ang="0">
                    <a:pos x="58" y="265"/>
                  </a:cxn>
                  <a:cxn ang="0">
                    <a:pos x="58" y="384"/>
                  </a:cxn>
                  <a:cxn ang="0">
                    <a:pos x="30" y="413"/>
                  </a:cxn>
                  <a:cxn ang="0">
                    <a:pos x="30" y="443"/>
                  </a:cxn>
                  <a:cxn ang="0">
                    <a:pos x="0" y="473"/>
                  </a:cxn>
                  <a:cxn ang="0">
                    <a:pos x="0" y="562"/>
                  </a:cxn>
                  <a:cxn ang="0">
                    <a:pos x="30" y="592"/>
                  </a:cxn>
                  <a:cxn ang="0">
                    <a:pos x="30" y="650"/>
                  </a:cxn>
                  <a:cxn ang="0">
                    <a:pos x="58" y="680"/>
                  </a:cxn>
                  <a:cxn ang="0">
                    <a:pos x="58" y="799"/>
                  </a:cxn>
                  <a:cxn ang="0">
                    <a:pos x="88" y="829"/>
                  </a:cxn>
                  <a:cxn ang="0">
                    <a:pos x="88" y="1094"/>
                  </a:cxn>
                </a:cxnLst>
                <a:rect l="0" t="0" r="r" b="b"/>
                <a:pathLst>
                  <a:path w="88" h="1094">
                    <a:moveTo>
                      <a:pt x="88" y="0"/>
                    </a:moveTo>
                    <a:lnTo>
                      <a:pt x="58" y="28"/>
                    </a:lnTo>
                    <a:lnTo>
                      <a:pt x="58" y="59"/>
                    </a:lnTo>
                    <a:lnTo>
                      <a:pt x="30" y="88"/>
                    </a:lnTo>
                    <a:lnTo>
                      <a:pt x="30" y="237"/>
                    </a:lnTo>
                    <a:lnTo>
                      <a:pt x="58" y="265"/>
                    </a:lnTo>
                    <a:lnTo>
                      <a:pt x="58" y="384"/>
                    </a:lnTo>
                    <a:lnTo>
                      <a:pt x="30" y="413"/>
                    </a:lnTo>
                    <a:lnTo>
                      <a:pt x="30" y="443"/>
                    </a:lnTo>
                    <a:lnTo>
                      <a:pt x="0" y="473"/>
                    </a:lnTo>
                    <a:lnTo>
                      <a:pt x="0" y="562"/>
                    </a:lnTo>
                    <a:lnTo>
                      <a:pt x="30" y="592"/>
                    </a:lnTo>
                    <a:lnTo>
                      <a:pt x="30" y="650"/>
                    </a:lnTo>
                    <a:lnTo>
                      <a:pt x="58" y="680"/>
                    </a:lnTo>
                    <a:lnTo>
                      <a:pt x="58" y="799"/>
                    </a:lnTo>
                    <a:lnTo>
                      <a:pt x="88" y="829"/>
                    </a:lnTo>
                    <a:lnTo>
                      <a:pt x="88" y="1094"/>
                    </a:lnTo>
                  </a:path>
                </a:pathLst>
              </a:custGeom>
              <a:noFill/>
              <a:ln w="1588">
                <a:solidFill>
                  <a:srgbClr val="000000"/>
                </a:solidFill>
                <a:prstDash val="solid"/>
                <a:round/>
                <a:headEnd/>
                <a:tailEnd/>
              </a:ln>
            </p:spPr>
            <p:txBody>
              <a:bodyPr/>
              <a:lstStyle/>
              <a:p>
                <a:endParaRPr lang="en-GB"/>
              </a:p>
            </p:txBody>
          </p:sp>
          <p:sp>
            <p:nvSpPr>
              <p:cNvPr id="15618" name="Freeform 258"/>
              <p:cNvSpPr>
                <a:spLocks/>
              </p:cNvSpPr>
              <p:nvPr/>
            </p:nvSpPr>
            <p:spPr bwMode="auto">
              <a:xfrm>
                <a:off x="4294" y="4074"/>
                <a:ext cx="667" cy="74"/>
              </a:xfrm>
              <a:custGeom>
                <a:avLst/>
                <a:gdLst/>
                <a:ahLst/>
                <a:cxnLst>
                  <a:cxn ang="0">
                    <a:pos x="0" y="28"/>
                  </a:cxn>
                  <a:cxn ang="0">
                    <a:pos x="118" y="59"/>
                  </a:cxn>
                  <a:cxn ang="0">
                    <a:pos x="298" y="28"/>
                  </a:cxn>
                  <a:cxn ang="0">
                    <a:pos x="475" y="59"/>
                  </a:cxn>
                  <a:cxn ang="0">
                    <a:pos x="593" y="88"/>
                  </a:cxn>
                  <a:cxn ang="0">
                    <a:pos x="653" y="118"/>
                  </a:cxn>
                  <a:cxn ang="0">
                    <a:pos x="682" y="146"/>
                  </a:cxn>
                  <a:cxn ang="0">
                    <a:pos x="742" y="177"/>
                  </a:cxn>
                  <a:cxn ang="0">
                    <a:pos x="800" y="177"/>
                  </a:cxn>
                  <a:cxn ang="0">
                    <a:pos x="978" y="207"/>
                  </a:cxn>
                  <a:cxn ang="0">
                    <a:pos x="1037" y="237"/>
                  </a:cxn>
                  <a:cxn ang="0">
                    <a:pos x="1098" y="265"/>
                  </a:cxn>
                  <a:cxn ang="0">
                    <a:pos x="1185" y="295"/>
                  </a:cxn>
                  <a:cxn ang="0">
                    <a:pos x="1274" y="265"/>
                  </a:cxn>
                  <a:cxn ang="0">
                    <a:pos x="1393" y="177"/>
                  </a:cxn>
                  <a:cxn ang="0">
                    <a:pos x="1423" y="118"/>
                  </a:cxn>
                  <a:cxn ang="0">
                    <a:pos x="1483" y="146"/>
                  </a:cxn>
                  <a:cxn ang="0">
                    <a:pos x="1512" y="59"/>
                  </a:cxn>
                  <a:cxn ang="0">
                    <a:pos x="1601" y="59"/>
                  </a:cxn>
                  <a:cxn ang="0">
                    <a:pos x="1601" y="88"/>
                  </a:cxn>
                  <a:cxn ang="0">
                    <a:pos x="1720" y="28"/>
                  </a:cxn>
                  <a:cxn ang="0">
                    <a:pos x="1808" y="59"/>
                  </a:cxn>
                  <a:cxn ang="0">
                    <a:pos x="1867" y="88"/>
                  </a:cxn>
                  <a:cxn ang="0">
                    <a:pos x="1958" y="59"/>
                  </a:cxn>
                  <a:cxn ang="0">
                    <a:pos x="1927" y="146"/>
                  </a:cxn>
                  <a:cxn ang="0">
                    <a:pos x="1985" y="177"/>
                  </a:cxn>
                  <a:cxn ang="0">
                    <a:pos x="2015" y="207"/>
                  </a:cxn>
                  <a:cxn ang="0">
                    <a:pos x="2076" y="146"/>
                  </a:cxn>
                  <a:cxn ang="0">
                    <a:pos x="2134" y="177"/>
                  </a:cxn>
                  <a:cxn ang="0">
                    <a:pos x="2283" y="207"/>
                  </a:cxn>
                  <a:cxn ang="0">
                    <a:pos x="2313" y="177"/>
                  </a:cxn>
                  <a:cxn ang="0">
                    <a:pos x="2402" y="207"/>
                  </a:cxn>
                  <a:cxn ang="0">
                    <a:pos x="2429" y="177"/>
                  </a:cxn>
                  <a:cxn ang="0">
                    <a:pos x="2490" y="177"/>
                  </a:cxn>
                  <a:cxn ang="0">
                    <a:pos x="2609" y="146"/>
                  </a:cxn>
                </a:cxnLst>
                <a:rect l="0" t="0" r="r" b="b"/>
                <a:pathLst>
                  <a:path w="2667" h="295">
                    <a:moveTo>
                      <a:pt x="0" y="0"/>
                    </a:moveTo>
                    <a:lnTo>
                      <a:pt x="0" y="28"/>
                    </a:lnTo>
                    <a:lnTo>
                      <a:pt x="30" y="59"/>
                    </a:lnTo>
                    <a:lnTo>
                      <a:pt x="118" y="59"/>
                    </a:lnTo>
                    <a:lnTo>
                      <a:pt x="149" y="28"/>
                    </a:lnTo>
                    <a:lnTo>
                      <a:pt x="298" y="28"/>
                    </a:lnTo>
                    <a:lnTo>
                      <a:pt x="325" y="59"/>
                    </a:lnTo>
                    <a:lnTo>
                      <a:pt x="475" y="59"/>
                    </a:lnTo>
                    <a:lnTo>
                      <a:pt x="505" y="88"/>
                    </a:lnTo>
                    <a:lnTo>
                      <a:pt x="593" y="88"/>
                    </a:lnTo>
                    <a:lnTo>
                      <a:pt x="623" y="118"/>
                    </a:lnTo>
                    <a:lnTo>
                      <a:pt x="653" y="118"/>
                    </a:lnTo>
                    <a:lnTo>
                      <a:pt x="653" y="146"/>
                    </a:lnTo>
                    <a:lnTo>
                      <a:pt x="682" y="146"/>
                    </a:lnTo>
                    <a:lnTo>
                      <a:pt x="712" y="177"/>
                    </a:lnTo>
                    <a:lnTo>
                      <a:pt x="742" y="177"/>
                    </a:lnTo>
                    <a:lnTo>
                      <a:pt x="771" y="146"/>
                    </a:lnTo>
                    <a:lnTo>
                      <a:pt x="800" y="177"/>
                    </a:lnTo>
                    <a:lnTo>
                      <a:pt x="800" y="207"/>
                    </a:lnTo>
                    <a:lnTo>
                      <a:pt x="978" y="207"/>
                    </a:lnTo>
                    <a:lnTo>
                      <a:pt x="1009" y="237"/>
                    </a:lnTo>
                    <a:lnTo>
                      <a:pt x="1037" y="237"/>
                    </a:lnTo>
                    <a:lnTo>
                      <a:pt x="1067" y="265"/>
                    </a:lnTo>
                    <a:lnTo>
                      <a:pt x="1098" y="265"/>
                    </a:lnTo>
                    <a:lnTo>
                      <a:pt x="1128" y="295"/>
                    </a:lnTo>
                    <a:lnTo>
                      <a:pt x="1185" y="295"/>
                    </a:lnTo>
                    <a:lnTo>
                      <a:pt x="1216" y="265"/>
                    </a:lnTo>
                    <a:lnTo>
                      <a:pt x="1274" y="265"/>
                    </a:lnTo>
                    <a:lnTo>
                      <a:pt x="1365" y="177"/>
                    </a:lnTo>
                    <a:lnTo>
                      <a:pt x="1393" y="177"/>
                    </a:lnTo>
                    <a:lnTo>
                      <a:pt x="1423" y="146"/>
                    </a:lnTo>
                    <a:lnTo>
                      <a:pt x="1423" y="118"/>
                    </a:lnTo>
                    <a:lnTo>
                      <a:pt x="1453" y="146"/>
                    </a:lnTo>
                    <a:lnTo>
                      <a:pt x="1483" y="146"/>
                    </a:lnTo>
                    <a:lnTo>
                      <a:pt x="1512" y="118"/>
                    </a:lnTo>
                    <a:lnTo>
                      <a:pt x="1512" y="59"/>
                    </a:lnTo>
                    <a:lnTo>
                      <a:pt x="1542" y="88"/>
                    </a:lnTo>
                    <a:lnTo>
                      <a:pt x="1601" y="59"/>
                    </a:lnTo>
                    <a:lnTo>
                      <a:pt x="1630" y="59"/>
                    </a:lnTo>
                    <a:lnTo>
                      <a:pt x="1601" y="88"/>
                    </a:lnTo>
                    <a:lnTo>
                      <a:pt x="1660" y="88"/>
                    </a:lnTo>
                    <a:lnTo>
                      <a:pt x="1720" y="28"/>
                    </a:lnTo>
                    <a:lnTo>
                      <a:pt x="1779" y="28"/>
                    </a:lnTo>
                    <a:lnTo>
                      <a:pt x="1808" y="59"/>
                    </a:lnTo>
                    <a:lnTo>
                      <a:pt x="1839" y="59"/>
                    </a:lnTo>
                    <a:lnTo>
                      <a:pt x="1867" y="88"/>
                    </a:lnTo>
                    <a:lnTo>
                      <a:pt x="1897" y="59"/>
                    </a:lnTo>
                    <a:lnTo>
                      <a:pt x="1958" y="59"/>
                    </a:lnTo>
                    <a:lnTo>
                      <a:pt x="1958" y="118"/>
                    </a:lnTo>
                    <a:lnTo>
                      <a:pt x="1927" y="146"/>
                    </a:lnTo>
                    <a:lnTo>
                      <a:pt x="1958" y="146"/>
                    </a:lnTo>
                    <a:lnTo>
                      <a:pt x="1985" y="177"/>
                    </a:lnTo>
                    <a:lnTo>
                      <a:pt x="2015" y="177"/>
                    </a:lnTo>
                    <a:lnTo>
                      <a:pt x="2015" y="207"/>
                    </a:lnTo>
                    <a:lnTo>
                      <a:pt x="2076" y="207"/>
                    </a:lnTo>
                    <a:lnTo>
                      <a:pt x="2076" y="146"/>
                    </a:lnTo>
                    <a:lnTo>
                      <a:pt x="2104" y="146"/>
                    </a:lnTo>
                    <a:lnTo>
                      <a:pt x="2134" y="177"/>
                    </a:lnTo>
                    <a:lnTo>
                      <a:pt x="2134" y="207"/>
                    </a:lnTo>
                    <a:lnTo>
                      <a:pt x="2283" y="207"/>
                    </a:lnTo>
                    <a:lnTo>
                      <a:pt x="2283" y="177"/>
                    </a:lnTo>
                    <a:lnTo>
                      <a:pt x="2313" y="177"/>
                    </a:lnTo>
                    <a:lnTo>
                      <a:pt x="2313" y="207"/>
                    </a:lnTo>
                    <a:lnTo>
                      <a:pt x="2402" y="207"/>
                    </a:lnTo>
                    <a:lnTo>
                      <a:pt x="2402" y="177"/>
                    </a:lnTo>
                    <a:lnTo>
                      <a:pt x="2429" y="177"/>
                    </a:lnTo>
                    <a:lnTo>
                      <a:pt x="2460" y="207"/>
                    </a:lnTo>
                    <a:lnTo>
                      <a:pt x="2490" y="177"/>
                    </a:lnTo>
                    <a:lnTo>
                      <a:pt x="2549" y="177"/>
                    </a:lnTo>
                    <a:lnTo>
                      <a:pt x="2609" y="146"/>
                    </a:lnTo>
                    <a:lnTo>
                      <a:pt x="2667" y="88"/>
                    </a:lnTo>
                  </a:path>
                </a:pathLst>
              </a:custGeom>
              <a:noFill/>
              <a:ln w="1588">
                <a:solidFill>
                  <a:srgbClr val="000000"/>
                </a:solidFill>
                <a:prstDash val="solid"/>
                <a:round/>
                <a:headEnd/>
                <a:tailEnd/>
              </a:ln>
            </p:spPr>
            <p:txBody>
              <a:bodyPr/>
              <a:lstStyle/>
              <a:p>
                <a:endParaRPr lang="en-GB"/>
              </a:p>
            </p:txBody>
          </p:sp>
          <p:sp>
            <p:nvSpPr>
              <p:cNvPr id="15619" name="Freeform 259"/>
              <p:cNvSpPr>
                <a:spLocks/>
              </p:cNvSpPr>
              <p:nvPr/>
            </p:nvSpPr>
            <p:spPr bwMode="auto">
              <a:xfrm>
                <a:off x="5265" y="3607"/>
                <a:ext cx="222" cy="326"/>
              </a:xfrm>
              <a:custGeom>
                <a:avLst/>
                <a:gdLst/>
                <a:ahLst/>
                <a:cxnLst>
                  <a:cxn ang="0">
                    <a:pos x="890" y="0"/>
                  </a:cxn>
                  <a:cxn ang="0">
                    <a:pos x="890" y="31"/>
                  </a:cxn>
                  <a:cxn ang="0">
                    <a:pos x="860" y="61"/>
                  </a:cxn>
                  <a:cxn ang="0">
                    <a:pos x="860" y="91"/>
                  </a:cxn>
                  <a:cxn ang="0">
                    <a:pos x="830" y="91"/>
                  </a:cxn>
                  <a:cxn ang="0">
                    <a:pos x="830" y="118"/>
                  </a:cxn>
                  <a:cxn ang="0">
                    <a:pos x="800" y="118"/>
                  </a:cxn>
                  <a:cxn ang="0">
                    <a:pos x="712" y="209"/>
                  </a:cxn>
                  <a:cxn ang="0">
                    <a:pos x="653" y="209"/>
                  </a:cxn>
                  <a:cxn ang="0">
                    <a:pos x="623" y="238"/>
                  </a:cxn>
                  <a:cxn ang="0">
                    <a:pos x="623" y="386"/>
                  </a:cxn>
                  <a:cxn ang="0">
                    <a:pos x="653" y="416"/>
                  </a:cxn>
                  <a:cxn ang="0">
                    <a:pos x="653" y="474"/>
                  </a:cxn>
                  <a:cxn ang="0">
                    <a:pos x="682" y="504"/>
                  </a:cxn>
                  <a:cxn ang="0">
                    <a:pos x="653" y="534"/>
                  </a:cxn>
                  <a:cxn ang="0">
                    <a:pos x="653" y="622"/>
                  </a:cxn>
                  <a:cxn ang="0">
                    <a:pos x="623" y="652"/>
                  </a:cxn>
                  <a:cxn ang="0">
                    <a:pos x="623" y="683"/>
                  </a:cxn>
                  <a:cxn ang="0">
                    <a:pos x="653" y="711"/>
                  </a:cxn>
                  <a:cxn ang="0">
                    <a:pos x="653" y="829"/>
                  </a:cxn>
                  <a:cxn ang="0">
                    <a:pos x="623" y="859"/>
                  </a:cxn>
                  <a:cxn ang="0">
                    <a:pos x="623" y="890"/>
                  </a:cxn>
                  <a:cxn ang="0">
                    <a:pos x="594" y="920"/>
                  </a:cxn>
                  <a:cxn ang="0">
                    <a:pos x="594" y="947"/>
                  </a:cxn>
                  <a:cxn ang="0">
                    <a:pos x="563" y="947"/>
                  </a:cxn>
                  <a:cxn ang="0">
                    <a:pos x="535" y="978"/>
                  </a:cxn>
                  <a:cxn ang="0">
                    <a:pos x="505" y="978"/>
                  </a:cxn>
                  <a:cxn ang="0">
                    <a:pos x="444" y="1038"/>
                  </a:cxn>
                  <a:cxn ang="0">
                    <a:pos x="416" y="1038"/>
                  </a:cxn>
                  <a:cxn ang="0">
                    <a:pos x="387" y="1066"/>
                  </a:cxn>
                  <a:cxn ang="0">
                    <a:pos x="356" y="1066"/>
                  </a:cxn>
                  <a:cxn ang="0">
                    <a:pos x="298" y="1126"/>
                  </a:cxn>
                  <a:cxn ang="0">
                    <a:pos x="268" y="1126"/>
                  </a:cxn>
                  <a:cxn ang="0">
                    <a:pos x="237" y="1156"/>
                  </a:cxn>
                  <a:cxn ang="0">
                    <a:pos x="207" y="1156"/>
                  </a:cxn>
                  <a:cxn ang="0">
                    <a:pos x="149" y="1185"/>
                  </a:cxn>
                  <a:cxn ang="0">
                    <a:pos x="119" y="1215"/>
                  </a:cxn>
                  <a:cxn ang="0">
                    <a:pos x="61" y="1245"/>
                  </a:cxn>
                  <a:cxn ang="0">
                    <a:pos x="0" y="1303"/>
                  </a:cxn>
                </a:cxnLst>
                <a:rect l="0" t="0" r="r" b="b"/>
                <a:pathLst>
                  <a:path w="890" h="1303">
                    <a:moveTo>
                      <a:pt x="890" y="0"/>
                    </a:moveTo>
                    <a:lnTo>
                      <a:pt x="890" y="31"/>
                    </a:lnTo>
                    <a:lnTo>
                      <a:pt x="860" y="61"/>
                    </a:lnTo>
                    <a:lnTo>
                      <a:pt x="860" y="91"/>
                    </a:lnTo>
                    <a:lnTo>
                      <a:pt x="830" y="91"/>
                    </a:lnTo>
                    <a:lnTo>
                      <a:pt x="830" y="118"/>
                    </a:lnTo>
                    <a:lnTo>
                      <a:pt x="800" y="118"/>
                    </a:lnTo>
                    <a:lnTo>
                      <a:pt x="712" y="209"/>
                    </a:lnTo>
                    <a:lnTo>
                      <a:pt x="653" y="209"/>
                    </a:lnTo>
                    <a:lnTo>
                      <a:pt x="623" y="238"/>
                    </a:lnTo>
                    <a:lnTo>
                      <a:pt x="623" y="386"/>
                    </a:lnTo>
                    <a:lnTo>
                      <a:pt x="653" y="416"/>
                    </a:lnTo>
                    <a:lnTo>
                      <a:pt x="653" y="474"/>
                    </a:lnTo>
                    <a:lnTo>
                      <a:pt x="682" y="504"/>
                    </a:lnTo>
                    <a:lnTo>
                      <a:pt x="653" y="534"/>
                    </a:lnTo>
                    <a:lnTo>
                      <a:pt x="653" y="622"/>
                    </a:lnTo>
                    <a:lnTo>
                      <a:pt x="623" y="652"/>
                    </a:lnTo>
                    <a:lnTo>
                      <a:pt x="623" y="683"/>
                    </a:lnTo>
                    <a:lnTo>
                      <a:pt x="653" y="711"/>
                    </a:lnTo>
                    <a:lnTo>
                      <a:pt x="653" y="829"/>
                    </a:lnTo>
                    <a:lnTo>
                      <a:pt x="623" y="859"/>
                    </a:lnTo>
                    <a:lnTo>
                      <a:pt x="623" y="890"/>
                    </a:lnTo>
                    <a:lnTo>
                      <a:pt x="594" y="920"/>
                    </a:lnTo>
                    <a:lnTo>
                      <a:pt x="594" y="947"/>
                    </a:lnTo>
                    <a:lnTo>
                      <a:pt x="563" y="947"/>
                    </a:lnTo>
                    <a:lnTo>
                      <a:pt x="535" y="978"/>
                    </a:lnTo>
                    <a:lnTo>
                      <a:pt x="505" y="978"/>
                    </a:lnTo>
                    <a:lnTo>
                      <a:pt x="444" y="1038"/>
                    </a:lnTo>
                    <a:lnTo>
                      <a:pt x="416" y="1038"/>
                    </a:lnTo>
                    <a:lnTo>
                      <a:pt x="387" y="1066"/>
                    </a:lnTo>
                    <a:lnTo>
                      <a:pt x="356" y="1066"/>
                    </a:lnTo>
                    <a:lnTo>
                      <a:pt x="298" y="1126"/>
                    </a:lnTo>
                    <a:lnTo>
                      <a:pt x="268" y="1126"/>
                    </a:lnTo>
                    <a:lnTo>
                      <a:pt x="237" y="1156"/>
                    </a:lnTo>
                    <a:lnTo>
                      <a:pt x="207" y="1156"/>
                    </a:lnTo>
                    <a:lnTo>
                      <a:pt x="149" y="1185"/>
                    </a:lnTo>
                    <a:lnTo>
                      <a:pt x="119" y="1215"/>
                    </a:lnTo>
                    <a:lnTo>
                      <a:pt x="61" y="1245"/>
                    </a:lnTo>
                    <a:lnTo>
                      <a:pt x="0" y="1303"/>
                    </a:lnTo>
                  </a:path>
                </a:pathLst>
              </a:custGeom>
              <a:noFill/>
              <a:ln w="1588">
                <a:solidFill>
                  <a:srgbClr val="000000"/>
                </a:solidFill>
                <a:prstDash val="solid"/>
                <a:round/>
                <a:headEnd/>
                <a:tailEnd/>
              </a:ln>
            </p:spPr>
            <p:txBody>
              <a:bodyPr/>
              <a:lstStyle/>
              <a:p>
                <a:endParaRPr lang="en-GB"/>
              </a:p>
            </p:txBody>
          </p:sp>
          <p:sp>
            <p:nvSpPr>
              <p:cNvPr id="15620" name="Freeform 260"/>
              <p:cNvSpPr>
                <a:spLocks/>
              </p:cNvSpPr>
              <p:nvPr/>
            </p:nvSpPr>
            <p:spPr bwMode="auto">
              <a:xfrm>
                <a:off x="5043" y="3593"/>
                <a:ext cx="444" cy="125"/>
              </a:xfrm>
              <a:custGeom>
                <a:avLst/>
                <a:gdLst/>
                <a:ahLst/>
                <a:cxnLst>
                  <a:cxn ang="0">
                    <a:pos x="0" y="474"/>
                  </a:cxn>
                  <a:cxn ang="0">
                    <a:pos x="27" y="474"/>
                  </a:cxn>
                  <a:cxn ang="0">
                    <a:pos x="27" y="503"/>
                  </a:cxn>
                  <a:cxn ang="0">
                    <a:pos x="57" y="503"/>
                  </a:cxn>
                  <a:cxn ang="0">
                    <a:pos x="118" y="444"/>
                  </a:cxn>
                  <a:cxn ang="0">
                    <a:pos x="118" y="385"/>
                  </a:cxn>
                  <a:cxn ang="0">
                    <a:pos x="176" y="385"/>
                  </a:cxn>
                  <a:cxn ang="0">
                    <a:pos x="207" y="355"/>
                  </a:cxn>
                  <a:cxn ang="0">
                    <a:pos x="146" y="296"/>
                  </a:cxn>
                  <a:cxn ang="0">
                    <a:pos x="176" y="267"/>
                  </a:cxn>
                  <a:cxn ang="0">
                    <a:pos x="176" y="176"/>
                  </a:cxn>
                  <a:cxn ang="0">
                    <a:pos x="264" y="176"/>
                  </a:cxn>
                  <a:cxn ang="0">
                    <a:pos x="294" y="207"/>
                  </a:cxn>
                  <a:cxn ang="0">
                    <a:pos x="294" y="237"/>
                  </a:cxn>
                  <a:cxn ang="0">
                    <a:pos x="414" y="237"/>
                  </a:cxn>
                  <a:cxn ang="0">
                    <a:pos x="444" y="207"/>
                  </a:cxn>
                  <a:cxn ang="0">
                    <a:pos x="501" y="207"/>
                  </a:cxn>
                  <a:cxn ang="0">
                    <a:pos x="562" y="176"/>
                  </a:cxn>
                  <a:cxn ang="0">
                    <a:pos x="592" y="149"/>
                  </a:cxn>
                  <a:cxn ang="0">
                    <a:pos x="710" y="149"/>
                  </a:cxn>
                  <a:cxn ang="0">
                    <a:pos x="739" y="176"/>
                  </a:cxn>
                  <a:cxn ang="0">
                    <a:pos x="739" y="207"/>
                  </a:cxn>
                  <a:cxn ang="0">
                    <a:pos x="887" y="207"/>
                  </a:cxn>
                  <a:cxn ang="0">
                    <a:pos x="917" y="237"/>
                  </a:cxn>
                  <a:cxn ang="0">
                    <a:pos x="976" y="207"/>
                  </a:cxn>
                  <a:cxn ang="0">
                    <a:pos x="1067" y="207"/>
                  </a:cxn>
                  <a:cxn ang="0">
                    <a:pos x="1094" y="176"/>
                  </a:cxn>
                  <a:cxn ang="0">
                    <a:pos x="1124" y="176"/>
                  </a:cxn>
                  <a:cxn ang="0">
                    <a:pos x="1124" y="149"/>
                  </a:cxn>
                  <a:cxn ang="0">
                    <a:pos x="1185" y="149"/>
                  </a:cxn>
                  <a:cxn ang="0">
                    <a:pos x="1213" y="119"/>
                  </a:cxn>
                  <a:cxn ang="0">
                    <a:pos x="1243" y="119"/>
                  </a:cxn>
                  <a:cxn ang="0">
                    <a:pos x="1274" y="89"/>
                  </a:cxn>
                  <a:cxn ang="0">
                    <a:pos x="1303" y="89"/>
                  </a:cxn>
                  <a:cxn ang="0">
                    <a:pos x="1303" y="58"/>
                  </a:cxn>
                  <a:cxn ang="0">
                    <a:pos x="1392" y="58"/>
                  </a:cxn>
                  <a:cxn ang="0">
                    <a:pos x="1422" y="89"/>
                  </a:cxn>
                  <a:cxn ang="0">
                    <a:pos x="1569" y="89"/>
                  </a:cxn>
                  <a:cxn ang="0">
                    <a:pos x="1569" y="58"/>
                  </a:cxn>
                  <a:cxn ang="0">
                    <a:pos x="1659" y="58"/>
                  </a:cxn>
                  <a:cxn ang="0">
                    <a:pos x="1717" y="0"/>
                  </a:cxn>
                  <a:cxn ang="0">
                    <a:pos x="1777" y="58"/>
                  </a:cxn>
                </a:cxnLst>
                <a:rect l="0" t="0" r="r" b="b"/>
                <a:pathLst>
                  <a:path w="1777" h="503">
                    <a:moveTo>
                      <a:pt x="0" y="474"/>
                    </a:moveTo>
                    <a:lnTo>
                      <a:pt x="27" y="474"/>
                    </a:lnTo>
                    <a:lnTo>
                      <a:pt x="27" y="503"/>
                    </a:lnTo>
                    <a:lnTo>
                      <a:pt x="57" y="503"/>
                    </a:lnTo>
                    <a:lnTo>
                      <a:pt x="118" y="444"/>
                    </a:lnTo>
                    <a:lnTo>
                      <a:pt x="118" y="385"/>
                    </a:lnTo>
                    <a:lnTo>
                      <a:pt x="176" y="385"/>
                    </a:lnTo>
                    <a:lnTo>
                      <a:pt x="207" y="355"/>
                    </a:lnTo>
                    <a:lnTo>
                      <a:pt x="146" y="296"/>
                    </a:lnTo>
                    <a:lnTo>
                      <a:pt x="176" y="267"/>
                    </a:lnTo>
                    <a:lnTo>
                      <a:pt x="176" y="176"/>
                    </a:lnTo>
                    <a:lnTo>
                      <a:pt x="264" y="176"/>
                    </a:lnTo>
                    <a:lnTo>
                      <a:pt x="294" y="207"/>
                    </a:lnTo>
                    <a:lnTo>
                      <a:pt x="294" y="237"/>
                    </a:lnTo>
                    <a:lnTo>
                      <a:pt x="414" y="237"/>
                    </a:lnTo>
                    <a:lnTo>
                      <a:pt x="444" y="207"/>
                    </a:lnTo>
                    <a:lnTo>
                      <a:pt x="501" y="207"/>
                    </a:lnTo>
                    <a:lnTo>
                      <a:pt x="562" y="176"/>
                    </a:lnTo>
                    <a:lnTo>
                      <a:pt x="592" y="149"/>
                    </a:lnTo>
                    <a:lnTo>
                      <a:pt x="710" y="149"/>
                    </a:lnTo>
                    <a:lnTo>
                      <a:pt x="739" y="176"/>
                    </a:lnTo>
                    <a:lnTo>
                      <a:pt x="739" y="207"/>
                    </a:lnTo>
                    <a:lnTo>
                      <a:pt x="887" y="207"/>
                    </a:lnTo>
                    <a:lnTo>
                      <a:pt x="917" y="237"/>
                    </a:lnTo>
                    <a:lnTo>
                      <a:pt x="976" y="207"/>
                    </a:lnTo>
                    <a:lnTo>
                      <a:pt x="1067" y="207"/>
                    </a:lnTo>
                    <a:lnTo>
                      <a:pt x="1094" y="176"/>
                    </a:lnTo>
                    <a:lnTo>
                      <a:pt x="1124" y="176"/>
                    </a:lnTo>
                    <a:lnTo>
                      <a:pt x="1124" y="149"/>
                    </a:lnTo>
                    <a:lnTo>
                      <a:pt x="1185" y="149"/>
                    </a:lnTo>
                    <a:lnTo>
                      <a:pt x="1213" y="119"/>
                    </a:lnTo>
                    <a:lnTo>
                      <a:pt x="1243" y="119"/>
                    </a:lnTo>
                    <a:lnTo>
                      <a:pt x="1274" y="89"/>
                    </a:lnTo>
                    <a:lnTo>
                      <a:pt x="1303" y="89"/>
                    </a:lnTo>
                    <a:lnTo>
                      <a:pt x="1303" y="58"/>
                    </a:lnTo>
                    <a:lnTo>
                      <a:pt x="1392" y="58"/>
                    </a:lnTo>
                    <a:lnTo>
                      <a:pt x="1422" y="89"/>
                    </a:lnTo>
                    <a:lnTo>
                      <a:pt x="1569" y="89"/>
                    </a:lnTo>
                    <a:lnTo>
                      <a:pt x="1569" y="58"/>
                    </a:lnTo>
                    <a:lnTo>
                      <a:pt x="1659" y="58"/>
                    </a:lnTo>
                    <a:lnTo>
                      <a:pt x="1717" y="0"/>
                    </a:lnTo>
                    <a:lnTo>
                      <a:pt x="1777" y="58"/>
                    </a:lnTo>
                  </a:path>
                </a:pathLst>
              </a:custGeom>
              <a:noFill/>
              <a:ln w="1588">
                <a:solidFill>
                  <a:srgbClr val="000000"/>
                </a:solidFill>
                <a:prstDash val="solid"/>
                <a:round/>
                <a:headEnd/>
                <a:tailEnd/>
              </a:ln>
            </p:spPr>
            <p:txBody>
              <a:bodyPr/>
              <a:lstStyle/>
              <a:p>
                <a:endParaRPr lang="en-GB"/>
              </a:p>
            </p:txBody>
          </p:sp>
          <p:sp>
            <p:nvSpPr>
              <p:cNvPr id="15621" name="Freeform 261"/>
              <p:cNvSpPr>
                <a:spLocks/>
              </p:cNvSpPr>
              <p:nvPr/>
            </p:nvSpPr>
            <p:spPr bwMode="auto">
              <a:xfrm>
                <a:off x="5487" y="3585"/>
                <a:ext cx="171" cy="37"/>
              </a:xfrm>
              <a:custGeom>
                <a:avLst/>
                <a:gdLst/>
                <a:ahLst/>
                <a:cxnLst>
                  <a:cxn ang="0">
                    <a:pos x="0" y="88"/>
                  </a:cxn>
                  <a:cxn ang="0">
                    <a:pos x="59" y="88"/>
                  </a:cxn>
                  <a:cxn ang="0">
                    <a:pos x="89" y="60"/>
                  </a:cxn>
                  <a:cxn ang="0">
                    <a:pos x="89" y="0"/>
                  </a:cxn>
                  <a:cxn ang="0">
                    <a:pos x="119" y="30"/>
                  </a:cxn>
                  <a:cxn ang="0">
                    <a:pos x="266" y="30"/>
                  </a:cxn>
                  <a:cxn ang="0">
                    <a:pos x="296" y="60"/>
                  </a:cxn>
                  <a:cxn ang="0">
                    <a:pos x="414" y="60"/>
                  </a:cxn>
                  <a:cxn ang="0">
                    <a:pos x="445" y="30"/>
                  </a:cxn>
                  <a:cxn ang="0">
                    <a:pos x="503" y="30"/>
                  </a:cxn>
                  <a:cxn ang="0">
                    <a:pos x="534" y="60"/>
                  </a:cxn>
                  <a:cxn ang="0">
                    <a:pos x="503" y="88"/>
                  </a:cxn>
                  <a:cxn ang="0">
                    <a:pos x="563" y="149"/>
                  </a:cxn>
                  <a:cxn ang="0">
                    <a:pos x="591" y="119"/>
                  </a:cxn>
                  <a:cxn ang="0">
                    <a:pos x="591" y="88"/>
                  </a:cxn>
                  <a:cxn ang="0">
                    <a:pos x="682" y="88"/>
                  </a:cxn>
                </a:cxnLst>
                <a:rect l="0" t="0" r="r" b="b"/>
                <a:pathLst>
                  <a:path w="682" h="149">
                    <a:moveTo>
                      <a:pt x="0" y="88"/>
                    </a:moveTo>
                    <a:lnTo>
                      <a:pt x="59" y="88"/>
                    </a:lnTo>
                    <a:lnTo>
                      <a:pt x="89" y="60"/>
                    </a:lnTo>
                    <a:lnTo>
                      <a:pt x="89" y="0"/>
                    </a:lnTo>
                    <a:lnTo>
                      <a:pt x="119" y="30"/>
                    </a:lnTo>
                    <a:lnTo>
                      <a:pt x="266" y="30"/>
                    </a:lnTo>
                    <a:lnTo>
                      <a:pt x="296" y="60"/>
                    </a:lnTo>
                    <a:lnTo>
                      <a:pt x="414" y="60"/>
                    </a:lnTo>
                    <a:lnTo>
                      <a:pt x="445" y="30"/>
                    </a:lnTo>
                    <a:lnTo>
                      <a:pt x="503" y="30"/>
                    </a:lnTo>
                    <a:lnTo>
                      <a:pt x="534" y="60"/>
                    </a:lnTo>
                    <a:lnTo>
                      <a:pt x="503" y="88"/>
                    </a:lnTo>
                    <a:lnTo>
                      <a:pt x="563" y="149"/>
                    </a:lnTo>
                    <a:lnTo>
                      <a:pt x="591" y="119"/>
                    </a:lnTo>
                    <a:lnTo>
                      <a:pt x="591" y="88"/>
                    </a:lnTo>
                    <a:lnTo>
                      <a:pt x="682" y="88"/>
                    </a:lnTo>
                  </a:path>
                </a:pathLst>
              </a:custGeom>
              <a:noFill/>
              <a:ln w="1588">
                <a:solidFill>
                  <a:srgbClr val="000000"/>
                </a:solidFill>
                <a:prstDash val="solid"/>
                <a:round/>
                <a:headEnd/>
                <a:tailEnd/>
              </a:ln>
            </p:spPr>
            <p:txBody>
              <a:bodyPr/>
              <a:lstStyle/>
              <a:p>
                <a:endParaRPr lang="en-GB"/>
              </a:p>
            </p:txBody>
          </p:sp>
          <p:sp>
            <p:nvSpPr>
              <p:cNvPr id="15622" name="Freeform 262"/>
              <p:cNvSpPr>
                <a:spLocks/>
              </p:cNvSpPr>
              <p:nvPr/>
            </p:nvSpPr>
            <p:spPr bwMode="auto">
              <a:xfrm>
                <a:off x="4791" y="3733"/>
                <a:ext cx="155" cy="96"/>
              </a:xfrm>
              <a:custGeom>
                <a:avLst/>
                <a:gdLst/>
                <a:ahLst/>
                <a:cxnLst>
                  <a:cxn ang="0">
                    <a:pos x="594" y="0"/>
                  </a:cxn>
                  <a:cxn ang="0">
                    <a:pos x="564" y="30"/>
                  </a:cxn>
                  <a:cxn ang="0">
                    <a:pos x="535" y="30"/>
                  </a:cxn>
                  <a:cxn ang="0">
                    <a:pos x="475" y="88"/>
                  </a:cxn>
                  <a:cxn ang="0">
                    <a:pos x="417" y="88"/>
                  </a:cxn>
                  <a:cxn ang="0">
                    <a:pos x="387" y="118"/>
                  </a:cxn>
                  <a:cxn ang="0">
                    <a:pos x="180" y="118"/>
                  </a:cxn>
                  <a:cxn ang="0">
                    <a:pos x="180" y="179"/>
                  </a:cxn>
                  <a:cxn ang="0">
                    <a:pos x="61" y="179"/>
                  </a:cxn>
                  <a:cxn ang="0">
                    <a:pos x="61" y="207"/>
                  </a:cxn>
                  <a:cxn ang="0">
                    <a:pos x="0" y="207"/>
                  </a:cxn>
                  <a:cxn ang="0">
                    <a:pos x="0" y="268"/>
                  </a:cxn>
                  <a:cxn ang="0">
                    <a:pos x="30" y="297"/>
                  </a:cxn>
                  <a:cxn ang="0">
                    <a:pos x="30" y="325"/>
                  </a:cxn>
                  <a:cxn ang="0">
                    <a:pos x="91" y="325"/>
                  </a:cxn>
                  <a:cxn ang="0">
                    <a:pos x="119" y="355"/>
                  </a:cxn>
                  <a:cxn ang="0">
                    <a:pos x="180" y="355"/>
                  </a:cxn>
                  <a:cxn ang="0">
                    <a:pos x="210" y="386"/>
                  </a:cxn>
                  <a:cxn ang="0">
                    <a:pos x="210" y="355"/>
                  </a:cxn>
                  <a:cxn ang="0">
                    <a:pos x="237" y="325"/>
                  </a:cxn>
                  <a:cxn ang="0">
                    <a:pos x="328" y="325"/>
                  </a:cxn>
                  <a:cxn ang="0">
                    <a:pos x="417" y="237"/>
                  </a:cxn>
                  <a:cxn ang="0">
                    <a:pos x="505" y="237"/>
                  </a:cxn>
                  <a:cxn ang="0">
                    <a:pos x="444" y="179"/>
                  </a:cxn>
                  <a:cxn ang="0">
                    <a:pos x="444" y="148"/>
                  </a:cxn>
                  <a:cxn ang="0">
                    <a:pos x="475" y="118"/>
                  </a:cxn>
                  <a:cxn ang="0">
                    <a:pos x="505" y="118"/>
                  </a:cxn>
                  <a:cxn ang="0">
                    <a:pos x="505" y="88"/>
                  </a:cxn>
                  <a:cxn ang="0">
                    <a:pos x="535" y="60"/>
                  </a:cxn>
                  <a:cxn ang="0">
                    <a:pos x="564" y="60"/>
                  </a:cxn>
                  <a:cxn ang="0">
                    <a:pos x="624" y="0"/>
                  </a:cxn>
                  <a:cxn ang="0">
                    <a:pos x="594" y="0"/>
                  </a:cxn>
                </a:cxnLst>
                <a:rect l="0" t="0" r="r" b="b"/>
                <a:pathLst>
                  <a:path w="624" h="386">
                    <a:moveTo>
                      <a:pt x="594" y="0"/>
                    </a:moveTo>
                    <a:lnTo>
                      <a:pt x="564" y="30"/>
                    </a:lnTo>
                    <a:lnTo>
                      <a:pt x="535" y="30"/>
                    </a:lnTo>
                    <a:lnTo>
                      <a:pt x="475" y="88"/>
                    </a:lnTo>
                    <a:lnTo>
                      <a:pt x="417" y="88"/>
                    </a:lnTo>
                    <a:lnTo>
                      <a:pt x="387" y="118"/>
                    </a:lnTo>
                    <a:lnTo>
                      <a:pt x="180" y="118"/>
                    </a:lnTo>
                    <a:lnTo>
                      <a:pt x="180" y="179"/>
                    </a:lnTo>
                    <a:lnTo>
                      <a:pt x="61" y="179"/>
                    </a:lnTo>
                    <a:lnTo>
                      <a:pt x="61" y="207"/>
                    </a:lnTo>
                    <a:lnTo>
                      <a:pt x="0" y="207"/>
                    </a:lnTo>
                    <a:lnTo>
                      <a:pt x="0" y="268"/>
                    </a:lnTo>
                    <a:lnTo>
                      <a:pt x="30" y="297"/>
                    </a:lnTo>
                    <a:lnTo>
                      <a:pt x="30" y="325"/>
                    </a:lnTo>
                    <a:lnTo>
                      <a:pt x="91" y="325"/>
                    </a:lnTo>
                    <a:lnTo>
                      <a:pt x="119" y="355"/>
                    </a:lnTo>
                    <a:lnTo>
                      <a:pt x="180" y="355"/>
                    </a:lnTo>
                    <a:lnTo>
                      <a:pt x="210" y="386"/>
                    </a:lnTo>
                    <a:lnTo>
                      <a:pt x="210" y="355"/>
                    </a:lnTo>
                    <a:lnTo>
                      <a:pt x="237" y="325"/>
                    </a:lnTo>
                    <a:lnTo>
                      <a:pt x="328" y="325"/>
                    </a:lnTo>
                    <a:lnTo>
                      <a:pt x="417" y="237"/>
                    </a:lnTo>
                    <a:lnTo>
                      <a:pt x="505" y="237"/>
                    </a:lnTo>
                    <a:lnTo>
                      <a:pt x="444" y="179"/>
                    </a:lnTo>
                    <a:lnTo>
                      <a:pt x="444" y="148"/>
                    </a:lnTo>
                    <a:lnTo>
                      <a:pt x="475" y="118"/>
                    </a:lnTo>
                    <a:lnTo>
                      <a:pt x="505" y="118"/>
                    </a:lnTo>
                    <a:lnTo>
                      <a:pt x="505" y="88"/>
                    </a:lnTo>
                    <a:lnTo>
                      <a:pt x="535" y="60"/>
                    </a:lnTo>
                    <a:lnTo>
                      <a:pt x="564" y="60"/>
                    </a:lnTo>
                    <a:lnTo>
                      <a:pt x="624" y="0"/>
                    </a:lnTo>
                    <a:lnTo>
                      <a:pt x="594" y="0"/>
                    </a:lnTo>
                  </a:path>
                </a:pathLst>
              </a:custGeom>
              <a:noFill/>
              <a:ln w="1588">
                <a:solidFill>
                  <a:srgbClr val="000000"/>
                </a:solidFill>
                <a:prstDash val="solid"/>
                <a:round/>
                <a:headEnd/>
                <a:tailEnd/>
              </a:ln>
            </p:spPr>
            <p:txBody>
              <a:bodyPr/>
              <a:lstStyle/>
              <a:p>
                <a:endParaRPr lang="en-GB"/>
              </a:p>
            </p:txBody>
          </p:sp>
          <p:sp>
            <p:nvSpPr>
              <p:cNvPr id="15623" name="Freeform 263"/>
              <p:cNvSpPr>
                <a:spLocks/>
              </p:cNvSpPr>
              <p:nvPr/>
            </p:nvSpPr>
            <p:spPr bwMode="auto">
              <a:xfrm>
                <a:off x="5035" y="3711"/>
                <a:ext cx="22" cy="111"/>
              </a:xfrm>
              <a:custGeom>
                <a:avLst/>
                <a:gdLst/>
                <a:ahLst/>
                <a:cxnLst>
                  <a:cxn ang="0">
                    <a:pos x="88" y="443"/>
                  </a:cxn>
                  <a:cxn ang="0">
                    <a:pos x="58" y="413"/>
                  </a:cxn>
                  <a:cxn ang="0">
                    <a:pos x="58" y="356"/>
                  </a:cxn>
                  <a:cxn ang="0">
                    <a:pos x="31" y="325"/>
                  </a:cxn>
                  <a:cxn ang="0">
                    <a:pos x="31" y="295"/>
                  </a:cxn>
                  <a:cxn ang="0">
                    <a:pos x="58" y="267"/>
                  </a:cxn>
                  <a:cxn ang="0">
                    <a:pos x="58" y="236"/>
                  </a:cxn>
                  <a:cxn ang="0">
                    <a:pos x="31" y="206"/>
                  </a:cxn>
                  <a:cxn ang="0">
                    <a:pos x="31" y="176"/>
                  </a:cxn>
                  <a:cxn ang="0">
                    <a:pos x="0" y="148"/>
                  </a:cxn>
                  <a:cxn ang="0">
                    <a:pos x="0" y="29"/>
                  </a:cxn>
                  <a:cxn ang="0">
                    <a:pos x="31" y="0"/>
                  </a:cxn>
                </a:cxnLst>
                <a:rect l="0" t="0" r="r" b="b"/>
                <a:pathLst>
                  <a:path w="88" h="443">
                    <a:moveTo>
                      <a:pt x="88" y="443"/>
                    </a:moveTo>
                    <a:lnTo>
                      <a:pt x="58" y="413"/>
                    </a:lnTo>
                    <a:lnTo>
                      <a:pt x="58" y="356"/>
                    </a:lnTo>
                    <a:lnTo>
                      <a:pt x="31" y="325"/>
                    </a:lnTo>
                    <a:lnTo>
                      <a:pt x="31" y="295"/>
                    </a:lnTo>
                    <a:lnTo>
                      <a:pt x="58" y="267"/>
                    </a:lnTo>
                    <a:lnTo>
                      <a:pt x="58" y="236"/>
                    </a:lnTo>
                    <a:lnTo>
                      <a:pt x="31" y="206"/>
                    </a:lnTo>
                    <a:lnTo>
                      <a:pt x="31" y="176"/>
                    </a:lnTo>
                    <a:lnTo>
                      <a:pt x="0" y="148"/>
                    </a:lnTo>
                    <a:lnTo>
                      <a:pt x="0" y="29"/>
                    </a:lnTo>
                    <a:lnTo>
                      <a:pt x="31" y="0"/>
                    </a:lnTo>
                  </a:path>
                </a:pathLst>
              </a:custGeom>
              <a:noFill/>
              <a:ln w="1588">
                <a:solidFill>
                  <a:srgbClr val="000000"/>
                </a:solidFill>
                <a:prstDash val="solid"/>
                <a:round/>
                <a:headEnd/>
                <a:tailEnd/>
              </a:ln>
            </p:spPr>
            <p:txBody>
              <a:bodyPr/>
              <a:lstStyle/>
              <a:p>
                <a:endParaRPr lang="en-GB"/>
              </a:p>
            </p:txBody>
          </p:sp>
          <p:sp>
            <p:nvSpPr>
              <p:cNvPr id="15624" name="Freeform 264"/>
              <p:cNvSpPr>
                <a:spLocks/>
              </p:cNvSpPr>
              <p:nvPr/>
            </p:nvSpPr>
            <p:spPr bwMode="auto">
              <a:xfrm>
                <a:off x="5006" y="3822"/>
                <a:ext cx="51" cy="133"/>
              </a:xfrm>
              <a:custGeom>
                <a:avLst/>
                <a:gdLst/>
                <a:ahLst/>
                <a:cxnLst>
                  <a:cxn ang="0">
                    <a:pos x="207" y="0"/>
                  </a:cxn>
                  <a:cxn ang="0">
                    <a:pos x="207" y="31"/>
                  </a:cxn>
                  <a:cxn ang="0">
                    <a:pos x="119" y="119"/>
                  </a:cxn>
                  <a:cxn ang="0">
                    <a:pos x="119" y="238"/>
                  </a:cxn>
                  <a:cxn ang="0">
                    <a:pos x="89" y="238"/>
                  </a:cxn>
                  <a:cxn ang="0">
                    <a:pos x="89" y="297"/>
                  </a:cxn>
                  <a:cxn ang="0">
                    <a:pos x="59" y="326"/>
                  </a:cxn>
                  <a:cxn ang="0">
                    <a:pos x="59" y="356"/>
                  </a:cxn>
                  <a:cxn ang="0">
                    <a:pos x="30" y="386"/>
                  </a:cxn>
                  <a:cxn ang="0">
                    <a:pos x="30" y="504"/>
                  </a:cxn>
                  <a:cxn ang="0">
                    <a:pos x="0" y="504"/>
                  </a:cxn>
                  <a:cxn ang="0">
                    <a:pos x="0" y="534"/>
                  </a:cxn>
                </a:cxnLst>
                <a:rect l="0" t="0" r="r" b="b"/>
                <a:pathLst>
                  <a:path w="207" h="534">
                    <a:moveTo>
                      <a:pt x="207" y="0"/>
                    </a:moveTo>
                    <a:lnTo>
                      <a:pt x="207" y="31"/>
                    </a:lnTo>
                    <a:lnTo>
                      <a:pt x="119" y="119"/>
                    </a:lnTo>
                    <a:lnTo>
                      <a:pt x="119" y="238"/>
                    </a:lnTo>
                    <a:lnTo>
                      <a:pt x="89" y="238"/>
                    </a:lnTo>
                    <a:lnTo>
                      <a:pt x="89" y="297"/>
                    </a:lnTo>
                    <a:lnTo>
                      <a:pt x="59" y="326"/>
                    </a:lnTo>
                    <a:lnTo>
                      <a:pt x="59" y="356"/>
                    </a:lnTo>
                    <a:lnTo>
                      <a:pt x="30" y="386"/>
                    </a:lnTo>
                    <a:lnTo>
                      <a:pt x="30" y="504"/>
                    </a:lnTo>
                    <a:lnTo>
                      <a:pt x="0" y="504"/>
                    </a:lnTo>
                    <a:lnTo>
                      <a:pt x="0" y="534"/>
                    </a:lnTo>
                  </a:path>
                </a:pathLst>
              </a:custGeom>
              <a:noFill/>
              <a:ln w="1588">
                <a:solidFill>
                  <a:srgbClr val="000000"/>
                </a:solidFill>
                <a:prstDash val="solid"/>
                <a:round/>
                <a:headEnd/>
                <a:tailEnd/>
              </a:ln>
            </p:spPr>
            <p:txBody>
              <a:bodyPr/>
              <a:lstStyle/>
              <a:p>
                <a:endParaRPr lang="en-GB"/>
              </a:p>
            </p:txBody>
          </p:sp>
          <p:sp>
            <p:nvSpPr>
              <p:cNvPr id="15625" name="Freeform 265"/>
              <p:cNvSpPr>
                <a:spLocks/>
              </p:cNvSpPr>
              <p:nvPr/>
            </p:nvSpPr>
            <p:spPr bwMode="auto">
              <a:xfrm>
                <a:off x="5043" y="3822"/>
                <a:ext cx="59" cy="118"/>
              </a:xfrm>
              <a:custGeom>
                <a:avLst/>
                <a:gdLst/>
                <a:ahLst/>
                <a:cxnLst>
                  <a:cxn ang="0">
                    <a:pos x="0" y="474"/>
                  </a:cxn>
                  <a:cxn ang="0">
                    <a:pos x="118" y="356"/>
                  </a:cxn>
                  <a:cxn ang="0">
                    <a:pos x="87" y="356"/>
                  </a:cxn>
                  <a:cxn ang="0">
                    <a:pos x="87" y="267"/>
                  </a:cxn>
                  <a:cxn ang="0">
                    <a:pos x="176" y="267"/>
                  </a:cxn>
                  <a:cxn ang="0">
                    <a:pos x="146" y="238"/>
                  </a:cxn>
                  <a:cxn ang="0">
                    <a:pos x="176" y="207"/>
                  </a:cxn>
                  <a:cxn ang="0">
                    <a:pos x="207" y="207"/>
                  </a:cxn>
                  <a:cxn ang="0">
                    <a:pos x="237" y="179"/>
                  </a:cxn>
                  <a:cxn ang="0">
                    <a:pos x="237" y="119"/>
                  </a:cxn>
                  <a:cxn ang="0">
                    <a:pos x="207" y="88"/>
                  </a:cxn>
                  <a:cxn ang="0">
                    <a:pos x="237" y="61"/>
                  </a:cxn>
                  <a:cxn ang="0">
                    <a:pos x="207" y="61"/>
                  </a:cxn>
                  <a:cxn ang="0">
                    <a:pos x="176" y="31"/>
                  </a:cxn>
                  <a:cxn ang="0">
                    <a:pos x="146" y="61"/>
                  </a:cxn>
                  <a:cxn ang="0">
                    <a:pos x="146" y="31"/>
                  </a:cxn>
                  <a:cxn ang="0">
                    <a:pos x="176" y="0"/>
                  </a:cxn>
                  <a:cxn ang="0">
                    <a:pos x="57" y="0"/>
                  </a:cxn>
                </a:cxnLst>
                <a:rect l="0" t="0" r="r" b="b"/>
                <a:pathLst>
                  <a:path w="237" h="474">
                    <a:moveTo>
                      <a:pt x="0" y="474"/>
                    </a:moveTo>
                    <a:lnTo>
                      <a:pt x="118" y="356"/>
                    </a:lnTo>
                    <a:lnTo>
                      <a:pt x="87" y="356"/>
                    </a:lnTo>
                    <a:lnTo>
                      <a:pt x="87" y="267"/>
                    </a:lnTo>
                    <a:lnTo>
                      <a:pt x="176" y="267"/>
                    </a:lnTo>
                    <a:lnTo>
                      <a:pt x="146" y="238"/>
                    </a:lnTo>
                    <a:lnTo>
                      <a:pt x="176" y="207"/>
                    </a:lnTo>
                    <a:lnTo>
                      <a:pt x="207" y="207"/>
                    </a:lnTo>
                    <a:lnTo>
                      <a:pt x="237" y="179"/>
                    </a:lnTo>
                    <a:lnTo>
                      <a:pt x="237" y="119"/>
                    </a:lnTo>
                    <a:lnTo>
                      <a:pt x="207" y="88"/>
                    </a:lnTo>
                    <a:lnTo>
                      <a:pt x="237" y="61"/>
                    </a:lnTo>
                    <a:lnTo>
                      <a:pt x="207" y="61"/>
                    </a:lnTo>
                    <a:lnTo>
                      <a:pt x="176" y="31"/>
                    </a:lnTo>
                    <a:lnTo>
                      <a:pt x="146" y="61"/>
                    </a:lnTo>
                    <a:lnTo>
                      <a:pt x="146" y="31"/>
                    </a:lnTo>
                    <a:lnTo>
                      <a:pt x="176" y="0"/>
                    </a:lnTo>
                    <a:lnTo>
                      <a:pt x="57" y="0"/>
                    </a:lnTo>
                  </a:path>
                </a:pathLst>
              </a:custGeom>
              <a:noFill/>
              <a:ln w="1588">
                <a:solidFill>
                  <a:srgbClr val="000000"/>
                </a:solidFill>
                <a:prstDash val="solid"/>
                <a:round/>
                <a:headEnd/>
                <a:tailEnd/>
              </a:ln>
            </p:spPr>
            <p:txBody>
              <a:bodyPr/>
              <a:lstStyle/>
              <a:p>
                <a:endParaRPr lang="en-GB"/>
              </a:p>
            </p:txBody>
          </p:sp>
          <p:sp>
            <p:nvSpPr>
              <p:cNvPr id="15626" name="Freeform 266"/>
              <p:cNvSpPr>
                <a:spLocks/>
              </p:cNvSpPr>
              <p:nvPr/>
            </p:nvSpPr>
            <p:spPr bwMode="auto">
              <a:xfrm>
                <a:off x="5043" y="3933"/>
                <a:ext cx="222" cy="89"/>
              </a:xfrm>
              <a:custGeom>
                <a:avLst/>
                <a:gdLst/>
                <a:ahLst/>
                <a:cxnLst>
                  <a:cxn ang="0">
                    <a:pos x="887" y="0"/>
                  </a:cxn>
                  <a:cxn ang="0">
                    <a:pos x="857" y="0"/>
                  </a:cxn>
                  <a:cxn ang="0">
                    <a:pos x="799" y="60"/>
                  </a:cxn>
                  <a:cxn ang="0">
                    <a:pos x="769" y="60"/>
                  </a:cxn>
                  <a:cxn ang="0">
                    <a:pos x="739" y="90"/>
                  </a:cxn>
                  <a:cxn ang="0">
                    <a:pos x="680" y="119"/>
                  </a:cxn>
                  <a:cxn ang="0">
                    <a:pos x="651" y="148"/>
                  </a:cxn>
                  <a:cxn ang="0">
                    <a:pos x="621" y="148"/>
                  </a:cxn>
                  <a:cxn ang="0">
                    <a:pos x="592" y="178"/>
                  </a:cxn>
                  <a:cxn ang="0">
                    <a:pos x="532" y="209"/>
                  </a:cxn>
                  <a:cxn ang="0">
                    <a:pos x="532" y="237"/>
                  </a:cxn>
                  <a:cxn ang="0">
                    <a:pos x="501" y="237"/>
                  </a:cxn>
                  <a:cxn ang="0">
                    <a:pos x="414" y="327"/>
                  </a:cxn>
                  <a:cxn ang="0">
                    <a:pos x="383" y="327"/>
                  </a:cxn>
                  <a:cxn ang="0">
                    <a:pos x="355" y="355"/>
                  </a:cxn>
                  <a:cxn ang="0">
                    <a:pos x="325" y="355"/>
                  </a:cxn>
                  <a:cxn ang="0">
                    <a:pos x="294" y="327"/>
                  </a:cxn>
                  <a:cxn ang="0">
                    <a:pos x="237" y="327"/>
                  </a:cxn>
                  <a:cxn ang="0">
                    <a:pos x="176" y="297"/>
                  </a:cxn>
                  <a:cxn ang="0">
                    <a:pos x="176" y="267"/>
                  </a:cxn>
                  <a:cxn ang="0">
                    <a:pos x="118" y="267"/>
                  </a:cxn>
                  <a:cxn ang="0">
                    <a:pos x="118" y="237"/>
                  </a:cxn>
                  <a:cxn ang="0">
                    <a:pos x="87" y="209"/>
                  </a:cxn>
                  <a:cxn ang="0">
                    <a:pos x="0" y="209"/>
                  </a:cxn>
                </a:cxnLst>
                <a:rect l="0" t="0" r="r" b="b"/>
                <a:pathLst>
                  <a:path w="887" h="355">
                    <a:moveTo>
                      <a:pt x="887" y="0"/>
                    </a:moveTo>
                    <a:lnTo>
                      <a:pt x="857" y="0"/>
                    </a:lnTo>
                    <a:lnTo>
                      <a:pt x="799" y="60"/>
                    </a:lnTo>
                    <a:lnTo>
                      <a:pt x="769" y="60"/>
                    </a:lnTo>
                    <a:lnTo>
                      <a:pt x="739" y="90"/>
                    </a:lnTo>
                    <a:lnTo>
                      <a:pt x="680" y="119"/>
                    </a:lnTo>
                    <a:lnTo>
                      <a:pt x="651" y="148"/>
                    </a:lnTo>
                    <a:lnTo>
                      <a:pt x="621" y="148"/>
                    </a:lnTo>
                    <a:lnTo>
                      <a:pt x="592" y="178"/>
                    </a:lnTo>
                    <a:lnTo>
                      <a:pt x="532" y="209"/>
                    </a:lnTo>
                    <a:lnTo>
                      <a:pt x="532" y="237"/>
                    </a:lnTo>
                    <a:lnTo>
                      <a:pt x="501" y="237"/>
                    </a:lnTo>
                    <a:lnTo>
                      <a:pt x="414" y="327"/>
                    </a:lnTo>
                    <a:lnTo>
                      <a:pt x="383" y="327"/>
                    </a:lnTo>
                    <a:lnTo>
                      <a:pt x="355" y="355"/>
                    </a:lnTo>
                    <a:lnTo>
                      <a:pt x="325" y="355"/>
                    </a:lnTo>
                    <a:lnTo>
                      <a:pt x="294" y="327"/>
                    </a:lnTo>
                    <a:lnTo>
                      <a:pt x="237" y="327"/>
                    </a:lnTo>
                    <a:lnTo>
                      <a:pt x="176" y="297"/>
                    </a:lnTo>
                    <a:lnTo>
                      <a:pt x="176" y="267"/>
                    </a:lnTo>
                    <a:lnTo>
                      <a:pt x="118" y="267"/>
                    </a:lnTo>
                    <a:lnTo>
                      <a:pt x="118" y="237"/>
                    </a:lnTo>
                    <a:lnTo>
                      <a:pt x="87" y="209"/>
                    </a:lnTo>
                    <a:lnTo>
                      <a:pt x="0" y="209"/>
                    </a:lnTo>
                  </a:path>
                </a:pathLst>
              </a:custGeom>
              <a:noFill/>
              <a:ln w="1588">
                <a:solidFill>
                  <a:srgbClr val="000000"/>
                </a:solidFill>
                <a:prstDash val="solid"/>
                <a:round/>
                <a:headEnd/>
                <a:tailEnd/>
              </a:ln>
            </p:spPr>
            <p:txBody>
              <a:bodyPr/>
              <a:lstStyle/>
              <a:p>
                <a:endParaRPr lang="en-GB"/>
              </a:p>
            </p:txBody>
          </p:sp>
          <p:sp>
            <p:nvSpPr>
              <p:cNvPr id="15627" name="Freeform 267"/>
              <p:cNvSpPr>
                <a:spLocks/>
              </p:cNvSpPr>
              <p:nvPr/>
            </p:nvSpPr>
            <p:spPr bwMode="auto">
              <a:xfrm>
                <a:off x="5006" y="3940"/>
                <a:ext cx="37" cy="15"/>
              </a:xfrm>
              <a:custGeom>
                <a:avLst/>
                <a:gdLst/>
                <a:ahLst/>
                <a:cxnLst>
                  <a:cxn ang="0">
                    <a:pos x="150" y="0"/>
                  </a:cxn>
                  <a:cxn ang="0">
                    <a:pos x="119" y="0"/>
                  </a:cxn>
                  <a:cxn ang="0">
                    <a:pos x="119" y="30"/>
                  </a:cxn>
                  <a:cxn ang="0">
                    <a:pos x="89" y="60"/>
                  </a:cxn>
                  <a:cxn ang="0">
                    <a:pos x="0" y="60"/>
                  </a:cxn>
                </a:cxnLst>
                <a:rect l="0" t="0" r="r" b="b"/>
                <a:pathLst>
                  <a:path w="150" h="60">
                    <a:moveTo>
                      <a:pt x="150" y="0"/>
                    </a:moveTo>
                    <a:lnTo>
                      <a:pt x="119" y="0"/>
                    </a:lnTo>
                    <a:lnTo>
                      <a:pt x="119" y="30"/>
                    </a:lnTo>
                    <a:lnTo>
                      <a:pt x="89" y="60"/>
                    </a:lnTo>
                    <a:lnTo>
                      <a:pt x="0" y="60"/>
                    </a:lnTo>
                  </a:path>
                </a:pathLst>
              </a:custGeom>
              <a:noFill/>
              <a:ln w="1588">
                <a:solidFill>
                  <a:srgbClr val="000000"/>
                </a:solidFill>
                <a:prstDash val="solid"/>
                <a:round/>
                <a:headEnd/>
                <a:tailEnd/>
              </a:ln>
            </p:spPr>
            <p:txBody>
              <a:bodyPr/>
              <a:lstStyle/>
              <a:p>
                <a:endParaRPr lang="en-GB"/>
              </a:p>
            </p:txBody>
          </p:sp>
          <p:sp>
            <p:nvSpPr>
              <p:cNvPr id="15628" name="Freeform 268"/>
              <p:cNvSpPr>
                <a:spLocks/>
              </p:cNvSpPr>
              <p:nvPr/>
            </p:nvSpPr>
            <p:spPr bwMode="auto">
              <a:xfrm>
                <a:off x="4961" y="3955"/>
                <a:ext cx="45" cy="141"/>
              </a:xfrm>
              <a:custGeom>
                <a:avLst/>
                <a:gdLst/>
                <a:ahLst/>
                <a:cxnLst>
                  <a:cxn ang="0">
                    <a:pos x="178" y="0"/>
                  </a:cxn>
                  <a:cxn ang="0">
                    <a:pos x="178" y="58"/>
                  </a:cxn>
                  <a:cxn ang="0">
                    <a:pos x="148" y="88"/>
                  </a:cxn>
                  <a:cxn ang="0">
                    <a:pos x="148" y="119"/>
                  </a:cxn>
                  <a:cxn ang="0">
                    <a:pos x="119" y="147"/>
                  </a:cxn>
                  <a:cxn ang="0">
                    <a:pos x="119" y="295"/>
                  </a:cxn>
                  <a:cxn ang="0">
                    <a:pos x="90" y="326"/>
                  </a:cxn>
                  <a:cxn ang="0">
                    <a:pos x="90" y="413"/>
                  </a:cxn>
                  <a:cxn ang="0">
                    <a:pos x="60" y="413"/>
                  </a:cxn>
                  <a:cxn ang="0">
                    <a:pos x="60" y="474"/>
                  </a:cxn>
                  <a:cxn ang="0">
                    <a:pos x="30" y="502"/>
                  </a:cxn>
                  <a:cxn ang="0">
                    <a:pos x="60" y="502"/>
                  </a:cxn>
                  <a:cxn ang="0">
                    <a:pos x="60" y="533"/>
                  </a:cxn>
                  <a:cxn ang="0">
                    <a:pos x="30" y="533"/>
                  </a:cxn>
                  <a:cxn ang="0">
                    <a:pos x="0" y="562"/>
                  </a:cxn>
                </a:cxnLst>
                <a:rect l="0" t="0" r="r" b="b"/>
                <a:pathLst>
                  <a:path w="178" h="562">
                    <a:moveTo>
                      <a:pt x="178" y="0"/>
                    </a:moveTo>
                    <a:lnTo>
                      <a:pt x="178" y="58"/>
                    </a:lnTo>
                    <a:lnTo>
                      <a:pt x="148" y="88"/>
                    </a:lnTo>
                    <a:lnTo>
                      <a:pt x="148" y="119"/>
                    </a:lnTo>
                    <a:lnTo>
                      <a:pt x="119" y="147"/>
                    </a:lnTo>
                    <a:lnTo>
                      <a:pt x="119" y="295"/>
                    </a:lnTo>
                    <a:lnTo>
                      <a:pt x="90" y="326"/>
                    </a:lnTo>
                    <a:lnTo>
                      <a:pt x="90" y="413"/>
                    </a:lnTo>
                    <a:lnTo>
                      <a:pt x="60" y="413"/>
                    </a:lnTo>
                    <a:lnTo>
                      <a:pt x="60" y="474"/>
                    </a:lnTo>
                    <a:lnTo>
                      <a:pt x="30" y="502"/>
                    </a:lnTo>
                    <a:lnTo>
                      <a:pt x="60" y="502"/>
                    </a:lnTo>
                    <a:lnTo>
                      <a:pt x="60" y="533"/>
                    </a:lnTo>
                    <a:lnTo>
                      <a:pt x="30" y="533"/>
                    </a:lnTo>
                    <a:lnTo>
                      <a:pt x="0" y="562"/>
                    </a:lnTo>
                  </a:path>
                </a:pathLst>
              </a:custGeom>
              <a:noFill/>
              <a:ln w="1588">
                <a:solidFill>
                  <a:srgbClr val="000000"/>
                </a:solidFill>
                <a:prstDash val="solid"/>
                <a:round/>
                <a:headEnd/>
                <a:tailEnd/>
              </a:ln>
            </p:spPr>
            <p:txBody>
              <a:bodyPr/>
              <a:lstStyle/>
              <a:p>
                <a:endParaRPr lang="en-GB"/>
              </a:p>
            </p:txBody>
          </p:sp>
          <p:sp>
            <p:nvSpPr>
              <p:cNvPr id="15629" name="Line 269"/>
              <p:cNvSpPr>
                <a:spLocks noChangeShapeType="1"/>
              </p:cNvSpPr>
              <p:nvPr/>
            </p:nvSpPr>
            <p:spPr bwMode="auto">
              <a:xfrm>
                <a:off x="5043" y="3985"/>
                <a:ext cx="1" cy="30"/>
              </a:xfrm>
              <a:prstGeom prst="line">
                <a:avLst/>
              </a:prstGeom>
              <a:noFill/>
              <a:ln w="1588">
                <a:solidFill>
                  <a:srgbClr val="000000"/>
                </a:solidFill>
                <a:round/>
                <a:headEnd/>
                <a:tailEnd/>
              </a:ln>
            </p:spPr>
            <p:txBody>
              <a:bodyPr/>
              <a:lstStyle/>
              <a:p>
                <a:endParaRPr lang="en-GB"/>
              </a:p>
            </p:txBody>
          </p:sp>
          <p:sp>
            <p:nvSpPr>
              <p:cNvPr id="15630" name="Freeform 270"/>
              <p:cNvSpPr>
                <a:spLocks/>
              </p:cNvSpPr>
              <p:nvPr/>
            </p:nvSpPr>
            <p:spPr bwMode="auto">
              <a:xfrm>
                <a:off x="4998" y="3999"/>
                <a:ext cx="45" cy="104"/>
              </a:xfrm>
              <a:custGeom>
                <a:avLst/>
                <a:gdLst/>
                <a:ahLst/>
                <a:cxnLst>
                  <a:cxn ang="0">
                    <a:pos x="180" y="60"/>
                  </a:cxn>
                  <a:cxn ang="0">
                    <a:pos x="149" y="60"/>
                  </a:cxn>
                  <a:cxn ang="0">
                    <a:pos x="89" y="0"/>
                  </a:cxn>
                  <a:cxn ang="0">
                    <a:pos x="60" y="0"/>
                  </a:cxn>
                  <a:cxn ang="0">
                    <a:pos x="60" y="30"/>
                  </a:cxn>
                  <a:cxn ang="0">
                    <a:pos x="30" y="60"/>
                  </a:cxn>
                  <a:cxn ang="0">
                    <a:pos x="30" y="118"/>
                  </a:cxn>
                  <a:cxn ang="0">
                    <a:pos x="0" y="118"/>
                  </a:cxn>
                  <a:cxn ang="0">
                    <a:pos x="30" y="149"/>
                  </a:cxn>
                  <a:cxn ang="0">
                    <a:pos x="30" y="236"/>
                  </a:cxn>
                  <a:cxn ang="0">
                    <a:pos x="60" y="236"/>
                  </a:cxn>
                  <a:cxn ang="0">
                    <a:pos x="89" y="267"/>
                  </a:cxn>
                  <a:cxn ang="0">
                    <a:pos x="60" y="297"/>
                  </a:cxn>
                  <a:cxn ang="0">
                    <a:pos x="30" y="297"/>
                  </a:cxn>
                  <a:cxn ang="0">
                    <a:pos x="30" y="356"/>
                  </a:cxn>
                  <a:cxn ang="0">
                    <a:pos x="0" y="385"/>
                  </a:cxn>
                  <a:cxn ang="0">
                    <a:pos x="30" y="415"/>
                  </a:cxn>
                  <a:cxn ang="0">
                    <a:pos x="89" y="415"/>
                  </a:cxn>
                  <a:cxn ang="0">
                    <a:pos x="119" y="385"/>
                  </a:cxn>
                  <a:cxn ang="0">
                    <a:pos x="149" y="385"/>
                  </a:cxn>
                  <a:cxn ang="0">
                    <a:pos x="149" y="356"/>
                  </a:cxn>
                  <a:cxn ang="0">
                    <a:pos x="180" y="356"/>
                  </a:cxn>
                </a:cxnLst>
                <a:rect l="0" t="0" r="r" b="b"/>
                <a:pathLst>
                  <a:path w="180" h="415">
                    <a:moveTo>
                      <a:pt x="180" y="60"/>
                    </a:moveTo>
                    <a:lnTo>
                      <a:pt x="149" y="60"/>
                    </a:lnTo>
                    <a:lnTo>
                      <a:pt x="89" y="0"/>
                    </a:lnTo>
                    <a:lnTo>
                      <a:pt x="60" y="0"/>
                    </a:lnTo>
                    <a:lnTo>
                      <a:pt x="60" y="30"/>
                    </a:lnTo>
                    <a:lnTo>
                      <a:pt x="30" y="60"/>
                    </a:lnTo>
                    <a:lnTo>
                      <a:pt x="30" y="118"/>
                    </a:lnTo>
                    <a:lnTo>
                      <a:pt x="0" y="118"/>
                    </a:lnTo>
                    <a:lnTo>
                      <a:pt x="30" y="149"/>
                    </a:lnTo>
                    <a:lnTo>
                      <a:pt x="30" y="236"/>
                    </a:lnTo>
                    <a:lnTo>
                      <a:pt x="60" y="236"/>
                    </a:lnTo>
                    <a:lnTo>
                      <a:pt x="89" y="267"/>
                    </a:lnTo>
                    <a:lnTo>
                      <a:pt x="60" y="297"/>
                    </a:lnTo>
                    <a:lnTo>
                      <a:pt x="30" y="297"/>
                    </a:lnTo>
                    <a:lnTo>
                      <a:pt x="30" y="356"/>
                    </a:lnTo>
                    <a:lnTo>
                      <a:pt x="0" y="385"/>
                    </a:lnTo>
                    <a:lnTo>
                      <a:pt x="30" y="415"/>
                    </a:lnTo>
                    <a:lnTo>
                      <a:pt x="89" y="415"/>
                    </a:lnTo>
                    <a:lnTo>
                      <a:pt x="119" y="385"/>
                    </a:lnTo>
                    <a:lnTo>
                      <a:pt x="149" y="385"/>
                    </a:lnTo>
                    <a:lnTo>
                      <a:pt x="149" y="356"/>
                    </a:lnTo>
                    <a:lnTo>
                      <a:pt x="180" y="356"/>
                    </a:lnTo>
                  </a:path>
                </a:pathLst>
              </a:custGeom>
              <a:noFill/>
              <a:ln w="1588">
                <a:solidFill>
                  <a:srgbClr val="000000"/>
                </a:solidFill>
                <a:prstDash val="solid"/>
                <a:round/>
                <a:headEnd/>
                <a:tailEnd/>
              </a:ln>
            </p:spPr>
            <p:txBody>
              <a:bodyPr/>
              <a:lstStyle/>
              <a:p>
                <a:endParaRPr lang="en-GB"/>
              </a:p>
            </p:txBody>
          </p:sp>
          <p:sp>
            <p:nvSpPr>
              <p:cNvPr id="15631" name="Line 271"/>
              <p:cNvSpPr>
                <a:spLocks noChangeShapeType="1"/>
              </p:cNvSpPr>
              <p:nvPr/>
            </p:nvSpPr>
            <p:spPr bwMode="auto">
              <a:xfrm flipV="1">
                <a:off x="5043" y="3940"/>
                <a:ext cx="1" cy="45"/>
              </a:xfrm>
              <a:prstGeom prst="line">
                <a:avLst/>
              </a:prstGeom>
              <a:noFill/>
              <a:ln w="1588">
                <a:solidFill>
                  <a:srgbClr val="000000"/>
                </a:solidFill>
                <a:round/>
                <a:headEnd/>
                <a:tailEnd/>
              </a:ln>
            </p:spPr>
            <p:txBody>
              <a:bodyPr/>
              <a:lstStyle/>
              <a:p>
                <a:endParaRPr lang="en-GB"/>
              </a:p>
            </p:txBody>
          </p:sp>
          <p:sp>
            <p:nvSpPr>
              <p:cNvPr id="15632" name="Freeform 272"/>
              <p:cNvSpPr>
                <a:spLocks/>
              </p:cNvSpPr>
              <p:nvPr/>
            </p:nvSpPr>
            <p:spPr bwMode="auto">
              <a:xfrm>
                <a:off x="4954" y="4096"/>
                <a:ext cx="59" cy="162"/>
              </a:xfrm>
              <a:custGeom>
                <a:avLst/>
                <a:gdLst/>
                <a:ahLst/>
                <a:cxnLst>
                  <a:cxn ang="0">
                    <a:pos x="237" y="650"/>
                  </a:cxn>
                  <a:cxn ang="0">
                    <a:pos x="207" y="623"/>
                  </a:cxn>
                  <a:cxn ang="0">
                    <a:pos x="207" y="532"/>
                  </a:cxn>
                  <a:cxn ang="0">
                    <a:pos x="177" y="504"/>
                  </a:cxn>
                  <a:cxn ang="0">
                    <a:pos x="177" y="444"/>
                  </a:cxn>
                  <a:cxn ang="0">
                    <a:pos x="148" y="444"/>
                  </a:cxn>
                  <a:cxn ang="0">
                    <a:pos x="148" y="385"/>
                  </a:cxn>
                  <a:cxn ang="0">
                    <a:pos x="119" y="355"/>
                  </a:cxn>
                  <a:cxn ang="0">
                    <a:pos x="119" y="325"/>
                  </a:cxn>
                  <a:cxn ang="0">
                    <a:pos x="89" y="296"/>
                  </a:cxn>
                  <a:cxn ang="0">
                    <a:pos x="89" y="237"/>
                  </a:cxn>
                  <a:cxn ang="0">
                    <a:pos x="59" y="177"/>
                  </a:cxn>
                  <a:cxn ang="0">
                    <a:pos x="29" y="149"/>
                  </a:cxn>
                  <a:cxn ang="0">
                    <a:pos x="29" y="119"/>
                  </a:cxn>
                  <a:cxn ang="0">
                    <a:pos x="0" y="89"/>
                  </a:cxn>
                  <a:cxn ang="0">
                    <a:pos x="0" y="58"/>
                  </a:cxn>
                  <a:cxn ang="0">
                    <a:pos x="29" y="30"/>
                  </a:cxn>
                  <a:cxn ang="0">
                    <a:pos x="29" y="0"/>
                  </a:cxn>
                </a:cxnLst>
                <a:rect l="0" t="0" r="r" b="b"/>
                <a:pathLst>
                  <a:path w="237" h="650">
                    <a:moveTo>
                      <a:pt x="237" y="650"/>
                    </a:moveTo>
                    <a:lnTo>
                      <a:pt x="207" y="623"/>
                    </a:lnTo>
                    <a:lnTo>
                      <a:pt x="207" y="532"/>
                    </a:lnTo>
                    <a:lnTo>
                      <a:pt x="177" y="504"/>
                    </a:lnTo>
                    <a:lnTo>
                      <a:pt x="177" y="444"/>
                    </a:lnTo>
                    <a:lnTo>
                      <a:pt x="148" y="444"/>
                    </a:lnTo>
                    <a:lnTo>
                      <a:pt x="148" y="385"/>
                    </a:lnTo>
                    <a:lnTo>
                      <a:pt x="119" y="355"/>
                    </a:lnTo>
                    <a:lnTo>
                      <a:pt x="119" y="325"/>
                    </a:lnTo>
                    <a:lnTo>
                      <a:pt x="89" y="296"/>
                    </a:lnTo>
                    <a:lnTo>
                      <a:pt x="89" y="237"/>
                    </a:lnTo>
                    <a:lnTo>
                      <a:pt x="59" y="177"/>
                    </a:lnTo>
                    <a:lnTo>
                      <a:pt x="29" y="149"/>
                    </a:lnTo>
                    <a:lnTo>
                      <a:pt x="29" y="119"/>
                    </a:lnTo>
                    <a:lnTo>
                      <a:pt x="0" y="89"/>
                    </a:lnTo>
                    <a:lnTo>
                      <a:pt x="0" y="58"/>
                    </a:lnTo>
                    <a:lnTo>
                      <a:pt x="29" y="30"/>
                    </a:lnTo>
                    <a:lnTo>
                      <a:pt x="29" y="0"/>
                    </a:lnTo>
                  </a:path>
                </a:pathLst>
              </a:custGeom>
              <a:noFill/>
              <a:ln w="1588">
                <a:solidFill>
                  <a:srgbClr val="000000"/>
                </a:solidFill>
                <a:prstDash val="solid"/>
                <a:round/>
                <a:headEnd/>
                <a:tailEnd/>
              </a:ln>
            </p:spPr>
            <p:txBody>
              <a:bodyPr/>
              <a:lstStyle/>
              <a:p>
                <a:endParaRPr lang="en-GB"/>
              </a:p>
            </p:txBody>
          </p:sp>
          <p:sp>
            <p:nvSpPr>
              <p:cNvPr id="15633" name="Freeform 273"/>
              <p:cNvSpPr>
                <a:spLocks/>
              </p:cNvSpPr>
              <p:nvPr/>
            </p:nvSpPr>
            <p:spPr bwMode="auto">
              <a:xfrm>
                <a:off x="5013" y="4088"/>
                <a:ext cx="30" cy="163"/>
              </a:xfrm>
              <a:custGeom>
                <a:avLst/>
                <a:gdLst/>
                <a:ahLst/>
                <a:cxnLst>
                  <a:cxn ang="0">
                    <a:pos x="120" y="0"/>
                  </a:cxn>
                  <a:cxn ang="0">
                    <a:pos x="120" y="59"/>
                  </a:cxn>
                  <a:cxn ang="0">
                    <a:pos x="89" y="59"/>
                  </a:cxn>
                  <a:cxn ang="0">
                    <a:pos x="89" y="87"/>
                  </a:cxn>
                  <a:cxn ang="0">
                    <a:pos x="120" y="87"/>
                  </a:cxn>
                  <a:cxn ang="0">
                    <a:pos x="120" y="178"/>
                  </a:cxn>
                  <a:cxn ang="0">
                    <a:pos x="89" y="206"/>
                  </a:cxn>
                  <a:cxn ang="0">
                    <a:pos x="89" y="266"/>
                  </a:cxn>
                  <a:cxn ang="0">
                    <a:pos x="59" y="296"/>
                  </a:cxn>
                  <a:cxn ang="0">
                    <a:pos x="59" y="503"/>
                  </a:cxn>
                  <a:cxn ang="0">
                    <a:pos x="29" y="503"/>
                  </a:cxn>
                  <a:cxn ang="0">
                    <a:pos x="29" y="652"/>
                  </a:cxn>
                  <a:cxn ang="0">
                    <a:pos x="0" y="652"/>
                  </a:cxn>
                </a:cxnLst>
                <a:rect l="0" t="0" r="r" b="b"/>
                <a:pathLst>
                  <a:path w="120" h="652">
                    <a:moveTo>
                      <a:pt x="120" y="0"/>
                    </a:moveTo>
                    <a:lnTo>
                      <a:pt x="120" y="59"/>
                    </a:lnTo>
                    <a:lnTo>
                      <a:pt x="89" y="59"/>
                    </a:lnTo>
                    <a:lnTo>
                      <a:pt x="89" y="87"/>
                    </a:lnTo>
                    <a:lnTo>
                      <a:pt x="120" y="87"/>
                    </a:lnTo>
                    <a:lnTo>
                      <a:pt x="120" y="178"/>
                    </a:lnTo>
                    <a:lnTo>
                      <a:pt x="89" y="206"/>
                    </a:lnTo>
                    <a:lnTo>
                      <a:pt x="89" y="266"/>
                    </a:lnTo>
                    <a:lnTo>
                      <a:pt x="59" y="296"/>
                    </a:lnTo>
                    <a:lnTo>
                      <a:pt x="59" y="503"/>
                    </a:lnTo>
                    <a:lnTo>
                      <a:pt x="29" y="503"/>
                    </a:lnTo>
                    <a:lnTo>
                      <a:pt x="29" y="652"/>
                    </a:lnTo>
                    <a:lnTo>
                      <a:pt x="0" y="652"/>
                    </a:lnTo>
                  </a:path>
                </a:pathLst>
              </a:custGeom>
              <a:noFill/>
              <a:ln w="1588">
                <a:solidFill>
                  <a:srgbClr val="000000"/>
                </a:solidFill>
                <a:prstDash val="solid"/>
                <a:round/>
                <a:headEnd/>
                <a:tailEnd/>
              </a:ln>
            </p:spPr>
            <p:txBody>
              <a:bodyPr/>
              <a:lstStyle/>
              <a:p>
                <a:endParaRPr lang="en-GB"/>
              </a:p>
            </p:txBody>
          </p:sp>
          <p:sp>
            <p:nvSpPr>
              <p:cNvPr id="15634" name="Line 274"/>
              <p:cNvSpPr>
                <a:spLocks noChangeShapeType="1"/>
              </p:cNvSpPr>
              <p:nvPr/>
            </p:nvSpPr>
            <p:spPr bwMode="auto">
              <a:xfrm>
                <a:off x="5043" y="4015"/>
                <a:ext cx="1" cy="73"/>
              </a:xfrm>
              <a:prstGeom prst="line">
                <a:avLst/>
              </a:prstGeom>
              <a:noFill/>
              <a:ln w="1588">
                <a:solidFill>
                  <a:srgbClr val="000000"/>
                </a:solidFill>
                <a:round/>
                <a:headEnd/>
                <a:tailEnd/>
              </a:ln>
            </p:spPr>
            <p:txBody>
              <a:bodyPr/>
              <a:lstStyle/>
              <a:p>
                <a:endParaRPr lang="en-GB"/>
              </a:p>
            </p:txBody>
          </p:sp>
          <p:sp>
            <p:nvSpPr>
              <p:cNvPr id="15635" name="Freeform 275"/>
              <p:cNvSpPr>
                <a:spLocks/>
              </p:cNvSpPr>
              <p:nvPr/>
            </p:nvSpPr>
            <p:spPr bwMode="auto">
              <a:xfrm>
                <a:off x="4828" y="4214"/>
                <a:ext cx="185" cy="133"/>
              </a:xfrm>
              <a:custGeom>
                <a:avLst/>
                <a:gdLst/>
                <a:ahLst/>
                <a:cxnLst>
                  <a:cxn ang="0">
                    <a:pos x="741" y="176"/>
                  </a:cxn>
                  <a:cxn ang="0">
                    <a:pos x="681" y="237"/>
                  </a:cxn>
                  <a:cxn ang="0">
                    <a:pos x="681" y="413"/>
                  </a:cxn>
                  <a:cxn ang="0">
                    <a:pos x="652" y="444"/>
                  </a:cxn>
                  <a:cxn ang="0">
                    <a:pos x="652" y="532"/>
                  </a:cxn>
                  <a:cxn ang="0">
                    <a:pos x="295" y="532"/>
                  </a:cxn>
                  <a:cxn ang="0">
                    <a:pos x="295" y="504"/>
                  </a:cxn>
                  <a:cxn ang="0">
                    <a:pos x="268" y="504"/>
                  </a:cxn>
                  <a:cxn ang="0">
                    <a:pos x="268" y="444"/>
                  </a:cxn>
                  <a:cxn ang="0">
                    <a:pos x="238" y="413"/>
                  </a:cxn>
                  <a:cxn ang="0">
                    <a:pos x="238" y="356"/>
                  </a:cxn>
                  <a:cxn ang="0">
                    <a:pos x="149" y="267"/>
                  </a:cxn>
                  <a:cxn ang="0">
                    <a:pos x="149" y="237"/>
                  </a:cxn>
                  <a:cxn ang="0">
                    <a:pos x="119" y="206"/>
                  </a:cxn>
                  <a:cxn ang="0">
                    <a:pos x="88" y="206"/>
                  </a:cxn>
                  <a:cxn ang="0">
                    <a:pos x="88" y="88"/>
                  </a:cxn>
                  <a:cxn ang="0">
                    <a:pos x="61" y="88"/>
                  </a:cxn>
                  <a:cxn ang="0">
                    <a:pos x="61" y="0"/>
                  </a:cxn>
                  <a:cxn ang="0">
                    <a:pos x="31" y="30"/>
                  </a:cxn>
                  <a:cxn ang="0">
                    <a:pos x="31" y="88"/>
                  </a:cxn>
                  <a:cxn ang="0">
                    <a:pos x="0" y="118"/>
                  </a:cxn>
                  <a:cxn ang="0">
                    <a:pos x="0" y="149"/>
                  </a:cxn>
                  <a:cxn ang="0">
                    <a:pos x="31" y="176"/>
                  </a:cxn>
                  <a:cxn ang="0">
                    <a:pos x="61" y="237"/>
                  </a:cxn>
                  <a:cxn ang="0">
                    <a:pos x="61" y="267"/>
                  </a:cxn>
                  <a:cxn ang="0">
                    <a:pos x="88" y="295"/>
                  </a:cxn>
                  <a:cxn ang="0">
                    <a:pos x="88" y="356"/>
                  </a:cxn>
                  <a:cxn ang="0">
                    <a:pos x="119" y="413"/>
                  </a:cxn>
                  <a:cxn ang="0">
                    <a:pos x="149" y="444"/>
                  </a:cxn>
                  <a:cxn ang="0">
                    <a:pos x="149" y="474"/>
                  </a:cxn>
                  <a:cxn ang="0">
                    <a:pos x="207" y="532"/>
                  </a:cxn>
                </a:cxnLst>
                <a:rect l="0" t="0" r="r" b="b"/>
                <a:pathLst>
                  <a:path w="741" h="532">
                    <a:moveTo>
                      <a:pt x="741" y="176"/>
                    </a:moveTo>
                    <a:lnTo>
                      <a:pt x="681" y="237"/>
                    </a:lnTo>
                    <a:lnTo>
                      <a:pt x="681" y="413"/>
                    </a:lnTo>
                    <a:lnTo>
                      <a:pt x="652" y="444"/>
                    </a:lnTo>
                    <a:lnTo>
                      <a:pt x="652" y="532"/>
                    </a:lnTo>
                    <a:lnTo>
                      <a:pt x="295" y="532"/>
                    </a:lnTo>
                    <a:lnTo>
                      <a:pt x="295" y="504"/>
                    </a:lnTo>
                    <a:lnTo>
                      <a:pt x="268" y="504"/>
                    </a:lnTo>
                    <a:lnTo>
                      <a:pt x="268" y="444"/>
                    </a:lnTo>
                    <a:lnTo>
                      <a:pt x="238" y="413"/>
                    </a:lnTo>
                    <a:lnTo>
                      <a:pt x="238" y="356"/>
                    </a:lnTo>
                    <a:lnTo>
                      <a:pt x="149" y="267"/>
                    </a:lnTo>
                    <a:lnTo>
                      <a:pt x="149" y="237"/>
                    </a:lnTo>
                    <a:lnTo>
                      <a:pt x="119" y="206"/>
                    </a:lnTo>
                    <a:lnTo>
                      <a:pt x="88" y="206"/>
                    </a:lnTo>
                    <a:lnTo>
                      <a:pt x="88" y="88"/>
                    </a:lnTo>
                    <a:lnTo>
                      <a:pt x="61" y="88"/>
                    </a:lnTo>
                    <a:lnTo>
                      <a:pt x="61" y="0"/>
                    </a:lnTo>
                    <a:lnTo>
                      <a:pt x="31" y="30"/>
                    </a:lnTo>
                    <a:lnTo>
                      <a:pt x="31" y="88"/>
                    </a:lnTo>
                    <a:lnTo>
                      <a:pt x="0" y="118"/>
                    </a:lnTo>
                    <a:lnTo>
                      <a:pt x="0" y="149"/>
                    </a:lnTo>
                    <a:lnTo>
                      <a:pt x="31" y="176"/>
                    </a:lnTo>
                    <a:lnTo>
                      <a:pt x="61" y="237"/>
                    </a:lnTo>
                    <a:lnTo>
                      <a:pt x="61" y="267"/>
                    </a:lnTo>
                    <a:lnTo>
                      <a:pt x="88" y="295"/>
                    </a:lnTo>
                    <a:lnTo>
                      <a:pt x="88" y="356"/>
                    </a:lnTo>
                    <a:lnTo>
                      <a:pt x="119" y="413"/>
                    </a:lnTo>
                    <a:lnTo>
                      <a:pt x="149" y="444"/>
                    </a:lnTo>
                    <a:lnTo>
                      <a:pt x="149" y="474"/>
                    </a:lnTo>
                    <a:lnTo>
                      <a:pt x="207" y="532"/>
                    </a:lnTo>
                  </a:path>
                </a:pathLst>
              </a:custGeom>
              <a:noFill/>
              <a:ln w="1588">
                <a:solidFill>
                  <a:srgbClr val="000000"/>
                </a:solidFill>
                <a:prstDash val="solid"/>
                <a:round/>
                <a:headEnd/>
                <a:tailEnd/>
              </a:ln>
            </p:spPr>
            <p:txBody>
              <a:bodyPr/>
              <a:lstStyle/>
              <a:p>
                <a:endParaRPr lang="en-GB"/>
              </a:p>
            </p:txBody>
          </p:sp>
          <p:sp>
            <p:nvSpPr>
              <p:cNvPr id="15636" name="Freeform 276"/>
              <p:cNvSpPr>
                <a:spLocks/>
              </p:cNvSpPr>
              <p:nvPr/>
            </p:nvSpPr>
            <p:spPr bwMode="auto">
              <a:xfrm>
                <a:off x="5013" y="4037"/>
                <a:ext cx="289" cy="251"/>
              </a:xfrm>
              <a:custGeom>
                <a:avLst/>
                <a:gdLst/>
                <a:ahLst/>
                <a:cxnLst>
                  <a:cxn ang="0">
                    <a:pos x="0" y="947"/>
                  </a:cxn>
                  <a:cxn ang="0">
                    <a:pos x="89" y="947"/>
                  </a:cxn>
                  <a:cxn ang="0">
                    <a:pos x="207" y="977"/>
                  </a:cxn>
                  <a:cxn ang="0">
                    <a:pos x="296" y="977"/>
                  </a:cxn>
                  <a:cxn ang="0">
                    <a:pos x="327" y="1005"/>
                  </a:cxn>
                  <a:cxn ang="0">
                    <a:pos x="357" y="1005"/>
                  </a:cxn>
                  <a:cxn ang="0">
                    <a:pos x="357" y="977"/>
                  </a:cxn>
                  <a:cxn ang="0">
                    <a:pos x="475" y="859"/>
                  </a:cxn>
                  <a:cxn ang="0">
                    <a:pos x="475" y="828"/>
                  </a:cxn>
                  <a:cxn ang="0">
                    <a:pos x="503" y="798"/>
                  </a:cxn>
                  <a:cxn ang="0">
                    <a:pos x="503" y="768"/>
                  </a:cxn>
                  <a:cxn ang="0">
                    <a:pos x="564" y="768"/>
                  </a:cxn>
                  <a:cxn ang="0">
                    <a:pos x="593" y="740"/>
                  </a:cxn>
                  <a:cxn ang="0">
                    <a:pos x="712" y="740"/>
                  </a:cxn>
                  <a:cxn ang="0">
                    <a:pos x="741" y="710"/>
                  </a:cxn>
                  <a:cxn ang="0">
                    <a:pos x="741" y="680"/>
                  </a:cxn>
                  <a:cxn ang="0">
                    <a:pos x="771" y="650"/>
                  </a:cxn>
                  <a:cxn ang="0">
                    <a:pos x="771" y="621"/>
                  </a:cxn>
                  <a:cxn ang="0">
                    <a:pos x="830" y="561"/>
                  </a:cxn>
                  <a:cxn ang="0">
                    <a:pos x="859" y="561"/>
                  </a:cxn>
                  <a:cxn ang="0">
                    <a:pos x="800" y="503"/>
                  </a:cxn>
                  <a:cxn ang="0">
                    <a:pos x="771" y="443"/>
                  </a:cxn>
                  <a:cxn ang="0">
                    <a:pos x="741" y="413"/>
                  </a:cxn>
                  <a:cxn ang="0">
                    <a:pos x="741" y="385"/>
                  </a:cxn>
                  <a:cxn ang="0">
                    <a:pos x="712" y="355"/>
                  </a:cxn>
                  <a:cxn ang="0">
                    <a:pos x="682" y="355"/>
                  </a:cxn>
                  <a:cxn ang="0">
                    <a:pos x="652" y="325"/>
                  </a:cxn>
                  <a:cxn ang="0">
                    <a:pos x="652" y="294"/>
                  </a:cxn>
                  <a:cxn ang="0">
                    <a:pos x="564" y="207"/>
                  </a:cxn>
                  <a:cxn ang="0">
                    <a:pos x="593" y="207"/>
                  </a:cxn>
                  <a:cxn ang="0">
                    <a:pos x="621" y="176"/>
                  </a:cxn>
                  <a:cxn ang="0">
                    <a:pos x="771" y="148"/>
                  </a:cxn>
                  <a:cxn ang="0">
                    <a:pos x="800" y="148"/>
                  </a:cxn>
                  <a:cxn ang="0">
                    <a:pos x="830" y="118"/>
                  </a:cxn>
                  <a:cxn ang="0">
                    <a:pos x="889" y="118"/>
                  </a:cxn>
                  <a:cxn ang="0">
                    <a:pos x="889" y="87"/>
                  </a:cxn>
                  <a:cxn ang="0">
                    <a:pos x="977" y="87"/>
                  </a:cxn>
                  <a:cxn ang="0">
                    <a:pos x="1007" y="57"/>
                  </a:cxn>
                  <a:cxn ang="0">
                    <a:pos x="1068" y="57"/>
                  </a:cxn>
                  <a:cxn ang="0">
                    <a:pos x="1096" y="30"/>
                  </a:cxn>
                  <a:cxn ang="0">
                    <a:pos x="1126" y="30"/>
                  </a:cxn>
                  <a:cxn ang="0">
                    <a:pos x="1156" y="0"/>
                  </a:cxn>
                </a:cxnLst>
                <a:rect l="0" t="0" r="r" b="b"/>
                <a:pathLst>
                  <a:path w="1156" h="1005">
                    <a:moveTo>
                      <a:pt x="0" y="947"/>
                    </a:moveTo>
                    <a:lnTo>
                      <a:pt x="89" y="947"/>
                    </a:lnTo>
                    <a:lnTo>
                      <a:pt x="207" y="977"/>
                    </a:lnTo>
                    <a:lnTo>
                      <a:pt x="296" y="977"/>
                    </a:lnTo>
                    <a:lnTo>
                      <a:pt x="327" y="1005"/>
                    </a:lnTo>
                    <a:lnTo>
                      <a:pt x="357" y="1005"/>
                    </a:lnTo>
                    <a:lnTo>
                      <a:pt x="357" y="977"/>
                    </a:lnTo>
                    <a:lnTo>
                      <a:pt x="475" y="859"/>
                    </a:lnTo>
                    <a:lnTo>
                      <a:pt x="475" y="828"/>
                    </a:lnTo>
                    <a:lnTo>
                      <a:pt x="503" y="798"/>
                    </a:lnTo>
                    <a:lnTo>
                      <a:pt x="503" y="768"/>
                    </a:lnTo>
                    <a:lnTo>
                      <a:pt x="564" y="768"/>
                    </a:lnTo>
                    <a:lnTo>
                      <a:pt x="593" y="740"/>
                    </a:lnTo>
                    <a:lnTo>
                      <a:pt x="712" y="740"/>
                    </a:lnTo>
                    <a:lnTo>
                      <a:pt x="741" y="710"/>
                    </a:lnTo>
                    <a:lnTo>
                      <a:pt x="741" y="680"/>
                    </a:lnTo>
                    <a:lnTo>
                      <a:pt x="771" y="650"/>
                    </a:lnTo>
                    <a:lnTo>
                      <a:pt x="771" y="621"/>
                    </a:lnTo>
                    <a:lnTo>
                      <a:pt x="830" y="561"/>
                    </a:lnTo>
                    <a:lnTo>
                      <a:pt x="859" y="561"/>
                    </a:lnTo>
                    <a:lnTo>
                      <a:pt x="800" y="503"/>
                    </a:lnTo>
                    <a:lnTo>
                      <a:pt x="771" y="443"/>
                    </a:lnTo>
                    <a:lnTo>
                      <a:pt x="741" y="413"/>
                    </a:lnTo>
                    <a:lnTo>
                      <a:pt x="741" y="385"/>
                    </a:lnTo>
                    <a:lnTo>
                      <a:pt x="712" y="355"/>
                    </a:lnTo>
                    <a:lnTo>
                      <a:pt x="682" y="355"/>
                    </a:lnTo>
                    <a:lnTo>
                      <a:pt x="652" y="325"/>
                    </a:lnTo>
                    <a:lnTo>
                      <a:pt x="652" y="294"/>
                    </a:lnTo>
                    <a:lnTo>
                      <a:pt x="564" y="207"/>
                    </a:lnTo>
                    <a:lnTo>
                      <a:pt x="593" y="207"/>
                    </a:lnTo>
                    <a:lnTo>
                      <a:pt x="621" y="176"/>
                    </a:lnTo>
                    <a:lnTo>
                      <a:pt x="771" y="148"/>
                    </a:lnTo>
                    <a:lnTo>
                      <a:pt x="800" y="148"/>
                    </a:lnTo>
                    <a:lnTo>
                      <a:pt x="830" y="118"/>
                    </a:lnTo>
                    <a:lnTo>
                      <a:pt x="889" y="118"/>
                    </a:lnTo>
                    <a:lnTo>
                      <a:pt x="889" y="87"/>
                    </a:lnTo>
                    <a:lnTo>
                      <a:pt x="977" y="87"/>
                    </a:lnTo>
                    <a:lnTo>
                      <a:pt x="1007" y="57"/>
                    </a:lnTo>
                    <a:lnTo>
                      <a:pt x="1068" y="57"/>
                    </a:lnTo>
                    <a:lnTo>
                      <a:pt x="1096" y="30"/>
                    </a:lnTo>
                    <a:lnTo>
                      <a:pt x="1126" y="30"/>
                    </a:lnTo>
                    <a:lnTo>
                      <a:pt x="1156" y="0"/>
                    </a:lnTo>
                  </a:path>
                </a:pathLst>
              </a:custGeom>
              <a:noFill/>
              <a:ln w="1588">
                <a:solidFill>
                  <a:srgbClr val="000000"/>
                </a:solidFill>
                <a:prstDash val="solid"/>
                <a:round/>
                <a:headEnd/>
                <a:tailEnd/>
              </a:ln>
            </p:spPr>
            <p:txBody>
              <a:bodyPr/>
              <a:lstStyle/>
              <a:p>
                <a:endParaRPr lang="en-GB"/>
              </a:p>
            </p:txBody>
          </p:sp>
          <p:sp>
            <p:nvSpPr>
              <p:cNvPr id="15637" name="Line 277"/>
              <p:cNvSpPr>
                <a:spLocks noChangeShapeType="1"/>
              </p:cNvSpPr>
              <p:nvPr/>
            </p:nvSpPr>
            <p:spPr bwMode="auto">
              <a:xfrm>
                <a:off x="5013" y="4251"/>
                <a:ext cx="1" cy="7"/>
              </a:xfrm>
              <a:prstGeom prst="line">
                <a:avLst/>
              </a:prstGeom>
              <a:noFill/>
              <a:ln w="1588">
                <a:solidFill>
                  <a:srgbClr val="000000"/>
                </a:solidFill>
                <a:round/>
                <a:headEnd/>
                <a:tailEnd/>
              </a:ln>
            </p:spPr>
            <p:txBody>
              <a:bodyPr/>
              <a:lstStyle/>
              <a:p>
                <a:endParaRPr lang="en-GB"/>
              </a:p>
            </p:txBody>
          </p:sp>
          <p:sp>
            <p:nvSpPr>
              <p:cNvPr id="15638" name="Freeform 278"/>
              <p:cNvSpPr>
                <a:spLocks/>
              </p:cNvSpPr>
              <p:nvPr/>
            </p:nvSpPr>
            <p:spPr bwMode="auto">
              <a:xfrm>
                <a:off x="5013" y="4251"/>
                <a:ext cx="7" cy="23"/>
              </a:xfrm>
              <a:custGeom>
                <a:avLst/>
                <a:gdLst/>
                <a:ahLst/>
                <a:cxnLst>
                  <a:cxn ang="0">
                    <a:pos x="0" y="0"/>
                  </a:cxn>
                  <a:cxn ang="0">
                    <a:pos x="29" y="27"/>
                  </a:cxn>
                  <a:cxn ang="0">
                    <a:pos x="0" y="57"/>
                  </a:cxn>
                  <a:cxn ang="0">
                    <a:pos x="0" y="88"/>
                  </a:cxn>
                </a:cxnLst>
                <a:rect l="0" t="0" r="r" b="b"/>
                <a:pathLst>
                  <a:path w="29" h="88">
                    <a:moveTo>
                      <a:pt x="0" y="0"/>
                    </a:moveTo>
                    <a:lnTo>
                      <a:pt x="29" y="27"/>
                    </a:lnTo>
                    <a:lnTo>
                      <a:pt x="0" y="57"/>
                    </a:lnTo>
                    <a:lnTo>
                      <a:pt x="0" y="88"/>
                    </a:lnTo>
                  </a:path>
                </a:pathLst>
              </a:custGeom>
              <a:noFill/>
              <a:ln w="1588">
                <a:solidFill>
                  <a:srgbClr val="000000"/>
                </a:solidFill>
                <a:prstDash val="solid"/>
                <a:round/>
                <a:headEnd/>
                <a:tailEnd/>
              </a:ln>
            </p:spPr>
            <p:txBody>
              <a:bodyPr/>
              <a:lstStyle/>
              <a:p>
                <a:endParaRPr lang="en-GB"/>
              </a:p>
            </p:txBody>
          </p:sp>
          <p:sp>
            <p:nvSpPr>
              <p:cNvPr id="15639" name="Freeform 279"/>
              <p:cNvSpPr>
                <a:spLocks/>
              </p:cNvSpPr>
              <p:nvPr/>
            </p:nvSpPr>
            <p:spPr bwMode="auto">
              <a:xfrm>
                <a:off x="5006" y="4274"/>
                <a:ext cx="7" cy="73"/>
              </a:xfrm>
              <a:custGeom>
                <a:avLst/>
                <a:gdLst/>
                <a:ahLst/>
                <a:cxnLst>
                  <a:cxn ang="0">
                    <a:pos x="0" y="295"/>
                  </a:cxn>
                  <a:cxn ang="0">
                    <a:pos x="30" y="267"/>
                  </a:cxn>
                  <a:cxn ang="0">
                    <a:pos x="0" y="237"/>
                  </a:cxn>
                  <a:cxn ang="0">
                    <a:pos x="0" y="207"/>
                  </a:cxn>
                  <a:cxn ang="0">
                    <a:pos x="30" y="176"/>
                  </a:cxn>
                  <a:cxn ang="0">
                    <a:pos x="30" y="0"/>
                  </a:cxn>
                </a:cxnLst>
                <a:rect l="0" t="0" r="r" b="b"/>
                <a:pathLst>
                  <a:path w="30" h="295">
                    <a:moveTo>
                      <a:pt x="0" y="295"/>
                    </a:moveTo>
                    <a:lnTo>
                      <a:pt x="30" y="267"/>
                    </a:lnTo>
                    <a:lnTo>
                      <a:pt x="0" y="237"/>
                    </a:lnTo>
                    <a:lnTo>
                      <a:pt x="0" y="207"/>
                    </a:lnTo>
                    <a:lnTo>
                      <a:pt x="30" y="176"/>
                    </a:lnTo>
                    <a:lnTo>
                      <a:pt x="30" y="0"/>
                    </a:lnTo>
                  </a:path>
                </a:pathLst>
              </a:custGeom>
              <a:noFill/>
              <a:ln w="1588">
                <a:solidFill>
                  <a:srgbClr val="000000"/>
                </a:solidFill>
                <a:prstDash val="solid"/>
                <a:round/>
                <a:headEnd/>
                <a:tailEnd/>
              </a:ln>
            </p:spPr>
            <p:txBody>
              <a:bodyPr/>
              <a:lstStyle/>
              <a:p>
                <a:endParaRPr lang="en-GB"/>
              </a:p>
            </p:txBody>
          </p:sp>
          <p:sp>
            <p:nvSpPr>
              <p:cNvPr id="15640" name="Freeform 280"/>
              <p:cNvSpPr>
                <a:spLocks/>
              </p:cNvSpPr>
              <p:nvPr/>
            </p:nvSpPr>
            <p:spPr bwMode="auto">
              <a:xfrm>
                <a:off x="5302" y="4037"/>
                <a:ext cx="467" cy="251"/>
              </a:xfrm>
              <a:custGeom>
                <a:avLst/>
                <a:gdLst/>
                <a:ahLst/>
                <a:cxnLst>
                  <a:cxn ang="0">
                    <a:pos x="0" y="0"/>
                  </a:cxn>
                  <a:cxn ang="0">
                    <a:pos x="88" y="0"/>
                  </a:cxn>
                  <a:cxn ang="0">
                    <a:pos x="119" y="30"/>
                  </a:cxn>
                  <a:cxn ang="0">
                    <a:pos x="238" y="30"/>
                  </a:cxn>
                  <a:cxn ang="0">
                    <a:pos x="295" y="57"/>
                  </a:cxn>
                  <a:cxn ang="0">
                    <a:pos x="356" y="57"/>
                  </a:cxn>
                  <a:cxn ang="0">
                    <a:pos x="533" y="148"/>
                  </a:cxn>
                  <a:cxn ang="0">
                    <a:pos x="563" y="176"/>
                  </a:cxn>
                  <a:cxn ang="0">
                    <a:pos x="623" y="207"/>
                  </a:cxn>
                  <a:cxn ang="0">
                    <a:pos x="681" y="266"/>
                  </a:cxn>
                  <a:cxn ang="0">
                    <a:pos x="711" y="266"/>
                  </a:cxn>
                  <a:cxn ang="0">
                    <a:pos x="741" y="294"/>
                  </a:cxn>
                  <a:cxn ang="0">
                    <a:pos x="800" y="325"/>
                  </a:cxn>
                  <a:cxn ang="0">
                    <a:pos x="830" y="325"/>
                  </a:cxn>
                  <a:cxn ang="0">
                    <a:pos x="860" y="355"/>
                  </a:cxn>
                  <a:cxn ang="0">
                    <a:pos x="979" y="413"/>
                  </a:cxn>
                  <a:cxn ang="0">
                    <a:pos x="1007" y="443"/>
                  </a:cxn>
                  <a:cxn ang="0">
                    <a:pos x="1037" y="503"/>
                  </a:cxn>
                  <a:cxn ang="0">
                    <a:pos x="1097" y="532"/>
                  </a:cxn>
                  <a:cxn ang="0">
                    <a:pos x="1155" y="591"/>
                  </a:cxn>
                  <a:cxn ang="0">
                    <a:pos x="1216" y="621"/>
                  </a:cxn>
                  <a:cxn ang="0">
                    <a:pos x="1244" y="650"/>
                  </a:cxn>
                  <a:cxn ang="0">
                    <a:pos x="1275" y="650"/>
                  </a:cxn>
                  <a:cxn ang="0">
                    <a:pos x="1332" y="710"/>
                  </a:cxn>
                  <a:cxn ang="0">
                    <a:pos x="1362" y="710"/>
                  </a:cxn>
                  <a:cxn ang="0">
                    <a:pos x="1541" y="886"/>
                  </a:cxn>
                  <a:cxn ang="0">
                    <a:pos x="1600" y="916"/>
                  </a:cxn>
                  <a:cxn ang="0">
                    <a:pos x="1688" y="1005"/>
                  </a:cxn>
                  <a:cxn ang="0">
                    <a:pos x="1867" y="1005"/>
                  </a:cxn>
                </a:cxnLst>
                <a:rect l="0" t="0" r="r" b="b"/>
                <a:pathLst>
                  <a:path w="1867" h="1005">
                    <a:moveTo>
                      <a:pt x="0" y="0"/>
                    </a:moveTo>
                    <a:lnTo>
                      <a:pt x="88" y="0"/>
                    </a:lnTo>
                    <a:lnTo>
                      <a:pt x="119" y="30"/>
                    </a:lnTo>
                    <a:lnTo>
                      <a:pt x="238" y="30"/>
                    </a:lnTo>
                    <a:lnTo>
                      <a:pt x="295" y="57"/>
                    </a:lnTo>
                    <a:lnTo>
                      <a:pt x="356" y="57"/>
                    </a:lnTo>
                    <a:lnTo>
                      <a:pt x="533" y="148"/>
                    </a:lnTo>
                    <a:lnTo>
                      <a:pt x="563" y="176"/>
                    </a:lnTo>
                    <a:lnTo>
                      <a:pt x="623" y="207"/>
                    </a:lnTo>
                    <a:lnTo>
                      <a:pt x="681" y="266"/>
                    </a:lnTo>
                    <a:lnTo>
                      <a:pt x="711" y="266"/>
                    </a:lnTo>
                    <a:lnTo>
                      <a:pt x="741" y="294"/>
                    </a:lnTo>
                    <a:lnTo>
                      <a:pt x="800" y="325"/>
                    </a:lnTo>
                    <a:lnTo>
                      <a:pt x="830" y="325"/>
                    </a:lnTo>
                    <a:lnTo>
                      <a:pt x="860" y="355"/>
                    </a:lnTo>
                    <a:lnTo>
                      <a:pt x="979" y="413"/>
                    </a:lnTo>
                    <a:lnTo>
                      <a:pt x="1007" y="443"/>
                    </a:lnTo>
                    <a:lnTo>
                      <a:pt x="1037" y="503"/>
                    </a:lnTo>
                    <a:lnTo>
                      <a:pt x="1097" y="532"/>
                    </a:lnTo>
                    <a:lnTo>
                      <a:pt x="1155" y="591"/>
                    </a:lnTo>
                    <a:lnTo>
                      <a:pt x="1216" y="621"/>
                    </a:lnTo>
                    <a:lnTo>
                      <a:pt x="1244" y="650"/>
                    </a:lnTo>
                    <a:lnTo>
                      <a:pt x="1275" y="650"/>
                    </a:lnTo>
                    <a:lnTo>
                      <a:pt x="1332" y="710"/>
                    </a:lnTo>
                    <a:lnTo>
                      <a:pt x="1362" y="710"/>
                    </a:lnTo>
                    <a:lnTo>
                      <a:pt x="1541" y="886"/>
                    </a:lnTo>
                    <a:lnTo>
                      <a:pt x="1600" y="916"/>
                    </a:lnTo>
                    <a:lnTo>
                      <a:pt x="1688" y="1005"/>
                    </a:lnTo>
                    <a:lnTo>
                      <a:pt x="1867" y="1005"/>
                    </a:lnTo>
                  </a:path>
                </a:pathLst>
              </a:custGeom>
              <a:noFill/>
              <a:ln w="1588">
                <a:solidFill>
                  <a:srgbClr val="000000"/>
                </a:solidFill>
                <a:prstDash val="solid"/>
                <a:round/>
                <a:headEnd/>
                <a:tailEnd/>
              </a:ln>
            </p:spPr>
            <p:txBody>
              <a:bodyPr/>
              <a:lstStyle/>
              <a:p>
                <a:endParaRPr lang="en-GB"/>
              </a:p>
            </p:txBody>
          </p:sp>
          <p:sp>
            <p:nvSpPr>
              <p:cNvPr id="15641" name="Freeform 281"/>
              <p:cNvSpPr>
                <a:spLocks/>
              </p:cNvSpPr>
              <p:nvPr/>
            </p:nvSpPr>
            <p:spPr bwMode="auto">
              <a:xfrm>
                <a:off x="5265" y="3933"/>
                <a:ext cx="45" cy="104"/>
              </a:xfrm>
              <a:custGeom>
                <a:avLst/>
                <a:gdLst/>
                <a:ahLst/>
                <a:cxnLst>
                  <a:cxn ang="0">
                    <a:pos x="149" y="416"/>
                  </a:cxn>
                  <a:cxn ang="0">
                    <a:pos x="180" y="385"/>
                  </a:cxn>
                  <a:cxn ang="0">
                    <a:pos x="180" y="327"/>
                  </a:cxn>
                  <a:cxn ang="0">
                    <a:pos x="149" y="327"/>
                  </a:cxn>
                  <a:cxn ang="0">
                    <a:pos x="119" y="355"/>
                  </a:cxn>
                  <a:cxn ang="0">
                    <a:pos x="119" y="327"/>
                  </a:cxn>
                  <a:cxn ang="0">
                    <a:pos x="89" y="297"/>
                  </a:cxn>
                  <a:cxn ang="0">
                    <a:pos x="119" y="297"/>
                  </a:cxn>
                  <a:cxn ang="0">
                    <a:pos x="119" y="267"/>
                  </a:cxn>
                  <a:cxn ang="0">
                    <a:pos x="89" y="209"/>
                  </a:cxn>
                  <a:cxn ang="0">
                    <a:pos x="61" y="119"/>
                  </a:cxn>
                  <a:cxn ang="0">
                    <a:pos x="30" y="90"/>
                  </a:cxn>
                  <a:cxn ang="0">
                    <a:pos x="30" y="30"/>
                  </a:cxn>
                  <a:cxn ang="0">
                    <a:pos x="0" y="0"/>
                  </a:cxn>
                </a:cxnLst>
                <a:rect l="0" t="0" r="r" b="b"/>
                <a:pathLst>
                  <a:path w="180" h="416">
                    <a:moveTo>
                      <a:pt x="149" y="416"/>
                    </a:moveTo>
                    <a:lnTo>
                      <a:pt x="180" y="385"/>
                    </a:lnTo>
                    <a:lnTo>
                      <a:pt x="180" y="327"/>
                    </a:lnTo>
                    <a:lnTo>
                      <a:pt x="149" y="327"/>
                    </a:lnTo>
                    <a:lnTo>
                      <a:pt x="119" y="355"/>
                    </a:lnTo>
                    <a:lnTo>
                      <a:pt x="119" y="327"/>
                    </a:lnTo>
                    <a:lnTo>
                      <a:pt x="89" y="297"/>
                    </a:lnTo>
                    <a:lnTo>
                      <a:pt x="119" y="297"/>
                    </a:lnTo>
                    <a:lnTo>
                      <a:pt x="119" y="267"/>
                    </a:lnTo>
                    <a:lnTo>
                      <a:pt x="89" y="209"/>
                    </a:lnTo>
                    <a:lnTo>
                      <a:pt x="61" y="119"/>
                    </a:lnTo>
                    <a:lnTo>
                      <a:pt x="30" y="90"/>
                    </a:lnTo>
                    <a:lnTo>
                      <a:pt x="30" y="30"/>
                    </a:lnTo>
                    <a:lnTo>
                      <a:pt x="0" y="0"/>
                    </a:lnTo>
                  </a:path>
                </a:pathLst>
              </a:custGeom>
              <a:noFill/>
              <a:ln w="1588">
                <a:solidFill>
                  <a:srgbClr val="000000"/>
                </a:solidFill>
                <a:prstDash val="solid"/>
                <a:round/>
                <a:headEnd/>
                <a:tailEnd/>
              </a:ln>
            </p:spPr>
            <p:txBody>
              <a:bodyPr/>
              <a:lstStyle/>
              <a:p>
                <a:endParaRPr lang="en-GB"/>
              </a:p>
            </p:txBody>
          </p:sp>
          <p:sp>
            <p:nvSpPr>
              <p:cNvPr id="15642" name="Freeform 282"/>
              <p:cNvSpPr>
                <a:spLocks/>
              </p:cNvSpPr>
              <p:nvPr/>
            </p:nvSpPr>
            <p:spPr bwMode="auto">
              <a:xfrm>
                <a:off x="5694" y="2882"/>
                <a:ext cx="75" cy="163"/>
              </a:xfrm>
              <a:custGeom>
                <a:avLst/>
                <a:gdLst/>
                <a:ahLst/>
                <a:cxnLst>
                  <a:cxn ang="0">
                    <a:pos x="298" y="0"/>
                  </a:cxn>
                  <a:cxn ang="0">
                    <a:pos x="238" y="0"/>
                  </a:cxn>
                  <a:cxn ang="0">
                    <a:pos x="238" y="30"/>
                  </a:cxn>
                  <a:cxn ang="0">
                    <a:pos x="209" y="0"/>
                  </a:cxn>
                  <a:cxn ang="0">
                    <a:pos x="179" y="0"/>
                  </a:cxn>
                  <a:cxn ang="0">
                    <a:pos x="179" y="30"/>
                  </a:cxn>
                  <a:cxn ang="0">
                    <a:pos x="149" y="0"/>
                  </a:cxn>
                  <a:cxn ang="0">
                    <a:pos x="119" y="0"/>
                  </a:cxn>
                  <a:cxn ang="0">
                    <a:pos x="149" y="30"/>
                  </a:cxn>
                  <a:cxn ang="0">
                    <a:pos x="149" y="149"/>
                  </a:cxn>
                  <a:cxn ang="0">
                    <a:pos x="119" y="178"/>
                  </a:cxn>
                  <a:cxn ang="0">
                    <a:pos x="119" y="237"/>
                  </a:cxn>
                  <a:cxn ang="0">
                    <a:pos x="91" y="267"/>
                  </a:cxn>
                  <a:cxn ang="0">
                    <a:pos x="91" y="297"/>
                  </a:cxn>
                  <a:cxn ang="0">
                    <a:pos x="61" y="267"/>
                  </a:cxn>
                  <a:cxn ang="0">
                    <a:pos x="61" y="297"/>
                  </a:cxn>
                  <a:cxn ang="0">
                    <a:pos x="0" y="355"/>
                  </a:cxn>
                  <a:cxn ang="0">
                    <a:pos x="0" y="415"/>
                  </a:cxn>
                  <a:cxn ang="0">
                    <a:pos x="31" y="444"/>
                  </a:cxn>
                  <a:cxn ang="0">
                    <a:pos x="91" y="444"/>
                  </a:cxn>
                  <a:cxn ang="0">
                    <a:pos x="119" y="474"/>
                  </a:cxn>
                  <a:cxn ang="0">
                    <a:pos x="119" y="503"/>
                  </a:cxn>
                  <a:cxn ang="0">
                    <a:pos x="179" y="503"/>
                  </a:cxn>
                  <a:cxn ang="0">
                    <a:pos x="179" y="533"/>
                  </a:cxn>
                  <a:cxn ang="0">
                    <a:pos x="209" y="562"/>
                  </a:cxn>
                  <a:cxn ang="0">
                    <a:pos x="209" y="592"/>
                  </a:cxn>
                  <a:cxn ang="0">
                    <a:pos x="268" y="653"/>
                  </a:cxn>
                </a:cxnLst>
                <a:rect l="0" t="0" r="r" b="b"/>
                <a:pathLst>
                  <a:path w="298" h="653">
                    <a:moveTo>
                      <a:pt x="298" y="0"/>
                    </a:moveTo>
                    <a:lnTo>
                      <a:pt x="238" y="0"/>
                    </a:lnTo>
                    <a:lnTo>
                      <a:pt x="238" y="30"/>
                    </a:lnTo>
                    <a:lnTo>
                      <a:pt x="209" y="0"/>
                    </a:lnTo>
                    <a:lnTo>
                      <a:pt x="179" y="0"/>
                    </a:lnTo>
                    <a:lnTo>
                      <a:pt x="179" y="30"/>
                    </a:lnTo>
                    <a:lnTo>
                      <a:pt x="149" y="0"/>
                    </a:lnTo>
                    <a:lnTo>
                      <a:pt x="119" y="0"/>
                    </a:lnTo>
                    <a:lnTo>
                      <a:pt x="149" y="30"/>
                    </a:lnTo>
                    <a:lnTo>
                      <a:pt x="149" y="149"/>
                    </a:lnTo>
                    <a:lnTo>
                      <a:pt x="119" y="178"/>
                    </a:lnTo>
                    <a:lnTo>
                      <a:pt x="119" y="237"/>
                    </a:lnTo>
                    <a:lnTo>
                      <a:pt x="91" y="267"/>
                    </a:lnTo>
                    <a:lnTo>
                      <a:pt x="91" y="297"/>
                    </a:lnTo>
                    <a:lnTo>
                      <a:pt x="61" y="267"/>
                    </a:lnTo>
                    <a:lnTo>
                      <a:pt x="61" y="297"/>
                    </a:lnTo>
                    <a:lnTo>
                      <a:pt x="0" y="355"/>
                    </a:lnTo>
                    <a:lnTo>
                      <a:pt x="0" y="415"/>
                    </a:lnTo>
                    <a:lnTo>
                      <a:pt x="31" y="444"/>
                    </a:lnTo>
                    <a:lnTo>
                      <a:pt x="91" y="444"/>
                    </a:lnTo>
                    <a:lnTo>
                      <a:pt x="119" y="474"/>
                    </a:lnTo>
                    <a:lnTo>
                      <a:pt x="119" y="503"/>
                    </a:lnTo>
                    <a:lnTo>
                      <a:pt x="179" y="503"/>
                    </a:lnTo>
                    <a:lnTo>
                      <a:pt x="179" y="533"/>
                    </a:lnTo>
                    <a:lnTo>
                      <a:pt x="209" y="562"/>
                    </a:lnTo>
                    <a:lnTo>
                      <a:pt x="209" y="592"/>
                    </a:lnTo>
                    <a:lnTo>
                      <a:pt x="268" y="653"/>
                    </a:lnTo>
                  </a:path>
                </a:pathLst>
              </a:custGeom>
              <a:noFill/>
              <a:ln w="1588">
                <a:solidFill>
                  <a:srgbClr val="000000"/>
                </a:solidFill>
                <a:prstDash val="solid"/>
                <a:round/>
                <a:headEnd/>
                <a:tailEnd/>
              </a:ln>
            </p:spPr>
            <p:txBody>
              <a:bodyPr/>
              <a:lstStyle/>
              <a:p>
                <a:endParaRPr lang="en-GB"/>
              </a:p>
            </p:txBody>
          </p:sp>
          <p:sp>
            <p:nvSpPr>
              <p:cNvPr id="15643" name="Freeform 283"/>
              <p:cNvSpPr>
                <a:spLocks/>
              </p:cNvSpPr>
              <p:nvPr/>
            </p:nvSpPr>
            <p:spPr bwMode="auto">
              <a:xfrm>
                <a:off x="5754" y="3045"/>
                <a:ext cx="7" cy="22"/>
              </a:xfrm>
              <a:custGeom>
                <a:avLst/>
                <a:gdLst/>
                <a:ahLst/>
                <a:cxnLst>
                  <a:cxn ang="0">
                    <a:pos x="30" y="0"/>
                  </a:cxn>
                  <a:cxn ang="0">
                    <a:pos x="0" y="27"/>
                  </a:cxn>
                  <a:cxn ang="0">
                    <a:pos x="0" y="57"/>
                  </a:cxn>
                  <a:cxn ang="0">
                    <a:pos x="30" y="88"/>
                  </a:cxn>
                  <a:cxn ang="0">
                    <a:pos x="30" y="0"/>
                  </a:cxn>
                </a:cxnLst>
                <a:rect l="0" t="0" r="r" b="b"/>
                <a:pathLst>
                  <a:path w="30" h="88">
                    <a:moveTo>
                      <a:pt x="30" y="0"/>
                    </a:moveTo>
                    <a:lnTo>
                      <a:pt x="0" y="27"/>
                    </a:lnTo>
                    <a:lnTo>
                      <a:pt x="0" y="57"/>
                    </a:lnTo>
                    <a:lnTo>
                      <a:pt x="30" y="88"/>
                    </a:lnTo>
                    <a:lnTo>
                      <a:pt x="30" y="0"/>
                    </a:lnTo>
                  </a:path>
                </a:pathLst>
              </a:custGeom>
              <a:noFill/>
              <a:ln w="1588">
                <a:solidFill>
                  <a:srgbClr val="000000"/>
                </a:solidFill>
                <a:prstDash val="solid"/>
                <a:round/>
                <a:headEnd/>
                <a:tailEnd/>
              </a:ln>
            </p:spPr>
            <p:txBody>
              <a:bodyPr/>
              <a:lstStyle/>
              <a:p>
                <a:endParaRPr lang="en-GB"/>
              </a:p>
            </p:txBody>
          </p:sp>
          <p:sp>
            <p:nvSpPr>
              <p:cNvPr id="15644" name="Freeform 284"/>
              <p:cNvSpPr>
                <a:spLocks/>
              </p:cNvSpPr>
              <p:nvPr/>
            </p:nvSpPr>
            <p:spPr bwMode="auto">
              <a:xfrm>
                <a:off x="5761" y="3037"/>
                <a:ext cx="15" cy="52"/>
              </a:xfrm>
              <a:custGeom>
                <a:avLst/>
                <a:gdLst/>
                <a:ahLst/>
                <a:cxnLst>
                  <a:cxn ang="0">
                    <a:pos x="0" y="31"/>
                  </a:cxn>
                  <a:cxn ang="0">
                    <a:pos x="0" y="0"/>
                  </a:cxn>
                  <a:cxn ang="0">
                    <a:pos x="30" y="0"/>
                  </a:cxn>
                  <a:cxn ang="0">
                    <a:pos x="30" y="119"/>
                  </a:cxn>
                  <a:cxn ang="0">
                    <a:pos x="0" y="149"/>
                  </a:cxn>
                  <a:cxn ang="0">
                    <a:pos x="30" y="177"/>
                  </a:cxn>
                  <a:cxn ang="0">
                    <a:pos x="60" y="177"/>
                  </a:cxn>
                  <a:cxn ang="0">
                    <a:pos x="30" y="206"/>
                  </a:cxn>
                </a:cxnLst>
                <a:rect l="0" t="0" r="r" b="b"/>
                <a:pathLst>
                  <a:path w="60" h="206">
                    <a:moveTo>
                      <a:pt x="0" y="31"/>
                    </a:moveTo>
                    <a:lnTo>
                      <a:pt x="0" y="0"/>
                    </a:lnTo>
                    <a:lnTo>
                      <a:pt x="30" y="0"/>
                    </a:lnTo>
                    <a:lnTo>
                      <a:pt x="30" y="119"/>
                    </a:lnTo>
                    <a:lnTo>
                      <a:pt x="0" y="149"/>
                    </a:lnTo>
                    <a:lnTo>
                      <a:pt x="30" y="177"/>
                    </a:lnTo>
                    <a:lnTo>
                      <a:pt x="60" y="177"/>
                    </a:lnTo>
                    <a:lnTo>
                      <a:pt x="30" y="206"/>
                    </a:lnTo>
                  </a:path>
                </a:pathLst>
              </a:custGeom>
              <a:noFill/>
              <a:ln w="1588">
                <a:solidFill>
                  <a:srgbClr val="000000"/>
                </a:solidFill>
                <a:prstDash val="solid"/>
                <a:round/>
                <a:headEnd/>
                <a:tailEnd/>
              </a:ln>
            </p:spPr>
            <p:txBody>
              <a:bodyPr/>
              <a:lstStyle/>
              <a:p>
                <a:endParaRPr lang="en-GB"/>
              </a:p>
            </p:txBody>
          </p:sp>
          <p:sp>
            <p:nvSpPr>
              <p:cNvPr id="15645" name="Freeform 285"/>
              <p:cNvSpPr>
                <a:spLocks/>
              </p:cNvSpPr>
              <p:nvPr/>
            </p:nvSpPr>
            <p:spPr bwMode="auto">
              <a:xfrm>
                <a:off x="5717" y="3208"/>
                <a:ext cx="52" cy="22"/>
              </a:xfrm>
              <a:custGeom>
                <a:avLst/>
                <a:gdLst/>
                <a:ahLst/>
                <a:cxnLst>
                  <a:cxn ang="0">
                    <a:pos x="207" y="88"/>
                  </a:cxn>
                  <a:cxn ang="0">
                    <a:pos x="177" y="88"/>
                  </a:cxn>
                  <a:cxn ang="0">
                    <a:pos x="147" y="59"/>
                  </a:cxn>
                  <a:cxn ang="0">
                    <a:pos x="118" y="59"/>
                  </a:cxn>
                  <a:cxn ang="0">
                    <a:pos x="88" y="29"/>
                  </a:cxn>
                  <a:cxn ang="0">
                    <a:pos x="88" y="0"/>
                  </a:cxn>
                  <a:cxn ang="0">
                    <a:pos x="0" y="0"/>
                  </a:cxn>
                </a:cxnLst>
                <a:rect l="0" t="0" r="r" b="b"/>
                <a:pathLst>
                  <a:path w="207" h="88">
                    <a:moveTo>
                      <a:pt x="207" y="88"/>
                    </a:moveTo>
                    <a:lnTo>
                      <a:pt x="177" y="88"/>
                    </a:lnTo>
                    <a:lnTo>
                      <a:pt x="147" y="59"/>
                    </a:lnTo>
                    <a:lnTo>
                      <a:pt x="118" y="59"/>
                    </a:lnTo>
                    <a:lnTo>
                      <a:pt x="88" y="29"/>
                    </a:lnTo>
                    <a:lnTo>
                      <a:pt x="88" y="0"/>
                    </a:lnTo>
                    <a:lnTo>
                      <a:pt x="0" y="0"/>
                    </a:lnTo>
                  </a:path>
                </a:pathLst>
              </a:custGeom>
              <a:noFill/>
              <a:ln w="1588">
                <a:solidFill>
                  <a:srgbClr val="000000"/>
                </a:solidFill>
                <a:prstDash val="solid"/>
                <a:round/>
                <a:headEnd/>
                <a:tailEnd/>
              </a:ln>
            </p:spPr>
            <p:txBody>
              <a:bodyPr/>
              <a:lstStyle/>
              <a:p>
                <a:endParaRPr lang="en-GB"/>
              </a:p>
            </p:txBody>
          </p:sp>
          <p:sp>
            <p:nvSpPr>
              <p:cNvPr id="15646" name="Freeform 286"/>
              <p:cNvSpPr>
                <a:spLocks/>
              </p:cNvSpPr>
              <p:nvPr/>
            </p:nvSpPr>
            <p:spPr bwMode="auto">
              <a:xfrm>
                <a:off x="5628" y="3208"/>
                <a:ext cx="111" cy="66"/>
              </a:xfrm>
              <a:custGeom>
                <a:avLst/>
                <a:gdLst/>
                <a:ahLst/>
                <a:cxnLst>
                  <a:cxn ang="0">
                    <a:pos x="356" y="0"/>
                  </a:cxn>
                  <a:cxn ang="0">
                    <a:pos x="326" y="29"/>
                  </a:cxn>
                  <a:cxn ang="0">
                    <a:pos x="296" y="29"/>
                  </a:cxn>
                  <a:cxn ang="0">
                    <a:pos x="296" y="88"/>
                  </a:cxn>
                  <a:cxn ang="0">
                    <a:pos x="326" y="88"/>
                  </a:cxn>
                  <a:cxn ang="0">
                    <a:pos x="326" y="118"/>
                  </a:cxn>
                  <a:cxn ang="0">
                    <a:pos x="356" y="148"/>
                  </a:cxn>
                  <a:cxn ang="0">
                    <a:pos x="384" y="148"/>
                  </a:cxn>
                  <a:cxn ang="0">
                    <a:pos x="444" y="206"/>
                  </a:cxn>
                  <a:cxn ang="0">
                    <a:pos x="444" y="236"/>
                  </a:cxn>
                  <a:cxn ang="0">
                    <a:pos x="414" y="266"/>
                  </a:cxn>
                  <a:cxn ang="0">
                    <a:pos x="384" y="266"/>
                  </a:cxn>
                  <a:cxn ang="0">
                    <a:pos x="356" y="236"/>
                  </a:cxn>
                  <a:cxn ang="0">
                    <a:pos x="326" y="236"/>
                  </a:cxn>
                  <a:cxn ang="0">
                    <a:pos x="296" y="206"/>
                  </a:cxn>
                  <a:cxn ang="0">
                    <a:pos x="265" y="236"/>
                  </a:cxn>
                  <a:cxn ang="0">
                    <a:pos x="237" y="236"/>
                  </a:cxn>
                  <a:cxn ang="0">
                    <a:pos x="207" y="206"/>
                  </a:cxn>
                  <a:cxn ang="0">
                    <a:pos x="178" y="206"/>
                  </a:cxn>
                  <a:cxn ang="0">
                    <a:pos x="178" y="179"/>
                  </a:cxn>
                  <a:cxn ang="0">
                    <a:pos x="147" y="179"/>
                  </a:cxn>
                  <a:cxn ang="0">
                    <a:pos x="119" y="148"/>
                  </a:cxn>
                  <a:cxn ang="0">
                    <a:pos x="28" y="148"/>
                  </a:cxn>
                  <a:cxn ang="0">
                    <a:pos x="0" y="179"/>
                  </a:cxn>
                </a:cxnLst>
                <a:rect l="0" t="0" r="r" b="b"/>
                <a:pathLst>
                  <a:path w="444" h="266">
                    <a:moveTo>
                      <a:pt x="356" y="0"/>
                    </a:moveTo>
                    <a:lnTo>
                      <a:pt x="326" y="29"/>
                    </a:lnTo>
                    <a:lnTo>
                      <a:pt x="296" y="29"/>
                    </a:lnTo>
                    <a:lnTo>
                      <a:pt x="296" y="88"/>
                    </a:lnTo>
                    <a:lnTo>
                      <a:pt x="326" y="88"/>
                    </a:lnTo>
                    <a:lnTo>
                      <a:pt x="326" y="118"/>
                    </a:lnTo>
                    <a:lnTo>
                      <a:pt x="356" y="148"/>
                    </a:lnTo>
                    <a:lnTo>
                      <a:pt x="384" y="148"/>
                    </a:lnTo>
                    <a:lnTo>
                      <a:pt x="444" y="206"/>
                    </a:lnTo>
                    <a:lnTo>
                      <a:pt x="444" y="236"/>
                    </a:lnTo>
                    <a:lnTo>
                      <a:pt x="414" y="266"/>
                    </a:lnTo>
                    <a:lnTo>
                      <a:pt x="384" y="266"/>
                    </a:lnTo>
                    <a:lnTo>
                      <a:pt x="356" y="236"/>
                    </a:lnTo>
                    <a:lnTo>
                      <a:pt x="326" y="236"/>
                    </a:lnTo>
                    <a:lnTo>
                      <a:pt x="296" y="206"/>
                    </a:lnTo>
                    <a:lnTo>
                      <a:pt x="265" y="236"/>
                    </a:lnTo>
                    <a:lnTo>
                      <a:pt x="237" y="236"/>
                    </a:lnTo>
                    <a:lnTo>
                      <a:pt x="207" y="206"/>
                    </a:lnTo>
                    <a:lnTo>
                      <a:pt x="178" y="206"/>
                    </a:lnTo>
                    <a:lnTo>
                      <a:pt x="178" y="179"/>
                    </a:lnTo>
                    <a:lnTo>
                      <a:pt x="147" y="179"/>
                    </a:lnTo>
                    <a:lnTo>
                      <a:pt x="119" y="148"/>
                    </a:lnTo>
                    <a:lnTo>
                      <a:pt x="28" y="148"/>
                    </a:lnTo>
                    <a:lnTo>
                      <a:pt x="0" y="179"/>
                    </a:lnTo>
                  </a:path>
                </a:pathLst>
              </a:custGeom>
              <a:noFill/>
              <a:ln w="1588">
                <a:solidFill>
                  <a:srgbClr val="000000"/>
                </a:solidFill>
                <a:prstDash val="solid"/>
                <a:round/>
                <a:headEnd/>
                <a:tailEnd/>
              </a:ln>
            </p:spPr>
            <p:txBody>
              <a:bodyPr/>
              <a:lstStyle/>
              <a:p>
                <a:endParaRPr lang="en-GB"/>
              </a:p>
            </p:txBody>
          </p:sp>
          <p:sp>
            <p:nvSpPr>
              <p:cNvPr id="15647" name="Freeform 287"/>
              <p:cNvSpPr>
                <a:spLocks/>
              </p:cNvSpPr>
              <p:nvPr/>
            </p:nvSpPr>
            <p:spPr bwMode="auto">
              <a:xfrm>
                <a:off x="5628" y="3252"/>
                <a:ext cx="133" cy="207"/>
              </a:xfrm>
              <a:custGeom>
                <a:avLst/>
                <a:gdLst/>
                <a:ahLst/>
                <a:cxnLst>
                  <a:cxn ang="0">
                    <a:pos x="0" y="0"/>
                  </a:cxn>
                  <a:cxn ang="0">
                    <a:pos x="0" y="27"/>
                  </a:cxn>
                  <a:cxn ang="0">
                    <a:pos x="28" y="27"/>
                  </a:cxn>
                  <a:cxn ang="0">
                    <a:pos x="28" y="57"/>
                  </a:cxn>
                  <a:cxn ang="0">
                    <a:pos x="0" y="57"/>
                  </a:cxn>
                  <a:cxn ang="0">
                    <a:pos x="58" y="118"/>
                  </a:cxn>
                  <a:cxn ang="0">
                    <a:pos x="119" y="118"/>
                  </a:cxn>
                  <a:cxn ang="0">
                    <a:pos x="178" y="175"/>
                  </a:cxn>
                  <a:cxn ang="0">
                    <a:pos x="119" y="236"/>
                  </a:cxn>
                  <a:cxn ang="0">
                    <a:pos x="147" y="264"/>
                  </a:cxn>
                  <a:cxn ang="0">
                    <a:pos x="147" y="294"/>
                  </a:cxn>
                  <a:cxn ang="0">
                    <a:pos x="207" y="325"/>
                  </a:cxn>
                  <a:cxn ang="0">
                    <a:pos x="237" y="325"/>
                  </a:cxn>
                  <a:cxn ang="0">
                    <a:pos x="237" y="355"/>
                  </a:cxn>
                  <a:cxn ang="0">
                    <a:pos x="296" y="355"/>
                  </a:cxn>
                  <a:cxn ang="0">
                    <a:pos x="296" y="443"/>
                  </a:cxn>
                  <a:cxn ang="0">
                    <a:pos x="207" y="443"/>
                  </a:cxn>
                  <a:cxn ang="0">
                    <a:pos x="237" y="473"/>
                  </a:cxn>
                  <a:cxn ang="0">
                    <a:pos x="265" y="473"/>
                  </a:cxn>
                  <a:cxn ang="0">
                    <a:pos x="326" y="531"/>
                  </a:cxn>
                  <a:cxn ang="0">
                    <a:pos x="356" y="531"/>
                  </a:cxn>
                  <a:cxn ang="0">
                    <a:pos x="414" y="591"/>
                  </a:cxn>
                  <a:cxn ang="0">
                    <a:pos x="474" y="591"/>
                  </a:cxn>
                  <a:cxn ang="0">
                    <a:pos x="503" y="620"/>
                  </a:cxn>
                  <a:cxn ang="0">
                    <a:pos x="474" y="650"/>
                  </a:cxn>
                  <a:cxn ang="0">
                    <a:pos x="533" y="709"/>
                  </a:cxn>
                  <a:cxn ang="0">
                    <a:pos x="503" y="709"/>
                  </a:cxn>
                  <a:cxn ang="0">
                    <a:pos x="503" y="798"/>
                  </a:cxn>
                  <a:cxn ang="0">
                    <a:pos x="533" y="828"/>
                  </a:cxn>
                </a:cxnLst>
                <a:rect l="0" t="0" r="r" b="b"/>
                <a:pathLst>
                  <a:path w="533" h="828">
                    <a:moveTo>
                      <a:pt x="0" y="0"/>
                    </a:moveTo>
                    <a:lnTo>
                      <a:pt x="0" y="27"/>
                    </a:lnTo>
                    <a:lnTo>
                      <a:pt x="28" y="27"/>
                    </a:lnTo>
                    <a:lnTo>
                      <a:pt x="28" y="57"/>
                    </a:lnTo>
                    <a:lnTo>
                      <a:pt x="0" y="57"/>
                    </a:lnTo>
                    <a:lnTo>
                      <a:pt x="58" y="118"/>
                    </a:lnTo>
                    <a:lnTo>
                      <a:pt x="119" y="118"/>
                    </a:lnTo>
                    <a:lnTo>
                      <a:pt x="178" y="175"/>
                    </a:lnTo>
                    <a:lnTo>
                      <a:pt x="119" y="236"/>
                    </a:lnTo>
                    <a:lnTo>
                      <a:pt x="147" y="264"/>
                    </a:lnTo>
                    <a:lnTo>
                      <a:pt x="147" y="294"/>
                    </a:lnTo>
                    <a:lnTo>
                      <a:pt x="207" y="325"/>
                    </a:lnTo>
                    <a:lnTo>
                      <a:pt x="237" y="325"/>
                    </a:lnTo>
                    <a:lnTo>
                      <a:pt x="237" y="355"/>
                    </a:lnTo>
                    <a:lnTo>
                      <a:pt x="296" y="355"/>
                    </a:lnTo>
                    <a:lnTo>
                      <a:pt x="296" y="443"/>
                    </a:lnTo>
                    <a:lnTo>
                      <a:pt x="207" y="443"/>
                    </a:lnTo>
                    <a:lnTo>
                      <a:pt x="237" y="473"/>
                    </a:lnTo>
                    <a:lnTo>
                      <a:pt x="265" y="473"/>
                    </a:lnTo>
                    <a:lnTo>
                      <a:pt x="326" y="531"/>
                    </a:lnTo>
                    <a:lnTo>
                      <a:pt x="356" y="531"/>
                    </a:lnTo>
                    <a:lnTo>
                      <a:pt x="414" y="591"/>
                    </a:lnTo>
                    <a:lnTo>
                      <a:pt x="474" y="591"/>
                    </a:lnTo>
                    <a:lnTo>
                      <a:pt x="503" y="620"/>
                    </a:lnTo>
                    <a:lnTo>
                      <a:pt x="474" y="650"/>
                    </a:lnTo>
                    <a:lnTo>
                      <a:pt x="533" y="709"/>
                    </a:lnTo>
                    <a:lnTo>
                      <a:pt x="503" y="709"/>
                    </a:lnTo>
                    <a:lnTo>
                      <a:pt x="503" y="798"/>
                    </a:lnTo>
                    <a:lnTo>
                      <a:pt x="533" y="828"/>
                    </a:lnTo>
                  </a:path>
                </a:pathLst>
              </a:custGeom>
              <a:noFill/>
              <a:ln w="1588">
                <a:solidFill>
                  <a:srgbClr val="000000"/>
                </a:solidFill>
                <a:prstDash val="solid"/>
                <a:round/>
                <a:headEnd/>
                <a:tailEnd/>
              </a:ln>
            </p:spPr>
            <p:txBody>
              <a:bodyPr/>
              <a:lstStyle/>
              <a:p>
                <a:endParaRPr lang="en-GB"/>
              </a:p>
            </p:txBody>
          </p:sp>
          <p:sp>
            <p:nvSpPr>
              <p:cNvPr id="15648" name="Freeform 288"/>
              <p:cNvSpPr>
                <a:spLocks/>
              </p:cNvSpPr>
              <p:nvPr/>
            </p:nvSpPr>
            <p:spPr bwMode="auto">
              <a:xfrm>
                <a:off x="5576" y="3385"/>
                <a:ext cx="82" cy="222"/>
              </a:xfrm>
              <a:custGeom>
                <a:avLst/>
                <a:gdLst/>
                <a:ahLst/>
                <a:cxnLst>
                  <a:cxn ang="0">
                    <a:pos x="326" y="887"/>
                  </a:cxn>
                  <a:cxn ang="0">
                    <a:pos x="326" y="829"/>
                  </a:cxn>
                  <a:cxn ang="0">
                    <a:pos x="296" y="799"/>
                  </a:cxn>
                  <a:cxn ang="0">
                    <a:pos x="265" y="799"/>
                  </a:cxn>
                  <a:cxn ang="0">
                    <a:pos x="265" y="741"/>
                  </a:cxn>
                  <a:cxn ang="0">
                    <a:pos x="235" y="710"/>
                  </a:cxn>
                  <a:cxn ang="0">
                    <a:pos x="235" y="680"/>
                  </a:cxn>
                  <a:cxn ang="0">
                    <a:pos x="207" y="653"/>
                  </a:cxn>
                  <a:cxn ang="0">
                    <a:pos x="147" y="653"/>
                  </a:cxn>
                  <a:cxn ang="0">
                    <a:pos x="147" y="562"/>
                  </a:cxn>
                  <a:cxn ang="0">
                    <a:pos x="178" y="534"/>
                  </a:cxn>
                  <a:cxn ang="0">
                    <a:pos x="178" y="474"/>
                  </a:cxn>
                  <a:cxn ang="0">
                    <a:pos x="147" y="474"/>
                  </a:cxn>
                  <a:cxn ang="0">
                    <a:pos x="119" y="444"/>
                  </a:cxn>
                  <a:cxn ang="0">
                    <a:pos x="147" y="416"/>
                  </a:cxn>
                  <a:cxn ang="0">
                    <a:pos x="119" y="416"/>
                  </a:cxn>
                  <a:cxn ang="0">
                    <a:pos x="119" y="325"/>
                  </a:cxn>
                  <a:cxn ang="0">
                    <a:pos x="58" y="267"/>
                  </a:cxn>
                  <a:cxn ang="0">
                    <a:pos x="89" y="237"/>
                  </a:cxn>
                  <a:cxn ang="0">
                    <a:pos x="89" y="207"/>
                  </a:cxn>
                  <a:cxn ang="0">
                    <a:pos x="58" y="178"/>
                  </a:cxn>
                  <a:cxn ang="0">
                    <a:pos x="28" y="178"/>
                  </a:cxn>
                  <a:cxn ang="0">
                    <a:pos x="28" y="149"/>
                  </a:cxn>
                  <a:cxn ang="0">
                    <a:pos x="0" y="119"/>
                  </a:cxn>
                  <a:cxn ang="0">
                    <a:pos x="119" y="119"/>
                  </a:cxn>
                  <a:cxn ang="0">
                    <a:pos x="119" y="30"/>
                  </a:cxn>
                  <a:cxn ang="0">
                    <a:pos x="147" y="0"/>
                  </a:cxn>
                  <a:cxn ang="0">
                    <a:pos x="178" y="0"/>
                  </a:cxn>
                </a:cxnLst>
                <a:rect l="0" t="0" r="r" b="b"/>
                <a:pathLst>
                  <a:path w="326" h="887">
                    <a:moveTo>
                      <a:pt x="326" y="887"/>
                    </a:moveTo>
                    <a:lnTo>
                      <a:pt x="326" y="829"/>
                    </a:lnTo>
                    <a:lnTo>
                      <a:pt x="296" y="799"/>
                    </a:lnTo>
                    <a:lnTo>
                      <a:pt x="265" y="799"/>
                    </a:lnTo>
                    <a:lnTo>
                      <a:pt x="265" y="741"/>
                    </a:lnTo>
                    <a:lnTo>
                      <a:pt x="235" y="710"/>
                    </a:lnTo>
                    <a:lnTo>
                      <a:pt x="235" y="680"/>
                    </a:lnTo>
                    <a:lnTo>
                      <a:pt x="207" y="653"/>
                    </a:lnTo>
                    <a:lnTo>
                      <a:pt x="147" y="653"/>
                    </a:lnTo>
                    <a:lnTo>
                      <a:pt x="147" y="562"/>
                    </a:lnTo>
                    <a:lnTo>
                      <a:pt x="178" y="534"/>
                    </a:lnTo>
                    <a:lnTo>
                      <a:pt x="178" y="474"/>
                    </a:lnTo>
                    <a:lnTo>
                      <a:pt x="147" y="474"/>
                    </a:lnTo>
                    <a:lnTo>
                      <a:pt x="119" y="444"/>
                    </a:lnTo>
                    <a:lnTo>
                      <a:pt x="147" y="416"/>
                    </a:lnTo>
                    <a:lnTo>
                      <a:pt x="119" y="416"/>
                    </a:lnTo>
                    <a:lnTo>
                      <a:pt x="119" y="325"/>
                    </a:lnTo>
                    <a:lnTo>
                      <a:pt x="58" y="267"/>
                    </a:lnTo>
                    <a:lnTo>
                      <a:pt x="89" y="237"/>
                    </a:lnTo>
                    <a:lnTo>
                      <a:pt x="89" y="207"/>
                    </a:lnTo>
                    <a:lnTo>
                      <a:pt x="58" y="178"/>
                    </a:lnTo>
                    <a:lnTo>
                      <a:pt x="28" y="178"/>
                    </a:lnTo>
                    <a:lnTo>
                      <a:pt x="28" y="149"/>
                    </a:lnTo>
                    <a:lnTo>
                      <a:pt x="0" y="119"/>
                    </a:lnTo>
                    <a:lnTo>
                      <a:pt x="119" y="119"/>
                    </a:lnTo>
                    <a:lnTo>
                      <a:pt x="119" y="30"/>
                    </a:lnTo>
                    <a:lnTo>
                      <a:pt x="147" y="0"/>
                    </a:lnTo>
                    <a:lnTo>
                      <a:pt x="178" y="0"/>
                    </a:lnTo>
                  </a:path>
                </a:pathLst>
              </a:custGeom>
              <a:noFill/>
              <a:ln w="1588">
                <a:solidFill>
                  <a:srgbClr val="000000"/>
                </a:solidFill>
                <a:prstDash val="solid"/>
                <a:round/>
                <a:headEnd/>
                <a:tailEnd/>
              </a:ln>
            </p:spPr>
            <p:txBody>
              <a:bodyPr/>
              <a:lstStyle/>
              <a:p>
                <a:endParaRPr lang="en-GB"/>
              </a:p>
            </p:txBody>
          </p:sp>
          <p:sp>
            <p:nvSpPr>
              <p:cNvPr id="15649" name="Freeform 289"/>
              <p:cNvSpPr>
                <a:spLocks/>
              </p:cNvSpPr>
              <p:nvPr/>
            </p:nvSpPr>
            <p:spPr bwMode="auto">
              <a:xfrm>
                <a:off x="5628" y="3385"/>
                <a:ext cx="111" cy="82"/>
              </a:xfrm>
              <a:custGeom>
                <a:avLst/>
                <a:gdLst/>
                <a:ahLst/>
                <a:cxnLst>
                  <a:cxn ang="0">
                    <a:pos x="444" y="325"/>
                  </a:cxn>
                  <a:cxn ang="0">
                    <a:pos x="437" y="318"/>
                  </a:cxn>
                  <a:cxn ang="0">
                    <a:pos x="414" y="297"/>
                  </a:cxn>
                  <a:cxn ang="0">
                    <a:pos x="384" y="267"/>
                  </a:cxn>
                  <a:cxn ang="0">
                    <a:pos x="384" y="237"/>
                  </a:cxn>
                  <a:cxn ang="0">
                    <a:pos x="356" y="207"/>
                  </a:cxn>
                  <a:cxn ang="0">
                    <a:pos x="356" y="178"/>
                  </a:cxn>
                  <a:cxn ang="0">
                    <a:pos x="296" y="149"/>
                  </a:cxn>
                  <a:cxn ang="0">
                    <a:pos x="296" y="60"/>
                  </a:cxn>
                  <a:cxn ang="0">
                    <a:pos x="237" y="60"/>
                  </a:cxn>
                  <a:cxn ang="0">
                    <a:pos x="207" y="89"/>
                  </a:cxn>
                  <a:cxn ang="0">
                    <a:pos x="178" y="89"/>
                  </a:cxn>
                  <a:cxn ang="0">
                    <a:pos x="147" y="60"/>
                  </a:cxn>
                  <a:cxn ang="0">
                    <a:pos x="119" y="60"/>
                  </a:cxn>
                  <a:cxn ang="0">
                    <a:pos x="119" y="30"/>
                  </a:cxn>
                  <a:cxn ang="0">
                    <a:pos x="89" y="0"/>
                  </a:cxn>
                  <a:cxn ang="0">
                    <a:pos x="28" y="0"/>
                  </a:cxn>
                  <a:cxn ang="0">
                    <a:pos x="0" y="30"/>
                  </a:cxn>
                </a:cxnLst>
                <a:rect l="0" t="0" r="r" b="b"/>
                <a:pathLst>
                  <a:path w="444" h="325">
                    <a:moveTo>
                      <a:pt x="444" y="325"/>
                    </a:moveTo>
                    <a:lnTo>
                      <a:pt x="437" y="318"/>
                    </a:lnTo>
                    <a:lnTo>
                      <a:pt x="414" y="297"/>
                    </a:lnTo>
                    <a:lnTo>
                      <a:pt x="384" y="267"/>
                    </a:lnTo>
                    <a:lnTo>
                      <a:pt x="384" y="237"/>
                    </a:lnTo>
                    <a:lnTo>
                      <a:pt x="356" y="207"/>
                    </a:lnTo>
                    <a:lnTo>
                      <a:pt x="356" y="178"/>
                    </a:lnTo>
                    <a:lnTo>
                      <a:pt x="296" y="149"/>
                    </a:lnTo>
                    <a:lnTo>
                      <a:pt x="296" y="60"/>
                    </a:lnTo>
                    <a:lnTo>
                      <a:pt x="237" y="60"/>
                    </a:lnTo>
                    <a:lnTo>
                      <a:pt x="207" y="89"/>
                    </a:lnTo>
                    <a:lnTo>
                      <a:pt x="178" y="89"/>
                    </a:lnTo>
                    <a:lnTo>
                      <a:pt x="147" y="60"/>
                    </a:lnTo>
                    <a:lnTo>
                      <a:pt x="119" y="60"/>
                    </a:lnTo>
                    <a:lnTo>
                      <a:pt x="119" y="30"/>
                    </a:lnTo>
                    <a:lnTo>
                      <a:pt x="89" y="0"/>
                    </a:lnTo>
                    <a:lnTo>
                      <a:pt x="28" y="0"/>
                    </a:lnTo>
                    <a:lnTo>
                      <a:pt x="0" y="30"/>
                    </a:lnTo>
                  </a:path>
                </a:pathLst>
              </a:custGeom>
              <a:noFill/>
              <a:ln w="1588">
                <a:solidFill>
                  <a:srgbClr val="000000"/>
                </a:solidFill>
                <a:prstDash val="solid"/>
                <a:round/>
                <a:headEnd/>
                <a:tailEnd/>
              </a:ln>
            </p:spPr>
            <p:txBody>
              <a:bodyPr/>
              <a:lstStyle/>
              <a:p>
                <a:endParaRPr lang="en-GB"/>
              </a:p>
            </p:txBody>
          </p:sp>
          <p:sp>
            <p:nvSpPr>
              <p:cNvPr id="15650" name="Freeform 290"/>
              <p:cNvSpPr>
                <a:spLocks/>
              </p:cNvSpPr>
              <p:nvPr/>
            </p:nvSpPr>
            <p:spPr bwMode="auto">
              <a:xfrm>
                <a:off x="5628" y="3393"/>
                <a:ext cx="111" cy="74"/>
              </a:xfrm>
              <a:custGeom>
                <a:avLst/>
                <a:gdLst/>
                <a:ahLst/>
                <a:cxnLst>
                  <a:cxn ang="0">
                    <a:pos x="0" y="0"/>
                  </a:cxn>
                  <a:cxn ang="0">
                    <a:pos x="0" y="30"/>
                  </a:cxn>
                  <a:cxn ang="0">
                    <a:pos x="28" y="30"/>
                  </a:cxn>
                  <a:cxn ang="0">
                    <a:pos x="58" y="59"/>
                  </a:cxn>
                  <a:cxn ang="0">
                    <a:pos x="58" y="89"/>
                  </a:cxn>
                  <a:cxn ang="0">
                    <a:pos x="119" y="148"/>
                  </a:cxn>
                  <a:cxn ang="0">
                    <a:pos x="147" y="148"/>
                  </a:cxn>
                  <a:cxn ang="0">
                    <a:pos x="178" y="177"/>
                  </a:cxn>
                  <a:cxn ang="0">
                    <a:pos x="207" y="237"/>
                  </a:cxn>
                  <a:cxn ang="0">
                    <a:pos x="265" y="237"/>
                  </a:cxn>
                  <a:cxn ang="0">
                    <a:pos x="296" y="267"/>
                  </a:cxn>
                  <a:cxn ang="0">
                    <a:pos x="384" y="267"/>
                  </a:cxn>
                  <a:cxn ang="0">
                    <a:pos x="414" y="295"/>
                  </a:cxn>
                  <a:cxn ang="0">
                    <a:pos x="444" y="295"/>
                  </a:cxn>
                </a:cxnLst>
                <a:rect l="0" t="0" r="r" b="b"/>
                <a:pathLst>
                  <a:path w="444" h="295">
                    <a:moveTo>
                      <a:pt x="0" y="0"/>
                    </a:moveTo>
                    <a:lnTo>
                      <a:pt x="0" y="30"/>
                    </a:lnTo>
                    <a:lnTo>
                      <a:pt x="28" y="30"/>
                    </a:lnTo>
                    <a:lnTo>
                      <a:pt x="58" y="59"/>
                    </a:lnTo>
                    <a:lnTo>
                      <a:pt x="58" y="89"/>
                    </a:lnTo>
                    <a:lnTo>
                      <a:pt x="119" y="148"/>
                    </a:lnTo>
                    <a:lnTo>
                      <a:pt x="147" y="148"/>
                    </a:lnTo>
                    <a:lnTo>
                      <a:pt x="178" y="177"/>
                    </a:lnTo>
                    <a:lnTo>
                      <a:pt x="207" y="237"/>
                    </a:lnTo>
                    <a:lnTo>
                      <a:pt x="265" y="237"/>
                    </a:lnTo>
                    <a:lnTo>
                      <a:pt x="296" y="267"/>
                    </a:lnTo>
                    <a:lnTo>
                      <a:pt x="384" y="267"/>
                    </a:lnTo>
                    <a:lnTo>
                      <a:pt x="414" y="295"/>
                    </a:lnTo>
                    <a:lnTo>
                      <a:pt x="444" y="295"/>
                    </a:lnTo>
                  </a:path>
                </a:pathLst>
              </a:custGeom>
              <a:noFill/>
              <a:ln w="1588">
                <a:solidFill>
                  <a:srgbClr val="000000"/>
                </a:solidFill>
                <a:prstDash val="solid"/>
                <a:round/>
                <a:headEnd/>
                <a:tailEnd/>
              </a:ln>
            </p:spPr>
            <p:txBody>
              <a:bodyPr/>
              <a:lstStyle/>
              <a:p>
                <a:endParaRPr lang="en-GB"/>
              </a:p>
            </p:txBody>
          </p:sp>
          <p:sp>
            <p:nvSpPr>
              <p:cNvPr id="15651" name="Freeform 291"/>
              <p:cNvSpPr>
                <a:spLocks/>
              </p:cNvSpPr>
              <p:nvPr/>
            </p:nvSpPr>
            <p:spPr bwMode="auto">
              <a:xfrm>
                <a:off x="5621" y="3385"/>
                <a:ext cx="7" cy="8"/>
              </a:xfrm>
              <a:custGeom>
                <a:avLst/>
                <a:gdLst/>
                <a:ahLst/>
                <a:cxnLst>
                  <a:cxn ang="0">
                    <a:pos x="29" y="30"/>
                  </a:cxn>
                  <a:cxn ang="0">
                    <a:pos x="29" y="0"/>
                  </a:cxn>
                  <a:cxn ang="0">
                    <a:pos x="0" y="0"/>
                  </a:cxn>
                </a:cxnLst>
                <a:rect l="0" t="0" r="r" b="b"/>
                <a:pathLst>
                  <a:path w="29" h="30">
                    <a:moveTo>
                      <a:pt x="29" y="30"/>
                    </a:moveTo>
                    <a:lnTo>
                      <a:pt x="29" y="0"/>
                    </a:lnTo>
                    <a:lnTo>
                      <a:pt x="0" y="0"/>
                    </a:lnTo>
                  </a:path>
                </a:pathLst>
              </a:custGeom>
              <a:noFill/>
              <a:ln w="1588">
                <a:solidFill>
                  <a:srgbClr val="000000"/>
                </a:solidFill>
                <a:prstDash val="solid"/>
                <a:round/>
                <a:headEnd/>
                <a:tailEnd/>
              </a:ln>
            </p:spPr>
            <p:txBody>
              <a:bodyPr/>
              <a:lstStyle/>
              <a:p>
                <a:endParaRPr lang="en-GB"/>
              </a:p>
            </p:txBody>
          </p:sp>
          <p:sp>
            <p:nvSpPr>
              <p:cNvPr id="15652" name="Line 292"/>
              <p:cNvSpPr>
                <a:spLocks noChangeShapeType="1"/>
              </p:cNvSpPr>
              <p:nvPr/>
            </p:nvSpPr>
            <p:spPr bwMode="auto">
              <a:xfrm>
                <a:off x="5621" y="3385"/>
                <a:ext cx="7" cy="8"/>
              </a:xfrm>
              <a:prstGeom prst="line">
                <a:avLst/>
              </a:prstGeom>
              <a:noFill/>
              <a:ln w="1588">
                <a:solidFill>
                  <a:srgbClr val="000000"/>
                </a:solidFill>
                <a:round/>
                <a:headEnd/>
                <a:tailEnd/>
              </a:ln>
            </p:spPr>
            <p:txBody>
              <a:bodyPr/>
              <a:lstStyle/>
              <a:p>
                <a:endParaRPr lang="en-GB"/>
              </a:p>
            </p:txBody>
          </p:sp>
          <p:sp>
            <p:nvSpPr>
              <p:cNvPr id="15653" name="Freeform 293"/>
              <p:cNvSpPr>
                <a:spLocks/>
              </p:cNvSpPr>
              <p:nvPr/>
            </p:nvSpPr>
            <p:spPr bwMode="auto">
              <a:xfrm>
                <a:off x="5739" y="3459"/>
                <a:ext cx="22" cy="8"/>
              </a:xfrm>
              <a:custGeom>
                <a:avLst/>
                <a:gdLst/>
                <a:ahLst/>
                <a:cxnLst>
                  <a:cxn ang="0">
                    <a:pos x="89" y="0"/>
                  </a:cxn>
                  <a:cxn ang="0">
                    <a:pos x="0" y="0"/>
                  </a:cxn>
                  <a:cxn ang="0">
                    <a:pos x="0" y="28"/>
                  </a:cxn>
                </a:cxnLst>
                <a:rect l="0" t="0" r="r" b="b"/>
                <a:pathLst>
                  <a:path w="89" h="28">
                    <a:moveTo>
                      <a:pt x="89" y="0"/>
                    </a:moveTo>
                    <a:lnTo>
                      <a:pt x="0" y="0"/>
                    </a:lnTo>
                    <a:lnTo>
                      <a:pt x="0" y="28"/>
                    </a:lnTo>
                  </a:path>
                </a:pathLst>
              </a:custGeom>
              <a:noFill/>
              <a:ln w="1588">
                <a:solidFill>
                  <a:srgbClr val="000000"/>
                </a:solidFill>
                <a:prstDash val="solid"/>
                <a:round/>
                <a:headEnd/>
                <a:tailEnd/>
              </a:ln>
            </p:spPr>
            <p:txBody>
              <a:bodyPr/>
              <a:lstStyle/>
              <a:p>
                <a:endParaRPr lang="en-GB"/>
              </a:p>
            </p:txBody>
          </p:sp>
          <p:sp>
            <p:nvSpPr>
              <p:cNvPr id="15654" name="Line 294"/>
              <p:cNvSpPr>
                <a:spLocks noChangeShapeType="1"/>
              </p:cNvSpPr>
              <p:nvPr/>
            </p:nvSpPr>
            <p:spPr bwMode="auto">
              <a:xfrm flipV="1">
                <a:off x="5761" y="3452"/>
                <a:ext cx="8" cy="7"/>
              </a:xfrm>
              <a:prstGeom prst="line">
                <a:avLst/>
              </a:prstGeom>
              <a:noFill/>
              <a:ln w="1588">
                <a:solidFill>
                  <a:srgbClr val="000000"/>
                </a:solidFill>
                <a:round/>
                <a:headEnd/>
                <a:tailEnd/>
              </a:ln>
            </p:spPr>
            <p:txBody>
              <a:bodyPr/>
              <a:lstStyle/>
              <a:p>
                <a:endParaRPr lang="en-GB"/>
              </a:p>
            </p:txBody>
          </p:sp>
          <p:sp>
            <p:nvSpPr>
              <p:cNvPr id="15655" name="Freeform 295"/>
              <p:cNvSpPr>
                <a:spLocks/>
              </p:cNvSpPr>
              <p:nvPr/>
            </p:nvSpPr>
            <p:spPr bwMode="auto">
              <a:xfrm>
                <a:off x="5658" y="3607"/>
                <a:ext cx="125" cy="304"/>
              </a:xfrm>
              <a:custGeom>
                <a:avLst/>
                <a:gdLst/>
                <a:ahLst/>
                <a:cxnLst>
                  <a:cxn ang="0">
                    <a:pos x="444" y="1215"/>
                  </a:cxn>
                  <a:cxn ang="0">
                    <a:pos x="414" y="1185"/>
                  </a:cxn>
                  <a:cxn ang="0">
                    <a:pos x="384" y="1185"/>
                  </a:cxn>
                  <a:cxn ang="0">
                    <a:pos x="384" y="1156"/>
                  </a:cxn>
                  <a:cxn ang="0">
                    <a:pos x="295" y="1066"/>
                  </a:cxn>
                  <a:cxn ang="0">
                    <a:pos x="325" y="1066"/>
                  </a:cxn>
                  <a:cxn ang="0">
                    <a:pos x="325" y="1008"/>
                  </a:cxn>
                  <a:cxn ang="0">
                    <a:pos x="355" y="978"/>
                  </a:cxn>
                  <a:cxn ang="0">
                    <a:pos x="325" y="947"/>
                  </a:cxn>
                  <a:cxn ang="0">
                    <a:pos x="295" y="947"/>
                  </a:cxn>
                  <a:cxn ang="0">
                    <a:pos x="295" y="920"/>
                  </a:cxn>
                  <a:cxn ang="0">
                    <a:pos x="325" y="890"/>
                  </a:cxn>
                  <a:cxn ang="0">
                    <a:pos x="325" y="859"/>
                  </a:cxn>
                  <a:cxn ang="0">
                    <a:pos x="355" y="890"/>
                  </a:cxn>
                  <a:cxn ang="0">
                    <a:pos x="384" y="890"/>
                  </a:cxn>
                  <a:cxn ang="0">
                    <a:pos x="355" y="859"/>
                  </a:cxn>
                  <a:cxn ang="0">
                    <a:pos x="355" y="801"/>
                  </a:cxn>
                  <a:cxn ang="0">
                    <a:pos x="414" y="741"/>
                  </a:cxn>
                  <a:cxn ang="0">
                    <a:pos x="384" y="741"/>
                  </a:cxn>
                  <a:cxn ang="0">
                    <a:pos x="414" y="711"/>
                  </a:cxn>
                  <a:cxn ang="0">
                    <a:pos x="444" y="711"/>
                  </a:cxn>
                  <a:cxn ang="0">
                    <a:pos x="474" y="711"/>
                  </a:cxn>
                  <a:cxn ang="0">
                    <a:pos x="474" y="622"/>
                  </a:cxn>
                  <a:cxn ang="0">
                    <a:pos x="444" y="622"/>
                  </a:cxn>
                  <a:cxn ang="0">
                    <a:pos x="444" y="592"/>
                  </a:cxn>
                  <a:cxn ang="0">
                    <a:pos x="414" y="564"/>
                  </a:cxn>
                  <a:cxn ang="0">
                    <a:pos x="414" y="504"/>
                  </a:cxn>
                  <a:cxn ang="0">
                    <a:pos x="444" y="504"/>
                  </a:cxn>
                  <a:cxn ang="0">
                    <a:pos x="502" y="445"/>
                  </a:cxn>
                  <a:cxn ang="0">
                    <a:pos x="444" y="445"/>
                  </a:cxn>
                  <a:cxn ang="0">
                    <a:pos x="325" y="445"/>
                  </a:cxn>
                  <a:cxn ang="0">
                    <a:pos x="295" y="416"/>
                  </a:cxn>
                  <a:cxn ang="0">
                    <a:pos x="265" y="416"/>
                  </a:cxn>
                  <a:cxn ang="0">
                    <a:pos x="265" y="386"/>
                  </a:cxn>
                  <a:cxn ang="0">
                    <a:pos x="207" y="386"/>
                  </a:cxn>
                  <a:cxn ang="0">
                    <a:pos x="207" y="356"/>
                  </a:cxn>
                  <a:cxn ang="0">
                    <a:pos x="177" y="327"/>
                  </a:cxn>
                  <a:cxn ang="0">
                    <a:pos x="177" y="267"/>
                  </a:cxn>
                  <a:cxn ang="0">
                    <a:pos x="118" y="238"/>
                  </a:cxn>
                  <a:cxn ang="0">
                    <a:pos x="88" y="209"/>
                  </a:cxn>
                  <a:cxn ang="0">
                    <a:pos x="88" y="149"/>
                  </a:cxn>
                  <a:cxn ang="0">
                    <a:pos x="28" y="91"/>
                  </a:cxn>
                  <a:cxn ang="0">
                    <a:pos x="28" y="31"/>
                  </a:cxn>
                  <a:cxn ang="0">
                    <a:pos x="0" y="31"/>
                  </a:cxn>
                  <a:cxn ang="0">
                    <a:pos x="0" y="0"/>
                  </a:cxn>
                </a:cxnLst>
                <a:rect l="0" t="0" r="r" b="b"/>
                <a:pathLst>
                  <a:path w="502" h="1215">
                    <a:moveTo>
                      <a:pt x="444" y="1215"/>
                    </a:moveTo>
                    <a:lnTo>
                      <a:pt x="414" y="1185"/>
                    </a:lnTo>
                    <a:lnTo>
                      <a:pt x="384" y="1185"/>
                    </a:lnTo>
                    <a:lnTo>
                      <a:pt x="384" y="1156"/>
                    </a:lnTo>
                    <a:lnTo>
                      <a:pt x="295" y="1066"/>
                    </a:lnTo>
                    <a:lnTo>
                      <a:pt x="325" y="1066"/>
                    </a:lnTo>
                    <a:lnTo>
                      <a:pt x="325" y="1008"/>
                    </a:lnTo>
                    <a:lnTo>
                      <a:pt x="355" y="978"/>
                    </a:lnTo>
                    <a:lnTo>
                      <a:pt x="325" y="947"/>
                    </a:lnTo>
                    <a:lnTo>
                      <a:pt x="295" y="947"/>
                    </a:lnTo>
                    <a:lnTo>
                      <a:pt x="295" y="920"/>
                    </a:lnTo>
                    <a:lnTo>
                      <a:pt x="325" y="890"/>
                    </a:lnTo>
                    <a:lnTo>
                      <a:pt x="325" y="859"/>
                    </a:lnTo>
                    <a:lnTo>
                      <a:pt x="355" y="890"/>
                    </a:lnTo>
                    <a:lnTo>
                      <a:pt x="384" y="890"/>
                    </a:lnTo>
                    <a:lnTo>
                      <a:pt x="355" y="859"/>
                    </a:lnTo>
                    <a:lnTo>
                      <a:pt x="355" y="801"/>
                    </a:lnTo>
                    <a:lnTo>
                      <a:pt x="414" y="741"/>
                    </a:lnTo>
                    <a:lnTo>
                      <a:pt x="384" y="741"/>
                    </a:lnTo>
                    <a:lnTo>
                      <a:pt x="414" y="711"/>
                    </a:lnTo>
                    <a:lnTo>
                      <a:pt x="444" y="711"/>
                    </a:lnTo>
                    <a:lnTo>
                      <a:pt x="474" y="711"/>
                    </a:lnTo>
                    <a:lnTo>
                      <a:pt x="474" y="622"/>
                    </a:lnTo>
                    <a:lnTo>
                      <a:pt x="444" y="622"/>
                    </a:lnTo>
                    <a:lnTo>
                      <a:pt x="444" y="592"/>
                    </a:lnTo>
                    <a:lnTo>
                      <a:pt x="414" y="564"/>
                    </a:lnTo>
                    <a:lnTo>
                      <a:pt x="414" y="504"/>
                    </a:lnTo>
                    <a:lnTo>
                      <a:pt x="444" y="504"/>
                    </a:lnTo>
                    <a:lnTo>
                      <a:pt x="502" y="445"/>
                    </a:lnTo>
                    <a:lnTo>
                      <a:pt x="444" y="445"/>
                    </a:lnTo>
                    <a:lnTo>
                      <a:pt x="325" y="445"/>
                    </a:lnTo>
                    <a:lnTo>
                      <a:pt x="295" y="416"/>
                    </a:lnTo>
                    <a:lnTo>
                      <a:pt x="265" y="416"/>
                    </a:lnTo>
                    <a:lnTo>
                      <a:pt x="265" y="386"/>
                    </a:lnTo>
                    <a:lnTo>
                      <a:pt x="207" y="386"/>
                    </a:lnTo>
                    <a:lnTo>
                      <a:pt x="207" y="356"/>
                    </a:lnTo>
                    <a:lnTo>
                      <a:pt x="177" y="327"/>
                    </a:lnTo>
                    <a:lnTo>
                      <a:pt x="177" y="267"/>
                    </a:lnTo>
                    <a:lnTo>
                      <a:pt x="118" y="238"/>
                    </a:lnTo>
                    <a:lnTo>
                      <a:pt x="88" y="209"/>
                    </a:lnTo>
                    <a:lnTo>
                      <a:pt x="88" y="149"/>
                    </a:lnTo>
                    <a:lnTo>
                      <a:pt x="28" y="91"/>
                    </a:lnTo>
                    <a:lnTo>
                      <a:pt x="28" y="31"/>
                    </a:lnTo>
                    <a:lnTo>
                      <a:pt x="0" y="31"/>
                    </a:lnTo>
                    <a:lnTo>
                      <a:pt x="0" y="0"/>
                    </a:lnTo>
                  </a:path>
                </a:pathLst>
              </a:custGeom>
              <a:noFill/>
              <a:ln w="1588">
                <a:solidFill>
                  <a:srgbClr val="000000"/>
                </a:solidFill>
                <a:prstDash val="solid"/>
                <a:round/>
                <a:headEnd/>
                <a:tailEnd/>
              </a:ln>
            </p:spPr>
            <p:txBody>
              <a:bodyPr/>
              <a:lstStyle/>
              <a:p>
                <a:endParaRPr lang="en-GB"/>
              </a:p>
            </p:txBody>
          </p:sp>
          <p:sp>
            <p:nvSpPr>
              <p:cNvPr id="15656" name="Freeform 296"/>
              <p:cNvSpPr>
                <a:spLocks/>
              </p:cNvSpPr>
              <p:nvPr/>
            </p:nvSpPr>
            <p:spPr bwMode="auto">
              <a:xfrm>
                <a:off x="3731" y="995"/>
                <a:ext cx="15" cy="15"/>
              </a:xfrm>
              <a:custGeom>
                <a:avLst/>
                <a:gdLst/>
                <a:ahLst/>
                <a:cxnLst>
                  <a:cxn ang="0">
                    <a:pos x="30" y="0"/>
                  </a:cxn>
                  <a:cxn ang="0">
                    <a:pos x="0" y="30"/>
                  </a:cxn>
                  <a:cxn ang="0">
                    <a:pos x="0" y="60"/>
                  </a:cxn>
                  <a:cxn ang="0">
                    <a:pos x="30" y="30"/>
                  </a:cxn>
                  <a:cxn ang="0">
                    <a:pos x="60" y="30"/>
                  </a:cxn>
                  <a:cxn ang="0">
                    <a:pos x="30" y="0"/>
                  </a:cxn>
                </a:cxnLst>
                <a:rect l="0" t="0" r="r" b="b"/>
                <a:pathLst>
                  <a:path w="60" h="60">
                    <a:moveTo>
                      <a:pt x="30" y="0"/>
                    </a:moveTo>
                    <a:lnTo>
                      <a:pt x="0" y="30"/>
                    </a:lnTo>
                    <a:lnTo>
                      <a:pt x="0" y="60"/>
                    </a:lnTo>
                    <a:lnTo>
                      <a:pt x="30" y="30"/>
                    </a:lnTo>
                    <a:lnTo>
                      <a:pt x="60" y="30"/>
                    </a:lnTo>
                    <a:lnTo>
                      <a:pt x="30" y="0"/>
                    </a:lnTo>
                  </a:path>
                </a:pathLst>
              </a:custGeom>
              <a:noFill/>
              <a:ln w="1588">
                <a:solidFill>
                  <a:srgbClr val="000000"/>
                </a:solidFill>
                <a:prstDash val="solid"/>
                <a:round/>
                <a:headEnd/>
                <a:tailEnd/>
              </a:ln>
            </p:spPr>
            <p:txBody>
              <a:bodyPr/>
              <a:lstStyle/>
              <a:p>
                <a:endParaRPr lang="en-GB"/>
              </a:p>
            </p:txBody>
          </p:sp>
          <p:sp>
            <p:nvSpPr>
              <p:cNvPr id="15657" name="Freeform 297"/>
              <p:cNvSpPr>
                <a:spLocks/>
              </p:cNvSpPr>
              <p:nvPr/>
            </p:nvSpPr>
            <p:spPr bwMode="auto">
              <a:xfrm>
                <a:off x="3739" y="973"/>
                <a:ext cx="29" cy="37"/>
              </a:xfrm>
              <a:custGeom>
                <a:avLst/>
                <a:gdLst/>
                <a:ahLst/>
                <a:cxnLst>
                  <a:cxn ang="0">
                    <a:pos x="0" y="88"/>
                  </a:cxn>
                  <a:cxn ang="0">
                    <a:pos x="0" y="58"/>
                  </a:cxn>
                  <a:cxn ang="0">
                    <a:pos x="30" y="30"/>
                  </a:cxn>
                  <a:cxn ang="0">
                    <a:pos x="30" y="58"/>
                  </a:cxn>
                  <a:cxn ang="0">
                    <a:pos x="61" y="30"/>
                  </a:cxn>
                  <a:cxn ang="0">
                    <a:pos x="88" y="30"/>
                  </a:cxn>
                  <a:cxn ang="0">
                    <a:pos x="88" y="0"/>
                  </a:cxn>
                  <a:cxn ang="0">
                    <a:pos x="118" y="30"/>
                  </a:cxn>
                  <a:cxn ang="0">
                    <a:pos x="118" y="148"/>
                  </a:cxn>
                </a:cxnLst>
                <a:rect l="0" t="0" r="r" b="b"/>
                <a:pathLst>
                  <a:path w="118" h="148">
                    <a:moveTo>
                      <a:pt x="0" y="88"/>
                    </a:moveTo>
                    <a:lnTo>
                      <a:pt x="0" y="58"/>
                    </a:lnTo>
                    <a:lnTo>
                      <a:pt x="30" y="30"/>
                    </a:lnTo>
                    <a:lnTo>
                      <a:pt x="30" y="58"/>
                    </a:lnTo>
                    <a:lnTo>
                      <a:pt x="61" y="30"/>
                    </a:lnTo>
                    <a:lnTo>
                      <a:pt x="88" y="30"/>
                    </a:lnTo>
                    <a:lnTo>
                      <a:pt x="88" y="0"/>
                    </a:lnTo>
                    <a:lnTo>
                      <a:pt x="118" y="30"/>
                    </a:lnTo>
                    <a:lnTo>
                      <a:pt x="118" y="148"/>
                    </a:lnTo>
                  </a:path>
                </a:pathLst>
              </a:custGeom>
              <a:noFill/>
              <a:ln w="1588">
                <a:solidFill>
                  <a:srgbClr val="000000"/>
                </a:solidFill>
                <a:prstDash val="solid"/>
                <a:round/>
                <a:headEnd/>
                <a:tailEnd/>
              </a:ln>
            </p:spPr>
            <p:txBody>
              <a:bodyPr/>
              <a:lstStyle/>
              <a:p>
                <a:endParaRPr lang="en-GB"/>
              </a:p>
            </p:txBody>
          </p:sp>
          <p:sp>
            <p:nvSpPr>
              <p:cNvPr id="15658" name="Freeform 298"/>
              <p:cNvSpPr>
                <a:spLocks/>
              </p:cNvSpPr>
              <p:nvPr/>
            </p:nvSpPr>
            <p:spPr bwMode="auto">
              <a:xfrm>
                <a:off x="3687" y="965"/>
                <a:ext cx="52" cy="30"/>
              </a:xfrm>
              <a:custGeom>
                <a:avLst/>
                <a:gdLst/>
                <a:ahLst/>
                <a:cxnLst>
                  <a:cxn ang="0">
                    <a:pos x="0" y="61"/>
                  </a:cxn>
                  <a:cxn ang="0">
                    <a:pos x="0" y="31"/>
                  </a:cxn>
                  <a:cxn ang="0">
                    <a:pos x="30" y="0"/>
                  </a:cxn>
                  <a:cxn ang="0">
                    <a:pos x="88" y="0"/>
                  </a:cxn>
                  <a:cxn ang="0">
                    <a:pos x="118" y="31"/>
                  </a:cxn>
                  <a:cxn ang="0">
                    <a:pos x="118" y="0"/>
                  </a:cxn>
                  <a:cxn ang="0">
                    <a:pos x="148" y="31"/>
                  </a:cxn>
                  <a:cxn ang="0">
                    <a:pos x="88" y="89"/>
                  </a:cxn>
                  <a:cxn ang="0">
                    <a:pos x="148" y="89"/>
                  </a:cxn>
                  <a:cxn ang="0">
                    <a:pos x="177" y="61"/>
                  </a:cxn>
                  <a:cxn ang="0">
                    <a:pos x="177" y="89"/>
                  </a:cxn>
                  <a:cxn ang="0">
                    <a:pos x="207" y="119"/>
                  </a:cxn>
                </a:cxnLst>
                <a:rect l="0" t="0" r="r" b="b"/>
                <a:pathLst>
                  <a:path w="207" h="119">
                    <a:moveTo>
                      <a:pt x="0" y="61"/>
                    </a:moveTo>
                    <a:lnTo>
                      <a:pt x="0" y="31"/>
                    </a:lnTo>
                    <a:lnTo>
                      <a:pt x="30" y="0"/>
                    </a:lnTo>
                    <a:lnTo>
                      <a:pt x="88" y="0"/>
                    </a:lnTo>
                    <a:lnTo>
                      <a:pt x="118" y="31"/>
                    </a:lnTo>
                    <a:lnTo>
                      <a:pt x="118" y="0"/>
                    </a:lnTo>
                    <a:lnTo>
                      <a:pt x="148" y="31"/>
                    </a:lnTo>
                    <a:lnTo>
                      <a:pt x="88" y="89"/>
                    </a:lnTo>
                    <a:lnTo>
                      <a:pt x="148" y="89"/>
                    </a:lnTo>
                    <a:lnTo>
                      <a:pt x="177" y="61"/>
                    </a:lnTo>
                    <a:lnTo>
                      <a:pt x="177" y="89"/>
                    </a:lnTo>
                    <a:lnTo>
                      <a:pt x="207" y="119"/>
                    </a:lnTo>
                  </a:path>
                </a:pathLst>
              </a:custGeom>
              <a:noFill/>
              <a:ln w="1588">
                <a:solidFill>
                  <a:srgbClr val="000000"/>
                </a:solidFill>
                <a:prstDash val="solid"/>
                <a:round/>
                <a:headEnd/>
                <a:tailEnd/>
              </a:ln>
            </p:spPr>
            <p:txBody>
              <a:bodyPr/>
              <a:lstStyle/>
              <a:p>
                <a:endParaRPr lang="en-GB"/>
              </a:p>
            </p:txBody>
          </p:sp>
          <p:sp>
            <p:nvSpPr>
              <p:cNvPr id="15659" name="Freeform 299"/>
              <p:cNvSpPr>
                <a:spLocks/>
              </p:cNvSpPr>
              <p:nvPr/>
            </p:nvSpPr>
            <p:spPr bwMode="auto">
              <a:xfrm>
                <a:off x="3768" y="965"/>
                <a:ext cx="82" cy="45"/>
              </a:xfrm>
              <a:custGeom>
                <a:avLst/>
                <a:gdLst/>
                <a:ahLst/>
                <a:cxnLst>
                  <a:cxn ang="0">
                    <a:pos x="0" y="179"/>
                  </a:cxn>
                  <a:cxn ang="0">
                    <a:pos x="31" y="149"/>
                  </a:cxn>
                  <a:cxn ang="0">
                    <a:pos x="61" y="149"/>
                  </a:cxn>
                  <a:cxn ang="0">
                    <a:pos x="61" y="119"/>
                  </a:cxn>
                  <a:cxn ang="0">
                    <a:pos x="119" y="61"/>
                  </a:cxn>
                  <a:cxn ang="0">
                    <a:pos x="150" y="89"/>
                  </a:cxn>
                  <a:cxn ang="0">
                    <a:pos x="150" y="61"/>
                  </a:cxn>
                  <a:cxn ang="0">
                    <a:pos x="207" y="61"/>
                  </a:cxn>
                  <a:cxn ang="0">
                    <a:pos x="179" y="31"/>
                  </a:cxn>
                  <a:cxn ang="0">
                    <a:pos x="238" y="0"/>
                  </a:cxn>
                  <a:cxn ang="0">
                    <a:pos x="238" y="31"/>
                  </a:cxn>
                  <a:cxn ang="0">
                    <a:pos x="268" y="61"/>
                  </a:cxn>
                  <a:cxn ang="0">
                    <a:pos x="326" y="61"/>
                  </a:cxn>
                </a:cxnLst>
                <a:rect l="0" t="0" r="r" b="b"/>
                <a:pathLst>
                  <a:path w="326" h="179">
                    <a:moveTo>
                      <a:pt x="0" y="179"/>
                    </a:moveTo>
                    <a:lnTo>
                      <a:pt x="31" y="149"/>
                    </a:lnTo>
                    <a:lnTo>
                      <a:pt x="61" y="149"/>
                    </a:lnTo>
                    <a:lnTo>
                      <a:pt x="61" y="119"/>
                    </a:lnTo>
                    <a:lnTo>
                      <a:pt x="119" y="61"/>
                    </a:lnTo>
                    <a:lnTo>
                      <a:pt x="150" y="89"/>
                    </a:lnTo>
                    <a:lnTo>
                      <a:pt x="150" y="61"/>
                    </a:lnTo>
                    <a:lnTo>
                      <a:pt x="207" y="61"/>
                    </a:lnTo>
                    <a:lnTo>
                      <a:pt x="179" y="31"/>
                    </a:lnTo>
                    <a:lnTo>
                      <a:pt x="238" y="0"/>
                    </a:lnTo>
                    <a:lnTo>
                      <a:pt x="238" y="31"/>
                    </a:lnTo>
                    <a:lnTo>
                      <a:pt x="268" y="61"/>
                    </a:lnTo>
                    <a:lnTo>
                      <a:pt x="326" y="61"/>
                    </a:lnTo>
                  </a:path>
                </a:pathLst>
              </a:custGeom>
              <a:noFill/>
              <a:ln w="1588">
                <a:solidFill>
                  <a:srgbClr val="000000"/>
                </a:solidFill>
                <a:prstDash val="solid"/>
                <a:round/>
                <a:headEnd/>
                <a:tailEnd/>
              </a:ln>
            </p:spPr>
            <p:txBody>
              <a:bodyPr/>
              <a:lstStyle/>
              <a:p>
                <a:endParaRPr lang="en-GB"/>
              </a:p>
            </p:txBody>
          </p:sp>
          <p:sp>
            <p:nvSpPr>
              <p:cNvPr id="15660" name="Freeform 300"/>
              <p:cNvSpPr>
                <a:spLocks/>
              </p:cNvSpPr>
              <p:nvPr/>
            </p:nvSpPr>
            <p:spPr bwMode="auto">
              <a:xfrm>
                <a:off x="3687" y="980"/>
                <a:ext cx="15" cy="30"/>
              </a:xfrm>
              <a:custGeom>
                <a:avLst/>
                <a:gdLst/>
                <a:ahLst/>
                <a:cxnLst>
                  <a:cxn ang="0">
                    <a:pos x="0" y="0"/>
                  </a:cxn>
                  <a:cxn ang="0">
                    <a:pos x="30" y="28"/>
                  </a:cxn>
                  <a:cxn ang="0">
                    <a:pos x="0" y="58"/>
                  </a:cxn>
                  <a:cxn ang="0">
                    <a:pos x="0" y="88"/>
                  </a:cxn>
                  <a:cxn ang="0">
                    <a:pos x="30" y="118"/>
                  </a:cxn>
                  <a:cxn ang="0">
                    <a:pos x="59" y="88"/>
                  </a:cxn>
                  <a:cxn ang="0">
                    <a:pos x="30" y="88"/>
                  </a:cxn>
                  <a:cxn ang="0">
                    <a:pos x="30" y="58"/>
                  </a:cxn>
                  <a:cxn ang="0">
                    <a:pos x="59" y="28"/>
                  </a:cxn>
                  <a:cxn ang="0">
                    <a:pos x="30" y="0"/>
                  </a:cxn>
                  <a:cxn ang="0">
                    <a:pos x="0" y="0"/>
                  </a:cxn>
                </a:cxnLst>
                <a:rect l="0" t="0" r="r" b="b"/>
                <a:pathLst>
                  <a:path w="59" h="118">
                    <a:moveTo>
                      <a:pt x="0" y="0"/>
                    </a:moveTo>
                    <a:lnTo>
                      <a:pt x="30" y="28"/>
                    </a:lnTo>
                    <a:lnTo>
                      <a:pt x="0" y="58"/>
                    </a:lnTo>
                    <a:lnTo>
                      <a:pt x="0" y="88"/>
                    </a:lnTo>
                    <a:lnTo>
                      <a:pt x="30" y="118"/>
                    </a:lnTo>
                    <a:lnTo>
                      <a:pt x="59" y="88"/>
                    </a:lnTo>
                    <a:lnTo>
                      <a:pt x="30" y="88"/>
                    </a:lnTo>
                    <a:lnTo>
                      <a:pt x="30" y="58"/>
                    </a:lnTo>
                    <a:lnTo>
                      <a:pt x="59" y="28"/>
                    </a:lnTo>
                    <a:lnTo>
                      <a:pt x="30" y="0"/>
                    </a:lnTo>
                    <a:lnTo>
                      <a:pt x="0" y="0"/>
                    </a:lnTo>
                  </a:path>
                </a:pathLst>
              </a:custGeom>
              <a:noFill/>
              <a:ln w="1588">
                <a:solidFill>
                  <a:srgbClr val="000000"/>
                </a:solidFill>
                <a:prstDash val="solid"/>
                <a:round/>
                <a:headEnd/>
                <a:tailEnd/>
              </a:ln>
            </p:spPr>
            <p:txBody>
              <a:bodyPr/>
              <a:lstStyle/>
              <a:p>
                <a:endParaRPr lang="en-GB"/>
              </a:p>
            </p:txBody>
          </p:sp>
          <p:sp>
            <p:nvSpPr>
              <p:cNvPr id="15661" name="Freeform 301"/>
              <p:cNvSpPr>
                <a:spLocks/>
              </p:cNvSpPr>
              <p:nvPr/>
            </p:nvSpPr>
            <p:spPr bwMode="auto">
              <a:xfrm>
                <a:off x="3642" y="980"/>
                <a:ext cx="45" cy="44"/>
              </a:xfrm>
              <a:custGeom>
                <a:avLst/>
                <a:gdLst/>
                <a:ahLst/>
                <a:cxnLst>
                  <a:cxn ang="0">
                    <a:pos x="0" y="177"/>
                  </a:cxn>
                  <a:cxn ang="0">
                    <a:pos x="30" y="146"/>
                  </a:cxn>
                  <a:cxn ang="0">
                    <a:pos x="30" y="118"/>
                  </a:cxn>
                  <a:cxn ang="0">
                    <a:pos x="59" y="118"/>
                  </a:cxn>
                  <a:cxn ang="0">
                    <a:pos x="118" y="177"/>
                  </a:cxn>
                  <a:cxn ang="0">
                    <a:pos x="118" y="146"/>
                  </a:cxn>
                  <a:cxn ang="0">
                    <a:pos x="148" y="146"/>
                  </a:cxn>
                  <a:cxn ang="0">
                    <a:pos x="118" y="118"/>
                  </a:cxn>
                  <a:cxn ang="0">
                    <a:pos x="118" y="88"/>
                  </a:cxn>
                  <a:cxn ang="0">
                    <a:pos x="59" y="88"/>
                  </a:cxn>
                  <a:cxn ang="0">
                    <a:pos x="118" y="28"/>
                  </a:cxn>
                  <a:cxn ang="0">
                    <a:pos x="148" y="58"/>
                  </a:cxn>
                  <a:cxn ang="0">
                    <a:pos x="148" y="0"/>
                  </a:cxn>
                  <a:cxn ang="0">
                    <a:pos x="178" y="0"/>
                  </a:cxn>
                </a:cxnLst>
                <a:rect l="0" t="0" r="r" b="b"/>
                <a:pathLst>
                  <a:path w="178" h="177">
                    <a:moveTo>
                      <a:pt x="0" y="177"/>
                    </a:moveTo>
                    <a:lnTo>
                      <a:pt x="30" y="146"/>
                    </a:lnTo>
                    <a:lnTo>
                      <a:pt x="30" y="118"/>
                    </a:lnTo>
                    <a:lnTo>
                      <a:pt x="59" y="118"/>
                    </a:lnTo>
                    <a:lnTo>
                      <a:pt x="118" y="177"/>
                    </a:lnTo>
                    <a:lnTo>
                      <a:pt x="118" y="146"/>
                    </a:lnTo>
                    <a:lnTo>
                      <a:pt x="148" y="146"/>
                    </a:lnTo>
                    <a:lnTo>
                      <a:pt x="118" y="118"/>
                    </a:lnTo>
                    <a:lnTo>
                      <a:pt x="118" y="88"/>
                    </a:lnTo>
                    <a:lnTo>
                      <a:pt x="59" y="88"/>
                    </a:lnTo>
                    <a:lnTo>
                      <a:pt x="118" y="28"/>
                    </a:lnTo>
                    <a:lnTo>
                      <a:pt x="148" y="58"/>
                    </a:lnTo>
                    <a:lnTo>
                      <a:pt x="148" y="0"/>
                    </a:lnTo>
                    <a:lnTo>
                      <a:pt x="178" y="0"/>
                    </a:lnTo>
                  </a:path>
                </a:pathLst>
              </a:custGeom>
              <a:noFill/>
              <a:ln w="1588">
                <a:solidFill>
                  <a:srgbClr val="000000"/>
                </a:solidFill>
                <a:prstDash val="solid"/>
                <a:round/>
                <a:headEnd/>
                <a:tailEnd/>
              </a:ln>
            </p:spPr>
            <p:txBody>
              <a:bodyPr/>
              <a:lstStyle/>
              <a:p>
                <a:endParaRPr lang="en-GB"/>
              </a:p>
            </p:txBody>
          </p:sp>
          <p:sp>
            <p:nvSpPr>
              <p:cNvPr id="15662" name="Freeform 302"/>
              <p:cNvSpPr>
                <a:spLocks/>
              </p:cNvSpPr>
              <p:nvPr/>
            </p:nvSpPr>
            <p:spPr bwMode="auto">
              <a:xfrm>
                <a:off x="3717" y="1017"/>
                <a:ext cx="7" cy="7"/>
              </a:xfrm>
              <a:custGeom>
                <a:avLst/>
                <a:gdLst/>
                <a:ahLst/>
                <a:cxnLst>
                  <a:cxn ang="0">
                    <a:pos x="0" y="31"/>
                  </a:cxn>
                  <a:cxn ang="0">
                    <a:pos x="30" y="31"/>
                  </a:cxn>
                  <a:cxn ang="0">
                    <a:pos x="0" y="0"/>
                  </a:cxn>
                  <a:cxn ang="0">
                    <a:pos x="0" y="31"/>
                  </a:cxn>
                </a:cxnLst>
                <a:rect l="0" t="0" r="r" b="b"/>
                <a:pathLst>
                  <a:path w="30" h="31">
                    <a:moveTo>
                      <a:pt x="0" y="31"/>
                    </a:moveTo>
                    <a:lnTo>
                      <a:pt x="30" y="31"/>
                    </a:lnTo>
                    <a:lnTo>
                      <a:pt x="0" y="0"/>
                    </a:lnTo>
                    <a:lnTo>
                      <a:pt x="0" y="31"/>
                    </a:lnTo>
                  </a:path>
                </a:pathLst>
              </a:custGeom>
              <a:noFill/>
              <a:ln w="1588">
                <a:solidFill>
                  <a:srgbClr val="000000"/>
                </a:solidFill>
                <a:prstDash val="solid"/>
                <a:round/>
                <a:headEnd/>
                <a:tailEnd/>
              </a:ln>
            </p:spPr>
            <p:txBody>
              <a:bodyPr/>
              <a:lstStyle/>
              <a:p>
                <a:endParaRPr lang="en-GB"/>
              </a:p>
            </p:txBody>
          </p:sp>
          <p:sp>
            <p:nvSpPr>
              <p:cNvPr id="15663" name="Freeform 303"/>
              <p:cNvSpPr>
                <a:spLocks/>
              </p:cNvSpPr>
              <p:nvPr/>
            </p:nvSpPr>
            <p:spPr bwMode="auto">
              <a:xfrm>
                <a:off x="3487" y="1002"/>
                <a:ext cx="155" cy="89"/>
              </a:xfrm>
              <a:custGeom>
                <a:avLst/>
                <a:gdLst/>
                <a:ahLst/>
                <a:cxnLst>
                  <a:cxn ang="0">
                    <a:pos x="294" y="325"/>
                  </a:cxn>
                  <a:cxn ang="0">
                    <a:pos x="237" y="325"/>
                  </a:cxn>
                  <a:cxn ang="0">
                    <a:pos x="237" y="295"/>
                  </a:cxn>
                  <a:cxn ang="0">
                    <a:pos x="176" y="355"/>
                  </a:cxn>
                  <a:cxn ang="0">
                    <a:pos x="176" y="295"/>
                  </a:cxn>
                  <a:cxn ang="0">
                    <a:pos x="118" y="355"/>
                  </a:cxn>
                  <a:cxn ang="0">
                    <a:pos x="57" y="355"/>
                  </a:cxn>
                  <a:cxn ang="0">
                    <a:pos x="87" y="325"/>
                  </a:cxn>
                  <a:cxn ang="0">
                    <a:pos x="57" y="325"/>
                  </a:cxn>
                  <a:cxn ang="0">
                    <a:pos x="27" y="355"/>
                  </a:cxn>
                  <a:cxn ang="0">
                    <a:pos x="0" y="355"/>
                  </a:cxn>
                  <a:cxn ang="0">
                    <a:pos x="0" y="325"/>
                  </a:cxn>
                  <a:cxn ang="0">
                    <a:pos x="27" y="325"/>
                  </a:cxn>
                  <a:cxn ang="0">
                    <a:pos x="27" y="295"/>
                  </a:cxn>
                  <a:cxn ang="0">
                    <a:pos x="57" y="295"/>
                  </a:cxn>
                  <a:cxn ang="0">
                    <a:pos x="87" y="267"/>
                  </a:cxn>
                  <a:cxn ang="0">
                    <a:pos x="57" y="237"/>
                  </a:cxn>
                  <a:cxn ang="0">
                    <a:pos x="87" y="237"/>
                  </a:cxn>
                  <a:cxn ang="0">
                    <a:pos x="118" y="207"/>
                  </a:cxn>
                  <a:cxn ang="0">
                    <a:pos x="118" y="177"/>
                  </a:cxn>
                  <a:cxn ang="0">
                    <a:pos x="176" y="177"/>
                  </a:cxn>
                  <a:cxn ang="0">
                    <a:pos x="176" y="237"/>
                  </a:cxn>
                  <a:cxn ang="0">
                    <a:pos x="146" y="267"/>
                  </a:cxn>
                  <a:cxn ang="0">
                    <a:pos x="146" y="295"/>
                  </a:cxn>
                  <a:cxn ang="0">
                    <a:pos x="207" y="237"/>
                  </a:cxn>
                  <a:cxn ang="0">
                    <a:pos x="237" y="237"/>
                  </a:cxn>
                  <a:cxn ang="0">
                    <a:pos x="237" y="207"/>
                  </a:cxn>
                  <a:cxn ang="0">
                    <a:pos x="325" y="207"/>
                  </a:cxn>
                  <a:cxn ang="0">
                    <a:pos x="325" y="267"/>
                  </a:cxn>
                  <a:cxn ang="0">
                    <a:pos x="383" y="267"/>
                  </a:cxn>
                  <a:cxn ang="0">
                    <a:pos x="414" y="237"/>
                  </a:cxn>
                  <a:cxn ang="0">
                    <a:pos x="383" y="237"/>
                  </a:cxn>
                  <a:cxn ang="0">
                    <a:pos x="414" y="207"/>
                  </a:cxn>
                  <a:cxn ang="0">
                    <a:pos x="444" y="207"/>
                  </a:cxn>
                  <a:cxn ang="0">
                    <a:pos x="444" y="237"/>
                  </a:cxn>
                  <a:cxn ang="0">
                    <a:pos x="473" y="237"/>
                  </a:cxn>
                  <a:cxn ang="0">
                    <a:pos x="501" y="207"/>
                  </a:cxn>
                  <a:cxn ang="0">
                    <a:pos x="562" y="237"/>
                  </a:cxn>
                  <a:cxn ang="0">
                    <a:pos x="532" y="207"/>
                  </a:cxn>
                  <a:cxn ang="0">
                    <a:pos x="562" y="207"/>
                  </a:cxn>
                  <a:cxn ang="0">
                    <a:pos x="532" y="177"/>
                  </a:cxn>
                  <a:cxn ang="0">
                    <a:pos x="532" y="148"/>
                  </a:cxn>
                  <a:cxn ang="0">
                    <a:pos x="562" y="148"/>
                  </a:cxn>
                  <a:cxn ang="0">
                    <a:pos x="592" y="119"/>
                  </a:cxn>
                  <a:cxn ang="0">
                    <a:pos x="473" y="119"/>
                  </a:cxn>
                  <a:cxn ang="0">
                    <a:pos x="444" y="148"/>
                  </a:cxn>
                  <a:cxn ang="0">
                    <a:pos x="414" y="148"/>
                  </a:cxn>
                  <a:cxn ang="0">
                    <a:pos x="383" y="119"/>
                  </a:cxn>
                  <a:cxn ang="0">
                    <a:pos x="444" y="119"/>
                  </a:cxn>
                  <a:cxn ang="0">
                    <a:pos x="414" y="89"/>
                  </a:cxn>
                  <a:cxn ang="0">
                    <a:pos x="414" y="58"/>
                  </a:cxn>
                  <a:cxn ang="0">
                    <a:pos x="473" y="58"/>
                  </a:cxn>
                  <a:cxn ang="0">
                    <a:pos x="473" y="30"/>
                  </a:cxn>
                  <a:cxn ang="0">
                    <a:pos x="444" y="30"/>
                  </a:cxn>
                  <a:cxn ang="0">
                    <a:pos x="473" y="0"/>
                  </a:cxn>
                  <a:cxn ang="0">
                    <a:pos x="501" y="30"/>
                  </a:cxn>
                  <a:cxn ang="0">
                    <a:pos x="532" y="30"/>
                  </a:cxn>
                  <a:cxn ang="0">
                    <a:pos x="532" y="0"/>
                  </a:cxn>
                  <a:cxn ang="0">
                    <a:pos x="592" y="30"/>
                  </a:cxn>
                  <a:cxn ang="0">
                    <a:pos x="621" y="30"/>
                  </a:cxn>
                  <a:cxn ang="0">
                    <a:pos x="621" y="89"/>
                  </a:cxn>
                </a:cxnLst>
                <a:rect l="0" t="0" r="r" b="b"/>
                <a:pathLst>
                  <a:path w="621" h="355">
                    <a:moveTo>
                      <a:pt x="294" y="325"/>
                    </a:moveTo>
                    <a:lnTo>
                      <a:pt x="237" y="325"/>
                    </a:lnTo>
                    <a:lnTo>
                      <a:pt x="237" y="295"/>
                    </a:lnTo>
                    <a:lnTo>
                      <a:pt x="176" y="355"/>
                    </a:lnTo>
                    <a:lnTo>
                      <a:pt x="176" y="295"/>
                    </a:lnTo>
                    <a:lnTo>
                      <a:pt x="118" y="355"/>
                    </a:lnTo>
                    <a:lnTo>
                      <a:pt x="57" y="355"/>
                    </a:lnTo>
                    <a:lnTo>
                      <a:pt x="87" y="325"/>
                    </a:lnTo>
                    <a:lnTo>
                      <a:pt x="57" y="325"/>
                    </a:lnTo>
                    <a:lnTo>
                      <a:pt x="27" y="355"/>
                    </a:lnTo>
                    <a:lnTo>
                      <a:pt x="0" y="355"/>
                    </a:lnTo>
                    <a:lnTo>
                      <a:pt x="0" y="325"/>
                    </a:lnTo>
                    <a:lnTo>
                      <a:pt x="27" y="325"/>
                    </a:lnTo>
                    <a:lnTo>
                      <a:pt x="27" y="295"/>
                    </a:lnTo>
                    <a:lnTo>
                      <a:pt x="57" y="295"/>
                    </a:lnTo>
                    <a:lnTo>
                      <a:pt x="87" y="267"/>
                    </a:lnTo>
                    <a:lnTo>
                      <a:pt x="57" y="237"/>
                    </a:lnTo>
                    <a:lnTo>
                      <a:pt x="87" y="237"/>
                    </a:lnTo>
                    <a:lnTo>
                      <a:pt x="118" y="207"/>
                    </a:lnTo>
                    <a:lnTo>
                      <a:pt x="118" y="177"/>
                    </a:lnTo>
                    <a:lnTo>
                      <a:pt x="176" y="177"/>
                    </a:lnTo>
                    <a:lnTo>
                      <a:pt x="176" y="237"/>
                    </a:lnTo>
                    <a:lnTo>
                      <a:pt x="146" y="267"/>
                    </a:lnTo>
                    <a:lnTo>
                      <a:pt x="146" y="295"/>
                    </a:lnTo>
                    <a:lnTo>
                      <a:pt x="207" y="237"/>
                    </a:lnTo>
                    <a:lnTo>
                      <a:pt x="237" y="237"/>
                    </a:lnTo>
                    <a:lnTo>
                      <a:pt x="237" y="207"/>
                    </a:lnTo>
                    <a:lnTo>
                      <a:pt x="325" y="207"/>
                    </a:lnTo>
                    <a:lnTo>
                      <a:pt x="325" y="267"/>
                    </a:lnTo>
                    <a:lnTo>
                      <a:pt x="383" y="267"/>
                    </a:lnTo>
                    <a:lnTo>
                      <a:pt x="414" y="237"/>
                    </a:lnTo>
                    <a:lnTo>
                      <a:pt x="383" y="237"/>
                    </a:lnTo>
                    <a:lnTo>
                      <a:pt x="414" y="207"/>
                    </a:lnTo>
                    <a:lnTo>
                      <a:pt x="444" y="207"/>
                    </a:lnTo>
                    <a:lnTo>
                      <a:pt x="444" y="237"/>
                    </a:lnTo>
                    <a:lnTo>
                      <a:pt x="473" y="237"/>
                    </a:lnTo>
                    <a:lnTo>
                      <a:pt x="501" y="207"/>
                    </a:lnTo>
                    <a:lnTo>
                      <a:pt x="562" y="237"/>
                    </a:lnTo>
                    <a:lnTo>
                      <a:pt x="532" y="207"/>
                    </a:lnTo>
                    <a:lnTo>
                      <a:pt x="562" y="207"/>
                    </a:lnTo>
                    <a:lnTo>
                      <a:pt x="532" y="177"/>
                    </a:lnTo>
                    <a:lnTo>
                      <a:pt x="532" y="148"/>
                    </a:lnTo>
                    <a:lnTo>
                      <a:pt x="562" y="148"/>
                    </a:lnTo>
                    <a:lnTo>
                      <a:pt x="592" y="119"/>
                    </a:lnTo>
                    <a:lnTo>
                      <a:pt x="473" y="119"/>
                    </a:lnTo>
                    <a:lnTo>
                      <a:pt x="444" y="148"/>
                    </a:lnTo>
                    <a:lnTo>
                      <a:pt x="414" y="148"/>
                    </a:lnTo>
                    <a:lnTo>
                      <a:pt x="383" y="119"/>
                    </a:lnTo>
                    <a:lnTo>
                      <a:pt x="444" y="119"/>
                    </a:lnTo>
                    <a:lnTo>
                      <a:pt x="414" y="89"/>
                    </a:lnTo>
                    <a:lnTo>
                      <a:pt x="414" y="58"/>
                    </a:lnTo>
                    <a:lnTo>
                      <a:pt x="473" y="58"/>
                    </a:lnTo>
                    <a:lnTo>
                      <a:pt x="473" y="30"/>
                    </a:lnTo>
                    <a:lnTo>
                      <a:pt x="444" y="30"/>
                    </a:lnTo>
                    <a:lnTo>
                      <a:pt x="473" y="0"/>
                    </a:lnTo>
                    <a:lnTo>
                      <a:pt x="501" y="30"/>
                    </a:lnTo>
                    <a:lnTo>
                      <a:pt x="532" y="30"/>
                    </a:lnTo>
                    <a:lnTo>
                      <a:pt x="532" y="0"/>
                    </a:lnTo>
                    <a:lnTo>
                      <a:pt x="592" y="30"/>
                    </a:lnTo>
                    <a:lnTo>
                      <a:pt x="621" y="30"/>
                    </a:lnTo>
                    <a:lnTo>
                      <a:pt x="621" y="89"/>
                    </a:lnTo>
                  </a:path>
                </a:pathLst>
              </a:custGeom>
              <a:noFill/>
              <a:ln w="1588">
                <a:solidFill>
                  <a:srgbClr val="000000"/>
                </a:solidFill>
                <a:prstDash val="solid"/>
                <a:round/>
                <a:headEnd/>
                <a:tailEnd/>
              </a:ln>
            </p:spPr>
            <p:txBody>
              <a:bodyPr/>
              <a:lstStyle/>
              <a:p>
                <a:endParaRPr lang="en-GB"/>
              </a:p>
            </p:txBody>
          </p:sp>
          <p:sp>
            <p:nvSpPr>
              <p:cNvPr id="15664" name="Freeform 304"/>
              <p:cNvSpPr>
                <a:spLocks/>
              </p:cNvSpPr>
              <p:nvPr/>
            </p:nvSpPr>
            <p:spPr bwMode="auto">
              <a:xfrm>
                <a:off x="3635" y="1024"/>
                <a:ext cx="15" cy="8"/>
              </a:xfrm>
              <a:custGeom>
                <a:avLst/>
                <a:gdLst/>
                <a:ahLst/>
                <a:cxnLst>
                  <a:cxn ang="0">
                    <a:pos x="29" y="0"/>
                  </a:cxn>
                  <a:cxn ang="0">
                    <a:pos x="0" y="0"/>
                  </a:cxn>
                  <a:cxn ang="0">
                    <a:pos x="29" y="30"/>
                  </a:cxn>
                  <a:cxn ang="0">
                    <a:pos x="59" y="30"/>
                  </a:cxn>
                  <a:cxn ang="0">
                    <a:pos x="29" y="0"/>
                  </a:cxn>
                </a:cxnLst>
                <a:rect l="0" t="0" r="r" b="b"/>
                <a:pathLst>
                  <a:path w="59" h="30">
                    <a:moveTo>
                      <a:pt x="29" y="0"/>
                    </a:moveTo>
                    <a:lnTo>
                      <a:pt x="0" y="0"/>
                    </a:lnTo>
                    <a:lnTo>
                      <a:pt x="29" y="30"/>
                    </a:lnTo>
                    <a:lnTo>
                      <a:pt x="59" y="30"/>
                    </a:lnTo>
                    <a:lnTo>
                      <a:pt x="29" y="0"/>
                    </a:lnTo>
                  </a:path>
                </a:pathLst>
              </a:custGeom>
              <a:noFill/>
              <a:ln w="1588">
                <a:solidFill>
                  <a:srgbClr val="000000"/>
                </a:solidFill>
                <a:prstDash val="solid"/>
                <a:round/>
                <a:headEnd/>
                <a:tailEnd/>
              </a:ln>
            </p:spPr>
            <p:txBody>
              <a:bodyPr/>
              <a:lstStyle/>
              <a:p>
                <a:endParaRPr lang="en-GB"/>
              </a:p>
            </p:txBody>
          </p:sp>
          <p:sp>
            <p:nvSpPr>
              <p:cNvPr id="15665" name="Freeform 305"/>
              <p:cNvSpPr>
                <a:spLocks/>
              </p:cNvSpPr>
              <p:nvPr/>
            </p:nvSpPr>
            <p:spPr bwMode="auto">
              <a:xfrm>
                <a:off x="3280" y="1039"/>
                <a:ext cx="510" cy="770"/>
              </a:xfrm>
              <a:custGeom>
                <a:avLst/>
                <a:gdLst/>
                <a:ahLst/>
                <a:cxnLst>
                  <a:cxn ang="0">
                    <a:pos x="1924" y="0"/>
                  </a:cxn>
                  <a:cxn ang="0">
                    <a:pos x="1985" y="59"/>
                  </a:cxn>
                  <a:cxn ang="0">
                    <a:pos x="1897" y="147"/>
                  </a:cxn>
                  <a:cxn ang="0">
                    <a:pos x="1954" y="177"/>
                  </a:cxn>
                  <a:cxn ang="0">
                    <a:pos x="1897" y="207"/>
                  </a:cxn>
                  <a:cxn ang="0">
                    <a:pos x="1510" y="147"/>
                  </a:cxn>
                  <a:cxn ang="0">
                    <a:pos x="1481" y="296"/>
                  </a:cxn>
                  <a:cxn ang="0">
                    <a:pos x="1362" y="266"/>
                  </a:cxn>
                  <a:cxn ang="0">
                    <a:pos x="1244" y="325"/>
                  </a:cxn>
                  <a:cxn ang="0">
                    <a:pos x="1185" y="414"/>
                  </a:cxn>
                  <a:cxn ang="0">
                    <a:pos x="1124" y="444"/>
                  </a:cxn>
                  <a:cxn ang="0">
                    <a:pos x="1124" y="502"/>
                  </a:cxn>
                  <a:cxn ang="0">
                    <a:pos x="1155" y="593"/>
                  </a:cxn>
                  <a:cxn ang="0">
                    <a:pos x="976" y="711"/>
                  </a:cxn>
                  <a:cxn ang="0">
                    <a:pos x="948" y="800"/>
                  </a:cxn>
                  <a:cxn ang="0">
                    <a:pos x="739" y="857"/>
                  </a:cxn>
                  <a:cxn ang="0">
                    <a:pos x="769" y="948"/>
                  </a:cxn>
                  <a:cxn ang="0">
                    <a:pos x="739" y="1095"/>
                  </a:cxn>
                  <a:cxn ang="0">
                    <a:pos x="562" y="1331"/>
                  </a:cxn>
                  <a:cxn ang="0">
                    <a:pos x="651" y="1361"/>
                  </a:cxn>
                  <a:cxn ang="0">
                    <a:pos x="622" y="1480"/>
                  </a:cxn>
                  <a:cxn ang="0">
                    <a:pos x="444" y="1450"/>
                  </a:cxn>
                  <a:cxn ang="0">
                    <a:pos x="355" y="1480"/>
                  </a:cxn>
                  <a:cxn ang="0">
                    <a:pos x="237" y="1568"/>
                  </a:cxn>
                  <a:cxn ang="0">
                    <a:pos x="207" y="1629"/>
                  </a:cxn>
                  <a:cxn ang="0">
                    <a:pos x="176" y="1686"/>
                  </a:cxn>
                  <a:cxn ang="0">
                    <a:pos x="237" y="1805"/>
                  </a:cxn>
                  <a:cxn ang="0">
                    <a:pos x="207" y="1865"/>
                  </a:cxn>
                  <a:cxn ang="0">
                    <a:pos x="237" y="1984"/>
                  </a:cxn>
                  <a:cxn ang="0">
                    <a:pos x="207" y="2190"/>
                  </a:cxn>
                  <a:cxn ang="0">
                    <a:pos x="355" y="2251"/>
                  </a:cxn>
                  <a:cxn ang="0">
                    <a:pos x="385" y="2338"/>
                  </a:cxn>
                  <a:cxn ang="0">
                    <a:pos x="355" y="2397"/>
                  </a:cxn>
                  <a:cxn ang="0">
                    <a:pos x="266" y="2488"/>
                  </a:cxn>
                  <a:cxn ang="0">
                    <a:pos x="325" y="2606"/>
                  </a:cxn>
                  <a:cxn ang="0">
                    <a:pos x="295" y="2694"/>
                  </a:cxn>
                  <a:cxn ang="0">
                    <a:pos x="148" y="2753"/>
                  </a:cxn>
                  <a:cxn ang="0">
                    <a:pos x="118" y="2842"/>
                  </a:cxn>
                  <a:cxn ang="0">
                    <a:pos x="148" y="2931"/>
                  </a:cxn>
                  <a:cxn ang="0">
                    <a:pos x="118" y="2990"/>
                  </a:cxn>
                  <a:cxn ang="0">
                    <a:pos x="88" y="3079"/>
                  </a:cxn>
                  <a:cxn ang="0">
                    <a:pos x="0" y="3019"/>
                  </a:cxn>
                </a:cxnLst>
                <a:rect l="0" t="0" r="r" b="b"/>
                <a:pathLst>
                  <a:path w="2043" h="3079">
                    <a:moveTo>
                      <a:pt x="2043" y="0"/>
                    </a:moveTo>
                    <a:lnTo>
                      <a:pt x="1924" y="0"/>
                    </a:lnTo>
                    <a:lnTo>
                      <a:pt x="1985" y="29"/>
                    </a:lnTo>
                    <a:lnTo>
                      <a:pt x="1985" y="59"/>
                    </a:lnTo>
                    <a:lnTo>
                      <a:pt x="1954" y="119"/>
                    </a:lnTo>
                    <a:lnTo>
                      <a:pt x="1897" y="147"/>
                    </a:lnTo>
                    <a:lnTo>
                      <a:pt x="1924" y="147"/>
                    </a:lnTo>
                    <a:lnTo>
                      <a:pt x="1954" y="177"/>
                    </a:lnTo>
                    <a:lnTo>
                      <a:pt x="1924" y="177"/>
                    </a:lnTo>
                    <a:lnTo>
                      <a:pt x="1897" y="207"/>
                    </a:lnTo>
                    <a:lnTo>
                      <a:pt x="1688" y="147"/>
                    </a:lnTo>
                    <a:lnTo>
                      <a:pt x="1510" y="147"/>
                    </a:lnTo>
                    <a:lnTo>
                      <a:pt x="1510" y="237"/>
                    </a:lnTo>
                    <a:lnTo>
                      <a:pt x="1481" y="296"/>
                    </a:lnTo>
                    <a:lnTo>
                      <a:pt x="1451" y="296"/>
                    </a:lnTo>
                    <a:lnTo>
                      <a:pt x="1362" y="266"/>
                    </a:lnTo>
                    <a:lnTo>
                      <a:pt x="1303" y="266"/>
                    </a:lnTo>
                    <a:lnTo>
                      <a:pt x="1244" y="325"/>
                    </a:lnTo>
                    <a:lnTo>
                      <a:pt x="1185" y="355"/>
                    </a:lnTo>
                    <a:lnTo>
                      <a:pt x="1185" y="414"/>
                    </a:lnTo>
                    <a:lnTo>
                      <a:pt x="1155" y="414"/>
                    </a:lnTo>
                    <a:lnTo>
                      <a:pt x="1124" y="444"/>
                    </a:lnTo>
                    <a:lnTo>
                      <a:pt x="1067" y="475"/>
                    </a:lnTo>
                    <a:lnTo>
                      <a:pt x="1124" y="502"/>
                    </a:lnTo>
                    <a:lnTo>
                      <a:pt x="1155" y="532"/>
                    </a:lnTo>
                    <a:lnTo>
                      <a:pt x="1155" y="593"/>
                    </a:lnTo>
                    <a:lnTo>
                      <a:pt x="1094" y="593"/>
                    </a:lnTo>
                    <a:lnTo>
                      <a:pt x="976" y="711"/>
                    </a:lnTo>
                    <a:lnTo>
                      <a:pt x="917" y="739"/>
                    </a:lnTo>
                    <a:lnTo>
                      <a:pt x="948" y="800"/>
                    </a:lnTo>
                    <a:lnTo>
                      <a:pt x="830" y="857"/>
                    </a:lnTo>
                    <a:lnTo>
                      <a:pt x="739" y="857"/>
                    </a:lnTo>
                    <a:lnTo>
                      <a:pt x="739" y="918"/>
                    </a:lnTo>
                    <a:lnTo>
                      <a:pt x="769" y="948"/>
                    </a:lnTo>
                    <a:lnTo>
                      <a:pt x="739" y="977"/>
                    </a:lnTo>
                    <a:lnTo>
                      <a:pt x="739" y="1095"/>
                    </a:lnTo>
                    <a:lnTo>
                      <a:pt x="532" y="1304"/>
                    </a:lnTo>
                    <a:lnTo>
                      <a:pt x="562" y="1331"/>
                    </a:lnTo>
                    <a:lnTo>
                      <a:pt x="622" y="1331"/>
                    </a:lnTo>
                    <a:lnTo>
                      <a:pt x="651" y="1361"/>
                    </a:lnTo>
                    <a:lnTo>
                      <a:pt x="651" y="1450"/>
                    </a:lnTo>
                    <a:lnTo>
                      <a:pt x="622" y="1480"/>
                    </a:lnTo>
                    <a:lnTo>
                      <a:pt x="503" y="1480"/>
                    </a:lnTo>
                    <a:lnTo>
                      <a:pt x="444" y="1450"/>
                    </a:lnTo>
                    <a:lnTo>
                      <a:pt x="414" y="1480"/>
                    </a:lnTo>
                    <a:lnTo>
                      <a:pt x="355" y="1480"/>
                    </a:lnTo>
                    <a:lnTo>
                      <a:pt x="295" y="1510"/>
                    </a:lnTo>
                    <a:lnTo>
                      <a:pt x="237" y="1568"/>
                    </a:lnTo>
                    <a:lnTo>
                      <a:pt x="237" y="1598"/>
                    </a:lnTo>
                    <a:lnTo>
                      <a:pt x="207" y="1629"/>
                    </a:lnTo>
                    <a:lnTo>
                      <a:pt x="207" y="1659"/>
                    </a:lnTo>
                    <a:lnTo>
                      <a:pt x="176" y="1686"/>
                    </a:lnTo>
                    <a:lnTo>
                      <a:pt x="176" y="1747"/>
                    </a:lnTo>
                    <a:lnTo>
                      <a:pt x="237" y="1805"/>
                    </a:lnTo>
                    <a:lnTo>
                      <a:pt x="176" y="1835"/>
                    </a:lnTo>
                    <a:lnTo>
                      <a:pt x="207" y="1865"/>
                    </a:lnTo>
                    <a:lnTo>
                      <a:pt x="207" y="1954"/>
                    </a:lnTo>
                    <a:lnTo>
                      <a:pt x="237" y="1984"/>
                    </a:lnTo>
                    <a:lnTo>
                      <a:pt x="237" y="2132"/>
                    </a:lnTo>
                    <a:lnTo>
                      <a:pt x="207" y="2190"/>
                    </a:lnTo>
                    <a:lnTo>
                      <a:pt x="266" y="2251"/>
                    </a:lnTo>
                    <a:lnTo>
                      <a:pt x="355" y="2251"/>
                    </a:lnTo>
                    <a:lnTo>
                      <a:pt x="385" y="2309"/>
                    </a:lnTo>
                    <a:lnTo>
                      <a:pt x="385" y="2338"/>
                    </a:lnTo>
                    <a:lnTo>
                      <a:pt x="355" y="2369"/>
                    </a:lnTo>
                    <a:lnTo>
                      <a:pt x="355" y="2397"/>
                    </a:lnTo>
                    <a:lnTo>
                      <a:pt x="266" y="2397"/>
                    </a:lnTo>
                    <a:lnTo>
                      <a:pt x="266" y="2488"/>
                    </a:lnTo>
                    <a:lnTo>
                      <a:pt x="325" y="2545"/>
                    </a:lnTo>
                    <a:lnTo>
                      <a:pt x="325" y="2606"/>
                    </a:lnTo>
                    <a:lnTo>
                      <a:pt x="295" y="2634"/>
                    </a:lnTo>
                    <a:lnTo>
                      <a:pt x="295" y="2694"/>
                    </a:lnTo>
                    <a:lnTo>
                      <a:pt x="237" y="2753"/>
                    </a:lnTo>
                    <a:lnTo>
                      <a:pt x="148" y="2753"/>
                    </a:lnTo>
                    <a:lnTo>
                      <a:pt x="148" y="2813"/>
                    </a:lnTo>
                    <a:lnTo>
                      <a:pt x="118" y="2842"/>
                    </a:lnTo>
                    <a:lnTo>
                      <a:pt x="118" y="2931"/>
                    </a:lnTo>
                    <a:lnTo>
                      <a:pt x="148" y="2931"/>
                    </a:lnTo>
                    <a:lnTo>
                      <a:pt x="148" y="2961"/>
                    </a:lnTo>
                    <a:lnTo>
                      <a:pt x="118" y="2990"/>
                    </a:lnTo>
                    <a:lnTo>
                      <a:pt x="118" y="3079"/>
                    </a:lnTo>
                    <a:lnTo>
                      <a:pt x="88" y="3079"/>
                    </a:lnTo>
                    <a:lnTo>
                      <a:pt x="30" y="3019"/>
                    </a:lnTo>
                    <a:lnTo>
                      <a:pt x="0" y="3019"/>
                    </a:lnTo>
                  </a:path>
                </a:pathLst>
              </a:custGeom>
              <a:noFill/>
              <a:ln w="1588">
                <a:solidFill>
                  <a:srgbClr val="000000"/>
                </a:solidFill>
                <a:prstDash val="solid"/>
                <a:round/>
                <a:headEnd/>
                <a:tailEnd/>
              </a:ln>
            </p:spPr>
            <p:txBody>
              <a:bodyPr/>
              <a:lstStyle/>
              <a:p>
                <a:endParaRPr lang="en-GB"/>
              </a:p>
            </p:txBody>
          </p:sp>
          <p:sp>
            <p:nvSpPr>
              <p:cNvPr id="15666" name="Freeform 306"/>
              <p:cNvSpPr>
                <a:spLocks/>
              </p:cNvSpPr>
              <p:nvPr/>
            </p:nvSpPr>
            <p:spPr bwMode="auto">
              <a:xfrm>
                <a:off x="3790" y="1039"/>
                <a:ext cx="223" cy="237"/>
              </a:xfrm>
              <a:custGeom>
                <a:avLst/>
                <a:gdLst/>
                <a:ahLst/>
                <a:cxnLst>
                  <a:cxn ang="0">
                    <a:pos x="890" y="948"/>
                  </a:cxn>
                  <a:cxn ang="0">
                    <a:pos x="830" y="888"/>
                  </a:cxn>
                  <a:cxn ang="0">
                    <a:pos x="830" y="857"/>
                  </a:cxn>
                  <a:cxn ang="0">
                    <a:pos x="802" y="829"/>
                  </a:cxn>
                  <a:cxn ang="0">
                    <a:pos x="741" y="800"/>
                  </a:cxn>
                  <a:cxn ang="0">
                    <a:pos x="741" y="770"/>
                  </a:cxn>
                  <a:cxn ang="0">
                    <a:pos x="802" y="711"/>
                  </a:cxn>
                  <a:cxn ang="0">
                    <a:pos x="802" y="621"/>
                  </a:cxn>
                  <a:cxn ang="0">
                    <a:pos x="741" y="593"/>
                  </a:cxn>
                  <a:cxn ang="0">
                    <a:pos x="741" y="563"/>
                  </a:cxn>
                  <a:cxn ang="0">
                    <a:pos x="683" y="532"/>
                  </a:cxn>
                  <a:cxn ang="0">
                    <a:pos x="711" y="502"/>
                  </a:cxn>
                  <a:cxn ang="0">
                    <a:pos x="741" y="502"/>
                  </a:cxn>
                  <a:cxn ang="0">
                    <a:pos x="741" y="475"/>
                  </a:cxn>
                  <a:cxn ang="0">
                    <a:pos x="683" y="475"/>
                  </a:cxn>
                  <a:cxn ang="0">
                    <a:pos x="653" y="444"/>
                  </a:cxn>
                  <a:cxn ang="0">
                    <a:pos x="683" y="414"/>
                  </a:cxn>
                  <a:cxn ang="0">
                    <a:pos x="653" y="384"/>
                  </a:cxn>
                  <a:cxn ang="0">
                    <a:pos x="653" y="355"/>
                  </a:cxn>
                  <a:cxn ang="0">
                    <a:pos x="683" y="325"/>
                  </a:cxn>
                  <a:cxn ang="0">
                    <a:pos x="653" y="296"/>
                  </a:cxn>
                  <a:cxn ang="0">
                    <a:pos x="623" y="296"/>
                  </a:cxn>
                  <a:cxn ang="0">
                    <a:pos x="623" y="266"/>
                  </a:cxn>
                  <a:cxn ang="0">
                    <a:pos x="564" y="266"/>
                  </a:cxn>
                  <a:cxn ang="0">
                    <a:pos x="564" y="237"/>
                  </a:cxn>
                  <a:cxn ang="0">
                    <a:pos x="534" y="207"/>
                  </a:cxn>
                  <a:cxn ang="0">
                    <a:pos x="504" y="207"/>
                  </a:cxn>
                  <a:cxn ang="0">
                    <a:pos x="475" y="177"/>
                  </a:cxn>
                  <a:cxn ang="0">
                    <a:pos x="327" y="177"/>
                  </a:cxn>
                  <a:cxn ang="0">
                    <a:pos x="268" y="119"/>
                  </a:cxn>
                  <a:cxn ang="0">
                    <a:pos x="209" y="119"/>
                  </a:cxn>
                  <a:cxn ang="0">
                    <a:pos x="179" y="89"/>
                  </a:cxn>
                  <a:cxn ang="0">
                    <a:pos x="149" y="89"/>
                  </a:cxn>
                  <a:cxn ang="0">
                    <a:pos x="118" y="59"/>
                  </a:cxn>
                  <a:cxn ang="0">
                    <a:pos x="90" y="59"/>
                  </a:cxn>
                  <a:cxn ang="0">
                    <a:pos x="61" y="29"/>
                  </a:cxn>
                  <a:cxn ang="0">
                    <a:pos x="30" y="29"/>
                  </a:cxn>
                  <a:cxn ang="0">
                    <a:pos x="30" y="0"/>
                  </a:cxn>
                  <a:cxn ang="0">
                    <a:pos x="0" y="0"/>
                  </a:cxn>
                </a:cxnLst>
                <a:rect l="0" t="0" r="r" b="b"/>
                <a:pathLst>
                  <a:path w="890" h="948">
                    <a:moveTo>
                      <a:pt x="890" y="948"/>
                    </a:moveTo>
                    <a:lnTo>
                      <a:pt x="830" y="888"/>
                    </a:lnTo>
                    <a:lnTo>
                      <a:pt x="830" y="857"/>
                    </a:lnTo>
                    <a:lnTo>
                      <a:pt x="802" y="829"/>
                    </a:lnTo>
                    <a:lnTo>
                      <a:pt x="741" y="800"/>
                    </a:lnTo>
                    <a:lnTo>
                      <a:pt x="741" y="770"/>
                    </a:lnTo>
                    <a:lnTo>
                      <a:pt x="802" y="711"/>
                    </a:lnTo>
                    <a:lnTo>
                      <a:pt x="802" y="621"/>
                    </a:lnTo>
                    <a:lnTo>
                      <a:pt x="741" y="593"/>
                    </a:lnTo>
                    <a:lnTo>
                      <a:pt x="741" y="563"/>
                    </a:lnTo>
                    <a:lnTo>
                      <a:pt x="683" y="532"/>
                    </a:lnTo>
                    <a:lnTo>
                      <a:pt x="711" y="502"/>
                    </a:lnTo>
                    <a:lnTo>
                      <a:pt x="741" y="502"/>
                    </a:lnTo>
                    <a:lnTo>
                      <a:pt x="741" y="475"/>
                    </a:lnTo>
                    <a:lnTo>
                      <a:pt x="683" y="475"/>
                    </a:lnTo>
                    <a:lnTo>
                      <a:pt x="653" y="444"/>
                    </a:lnTo>
                    <a:lnTo>
                      <a:pt x="683" y="414"/>
                    </a:lnTo>
                    <a:lnTo>
                      <a:pt x="653" y="384"/>
                    </a:lnTo>
                    <a:lnTo>
                      <a:pt x="653" y="355"/>
                    </a:lnTo>
                    <a:lnTo>
                      <a:pt x="683" y="325"/>
                    </a:lnTo>
                    <a:lnTo>
                      <a:pt x="653" y="296"/>
                    </a:lnTo>
                    <a:lnTo>
                      <a:pt x="623" y="296"/>
                    </a:lnTo>
                    <a:lnTo>
                      <a:pt x="623" y="266"/>
                    </a:lnTo>
                    <a:lnTo>
                      <a:pt x="564" y="266"/>
                    </a:lnTo>
                    <a:lnTo>
                      <a:pt x="564" y="237"/>
                    </a:lnTo>
                    <a:lnTo>
                      <a:pt x="534" y="207"/>
                    </a:lnTo>
                    <a:lnTo>
                      <a:pt x="504" y="207"/>
                    </a:lnTo>
                    <a:lnTo>
                      <a:pt x="475" y="177"/>
                    </a:lnTo>
                    <a:lnTo>
                      <a:pt x="327" y="177"/>
                    </a:lnTo>
                    <a:lnTo>
                      <a:pt x="268" y="119"/>
                    </a:lnTo>
                    <a:lnTo>
                      <a:pt x="209" y="119"/>
                    </a:lnTo>
                    <a:lnTo>
                      <a:pt x="179" y="89"/>
                    </a:lnTo>
                    <a:lnTo>
                      <a:pt x="149" y="89"/>
                    </a:lnTo>
                    <a:lnTo>
                      <a:pt x="118" y="59"/>
                    </a:lnTo>
                    <a:lnTo>
                      <a:pt x="90" y="59"/>
                    </a:lnTo>
                    <a:lnTo>
                      <a:pt x="61" y="29"/>
                    </a:lnTo>
                    <a:lnTo>
                      <a:pt x="30" y="29"/>
                    </a:lnTo>
                    <a:lnTo>
                      <a:pt x="30" y="0"/>
                    </a:lnTo>
                    <a:lnTo>
                      <a:pt x="0" y="0"/>
                    </a:lnTo>
                  </a:path>
                </a:pathLst>
              </a:custGeom>
              <a:noFill/>
              <a:ln w="1588">
                <a:solidFill>
                  <a:srgbClr val="000000"/>
                </a:solidFill>
                <a:prstDash val="solid"/>
                <a:round/>
                <a:headEnd/>
                <a:tailEnd/>
              </a:ln>
            </p:spPr>
            <p:txBody>
              <a:bodyPr/>
              <a:lstStyle/>
              <a:p>
                <a:endParaRPr lang="en-GB"/>
              </a:p>
            </p:txBody>
          </p:sp>
          <p:sp>
            <p:nvSpPr>
              <p:cNvPr id="15667" name="Freeform 307"/>
              <p:cNvSpPr>
                <a:spLocks/>
              </p:cNvSpPr>
              <p:nvPr/>
            </p:nvSpPr>
            <p:spPr bwMode="auto">
              <a:xfrm>
                <a:off x="3761" y="1010"/>
                <a:ext cx="7" cy="7"/>
              </a:xfrm>
              <a:custGeom>
                <a:avLst/>
                <a:gdLst/>
                <a:ahLst/>
                <a:cxnLst>
                  <a:cxn ang="0">
                    <a:pos x="0" y="28"/>
                  </a:cxn>
                  <a:cxn ang="0">
                    <a:pos x="30" y="28"/>
                  </a:cxn>
                  <a:cxn ang="0">
                    <a:pos x="30" y="0"/>
                  </a:cxn>
                </a:cxnLst>
                <a:rect l="0" t="0" r="r" b="b"/>
                <a:pathLst>
                  <a:path w="30" h="28">
                    <a:moveTo>
                      <a:pt x="0" y="28"/>
                    </a:moveTo>
                    <a:lnTo>
                      <a:pt x="30" y="28"/>
                    </a:lnTo>
                    <a:lnTo>
                      <a:pt x="30" y="0"/>
                    </a:lnTo>
                  </a:path>
                </a:pathLst>
              </a:custGeom>
              <a:noFill/>
              <a:ln w="1588">
                <a:solidFill>
                  <a:srgbClr val="000000"/>
                </a:solidFill>
                <a:prstDash val="solid"/>
                <a:round/>
                <a:headEnd/>
                <a:tailEnd/>
              </a:ln>
            </p:spPr>
            <p:txBody>
              <a:bodyPr/>
              <a:lstStyle/>
              <a:p>
                <a:endParaRPr lang="en-GB"/>
              </a:p>
            </p:txBody>
          </p:sp>
          <p:sp>
            <p:nvSpPr>
              <p:cNvPr id="15668" name="Freeform 308"/>
              <p:cNvSpPr>
                <a:spLocks/>
              </p:cNvSpPr>
              <p:nvPr/>
            </p:nvSpPr>
            <p:spPr bwMode="auto">
              <a:xfrm>
                <a:off x="3746" y="1017"/>
                <a:ext cx="15" cy="7"/>
              </a:xfrm>
              <a:custGeom>
                <a:avLst/>
                <a:gdLst/>
                <a:ahLst/>
                <a:cxnLst>
                  <a:cxn ang="0">
                    <a:pos x="58" y="0"/>
                  </a:cxn>
                  <a:cxn ang="0">
                    <a:pos x="31" y="0"/>
                  </a:cxn>
                  <a:cxn ang="0">
                    <a:pos x="0" y="31"/>
                  </a:cxn>
                  <a:cxn ang="0">
                    <a:pos x="31" y="31"/>
                  </a:cxn>
                  <a:cxn ang="0">
                    <a:pos x="58" y="0"/>
                  </a:cxn>
                </a:cxnLst>
                <a:rect l="0" t="0" r="r" b="b"/>
                <a:pathLst>
                  <a:path w="58" h="31">
                    <a:moveTo>
                      <a:pt x="58" y="0"/>
                    </a:moveTo>
                    <a:lnTo>
                      <a:pt x="31" y="0"/>
                    </a:lnTo>
                    <a:lnTo>
                      <a:pt x="0" y="31"/>
                    </a:lnTo>
                    <a:lnTo>
                      <a:pt x="31" y="31"/>
                    </a:lnTo>
                    <a:lnTo>
                      <a:pt x="58" y="0"/>
                    </a:lnTo>
                  </a:path>
                </a:pathLst>
              </a:custGeom>
              <a:noFill/>
              <a:ln w="1588">
                <a:solidFill>
                  <a:srgbClr val="000000"/>
                </a:solidFill>
                <a:prstDash val="solid"/>
                <a:round/>
                <a:headEnd/>
                <a:tailEnd/>
              </a:ln>
            </p:spPr>
            <p:txBody>
              <a:bodyPr/>
              <a:lstStyle/>
              <a:p>
                <a:endParaRPr lang="en-GB"/>
              </a:p>
            </p:txBody>
          </p:sp>
          <p:sp>
            <p:nvSpPr>
              <p:cNvPr id="15669" name="Line 309"/>
              <p:cNvSpPr>
                <a:spLocks noChangeShapeType="1"/>
              </p:cNvSpPr>
              <p:nvPr/>
            </p:nvSpPr>
            <p:spPr bwMode="auto">
              <a:xfrm flipH="1">
                <a:off x="3761" y="1010"/>
                <a:ext cx="7" cy="7"/>
              </a:xfrm>
              <a:prstGeom prst="line">
                <a:avLst/>
              </a:prstGeom>
              <a:noFill/>
              <a:ln w="1588">
                <a:solidFill>
                  <a:srgbClr val="000000"/>
                </a:solidFill>
                <a:round/>
                <a:headEnd/>
                <a:tailEnd/>
              </a:ln>
            </p:spPr>
            <p:txBody>
              <a:bodyPr/>
              <a:lstStyle/>
              <a:p>
                <a:endParaRPr lang="en-GB"/>
              </a:p>
            </p:txBody>
          </p:sp>
          <p:sp>
            <p:nvSpPr>
              <p:cNvPr id="15670" name="Freeform 310"/>
              <p:cNvSpPr>
                <a:spLocks/>
              </p:cNvSpPr>
              <p:nvPr/>
            </p:nvSpPr>
            <p:spPr bwMode="auto">
              <a:xfrm>
                <a:off x="3850" y="980"/>
                <a:ext cx="15" cy="7"/>
              </a:xfrm>
              <a:custGeom>
                <a:avLst/>
                <a:gdLst/>
                <a:ahLst/>
                <a:cxnLst>
                  <a:cxn ang="0">
                    <a:pos x="0" y="0"/>
                  </a:cxn>
                  <a:cxn ang="0">
                    <a:pos x="31" y="28"/>
                  </a:cxn>
                  <a:cxn ang="0">
                    <a:pos x="60" y="28"/>
                  </a:cxn>
                  <a:cxn ang="0">
                    <a:pos x="31" y="0"/>
                  </a:cxn>
                  <a:cxn ang="0">
                    <a:pos x="0" y="0"/>
                  </a:cxn>
                </a:cxnLst>
                <a:rect l="0" t="0" r="r" b="b"/>
                <a:pathLst>
                  <a:path w="60" h="28">
                    <a:moveTo>
                      <a:pt x="0" y="0"/>
                    </a:moveTo>
                    <a:lnTo>
                      <a:pt x="31" y="28"/>
                    </a:lnTo>
                    <a:lnTo>
                      <a:pt x="60" y="28"/>
                    </a:lnTo>
                    <a:lnTo>
                      <a:pt x="31" y="0"/>
                    </a:lnTo>
                    <a:lnTo>
                      <a:pt x="0" y="0"/>
                    </a:lnTo>
                  </a:path>
                </a:pathLst>
              </a:custGeom>
              <a:noFill/>
              <a:ln w="1588">
                <a:solidFill>
                  <a:srgbClr val="000000"/>
                </a:solidFill>
                <a:prstDash val="solid"/>
                <a:round/>
                <a:headEnd/>
                <a:tailEnd/>
              </a:ln>
            </p:spPr>
            <p:txBody>
              <a:bodyPr/>
              <a:lstStyle/>
              <a:p>
                <a:endParaRPr lang="en-GB"/>
              </a:p>
            </p:txBody>
          </p:sp>
          <p:sp>
            <p:nvSpPr>
              <p:cNvPr id="15671" name="Freeform 311"/>
              <p:cNvSpPr>
                <a:spLocks/>
              </p:cNvSpPr>
              <p:nvPr/>
            </p:nvSpPr>
            <p:spPr bwMode="auto">
              <a:xfrm>
                <a:off x="3479" y="1084"/>
                <a:ext cx="90" cy="51"/>
              </a:xfrm>
              <a:custGeom>
                <a:avLst/>
                <a:gdLst/>
                <a:ahLst/>
                <a:cxnLst>
                  <a:cxn ang="0">
                    <a:pos x="31" y="207"/>
                  </a:cxn>
                  <a:cxn ang="0">
                    <a:pos x="0" y="178"/>
                  </a:cxn>
                  <a:cxn ang="0">
                    <a:pos x="0" y="148"/>
                  </a:cxn>
                  <a:cxn ang="0">
                    <a:pos x="31" y="119"/>
                  </a:cxn>
                  <a:cxn ang="0">
                    <a:pos x="58" y="148"/>
                  </a:cxn>
                  <a:cxn ang="0">
                    <a:pos x="207" y="148"/>
                  </a:cxn>
                  <a:cxn ang="0">
                    <a:pos x="238" y="119"/>
                  </a:cxn>
                  <a:cxn ang="0">
                    <a:pos x="88" y="119"/>
                  </a:cxn>
                  <a:cxn ang="0">
                    <a:pos x="118" y="89"/>
                  </a:cxn>
                  <a:cxn ang="0">
                    <a:pos x="177" y="89"/>
                  </a:cxn>
                  <a:cxn ang="0">
                    <a:pos x="207" y="60"/>
                  </a:cxn>
                  <a:cxn ang="0">
                    <a:pos x="268" y="60"/>
                  </a:cxn>
                  <a:cxn ang="0">
                    <a:pos x="268" y="119"/>
                  </a:cxn>
                  <a:cxn ang="0">
                    <a:pos x="295" y="148"/>
                  </a:cxn>
                  <a:cxn ang="0">
                    <a:pos x="356" y="148"/>
                  </a:cxn>
                  <a:cxn ang="0">
                    <a:pos x="295" y="119"/>
                  </a:cxn>
                  <a:cxn ang="0">
                    <a:pos x="356" y="119"/>
                  </a:cxn>
                  <a:cxn ang="0">
                    <a:pos x="325" y="89"/>
                  </a:cxn>
                  <a:cxn ang="0">
                    <a:pos x="295" y="89"/>
                  </a:cxn>
                  <a:cxn ang="0">
                    <a:pos x="325" y="60"/>
                  </a:cxn>
                  <a:cxn ang="0">
                    <a:pos x="295" y="60"/>
                  </a:cxn>
                  <a:cxn ang="0">
                    <a:pos x="268" y="30"/>
                  </a:cxn>
                  <a:cxn ang="0">
                    <a:pos x="295" y="30"/>
                  </a:cxn>
                  <a:cxn ang="0">
                    <a:pos x="325" y="0"/>
                  </a:cxn>
                </a:cxnLst>
                <a:rect l="0" t="0" r="r" b="b"/>
                <a:pathLst>
                  <a:path w="356" h="207">
                    <a:moveTo>
                      <a:pt x="31" y="207"/>
                    </a:moveTo>
                    <a:lnTo>
                      <a:pt x="0" y="178"/>
                    </a:lnTo>
                    <a:lnTo>
                      <a:pt x="0" y="148"/>
                    </a:lnTo>
                    <a:lnTo>
                      <a:pt x="31" y="119"/>
                    </a:lnTo>
                    <a:lnTo>
                      <a:pt x="58" y="148"/>
                    </a:lnTo>
                    <a:lnTo>
                      <a:pt x="207" y="148"/>
                    </a:lnTo>
                    <a:lnTo>
                      <a:pt x="238" y="119"/>
                    </a:lnTo>
                    <a:lnTo>
                      <a:pt x="88" y="119"/>
                    </a:lnTo>
                    <a:lnTo>
                      <a:pt x="118" y="89"/>
                    </a:lnTo>
                    <a:lnTo>
                      <a:pt x="177" y="89"/>
                    </a:lnTo>
                    <a:lnTo>
                      <a:pt x="207" y="60"/>
                    </a:lnTo>
                    <a:lnTo>
                      <a:pt x="268" y="60"/>
                    </a:lnTo>
                    <a:lnTo>
                      <a:pt x="268" y="119"/>
                    </a:lnTo>
                    <a:lnTo>
                      <a:pt x="295" y="148"/>
                    </a:lnTo>
                    <a:lnTo>
                      <a:pt x="356" y="148"/>
                    </a:lnTo>
                    <a:lnTo>
                      <a:pt x="295" y="119"/>
                    </a:lnTo>
                    <a:lnTo>
                      <a:pt x="356" y="119"/>
                    </a:lnTo>
                    <a:lnTo>
                      <a:pt x="325" y="89"/>
                    </a:lnTo>
                    <a:lnTo>
                      <a:pt x="295" y="89"/>
                    </a:lnTo>
                    <a:lnTo>
                      <a:pt x="325" y="60"/>
                    </a:lnTo>
                    <a:lnTo>
                      <a:pt x="295" y="60"/>
                    </a:lnTo>
                    <a:lnTo>
                      <a:pt x="268" y="30"/>
                    </a:lnTo>
                    <a:lnTo>
                      <a:pt x="295" y="30"/>
                    </a:lnTo>
                    <a:lnTo>
                      <a:pt x="325" y="0"/>
                    </a:lnTo>
                  </a:path>
                </a:pathLst>
              </a:custGeom>
              <a:noFill/>
              <a:ln w="1588">
                <a:solidFill>
                  <a:srgbClr val="000000"/>
                </a:solidFill>
                <a:prstDash val="solid"/>
                <a:round/>
                <a:headEnd/>
                <a:tailEnd/>
              </a:ln>
            </p:spPr>
            <p:txBody>
              <a:bodyPr/>
              <a:lstStyle/>
              <a:p>
                <a:endParaRPr lang="en-GB"/>
              </a:p>
            </p:txBody>
          </p:sp>
          <p:sp>
            <p:nvSpPr>
              <p:cNvPr id="15672" name="Freeform 312"/>
              <p:cNvSpPr>
                <a:spLocks/>
              </p:cNvSpPr>
              <p:nvPr/>
            </p:nvSpPr>
            <p:spPr bwMode="auto">
              <a:xfrm>
                <a:off x="3561" y="1091"/>
                <a:ext cx="15" cy="7"/>
              </a:xfrm>
              <a:custGeom>
                <a:avLst/>
                <a:gdLst/>
                <a:ahLst/>
                <a:cxnLst>
                  <a:cxn ang="0">
                    <a:pos x="0" y="0"/>
                  </a:cxn>
                  <a:cxn ang="0">
                    <a:pos x="31" y="30"/>
                  </a:cxn>
                  <a:cxn ang="0">
                    <a:pos x="61" y="30"/>
                  </a:cxn>
                  <a:cxn ang="0">
                    <a:pos x="31" y="0"/>
                  </a:cxn>
                  <a:cxn ang="0">
                    <a:pos x="0" y="0"/>
                  </a:cxn>
                </a:cxnLst>
                <a:rect l="0" t="0" r="r" b="b"/>
                <a:pathLst>
                  <a:path w="61" h="30">
                    <a:moveTo>
                      <a:pt x="0" y="0"/>
                    </a:moveTo>
                    <a:lnTo>
                      <a:pt x="31" y="30"/>
                    </a:lnTo>
                    <a:lnTo>
                      <a:pt x="61" y="30"/>
                    </a:lnTo>
                    <a:lnTo>
                      <a:pt x="31" y="0"/>
                    </a:lnTo>
                    <a:lnTo>
                      <a:pt x="0" y="0"/>
                    </a:lnTo>
                  </a:path>
                </a:pathLst>
              </a:custGeom>
              <a:noFill/>
              <a:ln w="1588">
                <a:solidFill>
                  <a:srgbClr val="000000"/>
                </a:solidFill>
                <a:prstDash val="solid"/>
                <a:round/>
                <a:headEnd/>
                <a:tailEnd/>
              </a:ln>
            </p:spPr>
            <p:txBody>
              <a:bodyPr/>
              <a:lstStyle/>
              <a:p>
                <a:endParaRPr lang="en-GB"/>
              </a:p>
            </p:txBody>
          </p:sp>
          <p:sp>
            <p:nvSpPr>
              <p:cNvPr id="15673" name="Freeform 313"/>
              <p:cNvSpPr>
                <a:spLocks/>
              </p:cNvSpPr>
              <p:nvPr/>
            </p:nvSpPr>
            <p:spPr bwMode="auto">
              <a:xfrm>
                <a:off x="3561" y="1076"/>
                <a:ext cx="8" cy="8"/>
              </a:xfrm>
              <a:custGeom>
                <a:avLst/>
                <a:gdLst/>
                <a:ahLst/>
                <a:cxnLst>
                  <a:cxn ang="0">
                    <a:pos x="0" y="30"/>
                  </a:cxn>
                  <a:cxn ang="0">
                    <a:pos x="31" y="30"/>
                  </a:cxn>
                  <a:cxn ang="0">
                    <a:pos x="0" y="0"/>
                  </a:cxn>
                  <a:cxn ang="0">
                    <a:pos x="0" y="30"/>
                  </a:cxn>
                </a:cxnLst>
                <a:rect l="0" t="0" r="r" b="b"/>
                <a:pathLst>
                  <a:path w="31" h="30">
                    <a:moveTo>
                      <a:pt x="0" y="30"/>
                    </a:moveTo>
                    <a:lnTo>
                      <a:pt x="31" y="30"/>
                    </a:lnTo>
                    <a:lnTo>
                      <a:pt x="0" y="0"/>
                    </a:lnTo>
                    <a:lnTo>
                      <a:pt x="0" y="30"/>
                    </a:lnTo>
                  </a:path>
                </a:pathLst>
              </a:custGeom>
              <a:noFill/>
              <a:ln w="1588">
                <a:solidFill>
                  <a:srgbClr val="000000"/>
                </a:solidFill>
                <a:prstDash val="solid"/>
                <a:round/>
                <a:headEnd/>
                <a:tailEnd/>
              </a:ln>
            </p:spPr>
            <p:txBody>
              <a:bodyPr/>
              <a:lstStyle/>
              <a:p>
                <a:endParaRPr lang="en-GB"/>
              </a:p>
            </p:txBody>
          </p:sp>
          <p:sp>
            <p:nvSpPr>
              <p:cNvPr id="15674" name="Freeform 314"/>
              <p:cNvSpPr>
                <a:spLocks/>
              </p:cNvSpPr>
              <p:nvPr/>
            </p:nvSpPr>
            <p:spPr bwMode="auto">
              <a:xfrm>
                <a:off x="3583" y="1076"/>
                <a:ext cx="37" cy="15"/>
              </a:xfrm>
              <a:custGeom>
                <a:avLst/>
                <a:gdLst/>
                <a:ahLst/>
                <a:cxnLst>
                  <a:cxn ang="0">
                    <a:pos x="149" y="30"/>
                  </a:cxn>
                  <a:cxn ang="0">
                    <a:pos x="118" y="0"/>
                  </a:cxn>
                  <a:cxn ang="0">
                    <a:pos x="90" y="30"/>
                  </a:cxn>
                  <a:cxn ang="0">
                    <a:pos x="0" y="30"/>
                  </a:cxn>
                  <a:cxn ang="0">
                    <a:pos x="31" y="60"/>
                  </a:cxn>
                  <a:cxn ang="0">
                    <a:pos x="90" y="60"/>
                  </a:cxn>
                  <a:cxn ang="0">
                    <a:pos x="118" y="30"/>
                  </a:cxn>
                  <a:cxn ang="0">
                    <a:pos x="149" y="30"/>
                  </a:cxn>
                </a:cxnLst>
                <a:rect l="0" t="0" r="r" b="b"/>
                <a:pathLst>
                  <a:path w="149" h="60">
                    <a:moveTo>
                      <a:pt x="149" y="30"/>
                    </a:moveTo>
                    <a:lnTo>
                      <a:pt x="118" y="0"/>
                    </a:lnTo>
                    <a:lnTo>
                      <a:pt x="90" y="30"/>
                    </a:lnTo>
                    <a:lnTo>
                      <a:pt x="0" y="30"/>
                    </a:lnTo>
                    <a:lnTo>
                      <a:pt x="31" y="60"/>
                    </a:lnTo>
                    <a:lnTo>
                      <a:pt x="90" y="60"/>
                    </a:lnTo>
                    <a:lnTo>
                      <a:pt x="118" y="30"/>
                    </a:lnTo>
                    <a:lnTo>
                      <a:pt x="149" y="30"/>
                    </a:lnTo>
                  </a:path>
                </a:pathLst>
              </a:custGeom>
              <a:noFill/>
              <a:ln w="1588">
                <a:solidFill>
                  <a:srgbClr val="000000"/>
                </a:solidFill>
                <a:prstDash val="solid"/>
                <a:round/>
                <a:headEnd/>
                <a:tailEnd/>
              </a:ln>
            </p:spPr>
            <p:txBody>
              <a:bodyPr/>
              <a:lstStyle/>
              <a:p>
                <a:endParaRPr lang="en-GB"/>
              </a:p>
            </p:txBody>
          </p:sp>
          <p:sp>
            <p:nvSpPr>
              <p:cNvPr id="15675" name="Freeform 315"/>
              <p:cNvSpPr>
                <a:spLocks/>
              </p:cNvSpPr>
              <p:nvPr/>
            </p:nvSpPr>
            <p:spPr bwMode="auto">
              <a:xfrm>
                <a:off x="3487" y="1128"/>
                <a:ext cx="37" cy="22"/>
              </a:xfrm>
              <a:custGeom>
                <a:avLst/>
                <a:gdLst/>
                <a:ahLst/>
                <a:cxnLst>
                  <a:cxn ang="0">
                    <a:pos x="0" y="29"/>
                  </a:cxn>
                  <a:cxn ang="0">
                    <a:pos x="0" y="59"/>
                  </a:cxn>
                  <a:cxn ang="0">
                    <a:pos x="27" y="89"/>
                  </a:cxn>
                  <a:cxn ang="0">
                    <a:pos x="57" y="59"/>
                  </a:cxn>
                  <a:cxn ang="0">
                    <a:pos x="57" y="29"/>
                  </a:cxn>
                  <a:cxn ang="0">
                    <a:pos x="146" y="29"/>
                  </a:cxn>
                  <a:cxn ang="0">
                    <a:pos x="118" y="0"/>
                  </a:cxn>
                  <a:cxn ang="0">
                    <a:pos x="57" y="0"/>
                  </a:cxn>
                  <a:cxn ang="0">
                    <a:pos x="27" y="29"/>
                  </a:cxn>
                  <a:cxn ang="0">
                    <a:pos x="0" y="29"/>
                  </a:cxn>
                </a:cxnLst>
                <a:rect l="0" t="0" r="r" b="b"/>
                <a:pathLst>
                  <a:path w="146" h="89">
                    <a:moveTo>
                      <a:pt x="0" y="29"/>
                    </a:moveTo>
                    <a:lnTo>
                      <a:pt x="0" y="59"/>
                    </a:lnTo>
                    <a:lnTo>
                      <a:pt x="27" y="89"/>
                    </a:lnTo>
                    <a:lnTo>
                      <a:pt x="57" y="59"/>
                    </a:lnTo>
                    <a:lnTo>
                      <a:pt x="57" y="29"/>
                    </a:lnTo>
                    <a:lnTo>
                      <a:pt x="146" y="29"/>
                    </a:lnTo>
                    <a:lnTo>
                      <a:pt x="118" y="0"/>
                    </a:lnTo>
                    <a:lnTo>
                      <a:pt x="57" y="0"/>
                    </a:lnTo>
                    <a:lnTo>
                      <a:pt x="27" y="29"/>
                    </a:lnTo>
                    <a:lnTo>
                      <a:pt x="0" y="29"/>
                    </a:lnTo>
                  </a:path>
                </a:pathLst>
              </a:custGeom>
              <a:noFill/>
              <a:ln w="1588">
                <a:solidFill>
                  <a:srgbClr val="000000"/>
                </a:solidFill>
                <a:prstDash val="solid"/>
                <a:round/>
                <a:headEnd/>
                <a:tailEnd/>
              </a:ln>
            </p:spPr>
            <p:txBody>
              <a:bodyPr/>
              <a:lstStyle/>
              <a:p>
                <a:endParaRPr lang="en-GB"/>
              </a:p>
            </p:txBody>
          </p:sp>
          <p:sp>
            <p:nvSpPr>
              <p:cNvPr id="15676" name="Freeform 316"/>
              <p:cNvSpPr>
                <a:spLocks/>
              </p:cNvSpPr>
              <p:nvPr/>
            </p:nvSpPr>
            <p:spPr bwMode="auto">
              <a:xfrm>
                <a:off x="3517" y="1143"/>
                <a:ext cx="14" cy="7"/>
              </a:xfrm>
              <a:custGeom>
                <a:avLst/>
                <a:gdLst/>
                <a:ahLst/>
                <a:cxnLst>
                  <a:cxn ang="0">
                    <a:pos x="0" y="30"/>
                  </a:cxn>
                  <a:cxn ang="0">
                    <a:pos x="28" y="30"/>
                  </a:cxn>
                  <a:cxn ang="0">
                    <a:pos x="58" y="0"/>
                  </a:cxn>
                  <a:cxn ang="0">
                    <a:pos x="28" y="0"/>
                  </a:cxn>
                  <a:cxn ang="0">
                    <a:pos x="0" y="30"/>
                  </a:cxn>
                </a:cxnLst>
                <a:rect l="0" t="0" r="r" b="b"/>
                <a:pathLst>
                  <a:path w="58" h="30">
                    <a:moveTo>
                      <a:pt x="0" y="30"/>
                    </a:moveTo>
                    <a:lnTo>
                      <a:pt x="28" y="30"/>
                    </a:lnTo>
                    <a:lnTo>
                      <a:pt x="58" y="0"/>
                    </a:lnTo>
                    <a:lnTo>
                      <a:pt x="28" y="0"/>
                    </a:lnTo>
                    <a:lnTo>
                      <a:pt x="0" y="30"/>
                    </a:lnTo>
                  </a:path>
                </a:pathLst>
              </a:custGeom>
              <a:noFill/>
              <a:ln w="1588">
                <a:solidFill>
                  <a:srgbClr val="000000"/>
                </a:solidFill>
                <a:prstDash val="solid"/>
                <a:round/>
                <a:headEnd/>
                <a:tailEnd/>
              </a:ln>
            </p:spPr>
            <p:txBody>
              <a:bodyPr/>
              <a:lstStyle/>
              <a:p>
                <a:endParaRPr lang="en-GB"/>
              </a:p>
            </p:txBody>
          </p:sp>
          <p:sp>
            <p:nvSpPr>
              <p:cNvPr id="15677" name="Freeform 317"/>
              <p:cNvSpPr>
                <a:spLocks/>
              </p:cNvSpPr>
              <p:nvPr/>
            </p:nvSpPr>
            <p:spPr bwMode="auto">
              <a:xfrm>
                <a:off x="3509" y="1150"/>
                <a:ext cx="8" cy="8"/>
              </a:xfrm>
              <a:custGeom>
                <a:avLst/>
                <a:gdLst/>
                <a:ahLst/>
                <a:cxnLst>
                  <a:cxn ang="0">
                    <a:pos x="31" y="0"/>
                  </a:cxn>
                  <a:cxn ang="0">
                    <a:pos x="0" y="0"/>
                  </a:cxn>
                  <a:cxn ang="0">
                    <a:pos x="31" y="31"/>
                  </a:cxn>
                  <a:cxn ang="0">
                    <a:pos x="31" y="0"/>
                  </a:cxn>
                </a:cxnLst>
                <a:rect l="0" t="0" r="r" b="b"/>
                <a:pathLst>
                  <a:path w="31" h="31">
                    <a:moveTo>
                      <a:pt x="31" y="0"/>
                    </a:moveTo>
                    <a:lnTo>
                      <a:pt x="0" y="0"/>
                    </a:lnTo>
                    <a:lnTo>
                      <a:pt x="31" y="31"/>
                    </a:lnTo>
                    <a:lnTo>
                      <a:pt x="31" y="0"/>
                    </a:lnTo>
                  </a:path>
                </a:pathLst>
              </a:custGeom>
              <a:noFill/>
              <a:ln w="1588">
                <a:solidFill>
                  <a:srgbClr val="000000"/>
                </a:solidFill>
                <a:prstDash val="solid"/>
                <a:round/>
                <a:headEnd/>
                <a:tailEnd/>
              </a:ln>
            </p:spPr>
            <p:txBody>
              <a:bodyPr/>
              <a:lstStyle/>
              <a:p>
                <a:endParaRPr lang="en-GB"/>
              </a:p>
            </p:txBody>
          </p:sp>
          <p:sp>
            <p:nvSpPr>
              <p:cNvPr id="15678" name="Freeform 318"/>
              <p:cNvSpPr>
                <a:spLocks/>
              </p:cNvSpPr>
              <p:nvPr/>
            </p:nvSpPr>
            <p:spPr bwMode="auto">
              <a:xfrm>
                <a:off x="3457" y="1135"/>
                <a:ext cx="30" cy="37"/>
              </a:xfrm>
              <a:custGeom>
                <a:avLst/>
                <a:gdLst/>
                <a:ahLst/>
                <a:cxnLst>
                  <a:cxn ang="0">
                    <a:pos x="59" y="148"/>
                  </a:cxn>
                  <a:cxn ang="0">
                    <a:pos x="29" y="118"/>
                  </a:cxn>
                  <a:cxn ang="0">
                    <a:pos x="0" y="118"/>
                  </a:cxn>
                  <a:cxn ang="0">
                    <a:pos x="29" y="91"/>
                  </a:cxn>
                  <a:cxn ang="0">
                    <a:pos x="89" y="91"/>
                  </a:cxn>
                  <a:cxn ang="0">
                    <a:pos x="29" y="60"/>
                  </a:cxn>
                  <a:cxn ang="0">
                    <a:pos x="59" y="60"/>
                  </a:cxn>
                  <a:cxn ang="0">
                    <a:pos x="89" y="30"/>
                  </a:cxn>
                  <a:cxn ang="0">
                    <a:pos x="89" y="0"/>
                  </a:cxn>
                  <a:cxn ang="0">
                    <a:pos x="120" y="0"/>
                  </a:cxn>
                </a:cxnLst>
                <a:rect l="0" t="0" r="r" b="b"/>
                <a:pathLst>
                  <a:path w="120" h="148">
                    <a:moveTo>
                      <a:pt x="59" y="148"/>
                    </a:moveTo>
                    <a:lnTo>
                      <a:pt x="29" y="118"/>
                    </a:lnTo>
                    <a:lnTo>
                      <a:pt x="0" y="118"/>
                    </a:lnTo>
                    <a:lnTo>
                      <a:pt x="29" y="91"/>
                    </a:lnTo>
                    <a:lnTo>
                      <a:pt x="89" y="91"/>
                    </a:lnTo>
                    <a:lnTo>
                      <a:pt x="29" y="60"/>
                    </a:lnTo>
                    <a:lnTo>
                      <a:pt x="59" y="60"/>
                    </a:lnTo>
                    <a:lnTo>
                      <a:pt x="89" y="30"/>
                    </a:lnTo>
                    <a:lnTo>
                      <a:pt x="89" y="0"/>
                    </a:lnTo>
                    <a:lnTo>
                      <a:pt x="120" y="0"/>
                    </a:lnTo>
                  </a:path>
                </a:pathLst>
              </a:custGeom>
              <a:noFill/>
              <a:ln w="1588">
                <a:solidFill>
                  <a:srgbClr val="000000"/>
                </a:solidFill>
                <a:prstDash val="solid"/>
                <a:round/>
                <a:headEnd/>
                <a:tailEnd/>
              </a:ln>
            </p:spPr>
            <p:txBody>
              <a:bodyPr/>
              <a:lstStyle/>
              <a:p>
                <a:endParaRPr lang="en-GB"/>
              </a:p>
            </p:txBody>
          </p:sp>
          <p:sp>
            <p:nvSpPr>
              <p:cNvPr id="15679" name="Freeform 319"/>
              <p:cNvSpPr>
                <a:spLocks/>
              </p:cNvSpPr>
              <p:nvPr/>
            </p:nvSpPr>
            <p:spPr bwMode="auto">
              <a:xfrm>
                <a:off x="3472" y="1165"/>
                <a:ext cx="30" cy="7"/>
              </a:xfrm>
              <a:custGeom>
                <a:avLst/>
                <a:gdLst/>
                <a:ahLst/>
                <a:cxnLst>
                  <a:cxn ang="0">
                    <a:pos x="118" y="30"/>
                  </a:cxn>
                  <a:cxn ang="0">
                    <a:pos x="88" y="0"/>
                  </a:cxn>
                  <a:cxn ang="0">
                    <a:pos x="30" y="0"/>
                  </a:cxn>
                  <a:cxn ang="0">
                    <a:pos x="0" y="30"/>
                  </a:cxn>
                </a:cxnLst>
                <a:rect l="0" t="0" r="r" b="b"/>
                <a:pathLst>
                  <a:path w="118" h="30">
                    <a:moveTo>
                      <a:pt x="118" y="30"/>
                    </a:moveTo>
                    <a:lnTo>
                      <a:pt x="88" y="0"/>
                    </a:lnTo>
                    <a:lnTo>
                      <a:pt x="30" y="0"/>
                    </a:lnTo>
                    <a:lnTo>
                      <a:pt x="0" y="30"/>
                    </a:lnTo>
                  </a:path>
                </a:pathLst>
              </a:custGeom>
              <a:noFill/>
              <a:ln w="1588">
                <a:solidFill>
                  <a:srgbClr val="000000"/>
                </a:solidFill>
                <a:prstDash val="solid"/>
                <a:round/>
                <a:headEnd/>
                <a:tailEnd/>
              </a:ln>
            </p:spPr>
            <p:txBody>
              <a:bodyPr/>
              <a:lstStyle/>
              <a:p>
                <a:endParaRPr lang="en-GB"/>
              </a:p>
            </p:txBody>
          </p:sp>
          <p:sp>
            <p:nvSpPr>
              <p:cNvPr id="15680" name="Freeform 320"/>
              <p:cNvSpPr>
                <a:spLocks/>
              </p:cNvSpPr>
              <p:nvPr/>
            </p:nvSpPr>
            <p:spPr bwMode="auto">
              <a:xfrm>
                <a:off x="3502" y="1172"/>
                <a:ext cx="7" cy="8"/>
              </a:xfrm>
              <a:custGeom>
                <a:avLst/>
                <a:gdLst/>
                <a:ahLst/>
                <a:cxnLst>
                  <a:cxn ang="0">
                    <a:pos x="0" y="0"/>
                  </a:cxn>
                  <a:cxn ang="0">
                    <a:pos x="30" y="31"/>
                  </a:cxn>
                  <a:cxn ang="0">
                    <a:pos x="30" y="0"/>
                  </a:cxn>
                  <a:cxn ang="0">
                    <a:pos x="0" y="0"/>
                  </a:cxn>
                </a:cxnLst>
                <a:rect l="0" t="0" r="r" b="b"/>
                <a:pathLst>
                  <a:path w="30" h="31">
                    <a:moveTo>
                      <a:pt x="0" y="0"/>
                    </a:moveTo>
                    <a:lnTo>
                      <a:pt x="30" y="31"/>
                    </a:lnTo>
                    <a:lnTo>
                      <a:pt x="30" y="0"/>
                    </a:lnTo>
                    <a:lnTo>
                      <a:pt x="0" y="0"/>
                    </a:lnTo>
                  </a:path>
                </a:pathLst>
              </a:custGeom>
              <a:noFill/>
              <a:ln w="1588">
                <a:solidFill>
                  <a:srgbClr val="000000"/>
                </a:solidFill>
                <a:prstDash val="solid"/>
                <a:round/>
                <a:headEnd/>
                <a:tailEnd/>
              </a:ln>
            </p:spPr>
            <p:txBody>
              <a:bodyPr/>
              <a:lstStyle/>
              <a:p>
                <a:endParaRPr lang="en-GB"/>
              </a:p>
            </p:txBody>
          </p:sp>
          <p:sp>
            <p:nvSpPr>
              <p:cNvPr id="15681" name="Freeform 321"/>
              <p:cNvSpPr>
                <a:spLocks/>
              </p:cNvSpPr>
              <p:nvPr/>
            </p:nvSpPr>
            <p:spPr bwMode="auto">
              <a:xfrm>
                <a:off x="3383" y="1172"/>
                <a:ext cx="89" cy="52"/>
              </a:xfrm>
              <a:custGeom>
                <a:avLst/>
                <a:gdLst/>
                <a:ahLst/>
                <a:cxnLst>
                  <a:cxn ang="0">
                    <a:pos x="59" y="207"/>
                  </a:cxn>
                  <a:cxn ang="0">
                    <a:pos x="30" y="207"/>
                  </a:cxn>
                  <a:cxn ang="0">
                    <a:pos x="0" y="179"/>
                  </a:cxn>
                  <a:cxn ang="0">
                    <a:pos x="30" y="149"/>
                  </a:cxn>
                  <a:cxn ang="0">
                    <a:pos x="118" y="149"/>
                  </a:cxn>
                  <a:cxn ang="0">
                    <a:pos x="89" y="118"/>
                  </a:cxn>
                  <a:cxn ang="0">
                    <a:pos x="148" y="118"/>
                  </a:cxn>
                  <a:cxn ang="0">
                    <a:pos x="118" y="89"/>
                  </a:cxn>
                  <a:cxn ang="0">
                    <a:pos x="148" y="89"/>
                  </a:cxn>
                  <a:cxn ang="0">
                    <a:pos x="178" y="61"/>
                  </a:cxn>
                  <a:cxn ang="0">
                    <a:pos x="237" y="61"/>
                  </a:cxn>
                  <a:cxn ang="0">
                    <a:pos x="266" y="31"/>
                  </a:cxn>
                  <a:cxn ang="0">
                    <a:pos x="266" y="0"/>
                  </a:cxn>
                  <a:cxn ang="0">
                    <a:pos x="355" y="0"/>
                  </a:cxn>
                </a:cxnLst>
                <a:rect l="0" t="0" r="r" b="b"/>
                <a:pathLst>
                  <a:path w="355" h="207">
                    <a:moveTo>
                      <a:pt x="59" y="207"/>
                    </a:moveTo>
                    <a:lnTo>
                      <a:pt x="30" y="207"/>
                    </a:lnTo>
                    <a:lnTo>
                      <a:pt x="0" y="179"/>
                    </a:lnTo>
                    <a:lnTo>
                      <a:pt x="30" y="149"/>
                    </a:lnTo>
                    <a:lnTo>
                      <a:pt x="118" y="149"/>
                    </a:lnTo>
                    <a:lnTo>
                      <a:pt x="89" y="118"/>
                    </a:lnTo>
                    <a:lnTo>
                      <a:pt x="148" y="118"/>
                    </a:lnTo>
                    <a:lnTo>
                      <a:pt x="118" y="89"/>
                    </a:lnTo>
                    <a:lnTo>
                      <a:pt x="148" y="89"/>
                    </a:lnTo>
                    <a:lnTo>
                      <a:pt x="178" y="61"/>
                    </a:lnTo>
                    <a:lnTo>
                      <a:pt x="237" y="61"/>
                    </a:lnTo>
                    <a:lnTo>
                      <a:pt x="266" y="31"/>
                    </a:lnTo>
                    <a:lnTo>
                      <a:pt x="266" y="0"/>
                    </a:lnTo>
                    <a:lnTo>
                      <a:pt x="355" y="0"/>
                    </a:lnTo>
                  </a:path>
                </a:pathLst>
              </a:custGeom>
              <a:noFill/>
              <a:ln w="1588">
                <a:solidFill>
                  <a:srgbClr val="000000"/>
                </a:solidFill>
                <a:prstDash val="solid"/>
                <a:round/>
                <a:headEnd/>
                <a:tailEnd/>
              </a:ln>
            </p:spPr>
            <p:txBody>
              <a:bodyPr/>
              <a:lstStyle/>
              <a:p>
                <a:endParaRPr lang="en-GB"/>
              </a:p>
            </p:txBody>
          </p:sp>
          <p:sp>
            <p:nvSpPr>
              <p:cNvPr id="15682" name="Line 322"/>
              <p:cNvSpPr>
                <a:spLocks noChangeShapeType="1"/>
              </p:cNvSpPr>
              <p:nvPr/>
            </p:nvSpPr>
            <p:spPr bwMode="auto">
              <a:xfrm>
                <a:off x="3472" y="1172"/>
                <a:ext cx="30" cy="1"/>
              </a:xfrm>
              <a:prstGeom prst="line">
                <a:avLst/>
              </a:prstGeom>
              <a:noFill/>
              <a:ln w="1588">
                <a:solidFill>
                  <a:srgbClr val="000000"/>
                </a:solidFill>
                <a:round/>
                <a:headEnd/>
                <a:tailEnd/>
              </a:ln>
            </p:spPr>
            <p:txBody>
              <a:bodyPr/>
              <a:lstStyle/>
              <a:p>
                <a:endParaRPr lang="en-GB"/>
              </a:p>
            </p:txBody>
          </p:sp>
          <p:sp>
            <p:nvSpPr>
              <p:cNvPr id="15683" name="Freeform 323"/>
              <p:cNvSpPr>
                <a:spLocks/>
              </p:cNvSpPr>
              <p:nvPr/>
            </p:nvSpPr>
            <p:spPr bwMode="auto">
              <a:xfrm>
                <a:off x="3369" y="1224"/>
                <a:ext cx="29" cy="45"/>
              </a:xfrm>
              <a:custGeom>
                <a:avLst/>
                <a:gdLst/>
                <a:ahLst/>
                <a:cxnLst>
                  <a:cxn ang="0">
                    <a:pos x="30" y="179"/>
                  </a:cxn>
                  <a:cxn ang="0">
                    <a:pos x="30" y="149"/>
                  </a:cxn>
                  <a:cxn ang="0">
                    <a:pos x="0" y="149"/>
                  </a:cxn>
                  <a:cxn ang="0">
                    <a:pos x="30" y="118"/>
                  </a:cxn>
                  <a:cxn ang="0">
                    <a:pos x="89" y="90"/>
                  </a:cxn>
                  <a:cxn ang="0">
                    <a:pos x="59" y="90"/>
                  </a:cxn>
                  <a:cxn ang="0">
                    <a:pos x="89" y="61"/>
                  </a:cxn>
                  <a:cxn ang="0">
                    <a:pos x="59" y="61"/>
                  </a:cxn>
                  <a:cxn ang="0">
                    <a:pos x="30" y="61"/>
                  </a:cxn>
                  <a:cxn ang="0">
                    <a:pos x="59" y="31"/>
                  </a:cxn>
                  <a:cxn ang="0">
                    <a:pos x="30" y="0"/>
                  </a:cxn>
                  <a:cxn ang="0">
                    <a:pos x="59" y="0"/>
                  </a:cxn>
                  <a:cxn ang="0">
                    <a:pos x="89" y="31"/>
                  </a:cxn>
                  <a:cxn ang="0">
                    <a:pos x="118" y="0"/>
                  </a:cxn>
                </a:cxnLst>
                <a:rect l="0" t="0" r="r" b="b"/>
                <a:pathLst>
                  <a:path w="118" h="179">
                    <a:moveTo>
                      <a:pt x="30" y="179"/>
                    </a:moveTo>
                    <a:lnTo>
                      <a:pt x="30" y="149"/>
                    </a:lnTo>
                    <a:lnTo>
                      <a:pt x="0" y="149"/>
                    </a:lnTo>
                    <a:lnTo>
                      <a:pt x="30" y="118"/>
                    </a:lnTo>
                    <a:lnTo>
                      <a:pt x="89" y="90"/>
                    </a:lnTo>
                    <a:lnTo>
                      <a:pt x="59" y="90"/>
                    </a:lnTo>
                    <a:lnTo>
                      <a:pt x="89" y="61"/>
                    </a:lnTo>
                    <a:lnTo>
                      <a:pt x="59" y="61"/>
                    </a:lnTo>
                    <a:lnTo>
                      <a:pt x="30" y="61"/>
                    </a:lnTo>
                    <a:lnTo>
                      <a:pt x="59" y="31"/>
                    </a:lnTo>
                    <a:lnTo>
                      <a:pt x="30" y="0"/>
                    </a:lnTo>
                    <a:lnTo>
                      <a:pt x="59" y="0"/>
                    </a:lnTo>
                    <a:lnTo>
                      <a:pt x="89" y="31"/>
                    </a:lnTo>
                    <a:lnTo>
                      <a:pt x="118" y="0"/>
                    </a:lnTo>
                  </a:path>
                </a:pathLst>
              </a:custGeom>
              <a:noFill/>
              <a:ln w="1588">
                <a:solidFill>
                  <a:srgbClr val="000000"/>
                </a:solidFill>
                <a:prstDash val="solid"/>
                <a:round/>
                <a:headEnd/>
                <a:tailEnd/>
              </a:ln>
            </p:spPr>
            <p:txBody>
              <a:bodyPr/>
              <a:lstStyle/>
              <a:p>
                <a:endParaRPr lang="en-GB"/>
              </a:p>
            </p:txBody>
          </p:sp>
          <p:sp>
            <p:nvSpPr>
              <p:cNvPr id="15684" name="Freeform 324"/>
              <p:cNvSpPr>
                <a:spLocks/>
              </p:cNvSpPr>
              <p:nvPr/>
            </p:nvSpPr>
            <p:spPr bwMode="auto">
              <a:xfrm>
                <a:off x="3398" y="1217"/>
                <a:ext cx="22" cy="7"/>
              </a:xfrm>
              <a:custGeom>
                <a:avLst/>
                <a:gdLst/>
                <a:ahLst/>
                <a:cxnLst>
                  <a:cxn ang="0">
                    <a:pos x="0" y="28"/>
                  </a:cxn>
                  <a:cxn ang="0">
                    <a:pos x="59" y="28"/>
                  </a:cxn>
                  <a:cxn ang="0">
                    <a:pos x="89" y="0"/>
                  </a:cxn>
                  <a:cxn ang="0">
                    <a:pos x="30" y="0"/>
                  </a:cxn>
                  <a:cxn ang="0">
                    <a:pos x="0" y="28"/>
                  </a:cxn>
                </a:cxnLst>
                <a:rect l="0" t="0" r="r" b="b"/>
                <a:pathLst>
                  <a:path w="89" h="28">
                    <a:moveTo>
                      <a:pt x="0" y="28"/>
                    </a:moveTo>
                    <a:lnTo>
                      <a:pt x="59" y="28"/>
                    </a:lnTo>
                    <a:lnTo>
                      <a:pt x="89" y="0"/>
                    </a:lnTo>
                    <a:lnTo>
                      <a:pt x="30" y="0"/>
                    </a:lnTo>
                    <a:lnTo>
                      <a:pt x="0" y="28"/>
                    </a:lnTo>
                  </a:path>
                </a:pathLst>
              </a:custGeom>
              <a:noFill/>
              <a:ln w="1588">
                <a:solidFill>
                  <a:srgbClr val="000000"/>
                </a:solidFill>
                <a:prstDash val="solid"/>
                <a:round/>
                <a:headEnd/>
                <a:tailEnd/>
              </a:ln>
            </p:spPr>
            <p:txBody>
              <a:bodyPr/>
              <a:lstStyle/>
              <a:p>
                <a:endParaRPr lang="en-GB"/>
              </a:p>
            </p:txBody>
          </p:sp>
          <p:sp>
            <p:nvSpPr>
              <p:cNvPr id="15685" name="Freeform 325"/>
              <p:cNvSpPr>
                <a:spLocks/>
              </p:cNvSpPr>
              <p:nvPr/>
            </p:nvSpPr>
            <p:spPr bwMode="auto">
              <a:xfrm>
                <a:off x="3331" y="1269"/>
                <a:ext cx="45" cy="51"/>
              </a:xfrm>
              <a:custGeom>
                <a:avLst/>
                <a:gdLst/>
                <a:ahLst/>
                <a:cxnLst>
                  <a:cxn ang="0">
                    <a:pos x="0" y="207"/>
                  </a:cxn>
                  <a:cxn ang="0">
                    <a:pos x="0" y="118"/>
                  </a:cxn>
                  <a:cxn ang="0">
                    <a:pos x="30" y="118"/>
                  </a:cxn>
                  <a:cxn ang="0">
                    <a:pos x="59" y="148"/>
                  </a:cxn>
                  <a:cxn ang="0">
                    <a:pos x="88" y="148"/>
                  </a:cxn>
                  <a:cxn ang="0">
                    <a:pos x="88" y="118"/>
                  </a:cxn>
                  <a:cxn ang="0">
                    <a:pos x="59" y="118"/>
                  </a:cxn>
                  <a:cxn ang="0">
                    <a:pos x="30" y="88"/>
                  </a:cxn>
                  <a:cxn ang="0">
                    <a:pos x="59" y="59"/>
                  </a:cxn>
                  <a:cxn ang="0">
                    <a:pos x="88" y="59"/>
                  </a:cxn>
                  <a:cxn ang="0">
                    <a:pos x="88" y="30"/>
                  </a:cxn>
                  <a:cxn ang="0">
                    <a:pos x="118" y="0"/>
                  </a:cxn>
                  <a:cxn ang="0">
                    <a:pos x="178" y="0"/>
                  </a:cxn>
                </a:cxnLst>
                <a:rect l="0" t="0" r="r" b="b"/>
                <a:pathLst>
                  <a:path w="178" h="207">
                    <a:moveTo>
                      <a:pt x="0" y="207"/>
                    </a:moveTo>
                    <a:lnTo>
                      <a:pt x="0" y="118"/>
                    </a:lnTo>
                    <a:lnTo>
                      <a:pt x="30" y="118"/>
                    </a:lnTo>
                    <a:lnTo>
                      <a:pt x="59" y="148"/>
                    </a:lnTo>
                    <a:lnTo>
                      <a:pt x="88" y="148"/>
                    </a:lnTo>
                    <a:lnTo>
                      <a:pt x="88" y="118"/>
                    </a:lnTo>
                    <a:lnTo>
                      <a:pt x="59" y="118"/>
                    </a:lnTo>
                    <a:lnTo>
                      <a:pt x="30" y="88"/>
                    </a:lnTo>
                    <a:lnTo>
                      <a:pt x="59" y="59"/>
                    </a:lnTo>
                    <a:lnTo>
                      <a:pt x="88" y="59"/>
                    </a:lnTo>
                    <a:lnTo>
                      <a:pt x="88" y="30"/>
                    </a:lnTo>
                    <a:lnTo>
                      <a:pt x="118" y="0"/>
                    </a:lnTo>
                    <a:lnTo>
                      <a:pt x="178" y="0"/>
                    </a:lnTo>
                  </a:path>
                </a:pathLst>
              </a:custGeom>
              <a:noFill/>
              <a:ln w="1588">
                <a:solidFill>
                  <a:srgbClr val="000000"/>
                </a:solidFill>
                <a:prstDash val="solid"/>
                <a:round/>
                <a:headEnd/>
                <a:tailEnd/>
              </a:ln>
            </p:spPr>
            <p:txBody>
              <a:bodyPr/>
              <a:lstStyle/>
              <a:p>
                <a:endParaRPr lang="en-GB"/>
              </a:p>
            </p:txBody>
          </p:sp>
          <p:sp>
            <p:nvSpPr>
              <p:cNvPr id="15686" name="Freeform 326"/>
              <p:cNvSpPr>
                <a:spLocks/>
              </p:cNvSpPr>
              <p:nvPr/>
            </p:nvSpPr>
            <p:spPr bwMode="auto">
              <a:xfrm>
                <a:off x="3183" y="1328"/>
                <a:ext cx="141" cy="111"/>
              </a:xfrm>
              <a:custGeom>
                <a:avLst/>
                <a:gdLst/>
                <a:ahLst/>
                <a:cxnLst>
                  <a:cxn ang="0">
                    <a:pos x="29" y="443"/>
                  </a:cxn>
                  <a:cxn ang="0">
                    <a:pos x="0" y="443"/>
                  </a:cxn>
                  <a:cxn ang="0">
                    <a:pos x="29" y="413"/>
                  </a:cxn>
                  <a:cxn ang="0">
                    <a:pos x="0" y="413"/>
                  </a:cxn>
                  <a:cxn ang="0">
                    <a:pos x="29" y="385"/>
                  </a:cxn>
                  <a:cxn ang="0">
                    <a:pos x="88" y="385"/>
                  </a:cxn>
                  <a:cxn ang="0">
                    <a:pos x="118" y="355"/>
                  </a:cxn>
                  <a:cxn ang="0">
                    <a:pos x="88" y="355"/>
                  </a:cxn>
                  <a:cxn ang="0">
                    <a:pos x="88" y="325"/>
                  </a:cxn>
                  <a:cxn ang="0">
                    <a:pos x="118" y="295"/>
                  </a:cxn>
                  <a:cxn ang="0">
                    <a:pos x="148" y="295"/>
                  </a:cxn>
                  <a:cxn ang="0">
                    <a:pos x="148" y="267"/>
                  </a:cxn>
                  <a:cxn ang="0">
                    <a:pos x="179" y="295"/>
                  </a:cxn>
                  <a:cxn ang="0">
                    <a:pos x="179" y="267"/>
                  </a:cxn>
                  <a:cxn ang="0">
                    <a:pos x="207" y="236"/>
                  </a:cxn>
                  <a:cxn ang="0">
                    <a:pos x="267" y="206"/>
                  </a:cxn>
                  <a:cxn ang="0">
                    <a:pos x="267" y="176"/>
                  </a:cxn>
                  <a:cxn ang="0">
                    <a:pos x="297" y="176"/>
                  </a:cxn>
                  <a:cxn ang="0">
                    <a:pos x="297" y="149"/>
                  </a:cxn>
                  <a:cxn ang="0">
                    <a:pos x="325" y="176"/>
                  </a:cxn>
                  <a:cxn ang="0">
                    <a:pos x="355" y="176"/>
                  </a:cxn>
                  <a:cxn ang="0">
                    <a:pos x="386" y="206"/>
                  </a:cxn>
                  <a:cxn ang="0">
                    <a:pos x="386" y="236"/>
                  </a:cxn>
                  <a:cxn ang="0">
                    <a:pos x="416" y="206"/>
                  </a:cxn>
                  <a:cxn ang="0">
                    <a:pos x="443" y="206"/>
                  </a:cxn>
                  <a:cxn ang="0">
                    <a:pos x="443" y="176"/>
                  </a:cxn>
                  <a:cxn ang="0">
                    <a:pos x="474" y="149"/>
                  </a:cxn>
                  <a:cxn ang="0">
                    <a:pos x="416" y="149"/>
                  </a:cxn>
                  <a:cxn ang="0">
                    <a:pos x="416" y="118"/>
                  </a:cxn>
                  <a:cxn ang="0">
                    <a:pos x="474" y="118"/>
                  </a:cxn>
                  <a:cxn ang="0">
                    <a:pos x="504" y="88"/>
                  </a:cxn>
                  <a:cxn ang="0">
                    <a:pos x="443" y="88"/>
                  </a:cxn>
                  <a:cxn ang="0">
                    <a:pos x="504" y="29"/>
                  </a:cxn>
                  <a:cxn ang="0">
                    <a:pos x="534" y="29"/>
                  </a:cxn>
                  <a:cxn ang="0">
                    <a:pos x="534" y="0"/>
                  </a:cxn>
                  <a:cxn ang="0">
                    <a:pos x="562" y="0"/>
                  </a:cxn>
                </a:cxnLst>
                <a:rect l="0" t="0" r="r" b="b"/>
                <a:pathLst>
                  <a:path w="562" h="443">
                    <a:moveTo>
                      <a:pt x="29" y="443"/>
                    </a:moveTo>
                    <a:lnTo>
                      <a:pt x="0" y="443"/>
                    </a:lnTo>
                    <a:lnTo>
                      <a:pt x="29" y="413"/>
                    </a:lnTo>
                    <a:lnTo>
                      <a:pt x="0" y="413"/>
                    </a:lnTo>
                    <a:lnTo>
                      <a:pt x="29" y="385"/>
                    </a:lnTo>
                    <a:lnTo>
                      <a:pt x="88" y="385"/>
                    </a:lnTo>
                    <a:lnTo>
                      <a:pt x="118" y="355"/>
                    </a:lnTo>
                    <a:lnTo>
                      <a:pt x="88" y="355"/>
                    </a:lnTo>
                    <a:lnTo>
                      <a:pt x="88" y="325"/>
                    </a:lnTo>
                    <a:lnTo>
                      <a:pt x="118" y="295"/>
                    </a:lnTo>
                    <a:lnTo>
                      <a:pt x="148" y="295"/>
                    </a:lnTo>
                    <a:lnTo>
                      <a:pt x="148" y="267"/>
                    </a:lnTo>
                    <a:lnTo>
                      <a:pt x="179" y="295"/>
                    </a:lnTo>
                    <a:lnTo>
                      <a:pt x="179" y="267"/>
                    </a:lnTo>
                    <a:lnTo>
                      <a:pt x="207" y="236"/>
                    </a:lnTo>
                    <a:lnTo>
                      <a:pt x="267" y="206"/>
                    </a:lnTo>
                    <a:lnTo>
                      <a:pt x="267" y="176"/>
                    </a:lnTo>
                    <a:lnTo>
                      <a:pt x="297" y="176"/>
                    </a:lnTo>
                    <a:lnTo>
                      <a:pt x="297" y="149"/>
                    </a:lnTo>
                    <a:lnTo>
                      <a:pt x="325" y="176"/>
                    </a:lnTo>
                    <a:lnTo>
                      <a:pt x="355" y="176"/>
                    </a:lnTo>
                    <a:lnTo>
                      <a:pt x="386" y="206"/>
                    </a:lnTo>
                    <a:lnTo>
                      <a:pt x="386" y="236"/>
                    </a:lnTo>
                    <a:lnTo>
                      <a:pt x="416" y="206"/>
                    </a:lnTo>
                    <a:lnTo>
                      <a:pt x="443" y="206"/>
                    </a:lnTo>
                    <a:lnTo>
                      <a:pt x="443" y="176"/>
                    </a:lnTo>
                    <a:lnTo>
                      <a:pt x="474" y="149"/>
                    </a:lnTo>
                    <a:lnTo>
                      <a:pt x="416" y="149"/>
                    </a:lnTo>
                    <a:lnTo>
                      <a:pt x="416" y="118"/>
                    </a:lnTo>
                    <a:lnTo>
                      <a:pt x="474" y="118"/>
                    </a:lnTo>
                    <a:lnTo>
                      <a:pt x="504" y="88"/>
                    </a:lnTo>
                    <a:lnTo>
                      <a:pt x="443" y="88"/>
                    </a:lnTo>
                    <a:lnTo>
                      <a:pt x="504" y="29"/>
                    </a:lnTo>
                    <a:lnTo>
                      <a:pt x="534" y="29"/>
                    </a:lnTo>
                    <a:lnTo>
                      <a:pt x="534" y="0"/>
                    </a:lnTo>
                    <a:lnTo>
                      <a:pt x="562" y="0"/>
                    </a:lnTo>
                  </a:path>
                </a:pathLst>
              </a:custGeom>
              <a:noFill/>
              <a:ln w="1588">
                <a:solidFill>
                  <a:srgbClr val="000000"/>
                </a:solidFill>
                <a:prstDash val="solid"/>
                <a:round/>
                <a:headEnd/>
                <a:tailEnd/>
              </a:ln>
            </p:spPr>
            <p:txBody>
              <a:bodyPr/>
              <a:lstStyle/>
              <a:p>
                <a:endParaRPr lang="en-GB"/>
              </a:p>
            </p:txBody>
          </p:sp>
          <p:sp>
            <p:nvSpPr>
              <p:cNvPr id="15687" name="Line 327"/>
              <p:cNvSpPr>
                <a:spLocks noChangeShapeType="1"/>
              </p:cNvSpPr>
              <p:nvPr/>
            </p:nvSpPr>
            <p:spPr bwMode="auto">
              <a:xfrm flipH="1" flipV="1">
                <a:off x="3324" y="1328"/>
                <a:ext cx="7" cy="7"/>
              </a:xfrm>
              <a:prstGeom prst="line">
                <a:avLst/>
              </a:prstGeom>
              <a:noFill/>
              <a:ln w="1588">
                <a:solidFill>
                  <a:srgbClr val="000000"/>
                </a:solidFill>
                <a:round/>
                <a:headEnd/>
                <a:tailEnd/>
              </a:ln>
            </p:spPr>
            <p:txBody>
              <a:bodyPr/>
              <a:lstStyle/>
              <a:p>
                <a:endParaRPr lang="en-GB"/>
              </a:p>
            </p:txBody>
          </p:sp>
          <p:sp>
            <p:nvSpPr>
              <p:cNvPr id="15688" name="Freeform 328"/>
              <p:cNvSpPr>
                <a:spLocks/>
              </p:cNvSpPr>
              <p:nvPr/>
            </p:nvSpPr>
            <p:spPr bwMode="auto">
              <a:xfrm>
                <a:off x="3324" y="1328"/>
                <a:ext cx="7" cy="7"/>
              </a:xfrm>
              <a:custGeom>
                <a:avLst/>
                <a:gdLst/>
                <a:ahLst/>
                <a:cxnLst>
                  <a:cxn ang="0">
                    <a:pos x="0" y="0"/>
                  </a:cxn>
                  <a:cxn ang="0">
                    <a:pos x="0" y="29"/>
                  </a:cxn>
                  <a:cxn ang="0">
                    <a:pos x="31" y="29"/>
                  </a:cxn>
                </a:cxnLst>
                <a:rect l="0" t="0" r="r" b="b"/>
                <a:pathLst>
                  <a:path w="31" h="29">
                    <a:moveTo>
                      <a:pt x="0" y="0"/>
                    </a:moveTo>
                    <a:lnTo>
                      <a:pt x="0" y="29"/>
                    </a:lnTo>
                    <a:lnTo>
                      <a:pt x="31" y="29"/>
                    </a:lnTo>
                  </a:path>
                </a:pathLst>
              </a:custGeom>
              <a:noFill/>
              <a:ln w="1588">
                <a:solidFill>
                  <a:srgbClr val="000000"/>
                </a:solidFill>
                <a:prstDash val="solid"/>
                <a:round/>
                <a:headEnd/>
                <a:tailEnd/>
              </a:ln>
            </p:spPr>
            <p:txBody>
              <a:bodyPr/>
              <a:lstStyle/>
              <a:p>
                <a:endParaRPr lang="en-GB"/>
              </a:p>
            </p:txBody>
          </p:sp>
          <p:sp>
            <p:nvSpPr>
              <p:cNvPr id="15689" name="Line 329"/>
              <p:cNvSpPr>
                <a:spLocks noChangeShapeType="1"/>
              </p:cNvSpPr>
              <p:nvPr/>
            </p:nvSpPr>
            <p:spPr bwMode="auto">
              <a:xfrm flipV="1">
                <a:off x="3324" y="1320"/>
                <a:ext cx="7" cy="8"/>
              </a:xfrm>
              <a:prstGeom prst="line">
                <a:avLst/>
              </a:prstGeom>
              <a:noFill/>
              <a:ln w="1588">
                <a:solidFill>
                  <a:srgbClr val="000000"/>
                </a:solidFill>
                <a:round/>
                <a:headEnd/>
                <a:tailEnd/>
              </a:ln>
            </p:spPr>
            <p:txBody>
              <a:bodyPr/>
              <a:lstStyle/>
              <a:p>
                <a:endParaRPr lang="en-GB"/>
              </a:p>
            </p:txBody>
          </p:sp>
          <p:sp>
            <p:nvSpPr>
              <p:cNvPr id="15690" name="Freeform 330"/>
              <p:cNvSpPr>
                <a:spLocks/>
              </p:cNvSpPr>
              <p:nvPr/>
            </p:nvSpPr>
            <p:spPr bwMode="auto">
              <a:xfrm>
                <a:off x="3413" y="1239"/>
                <a:ext cx="22" cy="8"/>
              </a:xfrm>
              <a:custGeom>
                <a:avLst/>
                <a:gdLst/>
                <a:ahLst/>
                <a:cxnLst>
                  <a:cxn ang="0">
                    <a:pos x="0" y="29"/>
                  </a:cxn>
                  <a:cxn ang="0">
                    <a:pos x="60" y="29"/>
                  </a:cxn>
                  <a:cxn ang="0">
                    <a:pos x="90" y="0"/>
                  </a:cxn>
                  <a:cxn ang="0">
                    <a:pos x="60" y="0"/>
                  </a:cxn>
                  <a:cxn ang="0">
                    <a:pos x="0" y="29"/>
                  </a:cxn>
                </a:cxnLst>
                <a:rect l="0" t="0" r="r" b="b"/>
                <a:pathLst>
                  <a:path w="90" h="29">
                    <a:moveTo>
                      <a:pt x="0" y="29"/>
                    </a:moveTo>
                    <a:lnTo>
                      <a:pt x="60" y="29"/>
                    </a:lnTo>
                    <a:lnTo>
                      <a:pt x="90" y="0"/>
                    </a:lnTo>
                    <a:lnTo>
                      <a:pt x="60" y="0"/>
                    </a:lnTo>
                    <a:lnTo>
                      <a:pt x="0" y="29"/>
                    </a:lnTo>
                  </a:path>
                </a:pathLst>
              </a:custGeom>
              <a:noFill/>
              <a:ln w="1588">
                <a:solidFill>
                  <a:srgbClr val="000000"/>
                </a:solidFill>
                <a:prstDash val="solid"/>
                <a:round/>
                <a:headEnd/>
                <a:tailEnd/>
              </a:ln>
            </p:spPr>
            <p:txBody>
              <a:bodyPr/>
              <a:lstStyle/>
              <a:p>
                <a:endParaRPr lang="en-GB"/>
              </a:p>
            </p:txBody>
          </p:sp>
          <p:sp>
            <p:nvSpPr>
              <p:cNvPr id="15691" name="Freeform 331"/>
              <p:cNvSpPr>
                <a:spLocks/>
              </p:cNvSpPr>
              <p:nvPr/>
            </p:nvSpPr>
            <p:spPr bwMode="auto">
              <a:xfrm>
                <a:off x="3406" y="1247"/>
                <a:ext cx="7" cy="7"/>
              </a:xfrm>
              <a:custGeom>
                <a:avLst/>
                <a:gdLst/>
                <a:ahLst/>
                <a:cxnLst>
                  <a:cxn ang="0">
                    <a:pos x="29" y="0"/>
                  </a:cxn>
                  <a:cxn ang="0">
                    <a:pos x="0" y="0"/>
                  </a:cxn>
                  <a:cxn ang="0">
                    <a:pos x="0" y="28"/>
                  </a:cxn>
                  <a:cxn ang="0">
                    <a:pos x="29" y="0"/>
                  </a:cxn>
                </a:cxnLst>
                <a:rect l="0" t="0" r="r" b="b"/>
                <a:pathLst>
                  <a:path w="29" h="28">
                    <a:moveTo>
                      <a:pt x="29" y="0"/>
                    </a:moveTo>
                    <a:lnTo>
                      <a:pt x="0" y="0"/>
                    </a:lnTo>
                    <a:lnTo>
                      <a:pt x="0" y="28"/>
                    </a:lnTo>
                    <a:lnTo>
                      <a:pt x="29" y="0"/>
                    </a:lnTo>
                  </a:path>
                </a:pathLst>
              </a:custGeom>
              <a:noFill/>
              <a:ln w="1588">
                <a:solidFill>
                  <a:srgbClr val="000000"/>
                </a:solidFill>
                <a:prstDash val="solid"/>
                <a:round/>
                <a:headEnd/>
                <a:tailEnd/>
              </a:ln>
            </p:spPr>
            <p:txBody>
              <a:bodyPr/>
              <a:lstStyle/>
              <a:p>
                <a:endParaRPr lang="en-GB"/>
              </a:p>
            </p:txBody>
          </p:sp>
          <p:sp>
            <p:nvSpPr>
              <p:cNvPr id="15692" name="Freeform 332"/>
              <p:cNvSpPr>
                <a:spLocks/>
              </p:cNvSpPr>
              <p:nvPr/>
            </p:nvSpPr>
            <p:spPr bwMode="auto">
              <a:xfrm>
                <a:off x="3376" y="1269"/>
                <a:ext cx="15" cy="7"/>
              </a:xfrm>
              <a:custGeom>
                <a:avLst/>
                <a:gdLst/>
                <a:ahLst/>
                <a:cxnLst>
                  <a:cxn ang="0">
                    <a:pos x="0" y="0"/>
                  </a:cxn>
                  <a:cxn ang="0">
                    <a:pos x="59" y="30"/>
                  </a:cxn>
                  <a:cxn ang="0">
                    <a:pos x="29" y="0"/>
                  </a:cxn>
                  <a:cxn ang="0">
                    <a:pos x="0" y="0"/>
                  </a:cxn>
                </a:cxnLst>
                <a:rect l="0" t="0" r="r" b="b"/>
                <a:pathLst>
                  <a:path w="59" h="30">
                    <a:moveTo>
                      <a:pt x="0" y="0"/>
                    </a:moveTo>
                    <a:lnTo>
                      <a:pt x="59" y="30"/>
                    </a:lnTo>
                    <a:lnTo>
                      <a:pt x="29" y="0"/>
                    </a:lnTo>
                    <a:lnTo>
                      <a:pt x="0" y="0"/>
                    </a:lnTo>
                  </a:path>
                </a:pathLst>
              </a:custGeom>
              <a:noFill/>
              <a:ln w="1588">
                <a:solidFill>
                  <a:srgbClr val="000000"/>
                </a:solidFill>
                <a:prstDash val="solid"/>
                <a:round/>
                <a:headEnd/>
                <a:tailEnd/>
              </a:ln>
            </p:spPr>
            <p:txBody>
              <a:bodyPr/>
              <a:lstStyle/>
              <a:p>
                <a:endParaRPr lang="en-GB"/>
              </a:p>
            </p:txBody>
          </p:sp>
          <p:sp>
            <p:nvSpPr>
              <p:cNvPr id="15693" name="Freeform 333"/>
              <p:cNvSpPr>
                <a:spLocks/>
              </p:cNvSpPr>
              <p:nvPr/>
            </p:nvSpPr>
            <p:spPr bwMode="auto">
              <a:xfrm>
                <a:off x="3354" y="1320"/>
                <a:ext cx="15" cy="5"/>
              </a:xfrm>
              <a:custGeom>
                <a:avLst/>
                <a:gdLst/>
                <a:ahLst/>
                <a:cxnLst>
                  <a:cxn ang="0">
                    <a:pos x="0" y="20"/>
                  </a:cxn>
                  <a:cxn ang="0">
                    <a:pos x="60" y="0"/>
                  </a:cxn>
                  <a:cxn ang="0">
                    <a:pos x="0" y="0"/>
                  </a:cxn>
                  <a:cxn ang="0">
                    <a:pos x="0" y="20"/>
                  </a:cxn>
                </a:cxnLst>
                <a:rect l="0" t="0" r="r" b="b"/>
                <a:pathLst>
                  <a:path w="60" h="20">
                    <a:moveTo>
                      <a:pt x="0" y="20"/>
                    </a:moveTo>
                    <a:lnTo>
                      <a:pt x="60" y="0"/>
                    </a:lnTo>
                    <a:lnTo>
                      <a:pt x="0" y="0"/>
                    </a:lnTo>
                    <a:lnTo>
                      <a:pt x="0" y="20"/>
                    </a:lnTo>
                  </a:path>
                </a:pathLst>
              </a:custGeom>
              <a:noFill/>
              <a:ln w="1588">
                <a:solidFill>
                  <a:srgbClr val="000000"/>
                </a:solidFill>
                <a:prstDash val="solid"/>
                <a:round/>
                <a:headEnd/>
                <a:tailEnd/>
              </a:ln>
            </p:spPr>
            <p:txBody>
              <a:bodyPr/>
              <a:lstStyle/>
              <a:p>
                <a:endParaRPr lang="en-GB"/>
              </a:p>
            </p:txBody>
          </p:sp>
          <p:sp>
            <p:nvSpPr>
              <p:cNvPr id="15694" name="Freeform 334"/>
              <p:cNvSpPr>
                <a:spLocks/>
              </p:cNvSpPr>
              <p:nvPr/>
            </p:nvSpPr>
            <p:spPr bwMode="auto">
              <a:xfrm>
                <a:off x="3331" y="1313"/>
                <a:ext cx="15" cy="7"/>
              </a:xfrm>
              <a:custGeom>
                <a:avLst/>
                <a:gdLst/>
                <a:ahLst/>
                <a:cxnLst>
                  <a:cxn ang="0">
                    <a:pos x="0" y="30"/>
                  </a:cxn>
                  <a:cxn ang="0">
                    <a:pos x="30" y="30"/>
                  </a:cxn>
                  <a:cxn ang="0">
                    <a:pos x="59" y="0"/>
                  </a:cxn>
                  <a:cxn ang="0">
                    <a:pos x="30" y="0"/>
                  </a:cxn>
                  <a:cxn ang="0">
                    <a:pos x="0" y="30"/>
                  </a:cxn>
                </a:cxnLst>
                <a:rect l="0" t="0" r="r" b="b"/>
                <a:pathLst>
                  <a:path w="59" h="30">
                    <a:moveTo>
                      <a:pt x="0" y="30"/>
                    </a:moveTo>
                    <a:lnTo>
                      <a:pt x="30" y="30"/>
                    </a:lnTo>
                    <a:lnTo>
                      <a:pt x="59" y="0"/>
                    </a:lnTo>
                    <a:lnTo>
                      <a:pt x="30" y="0"/>
                    </a:lnTo>
                    <a:lnTo>
                      <a:pt x="0" y="30"/>
                    </a:lnTo>
                  </a:path>
                </a:pathLst>
              </a:custGeom>
              <a:noFill/>
              <a:ln w="1588">
                <a:solidFill>
                  <a:srgbClr val="000000"/>
                </a:solidFill>
                <a:prstDash val="solid"/>
                <a:round/>
                <a:headEnd/>
                <a:tailEnd/>
              </a:ln>
            </p:spPr>
            <p:txBody>
              <a:bodyPr/>
              <a:lstStyle/>
              <a:p>
                <a:endParaRPr lang="en-GB"/>
              </a:p>
            </p:txBody>
          </p:sp>
          <p:sp>
            <p:nvSpPr>
              <p:cNvPr id="15695" name="Freeform 335"/>
              <p:cNvSpPr>
                <a:spLocks/>
              </p:cNvSpPr>
              <p:nvPr/>
            </p:nvSpPr>
            <p:spPr bwMode="auto">
              <a:xfrm>
                <a:off x="3331" y="1328"/>
                <a:ext cx="8" cy="7"/>
              </a:xfrm>
              <a:custGeom>
                <a:avLst/>
                <a:gdLst/>
                <a:ahLst/>
                <a:cxnLst>
                  <a:cxn ang="0">
                    <a:pos x="0" y="29"/>
                  </a:cxn>
                  <a:cxn ang="0">
                    <a:pos x="30" y="29"/>
                  </a:cxn>
                  <a:cxn ang="0">
                    <a:pos x="30" y="0"/>
                  </a:cxn>
                  <a:cxn ang="0">
                    <a:pos x="0" y="29"/>
                  </a:cxn>
                </a:cxnLst>
                <a:rect l="0" t="0" r="r" b="b"/>
                <a:pathLst>
                  <a:path w="30" h="29">
                    <a:moveTo>
                      <a:pt x="0" y="29"/>
                    </a:moveTo>
                    <a:lnTo>
                      <a:pt x="30" y="29"/>
                    </a:lnTo>
                    <a:lnTo>
                      <a:pt x="30" y="0"/>
                    </a:lnTo>
                    <a:lnTo>
                      <a:pt x="0" y="29"/>
                    </a:lnTo>
                  </a:path>
                </a:pathLst>
              </a:custGeom>
              <a:noFill/>
              <a:ln w="1588">
                <a:solidFill>
                  <a:srgbClr val="000000"/>
                </a:solidFill>
                <a:prstDash val="solid"/>
                <a:round/>
                <a:headEnd/>
                <a:tailEnd/>
              </a:ln>
            </p:spPr>
            <p:txBody>
              <a:bodyPr/>
              <a:lstStyle/>
              <a:p>
                <a:endParaRPr lang="en-GB"/>
              </a:p>
            </p:txBody>
          </p:sp>
          <p:sp>
            <p:nvSpPr>
              <p:cNvPr id="15696" name="Freeform 336"/>
              <p:cNvSpPr>
                <a:spLocks/>
              </p:cNvSpPr>
              <p:nvPr/>
            </p:nvSpPr>
            <p:spPr bwMode="auto">
              <a:xfrm>
                <a:off x="3205" y="1409"/>
                <a:ext cx="89" cy="52"/>
              </a:xfrm>
              <a:custGeom>
                <a:avLst/>
                <a:gdLst/>
                <a:ahLst/>
                <a:cxnLst>
                  <a:cxn ang="0">
                    <a:pos x="328" y="30"/>
                  </a:cxn>
                  <a:cxn ang="0">
                    <a:pos x="355" y="0"/>
                  </a:cxn>
                  <a:cxn ang="0">
                    <a:pos x="298" y="0"/>
                  </a:cxn>
                  <a:cxn ang="0">
                    <a:pos x="267" y="30"/>
                  </a:cxn>
                  <a:cxn ang="0">
                    <a:pos x="237" y="30"/>
                  </a:cxn>
                  <a:cxn ang="0">
                    <a:pos x="237" y="60"/>
                  </a:cxn>
                  <a:cxn ang="0">
                    <a:pos x="209" y="88"/>
                  </a:cxn>
                  <a:cxn ang="0">
                    <a:pos x="179" y="88"/>
                  </a:cxn>
                  <a:cxn ang="0">
                    <a:pos x="119" y="149"/>
                  </a:cxn>
                  <a:cxn ang="0">
                    <a:pos x="30" y="149"/>
                  </a:cxn>
                  <a:cxn ang="0">
                    <a:pos x="30" y="179"/>
                  </a:cxn>
                  <a:cxn ang="0">
                    <a:pos x="0" y="179"/>
                  </a:cxn>
                  <a:cxn ang="0">
                    <a:pos x="0" y="206"/>
                  </a:cxn>
                  <a:cxn ang="0">
                    <a:pos x="30" y="206"/>
                  </a:cxn>
                  <a:cxn ang="0">
                    <a:pos x="60" y="179"/>
                  </a:cxn>
                  <a:cxn ang="0">
                    <a:pos x="209" y="179"/>
                  </a:cxn>
                  <a:cxn ang="0">
                    <a:pos x="179" y="149"/>
                  </a:cxn>
                  <a:cxn ang="0">
                    <a:pos x="148" y="149"/>
                  </a:cxn>
                  <a:cxn ang="0">
                    <a:pos x="209" y="118"/>
                  </a:cxn>
                  <a:cxn ang="0">
                    <a:pos x="237" y="118"/>
                  </a:cxn>
                  <a:cxn ang="0">
                    <a:pos x="267" y="88"/>
                  </a:cxn>
                  <a:cxn ang="0">
                    <a:pos x="328" y="88"/>
                  </a:cxn>
                  <a:cxn ang="0">
                    <a:pos x="298" y="60"/>
                  </a:cxn>
                  <a:cxn ang="0">
                    <a:pos x="267" y="60"/>
                  </a:cxn>
                  <a:cxn ang="0">
                    <a:pos x="298" y="30"/>
                  </a:cxn>
                  <a:cxn ang="0">
                    <a:pos x="328" y="30"/>
                  </a:cxn>
                </a:cxnLst>
                <a:rect l="0" t="0" r="r" b="b"/>
                <a:pathLst>
                  <a:path w="355" h="206">
                    <a:moveTo>
                      <a:pt x="328" y="30"/>
                    </a:moveTo>
                    <a:lnTo>
                      <a:pt x="355" y="0"/>
                    </a:lnTo>
                    <a:lnTo>
                      <a:pt x="298" y="0"/>
                    </a:lnTo>
                    <a:lnTo>
                      <a:pt x="267" y="30"/>
                    </a:lnTo>
                    <a:lnTo>
                      <a:pt x="237" y="30"/>
                    </a:lnTo>
                    <a:lnTo>
                      <a:pt x="237" y="60"/>
                    </a:lnTo>
                    <a:lnTo>
                      <a:pt x="209" y="88"/>
                    </a:lnTo>
                    <a:lnTo>
                      <a:pt x="179" y="88"/>
                    </a:lnTo>
                    <a:lnTo>
                      <a:pt x="119" y="149"/>
                    </a:lnTo>
                    <a:lnTo>
                      <a:pt x="30" y="149"/>
                    </a:lnTo>
                    <a:lnTo>
                      <a:pt x="30" y="179"/>
                    </a:lnTo>
                    <a:lnTo>
                      <a:pt x="0" y="179"/>
                    </a:lnTo>
                    <a:lnTo>
                      <a:pt x="0" y="206"/>
                    </a:lnTo>
                    <a:lnTo>
                      <a:pt x="30" y="206"/>
                    </a:lnTo>
                    <a:lnTo>
                      <a:pt x="60" y="179"/>
                    </a:lnTo>
                    <a:lnTo>
                      <a:pt x="209" y="179"/>
                    </a:lnTo>
                    <a:lnTo>
                      <a:pt x="179" y="149"/>
                    </a:lnTo>
                    <a:lnTo>
                      <a:pt x="148" y="149"/>
                    </a:lnTo>
                    <a:lnTo>
                      <a:pt x="209" y="118"/>
                    </a:lnTo>
                    <a:lnTo>
                      <a:pt x="237" y="118"/>
                    </a:lnTo>
                    <a:lnTo>
                      <a:pt x="267" y="88"/>
                    </a:lnTo>
                    <a:lnTo>
                      <a:pt x="328" y="88"/>
                    </a:lnTo>
                    <a:lnTo>
                      <a:pt x="298" y="60"/>
                    </a:lnTo>
                    <a:lnTo>
                      <a:pt x="267" y="60"/>
                    </a:lnTo>
                    <a:lnTo>
                      <a:pt x="298" y="30"/>
                    </a:lnTo>
                    <a:lnTo>
                      <a:pt x="328" y="30"/>
                    </a:lnTo>
                  </a:path>
                </a:pathLst>
              </a:custGeom>
              <a:noFill/>
              <a:ln w="1588">
                <a:solidFill>
                  <a:srgbClr val="000000"/>
                </a:solidFill>
                <a:prstDash val="solid"/>
                <a:round/>
                <a:headEnd/>
                <a:tailEnd/>
              </a:ln>
            </p:spPr>
            <p:txBody>
              <a:bodyPr/>
              <a:lstStyle/>
              <a:p>
                <a:endParaRPr lang="en-GB"/>
              </a:p>
            </p:txBody>
          </p:sp>
          <p:sp>
            <p:nvSpPr>
              <p:cNvPr id="15697" name="Freeform 337"/>
              <p:cNvSpPr>
                <a:spLocks/>
              </p:cNvSpPr>
              <p:nvPr/>
            </p:nvSpPr>
            <p:spPr bwMode="auto">
              <a:xfrm>
                <a:off x="2909" y="1513"/>
                <a:ext cx="134" cy="96"/>
              </a:xfrm>
              <a:custGeom>
                <a:avLst/>
                <a:gdLst/>
                <a:ahLst/>
                <a:cxnLst>
                  <a:cxn ang="0">
                    <a:pos x="118" y="384"/>
                  </a:cxn>
                  <a:cxn ang="0">
                    <a:pos x="60" y="325"/>
                  </a:cxn>
                  <a:cxn ang="0">
                    <a:pos x="0" y="325"/>
                  </a:cxn>
                  <a:cxn ang="0">
                    <a:pos x="0" y="295"/>
                  </a:cxn>
                  <a:cxn ang="0">
                    <a:pos x="30" y="295"/>
                  </a:cxn>
                  <a:cxn ang="0">
                    <a:pos x="89" y="237"/>
                  </a:cxn>
                  <a:cxn ang="0">
                    <a:pos x="30" y="237"/>
                  </a:cxn>
                  <a:cxn ang="0">
                    <a:pos x="89" y="207"/>
                  </a:cxn>
                  <a:cxn ang="0">
                    <a:pos x="60" y="177"/>
                  </a:cxn>
                  <a:cxn ang="0">
                    <a:pos x="30" y="177"/>
                  </a:cxn>
                  <a:cxn ang="0">
                    <a:pos x="30" y="147"/>
                  </a:cxn>
                  <a:cxn ang="0">
                    <a:pos x="60" y="147"/>
                  </a:cxn>
                  <a:cxn ang="0">
                    <a:pos x="118" y="207"/>
                  </a:cxn>
                  <a:cxn ang="0">
                    <a:pos x="148" y="177"/>
                  </a:cxn>
                  <a:cxn ang="0">
                    <a:pos x="118" y="177"/>
                  </a:cxn>
                  <a:cxn ang="0">
                    <a:pos x="118" y="147"/>
                  </a:cxn>
                  <a:cxn ang="0">
                    <a:pos x="148" y="147"/>
                  </a:cxn>
                  <a:cxn ang="0">
                    <a:pos x="178" y="177"/>
                  </a:cxn>
                  <a:cxn ang="0">
                    <a:pos x="209" y="147"/>
                  </a:cxn>
                  <a:cxn ang="0">
                    <a:pos x="237" y="147"/>
                  </a:cxn>
                  <a:cxn ang="0">
                    <a:pos x="237" y="177"/>
                  </a:cxn>
                  <a:cxn ang="0">
                    <a:pos x="296" y="177"/>
                  </a:cxn>
                  <a:cxn ang="0">
                    <a:pos x="237" y="118"/>
                  </a:cxn>
                  <a:cxn ang="0">
                    <a:pos x="296" y="89"/>
                  </a:cxn>
                  <a:cxn ang="0">
                    <a:pos x="327" y="89"/>
                  </a:cxn>
                  <a:cxn ang="0">
                    <a:pos x="355" y="118"/>
                  </a:cxn>
                  <a:cxn ang="0">
                    <a:pos x="355" y="89"/>
                  </a:cxn>
                  <a:cxn ang="0">
                    <a:pos x="446" y="89"/>
                  </a:cxn>
                  <a:cxn ang="0">
                    <a:pos x="473" y="118"/>
                  </a:cxn>
                  <a:cxn ang="0">
                    <a:pos x="473" y="147"/>
                  </a:cxn>
                  <a:cxn ang="0">
                    <a:pos x="446" y="177"/>
                  </a:cxn>
                  <a:cxn ang="0">
                    <a:pos x="534" y="177"/>
                  </a:cxn>
                  <a:cxn ang="0">
                    <a:pos x="503" y="147"/>
                  </a:cxn>
                  <a:cxn ang="0">
                    <a:pos x="503" y="118"/>
                  </a:cxn>
                  <a:cxn ang="0">
                    <a:pos x="446" y="59"/>
                  </a:cxn>
                  <a:cxn ang="0">
                    <a:pos x="416" y="59"/>
                  </a:cxn>
                  <a:cxn ang="0">
                    <a:pos x="385" y="29"/>
                  </a:cxn>
                  <a:cxn ang="0">
                    <a:pos x="416" y="0"/>
                  </a:cxn>
                  <a:cxn ang="0">
                    <a:pos x="473" y="0"/>
                  </a:cxn>
                </a:cxnLst>
                <a:rect l="0" t="0" r="r" b="b"/>
                <a:pathLst>
                  <a:path w="534" h="384">
                    <a:moveTo>
                      <a:pt x="118" y="384"/>
                    </a:moveTo>
                    <a:lnTo>
                      <a:pt x="60" y="325"/>
                    </a:lnTo>
                    <a:lnTo>
                      <a:pt x="0" y="325"/>
                    </a:lnTo>
                    <a:lnTo>
                      <a:pt x="0" y="295"/>
                    </a:lnTo>
                    <a:lnTo>
                      <a:pt x="30" y="295"/>
                    </a:lnTo>
                    <a:lnTo>
                      <a:pt x="89" y="237"/>
                    </a:lnTo>
                    <a:lnTo>
                      <a:pt x="30" y="237"/>
                    </a:lnTo>
                    <a:lnTo>
                      <a:pt x="89" y="207"/>
                    </a:lnTo>
                    <a:lnTo>
                      <a:pt x="60" y="177"/>
                    </a:lnTo>
                    <a:lnTo>
                      <a:pt x="30" y="177"/>
                    </a:lnTo>
                    <a:lnTo>
                      <a:pt x="30" y="147"/>
                    </a:lnTo>
                    <a:lnTo>
                      <a:pt x="60" y="147"/>
                    </a:lnTo>
                    <a:lnTo>
                      <a:pt x="118" y="207"/>
                    </a:lnTo>
                    <a:lnTo>
                      <a:pt x="148" y="177"/>
                    </a:lnTo>
                    <a:lnTo>
                      <a:pt x="118" y="177"/>
                    </a:lnTo>
                    <a:lnTo>
                      <a:pt x="118" y="147"/>
                    </a:lnTo>
                    <a:lnTo>
                      <a:pt x="148" y="147"/>
                    </a:lnTo>
                    <a:lnTo>
                      <a:pt x="178" y="177"/>
                    </a:lnTo>
                    <a:lnTo>
                      <a:pt x="209" y="147"/>
                    </a:lnTo>
                    <a:lnTo>
                      <a:pt x="237" y="147"/>
                    </a:lnTo>
                    <a:lnTo>
                      <a:pt x="237" y="177"/>
                    </a:lnTo>
                    <a:lnTo>
                      <a:pt x="296" y="177"/>
                    </a:lnTo>
                    <a:lnTo>
                      <a:pt x="237" y="118"/>
                    </a:lnTo>
                    <a:lnTo>
                      <a:pt x="296" y="89"/>
                    </a:lnTo>
                    <a:lnTo>
                      <a:pt x="327" y="89"/>
                    </a:lnTo>
                    <a:lnTo>
                      <a:pt x="355" y="118"/>
                    </a:lnTo>
                    <a:lnTo>
                      <a:pt x="355" y="89"/>
                    </a:lnTo>
                    <a:lnTo>
                      <a:pt x="446" y="89"/>
                    </a:lnTo>
                    <a:lnTo>
                      <a:pt x="473" y="118"/>
                    </a:lnTo>
                    <a:lnTo>
                      <a:pt x="473" y="147"/>
                    </a:lnTo>
                    <a:lnTo>
                      <a:pt x="446" y="177"/>
                    </a:lnTo>
                    <a:lnTo>
                      <a:pt x="534" y="177"/>
                    </a:lnTo>
                    <a:lnTo>
                      <a:pt x="503" y="147"/>
                    </a:lnTo>
                    <a:lnTo>
                      <a:pt x="503" y="118"/>
                    </a:lnTo>
                    <a:lnTo>
                      <a:pt x="446" y="59"/>
                    </a:lnTo>
                    <a:lnTo>
                      <a:pt x="416" y="59"/>
                    </a:lnTo>
                    <a:lnTo>
                      <a:pt x="385" y="29"/>
                    </a:lnTo>
                    <a:lnTo>
                      <a:pt x="416" y="0"/>
                    </a:lnTo>
                    <a:lnTo>
                      <a:pt x="473" y="0"/>
                    </a:lnTo>
                  </a:path>
                </a:pathLst>
              </a:custGeom>
              <a:noFill/>
              <a:ln w="1588">
                <a:solidFill>
                  <a:srgbClr val="000000"/>
                </a:solidFill>
                <a:prstDash val="solid"/>
                <a:round/>
                <a:headEnd/>
                <a:tailEnd/>
              </a:ln>
            </p:spPr>
            <p:txBody>
              <a:bodyPr/>
              <a:lstStyle/>
              <a:p>
                <a:endParaRPr lang="en-GB"/>
              </a:p>
            </p:txBody>
          </p:sp>
          <p:sp>
            <p:nvSpPr>
              <p:cNvPr id="15698" name="Freeform 338"/>
              <p:cNvSpPr>
                <a:spLocks/>
              </p:cNvSpPr>
              <p:nvPr/>
            </p:nvSpPr>
            <p:spPr bwMode="auto">
              <a:xfrm>
                <a:off x="2946" y="1572"/>
                <a:ext cx="30" cy="7"/>
              </a:xfrm>
              <a:custGeom>
                <a:avLst/>
                <a:gdLst/>
                <a:ahLst/>
                <a:cxnLst>
                  <a:cxn ang="0">
                    <a:pos x="119" y="28"/>
                  </a:cxn>
                  <a:cxn ang="0">
                    <a:pos x="89" y="0"/>
                  </a:cxn>
                  <a:cxn ang="0">
                    <a:pos x="0" y="0"/>
                  </a:cxn>
                  <a:cxn ang="0">
                    <a:pos x="30" y="28"/>
                  </a:cxn>
                  <a:cxn ang="0">
                    <a:pos x="119" y="28"/>
                  </a:cxn>
                </a:cxnLst>
                <a:rect l="0" t="0" r="r" b="b"/>
                <a:pathLst>
                  <a:path w="119" h="28">
                    <a:moveTo>
                      <a:pt x="119" y="28"/>
                    </a:moveTo>
                    <a:lnTo>
                      <a:pt x="89" y="0"/>
                    </a:lnTo>
                    <a:lnTo>
                      <a:pt x="0" y="0"/>
                    </a:lnTo>
                    <a:lnTo>
                      <a:pt x="30" y="28"/>
                    </a:lnTo>
                    <a:lnTo>
                      <a:pt x="119" y="28"/>
                    </a:lnTo>
                  </a:path>
                </a:pathLst>
              </a:custGeom>
              <a:noFill/>
              <a:ln w="1588">
                <a:solidFill>
                  <a:srgbClr val="000000"/>
                </a:solidFill>
                <a:prstDash val="solid"/>
                <a:round/>
                <a:headEnd/>
                <a:tailEnd/>
              </a:ln>
            </p:spPr>
            <p:txBody>
              <a:bodyPr/>
              <a:lstStyle/>
              <a:p>
                <a:endParaRPr lang="en-GB"/>
              </a:p>
            </p:txBody>
          </p:sp>
          <p:sp>
            <p:nvSpPr>
              <p:cNvPr id="15699" name="Freeform 339"/>
              <p:cNvSpPr>
                <a:spLocks/>
              </p:cNvSpPr>
              <p:nvPr/>
            </p:nvSpPr>
            <p:spPr bwMode="auto">
              <a:xfrm>
                <a:off x="3027" y="1490"/>
                <a:ext cx="82" cy="38"/>
              </a:xfrm>
              <a:custGeom>
                <a:avLst/>
                <a:gdLst/>
                <a:ahLst/>
                <a:cxnLst>
                  <a:cxn ang="0">
                    <a:pos x="30" y="119"/>
                  </a:cxn>
                  <a:cxn ang="0">
                    <a:pos x="91" y="119"/>
                  </a:cxn>
                  <a:cxn ang="0">
                    <a:pos x="119" y="149"/>
                  </a:cxn>
                  <a:cxn ang="0">
                    <a:pos x="150" y="149"/>
                  </a:cxn>
                  <a:cxn ang="0">
                    <a:pos x="180" y="119"/>
                  </a:cxn>
                  <a:cxn ang="0">
                    <a:pos x="119" y="119"/>
                  </a:cxn>
                  <a:cxn ang="0">
                    <a:pos x="119" y="90"/>
                  </a:cxn>
                  <a:cxn ang="0">
                    <a:pos x="91" y="60"/>
                  </a:cxn>
                  <a:cxn ang="0">
                    <a:pos x="61" y="60"/>
                  </a:cxn>
                  <a:cxn ang="0">
                    <a:pos x="0" y="0"/>
                  </a:cxn>
                  <a:cxn ang="0">
                    <a:pos x="91" y="0"/>
                  </a:cxn>
                  <a:cxn ang="0">
                    <a:pos x="119" y="30"/>
                  </a:cxn>
                  <a:cxn ang="0">
                    <a:pos x="150" y="0"/>
                  </a:cxn>
                  <a:cxn ang="0">
                    <a:pos x="268" y="0"/>
                  </a:cxn>
                  <a:cxn ang="0">
                    <a:pos x="268" y="30"/>
                  </a:cxn>
                  <a:cxn ang="0">
                    <a:pos x="328" y="60"/>
                  </a:cxn>
                  <a:cxn ang="0">
                    <a:pos x="298" y="30"/>
                  </a:cxn>
                  <a:cxn ang="0">
                    <a:pos x="298" y="0"/>
                  </a:cxn>
                  <a:cxn ang="0">
                    <a:pos x="328" y="0"/>
                  </a:cxn>
                </a:cxnLst>
                <a:rect l="0" t="0" r="r" b="b"/>
                <a:pathLst>
                  <a:path w="328" h="149">
                    <a:moveTo>
                      <a:pt x="30" y="119"/>
                    </a:moveTo>
                    <a:lnTo>
                      <a:pt x="91" y="119"/>
                    </a:lnTo>
                    <a:lnTo>
                      <a:pt x="119" y="149"/>
                    </a:lnTo>
                    <a:lnTo>
                      <a:pt x="150" y="149"/>
                    </a:lnTo>
                    <a:lnTo>
                      <a:pt x="180" y="119"/>
                    </a:lnTo>
                    <a:lnTo>
                      <a:pt x="119" y="119"/>
                    </a:lnTo>
                    <a:lnTo>
                      <a:pt x="119" y="90"/>
                    </a:lnTo>
                    <a:lnTo>
                      <a:pt x="91" y="60"/>
                    </a:lnTo>
                    <a:lnTo>
                      <a:pt x="61" y="60"/>
                    </a:lnTo>
                    <a:lnTo>
                      <a:pt x="0" y="0"/>
                    </a:lnTo>
                    <a:lnTo>
                      <a:pt x="91" y="0"/>
                    </a:lnTo>
                    <a:lnTo>
                      <a:pt x="119" y="30"/>
                    </a:lnTo>
                    <a:lnTo>
                      <a:pt x="150" y="0"/>
                    </a:lnTo>
                    <a:lnTo>
                      <a:pt x="268" y="0"/>
                    </a:lnTo>
                    <a:lnTo>
                      <a:pt x="268" y="30"/>
                    </a:lnTo>
                    <a:lnTo>
                      <a:pt x="328" y="60"/>
                    </a:lnTo>
                    <a:lnTo>
                      <a:pt x="298" y="30"/>
                    </a:lnTo>
                    <a:lnTo>
                      <a:pt x="298" y="0"/>
                    </a:lnTo>
                    <a:lnTo>
                      <a:pt x="328" y="0"/>
                    </a:lnTo>
                  </a:path>
                </a:pathLst>
              </a:custGeom>
              <a:noFill/>
              <a:ln w="1588">
                <a:solidFill>
                  <a:srgbClr val="000000"/>
                </a:solidFill>
                <a:prstDash val="solid"/>
                <a:round/>
                <a:headEnd/>
                <a:tailEnd/>
              </a:ln>
            </p:spPr>
            <p:txBody>
              <a:bodyPr/>
              <a:lstStyle/>
              <a:p>
                <a:endParaRPr lang="en-GB"/>
              </a:p>
            </p:txBody>
          </p:sp>
          <p:sp>
            <p:nvSpPr>
              <p:cNvPr id="15700" name="Freeform 340"/>
              <p:cNvSpPr>
                <a:spLocks/>
              </p:cNvSpPr>
              <p:nvPr/>
            </p:nvSpPr>
            <p:spPr bwMode="auto">
              <a:xfrm>
                <a:off x="2976" y="1572"/>
                <a:ext cx="15" cy="7"/>
              </a:xfrm>
              <a:custGeom>
                <a:avLst/>
                <a:gdLst/>
                <a:ahLst/>
                <a:cxnLst>
                  <a:cxn ang="0">
                    <a:pos x="0" y="28"/>
                  </a:cxn>
                  <a:cxn ang="0">
                    <a:pos x="60" y="28"/>
                  </a:cxn>
                  <a:cxn ang="0">
                    <a:pos x="29" y="0"/>
                  </a:cxn>
                  <a:cxn ang="0">
                    <a:pos x="0" y="28"/>
                  </a:cxn>
                </a:cxnLst>
                <a:rect l="0" t="0" r="r" b="b"/>
                <a:pathLst>
                  <a:path w="60" h="28">
                    <a:moveTo>
                      <a:pt x="0" y="28"/>
                    </a:moveTo>
                    <a:lnTo>
                      <a:pt x="60" y="28"/>
                    </a:lnTo>
                    <a:lnTo>
                      <a:pt x="29" y="0"/>
                    </a:lnTo>
                    <a:lnTo>
                      <a:pt x="0" y="28"/>
                    </a:lnTo>
                  </a:path>
                </a:pathLst>
              </a:custGeom>
              <a:noFill/>
              <a:ln w="1588">
                <a:solidFill>
                  <a:srgbClr val="000000"/>
                </a:solidFill>
                <a:prstDash val="solid"/>
                <a:round/>
                <a:headEnd/>
                <a:tailEnd/>
              </a:ln>
            </p:spPr>
            <p:txBody>
              <a:bodyPr/>
              <a:lstStyle/>
              <a:p>
                <a:endParaRPr lang="en-GB"/>
              </a:p>
            </p:txBody>
          </p:sp>
          <p:sp>
            <p:nvSpPr>
              <p:cNvPr id="15701" name="Freeform 341"/>
              <p:cNvSpPr>
                <a:spLocks/>
              </p:cNvSpPr>
              <p:nvPr/>
            </p:nvSpPr>
            <p:spPr bwMode="auto">
              <a:xfrm>
                <a:off x="3102" y="1439"/>
                <a:ext cx="89" cy="51"/>
              </a:xfrm>
              <a:custGeom>
                <a:avLst/>
                <a:gdLst/>
                <a:ahLst/>
                <a:cxnLst>
                  <a:cxn ang="0">
                    <a:pos x="30" y="207"/>
                  </a:cxn>
                  <a:cxn ang="0">
                    <a:pos x="59" y="179"/>
                  </a:cxn>
                  <a:cxn ang="0">
                    <a:pos x="0" y="179"/>
                  </a:cxn>
                  <a:cxn ang="0">
                    <a:pos x="0" y="149"/>
                  </a:cxn>
                  <a:cxn ang="0">
                    <a:pos x="30" y="149"/>
                  </a:cxn>
                  <a:cxn ang="0">
                    <a:pos x="30" y="119"/>
                  </a:cxn>
                  <a:cxn ang="0">
                    <a:pos x="59" y="119"/>
                  </a:cxn>
                  <a:cxn ang="0">
                    <a:pos x="89" y="149"/>
                  </a:cxn>
                  <a:cxn ang="0">
                    <a:pos x="119" y="149"/>
                  </a:cxn>
                  <a:cxn ang="0">
                    <a:pos x="89" y="119"/>
                  </a:cxn>
                  <a:cxn ang="0">
                    <a:pos x="119" y="88"/>
                  </a:cxn>
                  <a:cxn ang="0">
                    <a:pos x="119" y="61"/>
                  </a:cxn>
                  <a:cxn ang="0">
                    <a:pos x="148" y="88"/>
                  </a:cxn>
                  <a:cxn ang="0">
                    <a:pos x="177" y="61"/>
                  </a:cxn>
                  <a:cxn ang="0">
                    <a:pos x="207" y="88"/>
                  </a:cxn>
                  <a:cxn ang="0">
                    <a:pos x="207" y="119"/>
                  </a:cxn>
                  <a:cxn ang="0">
                    <a:pos x="267" y="61"/>
                  </a:cxn>
                  <a:cxn ang="0">
                    <a:pos x="237" y="61"/>
                  </a:cxn>
                  <a:cxn ang="0">
                    <a:pos x="267" y="31"/>
                  </a:cxn>
                  <a:cxn ang="0">
                    <a:pos x="326" y="31"/>
                  </a:cxn>
                  <a:cxn ang="0">
                    <a:pos x="355" y="0"/>
                  </a:cxn>
                </a:cxnLst>
                <a:rect l="0" t="0" r="r" b="b"/>
                <a:pathLst>
                  <a:path w="355" h="207">
                    <a:moveTo>
                      <a:pt x="30" y="207"/>
                    </a:moveTo>
                    <a:lnTo>
                      <a:pt x="59" y="179"/>
                    </a:lnTo>
                    <a:lnTo>
                      <a:pt x="0" y="179"/>
                    </a:lnTo>
                    <a:lnTo>
                      <a:pt x="0" y="149"/>
                    </a:lnTo>
                    <a:lnTo>
                      <a:pt x="30" y="149"/>
                    </a:lnTo>
                    <a:lnTo>
                      <a:pt x="30" y="119"/>
                    </a:lnTo>
                    <a:lnTo>
                      <a:pt x="59" y="119"/>
                    </a:lnTo>
                    <a:lnTo>
                      <a:pt x="89" y="149"/>
                    </a:lnTo>
                    <a:lnTo>
                      <a:pt x="119" y="149"/>
                    </a:lnTo>
                    <a:lnTo>
                      <a:pt x="89" y="119"/>
                    </a:lnTo>
                    <a:lnTo>
                      <a:pt x="119" y="88"/>
                    </a:lnTo>
                    <a:lnTo>
                      <a:pt x="119" y="61"/>
                    </a:lnTo>
                    <a:lnTo>
                      <a:pt x="148" y="88"/>
                    </a:lnTo>
                    <a:lnTo>
                      <a:pt x="177" y="61"/>
                    </a:lnTo>
                    <a:lnTo>
                      <a:pt x="207" y="88"/>
                    </a:lnTo>
                    <a:lnTo>
                      <a:pt x="207" y="119"/>
                    </a:lnTo>
                    <a:lnTo>
                      <a:pt x="267" y="61"/>
                    </a:lnTo>
                    <a:lnTo>
                      <a:pt x="237" y="61"/>
                    </a:lnTo>
                    <a:lnTo>
                      <a:pt x="267" y="31"/>
                    </a:lnTo>
                    <a:lnTo>
                      <a:pt x="326" y="31"/>
                    </a:lnTo>
                    <a:lnTo>
                      <a:pt x="355" y="0"/>
                    </a:lnTo>
                  </a:path>
                </a:pathLst>
              </a:custGeom>
              <a:noFill/>
              <a:ln w="1588">
                <a:solidFill>
                  <a:srgbClr val="000000"/>
                </a:solidFill>
                <a:prstDash val="solid"/>
                <a:round/>
                <a:headEnd/>
                <a:tailEnd/>
              </a:ln>
            </p:spPr>
            <p:txBody>
              <a:bodyPr/>
              <a:lstStyle/>
              <a:p>
                <a:endParaRPr lang="en-GB"/>
              </a:p>
            </p:txBody>
          </p:sp>
          <p:sp>
            <p:nvSpPr>
              <p:cNvPr id="15702" name="Freeform 342"/>
              <p:cNvSpPr>
                <a:spLocks/>
              </p:cNvSpPr>
              <p:nvPr/>
            </p:nvSpPr>
            <p:spPr bwMode="auto">
              <a:xfrm>
                <a:off x="3191" y="1431"/>
                <a:ext cx="14" cy="19"/>
              </a:xfrm>
              <a:custGeom>
                <a:avLst/>
                <a:gdLst/>
                <a:ahLst/>
                <a:cxnLst>
                  <a:cxn ang="0">
                    <a:pos x="0" y="30"/>
                  </a:cxn>
                  <a:cxn ang="0">
                    <a:pos x="46" y="76"/>
                  </a:cxn>
                  <a:cxn ang="0">
                    <a:pos x="31" y="61"/>
                  </a:cxn>
                  <a:cxn ang="0">
                    <a:pos x="31" y="30"/>
                  </a:cxn>
                  <a:cxn ang="0">
                    <a:pos x="59" y="30"/>
                  </a:cxn>
                  <a:cxn ang="0">
                    <a:pos x="59" y="0"/>
                  </a:cxn>
                  <a:cxn ang="0">
                    <a:pos x="31" y="0"/>
                  </a:cxn>
                  <a:cxn ang="0">
                    <a:pos x="0" y="30"/>
                  </a:cxn>
                </a:cxnLst>
                <a:rect l="0" t="0" r="r" b="b"/>
                <a:pathLst>
                  <a:path w="59" h="76">
                    <a:moveTo>
                      <a:pt x="0" y="30"/>
                    </a:moveTo>
                    <a:lnTo>
                      <a:pt x="46" y="76"/>
                    </a:lnTo>
                    <a:lnTo>
                      <a:pt x="31" y="61"/>
                    </a:lnTo>
                    <a:lnTo>
                      <a:pt x="31" y="30"/>
                    </a:lnTo>
                    <a:lnTo>
                      <a:pt x="59" y="30"/>
                    </a:lnTo>
                    <a:lnTo>
                      <a:pt x="59" y="0"/>
                    </a:lnTo>
                    <a:lnTo>
                      <a:pt x="31" y="0"/>
                    </a:lnTo>
                    <a:lnTo>
                      <a:pt x="0" y="30"/>
                    </a:lnTo>
                  </a:path>
                </a:pathLst>
              </a:custGeom>
              <a:noFill/>
              <a:ln w="1588">
                <a:solidFill>
                  <a:srgbClr val="000000"/>
                </a:solidFill>
                <a:prstDash val="solid"/>
                <a:round/>
                <a:headEnd/>
                <a:tailEnd/>
              </a:ln>
            </p:spPr>
            <p:txBody>
              <a:bodyPr/>
              <a:lstStyle/>
              <a:p>
                <a:endParaRPr lang="en-GB"/>
              </a:p>
            </p:txBody>
          </p:sp>
          <p:sp>
            <p:nvSpPr>
              <p:cNvPr id="15703" name="Rectangle 343"/>
              <p:cNvSpPr>
                <a:spLocks noChangeArrowheads="1"/>
              </p:cNvSpPr>
              <p:nvPr/>
            </p:nvSpPr>
            <p:spPr bwMode="auto">
              <a:xfrm>
                <a:off x="3109" y="1490"/>
                <a:ext cx="7" cy="8"/>
              </a:xfrm>
              <a:prstGeom prst="rect">
                <a:avLst/>
              </a:prstGeom>
              <a:noFill/>
              <a:ln w="1588">
                <a:solidFill>
                  <a:srgbClr val="000000"/>
                </a:solidFill>
                <a:miter lim="800000"/>
                <a:headEnd/>
                <a:tailEnd/>
              </a:ln>
            </p:spPr>
            <p:txBody>
              <a:bodyPr/>
              <a:lstStyle/>
              <a:p>
                <a:endParaRPr lang="en-GB"/>
              </a:p>
            </p:txBody>
          </p:sp>
          <p:sp>
            <p:nvSpPr>
              <p:cNvPr id="15704" name="Freeform 344"/>
              <p:cNvSpPr>
                <a:spLocks/>
              </p:cNvSpPr>
              <p:nvPr/>
            </p:nvSpPr>
            <p:spPr bwMode="auto">
              <a:xfrm>
                <a:off x="3065" y="1506"/>
                <a:ext cx="15" cy="7"/>
              </a:xfrm>
              <a:custGeom>
                <a:avLst/>
                <a:gdLst/>
                <a:ahLst/>
                <a:cxnLst>
                  <a:cxn ang="0">
                    <a:pos x="0" y="30"/>
                  </a:cxn>
                  <a:cxn ang="0">
                    <a:pos x="60" y="0"/>
                  </a:cxn>
                  <a:cxn ang="0">
                    <a:pos x="30" y="0"/>
                  </a:cxn>
                  <a:cxn ang="0">
                    <a:pos x="0" y="30"/>
                  </a:cxn>
                </a:cxnLst>
                <a:rect l="0" t="0" r="r" b="b"/>
                <a:pathLst>
                  <a:path w="60" h="30">
                    <a:moveTo>
                      <a:pt x="0" y="30"/>
                    </a:moveTo>
                    <a:lnTo>
                      <a:pt x="60" y="0"/>
                    </a:lnTo>
                    <a:lnTo>
                      <a:pt x="30" y="0"/>
                    </a:lnTo>
                    <a:lnTo>
                      <a:pt x="0" y="30"/>
                    </a:lnTo>
                  </a:path>
                </a:pathLst>
              </a:custGeom>
              <a:noFill/>
              <a:ln w="1588">
                <a:solidFill>
                  <a:srgbClr val="000000"/>
                </a:solidFill>
                <a:prstDash val="solid"/>
                <a:round/>
                <a:headEnd/>
                <a:tailEnd/>
              </a:ln>
            </p:spPr>
            <p:txBody>
              <a:bodyPr/>
              <a:lstStyle/>
              <a:p>
                <a:endParaRPr lang="en-GB"/>
              </a:p>
            </p:txBody>
          </p:sp>
          <p:sp>
            <p:nvSpPr>
              <p:cNvPr id="15705" name="Freeform 345"/>
              <p:cNvSpPr>
                <a:spLocks/>
              </p:cNvSpPr>
              <p:nvPr/>
            </p:nvSpPr>
            <p:spPr bwMode="auto">
              <a:xfrm>
                <a:off x="3050" y="1624"/>
                <a:ext cx="15" cy="8"/>
              </a:xfrm>
              <a:custGeom>
                <a:avLst/>
                <a:gdLst/>
                <a:ahLst/>
                <a:cxnLst>
                  <a:cxn ang="0">
                    <a:pos x="0" y="0"/>
                  </a:cxn>
                  <a:cxn ang="0">
                    <a:pos x="0" y="31"/>
                  </a:cxn>
                  <a:cxn ang="0">
                    <a:pos x="28" y="31"/>
                  </a:cxn>
                  <a:cxn ang="0">
                    <a:pos x="59" y="0"/>
                  </a:cxn>
                  <a:cxn ang="0">
                    <a:pos x="0" y="0"/>
                  </a:cxn>
                </a:cxnLst>
                <a:rect l="0" t="0" r="r" b="b"/>
                <a:pathLst>
                  <a:path w="59" h="31">
                    <a:moveTo>
                      <a:pt x="0" y="0"/>
                    </a:moveTo>
                    <a:lnTo>
                      <a:pt x="0" y="31"/>
                    </a:lnTo>
                    <a:lnTo>
                      <a:pt x="28" y="31"/>
                    </a:lnTo>
                    <a:lnTo>
                      <a:pt x="59" y="0"/>
                    </a:lnTo>
                    <a:lnTo>
                      <a:pt x="0" y="0"/>
                    </a:lnTo>
                  </a:path>
                </a:pathLst>
              </a:custGeom>
              <a:noFill/>
              <a:ln w="1588">
                <a:solidFill>
                  <a:srgbClr val="000000"/>
                </a:solidFill>
                <a:prstDash val="solid"/>
                <a:round/>
                <a:headEnd/>
                <a:tailEnd/>
              </a:ln>
            </p:spPr>
            <p:txBody>
              <a:bodyPr/>
              <a:lstStyle/>
              <a:p>
                <a:endParaRPr lang="en-GB"/>
              </a:p>
            </p:txBody>
          </p:sp>
          <p:sp>
            <p:nvSpPr>
              <p:cNvPr id="15706" name="Freeform 346"/>
              <p:cNvSpPr>
                <a:spLocks/>
              </p:cNvSpPr>
              <p:nvPr/>
            </p:nvSpPr>
            <p:spPr bwMode="auto">
              <a:xfrm>
                <a:off x="3235" y="1727"/>
                <a:ext cx="15" cy="23"/>
              </a:xfrm>
              <a:custGeom>
                <a:avLst/>
                <a:gdLst/>
                <a:ahLst/>
                <a:cxnLst>
                  <a:cxn ang="0">
                    <a:pos x="29" y="89"/>
                  </a:cxn>
                  <a:cxn ang="0">
                    <a:pos x="29" y="60"/>
                  </a:cxn>
                  <a:cxn ang="0">
                    <a:pos x="60" y="30"/>
                  </a:cxn>
                  <a:cxn ang="0">
                    <a:pos x="60" y="0"/>
                  </a:cxn>
                  <a:cxn ang="0">
                    <a:pos x="29" y="0"/>
                  </a:cxn>
                  <a:cxn ang="0">
                    <a:pos x="0" y="30"/>
                  </a:cxn>
                  <a:cxn ang="0">
                    <a:pos x="0" y="60"/>
                  </a:cxn>
                  <a:cxn ang="0">
                    <a:pos x="29" y="89"/>
                  </a:cxn>
                </a:cxnLst>
                <a:rect l="0" t="0" r="r" b="b"/>
                <a:pathLst>
                  <a:path w="60" h="89">
                    <a:moveTo>
                      <a:pt x="29" y="89"/>
                    </a:moveTo>
                    <a:lnTo>
                      <a:pt x="29" y="60"/>
                    </a:lnTo>
                    <a:lnTo>
                      <a:pt x="60" y="30"/>
                    </a:lnTo>
                    <a:lnTo>
                      <a:pt x="60" y="0"/>
                    </a:lnTo>
                    <a:lnTo>
                      <a:pt x="29" y="0"/>
                    </a:lnTo>
                    <a:lnTo>
                      <a:pt x="0" y="30"/>
                    </a:lnTo>
                    <a:lnTo>
                      <a:pt x="0" y="60"/>
                    </a:lnTo>
                    <a:lnTo>
                      <a:pt x="29" y="89"/>
                    </a:lnTo>
                  </a:path>
                </a:pathLst>
              </a:custGeom>
              <a:noFill/>
              <a:ln w="1588">
                <a:solidFill>
                  <a:srgbClr val="000000"/>
                </a:solidFill>
                <a:prstDash val="solid"/>
                <a:round/>
                <a:headEnd/>
                <a:tailEnd/>
              </a:ln>
            </p:spPr>
            <p:txBody>
              <a:bodyPr/>
              <a:lstStyle/>
              <a:p>
                <a:endParaRPr lang="en-GB"/>
              </a:p>
            </p:txBody>
          </p:sp>
          <p:sp>
            <p:nvSpPr>
              <p:cNvPr id="15707" name="Freeform 347"/>
              <p:cNvSpPr>
                <a:spLocks/>
              </p:cNvSpPr>
              <p:nvPr/>
            </p:nvSpPr>
            <p:spPr bwMode="auto">
              <a:xfrm>
                <a:off x="3183" y="1750"/>
                <a:ext cx="59" cy="52"/>
              </a:xfrm>
              <a:custGeom>
                <a:avLst/>
                <a:gdLst/>
                <a:ahLst/>
                <a:cxnLst>
                  <a:cxn ang="0">
                    <a:pos x="236" y="0"/>
                  </a:cxn>
                  <a:cxn ang="0">
                    <a:pos x="207" y="29"/>
                  </a:cxn>
                  <a:cxn ang="0">
                    <a:pos x="207" y="0"/>
                  </a:cxn>
                  <a:cxn ang="0">
                    <a:pos x="179" y="29"/>
                  </a:cxn>
                  <a:cxn ang="0">
                    <a:pos x="148" y="29"/>
                  </a:cxn>
                  <a:cxn ang="0">
                    <a:pos x="207" y="89"/>
                  </a:cxn>
                  <a:cxn ang="0">
                    <a:pos x="207" y="119"/>
                  </a:cxn>
                  <a:cxn ang="0">
                    <a:pos x="179" y="148"/>
                  </a:cxn>
                  <a:cxn ang="0">
                    <a:pos x="148" y="148"/>
                  </a:cxn>
                  <a:cxn ang="0">
                    <a:pos x="118" y="177"/>
                  </a:cxn>
                  <a:cxn ang="0">
                    <a:pos x="88" y="177"/>
                  </a:cxn>
                  <a:cxn ang="0">
                    <a:pos x="88" y="207"/>
                  </a:cxn>
                  <a:cxn ang="0">
                    <a:pos x="60" y="207"/>
                  </a:cxn>
                  <a:cxn ang="0">
                    <a:pos x="60" y="177"/>
                  </a:cxn>
                  <a:cxn ang="0">
                    <a:pos x="0" y="177"/>
                  </a:cxn>
                </a:cxnLst>
                <a:rect l="0" t="0" r="r" b="b"/>
                <a:pathLst>
                  <a:path w="236" h="207">
                    <a:moveTo>
                      <a:pt x="236" y="0"/>
                    </a:moveTo>
                    <a:lnTo>
                      <a:pt x="207" y="29"/>
                    </a:lnTo>
                    <a:lnTo>
                      <a:pt x="207" y="0"/>
                    </a:lnTo>
                    <a:lnTo>
                      <a:pt x="179" y="29"/>
                    </a:lnTo>
                    <a:lnTo>
                      <a:pt x="148" y="29"/>
                    </a:lnTo>
                    <a:lnTo>
                      <a:pt x="207" y="89"/>
                    </a:lnTo>
                    <a:lnTo>
                      <a:pt x="207" y="119"/>
                    </a:lnTo>
                    <a:lnTo>
                      <a:pt x="179" y="148"/>
                    </a:lnTo>
                    <a:lnTo>
                      <a:pt x="148" y="148"/>
                    </a:lnTo>
                    <a:lnTo>
                      <a:pt x="118" y="177"/>
                    </a:lnTo>
                    <a:lnTo>
                      <a:pt x="88" y="177"/>
                    </a:lnTo>
                    <a:lnTo>
                      <a:pt x="88" y="207"/>
                    </a:lnTo>
                    <a:lnTo>
                      <a:pt x="60" y="207"/>
                    </a:lnTo>
                    <a:lnTo>
                      <a:pt x="60" y="177"/>
                    </a:lnTo>
                    <a:lnTo>
                      <a:pt x="0" y="177"/>
                    </a:lnTo>
                  </a:path>
                </a:pathLst>
              </a:custGeom>
              <a:noFill/>
              <a:ln w="1588">
                <a:solidFill>
                  <a:srgbClr val="000000"/>
                </a:solidFill>
                <a:prstDash val="solid"/>
                <a:round/>
                <a:headEnd/>
                <a:tailEnd/>
              </a:ln>
            </p:spPr>
            <p:txBody>
              <a:bodyPr/>
              <a:lstStyle/>
              <a:p>
                <a:endParaRPr lang="en-GB"/>
              </a:p>
            </p:txBody>
          </p:sp>
          <p:sp>
            <p:nvSpPr>
              <p:cNvPr id="15708" name="Freeform 348"/>
              <p:cNvSpPr>
                <a:spLocks/>
              </p:cNvSpPr>
              <p:nvPr/>
            </p:nvSpPr>
            <p:spPr bwMode="auto">
              <a:xfrm>
                <a:off x="3176" y="1787"/>
                <a:ext cx="7" cy="7"/>
              </a:xfrm>
              <a:custGeom>
                <a:avLst/>
                <a:gdLst/>
                <a:ahLst/>
                <a:cxnLst>
                  <a:cxn ang="0">
                    <a:pos x="30" y="29"/>
                  </a:cxn>
                  <a:cxn ang="0">
                    <a:pos x="30" y="0"/>
                  </a:cxn>
                  <a:cxn ang="0">
                    <a:pos x="0" y="0"/>
                  </a:cxn>
                  <a:cxn ang="0">
                    <a:pos x="30" y="29"/>
                  </a:cxn>
                </a:cxnLst>
                <a:rect l="0" t="0" r="r" b="b"/>
                <a:pathLst>
                  <a:path w="30" h="29">
                    <a:moveTo>
                      <a:pt x="30" y="29"/>
                    </a:moveTo>
                    <a:lnTo>
                      <a:pt x="30" y="0"/>
                    </a:lnTo>
                    <a:lnTo>
                      <a:pt x="0" y="0"/>
                    </a:lnTo>
                    <a:lnTo>
                      <a:pt x="30" y="29"/>
                    </a:lnTo>
                  </a:path>
                </a:pathLst>
              </a:custGeom>
              <a:noFill/>
              <a:ln w="1588">
                <a:solidFill>
                  <a:srgbClr val="000000"/>
                </a:solidFill>
                <a:prstDash val="solid"/>
                <a:round/>
                <a:headEnd/>
                <a:tailEnd/>
              </a:ln>
            </p:spPr>
            <p:txBody>
              <a:bodyPr/>
              <a:lstStyle/>
              <a:p>
                <a:endParaRPr lang="en-GB"/>
              </a:p>
            </p:txBody>
          </p:sp>
          <p:sp>
            <p:nvSpPr>
              <p:cNvPr id="15709" name="Freeform 349"/>
              <p:cNvSpPr>
                <a:spLocks/>
              </p:cNvSpPr>
              <p:nvPr/>
            </p:nvSpPr>
            <p:spPr bwMode="auto">
              <a:xfrm>
                <a:off x="2931" y="1794"/>
                <a:ext cx="252" cy="81"/>
              </a:xfrm>
              <a:custGeom>
                <a:avLst/>
                <a:gdLst/>
                <a:ahLst/>
                <a:cxnLst>
                  <a:cxn ang="0">
                    <a:pos x="1008" y="0"/>
                  </a:cxn>
                  <a:cxn ang="0">
                    <a:pos x="1008" y="30"/>
                  </a:cxn>
                  <a:cxn ang="0">
                    <a:pos x="978" y="30"/>
                  </a:cxn>
                  <a:cxn ang="0">
                    <a:pos x="949" y="60"/>
                  </a:cxn>
                  <a:cxn ang="0">
                    <a:pos x="919" y="60"/>
                  </a:cxn>
                  <a:cxn ang="0">
                    <a:pos x="949" y="89"/>
                  </a:cxn>
                  <a:cxn ang="0">
                    <a:pos x="859" y="89"/>
                  </a:cxn>
                  <a:cxn ang="0">
                    <a:pos x="889" y="148"/>
                  </a:cxn>
                  <a:cxn ang="0">
                    <a:pos x="830" y="148"/>
                  </a:cxn>
                  <a:cxn ang="0">
                    <a:pos x="830" y="179"/>
                  </a:cxn>
                  <a:cxn ang="0">
                    <a:pos x="771" y="237"/>
                  </a:cxn>
                  <a:cxn ang="0">
                    <a:pos x="712" y="267"/>
                  </a:cxn>
                  <a:cxn ang="0">
                    <a:pos x="682" y="267"/>
                  </a:cxn>
                  <a:cxn ang="0">
                    <a:pos x="652" y="298"/>
                  </a:cxn>
                  <a:cxn ang="0">
                    <a:pos x="621" y="298"/>
                  </a:cxn>
                  <a:cxn ang="0">
                    <a:pos x="594" y="325"/>
                  </a:cxn>
                  <a:cxn ang="0">
                    <a:pos x="564" y="298"/>
                  </a:cxn>
                  <a:cxn ang="0">
                    <a:pos x="534" y="325"/>
                  </a:cxn>
                  <a:cxn ang="0">
                    <a:pos x="357" y="325"/>
                  </a:cxn>
                  <a:cxn ang="0">
                    <a:pos x="327" y="298"/>
                  </a:cxn>
                  <a:cxn ang="0">
                    <a:pos x="296" y="325"/>
                  </a:cxn>
                  <a:cxn ang="0">
                    <a:pos x="266" y="298"/>
                  </a:cxn>
                  <a:cxn ang="0">
                    <a:pos x="296" y="267"/>
                  </a:cxn>
                  <a:cxn ang="0">
                    <a:pos x="266" y="267"/>
                  </a:cxn>
                  <a:cxn ang="0">
                    <a:pos x="207" y="237"/>
                  </a:cxn>
                  <a:cxn ang="0">
                    <a:pos x="148" y="237"/>
                  </a:cxn>
                  <a:cxn ang="0">
                    <a:pos x="89" y="179"/>
                  </a:cxn>
                  <a:cxn ang="0">
                    <a:pos x="59" y="179"/>
                  </a:cxn>
                  <a:cxn ang="0">
                    <a:pos x="0" y="119"/>
                  </a:cxn>
                  <a:cxn ang="0">
                    <a:pos x="0" y="89"/>
                  </a:cxn>
                  <a:cxn ang="0">
                    <a:pos x="59" y="30"/>
                  </a:cxn>
                  <a:cxn ang="0">
                    <a:pos x="89" y="30"/>
                  </a:cxn>
                  <a:cxn ang="0">
                    <a:pos x="120" y="60"/>
                  </a:cxn>
                  <a:cxn ang="0">
                    <a:pos x="148" y="60"/>
                  </a:cxn>
                </a:cxnLst>
                <a:rect l="0" t="0" r="r" b="b"/>
                <a:pathLst>
                  <a:path w="1008" h="325">
                    <a:moveTo>
                      <a:pt x="1008" y="0"/>
                    </a:moveTo>
                    <a:lnTo>
                      <a:pt x="1008" y="30"/>
                    </a:lnTo>
                    <a:lnTo>
                      <a:pt x="978" y="30"/>
                    </a:lnTo>
                    <a:lnTo>
                      <a:pt x="949" y="60"/>
                    </a:lnTo>
                    <a:lnTo>
                      <a:pt x="919" y="60"/>
                    </a:lnTo>
                    <a:lnTo>
                      <a:pt x="949" y="89"/>
                    </a:lnTo>
                    <a:lnTo>
                      <a:pt x="859" y="89"/>
                    </a:lnTo>
                    <a:lnTo>
                      <a:pt x="889" y="148"/>
                    </a:lnTo>
                    <a:lnTo>
                      <a:pt x="830" y="148"/>
                    </a:lnTo>
                    <a:lnTo>
                      <a:pt x="830" y="179"/>
                    </a:lnTo>
                    <a:lnTo>
                      <a:pt x="771" y="237"/>
                    </a:lnTo>
                    <a:lnTo>
                      <a:pt x="712" y="267"/>
                    </a:lnTo>
                    <a:lnTo>
                      <a:pt x="682" y="267"/>
                    </a:lnTo>
                    <a:lnTo>
                      <a:pt x="652" y="298"/>
                    </a:lnTo>
                    <a:lnTo>
                      <a:pt x="621" y="298"/>
                    </a:lnTo>
                    <a:lnTo>
                      <a:pt x="594" y="325"/>
                    </a:lnTo>
                    <a:lnTo>
                      <a:pt x="564" y="298"/>
                    </a:lnTo>
                    <a:lnTo>
                      <a:pt x="534" y="325"/>
                    </a:lnTo>
                    <a:lnTo>
                      <a:pt x="357" y="325"/>
                    </a:lnTo>
                    <a:lnTo>
                      <a:pt x="327" y="298"/>
                    </a:lnTo>
                    <a:lnTo>
                      <a:pt x="296" y="325"/>
                    </a:lnTo>
                    <a:lnTo>
                      <a:pt x="266" y="298"/>
                    </a:lnTo>
                    <a:lnTo>
                      <a:pt x="296" y="267"/>
                    </a:lnTo>
                    <a:lnTo>
                      <a:pt x="266" y="267"/>
                    </a:lnTo>
                    <a:lnTo>
                      <a:pt x="207" y="237"/>
                    </a:lnTo>
                    <a:lnTo>
                      <a:pt x="148" y="237"/>
                    </a:lnTo>
                    <a:lnTo>
                      <a:pt x="89" y="179"/>
                    </a:lnTo>
                    <a:lnTo>
                      <a:pt x="59" y="179"/>
                    </a:lnTo>
                    <a:lnTo>
                      <a:pt x="0" y="119"/>
                    </a:lnTo>
                    <a:lnTo>
                      <a:pt x="0" y="89"/>
                    </a:lnTo>
                    <a:lnTo>
                      <a:pt x="59" y="30"/>
                    </a:lnTo>
                    <a:lnTo>
                      <a:pt x="89" y="30"/>
                    </a:lnTo>
                    <a:lnTo>
                      <a:pt x="120" y="60"/>
                    </a:lnTo>
                    <a:lnTo>
                      <a:pt x="148" y="60"/>
                    </a:lnTo>
                  </a:path>
                </a:pathLst>
              </a:custGeom>
              <a:noFill/>
              <a:ln w="1588">
                <a:solidFill>
                  <a:srgbClr val="000000"/>
                </a:solidFill>
                <a:prstDash val="solid"/>
                <a:round/>
                <a:headEnd/>
                <a:tailEnd/>
              </a:ln>
            </p:spPr>
            <p:txBody>
              <a:bodyPr/>
              <a:lstStyle/>
              <a:p>
                <a:endParaRPr lang="en-GB"/>
              </a:p>
            </p:txBody>
          </p:sp>
          <p:sp>
            <p:nvSpPr>
              <p:cNvPr id="15710" name="Freeform 350"/>
              <p:cNvSpPr>
                <a:spLocks/>
              </p:cNvSpPr>
              <p:nvPr/>
            </p:nvSpPr>
            <p:spPr bwMode="auto">
              <a:xfrm>
                <a:off x="2983" y="1616"/>
                <a:ext cx="30" cy="23"/>
              </a:xfrm>
              <a:custGeom>
                <a:avLst/>
                <a:gdLst/>
                <a:ahLst/>
                <a:cxnLst>
                  <a:cxn ang="0">
                    <a:pos x="120" y="60"/>
                  </a:cxn>
                  <a:cxn ang="0">
                    <a:pos x="89" y="29"/>
                  </a:cxn>
                  <a:cxn ang="0">
                    <a:pos x="89" y="0"/>
                  </a:cxn>
                  <a:cxn ang="0">
                    <a:pos x="59" y="0"/>
                  </a:cxn>
                  <a:cxn ang="0">
                    <a:pos x="59" y="60"/>
                  </a:cxn>
                  <a:cxn ang="0">
                    <a:pos x="0" y="60"/>
                  </a:cxn>
                  <a:cxn ang="0">
                    <a:pos x="31" y="88"/>
                  </a:cxn>
                  <a:cxn ang="0">
                    <a:pos x="59" y="88"/>
                  </a:cxn>
                  <a:cxn ang="0">
                    <a:pos x="89" y="60"/>
                  </a:cxn>
                  <a:cxn ang="0">
                    <a:pos x="120" y="60"/>
                  </a:cxn>
                </a:cxnLst>
                <a:rect l="0" t="0" r="r" b="b"/>
                <a:pathLst>
                  <a:path w="120" h="88">
                    <a:moveTo>
                      <a:pt x="120" y="60"/>
                    </a:moveTo>
                    <a:lnTo>
                      <a:pt x="89" y="29"/>
                    </a:lnTo>
                    <a:lnTo>
                      <a:pt x="89" y="0"/>
                    </a:lnTo>
                    <a:lnTo>
                      <a:pt x="59" y="0"/>
                    </a:lnTo>
                    <a:lnTo>
                      <a:pt x="59" y="60"/>
                    </a:lnTo>
                    <a:lnTo>
                      <a:pt x="0" y="60"/>
                    </a:lnTo>
                    <a:lnTo>
                      <a:pt x="31" y="88"/>
                    </a:lnTo>
                    <a:lnTo>
                      <a:pt x="59" y="88"/>
                    </a:lnTo>
                    <a:lnTo>
                      <a:pt x="89" y="60"/>
                    </a:lnTo>
                    <a:lnTo>
                      <a:pt x="120" y="60"/>
                    </a:lnTo>
                  </a:path>
                </a:pathLst>
              </a:custGeom>
              <a:noFill/>
              <a:ln w="1588">
                <a:solidFill>
                  <a:srgbClr val="000000"/>
                </a:solidFill>
                <a:prstDash val="solid"/>
                <a:round/>
                <a:headEnd/>
                <a:tailEnd/>
              </a:ln>
            </p:spPr>
            <p:txBody>
              <a:bodyPr/>
              <a:lstStyle/>
              <a:p>
                <a:endParaRPr lang="en-GB"/>
              </a:p>
            </p:txBody>
          </p:sp>
          <p:sp>
            <p:nvSpPr>
              <p:cNvPr id="15711" name="Freeform 351"/>
              <p:cNvSpPr>
                <a:spLocks/>
              </p:cNvSpPr>
              <p:nvPr/>
            </p:nvSpPr>
            <p:spPr bwMode="auto">
              <a:xfrm>
                <a:off x="3013" y="1624"/>
                <a:ext cx="22" cy="22"/>
              </a:xfrm>
              <a:custGeom>
                <a:avLst/>
                <a:gdLst/>
                <a:ahLst/>
                <a:cxnLst>
                  <a:cxn ang="0">
                    <a:pos x="0" y="31"/>
                  </a:cxn>
                  <a:cxn ang="0">
                    <a:pos x="57" y="89"/>
                  </a:cxn>
                  <a:cxn ang="0">
                    <a:pos x="87" y="89"/>
                  </a:cxn>
                  <a:cxn ang="0">
                    <a:pos x="57" y="59"/>
                  </a:cxn>
                  <a:cxn ang="0">
                    <a:pos x="87" y="31"/>
                  </a:cxn>
                  <a:cxn ang="0">
                    <a:pos x="57" y="31"/>
                  </a:cxn>
                  <a:cxn ang="0">
                    <a:pos x="87" y="0"/>
                  </a:cxn>
                  <a:cxn ang="0">
                    <a:pos x="57" y="0"/>
                  </a:cxn>
                  <a:cxn ang="0">
                    <a:pos x="30" y="31"/>
                  </a:cxn>
                  <a:cxn ang="0">
                    <a:pos x="0" y="31"/>
                  </a:cxn>
                </a:cxnLst>
                <a:rect l="0" t="0" r="r" b="b"/>
                <a:pathLst>
                  <a:path w="87" h="89">
                    <a:moveTo>
                      <a:pt x="0" y="31"/>
                    </a:moveTo>
                    <a:lnTo>
                      <a:pt x="57" y="89"/>
                    </a:lnTo>
                    <a:lnTo>
                      <a:pt x="87" y="89"/>
                    </a:lnTo>
                    <a:lnTo>
                      <a:pt x="57" y="59"/>
                    </a:lnTo>
                    <a:lnTo>
                      <a:pt x="87" y="31"/>
                    </a:lnTo>
                    <a:lnTo>
                      <a:pt x="57" y="31"/>
                    </a:lnTo>
                    <a:lnTo>
                      <a:pt x="87" y="0"/>
                    </a:lnTo>
                    <a:lnTo>
                      <a:pt x="57" y="0"/>
                    </a:lnTo>
                    <a:lnTo>
                      <a:pt x="30" y="31"/>
                    </a:lnTo>
                    <a:lnTo>
                      <a:pt x="0" y="31"/>
                    </a:lnTo>
                  </a:path>
                </a:pathLst>
              </a:custGeom>
              <a:noFill/>
              <a:ln w="1588">
                <a:solidFill>
                  <a:srgbClr val="000000"/>
                </a:solidFill>
                <a:prstDash val="solid"/>
                <a:round/>
                <a:headEnd/>
                <a:tailEnd/>
              </a:ln>
            </p:spPr>
            <p:txBody>
              <a:bodyPr/>
              <a:lstStyle/>
              <a:p>
                <a:endParaRPr lang="en-GB"/>
              </a:p>
            </p:txBody>
          </p:sp>
          <p:sp>
            <p:nvSpPr>
              <p:cNvPr id="15712" name="Freeform 352"/>
              <p:cNvSpPr>
                <a:spLocks/>
              </p:cNvSpPr>
              <p:nvPr/>
            </p:nvSpPr>
            <p:spPr bwMode="auto">
              <a:xfrm>
                <a:off x="2961" y="1624"/>
                <a:ext cx="15" cy="8"/>
              </a:xfrm>
              <a:custGeom>
                <a:avLst/>
                <a:gdLst/>
                <a:ahLst/>
                <a:cxnLst>
                  <a:cxn ang="0">
                    <a:pos x="28" y="0"/>
                  </a:cxn>
                  <a:cxn ang="0">
                    <a:pos x="0" y="31"/>
                  </a:cxn>
                  <a:cxn ang="0">
                    <a:pos x="58" y="31"/>
                  </a:cxn>
                  <a:cxn ang="0">
                    <a:pos x="28" y="0"/>
                  </a:cxn>
                </a:cxnLst>
                <a:rect l="0" t="0" r="r" b="b"/>
                <a:pathLst>
                  <a:path w="58" h="31">
                    <a:moveTo>
                      <a:pt x="28" y="0"/>
                    </a:moveTo>
                    <a:lnTo>
                      <a:pt x="0" y="31"/>
                    </a:lnTo>
                    <a:lnTo>
                      <a:pt x="58" y="31"/>
                    </a:lnTo>
                    <a:lnTo>
                      <a:pt x="28" y="0"/>
                    </a:lnTo>
                  </a:path>
                </a:pathLst>
              </a:custGeom>
              <a:noFill/>
              <a:ln w="1588">
                <a:solidFill>
                  <a:srgbClr val="000000"/>
                </a:solidFill>
                <a:prstDash val="solid"/>
                <a:round/>
                <a:headEnd/>
                <a:tailEnd/>
              </a:ln>
            </p:spPr>
            <p:txBody>
              <a:bodyPr/>
              <a:lstStyle/>
              <a:p>
                <a:endParaRPr lang="en-GB"/>
              </a:p>
            </p:txBody>
          </p:sp>
          <p:sp>
            <p:nvSpPr>
              <p:cNvPr id="15713" name="Freeform 353"/>
              <p:cNvSpPr>
                <a:spLocks/>
              </p:cNvSpPr>
              <p:nvPr/>
            </p:nvSpPr>
            <p:spPr bwMode="auto">
              <a:xfrm>
                <a:off x="2976" y="1683"/>
                <a:ext cx="44" cy="30"/>
              </a:xfrm>
              <a:custGeom>
                <a:avLst/>
                <a:gdLst/>
                <a:ahLst/>
                <a:cxnLst>
                  <a:cxn ang="0">
                    <a:pos x="0" y="58"/>
                  </a:cxn>
                  <a:cxn ang="0">
                    <a:pos x="29" y="58"/>
                  </a:cxn>
                  <a:cxn ang="0">
                    <a:pos x="88" y="30"/>
                  </a:cxn>
                  <a:cxn ang="0">
                    <a:pos x="118" y="30"/>
                  </a:cxn>
                  <a:cxn ang="0">
                    <a:pos x="88" y="89"/>
                  </a:cxn>
                  <a:cxn ang="0">
                    <a:pos x="88" y="118"/>
                  </a:cxn>
                  <a:cxn ang="0">
                    <a:pos x="118" y="89"/>
                  </a:cxn>
                  <a:cxn ang="0">
                    <a:pos x="118" y="58"/>
                  </a:cxn>
                  <a:cxn ang="0">
                    <a:pos x="179" y="0"/>
                  </a:cxn>
                  <a:cxn ang="0">
                    <a:pos x="88" y="0"/>
                  </a:cxn>
                  <a:cxn ang="0">
                    <a:pos x="29" y="30"/>
                  </a:cxn>
                  <a:cxn ang="0">
                    <a:pos x="0" y="58"/>
                  </a:cxn>
                </a:cxnLst>
                <a:rect l="0" t="0" r="r" b="b"/>
                <a:pathLst>
                  <a:path w="179" h="118">
                    <a:moveTo>
                      <a:pt x="0" y="58"/>
                    </a:moveTo>
                    <a:lnTo>
                      <a:pt x="29" y="58"/>
                    </a:lnTo>
                    <a:lnTo>
                      <a:pt x="88" y="30"/>
                    </a:lnTo>
                    <a:lnTo>
                      <a:pt x="118" y="30"/>
                    </a:lnTo>
                    <a:lnTo>
                      <a:pt x="88" y="89"/>
                    </a:lnTo>
                    <a:lnTo>
                      <a:pt x="88" y="118"/>
                    </a:lnTo>
                    <a:lnTo>
                      <a:pt x="118" y="89"/>
                    </a:lnTo>
                    <a:lnTo>
                      <a:pt x="118" y="58"/>
                    </a:lnTo>
                    <a:lnTo>
                      <a:pt x="179" y="0"/>
                    </a:lnTo>
                    <a:lnTo>
                      <a:pt x="88" y="0"/>
                    </a:lnTo>
                    <a:lnTo>
                      <a:pt x="29" y="30"/>
                    </a:lnTo>
                    <a:lnTo>
                      <a:pt x="0" y="58"/>
                    </a:lnTo>
                  </a:path>
                </a:pathLst>
              </a:custGeom>
              <a:noFill/>
              <a:ln w="1588">
                <a:solidFill>
                  <a:srgbClr val="000000"/>
                </a:solidFill>
                <a:prstDash val="solid"/>
                <a:round/>
                <a:headEnd/>
                <a:tailEnd/>
              </a:ln>
            </p:spPr>
            <p:txBody>
              <a:bodyPr/>
              <a:lstStyle/>
              <a:p>
                <a:endParaRPr lang="en-GB"/>
              </a:p>
            </p:txBody>
          </p:sp>
          <p:sp>
            <p:nvSpPr>
              <p:cNvPr id="15714" name="Freeform 354"/>
              <p:cNvSpPr>
                <a:spLocks/>
              </p:cNvSpPr>
              <p:nvPr/>
            </p:nvSpPr>
            <p:spPr bwMode="auto">
              <a:xfrm>
                <a:off x="2939" y="1698"/>
                <a:ext cx="37" cy="22"/>
              </a:xfrm>
              <a:custGeom>
                <a:avLst/>
                <a:gdLst/>
                <a:ahLst/>
                <a:cxnLst>
                  <a:cxn ang="0">
                    <a:pos x="149" y="0"/>
                  </a:cxn>
                  <a:cxn ang="0">
                    <a:pos x="119" y="0"/>
                  </a:cxn>
                  <a:cxn ang="0">
                    <a:pos x="91" y="31"/>
                  </a:cxn>
                  <a:cxn ang="0">
                    <a:pos x="91" y="60"/>
                  </a:cxn>
                  <a:cxn ang="0">
                    <a:pos x="60" y="90"/>
                  </a:cxn>
                  <a:cxn ang="0">
                    <a:pos x="30" y="90"/>
                  </a:cxn>
                  <a:cxn ang="0">
                    <a:pos x="30" y="31"/>
                  </a:cxn>
                  <a:cxn ang="0">
                    <a:pos x="0" y="31"/>
                  </a:cxn>
                </a:cxnLst>
                <a:rect l="0" t="0" r="r" b="b"/>
                <a:pathLst>
                  <a:path w="149" h="90">
                    <a:moveTo>
                      <a:pt x="149" y="0"/>
                    </a:moveTo>
                    <a:lnTo>
                      <a:pt x="119" y="0"/>
                    </a:lnTo>
                    <a:lnTo>
                      <a:pt x="91" y="31"/>
                    </a:lnTo>
                    <a:lnTo>
                      <a:pt x="91" y="60"/>
                    </a:lnTo>
                    <a:lnTo>
                      <a:pt x="60" y="90"/>
                    </a:lnTo>
                    <a:lnTo>
                      <a:pt x="30" y="90"/>
                    </a:lnTo>
                    <a:lnTo>
                      <a:pt x="30" y="31"/>
                    </a:lnTo>
                    <a:lnTo>
                      <a:pt x="0" y="31"/>
                    </a:lnTo>
                  </a:path>
                </a:pathLst>
              </a:custGeom>
              <a:noFill/>
              <a:ln w="1588">
                <a:solidFill>
                  <a:srgbClr val="000000"/>
                </a:solidFill>
                <a:prstDash val="solid"/>
                <a:round/>
                <a:headEnd/>
                <a:tailEnd/>
              </a:ln>
            </p:spPr>
            <p:txBody>
              <a:bodyPr/>
              <a:lstStyle/>
              <a:p>
                <a:endParaRPr lang="en-GB"/>
              </a:p>
            </p:txBody>
          </p:sp>
          <p:sp>
            <p:nvSpPr>
              <p:cNvPr id="15715" name="Freeform 355"/>
              <p:cNvSpPr>
                <a:spLocks/>
              </p:cNvSpPr>
              <p:nvPr/>
            </p:nvSpPr>
            <p:spPr bwMode="auto">
              <a:xfrm>
                <a:off x="2931" y="1609"/>
                <a:ext cx="15" cy="7"/>
              </a:xfrm>
              <a:custGeom>
                <a:avLst/>
                <a:gdLst/>
                <a:ahLst/>
                <a:cxnLst>
                  <a:cxn ang="0">
                    <a:pos x="29" y="0"/>
                  </a:cxn>
                  <a:cxn ang="0">
                    <a:pos x="0" y="30"/>
                  </a:cxn>
                  <a:cxn ang="0">
                    <a:pos x="59" y="30"/>
                  </a:cxn>
                  <a:cxn ang="0">
                    <a:pos x="29" y="0"/>
                  </a:cxn>
                </a:cxnLst>
                <a:rect l="0" t="0" r="r" b="b"/>
                <a:pathLst>
                  <a:path w="59" h="30">
                    <a:moveTo>
                      <a:pt x="29" y="0"/>
                    </a:moveTo>
                    <a:lnTo>
                      <a:pt x="0" y="30"/>
                    </a:lnTo>
                    <a:lnTo>
                      <a:pt x="59" y="30"/>
                    </a:lnTo>
                    <a:lnTo>
                      <a:pt x="29" y="0"/>
                    </a:lnTo>
                  </a:path>
                </a:pathLst>
              </a:custGeom>
              <a:noFill/>
              <a:ln w="1588">
                <a:solidFill>
                  <a:srgbClr val="000000"/>
                </a:solidFill>
                <a:prstDash val="solid"/>
                <a:round/>
                <a:headEnd/>
                <a:tailEnd/>
              </a:ln>
            </p:spPr>
            <p:txBody>
              <a:bodyPr/>
              <a:lstStyle/>
              <a:p>
                <a:endParaRPr lang="en-GB"/>
              </a:p>
            </p:txBody>
          </p:sp>
          <p:sp>
            <p:nvSpPr>
              <p:cNvPr id="15716" name="Freeform 356"/>
              <p:cNvSpPr>
                <a:spLocks/>
              </p:cNvSpPr>
              <p:nvPr/>
            </p:nvSpPr>
            <p:spPr bwMode="auto">
              <a:xfrm>
                <a:off x="2939" y="1602"/>
                <a:ext cx="14" cy="7"/>
              </a:xfrm>
              <a:custGeom>
                <a:avLst/>
                <a:gdLst/>
                <a:ahLst/>
                <a:cxnLst>
                  <a:cxn ang="0">
                    <a:pos x="0" y="28"/>
                  </a:cxn>
                  <a:cxn ang="0">
                    <a:pos x="30" y="28"/>
                  </a:cxn>
                  <a:cxn ang="0">
                    <a:pos x="60" y="0"/>
                  </a:cxn>
                  <a:cxn ang="0">
                    <a:pos x="30" y="0"/>
                  </a:cxn>
                  <a:cxn ang="0">
                    <a:pos x="0" y="28"/>
                  </a:cxn>
                </a:cxnLst>
                <a:rect l="0" t="0" r="r" b="b"/>
                <a:pathLst>
                  <a:path w="60" h="28">
                    <a:moveTo>
                      <a:pt x="0" y="28"/>
                    </a:moveTo>
                    <a:lnTo>
                      <a:pt x="30" y="28"/>
                    </a:lnTo>
                    <a:lnTo>
                      <a:pt x="60" y="0"/>
                    </a:lnTo>
                    <a:lnTo>
                      <a:pt x="30" y="0"/>
                    </a:lnTo>
                    <a:lnTo>
                      <a:pt x="0" y="28"/>
                    </a:lnTo>
                  </a:path>
                </a:pathLst>
              </a:custGeom>
              <a:noFill/>
              <a:ln w="1588">
                <a:solidFill>
                  <a:srgbClr val="000000"/>
                </a:solidFill>
                <a:prstDash val="solid"/>
                <a:round/>
                <a:headEnd/>
                <a:tailEnd/>
              </a:ln>
            </p:spPr>
            <p:txBody>
              <a:bodyPr/>
              <a:lstStyle/>
              <a:p>
                <a:endParaRPr lang="en-GB"/>
              </a:p>
            </p:txBody>
          </p:sp>
          <p:sp>
            <p:nvSpPr>
              <p:cNvPr id="15717" name="Freeform 357"/>
              <p:cNvSpPr>
                <a:spLocks/>
              </p:cNvSpPr>
              <p:nvPr/>
            </p:nvSpPr>
            <p:spPr bwMode="auto">
              <a:xfrm>
                <a:off x="2916" y="1602"/>
                <a:ext cx="23" cy="37"/>
              </a:xfrm>
              <a:custGeom>
                <a:avLst/>
                <a:gdLst/>
                <a:ahLst/>
                <a:cxnLst>
                  <a:cxn ang="0">
                    <a:pos x="59" y="146"/>
                  </a:cxn>
                  <a:cxn ang="0">
                    <a:pos x="0" y="87"/>
                  </a:cxn>
                  <a:cxn ang="0">
                    <a:pos x="30" y="87"/>
                  </a:cxn>
                  <a:cxn ang="0">
                    <a:pos x="0" y="58"/>
                  </a:cxn>
                  <a:cxn ang="0">
                    <a:pos x="0" y="28"/>
                  </a:cxn>
                  <a:cxn ang="0">
                    <a:pos x="30" y="0"/>
                  </a:cxn>
                  <a:cxn ang="0">
                    <a:pos x="59" y="28"/>
                  </a:cxn>
                  <a:cxn ang="0">
                    <a:pos x="88" y="28"/>
                  </a:cxn>
                </a:cxnLst>
                <a:rect l="0" t="0" r="r" b="b"/>
                <a:pathLst>
                  <a:path w="88" h="146">
                    <a:moveTo>
                      <a:pt x="59" y="146"/>
                    </a:moveTo>
                    <a:lnTo>
                      <a:pt x="0" y="87"/>
                    </a:lnTo>
                    <a:lnTo>
                      <a:pt x="30" y="87"/>
                    </a:lnTo>
                    <a:lnTo>
                      <a:pt x="0" y="58"/>
                    </a:lnTo>
                    <a:lnTo>
                      <a:pt x="0" y="28"/>
                    </a:lnTo>
                    <a:lnTo>
                      <a:pt x="30" y="0"/>
                    </a:lnTo>
                    <a:lnTo>
                      <a:pt x="59" y="28"/>
                    </a:lnTo>
                    <a:lnTo>
                      <a:pt x="88" y="28"/>
                    </a:lnTo>
                  </a:path>
                </a:pathLst>
              </a:custGeom>
              <a:noFill/>
              <a:ln w="1588">
                <a:solidFill>
                  <a:srgbClr val="000000"/>
                </a:solidFill>
                <a:prstDash val="solid"/>
                <a:round/>
                <a:headEnd/>
                <a:tailEnd/>
              </a:ln>
            </p:spPr>
            <p:txBody>
              <a:bodyPr/>
              <a:lstStyle/>
              <a:p>
                <a:endParaRPr lang="en-GB"/>
              </a:p>
            </p:txBody>
          </p:sp>
          <p:sp>
            <p:nvSpPr>
              <p:cNvPr id="15718" name="Freeform 358"/>
              <p:cNvSpPr>
                <a:spLocks/>
              </p:cNvSpPr>
              <p:nvPr/>
            </p:nvSpPr>
            <p:spPr bwMode="auto">
              <a:xfrm>
                <a:off x="2931" y="1632"/>
                <a:ext cx="22" cy="7"/>
              </a:xfrm>
              <a:custGeom>
                <a:avLst/>
                <a:gdLst/>
                <a:ahLst/>
                <a:cxnLst>
                  <a:cxn ang="0">
                    <a:pos x="0" y="28"/>
                  </a:cxn>
                  <a:cxn ang="0">
                    <a:pos x="59" y="28"/>
                  </a:cxn>
                  <a:cxn ang="0">
                    <a:pos x="89" y="0"/>
                  </a:cxn>
                  <a:cxn ang="0">
                    <a:pos x="29" y="0"/>
                  </a:cxn>
                  <a:cxn ang="0">
                    <a:pos x="0" y="28"/>
                  </a:cxn>
                </a:cxnLst>
                <a:rect l="0" t="0" r="r" b="b"/>
                <a:pathLst>
                  <a:path w="89" h="28">
                    <a:moveTo>
                      <a:pt x="0" y="28"/>
                    </a:moveTo>
                    <a:lnTo>
                      <a:pt x="59" y="28"/>
                    </a:lnTo>
                    <a:lnTo>
                      <a:pt x="89" y="0"/>
                    </a:lnTo>
                    <a:lnTo>
                      <a:pt x="29" y="0"/>
                    </a:lnTo>
                    <a:lnTo>
                      <a:pt x="0" y="28"/>
                    </a:lnTo>
                  </a:path>
                </a:pathLst>
              </a:custGeom>
              <a:noFill/>
              <a:ln w="1588">
                <a:solidFill>
                  <a:srgbClr val="000000"/>
                </a:solidFill>
                <a:prstDash val="solid"/>
                <a:round/>
                <a:headEnd/>
                <a:tailEnd/>
              </a:ln>
            </p:spPr>
            <p:txBody>
              <a:bodyPr/>
              <a:lstStyle/>
              <a:p>
                <a:endParaRPr lang="en-GB"/>
              </a:p>
            </p:txBody>
          </p:sp>
          <p:sp>
            <p:nvSpPr>
              <p:cNvPr id="15719" name="Freeform 359"/>
              <p:cNvSpPr>
                <a:spLocks/>
              </p:cNvSpPr>
              <p:nvPr/>
            </p:nvSpPr>
            <p:spPr bwMode="auto">
              <a:xfrm>
                <a:off x="2909" y="1639"/>
                <a:ext cx="30" cy="66"/>
              </a:xfrm>
              <a:custGeom>
                <a:avLst/>
                <a:gdLst/>
                <a:ahLst/>
                <a:cxnLst>
                  <a:cxn ang="0">
                    <a:pos x="118" y="268"/>
                  </a:cxn>
                  <a:cxn ang="0">
                    <a:pos x="89" y="268"/>
                  </a:cxn>
                  <a:cxn ang="0">
                    <a:pos x="60" y="237"/>
                  </a:cxn>
                  <a:cxn ang="0">
                    <a:pos x="60" y="179"/>
                  </a:cxn>
                  <a:cxn ang="0">
                    <a:pos x="89" y="209"/>
                  </a:cxn>
                  <a:cxn ang="0">
                    <a:pos x="118" y="179"/>
                  </a:cxn>
                  <a:cxn ang="0">
                    <a:pos x="89" y="179"/>
                  </a:cxn>
                  <a:cxn ang="0">
                    <a:pos x="0" y="91"/>
                  </a:cxn>
                  <a:cxn ang="0">
                    <a:pos x="60" y="91"/>
                  </a:cxn>
                  <a:cxn ang="0">
                    <a:pos x="89" y="118"/>
                  </a:cxn>
                  <a:cxn ang="0">
                    <a:pos x="89" y="61"/>
                  </a:cxn>
                  <a:cxn ang="0">
                    <a:pos x="30" y="61"/>
                  </a:cxn>
                  <a:cxn ang="0">
                    <a:pos x="30" y="30"/>
                  </a:cxn>
                  <a:cxn ang="0">
                    <a:pos x="0" y="30"/>
                  </a:cxn>
                  <a:cxn ang="0">
                    <a:pos x="0" y="0"/>
                  </a:cxn>
                  <a:cxn ang="0">
                    <a:pos x="89" y="0"/>
                  </a:cxn>
                </a:cxnLst>
                <a:rect l="0" t="0" r="r" b="b"/>
                <a:pathLst>
                  <a:path w="118" h="268">
                    <a:moveTo>
                      <a:pt x="118" y="268"/>
                    </a:moveTo>
                    <a:lnTo>
                      <a:pt x="89" y="268"/>
                    </a:lnTo>
                    <a:lnTo>
                      <a:pt x="60" y="237"/>
                    </a:lnTo>
                    <a:lnTo>
                      <a:pt x="60" y="179"/>
                    </a:lnTo>
                    <a:lnTo>
                      <a:pt x="89" y="209"/>
                    </a:lnTo>
                    <a:lnTo>
                      <a:pt x="118" y="179"/>
                    </a:lnTo>
                    <a:lnTo>
                      <a:pt x="89" y="179"/>
                    </a:lnTo>
                    <a:lnTo>
                      <a:pt x="0" y="91"/>
                    </a:lnTo>
                    <a:lnTo>
                      <a:pt x="60" y="91"/>
                    </a:lnTo>
                    <a:lnTo>
                      <a:pt x="89" y="118"/>
                    </a:lnTo>
                    <a:lnTo>
                      <a:pt x="89" y="61"/>
                    </a:lnTo>
                    <a:lnTo>
                      <a:pt x="30" y="61"/>
                    </a:lnTo>
                    <a:lnTo>
                      <a:pt x="30" y="30"/>
                    </a:lnTo>
                    <a:lnTo>
                      <a:pt x="0" y="30"/>
                    </a:lnTo>
                    <a:lnTo>
                      <a:pt x="0" y="0"/>
                    </a:lnTo>
                    <a:lnTo>
                      <a:pt x="89" y="0"/>
                    </a:lnTo>
                  </a:path>
                </a:pathLst>
              </a:custGeom>
              <a:noFill/>
              <a:ln w="1588">
                <a:solidFill>
                  <a:srgbClr val="000000"/>
                </a:solidFill>
                <a:prstDash val="solid"/>
                <a:round/>
                <a:headEnd/>
                <a:tailEnd/>
              </a:ln>
            </p:spPr>
            <p:txBody>
              <a:bodyPr/>
              <a:lstStyle/>
              <a:p>
                <a:endParaRPr lang="en-GB"/>
              </a:p>
            </p:txBody>
          </p:sp>
          <p:sp>
            <p:nvSpPr>
              <p:cNvPr id="15720" name="Freeform 360"/>
              <p:cNvSpPr>
                <a:spLocks/>
              </p:cNvSpPr>
              <p:nvPr/>
            </p:nvSpPr>
            <p:spPr bwMode="auto">
              <a:xfrm>
                <a:off x="5398" y="736"/>
                <a:ext cx="363" cy="192"/>
              </a:xfrm>
              <a:custGeom>
                <a:avLst/>
                <a:gdLst/>
                <a:ahLst/>
                <a:cxnLst>
                  <a:cxn ang="0">
                    <a:pos x="532" y="591"/>
                  </a:cxn>
                  <a:cxn ang="0">
                    <a:pos x="562" y="531"/>
                  </a:cxn>
                  <a:cxn ang="0">
                    <a:pos x="502" y="561"/>
                  </a:cxn>
                  <a:cxn ang="0">
                    <a:pos x="444" y="531"/>
                  </a:cxn>
                  <a:cxn ang="0">
                    <a:pos x="414" y="531"/>
                  </a:cxn>
                  <a:cxn ang="0">
                    <a:pos x="384" y="531"/>
                  </a:cxn>
                  <a:cxn ang="0">
                    <a:pos x="295" y="503"/>
                  </a:cxn>
                  <a:cxn ang="0">
                    <a:pos x="237" y="531"/>
                  </a:cxn>
                  <a:cxn ang="0">
                    <a:pos x="118" y="503"/>
                  </a:cxn>
                  <a:cxn ang="0">
                    <a:pos x="0" y="413"/>
                  </a:cxn>
                  <a:cxn ang="0">
                    <a:pos x="59" y="355"/>
                  </a:cxn>
                  <a:cxn ang="0">
                    <a:pos x="118" y="355"/>
                  </a:cxn>
                  <a:cxn ang="0">
                    <a:pos x="207" y="325"/>
                  </a:cxn>
                  <a:cxn ang="0">
                    <a:pos x="237" y="295"/>
                  </a:cxn>
                  <a:cxn ang="0">
                    <a:pos x="207" y="236"/>
                  </a:cxn>
                  <a:cxn ang="0">
                    <a:pos x="265" y="206"/>
                  </a:cxn>
                  <a:cxn ang="0">
                    <a:pos x="207" y="175"/>
                  </a:cxn>
                  <a:cxn ang="0">
                    <a:pos x="147" y="175"/>
                  </a:cxn>
                  <a:cxn ang="0">
                    <a:pos x="147" y="148"/>
                  </a:cxn>
                  <a:cxn ang="0">
                    <a:pos x="207" y="118"/>
                  </a:cxn>
                  <a:cxn ang="0">
                    <a:pos x="295" y="148"/>
                  </a:cxn>
                  <a:cxn ang="0">
                    <a:pos x="265" y="87"/>
                  </a:cxn>
                  <a:cxn ang="0">
                    <a:pos x="237" y="29"/>
                  </a:cxn>
                  <a:cxn ang="0">
                    <a:pos x="502" y="0"/>
                  </a:cxn>
                  <a:cxn ang="0">
                    <a:pos x="682" y="29"/>
                  </a:cxn>
                  <a:cxn ang="0">
                    <a:pos x="739" y="0"/>
                  </a:cxn>
                  <a:cxn ang="0">
                    <a:pos x="889" y="29"/>
                  </a:cxn>
                  <a:cxn ang="0">
                    <a:pos x="889" y="57"/>
                  </a:cxn>
                  <a:cxn ang="0">
                    <a:pos x="889" y="118"/>
                  </a:cxn>
                  <a:cxn ang="0">
                    <a:pos x="858" y="175"/>
                  </a:cxn>
                  <a:cxn ang="0">
                    <a:pos x="800" y="175"/>
                  </a:cxn>
                  <a:cxn ang="0">
                    <a:pos x="769" y="266"/>
                  </a:cxn>
                  <a:cxn ang="0">
                    <a:pos x="800" y="295"/>
                  </a:cxn>
                  <a:cxn ang="0">
                    <a:pos x="830" y="384"/>
                  </a:cxn>
                  <a:cxn ang="0">
                    <a:pos x="946" y="473"/>
                  </a:cxn>
                  <a:cxn ang="0">
                    <a:pos x="1037" y="531"/>
                  </a:cxn>
                  <a:cxn ang="0">
                    <a:pos x="1183" y="621"/>
                  </a:cxn>
                  <a:cxn ang="0">
                    <a:pos x="1274" y="680"/>
                  </a:cxn>
                  <a:cxn ang="0">
                    <a:pos x="1332" y="709"/>
                  </a:cxn>
                  <a:cxn ang="0">
                    <a:pos x="1451" y="740"/>
                  </a:cxn>
                  <a:cxn ang="0">
                    <a:pos x="1392" y="768"/>
                  </a:cxn>
                  <a:cxn ang="0">
                    <a:pos x="1332" y="768"/>
                  </a:cxn>
                  <a:cxn ang="0">
                    <a:pos x="1244" y="740"/>
                  </a:cxn>
                  <a:cxn ang="0">
                    <a:pos x="1214" y="768"/>
                  </a:cxn>
                  <a:cxn ang="0">
                    <a:pos x="1155" y="740"/>
                  </a:cxn>
                  <a:cxn ang="0">
                    <a:pos x="1065" y="768"/>
                  </a:cxn>
                  <a:cxn ang="0">
                    <a:pos x="976" y="740"/>
                  </a:cxn>
                  <a:cxn ang="0">
                    <a:pos x="889" y="768"/>
                  </a:cxn>
                  <a:cxn ang="0">
                    <a:pos x="711" y="740"/>
                  </a:cxn>
                  <a:cxn ang="0">
                    <a:pos x="593" y="709"/>
                  </a:cxn>
                  <a:cxn ang="0">
                    <a:pos x="562" y="650"/>
                  </a:cxn>
                </a:cxnLst>
                <a:rect l="0" t="0" r="r" b="b"/>
                <a:pathLst>
                  <a:path w="1451" h="768">
                    <a:moveTo>
                      <a:pt x="593" y="621"/>
                    </a:moveTo>
                    <a:lnTo>
                      <a:pt x="532" y="591"/>
                    </a:lnTo>
                    <a:lnTo>
                      <a:pt x="502" y="591"/>
                    </a:lnTo>
                    <a:lnTo>
                      <a:pt x="562" y="531"/>
                    </a:lnTo>
                    <a:lnTo>
                      <a:pt x="532" y="531"/>
                    </a:lnTo>
                    <a:lnTo>
                      <a:pt x="502" y="561"/>
                    </a:lnTo>
                    <a:lnTo>
                      <a:pt x="474" y="561"/>
                    </a:lnTo>
                    <a:lnTo>
                      <a:pt x="444" y="531"/>
                    </a:lnTo>
                    <a:lnTo>
                      <a:pt x="444" y="503"/>
                    </a:lnTo>
                    <a:lnTo>
                      <a:pt x="414" y="531"/>
                    </a:lnTo>
                    <a:lnTo>
                      <a:pt x="384" y="503"/>
                    </a:lnTo>
                    <a:lnTo>
                      <a:pt x="384" y="531"/>
                    </a:lnTo>
                    <a:lnTo>
                      <a:pt x="325" y="531"/>
                    </a:lnTo>
                    <a:lnTo>
                      <a:pt x="295" y="503"/>
                    </a:lnTo>
                    <a:lnTo>
                      <a:pt x="207" y="503"/>
                    </a:lnTo>
                    <a:lnTo>
                      <a:pt x="237" y="531"/>
                    </a:lnTo>
                    <a:lnTo>
                      <a:pt x="147" y="531"/>
                    </a:lnTo>
                    <a:lnTo>
                      <a:pt x="118" y="503"/>
                    </a:lnTo>
                    <a:lnTo>
                      <a:pt x="88" y="503"/>
                    </a:lnTo>
                    <a:lnTo>
                      <a:pt x="0" y="413"/>
                    </a:lnTo>
                    <a:lnTo>
                      <a:pt x="0" y="355"/>
                    </a:lnTo>
                    <a:lnTo>
                      <a:pt x="59" y="355"/>
                    </a:lnTo>
                    <a:lnTo>
                      <a:pt x="88" y="325"/>
                    </a:lnTo>
                    <a:lnTo>
                      <a:pt x="118" y="355"/>
                    </a:lnTo>
                    <a:lnTo>
                      <a:pt x="147" y="355"/>
                    </a:lnTo>
                    <a:lnTo>
                      <a:pt x="207" y="325"/>
                    </a:lnTo>
                    <a:lnTo>
                      <a:pt x="177" y="295"/>
                    </a:lnTo>
                    <a:lnTo>
                      <a:pt x="237" y="295"/>
                    </a:lnTo>
                    <a:lnTo>
                      <a:pt x="207" y="266"/>
                    </a:lnTo>
                    <a:lnTo>
                      <a:pt x="207" y="236"/>
                    </a:lnTo>
                    <a:lnTo>
                      <a:pt x="237" y="236"/>
                    </a:lnTo>
                    <a:lnTo>
                      <a:pt x="265" y="206"/>
                    </a:lnTo>
                    <a:lnTo>
                      <a:pt x="237" y="175"/>
                    </a:lnTo>
                    <a:lnTo>
                      <a:pt x="207" y="175"/>
                    </a:lnTo>
                    <a:lnTo>
                      <a:pt x="177" y="206"/>
                    </a:lnTo>
                    <a:lnTo>
                      <a:pt x="147" y="175"/>
                    </a:lnTo>
                    <a:lnTo>
                      <a:pt x="118" y="175"/>
                    </a:lnTo>
                    <a:lnTo>
                      <a:pt x="147" y="148"/>
                    </a:lnTo>
                    <a:lnTo>
                      <a:pt x="177" y="148"/>
                    </a:lnTo>
                    <a:lnTo>
                      <a:pt x="207" y="118"/>
                    </a:lnTo>
                    <a:lnTo>
                      <a:pt x="237" y="118"/>
                    </a:lnTo>
                    <a:lnTo>
                      <a:pt x="295" y="148"/>
                    </a:lnTo>
                    <a:lnTo>
                      <a:pt x="265" y="118"/>
                    </a:lnTo>
                    <a:lnTo>
                      <a:pt x="265" y="87"/>
                    </a:lnTo>
                    <a:lnTo>
                      <a:pt x="237" y="87"/>
                    </a:lnTo>
                    <a:lnTo>
                      <a:pt x="237" y="29"/>
                    </a:lnTo>
                    <a:lnTo>
                      <a:pt x="474" y="29"/>
                    </a:lnTo>
                    <a:lnTo>
                      <a:pt x="502" y="0"/>
                    </a:lnTo>
                    <a:lnTo>
                      <a:pt x="651" y="0"/>
                    </a:lnTo>
                    <a:lnTo>
                      <a:pt x="682" y="29"/>
                    </a:lnTo>
                    <a:lnTo>
                      <a:pt x="711" y="0"/>
                    </a:lnTo>
                    <a:lnTo>
                      <a:pt x="739" y="0"/>
                    </a:lnTo>
                    <a:lnTo>
                      <a:pt x="769" y="29"/>
                    </a:lnTo>
                    <a:lnTo>
                      <a:pt x="889" y="29"/>
                    </a:lnTo>
                    <a:lnTo>
                      <a:pt x="918" y="57"/>
                    </a:lnTo>
                    <a:lnTo>
                      <a:pt x="889" y="57"/>
                    </a:lnTo>
                    <a:lnTo>
                      <a:pt x="830" y="118"/>
                    </a:lnTo>
                    <a:lnTo>
                      <a:pt x="889" y="118"/>
                    </a:lnTo>
                    <a:lnTo>
                      <a:pt x="889" y="148"/>
                    </a:lnTo>
                    <a:lnTo>
                      <a:pt x="858" y="175"/>
                    </a:lnTo>
                    <a:lnTo>
                      <a:pt x="830" y="148"/>
                    </a:lnTo>
                    <a:lnTo>
                      <a:pt x="800" y="175"/>
                    </a:lnTo>
                    <a:lnTo>
                      <a:pt x="830" y="206"/>
                    </a:lnTo>
                    <a:lnTo>
                      <a:pt x="769" y="266"/>
                    </a:lnTo>
                    <a:lnTo>
                      <a:pt x="800" y="266"/>
                    </a:lnTo>
                    <a:lnTo>
                      <a:pt x="800" y="295"/>
                    </a:lnTo>
                    <a:lnTo>
                      <a:pt x="830" y="325"/>
                    </a:lnTo>
                    <a:lnTo>
                      <a:pt x="830" y="384"/>
                    </a:lnTo>
                    <a:lnTo>
                      <a:pt x="918" y="473"/>
                    </a:lnTo>
                    <a:lnTo>
                      <a:pt x="946" y="473"/>
                    </a:lnTo>
                    <a:lnTo>
                      <a:pt x="1007" y="531"/>
                    </a:lnTo>
                    <a:lnTo>
                      <a:pt x="1037" y="531"/>
                    </a:lnTo>
                    <a:lnTo>
                      <a:pt x="1125" y="621"/>
                    </a:lnTo>
                    <a:lnTo>
                      <a:pt x="1183" y="621"/>
                    </a:lnTo>
                    <a:lnTo>
                      <a:pt x="1244" y="650"/>
                    </a:lnTo>
                    <a:lnTo>
                      <a:pt x="1274" y="680"/>
                    </a:lnTo>
                    <a:lnTo>
                      <a:pt x="1302" y="680"/>
                    </a:lnTo>
                    <a:lnTo>
                      <a:pt x="1332" y="709"/>
                    </a:lnTo>
                    <a:lnTo>
                      <a:pt x="1421" y="709"/>
                    </a:lnTo>
                    <a:lnTo>
                      <a:pt x="1451" y="740"/>
                    </a:lnTo>
                    <a:lnTo>
                      <a:pt x="1421" y="768"/>
                    </a:lnTo>
                    <a:lnTo>
                      <a:pt x="1392" y="768"/>
                    </a:lnTo>
                    <a:lnTo>
                      <a:pt x="1362" y="740"/>
                    </a:lnTo>
                    <a:lnTo>
                      <a:pt x="1332" y="768"/>
                    </a:lnTo>
                    <a:lnTo>
                      <a:pt x="1274" y="768"/>
                    </a:lnTo>
                    <a:lnTo>
                      <a:pt x="1244" y="740"/>
                    </a:lnTo>
                    <a:lnTo>
                      <a:pt x="1183" y="740"/>
                    </a:lnTo>
                    <a:lnTo>
                      <a:pt x="1214" y="768"/>
                    </a:lnTo>
                    <a:lnTo>
                      <a:pt x="1183" y="768"/>
                    </a:lnTo>
                    <a:lnTo>
                      <a:pt x="1155" y="740"/>
                    </a:lnTo>
                    <a:lnTo>
                      <a:pt x="1125" y="768"/>
                    </a:lnTo>
                    <a:lnTo>
                      <a:pt x="1065" y="768"/>
                    </a:lnTo>
                    <a:lnTo>
                      <a:pt x="1037" y="740"/>
                    </a:lnTo>
                    <a:lnTo>
                      <a:pt x="976" y="740"/>
                    </a:lnTo>
                    <a:lnTo>
                      <a:pt x="976" y="768"/>
                    </a:lnTo>
                    <a:lnTo>
                      <a:pt x="889" y="768"/>
                    </a:lnTo>
                    <a:lnTo>
                      <a:pt x="858" y="740"/>
                    </a:lnTo>
                    <a:lnTo>
                      <a:pt x="711" y="740"/>
                    </a:lnTo>
                    <a:lnTo>
                      <a:pt x="651" y="709"/>
                    </a:lnTo>
                    <a:lnTo>
                      <a:pt x="593" y="709"/>
                    </a:lnTo>
                    <a:lnTo>
                      <a:pt x="593" y="650"/>
                    </a:lnTo>
                    <a:lnTo>
                      <a:pt x="562" y="650"/>
                    </a:lnTo>
                    <a:lnTo>
                      <a:pt x="593" y="621"/>
                    </a:lnTo>
                  </a:path>
                </a:pathLst>
              </a:custGeom>
              <a:noFill/>
              <a:ln w="1588">
                <a:solidFill>
                  <a:srgbClr val="000000"/>
                </a:solidFill>
                <a:prstDash val="solid"/>
                <a:round/>
                <a:headEnd/>
                <a:tailEnd/>
              </a:ln>
            </p:spPr>
            <p:txBody>
              <a:bodyPr/>
              <a:lstStyle/>
              <a:p>
                <a:endParaRPr lang="en-GB"/>
              </a:p>
            </p:txBody>
          </p:sp>
          <p:sp>
            <p:nvSpPr>
              <p:cNvPr id="15721" name="Freeform 361"/>
              <p:cNvSpPr>
                <a:spLocks/>
              </p:cNvSpPr>
              <p:nvPr/>
            </p:nvSpPr>
            <p:spPr bwMode="auto">
              <a:xfrm>
                <a:off x="2939" y="1691"/>
                <a:ext cx="7" cy="14"/>
              </a:xfrm>
              <a:custGeom>
                <a:avLst/>
                <a:gdLst/>
                <a:ahLst/>
                <a:cxnLst>
                  <a:cxn ang="0">
                    <a:pos x="0" y="59"/>
                  </a:cxn>
                  <a:cxn ang="0">
                    <a:pos x="30" y="28"/>
                  </a:cxn>
                  <a:cxn ang="0">
                    <a:pos x="30" y="0"/>
                  </a:cxn>
                  <a:cxn ang="0">
                    <a:pos x="0" y="28"/>
                  </a:cxn>
                  <a:cxn ang="0">
                    <a:pos x="0" y="59"/>
                  </a:cxn>
                </a:cxnLst>
                <a:rect l="0" t="0" r="r" b="b"/>
                <a:pathLst>
                  <a:path w="30" h="59">
                    <a:moveTo>
                      <a:pt x="0" y="59"/>
                    </a:moveTo>
                    <a:lnTo>
                      <a:pt x="30" y="28"/>
                    </a:lnTo>
                    <a:lnTo>
                      <a:pt x="30" y="0"/>
                    </a:lnTo>
                    <a:lnTo>
                      <a:pt x="0" y="28"/>
                    </a:lnTo>
                    <a:lnTo>
                      <a:pt x="0" y="59"/>
                    </a:lnTo>
                  </a:path>
                </a:pathLst>
              </a:custGeom>
              <a:noFill/>
              <a:ln w="1588">
                <a:solidFill>
                  <a:srgbClr val="000000"/>
                </a:solidFill>
                <a:prstDash val="solid"/>
                <a:round/>
                <a:headEnd/>
                <a:tailEnd/>
              </a:ln>
            </p:spPr>
            <p:txBody>
              <a:bodyPr/>
              <a:lstStyle/>
              <a:p>
                <a:endParaRPr lang="en-GB"/>
              </a:p>
            </p:txBody>
          </p:sp>
          <p:sp>
            <p:nvSpPr>
              <p:cNvPr id="15722" name="Freeform 362"/>
              <p:cNvSpPr>
                <a:spLocks/>
              </p:cNvSpPr>
              <p:nvPr/>
            </p:nvSpPr>
            <p:spPr bwMode="auto">
              <a:xfrm>
                <a:off x="2916" y="1698"/>
                <a:ext cx="60" cy="111"/>
              </a:xfrm>
              <a:custGeom>
                <a:avLst/>
                <a:gdLst/>
                <a:ahLst/>
                <a:cxnLst>
                  <a:cxn ang="0">
                    <a:pos x="207" y="445"/>
                  </a:cxn>
                  <a:cxn ang="0">
                    <a:pos x="207" y="415"/>
                  </a:cxn>
                  <a:cxn ang="0">
                    <a:pos x="179" y="385"/>
                  </a:cxn>
                  <a:cxn ang="0">
                    <a:pos x="237" y="327"/>
                  </a:cxn>
                  <a:cxn ang="0">
                    <a:pos x="207" y="297"/>
                  </a:cxn>
                  <a:cxn ang="0">
                    <a:pos x="179" y="297"/>
                  </a:cxn>
                  <a:cxn ang="0">
                    <a:pos x="179" y="267"/>
                  </a:cxn>
                  <a:cxn ang="0">
                    <a:pos x="148" y="267"/>
                  </a:cxn>
                  <a:cxn ang="0">
                    <a:pos x="148" y="297"/>
                  </a:cxn>
                  <a:cxn ang="0">
                    <a:pos x="118" y="297"/>
                  </a:cxn>
                  <a:cxn ang="0">
                    <a:pos x="88" y="327"/>
                  </a:cxn>
                  <a:cxn ang="0">
                    <a:pos x="88" y="297"/>
                  </a:cxn>
                  <a:cxn ang="0">
                    <a:pos x="59" y="327"/>
                  </a:cxn>
                  <a:cxn ang="0">
                    <a:pos x="59" y="297"/>
                  </a:cxn>
                  <a:cxn ang="0">
                    <a:pos x="30" y="297"/>
                  </a:cxn>
                  <a:cxn ang="0">
                    <a:pos x="0" y="267"/>
                  </a:cxn>
                  <a:cxn ang="0">
                    <a:pos x="0" y="237"/>
                  </a:cxn>
                  <a:cxn ang="0">
                    <a:pos x="30" y="237"/>
                  </a:cxn>
                  <a:cxn ang="0">
                    <a:pos x="59" y="267"/>
                  </a:cxn>
                  <a:cxn ang="0">
                    <a:pos x="88" y="267"/>
                  </a:cxn>
                  <a:cxn ang="0">
                    <a:pos x="88" y="208"/>
                  </a:cxn>
                  <a:cxn ang="0">
                    <a:pos x="179" y="208"/>
                  </a:cxn>
                  <a:cxn ang="0">
                    <a:pos x="148" y="179"/>
                  </a:cxn>
                  <a:cxn ang="0">
                    <a:pos x="207" y="179"/>
                  </a:cxn>
                  <a:cxn ang="0">
                    <a:pos x="148" y="149"/>
                  </a:cxn>
                  <a:cxn ang="0">
                    <a:pos x="118" y="149"/>
                  </a:cxn>
                  <a:cxn ang="0">
                    <a:pos x="118" y="119"/>
                  </a:cxn>
                  <a:cxn ang="0">
                    <a:pos x="148" y="119"/>
                  </a:cxn>
                  <a:cxn ang="0">
                    <a:pos x="207" y="60"/>
                  </a:cxn>
                  <a:cxn ang="0">
                    <a:pos x="237" y="60"/>
                  </a:cxn>
                  <a:cxn ang="0">
                    <a:pos x="207" y="31"/>
                  </a:cxn>
                  <a:cxn ang="0">
                    <a:pos x="237" y="0"/>
                  </a:cxn>
                </a:cxnLst>
                <a:rect l="0" t="0" r="r" b="b"/>
                <a:pathLst>
                  <a:path w="237" h="445">
                    <a:moveTo>
                      <a:pt x="207" y="445"/>
                    </a:moveTo>
                    <a:lnTo>
                      <a:pt x="207" y="415"/>
                    </a:lnTo>
                    <a:lnTo>
                      <a:pt x="179" y="385"/>
                    </a:lnTo>
                    <a:lnTo>
                      <a:pt x="237" y="327"/>
                    </a:lnTo>
                    <a:lnTo>
                      <a:pt x="207" y="297"/>
                    </a:lnTo>
                    <a:lnTo>
                      <a:pt x="179" y="297"/>
                    </a:lnTo>
                    <a:lnTo>
                      <a:pt x="179" y="267"/>
                    </a:lnTo>
                    <a:lnTo>
                      <a:pt x="148" y="267"/>
                    </a:lnTo>
                    <a:lnTo>
                      <a:pt x="148" y="297"/>
                    </a:lnTo>
                    <a:lnTo>
                      <a:pt x="118" y="297"/>
                    </a:lnTo>
                    <a:lnTo>
                      <a:pt x="88" y="327"/>
                    </a:lnTo>
                    <a:lnTo>
                      <a:pt x="88" y="297"/>
                    </a:lnTo>
                    <a:lnTo>
                      <a:pt x="59" y="327"/>
                    </a:lnTo>
                    <a:lnTo>
                      <a:pt x="59" y="297"/>
                    </a:lnTo>
                    <a:lnTo>
                      <a:pt x="30" y="297"/>
                    </a:lnTo>
                    <a:lnTo>
                      <a:pt x="0" y="267"/>
                    </a:lnTo>
                    <a:lnTo>
                      <a:pt x="0" y="237"/>
                    </a:lnTo>
                    <a:lnTo>
                      <a:pt x="30" y="237"/>
                    </a:lnTo>
                    <a:lnTo>
                      <a:pt x="59" y="267"/>
                    </a:lnTo>
                    <a:lnTo>
                      <a:pt x="88" y="267"/>
                    </a:lnTo>
                    <a:lnTo>
                      <a:pt x="88" y="208"/>
                    </a:lnTo>
                    <a:lnTo>
                      <a:pt x="179" y="208"/>
                    </a:lnTo>
                    <a:lnTo>
                      <a:pt x="148" y="179"/>
                    </a:lnTo>
                    <a:lnTo>
                      <a:pt x="207" y="179"/>
                    </a:lnTo>
                    <a:lnTo>
                      <a:pt x="148" y="149"/>
                    </a:lnTo>
                    <a:lnTo>
                      <a:pt x="118" y="149"/>
                    </a:lnTo>
                    <a:lnTo>
                      <a:pt x="118" y="119"/>
                    </a:lnTo>
                    <a:lnTo>
                      <a:pt x="148" y="119"/>
                    </a:lnTo>
                    <a:lnTo>
                      <a:pt x="207" y="60"/>
                    </a:lnTo>
                    <a:lnTo>
                      <a:pt x="237" y="60"/>
                    </a:lnTo>
                    <a:lnTo>
                      <a:pt x="207" y="31"/>
                    </a:lnTo>
                    <a:lnTo>
                      <a:pt x="237" y="0"/>
                    </a:lnTo>
                  </a:path>
                </a:pathLst>
              </a:custGeom>
              <a:noFill/>
              <a:ln w="1588">
                <a:solidFill>
                  <a:srgbClr val="000000"/>
                </a:solidFill>
                <a:prstDash val="solid"/>
                <a:round/>
                <a:headEnd/>
                <a:tailEnd/>
              </a:ln>
            </p:spPr>
            <p:txBody>
              <a:bodyPr/>
              <a:lstStyle/>
              <a:p>
                <a:endParaRPr lang="en-GB"/>
              </a:p>
            </p:txBody>
          </p:sp>
          <p:sp>
            <p:nvSpPr>
              <p:cNvPr id="15723" name="Freeform 363"/>
              <p:cNvSpPr>
                <a:spLocks/>
              </p:cNvSpPr>
              <p:nvPr/>
            </p:nvSpPr>
            <p:spPr bwMode="auto">
              <a:xfrm>
                <a:off x="2968" y="1805"/>
                <a:ext cx="8" cy="4"/>
              </a:xfrm>
              <a:custGeom>
                <a:avLst/>
                <a:gdLst/>
                <a:ahLst/>
                <a:cxnLst>
                  <a:cxn ang="0">
                    <a:pos x="0" y="15"/>
                  </a:cxn>
                  <a:cxn ang="0">
                    <a:pos x="30" y="15"/>
                  </a:cxn>
                  <a:cxn ang="0">
                    <a:pos x="15" y="0"/>
                  </a:cxn>
                  <a:cxn ang="0">
                    <a:pos x="0" y="15"/>
                  </a:cxn>
                </a:cxnLst>
                <a:rect l="0" t="0" r="r" b="b"/>
                <a:pathLst>
                  <a:path w="30" h="15">
                    <a:moveTo>
                      <a:pt x="0" y="15"/>
                    </a:moveTo>
                    <a:lnTo>
                      <a:pt x="30" y="15"/>
                    </a:lnTo>
                    <a:lnTo>
                      <a:pt x="15" y="0"/>
                    </a:lnTo>
                    <a:lnTo>
                      <a:pt x="0" y="15"/>
                    </a:lnTo>
                  </a:path>
                </a:pathLst>
              </a:custGeom>
              <a:noFill/>
              <a:ln w="1588">
                <a:solidFill>
                  <a:srgbClr val="000000"/>
                </a:solidFill>
                <a:prstDash val="solid"/>
                <a:round/>
                <a:headEnd/>
                <a:tailEnd/>
              </a:ln>
            </p:spPr>
            <p:txBody>
              <a:bodyPr/>
              <a:lstStyle/>
              <a:p>
                <a:endParaRPr lang="en-GB"/>
              </a:p>
            </p:txBody>
          </p:sp>
          <p:sp>
            <p:nvSpPr>
              <p:cNvPr id="15724" name="Freeform 364"/>
              <p:cNvSpPr>
                <a:spLocks/>
              </p:cNvSpPr>
              <p:nvPr/>
            </p:nvSpPr>
            <p:spPr bwMode="auto">
              <a:xfrm>
                <a:off x="3094" y="1905"/>
                <a:ext cx="170" cy="171"/>
              </a:xfrm>
              <a:custGeom>
                <a:avLst/>
                <a:gdLst/>
                <a:ahLst/>
                <a:cxnLst>
                  <a:cxn ang="0">
                    <a:pos x="356" y="683"/>
                  </a:cxn>
                  <a:cxn ang="0">
                    <a:pos x="385" y="652"/>
                  </a:cxn>
                  <a:cxn ang="0">
                    <a:pos x="326" y="622"/>
                  </a:cxn>
                  <a:cxn ang="0">
                    <a:pos x="444" y="622"/>
                  </a:cxn>
                  <a:cxn ang="0">
                    <a:pos x="444" y="592"/>
                  </a:cxn>
                  <a:cxn ang="0">
                    <a:pos x="416" y="563"/>
                  </a:cxn>
                  <a:cxn ang="0">
                    <a:pos x="504" y="563"/>
                  </a:cxn>
                  <a:cxn ang="0">
                    <a:pos x="504" y="474"/>
                  </a:cxn>
                  <a:cxn ang="0">
                    <a:pos x="535" y="445"/>
                  </a:cxn>
                  <a:cxn ang="0">
                    <a:pos x="563" y="445"/>
                  </a:cxn>
                  <a:cxn ang="0">
                    <a:pos x="535" y="474"/>
                  </a:cxn>
                  <a:cxn ang="0">
                    <a:pos x="563" y="504"/>
                  </a:cxn>
                  <a:cxn ang="0">
                    <a:pos x="592" y="474"/>
                  </a:cxn>
                  <a:cxn ang="0">
                    <a:pos x="592" y="445"/>
                  </a:cxn>
                  <a:cxn ang="0">
                    <a:pos x="623" y="474"/>
                  </a:cxn>
                  <a:cxn ang="0">
                    <a:pos x="681" y="415"/>
                  </a:cxn>
                  <a:cxn ang="0">
                    <a:pos x="681" y="385"/>
                  </a:cxn>
                  <a:cxn ang="0">
                    <a:pos x="653" y="356"/>
                  </a:cxn>
                  <a:cxn ang="0">
                    <a:pos x="504" y="356"/>
                  </a:cxn>
                  <a:cxn ang="0">
                    <a:pos x="535" y="327"/>
                  </a:cxn>
                  <a:cxn ang="0">
                    <a:pos x="504" y="297"/>
                  </a:cxn>
                  <a:cxn ang="0">
                    <a:pos x="535" y="297"/>
                  </a:cxn>
                  <a:cxn ang="0">
                    <a:pos x="504" y="267"/>
                  </a:cxn>
                  <a:cxn ang="0">
                    <a:pos x="504" y="209"/>
                  </a:cxn>
                  <a:cxn ang="0">
                    <a:pos x="535" y="179"/>
                  </a:cxn>
                  <a:cxn ang="0">
                    <a:pos x="535" y="149"/>
                  </a:cxn>
                  <a:cxn ang="0">
                    <a:pos x="563" y="149"/>
                  </a:cxn>
                  <a:cxn ang="0">
                    <a:pos x="563" y="60"/>
                  </a:cxn>
                  <a:cxn ang="0">
                    <a:pos x="535" y="31"/>
                  </a:cxn>
                  <a:cxn ang="0">
                    <a:pos x="563" y="0"/>
                  </a:cxn>
                  <a:cxn ang="0">
                    <a:pos x="535" y="0"/>
                  </a:cxn>
                  <a:cxn ang="0">
                    <a:pos x="504" y="31"/>
                  </a:cxn>
                  <a:cxn ang="0">
                    <a:pos x="416" y="31"/>
                  </a:cxn>
                  <a:cxn ang="0">
                    <a:pos x="356" y="90"/>
                  </a:cxn>
                  <a:cxn ang="0">
                    <a:pos x="356" y="118"/>
                  </a:cxn>
                  <a:cxn ang="0">
                    <a:pos x="326" y="149"/>
                  </a:cxn>
                  <a:cxn ang="0">
                    <a:pos x="297" y="149"/>
                  </a:cxn>
                  <a:cxn ang="0">
                    <a:pos x="237" y="179"/>
                  </a:cxn>
                  <a:cxn ang="0">
                    <a:pos x="207" y="149"/>
                  </a:cxn>
                  <a:cxn ang="0">
                    <a:pos x="178" y="179"/>
                  </a:cxn>
                  <a:cxn ang="0">
                    <a:pos x="89" y="179"/>
                  </a:cxn>
                  <a:cxn ang="0">
                    <a:pos x="0" y="267"/>
                  </a:cxn>
                  <a:cxn ang="0">
                    <a:pos x="60" y="327"/>
                  </a:cxn>
                  <a:cxn ang="0">
                    <a:pos x="60" y="267"/>
                  </a:cxn>
                  <a:cxn ang="0">
                    <a:pos x="119" y="237"/>
                  </a:cxn>
                </a:cxnLst>
                <a:rect l="0" t="0" r="r" b="b"/>
                <a:pathLst>
                  <a:path w="681" h="683">
                    <a:moveTo>
                      <a:pt x="356" y="683"/>
                    </a:moveTo>
                    <a:lnTo>
                      <a:pt x="385" y="652"/>
                    </a:lnTo>
                    <a:lnTo>
                      <a:pt x="326" y="622"/>
                    </a:lnTo>
                    <a:lnTo>
                      <a:pt x="444" y="622"/>
                    </a:lnTo>
                    <a:lnTo>
                      <a:pt x="444" y="592"/>
                    </a:lnTo>
                    <a:lnTo>
                      <a:pt x="416" y="563"/>
                    </a:lnTo>
                    <a:lnTo>
                      <a:pt x="504" y="563"/>
                    </a:lnTo>
                    <a:lnTo>
                      <a:pt x="504" y="474"/>
                    </a:lnTo>
                    <a:lnTo>
                      <a:pt x="535" y="445"/>
                    </a:lnTo>
                    <a:lnTo>
                      <a:pt x="563" y="445"/>
                    </a:lnTo>
                    <a:lnTo>
                      <a:pt x="535" y="474"/>
                    </a:lnTo>
                    <a:lnTo>
                      <a:pt x="563" y="504"/>
                    </a:lnTo>
                    <a:lnTo>
                      <a:pt x="592" y="474"/>
                    </a:lnTo>
                    <a:lnTo>
                      <a:pt x="592" y="445"/>
                    </a:lnTo>
                    <a:lnTo>
                      <a:pt x="623" y="474"/>
                    </a:lnTo>
                    <a:lnTo>
                      <a:pt x="681" y="415"/>
                    </a:lnTo>
                    <a:lnTo>
                      <a:pt x="681" y="385"/>
                    </a:lnTo>
                    <a:lnTo>
                      <a:pt x="653" y="356"/>
                    </a:lnTo>
                    <a:lnTo>
                      <a:pt x="504" y="356"/>
                    </a:lnTo>
                    <a:lnTo>
                      <a:pt x="535" y="327"/>
                    </a:lnTo>
                    <a:lnTo>
                      <a:pt x="504" y="297"/>
                    </a:lnTo>
                    <a:lnTo>
                      <a:pt x="535" y="297"/>
                    </a:lnTo>
                    <a:lnTo>
                      <a:pt x="504" y="267"/>
                    </a:lnTo>
                    <a:lnTo>
                      <a:pt x="504" y="209"/>
                    </a:lnTo>
                    <a:lnTo>
                      <a:pt x="535" y="179"/>
                    </a:lnTo>
                    <a:lnTo>
                      <a:pt x="535" y="149"/>
                    </a:lnTo>
                    <a:lnTo>
                      <a:pt x="563" y="149"/>
                    </a:lnTo>
                    <a:lnTo>
                      <a:pt x="563" y="60"/>
                    </a:lnTo>
                    <a:lnTo>
                      <a:pt x="535" y="31"/>
                    </a:lnTo>
                    <a:lnTo>
                      <a:pt x="563" y="0"/>
                    </a:lnTo>
                    <a:lnTo>
                      <a:pt x="535" y="0"/>
                    </a:lnTo>
                    <a:lnTo>
                      <a:pt x="504" y="31"/>
                    </a:lnTo>
                    <a:lnTo>
                      <a:pt x="416" y="31"/>
                    </a:lnTo>
                    <a:lnTo>
                      <a:pt x="356" y="90"/>
                    </a:lnTo>
                    <a:lnTo>
                      <a:pt x="356" y="118"/>
                    </a:lnTo>
                    <a:lnTo>
                      <a:pt x="326" y="149"/>
                    </a:lnTo>
                    <a:lnTo>
                      <a:pt x="297" y="149"/>
                    </a:lnTo>
                    <a:lnTo>
                      <a:pt x="237" y="179"/>
                    </a:lnTo>
                    <a:lnTo>
                      <a:pt x="207" y="149"/>
                    </a:lnTo>
                    <a:lnTo>
                      <a:pt x="178" y="179"/>
                    </a:lnTo>
                    <a:lnTo>
                      <a:pt x="89" y="179"/>
                    </a:lnTo>
                    <a:lnTo>
                      <a:pt x="0" y="267"/>
                    </a:lnTo>
                    <a:lnTo>
                      <a:pt x="60" y="327"/>
                    </a:lnTo>
                    <a:lnTo>
                      <a:pt x="60" y="267"/>
                    </a:lnTo>
                    <a:lnTo>
                      <a:pt x="119" y="237"/>
                    </a:lnTo>
                  </a:path>
                </a:pathLst>
              </a:custGeom>
              <a:noFill/>
              <a:ln w="1588">
                <a:solidFill>
                  <a:srgbClr val="000000"/>
                </a:solidFill>
                <a:prstDash val="solid"/>
                <a:round/>
                <a:headEnd/>
                <a:tailEnd/>
              </a:ln>
            </p:spPr>
            <p:txBody>
              <a:bodyPr/>
              <a:lstStyle/>
              <a:p>
                <a:endParaRPr lang="en-GB"/>
              </a:p>
            </p:txBody>
          </p:sp>
          <p:sp>
            <p:nvSpPr>
              <p:cNvPr id="15725" name="Freeform 365"/>
              <p:cNvSpPr>
                <a:spLocks/>
              </p:cNvSpPr>
              <p:nvPr/>
            </p:nvSpPr>
            <p:spPr bwMode="auto">
              <a:xfrm>
                <a:off x="3124" y="1957"/>
                <a:ext cx="37" cy="22"/>
              </a:xfrm>
              <a:custGeom>
                <a:avLst/>
                <a:gdLst/>
                <a:ahLst/>
                <a:cxnLst>
                  <a:cxn ang="0">
                    <a:pos x="118" y="88"/>
                  </a:cxn>
                  <a:cxn ang="0">
                    <a:pos x="118" y="28"/>
                  </a:cxn>
                  <a:cxn ang="0">
                    <a:pos x="148" y="0"/>
                  </a:cxn>
                  <a:cxn ang="0">
                    <a:pos x="30" y="0"/>
                  </a:cxn>
                  <a:cxn ang="0">
                    <a:pos x="0" y="28"/>
                  </a:cxn>
                </a:cxnLst>
                <a:rect l="0" t="0" r="r" b="b"/>
                <a:pathLst>
                  <a:path w="148" h="88">
                    <a:moveTo>
                      <a:pt x="118" y="88"/>
                    </a:moveTo>
                    <a:lnTo>
                      <a:pt x="118" y="28"/>
                    </a:lnTo>
                    <a:lnTo>
                      <a:pt x="148" y="0"/>
                    </a:lnTo>
                    <a:lnTo>
                      <a:pt x="30" y="0"/>
                    </a:lnTo>
                    <a:lnTo>
                      <a:pt x="0" y="28"/>
                    </a:lnTo>
                  </a:path>
                </a:pathLst>
              </a:custGeom>
              <a:noFill/>
              <a:ln w="1588">
                <a:solidFill>
                  <a:srgbClr val="000000"/>
                </a:solidFill>
                <a:prstDash val="solid"/>
                <a:round/>
                <a:headEnd/>
                <a:tailEnd/>
              </a:ln>
            </p:spPr>
            <p:txBody>
              <a:bodyPr/>
              <a:lstStyle/>
              <a:p>
                <a:endParaRPr lang="en-GB"/>
              </a:p>
            </p:txBody>
          </p:sp>
          <p:sp>
            <p:nvSpPr>
              <p:cNvPr id="15726" name="Freeform 366"/>
              <p:cNvSpPr>
                <a:spLocks/>
              </p:cNvSpPr>
              <p:nvPr/>
            </p:nvSpPr>
            <p:spPr bwMode="auto">
              <a:xfrm>
                <a:off x="3124" y="1964"/>
                <a:ext cx="30" cy="15"/>
              </a:xfrm>
              <a:custGeom>
                <a:avLst/>
                <a:gdLst/>
                <a:ahLst/>
                <a:cxnLst>
                  <a:cxn ang="0">
                    <a:pos x="0" y="0"/>
                  </a:cxn>
                  <a:cxn ang="0">
                    <a:pos x="30" y="0"/>
                  </a:cxn>
                  <a:cxn ang="0">
                    <a:pos x="59" y="30"/>
                  </a:cxn>
                  <a:cxn ang="0">
                    <a:pos x="88" y="30"/>
                  </a:cxn>
                  <a:cxn ang="0">
                    <a:pos x="118" y="60"/>
                  </a:cxn>
                </a:cxnLst>
                <a:rect l="0" t="0" r="r" b="b"/>
                <a:pathLst>
                  <a:path w="118" h="60">
                    <a:moveTo>
                      <a:pt x="0" y="0"/>
                    </a:moveTo>
                    <a:lnTo>
                      <a:pt x="30" y="0"/>
                    </a:lnTo>
                    <a:lnTo>
                      <a:pt x="59" y="30"/>
                    </a:lnTo>
                    <a:lnTo>
                      <a:pt x="88" y="30"/>
                    </a:lnTo>
                    <a:lnTo>
                      <a:pt x="118" y="60"/>
                    </a:lnTo>
                  </a:path>
                </a:pathLst>
              </a:custGeom>
              <a:noFill/>
              <a:ln w="1588">
                <a:solidFill>
                  <a:srgbClr val="000000"/>
                </a:solidFill>
                <a:prstDash val="solid"/>
                <a:round/>
                <a:headEnd/>
                <a:tailEnd/>
              </a:ln>
            </p:spPr>
            <p:txBody>
              <a:bodyPr/>
              <a:lstStyle/>
              <a:p>
                <a:endParaRPr lang="en-GB"/>
              </a:p>
            </p:txBody>
          </p:sp>
          <p:sp>
            <p:nvSpPr>
              <p:cNvPr id="15727" name="Freeform 367"/>
              <p:cNvSpPr>
                <a:spLocks/>
              </p:cNvSpPr>
              <p:nvPr/>
            </p:nvSpPr>
            <p:spPr bwMode="auto">
              <a:xfrm>
                <a:off x="3087" y="1987"/>
                <a:ext cx="37" cy="140"/>
              </a:xfrm>
              <a:custGeom>
                <a:avLst/>
                <a:gdLst/>
                <a:ahLst/>
                <a:cxnLst>
                  <a:cxn ang="0">
                    <a:pos x="120" y="562"/>
                  </a:cxn>
                  <a:cxn ang="0">
                    <a:pos x="120" y="502"/>
                  </a:cxn>
                  <a:cxn ang="0">
                    <a:pos x="91" y="502"/>
                  </a:cxn>
                  <a:cxn ang="0">
                    <a:pos x="91" y="474"/>
                  </a:cxn>
                  <a:cxn ang="0">
                    <a:pos x="120" y="474"/>
                  </a:cxn>
                  <a:cxn ang="0">
                    <a:pos x="120" y="383"/>
                  </a:cxn>
                  <a:cxn ang="0">
                    <a:pos x="91" y="383"/>
                  </a:cxn>
                  <a:cxn ang="0">
                    <a:pos x="61" y="356"/>
                  </a:cxn>
                  <a:cxn ang="0">
                    <a:pos x="61" y="325"/>
                  </a:cxn>
                  <a:cxn ang="0">
                    <a:pos x="31" y="356"/>
                  </a:cxn>
                  <a:cxn ang="0">
                    <a:pos x="0" y="356"/>
                  </a:cxn>
                  <a:cxn ang="0">
                    <a:pos x="0" y="236"/>
                  </a:cxn>
                  <a:cxn ang="0">
                    <a:pos x="31" y="265"/>
                  </a:cxn>
                  <a:cxn ang="0">
                    <a:pos x="61" y="236"/>
                  </a:cxn>
                  <a:cxn ang="0">
                    <a:pos x="61" y="207"/>
                  </a:cxn>
                  <a:cxn ang="0">
                    <a:pos x="31" y="177"/>
                  </a:cxn>
                  <a:cxn ang="0">
                    <a:pos x="0" y="177"/>
                  </a:cxn>
                  <a:cxn ang="0">
                    <a:pos x="0" y="29"/>
                  </a:cxn>
                  <a:cxn ang="0">
                    <a:pos x="31" y="0"/>
                  </a:cxn>
                  <a:cxn ang="0">
                    <a:pos x="61" y="0"/>
                  </a:cxn>
                  <a:cxn ang="0">
                    <a:pos x="91" y="29"/>
                  </a:cxn>
                  <a:cxn ang="0">
                    <a:pos x="120" y="29"/>
                  </a:cxn>
                  <a:cxn ang="0">
                    <a:pos x="120" y="58"/>
                  </a:cxn>
                  <a:cxn ang="0">
                    <a:pos x="150" y="58"/>
                  </a:cxn>
                  <a:cxn ang="0">
                    <a:pos x="150" y="0"/>
                  </a:cxn>
                </a:cxnLst>
                <a:rect l="0" t="0" r="r" b="b"/>
                <a:pathLst>
                  <a:path w="150" h="562">
                    <a:moveTo>
                      <a:pt x="120" y="562"/>
                    </a:moveTo>
                    <a:lnTo>
                      <a:pt x="120" y="502"/>
                    </a:lnTo>
                    <a:lnTo>
                      <a:pt x="91" y="502"/>
                    </a:lnTo>
                    <a:lnTo>
                      <a:pt x="91" y="474"/>
                    </a:lnTo>
                    <a:lnTo>
                      <a:pt x="120" y="474"/>
                    </a:lnTo>
                    <a:lnTo>
                      <a:pt x="120" y="383"/>
                    </a:lnTo>
                    <a:lnTo>
                      <a:pt x="91" y="383"/>
                    </a:lnTo>
                    <a:lnTo>
                      <a:pt x="61" y="356"/>
                    </a:lnTo>
                    <a:lnTo>
                      <a:pt x="61" y="325"/>
                    </a:lnTo>
                    <a:lnTo>
                      <a:pt x="31" y="356"/>
                    </a:lnTo>
                    <a:lnTo>
                      <a:pt x="0" y="356"/>
                    </a:lnTo>
                    <a:lnTo>
                      <a:pt x="0" y="236"/>
                    </a:lnTo>
                    <a:lnTo>
                      <a:pt x="31" y="265"/>
                    </a:lnTo>
                    <a:lnTo>
                      <a:pt x="61" y="236"/>
                    </a:lnTo>
                    <a:lnTo>
                      <a:pt x="61" y="207"/>
                    </a:lnTo>
                    <a:lnTo>
                      <a:pt x="31" y="177"/>
                    </a:lnTo>
                    <a:lnTo>
                      <a:pt x="0" y="177"/>
                    </a:lnTo>
                    <a:lnTo>
                      <a:pt x="0" y="29"/>
                    </a:lnTo>
                    <a:lnTo>
                      <a:pt x="31" y="0"/>
                    </a:lnTo>
                    <a:lnTo>
                      <a:pt x="61" y="0"/>
                    </a:lnTo>
                    <a:lnTo>
                      <a:pt x="91" y="29"/>
                    </a:lnTo>
                    <a:lnTo>
                      <a:pt x="120" y="29"/>
                    </a:lnTo>
                    <a:lnTo>
                      <a:pt x="120" y="58"/>
                    </a:lnTo>
                    <a:lnTo>
                      <a:pt x="150" y="58"/>
                    </a:lnTo>
                    <a:lnTo>
                      <a:pt x="150" y="0"/>
                    </a:lnTo>
                  </a:path>
                </a:pathLst>
              </a:custGeom>
              <a:noFill/>
              <a:ln w="1588">
                <a:solidFill>
                  <a:srgbClr val="000000"/>
                </a:solidFill>
                <a:prstDash val="solid"/>
                <a:round/>
                <a:headEnd/>
                <a:tailEnd/>
              </a:ln>
            </p:spPr>
            <p:txBody>
              <a:bodyPr/>
              <a:lstStyle/>
              <a:p>
                <a:endParaRPr lang="en-GB"/>
              </a:p>
            </p:txBody>
          </p:sp>
          <p:sp>
            <p:nvSpPr>
              <p:cNvPr id="15728" name="Freeform 368"/>
              <p:cNvSpPr>
                <a:spLocks/>
              </p:cNvSpPr>
              <p:nvPr/>
            </p:nvSpPr>
            <p:spPr bwMode="auto">
              <a:xfrm>
                <a:off x="3124" y="1979"/>
                <a:ext cx="7" cy="8"/>
              </a:xfrm>
              <a:custGeom>
                <a:avLst/>
                <a:gdLst/>
                <a:ahLst/>
                <a:cxnLst>
                  <a:cxn ang="0">
                    <a:pos x="0" y="30"/>
                  </a:cxn>
                  <a:cxn ang="0">
                    <a:pos x="30" y="0"/>
                  </a:cxn>
                  <a:cxn ang="0">
                    <a:pos x="0" y="0"/>
                  </a:cxn>
                  <a:cxn ang="0">
                    <a:pos x="0" y="30"/>
                  </a:cxn>
                </a:cxnLst>
                <a:rect l="0" t="0" r="r" b="b"/>
                <a:pathLst>
                  <a:path w="30" h="30">
                    <a:moveTo>
                      <a:pt x="0" y="30"/>
                    </a:moveTo>
                    <a:lnTo>
                      <a:pt x="30" y="0"/>
                    </a:lnTo>
                    <a:lnTo>
                      <a:pt x="0" y="0"/>
                    </a:lnTo>
                    <a:lnTo>
                      <a:pt x="0" y="30"/>
                    </a:lnTo>
                  </a:path>
                </a:pathLst>
              </a:custGeom>
              <a:noFill/>
              <a:ln w="1588">
                <a:solidFill>
                  <a:srgbClr val="000000"/>
                </a:solidFill>
                <a:prstDash val="solid"/>
                <a:round/>
                <a:headEnd/>
                <a:tailEnd/>
              </a:ln>
            </p:spPr>
            <p:txBody>
              <a:bodyPr/>
              <a:lstStyle/>
              <a:p>
                <a:endParaRPr lang="en-GB"/>
              </a:p>
            </p:txBody>
          </p:sp>
          <p:sp>
            <p:nvSpPr>
              <p:cNvPr id="15729" name="Freeform 369"/>
              <p:cNvSpPr>
                <a:spLocks/>
              </p:cNvSpPr>
              <p:nvPr/>
            </p:nvSpPr>
            <p:spPr bwMode="auto">
              <a:xfrm>
                <a:off x="3116" y="1964"/>
                <a:ext cx="8" cy="23"/>
              </a:xfrm>
              <a:custGeom>
                <a:avLst/>
                <a:gdLst/>
                <a:ahLst/>
                <a:cxnLst>
                  <a:cxn ang="0">
                    <a:pos x="30" y="90"/>
                  </a:cxn>
                  <a:cxn ang="0">
                    <a:pos x="0" y="60"/>
                  </a:cxn>
                  <a:cxn ang="0">
                    <a:pos x="30" y="30"/>
                  </a:cxn>
                  <a:cxn ang="0">
                    <a:pos x="30" y="0"/>
                  </a:cxn>
                </a:cxnLst>
                <a:rect l="0" t="0" r="r" b="b"/>
                <a:pathLst>
                  <a:path w="30" h="90">
                    <a:moveTo>
                      <a:pt x="30" y="90"/>
                    </a:moveTo>
                    <a:lnTo>
                      <a:pt x="0" y="60"/>
                    </a:lnTo>
                    <a:lnTo>
                      <a:pt x="30" y="30"/>
                    </a:lnTo>
                    <a:lnTo>
                      <a:pt x="30" y="0"/>
                    </a:lnTo>
                  </a:path>
                </a:pathLst>
              </a:custGeom>
              <a:noFill/>
              <a:ln w="1588">
                <a:solidFill>
                  <a:srgbClr val="000000"/>
                </a:solidFill>
                <a:prstDash val="solid"/>
                <a:round/>
                <a:headEnd/>
                <a:tailEnd/>
              </a:ln>
            </p:spPr>
            <p:txBody>
              <a:bodyPr/>
              <a:lstStyle/>
              <a:p>
                <a:endParaRPr lang="en-GB"/>
              </a:p>
            </p:txBody>
          </p:sp>
          <p:sp>
            <p:nvSpPr>
              <p:cNvPr id="15730" name="Freeform 370"/>
              <p:cNvSpPr>
                <a:spLocks/>
              </p:cNvSpPr>
              <p:nvPr/>
            </p:nvSpPr>
            <p:spPr bwMode="auto">
              <a:xfrm>
                <a:off x="3154" y="1979"/>
                <a:ext cx="7" cy="8"/>
              </a:xfrm>
              <a:custGeom>
                <a:avLst/>
                <a:gdLst/>
                <a:ahLst/>
                <a:cxnLst>
                  <a:cxn ang="0">
                    <a:pos x="0" y="30"/>
                  </a:cxn>
                  <a:cxn ang="0">
                    <a:pos x="30" y="30"/>
                  </a:cxn>
                  <a:cxn ang="0">
                    <a:pos x="30" y="0"/>
                  </a:cxn>
                  <a:cxn ang="0">
                    <a:pos x="0" y="30"/>
                  </a:cxn>
                </a:cxnLst>
                <a:rect l="0" t="0" r="r" b="b"/>
                <a:pathLst>
                  <a:path w="30" h="30">
                    <a:moveTo>
                      <a:pt x="0" y="30"/>
                    </a:moveTo>
                    <a:lnTo>
                      <a:pt x="30" y="30"/>
                    </a:lnTo>
                    <a:lnTo>
                      <a:pt x="30" y="0"/>
                    </a:lnTo>
                    <a:lnTo>
                      <a:pt x="0" y="30"/>
                    </a:lnTo>
                  </a:path>
                </a:pathLst>
              </a:custGeom>
              <a:noFill/>
              <a:ln w="1588">
                <a:solidFill>
                  <a:srgbClr val="000000"/>
                </a:solidFill>
                <a:prstDash val="solid"/>
                <a:round/>
                <a:headEnd/>
                <a:tailEnd/>
              </a:ln>
            </p:spPr>
            <p:txBody>
              <a:bodyPr/>
              <a:lstStyle/>
              <a:p>
                <a:endParaRPr lang="en-GB"/>
              </a:p>
            </p:txBody>
          </p:sp>
          <p:sp>
            <p:nvSpPr>
              <p:cNvPr id="15731" name="Freeform 371"/>
              <p:cNvSpPr>
                <a:spLocks/>
              </p:cNvSpPr>
              <p:nvPr/>
            </p:nvSpPr>
            <p:spPr bwMode="auto">
              <a:xfrm>
                <a:off x="3146" y="1979"/>
                <a:ext cx="8" cy="8"/>
              </a:xfrm>
              <a:custGeom>
                <a:avLst/>
                <a:gdLst/>
                <a:ahLst/>
                <a:cxnLst>
                  <a:cxn ang="0">
                    <a:pos x="30" y="0"/>
                  </a:cxn>
                  <a:cxn ang="0">
                    <a:pos x="0" y="30"/>
                  </a:cxn>
                  <a:cxn ang="0">
                    <a:pos x="30" y="30"/>
                  </a:cxn>
                </a:cxnLst>
                <a:rect l="0" t="0" r="r" b="b"/>
                <a:pathLst>
                  <a:path w="30" h="30">
                    <a:moveTo>
                      <a:pt x="30" y="0"/>
                    </a:moveTo>
                    <a:lnTo>
                      <a:pt x="0" y="30"/>
                    </a:lnTo>
                    <a:lnTo>
                      <a:pt x="30" y="30"/>
                    </a:lnTo>
                  </a:path>
                </a:pathLst>
              </a:custGeom>
              <a:noFill/>
              <a:ln w="1588">
                <a:solidFill>
                  <a:srgbClr val="000000"/>
                </a:solidFill>
                <a:prstDash val="solid"/>
                <a:round/>
                <a:headEnd/>
                <a:tailEnd/>
              </a:ln>
            </p:spPr>
            <p:txBody>
              <a:bodyPr/>
              <a:lstStyle/>
              <a:p>
                <a:endParaRPr lang="en-GB"/>
              </a:p>
            </p:txBody>
          </p:sp>
          <p:sp>
            <p:nvSpPr>
              <p:cNvPr id="15732" name="Line 372"/>
              <p:cNvSpPr>
                <a:spLocks noChangeShapeType="1"/>
              </p:cNvSpPr>
              <p:nvPr/>
            </p:nvSpPr>
            <p:spPr bwMode="auto">
              <a:xfrm flipV="1">
                <a:off x="3154" y="1979"/>
                <a:ext cx="1" cy="8"/>
              </a:xfrm>
              <a:prstGeom prst="line">
                <a:avLst/>
              </a:prstGeom>
              <a:noFill/>
              <a:ln w="1588">
                <a:solidFill>
                  <a:srgbClr val="000000"/>
                </a:solidFill>
                <a:round/>
                <a:headEnd/>
                <a:tailEnd/>
              </a:ln>
            </p:spPr>
            <p:txBody>
              <a:bodyPr/>
              <a:lstStyle/>
              <a:p>
                <a:endParaRPr lang="en-GB"/>
              </a:p>
            </p:txBody>
          </p:sp>
          <p:sp>
            <p:nvSpPr>
              <p:cNvPr id="15733" name="Freeform 373"/>
              <p:cNvSpPr>
                <a:spLocks/>
              </p:cNvSpPr>
              <p:nvPr/>
            </p:nvSpPr>
            <p:spPr bwMode="auto">
              <a:xfrm>
                <a:off x="2509" y="1676"/>
                <a:ext cx="15" cy="15"/>
              </a:xfrm>
              <a:custGeom>
                <a:avLst/>
                <a:gdLst/>
                <a:ahLst/>
                <a:cxnLst>
                  <a:cxn ang="0">
                    <a:pos x="60" y="61"/>
                  </a:cxn>
                  <a:cxn ang="0">
                    <a:pos x="30" y="61"/>
                  </a:cxn>
                  <a:cxn ang="0">
                    <a:pos x="0" y="31"/>
                  </a:cxn>
                  <a:cxn ang="0">
                    <a:pos x="30" y="31"/>
                  </a:cxn>
                  <a:cxn ang="0">
                    <a:pos x="60" y="0"/>
                  </a:cxn>
                  <a:cxn ang="0">
                    <a:pos x="60" y="61"/>
                  </a:cxn>
                </a:cxnLst>
                <a:rect l="0" t="0" r="r" b="b"/>
                <a:pathLst>
                  <a:path w="60" h="61">
                    <a:moveTo>
                      <a:pt x="60" y="61"/>
                    </a:moveTo>
                    <a:lnTo>
                      <a:pt x="30" y="61"/>
                    </a:lnTo>
                    <a:lnTo>
                      <a:pt x="0" y="31"/>
                    </a:lnTo>
                    <a:lnTo>
                      <a:pt x="30" y="31"/>
                    </a:lnTo>
                    <a:lnTo>
                      <a:pt x="60" y="0"/>
                    </a:lnTo>
                    <a:lnTo>
                      <a:pt x="60" y="61"/>
                    </a:lnTo>
                  </a:path>
                </a:pathLst>
              </a:custGeom>
              <a:noFill/>
              <a:ln w="1588">
                <a:solidFill>
                  <a:srgbClr val="000000"/>
                </a:solidFill>
                <a:prstDash val="solid"/>
                <a:round/>
                <a:headEnd/>
                <a:tailEnd/>
              </a:ln>
            </p:spPr>
            <p:txBody>
              <a:bodyPr/>
              <a:lstStyle/>
              <a:p>
                <a:endParaRPr lang="en-GB"/>
              </a:p>
            </p:txBody>
          </p:sp>
          <p:sp>
            <p:nvSpPr>
              <p:cNvPr id="15734" name="Freeform 374"/>
              <p:cNvSpPr>
                <a:spLocks/>
              </p:cNvSpPr>
              <p:nvPr/>
            </p:nvSpPr>
            <p:spPr bwMode="auto">
              <a:xfrm>
                <a:off x="2501" y="1683"/>
                <a:ext cx="38" cy="44"/>
              </a:xfrm>
              <a:custGeom>
                <a:avLst/>
                <a:gdLst/>
                <a:ahLst/>
                <a:cxnLst>
                  <a:cxn ang="0">
                    <a:pos x="118" y="0"/>
                  </a:cxn>
                  <a:cxn ang="0">
                    <a:pos x="118" y="30"/>
                  </a:cxn>
                  <a:cxn ang="0">
                    <a:pos x="149" y="30"/>
                  </a:cxn>
                  <a:cxn ang="0">
                    <a:pos x="149" y="58"/>
                  </a:cxn>
                  <a:cxn ang="0">
                    <a:pos x="118" y="89"/>
                  </a:cxn>
                  <a:cxn ang="0">
                    <a:pos x="118" y="148"/>
                  </a:cxn>
                  <a:cxn ang="0">
                    <a:pos x="90" y="177"/>
                  </a:cxn>
                  <a:cxn ang="0">
                    <a:pos x="60" y="177"/>
                  </a:cxn>
                  <a:cxn ang="0">
                    <a:pos x="90" y="148"/>
                  </a:cxn>
                  <a:cxn ang="0">
                    <a:pos x="90" y="118"/>
                  </a:cxn>
                  <a:cxn ang="0">
                    <a:pos x="60" y="89"/>
                  </a:cxn>
                  <a:cxn ang="0">
                    <a:pos x="0" y="89"/>
                  </a:cxn>
                  <a:cxn ang="0">
                    <a:pos x="0" y="58"/>
                  </a:cxn>
                  <a:cxn ang="0">
                    <a:pos x="60" y="58"/>
                  </a:cxn>
                  <a:cxn ang="0">
                    <a:pos x="90" y="30"/>
                  </a:cxn>
                </a:cxnLst>
                <a:rect l="0" t="0" r="r" b="b"/>
                <a:pathLst>
                  <a:path w="149" h="177">
                    <a:moveTo>
                      <a:pt x="118" y="0"/>
                    </a:moveTo>
                    <a:lnTo>
                      <a:pt x="118" y="30"/>
                    </a:lnTo>
                    <a:lnTo>
                      <a:pt x="149" y="30"/>
                    </a:lnTo>
                    <a:lnTo>
                      <a:pt x="149" y="58"/>
                    </a:lnTo>
                    <a:lnTo>
                      <a:pt x="118" y="89"/>
                    </a:lnTo>
                    <a:lnTo>
                      <a:pt x="118" y="148"/>
                    </a:lnTo>
                    <a:lnTo>
                      <a:pt x="90" y="177"/>
                    </a:lnTo>
                    <a:lnTo>
                      <a:pt x="60" y="177"/>
                    </a:lnTo>
                    <a:lnTo>
                      <a:pt x="90" y="148"/>
                    </a:lnTo>
                    <a:lnTo>
                      <a:pt x="90" y="118"/>
                    </a:lnTo>
                    <a:lnTo>
                      <a:pt x="60" y="89"/>
                    </a:lnTo>
                    <a:lnTo>
                      <a:pt x="0" y="89"/>
                    </a:lnTo>
                    <a:lnTo>
                      <a:pt x="0" y="58"/>
                    </a:lnTo>
                    <a:lnTo>
                      <a:pt x="60" y="58"/>
                    </a:lnTo>
                    <a:lnTo>
                      <a:pt x="90" y="30"/>
                    </a:lnTo>
                  </a:path>
                </a:pathLst>
              </a:custGeom>
              <a:noFill/>
              <a:ln w="1588">
                <a:solidFill>
                  <a:srgbClr val="000000"/>
                </a:solidFill>
                <a:prstDash val="solid"/>
                <a:round/>
                <a:headEnd/>
                <a:tailEnd/>
              </a:ln>
            </p:spPr>
            <p:txBody>
              <a:bodyPr/>
              <a:lstStyle/>
              <a:p>
                <a:endParaRPr lang="en-GB"/>
              </a:p>
            </p:txBody>
          </p:sp>
          <p:sp>
            <p:nvSpPr>
              <p:cNvPr id="15735" name="Freeform 375"/>
              <p:cNvSpPr>
                <a:spLocks/>
              </p:cNvSpPr>
              <p:nvPr/>
            </p:nvSpPr>
            <p:spPr bwMode="auto">
              <a:xfrm>
                <a:off x="2531" y="1668"/>
                <a:ext cx="15" cy="15"/>
              </a:xfrm>
              <a:custGeom>
                <a:avLst/>
                <a:gdLst/>
                <a:ahLst/>
                <a:cxnLst>
                  <a:cxn ang="0">
                    <a:pos x="0" y="61"/>
                  </a:cxn>
                  <a:cxn ang="0">
                    <a:pos x="31" y="30"/>
                  </a:cxn>
                  <a:cxn ang="0">
                    <a:pos x="31" y="0"/>
                  </a:cxn>
                  <a:cxn ang="0">
                    <a:pos x="61" y="0"/>
                  </a:cxn>
                  <a:cxn ang="0">
                    <a:pos x="61" y="30"/>
                  </a:cxn>
                  <a:cxn ang="0">
                    <a:pos x="31" y="61"/>
                  </a:cxn>
                  <a:cxn ang="0">
                    <a:pos x="0" y="61"/>
                  </a:cxn>
                </a:cxnLst>
                <a:rect l="0" t="0" r="r" b="b"/>
                <a:pathLst>
                  <a:path w="61" h="61">
                    <a:moveTo>
                      <a:pt x="0" y="61"/>
                    </a:moveTo>
                    <a:lnTo>
                      <a:pt x="31" y="30"/>
                    </a:lnTo>
                    <a:lnTo>
                      <a:pt x="31" y="0"/>
                    </a:lnTo>
                    <a:lnTo>
                      <a:pt x="61" y="0"/>
                    </a:lnTo>
                    <a:lnTo>
                      <a:pt x="61" y="30"/>
                    </a:lnTo>
                    <a:lnTo>
                      <a:pt x="31" y="61"/>
                    </a:lnTo>
                    <a:lnTo>
                      <a:pt x="0" y="61"/>
                    </a:lnTo>
                  </a:path>
                </a:pathLst>
              </a:custGeom>
              <a:noFill/>
              <a:ln w="1588">
                <a:solidFill>
                  <a:srgbClr val="000000"/>
                </a:solidFill>
                <a:prstDash val="solid"/>
                <a:round/>
                <a:headEnd/>
                <a:tailEnd/>
              </a:ln>
            </p:spPr>
            <p:txBody>
              <a:bodyPr/>
              <a:lstStyle/>
              <a:p>
                <a:endParaRPr lang="en-GB"/>
              </a:p>
            </p:txBody>
          </p:sp>
          <p:sp>
            <p:nvSpPr>
              <p:cNvPr id="15736" name="Freeform 376"/>
              <p:cNvSpPr>
                <a:spLocks/>
              </p:cNvSpPr>
              <p:nvPr/>
            </p:nvSpPr>
            <p:spPr bwMode="auto">
              <a:xfrm>
                <a:off x="2175" y="1824"/>
                <a:ext cx="497" cy="703"/>
              </a:xfrm>
              <a:custGeom>
                <a:avLst/>
                <a:gdLst/>
                <a:ahLst/>
                <a:cxnLst>
                  <a:cxn ang="0">
                    <a:pos x="267" y="415"/>
                  </a:cxn>
                  <a:cxn ang="0">
                    <a:pos x="237" y="356"/>
                  </a:cxn>
                  <a:cxn ang="0">
                    <a:pos x="298" y="267"/>
                  </a:cxn>
                  <a:cxn ang="0">
                    <a:pos x="327" y="206"/>
                  </a:cxn>
                  <a:cxn ang="0">
                    <a:pos x="446" y="88"/>
                  </a:cxn>
                  <a:cxn ang="0">
                    <a:pos x="534" y="60"/>
                  </a:cxn>
                  <a:cxn ang="0">
                    <a:pos x="653" y="29"/>
                  </a:cxn>
                  <a:cxn ang="0">
                    <a:pos x="920" y="60"/>
                  </a:cxn>
                  <a:cxn ang="0">
                    <a:pos x="712" y="206"/>
                  </a:cxn>
                  <a:cxn ang="0">
                    <a:pos x="712" y="267"/>
                  </a:cxn>
                  <a:cxn ang="0">
                    <a:pos x="653" y="325"/>
                  </a:cxn>
                  <a:cxn ang="0">
                    <a:pos x="623" y="385"/>
                  </a:cxn>
                  <a:cxn ang="0">
                    <a:pos x="801" y="325"/>
                  </a:cxn>
                  <a:cxn ang="0">
                    <a:pos x="1185" y="356"/>
                  </a:cxn>
                  <a:cxn ang="0">
                    <a:pos x="1067" y="592"/>
                  </a:cxn>
                  <a:cxn ang="0">
                    <a:pos x="1008" y="652"/>
                  </a:cxn>
                  <a:cxn ang="0">
                    <a:pos x="948" y="740"/>
                  </a:cxn>
                  <a:cxn ang="0">
                    <a:pos x="830" y="829"/>
                  </a:cxn>
                  <a:cxn ang="0">
                    <a:pos x="920" y="829"/>
                  </a:cxn>
                  <a:cxn ang="0">
                    <a:pos x="1039" y="888"/>
                  </a:cxn>
                  <a:cxn ang="0">
                    <a:pos x="1215" y="1008"/>
                  </a:cxn>
                  <a:cxn ang="0">
                    <a:pos x="1304" y="1303"/>
                  </a:cxn>
                  <a:cxn ang="0">
                    <a:pos x="1453" y="1360"/>
                  </a:cxn>
                  <a:cxn ang="0">
                    <a:pos x="1513" y="1451"/>
                  </a:cxn>
                  <a:cxn ang="0">
                    <a:pos x="1542" y="1539"/>
                  </a:cxn>
                  <a:cxn ang="0">
                    <a:pos x="1601" y="1628"/>
                  </a:cxn>
                  <a:cxn ang="0">
                    <a:pos x="1631" y="1776"/>
                  </a:cxn>
                  <a:cxn ang="0">
                    <a:pos x="1631" y="1894"/>
                  </a:cxn>
                  <a:cxn ang="0">
                    <a:pos x="1897" y="1865"/>
                  </a:cxn>
                  <a:cxn ang="0">
                    <a:pos x="1988" y="2044"/>
                  </a:cxn>
                  <a:cxn ang="0">
                    <a:pos x="1897" y="2162"/>
                  </a:cxn>
                  <a:cxn ang="0">
                    <a:pos x="1778" y="2219"/>
                  </a:cxn>
                  <a:cxn ang="0">
                    <a:pos x="1720" y="2338"/>
                  </a:cxn>
                  <a:cxn ang="0">
                    <a:pos x="1868" y="2457"/>
                  </a:cxn>
                  <a:cxn ang="0">
                    <a:pos x="1690" y="2517"/>
                  </a:cxn>
                  <a:cxn ang="0">
                    <a:pos x="1542" y="2544"/>
                  </a:cxn>
                  <a:cxn ang="0">
                    <a:pos x="1246" y="2544"/>
                  </a:cxn>
                  <a:cxn ang="0">
                    <a:pos x="1157" y="2544"/>
                  </a:cxn>
                  <a:cxn ang="0">
                    <a:pos x="978" y="2605"/>
                  </a:cxn>
                  <a:cxn ang="0">
                    <a:pos x="771" y="2575"/>
                  </a:cxn>
                  <a:cxn ang="0">
                    <a:pos x="593" y="2575"/>
                  </a:cxn>
                  <a:cxn ang="0">
                    <a:pos x="505" y="2753"/>
                  </a:cxn>
                  <a:cxn ang="0">
                    <a:pos x="386" y="2664"/>
                  </a:cxn>
                  <a:cxn ang="0">
                    <a:pos x="209" y="2723"/>
                  </a:cxn>
                  <a:cxn ang="0">
                    <a:pos x="91" y="2782"/>
                  </a:cxn>
                  <a:cxn ang="0">
                    <a:pos x="30" y="2753"/>
                  </a:cxn>
                  <a:cxn ang="0">
                    <a:pos x="178" y="2664"/>
                  </a:cxn>
                  <a:cxn ang="0">
                    <a:pos x="267" y="2575"/>
                  </a:cxn>
                  <a:cxn ang="0">
                    <a:pos x="386" y="2487"/>
                  </a:cxn>
                  <a:cxn ang="0">
                    <a:pos x="623" y="2398"/>
                  </a:cxn>
                  <a:cxn ang="0">
                    <a:pos x="741" y="2369"/>
                  </a:cxn>
                </a:cxnLst>
                <a:rect l="0" t="0" r="r" b="b"/>
                <a:pathLst>
                  <a:path w="1988" h="2812">
                    <a:moveTo>
                      <a:pt x="237" y="474"/>
                    </a:moveTo>
                    <a:lnTo>
                      <a:pt x="267" y="443"/>
                    </a:lnTo>
                    <a:lnTo>
                      <a:pt x="237" y="443"/>
                    </a:lnTo>
                    <a:lnTo>
                      <a:pt x="267" y="415"/>
                    </a:lnTo>
                    <a:lnTo>
                      <a:pt x="237" y="415"/>
                    </a:lnTo>
                    <a:lnTo>
                      <a:pt x="209" y="385"/>
                    </a:lnTo>
                    <a:lnTo>
                      <a:pt x="209" y="356"/>
                    </a:lnTo>
                    <a:lnTo>
                      <a:pt x="237" y="356"/>
                    </a:lnTo>
                    <a:lnTo>
                      <a:pt x="237" y="267"/>
                    </a:lnTo>
                    <a:lnTo>
                      <a:pt x="267" y="297"/>
                    </a:lnTo>
                    <a:lnTo>
                      <a:pt x="267" y="267"/>
                    </a:lnTo>
                    <a:lnTo>
                      <a:pt x="298" y="267"/>
                    </a:lnTo>
                    <a:lnTo>
                      <a:pt x="327" y="236"/>
                    </a:lnTo>
                    <a:lnTo>
                      <a:pt x="355" y="267"/>
                    </a:lnTo>
                    <a:lnTo>
                      <a:pt x="386" y="267"/>
                    </a:lnTo>
                    <a:lnTo>
                      <a:pt x="327" y="206"/>
                    </a:lnTo>
                    <a:lnTo>
                      <a:pt x="355" y="179"/>
                    </a:lnTo>
                    <a:lnTo>
                      <a:pt x="355" y="148"/>
                    </a:lnTo>
                    <a:lnTo>
                      <a:pt x="386" y="148"/>
                    </a:lnTo>
                    <a:lnTo>
                      <a:pt x="446" y="88"/>
                    </a:lnTo>
                    <a:lnTo>
                      <a:pt x="446" y="29"/>
                    </a:lnTo>
                    <a:lnTo>
                      <a:pt x="474" y="29"/>
                    </a:lnTo>
                    <a:lnTo>
                      <a:pt x="505" y="60"/>
                    </a:lnTo>
                    <a:lnTo>
                      <a:pt x="534" y="60"/>
                    </a:lnTo>
                    <a:lnTo>
                      <a:pt x="564" y="29"/>
                    </a:lnTo>
                    <a:lnTo>
                      <a:pt x="564" y="60"/>
                    </a:lnTo>
                    <a:lnTo>
                      <a:pt x="623" y="60"/>
                    </a:lnTo>
                    <a:lnTo>
                      <a:pt x="653" y="29"/>
                    </a:lnTo>
                    <a:lnTo>
                      <a:pt x="830" y="29"/>
                    </a:lnTo>
                    <a:lnTo>
                      <a:pt x="860" y="0"/>
                    </a:lnTo>
                    <a:lnTo>
                      <a:pt x="920" y="0"/>
                    </a:lnTo>
                    <a:lnTo>
                      <a:pt x="920" y="60"/>
                    </a:lnTo>
                    <a:lnTo>
                      <a:pt x="860" y="118"/>
                    </a:lnTo>
                    <a:lnTo>
                      <a:pt x="830" y="118"/>
                    </a:lnTo>
                    <a:lnTo>
                      <a:pt x="741" y="206"/>
                    </a:lnTo>
                    <a:lnTo>
                      <a:pt x="712" y="206"/>
                    </a:lnTo>
                    <a:lnTo>
                      <a:pt x="683" y="236"/>
                    </a:lnTo>
                    <a:lnTo>
                      <a:pt x="653" y="236"/>
                    </a:lnTo>
                    <a:lnTo>
                      <a:pt x="653" y="267"/>
                    </a:lnTo>
                    <a:lnTo>
                      <a:pt x="712" y="267"/>
                    </a:lnTo>
                    <a:lnTo>
                      <a:pt x="683" y="297"/>
                    </a:lnTo>
                    <a:lnTo>
                      <a:pt x="653" y="297"/>
                    </a:lnTo>
                    <a:lnTo>
                      <a:pt x="623" y="325"/>
                    </a:lnTo>
                    <a:lnTo>
                      <a:pt x="653" y="325"/>
                    </a:lnTo>
                    <a:lnTo>
                      <a:pt x="623" y="356"/>
                    </a:lnTo>
                    <a:lnTo>
                      <a:pt x="593" y="356"/>
                    </a:lnTo>
                    <a:lnTo>
                      <a:pt x="593" y="385"/>
                    </a:lnTo>
                    <a:lnTo>
                      <a:pt x="623" y="385"/>
                    </a:lnTo>
                    <a:lnTo>
                      <a:pt x="653" y="356"/>
                    </a:lnTo>
                    <a:lnTo>
                      <a:pt x="683" y="356"/>
                    </a:lnTo>
                    <a:lnTo>
                      <a:pt x="712" y="325"/>
                    </a:lnTo>
                    <a:lnTo>
                      <a:pt x="801" y="325"/>
                    </a:lnTo>
                    <a:lnTo>
                      <a:pt x="830" y="297"/>
                    </a:lnTo>
                    <a:lnTo>
                      <a:pt x="860" y="325"/>
                    </a:lnTo>
                    <a:lnTo>
                      <a:pt x="1185" y="325"/>
                    </a:lnTo>
                    <a:lnTo>
                      <a:pt x="1185" y="356"/>
                    </a:lnTo>
                    <a:lnTo>
                      <a:pt x="1215" y="385"/>
                    </a:lnTo>
                    <a:lnTo>
                      <a:pt x="1127" y="474"/>
                    </a:lnTo>
                    <a:lnTo>
                      <a:pt x="1127" y="534"/>
                    </a:lnTo>
                    <a:lnTo>
                      <a:pt x="1067" y="592"/>
                    </a:lnTo>
                    <a:lnTo>
                      <a:pt x="1039" y="592"/>
                    </a:lnTo>
                    <a:lnTo>
                      <a:pt x="1039" y="622"/>
                    </a:lnTo>
                    <a:lnTo>
                      <a:pt x="1008" y="622"/>
                    </a:lnTo>
                    <a:lnTo>
                      <a:pt x="1008" y="652"/>
                    </a:lnTo>
                    <a:lnTo>
                      <a:pt x="948" y="710"/>
                    </a:lnTo>
                    <a:lnTo>
                      <a:pt x="920" y="710"/>
                    </a:lnTo>
                    <a:lnTo>
                      <a:pt x="920" y="740"/>
                    </a:lnTo>
                    <a:lnTo>
                      <a:pt x="948" y="740"/>
                    </a:lnTo>
                    <a:lnTo>
                      <a:pt x="948" y="770"/>
                    </a:lnTo>
                    <a:lnTo>
                      <a:pt x="920" y="799"/>
                    </a:lnTo>
                    <a:lnTo>
                      <a:pt x="860" y="799"/>
                    </a:lnTo>
                    <a:lnTo>
                      <a:pt x="830" y="829"/>
                    </a:lnTo>
                    <a:lnTo>
                      <a:pt x="801" y="829"/>
                    </a:lnTo>
                    <a:lnTo>
                      <a:pt x="771" y="859"/>
                    </a:lnTo>
                    <a:lnTo>
                      <a:pt x="890" y="859"/>
                    </a:lnTo>
                    <a:lnTo>
                      <a:pt x="920" y="829"/>
                    </a:lnTo>
                    <a:lnTo>
                      <a:pt x="948" y="829"/>
                    </a:lnTo>
                    <a:lnTo>
                      <a:pt x="978" y="859"/>
                    </a:lnTo>
                    <a:lnTo>
                      <a:pt x="1008" y="859"/>
                    </a:lnTo>
                    <a:lnTo>
                      <a:pt x="1039" y="888"/>
                    </a:lnTo>
                    <a:lnTo>
                      <a:pt x="1067" y="888"/>
                    </a:lnTo>
                    <a:lnTo>
                      <a:pt x="1157" y="977"/>
                    </a:lnTo>
                    <a:lnTo>
                      <a:pt x="1185" y="977"/>
                    </a:lnTo>
                    <a:lnTo>
                      <a:pt x="1215" y="1008"/>
                    </a:lnTo>
                    <a:lnTo>
                      <a:pt x="1215" y="1154"/>
                    </a:lnTo>
                    <a:lnTo>
                      <a:pt x="1246" y="1184"/>
                    </a:lnTo>
                    <a:lnTo>
                      <a:pt x="1246" y="1244"/>
                    </a:lnTo>
                    <a:lnTo>
                      <a:pt x="1304" y="1303"/>
                    </a:lnTo>
                    <a:lnTo>
                      <a:pt x="1364" y="1303"/>
                    </a:lnTo>
                    <a:lnTo>
                      <a:pt x="1394" y="1333"/>
                    </a:lnTo>
                    <a:lnTo>
                      <a:pt x="1422" y="1333"/>
                    </a:lnTo>
                    <a:lnTo>
                      <a:pt x="1453" y="1360"/>
                    </a:lnTo>
                    <a:lnTo>
                      <a:pt x="1453" y="1390"/>
                    </a:lnTo>
                    <a:lnTo>
                      <a:pt x="1483" y="1421"/>
                    </a:lnTo>
                    <a:lnTo>
                      <a:pt x="1513" y="1421"/>
                    </a:lnTo>
                    <a:lnTo>
                      <a:pt x="1513" y="1451"/>
                    </a:lnTo>
                    <a:lnTo>
                      <a:pt x="1542" y="1451"/>
                    </a:lnTo>
                    <a:lnTo>
                      <a:pt x="1513" y="1479"/>
                    </a:lnTo>
                    <a:lnTo>
                      <a:pt x="1513" y="1510"/>
                    </a:lnTo>
                    <a:lnTo>
                      <a:pt x="1542" y="1539"/>
                    </a:lnTo>
                    <a:lnTo>
                      <a:pt x="1542" y="1569"/>
                    </a:lnTo>
                    <a:lnTo>
                      <a:pt x="1571" y="1569"/>
                    </a:lnTo>
                    <a:lnTo>
                      <a:pt x="1601" y="1597"/>
                    </a:lnTo>
                    <a:lnTo>
                      <a:pt x="1601" y="1628"/>
                    </a:lnTo>
                    <a:lnTo>
                      <a:pt x="1542" y="1628"/>
                    </a:lnTo>
                    <a:lnTo>
                      <a:pt x="1601" y="1688"/>
                    </a:lnTo>
                    <a:lnTo>
                      <a:pt x="1631" y="1688"/>
                    </a:lnTo>
                    <a:lnTo>
                      <a:pt x="1631" y="1776"/>
                    </a:lnTo>
                    <a:lnTo>
                      <a:pt x="1571" y="1835"/>
                    </a:lnTo>
                    <a:lnTo>
                      <a:pt x="1571" y="1865"/>
                    </a:lnTo>
                    <a:lnTo>
                      <a:pt x="1601" y="1894"/>
                    </a:lnTo>
                    <a:lnTo>
                      <a:pt x="1631" y="1894"/>
                    </a:lnTo>
                    <a:lnTo>
                      <a:pt x="1690" y="1835"/>
                    </a:lnTo>
                    <a:lnTo>
                      <a:pt x="1838" y="1835"/>
                    </a:lnTo>
                    <a:lnTo>
                      <a:pt x="1868" y="1865"/>
                    </a:lnTo>
                    <a:lnTo>
                      <a:pt x="1897" y="1865"/>
                    </a:lnTo>
                    <a:lnTo>
                      <a:pt x="1927" y="1894"/>
                    </a:lnTo>
                    <a:lnTo>
                      <a:pt x="1957" y="1894"/>
                    </a:lnTo>
                    <a:lnTo>
                      <a:pt x="1988" y="1924"/>
                    </a:lnTo>
                    <a:lnTo>
                      <a:pt x="1988" y="2044"/>
                    </a:lnTo>
                    <a:lnTo>
                      <a:pt x="1957" y="2071"/>
                    </a:lnTo>
                    <a:lnTo>
                      <a:pt x="1957" y="2131"/>
                    </a:lnTo>
                    <a:lnTo>
                      <a:pt x="1927" y="2131"/>
                    </a:lnTo>
                    <a:lnTo>
                      <a:pt x="1897" y="2162"/>
                    </a:lnTo>
                    <a:lnTo>
                      <a:pt x="1838" y="2162"/>
                    </a:lnTo>
                    <a:lnTo>
                      <a:pt x="1868" y="2190"/>
                    </a:lnTo>
                    <a:lnTo>
                      <a:pt x="1838" y="2219"/>
                    </a:lnTo>
                    <a:lnTo>
                      <a:pt x="1778" y="2219"/>
                    </a:lnTo>
                    <a:lnTo>
                      <a:pt x="1750" y="2250"/>
                    </a:lnTo>
                    <a:lnTo>
                      <a:pt x="1750" y="2308"/>
                    </a:lnTo>
                    <a:lnTo>
                      <a:pt x="1690" y="2308"/>
                    </a:lnTo>
                    <a:lnTo>
                      <a:pt x="1720" y="2338"/>
                    </a:lnTo>
                    <a:lnTo>
                      <a:pt x="1690" y="2338"/>
                    </a:lnTo>
                    <a:lnTo>
                      <a:pt x="1720" y="2369"/>
                    </a:lnTo>
                    <a:lnTo>
                      <a:pt x="1868" y="2369"/>
                    </a:lnTo>
                    <a:lnTo>
                      <a:pt x="1868" y="2457"/>
                    </a:lnTo>
                    <a:lnTo>
                      <a:pt x="1808" y="2457"/>
                    </a:lnTo>
                    <a:lnTo>
                      <a:pt x="1778" y="2487"/>
                    </a:lnTo>
                    <a:lnTo>
                      <a:pt x="1778" y="2517"/>
                    </a:lnTo>
                    <a:lnTo>
                      <a:pt x="1690" y="2517"/>
                    </a:lnTo>
                    <a:lnTo>
                      <a:pt x="1631" y="2544"/>
                    </a:lnTo>
                    <a:lnTo>
                      <a:pt x="1601" y="2544"/>
                    </a:lnTo>
                    <a:lnTo>
                      <a:pt x="1571" y="2575"/>
                    </a:lnTo>
                    <a:lnTo>
                      <a:pt x="1542" y="2544"/>
                    </a:lnTo>
                    <a:lnTo>
                      <a:pt x="1334" y="2544"/>
                    </a:lnTo>
                    <a:lnTo>
                      <a:pt x="1276" y="2575"/>
                    </a:lnTo>
                    <a:lnTo>
                      <a:pt x="1276" y="2544"/>
                    </a:lnTo>
                    <a:lnTo>
                      <a:pt x="1246" y="2544"/>
                    </a:lnTo>
                    <a:lnTo>
                      <a:pt x="1215" y="2517"/>
                    </a:lnTo>
                    <a:lnTo>
                      <a:pt x="1185" y="2544"/>
                    </a:lnTo>
                    <a:lnTo>
                      <a:pt x="1157" y="2517"/>
                    </a:lnTo>
                    <a:lnTo>
                      <a:pt x="1157" y="2544"/>
                    </a:lnTo>
                    <a:lnTo>
                      <a:pt x="1127" y="2544"/>
                    </a:lnTo>
                    <a:lnTo>
                      <a:pt x="1097" y="2575"/>
                    </a:lnTo>
                    <a:lnTo>
                      <a:pt x="1008" y="2575"/>
                    </a:lnTo>
                    <a:lnTo>
                      <a:pt x="978" y="2605"/>
                    </a:lnTo>
                    <a:lnTo>
                      <a:pt x="890" y="2605"/>
                    </a:lnTo>
                    <a:lnTo>
                      <a:pt x="860" y="2635"/>
                    </a:lnTo>
                    <a:lnTo>
                      <a:pt x="830" y="2605"/>
                    </a:lnTo>
                    <a:lnTo>
                      <a:pt x="771" y="2575"/>
                    </a:lnTo>
                    <a:lnTo>
                      <a:pt x="683" y="2575"/>
                    </a:lnTo>
                    <a:lnTo>
                      <a:pt x="653" y="2605"/>
                    </a:lnTo>
                    <a:lnTo>
                      <a:pt x="623" y="2605"/>
                    </a:lnTo>
                    <a:lnTo>
                      <a:pt x="593" y="2575"/>
                    </a:lnTo>
                    <a:lnTo>
                      <a:pt x="593" y="2635"/>
                    </a:lnTo>
                    <a:lnTo>
                      <a:pt x="564" y="2664"/>
                    </a:lnTo>
                    <a:lnTo>
                      <a:pt x="564" y="2694"/>
                    </a:lnTo>
                    <a:lnTo>
                      <a:pt x="505" y="2753"/>
                    </a:lnTo>
                    <a:lnTo>
                      <a:pt x="446" y="2694"/>
                    </a:lnTo>
                    <a:lnTo>
                      <a:pt x="416" y="2694"/>
                    </a:lnTo>
                    <a:lnTo>
                      <a:pt x="416" y="2664"/>
                    </a:lnTo>
                    <a:lnTo>
                      <a:pt x="386" y="2664"/>
                    </a:lnTo>
                    <a:lnTo>
                      <a:pt x="355" y="2694"/>
                    </a:lnTo>
                    <a:lnTo>
                      <a:pt x="267" y="2694"/>
                    </a:lnTo>
                    <a:lnTo>
                      <a:pt x="237" y="2723"/>
                    </a:lnTo>
                    <a:lnTo>
                      <a:pt x="209" y="2723"/>
                    </a:lnTo>
                    <a:lnTo>
                      <a:pt x="148" y="2782"/>
                    </a:lnTo>
                    <a:lnTo>
                      <a:pt x="148" y="2812"/>
                    </a:lnTo>
                    <a:lnTo>
                      <a:pt x="118" y="2812"/>
                    </a:lnTo>
                    <a:lnTo>
                      <a:pt x="91" y="2782"/>
                    </a:lnTo>
                    <a:lnTo>
                      <a:pt x="30" y="2782"/>
                    </a:lnTo>
                    <a:lnTo>
                      <a:pt x="0" y="2812"/>
                    </a:lnTo>
                    <a:lnTo>
                      <a:pt x="0" y="2782"/>
                    </a:lnTo>
                    <a:lnTo>
                      <a:pt x="30" y="2753"/>
                    </a:lnTo>
                    <a:lnTo>
                      <a:pt x="60" y="2753"/>
                    </a:lnTo>
                    <a:lnTo>
                      <a:pt x="91" y="2723"/>
                    </a:lnTo>
                    <a:lnTo>
                      <a:pt x="118" y="2723"/>
                    </a:lnTo>
                    <a:lnTo>
                      <a:pt x="178" y="2664"/>
                    </a:lnTo>
                    <a:lnTo>
                      <a:pt x="178" y="2635"/>
                    </a:lnTo>
                    <a:lnTo>
                      <a:pt x="237" y="2635"/>
                    </a:lnTo>
                    <a:lnTo>
                      <a:pt x="267" y="2605"/>
                    </a:lnTo>
                    <a:lnTo>
                      <a:pt x="267" y="2575"/>
                    </a:lnTo>
                    <a:lnTo>
                      <a:pt x="298" y="2575"/>
                    </a:lnTo>
                    <a:lnTo>
                      <a:pt x="327" y="2544"/>
                    </a:lnTo>
                    <a:lnTo>
                      <a:pt x="327" y="2487"/>
                    </a:lnTo>
                    <a:lnTo>
                      <a:pt x="386" y="2487"/>
                    </a:lnTo>
                    <a:lnTo>
                      <a:pt x="416" y="2457"/>
                    </a:lnTo>
                    <a:lnTo>
                      <a:pt x="416" y="2426"/>
                    </a:lnTo>
                    <a:lnTo>
                      <a:pt x="446" y="2398"/>
                    </a:lnTo>
                    <a:lnTo>
                      <a:pt x="623" y="2398"/>
                    </a:lnTo>
                    <a:lnTo>
                      <a:pt x="653" y="2426"/>
                    </a:lnTo>
                    <a:lnTo>
                      <a:pt x="712" y="2426"/>
                    </a:lnTo>
                    <a:lnTo>
                      <a:pt x="741" y="2398"/>
                    </a:lnTo>
                    <a:lnTo>
                      <a:pt x="741" y="2369"/>
                    </a:lnTo>
                    <a:lnTo>
                      <a:pt x="801" y="2308"/>
                    </a:lnTo>
                  </a:path>
                </a:pathLst>
              </a:custGeom>
              <a:noFill/>
              <a:ln w="1588">
                <a:solidFill>
                  <a:srgbClr val="000000"/>
                </a:solidFill>
                <a:prstDash val="solid"/>
                <a:round/>
                <a:headEnd/>
                <a:tailEnd/>
              </a:ln>
            </p:spPr>
            <p:txBody>
              <a:bodyPr/>
              <a:lstStyle/>
              <a:p>
                <a:endParaRPr lang="en-GB"/>
              </a:p>
            </p:txBody>
          </p:sp>
          <p:sp>
            <p:nvSpPr>
              <p:cNvPr id="15737" name="Freeform 377"/>
              <p:cNvSpPr>
                <a:spLocks/>
              </p:cNvSpPr>
              <p:nvPr/>
            </p:nvSpPr>
            <p:spPr bwMode="auto">
              <a:xfrm>
                <a:off x="2228" y="2438"/>
                <a:ext cx="488" cy="229"/>
              </a:xfrm>
              <a:custGeom>
                <a:avLst/>
                <a:gdLst/>
                <a:ahLst/>
                <a:cxnLst>
                  <a:cxn ang="0">
                    <a:pos x="1866" y="0"/>
                  </a:cxn>
                  <a:cxn ang="0">
                    <a:pos x="1779" y="30"/>
                  </a:cxn>
                  <a:cxn ang="0">
                    <a:pos x="1718" y="237"/>
                  </a:cxn>
                  <a:cxn ang="0">
                    <a:pos x="1688" y="266"/>
                  </a:cxn>
                  <a:cxn ang="0">
                    <a:pos x="1659" y="296"/>
                  </a:cxn>
                  <a:cxn ang="0">
                    <a:pos x="1599" y="355"/>
                  </a:cxn>
                  <a:cxn ang="0">
                    <a:pos x="1541" y="385"/>
                  </a:cxn>
                  <a:cxn ang="0">
                    <a:pos x="1451" y="415"/>
                  </a:cxn>
                  <a:cxn ang="0">
                    <a:pos x="1304" y="503"/>
                  </a:cxn>
                  <a:cxn ang="0">
                    <a:pos x="1333" y="534"/>
                  </a:cxn>
                  <a:cxn ang="0">
                    <a:pos x="1274" y="562"/>
                  </a:cxn>
                  <a:cxn ang="0">
                    <a:pos x="1213" y="591"/>
                  </a:cxn>
                  <a:cxn ang="0">
                    <a:pos x="976" y="562"/>
                  </a:cxn>
                  <a:cxn ang="0">
                    <a:pos x="948" y="443"/>
                  </a:cxn>
                  <a:cxn ang="0">
                    <a:pos x="888" y="473"/>
                  </a:cxn>
                  <a:cxn ang="0">
                    <a:pos x="830" y="443"/>
                  </a:cxn>
                  <a:cxn ang="0">
                    <a:pos x="799" y="473"/>
                  </a:cxn>
                  <a:cxn ang="0">
                    <a:pos x="799" y="534"/>
                  </a:cxn>
                  <a:cxn ang="0">
                    <a:pos x="858" y="621"/>
                  </a:cxn>
                  <a:cxn ang="0">
                    <a:pos x="769" y="798"/>
                  </a:cxn>
                  <a:cxn ang="0">
                    <a:pos x="739" y="798"/>
                  </a:cxn>
                  <a:cxn ang="0">
                    <a:pos x="711" y="798"/>
                  </a:cxn>
                  <a:cxn ang="0">
                    <a:pos x="681" y="828"/>
                  </a:cxn>
                  <a:cxn ang="0">
                    <a:pos x="592" y="798"/>
                  </a:cxn>
                  <a:cxn ang="0">
                    <a:pos x="503" y="828"/>
                  </a:cxn>
                  <a:cxn ang="0">
                    <a:pos x="474" y="770"/>
                  </a:cxn>
                  <a:cxn ang="0">
                    <a:pos x="444" y="741"/>
                  </a:cxn>
                  <a:cxn ang="0">
                    <a:pos x="325" y="770"/>
                  </a:cxn>
                  <a:cxn ang="0">
                    <a:pos x="296" y="770"/>
                  </a:cxn>
                  <a:cxn ang="0">
                    <a:pos x="237" y="798"/>
                  </a:cxn>
                  <a:cxn ang="0">
                    <a:pos x="177" y="798"/>
                  </a:cxn>
                  <a:cxn ang="0">
                    <a:pos x="58" y="828"/>
                  </a:cxn>
                  <a:cxn ang="0">
                    <a:pos x="0" y="859"/>
                  </a:cxn>
                  <a:cxn ang="0">
                    <a:pos x="28" y="916"/>
                  </a:cxn>
                </a:cxnLst>
                <a:rect l="0" t="0" r="r" b="b"/>
                <a:pathLst>
                  <a:path w="1955" h="916">
                    <a:moveTo>
                      <a:pt x="1955" y="0"/>
                    </a:moveTo>
                    <a:lnTo>
                      <a:pt x="1866" y="0"/>
                    </a:lnTo>
                    <a:lnTo>
                      <a:pt x="1806" y="30"/>
                    </a:lnTo>
                    <a:lnTo>
                      <a:pt x="1779" y="30"/>
                    </a:lnTo>
                    <a:lnTo>
                      <a:pt x="1718" y="87"/>
                    </a:lnTo>
                    <a:lnTo>
                      <a:pt x="1718" y="237"/>
                    </a:lnTo>
                    <a:lnTo>
                      <a:pt x="1688" y="237"/>
                    </a:lnTo>
                    <a:lnTo>
                      <a:pt x="1688" y="266"/>
                    </a:lnTo>
                    <a:lnTo>
                      <a:pt x="1718" y="296"/>
                    </a:lnTo>
                    <a:lnTo>
                      <a:pt x="1659" y="296"/>
                    </a:lnTo>
                    <a:lnTo>
                      <a:pt x="1659" y="325"/>
                    </a:lnTo>
                    <a:lnTo>
                      <a:pt x="1599" y="355"/>
                    </a:lnTo>
                    <a:lnTo>
                      <a:pt x="1569" y="355"/>
                    </a:lnTo>
                    <a:lnTo>
                      <a:pt x="1541" y="385"/>
                    </a:lnTo>
                    <a:lnTo>
                      <a:pt x="1451" y="385"/>
                    </a:lnTo>
                    <a:lnTo>
                      <a:pt x="1451" y="415"/>
                    </a:lnTo>
                    <a:lnTo>
                      <a:pt x="1392" y="415"/>
                    </a:lnTo>
                    <a:lnTo>
                      <a:pt x="1304" y="503"/>
                    </a:lnTo>
                    <a:lnTo>
                      <a:pt x="1304" y="534"/>
                    </a:lnTo>
                    <a:lnTo>
                      <a:pt x="1333" y="534"/>
                    </a:lnTo>
                    <a:lnTo>
                      <a:pt x="1304" y="562"/>
                    </a:lnTo>
                    <a:lnTo>
                      <a:pt x="1274" y="562"/>
                    </a:lnTo>
                    <a:lnTo>
                      <a:pt x="1274" y="591"/>
                    </a:lnTo>
                    <a:lnTo>
                      <a:pt x="1213" y="591"/>
                    </a:lnTo>
                    <a:lnTo>
                      <a:pt x="1185" y="562"/>
                    </a:lnTo>
                    <a:lnTo>
                      <a:pt x="976" y="562"/>
                    </a:lnTo>
                    <a:lnTo>
                      <a:pt x="948" y="534"/>
                    </a:lnTo>
                    <a:lnTo>
                      <a:pt x="948" y="443"/>
                    </a:lnTo>
                    <a:lnTo>
                      <a:pt x="918" y="443"/>
                    </a:lnTo>
                    <a:lnTo>
                      <a:pt x="888" y="473"/>
                    </a:lnTo>
                    <a:lnTo>
                      <a:pt x="858" y="473"/>
                    </a:lnTo>
                    <a:lnTo>
                      <a:pt x="830" y="443"/>
                    </a:lnTo>
                    <a:lnTo>
                      <a:pt x="769" y="443"/>
                    </a:lnTo>
                    <a:lnTo>
                      <a:pt x="799" y="473"/>
                    </a:lnTo>
                    <a:lnTo>
                      <a:pt x="769" y="503"/>
                    </a:lnTo>
                    <a:lnTo>
                      <a:pt x="799" y="534"/>
                    </a:lnTo>
                    <a:lnTo>
                      <a:pt x="799" y="562"/>
                    </a:lnTo>
                    <a:lnTo>
                      <a:pt x="858" y="621"/>
                    </a:lnTo>
                    <a:lnTo>
                      <a:pt x="858" y="798"/>
                    </a:lnTo>
                    <a:lnTo>
                      <a:pt x="769" y="798"/>
                    </a:lnTo>
                    <a:lnTo>
                      <a:pt x="769" y="770"/>
                    </a:lnTo>
                    <a:lnTo>
                      <a:pt x="739" y="798"/>
                    </a:lnTo>
                    <a:lnTo>
                      <a:pt x="739" y="828"/>
                    </a:lnTo>
                    <a:lnTo>
                      <a:pt x="711" y="798"/>
                    </a:lnTo>
                    <a:lnTo>
                      <a:pt x="681" y="798"/>
                    </a:lnTo>
                    <a:lnTo>
                      <a:pt x="681" y="828"/>
                    </a:lnTo>
                    <a:lnTo>
                      <a:pt x="651" y="798"/>
                    </a:lnTo>
                    <a:lnTo>
                      <a:pt x="592" y="798"/>
                    </a:lnTo>
                    <a:lnTo>
                      <a:pt x="532" y="859"/>
                    </a:lnTo>
                    <a:lnTo>
                      <a:pt x="503" y="828"/>
                    </a:lnTo>
                    <a:lnTo>
                      <a:pt x="503" y="798"/>
                    </a:lnTo>
                    <a:lnTo>
                      <a:pt x="474" y="770"/>
                    </a:lnTo>
                    <a:lnTo>
                      <a:pt x="444" y="770"/>
                    </a:lnTo>
                    <a:lnTo>
                      <a:pt x="444" y="741"/>
                    </a:lnTo>
                    <a:lnTo>
                      <a:pt x="325" y="741"/>
                    </a:lnTo>
                    <a:lnTo>
                      <a:pt x="325" y="770"/>
                    </a:lnTo>
                    <a:lnTo>
                      <a:pt x="296" y="798"/>
                    </a:lnTo>
                    <a:lnTo>
                      <a:pt x="296" y="770"/>
                    </a:lnTo>
                    <a:lnTo>
                      <a:pt x="265" y="770"/>
                    </a:lnTo>
                    <a:lnTo>
                      <a:pt x="237" y="798"/>
                    </a:lnTo>
                    <a:lnTo>
                      <a:pt x="207" y="770"/>
                    </a:lnTo>
                    <a:lnTo>
                      <a:pt x="177" y="798"/>
                    </a:lnTo>
                    <a:lnTo>
                      <a:pt x="89" y="798"/>
                    </a:lnTo>
                    <a:lnTo>
                      <a:pt x="58" y="828"/>
                    </a:lnTo>
                    <a:lnTo>
                      <a:pt x="28" y="828"/>
                    </a:lnTo>
                    <a:lnTo>
                      <a:pt x="0" y="859"/>
                    </a:lnTo>
                    <a:lnTo>
                      <a:pt x="0" y="916"/>
                    </a:lnTo>
                    <a:lnTo>
                      <a:pt x="28" y="916"/>
                    </a:lnTo>
                  </a:path>
                </a:pathLst>
              </a:custGeom>
              <a:noFill/>
              <a:ln w="1588">
                <a:solidFill>
                  <a:srgbClr val="000000"/>
                </a:solidFill>
                <a:prstDash val="solid"/>
                <a:round/>
                <a:headEnd/>
                <a:tailEnd/>
              </a:ln>
            </p:spPr>
            <p:txBody>
              <a:bodyPr/>
              <a:lstStyle/>
              <a:p>
                <a:endParaRPr lang="en-GB"/>
              </a:p>
            </p:txBody>
          </p:sp>
          <p:sp>
            <p:nvSpPr>
              <p:cNvPr id="15738" name="Freeform 378"/>
              <p:cNvSpPr>
                <a:spLocks/>
              </p:cNvSpPr>
              <p:nvPr/>
            </p:nvSpPr>
            <p:spPr bwMode="auto">
              <a:xfrm>
                <a:off x="2805" y="2246"/>
                <a:ext cx="222" cy="162"/>
              </a:xfrm>
              <a:custGeom>
                <a:avLst/>
                <a:gdLst/>
                <a:ahLst/>
                <a:cxnLst>
                  <a:cxn ang="0">
                    <a:pos x="887" y="58"/>
                  </a:cxn>
                  <a:cxn ang="0">
                    <a:pos x="860" y="58"/>
                  </a:cxn>
                  <a:cxn ang="0">
                    <a:pos x="830" y="28"/>
                  </a:cxn>
                  <a:cxn ang="0">
                    <a:pos x="799" y="28"/>
                  </a:cxn>
                  <a:cxn ang="0">
                    <a:pos x="799" y="0"/>
                  </a:cxn>
                  <a:cxn ang="0">
                    <a:pos x="562" y="0"/>
                  </a:cxn>
                  <a:cxn ang="0">
                    <a:pos x="532" y="28"/>
                  </a:cxn>
                  <a:cxn ang="0">
                    <a:pos x="474" y="28"/>
                  </a:cxn>
                  <a:cxn ang="0">
                    <a:pos x="385" y="118"/>
                  </a:cxn>
                  <a:cxn ang="0">
                    <a:pos x="355" y="118"/>
                  </a:cxn>
                  <a:cxn ang="0">
                    <a:pos x="355" y="147"/>
                  </a:cxn>
                  <a:cxn ang="0">
                    <a:pos x="325" y="147"/>
                  </a:cxn>
                  <a:cxn ang="0">
                    <a:pos x="295" y="177"/>
                  </a:cxn>
                  <a:cxn ang="0">
                    <a:pos x="237" y="177"/>
                  </a:cxn>
                  <a:cxn ang="0">
                    <a:pos x="237" y="206"/>
                  </a:cxn>
                  <a:cxn ang="0">
                    <a:pos x="207" y="236"/>
                  </a:cxn>
                  <a:cxn ang="0">
                    <a:pos x="207" y="325"/>
                  </a:cxn>
                  <a:cxn ang="0">
                    <a:pos x="177" y="325"/>
                  </a:cxn>
                  <a:cxn ang="0">
                    <a:pos x="177" y="356"/>
                  </a:cxn>
                  <a:cxn ang="0">
                    <a:pos x="57" y="474"/>
                  </a:cxn>
                  <a:cxn ang="0">
                    <a:pos x="57" y="502"/>
                  </a:cxn>
                  <a:cxn ang="0">
                    <a:pos x="88" y="531"/>
                  </a:cxn>
                  <a:cxn ang="0">
                    <a:pos x="148" y="562"/>
                  </a:cxn>
                  <a:cxn ang="0">
                    <a:pos x="118" y="592"/>
                  </a:cxn>
                  <a:cxn ang="0">
                    <a:pos x="57" y="592"/>
                  </a:cxn>
                  <a:cxn ang="0">
                    <a:pos x="57" y="562"/>
                  </a:cxn>
                  <a:cxn ang="0">
                    <a:pos x="0" y="562"/>
                  </a:cxn>
                  <a:cxn ang="0">
                    <a:pos x="57" y="620"/>
                  </a:cxn>
                  <a:cxn ang="0">
                    <a:pos x="88" y="620"/>
                  </a:cxn>
                  <a:cxn ang="0">
                    <a:pos x="118" y="650"/>
                  </a:cxn>
                  <a:cxn ang="0">
                    <a:pos x="57" y="650"/>
                  </a:cxn>
                </a:cxnLst>
                <a:rect l="0" t="0" r="r" b="b"/>
                <a:pathLst>
                  <a:path w="887" h="650">
                    <a:moveTo>
                      <a:pt x="887" y="58"/>
                    </a:moveTo>
                    <a:lnTo>
                      <a:pt x="860" y="58"/>
                    </a:lnTo>
                    <a:lnTo>
                      <a:pt x="830" y="28"/>
                    </a:lnTo>
                    <a:lnTo>
                      <a:pt x="799" y="28"/>
                    </a:lnTo>
                    <a:lnTo>
                      <a:pt x="799" y="0"/>
                    </a:lnTo>
                    <a:lnTo>
                      <a:pt x="562" y="0"/>
                    </a:lnTo>
                    <a:lnTo>
                      <a:pt x="532" y="28"/>
                    </a:lnTo>
                    <a:lnTo>
                      <a:pt x="474" y="28"/>
                    </a:lnTo>
                    <a:lnTo>
                      <a:pt x="385" y="118"/>
                    </a:lnTo>
                    <a:lnTo>
                      <a:pt x="355" y="118"/>
                    </a:lnTo>
                    <a:lnTo>
                      <a:pt x="355" y="147"/>
                    </a:lnTo>
                    <a:lnTo>
                      <a:pt x="325" y="147"/>
                    </a:lnTo>
                    <a:lnTo>
                      <a:pt x="295" y="177"/>
                    </a:lnTo>
                    <a:lnTo>
                      <a:pt x="237" y="177"/>
                    </a:lnTo>
                    <a:lnTo>
                      <a:pt x="237" y="206"/>
                    </a:lnTo>
                    <a:lnTo>
                      <a:pt x="207" y="236"/>
                    </a:lnTo>
                    <a:lnTo>
                      <a:pt x="207" y="325"/>
                    </a:lnTo>
                    <a:lnTo>
                      <a:pt x="177" y="325"/>
                    </a:lnTo>
                    <a:lnTo>
                      <a:pt x="177" y="356"/>
                    </a:lnTo>
                    <a:lnTo>
                      <a:pt x="57" y="474"/>
                    </a:lnTo>
                    <a:lnTo>
                      <a:pt x="57" y="502"/>
                    </a:lnTo>
                    <a:lnTo>
                      <a:pt x="88" y="531"/>
                    </a:lnTo>
                    <a:lnTo>
                      <a:pt x="148" y="562"/>
                    </a:lnTo>
                    <a:lnTo>
                      <a:pt x="118" y="592"/>
                    </a:lnTo>
                    <a:lnTo>
                      <a:pt x="57" y="592"/>
                    </a:lnTo>
                    <a:lnTo>
                      <a:pt x="57" y="562"/>
                    </a:lnTo>
                    <a:lnTo>
                      <a:pt x="0" y="562"/>
                    </a:lnTo>
                    <a:lnTo>
                      <a:pt x="57" y="620"/>
                    </a:lnTo>
                    <a:lnTo>
                      <a:pt x="88" y="620"/>
                    </a:lnTo>
                    <a:lnTo>
                      <a:pt x="118" y="650"/>
                    </a:lnTo>
                    <a:lnTo>
                      <a:pt x="57" y="650"/>
                    </a:lnTo>
                  </a:path>
                </a:pathLst>
              </a:custGeom>
              <a:noFill/>
              <a:ln w="1588">
                <a:solidFill>
                  <a:srgbClr val="000000"/>
                </a:solidFill>
                <a:prstDash val="solid"/>
                <a:round/>
                <a:headEnd/>
                <a:tailEnd/>
              </a:ln>
            </p:spPr>
            <p:txBody>
              <a:bodyPr/>
              <a:lstStyle/>
              <a:p>
                <a:endParaRPr lang="en-GB"/>
              </a:p>
            </p:txBody>
          </p:sp>
          <p:sp>
            <p:nvSpPr>
              <p:cNvPr id="15739" name="Freeform 379"/>
              <p:cNvSpPr>
                <a:spLocks/>
              </p:cNvSpPr>
              <p:nvPr/>
            </p:nvSpPr>
            <p:spPr bwMode="auto">
              <a:xfrm>
                <a:off x="2783" y="2394"/>
                <a:ext cx="37" cy="14"/>
              </a:xfrm>
              <a:custGeom>
                <a:avLst/>
                <a:gdLst/>
                <a:ahLst/>
                <a:cxnLst>
                  <a:cxn ang="0">
                    <a:pos x="146" y="58"/>
                  </a:cxn>
                  <a:cxn ang="0">
                    <a:pos x="89" y="0"/>
                  </a:cxn>
                  <a:cxn ang="0">
                    <a:pos x="28" y="0"/>
                  </a:cxn>
                  <a:cxn ang="0">
                    <a:pos x="0" y="28"/>
                  </a:cxn>
                  <a:cxn ang="0">
                    <a:pos x="28" y="58"/>
                  </a:cxn>
                </a:cxnLst>
                <a:rect l="0" t="0" r="r" b="b"/>
                <a:pathLst>
                  <a:path w="146" h="58">
                    <a:moveTo>
                      <a:pt x="146" y="58"/>
                    </a:moveTo>
                    <a:lnTo>
                      <a:pt x="89" y="0"/>
                    </a:lnTo>
                    <a:lnTo>
                      <a:pt x="28" y="0"/>
                    </a:lnTo>
                    <a:lnTo>
                      <a:pt x="0" y="28"/>
                    </a:lnTo>
                    <a:lnTo>
                      <a:pt x="28" y="58"/>
                    </a:lnTo>
                  </a:path>
                </a:pathLst>
              </a:custGeom>
              <a:noFill/>
              <a:ln w="1588">
                <a:solidFill>
                  <a:srgbClr val="000000"/>
                </a:solidFill>
                <a:prstDash val="solid"/>
                <a:round/>
                <a:headEnd/>
                <a:tailEnd/>
              </a:ln>
            </p:spPr>
            <p:txBody>
              <a:bodyPr/>
              <a:lstStyle/>
              <a:p>
                <a:endParaRPr lang="en-GB"/>
              </a:p>
            </p:txBody>
          </p:sp>
          <p:sp>
            <p:nvSpPr>
              <p:cNvPr id="15740" name="Freeform 380"/>
              <p:cNvSpPr>
                <a:spLocks/>
              </p:cNvSpPr>
              <p:nvPr/>
            </p:nvSpPr>
            <p:spPr bwMode="auto">
              <a:xfrm>
                <a:off x="2716" y="2438"/>
                <a:ext cx="215" cy="126"/>
              </a:xfrm>
              <a:custGeom>
                <a:avLst/>
                <a:gdLst/>
                <a:ahLst/>
                <a:cxnLst>
                  <a:cxn ang="0">
                    <a:pos x="859" y="503"/>
                  </a:cxn>
                  <a:cxn ang="0">
                    <a:pos x="770" y="503"/>
                  </a:cxn>
                  <a:cxn ang="0">
                    <a:pos x="711" y="443"/>
                  </a:cxn>
                  <a:cxn ang="0">
                    <a:pos x="681" y="443"/>
                  </a:cxn>
                  <a:cxn ang="0">
                    <a:pos x="651" y="415"/>
                  </a:cxn>
                  <a:cxn ang="0">
                    <a:pos x="593" y="415"/>
                  </a:cxn>
                  <a:cxn ang="0">
                    <a:pos x="623" y="385"/>
                  </a:cxn>
                  <a:cxn ang="0">
                    <a:pos x="593" y="355"/>
                  </a:cxn>
                  <a:cxn ang="0">
                    <a:pos x="593" y="296"/>
                  </a:cxn>
                  <a:cxn ang="0">
                    <a:pos x="563" y="325"/>
                  </a:cxn>
                  <a:cxn ang="0">
                    <a:pos x="563" y="355"/>
                  </a:cxn>
                  <a:cxn ang="0">
                    <a:pos x="504" y="355"/>
                  </a:cxn>
                  <a:cxn ang="0">
                    <a:pos x="504" y="385"/>
                  </a:cxn>
                  <a:cxn ang="0">
                    <a:pos x="474" y="355"/>
                  </a:cxn>
                  <a:cxn ang="0">
                    <a:pos x="413" y="355"/>
                  </a:cxn>
                  <a:cxn ang="0">
                    <a:pos x="444" y="325"/>
                  </a:cxn>
                  <a:cxn ang="0">
                    <a:pos x="413" y="296"/>
                  </a:cxn>
                  <a:cxn ang="0">
                    <a:pos x="413" y="266"/>
                  </a:cxn>
                  <a:cxn ang="0">
                    <a:pos x="386" y="237"/>
                  </a:cxn>
                  <a:cxn ang="0">
                    <a:pos x="295" y="237"/>
                  </a:cxn>
                  <a:cxn ang="0">
                    <a:pos x="295" y="178"/>
                  </a:cxn>
                  <a:cxn ang="0">
                    <a:pos x="207" y="178"/>
                  </a:cxn>
                  <a:cxn ang="0">
                    <a:pos x="207" y="148"/>
                  </a:cxn>
                  <a:cxn ang="0">
                    <a:pos x="177" y="148"/>
                  </a:cxn>
                  <a:cxn ang="0">
                    <a:pos x="177" y="87"/>
                  </a:cxn>
                  <a:cxn ang="0">
                    <a:pos x="118" y="87"/>
                  </a:cxn>
                  <a:cxn ang="0">
                    <a:pos x="88" y="118"/>
                  </a:cxn>
                  <a:cxn ang="0">
                    <a:pos x="60" y="87"/>
                  </a:cxn>
                  <a:cxn ang="0">
                    <a:pos x="30" y="87"/>
                  </a:cxn>
                  <a:cxn ang="0">
                    <a:pos x="30" y="30"/>
                  </a:cxn>
                  <a:cxn ang="0">
                    <a:pos x="0" y="0"/>
                  </a:cxn>
                </a:cxnLst>
                <a:rect l="0" t="0" r="r" b="b"/>
                <a:pathLst>
                  <a:path w="859" h="503">
                    <a:moveTo>
                      <a:pt x="859" y="503"/>
                    </a:moveTo>
                    <a:lnTo>
                      <a:pt x="770" y="503"/>
                    </a:lnTo>
                    <a:lnTo>
                      <a:pt x="711" y="443"/>
                    </a:lnTo>
                    <a:lnTo>
                      <a:pt x="681" y="443"/>
                    </a:lnTo>
                    <a:lnTo>
                      <a:pt x="651" y="415"/>
                    </a:lnTo>
                    <a:lnTo>
                      <a:pt x="593" y="415"/>
                    </a:lnTo>
                    <a:lnTo>
                      <a:pt x="623" y="385"/>
                    </a:lnTo>
                    <a:lnTo>
                      <a:pt x="593" y="355"/>
                    </a:lnTo>
                    <a:lnTo>
                      <a:pt x="593" y="296"/>
                    </a:lnTo>
                    <a:lnTo>
                      <a:pt x="563" y="325"/>
                    </a:lnTo>
                    <a:lnTo>
                      <a:pt x="563" y="355"/>
                    </a:lnTo>
                    <a:lnTo>
                      <a:pt x="504" y="355"/>
                    </a:lnTo>
                    <a:lnTo>
                      <a:pt x="504" y="385"/>
                    </a:lnTo>
                    <a:lnTo>
                      <a:pt x="474" y="355"/>
                    </a:lnTo>
                    <a:lnTo>
                      <a:pt x="413" y="355"/>
                    </a:lnTo>
                    <a:lnTo>
                      <a:pt x="444" y="325"/>
                    </a:lnTo>
                    <a:lnTo>
                      <a:pt x="413" y="296"/>
                    </a:lnTo>
                    <a:lnTo>
                      <a:pt x="413" y="266"/>
                    </a:lnTo>
                    <a:lnTo>
                      <a:pt x="386" y="237"/>
                    </a:lnTo>
                    <a:lnTo>
                      <a:pt x="295" y="237"/>
                    </a:lnTo>
                    <a:lnTo>
                      <a:pt x="295" y="178"/>
                    </a:lnTo>
                    <a:lnTo>
                      <a:pt x="207" y="178"/>
                    </a:lnTo>
                    <a:lnTo>
                      <a:pt x="207" y="148"/>
                    </a:lnTo>
                    <a:lnTo>
                      <a:pt x="177" y="148"/>
                    </a:lnTo>
                    <a:lnTo>
                      <a:pt x="177" y="87"/>
                    </a:lnTo>
                    <a:lnTo>
                      <a:pt x="118" y="87"/>
                    </a:lnTo>
                    <a:lnTo>
                      <a:pt x="88" y="118"/>
                    </a:lnTo>
                    <a:lnTo>
                      <a:pt x="60" y="87"/>
                    </a:lnTo>
                    <a:lnTo>
                      <a:pt x="30" y="87"/>
                    </a:lnTo>
                    <a:lnTo>
                      <a:pt x="30" y="30"/>
                    </a:lnTo>
                    <a:lnTo>
                      <a:pt x="0" y="0"/>
                    </a:lnTo>
                  </a:path>
                </a:pathLst>
              </a:custGeom>
              <a:noFill/>
              <a:ln w="1588">
                <a:solidFill>
                  <a:srgbClr val="000000"/>
                </a:solidFill>
                <a:prstDash val="solid"/>
                <a:round/>
                <a:headEnd/>
                <a:tailEnd/>
              </a:ln>
            </p:spPr>
            <p:txBody>
              <a:bodyPr/>
              <a:lstStyle/>
              <a:p>
                <a:endParaRPr lang="en-GB"/>
              </a:p>
            </p:txBody>
          </p:sp>
          <p:sp>
            <p:nvSpPr>
              <p:cNvPr id="15741" name="Freeform 381"/>
              <p:cNvSpPr>
                <a:spLocks/>
              </p:cNvSpPr>
              <p:nvPr/>
            </p:nvSpPr>
            <p:spPr bwMode="auto">
              <a:xfrm>
                <a:off x="2716" y="2416"/>
                <a:ext cx="60" cy="22"/>
              </a:xfrm>
              <a:custGeom>
                <a:avLst/>
                <a:gdLst/>
                <a:ahLst/>
                <a:cxnLst>
                  <a:cxn ang="0">
                    <a:pos x="237" y="0"/>
                  </a:cxn>
                  <a:cxn ang="0">
                    <a:pos x="149" y="0"/>
                  </a:cxn>
                  <a:cxn ang="0">
                    <a:pos x="60" y="57"/>
                  </a:cxn>
                  <a:cxn ang="0">
                    <a:pos x="30" y="57"/>
                  </a:cxn>
                  <a:cxn ang="0">
                    <a:pos x="0" y="88"/>
                  </a:cxn>
                </a:cxnLst>
                <a:rect l="0" t="0" r="r" b="b"/>
                <a:pathLst>
                  <a:path w="237" h="88">
                    <a:moveTo>
                      <a:pt x="237" y="0"/>
                    </a:moveTo>
                    <a:lnTo>
                      <a:pt x="149" y="0"/>
                    </a:lnTo>
                    <a:lnTo>
                      <a:pt x="60" y="57"/>
                    </a:lnTo>
                    <a:lnTo>
                      <a:pt x="30" y="57"/>
                    </a:lnTo>
                    <a:lnTo>
                      <a:pt x="0" y="88"/>
                    </a:lnTo>
                  </a:path>
                </a:pathLst>
              </a:custGeom>
              <a:noFill/>
              <a:ln w="1588">
                <a:solidFill>
                  <a:srgbClr val="000000"/>
                </a:solidFill>
                <a:prstDash val="solid"/>
                <a:round/>
                <a:headEnd/>
                <a:tailEnd/>
              </a:ln>
            </p:spPr>
            <p:txBody>
              <a:bodyPr/>
              <a:lstStyle/>
              <a:p>
                <a:endParaRPr lang="en-GB"/>
              </a:p>
            </p:txBody>
          </p:sp>
          <p:sp>
            <p:nvSpPr>
              <p:cNvPr id="15742" name="Freeform 382"/>
              <p:cNvSpPr>
                <a:spLocks/>
              </p:cNvSpPr>
              <p:nvPr/>
            </p:nvSpPr>
            <p:spPr bwMode="auto">
              <a:xfrm>
                <a:off x="2835" y="2401"/>
                <a:ext cx="111" cy="67"/>
              </a:xfrm>
              <a:custGeom>
                <a:avLst/>
                <a:gdLst/>
                <a:ahLst/>
                <a:cxnLst>
                  <a:cxn ang="0">
                    <a:pos x="0" y="61"/>
                  </a:cxn>
                  <a:cxn ang="0">
                    <a:pos x="30" y="61"/>
                  </a:cxn>
                  <a:cxn ang="0">
                    <a:pos x="30" y="30"/>
                  </a:cxn>
                  <a:cxn ang="0">
                    <a:pos x="89" y="30"/>
                  </a:cxn>
                  <a:cxn ang="0">
                    <a:pos x="119" y="0"/>
                  </a:cxn>
                  <a:cxn ang="0">
                    <a:pos x="119" y="30"/>
                  </a:cxn>
                  <a:cxn ang="0">
                    <a:pos x="177" y="30"/>
                  </a:cxn>
                  <a:cxn ang="0">
                    <a:pos x="177" y="0"/>
                  </a:cxn>
                  <a:cxn ang="0">
                    <a:pos x="207" y="30"/>
                  </a:cxn>
                  <a:cxn ang="0">
                    <a:pos x="207" y="61"/>
                  </a:cxn>
                  <a:cxn ang="0">
                    <a:pos x="237" y="61"/>
                  </a:cxn>
                  <a:cxn ang="0">
                    <a:pos x="237" y="90"/>
                  </a:cxn>
                  <a:cxn ang="0">
                    <a:pos x="326" y="90"/>
                  </a:cxn>
                  <a:cxn ang="0">
                    <a:pos x="356" y="118"/>
                  </a:cxn>
                  <a:cxn ang="0">
                    <a:pos x="385" y="118"/>
                  </a:cxn>
                  <a:cxn ang="0">
                    <a:pos x="385" y="179"/>
                  </a:cxn>
                  <a:cxn ang="0">
                    <a:pos x="356" y="209"/>
                  </a:cxn>
                  <a:cxn ang="0">
                    <a:pos x="326" y="209"/>
                  </a:cxn>
                  <a:cxn ang="0">
                    <a:pos x="356" y="236"/>
                  </a:cxn>
                  <a:cxn ang="0">
                    <a:pos x="385" y="236"/>
                  </a:cxn>
                  <a:cxn ang="0">
                    <a:pos x="414" y="267"/>
                  </a:cxn>
                  <a:cxn ang="0">
                    <a:pos x="444" y="236"/>
                  </a:cxn>
                </a:cxnLst>
                <a:rect l="0" t="0" r="r" b="b"/>
                <a:pathLst>
                  <a:path w="444" h="267">
                    <a:moveTo>
                      <a:pt x="0" y="61"/>
                    </a:moveTo>
                    <a:lnTo>
                      <a:pt x="30" y="61"/>
                    </a:lnTo>
                    <a:lnTo>
                      <a:pt x="30" y="30"/>
                    </a:lnTo>
                    <a:lnTo>
                      <a:pt x="89" y="30"/>
                    </a:lnTo>
                    <a:lnTo>
                      <a:pt x="119" y="0"/>
                    </a:lnTo>
                    <a:lnTo>
                      <a:pt x="119" y="30"/>
                    </a:lnTo>
                    <a:lnTo>
                      <a:pt x="177" y="30"/>
                    </a:lnTo>
                    <a:lnTo>
                      <a:pt x="177" y="0"/>
                    </a:lnTo>
                    <a:lnTo>
                      <a:pt x="207" y="30"/>
                    </a:lnTo>
                    <a:lnTo>
                      <a:pt x="207" y="61"/>
                    </a:lnTo>
                    <a:lnTo>
                      <a:pt x="237" y="61"/>
                    </a:lnTo>
                    <a:lnTo>
                      <a:pt x="237" y="90"/>
                    </a:lnTo>
                    <a:lnTo>
                      <a:pt x="326" y="90"/>
                    </a:lnTo>
                    <a:lnTo>
                      <a:pt x="356" y="118"/>
                    </a:lnTo>
                    <a:lnTo>
                      <a:pt x="385" y="118"/>
                    </a:lnTo>
                    <a:lnTo>
                      <a:pt x="385" y="179"/>
                    </a:lnTo>
                    <a:lnTo>
                      <a:pt x="356" y="209"/>
                    </a:lnTo>
                    <a:lnTo>
                      <a:pt x="326" y="209"/>
                    </a:lnTo>
                    <a:lnTo>
                      <a:pt x="356" y="236"/>
                    </a:lnTo>
                    <a:lnTo>
                      <a:pt x="385" y="236"/>
                    </a:lnTo>
                    <a:lnTo>
                      <a:pt x="414" y="267"/>
                    </a:lnTo>
                    <a:lnTo>
                      <a:pt x="444" y="236"/>
                    </a:lnTo>
                  </a:path>
                </a:pathLst>
              </a:custGeom>
              <a:noFill/>
              <a:ln w="1588">
                <a:solidFill>
                  <a:srgbClr val="000000"/>
                </a:solidFill>
                <a:prstDash val="solid"/>
                <a:round/>
                <a:headEnd/>
                <a:tailEnd/>
              </a:ln>
            </p:spPr>
            <p:txBody>
              <a:bodyPr/>
              <a:lstStyle/>
              <a:p>
                <a:endParaRPr lang="en-GB"/>
              </a:p>
            </p:txBody>
          </p:sp>
          <p:sp>
            <p:nvSpPr>
              <p:cNvPr id="15743" name="Line 383"/>
              <p:cNvSpPr>
                <a:spLocks noChangeShapeType="1"/>
              </p:cNvSpPr>
              <p:nvPr/>
            </p:nvSpPr>
            <p:spPr bwMode="auto">
              <a:xfrm>
                <a:off x="2828" y="2416"/>
                <a:ext cx="7" cy="1"/>
              </a:xfrm>
              <a:prstGeom prst="line">
                <a:avLst/>
              </a:prstGeom>
              <a:noFill/>
              <a:ln w="1588">
                <a:solidFill>
                  <a:srgbClr val="000000"/>
                </a:solidFill>
                <a:round/>
                <a:headEnd/>
                <a:tailEnd/>
              </a:ln>
            </p:spPr>
            <p:txBody>
              <a:bodyPr/>
              <a:lstStyle/>
              <a:p>
                <a:endParaRPr lang="en-GB"/>
              </a:p>
            </p:txBody>
          </p:sp>
          <p:sp>
            <p:nvSpPr>
              <p:cNvPr id="15744" name="Freeform 384"/>
              <p:cNvSpPr>
                <a:spLocks/>
              </p:cNvSpPr>
              <p:nvPr/>
            </p:nvSpPr>
            <p:spPr bwMode="auto">
              <a:xfrm>
                <a:off x="2776" y="2416"/>
                <a:ext cx="52" cy="7"/>
              </a:xfrm>
              <a:custGeom>
                <a:avLst/>
                <a:gdLst/>
                <a:ahLst/>
                <a:cxnLst>
                  <a:cxn ang="0">
                    <a:pos x="0" y="0"/>
                  </a:cxn>
                  <a:cxn ang="0">
                    <a:pos x="0" y="29"/>
                  </a:cxn>
                  <a:cxn ang="0">
                    <a:pos x="176" y="29"/>
                  </a:cxn>
                  <a:cxn ang="0">
                    <a:pos x="207" y="0"/>
                  </a:cxn>
                </a:cxnLst>
                <a:rect l="0" t="0" r="r" b="b"/>
                <a:pathLst>
                  <a:path w="207" h="29">
                    <a:moveTo>
                      <a:pt x="0" y="0"/>
                    </a:moveTo>
                    <a:lnTo>
                      <a:pt x="0" y="29"/>
                    </a:lnTo>
                    <a:lnTo>
                      <a:pt x="176" y="29"/>
                    </a:lnTo>
                    <a:lnTo>
                      <a:pt x="207" y="0"/>
                    </a:lnTo>
                  </a:path>
                </a:pathLst>
              </a:custGeom>
              <a:noFill/>
              <a:ln w="1588">
                <a:solidFill>
                  <a:srgbClr val="000000"/>
                </a:solidFill>
                <a:prstDash val="solid"/>
                <a:round/>
                <a:headEnd/>
                <a:tailEnd/>
              </a:ln>
            </p:spPr>
            <p:txBody>
              <a:bodyPr/>
              <a:lstStyle/>
              <a:p>
                <a:endParaRPr lang="en-GB"/>
              </a:p>
            </p:txBody>
          </p:sp>
          <p:sp>
            <p:nvSpPr>
              <p:cNvPr id="15745" name="Freeform 385"/>
              <p:cNvSpPr>
                <a:spLocks/>
              </p:cNvSpPr>
              <p:nvPr/>
            </p:nvSpPr>
            <p:spPr bwMode="auto">
              <a:xfrm>
                <a:off x="2828" y="2416"/>
                <a:ext cx="7" cy="7"/>
              </a:xfrm>
              <a:custGeom>
                <a:avLst/>
                <a:gdLst/>
                <a:ahLst/>
                <a:cxnLst>
                  <a:cxn ang="0">
                    <a:pos x="0" y="0"/>
                  </a:cxn>
                  <a:cxn ang="0">
                    <a:pos x="30" y="29"/>
                  </a:cxn>
                  <a:cxn ang="0">
                    <a:pos x="30" y="0"/>
                  </a:cxn>
                </a:cxnLst>
                <a:rect l="0" t="0" r="r" b="b"/>
                <a:pathLst>
                  <a:path w="30" h="29">
                    <a:moveTo>
                      <a:pt x="0" y="0"/>
                    </a:moveTo>
                    <a:lnTo>
                      <a:pt x="30" y="29"/>
                    </a:lnTo>
                    <a:lnTo>
                      <a:pt x="30" y="0"/>
                    </a:lnTo>
                  </a:path>
                </a:pathLst>
              </a:custGeom>
              <a:noFill/>
              <a:ln w="1588">
                <a:solidFill>
                  <a:srgbClr val="000000"/>
                </a:solidFill>
                <a:prstDash val="solid"/>
                <a:round/>
                <a:headEnd/>
                <a:tailEnd/>
              </a:ln>
            </p:spPr>
            <p:txBody>
              <a:bodyPr/>
              <a:lstStyle/>
              <a:p>
                <a:endParaRPr lang="en-GB"/>
              </a:p>
            </p:txBody>
          </p:sp>
          <p:sp>
            <p:nvSpPr>
              <p:cNvPr id="15746" name="Line 386"/>
              <p:cNvSpPr>
                <a:spLocks noChangeShapeType="1"/>
              </p:cNvSpPr>
              <p:nvPr/>
            </p:nvSpPr>
            <p:spPr bwMode="auto">
              <a:xfrm>
                <a:off x="2820" y="2408"/>
                <a:ext cx="8" cy="8"/>
              </a:xfrm>
              <a:prstGeom prst="line">
                <a:avLst/>
              </a:prstGeom>
              <a:noFill/>
              <a:ln w="1588">
                <a:solidFill>
                  <a:srgbClr val="000000"/>
                </a:solidFill>
                <a:round/>
                <a:headEnd/>
                <a:tailEnd/>
              </a:ln>
            </p:spPr>
            <p:txBody>
              <a:bodyPr/>
              <a:lstStyle/>
              <a:p>
                <a:endParaRPr lang="en-GB"/>
              </a:p>
            </p:txBody>
          </p:sp>
          <p:sp>
            <p:nvSpPr>
              <p:cNvPr id="15747" name="Freeform 387"/>
              <p:cNvSpPr>
                <a:spLocks/>
              </p:cNvSpPr>
              <p:nvPr/>
            </p:nvSpPr>
            <p:spPr bwMode="auto">
              <a:xfrm>
                <a:off x="2776" y="2408"/>
                <a:ext cx="14" cy="8"/>
              </a:xfrm>
              <a:custGeom>
                <a:avLst/>
                <a:gdLst/>
                <a:ahLst/>
                <a:cxnLst>
                  <a:cxn ang="0">
                    <a:pos x="58" y="0"/>
                  </a:cxn>
                  <a:cxn ang="0">
                    <a:pos x="30" y="0"/>
                  </a:cxn>
                  <a:cxn ang="0">
                    <a:pos x="0" y="31"/>
                  </a:cxn>
                </a:cxnLst>
                <a:rect l="0" t="0" r="r" b="b"/>
                <a:pathLst>
                  <a:path w="58" h="31">
                    <a:moveTo>
                      <a:pt x="58" y="0"/>
                    </a:moveTo>
                    <a:lnTo>
                      <a:pt x="30" y="0"/>
                    </a:lnTo>
                    <a:lnTo>
                      <a:pt x="0" y="31"/>
                    </a:lnTo>
                  </a:path>
                </a:pathLst>
              </a:custGeom>
              <a:noFill/>
              <a:ln w="1588">
                <a:solidFill>
                  <a:srgbClr val="000000"/>
                </a:solidFill>
                <a:prstDash val="solid"/>
                <a:round/>
                <a:headEnd/>
                <a:tailEnd/>
              </a:ln>
            </p:spPr>
            <p:txBody>
              <a:bodyPr/>
              <a:lstStyle/>
              <a:p>
                <a:endParaRPr lang="en-GB"/>
              </a:p>
            </p:txBody>
          </p:sp>
          <p:sp>
            <p:nvSpPr>
              <p:cNvPr id="15748" name="Freeform 388"/>
              <p:cNvSpPr>
                <a:spLocks/>
              </p:cNvSpPr>
              <p:nvPr/>
            </p:nvSpPr>
            <p:spPr bwMode="auto">
              <a:xfrm>
                <a:off x="2790" y="2408"/>
                <a:ext cx="23" cy="8"/>
              </a:xfrm>
              <a:custGeom>
                <a:avLst/>
                <a:gdLst/>
                <a:ahLst/>
                <a:cxnLst>
                  <a:cxn ang="0">
                    <a:pos x="0" y="0"/>
                  </a:cxn>
                  <a:cxn ang="0">
                    <a:pos x="91" y="0"/>
                  </a:cxn>
                  <a:cxn ang="0">
                    <a:pos x="61" y="31"/>
                  </a:cxn>
                  <a:cxn ang="0">
                    <a:pos x="30" y="31"/>
                  </a:cxn>
                  <a:cxn ang="0">
                    <a:pos x="0" y="0"/>
                  </a:cxn>
                </a:cxnLst>
                <a:rect l="0" t="0" r="r" b="b"/>
                <a:pathLst>
                  <a:path w="91" h="31">
                    <a:moveTo>
                      <a:pt x="0" y="0"/>
                    </a:moveTo>
                    <a:lnTo>
                      <a:pt x="91" y="0"/>
                    </a:lnTo>
                    <a:lnTo>
                      <a:pt x="61" y="31"/>
                    </a:lnTo>
                    <a:lnTo>
                      <a:pt x="30" y="31"/>
                    </a:lnTo>
                    <a:lnTo>
                      <a:pt x="0" y="0"/>
                    </a:lnTo>
                  </a:path>
                </a:pathLst>
              </a:custGeom>
              <a:noFill/>
              <a:ln w="1588">
                <a:solidFill>
                  <a:srgbClr val="000000"/>
                </a:solidFill>
                <a:prstDash val="solid"/>
                <a:round/>
                <a:headEnd/>
                <a:tailEnd/>
              </a:ln>
            </p:spPr>
            <p:txBody>
              <a:bodyPr/>
              <a:lstStyle/>
              <a:p>
                <a:endParaRPr lang="en-GB"/>
              </a:p>
            </p:txBody>
          </p:sp>
          <p:sp>
            <p:nvSpPr>
              <p:cNvPr id="15749" name="Freeform 389"/>
              <p:cNvSpPr>
                <a:spLocks/>
              </p:cNvSpPr>
              <p:nvPr/>
            </p:nvSpPr>
            <p:spPr bwMode="auto">
              <a:xfrm>
                <a:off x="3183" y="2068"/>
                <a:ext cx="75" cy="44"/>
              </a:xfrm>
              <a:custGeom>
                <a:avLst/>
                <a:gdLst/>
                <a:ahLst/>
                <a:cxnLst>
                  <a:cxn ang="0">
                    <a:pos x="0" y="31"/>
                  </a:cxn>
                  <a:cxn ang="0">
                    <a:pos x="0" y="58"/>
                  </a:cxn>
                  <a:cxn ang="0">
                    <a:pos x="29" y="58"/>
                  </a:cxn>
                  <a:cxn ang="0">
                    <a:pos x="88" y="118"/>
                  </a:cxn>
                  <a:cxn ang="0">
                    <a:pos x="88" y="149"/>
                  </a:cxn>
                  <a:cxn ang="0">
                    <a:pos x="118" y="149"/>
                  </a:cxn>
                  <a:cxn ang="0">
                    <a:pos x="118" y="177"/>
                  </a:cxn>
                  <a:cxn ang="0">
                    <a:pos x="267" y="177"/>
                  </a:cxn>
                  <a:cxn ang="0">
                    <a:pos x="267" y="149"/>
                  </a:cxn>
                  <a:cxn ang="0">
                    <a:pos x="297" y="118"/>
                  </a:cxn>
                  <a:cxn ang="0">
                    <a:pos x="267" y="88"/>
                  </a:cxn>
                  <a:cxn ang="0">
                    <a:pos x="297" y="88"/>
                  </a:cxn>
                  <a:cxn ang="0">
                    <a:pos x="267" y="58"/>
                  </a:cxn>
                  <a:cxn ang="0">
                    <a:pos x="236" y="58"/>
                  </a:cxn>
                  <a:cxn ang="0">
                    <a:pos x="267" y="31"/>
                  </a:cxn>
                  <a:cxn ang="0">
                    <a:pos x="236" y="0"/>
                  </a:cxn>
                  <a:cxn ang="0">
                    <a:pos x="236" y="31"/>
                  </a:cxn>
                  <a:cxn ang="0">
                    <a:pos x="207" y="58"/>
                  </a:cxn>
                  <a:cxn ang="0">
                    <a:pos x="179" y="58"/>
                  </a:cxn>
                  <a:cxn ang="0">
                    <a:pos x="207" y="31"/>
                  </a:cxn>
                  <a:cxn ang="0">
                    <a:pos x="179" y="0"/>
                  </a:cxn>
                  <a:cxn ang="0">
                    <a:pos x="148" y="0"/>
                  </a:cxn>
                  <a:cxn ang="0">
                    <a:pos x="88" y="31"/>
                  </a:cxn>
                  <a:cxn ang="0">
                    <a:pos x="0" y="31"/>
                  </a:cxn>
                </a:cxnLst>
                <a:rect l="0" t="0" r="r" b="b"/>
                <a:pathLst>
                  <a:path w="297" h="177">
                    <a:moveTo>
                      <a:pt x="0" y="31"/>
                    </a:moveTo>
                    <a:lnTo>
                      <a:pt x="0" y="58"/>
                    </a:lnTo>
                    <a:lnTo>
                      <a:pt x="29" y="58"/>
                    </a:lnTo>
                    <a:lnTo>
                      <a:pt x="88" y="118"/>
                    </a:lnTo>
                    <a:lnTo>
                      <a:pt x="88" y="149"/>
                    </a:lnTo>
                    <a:lnTo>
                      <a:pt x="118" y="149"/>
                    </a:lnTo>
                    <a:lnTo>
                      <a:pt x="118" y="177"/>
                    </a:lnTo>
                    <a:lnTo>
                      <a:pt x="267" y="177"/>
                    </a:lnTo>
                    <a:lnTo>
                      <a:pt x="267" y="149"/>
                    </a:lnTo>
                    <a:lnTo>
                      <a:pt x="297" y="118"/>
                    </a:lnTo>
                    <a:lnTo>
                      <a:pt x="267" y="88"/>
                    </a:lnTo>
                    <a:lnTo>
                      <a:pt x="297" y="88"/>
                    </a:lnTo>
                    <a:lnTo>
                      <a:pt x="267" y="58"/>
                    </a:lnTo>
                    <a:lnTo>
                      <a:pt x="236" y="58"/>
                    </a:lnTo>
                    <a:lnTo>
                      <a:pt x="267" y="31"/>
                    </a:lnTo>
                    <a:lnTo>
                      <a:pt x="236" y="0"/>
                    </a:lnTo>
                    <a:lnTo>
                      <a:pt x="236" y="31"/>
                    </a:lnTo>
                    <a:lnTo>
                      <a:pt x="207" y="58"/>
                    </a:lnTo>
                    <a:lnTo>
                      <a:pt x="179" y="58"/>
                    </a:lnTo>
                    <a:lnTo>
                      <a:pt x="207" y="31"/>
                    </a:lnTo>
                    <a:lnTo>
                      <a:pt x="179" y="0"/>
                    </a:lnTo>
                    <a:lnTo>
                      <a:pt x="148" y="0"/>
                    </a:lnTo>
                    <a:lnTo>
                      <a:pt x="88" y="31"/>
                    </a:lnTo>
                    <a:lnTo>
                      <a:pt x="0" y="31"/>
                    </a:lnTo>
                  </a:path>
                </a:pathLst>
              </a:custGeom>
              <a:noFill/>
              <a:ln w="1588">
                <a:solidFill>
                  <a:srgbClr val="000000"/>
                </a:solidFill>
                <a:prstDash val="solid"/>
                <a:round/>
                <a:headEnd/>
                <a:tailEnd/>
              </a:ln>
            </p:spPr>
            <p:txBody>
              <a:bodyPr/>
              <a:lstStyle/>
              <a:p>
                <a:endParaRPr lang="en-GB"/>
              </a:p>
            </p:txBody>
          </p:sp>
          <p:sp>
            <p:nvSpPr>
              <p:cNvPr id="15750" name="Freeform 390"/>
              <p:cNvSpPr>
                <a:spLocks/>
              </p:cNvSpPr>
              <p:nvPr/>
            </p:nvSpPr>
            <p:spPr bwMode="auto">
              <a:xfrm>
                <a:off x="3168" y="2076"/>
                <a:ext cx="37" cy="59"/>
              </a:xfrm>
              <a:custGeom>
                <a:avLst/>
                <a:gdLst/>
                <a:ahLst/>
                <a:cxnLst>
                  <a:cxn ang="0">
                    <a:pos x="88" y="236"/>
                  </a:cxn>
                  <a:cxn ang="0">
                    <a:pos x="88" y="206"/>
                  </a:cxn>
                  <a:cxn ang="0">
                    <a:pos x="147" y="206"/>
                  </a:cxn>
                  <a:cxn ang="0">
                    <a:pos x="147" y="176"/>
                  </a:cxn>
                  <a:cxn ang="0">
                    <a:pos x="119" y="176"/>
                  </a:cxn>
                  <a:cxn ang="0">
                    <a:pos x="88" y="146"/>
                  </a:cxn>
                  <a:cxn ang="0">
                    <a:pos x="59" y="146"/>
                  </a:cxn>
                  <a:cxn ang="0">
                    <a:pos x="59" y="176"/>
                  </a:cxn>
                  <a:cxn ang="0">
                    <a:pos x="29" y="146"/>
                  </a:cxn>
                  <a:cxn ang="0">
                    <a:pos x="0" y="146"/>
                  </a:cxn>
                  <a:cxn ang="0">
                    <a:pos x="0" y="118"/>
                  </a:cxn>
                  <a:cxn ang="0">
                    <a:pos x="29" y="118"/>
                  </a:cxn>
                  <a:cxn ang="0">
                    <a:pos x="59" y="87"/>
                  </a:cxn>
                  <a:cxn ang="0">
                    <a:pos x="59" y="57"/>
                  </a:cxn>
                  <a:cxn ang="0">
                    <a:pos x="29" y="27"/>
                  </a:cxn>
                  <a:cxn ang="0">
                    <a:pos x="29" y="0"/>
                  </a:cxn>
                  <a:cxn ang="0">
                    <a:pos x="59" y="0"/>
                  </a:cxn>
                </a:cxnLst>
                <a:rect l="0" t="0" r="r" b="b"/>
                <a:pathLst>
                  <a:path w="147" h="236">
                    <a:moveTo>
                      <a:pt x="88" y="236"/>
                    </a:moveTo>
                    <a:lnTo>
                      <a:pt x="88" y="206"/>
                    </a:lnTo>
                    <a:lnTo>
                      <a:pt x="147" y="206"/>
                    </a:lnTo>
                    <a:lnTo>
                      <a:pt x="147" y="176"/>
                    </a:lnTo>
                    <a:lnTo>
                      <a:pt x="119" y="176"/>
                    </a:lnTo>
                    <a:lnTo>
                      <a:pt x="88" y="146"/>
                    </a:lnTo>
                    <a:lnTo>
                      <a:pt x="59" y="146"/>
                    </a:lnTo>
                    <a:lnTo>
                      <a:pt x="59" y="176"/>
                    </a:lnTo>
                    <a:lnTo>
                      <a:pt x="29" y="146"/>
                    </a:lnTo>
                    <a:lnTo>
                      <a:pt x="0" y="146"/>
                    </a:lnTo>
                    <a:lnTo>
                      <a:pt x="0" y="118"/>
                    </a:lnTo>
                    <a:lnTo>
                      <a:pt x="29" y="118"/>
                    </a:lnTo>
                    <a:lnTo>
                      <a:pt x="59" y="87"/>
                    </a:lnTo>
                    <a:lnTo>
                      <a:pt x="59" y="57"/>
                    </a:lnTo>
                    <a:lnTo>
                      <a:pt x="29" y="27"/>
                    </a:lnTo>
                    <a:lnTo>
                      <a:pt x="29" y="0"/>
                    </a:lnTo>
                    <a:lnTo>
                      <a:pt x="59" y="0"/>
                    </a:lnTo>
                  </a:path>
                </a:pathLst>
              </a:custGeom>
              <a:noFill/>
              <a:ln w="1588">
                <a:solidFill>
                  <a:srgbClr val="000000"/>
                </a:solidFill>
                <a:prstDash val="solid"/>
                <a:round/>
                <a:headEnd/>
                <a:tailEnd/>
              </a:ln>
            </p:spPr>
            <p:txBody>
              <a:bodyPr/>
              <a:lstStyle/>
              <a:p>
                <a:endParaRPr lang="en-GB"/>
              </a:p>
            </p:txBody>
          </p:sp>
          <p:sp>
            <p:nvSpPr>
              <p:cNvPr id="15751" name="Line 391"/>
              <p:cNvSpPr>
                <a:spLocks noChangeShapeType="1"/>
              </p:cNvSpPr>
              <p:nvPr/>
            </p:nvSpPr>
            <p:spPr bwMode="auto">
              <a:xfrm flipH="1" flipV="1">
                <a:off x="3176" y="2127"/>
                <a:ext cx="15" cy="8"/>
              </a:xfrm>
              <a:prstGeom prst="line">
                <a:avLst/>
              </a:prstGeom>
              <a:noFill/>
              <a:ln w="1588">
                <a:solidFill>
                  <a:srgbClr val="000000"/>
                </a:solidFill>
                <a:round/>
                <a:headEnd/>
                <a:tailEnd/>
              </a:ln>
            </p:spPr>
            <p:txBody>
              <a:bodyPr/>
              <a:lstStyle/>
              <a:p>
                <a:endParaRPr lang="en-GB"/>
              </a:p>
            </p:txBody>
          </p:sp>
          <p:sp>
            <p:nvSpPr>
              <p:cNvPr id="15752" name="Freeform 392"/>
              <p:cNvSpPr>
                <a:spLocks/>
              </p:cNvSpPr>
              <p:nvPr/>
            </p:nvSpPr>
            <p:spPr bwMode="auto">
              <a:xfrm>
                <a:off x="3176" y="2127"/>
                <a:ext cx="15" cy="8"/>
              </a:xfrm>
              <a:custGeom>
                <a:avLst/>
                <a:gdLst/>
                <a:ahLst/>
                <a:cxnLst>
                  <a:cxn ang="0">
                    <a:pos x="59" y="30"/>
                  </a:cxn>
                  <a:cxn ang="0">
                    <a:pos x="30" y="0"/>
                  </a:cxn>
                  <a:cxn ang="0">
                    <a:pos x="0" y="0"/>
                  </a:cxn>
                </a:cxnLst>
                <a:rect l="0" t="0" r="r" b="b"/>
                <a:pathLst>
                  <a:path w="59" h="30">
                    <a:moveTo>
                      <a:pt x="59" y="30"/>
                    </a:moveTo>
                    <a:lnTo>
                      <a:pt x="30" y="0"/>
                    </a:lnTo>
                    <a:lnTo>
                      <a:pt x="0" y="0"/>
                    </a:lnTo>
                  </a:path>
                </a:pathLst>
              </a:custGeom>
              <a:noFill/>
              <a:ln w="1588">
                <a:solidFill>
                  <a:srgbClr val="000000"/>
                </a:solidFill>
                <a:prstDash val="solid"/>
                <a:round/>
                <a:headEnd/>
                <a:tailEnd/>
              </a:ln>
            </p:spPr>
            <p:txBody>
              <a:bodyPr/>
              <a:lstStyle/>
              <a:p>
                <a:endParaRPr lang="en-GB"/>
              </a:p>
            </p:txBody>
          </p:sp>
          <p:sp>
            <p:nvSpPr>
              <p:cNvPr id="15753" name="Freeform 393"/>
              <p:cNvSpPr>
                <a:spLocks/>
              </p:cNvSpPr>
              <p:nvPr/>
            </p:nvSpPr>
            <p:spPr bwMode="auto">
              <a:xfrm>
                <a:off x="3116" y="2127"/>
                <a:ext cx="60" cy="8"/>
              </a:xfrm>
              <a:custGeom>
                <a:avLst/>
                <a:gdLst/>
                <a:ahLst/>
                <a:cxnLst>
                  <a:cxn ang="0">
                    <a:pos x="237" y="0"/>
                  </a:cxn>
                  <a:cxn ang="0">
                    <a:pos x="208" y="30"/>
                  </a:cxn>
                  <a:cxn ang="0">
                    <a:pos x="178" y="30"/>
                  </a:cxn>
                  <a:cxn ang="0">
                    <a:pos x="148" y="0"/>
                  </a:cxn>
                  <a:cxn ang="0">
                    <a:pos x="0" y="0"/>
                  </a:cxn>
                </a:cxnLst>
                <a:rect l="0" t="0" r="r" b="b"/>
                <a:pathLst>
                  <a:path w="237" h="30">
                    <a:moveTo>
                      <a:pt x="237" y="0"/>
                    </a:moveTo>
                    <a:lnTo>
                      <a:pt x="208" y="30"/>
                    </a:lnTo>
                    <a:lnTo>
                      <a:pt x="178" y="30"/>
                    </a:lnTo>
                    <a:lnTo>
                      <a:pt x="148" y="0"/>
                    </a:lnTo>
                    <a:lnTo>
                      <a:pt x="0" y="0"/>
                    </a:lnTo>
                  </a:path>
                </a:pathLst>
              </a:custGeom>
              <a:noFill/>
              <a:ln w="1588">
                <a:solidFill>
                  <a:srgbClr val="000000"/>
                </a:solidFill>
                <a:prstDash val="solid"/>
                <a:round/>
                <a:headEnd/>
                <a:tailEnd/>
              </a:ln>
            </p:spPr>
            <p:txBody>
              <a:bodyPr/>
              <a:lstStyle/>
              <a:p>
                <a:endParaRPr lang="en-GB"/>
              </a:p>
            </p:txBody>
          </p:sp>
          <p:sp>
            <p:nvSpPr>
              <p:cNvPr id="15754" name="Freeform 394"/>
              <p:cNvSpPr>
                <a:spLocks/>
              </p:cNvSpPr>
              <p:nvPr/>
            </p:nvSpPr>
            <p:spPr bwMode="auto">
              <a:xfrm>
                <a:off x="3191" y="2135"/>
                <a:ext cx="288" cy="88"/>
              </a:xfrm>
              <a:custGeom>
                <a:avLst/>
                <a:gdLst/>
                <a:ahLst/>
                <a:cxnLst>
                  <a:cxn ang="0">
                    <a:pos x="1156" y="353"/>
                  </a:cxn>
                  <a:cxn ang="0">
                    <a:pos x="1126" y="353"/>
                  </a:cxn>
                  <a:cxn ang="0">
                    <a:pos x="1096" y="325"/>
                  </a:cxn>
                  <a:cxn ang="0">
                    <a:pos x="1067" y="325"/>
                  </a:cxn>
                  <a:cxn ang="0">
                    <a:pos x="1037" y="295"/>
                  </a:cxn>
                  <a:cxn ang="0">
                    <a:pos x="1037" y="266"/>
                  </a:cxn>
                  <a:cxn ang="0">
                    <a:pos x="1008" y="235"/>
                  </a:cxn>
                  <a:cxn ang="0">
                    <a:pos x="1037" y="235"/>
                  </a:cxn>
                  <a:cxn ang="0">
                    <a:pos x="1008" y="207"/>
                  </a:cxn>
                  <a:cxn ang="0">
                    <a:pos x="949" y="207"/>
                  </a:cxn>
                  <a:cxn ang="0">
                    <a:pos x="949" y="235"/>
                  </a:cxn>
                  <a:cxn ang="0">
                    <a:pos x="889" y="177"/>
                  </a:cxn>
                  <a:cxn ang="0">
                    <a:pos x="919" y="177"/>
                  </a:cxn>
                  <a:cxn ang="0">
                    <a:pos x="949" y="146"/>
                  </a:cxn>
                  <a:cxn ang="0">
                    <a:pos x="1008" y="146"/>
                  </a:cxn>
                  <a:cxn ang="0">
                    <a:pos x="979" y="116"/>
                  </a:cxn>
                  <a:cxn ang="0">
                    <a:pos x="979" y="59"/>
                  </a:cxn>
                  <a:cxn ang="0">
                    <a:pos x="919" y="59"/>
                  </a:cxn>
                  <a:cxn ang="0">
                    <a:pos x="949" y="89"/>
                  </a:cxn>
                  <a:cxn ang="0">
                    <a:pos x="889" y="89"/>
                  </a:cxn>
                  <a:cxn ang="0">
                    <a:pos x="860" y="89"/>
                  </a:cxn>
                  <a:cxn ang="0">
                    <a:pos x="860" y="177"/>
                  </a:cxn>
                  <a:cxn ang="0">
                    <a:pos x="830" y="146"/>
                  </a:cxn>
                  <a:cxn ang="0">
                    <a:pos x="830" y="116"/>
                  </a:cxn>
                  <a:cxn ang="0">
                    <a:pos x="801" y="116"/>
                  </a:cxn>
                  <a:cxn ang="0">
                    <a:pos x="771" y="146"/>
                  </a:cxn>
                  <a:cxn ang="0">
                    <a:pos x="742" y="116"/>
                  </a:cxn>
                  <a:cxn ang="0">
                    <a:pos x="712" y="146"/>
                  </a:cxn>
                  <a:cxn ang="0">
                    <a:pos x="682" y="146"/>
                  </a:cxn>
                  <a:cxn ang="0">
                    <a:pos x="652" y="177"/>
                  </a:cxn>
                  <a:cxn ang="0">
                    <a:pos x="652" y="146"/>
                  </a:cxn>
                  <a:cxn ang="0">
                    <a:pos x="594" y="207"/>
                  </a:cxn>
                  <a:cxn ang="0">
                    <a:pos x="475" y="207"/>
                  </a:cxn>
                  <a:cxn ang="0">
                    <a:pos x="445" y="235"/>
                  </a:cxn>
                  <a:cxn ang="0">
                    <a:pos x="475" y="235"/>
                  </a:cxn>
                  <a:cxn ang="0">
                    <a:pos x="414" y="295"/>
                  </a:cxn>
                  <a:cxn ang="0">
                    <a:pos x="387" y="266"/>
                  </a:cxn>
                  <a:cxn ang="0">
                    <a:pos x="238" y="266"/>
                  </a:cxn>
                  <a:cxn ang="0">
                    <a:pos x="326" y="177"/>
                  </a:cxn>
                  <a:cxn ang="0">
                    <a:pos x="326" y="146"/>
                  </a:cxn>
                  <a:cxn ang="0">
                    <a:pos x="207" y="146"/>
                  </a:cxn>
                  <a:cxn ang="0">
                    <a:pos x="178" y="116"/>
                  </a:cxn>
                  <a:cxn ang="0">
                    <a:pos x="119" y="116"/>
                  </a:cxn>
                  <a:cxn ang="0">
                    <a:pos x="89" y="89"/>
                  </a:cxn>
                  <a:cxn ang="0">
                    <a:pos x="59" y="89"/>
                  </a:cxn>
                  <a:cxn ang="0">
                    <a:pos x="59" y="28"/>
                  </a:cxn>
                  <a:cxn ang="0">
                    <a:pos x="31" y="0"/>
                  </a:cxn>
                  <a:cxn ang="0">
                    <a:pos x="0" y="0"/>
                  </a:cxn>
                </a:cxnLst>
                <a:rect l="0" t="0" r="r" b="b"/>
                <a:pathLst>
                  <a:path w="1156" h="353">
                    <a:moveTo>
                      <a:pt x="1156" y="353"/>
                    </a:moveTo>
                    <a:lnTo>
                      <a:pt x="1126" y="353"/>
                    </a:lnTo>
                    <a:lnTo>
                      <a:pt x="1096" y="325"/>
                    </a:lnTo>
                    <a:lnTo>
                      <a:pt x="1067" y="325"/>
                    </a:lnTo>
                    <a:lnTo>
                      <a:pt x="1037" y="295"/>
                    </a:lnTo>
                    <a:lnTo>
                      <a:pt x="1037" y="266"/>
                    </a:lnTo>
                    <a:lnTo>
                      <a:pt x="1008" y="235"/>
                    </a:lnTo>
                    <a:lnTo>
                      <a:pt x="1037" y="235"/>
                    </a:lnTo>
                    <a:lnTo>
                      <a:pt x="1008" y="207"/>
                    </a:lnTo>
                    <a:lnTo>
                      <a:pt x="949" y="207"/>
                    </a:lnTo>
                    <a:lnTo>
                      <a:pt x="949" y="235"/>
                    </a:lnTo>
                    <a:lnTo>
                      <a:pt x="889" y="177"/>
                    </a:lnTo>
                    <a:lnTo>
                      <a:pt x="919" y="177"/>
                    </a:lnTo>
                    <a:lnTo>
                      <a:pt x="949" y="146"/>
                    </a:lnTo>
                    <a:lnTo>
                      <a:pt x="1008" y="146"/>
                    </a:lnTo>
                    <a:lnTo>
                      <a:pt x="979" y="116"/>
                    </a:lnTo>
                    <a:lnTo>
                      <a:pt x="979" y="59"/>
                    </a:lnTo>
                    <a:lnTo>
                      <a:pt x="919" y="59"/>
                    </a:lnTo>
                    <a:lnTo>
                      <a:pt x="949" y="89"/>
                    </a:lnTo>
                    <a:lnTo>
                      <a:pt x="889" y="89"/>
                    </a:lnTo>
                    <a:lnTo>
                      <a:pt x="860" y="89"/>
                    </a:lnTo>
                    <a:lnTo>
                      <a:pt x="860" y="177"/>
                    </a:lnTo>
                    <a:lnTo>
                      <a:pt x="830" y="146"/>
                    </a:lnTo>
                    <a:lnTo>
                      <a:pt x="830" y="116"/>
                    </a:lnTo>
                    <a:lnTo>
                      <a:pt x="801" y="116"/>
                    </a:lnTo>
                    <a:lnTo>
                      <a:pt x="771" y="146"/>
                    </a:lnTo>
                    <a:lnTo>
                      <a:pt x="742" y="116"/>
                    </a:lnTo>
                    <a:lnTo>
                      <a:pt x="712" y="146"/>
                    </a:lnTo>
                    <a:lnTo>
                      <a:pt x="682" y="146"/>
                    </a:lnTo>
                    <a:lnTo>
                      <a:pt x="652" y="177"/>
                    </a:lnTo>
                    <a:lnTo>
                      <a:pt x="652" y="146"/>
                    </a:lnTo>
                    <a:lnTo>
                      <a:pt x="594" y="207"/>
                    </a:lnTo>
                    <a:lnTo>
                      <a:pt x="475" y="207"/>
                    </a:lnTo>
                    <a:lnTo>
                      <a:pt x="445" y="235"/>
                    </a:lnTo>
                    <a:lnTo>
                      <a:pt x="475" y="235"/>
                    </a:lnTo>
                    <a:lnTo>
                      <a:pt x="414" y="295"/>
                    </a:lnTo>
                    <a:lnTo>
                      <a:pt x="387" y="266"/>
                    </a:lnTo>
                    <a:lnTo>
                      <a:pt x="238" y="266"/>
                    </a:lnTo>
                    <a:lnTo>
                      <a:pt x="326" y="177"/>
                    </a:lnTo>
                    <a:lnTo>
                      <a:pt x="326" y="146"/>
                    </a:lnTo>
                    <a:lnTo>
                      <a:pt x="207" y="146"/>
                    </a:lnTo>
                    <a:lnTo>
                      <a:pt x="178" y="116"/>
                    </a:lnTo>
                    <a:lnTo>
                      <a:pt x="119" y="116"/>
                    </a:lnTo>
                    <a:lnTo>
                      <a:pt x="89" y="89"/>
                    </a:lnTo>
                    <a:lnTo>
                      <a:pt x="59" y="89"/>
                    </a:lnTo>
                    <a:lnTo>
                      <a:pt x="59" y="28"/>
                    </a:lnTo>
                    <a:lnTo>
                      <a:pt x="31" y="0"/>
                    </a:lnTo>
                    <a:lnTo>
                      <a:pt x="0" y="0"/>
                    </a:lnTo>
                  </a:path>
                </a:pathLst>
              </a:custGeom>
              <a:noFill/>
              <a:ln w="1588">
                <a:solidFill>
                  <a:srgbClr val="000000"/>
                </a:solidFill>
                <a:prstDash val="solid"/>
                <a:round/>
                <a:headEnd/>
                <a:tailEnd/>
              </a:ln>
            </p:spPr>
            <p:txBody>
              <a:bodyPr/>
              <a:lstStyle/>
              <a:p>
                <a:endParaRPr lang="en-GB"/>
              </a:p>
            </p:txBody>
          </p:sp>
          <p:sp>
            <p:nvSpPr>
              <p:cNvPr id="15755" name="Freeform 395"/>
              <p:cNvSpPr>
                <a:spLocks/>
              </p:cNvSpPr>
              <p:nvPr/>
            </p:nvSpPr>
            <p:spPr bwMode="auto">
              <a:xfrm>
                <a:off x="3013" y="2127"/>
                <a:ext cx="126" cy="133"/>
              </a:xfrm>
              <a:custGeom>
                <a:avLst/>
                <a:gdLst/>
                <a:ahLst/>
                <a:cxnLst>
                  <a:cxn ang="0">
                    <a:pos x="414" y="0"/>
                  </a:cxn>
                  <a:cxn ang="0">
                    <a:pos x="444" y="30"/>
                  </a:cxn>
                  <a:cxn ang="0">
                    <a:pos x="444" y="58"/>
                  </a:cxn>
                  <a:cxn ang="0">
                    <a:pos x="503" y="119"/>
                  </a:cxn>
                  <a:cxn ang="0">
                    <a:pos x="503" y="146"/>
                  </a:cxn>
                  <a:cxn ang="0">
                    <a:pos x="444" y="146"/>
                  </a:cxn>
                  <a:cxn ang="0">
                    <a:pos x="414" y="176"/>
                  </a:cxn>
                  <a:cxn ang="0">
                    <a:pos x="444" y="207"/>
                  </a:cxn>
                  <a:cxn ang="0">
                    <a:pos x="474" y="176"/>
                  </a:cxn>
                  <a:cxn ang="0">
                    <a:pos x="503" y="176"/>
                  </a:cxn>
                  <a:cxn ang="0">
                    <a:pos x="474" y="207"/>
                  </a:cxn>
                  <a:cxn ang="0">
                    <a:pos x="474" y="237"/>
                  </a:cxn>
                  <a:cxn ang="0">
                    <a:pos x="503" y="237"/>
                  </a:cxn>
                  <a:cxn ang="0">
                    <a:pos x="503" y="265"/>
                  </a:cxn>
                  <a:cxn ang="0">
                    <a:pos x="474" y="265"/>
                  </a:cxn>
                  <a:cxn ang="0">
                    <a:pos x="474" y="296"/>
                  </a:cxn>
                  <a:cxn ang="0">
                    <a:pos x="503" y="325"/>
                  </a:cxn>
                  <a:cxn ang="0">
                    <a:pos x="474" y="355"/>
                  </a:cxn>
                  <a:cxn ang="0">
                    <a:pos x="444" y="325"/>
                  </a:cxn>
                  <a:cxn ang="0">
                    <a:pos x="414" y="325"/>
                  </a:cxn>
                  <a:cxn ang="0">
                    <a:pos x="385" y="355"/>
                  </a:cxn>
                  <a:cxn ang="0">
                    <a:pos x="385" y="444"/>
                  </a:cxn>
                  <a:cxn ang="0">
                    <a:pos x="355" y="414"/>
                  </a:cxn>
                  <a:cxn ang="0">
                    <a:pos x="325" y="414"/>
                  </a:cxn>
                  <a:cxn ang="0">
                    <a:pos x="325" y="474"/>
                  </a:cxn>
                  <a:cxn ang="0">
                    <a:pos x="267" y="474"/>
                  </a:cxn>
                  <a:cxn ang="0">
                    <a:pos x="294" y="444"/>
                  </a:cxn>
                  <a:cxn ang="0">
                    <a:pos x="237" y="383"/>
                  </a:cxn>
                  <a:cxn ang="0">
                    <a:pos x="57" y="383"/>
                  </a:cxn>
                  <a:cxn ang="0">
                    <a:pos x="30" y="414"/>
                  </a:cxn>
                  <a:cxn ang="0">
                    <a:pos x="30" y="444"/>
                  </a:cxn>
                  <a:cxn ang="0">
                    <a:pos x="0" y="474"/>
                  </a:cxn>
                  <a:cxn ang="0">
                    <a:pos x="30" y="502"/>
                  </a:cxn>
                  <a:cxn ang="0">
                    <a:pos x="57" y="502"/>
                  </a:cxn>
                  <a:cxn ang="0">
                    <a:pos x="57" y="532"/>
                  </a:cxn>
                </a:cxnLst>
                <a:rect l="0" t="0" r="r" b="b"/>
                <a:pathLst>
                  <a:path w="503" h="532">
                    <a:moveTo>
                      <a:pt x="414" y="0"/>
                    </a:moveTo>
                    <a:lnTo>
                      <a:pt x="444" y="30"/>
                    </a:lnTo>
                    <a:lnTo>
                      <a:pt x="444" y="58"/>
                    </a:lnTo>
                    <a:lnTo>
                      <a:pt x="503" y="119"/>
                    </a:lnTo>
                    <a:lnTo>
                      <a:pt x="503" y="146"/>
                    </a:lnTo>
                    <a:lnTo>
                      <a:pt x="444" y="146"/>
                    </a:lnTo>
                    <a:lnTo>
                      <a:pt x="414" y="176"/>
                    </a:lnTo>
                    <a:lnTo>
                      <a:pt x="444" y="207"/>
                    </a:lnTo>
                    <a:lnTo>
                      <a:pt x="474" y="176"/>
                    </a:lnTo>
                    <a:lnTo>
                      <a:pt x="503" y="176"/>
                    </a:lnTo>
                    <a:lnTo>
                      <a:pt x="474" y="207"/>
                    </a:lnTo>
                    <a:lnTo>
                      <a:pt x="474" y="237"/>
                    </a:lnTo>
                    <a:lnTo>
                      <a:pt x="503" y="237"/>
                    </a:lnTo>
                    <a:lnTo>
                      <a:pt x="503" y="265"/>
                    </a:lnTo>
                    <a:lnTo>
                      <a:pt x="474" y="265"/>
                    </a:lnTo>
                    <a:lnTo>
                      <a:pt x="474" y="296"/>
                    </a:lnTo>
                    <a:lnTo>
                      <a:pt x="503" y="325"/>
                    </a:lnTo>
                    <a:lnTo>
                      <a:pt x="474" y="355"/>
                    </a:lnTo>
                    <a:lnTo>
                      <a:pt x="444" y="325"/>
                    </a:lnTo>
                    <a:lnTo>
                      <a:pt x="414" y="325"/>
                    </a:lnTo>
                    <a:lnTo>
                      <a:pt x="385" y="355"/>
                    </a:lnTo>
                    <a:lnTo>
                      <a:pt x="385" y="444"/>
                    </a:lnTo>
                    <a:lnTo>
                      <a:pt x="355" y="414"/>
                    </a:lnTo>
                    <a:lnTo>
                      <a:pt x="325" y="414"/>
                    </a:lnTo>
                    <a:lnTo>
                      <a:pt x="325" y="474"/>
                    </a:lnTo>
                    <a:lnTo>
                      <a:pt x="267" y="474"/>
                    </a:lnTo>
                    <a:lnTo>
                      <a:pt x="294" y="444"/>
                    </a:lnTo>
                    <a:lnTo>
                      <a:pt x="237" y="383"/>
                    </a:lnTo>
                    <a:lnTo>
                      <a:pt x="57" y="383"/>
                    </a:lnTo>
                    <a:lnTo>
                      <a:pt x="30" y="414"/>
                    </a:lnTo>
                    <a:lnTo>
                      <a:pt x="30" y="444"/>
                    </a:lnTo>
                    <a:lnTo>
                      <a:pt x="0" y="474"/>
                    </a:lnTo>
                    <a:lnTo>
                      <a:pt x="30" y="502"/>
                    </a:lnTo>
                    <a:lnTo>
                      <a:pt x="57" y="502"/>
                    </a:lnTo>
                    <a:lnTo>
                      <a:pt x="57" y="532"/>
                    </a:lnTo>
                  </a:path>
                </a:pathLst>
              </a:custGeom>
              <a:noFill/>
              <a:ln w="1588">
                <a:solidFill>
                  <a:srgbClr val="000000"/>
                </a:solidFill>
                <a:prstDash val="solid"/>
                <a:round/>
                <a:headEnd/>
                <a:tailEnd/>
              </a:ln>
            </p:spPr>
            <p:txBody>
              <a:bodyPr/>
              <a:lstStyle/>
              <a:p>
                <a:endParaRPr lang="en-GB"/>
              </a:p>
            </p:txBody>
          </p:sp>
          <p:sp>
            <p:nvSpPr>
              <p:cNvPr id="15756" name="Freeform 396"/>
              <p:cNvSpPr>
                <a:spLocks/>
              </p:cNvSpPr>
              <p:nvPr/>
            </p:nvSpPr>
            <p:spPr bwMode="auto">
              <a:xfrm>
                <a:off x="3183" y="2231"/>
                <a:ext cx="8" cy="7"/>
              </a:xfrm>
              <a:custGeom>
                <a:avLst/>
                <a:gdLst/>
                <a:ahLst/>
                <a:cxnLst>
                  <a:cxn ang="0">
                    <a:pos x="0" y="0"/>
                  </a:cxn>
                  <a:cxn ang="0">
                    <a:pos x="29" y="0"/>
                  </a:cxn>
                  <a:cxn ang="0">
                    <a:pos x="29" y="30"/>
                  </a:cxn>
                  <a:cxn ang="0">
                    <a:pos x="0" y="0"/>
                  </a:cxn>
                </a:cxnLst>
                <a:rect l="0" t="0" r="r" b="b"/>
                <a:pathLst>
                  <a:path w="29" h="30">
                    <a:moveTo>
                      <a:pt x="0" y="0"/>
                    </a:moveTo>
                    <a:lnTo>
                      <a:pt x="29" y="0"/>
                    </a:lnTo>
                    <a:lnTo>
                      <a:pt x="29" y="30"/>
                    </a:lnTo>
                    <a:lnTo>
                      <a:pt x="0" y="0"/>
                    </a:lnTo>
                  </a:path>
                </a:pathLst>
              </a:custGeom>
              <a:noFill/>
              <a:ln w="1588">
                <a:solidFill>
                  <a:srgbClr val="000000"/>
                </a:solidFill>
                <a:prstDash val="solid"/>
                <a:round/>
                <a:headEnd/>
                <a:tailEnd/>
              </a:ln>
            </p:spPr>
            <p:txBody>
              <a:bodyPr/>
              <a:lstStyle/>
              <a:p>
                <a:endParaRPr lang="en-GB"/>
              </a:p>
            </p:txBody>
          </p:sp>
          <p:sp>
            <p:nvSpPr>
              <p:cNvPr id="15757" name="Freeform 397"/>
              <p:cNvSpPr>
                <a:spLocks/>
              </p:cNvSpPr>
              <p:nvPr/>
            </p:nvSpPr>
            <p:spPr bwMode="auto">
              <a:xfrm>
                <a:off x="3154" y="2209"/>
                <a:ext cx="29" cy="22"/>
              </a:xfrm>
              <a:custGeom>
                <a:avLst/>
                <a:gdLst/>
                <a:ahLst/>
                <a:cxnLst>
                  <a:cxn ang="0">
                    <a:pos x="119" y="89"/>
                  </a:cxn>
                  <a:cxn ang="0">
                    <a:pos x="89" y="89"/>
                  </a:cxn>
                  <a:cxn ang="0">
                    <a:pos x="0" y="0"/>
                  </a:cxn>
                  <a:cxn ang="0">
                    <a:pos x="30" y="0"/>
                  </a:cxn>
                  <a:cxn ang="0">
                    <a:pos x="119" y="89"/>
                  </a:cxn>
                </a:cxnLst>
                <a:rect l="0" t="0" r="r" b="b"/>
                <a:pathLst>
                  <a:path w="119" h="89">
                    <a:moveTo>
                      <a:pt x="119" y="89"/>
                    </a:moveTo>
                    <a:lnTo>
                      <a:pt x="89" y="89"/>
                    </a:lnTo>
                    <a:lnTo>
                      <a:pt x="0" y="0"/>
                    </a:lnTo>
                    <a:lnTo>
                      <a:pt x="30" y="0"/>
                    </a:lnTo>
                    <a:lnTo>
                      <a:pt x="119" y="89"/>
                    </a:lnTo>
                  </a:path>
                </a:pathLst>
              </a:custGeom>
              <a:noFill/>
              <a:ln w="1588">
                <a:solidFill>
                  <a:srgbClr val="000000"/>
                </a:solidFill>
                <a:prstDash val="solid"/>
                <a:round/>
                <a:headEnd/>
                <a:tailEnd/>
              </a:ln>
            </p:spPr>
            <p:txBody>
              <a:bodyPr/>
              <a:lstStyle/>
              <a:p>
                <a:endParaRPr lang="en-GB"/>
              </a:p>
            </p:txBody>
          </p:sp>
          <p:sp>
            <p:nvSpPr>
              <p:cNvPr id="15758" name="Freeform 398"/>
              <p:cNvSpPr>
                <a:spLocks/>
              </p:cNvSpPr>
              <p:nvPr/>
            </p:nvSpPr>
            <p:spPr bwMode="auto">
              <a:xfrm>
                <a:off x="2939" y="2260"/>
                <a:ext cx="88" cy="200"/>
              </a:xfrm>
              <a:custGeom>
                <a:avLst/>
                <a:gdLst/>
                <a:ahLst/>
                <a:cxnLst>
                  <a:cxn ang="0">
                    <a:pos x="355" y="0"/>
                  </a:cxn>
                  <a:cxn ang="0">
                    <a:pos x="355" y="89"/>
                  </a:cxn>
                  <a:cxn ang="0">
                    <a:pos x="328" y="119"/>
                  </a:cxn>
                  <a:cxn ang="0">
                    <a:pos x="328" y="148"/>
                  </a:cxn>
                  <a:cxn ang="0">
                    <a:pos x="298" y="148"/>
                  </a:cxn>
                  <a:cxn ang="0">
                    <a:pos x="298" y="207"/>
                  </a:cxn>
                  <a:cxn ang="0">
                    <a:pos x="209" y="207"/>
                  </a:cxn>
                  <a:cxn ang="0">
                    <a:pos x="209" y="237"/>
                  </a:cxn>
                  <a:cxn ang="0">
                    <a:pos x="237" y="267"/>
                  </a:cxn>
                  <a:cxn ang="0">
                    <a:pos x="298" y="267"/>
                  </a:cxn>
                  <a:cxn ang="0">
                    <a:pos x="298" y="325"/>
                  </a:cxn>
                  <a:cxn ang="0">
                    <a:pos x="267" y="325"/>
                  </a:cxn>
                  <a:cxn ang="0">
                    <a:pos x="209" y="385"/>
                  </a:cxn>
                  <a:cxn ang="0">
                    <a:pos x="237" y="416"/>
                  </a:cxn>
                  <a:cxn ang="0">
                    <a:pos x="209" y="444"/>
                  </a:cxn>
                  <a:cxn ang="0">
                    <a:pos x="60" y="444"/>
                  </a:cxn>
                  <a:cxn ang="0">
                    <a:pos x="60" y="473"/>
                  </a:cxn>
                  <a:cxn ang="0">
                    <a:pos x="30" y="444"/>
                  </a:cxn>
                  <a:cxn ang="0">
                    <a:pos x="0" y="473"/>
                  </a:cxn>
                  <a:cxn ang="0">
                    <a:pos x="30" y="473"/>
                  </a:cxn>
                  <a:cxn ang="0">
                    <a:pos x="0" y="504"/>
                  </a:cxn>
                  <a:cxn ang="0">
                    <a:pos x="30" y="504"/>
                  </a:cxn>
                  <a:cxn ang="0">
                    <a:pos x="60" y="534"/>
                  </a:cxn>
                  <a:cxn ang="0">
                    <a:pos x="60" y="562"/>
                  </a:cxn>
                  <a:cxn ang="0">
                    <a:pos x="91" y="592"/>
                  </a:cxn>
                  <a:cxn ang="0">
                    <a:pos x="91" y="623"/>
                  </a:cxn>
                  <a:cxn ang="0">
                    <a:pos x="60" y="623"/>
                  </a:cxn>
                  <a:cxn ang="0">
                    <a:pos x="60" y="652"/>
                  </a:cxn>
                  <a:cxn ang="0">
                    <a:pos x="30" y="680"/>
                  </a:cxn>
                  <a:cxn ang="0">
                    <a:pos x="30" y="711"/>
                  </a:cxn>
                  <a:cxn ang="0">
                    <a:pos x="0" y="711"/>
                  </a:cxn>
                  <a:cxn ang="0">
                    <a:pos x="30" y="741"/>
                  </a:cxn>
                  <a:cxn ang="0">
                    <a:pos x="30" y="798"/>
                  </a:cxn>
                </a:cxnLst>
                <a:rect l="0" t="0" r="r" b="b"/>
                <a:pathLst>
                  <a:path w="355" h="798">
                    <a:moveTo>
                      <a:pt x="355" y="0"/>
                    </a:moveTo>
                    <a:lnTo>
                      <a:pt x="355" y="89"/>
                    </a:lnTo>
                    <a:lnTo>
                      <a:pt x="328" y="119"/>
                    </a:lnTo>
                    <a:lnTo>
                      <a:pt x="328" y="148"/>
                    </a:lnTo>
                    <a:lnTo>
                      <a:pt x="298" y="148"/>
                    </a:lnTo>
                    <a:lnTo>
                      <a:pt x="298" y="207"/>
                    </a:lnTo>
                    <a:lnTo>
                      <a:pt x="209" y="207"/>
                    </a:lnTo>
                    <a:lnTo>
                      <a:pt x="209" y="237"/>
                    </a:lnTo>
                    <a:lnTo>
                      <a:pt x="237" y="267"/>
                    </a:lnTo>
                    <a:lnTo>
                      <a:pt x="298" y="267"/>
                    </a:lnTo>
                    <a:lnTo>
                      <a:pt x="298" y="325"/>
                    </a:lnTo>
                    <a:lnTo>
                      <a:pt x="267" y="325"/>
                    </a:lnTo>
                    <a:lnTo>
                      <a:pt x="209" y="385"/>
                    </a:lnTo>
                    <a:lnTo>
                      <a:pt x="237" y="416"/>
                    </a:lnTo>
                    <a:lnTo>
                      <a:pt x="209" y="444"/>
                    </a:lnTo>
                    <a:lnTo>
                      <a:pt x="60" y="444"/>
                    </a:lnTo>
                    <a:lnTo>
                      <a:pt x="60" y="473"/>
                    </a:lnTo>
                    <a:lnTo>
                      <a:pt x="30" y="444"/>
                    </a:lnTo>
                    <a:lnTo>
                      <a:pt x="0" y="473"/>
                    </a:lnTo>
                    <a:lnTo>
                      <a:pt x="30" y="473"/>
                    </a:lnTo>
                    <a:lnTo>
                      <a:pt x="0" y="504"/>
                    </a:lnTo>
                    <a:lnTo>
                      <a:pt x="30" y="504"/>
                    </a:lnTo>
                    <a:lnTo>
                      <a:pt x="60" y="534"/>
                    </a:lnTo>
                    <a:lnTo>
                      <a:pt x="60" y="562"/>
                    </a:lnTo>
                    <a:lnTo>
                      <a:pt x="91" y="592"/>
                    </a:lnTo>
                    <a:lnTo>
                      <a:pt x="91" y="623"/>
                    </a:lnTo>
                    <a:lnTo>
                      <a:pt x="60" y="623"/>
                    </a:lnTo>
                    <a:lnTo>
                      <a:pt x="60" y="652"/>
                    </a:lnTo>
                    <a:lnTo>
                      <a:pt x="30" y="680"/>
                    </a:lnTo>
                    <a:lnTo>
                      <a:pt x="30" y="711"/>
                    </a:lnTo>
                    <a:lnTo>
                      <a:pt x="0" y="711"/>
                    </a:lnTo>
                    <a:lnTo>
                      <a:pt x="30" y="741"/>
                    </a:lnTo>
                    <a:lnTo>
                      <a:pt x="30" y="798"/>
                    </a:lnTo>
                  </a:path>
                </a:pathLst>
              </a:custGeom>
              <a:noFill/>
              <a:ln w="1588">
                <a:solidFill>
                  <a:srgbClr val="000000"/>
                </a:solidFill>
                <a:prstDash val="solid"/>
                <a:round/>
                <a:headEnd/>
                <a:tailEnd/>
              </a:ln>
            </p:spPr>
            <p:txBody>
              <a:bodyPr/>
              <a:lstStyle/>
              <a:p>
                <a:endParaRPr lang="en-GB"/>
              </a:p>
            </p:txBody>
          </p:sp>
          <p:sp>
            <p:nvSpPr>
              <p:cNvPr id="15759" name="Freeform 399"/>
              <p:cNvSpPr>
                <a:spLocks/>
              </p:cNvSpPr>
              <p:nvPr/>
            </p:nvSpPr>
            <p:spPr bwMode="auto">
              <a:xfrm>
                <a:off x="2894" y="2312"/>
                <a:ext cx="45" cy="30"/>
              </a:xfrm>
              <a:custGeom>
                <a:avLst/>
                <a:gdLst/>
                <a:ahLst/>
                <a:cxnLst>
                  <a:cxn ang="0">
                    <a:pos x="89" y="0"/>
                  </a:cxn>
                  <a:cxn ang="0">
                    <a:pos x="30" y="60"/>
                  </a:cxn>
                  <a:cxn ang="0">
                    <a:pos x="0" y="60"/>
                  </a:cxn>
                  <a:cxn ang="0">
                    <a:pos x="0" y="91"/>
                  </a:cxn>
                  <a:cxn ang="0">
                    <a:pos x="30" y="91"/>
                  </a:cxn>
                  <a:cxn ang="0">
                    <a:pos x="59" y="118"/>
                  </a:cxn>
                  <a:cxn ang="0">
                    <a:pos x="89" y="118"/>
                  </a:cxn>
                  <a:cxn ang="0">
                    <a:pos x="177" y="30"/>
                  </a:cxn>
                  <a:cxn ang="0">
                    <a:pos x="148" y="0"/>
                  </a:cxn>
                  <a:cxn ang="0">
                    <a:pos x="89" y="0"/>
                  </a:cxn>
                </a:cxnLst>
                <a:rect l="0" t="0" r="r" b="b"/>
                <a:pathLst>
                  <a:path w="177" h="118">
                    <a:moveTo>
                      <a:pt x="89" y="0"/>
                    </a:moveTo>
                    <a:lnTo>
                      <a:pt x="30" y="60"/>
                    </a:lnTo>
                    <a:lnTo>
                      <a:pt x="0" y="60"/>
                    </a:lnTo>
                    <a:lnTo>
                      <a:pt x="0" y="91"/>
                    </a:lnTo>
                    <a:lnTo>
                      <a:pt x="30" y="91"/>
                    </a:lnTo>
                    <a:lnTo>
                      <a:pt x="59" y="118"/>
                    </a:lnTo>
                    <a:lnTo>
                      <a:pt x="89" y="118"/>
                    </a:lnTo>
                    <a:lnTo>
                      <a:pt x="177" y="30"/>
                    </a:lnTo>
                    <a:lnTo>
                      <a:pt x="148" y="0"/>
                    </a:lnTo>
                    <a:lnTo>
                      <a:pt x="89" y="0"/>
                    </a:lnTo>
                  </a:path>
                </a:pathLst>
              </a:custGeom>
              <a:noFill/>
              <a:ln w="1588">
                <a:solidFill>
                  <a:srgbClr val="000000"/>
                </a:solidFill>
                <a:prstDash val="solid"/>
                <a:round/>
                <a:headEnd/>
                <a:tailEnd/>
              </a:ln>
            </p:spPr>
            <p:txBody>
              <a:bodyPr/>
              <a:lstStyle/>
              <a:p>
                <a:endParaRPr lang="en-GB"/>
              </a:p>
            </p:txBody>
          </p:sp>
          <p:sp>
            <p:nvSpPr>
              <p:cNvPr id="15760" name="Freeform 400"/>
              <p:cNvSpPr>
                <a:spLocks/>
              </p:cNvSpPr>
              <p:nvPr/>
            </p:nvSpPr>
            <p:spPr bwMode="auto">
              <a:xfrm>
                <a:off x="2857" y="2379"/>
                <a:ext cx="15" cy="7"/>
              </a:xfrm>
              <a:custGeom>
                <a:avLst/>
                <a:gdLst/>
                <a:ahLst/>
                <a:cxnLst>
                  <a:cxn ang="0">
                    <a:pos x="60" y="31"/>
                  </a:cxn>
                  <a:cxn ang="0">
                    <a:pos x="0" y="31"/>
                  </a:cxn>
                  <a:cxn ang="0">
                    <a:pos x="30" y="0"/>
                  </a:cxn>
                  <a:cxn ang="0">
                    <a:pos x="60" y="31"/>
                  </a:cxn>
                </a:cxnLst>
                <a:rect l="0" t="0" r="r" b="b"/>
                <a:pathLst>
                  <a:path w="60" h="31">
                    <a:moveTo>
                      <a:pt x="60" y="31"/>
                    </a:moveTo>
                    <a:lnTo>
                      <a:pt x="0" y="31"/>
                    </a:lnTo>
                    <a:lnTo>
                      <a:pt x="30" y="0"/>
                    </a:lnTo>
                    <a:lnTo>
                      <a:pt x="60" y="31"/>
                    </a:lnTo>
                  </a:path>
                </a:pathLst>
              </a:custGeom>
              <a:noFill/>
              <a:ln w="1588">
                <a:solidFill>
                  <a:srgbClr val="000000"/>
                </a:solidFill>
                <a:prstDash val="solid"/>
                <a:round/>
                <a:headEnd/>
                <a:tailEnd/>
              </a:ln>
            </p:spPr>
            <p:txBody>
              <a:bodyPr/>
              <a:lstStyle/>
              <a:p>
                <a:endParaRPr lang="en-GB"/>
              </a:p>
            </p:txBody>
          </p:sp>
          <p:sp>
            <p:nvSpPr>
              <p:cNvPr id="15761" name="Freeform 401"/>
              <p:cNvSpPr>
                <a:spLocks/>
              </p:cNvSpPr>
              <p:nvPr/>
            </p:nvSpPr>
            <p:spPr bwMode="auto">
              <a:xfrm>
                <a:off x="2946" y="2460"/>
                <a:ext cx="22" cy="52"/>
              </a:xfrm>
              <a:custGeom>
                <a:avLst/>
                <a:gdLst/>
                <a:ahLst/>
                <a:cxnLst>
                  <a:cxn ang="0">
                    <a:pos x="0" y="0"/>
                  </a:cxn>
                  <a:cxn ang="0">
                    <a:pos x="0" y="31"/>
                  </a:cxn>
                  <a:cxn ang="0">
                    <a:pos x="30" y="31"/>
                  </a:cxn>
                  <a:cxn ang="0">
                    <a:pos x="30" y="61"/>
                  </a:cxn>
                  <a:cxn ang="0">
                    <a:pos x="61" y="61"/>
                  </a:cxn>
                  <a:cxn ang="0">
                    <a:pos x="30" y="91"/>
                  </a:cxn>
                  <a:cxn ang="0">
                    <a:pos x="61" y="91"/>
                  </a:cxn>
                  <a:cxn ang="0">
                    <a:pos x="89" y="120"/>
                  </a:cxn>
                  <a:cxn ang="0">
                    <a:pos x="89" y="150"/>
                  </a:cxn>
                  <a:cxn ang="0">
                    <a:pos x="61" y="179"/>
                  </a:cxn>
                  <a:cxn ang="0">
                    <a:pos x="30" y="179"/>
                  </a:cxn>
                  <a:cxn ang="0">
                    <a:pos x="30" y="209"/>
                  </a:cxn>
                </a:cxnLst>
                <a:rect l="0" t="0" r="r" b="b"/>
                <a:pathLst>
                  <a:path w="89" h="209">
                    <a:moveTo>
                      <a:pt x="0" y="0"/>
                    </a:moveTo>
                    <a:lnTo>
                      <a:pt x="0" y="31"/>
                    </a:lnTo>
                    <a:lnTo>
                      <a:pt x="30" y="31"/>
                    </a:lnTo>
                    <a:lnTo>
                      <a:pt x="30" y="61"/>
                    </a:lnTo>
                    <a:lnTo>
                      <a:pt x="61" y="61"/>
                    </a:lnTo>
                    <a:lnTo>
                      <a:pt x="30" y="91"/>
                    </a:lnTo>
                    <a:lnTo>
                      <a:pt x="61" y="91"/>
                    </a:lnTo>
                    <a:lnTo>
                      <a:pt x="89" y="120"/>
                    </a:lnTo>
                    <a:lnTo>
                      <a:pt x="89" y="150"/>
                    </a:lnTo>
                    <a:lnTo>
                      <a:pt x="61" y="179"/>
                    </a:lnTo>
                    <a:lnTo>
                      <a:pt x="30" y="179"/>
                    </a:lnTo>
                    <a:lnTo>
                      <a:pt x="30" y="209"/>
                    </a:lnTo>
                  </a:path>
                </a:pathLst>
              </a:custGeom>
              <a:noFill/>
              <a:ln w="1588">
                <a:solidFill>
                  <a:srgbClr val="000000"/>
                </a:solidFill>
                <a:prstDash val="solid"/>
                <a:round/>
                <a:headEnd/>
                <a:tailEnd/>
              </a:ln>
            </p:spPr>
            <p:txBody>
              <a:bodyPr/>
              <a:lstStyle/>
              <a:p>
                <a:endParaRPr lang="en-GB"/>
              </a:p>
            </p:txBody>
          </p:sp>
          <p:sp>
            <p:nvSpPr>
              <p:cNvPr id="15762" name="Freeform 402"/>
              <p:cNvSpPr>
                <a:spLocks/>
              </p:cNvSpPr>
              <p:nvPr/>
            </p:nvSpPr>
            <p:spPr bwMode="auto">
              <a:xfrm>
                <a:off x="2924" y="2512"/>
                <a:ext cx="29" cy="52"/>
              </a:xfrm>
              <a:custGeom>
                <a:avLst/>
                <a:gdLst/>
                <a:ahLst/>
                <a:cxnLst>
                  <a:cxn ang="0">
                    <a:pos x="118" y="0"/>
                  </a:cxn>
                  <a:cxn ang="0">
                    <a:pos x="58" y="0"/>
                  </a:cxn>
                  <a:cxn ang="0">
                    <a:pos x="29" y="29"/>
                  </a:cxn>
                  <a:cxn ang="0">
                    <a:pos x="29" y="59"/>
                  </a:cxn>
                  <a:cxn ang="0">
                    <a:pos x="0" y="89"/>
                  </a:cxn>
                  <a:cxn ang="0">
                    <a:pos x="0" y="119"/>
                  </a:cxn>
                  <a:cxn ang="0">
                    <a:pos x="29" y="119"/>
                  </a:cxn>
                  <a:cxn ang="0">
                    <a:pos x="29" y="207"/>
                  </a:cxn>
                </a:cxnLst>
                <a:rect l="0" t="0" r="r" b="b"/>
                <a:pathLst>
                  <a:path w="118" h="207">
                    <a:moveTo>
                      <a:pt x="118" y="0"/>
                    </a:moveTo>
                    <a:lnTo>
                      <a:pt x="58" y="0"/>
                    </a:lnTo>
                    <a:lnTo>
                      <a:pt x="29" y="29"/>
                    </a:lnTo>
                    <a:lnTo>
                      <a:pt x="29" y="59"/>
                    </a:lnTo>
                    <a:lnTo>
                      <a:pt x="0" y="89"/>
                    </a:lnTo>
                    <a:lnTo>
                      <a:pt x="0" y="119"/>
                    </a:lnTo>
                    <a:lnTo>
                      <a:pt x="29" y="119"/>
                    </a:lnTo>
                    <a:lnTo>
                      <a:pt x="29" y="207"/>
                    </a:lnTo>
                  </a:path>
                </a:pathLst>
              </a:custGeom>
              <a:noFill/>
              <a:ln w="1588">
                <a:solidFill>
                  <a:srgbClr val="000000"/>
                </a:solidFill>
                <a:prstDash val="solid"/>
                <a:round/>
                <a:headEnd/>
                <a:tailEnd/>
              </a:ln>
            </p:spPr>
            <p:txBody>
              <a:bodyPr/>
              <a:lstStyle/>
              <a:p>
                <a:endParaRPr lang="en-GB"/>
              </a:p>
            </p:txBody>
          </p:sp>
          <p:sp>
            <p:nvSpPr>
              <p:cNvPr id="15763" name="Freeform 403"/>
              <p:cNvSpPr>
                <a:spLocks/>
              </p:cNvSpPr>
              <p:nvPr/>
            </p:nvSpPr>
            <p:spPr bwMode="auto">
              <a:xfrm>
                <a:off x="3954" y="1691"/>
                <a:ext cx="7" cy="7"/>
              </a:xfrm>
              <a:custGeom>
                <a:avLst/>
                <a:gdLst/>
                <a:ahLst/>
                <a:cxnLst>
                  <a:cxn ang="0">
                    <a:pos x="0" y="28"/>
                  </a:cxn>
                  <a:cxn ang="0">
                    <a:pos x="30" y="0"/>
                  </a:cxn>
                  <a:cxn ang="0">
                    <a:pos x="0" y="0"/>
                  </a:cxn>
                  <a:cxn ang="0">
                    <a:pos x="0" y="28"/>
                  </a:cxn>
                </a:cxnLst>
                <a:rect l="0" t="0" r="r" b="b"/>
                <a:pathLst>
                  <a:path w="30" h="28">
                    <a:moveTo>
                      <a:pt x="0" y="28"/>
                    </a:moveTo>
                    <a:lnTo>
                      <a:pt x="30" y="0"/>
                    </a:lnTo>
                    <a:lnTo>
                      <a:pt x="0" y="0"/>
                    </a:lnTo>
                    <a:lnTo>
                      <a:pt x="0" y="28"/>
                    </a:lnTo>
                  </a:path>
                </a:pathLst>
              </a:custGeom>
              <a:noFill/>
              <a:ln w="1588">
                <a:solidFill>
                  <a:srgbClr val="000000"/>
                </a:solidFill>
                <a:prstDash val="solid"/>
                <a:round/>
                <a:headEnd/>
                <a:tailEnd/>
              </a:ln>
            </p:spPr>
            <p:txBody>
              <a:bodyPr/>
              <a:lstStyle/>
              <a:p>
                <a:endParaRPr lang="en-GB"/>
              </a:p>
            </p:txBody>
          </p:sp>
          <p:sp>
            <p:nvSpPr>
              <p:cNvPr id="15764" name="Freeform 404"/>
              <p:cNvSpPr>
                <a:spLocks/>
              </p:cNvSpPr>
              <p:nvPr/>
            </p:nvSpPr>
            <p:spPr bwMode="auto">
              <a:xfrm>
                <a:off x="3784" y="1691"/>
                <a:ext cx="36" cy="22"/>
              </a:xfrm>
              <a:custGeom>
                <a:avLst/>
                <a:gdLst/>
                <a:ahLst/>
                <a:cxnLst>
                  <a:cxn ang="0">
                    <a:pos x="89" y="88"/>
                  </a:cxn>
                  <a:cxn ang="0">
                    <a:pos x="28" y="88"/>
                  </a:cxn>
                  <a:cxn ang="0">
                    <a:pos x="28" y="59"/>
                  </a:cxn>
                  <a:cxn ang="0">
                    <a:pos x="0" y="28"/>
                  </a:cxn>
                  <a:cxn ang="0">
                    <a:pos x="28" y="28"/>
                  </a:cxn>
                  <a:cxn ang="0">
                    <a:pos x="58" y="59"/>
                  </a:cxn>
                  <a:cxn ang="0">
                    <a:pos x="58" y="0"/>
                  </a:cxn>
                  <a:cxn ang="0">
                    <a:pos x="118" y="0"/>
                  </a:cxn>
                  <a:cxn ang="0">
                    <a:pos x="146" y="28"/>
                  </a:cxn>
                  <a:cxn ang="0">
                    <a:pos x="146" y="59"/>
                  </a:cxn>
                  <a:cxn ang="0">
                    <a:pos x="118" y="59"/>
                  </a:cxn>
                  <a:cxn ang="0">
                    <a:pos x="118" y="28"/>
                  </a:cxn>
                  <a:cxn ang="0">
                    <a:pos x="89" y="28"/>
                  </a:cxn>
                  <a:cxn ang="0">
                    <a:pos x="89" y="88"/>
                  </a:cxn>
                </a:cxnLst>
                <a:rect l="0" t="0" r="r" b="b"/>
                <a:pathLst>
                  <a:path w="146" h="88">
                    <a:moveTo>
                      <a:pt x="89" y="88"/>
                    </a:moveTo>
                    <a:lnTo>
                      <a:pt x="28" y="88"/>
                    </a:lnTo>
                    <a:lnTo>
                      <a:pt x="28" y="59"/>
                    </a:lnTo>
                    <a:lnTo>
                      <a:pt x="0" y="28"/>
                    </a:lnTo>
                    <a:lnTo>
                      <a:pt x="28" y="28"/>
                    </a:lnTo>
                    <a:lnTo>
                      <a:pt x="58" y="59"/>
                    </a:lnTo>
                    <a:lnTo>
                      <a:pt x="58" y="0"/>
                    </a:lnTo>
                    <a:lnTo>
                      <a:pt x="118" y="0"/>
                    </a:lnTo>
                    <a:lnTo>
                      <a:pt x="146" y="28"/>
                    </a:lnTo>
                    <a:lnTo>
                      <a:pt x="146" y="59"/>
                    </a:lnTo>
                    <a:lnTo>
                      <a:pt x="118" y="59"/>
                    </a:lnTo>
                    <a:lnTo>
                      <a:pt x="118" y="28"/>
                    </a:lnTo>
                    <a:lnTo>
                      <a:pt x="89" y="28"/>
                    </a:lnTo>
                    <a:lnTo>
                      <a:pt x="89" y="88"/>
                    </a:lnTo>
                  </a:path>
                </a:pathLst>
              </a:custGeom>
              <a:noFill/>
              <a:ln w="1588">
                <a:solidFill>
                  <a:srgbClr val="000000"/>
                </a:solidFill>
                <a:prstDash val="solid"/>
                <a:round/>
                <a:headEnd/>
                <a:tailEnd/>
              </a:ln>
            </p:spPr>
            <p:txBody>
              <a:bodyPr/>
              <a:lstStyle/>
              <a:p>
                <a:endParaRPr lang="en-GB"/>
              </a:p>
            </p:txBody>
          </p:sp>
          <p:sp>
            <p:nvSpPr>
              <p:cNvPr id="15765" name="Freeform 405"/>
              <p:cNvSpPr>
                <a:spLocks/>
              </p:cNvSpPr>
              <p:nvPr/>
            </p:nvSpPr>
            <p:spPr bwMode="auto">
              <a:xfrm>
                <a:off x="3806" y="1713"/>
                <a:ext cx="14" cy="7"/>
              </a:xfrm>
              <a:custGeom>
                <a:avLst/>
                <a:gdLst/>
                <a:ahLst/>
                <a:cxnLst>
                  <a:cxn ang="0">
                    <a:pos x="0" y="0"/>
                  </a:cxn>
                  <a:cxn ang="0">
                    <a:pos x="57" y="0"/>
                  </a:cxn>
                  <a:cxn ang="0">
                    <a:pos x="57" y="30"/>
                  </a:cxn>
                  <a:cxn ang="0">
                    <a:pos x="29" y="30"/>
                  </a:cxn>
                  <a:cxn ang="0">
                    <a:pos x="0" y="0"/>
                  </a:cxn>
                </a:cxnLst>
                <a:rect l="0" t="0" r="r" b="b"/>
                <a:pathLst>
                  <a:path w="57" h="30">
                    <a:moveTo>
                      <a:pt x="0" y="0"/>
                    </a:moveTo>
                    <a:lnTo>
                      <a:pt x="57" y="0"/>
                    </a:lnTo>
                    <a:lnTo>
                      <a:pt x="57" y="30"/>
                    </a:lnTo>
                    <a:lnTo>
                      <a:pt x="29" y="30"/>
                    </a:lnTo>
                    <a:lnTo>
                      <a:pt x="0" y="0"/>
                    </a:lnTo>
                  </a:path>
                </a:pathLst>
              </a:custGeom>
              <a:noFill/>
              <a:ln w="1588">
                <a:solidFill>
                  <a:srgbClr val="000000"/>
                </a:solidFill>
                <a:prstDash val="solid"/>
                <a:round/>
                <a:headEnd/>
                <a:tailEnd/>
              </a:ln>
            </p:spPr>
            <p:txBody>
              <a:bodyPr/>
              <a:lstStyle/>
              <a:p>
                <a:endParaRPr lang="en-GB"/>
              </a:p>
            </p:txBody>
          </p:sp>
        </p:grpSp>
        <p:sp>
          <p:nvSpPr>
            <p:cNvPr id="15766" name="Freeform 406"/>
            <p:cNvSpPr>
              <a:spLocks/>
            </p:cNvSpPr>
            <p:nvPr/>
          </p:nvSpPr>
          <p:spPr bwMode="auto">
            <a:xfrm>
              <a:off x="3939" y="1794"/>
              <a:ext cx="59" cy="30"/>
            </a:xfrm>
            <a:custGeom>
              <a:avLst/>
              <a:gdLst/>
              <a:ahLst/>
              <a:cxnLst>
                <a:cxn ang="0">
                  <a:pos x="0" y="30"/>
                </a:cxn>
                <a:cxn ang="0">
                  <a:pos x="90" y="30"/>
                </a:cxn>
                <a:cxn ang="0">
                  <a:pos x="118" y="0"/>
                </a:cxn>
                <a:cxn ang="0">
                  <a:pos x="148" y="0"/>
                </a:cxn>
                <a:cxn ang="0">
                  <a:pos x="178" y="30"/>
                </a:cxn>
                <a:cxn ang="0">
                  <a:pos x="209" y="30"/>
                </a:cxn>
                <a:cxn ang="0">
                  <a:pos x="237" y="60"/>
                </a:cxn>
                <a:cxn ang="0">
                  <a:pos x="209" y="89"/>
                </a:cxn>
                <a:cxn ang="0">
                  <a:pos x="178" y="89"/>
                </a:cxn>
                <a:cxn ang="0">
                  <a:pos x="148" y="119"/>
                </a:cxn>
                <a:cxn ang="0">
                  <a:pos x="118" y="119"/>
                </a:cxn>
                <a:cxn ang="0">
                  <a:pos x="90" y="89"/>
                </a:cxn>
                <a:cxn ang="0">
                  <a:pos x="90" y="60"/>
                </a:cxn>
                <a:cxn ang="0">
                  <a:pos x="30" y="60"/>
                </a:cxn>
                <a:cxn ang="0">
                  <a:pos x="0" y="30"/>
                </a:cxn>
              </a:cxnLst>
              <a:rect l="0" t="0" r="r" b="b"/>
              <a:pathLst>
                <a:path w="237" h="119">
                  <a:moveTo>
                    <a:pt x="0" y="30"/>
                  </a:moveTo>
                  <a:lnTo>
                    <a:pt x="90" y="30"/>
                  </a:lnTo>
                  <a:lnTo>
                    <a:pt x="118" y="0"/>
                  </a:lnTo>
                  <a:lnTo>
                    <a:pt x="148" y="0"/>
                  </a:lnTo>
                  <a:lnTo>
                    <a:pt x="178" y="30"/>
                  </a:lnTo>
                  <a:lnTo>
                    <a:pt x="209" y="30"/>
                  </a:lnTo>
                  <a:lnTo>
                    <a:pt x="237" y="60"/>
                  </a:lnTo>
                  <a:lnTo>
                    <a:pt x="209" y="89"/>
                  </a:lnTo>
                  <a:lnTo>
                    <a:pt x="178" y="89"/>
                  </a:lnTo>
                  <a:lnTo>
                    <a:pt x="148" y="119"/>
                  </a:lnTo>
                  <a:lnTo>
                    <a:pt x="118" y="119"/>
                  </a:lnTo>
                  <a:lnTo>
                    <a:pt x="90" y="89"/>
                  </a:lnTo>
                  <a:lnTo>
                    <a:pt x="90" y="60"/>
                  </a:lnTo>
                  <a:lnTo>
                    <a:pt x="30" y="60"/>
                  </a:lnTo>
                  <a:lnTo>
                    <a:pt x="0" y="30"/>
                  </a:lnTo>
                </a:path>
              </a:pathLst>
            </a:custGeom>
            <a:noFill/>
            <a:ln w="1588">
              <a:solidFill>
                <a:srgbClr val="000000"/>
              </a:solidFill>
              <a:prstDash val="solid"/>
              <a:round/>
              <a:headEnd/>
              <a:tailEnd/>
            </a:ln>
          </p:spPr>
          <p:txBody>
            <a:bodyPr/>
            <a:lstStyle/>
            <a:p>
              <a:endParaRPr lang="en-GB"/>
            </a:p>
          </p:txBody>
        </p:sp>
        <p:sp>
          <p:nvSpPr>
            <p:cNvPr id="15767" name="Freeform 407"/>
            <p:cNvSpPr>
              <a:spLocks/>
            </p:cNvSpPr>
            <p:nvPr/>
          </p:nvSpPr>
          <p:spPr bwMode="auto">
            <a:xfrm>
              <a:off x="3694" y="1765"/>
              <a:ext cx="8" cy="7"/>
            </a:xfrm>
            <a:custGeom>
              <a:avLst/>
              <a:gdLst/>
              <a:ahLst/>
              <a:cxnLst>
                <a:cxn ang="0">
                  <a:pos x="29" y="30"/>
                </a:cxn>
                <a:cxn ang="0">
                  <a:pos x="0" y="30"/>
                </a:cxn>
                <a:cxn ang="0">
                  <a:pos x="0" y="0"/>
                </a:cxn>
                <a:cxn ang="0">
                  <a:pos x="29" y="30"/>
                </a:cxn>
              </a:cxnLst>
              <a:rect l="0" t="0" r="r" b="b"/>
              <a:pathLst>
                <a:path w="29" h="30">
                  <a:moveTo>
                    <a:pt x="29" y="30"/>
                  </a:moveTo>
                  <a:lnTo>
                    <a:pt x="0" y="30"/>
                  </a:lnTo>
                  <a:lnTo>
                    <a:pt x="0" y="0"/>
                  </a:lnTo>
                  <a:lnTo>
                    <a:pt x="29" y="30"/>
                  </a:lnTo>
                </a:path>
              </a:pathLst>
            </a:custGeom>
            <a:noFill/>
            <a:ln w="1588">
              <a:solidFill>
                <a:srgbClr val="000000"/>
              </a:solidFill>
              <a:prstDash val="solid"/>
              <a:round/>
              <a:headEnd/>
              <a:tailEnd/>
            </a:ln>
          </p:spPr>
          <p:txBody>
            <a:bodyPr/>
            <a:lstStyle/>
            <a:p>
              <a:endParaRPr lang="en-GB"/>
            </a:p>
          </p:txBody>
        </p:sp>
        <p:sp>
          <p:nvSpPr>
            <p:cNvPr id="15768" name="Freeform 408"/>
            <p:cNvSpPr>
              <a:spLocks/>
            </p:cNvSpPr>
            <p:nvPr/>
          </p:nvSpPr>
          <p:spPr bwMode="auto">
            <a:xfrm>
              <a:off x="3702" y="1883"/>
              <a:ext cx="59" cy="81"/>
            </a:xfrm>
            <a:custGeom>
              <a:avLst/>
              <a:gdLst/>
              <a:ahLst/>
              <a:cxnLst>
                <a:cxn ang="0">
                  <a:pos x="209" y="0"/>
                </a:cxn>
                <a:cxn ang="0">
                  <a:pos x="236" y="0"/>
                </a:cxn>
                <a:cxn ang="0">
                  <a:pos x="236" y="31"/>
                </a:cxn>
                <a:cxn ang="0">
                  <a:pos x="178" y="89"/>
                </a:cxn>
                <a:cxn ang="0">
                  <a:pos x="178" y="149"/>
                </a:cxn>
                <a:cxn ang="0">
                  <a:pos x="209" y="149"/>
                </a:cxn>
                <a:cxn ang="0">
                  <a:pos x="178" y="179"/>
                </a:cxn>
                <a:cxn ang="0">
                  <a:pos x="178" y="207"/>
                </a:cxn>
                <a:cxn ang="0">
                  <a:pos x="148" y="238"/>
                </a:cxn>
                <a:cxn ang="0">
                  <a:pos x="118" y="238"/>
                </a:cxn>
                <a:cxn ang="0">
                  <a:pos x="89" y="268"/>
                </a:cxn>
                <a:cxn ang="0">
                  <a:pos x="89" y="298"/>
                </a:cxn>
                <a:cxn ang="0">
                  <a:pos x="59" y="326"/>
                </a:cxn>
                <a:cxn ang="0">
                  <a:pos x="29" y="326"/>
                </a:cxn>
                <a:cxn ang="0">
                  <a:pos x="29" y="298"/>
                </a:cxn>
                <a:cxn ang="0">
                  <a:pos x="59" y="268"/>
                </a:cxn>
                <a:cxn ang="0">
                  <a:pos x="29" y="268"/>
                </a:cxn>
                <a:cxn ang="0">
                  <a:pos x="29" y="179"/>
                </a:cxn>
                <a:cxn ang="0">
                  <a:pos x="0" y="149"/>
                </a:cxn>
                <a:cxn ang="0">
                  <a:pos x="148" y="0"/>
                </a:cxn>
                <a:cxn ang="0">
                  <a:pos x="178" y="31"/>
                </a:cxn>
                <a:cxn ang="0">
                  <a:pos x="209" y="0"/>
                </a:cxn>
              </a:cxnLst>
              <a:rect l="0" t="0" r="r" b="b"/>
              <a:pathLst>
                <a:path w="236" h="326">
                  <a:moveTo>
                    <a:pt x="209" y="0"/>
                  </a:moveTo>
                  <a:lnTo>
                    <a:pt x="236" y="0"/>
                  </a:lnTo>
                  <a:lnTo>
                    <a:pt x="236" y="31"/>
                  </a:lnTo>
                  <a:lnTo>
                    <a:pt x="178" y="89"/>
                  </a:lnTo>
                  <a:lnTo>
                    <a:pt x="178" y="149"/>
                  </a:lnTo>
                  <a:lnTo>
                    <a:pt x="209" y="149"/>
                  </a:lnTo>
                  <a:lnTo>
                    <a:pt x="178" y="179"/>
                  </a:lnTo>
                  <a:lnTo>
                    <a:pt x="178" y="207"/>
                  </a:lnTo>
                  <a:lnTo>
                    <a:pt x="148" y="238"/>
                  </a:lnTo>
                  <a:lnTo>
                    <a:pt x="118" y="238"/>
                  </a:lnTo>
                  <a:lnTo>
                    <a:pt x="89" y="268"/>
                  </a:lnTo>
                  <a:lnTo>
                    <a:pt x="89" y="298"/>
                  </a:lnTo>
                  <a:lnTo>
                    <a:pt x="59" y="326"/>
                  </a:lnTo>
                  <a:lnTo>
                    <a:pt x="29" y="326"/>
                  </a:lnTo>
                  <a:lnTo>
                    <a:pt x="29" y="298"/>
                  </a:lnTo>
                  <a:lnTo>
                    <a:pt x="59" y="268"/>
                  </a:lnTo>
                  <a:lnTo>
                    <a:pt x="29" y="268"/>
                  </a:lnTo>
                  <a:lnTo>
                    <a:pt x="29" y="179"/>
                  </a:lnTo>
                  <a:lnTo>
                    <a:pt x="0" y="149"/>
                  </a:lnTo>
                  <a:lnTo>
                    <a:pt x="148" y="0"/>
                  </a:lnTo>
                  <a:lnTo>
                    <a:pt x="178" y="31"/>
                  </a:lnTo>
                  <a:lnTo>
                    <a:pt x="209" y="0"/>
                  </a:lnTo>
                </a:path>
              </a:pathLst>
            </a:custGeom>
            <a:noFill/>
            <a:ln w="1588">
              <a:solidFill>
                <a:srgbClr val="000000"/>
              </a:solidFill>
              <a:prstDash val="solid"/>
              <a:round/>
              <a:headEnd/>
              <a:tailEnd/>
            </a:ln>
          </p:spPr>
          <p:txBody>
            <a:bodyPr/>
            <a:lstStyle/>
            <a:p>
              <a:endParaRPr lang="en-GB"/>
            </a:p>
          </p:txBody>
        </p:sp>
        <p:sp>
          <p:nvSpPr>
            <p:cNvPr id="15769" name="Freeform 409"/>
            <p:cNvSpPr>
              <a:spLocks/>
            </p:cNvSpPr>
            <p:nvPr/>
          </p:nvSpPr>
          <p:spPr bwMode="auto">
            <a:xfrm>
              <a:off x="3606" y="1928"/>
              <a:ext cx="36" cy="88"/>
            </a:xfrm>
            <a:custGeom>
              <a:avLst/>
              <a:gdLst/>
              <a:ahLst/>
              <a:cxnLst>
                <a:cxn ang="0">
                  <a:pos x="148" y="0"/>
                </a:cxn>
                <a:cxn ang="0">
                  <a:pos x="148" y="59"/>
                </a:cxn>
                <a:cxn ang="0">
                  <a:pos x="119" y="89"/>
                </a:cxn>
                <a:cxn ang="0">
                  <a:pos x="119" y="119"/>
                </a:cxn>
                <a:cxn ang="0">
                  <a:pos x="89" y="147"/>
                </a:cxn>
                <a:cxn ang="0">
                  <a:pos x="89" y="177"/>
                </a:cxn>
                <a:cxn ang="0">
                  <a:pos x="59" y="237"/>
                </a:cxn>
                <a:cxn ang="0">
                  <a:pos x="59" y="266"/>
                </a:cxn>
                <a:cxn ang="0">
                  <a:pos x="28" y="295"/>
                </a:cxn>
                <a:cxn ang="0">
                  <a:pos x="28" y="325"/>
                </a:cxn>
                <a:cxn ang="0">
                  <a:pos x="0" y="355"/>
                </a:cxn>
                <a:cxn ang="0">
                  <a:pos x="0" y="237"/>
                </a:cxn>
                <a:cxn ang="0">
                  <a:pos x="28" y="207"/>
                </a:cxn>
                <a:cxn ang="0">
                  <a:pos x="59" y="147"/>
                </a:cxn>
                <a:cxn ang="0">
                  <a:pos x="89" y="119"/>
                </a:cxn>
                <a:cxn ang="0">
                  <a:pos x="119" y="59"/>
                </a:cxn>
                <a:cxn ang="0">
                  <a:pos x="119" y="28"/>
                </a:cxn>
                <a:cxn ang="0">
                  <a:pos x="148" y="0"/>
                </a:cxn>
              </a:cxnLst>
              <a:rect l="0" t="0" r="r" b="b"/>
              <a:pathLst>
                <a:path w="148" h="355">
                  <a:moveTo>
                    <a:pt x="148" y="0"/>
                  </a:moveTo>
                  <a:lnTo>
                    <a:pt x="148" y="59"/>
                  </a:lnTo>
                  <a:lnTo>
                    <a:pt x="119" y="89"/>
                  </a:lnTo>
                  <a:lnTo>
                    <a:pt x="119" y="119"/>
                  </a:lnTo>
                  <a:lnTo>
                    <a:pt x="89" y="147"/>
                  </a:lnTo>
                  <a:lnTo>
                    <a:pt x="89" y="177"/>
                  </a:lnTo>
                  <a:lnTo>
                    <a:pt x="59" y="237"/>
                  </a:lnTo>
                  <a:lnTo>
                    <a:pt x="59" y="266"/>
                  </a:lnTo>
                  <a:lnTo>
                    <a:pt x="28" y="295"/>
                  </a:lnTo>
                  <a:lnTo>
                    <a:pt x="28" y="325"/>
                  </a:lnTo>
                  <a:lnTo>
                    <a:pt x="0" y="355"/>
                  </a:lnTo>
                  <a:lnTo>
                    <a:pt x="0" y="237"/>
                  </a:lnTo>
                  <a:lnTo>
                    <a:pt x="28" y="207"/>
                  </a:lnTo>
                  <a:lnTo>
                    <a:pt x="59" y="147"/>
                  </a:lnTo>
                  <a:lnTo>
                    <a:pt x="89" y="119"/>
                  </a:lnTo>
                  <a:lnTo>
                    <a:pt x="119" y="59"/>
                  </a:lnTo>
                  <a:lnTo>
                    <a:pt x="119" y="28"/>
                  </a:lnTo>
                  <a:lnTo>
                    <a:pt x="148" y="0"/>
                  </a:lnTo>
                </a:path>
              </a:pathLst>
            </a:custGeom>
            <a:noFill/>
            <a:ln w="1588">
              <a:solidFill>
                <a:srgbClr val="000000"/>
              </a:solidFill>
              <a:prstDash val="solid"/>
              <a:round/>
              <a:headEnd/>
              <a:tailEnd/>
            </a:ln>
          </p:spPr>
          <p:txBody>
            <a:bodyPr/>
            <a:lstStyle/>
            <a:p>
              <a:endParaRPr lang="en-GB"/>
            </a:p>
          </p:txBody>
        </p:sp>
        <p:sp>
          <p:nvSpPr>
            <p:cNvPr id="15770" name="Freeform 410"/>
            <p:cNvSpPr>
              <a:spLocks/>
            </p:cNvSpPr>
            <p:nvPr/>
          </p:nvSpPr>
          <p:spPr bwMode="auto">
            <a:xfrm>
              <a:off x="3887" y="1994"/>
              <a:ext cx="7" cy="7"/>
            </a:xfrm>
            <a:custGeom>
              <a:avLst/>
              <a:gdLst/>
              <a:ahLst/>
              <a:cxnLst>
                <a:cxn ang="0">
                  <a:pos x="0" y="0"/>
                </a:cxn>
                <a:cxn ang="0">
                  <a:pos x="30" y="0"/>
                </a:cxn>
                <a:cxn ang="0">
                  <a:pos x="30" y="29"/>
                </a:cxn>
                <a:cxn ang="0">
                  <a:pos x="0" y="0"/>
                </a:cxn>
              </a:cxnLst>
              <a:rect l="0" t="0" r="r" b="b"/>
              <a:pathLst>
                <a:path w="30" h="29">
                  <a:moveTo>
                    <a:pt x="0" y="0"/>
                  </a:moveTo>
                  <a:lnTo>
                    <a:pt x="30" y="0"/>
                  </a:lnTo>
                  <a:lnTo>
                    <a:pt x="30" y="29"/>
                  </a:lnTo>
                  <a:lnTo>
                    <a:pt x="0" y="0"/>
                  </a:lnTo>
                </a:path>
              </a:pathLst>
            </a:custGeom>
            <a:noFill/>
            <a:ln w="1588">
              <a:solidFill>
                <a:srgbClr val="000000"/>
              </a:solidFill>
              <a:prstDash val="solid"/>
              <a:round/>
              <a:headEnd/>
              <a:tailEnd/>
            </a:ln>
          </p:spPr>
          <p:txBody>
            <a:bodyPr/>
            <a:lstStyle/>
            <a:p>
              <a:endParaRPr lang="en-GB"/>
            </a:p>
          </p:txBody>
        </p:sp>
        <p:sp>
          <p:nvSpPr>
            <p:cNvPr id="15771" name="Freeform 411"/>
            <p:cNvSpPr>
              <a:spLocks/>
            </p:cNvSpPr>
            <p:nvPr/>
          </p:nvSpPr>
          <p:spPr bwMode="auto">
            <a:xfrm>
              <a:off x="3887" y="1994"/>
              <a:ext cx="7" cy="37"/>
            </a:xfrm>
            <a:custGeom>
              <a:avLst/>
              <a:gdLst/>
              <a:ahLst/>
              <a:cxnLst>
                <a:cxn ang="0">
                  <a:pos x="0" y="0"/>
                </a:cxn>
                <a:cxn ang="0">
                  <a:pos x="0" y="89"/>
                </a:cxn>
                <a:cxn ang="0">
                  <a:pos x="30" y="118"/>
                </a:cxn>
                <a:cxn ang="0">
                  <a:pos x="30" y="148"/>
                </a:cxn>
              </a:cxnLst>
              <a:rect l="0" t="0" r="r" b="b"/>
              <a:pathLst>
                <a:path w="30" h="148">
                  <a:moveTo>
                    <a:pt x="0" y="0"/>
                  </a:moveTo>
                  <a:lnTo>
                    <a:pt x="0" y="89"/>
                  </a:lnTo>
                  <a:lnTo>
                    <a:pt x="30" y="118"/>
                  </a:lnTo>
                  <a:lnTo>
                    <a:pt x="30" y="148"/>
                  </a:lnTo>
                </a:path>
              </a:pathLst>
            </a:custGeom>
            <a:noFill/>
            <a:ln w="1588">
              <a:solidFill>
                <a:srgbClr val="000000"/>
              </a:solidFill>
              <a:prstDash val="solid"/>
              <a:round/>
              <a:headEnd/>
              <a:tailEnd/>
            </a:ln>
          </p:spPr>
          <p:txBody>
            <a:bodyPr/>
            <a:lstStyle/>
            <a:p>
              <a:endParaRPr lang="en-GB"/>
            </a:p>
          </p:txBody>
        </p:sp>
        <p:sp>
          <p:nvSpPr>
            <p:cNvPr id="15772" name="Freeform 412"/>
            <p:cNvSpPr>
              <a:spLocks/>
            </p:cNvSpPr>
            <p:nvPr/>
          </p:nvSpPr>
          <p:spPr bwMode="auto">
            <a:xfrm>
              <a:off x="3242" y="1750"/>
              <a:ext cx="38" cy="44"/>
            </a:xfrm>
            <a:custGeom>
              <a:avLst/>
              <a:gdLst/>
              <a:ahLst/>
              <a:cxnLst>
                <a:cxn ang="0">
                  <a:pos x="150" y="177"/>
                </a:cxn>
                <a:cxn ang="0">
                  <a:pos x="150" y="148"/>
                </a:cxn>
                <a:cxn ang="0">
                  <a:pos x="119" y="148"/>
                </a:cxn>
                <a:cxn ang="0">
                  <a:pos x="89" y="119"/>
                </a:cxn>
                <a:cxn ang="0">
                  <a:pos x="61" y="119"/>
                </a:cxn>
                <a:cxn ang="0">
                  <a:pos x="31" y="89"/>
                </a:cxn>
                <a:cxn ang="0">
                  <a:pos x="31" y="29"/>
                </a:cxn>
                <a:cxn ang="0">
                  <a:pos x="0" y="29"/>
                </a:cxn>
                <a:cxn ang="0">
                  <a:pos x="0" y="0"/>
                </a:cxn>
              </a:cxnLst>
              <a:rect l="0" t="0" r="r" b="b"/>
              <a:pathLst>
                <a:path w="150" h="177">
                  <a:moveTo>
                    <a:pt x="150" y="177"/>
                  </a:moveTo>
                  <a:lnTo>
                    <a:pt x="150" y="148"/>
                  </a:lnTo>
                  <a:lnTo>
                    <a:pt x="119" y="148"/>
                  </a:lnTo>
                  <a:lnTo>
                    <a:pt x="89" y="119"/>
                  </a:lnTo>
                  <a:lnTo>
                    <a:pt x="61" y="119"/>
                  </a:lnTo>
                  <a:lnTo>
                    <a:pt x="31" y="89"/>
                  </a:lnTo>
                  <a:lnTo>
                    <a:pt x="31" y="29"/>
                  </a:lnTo>
                  <a:lnTo>
                    <a:pt x="0" y="29"/>
                  </a:lnTo>
                  <a:lnTo>
                    <a:pt x="0" y="0"/>
                  </a:lnTo>
                </a:path>
              </a:pathLst>
            </a:custGeom>
            <a:noFill/>
            <a:ln w="1588">
              <a:solidFill>
                <a:srgbClr val="000000"/>
              </a:solidFill>
              <a:prstDash val="solid"/>
              <a:round/>
              <a:headEnd/>
              <a:tailEnd/>
            </a:ln>
          </p:spPr>
          <p:txBody>
            <a:bodyPr/>
            <a:lstStyle/>
            <a:p>
              <a:endParaRPr lang="en-GB"/>
            </a:p>
          </p:txBody>
        </p:sp>
        <p:sp>
          <p:nvSpPr>
            <p:cNvPr id="15773" name="Freeform 413"/>
            <p:cNvSpPr>
              <a:spLocks/>
            </p:cNvSpPr>
            <p:nvPr/>
          </p:nvSpPr>
          <p:spPr bwMode="auto">
            <a:xfrm>
              <a:off x="3272" y="1794"/>
              <a:ext cx="30" cy="59"/>
            </a:xfrm>
            <a:custGeom>
              <a:avLst/>
              <a:gdLst/>
              <a:ahLst/>
              <a:cxnLst>
                <a:cxn ang="0">
                  <a:pos x="31" y="0"/>
                </a:cxn>
                <a:cxn ang="0">
                  <a:pos x="0" y="30"/>
                </a:cxn>
                <a:cxn ang="0">
                  <a:pos x="31" y="60"/>
                </a:cxn>
                <a:cxn ang="0">
                  <a:pos x="31" y="119"/>
                </a:cxn>
                <a:cxn ang="0">
                  <a:pos x="61" y="148"/>
                </a:cxn>
                <a:cxn ang="0">
                  <a:pos x="61" y="207"/>
                </a:cxn>
                <a:cxn ang="0">
                  <a:pos x="88" y="237"/>
                </a:cxn>
                <a:cxn ang="0">
                  <a:pos x="119" y="237"/>
                </a:cxn>
              </a:cxnLst>
              <a:rect l="0" t="0" r="r" b="b"/>
              <a:pathLst>
                <a:path w="119" h="237">
                  <a:moveTo>
                    <a:pt x="31" y="0"/>
                  </a:moveTo>
                  <a:lnTo>
                    <a:pt x="0" y="30"/>
                  </a:lnTo>
                  <a:lnTo>
                    <a:pt x="31" y="60"/>
                  </a:lnTo>
                  <a:lnTo>
                    <a:pt x="31" y="119"/>
                  </a:lnTo>
                  <a:lnTo>
                    <a:pt x="61" y="148"/>
                  </a:lnTo>
                  <a:lnTo>
                    <a:pt x="61" y="207"/>
                  </a:lnTo>
                  <a:lnTo>
                    <a:pt x="88" y="237"/>
                  </a:lnTo>
                  <a:lnTo>
                    <a:pt x="119" y="237"/>
                  </a:lnTo>
                </a:path>
              </a:pathLst>
            </a:custGeom>
            <a:noFill/>
            <a:ln w="1588">
              <a:solidFill>
                <a:srgbClr val="000000"/>
              </a:solidFill>
              <a:prstDash val="solid"/>
              <a:round/>
              <a:headEnd/>
              <a:tailEnd/>
            </a:ln>
          </p:spPr>
          <p:txBody>
            <a:bodyPr/>
            <a:lstStyle/>
            <a:p>
              <a:endParaRPr lang="en-GB"/>
            </a:p>
          </p:txBody>
        </p:sp>
        <p:sp>
          <p:nvSpPr>
            <p:cNvPr id="15774" name="Freeform 414"/>
            <p:cNvSpPr>
              <a:spLocks/>
            </p:cNvSpPr>
            <p:nvPr/>
          </p:nvSpPr>
          <p:spPr bwMode="auto">
            <a:xfrm>
              <a:off x="3302" y="1846"/>
              <a:ext cx="7" cy="7"/>
            </a:xfrm>
            <a:custGeom>
              <a:avLst/>
              <a:gdLst/>
              <a:ahLst/>
              <a:cxnLst>
                <a:cxn ang="0">
                  <a:pos x="0" y="30"/>
                </a:cxn>
                <a:cxn ang="0">
                  <a:pos x="0" y="0"/>
                </a:cxn>
                <a:cxn ang="0">
                  <a:pos x="30" y="0"/>
                </a:cxn>
                <a:cxn ang="0">
                  <a:pos x="0" y="30"/>
                </a:cxn>
              </a:cxnLst>
              <a:rect l="0" t="0" r="r" b="b"/>
              <a:pathLst>
                <a:path w="30" h="30">
                  <a:moveTo>
                    <a:pt x="0" y="30"/>
                  </a:moveTo>
                  <a:lnTo>
                    <a:pt x="0" y="0"/>
                  </a:lnTo>
                  <a:lnTo>
                    <a:pt x="30" y="0"/>
                  </a:lnTo>
                  <a:lnTo>
                    <a:pt x="0" y="30"/>
                  </a:lnTo>
                </a:path>
              </a:pathLst>
            </a:custGeom>
            <a:noFill/>
            <a:ln w="1588">
              <a:solidFill>
                <a:srgbClr val="000000"/>
              </a:solidFill>
              <a:prstDash val="solid"/>
              <a:round/>
              <a:headEnd/>
              <a:tailEnd/>
            </a:ln>
          </p:spPr>
          <p:txBody>
            <a:bodyPr/>
            <a:lstStyle/>
            <a:p>
              <a:endParaRPr lang="en-GB"/>
            </a:p>
          </p:txBody>
        </p:sp>
        <p:sp>
          <p:nvSpPr>
            <p:cNvPr id="15775" name="Freeform 415"/>
            <p:cNvSpPr>
              <a:spLocks/>
            </p:cNvSpPr>
            <p:nvPr/>
          </p:nvSpPr>
          <p:spPr bwMode="auto">
            <a:xfrm>
              <a:off x="3294" y="1846"/>
              <a:ext cx="334" cy="244"/>
            </a:xfrm>
            <a:custGeom>
              <a:avLst/>
              <a:gdLst/>
              <a:ahLst/>
              <a:cxnLst>
                <a:cxn ang="0">
                  <a:pos x="0" y="60"/>
                </a:cxn>
                <a:cxn ang="0">
                  <a:pos x="0" y="91"/>
                </a:cxn>
                <a:cxn ang="0">
                  <a:pos x="91" y="118"/>
                </a:cxn>
                <a:cxn ang="0">
                  <a:pos x="61" y="179"/>
                </a:cxn>
                <a:cxn ang="0">
                  <a:pos x="91" y="237"/>
                </a:cxn>
                <a:cxn ang="0">
                  <a:pos x="119" y="327"/>
                </a:cxn>
                <a:cxn ang="0">
                  <a:pos x="180" y="386"/>
                </a:cxn>
                <a:cxn ang="0">
                  <a:pos x="209" y="416"/>
                </a:cxn>
                <a:cxn ang="0">
                  <a:pos x="298" y="534"/>
                </a:cxn>
                <a:cxn ang="0">
                  <a:pos x="357" y="564"/>
                </a:cxn>
                <a:cxn ang="0">
                  <a:pos x="357" y="622"/>
                </a:cxn>
                <a:cxn ang="0">
                  <a:pos x="328" y="652"/>
                </a:cxn>
                <a:cxn ang="0">
                  <a:pos x="268" y="682"/>
                </a:cxn>
                <a:cxn ang="0">
                  <a:pos x="298" y="741"/>
                </a:cxn>
                <a:cxn ang="0">
                  <a:pos x="328" y="800"/>
                </a:cxn>
                <a:cxn ang="0">
                  <a:pos x="416" y="859"/>
                </a:cxn>
                <a:cxn ang="0">
                  <a:pos x="387" y="947"/>
                </a:cxn>
                <a:cxn ang="0">
                  <a:pos x="535" y="977"/>
                </a:cxn>
                <a:cxn ang="0">
                  <a:pos x="623" y="947"/>
                </a:cxn>
                <a:cxn ang="0">
                  <a:pos x="742" y="920"/>
                </a:cxn>
                <a:cxn ang="0">
                  <a:pos x="712" y="859"/>
                </a:cxn>
                <a:cxn ang="0">
                  <a:pos x="742" y="800"/>
                </a:cxn>
                <a:cxn ang="0">
                  <a:pos x="773" y="741"/>
                </a:cxn>
                <a:cxn ang="0">
                  <a:pos x="830" y="771"/>
                </a:cxn>
                <a:cxn ang="0">
                  <a:pos x="1128" y="711"/>
                </a:cxn>
                <a:cxn ang="0">
                  <a:pos x="1156" y="622"/>
                </a:cxn>
                <a:cxn ang="0">
                  <a:pos x="1217" y="534"/>
                </a:cxn>
                <a:cxn ang="0">
                  <a:pos x="1246" y="446"/>
                </a:cxn>
                <a:cxn ang="0">
                  <a:pos x="1274" y="416"/>
                </a:cxn>
                <a:cxn ang="0">
                  <a:pos x="1246" y="355"/>
                </a:cxn>
                <a:cxn ang="0">
                  <a:pos x="1305" y="327"/>
                </a:cxn>
                <a:cxn ang="0">
                  <a:pos x="1274" y="268"/>
                </a:cxn>
                <a:cxn ang="0">
                  <a:pos x="1305" y="237"/>
                </a:cxn>
                <a:cxn ang="0">
                  <a:pos x="1246" y="148"/>
                </a:cxn>
                <a:cxn ang="0">
                  <a:pos x="1274" y="118"/>
                </a:cxn>
                <a:cxn ang="0">
                  <a:pos x="1335" y="91"/>
                </a:cxn>
                <a:cxn ang="0">
                  <a:pos x="1305" y="30"/>
                </a:cxn>
              </a:cxnLst>
              <a:rect l="0" t="0" r="r" b="b"/>
              <a:pathLst>
                <a:path w="1335" h="977">
                  <a:moveTo>
                    <a:pt x="31" y="30"/>
                  </a:moveTo>
                  <a:lnTo>
                    <a:pt x="0" y="60"/>
                  </a:lnTo>
                  <a:lnTo>
                    <a:pt x="61" y="60"/>
                  </a:lnTo>
                  <a:lnTo>
                    <a:pt x="0" y="91"/>
                  </a:lnTo>
                  <a:lnTo>
                    <a:pt x="91" y="91"/>
                  </a:lnTo>
                  <a:lnTo>
                    <a:pt x="91" y="118"/>
                  </a:lnTo>
                  <a:lnTo>
                    <a:pt x="91" y="148"/>
                  </a:lnTo>
                  <a:lnTo>
                    <a:pt x="61" y="179"/>
                  </a:lnTo>
                  <a:lnTo>
                    <a:pt x="61" y="209"/>
                  </a:lnTo>
                  <a:lnTo>
                    <a:pt x="91" y="237"/>
                  </a:lnTo>
                  <a:lnTo>
                    <a:pt x="119" y="237"/>
                  </a:lnTo>
                  <a:lnTo>
                    <a:pt x="119" y="327"/>
                  </a:lnTo>
                  <a:lnTo>
                    <a:pt x="180" y="327"/>
                  </a:lnTo>
                  <a:lnTo>
                    <a:pt x="180" y="386"/>
                  </a:lnTo>
                  <a:lnTo>
                    <a:pt x="209" y="386"/>
                  </a:lnTo>
                  <a:lnTo>
                    <a:pt x="209" y="416"/>
                  </a:lnTo>
                  <a:lnTo>
                    <a:pt x="298" y="504"/>
                  </a:lnTo>
                  <a:lnTo>
                    <a:pt x="298" y="534"/>
                  </a:lnTo>
                  <a:lnTo>
                    <a:pt x="328" y="564"/>
                  </a:lnTo>
                  <a:lnTo>
                    <a:pt x="357" y="564"/>
                  </a:lnTo>
                  <a:lnTo>
                    <a:pt x="387" y="593"/>
                  </a:lnTo>
                  <a:lnTo>
                    <a:pt x="357" y="622"/>
                  </a:lnTo>
                  <a:lnTo>
                    <a:pt x="328" y="622"/>
                  </a:lnTo>
                  <a:lnTo>
                    <a:pt x="328" y="652"/>
                  </a:lnTo>
                  <a:lnTo>
                    <a:pt x="357" y="682"/>
                  </a:lnTo>
                  <a:lnTo>
                    <a:pt x="268" y="682"/>
                  </a:lnTo>
                  <a:lnTo>
                    <a:pt x="268" y="711"/>
                  </a:lnTo>
                  <a:lnTo>
                    <a:pt x="298" y="741"/>
                  </a:lnTo>
                  <a:lnTo>
                    <a:pt x="328" y="741"/>
                  </a:lnTo>
                  <a:lnTo>
                    <a:pt x="328" y="800"/>
                  </a:lnTo>
                  <a:lnTo>
                    <a:pt x="357" y="800"/>
                  </a:lnTo>
                  <a:lnTo>
                    <a:pt x="416" y="859"/>
                  </a:lnTo>
                  <a:lnTo>
                    <a:pt x="387" y="889"/>
                  </a:lnTo>
                  <a:lnTo>
                    <a:pt x="387" y="947"/>
                  </a:lnTo>
                  <a:lnTo>
                    <a:pt x="416" y="977"/>
                  </a:lnTo>
                  <a:lnTo>
                    <a:pt x="535" y="977"/>
                  </a:lnTo>
                  <a:lnTo>
                    <a:pt x="565" y="947"/>
                  </a:lnTo>
                  <a:lnTo>
                    <a:pt x="623" y="947"/>
                  </a:lnTo>
                  <a:lnTo>
                    <a:pt x="682" y="977"/>
                  </a:lnTo>
                  <a:lnTo>
                    <a:pt x="742" y="920"/>
                  </a:lnTo>
                  <a:lnTo>
                    <a:pt x="742" y="889"/>
                  </a:lnTo>
                  <a:lnTo>
                    <a:pt x="712" y="859"/>
                  </a:lnTo>
                  <a:lnTo>
                    <a:pt x="712" y="800"/>
                  </a:lnTo>
                  <a:lnTo>
                    <a:pt x="742" y="800"/>
                  </a:lnTo>
                  <a:lnTo>
                    <a:pt x="742" y="771"/>
                  </a:lnTo>
                  <a:lnTo>
                    <a:pt x="773" y="741"/>
                  </a:lnTo>
                  <a:lnTo>
                    <a:pt x="800" y="771"/>
                  </a:lnTo>
                  <a:lnTo>
                    <a:pt x="830" y="771"/>
                  </a:lnTo>
                  <a:lnTo>
                    <a:pt x="830" y="711"/>
                  </a:lnTo>
                  <a:lnTo>
                    <a:pt x="1128" y="711"/>
                  </a:lnTo>
                  <a:lnTo>
                    <a:pt x="1156" y="682"/>
                  </a:lnTo>
                  <a:lnTo>
                    <a:pt x="1156" y="622"/>
                  </a:lnTo>
                  <a:lnTo>
                    <a:pt x="1217" y="564"/>
                  </a:lnTo>
                  <a:lnTo>
                    <a:pt x="1217" y="534"/>
                  </a:lnTo>
                  <a:lnTo>
                    <a:pt x="1246" y="504"/>
                  </a:lnTo>
                  <a:lnTo>
                    <a:pt x="1246" y="446"/>
                  </a:lnTo>
                  <a:lnTo>
                    <a:pt x="1274" y="446"/>
                  </a:lnTo>
                  <a:lnTo>
                    <a:pt x="1274" y="416"/>
                  </a:lnTo>
                  <a:lnTo>
                    <a:pt x="1246" y="416"/>
                  </a:lnTo>
                  <a:lnTo>
                    <a:pt x="1246" y="355"/>
                  </a:lnTo>
                  <a:lnTo>
                    <a:pt x="1274" y="327"/>
                  </a:lnTo>
                  <a:lnTo>
                    <a:pt x="1305" y="327"/>
                  </a:lnTo>
                  <a:lnTo>
                    <a:pt x="1305" y="297"/>
                  </a:lnTo>
                  <a:lnTo>
                    <a:pt x="1274" y="268"/>
                  </a:lnTo>
                  <a:lnTo>
                    <a:pt x="1274" y="237"/>
                  </a:lnTo>
                  <a:lnTo>
                    <a:pt x="1305" y="237"/>
                  </a:lnTo>
                  <a:lnTo>
                    <a:pt x="1246" y="179"/>
                  </a:lnTo>
                  <a:lnTo>
                    <a:pt x="1246" y="148"/>
                  </a:lnTo>
                  <a:lnTo>
                    <a:pt x="1274" y="148"/>
                  </a:lnTo>
                  <a:lnTo>
                    <a:pt x="1274" y="118"/>
                  </a:lnTo>
                  <a:lnTo>
                    <a:pt x="1305" y="118"/>
                  </a:lnTo>
                  <a:lnTo>
                    <a:pt x="1335" y="91"/>
                  </a:lnTo>
                  <a:lnTo>
                    <a:pt x="1305" y="60"/>
                  </a:lnTo>
                  <a:lnTo>
                    <a:pt x="1305" y="30"/>
                  </a:lnTo>
                  <a:lnTo>
                    <a:pt x="1274" y="0"/>
                  </a:lnTo>
                </a:path>
              </a:pathLst>
            </a:custGeom>
            <a:noFill/>
            <a:ln w="1588">
              <a:solidFill>
                <a:srgbClr val="000000"/>
              </a:solidFill>
              <a:prstDash val="solid"/>
              <a:round/>
              <a:headEnd/>
              <a:tailEnd/>
            </a:ln>
          </p:spPr>
          <p:txBody>
            <a:bodyPr/>
            <a:lstStyle/>
            <a:p>
              <a:endParaRPr lang="en-GB"/>
            </a:p>
          </p:txBody>
        </p:sp>
        <p:sp>
          <p:nvSpPr>
            <p:cNvPr id="15776" name="Freeform 416"/>
            <p:cNvSpPr>
              <a:spLocks/>
            </p:cNvSpPr>
            <p:nvPr/>
          </p:nvSpPr>
          <p:spPr bwMode="auto">
            <a:xfrm>
              <a:off x="3313" y="1853"/>
              <a:ext cx="11" cy="8"/>
            </a:xfrm>
            <a:custGeom>
              <a:avLst/>
              <a:gdLst/>
              <a:ahLst/>
              <a:cxnLst>
                <a:cxn ang="0">
                  <a:pos x="15" y="0"/>
                </a:cxn>
                <a:cxn ang="0">
                  <a:pos x="43" y="0"/>
                </a:cxn>
                <a:cxn ang="0">
                  <a:pos x="15" y="30"/>
                </a:cxn>
                <a:cxn ang="0">
                  <a:pos x="0" y="15"/>
                </a:cxn>
                <a:cxn ang="0">
                  <a:pos x="15" y="0"/>
                </a:cxn>
              </a:cxnLst>
              <a:rect l="0" t="0" r="r" b="b"/>
              <a:pathLst>
                <a:path w="43" h="30">
                  <a:moveTo>
                    <a:pt x="15" y="0"/>
                  </a:moveTo>
                  <a:lnTo>
                    <a:pt x="43" y="0"/>
                  </a:lnTo>
                  <a:lnTo>
                    <a:pt x="15" y="30"/>
                  </a:lnTo>
                  <a:lnTo>
                    <a:pt x="0" y="15"/>
                  </a:lnTo>
                  <a:lnTo>
                    <a:pt x="15" y="0"/>
                  </a:lnTo>
                </a:path>
              </a:pathLst>
            </a:custGeom>
            <a:noFill/>
            <a:ln w="1588">
              <a:solidFill>
                <a:srgbClr val="000000"/>
              </a:solidFill>
              <a:prstDash val="solid"/>
              <a:round/>
              <a:headEnd/>
              <a:tailEnd/>
            </a:ln>
          </p:spPr>
          <p:txBody>
            <a:bodyPr/>
            <a:lstStyle/>
            <a:p>
              <a:endParaRPr lang="en-GB"/>
            </a:p>
          </p:txBody>
        </p:sp>
        <p:sp>
          <p:nvSpPr>
            <p:cNvPr id="15777" name="Freeform 417"/>
            <p:cNvSpPr>
              <a:spLocks/>
            </p:cNvSpPr>
            <p:nvPr/>
          </p:nvSpPr>
          <p:spPr bwMode="auto">
            <a:xfrm>
              <a:off x="3264" y="2031"/>
              <a:ext cx="105" cy="89"/>
            </a:xfrm>
            <a:custGeom>
              <a:avLst/>
              <a:gdLst/>
              <a:ahLst/>
              <a:cxnLst>
                <a:cxn ang="0">
                  <a:pos x="237" y="355"/>
                </a:cxn>
                <a:cxn ang="0">
                  <a:pos x="209" y="325"/>
                </a:cxn>
                <a:cxn ang="0">
                  <a:pos x="209" y="297"/>
                </a:cxn>
                <a:cxn ang="0">
                  <a:pos x="179" y="266"/>
                </a:cxn>
                <a:cxn ang="0">
                  <a:pos x="149" y="297"/>
                </a:cxn>
                <a:cxn ang="0">
                  <a:pos x="118" y="297"/>
                </a:cxn>
                <a:cxn ang="0">
                  <a:pos x="91" y="266"/>
                </a:cxn>
                <a:cxn ang="0">
                  <a:pos x="91" y="297"/>
                </a:cxn>
                <a:cxn ang="0">
                  <a:pos x="30" y="236"/>
                </a:cxn>
                <a:cxn ang="0">
                  <a:pos x="61" y="236"/>
                </a:cxn>
                <a:cxn ang="0">
                  <a:pos x="61" y="179"/>
                </a:cxn>
                <a:cxn ang="0">
                  <a:pos x="0" y="148"/>
                </a:cxn>
                <a:cxn ang="0">
                  <a:pos x="0" y="118"/>
                </a:cxn>
                <a:cxn ang="0">
                  <a:pos x="91" y="118"/>
                </a:cxn>
                <a:cxn ang="0">
                  <a:pos x="91" y="88"/>
                </a:cxn>
                <a:cxn ang="0">
                  <a:pos x="118" y="88"/>
                </a:cxn>
                <a:cxn ang="0">
                  <a:pos x="118" y="59"/>
                </a:cxn>
                <a:cxn ang="0">
                  <a:pos x="91" y="30"/>
                </a:cxn>
                <a:cxn ang="0">
                  <a:pos x="118" y="30"/>
                </a:cxn>
                <a:cxn ang="0">
                  <a:pos x="149" y="59"/>
                </a:cxn>
                <a:cxn ang="0">
                  <a:pos x="179" y="30"/>
                </a:cxn>
                <a:cxn ang="0">
                  <a:pos x="209" y="59"/>
                </a:cxn>
                <a:cxn ang="0">
                  <a:pos x="179" y="59"/>
                </a:cxn>
                <a:cxn ang="0">
                  <a:pos x="179" y="118"/>
                </a:cxn>
                <a:cxn ang="0">
                  <a:pos x="209" y="148"/>
                </a:cxn>
                <a:cxn ang="0">
                  <a:pos x="237" y="118"/>
                </a:cxn>
                <a:cxn ang="0">
                  <a:pos x="237" y="88"/>
                </a:cxn>
                <a:cxn ang="0">
                  <a:pos x="268" y="59"/>
                </a:cxn>
                <a:cxn ang="0">
                  <a:pos x="237" y="30"/>
                </a:cxn>
                <a:cxn ang="0">
                  <a:pos x="268" y="0"/>
                </a:cxn>
                <a:cxn ang="0">
                  <a:pos x="386" y="0"/>
                </a:cxn>
                <a:cxn ang="0">
                  <a:pos x="416" y="30"/>
                </a:cxn>
                <a:cxn ang="0">
                  <a:pos x="386" y="30"/>
                </a:cxn>
                <a:cxn ang="0">
                  <a:pos x="386" y="59"/>
                </a:cxn>
                <a:cxn ang="0">
                  <a:pos x="416" y="88"/>
                </a:cxn>
                <a:cxn ang="0">
                  <a:pos x="416" y="118"/>
                </a:cxn>
                <a:cxn ang="0">
                  <a:pos x="386" y="148"/>
                </a:cxn>
                <a:cxn ang="0">
                  <a:pos x="356" y="148"/>
                </a:cxn>
                <a:cxn ang="0">
                  <a:pos x="298" y="206"/>
                </a:cxn>
                <a:cxn ang="0">
                  <a:pos x="356" y="236"/>
                </a:cxn>
                <a:cxn ang="0">
                  <a:pos x="386" y="266"/>
                </a:cxn>
                <a:cxn ang="0">
                  <a:pos x="327" y="266"/>
                </a:cxn>
                <a:cxn ang="0">
                  <a:pos x="298" y="297"/>
                </a:cxn>
                <a:cxn ang="0">
                  <a:pos x="298" y="355"/>
                </a:cxn>
              </a:cxnLst>
              <a:rect l="0" t="0" r="r" b="b"/>
              <a:pathLst>
                <a:path w="416" h="355">
                  <a:moveTo>
                    <a:pt x="237" y="355"/>
                  </a:moveTo>
                  <a:lnTo>
                    <a:pt x="209" y="325"/>
                  </a:lnTo>
                  <a:lnTo>
                    <a:pt x="209" y="297"/>
                  </a:lnTo>
                  <a:lnTo>
                    <a:pt x="179" y="266"/>
                  </a:lnTo>
                  <a:lnTo>
                    <a:pt x="149" y="297"/>
                  </a:lnTo>
                  <a:lnTo>
                    <a:pt x="118" y="297"/>
                  </a:lnTo>
                  <a:lnTo>
                    <a:pt x="91" y="266"/>
                  </a:lnTo>
                  <a:lnTo>
                    <a:pt x="91" y="297"/>
                  </a:lnTo>
                  <a:lnTo>
                    <a:pt x="30" y="236"/>
                  </a:lnTo>
                  <a:lnTo>
                    <a:pt x="61" y="236"/>
                  </a:lnTo>
                  <a:lnTo>
                    <a:pt x="61" y="179"/>
                  </a:lnTo>
                  <a:lnTo>
                    <a:pt x="0" y="148"/>
                  </a:lnTo>
                  <a:lnTo>
                    <a:pt x="0" y="118"/>
                  </a:lnTo>
                  <a:lnTo>
                    <a:pt x="91" y="118"/>
                  </a:lnTo>
                  <a:lnTo>
                    <a:pt x="91" y="88"/>
                  </a:lnTo>
                  <a:lnTo>
                    <a:pt x="118" y="88"/>
                  </a:lnTo>
                  <a:lnTo>
                    <a:pt x="118" y="59"/>
                  </a:lnTo>
                  <a:lnTo>
                    <a:pt x="91" y="30"/>
                  </a:lnTo>
                  <a:lnTo>
                    <a:pt x="118" y="30"/>
                  </a:lnTo>
                  <a:lnTo>
                    <a:pt x="149" y="59"/>
                  </a:lnTo>
                  <a:lnTo>
                    <a:pt x="179" y="30"/>
                  </a:lnTo>
                  <a:lnTo>
                    <a:pt x="209" y="59"/>
                  </a:lnTo>
                  <a:lnTo>
                    <a:pt x="179" y="59"/>
                  </a:lnTo>
                  <a:lnTo>
                    <a:pt x="179" y="118"/>
                  </a:lnTo>
                  <a:lnTo>
                    <a:pt x="209" y="148"/>
                  </a:lnTo>
                  <a:lnTo>
                    <a:pt x="237" y="118"/>
                  </a:lnTo>
                  <a:lnTo>
                    <a:pt x="237" y="88"/>
                  </a:lnTo>
                  <a:lnTo>
                    <a:pt x="268" y="59"/>
                  </a:lnTo>
                  <a:lnTo>
                    <a:pt x="237" y="30"/>
                  </a:lnTo>
                  <a:lnTo>
                    <a:pt x="268" y="0"/>
                  </a:lnTo>
                  <a:lnTo>
                    <a:pt x="386" y="0"/>
                  </a:lnTo>
                  <a:lnTo>
                    <a:pt x="416" y="30"/>
                  </a:lnTo>
                  <a:lnTo>
                    <a:pt x="386" y="30"/>
                  </a:lnTo>
                  <a:lnTo>
                    <a:pt x="386" y="59"/>
                  </a:lnTo>
                  <a:lnTo>
                    <a:pt x="416" y="88"/>
                  </a:lnTo>
                  <a:lnTo>
                    <a:pt x="416" y="118"/>
                  </a:lnTo>
                  <a:lnTo>
                    <a:pt x="386" y="148"/>
                  </a:lnTo>
                  <a:lnTo>
                    <a:pt x="356" y="148"/>
                  </a:lnTo>
                  <a:lnTo>
                    <a:pt x="298" y="206"/>
                  </a:lnTo>
                  <a:lnTo>
                    <a:pt x="356" y="236"/>
                  </a:lnTo>
                  <a:lnTo>
                    <a:pt x="386" y="266"/>
                  </a:lnTo>
                  <a:lnTo>
                    <a:pt x="327" y="266"/>
                  </a:lnTo>
                  <a:lnTo>
                    <a:pt x="298" y="297"/>
                  </a:lnTo>
                  <a:lnTo>
                    <a:pt x="298" y="355"/>
                  </a:lnTo>
                </a:path>
              </a:pathLst>
            </a:custGeom>
            <a:noFill/>
            <a:ln w="1588">
              <a:solidFill>
                <a:srgbClr val="000000"/>
              </a:solidFill>
              <a:prstDash val="solid"/>
              <a:round/>
              <a:headEnd/>
              <a:tailEnd/>
            </a:ln>
          </p:spPr>
          <p:txBody>
            <a:bodyPr/>
            <a:lstStyle/>
            <a:p>
              <a:endParaRPr lang="en-GB"/>
            </a:p>
          </p:txBody>
        </p:sp>
        <p:sp>
          <p:nvSpPr>
            <p:cNvPr id="15778" name="Freeform 418"/>
            <p:cNvSpPr>
              <a:spLocks/>
            </p:cNvSpPr>
            <p:nvPr/>
          </p:nvSpPr>
          <p:spPr bwMode="auto">
            <a:xfrm>
              <a:off x="3591" y="1824"/>
              <a:ext cx="15" cy="7"/>
            </a:xfrm>
            <a:custGeom>
              <a:avLst/>
              <a:gdLst/>
              <a:ahLst/>
              <a:cxnLst>
                <a:cxn ang="0">
                  <a:pos x="59" y="29"/>
                </a:cxn>
                <a:cxn ang="0">
                  <a:pos x="0" y="29"/>
                </a:cxn>
                <a:cxn ang="0">
                  <a:pos x="30" y="0"/>
                </a:cxn>
                <a:cxn ang="0">
                  <a:pos x="59" y="29"/>
                </a:cxn>
              </a:cxnLst>
              <a:rect l="0" t="0" r="r" b="b"/>
              <a:pathLst>
                <a:path w="59" h="29">
                  <a:moveTo>
                    <a:pt x="59" y="29"/>
                  </a:moveTo>
                  <a:lnTo>
                    <a:pt x="0" y="29"/>
                  </a:lnTo>
                  <a:lnTo>
                    <a:pt x="30" y="0"/>
                  </a:lnTo>
                  <a:lnTo>
                    <a:pt x="59" y="29"/>
                  </a:lnTo>
                </a:path>
              </a:pathLst>
            </a:custGeom>
            <a:noFill/>
            <a:ln w="1588">
              <a:solidFill>
                <a:srgbClr val="000000"/>
              </a:solidFill>
              <a:prstDash val="solid"/>
              <a:round/>
              <a:headEnd/>
              <a:tailEnd/>
            </a:ln>
          </p:spPr>
          <p:txBody>
            <a:bodyPr/>
            <a:lstStyle/>
            <a:p>
              <a:endParaRPr lang="en-GB"/>
            </a:p>
          </p:txBody>
        </p:sp>
        <p:sp>
          <p:nvSpPr>
            <p:cNvPr id="15779" name="Freeform 419"/>
            <p:cNvSpPr>
              <a:spLocks/>
            </p:cNvSpPr>
            <p:nvPr/>
          </p:nvSpPr>
          <p:spPr bwMode="auto">
            <a:xfrm>
              <a:off x="3598" y="1839"/>
              <a:ext cx="15" cy="7"/>
            </a:xfrm>
            <a:custGeom>
              <a:avLst/>
              <a:gdLst/>
              <a:ahLst/>
              <a:cxnLst>
                <a:cxn ang="0">
                  <a:pos x="57" y="28"/>
                </a:cxn>
                <a:cxn ang="0">
                  <a:pos x="29" y="28"/>
                </a:cxn>
                <a:cxn ang="0">
                  <a:pos x="0" y="0"/>
                </a:cxn>
                <a:cxn ang="0">
                  <a:pos x="29" y="0"/>
                </a:cxn>
                <a:cxn ang="0">
                  <a:pos x="57" y="28"/>
                </a:cxn>
              </a:cxnLst>
              <a:rect l="0" t="0" r="r" b="b"/>
              <a:pathLst>
                <a:path w="57" h="28">
                  <a:moveTo>
                    <a:pt x="57" y="28"/>
                  </a:moveTo>
                  <a:lnTo>
                    <a:pt x="29" y="28"/>
                  </a:lnTo>
                  <a:lnTo>
                    <a:pt x="0" y="0"/>
                  </a:lnTo>
                  <a:lnTo>
                    <a:pt x="29" y="0"/>
                  </a:lnTo>
                  <a:lnTo>
                    <a:pt x="57" y="28"/>
                  </a:lnTo>
                </a:path>
              </a:pathLst>
            </a:custGeom>
            <a:noFill/>
            <a:ln w="1588">
              <a:solidFill>
                <a:srgbClr val="000000"/>
              </a:solidFill>
              <a:prstDash val="solid"/>
              <a:round/>
              <a:headEnd/>
              <a:tailEnd/>
            </a:ln>
          </p:spPr>
          <p:txBody>
            <a:bodyPr/>
            <a:lstStyle/>
            <a:p>
              <a:endParaRPr lang="en-GB"/>
            </a:p>
          </p:txBody>
        </p:sp>
        <p:sp>
          <p:nvSpPr>
            <p:cNvPr id="15780" name="Freeform 420"/>
            <p:cNvSpPr>
              <a:spLocks/>
            </p:cNvSpPr>
            <p:nvPr/>
          </p:nvSpPr>
          <p:spPr bwMode="auto">
            <a:xfrm>
              <a:off x="3472" y="2135"/>
              <a:ext cx="356" cy="88"/>
            </a:xfrm>
            <a:custGeom>
              <a:avLst/>
              <a:gdLst/>
              <a:ahLst/>
              <a:cxnLst>
                <a:cxn ang="0">
                  <a:pos x="1423" y="116"/>
                </a:cxn>
                <a:cxn ang="0">
                  <a:pos x="1392" y="116"/>
                </a:cxn>
                <a:cxn ang="0">
                  <a:pos x="1364" y="146"/>
                </a:cxn>
                <a:cxn ang="0">
                  <a:pos x="1335" y="146"/>
                </a:cxn>
                <a:cxn ang="0">
                  <a:pos x="1304" y="177"/>
                </a:cxn>
                <a:cxn ang="0">
                  <a:pos x="1274" y="177"/>
                </a:cxn>
                <a:cxn ang="0">
                  <a:pos x="1274" y="146"/>
                </a:cxn>
                <a:cxn ang="0">
                  <a:pos x="1155" y="146"/>
                </a:cxn>
                <a:cxn ang="0">
                  <a:pos x="1097" y="89"/>
                </a:cxn>
                <a:cxn ang="0">
                  <a:pos x="1097" y="59"/>
                </a:cxn>
                <a:cxn ang="0">
                  <a:pos x="1067" y="28"/>
                </a:cxn>
                <a:cxn ang="0">
                  <a:pos x="1097" y="0"/>
                </a:cxn>
                <a:cxn ang="0">
                  <a:pos x="800" y="0"/>
                </a:cxn>
                <a:cxn ang="0">
                  <a:pos x="682" y="59"/>
                </a:cxn>
                <a:cxn ang="0">
                  <a:pos x="653" y="89"/>
                </a:cxn>
                <a:cxn ang="0">
                  <a:pos x="562" y="89"/>
                </a:cxn>
                <a:cxn ang="0">
                  <a:pos x="534" y="116"/>
                </a:cxn>
                <a:cxn ang="0">
                  <a:pos x="534" y="146"/>
                </a:cxn>
                <a:cxn ang="0">
                  <a:pos x="505" y="177"/>
                </a:cxn>
                <a:cxn ang="0">
                  <a:pos x="386" y="177"/>
                </a:cxn>
                <a:cxn ang="0">
                  <a:pos x="355" y="207"/>
                </a:cxn>
                <a:cxn ang="0">
                  <a:pos x="237" y="207"/>
                </a:cxn>
                <a:cxn ang="0">
                  <a:pos x="207" y="235"/>
                </a:cxn>
                <a:cxn ang="0">
                  <a:pos x="118" y="235"/>
                </a:cxn>
                <a:cxn ang="0">
                  <a:pos x="88" y="266"/>
                </a:cxn>
                <a:cxn ang="0">
                  <a:pos x="61" y="266"/>
                </a:cxn>
                <a:cxn ang="0">
                  <a:pos x="30" y="295"/>
                </a:cxn>
                <a:cxn ang="0">
                  <a:pos x="0" y="295"/>
                </a:cxn>
                <a:cxn ang="0">
                  <a:pos x="30" y="325"/>
                </a:cxn>
                <a:cxn ang="0">
                  <a:pos x="61" y="295"/>
                </a:cxn>
                <a:cxn ang="0">
                  <a:pos x="88" y="325"/>
                </a:cxn>
                <a:cxn ang="0">
                  <a:pos x="88" y="353"/>
                </a:cxn>
                <a:cxn ang="0">
                  <a:pos x="30" y="353"/>
                </a:cxn>
              </a:cxnLst>
              <a:rect l="0" t="0" r="r" b="b"/>
              <a:pathLst>
                <a:path w="1423" h="353">
                  <a:moveTo>
                    <a:pt x="1423" y="116"/>
                  </a:moveTo>
                  <a:lnTo>
                    <a:pt x="1392" y="116"/>
                  </a:lnTo>
                  <a:lnTo>
                    <a:pt x="1364" y="146"/>
                  </a:lnTo>
                  <a:lnTo>
                    <a:pt x="1335" y="146"/>
                  </a:lnTo>
                  <a:lnTo>
                    <a:pt x="1304" y="177"/>
                  </a:lnTo>
                  <a:lnTo>
                    <a:pt x="1274" y="177"/>
                  </a:lnTo>
                  <a:lnTo>
                    <a:pt x="1274" y="146"/>
                  </a:lnTo>
                  <a:lnTo>
                    <a:pt x="1155" y="146"/>
                  </a:lnTo>
                  <a:lnTo>
                    <a:pt x="1097" y="89"/>
                  </a:lnTo>
                  <a:lnTo>
                    <a:pt x="1097" y="59"/>
                  </a:lnTo>
                  <a:lnTo>
                    <a:pt x="1067" y="28"/>
                  </a:lnTo>
                  <a:lnTo>
                    <a:pt x="1097" y="0"/>
                  </a:lnTo>
                  <a:lnTo>
                    <a:pt x="800" y="0"/>
                  </a:lnTo>
                  <a:lnTo>
                    <a:pt x="682" y="59"/>
                  </a:lnTo>
                  <a:lnTo>
                    <a:pt x="653" y="89"/>
                  </a:lnTo>
                  <a:lnTo>
                    <a:pt x="562" y="89"/>
                  </a:lnTo>
                  <a:lnTo>
                    <a:pt x="534" y="116"/>
                  </a:lnTo>
                  <a:lnTo>
                    <a:pt x="534" y="146"/>
                  </a:lnTo>
                  <a:lnTo>
                    <a:pt x="505" y="177"/>
                  </a:lnTo>
                  <a:lnTo>
                    <a:pt x="386" y="177"/>
                  </a:lnTo>
                  <a:lnTo>
                    <a:pt x="355" y="207"/>
                  </a:lnTo>
                  <a:lnTo>
                    <a:pt x="237" y="207"/>
                  </a:lnTo>
                  <a:lnTo>
                    <a:pt x="207" y="235"/>
                  </a:lnTo>
                  <a:lnTo>
                    <a:pt x="118" y="235"/>
                  </a:lnTo>
                  <a:lnTo>
                    <a:pt x="88" y="266"/>
                  </a:lnTo>
                  <a:lnTo>
                    <a:pt x="61" y="266"/>
                  </a:lnTo>
                  <a:lnTo>
                    <a:pt x="30" y="295"/>
                  </a:lnTo>
                  <a:lnTo>
                    <a:pt x="0" y="295"/>
                  </a:lnTo>
                  <a:lnTo>
                    <a:pt x="30" y="325"/>
                  </a:lnTo>
                  <a:lnTo>
                    <a:pt x="61" y="295"/>
                  </a:lnTo>
                  <a:lnTo>
                    <a:pt x="88" y="325"/>
                  </a:lnTo>
                  <a:lnTo>
                    <a:pt x="88" y="353"/>
                  </a:lnTo>
                  <a:lnTo>
                    <a:pt x="30" y="353"/>
                  </a:lnTo>
                </a:path>
              </a:pathLst>
            </a:custGeom>
            <a:noFill/>
            <a:ln w="1588">
              <a:solidFill>
                <a:srgbClr val="000000"/>
              </a:solidFill>
              <a:prstDash val="solid"/>
              <a:round/>
              <a:headEnd/>
              <a:tailEnd/>
            </a:ln>
          </p:spPr>
          <p:txBody>
            <a:bodyPr/>
            <a:lstStyle/>
            <a:p>
              <a:endParaRPr lang="en-GB"/>
            </a:p>
          </p:txBody>
        </p:sp>
        <p:sp>
          <p:nvSpPr>
            <p:cNvPr id="15781" name="Freeform 421"/>
            <p:cNvSpPr>
              <a:spLocks/>
            </p:cNvSpPr>
            <p:nvPr/>
          </p:nvSpPr>
          <p:spPr bwMode="auto">
            <a:xfrm>
              <a:off x="3502" y="2098"/>
              <a:ext cx="22" cy="22"/>
            </a:xfrm>
            <a:custGeom>
              <a:avLst/>
              <a:gdLst/>
              <a:ahLst/>
              <a:cxnLst>
                <a:cxn ang="0">
                  <a:pos x="61" y="31"/>
                </a:cxn>
                <a:cxn ang="0">
                  <a:pos x="89" y="31"/>
                </a:cxn>
                <a:cxn ang="0">
                  <a:pos x="89" y="89"/>
                </a:cxn>
                <a:cxn ang="0">
                  <a:pos x="61" y="89"/>
                </a:cxn>
                <a:cxn ang="0">
                  <a:pos x="30" y="59"/>
                </a:cxn>
                <a:cxn ang="0">
                  <a:pos x="0" y="59"/>
                </a:cxn>
                <a:cxn ang="0">
                  <a:pos x="0" y="0"/>
                </a:cxn>
                <a:cxn ang="0">
                  <a:pos x="61" y="0"/>
                </a:cxn>
                <a:cxn ang="0">
                  <a:pos x="61" y="31"/>
                </a:cxn>
              </a:cxnLst>
              <a:rect l="0" t="0" r="r" b="b"/>
              <a:pathLst>
                <a:path w="89" h="89">
                  <a:moveTo>
                    <a:pt x="61" y="31"/>
                  </a:moveTo>
                  <a:lnTo>
                    <a:pt x="89" y="31"/>
                  </a:lnTo>
                  <a:lnTo>
                    <a:pt x="89" y="89"/>
                  </a:lnTo>
                  <a:lnTo>
                    <a:pt x="61" y="89"/>
                  </a:lnTo>
                  <a:lnTo>
                    <a:pt x="30" y="59"/>
                  </a:lnTo>
                  <a:lnTo>
                    <a:pt x="0" y="59"/>
                  </a:lnTo>
                  <a:lnTo>
                    <a:pt x="0" y="0"/>
                  </a:lnTo>
                  <a:lnTo>
                    <a:pt x="61" y="0"/>
                  </a:lnTo>
                  <a:lnTo>
                    <a:pt x="61" y="31"/>
                  </a:lnTo>
                </a:path>
              </a:pathLst>
            </a:custGeom>
            <a:noFill/>
            <a:ln w="1588">
              <a:solidFill>
                <a:srgbClr val="000000"/>
              </a:solidFill>
              <a:prstDash val="solid"/>
              <a:round/>
              <a:headEnd/>
              <a:tailEnd/>
            </a:ln>
          </p:spPr>
          <p:txBody>
            <a:bodyPr/>
            <a:lstStyle/>
            <a:p>
              <a:endParaRPr lang="en-GB"/>
            </a:p>
          </p:txBody>
        </p:sp>
        <p:sp>
          <p:nvSpPr>
            <p:cNvPr id="15782" name="Freeform 422"/>
            <p:cNvSpPr>
              <a:spLocks/>
            </p:cNvSpPr>
            <p:nvPr/>
          </p:nvSpPr>
          <p:spPr bwMode="auto">
            <a:xfrm>
              <a:off x="3472" y="2223"/>
              <a:ext cx="59" cy="222"/>
            </a:xfrm>
            <a:custGeom>
              <a:avLst/>
              <a:gdLst/>
              <a:ahLst/>
              <a:cxnLst>
                <a:cxn ang="0">
                  <a:pos x="207" y="890"/>
                </a:cxn>
                <a:cxn ang="0">
                  <a:pos x="207" y="860"/>
                </a:cxn>
                <a:cxn ang="0">
                  <a:pos x="237" y="829"/>
                </a:cxn>
                <a:cxn ang="0">
                  <a:pos x="237" y="772"/>
                </a:cxn>
                <a:cxn ang="0">
                  <a:pos x="207" y="772"/>
                </a:cxn>
                <a:cxn ang="0">
                  <a:pos x="207" y="741"/>
                </a:cxn>
                <a:cxn ang="0">
                  <a:pos x="179" y="711"/>
                </a:cxn>
                <a:cxn ang="0">
                  <a:pos x="148" y="711"/>
                </a:cxn>
                <a:cxn ang="0">
                  <a:pos x="148" y="653"/>
                </a:cxn>
                <a:cxn ang="0">
                  <a:pos x="118" y="653"/>
                </a:cxn>
                <a:cxn ang="0">
                  <a:pos x="118" y="622"/>
                </a:cxn>
                <a:cxn ang="0">
                  <a:pos x="148" y="593"/>
                </a:cxn>
                <a:cxn ang="0">
                  <a:pos x="148" y="474"/>
                </a:cxn>
                <a:cxn ang="0">
                  <a:pos x="118" y="474"/>
                </a:cxn>
                <a:cxn ang="0">
                  <a:pos x="118" y="447"/>
                </a:cxn>
                <a:cxn ang="0">
                  <a:pos x="88" y="447"/>
                </a:cxn>
                <a:cxn ang="0">
                  <a:pos x="118" y="416"/>
                </a:cxn>
                <a:cxn ang="0">
                  <a:pos x="118" y="356"/>
                </a:cxn>
                <a:cxn ang="0">
                  <a:pos x="88" y="356"/>
                </a:cxn>
                <a:cxn ang="0">
                  <a:pos x="30" y="297"/>
                </a:cxn>
                <a:cxn ang="0">
                  <a:pos x="0" y="297"/>
                </a:cxn>
                <a:cxn ang="0">
                  <a:pos x="0" y="238"/>
                </a:cxn>
                <a:cxn ang="0">
                  <a:pos x="30" y="209"/>
                </a:cxn>
                <a:cxn ang="0">
                  <a:pos x="61" y="209"/>
                </a:cxn>
                <a:cxn ang="0">
                  <a:pos x="61" y="91"/>
                </a:cxn>
                <a:cxn ang="0">
                  <a:pos x="30" y="91"/>
                </a:cxn>
                <a:cxn ang="0">
                  <a:pos x="30" y="0"/>
                </a:cxn>
              </a:cxnLst>
              <a:rect l="0" t="0" r="r" b="b"/>
              <a:pathLst>
                <a:path w="237" h="890">
                  <a:moveTo>
                    <a:pt x="207" y="890"/>
                  </a:moveTo>
                  <a:lnTo>
                    <a:pt x="207" y="860"/>
                  </a:lnTo>
                  <a:lnTo>
                    <a:pt x="237" y="829"/>
                  </a:lnTo>
                  <a:lnTo>
                    <a:pt x="237" y="772"/>
                  </a:lnTo>
                  <a:lnTo>
                    <a:pt x="207" y="772"/>
                  </a:lnTo>
                  <a:lnTo>
                    <a:pt x="207" y="741"/>
                  </a:lnTo>
                  <a:lnTo>
                    <a:pt x="179" y="711"/>
                  </a:lnTo>
                  <a:lnTo>
                    <a:pt x="148" y="711"/>
                  </a:lnTo>
                  <a:lnTo>
                    <a:pt x="148" y="653"/>
                  </a:lnTo>
                  <a:lnTo>
                    <a:pt x="118" y="653"/>
                  </a:lnTo>
                  <a:lnTo>
                    <a:pt x="118" y="622"/>
                  </a:lnTo>
                  <a:lnTo>
                    <a:pt x="148" y="593"/>
                  </a:lnTo>
                  <a:lnTo>
                    <a:pt x="148" y="474"/>
                  </a:lnTo>
                  <a:lnTo>
                    <a:pt x="118" y="474"/>
                  </a:lnTo>
                  <a:lnTo>
                    <a:pt x="118" y="447"/>
                  </a:lnTo>
                  <a:lnTo>
                    <a:pt x="88" y="447"/>
                  </a:lnTo>
                  <a:lnTo>
                    <a:pt x="118" y="416"/>
                  </a:lnTo>
                  <a:lnTo>
                    <a:pt x="118" y="356"/>
                  </a:lnTo>
                  <a:lnTo>
                    <a:pt x="88" y="356"/>
                  </a:lnTo>
                  <a:lnTo>
                    <a:pt x="30" y="297"/>
                  </a:lnTo>
                  <a:lnTo>
                    <a:pt x="0" y="297"/>
                  </a:lnTo>
                  <a:lnTo>
                    <a:pt x="0" y="238"/>
                  </a:lnTo>
                  <a:lnTo>
                    <a:pt x="30" y="209"/>
                  </a:lnTo>
                  <a:lnTo>
                    <a:pt x="61" y="209"/>
                  </a:lnTo>
                  <a:lnTo>
                    <a:pt x="61" y="91"/>
                  </a:lnTo>
                  <a:lnTo>
                    <a:pt x="30" y="91"/>
                  </a:lnTo>
                  <a:lnTo>
                    <a:pt x="30" y="0"/>
                  </a:lnTo>
                </a:path>
              </a:pathLst>
            </a:custGeom>
            <a:noFill/>
            <a:ln w="1588">
              <a:solidFill>
                <a:srgbClr val="000000"/>
              </a:solidFill>
              <a:prstDash val="solid"/>
              <a:round/>
              <a:headEnd/>
              <a:tailEnd/>
            </a:ln>
          </p:spPr>
          <p:txBody>
            <a:bodyPr/>
            <a:lstStyle/>
            <a:p>
              <a:endParaRPr lang="en-GB"/>
            </a:p>
          </p:txBody>
        </p:sp>
        <p:sp>
          <p:nvSpPr>
            <p:cNvPr id="15783" name="Freeform 423"/>
            <p:cNvSpPr>
              <a:spLocks/>
            </p:cNvSpPr>
            <p:nvPr/>
          </p:nvSpPr>
          <p:spPr bwMode="auto">
            <a:xfrm>
              <a:off x="3264" y="2120"/>
              <a:ext cx="75" cy="29"/>
            </a:xfrm>
            <a:custGeom>
              <a:avLst/>
              <a:gdLst/>
              <a:ahLst/>
              <a:cxnLst>
                <a:cxn ang="0">
                  <a:pos x="298" y="30"/>
                </a:cxn>
                <a:cxn ang="0">
                  <a:pos x="298" y="60"/>
                </a:cxn>
                <a:cxn ang="0">
                  <a:pos x="268" y="88"/>
                </a:cxn>
                <a:cxn ang="0">
                  <a:pos x="268" y="119"/>
                </a:cxn>
                <a:cxn ang="0">
                  <a:pos x="237" y="119"/>
                </a:cxn>
                <a:cxn ang="0">
                  <a:pos x="237" y="88"/>
                </a:cxn>
                <a:cxn ang="0">
                  <a:pos x="209" y="119"/>
                </a:cxn>
                <a:cxn ang="0">
                  <a:pos x="118" y="119"/>
                </a:cxn>
                <a:cxn ang="0">
                  <a:pos x="91" y="88"/>
                </a:cxn>
                <a:cxn ang="0">
                  <a:pos x="30" y="88"/>
                </a:cxn>
                <a:cxn ang="0">
                  <a:pos x="0" y="60"/>
                </a:cxn>
                <a:cxn ang="0">
                  <a:pos x="30" y="60"/>
                </a:cxn>
                <a:cxn ang="0">
                  <a:pos x="30" y="30"/>
                </a:cxn>
                <a:cxn ang="0">
                  <a:pos x="61" y="0"/>
                </a:cxn>
                <a:cxn ang="0">
                  <a:pos x="91" y="0"/>
                </a:cxn>
                <a:cxn ang="0">
                  <a:pos x="149" y="60"/>
                </a:cxn>
                <a:cxn ang="0">
                  <a:pos x="179" y="30"/>
                </a:cxn>
                <a:cxn ang="0">
                  <a:pos x="209" y="30"/>
                </a:cxn>
              </a:cxnLst>
              <a:rect l="0" t="0" r="r" b="b"/>
              <a:pathLst>
                <a:path w="298" h="119">
                  <a:moveTo>
                    <a:pt x="298" y="30"/>
                  </a:moveTo>
                  <a:lnTo>
                    <a:pt x="298" y="60"/>
                  </a:lnTo>
                  <a:lnTo>
                    <a:pt x="268" y="88"/>
                  </a:lnTo>
                  <a:lnTo>
                    <a:pt x="268" y="119"/>
                  </a:lnTo>
                  <a:lnTo>
                    <a:pt x="237" y="119"/>
                  </a:lnTo>
                  <a:lnTo>
                    <a:pt x="237" y="88"/>
                  </a:lnTo>
                  <a:lnTo>
                    <a:pt x="209" y="119"/>
                  </a:lnTo>
                  <a:lnTo>
                    <a:pt x="118" y="119"/>
                  </a:lnTo>
                  <a:lnTo>
                    <a:pt x="91" y="88"/>
                  </a:lnTo>
                  <a:lnTo>
                    <a:pt x="30" y="88"/>
                  </a:lnTo>
                  <a:lnTo>
                    <a:pt x="0" y="60"/>
                  </a:lnTo>
                  <a:lnTo>
                    <a:pt x="30" y="60"/>
                  </a:lnTo>
                  <a:lnTo>
                    <a:pt x="30" y="30"/>
                  </a:lnTo>
                  <a:lnTo>
                    <a:pt x="61" y="0"/>
                  </a:lnTo>
                  <a:lnTo>
                    <a:pt x="91" y="0"/>
                  </a:lnTo>
                  <a:lnTo>
                    <a:pt x="149" y="60"/>
                  </a:lnTo>
                  <a:lnTo>
                    <a:pt x="179" y="30"/>
                  </a:lnTo>
                  <a:lnTo>
                    <a:pt x="209" y="30"/>
                  </a:lnTo>
                </a:path>
              </a:pathLst>
            </a:custGeom>
            <a:noFill/>
            <a:ln w="1588">
              <a:solidFill>
                <a:srgbClr val="000000"/>
              </a:solidFill>
              <a:prstDash val="solid"/>
              <a:round/>
              <a:headEnd/>
              <a:tailEnd/>
            </a:ln>
          </p:spPr>
          <p:txBody>
            <a:bodyPr/>
            <a:lstStyle/>
            <a:p>
              <a:endParaRPr lang="en-GB"/>
            </a:p>
          </p:txBody>
        </p:sp>
        <p:sp>
          <p:nvSpPr>
            <p:cNvPr id="15784" name="Freeform 424"/>
            <p:cNvSpPr>
              <a:spLocks/>
            </p:cNvSpPr>
            <p:nvPr/>
          </p:nvSpPr>
          <p:spPr bwMode="auto">
            <a:xfrm>
              <a:off x="3339" y="2438"/>
              <a:ext cx="170" cy="193"/>
            </a:xfrm>
            <a:custGeom>
              <a:avLst/>
              <a:gdLst/>
              <a:ahLst/>
              <a:cxnLst>
                <a:cxn ang="0">
                  <a:pos x="473" y="770"/>
                </a:cxn>
                <a:cxn ang="0">
                  <a:pos x="473" y="741"/>
                </a:cxn>
                <a:cxn ang="0">
                  <a:pos x="443" y="710"/>
                </a:cxn>
                <a:cxn ang="0">
                  <a:pos x="414" y="710"/>
                </a:cxn>
                <a:cxn ang="0">
                  <a:pos x="385" y="680"/>
                </a:cxn>
                <a:cxn ang="0">
                  <a:pos x="355" y="680"/>
                </a:cxn>
                <a:cxn ang="0">
                  <a:pos x="325" y="652"/>
                </a:cxn>
                <a:cxn ang="0">
                  <a:pos x="295" y="652"/>
                </a:cxn>
                <a:cxn ang="0">
                  <a:pos x="207" y="562"/>
                </a:cxn>
                <a:cxn ang="0">
                  <a:pos x="177" y="562"/>
                </a:cxn>
                <a:cxn ang="0">
                  <a:pos x="148" y="534"/>
                </a:cxn>
                <a:cxn ang="0">
                  <a:pos x="118" y="473"/>
                </a:cxn>
                <a:cxn ang="0">
                  <a:pos x="118" y="443"/>
                </a:cxn>
                <a:cxn ang="0">
                  <a:pos x="88" y="443"/>
                </a:cxn>
                <a:cxn ang="0">
                  <a:pos x="118" y="415"/>
                </a:cxn>
                <a:cxn ang="0">
                  <a:pos x="118" y="385"/>
                </a:cxn>
                <a:cxn ang="0">
                  <a:pos x="58" y="325"/>
                </a:cxn>
                <a:cxn ang="0">
                  <a:pos x="29" y="325"/>
                </a:cxn>
                <a:cxn ang="0">
                  <a:pos x="29" y="296"/>
                </a:cxn>
                <a:cxn ang="0">
                  <a:pos x="0" y="266"/>
                </a:cxn>
                <a:cxn ang="0">
                  <a:pos x="0" y="237"/>
                </a:cxn>
                <a:cxn ang="0">
                  <a:pos x="29" y="237"/>
                </a:cxn>
                <a:cxn ang="0">
                  <a:pos x="58" y="266"/>
                </a:cxn>
                <a:cxn ang="0">
                  <a:pos x="58" y="296"/>
                </a:cxn>
                <a:cxn ang="0">
                  <a:pos x="148" y="207"/>
                </a:cxn>
                <a:cxn ang="0">
                  <a:pos x="236" y="207"/>
                </a:cxn>
                <a:cxn ang="0">
                  <a:pos x="266" y="178"/>
                </a:cxn>
                <a:cxn ang="0">
                  <a:pos x="295" y="178"/>
                </a:cxn>
                <a:cxn ang="0">
                  <a:pos x="325" y="148"/>
                </a:cxn>
                <a:cxn ang="0">
                  <a:pos x="385" y="148"/>
                </a:cxn>
                <a:cxn ang="0">
                  <a:pos x="414" y="118"/>
                </a:cxn>
                <a:cxn ang="0">
                  <a:pos x="443" y="118"/>
                </a:cxn>
                <a:cxn ang="0">
                  <a:pos x="473" y="87"/>
                </a:cxn>
                <a:cxn ang="0">
                  <a:pos x="532" y="87"/>
                </a:cxn>
                <a:cxn ang="0">
                  <a:pos x="562" y="60"/>
                </a:cxn>
                <a:cxn ang="0">
                  <a:pos x="593" y="60"/>
                </a:cxn>
                <a:cxn ang="0">
                  <a:pos x="562" y="30"/>
                </a:cxn>
                <a:cxn ang="0">
                  <a:pos x="593" y="0"/>
                </a:cxn>
                <a:cxn ang="0">
                  <a:pos x="620" y="0"/>
                </a:cxn>
                <a:cxn ang="0">
                  <a:pos x="650" y="30"/>
                </a:cxn>
                <a:cxn ang="0">
                  <a:pos x="650" y="60"/>
                </a:cxn>
                <a:cxn ang="0">
                  <a:pos x="680" y="60"/>
                </a:cxn>
                <a:cxn ang="0">
                  <a:pos x="680" y="87"/>
                </a:cxn>
              </a:cxnLst>
              <a:rect l="0" t="0" r="r" b="b"/>
              <a:pathLst>
                <a:path w="680" h="770">
                  <a:moveTo>
                    <a:pt x="473" y="770"/>
                  </a:moveTo>
                  <a:lnTo>
                    <a:pt x="473" y="741"/>
                  </a:lnTo>
                  <a:lnTo>
                    <a:pt x="443" y="710"/>
                  </a:lnTo>
                  <a:lnTo>
                    <a:pt x="414" y="710"/>
                  </a:lnTo>
                  <a:lnTo>
                    <a:pt x="385" y="680"/>
                  </a:lnTo>
                  <a:lnTo>
                    <a:pt x="355" y="680"/>
                  </a:lnTo>
                  <a:lnTo>
                    <a:pt x="325" y="652"/>
                  </a:lnTo>
                  <a:lnTo>
                    <a:pt x="295" y="652"/>
                  </a:lnTo>
                  <a:lnTo>
                    <a:pt x="207" y="562"/>
                  </a:lnTo>
                  <a:lnTo>
                    <a:pt x="177" y="562"/>
                  </a:lnTo>
                  <a:lnTo>
                    <a:pt x="148" y="534"/>
                  </a:lnTo>
                  <a:lnTo>
                    <a:pt x="118" y="473"/>
                  </a:lnTo>
                  <a:lnTo>
                    <a:pt x="118" y="443"/>
                  </a:lnTo>
                  <a:lnTo>
                    <a:pt x="88" y="443"/>
                  </a:lnTo>
                  <a:lnTo>
                    <a:pt x="118" y="415"/>
                  </a:lnTo>
                  <a:lnTo>
                    <a:pt x="118" y="385"/>
                  </a:lnTo>
                  <a:lnTo>
                    <a:pt x="58" y="325"/>
                  </a:lnTo>
                  <a:lnTo>
                    <a:pt x="29" y="325"/>
                  </a:lnTo>
                  <a:lnTo>
                    <a:pt x="29" y="296"/>
                  </a:lnTo>
                  <a:lnTo>
                    <a:pt x="0" y="266"/>
                  </a:lnTo>
                  <a:lnTo>
                    <a:pt x="0" y="237"/>
                  </a:lnTo>
                  <a:lnTo>
                    <a:pt x="29" y="237"/>
                  </a:lnTo>
                  <a:lnTo>
                    <a:pt x="58" y="266"/>
                  </a:lnTo>
                  <a:lnTo>
                    <a:pt x="58" y="296"/>
                  </a:lnTo>
                  <a:lnTo>
                    <a:pt x="148" y="207"/>
                  </a:lnTo>
                  <a:lnTo>
                    <a:pt x="236" y="207"/>
                  </a:lnTo>
                  <a:lnTo>
                    <a:pt x="266" y="178"/>
                  </a:lnTo>
                  <a:lnTo>
                    <a:pt x="295" y="178"/>
                  </a:lnTo>
                  <a:lnTo>
                    <a:pt x="325" y="148"/>
                  </a:lnTo>
                  <a:lnTo>
                    <a:pt x="385" y="148"/>
                  </a:lnTo>
                  <a:lnTo>
                    <a:pt x="414" y="118"/>
                  </a:lnTo>
                  <a:lnTo>
                    <a:pt x="443" y="118"/>
                  </a:lnTo>
                  <a:lnTo>
                    <a:pt x="473" y="87"/>
                  </a:lnTo>
                  <a:lnTo>
                    <a:pt x="532" y="87"/>
                  </a:lnTo>
                  <a:lnTo>
                    <a:pt x="562" y="60"/>
                  </a:lnTo>
                  <a:lnTo>
                    <a:pt x="593" y="60"/>
                  </a:lnTo>
                  <a:lnTo>
                    <a:pt x="562" y="30"/>
                  </a:lnTo>
                  <a:lnTo>
                    <a:pt x="593" y="0"/>
                  </a:lnTo>
                  <a:lnTo>
                    <a:pt x="620" y="0"/>
                  </a:lnTo>
                  <a:lnTo>
                    <a:pt x="650" y="30"/>
                  </a:lnTo>
                  <a:lnTo>
                    <a:pt x="650" y="60"/>
                  </a:lnTo>
                  <a:lnTo>
                    <a:pt x="680" y="60"/>
                  </a:lnTo>
                  <a:lnTo>
                    <a:pt x="680" y="87"/>
                  </a:lnTo>
                </a:path>
              </a:pathLst>
            </a:custGeom>
            <a:noFill/>
            <a:ln w="1588">
              <a:solidFill>
                <a:srgbClr val="000000"/>
              </a:solidFill>
              <a:prstDash val="solid"/>
              <a:round/>
              <a:headEnd/>
              <a:tailEnd/>
            </a:ln>
          </p:spPr>
          <p:txBody>
            <a:bodyPr/>
            <a:lstStyle/>
            <a:p>
              <a:endParaRPr lang="en-GB"/>
            </a:p>
          </p:txBody>
        </p:sp>
        <p:sp>
          <p:nvSpPr>
            <p:cNvPr id="15785" name="Line 425"/>
            <p:cNvSpPr>
              <a:spLocks noChangeShapeType="1"/>
            </p:cNvSpPr>
            <p:nvPr/>
          </p:nvSpPr>
          <p:spPr bwMode="auto">
            <a:xfrm flipV="1">
              <a:off x="3517" y="2445"/>
              <a:ext cx="7" cy="8"/>
            </a:xfrm>
            <a:prstGeom prst="line">
              <a:avLst/>
            </a:prstGeom>
            <a:noFill/>
            <a:ln w="1588">
              <a:solidFill>
                <a:srgbClr val="000000"/>
              </a:solidFill>
              <a:round/>
              <a:headEnd/>
              <a:tailEnd/>
            </a:ln>
          </p:spPr>
          <p:txBody>
            <a:bodyPr/>
            <a:lstStyle/>
            <a:p>
              <a:endParaRPr lang="en-GB"/>
            </a:p>
          </p:txBody>
        </p:sp>
        <p:sp>
          <p:nvSpPr>
            <p:cNvPr id="15786" name="Line 426"/>
            <p:cNvSpPr>
              <a:spLocks noChangeShapeType="1"/>
            </p:cNvSpPr>
            <p:nvPr/>
          </p:nvSpPr>
          <p:spPr bwMode="auto">
            <a:xfrm flipH="1">
              <a:off x="3509" y="2453"/>
              <a:ext cx="8" cy="7"/>
            </a:xfrm>
            <a:prstGeom prst="line">
              <a:avLst/>
            </a:prstGeom>
            <a:noFill/>
            <a:ln w="1588">
              <a:solidFill>
                <a:srgbClr val="000000"/>
              </a:solidFill>
              <a:round/>
              <a:headEnd/>
              <a:tailEnd/>
            </a:ln>
          </p:spPr>
          <p:txBody>
            <a:bodyPr/>
            <a:lstStyle/>
            <a:p>
              <a:endParaRPr lang="en-GB"/>
            </a:p>
          </p:txBody>
        </p:sp>
        <p:sp>
          <p:nvSpPr>
            <p:cNvPr id="15787" name="Line 427"/>
            <p:cNvSpPr>
              <a:spLocks noChangeShapeType="1"/>
            </p:cNvSpPr>
            <p:nvPr/>
          </p:nvSpPr>
          <p:spPr bwMode="auto">
            <a:xfrm flipV="1">
              <a:off x="3509" y="2445"/>
              <a:ext cx="15" cy="15"/>
            </a:xfrm>
            <a:prstGeom prst="line">
              <a:avLst/>
            </a:prstGeom>
            <a:noFill/>
            <a:ln w="1588">
              <a:solidFill>
                <a:srgbClr val="000000"/>
              </a:solidFill>
              <a:round/>
              <a:headEnd/>
              <a:tailEnd/>
            </a:ln>
          </p:spPr>
          <p:txBody>
            <a:bodyPr/>
            <a:lstStyle/>
            <a:p>
              <a:endParaRPr lang="en-GB"/>
            </a:p>
          </p:txBody>
        </p:sp>
        <p:sp>
          <p:nvSpPr>
            <p:cNvPr id="15788" name="Freeform 428"/>
            <p:cNvSpPr>
              <a:spLocks/>
            </p:cNvSpPr>
            <p:nvPr/>
          </p:nvSpPr>
          <p:spPr bwMode="auto">
            <a:xfrm>
              <a:off x="3517" y="2445"/>
              <a:ext cx="267" cy="119"/>
            </a:xfrm>
            <a:custGeom>
              <a:avLst/>
              <a:gdLst/>
              <a:ahLst/>
              <a:cxnLst>
                <a:cxn ang="0">
                  <a:pos x="1067" y="473"/>
                </a:cxn>
                <a:cxn ang="0">
                  <a:pos x="1067" y="443"/>
                </a:cxn>
                <a:cxn ang="0">
                  <a:pos x="1037" y="413"/>
                </a:cxn>
                <a:cxn ang="0">
                  <a:pos x="1006" y="413"/>
                </a:cxn>
                <a:cxn ang="0">
                  <a:pos x="1006" y="355"/>
                </a:cxn>
                <a:cxn ang="0">
                  <a:pos x="918" y="355"/>
                </a:cxn>
                <a:cxn ang="0">
                  <a:pos x="918" y="325"/>
                </a:cxn>
                <a:cxn ang="0">
                  <a:pos x="888" y="325"/>
                </a:cxn>
                <a:cxn ang="0">
                  <a:pos x="858" y="295"/>
                </a:cxn>
                <a:cxn ang="0">
                  <a:pos x="829" y="325"/>
                </a:cxn>
                <a:cxn ang="0">
                  <a:pos x="799" y="325"/>
                </a:cxn>
                <a:cxn ang="0">
                  <a:pos x="769" y="295"/>
                </a:cxn>
                <a:cxn ang="0">
                  <a:pos x="769" y="236"/>
                </a:cxn>
                <a:cxn ang="0">
                  <a:pos x="681" y="236"/>
                </a:cxn>
                <a:cxn ang="0">
                  <a:pos x="651" y="207"/>
                </a:cxn>
                <a:cxn ang="0">
                  <a:pos x="621" y="207"/>
                </a:cxn>
                <a:cxn ang="0">
                  <a:pos x="592" y="177"/>
                </a:cxn>
                <a:cxn ang="0">
                  <a:pos x="562" y="177"/>
                </a:cxn>
                <a:cxn ang="0">
                  <a:pos x="562" y="207"/>
                </a:cxn>
                <a:cxn ang="0">
                  <a:pos x="592" y="236"/>
                </a:cxn>
                <a:cxn ang="0">
                  <a:pos x="562" y="266"/>
                </a:cxn>
                <a:cxn ang="0">
                  <a:pos x="533" y="266"/>
                </a:cxn>
                <a:cxn ang="0">
                  <a:pos x="503" y="295"/>
                </a:cxn>
                <a:cxn ang="0">
                  <a:pos x="474" y="266"/>
                </a:cxn>
                <a:cxn ang="0">
                  <a:pos x="474" y="236"/>
                </a:cxn>
                <a:cxn ang="0">
                  <a:pos x="444" y="207"/>
                </a:cxn>
                <a:cxn ang="0">
                  <a:pos x="414" y="207"/>
                </a:cxn>
                <a:cxn ang="0">
                  <a:pos x="383" y="177"/>
                </a:cxn>
                <a:cxn ang="0">
                  <a:pos x="355" y="177"/>
                </a:cxn>
                <a:cxn ang="0">
                  <a:pos x="414" y="148"/>
                </a:cxn>
                <a:cxn ang="0">
                  <a:pos x="414" y="118"/>
                </a:cxn>
                <a:cxn ang="0">
                  <a:pos x="326" y="118"/>
                </a:cxn>
                <a:cxn ang="0">
                  <a:pos x="326" y="88"/>
                </a:cxn>
                <a:cxn ang="0">
                  <a:pos x="265" y="88"/>
                </a:cxn>
                <a:cxn ang="0">
                  <a:pos x="237" y="57"/>
                </a:cxn>
                <a:cxn ang="0">
                  <a:pos x="146" y="57"/>
                </a:cxn>
                <a:cxn ang="0">
                  <a:pos x="119" y="30"/>
                </a:cxn>
                <a:cxn ang="0">
                  <a:pos x="119" y="0"/>
                </a:cxn>
                <a:cxn ang="0">
                  <a:pos x="58" y="0"/>
                </a:cxn>
                <a:cxn ang="0">
                  <a:pos x="58" y="30"/>
                </a:cxn>
                <a:cxn ang="0">
                  <a:pos x="0" y="30"/>
                </a:cxn>
              </a:cxnLst>
              <a:rect l="0" t="0" r="r" b="b"/>
              <a:pathLst>
                <a:path w="1067" h="473">
                  <a:moveTo>
                    <a:pt x="1067" y="473"/>
                  </a:moveTo>
                  <a:lnTo>
                    <a:pt x="1067" y="443"/>
                  </a:lnTo>
                  <a:lnTo>
                    <a:pt x="1037" y="413"/>
                  </a:lnTo>
                  <a:lnTo>
                    <a:pt x="1006" y="413"/>
                  </a:lnTo>
                  <a:lnTo>
                    <a:pt x="1006" y="355"/>
                  </a:lnTo>
                  <a:lnTo>
                    <a:pt x="918" y="355"/>
                  </a:lnTo>
                  <a:lnTo>
                    <a:pt x="918" y="325"/>
                  </a:lnTo>
                  <a:lnTo>
                    <a:pt x="888" y="325"/>
                  </a:lnTo>
                  <a:lnTo>
                    <a:pt x="858" y="295"/>
                  </a:lnTo>
                  <a:lnTo>
                    <a:pt x="829" y="325"/>
                  </a:lnTo>
                  <a:lnTo>
                    <a:pt x="799" y="325"/>
                  </a:lnTo>
                  <a:lnTo>
                    <a:pt x="769" y="295"/>
                  </a:lnTo>
                  <a:lnTo>
                    <a:pt x="769" y="236"/>
                  </a:lnTo>
                  <a:lnTo>
                    <a:pt x="681" y="236"/>
                  </a:lnTo>
                  <a:lnTo>
                    <a:pt x="651" y="207"/>
                  </a:lnTo>
                  <a:lnTo>
                    <a:pt x="621" y="207"/>
                  </a:lnTo>
                  <a:lnTo>
                    <a:pt x="592" y="177"/>
                  </a:lnTo>
                  <a:lnTo>
                    <a:pt x="562" y="177"/>
                  </a:lnTo>
                  <a:lnTo>
                    <a:pt x="562" y="207"/>
                  </a:lnTo>
                  <a:lnTo>
                    <a:pt x="592" y="236"/>
                  </a:lnTo>
                  <a:lnTo>
                    <a:pt x="562" y="266"/>
                  </a:lnTo>
                  <a:lnTo>
                    <a:pt x="533" y="266"/>
                  </a:lnTo>
                  <a:lnTo>
                    <a:pt x="503" y="295"/>
                  </a:lnTo>
                  <a:lnTo>
                    <a:pt x="474" y="266"/>
                  </a:lnTo>
                  <a:lnTo>
                    <a:pt x="474" y="236"/>
                  </a:lnTo>
                  <a:lnTo>
                    <a:pt x="444" y="207"/>
                  </a:lnTo>
                  <a:lnTo>
                    <a:pt x="414" y="207"/>
                  </a:lnTo>
                  <a:lnTo>
                    <a:pt x="383" y="177"/>
                  </a:lnTo>
                  <a:lnTo>
                    <a:pt x="355" y="177"/>
                  </a:lnTo>
                  <a:lnTo>
                    <a:pt x="414" y="148"/>
                  </a:lnTo>
                  <a:lnTo>
                    <a:pt x="414" y="118"/>
                  </a:lnTo>
                  <a:lnTo>
                    <a:pt x="326" y="118"/>
                  </a:lnTo>
                  <a:lnTo>
                    <a:pt x="326" y="88"/>
                  </a:lnTo>
                  <a:lnTo>
                    <a:pt x="265" y="88"/>
                  </a:lnTo>
                  <a:lnTo>
                    <a:pt x="237" y="57"/>
                  </a:lnTo>
                  <a:lnTo>
                    <a:pt x="146" y="57"/>
                  </a:lnTo>
                  <a:lnTo>
                    <a:pt x="119" y="30"/>
                  </a:lnTo>
                  <a:lnTo>
                    <a:pt x="119" y="0"/>
                  </a:lnTo>
                  <a:lnTo>
                    <a:pt x="58" y="0"/>
                  </a:lnTo>
                  <a:lnTo>
                    <a:pt x="58" y="30"/>
                  </a:lnTo>
                  <a:lnTo>
                    <a:pt x="0" y="30"/>
                  </a:lnTo>
                </a:path>
              </a:pathLst>
            </a:custGeom>
            <a:noFill/>
            <a:ln w="1588">
              <a:solidFill>
                <a:srgbClr val="000000"/>
              </a:solidFill>
              <a:prstDash val="solid"/>
              <a:round/>
              <a:headEnd/>
              <a:tailEnd/>
            </a:ln>
          </p:spPr>
          <p:txBody>
            <a:bodyPr/>
            <a:lstStyle/>
            <a:p>
              <a:endParaRPr lang="en-GB"/>
            </a:p>
          </p:txBody>
        </p:sp>
        <p:sp>
          <p:nvSpPr>
            <p:cNvPr id="15789" name="Freeform 429"/>
            <p:cNvSpPr>
              <a:spLocks/>
            </p:cNvSpPr>
            <p:nvPr/>
          </p:nvSpPr>
          <p:spPr bwMode="auto">
            <a:xfrm>
              <a:off x="3828" y="2098"/>
              <a:ext cx="89" cy="66"/>
            </a:xfrm>
            <a:custGeom>
              <a:avLst/>
              <a:gdLst/>
              <a:ahLst/>
              <a:cxnLst>
                <a:cxn ang="0">
                  <a:pos x="355" y="0"/>
                </a:cxn>
                <a:cxn ang="0">
                  <a:pos x="326" y="0"/>
                </a:cxn>
                <a:cxn ang="0">
                  <a:pos x="326" y="89"/>
                </a:cxn>
                <a:cxn ang="0">
                  <a:pos x="297" y="119"/>
                </a:cxn>
                <a:cxn ang="0">
                  <a:pos x="237" y="119"/>
                </a:cxn>
                <a:cxn ang="0">
                  <a:pos x="237" y="89"/>
                </a:cxn>
                <a:cxn ang="0">
                  <a:pos x="30" y="89"/>
                </a:cxn>
                <a:cxn ang="0">
                  <a:pos x="0" y="119"/>
                </a:cxn>
                <a:cxn ang="0">
                  <a:pos x="30" y="149"/>
                </a:cxn>
                <a:cxn ang="0">
                  <a:pos x="30" y="177"/>
                </a:cxn>
                <a:cxn ang="0">
                  <a:pos x="119" y="177"/>
                </a:cxn>
                <a:cxn ang="0">
                  <a:pos x="88" y="208"/>
                </a:cxn>
                <a:cxn ang="0">
                  <a:pos x="30" y="208"/>
                </a:cxn>
                <a:cxn ang="0">
                  <a:pos x="30" y="238"/>
                </a:cxn>
                <a:cxn ang="0">
                  <a:pos x="0" y="265"/>
                </a:cxn>
              </a:cxnLst>
              <a:rect l="0" t="0" r="r" b="b"/>
              <a:pathLst>
                <a:path w="355" h="265">
                  <a:moveTo>
                    <a:pt x="355" y="0"/>
                  </a:moveTo>
                  <a:lnTo>
                    <a:pt x="326" y="0"/>
                  </a:lnTo>
                  <a:lnTo>
                    <a:pt x="326" y="89"/>
                  </a:lnTo>
                  <a:lnTo>
                    <a:pt x="297" y="119"/>
                  </a:lnTo>
                  <a:lnTo>
                    <a:pt x="237" y="119"/>
                  </a:lnTo>
                  <a:lnTo>
                    <a:pt x="237" y="89"/>
                  </a:lnTo>
                  <a:lnTo>
                    <a:pt x="30" y="89"/>
                  </a:lnTo>
                  <a:lnTo>
                    <a:pt x="0" y="119"/>
                  </a:lnTo>
                  <a:lnTo>
                    <a:pt x="30" y="149"/>
                  </a:lnTo>
                  <a:lnTo>
                    <a:pt x="30" y="177"/>
                  </a:lnTo>
                  <a:lnTo>
                    <a:pt x="119" y="177"/>
                  </a:lnTo>
                  <a:lnTo>
                    <a:pt x="88" y="208"/>
                  </a:lnTo>
                  <a:lnTo>
                    <a:pt x="30" y="208"/>
                  </a:lnTo>
                  <a:lnTo>
                    <a:pt x="30" y="238"/>
                  </a:lnTo>
                  <a:lnTo>
                    <a:pt x="0" y="265"/>
                  </a:lnTo>
                </a:path>
              </a:pathLst>
            </a:custGeom>
            <a:noFill/>
            <a:ln w="1588">
              <a:solidFill>
                <a:srgbClr val="000000"/>
              </a:solidFill>
              <a:prstDash val="solid"/>
              <a:round/>
              <a:headEnd/>
              <a:tailEnd/>
            </a:ln>
          </p:spPr>
          <p:txBody>
            <a:bodyPr/>
            <a:lstStyle/>
            <a:p>
              <a:endParaRPr lang="en-GB"/>
            </a:p>
          </p:txBody>
        </p:sp>
        <p:sp>
          <p:nvSpPr>
            <p:cNvPr id="15790" name="Freeform 430"/>
            <p:cNvSpPr>
              <a:spLocks/>
            </p:cNvSpPr>
            <p:nvPr/>
          </p:nvSpPr>
          <p:spPr bwMode="auto">
            <a:xfrm>
              <a:off x="3894" y="2031"/>
              <a:ext cx="23" cy="67"/>
            </a:xfrm>
            <a:custGeom>
              <a:avLst/>
              <a:gdLst/>
              <a:ahLst/>
              <a:cxnLst>
                <a:cxn ang="0">
                  <a:pos x="88" y="266"/>
                </a:cxn>
                <a:cxn ang="0">
                  <a:pos x="59" y="236"/>
                </a:cxn>
                <a:cxn ang="0">
                  <a:pos x="59" y="179"/>
                </a:cxn>
                <a:cxn ang="0">
                  <a:pos x="30" y="148"/>
                </a:cxn>
                <a:cxn ang="0">
                  <a:pos x="30" y="118"/>
                </a:cxn>
                <a:cxn ang="0">
                  <a:pos x="0" y="88"/>
                </a:cxn>
                <a:cxn ang="0">
                  <a:pos x="0" y="0"/>
                </a:cxn>
              </a:cxnLst>
              <a:rect l="0" t="0" r="r" b="b"/>
              <a:pathLst>
                <a:path w="88" h="266">
                  <a:moveTo>
                    <a:pt x="88" y="266"/>
                  </a:moveTo>
                  <a:lnTo>
                    <a:pt x="59" y="236"/>
                  </a:lnTo>
                  <a:lnTo>
                    <a:pt x="59" y="179"/>
                  </a:lnTo>
                  <a:lnTo>
                    <a:pt x="30" y="148"/>
                  </a:lnTo>
                  <a:lnTo>
                    <a:pt x="30" y="118"/>
                  </a:lnTo>
                  <a:lnTo>
                    <a:pt x="0" y="88"/>
                  </a:lnTo>
                  <a:lnTo>
                    <a:pt x="0" y="0"/>
                  </a:lnTo>
                </a:path>
              </a:pathLst>
            </a:custGeom>
            <a:noFill/>
            <a:ln w="1588">
              <a:solidFill>
                <a:srgbClr val="000000"/>
              </a:solidFill>
              <a:prstDash val="solid"/>
              <a:round/>
              <a:headEnd/>
              <a:tailEnd/>
            </a:ln>
          </p:spPr>
          <p:txBody>
            <a:bodyPr/>
            <a:lstStyle/>
            <a:p>
              <a:endParaRPr lang="en-GB"/>
            </a:p>
          </p:txBody>
        </p:sp>
        <p:sp>
          <p:nvSpPr>
            <p:cNvPr id="15791" name="Freeform 431"/>
            <p:cNvSpPr>
              <a:spLocks/>
            </p:cNvSpPr>
            <p:nvPr/>
          </p:nvSpPr>
          <p:spPr bwMode="auto">
            <a:xfrm>
              <a:off x="3828" y="2164"/>
              <a:ext cx="185" cy="7"/>
            </a:xfrm>
            <a:custGeom>
              <a:avLst/>
              <a:gdLst/>
              <a:ahLst/>
              <a:cxnLst>
                <a:cxn ang="0">
                  <a:pos x="0" y="0"/>
                </a:cxn>
                <a:cxn ang="0">
                  <a:pos x="148" y="0"/>
                </a:cxn>
                <a:cxn ang="0">
                  <a:pos x="207" y="30"/>
                </a:cxn>
                <a:cxn ang="0">
                  <a:pos x="741" y="30"/>
                </a:cxn>
              </a:cxnLst>
              <a:rect l="0" t="0" r="r" b="b"/>
              <a:pathLst>
                <a:path w="741" h="30">
                  <a:moveTo>
                    <a:pt x="0" y="0"/>
                  </a:moveTo>
                  <a:lnTo>
                    <a:pt x="148" y="0"/>
                  </a:lnTo>
                  <a:lnTo>
                    <a:pt x="207" y="30"/>
                  </a:lnTo>
                  <a:lnTo>
                    <a:pt x="741" y="30"/>
                  </a:lnTo>
                </a:path>
              </a:pathLst>
            </a:custGeom>
            <a:noFill/>
            <a:ln w="1588">
              <a:solidFill>
                <a:srgbClr val="000000"/>
              </a:solidFill>
              <a:prstDash val="solid"/>
              <a:round/>
              <a:headEnd/>
              <a:tailEnd/>
            </a:ln>
          </p:spPr>
          <p:txBody>
            <a:bodyPr/>
            <a:lstStyle/>
            <a:p>
              <a:endParaRPr lang="en-GB"/>
            </a:p>
          </p:txBody>
        </p:sp>
        <p:sp>
          <p:nvSpPr>
            <p:cNvPr id="15792" name="Freeform 432"/>
            <p:cNvSpPr>
              <a:spLocks/>
            </p:cNvSpPr>
            <p:nvPr/>
          </p:nvSpPr>
          <p:spPr bwMode="auto">
            <a:xfrm>
              <a:off x="1309" y="1224"/>
              <a:ext cx="548" cy="237"/>
            </a:xfrm>
            <a:custGeom>
              <a:avLst/>
              <a:gdLst/>
              <a:ahLst/>
              <a:cxnLst>
                <a:cxn ang="0">
                  <a:pos x="148" y="622"/>
                </a:cxn>
                <a:cxn ang="0">
                  <a:pos x="148" y="534"/>
                </a:cxn>
                <a:cxn ang="0">
                  <a:pos x="30" y="504"/>
                </a:cxn>
                <a:cxn ang="0">
                  <a:pos x="295" y="416"/>
                </a:cxn>
                <a:cxn ang="0">
                  <a:pos x="266" y="327"/>
                </a:cxn>
                <a:cxn ang="0">
                  <a:pos x="207" y="297"/>
                </a:cxn>
                <a:cxn ang="0">
                  <a:pos x="118" y="297"/>
                </a:cxn>
                <a:cxn ang="0">
                  <a:pos x="30" y="297"/>
                </a:cxn>
                <a:cxn ang="0">
                  <a:pos x="58" y="118"/>
                </a:cxn>
                <a:cxn ang="0">
                  <a:pos x="177" y="179"/>
                </a:cxn>
                <a:cxn ang="0">
                  <a:pos x="148" y="118"/>
                </a:cxn>
                <a:cxn ang="0">
                  <a:pos x="88" y="61"/>
                </a:cxn>
                <a:cxn ang="0">
                  <a:pos x="325" y="61"/>
                </a:cxn>
                <a:cxn ang="0">
                  <a:pos x="414" y="118"/>
                </a:cxn>
                <a:cxn ang="0">
                  <a:pos x="473" y="209"/>
                </a:cxn>
                <a:cxn ang="0">
                  <a:pos x="355" y="209"/>
                </a:cxn>
                <a:cxn ang="0">
                  <a:pos x="414" y="297"/>
                </a:cxn>
                <a:cxn ang="0">
                  <a:pos x="473" y="327"/>
                </a:cxn>
                <a:cxn ang="0">
                  <a:pos x="593" y="267"/>
                </a:cxn>
                <a:cxn ang="0">
                  <a:pos x="680" y="267"/>
                </a:cxn>
                <a:cxn ang="0">
                  <a:pos x="769" y="149"/>
                </a:cxn>
                <a:cxn ang="0">
                  <a:pos x="887" y="238"/>
                </a:cxn>
                <a:cxn ang="0">
                  <a:pos x="978" y="149"/>
                </a:cxn>
                <a:cxn ang="0">
                  <a:pos x="1096" y="118"/>
                </a:cxn>
                <a:cxn ang="0">
                  <a:pos x="1155" y="238"/>
                </a:cxn>
                <a:cxn ang="0">
                  <a:pos x="1155" y="90"/>
                </a:cxn>
                <a:cxn ang="0">
                  <a:pos x="1303" y="149"/>
                </a:cxn>
                <a:cxn ang="0">
                  <a:pos x="1392" y="90"/>
                </a:cxn>
                <a:cxn ang="0">
                  <a:pos x="1571" y="90"/>
                </a:cxn>
                <a:cxn ang="0">
                  <a:pos x="1599" y="0"/>
                </a:cxn>
                <a:cxn ang="0">
                  <a:pos x="1778" y="90"/>
                </a:cxn>
                <a:cxn ang="0">
                  <a:pos x="1897" y="61"/>
                </a:cxn>
                <a:cxn ang="0">
                  <a:pos x="1926" y="149"/>
                </a:cxn>
                <a:cxn ang="0">
                  <a:pos x="1926" y="209"/>
                </a:cxn>
                <a:cxn ang="0">
                  <a:pos x="2045" y="209"/>
                </a:cxn>
                <a:cxn ang="0">
                  <a:pos x="2133" y="267"/>
                </a:cxn>
                <a:cxn ang="0">
                  <a:pos x="2163" y="356"/>
                </a:cxn>
                <a:cxn ang="0">
                  <a:pos x="2192" y="416"/>
                </a:cxn>
                <a:cxn ang="0">
                  <a:pos x="2104" y="474"/>
                </a:cxn>
                <a:cxn ang="0">
                  <a:pos x="1985" y="534"/>
                </a:cxn>
                <a:cxn ang="0">
                  <a:pos x="1926" y="622"/>
                </a:cxn>
                <a:cxn ang="0">
                  <a:pos x="1717" y="652"/>
                </a:cxn>
                <a:cxn ang="0">
                  <a:pos x="1571" y="711"/>
                </a:cxn>
                <a:cxn ang="0">
                  <a:pos x="1453" y="771"/>
                </a:cxn>
                <a:cxn ang="0">
                  <a:pos x="1274" y="829"/>
                </a:cxn>
                <a:cxn ang="0">
                  <a:pos x="1067" y="890"/>
                </a:cxn>
                <a:cxn ang="0">
                  <a:pos x="800" y="947"/>
                </a:cxn>
                <a:cxn ang="0">
                  <a:pos x="504" y="890"/>
                </a:cxn>
                <a:cxn ang="0">
                  <a:pos x="473" y="829"/>
                </a:cxn>
                <a:cxn ang="0">
                  <a:pos x="386" y="801"/>
                </a:cxn>
                <a:cxn ang="0">
                  <a:pos x="295" y="801"/>
                </a:cxn>
                <a:cxn ang="0">
                  <a:pos x="58" y="771"/>
                </a:cxn>
                <a:cxn ang="0">
                  <a:pos x="237" y="711"/>
                </a:cxn>
              </a:cxnLst>
              <a:rect l="0" t="0" r="r" b="b"/>
              <a:pathLst>
                <a:path w="2192" h="947">
                  <a:moveTo>
                    <a:pt x="237" y="592"/>
                  </a:moveTo>
                  <a:lnTo>
                    <a:pt x="207" y="592"/>
                  </a:lnTo>
                  <a:lnTo>
                    <a:pt x="177" y="622"/>
                  </a:lnTo>
                  <a:lnTo>
                    <a:pt x="148" y="622"/>
                  </a:lnTo>
                  <a:lnTo>
                    <a:pt x="148" y="592"/>
                  </a:lnTo>
                  <a:lnTo>
                    <a:pt x="118" y="592"/>
                  </a:lnTo>
                  <a:lnTo>
                    <a:pt x="177" y="534"/>
                  </a:lnTo>
                  <a:lnTo>
                    <a:pt x="148" y="534"/>
                  </a:lnTo>
                  <a:lnTo>
                    <a:pt x="118" y="504"/>
                  </a:lnTo>
                  <a:lnTo>
                    <a:pt x="88" y="504"/>
                  </a:lnTo>
                  <a:lnTo>
                    <a:pt x="58" y="534"/>
                  </a:lnTo>
                  <a:lnTo>
                    <a:pt x="30" y="504"/>
                  </a:lnTo>
                  <a:lnTo>
                    <a:pt x="0" y="504"/>
                  </a:lnTo>
                  <a:lnTo>
                    <a:pt x="0" y="445"/>
                  </a:lnTo>
                  <a:lnTo>
                    <a:pt x="266" y="445"/>
                  </a:lnTo>
                  <a:lnTo>
                    <a:pt x="295" y="416"/>
                  </a:lnTo>
                  <a:lnTo>
                    <a:pt x="118" y="416"/>
                  </a:lnTo>
                  <a:lnTo>
                    <a:pt x="177" y="356"/>
                  </a:lnTo>
                  <a:lnTo>
                    <a:pt x="237" y="356"/>
                  </a:lnTo>
                  <a:lnTo>
                    <a:pt x="266" y="327"/>
                  </a:lnTo>
                  <a:lnTo>
                    <a:pt x="295" y="327"/>
                  </a:lnTo>
                  <a:lnTo>
                    <a:pt x="266" y="297"/>
                  </a:lnTo>
                  <a:lnTo>
                    <a:pt x="237" y="327"/>
                  </a:lnTo>
                  <a:lnTo>
                    <a:pt x="207" y="297"/>
                  </a:lnTo>
                  <a:lnTo>
                    <a:pt x="177" y="297"/>
                  </a:lnTo>
                  <a:lnTo>
                    <a:pt x="177" y="267"/>
                  </a:lnTo>
                  <a:lnTo>
                    <a:pt x="148" y="297"/>
                  </a:lnTo>
                  <a:lnTo>
                    <a:pt x="118" y="297"/>
                  </a:lnTo>
                  <a:lnTo>
                    <a:pt x="88" y="267"/>
                  </a:lnTo>
                  <a:lnTo>
                    <a:pt x="88" y="297"/>
                  </a:lnTo>
                  <a:lnTo>
                    <a:pt x="58" y="267"/>
                  </a:lnTo>
                  <a:lnTo>
                    <a:pt x="30" y="297"/>
                  </a:lnTo>
                  <a:lnTo>
                    <a:pt x="0" y="267"/>
                  </a:lnTo>
                  <a:lnTo>
                    <a:pt x="0" y="90"/>
                  </a:lnTo>
                  <a:lnTo>
                    <a:pt x="30" y="90"/>
                  </a:lnTo>
                  <a:lnTo>
                    <a:pt x="58" y="118"/>
                  </a:lnTo>
                  <a:lnTo>
                    <a:pt x="88" y="118"/>
                  </a:lnTo>
                  <a:lnTo>
                    <a:pt x="88" y="149"/>
                  </a:lnTo>
                  <a:lnTo>
                    <a:pt x="148" y="149"/>
                  </a:lnTo>
                  <a:lnTo>
                    <a:pt x="177" y="179"/>
                  </a:lnTo>
                  <a:lnTo>
                    <a:pt x="207" y="179"/>
                  </a:lnTo>
                  <a:lnTo>
                    <a:pt x="207" y="149"/>
                  </a:lnTo>
                  <a:lnTo>
                    <a:pt x="177" y="118"/>
                  </a:lnTo>
                  <a:lnTo>
                    <a:pt x="148" y="118"/>
                  </a:lnTo>
                  <a:lnTo>
                    <a:pt x="118" y="90"/>
                  </a:lnTo>
                  <a:lnTo>
                    <a:pt x="207" y="90"/>
                  </a:lnTo>
                  <a:lnTo>
                    <a:pt x="177" y="61"/>
                  </a:lnTo>
                  <a:lnTo>
                    <a:pt x="88" y="61"/>
                  </a:lnTo>
                  <a:lnTo>
                    <a:pt x="88" y="31"/>
                  </a:lnTo>
                  <a:lnTo>
                    <a:pt x="266" y="31"/>
                  </a:lnTo>
                  <a:lnTo>
                    <a:pt x="295" y="61"/>
                  </a:lnTo>
                  <a:lnTo>
                    <a:pt x="325" y="61"/>
                  </a:lnTo>
                  <a:lnTo>
                    <a:pt x="355" y="90"/>
                  </a:lnTo>
                  <a:lnTo>
                    <a:pt x="386" y="90"/>
                  </a:lnTo>
                  <a:lnTo>
                    <a:pt x="386" y="118"/>
                  </a:lnTo>
                  <a:lnTo>
                    <a:pt x="414" y="118"/>
                  </a:lnTo>
                  <a:lnTo>
                    <a:pt x="444" y="149"/>
                  </a:lnTo>
                  <a:lnTo>
                    <a:pt x="414" y="179"/>
                  </a:lnTo>
                  <a:lnTo>
                    <a:pt x="444" y="179"/>
                  </a:lnTo>
                  <a:lnTo>
                    <a:pt x="473" y="209"/>
                  </a:lnTo>
                  <a:lnTo>
                    <a:pt x="444" y="209"/>
                  </a:lnTo>
                  <a:lnTo>
                    <a:pt x="414" y="238"/>
                  </a:lnTo>
                  <a:lnTo>
                    <a:pt x="386" y="238"/>
                  </a:lnTo>
                  <a:lnTo>
                    <a:pt x="355" y="209"/>
                  </a:lnTo>
                  <a:lnTo>
                    <a:pt x="355" y="238"/>
                  </a:lnTo>
                  <a:lnTo>
                    <a:pt x="386" y="267"/>
                  </a:lnTo>
                  <a:lnTo>
                    <a:pt x="414" y="267"/>
                  </a:lnTo>
                  <a:lnTo>
                    <a:pt x="414" y="297"/>
                  </a:lnTo>
                  <a:lnTo>
                    <a:pt x="444" y="327"/>
                  </a:lnTo>
                  <a:lnTo>
                    <a:pt x="444" y="386"/>
                  </a:lnTo>
                  <a:lnTo>
                    <a:pt x="473" y="416"/>
                  </a:lnTo>
                  <a:lnTo>
                    <a:pt x="473" y="327"/>
                  </a:lnTo>
                  <a:lnTo>
                    <a:pt x="504" y="356"/>
                  </a:lnTo>
                  <a:lnTo>
                    <a:pt x="504" y="327"/>
                  </a:lnTo>
                  <a:lnTo>
                    <a:pt x="593" y="238"/>
                  </a:lnTo>
                  <a:lnTo>
                    <a:pt x="593" y="267"/>
                  </a:lnTo>
                  <a:lnTo>
                    <a:pt x="623" y="297"/>
                  </a:lnTo>
                  <a:lnTo>
                    <a:pt x="623" y="267"/>
                  </a:lnTo>
                  <a:lnTo>
                    <a:pt x="651" y="297"/>
                  </a:lnTo>
                  <a:lnTo>
                    <a:pt x="680" y="267"/>
                  </a:lnTo>
                  <a:lnTo>
                    <a:pt x="680" y="149"/>
                  </a:lnTo>
                  <a:lnTo>
                    <a:pt x="711" y="118"/>
                  </a:lnTo>
                  <a:lnTo>
                    <a:pt x="741" y="118"/>
                  </a:lnTo>
                  <a:lnTo>
                    <a:pt x="769" y="149"/>
                  </a:lnTo>
                  <a:lnTo>
                    <a:pt x="769" y="179"/>
                  </a:lnTo>
                  <a:lnTo>
                    <a:pt x="800" y="179"/>
                  </a:lnTo>
                  <a:lnTo>
                    <a:pt x="860" y="238"/>
                  </a:lnTo>
                  <a:lnTo>
                    <a:pt x="887" y="238"/>
                  </a:lnTo>
                  <a:lnTo>
                    <a:pt x="887" y="149"/>
                  </a:lnTo>
                  <a:lnTo>
                    <a:pt x="918" y="118"/>
                  </a:lnTo>
                  <a:lnTo>
                    <a:pt x="948" y="118"/>
                  </a:lnTo>
                  <a:lnTo>
                    <a:pt x="978" y="149"/>
                  </a:lnTo>
                  <a:lnTo>
                    <a:pt x="1007" y="118"/>
                  </a:lnTo>
                  <a:lnTo>
                    <a:pt x="1007" y="90"/>
                  </a:lnTo>
                  <a:lnTo>
                    <a:pt x="1067" y="90"/>
                  </a:lnTo>
                  <a:lnTo>
                    <a:pt x="1096" y="118"/>
                  </a:lnTo>
                  <a:lnTo>
                    <a:pt x="1096" y="149"/>
                  </a:lnTo>
                  <a:lnTo>
                    <a:pt x="1125" y="179"/>
                  </a:lnTo>
                  <a:lnTo>
                    <a:pt x="1155" y="179"/>
                  </a:lnTo>
                  <a:lnTo>
                    <a:pt x="1155" y="238"/>
                  </a:lnTo>
                  <a:lnTo>
                    <a:pt x="1185" y="267"/>
                  </a:lnTo>
                  <a:lnTo>
                    <a:pt x="1185" y="179"/>
                  </a:lnTo>
                  <a:lnTo>
                    <a:pt x="1155" y="149"/>
                  </a:lnTo>
                  <a:lnTo>
                    <a:pt x="1155" y="90"/>
                  </a:lnTo>
                  <a:lnTo>
                    <a:pt x="1185" y="90"/>
                  </a:lnTo>
                  <a:lnTo>
                    <a:pt x="1215" y="118"/>
                  </a:lnTo>
                  <a:lnTo>
                    <a:pt x="1303" y="118"/>
                  </a:lnTo>
                  <a:lnTo>
                    <a:pt x="1303" y="149"/>
                  </a:lnTo>
                  <a:lnTo>
                    <a:pt x="1333" y="179"/>
                  </a:lnTo>
                  <a:lnTo>
                    <a:pt x="1362" y="149"/>
                  </a:lnTo>
                  <a:lnTo>
                    <a:pt x="1362" y="118"/>
                  </a:lnTo>
                  <a:lnTo>
                    <a:pt x="1392" y="90"/>
                  </a:lnTo>
                  <a:lnTo>
                    <a:pt x="1453" y="90"/>
                  </a:lnTo>
                  <a:lnTo>
                    <a:pt x="1481" y="118"/>
                  </a:lnTo>
                  <a:lnTo>
                    <a:pt x="1541" y="118"/>
                  </a:lnTo>
                  <a:lnTo>
                    <a:pt x="1571" y="90"/>
                  </a:lnTo>
                  <a:lnTo>
                    <a:pt x="1599" y="90"/>
                  </a:lnTo>
                  <a:lnTo>
                    <a:pt x="1599" y="61"/>
                  </a:lnTo>
                  <a:lnTo>
                    <a:pt x="1571" y="31"/>
                  </a:lnTo>
                  <a:lnTo>
                    <a:pt x="1599" y="0"/>
                  </a:lnTo>
                  <a:lnTo>
                    <a:pt x="1717" y="0"/>
                  </a:lnTo>
                  <a:lnTo>
                    <a:pt x="1748" y="31"/>
                  </a:lnTo>
                  <a:lnTo>
                    <a:pt x="1748" y="61"/>
                  </a:lnTo>
                  <a:lnTo>
                    <a:pt x="1778" y="90"/>
                  </a:lnTo>
                  <a:lnTo>
                    <a:pt x="1808" y="90"/>
                  </a:lnTo>
                  <a:lnTo>
                    <a:pt x="1836" y="118"/>
                  </a:lnTo>
                  <a:lnTo>
                    <a:pt x="1836" y="90"/>
                  </a:lnTo>
                  <a:lnTo>
                    <a:pt x="1897" y="61"/>
                  </a:lnTo>
                  <a:lnTo>
                    <a:pt x="1926" y="61"/>
                  </a:lnTo>
                  <a:lnTo>
                    <a:pt x="1926" y="118"/>
                  </a:lnTo>
                  <a:lnTo>
                    <a:pt x="1897" y="118"/>
                  </a:lnTo>
                  <a:lnTo>
                    <a:pt x="1926" y="149"/>
                  </a:lnTo>
                  <a:lnTo>
                    <a:pt x="1985" y="149"/>
                  </a:lnTo>
                  <a:lnTo>
                    <a:pt x="1985" y="179"/>
                  </a:lnTo>
                  <a:lnTo>
                    <a:pt x="1955" y="179"/>
                  </a:lnTo>
                  <a:lnTo>
                    <a:pt x="1926" y="209"/>
                  </a:lnTo>
                  <a:lnTo>
                    <a:pt x="1926" y="238"/>
                  </a:lnTo>
                  <a:lnTo>
                    <a:pt x="1985" y="238"/>
                  </a:lnTo>
                  <a:lnTo>
                    <a:pt x="2015" y="209"/>
                  </a:lnTo>
                  <a:lnTo>
                    <a:pt x="2045" y="209"/>
                  </a:lnTo>
                  <a:lnTo>
                    <a:pt x="2045" y="238"/>
                  </a:lnTo>
                  <a:lnTo>
                    <a:pt x="1985" y="297"/>
                  </a:lnTo>
                  <a:lnTo>
                    <a:pt x="2045" y="267"/>
                  </a:lnTo>
                  <a:lnTo>
                    <a:pt x="2133" y="267"/>
                  </a:lnTo>
                  <a:lnTo>
                    <a:pt x="2163" y="297"/>
                  </a:lnTo>
                  <a:lnTo>
                    <a:pt x="2192" y="297"/>
                  </a:lnTo>
                  <a:lnTo>
                    <a:pt x="2192" y="327"/>
                  </a:lnTo>
                  <a:lnTo>
                    <a:pt x="2163" y="356"/>
                  </a:lnTo>
                  <a:lnTo>
                    <a:pt x="2192" y="356"/>
                  </a:lnTo>
                  <a:lnTo>
                    <a:pt x="2192" y="386"/>
                  </a:lnTo>
                  <a:lnTo>
                    <a:pt x="2163" y="386"/>
                  </a:lnTo>
                  <a:lnTo>
                    <a:pt x="2192" y="416"/>
                  </a:lnTo>
                  <a:lnTo>
                    <a:pt x="2192" y="445"/>
                  </a:lnTo>
                  <a:lnTo>
                    <a:pt x="2074" y="445"/>
                  </a:lnTo>
                  <a:lnTo>
                    <a:pt x="2133" y="474"/>
                  </a:lnTo>
                  <a:lnTo>
                    <a:pt x="2104" y="474"/>
                  </a:lnTo>
                  <a:lnTo>
                    <a:pt x="2074" y="504"/>
                  </a:lnTo>
                  <a:lnTo>
                    <a:pt x="2045" y="504"/>
                  </a:lnTo>
                  <a:lnTo>
                    <a:pt x="2015" y="534"/>
                  </a:lnTo>
                  <a:lnTo>
                    <a:pt x="1985" y="534"/>
                  </a:lnTo>
                  <a:lnTo>
                    <a:pt x="1955" y="565"/>
                  </a:lnTo>
                  <a:lnTo>
                    <a:pt x="1926" y="565"/>
                  </a:lnTo>
                  <a:lnTo>
                    <a:pt x="1955" y="592"/>
                  </a:lnTo>
                  <a:lnTo>
                    <a:pt x="1926" y="622"/>
                  </a:lnTo>
                  <a:lnTo>
                    <a:pt x="1867" y="622"/>
                  </a:lnTo>
                  <a:lnTo>
                    <a:pt x="1808" y="683"/>
                  </a:lnTo>
                  <a:lnTo>
                    <a:pt x="1778" y="652"/>
                  </a:lnTo>
                  <a:lnTo>
                    <a:pt x="1717" y="652"/>
                  </a:lnTo>
                  <a:lnTo>
                    <a:pt x="1690" y="683"/>
                  </a:lnTo>
                  <a:lnTo>
                    <a:pt x="1629" y="683"/>
                  </a:lnTo>
                  <a:lnTo>
                    <a:pt x="1599" y="711"/>
                  </a:lnTo>
                  <a:lnTo>
                    <a:pt x="1571" y="711"/>
                  </a:lnTo>
                  <a:lnTo>
                    <a:pt x="1541" y="741"/>
                  </a:lnTo>
                  <a:lnTo>
                    <a:pt x="1481" y="741"/>
                  </a:lnTo>
                  <a:lnTo>
                    <a:pt x="1481" y="771"/>
                  </a:lnTo>
                  <a:lnTo>
                    <a:pt x="1453" y="771"/>
                  </a:lnTo>
                  <a:lnTo>
                    <a:pt x="1422" y="801"/>
                  </a:lnTo>
                  <a:lnTo>
                    <a:pt x="1333" y="801"/>
                  </a:lnTo>
                  <a:lnTo>
                    <a:pt x="1333" y="771"/>
                  </a:lnTo>
                  <a:lnTo>
                    <a:pt x="1274" y="829"/>
                  </a:lnTo>
                  <a:lnTo>
                    <a:pt x="1096" y="829"/>
                  </a:lnTo>
                  <a:lnTo>
                    <a:pt x="1067" y="859"/>
                  </a:lnTo>
                  <a:lnTo>
                    <a:pt x="1096" y="890"/>
                  </a:lnTo>
                  <a:lnTo>
                    <a:pt x="1067" y="890"/>
                  </a:lnTo>
                  <a:lnTo>
                    <a:pt x="1037" y="920"/>
                  </a:lnTo>
                  <a:lnTo>
                    <a:pt x="918" y="920"/>
                  </a:lnTo>
                  <a:lnTo>
                    <a:pt x="887" y="947"/>
                  </a:lnTo>
                  <a:lnTo>
                    <a:pt x="800" y="947"/>
                  </a:lnTo>
                  <a:lnTo>
                    <a:pt x="769" y="920"/>
                  </a:lnTo>
                  <a:lnTo>
                    <a:pt x="680" y="920"/>
                  </a:lnTo>
                  <a:lnTo>
                    <a:pt x="651" y="890"/>
                  </a:lnTo>
                  <a:lnTo>
                    <a:pt x="504" y="890"/>
                  </a:lnTo>
                  <a:lnTo>
                    <a:pt x="504" y="859"/>
                  </a:lnTo>
                  <a:lnTo>
                    <a:pt x="532" y="829"/>
                  </a:lnTo>
                  <a:lnTo>
                    <a:pt x="504" y="801"/>
                  </a:lnTo>
                  <a:lnTo>
                    <a:pt x="473" y="829"/>
                  </a:lnTo>
                  <a:lnTo>
                    <a:pt x="444" y="829"/>
                  </a:lnTo>
                  <a:lnTo>
                    <a:pt x="444" y="801"/>
                  </a:lnTo>
                  <a:lnTo>
                    <a:pt x="414" y="829"/>
                  </a:lnTo>
                  <a:lnTo>
                    <a:pt x="386" y="801"/>
                  </a:lnTo>
                  <a:lnTo>
                    <a:pt x="355" y="801"/>
                  </a:lnTo>
                  <a:lnTo>
                    <a:pt x="386" y="771"/>
                  </a:lnTo>
                  <a:lnTo>
                    <a:pt x="325" y="771"/>
                  </a:lnTo>
                  <a:lnTo>
                    <a:pt x="295" y="801"/>
                  </a:lnTo>
                  <a:lnTo>
                    <a:pt x="0" y="801"/>
                  </a:lnTo>
                  <a:lnTo>
                    <a:pt x="0" y="741"/>
                  </a:lnTo>
                  <a:lnTo>
                    <a:pt x="30" y="741"/>
                  </a:lnTo>
                  <a:lnTo>
                    <a:pt x="58" y="771"/>
                  </a:lnTo>
                  <a:lnTo>
                    <a:pt x="88" y="741"/>
                  </a:lnTo>
                  <a:lnTo>
                    <a:pt x="177" y="741"/>
                  </a:lnTo>
                  <a:lnTo>
                    <a:pt x="177" y="711"/>
                  </a:lnTo>
                  <a:lnTo>
                    <a:pt x="237" y="711"/>
                  </a:lnTo>
                  <a:lnTo>
                    <a:pt x="207" y="683"/>
                  </a:lnTo>
                  <a:lnTo>
                    <a:pt x="237" y="652"/>
                  </a:lnTo>
                </a:path>
              </a:pathLst>
            </a:custGeom>
            <a:noFill/>
            <a:ln w="1588">
              <a:solidFill>
                <a:srgbClr val="000000"/>
              </a:solidFill>
              <a:prstDash val="solid"/>
              <a:round/>
              <a:headEnd/>
              <a:tailEnd/>
            </a:ln>
          </p:spPr>
          <p:txBody>
            <a:bodyPr/>
            <a:lstStyle/>
            <a:p>
              <a:endParaRPr lang="en-GB"/>
            </a:p>
          </p:txBody>
        </p:sp>
        <p:sp>
          <p:nvSpPr>
            <p:cNvPr id="15793" name="Freeform 433"/>
            <p:cNvSpPr>
              <a:spLocks/>
            </p:cNvSpPr>
            <p:nvPr/>
          </p:nvSpPr>
          <p:spPr bwMode="auto">
            <a:xfrm>
              <a:off x="2183" y="1543"/>
              <a:ext cx="30" cy="22"/>
            </a:xfrm>
            <a:custGeom>
              <a:avLst/>
              <a:gdLst/>
              <a:ahLst/>
              <a:cxnLst>
                <a:cxn ang="0">
                  <a:pos x="88" y="89"/>
                </a:cxn>
                <a:cxn ang="0">
                  <a:pos x="61" y="59"/>
                </a:cxn>
                <a:cxn ang="0">
                  <a:pos x="30" y="89"/>
                </a:cxn>
                <a:cxn ang="0">
                  <a:pos x="0" y="89"/>
                </a:cxn>
                <a:cxn ang="0">
                  <a:pos x="0" y="59"/>
                </a:cxn>
                <a:cxn ang="0">
                  <a:pos x="30" y="59"/>
                </a:cxn>
                <a:cxn ang="0">
                  <a:pos x="30" y="0"/>
                </a:cxn>
                <a:cxn ang="0">
                  <a:pos x="88" y="0"/>
                </a:cxn>
                <a:cxn ang="0">
                  <a:pos x="118" y="30"/>
                </a:cxn>
                <a:cxn ang="0">
                  <a:pos x="118" y="59"/>
                </a:cxn>
                <a:cxn ang="0">
                  <a:pos x="88" y="59"/>
                </a:cxn>
                <a:cxn ang="0">
                  <a:pos x="88" y="89"/>
                </a:cxn>
              </a:cxnLst>
              <a:rect l="0" t="0" r="r" b="b"/>
              <a:pathLst>
                <a:path w="118" h="89">
                  <a:moveTo>
                    <a:pt x="88" y="89"/>
                  </a:moveTo>
                  <a:lnTo>
                    <a:pt x="61" y="59"/>
                  </a:lnTo>
                  <a:lnTo>
                    <a:pt x="30" y="89"/>
                  </a:lnTo>
                  <a:lnTo>
                    <a:pt x="0" y="89"/>
                  </a:lnTo>
                  <a:lnTo>
                    <a:pt x="0" y="59"/>
                  </a:lnTo>
                  <a:lnTo>
                    <a:pt x="30" y="59"/>
                  </a:lnTo>
                  <a:lnTo>
                    <a:pt x="30" y="0"/>
                  </a:lnTo>
                  <a:lnTo>
                    <a:pt x="88" y="0"/>
                  </a:lnTo>
                  <a:lnTo>
                    <a:pt x="118" y="30"/>
                  </a:lnTo>
                  <a:lnTo>
                    <a:pt x="118" y="59"/>
                  </a:lnTo>
                  <a:lnTo>
                    <a:pt x="88" y="59"/>
                  </a:lnTo>
                  <a:lnTo>
                    <a:pt x="88" y="89"/>
                  </a:lnTo>
                </a:path>
              </a:pathLst>
            </a:custGeom>
            <a:noFill/>
            <a:ln w="1588">
              <a:solidFill>
                <a:srgbClr val="000000"/>
              </a:solidFill>
              <a:prstDash val="solid"/>
              <a:round/>
              <a:headEnd/>
              <a:tailEnd/>
            </a:ln>
          </p:spPr>
          <p:txBody>
            <a:bodyPr/>
            <a:lstStyle/>
            <a:p>
              <a:endParaRPr lang="en-GB"/>
            </a:p>
          </p:txBody>
        </p:sp>
        <p:sp>
          <p:nvSpPr>
            <p:cNvPr id="15794" name="Freeform 434"/>
            <p:cNvSpPr>
              <a:spLocks/>
            </p:cNvSpPr>
            <p:nvPr/>
          </p:nvSpPr>
          <p:spPr bwMode="auto">
            <a:xfrm>
              <a:off x="2205" y="1565"/>
              <a:ext cx="8" cy="7"/>
            </a:xfrm>
            <a:custGeom>
              <a:avLst/>
              <a:gdLst/>
              <a:ahLst/>
              <a:cxnLst>
                <a:cxn ang="0">
                  <a:pos x="0" y="0"/>
                </a:cxn>
                <a:cxn ang="0">
                  <a:pos x="30" y="0"/>
                </a:cxn>
                <a:cxn ang="0">
                  <a:pos x="30" y="30"/>
                </a:cxn>
                <a:cxn ang="0">
                  <a:pos x="0" y="0"/>
                </a:cxn>
              </a:cxnLst>
              <a:rect l="0" t="0" r="r" b="b"/>
              <a:pathLst>
                <a:path w="30" h="30">
                  <a:moveTo>
                    <a:pt x="0" y="0"/>
                  </a:moveTo>
                  <a:lnTo>
                    <a:pt x="30" y="0"/>
                  </a:lnTo>
                  <a:lnTo>
                    <a:pt x="30" y="30"/>
                  </a:lnTo>
                  <a:lnTo>
                    <a:pt x="0" y="0"/>
                  </a:lnTo>
                </a:path>
              </a:pathLst>
            </a:custGeom>
            <a:noFill/>
            <a:ln w="1588">
              <a:solidFill>
                <a:srgbClr val="000000"/>
              </a:solidFill>
              <a:prstDash val="solid"/>
              <a:round/>
              <a:headEnd/>
              <a:tailEnd/>
            </a:ln>
          </p:spPr>
          <p:txBody>
            <a:bodyPr/>
            <a:lstStyle/>
            <a:p>
              <a:endParaRPr lang="en-GB"/>
            </a:p>
          </p:txBody>
        </p:sp>
        <p:sp>
          <p:nvSpPr>
            <p:cNvPr id="15795" name="Freeform 435"/>
            <p:cNvSpPr>
              <a:spLocks/>
            </p:cNvSpPr>
            <p:nvPr/>
          </p:nvSpPr>
          <p:spPr bwMode="auto">
            <a:xfrm>
              <a:off x="1376" y="1365"/>
              <a:ext cx="7" cy="7"/>
            </a:xfrm>
            <a:custGeom>
              <a:avLst/>
              <a:gdLst/>
              <a:ahLst/>
              <a:cxnLst>
                <a:cxn ang="0">
                  <a:pos x="0" y="0"/>
                </a:cxn>
                <a:cxn ang="0">
                  <a:pos x="29" y="27"/>
                </a:cxn>
                <a:cxn ang="0">
                  <a:pos x="29" y="0"/>
                </a:cxn>
                <a:cxn ang="0">
                  <a:pos x="0" y="0"/>
                </a:cxn>
              </a:cxnLst>
              <a:rect l="0" t="0" r="r" b="b"/>
              <a:pathLst>
                <a:path w="29" h="27">
                  <a:moveTo>
                    <a:pt x="0" y="0"/>
                  </a:moveTo>
                  <a:lnTo>
                    <a:pt x="29" y="27"/>
                  </a:lnTo>
                  <a:lnTo>
                    <a:pt x="29" y="0"/>
                  </a:lnTo>
                  <a:lnTo>
                    <a:pt x="0" y="0"/>
                  </a:lnTo>
                </a:path>
              </a:pathLst>
            </a:custGeom>
            <a:noFill/>
            <a:ln w="1588">
              <a:solidFill>
                <a:srgbClr val="000000"/>
              </a:solidFill>
              <a:prstDash val="solid"/>
              <a:round/>
              <a:headEnd/>
              <a:tailEnd/>
            </a:ln>
          </p:spPr>
          <p:txBody>
            <a:bodyPr/>
            <a:lstStyle/>
            <a:p>
              <a:endParaRPr lang="en-GB"/>
            </a:p>
          </p:txBody>
        </p:sp>
        <p:sp>
          <p:nvSpPr>
            <p:cNvPr id="15796" name="Line 436"/>
            <p:cNvSpPr>
              <a:spLocks noChangeShapeType="1"/>
            </p:cNvSpPr>
            <p:nvPr/>
          </p:nvSpPr>
          <p:spPr bwMode="auto">
            <a:xfrm flipH="1">
              <a:off x="1368" y="1365"/>
              <a:ext cx="8" cy="7"/>
            </a:xfrm>
            <a:prstGeom prst="line">
              <a:avLst/>
            </a:prstGeom>
            <a:noFill/>
            <a:ln w="1588">
              <a:solidFill>
                <a:srgbClr val="000000"/>
              </a:solidFill>
              <a:round/>
              <a:headEnd/>
              <a:tailEnd/>
            </a:ln>
          </p:spPr>
          <p:txBody>
            <a:bodyPr/>
            <a:lstStyle/>
            <a:p>
              <a:endParaRPr lang="en-GB"/>
            </a:p>
          </p:txBody>
        </p:sp>
        <p:sp>
          <p:nvSpPr>
            <p:cNvPr id="15797" name="Freeform 437"/>
            <p:cNvSpPr>
              <a:spLocks/>
            </p:cNvSpPr>
            <p:nvPr/>
          </p:nvSpPr>
          <p:spPr bwMode="auto">
            <a:xfrm>
              <a:off x="1368" y="1365"/>
              <a:ext cx="8" cy="7"/>
            </a:xfrm>
            <a:custGeom>
              <a:avLst/>
              <a:gdLst/>
              <a:ahLst/>
              <a:cxnLst>
                <a:cxn ang="0">
                  <a:pos x="0" y="27"/>
                </a:cxn>
                <a:cxn ang="0">
                  <a:pos x="29" y="27"/>
                </a:cxn>
                <a:cxn ang="0">
                  <a:pos x="29" y="0"/>
                </a:cxn>
              </a:cxnLst>
              <a:rect l="0" t="0" r="r" b="b"/>
              <a:pathLst>
                <a:path w="29" h="27">
                  <a:moveTo>
                    <a:pt x="0" y="27"/>
                  </a:moveTo>
                  <a:lnTo>
                    <a:pt x="29" y="27"/>
                  </a:lnTo>
                  <a:lnTo>
                    <a:pt x="29" y="0"/>
                  </a:lnTo>
                </a:path>
              </a:pathLst>
            </a:custGeom>
            <a:noFill/>
            <a:ln w="1588">
              <a:solidFill>
                <a:srgbClr val="000000"/>
              </a:solidFill>
              <a:prstDash val="solid"/>
              <a:round/>
              <a:headEnd/>
              <a:tailEnd/>
            </a:ln>
          </p:spPr>
          <p:txBody>
            <a:bodyPr/>
            <a:lstStyle/>
            <a:p>
              <a:endParaRPr lang="en-GB"/>
            </a:p>
          </p:txBody>
        </p:sp>
        <p:sp>
          <p:nvSpPr>
            <p:cNvPr id="15798" name="Freeform 438"/>
            <p:cNvSpPr>
              <a:spLocks/>
            </p:cNvSpPr>
            <p:nvPr/>
          </p:nvSpPr>
          <p:spPr bwMode="auto">
            <a:xfrm>
              <a:off x="1361" y="1372"/>
              <a:ext cx="7" cy="15"/>
            </a:xfrm>
            <a:custGeom>
              <a:avLst/>
              <a:gdLst/>
              <a:ahLst/>
              <a:cxnLst>
                <a:cxn ang="0">
                  <a:pos x="30" y="60"/>
                </a:cxn>
                <a:cxn ang="0">
                  <a:pos x="0" y="60"/>
                </a:cxn>
                <a:cxn ang="0">
                  <a:pos x="0" y="30"/>
                </a:cxn>
                <a:cxn ang="0">
                  <a:pos x="30" y="0"/>
                </a:cxn>
              </a:cxnLst>
              <a:rect l="0" t="0" r="r" b="b"/>
              <a:pathLst>
                <a:path w="30" h="60">
                  <a:moveTo>
                    <a:pt x="30" y="60"/>
                  </a:moveTo>
                  <a:lnTo>
                    <a:pt x="0" y="60"/>
                  </a:lnTo>
                  <a:lnTo>
                    <a:pt x="0" y="30"/>
                  </a:lnTo>
                  <a:lnTo>
                    <a:pt x="30" y="0"/>
                  </a:lnTo>
                </a:path>
              </a:pathLst>
            </a:custGeom>
            <a:noFill/>
            <a:ln w="1588">
              <a:solidFill>
                <a:srgbClr val="000000"/>
              </a:solidFill>
              <a:prstDash val="solid"/>
              <a:round/>
              <a:headEnd/>
              <a:tailEnd/>
            </a:ln>
          </p:spPr>
          <p:txBody>
            <a:bodyPr/>
            <a:lstStyle/>
            <a:p>
              <a:endParaRPr lang="en-GB"/>
            </a:p>
          </p:txBody>
        </p:sp>
        <p:sp>
          <p:nvSpPr>
            <p:cNvPr id="15799" name="Freeform 439"/>
            <p:cNvSpPr>
              <a:spLocks/>
            </p:cNvSpPr>
            <p:nvPr/>
          </p:nvSpPr>
          <p:spPr bwMode="auto">
            <a:xfrm>
              <a:off x="1368" y="1380"/>
              <a:ext cx="15" cy="7"/>
            </a:xfrm>
            <a:custGeom>
              <a:avLst/>
              <a:gdLst/>
              <a:ahLst/>
              <a:cxnLst>
                <a:cxn ang="0">
                  <a:pos x="0" y="30"/>
                </a:cxn>
                <a:cxn ang="0">
                  <a:pos x="58" y="30"/>
                </a:cxn>
                <a:cxn ang="0">
                  <a:pos x="29" y="0"/>
                </a:cxn>
                <a:cxn ang="0">
                  <a:pos x="0" y="30"/>
                </a:cxn>
              </a:cxnLst>
              <a:rect l="0" t="0" r="r" b="b"/>
              <a:pathLst>
                <a:path w="58" h="30">
                  <a:moveTo>
                    <a:pt x="0" y="30"/>
                  </a:moveTo>
                  <a:lnTo>
                    <a:pt x="58" y="30"/>
                  </a:lnTo>
                  <a:lnTo>
                    <a:pt x="29" y="0"/>
                  </a:lnTo>
                  <a:lnTo>
                    <a:pt x="0" y="30"/>
                  </a:lnTo>
                </a:path>
              </a:pathLst>
            </a:custGeom>
            <a:noFill/>
            <a:ln w="1588">
              <a:solidFill>
                <a:srgbClr val="000000"/>
              </a:solidFill>
              <a:prstDash val="solid"/>
              <a:round/>
              <a:headEnd/>
              <a:tailEnd/>
            </a:ln>
          </p:spPr>
          <p:txBody>
            <a:bodyPr/>
            <a:lstStyle/>
            <a:p>
              <a:endParaRPr lang="en-GB"/>
            </a:p>
          </p:txBody>
        </p:sp>
        <p:sp>
          <p:nvSpPr>
            <p:cNvPr id="15800" name="Freeform 440"/>
            <p:cNvSpPr>
              <a:spLocks/>
            </p:cNvSpPr>
            <p:nvPr/>
          </p:nvSpPr>
          <p:spPr bwMode="auto">
            <a:xfrm>
              <a:off x="2390" y="1787"/>
              <a:ext cx="23" cy="22"/>
            </a:xfrm>
            <a:custGeom>
              <a:avLst/>
              <a:gdLst/>
              <a:ahLst/>
              <a:cxnLst>
                <a:cxn ang="0">
                  <a:pos x="88" y="59"/>
                </a:cxn>
                <a:cxn ang="0">
                  <a:pos x="60" y="89"/>
                </a:cxn>
                <a:cxn ang="0">
                  <a:pos x="0" y="29"/>
                </a:cxn>
                <a:cxn ang="0">
                  <a:pos x="30" y="0"/>
                </a:cxn>
                <a:cxn ang="0">
                  <a:pos x="60" y="0"/>
                </a:cxn>
                <a:cxn ang="0">
                  <a:pos x="60" y="29"/>
                </a:cxn>
                <a:cxn ang="0">
                  <a:pos x="88" y="59"/>
                </a:cxn>
              </a:cxnLst>
              <a:rect l="0" t="0" r="r" b="b"/>
              <a:pathLst>
                <a:path w="88" h="89">
                  <a:moveTo>
                    <a:pt x="88" y="59"/>
                  </a:moveTo>
                  <a:lnTo>
                    <a:pt x="60" y="89"/>
                  </a:lnTo>
                  <a:lnTo>
                    <a:pt x="0" y="29"/>
                  </a:lnTo>
                  <a:lnTo>
                    <a:pt x="30" y="0"/>
                  </a:lnTo>
                  <a:lnTo>
                    <a:pt x="60" y="0"/>
                  </a:lnTo>
                  <a:lnTo>
                    <a:pt x="60" y="29"/>
                  </a:lnTo>
                  <a:lnTo>
                    <a:pt x="88" y="59"/>
                  </a:lnTo>
                </a:path>
              </a:pathLst>
            </a:custGeom>
            <a:noFill/>
            <a:ln w="1588">
              <a:solidFill>
                <a:srgbClr val="000000"/>
              </a:solidFill>
              <a:prstDash val="solid"/>
              <a:round/>
              <a:headEnd/>
              <a:tailEnd/>
            </a:ln>
          </p:spPr>
          <p:txBody>
            <a:bodyPr/>
            <a:lstStyle/>
            <a:p>
              <a:endParaRPr lang="en-GB"/>
            </a:p>
          </p:txBody>
        </p:sp>
        <p:sp>
          <p:nvSpPr>
            <p:cNvPr id="15801" name="Freeform 441"/>
            <p:cNvSpPr>
              <a:spLocks/>
            </p:cNvSpPr>
            <p:nvPr/>
          </p:nvSpPr>
          <p:spPr bwMode="auto">
            <a:xfrm>
              <a:off x="2390" y="1802"/>
              <a:ext cx="8" cy="14"/>
            </a:xfrm>
            <a:custGeom>
              <a:avLst/>
              <a:gdLst/>
              <a:ahLst/>
              <a:cxnLst>
                <a:cxn ang="0">
                  <a:pos x="0" y="30"/>
                </a:cxn>
                <a:cxn ang="0">
                  <a:pos x="0" y="0"/>
                </a:cxn>
                <a:cxn ang="0">
                  <a:pos x="30" y="30"/>
                </a:cxn>
                <a:cxn ang="0">
                  <a:pos x="30" y="59"/>
                </a:cxn>
                <a:cxn ang="0">
                  <a:pos x="0" y="30"/>
                </a:cxn>
              </a:cxnLst>
              <a:rect l="0" t="0" r="r" b="b"/>
              <a:pathLst>
                <a:path w="30" h="59">
                  <a:moveTo>
                    <a:pt x="0" y="30"/>
                  </a:moveTo>
                  <a:lnTo>
                    <a:pt x="0" y="0"/>
                  </a:lnTo>
                  <a:lnTo>
                    <a:pt x="30" y="30"/>
                  </a:lnTo>
                  <a:lnTo>
                    <a:pt x="30" y="59"/>
                  </a:lnTo>
                  <a:lnTo>
                    <a:pt x="0" y="30"/>
                  </a:lnTo>
                </a:path>
              </a:pathLst>
            </a:custGeom>
            <a:noFill/>
            <a:ln w="1588">
              <a:solidFill>
                <a:srgbClr val="000000"/>
              </a:solidFill>
              <a:prstDash val="solid"/>
              <a:round/>
              <a:headEnd/>
              <a:tailEnd/>
            </a:ln>
          </p:spPr>
          <p:txBody>
            <a:bodyPr/>
            <a:lstStyle/>
            <a:p>
              <a:endParaRPr lang="en-GB"/>
            </a:p>
          </p:txBody>
        </p:sp>
        <p:sp>
          <p:nvSpPr>
            <p:cNvPr id="15802" name="Freeform 442"/>
            <p:cNvSpPr>
              <a:spLocks/>
            </p:cNvSpPr>
            <p:nvPr/>
          </p:nvSpPr>
          <p:spPr bwMode="auto">
            <a:xfrm>
              <a:off x="2413" y="1802"/>
              <a:ext cx="15" cy="7"/>
            </a:xfrm>
            <a:custGeom>
              <a:avLst/>
              <a:gdLst/>
              <a:ahLst/>
              <a:cxnLst>
                <a:cxn ang="0">
                  <a:pos x="0" y="0"/>
                </a:cxn>
                <a:cxn ang="0">
                  <a:pos x="60" y="0"/>
                </a:cxn>
                <a:cxn ang="0">
                  <a:pos x="30" y="30"/>
                </a:cxn>
                <a:cxn ang="0">
                  <a:pos x="0" y="0"/>
                </a:cxn>
              </a:cxnLst>
              <a:rect l="0" t="0" r="r" b="b"/>
              <a:pathLst>
                <a:path w="60" h="30">
                  <a:moveTo>
                    <a:pt x="0" y="0"/>
                  </a:moveTo>
                  <a:lnTo>
                    <a:pt x="60" y="0"/>
                  </a:lnTo>
                  <a:lnTo>
                    <a:pt x="30" y="30"/>
                  </a:lnTo>
                  <a:lnTo>
                    <a:pt x="0" y="0"/>
                  </a:lnTo>
                </a:path>
              </a:pathLst>
            </a:custGeom>
            <a:noFill/>
            <a:ln w="1588">
              <a:solidFill>
                <a:srgbClr val="000000"/>
              </a:solidFill>
              <a:prstDash val="solid"/>
              <a:round/>
              <a:headEnd/>
              <a:tailEnd/>
            </a:ln>
          </p:spPr>
          <p:txBody>
            <a:bodyPr/>
            <a:lstStyle/>
            <a:p>
              <a:endParaRPr lang="en-GB"/>
            </a:p>
          </p:txBody>
        </p:sp>
        <p:sp>
          <p:nvSpPr>
            <p:cNvPr id="15803" name="Freeform 443"/>
            <p:cNvSpPr>
              <a:spLocks/>
            </p:cNvSpPr>
            <p:nvPr/>
          </p:nvSpPr>
          <p:spPr bwMode="auto">
            <a:xfrm>
              <a:off x="2153" y="1839"/>
              <a:ext cx="60" cy="59"/>
            </a:xfrm>
            <a:custGeom>
              <a:avLst/>
              <a:gdLst/>
              <a:ahLst/>
              <a:cxnLst>
                <a:cxn ang="0">
                  <a:pos x="207" y="28"/>
                </a:cxn>
                <a:cxn ang="0">
                  <a:pos x="237" y="0"/>
                </a:cxn>
                <a:cxn ang="0">
                  <a:pos x="237" y="58"/>
                </a:cxn>
                <a:cxn ang="0">
                  <a:pos x="207" y="58"/>
                </a:cxn>
                <a:cxn ang="0">
                  <a:pos x="237" y="88"/>
                </a:cxn>
                <a:cxn ang="0">
                  <a:pos x="207" y="88"/>
                </a:cxn>
                <a:cxn ang="0">
                  <a:pos x="180" y="119"/>
                </a:cxn>
                <a:cxn ang="0">
                  <a:pos x="180" y="146"/>
                </a:cxn>
                <a:cxn ang="0">
                  <a:pos x="149" y="146"/>
                </a:cxn>
                <a:cxn ang="0">
                  <a:pos x="149" y="176"/>
                </a:cxn>
                <a:cxn ang="0">
                  <a:pos x="89" y="176"/>
                </a:cxn>
                <a:cxn ang="0">
                  <a:pos x="60" y="207"/>
                </a:cxn>
                <a:cxn ang="0">
                  <a:pos x="60" y="237"/>
                </a:cxn>
                <a:cxn ang="0">
                  <a:pos x="30" y="237"/>
                </a:cxn>
                <a:cxn ang="0">
                  <a:pos x="0" y="207"/>
                </a:cxn>
                <a:cxn ang="0">
                  <a:pos x="30" y="207"/>
                </a:cxn>
                <a:cxn ang="0">
                  <a:pos x="60" y="176"/>
                </a:cxn>
                <a:cxn ang="0">
                  <a:pos x="0" y="176"/>
                </a:cxn>
                <a:cxn ang="0">
                  <a:pos x="30" y="146"/>
                </a:cxn>
                <a:cxn ang="0">
                  <a:pos x="0" y="119"/>
                </a:cxn>
                <a:cxn ang="0">
                  <a:pos x="30" y="88"/>
                </a:cxn>
                <a:cxn ang="0">
                  <a:pos x="60" y="88"/>
                </a:cxn>
                <a:cxn ang="0">
                  <a:pos x="60" y="119"/>
                </a:cxn>
                <a:cxn ang="0">
                  <a:pos x="89" y="88"/>
                </a:cxn>
                <a:cxn ang="0">
                  <a:pos x="89" y="58"/>
                </a:cxn>
                <a:cxn ang="0">
                  <a:pos x="149" y="58"/>
                </a:cxn>
                <a:cxn ang="0">
                  <a:pos x="180" y="28"/>
                </a:cxn>
                <a:cxn ang="0">
                  <a:pos x="207" y="28"/>
                </a:cxn>
              </a:cxnLst>
              <a:rect l="0" t="0" r="r" b="b"/>
              <a:pathLst>
                <a:path w="237" h="237">
                  <a:moveTo>
                    <a:pt x="207" y="28"/>
                  </a:moveTo>
                  <a:lnTo>
                    <a:pt x="237" y="0"/>
                  </a:lnTo>
                  <a:lnTo>
                    <a:pt x="237" y="58"/>
                  </a:lnTo>
                  <a:lnTo>
                    <a:pt x="207" y="58"/>
                  </a:lnTo>
                  <a:lnTo>
                    <a:pt x="237" y="88"/>
                  </a:lnTo>
                  <a:lnTo>
                    <a:pt x="207" y="88"/>
                  </a:lnTo>
                  <a:lnTo>
                    <a:pt x="180" y="119"/>
                  </a:lnTo>
                  <a:lnTo>
                    <a:pt x="180" y="146"/>
                  </a:lnTo>
                  <a:lnTo>
                    <a:pt x="149" y="146"/>
                  </a:lnTo>
                  <a:lnTo>
                    <a:pt x="149" y="176"/>
                  </a:lnTo>
                  <a:lnTo>
                    <a:pt x="89" y="176"/>
                  </a:lnTo>
                  <a:lnTo>
                    <a:pt x="60" y="207"/>
                  </a:lnTo>
                  <a:lnTo>
                    <a:pt x="60" y="237"/>
                  </a:lnTo>
                  <a:lnTo>
                    <a:pt x="30" y="237"/>
                  </a:lnTo>
                  <a:lnTo>
                    <a:pt x="0" y="207"/>
                  </a:lnTo>
                  <a:lnTo>
                    <a:pt x="30" y="207"/>
                  </a:lnTo>
                  <a:lnTo>
                    <a:pt x="60" y="176"/>
                  </a:lnTo>
                  <a:lnTo>
                    <a:pt x="0" y="176"/>
                  </a:lnTo>
                  <a:lnTo>
                    <a:pt x="30" y="146"/>
                  </a:lnTo>
                  <a:lnTo>
                    <a:pt x="0" y="119"/>
                  </a:lnTo>
                  <a:lnTo>
                    <a:pt x="30" y="88"/>
                  </a:lnTo>
                  <a:lnTo>
                    <a:pt x="60" y="88"/>
                  </a:lnTo>
                  <a:lnTo>
                    <a:pt x="60" y="119"/>
                  </a:lnTo>
                  <a:lnTo>
                    <a:pt x="89" y="88"/>
                  </a:lnTo>
                  <a:lnTo>
                    <a:pt x="89" y="58"/>
                  </a:lnTo>
                  <a:lnTo>
                    <a:pt x="149" y="58"/>
                  </a:lnTo>
                  <a:lnTo>
                    <a:pt x="180" y="28"/>
                  </a:lnTo>
                  <a:lnTo>
                    <a:pt x="207" y="28"/>
                  </a:lnTo>
                </a:path>
              </a:pathLst>
            </a:custGeom>
            <a:noFill/>
            <a:ln w="1588">
              <a:solidFill>
                <a:srgbClr val="000000"/>
              </a:solidFill>
              <a:prstDash val="solid"/>
              <a:round/>
              <a:headEnd/>
              <a:tailEnd/>
            </a:ln>
          </p:spPr>
          <p:txBody>
            <a:bodyPr/>
            <a:lstStyle/>
            <a:p>
              <a:endParaRPr lang="en-GB"/>
            </a:p>
          </p:txBody>
        </p:sp>
        <p:sp>
          <p:nvSpPr>
            <p:cNvPr id="15804" name="Freeform 444"/>
            <p:cNvSpPr>
              <a:spLocks/>
            </p:cNvSpPr>
            <p:nvPr/>
          </p:nvSpPr>
          <p:spPr bwMode="auto">
            <a:xfrm>
              <a:off x="2168" y="1905"/>
              <a:ext cx="52" cy="45"/>
            </a:xfrm>
            <a:custGeom>
              <a:avLst/>
              <a:gdLst/>
              <a:ahLst/>
              <a:cxnLst>
                <a:cxn ang="0">
                  <a:pos x="207" y="149"/>
                </a:cxn>
                <a:cxn ang="0">
                  <a:pos x="177" y="149"/>
                </a:cxn>
                <a:cxn ang="0">
                  <a:pos x="147" y="179"/>
                </a:cxn>
                <a:cxn ang="0">
                  <a:pos x="120" y="149"/>
                </a:cxn>
                <a:cxn ang="0">
                  <a:pos x="89" y="149"/>
                </a:cxn>
                <a:cxn ang="0">
                  <a:pos x="59" y="118"/>
                </a:cxn>
                <a:cxn ang="0">
                  <a:pos x="0" y="60"/>
                </a:cxn>
                <a:cxn ang="0">
                  <a:pos x="29" y="60"/>
                </a:cxn>
                <a:cxn ang="0">
                  <a:pos x="59" y="31"/>
                </a:cxn>
                <a:cxn ang="0">
                  <a:pos x="89" y="60"/>
                </a:cxn>
                <a:cxn ang="0">
                  <a:pos x="120" y="60"/>
                </a:cxn>
                <a:cxn ang="0">
                  <a:pos x="120" y="0"/>
                </a:cxn>
                <a:cxn ang="0">
                  <a:pos x="147" y="0"/>
                </a:cxn>
                <a:cxn ang="0">
                  <a:pos x="147" y="90"/>
                </a:cxn>
                <a:cxn ang="0">
                  <a:pos x="207" y="149"/>
                </a:cxn>
              </a:cxnLst>
              <a:rect l="0" t="0" r="r" b="b"/>
              <a:pathLst>
                <a:path w="207" h="179">
                  <a:moveTo>
                    <a:pt x="207" y="149"/>
                  </a:moveTo>
                  <a:lnTo>
                    <a:pt x="177" y="149"/>
                  </a:lnTo>
                  <a:lnTo>
                    <a:pt x="147" y="179"/>
                  </a:lnTo>
                  <a:lnTo>
                    <a:pt x="120" y="149"/>
                  </a:lnTo>
                  <a:lnTo>
                    <a:pt x="89" y="149"/>
                  </a:lnTo>
                  <a:lnTo>
                    <a:pt x="59" y="118"/>
                  </a:lnTo>
                  <a:lnTo>
                    <a:pt x="0" y="60"/>
                  </a:lnTo>
                  <a:lnTo>
                    <a:pt x="29" y="60"/>
                  </a:lnTo>
                  <a:lnTo>
                    <a:pt x="59" y="31"/>
                  </a:lnTo>
                  <a:lnTo>
                    <a:pt x="89" y="60"/>
                  </a:lnTo>
                  <a:lnTo>
                    <a:pt x="120" y="60"/>
                  </a:lnTo>
                  <a:lnTo>
                    <a:pt x="120" y="0"/>
                  </a:lnTo>
                  <a:lnTo>
                    <a:pt x="147" y="0"/>
                  </a:lnTo>
                  <a:lnTo>
                    <a:pt x="147" y="90"/>
                  </a:lnTo>
                  <a:lnTo>
                    <a:pt x="207" y="149"/>
                  </a:lnTo>
                </a:path>
              </a:pathLst>
            </a:custGeom>
            <a:noFill/>
            <a:ln w="1588">
              <a:solidFill>
                <a:srgbClr val="000000"/>
              </a:solidFill>
              <a:prstDash val="solid"/>
              <a:round/>
              <a:headEnd/>
              <a:tailEnd/>
            </a:ln>
          </p:spPr>
          <p:txBody>
            <a:bodyPr/>
            <a:lstStyle/>
            <a:p>
              <a:endParaRPr lang="en-GB"/>
            </a:p>
          </p:txBody>
        </p:sp>
        <p:sp>
          <p:nvSpPr>
            <p:cNvPr id="15805" name="Freeform 445"/>
            <p:cNvSpPr>
              <a:spLocks/>
            </p:cNvSpPr>
            <p:nvPr/>
          </p:nvSpPr>
          <p:spPr bwMode="auto">
            <a:xfrm>
              <a:off x="2124" y="1905"/>
              <a:ext cx="22" cy="15"/>
            </a:xfrm>
            <a:custGeom>
              <a:avLst/>
              <a:gdLst/>
              <a:ahLst/>
              <a:cxnLst>
                <a:cxn ang="0">
                  <a:pos x="60" y="60"/>
                </a:cxn>
                <a:cxn ang="0">
                  <a:pos x="30" y="31"/>
                </a:cxn>
                <a:cxn ang="0">
                  <a:pos x="0" y="31"/>
                </a:cxn>
                <a:cxn ang="0">
                  <a:pos x="30" y="0"/>
                </a:cxn>
                <a:cxn ang="0">
                  <a:pos x="89" y="0"/>
                </a:cxn>
                <a:cxn ang="0">
                  <a:pos x="89" y="31"/>
                </a:cxn>
                <a:cxn ang="0">
                  <a:pos x="60" y="31"/>
                </a:cxn>
                <a:cxn ang="0">
                  <a:pos x="60" y="60"/>
                </a:cxn>
              </a:cxnLst>
              <a:rect l="0" t="0" r="r" b="b"/>
              <a:pathLst>
                <a:path w="89" h="60">
                  <a:moveTo>
                    <a:pt x="60" y="60"/>
                  </a:moveTo>
                  <a:lnTo>
                    <a:pt x="30" y="31"/>
                  </a:lnTo>
                  <a:lnTo>
                    <a:pt x="0" y="31"/>
                  </a:lnTo>
                  <a:lnTo>
                    <a:pt x="30" y="0"/>
                  </a:lnTo>
                  <a:lnTo>
                    <a:pt x="89" y="0"/>
                  </a:lnTo>
                  <a:lnTo>
                    <a:pt x="89" y="31"/>
                  </a:lnTo>
                  <a:lnTo>
                    <a:pt x="60" y="31"/>
                  </a:lnTo>
                  <a:lnTo>
                    <a:pt x="60" y="60"/>
                  </a:lnTo>
                </a:path>
              </a:pathLst>
            </a:custGeom>
            <a:noFill/>
            <a:ln w="1588">
              <a:solidFill>
                <a:srgbClr val="000000"/>
              </a:solidFill>
              <a:prstDash val="solid"/>
              <a:round/>
              <a:headEnd/>
              <a:tailEnd/>
            </a:ln>
          </p:spPr>
          <p:txBody>
            <a:bodyPr/>
            <a:lstStyle/>
            <a:p>
              <a:endParaRPr lang="en-GB"/>
            </a:p>
          </p:txBody>
        </p:sp>
        <p:sp>
          <p:nvSpPr>
            <p:cNvPr id="15806" name="Freeform 446"/>
            <p:cNvSpPr>
              <a:spLocks/>
            </p:cNvSpPr>
            <p:nvPr/>
          </p:nvSpPr>
          <p:spPr bwMode="auto">
            <a:xfrm>
              <a:off x="2124" y="1928"/>
              <a:ext cx="15" cy="22"/>
            </a:xfrm>
            <a:custGeom>
              <a:avLst/>
              <a:gdLst/>
              <a:ahLst/>
              <a:cxnLst>
                <a:cxn ang="0">
                  <a:pos x="30" y="0"/>
                </a:cxn>
                <a:cxn ang="0">
                  <a:pos x="60" y="28"/>
                </a:cxn>
                <a:cxn ang="0">
                  <a:pos x="30" y="59"/>
                </a:cxn>
                <a:cxn ang="0">
                  <a:pos x="30" y="89"/>
                </a:cxn>
                <a:cxn ang="0">
                  <a:pos x="0" y="59"/>
                </a:cxn>
                <a:cxn ang="0">
                  <a:pos x="0" y="28"/>
                </a:cxn>
                <a:cxn ang="0">
                  <a:pos x="30" y="0"/>
                </a:cxn>
              </a:cxnLst>
              <a:rect l="0" t="0" r="r" b="b"/>
              <a:pathLst>
                <a:path w="60" h="89">
                  <a:moveTo>
                    <a:pt x="30" y="0"/>
                  </a:moveTo>
                  <a:lnTo>
                    <a:pt x="60" y="28"/>
                  </a:lnTo>
                  <a:lnTo>
                    <a:pt x="30" y="59"/>
                  </a:lnTo>
                  <a:lnTo>
                    <a:pt x="30" y="89"/>
                  </a:lnTo>
                  <a:lnTo>
                    <a:pt x="0" y="59"/>
                  </a:lnTo>
                  <a:lnTo>
                    <a:pt x="0" y="28"/>
                  </a:lnTo>
                  <a:lnTo>
                    <a:pt x="30" y="0"/>
                  </a:lnTo>
                </a:path>
              </a:pathLst>
            </a:custGeom>
            <a:noFill/>
            <a:ln w="1588">
              <a:solidFill>
                <a:srgbClr val="000000"/>
              </a:solidFill>
              <a:prstDash val="solid"/>
              <a:round/>
              <a:headEnd/>
              <a:tailEnd/>
            </a:ln>
          </p:spPr>
          <p:txBody>
            <a:bodyPr/>
            <a:lstStyle/>
            <a:p>
              <a:endParaRPr lang="en-GB"/>
            </a:p>
          </p:txBody>
        </p:sp>
        <p:sp>
          <p:nvSpPr>
            <p:cNvPr id="15807" name="Freeform 447"/>
            <p:cNvSpPr>
              <a:spLocks/>
            </p:cNvSpPr>
            <p:nvPr/>
          </p:nvSpPr>
          <p:spPr bwMode="auto">
            <a:xfrm>
              <a:off x="2131" y="1920"/>
              <a:ext cx="8" cy="8"/>
            </a:xfrm>
            <a:custGeom>
              <a:avLst/>
              <a:gdLst/>
              <a:ahLst/>
              <a:cxnLst>
                <a:cxn ang="0">
                  <a:pos x="30" y="0"/>
                </a:cxn>
                <a:cxn ang="0">
                  <a:pos x="30" y="30"/>
                </a:cxn>
                <a:cxn ang="0">
                  <a:pos x="0" y="0"/>
                </a:cxn>
                <a:cxn ang="0">
                  <a:pos x="30" y="0"/>
                </a:cxn>
              </a:cxnLst>
              <a:rect l="0" t="0" r="r" b="b"/>
              <a:pathLst>
                <a:path w="30" h="30">
                  <a:moveTo>
                    <a:pt x="30" y="0"/>
                  </a:moveTo>
                  <a:lnTo>
                    <a:pt x="30" y="30"/>
                  </a:lnTo>
                  <a:lnTo>
                    <a:pt x="0" y="0"/>
                  </a:lnTo>
                  <a:lnTo>
                    <a:pt x="30" y="0"/>
                  </a:lnTo>
                </a:path>
              </a:pathLst>
            </a:custGeom>
            <a:noFill/>
            <a:ln w="1588">
              <a:solidFill>
                <a:srgbClr val="000000"/>
              </a:solidFill>
              <a:prstDash val="solid"/>
              <a:round/>
              <a:headEnd/>
              <a:tailEnd/>
            </a:ln>
          </p:spPr>
          <p:txBody>
            <a:bodyPr/>
            <a:lstStyle/>
            <a:p>
              <a:endParaRPr lang="en-GB"/>
            </a:p>
          </p:txBody>
        </p:sp>
        <p:sp>
          <p:nvSpPr>
            <p:cNvPr id="15808" name="Freeform 448"/>
            <p:cNvSpPr>
              <a:spLocks/>
            </p:cNvSpPr>
            <p:nvPr/>
          </p:nvSpPr>
          <p:spPr bwMode="auto">
            <a:xfrm>
              <a:off x="2168" y="2046"/>
              <a:ext cx="30" cy="22"/>
            </a:xfrm>
            <a:custGeom>
              <a:avLst/>
              <a:gdLst/>
              <a:ahLst/>
              <a:cxnLst>
                <a:cxn ang="0">
                  <a:pos x="89" y="0"/>
                </a:cxn>
                <a:cxn ang="0">
                  <a:pos x="120" y="29"/>
                </a:cxn>
                <a:cxn ang="0">
                  <a:pos x="120" y="59"/>
                </a:cxn>
                <a:cxn ang="0">
                  <a:pos x="89" y="89"/>
                </a:cxn>
                <a:cxn ang="0">
                  <a:pos x="59" y="89"/>
                </a:cxn>
                <a:cxn ang="0">
                  <a:pos x="59" y="59"/>
                </a:cxn>
                <a:cxn ang="0">
                  <a:pos x="29" y="59"/>
                </a:cxn>
                <a:cxn ang="0">
                  <a:pos x="0" y="89"/>
                </a:cxn>
                <a:cxn ang="0">
                  <a:pos x="29" y="29"/>
                </a:cxn>
                <a:cxn ang="0">
                  <a:pos x="29" y="0"/>
                </a:cxn>
                <a:cxn ang="0">
                  <a:pos x="89" y="0"/>
                </a:cxn>
              </a:cxnLst>
              <a:rect l="0" t="0" r="r" b="b"/>
              <a:pathLst>
                <a:path w="120" h="89">
                  <a:moveTo>
                    <a:pt x="89" y="0"/>
                  </a:moveTo>
                  <a:lnTo>
                    <a:pt x="120" y="29"/>
                  </a:lnTo>
                  <a:lnTo>
                    <a:pt x="120" y="59"/>
                  </a:lnTo>
                  <a:lnTo>
                    <a:pt x="89" y="89"/>
                  </a:lnTo>
                  <a:lnTo>
                    <a:pt x="59" y="89"/>
                  </a:lnTo>
                  <a:lnTo>
                    <a:pt x="59" y="59"/>
                  </a:lnTo>
                  <a:lnTo>
                    <a:pt x="29" y="59"/>
                  </a:lnTo>
                  <a:lnTo>
                    <a:pt x="0" y="89"/>
                  </a:lnTo>
                  <a:lnTo>
                    <a:pt x="29" y="29"/>
                  </a:lnTo>
                  <a:lnTo>
                    <a:pt x="29" y="0"/>
                  </a:lnTo>
                  <a:lnTo>
                    <a:pt x="89" y="0"/>
                  </a:lnTo>
                </a:path>
              </a:pathLst>
            </a:custGeom>
            <a:noFill/>
            <a:ln w="1588">
              <a:solidFill>
                <a:srgbClr val="000000"/>
              </a:solidFill>
              <a:prstDash val="solid"/>
              <a:round/>
              <a:headEnd/>
              <a:tailEnd/>
            </a:ln>
          </p:spPr>
          <p:txBody>
            <a:bodyPr/>
            <a:lstStyle/>
            <a:p>
              <a:endParaRPr lang="en-GB"/>
            </a:p>
          </p:txBody>
        </p:sp>
        <p:sp>
          <p:nvSpPr>
            <p:cNvPr id="15809" name="Freeform 449"/>
            <p:cNvSpPr>
              <a:spLocks/>
            </p:cNvSpPr>
            <p:nvPr/>
          </p:nvSpPr>
          <p:spPr bwMode="auto">
            <a:xfrm>
              <a:off x="2190" y="1957"/>
              <a:ext cx="82" cy="141"/>
            </a:xfrm>
            <a:custGeom>
              <a:avLst/>
              <a:gdLst/>
              <a:ahLst/>
              <a:cxnLst>
                <a:cxn ang="0">
                  <a:pos x="177" y="443"/>
                </a:cxn>
                <a:cxn ang="0">
                  <a:pos x="177" y="474"/>
                </a:cxn>
                <a:cxn ang="0">
                  <a:pos x="149" y="501"/>
                </a:cxn>
                <a:cxn ang="0">
                  <a:pos x="149" y="531"/>
                </a:cxn>
                <a:cxn ang="0">
                  <a:pos x="118" y="531"/>
                </a:cxn>
                <a:cxn ang="0">
                  <a:pos x="88" y="561"/>
                </a:cxn>
                <a:cxn ang="0">
                  <a:pos x="88" y="531"/>
                </a:cxn>
                <a:cxn ang="0">
                  <a:pos x="118" y="501"/>
                </a:cxn>
                <a:cxn ang="0">
                  <a:pos x="118" y="443"/>
                </a:cxn>
                <a:cxn ang="0">
                  <a:pos x="177" y="383"/>
                </a:cxn>
                <a:cxn ang="0">
                  <a:pos x="149" y="383"/>
                </a:cxn>
                <a:cxn ang="0">
                  <a:pos x="118" y="354"/>
                </a:cxn>
                <a:cxn ang="0">
                  <a:pos x="149" y="295"/>
                </a:cxn>
                <a:cxn ang="0">
                  <a:pos x="177" y="265"/>
                </a:cxn>
                <a:cxn ang="0">
                  <a:pos x="177" y="206"/>
                </a:cxn>
                <a:cxn ang="0">
                  <a:pos x="207" y="206"/>
                </a:cxn>
                <a:cxn ang="0">
                  <a:pos x="207" y="176"/>
                </a:cxn>
                <a:cxn ang="0">
                  <a:pos x="238" y="176"/>
                </a:cxn>
                <a:cxn ang="0">
                  <a:pos x="267" y="147"/>
                </a:cxn>
                <a:cxn ang="0">
                  <a:pos x="238" y="147"/>
                </a:cxn>
                <a:cxn ang="0">
                  <a:pos x="238" y="118"/>
                </a:cxn>
                <a:cxn ang="0">
                  <a:pos x="295" y="118"/>
                </a:cxn>
                <a:cxn ang="0">
                  <a:pos x="326" y="88"/>
                </a:cxn>
                <a:cxn ang="0">
                  <a:pos x="295" y="88"/>
                </a:cxn>
                <a:cxn ang="0">
                  <a:pos x="295" y="58"/>
                </a:cxn>
                <a:cxn ang="0">
                  <a:pos x="267" y="88"/>
                </a:cxn>
                <a:cxn ang="0">
                  <a:pos x="238" y="88"/>
                </a:cxn>
                <a:cxn ang="0">
                  <a:pos x="177" y="147"/>
                </a:cxn>
                <a:cxn ang="0">
                  <a:pos x="118" y="147"/>
                </a:cxn>
                <a:cxn ang="0">
                  <a:pos x="149" y="176"/>
                </a:cxn>
                <a:cxn ang="0">
                  <a:pos x="149" y="206"/>
                </a:cxn>
                <a:cxn ang="0">
                  <a:pos x="88" y="206"/>
                </a:cxn>
                <a:cxn ang="0">
                  <a:pos x="58" y="236"/>
                </a:cxn>
                <a:cxn ang="0">
                  <a:pos x="0" y="236"/>
                </a:cxn>
                <a:cxn ang="0">
                  <a:pos x="58" y="176"/>
                </a:cxn>
                <a:cxn ang="0">
                  <a:pos x="31" y="147"/>
                </a:cxn>
                <a:cxn ang="0">
                  <a:pos x="0" y="147"/>
                </a:cxn>
                <a:cxn ang="0">
                  <a:pos x="31" y="118"/>
                </a:cxn>
                <a:cxn ang="0">
                  <a:pos x="58" y="118"/>
                </a:cxn>
                <a:cxn ang="0">
                  <a:pos x="88" y="147"/>
                </a:cxn>
                <a:cxn ang="0">
                  <a:pos x="88" y="118"/>
                </a:cxn>
                <a:cxn ang="0">
                  <a:pos x="58" y="88"/>
                </a:cxn>
                <a:cxn ang="0">
                  <a:pos x="118" y="88"/>
                </a:cxn>
                <a:cxn ang="0">
                  <a:pos x="118" y="58"/>
                </a:cxn>
                <a:cxn ang="0">
                  <a:pos x="149" y="58"/>
                </a:cxn>
                <a:cxn ang="0">
                  <a:pos x="118" y="28"/>
                </a:cxn>
                <a:cxn ang="0">
                  <a:pos x="118" y="0"/>
                </a:cxn>
              </a:cxnLst>
              <a:rect l="0" t="0" r="r" b="b"/>
              <a:pathLst>
                <a:path w="326" h="561">
                  <a:moveTo>
                    <a:pt x="177" y="443"/>
                  </a:moveTo>
                  <a:lnTo>
                    <a:pt x="177" y="474"/>
                  </a:lnTo>
                  <a:lnTo>
                    <a:pt x="149" y="501"/>
                  </a:lnTo>
                  <a:lnTo>
                    <a:pt x="149" y="531"/>
                  </a:lnTo>
                  <a:lnTo>
                    <a:pt x="118" y="531"/>
                  </a:lnTo>
                  <a:lnTo>
                    <a:pt x="88" y="561"/>
                  </a:lnTo>
                  <a:lnTo>
                    <a:pt x="88" y="531"/>
                  </a:lnTo>
                  <a:lnTo>
                    <a:pt x="118" y="501"/>
                  </a:lnTo>
                  <a:lnTo>
                    <a:pt x="118" y="443"/>
                  </a:lnTo>
                  <a:lnTo>
                    <a:pt x="177" y="383"/>
                  </a:lnTo>
                  <a:lnTo>
                    <a:pt x="149" y="383"/>
                  </a:lnTo>
                  <a:lnTo>
                    <a:pt x="118" y="354"/>
                  </a:lnTo>
                  <a:lnTo>
                    <a:pt x="149" y="295"/>
                  </a:lnTo>
                  <a:lnTo>
                    <a:pt x="177" y="265"/>
                  </a:lnTo>
                  <a:lnTo>
                    <a:pt x="177" y="206"/>
                  </a:lnTo>
                  <a:lnTo>
                    <a:pt x="207" y="206"/>
                  </a:lnTo>
                  <a:lnTo>
                    <a:pt x="207" y="176"/>
                  </a:lnTo>
                  <a:lnTo>
                    <a:pt x="238" y="176"/>
                  </a:lnTo>
                  <a:lnTo>
                    <a:pt x="267" y="147"/>
                  </a:lnTo>
                  <a:lnTo>
                    <a:pt x="238" y="147"/>
                  </a:lnTo>
                  <a:lnTo>
                    <a:pt x="238" y="118"/>
                  </a:lnTo>
                  <a:lnTo>
                    <a:pt x="295" y="118"/>
                  </a:lnTo>
                  <a:lnTo>
                    <a:pt x="326" y="88"/>
                  </a:lnTo>
                  <a:lnTo>
                    <a:pt x="295" y="88"/>
                  </a:lnTo>
                  <a:lnTo>
                    <a:pt x="295" y="58"/>
                  </a:lnTo>
                  <a:lnTo>
                    <a:pt x="267" y="88"/>
                  </a:lnTo>
                  <a:lnTo>
                    <a:pt x="238" y="88"/>
                  </a:lnTo>
                  <a:lnTo>
                    <a:pt x="177" y="147"/>
                  </a:lnTo>
                  <a:lnTo>
                    <a:pt x="118" y="147"/>
                  </a:lnTo>
                  <a:lnTo>
                    <a:pt x="149" y="176"/>
                  </a:lnTo>
                  <a:lnTo>
                    <a:pt x="149" y="206"/>
                  </a:lnTo>
                  <a:lnTo>
                    <a:pt x="88" y="206"/>
                  </a:lnTo>
                  <a:lnTo>
                    <a:pt x="58" y="236"/>
                  </a:lnTo>
                  <a:lnTo>
                    <a:pt x="0" y="236"/>
                  </a:lnTo>
                  <a:lnTo>
                    <a:pt x="58" y="176"/>
                  </a:lnTo>
                  <a:lnTo>
                    <a:pt x="31" y="147"/>
                  </a:lnTo>
                  <a:lnTo>
                    <a:pt x="0" y="147"/>
                  </a:lnTo>
                  <a:lnTo>
                    <a:pt x="31" y="118"/>
                  </a:lnTo>
                  <a:lnTo>
                    <a:pt x="58" y="118"/>
                  </a:lnTo>
                  <a:lnTo>
                    <a:pt x="88" y="147"/>
                  </a:lnTo>
                  <a:lnTo>
                    <a:pt x="88" y="118"/>
                  </a:lnTo>
                  <a:lnTo>
                    <a:pt x="58" y="88"/>
                  </a:lnTo>
                  <a:lnTo>
                    <a:pt x="118" y="88"/>
                  </a:lnTo>
                  <a:lnTo>
                    <a:pt x="118" y="58"/>
                  </a:lnTo>
                  <a:lnTo>
                    <a:pt x="149" y="58"/>
                  </a:lnTo>
                  <a:lnTo>
                    <a:pt x="118" y="28"/>
                  </a:lnTo>
                  <a:lnTo>
                    <a:pt x="118" y="0"/>
                  </a:lnTo>
                </a:path>
              </a:pathLst>
            </a:custGeom>
            <a:noFill/>
            <a:ln w="1588">
              <a:solidFill>
                <a:srgbClr val="000000"/>
              </a:solidFill>
              <a:prstDash val="solid"/>
              <a:round/>
              <a:headEnd/>
              <a:tailEnd/>
            </a:ln>
          </p:spPr>
          <p:txBody>
            <a:bodyPr/>
            <a:lstStyle/>
            <a:p>
              <a:endParaRPr lang="en-GB"/>
            </a:p>
          </p:txBody>
        </p:sp>
        <p:sp>
          <p:nvSpPr>
            <p:cNvPr id="15810" name="Line 450"/>
            <p:cNvSpPr>
              <a:spLocks noChangeShapeType="1"/>
            </p:cNvSpPr>
            <p:nvPr/>
          </p:nvSpPr>
          <p:spPr bwMode="auto">
            <a:xfrm flipH="1">
              <a:off x="2220" y="1942"/>
              <a:ext cx="15" cy="15"/>
            </a:xfrm>
            <a:prstGeom prst="line">
              <a:avLst/>
            </a:prstGeom>
            <a:noFill/>
            <a:ln w="1588">
              <a:solidFill>
                <a:srgbClr val="000000"/>
              </a:solidFill>
              <a:round/>
              <a:headEnd/>
              <a:tailEnd/>
            </a:ln>
          </p:spPr>
          <p:txBody>
            <a:bodyPr/>
            <a:lstStyle/>
            <a:p>
              <a:endParaRPr lang="en-GB"/>
            </a:p>
          </p:txBody>
        </p:sp>
        <p:sp>
          <p:nvSpPr>
            <p:cNvPr id="15811" name="Freeform 451"/>
            <p:cNvSpPr>
              <a:spLocks/>
            </p:cNvSpPr>
            <p:nvPr/>
          </p:nvSpPr>
          <p:spPr bwMode="auto">
            <a:xfrm>
              <a:off x="2220" y="1942"/>
              <a:ext cx="15" cy="15"/>
            </a:xfrm>
            <a:custGeom>
              <a:avLst/>
              <a:gdLst/>
              <a:ahLst/>
              <a:cxnLst>
                <a:cxn ang="0">
                  <a:pos x="0" y="60"/>
                </a:cxn>
                <a:cxn ang="0">
                  <a:pos x="31" y="60"/>
                </a:cxn>
                <a:cxn ang="0">
                  <a:pos x="59" y="30"/>
                </a:cxn>
                <a:cxn ang="0">
                  <a:pos x="59" y="0"/>
                </a:cxn>
              </a:cxnLst>
              <a:rect l="0" t="0" r="r" b="b"/>
              <a:pathLst>
                <a:path w="59" h="60">
                  <a:moveTo>
                    <a:pt x="0" y="60"/>
                  </a:moveTo>
                  <a:lnTo>
                    <a:pt x="31" y="60"/>
                  </a:lnTo>
                  <a:lnTo>
                    <a:pt x="59" y="30"/>
                  </a:lnTo>
                  <a:lnTo>
                    <a:pt x="59" y="0"/>
                  </a:lnTo>
                </a:path>
              </a:pathLst>
            </a:custGeom>
            <a:noFill/>
            <a:ln w="1588">
              <a:solidFill>
                <a:srgbClr val="000000"/>
              </a:solidFill>
              <a:prstDash val="solid"/>
              <a:round/>
              <a:headEnd/>
              <a:tailEnd/>
            </a:ln>
          </p:spPr>
          <p:txBody>
            <a:bodyPr/>
            <a:lstStyle/>
            <a:p>
              <a:endParaRPr lang="en-GB"/>
            </a:p>
          </p:txBody>
        </p:sp>
        <p:sp>
          <p:nvSpPr>
            <p:cNvPr id="15812" name="Freeform 452"/>
            <p:cNvSpPr>
              <a:spLocks/>
            </p:cNvSpPr>
            <p:nvPr/>
          </p:nvSpPr>
          <p:spPr bwMode="auto">
            <a:xfrm>
              <a:off x="2213" y="1942"/>
              <a:ext cx="7" cy="15"/>
            </a:xfrm>
            <a:custGeom>
              <a:avLst/>
              <a:gdLst/>
              <a:ahLst/>
              <a:cxnLst>
                <a:cxn ang="0">
                  <a:pos x="30" y="60"/>
                </a:cxn>
                <a:cxn ang="0">
                  <a:pos x="0" y="60"/>
                </a:cxn>
                <a:cxn ang="0">
                  <a:pos x="0" y="30"/>
                </a:cxn>
                <a:cxn ang="0">
                  <a:pos x="30" y="0"/>
                </a:cxn>
              </a:cxnLst>
              <a:rect l="0" t="0" r="r" b="b"/>
              <a:pathLst>
                <a:path w="30" h="60">
                  <a:moveTo>
                    <a:pt x="30" y="60"/>
                  </a:moveTo>
                  <a:lnTo>
                    <a:pt x="0" y="60"/>
                  </a:lnTo>
                  <a:lnTo>
                    <a:pt x="0" y="30"/>
                  </a:lnTo>
                  <a:lnTo>
                    <a:pt x="30" y="0"/>
                  </a:lnTo>
                </a:path>
              </a:pathLst>
            </a:custGeom>
            <a:noFill/>
            <a:ln w="1588">
              <a:solidFill>
                <a:srgbClr val="000000"/>
              </a:solidFill>
              <a:prstDash val="solid"/>
              <a:round/>
              <a:headEnd/>
              <a:tailEnd/>
            </a:ln>
          </p:spPr>
          <p:txBody>
            <a:bodyPr/>
            <a:lstStyle/>
            <a:p>
              <a:endParaRPr lang="en-GB"/>
            </a:p>
          </p:txBody>
        </p:sp>
        <p:sp>
          <p:nvSpPr>
            <p:cNvPr id="15813" name="Freeform 453"/>
            <p:cNvSpPr>
              <a:spLocks/>
            </p:cNvSpPr>
            <p:nvPr/>
          </p:nvSpPr>
          <p:spPr bwMode="auto">
            <a:xfrm>
              <a:off x="2198" y="2023"/>
              <a:ext cx="22" cy="30"/>
            </a:xfrm>
            <a:custGeom>
              <a:avLst/>
              <a:gdLst/>
              <a:ahLst/>
              <a:cxnLst>
                <a:cxn ang="0">
                  <a:pos x="27" y="30"/>
                </a:cxn>
                <a:cxn ang="0">
                  <a:pos x="87" y="0"/>
                </a:cxn>
                <a:cxn ang="0">
                  <a:pos x="87" y="30"/>
                </a:cxn>
                <a:cxn ang="0">
                  <a:pos x="27" y="89"/>
                </a:cxn>
                <a:cxn ang="0">
                  <a:pos x="27" y="118"/>
                </a:cxn>
                <a:cxn ang="0">
                  <a:pos x="0" y="89"/>
                </a:cxn>
                <a:cxn ang="0">
                  <a:pos x="27" y="60"/>
                </a:cxn>
                <a:cxn ang="0">
                  <a:pos x="27" y="30"/>
                </a:cxn>
              </a:cxnLst>
              <a:rect l="0" t="0" r="r" b="b"/>
              <a:pathLst>
                <a:path w="87" h="118">
                  <a:moveTo>
                    <a:pt x="27" y="30"/>
                  </a:moveTo>
                  <a:lnTo>
                    <a:pt x="87" y="0"/>
                  </a:lnTo>
                  <a:lnTo>
                    <a:pt x="87" y="30"/>
                  </a:lnTo>
                  <a:lnTo>
                    <a:pt x="27" y="89"/>
                  </a:lnTo>
                  <a:lnTo>
                    <a:pt x="27" y="118"/>
                  </a:lnTo>
                  <a:lnTo>
                    <a:pt x="0" y="89"/>
                  </a:lnTo>
                  <a:lnTo>
                    <a:pt x="27" y="60"/>
                  </a:lnTo>
                  <a:lnTo>
                    <a:pt x="27" y="30"/>
                  </a:lnTo>
                </a:path>
              </a:pathLst>
            </a:custGeom>
            <a:noFill/>
            <a:ln w="1588">
              <a:solidFill>
                <a:srgbClr val="000000"/>
              </a:solidFill>
              <a:prstDash val="solid"/>
              <a:round/>
              <a:headEnd/>
              <a:tailEnd/>
            </a:ln>
          </p:spPr>
          <p:txBody>
            <a:bodyPr/>
            <a:lstStyle/>
            <a:p>
              <a:endParaRPr lang="en-GB"/>
            </a:p>
          </p:txBody>
        </p:sp>
        <p:sp>
          <p:nvSpPr>
            <p:cNvPr id="15814" name="Freeform 454"/>
            <p:cNvSpPr>
              <a:spLocks/>
            </p:cNvSpPr>
            <p:nvPr/>
          </p:nvSpPr>
          <p:spPr bwMode="auto">
            <a:xfrm>
              <a:off x="2272" y="2023"/>
              <a:ext cx="8" cy="8"/>
            </a:xfrm>
            <a:custGeom>
              <a:avLst/>
              <a:gdLst/>
              <a:ahLst/>
              <a:cxnLst>
                <a:cxn ang="0">
                  <a:pos x="0" y="30"/>
                </a:cxn>
                <a:cxn ang="0">
                  <a:pos x="30" y="0"/>
                </a:cxn>
                <a:cxn ang="0">
                  <a:pos x="0" y="0"/>
                </a:cxn>
                <a:cxn ang="0">
                  <a:pos x="0" y="30"/>
                </a:cxn>
              </a:cxnLst>
              <a:rect l="0" t="0" r="r" b="b"/>
              <a:pathLst>
                <a:path w="30" h="30">
                  <a:moveTo>
                    <a:pt x="0" y="30"/>
                  </a:moveTo>
                  <a:lnTo>
                    <a:pt x="30" y="0"/>
                  </a:lnTo>
                  <a:lnTo>
                    <a:pt x="0" y="0"/>
                  </a:lnTo>
                  <a:lnTo>
                    <a:pt x="0" y="30"/>
                  </a:lnTo>
                </a:path>
              </a:pathLst>
            </a:custGeom>
            <a:noFill/>
            <a:ln w="1588">
              <a:solidFill>
                <a:srgbClr val="000000"/>
              </a:solidFill>
              <a:prstDash val="solid"/>
              <a:round/>
              <a:headEnd/>
              <a:tailEnd/>
            </a:ln>
          </p:spPr>
          <p:txBody>
            <a:bodyPr/>
            <a:lstStyle/>
            <a:p>
              <a:endParaRPr lang="en-GB"/>
            </a:p>
          </p:txBody>
        </p:sp>
        <p:sp>
          <p:nvSpPr>
            <p:cNvPr id="15815" name="Line 455"/>
            <p:cNvSpPr>
              <a:spLocks noChangeShapeType="1"/>
            </p:cNvSpPr>
            <p:nvPr/>
          </p:nvSpPr>
          <p:spPr bwMode="auto">
            <a:xfrm flipH="1" flipV="1">
              <a:off x="2272" y="2031"/>
              <a:ext cx="8" cy="7"/>
            </a:xfrm>
            <a:prstGeom prst="line">
              <a:avLst/>
            </a:prstGeom>
            <a:noFill/>
            <a:ln w="1588">
              <a:solidFill>
                <a:srgbClr val="000000"/>
              </a:solidFill>
              <a:round/>
              <a:headEnd/>
              <a:tailEnd/>
            </a:ln>
          </p:spPr>
          <p:txBody>
            <a:bodyPr/>
            <a:lstStyle/>
            <a:p>
              <a:endParaRPr lang="en-GB"/>
            </a:p>
          </p:txBody>
        </p:sp>
        <p:sp>
          <p:nvSpPr>
            <p:cNvPr id="15816" name="Line 456"/>
            <p:cNvSpPr>
              <a:spLocks noChangeShapeType="1"/>
            </p:cNvSpPr>
            <p:nvPr/>
          </p:nvSpPr>
          <p:spPr bwMode="auto">
            <a:xfrm flipV="1">
              <a:off x="2272" y="2038"/>
              <a:ext cx="8" cy="8"/>
            </a:xfrm>
            <a:prstGeom prst="line">
              <a:avLst/>
            </a:prstGeom>
            <a:noFill/>
            <a:ln w="1588">
              <a:solidFill>
                <a:srgbClr val="000000"/>
              </a:solidFill>
              <a:round/>
              <a:headEnd/>
              <a:tailEnd/>
            </a:ln>
          </p:spPr>
          <p:txBody>
            <a:bodyPr/>
            <a:lstStyle/>
            <a:p>
              <a:endParaRPr lang="en-GB"/>
            </a:p>
          </p:txBody>
        </p:sp>
        <p:sp>
          <p:nvSpPr>
            <p:cNvPr id="15817" name="Freeform 457"/>
            <p:cNvSpPr>
              <a:spLocks/>
            </p:cNvSpPr>
            <p:nvPr/>
          </p:nvSpPr>
          <p:spPr bwMode="auto">
            <a:xfrm>
              <a:off x="2280" y="2031"/>
              <a:ext cx="14" cy="15"/>
            </a:xfrm>
            <a:custGeom>
              <a:avLst/>
              <a:gdLst/>
              <a:ahLst/>
              <a:cxnLst>
                <a:cxn ang="0">
                  <a:pos x="0" y="30"/>
                </a:cxn>
                <a:cxn ang="0">
                  <a:pos x="30" y="59"/>
                </a:cxn>
                <a:cxn ang="0">
                  <a:pos x="58" y="59"/>
                </a:cxn>
                <a:cxn ang="0">
                  <a:pos x="0" y="0"/>
                </a:cxn>
                <a:cxn ang="0">
                  <a:pos x="0" y="30"/>
                </a:cxn>
              </a:cxnLst>
              <a:rect l="0" t="0" r="r" b="b"/>
              <a:pathLst>
                <a:path w="58" h="59">
                  <a:moveTo>
                    <a:pt x="0" y="30"/>
                  </a:moveTo>
                  <a:lnTo>
                    <a:pt x="30" y="59"/>
                  </a:lnTo>
                  <a:lnTo>
                    <a:pt x="58" y="59"/>
                  </a:lnTo>
                  <a:lnTo>
                    <a:pt x="0" y="0"/>
                  </a:lnTo>
                  <a:lnTo>
                    <a:pt x="0" y="30"/>
                  </a:lnTo>
                </a:path>
              </a:pathLst>
            </a:custGeom>
            <a:noFill/>
            <a:ln w="1588">
              <a:solidFill>
                <a:srgbClr val="000000"/>
              </a:solidFill>
              <a:prstDash val="solid"/>
              <a:round/>
              <a:headEnd/>
              <a:tailEnd/>
            </a:ln>
          </p:spPr>
          <p:txBody>
            <a:bodyPr/>
            <a:lstStyle/>
            <a:p>
              <a:endParaRPr lang="en-GB"/>
            </a:p>
          </p:txBody>
        </p:sp>
        <p:sp>
          <p:nvSpPr>
            <p:cNvPr id="15818" name="Freeform 458"/>
            <p:cNvSpPr>
              <a:spLocks/>
            </p:cNvSpPr>
            <p:nvPr/>
          </p:nvSpPr>
          <p:spPr bwMode="auto">
            <a:xfrm>
              <a:off x="2235" y="2038"/>
              <a:ext cx="37" cy="30"/>
            </a:xfrm>
            <a:custGeom>
              <a:avLst/>
              <a:gdLst/>
              <a:ahLst/>
              <a:cxnLst>
                <a:cxn ang="0">
                  <a:pos x="149" y="29"/>
                </a:cxn>
                <a:cxn ang="0">
                  <a:pos x="118" y="29"/>
                </a:cxn>
                <a:cxn ang="0">
                  <a:pos x="118" y="0"/>
                </a:cxn>
                <a:cxn ang="0">
                  <a:pos x="61" y="58"/>
                </a:cxn>
                <a:cxn ang="0">
                  <a:pos x="30" y="29"/>
                </a:cxn>
                <a:cxn ang="0">
                  <a:pos x="30" y="88"/>
                </a:cxn>
                <a:cxn ang="0">
                  <a:pos x="0" y="118"/>
                </a:cxn>
              </a:cxnLst>
              <a:rect l="0" t="0" r="r" b="b"/>
              <a:pathLst>
                <a:path w="149" h="118">
                  <a:moveTo>
                    <a:pt x="149" y="29"/>
                  </a:moveTo>
                  <a:lnTo>
                    <a:pt x="118" y="29"/>
                  </a:lnTo>
                  <a:lnTo>
                    <a:pt x="118" y="0"/>
                  </a:lnTo>
                  <a:lnTo>
                    <a:pt x="61" y="58"/>
                  </a:lnTo>
                  <a:lnTo>
                    <a:pt x="30" y="29"/>
                  </a:lnTo>
                  <a:lnTo>
                    <a:pt x="30" y="88"/>
                  </a:lnTo>
                  <a:lnTo>
                    <a:pt x="0" y="118"/>
                  </a:lnTo>
                </a:path>
              </a:pathLst>
            </a:custGeom>
            <a:noFill/>
            <a:ln w="1588">
              <a:solidFill>
                <a:srgbClr val="000000"/>
              </a:solidFill>
              <a:prstDash val="solid"/>
              <a:round/>
              <a:headEnd/>
              <a:tailEnd/>
            </a:ln>
          </p:spPr>
          <p:txBody>
            <a:bodyPr/>
            <a:lstStyle/>
            <a:p>
              <a:endParaRPr lang="en-GB"/>
            </a:p>
          </p:txBody>
        </p:sp>
        <p:sp>
          <p:nvSpPr>
            <p:cNvPr id="15819" name="Line 459"/>
            <p:cNvSpPr>
              <a:spLocks noChangeShapeType="1"/>
            </p:cNvSpPr>
            <p:nvPr/>
          </p:nvSpPr>
          <p:spPr bwMode="auto">
            <a:xfrm>
              <a:off x="2272" y="2031"/>
              <a:ext cx="1" cy="15"/>
            </a:xfrm>
            <a:prstGeom prst="line">
              <a:avLst/>
            </a:prstGeom>
            <a:noFill/>
            <a:ln w="1588">
              <a:solidFill>
                <a:srgbClr val="000000"/>
              </a:solidFill>
              <a:round/>
              <a:headEnd/>
              <a:tailEnd/>
            </a:ln>
          </p:spPr>
          <p:txBody>
            <a:bodyPr/>
            <a:lstStyle/>
            <a:p>
              <a:endParaRPr lang="en-GB"/>
            </a:p>
          </p:txBody>
        </p:sp>
        <p:sp>
          <p:nvSpPr>
            <p:cNvPr id="15820" name="Freeform 460"/>
            <p:cNvSpPr>
              <a:spLocks/>
            </p:cNvSpPr>
            <p:nvPr/>
          </p:nvSpPr>
          <p:spPr bwMode="auto">
            <a:xfrm>
              <a:off x="2257" y="2023"/>
              <a:ext cx="7" cy="8"/>
            </a:xfrm>
            <a:custGeom>
              <a:avLst/>
              <a:gdLst/>
              <a:ahLst/>
              <a:cxnLst>
                <a:cxn ang="0">
                  <a:pos x="28" y="0"/>
                </a:cxn>
                <a:cxn ang="0">
                  <a:pos x="0" y="0"/>
                </a:cxn>
                <a:cxn ang="0">
                  <a:pos x="0" y="30"/>
                </a:cxn>
                <a:cxn ang="0">
                  <a:pos x="28" y="0"/>
                </a:cxn>
              </a:cxnLst>
              <a:rect l="0" t="0" r="r" b="b"/>
              <a:pathLst>
                <a:path w="28" h="30">
                  <a:moveTo>
                    <a:pt x="28" y="0"/>
                  </a:moveTo>
                  <a:lnTo>
                    <a:pt x="0" y="0"/>
                  </a:lnTo>
                  <a:lnTo>
                    <a:pt x="0" y="30"/>
                  </a:lnTo>
                  <a:lnTo>
                    <a:pt x="28" y="0"/>
                  </a:lnTo>
                </a:path>
              </a:pathLst>
            </a:custGeom>
            <a:noFill/>
            <a:ln w="1588">
              <a:solidFill>
                <a:srgbClr val="000000"/>
              </a:solidFill>
              <a:prstDash val="solid"/>
              <a:round/>
              <a:headEnd/>
              <a:tailEnd/>
            </a:ln>
          </p:spPr>
          <p:txBody>
            <a:bodyPr/>
            <a:lstStyle/>
            <a:p>
              <a:endParaRPr lang="en-GB"/>
            </a:p>
          </p:txBody>
        </p:sp>
        <p:sp>
          <p:nvSpPr>
            <p:cNvPr id="15821" name="Freeform 461"/>
            <p:cNvSpPr>
              <a:spLocks/>
            </p:cNvSpPr>
            <p:nvPr/>
          </p:nvSpPr>
          <p:spPr bwMode="auto">
            <a:xfrm>
              <a:off x="2317" y="1883"/>
              <a:ext cx="7" cy="8"/>
            </a:xfrm>
            <a:custGeom>
              <a:avLst/>
              <a:gdLst/>
              <a:ahLst/>
              <a:cxnLst>
                <a:cxn ang="0">
                  <a:pos x="29" y="31"/>
                </a:cxn>
                <a:cxn ang="0">
                  <a:pos x="29" y="0"/>
                </a:cxn>
                <a:cxn ang="0">
                  <a:pos x="0" y="0"/>
                </a:cxn>
                <a:cxn ang="0">
                  <a:pos x="29" y="31"/>
                </a:cxn>
              </a:cxnLst>
              <a:rect l="0" t="0" r="r" b="b"/>
              <a:pathLst>
                <a:path w="29" h="31">
                  <a:moveTo>
                    <a:pt x="29" y="31"/>
                  </a:moveTo>
                  <a:lnTo>
                    <a:pt x="29" y="0"/>
                  </a:lnTo>
                  <a:lnTo>
                    <a:pt x="0" y="0"/>
                  </a:lnTo>
                  <a:lnTo>
                    <a:pt x="29" y="31"/>
                  </a:lnTo>
                </a:path>
              </a:pathLst>
            </a:custGeom>
            <a:noFill/>
            <a:ln w="1588">
              <a:solidFill>
                <a:srgbClr val="000000"/>
              </a:solidFill>
              <a:prstDash val="solid"/>
              <a:round/>
              <a:headEnd/>
              <a:tailEnd/>
            </a:ln>
          </p:spPr>
          <p:txBody>
            <a:bodyPr/>
            <a:lstStyle/>
            <a:p>
              <a:endParaRPr lang="en-GB"/>
            </a:p>
          </p:txBody>
        </p:sp>
        <p:sp>
          <p:nvSpPr>
            <p:cNvPr id="15822" name="Freeform 462"/>
            <p:cNvSpPr>
              <a:spLocks/>
            </p:cNvSpPr>
            <p:nvPr/>
          </p:nvSpPr>
          <p:spPr bwMode="auto">
            <a:xfrm>
              <a:off x="2346" y="2031"/>
              <a:ext cx="15" cy="7"/>
            </a:xfrm>
            <a:custGeom>
              <a:avLst/>
              <a:gdLst/>
              <a:ahLst/>
              <a:cxnLst>
                <a:cxn ang="0">
                  <a:pos x="29" y="0"/>
                </a:cxn>
                <a:cxn ang="0">
                  <a:pos x="0" y="0"/>
                </a:cxn>
                <a:cxn ang="0">
                  <a:pos x="29" y="30"/>
                </a:cxn>
                <a:cxn ang="0">
                  <a:pos x="58" y="30"/>
                </a:cxn>
                <a:cxn ang="0">
                  <a:pos x="29" y="0"/>
                </a:cxn>
              </a:cxnLst>
              <a:rect l="0" t="0" r="r" b="b"/>
              <a:pathLst>
                <a:path w="58" h="30">
                  <a:moveTo>
                    <a:pt x="29" y="0"/>
                  </a:moveTo>
                  <a:lnTo>
                    <a:pt x="0" y="0"/>
                  </a:lnTo>
                  <a:lnTo>
                    <a:pt x="29" y="30"/>
                  </a:lnTo>
                  <a:lnTo>
                    <a:pt x="58" y="30"/>
                  </a:lnTo>
                  <a:lnTo>
                    <a:pt x="29" y="0"/>
                  </a:lnTo>
                </a:path>
              </a:pathLst>
            </a:custGeom>
            <a:noFill/>
            <a:ln w="1588">
              <a:solidFill>
                <a:srgbClr val="000000"/>
              </a:solidFill>
              <a:prstDash val="solid"/>
              <a:round/>
              <a:headEnd/>
              <a:tailEnd/>
            </a:ln>
          </p:spPr>
          <p:txBody>
            <a:bodyPr/>
            <a:lstStyle/>
            <a:p>
              <a:endParaRPr lang="en-GB"/>
            </a:p>
          </p:txBody>
        </p:sp>
        <p:sp>
          <p:nvSpPr>
            <p:cNvPr id="15823" name="Freeform 463"/>
            <p:cNvSpPr>
              <a:spLocks/>
            </p:cNvSpPr>
            <p:nvPr/>
          </p:nvSpPr>
          <p:spPr bwMode="auto">
            <a:xfrm>
              <a:off x="1887" y="2098"/>
              <a:ext cx="215" cy="288"/>
            </a:xfrm>
            <a:custGeom>
              <a:avLst/>
              <a:gdLst/>
              <a:ahLst/>
              <a:cxnLst>
                <a:cxn ang="0">
                  <a:pos x="830" y="31"/>
                </a:cxn>
                <a:cxn ang="0">
                  <a:pos x="800" y="0"/>
                </a:cxn>
                <a:cxn ang="0">
                  <a:pos x="771" y="31"/>
                </a:cxn>
                <a:cxn ang="0">
                  <a:pos x="711" y="31"/>
                </a:cxn>
                <a:cxn ang="0">
                  <a:pos x="652" y="59"/>
                </a:cxn>
                <a:cxn ang="0">
                  <a:pos x="623" y="149"/>
                </a:cxn>
                <a:cxn ang="0">
                  <a:pos x="593" y="149"/>
                </a:cxn>
                <a:cxn ang="0">
                  <a:pos x="534" y="177"/>
                </a:cxn>
                <a:cxn ang="0">
                  <a:pos x="680" y="208"/>
                </a:cxn>
                <a:cxn ang="0">
                  <a:pos x="562" y="265"/>
                </a:cxn>
                <a:cxn ang="0">
                  <a:pos x="562" y="326"/>
                </a:cxn>
                <a:cxn ang="0">
                  <a:pos x="416" y="356"/>
                </a:cxn>
                <a:cxn ang="0">
                  <a:pos x="266" y="295"/>
                </a:cxn>
                <a:cxn ang="0">
                  <a:pos x="209" y="326"/>
                </a:cxn>
                <a:cxn ang="0">
                  <a:pos x="178" y="326"/>
                </a:cxn>
                <a:cxn ang="0">
                  <a:pos x="209" y="384"/>
                </a:cxn>
                <a:cxn ang="0">
                  <a:pos x="209" y="415"/>
                </a:cxn>
                <a:cxn ang="0">
                  <a:pos x="209" y="444"/>
                </a:cxn>
                <a:cxn ang="0">
                  <a:pos x="266" y="474"/>
                </a:cxn>
                <a:cxn ang="0">
                  <a:pos x="178" y="502"/>
                </a:cxn>
                <a:cxn ang="0">
                  <a:pos x="178" y="533"/>
                </a:cxn>
                <a:cxn ang="0">
                  <a:pos x="148" y="533"/>
                </a:cxn>
                <a:cxn ang="0">
                  <a:pos x="148" y="593"/>
                </a:cxn>
                <a:cxn ang="0">
                  <a:pos x="148" y="621"/>
                </a:cxn>
                <a:cxn ang="0">
                  <a:pos x="209" y="593"/>
                </a:cxn>
                <a:cxn ang="0">
                  <a:pos x="266" y="621"/>
                </a:cxn>
                <a:cxn ang="0">
                  <a:pos x="446" y="651"/>
                </a:cxn>
                <a:cxn ang="0">
                  <a:pos x="355" y="681"/>
                </a:cxn>
                <a:cxn ang="0">
                  <a:pos x="297" y="770"/>
                </a:cxn>
                <a:cxn ang="0">
                  <a:pos x="236" y="829"/>
                </a:cxn>
                <a:cxn ang="0">
                  <a:pos x="209" y="888"/>
                </a:cxn>
                <a:cxn ang="0">
                  <a:pos x="148" y="918"/>
                </a:cxn>
                <a:cxn ang="0">
                  <a:pos x="178" y="976"/>
                </a:cxn>
                <a:cxn ang="0">
                  <a:pos x="118" y="949"/>
                </a:cxn>
                <a:cxn ang="0">
                  <a:pos x="29" y="976"/>
                </a:cxn>
                <a:cxn ang="0">
                  <a:pos x="0" y="1036"/>
                </a:cxn>
                <a:cxn ang="0">
                  <a:pos x="118" y="1006"/>
                </a:cxn>
                <a:cxn ang="0">
                  <a:pos x="59" y="1036"/>
                </a:cxn>
                <a:cxn ang="0">
                  <a:pos x="29" y="1095"/>
                </a:cxn>
                <a:cxn ang="0">
                  <a:pos x="0" y="1124"/>
                </a:cxn>
                <a:cxn ang="0">
                  <a:pos x="59" y="1155"/>
                </a:cxn>
                <a:cxn ang="0">
                  <a:pos x="118" y="1124"/>
                </a:cxn>
              </a:cxnLst>
              <a:rect l="0" t="0" r="r" b="b"/>
              <a:pathLst>
                <a:path w="859" h="1155">
                  <a:moveTo>
                    <a:pt x="859" y="59"/>
                  </a:moveTo>
                  <a:lnTo>
                    <a:pt x="830" y="31"/>
                  </a:lnTo>
                  <a:lnTo>
                    <a:pt x="830" y="0"/>
                  </a:lnTo>
                  <a:lnTo>
                    <a:pt x="800" y="0"/>
                  </a:lnTo>
                  <a:lnTo>
                    <a:pt x="800" y="31"/>
                  </a:lnTo>
                  <a:lnTo>
                    <a:pt x="771" y="31"/>
                  </a:lnTo>
                  <a:lnTo>
                    <a:pt x="741" y="0"/>
                  </a:lnTo>
                  <a:lnTo>
                    <a:pt x="711" y="31"/>
                  </a:lnTo>
                  <a:lnTo>
                    <a:pt x="652" y="31"/>
                  </a:lnTo>
                  <a:lnTo>
                    <a:pt x="652" y="59"/>
                  </a:lnTo>
                  <a:lnTo>
                    <a:pt x="623" y="89"/>
                  </a:lnTo>
                  <a:lnTo>
                    <a:pt x="623" y="149"/>
                  </a:lnTo>
                  <a:lnTo>
                    <a:pt x="593" y="119"/>
                  </a:lnTo>
                  <a:lnTo>
                    <a:pt x="593" y="149"/>
                  </a:lnTo>
                  <a:lnTo>
                    <a:pt x="562" y="149"/>
                  </a:lnTo>
                  <a:lnTo>
                    <a:pt x="534" y="177"/>
                  </a:lnTo>
                  <a:lnTo>
                    <a:pt x="534" y="208"/>
                  </a:lnTo>
                  <a:lnTo>
                    <a:pt x="680" y="208"/>
                  </a:lnTo>
                  <a:lnTo>
                    <a:pt x="623" y="265"/>
                  </a:lnTo>
                  <a:lnTo>
                    <a:pt x="562" y="265"/>
                  </a:lnTo>
                  <a:lnTo>
                    <a:pt x="534" y="295"/>
                  </a:lnTo>
                  <a:lnTo>
                    <a:pt x="562" y="326"/>
                  </a:lnTo>
                  <a:lnTo>
                    <a:pt x="416" y="326"/>
                  </a:lnTo>
                  <a:lnTo>
                    <a:pt x="416" y="356"/>
                  </a:lnTo>
                  <a:lnTo>
                    <a:pt x="355" y="295"/>
                  </a:lnTo>
                  <a:lnTo>
                    <a:pt x="266" y="295"/>
                  </a:lnTo>
                  <a:lnTo>
                    <a:pt x="266" y="326"/>
                  </a:lnTo>
                  <a:lnTo>
                    <a:pt x="209" y="326"/>
                  </a:lnTo>
                  <a:lnTo>
                    <a:pt x="209" y="295"/>
                  </a:lnTo>
                  <a:lnTo>
                    <a:pt x="178" y="326"/>
                  </a:lnTo>
                  <a:lnTo>
                    <a:pt x="209" y="356"/>
                  </a:lnTo>
                  <a:lnTo>
                    <a:pt x="209" y="384"/>
                  </a:lnTo>
                  <a:lnTo>
                    <a:pt x="236" y="384"/>
                  </a:lnTo>
                  <a:lnTo>
                    <a:pt x="209" y="415"/>
                  </a:lnTo>
                  <a:lnTo>
                    <a:pt x="224" y="430"/>
                  </a:lnTo>
                  <a:lnTo>
                    <a:pt x="209" y="444"/>
                  </a:lnTo>
                  <a:lnTo>
                    <a:pt x="297" y="444"/>
                  </a:lnTo>
                  <a:lnTo>
                    <a:pt x="266" y="474"/>
                  </a:lnTo>
                  <a:lnTo>
                    <a:pt x="209" y="474"/>
                  </a:lnTo>
                  <a:lnTo>
                    <a:pt x="178" y="502"/>
                  </a:lnTo>
                  <a:lnTo>
                    <a:pt x="209" y="533"/>
                  </a:lnTo>
                  <a:lnTo>
                    <a:pt x="178" y="533"/>
                  </a:lnTo>
                  <a:lnTo>
                    <a:pt x="178" y="563"/>
                  </a:lnTo>
                  <a:lnTo>
                    <a:pt x="148" y="533"/>
                  </a:lnTo>
                  <a:lnTo>
                    <a:pt x="118" y="563"/>
                  </a:lnTo>
                  <a:lnTo>
                    <a:pt x="148" y="593"/>
                  </a:lnTo>
                  <a:lnTo>
                    <a:pt x="118" y="593"/>
                  </a:lnTo>
                  <a:lnTo>
                    <a:pt x="148" y="621"/>
                  </a:lnTo>
                  <a:lnTo>
                    <a:pt x="178" y="593"/>
                  </a:lnTo>
                  <a:lnTo>
                    <a:pt x="209" y="593"/>
                  </a:lnTo>
                  <a:lnTo>
                    <a:pt x="178" y="621"/>
                  </a:lnTo>
                  <a:lnTo>
                    <a:pt x="266" y="621"/>
                  </a:lnTo>
                  <a:lnTo>
                    <a:pt x="266" y="651"/>
                  </a:lnTo>
                  <a:lnTo>
                    <a:pt x="446" y="651"/>
                  </a:lnTo>
                  <a:lnTo>
                    <a:pt x="416" y="681"/>
                  </a:lnTo>
                  <a:lnTo>
                    <a:pt x="355" y="681"/>
                  </a:lnTo>
                  <a:lnTo>
                    <a:pt x="297" y="740"/>
                  </a:lnTo>
                  <a:lnTo>
                    <a:pt x="297" y="770"/>
                  </a:lnTo>
                  <a:lnTo>
                    <a:pt x="266" y="829"/>
                  </a:lnTo>
                  <a:lnTo>
                    <a:pt x="236" y="829"/>
                  </a:lnTo>
                  <a:lnTo>
                    <a:pt x="209" y="858"/>
                  </a:lnTo>
                  <a:lnTo>
                    <a:pt x="209" y="888"/>
                  </a:lnTo>
                  <a:lnTo>
                    <a:pt x="178" y="918"/>
                  </a:lnTo>
                  <a:lnTo>
                    <a:pt x="148" y="918"/>
                  </a:lnTo>
                  <a:lnTo>
                    <a:pt x="148" y="949"/>
                  </a:lnTo>
                  <a:lnTo>
                    <a:pt x="178" y="976"/>
                  </a:lnTo>
                  <a:lnTo>
                    <a:pt x="118" y="976"/>
                  </a:lnTo>
                  <a:lnTo>
                    <a:pt x="118" y="949"/>
                  </a:lnTo>
                  <a:lnTo>
                    <a:pt x="90" y="976"/>
                  </a:lnTo>
                  <a:lnTo>
                    <a:pt x="29" y="976"/>
                  </a:lnTo>
                  <a:lnTo>
                    <a:pt x="0" y="1006"/>
                  </a:lnTo>
                  <a:lnTo>
                    <a:pt x="0" y="1036"/>
                  </a:lnTo>
                  <a:lnTo>
                    <a:pt x="29" y="1006"/>
                  </a:lnTo>
                  <a:lnTo>
                    <a:pt x="118" y="1006"/>
                  </a:lnTo>
                  <a:lnTo>
                    <a:pt x="118" y="1036"/>
                  </a:lnTo>
                  <a:lnTo>
                    <a:pt x="59" y="1036"/>
                  </a:lnTo>
                  <a:lnTo>
                    <a:pt x="29" y="1067"/>
                  </a:lnTo>
                  <a:lnTo>
                    <a:pt x="29" y="1095"/>
                  </a:lnTo>
                  <a:lnTo>
                    <a:pt x="0" y="1095"/>
                  </a:lnTo>
                  <a:lnTo>
                    <a:pt x="0" y="1124"/>
                  </a:lnTo>
                  <a:lnTo>
                    <a:pt x="29" y="1124"/>
                  </a:lnTo>
                  <a:lnTo>
                    <a:pt x="59" y="1155"/>
                  </a:lnTo>
                  <a:lnTo>
                    <a:pt x="90" y="1124"/>
                  </a:lnTo>
                  <a:lnTo>
                    <a:pt x="118" y="1124"/>
                  </a:lnTo>
                </a:path>
              </a:pathLst>
            </a:custGeom>
            <a:noFill/>
            <a:ln w="1588">
              <a:solidFill>
                <a:srgbClr val="000000"/>
              </a:solidFill>
              <a:prstDash val="solid"/>
              <a:round/>
              <a:headEnd/>
              <a:tailEnd/>
            </a:ln>
          </p:spPr>
          <p:txBody>
            <a:bodyPr/>
            <a:lstStyle/>
            <a:p>
              <a:endParaRPr lang="en-GB"/>
            </a:p>
          </p:txBody>
        </p:sp>
        <p:sp>
          <p:nvSpPr>
            <p:cNvPr id="15824" name="Freeform 464"/>
            <p:cNvSpPr>
              <a:spLocks/>
            </p:cNvSpPr>
            <p:nvPr/>
          </p:nvSpPr>
          <p:spPr bwMode="auto">
            <a:xfrm>
              <a:off x="2057" y="2112"/>
              <a:ext cx="118" cy="81"/>
            </a:xfrm>
            <a:custGeom>
              <a:avLst/>
              <a:gdLst/>
              <a:ahLst/>
              <a:cxnLst>
                <a:cxn ang="0">
                  <a:pos x="238" y="0"/>
                </a:cxn>
                <a:cxn ang="0">
                  <a:pos x="209" y="0"/>
                </a:cxn>
                <a:cxn ang="0">
                  <a:pos x="209" y="30"/>
                </a:cxn>
                <a:cxn ang="0">
                  <a:pos x="179" y="60"/>
                </a:cxn>
                <a:cxn ang="0">
                  <a:pos x="179" y="90"/>
                </a:cxn>
                <a:cxn ang="0">
                  <a:pos x="120" y="90"/>
                </a:cxn>
                <a:cxn ang="0">
                  <a:pos x="91" y="118"/>
                </a:cxn>
                <a:cxn ang="0">
                  <a:pos x="61" y="118"/>
                </a:cxn>
                <a:cxn ang="0">
                  <a:pos x="91" y="149"/>
                </a:cxn>
                <a:cxn ang="0">
                  <a:pos x="120" y="149"/>
                </a:cxn>
                <a:cxn ang="0">
                  <a:pos x="91" y="179"/>
                </a:cxn>
                <a:cxn ang="0">
                  <a:pos x="0" y="179"/>
                </a:cxn>
                <a:cxn ang="0">
                  <a:pos x="0" y="206"/>
                </a:cxn>
                <a:cxn ang="0">
                  <a:pos x="31" y="236"/>
                </a:cxn>
                <a:cxn ang="0">
                  <a:pos x="61" y="236"/>
                </a:cxn>
                <a:cxn ang="0">
                  <a:pos x="61" y="297"/>
                </a:cxn>
                <a:cxn ang="0">
                  <a:pos x="209" y="297"/>
                </a:cxn>
                <a:cxn ang="0">
                  <a:pos x="238" y="267"/>
                </a:cxn>
                <a:cxn ang="0">
                  <a:pos x="238" y="236"/>
                </a:cxn>
                <a:cxn ang="0">
                  <a:pos x="268" y="236"/>
                </a:cxn>
                <a:cxn ang="0">
                  <a:pos x="298" y="206"/>
                </a:cxn>
                <a:cxn ang="0">
                  <a:pos x="298" y="267"/>
                </a:cxn>
                <a:cxn ang="0">
                  <a:pos x="328" y="297"/>
                </a:cxn>
                <a:cxn ang="0">
                  <a:pos x="357" y="297"/>
                </a:cxn>
                <a:cxn ang="0">
                  <a:pos x="357" y="325"/>
                </a:cxn>
                <a:cxn ang="0">
                  <a:pos x="416" y="325"/>
                </a:cxn>
                <a:cxn ang="0">
                  <a:pos x="446" y="297"/>
                </a:cxn>
                <a:cxn ang="0">
                  <a:pos x="446" y="325"/>
                </a:cxn>
                <a:cxn ang="0">
                  <a:pos x="475" y="325"/>
                </a:cxn>
              </a:cxnLst>
              <a:rect l="0" t="0" r="r" b="b"/>
              <a:pathLst>
                <a:path w="475" h="325">
                  <a:moveTo>
                    <a:pt x="238" y="0"/>
                  </a:moveTo>
                  <a:lnTo>
                    <a:pt x="209" y="0"/>
                  </a:lnTo>
                  <a:lnTo>
                    <a:pt x="209" y="30"/>
                  </a:lnTo>
                  <a:lnTo>
                    <a:pt x="179" y="60"/>
                  </a:lnTo>
                  <a:lnTo>
                    <a:pt x="179" y="90"/>
                  </a:lnTo>
                  <a:lnTo>
                    <a:pt x="120" y="90"/>
                  </a:lnTo>
                  <a:lnTo>
                    <a:pt x="91" y="118"/>
                  </a:lnTo>
                  <a:lnTo>
                    <a:pt x="61" y="118"/>
                  </a:lnTo>
                  <a:lnTo>
                    <a:pt x="91" y="149"/>
                  </a:lnTo>
                  <a:lnTo>
                    <a:pt x="120" y="149"/>
                  </a:lnTo>
                  <a:lnTo>
                    <a:pt x="91" y="179"/>
                  </a:lnTo>
                  <a:lnTo>
                    <a:pt x="0" y="179"/>
                  </a:lnTo>
                  <a:lnTo>
                    <a:pt x="0" y="206"/>
                  </a:lnTo>
                  <a:lnTo>
                    <a:pt x="31" y="236"/>
                  </a:lnTo>
                  <a:lnTo>
                    <a:pt x="61" y="236"/>
                  </a:lnTo>
                  <a:lnTo>
                    <a:pt x="61" y="297"/>
                  </a:lnTo>
                  <a:lnTo>
                    <a:pt x="209" y="297"/>
                  </a:lnTo>
                  <a:lnTo>
                    <a:pt x="238" y="267"/>
                  </a:lnTo>
                  <a:lnTo>
                    <a:pt x="238" y="236"/>
                  </a:lnTo>
                  <a:lnTo>
                    <a:pt x="268" y="236"/>
                  </a:lnTo>
                  <a:lnTo>
                    <a:pt x="298" y="206"/>
                  </a:lnTo>
                  <a:lnTo>
                    <a:pt x="298" y="267"/>
                  </a:lnTo>
                  <a:lnTo>
                    <a:pt x="328" y="297"/>
                  </a:lnTo>
                  <a:lnTo>
                    <a:pt x="357" y="297"/>
                  </a:lnTo>
                  <a:lnTo>
                    <a:pt x="357" y="325"/>
                  </a:lnTo>
                  <a:lnTo>
                    <a:pt x="416" y="325"/>
                  </a:lnTo>
                  <a:lnTo>
                    <a:pt x="446" y="297"/>
                  </a:lnTo>
                  <a:lnTo>
                    <a:pt x="446" y="325"/>
                  </a:lnTo>
                  <a:lnTo>
                    <a:pt x="475" y="325"/>
                  </a:lnTo>
                </a:path>
              </a:pathLst>
            </a:custGeom>
            <a:noFill/>
            <a:ln w="1588">
              <a:solidFill>
                <a:srgbClr val="000000"/>
              </a:solidFill>
              <a:prstDash val="solid"/>
              <a:round/>
              <a:headEnd/>
              <a:tailEnd/>
            </a:ln>
          </p:spPr>
          <p:txBody>
            <a:bodyPr/>
            <a:lstStyle/>
            <a:p>
              <a:endParaRPr lang="en-GB"/>
            </a:p>
          </p:txBody>
        </p:sp>
        <p:sp>
          <p:nvSpPr>
            <p:cNvPr id="15825" name="Freeform 465"/>
            <p:cNvSpPr>
              <a:spLocks/>
            </p:cNvSpPr>
            <p:nvPr/>
          </p:nvSpPr>
          <p:spPr bwMode="auto">
            <a:xfrm>
              <a:off x="2094" y="2112"/>
              <a:ext cx="8" cy="8"/>
            </a:xfrm>
            <a:custGeom>
              <a:avLst/>
              <a:gdLst/>
              <a:ahLst/>
              <a:cxnLst>
                <a:cxn ang="0">
                  <a:pos x="29" y="0"/>
                </a:cxn>
                <a:cxn ang="0">
                  <a:pos x="0" y="30"/>
                </a:cxn>
                <a:cxn ang="0">
                  <a:pos x="0" y="0"/>
                </a:cxn>
                <a:cxn ang="0">
                  <a:pos x="29" y="0"/>
                </a:cxn>
              </a:cxnLst>
              <a:rect l="0" t="0" r="r" b="b"/>
              <a:pathLst>
                <a:path w="29" h="30">
                  <a:moveTo>
                    <a:pt x="29" y="0"/>
                  </a:moveTo>
                  <a:lnTo>
                    <a:pt x="0" y="30"/>
                  </a:lnTo>
                  <a:lnTo>
                    <a:pt x="0" y="0"/>
                  </a:lnTo>
                  <a:lnTo>
                    <a:pt x="29" y="0"/>
                  </a:lnTo>
                </a:path>
              </a:pathLst>
            </a:custGeom>
            <a:noFill/>
            <a:ln w="1588">
              <a:solidFill>
                <a:srgbClr val="000000"/>
              </a:solidFill>
              <a:prstDash val="solid"/>
              <a:round/>
              <a:headEnd/>
              <a:tailEnd/>
            </a:ln>
          </p:spPr>
          <p:txBody>
            <a:bodyPr/>
            <a:lstStyle/>
            <a:p>
              <a:endParaRPr lang="en-GB"/>
            </a:p>
          </p:txBody>
        </p:sp>
        <p:sp>
          <p:nvSpPr>
            <p:cNvPr id="15826" name="Freeform 466"/>
            <p:cNvSpPr>
              <a:spLocks/>
            </p:cNvSpPr>
            <p:nvPr/>
          </p:nvSpPr>
          <p:spPr bwMode="auto">
            <a:xfrm>
              <a:off x="1902" y="2193"/>
              <a:ext cx="273" cy="208"/>
            </a:xfrm>
            <a:custGeom>
              <a:avLst/>
              <a:gdLst/>
              <a:ahLst/>
              <a:cxnLst>
                <a:cxn ang="0">
                  <a:pos x="59" y="740"/>
                </a:cxn>
                <a:cxn ang="0">
                  <a:pos x="0" y="801"/>
                </a:cxn>
                <a:cxn ang="0">
                  <a:pos x="89" y="801"/>
                </a:cxn>
                <a:cxn ang="0">
                  <a:pos x="119" y="771"/>
                </a:cxn>
                <a:cxn ang="0">
                  <a:pos x="177" y="771"/>
                </a:cxn>
                <a:cxn ang="0">
                  <a:pos x="119" y="829"/>
                </a:cxn>
                <a:cxn ang="0">
                  <a:pos x="296" y="829"/>
                </a:cxn>
                <a:cxn ang="0">
                  <a:pos x="327" y="801"/>
                </a:cxn>
                <a:cxn ang="0">
                  <a:pos x="414" y="801"/>
                </a:cxn>
                <a:cxn ang="0">
                  <a:pos x="414" y="771"/>
                </a:cxn>
                <a:cxn ang="0">
                  <a:pos x="475" y="771"/>
                </a:cxn>
                <a:cxn ang="0">
                  <a:pos x="475" y="740"/>
                </a:cxn>
                <a:cxn ang="0">
                  <a:pos x="445" y="711"/>
                </a:cxn>
                <a:cxn ang="0">
                  <a:pos x="503" y="711"/>
                </a:cxn>
                <a:cxn ang="0">
                  <a:pos x="503" y="740"/>
                </a:cxn>
                <a:cxn ang="0">
                  <a:pos x="534" y="740"/>
                </a:cxn>
                <a:cxn ang="0">
                  <a:pos x="564" y="711"/>
                </a:cxn>
                <a:cxn ang="0">
                  <a:pos x="593" y="711"/>
                </a:cxn>
                <a:cxn ang="0">
                  <a:pos x="593" y="683"/>
                </a:cxn>
                <a:cxn ang="0">
                  <a:pos x="682" y="683"/>
                </a:cxn>
                <a:cxn ang="0">
                  <a:pos x="652" y="652"/>
                </a:cxn>
                <a:cxn ang="0">
                  <a:pos x="682" y="652"/>
                </a:cxn>
                <a:cxn ang="0">
                  <a:pos x="712" y="622"/>
                </a:cxn>
                <a:cxn ang="0">
                  <a:pos x="830" y="622"/>
                </a:cxn>
                <a:cxn ang="0">
                  <a:pos x="830" y="592"/>
                </a:cxn>
                <a:cxn ang="0">
                  <a:pos x="859" y="622"/>
                </a:cxn>
                <a:cxn ang="0">
                  <a:pos x="889" y="592"/>
                </a:cxn>
                <a:cxn ang="0">
                  <a:pos x="919" y="622"/>
                </a:cxn>
                <a:cxn ang="0">
                  <a:pos x="978" y="622"/>
                </a:cxn>
                <a:cxn ang="0">
                  <a:pos x="1007" y="592"/>
                </a:cxn>
                <a:cxn ang="0">
                  <a:pos x="978" y="565"/>
                </a:cxn>
                <a:cxn ang="0">
                  <a:pos x="1007" y="565"/>
                </a:cxn>
                <a:cxn ang="0">
                  <a:pos x="1007" y="534"/>
                </a:cxn>
                <a:cxn ang="0">
                  <a:pos x="1037" y="504"/>
                </a:cxn>
                <a:cxn ang="0">
                  <a:pos x="1037" y="474"/>
                </a:cxn>
                <a:cxn ang="0">
                  <a:pos x="1067" y="445"/>
                </a:cxn>
                <a:cxn ang="0">
                  <a:pos x="1067" y="386"/>
                </a:cxn>
                <a:cxn ang="0">
                  <a:pos x="1096" y="356"/>
                </a:cxn>
                <a:cxn ang="0">
                  <a:pos x="1096" y="267"/>
                </a:cxn>
                <a:cxn ang="0">
                  <a:pos x="1067" y="237"/>
                </a:cxn>
                <a:cxn ang="0">
                  <a:pos x="1096" y="209"/>
                </a:cxn>
                <a:cxn ang="0">
                  <a:pos x="1096" y="149"/>
                </a:cxn>
                <a:cxn ang="0">
                  <a:pos x="1067" y="149"/>
                </a:cxn>
                <a:cxn ang="0">
                  <a:pos x="1067" y="60"/>
                </a:cxn>
                <a:cxn ang="0">
                  <a:pos x="1037" y="60"/>
                </a:cxn>
                <a:cxn ang="0">
                  <a:pos x="1037" y="31"/>
                </a:cxn>
                <a:cxn ang="0">
                  <a:pos x="1067" y="31"/>
                </a:cxn>
                <a:cxn ang="0">
                  <a:pos x="1096" y="0"/>
                </a:cxn>
              </a:cxnLst>
              <a:rect l="0" t="0" r="r" b="b"/>
              <a:pathLst>
                <a:path w="1096" h="829">
                  <a:moveTo>
                    <a:pt x="59" y="740"/>
                  </a:moveTo>
                  <a:lnTo>
                    <a:pt x="0" y="801"/>
                  </a:lnTo>
                  <a:lnTo>
                    <a:pt x="89" y="801"/>
                  </a:lnTo>
                  <a:lnTo>
                    <a:pt x="119" y="771"/>
                  </a:lnTo>
                  <a:lnTo>
                    <a:pt x="177" y="771"/>
                  </a:lnTo>
                  <a:lnTo>
                    <a:pt x="119" y="829"/>
                  </a:lnTo>
                  <a:lnTo>
                    <a:pt x="296" y="829"/>
                  </a:lnTo>
                  <a:lnTo>
                    <a:pt x="327" y="801"/>
                  </a:lnTo>
                  <a:lnTo>
                    <a:pt x="414" y="801"/>
                  </a:lnTo>
                  <a:lnTo>
                    <a:pt x="414" y="771"/>
                  </a:lnTo>
                  <a:lnTo>
                    <a:pt x="475" y="771"/>
                  </a:lnTo>
                  <a:lnTo>
                    <a:pt x="475" y="740"/>
                  </a:lnTo>
                  <a:lnTo>
                    <a:pt x="445" y="711"/>
                  </a:lnTo>
                  <a:lnTo>
                    <a:pt x="503" y="711"/>
                  </a:lnTo>
                  <a:lnTo>
                    <a:pt x="503" y="740"/>
                  </a:lnTo>
                  <a:lnTo>
                    <a:pt x="534" y="740"/>
                  </a:lnTo>
                  <a:lnTo>
                    <a:pt x="564" y="711"/>
                  </a:lnTo>
                  <a:lnTo>
                    <a:pt x="593" y="711"/>
                  </a:lnTo>
                  <a:lnTo>
                    <a:pt x="593" y="683"/>
                  </a:lnTo>
                  <a:lnTo>
                    <a:pt x="682" y="683"/>
                  </a:lnTo>
                  <a:lnTo>
                    <a:pt x="652" y="652"/>
                  </a:lnTo>
                  <a:lnTo>
                    <a:pt x="682" y="652"/>
                  </a:lnTo>
                  <a:lnTo>
                    <a:pt x="712" y="622"/>
                  </a:lnTo>
                  <a:lnTo>
                    <a:pt x="830" y="622"/>
                  </a:lnTo>
                  <a:lnTo>
                    <a:pt x="830" y="592"/>
                  </a:lnTo>
                  <a:lnTo>
                    <a:pt x="859" y="622"/>
                  </a:lnTo>
                  <a:lnTo>
                    <a:pt x="889" y="592"/>
                  </a:lnTo>
                  <a:lnTo>
                    <a:pt x="919" y="622"/>
                  </a:lnTo>
                  <a:lnTo>
                    <a:pt x="978" y="622"/>
                  </a:lnTo>
                  <a:lnTo>
                    <a:pt x="1007" y="592"/>
                  </a:lnTo>
                  <a:lnTo>
                    <a:pt x="978" y="565"/>
                  </a:lnTo>
                  <a:lnTo>
                    <a:pt x="1007" y="565"/>
                  </a:lnTo>
                  <a:lnTo>
                    <a:pt x="1007" y="534"/>
                  </a:lnTo>
                  <a:lnTo>
                    <a:pt x="1037" y="504"/>
                  </a:lnTo>
                  <a:lnTo>
                    <a:pt x="1037" y="474"/>
                  </a:lnTo>
                  <a:lnTo>
                    <a:pt x="1067" y="445"/>
                  </a:lnTo>
                  <a:lnTo>
                    <a:pt x="1067" y="386"/>
                  </a:lnTo>
                  <a:lnTo>
                    <a:pt x="1096" y="356"/>
                  </a:lnTo>
                  <a:lnTo>
                    <a:pt x="1096" y="267"/>
                  </a:lnTo>
                  <a:lnTo>
                    <a:pt x="1067" y="237"/>
                  </a:lnTo>
                  <a:lnTo>
                    <a:pt x="1096" y="209"/>
                  </a:lnTo>
                  <a:lnTo>
                    <a:pt x="1096" y="149"/>
                  </a:lnTo>
                  <a:lnTo>
                    <a:pt x="1067" y="149"/>
                  </a:lnTo>
                  <a:lnTo>
                    <a:pt x="1067" y="60"/>
                  </a:lnTo>
                  <a:lnTo>
                    <a:pt x="1037" y="60"/>
                  </a:lnTo>
                  <a:lnTo>
                    <a:pt x="1037" y="31"/>
                  </a:lnTo>
                  <a:lnTo>
                    <a:pt x="1067" y="31"/>
                  </a:lnTo>
                  <a:lnTo>
                    <a:pt x="1096" y="0"/>
                  </a:lnTo>
                </a:path>
              </a:pathLst>
            </a:custGeom>
            <a:noFill/>
            <a:ln w="1588">
              <a:solidFill>
                <a:srgbClr val="000000"/>
              </a:solidFill>
              <a:prstDash val="solid"/>
              <a:round/>
              <a:headEnd/>
              <a:tailEnd/>
            </a:ln>
          </p:spPr>
          <p:txBody>
            <a:bodyPr/>
            <a:lstStyle/>
            <a:p>
              <a:endParaRPr lang="en-GB"/>
            </a:p>
          </p:txBody>
        </p:sp>
        <p:sp>
          <p:nvSpPr>
            <p:cNvPr id="15827" name="Freeform 467"/>
            <p:cNvSpPr>
              <a:spLocks/>
            </p:cNvSpPr>
            <p:nvPr/>
          </p:nvSpPr>
          <p:spPr bwMode="auto">
            <a:xfrm>
              <a:off x="1975" y="2297"/>
              <a:ext cx="23" cy="15"/>
            </a:xfrm>
            <a:custGeom>
              <a:avLst/>
              <a:gdLst/>
              <a:ahLst/>
              <a:cxnLst>
                <a:cxn ang="0">
                  <a:pos x="61" y="59"/>
                </a:cxn>
                <a:cxn ang="0">
                  <a:pos x="0" y="59"/>
                </a:cxn>
                <a:cxn ang="0">
                  <a:pos x="61" y="0"/>
                </a:cxn>
                <a:cxn ang="0">
                  <a:pos x="61" y="30"/>
                </a:cxn>
                <a:cxn ang="0">
                  <a:pos x="91" y="30"/>
                </a:cxn>
                <a:cxn ang="0">
                  <a:pos x="61" y="59"/>
                </a:cxn>
              </a:cxnLst>
              <a:rect l="0" t="0" r="r" b="b"/>
              <a:pathLst>
                <a:path w="91" h="59">
                  <a:moveTo>
                    <a:pt x="61" y="59"/>
                  </a:moveTo>
                  <a:lnTo>
                    <a:pt x="0" y="59"/>
                  </a:lnTo>
                  <a:lnTo>
                    <a:pt x="61" y="0"/>
                  </a:lnTo>
                  <a:lnTo>
                    <a:pt x="61" y="30"/>
                  </a:lnTo>
                  <a:lnTo>
                    <a:pt x="91" y="30"/>
                  </a:lnTo>
                  <a:lnTo>
                    <a:pt x="61" y="59"/>
                  </a:lnTo>
                </a:path>
              </a:pathLst>
            </a:custGeom>
            <a:noFill/>
            <a:ln w="1588">
              <a:solidFill>
                <a:srgbClr val="000000"/>
              </a:solidFill>
              <a:prstDash val="solid"/>
              <a:round/>
              <a:headEnd/>
              <a:tailEnd/>
            </a:ln>
          </p:spPr>
          <p:txBody>
            <a:bodyPr/>
            <a:lstStyle/>
            <a:p>
              <a:endParaRPr lang="en-GB"/>
            </a:p>
          </p:txBody>
        </p:sp>
        <p:sp>
          <p:nvSpPr>
            <p:cNvPr id="15828" name="Freeform 468"/>
            <p:cNvSpPr>
              <a:spLocks/>
            </p:cNvSpPr>
            <p:nvPr/>
          </p:nvSpPr>
          <p:spPr bwMode="auto">
            <a:xfrm>
              <a:off x="1916" y="2371"/>
              <a:ext cx="15" cy="15"/>
            </a:xfrm>
            <a:custGeom>
              <a:avLst/>
              <a:gdLst/>
              <a:ahLst/>
              <a:cxnLst>
                <a:cxn ang="0">
                  <a:pos x="0" y="29"/>
                </a:cxn>
                <a:cxn ang="0">
                  <a:pos x="30" y="0"/>
                </a:cxn>
                <a:cxn ang="0">
                  <a:pos x="60" y="0"/>
                </a:cxn>
                <a:cxn ang="0">
                  <a:pos x="0" y="60"/>
                </a:cxn>
                <a:cxn ang="0">
                  <a:pos x="0" y="29"/>
                </a:cxn>
              </a:cxnLst>
              <a:rect l="0" t="0" r="r" b="b"/>
              <a:pathLst>
                <a:path w="60" h="60">
                  <a:moveTo>
                    <a:pt x="0" y="29"/>
                  </a:moveTo>
                  <a:lnTo>
                    <a:pt x="30" y="0"/>
                  </a:lnTo>
                  <a:lnTo>
                    <a:pt x="60" y="0"/>
                  </a:lnTo>
                  <a:lnTo>
                    <a:pt x="0" y="60"/>
                  </a:lnTo>
                  <a:lnTo>
                    <a:pt x="0" y="29"/>
                  </a:lnTo>
                </a:path>
              </a:pathLst>
            </a:custGeom>
            <a:noFill/>
            <a:ln w="1588">
              <a:solidFill>
                <a:srgbClr val="000000"/>
              </a:solidFill>
              <a:prstDash val="solid"/>
              <a:round/>
              <a:headEnd/>
              <a:tailEnd/>
            </a:ln>
          </p:spPr>
          <p:txBody>
            <a:bodyPr/>
            <a:lstStyle/>
            <a:p>
              <a:endParaRPr lang="en-GB"/>
            </a:p>
          </p:txBody>
        </p:sp>
        <p:sp>
          <p:nvSpPr>
            <p:cNvPr id="15829" name="Freeform 469"/>
            <p:cNvSpPr>
              <a:spLocks/>
            </p:cNvSpPr>
            <p:nvPr/>
          </p:nvSpPr>
          <p:spPr bwMode="auto">
            <a:xfrm>
              <a:off x="2220" y="2046"/>
              <a:ext cx="170" cy="370"/>
            </a:xfrm>
            <a:custGeom>
              <a:avLst/>
              <a:gdLst/>
              <a:ahLst/>
              <a:cxnLst>
                <a:cxn ang="0">
                  <a:pos x="534" y="1420"/>
                </a:cxn>
                <a:cxn ang="0">
                  <a:pos x="505" y="1481"/>
                </a:cxn>
                <a:cxn ang="0">
                  <a:pos x="445" y="1450"/>
                </a:cxn>
                <a:cxn ang="0">
                  <a:pos x="356" y="1420"/>
                </a:cxn>
                <a:cxn ang="0">
                  <a:pos x="327" y="1392"/>
                </a:cxn>
                <a:cxn ang="0">
                  <a:pos x="268" y="1420"/>
                </a:cxn>
                <a:cxn ang="0">
                  <a:pos x="296" y="1392"/>
                </a:cxn>
                <a:cxn ang="0">
                  <a:pos x="238" y="1362"/>
                </a:cxn>
                <a:cxn ang="0">
                  <a:pos x="177" y="1362"/>
                </a:cxn>
                <a:cxn ang="0">
                  <a:pos x="89" y="1392"/>
                </a:cxn>
                <a:cxn ang="0">
                  <a:pos x="31" y="1362"/>
                </a:cxn>
                <a:cxn ang="0">
                  <a:pos x="31" y="1331"/>
                </a:cxn>
                <a:cxn ang="0">
                  <a:pos x="59" y="1243"/>
                </a:cxn>
                <a:cxn ang="0">
                  <a:pos x="89" y="1274"/>
                </a:cxn>
                <a:cxn ang="0">
                  <a:pos x="149" y="1243"/>
                </a:cxn>
                <a:cxn ang="0">
                  <a:pos x="208" y="1213"/>
                </a:cxn>
                <a:cxn ang="0">
                  <a:pos x="268" y="1183"/>
                </a:cxn>
                <a:cxn ang="0">
                  <a:pos x="296" y="1125"/>
                </a:cxn>
                <a:cxn ang="0">
                  <a:pos x="296" y="1065"/>
                </a:cxn>
                <a:cxn ang="0">
                  <a:pos x="296" y="1006"/>
                </a:cxn>
                <a:cxn ang="0">
                  <a:pos x="238" y="977"/>
                </a:cxn>
                <a:cxn ang="0">
                  <a:pos x="149" y="1006"/>
                </a:cxn>
                <a:cxn ang="0">
                  <a:pos x="238" y="947"/>
                </a:cxn>
                <a:cxn ang="0">
                  <a:pos x="268" y="888"/>
                </a:cxn>
                <a:cxn ang="0">
                  <a:pos x="208" y="858"/>
                </a:cxn>
                <a:cxn ang="0">
                  <a:pos x="238" y="800"/>
                </a:cxn>
                <a:cxn ang="0">
                  <a:pos x="296" y="828"/>
                </a:cxn>
                <a:cxn ang="0">
                  <a:pos x="327" y="858"/>
                </a:cxn>
                <a:cxn ang="0">
                  <a:pos x="415" y="828"/>
                </a:cxn>
                <a:cxn ang="0">
                  <a:pos x="505" y="828"/>
                </a:cxn>
                <a:cxn ang="0">
                  <a:pos x="563" y="858"/>
                </a:cxn>
                <a:cxn ang="0">
                  <a:pos x="563" y="828"/>
                </a:cxn>
                <a:cxn ang="0">
                  <a:pos x="623" y="800"/>
                </a:cxn>
                <a:cxn ang="0">
                  <a:pos x="593" y="740"/>
                </a:cxn>
                <a:cxn ang="0">
                  <a:pos x="623" y="651"/>
                </a:cxn>
                <a:cxn ang="0">
                  <a:pos x="682" y="622"/>
                </a:cxn>
                <a:cxn ang="0">
                  <a:pos x="623" y="563"/>
                </a:cxn>
                <a:cxn ang="0">
                  <a:pos x="563" y="563"/>
                </a:cxn>
                <a:cxn ang="0">
                  <a:pos x="534" y="533"/>
                </a:cxn>
                <a:cxn ang="0">
                  <a:pos x="505" y="472"/>
                </a:cxn>
                <a:cxn ang="0">
                  <a:pos x="563" y="326"/>
                </a:cxn>
                <a:cxn ang="0">
                  <a:pos x="623" y="296"/>
                </a:cxn>
                <a:cxn ang="0">
                  <a:pos x="505" y="326"/>
                </a:cxn>
                <a:cxn ang="0">
                  <a:pos x="415" y="356"/>
                </a:cxn>
                <a:cxn ang="0">
                  <a:pos x="327" y="326"/>
                </a:cxn>
                <a:cxn ang="0">
                  <a:pos x="296" y="384"/>
                </a:cxn>
                <a:cxn ang="0">
                  <a:pos x="238" y="356"/>
                </a:cxn>
                <a:cxn ang="0">
                  <a:pos x="177" y="326"/>
                </a:cxn>
                <a:cxn ang="0">
                  <a:pos x="120" y="356"/>
                </a:cxn>
                <a:cxn ang="0">
                  <a:pos x="149" y="326"/>
                </a:cxn>
                <a:cxn ang="0">
                  <a:pos x="177" y="207"/>
                </a:cxn>
                <a:cxn ang="0">
                  <a:pos x="238" y="147"/>
                </a:cxn>
                <a:cxn ang="0">
                  <a:pos x="268" y="120"/>
                </a:cxn>
                <a:cxn ang="0">
                  <a:pos x="208" y="89"/>
                </a:cxn>
              </a:cxnLst>
              <a:rect l="0" t="0" r="r" b="b"/>
              <a:pathLst>
                <a:path w="682" h="1481">
                  <a:moveTo>
                    <a:pt x="623" y="1420"/>
                  </a:moveTo>
                  <a:lnTo>
                    <a:pt x="534" y="1420"/>
                  </a:lnTo>
                  <a:lnTo>
                    <a:pt x="534" y="1450"/>
                  </a:lnTo>
                  <a:lnTo>
                    <a:pt x="505" y="1481"/>
                  </a:lnTo>
                  <a:lnTo>
                    <a:pt x="475" y="1481"/>
                  </a:lnTo>
                  <a:lnTo>
                    <a:pt x="445" y="1450"/>
                  </a:lnTo>
                  <a:lnTo>
                    <a:pt x="386" y="1450"/>
                  </a:lnTo>
                  <a:lnTo>
                    <a:pt x="356" y="1420"/>
                  </a:lnTo>
                  <a:lnTo>
                    <a:pt x="356" y="1392"/>
                  </a:lnTo>
                  <a:lnTo>
                    <a:pt x="327" y="1392"/>
                  </a:lnTo>
                  <a:lnTo>
                    <a:pt x="296" y="1420"/>
                  </a:lnTo>
                  <a:lnTo>
                    <a:pt x="268" y="1420"/>
                  </a:lnTo>
                  <a:lnTo>
                    <a:pt x="238" y="1392"/>
                  </a:lnTo>
                  <a:lnTo>
                    <a:pt x="296" y="1392"/>
                  </a:lnTo>
                  <a:lnTo>
                    <a:pt x="296" y="1362"/>
                  </a:lnTo>
                  <a:lnTo>
                    <a:pt x="238" y="1362"/>
                  </a:lnTo>
                  <a:lnTo>
                    <a:pt x="208" y="1331"/>
                  </a:lnTo>
                  <a:lnTo>
                    <a:pt x="177" y="1362"/>
                  </a:lnTo>
                  <a:lnTo>
                    <a:pt x="120" y="1362"/>
                  </a:lnTo>
                  <a:lnTo>
                    <a:pt x="89" y="1392"/>
                  </a:lnTo>
                  <a:lnTo>
                    <a:pt x="59" y="1392"/>
                  </a:lnTo>
                  <a:lnTo>
                    <a:pt x="31" y="1362"/>
                  </a:lnTo>
                  <a:lnTo>
                    <a:pt x="0" y="1362"/>
                  </a:lnTo>
                  <a:lnTo>
                    <a:pt x="31" y="1331"/>
                  </a:lnTo>
                  <a:lnTo>
                    <a:pt x="0" y="1302"/>
                  </a:lnTo>
                  <a:lnTo>
                    <a:pt x="59" y="1243"/>
                  </a:lnTo>
                  <a:lnTo>
                    <a:pt x="59" y="1274"/>
                  </a:lnTo>
                  <a:lnTo>
                    <a:pt x="89" y="1274"/>
                  </a:lnTo>
                  <a:lnTo>
                    <a:pt x="120" y="1243"/>
                  </a:lnTo>
                  <a:lnTo>
                    <a:pt x="149" y="1243"/>
                  </a:lnTo>
                  <a:lnTo>
                    <a:pt x="177" y="1213"/>
                  </a:lnTo>
                  <a:lnTo>
                    <a:pt x="208" y="1213"/>
                  </a:lnTo>
                  <a:lnTo>
                    <a:pt x="238" y="1183"/>
                  </a:lnTo>
                  <a:lnTo>
                    <a:pt x="268" y="1183"/>
                  </a:lnTo>
                  <a:lnTo>
                    <a:pt x="296" y="1156"/>
                  </a:lnTo>
                  <a:lnTo>
                    <a:pt x="296" y="1125"/>
                  </a:lnTo>
                  <a:lnTo>
                    <a:pt x="327" y="1095"/>
                  </a:lnTo>
                  <a:lnTo>
                    <a:pt x="296" y="1065"/>
                  </a:lnTo>
                  <a:lnTo>
                    <a:pt x="327" y="1036"/>
                  </a:lnTo>
                  <a:lnTo>
                    <a:pt x="296" y="1006"/>
                  </a:lnTo>
                  <a:lnTo>
                    <a:pt x="327" y="977"/>
                  </a:lnTo>
                  <a:lnTo>
                    <a:pt x="238" y="977"/>
                  </a:lnTo>
                  <a:lnTo>
                    <a:pt x="208" y="1006"/>
                  </a:lnTo>
                  <a:lnTo>
                    <a:pt x="149" y="1006"/>
                  </a:lnTo>
                  <a:lnTo>
                    <a:pt x="208" y="947"/>
                  </a:lnTo>
                  <a:lnTo>
                    <a:pt x="238" y="947"/>
                  </a:lnTo>
                  <a:lnTo>
                    <a:pt x="268" y="918"/>
                  </a:lnTo>
                  <a:lnTo>
                    <a:pt x="268" y="888"/>
                  </a:lnTo>
                  <a:lnTo>
                    <a:pt x="238" y="888"/>
                  </a:lnTo>
                  <a:lnTo>
                    <a:pt x="208" y="858"/>
                  </a:lnTo>
                  <a:lnTo>
                    <a:pt x="208" y="828"/>
                  </a:lnTo>
                  <a:lnTo>
                    <a:pt x="238" y="800"/>
                  </a:lnTo>
                  <a:lnTo>
                    <a:pt x="268" y="800"/>
                  </a:lnTo>
                  <a:lnTo>
                    <a:pt x="296" y="828"/>
                  </a:lnTo>
                  <a:lnTo>
                    <a:pt x="327" y="828"/>
                  </a:lnTo>
                  <a:lnTo>
                    <a:pt x="327" y="858"/>
                  </a:lnTo>
                  <a:lnTo>
                    <a:pt x="386" y="858"/>
                  </a:lnTo>
                  <a:lnTo>
                    <a:pt x="415" y="828"/>
                  </a:lnTo>
                  <a:lnTo>
                    <a:pt x="445" y="858"/>
                  </a:lnTo>
                  <a:lnTo>
                    <a:pt x="505" y="828"/>
                  </a:lnTo>
                  <a:lnTo>
                    <a:pt x="534" y="828"/>
                  </a:lnTo>
                  <a:lnTo>
                    <a:pt x="563" y="858"/>
                  </a:lnTo>
                  <a:lnTo>
                    <a:pt x="593" y="858"/>
                  </a:lnTo>
                  <a:lnTo>
                    <a:pt x="563" y="828"/>
                  </a:lnTo>
                  <a:lnTo>
                    <a:pt x="593" y="800"/>
                  </a:lnTo>
                  <a:lnTo>
                    <a:pt x="623" y="800"/>
                  </a:lnTo>
                  <a:lnTo>
                    <a:pt x="593" y="770"/>
                  </a:lnTo>
                  <a:lnTo>
                    <a:pt x="593" y="740"/>
                  </a:lnTo>
                  <a:lnTo>
                    <a:pt x="623" y="709"/>
                  </a:lnTo>
                  <a:lnTo>
                    <a:pt x="623" y="651"/>
                  </a:lnTo>
                  <a:lnTo>
                    <a:pt x="652" y="622"/>
                  </a:lnTo>
                  <a:lnTo>
                    <a:pt x="682" y="622"/>
                  </a:lnTo>
                  <a:lnTo>
                    <a:pt x="682" y="563"/>
                  </a:lnTo>
                  <a:lnTo>
                    <a:pt x="623" y="563"/>
                  </a:lnTo>
                  <a:lnTo>
                    <a:pt x="593" y="591"/>
                  </a:lnTo>
                  <a:lnTo>
                    <a:pt x="563" y="563"/>
                  </a:lnTo>
                  <a:lnTo>
                    <a:pt x="593" y="533"/>
                  </a:lnTo>
                  <a:lnTo>
                    <a:pt x="534" y="533"/>
                  </a:lnTo>
                  <a:lnTo>
                    <a:pt x="534" y="502"/>
                  </a:lnTo>
                  <a:lnTo>
                    <a:pt x="505" y="472"/>
                  </a:lnTo>
                  <a:lnTo>
                    <a:pt x="505" y="384"/>
                  </a:lnTo>
                  <a:lnTo>
                    <a:pt x="563" y="326"/>
                  </a:lnTo>
                  <a:lnTo>
                    <a:pt x="593" y="326"/>
                  </a:lnTo>
                  <a:lnTo>
                    <a:pt x="623" y="296"/>
                  </a:lnTo>
                  <a:lnTo>
                    <a:pt x="505" y="296"/>
                  </a:lnTo>
                  <a:lnTo>
                    <a:pt x="505" y="326"/>
                  </a:lnTo>
                  <a:lnTo>
                    <a:pt x="445" y="326"/>
                  </a:lnTo>
                  <a:lnTo>
                    <a:pt x="415" y="356"/>
                  </a:lnTo>
                  <a:lnTo>
                    <a:pt x="356" y="356"/>
                  </a:lnTo>
                  <a:lnTo>
                    <a:pt x="327" y="326"/>
                  </a:lnTo>
                  <a:lnTo>
                    <a:pt x="296" y="326"/>
                  </a:lnTo>
                  <a:lnTo>
                    <a:pt x="296" y="384"/>
                  </a:lnTo>
                  <a:lnTo>
                    <a:pt x="268" y="384"/>
                  </a:lnTo>
                  <a:lnTo>
                    <a:pt x="238" y="356"/>
                  </a:lnTo>
                  <a:lnTo>
                    <a:pt x="208" y="356"/>
                  </a:lnTo>
                  <a:lnTo>
                    <a:pt x="177" y="326"/>
                  </a:lnTo>
                  <a:lnTo>
                    <a:pt x="149" y="356"/>
                  </a:lnTo>
                  <a:lnTo>
                    <a:pt x="120" y="356"/>
                  </a:lnTo>
                  <a:lnTo>
                    <a:pt x="120" y="296"/>
                  </a:lnTo>
                  <a:lnTo>
                    <a:pt x="149" y="326"/>
                  </a:lnTo>
                  <a:lnTo>
                    <a:pt x="149" y="238"/>
                  </a:lnTo>
                  <a:lnTo>
                    <a:pt x="177" y="207"/>
                  </a:lnTo>
                  <a:lnTo>
                    <a:pt x="208" y="207"/>
                  </a:lnTo>
                  <a:lnTo>
                    <a:pt x="238" y="147"/>
                  </a:lnTo>
                  <a:lnTo>
                    <a:pt x="268" y="147"/>
                  </a:lnTo>
                  <a:lnTo>
                    <a:pt x="268" y="120"/>
                  </a:lnTo>
                  <a:lnTo>
                    <a:pt x="238" y="89"/>
                  </a:lnTo>
                  <a:lnTo>
                    <a:pt x="208" y="89"/>
                  </a:lnTo>
                  <a:lnTo>
                    <a:pt x="208" y="0"/>
                  </a:lnTo>
                </a:path>
              </a:pathLst>
            </a:custGeom>
            <a:noFill/>
            <a:ln w="1588">
              <a:solidFill>
                <a:srgbClr val="000000"/>
              </a:solidFill>
              <a:prstDash val="solid"/>
              <a:round/>
              <a:headEnd/>
              <a:tailEnd/>
            </a:ln>
          </p:spPr>
          <p:txBody>
            <a:bodyPr/>
            <a:lstStyle/>
            <a:p>
              <a:endParaRPr lang="en-GB"/>
            </a:p>
          </p:txBody>
        </p:sp>
        <p:sp>
          <p:nvSpPr>
            <p:cNvPr id="15830" name="Freeform 470"/>
            <p:cNvSpPr>
              <a:spLocks/>
            </p:cNvSpPr>
            <p:nvPr/>
          </p:nvSpPr>
          <p:spPr bwMode="auto">
            <a:xfrm>
              <a:off x="2235" y="2060"/>
              <a:ext cx="22" cy="23"/>
            </a:xfrm>
            <a:custGeom>
              <a:avLst/>
              <a:gdLst/>
              <a:ahLst/>
              <a:cxnLst>
                <a:cxn ang="0">
                  <a:pos x="0" y="30"/>
                </a:cxn>
                <a:cxn ang="0">
                  <a:pos x="61" y="0"/>
                </a:cxn>
                <a:cxn ang="0">
                  <a:pos x="90" y="0"/>
                </a:cxn>
                <a:cxn ang="0">
                  <a:pos x="90" y="61"/>
                </a:cxn>
                <a:cxn ang="0">
                  <a:pos x="61" y="88"/>
                </a:cxn>
                <a:cxn ang="0">
                  <a:pos x="30" y="88"/>
                </a:cxn>
                <a:cxn ang="0">
                  <a:pos x="30" y="61"/>
                </a:cxn>
                <a:cxn ang="0">
                  <a:pos x="0" y="30"/>
                </a:cxn>
              </a:cxnLst>
              <a:rect l="0" t="0" r="r" b="b"/>
              <a:pathLst>
                <a:path w="90" h="88">
                  <a:moveTo>
                    <a:pt x="0" y="30"/>
                  </a:moveTo>
                  <a:lnTo>
                    <a:pt x="61" y="0"/>
                  </a:lnTo>
                  <a:lnTo>
                    <a:pt x="90" y="0"/>
                  </a:lnTo>
                  <a:lnTo>
                    <a:pt x="90" y="61"/>
                  </a:lnTo>
                  <a:lnTo>
                    <a:pt x="61" y="88"/>
                  </a:lnTo>
                  <a:lnTo>
                    <a:pt x="30" y="88"/>
                  </a:lnTo>
                  <a:lnTo>
                    <a:pt x="30" y="61"/>
                  </a:lnTo>
                  <a:lnTo>
                    <a:pt x="0" y="30"/>
                  </a:lnTo>
                </a:path>
              </a:pathLst>
            </a:custGeom>
            <a:noFill/>
            <a:ln w="1588">
              <a:solidFill>
                <a:srgbClr val="000000"/>
              </a:solidFill>
              <a:prstDash val="solid"/>
              <a:round/>
              <a:headEnd/>
              <a:tailEnd/>
            </a:ln>
          </p:spPr>
          <p:txBody>
            <a:bodyPr/>
            <a:lstStyle/>
            <a:p>
              <a:endParaRPr lang="en-GB"/>
            </a:p>
          </p:txBody>
        </p:sp>
        <p:sp>
          <p:nvSpPr>
            <p:cNvPr id="15831" name="Freeform 471"/>
            <p:cNvSpPr>
              <a:spLocks/>
            </p:cNvSpPr>
            <p:nvPr/>
          </p:nvSpPr>
          <p:spPr bwMode="auto">
            <a:xfrm>
              <a:off x="2116" y="2098"/>
              <a:ext cx="97" cy="44"/>
            </a:xfrm>
            <a:custGeom>
              <a:avLst/>
              <a:gdLst/>
              <a:ahLst/>
              <a:cxnLst>
                <a:cxn ang="0">
                  <a:pos x="355" y="177"/>
                </a:cxn>
                <a:cxn ang="0">
                  <a:pos x="385" y="149"/>
                </a:cxn>
                <a:cxn ang="0">
                  <a:pos x="355" y="149"/>
                </a:cxn>
                <a:cxn ang="0">
                  <a:pos x="355" y="119"/>
                </a:cxn>
                <a:cxn ang="0">
                  <a:pos x="328" y="89"/>
                </a:cxn>
                <a:cxn ang="0">
                  <a:pos x="328" y="59"/>
                </a:cxn>
                <a:cxn ang="0">
                  <a:pos x="297" y="59"/>
                </a:cxn>
                <a:cxn ang="0">
                  <a:pos x="297" y="31"/>
                </a:cxn>
                <a:cxn ang="0">
                  <a:pos x="267" y="0"/>
                </a:cxn>
                <a:cxn ang="0">
                  <a:pos x="178" y="0"/>
                </a:cxn>
                <a:cxn ang="0">
                  <a:pos x="148" y="31"/>
                </a:cxn>
                <a:cxn ang="0">
                  <a:pos x="90" y="31"/>
                </a:cxn>
                <a:cxn ang="0">
                  <a:pos x="60" y="59"/>
                </a:cxn>
                <a:cxn ang="0">
                  <a:pos x="0" y="59"/>
                </a:cxn>
              </a:cxnLst>
              <a:rect l="0" t="0" r="r" b="b"/>
              <a:pathLst>
                <a:path w="385" h="177">
                  <a:moveTo>
                    <a:pt x="355" y="177"/>
                  </a:moveTo>
                  <a:lnTo>
                    <a:pt x="385" y="149"/>
                  </a:lnTo>
                  <a:lnTo>
                    <a:pt x="355" y="149"/>
                  </a:lnTo>
                  <a:lnTo>
                    <a:pt x="355" y="119"/>
                  </a:lnTo>
                  <a:lnTo>
                    <a:pt x="328" y="89"/>
                  </a:lnTo>
                  <a:lnTo>
                    <a:pt x="328" y="59"/>
                  </a:lnTo>
                  <a:lnTo>
                    <a:pt x="297" y="59"/>
                  </a:lnTo>
                  <a:lnTo>
                    <a:pt x="297" y="31"/>
                  </a:lnTo>
                  <a:lnTo>
                    <a:pt x="267" y="0"/>
                  </a:lnTo>
                  <a:lnTo>
                    <a:pt x="178" y="0"/>
                  </a:lnTo>
                  <a:lnTo>
                    <a:pt x="148" y="31"/>
                  </a:lnTo>
                  <a:lnTo>
                    <a:pt x="90" y="31"/>
                  </a:lnTo>
                  <a:lnTo>
                    <a:pt x="60" y="59"/>
                  </a:lnTo>
                  <a:lnTo>
                    <a:pt x="0" y="59"/>
                  </a:lnTo>
                </a:path>
              </a:pathLst>
            </a:custGeom>
            <a:noFill/>
            <a:ln w="1588">
              <a:solidFill>
                <a:srgbClr val="000000"/>
              </a:solidFill>
              <a:prstDash val="solid"/>
              <a:round/>
              <a:headEnd/>
              <a:tailEnd/>
            </a:ln>
          </p:spPr>
          <p:txBody>
            <a:bodyPr/>
            <a:lstStyle/>
            <a:p>
              <a:endParaRPr lang="en-GB"/>
            </a:p>
          </p:txBody>
        </p:sp>
        <p:sp>
          <p:nvSpPr>
            <p:cNvPr id="15832" name="Freeform 472"/>
            <p:cNvSpPr>
              <a:spLocks/>
            </p:cNvSpPr>
            <p:nvPr/>
          </p:nvSpPr>
          <p:spPr bwMode="auto">
            <a:xfrm>
              <a:off x="2198" y="2142"/>
              <a:ext cx="7" cy="7"/>
            </a:xfrm>
            <a:custGeom>
              <a:avLst/>
              <a:gdLst/>
              <a:ahLst/>
              <a:cxnLst>
                <a:cxn ang="0">
                  <a:pos x="27" y="0"/>
                </a:cxn>
                <a:cxn ang="0">
                  <a:pos x="0" y="31"/>
                </a:cxn>
                <a:cxn ang="0">
                  <a:pos x="0" y="0"/>
                </a:cxn>
                <a:cxn ang="0">
                  <a:pos x="27" y="0"/>
                </a:cxn>
              </a:cxnLst>
              <a:rect l="0" t="0" r="r" b="b"/>
              <a:pathLst>
                <a:path w="27" h="31">
                  <a:moveTo>
                    <a:pt x="27" y="0"/>
                  </a:moveTo>
                  <a:lnTo>
                    <a:pt x="0" y="31"/>
                  </a:lnTo>
                  <a:lnTo>
                    <a:pt x="0" y="0"/>
                  </a:lnTo>
                  <a:lnTo>
                    <a:pt x="27" y="0"/>
                  </a:lnTo>
                </a:path>
              </a:pathLst>
            </a:custGeom>
            <a:noFill/>
            <a:ln w="1588">
              <a:solidFill>
                <a:srgbClr val="000000"/>
              </a:solidFill>
              <a:prstDash val="solid"/>
              <a:round/>
              <a:headEnd/>
              <a:tailEnd/>
            </a:ln>
          </p:spPr>
          <p:txBody>
            <a:bodyPr/>
            <a:lstStyle/>
            <a:p>
              <a:endParaRPr lang="en-GB"/>
            </a:p>
          </p:txBody>
        </p:sp>
        <p:sp>
          <p:nvSpPr>
            <p:cNvPr id="15833" name="Freeform 473"/>
            <p:cNvSpPr>
              <a:spLocks/>
            </p:cNvSpPr>
            <p:nvPr/>
          </p:nvSpPr>
          <p:spPr bwMode="auto">
            <a:xfrm>
              <a:off x="2205" y="2142"/>
              <a:ext cx="23" cy="29"/>
            </a:xfrm>
            <a:custGeom>
              <a:avLst/>
              <a:gdLst/>
              <a:ahLst/>
              <a:cxnLst>
                <a:cxn ang="0">
                  <a:pos x="60" y="118"/>
                </a:cxn>
                <a:cxn ang="0">
                  <a:pos x="91" y="88"/>
                </a:cxn>
                <a:cxn ang="0">
                  <a:pos x="91" y="61"/>
                </a:cxn>
                <a:cxn ang="0">
                  <a:pos x="60" y="31"/>
                </a:cxn>
                <a:cxn ang="0">
                  <a:pos x="60" y="0"/>
                </a:cxn>
                <a:cxn ang="0">
                  <a:pos x="0" y="0"/>
                </a:cxn>
              </a:cxnLst>
              <a:rect l="0" t="0" r="r" b="b"/>
              <a:pathLst>
                <a:path w="91" h="118">
                  <a:moveTo>
                    <a:pt x="60" y="118"/>
                  </a:moveTo>
                  <a:lnTo>
                    <a:pt x="91" y="88"/>
                  </a:lnTo>
                  <a:lnTo>
                    <a:pt x="91" y="61"/>
                  </a:lnTo>
                  <a:lnTo>
                    <a:pt x="60" y="31"/>
                  </a:lnTo>
                  <a:lnTo>
                    <a:pt x="60" y="0"/>
                  </a:lnTo>
                  <a:lnTo>
                    <a:pt x="0" y="0"/>
                  </a:lnTo>
                </a:path>
              </a:pathLst>
            </a:custGeom>
            <a:noFill/>
            <a:ln w="1588">
              <a:solidFill>
                <a:srgbClr val="000000"/>
              </a:solidFill>
              <a:prstDash val="solid"/>
              <a:round/>
              <a:headEnd/>
              <a:tailEnd/>
            </a:ln>
          </p:spPr>
          <p:txBody>
            <a:bodyPr/>
            <a:lstStyle/>
            <a:p>
              <a:endParaRPr lang="en-GB"/>
            </a:p>
          </p:txBody>
        </p:sp>
        <p:sp>
          <p:nvSpPr>
            <p:cNvPr id="15834" name="Rectangle 474"/>
            <p:cNvSpPr>
              <a:spLocks noChangeArrowheads="1"/>
            </p:cNvSpPr>
            <p:nvPr/>
          </p:nvSpPr>
          <p:spPr bwMode="auto">
            <a:xfrm>
              <a:off x="2213" y="2157"/>
              <a:ext cx="7" cy="14"/>
            </a:xfrm>
            <a:prstGeom prst="rect">
              <a:avLst/>
            </a:prstGeom>
            <a:noFill/>
            <a:ln w="1588">
              <a:solidFill>
                <a:srgbClr val="000000"/>
              </a:solidFill>
              <a:miter lim="800000"/>
              <a:headEnd/>
              <a:tailEnd/>
            </a:ln>
          </p:spPr>
          <p:txBody>
            <a:bodyPr/>
            <a:lstStyle/>
            <a:p>
              <a:endParaRPr lang="en-GB"/>
            </a:p>
          </p:txBody>
        </p:sp>
        <p:sp>
          <p:nvSpPr>
            <p:cNvPr id="15835" name="Freeform 475"/>
            <p:cNvSpPr>
              <a:spLocks/>
            </p:cNvSpPr>
            <p:nvPr/>
          </p:nvSpPr>
          <p:spPr bwMode="auto">
            <a:xfrm>
              <a:off x="2102" y="2090"/>
              <a:ext cx="37" cy="22"/>
            </a:xfrm>
            <a:custGeom>
              <a:avLst/>
              <a:gdLst/>
              <a:ahLst/>
              <a:cxnLst>
                <a:cxn ang="0">
                  <a:pos x="59" y="89"/>
                </a:cxn>
                <a:cxn ang="0">
                  <a:pos x="89" y="61"/>
                </a:cxn>
                <a:cxn ang="0">
                  <a:pos x="119" y="61"/>
                </a:cxn>
                <a:cxn ang="0">
                  <a:pos x="149" y="30"/>
                </a:cxn>
                <a:cxn ang="0">
                  <a:pos x="119" y="30"/>
                </a:cxn>
                <a:cxn ang="0">
                  <a:pos x="89" y="0"/>
                </a:cxn>
                <a:cxn ang="0">
                  <a:pos x="59" y="30"/>
                </a:cxn>
                <a:cxn ang="0">
                  <a:pos x="0" y="30"/>
                </a:cxn>
                <a:cxn ang="0">
                  <a:pos x="0" y="89"/>
                </a:cxn>
              </a:cxnLst>
              <a:rect l="0" t="0" r="r" b="b"/>
              <a:pathLst>
                <a:path w="149" h="89">
                  <a:moveTo>
                    <a:pt x="59" y="89"/>
                  </a:moveTo>
                  <a:lnTo>
                    <a:pt x="89" y="61"/>
                  </a:lnTo>
                  <a:lnTo>
                    <a:pt x="119" y="61"/>
                  </a:lnTo>
                  <a:lnTo>
                    <a:pt x="149" y="30"/>
                  </a:lnTo>
                  <a:lnTo>
                    <a:pt x="119" y="30"/>
                  </a:lnTo>
                  <a:lnTo>
                    <a:pt x="89" y="0"/>
                  </a:lnTo>
                  <a:lnTo>
                    <a:pt x="59" y="30"/>
                  </a:lnTo>
                  <a:lnTo>
                    <a:pt x="0" y="30"/>
                  </a:lnTo>
                  <a:lnTo>
                    <a:pt x="0" y="89"/>
                  </a:lnTo>
                </a:path>
              </a:pathLst>
            </a:custGeom>
            <a:noFill/>
            <a:ln w="1588">
              <a:solidFill>
                <a:srgbClr val="000000"/>
              </a:solidFill>
              <a:prstDash val="solid"/>
              <a:round/>
              <a:headEnd/>
              <a:tailEnd/>
            </a:ln>
          </p:spPr>
          <p:txBody>
            <a:bodyPr/>
            <a:lstStyle/>
            <a:p>
              <a:endParaRPr lang="en-GB"/>
            </a:p>
          </p:txBody>
        </p:sp>
        <p:sp>
          <p:nvSpPr>
            <p:cNvPr id="15836" name="Freeform 476"/>
            <p:cNvSpPr>
              <a:spLocks/>
            </p:cNvSpPr>
            <p:nvPr/>
          </p:nvSpPr>
          <p:spPr bwMode="auto">
            <a:xfrm>
              <a:off x="2175" y="2171"/>
              <a:ext cx="45" cy="22"/>
            </a:xfrm>
            <a:custGeom>
              <a:avLst/>
              <a:gdLst/>
              <a:ahLst/>
              <a:cxnLst>
                <a:cxn ang="0">
                  <a:pos x="0" y="89"/>
                </a:cxn>
                <a:cxn ang="0">
                  <a:pos x="60" y="89"/>
                </a:cxn>
                <a:cxn ang="0">
                  <a:pos x="91" y="61"/>
                </a:cxn>
                <a:cxn ang="0">
                  <a:pos x="91" y="31"/>
                </a:cxn>
                <a:cxn ang="0">
                  <a:pos x="148" y="31"/>
                </a:cxn>
                <a:cxn ang="0">
                  <a:pos x="178" y="0"/>
                </a:cxn>
              </a:cxnLst>
              <a:rect l="0" t="0" r="r" b="b"/>
              <a:pathLst>
                <a:path w="178" h="89">
                  <a:moveTo>
                    <a:pt x="0" y="89"/>
                  </a:moveTo>
                  <a:lnTo>
                    <a:pt x="60" y="89"/>
                  </a:lnTo>
                  <a:lnTo>
                    <a:pt x="91" y="61"/>
                  </a:lnTo>
                  <a:lnTo>
                    <a:pt x="91" y="31"/>
                  </a:lnTo>
                  <a:lnTo>
                    <a:pt x="148" y="31"/>
                  </a:lnTo>
                  <a:lnTo>
                    <a:pt x="178" y="0"/>
                  </a:lnTo>
                </a:path>
              </a:pathLst>
            </a:custGeom>
            <a:noFill/>
            <a:ln w="1588">
              <a:solidFill>
                <a:srgbClr val="000000"/>
              </a:solidFill>
              <a:prstDash val="solid"/>
              <a:round/>
              <a:headEnd/>
              <a:tailEnd/>
            </a:ln>
          </p:spPr>
          <p:txBody>
            <a:bodyPr/>
            <a:lstStyle/>
            <a:p>
              <a:endParaRPr lang="en-GB"/>
            </a:p>
          </p:txBody>
        </p:sp>
        <p:sp>
          <p:nvSpPr>
            <p:cNvPr id="15837" name="Freeform 477"/>
            <p:cNvSpPr>
              <a:spLocks/>
            </p:cNvSpPr>
            <p:nvPr/>
          </p:nvSpPr>
          <p:spPr bwMode="auto">
            <a:xfrm>
              <a:off x="2264" y="2164"/>
              <a:ext cx="30" cy="29"/>
            </a:xfrm>
            <a:custGeom>
              <a:avLst/>
              <a:gdLst/>
              <a:ahLst/>
              <a:cxnLst>
                <a:cxn ang="0">
                  <a:pos x="31" y="91"/>
                </a:cxn>
                <a:cxn ang="0">
                  <a:pos x="31" y="61"/>
                </a:cxn>
                <a:cxn ang="0">
                  <a:pos x="91" y="0"/>
                </a:cxn>
                <a:cxn ang="0">
                  <a:pos x="119" y="30"/>
                </a:cxn>
                <a:cxn ang="0">
                  <a:pos x="91" y="61"/>
                </a:cxn>
                <a:cxn ang="0">
                  <a:pos x="91" y="91"/>
                </a:cxn>
                <a:cxn ang="0">
                  <a:pos x="61" y="119"/>
                </a:cxn>
                <a:cxn ang="0">
                  <a:pos x="0" y="119"/>
                </a:cxn>
                <a:cxn ang="0">
                  <a:pos x="31" y="91"/>
                </a:cxn>
              </a:cxnLst>
              <a:rect l="0" t="0" r="r" b="b"/>
              <a:pathLst>
                <a:path w="119" h="119">
                  <a:moveTo>
                    <a:pt x="31" y="91"/>
                  </a:moveTo>
                  <a:lnTo>
                    <a:pt x="31" y="61"/>
                  </a:lnTo>
                  <a:lnTo>
                    <a:pt x="91" y="0"/>
                  </a:lnTo>
                  <a:lnTo>
                    <a:pt x="119" y="30"/>
                  </a:lnTo>
                  <a:lnTo>
                    <a:pt x="91" y="61"/>
                  </a:lnTo>
                  <a:lnTo>
                    <a:pt x="91" y="91"/>
                  </a:lnTo>
                  <a:lnTo>
                    <a:pt x="61" y="119"/>
                  </a:lnTo>
                  <a:lnTo>
                    <a:pt x="0" y="119"/>
                  </a:lnTo>
                  <a:lnTo>
                    <a:pt x="31" y="91"/>
                  </a:lnTo>
                </a:path>
              </a:pathLst>
            </a:custGeom>
            <a:noFill/>
            <a:ln w="1588">
              <a:solidFill>
                <a:srgbClr val="000000"/>
              </a:solidFill>
              <a:prstDash val="solid"/>
              <a:round/>
              <a:headEnd/>
              <a:tailEnd/>
            </a:ln>
          </p:spPr>
          <p:txBody>
            <a:bodyPr/>
            <a:lstStyle/>
            <a:p>
              <a:endParaRPr lang="en-GB"/>
            </a:p>
          </p:txBody>
        </p:sp>
        <p:sp>
          <p:nvSpPr>
            <p:cNvPr id="15838" name="Freeform 478"/>
            <p:cNvSpPr>
              <a:spLocks/>
            </p:cNvSpPr>
            <p:nvPr/>
          </p:nvSpPr>
          <p:spPr bwMode="auto">
            <a:xfrm>
              <a:off x="2383" y="2386"/>
              <a:ext cx="7" cy="8"/>
            </a:xfrm>
            <a:custGeom>
              <a:avLst/>
              <a:gdLst/>
              <a:ahLst/>
              <a:cxnLst>
                <a:cxn ang="0">
                  <a:pos x="0" y="30"/>
                </a:cxn>
                <a:cxn ang="0">
                  <a:pos x="30" y="30"/>
                </a:cxn>
                <a:cxn ang="0">
                  <a:pos x="30" y="0"/>
                </a:cxn>
                <a:cxn ang="0">
                  <a:pos x="0" y="30"/>
                </a:cxn>
              </a:cxnLst>
              <a:rect l="0" t="0" r="r" b="b"/>
              <a:pathLst>
                <a:path w="30" h="30">
                  <a:moveTo>
                    <a:pt x="0" y="30"/>
                  </a:moveTo>
                  <a:lnTo>
                    <a:pt x="30" y="30"/>
                  </a:lnTo>
                  <a:lnTo>
                    <a:pt x="30" y="0"/>
                  </a:lnTo>
                  <a:lnTo>
                    <a:pt x="0" y="30"/>
                  </a:lnTo>
                </a:path>
              </a:pathLst>
            </a:custGeom>
            <a:noFill/>
            <a:ln w="1588">
              <a:solidFill>
                <a:srgbClr val="000000"/>
              </a:solidFill>
              <a:prstDash val="solid"/>
              <a:round/>
              <a:headEnd/>
              <a:tailEnd/>
            </a:ln>
          </p:spPr>
          <p:txBody>
            <a:bodyPr/>
            <a:lstStyle/>
            <a:p>
              <a:endParaRPr lang="en-GB"/>
            </a:p>
          </p:txBody>
        </p:sp>
        <p:sp>
          <p:nvSpPr>
            <p:cNvPr id="15839" name="Line 479"/>
            <p:cNvSpPr>
              <a:spLocks noChangeShapeType="1"/>
            </p:cNvSpPr>
            <p:nvPr/>
          </p:nvSpPr>
          <p:spPr bwMode="auto">
            <a:xfrm flipH="1">
              <a:off x="2376" y="2394"/>
              <a:ext cx="7" cy="7"/>
            </a:xfrm>
            <a:prstGeom prst="line">
              <a:avLst/>
            </a:prstGeom>
            <a:noFill/>
            <a:ln w="1588">
              <a:solidFill>
                <a:srgbClr val="000000"/>
              </a:solidFill>
              <a:round/>
              <a:headEnd/>
              <a:tailEnd/>
            </a:ln>
          </p:spPr>
          <p:txBody>
            <a:bodyPr/>
            <a:lstStyle/>
            <a:p>
              <a:endParaRPr lang="en-GB"/>
            </a:p>
          </p:txBody>
        </p:sp>
        <p:sp>
          <p:nvSpPr>
            <p:cNvPr id="15840" name="Freeform 480"/>
            <p:cNvSpPr>
              <a:spLocks/>
            </p:cNvSpPr>
            <p:nvPr/>
          </p:nvSpPr>
          <p:spPr bwMode="auto">
            <a:xfrm>
              <a:off x="2376" y="2394"/>
              <a:ext cx="7" cy="7"/>
            </a:xfrm>
            <a:custGeom>
              <a:avLst/>
              <a:gdLst/>
              <a:ahLst/>
              <a:cxnLst>
                <a:cxn ang="0">
                  <a:pos x="0" y="28"/>
                </a:cxn>
                <a:cxn ang="0">
                  <a:pos x="29" y="28"/>
                </a:cxn>
                <a:cxn ang="0">
                  <a:pos x="29" y="0"/>
                </a:cxn>
              </a:cxnLst>
              <a:rect l="0" t="0" r="r" b="b"/>
              <a:pathLst>
                <a:path w="29" h="28">
                  <a:moveTo>
                    <a:pt x="0" y="28"/>
                  </a:moveTo>
                  <a:lnTo>
                    <a:pt x="29" y="28"/>
                  </a:lnTo>
                  <a:lnTo>
                    <a:pt x="29" y="0"/>
                  </a:lnTo>
                </a:path>
              </a:pathLst>
            </a:custGeom>
            <a:noFill/>
            <a:ln w="1588">
              <a:solidFill>
                <a:srgbClr val="000000"/>
              </a:solidFill>
              <a:prstDash val="solid"/>
              <a:round/>
              <a:headEnd/>
              <a:tailEnd/>
            </a:ln>
          </p:spPr>
          <p:txBody>
            <a:bodyPr/>
            <a:lstStyle/>
            <a:p>
              <a:endParaRPr lang="en-GB"/>
            </a:p>
          </p:txBody>
        </p:sp>
        <p:sp>
          <p:nvSpPr>
            <p:cNvPr id="15841" name="Freeform 481"/>
            <p:cNvSpPr>
              <a:spLocks/>
            </p:cNvSpPr>
            <p:nvPr/>
          </p:nvSpPr>
          <p:spPr bwMode="auto">
            <a:xfrm>
              <a:off x="2235" y="2667"/>
              <a:ext cx="237" cy="415"/>
            </a:xfrm>
            <a:custGeom>
              <a:avLst/>
              <a:gdLst/>
              <a:ahLst/>
              <a:cxnLst>
                <a:cxn ang="0">
                  <a:pos x="0" y="0"/>
                </a:cxn>
                <a:cxn ang="0">
                  <a:pos x="30" y="31"/>
                </a:cxn>
                <a:cxn ang="0">
                  <a:pos x="90" y="31"/>
                </a:cxn>
                <a:cxn ang="0">
                  <a:pos x="90" y="61"/>
                </a:cxn>
                <a:cxn ang="0">
                  <a:pos x="30" y="61"/>
                </a:cxn>
                <a:cxn ang="0">
                  <a:pos x="0" y="91"/>
                </a:cxn>
                <a:cxn ang="0">
                  <a:pos x="90" y="179"/>
                </a:cxn>
                <a:cxn ang="0">
                  <a:pos x="118" y="150"/>
                </a:cxn>
                <a:cxn ang="0">
                  <a:pos x="179" y="150"/>
                </a:cxn>
                <a:cxn ang="0">
                  <a:pos x="209" y="179"/>
                </a:cxn>
                <a:cxn ang="0">
                  <a:pos x="356" y="179"/>
                </a:cxn>
                <a:cxn ang="0">
                  <a:pos x="327" y="209"/>
                </a:cxn>
                <a:cxn ang="0">
                  <a:pos x="356" y="209"/>
                </a:cxn>
                <a:cxn ang="0">
                  <a:pos x="386" y="238"/>
                </a:cxn>
                <a:cxn ang="0">
                  <a:pos x="416" y="209"/>
                </a:cxn>
                <a:cxn ang="0">
                  <a:pos x="475" y="268"/>
                </a:cxn>
                <a:cxn ang="0">
                  <a:pos x="593" y="268"/>
                </a:cxn>
                <a:cxn ang="0">
                  <a:pos x="564" y="298"/>
                </a:cxn>
                <a:cxn ang="0">
                  <a:pos x="534" y="298"/>
                </a:cxn>
                <a:cxn ang="0">
                  <a:pos x="534" y="328"/>
                </a:cxn>
                <a:cxn ang="0">
                  <a:pos x="564" y="328"/>
                </a:cxn>
                <a:cxn ang="0">
                  <a:pos x="593" y="356"/>
                </a:cxn>
                <a:cxn ang="0">
                  <a:pos x="623" y="328"/>
                </a:cxn>
                <a:cxn ang="0">
                  <a:pos x="653" y="328"/>
                </a:cxn>
                <a:cxn ang="0">
                  <a:pos x="623" y="356"/>
                </a:cxn>
                <a:cxn ang="0">
                  <a:pos x="623" y="386"/>
                </a:cxn>
                <a:cxn ang="0">
                  <a:pos x="653" y="386"/>
                </a:cxn>
                <a:cxn ang="0">
                  <a:pos x="683" y="416"/>
                </a:cxn>
                <a:cxn ang="0">
                  <a:pos x="653" y="416"/>
                </a:cxn>
                <a:cxn ang="0">
                  <a:pos x="653" y="446"/>
                </a:cxn>
                <a:cxn ang="0">
                  <a:pos x="623" y="475"/>
                </a:cxn>
                <a:cxn ang="0">
                  <a:pos x="711" y="565"/>
                </a:cxn>
                <a:cxn ang="0">
                  <a:pos x="711" y="593"/>
                </a:cxn>
                <a:cxn ang="0">
                  <a:pos x="741" y="623"/>
                </a:cxn>
                <a:cxn ang="0">
                  <a:pos x="771" y="623"/>
                </a:cxn>
                <a:cxn ang="0">
                  <a:pos x="802" y="653"/>
                </a:cxn>
                <a:cxn ang="0">
                  <a:pos x="830" y="653"/>
                </a:cxn>
                <a:cxn ang="0">
                  <a:pos x="860" y="684"/>
                </a:cxn>
                <a:cxn ang="0">
                  <a:pos x="890" y="653"/>
                </a:cxn>
                <a:cxn ang="0">
                  <a:pos x="890" y="830"/>
                </a:cxn>
                <a:cxn ang="0">
                  <a:pos x="860" y="830"/>
                </a:cxn>
                <a:cxn ang="0">
                  <a:pos x="860" y="860"/>
                </a:cxn>
                <a:cxn ang="0">
                  <a:pos x="948" y="948"/>
                </a:cxn>
                <a:cxn ang="0">
                  <a:pos x="920" y="948"/>
                </a:cxn>
                <a:cxn ang="0">
                  <a:pos x="890" y="920"/>
                </a:cxn>
                <a:cxn ang="0">
                  <a:pos x="860" y="948"/>
                </a:cxn>
                <a:cxn ang="0">
                  <a:pos x="860" y="1067"/>
                </a:cxn>
                <a:cxn ang="0">
                  <a:pos x="830" y="1097"/>
                </a:cxn>
                <a:cxn ang="0">
                  <a:pos x="830" y="1185"/>
                </a:cxn>
                <a:cxn ang="0">
                  <a:pos x="860" y="1185"/>
                </a:cxn>
                <a:cxn ang="0">
                  <a:pos x="860" y="1215"/>
                </a:cxn>
                <a:cxn ang="0">
                  <a:pos x="830" y="1215"/>
                </a:cxn>
                <a:cxn ang="0">
                  <a:pos x="830" y="1304"/>
                </a:cxn>
                <a:cxn ang="0">
                  <a:pos x="802" y="1334"/>
                </a:cxn>
                <a:cxn ang="0">
                  <a:pos x="802" y="1422"/>
                </a:cxn>
                <a:cxn ang="0">
                  <a:pos x="771" y="1452"/>
                </a:cxn>
                <a:cxn ang="0">
                  <a:pos x="771" y="1540"/>
                </a:cxn>
                <a:cxn ang="0">
                  <a:pos x="741" y="1570"/>
                </a:cxn>
                <a:cxn ang="0">
                  <a:pos x="741" y="1601"/>
                </a:cxn>
                <a:cxn ang="0">
                  <a:pos x="711" y="1631"/>
                </a:cxn>
                <a:cxn ang="0">
                  <a:pos x="683" y="1631"/>
                </a:cxn>
                <a:cxn ang="0">
                  <a:pos x="653" y="1659"/>
                </a:cxn>
              </a:cxnLst>
              <a:rect l="0" t="0" r="r" b="b"/>
              <a:pathLst>
                <a:path w="948" h="1659">
                  <a:moveTo>
                    <a:pt x="0" y="0"/>
                  </a:moveTo>
                  <a:lnTo>
                    <a:pt x="30" y="31"/>
                  </a:lnTo>
                  <a:lnTo>
                    <a:pt x="90" y="31"/>
                  </a:lnTo>
                  <a:lnTo>
                    <a:pt x="90" y="61"/>
                  </a:lnTo>
                  <a:lnTo>
                    <a:pt x="30" y="61"/>
                  </a:lnTo>
                  <a:lnTo>
                    <a:pt x="0" y="91"/>
                  </a:lnTo>
                  <a:lnTo>
                    <a:pt x="90" y="179"/>
                  </a:lnTo>
                  <a:lnTo>
                    <a:pt x="118" y="150"/>
                  </a:lnTo>
                  <a:lnTo>
                    <a:pt x="179" y="150"/>
                  </a:lnTo>
                  <a:lnTo>
                    <a:pt x="209" y="179"/>
                  </a:lnTo>
                  <a:lnTo>
                    <a:pt x="356" y="179"/>
                  </a:lnTo>
                  <a:lnTo>
                    <a:pt x="327" y="209"/>
                  </a:lnTo>
                  <a:lnTo>
                    <a:pt x="356" y="209"/>
                  </a:lnTo>
                  <a:lnTo>
                    <a:pt x="386" y="238"/>
                  </a:lnTo>
                  <a:lnTo>
                    <a:pt x="416" y="209"/>
                  </a:lnTo>
                  <a:lnTo>
                    <a:pt x="475" y="268"/>
                  </a:lnTo>
                  <a:lnTo>
                    <a:pt x="593" y="268"/>
                  </a:lnTo>
                  <a:lnTo>
                    <a:pt x="564" y="298"/>
                  </a:lnTo>
                  <a:lnTo>
                    <a:pt x="534" y="298"/>
                  </a:lnTo>
                  <a:lnTo>
                    <a:pt x="534" y="328"/>
                  </a:lnTo>
                  <a:lnTo>
                    <a:pt x="564" y="328"/>
                  </a:lnTo>
                  <a:lnTo>
                    <a:pt x="593" y="356"/>
                  </a:lnTo>
                  <a:lnTo>
                    <a:pt x="623" y="328"/>
                  </a:lnTo>
                  <a:lnTo>
                    <a:pt x="653" y="328"/>
                  </a:lnTo>
                  <a:lnTo>
                    <a:pt x="623" y="356"/>
                  </a:lnTo>
                  <a:lnTo>
                    <a:pt x="623" y="386"/>
                  </a:lnTo>
                  <a:lnTo>
                    <a:pt x="653" y="386"/>
                  </a:lnTo>
                  <a:lnTo>
                    <a:pt x="683" y="416"/>
                  </a:lnTo>
                  <a:lnTo>
                    <a:pt x="653" y="416"/>
                  </a:lnTo>
                  <a:lnTo>
                    <a:pt x="653" y="446"/>
                  </a:lnTo>
                  <a:lnTo>
                    <a:pt x="623" y="475"/>
                  </a:lnTo>
                  <a:lnTo>
                    <a:pt x="711" y="565"/>
                  </a:lnTo>
                  <a:lnTo>
                    <a:pt x="711" y="593"/>
                  </a:lnTo>
                  <a:lnTo>
                    <a:pt x="741" y="623"/>
                  </a:lnTo>
                  <a:lnTo>
                    <a:pt x="771" y="623"/>
                  </a:lnTo>
                  <a:lnTo>
                    <a:pt x="802" y="653"/>
                  </a:lnTo>
                  <a:lnTo>
                    <a:pt x="830" y="653"/>
                  </a:lnTo>
                  <a:lnTo>
                    <a:pt x="860" y="684"/>
                  </a:lnTo>
                  <a:lnTo>
                    <a:pt x="890" y="653"/>
                  </a:lnTo>
                  <a:lnTo>
                    <a:pt x="890" y="830"/>
                  </a:lnTo>
                  <a:lnTo>
                    <a:pt x="860" y="830"/>
                  </a:lnTo>
                  <a:lnTo>
                    <a:pt x="860" y="860"/>
                  </a:lnTo>
                  <a:lnTo>
                    <a:pt x="948" y="948"/>
                  </a:lnTo>
                  <a:lnTo>
                    <a:pt x="920" y="948"/>
                  </a:lnTo>
                  <a:lnTo>
                    <a:pt x="890" y="920"/>
                  </a:lnTo>
                  <a:lnTo>
                    <a:pt x="860" y="948"/>
                  </a:lnTo>
                  <a:lnTo>
                    <a:pt x="860" y="1067"/>
                  </a:lnTo>
                  <a:lnTo>
                    <a:pt x="830" y="1097"/>
                  </a:lnTo>
                  <a:lnTo>
                    <a:pt x="830" y="1185"/>
                  </a:lnTo>
                  <a:lnTo>
                    <a:pt x="860" y="1185"/>
                  </a:lnTo>
                  <a:lnTo>
                    <a:pt x="860" y="1215"/>
                  </a:lnTo>
                  <a:lnTo>
                    <a:pt x="830" y="1215"/>
                  </a:lnTo>
                  <a:lnTo>
                    <a:pt x="830" y="1304"/>
                  </a:lnTo>
                  <a:lnTo>
                    <a:pt x="802" y="1334"/>
                  </a:lnTo>
                  <a:lnTo>
                    <a:pt x="802" y="1422"/>
                  </a:lnTo>
                  <a:lnTo>
                    <a:pt x="771" y="1452"/>
                  </a:lnTo>
                  <a:lnTo>
                    <a:pt x="771" y="1540"/>
                  </a:lnTo>
                  <a:lnTo>
                    <a:pt x="741" y="1570"/>
                  </a:lnTo>
                  <a:lnTo>
                    <a:pt x="741" y="1601"/>
                  </a:lnTo>
                  <a:lnTo>
                    <a:pt x="711" y="1631"/>
                  </a:lnTo>
                  <a:lnTo>
                    <a:pt x="683" y="1631"/>
                  </a:lnTo>
                  <a:lnTo>
                    <a:pt x="653" y="1659"/>
                  </a:lnTo>
                </a:path>
              </a:pathLst>
            </a:custGeom>
            <a:noFill/>
            <a:ln w="1588">
              <a:solidFill>
                <a:srgbClr val="000000"/>
              </a:solidFill>
              <a:prstDash val="solid"/>
              <a:round/>
              <a:headEnd/>
              <a:tailEnd/>
            </a:ln>
          </p:spPr>
          <p:txBody>
            <a:bodyPr/>
            <a:lstStyle/>
            <a:p>
              <a:endParaRPr lang="en-GB"/>
            </a:p>
          </p:txBody>
        </p:sp>
        <p:sp>
          <p:nvSpPr>
            <p:cNvPr id="15842" name="Freeform 482"/>
            <p:cNvSpPr>
              <a:spLocks/>
            </p:cNvSpPr>
            <p:nvPr/>
          </p:nvSpPr>
          <p:spPr bwMode="auto">
            <a:xfrm>
              <a:off x="2235" y="2660"/>
              <a:ext cx="15" cy="7"/>
            </a:xfrm>
            <a:custGeom>
              <a:avLst/>
              <a:gdLst/>
              <a:ahLst/>
              <a:cxnLst>
                <a:cxn ang="0">
                  <a:pos x="0" y="27"/>
                </a:cxn>
                <a:cxn ang="0">
                  <a:pos x="30" y="0"/>
                </a:cxn>
                <a:cxn ang="0">
                  <a:pos x="61" y="0"/>
                </a:cxn>
                <a:cxn ang="0">
                  <a:pos x="61" y="27"/>
                </a:cxn>
                <a:cxn ang="0">
                  <a:pos x="0" y="27"/>
                </a:cxn>
              </a:cxnLst>
              <a:rect l="0" t="0" r="r" b="b"/>
              <a:pathLst>
                <a:path w="61" h="27">
                  <a:moveTo>
                    <a:pt x="0" y="27"/>
                  </a:moveTo>
                  <a:lnTo>
                    <a:pt x="30" y="0"/>
                  </a:lnTo>
                  <a:lnTo>
                    <a:pt x="61" y="0"/>
                  </a:lnTo>
                  <a:lnTo>
                    <a:pt x="61" y="27"/>
                  </a:lnTo>
                  <a:lnTo>
                    <a:pt x="0" y="27"/>
                  </a:lnTo>
                </a:path>
              </a:pathLst>
            </a:custGeom>
            <a:noFill/>
            <a:ln w="1588">
              <a:solidFill>
                <a:srgbClr val="000000"/>
              </a:solidFill>
              <a:prstDash val="solid"/>
              <a:round/>
              <a:headEnd/>
              <a:tailEnd/>
            </a:ln>
          </p:spPr>
          <p:txBody>
            <a:bodyPr/>
            <a:lstStyle/>
            <a:p>
              <a:endParaRPr lang="en-GB"/>
            </a:p>
          </p:txBody>
        </p:sp>
        <p:sp>
          <p:nvSpPr>
            <p:cNvPr id="15843" name="Freeform 483"/>
            <p:cNvSpPr>
              <a:spLocks/>
            </p:cNvSpPr>
            <p:nvPr/>
          </p:nvSpPr>
          <p:spPr bwMode="auto">
            <a:xfrm>
              <a:off x="1887" y="3045"/>
              <a:ext cx="511" cy="155"/>
            </a:xfrm>
            <a:custGeom>
              <a:avLst/>
              <a:gdLst/>
              <a:ahLst/>
              <a:cxnLst>
                <a:cxn ang="0">
                  <a:pos x="1926" y="146"/>
                </a:cxn>
                <a:cxn ang="0">
                  <a:pos x="1867" y="146"/>
                </a:cxn>
                <a:cxn ang="0">
                  <a:pos x="1808" y="118"/>
                </a:cxn>
                <a:cxn ang="0">
                  <a:pos x="1719" y="146"/>
                </a:cxn>
                <a:cxn ang="0">
                  <a:pos x="1629" y="118"/>
                </a:cxn>
                <a:cxn ang="0">
                  <a:pos x="1541" y="88"/>
                </a:cxn>
                <a:cxn ang="0">
                  <a:pos x="1482" y="88"/>
                </a:cxn>
                <a:cxn ang="0">
                  <a:pos x="1126" y="118"/>
                </a:cxn>
                <a:cxn ang="0">
                  <a:pos x="1008" y="88"/>
                </a:cxn>
                <a:cxn ang="0">
                  <a:pos x="830" y="57"/>
                </a:cxn>
                <a:cxn ang="0">
                  <a:pos x="771" y="88"/>
                </a:cxn>
                <a:cxn ang="0">
                  <a:pos x="711" y="88"/>
                </a:cxn>
                <a:cxn ang="0">
                  <a:pos x="680" y="57"/>
                </a:cxn>
                <a:cxn ang="0">
                  <a:pos x="623" y="88"/>
                </a:cxn>
                <a:cxn ang="0">
                  <a:pos x="534" y="27"/>
                </a:cxn>
                <a:cxn ang="0">
                  <a:pos x="446" y="0"/>
                </a:cxn>
                <a:cxn ang="0">
                  <a:pos x="386" y="0"/>
                </a:cxn>
                <a:cxn ang="0">
                  <a:pos x="297" y="57"/>
                </a:cxn>
                <a:cxn ang="0">
                  <a:pos x="266" y="118"/>
                </a:cxn>
                <a:cxn ang="0">
                  <a:pos x="297" y="118"/>
                </a:cxn>
                <a:cxn ang="0">
                  <a:pos x="178" y="146"/>
                </a:cxn>
                <a:cxn ang="0">
                  <a:pos x="118" y="146"/>
                </a:cxn>
                <a:cxn ang="0">
                  <a:pos x="90" y="175"/>
                </a:cxn>
                <a:cxn ang="0">
                  <a:pos x="29" y="206"/>
                </a:cxn>
                <a:cxn ang="0">
                  <a:pos x="0" y="295"/>
                </a:cxn>
                <a:cxn ang="0">
                  <a:pos x="29" y="354"/>
                </a:cxn>
                <a:cxn ang="0">
                  <a:pos x="29" y="382"/>
                </a:cxn>
                <a:cxn ang="0">
                  <a:pos x="90" y="382"/>
                </a:cxn>
                <a:cxn ang="0">
                  <a:pos x="118" y="413"/>
                </a:cxn>
                <a:cxn ang="0">
                  <a:pos x="90" y="473"/>
                </a:cxn>
                <a:cxn ang="0">
                  <a:pos x="90" y="501"/>
                </a:cxn>
                <a:cxn ang="0">
                  <a:pos x="118" y="501"/>
                </a:cxn>
                <a:cxn ang="0">
                  <a:pos x="90" y="561"/>
                </a:cxn>
                <a:cxn ang="0">
                  <a:pos x="59" y="591"/>
                </a:cxn>
              </a:cxnLst>
              <a:rect l="0" t="0" r="r" b="b"/>
              <a:pathLst>
                <a:path w="2045" h="620">
                  <a:moveTo>
                    <a:pt x="2045" y="146"/>
                  </a:moveTo>
                  <a:lnTo>
                    <a:pt x="1926" y="146"/>
                  </a:lnTo>
                  <a:lnTo>
                    <a:pt x="1896" y="175"/>
                  </a:lnTo>
                  <a:lnTo>
                    <a:pt x="1867" y="146"/>
                  </a:lnTo>
                  <a:lnTo>
                    <a:pt x="1838" y="146"/>
                  </a:lnTo>
                  <a:lnTo>
                    <a:pt x="1808" y="118"/>
                  </a:lnTo>
                  <a:lnTo>
                    <a:pt x="1719" y="118"/>
                  </a:lnTo>
                  <a:lnTo>
                    <a:pt x="1719" y="146"/>
                  </a:lnTo>
                  <a:lnTo>
                    <a:pt x="1660" y="146"/>
                  </a:lnTo>
                  <a:lnTo>
                    <a:pt x="1629" y="118"/>
                  </a:lnTo>
                  <a:lnTo>
                    <a:pt x="1571" y="118"/>
                  </a:lnTo>
                  <a:lnTo>
                    <a:pt x="1541" y="88"/>
                  </a:lnTo>
                  <a:lnTo>
                    <a:pt x="1510" y="118"/>
                  </a:lnTo>
                  <a:lnTo>
                    <a:pt x="1482" y="88"/>
                  </a:lnTo>
                  <a:lnTo>
                    <a:pt x="1482" y="118"/>
                  </a:lnTo>
                  <a:lnTo>
                    <a:pt x="1126" y="118"/>
                  </a:lnTo>
                  <a:lnTo>
                    <a:pt x="1096" y="88"/>
                  </a:lnTo>
                  <a:lnTo>
                    <a:pt x="1008" y="88"/>
                  </a:lnTo>
                  <a:lnTo>
                    <a:pt x="978" y="57"/>
                  </a:lnTo>
                  <a:lnTo>
                    <a:pt x="830" y="57"/>
                  </a:lnTo>
                  <a:lnTo>
                    <a:pt x="800" y="88"/>
                  </a:lnTo>
                  <a:lnTo>
                    <a:pt x="771" y="88"/>
                  </a:lnTo>
                  <a:lnTo>
                    <a:pt x="741" y="57"/>
                  </a:lnTo>
                  <a:lnTo>
                    <a:pt x="711" y="88"/>
                  </a:lnTo>
                  <a:lnTo>
                    <a:pt x="680" y="88"/>
                  </a:lnTo>
                  <a:lnTo>
                    <a:pt x="680" y="57"/>
                  </a:lnTo>
                  <a:lnTo>
                    <a:pt x="652" y="57"/>
                  </a:lnTo>
                  <a:lnTo>
                    <a:pt x="623" y="88"/>
                  </a:lnTo>
                  <a:lnTo>
                    <a:pt x="593" y="88"/>
                  </a:lnTo>
                  <a:lnTo>
                    <a:pt x="534" y="27"/>
                  </a:lnTo>
                  <a:lnTo>
                    <a:pt x="446" y="27"/>
                  </a:lnTo>
                  <a:lnTo>
                    <a:pt x="446" y="0"/>
                  </a:lnTo>
                  <a:lnTo>
                    <a:pt x="386" y="27"/>
                  </a:lnTo>
                  <a:lnTo>
                    <a:pt x="386" y="0"/>
                  </a:lnTo>
                  <a:lnTo>
                    <a:pt x="327" y="57"/>
                  </a:lnTo>
                  <a:lnTo>
                    <a:pt x="297" y="57"/>
                  </a:lnTo>
                  <a:lnTo>
                    <a:pt x="266" y="88"/>
                  </a:lnTo>
                  <a:lnTo>
                    <a:pt x="266" y="118"/>
                  </a:lnTo>
                  <a:lnTo>
                    <a:pt x="297" y="88"/>
                  </a:lnTo>
                  <a:lnTo>
                    <a:pt x="297" y="118"/>
                  </a:lnTo>
                  <a:lnTo>
                    <a:pt x="266" y="146"/>
                  </a:lnTo>
                  <a:lnTo>
                    <a:pt x="178" y="146"/>
                  </a:lnTo>
                  <a:lnTo>
                    <a:pt x="148" y="175"/>
                  </a:lnTo>
                  <a:lnTo>
                    <a:pt x="118" y="146"/>
                  </a:lnTo>
                  <a:lnTo>
                    <a:pt x="90" y="146"/>
                  </a:lnTo>
                  <a:lnTo>
                    <a:pt x="90" y="175"/>
                  </a:lnTo>
                  <a:lnTo>
                    <a:pt x="59" y="206"/>
                  </a:lnTo>
                  <a:lnTo>
                    <a:pt x="29" y="206"/>
                  </a:lnTo>
                  <a:lnTo>
                    <a:pt x="0" y="236"/>
                  </a:lnTo>
                  <a:lnTo>
                    <a:pt x="0" y="295"/>
                  </a:lnTo>
                  <a:lnTo>
                    <a:pt x="29" y="295"/>
                  </a:lnTo>
                  <a:lnTo>
                    <a:pt x="29" y="354"/>
                  </a:lnTo>
                  <a:lnTo>
                    <a:pt x="59" y="354"/>
                  </a:lnTo>
                  <a:lnTo>
                    <a:pt x="29" y="382"/>
                  </a:lnTo>
                  <a:lnTo>
                    <a:pt x="59" y="413"/>
                  </a:lnTo>
                  <a:lnTo>
                    <a:pt x="90" y="382"/>
                  </a:lnTo>
                  <a:lnTo>
                    <a:pt x="118" y="382"/>
                  </a:lnTo>
                  <a:lnTo>
                    <a:pt x="118" y="413"/>
                  </a:lnTo>
                  <a:lnTo>
                    <a:pt x="90" y="443"/>
                  </a:lnTo>
                  <a:lnTo>
                    <a:pt x="90" y="473"/>
                  </a:lnTo>
                  <a:lnTo>
                    <a:pt x="118" y="473"/>
                  </a:lnTo>
                  <a:lnTo>
                    <a:pt x="90" y="501"/>
                  </a:lnTo>
                  <a:lnTo>
                    <a:pt x="90" y="531"/>
                  </a:lnTo>
                  <a:lnTo>
                    <a:pt x="118" y="501"/>
                  </a:lnTo>
                  <a:lnTo>
                    <a:pt x="148" y="501"/>
                  </a:lnTo>
                  <a:lnTo>
                    <a:pt x="90" y="561"/>
                  </a:lnTo>
                  <a:lnTo>
                    <a:pt x="59" y="561"/>
                  </a:lnTo>
                  <a:lnTo>
                    <a:pt x="59" y="591"/>
                  </a:lnTo>
                  <a:lnTo>
                    <a:pt x="90" y="620"/>
                  </a:lnTo>
                </a:path>
              </a:pathLst>
            </a:custGeom>
            <a:noFill/>
            <a:ln w="1588">
              <a:solidFill>
                <a:srgbClr val="000000"/>
              </a:solidFill>
              <a:prstDash val="solid"/>
              <a:round/>
              <a:headEnd/>
              <a:tailEnd/>
            </a:ln>
          </p:spPr>
          <p:txBody>
            <a:bodyPr/>
            <a:lstStyle/>
            <a:p>
              <a:endParaRPr lang="en-GB"/>
            </a:p>
          </p:txBody>
        </p:sp>
        <p:sp>
          <p:nvSpPr>
            <p:cNvPr id="15844" name="Freeform 484"/>
            <p:cNvSpPr>
              <a:spLocks/>
            </p:cNvSpPr>
            <p:nvPr/>
          </p:nvSpPr>
          <p:spPr bwMode="auto">
            <a:xfrm>
              <a:off x="1909" y="3186"/>
              <a:ext cx="178" cy="414"/>
            </a:xfrm>
            <a:custGeom>
              <a:avLst/>
              <a:gdLst/>
              <a:ahLst/>
              <a:cxnLst>
                <a:cxn ang="0">
                  <a:pos x="265" y="1598"/>
                </a:cxn>
                <a:cxn ang="0">
                  <a:pos x="237" y="1540"/>
                </a:cxn>
                <a:cxn ang="0">
                  <a:pos x="265" y="1509"/>
                </a:cxn>
                <a:cxn ang="0">
                  <a:pos x="326" y="1422"/>
                </a:cxn>
                <a:cxn ang="0">
                  <a:pos x="414" y="1391"/>
                </a:cxn>
                <a:cxn ang="0">
                  <a:pos x="383" y="1333"/>
                </a:cxn>
                <a:cxn ang="0">
                  <a:pos x="326" y="1215"/>
                </a:cxn>
                <a:cxn ang="0">
                  <a:pos x="356" y="1154"/>
                </a:cxn>
                <a:cxn ang="0">
                  <a:pos x="414" y="1066"/>
                </a:cxn>
                <a:cxn ang="0">
                  <a:pos x="414" y="1006"/>
                </a:cxn>
                <a:cxn ang="0">
                  <a:pos x="356" y="977"/>
                </a:cxn>
                <a:cxn ang="0">
                  <a:pos x="326" y="888"/>
                </a:cxn>
                <a:cxn ang="0">
                  <a:pos x="296" y="829"/>
                </a:cxn>
                <a:cxn ang="0">
                  <a:pos x="444" y="768"/>
                </a:cxn>
                <a:cxn ang="0">
                  <a:pos x="472" y="681"/>
                </a:cxn>
                <a:cxn ang="0">
                  <a:pos x="472" y="623"/>
                </a:cxn>
                <a:cxn ang="0">
                  <a:pos x="503" y="504"/>
                </a:cxn>
                <a:cxn ang="0">
                  <a:pos x="503" y="443"/>
                </a:cxn>
                <a:cxn ang="0">
                  <a:pos x="503" y="414"/>
                </a:cxn>
                <a:cxn ang="0">
                  <a:pos x="533" y="355"/>
                </a:cxn>
                <a:cxn ang="0">
                  <a:pos x="562" y="295"/>
                </a:cxn>
                <a:cxn ang="0">
                  <a:pos x="621" y="268"/>
                </a:cxn>
                <a:cxn ang="0">
                  <a:pos x="681" y="237"/>
                </a:cxn>
                <a:cxn ang="0">
                  <a:pos x="710" y="177"/>
                </a:cxn>
                <a:cxn ang="0">
                  <a:pos x="651" y="148"/>
                </a:cxn>
                <a:cxn ang="0">
                  <a:pos x="621" y="89"/>
                </a:cxn>
                <a:cxn ang="0">
                  <a:pos x="444" y="59"/>
                </a:cxn>
                <a:cxn ang="0">
                  <a:pos x="414" y="89"/>
                </a:cxn>
                <a:cxn ang="0">
                  <a:pos x="356" y="89"/>
                </a:cxn>
                <a:cxn ang="0">
                  <a:pos x="176" y="59"/>
                </a:cxn>
                <a:cxn ang="0">
                  <a:pos x="176" y="30"/>
                </a:cxn>
                <a:cxn ang="0">
                  <a:pos x="119" y="0"/>
                </a:cxn>
                <a:cxn ang="0">
                  <a:pos x="28" y="30"/>
                </a:cxn>
                <a:cxn ang="0">
                  <a:pos x="0" y="59"/>
                </a:cxn>
              </a:cxnLst>
              <a:rect l="0" t="0" r="r" b="b"/>
              <a:pathLst>
                <a:path w="710" h="1658">
                  <a:moveTo>
                    <a:pt x="265" y="1658"/>
                  </a:moveTo>
                  <a:lnTo>
                    <a:pt x="265" y="1598"/>
                  </a:lnTo>
                  <a:lnTo>
                    <a:pt x="237" y="1570"/>
                  </a:lnTo>
                  <a:lnTo>
                    <a:pt x="237" y="1540"/>
                  </a:lnTo>
                  <a:lnTo>
                    <a:pt x="265" y="1540"/>
                  </a:lnTo>
                  <a:lnTo>
                    <a:pt x="265" y="1509"/>
                  </a:lnTo>
                  <a:lnTo>
                    <a:pt x="326" y="1452"/>
                  </a:lnTo>
                  <a:lnTo>
                    <a:pt x="326" y="1422"/>
                  </a:lnTo>
                  <a:lnTo>
                    <a:pt x="356" y="1391"/>
                  </a:lnTo>
                  <a:lnTo>
                    <a:pt x="414" y="1391"/>
                  </a:lnTo>
                  <a:lnTo>
                    <a:pt x="414" y="1333"/>
                  </a:lnTo>
                  <a:lnTo>
                    <a:pt x="383" y="1333"/>
                  </a:lnTo>
                  <a:lnTo>
                    <a:pt x="326" y="1273"/>
                  </a:lnTo>
                  <a:lnTo>
                    <a:pt x="326" y="1215"/>
                  </a:lnTo>
                  <a:lnTo>
                    <a:pt x="356" y="1184"/>
                  </a:lnTo>
                  <a:lnTo>
                    <a:pt x="356" y="1154"/>
                  </a:lnTo>
                  <a:lnTo>
                    <a:pt x="414" y="1096"/>
                  </a:lnTo>
                  <a:lnTo>
                    <a:pt x="414" y="1066"/>
                  </a:lnTo>
                  <a:lnTo>
                    <a:pt x="444" y="1036"/>
                  </a:lnTo>
                  <a:lnTo>
                    <a:pt x="414" y="1006"/>
                  </a:lnTo>
                  <a:lnTo>
                    <a:pt x="383" y="1006"/>
                  </a:lnTo>
                  <a:lnTo>
                    <a:pt x="356" y="977"/>
                  </a:lnTo>
                  <a:lnTo>
                    <a:pt x="356" y="888"/>
                  </a:lnTo>
                  <a:lnTo>
                    <a:pt x="326" y="888"/>
                  </a:lnTo>
                  <a:lnTo>
                    <a:pt x="296" y="859"/>
                  </a:lnTo>
                  <a:lnTo>
                    <a:pt x="296" y="829"/>
                  </a:lnTo>
                  <a:lnTo>
                    <a:pt x="444" y="829"/>
                  </a:lnTo>
                  <a:lnTo>
                    <a:pt x="444" y="768"/>
                  </a:lnTo>
                  <a:lnTo>
                    <a:pt x="472" y="741"/>
                  </a:lnTo>
                  <a:lnTo>
                    <a:pt x="472" y="681"/>
                  </a:lnTo>
                  <a:lnTo>
                    <a:pt x="444" y="650"/>
                  </a:lnTo>
                  <a:lnTo>
                    <a:pt x="472" y="623"/>
                  </a:lnTo>
                  <a:lnTo>
                    <a:pt x="503" y="623"/>
                  </a:lnTo>
                  <a:lnTo>
                    <a:pt x="503" y="504"/>
                  </a:lnTo>
                  <a:lnTo>
                    <a:pt x="533" y="474"/>
                  </a:lnTo>
                  <a:lnTo>
                    <a:pt x="503" y="443"/>
                  </a:lnTo>
                  <a:lnTo>
                    <a:pt x="533" y="414"/>
                  </a:lnTo>
                  <a:lnTo>
                    <a:pt x="503" y="414"/>
                  </a:lnTo>
                  <a:lnTo>
                    <a:pt x="503" y="355"/>
                  </a:lnTo>
                  <a:lnTo>
                    <a:pt x="533" y="355"/>
                  </a:lnTo>
                  <a:lnTo>
                    <a:pt x="533" y="325"/>
                  </a:lnTo>
                  <a:lnTo>
                    <a:pt x="562" y="295"/>
                  </a:lnTo>
                  <a:lnTo>
                    <a:pt x="590" y="295"/>
                  </a:lnTo>
                  <a:lnTo>
                    <a:pt x="621" y="268"/>
                  </a:lnTo>
                  <a:lnTo>
                    <a:pt x="651" y="268"/>
                  </a:lnTo>
                  <a:lnTo>
                    <a:pt x="681" y="237"/>
                  </a:lnTo>
                  <a:lnTo>
                    <a:pt x="681" y="207"/>
                  </a:lnTo>
                  <a:lnTo>
                    <a:pt x="710" y="177"/>
                  </a:lnTo>
                  <a:lnTo>
                    <a:pt x="681" y="148"/>
                  </a:lnTo>
                  <a:lnTo>
                    <a:pt x="651" y="148"/>
                  </a:lnTo>
                  <a:lnTo>
                    <a:pt x="621" y="118"/>
                  </a:lnTo>
                  <a:lnTo>
                    <a:pt x="621" y="89"/>
                  </a:lnTo>
                  <a:lnTo>
                    <a:pt x="590" y="59"/>
                  </a:lnTo>
                  <a:lnTo>
                    <a:pt x="444" y="59"/>
                  </a:lnTo>
                  <a:lnTo>
                    <a:pt x="444" y="89"/>
                  </a:lnTo>
                  <a:lnTo>
                    <a:pt x="414" y="89"/>
                  </a:lnTo>
                  <a:lnTo>
                    <a:pt x="383" y="118"/>
                  </a:lnTo>
                  <a:lnTo>
                    <a:pt x="356" y="89"/>
                  </a:lnTo>
                  <a:lnTo>
                    <a:pt x="176" y="89"/>
                  </a:lnTo>
                  <a:lnTo>
                    <a:pt x="176" y="59"/>
                  </a:lnTo>
                  <a:lnTo>
                    <a:pt x="207" y="30"/>
                  </a:lnTo>
                  <a:lnTo>
                    <a:pt x="176" y="30"/>
                  </a:lnTo>
                  <a:lnTo>
                    <a:pt x="176" y="0"/>
                  </a:lnTo>
                  <a:lnTo>
                    <a:pt x="119" y="0"/>
                  </a:lnTo>
                  <a:lnTo>
                    <a:pt x="88" y="30"/>
                  </a:lnTo>
                  <a:lnTo>
                    <a:pt x="28" y="30"/>
                  </a:lnTo>
                  <a:lnTo>
                    <a:pt x="28" y="59"/>
                  </a:lnTo>
                  <a:lnTo>
                    <a:pt x="0" y="59"/>
                  </a:lnTo>
                </a:path>
              </a:pathLst>
            </a:custGeom>
            <a:noFill/>
            <a:ln w="1588">
              <a:solidFill>
                <a:srgbClr val="000000"/>
              </a:solidFill>
              <a:prstDash val="solid"/>
              <a:round/>
              <a:headEnd/>
              <a:tailEnd/>
            </a:ln>
          </p:spPr>
          <p:txBody>
            <a:bodyPr/>
            <a:lstStyle/>
            <a:p>
              <a:endParaRPr lang="en-GB"/>
            </a:p>
          </p:txBody>
        </p:sp>
        <p:sp>
          <p:nvSpPr>
            <p:cNvPr id="15845" name="Freeform 485"/>
            <p:cNvSpPr>
              <a:spLocks/>
            </p:cNvSpPr>
            <p:nvPr/>
          </p:nvSpPr>
          <p:spPr bwMode="auto">
            <a:xfrm>
              <a:off x="1842" y="3200"/>
              <a:ext cx="74" cy="274"/>
            </a:xfrm>
            <a:custGeom>
              <a:avLst/>
              <a:gdLst/>
              <a:ahLst/>
              <a:cxnLst>
                <a:cxn ang="0">
                  <a:pos x="268" y="0"/>
                </a:cxn>
                <a:cxn ang="0">
                  <a:pos x="237" y="30"/>
                </a:cxn>
                <a:cxn ang="0">
                  <a:pos x="237" y="89"/>
                </a:cxn>
                <a:cxn ang="0">
                  <a:pos x="268" y="118"/>
                </a:cxn>
                <a:cxn ang="0">
                  <a:pos x="268" y="266"/>
                </a:cxn>
                <a:cxn ang="0">
                  <a:pos x="296" y="266"/>
                </a:cxn>
                <a:cxn ang="0">
                  <a:pos x="296" y="327"/>
                </a:cxn>
                <a:cxn ang="0">
                  <a:pos x="268" y="327"/>
                </a:cxn>
                <a:cxn ang="0">
                  <a:pos x="268" y="445"/>
                </a:cxn>
                <a:cxn ang="0">
                  <a:pos x="237" y="445"/>
                </a:cxn>
                <a:cxn ang="0">
                  <a:pos x="237" y="503"/>
                </a:cxn>
                <a:cxn ang="0">
                  <a:pos x="207" y="534"/>
                </a:cxn>
                <a:cxn ang="0">
                  <a:pos x="207" y="622"/>
                </a:cxn>
                <a:cxn ang="0">
                  <a:pos x="178" y="652"/>
                </a:cxn>
                <a:cxn ang="0">
                  <a:pos x="178" y="682"/>
                </a:cxn>
                <a:cxn ang="0">
                  <a:pos x="149" y="709"/>
                </a:cxn>
                <a:cxn ang="0">
                  <a:pos x="149" y="740"/>
                </a:cxn>
                <a:cxn ang="0">
                  <a:pos x="119" y="770"/>
                </a:cxn>
                <a:cxn ang="0">
                  <a:pos x="119" y="800"/>
                </a:cxn>
                <a:cxn ang="0">
                  <a:pos x="59" y="859"/>
                </a:cxn>
                <a:cxn ang="0">
                  <a:pos x="30" y="859"/>
                </a:cxn>
                <a:cxn ang="0">
                  <a:pos x="59" y="889"/>
                </a:cxn>
                <a:cxn ang="0">
                  <a:pos x="30" y="918"/>
                </a:cxn>
                <a:cxn ang="0">
                  <a:pos x="30" y="1007"/>
                </a:cxn>
                <a:cxn ang="0">
                  <a:pos x="0" y="1037"/>
                </a:cxn>
                <a:cxn ang="0">
                  <a:pos x="0" y="1095"/>
                </a:cxn>
                <a:cxn ang="0">
                  <a:pos x="59" y="1095"/>
                </a:cxn>
              </a:cxnLst>
              <a:rect l="0" t="0" r="r" b="b"/>
              <a:pathLst>
                <a:path w="296" h="1095">
                  <a:moveTo>
                    <a:pt x="268" y="0"/>
                  </a:moveTo>
                  <a:lnTo>
                    <a:pt x="237" y="30"/>
                  </a:lnTo>
                  <a:lnTo>
                    <a:pt x="237" y="89"/>
                  </a:lnTo>
                  <a:lnTo>
                    <a:pt x="268" y="118"/>
                  </a:lnTo>
                  <a:lnTo>
                    <a:pt x="268" y="266"/>
                  </a:lnTo>
                  <a:lnTo>
                    <a:pt x="296" y="266"/>
                  </a:lnTo>
                  <a:lnTo>
                    <a:pt x="296" y="327"/>
                  </a:lnTo>
                  <a:lnTo>
                    <a:pt x="268" y="327"/>
                  </a:lnTo>
                  <a:lnTo>
                    <a:pt x="268" y="445"/>
                  </a:lnTo>
                  <a:lnTo>
                    <a:pt x="237" y="445"/>
                  </a:lnTo>
                  <a:lnTo>
                    <a:pt x="237" y="503"/>
                  </a:lnTo>
                  <a:lnTo>
                    <a:pt x="207" y="534"/>
                  </a:lnTo>
                  <a:lnTo>
                    <a:pt x="207" y="622"/>
                  </a:lnTo>
                  <a:lnTo>
                    <a:pt x="178" y="652"/>
                  </a:lnTo>
                  <a:lnTo>
                    <a:pt x="178" y="682"/>
                  </a:lnTo>
                  <a:lnTo>
                    <a:pt x="149" y="709"/>
                  </a:lnTo>
                  <a:lnTo>
                    <a:pt x="149" y="740"/>
                  </a:lnTo>
                  <a:lnTo>
                    <a:pt x="119" y="770"/>
                  </a:lnTo>
                  <a:lnTo>
                    <a:pt x="119" y="800"/>
                  </a:lnTo>
                  <a:lnTo>
                    <a:pt x="59" y="859"/>
                  </a:lnTo>
                  <a:lnTo>
                    <a:pt x="30" y="859"/>
                  </a:lnTo>
                  <a:lnTo>
                    <a:pt x="59" y="889"/>
                  </a:lnTo>
                  <a:lnTo>
                    <a:pt x="30" y="918"/>
                  </a:lnTo>
                  <a:lnTo>
                    <a:pt x="30" y="1007"/>
                  </a:lnTo>
                  <a:lnTo>
                    <a:pt x="0" y="1037"/>
                  </a:lnTo>
                  <a:lnTo>
                    <a:pt x="0" y="1095"/>
                  </a:lnTo>
                  <a:lnTo>
                    <a:pt x="59" y="1095"/>
                  </a:lnTo>
                </a:path>
              </a:pathLst>
            </a:custGeom>
            <a:noFill/>
            <a:ln w="1588">
              <a:solidFill>
                <a:srgbClr val="000000"/>
              </a:solidFill>
              <a:prstDash val="solid"/>
              <a:round/>
              <a:headEnd/>
              <a:tailEnd/>
            </a:ln>
          </p:spPr>
          <p:txBody>
            <a:bodyPr/>
            <a:lstStyle/>
            <a:p>
              <a:endParaRPr lang="en-GB"/>
            </a:p>
          </p:txBody>
        </p:sp>
        <p:sp>
          <p:nvSpPr>
            <p:cNvPr id="15846" name="Freeform 486"/>
            <p:cNvSpPr>
              <a:spLocks/>
            </p:cNvSpPr>
            <p:nvPr/>
          </p:nvSpPr>
          <p:spPr bwMode="auto">
            <a:xfrm>
              <a:off x="2398" y="3082"/>
              <a:ext cx="222" cy="67"/>
            </a:xfrm>
            <a:custGeom>
              <a:avLst/>
              <a:gdLst/>
              <a:ahLst/>
              <a:cxnLst>
                <a:cxn ang="0">
                  <a:pos x="0" y="0"/>
                </a:cxn>
                <a:cxn ang="0">
                  <a:pos x="30" y="29"/>
                </a:cxn>
                <a:cxn ang="0">
                  <a:pos x="118" y="29"/>
                </a:cxn>
                <a:cxn ang="0">
                  <a:pos x="118" y="60"/>
                </a:cxn>
                <a:cxn ang="0">
                  <a:pos x="88" y="90"/>
                </a:cxn>
                <a:cxn ang="0">
                  <a:pos x="118" y="118"/>
                </a:cxn>
                <a:cxn ang="0">
                  <a:pos x="149" y="90"/>
                </a:cxn>
                <a:cxn ang="0">
                  <a:pos x="177" y="118"/>
                </a:cxn>
                <a:cxn ang="0">
                  <a:pos x="207" y="118"/>
                </a:cxn>
                <a:cxn ang="0">
                  <a:pos x="237" y="149"/>
                </a:cxn>
                <a:cxn ang="0">
                  <a:pos x="267" y="118"/>
                </a:cxn>
                <a:cxn ang="0">
                  <a:pos x="325" y="179"/>
                </a:cxn>
                <a:cxn ang="0">
                  <a:pos x="414" y="179"/>
                </a:cxn>
                <a:cxn ang="0">
                  <a:pos x="474" y="236"/>
                </a:cxn>
                <a:cxn ang="0">
                  <a:pos x="504" y="208"/>
                </a:cxn>
                <a:cxn ang="0">
                  <a:pos x="532" y="208"/>
                </a:cxn>
                <a:cxn ang="0">
                  <a:pos x="563" y="236"/>
                </a:cxn>
                <a:cxn ang="0">
                  <a:pos x="593" y="236"/>
                </a:cxn>
                <a:cxn ang="0">
                  <a:pos x="623" y="208"/>
                </a:cxn>
                <a:cxn ang="0">
                  <a:pos x="652" y="208"/>
                </a:cxn>
                <a:cxn ang="0">
                  <a:pos x="681" y="179"/>
                </a:cxn>
                <a:cxn ang="0">
                  <a:pos x="741" y="179"/>
                </a:cxn>
                <a:cxn ang="0">
                  <a:pos x="770" y="208"/>
                </a:cxn>
                <a:cxn ang="0">
                  <a:pos x="860" y="208"/>
                </a:cxn>
                <a:cxn ang="0">
                  <a:pos x="888" y="267"/>
                </a:cxn>
              </a:cxnLst>
              <a:rect l="0" t="0" r="r" b="b"/>
              <a:pathLst>
                <a:path w="888" h="267">
                  <a:moveTo>
                    <a:pt x="0" y="0"/>
                  </a:moveTo>
                  <a:lnTo>
                    <a:pt x="30" y="29"/>
                  </a:lnTo>
                  <a:lnTo>
                    <a:pt x="118" y="29"/>
                  </a:lnTo>
                  <a:lnTo>
                    <a:pt x="118" y="60"/>
                  </a:lnTo>
                  <a:lnTo>
                    <a:pt x="88" y="90"/>
                  </a:lnTo>
                  <a:lnTo>
                    <a:pt x="118" y="118"/>
                  </a:lnTo>
                  <a:lnTo>
                    <a:pt x="149" y="90"/>
                  </a:lnTo>
                  <a:lnTo>
                    <a:pt x="177" y="118"/>
                  </a:lnTo>
                  <a:lnTo>
                    <a:pt x="207" y="118"/>
                  </a:lnTo>
                  <a:lnTo>
                    <a:pt x="237" y="149"/>
                  </a:lnTo>
                  <a:lnTo>
                    <a:pt x="267" y="118"/>
                  </a:lnTo>
                  <a:lnTo>
                    <a:pt x="325" y="179"/>
                  </a:lnTo>
                  <a:lnTo>
                    <a:pt x="414" y="179"/>
                  </a:lnTo>
                  <a:lnTo>
                    <a:pt x="474" y="236"/>
                  </a:lnTo>
                  <a:lnTo>
                    <a:pt x="504" y="208"/>
                  </a:lnTo>
                  <a:lnTo>
                    <a:pt x="532" y="208"/>
                  </a:lnTo>
                  <a:lnTo>
                    <a:pt x="563" y="236"/>
                  </a:lnTo>
                  <a:lnTo>
                    <a:pt x="593" y="236"/>
                  </a:lnTo>
                  <a:lnTo>
                    <a:pt x="623" y="208"/>
                  </a:lnTo>
                  <a:lnTo>
                    <a:pt x="652" y="208"/>
                  </a:lnTo>
                  <a:lnTo>
                    <a:pt x="681" y="179"/>
                  </a:lnTo>
                  <a:lnTo>
                    <a:pt x="741" y="179"/>
                  </a:lnTo>
                  <a:lnTo>
                    <a:pt x="770" y="208"/>
                  </a:lnTo>
                  <a:lnTo>
                    <a:pt x="860" y="208"/>
                  </a:lnTo>
                  <a:lnTo>
                    <a:pt x="888" y="267"/>
                  </a:lnTo>
                </a:path>
              </a:pathLst>
            </a:custGeom>
            <a:noFill/>
            <a:ln w="1588">
              <a:solidFill>
                <a:srgbClr val="000000"/>
              </a:solidFill>
              <a:prstDash val="solid"/>
              <a:round/>
              <a:headEnd/>
              <a:tailEnd/>
            </a:ln>
          </p:spPr>
          <p:txBody>
            <a:bodyPr/>
            <a:lstStyle/>
            <a:p>
              <a:endParaRPr lang="en-GB"/>
            </a:p>
          </p:txBody>
        </p:sp>
        <p:sp>
          <p:nvSpPr>
            <p:cNvPr id="15847" name="Freeform 487"/>
            <p:cNvSpPr>
              <a:spLocks/>
            </p:cNvSpPr>
            <p:nvPr/>
          </p:nvSpPr>
          <p:spPr bwMode="auto">
            <a:xfrm>
              <a:off x="1650" y="3718"/>
              <a:ext cx="689" cy="629"/>
            </a:xfrm>
            <a:custGeom>
              <a:avLst/>
              <a:gdLst/>
              <a:ahLst/>
              <a:cxnLst>
                <a:cxn ang="0">
                  <a:pos x="91" y="2428"/>
                </a:cxn>
                <a:cxn ang="0">
                  <a:pos x="179" y="2369"/>
                </a:cxn>
                <a:cxn ang="0">
                  <a:pos x="209" y="2340"/>
                </a:cxn>
                <a:cxn ang="0">
                  <a:pos x="298" y="2279"/>
                </a:cxn>
                <a:cxn ang="0">
                  <a:pos x="386" y="2160"/>
                </a:cxn>
                <a:cxn ang="0">
                  <a:pos x="474" y="2042"/>
                </a:cxn>
                <a:cxn ang="0">
                  <a:pos x="535" y="1954"/>
                </a:cxn>
                <a:cxn ang="0">
                  <a:pos x="505" y="1806"/>
                </a:cxn>
                <a:cxn ang="0">
                  <a:pos x="474" y="1777"/>
                </a:cxn>
                <a:cxn ang="0">
                  <a:pos x="505" y="1687"/>
                </a:cxn>
                <a:cxn ang="0">
                  <a:pos x="505" y="1659"/>
                </a:cxn>
                <a:cxn ang="0">
                  <a:pos x="505" y="1599"/>
                </a:cxn>
                <a:cxn ang="0">
                  <a:pos x="535" y="1481"/>
                </a:cxn>
                <a:cxn ang="0">
                  <a:pos x="653" y="1304"/>
                </a:cxn>
                <a:cxn ang="0">
                  <a:pos x="683" y="1243"/>
                </a:cxn>
                <a:cxn ang="0">
                  <a:pos x="890" y="918"/>
                </a:cxn>
                <a:cxn ang="0">
                  <a:pos x="920" y="888"/>
                </a:cxn>
                <a:cxn ang="0">
                  <a:pos x="978" y="858"/>
                </a:cxn>
                <a:cxn ang="0">
                  <a:pos x="1039" y="830"/>
                </a:cxn>
                <a:cxn ang="0">
                  <a:pos x="1127" y="770"/>
                </a:cxn>
                <a:cxn ang="0">
                  <a:pos x="1215" y="740"/>
                </a:cxn>
                <a:cxn ang="0">
                  <a:pos x="1304" y="681"/>
                </a:cxn>
                <a:cxn ang="0">
                  <a:pos x="1422" y="621"/>
                </a:cxn>
                <a:cxn ang="0">
                  <a:pos x="1453" y="563"/>
                </a:cxn>
                <a:cxn ang="0">
                  <a:pos x="1511" y="475"/>
                </a:cxn>
                <a:cxn ang="0">
                  <a:pos x="1542" y="414"/>
                </a:cxn>
                <a:cxn ang="0">
                  <a:pos x="1572" y="356"/>
                </a:cxn>
                <a:cxn ang="0">
                  <a:pos x="1601" y="296"/>
                </a:cxn>
                <a:cxn ang="0">
                  <a:pos x="1629" y="207"/>
                </a:cxn>
                <a:cxn ang="0">
                  <a:pos x="1660" y="147"/>
                </a:cxn>
                <a:cxn ang="0">
                  <a:pos x="1690" y="89"/>
                </a:cxn>
                <a:cxn ang="0">
                  <a:pos x="1749" y="0"/>
                </a:cxn>
                <a:cxn ang="0">
                  <a:pos x="1810" y="12"/>
                </a:cxn>
                <a:cxn ang="0">
                  <a:pos x="1816" y="22"/>
                </a:cxn>
                <a:cxn ang="0">
                  <a:pos x="1824" y="27"/>
                </a:cxn>
                <a:cxn ang="0">
                  <a:pos x="1838" y="28"/>
                </a:cxn>
                <a:cxn ang="0">
                  <a:pos x="1842" y="28"/>
                </a:cxn>
                <a:cxn ang="0">
                  <a:pos x="1853" y="28"/>
                </a:cxn>
                <a:cxn ang="0">
                  <a:pos x="1867" y="27"/>
                </a:cxn>
                <a:cxn ang="0">
                  <a:pos x="1897" y="89"/>
                </a:cxn>
                <a:cxn ang="0">
                  <a:pos x="1927" y="147"/>
                </a:cxn>
                <a:cxn ang="0">
                  <a:pos x="1957" y="177"/>
                </a:cxn>
                <a:cxn ang="0">
                  <a:pos x="2045" y="207"/>
                </a:cxn>
                <a:cxn ang="0">
                  <a:pos x="2164" y="238"/>
                </a:cxn>
                <a:cxn ang="0">
                  <a:pos x="2371" y="207"/>
                </a:cxn>
                <a:cxn ang="0">
                  <a:pos x="2459" y="207"/>
                </a:cxn>
                <a:cxn ang="0">
                  <a:pos x="2513" y="194"/>
                </a:cxn>
                <a:cxn ang="0">
                  <a:pos x="2520" y="207"/>
                </a:cxn>
                <a:cxn ang="0">
                  <a:pos x="2550" y="207"/>
                </a:cxn>
                <a:cxn ang="0">
                  <a:pos x="2578" y="238"/>
                </a:cxn>
                <a:cxn ang="0">
                  <a:pos x="2638" y="266"/>
                </a:cxn>
                <a:cxn ang="0">
                  <a:pos x="2727" y="238"/>
                </a:cxn>
              </a:cxnLst>
              <a:rect l="0" t="0" r="r" b="b"/>
              <a:pathLst>
                <a:path w="2757" h="2516">
                  <a:moveTo>
                    <a:pt x="0" y="2516"/>
                  </a:moveTo>
                  <a:lnTo>
                    <a:pt x="91" y="2428"/>
                  </a:lnTo>
                  <a:lnTo>
                    <a:pt x="119" y="2428"/>
                  </a:lnTo>
                  <a:lnTo>
                    <a:pt x="179" y="2369"/>
                  </a:lnTo>
                  <a:lnTo>
                    <a:pt x="209" y="2369"/>
                  </a:lnTo>
                  <a:lnTo>
                    <a:pt x="209" y="2340"/>
                  </a:lnTo>
                  <a:lnTo>
                    <a:pt x="237" y="2340"/>
                  </a:lnTo>
                  <a:lnTo>
                    <a:pt x="298" y="2279"/>
                  </a:lnTo>
                  <a:lnTo>
                    <a:pt x="298" y="2251"/>
                  </a:lnTo>
                  <a:lnTo>
                    <a:pt x="386" y="2160"/>
                  </a:lnTo>
                  <a:lnTo>
                    <a:pt x="386" y="2133"/>
                  </a:lnTo>
                  <a:lnTo>
                    <a:pt x="474" y="2042"/>
                  </a:lnTo>
                  <a:lnTo>
                    <a:pt x="474" y="2014"/>
                  </a:lnTo>
                  <a:lnTo>
                    <a:pt x="535" y="1954"/>
                  </a:lnTo>
                  <a:lnTo>
                    <a:pt x="535" y="1835"/>
                  </a:lnTo>
                  <a:lnTo>
                    <a:pt x="505" y="1806"/>
                  </a:lnTo>
                  <a:lnTo>
                    <a:pt x="505" y="1777"/>
                  </a:lnTo>
                  <a:lnTo>
                    <a:pt x="474" y="1777"/>
                  </a:lnTo>
                  <a:lnTo>
                    <a:pt x="474" y="1717"/>
                  </a:lnTo>
                  <a:lnTo>
                    <a:pt x="505" y="1687"/>
                  </a:lnTo>
                  <a:lnTo>
                    <a:pt x="474" y="1687"/>
                  </a:lnTo>
                  <a:lnTo>
                    <a:pt x="505" y="1659"/>
                  </a:lnTo>
                  <a:lnTo>
                    <a:pt x="474" y="1629"/>
                  </a:lnTo>
                  <a:lnTo>
                    <a:pt x="505" y="1599"/>
                  </a:lnTo>
                  <a:lnTo>
                    <a:pt x="505" y="1510"/>
                  </a:lnTo>
                  <a:lnTo>
                    <a:pt x="535" y="1481"/>
                  </a:lnTo>
                  <a:lnTo>
                    <a:pt x="535" y="1422"/>
                  </a:lnTo>
                  <a:lnTo>
                    <a:pt x="653" y="1304"/>
                  </a:lnTo>
                  <a:lnTo>
                    <a:pt x="653" y="1274"/>
                  </a:lnTo>
                  <a:lnTo>
                    <a:pt x="683" y="1243"/>
                  </a:lnTo>
                  <a:lnTo>
                    <a:pt x="683" y="1125"/>
                  </a:lnTo>
                  <a:lnTo>
                    <a:pt x="890" y="918"/>
                  </a:lnTo>
                  <a:lnTo>
                    <a:pt x="890" y="888"/>
                  </a:lnTo>
                  <a:lnTo>
                    <a:pt x="920" y="888"/>
                  </a:lnTo>
                  <a:lnTo>
                    <a:pt x="949" y="858"/>
                  </a:lnTo>
                  <a:lnTo>
                    <a:pt x="978" y="858"/>
                  </a:lnTo>
                  <a:lnTo>
                    <a:pt x="1008" y="830"/>
                  </a:lnTo>
                  <a:lnTo>
                    <a:pt x="1039" y="830"/>
                  </a:lnTo>
                  <a:lnTo>
                    <a:pt x="1097" y="800"/>
                  </a:lnTo>
                  <a:lnTo>
                    <a:pt x="1127" y="770"/>
                  </a:lnTo>
                  <a:lnTo>
                    <a:pt x="1185" y="770"/>
                  </a:lnTo>
                  <a:lnTo>
                    <a:pt x="1215" y="740"/>
                  </a:lnTo>
                  <a:lnTo>
                    <a:pt x="1246" y="740"/>
                  </a:lnTo>
                  <a:lnTo>
                    <a:pt x="1304" y="681"/>
                  </a:lnTo>
                  <a:lnTo>
                    <a:pt x="1365" y="681"/>
                  </a:lnTo>
                  <a:lnTo>
                    <a:pt x="1422" y="621"/>
                  </a:lnTo>
                  <a:lnTo>
                    <a:pt x="1422" y="593"/>
                  </a:lnTo>
                  <a:lnTo>
                    <a:pt x="1453" y="563"/>
                  </a:lnTo>
                  <a:lnTo>
                    <a:pt x="1453" y="533"/>
                  </a:lnTo>
                  <a:lnTo>
                    <a:pt x="1511" y="475"/>
                  </a:lnTo>
                  <a:lnTo>
                    <a:pt x="1511" y="445"/>
                  </a:lnTo>
                  <a:lnTo>
                    <a:pt x="1542" y="414"/>
                  </a:lnTo>
                  <a:lnTo>
                    <a:pt x="1542" y="384"/>
                  </a:lnTo>
                  <a:lnTo>
                    <a:pt x="1572" y="356"/>
                  </a:lnTo>
                  <a:lnTo>
                    <a:pt x="1572" y="327"/>
                  </a:lnTo>
                  <a:lnTo>
                    <a:pt x="1601" y="296"/>
                  </a:lnTo>
                  <a:lnTo>
                    <a:pt x="1601" y="238"/>
                  </a:lnTo>
                  <a:lnTo>
                    <a:pt x="1629" y="207"/>
                  </a:lnTo>
                  <a:lnTo>
                    <a:pt x="1629" y="147"/>
                  </a:lnTo>
                  <a:lnTo>
                    <a:pt x="1660" y="147"/>
                  </a:lnTo>
                  <a:lnTo>
                    <a:pt x="1660" y="119"/>
                  </a:lnTo>
                  <a:lnTo>
                    <a:pt x="1690" y="89"/>
                  </a:lnTo>
                  <a:lnTo>
                    <a:pt x="1690" y="59"/>
                  </a:lnTo>
                  <a:lnTo>
                    <a:pt x="1749" y="0"/>
                  </a:lnTo>
                  <a:lnTo>
                    <a:pt x="1808" y="0"/>
                  </a:lnTo>
                  <a:lnTo>
                    <a:pt x="1810" y="12"/>
                  </a:lnTo>
                  <a:lnTo>
                    <a:pt x="1812" y="16"/>
                  </a:lnTo>
                  <a:lnTo>
                    <a:pt x="1816" y="22"/>
                  </a:lnTo>
                  <a:lnTo>
                    <a:pt x="1819" y="24"/>
                  </a:lnTo>
                  <a:lnTo>
                    <a:pt x="1824" y="27"/>
                  </a:lnTo>
                  <a:lnTo>
                    <a:pt x="1838" y="29"/>
                  </a:lnTo>
                  <a:lnTo>
                    <a:pt x="1838" y="28"/>
                  </a:lnTo>
                  <a:lnTo>
                    <a:pt x="1839" y="28"/>
                  </a:lnTo>
                  <a:lnTo>
                    <a:pt x="1842" y="28"/>
                  </a:lnTo>
                  <a:lnTo>
                    <a:pt x="1846" y="28"/>
                  </a:lnTo>
                  <a:lnTo>
                    <a:pt x="1853" y="28"/>
                  </a:lnTo>
                  <a:lnTo>
                    <a:pt x="1860" y="27"/>
                  </a:lnTo>
                  <a:lnTo>
                    <a:pt x="1867" y="27"/>
                  </a:lnTo>
                  <a:lnTo>
                    <a:pt x="1867" y="59"/>
                  </a:lnTo>
                  <a:lnTo>
                    <a:pt x="1897" y="89"/>
                  </a:lnTo>
                  <a:lnTo>
                    <a:pt x="1897" y="119"/>
                  </a:lnTo>
                  <a:lnTo>
                    <a:pt x="1927" y="147"/>
                  </a:lnTo>
                  <a:lnTo>
                    <a:pt x="1957" y="147"/>
                  </a:lnTo>
                  <a:lnTo>
                    <a:pt x="1957" y="177"/>
                  </a:lnTo>
                  <a:lnTo>
                    <a:pt x="1986" y="207"/>
                  </a:lnTo>
                  <a:lnTo>
                    <a:pt x="2045" y="207"/>
                  </a:lnTo>
                  <a:lnTo>
                    <a:pt x="2075" y="238"/>
                  </a:lnTo>
                  <a:lnTo>
                    <a:pt x="2164" y="238"/>
                  </a:lnTo>
                  <a:lnTo>
                    <a:pt x="2195" y="207"/>
                  </a:lnTo>
                  <a:lnTo>
                    <a:pt x="2371" y="207"/>
                  </a:lnTo>
                  <a:lnTo>
                    <a:pt x="2431" y="238"/>
                  </a:lnTo>
                  <a:lnTo>
                    <a:pt x="2459" y="207"/>
                  </a:lnTo>
                  <a:lnTo>
                    <a:pt x="2501" y="187"/>
                  </a:lnTo>
                  <a:lnTo>
                    <a:pt x="2513" y="194"/>
                  </a:lnTo>
                  <a:lnTo>
                    <a:pt x="2525" y="202"/>
                  </a:lnTo>
                  <a:lnTo>
                    <a:pt x="2520" y="207"/>
                  </a:lnTo>
                  <a:lnTo>
                    <a:pt x="2548" y="207"/>
                  </a:lnTo>
                  <a:lnTo>
                    <a:pt x="2550" y="207"/>
                  </a:lnTo>
                  <a:lnTo>
                    <a:pt x="2550" y="238"/>
                  </a:lnTo>
                  <a:lnTo>
                    <a:pt x="2578" y="238"/>
                  </a:lnTo>
                  <a:lnTo>
                    <a:pt x="2609" y="266"/>
                  </a:lnTo>
                  <a:lnTo>
                    <a:pt x="2638" y="266"/>
                  </a:lnTo>
                  <a:lnTo>
                    <a:pt x="2668" y="238"/>
                  </a:lnTo>
                  <a:lnTo>
                    <a:pt x="2727" y="238"/>
                  </a:lnTo>
                  <a:lnTo>
                    <a:pt x="2757" y="266"/>
                  </a:lnTo>
                </a:path>
              </a:pathLst>
            </a:custGeom>
            <a:noFill/>
            <a:ln w="1588">
              <a:solidFill>
                <a:srgbClr val="000000"/>
              </a:solidFill>
              <a:prstDash val="solid"/>
              <a:round/>
              <a:headEnd/>
              <a:tailEnd/>
            </a:ln>
          </p:spPr>
          <p:txBody>
            <a:bodyPr/>
            <a:lstStyle/>
            <a:p>
              <a:endParaRPr lang="en-GB"/>
            </a:p>
          </p:txBody>
        </p:sp>
        <p:sp>
          <p:nvSpPr>
            <p:cNvPr id="15848" name="Freeform 488"/>
            <p:cNvSpPr>
              <a:spLocks/>
            </p:cNvSpPr>
            <p:nvPr/>
          </p:nvSpPr>
          <p:spPr bwMode="auto">
            <a:xfrm>
              <a:off x="1975" y="3156"/>
              <a:ext cx="771" cy="547"/>
            </a:xfrm>
            <a:custGeom>
              <a:avLst/>
              <a:gdLst/>
              <a:ahLst/>
              <a:cxnLst>
                <a:cxn ang="0">
                  <a:pos x="3024" y="30"/>
                </a:cxn>
                <a:cxn ang="0">
                  <a:pos x="3082" y="58"/>
                </a:cxn>
                <a:cxn ang="0">
                  <a:pos x="3024" y="58"/>
                </a:cxn>
                <a:cxn ang="0">
                  <a:pos x="3052" y="148"/>
                </a:cxn>
                <a:cxn ang="0">
                  <a:pos x="2964" y="266"/>
                </a:cxn>
                <a:cxn ang="0">
                  <a:pos x="2906" y="295"/>
                </a:cxn>
                <a:cxn ang="0">
                  <a:pos x="2845" y="325"/>
                </a:cxn>
                <a:cxn ang="0">
                  <a:pos x="2727" y="413"/>
                </a:cxn>
                <a:cxn ang="0">
                  <a:pos x="2608" y="443"/>
                </a:cxn>
                <a:cxn ang="0">
                  <a:pos x="2490" y="473"/>
                </a:cxn>
                <a:cxn ang="0">
                  <a:pos x="2342" y="561"/>
                </a:cxn>
                <a:cxn ang="0">
                  <a:pos x="2313" y="650"/>
                </a:cxn>
                <a:cxn ang="0">
                  <a:pos x="2253" y="711"/>
                </a:cxn>
                <a:cxn ang="0">
                  <a:pos x="2134" y="859"/>
                </a:cxn>
                <a:cxn ang="0">
                  <a:pos x="2076" y="947"/>
                </a:cxn>
                <a:cxn ang="0">
                  <a:pos x="2046" y="1006"/>
                </a:cxn>
                <a:cxn ang="0">
                  <a:pos x="2046" y="1066"/>
                </a:cxn>
                <a:cxn ang="0">
                  <a:pos x="2076" y="1154"/>
                </a:cxn>
                <a:cxn ang="0">
                  <a:pos x="2104" y="1214"/>
                </a:cxn>
                <a:cxn ang="0">
                  <a:pos x="2164" y="1242"/>
                </a:cxn>
                <a:cxn ang="0">
                  <a:pos x="2134" y="1302"/>
                </a:cxn>
                <a:cxn ang="0">
                  <a:pos x="2104" y="1333"/>
                </a:cxn>
                <a:cxn ang="0">
                  <a:pos x="2046" y="1361"/>
                </a:cxn>
                <a:cxn ang="0">
                  <a:pos x="1957" y="1420"/>
                </a:cxn>
                <a:cxn ang="0">
                  <a:pos x="1927" y="1451"/>
                </a:cxn>
                <a:cxn ang="0">
                  <a:pos x="1897" y="1540"/>
                </a:cxn>
                <a:cxn ang="0">
                  <a:pos x="1867" y="1627"/>
                </a:cxn>
                <a:cxn ang="0">
                  <a:pos x="1867" y="1658"/>
                </a:cxn>
                <a:cxn ang="0">
                  <a:pos x="1690" y="1688"/>
                </a:cxn>
                <a:cxn ang="0">
                  <a:pos x="1630" y="1716"/>
                </a:cxn>
                <a:cxn ang="0">
                  <a:pos x="1571" y="1865"/>
                </a:cxn>
                <a:cxn ang="0">
                  <a:pos x="1483" y="1922"/>
                </a:cxn>
                <a:cxn ang="0">
                  <a:pos x="1453" y="1922"/>
                </a:cxn>
                <a:cxn ang="0">
                  <a:pos x="1334" y="1953"/>
                </a:cxn>
                <a:cxn ang="0">
                  <a:pos x="800" y="2013"/>
                </a:cxn>
                <a:cxn ang="0">
                  <a:pos x="741" y="2042"/>
                </a:cxn>
                <a:cxn ang="0">
                  <a:pos x="563" y="2131"/>
                </a:cxn>
                <a:cxn ang="0">
                  <a:pos x="534" y="2160"/>
                </a:cxn>
                <a:cxn ang="0">
                  <a:pos x="475" y="2190"/>
                </a:cxn>
                <a:cxn ang="0">
                  <a:pos x="416" y="2131"/>
                </a:cxn>
                <a:cxn ang="0">
                  <a:pos x="325" y="2071"/>
                </a:cxn>
                <a:cxn ang="0">
                  <a:pos x="268" y="1953"/>
                </a:cxn>
                <a:cxn ang="0">
                  <a:pos x="207" y="1835"/>
                </a:cxn>
                <a:cxn ang="0">
                  <a:pos x="149" y="1804"/>
                </a:cxn>
                <a:cxn ang="0">
                  <a:pos x="118" y="1746"/>
                </a:cxn>
                <a:cxn ang="0">
                  <a:pos x="31" y="1776"/>
                </a:cxn>
                <a:cxn ang="0">
                  <a:pos x="0" y="1776"/>
                </a:cxn>
              </a:cxnLst>
              <a:rect l="0" t="0" r="r" b="b"/>
              <a:pathLst>
                <a:path w="3082" h="2190">
                  <a:moveTo>
                    <a:pt x="3024" y="0"/>
                  </a:moveTo>
                  <a:lnTo>
                    <a:pt x="3024" y="30"/>
                  </a:lnTo>
                  <a:lnTo>
                    <a:pt x="3052" y="30"/>
                  </a:lnTo>
                  <a:lnTo>
                    <a:pt x="3082" y="58"/>
                  </a:lnTo>
                  <a:lnTo>
                    <a:pt x="3052" y="88"/>
                  </a:lnTo>
                  <a:lnTo>
                    <a:pt x="3024" y="58"/>
                  </a:lnTo>
                  <a:lnTo>
                    <a:pt x="3024" y="118"/>
                  </a:lnTo>
                  <a:lnTo>
                    <a:pt x="3052" y="148"/>
                  </a:lnTo>
                  <a:lnTo>
                    <a:pt x="3052" y="177"/>
                  </a:lnTo>
                  <a:lnTo>
                    <a:pt x="2964" y="266"/>
                  </a:lnTo>
                  <a:lnTo>
                    <a:pt x="2934" y="266"/>
                  </a:lnTo>
                  <a:lnTo>
                    <a:pt x="2906" y="295"/>
                  </a:lnTo>
                  <a:lnTo>
                    <a:pt x="2875" y="295"/>
                  </a:lnTo>
                  <a:lnTo>
                    <a:pt x="2845" y="325"/>
                  </a:lnTo>
                  <a:lnTo>
                    <a:pt x="2815" y="325"/>
                  </a:lnTo>
                  <a:lnTo>
                    <a:pt x="2727" y="413"/>
                  </a:lnTo>
                  <a:lnTo>
                    <a:pt x="2638" y="413"/>
                  </a:lnTo>
                  <a:lnTo>
                    <a:pt x="2608" y="443"/>
                  </a:lnTo>
                  <a:lnTo>
                    <a:pt x="2520" y="443"/>
                  </a:lnTo>
                  <a:lnTo>
                    <a:pt x="2490" y="473"/>
                  </a:lnTo>
                  <a:lnTo>
                    <a:pt x="2431" y="473"/>
                  </a:lnTo>
                  <a:lnTo>
                    <a:pt x="2342" y="561"/>
                  </a:lnTo>
                  <a:lnTo>
                    <a:pt x="2371" y="592"/>
                  </a:lnTo>
                  <a:lnTo>
                    <a:pt x="2313" y="650"/>
                  </a:lnTo>
                  <a:lnTo>
                    <a:pt x="2283" y="650"/>
                  </a:lnTo>
                  <a:lnTo>
                    <a:pt x="2253" y="711"/>
                  </a:lnTo>
                  <a:lnTo>
                    <a:pt x="2134" y="829"/>
                  </a:lnTo>
                  <a:lnTo>
                    <a:pt x="2134" y="859"/>
                  </a:lnTo>
                  <a:lnTo>
                    <a:pt x="2076" y="917"/>
                  </a:lnTo>
                  <a:lnTo>
                    <a:pt x="2076" y="947"/>
                  </a:lnTo>
                  <a:lnTo>
                    <a:pt x="2046" y="977"/>
                  </a:lnTo>
                  <a:lnTo>
                    <a:pt x="2046" y="1006"/>
                  </a:lnTo>
                  <a:lnTo>
                    <a:pt x="2015" y="1036"/>
                  </a:lnTo>
                  <a:lnTo>
                    <a:pt x="2046" y="1066"/>
                  </a:lnTo>
                  <a:lnTo>
                    <a:pt x="2046" y="1124"/>
                  </a:lnTo>
                  <a:lnTo>
                    <a:pt x="2076" y="1154"/>
                  </a:lnTo>
                  <a:lnTo>
                    <a:pt x="2076" y="1184"/>
                  </a:lnTo>
                  <a:lnTo>
                    <a:pt x="2104" y="1214"/>
                  </a:lnTo>
                  <a:lnTo>
                    <a:pt x="2134" y="1214"/>
                  </a:lnTo>
                  <a:lnTo>
                    <a:pt x="2164" y="1242"/>
                  </a:lnTo>
                  <a:lnTo>
                    <a:pt x="2164" y="1272"/>
                  </a:lnTo>
                  <a:lnTo>
                    <a:pt x="2134" y="1302"/>
                  </a:lnTo>
                  <a:lnTo>
                    <a:pt x="2104" y="1302"/>
                  </a:lnTo>
                  <a:lnTo>
                    <a:pt x="2104" y="1333"/>
                  </a:lnTo>
                  <a:lnTo>
                    <a:pt x="2076" y="1333"/>
                  </a:lnTo>
                  <a:lnTo>
                    <a:pt x="2046" y="1361"/>
                  </a:lnTo>
                  <a:lnTo>
                    <a:pt x="2015" y="1361"/>
                  </a:lnTo>
                  <a:lnTo>
                    <a:pt x="1957" y="1420"/>
                  </a:lnTo>
                  <a:lnTo>
                    <a:pt x="1957" y="1451"/>
                  </a:lnTo>
                  <a:lnTo>
                    <a:pt x="1927" y="1451"/>
                  </a:lnTo>
                  <a:lnTo>
                    <a:pt x="1927" y="1509"/>
                  </a:lnTo>
                  <a:lnTo>
                    <a:pt x="1897" y="1540"/>
                  </a:lnTo>
                  <a:lnTo>
                    <a:pt x="1867" y="1597"/>
                  </a:lnTo>
                  <a:lnTo>
                    <a:pt x="1867" y="1627"/>
                  </a:lnTo>
                  <a:lnTo>
                    <a:pt x="1897" y="1627"/>
                  </a:lnTo>
                  <a:lnTo>
                    <a:pt x="1867" y="1658"/>
                  </a:lnTo>
                  <a:lnTo>
                    <a:pt x="1720" y="1658"/>
                  </a:lnTo>
                  <a:lnTo>
                    <a:pt x="1690" y="1688"/>
                  </a:lnTo>
                  <a:lnTo>
                    <a:pt x="1690" y="1716"/>
                  </a:lnTo>
                  <a:lnTo>
                    <a:pt x="1630" y="1716"/>
                  </a:lnTo>
                  <a:lnTo>
                    <a:pt x="1571" y="1776"/>
                  </a:lnTo>
                  <a:lnTo>
                    <a:pt x="1571" y="1865"/>
                  </a:lnTo>
                  <a:lnTo>
                    <a:pt x="1512" y="1922"/>
                  </a:lnTo>
                  <a:lnTo>
                    <a:pt x="1483" y="1922"/>
                  </a:lnTo>
                  <a:lnTo>
                    <a:pt x="1483" y="1953"/>
                  </a:lnTo>
                  <a:lnTo>
                    <a:pt x="1453" y="1922"/>
                  </a:lnTo>
                  <a:lnTo>
                    <a:pt x="1364" y="1922"/>
                  </a:lnTo>
                  <a:lnTo>
                    <a:pt x="1334" y="1953"/>
                  </a:lnTo>
                  <a:lnTo>
                    <a:pt x="830" y="1953"/>
                  </a:lnTo>
                  <a:lnTo>
                    <a:pt x="800" y="2013"/>
                  </a:lnTo>
                  <a:lnTo>
                    <a:pt x="771" y="2013"/>
                  </a:lnTo>
                  <a:lnTo>
                    <a:pt x="741" y="2042"/>
                  </a:lnTo>
                  <a:lnTo>
                    <a:pt x="653" y="2042"/>
                  </a:lnTo>
                  <a:lnTo>
                    <a:pt x="563" y="2131"/>
                  </a:lnTo>
                  <a:lnTo>
                    <a:pt x="563" y="2160"/>
                  </a:lnTo>
                  <a:lnTo>
                    <a:pt x="534" y="2160"/>
                  </a:lnTo>
                  <a:lnTo>
                    <a:pt x="534" y="2190"/>
                  </a:lnTo>
                  <a:lnTo>
                    <a:pt x="475" y="2190"/>
                  </a:lnTo>
                  <a:lnTo>
                    <a:pt x="416" y="2160"/>
                  </a:lnTo>
                  <a:lnTo>
                    <a:pt x="416" y="2131"/>
                  </a:lnTo>
                  <a:lnTo>
                    <a:pt x="386" y="2131"/>
                  </a:lnTo>
                  <a:lnTo>
                    <a:pt x="325" y="2071"/>
                  </a:lnTo>
                  <a:lnTo>
                    <a:pt x="325" y="2013"/>
                  </a:lnTo>
                  <a:lnTo>
                    <a:pt x="268" y="1953"/>
                  </a:lnTo>
                  <a:lnTo>
                    <a:pt x="297" y="1922"/>
                  </a:lnTo>
                  <a:lnTo>
                    <a:pt x="207" y="1835"/>
                  </a:lnTo>
                  <a:lnTo>
                    <a:pt x="179" y="1835"/>
                  </a:lnTo>
                  <a:lnTo>
                    <a:pt x="149" y="1804"/>
                  </a:lnTo>
                  <a:lnTo>
                    <a:pt x="149" y="1776"/>
                  </a:lnTo>
                  <a:lnTo>
                    <a:pt x="118" y="1746"/>
                  </a:lnTo>
                  <a:lnTo>
                    <a:pt x="118" y="1776"/>
                  </a:lnTo>
                  <a:lnTo>
                    <a:pt x="31" y="1776"/>
                  </a:lnTo>
                  <a:lnTo>
                    <a:pt x="0" y="1804"/>
                  </a:lnTo>
                  <a:lnTo>
                    <a:pt x="0" y="1776"/>
                  </a:lnTo>
                </a:path>
              </a:pathLst>
            </a:custGeom>
            <a:noFill/>
            <a:ln w="1588">
              <a:solidFill>
                <a:srgbClr val="000000"/>
              </a:solidFill>
              <a:prstDash val="solid"/>
              <a:round/>
              <a:headEnd/>
              <a:tailEnd/>
            </a:ln>
          </p:spPr>
          <p:txBody>
            <a:bodyPr/>
            <a:lstStyle/>
            <a:p>
              <a:endParaRPr lang="en-GB"/>
            </a:p>
          </p:txBody>
        </p:sp>
        <p:sp>
          <p:nvSpPr>
            <p:cNvPr id="15849" name="Freeform 489"/>
            <p:cNvSpPr>
              <a:spLocks/>
            </p:cNvSpPr>
            <p:nvPr/>
          </p:nvSpPr>
          <p:spPr bwMode="auto">
            <a:xfrm>
              <a:off x="2339" y="3615"/>
              <a:ext cx="770" cy="170"/>
            </a:xfrm>
            <a:custGeom>
              <a:avLst/>
              <a:gdLst/>
              <a:ahLst/>
              <a:cxnLst>
                <a:cxn ang="0">
                  <a:pos x="0" y="680"/>
                </a:cxn>
                <a:cxn ang="0">
                  <a:pos x="88" y="680"/>
                </a:cxn>
                <a:cxn ang="0">
                  <a:pos x="118" y="652"/>
                </a:cxn>
                <a:cxn ang="0">
                  <a:pos x="148" y="652"/>
                </a:cxn>
                <a:cxn ang="0">
                  <a:pos x="207" y="591"/>
                </a:cxn>
                <a:cxn ang="0">
                  <a:pos x="237" y="591"/>
                </a:cxn>
                <a:cxn ang="0">
                  <a:pos x="267" y="561"/>
                </a:cxn>
                <a:cxn ang="0">
                  <a:pos x="267" y="533"/>
                </a:cxn>
                <a:cxn ang="0">
                  <a:pos x="325" y="473"/>
                </a:cxn>
                <a:cxn ang="0">
                  <a:pos x="355" y="473"/>
                </a:cxn>
                <a:cxn ang="0">
                  <a:pos x="386" y="443"/>
                </a:cxn>
                <a:cxn ang="0">
                  <a:pos x="444" y="443"/>
                </a:cxn>
                <a:cxn ang="0">
                  <a:pos x="504" y="385"/>
                </a:cxn>
                <a:cxn ang="0">
                  <a:pos x="532" y="414"/>
                </a:cxn>
                <a:cxn ang="0">
                  <a:pos x="562" y="414"/>
                </a:cxn>
                <a:cxn ang="0">
                  <a:pos x="593" y="443"/>
                </a:cxn>
                <a:cxn ang="0">
                  <a:pos x="651" y="385"/>
                </a:cxn>
                <a:cxn ang="0">
                  <a:pos x="651" y="355"/>
                </a:cxn>
                <a:cxn ang="0">
                  <a:pos x="711" y="296"/>
                </a:cxn>
                <a:cxn ang="0">
                  <a:pos x="741" y="296"/>
                </a:cxn>
                <a:cxn ang="0">
                  <a:pos x="769" y="266"/>
                </a:cxn>
                <a:cxn ang="0">
                  <a:pos x="800" y="266"/>
                </a:cxn>
                <a:cxn ang="0">
                  <a:pos x="830" y="236"/>
                </a:cxn>
                <a:cxn ang="0">
                  <a:pos x="889" y="236"/>
                </a:cxn>
                <a:cxn ang="0">
                  <a:pos x="918" y="207"/>
                </a:cxn>
                <a:cxn ang="0">
                  <a:pos x="978" y="178"/>
                </a:cxn>
                <a:cxn ang="0">
                  <a:pos x="1215" y="178"/>
                </a:cxn>
                <a:cxn ang="0">
                  <a:pos x="1244" y="148"/>
                </a:cxn>
                <a:cxn ang="0">
                  <a:pos x="1362" y="148"/>
                </a:cxn>
                <a:cxn ang="0">
                  <a:pos x="1422" y="118"/>
                </a:cxn>
                <a:cxn ang="0">
                  <a:pos x="1453" y="87"/>
                </a:cxn>
                <a:cxn ang="0">
                  <a:pos x="1511" y="87"/>
                </a:cxn>
                <a:cxn ang="0">
                  <a:pos x="1541" y="118"/>
                </a:cxn>
                <a:cxn ang="0">
                  <a:pos x="1541" y="87"/>
                </a:cxn>
                <a:cxn ang="0">
                  <a:pos x="1660" y="87"/>
                </a:cxn>
                <a:cxn ang="0">
                  <a:pos x="1688" y="60"/>
                </a:cxn>
                <a:cxn ang="0">
                  <a:pos x="2015" y="60"/>
                </a:cxn>
                <a:cxn ang="0">
                  <a:pos x="2104" y="148"/>
                </a:cxn>
                <a:cxn ang="0">
                  <a:pos x="2162" y="148"/>
                </a:cxn>
                <a:cxn ang="0">
                  <a:pos x="2222" y="87"/>
                </a:cxn>
                <a:cxn ang="0">
                  <a:pos x="2311" y="87"/>
                </a:cxn>
                <a:cxn ang="0">
                  <a:pos x="2341" y="60"/>
                </a:cxn>
                <a:cxn ang="0">
                  <a:pos x="2399" y="60"/>
                </a:cxn>
                <a:cxn ang="0">
                  <a:pos x="2399" y="30"/>
                </a:cxn>
                <a:cxn ang="0">
                  <a:pos x="2429" y="0"/>
                </a:cxn>
                <a:cxn ang="0">
                  <a:pos x="2490" y="0"/>
                </a:cxn>
                <a:cxn ang="0">
                  <a:pos x="2518" y="30"/>
                </a:cxn>
                <a:cxn ang="0">
                  <a:pos x="2577" y="30"/>
                </a:cxn>
                <a:cxn ang="0">
                  <a:pos x="2608" y="60"/>
                </a:cxn>
                <a:cxn ang="0">
                  <a:pos x="2666" y="60"/>
                </a:cxn>
                <a:cxn ang="0">
                  <a:pos x="2697" y="30"/>
                </a:cxn>
                <a:cxn ang="0">
                  <a:pos x="2697" y="0"/>
                </a:cxn>
                <a:cxn ang="0">
                  <a:pos x="2754" y="0"/>
                </a:cxn>
                <a:cxn ang="0">
                  <a:pos x="2784" y="30"/>
                </a:cxn>
                <a:cxn ang="0">
                  <a:pos x="2845" y="30"/>
                </a:cxn>
                <a:cxn ang="0">
                  <a:pos x="2845" y="60"/>
                </a:cxn>
                <a:cxn ang="0">
                  <a:pos x="2934" y="60"/>
                </a:cxn>
                <a:cxn ang="0">
                  <a:pos x="2964" y="30"/>
                </a:cxn>
                <a:cxn ang="0">
                  <a:pos x="2991" y="60"/>
                </a:cxn>
                <a:cxn ang="0">
                  <a:pos x="3052" y="60"/>
                </a:cxn>
                <a:cxn ang="0">
                  <a:pos x="3082" y="30"/>
                </a:cxn>
              </a:cxnLst>
              <a:rect l="0" t="0" r="r" b="b"/>
              <a:pathLst>
                <a:path w="3082" h="680">
                  <a:moveTo>
                    <a:pt x="0" y="680"/>
                  </a:moveTo>
                  <a:lnTo>
                    <a:pt x="88" y="680"/>
                  </a:lnTo>
                  <a:lnTo>
                    <a:pt x="118" y="652"/>
                  </a:lnTo>
                  <a:lnTo>
                    <a:pt x="148" y="652"/>
                  </a:lnTo>
                  <a:lnTo>
                    <a:pt x="207" y="591"/>
                  </a:lnTo>
                  <a:lnTo>
                    <a:pt x="237" y="591"/>
                  </a:lnTo>
                  <a:lnTo>
                    <a:pt x="267" y="561"/>
                  </a:lnTo>
                  <a:lnTo>
                    <a:pt x="267" y="533"/>
                  </a:lnTo>
                  <a:lnTo>
                    <a:pt x="325" y="473"/>
                  </a:lnTo>
                  <a:lnTo>
                    <a:pt x="355" y="473"/>
                  </a:lnTo>
                  <a:lnTo>
                    <a:pt x="386" y="443"/>
                  </a:lnTo>
                  <a:lnTo>
                    <a:pt x="444" y="443"/>
                  </a:lnTo>
                  <a:lnTo>
                    <a:pt x="504" y="385"/>
                  </a:lnTo>
                  <a:lnTo>
                    <a:pt x="532" y="414"/>
                  </a:lnTo>
                  <a:lnTo>
                    <a:pt x="562" y="414"/>
                  </a:lnTo>
                  <a:lnTo>
                    <a:pt x="593" y="443"/>
                  </a:lnTo>
                  <a:lnTo>
                    <a:pt x="651" y="385"/>
                  </a:lnTo>
                  <a:lnTo>
                    <a:pt x="651" y="355"/>
                  </a:lnTo>
                  <a:lnTo>
                    <a:pt x="711" y="296"/>
                  </a:lnTo>
                  <a:lnTo>
                    <a:pt x="741" y="296"/>
                  </a:lnTo>
                  <a:lnTo>
                    <a:pt x="769" y="266"/>
                  </a:lnTo>
                  <a:lnTo>
                    <a:pt x="800" y="266"/>
                  </a:lnTo>
                  <a:lnTo>
                    <a:pt x="830" y="236"/>
                  </a:lnTo>
                  <a:lnTo>
                    <a:pt x="889" y="236"/>
                  </a:lnTo>
                  <a:lnTo>
                    <a:pt x="918" y="207"/>
                  </a:lnTo>
                  <a:lnTo>
                    <a:pt x="978" y="178"/>
                  </a:lnTo>
                  <a:lnTo>
                    <a:pt x="1215" y="178"/>
                  </a:lnTo>
                  <a:lnTo>
                    <a:pt x="1244" y="148"/>
                  </a:lnTo>
                  <a:lnTo>
                    <a:pt x="1362" y="148"/>
                  </a:lnTo>
                  <a:lnTo>
                    <a:pt x="1422" y="118"/>
                  </a:lnTo>
                  <a:lnTo>
                    <a:pt x="1453" y="87"/>
                  </a:lnTo>
                  <a:lnTo>
                    <a:pt x="1511" y="87"/>
                  </a:lnTo>
                  <a:lnTo>
                    <a:pt x="1541" y="118"/>
                  </a:lnTo>
                  <a:lnTo>
                    <a:pt x="1541" y="87"/>
                  </a:lnTo>
                  <a:lnTo>
                    <a:pt x="1660" y="87"/>
                  </a:lnTo>
                  <a:lnTo>
                    <a:pt x="1688" y="60"/>
                  </a:lnTo>
                  <a:lnTo>
                    <a:pt x="2015" y="60"/>
                  </a:lnTo>
                  <a:lnTo>
                    <a:pt x="2104" y="148"/>
                  </a:lnTo>
                  <a:lnTo>
                    <a:pt x="2162" y="148"/>
                  </a:lnTo>
                  <a:lnTo>
                    <a:pt x="2222" y="87"/>
                  </a:lnTo>
                  <a:lnTo>
                    <a:pt x="2311" y="87"/>
                  </a:lnTo>
                  <a:lnTo>
                    <a:pt x="2341" y="60"/>
                  </a:lnTo>
                  <a:lnTo>
                    <a:pt x="2399" y="60"/>
                  </a:lnTo>
                  <a:lnTo>
                    <a:pt x="2399" y="30"/>
                  </a:lnTo>
                  <a:lnTo>
                    <a:pt x="2429" y="0"/>
                  </a:lnTo>
                  <a:lnTo>
                    <a:pt x="2490" y="0"/>
                  </a:lnTo>
                  <a:lnTo>
                    <a:pt x="2518" y="30"/>
                  </a:lnTo>
                  <a:lnTo>
                    <a:pt x="2577" y="30"/>
                  </a:lnTo>
                  <a:lnTo>
                    <a:pt x="2608" y="60"/>
                  </a:lnTo>
                  <a:lnTo>
                    <a:pt x="2666" y="60"/>
                  </a:lnTo>
                  <a:lnTo>
                    <a:pt x="2697" y="30"/>
                  </a:lnTo>
                  <a:lnTo>
                    <a:pt x="2697" y="0"/>
                  </a:lnTo>
                  <a:lnTo>
                    <a:pt x="2754" y="0"/>
                  </a:lnTo>
                  <a:lnTo>
                    <a:pt x="2784" y="30"/>
                  </a:lnTo>
                  <a:lnTo>
                    <a:pt x="2845" y="30"/>
                  </a:lnTo>
                  <a:lnTo>
                    <a:pt x="2845" y="60"/>
                  </a:lnTo>
                  <a:lnTo>
                    <a:pt x="2934" y="60"/>
                  </a:lnTo>
                  <a:lnTo>
                    <a:pt x="2964" y="30"/>
                  </a:lnTo>
                  <a:lnTo>
                    <a:pt x="2991" y="60"/>
                  </a:lnTo>
                  <a:lnTo>
                    <a:pt x="3052" y="60"/>
                  </a:lnTo>
                  <a:lnTo>
                    <a:pt x="3082" y="30"/>
                  </a:lnTo>
                </a:path>
              </a:pathLst>
            </a:custGeom>
            <a:noFill/>
            <a:ln w="1588">
              <a:solidFill>
                <a:srgbClr val="000000"/>
              </a:solidFill>
              <a:prstDash val="solid"/>
              <a:round/>
              <a:headEnd/>
              <a:tailEnd/>
            </a:ln>
          </p:spPr>
          <p:txBody>
            <a:bodyPr/>
            <a:lstStyle/>
            <a:p>
              <a:endParaRPr lang="en-GB"/>
            </a:p>
          </p:txBody>
        </p:sp>
        <p:sp>
          <p:nvSpPr>
            <p:cNvPr id="15850" name="Freeform 490"/>
            <p:cNvSpPr>
              <a:spLocks/>
            </p:cNvSpPr>
            <p:nvPr/>
          </p:nvSpPr>
          <p:spPr bwMode="auto">
            <a:xfrm>
              <a:off x="1842" y="3785"/>
              <a:ext cx="571" cy="562"/>
            </a:xfrm>
            <a:custGeom>
              <a:avLst/>
              <a:gdLst/>
              <a:ahLst/>
              <a:cxnLst>
                <a:cxn ang="0">
                  <a:pos x="1986" y="30"/>
                </a:cxn>
                <a:cxn ang="0">
                  <a:pos x="2104" y="118"/>
                </a:cxn>
                <a:cxn ang="0">
                  <a:pos x="2074" y="179"/>
                </a:cxn>
                <a:cxn ang="0">
                  <a:pos x="2074" y="236"/>
                </a:cxn>
                <a:cxn ang="0">
                  <a:pos x="2104" y="474"/>
                </a:cxn>
                <a:cxn ang="0">
                  <a:pos x="2134" y="534"/>
                </a:cxn>
                <a:cxn ang="0">
                  <a:pos x="2104" y="622"/>
                </a:cxn>
                <a:cxn ang="0">
                  <a:pos x="2163" y="711"/>
                </a:cxn>
                <a:cxn ang="0">
                  <a:pos x="2253" y="859"/>
                </a:cxn>
                <a:cxn ang="0">
                  <a:pos x="2223" y="919"/>
                </a:cxn>
                <a:cxn ang="0">
                  <a:pos x="2193" y="1008"/>
                </a:cxn>
                <a:cxn ang="0">
                  <a:pos x="1719" y="1038"/>
                </a:cxn>
                <a:cxn ang="0">
                  <a:pos x="1688" y="1126"/>
                </a:cxn>
                <a:cxn ang="0">
                  <a:pos x="1570" y="1156"/>
                </a:cxn>
                <a:cxn ang="0">
                  <a:pos x="1451" y="1184"/>
                </a:cxn>
                <a:cxn ang="0">
                  <a:pos x="1481" y="1244"/>
                </a:cxn>
                <a:cxn ang="0">
                  <a:pos x="1451" y="1302"/>
                </a:cxn>
                <a:cxn ang="0">
                  <a:pos x="1511" y="1333"/>
                </a:cxn>
                <a:cxn ang="0">
                  <a:pos x="1451" y="1421"/>
                </a:cxn>
                <a:cxn ang="0">
                  <a:pos x="1363" y="1451"/>
                </a:cxn>
                <a:cxn ang="0">
                  <a:pos x="1304" y="1481"/>
                </a:cxn>
                <a:cxn ang="0">
                  <a:pos x="1215" y="1511"/>
                </a:cxn>
                <a:cxn ang="0">
                  <a:pos x="1156" y="1540"/>
                </a:cxn>
                <a:cxn ang="0">
                  <a:pos x="1067" y="1688"/>
                </a:cxn>
                <a:cxn ang="0">
                  <a:pos x="1008" y="1718"/>
                </a:cxn>
                <a:cxn ang="0">
                  <a:pos x="919" y="1776"/>
                </a:cxn>
                <a:cxn ang="0">
                  <a:pos x="740" y="1806"/>
                </a:cxn>
                <a:cxn ang="0">
                  <a:pos x="651" y="1836"/>
                </a:cxn>
                <a:cxn ang="0">
                  <a:pos x="444" y="1867"/>
                </a:cxn>
                <a:cxn ang="0">
                  <a:pos x="414" y="1924"/>
                </a:cxn>
                <a:cxn ang="0">
                  <a:pos x="296" y="1985"/>
                </a:cxn>
                <a:cxn ang="0">
                  <a:pos x="207" y="2043"/>
                </a:cxn>
                <a:cxn ang="0">
                  <a:pos x="30" y="2162"/>
                </a:cxn>
                <a:cxn ang="0">
                  <a:pos x="0" y="2250"/>
                </a:cxn>
              </a:cxnLst>
              <a:rect l="0" t="0" r="r" b="b"/>
              <a:pathLst>
                <a:path w="2281" h="2250">
                  <a:moveTo>
                    <a:pt x="1986" y="0"/>
                  </a:moveTo>
                  <a:lnTo>
                    <a:pt x="1986" y="30"/>
                  </a:lnTo>
                  <a:lnTo>
                    <a:pt x="2016" y="30"/>
                  </a:lnTo>
                  <a:lnTo>
                    <a:pt x="2104" y="118"/>
                  </a:lnTo>
                  <a:lnTo>
                    <a:pt x="2074" y="148"/>
                  </a:lnTo>
                  <a:lnTo>
                    <a:pt x="2074" y="179"/>
                  </a:lnTo>
                  <a:lnTo>
                    <a:pt x="2104" y="209"/>
                  </a:lnTo>
                  <a:lnTo>
                    <a:pt x="2074" y="236"/>
                  </a:lnTo>
                  <a:lnTo>
                    <a:pt x="2104" y="267"/>
                  </a:lnTo>
                  <a:lnTo>
                    <a:pt x="2104" y="474"/>
                  </a:lnTo>
                  <a:lnTo>
                    <a:pt x="2134" y="504"/>
                  </a:lnTo>
                  <a:lnTo>
                    <a:pt x="2134" y="534"/>
                  </a:lnTo>
                  <a:lnTo>
                    <a:pt x="2104" y="564"/>
                  </a:lnTo>
                  <a:lnTo>
                    <a:pt x="2104" y="622"/>
                  </a:lnTo>
                  <a:lnTo>
                    <a:pt x="2163" y="682"/>
                  </a:lnTo>
                  <a:lnTo>
                    <a:pt x="2163" y="711"/>
                  </a:lnTo>
                  <a:lnTo>
                    <a:pt x="2134" y="740"/>
                  </a:lnTo>
                  <a:lnTo>
                    <a:pt x="2253" y="859"/>
                  </a:lnTo>
                  <a:lnTo>
                    <a:pt x="2281" y="859"/>
                  </a:lnTo>
                  <a:lnTo>
                    <a:pt x="2223" y="919"/>
                  </a:lnTo>
                  <a:lnTo>
                    <a:pt x="2223" y="977"/>
                  </a:lnTo>
                  <a:lnTo>
                    <a:pt x="2193" y="1008"/>
                  </a:lnTo>
                  <a:lnTo>
                    <a:pt x="1749" y="1008"/>
                  </a:lnTo>
                  <a:lnTo>
                    <a:pt x="1719" y="1038"/>
                  </a:lnTo>
                  <a:lnTo>
                    <a:pt x="1719" y="1095"/>
                  </a:lnTo>
                  <a:lnTo>
                    <a:pt x="1688" y="1126"/>
                  </a:lnTo>
                  <a:lnTo>
                    <a:pt x="1600" y="1126"/>
                  </a:lnTo>
                  <a:lnTo>
                    <a:pt x="1570" y="1156"/>
                  </a:lnTo>
                  <a:lnTo>
                    <a:pt x="1481" y="1156"/>
                  </a:lnTo>
                  <a:lnTo>
                    <a:pt x="1451" y="1184"/>
                  </a:lnTo>
                  <a:lnTo>
                    <a:pt x="1451" y="1244"/>
                  </a:lnTo>
                  <a:lnTo>
                    <a:pt x="1481" y="1244"/>
                  </a:lnTo>
                  <a:lnTo>
                    <a:pt x="1451" y="1274"/>
                  </a:lnTo>
                  <a:lnTo>
                    <a:pt x="1451" y="1302"/>
                  </a:lnTo>
                  <a:lnTo>
                    <a:pt x="1481" y="1333"/>
                  </a:lnTo>
                  <a:lnTo>
                    <a:pt x="1511" y="1333"/>
                  </a:lnTo>
                  <a:lnTo>
                    <a:pt x="1511" y="1363"/>
                  </a:lnTo>
                  <a:lnTo>
                    <a:pt x="1451" y="1421"/>
                  </a:lnTo>
                  <a:lnTo>
                    <a:pt x="1393" y="1421"/>
                  </a:lnTo>
                  <a:lnTo>
                    <a:pt x="1363" y="1451"/>
                  </a:lnTo>
                  <a:lnTo>
                    <a:pt x="1363" y="1481"/>
                  </a:lnTo>
                  <a:lnTo>
                    <a:pt x="1304" y="1481"/>
                  </a:lnTo>
                  <a:lnTo>
                    <a:pt x="1274" y="1511"/>
                  </a:lnTo>
                  <a:lnTo>
                    <a:pt x="1215" y="1511"/>
                  </a:lnTo>
                  <a:lnTo>
                    <a:pt x="1186" y="1540"/>
                  </a:lnTo>
                  <a:lnTo>
                    <a:pt x="1156" y="1540"/>
                  </a:lnTo>
                  <a:lnTo>
                    <a:pt x="1067" y="1629"/>
                  </a:lnTo>
                  <a:lnTo>
                    <a:pt x="1067" y="1688"/>
                  </a:lnTo>
                  <a:lnTo>
                    <a:pt x="1037" y="1718"/>
                  </a:lnTo>
                  <a:lnTo>
                    <a:pt x="1008" y="1718"/>
                  </a:lnTo>
                  <a:lnTo>
                    <a:pt x="949" y="1748"/>
                  </a:lnTo>
                  <a:lnTo>
                    <a:pt x="919" y="1776"/>
                  </a:lnTo>
                  <a:lnTo>
                    <a:pt x="771" y="1776"/>
                  </a:lnTo>
                  <a:lnTo>
                    <a:pt x="740" y="1806"/>
                  </a:lnTo>
                  <a:lnTo>
                    <a:pt x="682" y="1806"/>
                  </a:lnTo>
                  <a:lnTo>
                    <a:pt x="651" y="1836"/>
                  </a:lnTo>
                  <a:lnTo>
                    <a:pt x="651" y="1867"/>
                  </a:lnTo>
                  <a:lnTo>
                    <a:pt x="444" y="1867"/>
                  </a:lnTo>
                  <a:lnTo>
                    <a:pt x="414" y="1894"/>
                  </a:lnTo>
                  <a:lnTo>
                    <a:pt x="414" y="1924"/>
                  </a:lnTo>
                  <a:lnTo>
                    <a:pt x="356" y="1924"/>
                  </a:lnTo>
                  <a:lnTo>
                    <a:pt x="296" y="1985"/>
                  </a:lnTo>
                  <a:lnTo>
                    <a:pt x="268" y="1985"/>
                  </a:lnTo>
                  <a:lnTo>
                    <a:pt x="207" y="2043"/>
                  </a:lnTo>
                  <a:lnTo>
                    <a:pt x="89" y="2103"/>
                  </a:lnTo>
                  <a:lnTo>
                    <a:pt x="30" y="2162"/>
                  </a:lnTo>
                  <a:lnTo>
                    <a:pt x="0" y="2162"/>
                  </a:lnTo>
                  <a:lnTo>
                    <a:pt x="0" y="2250"/>
                  </a:lnTo>
                </a:path>
              </a:pathLst>
            </a:custGeom>
            <a:noFill/>
            <a:ln w="1588">
              <a:solidFill>
                <a:srgbClr val="000000"/>
              </a:solidFill>
              <a:prstDash val="solid"/>
              <a:round/>
              <a:headEnd/>
              <a:tailEnd/>
            </a:ln>
          </p:spPr>
          <p:txBody>
            <a:bodyPr/>
            <a:lstStyle/>
            <a:p>
              <a:endParaRPr lang="en-GB"/>
            </a:p>
          </p:txBody>
        </p:sp>
        <p:sp>
          <p:nvSpPr>
            <p:cNvPr id="15851" name="Freeform 491"/>
            <p:cNvSpPr>
              <a:spLocks/>
            </p:cNvSpPr>
            <p:nvPr/>
          </p:nvSpPr>
          <p:spPr bwMode="auto">
            <a:xfrm>
              <a:off x="1857" y="3474"/>
              <a:ext cx="118" cy="148"/>
            </a:xfrm>
            <a:custGeom>
              <a:avLst/>
              <a:gdLst/>
              <a:ahLst/>
              <a:cxnLst>
                <a:cxn ang="0">
                  <a:pos x="0" y="0"/>
                </a:cxn>
                <a:cxn ang="0">
                  <a:pos x="0" y="89"/>
                </a:cxn>
                <a:cxn ang="0">
                  <a:pos x="60" y="89"/>
                </a:cxn>
                <a:cxn ang="0">
                  <a:pos x="90" y="61"/>
                </a:cxn>
                <a:cxn ang="0">
                  <a:pos x="119" y="89"/>
                </a:cxn>
                <a:cxn ang="0">
                  <a:pos x="119" y="61"/>
                </a:cxn>
                <a:cxn ang="0">
                  <a:pos x="148" y="61"/>
                </a:cxn>
                <a:cxn ang="0">
                  <a:pos x="148" y="89"/>
                </a:cxn>
                <a:cxn ang="0">
                  <a:pos x="119" y="119"/>
                </a:cxn>
                <a:cxn ang="0">
                  <a:pos x="119" y="207"/>
                </a:cxn>
                <a:cxn ang="0">
                  <a:pos x="90" y="237"/>
                </a:cxn>
                <a:cxn ang="0">
                  <a:pos x="90" y="298"/>
                </a:cxn>
                <a:cxn ang="0">
                  <a:pos x="119" y="325"/>
                </a:cxn>
                <a:cxn ang="0">
                  <a:pos x="90" y="355"/>
                </a:cxn>
                <a:cxn ang="0">
                  <a:pos x="90" y="474"/>
                </a:cxn>
                <a:cxn ang="0">
                  <a:pos x="60" y="504"/>
                </a:cxn>
                <a:cxn ang="0">
                  <a:pos x="60" y="532"/>
                </a:cxn>
                <a:cxn ang="0">
                  <a:pos x="30" y="563"/>
                </a:cxn>
                <a:cxn ang="0">
                  <a:pos x="30" y="593"/>
                </a:cxn>
                <a:cxn ang="0">
                  <a:pos x="60" y="563"/>
                </a:cxn>
                <a:cxn ang="0">
                  <a:pos x="90" y="563"/>
                </a:cxn>
                <a:cxn ang="0">
                  <a:pos x="119" y="532"/>
                </a:cxn>
                <a:cxn ang="0">
                  <a:pos x="178" y="532"/>
                </a:cxn>
                <a:cxn ang="0">
                  <a:pos x="178" y="563"/>
                </a:cxn>
                <a:cxn ang="0">
                  <a:pos x="297" y="563"/>
                </a:cxn>
                <a:cxn ang="0">
                  <a:pos x="328" y="593"/>
                </a:cxn>
                <a:cxn ang="0">
                  <a:pos x="355" y="563"/>
                </a:cxn>
                <a:cxn ang="0">
                  <a:pos x="385" y="563"/>
                </a:cxn>
                <a:cxn ang="0">
                  <a:pos x="446" y="532"/>
                </a:cxn>
                <a:cxn ang="0">
                  <a:pos x="474" y="504"/>
                </a:cxn>
              </a:cxnLst>
              <a:rect l="0" t="0" r="r" b="b"/>
              <a:pathLst>
                <a:path w="474" h="593">
                  <a:moveTo>
                    <a:pt x="0" y="0"/>
                  </a:moveTo>
                  <a:lnTo>
                    <a:pt x="0" y="89"/>
                  </a:lnTo>
                  <a:lnTo>
                    <a:pt x="60" y="89"/>
                  </a:lnTo>
                  <a:lnTo>
                    <a:pt x="90" y="61"/>
                  </a:lnTo>
                  <a:lnTo>
                    <a:pt x="119" y="89"/>
                  </a:lnTo>
                  <a:lnTo>
                    <a:pt x="119" y="61"/>
                  </a:lnTo>
                  <a:lnTo>
                    <a:pt x="148" y="61"/>
                  </a:lnTo>
                  <a:lnTo>
                    <a:pt x="148" y="89"/>
                  </a:lnTo>
                  <a:lnTo>
                    <a:pt x="119" y="119"/>
                  </a:lnTo>
                  <a:lnTo>
                    <a:pt x="119" y="207"/>
                  </a:lnTo>
                  <a:lnTo>
                    <a:pt x="90" y="237"/>
                  </a:lnTo>
                  <a:lnTo>
                    <a:pt x="90" y="298"/>
                  </a:lnTo>
                  <a:lnTo>
                    <a:pt x="119" y="325"/>
                  </a:lnTo>
                  <a:lnTo>
                    <a:pt x="90" y="355"/>
                  </a:lnTo>
                  <a:lnTo>
                    <a:pt x="90" y="474"/>
                  </a:lnTo>
                  <a:lnTo>
                    <a:pt x="60" y="504"/>
                  </a:lnTo>
                  <a:lnTo>
                    <a:pt x="60" y="532"/>
                  </a:lnTo>
                  <a:lnTo>
                    <a:pt x="30" y="563"/>
                  </a:lnTo>
                  <a:lnTo>
                    <a:pt x="30" y="593"/>
                  </a:lnTo>
                  <a:lnTo>
                    <a:pt x="60" y="563"/>
                  </a:lnTo>
                  <a:lnTo>
                    <a:pt x="90" y="563"/>
                  </a:lnTo>
                  <a:lnTo>
                    <a:pt x="119" y="532"/>
                  </a:lnTo>
                  <a:lnTo>
                    <a:pt x="178" y="532"/>
                  </a:lnTo>
                  <a:lnTo>
                    <a:pt x="178" y="563"/>
                  </a:lnTo>
                  <a:lnTo>
                    <a:pt x="297" y="563"/>
                  </a:lnTo>
                  <a:lnTo>
                    <a:pt x="328" y="593"/>
                  </a:lnTo>
                  <a:lnTo>
                    <a:pt x="355" y="563"/>
                  </a:lnTo>
                  <a:lnTo>
                    <a:pt x="385" y="563"/>
                  </a:lnTo>
                  <a:lnTo>
                    <a:pt x="446" y="532"/>
                  </a:lnTo>
                  <a:lnTo>
                    <a:pt x="474" y="504"/>
                  </a:lnTo>
                </a:path>
              </a:pathLst>
            </a:custGeom>
            <a:noFill/>
            <a:ln w="1588">
              <a:solidFill>
                <a:srgbClr val="000000"/>
              </a:solidFill>
              <a:prstDash val="solid"/>
              <a:round/>
              <a:headEnd/>
              <a:tailEnd/>
            </a:ln>
          </p:spPr>
          <p:txBody>
            <a:bodyPr/>
            <a:lstStyle/>
            <a:p>
              <a:endParaRPr lang="en-GB"/>
            </a:p>
          </p:txBody>
        </p:sp>
        <p:sp>
          <p:nvSpPr>
            <p:cNvPr id="15852" name="Freeform 492"/>
            <p:cNvSpPr>
              <a:spLocks/>
            </p:cNvSpPr>
            <p:nvPr/>
          </p:nvSpPr>
          <p:spPr bwMode="auto">
            <a:xfrm>
              <a:off x="1857" y="3452"/>
              <a:ext cx="22" cy="30"/>
            </a:xfrm>
            <a:custGeom>
              <a:avLst/>
              <a:gdLst/>
              <a:ahLst/>
              <a:cxnLst>
                <a:cxn ang="0">
                  <a:pos x="0" y="88"/>
                </a:cxn>
                <a:cxn ang="0">
                  <a:pos x="90" y="0"/>
                </a:cxn>
                <a:cxn ang="0">
                  <a:pos x="90" y="58"/>
                </a:cxn>
                <a:cxn ang="0">
                  <a:pos x="60" y="88"/>
                </a:cxn>
                <a:cxn ang="0">
                  <a:pos x="60" y="118"/>
                </a:cxn>
                <a:cxn ang="0">
                  <a:pos x="30" y="88"/>
                </a:cxn>
                <a:cxn ang="0">
                  <a:pos x="0" y="88"/>
                </a:cxn>
              </a:cxnLst>
              <a:rect l="0" t="0" r="r" b="b"/>
              <a:pathLst>
                <a:path w="90" h="118">
                  <a:moveTo>
                    <a:pt x="0" y="88"/>
                  </a:moveTo>
                  <a:lnTo>
                    <a:pt x="90" y="0"/>
                  </a:lnTo>
                  <a:lnTo>
                    <a:pt x="90" y="58"/>
                  </a:lnTo>
                  <a:lnTo>
                    <a:pt x="60" y="88"/>
                  </a:lnTo>
                  <a:lnTo>
                    <a:pt x="60" y="118"/>
                  </a:lnTo>
                  <a:lnTo>
                    <a:pt x="30" y="88"/>
                  </a:lnTo>
                  <a:lnTo>
                    <a:pt x="0" y="88"/>
                  </a:lnTo>
                </a:path>
              </a:pathLst>
            </a:custGeom>
            <a:noFill/>
            <a:ln w="1588">
              <a:solidFill>
                <a:srgbClr val="000000"/>
              </a:solidFill>
              <a:prstDash val="solid"/>
              <a:round/>
              <a:headEnd/>
              <a:tailEnd/>
            </a:ln>
          </p:spPr>
          <p:txBody>
            <a:bodyPr/>
            <a:lstStyle/>
            <a:p>
              <a:endParaRPr lang="en-GB"/>
            </a:p>
          </p:txBody>
        </p:sp>
        <p:sp>
          <p:nvSpPr>
            <p:cNvPr id="15853" name="Freeform 493"/>
            <p:cNvSpPr>
              <a:spLocks/>
            </p:cNvSpPr>
            <p:nvPr/>
          </p:nvSpPr>
          <p:spPr bwMode="auto">
            <a:xfrm>
              <a:off x="3679" y="2645"/>
              <a:ext cx="326" cy="67"/>
            </a:xfrm>
            <a:custGeom>
              <a:avLst/>
              <a:gdLst/>
              <a:ahLst/>
              <a:cxnLst>
                <a:cxn ang="0">
                  <a:pos x="1304" y="61"/>
                </a:cxn>
                <a:cxn ang="0">
                  <a:pos x="1246" y="61"/>
                </a:cxn>
                <a:cxn ang="0">
                  <a:pos x="1215" y="88"/>
                </a:cxn>
                <a:cxn ang="0">
                  <a:pos x="1185" y="61"/>
                </a:cxn>
                <a:cxn ang="0">
                  <a:pos x="1185" y="31"/>
                </a:cxn>
                <a:cxn ang="0">
                  <a:pos x="1155" y="0"/>
                </a:cxn>
                <a:cxn ang="0">
                  <a:pos x="1097" y="0"/>
                </a:cxn>
                <a:cxn ang="0">
                  <a:pos x="1097" y="31"/>
                </a:cxn>
                <a:cxn ang="0">
                  <a:pos x="1037" y="31"/>
                </a:cxn>
                <a:cxn ang="0">
                  <a:pos x="978" y="0"/>
                </a:cxn>
                <a:cxn ang="0">
                  <a:pos x="890" y="0"/>
                </a:cxn>
                <a:cxn ang="0">
                  <a:pos x="860" y="31"/>
                </a:cxn>
                <a:cxn ang="0">
                  <a:pos x="860" y="61"/>
                </a:cxn>
                <a:cxn ang="0">
                  <a:pos x="830" y="88"/>
                </a:cxn>
                <a:cxn ang="0">
                  <a:pos x="800" y="88"/>
                </a:cxn>
                <a:cxn ang="0">
                  <a:pos x="771" y="119"/>
                </a:cxn>
                <a:cxn ang="0">
                  <a:pos x="741" y="119"/>
                </a:cxn>
                <a:cxn ang="0">
                  <a:pos x="712" y="149"/>
                </a:cxn>
                <a:cxn ang="0">
                  <a:pos x="681" y="119"/>
                </a:cxn>
                <a:cxn ang="0">
                  <a:pos x="623" y="119"/>
                </a:cxn>
                <a:cxn ang="0">
                  <a:pos x="623" y="149"/>
                </a:cxn>
                <a:cxn ang="0">
                  <a:pos x="562" y="179"/>
                </a:cxn>
                <a:cxn ang="0">
                  <a:pos x="444" y="179"/>
                </a:cxn>
                <a:cxn ang="0">
                  <a:pos x="416" y="208"/>
                </a:cxn>
                <a:cxn ang="0">
                  <a:pos x="444" y="238"/>
                </a:cxn>
                <a:cxn ang="0">
                  <a:pos x="416" y="238"/>
                </a:cxn>
                <a:cxn ang="0">
                  <a:pos x="416" y="267"/>
                </a:cxn>
                <a:cxn ang="0">
                  <a:pos x="148" y="267"/>
                </a:cxn>
                <a:cxn ang="0">
                  <a:pos x="118" y="238"/>
                </a:cxn>
                <a:cxn ang="0">
                  <a:pos x="89" y="238"/>
                </a:cxn>
                <a:cxn ang="0">
                  <a:pos x="30" y="179"/>
                </a:cxn>
                <a:cxn ang="0">
                  <a:pos x="0" y="179"/>
                </a:cxn>
              </a:cxnLst>
              <a:rect l="0" t="0" r="r" b="b"/>
              <a:pathLst>
                <a:path w="1304" h="267">
                  <a:moveTo>
                    <a:pt x="1304" y="61"/>
                  </a:moveTo>
                  <a:lnTo>
                    <a:pt x="1246" y="61"/>
                  </a:lnTo>
                  <a:lnTo>
                    <a:pt x="1215" y="88"/>
                  </a:lnTo>
                  <a:lnTo>
                    <a:pt x="1185" y="61"/>
                  </a:lnTo>
                  <a:lnTo>
                    <a:pt x="1185" y="31"/>
                  </a:lnTo>
                  <a:lnTo>
                    <a:pt x="1155" y="0"/>
                  </a:lnTo>
                  <a:lnTo>
                    <a:pt x="1097" y="0"/>
                  </a:lnTo>
                  <a:lnTo>
                    <a:pt x="1097" y="31"/>
                  </a:lnTo>
                  <a:lnTo>
                    <a:pt x="1037" y="31"/>
                  </a:lnTo>
                  <a:lnTo>
                    <a:pt x="978" y="0"/>
                  </a:lnTo>
                  <a:lnTo>
                    <a:pt x="890" y="0"/>
                  </a:lnTo>
                  <a:lnTo>
                    <a:pt x="860" y="31"/>
                  </a:lnTo>
                  <a:lnTo>
                    <a:pt x="860" y="61"/>
                  </a:lnTo>
                  <a:lnTo>
                    <a:pt x="830" y="88"/>
                  </a:lnTo>
                  <a:lnTo>
                    <a:pt x="800" y="88"/>
                  </a:lnTo>
                  <a:lnTo>
                    <a:pt x="771" y="119"/>
                  </a:lnTo>
                  <a:lnTo>
                    <a:pt x="741" y="119"/>
                  </a:lnTo>
                  <a:lnTo>
                    <a:pt x="712" y="149"/>
                  </a:lnTo>
                  <a:lnTo>
                    <a:pt x="681" y="119"/>
                  </a:lnTo>
                  <a:lnTo>
                    <a:pt x="623" y="119"/>
                  </a:lnTo>
                  <a:lnTo>
                    <a:pt x="623" y="149"/>
                  </a:lnTo>
                  <a:lnTo>
                    <a:pt x="562" y="179"/>
                  </a:lnTo>
                  <a:lnTo>
                    <a:pt x="444" y="179"/>
                  </a:lnTo>
                  <a:lnTo>
                    <a:pt x="416" y="208"/>
                  </a:lnTo>
                  <a:lnTo>
                    <a:pt x="444" y="238"/>
                  </a:lnTo>
                  <a:lnTo>
                    <a:pt x="416" y="238"/>
                  </a:lnTo>
                  <a:lnTo>
                    <a:pt x="416" y="267"/>
                  </a:lnTo>
                  <a:lnTo>
                    <a:pt x="148" y="267"/>
                  </a:lnTo>
                  <a:lnTo>
                    <a:pt x="118" y="238"/>
                  </a:lnTo>
                  <a:lnTo>
                    <a:pt x="89" y="238"/>
                  </a:lnTo>
                  <a:lnTo>
                    <a:pt x="30" y="179"/>
                  </a:lnTo>
                  <a:lnTo>
                    <a:pt x="0" y="179"/>
                  </a:lnTo>
                </a:path>
              </a:pathLst>
            </a:custGeom>
            <a:noFill/>
            <a:ln w="1588">
              <a:solidFill>
                <a:srgbClr val="000000"/>
              </a:solidFill>
              <a:prstDash val="solid"/>
              <a:round/>
              <a:headEnd/>
              <a:tailEnd/>
            </a:ln>
          </p:spPr>
          <p:txBody>
            <a:bodyPr/>
            <a:lstStyle/>
            <a:p>
              <a:endParaRPr lang="en-GB"/>
            </a:p>
          </p:txBody>
        </p:sp>
        <p:sp>
          <p:nvSpPr>
            <p:cNvPr id="15854" name="Freeform 494"/>
            <p:cNvSpPr>
              <a:spLocks/>
            </p:cNvSpPr>
            <p:nvPr/>
          </p:nvSpPr>
          <p:spPr bwMode="auto">
            <a:xfrm>
              <a:off x="3665" y="2564"/>
              <a:ext cx="119" cy="74"/>
            </a:xfrm>
            <a:custGeom>
              <a:avLst/>
              <a:gdLst/>
              <a:ahLst/>
              <a:cxnLst>
                <a:cxn ang="0">
                  <a:pos x="0" y="295"/>
                </a:cxn>
                <a:cxn ang="0">
                  <a:pos x="0" y="267"/>
                </a:cxn>
                <a:cxn ang="0">
                  <a:pos x="29" y="267"/>
                </a:cxn>
                <a:cxn ang="0">
                  <a:pos x="29" y="238"/>
                </a:cxn>
                <a:cxn ang="0">
                  <a:pos x="177" y="238"/>
                </a:cxn>
                <a:cxn ang="0">
                  <a:pos x="207" y="207"/>
                </a:cxn>
                <a:cxn ang="0">
                  <a:pos x="237" y="207"/>
                </a:cxn>
                <a:cxn ang="0">
                  <a:pos x="266" y="177"/>
                </a:cxn>
                <a:cxn ang="0">
                  <a:pos x="296" y="177"/>
                </a:cxn>
                <a:cxn ang="0">
                  <a:pos x="296" y="118"/>
                </a:cxn>
                <a:cxn ang="0">
                  <a:pos x="326" y="88"/>
                </a:cxn>
                <a:cxn ang="0">
                  <a:pos x="357" y="88"/>
                </a:cxn>
                <a:cxn ang="0">
                  <a:pos x="357" y="59"/>
                </a:cxn>
                <a:cxn ang="0">
                  <a:pos x="384" y="59"/>
                </a:cxn>
                <a:cxn ang="0">
                  <a:pos x="445" y="0"/>
                </a:cxn>
                <a:cxn ang="0">
                  <a:pos x="475" y="31"/>
                </a:cxn>
                <a:cxn ang="0">
                  <a:pos x="475" y="0"/>
                </a:cxn>
              </a:cxnLst>
              <a:rect l="0" t="0" r="r" b="b"/>
              <a:pathLst>
                <a:path w="475" h="295">
                  <a:moveTo>
                    <a:pt x="0" y="295"/>
                  </a:moveTo>
                  <a:lnTo>
                    <a:pt x="0" y="267"/>
                  </a:lnTo>
                  <a:lnTo>
                    <a:pt x="29" y="267"/>
                  </a:lnTo>
                  <a:lnTo>
                    <a:pt x="29" y="238"/>
                  </a:lnTo>
                  <a:lnTo>
                    <a:pt x="177" y="238"/>
                  </a:lnTo>
                  <a:lnTo>
                    <a:pt x="207" y="207"/>
                  </a:lnTo>
                  <a:lnTo>
                    <a:pt x="237" y="207"/>
                  </a:lnTo>
                  <a:lnTo>
                    <a:pt x="266" y="177"/>
                  </a:lnTo>
                  <a:lnTo>
                    <a:pt x="296" y="177"/>
                  </a:lnTo>
                  <a:lnTo>
                    <a:pt x="296" y="118"/>
                  </a:lnTo>
                  <a:lnTo>
                    <a:pt x="326" y="88"/>
                  </a:lnTo>
                  <a:lnTo>
                    <a:pt x="357" y="88"/>
                  </a:lnTo>
                  <a:lnTo>
                    <a:pt x="357" y="59"/>
                  </a:lnTo>
                  <a:lnTo>
                    <a:pt x="384" y="59"/>
                  </a:lnTo>
                  <a:lnTo>
                    <a:pt x="445" y="0"/>
                  </a:lnTo>
                  <a:lnTo>
                    <a:pt x="475" y="31"/>
                  </a:lnTo>
                  <a:lnTo>
                    <a:pt x="475" y="0"/>
                  </a:lnTo>
                </a:path>
              </a:pathLst>
            </a:custGeom>
            <a:noFill/>
            <a:ln w="1588">
              <a:solidFill>
                <a:srgbClr val="000000"/>
              </a:solidFill>
              <a:prstDash val="solid"/>
              <a:round/>
              <a:headEnd/>
              <a:tailEnd/>
            </a:ln>
          </p:spPr>
          <p:txBody>
            <a:bodyPr/>
            <a:lstStyle/>
            <a:p>
              <a:endParaRPr lang="en-GB"/>
            </a:p>
          </p:txBody>
        </p:sp>
        <p:sp>
          <p:nvSpPr>
            <p:cNvPr id="15855" name="Freeform 495"/>
            <p:cNvSpPr>
              <a:spLocks/>
            </p:cNvSpPr>
            <p:nvPr/>
          </p:nvSpPr>
          <p:spPr bwMode="auto">
            <a:xfrm>
              <a:off x="3457" y="2608"/>
              <a:ext cx="208" cy="37"/>
            </a:xfrm>
            <a:custGeom>
              <a:avLst/>
              <a:gdLst/>
              <a:ahLst/>
              <a:cxnLst>
                <a:cxn ang="0">
                  <a:pos x="830" y="118"/>
                </a:cxn>
                <a:cxn ang="0">
                  <a:pos x="800" y="90"/>
                </a:cxn>
                <a:cxn ang="0">
                  <a:pos x="741" y="90"/>
                </a:cxn>
                <a:cxn ang="0">
                  <a:pos x="712" y="61"/>
                </a:cxn>
                <a:cxn ang="0">
                  <a:pos x="682" y="61"/>
                </a:cxn>
                <a:cxn ang="0">
                  <a:pos x="652" y="90"/>
                </a:cxn>
                <a:cxn ang="0">
                  <a:pos x="593" y="90"/>
                </a:cxn>
                <a:cxn ang="0">
                  <a:pos x="564" y="61"/>
                </a:cxn>
                <a:cxn ang="0">
                  <a:pos x="534" y="61"/>
                </a:cxn>
                <a:cxn ang="0">
                  <a:pos x="534" y="30"/>
                </a:cxn>
                <a:cxn ang="0">
                  <a:pos x="503" y="61"/>
                </a:cxn>
                <a:cxn ang="0">
                  <a:pos x="475" y="30"/>
                </a:cxn>
                <a:cxn ang="0">
                  <a:pos x="445" y="30"/>
                </a:cxn>
                <a:cxn ang="0">
                  <a:pos x="414" y="0"/>
                </a:cxn>
                <a:cxn ang="0">
                  <a:pos x="384" y="0"/>
                </a:cxn>
                <a:cxn ang="0">
                  <a:pos x="357" y="30"/>
                </a:cxn>
                <a:cxn ang="0">
                  <a:pos x="327" y="0"/>
                </a:cxn>
                <a:cxn ang="0">
                  <a:pos x="296" y="0"/>
                </a:cxn>
                <a:cxn ang="0">
                  <a:pos x="296" y="90"/>
                </a:cxn>
                <a:cxn ang="0">
                  <a:pos x="266" y="90"/>
                </a:cxn>
                <a:cxn ang="0">
                  <a:pos x="238" y="118"/>
                </a:cxn>
                <a:cxn ang="0">
                  <a:pos x="238" y="148"/>
                </a:cxn>
                <a:cxn ang="0">
                  <a:pos x="207" y="118"/>
                </a:cxn>
                <a:cxn ang="0">
                  <a:pos x="177" y="118"/>
                </a:cxn>
                <a:cxn ang="0">
                  <a:pos x="147" y="148"/>
                </a:cxn>
                <a:cxn ang="0">
                  <a:pos x="89" y="148"/>
                </a:cxn>
                <a:cxn ang="0">
                  <a:pos x="29" y="90"/>
                </a:cxn>
                <a:cxn ang="0">
                  <a:pos x="0" y="90"/>
                </a:cxn>
              </a:cxnLst>
              <a:rect l="0" t="0" r="r" b="b"/>
              <a:pathLst>
                <a:path w="830" h="148">
                  <a:moveTo>
                    <a:pt x="830" y="118"/>
                  </a:moveTo>
                  <a:lnTo>
                    <a:pt x="800" y="90"/>
                  </a:lnTo>
                  <a:lnTo>
                    <a:pt x="741" y="90"/>
                  </a:lnTo>
                  <a:lnTo>
                    <a:pt x="712" y="61"/>
                  </a:lnTo>
                  <a:lnTo>
                    <a:pt x="682" y="61"/>
                  </a:lnTo>
                  <a:lnTo>
                    <a:pt x="652" y="90"/>
                  </a:lnTo>
                  <a:lnTo>
                    <a:pt x="593" y="90"/>
                  </a:lnTo>
                  <a:lnTo>
                    <a:pt x="564" y="61"/>
                  </a:lnTo>
                  <a:lnTo>
                    <a:pt x="534" y="61"/>
                  </a:lnTo>
                  <a:lnTo>
                    <a:pt x="534" y="30"/>
                  </a:lnTo>
                  <a:lnTo>
                    <a:pt x="503" y="61"/>
                  </a:lnTo>
                  <a:lnTo>
                    <a:pt x="475" y="30"/>
                  </a:lnTo>
                  <a:lnTo>
                    <a:pt x="445" y="30"/>
                  </a:lnTo>
                  <a:lnTo>
                    <a:pt x="414" y="0"/>
                  </a:lnTo>
                  <a:lnTo>
                    <a:pt x="384" y="0"/>
                  </a:lnTo>
                  <a:lnTo>
                    <a:pt x="357" y="30"/>
                  </a:lnTo>
                  <a:lnTo>
                    <a:pt x="327" y="0"/>
                  </a:lnTo>
                  <a:lnTo>
                    <a:pt x="296" y="0"/>
                  </a:lnTo>
                  <a:lnTo>
                    <a:pt x="296" y="90"/>
                  </a:lnTo>
                  <a:lnTo>
                    <a:pt x="266" y="90"/>
                  </a:lnTo>
                  <a:lnTo>
                    <a:pt x="238" y="118"/>
                  </a:lnTo>
                  <a:lnTo>
                    <a:pt x="238" y="148"/>
                  </a:lnTo>
                  <a:lnTo>
                    <a:pt x="207" y="118"/>
                  </a:lnTo>
                  <a:lnTo>
                    <a:pt x="177" y="118"/>
                  </a:lnTo>
                  <a:lnTo>
                    <a:pt x="147" y="148"/>
                  </a:lnTo>
                  <a:lnTo>
                    <a:pt x="89" y="148"/>
                  </a:lnTo>
                  <a:lnTo>
                    <a:pt x="29" y="90"/>
                  </a:lnTo>
                  <a:lnTo>
                    <a:pt x="0" y="90"/>
                  </a:lnTo>
                </a:path>
              </a:pathLst>
            </a:custGeom>
            <a:noFill/>
            <a:ln w="1588">
              <a:solidFill>
                <a:srgbClr val="000000"/>
              </a:solidFill>
              <a:prstDash val="solid"/>
              <a:round/>
              <a:headEnd/>
              <a:tailEnd/>
            </a:ln>
          </p:spPr>
          <p:txBody>
            <a:bodyPr/>
            <a:lstStyle/>
            <a:p>
              <a:endParaRPr lang="en-GB"/>
            </a:p>
          </p:txBody>
        </p:sp>
        <p:sp>
          <p:nvSpPr>
            <p:cNvPr id="15856" name="Freeform 496"/>
            <p:cNvSpPr>
              <a:spLocks/>
            </p:cNvSpPr>
            <p:nvPr/>
          </p:nvSpPr>
          <p:spPr bwMode="auto">
            <a:xfrm>
              <a:off x="3657" y="2638"/>
              <a:ext cx="22" cy="52"/>
            </a:xfrm>
            <a:custGeom>
              <a:avLst/>
              <a:gdLst/>
              <a:ahLst/>
              <a:cxnLst>
                <a:cxn ang="0">
                  <a:pos x="89" y="209"/>
                </a:cxn>
                <a:cxn ang="0">
                  <a:pos x="30" y="149"/>
                </a:cxn>
                <a:cxn ang="0">
                  <a:pos x="30" y="118"/>
                </a:cxn>
                <a:cxn ang="0">
                  <a:pos x="0" y="91"/>
                </a:cxn>
                <a:cxn ang="0">
                  <a:pos x="0" y="61"/>
                </a:cxn>
                <a:cxn ang="0">
                  <a:pos x="30" y="30"/>
                </a:cxn>
                <a:cxn ang="0">
                  <a:pos x="30" y="0"/>
                </a:cxn>
              </a:cxnLst>
              <a:rect l="0" t="0" r="r" b="b"/>
              <a:pathLst>
                <a:path w="89" h="209">
                  <a:moveTo>
                    <a:pt x="89" y="209"/>
                  </a:moveTo>
                  <a:lnTo>
                    <a:pt x="30" y="149"/>
                  </a:lnTo>
                  <a:lnTo>
                    <a:pt x="30" y="118"/>
                  </a:lnTo>
                  <a:lnTo>
                    <a:pt x="0" y="91"/>
                  </a:lnTo>
                  <a:lnTo>
                    <a:pt x="0" y="61"/>
                  </a:lnTo>
                  <a:lnTo>
                    <a:pt x="30" y="30"/>
                  </a:lnTo>
                  <a:lnTo>
                    <a:pt x="30" y="0"/>
                  </a:lnTo>
                </a:path>
              </a:pathLst>
            </a:custGeom>
            <a:noFill/>
            <a:ln w="1588">
              <a:solidFill>
                <a:srgbClr val="000000"/>
              </a:solidFill>
              <a:prstDash val="solid"/>
              <a:round/>
              <a:headEnd/>
              <a:tailEnd/>
            </a:ln>
          </p:spPr>
          <p:txBody>
            <a:bodyPr/>
            <a:lstStyle/>
            <a:p>
              <a:endParaRPr lang="en-GB"/>
            </a:p>
          </p:txBody>
        </p:sp>
        <p:sp>
          <p:nvSpPr>
            <p:cNvPr id="15857" name="Freeform 497"/>
            <p:cNvSpPr>
              <a:spLocks/>
            </p:cNvSpPr>
            <p:nvPr/>
          </p:nvSpPr>
          <p:spPr bwMode="auto">
            <a:xfrm>
              <a:off x="3613" y="2690"/>
              <a:ext cx="66" cy="96"/>
            </a:xfrm>
            <a:custGeom>
              <a:avLst/>
              <a:gdLst/>
              <a:ahLst/>
              <a:cxnLst>
                <a:cxn ang="0">
                  <a:pos x="0" y="384"/>
                </a:cxn>
                <a:cxn ang="0">
                  <a:pos x="31" y="355"/>
                </a:cxn>
                <a:cxn ang="0">
                  <a:pos x="91" y="355"/>
                </a:cxn>
                <a:cxn ang="0">
                  <a:pos x="91" y="237"/>
                </a:cxn>
                <a:cxn ang="0">
                  <a:pos x="150" y="177"/>
                </a:cxn>
                <a:cxn ang="0">
                  <a:pos x="150" y="147"/>
                </a:cxn>
                <a:cxn ang="0">
                  <a:pos x="120" y="118"/>
                </a:cxn>
                <a:cxn ang="0">
                  <a:pos x="120" y="88"/>
                </a:cxn>
                <a:cxn ang="0">
                  <a:pos x="150" y="88"/>
                </a:cxn>
                <a:cxn ang="0">
                  <a:pos x="179" y="118"/>
                </a:cxn>
                <a:cxn ang="0">
                  <a:pos x="238" y="118"/>
                </a:cxn>
                <a:cxn ang="0">
                  <a:pos x="238" y="59"/>
                </a:cxn>
                <a:cxn ang="0">
                  <a:pos x="268" y="29"/>
                </a:cxn>
                <a:cxn ang="0">
                  <a:pos x="238" y="29"/>
                </a:cxn>
                <a:cxn ang="0">
                  <a:pos x="268" y="0"/>
                </a:cxn>
              </a:cxnLst>
              <a:rect l="0" t="0" r="r" b="b"/>
              <a:pathLst>
                <a:path w="268" h="384">
                  <a:moveTo>
                    <a:pt x="0" y="384"/>
                  </a:moveTo>
                  <a:lnTo>
                    <a:pt x="31" y="355"/>
                  </a:lnTo>
                  <a:lnTo>
                    <a:pt x="91" y="355"/>
                  </a:lnTo>
                  <a:lnTo>
                    <a:pt x="91" y="237"/>
                  </a:lnTo>
                  <a:lnTo>
                    <a:pt x="150" y="177"/>
                  </a:lnTo>
                  <a:lnTo>
                    <a:pt x="150" y="147"/>
                  </a:lnTo>
                  <a:lnTo>
                    <a:pt x="120" y="118"/>
                  </a:lnTo>
                  <a:lnTo>
                    <a:pt x="120" y="88"/>
                  </a:lnTo>
                  <a:lnTo>
                    <a:pt x="150" y="88"/>
                  </a:lnTo>
                  <a:lnTo>
                    <a:pt x="179" y="118"/>
                  </a:lnTo>
                  <a:lnTo>
                    <a:pt x="238" y="118"/>
                  </a:lnTo>
                  <a:lnTo>
                    <a:pt x="238" y="59"/>
                  </a:lnTo>
                  <a:lnTo>
                    <a:pt x="268" y="29"/>
                  </a:lnTo>
                  <a:lnTo>
                    <a:pt x="238" y="29"/>
                  </a:lnTo>
                  <a:lnTo>
                    <a:pt x="268" y="0"/>
                  </a:lnTo>
                </a:path>
              </a:pathLst>
            </a:custGeom>
            <a:noFill/>
            <a:ln w="1588">
              <a:solidFill>
                <a:srgbClr val="000000"/>
              </a:solidFill>
              <a:prstDash val="solid"/>
              <a:round/>
              <a:headEnd/>
              <a:tailEnd/>
            </a:ln>
          </p:spPr>
          <p:txBody>
            <a:bodyPr/>
            <a:lstStyle/>
            <a:p>
              <a:endParaRPr lang="en-GB"/>
            </a:p>
          </p:txBody>
        </p:sp>
        <p:sp>
          <p:nvSpPr>
            <p:cNvPr id="15858" name="Freeform 498"/>
            <p:cNvSpPr>
              <a:spLocks/>
            </p:cNvSpPr>
            <p:nvPr/>
          </p:nvSpPr>
          <p:spPr bwMode="auto">
            <a:xfrm>
              <a:off x="3613" y="2786"/>
              <a:ext cx="37" cy="37"/>
            </a:xfrm>
            <a:custGeom>
              <a:avLst/>
              <a:gdLst/>
              <a:ahLst/>
              <a:cxnLst>
                <a:cxn ang="0">
                  <a:pos x="150" y="148"/>
                </a:cxn>
                <a:cxn ang="0">
                  <a:pos x="120" y="90"/>
                </a:cxn>
                <a:cxn ang="0">
                  <a:pos x="91" y="90"/>
                </a:cxn>
                <a:cxn ang="0">
                  <a:pos x="61" y="59"/>
                </a:cxn>
                <a:cxn ang="0">
                  <a:pos x="61" y="29"/>
                </a:cxn>
                <a:cxn ang="0">
                  <a:pos x="31" y="0"/>
                </a:cxn>
                <a:cxn ang="0">
                  <a:pos x="0" y="0"/>
                </a:cxn>
              </a:cxnLst>
              <a:rect l="0" t="0" r="r" b="b"/>
              <a:pathLst>
                <a:path w="150" h="148">
                  <a:moveTo>
                    <a:pt x="150" y="148"/>
                  </a:moveTo>
                  <a:lnTo>
                    <a:pt x="120" y="90"/>
                  </a:lnTo>
                  <a:lnTo>
                    <a:pt x="91" y="90"/>
                  </a:lnTo>
                  <a:lnTo>
                    <a:pt x="61" y="59"/>
                  </a:lnTo>
                  <a:lnTo>
                    <a:pt x="61" y="29"/>
                  </a:lnTo>
                  <a:lnTo>
                    <a:pt x="31" y="0"/>
                  </a:lnTo>
                  <a:lnTo>
                    <a:pt x="0" y="0"/>
                  </a:lnTo>
                </a:path>
              </a:pathLst>
            </a:custGeom>
            <a:noFill/>
            <a:ln w="1588">
              <a:solidFill>
                <a:srgbClr val="000000"/>
              </a:solidFill>
              <a:prstDash val="solid"/>
              <a:round/>
              <a:headEnd/>
              <a:tailEnd/>
            </a:ln>
          </p:spPr>
          <p:txBody>
            <a:bodyPr/>
            <a:lstStyle/>
            <a:p>
              <a:endParaRPr lang="en-GB"/>
            </a:p>
          </p:txBody>
        </p:sp>
        <p:sp>
          <p:nvSpPr>
            <p:cNvPr id="15859" name="Freeform 499"/>
            <p:cNvSpPr>
              <a:spLocks/>
            </p:cNvSpPr>
            <p:nvPr/>
          </p:nvSpPr>
          <p:spPr bwMode="auto">
            <a:xfrm>
              <a:off x="3650" y="2823"/>
              <a:ext cx="148" cy="59"/>
            </a:xfrm>
            <a:custGeom>
              <a:avLst/>
              <a:gdLst/>
              <a:ahLst/>
              <a:cxnLst>
                <a:cxn ang="0">
                  <a:pos x="592" y="179"/>
                </a:cxn>
                <a:cxn ang="0">
                  <a:pos x="562" y="179"/>
                </a:cxn>
                <a:cxn ang="0">
                  <a:pos x="504" y="237"/>
                </a:cxn>
                <a:cxn ang="0">
                  <a:pos x="443" y="237"/>
                </a:cxn>
                <a:cxn ang="0">
                  <a:pos x="443" y="207"/>
                </a:cxn>
                <a:cxn ang="0">
                  <a:pos x="266" y="207"/>
                </a:cxn>
                <a:cxn ang="0">
                  <a:pos x="266" y="179"/>
                </a:cxn>
                <a:cxn ang="0">
                  <a:pos x="236" y="179"/>
                </a:cxn>
                <a:cxn ang="0">
                  <a:pos x="207" y="149"/>
                </a:cxn>
                <a:cxn ang="0">
                  <a:pos x="207" y="179"/>
                </a:cxn>
                <a:cxn ang="0">
                  <a:pos x="178" y="149"/>
                </a:cxn>
                <a:cxn ang="0">
                  <a:pos x="178" y="118"/>
                </a:cxn>
                <a:cxn ang="0">
                  <a:pos x="148" y="118"/>
                </a:cxn>
                <a:cxn ang="0">
                  <a:pos x="118" y="88"/>
                </a:cxn>
                <a:cxn ang="0">
                  <a:pos x="118" y="61"/>
                </a:cxn>
                <a:cxn ang="0">
                  <a:pos x="88" y="61"/>
                </a:cxn>
                <a:cxn ang="0">
                  <a:pos x="59" y="30"/>
                </a:cxn>
                <a:cxn ang="0">
                  <a:pos x="29" y="30"/>
                </a:cxn>
                <a:cxn ang="0">
                  <a:pos x="29" y="0"/>
                </a:cxn>
                <a:cxn ang="0">
                  <a:pos x="0" y="0"/>
                </a:cxn>
              </a:cxnLst>
              <a:rect l="0" t="0" r="r" b="b"/>
              <a:pathLst>
                <a:path w="592" h="237">
                  <a:moveTo>
                    <a:pt x="592" y="179"/>
                  </a:moveTo>
                  <a:lnTo>
                    <a:pt x="562" y="179"/>
                  </a:lnTo>
                  <a:lnTo>
                    <a:pt x="504" y="237"/>
                  </a:lnTo>
                  <a:lnTo>
                    <a:pt x="443" y="237"/>
                  </a:lnTo>
                  <a:lnTo>
                    <a:pt x="443" y="207"/>
                  </a:lnTo>
                  <a:lnTo>
                    <a:pt x="266" y="207"/>
                  </a:lnTo>
                  <a:lnTo>
                    <a:pt x="266" y="179"/>
                  </a:lnTo>
                  <a:lnTo>
                    <a:pt x="236" y="179"/>
                  </a:lnTo>
                  <a:lnTo>
                    <a:pt x="207" y="149"/>
                  </a:lnTo>
                  <a:lnTo>
                    <a:pt x="207" y="179"/>
                  </a:lnTo>
                  <a:lnTo>
                    <a:pt x="178" y="149"/>
                  </a:lnTo>
                  <a:lnTo>
                    <a:pt x="178" y="118"/>
                  </a:lnTo>
                  <a:lnTo>
                    <a:pt x="148" y="118"/>
                  </a:lnTo>
                  <a:lnTo>
                    <a:pt x="118" y="88"/>
                  </a:lnTo>
                  <a:lnTo>
                    <a:pt x="118" y="61"/>
                  </a:lnTo>
                  <a:lnTo>
                    <a:pt x="88" y="61"/>
                  </a:lnTo>
                  <a:lnTo>
                    <a:pt x="59" y="30"/>
                  </a:lnTo>
                  <a:lnTo>
                    <a:pt x="29" y="30"/>
                  </a:lnTo>
                  <a:lnTo>
                    <a:pt x="29" y="0"/>
                  </a:lnTo>
                  <a:lnTo>
                    <a:pt x="0" y="0"/>
                  </a:lnTo>
                </a:path>
              </a:pathLst>
            </a:custGeom>
            <a:noFill/>
            <a:ln w="1588">
              <a:solidFill>
                <a:srgbClr val="000000"/>
              </a:solidFill>
              <a:prstDash val="solid"/>
              <a:round/>
              <a:headEnd/>
              <a:tailEnd/>
            </a:ln>
          </p:spPr>
          <p:txBody>
            <a:bodyPr/>
            <a:lstStyle/>
            <a:p>
              <a:endParaRPr lang="en-GB"/>
            </a:p>
          </p:txBody>
        </p:sp>
        <p:sp>
          <p:nvSpPr>
            <p:cNvPr id="15860" name="Rectangle 500"/>
            <p:cNvSpPr>
              <a:spLocks noChangeArrowheads="1"/>
            </p:cNvSpPr>
            <p:nvPr/>
          </p:nvSpPr>
          <p:spPr bwMode="auto">
            <a:xfrm>
              <a:off x="3620" y="2823"/>
              <a:ext cx="8" cy="7"/>
            </a:xfrm>
            <a:prstGeom prst="rect">
              <a:avLst/>
            </a:prstGeom>
            <a:noFill/>
            <a:ln w="1588">
              <a:solidFill>
                <a:srgbClr val="000000"/>
              </a:solidFill>
              <a:miter lim="800000"/>
              <a:headEnd/>
              <a:tailEnd/>
            </a:ln>
          </p:spPr>
          <p:txBody>
            <a:bodyPr/>
            <a:lstStyle/>
            <a:p>
              <a:endParaRPr lang="en-GB"/>
            </a:p>
          </p:txBody>
        </p:sp>
        <p:sp>
          <p:nvSpPr>
            <p:cNvPr id="15861" name="Freeform 501"/>
            <p:cNvSpPr>
              <a:spLocks/>
            </p:cNvSpPr>
            <p:nvPr/>
          </p:nvSpPr>
          <p:spPr bwMode="auto">
            <a:xfrm>
              <a:off x="3620" y="2815"/>
              <a:ext cx="30" cy="8"/>
            </a:xfrm>
            <a:custGeom>
              <a:avLst/>
              <a:gdLst/>
              <a:ahLst/>
              <a:cxnLst>
                <a:cxn ang="0">
                  <a:pos x="119" y="30"/>
                </a:cxn>
                <a:cxn ang="0">
                  <a:pos x="89" y="0"/>
                </a:cxn>
                <a:cxn ang="0">
                  <a:pos x="30" y="0"/>
                </a:cxn>
                <a:cxn ang="0">
                  <a:pos x="0" y="30"/>
                </a:cxn>
              </a:cxnLst>
              <a:rect l="0" t="0" r="r" b="b"/>
              <a:pathLst>
                <a:path w="119" h="30">
                  <a:moveTo>
                    <a:pt x="119" y="30"/>
                  </a:moveTo>
                  <a:lnTo>
                    <a:pt x="89" y="0"/>
                  </a:lnTo>
                  <a:lnTo>
                    <a:pt x="30" y="0"/>
                  </a:lnTo>
                  <a:lnTo>
                    <a:pt x="0" y="30"/>
                  </a:lnTo>
                </a:path>
              </a:pathLst>
            </a:custGeom>
            <a:noFill/>
            <a:ln w="1588">
              <a:solidFill>
                <a:srgbClr val="000000"/>
              </a:solidFill>
              <a:prstDash val="solid"/>
              <a:round/>
              <a:headEnd/>
              <a:tailEnd/>
            </a:ln>
          </p:spPr>
          <p:txBody>
            <a:bodyPr/>
            <a:lstStyle/>
            <a:p>
              <a:endParaRPr lang="en-GB"/>
            </a:p>
          </p:txBody>
        </p:sp>
        <p:sp>
          <p:nvSpPr>
            <p:cNvPr id="15862" name="Freeform 502"/>
            <p:cNvSpPr>
              <a:spLocks/>
            </p:cNvSpPr>
            <p:nvPr/>
          </p:nvSpPr>
          <p:spPr bwMode="auto">
            <a:xfrm>
              <a:off x="3591" y="2919"/>
              <a:ext cx="222" cy="200"/>
            </a:xfrm>
            <a:custGeom>
              <a:avLst/>
              <a:gdLst/>
              <a:ahLst/>
              <a:cxnLst>
                <a:cxn ang="0">
                  <a:pos x="533" y="799"/>
                </a:cxn>
                <a:cxn ang="0">
                  <a:pos x="562" y="768"/>
                </a:cxn>
                <a:cxn ang="0">
                  <a:pos x="562" y="740"/>
                </a:cxn>
                <a:cxn ang="0">
                  <a:pos x="533" y="740"/>
                </a:cxn>
                <a:cxn ang="0">
                  <a:pos x="503" y="710"/>
                </a:cxn>
                <a:cxn ang="0">
                  <a:pos x="473" y="710"/>
                </a:cxn>
                <a:cxn ang="0">
                  <a:pos x="444" y="679"/>
                </a:cxn>
                <a:cxn ang="0">
                  <a:pos x="444" y="622"/>
                </a:cxn>
                <a:cxn ang="0">
                  <a:pos x="415" y="592"/>
                </a:cxn>
                <a:cxn ang="0">
                  <a:pos x="385" y="592"/>
                </a:cxn>
                <a:cxn ang="0">
                  <a:pos x="355" y="531"/>
                </a:cxn>
                <a:cxn ang="0">
                  <a:pos x="296" y="531"/>
                </a:cxn>
                <a:cxn ang="0">
                  <a:pos x="296" y="504"/>
                </a:cxn>
                <a:cxn ang="0">
                  <a:pos x="266" y="473"/>
                </a:cxn>
                <a:cxn ang="0">
                  <a:pos x="266" y="443"/>
                </a:cxn>
                <a:cxn ang="0">
                  <a:pos x="237" y="443"/>
                </a:cxn>
                <a:cxn ang="0">
                  <a:pos x="207" y="413"/>
                </a:cxn>
                <a:cxn ang="0">
                  <a:pos x="178" y="413"/>
                </a:cxn>
                <a:cxn ang="0">
                  <a:pos x="178" y="384"/>
                </a:cxn>
                <a:cxn ang="0">
                  <a:pos x="148" y="354"/>
                </a:cxn>
                <a:cxn ang="0">
                  <a:pos x="148" y="325"/>
                </a:cxn>
                <a:cxn ang="0">
                  <a:pos x="118" y="295"/>
                </a:cxn>
                <a:cxn ang="0">
                  <a:pos x="118" y="266"/>
                </a:cxn>
                <a:cxn ang="0">
                  <a:pos x="87" y="266"/>
                </a:cxn>
                <a:cxn ang="0">
                  <a:pos x="87" y="206"/>
                </a:cxn>
                <a:cxn ang="0">
                  <a:pos x="59" y="206"/>
                </a:cxn>
                <a:cxn ang="0">
                  <a:pos x="30" y="176"/>
                </a:cxn>
                <a:cxn ang="0">
                  <a:pos x="0" y="176"/>
                </a:cxn>
                <a:cxn ang="0">
                  <a:pos x="30" y="148"/>
                </a:cxn>
                <a:cxn ang="0">
                  <a:pos x="30" y="88"/>
                </a:cxn>
                <a:cxn ang="0">
                  <a:pos x="0" y="58"/>
                </a:cxn>
                <a:cxn ang="0">
                  <a:pos x="30" y="29"/>
                </a:cxn>
                <a:cxn ang="0">
                  <a:pos x="87" y="29"/>
                </a:cxn>
                <a:cxn ang="0">
                  <a:pos x="87" y="58"/>
                </a:cxn>
                <a:cxn ang="0">
                  <a:pos x="118" y="88"/>
                </a:cxn>
                <a:cxn ang="0">
                  <a:pos x="148" y="88"/>
                </a:cxn>
                <a:cxn ang="0">
                  <a:pos x="178" y="58"/>
                </a:cxn>
                <a:cxn ang="0">
                  <a:pos x="207" y="58"/>
                </a:cxn>
                <a:cxn ang="0">
                  <a:pos x="207" y="29"/>
                </a:cxn>
                <a:cxn ang="0">
                  <a:pos x="296" y="29"/>
                </a:cxn>
                <a:cxn ang="0">
                  <a:pos x="325" y="0"/>
                </a:cxn>
                <a:cxn ang="0">
                  <a:pos x="355" y="29"/>
                </a:cxn>
                <a:cxn ang="0">
                  <a:pos x="385" y="29"/>
                </a:cxn>
                <a:cxn ang="0">
                  <a:pos x="415" y="58"/>
                </a:cxn>
                <a:cxn ang="0">
                  <a:pos x="771" y="58"/>
                </a:cxn>
                <a:cxn ang="0">
                  <a:pos x="799" y="88"/>
                </a:cxn>
                <a:cxn ang="0">
                  <a:pos x="829" y="88"/>
                </a:cxn>
                <a:cxn ang="0">
                  <a:pos x="829" y="118"/>
                </a:cxn>
                <a:cxn ang="0">
                  <a:pos x="860" y="148"/>
                </a:cxn>
                <a:cxn ang="0">
                  <a:pos x="889" y="148"/>
                </a:cxn>
              </a:cxnLst>
              <a:rect l="0" t="0" r="r" b="b"/>
              <a:pathLst>
                <a:path w="889" h="799">
                  <a:moveTo>
                    <a:pt x="533" y="799"/>
                  </a:moveTo>
                  <a:lnTo>
                    <a:pt x="562" y="768"/>
                  </a:lnTo>
                  <a:lnTo>
                    <a:pt x="562" y="740"/>
                  </a:lnTo>
                  <a:lnTo>
                    <a:pt x="533" y="740"/>
                  </a:lnTo>
                  <a:lnTo>
                    <a:pt x="503" y="710"/>
                  </a:lnTo>
                  <a:lnTo>
                    <a:pt x="473" y="710"/>
                  </a:lnTo>
                  <a:lnTo>
                    <a:pt x="444" y="679"/>
                  </a:lnTo>
                  <a:lnTo>
                    <a:pt x="444" y="622"/>
                  </a:lnTo>
                  <a:lnTo>
                    <a:pt x="415" y="592"/>
                  </a:lnTo>
                  <a:lnTo>
                    <a:pt x="385" y="592"/>
                  </a:lnTo>
                  <a:lnTo>
                    <a:pt x="355" y="531"/>
                  </a:lnTo>
                  <a:lnTo>
                    <a:pt x="296" y="531"/>
                  </a:lnTo>
                  <a:lnTo>
                    <a:pt x="296" y="504"/>
                  </a:lnTo>
                  <a:lnTo>
                    <a:pt x="266" y="473"/>
                  </a:lnTo>
                  <a:lnTo>
                    <a:pt x="266" y="443"/>
                  </a:lnTo>
                  <a:lnTo>
                    <a:pt x="237" y="443"/>
                  </a:lnTo>
                  <a:lnTo>
                    <a:pt x="207" y="413"/>
                  </a:lnTo>
                  <a:lnTo>
                    <a:pt x="178" y="413"/>
                  </a:lnTo>
                  <a:lnTo>
                    <a:pt x="178" y="384"/>
                  </a:lnTo>
                  <a:lnTo>
                    <a:pt x="148" y="354"/>
                  </a:lnTo>
                  <a:lnTo>
                    <a:pt x="148" y="325"/>
                  </a:lnTo>
                  <a:lnTo>
                    <a:pt x="118" y="295"/>
                  </a:lnTo>
                  <a:lnTo>
                    <a:pt x="118" y="266"/>
                  </a:lnTo>
                  <a:lnTo>
                    <a:pt x="87" y="266"/>
                  </a:lnTo>
                  <a:lnTo>
                    <a:pt x="87" y="206"/>
                  </a:lnTo>
                  <a:lnTo>
                    <a:pt x="59" y="206"/>
                  </a:lnTo>
                  <a:lnTo>
                    <a:pt x="30" y="176"/>
                  </a:lnTo>
                  <a:lnTo>
                    <a:pt x="0" y="176"/>
                  </a:lnTo>
                  <a:lnTo>
                    <a:pt x="30" y="148"/>
                  </a:lnTo>
                  <a:lnTo>
                    <a:pt x="30" y="88"/>
                  </a:lnTo>
                  <a:lnTo>
                    <a:pt x="0" y="58"/>
                  </a:lnTo>
                  <a:lnTo>
                    <a:pt x="30" y="29"/>
                  </a:lnTo>
                  <a:lnTo>
                    <a:pt x="87" y="29"/>
                  </a:lnTo>
                  <a:lnTo>
                    <a:pt x="87" y="58"/>
                  </a:lnTo>
                  <a:lnTo>
                    <a:pt x="118" y="88"/>
                  </a:lnTo>
                  <a:lnTo>
                    <a:pt x="148" y="88"/>
                  </a:lnTo>
                  <a:lnTo>
                    <a:pt x="178" y="58"/>
                  </a:lnTo>
                  <a:lnTo>
                    <a:pt x="207" y="58"/>
                  </a:lnTo>
                  <a:lnTo>
                    <a:pt x="207" y="29"/>
                  </a:lnTo>
                  <a:lnTo>
                    <a:pt x="296" y="29"/>
                  </a:lnTo>
                  <a:lnTo>
                    <a:pt x="325" y="0"/>
                  </a:lnTo>
                  <a:lnTo>
                    <a:pt x="355" y="29"/>
                  </a:lnTo>
                  <a:lnTo>
                    <a:pt x="385" y="29"/>
                  </a:lnTo>
                  <a:lnTo>
                    <a:pt x="415" y="58"/>
                  </a:lnTo>
                  <a:lnTo>
                    <a:pt x="771" y="58"/>
                  </a:lnTo>
                  <a:lnTo>
                    <a:pt x="799" y="88"/>
                  </a:lnTo>
                  <a:lnTo>
                    <a:pt x="829" y="88"/>
                  </a:lnTo>
                  <a:lnTo>
                    <a:pt x="829" y="118"/>
                  </a:lnTo>
                  <a:lnTo>
                    <a:pt x="860" y="148"/>
                  </a:lnTo>
                  <a:lnTo>
                    <a:pt x="889" y="148"/>
                  </a:lnTo>
                </a:path>
              </a:pathLst>
            </a:custGeom>
            <a:noFill/>
            <a:ln w="1588">
              <a:solidFill>
                <a:srgbClr val="000000"/>
              </a:solidFill>
              <a:prstDash val="solid"/>
              <a:round/>
              <a:headEnd/>
              <a:tailEnd/>
            </a:ln>
          </p:spPr>
          <p:txBody>
            <a:bodyPr/>
            <a:lstStyle/>
            <a:p>
              <a:endParaRPr lang="en-GB"/>
            </a:p>
          </p:txBody>
        </p:sp>
        <p:sp>
          <p:nvSpPr>
            <p:cNvPr id="15863" name="Freeform 503"/>
            <p:cNvSpPr>
              <a:spLocks/>
            </p:cNvSpPr>
            <p:nvPr/>
          </p:nvSpPr>
          <p:spPr bwMode="auto">
            <a:xfrm>
              <a:off x="3798" y="2867"/>
              <a:ext cx="37" cy="89"/>
            </a:xfrm>
            <a:custGeom>
              <a:avLst/>
              <a:gdLst/>
              <a:ahLst/>
              <a:cxnLst>
                <a:cxn ang="0">
                  <a:pos x="60" y="355"/>
                </a:cxn>
                <a:cxn ang="0">
                  <a:pos x="88" y="295"/>
                </a:cxn>
                <a:cxn ang="0">
                  <a:pos x="88" y="236"/>
                </a:cxn>
                <a:cxn ang="0">
                  <a:pos x="149" y="236"/>
                </a:cxn>
                <a:cxn ang="0">
                  <a:pos x="119" y="207"/>
                </a:cxn>
                <a:cxn ang="0">
                  <a:pos x="88" y="207"/>
                </a:cxn>
                <a:cxn ang="0">
                  <a:pos x="60" y="177"/>
                </a:cxn>
                <a:cxn ang="0">
                  <a:pos x="60" y="146"/>
                </a:cxn>
                <a:cxn ang="0">
                  <a:pos x="88" y="118"/>
                </a:cxn>
                <a:cxn ang="0">
                  <a:pos x="31" y="118"/>
                </a:cxn>
                <a:cxn ang="0">
                  <a:pos x="31" y="28"/>
                </a:cxn>
                <a:cxn ang="0">
                  <a:pos x="0" y="28"/>
                </a:cxn>
                <a:cxn ang="0">
                  <a:pos x="0" y="0"/>
                </a:cxn>
              </a:cxnLst>
              <a:rect l="0" t="0" r="r" b="b"/>
              <a:pathLst>
                <a:path w="149" h="355">
                  <a:moveTo>
                    <a:pt x="60" y="355"/>
                  </a:moveTo>
                  <a:lnTo>
                    <a:pt x="88" y="295"/>
                  </a:lnTo>
                  <a:lnTo>
                    <a:pt x="88" y="236"/>
                  </a:lnTo>
                  <a:lnTo>
                    <a:pt x="149" y="236"/>
                  </a:lnTo>
                  <a:lnTo>
                    <a:pt x="119" y="207"/>
                  </a:lnTo>
                  <a:lnTo>
                    <a:pt x="88" y="207"/>
                  </a:lnTo>
                  <a:lnTo>
                    <a:pt x="60" y="177"/>
                  </a:lnTo>
                  <a:lnTo>
                    <a:pt x="60" y="146"/>
                  </a:lnTo>
                  <a:lnTo>
                    <a:pt x="88" y="118"/>
                  </a:lnTo>
                  <a:lnTo>
                    <a:pt x="31" y="118"/>
                  </a:lnTo>
                  <a:lnTo>
                    <a:pt x="31" y="28"/>
                  </a:lnTo>
                  <a:lnTo>
                    <a:pt x="0" y="28"/>
                  </a:lnTo>
                  <a:lnTo>
                    <a:pt x="0" y="0"/>
                  </a:lnTo>
                </a:path>
              </a:pathLst>
            </a:custGeom>
            <a:noFill/>
            <a:ln w="1588">
              <a:solidFill>
                <a:srgbClr val="000000"/>
              </a:solidFill>
              <a:prstDash val="solid"/>
              <a:round/>
              <a:headEnd/>
              <a:tailEnd/>
            </a:ln>
          </p:spPr>
          <p:txBody>
            <a:bodyPr/>
            <a:lstStyle/>
            <a:p>
              <a:endParaRPr lang="en-GB"/>
            </a:p>
          </p:txBody>
        </p:sp>
        <p:sp>
          <p:nvSpPr>
            <p:cNvPr id="15864" name="Freeform 504"/>
            <p:cNvSpPr>
              <a:spLocks/>
            </p:cNvSpPr>
            <p:nvPr/>
          </p:nvSpPr>
          <p:spPr bwMode="auto">
            <a:xfrm>
              <a:off x="3798" y="2845"/>
              <a:ext cx="95" cy="22"/>
            </a:xfrm>
            <a:custGeom>
              <a:avLst/>
              <a:gdLst/>
              <a:ahLst/>
              <a:cxnLst>
                <a:cxn ang="0">
                  <a:pos x="0" y="91"/>
                </a:cxn>
                <a:cxn ang="0">
                  <a:pos x="31" y="91"/>
                </a:cxn>
                <a:cxn ang="0">
                  <a:pos x="60" y="61"/>
                </a:cxn>
                <a:cxn ang="0">
                  <a:pos x="119" y="61"/>
                </a:cxn>
                <a:cxn ang="0">
                  <a:pos x="149" y="30"/>
                </a:cxn>
                <a:cxn ang="0">
                  <a:pos x="179" y="30"/>
                </a:cxn>
                <a:cxn ang="0">
                  <a:pos x="207" y="0"/>
                </a:cxn>
                <a:cxn ang="0">
                  <a:pos x="356" y="0"/>
                </a:cxn>
                <a:cxn ang="0">
                  <a:pos x="371" y="15"/>
                </a:cxn>
                <a:cxn ang="0">
                  <a:pos x="378" y="23"/>
                </a:cxn>
              </a:cxnLst>
              <a:rect l="0" t="0" r="r" b="b"/>
              <a:pathLst>
                <a:path w="378" h="91">
                  <a:moveTo>
                    <a:pt x="0" y="91"/>
                  </a:moveTo>
                  <a:lnTo>
                    <a:pt x="31" y="91"/>
                  </a:lnTo>
                  <a:lnTo>
                    <a:pt x="60" y="61"/>
                  </a:lnTo>
                  <a:lnTo>
                    <a:pt x="119" y="61"/>
                  </a:lnTo>
                  <a:lnTo>
                    <a:pt x="149" y="30"/>
                  </a:lnTo>
                  <a:lnTo>
                    <a:pt x="179" y="30"/>
                  </a:lnTo>
                  <a:lnTo>
                    <a:pt x="207" y="0"/>
                  </a:lnTo>
                  <a:lnTo>
                    <a:pt x="356" y="0"/>
                  </a:lnTo>
                  <a:lnTo>
                    <a:pt x="371" y="15"/>
                  </a:lnTo>
                  <a:lnTo>
                    <a:pt x="378" y="23"/>
                  </a:lnTo>
                </a:path>
              </a:pathLst>
            </a:custGeom>
            <a:noFill/>
            <a:ln w="1588">
              <a:solidFill>
                <a:srgbClr val="000000"/>
              </a:solidFill>
              <a:prstDash val="solid"/>
              <a:round/>
              <a:headEnd/>
              <a:tailEnd/>
            </a:ln>
          </p:spPr>
          <p:txBody>
            <a:bodyPr/>
            <a:lstStyle/>
            <a:p>
              <a:endParaRPr lang="en-GB"/>
            </a:p>
          </p:txBody>
        </p:sp>
        <p:sp>
          <p:nvSpPr>
            <p:cNvPr id="15865" name="Line 505"/>
            <p:cNvSpPr>
              <a:spLocks noChangeShapeType="1"/>
            </p:cNvSpPr>
            <p:nvPr/>
          </p:nvSpPr>
          <p:spPr bwMode="auto">
            <a:xfrm>
              <a:off x="3893" y="2850"/>
              <a:ext cx="1" cy="2"/>
            </a:xfrm>
            <a:prstGeom prst="line">
              <a:avLst/>
            </a:prstGeom>
            <a:noFill/>
            <a:ln w="1588">
              <a:solidFill>
                <a:srgbClr val="000000"/>
              </a:solidFill>
              <a:round/>
              <a:headEnd/>
              <a:tailEnd/>
            </a:ln>
          </p:spPr>
          <p:txBody>
            <a:bodyPr/>
            <a:lstStyle/>
            <a:p>
              <a:endParaRPr lang="en-GB"/>
            </a:p>
          </p:txBody>
        </p:sp>
        <p:sp>
          <p:nvSpPr>
            <p:cNvPr id="15866" name="Line 506"/>
            <p:cNvSpPr>
              <a:spLocks noChangeShapeType="1"/>
            </p:cNvSpPr>
            <p:nvPr/>
          </p:nvSpPr>
          <p:spPr bwMode="auto">
            <a:xfrm>
              <a:off x="3894" y="2852"/>
              <a:ext cx="3" cy="3"/>
            </a:xfrm>
            <a:prstGeom prst="line">
              <a:avLst/>
            </a:prstGeom>
            <a:noFill/>
            <a:ln w="1588">
              <a:solidFill>
                <a:srgbClr val="000000"/>
              </a:solidFill>
              <a:round/>
              <a:headEnd/>
              <a:tailEnd/>
            </a:ln>
          </p:spPr>
          <p:txBody>
            <a:bodyPr/>
            <a:lstStyle/>
            <a:p>
              <a:endParaRPr lang="en-GB"/>
            </a:p>
          </p:txBody>
        </p:sp>
        <p:sp>
          <p:nvSpPr>
            <p:cNvPr id="15867" name="Line 507"/>
            <p:cNvSpPr>
              <a:spLocks noChangeShapeType="1"/>
            </p:cNvSpPr>
            <p:nvPr/>
          </p:nvSpPr>
          <p:spPr bwMode="auto">
            <a:xfrm>
              <a:off x="3893" y="2850"/>
              <a:ext cx="4" cy="5"/>
            </a:xfrm>
            <a:prstGeom prst="line">
              <a:avLst/>
            </a:prstGeom>
            <a:noFill/>
            <a:ln w="1588">
              <a:solidFill>
                <a:srgbClr val="000000"/>
              </a:solidFill>
              <a:round/>
              <a:headEnd/>
              <a:tailEnd/>
            </a:ln>
          </p:spPr>
          <p:txBody>
            <a:bodyPr/>
            <a:lstStyle/>
            <a:p>
              <a:endParaRPr lang="en-GB"/>
            </a:p>
          </p:txBody>
        </p:sp>
        <p:sp>
          <p:nvSpPr>
            <p:cNvPr id="15868" name="Freeform 508"/>
            <p:cNvSpPr>
              <a:spLocks/>
            </p:cNvSpPr>
            <p:nvPr/>
          </p:nvSpPr>
          <p:spPr bwMode="auto">
            <a:xfrm>
              <a:off x="3784" y="2949"/>
              <a:ext cx="73" cy="200"/>
            </a:xfrm>
            <a:custGeom>
              <a:avLst/>
              <a:gdLst/>
              <a:ahLst/>
              <a:cxnLst>
                <a:cxn ang="0">
                  <a:pos x="0" y="799"/>
                </a:cxn>
                <a:cxn ang="0">
                  <a:pos x="28" y="799"/>
                </a:cxn>
                <a:cxn ang="0">
                  <a:pos x="28" y="740"/>
                </a:cxn>
                <a:cxn ang="0">
                  <a:pos x="0" y="740"/>
                </a:cxn>
                <a:cxn ang="0">
                  <a:pos x="0" y="650"/>
                </a:cxn>
                <a:cxn ang="0">
                  <a:pos x="58" y="650"/>
                </a:cxn>
                <a:cxn ang="0">
                  <a:pos x="28" y="622"/>
                </a:cxn>
                <a:cxn ang="0">
                  <a:pos x="58" y="592"/>
                </a:cxn>
                <a:cxn ang="0">
                  <a:pos x="58" y="561"/>
                </a:cxn>
                <a:cxn ang="0">
                  <a:pos x="89" y="561"/>
                </a:cxn>
                <a:cxn ang="0">
                  <a:pos x="89" y="532"/>
                </a:cxn>
                <a:cxn ang="0">
                  <a:pos x="118" y="532"/>
                </a:cxn>
                <a:cxn ang="0">
                  <a:pos x="146" y="561"/>
                </a:cxn>
                <a:cxn ang="0">
                  <a:pos x="146" y="532"/>
                </a:cxn>
                <a:cxn ang="0">
                  <a:pos x="118" y="504"/>
                </a:cxn>
                <a:cxn ang="0">
                  <a:pos x="118" y="474"/>
                </a:cxn>
                <a:cxn ang="0">
                  <a:pos x="207" y="474"/>
                </a:cxn>
                <a:cxn ang="0">
                  <a:pos x="207" y="443"/>
                </a:cxn>
                <a:cxn ang="0">
                  <a:pos x="265" y="443"/>
                </a:cxn>
                <a:cxn ang="0">
                  <a:pos x="265" y="386"/>
                </a:cxn>
                <a:cxn ang="0">
                  <a:pos x="207" y="325"/>
                </a:cxn>
                <a:cxn ang="0">
                  <a:pos x="265" y="325"/>
                </a:cxn>
                <a:cxn ang="0">
                  <a:pos x="296" y="295"/>
                </a:cxn>
                <a:cxn ang="0">
                  <a:pos x="265" y="266"/>
                </a:cxn>
                <a:cxn ang="0">
                  <a:pos x="237" y="266"/>
                </a:cxn>
                <a:cxn ang="0">
                  <a:pos x="207" y="236"/>
                </a:cxn>
                <a:cxn ang="0">
                  <a:pos x="177" y="236"/>
                </a:cxn>
                <a:cxn ang="0">
                  <a:pos x="177" y="207"/>
                </a:cxn>
                <a:cxn ang="0">
                  <a:pos x="146" y="177"/>
                </a:cxn>
                <a:cxn ang="0">
                  <a:pos x="146" y="148"/>
                </a:cxn>
                <a:cxn ang="0">
                  <a:pos x="177" y="118"/>
                </a:cxn>
                <a:cxn ang="0">
                  <a:pos x="177" y="88"/>
                </a:cxn>
                <a:cxn ang="0">
                  <a:pos x="207" y="58"/>
                </a:cxn>
                <a:cxn ang="0">
                  <a:pos x="207" y="0"/>
                </a:cxn>
                <a:cxn ang="0">
                  <a:pos x="146" y="0"/>
                </a:cxn>
                <a:cxn ang="0">
                  <a:pos x="118" y="30"/>
                </a:cxn>
              </a:cxnLst>
              <a:rect l="0" t="0" r="r" b="b"/>
              <a:pathLst>
                <a:path w="296" h="799">
                  <a:moveTo>
                    <a:pt x="0" y="799"/>
                  </a:moveTo>
                  <a:lnTo>
                    <a:pt x="28" y="799"/>
                  </a:lnTo>
                  <a:lnTo>
                    <a:pt x="28" y="740"/>
                  </a:lnTo>
                  <a:lnTo>
                    <a:pt x="0" y="740"/>
                  </a:lnTo>
                  <a:lnTo>
                    <a:pt x="0" y="650"/>
                  </a:lnTo>
                  <a:lnTo>
                    <a:pt x="58" y="650"/>
                  </a:lnTo>
                  <a:lnTo>
                    <a:pt x="28" y="622"/>
                  </a:lnTo>
                  <a:lnTo>
                    <a:pt x="58" y="592"/>
                  </a:lnTo>
                  <a:lnTo>
                    <a:pt x="58" y="561"/>
                  </a:lnTo>
                  <a:lnTo>
                    <a:pt x="89" y="561"/>
                  </a:lnTo>
                  <a:lnTo>
                    <a:pt x="89" y="532"/>
                  </a:lnTo>
                  <a:lnTo>
                    <a:pt x="118" y="532"/>
                  </a:lnTo>
                  <a:lnTo>
                    <a:pt x="146" y="561"/>
                  </a:lnTo>
                  <a:lnTo>
                    <a:pt x="146" y="532"/>
                  </a:lnTo>
                  <a:lnTo>
                    <a:pt x="118" y="504"/>
                  </a:lnTo>
                  <a:lnTo>
                    <a:pt x="118" y="474"/>
                  </a:lnTo>
                  <a:lnTo>
                    <a:pt x="207" y="474"/>
                  </a:lnTo>
                  <a:lnTo>
                    <a:pt x="207" y="443"/>
                  </a:lnTo>
                  <a:lnTo>
                    <a:pt x="265" y="443"/>
                  </a:lnTo>
                  <a:lnTo>
                    <a:pt x="265" y="386"/>
                  </a:lnTo>
                  <a:lnTo>
                    <a:pt x="207" y="325"/>
                  </a:lnTo>
                  <a:lnTo>
                    <a:pt x="265" y="325"/>
                  </a:lnTo>
                  <a:lnTo>
                    <a:pt x="296" y="295"/>
                  </a:lnTo>
                  <a:lnTo>
                    <a:pt x="265" y="266"/>
                  </a:lnTo>
                  <a:lnTo>
                    <a:pt x="237" y="266"/>
                  </a:lnTo>
                  <a:lnTo>
                    <a:pt x="207" y="236"/>
                  </a:lnTo>
                  <a:lnTo>
                    <a:pt x="177" y="236"/>
                  </a:lnTo>
                  <a:lnTo>
                    <a:pt x="177" y="207"/>
                  </a:lnTo>
                  <a:lnTo>
                    <a:pt x="146" y="177"/>
                  </a:lnTo>
                  <a:lnTo>
                    <a:pt x="146" y="148"/>
                  </a:lnTo>
                  <a:lnTo>
                    <a:pt x="177" y="118"/>
                  </a:lnTo>
                  <a:lnTo>
                    <a:pt x="177" y="88"/>
                  </a:lnTo>
                  <a:lnTo>
                    <a:pt x="207" y="58"/>
                  </a:lnTo>
                  <a:lnTo>
                    <a:pt x="207" y="0"/>
                  </a:lnTo>
                  <a:lnTo>
                    <a:pt x="146" y="0"/>
                  </a:lnTo>
                  <a:lnTo>
                    <a:pt x="118" y="30"/>
                  </a:lnTo>
                </a:path>
              </a:pathLst>
            </a:custGeom>
            <a:noFill/>
            <a:ln w="1588">
              <a:solidFill>
                <a:srgbClr val="000000"/>
              </a:solidFill>
              <a:prstDash val="solid"/>
              <a:round/>
              <a:headEnd/>
              <a:tailEnd/>
            </a:ln>
          </p:spPr>
          <p:txBody>
            <a:bodyPr/>
            <a:lstStyle/>
            <a:p>
              <a:endParaRPr lang="en-GB"/>
            </a:p>
          </p:txBody>
        </p:sp>
        <p:sp>
          <p:nvSpPr>
            <p:cNvPr id="15869" name="Freeform 509"/>
            <p:cNvSpPr>
              <a:spLocks/>
            </p:cNvSpPr>
            <p:nvPr/>
          </p:nvSpPr>
          <p:spPr bwMode="auto">
            <a:xfrm>
              <a:off x="3176" y="2631"/>
              <a:ext cx="281" cy="118"/>
            </a:xfrm>
            <a:custGeom>
              <a:avLst/>
              <a:gdLst/>
              <a:ahLst/>
              <a:cxnLst>
                <a:cxn ang="0">
                  <a:pos x="1126" y="0"/>
                </a:cxn>
                <a:cxn ang="0">
                  <a:pos x="1126" y="58"/>
                </a:cxn>
                <a:cxn ang="0">
                  <a:pos x="1096" y="89"/>
                </a:cxn>
                <a:cxn ang="0">
                  <a:pos x="1067" y="58"/>
                </a:cxn>
                <a:cxn ang="0">
                  <a:pos x="1038" y="58"/>
                </a:cxn>
                <a:cxn ang="0">
                  <a:pos x="1008" y="89"/>
                </a:cxn>
                <a:cxn ang="0">
                  <a:pos x="1008" y="119"/>
                </a:cxn>
                <a:cxn ang="0">
                  <a:pos x="978" y="146"/>
                </a:cxn>
                <a:cxn ang="0">
                  <a:pos x="919" y="146"/>
                </a:cxn>
                <a:cxn ang="0">
                  <a:pos x="860" y="207"/>
                </a:cxn>
                <a:cxn ang="0">
                  <a:pos x="860" y="237"/>
                </a:cxn>
                <a:cxn ang="0">
                  <a:pos x="919" y="296"/>
                </a:cxn>
                <a:cxn ang="0">
                  <a:pos x="889" y="325"/>
                </a:cxn>
                <a:cxn ang="0">
                  <a:pos x="919" y="355"/>
                </a:cxn>
                <a:cxn ang="0">
                  <a:pos x="948" y="355"/>
                </a:cxn>
                <a:cxn ang="0">
                  <a:pos x="919" y="384"/>
                </a:cxn>
                <a:cxn ang="0">
                  <a:pos x="919" y="414"/>
                </a:cxn>
                <a:cxn ang="0">
                  <a:pos x="889" y="414"/>
                </a:cxn>
                <a:cxn ang="0">
                  <a:pos x="860" y="384"/>
                </a:cxn>
                <a:cxn ang="0">
                  <a:pos x="860" y="355"/>
                </a:cxn>
                <a:cxn ang="0">
                  <a:pos x="682" y="355"/>
                </a:cxn>
                <a:cxn ang="0">
                  <a:pos x="711" y="384"/>
                </a:cxn>
                <a:cxn ang="0">
                  <a:pos x="534" y="384"/>
                </a:cxn>
                <a:cxn ang="0">
                  <a:pos x="473" y="444"/>
                </a:cxn>
                <a:cxn ang="0">
                  <a:pos x="385" y="444"/>
                </a:cxn>
                <a:cxn ang="0">
                  <a:pos x="355" y="414"/>
                </a:cxn>
                <a:cxn ang="0">
                  <a:pos x="327" y="414"/>
                </a:cxn>
                <a:cxn ang="0">
                  <a:pos x="297" y="384"/>
                </a:cxn>
                <a:cxn ang="0">
                  <a:pos x="266" y="384"/>
                </a:cxn>
                <a:cxn ang="0">
                  <a:pos x="266" y="414"/>
                </a:cxn>
                <a:cxn ang="0">
                  <a:pos x="237" y="384"/>
                </a:cxn>
                <a:cxn ang="0">
                  <a:pos x="237" y="414"/>
                </a:cxn>
                <a:cxn ang="0">
                  <a:pos x="178" y="474"/>
                </a:cxn>
                <a:cxn ang="0">
                  <a:pos x="178" y="444"/>
                </a:cxn>
                <a:cxn ang="0">
                  <a:pos x="148" y="444"/>
                </a:cxn>
                <a:cxn ang="0">
                  <a:pos x="90" y="384"/>
                </a:cxn>
                <a:cxn ang="0">
                  <a:pos x="90" y="414"/>
                </a:cxn>
                <a:cxn ang="0">
                  <a:pos x="30" y="384"/>
                </a:cxn>
                <a:cxn ang="0">
                  <a:pos x="30" y="414"/>
                </a:cxn>
                <a:cxn ang="0">
                  <a:pos x="0" y="414"/>
                </a:cxn>
              </a:cxnLst>
              <a:rect l="0" t="0" r="r" b="b"/>
              <a:pathLst>
                <a:path w="1126" h="474">
                  <a:moveTo>
                    <a:pt x="1126" y="0"/>
                  </a:moveTo>
                  <a:lnTo>
                    <a:pt x="1126" y="58"/>
                  </a:lnTo>
                  <a:lnTo>
                    <a:pt x="1096" y="89"/>
                  </a:lnTo>
                  <a:lnTo>
                    <a:pt x="1067" y="58"/>
                  </a:lnTo>
                  <a:lnTo>
                    <a:pt x="1038" y="58"/>
                  </a:lnTo>
                  <a:lnTo>
                    <a:pt x="1008" y="89"/>
                  </a:lnTo>
                  <a:lnTo>
                    <a:pt x="1008" y="119"/>
                  </a:lnTo>
                  <a:lnTo>
                    <a:pt x="978" y="146"/>
                  </a:lnTo>
                  <a:lnTo>
                    <a:pt x="919" y="146"/>
                  </a:lnTo>
                  <a:lnTo>
                    <a:pt x="860" y="207"/>
                  </a:lnTo>
                  <a:lnTo>
                    <a:pt x="860" y="237"/>
                  </a:lnTo>
                  <a:lnTo>
                    <a:pt x="919" y="296"/>
                  </a:lnTo>
                  <a:lnTo>
                    <a:pt x="889" y="325"/>
                  </a:lnTo>
                  <a:lnTo>
                    <a:pt x="919" y="355"/>
                  </a:lnTo>
                  <a:lnTo>
                    <a:pt x="948" y="355"/>
                  </a:lnTo>
                  <a:lnTo>
                    <a:pt x="919" y="384"/>
                  </a:lnTo>
                  <a:lnTo>
                    <a:pt x="919" y="414"/>
                  </a:lnTo>
                  <a:lnTo>
                    <a:pt x="889" y="414"/>
                  </a:lnTo>
                  <a:lnTo>
                    <a:pt x="860" y="384"/>
                  </a:lnTo>
                  <a:lnTo>
                    <a:pt x="860" y="355"/>
                  </a:lnTo>
                  <a:lnTo>
                    <a:pt x="682" y="355"/>
                  </a:lnTo>
                  <a:lnTo>
                    <a:pt x="711" y="384"/>
                  </a:lnTo>
                  <a:lnTo>
                    <a:pt x="534" y="384"/>
                  </a:lnTo>
                  <a:lnTo>
                    <a:pt x="473" y="444"/>
                  </a:lnTo>
                  <a:lnTo>
                    <a:pt x="385" y="444"/>
                  </a:lnTo>
                  <a:lnTo>
                    <a:pt x="355" y="414"/>
                  </a:lnTo>
                  <a:lnTo>
                    <a:pt x="327" y="414"/>
                  </a:lnTo>
                  <a:lnTo>
                    <a:pt x="297" y="384"/>
                  </a:lnTo>
                  <a:lnTo>
                    <a:pt x="266" y="384"/>
                  </a:lnTo>
                  <a:lnTo>
                    <a:pt x="266" y="414"/>
                  </a:lnTo>
                  <a:lnTo>
                    <a:pt x="237" y="384"/>
                  </a:lnTo>
                  <a:lnTo>
                    <a:pt x="237" y="414"/>
                  </a:lnTo>
                  <a:lnTo>
                    <a:pt x="178" y="474"/>
                  </a:lnTo>
                  <a:lnTo>
                    <a:pt x="178" y="444"/>
                  </a:lnTo>
                  <a:lnTo>
                    <a:pt x="148" y="444"/>
                  </a:lnTo>
                  <a:lnTo>
                    <a:pt x="90" y="384"/>
                  </a:lnTo>
                  <a:lnTo>
                    <a:pt x="90" y="414"/>
                  </a:lnTo>
                  <a:lnTo>
                    <a:pt x="30" y="384"/>
                  </a:lnTo>
                  <a:lnTo>
                    <a:pt x="30" y="414"/>
                  </a:lnTo>
                  <a:lnTo>
                    <a:pt x="0" y="414"/>
                  </a:lnTo>
                </a:path>
              </a:pathLst>
            </a:custGeom>
            <a:noFill/>
            <a:ln w="1588">
              <a:solidFill>
                <a:srgbClr val="000000"/>
              </a:solidFill>
              <a:prstDash val="solid"/>
              <a:round/>
              <a:headEnd/>
              <a:tailEnd/>
            </a:ln>
          </p:spPr>
          <p:txBody>
            <a:bodyPr/>
            <a:lstStyle/>
            <a:p>
              <a:endParaRPr lang="en-GB"/>
            </a:p>
          </p:txBody>
        </p:sp>
        <p:sp>
          <p:nvSpPr>
            <p:cNvPr id="15870" name="Freeform 510"/>
            <p:cNvSpPr>
              <a:spLocks/>
            </p:cNvSpPr>
            <p:nvPr/>
          </p:nvSpPr>
          <p:spPr bwMode="auto">
            <a:xfrm>
              <a:off x="3235" y="2771"/>
              <a:ext cx="215" cy="44"/>
            </a:xfrm>
            <a:custGeom>
              <a:avLst/>
              <a:gdLst/>
              <a:ahLst/>
              <a:cxnLst>
                <a:cxn ang="0">
                  <a:pos x="859" y="177"/>
                </a:cxn>
                <a:cxn ang="0">
                  <a:pos x="830" y="177"/>
                </a:cxn>
                <a:cxn ang="0">
                  <a:pos x="801" y="149"/>
                </a:cxn>
                <a:cxn ang="0">
                  <a:pos x="771" y="149"/>
                </a:cxn>
                <a:cxn ang="0">
                  <a:pos x="771" y="177"/>
                </a:cxn>
                <a:cxn ang="0">
                  <a:pos x="741" y="149"/>
                </a:cxn>
                <a:cxn ang="0">
                  <a:pos x="623" y="149"/>
                </a:cxn>
                <a:cxn ang="0">
                  <a:pos x="593" y="118"/>
                </a:cxn>
                <a:cxn ang="0">
                  <a:pos x="504" y="118"/>
                </a:cxn>
                <a:cxn ang="0">
                  <a:pos x="504" y="59"/>
                </a:cxn>
                <a:cxn ang="0">
                  <a:pos x="474" y="59"/>
                </a:cxn>
                <a:cxn ang="0">
                  <a:pos x="445" y="30"/>
                </a:cxn>
                <a:cxn ang="0">
                  <a:pos x="474" y="0"/>
                </a:cxn>
                <a:cxn ang="0">
                  <a:pos x="386" y="0"/>
                </a:cxn>
                <a:cxn ang="0">
                  <a:pos x="355" y="30"/>
                </a:cxn>
                <a:cxn ang="0">
                  <a:pos x="267" y="30"/>
                </a:cxn>
                <a:cxn ang="0">
                  <a:pos x="267" y="0"/>
                </a:cxn>
                <a:cxn ang="0">
                  <a:pos x="236" y="30"/>
                </a:cxn>
                <a:cxn ang="0">
                  <a:pos x="179" y="30"/>
                </a:cxn>
                <a:cxn ang="0">
                  <a:pos x="179" y="59"/>
                </a:cxn>
                <a:cxn ang="0">
                  <a:pos x="148" y="88"/>
                </a:cxn>
                <a:cxn ang="0">
                  <a:pos x="90" y="88"/>
                </a:cxn>
                <a:cxn ang="0">
                  <a:pos x="60" y="59"/>
                </a:cxn>
                <a:cxn ang="0">
                  <a:pos x="0" y="59"/>
                </a:cxn>
              </a:cxnLst>
              <a:rect l="0" t="0" r="r" b="b"/>
              <a:pathLst>
                <a:path w="859" h="177">
                  <a:moveTo>
                    <a:pt x="859" y="177"/>
                  </a:moveTo>
                  <a:lnTo>
                    <a:pt x="830" y="177"/>
                  </a:lnTo>
                  <a:lnTo>
                    <a:pt x="801" y="149"/>
                  </a:lnTo>
                  <a:lnTo>
                    <a:pt x="771" y="149"/>
                  </a:lnTo>
                  <a:lnTo>
                    <a:pt x="771" y="177"/>
                  </a:lnTo>
                  <a:lnTo>
                    <a:pt x="741" y="149"/>
                  </a:lnTo>
                  <a:lnTo>
                    <a:pt x="623" y="149"/>
                  </a:lnTo>
                  <a:lnTo>
                    <a:pt x="593" y="118"/>
                  </a:lnTo>
                  <a:lnTo>
                    <a:pt x="504" y="118"/>
                  </a:lnTo>
                  <a:lnTo>
                    <a:pt x="504" y="59"/>
                  </a:lnTo>
                  <a:lnTo>
                    <a:pt x="474" y="59"/>
                  </a:lnTo>
                  <a:lnTo>
                    <a:pt x="445" y="30"/>
                  </a:lnTo>
                  <a:lnTo>
                    <a:pt x="474" y="0"/>
                  </a:lnTo>
                  <a:lnTo>
                    <a:pt x="386" y="0"/>
                  </a:lnTo>
                  <a:lnTo>
                    <a:pt x="355" y="30"/>
                  </a:lnTo>
                  <a:lnTo>
                    <a:pt x="267" y="30"/>
                  </a:lnTo>
                  <a:lnTo>
                    <a:pt x="267" y="0"/>
                  </a:lnTo>
                  <a:lnTo>
                    <a:pt x="236" y="30"/>
                  </a:lnTo>
                  <a:lnTo>
                    <a:pt x="179" y="30"/>
                  </a:lnTo>
                  <a:lnTo>
                    <a:pt x="179" y="59"/>
                  </a:lnTo>
                  <a:lnTo>
                    <a:pt x="148" y="88"/>
                  </a:lnTo>
                  <a:lnTo>
                    <a:pt x="90" y="88"/>
                  </a:lnTo>
                  <a:lnTo>
                    <a:pt x="60" y="59"/>
                  </a:lnTo>
                  <a:lnTo>
                    <a:pt x="0" y="59"/>
                  </a:lnTo>
                </a:path>
              </a:pathLst>
            </a:custGeom>
            <a:noFill/>
            <a:ln w="1588">
              <a:solidFill>
                <a:srgbClr val="000000"/>
              </a:solidFill>
              <a:prstDash val="solid"/>
              <a:round/>
              <a:headEnd/>
              <a:tailEnd/>
            </a:ln>
          </p:spPr>
          <p:txBody>
            <a:bodyPr/>
            <a:lstStyle/>
            <a:p>
              <a:endParaRPr lang="en-GB"/>
            </a:p>
          </p:txBody>
        </p:sp>
        <p:sp>
          <p:nvSpPr>
            <p:cNvPr id="15871" name="Freeform 511"/>
            <p:cNvSpPr>
              <a:spLocks/>
            </p:cNvSpPr>
            <p:nvPr/>
          </p:nvSpPr>
          <p:spPr bwMode="auto">
            <a:xfrm>
              <a:off x="3354" y="2874"/>
              <a:ext cx="444" cy="667"/>
            </a:xfrm>
            <a:custGeom>
              <a:avLst/>
              <a:gdLst/>
              <a:ahLst/>
              <a:cxnLst>
                <a:cxn ang="0">
                  <a:pos x="979" y="2635"/>
                </a:cxn>
                <a:cxn ang="0">
                  <a:pos x="1097" y="2666"/>
                </a:cxn>
                <a:cxn ang="0">
                  <a:pos x="1127" y="2605"/>
                </a:cxn>
                <a:cxn ang="0">
                  <a:pos x="1156" y="2546"/>
                </a:cxn>
                <a:cxn ang="0">
                  <a:pos x="1245" y="2487"/>
                </a:cxn>
                <a:cxn ang="0">
                  <a:pos x="1334" y="2310"/>
                </a:cxn>
                <a:cxn ang="0">
                  <a:pos x="1393" y="2310"/>
                </a:cxn>
                <a:cxn ang="0">
                  <a:pos x="1364" y="2132"/>
                </a:cxn>
                <a:cxn ang="0">
                  <a:pos x="1304" y="2103"/>
                </a:cxn>
                <a:cxn ang="0">
                  <a:pos x="1215" y="2073"/>
                </a:cxn>
                <a:cxn ang="0">
                  <a:pos x="1245" y="1985"/>
                </a:cxn>
                <a:cxn ang="0">
                  <a:pos x="1274" y="1894"/>
                </a:cxn>
                <a:cxn ang="0">
                  <a:pos x="1304" y="1837"/>
                </a:cxn>
                <a:cxn ang="0">
                  <a:pos x="1334" y="1806"/>
                </a:cxn>
                <a:cxn ang="0">
                  <a:pos x="1393" y="1806"/>
                </a:cxn>
                <a:cxn ang="0">
                  <a:pos x="1422" y="1837"/>
                </a:cxn>
                <a:cxn ang="0">
                  <a:pos x="1482" y="1867"/>
                </a:cxn>
                <a:cxn ang="0">
                  <a:pos x="1602" y="1894"/>
                </a:cxn>
                <a:cxn ang="0">
                  <a:pos x="1629" y="1955"/>
                </a:cxn>
                <a:cxn ang="0">
                  <a:pos x="1748" y="2012"/>
                </a:cxn>
                <a:cxn ang="0">
                  <a:pos x="1778" y="1894"/>
                </a:cxn>
                <a:cxn ang="0">
                  <a:pos x="1720" y="1867"/>
                </a:cxn>
                <a:cxn ang="0">
                  <a:pos x="1602" y="1718"/>
                </a:cxn>
                <a:cxn ang="0">
                  <a:pos x="1511" y="1687"/>
                </a:cxn>
                <a:cxn ang="0">
                  <a:pos x="1452" y="1658"/>
                </a:cxn>
                <a:cxn ang="0">
                  <a:pos x="1364" y="1599"/>
                </a:cxn>
                <a:cxn ang="0">
                  <a:pos x="1304" y="1569"/>
                </a:cxn>
                <a:cxn ang="0">
                  <a:pos x="1215" y="1539"/>
                </a:cxn>
                <a:cxn ang="0">
                  <a:pos x="1127" y="1512"/>
                </a:cxn>
                <a:cxn ang="0">
                  <a:pos x="1067" y="1481"/>
                </a:cxn>
                <a:cxn ang="0">
                  <a:pos x="1036" y="1392"/>
                </a:cxn>
                <a:cxn ang="0">
                  <a:pos x="1097" y="1362"/>
                </a:cxn>
                <a:cxn ang="0">
                  <a:pos x="1067" y="1303"/>
                </a:cxn>
                <a:cxn ang="0">
                  <a:pos x="772" y="1274"/>
                </a:cxn>
                <a:cxn ang="0">
                  <a:pos x="711" y="1244"/>
                </a:cxn>
                <a:cxn ang="0">
                  <a:pos x="653" y="1214"/>
                </a:cxn>
                <a:cxn ang="0">
                  <a:pos x="474" y="1008"/>
                </a:cxn>
                <a:cxn ang="0">
                  <a:pos x="444" y="947"/>
                </a:cxn>
                <a:cxn ang="0">
                  <a:pos x="415" y="858"/>
                </a:cxn>
                <a:cxn ang="0">
                  <a:pos x="385" y="771"/>
                </a:cxn>
                <a:cxn ang="0">
                  <a:pos x="327" y="740"/>
                </a:cxn>
                <a:cxn ang="0">
                  <a:pos x="237" y="683"/>
                </a:cxn>
                <a:cxn ang="0">
                  <a:pos x="149" y="622"/>
                </a:cxn>
                <a:cxn ang="0">
                  <a:pos x="90" y="592"/>
                </a:cxn>
                <a:cxn ang="0">
                  <a:pos x="60" y="533"/>
                </a:cxn>
                <a:cxn ang="0">
                  <a:pos x="30" y="385"/>
                </a:cxn>
                <a:cxn ang="0">
                  <a:pos x="0" y="355"/>
                </a:cxn>
                <a:cxn ang="0">
                  <a:pos x="60" y="355"/>
                </a:cxn>
                <a:cxn ang="0">
                  <a:pos x="90" y="297"/>
                </a:cxn>
                <a:cxn ang="0">
                  <a:pos x="30" y="208"/>
                </a:cxn>
                <a:cxn ang="0">
                  <a:pos x="0" y="118"/>
                </a:cxn>
                <a:cxn ang="0">
                  <a:pos x="60" y="90"/>
                </a:cxn>
                <a:cxn ang="0">
                  <a:pos x="60" y="118"/>
                </a:cxn>
                <a:cxn ang="0">
                  <a:pos x="149" y="90"/>
                </a:cxn>
                <a:cxn ang="0">
                  <a:pos x="237" y="60"/>
                </a:cxn>
                <a:cxn ang="0">
                  <a:pos x="327" y="30"/>
                </a:cxn>
              </a:cxnLst>
              <a:rect l="0" t="0" r="r" b="b"/>
              <a:pathLst>
                <a:path w="1778" h="2666">
                  <a:moveTo>
                    <a:pt x="979" y="2577"/>
                  </a:moveTo>
                  <a:lnTo>
                    <a:pt x="979" y="2635"/>
                  </a:lnTo>
                  <a:lnTo>
                    <a:pt x="1008" y="2666"/>
                  </a:lnTo>
                  <a:lnTo>
                    <a:pt x="1097" y="2666"/>
                  </a:lnTo>
                  <a:lnTo>
                    <a:pt x="1127" y="2635"/>
                  </a:lnTo>
                  <a:lnTo>
                    <a:pt x="1127" y="2605"/>
                  </a:lnTo>
                  <a:lnTo>
                    <a:pt x="1156" y="2577"/>
                  </a:lnTo>
                  <a:lnTo>
                    <a:pt x="1156" y="2546"/>
                  </a:lnTo>
                  <a:lnTo>
                    <a:pt x="1186" y="2546"/>
                  </a:lnTo>
                  <a:lnTo>
                    <a:pt x="1245" y="2487"/>
                  </a:lnTo>
                  <a:lnTo>
                    <a:pt x="1245" y="2398"/>
                  </a:lnTo>
                  <a:lnTo>
                    <a:pt x="1334" y="2310"/>
                  </a:lnTo>
                  <a:lnTo>
                    <a:pt x="1364" y="2340"/>
                  </a:lnTo>
                  <a:lnTo>
                    <a:pt x="1393" y="2310"/>
                  </a:lnTo>
                  <a:lnTo>
                    <a:pt x="1393" y="2162"/>
                  </a:lnTo>
                  <a:lnTo>
                    <a:pt x="1364" y="2132"/>
                  </a:lnTo>
                  <a:lnTo>
                    <a:pt x="1334" y="2132"/>
                  </a:lnTo>
                  <a:lnTo>
                    <a:pt x="1304" y="2103"/>
                  </a:lnTo>
                  <a:lnTo>
                    <a:pt x="1245" y="2103"/>
                  </a:lnTo>
                  <a:lnTo>
                    <a:pt x="1215" y="2073"/>
                  </a:lnTo>
                  <a:lnTo>
                    <a:pt x="1215" y="2012"/>
                  </a:lnTo>
                  <a:lnTo>
                    <a:pt x="1245" y="1985"/>
                  </a:lnTo>
                  <a:lnTo>
                    <a:pt x="1245" y="1925"/>
                  </a:lnTo>
                  <a:lnTo>
                    <a:pt x="1274" y="1894"/>
                  </a:lnTo>
                  <a:lnTo>
                    <a:pt x="1274" y="1867"/>
                  </a:lnTo>
                  <a:lnTo>
                    <a:pt x="1304" y="1837"/>
                  </a:lnTo>
                  <a:lnTo>
                    <a:pt x="1304" y="1806"/>
                  </a:lnTo>
                  <a:lnTo>
                    <a:pt x="1334" y="1806"/>
                  </a:lnTo>
                  <a:lnTo>
                    <a:pt x="1364" y="1776"/>
                  </a:lnTo>
                  <a:lnTo>
                    <a:pt x="1393" y="1806"/>
                  </a:lnTo>
                  <a:lnTo>
                    <a:pt x="1422" y="1806"/>
                  </a:lnTo>
                  <a:lnTo>
                    <a:pt x="1422" y="1837"/>
                  </a:lnTo>
                  <a:lnTo>
                    <a:pt x="1452" y="1837"/>
                  </a:lnTo>
                  <a:lnTo>
                    <a:pt x="1482" y="1867"/>
                  </a:lnTo>
                  <a:lnTo>
                    <a:pt x="1602" y="1867"/>
                  </a:lnTo>
                  <a:lnTo>
                    <a:pt x="1602" y="1894"/>
                  </a:lnTo>
                  <a:lnTo>
                    <a:pt x="1629" y="1925"/>
                  </a:lnTo>
                  <a:lnTo>
                    <a:pt x="1629" y="1955"/>
                  </a:lnTo>
                  <a:lnTo>
                    <a:pt x="1690" y="2012"/>
                  </a:lnTo>
                  <a:lnTo>
                    <a:pt x="1748" y="2012"/>
                  </a:lnTo>
                  <a:lnTo>
                    <a:pt x="1748" y="1955"/>
                  </a:lnTo>
                  <a:lnTo>
                    <a:pt x="1778" y="1894"/>
                  </a:lnTo>
                  <a:lnTo>
                    <a:pt x="1748" y="1867"/>
                  </a:lnTo>
                  <a:lnTo>
                    <a:pt x="1720" y="1867"/>
                  </a:lnTo>
                  <a:lnTo>
                    <a:pt x="1602" y="1748"/>
                  </a:lnTo>
                  <a:lnTo>
                    <a:pt x="1602" y="1718"/>
                  </a:lnTo>
                  <a:lnTo>
                    <a:pt x="1541" y="1718"/>
                  </a:lnTo>
                  <a:lnTo>
                    <a:pt x="1511" y="1687"/>
                  </a:lnTo>
                  <a:lnTo>
                    <a:pt x="1482" y="1687"/>
                  </a:lnTo>
                  <a:lnTo>
                    <a:pt x="1452" y="1658"/>
                  </a:lnTo>
                  <a:lnTo>
                    <a:pt x="1422" y="1658"/>
                  </a:lnTo>
                  <a:lnTo>
                    <a:pt x="1364" y="1599"/>
                  </a:lnTo>
                  <a:lnTo>
                    <a:pt x="1334" y="1599"/>
                  </a:lnTo>
                  <a:lnTo>
                    <a:pt x="1304" y="1569"/>
                  </a:lnTo>
                  <a:lnTo>
                    <a:pt x="1274" y="1569"/>
                  </a:lnTo>
                  <a:lnTo>
                    <a:pt x="1215" y="1539"/>
                  </a:lnTo>
                  <a:lnTo>
                    <a:pt x="1186" y="1539"/>
                  </a:lnTo>
                  <a:lnTo>
                    <a:pt x="1127" y="1512"/>
                  </a:lnTo>
                  <a:lnTo>
                    <a:pt x="1097" y="1481"/>
                  </a:lnTo>
                  <a:lnTo>
                    <a:pt x="1067" y="1481"/>
                  </a:lnTo>
                  <a:lnTo>
                    <a:pt x="1036" y="1451"/>
                  </a:lnTo>
                  <a:lnTo>
                    <a:pt x="1036" y="1392"/>
                  </a:lnTo>
                  <a:lnTo>
                    <a:pt x="1067" y="1392"/>
                  </a:lnTo>
                  <a:lnTo>
                    <a:pt x="1097" y="1362"/>
                  </a:lnTo>
                  <a:lnTo>
                    <a:pt x="1097" y="1333"/>
                  </a:lnTo>
                  <a:lnTo>
                    <a:pt x="1067" y="1303"/>
                  </a:lnTo>
                  <a:lnTo>
                    <a:pt x="799" y="1303"/>
                  </a:lnTo>
                  <a:lnTo>
                    <a:pt x="772" y="1274"/>
                  </a:lnTo>
                  <a:lnTo>
                    <a:pt x="711" y="1274"/>
                  </a:lnTo>
                  <a:lnTo>
                    <a:pt x="711" y="1244"/>
                  </a:lnTo>
                  <a:lnTo>
                    <a:pt x="681" y="1214"/>
                  </a:lnTo>
                  <a:lnTo>
                    <a:pt x="653" y="1214"/>
                  </a:lnTo>
                  <a:lnTo>
                    <a:pt x="504" y="1065"/>
                  </a:lnTo>
                  <a:lnTo>
                    <a:pt x="474" y="1008"/>
                  </a:lnTo>
                  <a:lnTo>
                    <a:pt x="474" y="978"/>
                  </a:lnTo>
                  <a:lnTo>
                    <a:pt x="444" y="947"/>
                  </a:lnTo>
                  <a:lnTo>
                    <a:pt x="444" y="889"/>
                  </a:lnTo>
                  <a:lnTo>
                    <a:pt x="415" y="858"/>
                  </a:lnTo>
                  <a:lnTo>
                    <a:pt x="415" y="801"/>
                  </a:lnTo>
                  <a:lnTo>
                    <a:pt x="385" y="771"/>
                  </a:lnTo>
                  <a:lnTo>
                    <a:pt x="385" y="740"/>
                  </a:lnTo>
                  <a:lnTo>
                    <a:pt x="327" y="740"/>
                  </a:lnTo>
                  <a:lnTo>
                    <a:pt x="267" y="683"/>
                  </a:lnTo>
                  <a:lnTo>
                    <a:pt x="237" y="683"/>
                  </a:lnTo>
                  <a:lnTo>
                    <a:pt x="208" y="652"/>
                  </a:lnTo>
                  <a:lnTo>
                    <a:pt x="149" y="622"/>
                  </a:lnTo>
                  <a:lnTo>
                    <a:pt x="119" y="622"/>
                  </a:lnTo>
                  <a:lnTo>
                    <a:pt x="90" y="592"/>
                  </a:lnTo>
                  <a:lnTo>
                    <a:pt x="90" y="563"/>
                  </a:lnTo>
                  <a:lnTo>
                    <a:pt x="60" y="533"/>
                  </a:lnTo>
                  <a:lnTo>
                    <a:pt x="30" y="533"/>
                  </a:lnTo>
                  <a:lnTo>
                    <a:pt x="30" y="385"/>
                  </a:lnTo>
                  <a:lnTo>
                    <a:pt x="0" y="385"/>
                  </a:lnTo>
                  <a:lnTo>
                    <a:pt x="0" y="355"/>
                  </a:lnTo>
                  <a:lnTo>
                    <a:pt x="30" y="327"/>
                  </a:lnTo>
                  <a:lnTo>
                    <a:pt x="60" y="355"/>
                  </a:lnTo>
                  <a:lnTo>
                    <a:pt x="60" y="327"/>
                  </a:lnTo>
                  <a:lnTo>
                    <a:pt x="90" y="297"/>
                  </a:lnTo>
                  <a:lnTo>
                    <a:pt x="30" y="237"/>
                  </a:lnTo>
                  <a:lnTo>
                    <a:pt x="30" y="208"/>
                  </a:lnTo>
                  <a:lnTo>
                    <a:pt x="0" y="208"/>
                  </a:lnTo>
                  <a:lnTo>
                    <a:pt x="0" y="118"/>
                  </a:lnTo>
                  <a:lnTo>
                    <a:pt x="30" y="118"/>
                  </a:lnTo>
                  <a:lnTo>
                    <a:pt x="60" y="90"/>
                  </a:lnTo>
                  <a:lnTo>
                    <a:pt x="90" y="90"/>
                  </a:lnTo>
                  <a:lnTo>
                    <a:pt x="60" y="118"/>
                  </a:lnTo>
                  <a:lnTo>
                    <a:pt x="90" y="118"/>
                  </a:lnTo>
                  <a:lnTo>
                    <a:pt x="149" y="90"/>
                  </a:lnTo>
                  <a:lnTo>
                    <a:pt x="178" y="60"/>
                  </a:lnTo>
                  <a:lnTo>
                    <a:pt x="237" y="60"/>
                  </a:lnTo>
                  <a:lnTo>
                    <a:pt x="237" y="30"/>
                  </a:lnTo>
                  <a:lnTo>
                    <a:pt x="327" y="30"/>
                  </a:lnTo>
                  <a:lnTo>
                    <a:pt x="356" y="0"/>
                  </a:lnTo>
                </a:path>
              </a:pathLst>
            </a:custGeom>
            <a:noFill/>
            <a:ln w="1588">
              <a:solidFill>
                <a:srgbClr val="000000"/>
              </a:solidFill>
              <a:prstDash val="solid"/>
              <a:round/>
              <a:headEnd/>
              <a:tailEnd/>
            </a:ln>
          </p:spPr>
          <p:txBody>
            <a:bodyPr/>
            <a:lstStyle/>
            <a:p>
              <a:endParaRPr lang="en-GB"/>
            </a:p>
          </p:txBody>
        </p:sp>
        <p:sp>
          <p:nvSpPr>
            <p:cNvPr id="15872" name="Freeform 512"/>
            <p:cNvSpPr>
              <a:spLocks/>
            </p:cNvSpPr>
            <p:nvPr/>
          </p:nvSpPr>
          <p:spPr bwMode="auto">
            <a:xfrm>
              <a:off x="3450" y="2786"/>
              <a:ext cx="163" cy="44"/>
            </a:xfrm>
            <a:custGeom>
              <a:avLst/>
              <a:gdLst/>
              <a:ahLst/>
              <a:cxnLst>
                <a:cxn ang="0">
                  <a:pos x="651" y="0"/>
                </a:cxn>
                <a:cxn ang="0">
                  <a:pos x="623" y="0"/>
                </a:cxn>
                <a:cxn ang="0">
                  <a:pos x="623" y="59"/>
                </a:cxn>
                <a:cxn ang="0">
                  <a:pos x="533" y="59"/>
                </a:cxn>
                <a:cxn ang="0">
                  <a:pos x="505" y="90"/>
                </a:cxn>
                <a:cxn ang="0">
                  <a:pos x="326" y="90"/>
                </a:cxn>
                <a:cxn ang="0">
                  <a:pos x="237" y="178"/>
                </a:cxn>
                <a:cxn ang="0">
                  <a:pos x="207" y="148"/>
                </a:cxn>
                <a:cxn ang="0">
                  <a:pos x="150" y="148"/>
                </a:cxn>
                <a:cxn ang="0">
                  <a:pos x="89" y="118"/>
                </a:cxn>
                <a:cxn ang="0">
                  <a:pos x="0" y="118"/>
                </a:cxn>
              </a:cxnLst>
              <a:rect l="0" t="0" r="r" b="b"/>
              <a:pathLst>
                <a:path w="651" h="178">
                  <a:moveTo>
                    <a:pt x="651" y="0"/>
                  </a:moveTo>
                  <a:lnTo>
                    <a:pt x="623" y="0"/>
                  </a:lnTo>
                  <a:lnTo>
                    <a:pt x="623" y="59"/>
                  </a:lnTo>
                  <a:lnTo>
                    <a:pt x="533" y="59"/>
                  </a:lnTo>
                  <a:lnTo>
                    <a:pt x="505" y="90"/>
                  </a:lnTo>
                  <a:lnTo>
                    <a:pt x="326" y="90"/>
                  </a:lnTo>
                  <a:lnTo>
                    <a:pt x="237" y="178"/>
                  </a:lnTo>
                  <a:lnTo>
                    <a:pt x="207" y="148"/>
                  </a:lnTo>
                  <a:lnTo>
                    <a:pt x="150" y="148"/>
                  </a:lnTo>
                  <a:lnTo>
                    <a:pt x="89" y="118"/>
                  </a:lnTo>
                  <a:lnTo>
                    <a:pt x="0" y="118"/>
                  </a:lnTo>
                </a:path>
              </a:pathLst>
            </a:custGeom>
            <a:noFill/>
            <a:ln w="1588">
              <a:solidFill>
                <a:srgbClr val="000000"/>
              </a:solidFill>
              <a:prstDash val="solid"/>
              <a:round/>
              <a:headEnd/>
              <a:tailEnd/>
            </a:ln>
          </p:spPr>
          <p:txBody>
            <a:bodyPr/>
            <a:lstStyle/>
            <a:p>
              <a:endParaRPr lang="en-GB"/>
            </a:p>
          </p:txBody>
        </p:sp>
        <p:sp>
          <p:nvSpPr>
            <p:cNvPr id="15873" name="Freeform 513"/>
            <p:cNvSpPr>
              <a:spLocks/>
            </p:cNvSpPr>
            <p:nvPr/>
          </p:nvSpPr>
          <p:spPr bwMode="auto">
            <a:xfrm>
              <a:off x="3442" y="2823"/>
              <a:ext cx="178" cy="81"/>
            </a:xfrm>
            <a:custGeom>
              <a:avLst/>
              <a:gdLst/>
              <a:ahLst/>
              <a:cxnLst>
                <a:cxn ang="0">
                  <a:pos x="711" y="0"/>
                </a:cxn>
                <a:cxn ang="0">
                  <a:pos x="652" y="61"/>
                </a:cxn>
                <a:cxn ang="0">
                  <a:pos x="562" y="61"/>
                </a:cxn>
                <a:cxn ang="0">
                  <a:pos x="562" y="118"/>
                </a:cxn>
                <a:cxn ang="0">
                  <a:pos x="593" y="149"/>
                </a:cxn>
                <a:cxn ang="0">
                  <a:pos x="593" y="207"/>
                </a:cxn>
                <a:cxn ang="0">
                  <a:pos x="504" y="207"/>
                </a:cxn>
                <a:cxn ang="0">
                  <a:pos x="473" y="237"/>
                </a:cxn>
                <a:cxn ang="0">
                  <a:pos x="504" y="267"/>
                </a:cxn>
                <a:cxn ang="0">
                  <a:pos x="473" y="267"/>
                </a:cxn>
                <a:cxn ang="0">
                  <a:pos x="473" y="297"/>
                </a:cxn>
                <a:cxn ang="0">
                  <a:pos x="443" y="325"/>
                </a:cxn>
                <a:cxn ang="0">
                  <a:pos x="355" y="325"/>
                </a:cxn>
                <a:cxn ang="0">
                  <a:pos x="297" y="267"/>
                </a:cxn>
                <a:cxn ang="0">
                  <a:pos x="266" y="267"/>
                </a:cxn>
                <a:cxn ang="0">
                  <a:pos x="266" y="297"/>
                </a:cxn>
                <a:cxn ang="0">
                  <a:pos x="236" y="325"/>
                </a:cxn>
                <a:cxn ang="0">
                  <a:pos x="206" y="325"/>
                </a:cxn>
                <a:cxn ang="0">
                  <a:pos x="206" y="297"/>
                </a:cxn>
                <a:cxn ang="0">
                  <a:pos x="179" y="325"/>
                </a:cxn>
                <a:cxn ang="0">
                  <a:pos x="148" y="325"/>
                </a:cxn>
                <a:cxn ang="0">
                  <a:pos x="118" y="297"/>
                </a:cxn>
                <a:cxn ang="0">
                  <a:pos x="118" y="325"/>
                </a:cxn>
                <a:cxn ang="0">
                  <a:pos x="0" y="325"/>
                </a:cxn>
              </a:cxnLst>
              <a:rect l="0" t="0" r="r" b="b"/>
              <a:pathLst>
                <a:path w="711" h="325">
                  <a:moveTo>
                    <a:pt x="711" y="0"/>
                  </a:moveTo>
                  <a:lnTo>
                    <a:pt x="652" y="61"/>
                  </a:lnTo>
                  <a:lnTo>
                    <a:pt x="562" y="61"/>
                  </a:lnTo>
                  <a:lnTo>
                    <a:pt x="562" y="118"/>
                  </a:lnTo>
                  <a:lnTo>
                    <a:pt x="593" y="149"/>
                  </a:lnTo>
                  <a:lnTo>
                    <a:pt x="593" y="207"/>
                  </a:lnTo>
                  <a:lnTo>
                    <a:pt x="504" y="207"/>
                  </a:lnTo>
                  <a:lnTo>
                    <a:pt x="473" y="237"/>
                  </a:lnTo>
                  <a:lnTo>
                    <a:pt x="504" y="267"/>
                  </a:lnTo>
                  <a:lnTo>
                    <a:pt x="473" y="267"/>
                  </a:lnTo>
                  <a:lnTo>
                    <a:pt x="473" y="297"/>
                  </a:lnTo>
                  <a:lnTo>
                    <a:pt x="443" y="325"/>
                  </a:lnTo>
                  <a:lnTo>
                    <a:pt x="355" y="325"/>
                  </a:lnTo>
                  <a:lnTo>
                    <a:pt x="297" y="267"/>
                  </a:lnTo>
                  <a:lnTo>
                    <a:pt x="266" y="267"/>
                  </a:lnTo>
                  <a:lnTo>
                    <a:pt x="266" y="297"/>
                  </a:lnTo>
                  <a:lnTo>
                    <a:pt x="236" y="325"/>
                  </a:lnTo>
                  <a:lnTo>
                    <a:pt x="206" y="325"/>
                  </a:lnTo>
                  <a:lnTo>
                    <a:pt x="206" y="297"/>
                  </a:lnTo>
                  <a:lnTo>
                    <a:pt x="179" y="325"/>
                  </a:lnTo>
                  <a:lnTo>
                    <a:pt x="148" y="325"/>
                  </a:lnTo>
                  <a:lnTo>
                    <a:pt x="118" y="297"/>
                  </a:lnTo>
                  <a:lnTo>
                    <a:pt x="118" y="325"/>
                  </a:lnTo>
                  <a:lnTo>
                    <a:pt x="0" y="325"/>
                  </a:lnTo>
                </a:path>
              </a:pathLst>
            </a:custGeom>
            <a:noFill/>
            <a:ln w="1588">
              <a:solidFill>
                <a:srgbClr val="000000"/>
              </a:solidFill>
              <a:prstDash val="solid"/>
              <a:round/>
              <a:headEnd/>
              <a:tailEnd/>
            </a:ln>
          </p:spPr>
          <p:txBody>
            <a:bodyPr/>
            <a:lstStyle/>
            <a:p>
              <a:endParaRPr lang="en-GB"/>
            </a:p>
          </p:txBody>
        </p:sp>
        <p:sp>
          <p:nvSpPr>
            <p:cNvPr id="15874" name="Freeform 514"/>
            <p:cNvSpPr>
              <a:spLocks/>
            </p:cNvSpPr>
            <p:nvPr/>
          </p:nvSpPr>
          <p:spPr bwMode="auto">
            <a:xfrm>
              <a:off x="3435" y="2815"/>
              <a:ext cx="15" cy="59"/>
            </a:xfrm>
            <a:custGeom>
              <a:avLst/>
              <a:gdLst/>
              <a:ahLst/>
              <a:cxnLst>
                <a:cxn ang="0">
                  <a:pos x="29" y="237"/>
                </a:cxn>
                <a:cxn ang="0">
                  <a:pos x="58" y="209"/>
                </a:cxn>
                <a:cxn ang="0">
                  <a:pos x="29" y="179"/>
                </a:cxn>
                <a:cxn ang="0">
                  <a:pos x="29" y="148"/>
                </a:cxn>
                <a:cxn ang="0">
                  <a:pos x="58" y="118"/>
                </a:cxn>
                <a:cxn ang="0">
                  <a:pos x="29" y="91"/>
                </a:cxn>
                <a:cxn ang="0">
                  <a:pos x="0" y="91"/>
                </a:cxn>
                <a:cxn ang="0">
                  <a:pos x="0" y="60"/>
                </a:cxn>
                <a:cxn ang="0">
                  <a:pos x="29" y="30"/>
                </a:cxn>
                <a:cxn ang="0">
                  <a:pos x="58" y="30"/>
                </a:cxn>
                <a:cxn ang="0">
                  <a:pos x="58" y="0"/>
                </a:cxn>
              </a:cxnLst>
              <a:rect l="0" t="0" r="r" b="b"/>
              <a:pathLst>
                <a:path w="58" h="237">
                  <a:moveTo>
                    <a:pt x="29" y="237"/>
                  </a:moveTo>
                  <a:lnTo>
                    <a:pt x="58" y="209"/>
                  </a:lnTo>
                  <a:lnTo>
                    <a:pt x="29" y="179"/>
                  </a:lnTo>
                  <a:lnTo>
                    <a:pt x="29" y="148"/>
                  </a:lnTo>
                  <a:lnTo>
                    <a:pt x="58" y="118"/>
                  </a:lnTo>
                  <a:lnTo>
                    <a:pt x="29" y="91"/>
                  </a:lnTo>
                  <a:lnTo>
                    <a:pt x="0" y="91"/>
                  </a:lnTo>
                  <a:lnTo>
                    <a:pt x="0" y="60"/>
                  </a:lnTo>
                  <a:lnTo>
                    <a:pt x="29" y="30"/>
                  </a:lnTo>
                  <a:lnTo>
                    <a:pt x="58" y="30"/>
                  </a:lnTo>
                  <a:lnTo>
                    <a:pt x="58" y="0"/>
                  </a:lnTo>
                </a:path>
              </a:pathLst>
            </a:custGeom>
            <a:noFill/>
            <a:ln w="1588">
              <a:solidFill>
                <a:srgbClr val="000000"/>
              </a:solidFill>
              <a:prstDash val="solid"/>
              <a:round/>
              <a:headEnd/>
              <a:tailEnd/>
            </a:ln>
          </p:spPr>
          <p:txBody>
            <a:bodyPr/>
            <a:lstStyle/>
            <a:p>
              <a:endParaRPr lang="en-GB"/>
            </a:p>
          </p:txBody>
        </p:sp>
        <p:sp>
          <p:nvSpPr>
            <p:cNvPr id="15875" name="Freeform 515"/>
            <p:cNvSpPr>
              <a:spLocks/>
            </p:cNvSpPr>
            <p:nvPr/>
          </p:nvSpPr>
          <p:spPr bwMode="auto">
            <a:xfrm>
              <a:off x="3442" y="2904"/>
              <a:ext cx="127" cy="96"/>
            </a:xfrm>
            <a:custGeom>
              <a:avLst/>
              <a:gdLst/>
              <a:ahLst/>
              <a:cxnLst>
                <a:cxn ang="0">
                  <a:pos x="0" y="0"/>
                </a:cxn>
                <a:cxn ang="0">
                  <a:pos x="0" y="31"/>
                </a:cxn>
                <a:cxn ang="0">
                  <a:pos x="29" y="61"/>
                </a:cxn>
                <a:cxn ang="0">
                  <a:pos x="0" y="61"/>
                </a:cxn>
                <a:cxn ang="0">
                  <a:pos x="29" y="90"/>
                </a:cxn>
                <a:cxn ang="0">
                  <a:pos x="29" y="119"/>
                </a:cxn>
                <a:cxn ang="0">
                  <a:pos x="59" y="149"/>
                </a:cxn>
                <a:cxn ang="0">
                  <a:pos x="59" y="179"/>
                </a:cxn>
                <a:cxn ang="0">
                  <a:pos x="118" y="237"/>
                </a:cxn>
                <a:cxn ang="0">
                  <a:pos x="118" y="209"/>
                </a:cxn>
                <a:cxn ang="0">
                  <a:pos x="148" y="179"/>
                </a:cxn>
                <a:cxn ang="0">
                  <a:pos x="148" y="149"/>
                </a:cxn>
                <a:cxn ang="0">
                  <a:pos x="179" y="149"/>
                </a:cxn>
                <a:cxn ang="0">
                  <a:pos x="179" y="90"/>
                </a:cxn>
                <a:cxn ang="0">
                  <a:pos x="206" y="90"/>
                </a:cxn>
                <a:cxn ang="0">
                  <a:pos x="206" y="31"/>
                </a:cxn>
                <a:cxn ang="0">
                  <a:pos x="236" y="31"/>
                </a:cxn>
                <a:cxn ang="0">
                  <a:pos x="325" y="119"/>
                </a:cxn>
                <a:cxn ang="0">
                  <a:pos x="355" y="119"/>
                </a:cxn>
                <a:cxn ang="0">
                  <a:pos x="355" y="149"/>
                </a:cxn>
                <a:cxn ang="0">
                  <a:pos x="386" y="149"/>
                </a:cxn>
                <a:cxn ang="0">
                  <a:pos x="386" y="179"/>
                </a:cxn>
                <a:cxn ang="0">
                  <a:pos x="355" y="209"/>
                </a:cxn>
                <a:cxn ang="0">
                  <a:pos x="386" y="237"/>
                </a:cxn>
                <a:cxn ang="0">
                  <a:pos x="386" y="267"/>
                </a:cxn>
                <a:cxn ang="0">
                  <a:pos x="416" y="297"/>
                </a:cxn>
                <a:cxn ang="0">
                  <a:pos x="355" y="297"/>
                </a:cxn>
                <a:cxn ang="0">
                  <a:pos x="443" y="386"/>
                </a:cxn>
                <a:cxn ang="0">
                  <a:pos x="473" y="358"/>
                </a:cxn>
                <a:cxn ang="0">
                  <a:pos x="504" y="386"/>
                </a:cxn>
              </a:cxnLst>
              <a:rect l="0" t="0" r="r" b="b"/>
              <a:pathLst>
                <a:path w="504" h="386">
                  <a:moveTo>
                    <a:pt x="0" y="0"/>
                  </a:moveTo>
                  <a:lnTo>
                    <a:pt x="0" y="31"/>
                  </a:lnTo>
                  <a:lnTo>
                    <a:pt x="29" y="61"/>
                  </a:lnTo>
                  <a:lnTo>
                    <a:pt x="0" y="61"/>
                  </a:lnTo>
                  <a:lnTo>
                    <a:pt x="29" y="90"/>
                  </a:lnTo>
                  <a:lnTo>
                    <a:pt x="29" y="119"/>
                  </a:lnTo>
                  <a:lnTo>
                    <a:pt x="59" y="149"/>
                  </a:lnTo>
                  <a:lnTo>
                    <a:pt x="59" y="179"/>
                  </a:lnTo>
                  <a:lnTo>
                    <a:pt x="118" y="237"/>
                  </a:lnTo>
                  <a:lnTo>
                    <a:pt x="118" y="209"/>
                  </a:lnTo>
                  <a:lnTo>
                    <a:pt x="148" y="179"/>
                  </a:lnTo>
                  <a:lnTo>
                    <a:pt x="148" y="149"/>
                  </a:lnTo>
                  <a:lnTo>
                    <a:pt x="179" y="149"/>
                  </a:lnTo>
                  <a:lnTo>
                    <a:pt x="179" y="90"/>
                  </a:lnTo>
                  <a:lnTo>
                    <a:pt x="206" y="90"/>
                  </a:lnTo>
                  <a:lnTo>
                    <a:pt x="206" y="31"/>
                  </a:lnTo>
                  <a:lnTo>
                    <a:pt x="236" y="31"/>
                  </a:lnTo>
                  <a:lnTo>
                    <a:pt x="325" y="119"/>
                  </a:lnTo>
                  <a:lnTo>
                    <a:pt x="355" y="119"/>
                  </a:lnTo>
                  <a:lnTo>
                    <a:pt x="355" y="149"/>
                  </a:lnTo>
                  <a:lnTo>
                    <a:pt x="386" y="149"/>
                  </a:lnTo>
                  <a:lnTo>
                    <a:pt x="386" y="179"/>
                  </a:lnTo>
                  <a:lnTo>
                    <a:pt x="355" y="209"/>
                  </a:lnTo>
                  <a:lnTo>
                    <a:pt x="386" y="237"/>
                  </a:lnTo>
                  <a:lnTo>
                    <a:pt x="386" y="267"/>
                  </a:lnTo>
                  <a:lnTo>
                    <a:pt x="416" y="297"/>
                  </a:lnTo>
                  <a:lnTo>
                    <a:pt x="355" y="297"/>
                  </a:lnTo>
                  <a:lnTo>
                    <a:pt x="443" y="386"/>
                  </a:lnTo>
                  <a:lnTo>
                    <a:pt x="473" y="358"/>
                  </a:lnTo>
                  <a:lnTo>
                    <a:pt x="504" y="386"/>
                  </a:lnTo>
                </a:path>
              </a:pathLst>
            </a:custGeom>
            <a:noFill/>
            <a:ln w="1588">
              <a:solidFill>
                <a:srgbClr val="000000"/>
              </a:solidFill>
              <a:prstDash val="solid"/>
              <a:round/>
              <a:headEnd/>
              <a:tailEnd/>
            </a:ln>
          </p:spPr>
          <p:txBody>
            <a:bodyPr/>
            <a:lstStyle/>
            <a:p>
              <a:endParaRPr lang="en-GB"/>
            </a:p>
          </p:txBody>
        </p:sp>
        <p:sp>
          <p:nvSpPr>
            <p:cNvPr id="15876" name="Freeform 516"/>
            <p:cNvSpPr>
              <a:spLocks/>
            </p:cNvSpPr>
            <p:nvPr/>
          </p:nvSpPr>
          <p:spPr bwMode="auto">
            <a:xfrm>
              <a:off x="3442" y="2874"/>
              <a:ext cx="23" cy="30"/>
            </a:xfrm>
            <a:custGeom>
              <a:avLst/>
              <a:gdLst/>
              <a:ahLst/>
              <a:cxnLst>
                <a:cxn ang="0">
                  <a:pos x="0" y="118"/>
                </a:cxn>
                <a:cxn ang="0">
                  <a:pos x="29" y="90"/>
                </a:cxn>
                <a:cxn ang="0">
                  <a:pos x="59" y="90"/>
                </a:cxn>
                <a:cxn ang="0">
                  <a:pos x="88" y="60"/>
                </a:cxn>
                <a:cxn ang="0">
                  <a:pos x="88" y="30"/>
                </a:cxn>
                <a:cxn ang="0">
                  <a:pos x="59" y="0"/>
                </a:cxn>
                <a:cxn ang="0">
                  <a:pos x="0" y="0"/>
                </a:cxn>
              </a:cxnLst>
              <a:rect l="0" t="0" r="r" b="b"/>
              <a:pathLst>
                <a:path w="88" h="118">
                  <a:moveTo>
                    <a:pt x="0" y="118"/>
                  </a:moveTo>
                  <a:lnTo>
                    <a:pt x="29" y="90"/>
                  </a:lnTo>
                  <a:lnTo>
                    <a:pt x="59" y="90"/>
                  </a:lnTo>
                  <a:lnTo>
                    <a:pt x="88" y="60"/>
                  </a:lnTo>
                  <a:lnTo>
                    <a:pt x="88" y="30"/>
                  </a:lnTo>
                  <a:lnTo>
                    <a:pt x="59" y="0"/>
                  </a:lnTo>
                  <a:lnTo>
                    <a:pt x="0" y="0"/>
                  </a:lnTo>
                </a:path>
              </a:pathLst>
            </a:custGeom>
            <a:noFill/>
            <a:ln w="1588">
              <a:solidFill>
                <a:srgbClr val="000000"/>
              </a:solidFill>
              <a:prstDash val="solid"/>
              <a:round/>
              <a:headEnd/>
              <a:tailEnd/>
            </a:ln>
          </p:spPr>
          <p:txBody>
            <a:bodyPr/>
            <a:lstStyle/>
            <a:p>
              <a:endParaRPr lang="en-GB"/>
            </a:p>
          </p:txBody>
        </p:sp>
        <p:sp>
          <p:nvSpPr>
            <p:cNvPr id="15877" name="Freeform 517"/>
            <p:cNvSpPr>
              <a:spLocks/>
            </p:cNvSpPr>
            <p:nvPr/>
          </p:nvSpPr>
          <p:spPr bwMode="auto">
            <a:xfrm>
              <a:off x="3569" y="3000"/>
              <a:ext cx="14" cy="8"/>
            </a:xfrm>
            <a:custGeom>
              <a:avLst/>
              <a:gdLst/>
              <a:ahLst/>
              <a:cxnLst>
                <a:cxn ang="0">
                  <a:pos x="0" y="0"/>
                </a:cxn>
                <a:cxn ang="0">
                  <a:pos x="30" y="0"/>
                </a:cxn>
                <a:cxn ang="0">
                  <a:pos x="58" y="29"/>
                </a:cxn>
                <a:cxn ang="0">
                  <a:pos x="30" y="29"/>
                </a:cxn>
                <a:cxn ang="0">
                  <a:pos x="0" y="0"/>
                </a:cxn>
              </a:cxnLst>
              <a:rect l="0" t="0" r="r" b="b"/>
              <a:pathLst>
                <a:path w="58" h="29">
                  <a:moveTo>
                    <a:pt x="0" y="0"/>
                  </a:moveTo>
                  <a:lnTo>
                    <a:pt x="30" y="0"/>
                  </a:lnTo>
                  <a:lnTo>
                    <a:pt x="58" y="29"/>
                  </a:lnTo>
                  <a:lnTo>
                    <a:pt x="30" y="29"/>
                  </a:lnTo>
                  <a:lnTo>
                    <a:pt x="0" y="0"/>
                  </a:lnTo>
                </a:path>
              </a:pathLst>
            </a:custGeom>
            <a:noFill/>
            <a:ln w="1588">
              <a:solidFill>
                <a:srgbClr val="000000"/>
              </a:solidFill>
              <a:prstDash val="solid"/>
              <a:round/>
              <a:headEnd/>
              <a:tailEnd/>
            </a:ln>
          </p:spPr>
          <p:txBody>
            <a:bodyPr/>
            <a:lstStyle/>
            <a:p>
              <a:endParaRPr lang="en-GB"/>
            </a:p>
          </p:txBody>
        </p:sp>
        <p:sp>
          <p:nvSpPr>
            <p:cNvPr id="15878" name="Freeform 518"/>
            <p:cNvSpPr>
              <a:spLocks/>
            </p:cNvSpPr>
            <p:nvPr/>
          </p:nvSpPr>
          <p:spPr bwMode="auto">
            <a:xfrm>
              <a:off x="3553" y="3000"/>
              <a:ext cx="171" cy="119"/>
            </a:xfrm>
            <a:custGeom>
              <a:avLst/>
              <a:gdLst/>
              <a:ahLst/>
              <a:cxnLst>
                <a:cxn ang="0">
                  <a:pos x="61" y="0"/>
                </a:cxn>
                <a:cxn ang="0">
                  <a:pos x="30" y="0"/>
                </a:cxn>
                <a:cxn ang="0">
                  <a:pos x="0" y="29"/>
                </a:cxn>
                <a:cxn ang="0">
                  <a:pos x="150" y="179"/>
                </a:cxn>
                <a:cxn ang="0">
                  <a:pos x="180" y="179"/>
                </a:cxn>
                <a:cxn ang="0">
                  <a:pos x="209" y="206"/>
                </a:cxn>
                <a:cxn ang="0">
                  <a:pos x="237" y="206"/>
                </a:cxn>
                <a:cxn ang="0">
                  <a:pos x="209" y="236"/>
                </a:cxn>
                <a:cxn ang="0">
                  <a:pos x="268" y="297"/>
                </a:cxn>
                <a:cxn ang="0">
                  <a:pos x="298" y="267"/>
                </a:cxn>
                <a:cxn ang="0">
                  <a:pos x="357" y="267"/>
                </a:cxn>
                <a:cxn ang="0">
                  <a:pos x="446" y="297"/>
                </a:cxn>
                <a:cxn ang="0">
                  <a:pos x="475" y="297"/>
                </a:cxn>
                <a:cxn ang="0">
                  <a:pos x="565" y="385"/>
                </a:cxn>
                <a:cxn ang="0">
                  <a:pos x="594" y="385"/>
                </a:cxn>
                <a:cxn ang="0">
                  <a:pos x="594" y="415"/>
                </a:cxn>
                <a:cxn ang="0">
                  <a:pos x="623" y="415"/>
                </a:cxn>
                <a:cxn ang="0">
                  <a:pos x="683" y="474"/>
                </a:cxn>
              </a:cxnLst>
              <a:rect l="0" t="0" r="r" b="b"/>
              <a:pathLst>
                <a:path w="683" h="474">
                  <a:moveTo>
                    <a:pt x="61" y="0"/>
                  </a:moveTo>
                  <a:lnTo>
                    <a:pt x="30" y="0"/>
                  </a:lnTo>
                  <a:lnTo>
                    <a:pt x="0" y="29"/>
                  </a:lnTo>
                  <a:lnTo>
                    <a:pt x="150" y="179"/>
                  </a:lnTo>
                  <a:lnTo>
                    <a:pt x="180" y="179"/>
                  </a:lnTo>
                  <a:lnTo>
                    <a:pt x="209" y="206"/>
                  </a:lnTo>
                  <a:lnTo>
                    <a:pt x="237" y="206"/>
                  </a:lnTo>
                  <a:lnTo>
                    <a:pt x="209" y="236"/>
                  </a:lnTo>
                  <a:lnTo>
                    <a:pt x="268" y="297"/>
                  </a:lnTo>
                  <a:lnTo>
                    <a:pt x="298" y="267"/>
                  </a:lnTo>
                  <a:lnTo>
                    <a:pt x="357" y="267"/>
                  </a:lnTo>
                  <a:lnTo>
                    <a:pt x="446" y="297"/>
                  </a:lnTo>
                  <a:lnTo>
                    <a:pt x="475" y="297"/>
                  </a:lnTo>
                  <a:lnTo>
                    <a:pt x="565" y="385"/>
                  </a:lnTo>
                  <a:lnTo>
                    <a:pt x="594" y="385"/>
                  </a:lnTo>
                  <a:lnTo>
                    <a:pt x="594" y="415"/>
                  </a:lnTo>
                  <a:lnTo>
                    <a:pt x="623" y="415"/>
                  </a:lnTo>
                  <a:lnTo>
                    <a:pt x="683" y="474"/>
                  </a:lnTo>
                </a:path>
              </a:pathLst>
            </a:custGeom>
            <a:noFill/>
            <a:ln w="1588">
              <a:solidFill>
                <a:srgbClr val="000000"/>
              </a:solidFill>
              <a:prstDash val="solid"/>
              <a:round/>
              <a:headEnd/>
              <a:tailEnd/>
            </a:ln>
          </p:spPr>
          <p:txBody>
            <a:bodyPr/>
            <a:lstStyle/>
            <a:p>
              <a:endParaRPr lang="en-GB"/>
            </a:p>
          </p:txBody>
        </p:sp>
        <p:sp>
          <p:nvSpPr>
            <p:cNvPr id="15879" name="Freeform 519"/>
            <p:cNvSpPr>
              <a:spLocks/>
            </p:cNvSpPr>
            <p:nvPr/>
          </p:nvSpPr>
          <p:spPr bwMode="auto">
            <a:xfrm>
              <a:off x="3035" y="2993"/>
              <a:ext cx="607" cy="526"/>
            </a:xfrm>
            <a:custGeom>
              <a:avLst/>
              <a:gdLst/>
              <a:ahLst/>
              <a:cxnLst>
                <a:cxn ang="0">
                  <a:pos x="89" y="209"/>
                </a:cxn>
                <a:cxn ang="0">
                  <a:pos x="150" y="178"/>
                </a:cxn>
                <a:cxn ang="0">
                  <a:pos x="207" y="89"/>
                </a:cxn>
                <a:cxn ang="0">
                  <a:pos x="238" y="59"/>
                </a:cxn>
                <a:cxn ang="0">
                  <a:pos x="416" y="0"/>
                </a:cxn>
                <a:cxn ang="0">
                  <a:pos x="475" y="30"/>
                </a:cxn>
                <a:cxn ang="0">
                  <a:pos x="535" y="59"/>
                </a:cxn>
                <a:cxn ang="0">
                  <a:pos x="623" y="89"/>
                </a:cxn>
                <a:cxn ang="0">
                  <a:pos x="682" y="118"/>
                </a:cxn>
                <a:cxn ang="0">
                  <a:pos x="742" y="266"/>
                </a:cxn>
                <a:cxn ang="0">
                  <a:pos x="773" y="327"/>
                </a:cxn>
                <a:cxn ang="0">
                  <a:pos x="801" y="384"/>
                </a:cxn>
                <a:cxn ang="0">
                  <a:pos x="830" y="504"/>
                </a:cxn>
                <a:cxn ang="0">
                  <a:pos x="891" y="504"/>
                </a:cxn>
                <a:cxn ang="0">
                  <a:pos x="919" y="563"/>
                </a:cxn>
                <a:cxn ang="0">
                  <a:pos x="980" y="591"/>
                </a:cxn>
                <a:cxn ang="0">
                  <a:pos x="1010" y="652"/>
                </a:cxn>
                <a:cxn ang="0">
                  <a:pos x="1068" y="682"/>
                </a:cxn>
                <a:cxn ang="0">
                  <a:pos x="1217" y="800"/>
                </a:cxn>
                <a:cxn ang="0">
                  <a:pos x="1275" y="829"/>
                </a:cxn>
                <a:cxn ang="0">
                  <a:pos x="1424" y="1007"/>
                </a:cxn>
                <a:cxn ang="0">
                  <a:pos x="1512" y="1038"/>
                </a:cxn>
                <a:cxn ang="0">
                  <a:pos x="1542" y="1065"/>
                </a:cxn>
                <a:cxn ang="0">
                  <a:pos x="1602" y="1065"/>
                </a:cxn>
                <a:cxn ang="0">
                  <a:pos x="1749" y="1125"/>
                </a:cxn>
                <a:cxn ang="0">
                  <a:pos x="1779" y="1184"/>
                </a:cxn>
                <a:cxn ang="0">
                  <a:pos x="1837" y="1213"/>
                </a:cxn>
                <a:cxn ang="0">
                  <a:pos x="1928" y="1244"/>
                </a:cxn>
                <a:cxn ang="0">
                  <a:pos x="2017" y="1274"/>
                </a:cxn>
                <a:cxn ang="0">
                  <a:pos x="2047" y="1332"/>
                </a:cxn>
                <a:cxn ang="0">
                  <a:pos x="2047" y="1393"/>
                </a:cxn>
                <a:cxn ang="0">
                  <a:pos x="2135" y="1451"/>
                </a:cxn>
                <a:cxn ang="0">
                  <a:pos x="2193" y="1481"/>
                </a:cxn>
                <a:cxn ang="0">
                  <a:pos x="2283" y="1511"/>
                </a:cxn>
                <a:cxn ang="0">
                  <a:pos x="2311" y="1599"/>
                </a:cxn>
                <a:cxn ang="0">
                  <a:pos x="2342" y="1658"/>
                </a:cxn>
                <a:cxn ang="0">
                  <a:pos x="2372" y="1718"/>
                </a:cxn>
                <a:cxn ang="0">
                  <a:pos x="2431" y="1866"/>
                </a:cxn>
                <a:cxn ang="0">
                  <a:pos x="2402" y="1924"/>
                </a:cxn>
                <a:cxn ang="0">
                  <a:pos x="2311" y="1954"/>
                </a:cxn>
                <a:cxn ang="0">
                  <a:pos x="2311" y="2013"/>
                </a:cxn>
                <a:cxn ang="0">
                  <a:pos x="2254" y="2103"/>
                </a:cxn>
              </a:cxnLst>
              <a:rect l="0" t="0" r="r" b="b"/>
              <a:pathLst>
                <a:path w="2431" h="2103">
                  <a:moveTo>
                    <a:pt x="0" y="209"/>
                  </a:moveTo>
                  <a:lnTo>
                    <a:pt x="89" y="209"/>
                  </a:lnTo>
                  <a:lnTo>
                    <a:pt x="120" y="178"/>
                  </a:lnTo>
                  <a:lnTo>
                    <a:pt x="150" y="178"/>
                  </a:lnTo>
                  <a:lnTo>
                    <a:pt x="207" y="118"/>
                  </a:lnTo>
                  <a:lnTo>
                    <a:pt x="207" y="89"/>
                  </a:lnTo>
                  <a:lnTo>
                    <a:pt x="238" y="89"/>
                  </a:lnTo>
                  <a:lnTo>
                    <a:pt x="238" y="59"/>
                  </a:lnTo>
                  <a:lnTo>
                    <a:pt x="298" y="0"/>
                  </a:lnTo>
                  <a:lnTo>
                    <a:pt x="416" y="0"/>
                  </a:lnTo>
                  <a:lnTo>
                    <a:pt x="445" y="30"/>
                  </a:lnTo>
                  <a:lnTo>
                    <a:pt x="475" y="30"/>
                  </a:lnTo>
                  <a:lnTo>
                    <a:pt x="505" y="59"/>
                  </a:lnTo>
                  <a:lnTo>
                    <a:pt x="535" y="59"/>
                  </a:lnTo>
                  <a:lnTo>
                    <a:pt x="594" y="118"/>
                  </a:lnTo>
                  <a:lnTo>
                    <a:pt x="623" y="89"/>
                  </a:lnTo>
                  <a:lnTo>
                    <a:pt x="654" y="118"/>
                  </a:lnTo>
                  <a:lnTo>
                    <a:pt x="682" y="118"/>
                  </a:lnTo>
                  <a:lnTo>
                    <a:pt x="742" y="178"/>
                  </a:lnTo>
                  <a:lnTo>
                    <a:pt x="742" y="266"/>
                  </a:lnTo>
                  <a:lnTo>
                    <a:pt x="773" y="297"/>
                  </a:lnTo>
                  <a:lnTo>
                    <a:pt x="773" y="327"/>
                  </a:lnTo>
                  <a:lnTo>
                    <a:pt x="801" y="355"/>
                  </a:lnTo>
                  <a:lnTo>
                    <a:pt x="801" y="384"/>
                  </a:lnTo>
                  <a:lnTo>
                    <a:pt x="830" y="415"/>
                  </a:lnTo>
                  <a:lnTo>
                    <a:pt x="830" y="504"/>
                  </a:lnTo>
                  <a:lnTo>
                    <a:pt x="861" y="473"/>
                  </a:lnTo>
                  <a:lnTo>
                    <a:pt x="891" y="504"/>
                  </a:lnTo>
                  <a:lnTo>
                    <a:pt x="891" y="563"/>
                  </a:lnTo>
                  <a:lnTo>
                    <a:pt x="919" y="563"/>
                  </a:lnTo>
                  <a:lnTo>
                    <a:pt x="949" y="591"/>
                  </a:lnTo>
                  <a:lnTo>
                    <a:pt x="980" y="591"/>
                  </a:lnTo>
                  <a:lnTo>
                    <a:pt x="1010" y="622"/>
                  </a:lnTo>
                  <a:lnTo>
                    <a:pt x="1010" y="652"/>
                  </a:lnTo>
                  <a:lnTo>
                    <a:pt x="980" y="682"/>
                  </a:lnTo>
                  <a:lnTo>
                    <a:pt x="1068" y="682"/>
                  </a:lnTo>
                  <a:lnTo>
                    <a:pt x="1187" y="800"/>
                  </a:lnTo>
                  <a:lnTo>
                    <a:pt x="1217" y="800"/>
                  </a:lnTo>
                  <a:lnTo>
                    <a:pt x="1246" y="829"/>
                  </a:lnTo>
                  <a:lnTo>
                    <a:pt x="1275" y="829"/>
                  </a:lnTo>
                  <a:lnTo>
                    <a:pt x="1275" y="859"/>
                  </a:lnTo>
                  <a:lnTo>
                    <a:pt x="1424" y="1007"/>
                  </a:lnTo>
                  <a:lnTo>
                    <a:pt x="1483" y="1007"/>
                  </a:lnTo>
                  <a:lnTo>
                    <a:pt x="1512" y="1038"/>
                  </a:lnTo>
                  <a:lnTo>
                    <a:pt x="1512" y="1065"/>
                  </a:lnTo>
                  <a:lnTo>
                    <a:pt x="1542" y="1065"/>
                  </a:lnTo>
                  <a:lnTo>
                    <a:pt x="1572" y="1038"/>
                  </a:lnTo>
                  <a:lnTo>
                    <a:pt x="1602" y="1065"/>
                  </a:lnTo>
                  <a:lnTo>
                    <a:pt x="1719" y="1065"/>
                  </a:lnTo>
                  <a:lnTo>
                    <a:pt x="1749" y="1125"/>
                  </a:lnTo>
                  <a:lnTo>
                    <a:pt x="1749" y="1156"/>
                  </a:lnTo>
                  <a:lnTo>
                    <a:pt x="1779" y="1184"/>
                  </a:lnTo>
                  <a:lnTo>
                    <a:pt x="1810" y="1184"/>
                  </a:lnTo>
                  <a:lnTo>
                    <a:pt x="1837" y="1213"/>
                  </a:lnTo>
                  <a:lnTo>
                    <a:pt x="1867" y="1213"/>
                  </a:lnTo>
                  <a:lnTo>
                    <a:pt x="1928" y="1244"/>
                  </a:lnTo>
                  <a:lnTo>
                    <a:pt x="1897" y="1274"/>
                  </a:lnTo>
                  <a:lnTo>
                    <a:pt x="2017" y="1274"/>
                  </a:lnTo>
                  <a:lnTo>
                    <a:pt x="2047" y="1302"/>
                  </a:lnTo>
                  <a:lnTo>
                    <a:pt x="2047" y="1332"/>
                  </a:lnTo>
                  <a:lnTo>
                    <a:pt x="2074" y="1363"/>
                  </a:lnTo>
                  <a:lnTo>
                    <a:pt x="2047" y="1393"/>
                  </a:lnTo>
                  <a:lnTo>
                    <a:pt x="2104" y="1451"/>
                  </a:lnTo>
                  <a:lnTo>
                    <a:pt x="2135" y="1451"/>
                  </a:lnTo>
                  <a:lnTo>
                    <a:pt x="2165" y="1481"/>
                  </a:lnTo>
                  <a:lnTo>
                    <a:pt x="2193" y="1481"/>
                  </a:lnTo>
                  <a:lnTo>
                    <a:pt x="2224" y="1451"/>
                  </a:lnTo>
                  <a:lnTo>
                    <a:pt x="2283" y="1511"/>
                  </a:lnTo>
                  <a:lnTo>
                    <a:pt x="2283" y="1569"/>
                  </a:lnTo>
                  <a:lnTo>
                    <a:pt x="2311" y="1599"/>
                  </a:lnTo>
                  <a:lnTo>
                    <a:pt x="2311" y="1629"/>
                  </a:lnTo>
                  <a:lnTo>
                    <a:pt x="2342" y="1658"/>
                  </a:lnTo>
                  <a:lnTo>
                    <a:pt x="2342" y="1688"/>
                  </a:lnTo>
                  <a:lnTo>
                    <a:pt x="2372" y="1718"/>
                  </a:lnTo>
                  <a:lnTo>
                    <a:pt x="2372" y="1806"/>
                  </a:lnTo>
                  <a:lnTo>
                    <a:pt x="2431" y="1866"/>
                  </a:lnTo>
                  <a:lnTo>
                    <a:pt x="2431" y="1894"/>
                  </a:lnTo>
                  <a:lnTo>
                    <a:pt x="2402" y="1924"/>
                  </a:lnTo>
                  <a:lnTo>
                    <a:pt x="2342" y="1924"/>
                  </a:lnTo>
                  <a:lnTo>
                    <a:pt x="2311" y="1954"/>
                  </a:lnTo>
                  <a:lnTo>
                    <a:pt x="2342" y="1985"/>
                  </a:lnTo>
                  <a:lnTo>
                    <a:pt x="2311" y="2013"/>
                  </a:lnTo>
                  <a:lnTo>
                    <a:pt x="2311" y="2043"/>
                  </a:lnTo>
                  <a:lnTo>
                    <a:pt x="2254" y="2103"/>
                  </a:lnTo>
                </a:path>
              </a:pathLst>
            </a:custGeom>
            <a:noFill/>
            <a:ln w="1588">
              <a:solidFill>
                <a:srgbClr val="000000"/>
              </a:solidFill>
              <a:prstDash val="solid"/>
              <a:round/>
              <a:headEnd/>
              <a:tailEnd/>
            </a:ln>
          </p:spPr>
          <p:txBody>
            <a:bodyPr/>
            <a:lstStyle/>
            <a:p>
              <a:endParaRPr lang="en-GB"/>
            </a:p>
          </p:txBody>
        </p:sp>
        <p:sp>
          <p:nvSpPr>
            <p:cNvPr id="15880" name="Freeform 520"/>
            <p:cNvSpPr>
              <a:spLocks/>
            </p:cNvSpPr>
            <p:nvPr/>
          </p:nvSpPr>
          <p:spPr bwMode="auto">
            <a:xfrm>
              <a:off x="3843" y="3141"/>
              <a:ext cx="96" cy="74"/>
            </a:xfrm>
            <a:custGeom>
              <a:avLst/>
              <a:gdLst/>
              <a:ahLst/>
              <a:cxnLst>
                <a:cxn ang="0">
                  <a:pos x="355" y="297"/>
                </a:cxn>
                <a:cxn ang="0">
                  <a:pos x="355" y="268"/>
                </a:cxn>
                <a:cxn ang="0">
                  <a:pos x="384" y="238"/>
                </a:cxn>
                <a:cxn ang="0">
                  <a:pos x="355" y="209"/>
                </a:cxn>
                <a:cxn ang="0">
                  <a:pos x="355" y="179"/>
                </a:cxn>
                <a:cxn ang="0">
                  <a:pos x="325" y="149"/>
                </a:cxn>
                <a:cxn ang="0">
                  <a:pos x="325" y="119"/>
                </a:cxn>
                <a:cxn ang="0">
                  <a:pos x="266" y="119"/>
                </a:cxn>
                <a:cxn ang="0">
                  <a:pos x="266" y="91"/>
                </a:cxn>
                <a:cxn ang="0">
                  <a:pos x="207" y="31"/>
                </a:cxn>
                <a:cxn ang="0">
                  <a:pos x="177" y="31"/>
                </a:cxn>
                <a:cxn ang="0">
                  <a:pos x="147" y="61"/>
                </a:cxn>
                <a:cxn ang="0">
                  <a:pos x="88" y="0"/>
                </a:cxn>
                <a:cxn ang="0">
                  <a:pos x="88" y="31"/>
                </a:cxn>
                <a:cxn ang="0">
                  <a:pos x="28" y="91"/>
                </a:cxn>
                <a:cxn ang="0">
                  <a:pos x="28" y="149"/>
                </a:cxn>
                <a:cxn ang="0">
                  <a:pos x="0" y="179"/>
                </a:cxn>
                <a:cxn ang="0">
                  <a:pos x="28" y="179"/>
                </a:cxn>
                <a:cxn ang="0">
                  <a:pos x="28" y="268"/>
                </a:cxn>
              </a:cxnLst>
              <a:rect l="0" t="0" r="r" b="b"/>
              <a:pathLst>
                <a:path w="384" h="297">
                  <a:moveTo>
                    <a:pt x="355" y="297"/>
                  </a:moveTo>
                  <a:lnTo>
                    <a:pt x="355" y="268"/>
                  </a:lnTo>
                  <a:lnTo>
                    <a:pt x="384" y="238"/>
                  </a:lnTo>
                  <a:lnTo>
                    <a:pt x="355" y="209"/>
                  </a:lnTo>
                  <a:lnTo>
                    <a:pt x="355" y="179"/>
                  </a:lnTo>
                  <a:lnTo>
                    <a:pt x="325" y="149"/>
                  </a:lnTo>
                  <a:lnTo>
                    <a:pt x="325" y="119"/>
                  </a:lnTo>
                  <a:lnTo>
                    <a:pt x="266" y="119"/>
                  </a:lnTo>
                  <a:lnTo>
                    <a:pt x="266" y="91"/>
                  </a:lnTo>
                  <a:lnTo>
                    <a:pt x="207" y="31"/>
                  </a:lnTo>
                  <a:lnTo>
                    <a:pt x="177" y="31"/>
                  </a:lnTo>
                  <a:lnTo>
                    <a:pt x="147" y="61"/>
                  </a:lnTo>
                  <a:lnTo>
                    <a:pt x="88" y="0"/>
                  </a:lnTo>
                  <a:lnTo>
                    <a:pt x="88" y="31"/>
                  </a:lnTo>
                  <a:lnTo>
                    <a:pt x="28" y="91"/>
                  </a:lnTo>
                  <a:lnTo>
                    <a:pt x="28" y="149"/>
                  </a:lnTo>
                  <a:lnTo>
                    <a:pt x="0" y="179"/>
                  </a:lnTo>
                  <a:lnTo>
                    <a:pt x="28" y="179"/>
                  </a:lnTo>
                  <a:lnTo>
                    <a:pt x="28" y="268"/>
                  </a:lnTo>
                </a:path>
              </a:pathLst>
            </a:custGeom>
            <a:noFill/>
            <a:ln w="1588">
              <a:solidFill>
                <a:srgbClr val="000000"/>
              </a:solidFill>
              <a:prstDash val="solid"/>
              <a:round/>
              <a:headEnd/>
              <a:tailEnd/>
            </a:ln>
          </p:spPr>
          <p:txBody>
            <a:bodyPr/>
            <a:lstStyle/>
            <a:p>
              <a:endParaRPr lang="en-GB"/>
            </a:p>
          </p:txBody>
        </p:sp>
        <p:sp>
          <p:nvSpPr>
            <p:cNvPr id="15881" name="Freeform 521"/>
            <p:cNvSpPr>
              <a:spLocks/>
            </p:cNvSpPr>
            <p:nvPr/>
          </p:nvSpPr>
          <p:spPr bwMode="auto">
            <a:xfrm>
              <a:off x="3798" y="3156"/>
              <a:ext cx="52" cy="52"/>
            </a:xfrm>
            <a:custGeom>
              <a:avLst/>
              <a:gdLst/>
              <a:ahLst/>
              <a:cxnLst>
                <a:cxn ang="0">
                  <a:pos x="207" y="207"/>
                </a:cxn>
                <a:cxn ang="0">
                  <a:pos x="179" y="177"/>
                </a:cxn>
                <a:cxn ang="0">
                  <a:pos x="149" y="177"/>
                </a:cxn>
                <a:cxn ang="0">
                  <a:pos x="119" y="148"/>
                </a:cxn>
                <a:cxn ang="0">
                  <a:pos x="88" y="88"/>
                </a:cxn>
                <a:cxn ang="0">
                  <a:pos x="60" y="58"/>
                </a:cxn>
                <a:cxn ang="0">
                  <a:pos x="31" y="58"/>
                </a:cxn>
                <a:cxn ang="0">
                  <a:pos x="0" y="30"/>
                </a:cxn>
                <a:cxn ang="0">
                  <a:pos x="0" y="0"/>
                </a:cxn>
              </a:cxnLst>
              <a:rect l="0" t="0" r="r" b="b"/>
              <a:pathLst>
                <a:path w="207" h="207">
                  <a:moveTo>
                    <a:pt x="207" y="207"/>
                  </a:moveTo>
                  <a:lnTo>
                    <a:pt x="179" y="177"/>
                  </a:lnTo>
                  <a:lnTo>
                    <a:pt x="149" y="177"/>
                  </a:lnTo>
                  <a:lnTo>
                    <a:pt x="119" y="148"/>
                  </a:lnTo>
                  <a:lnTo>
                    <a:pt x="88" y="88"/>
                  </a:lnTo>
                  <a:lnTo>
                    <a:pt x="60" y="58"/>
                  </a:lnTo>
                  <a:lnTo>
                    <a:pt x="31" y="58"/>
                  </a:lnTo>
                  <a:lnTo>
                    <a:pt x="0" y="30"/>
                  </a:lnTo>
                  <a:lnTo>
                    <a:pt x="0" y="0"/>
                  </a:lnTo>
                </a:path>
              </a:pathLst>
            </a:custGeom>
            <a:noFill/>
            <a:ln w="1588">
              <a:solidFill>
                <a:srgbClr val="000000"/>
              </a:solidFill>
              <a:prstDash val="solid"/>
              <a:round/>
              <a:headEnd/>
              <a:tailEnd/>
            </a:ln>
          </p:spPr>
          <p:txBody>
            <a:bodyPr/>
            <a:lstStyle/>
            <a:p>
              <a:endParaRPr lang="en-GB"/>
            </a:p>
          </p:txBody>
        </p:sp>
        <p:sp>
          <p:nvSpPr>
            <p:cNvPr id="15882" name="Freeform 522"/>
            <p:cNvSpPr>
              <a:spLocks/>
            </p:cNvSpPr>
            <p:nvPr/>
          </p:nvSpPr>
          <p:spPr bwMode="auto">
            <a:xfrm>
              <a:off x="3850" y="3208"/>
              <a:ext cx="59" cy="185"/>
            </a:xfrm>
            <a:custGeom>
              <a:avLst/>
              <a:gdLst/>
              <a:ahLst/>
              <a:cxnLst>
                <a:cxn ang="0">
                  <a:pos x="0" y="0"/>
                </a:cxn>
                <a:cxn ang="0">
                  <a:pos x="31" y="0"/>
                </a:cxn>
                <a:cxn ang="0">
                  <a:pos x="60" y="29"/>
                </a:cxn>
                <a:cxn ang="0">
                  <a:pos x="60" y="88"/>
                </a:cxn>
                <a:cxn ang="0">
                  <a:pos x="31" y="118"/>
                </a:cxn>
                <a:cxn ang="0">
                  <a:pos x="31" y="179"/>
                </a:cxn>
                <a:cxn ang="0">
                  <a:pos x="60" y="206"/>
                </a:cxn>
                <a:cxn ang="0">
                  <a:pos x="31" y="236"/>
                </a:cxn>
                <a:cxn ang="0">
                  <a:pos x="31" y="297"/>
                </a:cxn>
                <a:cxn ang="0">
                  <a:pos x="60" y="297"/>
                </a:cxn>
                <a:cxn ang="0">
                  <a:pos x="31" y="325"/>
                </a:cxn>
                <a:cxn ang="0">
                  <a:pos x="31" y="354"/>
                </a:cxn>
                <a:cxn ang="0">
                  <a:pos x="0" y="385"/>
                </a:cxn>
                <a:cxn ang="0">
                  <a:pos x="0" y="443"/>
                </a:cxn>
                <a:cxn ang="0">
                  <a:pos x="31" y="443"/>
                </a:cxn>
                <a:cxn ang="0">
                  <a:pos x="31" y="473"/>
                </a:cxn>
                <a:cxn ang="0">
                  <a:pos x="60" y="473"/>
                </a:cxn>
                <a:cxn ang="0">
                  <a:pos x="31" y="504"/>
                </a:cxn>
                <a:cxn ang="0">
                  <a:pos x="31" y="534"/>
                </a:cxn>
                <a:cxn ang="0">
                  <a:pos x="90" y="592"/>
                </a:cxn>
                <a:cxn ang="0">
                  <a:pos x="119" y="592"/>
                </a:cxn>
                <a:cxn ang="0">
                  <a:pos x="149" y="622"/>
                </a:cxn>
                <a:cxn ang="0">
                  <a:pos x="179" y="622"/>
                </a:cxn>
                <a:cxn ang="0">
                  <a:pos x="179" y="652"/>
                </a:cxn>
                <a:cxn ang="0">
                  <a:pos x="209" y="679"/>
                </a:cxn>
                <a:cxn ang="0">
                  <a:pos x="209" y="740"/>
                </a:cxn>
                <a:cxn ang="0">
                  <a:pos x="238" y="740"/>
                </a:cxn>
              </a:cxnLst>
              <a:rect l="0" t="0" r="r" b="b"/>
              <a:pathLst>
                <a:path w="238" h="740">
                  <a:moveTo>
                    <a:pt x="0" y="0"/>
                  </a:moveTo>
                  <a:lnTo>
                    <a:pt x="31" y="0"/>
                  </a:lnTo>
                  <a:lnTo>
                    <a:pt x="60" y="29"/>
                  </a:lnTo>
                  <a:lnTo>
                    <a:pt x="60" y="88"/>
                  </a:lnTo>
                  <a:lnTo>
                    <a:pt x="31" y="118"/>
                  </a:lnTo>
                  <a:lnTo>
                    <a:pt x="31" y="179"/>
                  </a:lnTo>
                  <a:lnTo>
                    <a:pt x="60" y="206"/>
                  </a:lnTo>
                  <a:lnTo>
                    <a:pt x="31" y="236"/>
                  </a:lnTo>
                  <a:lnTo>
                    <a:pt x="31" y="297"/>
                  </a:lnTo>
                  <a:lnTo>
                    <a:pt x="60" y="297"/>
                  </a:lnTo>
                  <a:lnTo>
                    <a:pt x="31" y="325"/>
                  </a:lnTo>
                  <a:lnTo>
                    <a:pt x="31" y="354"/>
                  </a:lnTo>
                  <a:lnTo>
                    <a:pt x="0" y="385"/>
                  </a:lnTo>
                  <a:lnTo>
                    <a:pt x="0" y="443"/>
                  </a:lnTo>
                  <a:lnTo>
                    <a:pt x="31" y="443"/>
                  </a:lnTo>
                  <a:lnTo>
                    <a:pt x="31" y="473"/>
                  </a:lnTo>
                  <a:lnTo>
                    <a:pt x="60" y="473"/>
                  </a:lnTo>
                  <a:lnTo>
                    <a:pt x="31" y="504"/>
                  </a:lnTo>
                  <a:lnTo>
                    <a:pt x="31" y="534"/>
                  </a:lnTo>
                  <a:lnTo>
                    <a:pt x="90" y="592"/>
                  </a:lnTo>
                  <a:lnTo>
                    <a:pt x="119" y="592"/>
                  </a:lnTo>
                  <a:lnTo>
                    <a:pt x="149" y="622"/>
                  </a:lnTo>
                  <a:lnTo>
                    <a:pt x="179" y="622"/>
                  </a:lnTo>
                  <a:lnTo>
                    <a:pt x="179" y="652"/>
                  </a:lnTo>
                  <a:lnTo>
                    <a:pt x="209" y="679"/>
                  </a:lnTo>
                  <a:lnTo>
                    <a:pt x="209" y="740"/>
                  </a:lnTo>
                  <a:lnTo>
                    <a:pt x="238" y="740"/>
                  </a:lnTo>
                </a:path>
              </a:pathLst>
            </a:custGeom>
            <a:noFill/>
            <a:ln w="1588">
              <a:solidFill>
                <a:srgbClr val="000000"/>
              </a:solidFill>
              <a:prstDash val="solid"/>
              <a:round/>
              <a:headEnd/>
              <a:tailEnd/>
            </a:ln>
          </p:spPr>
          <p:txBody>
            <a:bodyPr/>
            <a:lstStyle/>
            <a:p>
              <a:endParaRPr lang="en-GB"/>
            </a:p>
          </p:txBody>
        </p:sp>
        <p:sp>
          <p:nvSpPr>
            <p:cNvPr id="15883" name="Freeform 523"/>
            <p:cNvSpPr>
              <a:spLocks/>
            </p:cNvSpPr>
            <p:nvPr/>
          </p:nvSpPr>
          <p:spPr bwMode="auto">
            <a:xfrm>
              <a:off x="3784" y="3149"/>
              <a:ext cx="14" cy="7"/>
            </a:xfrm>
            <a:custGeom>
              <a:avLst/>
              <a:gdLst/>
              <a:ahLst/>
              <a:cxnLst>
                <a:cxn ang="0">
                  <a:pos x="58" y="30"/>
                </a:cxn>
                <a:cxn ang="0">
                  <a:pos x="0" y="30"/>
                </a:cxn>
                <a:cxn ang="0">
                  <a:pos x="0" y="0"/>
                </a:cxn>
              </a:cxnLst>
              <a:rect l="0" t="0" r="r" b="b"/>
              <a:pathLst>
                <a:path w="58" h="30">
                  <a:moveTo>
                    <a:pt x="58" y="30"/>
                  </a:moveTo>
                  <a:lnTo>
                    <a:pt x="0" y="30"/>
                  </a:lnTo>
                  <a:lnTo>
                    <a:pt x="0" y="0"/>
                  </a:lnTo>
                </a:path>
              </a:pathLst>
            </a:custGeom>
            <a:noFill/>
            <a:ln w="1588">
              <a:solidFill>
                <a:srgbClr val="000000"/>
              </a:solidFill>
              <a:prstDash val="solid"/>
              <a:round/>
              <a:headEnd/>
              <a:tailEnd/>
            </a:ln>
          </p:spPr>
          <p:txBody>
            <a:bodyPr/>
            <a:lstStyle/>
            <a:p>
              <a:endParaRPr lang="en-GB"/>
            </a:p>
          </p:txBody>
        </p:sp>
        <p:sp>
          <p:nvSpPr>
            <p:cNvPr id="15884" name="Freeform 524"/>
            <p:cNvSpPr>
              <a:spLocks/>
            </p:cNvSpPr>
            <p:nvPr/>
          </p:nvSpPr>
          <p:spPr bwMode="auto">
            <a:xfrm>
              <a:off x="3724" y="3119"/>
              <a:ext cx="60" cy="30"/>
            </a:xfrm>
            <a:custGeom>
              <a:avLst/>
              <a:gdLst/>
              <a:ahLst/>
              <a:cxnLst>
                <a:cxn ang="0">
                  <a:pos x="238" y="118"/>
                </a:cxn>
                <a:cxn ang="0">
                  <a:pos x="208" y="87"/>
                </a:cxn>
                <a:cxn ang="0">
                  <a:pos x="177" y="87"/>
                </a:cxn>
                <a:cxn ang="0">
                  <a:pos x="147" y="59"/>
                </a:cxn>
                <a:cxn ang="0">
                  <a:pos x="120" y="59"/>
                </a:cxn>
                <a:cxn ang="0">
                  <a:pos x="89" y="30"/>
                </a:cxn>
                <a:cxn ang="0">
                  <a:pos x="59" y="30"/>
                </a:cxn>
                <a:cxn ang="0">
                  <a:pos x="59" y="0"/>
                </a:cxn>
                <a:cxn ang="0">
                  <a:pos x="29" y="0"/>
                </a:cxn>
                <a:cxn ang="0">
                  <a:pos x="0" y="0"/>
                </a:cxn>
              </a:cxnLst>
              <a:rect l="0" t="0" r="r" b="b"/>
              <a:pathLst>
                <a:path w="238" h="118">
                  <a:moveTo>
                    <a:pt x="238" y="118"/>
                  </a:moveTo>
                  <a:lnTo>
                    <a:pt x="208" y="87"/>
                  </a:lnTo>
                  <a:lnTo>
                    <a:pt x="177" y="87"/>
                  </a:lnTo>
                  <a:lnTo>
                    <a:pt x="147" y="59"/>
                  </a:lnTo>
                  <a:lnTo>
                    <a:pt x="120" y="59"/>
                  </a:lnTo>
                  <a:lnTo>
                    <a:pt x="89" y="30"/>
                  </a:lnTo>
                  <a:lnTo>
                    <a:pt x="59" y="30"/>
                  </a:lnTo>
                  <a:lnTo>
                    <a:pt x="59" y="0"/>
                  </a:lnTo>
                  <a:lnTo>
                    <a:pt x="29" y="0"/>
                  </a:lnTo>
                  <a:lnTo>
                    <a:pt x="0" y="0"/>
                  </a:lnTo>
                </a:path>
              </a:pathLst>
            </a:custGeom>
            <a:noFill/>
            <a:ln w="1588">
              <a:solidFill>
                <a:srgbClr val="000000"/>
              </a:solidFill>
              <a:prstDash val="solid"/>
              <a:round/>
              <a:headEnd/>
              <a:tailEnd/>
            </a:ln>
          </p:spPr>
          <p:txBody>
            <a:bodyPr/>
            <a:lstStyle/>
            <a:p>
              <a:endParaRPr lang="en-GB"/>
            </a:p>
          </p:txBody>
        </p:sp>
        <p:sp>
          <p:nvSpPr>
            <p:cNvPr id="15885" name="Freeform 525"/>
            <p:cNvSpPr>
              <a:spLocks/>
            </p:cNvSpPr>
            <p:nvPr/>
          </p:nvSpPr>
          <p:spPr bwMode="auto">
            <a:xfrm>
              <a:off x="3798" y="3156"/>
              <a:ext cx="8" cy="7"/>
            </a:xfrm>
            <a:custGeom>
              <a:avLst/>
              <a:gdLst/>
              <a:ahLst/>
              <a:cxnLst>
                <a:cxn ang="0">
                  <a:pos x="0" y="0"/>
                </a:cxn>
                <a:cxn ang="0">
                  <a:pos x="31" y="30"/>
                </a:cxn>
                <a:cxn ang="0">
                  <a:pos x="31" y="0"/>
                </a:cxn>
                <a:cxn ang="0">
                  <a:pos x="0" y="0"/>
                </a:cxn>
              </a:cxnLst>
              <a:rect l="0" t="0" r="r" b="b"/>
              <a:pathLst>
                <a:path w="31" h="30">
                  <a:moveTo>
                    <a:pt x="0" y="0"/>
                  </a:moveTo>
                  <a:lnTo>
                    <a:pt x="31" y="30"/>
                  </a:lnTo>
                  <a:lnTo>
                    <a:pt x="31" y="0"/>
                  </a:lnTo>
                  <a:lnTo>
                    <a:pt x="0" y="0"/>
                  </a:lnTo>
                </a:path>
              </a:pathLst>
            </a:custGeom>
            <a:noFill/>
            <a:ln w="1588">
              <a:solidFill>
                <a:srgbClr val="000000"/>
              </a:solidFill>
              <a:prstDash val="solid"/>
              <a:round/>
              <a:headEnd/>
              <a:tailEnd/>
            </a:ln>
          </p:spPr>
          <p:txBody>
            <a:bodyPr/>
            <a:lstStyle/>
            <a:p>
              <a:endParaRPr lang="en-GB"/>
            </a:p>
          </p:txBody>
        </p:sp>
        <p:sp>
          <p:nvSpPr>
            <p:cNvPr id="15886" name="Freeform 526"/>
            <p:cNvSpPr>
              <a:spLocks/>
            </p:cNvSpPr>
            <p:nvPr/>
          </p:nvSpPr>
          <p:spPr bwMode="auto">
            <a:xfrm>
              <a:off x="3924" y="3215"/>
              <a:ext cx="37" cy="74"/>
            </a:xfrm>
            <a:custGeom>
              <a:avLst/>
              <a:gdLst/>
              <a:ahLst/>
              <a:cxnLst>
                <a:cxn ang="0">
                  <a:pos x="30" y="0"/>
                </a:cxn>
                <a:cxn ang="0">
                  <a:pos x="30" y="59"/>
                </a:cxn>
                <a:cxn ang="0">
                  <a:pos x="0" y="59"/>
                </a:cxn>
                <a:cxn ang="0">
                  <a:pos x="30" y="89"/>
                </a:cxn>
                <a:cxn ang="0">
                  <a:pos x="30" y="207"/>
                </a:cxn>
                <a:cxn ang="0">
                  <a:pos x="59" y="237"/>
                </a:cxn>
                <a:cxn ang="0">
                  <a:pos x="89" y="237"/>
                </a:cxn>
                <a:cxn ang="0">
                  <a:pos x="89" y="296"/>
                </a:cxn>
                <a:cxn ang="0">
                  <a:pos x="149" y="296"/>
                </a:cxn>
              </a:cxnLst>
              <a:rect l="0" t="0" r="r" b="b"/>
              <a:pathLst>
                <a:path w="149" h="296">
                  <a:moveTo>
                    <a:pt x="30" y="0"/>
                  </a:moveTo>
                  <a:lnTo>
                    <a:pt x="30" y="59"/>
                  </a:lnTo>
                  <a:lnTo>
                    <a:pt x="0" y="59"/>
                  </a:lnTo>
                  <a:lnTo>
                    <a:pt x="30" y="89"/>
                  </a:lnTo>
                  <a:lnTo>
                    <a:pt x="30" y="207"/>
                  </a:lnTo>
                  <a:lnTo>
                    <a:pt x="59" y="237"/>
                  </a:lnTo>
                  <a:lnTo>
                    <a:pt x="89" y="237"/>
                  </a:lnTo>
                  <a:lnTo>
                    <a:pt x="89" y="296"/>
                  </a:lnTo>
                  <a:lnTo>
                    <a:pt x="149" y="296"/>
                  </a:lnTo>
                </a:path>
              </a:pathLst>
            </a:custGeom>
            <a:noFill/>
            <a:ln w="1588">
              <a:solidFill>
                <a:srgbClr val="000000"/>
              </a:solidFill>
              <a:prstDash val="solid"/>
              <a:round/>
              <a:headEnd/>
              <a:tailEnd/>
            </a:ln>
          </p:spPr>
          <p:txBody>
            <a:bodyPr/>
            <a:lstStyle/>
            <a:p>
              <a:endParaRPr lang="en-GB"/>
            </a:p>
          </p:txBody>
        </p:sp>
        <p:sp>
          <p:nvSpPr>
            <p:cNvPr id="15887" name="Freeform 527"/>
            <p:cNvSpPr>
              <a:spLocks/>
            </p:cNvSpPr>
            <p:nvPr/>
          </p:nvSpPr>
          <p:spPr bwMode="auto">
            <a:xfrm>
              <a:off x="3909" y="3289"/>
              <a:ext cx="59" cy="104"/>
            </a:xfrm>
            <a:custGeom>
              <a:avLst/>
              <a:gdLst/>
              <a:ahLst/>
              <a:cxnLst>
                <a:cxn ang="0">
                  <a:pos x="0" y="415"/>
                </a:cxn>
                <a:cxn ang="0">
                  <a:pos x="29" y="415"/>
                </a:cxn>
                <a:cxn ang="0">
                  <a:pos x="59" y="385"/>
                </a:cxn>
                <a:cxn ang="0">
                  <a:pos x="59" y="297"/>
                </a:cxn>
                <a:cxn ang="0">
                  <a:pos x="89" y="267"/>
                </a:cxn>
                <a:cxn ang="0">
                  <a:pos x="118" y="297"/>
                </a:cxn>
                <a:cxn ang="0">
                  <a:pos x="118" y="267"/>
                </a:cxn>
                <a:cxn ang="0">
                  <a:pos x="148" y="267"/>
                </a:cxn>
                <a:cxn ang="0">
                  <a:pos x="148" y="209"/>
                </a:cxn>
                <a:cxn ang="0">
                  <a:pos x="178" y="179"/>
                </a:cxn>
                <a:cxn ang="0">
                  <a:pos x="178" y="148"/>
                </a:cxn>
                <a:cxn ang="0">
                  <a:pos x="208" y="148"/>
                </a:cxn>
                <a:cxn ang="0">
                  <a:pos x="236" y="118"/>
                </a:cxn>
                <a:cxn ang="0">
                  <a:pos x="236" y="60"/>
                </a:cxn>
                <a:cxn ang="0">
                  <a:pos x="208" y="29"/>
                </a:cxn>
                <a:cxn ang="0">
                  <a:pos x="236" y="29"/>
                </a:cxn>
                <a:cxn ang="0">
                  <a:pos x="208" y="0"/>
                </a:cxn>
              </a:cxnLst>
              <a:rect l="0" t="0" r="r" b="b"/>
              <a:pathLst>
                <a:path w="236" h="415">
                  <a:moveTo>
                    <a:pt x="0" y="415"/>
                  </a:moveTo>
                  <a:lnTo>
                    <a:pt x="29" y="415"/>
                  </a:lnTo>
                  <a:lnTo>
                    <a:pt x="59" y="385"/>
                  </a:lnTo>
                  <a:lnTo>
                    <a:pt x="59" y="297"/>
                  </a:lnTo>
                  <a:lnTo>
                    <a:pt x="89" y="267"/>
                  </a:lnTo>
                  <a:lnTo>
                    <a:pt x="118" y="297"/>
                  </a:lnTo>
                  <a:lnTo>
                    <a:pt x="118" y="267"/>
                  </a:lnTo>
                  <a:lnTo>
                    <a:pt x="148" y="267"/>
                  </a:lnTo>
                  <a:lnTo>
                    <a:pt x="148" y="209"/>
                  </a:lnTo>
                  <a:lnTo>
                    <a:pt x="178" y="179"/>
                  </a:lnTo>
                  <a:lnTo>
                    <a:pt x="178" y="148"/>
                  </a:lnTo>
                  <a:lnTo>
                    <a:pt x="208" y="148"/>
                  </a:lnTo>
                  <a:lnTo>
                    <a:pt x="236" y="118"/>
                  </a:lnTo>
                  <a:lnTo>
                    <a:pt x="236" y="60"/>
                  </a:lnTo>
                  <a:lnTo>
                    <a:pt x="208" y="29"/>
                  </a:lnTo>
                  <a:lnTo>
                    <a:pt x="236" y="29"/>
                  </a:lnTo>
                  <a:lnTo>
                    <a:pt x="208" y="0"/>
                  </a:lnTo>
                </a:path>
              </a:pathLst>
            </a:custGeom>
            <a:noFill/>
            <a:ln w="1588">
              <a:solidFill>
                <a:srgbClr val="000000"/>
              </a:solidFill>
              <a:prstDash val="solid"/>
              <a:round/>
              <a:headEnd/>
              <a:tailEnd/>
            </a:ln>
          </p:spPr>
          <p:txBody>
            <a:bodyPr/>
            <a:lstStyle/>
            <a:p>
              <a:endParaRPr lang="en-GB"/>
            </a:p>
          </p:txBody>
        </p:sp>
        <p:sp>
          <p:nvSpPr>
            <p:cNvPr id="15888" name="Freeform 528"/>
            <p:cNvSpPr>
              <a:spLocks/>
            </p:cNvSpPr>
            <p:nvPr/>
          </p:nvSpPr>
          <p:spPr bwMode="auto">
            <a:xfrm>
              <a:off x="2968" y="2571"/>
              <a:ext cx="119" cy="156"/>
            </a:xfrm>
            <a:custGeom>
              <a:avLst/>
              <a:gdLst/>
              <a:ahLst/>
              <a:cxnLst>
                <a:cxn ang="0">
                  <a:pos x="0" y="0"/>
                </a:cxn>
                <a:cxn ang="0">
                  <a:pos x="30" y="0"/>
                </a:cxn>
                <a:cxn ang="0">
                  <a:pos x="59" y="28"/>
                </a:cxn>
                <a:cxn ang="0">
                  <a:pos x="59" y="57"/>
                </a:cxn>
                <a:cxn ang="0">
                  <a:pos x="90" y="87"/>
                </a:cxn>
                <a:cxn ang="0">
                  <a:pos x="148" y="87"/>
                </a:cxn>
                <a:cxn ang="0">
                  <a:pos x="179" y="118"/>
                </a:cxn>
                <a:cxn ang="0">
                  <a:pos x="236" y="118"/>
                </a:cxn>
                <a:cxn ang="0">
                  <a:pos x="236" y="87"/>
                </a:cxn>
                <a:cxn ang="0">
                  <a:pos x="266" y="87"/>
                </a:cxn>
                <a:cxn ang="0">
                  <a:pos x="266" y="118"/>
                </a:cxn>
                <a:cxn ang="0">
                  <a:pos x="297" y="118"/>
                </a:cxn>
                <a:cxn ang="0">
                  <a:pos x="327" y="146"/>
                </a:cxn>
                <a:cxn ang="0">
                  <a:pos x="473" y="146"/>
                </a:cxn>
                <a:cxn ang="0">
                  <a:pos x="473" y="176"/>
                </a:cxn>
                <a:cxn ang="0">
                  <a:pos x="355" y="294"/>
                </a:cxn>
                <a:cxn ang="0">
                  <a:pos x="355" y="355"/>
                </a:cxn>
                <a:cxn ang="0">
                  <a:pos x="327" y="382"/>
                </a:cxn>
                <a:cxn ang="0">
                  <a:pos x="327" y="413"/>
                </a:cxn>
                <a:cxn ang="0">
                  <a:pos x="297" y="443"/>
                </a:cxn>
                <a:cxn ang="0">
                  <a:pos x="297" y="473"/>
                </a:cxn>
                <a:cxn ang="0">
                  <a:pos x="327" y="473"/>
                </a:cxn>
                <a:cxn ang="0">
                  <a:pos x="297" y="502"/>
                </a:cxn>
                <a:cxn ang="0">
                  <a:pos x="297" y="561"/>
                </a:cxn>
                <a:cxn ang="0">
                  <a:pos x="266" y="591"/>
                </a:cxn>
                <a:cxn ang="0">
                  <a:pos x="297" y="620"/>
                </a:cxn>
              </a:cxnLst>
              <a:rect l="0" t="0" r="r" b="b"/>
              <a:pathLst>
                <a:path w="473" h="620">
                  <a:moveTo>
                    <a:pt x="0" y="0"/>
                  </a:moveTo>
                  <a:lnTo>
                    <a:pt x="30" y="0"/>
                  </a:lnTo>
                  <a:lnTo>
                    <a:pt x="59" y="28"/>
                  </a:lnTo>
                  <a:lnTo>
                    <a:pt x="59" y="57"/>
                  </a:lnTo>
                  <a:lnTo>
                    <a:pt x="90" y="87"/>
                  </a:lnTo>
                  <a:lnTo>
                    <a:pt x="148" y="87"/>
                  </a:lnTo>
                  <a:lnTo>
                    <a:pt x="179" y="118"/>
                  </a:lnTo>
                  <a:lnTo>
                    <a:pt x="236" y="118"/>
                  </a:lnTo>
                  <a:lnTo>
                    <a:pt x="236" y="87"/>
                  </a:lnTo>
                  <a:lnTo>
                    <a:pt x="266" y="87"/>
                  </a:lnTo>
                  <a:lnTo>
                    <a:pt x="266" y="118"/>
                  </a:lnTo>
                  <a:lnTo>
                    <a:pt x="297" y="118"/>
                  </a:lnTo>
                  <a:lnTo>
                    <a:pt x="327" y="146"/>
                  </a:lnTo>
                  <a:lnTo>
                    <a:pt x="473" y="146"/>
                  </a:lnTo>
                  <a:lnTo>
                    <a:pt x="473" y="176"/>
                  </a:lnTo>
                  <a:lnTo>
                    <a:pt x="355" y="294"/>
                  </a:lnTo>
                  <a:lnTo>
                    <a:pt x="355" y="355"/>
                  </a:lnTo>
                  <a:lnTo>
                    <a:pt x="327" y="382"/>
                  </a:lnTo>
                  <a:lnTo>
                    <a:pt x="327" y="413"/>
                  </a:lnTo>
                  <a:lnTo>
                    <a:pt x="297" y="443"/>
                  </a:lnTo>
                  <a:lnTo>
                    <a:pt x="297" y="473"/>
                  </a:lnTo>
                  <a:lnTo>
                    <a:pt x="327" y="473"/>
                  </a:lnTo>
                  <a:lnTo>
                    <a:pt x="297" y="502"/>
                  </a:lnTo>
                  <a:lnTo>
                    <a:pt x="297" y="561"/>
                  </a:lnTo>
                  <a:lnTo>
                    <a:pt x="266" y="591"/>
                  </a:lnTo>
                  <a:lnTo>
                    <a:pt x="297" y="620"/>
                  </a:lnTo>
                </a:path>
              </a:pathLst>
            </a:custGeom>
            <a:noFill/>
            <a:ln w="1588">
              <a:solidFill>
                <a:srgbClr val="000000"/>
              </a:solidFill>
              <a:prstDash val="solid"/>
              <a:round/>
              <a:headEnd/>
              <a:tailEnd/>
            </a:ln>
          </p:spPr>
          <p:txBody>
            <a:bodyPr/>
            <a:lstStyle/>
            <a:p>
              <a:endParaRPr lang="en-GB"/>
            </a:p>
          </p:txBody>
        </p:sp>
        <p:sp>
          <p:nvSpPr>
            <p:cNvPr id="15889" name="Freeform 529"/>
            <p:cNvSpPr>
              <a:spLocks/>
            </p:cNvSpPr>
            <p:nvPr/>
          </p:nvSpPr>
          <p:spPr bwMode="auto">
            <a:xfrm>
              <a:off x="3043" y="2712"/>
              <a:ext cx="133" cy="22"/>
            </a:xfrm>
            <a:custGeom>
              <a:avLst/>
              <a:gdLst/>
              <a:ahLst/>
              <a:cxnLst>
                <a:cxn ang="0">
                  <a:pos x="533" y="89"/>
                </a:cxn>
                <a:cxn ang="0">
                  <a:pos x="533" y="59"/>
                </a:cxn>
                <a:cxn ang="0">
                  <a:pos x="474" y="59"/>
                </a:cxn>
                <a:cxn ang="0">
                  <a:pos x="474" y="30"/>
                </a:cxn>
                <a:cxn ang="0">
                  <a:pos x="296" y="30"/>
                </a:cxn>
                <a:cxn ang="0">
                  <a:pos x="296" y="0"/>
                </a:cxn>
                <a:cxn ang="0">
                  <a:pos x="237" y="0"/>
                </a:cxn>
                <a:cxn ang="0">
                  <a:pos x="237" y="30"/>
                </a:cxn>
                <a:cxn ang="0">
                  <a:pos x="267" y="30"/>
                </a:cxn>
                <a:cxn ang="0">
                  <a:pos x="267" y="59"/>
                </a:cxn>
                <a:cxn ang="0">
                  <a:pos x="0" y="59"/>
                </a:cxn>
              </a:cxnLst>
              <a:rect l="0" t="0" r="r" b="b"/>
              <a:pathLst>
                <a:path w="533" h="89">
                  <a:moveTo>
                    <a:pt x="533" y="89"/>
                  </a:moveTo>
                  <a:lnTo>
                    <a:pt x="533" y="59"/>
                  </a:lnTo>
                  <a:lnTo>
                    <a:pt x="474" y="59"/>
                  </a:lnTo>
                  <a:lnTo>
                    <a:pt x="474" y="30"/>
                  </a:lnTo>
                  <a:lnTo>
                    <a:pt x="296" y="30"/>
                  </a:lnTo>
                  <a:lnTo>
                    <a:pt x="296" y="0"/>
                  </a:lnTo>
                  <a:lnTo>
                    <a:pt x="237" y="0"/>
                  </a:lnTo>
                  <a:lnTo>
                    <a:pt x="237" y="30"/>
                  </a:lnTo>
                  <a:lnTo>
                    <a:pt x="267" y="30"/>
                  </a:lnTo>
                  <a:lnTo>
                    <a:pt x="267" y="59"/>
                  </a:lnTo>
                  <a:lnTo>
                    <a:pt x="0" y="59"/>
                  </a:lnTo>
                </a:path>
              </a:pathLst>
            </a:custGeom>
            <a:noFill/>
            <a:ln w="1588">
              <a:solidFill>
                <a:srgbClr val="000000"/>
              </a:solidFill>
              <a:prstDash val="solid"/>
              <a:round/>
              <a:headEnd/>
              <a:tailEnd/>
            </a:ln>
          </p:spPr>
          <p:txBody>
            <a:bodyPr/>
            <a:lstStyle/>
            <a:p>
              <a:endParaRPr lang="en-GB"/>
            </a:p>
          </p:txBody>
        </p:sp>
        <p:sp>
          <p:nvSpPr>
            <p:cNvPr id="15890" name="Freeform 530"/>
            <p:cNvSpPr>
              <a:spLocks/>
            </p:cNvSpPr>
            <p:nvPr/>
          </p:nvSpPr>
          <p:spPr bwMode="auto">
            <a:xfrm>
              <a:off x="3176" y="2734"/>
              <a:ext cx="7" cy="22"/>
            </a:xfrm>
            <a:custGeom>
              <a:avLst/>
              <a:gdLst/>
              <a:ahLst/>
              <a:cxnLst>
                <a:cxn ang="0">
                  <a:pos x="0" y="88"/>
                </a:cxn>
                <a:cxn ang="0">
                  <a:pos x="0" y="30"/>
                </a:cxn>
                <a:cxn ang="0">
                  <a:pos x="30" y="30"/>
                </a:cxn>
                <a:cxn ang="0">
                  <a:pos x="0" y="0"/>
                </a:cxn>
              </a:cxnLst>
              <a:rect l="0" t="0" r="r" b="b"/>
              <a:pathLst>
                <a:path w="30" h="88">
                  <a:moveTo>
                    <a:pt x="0" y="88"/>
                  </a:moveTo>
                  <a:lnTo>
                    <a:pt x="0" y="30"/>
                  </a:lnTo>
                  <a:lnTo>
                    <a:pt x="30" y="30"/>
                  </a:lnTo>
                  <a:lnTo>
                    <a:pt x="0" y="0"/>
                  </a:lnTo>
                </a:path>
              </a:pathLst>
            </a:custGeom>
            <a:noFill/>
            <a:ln w="1588">
              <a:solidFill>
                <a:srgbClr val="000000"/>
              </a:solidFill>
              <a:prstDash val="solid"/>
              <a:round/>
              <a:headEnd/>
              <a:tailEnd/>
            </a:ln>
          </p:spPr>
          <p:txBody>
            <a:bodyPr/>
            <a:lstStyle/>
            <a:p>
              <a:endParaRPr lang="en-GB"/>
            </a:p>
          </p:txBody>
        </p:sp>
        <p:sp>
          <p:nvSpPr>
            <p:cNvPr id="15891" name="Freeform 531"/>
            <p:cNvSpPr>
              <a:spLocks/>
            </p:cNvSpPr>
            <p:nvPr/>
          </p:nvSpPr>
          <p:spPr bwMode="auto">
            <a:xfrm>
              <a:off x="2931" y="2564"/>
              <a:ext cx="37" cy="7"/>
            </a:xfrm>
            <a:custGeom>
              <a:avLst/>
              <a:gdLst/>
              <a:ahLst/>
              <a:cxnLst>
                <a:cxn ang="0">
                  <a:pos x="0" y="0"/>
                </a:cxn>
                <a:cxn ang="0">
                  <a:pos x="29" y="31"/>
                </a:cxn>
                <a:cxn ang="0">
                  <a:pos x="59" y="31"/>
                </a:cxn>
                <a:cxn ang="0">
                  <a:pos x="89" y="0"/>
                </a:cxn>
                <a:cxn ang="0">
                  <a:pos x="120" y="0"/>
                </a:cxn>
                <a:cxn ang="0">
                  <a:pos x="148" y="31"/>
                </a:cxn>
              </a:cxnLst>
              <a:rect l="0" t="0" r="r" b="b"/>
              <a:pathLst>
                <a:path w="148" h="31">
                  <a:moveTo>
                    <a:pt x="0" y="0"/>
                  </a:moveTo>
                  <a:lnTo>
                    <a:pt x="29" y="31"/>
                  </a:lnTo>
                  <a:lnTo>
                    <a:pt x="59" y="31"/>
                  </a:lnTo>
                  <a:lnTo>
                    <a:pt x="89" y="0"/>
                  </a:lnTo>
                  <a:lnTo>
                    <a:pt x="120" y="0"/>
                  </a:lnTo>
                  <a:lnTo>
                    <a:pt x="148" y="31"/>
                  </a:lnTo>
                </a:path>
              </a:pathLst>
            </a:custGeom>
            <a:noFill/>
            <a:ln w="1588">
              <a:solidFill>
                <a:srgbClr val="000000"/>
              </a:solidFill>
              <a:prstDash val="solid"/>
              <a:round/>
              <a:headEnd/>
              <a:tailEnd/>
            </a:ln>
          </p:spPr>
          <p:txBody>
            <a:bodyPr/>
            <a:lstStyle/>
            <a:p>
              <a:endParaRPr lang="en-GB"/>
            </a:p>
          </p:txBody>
        </p:sp>
        <p:sp>
          <p:nvSpPr>
            <p:cNvPr id="15892" name="Freeform 532"/>
            <p:cNvSpPr>
              <a:spLocks/>
            </p:cNvSpPr>
            <p:nvPr/>
          </p:nvSpPr>
          <p:spPr bwMode="auto">
            <a:xfrm>
              <a:off x="2953" y="2512"/>
              <a:ext cx="23" cy="59"/>
            </a:xfrm>
            <a:custGeom>
              <a:avLst/>
              <a:gdLst/>
              <a:ahLst/>
              <a:cxnLst>
                <a:cxn ang="0">
                  <a:pos x="0" y="0"/>
                </a:cxn>
                <a:cxn ang="0">
                  <a:pos x="0" y="59"/>
                </a:cxn>
                <a:cxn ang="0">
                  <a:pos x="31" y="89"/>
                </a:cxn>
                <a:cxn ang="0">
                  <a:pos x="31" y="119"/>
                </a:cxn>
                <a:cxn ang="0">
                  <a:pos x="59" y="119"/>
                </a:cxn>
                <a:cxn ang="0">
                  <a:pos x="89" y="147"/>
                </a:cxn>
                <a:cxn ang="0">
                  <a:pos x="59" y="177"/>
                </a:cxn>
                <a:cxn ang="0">
                  <a:pos x="59" y="238"/>
                </a:cxn>
              </a:cxnLst>
              <a:rect l="0" t="0" r="r" b="b"/>
              <a:pathLst>
                <a:path w="89" h="238">
                  <a:moveTo>
                    <a:pt x="0" y="0"/>
                  </a:moveTo>
                  <a:lnTo>
                    <a:pt x="0" y="59"/>
                  </a:lnTo>
                  <a:lnTo>
                    <a:pt x="31" y="89"/>
                  </a:lnTo>
                  <a:lnTo>
                    <a:pt x="31" y="119"/>
                  </a:lnTo>
                  <a:lnTo>
                    <a:pt x="59" y="119"/>
                  </a:lnTo>
                  <a:lnTo>
                    <a:pt x="89" y="147"/>
                  </a:lnTo>
                  <a:lnTo>
                    <a:pt x="59" y="177"/>
                  </a:lnTo>
                  <a:lnTo>
                    <a:pt x="59" y="238"/>
                  </a:lnTo>
                </a:path>
              </a:pathLst>
            </a:custGeom>
            <a:noFill/>
            <a:ln w="1588">
              <a:solidFill>
                <a:srgbClr val="000000"/>
              </a:solidFill>
              <a:prstDash val="solid"/>
              <a:round/>
              <a:headEnd/>
              <a:tailEnd/>
            </a:ln>
          </p:spPr>
          <p:txBody>
            <a:bodyPr/>
            <a:lstStyle/>
            <a:p>
              <a:endParaRPr lang="en-GB"/>
            </a:p>
          </p:txBody>
        </p:sp>
        <p:sp>
          <p:nvSpPr>
            <p:cNvPr id="15893" name="Freeform 533"/>
            <p:cNvSpPr>
              <a:spLocks/>
            </p:cNvSpPr>
            <p:nvPr/>
          </p:nvSpPr>
          <p:spPr bwMode="auto">
            <a:xfrm>
              <a:off x="2931" y="2727"/>
              <a:ext cx="112" cy="140"/>
            </a:xfrm>
            <a:custGeom>
              <a:avLst/>
              <a:gdLst/>
              <a:ahLst/>
              <a:cxnLst>
                <a:cxn ang="0">
                  <a:pos x="445" y="0"/>
                </a:cxn>
                <a:cxn ang="0">
                  <a:pos x="414" y="30"/>
                </a:cxn>
                <a:cxn ang="0">
                  <a:pos x="414" y="60"/>
                </a:cxn>
                <a:cxn ang="0">
                  <a:pos x="357" y="60"/>
                </a:cxn>
                <a:cxn ang="0">
                  <a:pos x="327" y="30"/>
                </a:cxn>
                <a:cxn ang="0">
                  <a:pos x="296" y="30"/>
                </a:cxn>
                <a:cxn ang="0">
                  <a:pos x="296" y="60"/>
                </a:cxn>
                <a:cxn ang="0">
                  <a:pos x="266" y="90"/>
                </a:cxn>
                <a:cxn ang="0">
                  <a:pos x="296" y="90"/>
                </a:cxn>
                <a:cxn ang="0">
                  <a:pos x="148" y="237"/>
                </a:cxn>
                <a:cxn ang="0">
                  <a:pos x="148" y="266"/>
                </a:cxn>
                <a:cxn ang="0">
                  <a:pos x="29" y="385"/>
                </a:cxn>
                <a:cxn ang="0">
                  <a:pos x="59" y="385"/>
                </a:cxn>
                <a:cxn ang="0">
                  <a:pos x="59" y="415"/>
                </a:cxn>
                <a:cxn ang="0">
                  <a:pos x="0" y="473"/>
                </a:cxn>
                <a:cxn ang="0">
                  <a:pos x="59" y="473"/>
                </a:cxn>
                <a:cxn ang="0">
                  <a:pos x="89" y="446"/>
                </a:cxn>
                <a:cxn ang="0">
                  <a:pos x="89" y="415"/>
                </a:cxn>
                <a:cxn ang="0">
                  <a:pos x="120" y="385"/>
                </a:cxn>
                <a:cxn ang="0">
                  <a:pos x="238" y="385"/>
                </a:cxn>
                <a:cxn ang="0">
                  <a:pos x="238" y="473"/>
                </a:cxn>
                <a:cxn ang="0">
                  <a:pos x="266" y="503"/>
                </a:cxn>
                <a:cxn ang="0">
                  <a:pos x="266" y="534"/>
                </a:cxn>
                <a:cxn ang="0">
                  <a:pos x="296" y="564"/>
                </a:cxn>
              </a:cxnLst>
              <a:rect l="0" t="0" r="r" b="b"/>
              <a:pathLst>
                <a:path w="445" h="564">
                  <a:moveTo>
                    <a:pt x="445" y="0"/>
                  </a:moveTo>
                  <a:lnTo>
                    <a:pt x="414" y="30"/>
                  </a:lnTo>
                  <a:lnTo>
                    <a:pt x="414" y="60"/>
                  </a:lnTo>
                  <a:lnTo>
                    <a:pt x="357" y="60"/>
                  </a:lnTo>
                  <a:lnTo>
                    <a:pt x="327" y="30"/>
                  </a:lnTo>
                  <a:lnTo>
                    <a:pt x="296" y="30"/>
                  </a:lnTo>
                  <a:lnTo>
                    <a:pt x="296" y="60"/>
                  </a:lnTo>
                  <a:lnTo>
                    <a:pt x="266" y="90"/>
                  </a:lnTo>
                  <a:lnTo>
                    <a:pt x="296" y="90"/>
                  </a:lnTo>
                  <a:lnTo>
                    <a:pt x="148" y="237"/>
                  </a:lnTo>
                  <a:lnTo>
                    <a:pt x="148" y="266"/>
                  </a:lnTo>
                  <a:lnTo>
                    <a:pt x="29" y="385"/>
                  </a:lnTo>
                  <a:lnTo>
                    <a:pt x="59" y="385"/>
                  </a:lnTo>
                  <a:lnTo>
                    <a:pt x="59" y="415"/>
                  </a:lnTo>
                  <a:lnTo>
                    <a:pt x="0" y="473"/>
                  </a:lnTo>
                  <a:lnTo>
                    <a:pt x="59" y="473"/>
                  </a:lnTo>
                  <a:lnTo>
                    <a:pt x="89" y="446"/>
                  </a:lnTo>
                  <a:lnTo>
                    <a:pt x="89" y="415"/>
                  </a:lnTo>
                  <a:lnTo>
                    <a:pt x="120" y="385"/>
                  </a:lnTo>
                  <a:lnTo>
                    <a:pt x="238" y="385"/>
                  </a:lnTo>
                  <a:lnTo>
                    <a:pt x="238" y="473"/>
                  </a:lnTo>
                  <a:lnTo>
                    <a:pt x="266" y="503"/>
                  </a:lnTo>
                  <a:lnTo>
                    <a:pt x="266" y="534"/>
                  </a:lnTo>
                  <a:lnTo>
                    <a:pt x="296" y="564"/>
                  </a:lnTo>
                </a:path>
              </a:pathLst>
            </a:custGeom>
            <a:noFill/>
            <a:ln w="1588">
              <a:solidFill>
                <a:srgbClr val="000000"/>
              </a:solidFill>
              <a:prstDash val="solid"/>
              <a:round/>
              <a:headEnd/>
              <a:tailEnd/>
            </a:ln>
          </p:spPr>
          <p:txBody>
            <a:bodyPr/>
            <a:lstStyle/>
            <a:p>
              <a:endParaRPr lang="en-GB"/>
            </a:p>
          </p:txBody>
        </p:sp>
        <p:sp>
          <p:nvSpPr>
            <p:cNvPr id="15894" name="Freeform 534"/>
            <p:cNvSpPr>
              <a:spLocks/>
            </p:cNvSpPr>
            <p:nvPr/>
          </p:nvSpPr>
          <p:spPr bwMode="auto">
            <a:xfrm>
              <a:off x="3005" y="2786"/>
              <a:ext cx="230" cy="88"/>
            </a:xfrm>
            <a:custGeom>
              <a:avLst/>
              <a:gdLst/>
              <a:ahLst/>
              <a:cxnLst>
                <a:cxn ang="0">
                  <a:pos x="0" y="327"/>
                </a:cxn>
                <a:cxn ang="0">
                  <a:pos x="118" y="327"/>
                </a:cxn>
                <a:cxn ang="0">
                  <a:pos x="149" y="297"/>
                </a:cxn>
                <a:cxn ang="0">
                  <a:pos x="179" y="297"/>
                </a:cxn>
                <a:cxn ang="0">
                  <a:pos x="207" y="327"/>
                </a:cxn>
                <a:cxn ang="0">
                  <a:pos x="298" y="236"/>
                </a:cxn>
                <a:cxn ang="0">
                  <a:pos x="298" y="209"/>
                </a:cxn>
                <a:cxn ang="0">
                  <a:pos x="356" y="148"/>
                </a:cxn>
                <a:cxn ang="0">
                  <a:pos x="386" y="178"/>
                </a:cxn>
                <a:cxn ang="0">
                  <a:pos x="386" y="209"/>
                </a:cxn>
                <a:cxn ang="0">
                  <a:pos x="445" y="266"/>
                </a:cxn>
                <a:cxn ang="0">
                  <a:pos x="475" y="266"/>
                </a:cxn>
                <a:cxn ang="0">
                  <a:pos x="475" y="297"/>
                </a:cxn>
                <a:cxn ang="0">
                  <a:pos x="505" y="327"/>
                </a:cxn>
                <a:cxn ang="0">
                  <a:pos x="505" y="355"/>
                </a:cxn>
                <a:cxn ang="0">
                  <a:pos x="534" y="355"/>
                </a:cxn>
                <a:cxn ang="0">
                  <a:pos x="534" y="297"/>
                </a:cxn>
                <a:cxn ang="0">
                  <a:pos x="563" y="266"/>
                </a:cxn>
                <a:cxn ang="0">
                  <a:pos x="563" y="236"/>
                </a:cxn>
                <a:cxn ang="0">
                  <a:pos x="593" y="209"/>
                </a:cxn>
                <a:cxn ang="0">
                  <a:pos x="593" y="118"/>
                </a:cxn>
                <a:cxn ang="0">
                  <a:pos x="653" y="118"/>
                </a:cxn>
                <a:cxn ang="0">
                  <a:pos x="653" y="178"/>
                </a:cxn>
                <a:cxn ang="0">
                  <a:pos x="682" y="209"/>
                </a:cxn>
                <a:cxn ang="0">
                  <a:pos x="712" y="178"/>
                </a:cxn>
                <a:cxn ang="0">
                  <a:pos x="772" y="178"/>
                </a:cxn>
                <a:cxn ang="0">
                  <a:pos x="800" y="209"/>
                </a:cxn>
                <a:cxn ang="0">
                  <a:pos x="830" y="209"/>
                </a:cxn>
                <a:cxn ang="0">
                  <a:pos x="830" y="148"/>
                </a:cxn>
                <a:cxn ang="0">
                  <a:pos x="800" y="148"/>
                </a:cxn>
                <a:cxn ang="0">
                  <a:pos x="800" y="118"/>
                </a:cxn>
                <a:cxn ang="0">
                  <a:pos x="830" y="90"/>
                </a:cxn>
                <a:cxn ang="0">
                  <a:pos x="860" y="90"/>
                </a:cxn>
                <a:cxn ang="0">
                  <a:pos x="891" y="118"/>
                </a:cxn>
                <a:cxn ang="0">
                  <a:pos x="919" y="118"/>
                </a:cxn>
                <a:cxn ang="0">
                  <a:pos x="919" y="0"/>
                </a:cxn>
              </a:cxnLst>
              <a:rect l="0" t="0" r="r" b="b"/>
              <a:pathLst>
                <a:path w="919" h="355">
                  <a:moveTo>
                    <a:pt x="0" y="327"/>
                  </a:moveTo>
                  <a:lnTo>
                    <a:pt x="118" y="327"/>
                  </a:lnTo>
                  <a:lnTo>
                    <a:pt x="149" y="297"/>
                  </a:lnTo>
                  <a:lnTo>
                    <a:pt x="179" y="297"/>
                  </a:lnTo>
                  <a:lnTo>
                    <a:pt x="207" y="327"/>
                  </a:lnTo>
                  <a:lnTo>
                    <a:pt x="298" y="236"/>
                  </a:lnTo>
                  <a:lnTo>
                    <a:pt x="298" y="209"/>
                  </a:lnTo>
                  <a:lnTo>
                    <a:pt x="356" y="148"/>
                  </a:lnTo>
                  <a:lnTo>
                    <a:pt x="386" y="178"/>
                  </a:lnTo>
                  <a:lnTo>
                    <a:pt x="386" y="209"/>
                  </a:lnTo>
                  <a:lnTo>
                    <a:pt x="445" y="266"/>
                  </a:lnTo>
                  <a:lnTo>
                    <a:pt x="475" y="266"/>
                  </a:lnTo>
                  <a:lnTo>
                    <a:pt x="475" y="297"/>
                  </a:lnTo>
                  <a:lnTo>
                    <a:pt x="505" y="327"/>
                  </a:lnTo>
                  <a:lnTo>
                    <a:pt x="505" y="355"/>
                  </a:lnTo>
                  <a:lnTo>
                    <a:pt x="534" y="355"/>
                  </a:lnTo>
                  <a:lnTo>
                    <a:pt x="534" y="297"/>
                  </a:lnTo>
                  <a:lnTo>
                    <a:pt x="563" y="266"/>
                  </a:lnTo>
                  <a:lnTo>
                    <a:pt x="563" y="236"/>
                  </a:lnTo>
                  <a:lnTo>
                    <a:pt x="593" y="209"/>
                  </a:lnTo>
                  <a:lnTo>
                    <a:pt x="593" y="118"/>
                  </a:lnTo>
                  <a:lnTo>
                    <a:pt x="653" y="118"/>
                  </a:lnTo>
                  <a:lnTo>
                    <a:pt x="653" y="178"/>
                  </a:lnTo>
                  <a:lnTo>
                    <a:pt x="682" y="209"/>
                  </a:lnTo>
                  <a:lnTo>
                    <a:pt x="712" y="178"/>
                  </a:lnTo>
                  <a:lnTo>
                    <a:pt x="772" y="178"/>
                  </a:lnTo>
                  <a:lnTo>
                    <a:pt x="800" y="209"/>
                  </a:lnTo>
                  <a:lnTo>
                    <a:pt x="830" y="209"/>
                  </a:lnTo>
                  <a:lnTo>
                    <a:pt x="830" y="148"/>
                  </a:lnTo>
                  <a:lnTo>
                    <a:pt x="800" y="148"/>
                  </a:lnTo>
                  <a:lnTo>
                    <a:pt x="800" y="118"/>
                  </a:lnTo>
                  <a:lnTo>
                    <a:pt x="830" y="90"/>
                  </a:lnTo>
                  <a:lnTo>
                    <a:pt x="860" y="90"/>
                  </a:lnTo>
                  <a:lnTo>
                    <a:pt x="891" y="118"/>
                  </a:lnTo>
                  <a:lnTo>
                    <a:pt x="919" y="118"/>
                  </a:lnTo>
                  <a:lnTo>
                    <a:pt x="919" y="0"/>
                  </a:lnTo>
                </a:path>
              </a:pathLst>
            </a:custGeom>
            <a:noFill/>
            <a:ln w="1588">
              <a:solidFill>
                <a:srgbClr val="000000"/>
              </a:solidFill>
              <a:prstDash val="solid"/>
              <a:round/>
              <a:headEnd/>
              <a:tailEnd/>
            </a:ln>
          </p:spPr>
          <p:txBody>
            <a:bodyPr/>
            <a:lstStyle/>
            <a:p>
              <a:endParaRPr lang="en-GB"/>
            </a:p>
          </p:txBody>
        </p:sp>
        <p:sp>
          <p:nvSpPr>
            <p:cNvPr id="15895" name="Freeform 535"/>
            <p:cNvSpPr>
              <a:spLocks/>
            </p:cNvSpPr>
            <p:nvPr/>
          </p:nvSpPr>
          <p:spPr bwMode="auto">
            <a:xfrm>
              <a:off x="2976" y="2867"/>
              <a:ext cx="74" cy="178"/>
            </a:xfrm>
            <a:custGeom>
              <a:avLst/>
              <a:gdLst/>
              <a:ahLst/>
              <a:cxnLst>
                <a:cxn ang="0">
                  <a:pos x="236" y="711"/>
                </a:cxn>
                <a:cxn ang="0">
                  <a:pos x="236" y="680"/>
                </a:cxn>
                <a:cxn ang="0">
                  <a:pos x="297" y="620"/>
                </a:cxn>
                <a:cxn ang="0">
                  <a:pos x="267" y="591"/>
                </a:cxn>
                <a:cxn ang="0">
                  <a:pos x="179" y="591"/>
                </a:cxn>
                <a:cxn ang="0">
                  <a:pos x="149" y="561"/>
                </a:cxn>
                <a:cxn ang="0">
                  <a:pos x="118" y="561"/>
                </a:cxn>
                <a:cxn ang="0">
                  <a:pos x="60" y="502"/>
                </a:cxn>
                <a:cxn ang="0">
                  <a:pos x="60" y="473"/>
                </a:cxn>
                <a:cxn ang="0">
                  <a:pos x="88" y="443"/>
                </a:cxn>
                <a:cxn ang="0">
                  <a:pos x="88" y="413"/>
                </a:cxn>
                <a:cxn ang="0">
                  <a:pos x="118" y="413"/>
                </a:cxn>
                <a:cxn ang="0">
                  <a:pos x="118" y="383"/>
                </a:cxn>
                <a:cxn ang="0">
                  <a:pos x="88" y="355"/>
                </a:cxn>
                <a:cxn ang="0">
                  <a:pos x="29" y="325"/>
                </a:cxn>
                <a:cxn ang="0">
                  <a:pos x="29" y="295"/>
                </a:cxn>
                <a:cxn ang="0">
                  <a:pos x="0" y="265"/>
                </a:cxn>
                <a:cxn ang="0">
                  <a:pos x="29" y="265"/>
                </a:cxn>
                <a:cxn ang="0">
                  <a:pos x="29" y="236"/>
                </a:cxn>
                <a:cxn ang="0">
                  <a:pos x="88" y="265"/>
                </a:cxn>
                <a:cxn ang="0">
                  <a:pos x="88" y="236"/>
                </a:cxn>
                <a:cxn ang="0">
                  <a:pos x="118" y="236"/>
                </a:cxn>
                <a:cxn ang="0">
                  <a:pos x="149" y="207"/>
                </a:cxn>
                <a:cxn ang="0">
                  <a:pos x="149" y="177"/>
                </a:cxn>
                <a:cxn ang="0">
                  <a:pos x="88" y="118"/>
                </a:cxn>
                <a:cxn ang="0">
                  <a:pos x="88" y="58"/>
                </a:cxn>
                <a:cxn ang="0">
                  <a:pos x="60" y="28"/>
                </a:cxn>
                <a:cxn ang="0">
                  <a:pos x="88" y="28"/>
                </a:cxn>
                <a:cxn ang="0">
                  <a:pos x="118" y="0"/>
                </a:cxn>
              </a:cxnLst>
              <a:rect l="0" t="0" r="r" b="b"/>
              <a:pathLst>
                <a:path w="297" h="711">
                  <a:moveTo>
                    <a:pt x="236" y="711"/>
                  </a:moveTo>
                  <a:lnTo>
                    <a:pt x="236" y="680"/>
                  </a:lnTo>
                  <a:lnTo>
                    <a:pt x="297" y="620"/>
                  </a:lnTo>
                  <a:lnTo>
                    <a:pt x="267" y="591"/>
                  </a:lnTo>
                  <a:lnTo>
                    <a:pt x="179" y="591"/>
                  </a:lnTo>
                  <a:lnTo>
                    <a:pt x="149" y="561"/>
                  </a:lnTo>
                  <a:lnTo>
                    <a:pt x="118" y="561"/>
                  </a:lnTo>
                  <a:lnTo>
                    <a:pt x="60" y="502"/>
                  </a:lnTo>
                  <a:lnTo>
                    <a:pt x="60" y="473"/>
                  </a:lnTo>
                  <a:lnTo>
                    <a:pt x="88" y="443"/>
                  </a:lnTo>
                  <a:lnTo>
                    <a:pt x="88" y="413"/>
                  </a:lnTo>
                  <a:lnTo>
                    <a:pt x="118" y="413"/>
                  </a:lnTo>
                  <a:lnTo>
                    <a:pt x="118" y="383"/>
                  </a:lnTo>
                  <a:lnTo>
                    <a:pt x="88" y="355"/>
                  </a:lnTo>
                  <a:lnTo>
                    <a:pt x="29" y="325"/>
                  </a:lnTo>
                  <a:lnTo>
                    <a:pt x="29" y="295"/>
                  </a:lnTo>
                  <a:lnTo>
                    <a:pt x="0" y="265"/>
                  </a:lnTo>
                  <a:lnTo>
                    <a:pt x="29" y="265"/>
                  </a:lnTo>
                  <a:lnTo>
                    <a:pt x="29" y="236"/>
                  </a:lnTo>
                  <a:lnTo>
                    <a:pt x="88" y="265"/>
                  </a:lnTo>
                  <a:lnTo>
                    <a:pt x="88" y="236"/>
                  </a:lnTo>
                  <a:lnTo>
                    <a:pt x="118" y="236"/>
                  </a:lnTo>
                  <a:lnTo>
                    <a:pt x="149" y="207"/>
                  </a:lnTo>
                  <a:lnTo>
                    <a:pt x="149" y="177"/>
                  </a:lnTo>
                  <a:lnTo>
                    <a:pt x="88" y="118"/>
                  </a:lnTo>
                  <a:lnTo>
                    <a:pt x="88" y="58"/>
                  </a:lnTo>
                  <a:lnTo>
                    <a:pt x="60" y="28"/>
                  </a:lnTo>
                  <a:lnTo>
                    <a:pt x="88" y="28"/>
                  </a:lnTo>
                  <a:lnTo>
                    <a:pt x="118" y="0"/>
                  </a:lnTo>
                </a:path>
              </a:pathLst>
            </a:custGeom>
            <a:noFill/>
            <a:ln w="1588">
              <a:solidFill>
                <a:srgbClr val="000000"/>
              </a:solidFill>
              <a:prstDash val="solid"/>
              <a:round/>
              <a:headEnd/>
              <a:tailEnd/>
            </a:ln>
          </p:spPr>
          <p:txBody>
            <a:bodyPr/>
            <a:lstStyle/>
            <a:p>
              <a:endParaRPr lang="en-GB"/>
            </a:p>
          </p:txBody>
        </p:sp>
        <p:sp>
          <p:nvSpPr>
            <p:cNvPr id="15896" name="Freeform 536"/>
            <p:cNvSpPr>
              <a:spLocks/>
            </p:cNvSpPr>
            <p:nvPr/>
          </p:nvSpPr>
          <p:spPr bwMode="auto">
            <a:xfrm>
              <a:off x="3176" y="2771"/>
              <a:ext cx="59" cy="15"/>
            </a:xfrm>
            <a:custGeom>
              <a:avLst/>
              <a:gdLst/>
              <a:ahLst/>
              <a:cxnLst>
                <a:cxn ang="0">
                  <a:pos x="237" y="59"/>
                </a:cxn>
                <a:cxn ang="0">
                  <a:pos x="237" y="30"/>
                </a:cxn>
                <a:cxn ang="0">
                  <a:pos x="178" y="30"/>
                </a:cxn>
                <a:cxn ang="0">
                  <a:pos x="148" y="59"/>
                </a:cxn>
                <a:cxn ang="0">
                  <a:pos x="118" y="59"/>
                </a:cxn>
                <a:cxn ang="0">
                  <a:pos x="90" y="30"/>
                </a:cxn>
                <a:cxn ang="0">
                  <a:pos x="90" y="0"/>
                </a:cxn>
                <a:cxn ang="0">
                  <a:pos x="0" y="0"/>
                </a:cxn>
              </a:cxnLst>
              <a:rect l="0" t="0" r="r" b="b"/>
              <a:pathLst>
                <a:path w="237" h="59">
                  <a:moveTo>
                    <a:pt x="237" y="59"/>
                  </a:moveTo>
                  <a:lnTo>
                    <a:pt x="237" y="30"/>
                  </a:lnTo>
                  <a:lnTo>
                    <a:pt x="178" y="30"/>
                  </a:lnTo>
                  <a:lnTo>
                    <a:pt x="148" y="59"/>
                  </a:lnTo>
                  <a:lnTo>
                    <a:pt x="118" y="59"/>
                  </a:lnTo>
                  <a:lnTo>
                    <a:pt x="90" y="30"/>
                  </a:lnTo>
                  <a:lnTo>
                    <a:pt x="90" y="0"/>
                  </a:lnTo>
                  <a:lnTo>
                    <a:pt x="0" y="0"/>
                  </a:lnTo>
                </a:path>
              </a:pathLst>
            </a:custGeom>
            <a:noFill/>
            <a:ln w="1588">
              <a:solidFill>
                <a:srgbClr val="000000"/>
              </a:solidFill>
              <a:prstDash val="solid"/>
              <a:round/>
              <a:headEnd/>
              <a:tailEnd/>
            </a:ln>
          </p:spPr>
          <p:txBody>
            <a:bodyPr/>
            <a:lstStyle/>
            <a:p>
              <a:endParaRPr lang="en-GB"/>
            </a:p>
          </p:txBody>
        </p:sp>
        <p:sp>
          <p:nvSpPr>
            <p:cNvPr id="15897" name="Line 537"/>
            <p:cNvSpPr>
              <a:spLocks noChangeShapeType="1"/>
            </p:cNvSpPr>
            <p:nvPr/>
          </p:nvSpPr>
          <p:spPr bwMode="auto">
            <a:xfrm flipV="1">
              <a:off x="3176" y="2756"/>
              <a:ext cx="1" cy="15"/>
            </a:xfrm>
            <a:prstGeom prst="line">
              <a:avLst/>
            </a:prstGeom>
            <a:noFill/>
            <a:ln w="1588">
              <a:solidFill>
                <a:srgbClr val="000000"/>
              </a:solidFill>
              <a:round/>
              <a:headEnd/>
              <a:tailEnd/>
            </a:ln>
          </p:spPr>
          <p:txBody>
            <a:bodyPr/>
            <a:lstStyle/>
            <a:p>
              <a:endParaRPr lang="en-GB"/>
            </a:p>
          </p:txBody>
        </p:sp>
        <p:sp>
          <p:nvSpPr>
            <p:cNvPr id="15898" name="Freeform 538"/>
            <p:cNvSpPr>
              <a:spLocks/>
            </p:cNvSpPr>
            <p:nvPr/>
          </p:nvSpPr>
          <p:spPr bwMode="auto">
            <a:xfrm>
              <a:off x="3168" y="2756"/>
              <a:ext cx="8" cy="15"/>
            </a:xfrm>
            <a:custGeom>
              <a:avLst/>
              <a:gdLst/>
              <a:ahLst/>
              <a:cxnLst>
                <a:cxn ang="0">
                  <a:pos x="29" y="60"/>
                </a:cxn>
                <a:cxn ang="0">
                  <a:pos x="0" y="60"/>
                </a:cxn>
                <a:cxn ang="0">
                  <a:pos x="0" y="30"/>
                </a:cxn>
                <a:cxn ang="0">
                  <a:pos x="29" y="0"/>
                </a:cxn>
              </a:cxnLst>
              <a:rect l="0" t="0" r="r" b="b"/>
              <a:pathLst>
                <a:path w="29" h="60">
                  <a:moveTo>
                    <a:pt x="29" y="60"/>
                  </a:moveTo>
                  <a:lnTo>
                    <a:pt x="0" y="60"/>
                  </a:lnTo>
                  <a:lnTo>
                    <a:pt x="0" y="30"/>
                  </a:lnTo>
                  <a:lnTo>
                    <a:pt x="29" y="0"/>
                  </a:lnTo>
                </a:path>
              </a:pathLst>
            </a:custGeom>
            <a:noFill/>
            <a:ln w="1588">
              <a:solidFill>
                <a:srgbClr val="000000"/>
              </a:solidFill>
              <a:prstDash val="solid"/>
              <a:round/>
              <a:headEnd/>
              <a:tailEnd/>
            </a:ln>
          </p:spPr>
          <p:txBody>
            <a:bodyPr/>
            <a:lstStyle/>
            <a:p>
              <a:endParaRPr lang="en-GB"/>
            </a:p>
          </p:txBody>
        </p:sp>
        <p:sp>
          <p:nvSpPr>
            <p:cNvPr id="15899" name="Freeform 539"/>
            <p:cNvSpPr>
              <a:spLocks/>
            </p:cNvSpPr>
            <p:nvPr/>
          </p:nvSpPr>
          <p:spPr bwMode="auto">
            <a:xfrm>
              <a:off x="2724" y="3067"/>
              <a:ext cx="141" cy="89"/>
            </a:xfrm>
            <a:custGeom>
              <a:avLst/>
              <a:gdLst/>
              <a:ahLst/>
              <a:cxnLst>
                <a:cxn ang="0">
                  <a:pos x="30" y="355"/>
                </a:cxn>
                <a:cxn ang="0">
                  <a:pos x="0" y="325"/>
                </a:cxn>
                <a:cxn ang="0">
                  <a:pos x="0" y="207"/>
                </a:cxn>
                <a:cxn ang="0">
                  <a:pos x="30" y="176"/>
                </a:cxn>
                <a:cxn ang="0">
                  <a:pos x="0" y="148"/>
                </a:cxn>
                <a:cxn ang="0">
                  <a:pos x="30" y="118"/>
                </a:cxn>
                <a:cxn ang="0">
                  <a:pos x="58" y="118"/>
                </a:cxn>
                <a:cxn ang="0">
                  <a:pos x="88" y="87"/>
                </a:cxn>
                <a:cxn ang="0">
                  <a:pos x="119" y="87"/>
                </a:cxn>
                <a:cxn ang="0">
                  <a:pos x="177" y="30"/>
                </a:cxn>
                <a:cxn ang="0">
                  <a:pos x="207" y="30"/>
                </a:cxn>
                <a:cxn ang="0">
                  <a:pos x="237" y="0"/>
                </a:cxn>
                <a:cxn ang="0">
                  <a:pos x="356" y="0"/>
                </a:cxn>
                <a:cxn ang="0">
                  <a:pos x="383" y="30"/>
                </a:cxn>
                <a:cxn ang="0">
                  <a:pos x="444" y="30"/>
                </a:cxn>
                <a:cxn ang="0">
                  <a:pos x="474" y="58"/>
                </a:cxn>
                <a:cxn ang="0">
                  <a:pos x="503" y="30"/>
                </a:cxn>
                <a:cxn ang="0">
                  <a:pos x="563" y="30"/>
                </a:cxn>
              </a:cxnLst>
              <a:rect l="0" t="0" r="r" b="b"/>
              <a:pathLst>
                <a:path w="563" h="355">
                  <a:moveTo>
                    <a:pt x="30" y="355"/>
                  </a:moveTo>
                  <a:lnTo>
                    <a:pt x="0" y="325"/>
                  </a:lnTo>
                  <a:lnTo>
                    <a:pt x="0" y="207"/>
                  </a:lnTo>
                  <a:lnTo>
                    <a:pt x="30" y="176"/>
                  </a:lnTo>
                  <a:lnTo>
                    <a:pt x="0" y="148"/>
                  </a:lnTo>
                  <a:lnTo>
                    <a:pt x="30" y="118"/>
                  </a:lnTo>
                  <a:lnTo>
                    <a:pt x="58" y="118"/>
                  </a:lnTo>
                  <a:lnTo>
                    <a:pt x="88" y="87"/>
                  </a:lnTo>
                  <a:lnTo>
                    <a:pt x="119" y="87"/>
                  </a:lnTo>
                  <a:lnTo>
                    <a:pt x="177" y="30"/>
                  </a:lnTo>
                  <a:lnTo>
                    <a:pt x="207" y="30"/>
                  </a:lnTo>
                  <a:lnTo>
                    <a:pt x="237" y="0"/>
                  </a:lnTo>
                  <a:lnTo>
                    <a:pt x="356" y="0"/>
                  </a:lnTo>
                  <a:lnTo>
                    <a:pt x="383" y="30"/>
                  </a:lnTo>
                  <a:lnTo>
                    <a:pt x="444" y="30"/>
                  </a:lnTo>
                  <a:lnTo>
                    <a:pt x="474" y="58"/>
                  </a:lnTo>
                  <a:lnTo>
                    <a:pt x="503" y="30"/>
                  </a:lnTo>
                  <a:lnTo>
                    <a:pt x="563" y="30"/>
                  </a:lnTo>
                </a:path>
              </a:pathLst>
            </a:custGeom>
            <a:noFill/>
            <a:ln w="1588">
              <a:solidFill>
                <a:srgbClr val="000000"/>
              </a:solidFill>
              <a:prstDash val="solid"/>
              <a:round/>
              <a:headEnd/>
              <a:tailEnd/>
            </a:ln>
          </p:spPr>
          <p:txBody>
            <a:bodyPr/>
            <a:lstStyle/>
            <a:p>
              <a:endParaRPr lang="en-GB"/>
            </a:p>
          </p:txBody>
        </p:sp>
        <p:sp>
          <p:nvSpPr>
            <p:cNvPr id="15900" name="Freeform 540"/>
            <p:cNvSpPr>
              <a:spLocks/>
            </p:cNvSpPr>
            <p:nvPr/>
          </p:nvSpPr>
          <p:spPr bwMode="auto">
            <a:xfrm>
              <a:off x="2635" y="3156"/>
              <a:ext cx="97" cy="7"/>
            </a:xfrm>
            <a:custGeom>
              <a:avLst/>
              <a:gdLst/>
              <a:ahLst/>
              <a:cxnLst>
                <a:cxn ang="0">
                  <a:pos x="0" y="0"/>
                </a:cxn>
                <a:cxn ang="0">
                  <a:pos x="59" y="0"/>
                </a:cxn>
                <a:cxn ang="0">
                  <a:pos x="89" y="30"/>
                </a:cxn>
                <a:cxn ang="0">
                  <a:pos x="119" y="30"/>
                </a:cxn>
                <a:cxn ang="0">
                  <a:pos x="150" y="0"/>
                </a:cxn>
                <a:cxn ang="0">
                  <a:pos x="177" y="30"/>
                </a:cxn>
                <a:cxn ang="0">
                  <a:pos x="296" y="30"/>
                </a:cxn>
                <a:cxn ang="0">
                  <a:pos x="326" y="0"/>
                </a:cxn>
                <a:cxn ang="0">
                  <a:pos x="386" y="0"/>
                </a:cxn>
              </a:cxnLst>
              <a:rect l="0" t="0" r="r" b="b"/>
              <a:pathLst>
                <a:path w="386" h="30">
                  <a:moveTo>
                    <a:pt x="0" y="0"/>
                  </a:moveTo>
                  <a:lnTo>
                    <a:pt x="59" y="0"/>
                  </a:lnTo>
                  <a:lnTo>
                    <a:pt x="89" y="30"/>
                  </a:lnTo>
                  <a:lnTo>
                    <a:pt x="119" y="30"/>
                  </a:lnTo>
                  <a:lnTo>
                    <a:pt x="150" y="0"/>
                  </a:lnTo>
                  <a:lnTo>
                    <a:pt x="177" y="30"/>
                  </a:lnTo>
                  <a:lnTo>
                    <a:pt x="296" y="30"/>
                  </a:lnTo>
                  <a:lnTo>
                    <a:pt x="326" y="0"/>
                  </a:lnTo>
                  <a:lnTo>
                    <a:pt x="386" y="0"/>
                  </a:lnTo>
                </a:path>
              </a:pathLst>
            </a:custGeom>
            <a:noFill/>
            <a:ln w="1588">
              <a:solidFill>
                <a:srgbClr val="000000"/>
              </a:solidFill>
              <a:prstDash val="solid"/>
              <a:round/>
              <a:headEnd/>
              <a:tailEnd/>
            </a:ln>
          </p:spPr>
          <p:txBody>
            <a:bodyPr/>
            <a:lstStyle/>
            <a:p>
              <a:endParaRPr lang="en-GB"/>
            </a:p>
          </p:txBody>
        </p:sp>
        <p:sp>
          <p:nvSpPr>
            <p:cNvPr id="15901" name="Freeform 541"/>
            <p:cNvSpPr>
              <a:spLocks/>
            </p:cNvSpPr>
            <p:nvPr/>
          </p:nvSpPr>
          <p:spPr bwMode="auto">
            <a:xfrm>
              <a:off x="2620" y="3141"/>
              <a:ext cx="23" cy="15"/>
            </a:xfrm>
            <a:custGeom>
              <a:avLst/>
              <a:gdLst/>
              <a:ahLst/>
              <a:cxnLst>
                <a:cxn ang="0">
                  <a:pos x="0" y="31"/>
                </a:cxn>
                <a:cxn ang="0">
                  <a:pos x="0" y="0"/>
                </a:cxn>
                <a:cxn ang="0">
                  <a:pos x="60" y="0"/>
                </a:cxn>
                <a:cxn ang="0">
                  <a:pos x="90" y="31"/>
                </a:cxn>
                <a:cxn ang="0">
                  <a:pos x="60" y="31"/>
                </a:cxn>
                <a:cxn ang="0">
                  <a:pos x="60" y="61"/>
                </a:cxn>
              </a:cxnLst>
              <a:rect l="0" t="0" r="r" b="b"/>
              <a:pathLst>
                <a:path w="90" h="61">
                  <a:moveTo>
                    <a:pt x="0" y="31"/>
                  </a:moveTo>
                  <a:lnTo>
                    <a:pt x="0" y="0"/>
                  </a:lnTo>
                  <a:lnTo>
                    <a:pt x="60" y="0"/>
                  </a:lnTo>
                  <a:lnTo>
                    <a:pt x="90" y="31"/>
                  </a:lnTo>
                  <a:lnTo>
                    <a:pt x="60" y="31"/>
                  </a:lnTo>
                  <a:lnTo>
                    <a:pt x="60" y="61"/>
                  </a:lnTo>
                </a:path>
              </a:pathLst>
            </a:custGeom>
            <a:noFill/>
            <a:ln w="1588">
              <a:solidFill>
                <a:srgbClr val="000000"/>
              </a:solidFill>
              <a:prstDash val="solid"/>
              <a:round/>
              <a:headEnd/>
              <a:tailEnd/>
            </a:ln>
          </p:spPr>
          <p:txBody>
            <a:bodyPr/>
            <a:lstStyle/>
            <a:p>
              <a:endParaRPr lang="en-GB"/>
            </a:p>
          </p:txBody>
        </p:sp>
        <p:sp>
          <p:nvSpPr>
            <p:cNvPr id="15902" name="Freeform 542"/>
            <p:cNvSpPr>
              <a:spLocks/>
            </p:cNvSpPr>
            <p:nvPr/>
          </p:nvSpPr>
          <p:spPr bwMode="auto">
            <a:xfrm>
              <a:off x="2620" y="3149"/>
              <a:ext cx="15" cy="7"/>
            </a:xfrm>
            <a:custGeom>
              <a:avLst/>
              <a:gdLst/>
              <a:ahLst/>
              <a:cxnLst>
                <a:cxn ang="0">
                  <a:pos x="0" y="0"/>
                </a:cxn>
                <a:cxn ang="0">
                  <a:pos x="0" y="30"/>
                </a:cxn>
                <a:cxn ang="0">
                  <a:pos x="60" y="30"/>
                </a:cxn>
              </a:cxnLst>
              <a:rect l="0" t="0" r="r" b="b"/>
              <a:pathLst>
                <a:path w="60" h="30">
                  <a:moveTo>
                    <a:pt x="0" y="0"/>
                  </a:moveTo>
                  <a:lnTo>
                    <a:pt x="0" y="30"/>
                  </a:lnTo>
                  <a:lnTo>
                    <a:pt x="60" y="30"/>
                  </a:lnTo>
                </a:path>
              </a:pathLst>
            </a:custGeom>
            <a:noFill/>
            <a:ln w="1588">
              <a:solidFill>
                <a:srgbClr val="000000"/>
              </a:solidFill>
              <a:prstDash val="solid"/>
              <a:round/>
              <a:headEnd/>
              <a:tailEnd/>
            </a:ln>
          </p:spPr>
          <p:txBody>
            <a:bodyPr/>
            <a:lstStyle/>
            <a:p>
              <a:endParaRPr lang="en-GB"/>
            </a:p>
          </p:txBody>
        </p:sp>
        <p:sp>
          <p:nvSpPr>
            <p:cNvPr id="15903" name="Freeform 543"/>
            <p:cNvSpPr>
              <a:spLocks/>
            </p:cNvSpPr>
            <p:nvPr/>
          </p:nvSpPr>
          <p:spPr bwMode="auto">
            <a:xfrm>
              <a:off x="2590" y="3437"/>
              <a:ext cx="30" cy="30"/>
            </a:xfrm>
            <a:custGeom>
              <a:avLst/>
              <a:gdLst/>
              <a:ahLst/>
              <a:cxnLst>
                <a:cxn ang="0">
                  <a:pos x="30" y="30"/>
                </a:cxn>
                <a:cxn ang="0">
                  <a:pos x="0" y="60"/>
                </a:cxn>
                <a:cxn ang="0">
                  <a:pos x="0" y="90"/>
                </a:cxn>
                <a:cxn ang="0">
                  <a:pos x="30" y="118"/>
                </a:cxn>
                <a:cxn ang="0">
                  <a:pos x="118" y="30"/>
                </a:cxn>
                <a:cxn ang="0">
                  <a:pos x="90" y="0"/>
                </a:cxn>
                <a:cxn ang="0">
                  <a:pos x="30" y="30"/>
                </a:cxn>
              </a:cxnLst>
              <a:rect l="0" t="0" r="r" b="b"/>
              <a:pathLst>
                <a:path w="118" h="118">
                  <a:moveTo>
                    <a:pt x="30" y="30"/>
                  </a:moveTo>
                  <a:lnTo>
                    <a:pt x="0" y="60"/>
                  </a:lnTo>
                  <a:lnTo>
                    <a:pt x="0" y="90"/>
                  </a:lnTo>
                  <a:lnTo>
                    <a:pt x="30" y="118"/>
                  </a:lnTo>
                  <a:lnTo>
                    <a:pt x="118" y="30"/>
                  </a:lnTo>
                  <a:lnTo>
                    <a:pt x="90" y="0"/>
                  </a:lnTo>
                  <a:lnTo>
                    <a:pt x="30" y="30"/>
                  </a:lnTo>
                </a:path>
              </a:pathLst>
            </a:custGeom>
            <a:noFill/>
            <a:ln w="1588">
              <a:solidFill>
                <a:srgbClr val="000000"/>
              </a:solidFill>
              <a:prstDash val="solid"/>
              <a:round/>
              <a:headEnd/>
              <a:tailEnd/>
            </a:ln>
          </p:spPr>
          <p:txBody>
            <a:bodyPr/>
            <a:lstStyle/>
            <a:p>
              <a:endParaRPr lang="en-GB"/>
            </a:p>
          </p:txBody>
        </p:sp>
        <p:sp>
          <p:nvSpPr>
            <p:cNvPr id="15904" name="Freeform 544"/>
            <p:cNvSpPr>
              <a:spLocks/>
            </p:cNvSpPr>
            <p:nvPr/>
          </p:nvSpPr>
          <p:spPr bwMode="auto">
            <a:xfrm>
              <a:off x="2672" y="3371"/>
              <a:ext cx="74" cy="59"/>
            </a:xfrm>
            <a:custGeom>
              <a:avLst/>
              <a:gdLst/>
              <a:ahLst/>
              <a:cxnLst>
                <a:cxn ang="0">
                  <a:pos x="236" y="58"/>
                </a:cxn>
                <a:cxn ang="0">
                  <a:pos x="206" y="27"/>
                </a:cxn>
                <a:cxn ang="0">
                  <a:pos x="206" y="0"/>
                </a:cxn>
                <a:cxn ang="0">
                  <a:pos x="146" y="0"/>
                </a:cxn>
                <a:cxn ang="0">
                  <a:pos x="87" y="58"/>
                </a:cxn>
                <a:cxn ang="0">
                  <a:pos x="57" y="58"/>
                </a:cxn>
                <a:cxn ang="0">
                  <a:pos x="0" y="118"/>
                </a:cxn>
                <a:cxn ang="0">
                  <a:pos x="0" y="147"/>
                </a:cxn>
                <a:cxn ang="0">
                  <a:pos x="57" y="147"/>
                </a:cxn>
                <a:cxn ang="0">
                  <a:pos x="87" y="118"/>
                </a:cxn>
                <a:cxn ang="0">
                  <a:pos x="87" y="147"/>
                </a:cxn>
                <a:cxn ang="0">
                  <a:pos x="146" y="207"/>
                </a:cxn>
                <a:cxn ang="0">
                  <a:pos x="176" y="207"/>
                </a:cxn>
                <a:cxn ang="0">
                  <a:pos x="206" y="236"/>
                </a:cxn>
                <a:cxn ang="0">
                  <a:pos x="264" y="177"/>
                </a:cxn>
                <a:cxn ang="0">
                  <a:pos x="264" y="147"/>
                </a:cxn>
                <a:cxn ang="0">
                  <a:pos x="294" y="88"/>
                </a:cxn>
                <a:cxn ang="0">
                  <a:pos x="294" y="58"/>
                </a:cxn>
                <a:cxn ang="0">
                  <a:pos x="236" y="58"/>
                </a:cxn>
              </a:cxnLst>
              <a:rect l="0" t="0" r="r" b="b"/>
              <a:pathLst>
                <a:path w="294" h="236">
                  <a:moveTo>
                    <a:pt x="236" y="58"/>
                  </a:moveTo>
                  <a:lnTo>
                    <a:pt x="206" y="27"/>
                  </a:lnTo>
                  <a:lnTo>
                    <a:pt x="206" y="0"/>
                  </a:lnTo>
                  <a:lnTo>
                    <a:pt x="146" y="0"/>
                  </a:lnTo>
                  <a:lnTo>
                    <a:pt x="87" y="58"/>
                  </a:lnTo>
                  <a:lnTo>
                    <a:pt x="57" y="58"/>
                  </a:lnTo>
                  <a:lnTo>
                    <a:pt x="0" y="118"/>
                  </a:lnTo>
                  <a:lnTo>
                    <a:pt x="0" y="147"/>
                  </a:lnTo>
                  <a:lnTo>
                    <a:pt x="57" y="147"/>
                  </a:lnTo>
                  <a:lnTo>
                    <a:pt x="87" y="118"/>
                  </a:lnTo>
                  <a:lnTo>
                    <a:pt x="87" y="147"/>
                  </a:lnTo>
                  <a:lnTo>
                    <a:pt x="146" y="207"/>
                  </a:lnTo>
                  <a:lnTo>
                    <a:pt x="176" y="207"/>
                  </a:lnTo>
                  <a:lnTo>
                    <a:pt x="206" y="236"/>
                  </a:lnTo>
                  <a:lnTo>
                    <a:pt x="264" y="177"/>
                  </a:lnTo>
                  <a:lnTo>
                    <a:pt x="264" y="147"/>
                  </a:lnTo>
                  <a:lnTo>
                    <a:pt x="294" y="88"/>
                  </a:lnTo>
                  <a:lnTo>
                    <a:pt x="294" y="58"/>
                  </a:lnTo>
                  <a:lnTo>
                    <a:pt x="236" y="58"/>
                  </a:lnTo>
                </a:path>
              </a:pathLst>
            </a:custGeom>
            <a:noFill/>
            <a:ln w="1588">
              <a:solidFill>
                <a:srgbClr val="000000"/>
              </a:solidFill>
              <a:prstDash val="solid"/>
              <a:round/>
              <a:headEnd/>
              <a:tailEnd/>
            </a:ln>
          </p:spPr>
          <p:txBody>
            <a:bodyPr/>
            <a:lstStyle/>
            <a:p>
              <a:endParaRPr lang="en-GB"/>
            </a:p>
          </p:txBody>
        </p:sp>
        <p:sp>
          <p:nvSpPr>
            <p:cNvPr id="15905" name="Freeform 545"/>
            <p:cNvSpPr>
              <a:spLocks/>
            </p:cNvSpPr>
            <p:nvPr/>
          </p:nvSpPr>
          <p:spPr bwMode="auto">
            <a:xfrm>
              <a:off x="2776" y="3363"/>
              <a:ext cx="29" cy="15"/>
            </a:xfrm>
            <a:custGeom>
              <a:avLst/>
              <a:gdLst/>
              <a:ahLst/>
              <a:cxnLst>
                <a:cxn ang="0">
                  <a:pos x="0" y="0"/>
                </a:cxn>
                <a:cxn ang="0">
                  <a:pos x="0" y="30"/>
                </a:cxn>
                <a:cxn ang="0">
                  <a:pos x="30" y="30"/>
                </a:cxn>
                <a:cxn ang="0">
                  <a:pos x="58" y="57"/>
                </a:cxn>
                <a:cxn ang="0">
                  <a:pos x="119" y="57"/>
                </a:cxn>
                <a:cxn ang="0">
                  <a:pos x="119" y="0"/>
                </a:cxn>
                <a:cxn ang="0">
                  <a:pos x="0" y="0"/>
                </a:cxn>
              </a:cxnLst>
              <a:rect l="0" t="0" r="r" b="b"/>
              <a:pathLst>
                <a:path w="119" h="57">
                  <a:moveTo>
                    <a:pt x="0" y="0"/>
                  </a:moveTo>
                  <a:lnTo>
                    <a:pt x="0" y="30"/>
                  </a:lnTo>
                  <a:lnTo>
                    <a:pt x="30" y="30"/>
                  </a:lnTo>
                  <a:lnTo>
                    <a:pt x="58" y="57"/>
                  </a:lnTo>
                  <a:lnTo>
                    <a:pt x="119" y="57"/>
                  </a:lnTo>
                  <a:lnTo>
                    <a:pt x="119" y="0"/>
                  </a:lnTo>
                  <a:lnTo>
                    <a:pt x="0" y="0"/>
                  </a:lnTo>
                </a:path>
              </a:pathLst>
            </a:custGeom>
            <a:noFill/>
            <a:ln w="1588">
              <a:solidFill>
                <a:srgbClr val="000000"/>
              </a:solidFill>
              <a:prstDash val="solid"/>
              <a:round/>
              <a:headEnd/>
              <a:tailEnd/>
            </a:ln>
          </p:spPr>
          <p:txBody>
            <a:bodyPr/>
            <a:lstStyle/>
            <a:p>
              <a:endParaRPr lang="en-GB"/>
            </a:p>
          </p:txBody>
        </p:sp>
        <p:sp>
          <p:nvSpPr>
            <p:cNvPr id="15906" name="Freeform 546"/>
            <p:cNvSpPr>
              <a:spLocks/>
            </p:cNvSpPr>
            <p:nvPr/>
          </p:nvSpPr>
          <p:spPr bwMode="auto">
            <a:xfrm>
              <a:off x="3109" y="3111"/>
              <a:ext cx="67" cy="141"/>
            </a:xfrm>
            <a:custGeom>
              <a:avLst/>
              <a:gdLst/>
              <a:ahLst/>
              <a:cxnLst>
                <a:cxn ang="0">
                  <a:pos x="89" y="118"/>
                </a:cxn>
                <a:cxn ang="0">
                  <a:pos x="59" y="149"/>
                </a:cxn>
                <a:cxn ang="0">
                  <a:pos x="29" y="149"/>
                </a:cxn>
                <a:cxn ang="0">
                  <a:pos x="29" y="179"/>
                </a:cxn>
                <a:cxn ang="0">
                  <a:pos x="0" y="209"/>
                </a:cxn>
                <a:cxn ang="0">
                  <a:pos x="29" y="237"/>
                </a:cxn>
                <a:cxn ang="0">
                  <a:pos x="0" y="267"/>
                </a:cxn>
                <a:cxn ang="0">
                  <a:pos x="0" y="297"/>
                </a:cxn>
                <a:cxn ang="0">
                  <a:pos x="29" y="297"/>
                </a:cxn>
                <a:cxn ang="0">
                  <a:pos x="0" y="327"/>
                </a:cxn>
                <a:cxn ang="0">
                  <a:pos x="29" y="356"/>
                </a:cxn>
                <a:cxn ang="0">
                  <a:pos x="59" y="356"/>
                </a:cxn>
                <a:cxn ang="0">
                  <a:pos x="59" y="386"/>
                </a:cxn>
                <a:cxn ang="0">
                  <a:pos x="29" y="415"/>
                </a:cxn>
                <a:cxn ang="0">
                  <a:pos x="59" y="445"/>
                </a:cxn>
                <a:cxn ang="0">
                  <a:pos x="59" y="504"/>
                </a:cxn>
                <a:cxn ang="0">
                  <a:pos x="118" y="504"/>
                </a:cxn>
                <a:cxn ang="0">
                  <a:pos x="147" y="534"/>
                </a:cxn>
                <a:cxn ang="0">
                  <a:pos x="147" y="565"/>
                </a:cxn>
                <a:cxn ang="0">
                  <a:pos x="177" y="534"/>
                </a:cxn>
                <a:cxn ang="0">
                  <a:pos x="177" y="504"/>
                </a:cxn>
                <a:cxn ang="0">
                  <a:pos x="207" y="445"/>
                </a:cxn>
                <a:cxn ang="0">
                  <a:pos x="207" y="356"/>
                </a:cxn>
                <a:cxn ang="0">
                  <a:pos x="266" y="297"/>
                </a:cxn>
                <a:cxn ang="0">
                  <a:pos x="266" y="237"/>
                </a:cxn>
                <a:cxn ang="0">
                  <a:pos x="237" y="209"/>
                </a:cxn>
                <a:cxn ang="0">
                  <a:pos x="237" y="0"/>
                </a:cxn>
                <a:cxn ang="0">
                  <a:pos x="207" y="0"/>
                </a:cxn>
                <a:cxn ang="0">
                  <a:pos x="207" y="61"/>
                </a:cxn>
                <a:cxn ang="0">
                  <a:pos x="177" y="90"/>
                </a:cxn>
                <a:cxn ang="0">
                  <a:pos x="147" y="90"/>
                </a:cxn>
                <a:cxn ang="0">
                  <a:pos x="118" y="118"/>
                </a:cxn>
                <a:cxn ang="0">
                  <a:pos x="89" y="118"/>
                </a:cxn>
              </a:cxnLst>
              <a:rect l="0" t="0" r="r" b="b"/>
              <a:pathLst>
                <a:path w="266" h="565">
                  <a:moveTo>
                    <a:pt x="89" y="118"/>
                  </a:moveTo>
                  <a:lnTo>
                    <a:pt x="59" y="149"/>
                  </a:lnTo>
                  <a:lnTo>
                    <a:pt x="29" y="149"/>
                  </a:lnTo>
                  <a:lnTo>
                    <a:pt x="29" y="179"/>
                  </a:lnTo>
                  <a:lnTo>
                    <a:pt x="0" y="209"/>
                  </a:lnTo>
                  <a:lnTo>
                    <a:pt x="29" y="237"/>
                  </a:lnTo>
                  <a:lnTo>
                    <a:pt x="0" y="267"/>
                  </a:lnTo>
                  <a:lnTo>
                    <a:pt x="0" y="297"/>
                  </a:lnTo>
                  <a:lnTo>
                    <a:pt x="29" y="297"/>
                  </a:lnTo>
                  <a:lnTo>
                    <a:pt x="0" y="327"/>
                  </a:lnTo>
                  <a:lnTo>
                    <a:pt x="29" y="356"/>
                  </a:lnTo>
                  <a:lnTo>
                    <a:pt x="59" y="356"/>
                  </a:lnTo>
                  <a:lnTo>
                    <a:pt x="59" y="386"/>
                  </a:lnTo>
                  <a:lnTo>
                    <a:pt x="29" y="415"/>
                  </a:lnTo>
                  <a:lnTo>
                    <a:pt x="59" y="445"/>
                  </a:lnTo>
                  <a:lnTo>
                    <a:pt x="59" y="504"/>
                  </a:lnTo>
                  <a:lnTo>
                    <a:pt x="118" y="504"/>
                  </a:lnTo>
                  <a:lnTo>
                    <a:pt x="147" y="534"/>
                  </a:lnTo>
                  <a:lnTo>
                    <a:pt x="147" y="565"/>
                  </a:lnTo>
                  <a:lnTo>
                    <a:pt x="177" y="534"/>
                  </a:lnTo>
                  <a:lnTo>
                    <a:pt x="177" y="504"/>
                  </a:lnTo>
                  <a:lnTo>
                    <a:pt x="207" y="445"/>
                  </a:lnTo>
                  <a:lnTo>
                    <a:pt x="207" y="356"/>
                  </a:lnTo>
                  <a:lnTo>
                    <a:pt x="266" y="297"/>
                  </a:lnTo>
                  <a:lnTo>
                    <a:pt x="266" y="237"/>
                  </a:lnTo>
                  <a:lnTo>
                    <a:pt x="237" y="209"/>
                  </a:lnTo>
                  <a:lnTo>
                    <a:pt x="237" y="0"/>
                  </a:lnTo>
                  <a:lnTo>
                    <a:pt x="207" y="0"/>
                  </a:lnTo>
                  <a:lnTo>
                    <a:pt x="207" y="61"/>
                  </a:lnTo>
                  <a:lnTo>
                    <a:pt x="177" y="90"/>
                  </a:lnTo>
                  <a:lnTo>
                    <a:pt x="147" y="90"/>
                  </a:lnTo>
                  <a:lnTo>
                    <a:pt x="118" y="118"/>
                  </a:lnTo>
                  <a:lnTo>
                    <a:pt x="89" y="118"/>
                  </a:lnTo>
                </a:path>
              </a:pathLst>
            </a:custGeom>
            <a:noFill/>
            <a:ln w="1588">
              <a:solidFill>
                <a:srgbClr val="000000"/>
              </a:solidFill>
              <a:prstDash val="solid"/>
              <a:round/>
              <a:headEnd/>
              <a:tailEnd/>
            </a:ln>
          </p:spPr>
          <p:txBody>
            <a:bodyPr/>
            <a:lstStyle/>
            <a:p>
              <a:endParaRPr lang="en-GB"/>
            </a:p>
          </p:txBody>
        </p:sp>
        <p:sp>
          <p:nvSpPr>
            <p:cNvPr id="15907" name="Freeform 547"/>
            <p:cNvSpPr>
              <a:spLocks/>
            </p:cNvSpPr>
            <p:nvPr/>
          </p:nvSpPr>
          <p:spPr bwMode="auto">
            <a:xfrm>
              <a:off x="2865" y="3045"/>
              <a:ext cx="170" cy="59"/>
            </a:xfrm>
            <a:custGeom>
              <a:avLst/>
              <a:gdLst/>
              <a:ahLst/>
              <a:cxnLst>
                <a:cxn ang="0">
                  <a:pos x="0" y="118"/>
                </a:cxn>
                <a:cxn ang="0">
                  <a:pos x="0" y="146"/>
                </a:cxn>
                <a:cxn ang="0">
                  <a:pos x="88" y="146"/>
                </a:cxn>
                <a:cxn ang="0">
                  <a:pos x="88" y="175"/>
                </a:cxn>
                <a:cxn ang="0">
                  <a:pos x="118" y="175"/>
                </a:cxn>
                <a:cxn ang="0">
                  <a:pos x="148" y="206"/>
                </a:cxn>
                <a:cxn ang="0">
                  <a:pos x="177" y="206"/>
                </a:cxn>
                <a:cxn ang="0">
                  <a:pos x="207" y="236"/>
                </a:cxn>
                <a:cxn ang="0">
                  <a:pos x="237" y="206"/>
                </a:cxn>
                <a:cxn ang="0">
                  <a:pos x="266" y="236"/>
                </a:cxn>
                <a:cxn ang="0">
                  <a:pos x="295" y="236"/>
                </a:cxn>
                <a:cxn ang="0">
                  <a:pos x="325" y="206"/>
                </a:cxn>
                <a:cxn ang="0">
                  <a:pos x="355" y="236"/>
                </a:cxn>
                <a:cxn ang="0">
                  <a:pos x="386" y="206"/>
                </a:cxn>
                <a:cxn ang="0">
                  <a:pos x="444" y="206"/>
                </a:cxn>
                <a:cxn ang="0">
                  <a:pos x="414" y="175"/>
                </a:cxn>
                <a:cxn ang="0">
                  <a:pos x="473" y="118"/>
                </a:cxn>
                <a:cxn ang="0">
                  <a:pos x="504" y="118"/>
                </a:cxn>
                <a:cxn ang="0">
                  <a:pos x="593" y="27"/>
                </a:cxn>
                <a:cxn ang="0">
                  <a:pos x="650" y="27"/>
                </a:cxn>
                <a:cxn ang="0">
                  <a:pos x="650" y="0"/>
                </a:cxn>
                <a:cxn ang="0">
                  <a:pos x="680" y="0"/>
                </a:cxn>
              </a:cxnLst>
              <a:rect l="0" t="0" r="r" b="b"/>
              <a:pathLst>
                <a:path w="680" h="236">
                  <a:moveTo>
                    <a:pt x="0" y="118"/>
                  </a:moveTo>
                  <a:lnTo>
                    <a:pt x="0" y="146"/>
                  </a:lnTo>
                  <a:lnTo>
                    <a:pt x="88" y="146"/>
                  </a:lnTo>
                  <a:lnTo>
                    <a:pt x="88" y="175"/>
                  </a:lnTo>
                  <a:lnTo>
                    <a:pt x="118" y="175"/>
                  </a:lnTo>
                  <a:lnTo>
                    <a:pt x="148" y="206"/>
                  </a:lnTo>
                  <a:lnTo>
                    <a:pt x="177" y="206"/>
                  </a:lnTo>
                  <a:lnTo>
                    <a:pt x="207" y="236"/>
                  </a:lnTo>
                  <a:lnTo>
                    <a:pt x="237" y="206"/>
                  </a:lnTo>
                  <a:lnTo>
                    <a:pt x="266" y="236"/>
                  </a:lnTo>
                  <a:lnTo>
                    <a:pt x="295" y="236"/>
                  </a:lnTo>
                  <a:lnTo>
                    <a:pt x="325" y="206"/>
                  </a:lnTo>
                  <a:lnTo>
                    <a:pt x="355" y="236"/>
                  </a:lnTo>
                  <a:lnTo>
                    <a:pt x="386" y="206"/>
                  </a:lnTo>
                  <a:lnTo>
                    <a:pt x="444" y="206"/>
                  </a:lnTo>
                  <a:lnTo>
                    <a:pt x="414" y="175"/>
                  </a:lnTo>
                  <a:lnTo>
                    <a:pt x="473" y="118"/>
                  </a:lnTo>
                  <a:lnTo>
                    <a:pt x="504" y="118"/>
                  </a:lnTo>
                  <a:lnTo>
                    <a:pt x="593" y="27"/>
                  </a:lnTo>
                  <a:lnTo>
                    <a:pt x="650" y="27"/>
                  </a:lnTo>
                  <a:lnTo>
                    <a:pt x="650" y="0"/>
                  </a:lnTo>
                  <a:lnTo>
                    <a:pt x="680" y="0"/>
                  </a:lnTo>
                </a:path>
              </a:pathLst>
            </a:custGeom>
            <a:noFill/>
            <a:ln w="1588">
              <a:solidFill>
                <a:srgbClr val="000000"/>
              </a:solidFill>
              <a:prstDash val="solid"/>
              <a:round/>
              <a:headEnd/>
              <a:tailEnd/>
            </a:ln>
          </p:spPr>
          <p:txBody>
            <a:bodyPr/>
            <a:lstStyle/>
            <a:p>
              <a:endParaRPr lang="en-GB"/>
            </a:p>
          </p:txBody>
        </p:sp>
        <p:sp>
          <p:nvSpPr>
            <p:cNvPr id="15908" name="Rectangle 548"/>
            <p:cNvSpPr>
              <a:spLocks noChangeArrowheads="1"/>
            </p:cNvSpPr>
            <p:nvPr/>
          </p:nvSpPr>
          <p:spPr bwMode="auto">
            <a:xfrm>
              <a:off x="2865" y="3067"/>
              <a:ext cx="7" cy="8"/>
            </a:xfrm>
            <a:prstGeom prst="rect">
              <a:avLst/>
            </a:prstGeom>
            <a:noFill/>
            <a:ln w="1588">
              <a:solidFill>
                <a:srgbClr val="000000"/>
              </a:solidFill>
              <a:miter lim="800000"/>
              <a:headEnd/>
              <a:tailEnd/>
            </a:ln>
          </p:spPr>
          <p:txBody>
            <a:bodyPr/>
            <a:lstStyle/>
            <a:p>
              <a:endParaRPr lang="en-GB"/>
            </a:p>
          </p:txBody>
        </p:sp>
        <p:sp>
          <p:nvSpPr>
            <p:cNvPr id="15909" name="Freeform 549"/>
            <p:cNvSpPr>
              <a:spLocks/>
            </p:cNvSpPr>
            <p:nvPr/>
          </p:nvSpPr>
          <p:spPr bwMode="auto">
            <a:xfrm>
              <a:off x="3072" y="3259"/>
              <a:ext cx="119" cy="200"/>
            </a:xfrm>
            <a:custGeom>
              <a:avLst/>
              <a:gdLst/>
              <a:ahLst/>
              <a:cxnLst>
                <a:cxn ang="0">
                  <a:pos x="295" y="0"/>
                </a:cxn>
                <a:cxn ang="0">
                  <a:pos x="207" y="91"/>
                </a:cxn>
                <a:cxn ang="0">
                  <a:pos x="207" y="119"/>
                </a:cxn>
                <a:cxn ang="0">
                  <a:pos x="148" y="119"/>
                </a:cxn>
                <a:cxn ang="0">
                  <a:pos x="118" y="148"/>
                </a:cxn>
                <a:cxn ang="0">
                  <a:pos x="57" y="119"/>
                </a:cxn>
                <a:cxn ang="0">
                  <a:pos x="30" y="119"/>
                </a:cxn>
                <a:cxn ang="0">
                  <a:pos x="30" y="148"/>
                </a:cxn>
                <a:cxn ang="0">
                  <a:pos x="0" y="179"/>
                </a:cxn>
                <a:cxn ang="0">
                  <a:pos x="30" y="209"/>
                </a:cxn>
                <a:cxn ang="0">
                  <a:pos x="30" y="237"/>
                </a:cxn>
                <a:cxn ang="0">
                  <a:pos x="57" y="237"/>
                </a:cxn>
                <a:cxn ang="0">
                  <a:pos x="88" y="267"/>
                </a:cxn>
                <a:cxn ang="0">
                  <a:pos x="88" y="298"/>
                </a:cxn>
                <a:cxn ang="0">
                  <a:pos x="118" y="328"/>
                </a:cxn>
                <a:cxn ang="0">
                  <a:pos x="88" y="328"/>
                </a:cxn>
                <a:cxn ang="0">
                  <a:pos x="88" y="355"/>
                </a:cxn>
                <a:cxn ang="0">
                  <a:pos x="118" y="386"/>
                </a:cxn>
                <a:cxn ang="0">
                  <a:pos x="88" y="416"/>
                </a:cxn>
                <a:cxn ang="0">
                  <a:pos x="88" y="446"/>
                </a:cxn>
                <a:cxn ang="0">
                  <a:pos x="118" y="473"/>
                </a:cxn>
                <a:cxn ang="0">
                  <a:pos x="118" y="534"/>
                </a:cxn>
                <a:cxn ang="0">
                  <a:pos x="88" y="504"/>
                </a:cxn>
                <a:cxn ang="0">
                  <a:pos x="88" y="741"/>
                </a:cxn>
                <a:cxn ang="0">
                  <a:pos x="57" y="741"/>
                </a:cxn>
                <a:cxn ang="0">
                  <a:pos x="88" y="771"/>
                </a:cxn>
                <a:cxn ang="0">
                  <a:pos x="118" y="741"/>
                </a:cxn>
                <a:cxn ang="0">
                  <a:pos x="148" y="801"/>
                </a:cxn>
                <a:cxn ang="0">
                  <a:pos x="177" y="771"/>
                </a:cxn>
                <a:cxn ang="0">
                  <a:pos x="207" y="801"/>
                </a:cxn>
                <a:cxn ang="0">
                  <a:pos x="237" y="771"/>
                </a:cxn>
                <a:cxn ang="0">
                  <a:pos x="266" y="771"/>
                </a:cxn>
                <a:cxn ang="0">
                  <a:pos x="266" y="682"/>
                </a:cxn>
                <a:cxn ang="0">
                  <a:pos x="325" y="682"/>
                </a:cxn>
                <a:cxn ang="0">
                  <a:pos x="355" y="711"/>
                </a:cxn>
                <a:cxn ang="0">
                  <a:pos x="385" y="711"/>
                </a:cxn>
                <a:cxn ang="0">
                  <a:pos x="414" y="682"/>
                </a:cxn>
                <a:cxn ang="0">
                  <a:pos x="414" y="564"/>
                </a:cxn>
                <a:cxn ang="0">
                  <a:pos x="444" y="564"/>
                </a:cxn>
                <a:cxn ang="0">
                  <a:pos x="444" y="386"/>
                </a:cxn>
                <a:cxn ang="0">
                  <a:pos x="414" y="355"/>
                </a:cxn>
                <a:cxn ang="0">
                  <a:pos x="414" y="328"/>
                </a:cxn>
                <a:cxn ang="0">
                  <a:pos x="473" y="267"/>
                </a:cxn>
                <a:cxn ang="0">
                  <a:pos x="473" y="209"/>
                </a:cxn>
                <a:cxn ang="0">
                  <a:pos x="444" y="209"/>
                </a:cxn>
                <a:cxn ang="0">
                  <a:pos x="444" y="119"/>
                </a:cxn>
                <a:cxn ang="0">
                  <a:pos x="385" y="119"/>
                </a:cxn>
                <a:cxn ang="0">
                  <a:pos x="414" y="91"/>
                </a:cxn>
                <a:cxn ang="0">
                  <a:pos x="325" y="0"/>
                </a:cxn>
                <a:cxn ang="0">
                  <a:pos x="295" y="0"/>
                </a:cxn>
              </a:cxnLst>
              <a:rect l="0" t="0" r="r" b="b"/>
              <a:pathLst>
                <a:path w="473" h="801">
                  <a:moveTo>
                    <a:pt x="295" y="0"/>
                  </a:moveTo>
                  <a:lnTo>
                    <a:pt x="207" y="91"/>
                  </a:lnTo>
                  <a:lnTo>
                    <a:pt x="207" y="119"/>
                  </a:lnTo>
                  <a:lnTo>
                    <a:pt x="148" y="119"/>
                  </a:lnTo>
                  <a:lnTo>
                    <a:pt x="118" y="148"/>
                  </a:lnTo>
                  <a:lnTo>
                    <a:pt x="57" y="119"/>
                  </a:lnTo>
                  <a:lnTo>
                    <a:pt x="30" y="119"/>
                  </a:lnTo>
                  <a:lnTo>
                    <a:pt x="30" y="148"/>
                  </a:lnTo>
                  <a:lnTo>
                    <a:pt x="0" y="179"/>
                  </a:lnTo>
                  <a:lnTo>
                    <a:pt x="30" y="209"/>
                  </a:lnTo>
                  <a:lnTo>
                    <a:pt x="30" y="237"/>
                  </a:lnTo>
                  <a:lnTo>
                    <a:pt x="57" y="237"/>
                  </a:lnTo>
                  <a:lnTo>
                    <a:pt x="88" y="267"/>
                  </a:lnTo>
                  <a:lnTo>
                    <a:pt x="88" y="298"/>
                  </a:lnTo>
                  <a:lnTo>
                    <a:pt x="118" y="328"/>
                  </a:lnTo>
                  <a:lnTo>
                    <a:pt x="88" y="328"/>
                  </a:lnTo>
                  <a:lnTo>
                    <a:pt x="88" y="355"/>
                  </a:lnTo>
                  <a:lnTo>
                    <a:pt x="118" y="386"/>
                  </a:lnTo>
                  <a:lnTo>
                    <a:pt x="88" y="416"/>
                  </a:lnTo>
                  <a:lnTo>
                    <a:pt x="88" y="446"/>
                  </a:lnTo>
                  <a:lnTo>
                    <a:pt x="118" y="473"/>
                  </a:lnTo>
                  <a:lnTo>
                    <a:pt x="118" y="534"/>
                  </a:lnTo>
                  <a:lnTo>
                    <a:pt x="88" y="504"/>
                  </a:lnTo>
                  <a:lnTo>
                    <a:pt x="88" y="741"/>
                  </a:lnTo>
                  <a:lnTo>
                    <a:pt x="57" y="741"/>
                  </a:lnTo>
                  <a:lnTo>
                    <a:pt x="88" y="771"/>
                  </a:lnTo>
                  <a:lnTo>
                    <a:pt x="118" y="741"/>
                  </a:lnTo>
                  <a:lnTo>
                    <a:pt x="148" y="801"/>
                  </a:lnTo>
                  <a:lnTo>
                    <a:pt x="177" y="771"/>
                  </a:lnTo>
                  <a:lnTo>
                    <a:pt x="207" y="801"/>
                  </a:lnTo>
                  <a:lnTo>
                    <a:pt x="237" y="771"/>
                  </a:lnTo>
                  <a:lnTo>
                    <a:pt x="266" y="771"/>
                  </a:lnTo>
                  <a:lnTo>
                    <a:pt x="266" y="682"/>
                  </a:lnTo>
                  <a:lnTo>
                    <a:pt x="325" y="682"/>
                  </a:lnTo>
                  <a:lnTo>
                    <a:pt x="355" y="711"/>
                  </a:lnTo>
                  <a:lnTo>
                    <a:pt x="385" y="711"/>
                  </a:lnTo>
                  <a:lnTo>
                    <a:pt x="414" y="682"/>
                  </a:lnTo>
                  <a:lnTo>
                    <a:pt x="414" y="564"/>
                  </a:lnTo>
                  <a:lnTo>
                    <a:pt x="444" y="564"/>
                  </a:lnTo>
                  <a:lnTo>
                    <a:pt x="444" y="386"/>
                  </a:lnTo>
                  <a:lnTo>
                    <a:pt x="414" y="355"/>
                  </a:lnTo>
                  <a:lnTo>
                    <a:pt x="414" y="328"/>
                  </a:lnTo>
                  <a:lnTo>
                    <a:pt x="473" y="267"/>
                  </a:lnTo>
                  <a:lnTo>
                    <a:pt x="473" y="209"/>
                  </a:lnTo>
                  <a:lnTo>
                    <a:pt x="444" y="209"/>
                  </a:lnTo>
                  <a:lnTo>
                    <a:pt x="444" y="119"/>
                  </a:lnTo>
                  <a:lnTo>
                    <a:pt x="385" y="119"/>
                  </a:lnTo>
                  <a:lnTo>
                    <a:pt x="414" y="91"/>
                  </a:lnTo>
                  <a:lnTo>
                    <a:pt x="325" y="0"/>
                  </a:lnTo>
                  <a:lnTo>
                    <a:pt x="295" y="0"/>
                  </a:lnTo>
                </a:path>
              </a:pathLst>
            </a:custGeom>
            <a:noFill/>
            <a:ln w="1588">
              <a:solidFill>
                <a:srgbClr val="000000"/>
              </a:solidFill>
              <a:prstDash val="solid"/>
              <a:round/>
              <a:headEnd/>
              <a:tailEnd/>
            </a:ln>
          </p:spPr>
          <p:txBody>
            <a:bodyPr/>
            <a:lstStyle/>
            <a:p>
              <a:endParaRPr lang="en-GB"/>
            </a:p>
          </p:txBody>
        </p:sp>
        <p:sp>
          <p:nvSpPr>
            <p:cNvPr id="15910" name="Freeform 550"/>
            <p:cNvSpPr>
              <a:spLocks/>
            </p:cNvSpPr>
            <p:nvPr/>
          </p:nvSpPr>
          <p:spPr bwMode="auto">
            <a:xfrm>
              <a:off x="3109" y="3593"/>
              <a:ext cx="208" cy="355"/>
            </a:xfrm>
            <a:custGeom>
              <a:avLst/>
              <a:gdLst/>
              <a:ahLst/>
              <a:cxnLst>
                <a:cxn ang="0">
                  <a:pos x="830" y="1421"/>
                </a:cxn>
                <a:cxn ang="0">
                  <a:pos x="800" y="1391"/>
                </a:cxn>
                <a:cxn ang="0">
                  <a:pos x="712" y="1391"/>
                </a:cxn>
                <a:cxn ang="0">
                  <a:pos x="739" y="1361"/>
                </a:cxn>
                <a:cxn ang="0">
                  <a:pos x="712" y="1361"/>
                </a:cxn>
                <a:cxn ang="0">
                  <a:pos x="682" y="1333"/>
                </a:cxn>
                <a:cxn ang="0">
                  <a:pos x="712" y="1303"/>
                </a:cxn>
                <a:cxn ang="0">
                  <a:pos x="682" y="1273"/>
                </a:cxn>
                <a:cxn ang="0">
                  <a:pos x="651" y="1273"/>
                </a:cxn>
                <a:cxn ang="0">
                  <a:pos x="621" y="1303"/>
                </a:cxn>
                <a:cxn ang="0">
                  <a:pos x="593" y="1303"/>
                </a:cxn>
                <a:cxn ang="0">
                  <a:pos x="593" y="1243"/>
                </a:cxn>
                <a:cxn ang="0">
                  <a:pos x="475" y="1243"/>
                </a:cxn>
                <a:cxn ang="0">
                  <a:pos x="414" y="1184"/>
                </a:cxn>
                <a:cxn ang="0">
                  <a:pos x="414" y="1155"/>
                </a:cxn>
                <a:cxn ang="0">
                  <a:pos x="384" y="1124"/>
                </a:cxn>
                <a:cxn ang="0">
                  <a:pos x="384" y="1036"/>
                </a:cxn>
                <a:cxn ang="0">
                  <a:pos x="414" y="1005"/>
                </a:cxn>
                <a:cxn ang="0">
                  <a:pos x="444" y="1005"/>
                </a:cxn>
                <a:cxn ang="0">
                  <a:pos x="503" y="948"/>
                </a:cxn>
                <a:cxn ang="0">
                  <a:pos x="532" y="948"/>
                </a:cxn>
                <a:cxn ang="0">
                  <a:pos x="563" y="917"/>
                </a:cxn>
                <a:cxn ang="0">
                  <a:pos x="593" y="917"/>
                </a:cxn>
                <a:cxn ang="0">
                  <a:pos x="593" y="887"/>
                </a:cxn>
                <a:cxn ang="0">
                  <a:pos x="651" y="830"/>
                </a:cxn>
                <a:cxn ang="0">
                  <a:pos x="651" y="799"/>
                </a:cxn>
                <a:cxn ang="0">
                  <a:pos x="682" y="769"/>
                </a:cxn>
                <a:cxn ang="0">
                  <a:pos x="682" y="562"/>
                </a:cxn>
                <a:cxn ang="0">
                  <a:pos x="651" y="562"/>
                </a:cxn>
                <a:cxn ang="0">
                  <a:pos x="621" y="532"/>
                </a:cxn>
                <a:cxn ang="0">
                  <a:pos x="563" y="532"/>
                </a:cxn>
                <a:cxn ang="0">
                  <a:pos x="563" y="503"/>
                </a:cxn>
                <a:cxn ang="0">
                  <a:pos x="532" y="474"/>
                </a:cxn>
                <a:cxn ang="0">
                  <a:pos x="532" y="444"/>
                </a:cxn>
                <a:cxn ang="0">
                  <a:pos x="503" y="414"/>
                </a:cxn>
                <a:cxn ang="0">
                  <a:pos x="503" y="355"/>
                </a:cxn>
                <a:cxn ang="0">
                  <a:pos x="532" y="325"/>
                </a:cxn>
                <a:cxn ang="0">
                  <a:pos x="563" y="325"/>
                </a:cxn>
                <a:cxn ang="0">
                  <a:pos x="621" y="267"/>
                </a:cxn>
                <a:cxn ang="0">
                  <a:pos x="621" y="237"/>
                </a:cxn>
                <a:cxn ang="0">
                  <a:pos x="651" y="207"/>
                </a:cxn>
                <a:cxn ang="0">
                  <a:pos x="651" y="176"/>
                </a:cxn>
                <a:cxn ang="0">
                  <a:pos x="682" y="149"/>
                </a:cxn>
                <a:cxn ang="0">
                  <a:pos x="682" y="119"/>
                </a:cxn>
                <a:cxn ang="0">
                  <a:pos x="651" y="89"/>
                </a:cxn>
                <a:cxn ang="0">
                  <a:pos x="593" y="149"/>
                </a:cxn>
                <a:cxn ang="0">
                  <a:pos x="563" y="149"/>
                </a:cxn>
                <a:cxn ang="0">
                  <a:pos x="503" y="207"/>
                </a:cxn>
                <a:cxn ang="0">
                  <a:pos x="475" y="207"/>
                </a:cxn>
                <a:cxn ang="0">
                  <a:pos x="475" y="176"/>
                </a:cxn>
                <a:cxn ang="0">
                  <a:pos x="444" y="176"/>
                </a:cxn>
                <a:cxn ang="0">
                  <a:pos x="475" y="149"/>
                </a:cxn>
                <a:cxn ang="0">
                  <a:pos x="444" y="119"/>
                </a:cxn>
                <a:cxn ang="0">
                  <a:pos x="444" y="30"/>
                </a:cxn>
                <a:cxn ang="0">
                  <a:pos x="356" y="30"/>
                </a:cxn>
                <a:cxn ang="0">
                  <a:pos x="356" y="0"/>
                </a:cxn>
                <a:cxn ang="0">
                  <a:pos x="266" y="0"/>
                </a:cxn>
                <a:cxn ang="0">
                  <a:pos x="207" y="30"/>
                </a:cxn>
                <a:cxn ang="0">
                  <a:pos x="177" y="30"/>
                </a:cxn>
                <a:cxn ang="0">
                  <a:pos x="147" y="58"/>
                </a:cxn>
                <a:cxn ang="0">
                  <a:pos x="118" y="58"/>
                </a:cxn>
                <a:cxn ang="0">
                  <a:pos x="59" y="119"/>
                </a:cxn>
                <a:cxn ang="0">
                  <a:pos x="0" y="119"/>
                </a:cxn>
              </a:cxnLst>
              <a:rect l="0" t="0" r="r" b="b"/>
              <a:pathLst>
                <a:path w="830" h="1421">
                  <a:moveTo>
                    <a:pt x="830" y="1421"/>
                  </a:moveTo>
                  <a:lnTo>
                    <a:pt x="800" y="1391"/>
                  </a:lnTo>
                  <a:lnTo>
                    <a:pt x="712" y="1391"/>
                  </a:lnTo>
                  <a:lnTo>
                    <a:pt x="739" y="1361"/>
                  </a:lnTo>
                  <a:lnTo>
                    <a:pt x="712" y="1361"/>
                  </a:lnTo>
                  <a:lnTo>
                    <a:pt x="682" y="1333"/>
                  </a:lnTo>
                  <a:lnTo>
                    <a:pt x="712" y="1303"/>
                  </a:lnTo>
                  <a:lnTo>
                    <a:pt x="682" y="1273"/>
                  </a:lnTo>
                  <a:lnTo>
                    <a:pt x="651" y="1273"/>
                  </a:lnTo>
                  <a:lnTo>
                    <a:pt x="621" y="1303"/>
                  </a:lnTo>
                  <a:lnTo>
                    <a:pt x="593" y="1303"/>
                  </a:lnTo>
                  <a:lnTo>
                    <a:pt x="593" y="1243"/>
                  </a:lnTo>
                  <a:lnTo>
                    <a:pt x="475" y="1243"/>
                  </a:lnTo>
                  <a:lnTo>
                    <a:pt x="414" y="1184"/>
                  </a:lnTo>
                  <a:lnTo>
                    <a:pt x="414" y="1155"/>
                  </a:lnTo>
                  <a:lnTo>
                    <a:pt x="384" y="1124"/>
                  </a:lnTo>
                  <a:lnTo>
                    <a:pt x="384" y="1036"/>
                  </a:lnTo>
                  <a:lnTo>
                    <a:pt x="414" y="1005"/>
                  </a:lnTo>
                  <a:lnTo>
                    <a:pt x="444" y="1005"/>
                  </a:lnTo>
                  <a:lnTo>
                    <a:pt x="503" y="948"/>
                  </a:lnTo>
                  <a:lnTo>
                    <a:pt x="532" y="948"/>
                  </a:lnTo>
                  <a:lnTo>
                    <a:pt x="563" y="917"/>
                  </a:lnTo>
                  <a:lnTo>
                    <a:pt x="593" y="917"/>
                  </a:lnTo>
                  <a:lnTo>
                    <a:pt x="593" y="887"/>
                  </a:lnTo>
                  <a:lnTo>
                    <a:pt x="651" y="830"/>
                  </a:lnTo>
                  <a:lnTo>
                    <a:pt x="651" y="799"/>
                  </a:lnTo>
                  <a:lnTo>
                    <a:pt x="682" y="769"/>
                  </a:lnTo>
                  <a:lnTo>
                    <a:pt x="682" y="562"/>
                  </a:lnTo>
                  <a:lnTo>
                    <a:pt x="651" y="562"/>
                  </a:lnTo>
                  <a:lnTo>
                    <a:pt x="621" y="532"/>
                  </a:lnTo>
                  <a:lnTo>
                    <a:pt x="563" y="532"/>
                  </a:lnTo>
                  <a:lnTo>
                    <a:pt x="563" y="503"/>
                  </a:lnTo>
                  <a:lnTo>
                    <a:pt x="532" y="474"/>
                  </a:lnTo>
                  <a:lnTo>
                    <a:pt x="532" y="444"/>
                  </a:lnTo>
                  <a:lnTo>
                    <a:pt x="503" y="414"/>
                  </a:lnTo>
                  <a:lnTo>
                    <a:pt x="503" y="355"/>
                  </a:lnTo>
                  <a:lnTo>
                    <a:pt x="532" y="325"/>
                  </a:lnTo>
                  <a:lnTo>
                    <a:pt x="563" y="325"/>
                  </a:lnTo>
                  <a:lnTo>
                    <a:pt x="621" y="267"/>
                  </a:lnTo>
                  <a:lnTo>
                    <a:pt x="621" y="237"/>
                  </a:lnTo>
                  <a:lnTo>
                    <a:pt x="651" y="207"/>
                  </a:lnTo>
                  <a:lnTo>
                    <a:pt x="651" y="176"/>
                  </a:lnTo>
                  <a:lnTo>
                    <a:pt x="682" y="149"/>
                  </a:lnTo>
                  <a:lnTo>
                    <a:pt x="682" y="119"/>
                  </a:lnTo>
                  <a:lnTo>
                    <a:pt x="651" y="89"/>
                  </a:lnTo>
                  <a:lnTo>
                    <a:pt x="593" y="149"/>
                  </a:lnTo>
                  <a:lnTo>
                    <a:pt x="563" y="149"/>
                  </a:lnTo>
                  <a:lnTo>
                    <a:pt x="503" y="207"/>
                  </a:lnTo>
                  <a:lnTo>
                    <a:pt x="475" y="207"/>
                  </a:lnTo>
                  <a:lnTo>
                    <a:pt x="475" y="176"/>
                  </a:lnTo>
                  <a:lnTo>
                    <a:pt x="444" y="176"/>
                  </a:lnTo>
                  <a:lnTo>
                    <a:pt x="475" y="149"/>
                  </a:lnTo>
                  <a:lnTo>
                    <a:pt x="444" y="119"/>
                  </a:lnTo>
                  <a:lnTo>
                    <a:pt x="444" y="30"/>
                  </a:lnTo>
                  <a:lnTo>
                    <a:pt x="356" y="30"/>
                  </a:lnTo>
                  <a:lnTo>
                    <a:pt x="356" y="0"/>
                  </a:lnTo>
                  <a:lnTo>
                    <a:pt x="266" y="0"/>
                  </a:lnTo>
                  <a:lnTo>
                    <a:pt x="207" y="30"/>
                  </a:lnTo>
                  <a:lnTo>
                    <a:pt x="177" y="30"/>
                  </a:lnTo>
                  <a:lnTo>
                    <a:pt x="147" y="58"/>
                  </a:lnTo>
                  <a:lnTo>
                    <a:pt x="118" y="58"/>
                  </a:lnTo>
                  <a:lnTo>
                    <a:pt x="59" y="119"/>
                  </a:lnTo>
                  <a:lnTo>
                    <a:pt x="0" y="119"/>
                  </a:lnTo>
                </a:path>
              </a:pathLst>
            </a:custGeom>
            <a:noFill/>
            <a:ln w="1588">
              <a:solidFill>
                <a:srgbClr val="000000"/>
              </a:solidFill>
              <a:prstDash val="solid"/>
              <a:round/>
              <a:headEnd/>
              <a:tailEnd/>
            </a:ln>
          </p:spPr>
          <p:txBody>
            <a:bodyPr/>
            <a:lstStyle/>
            <a:p>
              <a:endParaRPr lang="en-GB"/>
            </a:p>
          </p:txBody>
        </p:sp>
        <p:sp>
          <p:nvSpPr>
            <p:cNvPr id="15911" name="Freeform 551"/>
            <p:cNvSpPr>
              <a:spLocks/>
            </p:cNvSpPr>
            <p:nvPr/>
          </p:nvSpPr>
          <p:spPr bwMode="auto">
            <a:xfrm>
              <a:off x="3027" y="3622"/>
              <a:ext cx="141" cy="577"/>
            </a:xfrm>
            <a:custGeom>
              <a:avLst/>
              <a:gdLst/>
              <a:ahLst/>
              <a:cxnLst>
                <a:cxn ang="0">
                  <a:pos x="328" y="0"/>
                </a:cxn>
                <a:cxn ang="0">
                  <a:pos x="328" y="57"/>
                </a:cxn>
                <a:cxn ang="0">
                  <a:pos x="298" y="57"/>
                </a:cxn>
                <a:cxn ang="0">
                  <a:pos x="180" y="177"/>
                </a:cxn>
                <a:cxn ang="0">
                  <a:pos x="237" y="177"/>
                </a:cxn>
                <a:cxn ang="0">
                  <a:pos x="237" y="325"/>
                </a:cxn>
                <a:cxn ang="0">
                  <a:pos x="210" y="355"/>
                </a:cxn>
                <a:cxn ang="0">
                  <a:pos x="210" y="413"/>
                </a:cxn>
                <a:cxn ang="0">
                  <a:pos x="237" y="443"/>
                </a:cxn>
                <a:cxn ang="0">
                  <a:pos x="237" y="561"/>
                </a:cxn>
                <a:cxn ang="0">
                  <a:pos x="268" y="591"/>
                </a:cxn>
                <a:cxn ang="0">
                  <a:pos x="237" y="622"/>
                </a:cxn>
                <a:cxn ang="0">
                  <a:pos x="237" y="650"/>
                </a:cxn>
                <a:cxn ang="0">
                  <a:pos x="210" y="680"/>
                </a:cxn>
                <a:cxn ang="0">
                  <a:pos x="210" y="768"/>
                </a:cxn>
                <a:cxn ang="0">
                  <a:pos x="180" y="798"/>
                </a:cxn>
                <a:cxn ang="0">
                  <a:pos x="180" y="829"/>
                </a:cxn>
                <a:cxn ang="0">
                  <a:pos x="150" y="829"/>
                </a:cxn>
                <a:cxn ang="0">
                  <a:pos x="119" y="859"/>
                </a:cxn>
                <a:cxn ang="0">
                  <a:pos x="91" y="859"/>
                </a:cxn>
                <a:cxn ang="0">
                  <a:pos x="91" y="917"/>
                </a:cxn>
                <a:cxn ang="0">
                  <a:pos x="61" y="947"/>
                </a:cxn>
                <a:cxn ang="0">
                  <a:pos x="30" y="947"/>
                </a:cxn>
                <a:cxn ang="0">
                  <a:pos x="0" y="977"/>
                </a:cxn>
                <a:cxn ang="0">
                  <a:pos x="0" y="1124"/>
                </a:cxn>
                <a:cxn ang="0">
                  <a:pos x="30" y="1154"/>
                </a:cxn>
                <a:cxn ang="0">
                  <a:pos x="30" y="1184"/>
                </a:cxn>
                <a:cxn ang="0">
                  <a:pos x="61" y="1214"/>
                </a:cxn>
                <a:cxn ang="0">
                  <a:pos x="61" y="1302"/>
                </a:cxn>
                <a:cxn ang="0">
                  <a:pos x="119" y="1302"/>
                </a:cxn>
                <a:cxn ang="0">
                  <a:pos x="210" y="1390"/>
                </a:cxn>
                <a:cxn ang="0">
                  <a:pos x="210" y="1420"/>
                </a:cxn>
                <a:cxn ang="0">
                  <a:pos x="237" y="1451"/>
                </a:cxn>
                <a:cxn ang="0">
                  <a:pos x="237" y="1539"/>
                </a:cxn>
                <a:cxn ang="0">
                  <a:pos x="268" y="1539"/>
                </a:cxn>
                <a:cxn ang="0">
                  <a:pos x="357" y="1627"/>
                </a:cxn>
                <a:cxn ang="0">
                  <a:pos x="417" y="1627"/>
                </a:cxn>
                <a:cxn ang="0">
                  <a:pos x="446" y="1658"/>
                </a:cxn>
                <a:cxn ang="0">
                  <a:pos x="446" y="1776"/>
                </a:cxn>
                <a:cxn ang="0">
                  <a:pos x="475" y="1806"/>
                </a:cxn>
                <a:cxn ang="0">
                  <a:pos x="475" y="1894"/>
                </a:cxn>
                <a:cxn ang="0">
                  <a:pos x="505" y="1924"/>
                </a:cxn>
                <a:cxn ang="0">
                  <a:pos x="505" y="2013"/>
                </a:cxn>
                <a:cxn ang="0">
                  <a:pos x="535" y="2071"/>
                </a:cxn>
                <a:cxn ang="0">
                  <a:pos x="535" y="2190"/>
                </a:cxn>
                <a:cxn ang="0">
                  <a:pos x="565" y="2219"/>
                </a:cxn>
                <a:cxn ang="0">
                  <a:pos x="565" y="2308"/>
                </a:cxn>
              </a:cxnLst>
              <a:rect l="0" t="0" r="r" b="b"/>
              <a:pathLst>
                <a:path w="565" h="2308">
                  <a:moveTo>
                    <a:pt x="328" y="0"/>
                  </a:moveTo>
                  <a:lnTo>
                    <a:pt x="328" y="57"/>
                  </a:lnTo>
                  <a:lnTo>
                    <a:pt x="298" y="57"/>
                  </a:lnTo>
                  <a:lnTo>
                    <a:pt x="180" y="177"/>
                  </a:lnTo>
                  <a:lnTo>
                    <a:pt x="237" y="177"/>
                  </a:lnTo>
                  <a:lnTo>
                    <a:pt x="237" y="325"/>
                  </a:lnTo>
                  <a:lnTo>
                    <a:pt x="210" y="355"/>
                  </a:lnTo>
                  <a:lnTo>
                    <a:pt x="210" y="413"/>
                  </a:lnTo>
                  <a:lnTo>
                    <a:pt x="237" y="443"/>
                  </a:lnTo>
                  <a:lnTo>
                    <a:pt x="237" y="561"/>
                  </a:lnTo>
                  <a:lnTo>
                    <a:pt x="268" y="591"/>
                  </a:lnTo>
                  <a:lnTo>
                    <a:pt x="237" y="622"/>
                  </a:lnTo>
                  <a:lnTo>
                    <a:pt x="237" y="650"/>
                  </a:lnTo>
                  <a:lnTo>
                    <a:pt x="210" y="680"/>
                  </a:lnTo>
                  <a:lnTo>
                    <a:pt x="210" y="768"/>
                  </a:lnTo>
                  <a:lnTo>
                    <a:pt x="180" y="798"/>
                  </a:lnTo>
                  <a:lnTo>
                    <a:pt x="180" y="829"/>
                  </a:lnTo>
                  <a:lnTo>
                    <a:pt x="150" y="829"/>
                  </a:lnTo>
                  <a:lnTo>
                    <a:pt x="119" y="859"/>
                  </a:lnTo>
                  <a:lnTo>
                    <a:pt x="91" y="859"/>
                  </a:lnTo>
                  <a:lnTo>
                    <a:pt x="91" y="917"/>
                  </a:lnTo>
                  <a:lnTo>
                    <a:pt x="61" y="947"/>
                  </a:lnTo>
                  <a:lnTo>
                    <a:pt x="30" y="947"/>
                  </a:lnTo>
                  <a:lnTo>
                    <a:pt x="0" y="977"/>
                  </a:lnTo>
                  <a:lnTo>
                    <a:pt x="0" y="1124"/>
                  </a:lnTo>
                  <a:lnTo>
                    <a:pt x="30" y="1154"/>
                  </a:lnTo>
                  <a:lnTo>
                    <a:pt x="30" y="1184"/>
                  </a:lnTo>
                  <a:lnTo>
                    <a:pt x="61" y="1214"/>
                  </a:lnTo>
                  <a:lnTo>
                    <a:pt x="61" y="1302"/>
                  </a:lnTo>
                  <a:lnTo>
                    <a:pt x="119" y="1302"/>
                  </a:lnTo>
                  <a:lnTo>
                    <a:pt x="210" y="1390"/>
                  </a:lnTo>
                  <a:lnTo>
                    <a:pt x="210" y="1420"/>
                  </a:lnTo>
                  <a:lnTo>
                    <a:pt x="237" y="1451"/>
                  </a:lnTo>
                  <a:lnTo>
                    <a:pt x="237" y="1539"/>
                  </a:lnTo>
                  <a:lnTo>
                    <a:pt x="268" y="1539"/>
                  </a:lnTo>
                  <a:lnTo>
                    <a:pt x="357" y="1627"/>
                  </a:lnTo>
                  <a:lnTo>
                    <a:pt x="417" y="1627"/>
                  </a:lnTo>
                  <a:lnTo>
                    <a:pt x="446" y="1658"/>
                  </a:lnTo>
                  <a:lnTo>
                    <a:pt x="446" y="1776"/>
                  </a:lnTo>
                  <a:lnTo>
                    <a:pt x="475" y="1806"/>
                  </a:lnTo>
                  <a:lnTo>
                    <a:pt x="475" y="1894"/>
                  </a:lnTo>
                  <a:lnTo>
                    <a:pt x="505" y="1924"/>
                  </a:lnTo>
                  <a:lnTo>
                    <a:pt x="505" y="2013"/>
                  </a:lnTo>
                  <a:lnTo>
                    <a:pt x="535" y="2071"/>
                  </a:lnTo>
                  <a:lnTo>
                    <a:pt x="535" y="2190"/>
                  </a:lnTo>
                  <a:lnTo>
                    <a:pt x="565" y="2219"/>
                  </a:lnTo>
                  <a:lnTo>
                    <a:pt x="565" y="2308"/>
                  </a:lnTo>
                </a:path>
              </a:pathLst>
            </a:custGeom>
            <a:noFill/>
            <a:ln w="1588">
              <a:solidFill>
                <a:srgbClr val="000000"/>
              </a:solidFill>
              <a:prstDash val="solid"/>
              <a:round/>
              <a:headEnd/>
              <a:tailEnd/>
            </a:ln>
          </p:spPr>
          <p:txBody>
            <a:bodyPr/>
            <a:lstStyle/>
            <a:p>
              <a:endParaRPr lang="en-GB"/>
            </a:p>
          </p:txBody>
        </p:sp>
        <p:sp>
          <p:nvSpPr>
            <p:cNvPr id="15912" name="Freeform 552"/>
            <p:cNvSpPr>
              <a:spLocks/>
            </p:cNvSpPr>
            <p:nvPr/>
          </p:nvSpPr>
          <p:spPr bwMode="auto">
            <a:xfrm>
              <a:off x="3168" y="3948"/>
              <a:ext cx="149" cy="251"/>
            </a:xfrm>
            <a:custGeom>
              <a:avLst/>
              <a:gdLst/>
              <a:ahLst/>
              <a:cxnLst>
                <a:cxn ang="0">
                  <a:pos x="0" y="1006"/>
                </a:cxn>
                <a:cxn ang="0">
                  <a:pos x="29" y="977"/>
                </a:cxn>
                <a:cxn ang="0">
                  <a:pos x="59" y="977"/>
                </a:cxn>
                <a:cxn ang="0">
                  <a:pos x="88" y="947"/>
                </a:cxn>
                <a:cxn ang="0">
                  <a:pos x="119" y="947"/>
                </a:cxn>
                <a:cxn ang="0">
                  <a:pos x="119" y="917"/>
                </a:cxn>
                <a:cxn ang="0">
                  <a:pos x="147" y="917"/>
                </a:cxn>
                <a:cxn ang="0">
                  <a:pos x="177" y="888"/>
                </a:cxn>
                <a:cxn ang="0">
                  <a:pos x="177" y="859"/>
                </a:cxn>
                <a:cxn ang="0">
                  <a:pos x="207" y="829"/>
                </a:cxn>
                <a:cxn ang="0">
                  <a:pos x="207" y="799"/>
                </a:cxn>
                <a:cxn ang="0">
                  <a:pos x="238" y="769"/>
                </a:cxn>
                <a:cxn ang="0">
                  <a:pos x="207" y="741"/>
                </a:cxn>
                <a:cxn ang="0">
                  <a:pos x="207" y="650"/>
                </a:cxn>
                <a:cxn ang="0">
                  <a:pos x="177" y="622"/>
                </a:cxn>
                <a:cxn ang="0">
                  <a:pos x="177" y="563"/>
                </a:cxn>
                <a:cxn ang="0">
                  <a:pos x="207" y="532"/>
                </a:cxn>
                <a:cxn ang="0">
                  <a:pos x="207" y="504"/>
                </a:cxn>
                <a:cxn ang="0">
                  <a:pos x="266" y="504"/>
                </a:cxn>
                <a:cxn ang="0">
                  <a:pos x="326" y="443"/>
                </a:cxn>
                <a:cxn ang="0">
                  <a:pos x="326" y="413"/>
                </a:cxn>
                <a:cxn ang="0">
                  <a:pos x="356" y="386"/>
                </a:cxn>
                <a:cxn ang="0">
                  <a:pos x="384" y="386"/>
                </a:cxn>
                <a:cxn ang="0">
                  <a:pos x="384" y="356"/>
                </a:cxn>
                <a:cxn ang="0">
                  <a:pos x="414" y="325"/>
                </a:cxn>
                <a:cxn ang="0">
                  <a:pos x="445" y="325"/>
                </a:cxn>
                <a:cxn ang="0">
                  <a:pos x="475" y="295"/>
                </a:cxn>
                <a:cxn ang="0">
                  <a:pos x="502" y="295"/>
                </a:cxn>
                <a:cxn ang="0">
                  <a:pos x="533" y="267"/>
                </a:cxn>
                <a:cxn ang="0">
                  <a:pos x="593" y="267"/>
                </a:cxn>
                <a:cxn ang="0">
                  <a:pos x="593" y="207"/>
                </a:cxn>
                <a:cxn ang="0">
                  <a:pos x="563" y="177"/>
                </a:cxn>
                <a:cxn ang="0">
                  <a:pos x="563" y="30"/>
                </a:cxn>
                <a:cxn ang="0">
                  <a:pos x="593" y="0"/>
                </a:cxn>
              </a:cxnLst>
              <a:rect l="0" t="0" r="r" b="b"/>
              <a:pathLst>
                <a:path w="593" h="1006">
                  <a:moveTo>
                    <a:pt x="0" y="1006"/>
                  </a:moveTo>
                  <a:lnTo>
                    <a:pt x="29" y="977"/>
                  </a:lnTo>
                  <a:lnTo>
                    <a:pt x="59" y="977"/>
                  </a:lnTo>
                  <a:lnTo>
                    <a:pt x="88" y="947"/>
                  </a:lnTo>
                  <a:lnTo>
                    <a:pt x="119" y="947"/>
                  </a:lnTo>
                  <a:lnTo>
                    <a:pt x="119" y="917"/>
                  </a:lnTo>
                  <a:lnTo>
                    <a:pt x="147" y="917"/>
                  </a:lnTo>
                  <a:lnTo>
                    <a:pt x="177" y="888"/>
                  </a:lnTo>
                  <a:lnTo>
                    <a:pt x="177" y="859"/>
                  </a:lnTo>
                  <a:lnTo>
                    <a:pt x="207" y="829"/>
                  </a:lnTo>
                  <a:lnTo>
                    <a:pt x="207" y="799"/>
                  </a:lnTo>
                  <a:lnTo>
                    <a:pt x="238" y="769"/>
                  </a:lnTo>
                  <a:lnTo>
                    <a:pt x="207" y="741"/>
                  </a:lnTo>
                  <a:lnTo>
                    <a:pt x="207" y="650"/>
                  </a:lnTo>
                  <a:lnTo>
                    <a:pt x="177" y="622"/>
                  </a:lnTo>
                  <a:lnTo>
                    <a:pt x="177" y="563"/>
                  </a:lnTo>
                  <a:lnTo>
                    <a:pt x="207" y="532"/>
                  </a:lnTo>
                  <a:lnTo>
                    <a:pt x="207" y="504"/>
                  </a:lnTo>
                  <a:lnTo>
                    <a:pt x="266" y="504"/>
                  </a:lnTo>
                  <a:lnTo>
                    <a:pt x="326" y="443"/>
                  </a:lnTo>
                  <a:lnTo>
                    <a:pt x="326" y="413"/>
                  </a:lnTo>
                  <a:lnTo>
                    <a:pt x="356" y="386"/>
                  </a:lnTo>
                  <a:lnTo>
                    <a:pt x="384" y="386"/>
                  </a:lnTo>
                  <a:lnTo>
                    <a:pt x="384" y="356"/>
                  </a:lnTo>
                  <a:lnTo>
                    <a:pt x="414" y="325"/>
                  </a:lnTo>
                  <a:lnTo>
                    <a:pt x="445" y="325"/>
                  </a:lnTo>
                  <a:lnTo>
                    <a:pt x="475" y="295"/>
                  </a:lnTo>
                  <a:lnTo>
                    <a:pt x="502" y="295"/>
                  </a:lnTo>
                  <a:lnTo>
                    <a:pt x="533" y="267"/>
                  </a:lnTo>
                  <a:lnTo>
                    <a:pt x="593" y="267"/>
                  </a:lnTo>
                  <a:lnTo>
                    <a:pt x="593" y="207"/>
                  </a:lnTo>
                  <a:lnTo>
                    <a:pt x="563" y="177"/>
                  </a:lnTo>
                  <a:lnTo>
                    <a:pt x="563" y="30"/>
                  </a:lnTo>
                  <a:lnTo>
                    <a:pt x="593" y="0"/>
                  </a:lnTo>
                </a:path>
              </a:pathLst>
            </a:custGeom>
            <a:noFill/>
            <a:ln w="1588">
              <a:solidFill>
                <a:srgbClr val="000000"/>
              </a:solidFill>
              <a:prstDash val="solid"/>
              <a:round/>
              <a:headEnd/>
              <a:tailEnd/>
            </a:ln>
          </p:spPr>
          <p:txBody>
            <a:bodyPr/>
            <a:lstStyle/>
            <a:p>
              <a:endParaRPr lang="en-GB"/>
            </a:p>
          </p:txBody>
        </p:sp>
        <p:sp>
          <p:nvSpPr>
            <p:cNvPr id="15913" name="Freeform 553"/>
            <p:cNvSpPr>
              <a:spLocks/>
            </p:cNvSpPr>
            <p:nvPr/>
          </p:nvSpPr>
          <p:spPr bwMode="auto">
            <a:xfrm>
              <a:off x="3154" y="4199"/>
              <a:ext cx="44" cy="148"/>
            </a:xfrm>
            <a:custGeom>
              <a:avLst/>
              <a:gdLst/>
              <a:ahLst/>
              <a:cxnLst>
                <a:cxn ang="0">
                  <a:pos x="148" y="592"/>
                </a:cxn>
                <a:cxn ang="0">
                  <a:pos x="148" y="504"/>
                </a:cxn>
                <a:cxn ang="0">
                  <a:pos x="179" y="473"/>
                </a:cxn>
                <a:cxn ang="0">
                  <a:pos x="179" y="416"/>
                </a:cxn>
                <a:cxn ang="0">
                  <a:pos x="148" y="416"/>
                </a:cxn>
                <a:cxn ang="0">
                  <a:pos x="148" y="266"/>
                </a:cxn>
                <a:cxn ang="0">
                  <a:pos x="119" y="236"/>
                </a:cxn>
                <a:cxn ang="0">
                  <a:pos x="119" y="209"/>
                </a:cxn>
                <a:cxn ang="0">
                  <a:pos x="89" y="178"/>
                </a:cxn>
                <a:cxn ang="0">
                  <a:pos x="89" y="148"/>
                </a:cxn>
                <a:cxn ang="0">
                  <a:pos x="60" y="118"/>
                </a:cxn>
                <a:cxn ang="0">
                  <a:pos x="60" y="90"/>
                </a:cxn>
                <a:cxn ang="0">
                  <a:pos x="0" y="30"/>
                </a:cxn>
                <a:cxn ang="0">
                  <a:pos x="30" y="0"/>
                </a:cxn>
                <a:cxn ang="0">
                  <a:pos x="60" y="0"/>
                </a:cxn>
              </a:cxnLst>
              <a:rect l="0" t="0" r="r" b="b"/>
              <a:pathLst>
                <a:path w="179" h="592">
                  <a:moveTo>
                    <a:pt x="148" y="592"/>
                  </a:moveTo>
                  <a:lnTo>
                    <a:pt x="148" y="504"/>
                  </a:lnTo>
                  <a:lnTo>
                    <a:pt x="179" y="473"/>
                  </a:lnTo>
                  <a:lnTo>
                    <a:pt x="179" y="416"/>
                  </a:lnTo>
                  <a:lnTo>
                    <a:pt x="148" y="416"/>
                  </a:lnTo>
                  <a:lnTo>
                    <a:pt x="148" y="266"/>
                  </a:lnTo>
                  <a:lnTo>
                    <a:pt x="119" y="236"/>
                  </a:lnTo>
                  <a:lnTo>
                    <a:pt x="119" y="209"/>
                  </a:lnTo>
                  <a:lnTo>
                    <a:pt x="89" y="178"/>
                  </a:lnTo>
                  <a:lnTo>
                    <a:pt x="89" y="148"/>
                  </a:lnTo>
                  <a:lnTo>
                    <a:pt x="60" y="118"/>
                  </a:lnTo>
                  <a:lnTo>
                    <a:pt x="60" y="90"/>
                  </a:lnTo>
                  <a:lnTo>
                    <a:pt x="0" y="30"/>
                  </a:lnTo>
                  <a:lnTo>
                    <a:pt x="30" y="0"/>
                  </a:lnTo>
                  <a:lnTo>
                    <a:pt x="60" y="0"/>
                  </a:lnTo>
                </a:path>
              </a:pathLst>
            </a:custGeom>
            <a:noFill/>
            <a:ln w="1588">
              <a:solidFill>
                <a:srgbClr val="000000"/>
              </a:solidFill>
              <a:prstDash val="solid"/>
              <a:round/>
              <a:headEnd/>
              <a:tailEnd/>
            </a:ln>
          </p:spPr>
          <p:txBody>
            <a:bodyPr/>
            <a:lstStyle/>
            <a:p>
              <a:endParaRPr lang="en-GB"/>
            </a:p>
          </p:txBody>
        </p:sp>
        <p:sp>
          <p:nvSpPr>
            <p:cNvPr id="15914" name="Freeform 554"/>
            <p:cNvSpPr>
              <a:spLocks/>
            </p:cNvSpPr>
            <p:nvPr/>
          </p:nvSpPr>
          <p:spPr bwMode="auto">
            <a:xfrm>
              <a:off x="3376" y="3511"/>
              <a:ext cx="222" cy="133"/>
            </a:xfrm>
            <a:custGeom>
              <a:avLst/>
              <a:gdLst/>
              <a:ahLst/>
              <a:cxnLst>
                <a:cxn ang="0">
                  <a:pos x="889" y="31"/>
                </a:cxn>
                <a:cxn ang="0">
                  <a:pos x="889" y="0"/>
                </a:cxn>
                <a:cxn ang="0">
                  <a:pos x="828" y="0"/>
                </a:cxn>
                <a:cxn ang="0">
                  <a:pos x="800" y="31"/>
                </a:cxn>
                <a:cxn ang="0">
                  <a:pos x="770" y="31"/>
                </a:cxn>
                <a:cxn ang="0">
                  <a:pos x="739" y="59"/>
                </a:cxn>
                <a:cxn ang="0">
                  <a:pos x="709" y="31"/>
                </a:cxn>
                <a:cxn ang="0">
                  <a:pos x="652" y="31"/>
                </a:cxn>
                <a:cxn ang="0">
                  <a:pos x="621" y="59"/>
                </a:cxn>
                <a:cxn ang="0">
                  <a:pos x="591" y="59"/>
                </a:cxn>
                <a:cxn ang="0">
                  <a:pos x="563" y="89"/>
                </a:cxn>
                <a:cxn ang="0">
                  <a:pos x="414" y="89"/>
                </a:cxn>
                <a:cxn ang="0">
                  <a:pos x="384" y="120"/>
                </a:cxn>
                <a:cxn ang="0">
                  <a:pos x="354" y="89"/>
                </a:cxn>
                <a:cxn ang="0">
                  <a:pos x="325" y="89"/>
                </a:cxn>
                <a:cxn ang="0">
                  <a:pos x="266" y="31"/>
                </a:cxn>
                <a:cxn ang="0">
                  <a:pos x="207" y="31"/>
                </a:cxn>
                <a:cxn ang="0">
                  <a:pos x="147" y="89"/>
                </a:cxn>
                <a:cxn ang="0">
                  <a:pos x="88" y="59"/>
                </a:cxn>
                <a:cxn ang="0">
                  <a:pos x="88" y="31"/>
                </a:cxn>
                <a:cxn ang="0">
                  <a:pos x="0" y="120"/>
                </a:cxn>
                <a:cxn ang="0">
                  <a:pos x="0" y="207"/>
                </a:cxn>
                <a:cxn ang="0">
                  <a:pos x="29" y="207"/>
                </a:cxn>
                <a:cxn ang="0">
                  <a:pos x="59" y="238"/>
                </a:cxn>
                <a:cxn ang="0">
                  <a:pos x="147" y="238"/>
                </a:cxn>
                <a:cxn ang="0">
                  <a:pos x="177" y="268"/>
                </a:cxn>
                <a:cxn ang="0">
                  <a:pos x="207" y="268"/>
                </a:cxn>
                <a:cxn ang="0">
                  <a:pos x="266" y="326"/>
                </a:cxn>
                <a:cxn ang="0">
                  <a:pos x="325" y="326"/>
                </a:cxn>
                <a:cxn ang="0">
                  <a:pos x="354" y="356"/>
                </a:cxn>
                <a:cxn ang="0">
                  <a:pos x="354" y="384"/>
                </a:cxn>
                <a:cxn ang="0">
                  <a:pos x="384" y="384"/>
                </a:cxn>
                <a:cxn ang="0">
                  <a:pos x="414" y="415"/>
                </a:cxn>
                <a:cxn ang="0">
                  <a:pos x="445" y="384"/>
                </a:cxn>
                <a:cxn ang="0">
                  <a:pos x="472" y="415"/>
                </a:cxn>
                <a:cxn ang="0">
                  <a:pos x="502" y="415"/>
                </a:cxn>
                <a:cxn ang="0">
                  <a:pos x="532" y="445"/>
                </a:cxn>
                <a:cxn ang="0">
                  <a:pos x="563" y="445"/>
                </a:cxn>
                <a:cxn ang="0">
                  <a:pos x="563" y="475"/>
                </a:cxn>
                <a:cxn ang="0">
                  <a:pos x="591" y="502"/>
                </a:cxn>
                <a:cxn ang="0">
                  <a:pos x="621" y="502"/>
                </a:cxn>
                <a:cxn ang="0">
                  <a:pos x="652" y="533"/>
                </a:cxn>
                <a:cxn ang="0">
                  <a:pos x="770" y="533"/>
                </a:cxn>
                <a:cxn ang="0">
                  <a:pos x="739" y="502"/>
                </a:cxn>
                <a:cxn ang="0">
                  <a:pos x="770" y="475"/>
                </a:cxn>
                <a:cxn ang="0">
                  <a:pos x="770" y="445"/>
                </a:cxn>
                <a:cxn ang="0">
                  <a:pos x="800" y="415"/>
                </a:cxn>
                <a:cxn ang="0">
                  <a:pos x="800" y="384"/>
                </a:cxn>
                <a:cxn ang="0">
                  <a:pos x="770" y="356"/>
                </a:cxn>
                <a:cxn ang="0">
                  <a:pos x="770" y="326"/>
                </a:cxn>
                <a:cxn ang="0">
                  <a:pos x="739" y="326"/>
                </a:cxn>
                <a:cxn ang="0">
                  <a:pos x="739" y="268"/>
                </a:cxn>
                <a:cxn ang="0">
                  <a:pos x="770" y="238"/>
                </a:cxn>
                <a:cxn ang="0">
                  <a:pos x="770" y="177"/>
                </a:cxn>
                <a:cxn ang="0">
                  <a:pos x="828" y="120"/>
                </a:cxn>
                <a:cxn ang="0">
                  <a:pos x="828" y="89"/>
                </a:cxn>
                <a:cxn ang="0">
                  <a:pos x="889" y="31"/>
                </a:cxn>
              </a:cxnLst>
              <a:rect l="0" t="0" r="r" b="b"/>
              <a:pathLst>
                <a:path w="889" h="533">
                  <a:moveTo>
                    <a:pt x="889" y="31"/>
                  </a:moveTo>
                  <a:lnTo>
                    <a:pt x="889" y="0"/>
                  </a:lnTo>
                  <a:lnTo>
                    <a:pt x="828" y="0"/>
                  </a:lnTo>
                  <a:lnTo>
                    <a:pt x="800" y="31"/>
                  </a:lnTo>
                  <a:lnTo>
                    <a:pt x="770" y="31"/>
                  </a:lnTo>
                  <a:lnTo>
                    <a:pt x="739" y="59"/>
                  </a:lnTo>
                  <a:lnTo>
                    <a:pt x="709" y="31"/>
                  </a:lnTo>
                  <a:lnTo>
                    <a:pt x="652" y="31"/>
                  </a:lnTo>
                  <a:lnTo>
                    <a:pt x="621" y="59"/>
                  </a:lnTo>
                  <a:lnTo>
                    <a:pt x="591" y="59"/>
                  </a:lnTo>
                  <a:lnTo>
                    <a:pt x="563" y="89"/>
                  </a:lnTo>
                  <a:lnTo>
                    <a:pt x="414" y="89"/>
                  </a:lnTo>
                  <a:lnTo>
                    <a:pt x="384" y="120"/>
                  </a:lnTo>
                  <a:lnTo>
                    <a:pt x="354" y="89"/>
                  </a:lnTo>
                  <a:lnTo>
                    <a:pt x="325" y="89"/>
                  </a:lnTo>
                  <a:lnTo>
                    <a:pt x="266" y="31"/>
                  </a:lnTo>
                  <a:lnTo>
                    <a:pt x="207" y="31"/>
                  </a:lnTo>
                  <a:lnTo>
                    <a:pt x="147" y="89"/>
                  </a:lnTo>
                  <a:lnTo>
                    <a:pt x="88" y="59"/>
                  </a:lnTo>
                  <a:lnTo>
                    <a:pt x="88" y="31"/>
                  </a:lnTo>
                  <a:lnTo>
                    <a:pt x="0" y="120"/>
                  </a:lnTo>
                  <a:lnTo>
                    <a:pt x="0" y="207"/>
                  </a:lnTo>
                  <a:lnTo>
                    <a:pt x="29" y="207"/>
                  </a:lnTo>
                  <a:lnTo>
                    <a:pt x="59" y="238"/>
                  </a:lnTo>
                  <a:lnTo>
                    <a:pt x="147" y="238"/>
                  </a:lnTo>
                  <a:lnTo>
                    <a:pt x="177" y="268"/>
                  </a:lnTo>
                  <a:lnTo>
                    <a:pt x="207" y="268"/>
                  </a:lnTo>
                  <a:lnTo>
                    <a:pt x="266" y="326"/>
                  </a:lnTo>
                  <a:lnTo>
                    <a:pt x="325" y="326"/>
                  </a:lnTo>
                  <a:lnTo>
                    <a:pt x="354" y="356"/>
                  </a:lnTo>
                  <a:lnTo>
                    <a:pt x="354" y="384"/>
                  </a:lnTo>
                  <a:lnTo>
                    <a:pt x="384" y="384"/>
                  </a:lnTo>
                  <a:lnTo>
                    <a:pt x="414" y="415"/>
                  </a:lnTo>
                  <a:lnTo>
                    <a:pt x="445" y="384"/>
                  </a:lnTo>
                  <a:lnTo>
                    <a:pt x="472" y="415"/>
                  </a:lnTo>
                  <a:lnTo>
                    <a:pt x="502" y="415"/>
                  </a:lnTo>
                  <a:lnTo>
                    <a:pt x="532" y="445"/>
                  </a:lnTo>
                  <a:lnTo>
                    <a:pt x="563" y="445"/>
                  </a:lnTo>
                  <a:lnTo>
                    <a:pt x="563" y="475"/>
                  </a:lnTo>
                  <a:lnTo>
                    <a:pt x="591" y="502"/>
                  </a:lnTo>
                  <a:lnTo>
                    <a:pt x="621" y="502"/>
                  </a:lnTo>
                  <a:lnTo>
                    <a:pt x="652" y="533"/>
                  </a:lnTo>
                  <a:lnTo>
                    <a:pt x="770" y="533"/>
                  </a:lnTo>
                  <a:lnTo>
                    <a:pt x="739" y="502"/>
                  </a:lnTo>
                  <a:lnTo>
                    <a:pt x="770" y="475"/>
                  </a:lnTo>
                  <a:lnTo>
                    <a:pt x="770" y="445"/>
                  </a:lnTo>
                  <a:lnTo>
                    <a:pt x="800" y="415"/>
                  </a:lnTo>
                  <a:lnTo>
                    <a:pt x="800" y="384"/>
                  </a:lnTo>
                  <a:lnTo>
                    <a:pt x="770" y="356"/>
                  </a:lnTo>
                  <a:lnTo>
                    <a:pt x="770" y="326"/>
                  </a:lnTo>
                  <a:lnTo>
                    <a:pt x="739" y="326"/>
                  </a:lnTo>
                  <a:lnTo>
                    <a:pt x="739" y="268"/>
                  </a:lnTo>
                  <a:lnTo>
                    <a:pt x="770" y="238"/>
                  </a:lnTo>
                  <a:lnTo>
                    <a:pt x="770" y="177"/>
                  </a:lnTo>
                  <a:lnTo>
                    <a:pt x="828" y="120"/>
                  </a:lnTo>
                  <a:lnTo>
                    <a:pt x="828" y="89"/>
                  </a:lnTo>
                  <a:lnTo>
                    <a:pt x="889" y="31"/>
                  </a:lnTo>
                </a:path>
              </a:pathLst>
            </a:custGeom>
            <a:noFill/>
            <a:ln w="1588">
              <a:solidFill>
                <a:srgbClr val="000000"/>
              </a:solidFill>
              <a:prstDash val="solid"/>
              <a:round/>
              <a:headEnd/>
              <a:tailEnd/>
            </a:ln>
          </p:spPr>
          <p:txBody>
            <a:bodyPr/>
            <a:lstStyle/>
            <a:p>
              <a:endParaRPr lang="en-GB"/>
            </a:p>
          </p:txBody>
        </p:sp>
        <p:sp>
          <p:nvSpPr>
            <p:cNvPr id="15915" name="Freeform 555"/>
            <p:cNvSpPr>
              <a:spLocks/>
            </p:cNvSpPr>
            <p:nvPr/>
          </p:nvSpPr>
          <p:spPr bwMode="auto">
            <a:xfrm>
              <a:off x="4061" y="1656"/>
              <a:ext cx="58" cy="58"/>
            </a:xfrm>
            <a:custGeom>
              <a:avLst/>
              <a:gdLst/>
              <a:ahLst/>
              <a:cxnLst>
                <a:cxn ang="0">
                  <a:pos x="34" y="35"/>
                </a:cxn>
                <a:cxn ang="0">
                  <a:pos x="19" y="52"/>
                </a:cxn>
                <a:cxn ang="0">
                  <a:pos x="8" y="72"/>
                </a:cxn>
                <a:cxn ang="0">
                  <a:pos x="2" y="92"/>
                </a:cxn>
                <a:cxn ang="0">
                  <a:pos x="0" y="116"/>
                </a:cxn>
                <a:cxn ang="0">
                  <a:pos x="0" y="126"/>
                </a:cxn>
                <a:cxn ang="0">
                  <a:pos x="2" y="138"/>
                </a:cxn>
                <a:cxn ang="0">
                  <a:pos x="8" y="159"/>
                </a:cxn>
                <a:cxn ang="0">
                  <a:pos x="19" y="178"/>
                </a:cxn>
                <a:cxn ang="0">
                  <a:pos x="25" y="187"/>
                </a:cxn>
                <a:cxn ang="0">
                  <a:pos x="34" y="197"/>
                </a:cxn>
                <a:cxn ang="0">
                  <a:pos x="51" y="210"/>
                </a:cxn>
                <a:cxn ang="0">
                  <a:pos x="71" y="221"/>
                </a:cxn>
                <a:cxn ang="0">
                  <a:pos x="91" y="227"/>
                </a:cxn>
                <a:cxn ang="0">
                  <a:pos x="115" y="230"/>
                </a:cxn>
                <a:cxn ang="0">
                  <a:pos x="125" y="228"/>
                </a:cxn>
                <a:cxn ang="0">
                  <a:pos x="128" y="227"/>
                </a:cxn>
                <a:cxn ang="0">
                  <a:pos x="131" y="227"/>
                </a:cxn>
                <a:cxn ang="0">
                  <a:pos x="137" y="227"/>
                </a:cxn>
                <a:cxn ang="0">
                  <a:pos x="159" y="221"/>
                </a:cxn>
                <a:cxn ang="0">
                  <a:pos x="178" y="210"/>
                </a:cxn>
                <a:cxn ang="0">
                  <a:pos x="186" y="203"/>
                </a:cxn>
                <a:cxn ang="0">
                  <a:pos x="196" y="197"/>
                </a:cxn>
                <a:cxn ang="0">
                  <a:pos x="196" y="194"/>
                </a:cxn>
                <a:cxn ang="0">
                  <a:pos x="196" y="193"/>
                </a:cxn>
                <a:cxn ang="0">
                  <a:pos x="197" y="193"/>
                </a:cxn>
                <a:cxn ang="0">
                  <a:pos x="199" y="191"/>
                </a:cxn>
                <a:cxn ang="0">
                  <a:pos x="203" y="187"/>
                </a:cxn>
                <a:cxn ang="0">
                  <a:pos x="211" y="178"/>
                </a:cxn>
                <a:cxn ang="0">
                  <a:pos x="221" y="159"/>
                </a:cxn>
                <a:cxn ang="0">
                  <a:pos x="228" y="138"/>
                </a:cxn>
                <a:cxn ang="0">
                  <a:pos x="228" y="132"/>
                </a:cxn>
                <a:cxn ang="0">
                  <a:pos x="228" y="128"/>
                </a:cxn>
                <a:cxn ang="0">
                  <a:pos x="229" y="126"/>
                </a:cxn>
                <a:cxn ang="0">
                  <a:pos x="230" y="116"/>
                </a:cxn>
                <a:cxn ang="0">
                  <a:pos x="228" y="92"/>
                </a:cxn>
                <a:cxn ang="0">
                  <a:pos x="221" y="72"/>
                </a:cxn>
                <a:cxn ang="0">
                  <a:pos x="211" y="52"/>
                </a:cxn>
                <a:cxn ang="0">
                  <a:pos x="196" y="35"/>
                </a:cxn>
                <a:cxn ang="0">
                  <a:pos x="186" y="26"/>
                </a:cxn>
                <a:cxn ang="0">
                  <a:pos x="178" y="20"/>
                </a:cxn>
                <a:cxn ang="0">
                  <a:pos x="159" y="9"/>
                </a:cxn>
                <a:cxn ang="0">
                  <a:pos x="137" y="3"/>
                </a:cxn>
                <a:cxn ang="0">
                  <a:pos x="125" y="0"/>
                </a:cxn>
                <a:cxn ang="0">
                  <a:pos x="115" y="0"/>
                </a:cxn>
                <a:cxn ang="0">
                  <a:pos x="91" y="3"/>
                </a:cxn>
                <a:cxn ang="0">
                  <a:pos x="71" y="9"/>
                </a:cxn>
                <a:cxn ang="0">
                  <a:pos x="51" y="20"/>
                </a:cxn>
                <a:cxn ang="0">
                  <a:pos x="34" y="35"/>
                </a:cxn>
              </a:cxnLst>
              <a:rect l="0" t="0" r="r" b="b"/>
              <a:pathLst>
                <a:path w="230" h="230">
                  <a:moveTo>
                    <a:pt x="34" y="35"/>
                  </a:moveTo>
                  <a:lnTo>
                    <a:pt x="19" y="52"/>
                  </a:lnTo>
                  <a:lnTo>
                    <a:pt x="8" y="72"/>
                  </a:lnTo>
                  <a:lnTo>
                    <a:pt x="2" y="92"/>
                  </a:lnTo>
                  <a:lnTo>
                    <a:pt x="0" y="116"/>
                  </a:lnTo>
                  <a:lnTo>
                    <a:pt x="0" y="126"/>
                  </a:lnTo>
                  <a:lnTo>
                    <a:pt x="2" y="138"/>
                  </a:lnTo>
                  <a:lnTo>
                    <a:pt x="8" y="159"/>
                  </a:lnTo>
                  <a:lnTo>
                    <a:pt x="19" y="178"/>
                  </a:lnTo>
                  <a:lnTo>
                    <a:pt x="25" y="187"/>
                  </a:lnTo>
                  <a:lnTo>
                    <a:pt x="34" y="197"/>
                  </a:lnTo>
                  <a:lnTo>
                    <a:pt x="51" y="210"/>
                  </a:lnTo>
                  <a:lnTo>
                    <a:pt x="71" y="221"/>
                  </a:lnTo>
                  <a:lnTo>
                    <a:pt x="91" y="227"/>
                  </a:lnTo>
                  <a:lnTo>
                    <a:pt x="115" y="230"/>
                  </a:lnTo>
                  <a:lnTo>
                    <a:pt x="125" y="228"/>
                  </a:lnTo>
                  <a:lnTo>
                    <a:pt x="128" y="227"/>
                  </a:lnTo>
                  <a:lnTo>
                    <a:pt x="131" y="227"/>
                  </a:lnTo>
                  <a:lnTo>
                    <a:pt x="137" y="227"/>
                  </a:lnTo>
                  <a:lnTo>
                    <a:pt x="159" y="221"/>
                  </a:lnTo>
                  <a:lnTo>
                    <a:pt x="178" y="210"/>
                  </a:lnTo>
                  <a:lnTo>
                    <a:pt x="186" y="203"/>
                  </a:lnTo>
                  <a:lnTo>
                    <a:pt x="196" y="197"/>
                  </a:lnTo>
                  <a:lnTo>
                    <a:pt x="196" y="194"/>
                  </a:lnTo>
                  <a:lnTo>
                    <a:pt x="196" y="193"/>
                  </a:lnTo>
                  <a:lnTo>
                    <a:pt x="197" y="193"/>
                  </a:lnTo>
                  <a:lnTo>
                    <a:pt x="199" y="191"/>
                  </a:lnTo>
                  <a:lnTo>
                    <a:pt x="203" y="187"/>
                  </a:lnTo>
                  <a:lnTo>
                    <a:pt x="211" y="178"/>
                  </a:lnTo>
                  <a:lnTo>
                    <a:pt x="221" y="159"/>
                  </a:lnTo>
                  <a:lnTo>
                    <a:pt x="228" y="138"/>
                  </a:lnTo>
                  <a:lnTo>
                    <a:pt x="228" y="132"/>
                  </a:lnTo>
                  <a:lnTo>
                    <a:pt x="228" y="128"/>
                  </a:lnTo>
                  <a:lnTo>
                    <a:pt x="229" y="126"/>
                  </a:lnTo>
                  <a:lnTo>
                    <a:pt x="230" y="116"/>
                  </a:lnTo>
                  <a:lnTo>
                    <a:pt x="228" y="92"/>
                  </a:lnTo>
                  <a:lnTo>
                    <a:pt x="221" y="72"/>
                  </a:lnTo>
                  <a:lnTo>
                    <a:pt x="211" y="52"/>
                  </a:lnTo>
                  <a:lnTo>
                    <a:pt x="196" y="35"/>
                  </a:lnTo>
                  <a:lnTo>
                    <a:pt x="186" y="26"/>
                  </a:lnTo>
                  <a:lnTo>
                    <a:pt x="178" y="20"/>
                  </a:lnTo>
                  <a:lnTo>
                    <a:pt x="159" y="9"/>
                  </a:lnTo>
                  <a:lnTo>
                    <a:pt x="137" y="3"/>
                  </a:lnTo>
                  <a:lnTo>
                    <a:pt x="125" y="0"/>
                  </a:lnTo>
                  <a:lnTo>
                    <a:pt x="115" y="0"/>
                  </a:lnTo>
                  <a:lnTo>
                    <a:pt x="91" y="3"/>
                  </a:lnTo>
                  <a:lnTo>
                    <a:pt x="71" y="9"/>
                  </a:lnTo>
                  <a:lnTo>
                    <a:pt x="51" y="20"/>
                  </a:lnTo>
                  <a:lnTo>
                    <a:pt x="34" y="35"/>
                  </a:lnTo>
                  <a:close/>
                </a:path>
              </a:pathLst>
            </a:custGeom>
            <a:solidFill>
              <a:srgbClr val="33FF00"/>
            </a:solidFill>
            <a:ln w="9525">
              <a:noFill/>
              <a:round/>
              <a:headEnd/>
              <a:tailEnd/>
            </a:ln>
          </p:spPr>
          <p:txBody>
            <a:bodyPr/>
            <a:lstStyle/>
            <a:p>
              <a:endParaRPr lang="en-GB"/>
            </a:p>
          </p:txBody>
        </p:sp>
        <p:sp>
          <p:nvSpPr>
            <p:cNvPr id="15916" name="Freeform 556"/>
            <p:cNvSpPr>
              <a:spLocks/>
            </p:cNvSpPr>
            <p:nvPr/>
          </p:nvSpPr>
          <p:spPr bwMode="auto">
            <a:xfrm>
              <a:off x="4130" y="3510"/>
              <a:ext cx="57" cy="58"/>
            </a:xfrm>
            <a:custGeom>
              <a:avLst/>
              <a:gdLst/>
              <a:ahLst/>
              <a:cxnLst>
                <a:cxn ang="0">
                  <a:pos x="0" y="115"/>
                </a:cxn>
                <a:cxn ang="0">
                  <a:pos x="0" y="126"/>
                </a:cxn>
                <a:cxn ang="0">
                  <a:pos x="2" y="138"/>
                </a:cxn>
                <a:cxn ang="0">
                  <a:pos x="4" y="147"/>
                </a:cxn>
                <a:cxn ang="0">
                  <a:pos x="8" y="158"/>
                </a:cxn>
                <a:cxn ang="0">
                  <a:pos x="19" y="177"/>
                </a:cxn>
                <a:cxn ang="0">
                  <a:pos x="25" y="186"/>
                </a:cxn>
                <a:cxn ang="0">
                  <a:pos x="34" y="195"/>
                </a:cxn>
                <a:cxn ang="0">
                  <a:pos x="50" y="210"/>
                </a:cxn>
                <a:cxn ang="0">
                  <a:pos x="70" y="221"/>
                </a:cxn>
                <a:cxn ang="0">
                  <a:pos x="90" y="227"/>
                </a:cxn>
                <a:cxn ang="0">
                  <a:pos x="115" y="229"/>
                </a:cxn>
                <a:cxn ang="0">
                  <a:pos x="126" y="228"/>
                </a:cxn>
                <a:cxn ang="0">
                  <a:pos x="128" y="227"/>
                </a:cxn>
                <a:cxn ang="0">
                  <a:pos x="131" y="227"/>
                </a:cxn>
                <a:cxn ang="0">
                  <a:pos x="137" y="227"/>
                </a:cxn>
                <a:cxn ang="0">
                  <a:pos x="142" y="225"/>
                </a:cxn>
                <a:cxn ang="0">
                  <a:pos x="144" y="224"/>
                </a:cxn>
                <a:cxn ang="0">
                  <a:pos x="147" y="224"/>
                </a:cxn>
                <a:cxn ang="0">
                  <a:pos x="158" y="221"/>
                </a:cxn>
                <a:cxn ang="0">
                  <a:pos x="177" y="210"/>
                </a:cxn>
                <a:cxn ang="0">
                  <a:pos x="185" y="203"/>
                </a:cxn>
                <a:cxn ang="0">
                  <a:pos x="190" y="198"/>
                </a:cxn>
                <a:cxn ang="0">
                  <a:pos x="192" y="196"/>
                </a:cxn>
                <a:cxn ang="0">
                  <a:pos x="192" y="195"/>
                </a:cxn>
                <a:cxn ang="0">
                  <a:pos x="193" y="195"/>
                </a:cxn>
                <a:cxn ang="0">
                  <a:pos x="195" y="195"/>
                </a:cxn>
                <a:cxn ang="0">
                  <a:pos x="195" y="193"/>
                </a:cxn>
                <a:cxn ang="0">
                  <a:pos x="195" y="192"/>
                </a:cxn>
                <a:cxn ang="0">
                  <a:pos x="196" y="192"/>
                </a:cxn>
                <a:cxn ang="0">
                  <a:pos x="198" y="190"/>
                </a:cxn>
                <a:cxn ang="0">
                  <a:pos x="203" y="186"/>
                </a:cxn>
                <a:cxn ang="0">
                  <a:pos x="210" y="177"/>
                </a:cxn>
                <a:cxn ang="0">
                  <a:pos x="221" y="158"/>
                </a:cxn>
                <a:cxn ang="0">
                  <a:pos x="224" y="147"/>
                </a:cxn>
                <a:cxn ang="0">
                  <a:pos x="224" y="144"/>
                </a:cxn>
                <a:cxn ang="0">
                  <a:pos x="225" y="142"/>
                </a:cxn>
                <a:cxn ang="0">
                  <a:pos x="227" y="138"/>
                </a:cxn>
                <a:cxn ang="0">
                  <a:pos x="227" y="131"/>
                </a:cxn>
                <a:cxn ang="0">
                  <a:pos x="227" y="128"/>
                </a:cxn>
                <a:cxn ang="0">
                  <a:pos x="228" y="126"/>
                </a:cxn>
                <a:cxn ang="0">
                  <a:pos x="229" y="115"/>
                </a:cxn>
                <a:cxn ang="0">
                  <a:pos x="227" y="91"/>
                </a:cxn>
                <a:cxn ang="0">
                  <a:pos x="221" y="71"/>
                </a:cxn>
                <a:cxn ang="0">
                  <a:pos x="210" y="50"/>
                </a:cxn>
                <a:cxn ang="0">
                  <a:pos x="195" y="34"/>
                </a:cxn>
                <a:cxn ang="0">
                  <a:pos x="185" y="26"/>
                </a:cxn>
                <a:cxn ang="0">
                  <a:pos x="177" y="19"/>
                </a:cxn>
                <a:cxn ang="0">
                  <a:pos x="158" y="9"/>
                </a:cxn>
                <a:cxn ang="0">
                  <a:pos x="147" y="4"/>
                </a:cxn>
                <a:cxn ang="0">
                  <a:pos x="137" y="2"/>
                </a:cxn>
                <a:cxn ang="0">
                  <a:pos x="126" y="0"/>
                </a:cxn>
                <a:cxn ang="0">
                  <a:pos x="115" y="0"/>
                </a:cxn>
                <a:cxn ang="0">
                  <a:pos x="90" y="2"/>
                </a:cxn>
                <a:cxn ang="0">
                  <a:pos x="70" y="9"/>
                </a:cxn>
                <a:cxn ang="0">
                  <a:pos x="50" y="19"/>
                </a:cxn>
                <a:cxn ang="0">
                  <a:pos x="34" y="34"/>
                </a:cxn>
                <a:cxn ang="0">
                  <a:pos x="19" y="50"/>
                </a:cxn>
                <a:cxn ang="0">
                  <a:pos x="8" y="71"/>
                </a:cxn>
                <a:cxn ang="0">
                  <a:pos x="2" y="91"/>
                </a:cxn>
                <a:cxn ang="0">
                  <a:pos x="0" y="115"/>
                </a:cxn>
              </a:cxnLst>
              <a:rect l="0" t="0" r="r" b="b"/>
              <a:pathLst>
                <a:path w="229" h="229">
                  <a:moveTo>
                    <a:pt x="0" y="115"/>
                  </a:moveTo>
                  <a:lnTo>
                    <a:pt x="0" y="126"/>
                  </a:lnTo>
                  <a:lnTo>
                    <a:pt x="2" y="138"/>
                  </a:lnTo>
                  <a:lnTo>
                    <a:pt x="4" y="147"/>
                  </a:lnTo>
                  <a:lnTo>
                    <a:pt x="8" y="158"/>
                  </a:lnTo>
                  <a:lnTo>
                    <a:pt x="19" y="177"/>
                  </a:lnTo>
                  <a:lnTo>
                    <a:pt x="25" y="186"/>
                  </a:lnTo>
                  <a:lnTo>
                    <a:pt x="34" y="195"/>
                  </a:lnTo>
                  <a:lnTo>
                    <a:pt x="50" y="210"/>
                  </a:lnTo>
                  <a:lnTo>
                    <a:pt x="70" y="221"/>
                  </a:lnTo>
                  <a:lnTo>
                    <a:pt x="90" y="227"/>
                  </a:lnTo>
                  <a:lnTo>
                    <a:pt x="115" y="229"/>
                  </a:lnTo>
                  <a:lnTo>
                    <a:pt x="126" y="228"/>
                  </a:lnTo>
                  <a:lnTo>
                    <a:pt x="128" y="227"/>
                  </a:lnTo>
                  <a:lnTo>
                    <a:pt x="131" y="227"/>
                  </a:lnTo>
                  <a:lnTo>
                    <a:pt x="137" y="227"/>
                  </a:lnTo>
                  <a:lnTo>
                    <a:pt x="142" y="225"/>
                  </a:lnTo>
                  <a:lnTo>
                    <a:pt x="144" y="224"/>
                  </a:lnTo>
                  <a:lnTo>
                    <a:pt x="147" y="224"/>
                  </a:lnTo>
                  <a:lnTo>
                    <a:pt x="158" y="221"/>
                  </a:lnTo>
                  <a:lnTo>
                    <a:pt x="177" y="210"/>
                  </a:lnTo>
                  <a:lnTo>
                    <a:pt x="185" y="203"/>
                  </a:lnTo>
                  <a:lnTo>
                    <a:pt x="190" y="198"/>
                  </a:lnTo>
                  <a:lnTo>
                    <a:pt x="192" y="196"/>
                  </a:lnTo>
                  <a:lnTo>
                    <a:pt x="192" y="195"/>
                  </a:lnTo>
                  <a:lnTo>
                    <a:pt x="193" y="195"/>
                  </a:lnTo>
                  <a:lnTo>
                    <a:pt x="195" y="195"/>
                  </a:lnTo>
                  <a:lnTo>
                    <a:pt x="195" y="193"/>
                  </a:lnTo>
                  <a:lnTo>
                    <a:pt x="195" y="192"/>
                  </a:lnTo>
                  <a:lnTo>
                    <a:pt x="196" y="192"/>
                  </a:lnTo>
                  <a:lnTo>
                    <a:pt x="198" y="190"/>
                  </a:lnTo>
                  <a:lnTo>
                    <a:pt x="203" y="186"/>
                  </a:lnTo>
                  <a:lnTo>
                    <a:pt x="210" y="177"/>
                  </a:lnTo>
                  <a:lnTo>
                    <a:pt x="221" y="158"/>
                  </a:lnTo>
                  <a:lnTo>
                    <a:pt x="224" y="147"/>
                  </a:lnTo>
                  <a:lnTo>
                    <a:pt x="224" y="144"/>
                  </a:lnTo>
                  <a:lnTo>
                    <a:pt x="225" y="142"/>
                  </a:lnTo>
                  <a:lnTo>
                    <a:pt x="227" y="138"/>
                  </a:lnTo>
                  <a:lnTo>
                    <a:pt x="227" y="131"/>
                  </a:lnTo>
                  <a:lnTo>
                    <a:pt x="227" y="128"/>
                  </a:lnTo>
                  <a:lnTo>
                    <a:pt x="228" y="126"/>
                  </a:lnTo>
                  <a:lnTo>
                    <a:pt x="229" y="115"/>
                  </a:lnTo>
                  <a:lnTo>
                    <a:pt x="227" y="91"/>
                  </a:lnTo>
                  <a:lnTo>
                    <a:pt x="221" y="71"/>
                  </a:lnTo>
                  <a:lnTo>
                    <a:pt x="210" y="50"/>
                  </a:lnTo>
                  <a:lnTo>
                    <a:pt x="195" y="34"/>
                  </a:lnTo>
                  <a:lnTo>
                    <a:pt x="185" y="26"/>
                  </a:lnTo>
                  <a:lnTo>
                    <a:pt x="177" y="19"/>
                  </a:lnTo>
                  <a:lnTo>
                    <a:pt x="158" y="9"/>
                  </a:lnTo>
                  <a:lnTo>
                    <a:pt x="147" y="4"/>
                  </a:lnTo>
                  <a:lnTo>
                    <a:pt x="137" y="2"/>
                  </a:lnTo>
                  <a:lnTo>
                    <a:pt x="126" y="0"/>
                  </a:lnTo>
                  <a:lnTo>
                    <a:pt x="115" y="0"/>
                  </a:lnTo>
                  <a:lnTo>
                    <a:pt x="90" y="2"/>
                  </a:lnTo>
                  <a:lnTo>
                    <a:pt x="70" y="9"/>
                  </a:lnTo>
                  <a:lnTo>
                    <a:pt x="50" y="19"/>
                  </a:lnTo>
                  <a:lnTo>
                    <a:pt x="34" y="34"/>
                  </a:lnTo>
                  <a:lnTo>
                    <a:pt x="19" y="50"/>
                  </a:lnTo>
                  <a:lnTo>
                    <a:pt x="8" y="71"/>
                  </a:lnTo>
                  <a:lnTo>
                    <a:pt x="2" y="91"/>
                  </a:lnTo>
                  <a:lnTo>
                    <a:pt x="0" y="115"/>
                  </a:lnTo>
                  <a:close/>
                </a:path>
              </a:pathLst>
            </a:custGeom>
            <a:solidFill>
              <a:srgbClr val="33FF00"/>
            </a:solidFill>
            <a:ln w="9525">
              <a:noFill/>
              <a:round/>
              <a:headEnd/>
              <a:tailEnd/>
            </a:ln>
          </p:spPr>
          <p:txBody>
            <a:bodyPr/>
            <a:lstStyle/>
            <a:p>
              <a:endParaRPr lang="en-GB"/>
            </a:p>
          </p:txBody>
        </p:sp>
        <p:sp>
          <p:nvSpPr>
            <p:cNvPr id="15917" name="Freeform 557"/>
            <p:cNvSpPr>
              <a:spLocks/>
            </p:cNvSpPr>
            <p:nvPr/>
          </p:nvSpPr>
          <p:spPr bwMode="auto">
            <a:xfrm>
              <a:off x="2908" y="2803"/>
              <a:ext cx="58" cy="57"/>
            </a:xfrm>
            <a:custGeom>
              <a:avLst/>
              <a:gdLst/>
              <a:ahLst/>
              <a:cxnLst>
                <a:cxn ang="0">
                  <a:pos x="229" y="115"/>
                </a:cxn>
                <a:cxn ang="0">
                  <a:pos x="227" y="92"/>
                </a:cxn>
                <a:cxn ang="0">
                  <a:pos x="221" y="71"/>
                </a:cxn>
                <a:cxn ang="0">
                  <a:pos x="210" y="51"/>
                </a:cxn>
                <a:cxn ang="0">
                  <a:pos x="195" y="34"/>
                </a:cxn>
                <a:cxn ang="0">
                  <a:pos x="185" y="25"/>
                </a:cxn>
                <a:cxn ang="0">
                  <a:pos x="177" y="19"/>
                </a:cxn>
                <a:cxn ang="0">
                  <a:pos x="158" y="8"/>
                </a:cxn>
                <a:cxn ang="0">
                  <a:pos x="147" y="4"/>
                </a:cxn>
                <a:cxn ang="0">
                  <a:pos x="137" y="2"/>
                </a:cxn>
                <a:cxn ang="0">
                  <a:pos x="126" y="0"/>
                </a:cxn>
                <a:cxn ang="0">
                  <a:pos x="115" y="0"/>
                </a:cxn>
                <a:cxn ang="0">
                  <a:pos x="90" y="2"/>
                </a:cxn>
                <a:cxn ang="0">
                  <a:pos x="70" y="8"/>
                </a:cxn>
                <a:cxn ang="0">
                  <a:pos x="50" y="19"/>
                </a:cxn>
                <a:cxn ang="0">
                  <a:pos x="34" y="34"/>
                </a:cxn>
                <a:cxn ang="0">
                  <a:pos x="19" y="51"/>
                </a:cxn>
                <a:cxn ang="0">
                  <a:pos x="8" y="71"/>
                </a:cxn>
                <a:cxn ang="0">
                  <a:pos x="2" y="92"/>
                </a:cxn>
                <a:cxn ang="0">
                  <a:pos x="0" y="115"/>
                </a:cxn>
                <a:cxn ang="0">
                  <a:pos x="0" y="126"/>
                </a:cxn>
                <a:cxn ang="0">
                  <a:pos x="2" y="137"/>
                </a:cxn>
                <a:cxn ang="0">
                  <a:pos x="8" y="159"/>
                </a:cxn>
                <a:cxn ang="0">
                  <a:pos x="19" y="178"/>
                </a:cxn>
                <a:cxn ang="0">
                  <a:pos x="25" y="186"/>
                </a:cxn>
                <a:cxn ang="0">
                  <a:pos x="34" y="196"/>
                </a:cxn>
                <a:cxn ang="0">
                  <a:pos x="50" y="210"/>
                </a:cxn>
                <a:cxn ang="0">
                  <a:pos x="70" y="221"/>
                </a:cxn>
                <a:cxn ang="0">
                  <a:pos x="90" y="227"/>
                </a:cxn>
                <a:cxn ang="0">
                  <a:pos x="115" y="229"/>
                </a:cxn>
                <a:cxn ang="0">
                  <a:pos x="126" y="228"/>
                </a:cxn>
                <a:cxn ang="0">
                  <a:pos x="128" y="227"/>
                </a:cxn>
                <a:cxn ang="0">
                  <a:pos x="131" y="227"/>
                </a:cxn>
                <a:cxn ang="0">
                  <a:pos x="137" y="227"/>
                </a:cxn>
                <a:cxn ang="0">
                  <a:pos x="142" y="225"/>
                </a:cxn>
                <a:cxn ang="0">
                  <a:pos x="144" y="224"/>
                </a:cxn>
                <a:cxn ang="0">
                  <a:pos x="147" y="224"/>
                </a:cxn>
                <a:cxn ang="0">
                  <a:pos x="158" y="221"/>
                </a:cxn>
                <a:cxn ang="0">
                  <a:pos x="177" y="210"/>
                </a:cxn>
                <a:cxn ang="0">
                  <a:pos x="185" y="202"/>
                </a:cxn>
                <a:cxn ang="0">
                  <a:pos x="195" y="196"/>
                </a:cxn>
                <a:cxn ang="0">
                  <a:pos x="195" y="194"/>
                </a:cxn>
                <a:cxn ang="0">
                  <a:pos x="195" y="193"/>
                </a:cxn>
                <a:cxn ang="0">
                  <a:pos x="196" y="193"/>
                </a:cxn>
                <a:cxn ang="0">
                  <a:pos x="198" y="191"/>
                </a:cxn>
                <a:cxn ang="0">
                  <a:pos x="202" y="186"/>
                </a:cxn>
                <a:cxn ang="0">
                  <a:pos x="210" y="178"/>
                </a:cxn>
                <a:cxn ang="0">
                  <a:pos x="221" y="159"/>
                </a:cxn>
                <a:cxn ang="0">
                  <a:pos x="227" y="137"/>
                </a:cxn>
                <a:cxn ang="0">
                  <a:pos x="227" y="131"/>
                </a:cxn>
                <a:cxn ang="0">
                  <a:pos x="227" y="128"/>
                </a:cxn>
                <a:cxn ang="0">
                  <a:pos x="228" y="126"/>
                </a:cxn>
                <a:cxn ang="0">
                  <a:pos x="229" y="115"/>
                </a:cxn>
              </a:cxnLst>
              <a:rect l="0" t="0" r="r" b="b"/>
              <a:pathLst>
                <a:path w="229" h="229">
                  <a:moveTo>
                    <a:pt x="229" y="115"/>
                  </a:moveTo>
                  <a:lnTo>
                    <a:pt x="227" y="92"/>
                  </a:lnTo>
                  <a:lnTo>
                    <a:pt x="221" y="71"/>
                  </a:lnTo>
                  <a:lnTo>
                    <a:pt x="210" y="51"/>
                  </a:lnTo>
                  <a:lnTo>
                    <a:pt x="195" y="34"/>
                  </a:lnTo>
                  <a:lnTo>
                    <a:pt x="185" y="25"/>
                  </a:lnTo>
                  <a:lnTo>
                    <a:pt x="177" y="19"/>
                  </a:lnTo>
                  <a:lnTo>
                    <a:pt x="158" y="8"/>
                  </a:lnTo>
                  <a:lnTo>
                    <a:pt x="147" y="4"/>
                  </a:lnTo>
                  <a:lnTo>
                    <a:pt x="137" y="2"/>
                  </a:lnTo>
                  <a:lnTo>
                    <a:pt x="126" y="0"/>
                  </a:lnTo>
                  <a:lnTo>
                    <a:pt x="115" y="0"/>
                  </a:lnTo>
                  <a:lnTo>
                    <a:pt x="90" y="2"/>
                  </a:lnTo>
                  <a:lnTo>
                    <a:pt x="70" y="8"/>
                  </a:lnTo>
                  <a:lnTo>
                    <a:pt x="50" y="19"/>
                  </a:lnTo>
                  <a:lnTo>
                    <a:pt x="34" y="34"/>
                  </a:lnTo>
                  <a:lnTo>
                    <a:pt x="19" y="51"/>
                  </a:lnTo>
                  <a:lnTo>
                    <a:pt x="8" y="71"/>
                  </a:lnTo>
                  <a:lnTo>
                    <a:pt x="2" y="92"/>
                  </a:lnTo>
                  <a:lnTo>
                    <a:pt x="0" y="115"/>
                  </a:lnTo>
                  <a:lnTo>
                    <a:pt x="0" y="126"/>
                  </a:lnTo>
                  <a:lnTo>
                    <a:pt x="2" y="137"/>
                  </a:lnTo>
                  <a:lnTo>
                    <a:pt x="8" y="159"/>
                  </a:lnTo>
                  <a:lnTo>
                    <a:pt x="19" y="178"/>
                  </a:lnTo>
                  <a:lnTo>
                    <a:pt x="25" y="186"/>
                  </a:lnTo>
                  <a:lnTo>
                    <a:pt x="34" y="196"/>
                  </a:lnTo>
                  <a:lnTo>
                    <a:pt x="50" y="210"/>
                  </a:lnTo>
                  <a:lnTo>
                    <a:pt x="70" y="221"/>
                  </a:lnTo>
                  <a:lnTo>
                    <a:pt x="90" y="227"/>
                  </a:lnTo>
                  <a:lnTo>
                    <a:pt x="115" y="229"/>
                  </a:lnTo>
                  <a:lnTo>
                    <a:pt x="126" y="228"/>
                  </a:lnTo>
                  <a:lnTo>
                    <a:pt x="128" y="227"/>
                  </a:lnTo>
                  <a:lnTo>
                    <a:pt x="131" y="227"/>
                  </a:lnTo>
                  <a:lnTo>
                    <a:pt x="137" y="227"/>
                  </a:lnTo>
                  <a:lnTo>
                    <a:pt x="142" y="225"/>
                  </a:lnTo>
                  <a:lnTo>
                    <a:pt x="144" y="224"/>
                  </a:lnTo>
                  <a:lnTo>
                    <a:pt x="147" y="224"/>
                  </a:lnTo>
                  <a:lnTo>
                    <a:pt x="158" y="221"/>
                  </a:lnTo>
                  <a:lnTo>
                    <a:pt x="177" y="210"/>
                  </a:lnTo>
                  <a:lnTo>
                    <a:pt x="185" y="202"/>
                  </a:lnTo>
                  <a:lnTo>
                    <a:pt x="195" y="196"/>
                  </a:lnTo>
                  <a:lnTo>
                    <a:pt x="195" y="194"/>
                  </a:lnTo>
                  <a:lnTo>
                    <a:pt x="195" y="193"/>
                  </a:lnTo>
                  <a:lnTo>
                    <a:pt x="196" y="193"/>
                  </a:lnTo>
                  <a:lnTo>
                    <a:pt x="198" y="191"/>
                  </a:lnTo>
                  <a:lnTo>
                    <a:pt x="202" y="186"/>
                  </a:lnTo>
                  <a:lnTo>
                    <a:pt x="210" y="178"/>
                  </a:lnTo>
                  <a:lnTo>
                    <a:pt x="221" y="159"/>
                  </a:lnTo>
                  <a:lnTo>
                    <a:pt x="227" y="137"/>
                  </a:lnTo>
                  <a:lnTo>
                    <a:pt x="227" y="131"/>
                  </a:lnTo>
                  <a:lnTo>
                    <a:pt x="227" y="128"/>
                  </a:lnTo>
                  <a:lnTo>
                    <a:pt x="228" y="126"/>
                  </a:lnTo>
                  <a:lnTo>
                    <a:pt x="229" y="115"/>
                  </a:lnTo>
                  <a:close/>
                </a:path>
              </a:pathLst>
            </a:custGeom>
            <a:solidFill>
              <a:srgbClr val="33FF00"/>
            </a:solidFill>
            <a:ln w="9525">
              <a:noFill/>
              <a:round/>
              <a:headEnd/>
              <a:tailEnd/>
            </a:ln>
          </p:spPr>
          <p:txBody>
            <a:bodyPr/>
            <a:lstStyle/>
            <a:p>
              <a:endParaRPr lang="en-GB"/>
            </a:p>
          </p:txBody>
        </p:sp>
        <p:sp>
          <p:nvSpPr>
            <p:cNvPr id="15918" name="Freeform 558"/>
            <p:cNvSpPr>
              <a:spLocks/>
            </p:cNvSpPr>
            <p:nvPr/>
          </p:nvSpPr>
          <p:spPr bwMode="auto">
            <a:xfrm>
              <a:off x="3040" y="2826"/>
              <a:ext cx="58" cy="57"/>
            </a:xfrm>
            <a:custGeom>
              <a:avLst/>
              <a:gdLst/>
              <a:ahLst/>
              <a:cxnLst>
                <a:cxn ang="0">
                  <a:pos x="34" y="33"/>
                </a:cxn>
                <a:cxn ang="0">
                  <a:pos x="19" y="50"/>
                </a:cxn>
                <a:cxn ang="0">
                  <a:pos x="8" y="70"/>
                </a:cxn>
                <a:cxn ang="0">
                  <a:pos x="2" y="90"/>
                </a:cxn>
                <a:cxn ang="0">
                  <a:pos x="0" y="114"/>
                </a:cxn>
                <a:cxn ang="0">
                  <a:pos x="0" y="124"/>
                </a:cxn>
                <a:cxn ang="0">
                  <a:pos x="2" y="136"/>
                </a:cxn>
                <a:cxn ang="0">
                  <a:pos x="8" y="157"/>
                </a:cxn>
                <a:cxn ang="0">
                  <a:pos x="19" y="177"/>
                </a:cxn>
                <a:cxn ang="0">
                  <a:pos x="25" y="185"/>
                </a:cxn>
                <a:cxn ang="0">
                  <a:pos x="34" y="195"/>
                </a:cxn>
                <a:cxn ang="0">
                  <a:pos x="50" y="210"/>
                </a:cxn>
                <a:cxn ang="0">
                  <a:pos x="70" y="220"/>
                </a:cxn>
                <a:cxn ang="0">
                  <a:pos x="90" y="227"/>
                </a:cxn>
                <a:cxn ang="0">
                  <a:pos x="114" y="229"/>
                </a:cxn>
                <a:cxn ang="0">
                  <a:pos x="125" y="228"/>
                </a:cxn>
                <a:cxn ang="0">
                  <a:pos x="127" y="227"/>
                </a:cxn>
                <a:cxn ang="0">
                  <a:pos x="130" y="227"/>
                </a:cxn>
                <a:cxn ang="0">
                  <a:pos x="136" y="227"/>
                </a:cxn>
                <a:cxn ang="0">
                  <a:pos x="158" y="220"/>
                </a:cxn>
                <a:cxn ang="0">
                  <a:pos x="177" y="210"/>
                </a:cxn>
                <a:cxn ang="0">
                  <a:pos x="185" y="202"/>
                </a:cxn>
                <a:cxn ang="0">
                  <a:pos x="190" y="198"/>
                </a:cxn>
                <a:cxn ang="0">
                  <a:pos x="192" y="196"/>
                </a:cxn>
                <a:cxn ang="0">
                  <a:pos x="192" y="195"/>
                </a:cxn>
                <a:cxn ang="0">
                  <a:pos x="193" y="195"/>
                </a:cxn>
                <a:cxn ang="0">
                  <a:pos x="195" y="195"/>
                </a:cxn>
                <a:cxn ang="0">
                  <a:pos x="195" y="193"/>
                </a:cxn>
                <a:cxn ang="0">
                  <a:pos x="195" y="191"/>
                </a:cxn>
                <a:cxn ang="0">
                  <a:pos x="196" y="191"/>
                </a:cxn>
                <a:cxn ang="0">
                  <a:pos x="198" y="189"/>
                </a:cxn>
                <a:cxn ang="0">
                  <a:pos x="202" y="185"/>
                </a:cxn>
                <a:cxn ang="0">
                  <a:pos x="210" y="177"/>
                </a:cxn>
                <a:cxn ang="0">
                  <a:pos x="221" y="157"/>
                </a:cxn>
                <a:cxn ang="0">
                  <a:pos x="227" y="136"/>
                </a:cxn>
                <a:cxn ang="0">
                  <a:pos x="227" y="130"/>
                </a:cxn>
                <a:cxn ang="0">
                  <a:pos x="227" y="126"/>
                </a:cxn>
                <a:cxn ang="0">
                  <a:pos x="228" y="124"/>
                </a:cxn>
                <a:cxn ang="0">
                  <a:pos x="229" y="114"/>
                </a:cxn>
                <a:cxn ang="0">
                  <a:pos x="227" y="90"/>
                </a:cxn>
                <a:cxn ang="0">
                  <a:pos x="221" y="70"/>
                </a:cxn>
                <a:cxn ang="0">
                  <a:pos x="210" y="50"/>
                </a:cxn>
                <a:cxn ang="0">
                  <a:pos x="195" y="33"/>
                </a:cxn>
                <a:cxn ang="0">
                  <a:pos x="185" y="24"/>
                </a:cxn>
                <a:cxn ang="0">
                  <a:pos x="177" y="18"/>
                </a:cxn>
                <a:cxn ang="0">
                  <a:pos x="158" y="7"/>
                </a:cxn>
                <a:cxn ang="0">
                  <a:pos x="136" y="1"/>
                </a:cxn>
                <a:cxn ang="0">
                  <a:pos x="114" y="0"/>
                </a:cxn>
                <a:cxn ang="0">
                  <a:pos x="90" y="1"/>
                </a:cxn>
                <a:cxn ang="0">
                  <a:pos x="70" y="7"/>
                </a:cxn>
                <a:cxn ang="0">
                  <a:pos x="50" y="18"/>
                </a:cxn>
                <a:cxn ang="0">
                  <a:pos x="34" y="33"/>
                </a:cxn>
              </a:cxnLst>
              <a:rect l="0" t="0" r="r" b="b"/>
              <a:pathLst>
                <a:path w="229" h="229">
                  <a:moveTo>
                    <a:pt x="34" y="33"/>
                  </a:moveTo>
                  <a:lnTo>
                    <a:pt x="19" y="50"/>
                  </a:lnTo>
                  <a:lnTo>
                    <a:pt x="8" y="70"/>
                  </a:lnTo>
                  <a:lnTo>
                    <a:pt x="2" y="90"/>
                  </a:lnTo>
                  <a:lnTo>
                    <a:pt x="0" y="114"/>
                  </a:lnTo>
                  <a:lnTo>
                    <a:pt x="0" y="124"/>
                  </a:lnTo>
                  <a:lnTo>
                    <a:pt x="2" y="136"/>
                  </a:lnTo>
                  <a:lnTo>
                    <a:pt x="8" y="157"/>
                  </a:lnTo>
                  <a:lnTo>
                    <a:pt x="19" y="177"/>
                  </a:lnTo>
                  <a:lnTo>
                    <a:pt x="25" y="185"/>
                  </a:lnTo>
                  <a:lnTo>
                    <a:pt x="34" y="195"/>
                  </a:lnTo>
                  <a:lnTo>
                    <a:pt x="50" y="210"/>
                  </a:lnTo>
                  <a:lnTo>
                    <a:pt x="70" y="220"/>
                  </a:lnTo>
                  <a:lnTo>
                    <a:pt x="90" y="227"/>
                  </a:lnTo>
                  <a:lnTo>
                    <a:pt x="114" y="229"/>
                  </a:lnTo>
                  <a:lnTo>
                    <a:pt x="125" y="228"/>
                  </a:lnTo>
                  <a:lnTo>
                    <a:pt x="127" y="227"/>
                  </a:lnTo>
                  <a:lnTo>
                    <a:pt x="130" y="227"/>
                  </a:lnTo>
                  <a:lnTo>
                    <a:pt x="136" y="227"/>
                  </a:lnTo>
                  <a:lnTo>
                    <a:pt x="158" y="220"/>
                  </a:lnTo>
                  <a:lnTo>
                    <a:pt x="177" y="210"/>
                  </a:lnTo>
                  <a:lnTo>
                    <a:pt x="185" y="202"/>
                  </a:lnTo>
                  <a:lnTo>
                    <a:pt x="190" y="198"/>
                  </a:lnTo>
                  <a:lnTo>
                    <a:pt x="192" y="196"/>
                  </a:lnTo>
                  <a:lnTo>
                    <a:pt x="192" y="195"/>
                  </a:lnTo>
                  <a:lnTo>
                    <a:pt x="193" y="195"/>
                  </a:lnTo>
                  <a:lnTo>
                    <a:pt x="195" y="195"/>
                  </a:lnTo>
                  <a:lnTo>
                    <a:pt x="195" y="193"/>
                  </a:lnTo>
                  <a:lnTo>
                    <a:pt x="195" y="191"/>
                  </a:lnTo>
                  <a:lnTo>
                    <a:pt x="196" y="191"/>
                  </a:lnTo>
                  <a:lnTo>
                    <a:pt x="198" y="189"/>
                  </a:lnTo>
                  <a:lnTo>
                    <a:pt x="202" y="185"/>
                  </a:lnTo>
                  <a:lnTo>
                    <a:pt x="210" y="177"/>
                  </a:lnTo>
                  <a:lnTo>
                    <a:pt x="221" y="157"/>
                  </a:lnTo>
                  <a:lnTo>
                    <a:pt x="227" y="136"/>
                  </a:lnTo>
                  <a:lnTo>
                    <a:pt x="227" y="130"/>
                  </a:lnTo>
                  <a:lnTo>
                    <a:pt x="227" y="126"/>
                  </a:lnTo>
                  <a:lnTo>
                    <a:pt x="228" y="124"/>
                  </a:lnTo>
                  <a:lnTo>
                    <a:pt x="229" y="114"/>
                  </a:lnTo>
                  <a:lnTo>
                    <a:pt x="227" y="90"/>
                  </a:lnTo>
                  <a:lnTo>
                    <a:pt x="221" y="70"/>
                  </a:lnTo>
                  <a:lnTo>
                    <a:pt x="210" y="50"/>
                  </a:lnTo>
                  <a:lnTo>
                    <a:pt x="195" y="33"/>
                  </a:lnTo>
                  <a:lnTo>
                    <a:pt x="185" y="24"/>
                  </a:lnTo>
                  <a:lnTo>
                    <a:pt x="177" y="18"/>
                  </a:lnTo>
                  <a:lnTo>
                    <a:pt x="158" y="7"/>
                  </a:lnTo>
                  <a:lnTo>
                    <a:pt x="136" y="1"/>
                  </a:lnTo>
                  <a:lnTo>
                    <a:pt x="114" y="0"/>
                  </a:lnTo>
                  <a:lnTo>
                    <a:pt x="90" y="1"/>
                  </a:lnTo>
                  <a:lnTo>
                    <a:pt x="70" y="7"/>
                  </a:lnTo>
                  <a:lnTo>
                    <a:pt x="50" y="18"/>
                  </a:lnTo>
                  <a:lnTo>
                    <a:pt x="34" y="33"/>
                  </a:lnTo>
                  <a:close/>
                </a:path>
              </a:pathLst>
            </a:custGeom>
            <a:solidFill>
              <a:srgbClr val="33FF00"/>
            </a:solidFill>
            <a:ln w="9525">
              <a:noFill/>
              <a:round/>
              <a:headEnd/>
              <a:tailEnd/>
            </a:ln>
          </p:spPr>
          <p:txBody>
            <a:bodyPr/>
            <a:lstStyle/>
            <a:p>
              <a:endParaRPr lang="en-GB"/>
            </a:p>
          </p:txBody>
        </p:sp>
        <p:sp>
          <p:nvSpPr>
            <p:cNvPr id="15919" name="Freeform 559"/>
            <p:cNvSpPr>
              <a:spLocks/>
            </p:cNvSpPr>
            <p:nvPr/>
          </p:nvSpPr>
          <p:spPr bwMode="auto">
            <a:xfrm>
              <a:off x="4130" y="3510"/>
              <a:ext cx="57" cy="58"/>
            </a:xfrm>
            <a:custGeom>
              <a:avLst/>
              <a:gdLst/>
              <a:ahLst/>
              <a:cxnLst>
                <a:cxn ang="0">
                  <a:pos x="34" y="195"/>
                </a:cxn>
                <a:cxn ang="0">
                  <a:pos x="50" y="210"/>
                </a:cxn>
                <a:cxn ang="0">
                  <a:pos x="70" y="221"/>
                </a:cxn>
                <a:cxn ang="0">
                  <a:pos x="90" y="227"/>
                </a:cxn>
                <a:cxn ang="0">
                  <a:pos x="115" y="229"/>
                </a:cxn>
                <a:cxn ang="0">
                  <a:pos x="126" y="228"/>
                </a:cxn>
                <a:cxn ang="0">
                  <a:pos x="128" y="227"/>
                </a:cxn>
                <a:cxn ang="0">
                  <a:pos x="131" y="227"/>
                </a:cxn>
                <a:cxn ang="0">
                  <a:pos x="137" y="227"/>
                </a:cxn>
                <a:cxn ang="0">
                  <a:pos x="142" y="225"/>
                </a:cxn>
                <a:cxn ang="0">
                  <a:pos x="144" y="224"/>
                </a:cxn>
                <a:cxn ang="0">
                  <a:pos x="147" y="224"/>
                </a:cxn>
                <a:cxn ang="0">
                  <a:pos x="158" y="221"/>
                </a:cxn>
                <a:cxn ang="0">
                  <a:pos x="177" y="210"/>
                </a:cxn>
                <a:cxn ang="0">
                  <a:pos x="185" y="203"/>
                </a:cxn>
                <a:cxn ang="0">
                  <a:pos x="190" y="198"/>
                </a:cxn>
                <a:cxn ang="0">
                  <a:pos x="192" y="196"/>
                </a:cxn>
                <a:cxn ang="0">
                  <a:pos x="192" y="195"/>
                </a:cxn>
                <a:cxn ang="0">
                  <a:pos x="193" y="195"/>
                </a:cxn>
                <a:cxn ang="0">
                  <a:pos x="195" y="195"/>
                </a:cxn>
                <a:cxn ang="0">
                  <a:pos x="195" y="193"/>
                </a:cxn>
                <a:cxn ang="0">
                  <a:pos x="195" y="192"/>
                </a:cxn>
                <a:cxn ang="0">
                  <a:pos x="196" y="192"/>
                </a:cxn>
                <a:cxn ang="0">
                  <a:pos x="198" y="190"/>
                </a:cxn>
                <a:cxn ang="0">
                  <a:pos x="203" y="186"/>
                </a:cxn>
                <a:cxn ang="0">
                  <a:pos x="210" y="177"/>
                </a:cxn>
                <a:cxn ang="0">
                  <a:pos x="221" y="158"/>
                </a:cxn>
                <a:cxn ang="0">
                  <a:pos x="224" y="147"/>
                </a:cxn>
                <a:cxn ang="0">
                  <a:pos x="224" y="144"/>
                </a:cxn>
                <a:cxn ang="0">
                  <a:pos x="225" y="142"/>
                </a:cxn>
                <a:cxn ang="0">
                  <a:pos x="227" y="138"/>
                </a:cxn>
                <a:cxn ang="0">
                  <a:pos x="227" y="131"/>
                </a:cxn>
                <a:cxn ang="0">
                  <a:pos x="227" y="128"/>
                </a:cxn>
                <a:cxn ang="0">
                  <a:pos x="228" y="126"/>
                </a:cxn>
                <a:cxn ang="0">
                  <a:pos x="229" y="115"/>
                </a:cxn>
                <a:cxn ang="0">
                  <a:pos x="227" y="91"/>
                </a:cxn>
                <a:cxn ang="0">
                  <a:pos x="221" y="71"/>
                </a:cxn>
                <a:cxn ang="0">
                  <a:pos x="210" y="50"/>
                </a:cxn>
                <a:cxn ang="0">
                  <a:pos x="195" y="34"/>
                </a:cxn>
                <a:cxn ang="0">
                  <a:pos x="185" y="26"/>
                </a:cxn>
                <a:cxn ang="0">
                  <a:pos x="177" y="19"/>
                </a:cxn>
                <a:cxn ang="0">
                  <a:pos x="158" y="9"/>
                </a:cxn>
                <a:cxn ang="0">
                  <a:pos x="147" y="4"/>
                </a:cxn>
                <a:cxn ang="0">
                  <a:pos x="137" y="2"/>
                </a:cxn>
                <a:cxn ang="0">
                  <a:pos x="126" y="0"/>
                </a:cxn>
                <a:cxn ang="0">
                  <a:pos x="115" y="0"/>
                </a:cxn>
                <a:cxn ang="0">
                  <a:pos x="90" y="2"/>
                </a:cxn>
                <a:cxn ang="0">
                  <a:pos x="70" y="9"/>
                </a:cxn>
                <a:cxn ang="0">
                  <a:pos x="50" y="19"/>
                </a:cxn>
                <a:cxn ang="0">
                  <a:pos x="34" y="34"/>
                </a:cxn>
                <a:cxn ang="0">
                  <a:pos x="19" y="50"/>
                </a:cxn>
                <a:cxn ang="0">
                  <a:pos x="8" y="71"/>
                </a:cxn>
                <a:cxn ang="0">
                  <a:pos x="2" y="91"/>
                </a:cxn>
                <a:cxn ang="0">
                  <a:pos x="0" y="115"/>
                </a:cxn>
                <a:cxn ang="0">
                  <a:pos x="0" y="126"/>
                </a:cxn>
                <a:cxn ang="0">
                  <a:pos x="2" y="138"/>
                </a:cxn>
                <a:cxn ang="0">
                  <a:pos x="4" y="147"/>
                </a:cxn>
                <a:cxn ang="0">
                  <a:pos x="8" y="158"/>
                </a:cxn>
                <a:cxn ang="0">
                  <a:pos x="19" y="177"/>
                </a:cxn>
                <a:cxn ang="0">
                  <a:pos x="25" y="186"/>
                </a:cxn>
                <a:cxn ang="0">
                  <a:pos x="34" y="195"/>
                </a:cxn>
              </a:cxnLst>
              <a:rect l="0" t="0" r="r" b="b"/>
              <a:pathLst>
                <a:path w="229" h="229">
                  <a:moveTo>
                    <a:pt x="34" y="195"/>
                  </a:moveTo>
                  <a:lnTo>
                    <a:pt x="50" y="210"/>
                  </a:lnTo>
                  <a:lnTo>
                    <a:pt x="70" y="221"/>
                  </a:lnTo>
                  <a:lnTo>
                    <a:pt x="90" y="227"/>
                  </a:lnTo>
                  <a:lnTo>
                    <a:pt x="115" y="229"/>
                  </a:lnTo>
                  <a:lnTo>
                    <a:pt x="126" y="228"/>
                  </a:lnTo>
                  <a:lnTo>
                    <a:pt x="128" y="227"/>
                  </a:lnTo>
                  <a:lnTo>
                    <a:pt x="131" y="227"/>
                  </a:lnTo>
                  <a:lnTo>
                    <a:pt x="137" y="227"/>
                  </a:lnTo>
                  <a:lnTo>
                    <a:pt x="142" y="225"/>
                  </a:lnTo>
                  <a:lnTo>
                    <a:pt x="144" y="224"/>
                  </a:lnTo>
                  <a:lnTo>
                    <a:pt x="147" y="224"/>
                  </a:lnTo>
                  <a:lnTo>
                    <a:pt x="158" y="221"/>
                  </a:lnTo>
                  <a:lnTo>
                    <a:pt x="177" y="210"/>
                  </a:lnTo>
                  <a:lnTo>
                    <a:pt x="185" y="203"/>
                  </a:lnTo>
                  <a:lnTo>
                    <a:pt x="190" y="198"/>
                  </a:lnTo>
                  <a:lnTo>
                    <a:pt x="192" y="196"/>
                  </a:lnTo>
                  <a:lnTo>
                    <a:pt x="192" y="195"/>
                  </a:lnTo>
                  <a:lnTo>
                    <a:pt x="193" y="195"/>
                  </a:lnTo>
                  <a:lnTo>
                    <a:pt x="195" y="195"/>
                  </a:lnTo>
                  <a:lnTo>
                    <a:pt x="195" y="193"/>
                  </a:lnTo>
                  <a:lnTo>
                    <a:pt x="195" y="192"/>
                  </a:lnTo>
                  <a:lnTo>
                    <a:pt x="196" y="192"/>
                  </a:lnTo>
                  <a:lnTo>
                    <a:pt x="198" y="190"/>
                  </a:lnTo>
                  <a:lnTo>
                    <a:pt x="203" y="186"/>
                  </a:lnTo>
                  <a:lnTo>
                    <a:pt x="210" y="177"/>
                  </a:lnTo>
                  <a:lnTo>
                    <a:pt x="221" y="158"/>
                  </a:lnTo>
                  <a:lnTo>
                    <a:pt x="224" y="147"/>
                  </a:lnTo>
                  <a:lnTo>
                    <a:pt x="224" y="144"/>
                  </a:lnTo>
                  <a:lnTo>
                    <a:pt x="225" y="142"/>
                  </a:lnTo>
                  <a:lnTo>
                    <a:pt x="227" y="138"/>
                  </a:lnTo>
                  <a:lnTo>
                    <a:pt x="227" y="131"/>
                  </a:lnTo>
                  <a:lnTo>
                    <a:pt x="227" y="128"/>
                  </a:lnTo>
                  <a:lnTo>
                    <a:pt x="228" y="126"/>
                  </a:lnTo>
                  <a:lnTo>
                    <a:pt x="229" y="115"/>
                  </a:lnTo>
                  <a:lnTo>
                    <a:pt x="227" y="91"/>
                  </a:lnTo>
                  <a:lnTo>
                    <a:pt x="221" y="71"/>
                  </a:lnTo>
                  <a:lnTo>
                    <a:pt x="210" y="50"/>
                  </a:lnTo>
                  <a:lnTo>
                    <a:pt x="195" y="34"/>
                  </a:lnTo>
                  <a:lnTo>
                    <a:pt x="185" y="26"/>
                  </a:lnTo>
                  <a:lnTo>
                    <a:pt x="177" y="19"/>
                  </a:lnTo>
                  <a:lnTo>
                    <a:pt x="158" y="9"/>
                  </a:lnTo>
                  <a:lnTo>
                    <a:pt x="147" y="4"/>
                  </a:lnTo>
                  <a:lnTo>
                    <a:pt x="137" y="2"/>
                  </a:lnTo>
                  <a:lnTo>
                    <a:pt x="126" y="0"/>
                  </a:lnTo>
                  <a:lnTo>
                    <a:pt x="115" y="0"/>
                  </a:lnTo>
                  <a:lnTo>
                    <a:pt x="90" y="2"/>
                  </a:lnTo>
                  <a:lnTo>
                    <a:pt x="70" y="9"/>
                  </a:lnTo>
                  <a:lnTo>
                    <a:pt x="50" y="19"/>
                  </a:lnTo>
                  <a:lnTo>
                    <a:pt x="34" y="34"/>
                  </a:lnTo>
                  <a:lnTo>
                    <a:pt x="19" y="50"/>
                  </a:lnTo>
                  <a:lnTo>
                    <a:pt x="8" y="71"/>
                  </a:lnTo>
                  <a:lnTo>
                    <a:pt x="2" y="91"/>
                  </a:lnTo>
                  <a:lnTo>
                    <a:pt x="0" y="115"/>
                  </a:lnTo>
                  <a:lnTo>
                    <a:pt x="0" y="126"/>
                  </a:lnTo>
                  <a:lnTo>
                    <a:pt x="2" y="138"/>
                  </a:lnTo>
                  <a:lnTo>
                    <a:pt x="4" y="147"/>
                  </a:lnTo>
                  <a:lnTo>
                    <a:pt x="8" y="158"/>
                  </a:lnTo>
                  <a:lnTo>
                    <a:pt x="19" y="177"/>
                  </a:lnTo>
                  <a:lnTo>
                    <a:pt x="25" y="186"/>
                  </a:lnTo>
                  <a:lnTo>
                    <a:pt x="34" y="195"/>
                  </a:lnTo>
                </a:path>
              </a:pathLst>
            </a:custGeom>
            <a:noFill/>
            <a:ln w="1588">
              <a:solidFill>
                <a:srgbClr val="000000"/>
              </a:solidFill>
              <a:prstDash val="solid"/>
              <a:round/>
              <a:headEnd/>
              <a:tailEnd/>
            </a:ln>
          </p:spPr>
          <p:txBody>
            <a:bodyPr/>
            <a:lstStyle/>
            <a:p>
              <a:endParaRPr lang="en-GB"/>
            </a:p>
          </p:txBody>
        </p:sp>
        <p:sp>
          <p:nvSpPr>
            <p:cNvPr id="15920" name="Freeform 560"/>
            <p:cNvSpPr>
              <a:spLocks/>
            </p:cNvSpPr>
            <p:nvPr/>
          </p:nvSpPr>
          <p:spPr bwMode="auto">
            <a:xfrm>
              <a:off x="2908" y="2803"/>
              <a:ext cx="58" cy="57"/>
            </a:xfrm>
            <a:custGeom>
              <a:avLst/>
              <a:gdLst/>
              <a:ahLst/>
              <a:cxnLst>
                <a:cxn ang="0">
                  <a:pos x="195" y="34"/>
                </a:cxn>
                <a:cxn ang="0">
                  <a:pos x="185" y="25"/>
                </a:cxn>
                <a:cxn ang="0">
                  <a:pos x="177" y="19"/>
                </a:cxn>
                <a:cxn ang="0">
                  <a:pos x="158" y="8"/>
                </a:cxn>
                <a:cxn ang="0">
                  <a:pos x="147" y="4"/>
                </a:cxn>
                <a:cxn ang="0">
                  <a:pos x="137" y="2"/>
                </a:cxn>
                <a:cxn ang="0">
                  <a:pos x="126" y="0"/>
                </a:cxn>
                <a:cxn ang="0">
                  <a:pos x="115" y="0"/>
                </a:cxn>
                <a:cxn ang="0">
                  <a:pos x="90" y="2"/>
                </a:cxn>
                <a:cxn ang="0">
                  <a:pos x="70" y="8"/>
                </a:cxn>
                <a:cxn ang="0">
                  <a:pos x="50" y="19"/>
                </a:cxn>
                <a:cxn ang="0">
                  <a:pos x="34" y="34"/>
                </a:cxn>
                <a:cxn ang="0">
                  <a:pos x="19" y="51"/>
                </a:cxn>
                <a:cxn ang="0">
                  <a:pos x="8" y="71"/>
                </a:cxn>
                <a:cxn ang="0">
                  <a:pos x="2" y="92"/>
                </a:cxn>
                <a:cxn ang="0">
                  <a:pos x="0" y="115"/>
                </a:cxn>
                <a:cxn ang="0">
                  <a:pos x="0" y="126"/>
                </a:cxn>
                <a:cxn ang="0">
                  <a:pos x="2" y="137"/>
                </a:cxn>
                <a:cxn ang="0">
                  <a:pos x="8" y="159"/>
                </a:cxn>
                <a:cxn ang="0">
                  <a:pos x="19" y="178"/>
                </a:cxn>
                <a:cxn ang="0">
                  <a:pos x="25" y="186"/>
                </a:cxn>
                <a:cxn ang="0">
                  <a:pos x="34" y="196"/>
                </a:cxn>
                <a:cxn ang="0">
                  <a:pos x="50" y="210"/>
                </a:cxn>
                <a:cxn ang="0">
                  <a:pos x="70" y="221"/>
                </a:cxn>
                <a:cxn ang="0">
                  <a:pos x="90" y="227"/>
                </a:cxn>
                <a:cxn ang="0">
                  <a:pos x="115" y="229"/>
                </a:cxn>
                <a:cxn ang="0">
                  <a:pos x="126" y="228"/>
                </a:cxn>
                <a:cxn ang="0">
                  <a:pos x="128" y="227"/>
                </a:cxn>
                <a:cxn ang="0">
                  <a:pos x="131" y="227"/>
                </a:cxn>
                <a:cxn ang="0">
                  <a:pos x="137" y="227"/>
                </a:cxn>
                <a:cxn ang="0">
                  <a:pos x="142" y="225"/>
                </a:cxn>
                <a:cxn ang="0">
                  <a:pos x="144" y="224"/>
                </a:cxn>
                <a:cxn ang="0">
                  <a:pos x="147" y="224"/>
                </a:cxn>
                <a:cxn ang="0">
                  <a:pos x="158" y="221"/>
                </a:cxn>
                <a:cxn ang="0">
                  <a:pos x="177" y="210"/>
                </a:cxn>
                <a:cxn ang="0">
                  <a:pos x="185" y="202"/>
                </a:cxn>
                <a:cxn ang="0">
                  <a:pos x="195" y="196"/>
                </a:cxn>
                <a:cxn ang="0">
                  <a:pos x="195" y="194"/>
                </a:cxn>
                <a:cxn ang="0">
                  <a:pos x="195" y="193"/>
                </a:cxn>
                <a:cxn ang="0">
                  <a:pos x="196" y="193"/>
                </a:cxn>
                <a:cxn ang="0">
                  <a:pos x="198" y="191"/>
                </a:cxn>
                <a:cxn ang="0">
                  <a:pos x="202" y="186"/>
                </a:cxn>
                <a:cxn ang="0">
                  <a:pos x="210" y="178"/>
                </a:cxn>
                <a:cxn ang="0">
                  <a:pos x="221" y="159"/>
                </a:cxn>
                <a:cxn ang="0">
                  <a:pos x="227" y="137"/>
                </a:cxn>
                <a:cxn ang="0">
                  <a:pos x="227" y="131"/>
                </a:cxn>
                <a:cxn ang="0">
                  <a:pos x="227" y="128"/>
                </a:cxn>
                <a:cxn ang="0">
                  <a:pos x="228" y="126"/>
                </a:cxn>
                <a:cxn ang="0">
                  <a:pos x="229" y="115"/>
                </a:cxn>
                <a:cxn ang="0">
                  <a:pos x="227" y="92"/>
                </a:cxn>
                <a:cxn ang="0">
                  <a:pos x="221" y="71"/>
                </a:cxn>
                <a:cxn ang="0">
                  <a:pos x="210" y="51"/>
                </a:cxn>
                <a:cxn ang="0">
                  <a:pos x="195" y="34"/>
                </a:cxn>
              </a:cxnLst>
              <a:rect l="0" t="0" r="r" b="b"/>
              <a:pathLst>
                <a:path w="229" h="229">
                  <a:moveTo>
                    <a:pt x="195" y="34"/>
                  </a:moveTo>
                  <a:lnTo>
                    <a:pt x="185" y="25"/>
                  </a:lnTo>
                  <a:lnTo>
                    <a:pt x="177" y="19"/>
                  </a:lnTo>
                  <a:lnTo>
                    <a:pt x="158" y="8"/>
                  </a:lnTo>
                  <a:lnTo>
                    <a:pt x="147" y="4"/>
                  </a:lnTo>
                  <a:lnTo>
                    <a:pt x="137" y="2"/>
                  </a:lnTo>
                  <a:lnTo>
                    <a:pt x="126" y="0"/>
                  </a:lnTo>
                  <a:lnTo>
                    <a:pt x="115" y="0"/>
                  </a:lnTo>
                  <a:lnTo>
                    <a:pt x="90" y="2"/>
                  </a:lnTo>
                  <a:lnTo>
                    <a:pt x="70" y="8"/>
                  </a:lnTo>
                  <a:lnTo>
                    <a:pt x="50" y="19"/>
                  </a:lnTo>
                  <a:lnTo>
                    <a:pt x="34" y="34"/>
                  </a:lnTo>
                  <a:lnTo>
                    <a:pt x="19" y="51"/>
                  </a:lnTo>
                  <a:lnTo>
                    <a:pt x="8" y="71"/>
                  </a:lnTo>
                  <a:lnTo>
                    <a:pt x="2" y="92"/>
                  </a:lnTo>
                  <a:lnTo>
                    <a:pt x="0" y="115"/>
                  </a:lnTo>
                  <a:lnTo>
                    <a:pt x="0" y="126"/>
                  </a:lnTo>
                  <a:lnTo>
                    <a:pt x="2" y="137"/>
                  </a:lnTo>
                  <a:lnTo>
                    <a:pt x="8" y="159"/>
                  </a:lnTo>
                  <a:lnTo>
                    <a:pt x="19" y="178"/>
                  </a:lnTo>
                  <a:lnTo>
                    <a:pt x="25" y="186"/>
                  </a:lnTo>
                  <a:lnTo>
                    <a:pt x="34" y="196"/>
                  </a:lnTo>
                  <a:lnTo>
                    <a:pt x="50" y="210"/>
                  </a:lnTo>
                  <a:lnTo>
                    <a:pt x="70" y="221"/>
                  </a:lnTo>
                  <a:lnTo>
                    <a:pt x="90" y="227"/>
                  </a:lnTo>
                  <a:lnTo>
                    <a:pt x="115" y="229"/>
                  </a:lnTo>
                  <a:lnTo>
                    <a:pt x="126" y="228"/>
                  </a:lnTo>
                  <a:lnTo>
                    <a:pt x="128" y="227"/>
                  </a:lnTo>
                  <a:lnTo>
                    <a:pt x="131" y="227"/>
                  </a:lnTo>
                  <a:lnTo>
                    <a:pt x="137" y="227"/>
                  </a:lnTo>
                  <a:lnTo>
                    <a:pt x="142" y="225"/>
                  </a:lnTo>
                  <a:lnTo>
                    <a:pt x="144" y="224"/>
                  </a:lnTo>
                  <a:lnTo>
                    <a:pt x="147" y="224"/>
                  </a:lnTo>
                  <a:lnTo>
                    <a:pt x="158" y="221"/>
                  </a:lnTo>
                  <a:lnTo>
                    <a:pt x="177" y="210"/>
                  </a:lnTo>
                  <a:lnTo>
                    <a:pt x="185" y="202"/>
                  </a:lnTo>
                  <a:lnTo>
                    <a:pt x="195" y="196"/>
                  </a:lnTo>
                  <a:lnTo>
                    <a:pt x="195" y="194"/>
                  </a:lnTo>
                  <a:lnTo>
                    <a:pt x="195" y="193"/>
                  </a:lnTo>
                  <a:lnTo>
                    <a:pt x="196" y="193"/>
                  </a:lnTo>
                  <a:lnTo>
                    <a:pt x="198" y="191"/>
                  </a:lnTo>
                  <a:lnTo>
                    <a:pt x="202" y="186"/>
                  </a:lnTo>
                  <a:lnTo>
                    <a:pt x="210" y="178"/>
                  </a:lnTo>
                  <a:lnTo>
                    <a:pt x="221" y="159"/>
                  </a:lnTo>
                  <a:lnTo>
                    <a:pt x="227" y="137"/>
                  </a:lnTo>
                  <a:lnTo>
                    <a:pt x="227" y="131"/>
                  </a:lnTo>
                  <a:lnTo>
                    <a:pt x="227" y="128"/>
                  </a:lnTo>
                  <a:lnTo>
                    <a:pt x="228" y="126"/>
                  </a:lnTo>
                  <a:lnTo>
                    <a:pt x="229" y="115"/>
                  </a:lnTo>
                  <a:lnTo>
                    <a:pt x="227" y="92"/>
                  </a:lnTo>
                  <a:lnTo>
                    <a:pt x="221" y="71"/>
                  </a:lnTo>
                  <a:lnTo>
                    <a:pt x="210" y="51"/>
                  </a:lnTo>
                  <a:lnTo>
                    <a:pt x="195" y="34"/>
                  </a:lnTo>
                </a:path>
              </a:pathLst>
            </a:custGeom>
            <a:noFill/>
            <a:ln w="1588">
              <a:solidFill>
                <a:srgbClr val="000000"/>
              </a:solidFill>
              <a:prstDash val="solid"/>
              <a:round/>
              <a:headEnd/>
              <a:tailEnd/>
            </a:ln>
          </p:spPr>
          <p:txBody>
            <a:bodyPr/>
            <a:lstStyle/>
            <a:p>
              <a:endParaRPr lang="en-GB"/>
            </a:p>
          </p:txBody>
        </p:sp>
        <p:sp>
          <p:nvSpPr>
            <p:cNvPr id="15921" name="Freeform 561"/>
            <p:cNvSpPr>
              <a:spLocks/>
            </p:cNvSpPr>
            <p:nvPr/>
          </p:nvSpPr>
          <p:spPr bwMode="auto">
            <a:xfrm>
              <a:off x="3040" y="2826"/>
              <a:ext cx="58" cy="57"/>
            </a:xfrm>
            <a:custGeom>
              <a:avLst/>
              <a:gdLst/>
              <a:ahLst/>
              <a:cxnLst>
                <a:cxn ang="0">
                  <a:pos x="0" y="114"/>
                </a:cxn>
                <a:cxn ang="0">
                  <a:pos x="0" y="124"/>
                </a:cxn>
                <a:cxn ang="0">
                  <a:pos x="2" y="136"/>
                </a:cxn>
                <a:cxn ang="0">
                  <a:pos x="8" y="157"/>
                </a:cxn>
                <a:cxn ang="0">
                  <a:pos x="19" y="177"/>
                </a:cxn>
                <a:cxn ang="0">
                  <a:pos x="25" y="185"/>
                </a:cxn>
                <a:cxn ang="0">
                  <a:pos x="34" y="195"/>
                </a:cxn>
                <a:cxn ang="0">
                  <a:pos x="50" y="210"/>
                </a:cxn>
                <a:cxn ang="0">
                  <a:pos x="70" y="220"/>
                </a:cxn>
                <a:cxn ang="0">
                  <a:pos x="90" y="227"/>
                </a:cxn>
                <a:cxn ang="0">
                  <a:pos x="114" y="229"/>
                </a:cxn>
                <a:cxn ang="0">
                  <a:pos x="125" y="228"/>
                </a:cxn>
                <a:cxn ang="0">
                  <a:pos x="127" y="227"/>
                </a:cxn>
                <a:cxn ang="0">
                  <a:pos x="130" y="227"/>
                </a:cxn>
                <a:cxn ang="0">
                  <a:pos x="136" y="227"/>
                </a:cxn>
                <a:cxn ang="0">
                  <a:pos x="158" y="220"/>
                </a:cxn>
                <a:cxn ang="0">
                  <a:pos x="177" y="210"/>
                </a:cxn>
                <a:cxn ang="0">
                  <a:pos x="185" y="202"/>
                </a:cxn>
                <a:cxn ang="0">
                  <a:pos x="190" y="198"/>
                </a:cxn>
                <a:cxn ang="0">
                  <a:pos x="192" y="196"/>
                </a:cxn>
                <a:cxn ang="0">
                  <a:pos x="192" y="195"/>
                </a:cxn>
                <a:cxn ang="0">
                  <a:pos x="193" y="195"/>
                </a:cxn>
                <a:cxn ang="0">
                  <a:pos x="195" y="195"/>
                </a:cxn>
                <a:cxn ang="0">
                  <a:pos x="195" y="193"/>
                </a:cxn>
                <a:cxn ang="0">
                  <a:pos x="195" y="191"/>
                </a:cxn>
                <a:cxn ang="0">
                  <a:pos x="196" y="191"/>
                </a:cxn>
                <a:cxn ang="0">
                  <a:pos x="198" y="189"/>
                </a:cxn>
                <a:cxn ang="0">
                  <a:pos x="202" y="185"/>
                </a:cxn>
                <a:cxn ang="0">
                  <a:pos x="210" y="177"/>
                </a:cxn>
                <a:cxn ang="0">
                  <a:pos x="221" y="157"/>
                </a:cxn>
                <a:cxn ang="0">
                  <a:pos x="227" y="136"/>
                </a:cxn>
                <a:cxn ang="0">
                  <a:pos x="227" y="130"/>
                </a:cxn>
                <a:cxn ang="0">
                  <a:pos x="227" y="126"/>
                </a:cxn>
                <a:cxn ang="0">
                  <a:pos x="228" y="124"/>
                </a:cxn>
                <a:cxn ang="0">
                  <a:pos x="229" y="114"/>
                </a:cxn>
                <a:cxn ang="0">
                  <a:pos x="227" y="90"/>
                </a:cxn>
                <a:cxn ang="0">
                  <a:pos x="221" y="70"/>
                </a:cxn>
                <a:cxn ang="0">
                  <a:pos x="210" y="50"/>
                </a:cxn>
                <a:cxn ang="0">
                  <a:pos x="195" y="33"/>
                </a:cxn>
                <a:cxn ang="0">
                  <a:pos x="185" y="24"/>
                </a:cxn>
                <a:cxn ang="0">
                  <a:pos x="177" y="18"/>
                </a:cxn>
                <a:cxn ang="0">
                  <a:pos x="158" y="7"/>
                </a:cxn>
                <a:cxn ang="0">
                  <a:pos x="136" y="1"/>
                </a:cxn>
                <a:cxn ang="0">
                  <a:pos x="114" y="0"/>
                </a:cxn>
                <a:cxn ang="0">
                  <a:pos x="90" y="1"/>
                </a:cxn>
                <a:cxn ang="0">
                  <a:pos x="70" y="7"/>
                </a:cxn>
                <a:cxn ang="0">
                  <a:pos x="50" y="18"/>
                </a:cxn>
                <a:cxn ang="0">
                  <a:pos x="34" y="33"/>
                </a:cxn>
                <a:cxn ang="0">
                  <a:pos x="19" y="50"/>
                </a:cxn>
                <a:cxn ang="0">
                  <a:pos x="8" y="70"/>
                </a:cxn>
                <a:cxn ang="0">
                  <a:pos x="2" y="90"/>
                </a:cxn>
                <a:cxn ang="0">
                  <a:pos x="0" y="114"/>
                </a:cxn>
              </a:cxnLst>
              <a:rect l="0" t="0" r="r" b="b"/>
              <a:pathLst>
                <a:path w="229" h="229">
                  <a:moveTo>
                    <a:pt x="0" y="114"/>
                  </a:moveTo>
                  <a:lnTo>
                    <a:pt x="0" y="124"/>
                  </a:lnTo>
                  <a:lnTo>
                    <a:pt x="2" y="136"/>
                  </a:lnTo>
                  <a:lnTo>
                    <a:pt x="8" y="157"/>
                  </a:lnTo>
                  <a:lnTo>
                    <a:pt x="19" y="177"/>
                  </a:lnTo>
                  <a:lnTo>
                    <a:pt x="25" y="185"/>
                  </a:lnTo>
                  <a:lnTo>
                    <a:pt x="34" y="195"/>
                  </a:lnTo>
                  <a:lnTo>
                    <a:pt x="50" y="210"/>
                  </a:lnTo>
                  <a:lnTo>
                    <a:pt x="70" y="220"/>
                  </a:lnTo>
                  <a:lnTo>
                    <a:pt x="90" y="227"/>
                  </a:lnTo>
                  <a:lnTo>
                    <a:pt x="114" y="229"/>
                  </a:lnTo>
                  <a:lnTo>
                    <a:pt x="125" y="228"/>
                  </a:lnTo>
                  <a:lnTo>
                    <a:pt x="127" y="227"/>
                  </a:lnTo>
                  <a:lnTo>
                    <a:pt x="130" y="227"/>
                  </a:lnTo>
                  <a:lnTo>
                    <a:pt x="136" y="227"/>
                  </a:lnTo>
                  <a:lnTo>
                    <a:pt x="158" y="220"/>
                  </a:lnTo>
                  <a:lnTo>
                    <a:pt x="177" y="210"/>
                  </a:lnTo>
                  <a:lnTo>
                    <a:pt x="185" y="202"/>
                  </a:lnTo>
                  <a:lnTo>
                    <a:pt x="190" y="198"/>
                  </a:lnTo>
                  <a:lnTo>
                    <a:pt x="192" y="196"/>
                  </a:lnTo>
                  <a:lnTo>
                    <a:pt x="192" y="195"/>
                  </a:lnTo>
                  <a:lnTo>
                    <a:pt x="193" y="195"/>
                  </a:lnTo>
                  <a:lnTo>
                    <a:pt x="195" y="195"/>
                  </a:lnTo>
                  <a:lnTo>
                    <a:pt x="195" y="193"/>
                  </a:lnTo>
                  <a:lnTo>
                    <a:pt x="195" y="191"/>
                  </a:lnTo>
                  <a:lnTo>
                    <a:pt x="196" y="191"/>
                  </a:lnTo>
                  <a:lnTo>
                    <a:pt x="198" y="189"/>
                  </a:lnTo>
                  <a:lnTo>
                    <a:pt x="202" y="185"/>
                  </a:lnTo>
                  <a:lnTo>
                    <a:pt x="210" y="177"/>
                  </a:lnTo>
                  <a:lnTo>
                    <a:pt x="221" y="157"/>
                  </a:lnTo>
                  <a:lnTo>
                    <a:pt x="227" y="136"/>
                  </a:lnTo>
                  <a:lnTo>
                    <a:pt x="227" y="130"/>
                  </a:lnTo>
                  <a:lnTo>
                    <a:pt x="227" y="126"/>
                  </a:lnTo>
                  <a:lnTo>
                    <a:pt x="228" y="124"/>
                  </a:lnTo>
                  <a:lnTo>
                    <a:pt x="229" y="114"/>
                  </a:lnTo>
                  <a:lnTo>
                    <a:pt x="227" y="90"/>
                  </a:lnTo>
                  <a:lnTo>
                    <a:pt x="221" y="70"/>
                  </a:lnTo>
                  <a:lnTo>
                    <a:pt x="210" y="50"/>
                  </a:lnTo>
                  <a:lnTo>
                    <a:pt x="195" y="33"/>
                  </a:lnTo>
                  <a:lnTo>
                    <a:pt x="185" y="24"/>
                  </a:lnTo>
                  <a:lnTo>
                    <a:pt x="177" y="18"/>
                  </a:lnTo>
                  <a:lnTo>
                    <a:pt x="158" y="7"/>
                  </a:lnTo>
                  <a:lnTo>
                    <a:pt x="136" y="1"/>
                  </a:lnTo>
                  <a:lnTo>
                    <a:pt x="114" y="0"/>
                  </a:lnTo>
                  <a:lnTo>
                    <a:pt x="90" y="1"/>
                  </a:lnTo>
                  <a:lnTo>
                    <a:pt x="70" y="7"/>
                  </a:lnTo>
                  <a:lnTo>
                    <a:pt x="50" y="18"/>
                  </a:lnTo>
                  <a:lnTo>
                    <a:pt x="34" y="33"/>
                  </a:lnTo>
                  <a:lnTo>
                    <a:pt x="19" y="50"/>
                  </a:lnTo>
                  <a:lnTo>
                    <a:pt x="8" y="70"/>
                  </a:lnTo>
                  <a:lnTo>
                    <a:pt x="2" y="90"/>
                  </a:lnTo>
                  <a:lnTo>
                    <a:pt x="0" y="114"/>
                  </a:lnTo>
                </a:path>
              </a:pathLst>
            </a:custGeom>
            <a:noFill/>
            <a:ln w="1588">
              <a:solidFill>
                <a:srgbClr val="000000"/>
              </a:solidFill>
              <a:prstDash val="solid"/>
              <a:round/>
              <a:headEnd/>
              <a:tailEnd/>
            </a:ln>
          </p:spPr>
          <p:txBody>
            <a:bodyPr/>
            <a:lstStyle/>
            <a:p>
              <a:endParaRPr lang="en-GB"/>
            </a:p>
          </p:txBody>
        </p:sp>
        <p:sp>
          <p:nvSpPr>
            <p:cNvPr id="15922" name="Freeform 562"/>
            <p:cNvSpPr>
              <a:spLocks/>
            </p:cNvSpPr>
            <p:nvPr/>
          </p:nvSpPr>
          <p:spPr bwMode="auto">
            <a:xfrm>
              <a:off x="4061" y="1656"/>
              <a:ext cx="58" cy="58"/>
            </a:xfrm>
            <a:custGeom>
              <a:avLst/>
              <a:gdLst/>
              <a:ahLst/>
              <a:cxnLst>
                <a:cxn ang="0">
                  <a:pos x="0" y="116"/>
                </a:cxn>
                <a:cxn ang="0">
                  <a:pos x="0" y="126"/>
                </a:cxn>
                <a:cxn ang="0">
                  <a:pos x="2" y="138"/>
                </a:cxn>
                <a:cxn ang="0">
                  <a:pos x="8" y="159"/>
                </a:cxn>
                <a:cxn ang="0">
                  <a:pos x="19" y="178"/>
                </a:cxn>
                <a:cxn ang="0">
                  <a:pos x="25" y="187"/>
                </a:cxn>
                <a:cxn ang="0">
                  <a:pos x="34" y="197"/>
                </a:cxn>
                <a:cxn ang="0">
                  <a:pos x="51" y="210"/>
                </a:cxn>
                <a:cxn ang="0">
                  <a:pos x="71" y="221"/>
                </a:cxn>
                <a:cxn ang="0">
                  <a:pos x="91" y="227"/>
                </a:cxn>
                <a:cxn ang="0">
                  <a:pos x="115" y="230"/>
                </a:cxn>
                <a:cxn ang="0">
                  <a:pos x="125" y="228"/>
                </a:cxn>
                <a:cxn ang="0">
                  <a:pos x="128" y="227"/>
                </a:cxn>
                <a:cxn ang="0">
                  <a:pos x="131" y="227"/>
                </a:cxn>
                <a:cxn ang="0">
                  <a:pos x="137" y="227"/>
                </a:cxn>
                <a:cxn ang="0">
                  <a:pos x="159" y="221"/>
                </a:cxn>
                <a:cxn ang="0">
                  <a:pos x="178" y="210"/>
                </a:cxn>
                <a:cxn ang="0">
                  <a:pos x="186" y="203"/>
                </a:cxn>
                <a:cxn ang="0">
                  <a:pos x="196" y="197"/>
                </a:cxn>
                <a:cxn ang="0">
                  <a:pos x="196" y="194"/>
                </a:cxn>
                <a:cxn ang="0">
                  <a:pos x="196" y="193"/>
                </a:cxn>
                <a:cxn ang="0">
                  <a:pos x="197" y="193"/>
                </a:cxn>
                <a:cxn ang="0">
                  <a:pos x="199" y="191"/>
                </a:cxn>
                <a:cxn ang="0">
                  <a:pos x="203" y="187"/>
                </a:cxn>
                <a:cxn ang="0">
                  <a:pos x="211" y="178"/>
                </a:cxn>
                <a:cxn ang="0">
                  <a:pos x="221" y="159"/>
                </a:cxn>
                <a:cxn ang="0">
                  <a:pos x="228" y="138"/>
                </a:cxn>
                <a:cxn ang="0">
                  <a:pos x="228" y="132"/>
                </a:cxn>
                <a:cxn ang="0">
                  <a:pos x="228" y="128"/>
                </a:cxn>
                <a:cxn ang="0">
                  <a:pos x="229" y="126"/>
                </a:cxn>
                <a:cxn ang="0">
                  <a:pos x="230" y="116"/>
                </a:cxn>
                <a:cxn ang="0">
                  <a:pos x="228" y="92"/>
                </a:cxn>
                <a:cxn ang="0">
                  <a:pos x="221" y="72"/>
                </a:cxn>
                <a:cxn ang="0">
                  <a:pos x="211" y="52"/>
                </a:cxn>
                <a:cxn ang="0">
                  <a:pos x="196" y="35"/>
                </a:cxn>
                <a:cxn ang="0">
                  <a:pos x="186" y="26"/>
                </a:cxn>
                <a:cxn ang="0">
                  <a:pos x="178" y="20"/>
                </a:cxn>
                <a:cxn ang="0">
                  <a:pos x="159" y="9"/>
                </a:cxn>
                <a:cxn ang="0">
                  <a:pos x="137" y="3"/>
                </a:cxn>
                <a:cxn ang="0">
                  <a:pos x="125" y="0"/>
                </a:cxn>
                <a:cxn ang="0">
                  <a:pos x="115" y="0"/>
                </a:cxn>
                <a:cxn ang="0">
                  <a:pos x="91" y="3"/>
                </a:cxn>
                <a:cxn ang="0">
                  <a:pos x="71" y="9"/>
                </a:cxn>
                <a:cxn ang="0">
                  <a:pos x="51" y="20"/>
                </a:cxn>
                <a:cxn ang="0">
                  <a:pos x="34" y="35"/>
                </a:cxn>
                <a:cxn ang="0">
                  <a:pos x="19" y="52"/>
                </a:cxn>
                <a:cxn ang="0">
                  <a:pos x="8" y="72"/>
                </a:cxn>
                <a:cxn ang="0">
                  <a:pos x="2" y="92"/>
                </a:cxn>
                <a:cxn ang="0">
                  <a:pos x="0" y="116"/>
                </a:cxn>
              </a:cxnLst>
              <a:rect l="0" t="0" r="r" b="b"/>
              <a:pathLst>
                <a:path w="230" h="230">
                  <a:moveTo>
                    <a:pt x="0" y="116"/>
                  </a:moveTo>
                  <a:lnTo>
                    <a:pt x="0" y="126"/>
                  </a:lnTo>
                  <a:lnTo>
                    <a:pt x="2" y="138"/>
                  </a:lnTo>
                  <a:lnTo>
                    <a:pt x="8" y="159"/>
                  </a:lnTo>
                  <a:lnTo>
                    <a:pt x="19" y="178"/>
                  </a:lnTo>
                  <a:lnTo>
                    <a:pt x="25" y="187"/>
                  </a:lnTo>
                  <a:lnTo>
                    <a:pt x="34" y="197"/>
                  </a:lnTo>
                  <a:lnTo>
                    <a:pt x="51" y="210"/>
                  </a:lnTo>
                  <a:lnTo>
                    <a:pt x="71" y="221"/>
                  </a:lnTo>
                  <a:lnTo>
                    <a:pt x="91" y="227"/>
                  </a:lnTo>
                  <a:lnTo>
                    <a:pt x="115" y="230"/>
                  </a:lnTo>
                  <a:lnTo>
                    <a:pt x="125" y="228"/>
                  </a:lnTo>
                  <a:lnTo>
                    <a:pt x="128" y="227"/>
                  </a:lnTo>
                  <a:lnTo>
                    <a:pt x="131" y="227"/>
                  </a:lnTo>
                  <a:lnTo>
                    <a:pt x="137" y="227"/>
                  </a:lnTo>
                  <a:lnTo>
                    <a:pt x="159" y="221"/>
                  </a:lnTo>
                  <a:lnTo>
                    <a:pt x="178" y="210"/>
                  </a:lnTo>
                  <a:lnTo>
                    <a:pt x="186" y="203"/>
                  </a:lnTo>
                  <a:lnTo>
                    <a:pt x="196" y="197"/>
                  </a:lnTo>
                  <a:lnTo>
                    <a:pt x="196" y="194"/>
                  </a:lnTo>
                  <a:lnTo>
                    <a:pt x="196" y="193"/>
                  </a:lnTo>
                  <a:lnTo>
                    <a:pt x="197" y="193"/>
                  </a:lnTo>
                  <a:lnTo>
                    <a:pt x="199" y="191"/>
                  </a:lnTo>
                  <a:lnTo>
                    <a:pt x="203" y="187"/>
                  </a:lnTo>
                  <a:lnTo>
                    <a:pt x="211" y="178"/>
                  </a:lnTo>
                  <a:lnTo>
                    <a:pt x="221" y="159"/>
                  </a:lnTo>
                  <a:lnTo>
                    <a:pt x="228" y="138"/>
                  </a:lnTo>
                  <a:lnTo>
                    <a:pt x="228" y="132"/>
                  </a:lnTo>
                  <a:lnTo>
                    <a:pt x="228" y="128"/>
                  </a:lnTo>
                  <a:lnTo>
                    <a:pt x="229" y="126"/>
                  </a:lnTo>
                  <a:lnTo>
                    <a:pt x="230" y="116"/>
                  </a:lnTo>
                  <a:lnTo>
                    <a:pt x="228" y="92"/>
                  </a:lnTo>
                  <a:lnTo>
                    <a:pt x="221" y="72"/>
                  </a:lnTo>
                  <a:lnTo>
                    <a:pt x="211" y="52"/>
                  </a:lnTo>
                  <a:lnTo>
                    <a:pt x="196" y="35"/>
                  </a:lnTo>
                  <a:lnTo>
                    <a:pt x="186" y="26"/>
                  </a:lnTo>
                  <a:lnTo>
                    <a:pt x="178" y="20"/>
                  </a:lnTo>
                  <a:lnTo>
                    <a:pt x="159" y="9"/>
                  </a:lnTo>
                  <a:lnTo>
                    <a:pt x="137" y="3"/>
                  </a:lnTo>
                  <a:lnTo>
                    <a:pt x="125" y="0"/>
                  </a:lnTo>
                  <a:lnTo>
                    <a:pt x="115" y="0"/>
                  </a:lnTo>
                  <a:lnTo>
                    <a:pt x="91" y="3"/>
                  </a:lnTo>
                  <a:lnTo>
                    <a:pt x="71" y="9"/>
                  </a:lnTo>
                  <a:lnTo>
                    <a:pt x="51" y="20"/>
                  </a:lnTo>
                  <a:lnTo>
                    <a:pt x="34" y="35"/>
                  </a:lnTo>
                  <a:lnTo>
                    <a:pt x="19" y="52"/>
                  </a:lnTo>
                  <a:lnTo>
                    <a:pt x="8" y="72"/>
                  </a:lnTo>
                  <a:lnTo>
                    <a:pt x="2" y="92"/>
                  </a:lnTo>
                  <a:lnTo>
                    <a:pt x="0" y="116"/>
                  </a:lnTo>
                </a:path>
              </a:pathLst>
            </a:custGeom>
            <a:noFill/>
            <a:ln w="1588">
              <a:solidFill>
                <a:srgbClr val="000000"/>
              </a:solidFill>
              <a:prstDash val="solid"/>
              <a:round/>
              <a:headEnd/>
              <a:tailEnd/>
            </a:ln>
          </p:spPr>
          <p:txBody>
            <a:bodyPr/>
            <a:lstStyle/>
            <a:p>
              <a:endParaRPr lang="en-GB"/>
            </a:p>
          </p:txBody>
        </p:sp>
      </p:grpSp>
      <p:sp>
        <p:nvSpPr>
          <p:cNvPr id="15923" name="Rectangle 563"/>
          <p:cNvSpPr>
            <a:spLocks noGrp="1" noChangeArrowheads="1"/>
          </p:cNvSpPr>
          <p:nvPr>
            <p:ph type="title"/>
          </p:nvPr>
        </p:nvSpPr>
        <p:spPr/>
        <p:txBody>
          <a:bodyPr/>
          <a:lstStyle/>
          <a:p>
            <a:r>
              <a:rPr lang="en-US"/>
              <a:t>Workflow in Action</a:t>
            </a:r>
          </a:p>
        </p:txBody>
      </p:sp>
      <p:grpSp>
        <p:nvGrpSpPr>
          <p:cNvPr id="5" name="Group 564"/>
          <p:cNvGrpSpPr>
            <a:grpSpLocks noChangeAspect="1"/>
          </p:cNvGrpSpPr>
          <p:nvPr/>
        </p:nvGrpSpPr>
        <p:grpSpPr bwMode="auto">
          <a:xfrm>
            <a:off x="6889750" y="1536700"/>
            <a:ext cx="2247900" cy="2273300"/>
            <a:chOff x="2286" y="1559"/>
            <a:chExt cx="1189" cy="1203"/>
          </a:xfrm>
        </p:grpSpPr>
        <p:sp>
          <p:nvSpPr>
            <p:cNvPr id="15925" name="AutoShape 565"/>
            <p:cNvSpPr>
              <a:spLocks noChangeAspect="1" noChangeArrowheads="1" noTextEdit="1"/>
            </p:cNvSpPr>
            <p:nvPr/>
          </p:nvSpPr>
          <p:spPr bwMode="auto">
            <a:xfrm>
              <a:off x="2286" y="1559"/>
              <a:ext cx="1189" cy="1203"/>
            </a:xfrm>
            <a:prstGeom prst="rect">
              <a:avLst/>
            </a:prstGeom>
            <a:noFill/>
            <a:ln w="9525">
              <a:noFill/>
              <a:miter lim="800000"/>
              <a:headEnd/>
              <a:tailEnd/>
            </a:ln>
          </p:spPr>
          <p:txBody>
            <a:bodyPr/>
            <a:lstStyle/>
            <a:p>
              <a:endParaRPr lang="en-GB"/>
            </a:p>
          </p:txBody>
        </p:sp>
        <p:sp>
          <p:nvSpPr>
            <p:cNvPr id="15926" name="Freeform 566"/>
            <p:cNvSpPr>
              <a:spLocks/>
            </p:cNvSpPr>
            <p:nvPr/>
          </p:nvSpPr>
          <p:spPr bwMode="auto">
            <a:xfrm>
              <a:off x="3214" y="1717"/>
              <a:ext cx="36" cy="20"/>
            </a:xfrm>
            <a:custGeom>
              <a:avLst/>
              <a:gdLst/>
              <a:ahLst/>
              <a:cxnLst>
                <a:cxn ang="0">
                  <a:pos x="4" y="4"/>
                </a:cxn>
                <a:cxn ang="0">
                  <a:pos x="17" y="15"/>
                </a:cxn>
                <a:cxn ang="0">
                  <a:pos x="30" y="26"/>
                </a:cxn>
                <a:cxn ang="0">
                  <a:pos x="39" y="34"/>
                </a:cxn>
                <a:cxn ang="0">
                  <a:pos x="51" y="43"/>
                </a:cxn>
                <a:cxn ang="0">
                  <a:pos x="62" y="51"/>
                </a:cxn>
                <a:cxn ang="0">
                  <a:pos x="76" y="60"/>
                </a:cxn>
                <a:cxn ang="0">
                  <a:pos x="93" y="72"/>
                </a:cxn>
                <a:cxn ang="0">
                  <a:pos x="98" y="78"/>
                </a:cxn>
                <a:cxn ang="0">
                  <a:pos x="104" y="86"/>
                </a:cxn>
                <a:cxn ang="0">
                  <a:pos x="108" y="94"/>
                </a:cxn>
                <a:cxn ang="0">
                  <a:pos x="109" y="104"/>
                </a:cxn>
                <a:cxn ang="0">
                  <a:pos x="179" y="104"/>
                </a:cxn>
                <a:cxn ang="0">
                  <a:pos x="115" y="50"/>
                </a:cxn>
                <a:cxn ang="0">
                  <a:pos x="53" y="0"/>
                </a:cxn>
                <a:cxn ang="0">
                  <a:pos x="0" y="0"/>
                </a:cxn>
                <a:cxn ang="0">
                  <a:pos x="4" y="4"/>
                </a:cxn>
              </a:cxnLst>
              <a:rect l="0" t="0" r="r" b="b"/>
              <a:pathLst>
                <a:path w="179" h="104">
                  <a:moveTo>
                    <a:pt x="4" y="4"/>
                  </a:moveTo>
                  <a:lnTo>
                    <a:pt x="17" y="15"/>
                  </a:lnTo>
                  <a:lnTo>
                    <a:pt x="30" y="26"/>
                  </a:lnTo>
                  <a:lnTo>
                    <a:pt x="39" y="34"/>
                  </a:lnTo>
                  <a:lnTo>
                    <a:pt x="51" y="43"/>
                  </a:lnTo>
                  <a:lnTo>
                    <a:pt x="62" y="51"/>
                  </a:lnTo>
                  <a:lnTo>
                    <a:pt x="76" y="60"/>
                  </a:lnTo>
                  <a:lnTo>
                    <a:pt x="93" y="72"/>
                  </a:lnTo>
                  <a:lnTo>
                    <a:pt x="98" y="78"/>
                  </a:lnTo>
                  <a:lnTo>
                    <a:pt x="104" y="86"/>
                  </a:lnTo>
                  <a:lnTo>
                    <a:pt x="108" y="94"/>
                  </a:lnTo>
                  <a:lnTo>
                    <a:pt x="109" y="104"/>
                  </a:lnTo>
                  <a:lnTo>
                    <a:pt x="179" y="104"/>
                  </a:lnTo>
                  <a:lnTo>
                    <a:pt x="115" y="50"/>
                  </a:lnTo>
                  <a:lnTo>
                    <a:pt x="53" y="0"/>
                  </a:lnTo>
                  <a:lnTo>
                    <a:pt x="0" y="0"/>
                  </a:lnTo>
                  <a:lnTo>
                    <a:pt x="4" y="4"/>
                  </a:lnTo>
                  <a:close/>
                </a:path>
              </a:pathLst>
            </a:custGeom>
            <a:solidFill>
              <a:srgbClr val="000000"/>
            </a:solidFill>
            <a:ln w="9525">
              <a:noFill/>
              <a:round/>
              <a:headEnd/>
              <a:tailEnd/>
            </a:ln>
          </p:spPr>
          <p:txBody>
            <a:bodyPr/>
            <a:lstStyle/>
            <a:p>
              <a:endParaRPr lang="en-GB"/>
            </a:p>
          </p:txBody>
        </p:sp>
        <p:sp>
          <p:nvSpPr>
            <p:cNvPr id="15927" name="Freeform 567"/>
            <p:cNvSpPr>
              <a:spLocks/>
            </p:cNvSpPr>
            <p:nvPr/>
          </p:nvSpPr>
          <p:spPr bwMode="auto">
            <a:xfrm>
              <a:off x="3102" y="1644"/>
              <a:ext cx="346" cy="741"/>
            </a:xfrm>
            <a:custGeom>
              <a:avLst/>
              <a:gdLst/>
              <a:ahLst/>
              <a:cxnLst>
                <a:cxn ang="0">
                  <a:pos x="563" y="364"/>
                </a:cxn>
                <a:cxn ang="0">
                  <a:pos x="469" y="255"/>
                </a:cxn>
                <a:cxn ang="0">
                  <a:pos x="317" y="159"/>
                </a:cxn>
                <a:cxn ang="0">
                  <a:pos x="160" y="74"/>
                </a:cxn>
                <a:cxn ang="0">
                  <a:pos x="297" y="284"/>
                </a:cxn>
                <a:cxn ang="0">
                  <a:pos x="355" y="365"/>
                </a:cxn>
                <a:cxn ang="0">
                  <a:pos x="369" y="390"/>
                </a:cxn>
                <a:cxn ang="0">
                  <a:pos x="377" y="407"/>
                </a:cxn>
                <a:cxn ang="0">
                  <a:pos x="386" y="430"/>
                </a:cxn>
                <a:cxn ang="0">
                  <a:pos x="397" y="461"/>
                </a:cxn>
                <a:cxn ang="0">
                  <a:pos x="532" y="843"/>
                </a:cxn>
                <a:cxn ang="0">
                  <a:pos x="551" y="1275"/>
                </a:cxn>
                <a:cxn ang="0">
                  <a:pos x="748" y="1380"/>
                </a:cxn>
                <a:cxn ang="0">
                  <a:pos x="774" y="1576"/>
                </a:cxn>
                <a:cxn ang="0">
                  <a:pos x="751" y="1947"/>
                </a:cxn>
                <a:cxn ang="0">
                  <a:pos x="808" y="2052"/>
                </a:cxn>
                <a:cxn ang="0">
                  <a:pos x="813" y="2138"/>
                </a:cxn>
                <a:cxn ang="0">
                  <a:pos x="690" y="2285"/>
                </a:cxn>
                <a:cxn ang="0">
                  <a:pos x="1124" y="2928"/>
                </a:cxn>
                <a:cxn ang="0">
                  <a:pos x="1414" y="2937"/>
                </a:cxn>
                <a:cxn ang="0">
                  <a:pos x="1501" y="2936"/>
                </a:cxn>
                <a:cxn ang="0">
                  <a:pos x="1671" y="3008"/>
                </a:cxn>
                <a:cxn ang="0">
                  <a:pos x="1661" y="3038"/>
                </a:cxn>
                <a:cxn ang="0">
                  <a:pos x="1650" y="3039"/>
                </a:cxn>
                <a:cxn ang="0">
                  <a:pos x="1627" y="3039"/>
                </a:cxn>
                <a:cxn ang="0">
                  <a:pos x="1615" y="3047"/>
                </a:cxn>
                <a:cxn ang="0">
                  <a:pos x="1648" y="3071"/>
                </a:cxn>
                <a:cxn ang="0">
                  <a:pos x="1672" y="3131"/>
                </a:cxn>
                <a:cxn ang="0">
                  <a:pos x="1671" y="3189"/>
                </a:cxn>
                <a:cxn ang="0">
                  <a:pos x="1662" y="3213"/>
                </a:cxn>
                <a:cxn ang="0">
                  <a:pos x="1653" y="3232"/>
                </a:cxn>
                <a:cxn ang="0">
                  <a:pos x="1641" y="3251"/>
                </a:cxn>
                <a:cxn ang="0">
                  <a:pos x="1636" y="3278"/>
                </a:cxn>
                <a:cxn ang="0">
                  <a:pos x="1612" y="3377"/>
                </a:cxn>
                <a:cxn ang="0">
                  <a:pos x="1582" y="3428"/>
                </a:cxn>
                <a:cxn ang="0">
                  <a:pos x="1579" y="3461"/>
                </a:cxn>
                <a:cxn ang="0">
                  <a:pos x="1572" y="3491"/>
                </a:cxn>
                <a:cxn ang="0">
                  <a:pos x="1566" y="3508"/>
                </a:cxn>
                <a:cxn ang="0">
                  <a:pos x="1552" y="3526"/>
                </a:cxn>
                <a:cxn ang="0">
                  <a:pos x="1535" y="3540"/>
                </a:cxn>
                <a:cxn ang="0">
                  <a:pos x="1532" y="3674"/>
                </a:cxn>
                <a:cxn ang="0">
                  <a:pos x="1573" y="3562"/>
                </a:cxn>
                <a:cxn ang="0">
                  <a:pos x="1611" y="3451"/>
                </a:cxn>
                <a:cxn ang="0">
                  <a:pos x="1662" y="3251"/>
                </a:cxn>
                <a:cxn ang="0">
                  <a:pos x="1672" y="3200"/>
                </a:cxn>
                <a:cxn ang="0">
                  <a:pos x="1692" y="3080"/>
                </a:cxn>
                <a:cxn ang="0">
                  <a:pos x="1708" y="2958"/>
                </a:cxn>
                <a:cxn ang="0">
                  <a:pos x="1717" y="2870"/>
                </a:cxn>
                <a:cxn ang="0">
                  <a:pos x="1725" y="2764"/>
                </a:cxn>
                <a:cxn ang="0">
                  <a:pos x="1725" y="2473"/>
                </a:cxn>
                <a:cxn ang="0">
                  <a:pos x="1707" y="2259"/>
                </a:cxn>
                <a:cxn ang="0">
                  <a:pos x="1676" y="2053"/>
                </a:cxn>
                <a:cxn ang="0">
                  <a:pos x="1629" y="1851"/>
                </a:cxn>
                <a:cxn ang="0">
                  <a:pos x="1569" y="1657"/>
                </a:cxn>
                <a:cxn ang="0">
                  <a:pos x="1471" y="1418"/>
                </a:cxn>
                <a:cxn ang="0">
                  <a:pos x="1365" y="1215"/>
                </a:cxn>
                <a:cxn ang="0">
                  <a:pos x="1188" y="948"/>
                </a:cxn>
                <a:cxn ang="0">
                  <a:pos x="977" y="694"/>
                </a:cxn>
                <a:cxn ang="0">
                  <a:pos x="742" y="468"/>
                </a:cxn>
                <a:cxn ang="0">
                  <a:pos x="667" y="450"/>
                </a:cxn>
                <a:cxn ang="0">
                  <a:pos x="639" y="424"/>
                </a:cxn>
                <a:cxn ang="0">
                  <a:pos x="602" y="398"/>
                </a:cxn>
              </a:cxnLst>
              <a:rect l="0" t="0" r="r" b="b"/>
              <a:pathLst>
                <a:path w="1730" h="3707">
                  <a:moveTo>
                    <a:pt x="580" y="379"/>
                  </a:moveTo>
                  <a:lnTo>
                    <a:pt x="567" y="368"/>
                  </a:lnTo>
                  <a:lnTo>
                    <a:pt x="563" y="364"/>
                  </a:lnTo>
                  <a:lnTo>
                    <a:pt x="616" y="364"/>
                  </a:lnTo>
                  <a:lnTo>
                    <a:pt x="542" y="309"/>
                  </a:lnTo>
                  <a:lnTo>
                    <a:pt x="469" y="255"/>
                  </a:lnTo>
                  <a:lnTo>
                    <a:pt x="430" y="229"/>
                  </a:lnTo>
                  <a:lnTo>
                    <a:pt x="393" y="205"/>
                  </a:lnTo>
                  <a:lnTo>
                    <a:pt x="317" y="159"/>
                  </a:lnTo>
                  <a:lnTo>
                    <a:pt x="238" y="115"/>
                  </a:lnTo>
                  <a:lnTo>
                    <a:pt x="199" y="93"/>
                  </a:lnTo>
                  <a:lnTo>
                    <a:pt x="160" y="74"/>
                  </a:lnTo>
                  <a:lnTo>
                    <a:pt x="81" y="35"/>
                  </a:lnTo>
                  <a:lnTo>
                    <a:pt x="0" y="0"/>
                  </a:lnTo>
                  <a:lnTo>
                    <a:pt x="297" y="284"/>
                  </a:lnTo>
                  <a:lnTo>
                    <a:pt x="352" y="364"/>
                  </a:lnTo>
                  <a:lnTo>
                    <a:pt x="354" y="364"/>
                  </a:lnTo>
                  <a:lnTo>
                    <a:pt x="355" y="365"/>
                  </a:lnTo>
                  <a:lnTo>
                    <a:pt x="356" y="372"/>
                  </a:lnTo>
                  <a:lnTo>
                    <a:pt x="363" y="379"/>
                  </a:lnTo>
                  <a:lnTo>
                    <a:pt x="369" y="390"/>
                  </a:lnTo>
                  <a:lnTo>
                    <a:pt x="377" y="402"/>
                  </a:lnTo>
                  <a:lnTo>
                    <a:pt x="377" y="405"/>
                  </a:lnTo>
                  <a:lnTo>
                    <a:pt x="377" y="407"/>
                  </a:lnTo>
                  <a:lnTo>
                    <a:pt x="379" y="412"/>
                  </a:lnTo>
                  <a:lnTo>
                    <a:pt x="380" y="420"/>
                  </a:lnTo>
                  <a:lnTo>
                    <a:pt x="386" y="430"/>
                  </a:lnTo>
                  <a:lnTo>
                    <a:pt x="392" y="438"/>
                  </a:lnTo>
                  <a:lnTo>
                    <a:pt x="394" y="454"/>
                  </a:lnTo>
                  <a:lnTo>
                    <a:pt x="397" y="461"/>
                  </a:lnTo>
                  <a:lnTo>
                    <a:pt x="403" y="468"/>
                  </a:lnTo>
                  <a:lnTo>
                    <a:pt x="399" y="468"/>
                  </a:lnTo>
                  <a:lnTo>
                    <a:pt x="532" y="843"/>
                  </a:lnTo>
                  <a:lnTo>
                    <a:pt x="563" y="1051"/>
                  </a:lnTo>
                  <a:lnTo>
                    <a:pt x="563" y="1200"/>
                  </a:lnTo>
                  <a:lnTo>
                    <a:pt x="551" y="1275"/>
                  </a:lnTo>
                  <a:lnTo>
                    <a:pt x="690" y="1335"/>
                  </a:lnTo>
                  <a:lnTo>
                    <a:pt x="723" y="1354"/>
                  </a:lnTo>
                  <a:lnTo>
                    <a:pt x="748" y="1380"/>
                  </a:lnTo>
                  <a:lnTo>
                    <a:pt x="768" y="1413"/>
                  </a:lnTo>
                  <a:lnTo>
                    <a:pt x="776" y="1455"/>
                  </a:lnTo>
                  <a:lnTo>
                    <a:pt x="774" y="1576"/>
                  </a:lnTo>
                  <a:lnTo>
                    <a:pt x="736" y="1804"/>
                  </a:lnTo>
                  <a:lnTo>
                    <a:pt x="742" y="1919"/>
                  </a:lnTo>
                  <a:lnTo>
                    <a:pt x="751" y="1947"/>
                  </a:lnTo>
                  <a:lnTo>
                    <a:pt x="765" y="1973"/>
                  </a:lnTo>
                  <a:lnTo>
                    <a:pt x="796" y="2026"/>
                  </a:lnTo>
                  <a:lnTo>
                    <a:pt x="808" y="2052"/>
                  </a:lnTo>
                  <a:lnTo>
                    <a:pt x="816" y="2080"/>
                  </a:lnTo>
                  <a:lnTo>
                    <a:pt x="819" y="2108"/>
                  </a:lnTo>
                  <a:lnTo>
                    <a:pt x="813" y="2138"/>
                  </a:lnTo>
                  <a:lnTo>
                    <a:pt x="793" y="2179"/>
                  </a:lnTo>
                  <a:lnTo>
                    <a:pt x="765" y="2219"/>
                  </a:lnTo>
                  <a:lnTo>
                    <a:pt x="690" y="2285"/>
                  </a:lnTo>
                  <a:lnTo>
                    <a:pt x="1021" y="2816"/>
                  </a:lnTo>
                  <a:lnTo>
                    <a:pt x="1099" y="2911"/>
                  </a:lnTo>
                  <a:lnTo>
                    <a:pt x="1124" y="2928"/>
                  </a:lnTo>
                  <a:lnTo>
                    <a:pt x="1217" y="2948"/>
                  </a:lnTo>
                  <a:lnTo>
                    <a:pt x="1411" y="2937"/>
                  </a:lnTo>
                  <a:lnTo>
                    <a:pt x="1414" y="2937"/>
                  </a:lnTo>
                  <a:lnTo>
                    <a:pt x="1417" y="2937"/>
                  </a:lnTo>
                  <a:lnTo>
                    <a:pt x="1501" y="2940"/>
                  </a:lnTo>
                  <a:lnTo>
                    <a:pt x="1501" y="2936"/>
                  </a:lnTo>
                  <a:lnTo>
                    <a:pt x="1671" y="2937"/>
                  </a:lnTo>
                  <a:lnTo>
                    <a:pt x="1671" y="2945"/>
                  </a:lnTo>
                  <a:lnTo>
                    <a:pt x="1671" y="3008"/>
                  </a:lnTo>
                  <a:lnTo>
                    <a:pt x="1662" y="3010"/>
                  </a:lnTo>
                  <a:lnTo>
                    <a:pt x="1662" y="3038"/>
                  </a:lnTo>
                  <a:lnTo>
                    <a:pt x="1661" y="3038"/>
                  </a:lnTo>
                  <a:lnTo>
                    <a:pt x="1658" y="3038"/>
                  </a:lnTo>
                  <a:lnTo>
                    <a:pt x="1655" y="3038"/>
                  </a:lnTo>
                  <a:lnTo>
                    <a:pt x="1650" y="3039"/>
                  </a:lnTo>
                  <a:lnTo>
                    <a:pt x="1644" y="3039"/>
                  </a:lnTo>
                  <a:lnTo>
                    <a:pt x="1636" y="3039"/>
                  </a:lnTo>
                  <a:lnTo>
                    <a:pt x="1627" y="3039"/>
                  </a:lnTo>
                  <a:lnTo>
                    <a:pt x="1617" y="3041"/>
                  </a:lnTo>
                  <a:lnTo>
                    <a:pt x="1594" y="3042"/>
                  </a:lnTo>
                  <a:lnTo>
                    <a:pt x="1615" y="3047"/>
                  </a:lnTo>
                  <a:lnTo>
                    <a:pt x="1633" y="3058"/>
                  </a:lnTo>
                  <a:lnTo>
                    <a:pt x="1640" y="3063"/>
                  </a:lnTo>
                  <a:lnTo>
                    <a:pt x="1648" y="3071"/>
                  </a:lnTo>
                  <a:lnTo>
                    <a:pt x="1661" y="3088"/>
                  </a:lnTo>
                  <a:lnTo>
                    <a:pt x="1667" y="3107"/>
                  </a:lnTo>
                  <a:lnTo>
                    <a:pt x="1672" y="3131"/>
                  </a:lnTo>
                  <a:lnTo>
                    <a:pt x="1672" y="3144"/>
                  </a:lnTo>
                  <a:lnTo>
                    <a:pt x="1673" y="3158"/>
                  </a:lnTo>
                  <a:lnTo>
                    <a:pt x="1671" y="3189"/>
                  </a:lnTo>
                  <a:lnTo>
                    <a:pt x="1665" y="3205"/>
                  </a:lnTo>
                  <a:lnTo>
                    <a:pt x="1663" y="3208"/>
                  </a:lnTo>
                  <a:lnTo>
                    <a:pt x="1662" y="3213"/>
                  </a:lnTo>
                  <a:lnTo>
                    <a:pt x="1659" y="3222"/>
                  </a:lnTo>
                  <a:lnTo>
                    <a:pt x="1655" y="3229"/>
                  </a:lnTo>
                  <a:lnTo>
                    <a:pt x="1653" y="3232"/>
                  </a:lnTo>
                  <a:lnTo>
                    <a:pt x="1652" y="3237"/>
                  </a:lnTo>
                  <a:lnTo>
                    <a:pt x="1646" y="3244"/>
                  </a:lnTo>
                  <a:lnTo>
                    <a:pt x="1641" y="3251"/>
                  </a:lnTo>
                  <a:lnTo>
                    <a:pt x="1639" y="3257"/>
                  </a:lnTo>
                  <a:lnTo>
                    <a:pt x="1638" y="3264"/>
                  </a:lnTo>
                  <a:lnTo>
                    <a:pt x="1636" y="3278"/>
                  </a:lnTo>
                  <a:lnTo>
                    <a:pt x="1631" y="3305"/>
                  </a:lnTo>
                  <a:lnTo>
                    <a:pt x="1617" y="3359"/>
                  </a:lnTo>
                  <a:lnTo>
                    <a:pt x="1612" y="3377"/>
                  </a:lnTo>
                  <a:lnTo>
                    <a:pt x="1604" y="3395"/>
                  </a:lnTo>
                  <a:lnTo>
                    <a:pt x="1594" y="3411"/>
                  </a:lnTo>
                  <a:lnTo>
                    <a:pt x="1582" y="3428"/>
                  </a:lnTo>
                  <a:lnTo>
                    <a:pt x="1581" y="3440"/>
                  </a:lnTo>
                  <a:lnTo>
                    <a:pt x="1581" y="3451"/>
                  </a:lnTo>
                  <a:lnTo>
                    <a:pt x="1579" y="3461"/>
                  </a:lnTo>
                  <a:lnTo>
                    <a:pt x="1578" y="3473"/>
                  </a:lnTo>
                  <a:lnTo>
                    <a:pt x="1574" y="3482"/>
                  </a:lnTo>
                  <a:lnTo>
                    <a:pt x="1572" y="3491"/>
                  </a:lnTo>
                  <a:lnTo>
                    <a:pt x="1570" y="3494"/>
                  </a:lnTo>
                  <a:lnTo>
                    <a:pt x="1569" y="3499"/>
                  </a:lnTo>
                  <a:lnTo>
                    <a:pt x="1566" y="3508"/>
                  </a:lnTo>
                  <a:lnTo>
                    <a:pt x="1557" y="3520"/>
                  </a:lnTo>
                  <a:lnTo>
                    <a:pt x="1554" y="3522"/>
                  </a:lnTo>
                  <a:lnTo>
                    <a:pt x="1552" y="3526"/>
                  </a:lnTo>
                  <a:lnTo>
                    <a:pt x="1547" y="3532"/>
                  </a:lnTo>
                  <a:lnTo>
                    <a:pt x="1540" y="3535"/>
                  </a:lnTo>
                  <a:lnTo>
                    <a:pt x="1535" y="3540"/>
                  </a:lnTo>
                  <a:lnTo>
                    <a:pt x="1521" y="3546"/>
                  </a:lnTo>
                  <a:lnTo>
                    <a:pt x="1521" y="3707"/>
                  </a:lnTo>
                  <a:lnTo>
                    <a:pt x="1532" y="3674"/>
                  </a:lnTo>
                  <a:lnTo>
                    <a:pt x="1545" y="3643"/>
                  </a:lnTo>
                  <a:lnTo>
                    <a:pt x="1569" y="3579"/>
                  </a:lnTo>
                  <a:lnTo>
                    <a:pt x="1573" y="3562"/>
                  </a:lnTo>
                  <a:lnTo>
                    <a:pt x="1579" y="3546"/>
                  </a:lnTo>
                  <a:lnTo>
                    <a:pt x="1590" y="3515"/>
                  </a:lnTo>
                  <a:lnTo>
                    <a:pt x="1611" y="3451"/>
                  </a:lnTo>
                  <a:lnTo>
                    <a:pt x="1629" y="3384"/>
                  </a:lnTo>
                  <a:lnTo>
                    <a:pt x="1646" y="3318"/>
                  </a:lnTo>
                  <a:lnTo>
                    <a:pt x="1662" y="3251"/>
                  </a:lnTo>
                  <a:lnTo>
                    <a:pt x="1669" y="3217"/>
                  </a:lnTo>
                  <a:lnTo>
                    <a:pt x="1670" y="3208"/>
                  </a:lnTo>
                  <a:lnTo>
                    <a:pt x="1672" y="3200"/>
                  </a:lnTo>
                  <a:lnTo>
                    <a:pt x="1676" y="3185"/>
                  </a:lnTo>
                  <a:lnTo>
                    <a:pt x="1688" y="3115"/>
                  </a:lnTo>
                  <a:lnTo>
                    <a:pt x="1692" y="3080"/>
                  </a:lnTo>
                  <a:lnTo>
                    <a:pt x="1698" y="3046"/>
                  </a:lnTo>
                  <a:lnTo>
                    <a:pt x="1707" y="2976"/>
                  </a:lnTo>
                  <a:lnTo>
                    <a:pt x="1708" y="2958"/>
                  </a:lnTo>
                  <a:lnTo>
                    <a:pt x="1710" y="2941"/>
                  </a:lnTo>
                  <a:lnTo>
                    <a:pt x="1715" y="2907"/>
                  </a:lnTo>
                  <a:lnTo>
                    <a:pt x="1717" y="2870"/>
                  </a:lnTo>
                  <a:lnTo>
                    <a:pt x="1718" y="2852"/>
                  </a:lnTo>
                  <a:lnTo>
                    <a:pt x="1721" y="2835"/>
                  </a:lnTo>
                  <a:lnTo>
                    <a:pt x="1725" y="2764"/>
                  </a:lnTo>
                  <a:lnTo>
                    <a:pt x="1728" y="2691"/>
                  </a:lnTo>
                  <a:lnTo>
                    <a:pt x="1730" y="2620"/>
                  </a:lnTo>
                  <a:lnTo>
                    <a:pt x="1725" y="2473"/>
                  </a:lnTo>
                  <a:lnTo>
                    <a:pt x="1721" y="2401"/>
                  </a:lnTo>
                  <a:lnTo>
                    <a:pt x="1715" y="2331"/>
                  </a:lnTo>
                  <a:lnTo>
                    <a:pt x="1707" y="2259"/>
                  </a:lnTo>
                  <a:lnTo>
                    <a:pt x="1698" y="2190"/>
                  </a:lnTo>
                  <a:lnTo>
                    <a:pt x="1688" y="2121"/>
                  </a:lnTo>
                  <a:lnTo>
                    <a:pt x="1676" y="2053"/>
                  </a:lnTo>
                  <a:lnTo>
                    <a:pt x="1662" y="1985"/>
                  </a:lnTo>
                  <a:lnTo>
                    <a:pt x="1646" y="1918"/>
                  </a:lnTo>
                  <a:lnTo>
                    <a:pt x="1629" y="1851"/>
                  </a:lnTo>
                  <a:lnTo>
                    <a:pt x="1611" y="1786"/>
                  </a:lnTo>
                  <a:lnTo>
                    <a:pt x="1590" y="1720"/>
                  </a:lnTo>
                  <a:lnTo>
                    <a:pt x="1569" y="1657"/>
                  </a:lnTo>
                  <a:lnTo>
                    <a:pt x="1521" y="1531"/>
                  </a:lnTo>
                  <a:lnTo>
                    <a:pt x="1496" y="1473"/>
                  </a:lnTo>
                  <a:lnTo>
                    <a:pt x="1471" y="1418"/>
                  </a:lnTo>
                  <a:lnTo>
                    <a:pt x="1444" y="1362"/>
                  </a:lnTo>
                  <a:lnTo>
                    <a:pt x="1417" y="1309"/>
                  </a:lnTo>
                  <a:lnTo>
                    <a:pt x="1365" y="1215"/>
                  </a:lnTo>
                  <a:lnTo>
                    <a:pt x="1309" y="1124"/>
                  </a:lnTo>
                  <a:lnTo>
                    <a:pt x="1250" y="1034"/>
                  </a:lnTo>
                  <a:lnTo>
                    <a:pt x="1188" y="948"/>
                  </a:lnTo>
                  <a:lnTo>
                    <a:pt x="1121" y="861"/>
                  </a:lnTo>
                  <a:lnTo>
                    <a:pt x="1050" y="777"/>
                  </a:lnTo>
                  <a:lnTo>
                    <a:pt x="977" y="694"/>
                  </a:lnTo>
                  <a:lnTo>
                    <a:pt x="900" y="615"/>
                  </a:lnTo>
                  <a:lnTo>
                    <a:pt x="820" y="540"/>
                  </a:lnTo>
                  <a:lnTo>
                    <a:pt x="742" y="468"/>
                  </a:lnTo>
                  <a:lnTo>
                    <a:pt x="672" y="468"/>
                  </a:lnTo>
                  <a:lnTo>
                    <a:pt x="671" y="458"/>
                  </a:lnTo>
                  <a:lnTo>
                    <a:pt x="667" y="450"/>
                  </a:lnTo>
                  <a:lnTo>
                    <a:pt x="661" y="442"/>
                  </a:lnTo>
                  <a:lnTo>
                    <a:pt x="656" y="436"/>
                  </a:lnTo>
                  <a:lnTo>
                    <a:pt x="639" y="424"/>
                  </a:lnTo>
                  <a:lnTo>
                    <a:pt x="625" y="415"/>
                  </a:lnTo>
                  <a:lnTo>
                    <a:pt x="614" y="407"/>
                  </a:lnTo>
                  <a:lnTo>
                    <a:pt x="602" y="398"/>
                  </a:lnTo>
                  <a:lnTo>
                    <a:pt x="593" y="390"/>
                  </a:lnTo>
                  <a:lnTo>
                    <a:pt x="580" y="379"/>
                  </a:lnTo>
                  <a:close/>
                </a:path>
              </a:pathLst>
            </a:custGeom>
            <a:solidFill>
              <a:srgbClr val="007FFF"/>
            </a:solidFill>
            <a:ln w="9525">
              <a:noFill/>
              <a:round/>
              <a:headEnd/>
              <a:tailEnd/>
            </a:ln>
          </p:spPr>
          <p:txBody>
            <a:bodyPr/>
            <a:lstStyle/>
            <a:p>
              <a:endParaRPr lang="en-GB"/>
            </a:p>
          </p:txBody>
        </p:sp>
        <p:sp>
          <p:nvSpPr>
            <p:cNvPr id="15928" name="Freeform 568"/>
            <p:cNvSpPr>
              <a:spLocks noEditPoints="1"/>
            </p:cNvSpPr>
            <p:nvPr/>
          </p:nvSpPr>
          <p:spPr bwMode="auto">
            <a:xfrm>
              <a:off x="2627" y="1601"/>
              <a:ext cx="809" cy="1125"/>
            </a:xfrm>
            <a:custGeom>
              <a:avLst/>
              <a:gdLst/>
              <a:ahLst/>
              <a:cxnLst>
                <a:cxn ang="0">
                  <a:pos x="2047" y="97"/>
                </a:cxn>
                <a:cxn ang="0">
                  <a:pos x="1492" y="6"/>
                </a:cxn>
                <a:cxn ang="0">
                  <a:pos x="670" y="58"/>
                </a:cxn>
                <a:cxn ang="0">
                  <a:pos x="101" y="571"/>
                </a:cxn>
                <a:cxn ang="0">
                  <a:pos x="148" y="811"/>
                </a:cxn>
                <a:cxn ang="0">
                  <a:pos x="210" y="1980"/>
                </a:cxn>
                <a:cxn ang="0">
                  <a:pos x="370" y="2495"/>
                </a:cxn>
                <a:cxn ang="0">
                  <a:pos x="786" y="3040"/>
                </a:cxn>
                <a:cxn ang="0">
                  <a:pos x="1152" y="3546"/>
                </a:cxn>
                <a:cxn ang="0">
                  <a:pos x="1600" y="4156"/>
                </a:cxn>
                <a:cxn ang="0">
                  <a:pos x="851" y="5011"/>
                </a:cxn>
                <a:cxn ang="0">
                  <a:pos x="818" y="5109"/>
                </a:cxn>
                <a:cxn ang="0">
                  <a:pos x="674" y="5607"/>
                </a:cxn>
                <a:cxn ang="0">
                  <a:pos x="710" y="5626"/>
                </a:cxn>
                <a:cxn ang="0">
                  <a:pos x="722" y="5620"/>
                </a:cxn>
                <a:cxn ang="0">
                  <a:pos x="809" y="5463"/>
                </a:cxn>
                <a:cxn ang="0">
                  <a:pos x="866" y="5276"/>
                </a:cxn>
                <a:cxn ang="0">
                  <a:pos x="918" y="5158"/>
                </a:cxn>
                <a:cxn ang="0">
                  <a:pos x="978" y="5043"/>
                </a:cxn>
                <a:cxn ang="0">
                  <a:pos x="1782" y="4550"/>
                </a:cxn>
                <a:cxn ang="0">
                  <a:pos x="2325" y="5016"/>
                </a:cxn>
                <a:cxn ang="0">
                  <a:pos x="2353" y="5393"/>
                </a:cxn>
                <a:cxn ang="0">
                  <a:pos x="2404" y="5101"/>
                </a:cxn>
                <a:cxn ang="0">
                  <a:pos x="2347" y="4126"/>
                </a:cxn>
                <a:cxn ang="0">
                  <a:pos x="2778" y="5025"/>
                </a:cxn>
                <a:cxn ang="0">
                  <a:pos x="2830" y="5134"/>
                </a:cxn>
                <a:cxn ang="0">
                  <a:pos x="2999" y="4635"/>
                </a:cxn>
                <a:cxn ang="0">
                  <a:pos x="3611" y="4100"/>
                </a:cxn>
                <a:cxn ang="0">
                  <a:pos x="3792" y="3276"/>
                </a:cxn>
                <a:cxn ang="0">
                  <a:pos x="3887" y="3263"/>
                </a:cxn>
                <a:cxn ang="0">
                  <a:pos x="3992" y="3254"/>
                </a:cxn>
                <a:cxn ang="0">
                  <a:pos x="4037" y="3251"/>
                </a:cxn>
                <a:cxn ang="0">
                  <a:pos x="3789" y="3150"/>
                </a:cxn>
                <a:cxn ang="0">
                  <a:pos x="3168" y="2392"/>
                </a:cxn>
                <a:cxn ang="0">
                  <a:pos x="3117" y="2132"/>
                </a:cxn>
                <a:cxn ang="0">
                  <a:pos x="2926" y="1488"/>
                </a:cxn>
                <a:cxn ang="0">
                  <a:pos x="2767" y="651"/>
                </a:cxn>
                <a:cxn ang="0">
                  <a:pos x="2738" y="592"/>
                </a:cxn>
                <a:cxn ang="0">
                  <a:pos x="995" y="615"/>
                </a:cxn>
                <a:cxn ang="0">
                  <a:pos x="708" y="533"/>
                </a:cxn>
                <a:cxn ang="0">
                  <a:pos x="972" y="404"/>
                </a:cxn>
                <a:cxn ang="0">
                  <a:pos x="575" y="350"/>
                </a:cxn>
                <a:cxn ang="0">
                  <a:pos x="2007" y="401"/>
                </a:cxn>
                <a:cxn ang="0">
                  <a:pos x="2279" y="1095"/>
                </a:cxn>
                <a:cxn ang="0">
                  <a:pos x="2594" y="1657"/>
                </a:cxn>
                <a:cxn ang="0">
                  <a:pos x="2881" y="1593"/>
                </a:cxn>
                <a:cxn ang="0">
                  <a:pos x="3044" y="1795"/>
                </a:cxn>
                <a:cxn ang="0">
                  <a:pos x="3016" y="2360"/>
                </a:cxn>
                <a:cxn ang="0">
                  <a:pos x="2904" y="3613"/>
                </a:cxn>
                <a:cxn ang="0">
                  <a:pos x="2803" y="2697"/>
                </a:cxn>
                <a:cxn ang="0">
                  <a:pos x="2471" y="3550"/>
                </a:cxn>
                <a:cxn ang="0">
                  <a:pos x="1028" y="3282"/>
                </a:cxn>
                <a:cxn ang="0">
                  <a:pos x="573" y="2645"/>
                </a:cxn>
                <a:cxn ang="0">
                  <a:pos x="640" y="2556"/>
                </a:cxn>
                <a:cxn ang="0">
                  <a:pos x="334" y="1318"/>
                </a:cxn>
                <a:cxn ang="0">
                  <a:pos x="488" y="794"/>
                </a:cxn>
                <a:cxn ang="0">
                  <a:pos x="877" y="895"/>
                </a:cxn>
                <a:cxn ang="0">
                  <a:pos x="1641" y="418"/>
                </a:cxn>
                <a:cxn ang="0">
                  <a:pos x="2763" y="1176"/>
                </a:cxn>
                <a:cxn ang="0">
                  <a:pos x="2454" y="854"/>
                </a:cxn>
                <a:cxn ang="0">
                  <a:pos x="2443" y="3936"/>
                </a:cxn>
                <a:cxn ang="0">
                  <a:pos x="3603" y="3254"/>
                </a:cxn>
                <a:cxn ang="0">
                  <a:pos x="1959" y="4525"/>
                </a:cxn>
              </a:cxnLst>
              <a:rect l="0" t="0" r="r" b="b"/>
              <a:pathLst>
                <a:path w="4046" h="5626">
                  <a:moveTo>
                    <a:pt x="2727" y="577"/>
                  </a:moveTo>
                  <a:lnTo>
                    <a:pt x="2672" y="497"/>
                  </a:lnTo>
                  <a:lnTo>
                    <a:pt x="2375" y="213"/>
                  </a:lnTo>
                  <a:lnTo>
                    <a:pt x="2311" y="186"/>
                  </a:lnTo>
                  <a:lnTo>
                    <a:pt x="2246" y="162"/>
                  </a:lnTo>
                  <a:lnTo>
                    <a:pt x="2180" y="138"/>
                  </a:lnTo>
                  <a:lnTo>
                    <a:pt x="2116" y="118"/>
                  </a:lnTo>
                  <a:lnTo>
                    <a:pt x="2047" y="97"/>
                  </a:lnTo>
                  <a:lnTo>
                    <a:pt x="1981" y="80"/>
                  </a:lnTo>
                  <a:lnTo>
                    <a:pt x="1913" y="65"/>
                  </a:lnTo>
                  <a:lnTo>
                    <a:pt x="1846" y="52"/>
                  </a:lnTo>
                  <a:lnTo>
                    <a:pt x="1775" y="38"/>
                  </a:lnTo>
                  <a:lnTo>
                    <a:pt x="1706" y="28"/>
                  </a:lnTo>
                  <a:lnTo>
                    <a:pt x="1635" y="19"/>
                  </a:lnTo>
                  <a:lnTo>
                    <a:pt x="1564" y="12"/>
                  </a:lnTo>
                  <a:lnTo>
                    <a:pt x="1492" y="6"/>
                  </a:lnTo>
                  <a:lnTo>
                    <a:pt x="1419" y="2"/>
                  </a:lnTo>
                  <a:lnTo>
                    <a:pt x="1345" y="0"/>
                  </a:lnTo>
                  <a:lnTo>
                    <a:pt x="1273" y="1"/>
                  </a:lnTo>
                  <a:lnTo>
                    <a:pt x="1147" y="2"/>
                  </a:lnTo>
                  <a:lnTo>
                    <a:pt x="1025" y="9"/>
                  </a:lnTo>
                  <a:lnTo>
                    <a:pt x="903" y="20"/>
                  </a:lnTo>
                  <a:lnTo>
                    <a:pt x="786" y="37"/>
                  </a:lnTo>
                  <a:lnTo>
                    <a:pt x="670" y="58"/>
                  </a:lnTo>
                  <a:lnTo>
                    <a:pt x="555" y="84"/>
                  </a:lnTo>
                  <a:lnTo>
                    <a:pt x="443" y="114"/>
                  </a:lnTo>
                  <a:lnTo>
                    <a:pt x="334" y="151"/>
                  </a:lnTo>
                  <a:lnTo>
                    <a:pt x="197" y="313"/>
                  </a:lnTo>
                  <a:lnTo>
                    <a:pt x="163" y="364"/>
                  </a:lnTo>
                  <a:lnTo>
                    <a:pt x="112" y="474"/>
                  </a:lnTo>
                  <a:lnTo>
                    <a:pt x="98" y="531"/>
                  </a:lnTo>
                  <a:lnTo>
                    <a:pt x="101" y="571"/>
                  </a:lnTo>
                  <a:lnTo>
                    <a:pt x="106" y="584"/>
                  </a:lnTo>
                  <a:lnTo>
                    <a:pt x="109" y="600"/>
                  </a:lnTo>
                  <a:lnTo>
                    <a:pt x="115" y="624"/>
                  </a:lnTo>
                  <a:lnTo>
                    <a:pt x="123" y="647"/>
                  </a:lnTo>
                  <a:lnTo>
                    <a:pt x="129" y="681"/>
                  </a:lnTo>
                  <a:lnTo>
                    <a:pt x="130" y="681"/>
                  </a:lnTo>
                  <a:lnTo>
                    <a:pt x="148" y="736"/>
                  </a:lnTo>
                  <a:lnTo>
                    <a:pt x="148" y="811"/>
                  </a:lnTo>
                  <a:lnTo>
                    <a:pt x="130" y="882"/>
                  </a:lnTo>
                  <a:lnTo>
                    <a:pt x="36" y="1090"/>
                  </a:lnTo>
                  <a:lnTo>
                    <a:pt x="11" y="1162"/>
                  </a:lnTo>
                  <a:lnTo>
                    <a:pt x="0" y="1241"/>
                  </a:lnTo>
                  <a:lnTo>
                    <a:pt x="13" y="1394"/>
                  </a:lnTo>
                  <a:lnTo>
                    <a:pt x="107" y="1755"/>
                  </a:lnTo>
                  <a:lnTo>
                    <a:pt x="154" y="1879"/>
                  </a:lnTo>
                  <a:lnTo>
                    <a:pt x="210" y="1980"/>
                  </a:lnTo>
                  <a:lnTo>
                    <a:pt x="387" y="2225"/>
                  </a:lnTo>
                  <a:lnTo>
                    <a:pt x="394" y="2259"/>
                  </a:lnTo>
                  <a:lnTo>
                    <a:pt x="383" y="2292"/>
                  </a:lnTo>
                  <a:lnTo>
                    <a:pt x="366" y="2321"/>
                  </a:lnTo>
                  <a:lnTo>
                    <a:pt x="353" y="2358"/>
                  </a:lnTo>
                  <a:lnTo>
                    <a:pt x="347" y="2405"/>
                  </a:lnTo>
                  <a:lnTo>
                    <a:pt x="353" y="2453"/>
                  </a:lnTo>
                  <a:lnTo>
                    <a:pt x="370" y="2495"/>
                  </a:lnTo>
                  <a:lnTo>
                    <a:pt x="421" y="2573"/>
                  </a:lnTo>
                  <a:lnTo>
                    <a:pt x="523" y="2677"/>
                  </a:lnTo>
                  <a:lnTo>
                    <a:pt x="562" y="2739"/>
                  </a:lnTo>
                  <a:lnTo>
                    <a:pt x="607" y="2945"/>
                  </a:lnTo>
                  <a:lnTo>
                    <a:pt x="623" y="2968"/>
                  </a:lnTo>
                  <a:lnTo>
                    <a:pt x="640" y="2985"/>
                  </a:lnTo>
                  <a:lnTo>
                    <a:pt x="658" y="2998"/>
                  </a:lnTo>
                  <a:lnTo>
                    <a:pt x="786" y="3040"/>
                  </a:lnTo>
                  <a:lnTo>
                    <a:pt x="811" y="3054"/>
                  </a:lnTo>
                  <a:lnTo>
                    <a:pt x="832" y="3071"/>
                  </a:lnTo>
                  <a:lnTo>
                    <a:pt x="846" y="3094"/>
                  </a:lnTo>
                  <a:lnTo>
                    <a:pt x="858" y="3116"/>
                  </a:lnTo>
                  <a:lnTo>
                    <a:pt x="900" y="3265"/>
                  </a:lnTo>
                  <a:lnTo>
                    <a:pt x="917" y="3301"/>
                  </a:lnTo>
                  <a:lnTo>
                    <a:pt x="1018" y="3437"/>
                  </a:lnTo>
                  <a:lnTo>
                    <a:pt x="1152" y="3546"/>
                  </a:lnTo>
                  <a:lnTo>
                    <a:pt x="1246" y="3622"/>
                  </a:lnTo>
                  <a:lnTo>
                    <a:pt x="1482" y="3814"/>
                  </a:lnTo>
                  <a:lnTo>
                    <a:pt x="1521" y="3852"/>
                  </a:lnTo>
                  <a:lnTo>
                    <a:pt x="1548" y="3890"/>
                  </a:lnTo>
                  <a:lnTo>
                    <a:pt x="1566" y="3931"/>
                  </a:lnTo>
                  <a:lnTo>
                    <a:pt x="1573" y="3971"/>
                  </a:lnTo>
                  <a:lnTo>
                    <a:pt x="1579" y="4067"/>
                  </a:lnTo>
                  <a:lnTo>
                    <a:pt x="1600" y="4156"/>
                  </a:lnTo>
                  <a:lnTo>
                    <a:pt x="1619" y="4200"/>
                  </a:lnTo>
                  <a:lnTo>
                    <a:pt x="1358" y="4435"/>
                  </a:lnTo>
                  <a:lnTo>
                    <a:pt x="1330" y="4466"/>
                  </a:lnTo>
                  <a:lnTo>
                    <a:pt x="1094" y="4668"/>
                  </a:lnTo>
                  <a:lnTo>
                    <a:pt x="1040" y="4724"/>
                  </a:lnTo>
                  <a:lnTo>
                    <a:pt x="877" y="4977"/>
                  </a:lnTo>
                  <a:lnTo>
                    <a:pt x="863" y="4994"/>
                  </a:lnTo>
                  <a:lnTo>
                    <a:pt x="851" y="5011"/>
                  </a:lnTo>
                  <a:lnTo>
                    <a:pt x="851" y="5048"/>
                  </a:lnTo>
                  <a:lnTo>
                    <a:pt x="843" y="5048"/>
                  </a:lnTo>
                  <a:lnTo>
                    <a:pt x="835" y="5051"/>
                  </a:lnTo>
                  <a:lnTo>
                    <a:pt x="829" y="5057"/>
                  </a:lnTo>
                  <a:lnTo>
                    <a:pt x="825" y="5062"/>
                  </a:lnTo>
                  <a:lnTo>
                    <a:pt x="823" y="5070"/>
                  </a:lnTo>
                  <a:lnTo>
                    <a:pt x="818" y="5088"/>
                  </a:lnTo>
                  <a:lnTo>
                    <a:pt x="818" y="5109"/>
                  </a:lnTo>
                  <a:lnTo>
                    <a:pt x="742" y="5333"/>
                  </a:lnTo>
                  <a:lnTo>
                    <a:pt x="668" y="5562"/>
                  </a:lnTo>
                  <a:lnTo>
                    <a:pt x="665" y="5570"/>
                  </a:lnTo>
                  <a:lnTo>
                    <a:pt x="664" y="5578"/>
                  </a:lnTo>
                  <a:lnTo>
                    <a:pt x="664" y="5585"/>
                  </a:lnTo>
                  <a:lnTo>
                    <a:pt x="666" y="5593"/>
                  </a:lnTo>
                  <a:lnTo>
                    <a:pt x="668" y="5600"/>
                  </a:lnTo>
                  <a:lnTo>
                    <a:pt x="674" y="5607"/>
                  </a:lnTo>
                  <a:lnTo>
                    <a:pt x="676" y="5610"/>
                  </a:lnTo>
                  <a:lnTo>
                    <a:pt x="681" y="5615"/>
                  </a:lnTo>
                  <a:lnTo>
                    <a:pt x="695" y="5621"/>
                  </a:lnTo>
                  <a:lnTo>
                    <a:pt x="696" y="5621"/>
                  </a:lnTo>
                  <a:lnTo>
                    <a:pt x="698" y="5623"/>
                  </a:lnTo>
                  <a:lnTo>
                    <a:pt x="702" y="5625"/>
                  </a:lnTo>
                  <a:lnTo>
                    <a:pt x="706" y="5625"/>
                  </a:lnTo>
                  <a:lnTo>
                    <a:pt x="710" y="5626"/>
                  </a:lnTo>
                  <a:lnTo>
                    <a:pt x="713" y="5625"/>
                  </a:lnTo>
                  <a:lnTo>
                    <a:pt x="713" y="5624"/>
                  </a:lnTo>
                  <a:lnTo>
                    <a:pt x="714" y="5624"/>
                  </a:lnTo>
                  <a:lnTo>
                    <a:pt x="716" y="5624"/>
                  </a:lnTo>
                  <a:lnTo>
                    <a:pt x="718" y="5621"/>
                  </a:lnTo>
                  <a:lnTo>
                    <a:pt x="718" y="5620"/>
                  </a:lnTo>
                  <a:lnTo>
                    <a:pt x="719" y="5620"/>
                  </a:lnTo>
                  <a:lnTo>
                    <a:pt x="722" y="5620"/>
                  </a:lnTo>
                  <a:lnTo>
                    <a:pt x="725" y="5616"/>
                  </a:lnTo>
                  <a:lnTo>
                    <a:pt x="741" y="5593"/>
                  </a:lnTo>
                  <a:lnTo>
                    <a:pt x="752" y="5570"/>
                  </a:lnTo>
                  <a:lnTo>
                    <a:pt x="758" y="5559"/>
                  </a:lnTo>
                  <a:lnTo>
                    <a:pt x="765" y="5549"/>
                  </a:lnTo>
                  <a:lnTo>
                    <a:pt x="776" y="5526"/>
                  </a:lnTo>
                  <a:lnTo>
                    <a:pt x="788" y="5505"/>
                  </a:lnTo>
                  <a:lnTo>
                    <a:pt x="809" y="5463"/>
                  </a:lnTo>
                  <a:lnTo>
                    <a:pt x="820" y="5432"/>
                  </a:lnTo>
                  <a:lnTo>
                    <a:pt x="832" y="5403"/>
                  </a:lnTo>
                  <a:lnTo>
                    <a:pt x="841" y="5371"/>
                  </a:lnTo>
                  <a:lnTo>
                    <a:pt x="845" y="5355"/>
                  </a:lnTo>
                  <a:lnTo>
                    <a:pt x="848" y="5347"/>
                  </a:lnTo>
                  <a:lnTo>
                    <a:pt x="851" y="5340"/>
                  </a:lnTo>
                  <a:lnTo>
                    <a:pt x="861" y="5297"/>
                  </a:lnTo>
                  <a:lnTo>
                    <a:pt x="866" y="5276"/>
                  </a:lnTo>
                  <a:lnTo>
                    <a:pt x="871" y="5255"/>
                  </a:lnTo>
                  <a:lnTo>
                    <a:pt x="877" y="5240"/>
                  </a:lnTo>
                  <a:lnTo>
                    <a:pt x="881" y="5226"/>
                  </a:lnTo>
                  <a:lnTo>
                    <a:pt x="886" y="5213"/>
                  </a:lnTo>
                  <a:lnTo>
                    <a:pt x="892" y="5201"/>
                  </a:lnTo>
                  <a:lnTo>
                    <a:pt x="900" y="5190"/>
                  </a:lnTo>
                  <a:lnTo>
                    <a:pt x="910" y="5173"/>
                  </a:lnTo>
                  <a:lnTo>
                    <a:pt x="918" y="5158"/>
                  </a:lnTo>
                  <a:lnTo>
                    <a:pt x="924" y="5142"/>
                  </a:lnTo>
                  <a:lnTo>
                    <a:pt x="927" y="5128"/>
                  </a:lnTo>
                  <a:lnTo>
                    <a:pt x="927" y="5109"/>
                  </a:lnTo>
                  <a:lnTo>
                    <a:pt x="935" y="5095"/>
                  </a:lnTo>
                  <a:lnTo>
                    <a:pt x="946" y="5084"/>
                  </a:lnTo>
                  <a:lnTo>
                    <a:pt x="955" y="5068"/>
                  </a:lnTo>
                  <a:lnTo>
                    <a:pt x="967" y="5056"/>
                  </a:lnTo>
                  <a:lnTo>
                    <a:pt x="978" y="5043"/>
                  </a:lnTo>
                  <a:lnTo>
                    <a:pt x="993" y="5033"/>
                  </a:lnTo>
                  <a:lnTo>
                    <a:pt x="1017" y="5011"/>
                  </a:lnTo>
                  <a:lnTo>
                    <a:pt x="1153" y="4816"/>
                  </a:lnTo>
                  <a:lnTo>
                    <a:pt x="1313" y="4670"/>
                  </a:lnTo>
                  <a:lnTo>
                    <a:pt x="1484" y="4542"/>
                  </a:lnTo>
                  <a:lnTo>
                    <a:pt x="1703" y="4423"/>
                  </a:lnTo>
                  <a:lnTo>
                    <a:pt x="1774" y="4535"/>
                  </a:lnTo>
                  <a:lnTo>
                    <a:pt x="1782" y="4550"/>
                  </a:lnTo>
                  <a:lnTo>
                    <a:pt x="1830" y="4653"/>
                  </a:lnTo>
                  <a:lnTo>
                    <a:pt x="1914" y="4904"/>
                  </a:lnTo>
                  <a:lnTo>
                    <a:pt x="2206" y="4288"/>
                  </a:lnTo>
                  <a:lnTo>
                    <a:pt x="2220" y="4305"/>
                  </a:lnTo>
                  <a:lnTo>
                    <a:pt x="2255" y="4339"/>
                  </a:lnTo>
                  <a:lnTo>
                    <a:pt x="2291" y="4396"/>
                  </a:lnTo>
                  <a:lnTo>
                    <a:pt x="2302" y="4440"/>
                  </a:lnTo>
                  <a:lnTo>
                    <a:pt x="2325" y="5016"/>
                  </a:lnTo>
                  <a:lnTo>
                    <a:pt x="2332" y="5024"/>
                  </a:lnTo>
                  <a:lnTo>
                    <a:pt x="2338" y="5036"/>
                  </a:lnTo>
                  <a:lnTo>
                    <a:pt x="2342" y="5069"/>
                  </a:lnTo>
                  <a:lnTo>
                    <a:pt x="2344" y="5103"/>
                  </a:lnTo>
                  <a:lnTo>
                    <a:pt x="2350" y="5134"/>
                  </a:lnTo>
                  <a:lnTo>
                    <a:pt x="2353" y="5134"/>
                  </a:lnTo>
                  <a:lnTo>
                    <a:pt x="2353" y="5146"/>
                  </a:lnTo>
                  <a:lnTo>
                    <a:pt x="2353" y="5393"/>
                  </a:lnTo>
                  <a:lnTo>
                    <a:pt x="2378" y="5392"/>
                  </a:lnTo>
                  <a:lnTo>
                    <a:pt x="2404" y="5390"/>
                  </a:lnTo>
                  <a:lnTo>
                    <a:pt x="2404" y="5387"/>
                  </a:lnTo>
                  <a:lnTo>
                    <a:pt x="2404" y="5370"/>
                  </a:lnTo>
                  <a:lnTo>
                    <a:pt x="2404" y="5339"/>
                  </a:lnTo>
                  <a:lnTo>
                    <a:pt x="2404" y="5323"/>
                  </a:lnTo>
                  <a:lnTo>
                    <a:pt x="2404" y="5143"/>
                  </a:lnTo>
                  <a:lnTo>
                    <a:pt x="2404" y="5101"/>
                  </a:lnTo>
                  <a:lnTo>
                    <a:pt x="2400" y="5101"/>
                  </a:lnTo>
                  <a:lnTo>
                    <a:pt x="2400" y="5080"/>
                  </a:lnTo>
                  <a:lnTo>
                    <a:pt x="2400" y="4982"/>
                  </a:lnTo>
                  <a:lnTo>
                    <a:pt x="2402" y="4982"/>
                  </a:lnTo>
                  <a:lnTo>
                    <a:pt x="2402" y="4400"/>
                  </a:lnTo>
                  <a:lnTo>
                    <a:pt x="2231" y="4183"/>
                  </a:lnTo>
                  <a:lnTo>
                    <a:pt x="2243" y="4047"/>
                  </a:lnTo>
                  <a:lnTo>
                    <a:pt x="2347" y="4126"/>
                  </a:lnTo>
                  <a:lnTo>
                    <a:pt x="2471" y="4400"/>
                  </a:lnTo>
                  <a:lnTo>
                    <a:pt x="2729" y="4828"/>
                  </a:lnTo>
                  <a:lnTo>
                    <a:pt x="2706" y="4820"/>
                  </a:lnTo>
                  <a:lnTo>
                    <a:pt x="2560" y="4758"/>
                  </a:lnTo>
                  <a:lnTo>
                    <a:pt x="2561" y="4769"/>
                  </a:lnTo>
                  <a:lnTo>
                    <a:pt x="2820" y="5022"/>
                  </a:lnTo>
                  <a:lnTo>
                    <a:pt x="2778" y="5019"/>
                  </a:lnTo>
                  <a:lnTo>
                    <a:pt x="2778" y="5025"/>
                  </a:lnTo>
                  <a:lnTo>
                    <a:pt x="2807" y="5025"/>
                  </a:lnTo>
                  <a:lnTo>
                    <a:pt x="2807" y="5033"/>
                  </a:lnTo>
                  <a:lnTo>
                    <a:pt x="2807" y="5034"/>
                  </a:lnTo>
                  <a:lnTo>
                    <a:pt x="2807" y="5042"/>
                  </a:lnTo>
                  <a:lnTo>
                    <a:pt x="2807" y="5056"/>
                  </a:lnTo>
                  <a:lnTo>
                    <a:pt x="2830" y="5056"/>
                  </a:lnTo>
                  <a:lnTo>
                    <a:pt x="2830" y="5063"/>
                  </a:lnTo>
                  <a:lnTo>
                    <a:pt x="2830" y="5134"/>
                  </a:lnTo>
                  <a:lnTo>
                    <a:pt x="2929" y="5134"/>
                  </a:lnTo>
                  <a:lnTo>
                    <a:pt x="2992" y="5084"/>
                  </a:lnTo>
                  <a:lnTo>
                    <a:pt x="3056" y="5033"/>
                  </a:lnTo>
                  <a:lnTo>
                    <a:pt x="2994" y="5033"/>
                  </a:lnTo>
                  <a:lnTo>
                    <a:pt x="3033" y="4794"/>
                  </a:lnTo>
                  <a:lnTo>
                    <a:pt x="3033" y="4738"/>
                  </a:lnTo>
                  <a:lnTo>
                    <a:pt x="3025" y="4685"/>
                  </a:lnTo>
                  <a:lnTo>
                    <a:pt x="2999" y="4635"/>
                  </a:lnTo>
                  <a:lnTo>
                    <a:pt x="2921" y="4552"/>
                  </a:lnTo>
                  <a:lnTo>
                    <a:pt x="2640" y="4339"/>
                  </a:lnTo>
                  <a:lnTo>
                    <a:pt x="2615" y="4316"/>
                  </a:lnTo>
                  <a:lnTo>
                    <a:pt x="2578" y="4261"/>
                  </a:lnTo>
                  <a:lnTo>
                    <a:pt x="2537" y="4105"/>
                  </a:lnTo>
                  <a:lnTo>
                    <a:pt x="3016" y="4067"/>
                  </a:lnTo>
                  <a:lnTo>
                    <a:pt x="3415" y="4072"/>
                  </a:lnTo>
                  <a:lnTo>
                    <a:pt x="3611" y="4100"/>
                  </a:lnTo>
                  <a:lnTo>
                    <a:pt x="3611" y="4061"/>
                  </a:lnTo>
                  <a:lnTo>
                    <a:pt x="3592" y="3949"/>
                  </a:lnTo>
                  <a:lnTo>
                    <a:pt x="3588" y="3774"/>
                  </a:lnTo>
                  <a:lnTo>
                    <a:pt x="3598" y="3687"/>
                  </a:lnTo>
                  <a:lnTo>
                    <a:pt x="3672" y="3360"/>
                  </a:lnTo>
                  <a:lnTo>
                    <a:pt x="3699" y="3282"/>
                  </a:lnTo>
                  <a:lnTo>
                    <a:pt x="3792" y="3273"/>
                  </a:lnTo>
                  <a:lnTo>
                    <a:pt x="3792" y="3276"/>
                  </a:lnTo>
                  <a:lnTo>
                    <a:pt x="3793" y="3274"/>
                  </a:lnTo>
                  <a:lnTo>
                    <a:pt x="3799" y="3273"/>
                  </a:lnTo>
                  <a:lnTo>
                    <a:pt x="3803" y="3273"/>
                  </a:lnTo>
                  <a:lnTo>
                    <a:pt x="3803" y="3272"/>
                  </a:lnTo>
                  <a:lnTo>
                    <a:pt x="3805" y="3271"/>
                  </a:lnTo>
                  <a:lnTo>
                    <a:pt x="3817" y="3267"/>
                  </a:lnTo>
                  <a:lnTo>
                    <a:pt x="3873" y="3263"/>
                  </a:lnTo>
                  <a:lnTo>
                    <a:pt x="3887" y="3263"/>
                  </a:lnTo>
                  <a:lnTo>
                    <a:pt x="3890" y="3263"/>
                  </a:lnTo>
                  <a:lnTo>
                    <a:pt x="3896" y="3259"/>
                  </a:lnTo>
                  <a:lnTo>
                    <a:pt x="3896" y="3255"/>
                  </a:lnTo>
                  <a:lnTo>
                    <a:pt x="3904" y="3255"/>
                  </a:lnTo>
                  <a:lnTo>
                    <a:pt x="3938" y="3255"/>
                  </a:lnTo>
                  <a:lnTo>
                    <a:pt x="3954" y="3255"/>
                  </a:lnTo>
                  <a:lnTo>
                    <a:pt x="3969" y="3255"/>
                  </a:lnTo>
                  <a:lnTo>
                    <a:pt x="3992" y="3254"/>
                  </a:lnTo>
                  <a:lnTo>
                    <a:pt x="4002" y="3252"/>
                  </a:lnTo>
                  <a:lnTo>
                    <a:pt x="4011" y="3252"/>
                  </a:lnTo>
                  <a:lnTo>
                    <a:pt x="4019" y="3252"/>
                  </a:lnTo>
                  <a:lnTo>
                    <a:pt x="4025" y="3252"/>
                  </a:lnTo>
                  <a:lnTo>
                    <a:pt x="4030" y="3251"/>
                  </a:lnTo>
                  <a:lnTo>
                    <a:pt x="4033" y="3251"/>
                  </a:lnTo>
                  <a:lnTo>
                    <a:pt x="4036" y="3251"/>
                  </a:lnTo>
                  <a:lnTo>
                    <a:pt x="4037" y="3251"/>
                  </a:lnTo>
                  <a:lnTo>
                    <a:pt x="4037" y="3223"/>
                  </a:lnTo>
                  <a:lnTo>
                    <a:pt x="4046" y="3221"/>
                  </a:lnTo>
                  <a:lnTo>
                    <a:pt x="4046" y="3158"/>
                  </a:lnTo>
                  <a:lnTo>
                    <a:pt x="4046" y="3150"/>
                  </a:lnTo>
                  <a:lnTo>
                    <a:pt x="3876" y="3149"/>
                  </a:lnTo>
                  <a:lnTo>
                    <a:pt x="3876" y="3153"/>
                  </a:lnTo>
                  <a:lnTo>
                    <a:pt x="3792" y="3150"/>
                  </a:lnTo>
                  <a:lnTo>
                    <a:pt x="3789" y="3150"/>
                  </a:lnTo>
                  <a:lnTo>
                    <a:pt x="3786" y="3150"/>
                  </a:lnTo>
                  <a:lnTo>
                    <a:pt x="3592" y="3161"/>
                  </a:lnTo>
                  <a:lnTo>
                    <a:pt x="3499" y="3141"/>
                  </a:lnTo>
                  <a:lnTo>
                    <a:pt x="3474" y="3124"/>
                  </a:lnTo>
                  <a:lnTo>
                    <a:pt x="3396" y="3029"/>
                  </a:lnTo>
                  <a:lnTo>
                    <a:pt x="3065" y="2498"/>
                  </a:lnTo>
                  <a:lnTo>
                    <a:pt x="3140" y="2432"/>
                  </a:lnTo>
                  <a:lnTo>
                    <a:pt x="3168" y="2392"/>
                  </a:lnTo>
                  <a:lnTo>
                    <a:pt x="3188" y="2351"/>
                  </a:lnTo>
                  <a:lnTo>
                    <a:pt x="3194" y="2321"/>
                  </a:lnTo>
                  <a:lnTo>
                    <a:pt x="3191" y="2293"/>
                  </a:lnTo>
                  <a:lnTo>
                    <a:pt x="3183" y="2265"/>
                  </a:lnTo>
                  <a:lnTo>
                    <a:pt x="3171" y="2239"/>
                  </a:lnTo>
                  <a:lnTo>
                    <a:pt x="3140" y="2186"/>
                  </a:lnTo>
                  <a:lnTo>
                    <a:pt x="3126" y="2160"/>
                  </a:lnTo>
                  <a:lnTo>
                    <a:pt x="3117" y="2132"/>
                  </a:lnTo>
                  <a:lnTo>
                    <a:pt x="3111" y="2017"/>
                  </a:lnTo>
                  <a:lnTo>
                    <a:pt x="3149" y="1789"/>
                  </a:lnTo>
                  <a:lnTo>
                    <a:pt x="3151" y="1668"/>
                  </a:lnTo>
                  <a:lnTo>
                    <a:pt x="3143" y="1626"/>
                  </a:lnTo>
                  <a:lnTo>
                    <a:pt x="3123" y="1593"/>
                  </a:lnTo>
                  <a:lnTo>
                    <a:pt x="3098" y="1567"/>
                  </a:lnTo>
                  <a:lnTo>
                    <a:pt x="3065" y="1548"/>
                  </a:lnTo>
                  <a:lnTo>
                    <a:pt x="2926" y="1488"/>
                  </a:lnTo>
                  <a:lnTo>
                    <a:pt x="2938" y="1413"/>
                  </a:lnTo>
                  <a:lnTo>
                    <a:pt x="2938" y="1264"/>
                  </a:lnTo>
                  <a:lnTo>
                    <a:pt x="2907" y="1056"/>
                  </a:lnTo>
                  <a:lnTo>
                    <a:pt x="2774" y="681"/>
                  </a:lnTo>
                  <a:lnTo>
                    <a:pt x="2778" y="681"/>
                  </a:lnTo>
                  <a:lnTo>
                    <a:pt x="2772" y="674"/>
                  </a:lnTo>
                  <a:lnTo>
                    <a:pt x="2769" y="667"/>
                  </a:lnTo>
                  <a:lnTo>
                    <a:pt x="2767" y="651"/>
                  </a:lnTo>
                  <a:lnTo>
                    <a:pt x="2761" y="643"/>
                  </a:lnTo>
                  <a:lnTo>
                    <a:pt x="2755" y="633"/>
                  </a:lnTo>
                  <a:lnTo>
                    <a:pt x="2754" y="625"/>
                  </a:lnTo>
                  <a:lnTo>
                    <a:pt x="2752" y="620"/>
                  </a:lnTo>
                  <a:lnTo>
                    <a:pt x="2752" y="618"/>
                  </a:lnTo>
                  <a:lnTo>
                    <a:pt x="2752" y="615"/>
                  </a:lnTo>
                  <a:lnTo>
                    <a:pt x="2744" y="603"/>
                  </a:lnTo>
                  <a:lnTo>
                    <a:pt x="2738" y="592"/>
                  </a:lnTo>
                  <a:lnTo>
                    <a:pt x="2731" y="585"/>
                  </a:lnTo>
                  <a:lnTo>
                    <a:pt x="2730" y="578"/>
                  </a:lnTo>
                  <a:lnTo>
                    <a:pt x="2729" y="577"/>
                  </a:lnTo>
                  <a:lnTo>
                    <a:pt x="2727" y="577"/>
                  </a:lnTo>
                  <a:close/>
                  <a:moveTo>
                    <a:pt x="1282" y="485"/>
                  </a:moveTo>
                  <a:lnTo>
                    <a:pt x="1183" y="547"/>
                  </a:lnTo>
                  <a:lnTo>
                    <a:pt x="1088" y="589"/>
                  </a:lnTo>
                  <a:lnTo>
                    <a:pt x="995" y="615"/>
                  </a:lnTo>
                  <a:lnTo>
                    <a:pt x="824" y="628"/>
                  </a:lnTo>
                  <a:lnTo>
                    <a:pt x="676" y="609"/>
                  </a:lnTo>
                  <a:lnTo>
                    <a:pt x="558" y="566"/>
                  </a:lnTo>
                  <a:lnTo>
                    <a:pt x="429" y="493"/>
                  </a:lnTo>
                  <a:lnTo>
                    <a:pt x="423" y="488"/>
                  </a:lnTo>
                  <a:lnTo>
                    <a:pt x="412" y="442"/>
                  </a:lnTo>
                  <a:lnTo>
                    <a:pt x="512" y="488"/>
                  </a:lnTo>
                  <a:lnTo>
                    <a:pt x="708" y="533"/>
                  </a:lnTo>
                  <a:lnTo>
                    <a:pt x="899" y="536"/>
                  </a:lnTo>
                  <a:lnTo>
                    <a:pt x="1071" y="505"/>
                  </a:lnTo>
                  <a:lnTo>
                    <a:pt x="1347" y="396"/>
                  </a:lnTo>
                  <a:lnTo>
                    <a:pt x="1482" y="313"/>
                  </a:lnTo>
                  <a:lnTo>
                    <a:pt x="1282" y="485"/>
                  </a:lnTo>
                  <a:close/>
                  <a:moveTo>
                    <a:pt x="1271" y="261"/>
                  </a:moveTo>
                  <a:lnTo>
                    <a:pt x="1116" y="356"/>
                  </a:lnTo>
                  <a:lnTo>
                    <a:pt x="972" y="404"/>
                  </a:lnTo>
                  <a:lnTo>
                    <a:pt x="846" y="421"/>
                  </a:lnTo>
                  <a:lnTo>
                    <a:pt x="736" y="413"/>
                  </a:lnTo>
                  <a:lnTo>
                    <a:pt x="688" y="404"/>
                  </a:lnTo>
                  <a:lnTo>
                    <a:pt x="612" y="379"/>
                  </a:lnTo>
                  <a:lnTo>
                    <a:pt x="556" y="350"/>
                  </a:lnTo>
                  <a:lnTo>
                    <a:pt x="539" y="337"/>
                  </a:lnTo>
                  <a:lnTo>
                    <a:pt x="523" y="330"/>
                  </a:lnTo>
                  <a:lnTo>
                    <a:pt x="575" y="350"/>
                  </a:lnTo>
                  <a:lnTo>
                    <a:pt x="691" y="373"/>
                  </a:lnTo>
                  <a:lnTo>
                    <a:pt x="815" y="373"/>
                  </a:lnTo>
                  <a:lnTo>
                    <a:pt x="995" y="347"/>
                  </a:lnTo>
                  <a:lnTo>
                    <a:pt x="1271" y="261"/>
                  </a:lnTo>
                  <a:close/>
                  <a:moveTo>
                    <a:pt x="1723" y="373"/>
                  </a:moveTo>
                  <a:lnTo>
                    <a:pt x="1769" y="367"/>
                  </a:lnTo>
                  <a:lnTo>
                    <a:pt x="1818" y="367"/>
                  </a:lnTo>
                  <a:lnTo>
                    <a:pt x="2007" y="401"/>
                  </a:lnTo>
                  <a:lnTo>
                    <a:pt x="2033" y="415"/>
                  </a:lnTo>
                  <a:lnTo>
                    <a:pt x="2050" y="471"/>
                  </a:lnTo>
                  <a:lnTo>
                    <a:pt x="2074" y="772"/>
                  </a:lnTo>
                  <a:lnTo>
                    <a:pt x="2094" y="828"/>
                  </a:lnTo>
                  <a:lnTo>
                    <a:pt x="2125" y="879"/>
                  </a:lnTo>
                  <a:lnTo>
                    <a:pt x="2248" y="1027"/>
                  </a:lnTo>
                  <a:lnTo>
                    <a:pt x="2266" y="1061"/>
                  </a:lnTo>
                  <a:lnTo>
                    <a:pt x="2279" y="1095"/>
                  </a:lnTo>
                  <a:lnTo>
                    <a:pt x="2307" y="1236"/>
                  </a:lnTo>
                  <a:lnTo>
                    <a:pt x="2325" y="1286"/>
                  </a:lnTo>
                  <a:lnTo>
                    <a:pt x="2353" y="1329"/>
                  </a:lnTo>
                  <a:lnTo>
                    <a:pt x="2392" y="1376"/>
                  </a:lnTo>
                  <a:lnTo>
                    <a:pt x="2525" y="1503"/>
                  </a:lnTo>
                  <a:lnTo>
                    <a:pt x="2560" y="1548"/>
                  </a:lnTo>
                  <a:lnTo>
                    <a:pt x="2584" y="1599"/>
                  </a:lnTo>
                  <a:lnTo>
                    <a:pt x="2594" y="1657"/>
                  </a:lnTo>
                  <a:lnTo>
                    <a:pt x="2583" y="1761"/>
                  </a:lnTo>
                  <a:lnTo>
                    <a:pt x="2594" y="1793"/>
                  </a:lnTo>
                  <a:lnTo>
                    <a:pt x="2615" y="1822"/>
                  </a:lnTo>
                  <a:lnTo>
                    <a:pt x="2643" y="1846"/>
                  </a:lnTo>
                  <a:lnTo>
                    <a:pt x="2778" y="1928"/>
                  </a:lnTo>
                  <a:lnTo>
                    <a:pt x="2803" y="1928"/>
                  </a:lnTo>
                  <a:lnTo>
                    <a:pt x="2837" y="1605"/>
                  </a:lnTo>
                  <a:lnTo>
                    <a:pt x="2881" y="1593"/>
                  </a:lnTo>
                  <a:lnTo>
                    <a:pt x="2930" y="1588"/>
                  </a:lnTo>
                  <a:lnTo>
                    <a:pt x="2954" y="1588"/>
                  </a:lnTo>
                  <a:lnTo>
                    <a:pt x="2976" y="1593"/>
                  </a:lnTo>
                  <a:lnTo>
                    <a:pt x="2993" y="1603"/>
                  </a:lnTo>
                  <a:lnTo>
                    <a:pt x="3010" y="1620"/>
                  </a:lnTo>
                  <a:lnTo>
                    <a:pt x="3039" y="1677"/>
                  </a:lnTo>
                  <a:lnTo>
                    <a:pt x="3048" y="1734"/>
                  </a:lnTo>
                  <a:lnTo>
                    <a:pt x="3044" y="1795"/>
                  </a:lnTo>
                  <a:lnTo>
                    <a:pt x="2999" y="1978"/>
                  </a:lnTo>
                  <a:lnTo>
                    <a:pt x="2993" y="2037"/>
                  </a:lnTo>
                  <a:lnTo>
                    <a:pt x="3002" y="2098"/>
                  </a:lnTo>
                  <a:lnTo>
                    <a:pt x="3048" y="2208"/>
                  </a:lnTo>
                  <a:lnTo>
                    <a:pt x="3059" y="2265"/>
                  </a:lnTo>
                  <a:lnTo>
                    <a:pt x="3050" y="2321"/>
                  </a:lnTo>
                  <a:lnTo>
                    <a:pt x="3036" y="2345"/>
                  </a:lnTo>
                  <a:lnTo>
                    <a:pt x="3016" y="2360"/>
                  </a:lnTo>
                  <a:lnTo>
                    <a:pt x="2991" y="2363"/>
                  </a:lnTo>
                  <a:lnTo>
                    <a:pt x="2875" y="2345"/>
                  </a:lnTo>
                  <a:lnTo>
                    <a:pt x="2848" y="2349"/>
                  </a:lnTo>
                  <a:lnTo>
                    <a:pt x="3059" y="2655"/>
                  </a:lnTo>
                  <a:lnTo>
                    <a:pt x="3334" y="3138"/>
                  </a:lnTo>
                  <a:lnTo>
                    <a:pt x="3368" y="3189"/>
                  </a:lnTo>
                  <a:lnTo>
                    <a:pt x="3143" y="3411"/>
                  </a:lnTo>
                  <a:lnTo>
                    <a:pt x="2904" y="3613"/>
                  </a:lnTo>
                  <a:lnTo>
                    <a:pt x="2814" y="3662"/>
                  </a:lnTo>
                  <a:lnTo>
                    <a:pt x="2719" y="3695"/>
                  </a:lnTo>
                  <a:lnTo>
                    <a:pt x="2708" y="3591"/>
                  </a:lnTo>
                  <a:lnTo>
                    <a:pt x="2725" y="3501"/>
                  </a:lnTo>
                  <a:lnTo>
                    <a:pt x="2884" y="3164"/>
                  </a:lnTo>
                  <a:lnTo>
                    <a:pt x="2901" y="3074"/>
                  </a:lnTo>
                  <a:lnTo>
                    <a:pt x="2837" y="2599"/>
                  </a:lnTo>
                  <a:lnTo>
                    <a:pt x="2803" y="2697"/>
                  </a:lnTo>
                  <a:lnTo>
                    <a:pt x="2789" y="3026"/>
                  </a:lnTo>
                  <a:lnTo>
                    <a:pt x="2784" y="3069"/>
                  </a:lnTo>
                  <a:lnTo>
                    <a:pt x="2769" y="3108"/>
                  </a:lnTo>
                  <a:lnTo>
                    <a:pt x="2746" y="3147"/>
                  </a:lnTo>
                  <a:lnTo>
                    <a:pt x="2628" y="3284"/>
                  </a:lnTo>
                  <a:lnTo>
                    <a:pt x="2550" y="3443"/>
                  </a:lnTo>
                  <a:lnTo>
                    <a:pt x="2502" y="3518"/>
                  </a:lnTo>
                  <a:lnTo>
                    <a:pt x="2471" y="3550"/>
                  </a:lnTo>
                  <a:lnTo>
                    <a:pt x="2431" y="3569"/>
                  </a:lnTo>
                  <a:lnTo>
                    <a:pt x="2151" y="3628"/>
                  </a:lnTo>
                  <a:lnTo>
                    <a:pt x="1689" y="3807"/>
                  </a:lnTo>
                  <a:lnTo>
                    <a:pt x="1674" y="3813"/>
                  </a:lnTo>
                  <a:lnTo>
                    <a:pt x="1641" y="3814"/>
                  </a:lnTo>
                  <a:lnTo>
                    <a:pt x="1613" y="3802"/>
                  </a:lnTo>
                  <a:lnTo>
                    <a:pt x="1147" y="3415"/>
                  </a:lnTo>
                  <a:lnTo>
                    <a:pt x="1028" y="3282"/>
                  </a:lnTo>
                  <a:lnTo>
                    <a:pt x="972" y="3204"/>
                  </a:lnTo>
                  <a:lnTo>
                    <a:pt x="752" y="2785"/>
                  </a:lnTo>
                  <a:lnTo>
                    <a:pt x="634" y="2635"/>
                  </a:lnTo>
                  <a:lnTo>
                    <a:pt x="769" y="2930"/>
                  </a:lnTo>
                  <a:lnTo>
                    <a:pt x="674" y="2868"/>
                  </a:lnTo>
                  <a:lnTo>
                    <a:pt x="663" y="2818"/>
                  </a:lnTo>
                  <a:lnTo>
                    <a:pt x="624" y="2728"/>
                  </a:lnTo>
                  <a:lnTo>
                    <a:pt x="573" y="2645"/>
                  </a:lnTo>
                  <a:lnTo>
                    <a:pt x="478" y="2527"/>
                  </a:lnTo>
                  <a:lnTo>
                    <a:pt x="461" y="2489"/>
                  </a:lnTo>
                  <a:lnTo>
                    <a:pt x="455" y="2366"/>
                  </a:lnTo>
                  <a:lnTo>
                    <a:pt x="489" y="2388"/>
                  </a:lnTo>
                  <a:lnTo>
                    <a:pt x="539" y="2444"/>
                  </a:lnTo>
                  <a:lnTo>
                    <a:pt x="623" y="2571"/>
                  </a:lnTo>
                  <a:lnTo>
                    <a:pt x="647" y="2596"/>
                  </a:lnTo>
                  <a:lnTo>
                    <a:pt x="640" y="2556"/>
                  </a:lnTo>
                  <a:lnTo>
                    <a:pt x="495" y="2065"/>
                  </a:lnTo>
                  <a:lnTo>
                    <a:pt x="404" y="1858"/>
                  </a:lnTo>
                  <a:lnTo>
                    <a:pt x="387" y="1806"/>
                  </a:lnTo>
                  <a:lnTo>
                    <a:pt x="381" y="1755"/>
                  </a:lnTo>
                  <a:lnTo>
                    <a:pt x="393" y="1531"/>
                  </a:lnTo>
                  <a:lnTo>
                    <a:pt x="387" y="1475"/>
                  </a:lnTo>
                  <a:lnTo>
                    <a:pt x="343" y="1371"/>
                  </a:lnTo>
                  <a:lnTo>
                    <a:pt x="334" y="1318"/>
                  </a:lnTo>
                  <a:lnTo>
                    <a:pt x="337" y="1264"/>
                  </a:lnTo>
                  <a:lnTo>
                    <a:pt x="366" y="1159"/>
                  </a:lnTo>
                  <a:lnTo>
                    <a:pt x="435" y="1012"/>
                  </a:lnTo>
                  <a:lnTo>
                    <a:pt x="464" y="994"/>
                  </a:lnTo>
                  <a:lnTo>
                    <a:pt x="455" y="784"/>
                  </a:lnTo>
                  <a:lnTo>
                    <a:pt x="469" y="788"/>
                  </a:lnTo>
                  <a:lnTo>
                    <a:pt x="478" y="789"/>
                  </a:lnTo>
                  <a:lnTo>
                    <a:pt x="488" y="794"/>
                  </a:lnTo>
                  <a:lnTo>
                    <a:pt x="499" y="795"/>
                  </a:lnTo>
                  <a:lnTo>
                    <a:pt x="511" y="799"/>
                  </a:lnTo>
                  <a:lnTo>
                    <a:pt x="522" y="801"/>
                  </a:lnTo>
                  <a:lnTo>
                    <a:pt x="529" y="805"/>
                  </a:lnTo>
                  <a:lnTo>
                    <a:pt x="541" y="806"/>
                  </a:lnTo>
                  <a:lnTo>
                    <a:pt x="543" y="811"/>
                  </a:lnTo>
                  <a:lnTo>
                    <a:pt x="776" y="882"/>
                  </a:lnTo>
                  <a:lnTo>
                    <a:pt x="877" y="895"/>
                  </a:lnTo>
                  <a:lnTo>
                    <a:pt x="950" y="895"/>
                  </a:lnTo>
                  <a:lnTo>
                    <a:pt x="1034" y="879"/>
                  </a:lnTo>
                  <a:lnTo>
                    <a:pt x="1220" y="822"/>
                  </a:lnTo>
                  <a:lnTo>
                    <a:pt x="1309" y="772"/>
                  </a:lnTo>
                  <a:lnTo>
                    <a:pt x="1394" y="706"/>
                  </a:lnTo>
                  <a:lnTo>
                    <a:pt x="1504" y="586"/>
                  </a:lnTo>
                  <a:lnTo>
                    <a:pt x="1535" y="542"/>
                  </a:lnTo>
                  <a:lnTo>
                    <a:pt x="1641" y="418"/>
                  </a:lnTo>
                  <a:lnTo>
                    <a:pt x="1680" y="390"/>
                  </a:lnTo>
                  <a:lnTo>
                    <a:pt x="1723" y="373"/>
                  </a:lnTo>
                  <a:close/>
                  <a:moveTo>
                    <a:pt x="2425" y="794"/>
                  </a:moveTo>
                  <a:lnTo>
                    <a:pt x="2514" y="833"/>
                  </a:lnTo>
                  <a:lnTo>
                    <a:pt x="2649" y="926"/>
                  </a:lnTo>
                  <a:lnTo>
                    <a:pt x="2723" y="1027"/>
                  </a:lnTo>
                  <a:lnTo>
                    <a:pt x="2746" y="1078"/>
                  </a:lnTo>
                  <a:lnTo>
                    <a:pt x="2763" y="1176"/>
                  </a:lnTo>
                  <a:lnTo>
                    <a:pt x="2755" y="1263"/>
                  </a:lnTo>
                  <a:lnTo>
                    <a:pt x="2738" y="1329"/>
                  </a:lnTo>
                  <a:lnTo>
                    <a:pt x="2723" y="1365"/>
                  </a:lnTo>
                  <a:lnTo>
                    <a:pt x="2719" y="1371"/>
                  </a:lnTo>
                  <a:lnTo>
                    <a:pt x="2713" y="1241"/>
                  </a:lnTo>
                  <a:lnTo>
                    <a:pt x="2674" y="1118"/>
                  </a:lnTo>
                  <a:lnTo>
                    <a:pt x="2611" y="1012"/>
                  </a:lnTo>
                  <a:lnTo>
                    <a:pt x="2454" y="854"/>
                  </a:lnTo>
                  <a:lnTo>
                    <a:pt x="2313" y="760"/>
                  </a:lnTo>
                  <a:lnTo>
                    <a:pt x="2425" y="794"/>
                  </a:lnTo>
                  <a:close/>
                  <a:moveTo>
                    <a:pt x="3603" y="3254"/>
                  </a:moveTo>
                  <a:lnTo>
                    <a:pt x="3539" y="3434"/>
                  </a:lnTo>
                  <a:lnTo>
                    <a:pt x="3457" y="4004"/>
                  </a:lnTo>
                  <a:lnTo>
                    <a:pt x="2767" y="3926"/>
                  </a:lnTo>
                  <a:lnTo>
                    <a:pt x="2510" y="3926"/>
                  </a:lnTo>
                  <a:lnTo>
                    <a:pt x="2443" y="3936"/>
                  </a:lnTo>
                  <a:lnTo>
                    <a:pt x="2539" y="3869"/>
                  </a:lnTo>
                  <a:lnTo>
                    <a:pt x="2643" y="3814"/>
                  </a:lnTo>
                  <a:lnTo>
                    <a:pt x="2966" y="3684"/>
                  </a:lnTo>
                  <a:lnTo>
                    <a:pt x="3117" y="3599"/>
                  </a:lnTo>
                  <a:lnTo>
                    <a:pt x="3207" y="3521"/>
                  </a:lnTo>
                  <a:lnTo>
                    <a:pt x="3323" y="3378"/>
                  </a:lnTo>
                  <a:lnTo>
                    <a:pt x="3474" y="3242"/>
                  </a:lnTo>
                  <a:lnTo>
                    <a:pt x="3603" y="3254"/>
                  </a:lnTo>
                  <a:close/>
                  <a:moveTo>
                    <a:pt x="1786" y="4327"/>
                  </a:moveTo>
                  <a:lnTo>
                    <a:pt x="1734" y="4215"/>
                  </a:lnTo>
                  <a:lnTo>
                    <a:pt x="1723" y="4154"/>
                  </a:lnTo>
                  <a:lnTo>
                    <a:pt x="1765" y="4143"/>
                  </a:lnTo>
                  <a:lnTo>
                    <a:pt x="1995" y="4126"/>
                  </a:lnTo>
                  <a:lnTo>
                    <a:pt x="2085" y="4100"/>
                  </a:lnTo>
                  <a:lnTo>
                    <a:pt x="2001" y="4339"/>
                  </a:lnTo>
                  <a:lnTo>
                    <a:pt x="1959" y="4525"/>
                  </a:lnTo>
                  <a:lnTo>
                    <a:pt x="1953" y="4592"/>
                  </a:lnTo>
                  <a:lnTo>
                    <a:pt x="1925" y="4536"/>
                  </a:lnTo>
                  <a:lnTo>
                    <a:pt x="1786" y="4327"/>
                  </a:lnTo>
                  <a:close/>
                </a:path>
              </a:pathLst>
            </a:custGeom>
            <a:solidFill>
              <a:srgbClr val="000000"/>
            </a:solidFill>
            <a:ln w="9525">
              <a:noFill/>
              <a:round/>
              <a:headEnd/>
              <a:tailEnd/>
            </a:ln>
          </p:spPr>
          <p:txBody>
            <a:bodyPr/>
            <a:lstStyle/>
            <a:p>
              <a:endParaRPr lang="en-GB"/>
            </a:p>
          </p:txBody>
        </p:sp>
        <p:sp>
          <p:nvSpPr>
            <p:cNvPr id="15929" name="Freeform 569"/>
            <p:cNvSpPr>
              <a:spLocks/>
            </p:cNvSpPr>
            <p:nvPr/>
          </p:nvSpPr>
          <p:spPr bwMode="auto">
            <a:xfrm>
              <a:off x="2709" y="1664"/>
              <a:ext cx="214" cy="63"/>
            </a:xfrm>
            <a:custGeom>
              <a:avLst/>
              <a:gdLst/>
              <a:ahLst/>
              <a:cxnLst>
                <a:cxn ang="0">
                  <a:pos x="771" y="234"/>
                </a:cxn>
                <a:cxn ang="0">
                  <a:pos x="870" y="172"/>
                </a:cxn>
                <a:cxn ang="0">
                  <a:pos x="1070" y="0"/>
                </a:cxn>
                <a:cxn ang="0">
                  <a:pos x="935" y="83"/>
                </a:cxn>
                <a:cxn ang="0">
                  <a:pos x="659" y="192"/>
                </a:cxn>
                <a:cxn ang="0">
                  <a:pos x="487" y="223"/>
                </a:cxn>
                <a:cxn ang="0">
                  <a:pos x="296" y="220"/>
                </a:cxn>
                <a:cxn ang="0">
                  <a:pos x="100" y="175"/>
                </a:cxn>
                <a:cxn ang="0">
                  <a:pos x="0" y="129"/>
                </a:cxn>
                <a:cxn ang="0">
                  <a:pos x="11" y="175"/>
                </a:cxn>
                <a:cxn ang="0">
                  <a:pos x="17" y="180"/>
                </a:cxn>
                <a:cxn ang="0">
                  <a:pos x="146" y="253"/>
                </a:cxn>
                <a:cxn ang="0">
                  <a:pos x="264" y="296"/>
                </a:cxn>
                <a:cxn ang="0">
                  <a:pos x="412" y="315"/>
                </a:cxn>
                <a:cxn ang="0">
                  <a:pos x="583" y="302"/>
                </a:cxn>
                <a:cxn ang="0">
                  <a:pos x="676" y="276"/>
                </a:cxn>
                <a:cxn ang="0">
                  <a:pos x="771" y="234"/>
                </a:cxn>
              </a:cxnLst>
              <a:rect l="0" t="0" r="r" b="b"/>
              <a:pathLst>
                <a:path w="1070" h="315">
                  <a:moveTo>
                    <a:pt x="771" y="234"/>
                  </a:moveTo>
                  <a:lnTo>
                    <a:pt x="870" y="172"/>
                  </a:lnTo>
                  <a:lnTo>
                    <a:pt x="1070" y="0"/>
                  </a:lnTo>
                  <a:lnTo>
                    <a:pt x="935" y="83"/>
                  </a:lnTo>
                  <a:lnTo>
                    <a:pt x="659" y="192"/>
                  </a:lnTo>
                  <a:lnTo>
                    <a:pt x="487" y="223"/>
                  </a:lnTo>
                  <a:lnTo>
                    <a:pt x="296" y="220"/>
                  </a:lnTo>
                  <a:lnTo>
                    <a:pt x="100" y="175"/>
                  </a:lnTo>
                  <a:lnTo>
                    <a:pt x="0" y="129"/>
                  </a:lnTo>
                  <a:lnTo>
                    <a:pt x="11" y="175"/>
                  </a:lnTo>
                  <a:lnTo>
                    <a:pt x="17" y="180"/>
                  </a:lnTo>
                  <a:lnTo>
                    <a:pt x="146" y="253"/>
                  </a:lnTo>
                  <a:lnTo>
                    <a:pt x="264" y="296"/>
                  </a:lnTo>
                  <a:lnTo>
                    <a:pt x="412" y="315"/>
                  </a:lnTo>
                  <a:lnTo>
                    <a:pt x="583" y="302"/>
                  </a:lnTo>
                  <a:lnTo>
                    <a:pt x="676" y="276"/>
                  </a:lnTo>
                  <a:lnTo>
                    <a:pt x="771" y="234"/>
                  </a:lnTo>
                  <a:close/>
                </a:path>
              </a:pathLst>
            </a:custGeom>
            <a:solidFill>
              <a:srgbClr val="007FFF"/>
            </a:solidFill>
            <a:ln w="9525">
              <a:noFill/>
              <a:round/>
              <a:headEnd/>
              <a:tailEnd/>
            </a:ln>
          </p:spPr>
          <p:txBody>
            <a:bodyPr/>
            <a:lstStyle/>
            <a:p>
              <a:endParaRPr lang="en-GB"/>
            </a:p>
          </p:txBody>
        </p:sp>
        <p:sp>
          <p:nvSpPr>
            <p:cNvPr id="15930" name="Freeform 570"/>
            <p:cNvSpPr>
              <a:spLocks/>
            </p:cNvSpPr>
            <p:nvPr/>
          </p:nvSpPr>
          <p:spPr bwMode="auto">
            <a:xfrm>
              <a:off x="2731" y="1653"/>
              <a:ext cx="150" cy="32"/>
            </a:xfrm>
            <a:custGeom>
              <a:avLst/>
              <a:gdLst/>
              <a:ahLst/>
              <a:cxnLst>
                <a:cxn ang="0">
                  <a:pos x="593" y="95"/>
                </a:cxn>
                <a:cxn ang="0">
                  <a:pos x="748" y="0"/>
                </a:cxn>
                <a:cxn ang="0">
                  <a:pos x="472" y="86"/>
                </a:cxn>
                <a:cxn ang="0">
                  <a:pos x="292" y="112"/>
                </a:cxn>
                <a:cxn ang="0">
                  <a:pos x="168" y="112"/>
                </a:cxn>
                <a:cxn ang="0">
                  <a:pos x="52" y="89"/>
                </a:cxn>
                <a:cxn ang="0">
                  <a:pos x="0" y="69"/>
                </a:cxn>
                <a:cxn ang="0">
                  <a:pos x="16" y="76"/>
                </a:cxn>
                <a:cxn ang="0">
                  <a:pos x="33" y="89"/>
                </a:cxn>
                <a:cxn ang="0">
                  <a:pos x="89" y="118"/>
                </a:cxn>
                <a:cxn ang="0">
                  <a:pos x="165" y="143"/>
                </a:cxn>
                <a:cxn ang="0">
                  <a:pos x="213" y="152"/>
                </a:cxn>
                <a:cxn ang="0">
                  <a:pos x="323" y="160"/>
                </a:cxn>
                <a:cxn ang="0">
                  <a:pos x="449" y="143"/>
                </a:cxn>
                <a:cxn ang="0">
                  <a:pos x="593" y="95"/>
                </a:cxn>
              </a:cxnLst>
              <a:rect l="0" t="0" r="r" b="b"/>
              <a:pathLst>
                <a:path w="748" h="160">
                  <a:moveTo>
                    <a:pt x="593" y="95"/>
                  </a:moveTo>
                  <a:lnTo>
                    <a:pt x="748" y="0"/>
                  </a:lnTo>
                  <a:lnTo>
                    <a:pt x="472" y="86"/>
                  </a:lnTo>
                  <a:lnTo>
                    <a:pt x="292" y="112"/>
                  </a:lnTo>
                  <a:lnTo>
                    <a:pt x="168" y="112"/>
                  </a:lnTo>
                  <a:lnTo>
                    <a:pt x="52" y="89"/>
                  </a:lnTo>
                  <a:lnTo>
                    <a:pt x="0" y="69"/>
                  </a:lnTo>
                  <a:lnTo>
                    <a:pt x="16" y="76"/>
                  </a:lnTo>
                  <a:lnTo>
                    <a:pt x="33" y="89"/>
                  </a:lnTo>
                  <a:lnTo>
                    <a:pt x="89" y="118"/>
                  </a:lnTo>
                  <a:lnTo>
                    <a:pt x="165" y="143"/>
                  </a:lnTo>
                  <a:lnTo>
                    <a:pt x="213" y="152"/>
                  </a:lnTo>
                  <a:lnTo>
                    <a:pt x="323" y="160"/>
                  </a:lnTo>
                  <a:lnTo>
                    <a:pt x="449" y="143"/>
                  </a:lnTo>
                  <a:lnTo>
                    <a:pt x="593" y="95"/>
                  </a:lnTo>
                  <a:close/>
                </a:path>
              </a:pathLst>
            </a:custGeom>
            <a:solidFill>
              <a:srgbClr val="007FFF"/>
            </a:solidFill>
            <a:ln w="9525">
              <a:noFill/>
              <a:round/>
              <a:headEnd/>
              <a:tailEnd/>
            </a:ln>
          </p:spPr>
          <p:txBody>
            <a:bodyPr/>
            <a:lstStyle/>
            <a:p>
              <a:endParaRPr lang="en-GB"/>
            </a:p>
          </p:txBody>
        </p:sp>
        <p:sp>
          <p:nvSpPr>
            <p:cNvPr id="15931" name="Freeform 571"/>
            <p:cNvSpPr>
              <a:spLocks noEditPoints="1"/>
            </p:cNvSpPr>
            <p:nvPr/>
          </p:nvSpPr>
          <p:spPr bwMode="auto">
            <a:xfrm>
              <a:off x="2734" y="1675"/>
              <a:ext cx="566" cy="688"/>
            </a:xfrm>
            <a:custGeom>
              <a:avLst/>
              <a:gdLst/>
              <a:ahLst/>
              <a:cxnLst>
                <a:cxn ang="0">
                  <a:pos x="965" y="219"/>
                </a:cxn>
                <a:cxn ang="0">
                  <a:pos x="338" y="528"/>
                </a:cxn>
                <a:cxn ang="0">
                  <a:pos x="0" y="1091"/>
                </a:cxn>
                <a:cxn ang="0">
                  <a:pos x="574" y="1337"/>
                </a:cxn>
                <a:cxn ang="0">
                  <a:pos x="572" y="1512"/>
                </a:cxn>
                <a:cxn ang="0">
                  <a:pos x="49" y="1628"/>
                </a:cxn>
                <a:cxn ang="0">
                  <a:pos x="439" y="2525"/>
                </a:cxn>
                <a:cxn ang="0">
                  <a:pos x="618" y="2999"/>
                </a:cxn>
                <a:cxn ang="0">
                  <a:pos x="1167" y="3430"/>
                </a:cxn>
                <a:cxn ang="0">
                  <a:pos x="2011" y="3076"/>
                </a:cxn>
                <a:cxn ang="0">
                  <a:pos x="2264" y="2330"/>
                </a:cxn>
                <a:cxn ang="0">
                  <a:pos x="2180" y="3328"/>
                </a:cxn>
                <a:cxn ang="0">
                  <a:pos x="2520" y="2288"/>
                </a:cxn>
                <a:cxn ang="0">
                  <a:pos x="2511" y="1954"/>
                </a:cxn>
                <a:cxn ang="0">
                  <a:pos x="2505" y="1428"/>
                </a:cxn>
                <a:cxn ang="0">
                  <a:pos x="2415" y="1221"/>
                </a:cxn>
                <a:cxn ang="0">
                  <a:pos x="2104" y="1479"/>
                </a:cxn>
                <a:cxn ang="0">
                  <a:pos x="2021" y="1181"/>
                </a:cxn>
                <a:cxn ang="0">
                  <a:pos x="1740" y="728"/>
                </a:cxn>
                <a:cxn ang="0">
                  <a:pos x="1511" y="104"/>
                </a:cxn>
                <a:cxn ang="0">
                  <a:pos x="1437" y="868"/>
                </a:cxn>
                <a:cxn ang="0">
                  <a:pos x="1342" y="970"/>
                </a:cxn>
                <a:cxn ang="0">
                  <a:pos x="945" y="1138"/>
                </a:cxn>
                <a:cxn ang="0">
                  <a:pos x="1279" y="1103"/>
                </a:cxn>
                <a:cxn ang="0">
                  <a:pos x="1629" y="1116"/>
                </a:cxn>
                <a:cxn ang="0">
                  <a:pos x="1333" y="1232"/>
                </a:cxn>
                <a:cxn ang="0">
                  <a:pos x="1445" y="1253"/>
                </a:cxn>
                <a:cxn ang="0">
                  <a:pos x="1129" y="1318"/>
                </a:cxn>
                <a:cxn ang="0">
                  <a:pos x="1006" y="1290"/>
                </a:cxn>
                <a:cxn ang="0">
                  <a:pos x="1017" y="1181"/>
                </a:cxn>
                <a:cxn ang="0">
                  <a:pos x="577" y="1920"/>
                </a:cxn>
                <a:cxn ang="0">
                  <a:pos x="614" y="2050"/>
                </a:cxn>
                <a:cxn ang="0">
                  <a:pos x="650" y="2004"/>
                </a:cxn>
                <a:cxn ang="0">
                  <a:pos x="759" y="2131"/>
                </a:cxn>
                <a:cxn ang="0">
                  <a:pos x="574" y="2204"/>
                </a:cxn>
                <a:cxn ang="0">
                  <a:pos x="1112" y="1818"/>
                </a:cxn>
                <a:cxn ang="0">
                  <a:pos x="1226" y="1819"/>
                </a:cxn>
                <a:cxn ang="0">
                  <a:pos x="1198" y="1931"/>
                </a:cxn>
                <a:cxn ang="0">
                  <a:pos x="1017" y="1895"/>
                </a:cxn>
                <a:cxn ang="0">
                  <a:pos x="1017" y="1953"/>
                </a:cxn>
                <a:cxn ang="0">
                  <a:pos x="948" y="1937"/>
                </a:cxn>
                <a:cxn ang="0">
                  <a:pos x="909" y="2120"/>
                </a:cxn>
                <a:cxn ang="0">
                  <a:pos x="905" y="2261"/>
                </a:cxn>
                <a:cxn ang="0">
                  <a:pos x="1983" y="1544"/>
                </a:cxn>
                <a:cxn ang="0">
                  <a:pos x="1842" y="2082"/>
                </a:cxn>
                <a:cxn ang="0">
                  <a:pos x="1897" y="1408"/>
                </a:cxn>
                <a:cxn ang="0">
                  <a:pos x="2441" y="1468"/>
                </a:cxn>
                <a:cxn ang="0">
                  <a:pos x="2362" y="1667"/>
                </a:cxn>
                <a:cxn ang="0">
                  <a:pos x="2368" y="1402"/>
                </a:cxn>
                <a:cxn ang="0">
                  <a:pos x="1393" y="2428"/>
                </a:cxn>
                <a:cxn ang="0">
                  <a:pos x="770" y="2411"/>
                </a:cxn>
                <a:cxn ang="0">
                  <a:pos x="1468" y="2305"/>
                </a:cxn>
                <a:cxn ang="0">
                  <a:pos x="1504" y="2654"/>
                </a:cxn>
                <a:cxn ang="0">
                  <a:pos x="1038" y="2845"/>
                </a:cxn>
                <a:cxn ang="0">
                  <a:pos x="968" y="2679"/>
                </a:cxn>
                <a:cxn ang="0">
                  <a:pos x="175" y="1630"/>
                </a:cxn>
                <a:cxn ang="0">
                  <a:pos x="372" y="1596"/>
                </a:cxn>
              </a:cxnLst>
              <a:rect l="0" t="0" r="r" b="b"/>
              <a:pathLst>
                <a:path w="2829" h="3440">
                  <a:moveTo>
                    <a:pt x="1230" y="0"/>
                  </a:moveTo>
                  <a:lnTo>
                    <a:pt x="1184" y="6"/>
                  </a:lnTo>
                  <a:lnTo>
                    <a:pt x="1141" y="23"/>
                  </a:lnTo>
                  <a:lnTo>
                    <a:pt x="1102" y="51"/>
                  </a:lnTo>
                  <a:lnTo>
                    <a:pt x="996" y="175"/>
                  </a:lnTo>
                  <a:lnTo>
                    <a:pt x="965" y="219"/>
                  </a:lnTo>
                  <a:lnTo>
                    <a:pt x="855" y="339"/>
                  </a:lnTo>
                  <a:lnTo>
                    <a:pt x="770" y="405"/>
                  </a:lnTo>
                  <a:lnTo>
                    <a:pt x="681" y="455"/>
                  </a:lnTo>
                  <a:lnTo>
                    <a:pt x="495" y="512"/>
                  </a:lnTo>
                  <a:lnTo>
                    <a:pt x="411" y="528"/>
                  </a:lnTo>
                  <a:lnTo>
                    <a:pt x="338" y="528"/>
                  </a:lnTo>
                  <a:lnTo>
                    <a:pt x="237" y="515"/>
                  </a:lnTo>
                  <a:lnTo>
                    <a:pt x="4" y="444"/>
                  </a:lnTo>
                  <a:lnTo>
                    <a:pt x="8" y="478"/>
                  </a:lnTo>
                  <a:lnTo>
                    <a:pt x="28" y="556"/>
                  </a:lnTo>
                  <a:lnTo>
                    <a:pt x="40" y="751"/>
                  </a:lnTo>
                  <a:lnTo>
                    <a:pt x="0" y="1091"/>
                  </a:lnTo>
                  <a:lnTo>
                    <a:pt x="11" y="1307"/>
                  </a:lnTo>
                  <a:lnTo>
                    <a:pt x="332" y="1256"/>
                  </a:lnTo>
                  <a:lnTo>
                    <a:pt x="439" y="1267"/>
                  </a:lnTo>
                  <a:lnTo>
                    <a:pt x="467" y="1276"/>
                  </a:lnTo>
                  <a:lnTo>
                    <a:pt x="523" y="1301"/>
                  </a:lnTo>
                  <a:lnTo>
                    <a:pt x="574" y="1337"/>
                  </a:lnTo>
                  <a:lnTo>
                    <a:pt x="644" y="1402"/>
                  </a:lnTo>
                  <a:lnTo>
                    <a:pt x="695" y="1915"/>
                  </a:lnTo>
                  <a:lnTo>
                    <a:pt x="664" y="1872"/>
                  </a:lnTo>
                  <a:lnTo>
                    <a:pt x="630" y="1771"/>
                  </a:lnTo>
                  <a:lnTo>
                    <a:pt x="607" y="1613"/>
                  </a:lnTo>
                  <a:lnTo>
                    <a:pt x="572" y="1512"/>
                  </a:lnTo>
                  <a:lnTo>
                    <a:pt x="523" y="1467"/>
                  </a:lnTo>
                  <a:lnTo>
                    <a:pt x="307" y="1546"/>
                  </a:lnTo>
                  <a:lnTo>
                    <a:pt x="143" y="1585"/>
                  </a:lnTo>
                  <a:lnTo>
                    <a:pt x="90" y="1586"/>
                  </a:lnTo>
                  <a:lnTo>
                    <a:pt x="84" y="1607"/>
                  </a:lnTo>
                  <a:lnTo>
                    <a:pt x="49" y="1628"/>
                  </a:lnTo>
                  <a:lnTo>
                    <a:pt x="8" y="1630"/>
                  </a:lnTo>
                  <a:lnTo>
                    <a:pt x="14" y="1696"/>
                  </a:lnTo>
                  <a:lnTo>
                    <a:pt x="28" y="1763"/>
                  </a:lnTo>
                  <a:lnTo>
                    <a:pt x="319" y="2310"/>
                  </a:lnTo>
                  <a:lnTo>
                    <a:pt x="405" y="2501"/>
                  </a:lnTo>
                  <a:lnTo>
                    <a:pt x="439" y="2525"/>
                  </a:lnTo>
                  <a:lnTo>
                    <a:pt x="445" y="2535"/>
                  </a:lnTo>
                  <a:lnTo>
                    <a:pt x="466" y="2580"/>
                  </a:lnTo>
                  <a:lnTo>
                    <a:pt x="549" y="2825"/>
                  </a:lnTo>
                  <a:lnTo>
                    <a:pt x="580" y="2959"/>
                  </a:lnTo>
                  <a:lnTo>
                    <a:pt x="594" y="2977"/>
                  </a:lnTo>
                  <a:lnTo>
                    <a:pt x="618" y="2999"/>
                  </a:lnTo>
                  <a:lnTo>
                    <a:pt x="641" y="3010"/>
                  </a:lnTo>
                  <a:lnTo>
                    <a:pt x="888" y="3107"/>
                  </a:lnTo>
                  <a:lnTo>
                    <a:pt x="1000" y="3183"/>
                  </a:lnTo>
                  <a:lnTo>
                    <a:pt x="1049" y="3229"/>
                  </a:lnTo>
                  <a:lnTo>
                    <a:pt x="1198" y="3418"/>
                  </a:lnTo>
                  <a:lnTo>
                    <a:pt x="1167" y="3430"/>
                  </a:lnTo>
                  <a:lnTo>
                    <a:pt x="1150" y="3440"/>
                  </a:lnTo>
                  <a:lnTo>
                    <a:pt x="1612" y="3261"/>
                  </a:lnTo>
                  <a:lnTo>
                    <a:pt x="1892" y="3202"/>
                  </a:lnTo>
                  <a:lnTo>
                    <a:pt x="1932" y="3183"/>
                  </a:lnTo>
                  <a:lnTo>
                    <a:pt x="1963" y="3151"/>
                  </a:lnTo>
                  <a:lnTo>
                    <a:pt x="2011" y="3076"/>
                  </a:lnTo>
                  <a:lnTo>
                    <a:pt x="2089" y="2917"/>
                  </a:lnTo>
                  <a:lnTo>
                    <a:pt x="2207" y="2780"/>
                  </a:lnTo>
                  <a:lnTo>
                    <a:pt x="2230" y="2741"/>
                  </a:lnTo>
                  <a:lnTo>
                    <a:pt x="2245" y="2702"/>
                  </a:lnTo>
                  <a:lnTo>
                    <a:pt x="2250" y="2659"/>
                  </a:lnTo>
                  <a:lnTo>
                    <a:pt x="2264" y="2330"/>
                  </a:lnTo>
                  <a:lnTo>
                    <a:pt x="2298" y="2232"/>
                  </a:lnTo>
                  <a:lnTo>
                    <a:pt x="2362" y="2707"/>
                  </a:lnTo>
                  <a:lnTo>
                    <a:pt x="2345" y="2797"/>
                  </a:lnTo>
                  <a:lnTo>
                    <a:pt x="2186" y="3134"/>
                  </a:lnTo>
                  <a:lnTo>
                    <a:pt x="2169" y="3224"/>
                  </a:lnTo>
                  <a:lnTo>
                    <a:pt x="2180" y="3328"/>
                  </a:lnTo>
                  <a:lnTo>
                    <a:pt x="2275" y="3295"/>
                  </a:lnTo>
                  <a:lnTo>
                    <a:pt x="2365" y="3246"/>
                  </a:lnTo>
                  <a:lnTo>
                    <a:pt x="2604" y="3044"/>
                  </a:lnTo>
                  <a:lnTo>
                    <a:pt x="2829" y="2822"/>
                  </a:lnTo>
                  <a:lnTo>
                    <a:pt x="2795" y="2771"/>
                  </a:lnTo>
                  <a:lnTo>
                    <a:pt x="2520" y="2288"/>
                  </a:lnTo>
                  <a:lnTo>
                    <a:pt x="2309" y="1982"/>
                  </a:lnTo>
                  <a:lnTo>
                    <a:pt x="2336" y="1978"/>
                  </a:lnTo>
                  <a:lnTo>
                    <a:pt x="2452" y="1996"/>
                  </a:lnTo>
                  <a:lnTo>
                    <a:pt x="2477" y="1993"/>
                  </a:lnTo>
                  <a:lnTo>
                    <a:pt x="2497" y="1978"/>
                  </a:lnTo>
                  <a:lnTo>
                    <a:pt x="2511" y="1954"/>
                  </a:lnTo>
                  <a:lnTo>
                    <a:pt x="2520" y="1898"/>
                  </a:lnTo>
                  <a:lnTo>
                    <a:pt x="2509" y="1841"/>
                  </a:lnTo>
                  <a:lnTo>
                    <a:pt x="2463" y="1731"/>
                  </a:lnTo>
                  <a:lnTo>
                    <a:pt x="2454" y="1670"/>
                  </a:lnTo>
                  <a:lnTo>
                    <a:pt x="2460" y="1611"/>
                  </a:lnTo>
                  <a:lnTo>
                    <a:pt x="2505" y="1428"/>
                  </a:lnTo>
                  <a:lnTo>
                    <a:pt x="2509" y="1367"/>
                  </a:lnTo>
                  <a:lnTo>
                    <a:pt x="2500" y="1310"/>
                  </a:lnTo>
                  <a:lnTo>
                    <a:pt x="2471" y="1253"/>
                  </a:lnTo>
                  <a:lnTo>
                    <a:pt x="2454" y="1236"/>
                  </a:lnTo>
                  <a:lnTo>
                    <a:pt x="2437" y="1226"/>
                  </a:lnTo>
                  <a:lnTo>
                    <a:pt x="2415" y="1221"/>
                  </a:lnTo>
                  <a:lnTo>
                    <a:pt x="2391" y="1221"/>
                  </a:lnTo>
                  <a:lnTo>
                    <a:pt x="2342" y="1226"/>
                  </a:lnTo>
                  <a:lnTo>
                    <a:pt x="2298" y="1238"/>
                  </a:lnTo>
                  <a:lnTo>
                    <a:pt x="2264" y="1561"/>
                  </a:lnTo>
                  <a:lnTo>
                    <a:pt x="2239" y="1561"/>
                  </a:lnTo>
                  <a:lnTo>
                    <a:pt x="2104" y="1479"/>
                  </a:lnTo>
                  <a:lnTo>
                    <a:pt x="2076" y="1455"/>
                  </a:lnTo>
                  <a:lnTo>
                    <a:pt x="2055" y="1426"/>
                  </a:lnTo>
                  <a:lnTo>
                    <a:pt x="2044" y="1394"/>
                  </a:lnTo>
                  <a:lnTo>
                    <a:pt x="2055" y="1290"/>
                  </a:lnTo>
                  <a:lnTo>
                    <a:pt x="2045" y="1232"/>
                  </a:lnTo>
                  <a:lnTo>
                    <a:pt x="2021" y="1181"/>
                  </a:lnTo>
                  <a:lnTo>
                    <a:pt x="1986" y="1136"/>
                  </a:lnTo>
                  <a:lnTo>
                    <a:pt x="1853" y="1009"/>
                  </a:lnTo>
                  <a:lnTo>
                    <a:pt x="1814" y="962"/>
                  </a:lnTo>
                  <a:lnTo>
                    <a:pt x="1786" y="919"/>
                  </a:lnTo>
                  <a:lnTo>
                    <a:pt x="1768" y="869"/>
                  </a:lnTo>
                  <a:lnTo>
                    <a:pt x="1740" y="728"/>
                  </a:lnTo>
                  <a:lnTo>
                    <a:pt x="1727" y="694"/>
                  </a:lnTo>
                  <a:lnTo>
                    <a:pt x="1709" y="660"/>
                  </a:lnTo>
                  <a:lnTo>
                    <a:pt x="1586" y="512"/>
                  </a:lnTo>
                  <a:lnTo>
                    <a:pt x="1555" y="461"/>
                  </a:lnTo>
                  <a:lnTo>
                    <a:pt x="1535" y="405"/>
                  </a:lnTo>
                  <a:lnTo>
                    <a:pt x="1511" y="104"/>
                  </a:lnTo>
                  <a:lnTo>
                    <a:pt x="1494" y="48"/>
                  </a:lnTo>
                  <a:lnTo>
                    <a:pt x="1468" y="34"/>
                  </a:lnTo>
                  <a:lnTo>
                    <a:pt x="1279" y="0"/>
                  </a:lnTo>
                  <a:lnTo>
                    <a:pt x="1230" y="0"/>
                  </a:lnTo>
                  <a:close/>
                  <a:moveTo>
                    <a:pt x="1344" y="874"/>
                  </a:moveTo>
                  <a:lnTo>
                    <a:pt x="1437" y="868"/>
                  </a:lnTo>
                  <a:lnTo>
                    <a:pt x="1606" y="897"/>
                  </a:lnTo>
                  <a:lnTo>
                    <a:pt x="1662" y="921"/>
                  </a:lnTo>
                  <a:lnTo>
                    <a:pt x="1716" y="953"/>
                  </a:lnTo>
                  <a:lnTo>
                    <a:pt x="1552" y="936"/>
                  </a:lnTo>
                  <a:lnTo>
                    <a:pt x="1443" y="942"/>
                  </a:lnTo>
                  <a:lnTo>
                    <a:pt x="1342" y="970"/>
                  </a:lnTo>
                  <a:lnTo>
                    <a:pt x="1270" y="1015"/>
                  </a:lnTo>
                  <a:lnTo>
                    <a:pt x="1245" y="1037"/>
                  </a:lnTo>
                  <a:lnTo>
                    <a:pt x="1215" y="1052"/>
                  </a:lnTo>
                  <a:lnTo>
                    <a:pt x="1190" y="1069"/>
                  </a:lnTo>
                  <a:lnTo>
                    <a:pt x="1040" y="1126"/>
                  </a:lnTo>
                  <a:lnTo>
                    <a:pt x="945" y="1138"/>
                  </a:lnTo>
                  <a:lnTo>
                    <a:pt x="882" y="1136"/>
                  </a:lnTo>
                  <a:lnTo>
                    <a:pt x="816" y="1121"/>
                  </a:lnTo>
                  <a:lnTo>
                    <a:pt x="899" y="1094"/>
                  </a:lnTo>
                  <a:lnTo>
                    <a:pt x="1258" y="897"/>
                  </a:lnTo>
                  <a:lnTo>
                    <a:pt x="1344" y="874"/>
                  </a:lnTo>
                  <a:close/>
                  <a:moveTo>
                    <a:pt x="1279" y="1103"/>
                  </a:moveTo>
                  <a:lnTo>
                    <a:pt x="1285" y="1099"/>
                  </a:lnTo>
                  <a:lnTo>
                    <a:pt x="1294" y="1099"/>
                  </a:lnTo>
                  <a:lnTo>
                    <a:pt x="1375" y="1086"/>
                  </a:lnTo>
                  <a:lnTo>
                    <a:pt x="1532" y="1080"/>
                  </a:lnTo>
                  <a:lnTo>
                    <a:pt x="1651" y="1091"/>
                  </a:lnTo>
                  <a:lnTo>
                    <a:pt x="1629" y="1116"/>
                  </a:lnTo>
                  <a:lnTo>
                    <a:pt x="1605" y="1138"/>
                  </a:lnTo>
                  <a:lnTo>
                    <a:pt x="1546" y="1170"/>
                  </a:lnTo>
                  <a:lnTo>
                    <a:pt x="1482" y="1187"/>
                  </a:lnTo>
                  <a:lnTo>
                    <a:pt x="1437" y="1192"/>
                  </a:lnTo>
                  <a:lnTo>
                    <a:pt x="1392" y="1215"/>
                  </a:lnTo>
                  <a:lnTo>
                    <a:pt x="1333" y="1232"/>
                  </a:lnTo>
                  <a:lnTo>
                    <a:pt x="1434" y="1231"/>
                  </a:lnTo>
                  <a:lnTo>
                    <a:pt x="1454" y="1226"/>
                  </a:lnTo>
                  <a:lnTo>
                    <a:pt x="1471" y="1226"/>
                  </a:lnTo>
                  <a:lnTo>
                    <a:pt x="1465" y="1238"/>
                  </a:lnTo>
                  <a:lnTo>
                    <a:pt x="1456" y="1243"/>
                  </a:lnTo>
                  <a:lnTo>
                    <a:pt x="1445" y="1253"/>
                  </a:lnTo>
                  <a:lnTo>
                    <a:pt x="1431" y="1256"/>
                  </a:lnTo>
                  <a:lnTo>
                    <a:pt x="1344" y="1276"/>
                  </a:lnTo>
                  <a:lnTo>
                    <a:pt x="1304" y="1293"/>
                  </a:lnTo>
                  <a:lnTo>
                    <a:pt x="1218" y="1316"/>
                  </a:lnTo>
                  <a:lnTo>
                    <a:pt x="1175" y="1322"/>
                  </a:lnTo>
                  <a:lnTo>
                    <a:pt x="1129" y="1318"/>
                  </a:lnTo>
                  <a:lnTo>
                    <a:pt x="1083" y="1305"/>
                  </a:lnTo>
                  <a:lnTo>
                    <a:pt x="1135" y="1276"/>
                  </a:lnTo>
                  <a:lnTo>
                    <a:pt x="1161" y="1265"/>
                  </a:lnTo>
                  <a:lnTo>
                    <a:pt x="1190" y="1259"/>
                  </a:lnTo>
                  <a:lnTo>
                    <a:pt x="1023" y="1274"/>
                  </a:lnTo>
                  <a:lnTo>
                    <a:pt x="1006" y="1290"/>
                  </a:lnTo>
                  <a:lnTo>
                    <a:pt x="971" y="1310"/>
                  </a:lnTo>
                  <a:lnTo>
                    <a:pt x="931" y="1318"/>
                  </a:lnTo>
                  <a:lnTo>
                    <a:pt x="886" y="1310"/>
                  </a:lnTo>
                  <a:lnTo>
                    <a:pt x="943" y="1253"/>
                  </a:lnTo>
                  <a:lnTo>
                    <a:pt x="960" y="1232"/>
                  </a:lnTo>
                  <a:lnTo>
                    <a:pt x="1017" y="1181"/>
                  </a:lnTo>
                  <a:lnTo>
                    <a:pt x="1078" y="1155"/>
                  </a:lnTo>
                  <a:lnTo>
                    <a:pt x="1224" y="1111"/>
                  </a:lnTo>
                  <a:lnTo>
                    <a:pt x="1279" y="1103"/>
                  </a:lnTo>
                  <a:close/>
                  <a:moveTo>
                    <a:pt x="546" y="1987"/>
                  </a:moveTo>
                  <a:lnTo>
                    <a:pt x="555" y="1953"/>
                  </a:lnTo>
                  <a:lnTo>
                    <a:pt x="577" y="1920"/>
                  </a:lnTo>
                  <a:lnTo>
                    <a:pt x="608" y="1895"/>
                  </a:lnTo>
                  <a:lnTo>
                    <a:pt x="583" y="1966"/>
                  </a:lnTo>
                  <a:lnTo>
                    <a:pt x="580" y="2004"/>
                  </a:lnTo>
                  <a:lnTo>
                    <a:pt x="594" y="2038"/>
                  </a:lnTo>
                  <a:lnTo>
                    <a:pt x="602" y="2044"/>
                  </a:lnTo>
                  <a:lnTo>
                    <a:pt x="614" y="2050"/>
                  </a:lnTo>
                  <a:lnTo>
                    <a:pt x="636" y="2050"/>
                  </a:lnTo>
                  <a:lnTo>
                    <a:pt x="652" y="2048"/>
                  </a:lnTo>
                  <a:lnTo>
                    <a:pt x="664" y="2044"/>
                  </a:lnTo>
                  <a:lnTo>
                    <a:pt x="675" y="2043"/>
                  </a:lnTo>
                  <a:lnTo>
                    <a:pt x="686" y="2037"/>
                  </a:lnTo>
                  <a:lnTo>
                    <a:pt x="650" y="2004"/>
                  </a:lnTo>
                  <a:lnTo>
                    <a:pt x="782" y="2037"/>
                  </a:lnTo>
                  <a:lnTo>
                    <a:pt x="804" y="2048"/>
                  </a:lnTo>
                  <a:lnTo>
                    <a:pt x="850" y="2082"/>
                  </a:lnTo>
                  <a:lnTo>
                    <a:pt x="833" y="2088"/>
                  </a:lnTo>
                  <a:lnTo>
                    <a:pt x="782" y="2086"/>
                  </a:lnTo>
                  <a:lnTo>
                    <a:pt x="759" y="2131"/>
                  </a:lnTo>
                  <a:lnTo>
                    <a:pt x="715" y="2198"/>
                  </a:lnTo>
                  <a:lnTo>
                    <a:pt x="695" y="2215"/>
                  </a:lnTo>
                  <a:lnTo>
                    <a:pt x="673" y="2223"/>
                  </a:lnTo>
                  <a:lnTo>
                    <a:pt x="644" y="2227"/>
                  </a:lnTo>
                  <a:lnTo>
                    <a:pt x="594" y="2217"/>
                  </a:lnTo>
                  <a:lnTo>
                    <a:pt x="574" y="2204"/>
                  </a:lnTo>
                  <a:lnTo>
                    <a:pt x="566" y="2183"/>
                  </a:lnTo>
                  <a:lnTo>
                    <a:pt x="546" y="2065"/>
                  </a:lnTo>
                  <a:lnTo>
                    <a:pt x="546" y="1987"/>
                  </a:lnTo>
                  <a:close/>
                  <a:moveTo>
                    <a:pt x="1135" y="1866"/>
                  </a:moveTo>
                  <a:lnTo>
                    <a:pt x="1123" y="1830"/>
                  </a:lnTo>
                  <a:lnTo>
                    <a:pt x="1112" y="1818"/>
                  </a:lnTo>
                  <a:lnTo>
                    <a:pt x="1097" y="1808"/>
                  </a:lnTo>
                  <a:lnTo>
                    <a:pt x="1049" y="1791"/>
                  </a:lnTo>
                  <a:lnTo>
                    <a:pt x="1023" y="1774"/>
                  </a:lnTo>
                  <a:lnTo>
                    <a:pt x="1015" y="1759"/>
                  </a:lnTo>
                  <a:lnTo>
                    <a:pt x="1152" y="1788"/>
                  </a:lnTo>
                  <a:lnTo>
                    <a:pt x="1226" y="1819"/>
                  </a:lnTo>
                  <a:lnTo>
                    <a:pt x="1240" y="1831"/>
                  </a:lnTo>
                  <a:lnTo>
                    <a:pt x="1245" y="1849"/>
                  </a:lnTo>
                  <a:lnTo>
                    <a:pt x="1241" y="1869"/>
                  </a:lnTo>
                  <a:lnTo>
                    <a:pt x="1235" y="1886"/>
                  </a:lnTo>
                  <a:lnTo>
                    <a:pt x="1212" y="1919"/>
                  </a:lnTo>
                  <a:lnTo>
                    <a:pt x="1198" y="1931"/>
                  </a:lnTo>
                  <a:lnTo>
                    <a:pt x="1184" y="1943"/>
                  </a:lnTo>
                  <a:lnTo>
                    <a:pt x="1139" y="1976"/>
                  </a:lnTo>
                  <a:lnTo>
                    <a:pt x="1123" y="1984"/>
                  </a:lnTo>
                  <a:lnTo>
                    <a:pt x="1117" y="1948"/>
                  </a:lnTo>
                  <a:lnTo>
                    <a:pt x="1135" y="1866"/>
                  </a:lnTo>
                  <a:close/>
                  <a:moveTo>
                    <a:pt x="1017" y="1895"/>
                  </a:moveTo>
                  <a:lnTo>
                    <a:pt x="1034" y="1892"/>
                  </a:lnTo>
                  <a:lnTo>
                    <a:pt x="1044" y="1908"/>
                  </a:lnTo>
                  <a:lnTo>
                    <a:pt x="1046" y="1920"/>
                  </a:lnTo>
                  <a:lnTo>
                    <a:pt x="1040" y="1936"/>
                  </a:lnTo>
                  <a:lnTo>
                    <a:pt x="1032" y="1948"/>
                  </a:lnTo>
                  <a:lnTo>
                    <a:pt x="1017" y="1953"/>
                  </a:lnTo>
                  <a:lnTo>
                    <a:pt x="1004" y="1954"/>
                  </a:lnTo>
                  <a:lnTo>
                    <a:pt x="939" y="1984"/>
                  </a:lnTo>
                  <a:lnTo>
                    <a:pt x="928" y="1987"/>
                  </a:lnTo>
                  <a:lnTo>
                    <a:pt x="920" y="1991"/>
                  </a:lnTo>
                  <a:lnTo>
                    <a:pt x="926" y="1972"/>
                  </a:lnTo>
                  <a:lnTo>
                    <a:pt x="948" y="1937"/>
                  </a:lnTo>
                  <a:lnTo>
                    <a:pt x="979" y="1914"/>
                  </a:lnTo>
                  <a:lnTo>
                    <a:pt x="996" y="1903"/>
                  </a:lnTo>
                  <a:lnTo>
                    <a:pt x="1017" y="1895"/>
                  </a:lnTo>
                  <a:close/>
                  <a:moveTo>
                    <a:pt x="886" y="2117"/>
                  </a:moveTo>
                  <a:lnTo>
                    <a:pt x="897" y="2120"/>
                  </a:lnTo>
                  <a:lnTo>
                    <a:pt x="909" y="2120"/>
                  </a:lnTo>
                  <a:lnTo>
                    <a:pt x="920" y="2126"/>
                  </a:lnTo>
                  <a:lnTo>
                    <a:pt x="928" y="2128"/>
                  </a:lnTo>
                  <a:lnTo>
                    <a:pt x="971" y="2151"/>
                  </a:lnTo>
                  <a:lnTo>
                    <a:pt x="945" y="2209"/>
                  </a:lnTo>
                  <a:lnTo>
                    <a:pt x="928" y="2238"/>
                  </a:lnTo>
                  <a:lnTo>
                    <a:pt x="905" y="2261"/>
                  </a:lnTo>
                  <a:lnTo>
                    <a:pt x="897" y="2227"/>
                  </a:lnTo>
                  <a:lnTo>
                    <a:pt x="886" y="2117"/>
                  </a:lnTo>
                  <a:close/>
                  <a:moveTo>
                    <a:pt x="1875" y="1305"/>
                  </a:moveTo>
                  <a:lnTo>
                    <a:pt x="1886" y="1354"/>
                  </a:lnTo>
                  <a:lnTo>
                    <a:pt x="1963" y="1495"/>
                  </a:lnTo>
                  <a:lnTo>
                    <a:pt x="1983" y="1544"/>
                  </a:lnTo>
                  <a:lnTo>
                    <a:pt x="1992" y="1591"/>
                  </a:lnTo>
                  <a:lnTo>
                    <a:pt x="1988" y="1641"/>
                  </a:lnTo>
                  <a:lnTo>
                    <a:pt x="1893" y="1831"/>
                  </a:lnTo>
                  <a:lnTo>
                    <a:pt x="1863" y="1931"/>
                  </a:lnTo>
                  <a:lnTo>
                    <a:pt x="1845" y="2030"/>
                  </a:lnTo>
                  <a:lnTo>
                    <a:pt x="1842" y="2082"/>
                  </a:lnTo>
                  <a:lnTo>
                    <a:pt x="1816" y="1937"/>
                  </a:lnTo>
                  <a:lnTo>
                    <a:pt x="1816" y="1866"/>
                  </a:lnTo>
                  <a:lnTo>
                    <a:pt x="1827" y="1791"/>
                  </a:lnTo>
                  <a:lnTo>
                    <a:pt x="1899" y="1512"/>
                  </a:lnTo>
                  <a:lnTo>
                    <a:pt x="1904" y="1461"/>
                  </a:lnTo>
                  <a:lnTo>
                    <a:pt x="1897" y="1408"/>
                  </a:lnTo>
                  <a:lnTo>
                    <a:pt x="1882" y="1356"/>
                  </a:lnTo>
                  <a:lnTo>
                    <a:pt x="1875" y="1305"/>
                  </a:lnTo>
                  <a:close/>
                  <a:moveTo>
                    <a:pt x="2446" y="1339"/>
                  </a:moveTo>
                  <a:lnTo>
                    <a:pt x="2452" y="1391"/>
                  </a:lnTo>
                  <a:lnTo>
                    <a:pt x="2449" y="1444"/>
                  </a:lnTo>
                  <a:lnTo>
                    <a:pt x="2441" y="1468"/>
                  </a:lnTo>
                  <a:lnTo>
                    <a:pt x="2415" y="1515"/>
                  </a:lnTo>
                  <a:lnTo>
                    <a:pt x="2409" y="1540"/>
                  </a:lnTo>
                  <a:lnTo>
                    <a:pt x="2421" y="1765"/>
                  </a:lnTo>
                  <a:lnTo>
                    <a:pt x="2403" y="1836"/>
                  </a:lnTo>
                  <a:lnTo>
                    <a:pt x="2387" y="1797"/>
                  </a:lnTo>
                  <a:lnTo>
                    <a:pt x="2362" y="1667"/>
                  </a:lnTo>
                  <a:lnTo>
                    <a:pt x="2328" y="1759"/>
                  </a:lnTo>
                  <a:lnTo>
                    <a:pt x="2308" y="1858"/>
                  </a:lnTo>
                  <a:lnTo>
                    <a:pt x="2286" y="1780"/>
                  </a:lnTo>
                  <a:lnTo>
                    <a:pt x="2285" y="1701"/>
                  </a:lnTo>
                  <a:lnTo>
                    <a:pt x="2297" y="1624"/>
                  </a:lnTo>
                  <a:lnTo>
                    <a:pt x="2368" y="1402"/>
                  </a:lnTo>
                  <a:lnTo>
                    <a:pt x="2393" y="1250"/>
                  </a:lnTo>
                  <a:lnTo>
                    <a:pt x="2427" y="1290"/>
                  </a:lnTo>
                  <a:lnTo>
                    <a:pt x="2446" y="1339"/>
                  </a:lnTo>
                  <a:close/>
                  <a:moveTo>
                    <a:pt x="1552" y="2322"/>
                  </a:moveTo>
                  <a:lnTo>
                    <a:pt x="1510" y="2344"/>
                  </a:lnTo>
                  <a:lnTo>
                    <a:pt x="1393" y="2428"/>
                  </a:lnTo>
                  <a:lnTo>
                    <a:pt x="1310" y="2474"/>
                  </a:lnTo>
                  <a:lnTo>
                    <a:pt x="899" y="2575"/>
                  </a:lnTo>
                  <a:lnTo>
                    <a:pt x="644" y="2572"/>
                  </a:lnTo>
                  <a:lnTo>
                    <a:pt x="661" y="2530"/>
                  </a:lnTo>
                  <a:lnTo>
                    <a:pt x="737" y="2417"/>
                  </a:lnTo>
                  <a:lnTo>
                    <a:pt x="770" y="2411"/>
                  </a:lnTo>
                  <a:lnTo>
                    <a:pt x="836" y="2390"/>
                  </a:lnTo>
                  <a:lnTo>
                    <a:pt x="1122" y="2261"/>
                  </a:lnTo>
                  <a:lnTo>
                    <a:pt x="1192" y="2251"/>
                  </a:lnTo>
                  <a:lnTo>
                    <a:pt x="1268" y="2261"/>
                  </a:lnTo>
                  <a:lnTo>
                    <a:pt x="1308" y="2272"/>
                  </a:lnTo>
                  <a:lnTo>
                    <a:pt x="1468" y="2305"/>
                  </a:lnTo>
                  <a:lnTo>
                    <a:pt x="1595" y="2305"/>
                  </a:lnTo>
                  <a:lnTo>
                    <a:pt x="1552" y="2322"/>
                  </a:lnTo>
                  <a:close/>
                  <a:moveTo>
                    <a:pt x="1546" y="2541"/>
                  </a:moveTo>
                  <a:lnTo>
                    <a:pt x="1586" y="2502"/>
                  </a:lnTo>
                  <a:lnTo>
                    <a:pt x="1566" y="2558"/>
                  </a:lnTo>
                  <a:lnTo>
                    <a:pt x="1504" y="2654"/>
                  </a:lnTo>
                  <a:lnTo>
                    <a:pt x="1414" y="2741"/>
                  </a:lnTo>
                  <a:lnTo>
                    <a:pt x="1364" y="2777"/>
                  </a:lnTo>
                  <a:lnTo>
                    <a:pt x="1258" y="2825"/>
                  </a:lnTo>
                  <a:lnTo>
                    <a:pt x="1150" y="2845"/>
                  </a:lnTo>
                  <a:lnTo>
                    <a:pt x="1095" y="2848"/>
                  </a:lnTo>
                  <a:lnTo>
                    <a:pt x="1038" y="2845"/>
                  </a:lnTo>
                  <a:lnTo>
                    <a:pt x="982" y="2833"/>
                  </a:lnTo>
                  <a:lnTo>
                    <a:pt x="886" y="2794"/>
                  </a:lnTo>
                  <a:lnTo>
                    <a:pt x="842" y="2758"/>
                  </a:lnTo>
                  <a:lnTo>
                    <a:pt x="830" y="2732"/>
                  </a:lnTo>
                  <a:lnTo>
                    <a:pt x="872" y="2710"/>
                  </a:lnTo>
                  <a:lnTo>
                    <a:pt x="968" y="2679"/>
                  </a:lnTo>
                  <a:lnTo>
                    <a:pt x="1114" y="2654"/>
                  </a:lnTo>
                  <a:lnTo>
                    <a:pt x="1167" y="2653"/>
                  </a:lnTo>
                  <a:lnTo>
                    <a:pt x="1364" y="2623"/>
                  </a:lnTo>
                  <a:lnTo>
                    <a:pt x="1504" y="2569"/>
                  </a:lnTo>
                  <a:lnTo>
                    <a:pt x="1546" y="2541"/>
                  </a:lnTo>
                  <a:close/>
                  <a:moveTo>
                    <a:pt x="175" y="1630"/>
                  </a:moveTo>
                  <a:lnTo>
                    <a:pt x="203" y="1603"/>
                  </a:lnTo>
                  <a:lnTo>
                    <a:pt x="270" y="1566"/>
                  </a:lnTo>
                  <a:lnTo>
                    <a:pt x="454" y="1518"/>
                  </a:lnTo>
                  <a:lnTo>
                    <a:pt x="431" y="1549"/>
                  </a:lnTo>
                  <a:lnTo>
                    <a:pt x="405" y="1574"/>
                  </a:lnTo>
                  <a:lnTo>
                    <a:pt x="372" y="1596"/>
                  </a:lnTo>
                  <a:lnTo>
                    <a:pt x="296" y="1622"/>
                  </a:lnTo>
                  <a:lnTo>
                    <a:pt x="214" y="1630"/>
                  </a:lnTo>
                  <a:lnTo>
                    <a:pt x="175" y="1630"/>
                  </a:lnTo>
                  <a:close/>
                </a:path>
              </a:pathLst>
            </a:custGeom>
            <a:solidFill>
              <a:srgbClr val="CC8C7F"/>
            </a:solidFill>
            <a:ln w="9525">
              <a:noFill/>
              <a:round/>
              <a:headEnd/>
              <a:tailEnd/>
            </a:ln>
          </p:spPr>
          <p:txBody>
            <a:bodyPr/>
            <a:lstStyle/>
            <a:p>
              <a:endParaRPr lang="en-GB"/>
            </a:p>
          </p:txBody>
        </p:sp>
        <p:sp>
          <p:nvSpPr>
            <p:cNvPr id="15932" name="Freeform 572"/>
            <p:cNvSpPr>
              <a:spLocks/>
            </p:cNvSpPr>
            <p:nvPr/>
          </p:nvSpPr>
          <p:spPr bwMode="auto">
            <a:xfrm>
              <a:off x="2898" y="1848"/>
              <a:ext cx="180" cy="54"/>
            </a:xfrm>
            <a:custGeom>
              <a:avLst/>
              <a:gdLst/>
              <a:ahLst/>
              <a:cxnLst>
                <a:cxn ang="0">
                  <a:pos x="621" y="0"/>
                </a:cxn>
                <a:cxn ang="0">
                  <a:pos x="528" y="6"/>
                </a:cxn>
                <a:cxn ang="0">
                  <a:pos x="442" y="29"/>
                </a:cxn>
                <a:cxn ang="0">
                  <a:pos x="83" y="226"/>
                </a:cxn>
                <a:cxn ang="0">
                  <a:pos x="0" y="253"/>
                </a:cxn>
                <a:cxn ang="0">
                  <a:pos x="66" y="268"/>
                </a:cxn>
                <a:cxn ang="0">
                  <a:pos x="129" y="270"/>
                </a:cxn>
                <a:cxn ang="0">
                  <a:pos x="224" y="258"/>
                </a:cxn>
                <a:cxn ang="0">
                  <a:pos x="374" y="201"/>
                </a:cxn>
                <a:cxn ang="0">
                  <a:pos x="399" y="184"/>
                </a:cxn>
                <a:cxn ang="0">
                  <a:pos x="429" y="169"/>
                </a:cxn>
                <a:cxn ang="0">
                  <a:pos x="454" y="147"/>
                </a:cxn>
                <a:cxn ang="0">
                  <a:pos x="526" y="102"/>
                </a:cxn>
                <a:cxn ang="0">
                  <a:pos x="627" y="74"/>
                </a:cxn>
                <a:cxn ang="0">
                  <a:pos x="736" y="68"/>
                </a:cxn>
                <a:cxn ang="0">
                  <a:pos x="900" y="85"/>
                </a:cxn>
                <a:cxn ang="0">
                  <a:pos x="846" y="53"/>
                </a:cxn>
                <a:cxn ang="0">
                  <a:pos x="790" y="29"/>
                </a:cxn>
                <a:cxn ang="0">
                  <a:pos x="621" y="0"/>
                </a:cxn>
              </a:cxnLst>
              <a:rect l="0" t="0" r="r" b="b"/>
              <a:pathLst>
                <a:path w="900" h="270">
                  <a:moveTo>
                    <a:pt x="621" y="0"/>
                  </a:moveTo>
                  <a:lnTo>
                    <a:pt x="528" y="6"/>
                  </a:lnTo>
                  <a:lnTo>
                    <a:pt x="442" y="29"/>
                  </a:lnTo>
                  <a:lnTo>
                    <a:pt x="83" y="226"/>
                  </a:lnTo>
                  <a:lnTo>
                    <a:pt x="0" y="253"/>
                  </a:lnTo>
                  <a:lnTo>
                    <a:pt x="66" y="268"/>
                  </a:lnTo>
                  <a:lnTo>
                    <a:pt x="129" y="270"/>
                  </a:lnTo>
                  <a:lnTo>
                    <a:pt x="224" y="258"/>
                  </a:lnTo>
                  <a:lnTo>
                    <a:pt x="374" y="201"/>
                  </a:lnTo>
                  <a:lnTo>
                    <a:pt x="399" y="184"/>
                  </a:lnTo>
                  <a:lnTo>
                    <a:pt x="429" y="169"/>
                  </a:lnTo>
                  <a:lnTo>
                    <a:pt x="454" y="147"/>
                  </a:lnTo>
                  <a:lnTo>
                    <a:pt x="526" y="102"/>
                  </a:lnTo>
                  <a:lnTo>
                    <a:pt x="627" y="74"/>
                  </a:lnTo>
                  <a:lnTo>
                    <a:pt x="736" y="68"/>
                  </a:lnTo>
                  <a:lnTo>
                    <a:pt x="900" y="85"/>
                  </a:lnTo>
                  <a:lnTo>
                    <a:pt x="846" y="53"/>
                  </a:lnTo>
                  <a:lnTo>
                    <a:pt x="790" y="29"/>
                  </a:lnTo>
                  <a:lnTo>
                    <a:pt x="621" y="0"/>
                  </a:lnTo>
                  <a:close/>
                </a:path>
              </a:pathLst>
            </a:custGeom>
            <a:solidFill>
              <a:srgbClr val="000000"/>
            </a:solidFill>
            <a:ln w="9525">
              <a:noFill/>
              <a:round/>
              <a:headEnd/>
              <a:tailEnd/>
            </a:ln>
          </p:spPr>
          <p:txBody>
            <a:bodyPr/>
            <a:lstStyle/>
            <a:p>
              <a:endParaRPr lang="en-GB"/>
            </a:p>
          </p:txBody>
        </p:sp>
        <p:sp>
          <p:nvSpPr>
            <p:cNvPr id="15933" name="Freeform 573"/>
            <p:cNvSpPr>
              <a:spLocks noEditPoints="1"/>
            </p:cNvSpPr>
            <p:nvPr/>
          </p:nvSpPr>
          <p:spPr bwMode="auto">
            <a:xfrm>
              <a:off x="2912" y="1891"/>
              <a:ext cx="153" cy="48"/>
            </a:xfrm>
            <a:custGeom>
              <a:avLst/>
              <a:gdLst/>
              <a:ahLst/>
              <a:cxnLst>
                <a:cxn ang="0">
                  <a:pos x="393" y="23"/>
                </a:cxn>
                <a:cxn ang="0">
                  <a:pos x="192" y="75"/>
                </a:cxn>
                <a:cxn ang="0">
                  <a:pos x="74" y="152"/>
                </a:cxn>
                <a:cxn ang="0">
                  <a:pos x="0" y="230"/>
                </a:cxn>
                <a:cxn ang="0">
                  <a:pos x="85" y="230"/>
                </a:cxn>
                <a:cxn ang="0">
                  <a:pos x="137" y="194"/>
                </a:cxn>
                <a:cxn ang="0">
                  <a:pos x="243" y="92"/>
                </a:cxn>
                <a:cxn ang="0">
                  <a:pos x="292" y="103"/>
                </a:cxn>
                <a:cxn ang="0">
                  <a:pos x="338" y="146"/>
                </a:cxn>
                <a:cxn ang="0">
                  <a:pos x="422" y="158"/>
                </a:cxn>
                <a:cxn ang="0">
                  <a:pos x="304" y="179"/>
                </a:cxn>
                <a:cxn ang="0">
                  <a:pos x="249" y="196"/>
                </a:cxn>
                <a:cxn ang="0">
                  <a:pos x="243" y="238"/>
                </a:cxn>
                <a:cxn ang="0">
                  <a:pos x="332" y="236"/>
                </a:cxn>
                <a:cxn ang="0">
                  <a:pos x="458" y="196"/>
                </a:cxn>
                <a:cxn ang="0">
                  <a:pos x="559" y="173"/>
                </a:cxn>
                <a:cxn ang="0">
                  <a:pos x="579" y="158"/>
                </a:cxn>
                <a:cxn ang="0">
                  <a:pos x="568" y="146"/>
                </a:cxn>
                <a:cxn ang="0">
                  <a:pos x="447" y="152"/>
                </a:cxn>
                <a:cxn ang="0">
                  <a:pos x="490" y="129"/>
                </a:cxn>
                <a:cxn ang="0">
                  <a:pos x="511" y="95"/>
                </a:cxn>
                <a:cxn ang="0">
                  <a:pos x="519" y="56"/>
                </a:cxn>
                <a:cxn ang="0">
                  <a:pos x="553" y="52"/>
                </a:cxn>
                <a:cxn ang="0">
                  <a:pos x="585" y="63"/>
                </a:cxn>
                <a:cxn ang="0">
                  <a:pos x="551" y="112"/>
                </a:cxn>
                <a:cxn ang="0">
                  <a:pos x="660" y="90"/>
                </a:cxn>
                <a:cxn ang="0">
                  <a:pos x="743" y="36"/>
                </a:cxn>
                <a:cxn ang="0">
                  <a:pos x="646" y="0"/>
                </a:cxn>
                <a:cxn ang="0">
                  <a:pos x="408" y="19"/>
                </a:cxn>
                <a:cxn ang="0">
                  <a:pos x="456" y="75"/>
                </a:cxn>
                <a:cxn ang="0">
                  <a:pos x="464" y="67"/>
                </a:cxn>
                <a:cxn ang="0">
                  <a:pos x="481" y="69"/>
                </a:cxn>
                <a:cxn ang="0">
                  <a:pos x="484" y="75"/>
                </a:cxn>
                <a:cxn ang="0">
                  <a:pos x="483" y="92"/>
                </a:cxn>
                <a:cxn ang="0">
                  <a:pos x="477" y="109"/>
                </a:cxn>
                <a:cxn ang="0">
                  <a:pos x="435" y="135"/>
                </a:cxn>
                <a:cxn ang="0">
                  <a:pos x="379" y="135"/>
                </a:cxn>
                <a:cxn ang="0">
                  <a:pos x="338" y="109"/>
                </a:cxn>
                <a:cxn ang="0">
                  <a:pos x="354" y="109"/>
                </a:cxn>
                <a:cxn ang="0">
                  <a:pos x="410" y="118"/>
                </a:cxn>
                <a:cxn ang="0">
                  <a:pos x="466" y="95"/>
                </a:cxn>
                <a:cxn ang="0">
                  <a:pos x="458" y="92"/>
                </a:cxn>
                <a:cxn ang="0">
                  <a:pos x="452" y="80"/>
                </a:cxn>
              </a:cxnLst>
              <a:rect l="0" t="0" r="r" b="b"/>
              <a:pathLst>
                <a:path w="765" h="242">
                  <a:moveTo>
                    <a:pt x="399" y="19"/>
                  </a:moveTo>
                  <a:lnTo>
                    <a:pt x="393" y="23"/>
                  </a:lnTo>
                  <a:lnTo>
                    <a:pt x="338" y="31"/>
                  </a:lnTo>
                  <a:lnTo>
                    <a:pt x="192" y="75"/>
                  </a:lnTo>
                  <a:lnTo>
                    <a:pt x="131" y="101"/>
                  </a:lnTo>
                  <a:lnTo>
                    <a:pt x="74" y="152"/>
                  </a:lnTo>
                  <a:lnTo>
                    <a:pt x="57" y="173"/>
                  </a:lnTo>
                  <a:lnTo>
                    <a:pt x="0" y="230"/>
                  </a:lnTo>
                  <a:lnTo>
                    <a:pt x="45" y="238"/>
                  </a:lnTo>
                  <a:lnTo>
                    <a:pt x="85" y="230"/>
                  </a:lnTo>
                  <a:lnTo>
                    <a:pt x="120" y="210"/>
                  </a:lnTo>
                  <a:lnTo>
                    <a:pt x="137" y="194"/>
                  </a:lnTo>
                  <a:lnTo>
                    <a:pt x="209" y="118"/>
                  </a:lnTo>
                  <a:lnTo>
                    <a:pt x="243" y="92"/>
                  </a:lnTo>
                  <a:lnTo>
                    <a:pt x="281" y="78"/>
                  </a:lnTo>
                  <a:lnTo>
                    <a:pt x="292" y="103"/>
                  </a:lnTo>
                  <a:lnTo>
                    <a:pt x="321" y="135"/>
                  </a:lnTo>
                  <a:lnTo>
                    <a:pt x="338" y="146"/>
                  </a:lnTo>
                  <a:lnTo>
                    <a:pt x="379" y="156"/>
                  </a:lnTo>
                  <a:lnTo>
                    <a:pt x="422" y="158"/>
                  </a:lnTo>
                  <a:lnTo>
                    <a:pt x="332" y="170"/>
                  </a:lnTo>
                  <a:lnTo>
                    <a:pt x="304" y="179"/>
                  </a:lnTo>
                  <a:lnTo>
                    <a:pt x="275" y="185"/>
                  </a:lnTo>
                  <a:lnTo>
                    <a:pt x="249" y="196"/>
                  </a:lnTo>
                  <a:lnTo>
                    <a:pt x="197" y="225"/>
                  </a:lnTo>
                  <a:lnTo>
                    <a:pt x="243" y="238"/>
                  </a:lnTo>
                  <a:lnTo>
                    <a:pt x="289" y="242"/>
                  </a:lnTo>
                  <a:lnTo>
                    <a:pt x="332" y="236"/>
                  </a:lnTo>
                  <a:lnTo>
                    <a:pt x="418" y="213"/>
                  </a:lnTo>
                  <a:lnTo>
                    <a:pt x="458" y="196"/>
                  </a:lnTo>
                  <a:lnTo>
                    <a:pt x="545" y="176"/>
                  </a:lnTo>
                  <a:lnTo>
                    <a:pt x="559" y="173"/>
                  </a:lnTo>
                  <a:lnTo>
                    <a:pt x="570" y="163"/>
                  </a:lnTo>
                  <a:lnTo>
                    <a:pt x="579" y="158"/>
                  </a:lnTo>
                  <a:lnTo>
                    <a:pt x="585" y="146"/>
                  </a:lnTo>
                  <a:lnTo>
                    <a:pt x="568" y="146"/>
                  </a:lnTo>
                  <a:lnTo>
                    <a:pt x="548" y="151"/>
                  </a:lnTo>
                  <a:lnTo>
                    <a:pt x="447" y="152"/>
                  </a:lnTo>
                  <a:lnTo>
                    <a:pt x="433" y="152"/>
                  </a:lnTo>
                  <a:lnTo>
                    <a:pt x="490" y="129"/>
                  </a:lnTo>
                  <a:lnTo>
                    <a:pt x="506" y="112"/>
                  </a:lnTo>
                  <a:lnTo>
                    <a:pt x="511" y="95"/>
                  </a:lnTo>
                  <a:lnTo>
                    <a:pt x="514" y="75"/>
                  </a:lnTo>
                  <a:lnTo>
                    <a:pt x="519" y="56"/>
                  </a:lnTo>
                  <a:lnTo>
                    <a:pt x="536" y="56"/>
                  </a:lnTo>
                  <a:lnTo>
                    <a:pt x="553" y="52"/>
                  </a:lnTo>
                  <a:lnTo>
                    <a:pt x="570" y="56"/>
                  </a:lnTo>
                  <a:lnTo>
                    <a:pt x="585" y="63"/>
                  </a:lnTo>
                  <a:lnTo>
                    <a:pt x="534" y="115"/>
                  </a:lnTo>
                  <a:lnTo>
                    <a:pt x="551" y="112"/>
                  </a:lnTo>
                  <a:lnTo>
                    <a:pt x="596" y="107"/>
                  </a:lnTo>
                  <a:lnTo>
                    <a:pt x="660" y="90"/>
                  </a:lnTo>
                  <a:lnTo>
                    <a:pt x="719" y="58"/>
                  </a:lnTo>
                  <a:lnTo>
                    <a:pt x="743" y="36"/>
                  </a:lnTo>
                  <a:lnTo>
                    <a:pt x="765" y="11"/>
                  </a:lnTo>
                  <a:lnTo>
                    <a:pt x="646" y="0"/>
                  </a:lnTo>
                  <a:lnTo>
                    <a:pt x="489" y="6"/>
                  </a:lnTo>
                  <a:lnTo>
                    <a:pt x="408" y="19"/>
                  </a:lnTo>
                  <a:lnTo>
                    <a:pt x="399" y="19"/>
                  </a:lnTo>
                  <a:close/>
                  <a:moveTo>
                    <a:pt x="456" y="75"/>
                  </a:moveTo>
                  <a:lnTo>
                    <a:pt x="458" y="69"/>
                  </a:lnTo>
                  <a:lnTo>
                    <a:pt x="464" y="67"/>
                  </a:lnTo>
                  <a:lnTo>
                    <a:pt x="477" y="67"/>
                  </a:lnTo>
                  <a:lnTo>
                    <a:pt x="481" y="69"/>
                  </a:lnTo>
                  <a:lnTo>
                    <a:pt x="483" y="69"/>
                  </a:lnTo>
                  <a:lnTo>
                    <a:pt x="484" y="75"/>
                  </a:lnTo>
                  <a:lnTo>
                    <a:pt x="484" y="86"/>
                  </a:lnTo>
                  <a:lnTo>
                    <a:pt x="483" y="92"/>
                  </a:lnTo>
                  <a:lnTo>
                    <a:pt x="483" y="93"/>
                  </a:lnTo>
                  <a:lnTo>
                    <a:pt x="477" y="109"/>
                  </a:lnTo>
                  <a:lnTo>
                    <a:pt x="458" y="124"/>
                  </a:lnTo>
                  <a:lnTo>
                    <a:pt x="435" y="135"/>
                  </a:lnTo>
                  <a:lnTo>
                    <a:pt x="407" y="137"/>
                  </a:lnTo>
                  <a:lnTo>
                    <a:pt x="379" y="135"/>
                  </a:lnTo>
                  <a:lnTo>
                    <a:pt x="354" y="124"/>
                  </a:lnTo>
                  <a:lnTo>
                    <a:pt x="338" y="109"/>
                  </a:lnTo>
                  <a:lnTo>
                    <a:pt x="334" y="95"/>
                  </a:lnTo>
                  <a:lnTo>
                    <a:pt x="354" y="109"/>
                  </a:lnTo>
                  <a:lnTo>
                    <a:pt x="379" y="115"/>
                  </a:lnTo>
                  <a:lnTo>
                    <a:pt x="410" y="118"/>
                  </a:lnTo>
                  <a:lnTo>
                    <a:pt x="464" y="98"/>
                  </a:lnTo>
                  <a:lnTo>
                    <a:pt x="466" y="95"/>
                  </a:lnTo>
                  <a:lnTo>
                    <a:pt x="464" y="95"/>
                  </a:lnTo>
                  <a:lnTo>
                    <a:pt x="458" y="92"/>
                  </a:lnTo>
                  <a:lnTo>
                    <a:pt x="456" y="86"/>
                  </a:lnTo>
                  <a:lnTo>
                    <a:pt x="452" y="80"/>
                  </a:lnTo>
                  <a:lnTo>
                    <a:pt x="456" y="75"/>
                  </a:lnTo>
                  <a:close/>
                </a:path>
              </a:pathLst>
            </a:custGeom>
            <a:solidFill>
              <a:srgbClr val="000000"/>
            </a:solidFill>
            <a:ln w="9525">
              <a:noFill/>
              <a:round/>
              <a:headEnd/>
              <a:tailEnd/>
            </a:ln>
          </p:spPr>
          <p:txBody>
            <a:bodyPr/>
            <a:lstStyle/>
            <a:p>
              <a:endParaRPr lang="en-GB"/>
            </a:p>
          </p:txBody>
        </p:sp>
        <p:sp>
          <p:nvSpPr>
            <p:cNvPr id="15934" name="Freeform 574"/>
            <p:cNvSpPr>
              <a:spLocks/>
            </p:cNvSpPr>
            <p:nvPr/>
          </p:nvSpPr>
          <p:spPr bwMode="auto">
            <a:xfrm>
              <a:off x="3002" y="1904"/>
              <a:ext cx="6" cy="6"/>
            </a:xfrm>
            <a:custGeom>
              <a:avLst/>
              <a:gdLst/>
              <a:ahLst/>
              <a:cxnLst>
                <a:cxn ang="0">
                  <a:pos x="6" y="2"/>
                </a:cxn>
                <a:cxn ang="0">
                  <a:pos x="4" y="8"/>
                </a:cxn>
                <a:cxn ang="0">
                  <a:pos x="0" y="13"/>
                </a:cxn>
                <a:cxn ang="0">
                  <a:pos x="4" y="19"/>
                </a:cxn>
                <a:cxn ang="0">
                  <a:pos x="6" y="25"/>
                </a:cxn>
                <a:cxn ang="0">
                  <a:pos x="12" y="28"/>
                </a:cxn>
                <a:cxn ang="0">
                  <a:pos x="14" y="28"/>
                </a:cxn>
                <a:cxn ang="0">
                  <a:pos x="25" y="28"/>
                </a:cxn>
                <a:cxn ang="0">
                  <a:pos x="31" y="26"/>
                </a:cxn>
                <a:cxn ang="0">
                  <a:pos x="31" y="25"/>
                </a:cxn>
                <a:cxn ang="0">
                  <a:pos x="32" y="19"/>
                </a:cxn>
                <a:cxn ang="0">
                  <a:pos x="32" y="8"/>
                </a:cxn>
                <a:cxn ang="0">
                  <a:pos x="31" y="2"/>
                </a:cxn>
                <a:cxn ang="0">
                  <a:pos x="29" y="2"/>
                </a:cxn>
                <a:cxn ang="0">
                  <a:pos x="25" y="0"/>
                </a:cxn>
                <a:cxn ang="0">
                  <a:pos x="12" y="0"/>
                </a:cxn>
                <a:cxn ang="0">
                  <a:pos x="6" y="2"/>
                </a:cxn>
              </a:cxnLst>
              <a:rect l="0" t="0" r="r" b="b"/>
              <a:pathLst>
                <a:path w="32" h="28">
                  <a:moveTo>
                    <a:pt x="6" y="2"/>
                  </a:moveTo>
                  <a:lnTo>
                    <a:pt x="4" y="8"/>
                  </a:lnTo>
                  <a:lnTo>
                    <a:pt x="0" y="13"/>
                  </a:lnTo>
                  <a:lnTo>
                    <a:pt x="4" y="19"/>
                  </a:lnTo>
                  <a:lnTo>
                    <a:pt x="6" y="25"/>
                  </a:lnTo>
                  <a:lnTo>
                    <a:pt x="12" y="28"/>
                  </a:lnTo>
                  <a:lnTo>
                    <a:pt x="14" y="28"/>
                  </a:lnTo>
                  <a:lnTo>
                    <a:pt x="25" y="28"/>
                  </a:lnTo>
                  <a:lnTo>
                    <a:pt x="31" y="26"/>
                  </a:lnTo>
                  <a:lnTo>
                    <a:pt x="31" y="25"/>
                  </a:lnTo>
                  <a:lnTo>
                    <a:pt x="32" y="19"/>
                  </a:lnTo>
                  <a:lnTo>
                    <a:pt x="32" y="8"/>
                  </a:lnTo>
                  <a:lnTo>
                    <a:pt x="31" y="2"/>
                  </a:lnTo>
                  <a:lnTo>
                    <a:pt x="29" y="2"/>
                  </a:lnTo>
                  <a:lnTo>
                    <a:pt x="25" y="0"/>
                  </a:lnTo>
                  <a:lnTo>
                    <a:pt x="12" y="0"/>
                  </a:lnTo>
                  <a:lnTo>
                    <a:pt x="6" y="2"/>
                  </a:lnTo>
                  <a:close/>
                </a:path>
              </a:pathLst>
            </a:custGeom>
            <a:solidFill>
              <a:srgbClr val="FFFFFF"/>
            </a:solidFill>
            <a:ln w="9525">
              <a:noFill/>
              <a:round/>
              <a:headEnd/>
              <a:tailEnd/>
            </a:ln>
          </p:spPr>
          <p:txBody>
            <a:bodyPr/>
            <a:lstStyle/>
            <a:p>
              <a:endParaRPr lang="en-GB"/>
            </a:p>
          </p:txBody>
        </p:sp>
        <p:sp>
          <p:nvSpPr>
            <p:cNvPr id="15935" name="Freeform 575"/>
            <p:cNvSpPr>
              <a:spLocks/>
            </p:cNvSpPr>
            <p:nvPr/>
          </p:nvSpPr>
          <p:spPr bwMode="auto">
            <a:xfrm>
              <a:off x="2978" y="1909"/>
              <a:ext cx="30" cy="9"/>
            </a:xfrm>
            <a:custGeom>
              <a:avLst/>
              <a:gdLst/>
              <a:ahLst/>
              <a:cxnLst>
                <a:cxn ang="0">
                  <a:pos x="132" y="2"/>
                </a:cxn>
                <a:cxn ang="0">
                  <a:pos x="130" y="5"/>
                </a:cxn>
                <a:cxn ang="0">
                  <a:pos x="76" y="25"/>
                </a:cxn>
                <a:cxn ang="0">
                  <a:pos x="45" y="22"/>
                </a:cxn>
                <a:cxn ang="0">
                  <a:pos x="20" y="16"/>
                </a:cxn>
                <a:cxn ang="0">
                  <a:pos x="0" y="2"/>
                </a:cxn>
                <a:cxn ang="0">
                  <a:pos x="4" y="16"/>
                </a:cxn>
                <a:cxn ang="0">
                  <a:pos x="20" y="31"/>
                </a:cxn>
                <a:cxn ang="0">
                  <a:pos x="45" y="42"/>
                </a:cxn>
                <a:cxn ang="0">
                  <a:pos x="73" y="44"/>
                </a:cxn>
                <a:cxn ang="0">
                  <a:pos x="101" y="42"/>
                </a:cxn>
                <a:cxn ang="0">
                  <a:pos x="124" y="31"/>
                </a:cxn>
                <a:cxn ang="0">
                  <a:pos x="143" y="16"/>
                </a:cxn>
                <a:cxn ang="0">
                  <a:pos x="149" y="0"/>
                </a:cxn>
                <a:cxn ang="0">
                  <a:pos x="143" y="2"/>
                </a:cxn>
                <a:cxn ang="0">
                  <a:pos x="132" y="2"/>
                </a:cxn>
              </a:cxnLst>
              <a:rect l="0" t="0" r="r" b="b"/>
              <a:pathLst>
                <a:path w="149" h="44">
                  <a:moveTo>
                    <a:pt x="132" y="2"/>
                  </a:moveTo>
                  <a:lnTo>
                    <a:pt x="130" y="5"/>
                  </a:lnTo>
                  <a:lnTo>
                    <a:pt x="76" y="25"/>
                  </a:lnTo>
                  <a:lnTo>
                    <a:pt x="45" y="22"/>
                  </a:lnTo>
                  <a:lnTo>
                    <a:pt x="20" y="16"/>
                  </a:lnTo>
                  <a:lnTo>
                    <a:pt x="0" y="2"/>
                  </a:lnTo>
                  <a:lnTo>
                    <a:pt x="4" y="16"/>
                  </a:lnTo>
                  <a:lnTo>
                    <a:pt x="20" y="31"/>
                  </a:lnTo>
                  <a:lnTo>
                    <a:pt x="45" y="42"/>
                  </a:lnTo>
                  <a:lnTo>
                    <a:pt x="73" y="44"/>
                  </a:lnTo>
                  <a:lnTo>
                    <a:pt x="101" y="42"/>
                  </a:lnTo>
                  <a:lnTo>
                    <a:pt x="124" y="31"/>
                  </a:lnTo>
                  <a:lnTo>
                    <a:pt x="143" y="16"/>
                  </a:lnTo>
                  <a:lnTo>
                    <a:pt x="149" y="0"/>
                  </a:lnTo>
                  <a:lnTo>
                    <a:pt x="143" y="2"/>
                  </a:lnTo>
                  <a:lnTo>
                    <a:pt x="132" y="2"/>
                  </a:lnTo>
                  <a:close/>
                </a:path>
              </a:pathLst>
            </a:custGeom>
            <a:solidFill>
              <a:srgbClr val="00FF7F"/>
            </a:solidFill>
            <a:ln w="9525">
              <a:noFill/>
              <a:round/>
              <a:headEnd/>
              <a:tailEnd/>
            </a:ln>
          </p:spPr>
          <p:txBody>
            <a:bodyPr/>
            <a:lstStyle/>
            <a:p>
              <a:endParaRPr lang="en-GB"/>
            </a:p>
          </p:txBody>
        </p:sp>
        <p:sp>
          <p:nvSpPr>
            <p:cNvPr id="15936" name="Freeform 576"/>
            <p:cNvSpPr>
              <a:spLocks/>
            </p:cNvSpPr>
            <p:nvPr/>
          </p:nvSpPr>
          <p:spPr bwMode="auto">
            <a:xfrm>
              <a:off x="2998" y="1901"/>
              <a:ext cx="31" cy="20"/>
            </a:xfrm>
            <a:custGeom>
              <a:avLst/>
              <a:gdLst/>
              <a:ahLst/>
              <a:cxnLst>
                <a:cxn ang="0">
                  <a:pos x="81" y="23"/>
                </a:cxn>
                <a:cxn ang="0">
                  <a:pos x="78" y="43"/>
                </a:cxn>
                <a:cxn ang="0">
                  <a:pos x="73" y="60"/>
                </a:cxn>
                <a:cxn ang="0">
                  <a:pos x="57" y="77"/>
                </a:cxn>
                <a:cxn ang="0">
                  <a:pos x="0" y="100"/>
                </a:cxn>
                <a:cxn ang="0">
                  <a:pos x="14" y="100"/>
                </a:cxn>
                <a:cxn ang="0">
                  <a:pos x="73" y="83"/>
                </a:cxn>
                <a:cxn ang="0">
                  <a:pos x="118" y="60"/>
                </a:cxn>
                <a:cxn ang="0">
                  <a:pos x="101" y="63"/>
                </a:cxn>
                <a:cxn ang="0">
                  <a:pos x="152" y="11"/>
                </a:cxn>
                <a:cxn ang="0">
                  <a:pos x="137" y="4"/>
                </a:cxn>
                <a:cxn ang="0">
                  <a:pos x="120" y="0"/>
                </a:cxn>
                <a:cxn ang="0">
                  <a:pos x="103" y="4"/>
                </a:cxn>
                <a:cxn ang="0">
                  <a:pos x="86" y="4"/>
                </a:cxn>
                <a:cxn ang="0">
                  <a:pos x="81" y="23"/>
                </a:cxn>
              </a:cxnLst>
              <a:rect l="0" t="0" r="r" b="b"/>
              <a:pathLst>
                <a:path w="152" h="100">
                  <a:moveTo>
                    <a:pt x="81" y="23"/>
                  </a:moveTo>
                  <a:lnTo>
                    <a:pt x="78" y="43"/>
                  </a:lnTo>
                  <a:lnTo>
                    <a:pt x="73" y="60"/>
                  </a:lnTo>
                  <a:lnTo>
                    <a:pt x="57" y="77"/>
                  </a:lnTo>
                  <a:lnTo>
                    <a:pt x="0" y="100"/>
                  </a:lnTo>
                  <a:lnTo>
                    <a:pt x="14" y="100"/>
                  </a:lnTo>
                  <a:lnTo>
                    <a:pt x="73" y="83"/>
                  </a:lnTo>
                  <a:lnTo>
                    <a:pt x="118" y="60"/>
                  </a:lnTo>
                  <a:lnTo>
                    <a:pt x="101" y="63"/>
                  </a:lnTo>
                  <a:lnTo>
                    <a:pt x="152" y="11"/>
                  </a:lnTo>
                  <a:lnTo>
                    <a:pt x="137" y="4"/>
                  </a:lnTo>
                  <a:lnTo>
                    <a:pt x="120" y="0"/>
                  </a:lnTo>
                  <a:lnTo>
                    <a:pt x="103" y="4"/>
                  </a:lnTo>
                  <a:lnTo>
                    <a:pt x="86" y="4"/>
                  </a:lnTo>
                  <a:lnTo>
                    <a:pt x="81" y="23"/>
                  </a:lnTo>
                  <a:close/>
                </a:path>
              </a:pathLst>
            </a:custGeom>
            <a:solidFill>
              <a:srgbClr val="FFFFFF"/>
            </a:solidFill>
            <a:ln w="9525">
              <a:noFill/>
              <a:round/>
              <a:headEnd/>
              <a:tailEnd/>
            </a:ln>
          </p:spPr>
          <p:txBody>
            <a:bodyPr/>
            <a:lstStyle/>
            <a:p>
              <a:endParaRPr lang="en-GB"/>
            </a:p>
          </p:txBody>
        </p:sp>
        <p:sp>
          <p:nvSpPr>
            <p:cNvPr id="15937" name="Freeform 577"/>
            <p:cNvSpPr>
              <a:spLocks/>
            </p:cNvSpPr>
            <p:nvPr/>
          </p:nvSpPr>
          <p:spPr bwMode="auto">
            <a:xfrm>
              <a:off x="2939" y="1906"/>
              <a:ext cx="57" cy="23"/>
            </a:xfrm>
            <a:custGeom>
              <a:avLst/>
              <a:gdLst/>
              <a:ahLst/>
              <a:cxnLst>
                <a:cxn ang="0">
                  <a:pos x="144" y="0"/>
                </a:cxn>
                <a:cxn ang="0">
                  <a:pos x="106" y="14"/>
                </a:cxn>
                <a:cxn ang="0">
                  <a:pos x="72" y="40"/>
                </a:cxn>
                <a:cxn ang="0">
                  <a:pos x="0" y="116"/>
                </a:cxn>
                <a:cxn ang="0">
                  <a:pos x="167" y="101"/>
                </a:cxn>
                <a:cxn ang="0">
                  <a:pos x="195" y="92"/>
                </a:cxn>
                <a:cxn ang="0">
                  <a:pos x="285" y="80"/>
                </a:cxn>
                <a:cxn ang="0">
                  <a:pos x="242" y="78"/>
                </a:cxn>
                <a:cxn ang="0">
                  <a:pos x="201" y="68"/>
                </a:cxn>
                <a:cxn ang="0">
                  <a:pos x="184" y="57"/>
                </a:cxn>
                <a:cxn ang="0">
                  <a:pos x="155" y="25"/>
                </a:cxn>
                <a:cxn ang="0">
                  <a:pos x="144" y="0"/>
                </a:cxn>
              </a:cxnLst>
              <a:rect l="0" t="0" r="r" b="b"/>
              <a:pathLst>
                <a:path w="285" h="116">
                  <a:moveTo>
                    <a:pt x="144" y="0"/>
                  </a:moveTo>
                  <a:lnTo>
                    <a:pt x="106" y="14"/>
                  </a:lnTo>
                  <a:lnTo>
                    <a:pt x="72" y="40"/>
                  </a:lnTo>
                  <a:lnTo>
                    <a:pt x="0" y="116"/>
                  </a:lnTo>
                  <a:lnTo>
                    <a:pt x="167" y="101"/>
                  </a:lnTo>
                  <a:lnTo>
                    <a:pt x="195" y="92"/>
                  </a:lnTo>
                  <a:lnTo>
                    <a:pt x="285" y="80"/>
                  </a:lnTo>
                  <a:lnTo>
                    <a:pt x="242" y="78"/>
                  </a:lnTo>
                  <a:lnTo>
                    <a:pt x="201" y="68"/>
                  </a:lnTo>
                  <a:lnTo>
                    <a:pt x="184" y="57"/>
                  </a:lnTo>
                  <a:lnTo>
                    <a:pt x="155" y="25"/>
                  </a:lnTo>
                  <a:lnTo>
                    <a:pt x="144" y="0"/>
                  </a:lnTo>
                  <a:close/>
                </a:path>
              </a:pathLst>
            </a:custGeom>
            <a:solidFill>
              <a:srgbClr val="FFFFFF"/>
            </a:solidFill>
            <a:ln w="9525">
              <a:noFill/>
              <a:round/>
              <a:headEnd/>
              <a:tailEnd/>
            </a:ln>
          </p:spPr>
          <p:txBody>
            <a:bodyPr/>
            <a:lstStyle/>
            <a:p>
              <a:endParaRPr lang="en-GB"/>
            </a:p>
          </p:txBody>
        </p:sp>
        <p:sp>
          <p:nvSpPr>
            <p:cNvPr id="15938" name="Freeform 578"/>
            <p:cNvSpPr>
              <a:spLocks/>
            </p:cNvSpPr>
            <p:nvPr/>
          </p:nvSpPr>
          <p:spPr bwMode="auto">
            <a:xfrm>
              <a:off x="2844" y="2054"/>
              <a:ext cx="60" cy="66"/>
            </a:xfrm>
            <a:custGeom>
              <a:avLst/>
              <a:gdLst/>
              <a:ahLst/>
              <a:cxnLst>
                <a:cxn ang="0">
                  <a:pos x="9" y="58"/>
                </a:cxn>
                <a:cxn ang="0">
                  <a:pos x="0" y="92"/>
                </a:cxn>
                <a:cxn ang="0">
                  <a:pos x="0" y="170"/>
                </a:cxn>
                <a:cxn ang="0">
                  <a:pos x="20" y="288"/>
                </a:cxn>
                <a:cxn ang="0">
                  <a:pos x="28" y="309"/>
                </a:cxn>
                <a:cxn ang="0">
                  <a:pos x="48" y="322"/>
                </a:cxn>
                <a:cxn ang="0">
                  <a:pos x="98" y="332"/>
                </a:cxn>
                <a:cxn ang="0">
                  <a:pos x="127" y="328"/>
                </a:cxn>
                <a:cxn ang="0">
                  <a:pos x="149" y="320"/>
                </a:cxn>
                <a:cxn ang="0">
                  <a:pos x="169" y="303"/>
                </a:cxn>
                <a:cxn ang="0">
                  <a:pos x="213" y="236"/>
                </a:cxn>
                <a:cxn ang="0">
                  <a:pos x="236" y="191"/>
                </a:cxn>
                <a:cxn ang="0">
                  <a:pos x="287" y="193"/>
                </a:cxn>
                <a:cxn ang="0">
                  <a:pos x="304" y="187"/>
                </a:cxn>
                <a:cxn ang="0">
                  <a:pos x="258" y="153"/>
                </a:cxn>
                <a:cxn ang="0">
                  <a:pos x="236" y="142"/>
                </a:cxn>
                <a:cxn ang="0">
                  <a:pos x="104" y="109"/>
                </a:cxn>
                <a:cxn ang="0">
                  <a:pos x="140" y="142"/>
                </a:cxn>
                <a:cxn ang="0">
                  <a:pos x="129" y="148"/>
                </a:cxn>
                <a:cxn ang="0">
                  <a:pos x="118" y="149"/>
                </a:cxn>
                <a:cxn ang="0">
                  <a:pos x="106" y="153"/>
                </a:cxn>
                <a:cxn ang="0">
                  <a:pos x="90" y="155"/>
                </a:cxn>
                <a:cxn ang="0">
                  <a:pos x="68" y="155"/>
                </a:cxn>
                <a:cxn ang="0">
                  <a:pos x="56" y="149"/>
                </a:cxn>
                <a:cxn ang="0">
                  <a:pos x="48" y="143"/>
                </a:cxn>
                <a:cxn ang="0">
                  <a:pos x="34" y="109"/>
                </a:cxn>
                <a:cxn ang="0">
                  <a:pos x="37" y="71"/>
                </a:cxn>
                <a:cxn ang="0">
                  <a:pos x="62" y="0"/>
                </a:cxn>
                <a:cxn ang="0">
                  <a:pos x="31" y="25"/>
                </a:cxn>
                <a:cxn ang="0">
                  <a:pos x="9" y="58"/>
                </a:cxn>
              </a:cxnLst>
              <a:rect l="0" t="0" r="r" b="b"/>
              <a:pathLst>
                <a:path w="304" h="332">
                  <a:moveTo>
                    <a:pt x="9" y="58"/>
                  </a:moveTo>
                  <a:lnTo>
                    <a:pt x="0" y="92"/>
                  </a:lnTo>
                  <a:lnTo>
                    <a:pt x="0" y="170"/>
                  </a:lnTo>
                  <a:lnTo>
                    <a:pt x="20" y="288"/>
                  </a:lnTo>
                  <a:lnTo>
                    <a:pt x="28" y="309"/>
                  </a:lnTo>
                  <a:lnTo>
                    <a:pt x="48" y="322"/>
                  </a:lnTo>
                  <a:lnTo>
                    <a:pt x="98" y="332"/>
                  </a:lnTo>
                  <a:lnTo>
                    <a:pt x="127" y="328"/>
                  </a:lnTo>
                  <a:lnTo>
                    <a:pt x="149" y="320"/>
                  </a:lnTo>
                  <a:lnTo>
                    <a:pt x="169" y="303"/>
                  </a:lnTo>
                  <a:lnTo>
                    <a:pt x="213" y="236"/>
                  </a:lnTo>
                  <a:lnTo>
                    <a:pt x="236" y="191"/>
                  </a:lnTo>
                  <a:lnTo>
                    <a:pt x="287" y="193"/>
                  </a:lnTo>
                  <a:lnTo>
                    <a:pt x="304" y="187"/>
                  </a:lnTo>
                  <a:lnTo>
                    <a:pt x="258" y="153"/>
                  </a:lnTo>
                  <a:lnTo>
                    <a:pt x="236" y="142"/>
                  </a:lnTo>
                  <a:lnTo>
                    <a:pt x="104" y="109"/>
                  </a:lnTo>
                  <a:lnTo>
                    <a:pt x="140" y="142"/>
                  </a:lnTo>
                  <a:lnTo>
                    <a:pt x="129" y="148"/>
                  </a:lnTo>
                  <a:lnTo>
                    <a:pt x="118" y="149"/>
                  </a:lnTo>
                  <a:lnTo>
                    <a:pt x="106" y="153"/>
                  </a:lnTo>
                  <a:lnTo>
                    <a:pt x="90" y="155"/>
                  </a:lnTo>
                  <a:lnTo>
                    <a:pt x="68" y="155"/>
                  </a:lnTo>
                  <a:lnTo>
                    <a:pt x="56" y="149"/>
                  </a:lnTo>
                  <a:lnTo>
                    <a:pt x="48" y="143"/>
                  </a:lnTo>
                  <a:lnTo>
                    <a:pt x="34" y="109"/>
                  </a:lnTo>
                  <a:lnTo>
                    <a:pt x="37" y="71"/>
                  </a:lnTo>
                  <a:lnTo>
                    <a:pt x="62" y="0"/>
                  </a:lnTo>
                  <a:lnTo>
                    <a:pt x="31" y="25"/>
                  </a:lnTo>
                  <a:lnTo>
                    <a:pt x="9" y="58"/>
                  </a:lnTo>
                  <a:close/>
                </a:path>
              </a:pathLst>
            </a:custGeom>
            <a:solidFill>
              <a:srgbClr val="000000"/>
            </a:solidFill>
            <a:ln w="9525">
              <a:noFill/>
              <a:round/>
              <a:headEnd/>
              <a:tailEnd/>
            </a:ln>
          </p:spPr>
          <p:txBody>
            <a:bodyPr/>
            <a:lstStyle/>
            <a:p>
              <a:endParaRPr lang="en-GB"/>
            </a:p>
          </p:txBody>
        </p:sp>
        <p:sp>
          <p:nvSpPr>
            <p:cNvPr id="15939" name="Freeform 579"/>
            <p:cNvSpPr>
              <a:spLocks/>
            </p:cNvSpPr>
            <p:nvPr/>
          </p:nvSpPr>
          <p:spPr bwMode="auto">
            <a:xfrm>
              <a:off x="2937" y="2026"/>
              <a:ext cx="46" cy="45"/>
            </a:xfrm>
            <a:custGeom>
              <a:avLst/>
              <a:gdLst/>
              <a:ahLst/>
              <a:cxnLst>
                <a:cxn ang="0">
                  <a:pos x="108" y="71"/>
                </a:cxn>
                <a:cxn ang="0">
                  <a:pos x="120" y="107"/>
                </a:cxn>
                <a:cxn ang="0">
                  <a:pos x="102" y="189"/>
                </a:cxn>
                <a:cxn ang="0">
                  <a:pos x="108" y="225"/>
                </a:cxn>
                <a:cxn ang="0">
                  <a:pos x="124" y="217"/>
                </a:cxn>
                <a:cxn ang="0">
                  <a:pos x="169" y="184"/>
                </a:cxn>
                <a:cxn ang="0">
                  <a:pos x="183" y="172"/>
                </a:cxn>
                <a:cxn ang="0">
                  <a:pos x="197" y="160"/>
                </a:cxn>
                <a:cxn ang="0">
                  <a:pos x="220" y="127"/>
                </a:cxn>
                <a:cxn ang="0">
                  <a:pos x="226" y="110"/>
                </a:cxn>
                <a:cxn ang="0">
                  <a:pos x="230" y="90"/>
                </a:cxn>
                <a:cxn ang="0">
                  <a:pos x="225" y="72"/>
                </a:cxn>
                <a:cxn ang="0">
                  <a:pos x="211" y="60"/>
                </a:cxn>
                <a:cxn ang="0">
                  <a:pos x="137" y="29"/>
                </a:cxn>
                <a:cxn ang="0">
                  <a:pos x="0" y="0"/>
                </a:cxn>
                <a:cxn ang="0">
                  <a:pos x="8" y="15"/>
                </a:cxn>
                <a:cxn ang="0">
                  <a:pos x="34" y="32"/>
                </a:cxn>
                <a:cxn ang="0">
                  <a:pos x="82" y="49"/>
                </a:cxn>
                <a:cxn ang="0">
                  <a:pos x="97" y="59"/>
                </a:cxn>
                <a:cxn ang="0">
                  <a:pos x="108" y="71"/>
                </a:cxn>
              </a:cxnLst>
              <a:rect l="0" t="0" r="r" b="b"/>
              <a:pathLst>
                <a:path w="230" h="225">
                  <a:moveTo>
                    <a:pt x="108" y="71"/>
                  </a:moveTo>
                  <a:lnTo>
                    <a:pt x="120" y="107"/>
                  </a:lnTo>
                  <a:lnTo>
                    <a:pt x="102" y="189"/>
                  </a:lnTo>
                  <a:lnTo>
                    <a:pt x="108" y="225"/>
                  </a:lnTo>
                  <a:lnTo>
                    <a:pt x="124" y="217"/>
                  </a:lnTo>
                  <a:lnTo>
                    <a:pt x="169" y="184"/>
                  </a:lnTo>
                  <a:lnTo>
                    <a:pt x="183" y="172"/>
                  </a:lnTo>
                  <a:lnTo>
                    <a:pt x="197" y="160"/>
                  </a:lnTo>
                  <a:lnTo>
                    <a:pt x="220" y="127"/>
                  </a:lnTo>
                  <a:lnTo>
                    <a:pt x="226" y="110"/>
                  </a:lnTo>
                  <a:lnTo>
                    <a:pt x="230" y="90"/>
                  </a:lnTo>
                  <a:lnTo>
                    <a:pt x="225" y="72"/>
                  </a:lnTo>
                  <a:lnTo>
                    <a:pt x="211" y="60"/>
                  </a:lnTo>
                  <a:lnTo>
                    <a:pt x="137" y="29"/>
                  </a:lnTo>
                  <a:lnTo>
                    <a:pt x="0" y="0"/>
                  </a:lnTo>
                  <a:lnTo>
                    <a:pt x="8" y="15"/>
                  </a:lnTo>
                  <a:lnTo>
                    <a:pt x="34" y="32"/>
                  </a:lnTo>
                  <a:lnTo>
                    <a:pt x="82" y="49"/>
                  </a:lnTo>
                  <a:lnTo>
                    <a:pt x="97" y="59"/>
                  </a:lnTo>
                  <a:lnTo>
                    <a:pt x="108" y="71"/>
                  </a:lnTo>
                  <a:close/>
                </a:path>
              </a:pathLst>
            </a:custGeom>
            <a:solidFill>
              <a:srgbClr val="000000"/>
            </a:solidFill>
            <a:ln w="9525">
              <a:noFill/>
              <a:round/>
              <a:headEnd/>
              <a:tailEnd/>
            </a:ln>
          </p:spPr>
          <p:txBody>
            <a:bodyPr/>
            <a:lstStyle/>
            <a:p>
              <a:endParaRPr lang="en-GB"/>
            </a:p>
          </p:txBody>
        </p:sp>
        <p:sp>
          <p:nvSpPr>
            <p:cNvPr id="15940" name="Freeform 580"/>
            <p:cNvSpPr>
              <a:spLocks/>
            </p:cNvSpPr>
            <p:nvPr/>
          </p:nvSpPr>
          <p:spPr bwMode="auto">
            <a:xfrm>
              <a:off x="2918" y="2053"/>
              <a:ext cx="26" cy="20"/>
            </a:xfrm>
            <a:custGeom>
              <a:avLst/>
              <a:gdLst/>
              <a:ahLst/>
              <a:cxnLst>
                <a:cxn ang="0">
                  <a:pos x="114" y="0"/>
                </a:cxn>
                <a:cxn ang="0">
                  <a:pos x="97" y="3"/>
                </a:cxn>
                <a:cxn ang="0">
                  <a:pos x="76" y="11"/>
                </a:cxn>
                <a:cxn ang="0">
                  <a:pos x="59" y="22"/>
                </a:cxn>
                <a:cxn ang="0">
                  <a:pos x="28" y="45"/>
                </a:cxn>
                <a:cxn ang="0">
                  <a:pos x="6" y="80"/>
                </a:cxn>
                <a:cxn ang="0">
                  <a:pos x="0" y="99"/>
                </a:cxn>
                <a:cxn ang="0">
                  <a:pos x="8" y="95"/>
                </a:cxn>
                <a:cxn ang="0">
                  <a:pos x="19" y="92"/>
                </a:cxn>
                <a:cxn ang="0">
                  <a:pos x="84" y="62"/>
                </a:cxn>
                <a:cxn ang="0">
                  <a:pos x="97" y="61"/>
                </a:cxn>
                <a:cxn ang="0">
                  <a:pos x="112" y="56"/>
                </a:cxn>
                <a:cxn ang="0">
                  <a:pos x="120" y="44"/>
                </a:cxn>
                <a:cxn ang="0">
                  <a:pos x="126" y="28"/>
                </a:cxn>
                <a:cxn ang="0">
                  <a:pos x="124" y="16"/>
                </a:cxn>
                <a:cxn ang="0">
                  <a:pos x="114" y="0"/>
                </a:cxn>
              </a:cxnLst>
              <a:rect l="0" t="0" r="r" b="b"/>
              <a:pathLst>
                <a:path w="126" h="99">
                  <a:moveTo>
                    <a:pt x="114" y="0"/>
                  </a:moveTo>
                  <a:lnTo>
                    <a:pt x="97" y="3"/>
                  </a:lnTo>
                  <a:lnTo>
                    <a:pt x="76" y="11"/>
                  </a:lnTo>
                  <a:lnTo>
                    <a:pt x="59" y="22"/>
                  </a:lnTo>
                  <a:lnTo>
                    <a:pt x="28" y="45"/>
                  </a:lnTo>
                  <a:lnTo>
                    <a:pt x="6" y="80"/>
                  </a:lnTo>
                  <a:lnTo>
                    <a:pt x="0" y="99"/>
                  </a:lnTo>
                  <a:lnTo>
                    <a:pt x="8" y="95"/>
                  </a:lnTo>
                  <a:lnTo>
                    <a:pt x="19" y="92"/>
                  </a:lnTo>
                  <a:lnTo>
                    <a:pt x="84" y="62"/>
                  </a:lnTo>
                  <a:lnTo>
                    <a:pt x="97" y="61"/>
                  </a:lnTo>
                  <a:lnTo>
                    <a:pt x="112" y="56"/>
                  </a:lnTo>
                  <a:lnTo>
                    <a:pt x="120" y="44"/>
                  </a:lnTo>
                  <a:lnTo>
                    <a:pt x="126" y="28"/>
                  </a:lnTo>
                  <a:lnTo>
                    <a:pt x="124" y="16"/>
                  </a:lnTo>
                  <a:lnTo>
                    <a:pt x="114" y="0"/>
                  </a:lnTo>
                  <a:close/>
                </a:path>
              </a:pathLst>
            </a:custGeom>
            <a:solidFill>
              <a:srgbClr val="000000"/>
            </a:solidFill>
            <a:ln w="9525">
              <a:noFill/>
              <a:round/>
              <a:headEnd/>
              <a:tailEnd/>
            </a:ln>
          </p:spPr>
          <p:txBody>
            <a:bodyPr/>
            <a:lstStyle/>
            <a:p>
              <a:endParaRPr lang="en-GB"/>
            </a:p>
          </p:txBody>
        </p:sp>
        <p:sp>
          <p:nvSpPr>
            <p:cNvPr id="15941" name="Freeform 581"/>
            <p:cNvSpPr>
              <a:spLocks/>
            </p:cNvSpPr>
            <p:nvPr/>
          </p:nvSpPr>
          <p:spPr bwMode="auto">
            <a:xfrm>
              <a:off x="2912" y="2098"/>
              <a:ext cx="17" cy="29"/>
            </a:xfrm>
            <a:custGeom>
              <a:avLst/>
              <a:gdLst/>
              <a:ahLst/>
              <a:cxnLst>
                <a:cxn ang="0">
                  <a:pos x="11" y="3"/>
                </a:cxn>
                <a:cxn ang="0">
                  <a:pos x="0" y="0"/>
                </a:cxn>
                <a:cxn ang="0">
                  <a:pos x="11" y="110"/>
                </a:cxn>
                <a:cxn ang="0">
                  <a:pos x="19" y="144"/>
                </a:cxn>
                <a:cxn ang="0">
                  <a:pos x="42" y="121"/>
                </a:cxn>
                <a:cxn ang="0">
                  <a:pos x="59" y="92"/>
                </a:cxn>
                <a:cxn ang="0">
                  <a:pos x="85" y="34"/>
                </a:cxn>
                <a:cxn ang="0">
                  <a:pos x="42" y="11"/>
                </a:cxn>
                <a:cxn ang="0">
                  <a:pos x="34" y="9"/>
                </a:cxn>
                <a:cxn ang="0">
                  <a:pos x="23" y="3"/>
                </a:cxn>
                <a:cxn ang="0">
                  <a:pos x="11" y="3"/>
                </a:cxn>
              </a:cxnLst>
              <a:rect l="0" t="0" r="r" b="b"/>
              <a:pathLst>
                <a:path w="85" h="144">
                  <a:moveTo>
                    <a:pt x="11" y="3"/>
                  </a:moveTo>
                  <a:lnTo>
                    <a:pt x="0" y="0"/>
                  </a:lnTo>
                  <a:lnTo>
                    <a:pt x="11" y="110"/>
                  </a:lnTo>
                  <a:lnTo>
                    <a:pt x="19" y="144"/>
                  </a:lnTo>
                  <a:lnTo>
                    <a:pt x="42" y="121"/>
                  </a:lnTo>
                  <a:lnTo>
                    <a:pt x="59" y="92"/>
                  </a:lnTo>
                  <a:lnTo>
                    <a:pt x="85" y="34"/>
                  </a:lnTo>
                  <a:lnTo>
                    <a:pt x="42" y="11"/>
                  </a:lnTo>
                  <a:lnTo>
                    <a:pt x="34" y="9"/>
                  </a:lnTo>
                  <a:lnTo>
                    <a:pt x="23" y="3"/>
                  </a:lnTo>
                  <a:lnTo>
                    <a:pt x="11" y="3"/>
                  </a:lnTo>
                  <a:close/>
                </a:path>
              </a:pathLst>
            </a:custGeom>
            <a:solidFill>
              <a:srgbClr val="000000"/>
            </a:solidFill>
            <a:ln w="9525">
              <a:noFill/>
              <a:round/>
              <a:headEnd/>
              <a:tailEnd/>
            </a:ln>
          </p:spPr>
          <p:txBody>
            <a:bodyPr/>
            <a:lstStyle/>
            <a:p>
              <a:endParaRPr lang="en-GB"/>
            </a:p>
          </p:txBody>
        </p:sp>
        <p:sp>
          <p:nvSpPr>
            <p:cNvPr id="15942" name="Freeform 582"/>
            <p:cNvSpPr>
              <a:spLocks/>
            </p:cNvSpPr>
            <p:nvPr/>
          </p:nvSpPr>
          <p:spPr bwMode="auto">
            <a:xfrm>
              <a:off x="3098" y="1936"/>
              <a:ext cx="35" cy="155"/>
            </a:xfrm>
            <a:custGeom>
              <a:avLst/>
              <a:gdLst/>
              <a:ahLst/>
              <a:cxnLst>
                <a:cxn ang="0">
                  <a:pos x="70" y="49"/>
                </a:cxn>
                <a:cxn ang="0">
                  <a:pos x="59" y="0"/>
                </a:cxn>
                <a:cxn ang="0">
                  <a:pos x="66" y="51"/>
                </a:cxn>
                <a:cxn ang="0">
                  <a:pos x="81" y="103"/>
                </a:cxn>
                <a:cxn ang="0">
                  <a:pos x="88" y="156"/>
                </a:cxn>
                <a:cxn ang="0">
                  <a:pos x="83" y="207"/>
                </a:cxn>
                <a:cxn ang="0">
                  <a:pos x="11" y="486"/>
                </a:cxn>
                <a:cxn ang="0">
                  <a:pos x="0" y="561"/>
                </a:cxn>
                <a:cxn ang="0">
                  <a:pos x="0" y="632"/>
                </a:cxn>
                <a:cxn ang="0">
                  <a:pos x="26" y="777"/>
                </a:cxn>
                <a:cxn ang="0">
                  <a:pos x="29" y="725"/>
                </a:cxn>
                <a:cxn ang="0">
                  <a:pos x="47" y="626"/>
                </a:cxn>
                <a:cxn ang="0">
                  <a:pos x="77" y="526"/>
                </a:cxn>
                <a:cxn ang="0">
                  <a:pos x="172" y="336"/>
                </a:cxn>
                <a:cxn ang="0">
                  <a:pos x="176" y="286"/>
                </a:cxn>
                <a:cxn ang="0">
                  <a:pos x="167" y="239"/>
                </a:cxn>
                <a:cxn ang="0">
                  <a:pos x="147" y="190"/>
                </a:cxn>
                <a:cxn ang="0">
                  <a:pos x="70" y="49"/>
                </a:cxn>
              </a:cxnLst>
              <a:rect l="0" t="0" r="r" b="b"/>
              <a:pathLst>
                <a:path w="176" h="777">
                  <a:moveTo>
                    <a:pt x="70" y="49"/>
                  </a:moveTo>
                  <a:lnTo>
                    <a:pt x="59" y="0"/>
                  </a:lnTo>
                  <a:lnTo>
                    <a:pt x="66" y="51"/>
                  </a:lnTo>
                  <a:lnTo>
                    <a:pt x="81" y="103"/>
                  </a:lnTo>
                  <a:lnTo>
                    <a:pt x="88" y="156"/>
                  </a:lnTo>
                  <a:lnTo>
                    <a:pt x="83" y="207"/>
                  </a:lnTo>
                  <a:lnTo>
                    <a:pt x="11" y="486"/>
                  </a:lnTo>
                  <a:lnTo>
                    <a:pt x="0" y="561"/>
                  </a:lnTo>
                  <a:lnTo>
                    <a:pt x="0" y="632"/>
                  </a:lnTo>
                  <a:lnTo>
                    <a:pt x="26" y="777"/>
                  </a:lnTo>
                  <a:lnTo>
                    <a:pt x="29" y="725"/>
                  </a:lnTo>
                  <a:lnTo>
                    <a:pt x="47" y="626"/>
                  </a:lnTo>
                  <a:lnTo>
                    <a:pt x="77" y="526"/>
                  </a:lnTo>
                  <a:lnTo>
                    <a:pt x="172" y="336"/>
                  </a:lnTo>
                  <a:lnTo>
                    <a:pt x="176" y="286"/>
                  </a:lnTo>
                  <a:lnTo>
                    <a:pt x="167" y="239"/>
                  </a:lnTo>
                  <a:lnTo>
                    <a:pt x="147" y="190"/>
                  </a:lnTo>
                  <a:lnTo>
                    <a:pt x="70" y="49"/>
                  </a:lnTo>
                  <a:close/>
                </a:path>
              </a:pathLst>
            </a:custGeom>
            <a:solidFill>
              <a:srgbClr val="000000"/>
            </a:solidFill>
            <a:ln w="9525">
              <a:noFill/>
              <a:round/>
              <a:headEnd/>
              <a:tailEnd/>
            </a:ln>
          </p:spPr>
          <p:txBody>
            <a:bodyPr/>
            <a:lstStyle/>
            <a:p>
              <a:endParaRPr lang="en-GB"/>
            </a:p>
          </p:txBody>
        </p:sp>
        <p:sp>
          <p:nvSpPr>
            <p:cNvPr id="15943" name="Freeform 583"/>
            <p:cNvSpPr>
              <a:spLocks/>
            </p:cNvSpPr>
            <p:nvPr/>
          </p:nvSpPr>
          <p:spPr bwMode="auto">
            <a:xfrm>
              <a:off x="3191" y="1925"/>
              <a:ext cx="34" cy="121"/>
            </a:xfrm>
            <a:custGeom>
              <a:avLst/>
              <a:gdLst/>
              <a:ahLst/>
              <a:cxnLst>
                <a:cxn ang="0">
                  <a:pos x="167" y="141"/>
                </a:cxn>
                <a:cxn ang="0">
                  <a:pos x="161" y="89"/>
                </a:cxn>
                <a:cxn ang="0">
                  <a:pos x="142" y="40"/>
                </a:cxn>
                <a:cxn ang="0">
                  <a:pos x="108" y="0"/>
                </a:cxn>
                <a:cxn ang="0">
                  <a:pos x="83" y="152"/>
                </a:cxn>
                <a:cxn ang="0">
                  <a:pos x="12" y="374"/>
                </a:cxn>
                <a:cxn ang="0">
                  <a:pos x="0" y="451"/>
                </a:cxn>
                <a:cxn ang="0">
                  <a:pos x="1" y="530"/>
                </a:cxn>
                <a:cxn ang="0">
                  <a:pos x="23" y="608"/>
                </a:cxn>
                <a:cxn ang="0">
                  <a:pos x="43" y="509"/>
                </a:cxn>
                <a:cxn ang="0">
                  <a:pos x="77" y="417"/>
                </a:cxn>
                <a:cxn ang="0">
                  <a:pos x="102" y="547"/>
                </a:cxn>
                <a:cxn ang="0">
                  <a:pos x="118" y="586"/>
                </a:cxn>
                <a:cxn ang="0">
                  <a:pos x="136" y="515"/>
                </a:cxn>
                <a:cxn ang="0">
                  <a:pos x="124" y="290"/>
                </a:cxn>
                <a:cxn ang="0">
                  <a:pos x="130" y="265"/>
                </a:cxn>
                <a:cxn ang="0">
                  <a:pos x="156" y="218"/>
                </a:cxn>
                <a:cxn ang="0">
                  <a:pos x="164" y="194"/>
                </a:cxn>
                <a:cxn ang="0">
                  <a:pos x="167" y="141"/>
                </a:cxn>
              </a:cxnLst>
              <a:rect l="0" t="0" r="r" b="b"/>
              <a:pathLst>
                <a:path w="167" h="608">
                  <a:moveTo>
                    <a:pt x="167" y="141"/>
                  </a:moveTo>
                  <a:lnTo>
                    <a:pt x="161" y="89"/>
                  </a:lnTo>
                  <a:lnTo>
                    <a:pt x="142" y="40"/>
                  </a:lnTo>
                  <a:lnTo>
                    <a:pt x="108" y="0"/>
                  </a:lnTo>
                  <a:lnTo>
                    <a:pt x="83" y="152"/>
                  </a:lnTo>
                  <a:lnTo>
                    <a:pt x="12" y="374"/>
                  </a:lnTo>
                  <a:lnTo>
                    <a:pt x="0" y="451"/>
                  </a:lnTo>
                  <a:lnTo>
                    <a:pt x="1" y="530"/>
                  </a:lnTo>
                  <a:lnTo>
                    <a:pt x="23" y="608"/>
                  </a:lnTo>
                  <a:lnTo>
                    <a:pt x="43" y="509"/>
                  </a:lnTo>
                  <a:lnTo>
                    <a:pt x="77" y="417"/>
                  </a:lnTo>
                  <a:lnTo>
                    <a:pt x="102" y="547"/>
                  </a:lnTo>
                  <a:lnTo>
                    <a:pt x="118" y="586"/>
                  </a:lnTo>
                  <a:lnTo>
                    <a:pt x="136" y="515"/>
                  </a:lnTo>
                  <a:lnTo>
                    <a:pt x="124" y="290"/>
                  </a:lnTo>
                  <a:lnTo>
                    <a:pt x="130" y="265"/>
                  </a:lnTo>
                  <a:lnTo>
                    <a:pt x="156" y="218"/>
                  </a:lnTo>
                  <a:lnTo>
                    <a:pt x="164" y="194"/>
                  </a:lnTo>
                  <a:lnTo>
                    <a:pt x="167" y="141"/>
                  </a:lnTo>
                  <a:close/>
                </a:path>
              </a:pathLst>
            </a:custGeom>
            <a:solidFill>
              <a:srgbClr val="000000"/>
            </a:solidFill>
            <a:ln w="9525">
              <a:noFill/>
              <a:round/>
              <a:headEnd/>
              <a:tailEnd/>
            </a:ln>
          </p:spPr>
          <p:txBody>
            <a:bodyPr/>
            <a:lstStyle/>
            <a:p>
              <a:endParaRPr lang="en-GB"/>
            </a:p>
          </p:txBody>
        </p:sp>
        <p:sp>
          <p:nvSpPr>
            <p:cNvPr id="15944" name="Freeform 584"/>
            <p:cNvSpPr>
              <a:spLocks noEditPoints="1"/>
            </p:cNvSpPr>
            <p:nvPr/>
          </p:nvSpPr>
          <p:spPr bwMode="auto">
            <a:xfrm>
              <a:off x="2863" y="2125"/>
              <a:ext cx="190" cy="65"/>
            </a:xfrm>
            <a:custGeom>
              <a:avLst/>
              <a:gdLst/>
              <a:ahLst/>
              <a:cxnLst>
                <a:cxn ang="0">
                  <a:pos x="866" y="93"/>
                </a:cxn>
                <a:cxn ang="0">
                  <a:pos x="908" y="71"/>
                </a:cxn>
                <a:cxn ang="0">
                  <a:pos x="951" y="54"/>
                </a:cxn>
                <a:cxn ang="0">
                  <a:pos x="824" y="54"/>
                </a:cxn>
                <a:cxn ang="0">
                  <a:pos x="664" y="21"/>
                </a:cxn>
                <a:cxn ang="0">
                  <a:pos x="624" y="10"/>
                </a:cxn>
                <a:cxn ang="0">
                  <a:pos x="548" y="0"/>
                </a:cxn>
                <a:cxn ang="0">
                  <a:pos x="478" y="10"/>
                </a:cxn>
                <a:cxn ang="0">
                  <a:pos x="192" y="139"/>
                </a:cxn>
                <a:cxn ang="0">
                  <a:pos x="126" y="160"/>
                </a:cxn>
                <a:cxn ang="0">
                  <a:pos x="93" y="166"/>
                </a:cxn>
                <a:cxn ang="0">
                  <a:pos x="17" y="279"/>
                </a:cxn>
                <a:cxn ang="0">
                  <a:pos x="0" y="321"/>
                </a:cxn>
                <a:cxn ang="0">
                  <a:pos x="255" y="324"/>
                </a:cxn>
                <a:cxn ang="0">
                  <a:pos x="666" y="223"/>
                </a:cxn>
                <a:cxn ang="0">
                  <a:pos x="749" y="177"/>
                </a:cxn>
                <a:cxn ang="0">
                  <a:pos x="866" y="93"/>
                </a:cxn>
                <a:cxn ang="0">
                  <a:pos x="683" y="105"/>
                </a:cxn>
                <a:cxn ang="0">
                  <a:pos x="692" y="116"/>
                </a:cxn>
                <a:cxn ang="0">
                  <a:pos x="703" y="126"/>
                </a:cxn>
                <a:cxn ang="0">
                  <a:pos x="290" y="257"/>
                </a:cxn>
                <a:cxn ang="0">
                  <a:pos x="147" y="284"/>
                </a:cxn>
                <a:cxn ang="0">
                  <a:pos x="143" y="268"/>
                </a:cxn>
                <a:cxn ang="0">
                  <a:pos x="141" y="251"/>
                </a:cxn>
                <a:cxn ang="0">
                  <a:pos x="141" y="237"/>
                </a:cxn>
                <a:cxn ang="0">
                  <a:pos x="147" y="223"/>
                </a:cxn>
                <a:cxn ang="0">
                  <a:pos x="181" y="191"/>
                </a:cxn>
                <a:cxn ang="0">
                  <a:pos x="221" y="167"/>
                </a:cxn>
                <a:cxn ang="0">
                  <a:pos x="265" y="150"/>
                </a:cxn>
                <a:cxn ang="0">
                  <a:pos x="439" y="105"/>
                </a:cxn>
                <a:cxn ang="0">
                  <a:pos x="503" y="73"/>
                </a:cxn>
                <a:cxn ang="0">
                  <a:pos x="525" y="67"/>
                </a:cxn>
                <a:cxn ang="0">
                  <a:pos x="548" y="65"/>
                </a:cxn>
                <a:cxn ang="0">
                  <a:pos x="601" y="67"/>
                </a:cxn>
                <a:cxn ang="0">
                  <a:pos x="672" y="82"/>
                </a:cxn>
                <a:cxn ang="0">
                  <a:pos x="683" y="105"/>
                </a:cxn>
              </a:cxnLst>
              <a:rect l="0" t="0" r="r" b="b"/>
              <a:pathLst>
                <a:path w="951" h="324">
                  <a:moveTo>
                    <a:pt x="866" y="93"/>
                  </a:moveTo>
                  <a:lnTo>
                    <a:pt x="908" y="71"/>
                  </a:lnTo>
                  <a:lnTo>
                    <a:pt x="951" y="54"/>
                  </a:lnTo>
                  <a:lnTo>
                    <a:pt x="824" y="54"/>
                  </a:lnTo>
                  <a:lnTo>
                    <a:pt x="664" y="21"/>
                  </a:lnTo>
                  <a:lnTo>
                    <a:pt x="624" y="10"/>
                  </a:lnTo>
                  <a:lnTo>
                    <a:pt x="548" y="0"/>
                  </a:lnTo>
                  <a:lnTo>
                    <a:pt x="478" y="10"/>
                  </a:lnTo>
                  <a:lnTo>
                    <a:pt x="192" y="139"/>
                  </a:lnTo>
                  <a:lnTo>
                    <a:pt x="126" y="160"/>
                  </a:lnTo>
                  <a:lnTo>
                    <a:pt x="93" y="166"/>
                  </a:lnTo>
                  <a:lnTo>
                    <a:pt x="17" y="279"/>
                  </a:lnTo>
                  <a:lnTo>
                    <a:pt x="0" y="321"/>
                  </a:lnTo>
                  <a:lnTo>
                    <a:pt x="255" y="324"/>
                  </a:lnTo>
                  <a:lnTo>
                    <a:pt x="666" y="223"/>
                  </a:lnTo>
                  <a:lnTo>
                    <a:pt x="749" y="177"/>
                  </a:lnTo>
                  <a:lnTo>
                    <a:pt x="866" y="93"/>
                  </a:lnTo>
                  <a:close/>
                  <a:moveTo>
                    <a:pt x="683" y="105"/>
                  </a:moveTo>
                  <a:lnTo>
                    <a:pt x="692" y="116"/>
                  </a:lnTo>
                  <a:lnTo>
                    <a:pt x="703" y="126"/>
                  </a:lnTo>
                  <a:lnTo>
                    <a:pt x="290" y="257"/>
                  </a:lnTo>
                  <a:lnTo>
                    <a:pt x="147" y="284"/>
                  </a:lnTo>
                  <a:lnTo>
                    <a:pt x="143" y="268"/>
                  </a:lnTo>
                  <a:lnTo>
                    <a:pt x="141" y="251"/>
                  </a:lnTo>
                  <a:lnTo>
                    <a:pt x="141" y="237"/>
                  </a:lnTo>
                  <a:lnTo>
                    <a:pt x="147" y="223"/>
                  </a:lnTo>
                  <a:lnTo>
                    <a:pt x="181" y="191"/>
                  </a:lnTo>
                  <a:lnTo>
                    <a:pt x="221" y="167"/>
                  </a:lnTo>
                  <a:lnTo>
                    <a:pt x="265" y="150"/>
                  </a:lnTo>
                  <a:lnTo>
                    <a:pt x="439" y="105"/>
                  </a:lnTo>
                  <a:lnTo>
                    <a:pt x="503" y="73"/>
                  </a:lnTo>
                  <a:lnTo>
                    <a:pt x="525" y="67"/>
                  </a:lnTo>
                  <a:lnTo>
                    <a:pt x="548" y="65"/>
                  </a:lnTo>
                  <a:lnTo>
                    <a:pt x="601" y="67"/>
                  </a:lnTo>
                  <a:lnTo>
                    <a:pt x="672" y="82"/>
                  </a:lnTo>
                  <a:lnTo>
                    <a:pt x="683" y="105"/>
                  </a:lnTo>
                  <a:close/>
                </a:path>
              </a:pathLst>
            </a:custGeom>
            <a:solidFill>
              <a:srgbClr val="000000"/>
            </a:solidFill>
            <a:ln w="9525">
              <a:noFill/>
              <a:round/>
              <a:headEnd/>
              <a:tailEnd/>
            </a:ln>
          </p:spPr>
          <p:txBody>
            <a:bodyPr/>
            <a:lstStyle/>
            <a:p>
              <a:endParaRPr lang="en-GB"/>
            </a:p>
          </p:txBody>
        </p:sp>
        <p:sp>
          <p:nvSpPr>
            <p:cNvPr id="15945" name="Freeform 585"/>
            <p:cNvSpPr>
              <a:spLocks/>
            </p:cNvSpPr>
            <p:nvPr/>
          </p:nvSpPr>
          <p:spPr bwMode="auto">
            <a:xfrm>
              <a:off x="2891" y="2138"/>
              <a:ext cx="113" cy="44"/>
            </a:xfrm>
            <a:custGeom>
              <a:avLst/>
              <a:gdLst/>
              <a:ahLst/>
              <a:cxnLst>
                <a:cxn ang="0">
                  <a:pos x="551" y="51"/>
                </a:cxn>
                <a:cxn ang="0">
                  <a:pos x="542" y="40"/>
                </a:cxn>
                <a:cxn ang="0">
                  <a:pos x="531" y="17"/>
                </a:cxn>
                <a:cxn ang="0">
                  <a:pos x="460" y="2"/>
                </a:cxn>
                <a:cxn ang="0">
                  <a:pos x="407" y="0"/>
                </a:cxn>
                <a:cxn ang="0">
                  <a:pos x="384" y="2"/>
                </a:cxn>
                <a:cxn ang="0">
                  <a:pos x="362" y="8"/>
                </a:cxn>
                <a:cxn ang="0">
                  <a:pos x="298" y="40"/>
                </a:cxn>
                <a:cxn ang="0">
                  <a:pos x="124" y="85"/>
                </a:cxn>
                <a:cxn ang="0">
                  <a:pos x="80" y="102"/>
                </a:cxn>
                <a:cxn ang="0">
                  <a:pos x="40" y="126"/>
                </a:cxn>
                <a:cxn ang="0">
                  <a:pos x="6" y="158"/>
                </a:cxn>
                <a:cxn ang="0">
                  <a:pos x="0" y="172"/>
                </a:cxn>
                <a:cxn ang="0">
                  <a:pos x="0" y="186"/>
                </a:cxn>
                <a:cxn ang="0">
                  <a:pos x="2" y="203"/>
                </a:cxn>
                <a:cxn ang="0">
                  <a:pos x="6" y="219"/>
                </a:cxn>
                <a:cxn ang="0">
                  <a:pos x="149" y="192"/>
                </a:cxn>
                <a:cxn ang="0">
                  <a:pos x="562" y="61"/>
                </a:cxn>
                <a:cxn ang="0">
                  <a:pos x="551" y="51"/>
                </a:cxn>
              </a:cxnLst>
              <a:rect l="0" t="0" r="r" b="b"/>
              <a:pathLst>
                <a:path w="562" h="219">
                  <a:moveTo>
                    <a:pt x="551" y="51"/>
                  </a:moveTo>
                  <a:lnTo>
                    <a:pt x="542" y="40"/>
                  </a:lnTo>
                  <a:lnTo>
                    <a:pt x="531" y="17"/>
                  </a:lnTo>
                  <a:lnTo>
                    <a:pt x="460" y="2"/>
                  </a:lnTo>
                  <a:lnTo>
                    <a:pt x="407" y="0"/>
                  </a:lnTo>
                  <a:lnTo>
                    <a:pt x="384" y="2"/>
                  </a:lnTo>
                  <a:lnTo>
                    <a:pt x="362" y="8"/>
                  </a:lnTo>
                  <a:lnTo>
                    <a:pt x="298" y="40"/>
                  </a:lnTo>
                  <a:lnTo>
                    <a:pt x="124" y="85"/>
                  </a:lnTo>
                  <a:lnTo>
                    <a:pt x="80" y="102"/>
                  </a:lnTo>
                  <a:lnTo>
                    <a:pt x="40" y="126"/>
                  </a:lnTo>
                  <a:lnTo>
                    <a:pt x="6" y="158"/>
                  </a:lnTo>
                  <a:lnTo>
                    <a:pt x="0" y="172"/>
                  </a:lnTo>
                  <a:lnTo>
                    <a:pt x="0" y="186"/>
                  </a:lnTo>
                  <a:lnTo>
                    <a:pt x="2" y="203"/>
                  </a:lnTo>
                  <a:lnTo>
                    <a:pt x="6" y="219"/>
                  </a:lnTo>
                  <a:lnTo>
                    <a:pt x="149" y="192"/>
                  </a:lnTo>
                  <a:lnTo>
                    <a:pt x="562" y="61"/>
                  </a:lnTo>
                  <a:lnTo>
                    <a:pt x="551" y="51"/>
                  </a:lnTo>
                  <a:close/>
                </a:path>
              </a:pathLst>
            </a:custGeom>
            <a:solidFill>
              <a:srgbClr val="FFFFFF"/>
            </a:solidFill>
            <a:ln w="9525">
              <a:noFill/>
              <a:round/>
              <a:headEnd/>
              <a:tailEnd/>
            </a:ln>
          </p:spPr>
          <p:txBody>
            <a:bodyPr/>
            <a:lstStyle/>
            <a:p>
              <a:endParaRPr lang="en-GB"/>
            </a:p>
          </p:txBody>
        </p:sp>
        <p:sp>
          <p:nvSpPr>
            <p:cNvPr id="15946" name="Freeform 586"/>
            <p:cNvSpPr>
              <a:spLocks/>
            </p:cNvSpPr>
            <p:nvPr/>
          </p:nvSpPr>
          <p:spPr bwMode="auto">
            <a:xfrm>
              <a:off x="2900" y="2175"/>
              <a:ext cx="152" cy="69"/>
            </a:xfrm>
            <a:custGeom>
              <a:avLst/>
              <a:gdLst/>
              <a:ahLst/>
              <a:cxnLst>
                <a:cxn ang="0">
                  <a:pos x="756" y="0"/>
                </a:cxn>
                <a:cxn ang="0">
                  <a:pos x="716" y="39"/>
                </a:cxn>
                <a:cxn ang="0">
                  <a:pos x="674" y="67"/>
                </a:cxn>
                <a:cxn ang="0">
                  <a:pos x="534" y="121"/>
                </a:cxn>
                <a:cxn ang="0">
                  <a:pos x="337" y="151"/>
                </a:cxn>
                <a:cxn ang="0">
                  <a:pos x="284" y="152"/>
                </a:cxn>
                <a:cxn ang="0">
                  <a:pos x="138" y="177"/>
                </a:cxn>
                <a:cxn ang="0">
                  <a:pos x="42" y="208"/>
                </a:cxn>
                <a:cxn ang="0">
                  <a:pos x="0" y="230"/>
                </a:cxn>
                <a:cxn ang="0">
                  <a:pos x="12" y="256"/>
                </a:cxn>
                <a:cxn ang="0">
                  <a:pos x="56" y="292"/>
                </a:cxn>
                <a:cxn ang="0">
                  <a:pos x="152" y="331"/>
                </a:cxn>
                <a:cxn ang="0">
                  <a:pos x="208" y="343"/>
                </a:cxn>
                <a:cxn ang="0">
                  <a:pos x="265" y="346"/>
                </a:cxn>
                <a:cxn ang="0">
                  <a:pos x="320" y="343"/>
                </a:cxn>
                <a:cxn ang="0">
                  <a:pos x="428" y="323"/>
                </a:cxn>
                <a:cxn ang="0">
                  <a:pos x="534" y="275"/>
                </a:cxn>
                <a:cxn ang="0">
                  <a:pos x="584" y="239"/>
                </a:cxn>
                <a:cxn ang="0">
                  <a:pos x="674" y="152"/>
                </a:cxn>
                <a:cxn ang="0">
                  <a:pos x="736" y="56"/>
                </a:cxn>
                <a:cxn ang="0">
                  <a:pos x="756" y="0"/>
                </a:cxn>
              </a:cxnLst>
              <a:rect l="0" t="0" r="r" b="b"/>
              <a:pathLst>
                <a:path w="756" h="346">
                  <a:moveTo>
                    <a:pt x="756" y="0"/>
                  </a:moveTo>
                  <a:lnTo>
                    <a:pt x="716" y="39"/>
                  </a:lnTo>
                  <a:lnTo>
                    <a:pt x="674" y="67"/>
                  </a:lnTo>
                  <a:lnTo>
                    <a:pt x="534" y="121"/>
                  </a:lnTo>
                  <a:lnTo>
                    <a:pt x="337" y="151"/>
                  </a:lnTo>
                  <a:lnTo>
                    <a:pt x="284" y="152"/>
                  </a:lnTo>
                  <a:lnTo>
                    <a:pt x="138" y="177"/>
                  </a:lnTo>
                  <a:lnTo>
                    <a:pt x="42" y="208"/>
                  </a:lnTo>
                  <a:lnTo>
                    <a:pt x="0" y="230"/>
                  </a:lnTo>
                  <a:lnTo>
                    <a:pt x="12" y="256"/>
                  </a:lnTo>
                  <a:lnTo>
                    <a:pt x="56" y="292"/>
                  </a:lnTo>
                  <a:lnTo>
                    <a:pt x="152" y="331"/>
                  </a:lnTo>
                  <a:lnTo>
                    <a:pt x="208" y="343"/>
                  </a:lnTo>
                  <a:lnTo>
                    <a:pt x="265" y="346"/>
                  </a:lnTo>
                  <a:lnTo>
                    <a:pt x="320" y="343"/>
                  </a:lnTo>
                  <a:lnTo>
                    <a:pt x="428" y="323"/>
                  </a:lnTo>
                  <a:lnTo>
                    <a:pt x="534" y="275"/>
                  </a:lnTo>
                  <a:lnTo>
                    <a:pt x="584" y="239"/>
                  </a:lnTo>
                  <a:lnTo>
                    <a:pt x="674" y="152"/>
                  </a:lnTo>
                  <a:lnTo>
                    <a:pt x="736" y="56"/>
                  </a:lnTo>
                  <a:lnTo>
                    <a:pt x="756" y="0"/>
                  </a:lnTo>
                  <a:close/>
                </a:path>
              </a:pathLst>
            </a:custGeom>
            <a:solidFill>
              <a:srgbClr val="000000"/>
            </a:solidFill>
            <a:ln w="9525">
              <a:noFill/>
              <a:round/>
              <a:headEnd/>
              <a:tailEnd/>
            </a:ln>
          </p:spPr>
          <p:txBody>
            <a:bodyPr/>
            <a:lstStyle/>
            <a:p>
              <a:endParaRPr lang="en-GB"/>
            </a:p>
          </p:txBody>
        </p:sp>
        <p:sp>
          <p:nvSpPr>
            <p:cNvPr id="15947" name="Freeform 587"/>
            <p:cNvSpPr>
              <a:spLocks/>
            </p:cNvSpPr>
            <p:nvPr/>
          </p:nvSpPr>
          <p:spPr bwMode="auto">
            <a:xfrm>
              <a:off x="2769" y="1978"/>
              <a:ext cx="56" cy="23"/>
            </a:xfrm>
            <a:custGeom>
              <a:avLst/>
              <a:gdLst/>
              <a:ahLst/>
              <a:cxnLst>
                <a:cxn ang="0">
                  <a:pos x="28" y="85"/>
                </a:cxn>
                <a:cxn ang="0">
                  <a:pos x="0" y="112"/>
                </a:cxn>
                <a:cxn ang="0">
                  <a:pos x="39" y="112"/>
                </a:cxn>
                <a:cxn ang="0">
                  <a:pos x="121" y="104"/>
                </a:cxn>
                <a:cxn ang="0">
                  <a:pos x="197" y="78"/>
                </a:cxn>
                <a:cxn ang="0">
                  <a:pos x="230" y="56"/>
                </a:cxn>
                <a:cxn ang="0">
                  <a:pos x="256" y="31"/>
                </a:cxn>
                <a:cxn ang="0">
                  <a:pos x="279" y="0"/>
                </a:cxn>
                <a:cxn ang="0">
                  <a:pos x="95" y="48"/>
                </a:cxn>
                <a:cxn ang="0">
                  <a:pos x="28" y="85"/>
                </a:cxn>
              </a:cxnLst>
              <a:rect l="0" t="0" r="r" b="b"/>
              <a:pathLst>
                <a:path w="279" h="112">
                  <a:moveTo>
                    <a:pt x="28" y="85"/>
                  </a:moveTo>
                  <a:lnTo>
                    <a:pt x="0" y="112"/>
                  </a:lnTo>
                  <a:lnTo>
                    <a:pt x="39" y="112"/>
                  </a:lnTo>
                  <a:lnTo>
                    <a:pt x="121" y="104"/>
                  </a:lnTo>
                  <a:lnTo>
                    <a:pt x="197" y="78"/>
                  </a:lnTo>
                  <a:lnTo>
                    <a:pt x="230" y="56"/>
                  </a:lnTo>
                  <a:lnTo>
                    <a:pt x="256" y="31"/>
                  </a:lnTo>
                  <a:lnTo>
                    <a:pt x="279" y="0"/>
                  </a:lnTo>
                  <a:lnTo>
                    <a:pt x="95" y="48"/>
                  </a:lnTo>
                  <a:lnTo>
                    <a:pt x="28" y="85"/>
                  </a:lnTo>
                  <a:close/>
                </a:path>
              </a:pathLst>
            </a:custGeom>
            <a:solidFill>
              <a:srgbClr val="000000"/>
            </a:solidFill>
            <a:ln w="9525">
              <a:noFill/>
              <a:round/>
              <a:headEnd/>
              <a:tailEnd/>
            </a:ln>
          </p:spPr>
          <p:txBody>
            <a:bodyPr/>
            <a:lstStyle/>
            <a:p>
              <a:endParaRPr lang="en-GB"/>
            </a:p>
          </p:txBody>
        </p:sp>
        <p:sp>
          <p:nvSpPr>
            <p:cNvPr id="15948" name="Freeform 588"/>
            <p:cNvSpPr>
              <a:spLocks noEditPoints="1"/>
            </p:cNvSpPr>
            <p:nvPr/>
          </p:nvSpPr>
          <p:spPr bwMode="auto">
            <a:xfrm>
              <a:off x="2718" y="1926"/>
              <a:ext cx="155" cy="132"/>
            </a:xfrm>
            <a:custGeom>
              <a:avLst/>
              <a:gdLst/>
              <a:ahLst/>
              <a:cxnLst>
                <a:cxn ang="0">
                  <a:pos x="656" y="256"/>
                </a:cxn>
                <a:cxn ang="0">
                  <a:pos x="714" y="515"/>
                </a:cxn>
                <a:cxn ang="0">
                  <a:pos x="779" y="659"/>
                </a:cxn>
                <a:cxn ang="0">
                  <a:pos x="658" y="81"/>
                </a:cxn>
                <a:cxn ang="0">
                  <a:pos x="551" y="20"/>
                </a:cxn>
                <a:cxn ang="0">
                  <a:pos x="416" y="0"/>
                </a:cxn>
                <a:cxn ang="0">
                  <a:pos x="74" y="56"/>
                </a:cxn>
                <a:cxn ang="0">
                  <a:pos x="39" y="94"/>
                </a:cxn>
                <a:cxn ang="0">
                  <a:pos x="0" y="233"/>
                </a:cxn>
                <a:cxn ang="0">
                  <a:pos x="50" y="166"/>
                </a:cxn>
                <a:cxn ang="0">
                  <a:pos x="68" y="132"/>
                </a:cxn>
                <a:cxn ang="0">
                  <a:pos x="103" y="110"/>
                </a:cxn>
                <a:cxn ang="0">
                  <a:pos x="276" y="94"/>
                </a:cxn>
                <a:cxn ang="0">
                  <a:pos x="408" y="135"/>
                </a:cxn>
                <a:cxn ang="0">
                  <a:pos x="230" y="181"/>
                </a:cxn>
                <a:cxn ang="0">
                  <a:pos x="157" y="235"/>
                </a:cxn>
                <a:cxn ang="0">
                  <a:pos x="92" y="374"/>
                </a:cxn>
                <a:cxn ang="0">
                  <a:pos x="168" y="351"/>
                </a:cxn>
                <a:cxn ang="0">
                  <a:pos x="186" y="273"/>
                </a:cxn>
                <a:cxn ang="0">
                  <a:pos x="230" y="229"/>
                </a:cxn>
                <a:cxn ang="0">
                  <a:pos x="253" y="276"/>
                </a:cxn>
                <a:cxn ang="0">
                  <a:pos x="293" y="299"/>
                </a:cxn>
                <a:cxn ang="0">
                  <a:pos x="380" y="288"/>
                </a:cxn>
                <a:cxn ang="0">
                  <a:pos x="450" y="239"/>
                </a:cxn>
                <a:cxn ang="0">
                  <a:pos x="445" y="181"/>
                </a:cxn>
                <a:cxn ang="0">
                  <a:pos x="607" y="211"/>
                </a:cxn>
                <a:cxn ang="0">
                  <a:pos x="371" y="245"/>
                </a:cxn>
                <a:cxn ang="0">
                  <a:pos x="397" y="229"/>
                </a:cxn>
                <a:cxn ang="0">
                  <a:pos x="388" y="222"/>
                </a:cxn>
                <a:cxn ang="0">
                  <a:pos x="388" y="211"/>
                </a:cxn>
                <a:cxn ang="0">
                  <a:pos x="397" y="200"/>
                </a:cxn>
                <a:cxn ang="0">
                  <a:pos x="413" y="203"/>
                </a:cxn>
                <a:cxn ang="0">
                  <a:pos x="416" y="211"/>
                </a:cxn>
                <a:cxn ang="0">
                  <a:pos x="414" y="228"/>
                </a:cxn>
                <a:cxn ang="0">
                  <a:pos x="405" y="245"/>
                </a:cxn>
                <a:cxn ang="0">
                  <a:pos x="365" y="271"/>
                </a:cxn>
                <a:cxn ang="0">
                  <a:pos x="309" y="271"/>
                </a:cxn>
                <a:cxn ang="0">
                  <a:pos x="268" y="245"/>
                </a:cxn>
                <a:cxn ang="0">
                  <a:pos x="264" y="222"/>
                </a:cxn>
                <a:cxn ang="0">
                  <a:pos x="286" y="245"/>
                </a:cxn>
                <a:cxn ang="0">
                  <a:pos x="338" y="253"/>
                </a:cxn>
              </a:cxnLst>
              <a:rect l="0" t="0" r="r" b="b"/>
              <a:pathLst>
                <a:path w="779" h="659">
                  <a:moveTo>
                    <a:pt x="607" y="211"/>
                  </a:moveTo>
                  <a:lnTo>
                    <a:pt x="656" y="256"/>
                  </a:lnTo>
                  <a:lnTo>
                    <a:pt x="691" y="357"/>
                  </a:lnTo>
                  <a:lnTo>
                    <a:pt x="714" y="515"/>
                  </a:lnTo>
                  <a:lnTo>
                    <a:pt x="748" y="616"/>
                  </a:lnTo>
                  <a:lnTo>
                    <a:pt x="779" y="659"/>
                  </a:lnTo>
                  <a:lnTo>
                    <a:pt x="728" y="146"/>
                  </a:lnTo>
                  <a:lnTo>
                    <a:pt x="658" y="81"/>
                  </a:lnTo>
                  <a:lnTo>
                    <a:pt x="607" y="45"/>
                  </a:lnTo>
                  <a:lnTo>
                    <a:pt x="551" y="20"/>
                  </a:lnTo>
                  <a:lnTo>
                    <a:pt x="523" y="11"/>
                  </a:lnTo>
                  <a:lnTo>
                    <a:pt x="416" y="0"/>
                  </a:lnTo>
                  <a:lnTo>
                    <a:pt x="95" y="51"/>
                  </a:lnTo>
                  <a:lnTo>
                    <a:pt x="74" y="56"/>
                  </a:lnTo>
                  <a:lnTo>
                    <a:pt x="56" y="71"/>
                  </a:lnTo>
                  <a:lnTo>
                    <a:pt x="39" y="94"/>
                  </a:lnTo>
                  <a:lnTo>
                    <a:pt x="17" y="149"/>
                  </a:lnTo>
                  <a:lnTo>
                    <a:pt x="0" y="233"/>
                  </a:lnTo>
                  <a:lnTo>
                    <a:pt x="15" y="217"/>
                  </a:lnTo>
                  <a:lnTo>
                    <a:pt x="50" y="166"/>
                  </a:lnTo>
                  <a:lnTo>
                    <a:pt x="57" y="149"/>
                  </a:lnTo>
                  <a:lnTo>
                    <a:pt x="68" y="132"/>
                  </a:lnTo>
                  <a:lnTo>
                    <a:pt x="98" y="113"/>
                  </a:lnTo>
                  <a:lnTo>
                    <a:pt x="103" y="110"/>
                  </a:lnTo>
                  <a:lnTo>
                    <a:pt x="186" y="93"/>
                  </a:lnTo>
                  <a:lnTo>
                    <a:pt x="276" y="94"/>
                  </a:lnTo>
                  <a:lnTo>
                    <a:pt x="449" y="123"/>
                  </a:lnTo>
                  <a:lnTo>
                    <a:pt x="408" y="135"/>
                  </a:lnTo>
                  <a:lnTo>
                    <a:pt x="385" y="140"/>
                  </a:lnTo>
                  <a:lnTo>
                    <a:pt x="230" y="181"/>
                  </a:lnTo>
                  <a:lnTo>
                    <a:pt x="202" y="195"/>
                  </a:lnTo>
                  <a:lnTo>
                    <a:pt x="157" y="235"/>
                  </a:lnTo>
                  <a:lnTo>
                    <a:pt x="124" y="290"/>
                  </a:lnTo>
                  <a:lnTo>
                    <a:pt x="92" y="374"/>
                  </a:lnTo>
                  <a:lnTo>
                    <a:pt x="133" y="372"/>
                  </a:lnTo>
                  <a:lnTo>
                    <a:pt x="168" y="351"/>
                  </a:lnTo>
                  <a:lnTo>
                    <a:pt x="174" y="330"/>
                  </a:lnTo>
                  <a:lnTo>
                    <a:pt x="186" y="273"/>
                  </a:lnTo>
                  <a:lnTo>
                    <a:pt x="208" y="239"/>
                  </a:lnTo>
                  <a:lnTo>
                    <a:pt x="230" y="229"/>
                  </a:lnTo>
                  <a:lnTo>
                    <a:pt x="242" y="246"/>
                  </a:lnTo>
                  <a:lnTo>
                    <a:pt x="253" y="276"/>
                  </a:lnTo>
                  <a:lnTo>
                    <a:pt x="270" y="293"/>
                  </a:lnTo>
                  <a:lnTo>
                    <a:pt x="293" y="299"/>
                  </a:lnTo>
                  <a:lnTo>
                    <a:pt x="337" y="299"/>
                  </a:lnTo>
                  <a:lnTo>
                    <a:pt x="380" y="288"/>
                  </a:lnTo>
                  <a:lnTo>
                    <a:pt x="439" y="256"/>
                  </a:lnTo>
                  <a:lnTo>
                    <a:pt x="450" y="239"/>
                  </a:lnTo>
                  <a:lnTo>
                    <a:pt x="449" y="199"/>
                  </a:lnTo>
                  <a:lnTo>
                    <a:pt x="445" y="181"/>
                  </a:lnTo>
                  <a:lnTo>
                    <a:pt x="543" y="152"/>
                  </a:lnTo>
                  <a:lnTo>
                    <a:pt x="607" y="211"/>
                  </a:lnTo>
                  <a:close/>
                  <a:moveTo>
                    <a:pt x="338" y="253"/>
                  </a:moveTo>
                  <a:lnTo>
                    <a:pt x="371" y="245"/>
                  </a:lnTo>
                  <a:lnTo>
                    <a:pt x="394" y="233"/>
                  </a:lnTo>
                  <a:lnTo>
                    <a:pt x="397" y="229"/>
                  </a:lnTo>
                  <a:lnTo>
                    <a:pt x="391" y="228"/>
                  </a:lnTo>
                  <a:lnTo>
                    <a:pt x="388" y="222"/>
                  </a:lnTo>
                  <a:lnTo>
                    <a:pt x="386" y="216"/>
                  </a:lnTo>
                  <a:lnTo>
                    <a:pt x="388" y="211"/>
                  </a:lnTo>
                  <a:lnTo>
                    <a:pt x="391" y="205"/>
                  </a:lnTo>
                  <a:lnTo>
                    <a:pt x="397" y="200"/>
                  </a:lnTo>
                  <a:lnTo>
                    <a:pt x="408" y="200"/>
                  </a:lnTo>
                  <a:lnTo>
                    <a:pt x="413" y="203"/>
                  </a:lnTo>
                  <a:lnTo>
                    <a:pt x="414" y="205"/>
                  </a:lnTo>
                  <a:lnTo>
                    <a:pt x="416" y="211"/>
                  </a:lnTo>
                  <a:lnTo>
                    <a:pt x="416" y="222"/>
                  </a:lnTo>
                  <a:lnTo>
                    <a:pt x="414" y="228"/>
                  </a:lnTo>
                  <a:lnTo>
                    <a:pt x="411" y="229"/>
                  </a:lnTo>
                  <a:lnTo>
                    <a:pt x="405" y="245"/>
                  </a:lnTo>
                  <a:lnTo>
                    <a:pt x="391" y="259"/>
                  </a:lnTo>
                  <a:lnTo>
                    <a:pt x="365" y="271"/>
                  </a:lnTo>
                  <a:lnTo>
                    <a:pt x="337" y="273"/>
                  </a:lnTo>
                  <a:lnTo>
                    <a:pt x="309" y="271"/>
                  </a:lnTo>
                  <a:lnTo>
                    <a:pt x="286" y="259"/>
                  </a:lnTo>
                  <a:lnTo>
                    <a:pt x="268" y="245"/>
                  </a:lnTo>
                  <a:lnTo>
                    <a:pt x="262" y="228"/>
                  </a:lnTo>
                  <a:lnTo>
                    <a:pt x="264" y="222"/>
                  </a:lnTo>
                  <a:lnTo>
                    <a:pt x="268" y="229"/>
                  </a:lnTo>
                  <a:lnTo>
                    <a:pt x="286" y="245"/>
                  </a:lnTo>
                  <a:lnTo>
                    <a:pt x="309" y="250"/>
                  </a:lnTo>
                  <a:lnTo>
                    <a:pt x="338" y="253"/>
                  </a:lnTo>
                  <a:close/>
                </a:path>
              </a:pathLst>
            </a:custGeom>
            <a:solidFill>
              <a:srgbClr val="000000"/>
            </a:solidFill>
            <a:ln w="9525">
              <a:noFill/>
              <a:round/>
              <a:headEnd/>
              <a:tailEnd/>
            </a:ln>
          </p:spPr>
          <p:txBody>
            <a:bodyPr/>
            <a:lstStyle/>
            <a:p>
              <a:endParaRPr lang="en-GB"/>
            </a:p>
          </p:txBody>
        </p:sp>
        <p:sp>
          <p:nvSpPr>
            <p:cNvPr id="15949" name="Freeform 589"/>
            <p:cNvSpPr>
              <a:spLocks/>
            </p:cNvSpPr>
            <p:nvPr/>
          </p:nvSpPr>
          <p:spPr bwMode="auto">
            <a:xfrm>
              <a:off x="2770" y="1970"/>
              <a:ext cx="30" cy="10"/>
            </a:xfrm>
            <a:custGeom>
              <a:avLst/>
              <a:gdLst/>
              <a:ahLst/>
              <a:cxnLst>
                <a:cxn ang="0">
                  <a:pos x="109" y="23"/>
                </a:cxn>
                <a:cxn ang="0">
                  <a:pos x="76" y="31"/>
                </a:cxn>
                <a:cxn ang="0">
                  <a:pos x="47" y="28"/>
                </a:cxn>
                <a:cxn ang="0">
                  <a:pos x="24" y="23"/>
                </a:cxn>
                <a:cxn ang="0">
                  <a:pos x="6" y="7"/>
                </a:cxn>
                <a:cxn ang="0">
                  <a:pos x="2" y="0"/>
                </a:cxn>
                <a:cxn ang="0">
                  <a:pos x="0" y="6"/>
                </a:cxn>
                <a:cxn ang="0">
                  <a:pos x="6" y="23"/>
                </a:cxn>
                <a:cxn ang="0">
                  <a:pos x="24" y="37"/>
                </a:cxn>
                <a:cxn ang="0">
                  <a:pos x="47" y="49"/>
                </a:cxn>
                <a:cxn ang="0">
                  <a:pos x="75" y="51"/>
                </a:cxn>
                <a:cxn ang="0">
                  <a:pos x="103" y="49"/>
                </a:cxn>
                <a:cxn ang="0">
                  <a:pos x="129" y="37"/>
                </a:cxn>
                <a:cxn ang="0">
                  <a:pos x="143" y="23"/>
                </a:cxn>
                <a:cxn ang="0">
                  <a:pos x="149" y="7"/>
                </a:cxn>
                <a:cxn ang="0">
                  <a:pos x="135" y="7"/>
                </a:cxn>
                <a:cxn ang="0">
                  <a:pos x="132" y="11"/>
                </a:cxn>
                <a:cxn ang="0">
                  <a:pos x="109" y="23"/>
                </a:cxn>
              </a:cxnLst>
              <a:rect l="0" t="0" r="r" b="b"/>
              <a:pathLst>
                <a:path w="149" h="51">
                  <a:moveTo>
                    <a:pt x="109" y="23"/>
                  </a:moveTo>
                  <a:lnTo>
                    <a:pt x="76" y="31"/>
                  </a:lnTo>
                  <a:lnTo>
                    <a:pt x="47" y="28"/>
                  </a:lnTo>
                  <a:lnTo>
                    <a:pt x="24" y="23"/>
                  </a:lnTo>
                  <a:lnTo>
                    <a:pt x="6" y="7"/>
                  </a:lnTo>
                  <a:lnTo>
                    <a:pt x="2" y="0"/>
                  </a:lnTo>
                  <a:lnTo>
                    <a:pt x="0" y="6"/>
                  </a:lnTo>
                  <a:lnTo>
                    <a:pt x="6" y="23"/>
                  </a:lnTo>
                  <a:lnTo>
                    <a:pt x="24" y="37"/>
                  </a:lnTo>
                  <a:lnTo>
                    <a:pt x="47" y="49"/>
                  </a:lnTo>
                  <a:lnTo>
                    <a:pt x="75" y="51"/>
                  </a:lnTo>
                  <a:lnTo>
                    <a:pt x="103" y="49"/>
                  </a:lnTo>
                  <a:lnTo>
                    <a:pt x="129" y="37"/>
                  </a:lnTo>
                  <a:lnTo>
                    <a:pt x="143" y="23"/>
                  </a:lnTo>
                  <a:lnTo>
                    <a:pt x="149" y="7"/>
                  </a:lnTo>
                  <a:lnTo>
                    <a:pt x="135" y="7"/>
                  </a:lnTo>
                  <a:lnTo>
                    <a:pt x="132" y="11"/>
                  </a:lnTo>
                  <a:lnTo>
                    <a:pt x="109" y="23"/>
                  </a:lnTo>
                  <a:close/>
                </a:path>
              </a:pathLst>
            </a:custGeom>
            <a:solidFill>
              <a:srgbClr val="00FF7F"/>
            </a:solidFill>
            <a:ln w="9525">
              <a:noFill/>
              <a:round/>
              <a:headEnd/>
              <a:tailEnd/>
            </a:ln>
          </p:spPr>
          <p:txBody>
            <a:bodyPr/>
            <a:lstStyle/>
            <a:p>
              <a:endParaRPr lang="en-GB"/>
            </a:p>
          </p:txBody>
        </p:sp>
        <p:sp>
          <p:nvSpPr>
            <p:cNvPr id="15950" name="Freeform 590"/>
            <p:cNvSpPr>
              <a:spLocks/>
            </p:cNvSpPr>
            <p:nvPr/>
          </p:nvSpPr>
          <p:spPr bwMode="auto">
            <a:xfrm>
              <a:off x="2795" y="1966"/>
              <a:ext cx="6" cy="6"/>
            </a:xfrm>
            <a:custGeom>
              <a:avLst/>
              <a:gdLst/>
              <a:ahLst/>
              <a:cxnLst>
                <a:cxn ang="0">
                  <a:pos x="0" y="16"/>
                </a:cxn>
                <a:cxn ang="0">
                  <a:pos x="2" y="22"/>
                </a:cxn>
                <a:cxn ang="0">
                  <a:pos x="5" y="28"/>
                </a:cxn>
                <a:cxn ang="0">
                  <a:pos x="11" y="29"/>
                </a:cxn>
                <a:cxn ang="0">
                  <a:pos x="25" y="29"/>
                </a:cxn>
                <a:cxn ang="0">
                  <a:pos x="28" y="28"/>
                </a:cxn>
                <a:cxn ang="0">
                  <a:pos x="30" y="22"/>
                </a:cxn>
                <a:cxn ang="0">
                  <a:pos x="30" y="11"/>
                </a:cxn>
                <a:cxn ang="0">
                  <a:pos x="28" y="5"/>
                </a:cxn>
                <a:cxn ang="0">
                  <a:pos x="27" y="3"/>
                </a:cxn>
                <a:cxn ang="0">
                  <a:pos x="22" y="0"/>
                </a:cxn>
                <a:cxn ang="0">
                  <a:pos x="11" y="0"/>
                </a:cxn>
                <a:cxn ang="0">
                  <a:pos x="5" y="5"/>
                </a:cxn>
                <a:cxn ang="0">
                  <a:pos x="2" y="11"/>
                </a:cxn>
                <a:cxn ang="0">
                  <a:pos x="0" y="16"/>
                </a:cxn>
              </a:cxnLst>
              <a:rect l="0" t="0" r="r" b="b"/>
              <a:pathLst>
                <a:path w="30" h="29">
                  <a:moveTo>
                    <a:pt x="0" y="16"/>
                  </a:moveTo>
                  <a:lnTo>
                    <a:pt x="2" y="22"/>
                  </a:lnTo>
                  <a:lnTo>
                    <a:pt x="5" y="28"/>
                  </a:lnTo>
                  <a:lnTo>
                    <a:pt x="11" y="29"/>
                  </a:lnTo>
                  <a:lnTo>
                    <a:pt x="25" y="29"/>
                  </a:lnTo>
                  <a:lnTo>
                    <a:pt x="28" y="28"/>
                  </a:lnTo>
                  <a:lnTo>
                    <a:pt x="30" y="22"/>
                  </a:lnTo>
                  <a:lnTo>
                    <a:pt x="30" y="11"/>
                  </a:lnTo>
                  <a:lnTo>
                    <a:pt x="28" y="5"/>
                  </a:lnTo>
                  <a:lnTo>
                    <a:pt x="27" y="3"/>
                  </a:lnTo>
                  <a:lnTo>
                    <a:pt x="22" y="0"/>
                  </a:lnTo>
                  <a:lnTo>
                    <a:pt x="11" y="0"/>
                  </a:lnTo>
                  <a:lnTo>
                    <a:pt x="5" y="5"/>
                  </a:lnTo>
                  <a:lnTo>
                    <a:pt x="2" y="11"/>
                  </a:lnTo>
                  <a:lnTo>
                    <a:pt x="0" y="16"/>
                  </a:lnTo>
                  <a:close/>
                </a:path>
              </a:pathLst>
            </a:custGeom>
            <a:solidFill>
              <a:srgbClr val="FFFFFF"/>
            </a:solidFill>
            <a:ln w="9525">
              <a:noFill/>
              <a:round/>
              <a:headEnd/>
              <a:tailEnd/>
            </a:ln>
          </p:spPr>
          <p:txBody>
            <a:bodyPr/>
            <a:lstStyle/>
            <a:p>
              <a:endParaRPr lang="en-GB"/>
            </a:p>
          </p:txBody>
        </p:sp>
        <p:sp>
          <p:nvSpPr>
            <p:cNvPr id="15951" name="Freeform 591"/>
            <p:cNvSpPr>
              <a:spLocks/>
            </p:cNvSpPr>
            <p:nvPr/>
          </p:nvSpPr>
          <p:spPr bwMode="auto">
            <a:xfrm>
              <a:off x="2693" y="1758"/>
              <a:ext cx="281" cy="606"/>
            </a:xfrm>
            <a:custGeom>
              <a:avLst/>
              <a:gdLst/>
              <a:ahLst/>
              <a:cxnLst>
                <a:cxn ang="0">
                  <a:pos x="754" y="2408"/>
                </a:cxn>
                <a:cxn ang="0">
                  <a:pos x="650" y="2118"/>
                </a:cxn>
                <a:cxn ang="0">
                  <a:pos x="610" y="2084"/>
                </a:cxn>
                <a:cxn ang="0">
                  <a:pos x="233" y="1346"/>
                </a:cxn>
                <a:cxn ang="0">
                  <a:pos x="213" y="1213"/>
                </a:cxn>
                <a:cxn ang="0">
                  <a:pos x="219" y="952"/>
                </a:cxn>
                <a:cxn ang="0">
                  <a:pos x="178" y="988"/>
                </a:cxn>
                <a:cxn ang="0">
                  <a:pos x="136" y="1056"/>
                </a:cxn>
                <a:cxn ang="0">
                  <a:pos x="138" y="988"/>
                </a:cxn>
                <a:cxn ang="0">
                  <a:pos x="177" y="910"/>
                </a:cxn>
                <a:cxn ang="0">
                  <a:pos x="216" y="890"/>
                </a:cxn>
                <a:cxn ang="0">
                  <a:pos x="245" y="334"/>
                </a:cxn>
                <a:cxn ang="0">
                  <a:pos x="213" y="61"/>
                </a:cxn>
                <a:cxn ang="0">
                  <a:pos x="207" y="22"/>
                </a:cxn>
                <a:cxn ang="0">
                  <a:pos x="188" y="17"/>
                </a:cxn>
                <a:cxn ang="0">
                  <a:pos x="165" y="11"/>
                </a:cxn>
                <a:cxn ang="0">
                  <a:pos x="144" y="5"/>
                </a:cxn>
                <a:cxn ang="0">
                  <a:pos x="133" y="4"/>
                </a:cxn>
                <a:cxn ang="0">
                  <a:pos x="130" y="210"/>
                </a:cxn>
                <a:cxn ang="0">
                  <a:pos x="32" y="375"/>
                </a:cxn>
                <a:cxn ang="0">
                  <a:pos x="0" y="534"/>
                </a:cxn>
                <a:cxn ang="0">
                  <a:pos x="53" y="691"/>
                </a:cxn>
                <a:cxn ang="0">
                  <a:pos x="47" y="971"/>
                </a:cxn>
                <a:cxn ang="0">
                  <a:pos x="70" y="1074"/>
                </a:cxn>
                <a:cxn ang="0">
                  <a:pos x="306" y="1772"/>
                </a:cxn>
                <a:cxn ang="0">
                  <a:pos x="289" y="1787"/>
                </a:cxn>
                <a:cxn ang="0">
                  <a:pos x="155" y="1604"/>
                </a:cxn>
                <a:cxn ang="0">
                  <a:pos x="127" y="1705"/>
                </a:cxn>
                <a:cxn ang="0">
                  <a:pos x="239" y="1861"/>
                </a:cxn>
                <a:cxn ang="0">
                  <a:pos x="329" y="2034"/>
                </a:cxn>
                <a:cxn ang="0">
                  <a:pos x="435" y="2146"/>
                </a:cxn>
                <a:cxn ang="0">
                  <a:pos x="418" y="2001"/>
                </a:cxn>
                <a:cxn ang="0">
                  <a:pos x="813" y="2631"/>
                </a:cxn>
                <a:cxn ang="0">
                  <a:pos x="1307" y="3030"/>
                </a:cxn>
                <a:cxn ang="0">
                  <a:pos x="1355" y="3023"/>
                </a:cxn>
                <a:cxn ang="0">
                  <a:pos x="1403" y="3001"/>
                </a:cxn>
                <a:cxn ang="0">
                  <a:pos x="1205" y="2766"/>
                </a:cxn>
                <a:cxn ang="0">
                  <a:pos x="846" y="2593"/>
                </a:cxn>
                <a:cxn ang="0">
                  <a:pos x="799" y="2560"/>
                </a:cxn>
              </a:cxnLst>
              <a:rect l="0" t="0" r="r" b="b"/>
              <a:pathLst>
                <a:path w="1403" h="3030">
                  <a:moveTo>
                    <a:pt x="785" y="2542"/>
                  </a:moveTo>
                  <a:lnTo>
                    <a:pt x="754" y="2408"/>
                  </a:lnTo>
                  <a:lnTo>
                    <a:pt x="671" y="2163"/>
                  </a:lnTo>
                  <a:lnTo>
                    <a:pt x="650" y="2118"/>
                  </a:lnTo>
                  <a:lnTo>
                    <a:pt x="644" y="2108"/>
                  </a:lnTo>
                  <a:lnTo>
                    <a:pt x="610" y="2084"/>
                  </a:lnTo>
                  <a:lnTo>
                    <a:pt x="524" y="1893"/>
                  </a:lnTo>
                  <a:lnTo>
                    <a:pt x="233" y="1346"/>
                  </a:lnTo>
                  <a:lnTo>
                    <a:pt x="219" y="1279"/>
                  </a:lnTo>
                  <a:lnTo>
                    <a:pt x="213" y="1213"/>
                  </a:lnTo>
                  <a:lnTo>
                    <a:pt x="222" y="1034"/>
                  </a:lnTo>
                  <a:lnTo>
                    <a:pt x="219" y="952"/>
                  </a:lnTo>
                  <a:lnTo>
                    <a:pt x="189" y="971"/>
                  </a:lnTo>
                  <a:lnTo>
                    <a:pt x="178" y="988"/>
                  </a:lnTo>
                  <a:lnTo>
                    <a:pt x="171" y="1005"/>
                  </a:lnTo>
                  <a:lnTo>
                    <a:pt x="136" y="1056"/>
                  </a:lnTo>
                  <a:lnTo>
                    <a:pt x="121" y="1072"/>
                  </a:lnTo>
                  <a:lnTo>
                    <a:pt x="138" y="988"/>
                  </a:lnTo>
                  <a:lnTo>
                    <a:pt x="160" y="933"/>
                  </a:lnTo>
                  <a:lnTo>
                    <a:pt x="177" y="910"/>
                  </a:lnTo>
                  <a:lnTo>
                    <a:pt x="195" y="895"/>
                  </a:lnTo>
                  <a:lnTo>
                    <a:pt x="216" y="890"/>
                  </a:lnTo>
                  <a:lnTo>
                    <a:pt x="205" y="674"/>
                  </a:lnTo>
                  <a:lnTo>
                    <a:pt x="245" y="334"/>
                  </a:lnTo>
                  <a:lnTo>
                    <a:pt x="233" y="139"/>
                  </a:lnTo>
                  <a:lnTo>
                    <a:pt x="213" y="61"/>
                  </a:lnTo>
                  <a:lnTo>
                    <a:pt x="209" y="27"/>
                  </a:lnTo>
                  <a:lnTo>
                    <a:pt x="207" y="22"/>
                  </a:lnTo>
                  <a:lnTo>
                    <a:pt x="195" y="21"/>
                  </a:lnTo>
                  <a:lnTo>
                    <a:pt x="188" y="17"/>
                  </a:lnTo>
                  <a:lnTo>
                    <a:pt x="177" y="15"/>
                  </a:lnTo>
                  <a:lnTo>
                    <a:pt x="165" y="11"/>
                  </a:lnTo>
                  <a:lnTo>
                    <a:pt x="154" y="10"/>
                  </a:lnTo>
                  <a:lnTo>
                    <a:pt x="144" y="5"/>
                  </a:lnTo>
                  <a:lnTo>
                    <a:pt x="135" y="4"/>
                  </a:lnTo>
                  <a:lnTo>
                    <a:pt x="133" y="4"/>
                  </a:lnTo>
                  <a:lnTo>
                    <a:pt x="121" y="0"/>
                  </a:lnTo>
                  <a:lnTo>
                    <a:pt x="130" y="210"/>
                  </a:lnTo>
                  <a:lnTo>
                    <a:pt x="101" y="228"/>
                  </a:lnTo>
                  <a:lnTo>
                    <a:pt x="32" y="375"/>
                  </a:lnTo>
                  <a:lnTo>
                    <a:pt x="3" y="480"/>
                  </a:lnTo>
                  <a:lnTo>
                    <a:pt x="0" y="534"/>
                  </a:lnTo>
                  <a:lnTo>
                    <a:pt x="9" y="587"/>
                  </a:lnTo>
                  <a:lnTo>
                    <a:pt x="53" y="691"/>
                  </a:lnTo>
                  <a:lnTo>
                    <a:pt x="59" y="747"/>
                  </a:lnTo>
                  <a:lnTo>
                    <a:pt x="47" y="971"/>
                  </a:lnTo>
                  <a:lnTo>
                    <a:pt x="53" y="1022"/>
                  </a:lnTo>
                  <a:lnTo>
                    <a:pt x="70" y="1074"/>
                  </a:lnTo>
                  <a:lnTo>
                    <a:pt x="161" y="1281"/>
                  </a:lnTo>
                  <a:lnTo>
                    <a:pt x="306" y="1772"/>
                  </a:lnTo>
                  <a:lnTo>
                    <a:pt x="313" y="1812"/>
                  </a:lnTo>
                  <a:lnTo>
                    <a:pt x="289" y="1787"/>
                  </a:lnTo>
                  <a:lnTo>
                    <a:pt x="205" y="1660"/>
                  </a:lnTo>
                  <a:lnTo>
                    <a:pt x="155" y="1604"/>
                  </a:lnTo>
                  <a:lnTo>
                    <a:pt x="121" y="1582"/>
                  </a:lnTo>
                  <a:lnTo>
                    <a:pt x="127" y="1705"/>
                  </a:lnTo>
                  <a:lnTo>
                    <a:pt x="144" y="1743"/>
                  </a:lnTo>
                  <a:lnTo>
                    <a:pt x="239" y="1861"/>
                  </a:lnTo>
                  <a:lnTo>
                    <a:pt x="290" y="1944"/>
                  </a:lnTo>
                  <a:lnTo>
                    <a:pt x="329" y="2034"/>
                  </a:lnTo>
                  <a:lnTo>
                    <a:pt x="340" y="2084"/>
                  </a:lnTo>
                  <a:lnTo>
                    <a:pt x="435" y="2146"/>
                  </a:lnTo>
                  <a:lnTo>
                    <a:pt x="300" y="1851"/>
                  </a:lnTo>
                  <a:lnTo>
                    <a:pt x="418" y="2001"/>
                  </a:lnTo>
                  <a:lnTo>
                    <a:pt x="638" y="2420"/>
                  </a:lnTo>
                  <a:lnTo>
                    <a:pt x="813" y="2631"/>
                  </a:lnTo>
                  <a:lnTo>
                    <a:pt x="1279" y="3018"/>
                  </a:lnTo>
                  <a:lnTo>
                    <a:pt x="1307" y="3030"/>
                  </a:lnTo>
                  <a:lnTo>
                    <a:pt x="1340" y="3029"/>
                  </a:lnTo>
                  <a:lnTo>
                    <a:pt x="1355" y="3023"/>
                  </a:lnTo>
                  <a:lnTo>
                    <a:pt x="1372" y="3013"/>
                  </a:lnTo>
                  <a:lnTo>
                    <a:pt x="1403" y="3001"/>
                  </a:lnTo>
                  <a:lnTo>
                    <a:pt x="1254" y="2812"/>
                  </a:lnTo>
                  <a:lnTo>
                    <a:pt x="1205" y="2766"/>
                  </a:lnTo>
                  <a:lnTo>
                    <a:pt x="1093" y="2690"/>
                  </a:lnTo>
                  <a:lnTo>
                    <a:pt x="846" y="2593"/>
                  </a:lnTo>
                  <a:lnTo>
                    <a:pt x="823" y="2582"/>
                  </a:lnTo>
                  <a:lnTo>
                    <a:pt x="799" y="2560"/>
                  </a:lnTo>
                  <a:lnTo>
                    <a:pt x="785" y="2542"/>
                  </a:lnTo>
                  <a:close/>
                </a:path>
              </a:pathLst>
            </a:custGeom>
            <a:solidFill>
              <a:srgbClr val="DDB2AA"/>
            </a:solidFill>
            <a:ln w="9525">
              <a:noFill/>
              <a:round/>
              <a:headEnd/>
              <a:tailEnd/>
            </a:ln>
          </p:spPr>
          <p:txBody>
            <a:bodyPr/>
            <a:lstStyle/>
            <a:p>
              <a:endParaRPr lang="en-GB"/>
            </a:p>
          </p:txBody>
        </p:sp>
        <p:sp>
          <p:nvSpPr>
            <p:cNvPr id="15952" name="Freeform 592"/>
            <p:cNvSpPr>
              <a:spLocks/>
            </p:cNvSpPr>
            <p:nvPr/>
          </p:nvSpPr>
          <p:spPr bwMode="auto">
            <a:xfrm>
              <a:off x="2718" y="1758"/>
              <a:ext cx="2" cy="1"/>
            </a:xfrm>
            <a:custGeom>
              <a:avLst/>
              <a:gdLst/>
              <a:ahLst/>
              <a:cxnLst>
                <a:cxn ang="0">
                  <a:pos x="12" y="4"/>
                </a:cxn>
                <a:cxn ang="0">
                  <a:pos x="14" y="4"/>
                </a:cxn>
                <a:cxn ang="0">
                  <a:pos x="0" y="0"/>
                </a:cxn>
                <a:cxn ang="0">
                  <a:pos x="12" y="4"/>
                </a:cxn>
              </a:cxnLst>
              <a:rect l="0" t="0" r="r" b="b"/>
              <a:pathLst>
                <a:path w="14" h="4">
                  <a:moveTo>
                    <a:pt x="12" y="4"/>
                  </a:moveTo>
                  <a:lnTo>
                    <a:pt x="14" y="4"/>
                  </a:lnTo>
                  <a:lnTo>
                    <a:pt x="0" y="0"/>
                  </a:lnTo>
                  <a:lnTo>
                    <a:pt x="12" y="4"/>
                  </a:lnTo>
                  <a:close/>
                </a:path>
              </a:pathLst>
            </a:custGeom>
            <a:solidFill>
              <a:srgbClr val="CC8C7F"/>
            </a:solidFill>
            <a:ln w="9525">
              <a:noFill/>
              <a:round/>
              <a:headEnd/>
              <a:tailEnd/>
            </a:ln>
          </p:spPr>
          <p:txBody>
            <a:bodyPr/>
            <a:lstStyle/>
            <a:p>
              <a:endParaRPr lang="en-GB"/>
            </a:p>
          </p:txBody>
        </p:sp>
        <p:sp>
          <p:nvSpPr>
            <p:cNvPr id="15953" name="Freeform 593"/>
            <p:cNvSpPr>
              <a:spLocks/>
            </p:cNvSpPr>
            <p:nvPr/>
          </p:nvSpPr>
          <p:spPr bwMode="auto">
            <a:xfrm>
              <a:off x="2736" y="1944"/>
              <a:ext cx="71" cy="57"/>
            </a:xfrm>
            <a:custGeom>
              <a:avLst/>
              <a:gdLst/>
              <a:ahLst/>
              <a:cxnLst>
                <a:cxn ang="0">
                  <a:pos x="316" y="42"/>
                </a:cxn>
                <a:cxn ang="0">
                  <a:pos x="357" y="30"/>
                </a:cxn>
                <a:cxn ang="0">
                  <a:pos x="184" y="1"/>
                </a:cxn>
                <a:cxn ang="0">
                  <a:pos x="94" y="0"/>
                </a:cxn>
                <a:cxn ang="0">
                  <a:pos x="11" y="17"/>
                </a:cxn>
                <a:cxn ang="0">
                  <a:pos x="6" y="20"/>
                </a:cxn>
                <a:cxn ang="0">
                  <a:pos x="9" y="102"/>
                </a:cxn>
                <a:cxn ang="0">
                  <a:pos x="0" y="281"/>
                </a:cxn>
                <a:cxn ang="0">
                  <a:pos x="32" y="197"/>
                </a:cxn>
                <a:cxn ang="0">
                  <a:pos x="65" y="142"/>
                </a:cxn>
                <a:cxn ang="0">
                  <a:pos x="110" y="102"/>
                </a:cxn>
                <a:cxn ang="0">
                  <a:pos x="138" y="88"/>
                </a:cxn>
                <a:cxn ang="0">
                  <a:pos x="293" y="47"/>
                </a:cxn>
                <a:cxn ang="0">
                  <a:pos x="307" y="42"/>
                </a:cxn>
                <a:cxn ang="0">
                  <a:pos x="316" y="42"/>
                </a:cxn>
              </a:cxnLst>
              <a:rect l="0" t="0" r="r" b="b"/>
              <a:pathLst>
                <a:path w="357" h="281">
                  <a:moveTo>
                    <a:pt x="316" y="42"/>
                  </a:moveTo>
                  <a:lnTo>
                    <a:pt x="357" y="30"/>
                  </a:lnTo>
                  <a:lnTo>
                    <a:pt x="184" y="1"/>
                  </a:lnTo>
                  <a:lnTo>
                    <a:pt x="94" y="0"/>
                  </a:lnTo>
                  <a:lnTo>
                    <a:pt x="11" y="17"/>
                  </a:lnTo>
                  <a:lnTo>
                    <a:pt x="6" y="20"/>
                  </a:lnTo>
                  <a:lnTo>
                    <a:pt x="9" y="102"/>
                  </a:lnTo>
                  <a:lnTo>
                    <a:pt x="0" y="281"/>
                  </a:lnTo>
                  <a:lnTo>
                    <a:pt x="32" y="197"/>
                  </a:lnTo>
                  <a:lnTo>
                    <a:pt x="65" y="142"/>
                  </a:lnTo>
                  <a:lnTo>
                    <a:pt x="110" y="102"/>
                  </a:lnTo>
                  <a:lnTo>
                    <a:pt x="138" y="88"/>
                  </a:lnTo>
                  <a:lnTo>
                    <a:pt x="293" y="47"/>
                  </a:lnTo>
                  <a:lnTo>
                    <a:pt x="307" y="42"/>
                  </a:lnTo>
                  <a:lnTo>
                    <a:pt x="316" y="42"/>
                  </a:lnTo>
                  <a:close/>
                </a:path>
              </a:pathLst>
            </a:custGeom>
            <a:solidFill>
              <a:srgbClr val="CC8C7F"/>
            </a:solidFill>
            <a:ln w="9525">
              <a:noFill/>
              <a:round/>
              <a:headEnd/>
              <a:tailEnd/>
            </a:ln>
          </p:spPr>
          <p:txBody>
            <a:bodyPr/>
            <a:lstStyle/>
            <a:p>
              <a:endParaRPr lang="en-GB"/>
            </a:p>
          </p:txBody>
        </p:sp>
        <p:sp>
          <p:nvSpPr>
            <p:cNvPr id="15954" name="Freeform 594"/>
            <p:cNvSpPr>
              <a:spLocks/>
            </p:cNvSpPr>
            <p:nvPr/>
          </p:nvSpPr>
          <p:spPr bwMode="auto">
            <a:xfrm>
              <a:off x="2795" y="1953"/>
              <a:ext cx="4" cy="1"/>
            </a:xfrm>
            <a:custGeom>
              <a:avLst/>
              <a:gdLst/>
              <a:ahLst/>
              <a:cxnLst>
                <a:cxn ang="0">
                  <a:pos x="23" y="0"/>
                </a:cxn>
                <a:cxn ang="0">
                  <a:pos x="14" y="0"/>
                </a:cxn>
                <a:cxn ang="0">
                  <a:pos x="0" y="5"/>
                </a:cxn>
                <a:cxn ang="0">
                  <a:pos x="23" y="0"/>
                </a:cxn>
              </a:cxnLst>
              <a:rect l="0" t="0" r="r" b="b"/>
              <a:pathLst>
                <a:path w="23" h="5">
                  <a:moveTo>
                    <a:pt x="23" y="0"/>
                  </a:moveTo>
                  <a:lnTo>
                    <a:pt x="14" y="0"/>
                  </a:lnTo>
                  <a:lnTo>
                    <a:pt x="0" y="5"/>
                  </a:lnTo>
                  <a:lnTo>
                    <a:pt x="23" y="0"/>
                  </a:lnTo>
                  <a:close/>
                </a:path>
              </a:pathLst>
            </a:custGeom>
            <a:solidFill>
              <a:srgbClr val="FFFFFF"/>
            </a:solidFill>
            <a:ln w="9525">
              <a:noFill/>
              <a:round/>
              <a:headEnd/>
              <a:tailEnd/>
            </a:ln>
          </p:spPr>
          <p:txBody>
            <a:bodyPr/>
            <a:lstStyle/>
            <a:p>
              <a:endParaRPr lang="en-GB"/>
            </a:p>
          </p:txBody>
        </p:sp>
        <p:sp>
          <p:nvSpPr>
            <p:cNvPr id="15955" name="Freeform 595"/>
            <p:cNvSpPr>
              <a:spLocks/>
            </p:cNvSpPr>
            <p:nvPr/>
          </p:nvSpPr>
          <p:spPr bwMode="auto">
            <a:xfrm>
              <a:off x="2752" y="1956"/>
              <a:ext cx="87" cy="36"/>
            </a:xfrm>
            <a:custGeom>
              <a:avLst/>
              <a:gdLst/>
              <a:ahLst/>
              <a:cxnLst>
                <a:cxn ang="0">
                  <a:pos x="79" y="124"/>
                </a:cxn>
                <a:cxn ang="0">
                  <a:pos x="68" y="94"/>
                </a:cxn>
                <a:cxn ang="0">
                  <a:pos x="56" y="77"/>
                </a:cxn>
                <a:cxn ang="0">
                  <a:pos x="34" y="87"/>
                </a:cxn>
                <a:cxn ang="0">
                  <a:pos x="12" y="121"/>
                </a:cxn>
                <a:cxn ang="0">
                  <a:pos x="0" y="178"/>
                </a:cxn>
                <a:cxn ang="0">
                  <a:pos x="53" y="177"/>
                </a:cxn>
                <a:cxn ang="0">
                  <a:pos x="217" y="138"/>
                </a:cxn>
                <a:cxn ang="0">
                  <a:pos x="433" y="59"/>
                </a:cxn>
                <a:cxn ang="0">
                  <a:pos x="369" y="0"/>
                </a:cxn>
                <a:cxn ang="0">
                  <a:pos x="271" y="29"/>
                </a:cxn>
                <a:cxn ang="0">
                  <a:pos x="275" y="47"/>
                </a:cxn>
                <a:cxn ang="0">
                  <a:pos x="276" y="87"/>
                </a:cxn>
                <a:cxn ang="0">
                  <a:pos x="265" y="104"/>
                </a:cxn>
                <a:cxn ang="0">
                  <a:pos x="206" y="136"/>
                </a:cxn>
                <a:cxn ang="0">
                  <a:pos x="163" y="147"/>
                </a:cxn>
                <a:cxn ang="0">
                  <a:pos x="119" y="147"/>
                </a:cxn>
                <a:cxn ang="0">
                  <a:pos x="96" y="141"/>
                </a:cxn>
                <a:cxn ang="0">
                  <a:pos x="79" y="124"/>
                </a:cxn>
              </a:cxnLst>
              <a:rect l="0" t="0" r="r" b="b"/>
              <a:pathLst>
                <a:path w="433" h="178">
                  <a:moveTo>
                    <a:pt x="79" y="124"/>
                  </a:moveTo>
                  <a:lnTo>
                    <a:pt x="68" y="94"/>
                  </a:lnTo>
                  <a:lnTo>
                    <a:pt x="56" y="77"/>
                  </a:lnTo>
                  <a:lnTo>
                    <a:pt x="34" y="87"/>
                  </a:lnTo>
                  <a:lnTo>
                    <a:pt x="12" y="121"/>
                  </a:lnTo>
                  <a:lnTo>
                    <a:pt x="0" y="178"/>
                  </a:lnTo>
                  <a:lnTo>
                    <a:pt x="53" y="177"/>
                  </a:lnTo>
                  <a:lnTo>
                    <a:pt x="217" y="138"/>
                  </a:lnTo>
                  <a:lnTo>
                    <a:pt x="433" y="59"/>
                  </a:lnTo>
                  <a:lnTo>
                    <a:pt x="369" y="0"/>
                  </a:lnTo>
                  <a:lnTo>
                    <a:pt x="271" y="29"/>
                  </a:lnTo>
                  <a:lnTo>
                    <a:pt x="275" y="47"/>
                  </a:lnTo>
                  <a:lnTo>
                    <a:pt x="276" y="87"/>
                  </a:lnTo>
                  <a:lnTo>
                    <a:pt x="265" y="104"/>
                  </a:lnTo>
                  <a:lnTo>
                    <a:pt x="206" y="136"/>
                  </a:lnTo>
                  <a:lnTo>
                    <a:pt x="163" y="147"/>
                  </a:lnTo>
                  <a:lnTo>
                    <a:pt x="119" y="147"/>
                  </a:lnTo>
                  <a:lnTo>
                    <a:pt x="96" y="141"/>
                  </a:lnTo>
                  <a:lnTo>
                    <a:pt x="79" y="124"/>
                  </a:lnTo>
                  <a:close/>
                </a:path>
              </a:pathLst>
            </a:custGeom>
            <a:solidFill>
              <a:srgbClr val="FFFFFF"/>
            </a:solidFill>
            <a:ln w="9525">
              <a:noFill/>
              <a:round/>
              <a:headEnd/>
              <a:tailEnd/>
            </a:ln>
          </p:spPr>
          <p:txBody>
            <a:bodyPr/>
            <a:lstStyle/>
            <a:p>
              <a:endParaRPr lang="en-GB"/>
            </a:p>
          </p:txBody>
        </p:sp>
        <p:sp>
          <p:nvSpPr>
            <p:cNvPr id="15956" name="Freeform 596"/>
            <p:cNvSpPr>
              <a:spLocks/>
            </p:cNvSpPr>
            <p:nvPr/>
          </p:nvSpPr>
          <p:spPr bwMode="auto">
            <a:xfrm>
              <a:off x="2821" y="2242"/>
              <a:ext cx="35" cy="42"/>
            </a:xfrm>
            <a:custGeom>
              <a:avLst/>
              <a:gdLst/>
              <a:ahLst/>
              <a:cxnLst>
                <a:cxn ang="0">
                  <a:pos x="0" y="0"/>
                </a:cxn>
                <a:cxn ang="0">
                  <a:pos x="56" y="78"/>
                </a:cxn>
                <a:cxn ang="0">
                  <a:pos x="175" y="211"/>
                </a:cxn>
                <a:cxn ang="0">
                  <a:pos x="0" y="0"/>
                </a:cxn>
              </a:cxnLst>
              <a:rect l="0" t="0" r="r" b="b"/>
              <a:pathLst>
                <a:path w="175" h="211">
                  <a:moveTo>
                    <a:pt x="0" y="0"/>
                  </a:moveTo>
                  <a:lnTo>
                    <a:pt x="56" y="78"/>
                  </a:lnTo>
                  <a:lnTo>
                    <a:pt x="175" y="211"/>
                  </a:lnTo>
                  <a:lnTo>
                    <a:pt x="0" y="0"/>
                  </a:lnTo>
                  <a:close/>
                </a:path>
              </a:pathLst>
            </a:custGeom>
            <a:solidFill>
              <a:srgbClr val="CC8C7F"/>
            </a:solidFill>
            <a:ln w="9525">
              <a:noFill/>
              <a:round/>
              <a:headEnd/>
              <a:tailEnd/>
            </a:ln>
          </p:spPr>
          <p:txBody>
            <a:bodyPr/>
            <a:lstStyle/>
            <a:p>
              <a:endParaRPr lang="en-GB"/>
            </a:p>
          </p:txBody>
        </p:sp>
        <p:sp>
          <p:nvSpPr>
            <p:cNvPr id="15957" name="Freeform 597"/>
            <p:cNvSpPr>
              <a:spLocks/>
            </p:cNvSpPr>
            <p:nvPr/>
          </p:nvSpPr>
          <p:spPr bwMode="auto">
            <a:xfrm>
              <a:off x="3089" y="1753"/>
              <a:ext cx="90" cy="122"/>
            </a:xfrm>
            <a:custGeom>
              <a:avLst/>
              <a:gdLst/>
              <a:ahLst/>
              <a:cxnLst>
                <a:cxn ang="0">
                  <a:pos x="201" y="73"/>
                </a:cxn>
                <a:cxn ang="0">
                  <a:pos x="112" y="34"/>
                </a:cxn>
                <a:cxn ang="0">
                  <a:pos x="0" y="0"/>
                </a:cxn>
                <a:cxn ang="0">
                  <a:pos x="141" y="94"/>
                </a:cxn>
                <a:cxn ang="0">
                  <a:pos x="298" y="252"/>
                </a:cxn>
                <a:cxn ang="0">
                  <a:pos x="361" y="358"/>
                </a:cxn>
                <a:cxn ang="0">
                  <a:pos x="400" y="481"/>
                </a:cxn>
                <a:cxn ang="0">
                  <a:pos x="406" y="611"/>
                </a:cxn>
                <a:cxn ang="0">
                  <a:pos x="410" y="605"/>
                </a:cxn>
                <a:cxn ang="0">
                  <a:pos x="425" y="569"/>
                </a:cxn>
                <a:cxn ang="0">
                  <a:pos x="442" y="503"/>
                </a:cxn>
                <a:cxn ang="0">
                  <a:pos x="450" y="416"/>
                </a:cxn>
                <a:cxn ang="0">
                  <a:pos x="433" y="318"/>
                </a:cxn>
                <a:cxn ang="0">
                  <a:pos x="410" y="267"/>
                </a:cxn>
                <a:cxn ang="0">
                  <a:pos x="336" y="166"/>
                </a:cxn>
                <a:cxn ang="0">
                  <a:pos x="201" y="73"/>
                </a:cxn>
              </a:cxnLst>
              <a:rect l="0" t="0" r="r" b="b"/>
              <a:pathLst>
                <a:path w="450" h="611">
                  <a:moveTo>
                    <a:pt x="201" y="73"/>
                  </a:moveTo>
                  <a:lnTo>
                    <a:pt x="112" y="34"/>
                  </a:lnTo>
                  <a:lnTo>
                    <a:pt x="0" y="0"/>
                  </a:lnTo>
                  <a:lnTo>
                    <a:pt x="141" y="94"/>
                  </a:lnTo>
                  <a:lnTo>
                    <a:pt x="298" y="252"/>
                  </a:lnTo>
                  <a:lnTo>
                    <a:pt x="361" y="358"/>
                  </a:lnTo>
                  <a:lnTo>
                    <a:pt x="400" y="481"/>
                  </a:lnTo>
                  <a:lnTo>
                    <a:pt x="406" y="611"/>
                  </a:lnTo>
                  <a:lnTo>
                    <a:pt x="410" y="605"/>
                  </a:lnTo>
                  <a:lnTo>
                    <a:pt x="425" y="569"/>
                  </a:lnTo>
                  <a:lnTo>
                    <a:pt x="442" y="503"/>
                  </a:lnTo>
                  <a:lnTo>
                    <a:pt x="450" y="416"/>
                  </a:lnTo>
                  <a:lnTo>
                    <a:pt x="433" y="318"/>
                  </a:lnTo>
                  <a:lnTo>
                    <a:pt x="410" y="267"/>
                  </a:lnTo>
                  <a:lnTo>
                    <a:pt x="336" y="166"/>
                  </a:lnTo>
                  <a:lnTo>
                    <a:pt x="201" y="73"/>
                  </a:lnTo>
                  <a:close/>
                </a:path>
              </a:pathLst>
            </a:custGeom>
            <a:solidFill>
              <a:srgbClr val="007FFF"/>
            </a:solidFill>
            <a:ln w="9525">
              <a:noFill/>
              <a:round/>
              <a:headEnd/>
              <a:tailEnd/>
            </a:ln>
          </p:spPr>
          <p:txBody>
            <a:bodyPr/>
            <a:lstStyle/>
            <a:p>
              <a:endParaRPr lang="en-GB"/>
            </a:p>
          </p:txBody>
        </p:sp>
        <p:sp>
          <p:nvSpPr>
            <p:cNvPr id="15958" name="Freeform 598"/>
            <p:cNvSpPr>
              <a:spLocks/>
            </p:cNvSpPr>
            <p:nvPr/>
          </p:nvSpPr>
          <p:spPr bwMode="auto">
            <a:xfrm>
              <a:off x="3115" y="2250"/>
              <a:ext cx="232" cy="152"/>
            </a:xfrm>
            <a:custGeom>
              <a:avLst/>
              <a:gdLst/>
              <a:ahLst/>
              <a:cxnLst>
                <a:cxn ang="0">
                  <a:pos x="1096" y="192"/>
                </a:cxn>
                <a:cxn ang="0">
                  <a:pos x="1160" y="12"/>
                </a:cxn>
                <a:cxn ang="0">
                  <a:pos x="1031" y="0"/>
                </a:cxn>
                <a:cxn ang="0">
                  <a:pos x="880" y="136"/>
                </a:cxn>
                <a:cxn ang="0">
                  <a:pos x="764" y="279"/>
                </a:cxn>
                <a:cxn ang="0">
                  <a:pos x="674" y="357"/>
                </a:cxn>
                <a:cxn ang="0">
                  <a:pos x="523" y="442"/>
                </a:cxn>
                <a:cxn ang="0">
                  <a:pos x="200" y="572"/>
                </a:cxn>
                <a:cxn ang="0">
                  <a:pos x="96" y="627"/>
                </a:cxn>
                <a:cxn ang="0">
                  <a:pos x="0" y="694"/>
                </a:cxn>
                <a:cxn ang="0">
                  <a:pos x="67" y="684"/>
                </a:cxn>
                <a:cxn ang="0">
                  <a:pos x="324" y="684"/>
                </a:cxn>
                <a:cxn ang="0">
                  <a:pos x="1014" y="762"/>
                </a:cxn>
                <a:cxn ang="0">
                  <a:pos x="1096" y="192"/>
                </a:cxn>
              </a:cxnLst>
              <a:rect l="0" t="0" r="r" b="b"/>
              <a:pathLst>
                <a:path w="1160" h="762">
                  <a:moveTo>
                    <a:pt x="1096" y="192"/>
                  </a:moveTo>
                  <a:lnTo>
                    <a:pt x="1160" y="12"/>
                  </a:lnTo>
                  <a:lnTo>
                    <a:pt x="1031" y="0"/>
                  </a:lnTo>
                  <a:lnTo>
                    <a:pt x="880" y="136"/>
                  </a:lnTo>
                  <a:lnTo>
                    <a:pt x="764" y="279"/>
                  </a:lnTo>
                  <a:lnTo>
                    <a:pt x="674" y="357"/>
                  </a:lnTo>
                  <a:lnTo>
                    <a:pt x="523" y="442"/>
                  </a:lnTo>
                  <a:lnTo>
                    <a:pt x="200" y="572"/>
                  </a:lnTo>
                  <a:lnTo>
                    <a:pt x="96" y="627"/>
                  </a:lnTo>
                  <a:lnTo>
                    <a:pt x="0" y="694"/>
                  </a:lnTo>
                  <a:lnTo>
                    <a:pt x="67" y="684"/>
                  </a:lnTo>
                  <a:lnTo>
                    <a:pt x="324" y="684"/>
                  </a:lnTo>
                  <a:lnTo>
                    <a:pt x="1014" y="762"/>
                  </a:lnTo>
                  <a:lnTo>
                    <a:pt x="1096" y="192"/>
                  </a:lnTo>
                  <a:close/>
                </a:path>
              </a:pathLst>
            </a:custGeom>
            <a:solidFill>
              <a:srgbClr val="BFDDFF"/>
            </a:solidFill>
            <a:ln w="9525">
              <a:noFill/>
              <a:round/>
              <a:headEnd/>
              <a:tailEnd/>
            </a:ln>
          </p:spPr>
          <p:txBody>
            <a:bodyPr/>
            <a:lstStyle/>
            <a:p>
              <a:endParaRPr lang="en-GB"/>
            </a:p>
          </p:txBody>
        </p:sp>
        <p:sp>
          <p:nvSpPr>
            <p:cNvPr id="15959" name="Freeform 599"/>
            <p:cNvSpPr>
              <a:spLocks/>
            </p:cNvSpPr>
            <p:nvPr/>
          </p:nvSpPr>
          <p:spPr bwMode="auto">
            <a:xfrm>
              <a:off x="2971" y="2421"/>
              <a:ext cx="73" cy="99"/>
            </a:xfrm>
            <a:custGeom>
              <a:avLst/>
              <a:gdLst/>
              <a:ahLst/>
              <a:cxnLst>
                <a:cxn ang="0">
                  <a:pos x="11" y="115"/>
                </a:cxn>
                <a:cxn ang="0">
                  <a:pos x="63" y="227"/>
                </a:cxn>
                <a:cxn ang="0">
                  <a:pos x="202" y="436"/>
                </a:cxn>
                <a:cxn ang="0">
                  <a:pos x="230" y="492"/>
                </a:cxn>
                <a:cxn ang="0">
                  <a:pos x="236" y="425"/>
                </a:cxn>
                <a:cxn ang="0">
                  <a:pos x="278" y="239"/>
                </a:cxn>
                <a:cxn ang="0">
                  <a:pos x="362" y="0"/>
                </a:cxn>
                <a:cxn ang="0">
                  <a:pos x="272" y="26"/>
                </a:cxn>
                <a:cxn ang="0">
                  <a:pos x="42" y="43"/>
                </a:cxn>
                <a:cxn ang="0">
                  <a:pos x="0" y="54"/>
                </a:cxn>
                <a:cxn ang="0">
                  <a:pos x="11" y="115"/>
                </a:cxn>
              </a:cxnLst>
              <a:rect l="0" t="0" r="r" b="b"/>
              <a:pathLst>
                <a:path w="362" h="492">
                  <a:moveTo>
                    <a:pt x="11" y="115"/>
                  </a:moveTo>
                  <a:lnTo>
                    <a:pt x="63" y="227"/>
                  </a:lnTo>
                  <a:lnTo>
                    <a:pt x="202" y="436"/>
                  </a:lnTo>
                  <a:lnTo>
                    <a:pt x="230" y="492"/>
                  </a:lnTo>
                  <a:lnTo>
                    <a:pt x="236" y="425"/>
                  </a:lnTo>
                  <a:lnTo>
                    <a:pt x="278" y="239"/>
                  </a:lnTo>
                  <a:lnTo>
                    <a:pt x="362" y="0"/>
                  </a:lnTo>
                  <a:lnTo>
                    <a:pt x="272" y="26"/>
                  </a:lnTo>
                  <a:lnTo>
                    <a:pt x="42" y="43"/>
                  </a:lnTo>
                  <a:lnTo>
                    <a:pt x="0" y="54"/>
                  </a:lnTo>
                  <a:lnTo>
                    <a:pt x="11" y="115"/>
                  </a:lnTo>
                  <a:close/>
                </a:path>
              </a:pathLst>
            </a:custGeom>
            <a:solidFill>
              <a:srgbClr val="BFDDFF"/>
            </a:solidFill>
            <a:ln w="9525">
              <a:noFill/>
              <a:round/>
              <a:headEnd/>
              <a:tailEnd/>
            </a:ln>
          </p:spPr>
          <p:txBody>
            <a:bodyPr/>
            <a:lstStyle/>
            <a:p>
              <a:endParaRPr lang="en-GB"/>
            </a:p>
          </p:txBody>
        </p:sp>
        <p:sp>
          <p:nvSpPr>
            <p:cNvPr id="15960" name="Freeform 600"/>
            <p:cNvSpPr>
              <a:spLocks/>
            </p:cNvSpPr>
            <p:nvPr/>
          </p:nvSpPr>
          <p:spPr bwMode="auto">
            <a:xfrm>
              <a:off x="2693" y="1575"/>
              <a:ext cx="409" cy="69"/>
            </a:xfrm>
            <a:custGeom>
              <a:avLst/>
              <a:gdLst/>
              <a:ahLst/>
              <a:cxnLst>
                <a:cxn ang="0">
                  <a:pos x="1076" y="37"/>
                </a:cxn>
                <a:cxn ang="0">
                  <a:pos x="900" y="0"/>
                </a:cxn>
                <a:cxn ang="0">
                  <a:pos x="559" y="14"/>
                </a:cxn>
                <a:cxn ang="0">
                  <a:pos x="363" y="56"/>
                </a:cxn>
                <a:cxn ang="0">
                  <a:pos x="241" y="103"/>
                </a:cxn>
                <a:cxn ang="0">
                  <a:pos x="130" y="166"/>
                </a:cxn>
                <a:cxn ang="0">
                  <a:pos x="30" y="246"/>
                </a:cxn>
                <a:cxn ang="0">
                  <a:pos x="0" y="284"/>
                </a:cxn>
                <a:cxn ang="0">
                  <a:pos x="109" y="247"/>
                </a:cxn>
                <a:cxn ang="0">
                  <a:pos x="221" y="217"/>
                </a:cxn>
                <a:cxn ang="0">
                  <a:pos x="336" y="191"/>
                </a:cxn>
                <a:cxn ang="0">
                  <a:pos x="452" y="170"/>
                </a:cxn>
                <a:cxn ang="0">
                  <a:pos x="569" y="153"/>
                </a:cxn>
                <a:cxn ang="0">
                  <a:pos x="691" y="142"/>
                </a:cxn>
                <a:cxn ang="0">
                  <a:pos x="813" y="135"/>
                </a:cxn>
                <a:cxn ang="0">
                  <a:pos x="939" y="134"/>
                </a:cxn>
                <a:cxn ang="0">
                  <a:pos x="1011" y="133"/>
                </a:cxn>
                <a:cxn ang="0">
                  <a:pos x="1085" y="135"/>
                </a:cxn>
                <a:cxn ang="0">
                  <a:pos x="1158" y="139"/>
                </a:cxn>
                <a:cxn ang="0">
                  <a:pos x="1230" y="145"/>
                </a:cxn>
                <a:cxn ang="0">
                  <a:pos x="1301" y="152"/>
                </a:cxn>
                <a:cxn ang="0">
                  <a:pos x="1372" y="161"/>
                </a:cxn>
                <a:cxn ang="0">
                  <a:pos x="1441" y="171"/>
                </a:cxn>
                <a:cxn ang="0">
                  <a:pos x="1512" y="185"/>
                </a:cxn>
                <a:cxn ang="0">
                  <a:pos x="1579" y="198"/>
                </a:cxn>
                <a:cxn ang="0">
                  <a:pos x="1647" y="213"/>
                </a:cxn>
                <a:cxn ang="0">
                  <a:pos x="1713" y="230"/>
                </a:cxn>
                <a:cxn ang="0">
                  <a:pos x="1782" y="251"/>
                </a:cxn>
                <a:cxn ang="0">
                  <a:pos x="1846" y="271"/>
                </a:cxn>
                <a:cxn ang="0">
                  <a:pos x="1912" y="295"/>
                </a:cxn>
                <a:cxn ang="0">
                  <a:pos x="1977" y="319"/>
                </a:cxn>
                <a:cxn ang="0">
                  <a:pos x="2041" y="346"/>
                </a:cxn>
                <a:cxn ang="0">
                  <a:pos x="1912" y="210"/>
                </a:cxn>
                <a:cxn ang="0">
                  <a:pos x="1779" y="96"/>
                </a:cxn>
                <a:cxn ang="0">
                  <a:pos x="1682" y="42"/>
                </a:cxn>
                <a:cxn ang="0">
                  <a:pos x="1614" y="20"/>
                </a:cxn>
                <a:cxn ang="0">
                  <a:pos x="1507" y="5"/>
                </a:cxn>
                <a:cxn ang="0">
                  <a:pos x="1076" y="37"/>
                </a:cxn>
              </a:cxnLst>
              <a:rect l="0" t="0" r="r" b="b"/>
              <a:pathLst>
                <a:path w="2041" h="346">
                  <a:moveTo>
                    <a:pt x="1076" y="37"/>
                  </a:moveTo>
                  <a:lnTo>
                    <a:pt x="900" y="0"/>
                  </a:lnTo>
                  <a:lnTo>
                    <a:pt x="559" y="14"/>
                  </a:lnTo>
                  <a:lnTo>
                    <a:pt x="363" y="56"/>
                  </a:lnTo>
                  <a:lnTo>
                    <a:pt x="241" y="103"/>
                  </a:lnTo>
                  <a:lnTo>
                    <a:pt x="130" y="166"/>
                  </a:lnTo>
                  <a:lnTo>
                    <a:pt x="30" y="246"/>
                  </a:lnTo>
                  <a:lnTo>
                    <a:pt x="0" y="284"/>
                  </a:lnTo>
                  <a:lnTo>
                    <a:pt x="109" y="247"/>
                  </a:lnTo>
                  <a:lnTo>
                    <a:pt x="221" y="217"/>
                  </a:lnTo>
                  <a:lnTo>
                    <a:pt x="336" y="191"/>
                  </a:lnTo>
                  <a:lnTo>
                    <a:pt x="452" y="170"/>
                  </a:lnTo>
                  <a:lnTo>
                    <a:pt x="569" y="153"/>
                  </a:lnTo>
                  <a:lnTo>
                    <a:pt x="691" y="142"/>
                  </a:lnTo>
                  <a:lnTo>
                    <a:pt x="813" y="135"/>
                  </a:lnTo>
                  <a:lnTo>
                    <a:pt x="939" y="134"/>
                  </a:lnTo>
                  <a:lnTo>
                    <a:pt x="1011" y="133"/>
                  </a:lnTo>
                  <a:lnTo>
                    <a:pt x="1085" y="135"/>
                  </a:lnTo>
                  <a:lnTo>
                    <a:pt x="1158" y="139"/>
                  </a:lnTo>
                  <a:lnTo>
                    <a:pt x="1230" y="145"/>
                  </a:lnTo>
                  <a:lnTo>
                    <a:pt x="1301" y="152"/>
                  </a:lnTo>
                  <a:lnTo>
                    <a:pt x="1372" y="161"/>
                  </a:lnTo>
                  <a:lnTo>
                    <a:pt x="1441" y="171"/>
                  </a:lnTo>
                  <a:lnTo>
                    <a:pt x="1512" y="185"/>
                  </a:lnTo>
                  <a:lnTo>
                    <a:pt x="1579" y="198"/>
                  </a:lnTo>
                  <a:lnTo>
                    <a:pt x="1647" y="213"/>
                  </a:lnTo>
                  <a:lnTo>
                    <a:pt x="1713" y="230"/>
                  </a:lnTo>
                  <a:lnTo>
                    <a:pt x="1782" y="251"/>
                  </a:lnTo>
                  <a:lnTo>
                    <a:pt x="1846" y="271"/>
                  </a:lnTo>
                  <a:lnTo>
                    <a:pt x="1912" y="295"/>
                  </a:lnTo>
                  <a:lnTo>
                    <a:pt x="1977" y="319"/>
                  </a:lnTo>
                  <a:lnTo>
                    <a:pt x="2041" y="346"/>
                  </a:lnTo>
                  <a:lnTo>
                    <a:pt x="1912" y="210"/>
                  </a:lnTo>
                  <a:lnTo>
                    <a:pt x="1779" y="96"/>
                  </a:lnTo>
                  <a:lnTo>
                    <a:pt x="1682" y="42"/>
                  </a:lnTo>
                  <a:lnTo>
                    <a:pt x="1614" y="20"/>
                  </a:lnTo>
                  <a:lnTo>
                    <a:pt x="1507" y="5"/>
                  </a:lnTo>
                  <a:lnTo>
                    <a:pt x="1076" y="37"/>
                  </a:lnTo>
                  <a:close/>
                </a:path>
              </a:pathLst>
            </a:custGeom>
            <a:solidFill>
              <a:srgbClr val="000000"/>
            </a:solidFill>
            <a:ln w="9525">
              <a:noFill/>
              <a:round/>
              <a:headEnd/>
              <a:tailEnd/>
            </a:ln>
          </p:spPr>
          <p:txBody>
            <a:bodyPr/>
            <a:lstStyle/>
            <a:p>
              <a:endParaRPr lang="en-GB"/>
            </a:p>
          </p:txBody>
        </p:sp>
        <p:sp>
          <p:nvSpPr>
            <p:cNvPr id="15961" name="Freeform 601"/>
            <p:cNvSpPr>
              <a:spLocks/>
            </p:cNvSpPr>
            <p:nvPr/>
          </p:nvSpPr>
          <p:spPr bwMode="auto">
            <a:xfrm>
              <a:off x="3134" y="2252"/>
              <a:ext cx="302" cy="356"/>
            </a:xfrm>
            <a:custGeom>
              <a:avLst/>
              <a:gdLst/>
              <a:ahLst/>
              <a:cxnLst>
                <a:cxn ang="0">
                  <a:pos x="1135" y="105"/>
                </a:cxn>
                <a:cxn ang="0">
                  <a:pos x="1051" y="519"/>
                </a:cxn>
                <a:cxn ang="0">
                  <a:pos x="1074" y="806"/>
                </a:cxn>
                <a:cxn ang="0">
                  <a:pos x="878" y="817"/>
                </a:cxn>
                <a:cxn ang="0">
                  <a:pos x="0" y="850"/>
                </a:cxn>
                <a:cxn ang="0">
                  <a:pos x="78" y="1061"/>
                </a:cxn>
                <a:cxn ang="0">
                  <a:pos x="384" y="1297"/>
                </a:cxn>
                <a:cxn ang="0">
                  <a:pos x="488" y="1430"/>
                </a:cxn>
                <a:cxn ang="0">
                  <a:pos x="496" y="1539"/>
                </a:cxn>
                <a:cxn ang="0">
                  <a:pos x="519" y="1778"/>
                </a:cxn>
                <a:cxn ang="0">
                  <a:pos x="600" y="1705"/>
                </a:cxn>
                <a:cxn ang="0">
                  <a:pos x="629" y="1681"/>
                </a:cxn>
                <a:cxn ang="0">
                  <a:pos x="738" y="1579"/>
                </a:cxn>
                <a:cxn ang="0">
                  <a:pos x="851" y="1456"/>
                </a:cxn>
                <a:cxn ang="0">
                  <a:pos x="924" y="1372"/>
                </a:cxn>
                <a:cxn ang="0">
                  <a:pos x="941" y="1350"/>
                </a:cxn>
                <a:cxn ang="0">
                  <a:pos x="992" y="1287"/>
                </a:cxn>
                <a:cxn ang="0">
                  <a:pos x="1040" y="1222"/>
                </a:cxn>
                <a:cxn ang="0">
                  <a:pos x="1088" y="1158"/>
                </a:cxn>
                <a:cxn ang="0">
                  <a:pos x="1203" y="978"/>
                </a:cxn>
                <a:cxn ang="0">
                  <a:pos x="1309" y="776"/>
                </a:cxn>
                <a:cxn ang="0">
                  <a:pos x="1359" y="504"/>
                </a:cxn>
                <a:cxn ang="0">
                  <a:pos x="1378" y="493"/>
                </a:cxn>
                <a:cxn ang="0">
                  <a:pos x="1390" y="484"/>
                </a:cxn>
                <a:cxn ang="0">
                  <a:pos x="1395" y="478"/>
                </a:cxn>
                <a:cxn ang="0">
                  <a:pos x="1407" y="457"/>
                </a:cxn>
                <a:cxn ang="0">
                  <a:pos x="1410" y="449"/>
                </a:cxn>
                <a:cxn ang="0">
                  <a:pos x="1416" y="431"/>
                </a:cxn>
                <a:cxn ang="0">
                  <a:pos x="1419" y="409"/>
                </a:cxn>
                <a:cxn ang="0">
                  <a:pos x="1420" y="386"/>
                </a:cxn>
                <a:cxn ang="0">
                  <a:pos x="1442" y="353"/>
                </a:cxn>
                <a:cxn ang="0">
                  <a:pos x="1455" y="317"/>
                </a:cxn>
                <a:cxn ang="0">
                  <a:pos x="1474" y="236"/>
                </a:cxn>
                <a:cxn ang="0">
                  <a:pos x="1477" y="215"/>
                </a:cxn>
                <a:cxn ang="0">
                  <a:pos x="1484" y="202"/>
                </a:cxn>
                <a:cxn ang="0">
                  <a:pos x="1491" y="190"/>
                </a:cxn>
                <a:cxn ang="0">
                  <a:pos x="1497" y="180"/>
                </a:cxn>
                <a:cxn ang="0">
                  <a:pos x="1501" y="166"/>
                </a:cxn>
                <a:cxn ang="0">
                  <a:pos x="1509" y="147"/>
                </a:cxn>
                <a:cxn ang="0">
                  <a:pos x="1510" y="102"/>
                </a:cxn>
                <a:cxn ang="0">
                  <a:pos x="1505" y="65"/>
                </a:cxn>
                <a:cxn ang="0">
                  <a:pos x="1486" y="29"/>
                </a:cxn>
                <a:cxn ang="0">
                  <a:pos x="1471" y="16"/>
                </a:cxn>
                <a:cxn ang="0">
                  <a:pos x="1432" y="0"/>
                </a:cxn>
                <a:cxn ang="0">
                  <a:pos x="1401" y="0"/>
                </a:cxn>
                <a:cxn ang="0">
                  <a:pos x="1362" y="1"/>
                </a:cxn>
                <a:cxn ang="0">
                  <a:pos x="1353" y="8"/>
                </a:cxn>
                <a:cxn ang="0">
                  <a:pos x="1324" y="17"/>
                </a:cxn>
                <a:cxn ang="0">
                  <a:pos x="1291" y="12"/>
                </a:cxn>
                <a:cxn ang="0">
                  <a:pos x="1274" y="16"/>
                </a:cxn>
                <a:cxn ang="0">
                  <a:pos x="1258" y="23"/>
                </a:cxn>
                <a:cxn ang="0">
                  <a:pos x="1241" y="35"/>
                </a:cxn>
                <a:cxn ang="0">
                  <a:pos x="1246" y="26"/>
                </a:cxn>
                <a:cxn ang="0">
                  <a:pos x="1255" y="21"/>
                </a:cxn>
                <a:cxn ang="0">
                  <a:pos x="1162" y="27"/>
                </a:cxn>
              </a:cxnLst>
              <a:rect l="0" t="0" r="r" b="b"/>
              <a:pathLst>
                <a:path w="1511" h="1778">
                  <a:moveTo>
                    <a:pt x="1162" y="27"/>
                  </a:moveTo>
                  <a:lnTo>
                    <a:pt x="1135" y="105"/>
                  </a:lnTo>
                  <a:lnTo>
                    <a:pt x="1061" y="432"/>
                  </a:lnTo>
                  <a:lnTo>
                    <a:pt x="1051" y="519"/>
                  </a:lnTo>
                  <a:lnTo>
                    <a:pt x="1055" y="694"/>
                  </a:lnTo>
                  <a:lnTo>
                    <a:pt x="1074" y="806"/>
                  </a:lnTo>
                  <a:lnTo>
                    <a:pt x="1074" y="845"/>
                  </a:lnTo>
                  <a:lnTo>
                    <a:pt x="878" y="817"/>
                  </a:lnTo>
                  <a:lnTo>
                    <a:pt x="479" y="812"/>
                  </a:lnTo>
                  <a:lnTo>
                    <a:pt x="0" y="850"/>
                  </a:lnTo>
                  <a:lnTo>
                    <a:pt x="41" y="1006"/>
                  </a:lnTo>
                  <a:lnTo>
                    <a:pt x="78" y="1061"/>
                  </a:lnTo>
                  <a:lnTo>
                    <a:pt x="103" y="1084"/>
                  </a:lnTo>
                  <a:lnTo>
                    <a:pt x="384" y="1297"/>
                  </a:lnTo>
                  <a:lnTo>
                    <a:pt x="462" y="1380"/>
                  </a:lnTo>
                  <a:lnTo>
                    <a:pt x="488" y="1430"/>
                  </a:lnTo>
                  <a:lnTo>
                    <a:pt x="496" y="1483"/>
                  </a:lnTo>
                  <a:lnTo>
                    <a:pt x="496" y="1539"/>
                  </a:lnTo>
                  <a:lnTo>
                    <a:pt x="457" y="1778"/>
                  </a:lnTo>
                  <a:lnTo>
                    <a:pt x="519" y="1778"/>
                  </a:lnTo>
                  <a:lnTo>
                    <a:pt x="573" y="1730"/>
                  </a:lnTo>
                  <a:lnTo>
                    <a:pt x="600" y="1705"/>
                  </a:lnTo>
                  <a:lnTo>
                    <a:pt x="614" y="1693"/>
                  </a:lnTo>
                  <a:lnTo>
                    <a:pt x="629" y="1681"/>
                  </a:lnTo>
                  <a:lnTo>
                    <a:pt x="683" y="1630"/>
                  </a:lnTo>
                  <a:lnTo>
                    <a:pt x="738" y="1579"/>
                  </a:lnTo>
                  <a:lnTo>
                    <a:pt x="815" y="1498"/>
                  </a:lnTo>
                  <a:lnTo>
                    <a:pt x="851" y="1456"/>
                  </a:lnTo>
                  <a:lnTo>
                    <a:pt x="888" y="1415"/>
                  </a:lnTo>
                  <a:lnTo>
                    <a:pt x="924" y="1372"/>
                  </a:lnTo>
                  <a:lnTo>
                    <a:pt x="932" y="1361"/>
                  </a:lnTo>
                  <a:lnTo>
                    <a:pt x="941" y="1350"/>
                  </a:lnTo>
                  <a:lnTo>
                    <a:pt x="959" y="1330"/>
                  </a:lnTo>
                  <a:lnTo>
                    <a:pt x="992" y="1287"/>
                  </a:lnTo>
                  <a:lnTo>
                    <a:pt x="1026" y="1245"/>
                  </a:lnTo>
                  <a:lnTo>
                    <a:pt x="1040" y="1222"/>
                  </a:lnTo>
                  <a:lnTo>
                    <a:pt x="1056" y="1201"/>
                  </a:lnTo>
                  <a:lnTo>
                    <a:pt x="1088" y="1158"/>
                  </a:lnTo>
                  <a:lnTo>
                    <a:pt x="1147" y="1069"/>
                  </a:lnTo>
                  <a:lnTo>
                    <a:pt x="1203" y="978"/>
                  </a:lnTo>
                  <a:lnTo>
                    <a:pt x="1255" y="888"/>
                  </a:lnTo>
                  <a:lnTo>
                    <a:pt x="1309" y="776"/>
                  </a:lnTo>
                  <a:lnTo>
                    <a:pt x="1359" y="665"/>
                  </a:lnTo>
                  <a:lnTo>
                    <a:pt x="1359" y="504"/>
                  </a:lnTo>
                  <a:lnTo>
                    <a:pt x="1373" y="498"/>
                  </a:lnTo>
                  <a:lnTo>
                    <a:pt x="1378" y="493"/>
                  </a:lnTo>
                  <a:lnTo>
                    <a:pt x="1385" y="490"/>
                  </a:lnTo>
                  <a:lnTo>
                    <a:pt x="1390" y="484"/>
                  </a:lnTo>
                  <a:lnTo>
                    <a:pt x="1392" y="480"/>
                  </a:lnTo>
                  <a:lnTo>
                    <a:pt x="1395" y="478"/>
                  </a:lnTo>
                  <a:lnTo>
                    <a:pt x="1404" y="466"/>
                  </a:lnTo>
                  <a:lnTo>
                    <a:pt x="1407" y="457"/>
                  </a:lnTo>
                  <a:lnTo>
                    <a:pt x="1408" y="452"/>
                  </a:lnTo>
                  <a:lnTo>
                    <a:pt x="1410" y="449"/>
                  </a:lnTo>
                  <a:lnTo>
                    <a:pt x="1412" y="440"/>
                  </a:lnTo>
                  <a:lnTo>
                    <a:pt x="1416" y="431"/>
                  </a:lnTo>
                  <a:lnTo>
                    <a:pt x="1417" y="419"/>
                  </a:lnTo>
                  <a:lnTo>
                    <a:pt x="1419" y="409"/>
                  </a:lnTo>
                  <a:lnTo>
                    <a:pt x="1419" y="398"/>
                  </a:lnTo>
                  <a:lnTo>
                    <a:pt x="1420" y="386"/>
                  </a:lnTo>
                  <a:lnTo>
                    <a:pt x="1432" y="369"/>
                  </a:lnTo>
                  <a:lnTo>
                    <a:pt x="1442" y="353"/>
                  </a:lnTo>
                  <a:lnTo>
                    <a:pt x="1450" y="335"/>
                  </a:lnTo>
                  <a:lnTo>
                    <a:pt x="1455" y="317"/>
                  </a:lnTo>
                  <a:lnTo>
                    <a:pt x="1469" y="263"/>
                  </a:lnTo>
                  <a:lnTo>
                    <a:pt x="1474" y="236"/>
                  </a:lnTo>
                  <a:lnTo>
                    <a:pt x="1476" y="222"/>
                  </a:lnTo>
                  <a:lnTo>
                    <a:pt x="1477" y="215"/>
                  </a:lnTo>
                  <a:lnTo>
                    <a:pt x="1479" y="209"/>
                  </a:lnTo>
                  <a:lnTo>
                    <a:pt x="1484" y="202"/>
                  </a:lnTo>
                  <a:lnTo>
                    <a:pt x="1490" y="195"/>
                  </a:lnTo>
                  <a:lnTo>
                    <a:pt x="1491" y="190"/>
                  </a:lnTo>
                  <a:lnTo>
                    <a:pt x="1493" y="187"/>
                  </a:lnTo>
                  <a:lnTo>
                    <a:pt x="1497" y="180"/>
                  </a:lnTo>
                  <a:lnTo>
                    <a:pt x="1500" y="171"/>
                  </a:lnTo>
                  <a:lnTo>
                    <a:pt x="1501" y="166"/>
                  </a:lnTo>
                  <a:lnTo>
                    <a:pt x="1503" y="163"/>
                  </a:lnTo>
                  <a:lnTo>
                    <a:pt x="1509" y="147"/>
                  </a:lnTo>
                  <a:lnTo>
                    <a:pt x="1511" y="116"/>
                  </a:lnTo>
                  <a:lnTo>
                    <a:pt x="1510" y="102"/>
                  </a:lnTo>
                  <a:lnTo>
                    <a:pt x="1510" y="89"/>
                  </a:lnTo>
                  <a:lnTo>
                    <a:pt x="1505" y="65"/>
                  </a:lnTo>
                  <a:lnTo>
                    <a:pt x="1499" y="46"/>
                  </a:lnTo>
                  <a:lnTo>
                    <a:pt x="1486" y="29"/>
                  </a:lnTo>
                  <a:lnTo>
                    <a:pt x="1478" y="21"/>
                  </a:lnTo>
                  <a:lnTo>
                    <a:pt x="1471" y="16"/>
                  </a:lnTo>
                  <a:lnTo>
                    <a:pt x="1453" y="5"/>
                  </a:lnTo>
                  <a:lnTo>
                    <a:pt x="1432" y="0"/>
                  </a:lnTo>
                  <a:lnTo>
                    <a:pt x="1417" y="0"/>
                  </a:lnTo>
                  <a:lnTo>
                    <a:pt x="1401" y="0"/>
                  </a:lnTo>
                  <a:lnTo>
                    <a:pt x="1367" y="0"/>
                  </a:lnTo>
                  <a:lnTo>
                    <a:pt x="1362" y="1"/>
                  </a:lnTo>
                  <a:lnTo>
                    <a:pt x="1359" y="4"/>
                  </a:lnTo>
                  <a:lnTo>
                    <a:pt x="1353" y="8"/>
                  </a:lnTo>
                  <a:lnTo>
                    <a:pt x="1339" y="21"/>
                  </a:lnTo>
                  <a:lnTo>
                    <a:pt x="1324" y="17"/>
                  </a:lnTo>
                  <a:lnTo>
                    <a:pt x="1308" y="14"/>
                  </a:lnTo>
                  <a:lnTo>
                    <a:pt x="1291" y="12"/>
                  </a:lnTo>
                  <a:lnTo>
                    <a:pt x="1274" y="13"/>
                  </a:lnTo>
                  <a:lnTo>
                    <a:pt x="1274" y="16"/>
                  </a:lnTo>
                  <a:lnTo>
                    <a:pt x="1264" y="20"/>
                  </a:lnTo>
                  <a:lnTo>
                    <a:pt x="1258" y="23"/>
                  </a:lnTo>
                  <a:lnTo>
                    <a:pt x="1249" y="27"/>
                  </a:lnTo>
                  <a:lnTo>
                    <a:pt x="1241" y="35"/>
                  </a:lnTo>
                  <a:lnTo>
                    <a:pt x="1242" y="29"/>
                  </a:lnTo>
                  <a:lnTo>
                    <a:pt x="1246" y="26"/>
                  </a:lnTo>
                  <a:lnTo>
                    <a:pt x="1249" y="22"/>
                  </a:lnTo>
                  <a:lnTo>
                    <a:pt x="1255" y="21"/>
                  </a:lnTo>
                  <a:lnTo>
                    <a:pt x="1255" y="18"/>
                  </a:lnTo>
                  <a:lnTo>
                    <a:pt x="1162" y="27"/>
                  </a:lnTo>
                  <a:close/>
                </a:path>
              </a:pathLst>
            </a:custGeom>
            <a:solidFill>
              <a:srgbClr val="BFDDFF"/>
            </a:solidFill>
            <a:ln w="9525">
              <a:noFill/>
              <a:round/>
              <a:headEnd/>
              <a:tailEnd/>
            </a:ln>
          </p:spPr>
          <p:txBody>
            <a:bodyPr/>
            <a:lstStyle/>
            <a:p>
              <a:endParaRPr lang="en-GB"/>
            </a:p>
          </p:txBody>
        </p:sp>
        <p:sp>
          <p:nvSpPr>
            <p:cNvPr id="15962" name="Freeform 602"/>
            <p:cNvSpPr>
              <a:spLocks/>
            </p:cNvSpPr>
            <p:nvPr/>
          </p:nvSpPr>
          <p:spPr bwMode="auto">
            <a:xfrm>
              <a:off x="3406" y="2252"/>
              <a:ext cx="1" cy="1"/>
            </a:xfrm>
            <a:custGeom>
              <a:avLst/>
              <a:gdLst/>
              <a:ahLst/>
              <a:cxnLst>
                <a:cxn ang="0">
                  <a:pos x="0" y="4"/>
                </a:cxn>
                <a:cxn ang="0">
                  <a:pos x="3" y="1"/>
                </a:cxn>
                <a:cxn ang="0">
                  <a:pos x="8" y="0"/>
                </a:cxn>
                <a:cxn ang="0">
                  <a:pos x="0" y="0"/>
                </a:cxn>
                <a:cxn ang="0">
                  <a:pos x="0" y="4"/>
                </a:cxn>
              </a:cxnLst>
              <a:rect l="0" t="0" r="r" b="b"/>
              <a:pathLst>
                <a:path w="8" h="4">
                  <a:moveTo>
                    <a:pt x="0" y="4"/>
                  </a:moveTo>
                  <a:lnTo>
                    <a:pt x="3" y="1"/>
                  </a:lnTo>
                  <a:lnTo>
                    <a:pt x="8" y="0"/>
                  </a:lnTo>
                  <a:lnTo>
                    <a:pt x="0" y="0"/>
                  </a:lnTo>
                  <a:lnTo>
                    <a:pt x="0" y="4"/>
                  </a:lnTo>
                  <a:close/>
                </a:path>
              </a:pathLst>
            </a:custGeom>
            <a:solidFill>
              <a:srgbClr val="007FFF"/>
            </a:solidFill>
            <a:ln w="9525">
              <a:noFill/>
              <a:round/>
              <a:headEnd/>
              <a:tailEnd/>
            </a:ln>
          </p:spPr>
          <p:txBody>
            <a:bodyPr/>
            <a:lstStyle/>
            <a:p>
              <a:endParaRPr lang="en-GB"/>
            </a:p>
          </p:txBody>
        </p:sp>
        <p:sp>
          <p:nvSpPr>
            <p:cNvPr id="15963" name="Freeform 603"/>
            <p:cNvSpPr>
              <a:spLocks/>
            </p:cNvSpPr>
            <p:nvPr/>
          </p:nvSpPr>
          <p:spPr bwMode="auto">
            <a:xfrm>
              <a:off x="2331" y="2239"/>
              <a:ext cx="619" cy="361"/>
            </a:xfrm>
            <a:custGeom>
              <a:avLst/>
              <a:gdLst/>
              <a:ahLst/>
              <a:cxnLst>
                <a:cxn ang="0">
                  <a:pos x="2962" y="627"/>
                </a:cxn>
                <a:cxn ang="0">
                  <a:pos x="2633" y="446"/>
                </a:cxn>
                <a:cxn ang="0">
                  <a:pos x="2514" y="494"/>
                </a:cxn>
                <a:cxn ang="0">
                  <a:pos x="2321" y="673"/>
                </a:cxn>
                <a:cxn ang="0">
                  <a:pos x="2192" y="615"/>
                </a:cxn>
                <a:cxn ang="0">
                  <a:pos x="2036" y="538"/>
                </a:cxn>
                <a:cxn ang="0">
                  <a:pos x="1918" y="415"/>
                </a:cxn>
                <a:cxn ang="0">
                  <a:pos x="1806" y="224"/>
                </a:cxn>
                <a:cxn ang="0">
                  <a:pos x="1604" y="74"/>
                </a:cxn>
                <a:cxn ang="0">
                  <a:pos x="1561" y="53"/>
                </a:cxn>
                <a:cxn ang="0">
                  <a:pos x="1474" y="22"/>
                </a:cxn>
                <a:cxn ang="0">
                  <a:pos x="1255" y="0"/>
                </a:cxn>
                <a:cxn ang="0">
                  <a:pos x="1021" y="55"/>
                </a:cxn>
                <a:cxn ang="0">
                  <a:pos x="920" y="108"/>
                </a:cxn>
                <a:cxn ang="0">
                  <a:pos x="780" y="230"/>
                </a:cxn>
                <a:cxn ang="0">
                  <a:pos x="700" y="213"/>
                </a:cxn>
                <a:cxn ang="0">
                  <a:pos x="595" y="167"/>
                </a:cxn>
                <a:cxn ang="0">
                  <a:pos x="540" y="156"/>
                </a:cxn>
                <a:cxn ang="0">
                  <a:pos x="502" y="152"/>
                </a:cxn>
                <a:cxn ang="0">
                  <a:pos x="313" y="186"/>
                </a:cxn>
                <a:cxn ang="0">
                  <a:pos x="184" y="281"/>
                </a:cxn>
                <a:cxn ang="0">
                  <a:pos x="124" y="374"/>
                </a:cxn>
                <a:cxn ang="0">
                  <a:pos x="38" y="348"/>
                </a:cxn>
                <a:cxn ang="0">
                  <a:pos x="0" y="344"/>
                </a:cxn>
                <a:cxn ang="0">
                  <a:pos x="39" y="488"/>
                </a:cxn>
                <a:cxn ang="0">
                  <a:pos x="87" y="630"/>
                </a:cxn>
                <a:cxn ang="0">
                  <a:pos x="141" y="768"/>
                </a:cxn>
                <a:cxn ang="0">
                  <a:pos x="206" y="905"/>
                </a:cxn>
                <a:cxn ang="0">
                  <a:pos x="251" y="994"/>
                </a:cxn>
                <a:cxn ang="0">
                  <a:pos x="397" y="1230"/>
                </a:cxn>
                <a:cxn ang="0">
                  <a:pos x="806" y="1074"/>
                </a:cxn>
                <a:cxn ang="0">
                  <a:pos x="941" y="1402"/>
                </a:cxn>
                <a:cxn ang="0">
                  <a:pos x="1201" y="905"/>
                </a:cxn>
                <a:cxn ang="0">
                  <a:pos x="1415" y="1290"/>
                </a:cxn>
                <a:cxn ang="0">
                  <a:pos x="1597" y="1565"/>
                </a:cxn>
                <a:cxn ang="0">
                  <a:pos x="1812" y="1119"/>
                </a:cxn>
                <a:cxn ang="0">
                  <a:pos x="1992" y="939"/>
                </a:cxn>
                <a:cxn ang="0">
                  <a:pos x="2197" y="1348"/>
                </a:cxn>
                <a:cxn ang="0">
                  <a:pos x="2343" y="1517"/>
                </a:cxn>
                <a:cxn ang="0">
                  <a:pos x="2357" y="1790"/>
                </a:cxn>
                <a:cxn ang="0">
                  <a:pos x="2574" y="1481"/>
                </a:cxn>
                <a:cxn ang="0">
                  <a:pos x="2838" y="1248"/>
                </a:cxn>
                <a:cxn ang="0">
                  <a:pos x="3080" y="969"/>
                </a:cxn>
                <a:cxn ang="0">
                  <a:pos x="3053" y="784"/>
                </a:cxn>
                <a:cxn ang="0">
                  <a:pos x="3028" y="703"/>
                </a:cxn>
              </a:cxnLst>
              <a:rect l="0" t="0" r="r" b="b"/>
              <a:pathLst>
                <a:path w="3099" h="1807">
                  <a:moveTo>
                    <a:pt x="3001" y="665"/>
                  </a:moveTo>
                  <a:lnTo>
                    <a:pt x="2962" y="627"/>
                  </a:lnTo>
                  <a:lnTo>
                    <a:pt x="2726" y="435"/>
                  </a:lnTo>
                  <a:lnTo>
                    <a:pt x="2633" y="446"/>
                  </a:lnTo>
                  <a:lnTo>
                    <a:pt x="2570" y="466"/>
                  </a:lnTo>
                  <a:lnTo>
                    <a:pt x="2514" y="494"/>
                  </a:lnTo>
                  <a:lnTo>
                    <a:pt x="2407" y="572"/>
                  </a:lnTo>
                  <a:lnTo>
                    <a:pt x="2321" y="673"/>
                  </a:lnTo>
                  <a:lnTo>
                    <a:pt x="2255" y="673"/>
                  </a:lnTo>
                  <a:lnTo>
                    <a:pt x="2192" y="615"/>
                  </a:lnTo>
                  <a:lnTo>
                    <a:pt x="2120" y="570"/>
                  </a:lnTo>
                  <a:lnTo>
                    <a:pt x="2036" y="538"/>
                  </a:lnTo>
                  <a:lnTo>
                    <a:pt x="1947" y="520"/>
                  </a:lnTo>
                  <a:lnTo>
                    <a:pt x="1918" y="415"/>
                  </a:lnTo>
                  <a:lnTo>
                    <a:pt x="1873" y="314"/>
                  </a:lnTo>
                  <a:lnTo>
                    <a:pt x="1806" y="224"/>
                  </a:lnTo>
                  <a:lnTo>
                    <a:pt x="1682" y="114"/>
                  </a:lnTo>
                  <a:lnTo>
                    <a:pt x="1604" y="74"/>
                  </a:lnTo>
                  <a:lnTo>
                    <a:pt x="1581" y="61"/>
                  </a:lnTo>
                  <a:lnTo>
                    <a:pt x="1561" y="53"/>
                  </a:lnTo>
                  <a:lnTo>
                    <a:pt x="1510" y="36"/>
                  </a:lnTo>
                  <a:lnTo>
                    <a:pt x="1474" y="22"/>
                  </a:lnTo>
                  <a:lnTo>
                    <a:pt x="1356" y="2"/>
                  </a:lnTo>
                  <a:lnTo>
                    <a:pt x="1255" y="0"/>
                  </a:lnTo>
                  <a:lnTo>
                    <a:pt x="1133" y="17"/>
                  </a:lnTo>
                  <a:lnTo>
                    <a:pt x="1021" y="55"/>
                  </a:lnTo>
                  <a:lnTo>
                    <a:pt x="939" y="98"/>
                  </a:lnTo>
                  <a:lnTo>
                    <a:pt x="920" y="108"/>
                  </a:lnTo>
                  <a:lnTo>
                    <a:pt x="859" y="152"/>
                  </a:lnTo>
                  <a:lnTo>
                    <a:pt x="780" y="230"/>
                  </a:lnTo>
                  <a:lnTo>
                    <a:pt x="757" y="258"/>
                  </a:lnTo>
                  <a:lnTo>
                    <a:pt x="700" y="213"/>
                  </a:lnTo>
                  <a:lnTo>
                    <a:pt x="665" y="191"/>
                  </a:lnTo>
                  <a:lnTo>
                    <a:pt x="595" y="167"/>
                  </a:lnTo>
                  <a:lnTo>
                    <a:pt x="578" y="163"/>
                  </a:lnTo>
                  <a:lnTo>
                    <a:pt x="540" y="156"/>
                  </a:lnTo>
                  <a:lnTo>
                    <a:pt x="521" y="152"/>
                  </a:lnTo>
                  <a:lnTo>
                    <a:pt x="502" y="152"/>
                  </a:lnTo>
                  <a:lnTo>
                    <a:pt x="425" y="152"/>
                  </a:lnTo>
                  <a:lnTo>
                    <a:pt x="313" y="186"/>
                  </a:lnTo>
                  <a:lnTo>
                    <a:pt x="223" y="245"/>
                  </a:lnTo>
                  <a:lnTo>
                    <a:pt x="184" y="281"/>
                  </a:lnTo>
                  <a:lnTo>
                    <a:pt x="150" y="325"/>
                  </a:lnTo>
                  <a:lnTo>
                    <a:pt x="124" y="374"/>
                  </a:lnTo>
                  <a:lnTo>
                    <a:pt x="105" y="365"/>
                  </a:lnTo>
                  <a:lnTo>
                    <a:pt x="38" y="348"/>
                  </a:lnTo>
                  <a:lnTo>
                    <a:pt x="27" y="348"/>
                  </a:lnTo>
                  <a:lnTo>
                    <a:pt x="0" y="344"/>
                  </a:lnTo>
                  <a:lnTo>
                    <a:pt x="17" y="416"/>
                  </a:lnTo>
                  <a:lnTo>
                    <a:pt x="39" y="488"/>
                  </a:lnTo>
                  <a:lnTo>
                    <a:pt x="61" y="559"/>
                  </a:lnTo>
                  <a:lnTo>
                    <a:pt x="87" y="630"/>
                  </a:lnTo>
                  <a:lnTo>
                    <a:pt x="113" y="699"/>
                  </a:lnTo>
                  <a:lnTo>
                    <a:pt x="141" y="768"/>
                  </a:lnTo>
                  <a:lnTo>
                    <a:pt x="172" y="837"/>
                  </a:lnTo>
                  <a:lnTo>
                    <a:pt x="206" y="905"/>
                  </a:lnTo>
                  <a:lnTo>
                    <a:pt x="251" y="905"/>
                  </a:lnTo>
                  <a:lnTo>
                    <a:pt x="251" y="994"/>
                  </a:lnTo>
                  <a:lnTo>
                    <a:pt x="320" y="1112"/>
                  </a:lnTo>
                  <a:lnTo>
                    <a:pt x="397" y="1230"/>
                  </a:lnTo>
                  <a:lnTo>
                    <a:pt x="397" y="1074"/>
                  </a:lnTo>
                  <a:lnTo>
                    <a:pt x="806" y="1074"/>
                  </a:lnTo>
                  <a:lnTo>
                    <a:pt x="806" y="1402"/>
                  </a:lnTo>
                  <a:lnTo>
                    <a:pt x="941" y="1402"/>
                  </a:lnTo>
                  <a:lnTo>
                    <a:pt x="941" y="905"/>
                  </a:lnTo>
                  <a:lnTo>
                    <a:pt x="1201" y="905"/>
                  </a:lnTo>
                  <a:lnTo>
                    <a:pt x="1201" y="1290"/>
                  </a:lnTo>
                  <a:lnTo>
                    <a:pt x="1415" y="1290"/>
                  </a:lnTo>
                  <a:lnTo>
                    <a:pt x="1415" y="1565"/>
                  </a:lnTo>
                  <a:lnTo>
                    <a:pt x="1597" y="1565"/>
                  </a:lnTo>
                  <a:lnTo>
                    <a:pt x="1597" y="1119"/>
                  </a:lnTo>
                  <a:lnTo>
                    <a:pt x="1812" y="1119"/>
                  </a:lnTo>
                  <a:lnTo>
                    <a:pt x="1812" y="939"/>
                  </a:lnTo>
                  <a:lnTo>
                    <a:pt x="1992" y="939"/>
                  </a:lnTo>
                  <a:lnTo>
                    <a:pt x="1992" y="1348"/>
                  </a:lnTo>
                  <a:lnTo>
                    <a:pt x="2197" y="1348"/>
                  </a:lnTo>
                  <a:lnTo>
                    <a:pt x="2197" y="1517"/>
                  </a:lnTo>
                  <a:lnTo>
                    <a:pt x="2343" y="1517"/>
                  </a:lnTo>
                  <a:lnTo>
                    <a:pt x="2343" y="1807"/>
                  </a:lnTo>
                  <a:lnTo>
                    <a:pt x="2357" y="1790"/>
                  </a:lnTo>
                  <a:lnTo>
                    <a:pt x="2520" y="1537"/>
                  </a:lnTo>
                  <a:lnTo>
                    <a:pt x="2574" y="1481"/>
                  </a:lnTo>
                  <a:lnTo>
                    <a:pt x="2810" y="1279"/>
                  </a:lnTo>
                  <a:lnTo>
                    <a:pt x="2838" y="1248"/>
                  </a:lnTo>
                  <a:lnTo>
                    <a:pt x="3099" y="1013"/>
                  </a:lnTo>
                  <a:lnTo>
                    <a:pt x="3080" y="969"/>
                  </a:lnTo>
                  <a:lnTo>
                    <a:pt x="3059" y="880"/>
                  </a:lnTo>
                  <a:lnTo>
                    <a:pt x="3053" y="784"/>
                  </a:lnTo>
                  <a:lnTo>
                    <a:pt x="3046" y="744"/>
                  </a:lnTo>
                  <a:lnTo>
                    <a:pt x="3028" y="703"/>
                  </a:lnTo>
                  <a:lnTo>
                    <a:pt x="3001" y="665"/>
                  </a:lnTo>
                  <a:close/>
                </a:path>
              </a:pathLst>
            </a:custGeom>
            <a:solidFill>
              <a:srgbClr val="FFFFFF"/>
            </a:solidFill>
            <a:ln w="9525">
              <a:noFill/>
              <a:round/>
              <a:headEnd/>
              <a:tailEnd/>
            </a:ln>
          </p:spPr>
          <p:txBody>
            <a:bodyPr/>
            <a:lstStyle/>
            <a:p>
              <a:endParaRPr lang="en-GB"/>
            </a:p>
          </p:txBody>
        </p:sp>
        <p:sp>
          <p:nvSpPr>
            <p:cNvPr id="15964" name="Freeform 604"/>
            <p:cNvSpPr>
              <a:spLocks/>
            </p:cNvSpPr>
            <p:nvPr/>
          </p:nvSpPr>
          <p:spPr bwMode="auto">
            <a:xfrm>
              <a:off x="2326" y="2222"/>
              <a:ext cx="550" cy="151"/>
            </a:xfrm>
            <a:custGeom>
              <a:avLst/>
              <a:gdLst/>
              <a:ahLst/>
              <a:cxnLst>
                <a:cxn ang="0">
                  <a:pos x="2747" y="519"/>
                </a:cxn>
                <a:cxn ang="0">
                  <a:pos x="2519" y="488"/>
                </a:cxn>
                <a:cxn ang="0">
                  <a:pos x="2377" y="587"/>
                </a:cxn>
                <a:cxn ang="0">
                  <a:pos x="2213" y="598"/>
                </a:cxn>
                <a:cxn ang="0">
                  <a:pos x="2036" y="530"/>
                </a:cxn>
                <a:cxn ang="0">
                  <a:pos x="1971" y="365"/>
                </a:cxn>
                <a:cxn ang="0">
                  <a:pos x="1776" y="146"/>
                </a:cxn>
                <a:cxn ang="0">
                  <a:pos x="1563" y="41"/>
                </a:cxn>
                <a:cxn ang="0">
                  <a:pos x="1276" y="0"/>
                </a:cxn>
                <a:cxn ang="0">
                  <a:pos x="980" y="75"/>
                </a:cxn>
                <a:cxn ang="0">
                  <a:pos x="767" y="229"/>
                </a:cxn>
                <a:cxn ang="0">
                  <a:pos x="604" y="158"/>
                </a:cxn>
                <a:cxn ang="0">
                  <a:pos x="446" y="151"/>
                </a:cxn>
                <a:cxn ang="0">
                  <a:pos x="278" y="202"/>
                </a:cxn>
                <a:cxn ang="0">
                  <a:pos x="104" y="354"/>
                </a:cxn>
                <a:cxn ang="0">
                  <a:pos x="53" y="342"/>
                </a:cxn>
                <a:cxn ang="0">
                  <a:pos x="2" y="337"/>
                </a:cxn>
                <a:cxn ang="0">
                  <a:pos x="21" y="428"/>
                </a:cxn>
                <a:cxn ang="0">
                  <a:pos x="59" y="432"/>
                </a:cxn>
                <a:cxn ang="0">
                  <a:pos x="145" y="458"/>
                </a:cxn>
                <a:cxn ang="0">
                  <a:pos x="205" y="365"/>
                </a:cxn>
                <a:cxn ang="0">
                  <a:pos x="334" y="270"/>
                </a:cxn>
                <a:cxn ang="0">
                  <a:pos x="502" y="234"/>
                </a:cxn>
                <a:cxn ang="0">
                  <a:pos x="542" y="236"/>
                </a:cxn>
                <a:cxn ang="0">
                  <a:pos x="581" y="241"/>
                </a:cxn>
                <a:cxn ang="0">
                  <a:pos x="616" y="251"/>
                </a:cxn>
                <a:cxn ang="0">
                  <a:pos x="721" y="297"/>
                </a:cxn>
                <a:cxn ang="0">
                  <a:pos x="801" y="314"/>
                </a:cxn>
                <a:cxn ang="0">
                  <a:pos x="941" y="192"/>
                </a:cxn>
                <a:cxn ang="0">
                  <a:pos x="973" y="173"/>
                </a:cxn>
                <a:cxn ang="0">
                  <a:pos x="1154" y="101"/>
                </a:cxn>
                <a:cxn ang="0">
                  <a:pos x="1377" y="86"/>
                </a:cxn>
                <a:cxn ang="0">
                  <a:pos x="1531" y="120"/>
                </a:cxn>
                <a:cxn ang="0">
                  <a:pos x="1582" y="137"/>
                </a:cxn>
                <a:cxn ang="0">
                  <a:pos x="1625" y="158"/>
                </a:cxn>
                <a:cxn ang="0">
                  <a:pos x="1703" y="198"/>
                </a:cxn>
                <a:cxn ang="0">
                  <a:pos x="1894" y="398"/>
                </a:cxn>
                <a:cxn ang="0">
                  <a:pos x="1968" y="604"/>
                </a:cxn>
                <a:cxn ang="0">
                  <a:pos x="2141" y="654"/>
                </a:cxn>
                <a:cxn ang="0">
                  <a:pos x="2276" y="757"/>
                </a:cxn>
                <a:cxn ang="0">
                  <a:pos x="2428" y="656"/>
                </a:cxn>
                <a:cxn ang="0">
                  <a:pos x="2591" y="550"/>
                </a:cxn>
              </a:cxnLst>
              <a:rect l="0" t="0" r="r" b="b"/>
              <a:pathLst>
                <a:path w="2747" h="757">
                  <a:moveTo>
                    <a:pt x="2654" y="530"/>
                  </a:moveTo>
                  <a:lnTo>
                    <a:pt x="2747" y="519"/>
                  </a:lnTo>
                  <a:lnTo>
                    <a:pt x="2653" y="443"/>
                  </a:lnTo>
                  <a:lnTo>
                    <a:pt x="2519" y="488"/>
                  </a:lnTo>
                  <a:lnTo>
                    <a:pt x="2429" y="544"/>
                  </a:lnTo>
                  <a:lnTo>
                    <a:pt x="2377" y="587"/>
                  </a:lnTo>
                  <a:lnTo>
                    <a:pt x="2304" y="665"/>
                  </a:lnTo>
                  <a:lnTo>
                    <a:pt x="2213" y="598"/>
                  </a:lnTo>
                  <a:lnTo>
                    <a:pt x="2113" y="550"/>
                  </a:lnTo>
                  <a:lnTo>
                    <a:pt x="2036" y="530"/>
                  </a:lnTo>
                  <a:lnTo>
                    <a:pt x="2019" y="471"/>
                  </a:lnTo>
                  <a:lnTo>
                    <a:pt x="1971" y="365"/>
                  </a:lnTo>
                  <a:lnTo>
                    <a:pt x="1905" y="268"/>
                  </a:lnTo>
                  <a:lnTo>
                    <a:pt x="1776" y="146"/>
                  </a:lnTo>
                  <a:lnTo>
                    <a:pt x="1675" y="86"/>
                  </a:lnTo>
                  <a:lnTo>
                    <a:pt x="1563" y="41"/>
                  </a:lnTo>
                  <a:lnTo>
                    <a:pt x="1441" y="8"/>
                  </a:lnTo>
                  <a:lnTo>
                    <a:pt x="1276" y="0"/>
                  </a:lnTo>
                  <a:lnTo>
                    <a:pt x="1160" y="13"/>
                  </a:lnTo>
                  <a:lnTo>
                    <a:pt x="980" y="75"/>
                  </a:lnTo>
                  <a:lnTo>
                    <a:pt x="821" y="175"/>
                  </a:lnTo>
                  <a:lnTo>
                    <a:pt x="767" y="229"/>
                  </a:lnTo>
                  <a:lnTo>
                    <a:pt x="705" y="192"/>
                  </a:lnTo>
                  <a:lnTo>
                    <a:pt x="604" y="158"/>
                  </a:lnTo>
                  <a:lnTo>
                    <a:pt x="536" y="146"/>
                  </a:lnTo>
                  <a:lnTo>
                    <a:pt x="446" y="151"/>
                  </a:lnTo>
                  <a:lnTo>
                    <a:pt x="329" y="179"/>
                  </a:lnTo>
                  <a:lnTo>
                    <a:pt x="278" y="202"/>
                  </a:lnTo>
                  <a:lnTo>
                    <a:pt x="182" y="268"/>
                  </a:lnTo>
                  <a:lnTo>
                    <a:pt x="104" y="354"/>
                  </a:lnTo>
                  <a:lnTo>
                    <a:pt x="87" y="351"/>
                  </a:lnTo>
                  <a:lnTo>
                    <a:pt x="53" y="342"/>
                  </a:lnTo>
                  <a:lnTo>
                    <a:pt x="19" y="340"/>
                  </a:lnTo>
                  <a:lnTo>
                    <a:pt x="2" y="337"/>
                  </a:lnTo>
                  <a:lnTo>
                    <a:pt x="0" y="337"/>
                  </a:lnTo>
                  <a:lnTo>
                    <a:pt x="21" y="428"/>
                  </a:lnTo>
                  <a:lnTo>
                    <a:pt x="48" y="432"/>
                  </a:lnTo>
                  <a:lnTo>
                    <a:pt x="59" y="432"/>
                  </a:lnTo>
                  <a:lnTo>
                    <a:pt x="126" y="449"/>
                  </a:lnTo>
                  <a:lnTo>
                    <a:pt x="145" y="458"/>
                  </a:lnTo>
                  <a:lnTo>
                    <a:pt x="171" y="409"/>
                  </a:lnTo>
                  <a:lnTo>
                    <a:pt x="205" y="365"/>
                  </a:lnTo>
                  <a:lnTo>
                    <a:pt x="244" y="329"/>
                  </a:lnTo>
                  <a:lnTo>
                    <a:pt x="334" y="270"/>
                  </a:lnTo>
                  <a:lnTo>
                    <a:pt x="446" y="236"/>
                  </a:lnTo>
                  <a:lnTo>
                    <a:pt x="502" y="234"/>
                  </a:lnTo>
                  <a:lnTo>
                    <a:pt x="523" y="236"/>
                  </a:lnTo>
                  <a:lnTo>
                    <a:pt x="542" y="236"/>
                  </a:lnTo>
                  <a:lnTo>
                    <a:pt x="561" y="240"/>
                  </a:lnTo>
                  <a:lnTo>
                    <a:pt x="581" y="241"/>
                  </a:lnTo>
                  <a:lnTo>
                    <a:pt x="599" y="247"/>
                  </a:lnTo>
                  <a:lnTo>
                    <a:pt x="616" y="251"/>
                  </a:lnTo>
                  <a:lnTo>
                    <a:pt x="686" y="275"/>
                  </a:lnTo>
                  <a:lnTo>
                    <a:pt x="721" y="297"/>
                  </a:lnTo>
                  <a:lnTo>
                    <a:pt x="778" y="342"/>
                  </a:lnTo>
                  <a:lnTo>
                    <a:pt x="801" y="314"/>
                  </a:lnTo>
                  <a:lnTo>
                    <a:pt x="880" y="236"/>
                  </a:lnTo>
                  <a:lnTo>
                    <a:pt x="941" y="192"/>
                  </a:lnTo>
                  <a:lnTo>
                    <a:pt x="960" y="182"/>
                  </a:lnTo>
                  <a:lnTo>
                    <a:pt x="973" y="173"/>
                  </a:lnTo>
                  <a:lnTo>
                    <a:pt x="1042" y="139"/>
                  </a:lnTo>
                  <a:lnTo>
                    <a:pt x="1154" y="101"/>
                  </a:lnTo>
                  <a:lnTo>
                    <a:pt x="1276" y="84"/>
                  </a:lnTo>
                  <a:lnTo>
                    <a:pt x="1377" y="86"/>
                  </a:lnTo>
                  <a:lnTo>
                    <a:pt x="1495" y="106"/>
                  </a:lnTo>
                  <a:lnTo>
                    <a:pt x="1531" y="120"/>
                  </a:lnTo>
                  <a:lnTo>
                    <a:pt x="1551" y="123"/>
                  </a:lnTo>
                  <a:lnTo>
                    <a:pt x="1582" y="137"/>
                  </a:lnTo>
                  <a:lnTo>
                    <a:pt x="1602" y="145"/>
                  </a:lnTo>
                  <a:lnTo>
                    <a:pt x="1625" y="158"/>
                  </a:lnTo>
                  <a:lnTo>
                    <a:pt x="1655" y="170"/>
                  </a:lnTo>
                  <a:lnTo>
                    <a:pt x="1703" y="198"/>
                  </a:lnTo>
                  <a:lnTo>
                    <a:pt x="1827" y="308"/>
                  </a:lnTo>
                  <a:lnTo>
                    <a:pt x="1894" y="398"/>
                  </a:lnTo>
                  <a:lnTo>
                    <a:pt x="1939" y="499"/>
                  </a:lnTo>
                  <a:lnTo>
                    <a:pt x="1968" y="604"/>
                  </a:lnTo>
                  <a:lnTo>
                    <a:pt x="2057" y="622"/>
                  </a:lnTo>
                  <a:lnTo>
                    <a:pt x="2141" y="654"/>
                  </a:lnTo>
                  <a:lnTo>
                    <a:pt x="2213" y="699"/>
                  </a:lnTo>
                  <a:lnTo>
                    <a:pt x="2276" y="757"/>
                  </a:lnTo>
                  <a:lnTo>
                    <a:pt x="2342" y="757"/>
                  </a:lnTo>
                  <a:lnTo>
                    <a:pt x="2428" y="656"/>
                  </a:lnTo>
                  <a:lnTo>
                    <a:pt x="2535" y="578"/>
                  </a:lnTo>
                  <a:lnTo>
                    <a:pt x="2591" y="550"/>
                  </a:lnTo>
                  <a:lnTo>
                    <a:pt x="2654" y="530"/>
                  </a:lnTo>
                  <a:close/>
                </a:path>
              </a:pathLst>
            </a:custGeom>
            <a:solidFill>
              <a:srgbClr val="7FBFFF"/>
            </a:solidFill>
            <a:ln w="9525">
              <a:noFill/>
              <a:round/>
              <a:headEnd/>
              <a:tailEnd/>
            </a:ln>
          </p:spPr>
          <p:txBody>
            <a:bodyPr/>
            <a:lstStyle/>
            <a:p>
              <a:endParaRPr lang="en-GB"/>
            </a:p>
          </p:txBody>
        </p:sp>
        <p:sp>
          <p:nvSpPr>
            <p:cNvPr id="15965" name="Freeform 605"/>
            <p:cNvSpPr>
              <a:spLocks/>
            </p:cNvSpPr>
            <p:nvPr/>
          </p:nvSpPr>
          <p:spPr bwMode="auto">
            <a:xfrm>
              <a:off x="2772" y="2459"/>
              <a:ext cx="341" cy="275"/>
            </a:xfrm>
            <a:custGeom>
              <a:avLst/>
              <a:gdLst/>
              <a:ahLst/>
              <a:cxnLst>
                <a:cxn ang="0">
                  <a:pos x="1481" y="0"/>
                </a:cxn>
                <a:cxn ang="0">
                  <a:pos x="1105" y="365"/>
                </a:cxn>
                <a:cxn ang="0">
                  <a:pos x="500" y="720"/>
                </a:cxn>
                <a:cxn ang="0">
                  <a:pos x="496" y="755"/>
                </a:cxn>
                <a:cxn ang="0">
                  <a:pos x="480" y="796"/>
                </a:cxn>
                <a:cxn ang="0">
                  <a:pos x="458" y="828"/>
                </a:cxn>
                <a:cxn ang="0">
                  <a:pos x="436" y="857"/>
                </a:cxn>
                <a:cxn ang="0">
                  <a:pos x="422" y="867"/>
                </a:cxn>
                <a:cxn ang="0">
                  <a:pos x="403" y="888"/>
                </a:cxn>
                <a:cxn ang="0">
                  <a:pos x="370" y="916"/>
                </a:cxn>
                <a:cxn ang="0">
                  <a:pos x="343" y="934"/>
                </a:cxn>
                <a:cxn ang="0">
                  <a:pos x="298" y="965"/>
                </a:cxn>
                <a:cxn ang="0">
                  <a:pos x="297" y="989"/>
                </a:cxn>
                <a:cxn ang="0">
                  <a:pos x="284" y="1018"/>
                </a:cxn>
                <a:cxn ang="0">
                  <a:pos x="276" y="1035"/>
                </a:cxn>
                <a:cxn ang="0">
                  <a:pos x="270" y="1054"/>
                </a:cxn>
                <a:cxn ang="0">
                  <a:pos x="267" y="1061"/>
                </a:cxn>
                <a:cxn ang="0">
                  <a:pos x="260" y="1073"/>
                </a:cxn>
                <a:cxn ang="0">
                  <a:pos x="246" y="1088"/>
                </a:cxn>
                <a:cxn ang="0">
                  <a:pos x="238" y="1096"/>
                </a:cxn>
                <a:cxn ang="0">
                  <a:pos x="225" y="1125"/>
                </a:cxn>
                <a:cxn ang="0">
                  <a:pos x="224" y="1139"/>
                </a:cxn>
                <a:cxn ang="0">
                  <a:pos x="218" y="1168"/>
                </a:cxn>
                <a:cxn ang="0">
                  <a:pos x="214" y="1171"/>
                </a:cxn>
                <a:cxn ang="0">
                  <a:pos x="212" y="1180"/>
                </a:cxn>
                <a:cxn ang="0">
                  <a:pos x="202" y="1205"/>
                </a:cxn>
                <a:cxn ang="0">
                  <a:pos x="199" y="1209"/>
                </a:cxn>
                <a:cxn ang="0">
                  <a:pos x="196" y="1218"/>
                </a:cxn>
                <a:cxn ang="0">
                  <a:pos x="184" y="1231"/>
                </a:cxn>
                <a:cxn ang="0">
                  <a:pos x="180" y="1235"/>
                </a:cxn>
                <a:cxn ang="0">
                  <a:pos x="171" y="1246"/>
                </a:cxn>
                <a:cxn ang="0">
                  <a:pos x="151" y="1264"/>
                </a:cxn>
                <a:cxn ang="0">
                  <a:pos x="127" y="1279"/>
                </a:cxn>
                <a:cxn ang="0">
                  <a:pos x="116" y="1298"/>
                </a:cxn>
                <a:cxn ang="0">
                  <a:pos x="65" y="1303"/>
                </a:cxn>
                <a:cxn ang="0">
                  <a:pos x="0" y="1328"/>
                </a:cxn>
                <a:cxn ang="0">
                  <a:pos x="132" y="1348"/>
                </a:cxn>
                <a:cxn ang="0">
                  <a:pos x="268" y="1364"/>
                </a:cxn>
                <a:cxn ang="0">
                  <a:pos x="406" y="1373"/>
                </a:cxn>
                <a:cxn ang="0">
                  <a:pos x="625" y="1375"/>
                </a:cxn>
                <a:cxn ang="0">
                  <a:pos x="673" y="1372"/>
                </a:cxn>
                <a:cxn ang="0">
                  <a:pos x="703" y="1372"/>
                </a:cxn>
                <a:cxn ang="0">
                  <a:pos x="730" y="1369"/>
                </a:cxn>
                <a:cxn ang="0">
                  <a:pos x="779" y="1366"/>
                </a:cxn>
                <a:cxn ang="0">
                  <a:pos x="931" y="1352"/>
                </a:cxn>
                <a:cxn ang="0">
                  <a:pos x="1042" y="1335"/>
                </a:cxn>
                <a:cxn ang="0">
                  <a:pos x="1080" y="1329"/>
                </a:cxn>
                <a:cxn ang="0">
                  <a:pos x="1189" y="1306"/>
                </a:cxn>
                <a:cxn ang="0">
                  <a:pos x="1296" y="1280"/>
                </a:cxn>
                <a:cxn ang="0">
                  <a:pos x="1437" y="1239"/>
                </a:cxn>
                <a:cxn ang="0">
                  <a:pos x="1574" y="1191"/>
                </a:cxn>
                <a:cxn ang="0">
                  <a:pos x="1641" y="1164"/>
                </a:cxn>
                <a:cxn ang="0">
                  <a:pos x="1696" y="1136"/>
                </a:cxn>
                <a:cxn ang="0">
                  <a:pos x="1679" y="1102"/>
                </a:cxn>
                <a:cxn ang="0">
                  <a:pos x="1628" y="1105"/>
                </a:cxn>
                <a:cxn ang="0">
                  <a:pos x="1628" y="846"/>
                </a:cxn>
                <a:cxn ang="0">
                  <a:pos x="1619" y="815"/>
                </a:cxn>
                <a:cxn ang="0">
                  <a:pos x="1613" y="748"/>
                </a:cxn>
                <a:cxn ang="0">
                  <a:pos x="1600" y="728"/>
                </a:cxn>
                <a:cxn ang="0">
                  <a:pos x="1566" y="108"/>
                </a:cxn>
                <a:cxn ang="0">
                  <a:pos x="1495" y="17"/>
                </a:cxn>
              </a:cxnLst>
              <a:rect l="0" t="0" r="r" b="b"/>
              <a:pathLst>
                <a:path w="1709" h="1378">
                  <a:moveTo>
                    <a:pt x="1495" y="17"/>
                  </a:moveTo>
                  <a:lnTo>
                    <a:pt x="1481" y="0"/>
                  </a:lnTo>
                  <a:lnTo>
                    <a:pt x="1189" y="616"/>
                  </a:lnTo>
                  <a:lnTo>
                    <a:pt x="1105" y="365"/>
                  </a:lnTo>
                  <a:lnTo>
                    <a:pt x="1057" y="262"/>
                  </a:lnTo>
                  <a:lnTo>
                    <a:pt x="500" y="720"/>
                  </a:lnTo>
                  <a:lnTo>
                    <a:pt x="499" y="736"/>
                  </a:lnTo>
                  <a:lnTo>
                    <a:pt x="496" y="755"/>
                  </a:lnTo>
                  <a:lnTo>
                    <a:pt x="489" y="774"/>
                  </a:lnTo>
                  <a:lnTo>
                    <a:pt x="480" y="796"/>
                  </a:lnTo>
                  <a:lnTo>
                    <a:pt x="469" y="812"/>
                  </a:lnTo>
                  <a:lnTo>
                    <a:pt x="458" y="828"/>
                  </a:lnTo>
                  <a:lnTo>
                    <a:pt x="447" y="842"/>
                  </a:lnTo>
                  <a:lnTo>
                    <a:pt x="436" y="857"/>
                  </a:lnTo>
                  <a:lnTo>
                    <a:pt x="427" y="864"/>
                  </a:lnTo>
                  <a:lnTo>
                    <a:pt x="422" y="867"/>
                  </a:lnTo>
                  <a:lnTo>
                    <a:pt x="419" y="872"/>
                  </a:lnTo>
                  <a:lnTo>
                    <a:pt x="403" y="888"/>
                  </a:lnTo>
                  <a:lnTo>
                    <a:pt x="386" y="901"/>
                  </a:lnTo>
                  <a:lnTo>
                    <a:pt x="370" y="916"/>
                  </a:lnTo>
                  <a:lnTo>
                    <a:pt x="352" y="929"/>
                  </a:lnTo>
                  <a:lnTo>
                    <a:pt x="343" y="934"/>
                  </a:lnTo>
                  <a:lnTo>
                    <a:pt x="335" y="941"/>
                  </a:lnTo>
                  <a:lnTo>
                    <a:pt x="298" y="965"/>
                  </a:lnTo>
                  <a:lnTo>
                    <a:pt x="298" y="975"/>
                  </a:lnTo>
                  <a:lnTo>
                    <a:pt x="297" y="989"/>
                  </a:lnTo>
                  <a:lnTo>
                    <a:pt x="292" y="1002"/>
                  </a:lnTo>
                  <a:lnTo>
                    <a:pt x="284" y="1018"/>
                  </a:lnTo>
                  <a:lnTo>
                    <a:pt x="278" y="1026"/>
                  </a:lnTo>
                  <a:lnTo>
                    <a:pt x="276" y="1035"/>
                  </a:lnTo>
                  <a:lnTo>
                    <a:pt x="273" y="1045"/>
                  </a:lnTo>
                  <a:lnTo>
                    <a:pt x="270" y="1054"/>
                  </a:lnTo>
                  <a:lnTo>
                    <a:pt x="268" y="1059"/>
                  </a:lnTo>
                  <a:lnTo>
                    <a:pt x="267" y="1061"/>
                  </a:lnTo>
                  <a:lnTo>
                    <a:pt x="267" y="1065"/>
                  </a:lnTo>
                  <a:lnTo>
                    <a:pt x="260" y="1073"/>
                  </a:lnTo>
                  <a:lnTo>
                    <a:pt x="254" y="1082"/>
                  </a:lnTo>
                  <a:lnTo>
                    <a:pt x="246" y="1088"/>
                  </a:lnTo>
                  <a:lnTo>
                    <a:pt x="242" y="1092"/>
                  </a:lnTo>
                  <a:lnTo>
                    <a:pt x="238" y="1096"/>
                  </a:lnTo>
                  <a:lnTo>
                    <a:pt x="227" y="1110"/>
                  </a:lnTo>
                  <a:lnTo>
                    <a:pt x="225" y="1125"/>
                  </a:lnTo>
                  <a:lnTo>
                    <a:pt x="224" y="1132"/>
                  </a:lnTo>
                  <a:lnTo>
                    <a:pt x="224" y="1139"/>
                  </a:lnTo>
                  <a:lnTo>
                    <a:pt x="220" y="1153"/>
                  </a:lnTo>
                  <a:lnTo>
                    <a:pt x="218" y="1168"/>
                  </a:lnTo>
                  <a:lnTo>
                    <a:pt x="216" y="1170"/>
                  </a:lnTo>
                  <a:lnTo>
                    <a:pt x="214" y="1171"/>
                  </a:lnTo>
                  <a:lnTo>
                    <a:pt x="214" y="1174"/>
                  </a:lnTo>
                  <a:lnTo>
                    <a:pt x="212" y="1180"/>
                  </a:lnTo>
                  <a:lnTo>
                    <a:pt x="208" y="1194"/>
                  </a:lnTo>
                  <a:lnTo>
                    <a:pt x="202" y="1205"/>
                  </a:lnTo>
                  <a:lnTo>
                    <a:pt x="200" y="1208"/>
                  </a:lnTo>
                  <a:lnTo>
                    <a:pt x="199" y="1209"/>
                  </a:lnTo>
                  <a:lnTo>
                    <a:pt x="199" y="1211"/>
                  </a:lnTo>
                  <a:lnTo>
                    <a:pt x="196" y="1218"/>
                  </a:lnTo>
                  <a:lnTo>
                    <a:pt x="188" y="1227"/>
                  </a:lnTo>
                  <a:lnTo>
                    <a:pt x="184" y="1231"/>
                  </a:lnTo>
                  <a:lnTo>
                    <a:pt x="182" y="1234"/>
                  </a:lnTo>
                  <a:lnTo>
                    <a:pt x="180" y="1235"/>
                  </a:lnTo>
                  <a:lnTo>
                    <a:pt x="180" y="1237"/>
                  </a:lnTo>
                  <a:lnTo>
                    <a:pt x="171" y="1246"/>
                  </a:lnTo>
                  <a:lnTo>
                    <a:pt x="162" y="1256"/>
                  </a:lnTo>
                  <a:lnTo>
                    <a:pt x="151" y="1264"/>
                  </a:lnTo>
                  <a:lnTo>
                    <a:pt x="140" y="1272"/>
                  </a:lnTo>
                  <a:lnTo>
                    <a:pt x="127" y="1279"/>
                  </a:lnTo>
                  <a:lnTo>
                    <a:pt x="116" y="1287"/>
                  </a:lnTo>
                  <a:lnTo>
                    <a:pt x="116" y="1298"/>
                  </a:lnTo>
                  <a:lnTo>
                    <a:pt x="116" y="1302"/>
                  </a:lnTo>
                  <a:lnTo>
                    <a:pt x="65" y="1303"/>
                  </a:lnTo>
                  <a:lnTo>
                    <a:pt x="16" y="1305"/>
                  </a:lnTo>
                  <a:lnTo>
                    <a:pt x="0" y="1328"/>
                  </a:lnTo>
                  <a:lnTo>
                    <a:pt x="65" y="1338"/>
                  </a:lnTo>
                  <a:lnTo>
                    <a:pt x="132" y="1348"/>
                  </a:lnTo>
                  <a:lnTo>
                    <a:pt x="199" y="1356"/>
                  </a:lnTo>
                  <a:lnTo>
                    <a:pt x="268" y="1364"/>
                  </a:lnTo>
                  <a:lnTo>
                    <a:pt x="336" y="1369"/>
                  </a:lnTo>
                  <a:lnTo>
                    <a:pt x="406" y="1373"/>
                  </a:lnTo>
                  <a:lnTo>
                    <a:pt x="548" y="1378"/>
                  </a:lnTo>
                  <a:lnTo>
                    <a:pt x="625" y="1375"/>
                  </a:lnTo>
                  <a:lnTo>
                    <a:pt x="664" y="1373"/>
                  </a:lnTo>
                  <a:lnTo>
                    <a:pt x="673" y="1372"/>
                  </a:lnTo>
                  <a:lnTo>
                    <a:pt x="683" y="1372"/>
                  </a:lnTo>
                  <a:lnTo>
                    <a:pt x="703" y="1372"/>
                  </a:lnTo>
                  <a:lnTo>
                    <a:pt x="721" y="1370"/>
                  </a:lnTo>
                  <a:lnTo>
                    <a:pt x="730" y="1369"/>
                  </a:lnTo>
                  <a:lnTo>
                    <a:pt x="741" y="1369"/>
                  </a:lnTo>
                  <a:lnTo>
                    <a:pt x="779" y="1366"/>
                  </a:lnTo>
                  <a:lnTo>
                    <a:pt x="856" y="1361"/>
                  </a:lnTo>
                  <a:lnTo>
                    <a:pt x="931" y="1352"/>
                  </a:lnTo>
                  <a:lnTo>
                    <a:pt x="1006" y="1341"/>
                  </a:lnTo>
                  <a:lnTo>
                    <a:pt x="1042" y="1335"/>
                  </a:lnTo>
                  <a:lnTo>
                    <a:pt x="1061" y="1331"/>
                  </a:lnTo>
                  <a:lnTo>
                    <a:pt x="1080" y="1329"/>
                  </a:lnTo>
                  <a:lnTo>
                    <a:pt x="1154" y="1315"/>
                  </a:lnTo>
                  <a:lnTo>
                    <a:pt x="1189" y="1306"/>
                  </a:lnTo>
                  <a:lnTo>
                    <a:pt x="1225" y="1298"/>
                  </a:lnTo>
                  <a:lnTo>
                    <a:pt x="1296" y="1280"/>
                  </a:lnTo>
                  <a:lnTo>
                    <a:pt x="1367" y="1261"/>
                  </a:lnTo>
                  <a:lnTo>
                    <a:pt x="1437" y="1239"/>
                  </a:lnTo>
                  <a:lnTo>
                    <a:pt x="1505" y="1215"/>
                  </a:lnTo>
                  <a:lnTo>
                    <a:pt x="1574" y="1191"/>
                  </a:lnTo>
                  <a:lnTo>
                    <a:pt x="1607" y="1177"/>
                  </a:lnTo>
                  <a:lnTo>
                    <a:pt x="1641" y="1164"/>
                  </a:lnTo>
                  <a:lnTo>
                    <a:pt x="1709" y="1136"/>
                  </a:lnTo>
                  <a:lnTo>
                    <a:pt x="1696" y="1136"/>
                  </a:lnTo>
                  <a:lnTo>
                    <a:pt x="1679" y="1136"/>
                  </a:lnTo>
                  <a:lnTo>
                    <a:pt x="1679" y="1102"/>
                  </a:lnTo>
                  <a:lnTo>
                    <a:pt x="1653" y="1104"/>
                  </a:lnTo>
                  <a:lnTo>
                    <a:pt x="1628" y="1105"/>
                  </a:lnTo>
                  <a:lnTo>
                    <a:pt x="1628" y="858"/>
                  </a:lnTo>
                  <a:lnTo>
                    <a:pt x="1628" y="846"/>
                  </a:lnTo>
                  <a:lnTo>
                    <a:pt x="1625" y="846"/>
                  </a:lnTo>
                  <a:lnTo>
                    <a:pt x="1619" y="815"/>
                  </a:lnTo>
                  <a:lnTo>
                    <a:pt x="1617" y="781"/>
                  </a:lnTo>
                  <a:lnTo>
                    <a:pt x="1613" y="748"/>
                  </a:lnTo>
                  <a:lnTo>
                    <a:pt x="1607" y="736"/>
                  </a:lnTo>
                  <a:lnTo>
                    <a:pt x="1600" y="728"/>
                  </a:lnTo>
                  <a:lnTo>
                    <a:pt x="1577" y="152"/>
                  </a:lnTo>
                  <a:lnTo>
                    <a:pt x="1566" y="108"/>
                  </a:lnTo>
                  <a:lnTo>
                    <a:pt x="1530" y="51"/>
                  </a:lnTo>
                  <a:lnTo>
                    <a:pt x="1495" y="17"/>
                  </a:lnTo>
                  <a:close/>
                </a:path>
              </a:pathLst>
            </a:custGeom>
            <a:solidFill>
              <a:srgbClr val="BFDDFF"/>
            </a:solidFill>
            <a:ln w="9525">
              <a:noFill/>
              <a:round/>
              <a:headEnd/>
              <a:tailEnd/>
            </a:ln>
          </p:spPr>
          <p:txBody>
            <a:bodyPr/>
            <a:lstStyle/>
            <a:p>
              <a:endParaRPr lang="en-GB"/>
            </a:p>
          </p:txBody>
        </p:sp>
        <p:sp>
          <p:nvSpPr>
            <p:cNvPr id="15966" name="Freeform 606"/>
            <p:cNvSpPr>
              <a:spLocks noEditPoints="1"/>
            </p:cNvSpPr>
            <p:nvPr/>
          </p:nvSpPr>
          <p:spPr bwMode="auto">
            <a:xfrm>
              <a:off x="3073" y="2411"/>
              <a:ext cx="139" cy="275"/>
            </a:xfrm>
            <a:custGeom>
              <a:avLst/>
              <a:gdLst/>
              <a:ahLst/>
              <a:cxnLst>
                <a:cxn ang="0">
                  <a:pos x="12" y="0"/>
                </a:cxn>
                <a:cxn ang="0">
                  <a:pos x="0" y="136"/>
                </a:cxn>
                <a:cxn ang="0">
                  <a:pos x="171" y="353"/>
                </a:cxn>
                <a:cxn ang="0">
                  <a:pos x="171" y="935"/>
                </a:cxn>
                <a:cxn ang="0">
                  <a:pos x="169" y="935"/>
                </a:cxn>
                <a:cxn ang="0">
                  <a:pos x="169" y="1033"/>
                </a:cxn>
                <a:cxn ang="0">
                  <a:pos x="169" y="1054"/>
                </a:cxn>
                <a:cxn ang="0">
                  <a:pos x="173" y="1054"/>
                </a:cxn>
                <a:cxn ang="0">
                  <a:pos x="173" y="1096"/>
                </a:cxn>
                <a:cxn ang="0">
                  <a:pos x="173" y="1276"/>
                </a:cxn>
                <a:cxn ang="0">
                  <a:pos x="173" y="1292"/>
                </a:cxn>
                <a:cxn ang="0">
                  <a:pos x="173" y="1323"/>
                </a:cxn>
                <a:cxn ang="0">
                  <a:pos x="173" y="1340"/>
                </a:cxn>
                <a:cxn ang="0">
                  <a:pos x="173" y="1343"/>
                </a:cxn>
                <a:cxn ang="0">
                  <a:pos x="173" y="1377"/>
                </a:cxn>
                <a:cxn ang="0">
                  <a:pos x="190" y="1377"/>
                </a:cxn>
                <a:cxn ang="0">
                  <a:pos x="203" y="1377"/>
                </a:cxn>
                <a:cxn ang="0">
                  <a:pos x="211" y="1377"/>
                </a:cxn>
                <a:cxn ang="0">
                  <a:pos x="224" y="1377"/>
                </a:cxn>
                <a:cxn ang="0">
                  <a:pos x="224" y="1368"/>
                </a:cxn>
                <a:cxn ang="0">
                  <a:pos x="253" y="1352"/>
                </a:cxn>
                <a:cxn ang="0">
                  <a:pos x="260" y="1348"/>
                </a:cxn>
                <a:cxn ang="0">
                  <a:pos x="263" y="1345"/>
                </a:cxn>
                <a:cxn ang="0">
                  <a:pos x="268" y="1344"/>
                </a:cxn>
                <a:cxn ang="0">
                  <a:pos x="284" y="1337"/>
                </a:cxn>
                <a:cxn ang="0">
                  <a:pos x="345" y="1307"/>
                </a:cxn>
                <a:cxn ang="0">
                  <a:pos x="374" y="1290"/>
                </a:cxn>
                <a:cxn ang="0">
                  <a:pos x="405" y="1274"/>
                </a:cxn>
                <a:cxn ang="0">
                  <a:pos x="465" y="1240"/>
                </a:cxn>
                <a:cxn ang="0">
                  <a:pos x="523" y="1204"/>
                </a:cxn>
                <a:cxn ang="0">
                  <a:pos x="582" y="1166"/>
                </a:cxn>
                <a:cxn ang="0">
                  <a:pos x="610" y="1146"/>
                </a:cxn>
                <a:cxn ang="0">
                  <a:pos x="640" y="1126"/>
                </a:cxn>
                <a:cxn ang="0">
                  <a:pos x="668" y="1106"/>
                </a:cxn>
                <a:cxn ang="0">
                  <a:pos x="698" y="1087"/>
                </a:cxn>
                <a:cxn ang="0">
                  <a:pos x="599" y="1087"/>
                </a:cxn>
                <a:cxn ang="0">
                  <a:pos x="599" y="1016"/>
                </a:cxn>
                <a:cxn ang="0">
                  <a:pos x="599" y="1009"/>
                </a:cxn>
                <a:cxn ang="0">
                  <a:pos x="576" y="1009"/>
                </a:cxn>
                <a:cxn ang="0">
                  <a:pos x="576" y="995"/>
                </a:cxn>
                <a:cxn ang="0">
                  <a:pos x="576" y="987"/>
                </a:cxn>
                <a:cxn ang="0">
                  <a:pos x="576" y="986"/>
                </a:cxn>
                <a:cxn ang="0">
                  <a:pos x="576" y="978"/>
                </a:cxn>
                <a:cxn ang="0">
                  <a:pos x="547" y="978"/>
                </a:cxn>
                <a:cxn ang="0">
                  <a:pos x="547" y="972"/>
                </a:cxn>
                <a:cxn ang="0">
                  <a:pos x="589" y="975"/>
                </a:cxn>
                <a:cxn ang="0">
                  <a:pos x="330" y="722"/>
                </a:cxn>
                <a:cxn ang="0">
                  <a:pos x="329" y="711"/>
                </a:cxn>
                <a:cxn ang="0">
                  <a:pos x="475" y="773"/>
                </a:cxn>
                <a:cxn ang="0">
                  <a:pos x="498" y="781"/>
                </a:cxn>
                <a:cxn ang="0">
                  <a:pos x="240" y="353"/>
                </a:cxn>
                <a:cxn ang="0">
                  <a:pos x="116" y="79"/>
                </a:cxn>
                <a:cxn ang="0">
                  <a:pos x="12" y="0"/>
                </a:cxn>
                <a:cxn ang="0">
                  <a:pos x="453" y="1087"/>
                </a:cxn>
                <a:cxn ang="0">
                  <a:pos x="453" y="1085"/>
                </a:cxn>
                <a:cxn ang="0">
                  <a:pos x="474" y="1085"/>
                </a:cxn>
                <a:cxn ang="0">
                  <a:pos x="496" y="1087"/>
                </a:cxn>
                <a:cxn ang="0">
                  <a:pos x="453" y="1087"/>
                </a:cxn>
              </a:cxnLst>
              <a:rect l="0" t="0" r="r" b="b"/>
              <a:pathLst>
                <a:path w="698" h="1377">
                  <a:moveTo>
                    <a:pt x="12" y="0"/>
                  </a:moveTo>
                  <a:lnTo>
                    <a:pt x="0" y="136"/>
                  </a:lnTo>
                  <a:lnTo>
                    <a:pt x="171" y="353"/>
                  </a:lnTo>
                  <a:lnTo>
                    <a:pt x="171" y="935"/>
                  </a:lnTo>
                  <a:lnTo>
                    <a:pt x="169" y="935"/>
                  </a:lnTo>
                  <a:lnTo>
                    <a:pt x="169" y="1033"/>
                  </a:lnTo>
                  <a:lnTo>
                    <a:pt x="169" y="1054"/>
                  </a:lnTo>
                  <a:lnTo>
                    <a:pt x="173" y="1054"/>
                  </a:lnTo>
                  <a:lnTo>
                    <a:pt x="173" y="1096"/>
                  </a:lnTo>
                  <a:lnTo>
                    <a:pt x="173" y="1276"/>
                  </a:lnTo>
                  <a:lnTo>
                    <a:pt x="173" y="1292"/>
                  </a:lnTo>
                  <a:lnTo>
                    <a:pt x="173" y="1323"/>
                  </a:lnTo>
                  <a:lnTo>
                    <a:pt x="173" y="1340"/>
                  </a:lnTo>
                  <a:lnTo>
                    <a:pt x="173" y="1343"/>
                  </a:lnTo>
                  <a:lnTo>
                    <a:pt x="173" y="1377"/>
                  </a:lnTo>
                  <a:lnTo>
                    <a:pt x="190" y="1377"/>
                  </a:lnTo>
                  <a:lnTo>
                    <a:pt x="203" y="1377"/>
                  </a:lnTo>
                  <a:lnTo>
                    <a:pt x="211" y="1377"/>
                  </a:lnTo>
                  <a:lnTo>
                    <a:pt x="224" y="1377"/>
                  </a:lnTo>
                  <a:lnTo>
                    <a:pt x="224" y="1368"/>
                  </a:lnTo>
                  <a:lnTo>
                    <a:pt x="253" y="1352"/>
                  </a:lnTo>
                  <a:lnTo>
                    <a:pt x="260" y="1348"/>
                  </a:lnTo>
                  <a:lnTo>
                    <a:pt x="263" y="1345"/>
                  </a:lnTo>
                  <a:lnTo>
                    <a:pt x="268" y="1344"/>
                  </a:lnTo>
                  <a:lnTo>
                    <a:pt x="284" y="1337"/>
                  </a:lnTo>
                  <a:lnTo>
                    <a:pt x="345" y="1307"/>
                  </a:lnTo>
                  <a:lnTo>
                    <a:pt x="374" y="1290"/>
                  </a:lnTo>
                  <a:lnTo>
                    <a:pt x="405" y="1274"/>
                  </a:lnTo>
                  <a:lnTo>
                    <a:pt x="465" y="1240"/>
                  </a:lnTo>
                  <a:lnTo>
                    <a:pt x="523" y="1204"/>
                  </a:lnTo>
                  <a:lnTo>
                    <a:pt x="582" y="1166"/>
                  </a:lnTo>
                  <a:lnTo>
                    <a:pt x="610" y="1146"/>
                  </a:lnTo>
                  <a:lnTo>
                    <a:pt x="640" y="1126"/>
                  </a:lnTo>
                  <a:lnTo>
                    <a:pt x="668" y="1106"/>
                  </a:lnTo>
                  <a:lnTo>
                    <a:pt x="698" y="1087"/>
                  </a:lnTo>
                  <a:lnTo>
                    <a:pt x="599" y="1087"/>
                  </a:lnTo>
                  <a:lnTo>
                    <a:pt x="599" y="1016"/>
                  </a:lnTo>
                  <a:lnTo>
                    <a:pt x="599" y="1009"/>
                  </a:lnTo>
                  <a:lnTo>
                    <a:pt x="576" y="1009"/>
                  </a:lnTo>
                  <a:lnTo>
                    <a:pt x="576" y="995"/>
                  </a:lnTo>
                  <a:lnTo>
                    <a:pt x="576" y="987"/>
                  </a:lnTo>
                  <a:lnTo>
                    <a:pt x="576" y="986"/>
                  </a:lnTo>
                  <a:lnTo>
                    <a:pt x="576" y="978"/>
                  </a:lnTo>
                  <a:lnTo>
                    <a:pt x="547" y="978"/>
                  </a:lnTo>
                  <a:lnTo>
                    <a:pt x="547" y="972"/>
                  </a:lnTo>
                  <a:lnTo>
                    <a:pt x="589" y="975"/>
                  </a:lnTo>
                  <a:lnTo>
                    <a:pt x="330" y="722"/>
                  </a:lnTo>
                  <a:lnTo>
                    <a:pt x="329" y="711"/>
                  </a:lnTo>
                  <a:lnTo>
                    <a:pt x="475" y="773"/>
                  </a:lnTo>
                  <a:lnTo>
                    <a:pt x="498" y="781"/>
                  </a:lnTo>
                  <a:lnTo>
                    <a:pt x="240" y="353"/>
                  </a:lnTo>
                  <a:lnTo>
                    <a:pt x="116" y="79"/>
                  </a:lnTo>
                  <a:lnTo>
                    <a:pt x="12" y="0"/>
                  </a:lnTo>
                  <a:close/>
                  <a:moveTo>
                    <a:pt x="453" y="1087"/>
                  </a:moveTo>
                  <a:lnTo>
                    <a:pt x="453" y="1085"/>
                  </a:lnTo>
                  <a:lnTo>
                    <a:pt x="474" y="1085"/>
                  </a:lnTo>
                  <a:lnTo>
                    <a:pt x="496" y="1087"/>
                  </a:lnTo>
                  <a:lnTo>
                    <a:pt x="453" y="1087"/>
                  </a:lnTo>
                  <a:close/>
                </a:path>
              </a:pathLst>
            </a:custGeom>
            <a:solidFill>
              <a:srgbClr val="FF9900"/>
            </a:solidFill>
            <a:ln w="9525">
              <a:noFill/>
              <a:round/>
              <a:headEnd/>
              <a:tailEnd/>
            </a:ln>
          </p:spPr>
          <p:txBody>
            <a:bodyPr/>
            <a:lstStyle/>
            <a:p>
              <a:endParaRPr lang="en-GB"/>
            </a:p>
          </p:txBody>
        </p:sp>
        <p:sp>
          <p:nvSpPr>
            <p:cNvPr id="15967" name="Freeform 607"/>
            <p:cNvSpPr>
              <a:spLocks/>
            </p:cNvSpPr>
            <p:nvPr/>
          </p:nvSpPr>
          <p:spPr bwMode="auto">
            <a:xfrm>
              <a:off x="3163" y="2628"/>
              <a:ext cx="9" cy="1"/>
            </a:xfrm>
            <a:custGeom>
              <a:avLst/>
              <a:gdLst/>
              <a:ahLst/>
              <a:cxnLst>
                <a:cxn ang="0">
                  <a:pos x="0" y="0"/>
                </a:cxn>
                <a:cxn ang="0">
                  <a:pos x="0" y="2"/>
                </a:cxn>
                <a:cxn ang="0">
                  <a:pos x="43" y="2"/>
                </a:cxn>
                <a:cxn ang="0">
                  <a:pos x="21" y="0"/>
                </a:cxn>
                <a:cxn ang="0">
                  <a:pos x="0" y="0"/>
                </a:cxn>
              </a:cxnLst>
              <a:rect l="0" t="0" r="r" b="b"/>
              <a:pathLst>
                <a:path w="43" h="2">
                  <a:moveTo>
                    <a:pt x="0" y="0"/>
                  </a:moveTo>
                  <a:lnTo>
                    <a:pt x="0" y="2"/>
                  </a:lnTo>
                  <a:lnTo>
                    <a:pt x="43" y="2"/>
                  </a:lnTo>
                  <a:lnTo>
                    <a:pt x="21" y="0"/>
                  </a:lnTo>
                  <a:lnTo>
                    <a:pt x="0" y="0"/>
                  </a:lnTo>
                  <a:close/>
                </a:path>
              </a:pathLst>
            </a:custGeom>
            <a:solidFill>
              <a:srgbClr val="000000"/>
            </a:solidFill>
            <a:ln w="9525">
              <a:noFill/>
              <a:round/>
              <a:headEnd/>
              <a:tailEnd/>
            </a:ln>
          </p:spPr>
          <p:txBody>
            <a:bodyPr/>
            <a:lstStyle/>
            <a:p>
              <a:endParaRPr lang="en-GB"/>
            </a:p>
          </p:txBody>
        </p:sp>
        <p:sp>
          <p:nvSpPr>
            <p:cNvPr id="15968" name="Freeform 608"/>
            <p:cNvSpPr>
              <a:spLocks/>
            </p:cNvSpPr>
            <p:nvPr/>
          </p:nvSpPr>
          <p:spPr bwMode="auto">
            <a:xfrm>
              <a:off x="2784" y="2486"/>
              <a:ext cx="199" cy="231"/>
            </a:xfrm>
            <a:custGeom>
              <a:avLst/>
              <a:gdLst/>
              <a:ahLst/>
              <a:cxnLst>
                <a:cxn ang="0">
                  <a:pos x="989" y="112"/>
                </a:cxn>
                <a:cxn ang="0">
                  <a:pos x="699" y="119"/>
                </a:cxn>
                <a:cxn ang="0">
                  <a:pos x="368" y="393"/>
                </a:cxn>
                <a:cxn ang="0">
                  <a:pos x="208" y="610"/>
                </a:cxn>
                <a:cxn ang="0">
                  <a:pos x="253" y="585"/>
                </a:cxn>
                <a:cxn ang="0">
                  <a:pos x="269" y="587"/>
                </a:cxn>
                <a:cxn ang="0">
                  <a:pos x="224" y="633"/>
                </a:cxn>
                <a:cxn ang="0">
                  <a:pos x="192" y="662"/>
                </a:cxn>
                <a:cxn ang="0">
                  <a:pos x="142" y="705"/>
                </a:cxn>
                <a:cxn ang="0">
                  <a:pos x="133" y="735"/>
                </a:cxn>
                <a:cxn ang="0">
                  <a:pos x="115" y="767"/>
                </a:cxn>
                <a:cxn ang="0">
                  <a:pos x="101" y="790"/>
                </a:cxn>
                <a:cxn ang="0">
                  <a:pos x="92" y="817"/>
                </a:cxn>
                <a:cxn ang="0">
                  <a:pos x="106" y="843"/>
                </a:cxn>
                <a:cxn ang="0">
                  <a:pos x="94" y="870"/>
                </a:cxn>
                <a:cxn ang="0">
                  <a:pos x="73" y="915"/>
                </a:cxn>
                <a:cxn ang="0">
                  <a:pos x="58" y="970"/>
                </a:cxn>
                <a:cxn ang="0">
                  <a:pos x="48" y="1001"/>
                </a:cxn>
                <a:cxn ang="0">
                  <a:pos x="34" y="1022"/>
                </a:cxn>
                <a:cxn ang="0">
                  <a:pos x="24" y="1040"/>
                </a:cxn>
                <a:cxn ang="0">
                  <a:pos x="0" y="1095"/>
                </a:cxn>
                <a:cxn ang="0">
                  <a:pos x="5" y="1122"/>
                </a:cxn>
                <a:cxn ang="0">
                  <a:pos x="13" y="1144"/>
                </a:cxn>
                <a:cxn ang="0">
                  <a:pos x="27" y="1155"/>
                </a:cxn>
                <a:cxn ang="0">
                  <a:pos x="38" y="1156"/>
                </a:cxn>
                <a:cxn ang="0">
                  <a:pos x="52" y="1153"/>
                </a:cxn>
                <a:cxn ang="0">
                  <a:pos x="54" y="1152"/>
                </a:cxn>
                <a:cxn ang="0">
                  <a:pos x="67" y="1144"/>
                </a:cxn>
                <a:cxn ang="0">
                  <a:pos x="91" y="1129"/>
                </a:cxn>
                <a:cxn ang="0">
                  <a:pos x="111" y="1111"/>
                </a:cxn>
                <a:cxn ang="0">
                  <a:pos x="120" y="1100"/>
                </a:cxn>
                <a:cxn ang="0">
                  <a:pos x="124" y="1096"/>
                </a:cxn>
                <a:cxn ang="0">
                  <a:pos x="136" y="1083"/>
                </a:cxn>
                <a:cxn ang="0">
                  <a:pos x="139" y="1074"/>
                </a:cxn>
                <a:cxn ang="0">
                  <a:pos x="142" y="1070"/>
                </a:cxn>
                <a:cxn ang="0">
                  <a:pos x="152" y="1045"/>
                </a:cxn>
                <a:cxn ang="0">
                  <a:pos x="154" y="1036"/>
                </a:cxn>
                <a:cxn ang="0">
                  <a:pos x="158" y="1033"/>
                </a:cxn>
                <a:cxn ang="0">
                  <a:pos x="164" y="1004"/>
                </a:cxn>
                <a:cxn ang="0">
                  <a:pos x="165" y="990"/>
                </a:cxn>
                <a:cxn ang="0">
                  <a:pos x="178" y="961"/>
                </a:cxn>
                <a:cxn ang="0">
                  <a:pos x="186" y="953"/>
                </a:cxn>
                <a:cxn ang="0">
                  <a:pos x="200" y="938"/>
                </a:cxn>
                <a:cxn ang="0">
                  <a:pos x="207" y="926"/>
                </a:cxn>
                <a:cxn ang="0">
                  <a:pos x="210" y="919"/>
                </a:cxn>
                <a:cxn ang="0">
                  <a:pos x="216" y="900"/>
                </a:cxn>
                <a:cxn ang="0">
                  <a:pos x="224" y="883"/>
                </a:cxn>
                <a:cxn ang="0">
                  <a:pos x="237" y="854"/>
                </a:cxn>
                <a:cxn ang="0">
                  <a:pos x="238" y="830"/>
                </a:cxn>
                <a:cxn ang="0">
                  <a:pos x="283" y="799"/>
                </a:cxn>
                <a:cxn ang="0">
                  <a:pos x="310" y="781"/>
                </a:cxn>
                <a:cxn ang="0">
                  <a:pos x="343" y="753"/>
                </a:cxn>
                <a:cxn ang="0">
                  <a:pos x="362" y="732"/>
                </a:cxn>
                <a:cxn ang="0">
                  <a:pos x="376" y="722"/>
                </a:cxn>
                <a:cxn ang="0">
                  <a:pos x="398" y="693"/>
                </a:cxn>
                <a:cxn ang="0">
                  <a:pos x="420" y="661"/>
                </a:cxn>
                <a:cxn ang="0">
                  <a:pos x="436" y="620"/>
                </a:cxn>
                <a:cxn ang="0">
                  <a:pos x="440" y="585"/>
                </a:cxn>
              </a:cxnLst>
              <a:rect l="0" t="0" r="r" b="b"/>
              <a:pathLst>
                <a:path w="997" h="1156">
                  <a:moveTo>
                    <a:pt x="997" y="127"/>
                  </a:moveTo>
                  <a:lnTo>
                    <a:pt x="989" y="112"/>
                  </a:lnTo>
                  <a:lnTo>
                    <a:pt x="918" y="0"/>
                  </a:lnTo>
                  <a:lnTo>
                    <a:pt x="699" y="119"/>
                  </a:lnTo>
                  <a:lnTo>
                    <a:pt x="528" y="247"/>
                  </a:lnTo>
                  <a:lnTo>
                    <a:pt x="368" y="393"/>
                  </a:lnTo>
                  <a:lnTo>
                    <a:pt x="232" y="588"/>
                  </a:lnTo>
                  <a:lnTo>
                    <a:pt x="208" y="610"/>
                  </a:lnTo>
                  <a:lnTo>
                    <a:pt x="243" y="588"/>
                  </a:lnTo>
                  <a:lnTo>
                    <a:pt x="253" y="585"/>
                  </a:lnTo>
                  <a:lnTo>
                    <a:pt x="263" y="585"/>
                  </a:lnTo>
                  <a:lnTo>
                    <a:pt x="269" y="587"/>
                  </a:lnTo>
                  <a:lnTo>
                    <a:pt x="240" y="618"/>
                  </a:lnTo>
                  <a:lnTo>
                    <a:pt x="224" y="633"/>
                  </a:lnTo>
                  <a:lnTo>
                    <a:pt x="209" y="648"/>
                  </a:lnTo>
                  <a:lnTo>
                    <a:pt x="192" y="662"/>
                  </a:lnTo>
                  <a:lnTo>
                    <a:pt x="176" y="677"/>
                  </a:lnTo>
                  <a:lnTo>
                    <a:pt x="142" y="705"/>
                  </a:lnTo>
                  <a:lnTo>
                    <a:pt x="139" y="719"/>
                  </a:lnTo>
                  <a:lnTo>
                    <a:pt x="133" y="735"/>
                  </a:lnTo>
                  <a:lnTo>
                    <a:pt x="125" y="750"/>
                  </a:lnTo>
                  <a:lnTo>
                    <a:pt x="115" y="767"/>
                  </a:lnTo>
                  <a:lnTo>
                    <a:pt x="107" y="778"/>
                  </a:lnTo>
                  <a:lnTo>
                    <a:pt x="101" y="790"/>
                  </a:lnTo>
                  <a:lnTo>
                    <a:pt x="96" y="803"/>
                  </a:lnTo>
                  <a:lnTo>
                    <a:pt x="92" y="817"/>
                  </a:lnTo>
                  <a:lnTo>
                    <a:pt x="98" y="829"/>
                  </a:lnTo>
                  <a:lnTo>
                    <a:pt x="106" y="843"/>
                  </a:lnTo>
                  <a:lnTo>
                    <a:pt x="109" y="849"/>
                  </a:lnTo>
                  <a:lnTo>
                    <a:pt x="94" y="870"/>
                  </a:lnTo>
                  <a:lnTo>
                    <a:pt x="83" y="892"/>
                  </a:lnTo>
                  <a:lnTo>
                    <a:pt x="73" y="915"/>
                  </a:lnTo>
                  <a:lnTo>
                    <a:pt x="66" y="940"/>
                  </a:lnTo>
                  <a:lnTo>
                    <a:pt x="58" y="970"/>
                  </a:lnTo>
                  <a:lnTo>
                    <a:pt x="54" y="985"/>
                  </a:lnTo>
                  <a:lnTo>
                    <a:pt x="48" y="1001"/>
                  </a:lnTo>
                  <a:lnTo>
                    <a:pt x="40" y="1015"/>
                  </a:lnTo>
                  <a:lnTo>
                    <a:pt x="34" y="1022"/>
                  </a:lnTo>
                  <a:lnTo>
                    <a:pt x="30" y="1029"/>
                  </a:lnTo>
                  <a:lnTo>
                    <a:pt x="24" y="1040"/>
                  </a:lnTo>
                  <a:lnTo>
                    <a:pt x="3" y="1082"/>
                  </a:lnTo>
                  <a:lnTo>
                    <a:pt x="0" y="1095"/>
                  </a:lnTo>
                  <a:lnTo>
                    <a:pt x="1" y="1109"/>
                  </a:lnTo>
                  <a:lnTo>
                    <a:pt x="5" y="1122"/>
                  </a:lnTo>
                  <a:lnTo>
                    <a:pt x="10" y="1138"/>
                  </a:lnTo>
                  <a:lnTo>
                    <a:pt x="13" y="1144"/>
                  </a:lnTo>
                  <a:lnTo>
                    <a:pt x="17" y="1149"/>
                  </a:lnTo>
                  <a:lnTo>
                    <a:pt x="27" y="1155"/>
                  </a:lnTo>
                  <a:lnTo>
                    <a:pt x="32" y="1156"/>
                  </a:lnTo>
                  <a:lnTo>
                    <a:pt x="38" y="1156"/>
                  </a:lnTo>
                  <a:lnTo>
                    <a:pt x="44" y="1155"/>
                  </a:lnTo>
                  <a:lnTo>
                    <a:pt x="52" y="1153"/>
                  </a:lnTo>
                  <a:lnTo>
                    <a:pt x="52" y="1152"/>
                  </a:lnTo>
                  <a:lnTo>
                    <a:pt x="54" y="1152"/>
                  </a:lnTo>
                  <a:lnTo>
                    <a:pt x="56" y="1152"/>
                  </a:lnTo>
                  <a:lnTo>
                    <a:pt x="67" y="1144"/>
                  </a:lnTo>
                  <a:lnTo>
                    <a:pt x="80" y="1137"/>
                  </a:lnTo>
                  <a:lnTo>
                    <a:pt x="91" y="1129"/>
                  </a:lnTo>
                  <a:lnTo>
                    <a:pt x="102" y="1121"/>
                  </a:lnTo>
                  <a:lnTo>
                    <a:pt x="111" y="1111"/>
                  </a:lnTo>
                  <a:lnTo>
                    <a:pt x="120" y="1102"/>
                  </a:lnTo>
                  <a:lnTo>
                    <a:pt x="120" y="1100"/>
                  </a:lnTo>
                  <a:lnTo>
                    <a:pt x="122" y="1099"/>
                  </a:lnTo>
                  <a:lnTo>
                    <a:pt x="124" y="1096"/>
                  </a:lnTo>
                  <a:lnTo>
                    <a:pt x="128" y="1092"/>
                  </a:lnTo>
                  <a:lnTo>
                    <a:pt x="136" y="1083"/>
                  </a:lnTo>
                  <a:lnTo>
                    <a:pt x="139" y="1076"/>
                  </a:lnTo>
                  <a:lnTo>
                    <a:pt x="139" y="1074"/>
                  </a:lnTo>
                  <a:lnTo>
                    <a:pt x="140" y="1073"/>
                  </a:lnTo>
                  <a:lnTo>
                    <a:pt x="142" y="1070"/>
                  </a:lnTo>
                  <a:lnTo>
                    <a:pt x="148" y="1059"/>
                  </a:lnTo>
                  <a:lnTo>
                    <a:pt x="152" y="1045"/>
                  </a:lnTo>
                  <a:lnTo>
                    <a:pt x="154" y="1039"/>
                  </a:lnTo>
                  <a:lnTo>
                    <a:pt x="154" y="1036"/>
                  </a:lnTo>
                  <a:lnTo>
                    <a:pt x="156" y="1035"/>
                  </a:lnTo>
                  <a:lnTo>
                    <a:pt x="158" y="1033"/>
                  </a:lnTo>
                  <a:lnTo>
                    <a:pt x="160" y="1018"/>
                  </a:lnTo>
                  <a:lnTo>
                    <a:pt x="164" y="1004"/>
                  </a:lnTo>
                  <a:lnTo>
                    <a:pt x="164" y="997"/>
                  </a:lnTo>
                  <a:lnTo>
                    <a:pt x="165" y="990"/>
                  </a:lnTo>
                  <a:lnTo>
                    <a:pt x="167" y="975"/>
                  </a:lnTo>
                  <a:lnTo>
                    <a:pt x="178" y="961"/>
                  </a:lnTo>
                  <a:lnTo>
                    <a:pt x="182" y="957"/>
                  </a:lnTo>
                  <a:lnTo>
                    <a:pt x="186" y="953"/>
                  </a:lnTo>
                  <a:lnTo>
                    <a:pt x="194" y="947"/>
                  </a:lnTo>
                  <a:lnTo>
                    <a:pt x="200" y="938"/>
                  </a:lnTo>
                  <a:lnTo>
                    <a:pt x="207" y="930"/>
                  </a:lnTo>
                  <a:lnTo>
                    <a:pt x="207" y="926"/>
                  </a:lnTo>
                  <a:lnTo>
                    <a:pt x="208" y="924"/>
                  </a:lnTo>
                  <a:lnTo>
                    <a:pt x="210" y="919"/>
                  </a:lnTo>
                  <a:lnTo>
                    <a:pt x="213" y="910"/>
                  </a:lnTo>
                  <a:lnTo>
                    <a:pt x="216" y="900"/>
                  </a:lnTo>
                  <a:lnTo>
                    <a:pt x="218" y="891"/>
                  </a:lnTo>
                  <a:lnTo>
                    <a:pt x="224" y="883"/>
                  </a:lnTo>
                  <a:lnTo>
                    <a:pt x="232" y="867"/>
                  </a:lnTo>
                  <a:lnTo>
                    <a:pt x="237" y="854"/>
                  </a:lnTo>
                  <a:lnTo>
                    <a:pt x="238" y="840"/>
                  </a:lnTo>
                  <a:lnTo>
                    <a:pt x="238" y="830"/>
                  </a:lnTo>
                  <a:lnTo>
                    <a:pt x="275" y="806"/>
                  </a:lnTo>
                  <a:lnTo>
                    <a:pt x="283" y="799"/>
                  </a:lnTo>
                  <a:lnTo>
                    <a:pt x="292" y="794"/>
                  </a:lnTo>
                  <a:lnTo>
                    <a:pt x="310" y="781"/>
                  </a:lnTo>
                  <a:lnTo>
                    <a:pt x="326" y="766"/>
                  </a:lnTo>
                  <a:lnTo>
                    <a:pt x="343" y="753"/>
                  </a:lnTo>
                  <a:lnTo>
                    <a:pt x="359" y="737"/>
                  </a:lnTo>
                  <a:lnTo>
                    <a:pt x="362" y="732"/>
                  </a:lnTo>
                  <a:lnTo>
                    <a:pt x="367" y="729"/>
                  </a:lnTo>
                  <a:lnTo>
                    <a:pt x="376" y="722"/>
                  </a:lnTo>
                  <a:lnTo>
                    <a:pt x="387" y="707"/>
                  </a:lnTo>
                  <a:lnTo>
                    <a:pt x="398" y="693"/>
                  </a:lnTo>
                  <a:lnTo>
                    <a:pt x="409" y="677"/>
                  </a:lnTo>
                  <a:lnTo>
                    <a:pt x="420" y="661"/>
                  </a:lnTo>
                  <a:lnTo>
                    <a:pt x="429" y="639"/>
                  </a:lnTo>
                  <a:lnTo>
                    <a:pt x="436" y="620"/>
                  </a:lnTo>
                  <a:lnTo>
                    <a:pt x="439" y="601"/>
                  </a:lnTo>
                  <a:lnTo>
                    <a:pt x="440" y="585"/>
                  </a:lnTo>
                  <a:lnTo>
                    <a:pt x="997" y="127"/>
                  </a:lnTo>
                  <a:close/>
                </a:path>
              </a:pathLst>
            </a:custGeom>
            <a:solidFill>
              <a:srgbClr val="FFFFFF"/>
            </a:solidFill>
            <a:ln w="9525">
              <a:noFill/>
              <a:round/>
              <a:headEnd/>
              <a:tailEnd/>
            </a:ln>
          </p:spPr>
          <p:txBody>
            <a:bodyPr/>
            <a:lstStyle/>
            <a:p>
              <a:endParaRPr lang="en-GB"/>
            </a:p>
          </p:txBody>
        </p:sp>
        <p:sp>
          <p:nvSpPr>
            <p:cNvPr id="15969" name="Freeform 609"/>
            <p:cNvSpPr>
              <a:spLocks/>
            </p:cNvSpPr>
            <p:nvPr/>
          </p:nvSpPr>
          <p:spPr bwMode="auto">
            <a:xfrm>
              <a:off x="2512" y="1717"/>
              <a:ext cx="39" cy="20"/>
            </a:xfrm>
            <a:custGeom>
              <a:avLst/>
              <a:gdLst/>
              <a:ahLst/>
              <a:cxnLst>
                <a:cxn ang="0">
                  <a:pos x="198" y="0"/>
                </a:cxn>
                <a:cxn ang="0">
                  <a:pos x="125" y="0"/>
                </a:cxn>
                <a:cxn ang="0">
                  <a:pos x="61" y="50"/>
                </a:cxn>
                <a:cxn ang="0">
                  <a:pos x="0" y="104"/>
                </a:cxn>
                <a:cxn ang="0">
                  <a:pos x="88" y="104"/>
                </a:cxn>
                <a:cxn ang="0">
                  <a:pos x="90" y="94"/>
                </a:cxn>
                <a:cxn ang="0">
                  <a:pos x="99" y="87"/>
                </a:cxn>
                <a:cxn ang="0">
                  <a:pos x="108" y="77"/>
                </a:cxn>
                <a:cxn ang="0">
                  <a:pos x="118" y="68"/>
                </a:cxn>
                <a:cxn ang="0">
                  <a:pos x="139" y="50"/>
                </a:cxn>
                <a:cxn ang="0">
                  <a:pos x="148" y="40"/>
                </a:cxn>
                <a:cxn ang="0">
                  <a:pos x="158" y="31"/>
                </a:cxn>
                <a:cxn ang="0">
                  <a:pos x="178" y="13"/>
                </a:cxn>
                <a:cxn ang="0">
                  <a:pos x="198" y="0"/>
                </a:cxn>
              </a:cxnLst>
              <a:rect l="0" t="0" r="r" b="b"/>
              <a:pathLst>
                <a:path w="198" h="104">
                  <a:moveTo>
                    <a:pt x="198" y="0"/>
                  </a:moveTo>
                  <a:lnTo>
                    <a:pt x="125" y="0"/>
                  </a:lnTo>
                  <a:lnTo>
                    <a:pt x="61" y="50"/>
                  </a:lnTo>
                  <a:lnTo>
                    <a:pt x="0" y="104"/>
                  </a:lnTo>
                  <a:lnTo>
                    <a:pt x="88" y="104"/>
                  </a:lnTo>
                  <a:lnTo>
                    <a:pt x="90" y="94"/>
                  </a:lnTo>
                  <a:lnTo>
                    <a:pt x="99" y="87"/>
                  </a:lnTo>
                  <a:lnTo>
                    <a:pt x="108" y="77"/>
                  </a:lnTo>
                  <a:lnTo>
                    <a:pt x="118" y="68"/>
                  </a:lnTo>
                  <a:lnTo>
                    <a:pt x="139" y="50"/>
                  </a:lnTo>
                  <a:lnTo>
                    <a:pt x="148" y="40"/>
                  </a:lnTo>
                  <a:lnTo>
                    <a:pt x="158" y="31"/>
                  </a:lnTo>
                  <a:lnTo>
                    <a:pt x="178" y="13"/>
                  </a:lnTo>
                  <a:lnTo>
                    <a:pt x="198" y="0"/>
                  </a:lnTo>
                  <a:close/>
                </a:path>
              </a:pathLst>
            </a:custGeom>
            <a:solidFill>
              <a:srgbClr val="000000"/>
            </a:solidFill>
            <a:ln w="9525">
              <a:noFill/>
              <a:round/>
              <a:headEnd/>
              <a:tailEnd/>
            </a:ln>
          </p:spPr>
          <p:txBody>
            <a:bodyPr/>
            <a:lstStyle/>
            <a:p>
              <a:endParaRPr lang="en-GB"/>
            </a:p>
          </p:txBody>
        </p:sp>
        <p:sp>
          <p:nvSpPr>
            <p:cNvPr id="15970" name="Freeform 610"/>
            <p:cNvSpPr>
              <a:spLocks noEditPoints="1"/>
            </p:cNvSpPr>
            <p:nvPr/>
          </p:nvSpPr>
          <p:spPr bwMode="auto">
            <a:xfrm>
              <a:off x="2314" y="1631"/>
              <a:ext cx="543" cy="724"/>
            </a:xfrm>
            <a:custGeom>
              <a:avLst/>
              <a:gdLst/>
              <a:ahLst/>
              <a:cxnLst>
                <a:cxn ang="0">
                  <a:pos x="1164" y="439"/>
                </a:cxn>
                <a:cxn ang="0">
                  <a:pos x="1125" y="476"/>
                </a:cxn>
                <a:cxn ang="0">
                  <a:pos x="1085" y="513"/>
                </a:cxn>
                <a:cxn ang="0">
                  <a:pos x="986" y="530"/>
                </a:cxn>
                <a:cxn ang="0">
                  <a:pos x="775" y="728"/>
                </a:cxn>
                <a:cxn ang="0">
                  <a:pos x="545" y="999"/>
                </a:cxn>
                <a:cxn ang="0">
                  <a:pos x="322" y="1347"/>
                </a:cxn>
                <a:cxn ang="0">
                  <a:pos x="206" y="1593"/>
                </a:cxn>
                <a:cxn ang="0">
                  <a:pos x="115" y="1848"/>
                </a:cxn>
                <a:cxn ang="0">
                  <a:pos x="27" y="2253"/>
                </a:cxn>
                <a:cxn ang="0">
                  <a:pos x="2" y="2535"/>
                </a:cxn>
                <a:cxn ang="0">
                  <a:pos x="3" y="2837"/>
                </a:cxn>
                <a:cxn ang="0">
                  <a:pos x="22" y="3066"/>
                </a:cxn>
                <a:cxn ang="0">
                  <a:pos x="60" y="3289"/>
                </a:cxn>
                <a:cxn ang="0">
                  <a:pos x="113" y="3294"/>
                </a:cxn>
                <a:cxn ang="0">
                  <a:pos x="242" y="3220"/>
                </a:cxn>
                <a:cxn ang="0">
                  <a:pos x="506" y="3103"/>
                </a:cxn>
                <a:cxn ang="0">
                  <a:pos x="765" y="3144"/>
                </a:cxn>
                <a:cxn ang="0">
                  <a:pos x="1040" y="3027"/>
                </a:cxn>
                <a:cxn ang="0">
                  <a:pos x="1501" y="2960"/>
                </a:cxn>
                <a:cxn ang="0">
                  <a:pos x="1836" y="3098"/>
                </a:cxn>
                <a:cxn ang="0">
                  <a:pos x="2079" y="3423"/>
                </a:cxn>
                <a:cxn ang="0">
                  <a:pos x="2273" y="3550"/>
                </a:cxn>
                <a:cxn ang="0">
                  <a:pos x="2489" y="3496"/>
                </a:cxn>
                <a:cxn ang="0">
                  <a:pos x="2579" y="3286"/>
                </a:cxn>
                <a:cxn ang="0">
                  <a:pos x="2419" y="2965"/>
                </a:cxn>
                <a:cxn ang="0">
                  <a:pos x="2372" y="2903"/>
                </a:cxn>
                <a:cxn ang="0">
                  <a:pos x="2201" y="2834"/>
                </a:cxn>
                <a:cxn ang="0">
                  <a:pos x="2123" y="2588"/>
                </a:cxn>
                <a:cxn ang="0">
                  <a:pos x="1931" y="2344"/>
                </a:cxn>
                <a:cxn ang="0">
                  <a:pos x="1914" y="2207"/>
                </a:cxn>
                <a:cxn ang="0">
                  <a:pos x="1955" y="2108"/>
                </a:cxn>
                <a:cxn ang="0">
                  <a:pos x="1715" y="1728"/>
                </a:cxn>
                <a:cxn ang="0">
                  <a:pos x="1561" y="1090"/>
                </a:cxn>
                <a:cxn ang="0">
                  <a:pos x="1691" y="731"/>
                </a:cxn>
                <a:cxn ang="0">
                  <a:pos x="1691" y="530"/>
                </a:cxn>
                <a:cxn ang="0">
                  <a:pos x="1676" y="473"/>
                </a:cxn>
                <a:cxn ang="0">
                  <a:pos x="1662" y="420"/>
                </a:cxn>
                <a:cxn ang="0">
                  <a:pos x="1724" y="213"/>
                </a:cxn>
                <a:cxn ang="0">
                  <a:pos x="1789" y="36"/>
                </a:cxn>
                <a:cxn ang="0">
                  <a:pos x="1488" y="178"/>
                </a:cxn>
                <a:cxn ang="0">
                  <a:pos x="1202" y="356"/>
                </a:cxn>
                <a:cxn ang="0">
                  <a:pos x="1216" y="530"/>
                </a:cxn>
                <a:cxn ang="0">
                  <a:pos x="1213" y="529"/>
                </a:cxn>
              </a:cxnLst>
              <a:rect l="0" t="0" r="r" b="b"/>
              <a:pathLst>
                <a:path w="2713" h="3617">
                  <a:moveTo>
                    <a:pt x="1111" y="426"/>
                  </a:moveTo>
                  <a:lnTo>
                    <a:pt x="1184" y="426"/>
                  </a:lnTo>
                  <a:lnTo>
                    <a:pt x="1164" y="439"/>
                  </a:lnTo>
                  <a:lnTo>
                    <a:pt x="1144" y="457"/>
                  </a:lnTo>
                  <a:lnTo>
                    <a:pt x="1134" y="466"/>
                  </a:lnTo>
                  <a:lnTo>
                    <a:pt x="1125" y="476"/>
                  </a:lnTo>
                  <a:lnTo>
                    <a:pt x="1104" y="494"/>
                  </a:lnTo>
                  <a:lnTo>
                    <a:pt x="1094" y="503"/>
                  </a:lnTo>
                  <a:lnTo>
                    <a:pt x="1085" y="513"/>
                  </a:lnTo>
                  <a:lnTo>
                    <a:pt x="1076" y="520"/>
                  </a:lnTo>
                  <a:lnTo>
                    <a:pt x="1074" y="530"/>
                  </a:lnTo>
                  <a:lnTo>
                    <a:pt x="986" y="530"/>
                  </a:lnTo>
                  <a:lnTo>
                    <a:pt x="906" y="602"/>
                  </a:lnTo>
                  <a:lnTo>
                    <a:pt x="828" y="677"/>
                  </a:lnTo>
                  <a:lnTo>
                    <a:pt x="775" y="728"/>
                  </a:lnTo>
                  <a:lnTo>
                    <a:pt x="727" y="781"/>
                  </a:lnTo>
                  <a:lnTo>
                    <a:pt x="633" y="889"/>
                  </a:lnTo>
                  <a:lnTo>
                    <a:pt x="545" y="999"/>
                  </a:lnTo>
                  <a:lnTo>
                    <a:pt x="465" y="1113"/>
                  </a:lnTo>
                  <a:lnTo>
                    <a:pt x="389" y="1228"/>
                  </a:lnTo>
                  <a:lnTo>
                    <a:pt x="322" y="1347"/>
                  </a:lnTo>
                  <a:lnTo>
                    <a:pt x="259" y="1468"/>
                  </a:lnTo>
                  <a:lnTo>
                    <a:pt x="231" y="1530"/>
                  </a:lnTo>
                  <a:lnTo>
                    <a:pt x="206" y="1593"/>
                  </a:lnTo>
                  <a:lnTo>
                    <a:pt x="157" y="1719"/>
                  </a:lnTo>
                  <a:lnTo>
                    <a:pt x="135" y="1782"/>
                  </a:lnTo>
                  <a:lnTo>
                    <a:pt x="115" y="1848"/>
                  </a:lnTo>
                  <a:lnTo>
                    <a:pt x="79" y="1981"/>
                  </a:lnTo>
                  <a:lnTo>
                    <a:pt x="51" y="2116"/>
                  </a:lnTo>
                  <a:lnTo>
                    <a:pt x="27" y="2253"/>
                  </a:lnTo>
                  <a:lnTo>
                    <a:pt x="12" y="2393"/>
                  </a:lnTo>
                  <a:lnTo>
                    <a:pt x="5" y="2463"/>
                  </a:lnTo>
                  <a:lnTo>
                    <a:pt x="2" y="2535"/>
                  </a:lnTo>
                  <a:lnTo>
                    <a:pt x="1" y="2682"/>
                  </a:lnTo>
                  <a:lnTo>
                    <a:pt x="0" y="2759"/>
                  </a:lnTo>
                  <a:lnTo>
                    <a:pt x="3" y="2837"/>
                  </a:lnTo>
                  <a:lnTo>
                    <a:pt x="7" y="2914"/>
                  </a:lnTo>
                  <a:lnTo>
                    <a:pt x="15" y="2991"/>
                  </a:lnTo>
                  <a:lnTo>
                    <a:pt x="22" y="3066"/>
                  </a:lnTo>
                  <a:lnTo>
                    <a:pt x="33" y="3141"/>
                  </a:lnTo>
                  <a:lnTo>
                    <a:pt x="45" y="3215"/>
                  </a:lnTo>
                  <a:lnTo>
                    <a:pt x="60" y="3289"/>
                  </a:lnTo>
                  <a:lnTo>
                    <a:pt x="62" y="3289"/>
                  </a:lnTo>
                  <a:lnTo>
                    <a:pt x="79" y="3292"/>
                  </a:lnTo>
                  <a:lnTo>
                    <a:pt x="113" y="3294"/>
                  </a:lnTo>
                  <a:lnTo>
                    <a:pt x="147" y="3303"/>
                  </a:lnTo>
                  <a:lnTo>
                    <a:pt x="164" y="3306"/>
                  </a:lnTo>
                  <a:lnTo>
                    <a:pt x="242" y="3220"/>
                  </a:lnTo>
                  <a:lnTo>
                    <a:pt x="338" y="3154"/>
                  </a:lnTo>
                  <a:lnTo>
                    <a:pt x="389" y="3131"/>
                  </a:lnTo>
                  <a:lnTo>
                    <a:pt x="506" y="3103"/>
                  </a:lnTo>
                  <a:lnTo>
                    <a:pt x="596" y="3098"/>
                  </a:lnTo>
                  <a:lnTo>
                    <a:pt x="664" y="3110"/>
                  </a:lnTo>
                  <a:lnTo>
                    <a:pt x="765" y="3144"/>
                  </a:lnTo>
                  <a:lnTo>
                    <a:pt x="827" y="3181"/>
                  </a:lnTo>
                  <a:lnTo>
                    <a:pt x="881" y="3127"/>
                  </a:lnTo>
                  <a:lnTo>
                    <a:pt x="1040" y="3027"/>
                  </a:lnTo>
                  <a:lnTo>
                    <a:pt x="1220" y="2965"/>
                  </a:lnTo>
                  <a:lnTo>
                    <a:pt x="1336" y="2952"/>
                  </a:lnTo>
                  <a:lnTo>
                    <a:pt x="1501" y="2960"/>
                  </a:lnTo>
                  <a:lnTo>
                    <a:pt x="1623" y="2993"/>
                  </a:lnTo>
                  <a:lnTo>
                    <a:pt x="1735" y="3038"/>
                  </a:lnTo>
                  <a:lnTo>
                    <a:pt x="1836" y="3098"/>
                  </a:lnTo>
                  <a:lnTo>
                    <a:pt x="1965" y="3220"/>
                  </a:lnTo>
                  <a:lnTo>
                    <a:pt x="2031" y="3317"/>
                  </a:lnTo>
                  <a:lnTo>
                    <a:pt x="2079" y="3423"/>
                  </a:lnTo>
                  <a:lnTo>
                    <a:pt x="2096" y="3482"/>
                  </a:lnTo>
                  <a:lnTo>
                    <a:pt x="2173" y="3502"/>
                  </a:lnTo>
                  <a:lnTo>
                    <a:pt x="2273" y="3550"/>
                  </a:lnTo>
                  <a:lnTo>
                    <a:pt x="2364" y="3617"/>
                  </a:lnTo>
                  <a:lnTo>
                    <a:pt x="2437" y="3539"/>
                  </a:lnTo>
                  <a:lnTo>
                    <a:pt x="2489" y="3496"/>
                  </a:lnTo>
                  <a:lnTo>
                    <a:pt x="2579" y="3440"/>
                  </a:lnTo>
                  <a:lnTo>
                    <a:pt x="2713" y="3395"/>
                  </a:lnTo>
                  <a:lnTo>
                    <a:pt x="2579" y="3286"/>
                  </a:lnTo>
                  <a:lnTo>
                    <a:pt x="2478" y="3150"/>
                  </a:lnTo>
                  <a:lnTo>
                    <a:pt x="2461" y="3114"/>
                  </a:lnTo>
                  <a:lnTo>
                    <a:pt x="2419" y="2965"/>
                  </a:lnTo>
                  <a:lnTo>
                    <a:pt x="2407" y="2943"/>
                  </a:lnTo>
                  <a:lnTo>
                    <a:pt x="2393" y="2920"/>
                  </a:lnTo>
                  <a:lnTo>
                    <a:pt x="2372" y="2903"/>
                  </a:lnTo>
                  <a:lnTo>
                    <a:pt x="2347" y="2889"/>
                  </a:lnTo>
                  <a:lnTo>
                    <a:pt x="2219" y="2847"/>
                  </a:lnTo>
                  <a:lnTo>
                    <a:pt x="2201" y="2834"/>
                  </a:lnTo>
                  <a:lnTo>
                    <a:pt x="2184" y="2817"/>
                  </a:lnTo>
                  <a:lnTo>
                    <a:pt x="2168" y="2794"/>
                  </a:lnTo>
                  <a:lnTo>
                    <a:pt x="2123" y="2588"/>
                  </a:lnTo>
                  <a:lnTo>
                    <a:pt x="2084" y="2526"/>
                  </a:lnTo>
                  <a:lnTo>
                    <a:pt x="1982" y="2422"/>
                  </a:lnTo>
                  <a:lnTo>
                    <a:pt x="1931" y="2344"/>
                  </a:lnTo>
                  <a:lnTo>
                    <a:pt x="1914" y="2302"/>
                  </a:lnTo>
                  <a:lnTo>
                    <a:pt x="1908" y="2254"/>
                  </a:lnTo>
                  <a:lnTo>
                    <a:pt x="1914" y="2207"/>
                  </a:lnTo>
                  <a:lnTo>
                    <a:pt x="1927" y="2170"/>
                  </a:lnTo>
                  <a:lnTo>
                    <a:pt x="1944" y="2141"/>
                  </a:lnTo>
                  <a:lnTo>
                    <a:pt x="1955" y="2108"/>
                  </a:lnTo>
                  <a:lnTo>
                    <a:pt x="1948" y="2074"/>
                  </a:lnTo>
                  <a:lnTo>
                    <a:pt x="1771" y="1829"/>
                  </a:lnTo>
                  <a:lnTo>
                    <a:pt x="1715" y="1728"/>
                  </a:lnTo>
                  <a:lnTo>
                    <a:pt x="1668" y="1604"/>
                  </a:lnTo>
                  <a:lnTo>
                    <a:pt x="1574" y="1243"/>
                  </a:lnTo>
                  <a:lnTo>
                    <a:pt x="1561" y="1090"/>
                  </a:lnTo>
                  <a:lnTo>
                    <a:pt x="1572" y="1011"/>
                  </a:lnTo>
                  <a:lnTo>
                    <a:pt x="1597" y="939"/>
                  </a:lnTo>
                  <a:lnTo>
                    <a:pt x="1691" y="731"/>
                  </a:lnTo>
                  <a:lnTo>
                    <a:pt x="1709" y="660"/>
                  </a:lnTo>
                  <a:lnTo>
                    <a:pt x="1709" y="585"/>
                  </a:lnTo>
                  <a:lnTo>
                    <a:pt x="1691" y="530"/>
                  </a:lnTo>
                  <a:lnTo>
                    <a:pt x="1690" y="530"/>
                  </a:lnTo>
                  <a:lnTo>
                    <a:pt x="1684" y="496"/>
                  </a:lnTo>
                  <a:lnTo>
                    <a:pt x="1676" y="473"/>
                  </a:lnTo>
                  <a:lnTo>
                    <a:pt x="1670" y="449"/>
                  </a:lnTo>
                  <a:lnTo>
                    <a:pt x="1667" y="433"/>
                  </a:lnTo>
                  <a:lnTo>
                    <a:pt x="1662" y="420"/>
                  </a:lnTo>
                  <a:lnTo>
                    <a:pt x="1659" y="380"/>
                  </a:lnTo>
                  <a:lnTo>
                    <a:pt x="1673" y="323"/>
                  </a:lnTo>
                  <a:lnTo>
                    <a:pt x="1724" y="213"/>
                  </a:lnTo>
                  <a:lnTo>
                    <a:pt x="1758" y="162"/>
                  </a:lnTo>
                  <a:lnTo>
                    <a:pt x="1895" y="0"/>
                  </a:lnTo>
                  <a:lnTo>
                    <a:pt x="1789" y="36"/>
                  </a:lnTo>
                  <a:lnTo>
                    <a:pt x="1687" y="79"/>
                  </a:lnTo>
                  <a:lnTo>
                    <a:pt x="1586" y="126"/>
                  </a:lnTo>
                  <a:lnTo>
                    <a:pt x="1488" y="178"/>
                  </a:lnTo>
                  <a:lnTo>
                    <a:pt x="1390" y="232"/>
                  </a:lnTo>
                  <a:lnTo>
                    <a:pt x="1296" y="292"/>
                  </a:lnTo>
                  <a:lnTo>
                    <a:pt x="1202" y="356"/>
                  </a:lnTo>
                  <a:lnTo>
                    <a:pt x="1111" y="426"/>
                  </a:lnTo>
                  <a:close/>
                  <a:moveTo>
                    <a:pt x="1216" y="528"/>
                  </a:moveTo>
                  <a:lnTo>
                    <a:pt x="1216" y="530"/>
                  </a:lnTo>
                  <a:lnTo>
                    <a:pt x="1212" y="530"/>
                  </a:lnTo>
                  <a:lnTo>
                    <a:pt x="1212" y="529"/>
                  </a:lnTo>
                  <a:lnTo>
                    <a:pt x="1213" y="529"/>
                  </a:lnTo>
                  <a:lnTo>
                    <a:pt x="1216" y="528"/>
                  </a:lnTo>
                  <a:close/>
                </a:path>
              </a:pathLst>
            </a:custGeom>
            <a:solidFill>
              <a:srgbClr val="007FFF"/>
            </a:solidFill>
            <a:ln w="9525">
              <a:noFill/>
              <a:round/>
              <a:headEnd/>
              <a:tailEnd/>
            </a:ln>
          </p:spPr>
          <p:txBody>
            <a:bodyPr/>
            <a:lstStyle/>
            <a:p>
              <a:endParaRPr lang="en-GB"/>
            </a:p>
          </p:txBody>
        </p:sp>
        <p:sp>
          <p:nvSpPr>
            <p:cNvPr id="15971" name="Freeform 611"/>
            <p:cNvSpPr>
              <a:spLocks/>
            </p:cNvSpPr>
            <p:nvPr/>
          </p:nvSpPr>
          <p:spPr bwMode="auto">
            <a:xfrm>
              <a:off x="2557" y="1737"/>
              <a:ext cx="1" cy="1"/>
            </a:xfrm>
            <a:custGeom>
              <a:avLst/>
              <a:gdLst/>
              <a:ahLst/>
              <a:cxnLst>
                <a:cxn ang="0">
                  <a:pos x="4" y="2"/>
                </a:cxn>
                <a:cxn ang="0">
                  <a:pos x="4" y="0"/>
                </a:cxn>
                <a:cxn ang="0">
                  <a:pos x="1" y="1"/>
                </a:cxn>
                <a:cxn ang="0">
                  <a:pos x="0" y="1"/>
                </a:cxn>
                <a:cxn ang="0">
                  <a:pos x="0" y="2"/>
                </a:cxn>
                <a:cxn ang="0">
                  <a:pos x="4" y="2"/>
                </a:cxn>
              </a:cxnLst>
              <a:rect l="0" t="0" r="r" b="b"/>
              <a:pathLst>
                <a:path w="4" h="2">
                  <a:moveTo>
                    <a:pt x="4" y="2"/>
                  </a:moveTo>
                  <a:lnTo>
                    <a:pt x="4" y="0"/>
                  </a:lnTo>
                  <a:lnTo>
                    <a:pt x="1" y="1"/>
                  </a:lnTo>
                  <a:lnTo>
                    <a:pt x="0" y="1"/>
                  </a:lnTo>
                  <a:lnTo>
                    <a:pt x="0" y="2"/>
                  </a:lnTo>
                  <a:lnTo>
                    <a:pt x="4" y="2"/>
                  </a:lnTo>
                  <a:close/>
                </a:path>
              </a:pathLst>
            </a:custGeom>
            <a:solidFill>
              <a:srgbClr val="000000"/>
            </a:solidFill>
            <a:ln w="9525">
              <a:noFill/>
              <a:round/>
              <a:headEnd/>
              <a:tailEnd/>
            </a:ln>
          </p:spPr>
          <p:txBody>
            <a:bodyPr/>
            <a:lstStyle/>
            <a:p>
              <a:endParaRPr lang="en-GB"/>
            </a:p>
          </p:txBody>
        </p:sp>
        <p:sp>
          <p:nvSpPr>
            <p:cNvPr id="15972" name="Freeform 612"/>
            <p:cNvSpPr>
              <a:spLocks/>
            </p:cNvSpPr>
            <p:nvPr/>
          </p:nvSpPr>
          <p:spPr bwMode="auto">
            <a:xfrm>
              <a:off x="2633" y="2246"/>
              <a:ext cx="10" cy="3"/>
            </a:xfrm>
            <a:custGeom>
              <a:avLst/>
              <a:gdLst/>
              <a:ahLst/>
              <a:cxnLst>
                <a:cxn ang="0">
                  <a:pos x="20" y="3"/>
                </a:cxn>
                <a:cxn ang="0">
                  <a:pos x="0" y="0"/>
                </a:cxn>
                <a:cxn ang="0">
                  <a:pos x="51" y="17"/>
                </a:cxn>
                <a:cxn ang="0">
                  <a:pos x="20" y="3"/>
                </a:cxn>
              </a:cxnLst>
              <a:rect l="0" t="0" r="r" b="b"/>
              <a:pathLst>
                <a:path w="51" h="17">
                  <a:moveTo>
                    <a:pt x="20" y="3"/>
                  </a:moveTo>
                  <a:lnTo>
                    <a:pt x="0" y="0"/>
                  </a:lnTo>
                  <a:lnTo>
                    <a:pt x="51" y="17"/>
                  </a:lnTo>
                  <a:lnTo>
                    <a:pt x="20" y="3"/>
                  </a:lnTo>
                  <a:close/>
                </a:path>
              </a:pathLst>
            </a:custGeom>
            <a:solidFill>
              <a:srgbClr val="007FFF"/>
            </a:solidFill>
            <a:ln w="9525">
              <a:noFill/>
              <a:round/>
              <a:headEnd/>
              <a:tailEnd/>
            </a:ln>
          </p:spPr>
          <p:txBody>
            <a:bodyPr/>
            <a:lstStyle/>
            <a:p>
              <a:endParaRPr lang="en-GB"/>
            </a:p>
          </p:txBody>
        </p:sp>
        <p:sp>
          <p:nvSpPr>
            <p:cNvPr id="15973" name="Freeform 613"/>
            <p:cNvSpPr>
              <a:spLocks/>
            </p:cNvSpPr>
            <p:nvPr/>
          </p:nvSpPr>
          <p:spPr bwMode="auto">
            <a:xfrm>
              <a:off x="2651" y="2253"/>
              <a:ext cx="16" cy="8"/>
            </a:xfrm>
            <a:custGeom>
              <a:avLst/>
              <a:gdLst/>
              <a:ahLst/>
              <a:cxnLst>
                <a:cxn ang="0">
                  <a:pos x="0" y="0"/>
                </a:cxn>
                <a:cxn ang="0">
                  <a:pos x="78" y="40"/>
                </a:cxn>
                <a:cxn ang="0">
                  <a:pos x="30" y="12"/>
                </a:cxn>
                <a:cxn ang="0">
                  <a:pos x="0" y="0"/>
                </a:cxn>
              </a:cxnLst>
              <a:rect l="0" t="0" r="r" b="b"/>
              <a:pathLst>
                <a:path w="78" h="40">
                  <a:moveTo>
                    <a:pt x="0" y="0"/>
                  </a:moveTo>
                  <a:lnTo>
                    <a:pt x="78" y="40"/>
                  </a:lnTo>
                  <a:lnTo>
                    <a:pt x="30" y="12"/>
                  </a:lnTo>
                  <a:lnTo>
                    <a:pt x="0" y="0"/>
                  </a:lnTo>
                  <a:close/>
                </a:path>
              </a:pathLst>
            </a:custGeom>
            <a:solidFill>
              <a:srgbClr val="007FFF"/>
            </a:solidFill>
            <a:ln w="9525">
              <a:noFill/>
              <a:round/>
              <a:headEnd/>
              <a:tailEnd/>
            </a:ln>
          </p:spPr>
          <p:txBody>
            <a:bodyPr/>
            <a:lstStyle/>
            <a:p>
              <a:endParaRPr lang="en-GB"/>
            </a:p>
          </p:txBody>
        </p:sp>
        <p:sp>
          <p:nvSpPr>
            <p:cNvPr id="15974" name="Freeform 614"/>
            <p:cNvSpPr>
              <a:spLocks/>
            </p:cNvSpPr>
            <p:nvPr/>
          </p:nvSpPr>
          <p:spPr bwMode="auto">
            <a:xfrm>
              <a:off x="2410" y="2420"/>
              <a:ext cx="389" cy="300"/>
            </a:xfrm>
            <a:custGeom>
              <a:avLst/>
              <a:gdLst/>
              <a:ahLst/>
              <a:cxnLst>
                <a:cxn ang="0">
                  <a:pos x="1415" y="34"/>
                </a:cxn>
                <a:cxn ang="0">
                  <a:pos x="1200" y="214"/>
                </a:cxn>
                <a:cxn ang="0">
                  <a:pos x="1018" y="660"/>
                </a:cxn>
                <a:cxn ang="0">
                  <a:pos x="804" y="385"/>
                </a:cxn>
                <a:cxn ang="0">
                  <a:pos x="544" y="0"/>
                </a:cxn>
                <a:cxn ang="0">
                  <a:pos x="409" y="497"/>
                </a:cxn>
                <a:cxn ang="0">
                  <a:pos x="0" y="169"/>
                </a:cxn>
                <a:cxn ang="0">
                  <a:pos x="38" y="378"/>
                </a:cxn>
                <a:cxn ang="0">
                  <a:pos x="118" y="485"/>
                </a:cxn>
                <a:cxn ang="0">
                  <a:pos x="206" y="589"/>
                </a:cxn>
                <a:cxn ang="0">
                  <a:pos x="300" y="691"/>
                </a:cxn>
                <a:cxn ang="0">
                  <a:pos x="457" y="844"/>
                </a:cxn>
                <a:cxn ang="0">
                  <a:pos x="569" y="941"/>
                </a:cxn>
                <a:cxn ang="0">
                  <a:pos x="697" y="1042"/>
                </a:cxn>
                <a:cxn ang="0">
                  <a:pos x="797" y="1084"/>
                </a:cxn>
                <a:cxn ang="0">
                  <a:pos x="851" y="1105"/>
                </a:cxn>
                <a:cxn ang="0">
                  <a:pos x="958" y="1142"/>
                </a:cxn>
                <a:cxn ang="0">
                  <a:pos x="1027" y="1171"/>
                </a:cxn>
                <a:cxn ang="0">
                  <a:pos x="1032" y="1184"/>
                </a:cxn>
                <a:cxn ang="0">
                  <a:pos x="1074" y="1199"/>
                </a:cxn>
                <a:cxn ang="0">
                  <a:pos x="1074" y="1206"/>
                </a:cxn>
                <a:cxn ang="0">
                  <a:pos x="1095" y="1222"/>
                </a:cxn>
                <a:cxn ang="0">
                  <a:pos x="1114" y="1237"/>
                </a:cxn>
                <a:cxn ang="0">
                  <a:pos x="1117" y="1240"/>
                </a:cxn>
                <a:cxn ang="0">
                  <a:pos x="1147" y="1254"/>
                </a:cxn>
                <a:cxn ang="0">
                  <a:pos x="1200" y="1278"/>
                </a:cxn>
                <a:cxn ang="0">
                  <a:pos x="1226" y="1295"/>
                </a:cxn>
                <a:cxn ang="0">
                  <a:pos x="1237" y="1306"/>
                </a:cxn>
                <a:cxn ang="0">
                  <a:pos x="1342" y="1354"/>
                </a:cxn>
                <a:cxn ang="0">
                  <a:pos x="1350" y="1360"/>
                </a:cxn>
                <a:cxn ang="0">
                  <a:pos x="1356" y="1368"/>
                </a:cxn>
                <a:cxn ang="0">
                  <a:pos x="1410" y="1384"/>
                </a:cxn>
                <a:cxn ang="0">
                  <a:pos x="1424" y="1388"/>
                </a:cxn>
                <a:cxn ang="0">
                  <a:pos x="1466" y="1398"/>
                </a:cxn>
                <a:cxn ang="0">
                  <a:pos x="1551" y="1410"/>
                </a:cxn>
                <a:cxn ang="0">
                  <a:pos x="1638" y="1433"/>
                </a:cxn>
                <a:cxn ang="0">
                  <a:pos x="1719" y="1450"/>
                </a:cxn>
                <a:cxn ang="0">
                  <a:pos x="1719" y="1501"/>
                </a:cxn>
                <a:cxn ang="0">
                  <a:pos x="1747" y="1493"/>
                </a:cxn>
                <a:cxn ang="0">
                  <a:pos x="1748" y="1478"/>
                </a:cxn>
                <a:cxn ang="0">
                  <a:pos x="1825" y="1241"/>
                </a:cxn>
                <a:cxn ang="0">
                  <a:pos x="1901" y="996"/>
                </a:cxn>
                <a:cxn ang="0">
                  <a:pos x="1908" y="970"/>
                </a:cxn>
                <a:cxn ang="0">
                  <a:pos x="1918" y="959"/>
                </a:cxn>
                <a:cxn ang="0">
                  <a:pos x="1934" y="956"/>
                </a:cxn>
                <a:cxn ang="0">
                  <a:pos x="1946" y="902"/>
                </a:cxn>
                <a:cxn ang="0">
                  <a:pos x="1800" y="612"/>
                </a:cxn>
                <a:cxn ang="0">
                  <a:pos x="1595" y="443"/>
                </a:cxn>
              </a:cxnLst>
              <a:rect l="0" t="0" r="r" b="b"/>
              <a:pathLst>
                <a:path w="1946" h="1501">
                  <a:moveTo>
                    <a:pt x="1595" y="34"/>
                  </a:moveTo>
                  <a:lnTo>
                    <a:pt x="1415" y="34"/>
                  </a:lnTo>
                  <a:lnTo>
                    <a:pt x="1415" y="214"/>
                  </a:lnTo>
                  <a:lnTo>
                    <a:pt x="1200" y="214"/>
                  </a:lnTo>
                  <a:lnTo>
                    <a:pt x="1200" y="660"/>
                  </a:lnTo>
                  <a:lnTo>
                    <a:pt x="1018" y="660"/>
                  </a:lnTo>
                  <a:lnTo>
                    <a:pt x="1018" y="385"/>
                  </a:lnTo>
                  <a:lnTo>
                    <a:pt x="804" y="385"/>
                  </a:lnTo>
                  <a:lnTo>
                    <a:pt x="804" y="0"/>
                  </a:lnTo>
                  <a:lnTo>
                    <a:pt x="544" y="0"/>
                  </a:lnTo>
                  <a:lnTo>
                    <a:pt x="544" y="497"/>
                  </a:lnTo>
                  <a:lnTo>
                    <a:pt x="409" y="497"/>
                  </a:lnTo>
                  <a:lnTo>
                    <a:pt x="409" y="169"/>
                  </a:lnTo>
                  <a:lnTo>
                    <a:pt x="0" y="169"/>
                  </a:lnTo>
                  <a:lnTo>
                    <a:pt x="0" y="325"/>
                  </a:lnTo>
                  <a:lnTo>
                    <a:pt x="38" y="378"/>
                  </a:lnTo>
                  <a:lnTo>
                    <a:pt x="77" y="433"/>
                  </a:lnTo>
                  <a:lnTo>
                    <a:pt x="118" y="485"/>
                  </a:lnTo>
                  <a:lnTo>
                    <a:pt x="163" y="538"/>
                  </a:lnTo>
                  <a:lnTo>
                    <a:pt x="206" y="589"/>
                  </a:lnTo>
                  <a:lnTo>
                    <a:pt x="252" y="641"/>
                  </a:lnTo>
                  <a:lnTo>
                    <a:pt x="300" y="691"/>
                  </a:lnTo>
                  <a:lnTo>
                    <a:pt x="350" y="742"/>
                  </a:lnTo>
                  <a:lnTo>
                    <a:pt x="457" y="844"/>
                  </a:lnTo>
                  <a:lnTo>
                    <a:pt x="512" y="893"/>
                  </a:lnTo>
                  <a:lnTo>
                    <a:pt x="569" y="941"/>
                  </a:lnTo>
                  <a:lnTo>
                    <a:pt x="632" y="992"/>
                  </a:lnTo>
                  <a:lnTo>
                    <a:pt x="697" y="1042"/>
                  </a:lnTo>
                  <a:lnTo>
                    <a:pt x="797" y="1042"/>
                  </a:lnTo>
                  <a:lnTo>
                    <a:pt x="797" y="1084"/>
                  </a:lnTo>
                  <a:lnTo>
                    <a:pt x="797" y="1091"/>
                  </a:lnTo>
                  <a:lnTo>
                    <a:pt x="851" y="1105"/>
                  </a:lnTo>
                  <a:lnTo>
                    <a:pt x="905" y="1122"/>
                  </a:lnTo>
                  <a:lnTo>
                    <a:pt x="958" y="1142"/>
                  </a:lnTo>
                  <a:lnTo>
                    <a:pt x="1010" y="1163"/>
                  </a:lnTo>
                  <a:lnTo>
                    <a:pt x="1027" y="1171"/>
                  </a:lnTo>
                  <a:lnTo>
                    <a:pt x="1031" y="1177"/>
                  </a:lnTo>
                  <a:lnTo>
                    <a:pt x="1032" y="1184"/>
                  </a:lnTo>
                  <a:lnTo>
                    <a:pt x="1052" y="1193"/>
                  </a:lnTo>
                  <a:lnTo>
                    <a:pt x="1074" y="1199"/>
                  </a:lnTo>
                  <a:lnTo>
                    <a:pt x="1074" y="1201"/>
                  </a:lnTo>
                  <a:lnTo>
                    <a:pt x="1074" y="1206"/>
                  </a:lnTo>
                  <a:lnTo>
                    <a:pt x="1074" y="1214"/>
                  </a:lnTo>
                  <a:lnTo>
                    <a:pt x="1095" y="1222"/>
                  </a:lnTo>
                  <a:lnTo>
                    <a:pt x="1104" y="1228"/>
                  </a:lnTo>
                  <a:lnTo>
                    <a:pt x="1114" y="1237"/>
                  </a:lnTo>
                  <a:lnTo>
                    <a:pt x="1115" y="1238"/>
                  </a:lnTo>
                  <a:lnTo>
                    <a:pt x="1117" y="1240"/>
                  </a:lnTo>
                  <a:lnTo>
                    <a:pt x="1120" y="1245"/>
                  </a:lnTo>
                  <a:lnTo>
                    <a:pt x="1147" y="1254"/>
                  </a:lnTo>
                  <a:lnTo>
                    <a:pt x="1174" y="1265"/>
                  </a:lnTo>
                  <a:lnTo>
                    <a:pt x="1200" y="1278"/>
                  </a:lnTo>
                  <a:lnTo>
                    <a:pt x="1226" y="1292"/>
                  </a:lnTo>
                  <a:lnTo>
                    <a:pt x="1226" y="1295"/>
                  </a:lnTo>
                  <a:lnTo>
                    <a:pt x="1231" y="1298"/>
                  </a:lnTo>
                  <a:lnTo>
                    <a:pt x="1237" y="1306"/>
                  </a:lnTo>
                  <a:lnTo>
                    <a:pt x="1291" y="1329"/>
                  </a:lnTo>
                  <a:lnTo>
                    <a:pt x="1342" y="1354"/>
                  </a:lnTo>
                  <a:lnTo>
                    <a:pt x="1344" y="1355"/>
                  </a:lnTo>
                  <a:lnTo>
                    <a:pt x="1350" y="1360"/>
                  </a:lnTo>
                  <a:lnTo>
                    <a:pt x="1352" y="1364"/>
                  </a:lnTo>
                  <a:lnTo>
                    <a:pt x="1356" y="1368"/>
                  </a:lnTo>
                  <a:lnTo>
                    <a:pt x="1392" y="1380"/>
                  </a:lnTo>
                  <a:lnTo>
                    <a:pt x="1410" y="1384"/>
                  </a:lnTo>
                  <a:lnTo>
                    <a:pt x="1419" y="1387"/>
                  </a:lnTo>
                  <a:lnTo>
                    <a:pt x="1424" y="1388"/>
                  </a:lnTo>
                  <a:lnTo>
                    <a:pt x="1429" y="1390"/>
                  </a:lnTo>
                  <a:lnTo>
                    <a:pt x="1466" y="1398"/>
                  </a:lnTo>
                  <a:lnTo>
                    <a:pt x="1504" y="1405"/>
                  </a:lnTo>
                  <a:lnTo>
                    <a:pt x="1551" y="1410"/>
                  </a:lnTo>
                  <a:lnTo>
                    <a:pt x="1596" y="1421"/>
                  </a:lnTo>
                  <a:lnTo>
                    <a:pt x="1638" y="1433"/>
                  </a:lnTo>
                  <a:lnTo>
                    <a:pt x="1679" y="1450"/>
                  </a:lnTo>
                  <a:lnTo>
                    <a:pt x="1719" y="1450"/>
                  </a:lnTo>
                  <a:lnTo>
                    <a:pt x="1719" y="1494"/>
                  </a:lnTo>
                  <a:lnTo>
                    <a:pt x="1719" y="1501"/>
                  </a:lnTo>
                  <a:lnTo>
                    <a:pt x="1749" y="1501"/>
                  </a:lnTo>
                  <a:lnTo>
                    <a:pt x="1747" y="1493"/>
                  </a:lnTo>
                  <a:lnTo>
                    <a:pt x="1747" y="1486"/>
                  </a:lnTo>
                  <a:lnTo>
                    <a:pt x="1748" y="1478"/>
                  </a:lnTo>
                  <a:lnTo>
                    <a:pt x="1751" y="1470"/>
                  </a:lnTo>
                  <a:lnTo>
                    <a:pt x="1825" y="1241"/>
                  </a:lnTo>
                  <a:lnTo>
                    <a:pt x="1901" y="1017"/>
                  </a:lnTo>
                  <a:lnTo>
                    <a:pt x="1901" y="996"/>
                  </a:lnTo>
                  <a:lnTo>
                    <a:pt x="1906" y="978"/>
                  </a:lnTo>
                  <a:lnTo>
                    <a:pt x="1908" y="970"/>
                  </a:lnTo>
                  <a:lnTo>
                    <a:pt x="1912" y="965"/>
                  </a:lnTo>
                  <a:lnTo>
                    <a:pt x="1918" y="959"/>
                  </a:lnTo>
                  <a:lnTo>
                    <a:pt x="1926" y="956"/>
                  </a:lnTo>
                  <a:lnTo>
                    <a:pt x="1934" y="956"/>
                  </a:lnTo>
                  <a:lnTo>
                    <a:pt x="1934" y="919"/>
                  </a:lnTo>
                  <a:lnTo>
                    <a:pt x="1946" y="902"/>
                  </a:lnTo>
                  <a:lnTo>
                    <a:pt x="1946" y="612"/>
                  </a:lnTo>
                  <a:lnTo>
                    <a:pt x="1800" y="612"/>
                  </a:lnTo>
                  <a:lnTo>
                    <a:pt x="1800" y="443"/>
                  </a:lnTo>
                  <a:lnTo>
                    <a:pt x="1595" y="443"/>
                  </a:lnTo>
                  <a:lnTo>
                    <a:pt x="1595" y="34"/>
                  </a:lnTo>
                  <a:close/>
                </a:path>
              </a:pathLst>
            </a:custGeom>
            <a:solidFill>
              <a:srgbClr val="7FBFFF"/>
            </a:solidFill>
            <a:ln w="9525">
              <a:noFill/>
              <a:round/>
              <a:headEnd/>
              <a:tailEnd/>
            </a:ln>
          </p:spPr>
          <p:txBody>
            <a:bodyPr/>
            <a:lstStyle/>
            <a:p>
              <a:endParaRPr lang="en-GB"/>
            </a:p>
          </p:txBody>
        </p:sp>
        <p:sp>
          <p:nvSpPr>
            <p:cNvPr id="15975" name="Freeform 615"/>
            <p:cNvSpPr>
              <a:spLocks/>
            </p:cNvSpPr>
            <p:nvPr/>
          </p:nvSpPr>
          <p:spPr bwMode="auto">
            <a:xfrm>
              <a:off x="2416" y="2269"/>
              <a:ext cx="15" cy="1"/>
            </a:xfrm>
            <a:custGeom>
              <a:avLst/>
              <a:gdLst/>
              <a:ahLst/>
              <a:cxnLst>
                <a:cxn ang="0">
                  <a:pos x="56" y="0"/>
                </a:cxn>
                <a:cxn ang="0">
                  <a:pos x="0" y="2"/>
                </a:cxn>
                <a:cxn ang="0">
                  <a:pos x="77" y="2"/>
                </a:cxn>
                <a:cxn ang="0">
                  <a:pos x="56" y="0"/>
                </a:cxn>
              </a:cxnLst>
              <a:rect l="0" t="0" r="r" b="b"/>
              <a:pathLst>
                <a:path w="77" h="2">
                  <a:moveTo>
                    <a:pt x="56" y="0"/>
                  </a:moveTo>
                  <a:lnTo>
                    <a:pt x="0" y="2"/>
                  </a:lnTo>
                  <a:lnTo>
                    <a:pt x="77" y="2"/>
                  </a:lnTo>
                  <a:lnTo>
                    <a:pt x="56" y="0"/>
                  </a:lnTo>
                  <a:close/>
                </a:path>
              </a:pathLst>
            </a:custGeom>
            <a:solidFill>
              <a:srgbClr val="007FFF"/>
            </a:solidFill>
            <a:ln w="9525">
              <a:noFill/>
              <a:round/>
              <a:headEnd/>
              <a:tailEnd/>
            </a:ln>
          </p:spPr>
          <p:txBody>
            <a:bodyPr/>
            <a:lstStyle/>
            <a:p>
              <a:endParaRPr lang="en-GB"/>
            </a:p>
          </p:txBody>
        </p:sp>
        <p:sp>
          <p:nvSpPr>
            <p:cNvPr id="15976" name="Freeform 616"/>
            <p:cNvSpPr>
              <a:spLocks/>
            </p:cNvSpPr>
            <p:nvPr/>
          </p:nvSpPr>
          <p:spPr bwMode="auto">
            <a:xfrm>
              <a:off x="2439" y="2270"/>
              <a:ext cx="7" cy="1"/>
            </a:xfrm>
            <a:custGeom>
              <a:avLst/>
              <a:gdLst/>
              <a:ahLst/>
              <a:cxnLst>
                <a:cxn ang="0">
                  <a:pos x="20" y="1"/>
                </a:cxn>
                <a:cxn ang="0">
                  <a:pos x="0" y="0"/>
                </a:cxn>
                <a:cxn ang="0">
                  <a:pos x="38" y="7"/>
                </a:cxn>
                <a:cxn ang="0">
                  <a:pos x="20" y="1"/>
                </a:cxn>
              </a:cxnLst>
              <a:rect l="0" t="0" r="r" b="b"/>
              <a:pathLst>
                <a:path w="38" h="7">
                  <a:moveTo>
                    <a:pt x="20" y="1"/>
                  </a:moveTo>
                  <a:lnTo>
                    <a:pt x="0" y="0"/>
                  </a:lnTo>
                  <a:lnTo>
                    <a:pt x="38" y="7"/>
                  </a:lnTo>
                  <a:lnTo>
                    <a:pt x="20" y="1"/>
                  </a:lnTo>
                  <a:close/>
                </a:path>
              </a:pathLst>
            </a:custGeom>
            <a:solidFill>
              <a:srgbClr val="007FFF"/>
            </a:solidFill>
            <a:ln w="9525">
              <a:noFill/>
              <a:round/>
              <a:headEnd/>
              <a:tailEnd/>
            </a:ln>
          </p:spPr>
          <p:txBody>
            <a:bodyPr/>
            <a:lstStyle/>
            <a:p>
              <a:endParaRPr lang="en-GB"/>
            </a:p>
          </p:txBody>
        </p:sp>
        <p:sp>
          <p:nvSpPr>
            <p:cNvPr id="15977" name="Freeform 617"/>
            <p:cNvSpPr>
              <a:spLocks/>
            </p:cNvSpPr>
            <p:nvPr/>
          </p:nvSpPr>
          <p:spPr bwMode="auto">
            <a:xfrm>
              <a:off x="2518" y="2250"/>
              <a:ext cx="17" cy="8"/>
            </a:xfrm>
            <a:custGeom>
              <a:avLst/>
              <a:gdLst/>
              <a:ahLst/>
              <a:cxnLst>
                <a:cxn ang="0">
                  <a:pos x="13" y="34"/>
                </a:cxn>
                <a:cxn ang="0">
                  <a:pos x="0" y="43"/>
                </a:cxn>
                <a:cxn ang="0">
                  <a:pos x="82" y="0"/>
                </a:cxn>
                <a:cxn ang="0">
                  <a:pos x="13" y="34"/>
                </a:cxn>
              </a:cxnLst>
              <a:rect l="0" t="0" r="r" b="b"/>
              <a:pathLst>
                <a:path w="82" h="43">
                  <a:moveTo>
                    <a:pt x="13" y="34"/>
                  </a:moveTo>
                  <a:lnTo>
                    <a:pt x="0" y="43"/>
                  </a:lnTo>
                  <a:lnTo>
                    <a:pt x="82" y="0"/>
                  </a:lnTo>
                  <a:lnTo>
                    <a:pt x="13" y="34"/>
                  </a:lnTo>
                  <a:close/>
                </a:path>
              </a:pathLst>
            </a:custGeom>
            <a:solidFill>
              <a:srgbClr val="007FFF"/>
            </a:solidFill>
            <a:ln w="9525">
              <a:noFill/>
              <a:round/>
              <a:headEnd/>
              <a:tailEnd/>
            </a:ln>
          </p:spPr>
          <p:txBody>
            <a:bodyPr/>
            <a:lstStyle/>
            <a:p>
              <a:endParaRPr lang="en-GB"/>
            </a:p>
          </p:txBody>
        </p:sp>
        <p:sp>
          <p:nvSpPr>
            <p:cNvPr id="15978" name="Freeform 618"/>
            <p:cNvSpPr>
              <a:spLocks/>
            </p:cNvSpPr>
            <p:nvPr/>
          </p:nvSpPr>
          <p:spPr bwMode="auto">
            <a:xfrm>
              <a:off x="2328" y="2307"/>
              <a:ext cx="3" cy="1"/>
            </a:xfrm>
            <a:custGeom>
              <a:avLst/>
              <a:gdLst/>
              <a:ahLst/>
              <a:cxnLst>
                <a:cxn ang="0">
                  <a:pos x="0" y="0"/>
                </a:cxn>
                <a:cxn ang="0">
                  <a:pos x="13" y="2"/>
                </a:cxn>
                <a:cxn ang="0">
                  <a:pos x="5" y="0"/>
                </a:cxn>
                <a:cxn ang="0">
                  <a:pos x="0" y="0"/>
                </a:cxn>
              </a:cxnLst>
              <a:rect l="0" t="0" r="r" b="b"/>
              <a:pathLst>
                <a:path w="13" h="2">
                  <a:moveTo>
                    <a:pt x="0" y="0"/>
                  </a:moveTo>
                  <a:lnTo>
                    <a:pt x="13" y="2"/>
                  </a:lnTo>
                  <a:lnTo>
                    <a:pt x="5" y="0"/>
                  </a:lnTo>
                  <a:lnTo>
                    <a:pt x="0" y="0"/>
                  </a:lnTo>
                  <a:close/>
                </a:path>
              </a:pathLst>
            </a:custGeom>
            <a:solidFill>
              <a:srgbClr val="007FFF"/>
            </a:solidFill>
            <a:ln w="9525">
              <a:noFill/>
              <a:round/>
              <a:headEnd/>
              <a:tailEnd/>
            </a:ln>
          </p:spPr>
          <p:txBody>
            <a:bodyPr/>
            <a:lstStyle/>
            <a:p>
              <a:endParaRPr lang="en-GB"/>
            </a:p>
          </p:txBody>
        </p:sp>
        <p:sp>
          <p:nvSpPr>
            <p:cNvPr id="15979" name="Freeform 619"/>
            <p:cNvSpPr>
              <a:spLocks/>
            </p:cNvSpPr>
            <p:nvPr/>
          </p:nvSpPr>
          <p:spPr bwMode="auto">
            <a:xfrm>
              <a:off x="2331" y="2307"/>
              <a:ext cx="5" cy="1"/>
            </a:xfrm>
            <a:custGeom>
              <a:avLst/>
              <a:gdLst/>
              <a:ahLst/>
              <a:cxnLst>
                <a:cxn ang="0">
                  <a:pos x="0" y="0"/>
                </a:cxn>
                <a:cxn ang="0">
                  <a:pos x="27" y="4"/>
                </a:cxn>
                <a:cxn ang="0">
                  <a:pos x="0" y="0"/>
                </a:cxn>
              </a:cxnLst>
              <a:rect l="0" t="0" r="r" b="b"/>
              <a:pathLst>
                <a:path w="27" h="4">
                  <a:moveTo>
                    <a:pt x="0" y="0"/>
                  </a:moveTo>
                  <a:lnTo>
                    <a:pt x="27" y="4"/>
                  </a:lnTo>
                  <a:lnTo>
                    <a:pt x="0" y="0"/>
                  </a:lnTo>
                  <a:close/>
                </a:path>
              </a:pathLst>
            </a:custGeom>
            <a:solidFill>
              <a:srgbClr val="007FFF"/>
            </a:solidFill>
            <a:ln w="9525">
              <a:noFill/>
              <a:round/>
              <a:headEnd/>
              <a:tailEnd/>
            </a:ln>
          </p:spPr>
          <p:txBody>
            <a:bodyPr/>
            <a:lstStyle/>
            <a:p>
              <a:endParaRPr lang="en-GB"/>
            </a:p>
          </p:txBody>
        </p:sp>
        <p:sp>
          <p:nvSpPr>
            <p:cNvPr id="15980" name="Freeform 620"/>
            <p:cNvSpPr>
              <a:spLocks/>
            </p:cNvSpPr>
            <p:nvPr/>
          </p:nvSpPr>
          <p:spPr bwMode="auto">
            <a:xfrm>
              <a:off x="2372" y="2420"/>
              <a:ext cx="9" cy="17"/>
            </a:xfrm>
            <a:custGeom>
              <a:avLst/>
              <a:gdLst/>
              <a:ahLst/>
              <a:cxnLst>
                <a:cxn ang="0">
                  <a:pos x="45" y="89"/>
                </a:cxn>
                <a:cxn ang="0">
                  <a:pos x="45" y="0"/>
                </a:cxn>
                <a:cxn ang="0">
                  <a:pos x="0" y="0"/>
                </a:cxn>
                <a:cxn ang="0">
                  <a:pos x="21" y="44"/>
                </a:cxn>
                <a:cxn ang="0">
                  <a:pos x="45" y="89"/>
                </a:cxn>
              </a:cxnLst>
              <a:rect l="0" t="0" r="r" b="b"/>
              <a:pathLst>
                <a:path w="45" h="89">
                  <a:moveTo>
                    <a:pt x="45" y="89"/>
                  </a:moveTo>
                  <a:lnTo>
                    <a:pt x="45" y="0"/>
                  </a:lnTo>
                  <a:lnTo>
                    <a:pt x="0" y="0"/>
                  </a:lnTo>
                  <a:lnTo>
                    <a:pt x="21" y="44"/>
                  </a:lnTo>
                  <a:lnTo>
                    <a:pt x="45" y="89"/>
                  </a:lnTo>
                  <a:close/>
                </a:path>
              </a:pathLst>
            </a:custGeom>
            <a:solidFill>
              <a:srgbClr val="7FBFFF"/>
            </a:solidFill>
            <a:ln w="9525">
              <a:noFill/>
              <a:round/>
              <a:headEnd/>
              <a:tailEnd/>
            </a:ln>
          </p:spPr>
          <p:txBody>
            <a:bodyPr/>
            <a:lstStyle/>
            <a:p>
              <a:endParaRPr lang="en-GB"/>
            </a:p>
          </p:txBody>
        </p:sp>
        <p:sp>
          <p:nvSpPr>
            <p:cNvPr id="15981" name="Freeform 621"/>
            <p:cNvSpPr>
              <a:spLocks/>
            </p:cNvSpPr>
            <p:nvPr/>
          </p:nvSpPr>
          <p:spPr bwMode="auto">
            <a:xfrm>
              <a:off x="2381" y="2437"/>
              <a:ext cx="29" cy="62"/>
            </a:xfrm>
            <a:custGeom>
              <a:avLst/>
              <a:gdLst/>
              <a:ahLst/>
              <a:cxnLst>
                <a:cxn ang="0">
                  <a:pos x="0" y="308"/>
                </a:cxn>
                <a:cxn ang="0">
                  <a:pos x="146" y="308"/>
                </a:cxn>
                <a:cxn ang="0">
                  <a:pos x="146" y="236"/>
                </a:cxn>
                <a:cxn ang="0">
                  <a:pos x="69" y="118"/>
                </a:cxn>
                <a:cxn ang="0">
                  <a:pos x="0" y="0"/>
                </a:cxn>
                <a:cxn ang="0">
                  <a:pos x="0" y="308"/>
                </a:cxn>
              </a:cxnLst>
              <a:rect l="0" t="0" r="r" b="b"/>
              <a:pathLst>
                <a:path w="146" h="308">
                  <a:moveTo>
                    <a:pt x="0" y="308"/>
                  </a:moveTo>
                  <a:lnTo>
                    <a:pt x="146" y="308"/>
                  </a:lnTo>
                  <a:lnTo>
                    <a:pt x="146" y="236"/>
                  </a:lnTo>
                  <a:lnTo>
                    <a:pt x="69" y="118"/>
                  </a:lnTo>
                  <a:lnTo>
                    <a:pt x="0" y="0"/>
                  </a:lnTo>
                  <a:lnTo>
                    <a:pt x="0" y="308"/>
                  </a:lnTo>
                  <a:close/>
                </a:path>
              </a:pathLst>
            </a:custGeom>
            <a:solidFill>
              <a:srgbClr val="FFFFFF"/>
            </a:solidFill>
            <a:ln w="9525">
              <a:noFill/>
              <a:round/>
              <a:headEnd/>
              <a:tailEnd/>
            </a:ln>
          </p:spPr>
          <p:txBody>
            <a:bodyPr/>
            <a:lstStyle/>
            <a:p>
              <a:endParaRPr lang="en-GB"/>
            </a:p>
          </p:txBody>
        </p:sp>
        <p:sp>
          <p:nvSpPr>
            <p:cNvPr id="15982" name="Freeform 622"/>
            <p:cNvSpPr>
              <a:spLocks/>
            </p:cNvSpPr>
            <p:nvPr/>
          </p:nvSpPr>
          <p:spPr bwMode="auto">
            <a:xfrm>
              <a:off x="2797" y="2649"/>
              <a:ext cx="8" cy="25"/>
            </a:xfrm>
            <a:custGeom>
              <a:avLst/>
              <a:gdLst/>
              <a:ahLst/>
              <a:cxnLst>
                <a:cxn ang="0">
                  <a:pos x="40" y="26"/>
                </a:cxn>
                <a:cxn ang="0">
                  <a:pos x="32" y="12"/>
                </a:cxn>
                <a:cxn ang="0">
                  <a:pos x="26" y="0"/>
                </a:cxn>
                <a:cxn ang="0">
                  <a:pos x="20" y="15"/>
                </a:cxn>
                <a:cxn ang="0">
                  <a:pos x="15" y="36"/>
                </a:cxn>
                <a:cxn ang="0">
                  <a:pos x="10" y="57"/>
                </a:cxn>
                <a:cxn ang="0">
                  <a:pos x="0" y="100"/>
                </a:cxn>
                <a:cxn ang="0">
                  <a:pos x="0" y="109"/>
                </a:cxn>
                <a:cxn ang="0">
                  <a:pos x="0" y="117"/>
                </a:cxn>
                <a:cxn ang="0">
                  <a:pos x="0" y="123"/>
                </a:cxn>
                <a:cxn ang="0">
                  <a:pos x="7" y="98"/>
                </a:cxn>
                <a:cxn ang="0">
                  <a:pos x="17" y="75"/>
                </a:cxn>
                <a:cxn ang="0">
                  <a:pos x="28" y="53"/>
                </a:cxn>
                <a:cxn ang="0">
                  <a:pos x="43" y="32"/>
                </a:cxn>
                <a:cxn ang="0">
                  <a:pos x="40" y="26"/>
                </a:cxn>
              </a:cxnLst>
              <a:rect l="0" t="0" r="r" b="b"/>
              <a:pathLst>
                <a:path w="43" h="123">
                  <a:moveTo>
                    <a:pt x="40" y="26"/>
                  </a:moveTo>
                  <a:lnTo>
                    <a:pt x="32" y="12"/>
                  </a:lnTo>
                  <a:lnTo>
                    <a:pt x="26" y="0"/>
                  </a:lnTo>
                  <a:lnTo>
                    <a:pt x="20" y="15"/>
                  </a:lnTo>
                  <a:lnTo>
                    <a:pt x="15" y="36"/>
                  </a:lnTo>
                  <a:lnTo>
                    <a:pt x="10" y="57"/>
                  </a:lnTo>
                  <a:lnTo>
                    <a:pt x="0" y="100"/>
                  </a:lnTo>
                  <a:lnTo>
                    <a:pt x="0" y="109"/>
                  </a:lnTo>
                  <a:lnTo>
                    <a:pt x="0" y="117"/>
                  </a:lnTo>
                  <a:lnTo>
                    <a:pt x="0" y="123"/>
                  </a:lnTo>
                  <a:lnTo>
                    <a:pt x="7" y="98"/>
                  </a:lnTo>
                  <a:lnTo>
                    <a:pt x="17" y="75"/>
                  </a:lnTo>
                  <a:lnTo>
                    <a:pt x="28" y="53"/>
                  </a:lnTo>
                  <a:lnTo>
                    <a:pt x="43" y="32"/>
                  </a:lnTo>
                  <a:lnTo>
                    <a:pt x="40" y="26"/>
                  </a:lnTo>
                  <a:close/>
                </a:path>
              </a:pathLst>
            </a:custGeom>
            <a:solidFill>
              <a:srgbClr val="BFDDFF"/>
            </a:solidFill>
            <a:ln w="9525">
              <a:noFill/>
              <a:round/>
              <a:headEnd/>
              <a:tailEnd/>
            </a:ln>
          </p:spPr>
          <p:txBody>
            <a:bodyPr/>
            <a:lstStyle/>
            <a:p>
              <a:endParaRPr lang="en-GB"/>
            </a:p>
          </p:txBody>
        </p:sp>
        <p:sp>
          <p:nvSpPr>
            <p:cNvPr id="15983" name="Freeform 623"/>
            <p:cNvSpPr>
              <a:spLocks/>
            </p:cNvSpPr>
            <p:nvPr/>
          </p:nvSpPr>
          <p:spPr bwMode="auto">
            <a:xfrm>
              <a:off x="2549" y="2628"/>
              <a:ext cx="212" cy="95"/>
            </a:xfrm>
            <a:custGeom>
              <a:avLst/>
              <a:gdLst/>
              <a:ahLst/>
              <a:cxnLst>
                <a:cxn ang="0">
                  <a:pos x="0" y="0"/>
                </a:cxn>
                <a:cxn ang="0">
                  <a:pos x="121" y="84"/>
                </a:cxn>
                <a:cxn ang="0">
                  <a:pos x="246" y="162"/>
                </a:cxn>
                <a:cxn ang="0">
                  <a:pos x="373" y="231"/>
                </a:cxn>
                <a:cxn ang="0">
                  <a:pos x="504" y="295"/>
                </a:cxn>
                <a:cxn ang="0">
                  <a:pos x="638" y="349"/>
                </a:cxn>
                <a:cxn ang="0">
                  <a:pos x="775" y="398"/>
                </a:cxn>
                <a:cxn ang="0">
                  <a:pos x="916" y="439"/>
                </a:cxn>
                <a:cxn ang="0">
                  <a:pos x="1060" y="473"/>
                </a:cxn>
                <a:cxn ang="0">
                  <a:pos x="1052" y="459"/>
                </a:cxn>
                <a:cxn ang="0">
                  <a:pos x="1022" y="452"/>
                </a:cxn>
                <a:cxn ang="0">
                  <a:pos x="982" y="408"/>
                </a:cxn>
                <a:cxn ang="0">
                  <a:pos x="899" y="379"/>
                </a:cxn>
                <a:cxn ang="0">
                  <a:pos x="807" y="363"/>
                </a:cxn>
                <a:cxn ang="0">
                  <a:pos x="732" y="348"/>
                </a:cxn>
                <a:cxn ang="0">
                  <a:pos x="722" y="345"/>
                </a:cxn>
                <a:cxn ang="0">
                  <a:pos x="695" y="338"/>
                </a:cxn>
                <a:cxn ang="0">
                  <a:pos x="655" y="322"/>
                </a:cxn>
                <a:cxn ang="0">
                  <a:pos x="647" y="313"/>
                </a:cxn>
                <a:cxn ang="0">
                  <a:pos x="594" y="287"/>
                </a:cxn>
                <a:cxn ang="0">
                  <a:pos x="534" y="256"/>
                </a:cxn>
                <a:cxn ang="0">
                  <a:pos x="529" y="250"/>
                </a:cxn>
                <a:cxn ang="0">
                  <a:pos x="477" y="223"/>
                </a:cxn>
                <a:cxn ang="0">
                  <a:pos x="423" y="203"/>
                </a:cxn>
                <a:cxn ang="0">
                  <a:pos x="418" y="196"/>
                </a:cxn>
                <a:cxn ang="0">
                  <a:pos x="407" y="186"/>
                </a:cxn>
                <a:cxn ang="0">
                  <a:pos x="377" y="172"/>
                </a:cxn>
                <a:cxn ang="0">
                  <a:pos x="377" y="159"/>
                </a:cxn>
                <a:cxn ang="0">
                  <a:pos x="355" y="151"/>
                </a:cxn>
                <a:cxn ang="0">
                  <a:pos x="334" y="135"/>
                </a:cxn>
                <a:cxn ang="0">
                  <a:pos x="313" y="121"/>
                </a:cxn>
                <a:cxn ang="0">
                  <a:pos x="208" y="80"/>
                </a:cxn>
                <a:cxn ang="0">
                  <a:pos x="100" y="49"/>
                </a:cxn>
                <a:cxn ang="0">
                  <a:pos x="100" y="0"/>
                </a:cxn>
              </a:cxnLst>
              <a:rect l="0" t="0" r="r" b="b"/>
              <a:pathLst>
                <a:path w="1060" h="473">
                  <a:moveTo>
                    <a:pt x="100" y="0"/>
                  </a:moveTo>
                  <a:lnTo>
                    <a:pt x="0" y="0"/>
                  </a:lnTo>
                  <a:lnTo>
                    <a:pt x="60" y="42"/>
                  </a:lnTo>
                  <a:lnTo>
                    <a:pt x="121" y="84"/>
                  </a:lnTo>
                  <a:lnTo>
                    <a:pt x="182" y="123"/>
                  </a:lnTo>
                  <a:lnTo>
                    <a:pt x="246" y="162"/>
                  </a:lnTo>
                  <a:lnTo>
                    <a:pt x="308" y="197"/>
                  </a:lnTo>
                  <a:lnTo>
                    <a:pt x="373" y="231"/>
                  </a:lnTo>
                  <a:lnTo>
                    <a:pt x="437" y="264"/>
                  </a:lnTo>
                  <a:lnTo>
                    <a:pt x="504" y="295"/>
                  </a:lnTo>
                  <a:lnTo>
                    <a:pt x="570" y="323"/>
                  </a:lnTo>
                  <a:lnTo>
                    <a:pt x="638" y="349"/>
                  </a:lnTo>
                  <a:lnTo>
                    <a:pt x="706" y="374"/>
                  </a:lnTo>
                  <a:lnTo>
                    <a:pt x="775" y="398"/>
                  </a:lnTo>
                  <a:lnTo>
                    <a:pt x="845" y="419"/>
                  </a:lnTo>
                  <a:lnTo>
                    <a:pt x="916" y="439"/>
                  </a:lnTo>
                  <a:lnTo>
                    <a:pt x="988" y="456"/>
                  </a:lnTo>
                  <a:lnTo>
                    <a:pt x="1060" y="473"/>
                  </a:lnTo>
                  <a:lnTo>
                    <a:pt x="1054" y="466"/>
                  </a:lnTo>
                  <a:lnTo>
                    <a:pt x="1052" y="459"/>
                  </a:lnTo>
                  <a:lnTo>
                    <a:pt x="1022" y="459"/>
                  </a:lnTo>
                  <a:lnTo>
                    <a:pt x="1022" y="452"/>
                  </a:lnTo>
                  <a:lnTo>
                    <a:pt x="1022" y="408"/>
                  </a:lnTo>
                  <a:lnTo>
                    <a:pt x="982" y="408"/>
                  </a:lnTo>
                  <a:lnTo>
                    <a:pt x="941" y="391"/>
                  </a:lnTo>
                  <a:lnTo>
                    <a:pt x="899" y="379"/>
                  </a:lnTo>
                  <a:lnTo>
                    <a:pt x="854" y="368"/>
                  </a:lnTo>
                  <a:lnTo>
                    <a:pt x="807" y="363"/>
                  </a:lnTo>
                  <a:lnTo>
                    <a:pt x="769" y="356"/>
                  </a:lnTo>
                  <a:lnTo>
                    <a:pt x="732" y="348"/>
                  </a:lnTo>
                  <a:lnTo>
                    <a:pt x="727" y="346"/>
                  </a:lnTo>
                  <a:lnTo>
                    <a:pt x="722" y="345"/>
                  </a:lnTo>
                  <a:lnTo>
                    <a:pt x="713" y="342"/>
                  </a:lnTo>
                  <a:lnTo>
                    <a:pt x="695" y="338"/>
                  </a:lnTo>
                  <a:lnTo>
                    <a:pt x="659" y="326"/>
                  </a:lnTo>
                  <a:lnTo>
                    <a:pt x="655" y="322"/>
                  </a:lnTo>
                  <a:lnTo>
                    <a:pt x="653" y="318"/>
                  </a:lnTo>
                  <a:lnTo>
                    <a:pt x="647" y="313"/>
                  </a:lnTo>
                  <a:lnTo>
                    <a:pt x="645" y="312"/>
                  </a:lnTo>
                  <a:lnTo>
                    <a:pt x="594" y="287"/>
                  </a:lnTo>
                  <a:lnTo>
                    <a:pt x="540" y="264"/>
                  </a:lnTo>
                  <a:lnTo>
                    <a:pt x="534" y="256"/>
                  </a:lnTo>
                  <a:lnTo>
                    <a:pt x="529" y="253"/>
                  </a:lnTo>
                  <a:lnTo>
                    <a:pt x="529" y="250"/>
                  </a:lnTo>
                  <a:lnTo>
                    <a:pt x="503" y="236"/>
                  </a:lnTo>
                  <a:lnTo>
                    <a:pt x="477" y="223"/>
                  </a:lnTo>
                  <a:lnTo>
                    <a:pt x="450" y="212"/>
                  </a:lnTo>
                  <a:lnTo>
                    <a:pt x="423" y="203"/>
                  </a:lnTo>
                  <a:lnTo>
                    <a:pt x="420" y="198"/>
                  </a:lnTo>
                  <a:lnTo>
                    <a:pt x="418" y="196"/>
                  </a:lnTo>
                  <a:lnTo>
                    <a:pt x="417" y="195"/>
                  </a:lnTo>
                  <a:lnTo>
                    <a:pt x="407" y="186"/>
                  </a:lnTo>
                  <a:lnTo>
                    <a:pt x="398" y="180"/>
                  </a:lnTo>
                  <a:lnTo>
                    <a:pt x="377" y="172"/>
                  </a:lnTo>
                  <a:lnTo>
                    <a:pt x="377" y="164"/>
                  </a:lnTo>
                  <a:lnTo>
                    <a:pt x="377" y="159"/>
                  </a:lnTo>
                  <a:lnTo>
                    <a:pt x="377" y="157"/>
                  </a:lnTo>
                  <a:lnTo>
                    <a:pt x="355" y="151"/>
                  </a:lnTo>
                  <a:lnTo>
                    <a:pt x="335" y="142"/>
                  </a:lnTo>
                  <a:lnTo>
                    <a:pt x="334" y="135"/>
                  </a:lnTo>
                  <a:lnTo>
                    <a:pt x="330" y="129"/>
                  </a:lnTo>
                  <a:lnTo>
                    <a:pt x="313" y="121"/>
                  </a:lnTo>
                  <a:lnTo>
                    <a:pt x="261" y="100"/>
                  </a:lnTo>
                  <a:lnTo>
                    <a:pt x="208" y="80"/>
                  </a:lnTo>
                  <a:lnTo>
                    <a:pt x="154" y="63"/>
                  </a:lnTo>
                  <a:lnTo>
                    <a:pt x="100" y="49"/>
                  </a:lnTo>
                  <a:lnTo>
                    <a:pt x="100" y="42"/>
                  </a:lnTo>
                  <a:lnTo>
                    <a:pt x="100" y="0"/>
                  </a:lnTo>
                  <a:close/>
                </a:path>
              </a:pathLst>
            </a:custGeom>
            <a:solidFill>
              <a:srgbClr val="BFDDFF"/>
            </a:solidFill>
            <a:ln w="9525">
              <a:noFill/>
              <a:round/>
              <a:headEnd/>
              <a:tailEnd/>
            </a:ln>
          </p:spPr>
          <p:txBody>
            <a:bodyPr/>
            <a:lstStyle/>
            <a:p>
              <a:endParaRPr lang="en-GB"/>
            </a:p>
          </p:txBody>
        </p:sp>
        <p:sp>
          <p:nvSpPr>
            <p:cNvPr id="15984" name="Freeform 624"/>
            <p:cNvSpPr>
              <a:spLocks/>
            </p:cNvSpPr>
            <p:nvPr/>
          </p:nvSpPr>
          <p:spPr bwMode="auto">
            <a:xfrm>
              <a:off x="2788" y="2669"/>
              <a:ext cx="9" cy="25"/>
            </a:xfrm>
            <a:custGeom>
              <a:avLst/>
              <a:gdLst/>
              <a:ahLst/>
              <a:cxnLst>
                <a:cxn ang="0">
                  <a:pos x="42" y="23"/>
                </a:cxn>
                <a:cxn ang="0">
                  <a:pos x="42" y="17"/>
                </a:cxn>
                <a:cxn ang="0">
                  <a:pos x="42" y="9"/>
                </a:cxn>
                <a:cxn ang="0">
                  <a:pos x="42" y="0"/>
                </a:cxn>
                <a:cxn ang="0">
                  <a:pos x="39" y="7"/>
                </a:cxn>
                <a:cxn ang="0">
                  <a:pos x="36" y="15"/>
                </a:cxn>
                <a:cxn ang="0">
                  <a:pos x="32" y="31"/>
                </a:cxn>
                <a:cxn ang="0">
                  <a:pos x="23" y="63"/>
                </a:cxn>
                <a:cxn ang="0">
                  <a:pos x="11" y="92"/>
                </a:cxn>
                <a:cxn ang="0">
                  <a:pos x="0" y="123"/>
                </a:cxn>
                <a:cxn ang="0">
                  <a:pos x="6" y="112"/>
                </a:cxn>
                <a:cxn ang="0">
                  <a:pos x="10" y="105"/>
                </a:cxn>
                <a:cxn ang="0">
                  <a:pos x="16" y="98"/>
                </a:cxn>
                <a:cxn ang="0">
                  <a:pos x="24" y="84"/>
                </a:cxn>
                <a:cxn ang="0">
                  <a:pos x="30" y="68"/>
                </a:cxn>
                <a:cxn ang="0">
                  <a:pos x="34" y="53"/>
                </a:cxn>
                <a:cxn ang="0">
                  <a:pos x="42" y="23"/>
                </a:cxn>
              </a:cxnLst>
              <a:rect l="0" t="0" r="r" b="b"/>
              <a:pathLst>
                <a:path w="42" h="123">
                  <a:moveTo>
                    <a:pt x="42" y="23"/>
                  </a:moveTo>
                  <a:lnTo>
                    <a:pt x="42" y="17"/>
                  </a:lnTo>
                  <a:lnTo>
                    <a:pt x="42" y="9"/>
                  </a:lnTo>
                  <a:lnTo>
                    <a:pt x="42" y="0"/>
                  </a:lnTo>
                  <a:lnTo>
                    <a:pt x="39" y="7"/>
                  </a:lnTo>
                  <a:lnTo>
                    <a:pt x="36" y="15"/>
                  </a:lnTo>
                  <a:lnTo>
                    <a:pt x="32" y="31"/>
                  </a:lnTo>
                  <a:lnTo>
                    <a:pt x="23" y="63"/>
                  </a:lnTo>
                  <a:lnTo>
                    <a:pt x="11" y="92"/>
                  </a:lnTo>
                  <a:lnTo>
                    <a:pt x="0" y="123"/>
                  </a:lnTo>
                  <a:lnTo>
                    <a:pt x="6" y="112"/>
                  </a:lnTo>
                  <a:lnTo>
                    <a:pt x="10" y="105"/>
                  </a:lnTo>
                  <a:lnTo>
                    <a:pt x="16" y="98"/>
                  </a:lnTo>
                  <a:lnTo>
                    <a:pt x="24" y="84"/>
                  </a:lnTo>
                  <a:lnTo>
                    <a:pt x="30" y="68"/>
                  </a:lnTo>
                  <a:lnTo>
                    <a:pt x="34" y="53"/>
                  </a:lnTo>
                  <a:lnTo>
                    <a:pt x="42" y="23"/>
                  </a:lnTo>
                  <a:close/>
                </a:path>
              </a:pathLst>
            </a:custGeom>
            <a:solidFill>
              <a:srgbClr val="7FBFFF"/>
            </a:solidFill>
            <a:ln w="9525">
              <a:noFill/>
              <a:round/>
              <a:headEnd/>
              <a:tailEnd/>
            </a:ln>
          </p:spPr>
          <p:txBody>
            <a:bodyPr/>
            <a:lstStyle/>
            <a:p>
              <a:endParaRPr lang="en-GB"/>
            </a:p>
          </p:txBody>
        </p:sp>
        <p:sp>
          <p:nvSpPr>
            <p:cNvPr id="15985" name="Freeform 625"/>
            <p:cNvSpPr>
              <a:spLocks/>
            </p:cNvSpPr>
            <p:nvPr/>
          </p:nvSpPr>
          <p:spPr bwMode="auto">
            <a:xfrm>
              <a:off x="2775" y="2702"/>
              <a:ext cx="20" cy="18"/>
            </a:xfrm>
            <a:custGeom>
              <a:avLst/>
              <a:gdLst/>
              <a:ahLst/>
              <a:cxnLst>
                <a:cxn ang="0">
                  <a:pos x="96" y="71"/>
                </a:cxn>
                <a:cxn ang="0">
                  <a:pos x="88" y="73"/>
                </a:cxn>
                <a:cxn ang="0">
                  <a:pos x="82" y="74"/>
                </a:cxn>
                <a:cxn ang="0">
                  <a:pos x="76" y="74"/>
                </a:cxn>
                <a:cxn ang="0">
                  <a:pos x="71" y="73"/>
                </a:cxn>
                <a:cxn ang="0">
                  <a:pos x="61" y="67"/>
                </a:cxn>
                <a:cxn ang="0">
                  <a:pos x="57" y="62"/>
                </a:cxn>
                <a:cxn ang="0">
                  <a:pos x="54" y="56"/>
                </a:cxn>
                <a:cxn ang="0">
                  <a:pos x="49" y="40"/>
                </a:cxn>
                <a:cxn ang="0">
                  <a:pos x="45" y="27"/>
                </a:cxn>
                <a:cxn ang="0">
                  <a:pos x="44" y="13"/>
                </a:cxn>
                <a:cxn ang="0">
                  <a:pos x="47" y="0"/>
                </a:cxn>
                <a:cxn ang="0">
                  <a:pos x="35" y="21"/>
                </a:cxn>
                <a:cxn ang="0">
                  <a:pos x="24" y="44"/>
                </a:cxn>
                <a:cxn ang="0">
                  <a:pos x="17" y="54"/>
                </a:cxn>
                <a:cxn ang="0">
                  <a:pos x="11" y="65"/>
                </a:cxn>
                <a:cxn ang="0">
                  <a:pos x="0" y="88"/>
                </a:cxn>
                <a:cxn ang="0">
                  <a:pos x="49" y="86"/>
                </a:cxn>
                <a:cxn ang="0">
                  <a:pos x="100" y="85"/>
                </a:cxn>
                <a:cxn ang="0">
                  <a:pos x="100" y="81"/>
                </a:cxn>
                <a:cxn ang="0">
                  <a:pos x="100" y="70"/>
                </a:cxn>
                <a:cxn ang="0">
                  <a:pos x="98" y="70"/>
                </a:cxn>
                <a:cxn ang="0">
                  <a:pos x="96" y="70"/>
                </a:cxn>
                <a:cxn ang="0">
                  <a:pos x="96" y="71"/>
                </a:cxn>
              </a:cxnLst>
              <a:rect l="0" t="0" r="r" b="b"/>
              <a:pathLst>
                <a:path w="100" h="88">
                  <a:moveTo>
                    <a:pt x="96" y="71"/>
                  </a:moveTo>
                  <a:lnTo>
                    <a:pt x="88" y="73"/>
                  </a:lnTo>
                  <a:lnTo>
                    <a:pt x="82" y="74"/>
                  </a:lnTo>
                  <a:lnTo>
                    <a:pt x="76" y="74"/>
                  </a:lnTo>
                  <a:lnTo>
                    <a:pt x="71" y="73"/>
                  </a:lnTo>
                  <a:lnTo>
                    <a:pt x="61" y="67"/>
                  </a:lnTo>
                  <a:lnTo>
                    <a:pt x="57" y="62"/>
                  </a:lnTo>
                  <a:lnTo>
                    <a:pt x="54" y="56"/>
                  </a:lnTo>
                  <a:lnTo>
                    <a:pt x="49" y="40"/>
                  </a:lnTo>
                  <a:lnTo>
                    <a:pt x="45" y="27"/>
                  </a:lnTo>
                  <a:lnTo>
                    <a:pt x="44" y="13"/>
                  </a:lnTo>
                  <a:lnTo>
                    <a:pt x="47" y="0"/>
                  </a:lnTo>
                  <a:lnTo>
                    <a:pt x="35" y="21"/>
                  </a:lnTo>
                  <a:lnTo>
                    <a:pt x="24" y="44"/>
                  </a:lnTo>
                  <a:lnTo>
                    <a:pt x="17" y="54"/>
                  </a:lnTo>
                  <a:lnTo>
                    <a:pt x="11" y="65"/>
                  </a:lnTo>
                  <a:lnTo>
                    <a:pt x="0" y="88"/>
                  </a:lnTo>
                  <a:lnTo>
                    <a:pt x="49" y="86"/>
                  </a:lnTo>
                  <a:lnTo>
                    <a:pt x="100" y="85"/>
                  </a:lnTo>
                  <a:lnTo>
                    <a:pt x="100" y="81"/>
                  </a:lnTo>
                  <a:lnTo>
                    <a:pt x="100" y="70"/>
                  </a:lnTo>
                  <a:lnTo>
                    <a:pt x="98" y="70"/>
                  </a:lnTo>
                  <a:lnTo>
                    <a:pt x="96" y="70"/>
                  </a:lnTo>
                  <a:lnTo>
                    <a:pt x="96" y="71"/>
                  </a:lnTo>
                  <a:close/>
                </a:path>
              </a:pathLst>
            </a:custGeom>
            <a:solidFill>
              <a:srgbClr val="7FBFFF"/>
            </a:solidFill>
            <a:ln w="9525">
              <a:noFill/>
              <a:round/>
              <a:headEnd/>
              <a:tailEnd/>
            </a:ln>
          </p:spPr>
          <p:txBody>
            <a:bodyPr/>
            <a:lstStyle/>
            <a:p>
              <a:endParaRPr lang="en-GB"/>
            </a:p>
          </p:txBody>
        </p:sp>
        <p:sp>
          <p:nvSpPr>
            <p:cNvPr id="15986" name="Freeform 626"/>
            <p:cNvSpPr>
              <a:spLocks/>
            </p:cNvSpPr>
            <p:nvPr/>
          </p:nvSpPr>
          <p:spPr bwMode="auto">
            <a:xfrm>
              <a:off x="2772" y="2686"/>
              <a:ext cx="341" cy="48"/>
            </a:xfrm>
            <a:custGeom>
              <a:avLst/>
              <a:gdLst/>
              <a:ahLst/>
              <a:cxnLst>
                <a:cxn ang="0">
                  <a:pos x="0" y="192"/>
                </a:cxn>
                <a:cxn ang="0">
                  <a:pos x="65" y="202"/>
                </a:cxn>
                <a:cxn ang="0">
                  <a:pos x="132" y="212"/>
                </a:cxn>
                <a:cxn ang="0">
                  <a:pos x="199" y="220"/>
                </a:cxn>
                <a:cxn ang="0">
                  <a:pos x="268" y="228"/>
                </a:cxn>
                <a:cxn ang="0">
                  <a:pos x="336" y="233"/>
                </a:cxn>
                <a:cxn ang="0">
                  <a:pos x="406" y="237"/>
                </a:cxn>
                <a:cxn ang="0">
                  <a:pos x="548" y="242"/>
                </a:cxn>
                <a:cxn ang="0">
                  <a:pos x="625" y="239"/>
                </a:cxn>
                <a:cxn ang="0">
                  <a:pos x="664" y="237"/>
                </a:cxn>
                <a:cxn ang="0">
                  <a:pos x="673" y="236"/>
                </a:cxn>
                <a:cxn ang="0">
                  <a:pos x="683" y="236"/>
                </a:cxn>
                <a:cxn ang="0">
                  <a:pos x="703" y="236"/>
                </a:cxn>
                <a:cxn ang="0">
                  <a:pos x="721" y="234"/>
                </a:cxn>
                <a:cxn ang="0">
                  <a:pos x="730" y="233"/>
                </a:cxn>
                <a:cxn ang="0">
                  <a:pos x="741" y="233"/>
                </a:cxn>
                <a:cxn ang="0">
                  <a:pos x="779" y="230"/>
                </a:cxn>
                <a:cxn ang="0">
                  <a:pos x="856" y="225"/>
                </a:cxn>
                <a:cxn ang="0">
                  <a:pos x="931" y="216"/>
                </a:cxn>
                <a:cxn ang="0">
                  <a:pos x="1006" y="205"/>
                </a:cxn>
                <a:cxn ang="0">
                  <a:pos x="1042" y="199"/>
                </a:cxn>
                <a:cxn ang="0">
                  <a:pos x="1061" y="195"/>
                </a:cxn>
                <a:cxn ang="0">
                  <a:pos x="1080" y="193"/>
                </a:cxn>
                <a:cxn ang="0">
                  <a:pos x="1154" y="179"/>
                </a:cxn>
                <a:cxn ang="0">
                  <a:pos x="1189" y="170"/>
                </a:cxn>
                <a:cxn ang="0">
                  <a:pos x="1225" y="162"/>
                </a:cxn>
                <a:cxn ang="0">
                  <a:pos x="1296" y="144"/>
                </a:cxn>
                <a:cxn ang="0">
                  <a:pos x="1367" y="125"/>
                </a:cxn>
                <a:cxn ang="0">
                  <a:pos x="1437" y="103"/>
                </a:cxn>
                <a:cxn ang="0">
                  <a:pos x="1505" y="79"/>
                </a:cxn>
                <a:cxn ang="0">
                  <a:pos x="1574" y="55"/>
                </a:cxn>
                <a:cxn ang="0">
                  <a:pos x="1607" y="41"/>
                </a:cxn>
                <a:cxn ang="0">
                  <a:pos x="1641" y="28"/>
                </a:cxn>
                <a:cxn ang="0">
                  <a:pos x="1709" y="0"/>
                </a:cxn>
              </a:cxnLst>
              <a:rect l="0" t="0" r="r" b="b"/>
              <a:pathLst>
                <a:path w="1709" h="242">
                  <a:moveTo>
                    <a:pt x="0" y="192"/>
                  </a:moveTo>
                  <a:lnTo>
                    <a:pt x="65" y="202"/>
                  </a:lnTo>
                  <a:lnTo>
                    <a:pt x="132" y="212"/>
                  </a:lnTo>
                  <a:lnTo>
                    <a:pt x="199" y="220"/>
                  </a:lnTo>
                  <a:lnTo>
                    <a:pt x="268" y="228"/>
                  </a:lnTo>
                  <a:lnTo>
                    <a:pt x="336" y="233"/>
                  </a:lnTo>
                  <a:lnTo>
                    <a:pt x="406" y="237"/>
                  </a:lnTo>
                  <a:lnTo>
                    <a:pt x="548" y="242"/>
                  </a:lnTo>
                  <a:lnTo>
                    <a:pt x="625" y="239"/>
                  </a:lnTo>
                  <a:lnTo>
                    <a:pt x="664" y="237"/>
                  </a:lnTo>
                  <a:lnTo>
                    <a:pt x="673" y="236"/>
                  </a:lnTo>
                  <a:lnTo>
                    <a:pt x="683" y="236"/>
                  </a:lnTo>
                  <a:lnTo>
                    <a:pt x="703" y="236"/>
                  </a:lnTo>
                  <a:lnTo>
                    <a:pt x="721" y="234"/>
                  </a:lnTo>
                  <a:lnTo>
                    <a:pt x="730" y="233"/>
                  </a:lnTo>
                  <a:lnTo>
                    <a:pt x="741" y="233"/>
                  </a:lnTo>
                  <a:lnTo>
                    <a:pt x="779" y="230"/>
                  </a:lnTo>
                  <a:lnTo>
                    <a:pt x="856" y="225"/>
                  </a:lnTo>
                  <a:lnTo>
                    <a:pt x="931" y="216"/>
                  </a:lnTo>
                  <a:lnTo>
                    <a:pt x="1006" y="205"/>
                  </a:lnTo>
                  <a:lnTo>
                    <a:pt x="1042" y="199"/>
                  </a:lnTo>
                  <a:lnTo>
                    <a:pt x="1061" y="195"/>
                  </a:lnTo>
                  <a:lnTo>
                    <a:pt x="1080" y="193"/>
                  </a:lnTo>
                  <a:lnTo>
                    <a:pt x="1154" y="179"/>
                  </a:lnTo>
                  <a:lnTo>
                    <a:pt x="1189" y="170"/>
                  </a:lnTo>
                  <a:lnTo>
                    <a:pt x="1225" y="162"/>
                  </a:lnTo>
                  <a:lnTo>
                    <a:pt x="1296" y="144"/>
                  </a:lnTo>
                  <a:lnTo>
                    <a:pt x="1367" y="125"/>
                  </a:lnTo>
                  <a:lnTo>
                    <a:pt x="1437" y="103"/>
                  </a:lnTo>
                  <a:lnTo>
                    <a:pt x="1505" y="79"/>
                  </a:lnTo>
                  <a:lnTo>
                    <a:pt x="1574" y="55"/>
                  </a:lnTo>
                  <a:lnTo>
                    <a:pt x="1607" y="41"/>
                  </a:lnTo>
                  <a:lnTo>
                    <a:pt x="1641" y="28"/>
                  </a:lnTo>
                  <a:lnTo>
                    <a:pt x="1709" y="0"/>
                  </a:lnTo>
                </a:path>
              </a:pathLst>
            </a:custGeom>
            <a:noFill/>
            <a:ln w="36513">
              <a:solidFill>
                <a:srgbClr val="000000"/>
              </a:solidFill>
              <a:prstDash val="solid"/>
              <a:round/>
              <a:headEnd/>
              <a:tailEnd/>
            </a:ln>
          </p:spPr>
          <p:txBody>
            <a:bodyPr/>
            <a:lstStyle/>
            <a:p>
              <a:endParaRPr lang="en-GB"/>
            </a:p>
          </p:txBody>
        </p:sp>
        <p:sp>
          <p:nvSpPr>
            <p:cNvPr id="15987" name="Freeform 627"/>
            <p:cNvSpPr>
              <a:spLocks/>
            </p:cNvSpPr>
            <p:nvPr/>
          </p:nvSpPr>
          <p:spPr bwMode="auto">
            <a:xfrm>
              <a:off x="2314" y="1601"/>
              <a:ext cx="1134" cy="1122"/>
            </a:xfrm>
            <a:custGeom>
              <a:avLst/>
              <a:gdLst/>
              <a:ahLst/>
              <a:cxnLst>
                <a:cxn ang="0">
                  <a:pos x="2020" y="5553"/>
                </a:cxn>
                <a:cxn ang="0">
                  <a:pos x="1745" y="5457"/>
                </a:cxn>
                <a:cxn ang="0">
                  <a:pos x="1483" y="5331"/>
                </a:cxn>
                <a:cxn ang="0">
                  <a:pos x="1235" y="5176"/>
                </a:cxn>
                <a:cxn ang="0">
                  <a:pos x="990" y="4985"/>
                </a:cxn>
                <a:cxn ang="0">
                  <a:pos x="730" y="4733"/>
                </a:cxn>
                <a:cxn ang="0">
                  <a:pos x="555" y="4525"/>
                </a:cxn>
                <a:cxn ang="0">
                  <a:pos x="332" y="4181"/>
                </a:cxn>
                <a:cxn ang="0">
                  <a:pos x="222" y="3955"/>
                </a:cxn>
                <a:cxn ang="0">
                  <a:pos x="120" y="3675"/>
                </a:cxn>
                <a:cxn ang="0">
                  <a:pos x="45" y="3366"/>
                </a:cxn>
                <a:cxn ang="0">
                  <a:pos x="7" y="3065"/>
                </a:cxn>
                <a:cxn ang="0">
                  <a:pos x="2" y="2686"/>
                </a:cxn>
                <a:cxn ang="0">
                  <a:pos x="51" y="2267"/>
                </a:cxn>
                <a:cxn ang="0">
                  <a:pos x="157" y="1870"/>
                </a:cxn>
                <a:cxn ang="0">
                  <a:pos x="322" y="1498"/>
                </a:cxn>
                <a:cxn ang="0">
                  <a:pos x="633" y="1040"/>
                </a:cxn>
                <a:cxn ang="0">
                  <a:pos x="906" y="753"/>
                </a:cxn>
                <a:cxn ang="0">
                  <a:pos x="1202" y="507"/>
                </a:cxn>
                <a:cxn ang="0">
                  <a:pos x="1586" y="277"/>
                </a:cxn>
                <a:cxn ang="0">
                  <a:pos x="2004" y="114"/>
                </a:cxn>
                <a:cxn ang="0">
                  <a:pos x="2464" y="20"/>
                </a:cxn>
                <a:cxn ang="0">
                  <a:pos x="2906" y="0"/>
                </a:cxn>
                <a:cxn ang="0">
                  <a:pos x="3196" y="19"/>
                </a:cxn>
                <a:cxn ang="0">
                  <a:pos x="3474" y="65"/>
                </a:cxn>
                <a:cxn ang="0">
                  <a:pos x="3741" y="138"/>
                </a:cxn>
                <a:cxn ang="0">
                  <a:pos x="4017" y="248"/>
                </a:cxn>
                <a:cxn ang="0">
                  <a:pos x="4253" y="372"/>
                </a:cxn>
                <a:cxn ang="0">
                  <a:pos x="4478" y="522"/>
                </a:cxn>
                <a:cxn ang="0">
                  <a:pos x="4756" y="753"/>
                </a:cxn>
                <a:cxn ang="0">
                  <a:pos x="5057" y="1074"/>
                </a:cxn>
                <a:cxn ang="0">
                  <a:pos x="5301" y="1428"/>
                </a:cxn>
                <a:cxn ang="0">
                  <a:pos x="5432" y="1686"/>
                </a:cxn>
                <a:cxn ang="0">
                  <a:pos x="5547" y="1999"/>
                </a:cxn>
                <a:cxn ang="0">
                  <a:pos x="5612" y="2266"/>
                </a:cxn>
                <a:cxn ang="0">
                  <a:pos x="5651" y="2544"/>
                </a:cxn>
                <a:cxn ang="0">
                  <a:pos x="5664" y="2904"/>
                </a:cxn>
                <a:cxn ang="0">
                  <a:pos x="5653" y="3083"/>
                </a:cxn>
                <a:cxn ang="0">
                  <a:pos x="5643" y="3189"/>
                </a:cxn>
                <a:cxn ang="0">
                  <a:pos x="5612" y="3398"/>
                </a:cxn>
                <a:cxn ang="0">
                  <a:pos x="5598" y="3464"/>
                </a:cxn>
                <a:cxn ang="0">
                  <a:pos x="5526" y="3728"/>
                </a:cxn>
                <a:cxn ang="0">
                  <a:pos x="5481" y="3856"/>
                </a:cxn>
                <a:cxn ang="0">
                  <a:pos x="5353" y="4143"/>
                </a:cxn>
                <a:cxn ang="0">
                  <a:pos x="5154" y="4456"/>
                </a:cxn>
                <a:cxn ang="0">
                  <a:pos x="5057" y="4585"/>
                </a:cxn>
                <a:cxn ang="0">
                  <a:pos x="4986" y="4670"/>
                </a:cxn>
                <a:cxn ang="0">
                  <a:pos x="4781" y="4885"/>
                </a:cxn>
                <a:cxn ang="0">
                  <a:pos x="4671" y="4985"/>
                </a:cxn>
                <a:cxn ang="0">
                  <a:pos x="4460" y="5153"/>
                </a:cxn>
                <a:cxn ang="0">
                  <a:pos x="4315" y="5251"/>
                </a:cxn>
                <a:cxn ang="0">
                  <a:pos x="4137" y="5354"/>
                </a:cxn>
                <a:cxn ang="0">
                  <a:pos x="4052" y="5395"/>
                </a:cxn>
              </a:cxnLst>
              <a:rect l="0" t="0" r="r" b="b"/>
              <a:pathLst>
                <a:path w="5666" h="5607">
                  <a:moveTo>
                    <a:pt x="2235" y="5607"/>
                  </a:moveTo>
                  <a:lnTo>
                    <a:pt x="2163" y="5590"/>
                  </a:lnTo>
                  <a:lnTo>
                    <a:pt x="2091" y="5573"/>
                  </a:lnTo>
                  <a:lnTo>
                    <a:pt x="2020" y="5553"/>
                  </a:lnTo>
                  <a:lnTo>
                    <a:pt x="1950" y="5532"/>
                  </a:lnTo>
                  <a:lnTo>
                    <a:pt x="1881" y="5508"/>
                  </a:lnTo>
                  <a:lnTo>
                    <a:pt x="1813" y="5483"/>
                  </a:lnTo>
                  <a:lnTo>
                    <a:pt x="1745" y="5457"/>
                  </a:lnTo>
                  <a:lnTo>
                    <a:pt x="1679" y="5429"/>
                  </a:lnTo>
                  <a:lnTo>
                    <a:pt x="1612" y="5398"/>
                  </a:lnTo>
                  <a:lnTo>
                    <a:pt x="1548" y="5365"/>
                  </a:lnTo>
                  <a:lnTo>
                    <a:pt x="1483" y="5331"/>
                  </a:lnTo>
                  <a:lnTo>
                    <a:pt x="1421" y="5296"/>
                  </a:lnTo>
                  <a:lnTo>
                    <a:pt x="1357" y="5257"/>
                  </a:lnTo>
                  <a:lnTo>
                    <a:pt x="1296" y="5218"/>
                  </a:lnTo>
                  <a:lnTo>
                    <a:pt x="1235" y="5176"/>
                  </a:lnTo>
                  <a:lnTo>
                    <a:pt x="1175" y="5134"/>
                  </a:lnTo>
                  <a:lnTo>
                    <a:pt x="1110" y="5084"/>
                  </a:lnTo>
                  <a:lnTo>
                    <a:pt x="1047" y="5033"/>
                  </a:lnTo>
                  <a:lnTo>
                    <a:pt x="990" y="4985"/>
                  </a:lnTo>
                  <a:lnTo>
                    <a:pt x="935" y="4936"/>
                  </a:lnTo>
                  <a:lnTo>
                    <a:pt x="828" y="4834"/>
                  </a:lnTo>
                  <a:lnTo>
                    <a:pt x="778" y="4783"/>
                  </a:lnTo>
                  <a:lnTo>
                    <a:pt x="730" y="4733"/>
                  </a:lnTo>
                  <a:lnTo>
                    <a:pt x="684" y="4681"/>
                  </a:lnTo>
                  <a:lnTo>
                    <a:pt x="641" y="4630"/>
                  </a:lnTo>
                  <a:lnTo>
                    <a:pt x="596" y="4577"/>
                  </a:lnTo>
                  <a:lnTo>
                    <a:pt x="555" y="4525"/>
                  </a:lnTo>
                  <a:lnTo>
                    <a:pt x="516" y="4470"/>
                  </a:lnTo>
                  <a:lnTo>
                    <a:pt x="478" y="4417"/>
                  </a:lnTo>
                  <a:lnTo>
                    <a:pt x="401" y="4299"/>
                  </a:lnTo>
                  <a:lnTo>
                    <a:pt x="332" y="4181"/>
                  </a:lnTo>
                  <a:lnTo>
                    <a:pt x="308" y="4136"/>
                  </a:lnTo>
                  <a:lnTo>
                    <a:pt x="287" y="4092"/>
                  </a:lnTo>
                  <a:lnTo>
                    <a:pt x="253" y="4024"/>
                  </a:lnTo>
                  <a:lnTo>
                    <a:pt x="222" y="3955"/>
                  </a:lnTo>
                  <a:lnTo>
                    <a:pt x="194" y="3886"/>
                  </a:lnTo>
                  <a:lnTo>
                    <a:pt x="168" y="3817"/>
                  </a:lnTo>
                  <a:lnTo>
                    <a:pt x="142" y="3746"/>
                  </a:lnTo>
                  <a:lnTo>
                    <a:pt x="120" y="3675"/>
                  </a:lnTo>
                  <a:lnTo>
                    <a:pt x="98" y="3603"/>
                  </a:lnTo>
                  <a:lnTo>
                    <a:pt x="81" y="3531"/>
                  </a:lnTo>
                  <a:lnTo>
                    <a:pt x="60" y="3440"/>
                  </a:lnTo>
                  <a:lnTo>
                    <a:pt x="45" y="3366"/>
                  </a:lnTo>
                  <a:lnTo>
                    <a:pt x="33" y="3292"/>
                  </a:lnTo>
                  <a:lnTo>
                    <a:pt x="22" y="3217"/>
                  </a:lnTo>
                  <a:lnTo>
                    <a:pt x="15" y="3142"/>
                  </a:lnTo>
                  <a:lnTo>
                    <a:pt x="7" y="3065"/>
                  </a:lnTo>
                  <a:lnTo>
                    <a:pt x="3" y="2988"/>
                  </a:lnTo>
                  <a:lnTo>
                    <a:pt x="0" y="2910"/>
                  </a:lnTo>
                  <a:lnTo>
                    <a:pt x="1" y="2833"/>
                  </a:lnTo>
                  <a:lnTo>
                    <a:pt x="2" y="2686"/>
                  </a:lnTo>
                  <a:lnTo>
                    <a:pt x="5" y="2614"/>
                  </a:lnTo>
                  <a:lnTo>
                    <a:pt x="12" y="2544"/>
                  </a:lnTo>
                  <a:lnTo>
                    <a:pt x="27" y="2404"/>
                  </a:lnTo>
                  <a:lnTo>
                    <a:pt x="51" y="2267"/>
                  </a:lnTo>
                  <a:lnTo>
                    <a:pt x="79" y="2132"/>
                  </a:lnTo>
                  <a:lnTo>
                    <a:pt x="115" y="1999"/>
                  </a:lnTo>
                  <a:lnTo>
                    <a:pt x="135" y="1933"/>
                  </a:lnTo>
                  <a:lnTo>
                    <a:pt x="157" y="1870"/>
                  </a:lnTo>
                  <a:lnTo>
                    <a:pt x="206" y="1744"/>
                  </a:lnTo>
                  <a:lnTo>
                    <a:pt x="231" y="1681"/>
                  </a:lnTo>
                  <a:lnTo>
                    <a:pt x="259" y="1619"/>
                  </a:lnTo>
                  <a:lnTo>
                    <a:pt x="322" y="1498"/>
                  </a:lnTo>
                  <a:lnTo>
                    <a:pt x="389" y="1379"/>
                  </a:lnTo>
                  <a:lnTo>
                    <a:pt x="465" y="1264"/>
                  </a:lnTo>
                  <a:lnTo>
                    <a:pt x="545" y="1150"/>
                  </a:lnTo>
                  <a:lnTo>
                    <a:pt x="633" y="1040"/>
                  </a:lnTo>
                  <a:lnTo>
                    <a:pt x="727" y="932"/>
                  </a:lnTo>
                  <a:lnTo>
                    <a:pt x="775" y="879"/>
                  </a:lnTo>
                  <a:lnTo>
                    <a:pt x="828" y="828"/>
                  </a:lnTo>
                  <a:lnTo>
                    <a:pt x="906" y="753"/>
                  </a:lnTo>
                  <a:lnTo>
                    <a:pt x="986" y="681"/>
                  </a:lnTo>
                  <a:lnTo>
                    <a:pt x="1047" y="627"/>
                  </a:lnTo>
                  <a:lnTo>
                    <a:pt x="1111" y="577"/>
                  </a:lnTo>
                  <a:lnTo>
                    <a:pt x="1202" y="507"/>
                  </a:lnTo>
                  <a:lnTo>
                    <a:pt x="1296" y="443"/>
                  </a:lnTo>
                  <a:lnTo>
                    <a:pt x="1390" y="383"/>
                  </a:lnTo>
                  <a:lnTo>
                    <a:pt x="1488" y="329"/>
                  </a:lnTo>
                  <a:lnTo>
                    <a:pt x="1586" y="277"/>
                  </a:lnTo>
                  <a:lnTo>
                    <a:pt x="1687" y="230"/>
                  </a:lnTo>
                  <a:lnTo>
                    <a:pt x="1789" y="187"/>
                  </a:lnTo>
                  <a:lnTo>
                    <a:pt x="1895" y="151"/>
                  </a:lnTo>
                  <a:lnTo>
                    <a:pt x="2004" y="114"/>
                  </a:lnTo>
                  <a:lnTo>
                    <a:pt x="2116" y="84"/>
                  </a:lnTo>
                  <a:lnTo>
                    <a:pt x="2231" y="58"/>
                  </a:lnTo>
                  <a:lnTo>
                    <a:pt x="2347" y="37"/>
                  </a:lnTo>
                  <a:lnTo>
                    <a:pt x="2464" y="20"/>
                  </a:lnTo>
                  <a:lnTo>
                    <a:pt x="2586" y="9"/>
                  </a:lnTo>
                  <a:lnTo>
                    <a:pt x="2708" y="2"/>
                  </a:lnTo>
                  <a:lnTo>
                    <a:pt x="2834" y="1"/>
                  </a:lnTo>
                  <a:lnTo>
                    <a:pt x="2906" y="0"/>
                  </a:lnTo>
                  <a:lnTo>
                    <a:pt x="2980" y="2"/>
                  </a:lnTo>
                  <a:lnTo>
                    <a:pt x="3053" y="6"/>
                  </a:lnTo>
                  <a:lnTo>
                    <a:pt x="3125" y="12"/>
                  </a:lnTo>
                  <a:lnTo>
                    <a:pt x="3196" y="19"/>
                  </a:lnTo>
                  <a:lnTo>
                    <a:pt x="3267" y="28"/>
                  </a:lnTo>
                  <a:lnTo>
                    <a:pt x="3336" y="38"/>
                  </a:lnTo>
                  <a:lnTo>
                    <a:pt x="3407" y="52"/>
                  </a:lnTo>
                  <a:lnTo>
                    <a:pt x="3474" y="65"/>
                  </a:lnTo>
                  <a:lnTo>
                    <a:pt x="3542" y="80"/>
                  </a:lnTo>
                  <a:lnTo>
                    <a:pt x="3608" y="97"/>
                  </a:lnTo>
                  <a:lnTo>
                    <a:pt x="3677" y="118"/>
                  </a:lnTo>
                  <a:lnTo>
                    <a:pt x="3741" y="138"/>
                  </a:lnTo>
                  <a:lnTo>
                    <a:pt x="3807" y="162"/>
                  </a:lnTo>
                  <a:lnTo>
                    <a:pt x="3872" y="186"/>
                  </a:lnTo>
                  <a:lnTo>
                    <a:pt x="3936" y="213"/>
                  </a:lnTo>
                  <a:lnTo>
                    <a:pt x="4017" y="248"/>
                  </a:lnTo>
                  <a:lnTo>
                    <a:pt x="4096" y="287"/>
                  </a:lnTo>
                  <a:lnTo>
                    <a:pt x="4135" y="306"/>
                  </a:lnTo>
                  <a:lnTo>
                    <a:pt x="4174" y="328"/>
                  </a:lnTo>
                  <a:lnTo>
                    <a:pt x="4253" y="372"/>
                  </a:lnTo>
                  <a:lnTo>
                    <a:pt x="4329" y="418"/>
                  </a:lnTo>
                  <a:lnTo>
                    <a:pt x="4366" y="442"/>
                  </a:lnTo>
                  <a:lnTo>
                    <a:pt x="4405" y="468"/>
                  </a:lnTo>
                  <a:lnTo>
                    <a:pt x="4478" y="522"/>
                  </a:lnTo>
                  <a:lnTo>
                    <a:pt x="4552" y="577"/>
                  </a:lnTo>
                  <a:lnTo>
                    <a:pt x="4614" y="627"/>
                  </a:lnTo>
                  <a:lnTo>
                    <a:pt x="4678" y="681"/>
                  </a:lnTo>
                  <a:lnTo>
                    <a:pt x="4756" y="753"/>
                  </a:lnTo>
                  <a:lnTo>
                    <a:pt x="4836" y="828"/>
                  </a:lnTo>
                  <a:lnTo>
                    <a:pt x="4913" y="907"/>
                  </a:lnTo>
                  <a:lnTo>
                    <a:pt x="4986" y="990"/>
                  </a:lnTo>
                  <a:lnTo>
                    <a:pt x="5057" y="1074"/>
                  </a:lnTo>
                  <a:lnTo>
                    <a:pt x="5124" y="1161"/>
                  </a:lnTo>
                  <a:lnTo>
                    <a:pt x="5186" y="1247"/>
                  </a:lnTo>
                  <a:lnTo>
                    <a:pt x="5245" y="1337"/>
                  </a:lnTo>
                  <a:lnTo>
                    <a:pt x="5301" y="1428"/>
                  </a:lnTo>
                  <a:lnTo>
                    <a:pt x="5353" y="1522"/>
                  </a:lnTo>
                  <a:lnTo>
                    <a:pt x="5380" y="1575"/>
                  </a:lnTo>
                  <a:lnTo>
                    <a:pt x="5407" y="1631"/>
                  </a:lnTo>
                  <a:lnTo>
                    <a:pt x="5432" y="1686"/>
                  </a:lnTo>
                  <a:lnTo>
                    <a:pt x="5457" y="1744"/>
                  </a:lnTo>
                  <a:lnTo>
                    <a:pt x="5505" y="1870"/>
                  </a:lnTo>
                  <a:lnTo>
                    <a:pt x="5526" y="1933"/>
                  </a:lnTo>
                  <a:lnTo>
                    <a:pt x="5547" y="1999"/>
                  </a:lnTo>
                  <a:lnTo>
                    <a:pt x="5565" y="2064"/>
                  </a:lnTo>
                  <a:lnTo>
                    <a:pt x="5582" y="2131"/>
                  </a:lnTo>
                  <a:lnTo>
                    <a:pt x="5598" y="2198"/>
                  </a:lnTo>
                  <a:lnTo>
                    <a:pt x="5612" y="2266"/>
                  </a:lnTo>
                  <a:lnTo>
                    <a:pt x="5624" y="2334"/>
                  </a:lnTo>
                  <a:lnTo>
                    <a:pt x="5634" y="2403"/>
                  </a:lnTo>
                  <a:lnTo>
                    <a:pt x="5643" y="2472"/>
                  </a:lnTo>
                  <a:lnTo>
                    <a:pt x="5651" y="2544"/>
                  </a:lnTo>
                  <a:lnTo>
                    <a:pt x="5657" y="2614"/>
                  </a:lnTo>
                  <a:lnTo>
                    <a:pt x="5661" y="2686"/>
                  </a:lnTo>
                  <a:lnTo>
                    <a:pt x="5666" y="2833"/>
                  </a:lnTo>
                  <a:lnTo>
                    <a:pt x="5664" y="2904"/>
                  </a:lnTo>
                  <a:lnTo>
                    <a:pt x="5661" y="2977"/>
                  </a:lnTo>
                  <a:lnTo>
                    <a:pt x="5657" y="3048"/>
                  </a:lnTo>
                  <a:lnTo>
                    <a:pt x="5654" y="3065"/>
                  </a:lnTo>
                  <a:lnTo>
                    <a:pt x="5653" y="3083"/>
                  </a:lnTo>
                  <a:lnTo>
                    <a:pt x="5651" y="3120"/>
                  </a:lnTo>
                  <a:lnTo>
                    <a:pt x="5646" y="3154"/>
                  </a:lnTo>
                  <a:lnTo>
                    <a:pt x="5644" y="3171"/>
                  </a:lnTo>
                  <a:lnTo>
                    <a:pt x="5643" y="3189"/>
                  </a:lnTo>
                  <a:lnTo>
                    <a:pt x="5634" y="3259"/>
                  </a:lnTo>
                  <a:lnTo>
                    <a:pt x="5628" y="3293"/>
                  </a:lnTo>
                  <a:lnTo>
                    <a:pt x="5624" y="3328"/>
                  </a:lnTo>
                  <a:lnTo>
                    <a:pt x="5612" y="3398"/>
                  </a:lnTo>
                  <a:lnTo>
                    <a:pt x="5608" y="3413"/>
                  </a:lnTo>
                  <a:lnTo>
                    <a:pt x="5606" y="3421"/>
                  </a:lnTo>
                  <a:lnTo>
                    <a:pt x="5605" y="3430"/>
                  </a:lnTo>
                  <a:lnTo>
                    <a:pt x="5598" y="3464"/>
                  </a:lnTo>
                  <a:lnTo>
                    <a:pt x="5582" y="3531"/>
                  </a:lnTo>
                  <a:lnTo>
                    <a:pt x="5565" y="3597"/>
                  </a:lnTo>
                  <a:lnTo>
                    <a:pt x="5547" y="3664"/>
                  </a:lnTo>
                  <a:lnTo>
                    <a:pt x="5526" y="3728"/>
                  </a:lnTo>
                  <a:lnTo>
                    <a:pt x="5515" y="3759"/>
                  </a:lnTo>
                  <a:lnTo>
                    <a:pt x="5509" y="3775"/>
                  </a:lnTo>
                  <a:lnTo>
                    <a:pt x="5505" y="3792"/>
                  </a:lnTo>
                  <a:lnTo>
                    <a:pt x="5481" y="3856"/>
                  </a:lnTo>
                  <a:lnTo>
                    <a:pt x="5468" y="3887"/>
                  </a:lnTo>
                  <a:lnTo>
                    <a:pt x="5457" y="3920"/>
                  </a:lnTo>
                  <a:lnTo>
                    <a:pt x="5407" y="4031"/>
                  </a:lnTo>
                  <a:lnTo>
                    <a:pt x="5353" y="4143"/>
                  </a:lnTo>
                  <a:lnTo>
                    <a:pt x="5301" y="4233"/>
                  </a:lnTo>
                  <a:lnTo>
                    <a:pt x="5245" y="4324"/>
                  </a:lnTo>
                  <a:lnTo>
                    <a:pt x="5186" y="4413"/>
                  </a:lnTo>
                  <a:lnTo>
                    <a:pt x="5154" y="4456"/>
                  </a:lnTo>
                  <a:lnTo>
                    <a:pt x="5138" y="4477"/>
                  </a:lnTo>
                  <a:lnTo>
                    <a:pt x="5124" y="4500"/>
                  </a:lnTo>
                  <a:lnTo>
                    <a:pt x="5090" y="4542"/>
                  </a:lnTo>
                  <a:lnTo>
                    <a:pt x="5057" y="4585"/>
                  </a:lnTo>
                  <a:lnTo>
                    <a:pt x="5039" y="4605"/>
                  </a:lnTo>
                  <a:lnTo>
                    <a:pt x="5030" y="4616"/>
                  </a:lnTo>
                  <a:lnTo>
                    <a:pt x="5022" y="4627"/>
                  </a:lnTo>
                  <a:lnTo>
                    <a:pt x="4986" y="4670"/>
                  </a:lnTo>
                  <a:lnTo>
                    <a:pt x="4949" y="4711"/>
                  </a:lnTo>
                  <a:lnTo>
                    <a:pt x="4913" y="4753"/>
                  </a:lnTo>
                  <a:lnTo>
                    <a:pt x="4836" y="4834"/>
                  </a:lnTo>
                  <a:lnTo>
                    <a:pt x="4781" y="4885"/>
                  </a:lnTo>
                  <a:lnTo>
                    <a:pt x="4727" y="4936"/>
                  </a:lnTo>
                  <a:lnTo>
                    <a:pt x="4712" y="4948"/>
                  </a:lnTo>
                  <a:lnTo>
                    <a:pt x="4698" y="4960"/>
                  </a:lnTo>
                  <a:lnTo>
                    <a:pt x="4671" y="4985"/>
                  </a:lnTo>
                  <a:lnTo>
                    <a:pt x="4617" y="5033"/>
                  </a:lnTo>
                  <a:lnTo>
                    <a:pt x="4553" y="5084"/>
                  </a:lnTo>
                  <a:lnTo>
                    <a:pt x="4490" y="5134"/>
                  </a:lnTo>
                  <a:lnTo>
                    <a:pt x="4460" y="5153"/>
                  </a:lnTo>
                  <a:lnTo>
                    <a:pt x="4432" y="5173"/>
                  </a:lnTo>
                  <a:lnTo>
                    <a:pt x="4402" y="5193"/>
                  </a:lnTo>
                  <a:lnTo>
                    <a:pt x="4374" y="5213"/>
                  </a:lnTo>
                  <a:lnTo>
                    <a:pt x="4315" y="5251"/>
                  </a:lnTo>
                  <a:lnTo>
                    <a:pt x="4257" y="5287"/>
                  </a:lnTo>
                  <a:lnTo>
                    <a:pt x="4197" y="5321"/>
                  </a:lnTo>
                  <a:lnTo>
                    <a:pt x="4166" y="5337"/>
                  </a:lnTo>
                  <a:lnTo>
                    <a:pt x="4137" y="5354"/>
                  </a:lnTo>
                  <a:lnTo>
                    <a:pt x="4076" y="5384"/>
                  </a:lnTo>
                  <a:lnTo>
                    <a:pt x="4060" y="5391"/>
                  </a:lnTo>
                  <a:lnTo>
                    <a:pt x="4055" y="5392"/>
                  </a:lnTo>
                  <a:lnTo>
                    <a:pt x="4052" y="5395"/>
                  </a:lnTo>
                  <a:lnTo>
                    <a:pt x="4045" y="5399"/>
                  </a:lnTo>
                  <a:lnTo>
                    <a:pt x="4016" y="5415"/>
                  </a:lnTo>
                </a:path>
              </a:pathLst>
            </a:custGeom>
            <a:noFill/>
            <a:ln w="36513">
              <a:solidFill>
                <a:srgbClr val="000000"/>
              </a:solidFill>
              <a:prstDash val="solid"/>
              <a:round/>
              <a:headEnd/>
              <a:tailEnd/>
            </a:ln>
          </p:spPr>
          <p:txBody>
            <a:bodyPr/>
            <a:lstStyle/>
            <a:p>
              <a:endParaRPr lang="en-GB"/>
            </a:p>
          </p:txBody>
        </p:sp>
        <p:sp>
          <p:nvSpPr>
            <p:cNvPr id="15988" name="Freeform 628"/>
            <p:cNvSpPr>
              <a:spLocks/>
            </p:cNvSpPr>
            <p:nvPr/>
          </p:nvSpPr>
          <p:spPr bwMode="auto">
            <a:xfrm>
              <a:off x="2313" y="1600"/>
              <a:ext cx="1133" cy="1133"/>
            </a:xfrm>
            <a:custGeom>
              <a:avLst/>
              <a:gdLst/>
              <a:ahLst/>
              <a:cxnLst>
                <a:cxn ang="0">
                  <a:pos x="2474" y="18"/>
                </a:cxn>
                <a:cxn ang="0">
                  <a:pos x="1934" y="135"/>
                </a:cxn>
                <a:cxn ang="0">
                  <a:pos x="1498" y="322"/>
                </a:cxn>
                <a:cxn ang="0">
                  <a:pos x="932" y="727"/>
                </a:cxn>
                <a:cxn ang="0">
                  <a:pos x="633" y="1040"/>
                </a:cxn>
                <a:cxn ang="0">
                  <a:pos x="260" y="1619"/>
                </a:cxn>
                <a:cxn ang="0">
                  <a:pos x="116" y="1999"/>
                </a:cxn>
                <a:cxn ang="0">
                  <a:pos x="13" y="2545"/>
                </a:cxn>
                <a:cxn ang="0">
                  <a:pos x="2" y="2978"/>
                </a:cxn>
                <a:cxn ang="0">
                  <a:pos x="38" y="3328"/>
                </a:cxn>
                <a:cxn ang="0">
                  <a:pos x="116" y="3664"/>
                </a:cxn>
                <a:cxn ang="0">
                  <a:pos x="231" y="3982"/>
                </a:cxn>
                <a:cxn ang="0">
                  <a:pos x="389" y="4282"/>
                </a:cxn>
                <a:cxn ang="0">
                  <a:pos x="588" y="4567"/>
                </a:cxn>
                <a:cxn ang="0">
                  <a:pos x="828" y="4836"/>
                </a:cxn>
                <a:cxn ang="0">
                  <a:pos x="1095" y="5073"/>
                </a:cxn>
                <a:cxn ang="0">
                  <a:pos x="1498" y="5339"/>
                </a:cxn>
                <a:cxn ang="0">
                  <a:pos x="1870" y="5505"/>
                </a:cxn>
                <a:cxn ang="0">
                  <a:pos x="2199" y="5598"/>
                </a:cxn>
                <a:cxn ang="0">
                  <a:pos x="2545" y="5651"/>
                </a:cxn>
                <a:cxn ang="0">
                  <a:pos x="2978" y="5661"/>
                </a:cxn>
                <a:cxn ang="0">
                  <a:pos x="3155" y="5646"/>
                </a:cxn>
                <a:cxn ang="0">
                  <a:pos x="3398" y="5612"/>
                </a:cxn>
                <a:cxn ang="0">
                  <a:pos x="3597" y="5565"/>
                </a:cxn>
                <a:cxn ang="0">
                  <a:pos x="3793" y="5505"/>
                </a:cxn>
                <a:cxn ang="0">
                  <a:pos x="4043" y="5401"/>
                </a:cxn>
                <a:cxn ang="0">
                  <a:pos x="4224" y="5305"/>
                </a:cxn>
                <a:cxn ang="0">
                  <a:pos x="4512" y="5116"/>
                </a:cxn>
                <a:cxn ang="0">
                  <a:pos x="4635" y="5016"/>
                </a:cxn>
                <a:cxn ang="0">
                  <a:pos x="4836" y="4836"/>
                </a:cxn>
                <a:cxn ang="0">
                  <a:pos x="5016" y="4635"/>
                </a:cxn>
                <a:cxn ang="0">
                  <a:pos x="5116" y="4511"/>
                </a:cxn>
                <a:cxn ang="0">
                  <a:pos x="5305" y="4223"/>
                </a:cxn>
                <a:cxn ang="0">
                  <a:pos x="5402" y="4043"/>
                </a:cxn>
                <a:cxn ang="0">
                  <a:pos x="5505" y="3792"/>
                </a:cxn>
                <a:cxn ang="0">
                  <a:pos x="5565" y="3597"/>
                </a:cxn>
                <a:cxn ang="0">
                  <a:pos x="5613" y="3398"/>
                </a:cxn>
                <a:cxn ang="0">
                  <a:pos x="5647" y="3155"/>
                </a:cxn>
                <a:cxn ang="0">
                  <a:pos x="5662" y="2978"/>
                </a:cxn>
                <a:cxn ang="0">
                  <a:pos x="5651" y="2545"/>
                </a:cxn>
                <a:cxn ang="0">
                  <a:pos x="5598" y="2199"/>
                </a:cxn>
                <a:cxn ang="0">
                  <a:pos x="5505" y="1870"/>
                </a:cxn>
                <a:cxn ang="0">
                  <a:pos x="5339" y="1498"/>
                </a:cxn>
                <a:cxn ang="0">
                  <a:pos x="5073" y="1094"/>
                </a:cxn>
                <a:cxn ang="0">
                  <a:pos x="4836" y="828"/>
                </a:cxn>
                <a:cxn ang="0">
                  <a:pos x="4567" y="587"/>
                </a:cxn>
                <a:cxn ang="0">
                  <a:pos x="4282" y="389"/>
                </a:cxn>
                <a:cxn ang="0">
                  <a:pos x="3982" y="231"/>
                </a:cxn>
                <a:cxn ang="0">
                  <a:pos x="3664" y="116"/>
                </a:cxn>
                <a:cxn ang="0">
                  <a:pos x="3329" y="37"/>
                </a:cxn>
                <a:cxn ang="0">
                  <a:pos x="2978" y="2"/>
                </a:cxn>
              </a:cxnLst>
              <a:rect l="0" t="0" r="r" b="b"/>
              <a:pathLst>
                <a:path w="5666" h="5666">
                  <a:moveTo>
                    <a:pt x="2834" y="1"/>
                  </a:moveTo>
                  <a:lnTo>
                    <a:pt x="2688" y="2"/>
                  </a:lnTo>
                  <a:lnTo>
                    <a:pt x="2615" y="6"/>
                  </a:lnTo>
                  <a:lnTo>
                    <a:pt x="2545" y="12"/>
                  </a:lnTo>
                  <a:lnTo>
                    <a:pt x="2474" y="18"/>
                  </a:lnTo>
                  <a:lnTo>
                    <a:pt x="2404" y="27"/>
                  </a:lnTo>
                  <a:lnTo>
                    <a:pt x="2267" y="51"/>
                  </a:lnTo>
                  <a:lnTo>
                    <a:pt x="2132" y="79"/>
                  </a:lnTo>
                  <a:lnTo>
                    <a:pt x="2000" y="116"/>
                  </a:lnTo>
                  <a:lnTo>
                    <a:pt x="1934" y="135"/>
                  </a:lnTo>
                  <a:lnTo>
                    <a:pt x="1870" y="158"/>
                  </a:lnTo>
                  <a:lnTo>
                    <a:pt x="1744" y="206"/>
                  </a:lnTo>
                  <a:lnTo>
                    <a:pt x="1681" y="231"/>
                  </a:lnTo>
                  <a:lnTo>
                    <a:pt x="1620" y="260"/>
                  </a:lnTo>
                  <a:lnTo>
                    <a:pt x="1498" y="322"/>
                  </a:lnTo>
                  <a:lnTo>
                    <a:pt x="1379" y="389"/>
                  </a:lnTo>
                  <a:lnTo>
                    <a:pt x="1265" y="465"/>
                  </a:lnTo>
                  <a:lnTo>
                    <a:pt x="1150" y="545"/>
                  </a:lnTo>
                  <a:lnTo>
                    <a:pt x="1040" y="633"/>
                  </a:lnTo>
                  <a:lnTo>
                    <a:pt x="932" y="727"/>
                  </a:lnTo>
                  <a:lnTo>
                    <a:pt x="879" y="776"/>
                  </a:lnTo>
                  <a:lnTo>
                    <a:pt x="828" y="828"/>
                  </a:lnTo>
                  <a:lnTo>
                    <a:pt x="776" y="879"/>
                  </a:lnTo>
                  <a:lnTo>
                    <a:pt x="727" y="932"/>
                  </a:lnTo>
                  <a:lnTo>
                    <a:pt x="633" y="1040"/>
                  </a:lnTo>
                  <a:lnTo>
                    <a:pt x="546" y="1150"/>
                  </a:lnTo>
                  <a:lnTo>
                    <a:pt x="465" y="1264"/>
                  </a:lnTo>
                  <a:lnTo>
                    <a:pt x="389" y="1379"/>
                  </a:lnTo>
                  <a:lnTo>
                    <a:pt x="322" y="1498"/>
                  </a:lnTo>
                  <a:lnTo>
                    <a:pt x="260" y="1619"/>
                  </a:lnTo>
                  <a:lnTo>
                    <a:pt x="231" y="1681"/>
                  </a:lnTo>
                  <a:lnTo>
                    <a:pt x="207" y="1744"/>
                  </a:lnTo>
                  <a:lnTo>
                    <a:pt x="158" y="1870"/>
                  </a:lnTo>
                  <a:lnTo>
                    <a:pt x="135" y="1934"/>
                  </a:lnTo>
                  <a:lnTo>
                    <a:pt x="116" y="1999"/>
                  </a:lnTo>
                  <a:lnTo>
                    <a:pt x="79" y="2132"/>
                  </a:lnTo>
                  <a:lnTo>
                    <a:pt x="51" y="2267"/>
                  </a:lnTo>
                  <a:lnTo>
                    <a:pt x="27" y="2404"/>
                  </a:lnTo>
                  <a:lnTo>
                    <a:pt x="18" y="2473"/>
                  </a:lnTo>
                  <a:lnTo>
                    <a:pt x="13" y="2545"/>
                  </a:lnTo>
                  <a:lnTo>
                    <a:pt x="6" y="2615"/>
                  </a:lnTo>
                  <a:lnTo>
                    <a:pt x="2" y="2688"/>
                  </a:lnTo>
                  <a:lnTo>
                    <a:pt x="1" y="2834"/>
                  </a:lnTo>
                  <a:lnTo>
                    <a:pt x="0" y="2905"/>
                  </a:lnTo>
                  <a:lnTo>
                    <a:pt x="2" y="2978"/>
                  </a:lnTo>
                  <a:lnTo>
                    <a:pt x="6" y="3049"/>
                  </a:lnTo>
                  <a:lnTo>
                    <a:pt x="13" y="3121"/>
                  </a:lnTo>
                  <a:lnTo>
                    <a:pt x="18" y="3190"/>
                  </a:lnTo>
                  <a:lnTo>
                    <a:pt x="27" y="3260"/>
                  </a:lnTo>
                  <a:lnTo>
                    <a:pt x="38" y="3328"/>
                  </a:lnTo>
                  <a:lnTo>
                    <a:pt x="51" y="3398"/>
                  </a:lnTo>
                  <a:lnTo>
                    <a:pt x="64" y="3465"/>
                  </a:lnTo>
                  <a:lnTo>
                    <a:pt x="79" y="3531"/>
                  </a:lnTo>
                  <a:lnTo>
                    <a:pt x="96" y="3597"/>
                  </a:lnTo>
                  <a:lnTo>
                    <a:pt x="116" y="3664"/>
                  </a:lnTo>
                  <a:lnTo>
                    <a:pt x="135" y="3728"/>
                  </a:lnTo>
                  <a:lnTo>
                    <a:pt x="158" y="3792"/>
                  </a:lnTo>
                  <a:lnTo>
                    <a:pt x="180" y="3856"/>
                  </a:lnTo>
                  <a:lnTo>
                    <a:pt x="207" y="3920"/>
                  </a:lnTo>
                  <a:lnTo>
                    <a:pt x="231" y="3982"/>
                  </a:lnTo>
                  <a:lnTo>
                    <a:pt x="260" y="4043"/>
                  </a:lnTo>
                  <a:lnTo>
                    <a:pt x="289" y="4103"/>
                  </a:lnTo>
                  <a:lnTo>
                    <a:pt x="322" y="4164"/>
                  </a:lnTo>
                  <a:lnTo>
                    <a:pt x="354" y="4223"/>
                  </a:lnTo>
                  <a:lnTo>
                    <a:pt x="389" y="4282"/>
                  </a:lnTo>
                  <a:lnTo>
                    <a:pt x="425" y="4340"/>
                  </a:lnTo>
                  <a:lnTo>
                    <a:pt x="465" y="4399"/>
                  </a:lnTo>
                  <a:lnTo>
                    <a:pt x="504" y="4455"/>
                  </a:lnTo>
                  <a:lnTo>
                    <a:pt x="546" y="4511"/>
                  </a:lnTo>
                  <a:lnTo>
                    <a:pt x="588" y="4567"/>
                  </a:lnTo>
                  <a:lnTo>
                    <a:pt x="633" y="4622"/>
                  </a:lnTo>
                  <a:lnTo>
                    <a:pt x="678" y="4676"/>
                  </a:lnTo>
                  <a:lnTo>
                    <a:pt x="727" y="4730"/>
                  </a:lnTo>
                  <a:lnTo>
                    <a:pt x="776" y="4782"/>
                  </a:lnTo>
                  <a:lnTo>
                    <a:pt x="828" y="4836"/>
                  </a:lnTo>
                  <a:lnTo>
                    <a:pt x="879" y="4885"/>
                  </a:lnTo>
                  <a:lnTo>
                    <a:pt x="932" y="4934"/>
                  </a:lnTo>
                  <a:lnTo>
                    <a:pt x="986" y="4982"/>
                  </a:lnTo>
                  <a:lnTo>
                    <a:pt x="1040" y="5028"/>
                  </a:lnTo>
                  <a:lnTo>
                    <a:pt x="1095" y="5073"/>
                  </a:lnTo>
                  <a:lnTo>
                    <a:pt x="1150" y="5116"/>
                  </a:lnTo>
                  <a:lnTo>
                    <a:pt x="1265" y="5197"/>
                  </a:lnTo>
                  <a:lnTo>
                    <a:pt x="1321" y="5235"/>
                  </a:lnTo>
                  <a:lnTo>
                    <a:pt x="1379" y="5271"/>
                  </a:lnTo>
                  <a:lnTo>
                    <a:pt x="1498" y="5339"/>
                  </a:lnTo>
                  <a:lnTo>
                    <a:pt x="1558" y="5371"/>
                  </a:lnTo>
                  <a:lnTo>
                    <a:pt x="1620" y="5401"/>
                  </a:lnTo>
                  <a:lnTo>
                    <a:pt x="1681" y="5430"/>
                  </a:lnTo>
                  <a:lnTo>
                    <a:pt x="1744" y="5457"/>
                  </a:lnTo>
                  <a:lnTo>
                    <a:pt x="1870" y="5505"/>
                  </a:lnTo>
                  <a:lnTo>
                    <a:pt x="1934" y="5526"/>
                  </a:lnTo>
                  <a:lnTo>
                    <a:pt x="2000" y="5547"/>
                  </a:lnTo>
                  <a:lnTo>
                    <a:pt x="2065" y="5565"/>
                  </a:lnTo>
                  <a:lnTo>
                    <a:pt x="2132" y="5582"/>
                  </a:lnTo>
                  <a:lnTo>
                    <a:pt x="2199" y="5598"/>
                  </a:lnTo>
                  <a:lnTo>
                    <a:pt x="2267" y="5612"/>
                  </a:lnTo>
                  <a:lnTo>
                    <a:pt x="2335" y="5624"/>
                  </a:lnTo>
                  <a:lnTo>
                    <a:pt x="2404" y="5634"/>
                  </a:lnTo>
                  <a:lnTo>
                    <a:pt x="2474" y="5643"/>
                  </a:lnTo>
                  <a:lnTo>
                    <a:pt x="2545" y="5651"/>
                  </a:lnTo>
                  <a:lnTo>
                    <a:pt x="2615" y="5657"/>
                  </a:lnTo>
                  <a:lnTo>
                    <a:pt x="2688" y="5661"/>
                  </a:lnTo>
                  <a:lnTo>
                    <a:pt x="2834" y="5666"/>
                  </a:lnTo>
                  <a:lnTo>
                    <a:pt x="2906" y="5663"/>
                  </a:lnTo>
                  <a:lnTo>
                    <a:pt x="2978" y="5661"/>
                  </a:lnTo>
                  <a:lnTo>
                    <a:pt x="3050" y="5657"/>
                  </a:lnTo>
                  <a:lnTo>
                    <a:pt x="3067" y="5654"/>
                  </a:lnTo>
                  <a:lnTo>
                    <a:pt x="3085" y="5653"/>
                  </a:lnTo>
                  <a:lnTo>
                    <a:pt x="3121" y="5651"/>
                  </a:lnTo>
                  <a:lnTo>
                    <a:pt x="3155" y="5646"/>
                  </a:lnTo>
                  <a:lnTo>
                    <a:pt x="3172" y="5644"/>
                  </a:lnTo>
                  <a:lnTo>
                    <a:pt x="3190" y="5643"/>
                  </a:lnTo>
                  <a:lnTo>
                    <a:pt x="3261" y="5634"/>
                  </a:lnTo>
                  <a:lnTo>
                    <a:pt x="3329" y="5624"/>
                  </a:lnTo>
                  <a:lnTo>
                    <a:pt x="3398" y="5612"/>
                  </a:lnTo>
                  <a:lnTo>
                    <a:pt x="3414" y="5608"/>
                  </a:lnTo>
                  <a:lnTo>
                    <a:pt x="3431" y="5604"/>
                  </a:lnTo>
                  <a:lnTo>
                    <a:pt x="3465" y="5598"/>
                  </a:lnTo>
                  <a:lnTo>
                    <a:pt x="3532" y="5582"/>
                  </a:lnTo>
                  <a:lnTo>
                    <a:pt x="3597" y="5565"/>
                  </a:lnTo>
                  <a:lnTo>
                    <a:pt x="3664" y="5547"/>
                  </a:lnTo>
                  <a:lnTo>
                    <a:pt x="3728" y="5526"/>
                  </a:lnTo>
                  <a:lnTo>
                    <a:pt x="3760" y="5515"/>
                  </a:lnTo>
                  <a:lnTo>
                    <a:pt x="3776" y="5509"/>
                  </a:lnTo>
                  <a:lnTo>
                    <a:pt x="3793" y="5505"/>
                  </a:lnTo>
                  <a:lnTo>
                    <a:pt x="3856" y="5481"/>
                  </a:lnTo>
                  <a:lnTo>
                    <a:pt x="3888" y="5468"/>
                  </a:lnTo>
                  <a:lnTo>
                    <a:pt x="3921" y="5457"/>
                  </a:lnTo>
                  <a:lnTo>
                    <a:pt x="3982" y="5430"/>
                  </a:lnTo>
                  <a:lnTo>
                    <a:pt x="4043" y="5401"/>
                  </a:lnTo>
                  <a:lnTo>
                    <a:pt x="4073" y="5386"/>
                  </a:lnTo>
                  <a:lnTo>
                    <a:pt x="4087" y="5378"/>
                  </a:lnTo>
                  <a:lnTo>
                    <a:pt x="4103" y="5371"/>
                  </a:lnTo>
                  <a:lnTo>
                    <a:pt x="4165" y="5339"/>
                  </a:lnTo>
                  <a:lnTo>
                    <a:pt x="4224" y="5305"/>
                  </a:lnTo>
                  <a:lnTo>
                    <a:pt x="4282" y="5271"/>
                  </a:lnTo>
                  <a:lnTo>
                    <a:pt x="4340" y="5235"/>
                  </a:lnTo>
                  <a:lnTo>
                    <a:pt x="4399" y="5197"/>
                  </a:lnTo>
                  <a:lnTo>
                    <a:pt x="4455" y="5157"/>
                  </a:lnTo>
                  <a:lnTo>
                    <a:pt x="4512" y="5116"/>
                  </a:lnTo>
                  <a:lnTo>
                    <a:pt x="4567" y="5073"/>
                  </a:lnTo>
                  <a:lnTo>
                    <a:pt x="4594" y="5050"/>
                  </a:lnTo>
                  <a:lnTo>
                    <a:pt x="4608" y="5039"/>
                  </a:lnTo>
                  <a:lnTo>
                    <a:pt x="4623" y="5028"/>
                  </a:lnTo>
                  <a:lnTo>
                    <a:pt x="4635" y="5016"/>
                  </a:lnTo>
                  <a:lnTo>
                    <a:pt x="4649" y="5005"/>
                  </a:lnTo>
                  <a:lnTo>
                    <a:pt x="4676" y="4982"/>
                  </a:lnTo>
                  <a:lnTo>
                    <a:pt x="4730" y="4934"/>
                  </a:lnTo>
                  <a:lnTo>
                    <a:pt x="4783" y="4885"/>
                  </a:lnTo>
                  <a:lnTo>
                    <a:pt x="4836" y="4836"/>
                  </a:lnTo>
                  <a:lnTo>
                    <a:pt x="4886" y="4782"/>
                  </a:lnTo>
                  <a:lnTo>
                    <a:pt x="4935" y="4730"/>
                  </a:lnTo>
                  <a:lnTo>
                    <a:pt x="4982" y="4676"/>
                  </a:lnTo>
                  <a:lnTo>
                    <a:pt x="5005" y="4648"/>
                  </a:lnTo>
                  <a:lnTo>
                    <a:pt x="5016" y="4635"/>
                  </a:lnTo>
                  <a:lnTo>
                    <a:pt x="5029" y="4622"/>
                  </a:lnTo>
                  <a:lnTo>
                    <a:pt x="5039" y="4608"/>
                  </a:lnTo>
                  <a:lnTo>
                    <a:pt x="5050" y="4594"/>
                  </a:lnTo>
                  <a:lnTo>
                    <a:pt x="5073" y="4567"/>
                  </a:lnTo>
                  <a:lnTo>
                    <a:pt x="5116" y="4511"/>
                  </a:lnTo>
                  <a:lnTo>
                    <a:pt x="5157" y="4455"/>
                  </a:lnTo>
                  <a:lnTo>
                    <a:pt x="5198" y="4399"/>
                  </a:lnTo>
                  <a:lnTo>
                    <a:pt x="5235" y="4340"/>
                  </a:lnTo>
                  <a:lnTo>
                    <a:pt x="5271" y="4282"/>
                  </a:lnTo>
                  <a:lnTo>
                    <a:pt x="5305" y="4223"/>
                  </a:lnTo>
                  <a:lnTo>
                    <a:pt x="5339" y="4164"/>
                  </a:lnTo>
                  <a:lnTo>
                    <a:pt x="5371" y="4103"/>
                  </a:lnTo>
                  <a:lnTo>
                    <a:pt x="5378" y="4087"/>
                  </a:lnTo>
                  <a:lnTo>
                    <a:pt x="5386" y="4072"/>
                  </a:lnTo>
                  <a:lnTo>
                    <a:pt x="5402" y="4043"/>
                  </a:lnTo>
                  <a:lnTo>
                    <a:pt x="5430" y="3982"/>
                  </a:lnTo>
                  <a:lnTo>
                    <a:pt x="5457" y="3920"/>
                  </a:lnTo>
                  <a:lnTo>
                    <a:pt x="5469" y="3888"/>
                  </a:lnTo>
                  <a:lnTo>
                    <a:pt x="5481" y="3856"/>
                  </a:lnTo>
                  <a:lnTo>
                    <a:pt x="5505" y="3792"/>
                  </a:lnTo>
                  <a:lnTo>
                    <a:pt x="5510" y="3775"/>
                  </a:lnTo>
                  <a:lnTo>
                    <a:pt x="5515" y="3759"/>
                  </a:lnTo>
                  <a:lnTo>
                    <a:pt x="5527" y="3728"/>
                  </a:lnTo>
                  <a:lnTo>
                    <a:pt x="5547" y="3664"/>
                  </a:lnTo>
                  <a:lnTo>
                    <a:pt x="5565" y="3597"/>
                  </a:lnTo>
                  <a:lnTo>
                    <a:pt x="5582" y="3531"/>
                  </a:lnTo>
                  <a:lnTo>
                    <a:pt x="5598" y="3465"/>
                  </a:lnTo>
                  <a:lnTo>
                    <a:pt x="5605" y="3430"/>
                  </a:lnTo>
                  <a:lnTo>
                    <a:pt x="5608" y="3413"/>
                  </a:lnTo>
                  <a:lnTo>
                    <a:pt x="5613" y="3398"/>
                  </a:lnTo>
                  <a:lnTo>
                    <a:pt x="5624" y="3328"/>
                  </a:lnTo>
                  <a:lnTo>
                    <a:pt x="5634" y="3260"/>
                  </a:lnTo>
                  <a:lnTo>
                    <a:pt x="5643" y="3190"/>
                  </a:lnTo>
                  <a:lnTo>
                    <a:pt x="5645" y="3172"/>
                  </a:lnTo>
                  <a:lnTo>
                    <a:pt x="5647" y="3155"/>
                  </a:lnTo>
                  <a:lnTo>
                    <a:pt x="5651" y="3121"/>
                  </a:lnTo>
                  <a:lnTo>
                    <a:pt x="5654" y="3085"/>
                  </a:lnTo>
                  <a:lnTo>
                    <a:pt x="5655" y="3066"/>
                  </a:lnTo>
                  <a:lnTo>
                    <a:pt x="5657" y="3049"/>
                  </a:lnTo>
                  <a:lnTo>
                    <a:pt x="5662" y="2978"/>
                  </a:lnTo>
                  <a:lnTo>
                    <a:pt x="5664" y="2905"/>
                  </a:lnTo>
                  <a:lnTo>
                    <a:pt x="5666" y="2834"/>
                  </a:lnTo>
                  <a:lnTo>
                    <a:pt x="5662" y="2688"/>
                  </a:lnTo>
                  <a:lnTo>
                    <a:pt x="5657" y="2615"/>
                  </a:lnTo>
                  <a:lnTo>
                    <a:pt x="5651" y="2545"/>
                  </a:lnTo>
                  <a:lnTo>
                    <a:pt x="5643" y="2473"/>
                  </a:lnTo>
                  <a:lnTo>
                    <a:pt x="5634" y="2404"/>
                  </a:lnTo>
                  <a:lnTo>
                    <a:pt x="5624" y="2335"/>
                  </a:lnTo>
                  <a:lnTo>
                    <a:pt x="5613" y="2267"/>
                  </a:lnTo>
                  <a:lnTo>
                    <a:pt x="5598" y="2199"/>
                  </a:lnTo>
                  <a:lnTo>
                    <a:pt x="5582" y="2132"/>
                  </a:lnTo>
                  <a:lnTo>
                    <a:pt x="5565" y="2065"/>
                  </a:lnTo>
                  <a:lnTo>
                    <a:pt x="5547" y="1999"/>
                  </a:lnTo>
                  <a:lnTo>
                    <a:pt x="5527" y="1934"/>
                  </a:lnTo>
                  <a:lnTo>
                    <a:pt x="5505" y="1870"/>
                  </a:lnTo>
                  <a:lnTo>
                    <a:pt x="5457" y="1744"/>
                  </a:lnTo>
                  <a:lnTo>
                    <a:pt x="5430" y="1681"/>
                  </a:lnTo>
                  <a:lnTo>
                    <a:pt x="5402" y="1619"/>
                  </a:lnTo>
                  <a:lnTo>
                    <a:pt x="5371" y="1558"/>
                  </a:lnTo>
                  <a:lnTo>
                    <a:pt x="5339" y="1498"/>
                  </a:lnTo>
                  <a:lnTo>
                    <a:pt x="5271" y="1379"/>
                  </a:lnTo>
                  <a:lnTo>
                    <a:pt x="5235" y="1321"/>
                  </a:lnTo>
                  <a:lnTo>
                    <a:pt x="5198" y="1264"/>
                  </a:lnTo>
                  <a:lnTo>
                    <a:pt x="5116" y="1150"/>
                  </a:lnTo>
                  <a:lnTo>
                    <a:pt x="5073" y="1094"/>
                  </a:lnTo>
                  <a:lnTo>
                    <a:pt x="5029" y="1040"/>
                  </a:lnTo>
                  <a:lnTo>
                    <a:pt x="4982" y="985"/>
                  </a:lnTo>
                  <a:lnTo>
                    <a:pt x="4935" y="932"/>
                  </a:lnTo>
                  <a:lnTo>
                    <a:pt x="4886" y="879"/>
                  </a:lnTo>
                  <a:lnTo>
                    <a:pt x="4836" y="828"/>
                  </a:lnTo>
                  <a:lnTo>
                    <a:pt x="4783" y="776"/>
                  </a:lnTo>
                  <a:lnTo>
                    <a:pt x="4730" y="727"/>
                  </a:lnTo>
                  <a:lnTo>
                    <a:pt x="4676" y="678"/>
                  </a:lnTo>
                  <a:lnTo>
                    <a:pt x="4623" y="633"/>
                  </a:lnTo>
                  <a:lnTo>
                    <a:pt x="4567" y="587"/>
                  </a:lnTo>
                  <a:lnTo>
                    <a:pt x="4512" y="545"/>
                  </a:lnTo>
                  <a:lnTo>
                    <a:pt x="4455" y="504"/>
                  </a:lnTo>
                  <a:lnTo>
                    <a:pt x="4399" y="465"/>
                  </a:lnTo>
                  <a:lnTo>
                    <a:pt x="4340" y="425"/>
                  </a:lnTo>
                  <a:lnTo>
                    <a:pt x="4282" y="389"/>
                  </a:lnTo>
                  <a:lnTo>
                    <a:pt x="4224" y="354"/>
                  </a:lnTo>
                  <a:lnTo>
                    <a:pt x="4165" y="322"/>
                  </a:lnTo>
                  <a:lnTo>
                    <a:pt x="4103" y="289"/>
                  </a:lnTo>
                  <a:lnTo>
                    <a:pt x="4043" y="260"/>
                  </a:lnTo>
                  <a:lnTo>
                    <a:pt x="3982" y="231"/>
                  </a:lnTo>
                  <a:lnTo>
                    <a:pt x="3921" y="206"/>
                  </a:lnTo>
                  <a:lnTo>
                    <a:pt x="3856" y="180"/>
                  </a:lnTo>
                  <a:lnTo>
                    <a:pt x="3793" y="158"/>
                  </a:lnTo>
                  <a:lnTo>
                    <a:pt x="3728" y="135"/>
                  </a:lnTo>
                  <a:lnTo>
                    <a:pt x="3664" y="116"/>
                  </a:lnTo>
                  <a:lnTo>
                    <a:pt x="3597" y="96"/>
                  </a:lnTo>
                  <a:lnTo>
                    <a:pt x="3532" y="79"/>
                  </a:lnTo>
                  <a:lnTo>
                    <a:pt x="3465" y="64"/>
                  </a:lnTo>
                  <a:lnTo>
                    <a:pt x="3398" y="51"/>
                  </a:lnTo>
                  <a:lnTo>
                    <a:pt x="3329" y="37"/>
                  </a:lnTo>
                  <a:lnTo>
                    <a:pt x="3261" y="27"/>
                  </a:lnTo>
                  <a:lnTo>
                    <a:pt x="3190" y="18"/>
                  </a:lnTo>
                  <a:lnTo>
                    <a:pt x="3121" y="12"/>
                  </a:lnTo>
                  <a:lnTo>
                    <a:pt x="3050" y="6"/>
                  </a:lnTo>
                  <a:lnTo>
                    <a:pt x="2978" y="2"/>
                  </a:lnTo>
                  <a:lnTo>
                    <a:pt x="2906" y="0"/>
                  </a:lnTo>
                  <a:lnTo>
                    <a:pt x="2834" y="1"/>
                  </a:lnTo>
                </a:path>
              </a:pathLst>
            </a:custGeom>
            <a:noFill/>
            <a:ln w="36513">
              <a:solidFill>
                <a:srgbClr val="000000"/>
              </a:solidFill>
              <a:prstDash val="solid"/>
              <a:round/>
              <a:headEnd/>
              <a:tailEnd/>
            </a:ln>
          </p:spPr>
          <p:txBody>
            <a:bodyPr/>
            <a:lstStyle/>
            <a:p>
              <a:endParaRPr lang="en-GB"/>
            </a:p>
          </p:txBody>
        </p:sp>
      </p:grpSp>
      <p:pic>
        <p:nvPicPr>
          <p:cNvPr id="15989" name="Picture 629" descr="Catalogue"/>
          <p:cNvPicPr>
            <a:picLocks noChangeAspect="1" noChangeArrowheads="1"/>
          </p:cNvPicPr>
          <p:nvPr/>
        </p:nvPicPr>
        <p:blipFill>
          <a:blip r:embed="rId3" cstate="print"/>
          <a:srcRect/>
          <a:stretch>
            <a:fillRect/>
          </a:stretch>
        </p:blipFill>
        <p:spPr bwMode="auto">
          <a:xfrm>
            <a:off x="76200" y="1050925"/>
            <a:ext cx="5840413" cy="5335588"/>
          </a:xfrm>
          <a:prstGeom prst="rect">
            <a:avLst/>
          </a:prstGeom>
          <a:noFill/>
        </p:spPr>
      </p:pic>
      <p:pic>
        <p:nvPicPr>
          <p:cNvPr id="15990" name="Picture 630" descr="MAG0"/>
          <p:cNvPicPr>
            <a:picLocks noChangeAspect="1" noChangeArrowheads="1"/>
          </p:cNvPicPr>
          <p:nvPr/>
        </p:nvPicPr>
        <p:blipFill>
          <a:blip r:embed="rId4" cstate="print"/>
          <a:srcRect/>
          <a:stretch>
            <a:fillRect/>
          </a:stretch>
        </p:blipFill>
        <p:spPr bwMode="auto">
          <a:xfrm>
            <a:off x="76200" y="1042988"/>
            <a:ext cx="6553200" cy="5364162"/>
          </a:xfrm>
          <a:prstGeom prst="rect">
            <a:avLst/>
          </a:prstGeom>
          <a:noFill/>
        </p:spPr>
      </p:pic>
      <p:pic>
        <p:nvPicPr>
          <p:cNvPr id="15991" name="Picture 631" descr="MAG1"/>
          <p:cNvPicPr>
            <a:picLocks noChangeAspect="1" noChangeArrowheads="1"/>
          </p:cNvPicPr>
          <p:nvPr/>
        </p:nvPicPr>
        <p:blipFill>
          <a:blip r:embed="rId5" cstate="print"/>
          <a:srcRect/>
          <a:stretch>
            <a:fillRect/>
          </a:stretch>
        </p:blipFill>
        <p:spPr bwMode="auto">
          <a:xfrm>
            <a:off x="76200" y="1042988"/>
            <a:ext cx="6553200" cy="5364162"/>
          </a:xfrm>
          <a:prstGeom prst="rect">
            <a:avLst/>
          </a:prstGeom>
          <a:noFill/>
        </p:spPr>
      </p:pic>
      <p:pic>
        <p:nvPicPr>
          <p:cNvPr id="15992" name="Picture 632"/>
          <p:cNvPicPr>
            <a:picLocks noChangeAspect="1" noChangeArrowheads="1"/>
          </p:cNvPicPr>
          <p:nvPr/>
        </p:nvPicPr>
        <p:blipFill>
          <a:blip r:embed="rId6" cstate="print"/>
          <a:srcRect/>
          <a:stretch>
            <a:fillRect/>
          </a:stretch>
        </p:blipFill>
        <p:spPr bwMode="auto">
          <a:xfrm>
            <a:off x="5627688" y="1577975"/>
            <a:ext cx="381000" cy="381000"/>
          </a:xfrm>
          <a:prstGeom prst="rect">
            <a:avLst/>
          </a:prstGeom>
          <a:noFill/>
          <a:ln w="38100">
            <a:noFill/>
            <a:miter lim="800000"/>
            <a:headEnd/>
            <a:tailEnd/>
          </a:ln>
          <a:effectLst/>
        </p:spPr>
      </p:pic>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1598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599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nodeType="clickEffect">
                                  <p:stCondLst>
                                    <p:cond delay="0"/>
                                  </p:stCondLst>
                                  <p:childTnLst>
                                    <p:set>
                                      <p:cBhvr>
                                        <p:cTn id="14" dur="1" fill="hold">
                                          <p:stCondLst>
                                            <p:cond delay="0"/>
                                          </p:stCondLst>
                                        </p:cTn>
                                        <p:tgtEl>
                                          <p:spTgt spid="15991"/>
                                        </p:tgtEl>
                                        <p:attrNameLst>
                                          <p:attrName>style.visibility</p:attrName>
                                        </p:attrNameLst>
                                      </p:cBhvr>
                                      <p:to>
                                        <p:strVal val="visible"/>
                                      </p:to>
                                    </p:set>
                                    <p:animEffect transition="in" filter="wipe(up)">
                                      <p:cBhvr>
                                        <p:cTn id="15" dur="500"/>
                                        <p:tgtEl>
                                          <p:spTgt spid="15991"/>
                                        </p:tgtEl>
                                      </p:cBhvr>
                                    </p:animEffec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nodeType="clickEffect">
                                  <p:stCondLst>
                                    <p:cond delay="0"/>
                                  </p:stCondLst>
                                  <p:childTnLst>
                                    <p:set>
                                      <p:cBhvr>
                                        <p:cTn id="19" dur="1" fill="hold">
                                          <p:stCondLst>
                                            <p:cond delay="499"/>
                                          </p:stCondLst>
                                        </p:cTn>
                                        <p:tgtEl>
                                          <p:spTgt spid="159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noChangeAspect="1"/>
          </p:cNvGrpSpPr>
          <p:nvPr/>
        </p:nvGrpSpPr>
        <p:grpSpPr bwMode="auto">
          <a:xfrm>
            <a:off x="2047875" y="1138238"/>
            <a:ext cx="7162800" cy="5792787"/>
            <a:chOff x="1290" y="717"/>
            <a:chExt cx="4512" cy="3649"/>
          </a:xfrm>
        </p:grpSpPr>
        <p:sp>
          <p:nvSpPr>
            <p:cNvPr id="17411" name="AutoShape 3"/>
            <p:cNvSpPr>
              <a:spLocks noChangeAspect="1" noChangeArrowheads="1" noTextEdit="1"/>
            </p:cNvSpPr>
            <p:nvPr/>
          </p:nvSpPr>
          <p:spPr bwMode="auto">
            <a:xfrm>
              <a:off x="1290" y="717"/>
              <a:ext cx="4512" cy="3649"/>
            </a:xfrm>
            <a:prstGeom prst="rect">
              <a:avLst/>
            </a:prstGeom>
            <a:noFill/>
            <a:ln w="9525">
              <a:noFill/>
              <a:miter lim="800000"/>
              <a:headEnd/>
              <a:tailEnd/>
            </a:ln>
          </p:spPr>
          <p:txBody>
            <a:bodyPr/>
            <a:lstStyle/>
            <a:p>
              <a:endParaRPr lang="en-GB"/>
            </a:p>
          </p:txBody>
        </p:sp>
        <p:grpSp>
          <p:nvGrpSpPr>
            <p:cNvPr id="3" name="Group 4"/>
            <p:cNvGrpSpPr>
              <a:grpSpLocks/>
            </p:cNvGrpSpPr>
            <p:nvPr/>
          </p:nvGrpSpPr>
          <p:grpSpPr bwMode="auto">
            <a:xfrm>
              <a:off x="1309" y="736"/>
              <a:ext cx="4474" cy="3611"/>
              <a:chOff x="1309" y="736"/>
              <a:chExt cx="4474" cy="3611"/>
            </a:xfrm>
          </p:grpSpPr>
          <p:sp>
            <p:nvSpPr>
              <p:cNvPr id="17413" name="Freeform 5"/>
              <p:cNvSpPr>
                <a:spLocks/>
              </p:cNvSpPr>
              <p:nvPr/>
            </p:nvSpPr>
            <p:spPr bwMode="auto">
              <a:xfrm>
                <a:off x="5398" y="736"/>
                <a:ext cx="363" cy="192"/>
              </a:xfrm>
              <a:custGeom>
                <a:avLst/>
                <a:gdLst/>
                <a:ahLst/>
                <a:cxnLst>
                  <a:cxn ang="0">
                    <a:pos x="889" y="118"/>
                  </a:cxn>
                  <a:cxn ang="0">
                    <a:pos x="889" y="57"/>
                  </a:cxn>
                  <a:cxn ang="0">
                    <a:pos x="889" y="29"/>
                  </a:cxn>
                  <a:cxn ang="0">
                    <a:pos x="739" y="0"/>
                  </a:cxn>
                  <a:cxn ang="0">
                    <a:pos x="682" y="29"/>
                  </a:cxn>
                  <a:cxn ang="0">
                    <a:pos x="502" y="0"/>
                  </a:cxn>
                  <a:cxn ang="0">
                    <a:pos x="237" y="29"/>
                  </a:cxn>
                  <a:cxn ang="0">
                    <a:pos x="265" y="87"/>
                  </a:cxn>
                  <a:cxn ang="0">
                    <a:pos x="295" y="148"/>
                  </a:cxn>
                  <a:cxn ang="0">
                    <a:pos x="207" y="118"/>
                  </a:cxn>
                  <a:cxn ang="0">
                    <a:pos x="147" y="148"/>
                  </a:cxn>
                  <a:cxn ang="0">
                    <a:pos x="147" y="175"/>
                  </a:cxn>
                  <a:cxn ang="0">
                    <a:pos x="207" y="175"/>
                  </a:cxn>
                  <a:cxn ang="0">
                    <a:pos x="265" y="206"/>
                  </a:cxn>
                  <a:cxn ang="0">
                    <a:pos x="207" y="236"/>
                  </a:cxn>
                  <a:cxn ang="0">
                    <a:pos x="237" y="295"/>
                  </a:cxn>
                  <a:cxn ang="0">
                    <a:pos x="207" y="325"/>
                  </a:cxn>
                  <a:cxn ang="0">
                    <a:pos x="118" y="355"/>
                  </a:cxn>
                  <a:cxn ang="0">
                    <a:pos x="59" y="355"/>
                  </a:cxn>
                  <a:cxn ang="0">
                    <a:pos x="0" y="413"/>
                  </a:cxn>
                  <a:cxn ang="0">
                    <a:pos x="118" y="503"/>
                  </a:cxn>
                  <a:cxn ang="0">
                    <a:pos x="237" y="531"/>
                  </a:cxn>
                  <a:cxn ang="0">
                    <a:pos x="295" y="503"/>
                  </a:cxn>
                  <a:cxn ang="0">
                    <a:pos x="384" y="531"/>
                  </a:cxn>
                  <a:cxn ang="0">
                    <a:pos x="414" y="531"/>
                  </a:cxn>
                  <a:cxn ang="0">
                    <a:pos x="444" y="531"/>
                  </a:cxn>
                  <a:cxn ang="0">
                    <a:pos x="502" y="561"/>
                  </a:cxn>
                  <a:cxn ang="0">
                    <a:pos x="562" y="531"/>
                  </a:cxn>
                  <a:cxn ang="0">
                    <a:pos x="532" y="591"/>
                  </a:cxn>
                  <a:cxn ang="0">
                    <a:pos x="593" y="591"/>
                  </a:cxn>
                  <a:cxn ang="0">
                    <a:pos x="593" y="621"/>
                  </a:cxn>
                  <a:cxn ang="0">
                    <a:pos x="593" y="650"/>
                  </a:cxn>
                  <a:cxn ang="0">
                    <a:pos x="651" y="709"/>
                  </a:cxn>
                  <a:cxn ang="0">
                    <a:pos x="858" y="740"/>
                  </a:cxn>
                  <a:cxn ang="0">
                    <a:pos x="976" y="768"/>
                  </a:cxn>
                  <a:cxn ang="0">
                    <a:pos x="1037" y="740"/>
                  </a:cxn>
                  <a:cxn ang="0">
                    <a:pos x="1125" y="768"/>
                  </a:cxn>
                  <a:cxn ang="0">
                    <a:pos x="1183" y="768"/>
                  </a:cxn>
                  <a:cxn ang="0">
                    <a:pos x="1183" y="740"/>
                  </a:cxn>
                  <a:cxn ang="0">
                    <a:pos x="1274" y="768"/>
                  </a:cxn>
                  <a:cxn ang="0">
                    <a:pos x="1362" y="740"/>
                  </a:cxn>
                  <a:cxn ang="0">
                    <a:pos x="1421" y="768"/>
                  </a:cxn>
                  <a:cxn ang="0">
                    <a:pos x="1421" y="709"/>
                  </a:cxn>
                  <a:cxn ang="0">
                    <a:pos x="1302" y="680"/>
                  </a:cxn>
                  <a:cxn ang="0">
                    <a:pos x="1244" y="650"/>
                  </a:cxn>
                  <a:cxn ang="0">
                    <a:pos x="1125" y="621"/>
                  </a:cxn>
                  <a:cxn ang="0">
                    <a:pos x="1007" y="531"/>
                  </a:cxn>
                  <a:cxn ang="0">
                    <a:pos x="918" y="473"/>
                  </a:cxn>
                  <a:cxn ang="0">
                    <a:pos x="830" y="325"/>
                  </a:cxn>
                  <a:cxn ang="0">
                    <a:pos x="800" y="266"/>
                  </a:cxn>
                  <a:cxn ang="0">
                    <a:pos x="830" y="206"/>
                  </a:cxn>
                  <a:cxn ang="0">
                    <a:pos x="830" y="148"/>
                  </a:cxn>
                  <a:cxn ang="0">
                    <a:pos x="889" y="148"/>
                  </a:cxn>
                </a:cxnLst>
                <a:rect l="0" t="0" r="r" b="b"/>
                <a:pathLst>
                  <a:path w="1451" h="768">
                    <a:moveTo>
                      <a:pt x="889" y="148"/>
                    </a:moveTo>
                    <a:lnTo>
                      <a:pt x="889" y="118"/>
                    </a:lnTo>
                    <a:lnTo>
                      <a:pt x="830" y="118"/>
                    </a:lnTo>
                    <a:lnTo>
                      <a:pt x="889" y="57"/>
                    </a:lnTo>
                    <a:lnTo>
                      <a:pt x="918" y="57"/>
                    </a:lnTo>
                    <a:lnTo>
                      <a:pt x="889" y="29"/>
                    </a:lnTo>
                    <a:lnTo>
                      <a:pt x="769" y="29"/>
                    </a:lnTo>
                    <a:lnTo>
                      <a:pt x="739" y="0"/>
                    </a:lnTo>
                    <a:lnTo>
                      <a:pt x="711" y="0"/>
                    </a:lnTo>
                    <a:lnTo>
                      <a:pt x="682" y="29"/>
                    </a:lnTo>
                    <a:lnTo>
                      <a:pt x="651" y="0"/>
                    </a:lnTo>
                    <a:lnTo>
                      <a:pt x="502" y="0"/>
                    </a:lnTo>
                    <a:lnTo>
                      <a:pt x="474" y="29"/>
                    </a:lnTo>
                    <a:lnTo>
                      <a:pt x="237" y="29"/>
                    </a:lnTo>
                    <a:lnTo>
                      <a:pt x="237" y="87"/>
                    </a:lnTo>
                    <a:lnTo>
                      <a:pt x="265" y="87"/>
                    </a:lnTo>
                    <a:lnTo>
                      <a:pt x="265" y="118"/>
                    </a:lnTo>
                    <a:lnTo>
                      <a:pt x="295" y="148"/>
                    </a:lnTo>
                    <a:lnTo>
                      <a:pt x="237" y="118"/>
                    </a:lnTo>
                    <a:lnTo>
                      <a:pt x="207" y="118"/>
                    </a:lnTo>
                    <a:lnTo>
                      <a:pt x="177" y="148"/>
                    </a:lnTo>
                    <a:lnTo>
                      <a:pt x="147" y="148"/>
                    </a:lnTo>
                    <a:lnTo>
                      <a:pt x="118" y="175"/>
                    </a:lnTo>
                    <a:lnTo>
                      <a:pt x="147" y="175"/>
                    </a:lnTo>
                    <a:lnTo>
                      <a:pt x="177" y="206"/>
                    </a:lnTo>
                    <a:lnTo>
                      <a:pt x="207" y="175"/>
                    </a:lnTo>
                    <a:lnTo>
                      <a:pt x="237" y="175"/>
                    </a:lnTo>
                    <a:lnTo>
                      <a:pt x="265" y="206"/>
                    </a:lnTo>
                    <a:lnTo>
                      <a:pt x="237" y="236"/>
                    </a:lnTo>
                    <a:lnTo>
                      <a:pt x="207" y="236"/>
                    </a:lnTo>
                    <a:lnTo>
                      <a:pt x="207" y="266"/>
                    </a:lnTo>
                    <a:lnTo>
                      <a:pt x="237" y="295"/>
                    </a:lnTo>
                    <a:lnTo>
                      <a:pt x="177" y="295"/>
                    </a:lnTo>
                    <a:lnTo>
                      <a:pt x="207" y="325"/>
                    </a:lnTo>
                    <a:lnTo>
                      <a:pt x="147" y="355"/>
                    </a:lnTo>
                    <a:lnTo>
                      <a:pt x="118" y="355"/>
                    </a:lnTo>
                    <a:lnTo>
                      <a:pt x="88" y="325"/>
                    </a:lnTo>
                    <a:lnTo>
                      <a:pt x="59" y="355"/>
                    </a:lnTo>
                    <a:lnTo>
                      <a:pt x="0" y="355"/>
                    </a:lnTo>
                    <a:lnTo>
                      <a:pt x="0" y="413"/>
                    </a:lnTo>
                    <a:lnTo>
                      <a:pt x="88" y="503"/>
                    </a:lnTo>
                    <a:lnTo>
                      <a:pt x="118" y="503"/>
                    </a:lnTo>
                    <a:lnTo>
                      <a:pt x="147" y="531"/>
                    </a:lnTo>
                    <a:lnTo>
                      <a:pt x="237" y="531"/>
                    </a:lnTo>
                    <a:lnTo>
                      <a:pt x="207" y="503"/>
                    </a:lnTo>
                    <a:lnTo>
                      <a:pt x="295" y="503"/>
                    </a:lnTo>
                    <a:lnTo>
                      <a:pt x="325" y="531"/>
                    </a:lnTo>
                    <a:lnTo>
                      <a:pt x="384" y="531"/>
                    </a:lnTo>
                    <a:lnTo>
                      <a:pt x="384" y="503"/>
                    </a:lnTo>
                    <a:lnTo>
                      <a:pt x="414" y="531"/>
                    </a:lnTo>
                    <a:lnTo>
                      <a:pt x="444" y="503"/>
                    </a:lnTo>
                    <a:lnTo>
                      <a:pt x="444" y="531"/>
                    </a:lnTo>
                    <a:lnTo>
                      <a:pt x="474" y="561"/>
                    </a:lnTo>
                    <a:lnTo>
                      <a:pt x="502" y="561"/>
                    </a:lnTo>
                    <a:lnTo>
                      <a:pt x="532" y="531"/>
                    </a:lnTo>
                    <a:lnTo>
                      <a:pt x="562" y="531"/>
                    </a:lnTo>
                    <a:lnTo>
                      <a:pt x="502" y="591"/>
                    </a:lnTo>
                    <a:lnTo>
                      <a:pt x="532" y="591"/>
                    </a:lnTo>
                    <a:lnTo>
                      <a:pt x="593" y="621"/>
                    </a:lnTo>
                    <a:lnTo>
                      <a:pt x="593" y="591"/>
                    </a:lnTo>
                    <a:lnTo>
                      <a:pt x="651" y="621"/>
                    </a:lnTo>
                    <a:lnTo>
                      <a:pt x="593" y="621"/>
                    </a:lnTo>
                    <a:lnTo>
                      <a:pt x="562" y="650"/>
                    </a:lnTo>
                    <a:lnTo>
                      <a:pt x="593" y="650"/>
                    </a:lnTo>
                    <a:lnTo>
                      <a:pt x="593" y="709"/>
                    </a:lnTo>
                    <a:lnTo>
                      <a:pt x="651" y="709"/>
                    </a:lnTo>
                    <a:lnTo>
                      <a:pt x="711" y="740"/>
                    </a:lnTo>
                    <a:lnTo>
                      <a:pt x="858" y="740"/>
                    </a:lnTo>
                    <a:lnTo>
                      <a:pt x="889" y="768"/>
                    </a:lnTo>
                    <a:lnTo>
                      <a:pt x="976" y="768"/>
                    </a:lnTo>
                    <a:lnTo>
                      <a:pt x="976" y="740"/>
                    </a:lnTo>
                    <a:lnTo>
                      <a:pt x="1037" y="740"/>
                    </a:lnTo>
                    <a:lnTo>
                      <a:pt x="1065" y="768"/>
                    </a:lnTo>
                    <a:lnTo>
                      <a:pt x="1125" y="768"/>
                    </a:lnTo>
                    <a:lnTo>
                      <a:pt x="1155" y="740"/>
                    </a:lnTo>
                    <a:lnTo>
                      <a:pt x="1183" y="768"/>
                    </a:lnTo>
                    <a:lnTo>
                      <a:pt x="1214" y="768"/>
                    </a:lnTo>
                    <a:lnTo>
                      <a:pt x="1183" y="740"/>
                    </a:lnTo>
                    <a:lnTo>
                      <a:pt x="1244" y="740"/>
                    </a:lnTo>
                    <a:lnTo>
                      <a:pt x="1274" y="768"/>
                    </a:lnTo>
                    <a:lnTo>
                      <a:pt x="1332" y="768"/>
                    </a:lnTo>
                    <a:lnTo>
                      <a:pt x="1362" y="740"/>
                    </a:lnTo>
                    <a:lnTo>
                      <a:pt x="1392" y="768"/>
                    </a:lnTo>
                    <a:lnTo>
                      <a:pt x="1421" y="768"/>
                    </a:lnTo>
                    <a:lnTo>
                      <a:pt x="1451" y="740"/>
                    </a:lnTo>
                    <a:lnTo>
                      <a:pt x="1421" y="709"/>
                    </a:lnTo>
                    <a:lnTo>
                      <a:pt x="1332" y="709"/>
                    </a:lnTo>
                    <a:lnTo>
                      <a:pt x="1302" y="680"/>
                    </a:lnTo>
                    <a:lnTo>
                      <a:pt x="1274" y="680"/>
                    </a:lnTo>
                    <a:lnTo>
                      <a:pt x="1244" y="650"/>
                    </a:lnTo>
                    <a:lnTo>
                      <a:pt x="1183" y="621"/>
                    </a:lnTo>
                    <a:lnTo>
                      <a:pt x="1125" y="621"/>
                    </a:lnTo>
                    <a:lnTo>
                      <a:pt x="1037" y="531"/>
                    </a:lnTo>
                    <a:lnTo>
                      <a:pt x="1007" y="531"/>
                    </a:lnTo>
                    <a:lnTo>
                      <a:pt x="946" y="473"/>
                    </a:lnTo>
                    <a:lnTo>
                      <a:pt x="918" y="473"/>
                    </a:lnTo>
                    <a:lnTo>
                      <a:pt x="830" y="384"/>
                    </a:lnTo>
                    <a:lnTo>
                      <a:pt x="830" y="325"/>
                    </a:lnTo>
                    <a:lnTo>
                      <a:pt x="800" y="295"/>
                    </a:lnTo>
                    <a:lnTo>
                      <a:pt x="800" y="266"/>
                    </a:lnTo>
                    <a:lnTo>
                      <a:pt x="769" y="266"/>
                    </a:lnTo>
                    <a:lnTo>
                      <a:pt x="830" y="206"/>
                    </a:lnTo>
                    <a:lnTo>
                      <a:pt x="800" y="175"/>
                    </a:lnTo>
                    <a:lnTo>
                      <a:pt x="830" y="148"/>
                    </a:lnTo>
                    <a:lnTo>
                      <a:pt x="858" y="175"/>
                    </a:lnTo>
                    <a:lnTo>
                      <a:pt x="889" y="148"/>
                    </a:lnTo>
                    <a:close/>
                  </a:path>
                </a:pathLst>
              </a:custGeom>
              <a:solidFill>
                <a:srgbClr val="FFFF7F"/>
              </a:solidFill>
              <a:ln w="9525">
                <a:noFill/>
                <a:round/>
                <a:headEnd/>
                <a:tailEnd/>
              </a:ln>
            </p:spPr>
            <p:txBody>
              <a:bodyPr/>
              <a:lstStyle/>
              <a:p>
                <a:endParaRPr lang="en-GB"/>
              </a:p>
            </p:txBody>
          </p:sp>
          <p:sp>
            <p:nvSpPr>
              <p:cNvPr id="17414" name="Freeform 6"/>
              <p:cNvSpPr>
                <a:spLocks/>
              </p:cNvSpPr>
              <p:nvPr/>
            </p:nvSpPr>
            <p:spPr bwMode="auto">
              <a:xfrm>
                <a:off x="5702" y="928"/>
                <a:ext cx="15" cy="7"/>
              </a:xfrm>
              <a:custGeom>
                <a:avLst/>
                <a:gdLst/>
                <a:ahLst/>
                <a:cxnLst>
                  <a:cxn ang="0">
                    <a:pos x="30" y="30"/>
                  </a:cxn>
                  <a:cxn ang="0">
                    <a:pos x="60" y="0"/>
                  </a:cxn>
                  <a:cxn ang="0">
                    <a:pos x="0" y="0"/>
                  </a:cxn>
                  <a:cxn ang="0">
                    <a:pos x="30" y="30"/>
                  </a:cxn>
                </a:cxnLst>
                <a:rect l="0" t="0" r="r" b="b"/>
                <a:pathLst>
                  <a:path w="60" h="30">
                    <a:moveTo>
                      <a:pt x="30" y="30"/>
                    </a:moveTo>
                    <a:lnTo>
                      <a:pt x="60" y="0"/>
                    </a:lnTo>
                    <a:lnTo>
                      <a:pt x="0" y="0"/>
                    </a:lnTo>
                    <a:lnTo>
                      <a:pt x="30" y="30"/>
                    </a:lnTo>
                    <a:close/>
                  </a:path>
                </a:pathLst>
              </a:custGeom>
              <a:solidFill>
                <a:srgbClr val="FFFF7F"/>
              </a:solidFill>
              <a:ln w="9525">
                <a:noFill/>
                <a:round/>
                <a:headEnd/>
                <a:tailEnd/>
              </a:ln>
            </p:spPr>
            <p:txBody>
              <a:bodyPr/>
              <a:lstStyle/>
              <a:p>
                <a:endParaRPr lang="en-GB"/>
              </a:p>
            </p:txBody>
          </p:sp>
          <p:sp>
            <p:nvSpPr>
              <p:cNvPr id="17415" name="Freeform 7"/>
              <p:cNvSpPr>
                <a:spLocks/>
              </p:cNvSpPr>
              <p:nvPr/>
            </p:nvSpPr>
            <p:spPr bwMode="auto">
              <a:xfrm>
                <a:off x="5532" y="906"/>
                <a:ext cx="15" cy="7"/>
              </a:xfrm>
              <a:custGeom>
                <a:avLst/>
                <a:gdLst/>
                <a:ahLst/>
                <a:cxnLst>
                  <a:cxn ang="0">
                    <a:pos x="30" y="0"/>
                  </a:cxn>
                  <a:cxn ang="0">
                    <a:pos x="0" y="29"/>
                  </a:cxn>
                  <a:cxn ang="0">
                    <a:pos x="61" y="29"/>
                  </a:cxn>
                  <a:cxn ang="0">
                    <a:pos x="30" y="0"/>
                  </a:cxn>
                </a:cxnLst>
                <a:rect l="0" t="0" r="r" b="b"/>
                <a:pathLst>
                  <a:path w="61" h="29">
                    <a:moveTo>
                      <a:pt x="30" y="0"/>
                    </a:moveTo>
                    <a:lnTo>
                      <a:pt x="0" y="29"/>
                    </a:lnTo>
                    <a:lnTo>
                      <a:pt x="61" y="29"/>
                    </a:lnTo>
                    <a:lnTo>
                      <a:pt x="30" y="0"/>
                    </a:lnTo>
                    <a:close/>
                  </a:path>
                </a:pathLst>
              </a:custGeom>
              <a:solidFill>
                <a:srgbClr val="FFFF7F"/>
              </a:solidFill>
              <a:ln w="9525">
                <a:noFill/>
                <a:round/>
                <a:headEnd/>
                <a:tailEnd/>
              </a:ln>
            </p:spPr>
            <p:txBody>
              <a:bodyPr/>
              <a:lstStyle/>
              <a:p>
                <a:endParaRPr lang="en-GB"/>
              </a:p>
            </p:txBody>
          </p:sp>
          <p:sp>
            <p:nvSpPr>
              <p:cNvPr id="17416" name="Freeform 8"/>
              <p:cNvSpPr>
                <a:spLocks/>
              </p:cNvSpPr>
              <p:nvPr/>
            </p:nvSpPr>
            <p:spPr bwMode="auto">
              <a:xfrm>
                <a:off x="4220" y="973"/>
                <a:ext cx="1556" cy="2257"/>
              </a:xfrm>
              <a:custGeom>
                <a:avLst/>
                <a:gdLst/>
                <a:ahLst/>
                <a:cxnLst>
                  <a:cxn ang="0">
                    <a:pos x="5333" y="443"/>
                  </a:cxn>
                  <a:cxn ang="0">
                    <a:pos x="5037" y="473"/>
                  </a:cxn>
                  <a:cxn ang="0">
                    <a:pos x="4621" y="650"/>
                  </a:cxn>
                  <a:cxn ang="0">
                    <a:pos x="4414" y="829"/>
                  </a:cxn>
                  <a:cxn ang="0">
                    <a:pos x="3734" y="741"/>
                  </a:cxn>
                  <a:cxn ang="0">
                    <a:pos x="3911" y="473"/>
                  </a:cxn>
                  <a:cxn ang="0">
                    <a:pos x="3527" y="532"/>
                  </a:cxn>
                  <a:cxn ang="0">
                    <a:pos x="3734" y="977"/>
                  </a:cxn>
                  <a:cxn ang="0">
                    <a:pos x="3527" y="1066"/>
                  </a:cxn>
                  <a:cxn ang="0">
                    <a:pos x="2785" y="1391"/>
                  </a:cxn>
                  <a:cxn ang="0">
                    <a:pos x="2636" y="1570"/>
                  </a:cxn>
                  <a:cxn ang="0">
                    <a:pos x="2253" y="1421"/>
                  </a:cxn>
                  <a:cxn ang="0">
                    <a:pos x="2310" y="1627"/>
                  </a:cxn>
                  <a:cxn ang="0">
                    <a:pos x="1985" y="1688"/>
                  </a:cxn>
                  <a:cxn ang="0">
                    <a:pos x="1660" y="1479"/>
                  </a:cxn>
                  <a:cxn ang="0">
                    <a:pos x="1541" y="1184"/>
                  </a:cxn>
                  <a:cxn ang="0">
                    <a:pos x="1037" y="916"/>
                  </a:cxn>
                  <a:cxn ang="0">
                    <a:pos x="1273" y="916"/>
                  </a:cxn>
                  <a:cxn ang="0">
                    <a:pos x="1630" y="1036"/>
                  </a:cxn>
                  <a:cxn ang="0">
                    <a:pos x="2785" y="1036"/>
                  </a:cxn>
                  <a:cxn ang="0">
                    <a:pos x="2724" y="621"/>
                  </a:cxn>
                  <a:cxn ang="0">
                    <a:pos x="2134" y="413"/>
                  </a:cxn>
                  <a:cxn ang="0">
                    <a:pos x="1243" y="176"/>
                  </a:cxn>
                  <a:cxn ang="0">
                    <a:pos x="1037" y="148"/>
                  </a:cxn>
                  <a:cxn ang="0">
                    <a:pos x="977" y="58"/>
                  </a:cxn>
                  <a:cxn ang="0">
                    <a:pos x="502" y="118"/>
                  </a:cxn>
                  <a:cxn ang="0">
                    <a:pos x="58" y="325"/>
                  </a:cxn>
                  <a:cxn ang="0">
                    <a:pos x="295" y="947"/>
                  </a:cxn>
                  <a:cxn ang="0">
                    <a:pos x="474" y="1421"/>
                  </a:cxn>
                  <a:cxn ang="0">
                    <a:pos x="681" y="1688"/>
                  </a:cxn>
                  <a:cxn ang="0">
                    <a:pos x="918" y="2250"/>
                  </a:cxn>
                  <a:cxn ang="0">
                    <a:pos x="295" y="2754"/>
                  </a:cxn>
                  <a:cxn ang="0">
                    <a:pos x="770" y="2990"/>
                  </a:cxn>
                  <a:cxn ang="0">
                    <a:pos x="295" y="3167"/>
                  </a:cxn>
                  <a:cxn ang="0">
                    <a:pos x="207" y="3552"/>
                  </a:cxn>
                  <a:cxn ang="0">
                    <a:pos x="384" y="3996"/>
                  </a:cxn>
                  <a:cxn ang="0">
                    <a:pos x="888" y="4321"/>
                  </a:cxn>
                  <a:cxn ang="0">
                    <a:pos x="1273" y="4707"/>
                  </a:cxn>
                  <a:cxn ang="0">
                    <a:pos x="1748" y="5092"/>
                  </a:cxn>
                  <a:cxn ang="0">
                    <a:pos x="1511" y="5448"/>
                  </a:cxn>
                  <a:cxn ang="0">
                    <a:pos x="2162" y="5535"/>
                  </a:cxn>
                  <a:cxn ang="0">
                    <a:pos x="2399" y="5802"/>
                  </a:cxn>
                  <a:cxn ang="0">
                    <a:pos x="2755" y="6068"/>
                  </a:cxn>
                  <a:cxn ang="0">
                    <a:pos x="3377" y="6216"/>
                  </a:cxn>
                  <a:cxn ang="0">
                    <a:pos x="3852" y="6334"/>
                  </a:cxn>
                  <a:cxn ang="0">
                    <a:pos x="3882" y="6838"/>
                  </a:cxn>
                  <a:cxn ang="0">
                    <a:pos x="3763" y="7133"/>
                  </a:cxn>
                  <a:cxn ang="0">
                    <a:pos x="3436" y="7342"/>
                  </a:cxn>
                  <a:cxn ang="0">
                    <a:pos x="3466" y="7549"/>
                  </a:cxn>
                  <a:cxn ang="0">
                    <a:pos x="3259" y="7786"/>
                  </a:cxn>
                  <a:cxn ang="0">
                    <a:pos x="3377" y="7962"/>
                  </a:cxn>
                  <a:cxn ang="0">
                    <a:pos x="4059" y="8378"/>
                  </a:cxn>
                  <a:cxn ang="0">
                    <a:pos x="4533" y="8465"/>
                  </a:cxn>
                  <a:cxn ang="0">
                    <a:pos x="5214" y="8644"/>
                  </a:cxn>
                  <a:cxn ang="0">
                    <a:pos x="5749" y="8821"/>
                  </a:cxn>
                  <a:cxn ang="0">
                    <a:pos x="6193" y="8436"/>
                  </a:cxn>
                  <a:cxn ang="0">
                    <a:pos x="6014" y="8140"/>
                  </a:cxn>
                  <a:cxn ang="0">
                    <a:pos x="6014" y="7637"/>
                  </a:cxn>
                  <a:cxn ang="0">
                    <a:pos x="5895" y="6927"/>
                  </a:cxn>
                  <a:cxn ang="0">
                    <a:pos x="5658" y="6571"/>
                  </a:cxn>
                  <a:cxn ang="0">
                    <a:pos x="5895" y="6157"/>
                  </a:cxn>
                  <a:cxn ang="0">
                    <a:pos x="6044" y="6009"/>
                  </a:cxn>
                  <a:cxn ang="0">
                    <a:pos x="5719" y="473"/>
                  </a:cxn>
                </a:cxnLst>
                <a:rect l="0" t="0" r="r" b="b"/>
                <a:pathLst>
                  <a:path w="6223" h="9028">
                    <a:moveTo>
                      <a:pt x="5601" y="325"/>
                    </a:moveTo>
                    <a:lnTo>
                      <a:pt x="5542" y="325"/>
                    </a:lnTo>
                    <a:lnTo>
                      <a:pt x="5512" y="295"/>
                    </a:lnTo>
                    <a:lnTo>
                      <a:pt x="5481" y="295"/>
                    </a:lnTo>
                    <a:lnTo>
                      <a:pt x="5451" y="325"/>
                    </a:lnTo>
                    <a:lnTo>
                      <a:pt x="5394" y="325"/>
                    </a:lnTo>
                    <a:lnTo>
                      <a:pt x="5363" y="355"/>
                    </a:lnTo>
                    <a:lnTo>
                      <a:pt x="5333" y="355"/>
                    </a:lnTo>
                    <a:lnTo>
                      <a:pt x="5305" y="385"/>
                    </a:lnTo>
                    <a:lnTo>
                      <a:pt x="5274" y="385"/>
                    </a:lnTo>
                    <a:lnTo>
                      <a:pt x="5305" y="413"/>
                    </a:lnTo>
                    <a:lnTo>
                      <a:pt x="5333" y="413"/>
                    </a:lnTo>
                    <a:lnTo>
                      <a:pt x="5363" y="443"/>
                    </a:lnTo>
                    <a:lnTo>
                      <a:pt x="5333" y="443"/>
                    </a:lnTo>
                    <a:lnTo>
                      <a:pt x="5305" y="473"/>
                    </a:lnTo>
                    <a:lnTo>
                      <a:pt x="5274" y="473"/>
                    </a:lnTo>
                    <a:lnTo>
                      <a:pt x="5244" y="443"/>
                    </a:lnTo>
                    <a:lnTo>
                      <a:pt x="5274" y="413"/>
                    </a:lnTo>
                    <a:lnTo>
                      <a:pt x="5156" y="413"/>
                    </a:lnTo>
                    <a:lnTo>
                      <a:pt x="5096" y="443"/>
                    </a:lnTo>
                    <a:lnTo>
                      <a:pt x="5067" y="413"/>
                    </a:lnTo>
                    <a:lnTo>
                      <a:pt x="5007" y="413"/>
                    </a:lnTo>
                    <a:lnTo>
                      <a:pt x="4977" y="443"/>
                    </a:lnTo>
                    <a:lnTo>
                      <a:pt x="4949" y="443"/>
                    </a:lnTo>
                    <a:lnTo>
                      <a:pt x="4977" y="473"/>
                    </a:lnTo>
                    <a:lnTo>
                      <a:pt x="5007" y="443"/>
                    </a:lnTo>
                    <a:lnTo>
                      <a:pt x="5067" y="443"/>
                    </a:lnTo>
                    <a:lnTo>
                      <a:pt x="5037" y="473"/>
                    </a:lnTo>
                    <a:lnTo>
                      <a:pt x="4977" y="473"/>
                    </a:lnTo>
                    <a:lnTo>
                      <a:pt x="4919" y="473"/>
                    </a:lnTo>
                    <a:lnTo>
                      <a:pt x="4889" y="503"/>
                    </a:lnTo>
                    <a:lnTo>
                      <a:pt x="4859" y="503"/>
                    </a:lnTo>
                    <a:lnTo>
                      <a:pt x="4800" y="562"/>
                    </a:lnTo>
                    <a:lnTo>
                      <a:pt x="4800" y="532"/>
                    </a:lnTo>
                    <a:lnTo>
                      <a:pt x="4771" y="562"/>
                    </a:lnTo>
                    <a:lnTo>
                      <a:pt x="4740" y="562"/>
                    </a:lnTo>
                    <a:lnTo>
                      <a:pt x="4712" y="591"/>
                    </a:lnTo>
                    <a:lnTo>
                      <a:pt x="4652" y="591"/>
                    </a:lnTo>
                    <a:lnTo>
                      <a:pt x="4621" y="621"/>
                    </a:lnTo>
                    <a:lnTo>
                      <a:pt x="4564" y="621"/>
                    </a:lnTo>
                    <a:lnTo>
                      <a:pt x="4593" y="650"/>
                    </a:lnTo>
                    <a:lnTo>
                      <a:pt x="4621" y="650"/>
                    </a:lnTo>
                    <a:lnTo>
                      <a:pt x="4652" y="680"/>
                    </a:lnTo>
                    <a:lnTo>
                      <a:pt x="4621" y="680"/>
                    </a:lnTo>
                    <a:lnTo>
                      <a:pt x="4564" y="650"/>
                    </a:lnTo>
                    <a:lnTo>
                      <a:pt x="4533" y="680"/>
                    </a:lnTo>
                    <a:lnTo>
                      <a:pt x="4503" y="680"/>
                    </a:lnTo>
                    <a:lnTo>
                      <a:pt x="4475" y="650"/>
                    </a:lnTo>
                    <a:lnTo>
                      <a:pt x="4445" y="680"/>
                    </a:lnTo>
                    <a:lnTo>
                      <a:pt x="4357" y="680"/>
                    </a:lnTo>
                    <a:lnTo>
                      <a:pt x="4384" y="710"/>
                    </a:lnTo>
                    <a:lnTo>
                      <a:pt x="4414" y="710"/>
                    </a:lnTo>
                    <a:lnTo>
                      <a:pt x="4414" y="741"/>
                    </a:lnTo>
                    <a:lnTo>
                      <a:pt x="4384" y="768"/>
                    </a:lnTo>
                    <a:lnTo>
                      <a:pt x="4384" y="798"/>
                    </a:lnTo>
                    <a:lnTo>
                      <a:pt x="4414" y="829"/>
                    </a:lnTo>
                    <a:lnTo>
                      <a:pt x="4414" y="859"/>
                    </a:lnTo>
                    <a:lnTo>
                      <a:pt x="4384" y="887"/>
                    </a:lnTo>
                    <a:lnTo>
                      <a:pt x="4296" y="887"/>
                    </a:lnTo>
                    <a:lnTo>
                      <a:pt x="4266" y="916"/>
                    </a:lnTo>
                    <a:lnTo>
                      <a:pt x="4177" y="916"/>
                    </a:lnTo>
                    <a:lnTo>
                      <a:pt x="4147" y="947"/>
                    </a:lnTo>
                    <a:lnTo>
                      <a:pt x="4147" y="916"/>
                    </a:lnTo>
                    <a:lnTo>
                      <a:pt x="4029" y="916"/>
                    </a:lnTo>
                    <a:lnTo>
                      <a:pt x="4000" y="887"/>
                    </a:lnTo>
                    <a:lnTo>
                      <a:pt x="3941" y="859"/>
                    </a:lnTo>
                    <a:lnTo>
                      <a:pt x="3882" y="798"/>
                    </a:lnTo>
                    <a:lnTo>
                      <a:pt x="3822" y="798"/>
                    </a:lnTo>
                    <a:lnTo>
                      <a:pt x="3763" y="768"/>
                    </a:lnTo>
                    <a:lnTo>
                      <a:pt x="3734" y="741"/>
                    </a:lnTo>
                    <a:lnTo>
                      <a:pt x="3734" y="710"/>
                    </a:lnTo>
                    <a:lnTo>
                      <a:pt x="3763" y="710"/>
                    </a:lnTo>
                    <a:lnTo>
                      <a:pt x="3791" y="680"/>
                    </a:lnTo>
                    <a:lnTo>
                      <a:pt x="3822" y="680"/>
                    </a:lnTo>
                    <a:lnTo>
                      <a:pt x="3791" y="650"/>
                    </a:lnTo>
                    <a:lnTo>
                      <a:pt x="3882" y="650"/>
                    </a:lnTo>
                    <a:lnTo>
                      <a:pt x="3911" y="621"/>
                    </a:lnTo>
                    <a:lnTo>
                      <a:pt x="4089" y="621"/>
                    </a:lnTo>
                    <a:lnTo>
                      <a:pt x="4089" y="591"/>
                    </a:lnTo>
                    <a:lnTo>
                      <a:pt x="4029" y="532"/>
                    </a:lnTo>
                    <a:lnTo>
                      <a:pt x="4000" y="532"/>
                    </a:lnTo>
                    <a:lnTo>
                      <a:pt x="3970" y="503"/>
                    </a:lnTo>
                    <a:lnTo>
                      <a:pt x="3941" y="503"/>
                    </a:lnTo>
                    <a:lnTo>
                      <a:pt x="3911" y="473"/>
                    </a:lnTo>
                    <a:lnTo>
                      <a:pt x="3882" y="473"/>
                    </a:lnTo>
                    <a:lnTo>
                      <a:pt x="3882" y="443"/>
                    </a:lnTo>
                    <a:lnTo>
                      <a:pt x="3852" y="413"/>
                    </a:lnTo>
                    <a:lnTo>
                      <a:pt x="3408" y="413"/>
                    </a:lnTo>
                    <a:lnTo>
                      <a:pt x="3377" y="385"/>
                    </a:lnTo>
                    <a:lnTo>
                      <a:pt x="3290" y="385"/>
                    </a:lnTo>
                    <a:lnTo>
                      <a:pt x="3317" y="413"/>
                    </a:lnTo>
                    <a:lnTo>
                      <a:pt x="3347" y="413"/>
                    </a:lnTo>
                    <a:lnTo>
                      <a:pt x="3377" y="443"/>
                    </a:lnTo>
                    <a:lnTo>
                      <a:pt x="3436" y="443"/>
                    </a:lnTo>
                    <a:lnTo>
                      <a:pt x="3466" y="473"/>
                    </a:lnTo>
                    <a:lnTo>
                      <a:pt x="3497" y="473"/>
                    </a:lnTo>
                    <a:lnTo>
                      <a:pt x="3527" y="503"/>
                    </a:lnTo>
                    <a:lnTo>
                      <a:pt x="3527" y="532"/>
                    </a:lnTo>
                    <a:lnTo>
                      <a:pt x="3554" y="562"/>
                    </a:lnTo>
                    <a:lnTo>
                      <a:pt x="3527" y="562"/>
                    </a:lnTo>
                    <a:lnTo>
                      <a:pt x="3554" y="591"/>
                    </a:lnTo>
                    <a:lnTo>
                      <a:pt x="3527" y="591"/>
                    </a:lnTo>
                    <a:lnTo>
                      <a:pt x="3527" y="680"/>
                    </a:lnTo>
                    <a:lnTo>
                      <a:pt x="3497" y="680"/>
                    </a:lnTo>
                    <a:lnTo>
                      <a:pt x="3497" y="768"/>
                    </a:lnTo>
                    <a:lnTo>
                      <a:pt x="3527" y="798"/>
                    </a:lnTo>
                    <a:lnTo>
                      <a:pt x="3584" y="798"/>
                    </a:lnTo>
                    <a:lnTo>
                      <a:pt x="3645" y="859"/>
                    </a:lnTo>
                    <a:lnTo>
                      <a:pt x="3673" y="859"/>
                    </a:lnTo>
                    <a:lnTo>
                      <a:pt x="3704" y="887"/>
                    </a:lnTo>
                    <a:lnTo>
                      <a:pt x="3673" y="916"/>
                    </a:lnTo>
                    <a:lnTo>
                      <a:pt x="3734" y="977"/>
                    </a:lnTo>
                    <a:lnTo>
                      <a:pt x="3704" y="977"/>
                    </a:lnTo>
                    <a:lnTo>
                      <a:pt x="3645" y="1036"/>
                    </a:lnTo>
                    <a:lnTo>
                      <a:pt x="3645" y="1095"/>
                    </a:lnTo>
                    <a:lnTo>
                      <a:pt x="3673" y="1154"/>
                    </a:lnTo>
                    <a:lnTo>
                      <a:pt x="3645" y="1123"/>
                    </a:lnTo>
                    <a:lnTo>
                      <a:pt x="3615" y="1123"/>
                    </a:lnTo>
                    <a:lnTo>
                      <a:pt x="3584" y="1095"/>
                    </a:lnTo>
                    <a:lnTo>
                      <a:pt x="3554" y="1123"/>
                    </a:lnTo>
                    <a:lnTo>
                      <a:pt x="3527" y="1123"/>
                    </a:lnTo>
                    <a:lnTo>
                      <a:pt x="3527" y="1154"/>
                    </a:lnTo>
                    <a:lnTo>
                      <a:pt x="3497" y="1123"/>
                    </a:lnTo>
                    <a:lnTo>
                      <a:pt x="3527" y="1095"/>
                    </a:lnTo>
                    <a:lnTo>
                      <a:pt x="3554" y="1095"/>
                    </a:lnTo>
                    <a:lnTo>
                      <a:pt x="3527" y="1066"/>
                    </a:lnTo>
                    <a:lnTo>
                      <a:pt x="3466" y="1066"/>
                    </a:lnTo>
                    <a:lnTo>
                      <a:pt x="3436" y="1036"/>
                    </a:lnTo>
                    <a:lnTo>
                      <a:pt x="3290" y="1036"/>
                    </a:lnTo>
                    <a:lnTo>
                      <a:pt x="3259" y="1005"/>
                    </a:lnTo>
                    <a:lnTo>
                      <a:pt x="3199" y="1005"/>
                    </a:lnTo>
                    <a:lnTo>
                      <a:pt x="3081" y="1123"/>
                    </a:lnTo>
                    <a:lnTo>
                      <a:pt x="3052" y="1123"/>
                    </a:lnTo>
                    <a:lnTo>
                      <a:pt x="3022" y="1154"/>
                    </a:lnTo>
                    <a:lnTo>
                      <a:pt x="2904" y="1154"/>
                    </a:lnTo>
                    <a:lnTo>
                      <a:pt x="2815" y="1243"/>
                    </a:lnTo>
                    <a:lnTo>
                      <a:pt x="2785" y="1243"/>
                    </a:lnTo>
                    <a:lnTo>
                      <a:pt x="2724" y="1302"/>
                    </a:lnTo>
                    <a:lnTo>
                      <a:pt x="2724" y="1332"/>
                    </a:lnTo>
                    <a:lnTo>
                      <a:pt x="2785" y="1391"/>
                    </a:lnTo>
                    <a:lnTo>
                      <a:pt x="2815" y="1391"/>
                    </a:lnTo>
                    <a:lnTo>
                      <a:pt x="2815" y="1421"/>
                    </a:lnTo>
                    <a:lnTo>
                      <a:pt x="2844" y="1450"/>
                    </a:lnTo>
                    <a:lnTo>
                      <a:pt x="2874" y="1450"/>
                    </a:lnTo>
                    <a:lnTo>
                      <a:pt x="2933" y="1509"/>
                    </a:lnTo>
                    <a:lnTo>
                      <a:pt x="2933" y="1570"/>
                    </a:lnTo>
                    <a:lnTo>
                      <a:pt x="2962" y="1597"/>
                    </a:lnTo>
                    <a:lnTo>
                      <a:pt x="2904" y="1597"/>
                    </a:lnTo>
                    <a:lnTo>
                      <a:pt x="2844" y="1539"/>
                    </a:lnTo>
                    <a:lnTo>
                      <a:pt x="2844" y="1570"/>
                    </a:lnTo>
                    <a:lnTo>
                      <a:pt x="2815" y="1597"/>
                    </a:lnTo>
                    <a:lnTo>
                      <a:pt x="2755" y="1597"/>
                    </a:lnTo>
                    <a:lnTo>
                      <a:pt x="2724" y="1570"/>
                    </a:lnTo>
                    <a:lnTo>
                      <a:pt x="2636" y="1570"/>
                    </a:lnTo>
                    <a:lnTo>
                      <a:pt x="2608" y="1539"/>
                    </a:lnTo>
                    <a:lnTo>
                      <a:pt x="2517" y="1539"/>
                    </a:lnTo>
                    <a:lnTo>
                      <a:pt x="2490" y="1509"/>
                    </a:lnTo>
                    <a:lnTo>
                      <a:pt x="2460" y="1539"/>
                    </a:lnTo>
                    <a:lnTo>
                      <a:pt x="2429" y="1539"/>
                    </a:lnTo>
                    <a:lnTo>
                      <a:pt x="2399" y="1570"/>
                    </a:lnTo>
                    <a:lnTo>
                      <a:pt x="2399" y="1539"/>
                    </a:lnTo>
                    <a:lnTo>
                      <a:pt x="2429" y="1509"/>
                    </a:lnTo>
                    <a:lnTo>
                      <a:pt x="2399" y="1509"/>
                    </a:lnTo>
                    <a:lnTo>
                      <a:pt x="2371" y="1479"/>
                    </a:lnTo>
                    <a:lnTo>
                      <a:pt x="2341" y="1479"/>
                    </a:lnTo>
                    <a:lnTo>
                      <a:pt x="2310" y="1450"/>
                    </a:lnTo>
                    <a:lnTo>
                      <a:pt x="2280" y="1450"/>
                    </a:lnTo>
                    <a:lnTo>
                      <a:pt x="2253" y="1421"/>
                    </a:lnTo>
                    <a:lnTo>
                      <a:pt x="2162" y="1421"/>
                    </a:lnTo>
                    <a:lnTo>
                      <a:pt x="2134" y="1391"/>
                    </a:lnTo>
                    <a:lnTo>
                      <a:pt x="2103" y="1391"/>
                    </a:lnTo>
                    <a:lnTo>
                      <a:pt x="2103" y="1450"/>
                    </a:lnTo>
                    <a:lnTo>
                      <a:pt x="2074" y="1479"/>
                    </a:lnTo>
                    <a:lnTo>
                      <a:pt x="2015" y="1479"/>
                    </a:lnTo>
                    <a:lnTo>
                      <a:pt x="2015" y="1509"/>
                    </a:lnTo>
                    <a:lnTo>
                      <a:pt x="2044" y="1539"/>
                    </a:lnTo>
                    <a:lnTo>
                      <a:pt x="2074" y="1539"/>
                    </a:lnTo>
                    <a:lnTo>
                      <a:pt x="2162" y="1627"/>
                    </a:lnTo>
                    <a:lnTo>
                      <a:pt x="2192" y="1627"/>
                    </a:lnTo>
                    <a:lnTo>
                      <a:pt x="2222" y="1657"/>
                    </a:lnTo>
                    <a:lnTo>
                      <a:pt x="2280" y="1657"/>
                    </a:lnTo>
                    <a:lnTo>
                      <a:pt x="2310" y="1627"/>
                    </a:lnTo>
                    <a:lnTo>
                      <a:pt x="2341" y="1627"/>
                    </a:lnTo>
                    <a:lnTo>
                      <a:pt x="2371" y="1657"/>
                    </a:lnTo>
                    <a:lnTo>
                      <a:pt x="2399" y="1657"/>
                    </a:lnTo>
                    <a:lnTo>
                      <a:pt x="2399" y="1688"/>
                    </a:lnTo>
                    <a:lnTo>
                      <a:pt x="2429" y="1716"/>
                    </a:lnTo>
                    <a:lnTo>
                      <a:pt x="2429" y="1776"/>
                    </a:lnTo>
                    <a:lnTo>
                      <a:pt x="2341" y="1776"/>
                    </a:lnTo>
                    <a:lnTo>
                      <a:pt x="2310" y="1806"/>
                    </a:lnTo>
                    <a:lnTo>
                      <a:pt x="2192" y="1806"/>
                    </a:lnTo>
                    <a:lnTo>
                      <a:pt x="2134" y="1776"/>
                    </a:lnTo>
                    <a:lnTo>
                      <a:pt x="2044" y="1776"/>
                    </a:lnTo>
                    <a:lnTo>
                      <a:pt x="2015" y="1746"/>
                    </a:lnTo>
                    <a:lnTo>
                      <a:pt x="2015" y="1716"/>
                    </a:lnTo>
                    <a:lnTo>
                      <a:pt x="1985" y="1688"/>
                    </a:lnTo>
                    <a:lnTo>
                      <a:pt x="1955" y="1688"/>
                    </a:lnTo>
                    <a:lnTo>
                      <a:pt x="1925" y="1657"/>
                    </a:lnTo>
                    <a:lnTo>
                      <a:pt x="1896" y="1657"/>
                    </a:lnTo>
                    <a:lnTo>
                      <a:pt x="1867" y="1627"/>
                    </a:lnTo>
                    <a:lnTo>
                      <a:pt x="1837" y="1657"/>
                    </a:lnTo>
                    <a:lnTo>
                      <a:pt x="1748" y="1657"/>
                    </a:lnTo>
                    <a:lnTo>
                      <a:pt x="1748" y="1627"/>
                    </a:lnTo>
                    <a:lnTo>
                      <a:pt x="1718" y="1627"/>
                    </a:lnTo>
                    <a:lnTo>
                      <a:pt x="1660" y="1597"/>
                    </a:lnTo>
                    <a:lnTo>
                      <a:pt x="1688" y="1570"/>
                    </a:lnTo>
                    <a:lnTo>
                      <a:pt x="1660" y="1539"/>
                    </a:lnTo>
                    <a:lnTo>
                      <a:pt x="1688" y="1539"/>
                    </a:lnTo>
                    <a:lnTo>
                      <a:pt x="1660" y="1509"/>
                    </a:lnTo>
                    <a:lnTo>
                      <a:pt x="1660" y="1479"/>
                    </a:lnTo>
                    <a:lnTo>
                      <a:pt x="1630" y="1479"/>
                    </a:lnTo>
                    <a:lnTo>
                      <a:pt x="1600" y="1450"/>
                    </a:lnTo>
                    <a:lnTo>
                      <a:pt x="1600" y="1421"/>
                    </a:lnTo>
                    <a:lnTo>
                      <a:pt x="1569" y="1421"/>
                    </a:lnTo>
                    <a:lnTo>
                      <a:pt x="1569" y="1391"/>
                    </a:lnTo>
                    <a:lnTo>
                      <a:pt x="1541" y="1391"/>
                    </a:lnTo>
                    <a:lnTo>
                      <a:pt x="1511" y="1332"/>
                    </a:lnTo>
                    <a:lnTo>
                      <a:pt x="1541" y="1332"/>
                    </a:lnTo>
                    <a:lnTo>
                      <a:pt x="1569" y="1302"/>
                    </a:lnTo>
                    <a:lnTo>
                      <a:pt x="1569" y="1243"/>
                    </a:lnTo>
                    <a:lnTo>
                      <a:pt x="1600" y="1243"/>
                    </a:lnTo>
                    <a:lnTo>
                      <a:pt x="1600" y="1214"/>
                    </a:lnTo>
                    <a:lnTo>
                      <a:pt x="1569" y="1184"/>
                    </a:lnTo>
                    <a:lnTo>
                      <a:pt x="1541" y="1184"/>
                    </a:lnTo>
                    <a:lnTo>
                      <a:pt x="1541" y="1154"/>
                    </a:lnTo>
                    <a:lnTo>
                      <a:pt x="1511" y="1154"/>
                    </a:lnTo>
                    <a:lnTo>
                      <a:pt x="1480" y="1123"/>
                    </a:lnTo>
                    <a:lnTo>
                      <a:pt x="1450" y="1123"/>
                    </a:lnTo>
                    <a:lnTo>
                      <a:pt x="1423" y="1095"/>
                    </a:lnTo>
                    <a:lnTo>
                      <a:pt x="1362" y="1095"/>
                    </a:lnTo>
                    <a:lnTo>
                      <a:pt x="1332" y="1066"/>
                    </a:lnTo>
                    <a:lnTo>
                      <a:pt x="1273" y="1066"/>
                    </a:lnTo>
                    <a:lnTo>
                      <a:pt x="1273" y="1005"/>
                    </a:lnTo>
                    <a:lnTo>
                      <a:pt x="1243" y="1036"/>
                    </a:lnTo>
                    <a:lnTo>
                      <a:pt x="1155" y="947"/>
                    </a:lnTo>
                    <a:lnTo>
                      <a:pt x="1095" y="947"/>
                    </a:lnTo>
                    <a:lnTo>
                      <a:pt x="1066" y="916"/>
                    </a:lnTo>
                    <a:lnTo>
                      <a:pt x="1037" y="916"/>
                    </a:lnTo>
                    <a:lnTo>
                      <a:pt x="1007" y="887"/>
                    </a:lnTo>
                    <a:lnTo>
                      <a:pt x="977" y="887"/>
                    </a:lnTo>
                    <a:lnTo>
                      <a:pt x="1007" y="859"/>
                    </a:lnTo>
                    <a:lnTo>
                      <a:pt x="948" y="859"/>
                    </a:lnTo>
                    <a:lnTo>
                      <a:pt x="918" y="829"/>
                    </a:lnTo>
                    <a:lnTo>
                      <a:pt x="1095" y="829"/>
                    </a:lnTo>
                    <a:lnTo>
                      <a:pt x="1066" y="859"/>
                    </a:lnTo>
                    <a:lnTo>
                      <a:pt x="1066" y="887"/>
                    </a:lnTo>
                    <a:lnTo>
                      <a:pt x="1095" y="887"/>
                    </a:lnTo>
                    <a:lnTo>
                      <a:pt x="1125" y="916"/>
                    </a:lnTo>
                    <a:lnTo>
                      <a:pt x="1155" y="916"/>
                    </a:lnTo>
                    <a:lnTo>
                      <a:pt x="1186" y="947"/>
                    </a:lnTo>
                    <a:lnTo>
                      <a:pt x="1243" y="947"/>
                    </a:lnTo>
                    <a:lnTo>
                      <a:pt x="1273" y="916"/>
                    </a:lnTo>
                    <a:lnTo>
                      <a:pt x="1304" y="947"/>
                    </a:lnTo>
                    <a:lnTo>
                      <a:pt x="1332" y="947"/>
                    </a:lnTo>
                    <a:lnTo>
                      <a:pt x="1362" y="916"/>
                    </a:lnTo>
                    <a:lnTo>
                      <a:pt x="1362" y="947"/>
                    </a:lnTo>
                    <a:lnTo>
                      <a:pt x="1393" y="947"/>
                    </a:lnTo>
                    <a:lnTo>
                      <a:pt x="1423" y="977"/>
                    </a:lnTo>
                    <a:lnTo>
                      <a:pt x="1450" y="977"/>
                    </a:lnTo>
                    <a:lnTo>
                      <a:pt x="1450" y="1005"/>
                    </a:lnTo>
                    <a:lnTo>
                      <a:pt x="1480" y="1005"/>
                    </a:lnTo>
                    <a:lnTo>
                      <a:pt x="1511" y="977"/>
                    </a:lnTo>
                    <a:lnTo>
                      <a:pt x="1541" y="977"/>
                    </a:lnTo>
                    <a:lnTo>
                      <a:pt x="1569" y="1005"/>
                    </a:lnTo>
                    <a:lnTo>
                      <a:pt x="1600" y="1005"/>
                    </a:lnTo>
                    <a:lnTo>
                      <a:pt x="1630" y="1036"/>
                    </a:lnTo>
                    <a:lnTo>
                      <a:pt x="1718" y="1036"/>
                    </a:lnTo>
                    <a:lnTo>
                      <a:pt x="1778" y="1066"/>
                    </a:lnTo>
                    <a:lnTo>
                      <a:pt x="2015" y="1066"/>
                    </a:lnTo>
                    <a:lnTo>
                      <a:pt x="2044" y="1095"/>
                    </a:lnTo>
                    <a:lnTo>
                      <a:pt x="2134" y="1095"/>
                    </a:lnTo>
                    <a:lnTo>
                      <a:pt x="2162" y="1123"/>
                    </a:lnTo>
                    <a:lnTo>
                      <a:pt x="2310" y="1123"/>
                    </a:lnTo>
                    <a:lnTo>
                      <a:pt x="2371" y="1154"/>
                    </a:lnTo>
                    <a:lnTo>
                      <a:pt x="2399" y="1154"/>
                    </a:lnTo>
                    <a:lnTo>
                      <a:pt x="2460" y="1123"/>
                    </a:lnTo>
                    <a:lnTo>
                      <a:pt x="2578" y="1123"/>
                    </a:lnTo>
                    <a:lnTo>
                      <a:pt x="2608" y="1095"/>
                    </a:lnTo>
                    <a:lnTo>
                      <a:pt x="2724" y="1095"/>
                    </a:lnTo>
                    <a:lnTo>
                      <a:pt x="2785" y="1036"/>
                    </a:lnTo>
                    <a:lnTo>
                      <a:pt x="2815" y="1036"/>
                    </a:lnTo>
                    <a:lnTo>
                      <a:pt x="2874" y="977"/>
                    </a:lnTo>
                    <a:lnTo>
                      <a:pt x="2933" y="947"/>
                    </a:lnTo>
                    <a:lnTo>
                      <a:pt x="2962" y="916"/>
                    </a:lnTo>
                    <a:lnTo>
                      <a:pt x="2962" y="798"/>
                    </a:lnTo>
                    <a:lnTo>
                      <a:pt x="2904" y="798"/>
                    </a:lnTo>
                    <a:lnTo>
                      <a:pt x="2904" y="768"/>
                    </a:lnTo>
                    <a:lnTo>
                      <a:pt x="2874" y="741"/>
                    </a:lnTo>
                    <a:lnTo>
                      <a:pt x="2874" y="710"/>
                    </a:lnTo>
                    <a:lnTo>
                      <a:pt x="2844" y="710"/>
                    </a:lnTo>
                    <a:lnTo>
                      <a:pt x="2844" y="680"/>
                    </a:lnTo>
                    <a:lnTo>
                      <a:pt x="2815" y="650"/>
                    </a:lnTo>
                    <a:lnTo>
                      <a:pt x="2755" y="650"/>
                    </a:lnTo>
                    <a:lnTo>
                      <a:pt x="2724" y="621"/>
                    </a:lnTo>
                    <a:lnTo>
                      <a:pt x="2697" y="650"/>
                    </a:lnTo>
                    <a:lnTo>
                      <a:pt x="2578" y="532"/>
                    </a:lnTo>
                    <a:lnTo>
                      <a:pt x="2517" y="532"/>
                    </a:lnTo>
                    <a:lnTo>
                      <a:pt x="2548" y="562"/>
                    </a:lnTo>
                    <a:lnTo>
                      <a:pt x="2490" y="562"/>
                    </a:lnTo>
                    <a:lnTo>
                      <a:pt x="2460" y="532"/>
                    </a:lnTo>
                    <a:lnTo>
                      <a:pt x="2399" y="503"/>
                    </a:lnTo>
                    <a:lnTo>
                      <a:pt x="2371" y="503"/>
                    </a:lnTo>
                    <a:lnTo>
                      <a:pt x="2310" y="473"/>
                    </a:lnTo>
                    <a:lnTo>
                      <a:pt x="2222" y="473"/>
                    </a:lnTo>
                    <a:lnTo>
                      <a:pt x="2222" y="443"/>
                    </a:lnTo>
                    <a:lnTo>
                      <a:pt x="2162" y="443"/>
                    </a:lnTo>
                    <a:lnTo>
                      <a:pt x="2162" y="413"/>
                    </a:lnTo>
                    <a:lnTo>
                      <a:pt x="2134" y="413"/>
                    </a:lnTo>
                    <a:lnTo>
                      <a:pt x="2044" y="385"/>
                    </a:lnTo>
                    <a:lnTo>
                      <a:pt x="2015" y="355"/>
                    </a:lnTo>
                    <a:lnTo>
                      <a:pt x="1955" y="355"/>
                    </a:lnTo>
                    <a:lnTo>
                      <a:pt x="1925" y="325"/>
                    </a:lnTo>
                    <a:lnTo>
                      <a:pt x="1867" y="325"/>
                    </a:lnTo>
                    <a:lnTo>
                      <a:pt x="1837" y="295"/>
                    </a:lnTo>
                    <a:lnTo>
                      <a:pt x="1807" y="295"/>
                    </a:lnTo>
                    <a:lnTo>
                      <a:pt x="1778" y="266"/>
                    </a:lnTo>
                    <a:lnTo>
                      <a:pt x="1688" y="266"/>
                    </a:lnTo>
                    <a:lnTo>
                      <a:pt x="1660" y="237"/>
                    </a:lnTo>
                    <a:lnTo>
                      <a:pt x="1600" y="237"/>
                    </a:lnTo>
                    <a:lnTo>
                      <a:pt x="1569" y="207"/>
                    </a:lnTo>
                    <a:lnTo>
                      <a:pt x="1273" y="207"/>
                    </a:lnTo>
                    <a:lnTo>
                      <a:pt x="1243" y="176"/>
                    </a:lnTo>
                    <a:lnTo>
                      <a:pt x="1095" y="176"/>
                    </a:lnTo>
                    <a:lnTo>
                      <a:pt x="1095" y="207"/>
                    </a:lnTo>
                    <a:lnTo>
                      <a:pt x="1066" y="237"/>
                    </a:lnTo>
                    <a:lnTo>
                      <a:pt x="1037" y="266"/>
                    </a:lnTo>
                    <a:lnTo>
                      <a:pt x="1007" y="266"/>
                    </a:lnTo>
                    <a:lnTo>
                      <a:pt x="1007" y="295"/>
                    </a:lnTo>
                    <a:lnTo>
                      <a:pt x="977" y="295"/>
                    </a:lnTo>
                    <a:lnTo>
                      <a:pt x="977" y="266"/>
                    </a:lnTo>
                    <a:lnTo>
                      <a:pt x="1007" y="266"/>
                    </a:lnTo>
                    <a:lnTo>
                      <a:pt x="1037" y="237"/>
                    </a:lnTo>
                    <a:lnTo>
                      <a:pt x="1066" y="237"/>
                    </a:lnTo>
                    <a:lnTo>
                      <a:pt x="1037" y="207"/>
                    </a:lnTo>
                    <a:lnTo>
                      <a:pt x="1066" y="176"/>
                    </a:lnTo>
                    <a:lnTo>
                      <a:pt x="1037" y="148"/>
                    </a:lnTo>
                    <a:lnTo>
                      <a:pt x="1007" y="148"/>
                    </a:lnTo>
                    <a:lnTo>
                      <a:pt x="977" y="176"/>
                    </a:lnTo>
                    <a:lnTo>
                      <a:pt x="948" y="176"/>
                    </a:lnTo>
                    <a:lnTo>
                      <a:pt x="977" y="148"/>
                    </a:lnTo>
                    <a:lnTo>
                      <a:pt x="830" y="148"/>
                    </a:lnTo>
                    <a:lnTo>
                      <a:pt x="830" y="118"/>
                    </a:lnTo>
                    <a:lnTo>
                      <a:pt x="770" y="118"/>
                    </a:lnTo>
                    <a:lnTo>
                      <a:pt x="740" y="88"/>
                    </a:lnTo>
                    <a:lnTo>
                      <a:pt x="740" y="58"/>
                    </a:lnTo>
                    <a:lnTo>
                      <a:pt x="770" y="88"/>
                    </a:lnTo>
                    <a:lnTo>
                      <a:pt x="830" y="88"/>
                    </a:lnTo>
                    <a:lnTo>
                      <a:pt x="858" y="118"/>
                    </a:lnTo>
                    <a:lnTo>
                      <a:pt x="918" y="118"/>
                    </a:lnTo>
                    <a:lnTo>
                      <a:pt x="977" y="58"/>
                    </a:lnTo>
                    <a:lnTo>
                      <a:pt x="858" y="58"/>
                    </a:lnTo>
                    <a:lnTo>
                      <a:pt x="800" y="30"/>
                    </a:lnTo>
                    <a:lnTo>
                      <a:pt x="740" y="30"/>
                    </a:lnTo>
                    <a:lnTo>
                      <a:pt x="711" y="0"/>
                    </a:lnTo>
                    <a:lnTo>
                      <a:pt x="681" y="0"/>
                    </a:lnTo>
                    <a:lnTo>
                      <a:pt x="711" y="30"/>
                    </a:lnTo>
                    <a:lnTo>
                      <a:pt x="651" y="30"/>
                    </a:lnTo>
                    <a:lnTo>
                      <a:pt x="651" y="58"/>
                    </a:lnTo>
                    <a:lnTo>
                      <a:pt x="620" y="88"/>
                    </a:lnTo>
                    <a:lnTo>
                      <a:pt x="593" y="88"/>
                    </a:lnTo>
                    <a:lnTo>
                      <a:pt x="563" y="58"/>
                    </a:lnTo>
                    <a:lnTo>
                      <a:pt x="474" y="58"/>
                    </a:lnTo>
                    <a:lnTo>
                      <a:pt x="502" y="88"/>
                    </a:lnTo>
                    <a:lnTo>
                      <a:pt x="502" y="118"/>
                    </a:lnTo>
                    <a:lnTo>
                      <a:pt x="384" y="118"/>
                    </a:lnTo>
                    <a:lnTo>
                      <a:pt x="356" y="88"/>
                    </a:lnTo>
                    <a:lnTo>
                      <a:pt x="325" y="88"/>
                    </a:lnTo>
                    <a:lnTo>
                      <a:pt x="356" y="118"/>
                    </a:lnTo>
                    <a:lnTo>
                      <a:pt x="295" y="176"/>
                    </a:lnTo>
                    <a:lnTo>
                      <a:pt x="207" y="176"/>
                    </a:lnTo>
                    <a:lnTo>
                      <a:pt x="177" y="207"/>
                    </a:lnTo>
                    <a:lnTo>
                      <a:pt x="177" y="237"/>
                    </a:lnTo>
                    <a:lnTo>
                      <a:pt x="147" y="266"/>
                    </a:lnTo>
                    <a:lnTo>
                      <a:pt x="118" y="266"/>
                    </a:lnTo>
                    <a:lnTo>
                      <a:pt x="88" y="295"/>
                    </a:lnTo>
                    <a:lnTo>
                      <a:pt x="28" y="295"/>
                    </a:lnTo>
                    <a:lnTo>
                      <a:pt x="0" y="325"/>
                    </a:lnTo>
                    <a:lnTo>
                      <a:pt x="58" y="325"/>
                    </a:lnTo>
                    <a:lnTo>
                      <a:pt x="58" y="355"/>
                    </a:lnTo>
                    <a:lnTo>
                      <a:pt x="28" y="385"/>
                    </a:lnTo>
                    <a:lnTo>
                      <a:pt x="28" y="473"/>
                    </a:lnTo>
                    <a:lnTo>
                      <a:pt x="58" y="473"/>
                    </a:lnTo>
                    <a:lnTo>
                      <a:pt x="88" y="532"/>
                    </a:lnTo>
                    <a:lnTo>
                      <a:pt x="207" y="532"/>
                    </a:lnTo>
                    <a:lnTo>
                      <a:pt x="295" y="621"/>
                    </a:lnTo>
                    <a:lnTo>
                      <a:pt x="356" y="621"/>
                    </a:lnTo>
                    <a:lnTo>
                      <a:pt x="384" y="650"/>
                    </a:lnTo>
                    <a:lnTo>
                      <a:pt x="384" y="710"/>
                    </a:lnTo>
                    <a:lnTo>
                      <a:pt x="237" y="859"/>
                    </a:lnTo>
                    <a:lnTo>
                      <a:pt x="237" y="916"/>
                    </a:lnTo>
                    <a:lnTo>
                      <a:pt x="265" y="916"/>
                    </a:lnTo>
                    <a:lnTo>
                      <a:pt x="295" y="947"/>
                    </a:lnTo>
                    <a:lnTo>
                      <a:pt x="295" y="977"/>
                    </a:lnTo>
                    <a:lnTo>
                      <a:pt x="384" y="1066"/>
                    </a:lnTo>
                    <a:lnTo>
                      <a:pt x="384" y="1095"/>
                    </a:lnTo>
                    <a:lnTo>
                      <a:pt x="413" y="1095"/>
                    </a:lnTo>
                    <a:lnTo>
                      <a:pt x="474" y="1154"/>
                    </a:lnTo>
                    <a:lnTo>
                      <a:pt x="474" y="1184"/>
                    </a:lnTo>
                    <a:lnTo>
                      <a:pt x="533" y="1243"/>
                    </a:lnTo>
                    <a:lnTo>
                      <a:pt x="502" y="1243"/>
                    </a:lnTo>
                    <a:lnTo>
                      <a:pt x="444" y="1272"/>
                    </a:lnTo>
                    <a:lnTo>
                      <a:pt x="444" y="1332"/>
                    </a:lnTo>
                    <a:lnTo>
                      <a:pt x="413" y="1361"/>
                    </a:lnTo>
                    <a:lnTo>
                      <a:pt x="444" y="1391"/>
                    </a:lnTo>
                    <a:lnTo>
                      <a:pt x="474" y="1391"/>
                    </a:lnTo>
                    <a:lnTo>
                      <a:pt x="474" y="1421"/>
                    </a:lnTo>
                    <a:lnTo>
                      <a:pt x="444" y="1421"/>
                    </a:lnTo>
                    <a:lnTo>
                      <a:pt x="444" y="1479"/>
                    </a:lnTo>
                    <a:lnTo>
                      <a:pt x="474" y="1509"/>
                    </a:lnTo>
                    <a:lnTo>
                      <a:pt x="533" y="1509"/>
                    </a:lnTo>
                    <a:lnTo>
                      <a:pt x="563" y="1539"/>
                    </a:lnTo>
                    <a:lnTo>
                      <a:pt x="593" y="1539"/>
                    </a:lnTo>
                    <a:lnTo>
                      <a:pt x="563" y="1570"/>
                    </a:lnTo>
                    <a:lnTo>
                      <a:pt x="533" y="1570"/>
                    </a:lnTo>
                    <a:lnTo>
                      <a:pt x="533" y="1597"/>
                    </a:lnTo>
                    <a:lnTo>
                      <a:pt x="563" y="1597"/>
                    </a:lnTo>
                    <a:lnTo>
                      <a:pt x="563" y="1627"/>
                    </a:lnTo>
                    <a:lnTo>
                      <a:pt x="593" y="1657"/>
                    </a:lnTo>
                    <a:lnTo>
                      <a:pt x="651" y="1657"/>
                    </a:lnTo>
                    <a:lnTo>
                      <a:pt x="681" y="1688"/>
                    </a:lnTo>
                    <a:lnTo>
                      <a:pt x="681" y="1716"/>
                    </a:lnTo>
                    <a:lnTo>
                      <a:pt x="711" y="1746"/>
                    </a:lnTo>
                    <a:lnTo>
                      <a:pt x="620" y="1834"/>
                    </a:lnTo>
                    <a:lnTo>
                      <a:pt x="593" y="1834"/>
                    </a:lnTo>
                    <a:lnTo>
                      <a:pt x="651" y="1895"/>
                    </a:lnTo>
                    <a:lnTo>
                      <a:pt x="681" y="1895"/>
                    </a:lnTo>
                    <a:lnTo>
                      <a:pt x="711" y="1925"/>
                    </a:lnTo>
                    <a:lnTo>
                      <a:pt x="770" y="1925"/>
                    </a:lnTo>
                    <a:lnTo>
                      <a:pt x="830" y="1983"/>
                    </a:lnTo>
                    <a:lnTo>
                      <a:pt x="888" y="1983"/>
                    </a:lnTo>
                    <a:lnTo>
                      <a:pt x="1007" y="2101"/>
                    </a:lnTo>
                    <a:lnTo>
                      <a:pt x="948" y="2161"/>
                    </a:lnTo>
                    <a:lnTo>
                      <a:pt x="948" y="2220"/>
                    </a:lnTo>
                    <a:lnTo>
                      <a:pt x="918" y="2250"/>
                    </a:lnTo>
                    <a:lnTo>
                      <a:pt x="888" y="2250"/>
                    </a:lnTo>
                    <a:lnTo>
                      <a:pt x="830" y="2308"/>
                    </a:lnTo>
                    <a:lnTo>
                      <a:pt x="800" y="2308"/>
                    </a:lnTo>
                    <a:lnTo>
                      <a:pt x="711" y="2398"/>
                    </a:lnTo>
                    <a:lnTo>
                      <a:pt x="711" y="2426"/>
                    </a:lnTo>
                    <a:lnTo>
                      <a:pt x="681" y="2426"/>
                    </a:lnTo>
                    <a:lnTo>
                      <a:pt x="681" y="2456"/>
                    </a:lnTo>
                    <a:lnTo>
                      <a:pt x="620" y="2517"/>
                    </a:lnTo>
                    <a:lnTo>
                      <a:pt x="593" y="2517"/>
                    </a:lnTo>
                    <a:lnTo>
                      <a:pt x="474" y="2635"/>
                    </a:lnTo>
                    <a:lnTo>
                      <a:pt x="444" y="2635"/>
                    </a:lnTo>
                    <a:lnTo>
                      <a:pt x="384" y="2693"/>
                    </a:lnTo>
                    <a:lnTo>
                      <a:pt x="356" y="2693"/>
                    </a:lnTo>
                    <a:lnTo>
                      <a:pt x="295" y="2754"/>
                    </a:lnTo>
                    <a:lnTo>
                      <a:pt x="265" y="2754"/>
                    </a:lnTo>
                    <a:lnTo>
                      <a:pt x="237" y="2781"/>
                    </a:lnTo>
                    <a:lnTo>
                      <a:pt x="237" y="2811"/>
                    </a:lnTo>
                    <a:lnTo>
                      <a:pt x="325" y="2811"/>
                    </a:lnTo>
                    <a:lnTo>
                      <a:pt x="356" y="2781"/>
                    </a:lnTo>
                    <a:lnTo>
                      <a:pt x="384" y="2781"/>
                    </a:lnTo>
                    <a:lnTo>
                      <a:pt x="413" y="2754"/>
                    </a:lnTo>
                    <a:lnTo>
                      <a:pt x="413" y="2842"/>
                    </a:lnTo>
                    <a:lnTo>
                      <a:pt x="386" y="2842"/>
                    </a:lnTo>
                    <a:lnTo>
                      <a:pt x="413" y="2872"/>
                    </a:lnTo>
                    <a:lnTo>
                      <a:pt x="444" y="2872"/>
                    </a:lnTo>
                    <a:lnTo>
                      <a:pt x="502" y="2931"/>
                    </a:lnTo>
                    <a:lnTo>
                      <a:pt x="711" y="2931"/>
                    </a:lnTo>
                    <a:lnTo>
                      <a:pt x="770" y="2990"/>
                    </a:lnTo>
                    <a:lnTo>
                      <a:pt x="800" y="2990"/>
                    </a:lnTo>
                    <a:lnTo>
                      <a:pt x="800" y="3019"/>
                    </a:lnTo>
                    <a:lnTo>
                      <a:pt x="681" y="3019"/>
                    </a:lnTo>
                    <a:lnTo>
                      <a:pt x="620" y="2990"/>
                    </a:lnTo>
                    <a:lnTo>
                      <a:pt x="563" y="2990"/>
                    </a:lnTo>
                    <a:lnTo>
                      <a:pt x="533" y="3019"/>
                    </a:lnTo>
                    <a:lnTo>
                      <a:pt x="533" y="3049"/>
                    </a:lnTo>
                    <a:lnTo>
                      <a:pt x="384" y="3049"/>
                    </a:lnTo>
                    <a:lnTo>
                      <a:pt x="384" y="3108"/>
                    </a:lnTo>
                    <a:lnTo>
                      <a:pt x="325" y="3049"/>
                    </a:lnTo>
                    <a:lnTo>
                      <a:pt x="295" y="3079"/>
                    </a:lnTo>
                    <a:lnTo>
                      <a:pt x="295" y="3108"/>
                    </a:lnTo>
                    <a:lnTo>
                      <a:pt x="325" y="3137"/>
                    </a:lnTo>
                    <a:lnTo>
                      <a:pt x="295" y="3167"/>
                    </a:lnTo>
                    <a:lnTo>
                      <a:pt x="356" y="3167"/>
                    </a:lnTo>
                    <a:lnTo>
                      <a:pt x="356" y="3197"/>
                    </a:lnTo>
                    <a:lnTo>
                      <a:pt x="325" y="3197"/>
                    </a:lnTo>
                    <a:lnTo>
                      <a:pt x="295" y="3227"/>
                    </a:lnTo>
                    <a:lnTo>
                      <a:pt x="265" y="3227"/>
                    </a:lnTo>
                    <a:lnTo>
                      <a:pt x="265" y="3285"/>
                    </a:lnTo>
                    <a:lnTo>
                      <a:pt x="237" y="3315"/>
                    </a:lnTo>
                    <a:lnTo>
                      <a:pt x="207" y="3315"/>
                    </a:lnTo>
                    <a:lnTo>
                      <a:pt x="177" y="3345"/>
                    </a:lnTo>
                    <a:lnTo>
                      <a:pt x="177" y="3374"/>
                    </a:lnTo>
                    <a:lnTo>
                      <a:pt x="207" y="3464"/>
                    </a:lnTo>
                    <a:lnTo>
                      <a:pt x="237" y="3492"/>
                    </a:lnTo>
                    <a:lnTo>
                      <a:pt x="207" y="3522"/>
                    </a:lnTo>
                    <a:lnTo>
                      <a:pt x="207" y="3552"/>
                    </a:lnTo>
                    <a:lnTo>
                      <a:pt x="325" y="3671"/>
                    </a:lnTo>
                    <a:lnTo>
                      <a:pt x="265" y="3671"/>
                    </a:lnTo>
                    <a:lnTo>
                      <a:pt x="237" y="3701"/>
                    </a:lnTo>
                    <a:lnTo>
                      <a:pt x="237" y="3729"/>
                    </a:lnTo>
                    <a:lnTo>
                      <a:pt x="207" y="3760"/>
                    </a:lnTo>
                    <a:lnTo>
                      <a:pt x="237" y="3760"/>
                    </a:lnTo>
                    <a:lnTo>
                      <a:pt x="295" y="3819"/>
                    </a:lnTo>
                    <a:lnTo>
                      <a:pt x="325" y="3819"/>
                    </a:lnTo>
                    <a:lnTo>
                      <a:pt x="356" y="3847"/>
                    </a:lnTo>
                    <a:lnTo>
                      <a:pt x="356" y="3878"/>
                    </a:lnTo>
                    <a:lnTo>
                      <a:pt x="325" y="3908"/>
                    </a:lnTo>
                    <a:lnTo>
                      <a:pt x="325" y="3996"/>
                    </a:lnTo>
                    <a:lnTo>
                      <a:pt x="356" y="3966"/>
                    </a:lnTo>
                    <a:lnTo>
                      <a:pt x="384" y="3996"/>
                    </a:lnTo>
                    <a:lnTo>
                      <a:pt x="384" y="4026"/>
                    </a:lnTo>
                    <a:lnTo>
                      <a:pt x="444" y="4085"/>
                    </a:lnTo>
                    <a:lnTo>
                      <a:pt x="444" y="4114"/>
                    </a:lnTo>
                    <a:lnTo>
                      <a:pt x="474" y="4144"/>
                    </a:lnTo>
                    <a:lnTo>
                      <a:pt x="474" y="4203"/>
                    </a:lnTo>
                    <a:lnTo>
                      <a:pt x="474" y="4233"/>
                    </a:lnTo>
                    <a:lnTo>
                      <a:pt x="593" y="4233"/>
                    </a:lnTo>
                    <a:lnTo>
                      <a:pt x="620" y="4263"/>
                    </a:lnTo>
                    <a:lnTo>
                      <a:pt x="770" y="4263"/>
                    </a:lnTo>
                    <a:lnTo>
                      <a:pt x="800" y="4292"/>
                    </a:lnTo>
                    <a:lnTo>
                      <a:pt x="800" y="4351"/>
                    </a:lnTo>
                    <a:lnTo>
                      <a:pt x="830" y="4351"/>
                    </a:lnTo>
                    <a:lnTo>
                      <a:pt x="858" y="4321"/>
                    </a:lnTo>
                    <a:lnTo>
                      <a:pt x="888" y="4321"/>
                    </a:lnTo>
                    <a:lnTo>
                      <a:pt x="918" y="4292"/>
                    </a:lnTo>
                    <a:lnTo>
                      <a:pt x="948" y="4292"/>
                    </a:lnTo>
                    <a:lnTo>
                      <a:pt x="948" y="4321"/>
                    </a:lnTo>
                    <a:lnTo>
                      <a:pt x="1066" y="4321"/>
                    </a:lnTo>
                    <a:lnTo>
                      <a:pt x="1066" y="4351"/>
                    </a:lnTo>
                    <a:lnTo>
                      <a:pt x="1095" y="4351"/>
                    </a:lnTo>
                    <a:lnTo>
                      <a:pt x="1125" y="4381"/>
                    </a:lnTo>
                    <a:lnTo>
                      <a:pt x="1186" y="4381"/>
                    </a:lnTo>
                    <a:lnTo>
                      <a:pt x="1186" y="4499"/>
                    </a:lnTo>
                    <a:lnTo>
                      <a:pt x="1214" y="4530"/>
                    </a:lnTo>
                    <a:lnTo>
                      <a:pt x="1214" y="4588"/>
                    </a:lnTo>
                    <a:lnTo>
                      <a:pt x="1186" y="4588"/>
                    </a:lnTo>
                    <a:lnTo>
                      <a:pt x="1186" y="4618"/>
                    </a:lnTo>
                    <a:lnTo>
                      <a:pt x="1273" y="4707"/>
                    </a:lnTo>
                    <a:lnTo>
                      <a:pt x="1273" y="4737"/>
                    </a:lnTo>
                    <a:lnTo>
                      <a:pt x="1304" y="4764"/>
                    </a:lnTo>
                    <a:lnTo>
                      <a:pt x="1332" y="4764"/>
                    </a:lnTo>
                    <a:lnTo>
                      <a:pt x="1332" y="4794"/>
                    </a:lnTo>
                    <a:lnTo>
                      <a:pt x="1393" y="4855"/>
                    </a:lnTo>
                    <a:lnTo>
                      <a:pt x="1450" y="4855"/>
                    </a:lnTo>
                    <a:lnTo>
                      <a:pt x="1450" y="4883"/>
                    </a:lnTo>
                    <a:lnTo>
                      <a:pt x="1480" y="4914"/>
                    </a:lnTo>
                    <a:lnTo>
                      <a:pt x="1480" y="4973"/>
                    </a:lnTo>
                    <a:lnTo>
                      <a:pt x="1630" y="4973"/>
                    </a:lnTo>
                    <a:lnTo>
                      <a:pt x="1660" y="5001"/>
                    </a:lnTo>
                    <a:lnTo>
                      <a:pt x="1660" y="5062"/>
                    </a:lnTo>
                    <a:lnTo>
                      <a:pt x="1718" y="5062"/>
                    </a:lnTo>
                    <a:lnTo>
                      <a:pt x="1748" y="5092"/>
                    </a:lnTo>
                    <a:lnTo>
                      <a:pt x="1748" y="5120"/>
                    </a:lnTo>
                    <a:lnTo>
                      <a:pt x="1688" y="5120"/>
                    </a:lnTo>
                    <a:lnTo>
                      <a:pt x="1688" y="5150"/>
                    </a:lnTo>
                    <a:lnTo>
                      <a:pt x="1660" y="5180"/>
                    </a:lnTo>
                    <a:lnTo>
                      <a:pt x="1630" y="5180"/>
                    </a:lnTo>
                    <a:lnTo>
                      <a:pt x="1600" y="5210"/>
                    </a:lnTo>
                    <a:lnTo>
                      <a:pt x="1569" y="5210"/>
                    </a:lnTo>
                    <a:lnTo>
                      <a:pt x="1511" y="5150"/>
                    </a:lnTo>
                    <a:lnTo>
                      <a:pt x="1423" y="5150"/>
                    </a:lnTo>
                    <a:lnTo>
                      <a:pt x="1393" y="5180"/>
                    </a:lnTo>
                    <a:lnTo>
                      <a:pt x="1393" y="5210"/>
                    </a:lnTo>
                    <a:lnTo>
                      <a:pt x="1480" y="5298"/>
                    </a:lnTo>
                    <a:lnTo>
                      <a:pt x="1480" y="5417"/>
                    </a:lnTo>
                    <a:lnTo>
                      <a:pt x="1511" y="5448"/>
                    </a:lnTo>
                    <a:lnTo>
                      <a:pt x="1511" y="5475"/>
                    </a:lnTo>
                    <a:lnTo>
                      <a:pt x="1569" y="5535"/>
                    </a:lnTo>
                    <a:lnTo>
                      <a:pt x="1660" y="5535"/>
                    </a:lnTo>
                    <a:lnTo>
                      <a:pt x="1688" y="5505"/>
                    </a:lnTo>
                    <a:lnTo>
                      <a:pt x="1688" y="5448"/>
                    </a:lnTo>
                    <a:lnTo>
                      <a:pt x="1748" y="5448"/>
                    </a:lnTo>
                    <a:lnTo>
                      <a:pt x="1778" y="5475"/>
                    </a:lnTo>
                    <a:lnTo>
                      <a:pt x="1837" y="5475"/>
                    </a:lnTo>
                    <a:lnTo>
                      <a:pt x="1867" y="5448"/>
                    </a:lnTo>
                    <a:lnTo>
                      <a:pt x="2103" y="5448"/>
                    </a:lnTo>
                    <a:lnTo>
                      <a:pt x="2103" y="5475"/>
                    </a:lnTo>
                    <a:lnTo>
                      <a:pt x="2134" y="5475"/>
                    </a:lnTo>
                    <a:lnTo>
                      <a:pt x="2162" y="5505"/>
                    </a:lnTo>
                    <a:lnTo>
                      <a:pt x="2162" y="5535"/>
                    </a:lnTo>
                    <a:lnTo>
                      <a:pt x="2222" y="5594"/>
                    </a:lnTo>
                    <a:lnTo>
                      <a:pt x="2253" y="5594"/>
                    </a:lnTo>
                    <a:lnTo>
                      <a:pt x="2253" y="5623"/>
                    </a:lnTo>
                    <a:lnTo>
                      <a:pt x="2222" y="5654"/>
                    </a:lnTo>
                    <a:lnTo>
                      <a:pt x="2162" y="5654"/>
                    </a:lnTo>
                    <a:lnTo>
                      <a:pt x="2162" y="5684"/>
                    </a:lnTo>
                    <a:lnTo>
                      <a:pt x="2192" y="5684"/>
                    </a:lnTo>
                    <a:lnTo>
                      <a:pt x="2222" y="5712"/>
                    </a:lnTo>
                    <a:lnTo>
                      <a:pt x="2222" y="5773"/>
                    </a:lnTo>
                    <a:lnTo>
                      <a:pt x="2253" y="5773"/>
                    </a:lnTo>
                    <a:lnTo>
                      <a:pt x="2222" y="5802"/>
                    </a:lnTo>
                    <a:lnTo>
                      <a:pt x="2310" y="5802"/>
                    </a:lnTo>
                    <a:lnTo>
                      <a:pt x="2371" y="5830"/>
                    </a:lnTo>
                    <a:lnTo>
                      <a:pt x="2399" y="5802"/>
                    </a:lnTo>
                    <a:lnTo>
                      <a:pt x="2429" y="5802"/>
                    </a:lnTo>
                    <a:lnTo>
                      <a:pt x="2460" y="5830"/>
                    </a:lnTo>
                    <a:lnTo>
                      <a:pt x="2460" y="5861"/>
                    </a:lnTo>
                    <a:lnTo>
                      <a:pt x="2517" y="5861"/>
                    </a:lnTo>
                    <a:lnTo>
                      <a:pt x="2517" y="5891"/>
                    </a:lnTo>
                    <a:lnTo>
                      <a:pt x="2548" y="5921"/>
                    </a:lnTo>
                    <a:lnTo>
                      <a:pt x="2548" y="5948"/>
                    </a:lnTo>
                    <a:lnTo>
                      <a:pt x="2578" y="5979"/>
                    </a:lnTo>
                    <a:lnTo>
                      <a:pt x="2578" y="6068"/>
                    </a:lnTo>
                    <a:lnTo>
                      <a:pt x="2608" y="6068"/>
                    </a:lnTo>
                    <a:lnTo>
                      <a:pt x="2636" y="6098"/>
                    </a:lnTo>
                    <a:lnTo>
                      <a:pt x="2667" y="6098"/>
                    </a:lnTo>
                    <a:lnTo>
                      <a:pt x="2697" y="6068"/>
                    </a:lnTo>
                    <a:lnTo>
                      <a:pt x="2755" y="6068"/>
                    </a:lnTo>
                    <a:lnTo>
                      <a:pt x="2815" y="6127"/>
                    </a:lnTo>
                    <a:lnTo>
                      <a:pt x="2874" y="6127"/>
                    </a:lnTo>
                    <a:lnTo>
                      <a:pt x="2874" y="6157"/>
                    </a:lnTo>
                    <a:lnTo>
                      <a:pt x="2933" y="6098"/>
                    </a:lnTo>
                    <a:lnTo>
                      <a:pt x="3052" y="6098"/>
                    </a:lnTo>
                    <a:lnTo>
                      <a:pt x="3081" y="6068"/>
                    </a:lnTo>
                    <a:lnTo>
                      <a:pt x="3110" y="6068"/>
                    </a:lnTo>
                    <a:lnTo>
                      <a:pt x="3170" y="6127"/>
                    </a:lnTo>
                    <a:lnTo>
                      <a:pt x="3170" y="6157"/>
                    </a:lnTo>
                    <a:lnTo>
                      <a:pt x="3199" y="6186"/>
                    </a:lnTo>
                    <a:lnTo>
                      <a:pt x="3259" y="6216"/>
                    </a:lnTo>
                    <a:lnTo>
                      <a:pt x="3290" y="6246"/>
                    </a:lnTo>
                    <a:lnTo>
                      <a:pt x="3347" y="6186"/>
                    </a:lnTo>
                    <a:lnTo>
                      <a:pt x="3377" y="6216"/>
                    </a:lnTo>
                    <a:lnTo>
                      <a:pt x="3436" y="6216"/>
                    </a:lnTo>
                    <a:lnTo>
                      <a:pt x="3466" y="6246"/>
                    </a:lnTo>
                    <a:lnTo>
                      <a:pt x="3497" y="6246"/>
                    </a:lnTo>
                    <a:lnTo>
                      <a:pt x="3527" y="6276"/>
                    </a:lnTo>
                    <a:lnTo>
                      <a:pt x="3554" y="6276"/>
                    </a:lnTo>
                    <a:lnTo>
                      <a:pt x="3584" y="6246"/>
                    </a:lnTo>
                    <a:lnTo>
                      <a:pt x="3645" y="6304"/>
                    </a:lnTo>
                    <a:lnTo>
                      <a:pt x="3704" y="6304"/>
                    </a:lnTo>
                    <a:lnTo>
                      <a:pt x="3704" y="6334"/>
                    </a:lnTo>
                    <a:lnTo>
                      <a:pt x="3734" y="6334"/>
                    </a:lnTo>
                    <a:lnTo>
                      <a:pt x="3763" y="6364"/>
                    </a:lnTo>
                    <a:lnTo>
                      <a:pt x="3791" y="6364"/>
                    </a:lnTo>
                    <a:lnTo>
                      <a:pt x="3822" y="6334"/>
                    </a:lnTo>
                    <a:lnTo>
                      <a:pt x="3852" y="6334"/>
                    </a:lnTo>
                    <a:lnTo>
                      <a:pt x="3852" y="6423"/>
                    </a:lnTo>
                    <a:lnTo>
                      <a:pt x="3882" y="6452"/>
                    </a:lnTo>
                    <a:lnTo>
                      <a:pt x="3822" y="6513"/>
                    </a:lnTo>
                    <a:lnTo>
                      <a:pt x="3791" y="6513"/>
                    </a:lnTo>
                    <a:lnTo>
                      <a:pt x="3791" y="6571"/>
                    </a:lnTo>
                    <a:lnTo>
                      <a:pt x="3822" y="6571"/>
                    </a:lnTo>
                    <a:lnTo>
                      <a:pt x="3852" y="6602"/>
                    </a:lnTo>
                    <a:lnTo>
                      <a:pt x="3791" y="6602"/>
                    </a:lnTo>
                    <a:lnTo>
                      <a:pt x="3791" y="6689"/>
                    </a:lnTo>
                    <a:lnTo>
                      <a:pt x="3822" y="6689"/>
                    </a:lnTo>
                    <a:lnTo>
                      <a:pt x="3852" y="6720"/>
                    </a:lnTo>
                    <a:lnTo>
                      <a:pt x="3852" y="6777"/>
                    </a:lnTo>
                    <a:lnTo>
                      <a:pt x="3882" y="6777"/>
                    </a:lnTo>
                    <a:lnTo>
                      <a:pt x="3882" y="6838"/>
                    </a:lnTo>
                    <a:lnTo>
                      <a:pt x="3852" y="6868"/>
                    </a:lnTo>
                    <a:lnTo>
                      <a:pt x="3852" y="6927"/>
                    </a:lnTo>
                    <a:lnTo>
                      <a:pt x="3584" y="6927"/>
                    </a:lnTo>
                    <a:lnTo>
                      <a:pt x="3584" y="6986"/>
                    </a:lnTo>
                    <a:lnTo>
                      <a:pt x="3527" y="6986"/>
                    </a:lnTo>
                    <a:lnTo>
                      <a:pt x="3497" y="7015"/>
                    </a:lnTo>
                    <a:lnTo>
                      <a:pt x="3466" y="7015"/>
                    </a:lnTo>
                    <a:lnTo>
                      <a:pt x="3466" y="7105"/>
                    </a:lnTo>
                    <a:lnTo>
                      <a:pt x="3497" y="7105"/>
                    </a:lnTo>
                    <a:lnTo>
                      <a:pt x="3466" y="7133"/>
                    </a:lnTo>
                    <a:lnTo>
                      <a:pt x="3466" y="7163"/>
                    </a:lnTo>
                    <a:lnTo>
                      <a:pt x="3645" y="7163"/>
                    </a:lnTo>
                    <a:lnTo>
                      <a:pt x="3673" y="7133"/>
                    </a:lnTo>
                    <a:lnTo>
                      <a:pt x="3763" y="7133"/>
                    </a:lnTo>
                    <a:lnTo>
                      <a:pt x="3763" y="7223"/>
                    </a:lnTo>
                    <a:lnTo>
                      <a:pt x="3734" y="7193"/>
                    </a:lnTo>
                    <a:lnTo>
                      <a:pt x="3704" y="7223"/>
                    </a:lnTo>
                    <a:lnTo>
                      <a:pt x="3673" y="7223"/>
                    </a:lnTo>
                    <a:lnTo>
                      <a:pt x="3645" y="7252"/>
                    </a:lnTo>
                    <a:lnTo>
                      <a:pt x="3554" y="7252"/>
                    </a:lnTo>
                    <a:lnTo>
                      <a:pt x="3527" y="7281"/>
                    </a:lnTo>
                    <a:lnTo>
                      <a:pt x="3527" y="7311"/>
                    </a:lnTo>
                    <a:lnTo>
                      <a:pt x="3554" y="7311"/>
                    </a:lnTo>
                    <a:lnTo>
                      <a:pt x="3554" y="7342"/>
                    </a:lnTo>
                    <a:lnTo>
                      <a:pt x="3527" y="7342"/>
                    </a:lnTo>
                    <a:lnTo>
                      <a:pt x="3527" y="7311"/>
                    </a:lnTo>
                    <a:lnTo>
                      <a:pt x="3466" y="7311"/>
                    </a:lnTo>
                    <a:lnTo>
                      <a:pt x="3436" y="7342"/>
                    </a:lnTo>
                    <a:lnTo>
                      <a:pt x="3377" y="7342"/>
                    </a:lnTo>
                    <a:lnTo>
                      <a:pt x="3377" y="7370"/>
                    </a:lnTo>
                    <a:lnTo>
                      <a:pt x="3436" y="7430"/>
                    </a:lnTo>
                    <a:lnTo>
                      <a:pt x="3466" y="7400"/>
                    </a:lnTo>
                    <a:lnTo>
                      <a:pt x="3554" y="7488"/>
                    </a:lnTo>
                    <a:lnTo>
                      <a:pt x="3584" y="7488"/>
                    </a:lnTo>
                    <a:lnTo>
                      <a:pt x="3615" y="7518"/>
                    </a:lnTo>
                    <a:lnTo>
                      <a:pt x="3615" y="7549"/>
                    </a:lnTo>
                    <a:lnTo>
                      <a:pt x="3584" y="7518"/>
                    </a:lnTo>
                    <a:lnTo>
                      <a:pt x="3554" y="7518"/>
                    </a:lnTo>
                    <a:lnTo>
                      <a:pt x="3527" y="7488"/>
                    </a:lnTo>
                    <a:lnTo>
                      <a:pt x="3497" y="7518"/>
                    </a:lnTo>
                    <a:lnTo>
                      <a:pt x="3497" y="7579"/>
                    </a:lnTo>
                    <a:lnTo>
                      <a:pt x="3466" y="7549"/>
                    </a:lnTo>
                    <a:lnTo>
                      <a:pt x="3466" y="7518"/>
                    </a:lnTo>
                    <a:lnTo>
                      <a:pt x="3436" y="7549"/>
                    </a:lnTo>
                    <a:lnTo>
                      <a:pt x="3436" y="7607"/>
                    </a:lnTo>
                    <a:lnTo>
                      <a:pt x="3408" y="7637"/>
                    </a:lnTo>
                    <a:lnTo>
                      <a:pt x="3408" y="7667"/>
                    </a:lnTo>
                    <a:lnTo>
                      <a:pt x="3377" y="7667"/>
                    </a:lnTo>
                    <a:lnTo>
                      <a:pt x="3377" y="7725"/>
                    </a:lnTo>
                    <a:lnTo>
                      <a:pt x="3408" y="7697"/>
                    </a:lnTo>
                    <a:lnTo>
                      <a:pt x="3408" y="7725"/>
                    </a:lnTo>
                    <a:lnTo>
                      <a:pt x="3436" y="7756"/>
                    </a:lnTo>
                    <a:lnTo>
                      <a:pt x="3408" y="7786"/>
                    </a:lnTo>
                    <a:lnTo>
                      <a:pt x="3347" y="7756"/>
                    </a:lnTo>
                    <a:lnTo>
                      <a:pt x="3317" y="7786"/>
                    </a:lnTo>
                    <a:lnTo>
                      <a:pt x="3259" y="7786"/>
                    </a:lnTo>
                    <a:lnTo>
                      <a:pt x="3259" y="7756"/>
                    </a:lnTo>
                    <a:lnTo>
                      <a:pt x="3199" y="7725"/>
                    </a:lnTo>
                    <a:lnTo>
                      <a:pt x="3170" y="7725"/>
                    </a:lnTo>
                    <a:lnTo>
                      <a:pt x="3170" y="7786"/>
                    </a:lnTo>
                    <a:lnTo>
                      <a:pt x="3199" y="7786"/>
                    </a:lnTo>
                    <a:lnTo>
                      <a:pt x="3170" y="7815"/>
                    </a:lnTo>
                    <a:lnTo>
                      <a:pt x="3140" y="7815"/>
                    </a:lnTo>
                    <a:lnTo>
                      <a:pt x="3140" y="7844"/>
                    </a:lnTo>
                    <a:lnTo>
                      <a:pt x="3229" y="7844"/>
                    </a:lnTo>
                    <a:lnTo>
                      <a:pt x="3259" y="7874"/>
                    </a:lnTo>
                    <a:lnTo>
                      <a:pt x="3290" y="7874"/>
                    </a:lnTo>
                    <a:lnTo>
                      <a:pt x="3290" y="7904"/>
                    </a:lnTo>
                    <a:lnTo>
                      <a:pt x="3317" y="7904"/>
                    </a:lnTo>
                    <a:lnTo>
                      <a:pt x="3377" y="7962"/>
                    </a:lnTo>
                    <a:lnTo>
                      <a:pt x="3377" y="7992"/>
                    </a:lnTo>
                    <a:lnTo>
                      <a:pt x="3466" y="7992"/>
                    </a:lnTo>
                    <a:lnTo>
                      <a:pt x="3466" y="7962"/>
                    </a:lnTo>
                    <a:lnTo>
                      <a:pt x="3527" y="8022"/>
                    </a:lnTo>
                    <a:lnTo>
                      <a:pt x="3584" y="8052"/>
                    </a:lnTo>
                    <a:lnTo>
                      <a:pt x="3584" y="8081"/>
                    </a:lnTo>
                    <a:lnTo>
                      <a:pt x="3615" y="8081"/>
                    </a:lnTo>
                    <a:lnTo>
                      <a:pt x="3645" y="8111"/>
                    </a:lnTo>
                    <a:lnTo>
                      <a:pt x="3734" y="8111"/>
                    </a:lnTo>
                    <a:lnTo>
                      <a:pt x="3791" y="8170"/>
                    </a:lnTo>
                    <a:lnTo>
                      <a:pt x="3822" y="8170"/>
                    </a:lnTo>
                    <a:lnTo>
                      <a:pt x="3882" y="8229"/>
                    </a:lnTo>
                    <a:lnTo>
                      <a:pt x="3911" y="8229"/>
                    </a:lnTo>
                    <a:lnTo>
                      <a:pt x="4059" y="8378"/>
                    </a:lnTo>
                    <a:lnTo>
                      <a:pt x="4089" y="8378"/>
                    </a:lnTo>
                    <a:lnTo>
                      <a:pt x="4089" y="8408"/>
                    </a:lnTo>
                    <a:lnTo>
                      <a:pt x="4119" y="8436"/>
                    </a:lnTo>
                    <a:lnTo>
                      <a:pt x="4147" y="8436"/>
                    </a:lnTo>
                    <a:lnTo>
                      <a:pt x="4147" y="8378"/>
                    </a:lnTo>
                    <a:lnTo>
                      <a:pt x="4177" y="8347"/>
                    </a:lnTo>
                    <a:lnTo>
                      <a:pt x="4207" y="8347"/>
                    </a:lnTo>
                    <a:lnTo>
                      <a:pt x="4238" y="8378"/>
                    </a:lnTo>
                    <a:lnTo>
                      <a:pt x="4357" y="8378"/>
                    </a:lnTo>
                    <a:lnTo>
                      <a:pt x="4384" y="8408"/>
                    </a:lnTo>
                    <a:lnTo>
                      <a:pt x="4414" y="8408"/>
                    </a:lnTo>
                    <a:lnTo>
                      <a:pt x="4445" y="8436"/>
                    </a:lnTo>
                    <a:lnTo>
                      <a:pt x="4503" y="8436"/>
                    </a:lnTo>
                    <a:lnTo>
                      <a:pt x="4533" y="8465"/>
                    </a:lnTo>
                    <a:lnTo>
                      <a:pt x="4593" y="8465"/>
                    </a:lnTo>
                    <a:lnTo>
                      <a:pt x="4652" y="8496"/>
                    </a:lnTo>
                    <a:lnTo>
                      <a:pt x="4712" y="8496"/>
                    </a:lnTo>
                    <a:lnTo>
                      <a:pt x="4740" y="8465"/>
                    </a:lnTo>
                    <a:lnTo>
                      <a:pt x="4800" y="8465"/>
                    </a:lnTo>
                    <a:lnTo>
                      <a:pt x="4830" y="8496"/>
                    </a:lnTo>
                    <a:lnTo>
                      <a:pt x="4919" y="8496"/>
                    </a:lnTo>
                    <a:lnTo>
                      <a:pt x="4977" y="8554"/>
                    </a:lnTo>
                    <a:lnTo>
                      <a:pt x="5007" y="8554"/>
                    </a:lnTo>
                    <a:lnTo>
                      <a:pt x="5037" y="8585"/>
                    </a:lnTo>
                    <a:lnTo>
                      <a:pt x="5126" y="8585"/>
                    </a:lnTo>
                    <a:lnTo>
                      <a:pt x="5156" y="8615"/>
                    </a:lnTo>
                    <a:lnTo>
                      <a:pt x="5186" y="8615"/>
                    </a:lnTo>
                    <a:lnTo>
                      <a:pt x="5214" y="8644"/>
                    </a:lnTo>
                    <a:lnTo>
                      <a:pt x="5186" y="8672"/>
                    </a:lnTo>
                    <a:lnTo>
                      <a:pt x="5214" y="8703"/>
                    </a:lnTo>
                    <a:lnTo>
                      <a:pt x="5244" y="8703"/>
                    </a:lnTo>
                    <a:lnTo>
                      <a:pt x="5274" y="8672"/>
                    </a:lnTo>
                    <a:lnTo>
                      <a:pt x="5333" y="8672"/>
                    </a:lnTo>
                    <a:lnTo>
                      <a:pt x="5363" y="8644"/>
                    </a:lnTo>
                    <a:lnTo>
                      <a:pt x="5451" y="8644"/>
                    </a:lnTo>
                    <a:lnTo>
                      <a:pt x="5481" y="8672"/>
                    </a:lnTo>
                    <a:lnTo>
                      <a:pt x="5481" y="8644"/>
                    </a:lnTo>
                    <a:lnTo>
                      <a:pt x="5570" y="8644"/>
                    </a:lnTo>
                    <a:lnTo>
                      <a:pt x="5630" y="8703"/>
                    </a:lnTo>
                    <a:lnTo>
                      <a:pt x="5719" y="8703"/>
                    </a:lnTo>
                    <a:lnTo>
                      <a:pt x="5749" y="8733"/>
                    </a:lnTo>
                    <a:lnTo>
                      <a:pt x="5749" y="8821"/>
                    </a:lnTo>
                    <a:lnTo>
                      <a:pt x="5777" y="8851"/>
                    </a:lnTo>
                    <a:lnTo>
                      <a:pt x="5808" y="8851"/>
                    </a:lnTo>
                    <a:lnTo>
                      <a:pt x="5837" y="8881"/>
                    </a:lnTo>
                    <a:lnTo>
                      <a:pt x="5926" y="8881"/>
                    </a:lnTo>
                    <a:lnTo>
                      <a:pt x="5986" y="8940"/>
                    </a:lnTo>
                    <a:lnTo>
                      <a:pt x="6074" y="8940"/>
                    </a:lnTo>
                    <a:lnTo>
                      <a:pt x="6074" y="8969"/>
                    </a:lnTo>
                    <a:lnTo>
                      <a:pt x="6104" y="8999"/>
                    </a:lnTo>
                    <a:lnTo>
                      <a:pt x="6133" y="8999"/>
                    </a:lnTo>
                    <a:lnTo>
                      <a:pt x="6163" y="9028"/>
                    </a:lnTo>
                    <a:lnTo>
                      <a:pt x="6193" y="9028"/>
                    </a:lnTo>
                    <a:lnTo>
                      <a:pt x="6193" y="8465"/>
                    </a:lnTo>
                    <a:lnTo>
                      <a:pt x="6223" y="8436"/>
                    </a:lnTo>
                    <a:lnTo>
                      <a:pt x="6193" y="8436"/>
                    </a:lnTo>
                    <a:lnTo>
                      <a:pt x="6163" y="8408"/>
                    </a:lnTo>
                    <a:lnTo>
                      <a:pt x="6193" y="8378"/>
                    </a:lnTo>
                    <a:lnTo>
                      <a:pt x="6193" y="8259"/>
                    </a:lnTo>
                    <a:lnTo>
                      <a:pt x="6163" y="8259"/>
                    </a:lnTo>
                    <a:lnTo>
                      <a:pt x="6163" y="8290"/>
                    </a:lnTo>
                    <a:lnTo>
                      <a:pt x="6163" y="8378"/>
                    </a:lnTo>
                    <a:lnTo>
                      <a:pt x="6133" y="8347"/>
                    </a:lnTo>
                    <a:lnTo>
                      <a:pt x="6133" y="8317"/>
                    </a:lnTo>
                    <a:lnTo>
                      <a:pt x="6163" y="8290"/>
                    </a:lnTo>
                    <a:lnTo>
                      <a:pt x="6104" y="8229"/>
                    </a:lnTo>
                    <a:lnTo>
                      <a:pt x="6104" y="8199"/>
                    </a:lnTo>
                    <a:lnTo>
                      <a:pt x="6074" y="8170"/>
                    </a:lnTo>
                    <a:lnTo>
                      <a:pt x="6074" y="8140"/>
                    </a:lnTo>
                    <a:lnTo>
                      <a:pt x="6014" y="8140"/>
                    </a:lnTo>
                    <a:lnTo>
                      <a:pt x="6014" y="8111"/>
                    </a:lnTo>
                    <a:lnTo>
                      <a:pt x="5986" y="8081"/>
                    </a:lnTo>
                    <a:lnTo>
                      <a:pt x="5926" y="8081"/>
                    </a:lnTo>
                    <a:lnTo>
                      <a:pt x="5895" y="8052"/>
                    </a:lnTo>
                    <a:lnTo>
                      <a:pt x="5895" y="7992"/>
                    </a:lnTo>
                    <a:lnTo>
                      <a:pt x="5956" y="7934"/>
                    </a:lnTo>
                    <a:lnTo>
                      <a:pt x="5956" y="7904"/>
                    </a:lnTo>
                    <a:lnTo>
                      <a:pt x="5986" y="7934"/>
                    </a:lnTo>
                    <a:lnTo>
                      <a:pt x="5986" y="7904"/>
                    </a:lnTo>
                    <a:lnTo>
                      <a:pt x="6014" y="7874"/>
                    </a:lnTo>
                    <a:lnTo>
                      <a:pt x="6014" y="7815"/>
                    </a:lnTo>
                    <a:lnTo>
                      <a:pt x="6044" y="7786"/>
                    </a:lnTo>
                    <a:lnTo>
                      <a:pt x="6044" y="7667"/>
                    </a:lnTo>
                    <a:lnTo>
                      <a:pt x="6014" y="7637"/>
                    </a:lnTo>
                    <a:lnTo>
                      <a:pt x="6044" y="7637"/>
                    </a:lnTo>
                    <a:lnTo>
                      <a:pt x="6074" y="7667"/>
                    </a:lnTo>
                    <a:lnTo>
                      <a:pt x="6074" y="7637"/>
                    </a:lnTo>
                    <a:lnTo>
                      <a:pt x="6104" y="7637"/>
                    </a:lnTo>
                    <a:lnTo>
                      <a:pt x="6133" y="7667"/>
                    </a:lnTo>
                    <a:lnTo>
                      <a:pt x="6133" y="7637"/>
                    </a:lnTo>
                    <a:lnTo>
                      <a:pt x="6193" y="7637"/>
                    </a:lnTo>
                    <a:lnTo>
                      <a:pt x="6193" y="7075"/>
                    </a:lnTo>
                    <a:lnTo>
                      <a:pt x="6133" y="7015"/>
                    </a:lnTo>
                    <a:lnTo>
                      <a:pt x="6133" y="6986"/>
                    </a:lnTo>
                    <a:lnTo>
                      <a:pt x="6074" y="6956"/>
                    </a:lnTo>
                    <a:lnTo>
                      <a:pt x="5926" y="6956"/>
                    </a:lnTo>
                    <a:lnTo>
                      <a:pt x="5926" y="6927"/>
                    </a:lnTo>
                    <a:lnTo>
                      <a:pt x="5895" y="6927"/>
                    </a:lnTo>
                    <a:lnTo>
                      <a:pt x="5867" y="6986"/>
                    </a:lnTo>
                    <a:lnTo>
                      <a:pt x="5808" y="6927"/>
                    </a:lnTo>
                    <a:lnTo>
                      <a:pt x="5808" y="6897"/>
                    </a:lnTo>
                    <a:lnTo>
                      <a:pt x="5777" y="6868"/>
                    </a:lnTo>
                    <a:lnTo>
                      <a:pt x="5808" y="6868"/>
                    </a:lnTo>
                    <a:lnTo>
                      <a:pt x="5777" y="6838"/>
                    </a:lnTo>
                    <a:lnTo>
                      <a:pt x="5777" y="6777"/>
                    </a:lnTo>
                    <a:lnTo>
                      <a:pt x="5719" y="6777"/>
                    </a:lnTo>
                    <a:lnTo>
                      <a:pt x="5688" y="6750"/>
                    </a:lnTo>
                    <a:lnTo>
                      <a:pt x="5630" y="6750"/>
                    </a:lnTo>
                    <a:lnTo>
                      <a:pt x="5601" y="6720"/>
                    </a:lnTo>
                    <a:lnTo>
                      <a:pt x="5630" y="6689"/>
                    </a:lnTo>
                    <a:lnTo>
                      <a:pt x="5630" y="6602"/>
                    </a:lnTo>
                    <a:lnTo>
                      <a:pt x="5658" y="6571"/>
                    </a:lnTo>
                    <a:lnTo>
                      <a:pt x="5658" y="6541"/>
                    </a:lnTo>
                    <a:lnTo>
                      <a:pt x="5688" y="6541"/>
                    </a:lnTo>
                    <a:lnTo>
                      <a:pt x="5719" y="6513"/>
                    </a:lnTo>
                    <a:lnTo>
                      <a:pt x="5630" y="6423"/>
                    </a:lnTo>
                    <a:lnTo>
                      <a:pt x="5630" y="6246"/>
                    </a:lnTo>
                    <a:lnTo>
                      <a:pt x="5658" y="6246"/>
                    </a:lnTo>
                    <a:lnTo>
                      <a:pt x="5719" y="6186"/>
                    </a:lnTo>
                    <a:lnTo>
                      <a:pt x="5719" y="6157"/>
                    </a:lnTo>
                    <a:lnTo>
                      <a:pt x="5688" y="6157"/>
                    </a:lnTo>
                    <a:lnTo>
                      <a:pt x="5688" y="6127"/>
                    </a:lnTo>
                    <a:lnTo>
                      <a:pt x="5749" y="6068"/>
                    </a:lnTo>
                    <a:lnTo>
                      <a:pt x="5777" y="6068"/>
                    </a:lnTo>
                    <a:lnTo>
                      <a:pt x="5867" y="6157"/>
                    </a:lnTo>
                    <a:lnTo>
                      <a:pt x="5895" y="6157"/>
                    </a:lnTo>
                    <a:lnTo>
                      <a:pt x="5926" y="6186"/>
                    </a:lnTo>
                    <a:lnTo>
                      <a:pt x="5926" y="6216"/>
                    </a:lnTo>
                    <a:lnTo>
                      <a:pt x="5956" y="6246"/>
                    </a:lnTo>
                    <a:lnTo>
                      <a:pt x="5986" y="6246"/>
                    </a:lnTo>
                    <a:lnTo>
                      <a:pt x="6014" y="6276"/>
                    </a:lnTo>
                    <a:lnTo>
                      <a:pt x="6044" y="6276"/>
                    </a:lnTo>
                    <a:lnTo>
                      <a:pt x="6074" y="6246"/>
                    </a:lnTo>
                    <a:lnTo>
                      <a:pt x="6104" y="6246"/>
                    </a:lnTo>
                    <a:lnTo>
                      <a:pt x="6133" y="6216"/>
                    </a:lnTo>
                    <a:lnTo>
                      <a:pt x="6133" y="6186"/>
                    </a:lnTo>
                    <a:lnTo>
                      <a:pt x="6104" y="6157"/>
                    </a:lnTo>
                    <a:lnTo>
                      <a:pt x="6074" y="6098"/>
                    </a:lnTo>
                    <a:lnTo>
                      <a:pt x="6044" y="6068"/>
                    </a:lnTo>
                    <a:lnTo>
                      <a:pt x="6044" y="6009"/>
                    </a:lnTo>
                    <a:lnTo>
                      <a:pt x="6104" y="6009"/>
                    </a:lnTo>
                    <a:lnTo>
                      <a:pt x="6163" y="5948"/>
                    </a:lnTo>
                    <a:lnTo>
                      <a:pt x="6193" y="5948"/>
                    </a:lnTo>
                    <a:lnTo>
                      <a:pt x="6223" y="385"/>
                    </a:lnTo>
                    <a:lnTo>
                      <a:pt x="6014" y="385"/>
                    </a:lnTo>
                    <a:lnTo>
                      <a:pt x="6014" y="413"/>
                    </a:lnTo>
                    <a:lnTo>
                      <a:pt x="5926" y="413"/>
                    </a:lnTo>
                    <a:lnTo>
                      <a:pt x="5867" y="443"/>
                    </a:lnTo>
                    <a:lnTo>
                      <a:pt x="5867" y="503"/>
                    </a:lnTo>
                    <a:lnTo>
                      <a:pt x="5837" y="532"/>
                    </a:lnTo>
                    <a:lnTo>
                      <a:pt x="5777" y="473"/>
                    </a:lnTo>
                    <a:lnTo>
                      <a:pt x="5749" y="503"/>
                    </a:lnTo>
                    <a:lnTo>
                      <a:pt x="5719" y="503"/>
                    </a:lnTo>
                    <a:lnTo>
                      <a:pt x="5719" y="473"/>
                    </a:lnTo>
                    <a:lnTo>
                      <a:pt x="5688" y="503"/>
                    </a:lnTo>
                    <a:lnTo>
                      <a:pt x="5512" y="503"/>
                    </a:lnTo>
                    <a:lnTo>
                      <a:pt x="5512" y="473"/>
                    </a:lnTo>
                    <a:lnTo>
                      <a:pt x="5542" y="473"/>
                    </a:lnTo>
                    <a:lnTo>
                      <a:pt x="5570" y="443"/>
                    </a:lnTo>
                    <a:lnTo>
                      <a:pt x="5601" y="473"/>
                    </a:lnTo>
                    <a:lnTo>
                      <a:pt x="5630" y="443"/>
                    </a:lnTo>
                    <a:lnTo>
                      <a:pt x="5630" y="413"/>
                    </a:lnTo>
                    <a:lnTo>
                      <a:pt x="5601" y="385"/>
                    </a:lnTo>
                    <a:lnTo>
                      <a:pt x="5601" y="325"/>
                    </a:lnTo>
                    <a:close/>
                  </a:path>
                </a:pathLst>
              </a:custGeom>
              <a:solidFill>
                <a:srgbClr val="FFFF7F"/>
              </a:solidFill>
              <a:ln w="9525">
                <a:noFill/>
                <a:round/>
                <a:headEnd/>
                <a:tailEnd/>
              </a:ln>
            </p:spPr>
            <p:txBody>
              <a:bodyPr/>
              <a:lstStyle/>
              <a:p>
                <a:endParaRPr lang="en-GB"/>
              </a:p>
            </p:txBody>
          </p:sp>
          <p:sp>
            <p:nvSpPr>
              <p:cNvPr id="17417" name="Freeform 9"/>
              <p:cNvSpPr>
                <a:spLocks/>
              </p:cNvSpPr>
              <p:nvPr/>
            </p:nvSpPr>
            <p:spPr bwMode="auto">
              <a:xfrm>
                <a:off x="5621" y="2460"/>
                <a:ext cx="148" cy="281"/>
              </a:xfrm>
              <a:custGeom>
                <a:avLst/>
                <a:gdLst/>
                <a:ahLst/>
                <a:cxnLst>
                  <a:cxn ang="0">
                    <a:pos x="294" y="209"/>
                  </a:cxn>
                  <a:cxn ang="0">
                    <a:pos x="266" y="209"/>
                  </a:cxn>
                  <a:cxn ang="0">
                    <a:pos x="176" y="120"/>
                  </a:cxn>
                  <a:cxn ang="0">
                    <a:pos x="148" y="120"/>
                  </a:cxn>
                  <a:cxn ang="0">
                    <a:pos x="87" y="179"/>
                  </a:cxn>
                  <a:cxn ang="0">
                    <a:pos x="87" y="209"/>
                  </a:cxn>
                  <a:cxn ang="0">
                    <a:pos x="118" y="209"/>
                  </a:cxn>
                  <a:cxn ang="0">
                    <a:pos x="118" y="238"/>
                  </a:cxn>
                  <a:cxn ang="0">
                    <a:pos x="57" y="298"/>
                  </a:cxn>
                  <a:cxn ang="0">
                    <a:pos x="29" y="298"/>
                  </a:cxn>
                  <a:cxn ang="0">
                    <a:pos x="29" y="475"/>
                  </a:cxn>
                  <a:cxn ang="0">
                    <a:pos x="118" y="565"/>
                  </a:cxn>
                  <a:cxn ang="0">
                    <a:pos x="87" y="593"/>
                  </a:cxn>
                  <a:cxn ang="0">
                    <a:pos x="57" y="593"/>
                  </a:cxn>
                  <a:cxn ang="0">
                    <a:pos x="57" y="623"/>
                  </a:cxn>
                  <a:cxn ang="0">
                    <a:pos x="29" y="654"/>
                  </a:cxn>
                  <a:cxn ang="0">
                    <a:pos x="29" y="741"/>
                  </a:cxn>
                  <a:cxn ang="0">
                    <a:pos x="0" y="772"/>
                  </a:cxn>
                  <a:cxn ang="0">
                    <a:pos x="29" y="802"/>
                  </a:cxn>
                  <a:cxn ang="0">
                    <a:pos x="87" y="802"/>
                  </a:cxn>
                  <a:cxn ang="0">
                    <a:pos x="118" y="829"/>
                  </a:cxn>
                  <a:cxn ang="0">
                    <a:pos x="176" y="829"/>
                  </a:cxn>
                  <a:cxn ang="0">
                    <a:pos x="176" y="890"/>
                  </a:cxn>
                  <a:cxn ang="0">
                    <a:pos x="207" y="920"/>
                  </a:cxn>
                  <a:cxn ang="0">
                    <a:pos x="176" y="920"/>
                  </a:cxn>
                  <a:cxn ang="0">
                    <a:pos x="207" y="949"/>
                  </a:cxn>
                  <a:cxn ang="0">
                    <a:pos x="207" y="979"/>
                  </a:cxn>
                  <a:cxn ang="0">
                    <a:pos x="266" y="1038"/>
                  </a:cxn>
                  <a:cxn ang="0">
                    <a:pos x="294" y="979"/>
                  </a:cxn>
                  <a:cxn ang="0">
                    <a:pos x="325" y="979"/>
                  </a:cxn>
                  <a:cxn ang="0">
                    <a:pos x="325" y="1008"/>
                  </a:cxn>
                  <a:cxn ang="0">
                    <a:pos x="473" y="1008"/>
                  </a:cxn>
                  <a:cxn ang="0">
                    <a:pos x="532" y="1038"/>
                  </a:cxn>
                  <a:cxn ang="0">
                    <a:pos x="532" y="1067"/>
                  </a:cxn>
                  <a:cxn ang="0">
                    <a:pos x="592" y="1127"/>
                  </a:cxn>
                  <a:cxn ang="0">
                    <a:pos x="592" y="0"/>
                  </a:cxn>
                  <a:cxn ang="0">
                    <a:pos x="562" y="0"/>
                  </a:cxn>
                  <a:cxn ang="0">
                    <a:pos x="503" y="61"/>
                  </a:cxn>
                  <a:cxn ang="0">
                    <a:pos x="443" y="61"/>
                  </a:cxn>
                  <a:cxn ang="0">
                    <a:pos x="443" y="120"/>
                  </a:cxn>
                  <a:cxn ang="0">
                    <a:pos x="473" y="150"/>
                  </a:cxn>
                  <a:cxn ang="0">
                    <a:pos x="503" y="209"/>
                  </a:cxn>
                  <a:cxn ang="0">
                    <a:pos x="532" y="238"/>
                  </a:cxn>
                  <a:cxn ang="0">
                    <a:pos x="532" y="268"/>
                  </a:cxn>
                  <a:cxn ang="0">
                    <a:pos x="503" y="298"/>
                  </a:cxn>
                  <a:cxn ang="0">
                    <a:pos x="473" y="298"/>
                  </a:cxn>
                  <a:cxn ang="0">
                    <a:pos x="443" y="328"/>
                  </a:cxn>
                  <a:cxn ang="0">
                    <a:pos x="413" y="328"/>
                  </a:cxn>
                  <a:cxn ang="0">
                    <a:pos x="385" y="298"/>
                  </a:cxn>
                  <a:cxn ang="0">
                    <a:pos x="355" y="298"/>
                  </a:cxn>
                  <a:cxn ang="0">
                    <a:pos x="325" y="268"/>
                  </a:cxn>
                  <a:cxn ang="0">
                    <a:pos x="325" y="238"/>
                  </a:cxn>
                  <a:cxn ang="0">
                    <a:pos x="294" y="209"/>
                  </a:cxn>
                </a:cxnLst>
                <a:rect l="0" t="0" r="r" b="b"/>
                <a:pathLst>
                  <a:path w="592" h="1127">
                    <a:moveTo>
                      <a:pt x="294" y="209"/>
                    </a:moveTo>
                    <a:lnTo>
                      <a:pt x="266" y="209"/>
                    </a:lnTo>
                    <a:lnTo>
                      <a:pt x="176" y="120"/>
                    </a:lnTo>
                    <a:lnTo>
                      <a:pt x="148" y="120"/>
                    </a:lnTo>
                    <a:lnTo>
                      <a:pt x="87" y="179"/>
                    </a:lnTo>
                    <a:lnTo>
                      <a:pt x="87" y="209"/>
                    </a:lnTo>
                    <a:lnTo>
                      <a:pt x="118" y="209"/>
                    </a:lnTo>
                    <a:lnTo>
                      <a:pt x="118" y="238"/>
                    </a:lnTo>
                    <a:lnTo>
                      <a:pt x="57" y="298"/>
                    </a:lnTo>
                    <a:lnTo>
                      <a:pt x="29" y="298"/>
                    </a:lnTo>
                    <a:lnTo>
                      <a:pt x="29" y="475"/>
                    </a:lnTo>
                    <a:lnTo>
                      <a:pt x="118" y="565"/>
                    </a:lnTo>
                    <a:lnTo>
                      <a:pt x="87" y="593"/>
                    </a:lnTo>
                    <a:lnTo>
                      <a:pt x="57" y="593"/>
                    </a:lnTo>
                    <a:lnTo>
                      <a:pt x="57" y="623"/>
                    </a:lnTo>
                    <a:lnTo>
                      <a:pt x="29" y="654"/>
                    </a:lnTo>
                    <a:lnTo>
                      <a:pt x="29" y="741"/>
                    </a:lnTo>
                    <a:lnTo>
                      <a:pt x="0" y="772"/>
                    </a:lnTo>
                    <a:lnTo>
                      <a:pt x="29" y="802"/>
                    </a:lnTo>
                    <a:lnTo>
                      <a:pt x="87" y="802"/>
                    </a:lnTo>
                    <a:lnTo>
                      <a:pt x="118" y="829"/>
                    </a:lnTo>
                    <a:lnTo>
                      <a:pt x="176" y="829"/>
                    </a:lnTo>
                    <a:lnTo>
                      <a:pt x="176" y="890"/>
                    </a:lnTo>
                    <a:lnTo>
                      <a:pt x="207" y="920"/>
                    </a:lnTo>
                    <a:lnTo>
                      <a:pt x="176" y="920"/>
                    </a:lnTo>
                    <a:lnTo>
                      <a:pt x="207" y="949"/>
                    </a:lnTo>
                    <a:lnTo>
                      <a:pt x="207" y="979"/>
                    </a:lnTo>
                    <a:lnTo>
                      <a:pt x="266" y="1038"/>
                    </a:lnTo>
                    <a:lnTo>
                      <a:pt x="294" y="979"/>
                    </a:lnTo>
                    <a:lnTo>
                      <a:pt x="325" y="979"/>
                    </a:lnTo>
                    <a:lnTo>
                      <a:pt x="325" y="1008"/>
                    </a:lnTo>
                    <a:lnTo>
                      <a:pt x="473" y="1008"/>
                    </a:lnTo>
                    <a:lnTo>
                      <a:pt x="532" y="1038"/>
                    </a:lnTo>
                    <a:lnTo>
                      <a:pt x="532" y="1067"/>
                    </a:lnTo>
                    <a:lnTo>
                      <a:pt x="592" y="1127"/>
                    </a:lnTo>
                    <a:lnTo>
                      <a:pt x="592" y="0"/>
                    </a:lnTo>
                    <a:lnTo>
                      <a:pt x="562" y="0"/>
                    </a:lnTo>
                    <a:lnTo>
                      <a:pt x="503" y="61"/>
                    </a:lnTo>
                    <a:lnTo>
                      <a:pt x="443" y="61"/>
                    </a:lnTo>
                    <a:lnTo>
                      <a:pt x="443" y="120"/>
                    </a:lnTo>
                    <a:lnTo>
                      <a:pt x="473" y="150"/>
                    </a:lnTo>
                    <a:lnTo>
                      <a:pt x="503" y="209"/>
                    </a:lnTo>
                    <a:lnTo>
                      <a:pt x="532" y="238"/>
                    </a:lnTo>
                    <a:lnTo>
                      <a:pt x="532" y="268"/>
                    </a:lnTo>
                    <a:lnTo>
                      <a:pt x="503" y="298"/>
                    </a:lnTo>
                    <a:lnTo>
                      <a:pt x="473" y="298"/>
                    </a:lnTo>
                    <a:lnTo>
                      <a:pt x="443" y="328"/>
                    </a:lnTo>
                    <a:lnTo>
                      <a:pt x="413" y="328"/>
                    </a:lnTo>
                    <a:lnTo>
                      <a:pt x="385" y="298"/>
                    </a:lnTo>
                    <a:lnTo>
                      <a:pt x="355" y="298"/>
                    </a:lnTo>
                    <a:lnTo>
                      <a:pt x="325" y="268"/>
                    </a:lnTo>
                    <a:lnTo>
                      <a:pt x="325" y="238"/>
                    </a:lnTo>
                    <a:lnTo>
                      <a:pt x="294" y="209"/>
                    </a:lnTo>
                    <a:close/>
                  </a:path>
                </a:pathLst>
              </a:custGeom>
              <a:solidFill>
                <a:srgbClr val="CCE83A"/>
              </a:solidFill>
              <a:ln w="9525">
                <a:noFill/>
                <a:round/>
                <a:headEnd/>
                <a:tailEnd/>
              </a:ln>
            </p:spPr>
            <p:txBody>
              <a:bodyPr/>
              <a:lstStyle/>
              <a:p>
                <a:endParaRPr lang="en-GB"/>
              </a:p>
            </p:txBody>
          </p:sp>
          <p:sp>
            <p:nvSpPr>
              <p:cNvPr id="17418" name="Freeform 10"/>
              <p:cNvSpPr>
                <a:spLocks/>
              </p:cNvSpPr>
              <p:nvPr/>
            </p:nvSpPr>
            <p:spPr bwMode="auto">
              <a:xfrm>
                <a:off x="4939" y="1357"/>
                <a:ext cx="15" cy="8"/>
              </a:xfrm>
              <a:custGeom>
                <a:avLst/>
                <a:gdLst/>
                <a:ahLst/>
                <a:cxnLst>
                  <a:cxn ang="0">
                    <a:pos x="30" y="0"/>
                  </a:cxn>
                  <a:cxn ang="0">
                    <a:pos x="0" y="0"/>
                  </a:cxn>
                  <a:cxn ang="0">
                    <a:pos x="30" y="31"/>
                  </a:cxn>
                  <a:cxn ang="0">
                    <a:pos x="59" y="31"/>
                  </a:cxn>
                  <a:cxn ang="0">
                    <a:pos x="30" y="0"/>
                  </a:cxn>
                </a:cxnLst>
                <a:rect l="0" t="0" r="r" b="b"/>
                <a:pathLst>
                  <a:path w="59" h="31">
                    <a:moveTo>
                      <a:pt x="30" y="0"/>
                    </a:moveTo>
                    <a:lnTo>
                      <a:pt x="0" y="0"/>
                    </a:lnTo>
                    <a:lnTo>
                      <a:pt x="30" y="31"/>
                    </a:lnTo>
                    <a:lnTo>
                      <a:pt x="59" y="31"/>
                    </a:lnTo>
                    <a:lnTo>
                      <a:pt x="30" y="0"/>
                    </a:lnTo>
                    <a:close/>
                  </a:path>
                </a:pathLst>
              </a:custGeom>
              <a:solidFill>
                <a:srgbClr val="FFFF7F"/>
              </a:solidFill>
              <a:ln w="9525">
                <a:noFill/>
                <a:round/>
                <a:headEnd/>
                <a:tailEnd/>
              </a:ln>
            </p:spPr>
            <p:txBody>
              <a:bodyPr/>
              <a:lstStyle/>
              <a:p>
                <a:endParaRPr lang="en-GB"/>
              </a:p>
            </p:txBody>
          </p:sp>
          <p:sp>
            <p:nvSpPr>
              <p:cNvPr id="17419" name="Freeform 11"/>
              <p:cNvSpPr>
                <a:spLocks noEditPoints="1"/>
              </p:cNvSpPr>
              <p:nvPr/>
            </p:nvSpPr>
            <p:spPr bwMode="auto">
              <a:xfrm>
                <a:off x="2909" y="891"/>
                <a:ext cx="1430" cy="984"/>
              </a:xfrm>
              <a:custGeom>
                <a:avLst/>
                <a:gdLst/>
                <a:ahLst/>
                <a:cxnLst>
                  <a:cxn ang="0">
                    <a:pos x="4860" y="119"/>
                  </a:cxn>
                  <a:cxn ang="0">
                    <a:pos x="4624" y="119"/>
                  </a:cxn>
                  <a:cxn ang="0">
                    <a:pos x="4474" y="147"/>
                  </a:cxn>
                  <a:cxn ang="0">
                    <a:pos x="4267" y="119"/>
                  </a:cxn>
                  <a:cxn ang="0">
                    <a:pos x="4030" y="326"/>
                  </a:cxn>
                  <a:cxn ang="0">
                    <a:pos x="3763" y="326"/>
                  </a:cxn>
                  <a:cxn ang="0">
                    <a:pos x="3498" y="444"/>
                  </a:cxn>
                  <a:cxn ang="0">
                    <a:pos x="3349" y="356"/>
                  </a:cxn>
                  <a:cxn ang="0">
                    <a:pos x="3200" y="295"/>
                  </a:cxn>
                  <a:cxn ang="0">
                    <a:pos x="3082" y="414"/>
                  </a:cxn>
                  <a:cxn ang="0">
                    <a:pos x="2934" y="533"/>
                  </a:cxn>
                  <a:cxn ang="0">
                    <a:pos x="2757" y="592"/>
                  </a:cxn>
                  <a:cxn ang="0">
                    <a:pos x="2727" y="681"/>
                  </a:cxn>
                  <a:cxn ang="0">
                    <a:pos x="2400" y="711"/>
                  </a:cxn>
                  <a:cxn ang="0">
                    <a:pos x="2607" y="769"/>
                  </a:cxn>
                  <a:cxn ang="0">
                    <a:pos x="2550" y="829"/>
                  </a:cxn>
                  <a:cxn ang="0">
                    <a:pos x="2459" y="976"/>
                  </a:cxn>
                  <a:cxn ang="0">
                    <a:pos x="2282" y="1094"/>
                  </a:cxn>
                  <a:cxn ang="0">
                    <a:pos x="2015" y="1273"/>
                  </a:cxn>
                  <a:cxn ang="0">
                    <a:pos x="1927" y="1392"/>
                  </a:cxn>
                  <a:cxn ang="0">
                    <a:pos x="1749" y="1628"/>
                  </a:cxn>
                  <a:cxn ang="0">
                    <a:pos x="1690" y="1776"/>
                  </a:cxn>
                  <a:cxn ang="0">
                    <a:pos x="1483" y="1983"/>
                  </a:cxn>
                  <a:cxn ang="0">
                    <a:pos x="1185" y="2102"/>
                  </a:cxn>
                  <a:cxn ang="0">
                    <a:pos x="1097" y="2221"/>
                  </a:cxn>
                  <a:cxn ang="0">
                    <a:pos x="801" y="2339"/>
                  </a:cxn>
                  <a:cxn ang="0">
                    <a:pos x="592" y="2427"/>
                  </a:cxn>
                  <a:cxn ang="0">
                    <a:pos x="416" y="2546"/>
                  </a:cxn>
                  <a:cxn ang="0">
                    <a:pos x="237" y="2664"/>
                  </a:cxn>
                  <a:cxn ang="0">
                    <a:pos x="89" y="2724"/>
                  </a:cxn>
                  <a:cxn ang="0">
                    <a:pos x="30" y="2871"/>
                  </a:cxn>
                  <a:cxn ang="0">
                    <a:pos x="60" y="3080"/>
                  </a:cxn>
                  <a:cxn ang="0">
                    <a:pos x="178" y="3316"/>
                  </a:cxn>
                  <a:cxn ang="0">
                    <a:pos x="267" y="3226"/>
                  </a:cxn>
                  <a:cxn ang="0">
                    <a:pos x="30" y="3463"/>
                  </a:cxn>
                  <a:cxn ang="0">
                    <a:pos x="237" y="3641"/>
                  </a:cxn>
                  <a:cxn ang="0">
                    <a:pos x="385" y="3878"/>
                  </a:cxn>
                  <a:cxn ang="0">
                    <a:pos x="978" y="3759"/>
                  </a:cxn>
                  <a:cxn ang="0">
                    <a:pos x="1215" y="3611"/>
                  </a:cxn>
                  <a:cxn ang="0">
                    <a:pos x="1333" y="3405"/>
                  </a:cxn>
                  <a:cxn ang="0">
                    <a:pos x="1631" y="3523"/>
                  </a:cxn>
                  <a:cxn ang="0">
                    <a:pos x="1868" y="2901"/>
                  </a:cxn>
                  <a:cxn ang="0">
                    <a:pos x="1720" y="2160"/>
                  </a:cxn>
                  <a:cxn ang="0">
                    <a:pos x="2222" y="1510"/>
                  </a:cxn>
                  <a:cxn ang="0">
                    <a:pos x="2727" y="917"/>
                  </a:cxn>
                  <a:cxn ang="0">
                    <a:pos x="3468" y="621"/>
                  </a:cxn>
                  <a:cxn ang="0">
                    <a:pos x="4001" y="711"/>
                  </a:cxn>
                  <a:cxn ang="0">
                    <a:pos x="4624" y="651"/>
                  </a:cxn>
                  <a:cxn ang="0">
                    <a:pos x="5246" y="384"/>
                  </a:cxn>
                  <a:cxn ang="0">
                    <a:pos x="5602" y="444"/>
                  </a:cxn>
                  <a:cxn ang="0">
                    <a:pos x="5630" y="238"/>
                  </a:cxn>
                  <a:cxn ang="0">
                    <a:pos x="5364" y="88"/>
                  </a:cxn>
                  <a:cxn ang="0">
                    <a:pos x="3230" y="533"/>
                  </a:cxn>
                  <a:cxn ang="0">
                    <a:pos x="2814" y="739"/>
                  </a:cxn>
                  <a:cxn ang="0">
                    <a:pos x="2075" y="1392"/>
                  </a:cxn>
                  <a:cxn ang="0">
                    <a:pos x="1333" y="2221"/>
                  </a:cxn>
                  <a:cxn ang="0">
                    <a:pos x="1483" y="2072"/>
                  </a:cxn>
                  <a:cxn ang="0">
                    <a:pos x="564" y="2930"/>
                  </a:cxn>
                  <a:cxn ang="0">
                    <a:pos x="446" y="2961"/>
                  </a:cxn>
                  <a:cxn ang="0">
                    <a:pos x="148" y="3137"/>
                  </a:cxn>
                </a:cxnLst>
                <a:rect l="0" t="0" r="r" b="b"/>
                <a:pathLst>
                  <a:path w="5720" h="3936">
                    <a:moveTo>
                      <a:pt x="5067" y="88"/>
                    </a:moveTo>
                    <a:lnTo>
                      <a:pt x="5127" y="88"/>
                    </a:lnTo>
                    <a:lnTo>
                      <a:pt x="5156" y="59"/>
                    </a:lnTo>
                    <a:lnTo>
                      <a:pt x="5156" y="29"/>
                    </a:lnTo>
                    <a:lnTo>
                      <a:pt x="5097" y="29"/>
                    </a:lnTo>
                    <a:lnTo>
                      <a:pt x="5067" y="0"/>
                    </a:lnTo>
                    <a:lnTo>
                      <a:pt x="5009" y="29"/>
                    </a:lnTo>
                    <a:lnTo>
                      <a:pt x="4979" y="29"/>
                    </a:lnTo>
                    <a:lnTo>
                      <a:pt x="4949" y="0"/>
                    </a:lnTo>
                    <a:lnTo>
                      <a:pt x="4890" y="59"/>
                    </a:lnTo>
                    <a:lnTo>
                      <a:pt x="4920" y="59"/>
                    </a:lnTo>
                    <a:lnTo>
                      <a:pt x="4949" y="88"/>
                    </a:lnTo>
                    <a:lnTo>
                      <a:pt x="4920" y="88"/>
                    </a:lnTo>
                    <a:lnTo>
                      <a:pt x="4890" y="119"/>
                    </a:lnTo>
                    <a:lnTo>
                      <a:pt x="4860" y="119"/>
                    </a:lnTo>
                    <a:lnTo>
                      <a:pt x="4890" y="147"/>
                    </a:lnTo>
                    <a:lnTo>
                      <a:pt x="4860" y="147"/>
                    </a:lnTo>
                    <a:lnTo>
                      <a:pt x="4860" y="177"/>
                    </a:lnTo>
                    <a:lnTo>
                      <a:pt x="4802" y="177"/>
                    </a:lnTo>
                    <a:lnTo>
                      <a:pt x="4772" y="207"/>
                    </a:lnTo>
                    <a:lnTo>
                      <a:pt x="4742" y="207"/>
                    </a:lnTo>
                    <a:lnTo>
                      <a:pt x="4772" y="177"/>
                    </a:lnTo>
                    <a:lnTo>
                      <a:pt x="4772" y="147"/>
                    </a:lnTo>
                    <a:lnTo>
                      <a:pt x="4742" y="119"/>
                    </a:lnTo>
                    <a:lnTo>
                      <a:pt x="4772" y="119"/>
                    </a:lnTo>
                    <a:lnTo>
                      <a:pt x="4772" y="59"/>
                    </a:lnTo>
                    <a:lnTo>
                      <a:pt x="4742" y="59"/>
                    </a:lnTo>
                    <a:lnTo>
                      <a:pt x="4683" y="88"/>
                    </a:lnTo>
                    <a:lnTo>
                      <a:pt x="4653" y="88"/>
                    </a:lnTo>
                    <a:lnTo>
                      <a:pt x="4624" y="119"/>
                    </a:lnTo>
                    <a:lnTo>
                      <a:pt x="4624" y="147"/>
                    </a:lnTo>
                    <a:lnTo>
                      <a:pt x="4565" y="207"/>
                    </a:lnTo>
                    <a:lnTo>
                      <a:pt x="4535" y="207"/>
                    </a:lnTo>
                    <a:lnTo>
                      <a:pt x="4535" y="238"/>
                    </a:lnTo>
                    <a:lnTo>
                      <a:pt x="4474" y="295"/>
                    </a:lnTo>
                    <a:lnTo>
                      <a:pt x="4446" y="265"/>
                    </a:lnTo>
                    <a:lnTo>
                      <a:pt x="4416" y="295"/>
                    </a:lnTo>
                    <a:lnTo>
                      <a:pt x="4416" y="238"/>
                    </a:lnTo>
                    <a:lnTo>
                      <a:pt x="4446" y="238"/>
                    </a:lnTo>
                    <a:lnTo>
                      <a:pt x="4446" y="207"/>
                    </a:lnTo>
                    <a:lnTo>
                      <a:pt x="4474" y="207"/>
                    </a:lnTo>
                    <a:lnTo>
                      <a:pt x="4474" y="177"/>
                    </a:lnTo>
                    <a:lnTo>
                      <a:pt x="4446" y="177"/>
                    </a:lnTo>
                    <a:lnTo>
                      <a:pt x="4446" y="147"/>
                    </a:lnTo>
                    <a:lnTo>
                      <a:pt x="4474" y="147"/>
                    </a:lnTo>
                    <a:lnTo>
                      <a:pt x="4535" y="88"/>
                    </a:lnTo>
                    <a:lnTo>
                      <a:pt x="4565" y="88"/>
                    </a:lnTo>
                    <a:lnTo>
                      <a:pt x="4535" y="59"/>
                    </a:lnTo>
                    <a:lnTo>
                      <a:pt x="4474" y="59"/>
                    </a:lnTo>
                    <a:lnTo>
                      <a:pt x="4504" y="88"/>
                    </a:lnTo>
                    <a:lnTo>
                      <a:pt x="4474" y="88"/>
                    </a:lnTo>
                    <a:lnTo>
                      <a:pt x="4446" y="59"/>
                    </a:lnTo>
                    <a:lnTo>
                      <a:pt x="4386" y="59"/>
                    </a:lnTo>
                    <a:lnTo>
                      <a:pt x="4356" y="29"/>
                    </a:lnTo>
                    <a:lnTo>
                      <a:pt x="4328" y="29"/>
                    </a:lnTo>
                    <a:lnTo>
                      <a:pt x="4328" y="59"/>
                    </a:lnTo>
                    <a:lnTo>
                      <a:pt x="4356" y="59"/>
                    </a:lnTo>
                    <a:lnTo>
                      <a:pt x="4328" y="88"/>
                    </a:lnTo>
                    <a:lnTo>
                      <a:pt x="4237" y="88"/>
                    </a:lnTo>
                    <a:lnTo>
                      <a:pt x="4267" y="119"/>
                    </a:lnTo>
                    <a:lnTo>
                      <a:pt x="4237" y="147"/>
                    </a:lnTo>
                    <a:lnTo>
                      <a:pt x="4267" y="177"/>
                    </a:lnTo>
                    <a:lnTo>
                      <a:pt x="4209" y="177"/>
                    </a:lnTo>
                    <a:lnTo>
                      <a:pt x="4209" y="119"/>
                    </a:lnTo>
                    <a:lnTo>
                      <a:pt x="4119" y="119"/>
                    </a:lnTo>
                    <a:lnTo>
                      <a:pt x="4119" y="147"/>
                    </a:lnTo>
                    <a:lnTo>
                      <a:pt x="4149" y="177"/>
                    </a:lnTo>
                    <a:lnTo>
                      <a:pt x="4179" y="177"/>
                    </a:lnTo>
                    <a:lnTo>
                      <a:pt x="4149" y="207"/>
                    </a:lnTo>
                    <a:lnTo>
                      <a:pt x="4119" y="207"/>
                    </a:lnTo>
                    <a:lnTo>
                      <a:pt x="4119" y="238"/>
                    </a:lnTo>
                    <a:lnTo>
                      <a:pt x="4060" y="295"/>
                    </a:lnTo>
                    <a:lnTo>
                      <a:pt x="4119" y="295"/>
                    </a:lnTo>
                    <a:lnTo>
                      <a:pt x="4119" y="326"/>
                    </a:lnTo>
                    <a:lnTo>
                      <a:pt x="4030" y="326"/>
                    </a:lnTo>
                    <a:lnTo>
                      <a:pt x="4001" y="295"/>
                    </a:lnTo>
                    <a:lnTo>
                      <a:pt x="4001" y="265"/>
                    </a:lnTo>
                    <a:lnTo>
                      <a:pt x="3972" y="295"/>
                    </a:lnTo>
                    <a:lnTo>
                      <a:pt x="3972" y="265"/>
                    </a:lnTo>
                    <a:lnTo>
                      <a:pt x="3912" y="265"/>
                    </a:lnTo>
                    <a:lnTo>
                      <a:pt x="3882" y="238"/>
                    </a:lnTo>
                    <a:lnTo>
                      <a:pt x="3763" y="238"/>
                    </a:lnTo>
                    <a:lnTo>
                      <a:pt x="3735" y="265"/>
                    </a:lnTo>
                    <a:lnTo>
                      <a:pt x="3705" y="238"/>
                    </a:lnTo>
                    <a:lnTo>
                      <a:pt x="3675" y="238"/>
                    </a:lnTo>
                    <a:lnTo>
                      <a:pt x="3675" y="265"/>
                    </a:lnTo>
                    <a:lnTo>
                      <a:pt x="3705" y="295"/>
                    </a:lnTo>
                    <a:lnTo>
                      <a:pt x="3763" y="295"/>
                    </a:lnTo>
                    <a:lnTo>
                      <a:pt x="3794" y="326"/>
                    </a:lnTo>
                    <a:lnTo>
                      <a:pt x="3763" y="326"/>
                    </a:lnTo>
                    <a:lnTo>
                      <a:pt x="3763" y="356"/>
                    </a:lnTo>
                    <a:lnTo>
                      <a:pt x="3794" y="356"/>
                    </a:lnTo>
                    <a:lnTo>
                      <a:pt x="3823" y="384"/>
                    </a:lnTo>
                    <a:lnTo>
                      <a:pt x="3794" y="384"/>
                    </a:lnTo>
                    <a:lnTo>
                      <a:pt x="3763" y="356"/>
                    </a:lnTo>
                    <a:lnTo>
                      <a:pt x="3705" y="356"/>
                    </a:lnTo>
                    <a:lnTo>
                      <a:pt x="3675" y="326"/>
                    </a:lnTo>
                    <a:lnTo>
                      <a:pt x="3675" y="295"/>
                    </a:lnTo>
                    <a:lnTo>
                      <a:pt x="3616" y="326"/>
                    </a:lnTo>
                    <a:lnTo>
                      <a:pt x="3644" y="356"/>
                    </a:lnTo>
                    <a:lnTo>
                      <a:pt x="3587" y="356"/>
                    </a:lnTo>
                    <a:lnTo>
                      <a:pt x="3587" y="384"/>
                    </a:lnTo>
                    <a:lnTo>
                      <a:pt x="3556" y="356"/>
                    </a:lnTo>
                    <a:lnTo>
                      <a:pt x="3498" y="414"/>
                    </a:lnTo>
                    <a:lnTo>
                      <a:pt x="3498" y="444"/>
                    </a:lnTo>
                    <a:lnTo>
                      <a:pt x="3468" y="444"/>
                    </a:lnTo>
                    <a:lnTo>
                      <a:pt x="3437" y="474"/>
                    </a:lnTo>
                    <a:lnTo>
                      <a:pt x="3437" y="502"/>
                    </a:lnTo>
                    <a:lnTo>
                      <a:pt x="3407" y="502"/>
                    </a:lnTo>
                    <a:lnTo>
                      <a:pt x="3380" y="533"/>
                    </a:lnTo>
                    <a:lnTo>
                      <a:pt x="3349" y="533"/>
                    </a:lnTo>
                    <a:lnTo>
                      <a:pt x="3380" y="502"/>
                    </a:lnTo>
                    <a:lnTo>
                      <a:pt x="3407" y="502"/>
                    </a:lnTo>
                    <a:lnTo>
                      <a:pt x="3437" y="474"/>
                    </a:lnTo>
                    <a:lnTo>
                      <a:pt x="3437" y="356"/>
                    </a:lnTo>
                    <a:lnTo>
                      <a:pt x="3407" y="326"/>
                    </a:lnTo>
                    <a:lnTo>
                      <a:pt x="3407" y="356"/>
                    </a:lnTo>
                    <a:lnTo>
                      <a:pt x="3380" y="356"/>
                    </a:lnTo>
                    <a:lnTo>
                      <a:pt x="3349" y="384"/>
                    </a:lnTo>
                    <a:lnTo>
                      <a:pt x="3349" y="356"/>
                    </a:lnTo>
                    <a:lnTo>
                      <a:pt x="3319" y="384"/>
                    </a:lnTo>
                    <a:lnTo>
                      <a:pt x="3319" y="414"/>
                    </a:lnTo>
                    <a:lnTo>
                      <a:pt x="3349" y="444"/>
                    </a:lnTo>
                    <a:lnTo>
                      <a:pt x="3319" y="444"/>
                    </a:lnTo>
                    <a:lnTo>
                      <a:pt x="3289" y="474"/>
                    </a:lnTo>
                    <a:lnTo>
                      <a:pt x="3289" y="444"/>
                    </a:lnTo>
                    <a:lnTo>
                      <a:pt x="3319" y="414"/>
                    </a:lnTo>
                    <a:lnTo>
                      <a:pt x="3289" y="384"/>
                    </a:lnTo>
                    <a:lnTo>
                      <a:pt x="3289" y="356"/>
                    </a:lnTo>
                    <a:lnTo>
                      <a:pt x="3260" y="384"/>
                    </a:lnTo>
                    <a:lnTo>
                      <a:pt x="3200" y="384"/>
                    </a:lnTo>
                    <a:lnTo>
                      <a:pt x="3260" y="326"/>
                    </a:lnTo>
                    <a:lnTo>
                      <a:pt x="3230" y="295"/>
                    </a:lnTo>
                    <a:lnTo>
                      <a:pt x="3230" y="326"/>
                    </a:lnTo>
                    <a:lnTo>
                      <a:pt x="3200" y="295"/>
                    </a:lnTo>
                    <a:lnTo>
                      <a:pt x="3142" y="295"/>
                    </a:lnTo>
                    <a:lnTo>
                      <a:pt x="3112" y="326"/>
                    </a:lnTo>
                    <a:lnTo>
                      <a:pt x="3112" y="356"/>
                    </a:lnTo>
                    <a:lnTo>
                      <a:pt x="3142" y="356"/>
                    </a:lnTo>
                    <a:lnTo>
                      <a:pt x="3171" y="384"/>
                    </a:lnTo>
                    <a:lnTo>
                      <a:pt x="3142" y="414"/>
                    </a:lnTo>
                    <a:lnTo>
                      <a:pt x="3142" y="444"/>
                    </a:lnTo>
                    <a:lnTo>
                      <a:pt x="3171" y="444"/>
                    </a:lnTo>
                    <a:lnTo>
                      <a:pt x="3142" y="474"/>
                    </a:lnTo>
                    <a:lnTo>
                      <a:pt x="3112" y="444"/>
                    </a:lnTo>
                    <a:lnTo>
                      <a:pt x="3112" y="414"/>
                    </a:lnTo>
                    <a:lnTo>
                      <a:pt x="3142" y="384"/>
                    </a:lnTo>
                    <a:lnTo>
                      <a:pt x="3112" y="356"/>
                    </a:lnTo>
                    <a:lnTo>
                      <a:pt x="3082" y="356"/>
                    </a:lnTo>
                    <a:lnTo>
                      <a:pt x="3082" y="414"/>
                    </a:lnTo>
                    <a:lnTo>
                      <a:pt x="3052" y="384"/>
                    </a:lnTo>
                    <a:lnTo>
                      <a:pt x="2993" y="444"/>
                    </a:lnTo>
                    <a:lnTo>
                      <a:pt x="3052" y="444"/>
                    </a:lnTo>
                    <a:lnTo>
                      <a:pt x="3052" y="474"/>
                    </a:lnTo>
                    <a:lnTo>
                      <a:pt x="3082" y="502"/>
                    </a:lnTo>
                    <a:lnTo>
                      <a:pt x="3052" y="502"/>
                    </a:lnTo>
                    <a:lnTo>
                      <a:pt x="3052" y="533"/>
                    </a:lnTo>
                    <a:lnTo>
                      <a:pt x="2993" y="474"/>
                    </a:lnTo>
                    <a:lnTo>
                      <a:pt x="2964" y="474"/>
                    </a:lnTo>
                    <a:lnTo>
                      <a:pt x="2964" y="502"/>
                    </a:lnTo>
                    <a:lnTo>
                      <a:pt x="2934" y="533"/>
                    </a:lnTo>
                    <a:lnTo>
                      <a:pt x="2964" y="563"/>
                    </a:lnTo>
                    <a:lnTo>
                      <a:pt x="2934" y="563"/>
                    </a:lnTo>
                    <a:lnTo>
                      <a:pt x="2905" y="533"/>
                    </a:lnTo>
                    <a:lnTo>
                      <a:pt x="2934" y="533"/>
                    </a:lnTo>
                    <a:lnTo>
                      <a:pt x="2934" y="474"/>
                    </a:lnTo>
                    <a:lnTo>
                      <a:pt x="2905" y="474"/>
                    </a:lnTo>
                    <a:lnTo>
                      <a:pt x="2845" y="444"/>
                    </a:lnTo>
                    <a:lnTo>
                      <a:pt x="2845" y="474"/>
                    </a:lnTo>
                    <a:lnTo>
                      <a:pt x="2814" y="474"/>
                    </a:lnTo>
                    <a:lnTo>
                      <a:pt x="2786" y="444"/>
                    </a:lnTo>
                    <a:lnTo>
                      <a:pt x="2757" y="474"/>
                    </a:lnTo>
                    <a:lnTo>
                      <a:pt x="2786" y="474"/>
                    </a:lnTo>
                    <a:lnTo>
                      <a:pt x="2786" y="502"/>
                    </a:lnTo>
                    <a:lnTo>
                      <a:pt x="2727" y="502"/>
                    </a:lnTo>
                    <a:lnTo>
                      <a:pt x="2727" y="533"/>
                    </a:lnTo>
                    <a:lnTo>
                      <a:pt x="2757" y="563"/>
                    </a:lnTo>
                    <a:lnTo>
                      <a:pt x="2696" y="563"/>
                    </a:lnTo>
                    <a:lnTo>
                      <a:pt x="2727" y="592"/>
                    </a:lnTo>
                    <a:lnTo>
                      <a:pt x="2757" y="592"/>
                    </a:lnTo>
                    <a:lnTo>
                      <a:pt x="2786" y="563"/>
                    </a:lnTo>
                    <a:lnTo>
                      <a:pt x="2905" y="563"/>
                    </a:lnTo>
                    <a:lnTo>
                      <a:pt x="2875" y="592"/>
                    </a:lnTo>
                    <a:lnTo>
                      <a:pt x="2845" y="592"/>
                    </a:lnTo>
                    <a:lnTo>
                      <a:pt x="2845" y="621"/>
                    </a:lnTo>
                    <a:lnTo>
                      <a:pt x="2875" y="651"/>
                    </a:lnTo>
                    <a:lnTo>
                      <a:pt x="2845" y="651"/>
                    </a:lnTo>
                    <a:lnTo>
                      <a:pt x="2875" y="681"/>
                    </a:lnTo>
                    <a:lnTo>
                      <a:pt x="2814" y="651"/>
                    </a:lnTo>
                    <a:lnTo>
                      <a:pt x="2786" y="681"/>
                    </a:lnTo>
                    <a:lnTo>
                      <a:pt x="2757" y="681"/>
                    </a:lnTo>
                    <a:lnTo>
                      <a:pt x="2757" y="651"/>
                    </a:lnTo>
                    <a:lnTo>
                      <a:pt x="2727" y="651"/>
                    </a:lnTo>
                    <a:lnTo>
                      <a:pt x="2696" y="681"/>
                    </a:lnTo>
                    <a:lnTo>
                      <a:pt x="2727" y="681"/>
                    </a:lnTo>
                    <a:lnTo>
                      <a:pt x="2696" y="711"/>
                    </a:lnTo>
                    <a:lnTo>
                      <a:pt x="2638" y="711"/>
                    </a:lnTo>
                    <a:lnTo>
                      <a:pt x="2638" y="651"/>
                    </a:lnTo>
                    <a:lnTo>
                      <a:pt x="2550" y="651"/>
                    </a:lnTo>
                    <a:lnTo>
                      <a:pt x="2550" y="681"/>
                    </a:lnTo>
                    <a:lnTo>
                      <a:pt x="2520" y="681"/>
                    </a:lnTo>
                    <a:lnTo>
                      <a:pt x="2459" y="739"/>
                    </a:lnTo>
                    <a:lnTo>
                      <a:pt x="2459" y="711"/>
                    </a:lnTo>
                    <a:lnTo>
                      <a:pt x="2489" y="681"/>
                    </a:lnTo>
                    <a:lnTo>
                      <a:pt x="2489" y="621"/>
                    </a:lnTo>
                    <a:lnTo>
                      <a:pt x="2431" y="621"/>
                    </a:lnTo>
                    <a:lnTo>
                      <a:pt x="2431" y="651"/>
                    </a:lnTo>
                    <a:lnTo>
                      <a:pt x="2400" y="681"/>
                    </a:lnTo>
                    <a:lnTo>
                      <a:pt x="2370" y="681"/>
                    </a:lnTo>
                    <a:lnTo>
                      <a:pt x="2400" y="711"/>
                    </a:lnTo>
                    <a:lnTo>
                      <a:pt x="2370" y="739"/>
                    </a:lnTo>
                    <a:lnTo>
                      <a:pt x="2340" y="739"/>
                    </a:lnTo>
                    <a:lnTo>
                      <a:pt x="2340" y="769"/>
                    </a:lnTo>
                    <a:lnTo>
                      <a:pt x="2313" y="769"/>
                    </a:lnTo>
                    <a:lnTo>
                      <a:pt x="2313" y="799"/>
                    </a:lnTo>
                    <a:lnTo>
                      <a:pt x="2340" y="799"/>
                    </a:lnTo>
                    <a:lnTo>
                      <a:pt x="2370" y="769"/>
                    </a:lnTo>
                    <a:lnTo>
                      <a:pt x="2400" y="769"/>
                    </a:lnTo>
                    <a:lnTo>
                      <a:pt x="2370" y="799"/>
                    </a:lnTo>
                    <a:lnTo>
                      <a:pt x="2431" y="799"/>
                    </a:lnTo>
                    <a:lnTo>
                      <a:pt x="2489" y="739"/>
                    </a:lnTo>
                    <a:lnTo>
                      <a:pt x="2489" y="799"/>
                    </a:lnTo>
                    <a:lnTo>
                      <a:pt x="2550" y="739"/>
                    </a:lnTo>
                    <a:lnTo>
                      <a:pt x="2550" y="769"/>
                    </a:lnTo>
                    <a:lnTo>
                      <a:pt x="2607" y="769"/>
                    </a:lnTo>
                    <a:lnTo>
                      <a:pt x="2607" y="739"/>
                    </a:lnTo>
                    <a:lnTo>
                      <a:pt x="2638" y="769"/>
                    </a:lnTo>
                    <a:lnTo>
                      <a:pt x="2607" y="769"/>
                    </a:lnTo>
                    <a:lnTo>
                      <a:pt x="2577" y="799"/>
                    </a:lnTo>
                    <a:lnTo>
                      <a:pt x="2550" y="799"/>
                    </a:lnTo>
                    <a:lnTo>
                      <a:pt x="2577" y="829"/>
                    </a:lnTo>
                    <a:lnTo>
                      <a:pt x="2607" y="829"/>
                    </a:lnTo>
                    <a:lnTo>
                      <a:pt x="2577" y="858"/>
                    </a:lnTo>
                    <a:lnTo>
                      <a:pt x="2607" y="858"/>
                    </a:lnTo>
                    <a:lnTo>
                      <a:pt x="2638" y="888"/>
                    </a:lnTo>
                    <a:lnTo>
                      <a:pt x="2577" y="888"/>
                    </a:lnTo>
                    <a:lnTo>
                      <a:pt x="2638" y="917"/>
                    </a:lnTo>
                    <a:lnTo>
                      <a:pt x="2577" y="917"/>
                    </a:lnTo>
                    <a:lnTo>
                      <a:pt x="2550" y="888"/>
                    </a:lnTo>
                    <a:lnTo>
                      <a:pt x="2550" y="829"/>
                    </a:lnTo>
                    <a:lnTo>
                      <a:pt x="2489" y="829"/>
                    </a:lnTo>
                    <a:lnTo>
                      <a:pt x="2459" y="858"/>
                    </a:lnTo>
                    <a:lnTo>
                      <a:pt x="2400" y="858"/>
                    </a:lnTo>
                    <a:lnTo>
                      <a:pt x="2370" y="888"/>
                    </a:lnTo>
                    <a:lnTo>
                      <a:pt x="2520" y="888"/>
                    </a:lnTo>
                    <a:lnTo>
                      <a:pt x="2489" y="917"/>
                    </a:lnTo>
                    <a:lnTo>
                      <a:pt x="2340" y="917"/>
                    </a:lnTo>
                    <a:lnTo>
                      <a:pt x="2313" y="888"/>
                    </a:lnTo>
                    <a:lnTo>
                      <a:pt x="2282" y="917"/>
                    </a:lnTo>
                    <a:lnTo>
                      <a:pt x="2282" y="947"/>
                    </a:lnTo>
                    <a:lnTo>
                      <a:pt x="2313" y="976"/>
                    </a:lnTo>
                    <a:lnTo>
                      <a:pt x="2340" y="976"/>
                    </a:lnTo>
                    <a:lnTo>
                      <a:pt x="2370" y="947"/>
                    </a:lnTo>
                    <a:lnTo>
                      <a:pt x="2431" y="947"/>
                    </a:lnTo>
                    <a:lnTo>
                      <a:pt x="2459" y="976"/>
                    </a:lnTo>
                    <a:lnTo>
                      <a:pt x="2370" y="976"/>
                    </a:lnTo>
                    <a:lnTo>
                      <a:pt x="2370" y="1006"/>
                    </a:lnTo>
                    <a:lnTo>
                      <a:pt x="2340" y="1036"/>
                    </a:lnTo>
                    <a:lnTo>
                      <a:pt x="2313" y="1006"/>
                    </a:lnTo>
                    <a:lnTo>
                      <a:pt x="2313" y="976"/>
                    </a:lnTo>
                    <a:lnTo>
                      <a:pt x="2282" y="976"/>
                    </a:lnTo>
                    <a:lnTo>
                      <a:pt x="2282" y="1006"/>
                    </a:lnTo>
                    <a:lnTo>
                      <a:pt x="2252" y="1036"/>
                    </a:lnTo>
                    <a:lnTo>
                      <a:pt x="2222" y="1036"/>
                    </a:lnTo>
                    <a:lnTo>
                      <a:pt x="2282" y="1067"/>
                    </a:lnTo>
                    <a:lnTo>
                      <a:pt x="2222" y="1067"/>
                    </a:lnTo>
                    <a:lnTo>
                      <a:pt x="2193" y="1094"/>
                    </a:lnTo>
                    <a:lnTo>
                      <a:pt x="2222" y="1094"/>
                    </a:lnTo>
                    <a:lnTo>
                      <a:pt x="2252" y="1124"/>
                    </a:lnTo>
                    <a:lnTo>
                      <a:pt x="2282" y="1094"/>
                    </a:lnTo>
                    <a:lnTo>
                      <a:pt x="2340" y="1094"/>
                    </a:lnTo>
                    <a:lnTo>
                      <a:pt x="2370" y="1124"/>
                    </a:lnTo>
                    <a:lnTo>
                      <a:pt x="2400" y="1124"/>
                    </a:lnTo>
                    <a:lnTo>
                      <a:pt x="2400" y="1155"/>
                    </a:lnTo>
                    <a:lnTo>
                      <a:pt x="2370" y="1124"/>
                    </a:lnTo>
                    <a:lnTo>
                      <a:pt x="2252" y="1124"/>
                    </a:lnTo>
                    <a:lnTo>
                      <a:pt x="2163" y="1124"/>
                    </a:lnTo>
                    <a:lnTo>
                      <a:pt x="2163" y="1155"/>
                    </a:lnTo>
                    <a:lnTo>
                      <a:pt x="2134" y="1185"/>
                    </a:lnTo>
                    <a:lnTo>
                      <a:pt x="2075" y="1185"/>
                    </a:lnTo>
                    <a:lnTo>
                      <a:pt x="2045" y="1213"/>
                    </a:lnTo>
                    <a:lnTo>
                      <a:pt x="2015" y="1213"/>
                    </a:lnTo>
                    <a:lnTo>
                      <a:pt x="2045" y="1242"/>
                    </a:lnTo>
                    <a:lnTo>
                      <a:pt x="1986" y="1242"/>
                    </a:lnTo>
                    <a:lnTo>
                      <a:pt x="2015" y="1273"/>
                    </a:lnTo>
                    <a:lnTo>
                      <a:pt x="1927" y="1273"/>
                    </a:lnTo>
                    <a:lnTo>
                      <a:pt x="1897" y="1303"/>
                    </a:lnTo>
                    <a:lnTo>
                      <a:pt x="1927" y="1331"/>
                    </a:lnTo>
                    <a:lnTo>
                      <a:pt x="1956" y="1331"/>
                    </a:lnTo>
                    <a:lnTo>
                      <a:pt x="1986" y="1303"/>
                    </a:lnTo>
                    <a:lnTo>
                      <a:pt x="2045" y="1303"/>
                    </a:lnTo>
                    <a:lnTo>
                      <a:pt x="2015" y="1331"/>
                    </a:lnTo>
                    <a:lnTo>
                      <a:pt x="1956" y="1331"/>
                    </a:lnTo>
                    <a:lnTo>
                      <a:pt x="1927" y="1362"/>
                    </a:lnTo>
                    <a:lnTo>
                      <a:pt x="1897" y="1331"/>
                    </a:lnTo>
                    <a:lnTo>
                      <a:pt x="1868" y="1331"/>
                    </a:lnTo>
                    <a:lnTo>
                      <a:pt x="1897" y="1362"/>
                    </a:lnTo>
                    <a:lnTo>
                      <a:pt x="1868" y="1392"/>
                    </a:lnTo>
                    <a:lnTo>
                      <a:pt x="1897" y="1392"/>
                    </a:lnTo>
                    <a:lnTo>
                      <a:pt x="1927" y="1392"/>
                    </a:lnTo>
                    <a:lnTo>
                      <a:pt x="1897" y="1421"/>
                    </a:lnTo>
                    <a:lnTo>
                      <a:pt x="1927" y="1421"/>
                    </a:lnTo>
                    <a:lnTo>
                      <a:pt x="1868" y="1449"/>
                    </a:lnTo>
                    <a:lnTo>
                      <a:pt x="1838" y="1480"/>
                    </a:lnTo>
                    <a:lnTo>
                      <a:pt x="1868" y="1480"/>
                    </a:lnTo>
                    <a:lnTo>
                      <a:pt x="1868" y="1510"/>
                    </a:lnTo>
                    <a:lnTo>
                      <a:pt x="1897" y="1510"/>
                    </a:lnTo>
                    <a:lnTo>
                      <a:pt x="1927" y="1540"/>
                    </a:lnTo>
                    <a:lnTo>
                      <a:pt x="1868" y="1510"/>
                    </a:lnTo>
                    <a:lnTo>
                      <a:pt x="1808" y="1510"/>
                    </a:lnTo>
                    <a:lnTo>
                      <a:pt x="1778" y="1540"/>
                    </a:lnTo>
                    <a:lnTo>
                      <a:pt x="1778" y="1569"/>
                    </a:lnTo>
                    <a:lnTo>
                      <a:pt x="1749" y="1569"/>
                    </a:lnTo>
                    <a:lnTo>
                      <a:pt x="1720" y="1598"/>
                    </a:lnTo>
                    <a:lnTo>
                      <a:pt x="1749" y="1628"/>
                    </a:lnTo>
                    <a:lnTo>
                      <a:pt x="1778" y="1628"/>
                    </a:lnTo>
                    <a:lnTo>
                      <a:pt x="1778" y="1658"/>
                    </a:lnTo>
                    <a:lnTo>
                      <a:pt x="1749" y="1658"/>
                    </a:lnTo>
                    <a:lnTo>
                      <a:pt x="1720" y="1628"/>
                    </a:lnTo>
                    <a:lnTo>
                      <a:pt x="1690" y="1628"/>
                    </a:lnTo>
                    <a:lnTo>
                      <a:pt x="1690" y="1717"/>
                    </a:lnTo>
                    <a:lnTo>
                      <a:pt x="1720" y="1687"/>
                    </a:lnTo>
                    <a:lnTo>
                      <a:pt x="1749" y="1687"/>
                    </a:lnTo>
                    <a:lnTo>
                      <a:pt x="1720" y="1717"/>
                    </a:lnTo>
                    <a:lnTo>
                      <a:pt x="1690" y="1717"/>
                    </a:lnTo>
                    <a:lnTo>
                      <a:pt x="1659" y="1747"/>
                    </a:lnTo>
                    <a:lnTo>
                      <a:pt x="1690" y="1776"/>
                    </a:lnTo>
                    <a:lnTo>
                      <a:pt x="1720" y="1747"/>
                    </a:lnTo>
                    <a:lnTo>
                      <a:pt x="1720" y="1776"/>
                    </a:lnTo>
                    <a:lnTo>
                      <a:pt x="1690" y="1776"/>
                    </a:lnTo>
                    <a:lnTo>
                      <a:pt x="1659" y="1776"/>
                    </a:lnTo>
                    <a:lnTo>
                      <a:pt x="1659" y="1747"/>
                    </a:lnTo>
                    <a:lnTo>
                      <a:pt x="1631" y="1747"/>
                    </a:lnTo>
                    <a:lnTo>
                      <a:pt x="1631" y="1776"/>
                    </a:lnTo>
                    <a:lnTo>
                      <a:pt x="1601" y="1776"/>
                    </a:lnTo>
                    <a:lnTo>
                      <a:pt x="1540" y="1835"/>
                    </a:lnTo>
                    <a:lnTo>
                      <a:pt x="1601" y="1835"/>
                    </a:lnTo>
                    <a:lnTo>
                      <a:pt x="1571" y="1865"/>
                    </a:lnTo>
                    <a:lnTo>
                      <a:pt x="1513" y="1865"/>
                    </a:lnTo>
                    <a:lnTo>
                      <a:pt x="1513" y="1896"/>
                    </a:lnTo>
                    <a:lnTo>
                      <a:pt x="1571" y="1896"/>
                    </a:lnTo>
                    <a:lnTo>
                      <a:pt x="1540" y="1923"/>
                    </a:lnTo>
                    <a:lnTo>
                      <a:pt x="1540" y="1953"/>
                    </a:lnTo>
                    <a:lnTo>
                      <a:pt x="1513" y="1953"/>
                    </a:lnTo>
                    <a:lnTo>
                      <a:pt x="1483" y="1983"/>
                    </a:lnTo>
                    <a:lnTo>
                      <a:pt x="1483" y="1953"/>
                    </a:lnTo>
                    <a:lnTo>
                      <a:pt x="1452" y="1923"/>
                    </a:lnTo>
                    <a:lnTo>
                      <a:pt x="1422" y="1923"/>
                    </a:lnTo>
                    <a:lnTo>
                      <a:pt x="1394" y="1896"/>
                    </a:lnTo>
                    <a:lnTo>
                      <a:pt x="1394" y="1923"/>
                    </a:lnTo>
                    <a:lnTo>
                      <a:pt x="1364" y="1923"/>
                    </a:lnTo>
                    <a:lnTo>
                      <a:pt x="1364" y="1953"/>
                    </a:lnTo>
                    <a:lnTo>
                      <a:pt x="1304" y="1983"/>
                    </a:lnTo>
                    <a:lnTo>
                      <a:pt x="1276" y="2014"/>
                    </a:lnTo>
                    <a:lnTo>
                      <a:pt x="1276" y="2042"/>
                    </a:lnTo>
                    <a:lnTo>
                      <a:pt x="1245" y="2014"/>
                    </a:lnTo>
                    <a:lnTo>
                      <a:pt x="1245" y="2042"/>
                    </a:lnTo>
                    <a:lnTo>
                      <a:pt x="1215" y="2042"/>
                    </a:lnTo>
                    <a:lnTo>
                      <a:pt x="1185" y="2072"/>
                    </a:lnTo>
                    <a:lnTo>
                      <a:pt x="1185" y="2102"/>
                    </a:lnTo>
                    <a:lnTo>
                      <a:pt x="1215" y="2102"/>
                    </a:lnTo>
                    <a:lnTo>
                      <a:pt x="1185" y="2132"/>
                    </a:lnTo>
                    <a:lnTo>
                      <a:pt x="1126" y="2132"/>
                    </a:lnTo>
                    <a:lnTo>
                      <a:pt x="1097" y="2160"/>
                    </a:lnTo>
                    <a:lnTo>
                      <a:pt x="1126" y="2160"/>
                    </a:lnTo>
                    <a:lnTo>
                      <a:pt x="1097" y="2190"/>
                    </a:lnTo>
                    <a:lnTo>
                      <a:pt x="1126" y="2190"/>
                    </a:lnTo>
                    <a:lnTo>
                      <a:pt x="1157" y="2160"/>
                    </a:lnTo>
                    <a:lnTo>
                      <a:pt x="1185" y="2160"/>
                    </a:lnTo>
                    <a:lnTo>
                      <a:pt x="1185" y="2190"/>
                    </a:lnTo>
                    <a:lnTo>
                      <a:pt x="1157" y="2190"/>
                    </a:lnTo>
                    <a:lnTo>
                      <a:pt x="1157" y="2221"/>
                    </a:lnTo>
                    <a:lnTo>
                      <a:pt x="1172" y="2236"/>
                    </a:lnTo>
                    <a:lnTo>
                      <a:pt x="1126" y="2190"/>
                    </a:lnTo>
                    <a:lnTo>
                      <a:pt x="1097" y="2221"/>
                    </a:lnTo>
                    <a:lnTo>
                      <a:pt x="1038" y="2221"/>
                    </a:lnTo>
                    <a:lnTo>
                      <a:pt x="1008" y="2251"/>
                    </a:lnTo>
                    <a:lnTo>
                      <a:pt x="1038" y="2251"/>
                    </a:lnTo>
                    <a:lnTo>
                      <a:pt x="978" y="2309"/>
                    </a:lnTo>
                    <a:lnTo>
                      <a:pt x="978" y="2278"/>
                    </a:lnTo>
                    <a:lnTo>
                      <a:pt x="948" y="2251"/>
                    </a:lnTo>
                    <a:lnTo>
                      <a:pt x="919" y="2278"/>
                    </a:lnTo>
                    <a:lnTo>
                      <a:pt x="890" y="2251"/>
                    </a:lnTo>
                    <a:lnTo>
                      <a:pt x="890" y="2278"/>
                    </a:lnTo>
                    <a:lnTo>
                      <a:pt x="860" y="2309"/>
                    </a:lnTo>
                    <a:lnTo>
                      <a:pt x="890" y="2339"/>
                    </a:lnTo>
                    <a:lnTo>
                      <a:pt x="860" y="2339"/>
                    </a:lnTo>
                    <a:lnTo>
                      <a:pt x="830" y="2309"/>
                    </a:lnTo>
                    <a:lnTo>
                      <a:pt x="801" y="2309"/>
                    </a:lnTo>
                    <a:lnTo>
                      <a:pt x="801" y="2339"/>
                    </a:lnTo>
                    <a:lnTo>
                      <a:pt x="771" y="2339"/>
                    </a:lnTo>
                    <a:lnTo>
                      <a:pt x="771" y="2369"/>
                    </a:lnTo>
                    <a:lnTo>
                      <a:pt x="830" y="2369"/>
                    </a:lnTo>
                    <a:lnTo>
                      <a:pt x="801" y="2397"/>
                    </a:lnTo>
                    <a:lnTo>
                      <a:pt x="830" y="2397"/>
                    </a:lnTo>
                    <a:lnTo>
                      <a:pt x="830" y="2427"/>
                    </a:lnTo>
                    <a:lnTo>
                      <a:pt x="801" y="2427"/>
                    </a:lnTo>
                    <a:lnTo>
                      <a:pt x="801" y="2397"/>
                    </a:lnTo>
                    <a:lnTo>
                      <a:pt x="771" y="2397"/>
                    </a:lnTo>
                    <a:lnTo>
                      <a:pt x="771" y="2427"/>
                    </a:lnTo>
                    <a:lnTo>
                      <a:pt x="801" y="2457"/>
                    </a:lnTo>
                    <a:lnTo>
                      <a:pt x="741" y="2427"/>
                    </a:lnTo>
                    <a:lnTo>
                      <a:pt x="741" y="2397"/>
                    </a:lnTo>
                    <a:lnTo>
                      <a:pt x="623" y="2397"/>
                    </a:lnTo>
                    <a:lnTo>
                      <a:pt x="592" y="2427"/>
                    </a:lnTo>
                    <a:lnTo>
                      <a:pt x="564" y="2397"/>
                    </a:lnTo>
                    <a:lnTo>
                      <a:pt x="473" y="2397"/>
                    </a:lnTo>
                    <a:lnTo>
                      <a:pt x="534" y="2457"/>
                    </a:lnTo>
                    <a:lnTo>
                      <a:pt x="564" y="2457"/>
                    </a:lnTo>
                    <a:lnTo>
                      <a:pt x="592" y="2487"/>
                    </a:lnTo>
                    <a:lnTo>
                      <a:pt x="592" y="2516"/>
                    </a:lnTo>
                    <a:lnTo>
                      <a:pt x="653" y="2516"/>
                    </a:lnTo>
                    <a:lnTo>
                      <a:pt x="623" y="2546"/>
                    </a:lnTo>
                    <a:lnTo>
                      <a:pt x="592" y="2546"/>
                    </a:lnTo>
                    <a:lnTo>
                      <a:pt x="564" y="2516"/>
                    </a:lnTo>
                    <a:lnTo>
                      <a:pt x="503" y="2516"/>
                    </a:lnTo>
                    <a:lnTo>
                      <a:pt x="473" y="2487"/>
                    </a:lnTo>
                    <a:lnTo>
                      <a:pt x="416" y="2487"/>
                    </a:lnTo>
                    <a:lnTo>
                      <a:pt x="385" y="2516"/>
                    </a:lnTo>
                    <a:lnTo>
                      <a:pt x="416" y="2546"/>
                    </a:lnTo>
                    <a:lnTo>
                      <a:pt x="446" y="2546"/>
                    </a:lnTo>
                    <a:lnTo>
                      <a:pt x="503" y="2605"/>
                    </a:lnTo>
                    <a:lnTo>
                      <a:pt x="503" y="2634"/>
                    </a:lnTo>
                    <a:lnTo>
                      <a:pt x="534" y="2664"/>
                    </a:lnTo>
                    <a:lnTo>
                      <a:pt x="446" y="2664"/>
                    </a:lnTo>
                    <a:lnTo>
                      <a:pt x="473" y="2634"/>
                    </a:lnTo>
                    <a:lnTo>
                      <a:pt x="473" y="2605"/>
                    </a:lnTo>
                    <a:lnTo>
                      <a:pt x="446" y="2576"/>
                    </a:lnTo>
                    <a:lnTo>
                      <a:pt x="355" y="2576"/>
                    </a:lnTo>
                    <a:lnTo>
                      <a:pt x="355" y="2605"/>
                    </a:lnTo>
                    <a:lnTo>
                      <a:pt x="327" y="2576"/>
                    </a:lnTo>
                    <a:lnTo>
                      <a:pt x="296" y="2576"/>
                    </a:lnTo>
                    <a:lnTo>
                      <a:pt x="237" y="2605"/>
                    </a:lnTo>
                    <a:lnTo>
                      <a:pt x="296" y="2664"/>
                    </a:lnTo>
                    <a:lnTo>
                      <a:pt x="237" y="2664"/>
                    </a:lnTo>
                    <a:lnTo>
                      <a:pt x="237" y="2634"/>
                    </a:lnTo>
                    <a:lnTo>
                      <a:pt x="209" y="2634"/>
                    </a:lnTo>
                    <a:lnTo>
                      <a:pt x="178" y="2664"/>
                    </a:lnTo>
                    <a:lnTo>
                      <a:pt x="148" y="2634"/>
                    </a:lnTo>
                    <a:lnTo>
                      <a:pt x="118" y="2634"/>
                    </a:lnTo>
                    <a:lnTo>
                      <a:pt x="118" y="2664"/>
                    </a:lnTo>
                    <a:lnTo>
                      <a:pt x="148" y="2664"/>
                    </a:lnTo>
                    <a:lnTo>
                      <a:pt x="118" y="2694"/>
                    </a:lnTo>
                    <a:lnTo>
                      <a:pt x="60" y="2634"/>
                    </a:lnTo>
                    <a:lnTo>
                      <a:pt x="30" y="2634"/>
                    </a:lnTo>
                    <a:lnTo>
                      <a:pt x="30" y="2664"/>
                    </a:lnTo>
                    <a:lnTo>
                      <a:pt x="60" y="2664"/>
                    </a:lnTo>
                    <a:lnTo>
                      <a:pt x="89" y="2694"/>
                    </a:lnTo>
                    <a:lnTo>
                      <a:pt x="30" y="2724"/>
                    </a:lnTo>
                    <a:lnTo>
                      <a:pt x="89" y="2724"/>
                    </a:lnTo>
                    <a:lnTo>
                      <a:pt x="30" y="2782"/>
                    </a:lnTo>
                    <a:lnTo>
                      <a:pt x="0" y="2782"/>
                    </a:lnTo>
                    <a:lnTo>
                      <a:pt x="0" y="2812"/>
                    </a:lnTo>
                    <a:lnTo>
                      <a:pt x="60" y="2812"/>
                    </a:lnTo>
                    <a:lnTo>
                      <a:pt x="118" y="2871"/>
                    </a:lnTo>
                    <a:lnTo>
                      <a:pt x="148" y="2843"/>
                    </a:lnTo>
                    <a:lnTo>
                      <a:pt x="178" y="2843"/>
                    </a:lnTo>
                    <a:lnTo>
                      <a:pt x="148" y="2871"/>
                    </a:lnTo>
                    <a:lnTo>
                      <a:pt x="118" y="2871"/>
                    </a:lnTo>
                    <a:lnTo>
                      <a:pt x="148" y="2901"/>
                    </a:lnTo>
                    <a:lnTo>
                      <a:pt x="89" y="2901"/>
                    </a:lnTo>
                    <a:lnTo>
                      <a:pt x="118" y="2871"/>
                    </a:lnTo>
                    <a:lnTo>
                      <a:pt x="89" y="2871"/>
                    </a:lnTo>
                    <a:lnTo>
                      <a:pt x="60" y="2843"/>
                    </a:lnTo>
                    <a:lnTo>
                      <a:pt x="30" y="2871"/>
                    </a:lnTo>
                    <a:lnTo>
                      <a:pt x="30" y="2901"/>
                    </a:lnTo>
                    <a:lnTo>
                      <a:pt x="60" y="2930"/>
                    </a:lnTo>
                    <a:lnTo>
                      <a:pt x="30" y="2930"/>
                    </a:lnTo>
                    <a:lnTo>
                      <a:pt x="89" y="2989"/>
                    </a:lnTo>
                    <a:lnTo>
                      <a:pt x="118" y="2961"/>
                    </a:lnTo>
                    <a:lnTo>
                      <a:pt x="178" y="2961"/>
                    </a:lnTo>
                    <a:lnTo>
                      <a:pt x="148" y="2989"/>
                    </a:lnTo>
                    <a:lnTo>
                      <a:pt x="89" y="2989"/>
                    </a:lnTo>
                    <a:lnTo>
                      <a:pt x="0" y="2989"/>
                    </a:lnTo>
                    <a:lnTo>
                      <a:pt x="0" y="3019"/>
                    </a:lnTo>
                    <a:lnTo>
                      <a:pt x="30" y="3019"/>
                    </a:lnTo>
                    <a:lnTo>
                      <a:pt x="30" y="3050"/>
                    </a:lnTo>
                    <a:lnTo>
                      <a:pt x="89" y="3050"/>
                    </a:lnTo>
                    <a:lnTo>
                      <a:pt x="89" y="3107"/>
                    </a:lnTo>
                    <a:lnTo>
                      <a:pt x="60" y="3080"/>
                    </a:lnTo>
                    <a:lnTo>
                      <a:pt x="0" y="3080"/>
                    </a:lnTo>
                    <a:lnTo>
                      <a:pt x="89" y="3168"/>
                    </a:lnTo>
                    <a:lnTo>
                      <a:pt x="118" y="3168"/>
                    </a:lnTo>
                    <a:lnTo>
                      <a:pt x="89" y="3198"/>
                    </a:lnTo>
                    <a:lnTo>
                      <a:pt x="60" y="3168"/>
                    </a:lnTo>
                    <a:lnTo>
                      <a:pt x="60" y="3226"/>
                    </a:lnTo>
                    <a:lnTo>
                      <a:pt x="89" y="3257"/>
                    </a:lnTo>
                    <a:lnTo>
                      <a:pt x="118" y="3257"/>
                    </a:lnTo>
                    <a:lnTo>
                      <a:pt x="118" y="3226"/>
                    </a:lnTo>
                    <a:lnTo>
                      <a:pt x="148" y="3198"/>
                    </a:lnTo>
                    <a:lnTo>
                      <a:pt x="148" y="3226"/>
                    </a:lnTo>
                    <a:lnTo>
                      <a:pt x="118" y="3257"/>
                    </a:lnTo>
                    <a:lnTo>
                      <a:pt x="148" y="3257"/>
                    </a:lnTo>
                    <a:lnTo>
                      <a:pt x="148" y="3316"/>
                    </a:lnTo>
                    <a:lnTo>
                      <a:pt x="178" y="3316"/>
                    </a:lnTo>
                    <a:lnTo>
                      <a:pt x="209" y="3286"/>
                    </a:lnTo>
                    <a:lnTo>
                      <a:pt x="209" y="3257"/>
                    </a:lnTo>
                    <a:lnTo>
                      <a:pt x="237" y="3226"/>
                    </a:lnTo>
                    <a:lnTo>
                      <a:pt x="267" y="3226"/>
                    </a:lnTo>
                    <a:lnTo>
                      <a:pt x="296" y="3198"/>
                    </a:lnTo>
                    <a:lnTo>
                      <a:pt x="355" y="3168"/>
                    </a:lnTo>
                    <a:lnTo>
                      <a:pt x="446" y="3168"/>
                    </a:lnTo>
                    <a:lnTo>
                      <a:pt x="385" y="3226"/>
                    </a:lnTo>
                    <a:lnTo>
                      <a:pt x="385" y="3257"/>
                    </a:lnTo>
                    <a:lnTo>
                      <a:pt x="355" y="3286"/>
                    </a:lnTo>
                    <a:lnTo>
                      <a:pt x="355" y="3257"/>
                    </a:lnTo>
                    <a:lnTo>
                      <a:pt x="385" y="3198"/>
                    </a:lnTo>
                    <a:lnTo>
                      <a:pt x="355" y="3198"/>
                    </a:lnTo>
                    <a:lnTo>
                      <a:pt x="296" y="3226"/>
                    </a:lnTo>
                    <a:lnTo>
                      <a:pt x="267" y="3226"/>
                    </a:lnTo>
                    <a:lnTo>
                      <a:pt x="237" y="3257"/>
                    </a:lnTo>
                    <a:lnTo>
                      <a:pt x="267" y="3286"/>
                    </a:lnTo>
                    <a:lnTo>
                      <a:pt x="237" y="3286"/>
                    </a:lnTo>
                    <a:lnTo>
                      <a:pt x="178" y="3345"/>
                    </a:lnTo>
                    <a:lnTo>
                      <a:pt x="148" y="3345"/>
                    </a:lnTo>
                    <a:lnTo>
                      <a:pt x="148" y="3375"/>
                    </a:lnTo>
                    <a:lnTo>
                      <a:pt x="178" y="3375"/>
                    </a:lnTo>
                    <a:lnTo>
                      <a:pt x="237" y="3405"/>
                    </a:lnTo>
                    <a:lnTo>
                      <a:pt x="178" y="3405"/>
                    </a:lnTo>
                    <a:lnTo>
                      <a:pt x="209" y="3434"/>
                    </a:lnTo>
                    <a:lnTo>
                      <a:pt x="118" y="3434"/>
                    </a:lnTo>
                    <a:lnTo>
                      <a:pt x="118" y="3493"/>
                    </a:lnTo>
                    <a:lnTo>
                      <a:pt x="89" y="3493"/>
                    </a:lnTo>
                    <a:lnTo>
                      <a:pt x="60" y="3463"/>
                    </a:lnTo>
                    <a:lnTo>
                      <a:pt x="30" y="3463"/>
                    </a:lnTo>
                    <a:lnTo>
                      <a:pt x="30" y="3493"/>
                    </a:lnTo>
                    <a:lnTo>
                      <a:pt x="60" y="3523"/>
                    </a:lnTo>
                    <a:lnTo>
                      <a:pt x="89" y="3523"/>
                    </a:lnTo>
                    <a:lnTo>
                      <a:pt x="89" y="3553"/>
                    </a:lnTo>
                    <a:lnTo>
                      <a:pt x="118" y="3523"/>
                    </a:lnTo>
                    <a:lnTo>
                      <a:pt x="118" y="3553"/>
                    </a:lnTo>
                    <a:lnTo>
                      <a:pt x="148" y="3523"/>
                    </a:lnTo>
                    <a:lnTo>
                      <a:pt x="178" y="3523"/>
                    </a:lnTo>
                    <a:lnTo>
                      <a:pt x="178" y="3493"/>
                    </a:lnTo>
                    <a:lnTo>
                      <a:pt x="209" y="3493"/>
                    </a:lnTo>
                    <a:lnTo>
                      <a:pt x="209" y="3523"/>
                    </a:lnTo>
                    <a:lnTo>
                      <a:pt x="237" y="3523"/>
                    </a:lnTo>
                    <a:lnTo>
                      <a:pt x="267" y="3553"/>
                    </a:lnTo>
                    <a:lnTo>
                      <a:pt x="209" y="3611"/>
                    </a:lnTo>
                    <a:lnTo>
                      <a:pt x="237" y="3641"/>
                    </a:lnTo>
                    <a:lnTo>
                      <a:pt x="237" y="3671"/>
                    </a:lnTo>
                    <a:lnTo>
                      <a:pt x="252" y="3656"/>
                    </a:lnTo>
                    <a:lnTo>
                      <a:pt x="267" y="3671"/>
                    </a:lnTo>
                    <a:lnTo>
                      <a:pt x="237" y="3671"/>
                    </a:lnTo>
                    <a:lnTo>
                      <a:pt x="209" y="3671"/>
                    </a:lnTo>
                    <a:lnTo>
                      <a:pt x="178" y="3641"/>
                    </a:lnTo>
                    <a:lnTo>
                      <a:pt x="148" y="3641"/>
                    </a:lnTo>
                    <a:lnTo>
                      <a:pt x="89" y="3700"/>
                    </a:lnTo>
                    <a:lnTo>
                      <a:pt x="89" y="3730"/>
                    </a:lnTo>
                    <a:lnTo>
                      <a:pt x="148" y="3790"/>
                    </a:lnTo>
                    <a:lnTo>
                      <a:pt x="178" y="3790"/>
                    </a:lnTo>
                    <a:lnTo>
                      <a:pt x="237" y="3848"/>
                    </a:lnTo>
                    <a:lnTo>
                      <a:pt x="296" y="3848"/>
                    </a:lnTo>
                    <a:lnTo>
                      <a:pt x="355" y="3878"/>
                    </a:lnTo>
                    <a:lnTo>
                      <a:pt x="385" y="3878"/>
                    </a:lnTo>
                    <a:lnTo>
                      <a:pt x="355" y="3909"/>
                    </a:lnTo>
                    <a:lnTo>
                      <a:pt x="385" y="3936"/>
                    </a:lnTo>
                    <a:lnTo>
                      <a:pt x="416" y="3909"/>
                    </a:lnTo>
                    <a:lnTo>
                      <a:pt x="446" y="3936"/>
                    </a:lnTo>
                    <a:lnTo>
                      <a:pt x="623" y="3936"/>
                    </a:lnTo>
                    <a:lnTo>
                      <a:pt x="653" y="3909"/>
                    </a:lnTo>
                    <a:lnTo>
                      <a:pt x="683" y="3936"/>
                    </a:lnTo>
                    <a:lnTo>
                      <a:pt x="710" y="3909"/>
                    </a:lnTo>
                    <a:lnTo>
                      <a:pt x="741" y="3909"/>
                    </a:lnTo>
                    <a:lnTo>
                      <a:pt x="771" y="3878"/>
                    </a:lnTo>
                    <a:lnTo>
                      <a:pt x="801" y="3878"/>
                    </a:lnTo>
                    <a:lnTo>
                      <a:pt x="860" y="3848"/>
                    </a:lnTo>
                    <a:lnTo>
                      <a:pt x="919" y="3790"/>
                    </a:lnTo>
                    <a:lnTo>
                      <a:pt x="919" y="3759"/>
                    </a:lnTo>
                    <a:lnTo>
                      <a:pt x="978" y="3759"/>
                    </a:lnTo>
                    <a:lnTo>
                      <a:pt x="948" y="3700"/>
                    </a:lnTo>
                    <a:lnTo>
                      <a:pt x="1038" y="3700"/>
                    </a:lnTo>
                    <a:lnTo>
                      <a:pt x="1008" y="3671"/>
                    </a:lnTo>
                    <a:lnTo>
                      <a:pt x="1038" y="3671"/>
                    </a:lnTo>
                    <a:lnTo>
                      <a:pt x="1067" y="3641"/>
                    </a:lnTo>
                    <a:lnTo>
                      <a:pt x="1097" y="3641"/>
                    </a:lnTo>
                    <a:lnTo>
                      <a:pt x="1097" y="3611"/>
                    </a:lnTo>
                    <a:lnTo>
                      <a:pt x="1067" y="3582"/>
                    </a:lnTo>
                    <a:lnTo>
                      <a:pt x="1097" y="3582"/>
                    </a:lnTo>
                    <a:lnTo>
                      <a:pt x="1097" y="3611"/>
                    </a:lnTo>
                    <a:lnTo>
                      <a:pt x="1157" y="3611"/>
                    </a:lnTo>
                    <a:lnTo>
                      <a:pt x="1157" y="3641"/>
                    </a:lnTo>
                    <a:lnTo>
                      <a:pt x="1185" y="3641"/>
                    </a:lnTo>
                    <a:lnTo>
                      <a:pt x="1185" y="3611"/>
                    </a:lnTo>
                    <a:lnTo>
                      <a:pt x="1215" y="3611"/>
                    </a:lnTo>
                    <a:lnTo>
                      <a:pt x="1245" y="3582"/>
                    </a:lnTo>
                    <a:lnTo>
                      <a:pt x="1276" y="3582"/>
                    </a:lnTo>
                    <a:lnTo>
                      <a:pt x="1304" y="3553"/>
                    </a:lnTo>
                    <a:lnTo>
                      <a:pt x="1304" y="3523"/>
                    </a:lnTo>
                    <a:lnTo>
                      <a:pt x="1245" y="3463"/>
                    </a:lnTo>
                    <a:lnTo>
                      <a:pt x="1276" y="3463"/>
                    </a:lnTo>
                    <a:lnTo>
                      <a:pt x="1304" y="3434"/>
                    </a:lnTo>
                    <a:lnTo>
                      <a:pt x="1304" y="3463"/>
                    </a:lnTo>
                    <a:lnTo>
                      <a:pt x="1333" y="3434"/>
                    </a:lnTo>
                    <a:lnTo>
                      <a:pt x="1304" y="3405"/>
                    </a:lnTo>
                    <a:lnTo>
                      <a:pt x="1304" y="3375"/>
                    </a:lnTo>
                    <a:lnTo>
                      <a:pt x="1333" y="3345"/>
                    </a:lnTo>
                    <a:lnTo>
                      <a:pt x="1364" y="3345"/>
                    </a:lnTo>
                    <a:lnTo>
                      <a:pt x="1364" y="3375"/>
                    </a:lnTo>
                    <a:lnTo>
                      <a:pt x="1333" y="3405"/>
                    </a:lnTo>
                    <a:lnTo>
                      <a:pt x="1333" y="3434"/>
                    </a:lnTo>
                    <a:lnTo>
                      <a:pt x="1333" y="3463"/>
                    </a:lnTo>
                    <a:lnTo>
                      <a:pt x="1364" y="3463"/>
                    </a:lnTo>
                    <a:lnTo>
                      <a:pt x="1364" y="3523"/>
                    </a:lnTo>
                    <a:lnTo>
                      <a:pt x="1394" y="3553"/>
                    </a:lnTo>
                    <a:lnTo>
                      <a:pt x="1422" y="3553"/>
                    </a:lnTo>
                    <a:lnTo>
                      <a:pt x="1452" y="3582"/>
                    </a:lnTo>
                    <a:lnTo>
                      <a:pt x="1483" y="3582"/>
                    </a:lnTo>
                    <a:lnTo>
                      <a:pt x="1483" y="3611"/>
                    </a:lnTo>
                    <a:lnTo>
                      <a:pt x="1513" y="3611"/>
                    </a:lnTo>
                    <a:lnTo>
                      <a:pt x="1571" y="3671"/>
                    </a:lnTo>
                    <a:lnTo>
                      <a:pt x="1601" y="3671"/>
                    </a:lnTo>
                    <a:lnTo>
                      <a:pt x="1601" y="3582"/>
                    </a:lnTo>
                    <a:lnTo>
                      <a:pt x="1631" y="3553"/>
                    </a:lnTo>
                    <a:lnTo>
                      <a:pt x="1631" y="3523"/>
                    </a:lnTo>
                    <a:lnTo>
                      <a:pt x="1601" y="3523"/>
                    </a:lnTo>
                    <a:lnTo>
                      <a:pt x="1601" y="3434"/>
                    </a:lnTo>
                    <a:lnTo>
                      <a:pt x="1631" y="3405"/>
                    </a:lnTo>
                    <a:lnTo>
                      <a:pt x="1631" y="3345"/>
                    </a:lnTo>
                    <a:lnTo>
                      <a:pt x="1720" y="3345"/>
                    </a:lnTo>
                    <a:lnTo>
                      <a:pt x="1778" y="3286"/>
                    </a:lnTo>
                    <a:lnTo>
                      <a:pt x="1778" y="3226"/>
                    </a:lnTo>
                    <a:lnTo>
                      <a:pt x="1808" y="3198"/>
                    </a:lnTo>
                    <a:lnTo>
                      <a:pt x="1808" y="3137"/>
                    </a:lnTo>
                    <a:lnTo>
                      <a:pt x="1749" y="3080"/>
                    </a:lnTo>
                    <a:lnTo>
                      <a:pt x="1749" y="2989"/>
                    </a:lnTo>
                    <a:lnTo>
                      <a:pt x="1838" y="2989"/>
                    </a:lnTo>
                    <a:lnTo>
                      <a:pt x="1838" y="2961"/>
                    </a:lnTo>
                    <a:lnTo>
                      <a:pt x="1868" y="2930"/>
                    </a:lnTo>
                    <a:lnTo>
                      <a:pt x="1868" y="2901"/>
                    </a:lnTo>
                    <a:lnTo>
                      <a:pt x="1838" y="2843"/>
                    </a:lnTo>
                    <a:lnTo>
                      <a:pt x="1749" y="2843"/>
                    </a:lnTo>
                    <a:lnTo>
                      <a:pt x="1690" y="2782"/>
                    </a:lnTo>
                    <a:lnTo>
                      <a:pt x="1720" y="2724"/>
                    </a:lnTo>
                    <a:lnTo>
                      <a:pt x="1720" y="2576"/>
                    </a:lnTo>
                    <a:lnTo>
                      <a:pt x="1690" y="2546"/>
                    </a:lnTo>
                    <a:lnTo>
                      <a:pt x="1690" y="2457"/>
                    </a:lnTo>
                    <a:lnTo>
                      <a:pt x="1659" y="2427"/>
                    </a:lnTo>
                    <a:lnTo>
                      <a:pt x="1720" y="2397"/>
                    </a:lnTo>
                    <a:lnTo>
                      <a:pt x="1659" y="2339"/>
                    </a:lnTo>
                    <a:lnTo>
                      <a:pt x="1659" y="2278"/>
                    </a:lnTo>
                    <a:lnTo>
                      <a:pt x="1690" y="2251"/>
                    </a:lnTo>
                    <a:lnTo>
                      <a:pt x="1690" y="2221"/>
                    </a:lnTo>
                    <a:lnTo>
                      <a:pt x="1720" y="2190"/>
                    </a:lnTo>
                    <a:lnTo>
                      <a:pt x="1720" y="2160"/>
                    </a:lnTo>
                    <a:lnTo>
                      <a:pt x="1778" y="2102"/>
                    </a:lnTo>
                    <a:lnTo>
                      <a:pt x="1838" y="2072"/>
                    </a:lnTo>
                    <a:lnTo>
                      <a:pt x="1897" y="2072"/>
                    </a:lnTo>
                    <a:lnTo>
                      <a:pt x="1927" y="2042"/>
                    </a:lnTo>
                    <a:lnTo>
                      <a:pt x="1986" y="2072"/>
                    </a:lnTo>
                    <a:lnTo>
                      <a:pt x="2105" y="2072"/>
                    </a:lnTo>
                    <a:lnTo>
                      <a:pt x="2134" y="2042"/>
                    </a:lnTo>
                    <a:lnTo>
                      <a:pt x="2134" y="1953"/>
                    </a:lnTo>
                    <a:lnTo>
                      <a:pt x="2105" y="1923"/>
                    </a:lnTo>
                    <a:lnTo>
                      <a:pt x="2045" y="1923"/>
                    </a:lnTo>
                    <a:lnTo>
                      <a:pt x="2015" y="1896"/>
                    </a:lnTo>
                    <a:lnTo>
                      <a:pt x="2222" y="1687"/>
                    </a:lnTo>
                    <a:lnTo>
                      <a:pt x="2222" y="1569"/>
                    </a:lnTo>
                    <a:lnTo>
                      <a:pt x="2252" y="1540"/>
                    </a:lnTo>
                    <a:lnTo>
                      <a:pt x="2222" y="1510"/>
                    </a:lnTo>
                    <a:lnTo>
                      <a:pt x="2222" y="1449"/>
                    </a:lnTo>
                    <a:lnTo>
                      <a:pt x="2313" y="1449"/>
                    </a:lnTo>
                    <a:lnTo>
                      <a:pt x="2431" y="1392"/>
                    </a:lnTo>
                    <a:lnTo>
                      <a:pt x="2400" y="1331"/>
                    </a:lnTo>
                    <a:lnTo>
                      <a:pt x="2459" y="1303"/>
                    </a:lnTo>
                    <a:lnTo>
                      <a:pt x="2577" y="1185"/>
                    </a:lnTo>
                    <a:lnTo>
                      <a:pt x="2638" y="1185"/>
                    </a:lnTo>
                    <a:lnTo>
                      <a:pt x="2638" y="1124"/>
                    </a:lnTo>
                    <a:lnTo>
                      <a:pt x="2607" y="1094"/>
                    </a:lnTo>
                    <a:lnTo>
                      <a:pt x="2550" y="1067"/>
                    </a:lnTo>
                    <a:lnTo>
                      <a:pt x="2607" y="1036"/>
                    </a:lnTo>
                    <a:lnTo>
                      <a:pt x="2638" y="1006"/>
                    </a:lnTo>
                    <a:lnTo>
                      <a:pt x="2668" y="1006"/>
                    </a:lnTo>
                    <a:lnTo>
                      <a:pt x="2668" y="947"/>
                    </a:lnTo>
                    <a:lnTo>
                      <a:pt x="2727" y="917"/>
                    </a:lnTo>
                    <a:lnTo>
                      <a:pt x="2786" y="858"/>
                    </a:lnTo>
                    <a:lnTo>
                      <a:pt x="2845" y="858"/>
                    </a:lnTo>
                    <a:lnTo>
                      <a:pt x="2934" y="888"/>
                    </a:lnTo>
                    <a:lnTo>
                      <a:pt x="2964" y="888"/>
                    </a:lnTo>
                    <a:lnTo>
                      <a:pt x="2993" y="829"/>
                    </a:lnTo>
                    <a:lnTo>
                      <a:pt x="2993" y="739"/>
                    </a:lnTo>
                    <a:lnTo>
                      <a:pt x="3171" y="739"/>
                    </a:lnTo>
                    <a:lnTo>
                      <a:pt x="3380" y="799"/>
                    </a:lnTo>
                    <a:lnTo>
                      <a:pt x="3407" y="769"/>
                    </a:lnTo>
                    <a:lnTo>
                      <a:pt x="3437" y="769"/>
                    </a:lnTo>
                    <a:lnTo>
                      <a:pt x="3407" y="739"/>
                    </a:lnTo>
                    <a:lnTo>
                      <a:pt x="3380" y="739"/>
                    </a:lnTo>
                    <a:lnTo>
                      <a:pt x="3437" y="711"/>
                    </a:lnTo>
                    <a:lnTo>
                      <a:pt x="3468" y="651"/>
                    </a:lnTo>
                    <a:lnTo>
                      <a:pt x="3468" y="621"/>
                    </a:lnTo>
                    <a:lnTo>
                      <a:pt x="3407" y="592"/>
                    </a:lnTo>
                    <a:lnTo>
                      <a:pt x="3526" y="592"/>
                    </a:lnTo>
                    <a:lnTo>
                      <a:pt x="3556" y="563"/>
                    </a:lnTo>
                    <a:lnTo>
                      <a:pt x="3587" y="592"/>
                    </a:lnTo>
                    <a:lnTo>
                      <a:pt x="3644" y="563"/>
                    </a:lnTo>
                    <a:lnTo>
                      <a:pt x="3616" y="563"/>
                    </a:lnTo>
                    <a:lnTo>
                      <a:pt x="3644" y="502"/>
                    </a:lnTo>
                    <a:lnTo>
                      <a:pt x="3705" y="533"/>
                    </a:lnTo>
                    <a:lnTo>
                      <a:pt x="3735" y="533"/>
                    </a:lnTo>
                    <a:lnTo>
                      <a:pt x="3794" y="563"/>
                    </a:lnTo>
                    <a:lnTo>
                      <a:pt x="3794" y="592"/>
                    </a:lnTo>
                    <a:lnTo>
                      <a:pt x="3823" y="592"/>
                    </a:lnTo>
                    <a:lnTo>
                      <a:pt x="3912" y="681"/>
                    </a:lnTo>
                    <a:lnTo>
                      <a:pt x="3972" y="681"/>
                    </a:lnTo>
                    <a:lnTo>
                      <a:pt x="4001" y="711"/>
                    </a:lnTo>
                    <a:lnTo>
                      <a:pt x="4119" y="711"/>
                    </a:lnTo>
                    <a:lnTo>
                      <a:pt x="4149" y="681"/>
                    </a:lnTo>
                    <a:lnTo>
                      <a:pt x="4209" y="681"/>
                    </a:lnTo>
                    <a:lnTo>
                      <a:pt x="4209" y="651"/>
                    </a:lnTo>
                    <a:lnTo>
                      <a:pt x="4297" y="651"/>
                    </a:lnTo>
                    <a:lnTo>
                      <a:pt x="4328" y="681"/>
                    </a:lnTo>
                    <a:lnTo>
                      <a:pt x="4356" y="681"/>
                    </a:lnTo>
                    <a:lnTo>
                      <a:pt x="4386" y="711"/>
                    </a:lnTo>
                    <a:lnTo>
                      <a:pt x="4446" y="711"/>
                    </a:lnTo>
                    <a:lnTo>
                      <a:pt x="4474" y="739"/>
                    </a:lnTo>
                    <a:lnTo>
                      <a:pt x="4474" y="711"/>
                    </a:lnTo>
                    <a:lnTo>
                      <a:pt x="4504" y="711"/>
                    </a:lnTo>
                    <a:lnTo>
                      <a:pt x="4535" y="681"/>
                    </a:lnTo>
                    <a:lnTo>
                      <a:pt x="4535" y="651"/>
                    </a:lnTo>
                    <a:lnTo>
                      <a:pt x="4624" y="651"/>
                    </a:lnTo>
                    <a:lnTo>
                      <a:pt x="4653" y="621"/>
                    </a:lnTo>
                    <a:lnTo>
                      <a:pt x="4624" y="592"/>
                    </a:lnTo>
                    <a:lnTo>
                      <a:pt x="4624" y="533"/>
                    </a:lnTo>
                    <a:lnTo>
                      <a:pt x="4653" y="502"/>
                    </a:lnTo>
                    <a:lnTo>
                      <a:pt x="4653" y="444"/>
                    </a:lnTo>
                    <a:lnTo>
                      <a:pt x="4772" y="326"/>
                    </a:lnTo>
                    <a:lnTo>
                      <a:pt x="4831" y="326"/>
                    </a:lnTo>
                    <a:lnTo>
                      <a:pt x="4890" y="356"/>
                    </a:lnTo>
                    <a:lnTo>
                      <a:pt x="4920" y="326"/>
                    </a:lnTo>
                    <a:lnTo>
                      <a:pt x="4979" y="326"/>
                    </a:lnTo>
                    <a:lnTo>
                      <a:pt x="5009" y="295"/>
                    </a:lnTo>
                    <a:lnTo>
                      <a:pt x="5067" y="295"/>
                    </a:lnTo>
                    <a:lnTo>
                      <a:pt x="5127" y="356"/>
                    </a:lnTo>
                    <a:lnTo>
                      <a:pt x="5186" y="356"/>
                    </a:lnTo>
                    <a:lnTo>
                      <a:pt x="5246" y="384"/>
                    </a:lnTo>
                    <a:lnTo>
                      <a:pt x="5304" y="384"/>
                    </a:lnTo>
                    <a:lnTo>
                      <a:pt x="5364" y="414"/>
                    </a:lnTo>
                    <a:lnTo>
                      <a:pt x="5393" y="444"/>
                    </a:lnTo>
                    <a:lnTo>
                      <a:pt x="5393" y="474"/>
                    </a:lnTo>
                    <a:lnTo>
                      <a:pt x="5334" y="533"/>
                    </a:lnTo>
                    <a:lnTo>
                      <a:pt x="5304" y="533"/>
                    </a:lnTo>
                    <a:lnTo>
                      <a:pt x="5304" y="563"/>
                    </a:lnTo>
                    <a:lnTo>
                      <a:pt x="5334" y="592"/>
                    </a:lnTo>
                    <a:lnTo>
                      <a:pt x="5364" y="592"/>
                    </a:lnTo>
                    <a:lnTo>
                      <a:pt x="5393" y="592"/>
                    </a:lnTo>
                    <a:lnTo>
                      <a:pt x="5423" y="563"/>
                    </a:lnTo>
                    <a:lnTo>
                      <a:pt x="5423" y="533"/>
                    </a:lnTo>
                    <a:lnTo>
                      <a:pt x="5453" y="502"/>
                    </a:lnTo>
                    <a:lnTo>
                      <a:pt x="5541" y="502"/>
                    </a:lnTo>
                    <a:lnTo>
                      <a:pt x="5602" y="444"/>
                    </a:lnTo>
                    <a:lnTo>
                      <a:pt x="5571" y="414"/>
                    </a:lnTo>
                    <a:lnTo>
                      <a:pt x="5541" y="414"/>
                    </a:lnTo>
                    <a:lnTo>
                      <a:pt x="5541" y="384"/>
                    </a:lnTo>
                    <a:lnTo>
                      <a:pt x="5511" y="384"/>
                    </a:lnTo>
                    <a:lnTo>
                      <a:pt x="5571" y="356"/>
                    </a:lnTo>
                    <a:lnTo>
                      <a:pt x="5423" y="356"/>
                    </a:lnTo>
                    <a:lnTo>
                      <a:pt x="5453" y="326"/>
                    </a:lnTo>
                    <a:lnTo>
                      <a:pt x="5364" y="326"/>
                    </a:lnTo>
                    <a:lnTo>
                      <a:pt x="5334" y="295"/>
                    </a:lnTo>
                    <a:lnTo>
                      <a:pt x="5246" y="295"/>
                    </a:lnTo>
                    <a:lnTo>
                      <a:pt x="5274" y="265"/>
                    </a:lnTo>
                    <a:lnTo>
                      <a:pt x="5304" y="265"/>
                    </a:lnTo>
                    <a:lnTo>
                      <a:pt x="5334" y="295"/>
                    </a:lnTo>
                    <a:lnTo>
                      <a:pt x="5571" y="295"/>
                    </a:lnTo>
                    <a:lnTo>
                      <a:pt x="5630" y="238"/>
                    </a:lnTo>
                    <a:lnTo>
                      <a:pt x="5720" y="238"/>
                    </a:lnTo>
                    <a:lnTo>
                      <a:pt x="5720" y="207"/>
                    </a:lnTo>
                    <a:lnTo>
                      <a:pt x="5690" y="177"/>
                    </a:lnTo>
                    <a:lnTo>
                      <a:pt x="5659" y="207"/>
                    </a:lnTo>
                    <a:lnTo>
                      <a:pt x="5602" y="147"/>
                    </a:lnTo>
                    <a:lnTo>
                      <a:pt x="5571" y="147"/>
                    </a:lnTo>
                    <a:lnTo>
                      <a:pt x="5541" y="177"/>
                    </a:lnTo>
                    <a:lnTo>
                      <a:pt x="5511" y="177"/>
                    </a:lnTo>
                    <a:lnTo>
                      <a:pt x="5541" y="147"/>
                    </a:lnTo>
                    <a:lnTo>
                      <a:pt x="5511" y="147"/>
                    </a:lnTo>
                    <a:lnTo>
                      <a:pt x="5483" y="119"/>
                    </a:lnTo>
                    <a:lnTo>
                      <a:pt x="5453" y="147"/>
                    </a:lnTo>
                    <a:lnTo>
                      <a:pt x="5423" y="119"/>
                    </a:lnTo>
                    <a:lnTo>
                      <a:pt x="5334" y="119"/>
                    </a:lnTo>
                    <a:lnTo>
                      <a:pt x="5364" y="88"/>
                    </a:lnTo>
                    <a:lnTo>
                      <a:pt x="5304" y="88"/>
                    </a:lnTo>
                    <a:lnTo>
                      <a:pt x="5274" y="59"/>
                    </a:lnTo>
                    <a:lnTo>
                      <a:pt x="5246" y="59"/>
                    </a:lnTo>
                    <a:lnTo>
                      <a:pt x="5156" y="147"/>
                    </a:lnTo>
                    <a:lnTo>
                      <a:pt x="5156" y="177"/>
                    </a:lnTo>
                    <a:lnTo>
                      <a:pt x="5067" y="177"/>
                    </a:lnTo>
                    <a:lnTo>
                      <a:pt x="5097" y="147"/>
                    </a:lnTo>
                    <a:lnTo>
                      <a:pt x="5127" y="147"/>
                    </a:lnTo>
                    <a:lnTo>
                      <a:pt x="5097" y="119"/>
                    </a:lnTo>
                    <a:lnTo>
                      <a:pt x="5067" y="147"/>
                    </a:lnTo>
                    <a:lnTo>
                      <a:pt x="5039" y="147"/>
                    </a:lnTo>
                    <a:lnTo>
                      <a:pt x="5067" y="119"/>
                    </a:lnTo>
                    <a:lnTo>
                      <a:pt x="5097" y="119"/>
                    </a:lnTo>
                    <a:lnTo>
                      <a:pt x="5067" y="88"/>
                    </a:lnTo>
                    <a:close/>
                    <a:moveTo>
                      <a:pt x="3230" y="533"/>
                    </a:moveTo>
                    <a:lnTo>
                      <a:pt x="3230" y="502"/>
                    </a:lnTo>
                    <a:lnTo>
                      <a:pt x="3260" y="533"/>
                    </a:lnTo>
                    <a:lnTo>
                      <a:pt x="3230" y="533"/>
                    </a:lnTo>
                    <a:close/>
                    <a:moveTo>
                      <a:pt x="2607" y="799"/>
                    </a:moveTo>
                    <a:lnTo>
                      <a:pt x="2638" y="799"/>
                    </a:lnTo>
                    <a:lnTo>
                      <a:pt x="2668" y="829"/>
                    </a:lnTo>
                    <a:lnTo>
                      <a:pt x="2638" y="829"/>
                    </a:lnTo>
                    <a:lnTo>
                      <a:pt x="2607" y="799"/>
                    </a:lnTo>
                    <a:close/>
                    <a:moveTo>
                      <a:pt x="2845" y="769"/>
                    </a:moveTo>
                    <a:lnTo>
                      <a:pt x="2814" y="769"/>
                    </a:lnTo>
                    <a:lnTo>
                      <a:pt x="2786" y="799"/>
                    </a:lnTo>
                    <a:lnTo>
                      <a:pt x="2727" y="799"/>
                    </a:lnTo>
                    <a:lnTo>
                      <a:pt x="2696" y="769"/>
                    </a:lnTo>
                    <a:lnTo>
                      <a:pt x="2786" y="769"/>
                    </a:lnTo>
                    <a:lnTo>
                      <a:pt x="2814" y="739"/>
                    </a:lnTo>
                    <a:lnTo>
                      <a:pt x="2845" y="769"/>
                    </a:lnTo>
                    <a:close/>
                    <a:moveTo>
                      <a:pt x="2431" y="1036"/>
                    </a:moveTo>
                    <a:lnTo>
                      <a:pt x="2459" y="1006"/>
                    </a:lnTo>
                    <a:lnTo>
                      <a:pt x="2489" y="1006"/>
                    </a:lnTo>
                    <a:lnTo>
                      <a:pt x="2459" y="1036"/>
                    </a:lnTo>
                    <a:lnTo>
                      <a:pt x="2431" y="1036"/>
                    </a:lnTo>
                    <a:lnTo>
                      <a:pt x="2431" y="1067"/>
                    </a:lnTo>
                    <a:lnTo>
                      <a:pt x="2400" y="1036"/>
                    </a:lnTo>
                    <a:lnTo>
                      <a:pt x="2431" y="1036"/>
                    </a:lnTo>
                    <a:close/>
                    <a:moveTo>
                      <a:pt x="2075" y="1421"/>
                    </a:moveTo>
                    <a:lnTo>
                      <a:pt x="2015" y="1421"/>
                    </a:lnTo>
                    <a:lnTo>
                      <a:pt x="1986" y="1449"/>
                    </a:lnTo>
                    <a:lnTo>
                      <a:pt x="1986" y="1421"/>
                    </a:lnTo>
                    <a:lnTo>
                      <a:pt x="2015" y="1421"/>
                    </a:lnTo>
                    <a:lnTo>
                      <a:pt x="2075" y="1392"/>
                    </a:lnTo>
                    <a:lnTo>
                      <a:pt x="2105" y="1392"/>
                    </a:lnTo>
                    <a:lnTo>
                      <a:pt x="2075" y="1421"/>
                    </a:lnTo>
                    <a:close/>
                    <a:moveTo>
                      <a:pt x="1778" y="1737"/>
                    </a:moveTo>
                    <a:lnTo>
                      <a:pt x="1778" y="1717"/>
                    </a:lnTo>
                    <a:lnTo>
                      <a:pt x="1838" y="1717"/>
                    </a:lnTo>
                    <a:lnTo>
                      <a:pt x="1778" y="1737"/>
                    </a:lnTo>
                    <a:close/>
                    <a:moveTo>
                      <a:pt x="1513" y="2102"/>
                    </a:moveTo>
                    <a:lnTo>
                      <a:pt x="1483" y="2102"/>
                    </a:lnTo>
                    <a:lnTo>
                      <a:pt x="1452" y="2132"/>
                    </a:lnTo>
                    <a:lnTo>
                      <a:pt x="1483" y="2132"/>
                    </a:lnTo>
                    <a:lnTo>
                      <a:pt x="1513" y="2160"/>
                    </a:lnTo>
                    <a:lnTo>
                      <a:pt x="1452" y="2160"/>
                    </a:lnTo>
                    <a:lnTo>
                      <a:pt x="1422" y="2190"/>
                    </a:lnTo>
                    <a:lnTo>
                      <a:pt x="1394" y="2190"/>
                    </a:lnTo>
                    <a:lnTo>
                      <a:pt x="1333" y="2221"/>
                    </a:lnTo>
                    <a:lnTo>
                      <a:pt x="1364" y="2221"/>
                    </a:lnTo>
                    <a:lnTo>
                      <a:pt x="1394" y="2251"/>
                    </a:lnTo>
                    <a:lnTo>
                      <a:pt x="1245" y="2251"/>
                    </a:lnTo>
                    <a:lnTo>
                      <a:pt x="1215" y="2278"/>
                    </a:lnTo>
                    <a:lnTo>
                      <a:pt x="1185" y="2278"/>
                    </a:lnTo>
                    <a:lnTo>
                      <a:pt x="1185" y="2251"/>
                    </a:lnTo>
                    <a:lnTo>
                      <a:pt x="1215" y="2251"/>
                    </a:lnTo>
                    <a:lnTo>
                      <a:pt x="1215" y="2221"/>
                    </a:lnTo>
                    <a:lnTo>
                      <a:pt x="1304" y="2221"/>
                    </a:lnTo>
                    <a:lnTo>
                      <a:pt x="1364" y="2160"/>
                    </a:lnTo>
                    <a:lnTo>
                      <a:pt x="1394" y="2160"/>
                    </a:lnTo>
                    <a:lnTo>
                      <a:pt x="1422" y="2132"/>
                    </a:lnTo>
                    <a:lnTo>
                      <a:pt x="1422" y="2102"/>
                    </a:lnTo>
                    <a:lnTo>
                      <a:pt x="1452" y="2102"/>
                    </a:lnTo>
                    <a:lnTo>
                      <a:pt x="1483" y="2072"/>
                    </a:lnTo>
                    <a:lnTo>
                      <a:pt x="1540" y="2072"/>
                    </a:lnTo>
                    <a:lnTo>
                      <a:pt x="1513" y="2102"/>
                    </a:lnTo>
                    <a:close/>
                    <a:moveTo>
                      <a:pt x="178" y="2752"/>
                    </a:moveTo>
                    <a:lnTo>
                      <a:pt x="148" y="2724"/>
                    </a:lnTo>
                    <a:lnTo>
                      <a:pt x="237" y="2724"/>
                    </a:lnTo>
                    <a:lnTo>
                      <a:pt x="267" y="2752"/>
                    </a:lnTo>
                    <a:lnTo>
                      <a:pt x="296" y="2724"/>
                    </a:lnTo>
                    <a:lnTo>
                      <a:pt x="327" y="2752"/>
                    </a:lnTo>
                    <a:lnTo>
                      <a:pt x="267" y="2752"/>
                    </a:lnTo>
                    <a:lnTo>
                      <a:pt x="178" y="2752"/>
                    </a:lnTo>
                    <a:close/>
                    <a:moveTo>
                      <a:pt x="623" y="2487"/>
                    </a:moveTo>
                    <a:lnTo>
                      <a:pt x="653" y="2457"/>
                    </a:lnTo>
                    <a:lnTo>
                      <a:pt x="683" y="2457"/>
                    </a:lnTo>
                    <a:lnTo>
                      <a:pt x="623" y="2487"/>
                    </a:lnTo>
                    <a:close/>
                    <a:moveTo>
                      <a:pt x="564" y="2930"/>
                    </a:moveTo>
                    <a:lnTo>
                      <a:pt x="623" y="2930"/>
                    </a:lnTo>
                    <a:lnTo>
                      <a:pt x="592" y="2961"/>
                    </a:lnTo>
                    <a:lnTo>
                      <a:pt x="564" y="2961"/>
                    </a:lnTo>
                    <a:lnTo>
                      <a:pt x="564" y="2930"/>
                    </a:lnTo>
                    <a:close/>
                    <a:moveTo>
                      <a:pt x="416" y="2961"/>
                    </a:moveTo>
                    <a:lnTo>
                      <a:pt x="385" y="2961"/>
                    </a:lnTo>
                    <a:lnTo>
                      <a:pt x="355" y="2989"/>
                    </a:lnTo>
                    <a:lnTo>
                      <a:pt x="327" y="2989"/>
                    </a:lnTo>
                    <a:lnTo>
                      <a:pt x="296" y="2961"/>
                    </a:lnTo>
                    <a:lnTo>
                      <a:pt x="355" y="2961"/>
                    </a:lnTo>
                    <a:lnTo>
                      <a:pt x="355" y="2901"/>
                    </a:lnTo>
                    <a:lnTo>
                      <a:pt x="385" y="2901"/>
                    </a:lnTo>
                    <a:lnTo>
                      <a:pt x="385" y="2930"/>
                    </a:lnTo>
                    <a:lnTo>
                      <a:pt x="416" y="2961"/>
                    </a:lnTo>
                    <a:lnTo>
                      <a:pt x="446" y="2961"/>
                    </a:lnTo>
                    <a:lnTo>
                      <a:pt x="473" y="2930"/>
                    </a:lnTo>
                    <a:lnTo>
                      <a:pt x="503" y="2930"/>
                    </a:lnTo>
                    <a:lnTo>
                      <a:pt x="473" y="2961"/>
                    </a:lnTo>
                    <a:lnTo>
                      <a:pt x="503" y="2961"/>
                    </a:lnTo>
                    <a:lnTo>
                      <a:pt x="473" y="2989"/>
                    </a:lnTo>
                    <a:lnTo>
                      <a:pt x="503" y="3019"/>
                    </a:lnTo>
                    <a:lnTo>
                      <a:pt x="473" y="3019"/>
                    </a:lnTo>
                    <a:lnTo>
                      <a:pt x="416" y="2961"/>
                    </a:lnTo>
                    <a:close/>
                    <a:moveTo>
                      <a:pt x="237" y="2930"/>
                    </a:moveTo>
                    <a:lnTo>
                      <a:pt x="267" y="2961"/>
                    </a:lnTo>
                    <a:lnTo>
                      <a:pt x="209" y="2961"/>
                    </a:lnTo>
                    <a:lnTo>
                      <a:pt x="237" y="2930"/>
                    </a:lnTo>
                    <a:close/>
                    <a:moveTo>
                      <a:pt x="148" y="3080"/>
                    </a:moveTo>
                    <a:lnTo>
                      <a:pt x="178" y="3107"/>
                    </a:lnTo>
                    <a:lnTo>
                      <a:pt x="148" y="3137"/>
                    </a:lnTo>
                    <a:lnTo>
                      <a:pt x="148" y="3107"/>
                    </a:lnTo>
                    <a:lnTo>
                      <a:pt x="120" y="3107"/>
                    </a:lnTo>
                    <a:lnTo>
                      <a:pt x="148" y="3080"/>
                    </a:lnTo>
                    <a:close/>
                  </a:path>
                </a:pathLst>
              </a:custGeom>
              <a:solidFill>
                <a:srgbClr val="8FB5BE"/>
              </a:solidFill>
              <a:ln w="9525">
                <a:noFill/>
                <a:round/>
                <a:headEnd/>
                <a:tailEnd/>
              </a:ln>
            </p:spPr>
            <p:txBody>
              <a:bodyPr/>
              <a:lstStyle/>
              <a:p>
                <a:endParaRPr lang="en-GB"/>
              </a:p>
            </p:txBody>
          </p:sp>
          <p:sp>
            <p:nvSpPr>
              <p:cNvPr id="17420" name="Freeform 12"/>
              <p:cNvSpPr>
                <a:spLocks/>
              </p:cNvSpPr>
              <p:nvPr/>
            </p:nvSpPr>
            <p:spPr bwMode="auto">
              <a:xfrm>
                <a:off x="3790" y="965"/>
                <a:ext cx="682" cy="770"/>
              </a:xfrm>
              <a:custGeom>
                <a:avLst/>
                <a:gdLst/>
                <a:ahLst/>
                <a:cxnLst>
                  <a:cxn ang="0">
                    <a:pos x="1098" y="238"/>
                  </a:cxn>
                  <a:cxn ang="0">
                    <a:pos x="1009" y="386"/>
                  </a:cxn>
                  <a:cxn ang="0">
                    <a:pos x="860" y="416"/>
                  </a:cxn>
                  <a:cxn ang="0">
                    <a:pos x="683" y="386"/>
                  </a:cxn>
                  <a:cxn ang="0">
                    <a:pos x="386" y="386"/>
                  </a:cxn>
                  <a:cxn ang="0">
                    <a:pos x="179" y="238"/>
                  </a:cxn>
                  <a:cxn ang="0">
                    <a:pos x="30" y="268"/>
                  </a:cxn>
                  <a:cxn ang="0">
                    <a:pos x="90" y="356"/>
                  </a:cxn>
                  <a:cxn ang="0">
                    <a:pos x="268" y="416"/>
                  </a:cxn>
                  <a:cxn ang="0">
                    <a:pos x="564" y="534"/>
                  </a:cxn>
                  <a:cxn ang="0">
                    <a:pos x="683" y="622"/>
                  </a:cxn>
                  <a:cxn ang="0">
                    <a:pos x="683" y="772"/>
                  </a:cxn>
                  <a:cxn ang="0">
                    <a:pos x="741" y="860"/>
                  </a:cxn>
                  <a:cxn ang="0">
                    <a:pos x="741" y="1097"/>
                  </a:cxn>
                  <a:cxn ang="0">
                    <a:pos x="948" y="1274"/>
                  </a:cxn>
                  <a:cxn ang="0">
                    <a:pos x="1098" y="1333"/>
                  </a:cxn>
                  <a:cxn ang="0">
                    <a:pos x="1216" y="1481"/>
                  </a:cxn>
                  <a:cxn ang="0">
                    <a:pos x="1157" y="1540"/>
                  </a:cxn>
                  <a:cxn ang="0">
                    <a:pos x="978" y="1601"/>
                  </a:cxn>
                  <a:cxn ang="0">
                    <a:pos x="771" y="1777"/>
                  </a:cxn>
                  <a:cxn ang="0">
                    <a:pos x="653" y="1865"/>
                  </a:cxn>
                  <a:cxn ang="0">
                    <a:pos x="534" y="1956"/>
                  </a:cxn>
                  <a:cxn ang="0">
                    <a:pos x="446" y="2044"/>
                  </a:cxn>
                  <a:cxn ang="0">
                    <a:pos x="356" y="2044"/>
                  </a:cxn>
                  <a:cxn ang="0">
                    <a:pos x="297" y="2192"/>
                  </a:cxn>
                  <a:cxn ang="0">
                    <a:pos x="327" y="2310"/>
                  </a:cxn>
                  <a:cxn ang="0">
                    <a:pos x="416" y="2487"/>
                  </a:cxn>
                  <a:cxn ang="0">
                    <a:pos x="416" y="2635"/>
                  </a:cxn>
                  <a:cxn ang="0">
                    <a:pos x="386" y="2842"/>
                  </a:cxn>
                  <a:cxn ang="0">
                    <a:pos x="534" y="2873"/>
                  </a:cxn>
                  <a:cxn ang="0">
                    <a:pos x="653" y="2931"/>
                  </a:cxn>
                  <a:cxn ang="0">
                    <a:pos x="653" y="2991"/>
                  </a:cxn>
                  <a:cxn ang="0">
                    <a:pos x="711" y="2962"/>
                  </a:cxn>
                  <a:cxn ang="0">
                    <a:pos x="830" y="3050"/>
                  </a:cxn>
                  <a:cxn ang="0">
                    <a:pos x="920" y="3021"/>
                  </a:cxn>
                  <a:cxn ang="0">
                    <a:pos x="1098" y="2991"/>
                  </a:cxn>
                  <a:cxn ang="0">
                    <a:pos x="1246" y="2962"/>
                  </a:cxn>
                  <a:cxn ang="0">
                    <a:pos x="1483" y="2931"/>
                  </a:cxn>
                  <a:cxn ang="0">
                    <a:pos x="1778" y="2842"/>
                  </a:cxn>
                  <a:cxn ang="0">
                    <a:pos x="1957" y="2812"/>
                  </a:cxn>
                  <a:cxn ang="0">
                    <a:pos x="2164" y="2666"/>
                  </a:cxn>
                  <a:cxn ang="0">
                    <a:pos x="2401" y="2457"/>
                  </a:cxn>
                  <a:cxn ang="0">
                    <a:pos x="2608" y="2281"/>
                  </a:cxn>
                  <a:cxn ang="0">
                    <a:pos x="2608" y="2014"/>
                  </a:cxn>
                  <a:cxn ang="0">
                    <a:pos x="2371" y="1926"/>
                  </a:cxn>
                  <a:cxn ang="0">
                    <a:pos x="2401" y="1719"/>
                  </a:cxn>
                  <a:cxn ang="0">
                    <a:pos x="2253" y="1628"/>
                  </a:cxn>
                  <a:cxn ang="0">
                    <a:pos x="2253" y="1540"/>
                  </a:cxn>
                  <a:cxn ang="0">
                    <a:pos x="2194" y="1422"/>
                  </a:cxn>
                  <a:cxn ang="0">
                    <a:pos x="2222" y="1274"/>
                  </a:cxn>
                  <a:cxn ang="0">
                    <a:pos x="2104" y="1126"/>
                  </a:cxn>
                  <a:cxn ang="0">
                    <a:pos x="1957" y="947"/>
                  </a:cxn>
                  <a:cxn ang="0">
                    <a:pos x="2015" y="652"/>
                  </a:cxn>
                  <a:cxn ang="0">
                    <a:pos x="1748" y="416"/>
                  </a:cxn>
                  <a:cxn ang="0">
                    <a:pos x="1808" y="326"/>
                  </a:cxn>
                  <a:cxn ang="0">
                    <a:pos x="1808" y="238"/>
                  </a:cxn>
                  <a:cxn ang="0">
                    <a:pos x="1720" y="89"/>
                  </a:cxn>
                  <a:cxn ang="0">
                    <a:pos x="1453" y="31"/>
                  </a:cxn>
                </a:cxnLst>
                <a:rect l="0" t="0" r="r" b="b"/>
                <a:pathLst>
                  <a:path w="2727" h="3080">
                    <a:moveTo>
                      <a:pt x="1305" y="31"/>
                    </a:moveTo>
                    <a:lnTo>
                      <a:pt x="1246" y="31"/>
                    </a:lnTo>
                    <a:lnTo>
                      <a:pt x="1127" y="149"/>
                    </a:lnTo>
                    <a:lnTo>
                      <a:pt x="1127" y="207"/>
                    </a:lnTo>
                    <a:lnTo>
                      <a:pt x="1098" y="238"/>
                    </a:lnTo>
                    <a:lnTo>
                      <a:pt x="1098" y="297"/>
                    </a:lnTo>
                    <a:lnTo>
                      <a:pt x="1127" y="326"/>
                    </a:lnTo>
                    <a:lnTo>
                      <a:pt x="1098" y="356"/>
                    </a:lnTo>
                    <a:lnTo>
                      <a:pt x="1009" y="356"/>
                    </a:lnTo>
                    <a:lnTo>
                      <a:pt x="1009" y="386"/>
                    </a:lnTo>
                    <a:lnTo>
                      <a:pt x="978" y="416"/>
                    </a:lnTo>
                    <a:lnTo>
                      <a:pt x="948" y="416"/>
                    </a:lnTo>
                    <a:lnTo>
                      <a:pt x="948" y="444"/>
                    </a:lnTo>
                    <a:lnTo>
                      <a:pt x="920" y="416"/>
                    </a:lnTo>
                    <a:lnTo>
                      <a:pt x="860" y="416"/>
                    </a:lnTo>
                    <a:lnTo>
                      <a:pt x="830" y="386"/>
                    </a:lnTo>
                    <a:lnTo>
                      <a:pt x="802" y="386"/>
                    </a:lnTo>
                    <a:lnTo>
                      <a:pt x="771" y="356"/>
                    </a:lnTo>
                    <a:lnTo>
                      <a:pt x="683" y="356"/>
                    </a:lnTo>
                    <a:lnTo>
                      <a:pt x="683" y="386"/>
                    </a:lnTo>
                    <a:lnTo>
                      <a:pt x="623" y="386"/>
                    </a:lnTo>
                    <a:lnTo>
                      <a:pt x="593" y="416"/>
                    </a:lnTo>
                    <a:lnTo>
                      <a:pt x="475" y="416"/>
                    </a:lnTo>
                    <a:lnTo>
                      <a:pt x="446" y="386"/>
                    </a:lnTo>
                    <a:lnTo>
                      <a:pt x="386" y="386"/>
                    </a:lnTo>
                    <a:lnTo>
                      <a:pt x="297" y="297"/>
                    </a:lnTo>
                    <a:lnTo>
                      <a:pt x="268" y="297"/>
                    </a:lnTo>
                    <a:lnTo>
                      <a:pt x="268" y="268"/>
                    </a:lnTo>
                    <a:lnTo>
                      <a:pt x="209" y="238"/>
                    </a:lnTo>
                    <a:lnTo>
                      <a:pt x="179" y="238"/>
                    </a:lnTo>
                    <a:lnTo>
                      <a:pt x="118" y="207"/>
                    </a:lnTo>
                    <a:lnTo>
                      <a:pt x="90" y="268"/>
                    </a:lnTo>
                    <a:lnTo>
                      <a:pt x="118" y="268"/>
                    </a:lnTo>
                    <a:lnTo>
                      <a:pt x="61" y="297"/>
                    </a:lnTo>
                    <a:lnTo>
                      <a:pt x="30" y="268"/>
                    </a:lnTo>
                    <a:lnTo>
                      <a:pt x="0" y="297"/>
                    </a:lnTo>
                    <a:lnTo>
                      <a:pt x="30" y="297"/>
                    </a:lnTo>
                    <a:lnTo>
                      <a:pt x="30" y="326"/>
                    </a:lnTo>
                    <a:lnTo>
                      <a:pt x="61" y="326"/>
                    </a:lnTo>
                    <a:lnTo>
                      <a:pt x="90" y="356"/>
                    </a:lnTo>
                    <a:lnTo>
                      <a:pt x="118" y="356"/>
                    </a:lnTo>
                    <a:lnTo>
                      <a:pt x="149" y="386"/>
                    </a:lnTo>
                    <a:lnTo>
                      <a:pt x="179" y="386"/>
                    </a:lnTo>
                    <a:lnTo>
                      <a:pt x="209" y="416"/>
                    </a:lnTo>
                    <a:lnTo>
                      <a:pt x="268" y="416"/>
                    </a:lnTo>
                    <a:lnTo>
                      <a:pt x="327" y="474"/>
                    </a:lnTo>
                    <a:lnTo>
                      <a:pt x="475" y="474"/>
                    </a:lnTo>
                    <a:lnTo>
                      <a:pt x="504" y="504"/>
                    </a:lnTo>
                    <a:lnTo>
                      <a:pt x="534" y="504"/>
                    </a:lnTo>
                    <a:lnTo>
                      <a:pt x="564" y="534"/>
                    </a:lnTo>
                    <a:lnTo>
                      <a:pt x="564" y="563"/>
                    </a:lnTo>
                    <a:lnTo>
                      <a:pt x="623" y="563"/>
                    </a:lnTo>
                    <a:lnTo>
                      <a:pt x="623" y="593"/>
                    </a:lnTo>
                    <a:lnTo>
                      <a:pt x="653" y="593"/>
                    </a:lnTo>
                    <a:lnTo>
                      <a:pt x="683" y="622"/>
                    </a:lnTo>
                    <a:lnTo>
                      <a:pt x="653" y="652"/>
                    </a:lnTo>
                    <a:lnTo>
                      <a:pt x="653" y="681"/>
                    </a:lnTo>
                    <a:lnTo>
                      <a:pt x="683" y="711"/>
                    </a:lnTo>
                    <a:lnTo>
                      <a:pt x="653" y="741"/>
                    </a:lnTo>
                    <a:lnTo>
                      <a:pt x="683" y="772"/>
                    </a:lnTo>
                    <a:lnTo>
                      <a:pt x="741" y="772"/>
                    </a:lnTo>
                    <a:lnTo>
                      <a:pt x="741" y="799"/>
                    </a:lnTo>
                    <a:lnTo>
                      <a:pt x="711" y="799"/>
                    </a:lnTo>
                    <a:lnTo>
                      <a:pt x="683" y="829"/>
                    </a:lnTo>
                    <a:lnTo>
                      <a:pt x="741" y="860"/>
                    </a:lnTo>
                    <a:lnTo>
                      <a:pt x="741" y="890"/>
                    </a:lnTo>
                    <a:lnTo>
                      <a:pt x="802" y="918"/>
                    </a:lnTo>
                    <a:lnTo>
                      <a:pt x="802" y="1008"/>
                    </a:lnTo>
                    <a:lnTo>
                      <a:pt x="741" y="1067"/>
                    </a:lnTo>
                    <a:lnTo>
                      <a:pt x="741" y="1097"/>
                    </a:lnTo>
                    <a:lnTo>
                      <a:pt x="802" y="1126"/>
                    </a:lnTo>
                    <a:lnTo>
                      <a:pt x="830" y="1154"/>
                    </a:lnTo>
                    <a:lnTo>
                      <a:pt x="830" y="1185"/>
                    </a:lnTo>
                    <a:lnTo>
                      <a:pt x="890" y="1245"/>
                    </a:lnTo>
                    <a:lnTo>
                      <a:pt x="948" y="1274"/>
                    </a:lnTo>
                    <a:lnTo>
                      <a:pt x="978" y="1245"/>
                    </a:lnTo>
                    <a:lnTo>
                      <a:pt x="978" y="1274"/>
                    </a:lnTo>
                    <a:lnTo>
                      <a:pt x="1009" y="1303"/>
                    </a:lnTo>
                    <a:lnTo>
                      <a:pt x="1098" y="1303"/>
                    </a:lnTo>
                    <a:lnTo>
                      <a:pt x="1098" y="1333"/>
                    </a:lnTo>
                    <a:lnTo>
                      <a:pt x="1127" y="1333"/>
                    </a:lnTo>
                    <a:lnTo>
                      <a:pt x="1157" y="1363"/>
                    </a:lnTo>
                    <a:lnTo>
                      <a:pt x="1157" y="1452"/>
                    </a:lnTo>
                    <a:lnTo>
                      <a:pt x="1185" y="1452"/>
                    </a:lnTo>
                    <a:lnTo>
                      <a:pt x="1216" y="1481"/>
                    </a:lnTo>
                    <a:lnTo>
                      <a:pt x="1185" y="1481"/>
                    </a:lnTo>
                    <a:lnTo>
                      <a:pt x="1185" y="1510"/>
                    </a:lnTo>
                    <a:lnTo>
                      <a:pt x="1157" y="1510"/>
                    </a:lnTo>
                    <a:lnTo>
                      <a:pt x="1185" y="1540"/>
                    </a:lnTo>
                    <a:lnTo>
                      <a:pt x="1157" y="1540"/>
                    </a:lnTo>
                    <a:lnTo>
                      <a:pt x="1127" y="1510"/>
                    </a:lnTo>
                    <a:lnTo>
                      <a:pt x="1098" y="1510"/>
                    </a:lnTo>
                    <a:lnTo>
                      <a:pt x="1067" y="1540"/>
                    </a:lnTo>
                    <a:lnTo>
                      <a:pt x="1039" y="1540"/>
                    </a:lnTo>
                    <a:lnTo>
                      <a:pt x="978" y="1601"/>
                    </a:lnTo>
                    <a:lnTo>
                      <a:pt x="978" y="1628"/>
                    </a:lnTo>
                    <a:lnTo>
                      <a:pt x="948" y="1658"/>
                    </a:lnTo>
                    <a:lnTo>
                      <a:pt x="920" y="1658"/>
                    </a:lnTo>
                    <a:lnTo>
                      <a:pt x="802" y="1777"/>
                    </a:lnTo>
                    <a:lnTo>
                      <a:pt x="771" y="1777"/>
                    </a:lnTo>
                    <a:lnTo>
                      <a:pt x="771" y="1807"/>
                    </a:lnTo>
                    <a:lnTo>
                      <a:pt x="741" y="1837"/>
                    </a:lnTo>
                    <a:lnTo>
                      <a:pt x="683" y="1837"/>
                    </a:lnTo>
                    <a:lnTo>
                      <a:pt x="683" y="1865"/>
                    </a:lnTo>
                    <a:lnTo>
                      <a:pt x="653" y="1865"/>
                    </a:lnTo>
                    <a:lnTo>
                      <a:pt x="653" y="1895"/>
                    </a:lnTo>
                    <a:lnTo>
                      <a:pt x="593" y="1895"/>
                    </a:lnTo>
                    <a:lnTo>
                      <a:pt x="564" y="1926"/>
                    </a:lnTo>
                    <a:lnTo>
                      <a:pt x="564" y="1956"/>
                    </a:lnTo>
                    <a:lnTo>
                      <a:pt x="534" y="1956"/>
                    </a:lnTo>
                    <a:lnTo>
                      <a:pt x="534" y="1983"/>
                    </a:lnTo>
                    <a:lnTo>
                      <a:pt x="564" y="1983"/>
                    </a:lnTo>
                    <a:lnTo>
                      <a:pt x="534" y="2014"/>
                    </a:lnTo>
                    <a:lnTo>
                      <a:pt x="475" y="2014"/>
                    </a:lnTo>
                    <a:lnTo>
                      <a:pt x="446" y="2044"/>
                    </a:lnTo>
                    <a:lnTo>
                      <a:pt x="446" y="2014"/>
                    </a:lnTo>
                    <a:lnTo>
                      <a:pt x="416" y="2044"/>
                    </a:lnTo>
                    <a:lnTo>
                      <a:pt x="386" y="2044"/>
                    </a:lnTo>
                    <a:lnTo>
                      <a:pt x="356" y="2014"/>
                    </a:lnTo>
                    <a:lnTo>
                      <a:pt x="356" y="2044"/>
                    </a:lnTo>
                    <a:lnTo>
                      <a:pt x="386" y="2074"/>
                    </a:lnTo>
                    <a:lnTo>
                      <a:pt x="356" y="2074"/>
                    </a:lnTo>
                    <a:lnTo>
                      <a:pt x="356" y="2102"/>
                    </a:lnTo>
                    <a:lnTo>
                      <a:pt x="297" y="2162"/>
                    </a:lnTo>
                    <a:lnTo>
                      <a:pt x="297" y="2192"/>
                    </a:lnTo>
                    <a:lnTo>
                      <a:pt x="268" y="2221"/>
                    </a:lnTo>
                    <a:lnTo>
                      <a:pt x="297" y="2221"/>
                    </a:lnTo>
                    <a:lnTo>
                      <a:pt x="297" y="2281"/>
                    </a:lnTo>
                    <a:lnTo>
                      <a:pt x="327" y="2281"/>
                    </a:lnTo>
                    <a:lnTo>
                      <a:pt x="327" y="2310"/>
                    </a:lnTo>
                    <a:lnTo>
                      <a:pt x="356" y="2310"/>
                    </a:lnTo>
                    <a:lnTo>
                      <a:pt x="327" y="2339"/>
                    </a:lnTo>
                    <a:lnTo>
                      <a:pt x="327" y="2429"/>
                    </a:lnTo>
                    <a:lnTo>
                      <a:pt x="356" y="2429"/>
                    </a:lnTo>
                    <a:lnTo>
                      <a:pt x="416" y="2487"/>
                    </a:lnTo>
                    <a:lnTo>
                      <a:pt x="416" y="2517"/>
                    </a:lnTo>
                    <a:lnTo>
                      <a:pt x="446" y="2548"/>
                    </a:lnTo>
                    <a:lnTo>
                      <a:pt x="386" y="2548"/>
                    </a:lnTo>
                    <a:lnTo>
                      <a:pt x="416" y="2576"/>
                    </a:lnTo>
                    <a:lnTo>
                      <a:pt x="416" y="2635"/>
                    </a:lnTo>
                    <a:lnTo>
                      <a:pt x="356" y="2694"/>
                    </a:lnTo>
                    <a:lnTo>
                      <a:pt x="386" y="2724"/>
                    </a:lnTo>
                    <a:lnTo>
                      <a:pt x="386" y="2785"/>
                    </a:lnTo>
                    <a:lnTo>
                      <a:pt x="416" y="2812"/>
                    </a:lnTo>
                    <a:lnTo>
                      <a:pt x="386" y="2842"/>
                    </a:lnTo>
                    <a:lnTo>
                      <a:pt x="416" y="2842"/>
                    </a:lnTo>
                    <a:lnTo>
                      <a:pt x="446" y="2873"/>
                    </a:lnTo>
                    <a:lnTo>
                      <a:pt x="446" y="2842"/>
                    </a:lnTo>
                    <a:lnTo>
                      <a:pt x="534" y="2842"/>
                    </a:lnTo>
                    <a:lnTo>
                      <a:pt x="534" y="2873"/>
                    </a:lnTo>
                    <a:lnTo>
                      <a:pt x="564" y="2873"/>
                    </a:lnTo>
                    <a:lnTo>
                      <a:pt x="593" y="2903"/>
                    </a:lnTo>
                    <a:lnTo>
                      <a:pt x="623" y="2903"/>
                    </a:lnTo>
                    <a:lnTo>
                      <a:pt x="623" y="2931"/>
                    </a:lnTo>
                    <a:lnTo>
                      <a:pt x="653" y="2931"/>
                    </a:lnTo>
                    <a:lnTo>
                      <a:pt x="653" y="2903"/>
                    </a:lnTo>
                    <a:lnTo>
                      <a:pt x="683" y="2903"/>
                    </a:lnTo>
                    <a:lnTo>
                      <a:pt x="653" y="2931"/>
                    </a:lnTo>
                    <a:lnTo>
                      <a:pt x="683" y="2962"/>
                    </a:lnTo>
                    <a:lnTo>
                      <a:pt x="653" y="2991"/>
                    </a:lnTo>
                    <a:lnTo>
                      <a:pt x="653" y="3021"/>
                    </a:lnTo>
                    <a:lnTo>
                      <a:pt x="711" y="3021"/>
                    </a:lnTo>
                    <a:lnTo>
                      <a:pt x="741" y="2991"/>
                    </a:lnTo>
                    <a:lnTo>
                      <a:pt x="741" y="2962"/>
                    </a:lnTo>
                    <a:lnTo>
                      <a:pt x="711" y="2962"/>
                    </a:lnTo>
                    <a:lnTo>
                      <a:pt x="741" y="2931"/>
                    </a:lnTo>
                    <a:lnTo>
                      <a:pt x="771" y="2931"/>
                    </a:lnTo>
                    <a:lnTo>
                      <a:pt x="771" y="2962"/>
                    </a:lnTo>
                    <a:lnTo>
                      <a:pt x="830" y="3021"/>
                    </a:lnTo>
                    <a:lnTo>
                      <a:pt x="830" y="3050"/>
                    </a:lnTo>
                    <a:lnTo>
                      <a:pt x="802" y="3050"/>
                    </a:lnTo>
                    <a:lnTo>
                      <a:pt x="771" y="3080"/>
                    </a:lnTo>
                    <a:lnTo>
                      <a:pt x="830" y="3080"/>
                    </a:lnTo>
                    <a:lnTo>
                      <a:pt x="890" y="3021"/>
                    </a:lnTo>
                    <a:lnTo>
                      <a:pt x="920" y="3021"/>
                    </a:lnTo>
                    <a:lnTo>
                      <a:pt x="890" y="3050"/>
                    </a:lnTo>
                    <a:lnTo>
                      <a:pt x="978" y="3050"/>
                    </a:lnTo>
                    <a:lnTo>
                      <a:pt x="1009" y="3021"/>
                    </a:lnTo>
                    <a:lnTo>
                      <a:pt x="1067" y="3021"/>
                    </a:lnTo>
                    <a:lnTo>
                      <a:pt x="1098" y="2991"/>
                    </a:lnTo>
                    <a:lnTo>
                      <a:pt x="1098" y="3021"/>
                    </a:lnTo>
                    <a:lnTo>
                      <a:pt x="1157" y="3021"/>
                    </a:lnTo>
                    <a:lnTo>
                      <a:pt x="1185" y="2991"/>
                    </a:lnTo>
                    <a:lnTo>
                      <a:pt x="1216" y="2991"/>
                    </a:lnTo>
                    <a:lnTo>
                      <a:pt x="1246" y="2962"/>
                    </a:lnTo>
                    <a:lnTo>
                      <a:pt x="1305" y="2962"/>
                    </a:lnTo>
                    <a:lnTo>
                      <a:pt x="1334" y="2931"/>
                    </a:lnTo>
                    <a:lnTo>
                      <a:pt x="1423" y="2931"/>
                    </a:lnTo>
                    <a:lnTo>
                      <a:pt x="1453" y="2962"/>
                    </a:lnTo>
                    <a:lnTo>
                      <a:pt x="1483" y="2931"/>
                    </a:lnTo>
                    <a:lnTo>
                      <a:pt x="1483" y="2903"/>
                    </a:lnTo>
                    <a:lnTo>
                      <a:pt x="1601" y="2903"/>
                    </a:lnTo>
                    <a:lnTo>
                      <a:pt x="1601" y="2873"/>
                    </a:lnTo>
                    <a:lnTo>
                      <a:pt x="1748" y="2873"/>
                    </a:lnTo>
                    <a:lnTo>
                      <a:pt x="1778" y="2842"/>
                    </a:lnTo>
                    <a:lnTo>
                      <a:pt x="1808" y="2873"/>
                    </a:lnTo>
                    <a:lnTo>
                      <a:pt x="1927" y="2873"/>
                    </a:lnTo>
                    <a:lnTo>
                      <a:pt x="1927" y="2842"/>
                    </a:lnTo>
                    <a:lnTo>
                      <a:pt x="1957" y="2842"/>
                    </a:lnTo>
                    <a:lnTo>
                      <a:pt x="1957" y="2812"/>
                    </a:lnTo>
                    <a:lnTo>
                      <a:pt x="1985" y="2785"/>
                    </a:lnTo>
                    <a:lnTo>
                      <a:pt x="2015" y="2785"/>
                    </a:lnTo>
                    <a:lnTo>
                      <a:pt x="2076" y="2724"/>
                    </a:lnTo>
                    <a:lnTo>
                      <a:pt x="2104" y="2724"/>
                    </a:lnTo>
                    <a:lnTo>
                      <a:pt x="2164" y="2666"/>
                    </a:lnTo>
                    <a:lnTo>
                      <a:pt x="2194" y="2666"/>
                    </a:lnTo>
                    <a:lnTo>
                      <a:pt x="2313" y="2548"/>
                    </a:lnTo>
                    <a:lnTo>
                      <a:pt x="2340" y="2548"/>
                    </a:lnTo>
                    <a:lnTo>
                      <a:pt x="2401" y="2487"/>
                    </a:lnTo>
                    <a:lnTo>
                      <a:pt x="2401" y="2457"/>
                    </a:lnTo>
                    <a:lnTo>
                      <a:pt x="2431" y="2457"/>
                    </a:lnTo>
                    <a:lnTo>
                      <a:pt x="2431" y="2429"/>
                    </a:lnTo>
                    <a:lnTo>
                      <a:pt x="2520" y="2339"/>
                    </a:lnTo>
                    <a:lnTo>
                      <a:pt x="2550" y="2339"/>
                    </a:lnTo>
                    <a:lnTo>
                      <a:pt x="2608" y="2281"/>
                    </a:lnTo>
                    <a:lnTo>
                      <a:pt x="2638" y="2281"/>
                    </a:lnTo>
                    <a:lnTo>
                      <a:pt x="2668" y="2251"/>
                    </a:lnTo>
                    <a:lnTo>
                      <a:pt x="2668" y="2192"/>
                    </a:lnTo>
                    <a:lnTo>
                      <a:pt x="2727" y="2132"/>
                    </a:lnTo>
                    <a:lnTo>
                      <a:pt x="2608" y="2014"/>
                    </a:lnTo>
                    <a:lnTo>
                      <a:pt x="2550" y="2014"/>
                    </a:lnTo>
                    <a:lnTo>
                      <a:pt x="2490" y="1956"/>
                    </a:lnTo>
                    <a:lnTo>
                      <a:pt x="2431" y="1956"/>
                    </a:lnTo>
                    <a:lnTo>
                      <a:pt x="2401" y="1926"/>
                    </a:lnTo>
                    <a:lnTo>
                      <a:pt x="2371" y="1926"/>
                    </a:lnTo>
                    <a:lnTo>
                      <a:pt x="2313" y="1865"/>
                    </a:lnTo>
                    <a:lnTo>
                      <a:pt x="2340" y="1865"/>
                    </a:lnTo>
                    <a:lnTo>
                      <a:pt x="2431" y="1777"/>
                    </a:lnTo>
                    <a:lnTo>
                      <a:pt x="2401" y="1747"/>
                    </a:lnTo>
                    <a:lnTo>
                      <a:pt x="2401" y="1719"/>
                    </a:lnTo>
                    <a:lnTo>
                      <a:pt x="2371" y="1688"/>
                    </a:lnTo>
                    <a:lnTo>
                      <a:pt x="2313" y="1688"/>
                    </a:lnTo>
                    <a:lnTo>
                      <a:pt x="2283" y="1658"/>
                    </a:lnTo>
                    <a:lnTo>
                      <a:pt x="2283" y="1628"/>
                    </a:lnTo>
                    <a:lnTo>
                      <a:pt x="2253" y="1628"/>
                    </a:lnTo>
                    <a:lnTo>
                      <a:pt x="2253" y="1601"/>
                    </a:lnTo>
                    <a:lnTo>
                      <a:pt x="2283" y="1601"/>
                    </a:lnTo>
                    <a:lnTo>
                      <a:pt x="2313" y="1570"/>
                    </a:lnTo>
                    <a:lnTo>
                      <a:pt x="2283" y="1570"/>
                    </a:lnTo>
                    <a:lnTo>
                      <a:pt x="2253" y="1540"/>
                    </a:lnTo>
                    <a:lnTo>
                      <a:pt x="2194" y="1540"/>
                    </a:lnTo>
                    <a:lnTo>
                      <a:pt x="2164" y="1510"/>
                    </a:lnTo>
                    <a:lnTo>
                      <a:pt x="2164" y="1452"/>
                    </a:lnTo>
                    <a:lnTo>
                      <a:pt x="2194" y="1452"/>
                    </a:lnTo>
                    <a:lnTo>
                      <a:pt x="2194" y="1422"/>
                    </a:lnTo>
                    <a:lnTo>
                      <a:pt x="2164" y="1422"/>
                    </a:lnTo>
                    <a:lnTo>
                      <a:pt x="2133" y="1392"/>
                    </a:lnTo>
                    <a:lnTo>
                      <a:pt x="2164" y="1363"/>
                    </a:lnTo>
                    <a:lnTo>
                      <a:pt x="2164" y="1303"/>
                    </a:lnTo>
                    <a:lnTo>
                      <a:pt x="2222" y="1274"/>
                    </a:lnTo>
                    <a:lnTo>
                      <a:pt x="2253" y="1274"/>
                    </a:lnTo>
                    <a:lnTo>
                      <a:pt x="2194" y="1215"/>
                    </a:lnTo>
                    <a:lnTo>
                      <a:pt x="2194" y="1185"/>
                    </a:lnTo>
                    <a:lnTo>
                      <a:pt x="2133" y="1126"/>
                    </a:lnTo>
                    <a:lnTo>
                      <a:pt x="2104" y="1126"/>
                    </a:lnTo>
                    <a:lnTo>
                      <a:pt x="2104" y="1097"/>
                    </a:lnTo>
                    <a:lnTo>
                      <a:pt x="2015" y="1008"/>
                    </a:lnTo>
                    <a:lnTo>
                      <a:pt x="2015" y="978"/>
                    </a:lnTo>
                    <a:lnTo>
                      <a:pt x="1985" y="947"/>
                    </a:lnTo>
                    <a:lnTo>
                      <a:pt x="1957" y="947"/>
                    </a:lnTo>
                    <a:lnTo>
                      <a:pt x="1957" y="890"/>
                    </a:lnTo>
                    <a:lnTo>
                      <a:pt x="2104" y="741"/>
                    </a:lnTo>
                    <a:lnTo>
                      <a:pt x="2104" y="681"/>
                    </a:lnTo>
                    <a:lnTo>
                      <a:pt x="2076" y="652"/>
                    </a:lnTo>
                    <a:lnTo>
                      <a:pt x="2015" y="652"/>
                    </a:lnTo>
                    <a:lnTo>
                      <a:pt x="1927" y="563"/>
                    </a:lnTo>
                    <a:lnTo>
                      <a:pt x="1808" y="563"/>
                    </a:lnTo>
                    <a:lnTo>
                      <a:pt x="1778" y="504"/>
                    </a:lnTo>
                    <a:lnTo>
                      <a:pt x="1748" y="504"/>
                    </a:lnTo>
                    <a:lnTo>
                      <a:pt x="1748" y="416"/>
                    </a:lnTo>
                    <a:lnTo>
                      <a:pt x="1778" y="386"/>
                    </a:lnTo>
                    <a:lnTo>
                      <a:pt x="1778" y="356"/>
                    </a:lnTo>
                    <a:lnTo>
                      <a:pt x="1720" y="356"/>
                    </a:lnTo>
                    <a:lnTo>
                      <a:pt x="1748" y="326"/>
                    </a:lnTo>
                    <a:lnTo>
                      <a:pt x="1808" y="326"/>
                    </a:lnTo>
                    <a:lnTo>
                      <a:pt x="1838" y="297"/>
                    </a:lnTo>
                    <a:lnTo>
                      <a:pt x="1808" y="297"/>
                    </a:lnTo>
                    <a:lnTo>
                      <a:pt x="1778" y="268"/>
                    </a:lnTo>
                    <a:lnTo>
                      <a:pt x="1778" y="238"/>
                    </a:lnTo>
                    <a:lnTo>
                      <a:pt x="1808" y="238"/>
                    </a:lnTo>
                    <a:lnTo>
                      <a:pt x="1867" y="179"/>
                    </a:lnTo>
                    <a:lnTo>
                      <a:pt x="1867" y="149"/>
                    </a:lnTo>
                    <a:lnTo>
                      <a:pt x="1838" y="119"/>
                    </a:lnTo>
                    <a:lnTo>
                      <a:pt x="1778" y="89"/>
                    </a:lnTo>
                    <a:lnTo>
                      <a:pt x="1720" y="89"/>
                    </a:lnTo>
                    <a:lnTo>
                      <a:pt x="1660" y="61"/>
                    </a:lnTo>
                    <a:lnTo>
                      <a:pt x="1601" y="61"/>
                    </a:lnTo>
                    <a:lnTo>
                      <a:pt x="1541" y="0"/>
                    </a:lnTo>
                    <a:lnTo>
                      <a:pt x="1483" y="0"/>
                    </a:lnTo>
                    <a:lnTo>
                      <a:pt x="1453" y="31"/>
                    </a:lnTo>
                    <a:lnTo>
                      <a:pt x="1394" y="31"/>
                    </a:lnTo>
                    <a:lnTo>
                      <a:pt x="1364" y="61"/>
                    </a:lnTo>
                    <a:lnTo>
                      <a:pt x="1305" y="31"/>
                    </a:lnTo>
                    <a:close/>
                  </a:path>
                </a:pathLst>
              </a:custGeom>
              <a:solidFill>
                <a:srgbClr val="4CB47E"/>
              </a:solidFill>
              <a:ln w="9525">
                <a:noFill/>
                <a:round/>
                <a:headEnd/>
                <a:tailEnd/>
              </a:ln>
            </p:spPr>
            <p:txBody>
              <a:bodyPr/>
              <a:lstStyle/>
              <a:p>
                <a:endParaRPr lang="en-GB"/>
              </a:p>
            </p:txBody>
          </p:sp>
          <p:sp>
            <p:nvSpPr>
              <p:cNvPr id="17421" name="Freeform 13"/>
              <p:cNvSpPr>
                <a:spLocks noEditPoints="1"/>
              </p:cNvSpPr>
              <p:nvPr/>
            </p:nvSpPr>
            <p:spPr bwMode="auto">
              <a:xfrm>
                <a:off x="3272" y="1039"/>
                <a:ext cx="741" cy="1051"/>
              </a:xfrm>
              <a:custGeom>
                <a:avLst/>
                <a:gdLst/>
                <a:ahLst/>
                <a:cxnLst>
                  <a:cxn ang="0">
                    <a:pos x="2815" y="800"/>
                  </a:cxn>
                  <a:cxn ang="0">
                    <a:pos x="2757" y="532"/>
                  </a:cxn>
                  <a:cxn ang="0">
                    <a:pos x="2757" y="414"/>
                  </a:cxn>
                  <a:cxn ang="0">
                    <a:pos x="2697" y="266"/>
                  </a:cxn>
                  <a:cxn ang="0">
                    <a:pos x="2401" y="177"/>
                  </a:cxn>
                  <a:cxn ang="0">
                    <a:pos x="2164" y="59"/>
                  </a:cxn>
                  <a:cxn ang="0">
                    <a:pos x="2016" y="29"/>
                  </a:cxn>
                  <a:cxn ang="0">
                    <a:pos x="1955" y="177"/>
                  </a:cxn>
                  <a:cxn ang="0">
                    <a:pos x="1482" y="296"/>
                  </a:cxn>
                  <a:cxn ang="0">
                    <a:pos x="1186" y="414"/>
                  </a:cxn>
                  <a:cxn ang="0">
                    <a:pos x="1125" y="593"/>
                  </a:cxn>
                  <a:cxn ang="0">
                    <a:pos x="770" y="918"/>
                  </a:cxn>
                  <a:cxn ang="0">
                    <a:pos x="653" y="1331"/>
                  </a:cxn>
                  <a:cxn ang="0">
                    <a:pos x="445" y="1480"/>
                  </a:cxn>
                  <a:cxn ang="0">
                    <a:pos x="238" y="1659"/>
                  </a:cxn>
                  <a:cxn ang="0">
                    <a:pos x="238" y="1954"/>
                  </a:cxn>
                  <a:cxn ang="0">
                    <a:pos x="416" y="2309"/>
                  </a:cxn>
                  <a:cxn ang="0">
                    <a:pos x="356" y="2545"/>
                  </a:cxn>
                  <a:cxn ang="0">
                    <a:pos x="179" y="2813"/>
                  </a:cxn>
                  <a:cxn ang="0">
                    <a:pos x="149" y="3079"/>
                  </a:cxn>
                  <a:cxn ang="0">
                    <a:pos x="31" y="3138"/>
                  </a:cxn>
                  <a:cxn ang="0">
                    <a:pos x="149" y="3226"/>
                  </a:cxn>
                  <a:cxn ang="0">
                    <a:pos x="179" y="3344"/>
                  </a:cxn>
                  <a:cxn ang="0">
                    <a:pos x="207" y="3553"/>
                  </a:cxn>
                  <a:cxn ang="0">
                    <a:pos x="386" y="3760"/>
                  </a:cxn>
                  <a:cxn ang="0">
                    <a:pos x="416" y="3878"/>
                  </a:cxn>
                  <a:cxn ang="0">
                    <a:pos x="416" y="4026"/>
                  </a:cxn>
                  <a:cxn ang="0">
                    <a:pos x="623" y="4203"/>
                  </a:cxn>
                  <a:cxn ang="0">
                    <a:pos x="800" y="4085"/>
                  </a:cxn>
                  <a:cxn ang="0">
                    <a:pos x="918" y="3997"/>
                  </a:cxn>
                  <a:cxn ang="0">
                    <a:pos x="1305" y="3760"/>
                  </a:cxn>
                  <a:cxn ang="0">
                    <a:pos x="1334" y="3581"/>
                  </a:cxn>
                  <a:cxn ang="0">
                    <a:pos x="1393" y="3463"/>
                  </a:cxn>
                  <a:cxn ang="0">
                    <a:pos x="1423" y="3317"/>
                  </a:cxn>
                  <a:cxn ang="0">
                    <a:pos x="1334" y="3198"/>
                  </a:cxn>
                  <a:cxn ang="0">
                    <a:pos x="1482" y="3138"/>
                  </a:cxn>
                  <a:cxn ang="0">
                    <a:pos x="1600" y="3079"/>
                  </a:cxn>
                  <a:cxn ang="0">
                    <a:pos x="1690" y="3019"/>
                  </a:cxn>
                  <a:cxn ang="0">
                    <a:pos x="1778" y="2901"/>
                  </a:cxn>
                  <a:cxn ang="0">
                    <a:pos x="1808" y="2871"/>
                  </a:cxn>
                  <a:cxn ang="0">
                    <a:pos x="1897" y="2753"/>
                  </a:cxn>
                  <a:cxn ang="0">
                    <a:pos x="1778" y="2606"/>
                  </a:cxn>
                  <a:cxn ang="0">
                    <a:pos x="1660" y="2576"/>
                  </a:cxn>
                  <a:cxn ang="0">
                    <a:pos x="1482" y="2488"/>
                  </a:cxn>
                  <a:cxn ang="0">
                    <a:pos x="1453" y="2309"/>
                  </a:cxn>
                  <a:cxn ang="0">
                    <a:pos x="1453" y="2190"/>
                  </a:cxn>
                  <a:cxn ang="0">
                    <a:pos x="1512" y="2013"/>
                  </a:cxn>
                  <a:cxn ang="0">
                    <a:pos x="1600" y="1865"/>
                  </a:cxn>
                  <a:cxn ang="0">
                    <a:pos x="1660" y="1865"/>
                  </a:cxn>
                  <a:cxn ang="0">
                    <a:pos x="1719" y="1777"/>
                  </a:cxn>
                  <a:cxn ang="0">
                    <a:pos x="1867" y="1686"/>
                  </a:cxn>
                  <a:cxn ang="0">
                    <a:pos x="2016" y="1659"/>
                  </a:cxn>
                  <a:cxn ang="0">
                    <a:pos x="2164" y="1598"/>
                  </a:cxn>
                  <a:cxn ang="0">
                    <a:pos x="2283" y="1422"/>
                  </a:cxn>
                  <a:cxn ang="0">
                    <a:pos x="2371" y="1304"/>
                  </a:cxn>
                  <a:cxn ang="0">
                    <a:pos x="2401" y="1184"/>
                  </a:cxn>
                  <a:cxn ang="0">
                    <a:pos x="2520" y="1036"/>
                  </a:cxn>
                  <a:cxn ang="0">
                    <a:pos x="2608" y="948"/>
                  </a:cxn>
                  <a:cxn ang="0">
                    <a:pos x="2727" y="948"/>
                  </a:cxn>
                  <a:cxn ang="0">
                    <a:pos x="2934" y="948"/>
                  </a:cxn>
                  <a:cxn ang="0">
                    <a:pos x="179" y="3256"/>
                  </a:cxn>
                  <a:cxn ang="0">
                    <a:pos x="1275" y="3167"/>
                  </a:cxn>
                </a:cxnLst>
                <a:rect l="0" t="0" r="r" b="b"/>
                <a:pathLst>
                  <a:path w="2964" h="4203">
                    <a:moveTo>
                      <a:pt x="2934" y="948"/>
                    </a:moveTo>
                    <a:lnTo>
                      <a:pt x="2964" y="948"/>
                    </a:lnTo>
                    <a:lnTo>
                      <a:pt x="2904" y="888"/>
                    </a:lnTo>
                    <a:lnTo>
                      <a:pt x="2904" y="857"/>
                    </a:lnTo>
                    <a:lnTo>
                      <a:pt x="2876" y="829"/>
                    </a:lnTo>
                    <a:lnTo>
                      <a:pt x="2815" y="800"/>
                    </a:lnTo>
                    <a:lnTo>
                      <a:pt x="2815" y="770"/>
                    </a:lnTo>
                    <a:lnTo>
                      <a:pt x="2876" y="711"/>
                    </a:lnTo>
                    <a:lnTo>
                      <a:pt x="2876" y="621"/>
                    </a:lnTo>
                    <a:lnTo>
                      <a:pt x="2815" y="593"/>
                    </a:lnTo>
                    <a:lnTo>
                      <a:pt x="2815" y="563"/>
                    </a:lnTo>
                    <a:lnTo>
                      <a:pt x="2757" y="532"/>
                    </a:lnTo>
                    <a:lnTo>
                      <a:pt x="2785" y="502"/>
                    </a:lnTo>
                    <a:lnTo>
                      <a:pt x="2815" y="502"/>
                    </a:lnTo>
                    <a:lnTo>
                      <a:pt x="2815" y="475"/>
                    </a:lnTo>
                    <a:lnTo>
                      <a:pt x="2757" y="475"/>
                    </a:lnTo>
                    <a:lnTo>
                      <a:pt x="2727" y="444"/>
                    </a:lnTo>
                    <a:lnTo>
                      <a:pt x="2757" y="414"/>
                    </a:lnTo>
                    <a:lnTo>
                      <a:pt x="2727" y="384"/>
                    </a:lnTo>
                    <a:lnTo>
                      <a:pt x="2727" y="355"/>
                    </a:lnTo>
                    <a:lnTo>
                      <a:pt x="2757" y="325"/>
                    </a:lnTo>
                    <a:lnTo>
                      <a:pt x="2727" y="296"/>
                    </a:lnTo>
                    <a:lnTo>
                      <a:pt x="2697" y="296"/>
                    </a:lnTo>
                    <a:lnTo>
                      <a:pt x="2697" y="266"/>
                    </a:lnTo>
                    <a:lnTo>
                      <a:pt x="2638" y="266"/>
                    </a:lnTo>
                    <a:lnTo>
                      <a:pt x="2638" y="237"/>
                    </a:lnTo>
                    <a:lnTo>
                      <a:pt x="2608" y="207"/>
                    </a:lnTo>
                    <a:lnTo>
                      <a:pt x="2578" y="207"/>
                    </a:lnTo>
                    <a:lnTo>
                      <a:pt x="2549" y="177"/>
                    </a:lnTo>
                    <a:lnTo>
                      <a:pt x="2401" y="177"/>
                    </a:lnTo>
                    <a:lnTo>
                      <a:pt x="2342" y="119"/>
                    </a:lnTo>
                    <a:lnTo>
                      <a:pt x="2283" y="119"/>
                    </a:lnTo>
                    <a:lnTo>
                      <a:pt x="2253" y="89"/>
                    </a:lnTo>
                    <a:lnTo>
                      <a:pt x="2223" y="89"/>
                    </a:lnTo>
                    <a:lnTo>
                      <a:pt x="2192" y="59"/>
                    </a:lnTo>
                    <a:lnTo>
                      <a:pt x="2164" y="59"/>
                    </a:lnTo>
                    <a:lnTo>
                      <a:pt x="2135" y="29"/>
                    </a:lnTo>
                    <a:lnTo>
                      <a:pt x="2104" y="29"/>
                    </a:lnTo>
                    <a:lnTo>
                      <a:pt x="2104" y="0"/>
                    </a:lnTo>
                    <a:lnTo>
                      <a:pt x="2074" y="0"/>
                    </a:lnTo>
                    <a:lnTo>
                      <a:pt x="1955" y="0"/>
                    </a:lnTo>
                    <a:lnTo>
                      <a:pt x="2016" y="29"/>
                    </a:lnTo>
                    <a:lnTo>
                      <a:pt x="2016" y="59"/>
                    </a:lnTo>
                    <a:lnTo>
                      <a:pt x="1985" y="119"/>
                    </a:lnTo>
                    <a:lnTo>
                      <a:pt x="1928" y="147"/>
                    </a:lnTo>
                    <a:lnTo>
                      <a:pt x="1955" y="147"/>
                    </a:lnTo>
                    <a:lnTo>
                      <a:pt x="1985" y="177"/>
                    </a:lnTo>
                    <a:lnTo>
                      <a:pt x="1955" y="177"/>
                    </a:lnTo>
                    <a:lnTo>
                      <a:pt x="1928" y="207"/>
                    </a:lnTo>
                    <a:lnTo>
                      <a:pt x="1719" y="147"/>
                    </a:lnTo>
                    <a:lnTo>
                      <a:pt x="1541" y="147"/>
                    </a:lnTo>
                    <a:lnTo>
                      <a:pt x="1541" y="237"/>
                    </a:lnTo>
                    <a:lnTo>
                      <a:pt x="1512" y="296"/>
                    </a:lnTo>
                    <a:lnTo>
                      <a:pt x="1482" y="296"/>
                    </a:lnTo>
                    <a:lnTo>
                      <a:pt x="1393" y="266"/>
                    </a:lnTo>
                    <a:lnTo>
                      <a:pt x="1334" y="266"/>
                    </a:lnTo>
                    <a:lnTo>
                      <a:pt x="1275" y="325"/>
                    </a:lnTo>
                    <a:lnTo>
                      <a:pt x="1216" y="355"/>
                    </a:lnTo>
                    <a:lnTo>
                      <a:pt x="1216" y="414"/>
                    </a:lnTo>
                    <a:lnTo>
                      <a:pt x="1186" y="414"/>
                    </a:lnTo>
                    <a:lnTo>
                      <a:pt x="1155" y="444"/>
                    </a:lnTo>
                    <a:lnTo>
                      <a:pt x="1098" y="475"/>
                    </a:lnTo>
                    <a:lnTo>
                      <a:pt x="1155" y="502"/>
                    </a:lnTo>
                    <a:lnTo>
                      <a:pt x="1186" y="532"/>
                    </a:lnTo>
                    <a:lnTo>
                      <a:pt x="1186" y="593"/>
                    </a:lnTo>
                    <a:lnTo>
                      <a:pt x="1125" y="593"/>
                    </a:lnTo>
                    <a:lnTo>
                      <a:pt x="1007" y="711"/>
                    </a:lnTo>
                    <a:lnTo>
                      <a:pt x="948" y="739"/>
                    </a:lnTo>
                    <a:lnTo>
                      <a:pt x="979" y="800"/>
                    </a:lnTo>
                    <a:lnTo>
                      <a:pt x="861" y="857"/>
                    </a:lnTo>
                    <a:lnTo>
                      <a:pt x="770" y="857"/>
                    </a:lnTo>
                    <a:lnTo>
                      <a:pt x="770" y="918"/>
                    </a:lnTo>
                    <a:lnTo>
                      <a:pt x="800" y="948"/>
                    </a:lnTo>
                    <a:lnTo>
                      <a:pt x="770" y="977"/>
                    </a:lnTo>
                    <a:lnTo>
                      <a:pt x="770" y="1095"/>
                    </a:lnTo>
                    <a:lnTo>
                      <a:pt x="563" y="1304"/>
                    </a:lnTo>
                    <a:lnTo>
                      <a:pt x="593" y="1331"/>
                    </a:lnTo>
                    <a:lnTo>
                      <a:pt x="653" y="1331"/>
                    </a:lnTo>
                    <a:lnTo>
                      <a:pt x="682" y="1361"/>
                    </a:lnTo>
                    <a:lnTo>
                      <a:pt x="682" y="1450"/>
                    </a:lnTo>
                    <a:lnTo>
                      <a:pt x="653" y="1480"/>
                    </a:lnTo>
                    <a:lnTo>
                      <a:pt x="534" y="1480"/>
                    </a:lnTo>
                    <a:lnTo>
                      <a:pt x="475" y="1450"/>
                    </a:lnTo>
                    <a:lnTo>
                      <a:pt x="445" y="1480"/>
                    </a:lnTo>
                    <a:lnTo>
                      <a:pt x="386" y="1480"/>
                    </a:lnTo>
                    <a:lnTo>
                      <a:pt x="326" y="1510"/>
                    </a:lnTo>
                    <a:lnTo>
                      <a:pt x="268" y="1568"/>
                    </a:lnTo>
                    <a:lnTo>
                      <a:pt x="268" y="1598"/>
                    </a:lnTo>
                    <a:lnTo>
                      <a:pt x="238" y="1629"/>
                    </a:lnTo>
                    <a:lnTo>
                      <a:pt x="238" y="1659"/>
                    </a:lnTo>
                    <a:lnTo>
                      <a:pt x="207" y="1686"/>
                    </a:lnTo>
                    <a:lnTo>
                      <a:pt x="207" y="1747"/>
                    </a:lnTo>
                    <a:lnTo>
                      <a:pt x="268" y="1805"/>
                    </a:lnTo>
                    <a:lnTo>
                      <a:pt x="207" y="1835"/>
                    </a:lnTo>
                    <a:lnTo>
                      <a:pt x="238" y="1865"/>
                    </a:lnTo>
                    <a:lnTo>
                      <a:pt x="238" y="1954"/>
                    </a:lnTo>
                    <a:lnTo>
                      <a:pt x="268" y="1984"/>
                    </a:lnTo>
                    <a:lnTo>
                      <a:pt x="268" y="2132"/>
                    </a:lnTo>
                    <a:lnTo>
                      <a:pt x="238" y="2190"/>
                    </a:lnTo>
                    <a:lnTo>
                      <a:pt x="297" y="2251"/>
                    </a:lnTo>
                    <a:lnTo>
                      <a:pt x="386" y="2251"/>
                    </a:lnTo>
                    <a:lnTo>
                      <a:pt x="416" y="2309"/>
                    </a:lnTo>
                    <a:lnTo>
                      <a:pt x="416" y="2338"/>
                    </a:lnTo>
                    <a:lnTo>
                      <a:pt x="386" y="2369"/>
                    </a:lnTo>
                    <a:lnTo>
                      <a:pt x="386" y="2397"/>
                    </a:lnTo>
                    <a:lnTo>
                      <a:pt x="297" y="2397"/>
                    </a:lnTo>
                    <a:lnTo>
                      <a:pt x="297" y="2488"/>
                    </a:lnTo>
                    <a:lnTo>
                      <a:pt x="356" y="2545"/>
                    </a:lnTo>
                    <a:lnTo>
                      <a:pt x="356" y="2606"/>
                    </a:lnTo>
                    <a:lnTo>
                      <a:pt x="326" y="2634"/>
                    </a:lnTo>
                    <a:lnTo>
                      <a:pt x="326" y="2694"/>
                    </a:lnTo>
                    <a:lnTo>
                      <a:pt x="268" y="2753"/>
                    </a:lnTo>
                    <a:lnTo>
                      <a:pt x="179" y="2753"/>
                    </a:lnTo>
                    <a:lnTo>
                      <a:pt x="179" y="2813"/>
                    </a:lnTo>
                    <a:lnTo>
                      <a:pt x="149" y="2842"/>
                    </a:lnTo>
                    <a:lnTo>
                      <a:pt x="149" y="2931"/>
                    </a:lnTo>
                    <a:lnTo>
                      <a:pt x="179" y="2931"/>
                    </a:lnTo>
                    <a:lnTo>
                      <a:pt x="179" y="2961"/>
                    </a:lnTo>
                    <a:lnTo>
                      <a:pt x="149" y="2990"/>
                    </a:lnTo>
                    <a:lnTo>
                      <a:pt x="149" y="3079"/>
                    </a:lnTo>
                    <a:lnTo>
                      <a:pt x="119" y="3079"/>
                    </a:lnTo>
                    <a:lnTo>
                      <a:pt x="61" y="3019"/>
                    </a:lnTo>
                    <a:lnTo>
                      <a:pt x="31" y="3019"/>
                    </a:lnTo>
                    <a:lnTo>
                      <a:pt x="0" y="3049"/>
                    </a:lnTo>
                    <a:lnTo>
                      <a:pt x="31" y="3079"/>
                    </a:lnTo>
                    <a:lnTo>
                      <a:pt x="31" y="3138"/>
                    </a:lnTo>
                    <a:lnTo>
                      <a:pt x="61" y="3167"/>
                    </a:lnTo>
                    <a:lnTo>
                      <a:pt x="61" y="3226"/>
                    </a:lnTo>
                    <a:lnTo>
                      <a:pt x="88" y="3256"/>
                    </a:lnTo>
                    <a:lnTo>
                      <a:pt x="119" y="3256"/>
                    </a:lnTo>
                    <a:lnTo>
                      <a:pt x="119" y="3226"/>
                    </a:lnTo>
                    <a:lnTo>
                      <a:pt x="149" y="3226"/>
                    </a:lnTo>
                    <a:lnTo>
                      <a:pt x="119" y="3256"/>
                    </a:lnTo>
                    <a:lnTo>
                      <a:pt x="88" y="3286"/>
                    </a:lnTo>
                    <a:lnTo>
                      <a:pt x="149" y="3286"/>
                    </a:lnTo>
                    <a:lnTo>
                      <a:pt x="88" y="3317"/>
                    </a:lnTo>
                    <a:lnTo>
                      <a:pt x="179" y="3317"/>
                    </a:lnTo>
                    <a:lnTo>
                      <a:pt x="179" y="3344"/>
                    </a:lnTo>
                    <a:lnTo>
                      <a:pt x="179" y="3374"/>
                    </a:lnTo>
                    <a:lnTo>
                      <a:pt x="149" y="3405"/>
                    </a:lnTo>
                    <a:lnTo>
                      <a:pt x="149" y="3435"/>
                    </a:lnTo>
                    <a:lnTo>
                      <a:pt x="179" y="3463"/>
                    </a:lnTo>
                    <a:lnTo>
                      <a:pt x="207" y="3463"/>
                    </a:lnTo>
                    <a:lnTo>
                      <a:pt x="207" y="3553"/>
                    </a:lnTo>
                    <a:lnTo>
                      <a:pt x="268" y="3553"/>
                    </a:lnTo>
                    <a:lnTo>
                      <a:pt x="268" y="3612"/>
                    </a:lnTo>
                    <a:lnTo>
                      <a:pt x="297" y="3612"/>
                    </a:lnTo>
                    <a:lnTo>
                      <a:pt x="297" y="3642"/>
                    </a:lnTo>
                    <a:lnTo>
                      <a:pt x="386" y="3730"/>
                    </a:lnTo>
                    <a:lnTo>
                      <a:pt x="386" y="3760"/>
                    </a:lnTo>
                    <a:lnTo>
                      <a:pt x="416" y="3790"/>
                    </a:lnTo>
                    <a:lnTo>
                      <a:pt x="445" y="3790"/>
                    </a:lnTo>
                    <a:lnTo>
                      <a:pt x="475" y="3819"/>
                    </a:lnTo>
                    <a:lnTo>
                      <a:pt x="445" y="3848"/>
                    </a:lnTo>
                    <a:lnTo>
                      <a:pt x="416" y="3848"/>
                    </a:lnTo>
                    <a:lnTo>
                      <a:pt x="416" y="3878"/>
                    </a:lnTo>
                    <a:lnTo>
                      <a:pt x="445" y="3908"/>
                    </a:lnTo>
                    <a:lnTo>
                      <a:pt x="356" y="3908"/>
                    </a:lnTo>
                    <a:lnTo>
                      <a:pt x="356" y="3937"/>
                    </a:lnTo>
                    <a:lnTo>
                      <a:pt x="386" y="3967"/>
                    </a:lnTo>
                    <a:lnTo>
                      <a:pt x="416" y="3967"/>
                    </a:lnTo>
                    <a:lnTo>
                      <a:pt x="416" y="4026"/>
                    </a:lnTo>
                    <a:lnTo>
                      <a:pt x="445" y="4026"/>
                    </a:lnTo>
                    <a:lnTo>
                      <a:pt x="504" y="4085"/>
                    </a:lnTo>
                    <a:lnTo>
                      <a:pt x="475" y="4115"/>
                    </a:lnTo>
                    <a:lnTo>
                      <a:pt x="475" y="4173"/>
                    </a:lnTo>
                    <a:lnTo>
                      <a:pt x="504" y="4203"/>
                    </a:lnTo>
                    <a:lnTo>
                      <a:pt x="623" y="4203"/>
                    </a:lnTo>
                    <a:lnTo>
                      <a:pt x="653" y="4173"/>
                    </a:lnTo>
                    <a:lnTo>
                      <a:pt x="711" y="4173"/>
                    </a:lnTo>
                    <a:lnTo>
                      <a:pt x="770" y="4203"/>
                    </a:lnTo>
                    <a:lnTo>
                      <a:pt x="830" y="4146"/>
                    </a:lnTo>
                    <a:lnTo>
                      <a:pt x="830" y="4115"/>
                    </a:lnTo>
                    <a:lnTo>
                      <a:pt x="800" y="4085"/>
                    </a:lnTo>
                    <a:lnTo>
                      <a:pt x="800" y="4026"/>
                    </a:lnTo>
                    <a:lnTo>
                      <a:pt x="830" y="4026"/>
                    </a:lnTo>
                    <a:lnTo>
                      <a:pt x="830" y="3997"/>
                    </a:lnTo>
                    <a:lnTo>
                      <a:pt x="861" y="3967"/>
                    </a:lnTo>
                    <a:lnTo>
                      <a:pt x="888" y="3997"/>
                    </a:lnTo>
                    <a:lnTo>
                      <a:pt x="918" y="3997"/>
                    </a:lnTo>
                    <a:lnTo>
                      <a:pt x="918" y="3937"/>
                    </a:lnTo>
                    <a:lnTo>
                      <a:pt x="1216" y="3937"/>
                    </a:lnTo>
                    <a:lnTo>
                      <a:pt x="1244" y="3908"/>
                    </a:lnTo>
                    <a:lnTo>
                      <a:pt x="1244" y="3848"/>
                    </a:lnTo>
                    <a:lnTo>
                      <a:pt x="1305" y="3790"/>
                    </a:lnTo>
                    <a:lnTo>
                      <a:pt x="1305" y="3760"/>
                    </a:lnTo>
                    <a:lnTo>
                      <a:pt x="1334" y="3730"/>
                    </a:lnTo>
                    <a:lnTo>
                      <a:pt x="1334" y="3672"/>
                    </a:lnTo>
                    <a:lnTo>
                      <a:pt x="1362" y="3672"/>
                    </a:lnTo>
                    <a:lnTo>
                      <a:pt x="1362" y="3642"/>
                    </a:lnTo>
                    <a:lnTo>
                      <a:pt x="1334" y="3642"/>
                    </a:lnTo>
                    <a:lnTo>
                      <a:pt x="1334" y="3581"/>
                    </a:lnTo>
                    <a:lnTo>
                      <a:pt x="1362" y="3553"/>
                    </a:lnTo>
                    <a:lnTo>
                      <a:pt x="1393" y="3553"/>
                    </a:lnTo>
                    <a:lnTo>
                      <a:pt x="1393" y="3523"/>
                    </a:lnTo>
                    <a:lnTo>
                      <a:pt x="1362" y="3494"/>
                    </a:lnTo>
                    <a:lnTo>
                      <a:pt x="1362" y="3463"/>
                    </a:lnTo>
                    <a:lnTo>
                      <a:pt x="1393" y="3463"/>
                    </a:lnTo>
                    <a:lnTo>
                      <a:pt x="1334" y="3405"/>
                    </a:lnTo>
                    <a:lnTo>
                      <a:pt x="1334" y="3374"/>
                    </a:lnTo>
                    <a:lnTo>
                      <a:pt x="1362" y="3374"/>
                    </a:lnTo>
                    <a:lnTo>
                      <a:pt x="1362" y="3344"/>
                    </a:lnTo>
                    <a:lnTo>
                      <a:pt x="1393" y="3344"/>
                    </a:lnTo>
                    <a:lnTo>
                      <a:pt x="1423" y="3317"/>
                    </a:lnTo>
                    <a:lnTo>
                      <a:pt x="1393" y="3286"/>
                    </a:lnTo>
                    <a:lnTo>
                      <a:pt x="1393" y="3256"/>
                    </a:lnTo>
                    <a:lnTo>
                      <a:pt x="1362" y="3226"/>
                    </a:lnTo>
                    <a:lnTo>
                      <a:pt x="1334" y="3226"/>
                    </a:lnTo>
                    <a:lnTo>
                      <a:pt x="1305" y="3198"/>
                    </a:lnTo>
                    <a:lnTo>
                      <a:pt x="1334" y="3198"/>
                    </a:lnTo>
                    <a:lnTo>
                      <a:pt x="1362" y="3226"/>
                    </a:lnTo>
                    <a:lnTo>
                      <a:pt x="1393" y="3226"/>
                    </a:lnTo>
                    <a:lnTo>
                      <a:pt x="1423" y="3198"/>
                    </a:lnTo>
                    <a:lnTo>
                      <a:pt x="1393" y="3167"/>
                    </a:lnTo>
                    <a:lnTo>
                      <a:pt x="1453" y="3167"/>
                    </a:lnTo>
                    <a:lnTo>
                      <a:pt x="1482" y="3138"/>
                    </a:lnTo>
                    <a:lnTo>
                      <a:pt x="1541" y="3138"/>
                    </a:lnTo>
                    <a:lnTo>
                      <a:pt x="1571" y="3108"/>
                    </a:lnTo>
                    <a:lnTo>
                      <a:pt x="1541" y="3079"/>
                    </a:lnTo>
                    <a:lnTo>
                      <a:pt x="1571" y="3079"/>
                    </a:lnTo>
                    <a:lnTo>
                      <a:pt x="1571" y="3049"/>
                    </a:lnTo>
                    <a:lnTo>
                      <a:pt x="1600" y="3079"/>
                    </a:lnTo>
                    <a:lnTo>
                      <a:pt x="1600" y="3019"/>
                    </a:lnTo>
                    <a:lnTo>
                      <a:pt x="1630" y="3019"/>
                    </a:lnTo>
                    <a:lnTo>
                      <a:pt x="1630" y="3079"/>
                    </a:lnTo>
                    <a:lnTo>
                      <a:pt x="1660" y="3079"/>
                    </a:lnTo>
                    <a:lnTo>
                      <a:pt x="1660" y="3049"/>
                    </a:lnTo>
                    <a:lnTo>
                      <a:pt x="1690" y="3019"/>
                    </a:lnTo>
                    <a:lnTo>
                      <a:pt x="1719" y="3019"/>
                    </a:lnTo>
                    <a:lnTo>
                      <a:pt x="1748" y="2990"/>
                    </a:lnTo>
                    <a:lnTo>
                      <a:pt x="1748" y="2961"/>
                    </a:lnTo>
                    <a:lnTo>
                      <a:pt x="1808" y="2961"/>
                    </a:lnTo>
                    <a:lnTo>
                      <a:pt x="1808" y="2931"/>
                    </a:lnTo>
                    <a:lnTo>
                      <a:pt x="1778" y="2901"/>
                    </a:lnTo>
                    <a:lnTo>
                      <a:pt x="1778" y="2931"/>
                    </a:lnTo>
                    <a:lnTo>
                      <a:pt x="1748" y="2931"/>
                    </a:lnTo>
                    <a:lnTo>
                      <a:pt x="1719" y="2901"/>
                    </a:lnTo>
                    <a:lnTo>
                      <a:pt x="1748" y="2901"/>
                    </a:lnTo>
                    <a:lnTo>
                      <a:pt x="1778" y="2871"/>
                    </a:lnTo>
                    <a:lnTo>
                      <a:pt x="1808" y="2871"/>
                    </a:lnTo>
                    <a:lnTo>
                      <a:pt x="1808" y="2901"/>
                    </a:lnTo>
                    <a:lnTo>
                      <a:pt x="1837" y="2871"/>
                    </a:lnTo>
                    <a:lnTo>
                      <a:pt x="1837" y="2813"/>
                    </a:lnTo>
                    <a:lnTo>
                      <a:pt x="1928" y="2813"/>
                    </a:lnTo>
                    <a:lnTo>
                      <a:pt x="1897" y="2783"/>
                    </a:lnTo>
                    <a:lnTo>
                      <a:pt x="1897" y="2753"/>
                    </a:lnTo>
                    <a:lnTo>
                      <a:pt x="1867" y="2724"/>
                    </a:lnTo>
                    <a:lnTo>
                      <a:pt x="1867" y="2694"/>
                    </a:lnTo>
                    <a:lnTo>
                      <a:pt x="1778" y="2694"/>
                    </a:lnTo>
                    <a:lnTo>
                      <a:pt x="1778" y="2665"/>
                    </a:lnTo>
                    <a:lnTo>
                      <a:pt x="1808" y="2634"/>
                    </a:lnTo>
                    <a:lnTo>
                      <a:pt x="1778" y="2606"/>
                    </a:lnTo>
                    <a:lnTo>
                      <a:pt x="1808" y="2606"/>
                    </a:lnTo>
                    <a:lnTo>
                      <a:pt x="1778" y="2576"/>
                    </a:lnTo>
                    <a:lnTo>
                      <a:pt x="1748" y="2576"/>
                    </a:lnTo>
                    <a:lnTo>
                      <a:pt x="1748" y="2606"/>
                    </a:lnTo>
                    <a:lnTo>
                      <a:pt x="1719" y="2606"/>
                    </a:lnTo>
                    <a:lnTo>
                      <a:pt x="1660" y="2576"/>
                    </a:lnTo>
                    <a:lnTo>
                      <a:pt x="1660" y="2545"/>
                    </a:lnTo>
                    <a:lnTo>
                      <a:pt x="1630" y="2545"/>
                    </a:lnTo>
                    <a:lnTo>
                      <a:pt x="1600" y="2576"/>
                    </a:lnTo>
                    <a:lnTo>
                      <a:pt x="1541" y="2515"/>
                    </a:lnTo>
                    <a:lnTo>
                      <a:pt x="1453" y="2515"/>
                    </a:lnTo>
                    <a:lnTo>
                      <a:pt x="1482" y="2488"/>
                    </a:lnTo>
                    <a:lnTo>
                      <a:pt x="1482" y="2458"/>
                    </a:lnTo>
                    <a:lnTo>
                      <a:pt x="1453" y="2427"/>
                    </a:lnTo>
                    <a:lnTo>
                      <a:pt x="1453" y="2369"/>
                    </a:lnTo>
                    <a:lnTo>
                      <a:pt x="1423" y="2338"/>
                    </a:lnTo>
                    <a:lnTo>
                      <a:pt x="1453" y="2338"/>
                    </a:lnTo>
                    <a:lnTo>
                      <a:pt x="1453" y="2309"/>
                    </a:lnTo>
                    <a:lnTo>
                      <a:pt x="1423" y="2279"/>
                    </a:lnTo>
                    <a:lnTo>
                      <a:pt x="1453" y="2279"/>
                    </a:lnTo>
                    <a:lnTo>
                      <a:pt x="1423" y="2251"/>
                    </a:lnTo>
                    <a:lnTo>
                      <a:pt x="1453" y="2251"/>
                    </a:lnTo>
                    <a:lnTo>
                      <a:pt x="1423" y="2220"/>
                    </a:lnTo>
                    <a:lnTo>
                      <a:pt x="1453" y="2190"/>
                    </a:lnTo>
                    <a:lnTo>
                      <a:pt x="1482" y="2190"/>
                    </a:lnTo>
                    <a:lnTo>
                      <a:pt x="1482" y="2132"/>
                    </a:lnTo>
                    <a:lnTo>
                      <a:pt x="1512" y="2102"/>
                    </a:lnTo>
                    <a:lnTo>
                      <a:pt x="1512" y="2042"/>
                    </a:lnTo>
                    <a:lnTo>
                      <a:pt x="1541" y="2042"/>
                    </a:lnTo>
                    <a:lnTo>
                      <a:pt x="1512" y="2013"/>
                    </a:lnTo>
                    <a:lnTo>
                      <a:pt x="1482" y="2013"/>
                    </a:lnTo>
                    <a:lnTo>
                      <a:pt x="1482" y="1954"/>
                    </a:lnTo>
                    <a:lnTo>
                      <a:pt x="1512" y="1954"/>
                    </a:lnTo>
                    <a:lnTo>
                      <a:pt x="1541" y="1984"/>
                    </a:lnTo>
                    <a:lnTo>
                      <a:pt x="1600" y="1924"/>
                    </a:lnTo>
                    <a:lnTo>
                      <a:pt x="1600" y="1865"/>
                    </a:lnTo>
                    <a:lnTo>
                      <a:pt x="1541" y="1805"/>
                    </a:lnTo>
                    <a:lnTo>
                      <a:pt x="1541" y="1777"/>
                    </a:lnTo>
                    <a:lnTo>
                      <a:pt x="1600" y="1835"/>
                    </a:lnTo>
                    <a:lnTo>
                      <a:pt x="1630" y="1835"/>
                    </a:lnTo>
                    <a:lnTo>
                      <a:pt x="1630" y="1865"/>
                    </a:lnTo>
                    <a:lnTo>
                      <a:pt x="1660" y="1865"/>
                    </a:lnTo>
                    <a:lnTo>
                      <a:pt x="1660" y="1835"/>
                    </a:lnTo>
                    <a:lnTo>
                      <a:pt x="1719" y="1835"/>
                    </a:lnTo>
                    <a:lnTo>
                      <a:pt x="1719" y="1805"/>
                    </a:lnTo>
                    <a:lnTo>
                      <a:pt x="1660" y="1805"/>
                    </a:lnTo>
                    <a:lnTo>
                      <a:pt x="1690" y="1777"/>
                    </a:lnTo>
                    <a:lnTo>
                      <a:pt x="1719" y="1777"/>
                    </a:lnTo>
                    <a:lnTo>
                      <a:pt x="1748" y="1747"/>
                    </a:lnTo>
                    <a:lnTo>
                      <a:pt x="1778" y="1747"/>
                    </a:lnTo>
                    <a:lnTo>
                      <a:pt x="1808" y="1717"/>
                    </a:lnTo>
                    <a:lnTo>
                      <a:pt x="1837" y="1747"/>
                    </a:lnTo>
                    <a:lnTo>
                      <a:pt x="1867" y="1717"/>
                    </a:lnTo>
                    <a:lnTo>
                      <a:pt x="1867" y="1686"/>
                    </a:lnTo>
                    <a:lnTo>
                      <a:pt x="1897" y="1686"/>
                    </a:lnTo>
                    <a:lnTo>
                      <a:pt x="1897" y="1659"/>
                    </a:lnTo>
                    <a:lnTo>
                      <a:pt x="1955" y="1659"/>
                    </a:lnTo>
                    <a:lnTo>
                      <a:pt x="1955" y="1629"/>
                    </a:lnTo>
                    <a:lnTo>
                      <a:pt x="1985" y="1659"/>
                    </a:lnTo>
                    <a:lnTo>
                      <a:pt x="2016" y="1659"/>
                    </a:lnTo>
                    <a:lnTo>
                      <a:pt x="2016" y="1629"/>
                    </a:lnTo>
                    <a:lnTo>
                      <a:pt x="2046" y="1629"/>
                    </a:lnTo>
                    <a:lnTo>
                      <a:pt x="2074" y="1598"/>
                    </a:lnTo>
                    <a:lnTo>
                      <a:pt x="2104" y="1598"/>
                    </a:lnTo>
                    <a:lnTo>
                      <a:pt x="2135" y="1568"/>
                    </a:lnTo>
                    <a:lnTo>
                      <a:pt x="2164" y="1598"/>
                    </a:lnTo>
                    <a:lnTo>
                      <a:pt x="2164" y="1568"/>
                    </a:lnTo>
                    <a:lnTo>
                      <a:pt x="2192" y="1568"/>
                    </a:lnTo>
                    <a:lnTo>
                      <a:pt x="2253" y="1510"/>
                    </a:lnTo>
                    <a:lnTo>
                      <a:pt x="2253" y="1480"/>
                    </a:lnTo>
                    <a:lnTo>
                      <a:pt x="2283" y="1450"/>
                    </a:lnTo>
                    <a:lnTo>
                      <a:pt x="2283" y="1422"/>
                    </a:lnTo>
                    <a:lnTo>
                      <a:pt x="2311" y="1422"/>
                    </a:lnTo>
                    <a:lnTo>
                      <a:pt x="2342" y="1391"/>
                    </a:lnTo>
                    <a:lnTo>
                      <a:pt x="2371" y="1391"/>
                    </a:lnTo>
                    <a:lnTo>
                      <a:pt x="2401" y="1361"/>
                    </a:lnTo>
                    <a:lnTo>
                      <a:pt x="2401" y="1331"/>
                    </a:lnTo>
                    <a:lnTo>
                      <a:pt x="2371" y="1304"/>
                    </a:lnTo>
                    <a:lnTo>
                      <a:pt x="2342" y="1304"/>
                    </a:lnTo>
                    <a:lnTo>
                      <a:pt x="2283" y="1243"/>
                    </a:lnTo>
                    <a:lnTo>
                      <a:pt x="2311" y="1243"/>
                    </a:lnTo>
                    <a:lnTo>
                      <a:pt x="2311" y="1213"/>
                    </a:lnTo>
                    <a:lnTo>
                      <a:pt x="2342" y="1184"/>
                    </a:lnTo>
                    <a:lnTo>
                      <a:pt x="2401" y="1184"/>
                    </a:lnTo>
                    <a:lnTo>
                      <a:pt x="2401" y="1095"/>
                    </a:lnTo>
                    <a:lnTo>
                      <a:pt x="2371" y="1095"/>
                    </a:lnTo>
                    <a:lnTo>
                      <a:pt x="2371" y="1066"/>
                    </a:lnTo>
                    <a:lnTo>
                      <a:pt x="2460" y="1066"/>
                    </a:lnTo>
                    <a:lnTo>
                      <a:pt x="2490" y="1036"/>
                    </a:lnTo>
                    <a:lnTo>
                      <a:pt x="2520" y="1036"/>
                    </a:lnTo>
                    <a:lnTo>
                      <a:pt x="2490" y="1006"/>
                    </a:lnTo>
                    <a:lnTo>
                      <a:pt x="2549" y="1036"/>
                    </a:lnTo>
                    <a:lnTo>
                      <a:pt x="2578" y="1036"/>
                    </a:lnTo>
                    <a:lnTo>
                      <a:pt x="2549" y="1006"/>
                    </a:lnTo>
                    <a:lnTo>
                      <a:pt x="2549" y="948"/>
                    </a:lnTo>
                    <a:lnTo>
                      <a:pt x="2608" y="948"/>
                    </a:lnTo>
                    <a:lnTo>
                      <a:pt x="2638" y="977"/>
                    </a:lnTo>
                    <a:lnTo>
                      <a:pt x="2638" y="948"/>
                    </a:lnTo>
                    <a:lnTo>
                      <a:pt x="2667" y="948"/>
                    </a:lnTo>
                    <a:lnTo>
                      <a:pt x="2697" y="977"/>
                    </a:lnTo>
                    <a:lnTo>
                      <a:pt x="2757" y="977"/>
                    </a:lnTo>
                    <a:lnTo>
                      <a:pt x="2727" y="948"/>
                    </a:lnTo>
                    <a:lnTo>
                      <a:pt x="2757" y="948"/>
                    </a:lnTo>
                    <a:lnTo>
                      <a:pt x="2785" y="977"/>
                    </a:lnTo>
                    <a:lnTo>
                      <a:pt x="2815" y="948"/>
                    </a:lnTo>
                    <a:lnTo>
                      <a:pt x="2876" y="948"/>
                    </a:lnTo>
                    <a:lnTo>
                      <a:pt x="2904" y="977"/>
                    </a:lnTo>
                    <a:lnTo>
                      <a:pt x="2934" y="948"/>
                    </a:lnTo>
                    <a:close/>
                    <a:moveTo>
                      <a:pt x="1690" y="2901"/>
                    </a:moveTo>
                    <a:lnTo>
                      <a:pt x="1719" y="2931"/>
                    </a:lnTo>
                    <a:lnTo>
                      <a:pt x="1690" y="2931"/>
                    </a:lnTo>
                    <a:lnTo>
                      <a:pt x="1690" y="2901"/>
                    </a:lnTo>
                    <a:close/>
                    <a:moveTo>
                      <a:pt x="164" y="3271"/>
                    </a:moveTo>
                    <a:lnTo>
                      <a:pt x="179" y="3256"/>
                    </a:lnTo>
                    <a:lnTo>
                      <a:pt x="207" y="3256"/>
                    </a:lnTo>
                    <a:lnTo>
                      <a:pt x="179" y="3286"/>
                    </a:lnTo>
                    <a:lnTo>
                      <a:pt x="164" y="3271"/>
                    </a:lnTo>
                    <a:close/>
                    <a:moveTo>
                      <a:pt x="1305" y="3138"/>
                    </a:moveTo>
                    <a:lnTo>
                      <a:pt x="1334" y="3167"/>
                    </a:lnTo>
                    <a:lnTo>
                      <a:pt x="1275" y="3167"/>
                    </a:lnTo>
                    <a:lnTo>
                      <a:pt x="1305" y="3138"/>
                    </a:lnTo>
                    <a:close/>
                  </a:path>
                </a:pathLst>
              </a:custGeom>
              <a:solidFill>
                <a:srgbClr val="FCA77E"/>
              </a:solidFill>
              <a:ln w="9525">
                <a:noFill/>
                <a:round/>
                <a:headEnd/>
                <a:tailEnd/>
              </a:ln>
            </p:spPr>
            <p:txBody>
              <a:bodyPr/>
              <a:lstStyle/>
              <a:p>
                <a:endParaRPr lang="en-GB"/>
              </a:p>
            </p:txBody>
          </p:sp>
          <p:sp>
            <p:nvSpPr>
              <p:cNvPr id="17422" name="Freeform 14"/>
              <p:cNvSpPr>
                <a:spLocks/>
              </p:cNvSpPr>
              <p:nvPr/>
            </p:nvSpPr>
            <p:spPr bwMode="auto">
              <a:xfrm>
                <a:off x="4050" y="2023"/>
                <a:ext cx="608" cy="400"/>
              </a:xfrm>
              <a:custGeom>
                <a:avLst/>
                <a:gdLst/>
                <a:ahLst/>
                <a:cxnLst>
                  <a:cxn ang="0">
                    <a:pos x="1301" y="60"/>
                  </a:cxn>
                  <a:cxn ang="0">
                    <a:pos x="1155" y="0"/>
                  </a:cxn>
                  <a:cxn ang="0">
                    <a:pos x="1037" y="118"/>
                  </a:cxn>
                  <a:cxn ang="0">
                    <a:pos x="769" y="148"/>
                  </a:cxn>
                  <a:cxn ang="0">
                    <a:pos x="828" y="296"/>
                  </a:cxn>
                  <a:cxn ang="0">
                    <a:pos x="709" y="327"/>
                  </a:cxn>
                  <a:cxn ang="0">
                    <a:pos x="591" y="415"/>
                  </a:cxn>
                  <a:cxn ang="0">
                    <a:pos x="562" y="591"/>
                  </a:cxn>
                  <a:cxn ang="0">
                    <a:pos x="621" y="652"/>
                  </a:cxn>
                  <a:cxn ang="0">
                    <a:pos x="532" y="591"/>
                  </a:cxn>
                  <a:cxn ang="0">
                    <a:pos x="474" y="652"/>
                  </a:cxn>
                  <a:cxn ang="0">
                    <a:pos x="355" y="711"/>
                  </a:cxn>
                  <a:cxn ang="0">
                    <a:pos x="266" y="740"/>
                  </a:cxn>
                  <a:cxn ang="0">
                    <a:pos x="146" y="740"/>
                  </a:cxn>
                  <a:cxn ang="0">
                    <a:pos x="59" y="711"/>
                  </a:cxn>
                  <a:cxn ang="0">
                    <a:pos x="88" y="859"/>
                  </a:cxn>
                  <a:cxn ang="0">
                    <a:pos x="146" y="917"/>
                  </a:cxn>
                  <a:cxn ang="0">
                    <a:pos x="177" y="1066"/>
                  </a:cxn>
                  <a:cxn ang="0">
                    <a:pos x="88" y="1154"/>
                  </a:cxn>
                  <a:cxn ang="0">
                    <a:pos x="0" y="1272"/>
                  </a:cxn>
                  <a:cxn ang="0">
                    <a:pos x="118" y="1302"/>
                  </a:cxn>
                  <a:cxn ang="0">
                    <a:pos x="118" y="1420"/>
                  </a:cxn>
                  <a:cxn ang="0">
                    <a:pos x="146" y="1481"/>
                  </a:cxn>
                  <a:cxn ang="0">
                    <a:pos x="325" y="1451"/>
                  </a:cxn>
                  <a:cxn ang="0">
                    <a:pos x="502" y="1391"/>
                  </a:cxn>
                  <a:cxn ang="0">
                    <a:pos x="621" y="1391"/>
                  </a:cxn>
                  <a:cxn ang="0">
                    <a:pos x="709" y="1391"/>
                  </a:cxn>
                  <a:cxn ang="0">
                    <a:pos x="1037" y="1420"/>
                  </a:cxn>
                  <a:cxn ang="0">
                    <a:pos x="1214" y="1509"/>
                  </a:cxn>
                  <a:cxn ang="0">
                    <a:pos x="1274" y="1481"/>
                  </a:cxn>
                  <a:cxn ang="0">
                    <a:pos x="1362" y="1481"/>
                  </a:cxn>
                  <a:cxn ang="0">
                    <a:pos x="1481" y="1539"/>
                  </a:cxn>
                  <a:cxn ang="0">
                    <a:pos x="1539" y="1481"/>
                  </a:cxn>
                  <a:cxn ang="0">
                    <a:pos x="1629" y="1570"/>
                  </a:cxn>
                  <a:cxn ang="0">
                    <a:pos x="1688" y="1509"/>
                  </a:cxn>
                  <a:cxn ang="0">
                    <a:pos x="1776" y="1539"/>
                  </a:cxn>
                  <a:cxn ang="0">
                    <a:pos x="1867" y="1539"/>
                  </a:cxn>
                  <a:cxn ang="0">
                    <a:pos x="1985" y="1570"/>
                  </a:cxn>
                  <a:cxn ang="0">
                    <a:pos x="1924" y="1481"/>
                  </a:cxn>
                  <a:cxn ang="0">
                    <a:pos x="1985" y="1363"/>
                  </a:cxn>
                  <a:cxn ang="0">
                    <a:pos x="2104" y="1332"/>
                  </a:cxn>
                  <a:cxn ang="0">
                    <a:pos x="2222" y="1332"/>
                  </a:cxn>
                  <a:cxn ang="0">
                    <a:pos x="2192" y="1245"/>
                  </a:cxn>
                  <a:cxn ang="0">
                    <a:pos x="2074" y="1007"/>
                  </a:cxn>
                  <a:cxn ang="0">
                    <a:pos x="2192" y="947"/>
                  </a:cxn>
                  <a:cxn ang="0">
                    <a:pos x="2311" y="977"/>
                  </a:cxn>
                  <a:cxn ang="0">
                    <a:pos x="2369" y="917"/>
                  </a:cxn>
                  <a:cxn ang="0">
                    <a:pos x="2399" y="859"/>
                  </a:cxn>
                  <a:cxn ang="0">
                    <a:pos x="2311" y="770"/>
                  </a:cxn>
                  <a:cxn ang="0">
                    <a:pos x="2131" y="680"/>
                  </a:cxn>
                  <a:cxn ang="0">
                    <a:pos x="2013" y="591"/>
                  </a:cxn>
                  <a:cxn ang="0">
                    <a:pos x="1954" y="534"/>
                  </a:cxn>
                  <a:cxn ang="0">
                    <a:pos x="1867" y="385"/>
                  </a:cxn>
                  <a:cxn ang="0">
                    <a:pos x="1867" y="296"/>
                  </a:cxn>
                  <a:cxn ang="0">
                    <a:pos x="1776" y="148"/>
                  </a:cxn>
                  <a:cxn ang="0">
                    <a:pos x="1629" y="118"/>
                  </a:cxn>
                  <a:cxn ang="0">
                    <a:pos x="1569" y="118"/>
                  </a:cxn>
                  <a:cxn ang="0">
                    <a:pos x="1481" y="148"/>
                  </a:cxn>
                </a:cxnLst>
                <a:rect l="0" t="0" r="r" b="b"/>
                <a:pathLst>
                  <a:path w="2429" h="1599">
                    <a:moveTo>
                      <a:pt x="1481" y="89"/>
                    </a:moveTo>
                    <a:lnTo>
                      <a:pt x="1451" y="60"/>
                    </a:lnTo>
                    <a:lnTo>
                      <a:pt x="1301" y="60"/>
                    </a:lnTo>
                    <a:lnTo>
                      <a:pt x="1274" y="30"/>
                    </a:lnTo>
                    <a:lnTo>
                      <a:pt x="1155" y="30"/>
                    </a:lnTo>
                    <a:lnTo>
                      <a:pt x="1155" y="0"/>
                    </a:lnTo>
                    <a:lnTo>
                      <a:pt x="1125" y="0"/>
                    </a:lnTo>
                    <a:lnTo>
                      <a:pt x="1037" y="89"/>
                    </a:lnTo>
                    <a:lnTo>
                      <a:pt x="1037" y="118"/>
                    </a:lnTo>
                    <a:lnTo>
                      <a:pt x="858" y="118"/>
                    </a:lnTo>
                    <a:lnTo>
                      <a:pt x="858" y="148"/>
                    </a:lnTo>
                    <a:lnTo>
                      <a:pt x="769" y="148"/>
                    </a:lnTo>
                    <a:lnTo>
                      <a:pt x="769" y="266"/>
                    </a:lnTo>
                    <a:lnTo>
                      <a:pt x="799" y="266"/>
                    </a:lnTo>
                    <a:lnTo>
                      <a:pt x="828" y="296"/>
                    </a:lnTo>
                    <a:lnTo>
                      <a:pt x="799" y="296"/>
                    </a:lnTo>
                    <a:lnTo>
                      <a:pt x="799" y="327"/>
                    </a:lnTo>
                    <a:lnTo>
                      <a:pt x="709" y="327"/>
                    </a:lnTo>
                    <a:lnTo>
                      <a:pt x="709" y="385"/>
                    </a:lnTo>
                    <a:lnTo>
                      <a:pt x="621" y="385"/>
                    </a:lnTo>
                    <a:lnTo>
                      <a:pt x="591" y="415"/>
                    </a:lnTo>
                    <a:lnTo>
                      <a:pt x="591" y="534"/>
                    </a:lnTo>
                    <a:lnTo>
                      <a:pt x="562" y="561"/>
                    </a:lnTo>
                    <a:lnTo>
                      <a:pt x="562" y="591"/>
                    </a:lnTo>
                    <a:lnTo>
                      <a:pt x="591" y="591"/>
                    </a:lnTo>
                    <a:lnTo>
                      <a:pt x="621" y="622"/>
                    </a:lnTo>
                    <a:lnTo>
                      <a:pt x="621" y="652"/>
                    </a:lnTo>
                    <a:lnTo>
                      <a:pt x="562" y="652"/>
                    </a:lnTo>
                    <a:lnTo>
                      <a:pt x="562" y="622"/>
                    </a:lnTo>
                    <a:lnTo>
                      <a:pt x="532" y="591"/>
                    </a:lnTo>
                    <a:lnTo>
                      <a:pt x="502" y="622"/>
                    </a:lnTo>
                    <a:lnTo>
                      <a:pt x="474" y="622"/>
                    </a:lnTo>
                    <a:lnTo>
                      <a:pt x="474" y="652"/>
                    </a:lnTo>
                    <a:lnTo>
                      <a:pt x="384" y="652"/>
                    </a:lnTo>
                    <a:lnTo>
                      <a:pt x="384" y="680"/>
                    </a:lnTo>
                    <a:lnTo>
                      <a:pt x="355" y="711"/>
                    </a:lnTo>
                    <a:lnTo>
                      <a:pt x="325" y="711"/>
                    </a:lnTo>
                    <a:lnTo>
                      <a:pt x="295" y="740"/>
                    </a:lnTo>
                    <a:lnTo>
                      <a:pt x="266" y="740"/>
                    </a:lnTo>
                    <a:lnTo>
                      <a:pt x="237" y="711"/>
                    </a:lnTo>
                    <a:lnTo>
                      <a:pt x="177" y="711"/>
                    </a:lnTo>
                    <a:lnTo>
                      <a:pt x="146" y="740"/>
                    </a:lnTo>
                    <a:lnTo>
                      <a:pt x="118" y="711"/>
                    </a:lnTo>
                    <a:lnTo>
                      <a:pt x="88" y="740"/>
                    </a:lnTo>
                    <a:lnTo>
                      <a:pt x="59" y="711"/>
                    </a:lnTo>
                    <a:lnTo>
                      <a:pt x="59" y="770"/>
                    </a:lnTo>
                    <a:lnTo>
                      <a:pt x="88" y="798"/>
                    </a:lnTo>
                    <a:lnTo>
                      <a:pt x="88" y="859"/>
                    </a:lnTo>
                    <a:lnTo>
                      <a:pt x="118" y="859"/>
                    </a:lnTo>
                    <a:lnTo>
                      <a:pt x="118" y="889"/>
                    </a:lnTo>
                    <a:lnTo>
                      <a:pt x="146" y="917"/>
                    </a:lnTo>
                    <a:lnTo>
                      <a:pt x="146" y="947"/>
                    </a:lnTo>
                    <a:lnTo>
                      <a:pt x="177" y="977"/>
                    </a:lnTo>
                    <a:lnTo>
                      <a:pt x="177" y="1066"/>
                    </a:lnTo>
                    <a:lnTo>
                      <a:pt x="207" y="1095"/>
                    </a:lnTo>
                    <a:lnTo>
                      <a:pt x="146" y="1154"/>
                    </a:lnTo>
                    <a:lnTo>
                      <a:pt x="88" y="1154"/>
                    </a:lnTo>
                    <a:lnTo>
                      <a:pt x="59" y="1184"/>
                    </a:lnTo>
                    <a:lnTo>
                      <a:pt x="59" y="1214"/>
                    </a:lnTo>
                    <a:lnTo>
                      <a:pt x="0" y="1272"/>
                    </a:lnTo>
                    <a:lnTo>
                      <a:pt x="28" y="1272"/>
                    </a:lnTo>
                    <a:lnTo>
                      <a:pt x="59" y="1302"/>
                    </a:lnTo>
                    <a:lnTo>
                      <a:pt x="118" y="1302"/>
                    </a:lnTo>
                    <a:lnTo>
                      <a:pt x="146" y="1332"/>
                    </a:lnTo>
                    <a:lnTo>
                      <a:pt x="146" y="1391"/>
                    </a:lnTo>
                    <a:lnTo>
                      <a:pt x="118" y="1420"/>
                    </a:lnTo>
                    <a:lnTo>
                      <a:pt x="118" y="1509"/>
                    </a:lnTo>
                    <a:lnTo>
                      <a:pt x="146" y="1509"/>
                    </a:lnTo>
                    <a:lnTo>
                      <a:pt x="146" y="1481"/>
                    </a:lnTo>
                    <a:lnTo>
                      <a:pt x="266" y="1481"/>
                    </a:lnTo>
                    <a:lnTo>
                      <a:pt x="295" y="1451"/>
                    </a:lnTo>
                    <a:lnTo>
                      <a:pt x="325" y="1451"/>
                    </a:lnTo>
                    <a:lnTo>
                      <a:pt x="325" y="1420"/>
                    </a:lnTo>
                    <a:lnTo>
                      <a:pt x="355" y="1391"/>
                    </a:lnTo>
                    <a:lnTo>
                      <a:pt x="502" y="1391"/>
                    </a:lnTo>
                    <a:lnTo>
                      <a:pt x="532" y="1363"/>
                    </a:lnTo>
                    <a:lnTo>
                      <a:pt x="591" y="1363"/>
                    </a:lnTo>
                    <a:lnTo>
                      <a:pt x="621" y="1391"/>
                    </a:lnTo>
                    <a:lnTo>
                      <a:pt x="651" y="1391"/>
                    </a:lnTo>
                    <a:lnTo>
                      <a:pt x="681" y="1363"/>
                    </a:lnTo>
                    <a:lnTo>
                      <a:pt x="709" y="1391"/>
                    </a:lnTo>
                    <a:lnTo>
                      <a:pt x="858" y="1391"/>
                    </a:lnTo>
                    <a:lnTo>
                      <a:pt x="888" y="1420"/>
                    </a:lnTo>
                    <a:lnTo>
                      <a:pt x="1037" y="1420"/>
                    </a:lnTo>
                    <a:lnTo>
                      <a:pt x="1094" y="1481"/>
                    </a:lnTo>
                    <a:lnTo>
                      <a:pt x="1183" y="1481"/>
                    </a:lnTo>
                    <a:lnTo>
                      <a:pt x="1214" y="1509"/>
                    </a:lnTo>
                    <a:lnTo>
                      <a:pt x="1244" y="1509"/>
                    </a:lnTo>
                    <a:lnTo>
                      <a:pt x="1244" y="1481"/>
                    </a:lnTo>
                    <a:lnTo>
                      <a:pt x="1274" y="1481"/>
                    </a:lnTo>
                    <a:lnTo>
                      <a:pt x="1301" y="1509"/>
                    </a:lnTo>
                    <a:lnTo>
                      <a:pt x="1332" y="1481"/>
                    </a:lnTo>
                    <a:lnTo>
                      <a:pt x="1362" y="1481"/>
                    </a:lnTo>
                    <a:lnTo>
                      <a:pt x="1392" y="1509"/>
                    </a:lnTo>
                    <a:lnTo>
                      <a:pt x="1421" y="1481"/>
                    </a:lnTo>
                    <a:lnTo>
                      <a:pt x="1481" y="1539"/>
                    </a:lnTo>
                    <a:lnTo>
                      <a:pt x="1481" y="1509"/>
                    </a:lnTo>
                    <a:lnTo>
                      <a:pt x="1511" y="1509"/>
                    </a:lnTo>
                    <a:lnTo>
                      <a:pt x="1539" y="1481"/>
                    </a:lnTo>
                    <a:lnTo>
                      <a:pt x="1599" y="1481"/>
                    </a:lnTo>
                    <a:lnTo>
                      <a:pt x="1599" y="1539"/>
                    </a:lnTo>
                    <a:lnTo>
                      <a:pt x="1629" y="1570"/>
                    </a:lnTo>
                    <a:lnTo>
                      <a:pt x="1629" y="1539"/>
                    </a:lnTo>
                    <a:lnTo>
                      <a:pt x="1658" y="1539"/>
                    </a:lnTo>
                    <a:lnTo>
                      <a:pt x="1688" y="1509"/>
                    </a:lnTo>
                    <a:lnTo>
                      <a:pt x="1718" y="1509"/>
                    </a:lnTo>
                    <a:lnTo>
                      <a:pt x="1747" y="1539"/>
                    </a:lnTo>
                    <a:lnTo>
                      <a:pt x="1776" y="1539"/>
                    </a:lnTo>
                    <a:lnTo>
                      <a:pt x="1806" y="1509"/>
                    </a:lnTo>
                    <a:lnTo>
                      <a:pt x="1867" y="1509"/>
                    </a:lnTo>
                    <a:lnTo>
                      <a:pt x="1867" y="1539"/>
                    </a:lnTo>
                    <a:lnTo>
                      <a:pt x="1924" y="1599"/>
                    </a:lnTo>
                    <a:lnTo>
                      <a:pt x="1954" y="1599"/>
                    </a:lnTo>
                    <a:lnTo>
                      <a:pt x="1985" y="1570"/>
                    </a:lnTo>
                    <a:lnTo>
                      <a:pt x="1954" y="1570"/>
                    </a:lnTo>
                    <a:lnTo>
                      <a:pt x="1954" y="1509"/>
                    </a:lnTo>
                    <a:lnTo>
                      <a:pt x="1924" y="1481"/>
                    </a:lnTo>
                    <a:lnTo>
                      <a:pt x="1954" y="1451"/>
                    </a:lnTo>
                    <a:lnTo>
                      <a:pt x="1954" y="1391"/>
                    </a:lnTo>
                    <a:lnTo>
                      <a:pt x="1985" y="1363"/>
                    </a:lnTo>
                    <a:lnTo>
                      <a:pt x="2013" y="1363"/>
                    </a:lnTo>
                    <a:lnTo>
                      <a:pt x="2013" y="1332"/>
                    </a:lnTo>
                    <a:lnTo>
                      <a:pt x="2104" y="1332"/>
                    </a:lnTo>
                    <a:lnTo>
                      <a:pt x="2131" y="1302"/>
                    </a:lnTo>
                    <a:lnTo>
                      <a:pt x="2192" y="1302"/>
                    </a:lnTo>
                    <a:lnTo>
                      <a:pt x="2222" y="1332"/>
                    </a:lnTo>
                    <a:lnTo>
                      <a:pt x="2250" y="1332"/>
                    </a:lnTo>
                    <a:lnTo>
                      <a:pt x="2192" y="1272"/>
                    </a:lnTo>
                    <a:lnTo>
                      <a:pt x="2192" y="1245"/>
                    </a:lnTo>
                    <a:lnTo>
                      <a:pt x="2161" y="1214"/>
                    </a:lnTo>
                    <a:lnTo>
                      <a:pt x="2161" y="1095"/>
                    </a:lnTo>
                    <a:lnTo>
                      <a:pt x="2074" y="1007"/>
                    </a:lnTo>
                    <a:lnTo>
                      <a:pt x="2074" y="977"/>
                    </a:lnTo>
                    <a:lnTo>
                      <a:pt x="2104" y="947"/>
                    </a:lnTo>
                    <a:lnTo>
                      <a:pt x="2192" y="947"/>
                    </a:lnTo>
                    <a:lnTo>
                      <a:pt x="2250" y="1007"/>
                    </a:lnTo>
                    <a:lnTo>
                      <a:pt x="2281" y="1007"/>
                    </a:lnTo>
                    <a:lnTo>
                      <a:pt x="2311" y="977"/>
                    </a:lnTo>
                    <a:lnTo>
                      <a:pt x="2341" y="977"/>
                    </a:lnTo>
                    <a:lnTo>
                      <a:pt x="2369" y="947"/>
                    </a:lnTo>
                    <a:lnTo>
                      <a:pt x="2369" y="917"/>
                    </a:lnTo>
                    <a:lnTo>
                      <a:pt x="2429" y="917"/>
                    </a:lnTo>
                    <a:lnTo>
                      <a:pt x="2429" y="889"/>
                    </a:lnTo>
                    <a:lnTo>
                      <a:pt x="2399" y="859"/>
                    </a:lnTo>
                    <a:lnTo>
                      <a:pt x="2341" y="859"/>
                    </a:lnTo>
                    <a:lnTo>
                      <a:pt x="2341" y="798"/>
                    </a:lnTo>
                    <a:lnTo>
                      <a:pt x="2311" y="770"/>
                    </a:lnTo>
                    <a:lnTo>
                      <a:pt x="2161" y="770"/>
                    </a:lnTo>
                    <a:lnTo>
                      <a:pt x="2161" y="711"/>
                    </a:lnTo>
                    <a:lnTo>
                      <a:pt x="2131" y="680"/>
                    </a:lnTo>
                    <a:lnTo>
                      <a:pt x="2131" y="652"/>
                    </a:lnTo>
                    <a:lnTo>
                      <a:pt x="2074" y="652"/>
                    </a:lnTo>
                    <a:lnTo>
                      <a:pt x="2013" y="591"/>
                    </a:lnTo>
                    <a:lnTo>
                      <a:pt x="2013" y="561"/>
                    </a:lnTo>
                    <a:lnTo>
                      <a:pt x="1985" y="561"/>
                    </a:lnTo>
                    <a:lnTo>
                      <a:pt x="1954" y="534"/>
                    </a:lnTo>
                    <a:lnTo>
                      <a:pt x="1954" y="504"/>
                    </a:lnTo>
                    <a:lnTo>
                      <a:pt x="1867" y="415"/>
                    </a:lnTo>
                    <a:lnTo>
                      <a:pt x="1867" y="385"/>
                    </a:lnTo>
                    <a:lnTo>
                      <a:pt x="1895" y="385"/>
                    </a:lnTo>
                    <a:lnTo>
                      <a:pt x="1895" y="327"/>
                    </a:lnTo>
                    <a:lnTo>
                      <a:pt x="1867" y="296"/>
                    </a:lnTo>
                    <a:lnTo>
                      <a:pt x="1867" y="178"/>
                    </a:lnTo>
                    <a:lnTo>
                      <a:pt x="1806" y="178"/>
                    </a:lnTo>
                    <a:lnTo>
                      <a:pt x="1776" y="148"/>
                    </a:lnTo>
                    <a:lnTo>
                      <a:pt x="1747" y="148"/>
                    </a:lnTo>
                    <a:lnTo>
                      <a:pt x="1747" y="118"/>
                    </a:lnTo>
                    <a:lnTo>
                      <a:pt x="1629" y="118"/>
                    </a:lnTo>
                    <a:lnTo>
                      <a:pt x="1629" y="89"/>
                    </a:lnTo>
                    <a:lnTo>
                      <a:pt x="1599" y="89"/>
                    </a:lnTo>
                    <a:lnTo>
                      <a:pt x="1569" y="118"/>
                    </a:lnTo>
                    <a:lnTo>
                      <a:pt x="1539" y="118"/>
                    </a:lnTo>
                    <a:lnTo>
                      <a:pt x="1511" y="148"/>
                    </a:lnTo>
                    <a:lnTo>
                      <a:pt x="1481" y="148"/>
                    </a:lnTo>
                    <a:lnTo>
                      <a:pt x="1481" y="89"/>
                    </a:lnTo>
                    <a:close/>
                  </a:path>
                </a:pathLst>
              </a:custGeom>
              <a:solidFill>
                <a:srgbClr val="B3B136"/>
              </a:solidFill>
              <a:ln w="9525">
                <a:noFill/>
                <a:round/>
                <a:headEnd/>
                <a:tailEnd/>
              </a:ln>
            </p:spPr>
            <p:txBody>
              <a:bodyPr/>
              <a:lstStyle/>
              <a:p>
                <a:endParaRPr lang="en-GB"/>
              </a:p>
            </p:txBody>
          </p:sp>
          <p:sp>
            <p:nvSpPr>
              <p:cNvPr id="17423" name="Freeform 15"/>
              <p:cNvSpPr>
                <a:spLocks/>
              </p:cNvSpPr>
              <p:nvPr/>
            </p:nvSpPr>
            <p:spPr bwMode="auto">
              <a:xfrm>
                <a:off x="4021" y="1750"/>
                <a:ext cx="288" cy="163"/>
              </a:xfrm>
              <a:custGeom>
                <a:avLst/>
                <a:gdLst/>
                <a:ahLst/>
                <a:cxnLst>
                  <a:cxn ang="0">
                    <a:pos x="1065" y="119"/>
                  </a:cxn>
                  <a:cxn ang="0">
                    <a:pos x="1125" y="89"/>
                  </a:cxn>
                  <a:cxn ang="0">
                    <a:pos x="1156" y="59"/>
                  </a:cxn>
                  <a:cxn ang="0">
                    <a:pos x="800" y="59"/>
                  </a:cxn>
                  <a:cxn ang="0">
                    <a:pos x="681" y="29"/>
                  </a:cxn>
                  <a:cxn ang="0">
                    <a:pos x="593" y="0"/>
                  </a:cxn>
                  <a:cxn ang="0">
                    <a:pos x="533" y="29"/>
                  </a:cxn>
                  <a:cxn ang="0">
                    <a:pos x="474" y="0"/>
                  </a:cxn>
                  <a:cxn ang="0">
                    <a:pos x="444" y="59"/>
                  </a:cxn>
                  <a:cxn ang="0">
                    <a:pos x="326" y="29"/>
                  </a:cxn>
                  <a:cxn ang="0">
                    <a:pos x="207" y="59"/>
                  </a:cxn>
                  <a:cxn ang="0">
                    <a:pos x="147" y="89"/>
                  </a:cxn>
                  <a:cxn ang="0">
                    <a:pos x="28" y="119"/>
                  </a:cxn>
                  <a:cxn ang="0">
                    <a:pos x="0" y="207"/>
                  </a:cxn>
                  <a:cxn ang="0">
                    <a:pos x="58" y="207"/>
                  </a:cxn>
                  <a:cxn ang="0">
                    <a:pos x="28" y="266"/>
                  </a:cxn>
                  <a:cxn ang="0">
                    <a:pos x="28" y="296"/>
                  </a:cxn>
                  <a:cxn ang="0">
                    <a:pos x="58" y="325"/>
                  </a:cxn>
                  <a:cxn ang="0">
                    <a:pos x="89" y="384"/>
                  </a:cxn>
                  <a:cxn ang="0">
                    <a:pos x="237" y="414"/>
                  </a:cxn>
                  <a:cxn ang="0">
                    <a:pos x="265" y="384"/>
                  </a:cxn>
                  <a:cxn ang="0">
                    <a:pos x="265" y="444"/>
                  </a:cxn>
                  <a:cxn ang="0">
                    <a:pos x="296" y="502"/>
                  </a:cxn>
                  <a:cxn ang="0">
                    <a:pos x="265" y="563"/>
                  </a:cxn>
                  <a:cxn ang="0">
                    <a:pos x="326" y="532"/>
                  </a:cxn>
                  <a:cxn ang="0">
                    <a:pos x="503" y="502"/>
                  </a:cxn>
                  <a:cxn ang="0">
                    <a:pos x="593" y="532"/>
                  </a:cxn>
                  <a:cxn ang="0">
                    <a:pos x="651" y="563"/>
                  </a:cxn>
                  <a:cxn ang="0">
                    <a:pos x="710" y="593"/>
                  </a:cxn>
                  <a:cxn ang="0">
                    <a:pos x="858" y="652"/>
                  </a:cxn>
                  <a:cxn ang="0">
                    <a:pos x="918" y="621"/>
                  </a:cxn>
                  <a:cxn ang="0">
                    <a:pos x="1007" y="652"/>
                  </a:cxn>
                  <a:cxn ang="0">
                    <a:pos x="1037" y="593"/>
                  </a:cxn>
                  <a:cxn ang="0">
                    <a:pos x="1125" y="563"/>
                  </a:cxn>
                  <a:cxn ang="0">
                    <a:pos x="1007" y="414"/>
                  </a:cxn>
                  <a:cxn ang="0">
                    <a:pos x="1007" y="356"/>
                  </a:cxn>
                  <a:cxn ang="0">
                    <a:pos x="977" y="237"/>
                  </a:cxn>
                  <a:cxn ang="0">
                    <a:pos x="1037" y="207"/>
                  </a:cxn>
                </a:cxnLst>
                <a:rect l="0" t="0" r="r" b="b"/>
                <a:pathLst>
                  <a:path w="1156" h="652">
                    <a:moveTo>
                      <a:pt x="1065" y="177"/>
                    </a:moveTo>
                    <a:lnTo>
                      <a:pt x="1065" y="119"/>
                    </a:lnTo>
                    <a:lnTo>
                      <a:pt x="1095" y="119"/>
                    </a:lnTo>
                    <a:lnTo>
                      <a:pt x="1125" y="89"/>
                    </a:lnTo>
                    <a:lnTo>
                      <a:pt x="1156" y="89"/>
                    </a:lnTo>
                    <a:lnTo>
                      <a:pt x="1156" y="59"/>
                    </a:lnTo>
                    <a:lnTo>
                      <a:pt x="1095" y="59"/>
                    </a:lnTo>
                    <a:lnTo>
                      <a:pt x="800" y="59"/>
                    </a:lnTo>
                    <a:lnTo>
                      <a:pt x="770" y="29"/>
                    </a:lnTo>
                    <a:lnTo>
                      <a:pt x="681" y="29"/>
                    </a:lnTo>
                    <a:lnTo>
                      <a:pt x="651" y="0"/>
                    </a:lnTo>
                    <a:lnTo>
                      <a:pt x="593" y="0"/>
                    </a:lnTo>
                    <a:lnTo>
                      <a:pt x="563" y="29"/>
                    </a:lnTo>
                    <a:lnTo>
                      <a:pt x="533" y="29"/>
                    </a:lnTo>
                    <a:lnTo>
                      <a:pt x="503" y="0"/>
                    </a:lnTo>
                    <a:lnTo>
                      <a:pt x="474" y="0"/>
                    </a:lnTo>
                    <a:lnTo>
                      <a:pt x="474" y="29"/>
                    </a:lnTo>
                    <a:lnTo>
                      <a:pt x="444" y="59"/>
                    </a:lnTo>
                    <a:lnTo>
                      <a:pt x="414" y="29"/>
                    </a:lnTo>
                    <a:lnTo>
                      <a:pt x="326" y="29"/>
                    </a:lnTo>
                    <a:lnTo>
                      <a:pt x="326" y="59"/>
                    </a:lnTo>
                    <a:lnTo>
                      <a:pt x="207" y="59"/>
                    </a:lnTo>
                    <a:lnTo>
                      <a:pt x="178" y="89"/>
                    </a:lnTo>
                    <a:lnTo>
                      <a:pt x="147" y="89"/>
                    </a:lnTo>
                    <a:lnTo>
                      <a:pt x="147" y="119"/>
                    </a:lnTo>
                    <a:lnTo>
                      <a:pt x="28" y="119"/>
                    </a:lnTo>
                    <a:lnTo>
                      <a:pt x="0" y="148"/>
                    </a:lnTo>
                    <a:lnTo>
                      <a:pt x="0" y="207"/>
                    </a:lnTo>
                    <a:lnTo>
                      <a:pt x="28" y="177"/>
                    </a:lnTo>
                    <a:lnTo>
                      <a:pt x="58" y="207"/>
                    </a:lnTo>
                    <a:lnTo>
                      <a:pt x="28" y="237"/>
                    </a:lnTo>
                    <a:lnTo>
                      <a:pt x="28" y="266"/>
                    </a:lnTo>
                    <a:lnTo>
                      <a:pt x="58" y="266"/>
                    </a:lnTo>
                    <a:lnTo>
                      <a:pt x="28" y="296"/>
                    </a:lnTo>
                    <a:lnTo>
                      <a:pt x="28" y="325"/>
                    </a:lnTo>
                    <a:lnTo>
                      <a:pt x="58" y="325"/>
                    </a:lnTo>
                    <a:lnTo>
                      <a:pt x="89" y="356"/>
                    </a:lnTo>
                    <a:lnTo>
                      <a:pt x="89" y="384"/>
                    </a:lnTo>
                    <a:lnTo>
                      <a:pt x="119" y="414"/>
                    </a:lnTo>
                    <a:lnTo>
                      <a:pt x="237" y="414"/>
                    </a:lnTo>
                    <a:lnTo>
                      <a:pt x="237" y="384"/>
                    </a:lnTo>
                    <a:lnTo>
                      <a:pt x="265" y="384"/>
                    </a:lnTo>
                    <a:lnTo>
                      <a:pt x="296" y="414"/>
                    </a:lnTo>
                    <a:lnTo>
                      <a:pt x="265" y="444"/>
                    </a:lnTo>
                    <a:lnTo>
                      <a:pt x="296" y="475"/>
                    </a:lnTo>
                    <a:lnTo>
                      <a:pt x="296" y="502"/>
                    </a:lnTo>
                    <a:lnTo>
                      <a:pt x="265" y="532"/>
                    </a:lnTo>
                    <a:lnTo>
                      <a:pt x="265" y="563"/>
                    </a:lnTo>
                    <a:lnTo>
                      <a:pt x="296" y="532"/>
                    </a:lnTo>
                    <a:lnTo>
                      <a:pt x="326" y="532"/>
                    </a:lnTo>
                    <a:lnTo>
                      <a:pt x="356" y="502"/>
                    </a:lnTo>
                    <a:lnTo>
                      <a:pt x="503" y="502"/>
                    </a:lnTo>
                    <a:lnTo>
                      <a:pt x="533" y="532"/>
                    </a:lnTo>
                    <a:lnTo>
                      <a:pt x="593" y="532"/>
                    </a:lnTo>
                    <a:lnTo>
                      <a:pt x="621" y="563"/>
                    </a:lnTo>
                    <a:lnTo>
                      <a:pt x="651" y="563"/>
                    </a:lnTo>
                    <a:lnTo>
                      <a:pt x="681" y="593"/>
                    </a:lnTo>
                    <a:lnTo>
                      <a:pt x="710" y="593"/>
                    </a:lnTo>
                    <a:lnTo>
                      <a:pt x="770" y="652"/>
                    </a:lnTo>
                    <a:lnTo>
                      <a:pt x="858" y="652"/>
                    </a:lnTo>
                    <a:lnTo>
                      <a:pt x="888" y="621"/>
                    </a:lnTo>
                    <a:lnTo>
                      <a:pt x="918" y="621"/>
                    </a:lnTo>
                    <a:lnTo>
                      <a:pt x="947" y="652"/>
                    </a:lnTo>
                    <a:lnTo>
                      <a:pt x="1007" y="652"/>
                    </a:lnTo>
                    <a:lnTo>
                      <a:pt x="1037" y="621"/>
                    </a:lnTo>
                    <a:lnTo>
                      <a:pt x="1037" y="593"/>
                    </a:lnTo>
                    <a:lnTo>
                      <a:pt x="1065" y="563"/>
                    </a:lnTo>
                    <a:lnTo>
                      <a:pt x="1125" y="563"/>
                    </a:lnTo>
                    <a:lnTo>
                      <a:pt x="1007" y="444"/>
                    </a:lnTo>
                    <a:lnTo>
                      <a:pt x="1007" y="414"/>
                    </a:lnTo>
                    <a:lnTo>
                      <a:pt x="1037" y="384"/>
                    </a:lnTo>
                    <a:lnTo>
                      <a:pt x="1007" y="356"/>
                    </a:lnTo>
                    <a:lnTo>
                      <a:pt x="977" y="266"/>
                    </a:lnTo>
                    <a:lnTo>
                      <a:pt x="977" y="237"/>
                    </a:lnTo>
                    <a:lnTo>
                      <a:pt x="1007" y="207"/>
                    </a:lnTo>
                    <a:lnTo>
                      <a:pt x="1037" y="207"/>
                    </a:lnTo>
                    <a:lnTo>
                      <a:pt x="1065" y="177"/>
                    </a:lnTo>
                    <a:close/>
                  </a:path>
                </a:pathLst>
              </a:custGeom>
              <a:solidFill>
                <a:srgbClr val="D3B26F"/>
              </a:solidFill>
              <a:ln w="9525">
                <a:noFill/>
                <a:round/>
                <a:headEnd/>
                <a:tailEnd/>
              </a:ln>
            </p:spPr>
            <p:txBody>
              <a:bodyPr/>
              <a:lstStyle/>
              <a:p>
                <a:endParaRPr lang="en-GB"/>
              </a:p>
            </p:txBody>
          </p:sp>
          <p:sp>
            <p:nvSpPr>
              <p:cNvPr id="17424" name="Freeform 16"/>
              <p:cNvSpPr>
                <a:spLocks/>
              </p:cNvSpPr>
              <p:nvPr/>
            </p:nvSpPr>
            <p:spPr bwMode="auto">
              <a:xfrm>
                <a:off x="3887" y="1875"/>
                <a:ext cx="452" cy="185"/>
              </a:xfrm>
              <a:custGeom>
                <a:avLst/>
                <a:gdLst/>
                <a:ahLst/>
                <a:cxnLst>
                  <a:cxn ang="0">
                    <a:pos x="1185" y="61"/>
                  </a:cxn>
                  <a:cxn ang="0">
                    <a:pos x="1127" y="30"/>
                  </a:cxn>
                  <a:cxn ang="0">
                    <a:pos x="1037" y="0"/>
                  </a:cxn>
                  <a:cxn ang="0">
                    <a:pos x="860" y="30"/>
                  </a:cxn>
                  <a:cxn ang="0">
                    <a:pos x="799" y="61"/>
                  </a:cxn>
                  <a:cxn ang="0">
                    <a:pos x="830" y="179"/>
                  </a:cxn>
                  <a:cxn ang="0">
                    <a:pos x="771" y="298"/>
                  </a:cxn>
                  <a:cxn ang="0">
                    <a:pos x="741" y="328"/>
                  </a:cxn>
                  <a:cxn ang="0">
                    <a:pos x="534" y="268"/>
                  </a:cxn>
                  <a:cxn ang="0">
                    <a:pos x="504" y="209"/>
                  </a:cxn>
                  <a:cxn ang="0">
                    <a:pos x="416" y="179"/>
                  </a:cxn>
                  <a:cxn ang="0">
                    <a:pos x="355" y="91"/>
                  </a:cxn>
                  <a:cxn ang="0">
                    <a:pos x="297" y="119"/>
                  </a:cxn>
                  <a:cxn ang="0">
                    <a:pos x="237" y="150"/>
                  </a:cxn>
                  <a:cxn ang="0">
                    <a:pos x="89" y="237"/>
                  </a:cxn>
                  <a:cxn ang="0">
                    <a:pos x="60" y="356"/>
                  </a:cxn>
                  <a:cxn ang="0">
                    <a:pos x="0" y="386"/>
                  </a:cxn>
                  <a:cxn ang="0">
                    <a:pos x="0" y="446"/>
                  </a:cxn>
                  <a:cxn ang="0">
                    <a:pos x="30" y="475"/>
                  </a:cxn>
                  <a:cxn ang="0">
                    <a:pos x="0" y="475"/>
                  </a:cxn>
                  <a:cxn ang="0">
                    <a:pos x="30" y="593"/>
                  </a:cxn>
                  <a:cxn ang="0">
                    <a:pos x="60" y="623"/>
                  </a:cxn>
                  <a:cxn ang="0">
                    <a:pos x="148" y="564"/>
                  </a:cxn>
                  <a:cxn ang="0">
                    <a:pos x="267" y="534"/>
                  </a:cxn>
                  <a:cxn ang="0">
                    <a:pos x="325" y="534"/>
                  </a:cxn>
                  <a:cxn ang="0">
                    <a:pos x="799" y="564"/>
                  </a:cxn>
                  <a:cxn ang="0">
                    <a:pos x="919" y="534"/>
                  </a:cxn>
                  <a:cxn ang="0">
                    <a:pos x="978" y="504"/>
                  </a:cxn>
                  <a:cxn ang="0">
                    <a:pos x="1008" y="564"/>
                  </a:cxn>
                  <a:cxn ang="0">
                    <a:pos x="1185" y="593"/>
                  </a:cxn>
                  <a:cxn ang="0">
                    <a:pos x="1274" y="653"/>
                  </a:cxn>
                  <a:cxn ang="0">
                    <a:pos x="1304" y="682"/>
                  </a:cxn>
                  <a:cxn ang="0">
                    <a:pos x="1422" y="741"/>
                  </a:cxn>
                  <a:cxn ang="0">
                    <a:pos x="1511" y="711"/>
                  </a:cxn>
                  <a:cxn ang="0">
                    <a:pos x="1690" y="682"/>
                  </a:cxn>
                  <a:cxn ang="0">
                    <a:pos x="1808" y="593"/>
                  </a:cxn>
                  <a:cxn ang="0">
                    <a:pos x="1778" y="504"/>
                  </a:cxn>
                  <a:cxn ang="0">
                    <a:pos x="1718" y="416"/>
                  </a:cxn>
                  <a:cxn ang="0">
                    <a:pos x="1690" y="356"/>
                  </a:cxn>
                  <a:cxn ang="0">
                    <a:pos x="1659" y="298"/>
                  </a:cxn>
                  <a:cxn ang="0">
                    <a:pos x="1690" y="237"/>
                  </a:cxn>
                  <a:cxn ang="0">
                    <a:pos x="1629" y="209"/>
                  </a:cxn>
                  <a:cxn ang="0">
                    <a:pos x="1541" y="150"/>
                  </a:cxn>
                  <a:cxn ang="0">
                    <a:pos x="1452" y="119"/>
                  </a:cxn>
                  <a:cxn ang="0">
                    <a:pos x="1392" y="150"/>
                  </a:cxn>
                  <a:cxn ang="0">
                    <a:pos x="1244" y="91"/>
                  </a:cxn>
                </a:cxnLst>
                <a:rect l="0" t="0" r="r" b="b"/>
                <a:pathLst>
                  <a:path w="1808" h="741">
                    <a:moveTo>
                      <a:pt x="1215" y="91"/>
                    </a:moveTo>
                    <a:lnTo>
                      <a:pt x="1185" y="61"/>
                    </a:lnTo>
                    <a:lnTo>
                      <a:pt x="1155" y="61"/>
                    </a:lnTo>
                    <a:lnTo>
                      <a:pt x="1127" y="30"/>
                    </a:lnTo>
                    <a:lnTo>
                      <a:pt x="1067" y="30"/>
                    </a:lnTo>
                    <a:lnTo>
                      <a:pt x="1037" y="0"/>
                    </a:lnTo>
                    <a:lnTo>
                      <a:pt x="890" y="0"/>
                    </a:lnTo>
                    <a:lnTo>
                      <a:pt x="860" y="30"/>
                    </a:lnTo>
                    <a:lnTo>
                      <a:pt x="830" y="30"/>
                    </a:lnTo>
                    <a:lnTo>
                      <a:pt x="799" y="61"/>
                    </a:lnTo>
                    <a:lnTo>
                      <a:pt x="799" y="150"/>
                    </a:lnTo>
                    <a:lnTo>
                      <a:pt x="830" y="179"/>
                    </a:lnTo>
                    <a:lnTo>
                      <a:pt x="830" y="237"/>
                    </a:lnTo>
                    <a:lnTo>
                      <a:pt x="771" y="298"/>
                    </a:lnTo>
                    <a:lnTo>
                      <a:pt x="741" y="298"/>
                    </a:lnTo>
                    <a:lnTo>
                      <a:pt x="741" y="328"/>
                    </a:lnTo>
                    <a:lnTo>
                      <a:pt x="592" y="328"/>
                    </a:lnTo>
                    <a:lnTo>
                      <a:pt x="534" y="268"/>
                    </a:lnTo>
                    <a:lnTo>
                      <a:pt x="534" y="237"/>
                    </a:lnTo>
                    <a:lnTo>
                      <a:pt x="504" y="209"/>
                    </a:lnTo>
                    <a:lnTo>
                      <a:pt x="474" y="209"/>
                    </a:lnTo>
                    <a:lnTo>
                      <a:pt x="416" y="179"/>
                    </a:lnTo>
                    <a:lnTo>
                      <a:pt x="355" y="119"/>
                    </a:lnTo>
                    <a:lnTo>
                      <a:pt x="355" y="91"/>
                    </a:lnTo>
                    <a:lnTo>
                      <a:pt x="325" y="91"/>
                    </a:lnTo>
                    <a:lnTo>
                      <a:pt x="297" y="119"/>
                    </a:lnTo>
                    <a:lnTo>
                      <a:pt x="267" y="119"/>
                    </a:lnTo>
                    <a:lnTo>
                      <a:pt x="237" y="150"/>
                    </a:lnTo>
                    <a:lnTo>
                      <a:pt x="178" y="150"/>
                    </a:lnTo>
                    <a:lnTo>
                      <a:pt x="89" y="237"/>
                    </a:lnTo>
                    <a:lnTo>
                      <a:pt x="89" y="328"/>
                    </a:lnTo>
                    <a:lnTo>
                      <a:pt x="60" y="356"/>
                    </a:lnTo>
                    <a:lnTo>
                      <a:pt x="30" y="356"/>
                    </a:lnTo>
                    <a:lnTo>
                      <a:pt x="0" y="386"/>
                    </a:lnTo>
                    <a:lnTo>
                      <a:pt x="30" y="416"/>
                    </a:lnTo>
                    <a:lnTo>
                      <a:pt x="0" y="446"/>
                    </a:lnTo>
                    <a:lnTo>
                      <a:pt x="0" y="475"/>
                    </a:lnTo>
                    <a:lnTo>
                      <a:pt x="30" y="475"/>
                    </a:lnTo>
                    <a:lnTo>
                      <a:pt x="30" y="504"/>
                    </a:lnTo>
                    <a:lnTo>
                      <a:pt x="0" y="475"/>
                    </a:lnTo>
                    <a:lnTo>
                      <a:pt x="0" y="564"/>
                    </a:lnTo>
                    <a:lnTo>
                      <a:pt x="30" y="593"/>
                    </a:lnTo>
                    <a:lnTo>
                      <a:pt x="30" y="623"/>
                    </a:lnTo>
                    <a:lnTo>
                      <a:pt x="60" y="623"/>
                    </a:lnTo>
                    <a:lnTo>
                      <a:pt x="118" y="564"/>
                    </a:lnTo>
                    <a:lnTo>
                      <a:pt x="148" y="564"/>
                    </a:lnTo>
                    <a:lnTo>
                      <a:pt x="178" y="534"/>
                    </a:lnTo>
                    <a:lnTo>
                      <a:pt x="267" y="534"/>
                    </a:lnTo>
                    <a:lnTo>
                      <a:pt x="297" y="504"/>
                    </a:lnTo>
                    <a:lnTo>
                      <a:pt x="325" y="534"/>
                    </a:lnTo>
                    <a:lnTo>
                      <a:pt x="771" y="534"/>
                    </a:lnTo>
                    <a:lnTo>
                      <a:pt x="799" y="564"/>
                    </a:lnTo>
                    <a:lnTo>
                      <a:pt x="890" y="564"/>
                    </a:lnTo>
                    <a:lnTo>
                      <a:pt x="919" y="534"/>
                    </a:lnTo>
                    <a:lnTo>
                      <a:pt x="948" y="534"/>
                    </a:lnTo>
                    <a:lnTo>
                      <a:pt x="978" y="504"/>
                    </a:lnTo>
                    <a:lnTo>
                      <a:pt x="1008" y="534"/>
                    </a:lnTo>
                    <a:lnTo>
                      <a:pt x="1008" y="564"/>
                    </a:lnTo>
                    <a:lnTo>
                      <a:pt x="1037" y="593"/>
                    </a:lnTo>
                    <a:lnTo>
                      <a:pt x="1185" y="593"/>
                    </a:lnTo>
                    <a:lnTo>
                      <a:pt x="1244" y="653"/>
                    </a:lnTo>
                    <a:lnTo>
                      <a:pt x="1274" y="653"/>
                    </a:lnTo>
                    <a:lnTo>
                      <a:pt x="1274" y="682"/>
                    </a:lnTo>
                    <a:lnTo>
                      <a:pt x="1304" y="682"/>
                    </a:lnTo>
                    <a:lnTo>
                      <a:pt x="1362" y="741"/>
                    </a:lnTo>
                    <a:lnTo>
                      <a:pt x="1422" y="741"/>
                    </a:lnTo>
                    <a:lnTo>
                      <a:pt x="1511" y="741"/>
                    </a:lnTo>
                    <a:lnTo>
                      <a:pt x="1511" y="711"/>
                    </a:lnTo>
                    <a:lnTo>
                      <a:pt x="1690" y="711"/>
                    </a:lnTo>
                    <a:lnTo>
                      <a:pt x="1690" y="682"/>
                    </a:lnTo>
                    <a:lnTo>
                      <a:pt x="1778" y="593"/>
                    </a:lnTo>
                    <a:lnTo>
                      <a:pt x="1808" y="593"/>
                    </a:lnTo>
                    <a:lnTo>
                      <a:pt x="1808" y="534"/>
                    </a:lnTo>
                    <a:lnTo>
                      <a:pt x="1778" y="504"/>
                    </a:lnTo>
                    <a:lnTo>
                      <a:pt x="1778" y="475"/>
                    </a:lnTo>
                    <a:lnTo>
                      <a:pt x="1718" y="416"/>
                    </a:lnTo>
                    <a:lnTo>
                      <a:pt x="1718" y="386"/>
                    </a:lnTo>
                    <a:lnTo>
                      <a:pt x="1690" y="356"/>
                    </a:lnTo>
                    <a:lnTo>
                      <a:pt x="1659" y="386"/>
                    </a:lnTo>
                    <a:lnTo>
                      <a:pt x="1659" y="298"/>
                    </a:lnTo>
                    <a:lnTo>
                      <a:pt x="1690" y="268"/>
                    </a:lnTo>
                    <a:lnTo>
                      <a:pt x="1690" y="237"/>
                    </a:lnTo>
                    <a:lnTo>
                      <a:pt x="1659" y="209"/>
                    </a:lnTo>
                    <a:lnTo>
                      <a:pt x="1629" y="209"/>
                    </a:lnTo>
                    <a:lnTo>
                      <a:pt x="1571" y="150"/>
                    </a:lnTo>
                    <a:lnTo>
                      <a:pt x="1541" y="150"/>
                    </a:lnTo>
                    <a:lnTo>
                      <a:pt x="1481" y="150"/>
                    </a:lnTo>
                    <a:lnTo>
                      <a:pt x="1452" y="119"/>
                    </a:lnTo>
                    <a:lnTo>
                      <a:pt x="1422" y="119"/>
                    </a:lnTo>
                    <a:lnTo>
                      <a:pt x="1392" y="150"/>
                    </a:lnTo>
                    <a:lnTo>
                      <a:pt x="1304" y="150"/>
                    </a:lnTo>
                    <a:lnTo>
                      <a:pt x="1244" y="91"/>
                    </a:lnTo>
                    <a:lnTo>
                      <a:pt x="1215" y="91"/>
                    </a:lnTo>
                    <a:close/>
                  </a:path>
                </a:pathLst>
              </a:custGeom>
              <a:solidFill>
                <a:srgbClr val="99D6AB"/>
              </a:solidFill>
              <a:ln w="9525">
                <a:noFill/>
                <a:round/>
                <a:headEnd/>
                <a:tailEnd/>
              </a:ln>
            </p:spPr>
            <p:txBody>
              <a:bodyPr/>
              <a:lstStyle/>
              <a:p>
                <a:endParaRPr lang="en-GB"/>
              </a:p>
            </p:txBody>
          </p:sp>
          <p:sp>
            <p:nvSpPr>
              <p:cNvPr id="17425" name="Freeform 17"/>
              <p:cNvSpPr>
                <a:spLocks/>
              </p:cNvSpPr>
              <p:nvPr/>
            </p:nvSpPr>
            <p:spPr bwMode="auto">
              <a:xfrm>
                <a:off x="3894" y="2001"/>
                <a:ext cx="363" cy="208"/>
              </a:xfrm>
              <a:custGeom>
                <a:avLst/>
                <a:gdLst/>
                <a:ahLst/>
                <a:cxnLst>
                  <a:cxn ang="0">
                    <a:pos x="741" y="30"/>
                  </a:cxn>
                  <a:cxn ang="0">
                    <a:pos x="267" y="0"/>
                  </a:cxn>
                  <a:cxn ang="0">
                    <a:pos x="148" y="30"/>
                  </a:cxn>
                  <a:cxn ang="0">
                    <a:pos x="88" y="60"/>
                  </a:cxn>
                  <a:cxn ang="0">
                    <a:pos x="0" y="119"/>
                  </a:cxn>
                  <a:cxn ang="0">
                    <a:pos x="30" y="237"/>
                  </a:cxn>
                  <a:cxn ang="0">
                    <a:pos x="59" y="298"/>
                  </a:cxn>
                  <a:cxn ang="0">
                    <a:pos x="88" y="385"/>
                  </a:cxn>
                  <a:cxn ang="0">
                    <a:pos x="148" y="416"/>
                  </a:cxn>
                  <a:cxn ang="0">
                    <a:pos x="237" y="444"/>
                  </a:cxn>
                  <a:cxn ang="0">
                    <a:pos x="414" y="474"/>
                  </a:cxn>
                  <a:cxn ang="0">
                    <a:pos x="474" y="504"/>
                  </a:cxn>
                  <a:cxn ang="0">
                    <a:pos x="444" y="593"/>
                  </a:cxn>
                  <a:cxn ang="0">
                    <a:pos x="474" y="680"/>
                  </a:cxn>
                  <a:cxn ang="0">
                    <a:pos x="532" y="680"/>
                  </a:cxn>
                  <a:cxn ang="0">
                    <a:pos x="593" y="711"/>
                  </a:cxn>
                  <a:cxn ang="0">
                    <a:pos x="682" y="769"/>
                  </a:cxn>
                  <a:cxn ang="0">
                    <a:pos x="711" y="829"/>
                  </a:cxn>
                  <a:cxn ang="0">
                    <a:pos x="769" y="829"/>
                  </a:cxn>
                  <a:cxn ang="0">
                    <a:pos x="860" y="800"/>
                  </a:cxn>
                  <a:cxn ang="0">
                    <a:pos x="918" y="829"/>
                  </a:cxn>
                  <a:cxn ang="0">
                    <a:pos x="978" y="800"/>
                  </a:cxn>
                  <a:cxn ang="0">
                    <a:pos x="1007" y="741"/>
                  </a:cxn>
                  <a:cxn ang="0">
                    <a:pos x="1097" y="711"/>
                  </a:cxn>
                  <a:cxn ang="0">
                    <a:pos x="1155" y="680"/>
                  </a:cxn>
                  <a:cxn ang="0">
                    <a:pos x="1185" y="741"/>
                  </a:cxn>
                  <a:cxn ang="0">
                    <a:pos x="1244" y="711"/>
                  </a:cxn>
                  <a:cxn ang="0">
                    <a:pos x="1185" y="680"/>
                  </a:cxn>
                  <a:cxn ang="0">
                    <a:pos x="1214" y="623"/>
                  </a:cxn>
                  <a:cxn ang="0">
                    <a:pos x="1244" y="474"/>
                  </a:cxn>
                  <a:cxn ang="0">
                    <a:pos x="1332" y="416"/>
                  </a:cxn>
                  <a:cxn ang="0">
                    <a:pos x="1422" y="385"/>
                  </a:cxn>
                  <a:cxn ang="0">
                    <a:pos x="1422" y="355"/>
                  </a:cxn>
                  <a:cxn ang="0">
                    <a:pos x="1392" y="237"/>
                  </a:cxn>
                  <a:cxn ang="0">
                    <a:pos x="1274" y="178"/>
                  </a:cxn>
                  <a:cxn ang="0">
                    <a:pos x="1244" y="149"/>
                  </a:cxn>
                  <a:cxn ang="0">
                    <a:pos x="1155" y="89"/>
                  </a:cxn>
                  <a:cxn ang="0">
                    <a:pos x="978" y="60"/>
                  </a:cxn>
                  <a:cxn ang="0">
                    <a:pos x="948" y="0"/>
                  </a:cxn>
                  <a:cxn ang="0">
                    <a:pos x="889" y="30"/>
                  </a:cxn>
                  <a:cxn ang="0">
                    <a:pos x="769" y="60"/>
                  </a:cxn>
                </a:cxnLst>
                <a:rect l="0" t="0" r="r" b="b"/>
                <a:pathLst>
                  <a:path w="1451" h="829">
                    <a:moveTo>
                      <a:pt x="769" y="60"/>
                    </a:moveTo>
                    <a:lnTo>
                      <a:pt x="741" y="30"/>
                    </a:lnTo>
                    <a:lnTo>
                      <a:pt x="295" y="30"/>
                    </a:lnTo>
                    <a:lnTo>
                      <a:pt x="267" y="0"/>
                    </a:lnTo>
                    <a:lnTo>
                      <a:pt x="237" y="30"/>
                    </a:lnTo>
                    <a:lnTo>
                      <a:pt x="148" y="30"/>
                    </a:lnTo>
                    <a:lnTo>
                      <a:pt x="118" y="60"/>
                    </a:lnTo>
                    <a:lnTo>
                      <a:pt x="88" y="60"/>
                    </a:lnTo>
                    <a:lnTo>
                      <a:pt x="30" y="119"/>
                    </a:lnTo>
                    <a:lnTo>
                      <a:pt x="0" y="119"/>
                    </a:lnTo>
                    <a:lnTo>
                      <a:pt x="0" y="207"/>
                    </a:lnTo>
                    <a:lnTo>
                      <a:pt x="30" y="237"/>
                    </a:lnTo>
                    <a:lnTo>
                      <a:pt x="30" y="267"/>
                    </a:lnTo>
                    <a:lnTo>
                      <a:pt x="59" y="298"/>
                    </a:lnTo>
                    <a:lnTo>
                      <a:pt x="59" y="355"/>
                    </a:lnTo>
                    <a:lnTo>
                      <a:pt x="88" y="385"/>
                    </a:lnTo>
                    <a:lnTo>
                      <a:pt x="118" y="385"/>
                    </a:lnTo>
                    <a:lnTo>
                      <a:pt x="148" y="416"/>
                    </a:lnTo>
                    <a:lnTo>
                      <a:pt x="207" y="416"/>
                    </a:lnTo>
                    <a:lnTo>
                      <a:pt x="237" y="444"/>
                    </a:lnTo>
                    <a:lnTo>
                      <a:pt x="414" y="444"/>
                    </a:lnTo>
                    <a:lnTo>
                      <a:pt x="414" y="474"/>
                    </a:lnTo>
                    <a:lnTo>
                      <a:pt x="444" y="474"/>
                    </a:lnTo>
                    <a:lnTo>
                      <a:pt x="474" y="504"/>
                    </a:lnTo>
                    <a:lnTo>
                      <a:pt x="474" y="562"/>
                    </a:lnTo>
                    <a:lnTo>
                      <a:pt x="444" y="593"/>
                    </a:lnTo>
                    <a:lnTo>
                      <a:pt x="444" y="650"/>
                    </a:lnTo>
                    <a:lnTo>
                      <a:pt x="474" y="680"/>
                    </a:lnTo>
                    <a:lnTo>
                      <a:pt x="504" y="650"/>
                    </a:lnTo>
                    <a:lnTo>
                      <a:pt x="532" y="680"/>
                    </a:lnTo>
                    <a:lnTo>
                      <a:pt x="562" y="680"/>
                    </a:lnTo>
                    <a:lnTo>
                      <a:pt x="593" y="711"/>
                    </a:lnTo>
                    <a:lnTo>
                      <a:pt x="623" y="711"/>
                    </a:lnTo>
                    <a:lnTo>
                      <a:pt x="682" y="769"/>
                    </a:lnTo>
                    <a:lnTo>
                      <a:pt x="682" y="800"/>
                    </a:lnTo>
                    <a:lnTo>
                      <a:pt x="711" y="829"/>
                    </a:lnTo>
                    <a:lnTo>
                      <a:pt x="741" y="800"/>
                    </a:lnTo>
                    <a:lnTo>
                      <a:pt x="769" y="829"/>
                    </a:lnTo>
                    <a:lnTo>
                      <a:pt x="800" y="800"/>
                    </a:lnTo>
                    <a:lnTo>
                      <a:pt x="860" y="800"/>
                    </a:lnTo>
                    <a:lnTo>
                      <a:pt x="889" y="829"/>
                    </a:lnTo>
                    <a:lnTo>
                      <a:pt x="918" y="829"/>
                    </a:lnTo>
                    <a:lnTo>
                      <a:pt x="948" y="800"/>
                    </a:lnTo>
                    <a:lnTo>
                      <a:pt x="978" y="800"/>
                    </a:lnTo>
                    <a:lnTo>
                      <a:pt x="1007" y="769"/>
                    </a:lnTo>
                    <a:lnTo>
                      <a:pt x="1007" y="741"/>
                    </a:lnTo>
                    <a:lnTo>
                      <a:pt x="1097" y="741"/>
                    </a:lnTo>
                    <a:lnTo>
                      <a:pt x="1097" y="711"/>
                    </a:lnTo>
                    <a:lnTo>
                      <a:pt x="1125" y="711"/>
                    </a:lnTo>
                    <a:lnTo>
                      <a:pt x="1155" y="680"/>
                    </a:lnTo>
                    <a:lnTo>
                      <a:pt x="1185" y="711"/>
                    </a:lnTo>
                    <a:lnTo>
                      <a:pt x="1185" y="741"/>
                    </a:lnTo>
                    <a:lnTo>
                      <a:pt x="1244" y="741"/>
                    </a:lnTo>
                    <a:lnTo>
                      <a:pt x="1244" y="711"/>
                    </a:lnTo>
                    <a:lnTo>
                      <a:pt x="1214" y="680"/>
                    </a:lnTo>
                    <a:lnTo>
                      <a:pt x="1185" y="680"/>
                    </a:lnTo>
                    <a:lnTo>
                      <a:pt x="1185" y="650"/>
                    </a:lnTo>
                    <a:lnTo>
                      <a:pt x="1214" y="623"/>
                    </a:lnTo>
                    <a:lnTo>
                      <a:pt x="1214" y="504"/>
                    </a:lnTo>
                    <a:lnTo>
                      <a:pt x="1244" y="474"/>
                    </a:lnTo>
                    <a:lnTo>
                      <a:pt x="1332" y="474"/>
                    </a:lnTo>
                    <a:lnTo>
                      <a:pt x="1332" y="416"/>
                    </a:lnTo>
                    <a:lnTo>
                      <a:pt x="1422" y="416"/>
                    </a:lnTo>
                    <a:lnTo>
                      <a:pt x="1422" y="385"/>
                    </a:lnTo>
                    <a:lnTo>
                      <a:pt x="1451" y="385"/>
                    </a:lnTo>
                    <a:lnTo>
                      <a:pt x="1422" y="355"/>
                    </a:lnTo>
                    <a:lnTo>
                      <a:pt x="1392" y="355"/>
                    </a:lnTo>
                    <a:lnTo>
                      <a:pt x="1392" y="237"/>
                    </a:lnTo>
                    <a:lnTo>
                      <a:pt x="1332" y="237"/>
                    </a:lnTo>
                    <a:lnTo>
                      <a:pt x="1274" y="178"/>
                    </a:lnTo>
                    <a:lnTo>
                      <a:pt x="1244" y="178"/>
                    </a:lnTo>
                    <a:lnTo>
                      <a:pt x="1244" y="149"/>
                    </a:lnTo>
                    <a:lnTo>
                      <a:pt x="1214" y="149"/>
                    </a:lnTo>
                    <a:lnTo>
                      <a:pt x="1155" y="89"/>
                    </a:lnTo>
                    <a:lnTo>
                      <a:pt x="1007" y="89"/>
                    </a:lnTo>
                    <a:lnTo>
                      <a:pt x="978" y="60"/>
                    </a:lnTo>
                    <a:lnTo>
                      <a:pt x="978" y="30"/>
                    </a:lnTo>
                    <a:lnTo>
                      <a:pt x="948" y="0"/>
                    </a:lnTo>
                    <a:lnTo>
                      <a:pt x="918" y="30"/>
                    </a:lnTo>
                    <a:lnTo>
                      <a:pt x="889" y="30"/>
                    </a:lnTo>
                    <a:lnTo>
                      <a:pt x="860" y="60"/>
                    </a:lnTo>
                    <a:lnTo>
                      <a:pt x="769" y="60"/>
                    </a:lnTo>
                    <a:close/>
                  </a:path>
                </a:pathLst>
              </a:custGeom>
              <a:solidFill>
                <a:srgbClr val="B28665"/>
              </a:solidFill>
              <a:ln w="9525">
                <a:noFill/>
                <a:round/>
                <a:headEnd/>
                <a:tailEnd/>
              </a:ln>
            </p:spPr>
            <p:txBody>
              <a:bodyPr/>
              <a:lstStyle/>
              <a:p>
                <a:endParaRPr lang="en-GB"/>
              </a:p>
            </p:txBody>
          </p:sp>
          <p:sp>
            <p:nvSpPr>
              <p:cNvPr id="17426" name="Freeform 18"/>
              <p:cNvSpPr>
                <a:spLocks/>
              </p:cNvSpPr>
              <p:nvPr/>
            </p:nvSpPr>
            <p:spPr bwMode="auto">
              <a:xfrm>
                <a:off x="3828" y="2098"/>
                <a:ext cx="185" cy="73"/>
              </a:xfrm>
              <a:custGeom>
                <a:avLst/>
                <a:gdLst/>
                <a:ahLst/>
                <a:cxnLst>
                  <a:cxn ang="0">
                    <a:pos x="741" y="119"/>
                  </a:cxn>
                  <a:cxn ang="0">
                    <a:pos x="711" y="89"/>
                  </a:cxn>
                  <a:cxn ang="0">
                    <a:pos x="681" y="89"/>
                  </a:cxn>
                  <a:cxn ang="0">
                    <a:pos x="681" y="59"/>
                  </a:cxn>
                  <a:cxn ang="0">
                    <a:pos x="504" y="59"/>
                  </a:cxn>
                  <a:cxn ang="0">
                    <a:pos x="474" y="31"/>
                  </a:cxn>
                  <a:cxn ang="0">
                    <a:pos x="415" y="31"/>
                  </a:cxn>
                  <a:cxn ang="0">
                    <a:pos x="385" y="0"/>
                  </a:cxn>
                  <a:cxn ang="0">
                    <a:pos x="355" y="0"/>
                  </a:cxn>
                  <a:cxn ang="0">
                    <a:pos x="326" y="0"/>
                  </a:cxn>
                  <a:cxn ang="0">
                    <a:pos x="326" y="89"/>
                  </a:cxn>
                  <a:cxn ang="0">
                    <a:pos x="297" y="119"/>
                  </a:cxn>
                  <a:cxn ang="0">
                    <a:pos x="237" y="119"/>
                  </a:cxn>
                  <a:cxn ang="0">
                    <a:pos x="237" y="89"/>
                  </a:cxn>
                  <a:cxn ang="0">
                    <a:pos x="30" y="89"/>
                  </a:cxn>
                  <a:cxn ang="0">
                    <a:pos x="0" y="119"/>
                  </a:cxn>
                  <a:cxn ang="0">
                    <a:pos x="30" y="149"/>
                  </a:cxn>
                  <a:cxn ang="0">
                    <a:pos x="30" y="177"/>
                  </a:cxn>
                  <a:cxn ang="0">
                    <a:pos x="119" y="177"/>
                  </a:cxn>
                  <a:cxn ang="0">
                    <a:pos x="88" y="208"/>
                  </a:cxn>
                  <a:cxn ang="0">
                    <a:pos x="30" y="208"/>
                  </a:cxn>
                  <a:cxn ang="0">
                    <a:pos x="30" y="238"/>
                  </a:cxn>
                  <a:cxn ang="0">
                    <a:pos x="0" y="265"/>
                  </a:cxn>
                  <a:cxn ang="0">
                    <a:pos x="148" y="265"/>
                  </a:cxn>
                  <a:cxn ang="0">
                    <a:pos x="207" y="295"/>
                  </a:cxn>
                  <a:cxn ang="0">
                    <a:pos x="741" y="295"/>
                  </a:cxn>
                  <a:cxn ang="0">
                    <a:pos x="711" y="265"/>
                  </a:cxn>
                  <a:cxn ang="0">
                    <a:pos x="711" y="208"/>
                  </a:cxn>
                  <a:cxn ang="0">
                    <a:pos x="741" y="177"/>
                  </a:cxn>
                  <a:cxn ang="0">
                    <a:pos x="741" y="119"/>
                  </a:cxn>
                </a:cxnLst>
                <a:rect l="0" t="0" r="r" b="b"/>
                <a:pathLst>
                  <a:path w="741" h="295">
                    <a:moveTo>
                      <a:pt x="741" y="119"/>
                    </a:moveTo>
                    <a:lnTo>
                      <a:pt x="711" y="89"/>
                    </a:lnTo>
                    <a:lnTo>
                      <a:pt x="681" y="89"/>
                    </a:lnTo>
                    <a:lnTo>
                      <a:pt x="681" y="59"/>
                    </a:lnTo>
                    <a:lnTo>
                      <a:pt x="504" y="59"/>
                    </a:lnTo>
                    <a:lnTo>
                      <a:pt x="474" y="31"/>
                    </a:lnTo>
                    <a:lnTo>
                      <a:pt x="415" y="31"/>
                    </a:lnTo>
                    <a:lnTo>
                      <a:pt x="385" y="0"/>
                    </a:lnTo>
                    <a:lnTo>
                      <a:pt x="355" y="0"/>
                    </a:lnTo>
                    <a:lnTo>
                      <a:pt x="326" y="0"/>
                    </a:lnTo>
                    <a:lnTo>
                      <a:pt x="326" y="89"/>
                    </a:lnTo>
                    <a:lnTo>
                      <a:pt x="297" y="119"/>
                    </a:lnTo>
                    <a:lnTo>
                      <a:pt x="237" y="119"/>
                    </a:lnTo>
                    <a:lnTo>
                      <a:pt x="237" y="89"/>
                    </a:lnTo>
                    <a:lnTo>
                      <a:pt x="30" y="89"/>
                    </a:lnTo>
                    <a:lnTo>
                      <a:pt x="0" y="119"/>
                    </a:lnTo>
                    <a:lnTo>
                      <a:pt x="30" y="149"/>
                    </a:lnTo>
                    <a:lnTo>
                      <a:pt x="30" y="177"/>
                    </a:lnTo>
                    <a:lnTo>
                      <a:pt x="119" y="177"/>
                    </a:lnTo>
                    <a:lnTo>
                      <a:pt x="88" y="208"/>
                    </a:lnTo>
                    <a:lnTo>
                      <a:pt x="30" y="208"/>
                    </a:lnTo>
                    <a:lnTo>
                      <a:pt x="30" y="238"/>
                    </a:lnTo>
                    <a:lnTo>
                      <a:pt x="0" y="265"/>
                    </a:lnTo>
                    <a:lnTo>
                      <a:pt x="148" y="265"/>
                    </a:lnTo>
                    <a:lnTo>
                      <a:pt x="207" y="295"/>
                    </a:lnTo>
                    <a:lnTo>
                      <a:pt x="741" y="295"/>
                    </a:lnTo>
                    <a:lnTo>
                      <a:pt x="711" y="265"/>
                    </a:lnTo>
                    <a:lnTo>
                      <a:pt x="711" y="208"/>
                    </a:lnTo>
                    <a:lnTo>
                      <a:pt x="741" y="177"/>
                    </a:lnTo>
                    <a:lnTo>
                      <a:pt x="741" y="119"/>
                    </a:lnTo>
                    <a:close/>
                  </a:path>
                </a:pathLst>
              </a:custGeom>
              <a:solidFill>
                <a:srgbClr val="FFFF7F"/>
              </a:solidFill>
              <a:ln w="9525">
                <a:noFill/>
                <a:round/>
                <a:headEnd/>
                <a:tailEnd/>
              </a:ln>
            </p:spPr>
            <p:txBody>
              <a:bodyPr/>
              <a:lstStyle/>
              <a:p>
                <a:endParaRPr lang="en-GB"/>
              </a:p>
            </p:txBody>
          </p:sp>
          <p:sp>
            <p:nvSpPr>
              <p:cNvPr id="17427" name="Freeform 19"/>
              <p:cNvSpPr>
                <a:spLocks/>
              </p:cNvSpPr>
              <p:nvPr/>
            </p:nvSpPr>
            <p:spPr bwMode="auto">
              <a:xfrm>
                <a:off x="3472" y="2135"/>
                <a:ext cx="652" cy="473"/>
              </a:xfrm>
              <a:custGeom>
                <a:avLst/>
                <a:gdLst/>
                <a:ahLst/>
                <a:cxnLst>
                  <a:cxn ang="0">
                    <a:pos x="2313" y="177"/>
                  </a:cxn>
                  <a:cxn ang="0">
                    <a:pos x="2222" y="146"/>
                  </a:cxn>
                  <a:cxn ang="0">
                    <a:pos x="1630" y="146"/>
                  </a:cxn>
                  <a:cxn ang="0">
                    <a:pos x="1392" y="116"/>
                  </a:cxn>
                  <a:cxn ang="0">
                    <a:pos x="1304" y="177"/>
                  </a:cxn>
                  <a:cxn ang="0">
                    <a:pos x="1155" y="146"/>
                  </a:cxn>
                  <a:cxn ang="0">
                    <a:pos x="1067" y="28"/>
                  </a:cxn>
                  <a:cxn ang="0">
                    <a:pos x="682" y="59"/>
                  </a:cxn>
                  <a:cxn ang="0">
                    <a:pos x="534" y="116"/>
                  </a:cxn>
                  <a:cxn ang="0">
                    <a:pos x="386" y="177"/>
                  </a:cxn>
                  <a:cxn ang="0">
                    <a:pos x="207" y="235"/>
                  </a:cxn>
                  <a:cxn ang="0">
                    <a:pos x="61" y="266"/>
                  </a:cxn>
                  <a:cxn ang="0">
                    <a:pos x="30" y="325"/>
                  </a:cxn>
                  <a:cxn ang="0">
                    <a:pos x="88" y="353"/>
                  </a:cxn>
                  <a:cxn ang="0">
                    <a:pos x="61" y="444"/>
                  </a:cxn>
                  <a:cxn ang="0">
                    <a:pos x="0" y="591"/>
                  </a:cxn>
                  <a:cxn ang="0">
                    <a:pos x="88" y="709"/>
                  </a:cxn>
                  <a:cxn ang="0">
                    <a:pos x="88" y="800"/>
                  </a:cxn>
                  <a:cxn ang="0">
                    <a:pos x="148" y="827"/>
                  </a:cxn>
                  <a:cxn ang="0">
                    <a:pos x="118" y="1006"/>
                  </a:cxn>
                  <a:cxn ang="0">
                    <a:pos x="179" y="1064"/>
                  </a:cxn>
                  <a:cxn ang="0">
                    <a:pos x="237" y="1125"/>
                  </a:cxn>
                  <a:cxn ang="0">
                    <a:pos x="207" y="1243"/>
                  </a:cxn>
                  <a:cxn ang="0">
                    <a:pos x="237" y="1243"/>
                  </a:cxn>
                  <a:cxn ang="0">
                    <a:pos x="325" y="1300"/>
                  </a:cxn>
                  <a:cxn ang="0">
                    <a:pos x="505" y="1331"/>
                  </a:cxn>
                  <a:cxn ang="0">
                    <a:pos x="593" y="1391"/>
                  </a:cxn>
                  <a:cxn ang="0">
                    <a:pos x="593" y="1450"/>
                  </a:cxn>
                  <a:cxn ang="0">
                    <a:pos x="653" y="1509"/>
                  </a:cxn>
                  <a:cxn ang="0">
                    <a:pos x="741" y="1509"/>
                  </a:cxn>
                  <a:cxn ang="0">
                    <a:pos x="741" y="1420"/>
                  </a:cxn>
                  <a:cxn ang="0">
                    <a:pos x="830" y="1450"/>
                  </a:cxn>
                  <a:cxn ang="0">
                    <a:pos x="948" y="1538"/>
                  </a:cxn>
                  <a:cxn ang="0">
                    <a:pos x="1037" y="1538"/>
                  </a:cxn>
                  <a:cxn ang="0">
                    <a:pos x="1097" y="1598"/>
                  </a:cxn>
                  <a:cxn ang="0">
                    <a:pos x="1216" y="1656"/>
                  </a:cxn>
                  <a:cxn ang="0">
                    <a:pos x="1304" y="1716"/>
                  </a:cxn>
                  <a:cxn ang="0">
                    <a:pos x="1364" y="1716"/>
                  </a:cxn>
                  <a:cxn ang="0">
                    <a:pos x="1511" y="1775"/>
                  </a:cxn>
                  <a:cxn ang="0">
                    <a:pos x="1571" y="1834"/>
                  </a:cxn>
                  <a:cxn ang="0">
                    <a:pos x="1749" y="1747"/>
                  </a:cxn>
                  <a:cxn ang="0">
                    <a:pos x="2015" y="1747"/>
                  </a:cxn>
                  <a:cxn ang="0">
                    <a:pos x="2164" y="1865"/>
                  </a:cxn>
                  <a:cxn ang="0">
                    <a:pos x="2313" y="1893"/>
                  </a:cxn>
                  <a:cxn ang="0">
                    <a:pos x="2283" y="1775"/>
                  </a:cxn>
                  <a:cxn ang="0">
                    <a:pos x="2283" y="1686"/>
                  </a:cxn>
                  <a:cxn ang="0">
                    <a:pos x="2490" y="1479"/>
                  </a:cxn>
                  <a:cxn ang="0">
                    <a:pos x="2579" y="1391"/>
                  </a:cxn>
                  <a:cxn ang="0">
                    <a:pos x="2579" y="1331"/>
                  </a:cxn>
                  <a:cxn ang="0">
                    <a:pos x="2608" y="1273"/>
                  </a:cxn>
                  <a:cxn ang="0">
                    <a:pos x="2550" y="1213"/>
                  </a:cxn>
                  <a:cxn ang="0">
                    <a:pos x="2431" y="1064"/>
                  </a:cxn>
                  <a:cxn ang="0">
                    <a:pos x="2459" y="887"/>
                  </a:cxn>
                  <a:cxn ang="0">
                    <a:pos x="2341" y="827"/>
                  </a:cxn>
                  <a:cxn ang="0">
                    <a:pos x="2372" y="739"/>
                  </a:cxn>
                  <a:cxn ang="0">
                    <a:pos x="2520" y="650"/>
                  </a:cxn>
                  <a:cxn ang="0">
                    <a:pos x="2459" y="502"/>
                  </a:cxn>
                  <a:cxn ang="0">
                    <a:pos x="2431" y="414"/>
                  </a:cxn>
                  <a:cxn ang="0">
                    <a:pos x="2372" y="325"/>
                  </a:cxn>
                </a:cxnLst>
                <a:rect l="0" t="0" r="r" b="b"/>
                <a:pathLst>
                  <a:path w="2608" h="1893">
                    <a:moveTo>
                      <a:pt x="2372" y="266"/>
                    </a:moveTo>
                    <a:lnTo>
                      <a:pt x="2372" y="235"/>
                    </a:lnTo>
                    <a:lnTo>
                      <a:pt x="2313" y="177"/>
                    </a:lnTo>
                    <a:lnTo>
                      <a:pt x="2283" y="177"/>
                    </a:lnTo>
                    <a:lnTo>
                      <a:pt x="2252" y="146"/>
                    </a:lnTo>
                    <a:lnTo>
                      <a:pt x="2222" y="146"/>
                    </a:lnTo>
                    <a:lnTo>
                      <a:pt x="2194" y="116"/>
                    </a:lnTo>
                    <a:lnTo>
                      <a:pt x="2164" y="146"/>
                    </a:lnTo>
                    <a:lnTo>
                      <a:pt x="1630" y="146"/>
                    </a:lnTo>
                    <a:lnTo>
                      <a:pt x="1571" y="116"/>
                    </a:lnTo>
                    <a:lnTo>
                      <a:pt x="1423" y="116"/>
                    </a:lnTo>
                    <a:lnTo>
                      <a:pt x="1392" y="116"/>
                    </a:lnTo>
                    <a:lnTo>
                      <a:pt x="1364" y="146"/>
                    </a:lnTo>
                    <a:lnTo>
                      <a:pt x="1335" y="146"/>
                    </a:lnTo>
                    <a:lnTo>
                      <a:pt x="1304" y="177"/>
                    </a:lnTo>
                    <a:lnTo>
                      <a:pt x="1274" y="177"/>
                    </a:lnTo>
                    <a:lnTo>
                      <a:pt x="1274" y="146"/>
                    </a:lnTo>
                    <a:lnTo>
                      <a:pt x="1155" y="146"/>
                    </a:lnTo>
                    <a:lnTo>
                      <a:pt x="1097" y="89"/>
                    </a:lnTo>
                    <a:lnTo>
                      <a:pt x="1097" y="59"/>
                    </a:lnTo>
                    <a:lnTo>
                      <a:pt x="1067" y="28"/>
                    </a:lnTo>
                    <a:lnTo>
                      <a:pt x="1097" y="0"/>
                    </a:lnTo>
                    <a:lnTo>
                      <a:pt x="800" y="0"/>
                    </a:lnTo>
                    <a:lnTo>
                      <a:pt x="682" y="59"/>
                    </a:lnTo>
                    <a:lnTo>
                      <a:pt x="653" y="89"/>
                    </a:lnTo>
                    <a:lnTo>
                      <a:pt x="562" y="89"/>
                    </a:lnTo>
                    <a:lnTo>
                      <a:pt x="534" y="116"/>
                    </a:lnTo>
                    <a:lnTo>
                      <a:pt x="534" y="146"/>
                    </a:lnTo>
                    <a:lnTo>
                      <a:pt x="505" y="177"/>
                    </a:lnTo>
                    <a:lnTo>
                      <a:pt x="386" y="177"/>
                    </a:lnTo>
                    <a:lnTo>
                      <a:pt x="355" y="207"/>
                    </a:lnTo>
                    <a:lnTo>
                      <a:pt x="237" y="207"/>
                    </a:lnTo>
                    <a:lnTo>
                      <a:pt x="207" y="235"/>
                    </a:lnTo>
                    <a:lnTo>
                      <a:pt x="118" y="235"/>
                    </a:lnTo>
                    <a:lnTo>
                      <a:pt x="88" y="266"/>
                    </a:lnTo>
                    <a:lnTo>
                      <a:pt x="61" y="266"/>
                    </a:lnTo>
                    <a:lnTo>
                      <a:pt x="30" y="295"/>
                    </a:lnTo>
                    <a:lnTo>
                      <a:pt x="0" y="295"/>
                    </a:lnTo>
                    <a:lnTo>
                      <a:pt x="30" y="325"/>
                    </a:lnTo>
                    <a:lnTo>
                      <a:pt x="61" y="295"/>
                    </a:lnTo>
                    <a:lnTo>
                      <a:pt x="88" y="325"/>
                    </a:lnTo>
                    <a:lnTo>
                      <a:pt x="88" y="353"/>
                    </a:lnTo>
                    <a:lnTo>
                      <a:pt x="30" y="353"/>
                    </a:lnTo>
                    <a:lnTo>
                      <a:pt x="30" y="444"/>
                    </a:lnTo>
                    <a:lnTo>
                      <a:pt x="61" y="444"/>
                    </a:lnTo>
                    <a:lnTo>
                      <a:pt x="61" y="562"/>
                    </a:lnTo>
                    <a:lnTo>
                      <a:pt x="30" y="562"/>
                    </a:lnTo>
                    <a:lnTo>
                      <a:pt x="0" y="591"/>
                    </a:lnTo>
                    <a:lnTo>
                      <a:pt x="0" y="650"/>
                    </a:lnTo>
                    <a:lnTo>
                      <a:pt x="30" y="650"/>
                    </a:lnTo>
                    <a:lnTo>
                      <a:pt x="88" y="709"/>
                    </a:lnTo>
                    <a:lnTo>
                      <a:pt x="118" y="709"/>
                    </a:lnTo>
                    <a:lnTo>
                      <a:pt x="118" y="769"/>
                    </a:lnTo>
                    <a:lnTo>
                      <a:pt x="88" y="800"/>
                    </a:lnTo>
                    <a:lnTo>
                      <a:pt x="118" y="800"/>
                    </a:lnTo>
                    <a:lnTo>
                      <a:pt x="118" y="827"/>
                    </a:lnTo>
                    <a:lnTo>
                      <a:pt x="148" y="827"/>
                    </a:lnTo>
                    <a:lnTo>
                      <a:pt x="148" y="946"/>
                    </a:lnTo>
                    <a:lnTo>
                      <a:pt x="118" y="975"/>
                    </a:lnTo>
                    <a:lnTo>
                      <a:pt x="118" y="1006"/>
                    </a:lnTo>
                    <a:lnTo>
                      <a:pt x="148" y="1006"/>
                    </a:lnTo>
                    <a:lnTo>
                      <a:pt x="148" y="1064"/>
                    </a:lnTo>
                    <a:lnTo>
                      <a:pt x="179" y="1064"/>
                    </a:lnTo>
                    <a:lnTo>
                      <a:pt x="207" y="1094"/>
                    </a:lnTo>
                    <a:lnTo>
                      <a:pt x="207" y="1125"/>
                    </a:lnTo>
                    <a:lnTo>
                      <a:pt x="237" y="1125"/>
                    </a:lnTo>
                    <a:lnTo>
                      <a:pt x="237" y="1182"/>
                    </a:lnTo>
                    <a:lnTo>
                      <a:pt x="207" y="1213"/>
                    </a:lnTo>
                    <a:lnTo>
                      <a:pt x="207" y="1243"/>
                    </a:lnTo>
                    <a:lnTo>
                      <a:pt x="179" y="1273"/>
                    </a:lnTo>
                    <a:lnTo>
                      <a:pt x="237" y="1273"/>
                    </a:lnTo>
                    <a:lnTo>
                      <a:pt x="237" y="1243"/>
                    </a:lnTo>
                    <a:lnTo>
                      <a:pt x="298" y="1243"/>
                    </a:lnTo>
                    <a:lnTo>
                      <a:pt x="298" y="1273"/>
                    </a:lnTo>
                    <a:lnTo>
                      <a:pt x="325" y="1300"/>
                    </a:lnTo>
                    <a:lnTo>
                      <a:pt x="416" y="1300"/>
                    </a:lnTo>
                    <a:lnTo>
                      <a:pt x="444" y="1331"/>
                    </a:lnTo>
                    <a:lnTo>
                      <a:pt x="505" y="1331"/>
                    </a:lnTo>
                    <a:lnTo>
                      <a:pt x="505" y="1361"/>
                    </a:lnTo>
                    <a:lnTo>
                      <a:pt x="593" y="1361"/>
                    </a:lnTo>
                    <a:lnTo>
                      <a:pt x="593" y="1391"/>
                    </a:lnTo>
                    <a:lnTo>
                      <a:pt x="534" y="1420"/>
                    </a:lnTo>
                    <a:lnTo>
                      <a:pt x="562" y="1420"/>
                    </a:lnTo>
                    <a:lnTo>
                      <a:pt x="593" y="1450"/>
                    </a:lnTo>
                    <a:lnTo>
                      <a:pt x="623" y="1450"/>
                    </a:lnTo>
                    <a:lnTo>
                      <a:pt x="653" y="1479"/>
                    </a:lnTo>
                    <a:lnTo>
                      <a:pt x="653" y="1509"/>
                    </a:lnTo>
                    <a:lnTo>
                      <a:pt x="682" y="1538"/>
                    </a:lnTo>
                    <a:lnTo>
                      <a:pt x="712" y="1509"/>
                    </a:lnTo>
                    <a:lnTo>
                      <a:pt x="741" y="1509"/>
                    </a:lnTo>
                    <a:lnTo>
                      <a:pt x="771" y="1479"/>
                    </a:lnTo>
                    <a:lnTo>
                      <a:pt x="741" y="1450"/>
                    </a:lnTo>
                    <a:lnTo>
                      <a:pt x="741" y="1420"/>
                    </a:lnTo>
                    <a:lnTo>
                      <a:pt x="771" y="1420"/>
                    </a:lnTo>
                    <a:lnTo>
                      <a:pt x="800" y="1450"/>
                    </a:lnTo>
                    <a:lnTo>
                      <a:pt x="830" y="1450"/>
                    </a:lnTo>
                    <a:lnTo>
                      <a:pt x="860" y="1479"/>
                    </a:lnTo>
                    <a:lnTo>
                      <a:pt x="948" y="1479"/>
                    </a:lnTo>
                    <a:lnTo>
                      <a:pt x="948" y="1538"/>
                    </a:lnTo>
                    <a:lnTo>
                      <a:pt x="978" y="1568"/>
                    </a:lnTo>
                    <a:lnTo>
                      <a:pt x="1008" y="1568"/>
                    </a:lnTo>
                    <a:lnTo>
                      <a:pt x="1037" y="1538"/>
                    </a:lnTo>
                    <a:lnTo>
                      <a:pt x="1067" y="1568"/>
                    </a:lnTo>
                    <a:lnTo>
                      <a:pt x="1097" y="1568"/>
                    </a:lnTo>
                    <a:lnTo>
                      <a:pt x="1097" y="1598"/>
                    </a:lnTo>
                    <a:lnTo>
                      <a:pt x="1185" y="1598"/>
                    </a:lnTo>
                    <a:lnTo>
                      <a:pt x="1185" y="1656"/>
                    </a:lnTo>
                    <a:lnTo>
                      <a:pt x="1216" y="1656"/>
                    </a:lnTo>
                    <a:lnTo>
                      <a:pt x="1246" y="1686"/>
                    </a:lnTo>
                    <a:lnTo>
                      <a:pt x="1246" y="1716"/>
                    </a:lnTo>
                    <a:lnTo>
                      <a:pt x="1304" y="1716"/>
                    </a:lnTo>
                    <a:lnTo>
                      <a:pt x="1304" y="1775"/>
                    </a:lnTo>
                    <a:lnTo>
                      <a:pt x="1364" y="1747"/>
                    </a:lnTo>
                    <a:lnTo>
                      <a:pt x="1364" y="1716"/>
                    </a:lnTo>
                    <a:lnTo>
                      <a:pt x="1423" y="1716"/>
                    </a:lnTo>
                    <a:lnTo>
                      <a:pt x="1483" y="1775"/>
                    </a:lnTo>
                    <a:lnTo>
                      <a:pt x="1511" y="1775"/>
                    </a:lnTo>
                    <a:lnTo>
                      <a:pt x="1511" y="1804"/>
                    </a:lnTo>
                    <a:lnTo>
                      <a:pt x="1542" y="1834"/>
                    </a:lnTo>
                    <a:lnTo>
                      <a:pt x="1571" y="1834"/>
                    </a:lnTo>
                    <a:lnTo>
                      <a:pt x="1630" y="1775"/>
                    </a:lnTo>
                    <a:lnTo>
                      <a:pt x="1749" y="1775"/>
                    </a:lnTo>
                    <a:lnTo>
                      <a:pt x="1749" y="1747"/>
                    </a:lnTo>
                    <a:lnTo>
                      <a:pt x="1808" y="1804"/>
                    </a:lnTo>
                    <a:lnTo>
                      <a:pt x="1867" y="1747"/>
                    </a:lnTo>
                    <a:lnTo>
                      <a:pt x="2015" y="1747"/>
                    </a:lnTo>
                    <a:lnTo>
                      <a:pt x="2045" y="1775"/>
                    </a:lnTo>
                    <a:lnTo>
                      <a:pt x="2076" y="1775"/>
                    </a:lnTo>
                    <a:lnTo>
                      <a:pt x="2164" y="1865"/>
                    </a:lnTo>
                    <a:lnTo>
                      <a:pt x="2252" y="1865"/>
                    </a:lnTo>
                    <a:lnTo>
                      <a:pt x="2283" y="1893"/>
                    </a:lnTo>
                    <a:lnTo>
                      <a:pt x="2313" y="1893"/>
                    </a:lnTo>
                    <a:lnTo>
                      <a:pt x="2313" y="1865"/>
                    </a:lnTo>
                    <a:lnTo>
                      <a:pt x="2283" y="1834"/>
                    </a:lnTo>
                    <a:lnTo>
                      <a:pt x="2283" y="1775"/>
                    </a:lnTo>
                    <a:lnTo>
                      <a:pt x="2252" y="1747"/>
                    </a:lnTo>
                    <a:lnTo>
                      <a:pt x="2252" y="1716"/>
                    </a:lnTo>
                    <a:lnTo>
                      <a:pt x="2283" y="1686"/>
                    </a:lnTo>
                    <a:lnTo>
                      <a:pt x="2283" y="1656"/>
                    </a:lnTo>
                    <a:lnTo>
                      <a:pt x="2459" y="1479"/>
                    </a:lnTo>
                    <a:lnTo>
                      <a:pt x="2490" y="1479"/>
                    </a:lnTo>
                    <a:lnTo>
                      <a:pt x="2550" y="1420"/>
                    </a:lnTo>
                    <a:lnTo>
                      <a:pt x="2579" y="1420"/>
                    </a:lnTo>
                    <a:lnTo>
                      <a:pt x="2579" y="1391"/>
                    </a:lnTo>
                    <a:lnTo>
                      <a:pt x="2608" y="1391"/>
                    </a:lnTo>
                    <a:lnTo>
                      <a:pt x="2608" y="1361"/>
                    </a:lnTo>
                    <a:lnTo>
                      <a:pt x="2579" y="1331"/>
                    </a:lnTo>
                    <a:lnTo>
                      <a:pt x="2579" y="1300"/>
                    </a:lnTo>
                    <a:lnTo>
                      <a:pt x="2608" y="1300"/>
                    </a:lnTo>
                    <a:lnTo>
                      <a:pt x="2608" y="1273"/>
                    </a:lnTo>
                    <a:lnTo>
                      <a:pt x="2579" y="1273"/>
                    </a:lnTo>
                    <a:lnTo>
                      <a:pt x="2550" y="1243"/>
                    </a:lnTo>
                    <a:lnTo>
                      <a:pt x="2550" y="1213"/>
                    </a:lnTo>
                    <a:lnTo>
                      <a:pt x="2459" y="1125"/>
                    </a:lnTo>
                    <a:lnTo>
                      <a:pt x="2459" y="1064"/>
                    </a:lnTo>
                    <a:lnTo>
                      <a:pt x="2431" y="1064"/>
                    </a:lnTo>
                    <a:lnTo>
                      <a:pt x="2431" y="975"/>
                    </a:lnTo>
                    <a:lnTo>
                      <a:pt x="2459" y="946"/>
                    </a:lnTo>
                    <a:lnTo>
                      <a:pt x="2459" y="887"/>
                    </a:lnTo>
                    <a:lnTo>
                      <a:pt x="2431" y="857"/>
                    </a:lnTo>
                    <a:lnTo>
                      <a:pt x="2372" y="857"/>
                    </a:lnTo>
                    <a:lnTo>
                      <a:pt x="2341" y="827"/>
                    </a:lnTo>
                    <a:lnTo>
                      <a:pt x="2313" y="827"/>
                    </a:lnTo>
                    <a:lnTo>
                      <a:pt x="2372" y="769"/>
                    </a:lnTo>
                    <a:lnTo>
                      <a:pt x="2372" y="739"/>
                    </a:lnTo>
                    <a:lnTo>
                      <a:pt x="2401" y="709"/>
                    </a:lnTo>
                    <a:lnTo>
                      <a:pt x="2459" y="709"/>
                    </a:lnTo>
                    <a:lnTo>
                      <a:pt x="2520" y="650"/>
                    </a:lnTo>
                    <a:lnTo>
                      <a:pt x="2490" y="621"/>
                    </a:lnTo>
                    <a:lnTo>
                      <a:pt x="2490" y="532"/>
                    </a:lnTo>
                    <a:lnTo>
                      <a:pt x="2459" y="502"/>
                    </a:lnTo>
                    <a:lnTo>
                      <a:pt x="2459" y="472"/>
                    </a:lnTo>
                    <a:lnTo>
                      <a:pt x="2431" y="444"/>
                    </a:lnTo>
                    <a:lnTo>
                      <a:pt x="2431" y="414"/>
                    </a:lnTo>
                    <a:lnTo>
                      <a:pt x="2401" y="414"/>
                    </a:lnTo>
                    <a:lnTo>
                      <a:pt x="2401" y="353"/>
                    </a:lnTo>
                    <a:lnTo>
                      <a:pt x="2372" y="325"/>
                    </a:lnTo>
                    <a:lnTo>
                      <a:pt x="2372" y="266"/>
                    </a:lnTo>
                    <a:close/>
                  </a:path>
                </a:pathLst>
              </a:custGeom>
              <a:solidFill>
                <a:srgbClr val="7FC543"/>
              </a:solidFill>
              <a:ln w="9525">
                <a:noFill/>
                <a:round/>
                <a:headEnd/>
                <a:tailEnd/>
              </a:ln>
            </p:spPr>
            <p:txBody>
              <a:bodyPr/>
              <a:lstStyle/>
              <a:p>
                <a:endParaRPr lang="en-GB"/>
              </a:p>
            </p:txBody>
          </p:sp>
          <p:sp>
            <p:nvSpPr>
              <p:cNvPr id="17428" name="Freeform 20"/>
              <p:cNvSpPr>
                <a:spLocks/>
              </p:cNvSpPr>
              <p:nvPr/>
            </p:nvSpPr>
            <p:spPr bwMode="auto">
              <a:xfrm>
                <a:off x="4005" y="2335"/>
                <a:ext cx="1186" cy="658"/>
              </a:xfrm>
              <a:custGeom>
                <a:avLst/>
                <a:gdLst/>
                <a:ahLst/>
                <a:cxnLst>
                  <a:cxn ang="0">
                    <a:pos x="445" y="473"/>
                  </a:cxn>
                  <a:cxn ang="0">
                    <a:pos x="445" y="620"/>
                  </a:cxn>
                  <a:cxn ang="0">
                    <a:pos x="149" y="975"/>
                  </a:cxn>
                  <a:cxn ang="0">
                    <a:pos x="60" y="1183"/>
                  </a:cxn>
                  <a:cxn ang="0">
                    <a:pos x="207" y="1390"/>
                  </a:cxn>
                  <a:cxn ang="0">
                    <a:pos x="681" y="1449"/>
                  </a:cxn>
                  <a:cxn ang="0">
                    <a:pos x="1067" y="1449"/>
                  </a:cxn>
                  <a:cxn ang="0">
                    <a:pos x="1393" y="1272"/>
                  </a:cxn>
                  <a:cxn ang="0">
                    <a:pos x="1690" y="1420"/>
                  </a:cxn>
                  <a:cxn ang="0">
                    <a:pos x="1897" y="1597"/>
                  </a:cxn>
                  <a:cxn ang="0">
                    <a:pos x="2103" y="1804"/>
                  </a:cxn>
                  <a:cxn ang="0">
                    <a:pos x="2253" y="2013"/>
                  </a:cxn>
                  <a:cxn ang="0">
                    <a:pos x="1955" y="1982"/>
                  </a:cxn>
                  <a:cxn ang="0">
                    <a:pos x="1837" y="2131"/>
                  </a:cxn>
                  <a:cxn ang="0">
                    <a:pos x="1778" y="2338"/>
                  </a:cxn>
                  <a:cxn ang="0">
                    <a:pos x="2046" y="2277"/>
                  </a:cxn>
                  <a:cxn ang="0">
                    <a:pos x="2074" y="2249"/>
                  </a:cxn>
                  <a:cxn ang="0">
                    <a:pos x="2192" y="2189"/>
                  </a:cxn>
                  <a:cxn ang="0">
                    <a:pos x="2371" y="1922"/>
                  </a:cxn>
                  <a:cxn ang="0">
                    <a:pos x="2667" y="1894"/>
                  </a:cxn>
                  <a:cxn ang="0">
                    <a:pos x="2815" y="1894"/>
                  </a:cxn>
                  <a:cxn ang="0">
                    <a:pos x="2667" y="1982"/>
                  </a:cxn>
                  <a:cxn ang="0">
                    <a:pos x="2963" y="2070"/>
                  </a:cxn>
                  <a:cxn ang="0">
                    <a:pos x="3170" y="2159"/>
                  </a:cxn>
                  <a:cxn ang="0">
                    <a:pos x="2934" y="2249"/>
                  </a:cxn>
                  <a:cxn ang="0">
                    <a:pos x="3113" y="2367"/>
                  </a:cxn>
                  <a:cxn ang="0">
                    <a:pos x="3170" y="2604"/>
                  </a:cxn>
                  <a:cxn ang="0">
                    <a:pos x="3496" y="2486"/>
                  </a:cxn>
                  <a:cxn ang="0">
                    <a:pos x="3941" y="2426"/>
                  </a:cxn>
                  <a:cxn ang="0">
                    <a:pos x="3793" y="2308"/>
                  </a:cxn>
                  <a:cxn ang="0">
                    <a:pos x="3557" y="2308"/>
                  </a:cxn>
                  <a:cxn ang="0">
                    <a:pos x="3408" y="2131"/>
                  </a:cxn>
                  <a:cxn ang="0">
                    <a:pos x="3170" y="2040"/>
                  </a:cxn>
                  <a:cxn ang="0">
                    <a:pos x="3350" y="2040"/>
                  </a:cxn>
                  <a:cxn ang="0">
                    <a:pos x="3557" y="1952"/>
                  </a:cxn>
                  <a:cxn ang="0">
                    <a:pos x="3764" y="1863"/>
                  </a:cxn>
                  <a:cxn ang="0">
                    <a:pos x="4059" y="1804"/>
                  </a:cxn>
                  <a:cxn ang="0">
                    <a:pos x="4326" y="1657"/>
                  </a:cxn>
                  <a:cxn ang="0">
                    <a:pos x="4742" y="1390"/>
                  </a:cxn>
                  <a:cxn ang="0">
                    <a:pos x="4682" y="1123"/>
                  </a:cxn>
                  <a:cxn ang="0">
                    <a:pos x="4651" y="916"/>
                  </a:cxn>
                  <a:cxn ang="0">
                    <a:pos x="4387" y="828"/>
                  </a:cxn>
                  <a:cxn ang="0">
                    <a:pos x="4059" y="738"/>
                  </a:cxn>
                  <a:cxn ang="0">
                    <a:pos x="3734" y="679"/>
                  </a:cxn>
                  <a:cxn ang="0">
                    <a:pos x="3438" y="531"/>
                  </a:cxn>
                  <a:cxn ang="0">
                    <a:pos x="3259" y="354"/>
                  </a:cxn>
                  <a:cxn ang="0">
                    <a:pos x="3022" y="236"/>
                  </a:cxn>
                  <a:cxn ang="0">
                    <a:pos x="2994" y="27"/>
                  </a:cxn>
                  <a:cxn ang="0">
                    <a:pos x="2548" y="57"/>
                  </a:cxn>
                  <a:cxn ang="0">
                    <a:pos x="2192" y="118"/>
                  </a:cxn>
                  <a:cxn ang="0">
                    <a:pos x="2133" y="354"/>
                  </a:cxn>
                  <a:cxn ang="0">
                    <a:pos x="1867" y="264"/>
                  </a:cxn>
                  <a:cxn ang="0">
                    <a:pos x="1660" y="264"/>
                  </a:cxn>
                  <a:cxn ang="0">
                    <a:pos x="1423" y="236"/>
                  </a:cxn>
                  <a:cxn ang="0">
                    <a:pos x="888" y="146"/>
                  </a:cxn>
                  <a:cxn ang="0">
                    <a:pos x="504" y="175"/>
                  </a:cxn>
                </a:cxnLst>
                <a:rect l="0" t="0" r="r" b="b"/>
                <a:pathLst>
                  <a:path w="4742" h="2633">
                    <a:moveTo>
                      <a:pt x="474" y="206"/>
                    </a:moveTo>
                    <a:lnTo>
                      <a:pt x="445" y="236"/>
                    </a:lnTo>
                    <a:lnTo>
                      <a:pt x="325" y="236"/>
                    </a:lnTo>
                    <a:lnTo>
                      <a:pt x="325" y="264"/>
                    </a:lnTo>
                    <a:lnTo>
                      <a:pt x="325" y="325"/>
                    </a:lnTo>
                    <a:lnTo>
                      <a:pt x="416" y="413"/>
                    </a:lnTo>
                    <a:lnTo>
                      <a:pt x="416" y="443"/>
                    </a:lnTo>
                    <a:lnTo>
                      <a:pt x="445" y="473"/>
                    </a:lnTo>
                    <a:lnTo>
                      <a:pt x="474" y="473"/>
                    </a:lnTo>
                    <a:lnTo>
                      <a:pt x="474" y="500"/>
                    </a:lnTo>
                    <a:lnTo>
                      <a:pt x="445" y="500"/>
                    </a:lnTo>
                    <a:lnTo>
                      <a:pt x="445" y="531"/>
                    </a:lnTo>
                    <a:lnTo>
                      <a:pt x="474" y="561"/>
                    </a:lnTo>
                    <a:lnTo>
                      <a:pt x="474" y="591"/>
                    </a:lnTo>
                    <a:lnTo>
                      <a:pt x="445" y="591"/>
                    </a:lnTo>
                    <a:lnTo>
                      <a:pt x="445" y="620"/>
                    </a:lnTo>
                    <a:lnTo>
                      <a:pt x="416" y="620"/>
                    </a:lnTo>
                    <a:lnTo>
                      <a:pt x="356" y="679"/>
                    </a:lnTo>
                    <a:lnTo>
                      <a:pt x="325" y="679"/>
                    </a:lnTo>
                    <a:lnTo>
                      <a:pt x="149" y="856"/>
                    </a:lnTo>
                    <a:lnTo>
                      <a:pt x="149" y="886"/>
                    </a:lnTo>
                    <a:lnTo>
                      <a:pt x="118" y="916"/>
                    </a:lnTo>
                    <a:lnTo>
                      <a:pt x="118" y="947"/>
                    </a:lnTo>
                    <a:lnTo>
                      <a:pt x="149" y="975"/>
                    </a:lnTo>
                    <a:lnTo>
                      <a:pt x="149" y="1034"/>
                    </a:lnTo>
                    <a:lnTo>
                      <a:pt x="179" y="1065"/>
                    </a:lnTo>
                    <a:lnTo>
                      <a:pt x="179" y="1093"/>
                    </a:lnTo>
                    <a:lnTo>
                      <a:pt x="149" y="1093"/>
                    </a:lnTo>
                    <a:lnTo>
                      <a:pt x="118" y="1065"/>
                    </a:lnTo>
                    <a:lnTo>
                      <a:pt x="118" y="1093"/>
                    </a:lnTo>
                    <a:lnTo>
                      <a:pt x="60" y="1154"/>
                    </a:lnTo>
                    <a:lnTo>
                      <a:pt x="60" y="1183"/>
                    </a:lnTo>
                    <a:lnTo>
                      <a:pt x="0" y="1241"/>
                    </a:lnTo>
                    <a:lnTo>
                      <a:pt x="0" y="1302"/>
                    </a:lnTo>
                    <a:lnTo>
                      <a:pt x="30" y="1302"/>
                    </a:lnTo>
                    <a:lnTo>
                      <a:pt x="60" y="1302"/>
                    </a:lnTo>
                    <a:lnTo>
                      <a:pt x="60" y="1329"/>
                    </a:lnTo>
                    <a:lnTo>
                      <a:pt x="88" y="1329"/>
                    </a:lnTo>
                    <a:lnTo>
                      <a:pt x="149" y="1390"/>
                    </a:lnTo>
                    <a:lnTo>
                      <a:pt x="207" y="1390"/>
                    </a:lnTo>
                    <a:lnTo>
                      <a:pt x="207" y="1449"/>
                    </a:lnTo>
                    <a:lnTo>
                      <a:pt x="238" y="1420"/>
                    </a:lnTo>
                    <a:lnTo>
                      <a:pt x="267" y="1420"/>
                    </a:lnTo>
                    <a:lnTo>
                      <a:pt x="297" y="1390"/>
                    </a:lnTo>
                    <a:lnTo>
                      <a:pt x="325" y="1420"/>
                    </a:lnTo>
                    <a:lnTo>
                      <a:pt x="416" y="1420"/>
                    </a:lnTo>
                    <a:lnTo>
                      <a:pt x="445" y="1449"/>
                    </a:lnTo>
                    <a:lnTo>
                      <a:pt x="681" y="1449"/>
                    </a:lnTo>
                    <a:lnTo>
                      <a:pt x="681" y="1479"/>
                    </a:lnTo>
                    <a:lnTo>
                      <a:pt x="711" y="1479"/>
                    </a:lnTo>
                    <a:lnTo>
                      <a:pt x="770" y="1538"/>
                    </a:lnTo>
                    <a:lnTo>
                      <a:pt x="770" y="1508"/>
                    </a:lnTo>
                    <a:lnTo>
                      <a:pt x="830" y="1508"/>
                    </a:lnTo>
                    <a:lnTo>
                      <a:pt x="830" y="1479"/>
                    </a:lnTo>
                    <a:lnTo>
                      <a:pt x="860" y="1449"/>
                    </a:lnTo>
                    <a:lnTo>
                      <a:pt x="1067" y="1449"/>
                    </a:lnTo>
                    <a:lnTo>
                      <a:pt x="1125" y="1390"/>
                    </a:lnTo>
                    <a:lnTo>
                      <a:pt x="1125" y="1360"/>
                    </a:lnTo>
                    <a:lnTo>
                      <a:pt x="1185" y="1360"/>
                    </a:lnTo>
                    <a:lnTo>
                      <a:pt x="1216" y="1329"/>
                    </a:lnTo>
                    <a:lnTo>
                      <a:pt x="1244" y="1329"/>
                    </a:lnTo>
                    <a:lnTo>
                      <a:pt x="1244" y="1302"/>
                    </a:lnTo>
                    <a:lnTo>
                      <a:pt x="1393" y="1302"/>
                    </a:lnTo>
                    <a:lnTo>
                      <a:pt x="1393" y="1272"/>
                    </a:lnTo>
                    <a:lnTo>
                      <a:pt x="1511" y="1272"/>
                    </a:lnTo>
                    <a:lnTo>
                      <a:pt x="1511" y="1302"/>
                    </a:lnTo>
                    <a:lnTo>
                      <a:pt x="1541" y="1302"/>
                    </a:lnTo>
                    <a:lnTo>
                      <a:pt x="1600" y="1360"/>
                    </a:lnTo>
                    <a:lnTo>
                      <a:pt x="1660" y="1360"/>
                    </a:lnTo>
                    <a:lnTo>
                      <a:pt x="1660" y="1390"/>
                    </a:lnTo>
                    <a:lnTo>
                      <a:pt x="1690" y="1360"/>
                    </a:lnTo>
                    <a:lnTo>
                      <a:pt x="1690" y="1420"/>
                    </a:lnTo>
                    <a:lnTo>
                      <a:pt x="1718" y="1390"/>
                    </a:lnTo>
                    <a:lnTo>
                      <a:pt x="1778" y="1390"/>
                    </a:lnTo>
                    <a:lnTo>
                      <a:pt x="1837" y="1449"/>
                    </a:lnTo>
                    <a:lnTo>
                      <a:pt x="1867" y="1420"/>
                    </a:lnTo>
                    <a:lnTo>
                      <a:pt x="1897" y="1479"/>
                    </a:lnTo>
                    <a:lnTo>
                      <a:pt x="1926" y="1508"/>
                    </a:lnTo>
                    <a:lnTo>
                      <a:pt x="1897" y="1538"/>
                    </a:lnTo>
                    <a:lnTo>
                      <a:pt x="1897" y="1597"/>
                    </a:lnTo>
                    <a:lnTo>
                      <a:pt x="1926" y="1627"/>
                    </a:lnTo>
                    <a:lnTo>
                      <a:pt x="1955" y="1627"/>
                    </a:lnTo>
                    <a:lnTo>
                      <a:pt x="1955" y="1657"/>
                    </a:lnTo>
                    <a:lnTo>
                      <a:pt x="1985" y="1657"/>
                    </a:lnTo>
                    <a:lnTo>
                      <a:pt x="2015" y="1685"/>
                    </a:lnTo>
                    <a:lnTo>
                      <a:pt x="2015" y="1775"/>
                    </a:lnTo>
                    <a:lnTo>
                      <a:pt x="2046" y="1804"/>
                    </a:lnTo>
                    <a:lnTo>
                      <a:pt x="2103" y="1804"/>
                    </a:lnTo>
                    <a:lnTo>
                      <a:pt x="2133" y="1833"/>
                    </a:lnTo>
                    <a:lnTo>
                      <a:pt x="2133" y="1922"/>
                    </a:lnTo>
                    <a:lnTo>
                      <a:pt x="2164" y="1922"/>
                    </a:lnTo>
                    <a:lnTo>
                      <a:pt x="2164" y="1952"/>
                    </a:lnTo>
                    <a:lnTo>
                      <a:pt x="2192" y="1952"/>
                    </a:lnTo>
                    <a:lnTo>
                      <a:pt x="2192" y="1982"/>
                    </a:lnTo>
                    <a:lnTo>
                      <a:pt x="2222" y="1982"/>
                    </a:lnTo>
                    <a:lnTo>
                      <a:pt x="2253" y="2013"/>
                    </a:lnTo>
                    <a:lnTo>
                      <a:pt x="2222" y="2013"/>
                    </a:lnTo>
                    <a:lnTo>
                      <a:pt x="2192" y="1982"/>
                    </a:lnTo>
                    <a:lnTo>
                      <a:pt x="2133" y="1982"/>
                    </a:lnTo>
                    <a:lnTo>
                      <a:pt x="2103" y="1952"/>
                    </a:lnTo>
                    <a:lnTo>
                      <a:pt x="2074" y="1952"/>
                    </a:lnTo>
                    <a:lnTo>
                      <a:pt x="2074" y="1982"/>
                    </a:lnTo>
                    <a:lnTo>
                      <a:pt x="2015" y="1922"/>
                    </a:lnTo>
                    <a:lnTo>
                      <a:pt x="1955" y="1982"/>
                    </a:lnTo>
                    <a:lnTo>
                      <a:pt x="1955" y="1922"/>
                    </a:lnTo>
                    <a:lnTo>
                      <a:pt x="1926" y="1922"/>
                    </a:lnTo>
                    <a:lnTo>
                      <a:pt x="1897" y="1952"/>
                    </a:lnTo>
                    <a:lnTo>
                      <a:pt x="1867" y="1952"/>
                    </a:lnTo>
                    <a:lnTo>
                      <a:pt x="1867" y="1982"/>
                    </a:lnTo>
                    <a:lnTo>
                      <a:pt x="1897" y="1982"/>
                    </a:lnTo>
                    <a:lnTo>
                      <a:pt x="1897" y="2070"/>
                    </a:lnTo>
                    <a:lnTo>
                      <a:pt x="1837" y="2131"/>
                    </a:lnTo>
                    <a:lnTo>
                      <a:pt x="1837" y="2159"/>
                    </a:lnTo>
                    <a:lnTo>
                      <a:pt x="1808" y="2189"/>
                    </a:lnTo>
                    <a:lnTo>
                      <a:pt x="1778" y="2189"/>
                    </a:lnTo>
                    <a:lnTo>
                      <a:pt x="1778" y="2219"/>
                    </a:lnTo>
                    <a:lnTo>
                      <a:pt x="1808" y="2249"/>
                    </a:lnTo>
                    <a:lnTo>
                      <a:pt x="1748" y="2249"/>
                    </a:lnTo>
                    <a:lnTo>
                      <a:pt x="1718" y="2277"/>
                    </a:lnTo>
                    <a:lnTo>
                      <a:pt x="1778" y="2338"/>
                    </a:lnTo>
                    <a:lnTo>
                      <a:pt x="1808" y="2338"/>
                    </a:lnTo>
                    <a:lnTo>
                      <a:pt x="1867" y="2367"/>
                    </a:lnTo>
                    <a:lnTo>
                      <a:pt x="1867" y="2338"/>
                    </a:lnTo>
                    <a:lnTo>
                      <a:pt x="1926" y="2338"/>
                    </a:lnTo>
                    <a:lnTo>
                      <a:pt x="1955" y="2308"/>
                    </a:lnTo>
                    <a:lnTo>
                      <a:pt x="1985" y="2308"/>
                    </a:lnTo>
                    <a:lnTo>
                      <a:pt x="1985" y="2277"/>
                    </a:lnTo>
                    <a:lnTo>
                      <a:pt x="2046" y="2277"/>
                    </a:lnTo>
                    <a:lnTo>
                      <a:pt x="2046" y="2308"/>
                    </a:lnTo>
                    <a:lnTo>
                      <a:pt x="2103" y="2308"/>
                    </a:lnTo>
                    <a:lnTo>
                      <a:pt x="2103" y="2367"/>
                    </a:lnTo>
                    <a:lnTo>
                      <a:pt x="2133" y="2367"/>
                    </a:lnTo>
                    <a:lnTo>
                      <a:pt x="2133" y="2277"/>
                    </a:lnTo>
                    <a:lnTo>
                      <a:pt x="2103" y="2277"/>
                    </a:lnTo>
                    <a:lnTo>
                      <a:pt x="2103" y="2249"/>
                    </a:lnTo>
                    <a:lnTo>
                      <a:pt x="2074" y="2249"/>
                    </a:lnTo>
                    <a:lnTo>
                      <a:pt x="2074" y="2219"/>
                    </a:lnTo>
                    <a:lnTo>
                      <a:pt x="2103" y="2189"/>
                    </a:lnTo>
                    <a:lnTo>
                      <a:pt x="2103" y="2219"/>
                    </a:lnTo>
                    <a:lnTo>
                      <a:pt x="2133" y="2219"/>
                    </a:lnTo>
                    <a:lnTo>
                      <a:pt x="2133" y="2189"/>
                    </a:lnTo>
                    <a:lnTo>
                      <a:pt x="2164" y="2189"/>
                    </a:lnTo>
                    <a:lnTo>
                      <a:pt x="2192" y="2159"/>
                    </a:lnTo>
                    <a:lnTo>
                      <a:pt x="2192" y="2189"/>
                    </a:lnTo>
                    <a:lnTo>
                      <a:pt x="2283" y="2101"/>
                    </a:lnTo>
                    <a:lnTo>
                      <a:pt x="2283" y="2040"/>
                    </a:lnTo>
                    <a:lnTo>
                      <a:pt x="2310" y="2070"/>
                    </a:lnTo>
                    <a:lnTo>
                      <a:pt x="2310" y="2040"/>
                    </a:lnTo>
                    <a:lnTo>
                      <a:pt x="2340" y="2013"/>
                    </a:lnTo>
                    <a:lnTo>
                      <a:pt x="2340" y="1982"/>
                    </a:lnTo>
                    <a:lnTo>
                      <a:pt x="2371" y="1952"/>
                    </a:lnTo>
                    <a:lnTo>
                      <a:pt x="2371" y="1922"/>
                    </a:lnTo>
                    <a:lnTo>
                      <a:pt x="2401" y="1894"/>
                    </a:lnTo>
                    <a:lnTo>
                      <a:pt x="2520" y="1894"/>
                    </a:lnTo>
                    <a:lnTo>
                      <a:pt x="2548" y="1863"/>
                    </a:lnTo>
                    <a:lnTo>
                      <a:pt x="2548" y="1833"/>
                    </a:lnTo>
                    <a:lnTo>
                      <a:pt x="2578" y="1833"/>
                    </a:lnTo>
                    <a:lnTo>
                      <a:pt x="2548" y="1863"/>
                    </a:lnTo>
                    <a:lnTo>
                      <a:pt x="2578" y="1894"/>
                    </a:lnTo>
                    <a:lnTo>
                      <a:pt x="2667" y="1894"/>
                    </a:lnTo>
                    <a:lnTo>
                      <a:pt x="2667" y="1863"/>
                    </a:lnTo>
                    <a:lnTo>
                      <a:pt x="2638" y="1833"/>
                    </a:lnTo>
                    <a:lnTo>
                      <a:pt x="2667" y="1804"/>
                    </a:lnTo>
                    <a:lnTo>
                      <a:pt x="2667" y="1863"/>
                    </a:lnTo>
                    <a:lnTo>
                      <a:pt x="2697" y="1894"/>
                    </a:lnTo>
                    <a:lnTo>
                      <a:pt x="2756" y="1894"/>
                    </a:lnTo>
                    <a:lnTo>
                      <a:pt x="2785" y="1922"/>
                    </a:lnTo>
                    <a:lnTo>
                      <a:pt x="2815" y="1894"/>
                    </a:lnTo>
                    <a:lnTo>
                      <a:pt x="2845" y="1894"/>
                    </a:lnTo>
                    <a:lnTo>
                      <a:pt x="2785" y="1952"/>
                    </a:lnTo>
                    <a:lnTo>
                      <a:pt x="2756" y="1922"/>
                    </a:lnTo>
                    <a:lnTo>
                      <a:pt x="2638" y="1922"/>
                    </a:lnTo>
                    <a:lnTo>
                      <a:pt x="2667" y="1952"/>
                    </a:lnTo>
                    <a:lnTo>
                      <a:pt x="2697" y="1952"/>
                    </a:lnTo>
                    <a:lnTo>
                      <a:pt x="2697" y="1982"/>
                    </a:lnTo>
                    <a:lnTo>
                      <a:pt x="2667" y="1982"/>
                    </a:lnTo>
                    <a:lnTo>
                      <a:pt x="2697" y="2013"/>
                    </a:lnTo>
                    <a:lnTo>
                      <a:pt x="2727" y="2013"/>
                    </a:lnTo>
                    <a:lnTo>
                      <a:pt x="2727" y="2040"/>
                    </a:lnTo>
                    <a:lnTo>
                      <a:pt x="2785" y="2040"/>
                    </a:lnTo>
                    <a:lnTo>
                      <a:pt x="2815" y="2070"/>
                    </a:lnTo>
                    <a:lnTo>
                      <a:pt x="2875" y="2070"/>
                    </a:lnTo>
                    <a:lnTo>
                      <a:pt x="2904" y="2040"/>
                    </a:lnTo>
                    <a:lnTo>
                      <a:pt x="2963" y="2070"/>
                    </a:lnTo>
                    <a:lnTo>
                      <a:pt x="2994" y="2040"/>
                    </a:lnTo>
                    <a:lnTo>
                      <a:pt x="3022" y="2040"/>
                    </a:lnTo>
                    <a:lnTo>
                      <a:pt x="3052" y="2070"/>
                    </a:lnTo>
                    <a:lnTo>
                      <a:pt x="3113" y="2070"/>
                    </a:lnTo>
                    <a:lnTo>
                      <a:pt x="3140" y="2040"/>
                    </a:lnTo>
                    <a:lnTo>
                      <a:pt x="3140" y="2070"/>
                    </a:lnTo>
                    <a:lnTo>
                      <a:pt x="3201" y="2131"/>
                    </a:lnTo>
                    <a:lnTo>
                      <a:pt x="3170" y="2159"/>
                    </a:lnTo>
                    <a:lnTo>
                      <a:pt x="3140" y="2131"/>
                    </a:lnTo>
                    <a:lnTo>
                      <a:pt x="3113" y="2159"/>
                    </a:lnTo>
                    <a:lnTo>
                      <a:pt x="3082" y="2159"/>
                    </a:lnTo>
                    <a:lnTo>
                      <a:pt x="3052" y="2189"/>
                    </a:lnTo>
                    <a:lnTo>
                      <a:pt x="3022" y="2189"/>
                    </a:lnTo>
                    <a:lnTo>
                      <a:pt x="2963" y="2219"/>
                    </a:lnTo>
                    <a:lnTo>
                      <a:pt x="2963" y="2249"/>
                    </a:lnTo>
                    <a:lnTo>
                      <a:pt x="2934" y="2249"/>
                    </a:lnTo>
                    <a:lnTo>
                      <a:pt x="2875" y="2308"/>
                    </a:lnTo>
                    <a:lnTo>
                      <a:pt x="2904" y="2338"/>
                    </a:lnTo>
                    <a:lnTo>
                      <a:pt x="2963" y="2308"/>
                    </a:lnTo>
                    <a:lnTo>
                      <a:pt x="2994" y="2308"/>
                    </a:lnTo>
                    <a:lnTo>
                      <a:pt x="3022" y="2338"/>
                    </a:lnTo>
                    <a:lnTo>
                      <a:pt x="3052" y="2338"/>
                    </a:lnTo>
                    <a:lnTo>
                      <a:pt x="3082" y="2367"/>
                    </a:lnTo>
                    <a:lnTo>
                      <a:pt x="3113" y="2367"/>
                    </a:lnTo>
                    <a:lnTo>
                      <a:pt x="3140" y="2396"/>
                    </a:lnTo>
                    <a:lnTo>
                      <a:pt x="3170" y="2396"/>
                    </a:lnTo>
                    <a:lnTo>
                      <a:pt x="3170" y="2426"/>
                    </a:lnTo>
                    <a:lnTo>
                      <a:pt x="3201" y="2456"/>
                    </a:lnTo>
                    <a:lnTo>
                      <a:pt x="3170" y="2486"/>
                    </a:lnTo>
                    <a:lnTo>
                      <a:pt x="3170" y="2574"/>
                    </a:lnTo>
                    <a:lnTo>
                      <a:pt x="3140" y="2574"/>
                    </a:lnTo>
                    <a:lnTo>
                      <a:pt x="3170" y="2604"/>
                    </a:lnTo>
                    <a:lnTo>
                      <a:pt x="3201" y="2604"/>
                    </a:lnTo>
                    <a:lnTo>
                      <a:pt x="3231" y="2633"/>
                    </a:lnTo>
                    <a:lnTo>
                      <a:pt x="3350" y="2633"/>
                    </a:lnTo>
                    <a:lnTo>
                      <a:pt x="3408" y="2574"/>
                    </a:lnTo>
                    <a:lnTo>
                      <a:pt x="3408" y="2544"/>
                    </a:lnTo>
                    <a:lnTo>
                      <a:pt x="3438" y="2514"/>
                    </a:lnTo>
                    <a:lnTo>
                      <a:pt x="3468" y="2514"/>
                    </a:lnTo>
                    <a:lnTo>
                      <a:pt x="3496" y="2486"/>
                    </a:lnTo>
                    <a:lnTo>
                      <a:pt x="3584" y="2486"/>
                    </a:lnTo>
                    <a:lnTo>
                      <a:pt x="3615" y="2456"/>
                    </a:lnTo>
                    <a:lnTo>
                      <a:pt x="3645" y="2456"/>
                    </a:lnTo>
                    <a:lnTo>
                      <a:pt x="3675" y="2426"/>
                    </a:lnTo>
                    <a:lnTo>
                      <a:pt x="3675" y="2396"/>
                    </a:lnTo>
                    <a:lnTo>
                      <a:pt x="3764" y="2396"/>
                    </a:lnTo>
                    <a:lnTo>
                      <a:pt x="3793" y="2426"/>
                    </a:lnTo>
                    <a:lnTo>
                      <a:pt x="3941" y="2426"/>
                    </a:lnTo>
                    <a:lnTo>
                      <a:pt x="3941" y="2338"/>
                    </a:lnTo>
                    <a:lnTo>
                      <a:pt x="3970" y="2338"/>
                    </a:lnTo>
                    <a:lnTo>
                      <a:pt x="4000" y="2308"/>
                    </a:lnTo>
                    <a:lnTo>
                      <a:pt x="3970" y="2308"/>
                    </a:lnTo>
                    <a:lnTo>
                      <a:pt x="3941" y="2277"/>
                    </a:lnTo>
                    <a:lnTo>
                      <a:pt x="3852" y="2277"/>
                    </a:lnTo>
                    <a:lnTo>
                      <a:pt x="3822" y="2308"/>
                    </a:lnTo>
                    <a:lnTo>
                      <a:pt x="3793" y="2308"/>
                    </a:lnTo>
                    <a:lnTo>
                      <a:pt x="3764" y="2277"/>
                    </a:lnTo>
                    <a:lnTo>
                      <a:pt x="3704" y="2338"/>
                    </a:lnTo>
                    <a:lnTo>
                      <a:pt x="3675" y="2338"/>
                    </a:lnTo>
                    <a:lnTo>
                      <a:pt x="3645" y="2308"/>
                    </a:lnTo>
                    <a:lnTo>
                      <a:pt x="3645" y="2338"/>
                    </a:lnTo>
                    <a:lnTo>
                      <a:pt x="3615" y="2338"/>
                    </a:lnTo>
                    <a:lnTo>
                      <a:pt x="3584" y="2308"/>
                    </a:lnTo>
                    <a:lnTo>
                      <a:pt x="3557" y="2308"/>
                    </a:lnTo>
                    <a:lnTo>
                      <a:pt x="3557" y="2249"/>
                    </a:lnTo>
                    <a:lnTo>
                      <a:pt x="3527" y="2219"/>
                    </a:lnTo>
                    <a:lnTo>
                      <a:pt x="3468" y="2159"/>
                    </a:lnTo>
                    <a:lnTo>
                      <a:pt x="3438" y="2159"/>
                    </a:lnTo>
                    <a:lnTo>
                      <a:pt x="3438" y="2131"/>
                    </a:lnTo>
                    <a:lnTo>
                      <a:pt x="3377" y="2189"/>
                    </a:lnTo>
                    <a:lnTo>
                      <a:pt x="3377" y="2159"/>
                    </a:lnTo>
                    <a:lnTo>
                      <a:pt x="3408" y="2131"/>
                    </a:lnTo>
                    <a:lnTo>
                      <a:pt x="3377" y="2131"/>
                    </a:lnTo>
                    <a:lnTo>
                      <a:pt x="3350" y="2101"/>
                    </a:lnTo>
                    <a:lnTo>
                      <a:pt x="3289" y="2101"/>
                    </a:lnTo>
                    <a:lnTo>
                      <a:pt x="3231" y="2070"/>
                    </a:lnTo>
                    <a:lnTo>
                      <a:pt x="3231" y="2101"/>
                    </a:lnTo>
                    <a:lnTo>
                      <a:pt x="3201" y="2070"/>
                    </a:lnTo>
                    <a:lnTo>
                      <a:pt x="3201" y="2040"/>
                    </a:lnTo>
                    <a:lnTo>
                      <a:pt x="3170" y="2040"/>
                    </a:lnTo>
                    <a:lnTo>
                      <a:pt x="3170" y="2013"/>
                    </a:lnTo>
                    <a:lnTo>
                      <a:pt x="3201" y="2013"/>
                    </a:lnTo>
                    <a:lnTo>
                      <a:pt x="3231" y="2040"/>
                    </a:lnTo>
                    <a:lnTo>
                      <a:pt x="3289" y="2040"/>
                    </a:lnTo>
                    <a:lnTo>
                      <a:pt x="3289" y="2013"/>
                    </a:lnTo>
                    <a:lnTo>
                      <a:pt x="3320" y="2040"/>
                    </a:lnTo>
                    <a:lnTo>
                      <a:pt x="3320" y="2070"/>
                    </a:lnTo>
                    <a:lnTo>
                      <a:pt x="3350" y="2040"/>
                    </a:lnTo>
                    <a:lnTo>
                      <a:pt x="3377" y="2040"/>
                    </a:lnTo>
                    <a:lnTo>
                      <a:pt x="3408" y="2070"/>
                    </a:lnTo>
                    <a:lnTo>
                      <a:pt x="3438" y="2040"/>
                    </a:lnTo>
                    <a:lnTo>
                      <a:pt x="3468" y="2040"/>
                    </a:lnTo>
                    <a:lnTo>
                      <a:pt x="3496" y="2013"/>
                    </a:lnTo>
                    <a:lnTo>
                      <a:pt x="3527" y="2013"/>
                    </a:lnTo>
                    <a:lnTo>
                      <a:pt x="3557" y="1982"/>
                    </a:lnTo>
                    <a:lnTo>
                      <a:pt x="3557" y="1952"/>
                    </a:lnTo>
                    <a:lnTo>
                      <a:pt x="3584" y="1952"/>
                    </a:lnTo>
                    <a:lnTo>
                      <a:pt x="3584" y="2013"/>
                    </a:lnTo>
                    <a:lnTo>
                      <a:pt x="3615" y="1982"/>
                    </a:lnTo>
                    <a:lnTo>
                      <a:pt x="3615" y="1952"/>
                    </a:lnTo>
                    <a:lnTo>
                      <a:pt x="3645" y="1952"/>
                    </a:lnTo>
                    <a:lnTo>
                      <a:pt x="3704" y="1894"/>
                    </a:lnTo>
                    <a:lnTo>
                      <a:pt x="3734" y="1894"/>
                    </a:lnTo>
                    <a:lnTo>
                      <a:pt x="3764" y="1863"/>
                    </a:lnTo>
                    <a:lnTo>
                      <a:pt x="3793" y="1863"/>
                    </a:lnTo>
                    <a:lnTo>
                      <a:pt x="3822" y="1894"/>
                    </a:lnTo>
                    <a:lnTo>
                      <a:pt x="3882" y="1833"/>
                    </a:lnTo>
                    <a:lnTo>
                      <a:pt x="3941" y="1833"/>
                    </a:lnTo>
                    <a:lnTo>
                      <a:pt x="3970" y="1863"/>
                    </a:lnTo>
                    <a:lnTo>
                      <a:pt x="3970" y="1833"/>
                    </a:lnTo>
                    <a:lnTo>
                      <a:pt x="4030" y="1804"/>
                    </a:lnTo>
                    <a:lnTo>
                      <a:pt x="4059" y="1804"/>
                    </a:lnTo>
                    <a:lnTo>
                      <a:pt x="4089" y="1775"/>
                    </a:lnTo>
                    <a:lnTo>
                      <a:pt x="4119" y="1775"/>
                    </a:lnTo>
                    <a:lnTo>
                      <a:pt x="4150" y="1745"/>
                    </a:lnTo>
                    <a:lnTo>
                      <a:pt x="4326" y="1745"/>
                    </a:lnTo>
                    <a:lnTo>
                      <a:pt x="4326" y="1715"/>
                    </a:lnTo>
                    <a:lnTo>
                      <a:pt x="4326" y="1685"/>
                    </a:lnTo>
                    <a:lnTo>
                      <a:pt x="4357" y="1657"/>
                    </a:lnTo>
                    <a:lnTo>
                      <a:pt x="4326" y="1657"/>
                    </a:lnTo>
                    <a:lnTo>
                      <a:pt x="4326" y="1567"/>
                    </a:lnTo>
                    <a:lnTo>
                      <a:pt x="4357" y="1567"/>
                    </a:lnTo>
                    <a:lnTo>
                      <a:pt x="4387" y="1538"/>
                    </a:lnTo>
                    <a:lnTo>
                      <a:pt x="4444" y="1538"/>
                    </a:lnTo>
                    <a:lnTo>
                      <a:pt x="4444" y="1479"/>
                    </a:lnTo>
                    <a:lnTo>
                      <a:pt x="4712" y="1479"/>
                    </a:lnTo>
                    <a:lnTo>
                      <a:pt x="4712" y="1420"/>
                    </a:lnTo>
                    <a:lnTo>
                      <a:pt x="4742" y="1390"/>
                    </a:lnTo>
                    <a:lnTo>
                      <a:pt x="4742" y="1329"/>
                    </a:lnTo>
                    <a:lnTo>
                      <a:pt x="4712" y="1329"/>
                    </a:lnTo>
                    <a:lnTo>
                      <a:pt x="4712" y="1272"/>
                    </a:lnTo>
                    <a:lnTo>
                      <a:pt x="4682" y="1241"/>
                    </a:lnTo>
                    <a:lnTo>
                      <a:pt x="4651" y="1241"/>
                    </a:lnTo>
                    <a:lnTo>
                      <a:pt x="4651" y="1154"/>
                    </a:lnTo>
                    <a:lnTo>
                      <a:pt x="4712" y="1154"/>
                    </a:lnTo>
                    <a:lnTo>
                      <a:pt x="4682" y="1123"/>
                    </a:lnTo>
                    <a:lnTo>
                      <a:pt x="4651" y="1123"/>
                    </a:lnTo>
                    <a:lnTo>
                      <a:pt x="4651" y="1065"/>
                    </a:lnTo>
                    <a:lnTo>
                      <a:pt x="4682" y="1065"/>
                    </a:lnTo>
                    <a:lnTo>
                      <a:pt x="4742" y="1004"/>
                    </a:lnTo>
                    <a:lnTo>
                      <a:pt x="4712" y="975"/>
                    </a:lnTo>
                    <a:lnTo>
                      <a:pt x="4712" y="886"/>
                    </a:lnTo>
                    <a:lnTo>
                      <a:pt x="4682" y="886"/>
                    </a:lnTo>
                    <a:lnTo>
                      <a:pt x="4651" y="916"/>
                    </a:lnTo>
                    <a:lnTo>
                      <a:pt x="4623" y="916"/>
                    </a:lnTo>
                    <a:lnTo>
                      <a:pt x="4594" y="886"/>
                    </a:lnTo>
                    <a:lnTo>
                      <a:pt x="4564" y="886"/>
                    </a:lnTo>
                    <a:lnTo>
                      <a:pt x="4564" y="856"/>
                    </a:lnTo>
                    <a:lnTo>
                      <a:pt x="4505" y="856"/>
                    </a:lnTo>
                    <a:lnTo>
                      <a:pt x="4444" y="798"/>
                    </a:lnTo>
                    <a:lnTo>
                      <a:pt x="4414" y="828"/>
                    </a:lnTo>
                    <a:lnTo>
                      <a:pt x="4387" y="828"/>
                    </a:lnTo>
                    <a:lnTo>
                      <a:pt x="4357" y="798"/>
                    </a:lnTo>
                    <a:lnTo>
                      <a:pt x="4326" y="798"/>
                    </a:lnTo>
                    <a:lnTo>
                      <a:pt x="4296" y="768"/>
                    </a:lnTo>
                    <a:lnTo>
                      <a:pt x="4237" y="768"/>
                    </a:lnTo>
                    <a:lnTo>
                      <a:pt x="4207" y="738"/>
                    </a:lnTo>
                    <a:lnTo>
                      <a:pt x="4150" y="798"/>
                    </a:lnTo>
                    <a:lnTo>
                      <a:pt x="4119" y="768"/>
                    </a:lnTo>
                    <a:lnTo>
                      <a:pt x="4059" y="738"/>
                    </a:lnTo>
                    <a:lnTo>
                      <a:pt x="4030" y="709"/>
                    </a:lnTo>
                    <a:lnTo>
                      <a:pt x="4030" y="679"/>
                    </a:lnTo>
                    <a:lnTo>
                      <a:pt x="3970" y="620"/>
                    </a:lnTo>
                    <a:lnTo>
                      <a:pt x="3941" y="620"/>
                    </a:lnTo>
                    <a:lnTo>
                      <a:pt x="3912" y="650"/>
                    </a:lnTo>
                    <a:lnTo>
                      <a:pt x="3793" y="650"/>
                    </a:lnTo>
                    <a:lnTo>
                      <a:pt x="3734" y="709"/>
                    </a:lnTo>
                    <a:lnTo>
                      <a:pt x="3734" y="679"/>
                    </a:lnTo>
                    <a:lnTo>
                      <a:pt x="3675" y="679"/>
                    </a:lnTo>
                    <a:lnTo>
                      <a:pt x="3615" y="620"/>
                    </a:lnTo>
                    <a:lnTo>
                      <a:pt x="3557" y="620"/>
                    </a:lnTo>
                    <a:lnTo>
                      <a:pt x="3527" y="650"/>
                    </a:lnTo>
                    <a:lnTo>
                      <a:pt x="3496" y="650"/>
                    </a:lnTo>
                    <a:lnTo>
                      <a:pt x="3468" y="620"/>
                    </a:lnTo>
                    <a:lnTo>
                      <a:pt x="3438" y="620"/>
                    </a:lnTo>
                    <a:lnTo>
                      <a:pt x="3438" y="531"/>
                    </a:lnTo>
                    <a:lnTo>
                      <a:pt x="3408" y="500"/>
                    </a:lnTo>
                    <a:lnTo>
                      <a:pt x="3408" y="473"/>
                    </a:lnTo>
                    <a:lnTo>
                      <a:pt x="3377" y="443"/>
                    </a:lnTo>
                    <a:lnTo>
                      <a:pt x="3377" y="413"/>
                    </a:lnTo>
                    <a:lnTo>
                      <a:pt x="3320" y="413"/>
                    </a:lnTo>
                    <a:lnTo>
                      <a:pt x="3320" y="382"/>
                    </a:lnTo>
                    <a:lnTo>
                      <a:pt x="3289" y="354"/>
                    </a:lnTo>
                    <a:lnTo>
                      <a:pt x="3259" y="354"/>
                    </a:lnTo>
                    <a:lnTo>
                      <a:pt x="3231" y="382"/>
                    </a:lnTo>
                    <a:lnTo>
                      <a:pt x="3170" y="354"/>
                    </a:lnTo>
                    <a:lnTo>
                      <a:pt x="3082" y="354"/>
                    </a:lnTo>
                    <a:lnTo>
                      <a:pt x="3113" y="325"/>
                    </a:lnTo>
                    <a:lnTo>
                      <a:pt x="3082" y="325"/>
                    </a:lnTo>
                    <a:lnTo>
                      <a:pt x="3082" y="264"/>
                    </a:lnTo>
                    <a:lnTo>
                      <a:pt x="3052" y="236"/>
                    </a:lnTo>
                    <a:lnTo>
                      <a:pt x="3022" y="236"/>
                    </a:lnTo>
                    <a:lnTo>
                      <a:pt x="3022" y="206"/>
                    </a:lnTo>
                    <a:lnTo>
                      <a:pt x="3082" y="206"/>
                    </a:lnTo>
                    <a:lnTo>
                      <a:pt x="3113" y="175"/>
                    </a:lnTo>
                    <a:lnTo>
                      <a:pt x="3113" y="146"/>
                    </a:lnTo>
                    <a:lnTo>
                      <a:pt x="3082" y="146"/>
                    </a:lnTo>
                    <a:lnTo>
                      <a:pt x="3022" y="87"/>
                    </a:lnTo>
                    <a:lnTo>
                      <a:pt x="3022" y="57"/>
                    </a:lnTo>
                    <a:lnTo>
                      <a:pt x="2994" y="27"/>
                    </a:lnTo>
                    <a:lnTo>
                      <a:pt x="2963" y="27"/>
                    </a:lnTo>
                    <a:lnTo>
                      <a:pt x="2963" y="0"/>
                    </a:lnTo>
                    <a:lnTo>
                      <a:pt x="2727" y="0"/>
                    </a:lnTo>
                    <a:lnTo>
                      <a:pt x="2697" y="27"/>
                    </a:lnTo>
                    <a:lnTo>
                      <a:pt x="2638" y="27"/>
                    </a:lnTo>
                    <a:lnTo>
                      <a:pt x="2608" y="0"/>
                    </a:lnTo>
                    <a:lnTo>
                      <a:pt x="2548" y="0"/>
                    </a:lnTo>
                    <a:lnTo>
                      <a:pt x="2548" y="57"/>
                    </a:lnTo>
                    <a:lnTo>
                      <a:pt x="2520" y="87"/>
                    </a:lnTo>
                    <a:lnTo>
                      <a:pt x="2429" y="87"/>
                    </a:lnTo>
                    <a:lnTo>
                      <a:pt x="2401" y="87"/>
                    </a:lnTo>
                    <a:lnTo>
                      <a:pt x="2371" y="57"/>
                    </a:lnTo>
                    <a:lnTo>
                      <a:pt x="2310" y="57"/>
                    </a:lnTo>
                    <a:lnTo>
                      <a:pt x="2283" y="87"/>
                    </a:lnTo>
                    <a:lnTo>
                      <a:pt x="2192" y="87"/>
                    </a:lnTo>
                    <a:lnTo>
                      <a:pt x="2192" y="118"/>
                    </a:lnTo>
                    <a:lnTo>
                      <a:pt x="2164" y="118"/>
                    </a:lnTo>
                    <a:lnTo>
                      <a:pt x="2133" y="146"/>
                    </a:lnTo>
                    <a:lnTo>
                      <a:pt x="2133" y="206"/>
                    </a:lnTo>
                    <a:lnTo>
                      <a:pt x="2103" y="236"/>
                    </a:lnTo>
                    <a:lnTo>
                      <a:pt x="2133" y="264"/>
                    </a:lnTo>
                    <a:lnTo>
                      <a:pt x="2133" y="325"/>
                    </a:lnTo>
                    <a:lnTo>
                      <a:pt x="2164" y="325"/>
                    </a:lnTo>
                    <a:lnTo>
                      <a:pt x="2133" y="354"/>
                    </a:lnTo>
                    <a:lnTo>
                      <a:pt x="2103" y="354"/>
                    </a:lnTo>
                    <a:lnTo>
                      <a:pt x="2046" y="294"/>
                    </a:lnTo>
                    <a:lnTo>
                      <a:pt x="2046" y="264"/>
                    </a:lnTo>
                    <a:lnTo>
                      <a:pt x="1985" y="264"/>
                    </a:lnTo>
                    <a:lnTo>
                      <a:pt x="1955" y="294"/>
                    </a:lnTo>
                    <a:lnTo>
                      <a:pt x="1926" y="294"/>
                    </a:lnTo>
                    <a:lnTo>
                      <a:pt x="1897" y="264"/>
                    </a:lnTo>
                    <a:lnTo>
                      <a:pt x="1867" y="264"/>
                    </a:lnTo>
                    <a:lnTo>
                      <a:pt x="1837" y="294"/>
                    </a:lnTo>
                    <a:lnTo>
                      <a:pt x="1808" y="294"/>
                    </a:lnTo>
                    <a:lnTo>
                      <a:pt x="1808" y="325"/>
                    </a:lnTo>
                    <a:lnTo>
                      <a:pt x="1778" y="294"/>
                    </a:lnTo>
                    <a:lnTo>
                      <a:pt x="1778" y="236"/>
                    </a:lnTo>
                    <a:lnTo>
                      <a:pt x="1718" y="236"/>
                    </a:lnTo>
                    <a:lnTo>
                      <a:pt x="1690" y="264"/>
                    </a:lnTo>
                    <a:lnTo>
                      <a:pt x="1660" y="264"/>
                    </a:lnTo>
                    <a:lnTo>
                      <a:pt x="1660" y="294"/>
                    </a:lnTo>
                    <a:lnTo>
                      <a:pt x="1600" y="236"/>
                    </a:lnTo>
                    <a:lnTo>
                      <a:pt x="1571" y="264"/>
                    </a:lnTo>
                    <a:lnTo>
                      <a:pt x="1541" y="236"/>
                    </a:lnTo>
                    <a:lnTo>
                      <a:pt x="1511" y="236"/>
                    </a:lnTo>
                    <a:lnTo>
                      <a:pt x="1480" y="264"/>
                    </a:lnTo>
                    <a:lnTo>
                      <a:pt x="1453" y="236"/>
                    </a:lnTo>
                    <a:lnTo>
                      <a:pt x="1423" y="236"/>
                    </a:lnTo>
                    <a:lnTo>
                      <a:pt x="1423" y="264"/>
                    </a:lnTo>
                    <a:lnTo>
                      <a:pt x="1393" y="264"/>
                    </a:lnTo>
                    <a:lnTo>
                      <a:pt x="1362" y="236"/>
                    </a:lnTo>
                    <a:lnTo>
                      <a:pt x="1273" y="236"/>
                    </a:lnTo>
                    <a:lnTo>
                      <a:pt x="1216" y="175"/>
                    </a:lnTo>
                    <a:lnTo>
                      <a:pt x="1067" y="175"/>
                    </a:lnTo>
                    <a:lnTo>
                      <a:pt x="1037" y="146"/>
                    </a:lnTo>
                    <a:lnTo>
                      <a:pt x="888" y="146"/>
                    </a:lnTo>
                    <a:lnTo>
                      <a:pt x="860" y="118"/>
                    </a:lnTo>
                    <a:lnTo>
                      <a:pt x="830" y="146"/>
                    </a:lnTo>
                    <a:lnTo>
                      <a:pt x="800" y="146"/>
                    </a:lnTo>
                    <a:lnTo>
                      <a:pt x="770" y="118"/>
                    </a:lnTo>
                    <a:lnTo>
                      <a:pt x="711" y="118"/>
                    </a:lnTo>
                    <a:lnTo>
                      <a:pt x="681" y="146"/>
                    </a:lnTo>
                    <a:lnTo>
                      <a:pt x="534" y="146"/>
                    </a:lnTo>
                    <a:lnTo>
                      <a:pt x="504" y="175"/>
                    </a:lnTo>
                    <a:lnTo>
                      <a:pt x="504" y="206"/>
                    </a:lnTo>
                    <a:lnTo>
                      <a:pt x="474" y="206"/>
                    </a:lnTo>
                    <a:close/>
                  </a:path>
                </a:pathLst>
              </a:custGeom>
              <a:solidFill>
                <a:srgbClr val="FECC2E"/>
              </a:solidFill>
              <a:ln w="9525">
                <a:noFill/>
                <a:round/>
                <a:headEnd/>
                <a:tailEnd/>
              </a:ln>
            </p:spPr>
            <p:txBody>
              <a:bodyPr/>
              <a:lstStyle/>
              <a:p>
                <a:endParaRPr lang="en-GB"/>
              </a:p>
            </p:txBody>
          </p:sp>
          <p:sp>
            <p:nvSpPr>
              <p:cNvPr id="17429" name="Freeform 21"/>
              <p:cNvSpPr>
                <a:spLocks/>
              </p:cNvSpPr>
              <p:nvPr/>
            </p:nvSpPr>
            <p:spPr bwMode="auto">
              <a:xfrm>
                <a:off x="4887" y="2890"/>
                <a:ext cx="30" cy="29"/>
              </a:xfrm>
              <a:custGeom>
                <a:avLst/>
                <a:gdLst/>
                <a:ahLst/>
                <a:cxnLst>
                  <a:cxn ang="0">
                    <a:pos x="88" y="119"/>
                  </a:cxn>
                  <a:cxn ang="0">
                    <a:pos x="118" y="119"/>
                  </a:cxn>
                  <a:cxn ang="0">
                    <a:pos x="118" y="89"/>
                  </a:cxn>
                  <a:cxn ang="0">
                    <a:pos x="30" y="0"/>
                  </a:cxn>
                  <a:cxn ang="0">
                    <a:pos x="0" y="0"/>
                  </a:cxn>
                  <a:cxn ang="0">
                    <a:pos x="30" y="30"/>
                  </a:cxn>
                  <a:cxn ang="0">
                    <a:pos x="30" y="89"/>
                  </a:cxn>
                  <a:cxn ang="0">
                    <a:pos x="57" y="89"/>
                  </a:cxn>
                  <a:cxn ang="0">
                    <a:pos x="88" y="119"/>
                  </a:cxn>
                </a:cxnLst>
                <a:rect l="0" t="0" r="r" b="b"/>
                <a:pathLst>
                  <a:path w="118" h="119">
                    <a:moveTo>
                      <a:pt x="88" y="119"/>
                    </a:moveTo>
                    <a:lnTo>
                      <a:pt x="118" y="119"/>
                    </a:lnTo>
                    <a:lnTo>
                      <a:pt x="118" y="89"/>
                    </a:lnTo>
                    <a:lnTo>
                      <a:pt x="30" y="0"/>
                    </a:lnTo>
                    <a:lnTo>
                      <a:pt x="0" y="0"/>
                    </a:lnTo>
                    <a:lnTo>
                      <a:pt x="30" y="30"/>
                    </a:lnTo>
                    <a:lnTo>
                      <a:pt x="30" y="89"/>
                    </a:lnTo>
                    <a:lnTo>
                      <a:pt x="57" y="89"/>
                    </a:lnTo>
                    <a:lnTo>
                      <a:pt x="88" y="119"/>
                    </a:lnTo>
                    <a:close/>
                  </a:path>
                </a:pathLst>
              </a:custGeom>
              <a:solidFill>
                <a:srgbClr val="E6F6ED"/>
              </a:solidFill>
              <a:ln w="9525">
                <a:noFill/>
                <a:round/>
                <a:headEnd/>
                <a:tailEnd/>
              </a:ln>
            </p:spPr>
            <p:txBody>
              <a:bodyPr/>
              <a:lstStyle/>
              <a:p>
                <a:endParaRPr lang="en-GB"/>
              </a:p>
            </p:txBody>
          </p:sp>
          <p:sp>
            <p:nvSpPr>
              <p:cNvPr id="17430" name="Freeform 22"/>
              <p:cNvSpPr>
                <a:spLocks/>
              </p:cNvSpPr>
              <p:nvPr/>
            </p:nvSpPr>
            <p:spPr bwMode="auto">
              <a:xfrm>
                <a:off x="4887" y="2882"/>
                <a:ext cx="8" cy="8"/>
              </a:xfrm>
              <a:custGeom>
                <a:avLst/>
                <a:gdLst/>
                <a:ahLst/>
                <a:cxnLst>
                  <a:cxn ang="0">
                    <a:pos x="0" y="0"/>
                  </a:cxn>
                  <a:cxn ang="0">
                    <a:pos x="0" y="30"/>
                  </a:cxn>
                  <a:cxn ang="0">
                    <a:pos x="30" y="30"/>
                  </a:cxn>
                  <a:cxn ang="0">
                    <a:pos x="0" y="0"/>
                  </a:cxn>
                </a:cxnLst>
                <a:rect l="0" t="0" r="r" b="b"/>
                <a:pathLst>
                  <a:path w="30" h="30">
                    <a:moveTo>
                      <a:pt x="0" y="0"/>
                    </a:moveTo>
                    <a:lnTo>
                      <a:pt x="0" y="30"/>
                    </a:lnTo>
                    <a:lnTo>
                      <a:pt x="30" y="30"/>
                    </a:lnTo>
                    <a:lnTo>
                      <a:pt x="0" y="0"/>
                    </a:lnTo>
                    <a:close/>
                  </a:path>
                </a:pathLst>
              </a:custGeom>
              <a:solidFill>
                <a:srgbClr val="FECC2E"/>
              </a:solidFill>
              <a:ln w="9525">
                <a:noFill/>
                <a:round/>
                <a:headEnd/>
                <a:tailEnd/>
              </a:ln>
            </p:spPr>
            <p:txBody>
              <a:bodyPr/>
              <a:lstStyle/>
              <a:p>
                <a:endParaRPr lang="en-GB"/>
              </a:p>
            </p:txBody>
          </p:sp>
          <p:sp>
            <p:nvSpPr>
              <p:cNvPr id="17431" name="Freeform 23"/>
              <p:cNvSpPr>
                <a:spLocks/>
              </p:cNvSpPr>
              <p:nvPr/>
            </p:nvSpPr>
            <p:spPr bwMode="auto">
              <a:xfrm>
                <a:off x="4316" y="3186"/>
                <a:ext cx="1342" cy="532"/>
              </a:xfrm>
              <a:custGeom>
                <a:avLst/>
                <a:gdLst/>
                <a:ahLst/>
                <a:cxnLst>
                  <a:cxn ang="0">
                    <a:pos x="1719" y="148"/>
                  </a:cxn>
                  <a:cxn ang="0">
                    <a:pos x="1512" y="237"/>
                  </a:cxn>
                  <a:cxn ang="0">
                    <a:pos x="1185" y="325"/>
                  </a:cxn>
                  <a:cxn ang="0">
                    <a:pos x="802" y="295"/>
                  </a:cxn>
                  <a:cxn ang="0">
                    <a:pos x="564" y="207"/>
                  </a:cxn>
                  <a:cxn ang="0">
                    <a:pos x="297" y="0"/>
                  </a:cxn>
                  <a:cxn ang="0">
                    <a:pos x="118" y="89"/>
                  </a:cxn>
                  <a:cxn ang="0">
                    <a:pos x="149" y="268"/>
                  </a:cxn>
                  <a:cxn ang="0">
                    <a:pos x="29" y="443"/>
                  </a:cxn>
                  <a:cxn ang="0">
                    <a:pos x="118" y="562"/>
                  </a:cxn>
                  <a:cxn ang="0">
                    <a:pos x="236" y="532"/>
                  </a:cxn>
                  <a:cxn ang="0">
                    <a:pos x="386" y="386"/>
                  </a:cxn>
                  <a:cxn ang="0">
                    <a:pos x="830" y="386"/>
                  </a:cxn>
                  <a:cxn ang="0">
                    <a:pos x="920" y="504"/>
                  </a:cxn>
                  <a:cxn ang="0">
                    <a:pos x="564" y="562"/>
                  </a:cxn>
                  <a:cxn ang="0">
                    <a:pos x="356" y="593"/>
                  </a:cxn>
                  <a:cxn ang="0">
                    <a:pos x="118" y="650"/>
                  </a:cxn>
                  <a:cxn ang="0">
                    <a:pos x="60" y="918"/>
                  </a:cxn>
                  <a:cxn ang="0">
                    <a:pos x="209" y="977"/>
                  </a:cxn>
                  <a:cxn ang="0">
                    <a:pos x="267" y="1154"/>
                  </a:cxn>
                  <a:cxn ang="0">
                    <a:pos x="236" y="1273"/>
                  </a:cxn>
                  <a:cxn ang="0">
                    <a:pos x="149" y="1243"/>
                  </a:cxn>
                  <a:cxn ang="0">
                    <a:pos x="236" y="1333"/>
                  </a:cxn>
                  <a:cxn ang="0">
                    <a:pos x="416" y="1452"/>
                  </a:cxn>
                  <a:cxn ang="0">
                    <a:pos x="474" y="1628"/>
                  </a:cxn>
                  <a:cxn ang="0">
                    <a:pos x="416" y="1747"/>
                  </a:cxn>
                  <a:cxn ang="0">
                    <a:pos x="534" y="1804"/>
                  </a:cxn>
                  <a:cxn ang="0">
                    <a:pos x="741" y="1804"/>
                  </a:cxn>
                  <a:cxn ang="0">
                    <a:pos x="889" y="1835"/>
                  </a:cxn>
                  <a:cxn ang="0">
                    <a:pos x="1009" y="1983"/>
                  </a:cxn>
                  <a:cxn ang="0">
                    <a:pos x="1216" y="2013"/>
                  </a:cxn>
                  <a:cxn ang="0">
                    <a:pos x="1364" y="1924"/>
                  </a:cxn>
                  <a:cxn ang="0">
                    <a:pos x="1631" y="1835"/>
                  </a:cxn>
                  <a:cxn ang="0">
                    <a:pos x="1987" y="2072"/>
                  </a:cxn>
                  <a:cxn ang="0">
                    <a:pos x="2340" y="2013"/>
                  </a:cxn>
                  <a:cxn ang="0">
                    <a:pos x="2578" y="1804"/>
                  </a:cxn>
                  <a:cxn ang="0">
                    <a:pos x="2786" y="1895"/>
                  </a:cxn>
                  <a:cxn ang="0">
                    <a:pos x="2906" y="2042"/>
                  </a:cxn>
                  <a:cxn ang="0">
                    <a:pos x="3082" y="2013"/>
                  </a:cxn>
                  <a:cxn ang="0">
                    <a:pos x="3200" y="1865"/>
                  </a:cxn>
                  <a:cxn ang="0">
                    <a:pos x="3645" y="1804"/>
                  </a:cxn>
                  <a:cxn ang="0">
                    <a:pos x="4030" y="1804"/>
                  </a:cxn>
                  <a:cxn ang="0">
                    <a:pos x="4209" y="1686"/>
                  </a:cxn>
                  <a:cxn ang="0">
                    <a:pos x="4683" y="1686"/>
                  </a:cxn>
                  <a:cxn ang="0">
                    <a:pos x="5097" y="1658"/>
                  </a:cxn>
                  <a:cxn ang="0">
                    <a:pos x="5274" y="1686"/>
                  </a:cxn>
                  <a:cxn ang="0">
                    <a:pos x="5274" y="1479"/>
                  </a:cxn>
                  <a:cxn ang="0">
                    <a:pos x="5158" y="1243"/>
                  </a:cxn>
                  <a:cxn ang="0">
                    <a:pos x="5097" y="977"/>
                  </a:cxn>
                  <a:cxn ang="0">
                    <a:pos x="5217" y="799"/>
                  </a:cxn>
                  <a:cxn ang="0">
                    <a:pos x="4890" y="504"/>
                  </a:cxn>
                  <a:cxn ang="0">
                    <a:pos x="4802" y="325"/>
                  </a:cxn>
                  <a:cxn ang="0">
                    <a:pos x="4593" y="207"/>
                  </a:cxn>
                  <a:cxn ang="0">
                    <a:pos x="4328" y="237"/>
                  </a:cxn>
                  <a:cxn ang="0">
                    <a:pos x="4061" y="325"/>
                  </a:cxn>
                  <a:cxn ang="0">
                    <a:pos x="3763" y="386"/>
                  </a:cxn>
                  <a:cxn ang="0">
                    <a:pos x="3350" y="386"/>
                  </a:cxn>
                  <a:cxn ang="0">
                    <a:pos x="2993" y="268"/>
                  </a:cxn>
                  <a:cxn ang="0">
                    <a:pos x="2638" y="148"/>
                  </a:cxn>
                  <a:cxn ang="0">
                    <a:pos x="2490" y="30"/>
                  </a:cxn>
                  <a:cxn ang="0">
                    <a:pos x="1987" y="30"/>
                  </a:cxn>
                </a:cxnLst>
                <a:rect l="0" t="0" r="r" b="b"/>
                <a:pathLst>
                  <a:path w="5365" h="2131">
                    <a:moveTo>
                      <a:pt x="1957" y="59"/>
                    </a:moveTo>
                    <a:lnTo>
                      <a:pt x="1896" y="59"/>
                    </a:lnTo>
                    <a:lnTo>
                      <a:pt x="1869" y="89"/>
                    </a:lnTo>
                    <a:lnTo>
                      <a:pt x="1808" y="89"/>
                    </a:lnTo>
                    <a:lnTo>
                      <a:pt x="1778" y="118"/>
                    </a:lnTo>
                    <a:lnTo>
                      <a:pt x="1750" y="118"/>
                    </a:lnTo>
                    <a:lnTo>
                      <a:pt x="1719" y="148"/>
                    </a:lnTo>
                    <a:lnTo>
                      <a:pt x="1690" y="148"/>
                    </a:lnTo>
                    <a:lnTo>
                      <a:pt x="1660" y="177"/>
                    </a:lnTo>
                    <a:lnTo>
                      <a:pt x="1631" y="177"/>
                    </a:lnTo>
                    <a:lnTo>
                      <a:pt x="1601" y="207"/>
                    </a:lnTo>
                    <a:lnTo>
                      <a:pt x="1571" y="207"/>
                    </a:lnTo>
                    <a:lnTo>
                      <a:pt x="1541" y="237"/>
                    </a:lnTo>
                    <a:lnTo>
                      <a:pt x="1512" y="237"/>
                    </a:lnTo>
                    <a:lnTo>
                      <a:pt x="1483" y="268"/>
                    </a:lnTo>
                    <a:lnTo>
                      <a:pt x="1453" y="268"/>
                    </a:lnTo>
                    <a:lnTo>
                      <a:pt x="1483" y="295"/>
                    </a:lnTo>
                    <a:lnTo>
                      <a:pt x="1423" y="355"/>
                    </a:lnTo>
                    <a:lnTo>
                      <a:pt x="1276" y="355"/>
                    </a:lnTo>
                    <a:lnTo>
                      <a:pt x="1276" y="325"/>
                    </a:lnTo>
                    <a:lnTo>
                      <a:pt x="1185" y="325"/>
                    </a:lnTo>
                    <a:lnTo>
                      <a:pt x="1157" y="295"/>
                    </a:lnTo>
                    <a:lnTo>
                      <a:pt x="1127" y="325"/>
                    </a:lnTo>
                    <a:lnTo>
                      <a:pt x="948" y="325"/>
                    </a:lnTo>
                    <a:lnTo>
                      <a:pt x="920" y="295"/>
                    </a:lnTo>
                    <a:lnTo>
                      <a:pt x="859" y="295"/>
                    </a:lnTo>
                    <a:lnTo>
                      <a:pt x="830" y="325"/>
                    </a:lnTo>
                    <a:lnTo>
                      <a:pt x="802" y="295"/>
                    </a:lnTo>
                    <a:lnTo>
                      <a:pt x="771" y="295"/>
                    </a:lnTo>
                    <a:lnTo>
                      <a:pt x="741" y="268"/>
                    </a:lnTo>
                    <a:lnTo>
                      <a:pt x="682" y="268"/>
                    </a:lnTo>
                    <a:lnTo>
                      <a:pt x="653" y="237"/>
                    </a:lnTo>
                    <a:lnTo>
                      <a:pt x="623" y="237"/>
                    </a:lnTo>
                    <a:lnTo>
                      <a:pt x="593" y="207"/>
                    </a:lnTo>
                    <a:lnTo>
                      <a:pt x="564" y="207"/>
                    </a:lnTo>
                    <a:lnTo>
                      <a:pt x="534" y="177"/>
                    </a:lnTo>
                    <a:lnTo>
                      <a:pt x="534" y="148"/>
                    </a:lnTo>
                    <a:lnTo>
                      <a:pt x="504" y="118"/>
                    </a:lnTo>
                    <a:lnTo>
                      <a:pt x="534" y="89"/>
                    </a:lnTo>
                    <a:lnTo>
                      <a:pt x="504" y="59"/>
                    </a:lnTo>
                    <a:lnTo>
                      <a:pt x="356" y="59"/>
                    </a:lnTo>
                    <a:lnTo>
                      <a:pt x="297" y="0"/>
                    </a:lnTo>
                    <a:lnTo>
                      <a:pt x="267" y="30"/>
                    </a:lnTo>
                    <a:lnTo>
                      <a:pt x="236" y="0"/>
                    </a:lnTo>
                    <a:lnTo>
                      <a:pt x="236" y="30"/>
                    </a:lnTo>
                    <a:lnTo>
                      <a:pt x="209" y="30"/>
                    </a:lnTo>
                    <a:lnTo>
                      <a:pt x="179" y="59"/>
                    </a:lnTo>
                    <a:lnTo>
                      <a:pt x="118" y="59"/>
                    </a:lnTo>
                    <a:lnTo>
                      <a:pt x="118" y="89"/>
                    </a:lnTo>
                    <a:lnTo>
                      <a:pt x="90" y="89"/>
                    </a:lnTo>
                    <a:lnTo>
                      <a:pt x="60" y="118"/>
                    </a:lnTo>
                    <a:lnTo>
                      <a:pt x="60" y="148"/>
                    </a:lnTo>
                    <a:lnTo>
                      <a:pt x="90" y="148"/>
                    </a:lnTo>
                    <a:lnTo>
                      <a:pt x="118" y="177"/>
                    </a:lnTo>
                    <a:lnTo>
                      <a:pt x="149" y="237"/>
                    </a:lnTo>
                    <a:lnTo>
                      <a:pt x="149" y="268"/>
                    </a:lnTo>
                    <a:lnTo>
                      <a:pt x="118" y="268"/>
                    </a:lnTo>
                    <a:lnTo>
                      <a:pt x="60" y="325"/>
                    </a:lnTo>
                    <a:lnTo>
                      <a:pt x="60" y="355"/>
                    </a:lnTo>
                    <a:lnTo>
                      <a:pt x="90" y="386"/>
                    </a:lnTo>
                    <a:lnTo>
                      <a:pt x="60" y="386"/>
                    </a:lnTo>
                    <a:lnTo>
                      <a:pt x="29" y="414"/>
                    </a:lnTo>
                    <a:lnTo>
                      <a:pt x="29" y="443"/>
                    </a:lnTo>
                    <a:lnTo>
                      <a:pt x="0" y="474"/>
                    </a:lnTo>
                    <a:lnTo>
                      <a:pt x="0" y="504"/>
                    </a:lnTo>
                    <a:lnTo>
                      <a:pt x="209" y="504"/>
                    </a:lnTo>
                    <a:lnTo>
                      <a:pt x="209" y="532"/>
                    </a:lnTo>
                    <a:lnTo>
                      <a:pt x="179" y="532"/>
                    </a:lnTo>
                    <a:lnTo>
                      <a:pt x="149" y="562"/>
                    </a:lnTo>
                    <a:lnTo>
                      <a:pt x="118" y="562"/>
                    </a:lnTo>
                    <a:lnTo>
                      <a:pt x="60" y="623"/>
                    </a:lnTo>
                    <a:lnTo>
                      <a:pt x="60" y="711"/>
                    </a:lnTo>
                    <a:lnTo>
                      <a:pt x="90" y="681"/>
                    </a:lnTo>
                    <a:lnTo>
                      <a:pt x="90" y="650"/>
                    </a:lnTo>
                    <a:lnTo>
                      <a:pt x="118" y="623"/>
                    </a:lnTo>
                    <a:lnTo>
                      <a:pt x="149" y="623"/>
                    </a:lnTo>
                    <a:lnTo>
                      <a:pt x="236" y="532"/>
                    </a:lnTo>
                    <a:lnTo>
                      <a:pt x="267" y="532"/>
                    </a:lnTo>
                    <a:lnTo>
                      <a:pt x="297" y="504"/>
                    </a:lnTo>
                    <a:lnTo>
                      <a:pt x="327" y="504"/>
                    </a:lnTo>
                    <a:lnTo>
                      <a:pt x="356" y="474"/>
                    </a:lnTo>
                    <a:lnTo>
                      <a:pt x="356" y="443"/>
                    </a:lnTo>
                    <a:lnTo>
                      <a:pt x="386" y="414"/>
                    </a:lnTo>
                    <a:lnTo>
                      <a:pt x="386" y="386"/>
                    </a:lnTo>
                    <a:lnTo>
                      <a:pt x="504" y="386"/>
                    </a:lnTo>
                    <a:lnTo>
                      <a:pt x="534" y="355"/>
                    </a:lnTo>
                    <a:lnTo>
                      <a:pt x="682" y="355"/>
                    </a:lnTo>
                    <a:lnTo>
                      <a:pt x="711" y="386"/>
                    </a:lnTo>
                    <a:lnTo>
                      <a:pt x="802" y="386"/>
                    </a:lnTo>
                    <a:lnTo>
                      <a:pt x="830" y="355"/>
                    </a:lnTo>
                    <a:lnTo>
                      <a:pt x="830" y="386"/>
                    </a:lnTo>
                    <a:lnTo>
                      <a:pt x="859" y="414"/>
                    </a:lnTo>
                    <a:lnTo>
                      <a:pt x="889" y="414"/>
                    </a:lnTo>
                    <a:lnTo>
                      <a:pt x="889" y="443"/>
                    </a:lnTo>
                    <a:lnTo>
                      <a:pt x="1009" y="443"/>
                    </a:lnTo>
                    <a:lnTo>
                      <a:pt x="1039" y="474"/>
                    </a:lnTo>
                    <a:lnTo>
                      <a:pt x="948" y="474"/>
                    </a:lnTo>
                    <a:lnTo>
                      <a:pt x="920" y="504"/>
                    </a:lnTo>
                    <a:lnTo>
                      <a:pt x="802" y="504"/>
                    </a:lnTo>
                    <a:lnTo>
                      <a:pt x="771" y="532"/>
                    </a:lnTo>
                    <a:lnTo>
                      <a:pt x="802" y="562"/>
                    </a:lnTo>
                    <a:lnTo>
                      <a:pt x="859" y="562"/>
                    </a:lnTo>
                    <a:lnTo>
                      <a:pt x="830" y="593"/>
                    </a:lnTo>
                    <a:lnTo>
                      <a:pt x="534" y="593"/>
                    </a:lnTo>
                    <a:lnTo>
                      <a:pt x="564" y="562"/>
                    </a:lnTo>
                    <a:lnTo>
                      <a:pt x="504" y="532"/>
                    </a:lnTo>
                    <a:lnTo>
                      <a:pt x="474" y="562"/>
                    </a:lnTo>
                    <a:lnTo>
                      <a:pt x="504" y="593"/>
                    </a:lnTo>
                    <a:lnTo>
                      <a:pt x="504" y="623"/>
                    </a:lnTo>
                    <a:lnTo>
                      <a:pt x="416" y="623"/>
                    </a:lnTo>
                    <a:lnTo>
                      <a:pt x="386" y="593"/>
                    </a:lnTo>
                    <a:lnTo>
                      <a:pt x="356" y="593"/>
                    </a:lnTo>
                    <a:lnTo>
                      <a:pt x="327" y="562"/>
                    </a:lnTo>
                    <a:lnTo>
                      <a:pt x="297" y="562"/>
                    </a:lnTo>
                    <a:lnTo>
                      <a:pt x="267" y="593"/>
                    </a:lnTo>
                    <a:lnTo>
                      <a:pt x="179" y="593"/>
                    </a:lnTo>
                    <a:lnTo>
                      <a:pt x="179" y="623"/>
                    </a:lnTo>
                    <a:lnTo>
                      <a:pt x="149" y="650"/>
                    </a:lnTo>
                    <a:lnTo>
                      <a:pt x="118" y="650"/>
                    </a:lnTo>
                    <a:lnTo>
                      <a:pt x="90" y="681"/>
                    </a:lnTo>
                    <a:lnTo>
                      <a:pt x="90" y="711"/>
                    </a:lnTo>
                    <a:lnTo>
                      <a:pt x="60" y="711"/>
                    </a:lnTo>
                    <a:lnTo>
                      <a:pt x="60" y="829"/>
                    </a:lnTo>
                    <a:lnTo>
                      <a:pt x="29" y="859"/>
                    </a:lnTo>
                    <a:lnTo>
                      <a:pt x="29" y="888"/>
                    </a:lnTo>
                    <a:lnTo>
                      <a:pt x="60" y="918"/>
                    </a:lnTo>
                    <a:lnTo>
                      <a:pt x="90" y="888"/>
                    </a:lnTo>
                    <a:lnTo>
                      <a:pt x="179" y="888"/>
                    </a:lnTo>
                    <a:lnTo>
                      <a:pt x="209" y="859"/>
                    </a:lnTo>
                    <a:lnTo>
                      <a:pt x="236" y="859"/>
                    </a:lnTo>
                    <a:lnTo>
                      <a:pt x="267" y="888"/>
                    </a:lnTo>
                    <a:lnTo>
                      <a:pt x="209" y="948"/>
                    </a:lnTo>
                    <a:lnTo>
                      <a:pt x="209" y="977"/>
                    </a:lnTo>
                    <a:lnTo>
                      <a:pt x="236" y="977"/>
                    </a:lnTo>
                    <a:lnTo>
                      <a:pt x="236" y="1006"/>
                    </a:lnTo>
                    <a:lnTo>
                      <a:pt x="267" y="1006"/>
                    </a:lnTo>
                    <a:lnTo>
                      <a:pt x="267" y="1096"/>
                    </a:lnTo>
                    <a:lnTo>
                      <a:pt x="297" y="1066"/>
                    </a:lnTo>
                    <a:lnTo>
                      <a:pt x="327" y="1096"/>
                    </a:lnTo>
                    <a:lnTo>
                      <a:pt x="267" y="1154"/>
                    </a:lnTo>
                    <a:lnTo>
                      <a:pt x="236" y="1154"/>
                    </a:lnTo>
                    <a:lnTo>
                      <a:pt x="267" y="1184"/>
                    </a:lnTo>
                    <a:lnTo>
                      <a:pt x="267" y="1215"/>
                    </a:lnTo>
                    <a:lnTo>
                      <a:pt x="297" y="1243"/>
                    </a:lnTo>
                    <a:lnTo>
                      <a:pt x="356" y="1243"/>
                    </a:lnTo>
                    <a:lnTo>
                      <a:pt x="356" y="1273"/>
                    </a:lnTo>
                    <a:lnTo>
                      <a:pt x="236" y="1273"/>
                    </a:lnTo>
                    <a:lnTo>
                      <a:pt x="236" y="1302"/>
                    </a:lnTo>
                    <a:lnTo>
                      <a:pt x="209" y="1273"/>
                    </a:lnTo>
                    <a:lnTo>
                      <a:pt x="209" y="1215"/>
                    </a:lnTo>
                    <a:lnTo>
                      <a:pt x="179" y="1184"/>
                    </a:lnTo>
                    <a:lnTo>
                      <a:pt x="118" y="1184"/>
                    </a:lnTo>
                    <a:lnTo>
                      <a:pt x="149" y="1215"/>
                    </a:lnTo>
                    <a:lnTo>
                      <a:pt x="149" y="1243"/>
                    </a:lnTo>
                    <a:lnTo>
                      <a:pt x="179" y="1273"/>
                    </a:lnTo>
                    <a:lnTo>
                      <a:pt x="149" y="1302"/>
                    </a:lnTo>
                    <a:lnTo>
                      <a:pt x="118" y="1302"/>
                    </a:lnTo>
                    <a:lnTo>
                      <a:pt x="118" y="1333"/>
                    </a:lnTo>
                    <a:lnTo>
                      <a:pt x="149" y="1333"/>
                    </a:lnTo>
                    <a:lnTo>
                      <a:pt x="209" y="1361"/>
                    </a:lnTo>
                    <a:lnTo>
                      <a:pt x="236" y="1333"/>
                    </a:lnTo>
                    <a:lnTo>
                      <a:pt x="267" y="1333"/>
                    </a:lnTo>
                    <a:lnTo>
                      <a:pt x="267" y="1361"/>
                    </a:lnTo>
                    <a:lnTo>
                      <a:pt x="297" y="1391"/>
                    </a:lnTo>
                    <a:lnTo>
                      <a:pt x="356" y="1391"/>
                    </a:lnTo>
                    <a:lnTo>
                      <a:pt x="386" y="1422"/>
                    </a:lnTo>
                    <a:lnTo>
                      <a:pt x="416" y="1422"/>
                    </a:lnTo>
                    <a:lnTo>
                      <a:pt x="416" y="1452"/>
                    </a:lnTo>
                    <a:lnTo>
                      <a:pt x="356" y="1509"/>
                    </a:lnTo>
                    <a:lnTo>
                      <a:pt x="386" y="1540"/>
                    </a:lnTo>
                    <a:lnTo>
                      <a:pt x="386" y="1598"/>
                    </a:lnTo>
                    <a:lnTo>
                      <a:pt x="416" y="1628"/>
                    </a:lnTo>
                    <a:lnTo>
                      <a:pt x="446" y="1598"/>
                    </a:lnTo>
                    <a:lnTo>
                      <a:pt x="446" y="1628"/>
                    </a:lnTo>
                    <a:lnTo>
                      <a:pt x="474" y="1628"/>
                    </a:lnTo>
                    <a:lnTo>
                      <a:pt x="474" y="1658"/>
                    </a:lnTo>
                    <a:lnTo>
                      <a:pt x="504" y="1658"/>
                    </a:lnTo>
                    <a:lnTo>
                      <a:pt x="504" y="1686"/>
                    </a:lnTo>
                    <a:lnTo>
                      <a:pt x="474" y="1717"/>
                    </a:lnTo>
                    <a:lnTo>
                      <a:pt x="446" y="1686"/>
                    </a:lnTo>
                    <a:lnTo>
                      <a:pt x="416" y="1686"/>
                    </a:lnTo>
                    <a:lnTo>
                      <a:pt x="416" y="1747"/>
                    </a:lnTo>
                    <a:lnTo>
                      <a:pt x="623" y="1747"/>
                    </a:lnTo>
                    <a:lnTo>
                      <a:pt x="682" y="1717"/>
                    </a:lnTo>
                    <a:lnTo>
                      <a:pt x="711" y="1747"/>
                    </a:lnTo>
                    <a:lnTo>
                      <a:pt x="682" y="1777"/>
                    </a:lnTo>
                    <a:lnTo>
                      <a:pt x="653" y="1777"/>
                    </a:lnTo>
                    <a:lnTo>
                      <a:pt x="653" y="1804"/>
                    </a:lnTo>
                    <a:lnTo>
                      <a:pt x="534" y="1804"/>
                    </a:lnTo>
                    <a:lnTo>
                      <a:pt x="534" y="1835"/>
                    </a:lnTo>
                    <a:lnTo>
                      <a:pt x="623" y="1835"/>
                    </a:lnTo>
                    <a:lnTo>
                      <a:pt x="653" y="1865"/>
                    </a:lnTo>
                    <a:lnTo>
                      <a:pt x="653" y="1895"/>
                    </a:lnTo>
                    <a:lnTo>
                      <a:pt x="711" y="1835"/>
                    </a:lnTo>
                    <a:lnTo>
                      <a:pt x="711" y="1804"/>
                    </a:lnTo>
                    <a:lnTo>
                      <a:pt x="741" y="1804"/>
                    </a:lnTo>
                    <a:lnTo>
                      <a:pt x="771" y="1777"/>
                    </a:lnTo>
                    <a:lnTo>
                      <a:pt x="771" y="1804"/>
                    </a:lnTo>
                    <a:lnTo>
                      <a:pt x="802" y="1804"/>
                    </a:lnTo>
                    <a:lnTo>
                      <a:pt x="802" y="1835"/>
                    </a:lnTo>
                    <a:lnTo>
                      <a:pt x="859" y="1835"/>
                    </a:lnTo>
                    <a:lnTo>
                      <a:pt x="889" y="1865"/>
                    </a:lnTo>
                    <a:lnTo>
                      <a:pt x="889" y="1835"/>
                    </a:lnTo>
                    <a:lnTo>
                      <a:pt x="920" y="1835"/>
                    </a:lnTo>
                    <a:lnTo>
                      <a:pt x="948" y="1865"/>
                    </a:lnTo>
                    <a:lnTo>
                      <a:pt x="920" y="1895"/>
                    </a:lnTo>
                    <a:lnTo>
                      <a:pt x="948" y="1895"/>
                    </a:lnTo>
                    <a:lnTo>
                      <a:pt x="978" y="1924"/>
                    </a:lnTo>
                    <a:lnTo>
                      <a:pt x="978" y="1953"/>
                    </a:lnTo>
                    <a:lnTo>
                      <a:pt x="1009" y="1983"/>
                    </a:lnTo>
                    <a:lnTo>
                      <a:pt x="1039" y="1983"/>
                    </a:lnTo>
                    <a:lnTo>
                      <a:pt x="1066" y="2013"/>
                    </a:lnTo>
                    <a:lnTo>
                      <a:pt x="1096" y="2013"/>
                    </a:lnTo>
                    <a:lnTo>
                      <a:pt x="1127" y="2042"/>
                    </a:lnTo>
                    <a:lnTo>
                      <a:pt x="1157" y="2042"/>
                    </a:lnTo>
                    <a:lnTo>
                      <a:pt x="1185" y="2013"/>
                    </a:lnTo>
                    <a:lnTo>
                      <a:pt x="1216" y="2013"/>
                    </a:lnTo>
                    <a:lnTo>
                      <a:pt x="1216" y="1983"/>
                    </a:lnTo>
                    <a:lnTo>
                      <a:pt x="1304" y="1983"/>
                    </a:lnTo>
                    <a:lnTo>
                      <a:pt x="1334" y="2013"/>
                    </a:lnTo>
                    <a:lnTo>
                      <a:pt x="1334" y="1983"/>
                    </a:lnTo>
                    <a:lnTo>
                      <a:pt x="1364" y="1983"/>
                    </a:lnTo>
                    <a:lnTo>
                      <a:pt x="1334" y="1924"/>
                    </a:lnTo>
                    <a:lnTo>
                      <a:pt x="1364" y="1924"/>
                    </a:lnTo>
                    <a:lnTo>
                      <a:pt x="1364" y="1804"/>
                    </a:lnTo>
                    <a:lnTo>
                      <a:pt x="1394" y="1777"/>
                    </a:lnTo>
                    <a:lnTo>
                      <a:pt x="1483" y="1777"/>
                    </a:lnTo>
                    <a:lnTo>
                      <a:pt x="1512" y="1804"/>
                    </a:lnTo>
                    <a:lnTo>
                      <a:pt x="1571" y="1804"/>
                    </a:lnTo>
                    <a:lnTo>
                      <a:pt x="1601" y="1835"/>
                    </a:lnTo>
                    <a:lnTo>
                      <a:pt x="1631" y="1835"/>
                    </a:lnTo>
                    <a:lnTo>
                      <a:pt x="1660" y="1865"/>
                    </a:lnTo>
                    <a:lnTo>
                      <a:pt x="1719" y="1865"/>
                    </a:lnTo>
                    <a:lnTo>
                      <a:pt x="1750" y="1895"/>
                    </a:lnTo>
                    <a:lnTo>
                      <a:pt x="1778" y="1895"/>
                    </a:lnTo>
                    <a:lnTo>
                      <a:pt x="1926" y="2042"/>
                    </a:lnTo>
                    <a:lnTo>
                      <a:pt x="1957" y="2042"/>
                    </a:lnTo>
                    <a:lnTo>
                      <a:pt x="1987" y="2072"/>
                    </a:lnTo>
                    <a:lnTo>
                      <a:pt x="2015" y="2072"/>
                    </a:lnTo>
                    <a:lnTo>
                      <a:pt x="2045" y="2042"/>
                    </a:lnTo>
                    <a:lnTo>
                      <a:pt x="2194" y="2042"/>
                    </a:lnTo>
                    <a:lnTo>
                      <a:pt x="2224" y="2013"/>
                    </a:lnTo>
                    <a:lnTo>
                      <a:pt x="2252" y="2042"/>
                    </a:lnTo>
                    <a:lnTo>
                      <a:pt x="2313" y="1983"/>
                    </a:lnTo>
                    <a:lnTo>
                      <a:pt x="2340" y="2013"/>
                    </a:lnTo>
                    <a:lnTo>
                      <a:pt x="2340" y="1983"/>
                    </a:lnTo>
                    <a:lnTo>
                      <a:pt x="2371" y="1953"/>
                    </a:lnTo>
                    <a:lnTo>
                      <a:pt x="2371" y="1924"/>
                    </a:lnTo>
                    <a:lnTo>
                      <a:pt x="2431" y="1865"/>
                    </a:lnTo>
                    <a:lnTo>
                      <a:pt x="2460" y="1865"/>
                    </a:lnTo>
                    <a:lnTo>
                      <a:pt x="2520" y="1804"/>
                    </a:lnTo>
                    <a:lnTo>
                      <a:pt x="2578" y="1804"/>
                    </a:lnTo>
                    <a:lnTo>
                      <a:pt x="2578" y="1835"/>
                    </a:lnTo>
                    <a:lnTo>
                      <a:pt x="2608" y="1835"/>
                    </a:lnTo>
                    <a:lnTo>
                      <a:pt x="2638" y="1865"/>
                    </a:lnTo>
                    <a:lnTo>
                      <a:pt x="2697" y="1895"/>
                    </a:lnTo>
                    <a:lnTo>
                      <a:pt x="2726" y="1895"/>
                    </a:lnTo>
                    <a:lnTo>
                      <a:pt x="2756" y="1865"/>
                    </a:lnTo>
                    <a:lnTo>
                      <a:pt x="2786" y="1895"/>
                    </a:lnTo>
                    <a:lnTo>
                      <a:pt x="2786" y="1865"/>
                    </a:lnTo>
                    <a:lnTo>
                      <a:pt x="2875" y="1777"/>
                    </a:lnTo>
                    <a:lnTo>
                      <a:pt x="2906" y="1777"/>
                    </a:lnTo>
                    <a:lnTo>
                      <a:pt x="2963" y="1835"/>
                    </a:lnTo>
                    <a:lnTo>
                      <a:pt x="2963" y="1865"/>
                    </a:lnTo>
                    <a:lnTo>
                      <a:pt x="2845" y="1983"/>
                    </a:lnTo>
                    <a:lnTo>
                      <a:pt x="2906" y="2042"/>
                    </a:lnTo>
                    <a:lnTo>
                      <a:pt x="2906" y="2102"/>
                    </a:lnTo>
                    <a:lnTo>
                      <a:pt x="2933" y="2102"/>
                    </a:lnTo>
                    <a:lnTo>
                      <a:pt x="2933" y="2131"/>
                    </a:lnTo>
                    <a:lnTo>
                      <a:pt x="2963" y="2131"/>
                    </a:lnTo>
                    <a:lnTo>
                      <a:pt x="3024" y="2072"/>
                    </a:lnTo>
                    <a:lnTo>
                      <a:pt x="3024" y="2013"/>
                    </a:lnTo>
                    <a:lnTo>
                      <a:pt x="3082" y="2013"/>
                    </a:lnTo>
                    <a:lnTo>
                      <a:pt x="3113" y="1983"/>
                    </a:lnTo>
                    <a:lnTo>
                      <a:pt x="3052" y="1924"/>
                    </a:lnTo>
                    <a:lnTo>
                      <a:pt x="3082" y="1895"/>
                    </a:lnTo>
                    <a:lnTo>
                      <a:pt x="3082" y="1804"/>
                    </a:lnTo>
                    <a:lnTo>
                      <a:pt x="3170" y="1804"/>
                    </a:lnTo>
                    <a:lnTo>
                      <a:pt x="3200" y="1835"/>
                    </a:lnTo>
                    <a:lnTo>
                      <a:pt x="3200" y="1865"/>
                    </a:lnTo>
                    <a:lnTo>
                      <a:pt x="3320" y="1865"/>
                    </a:lnTo>
                    <a:lnTo>
                      <a:pt x="3350" y="1835"/>
                    </a:lnTo>
                    <a:lnTo>
                      <a:pt x="3407" y="1835"/>
                    </a:lnTo>
                    <a:lnTo>
                      <a:pt x="3468" y="1804"/>
                    </a:lnTo>
                    <a:lnTo>
                      <a:pt x="3498" y="1777"/>
                    </a:lnTo>
                    <a:lnTo>
                      <a:pt x="3616" y="1777"/>
                    </a:lnTo>
                    <a:lnTo>
                      <a:pt x="3645" y="1804"/>
                    </a:lnTo>
                    <a:lnTo>
                      <a:pt x="3645" y="1835"/>
                    </a:lnTo>
                    <a:lnTo>
                      <a:pt x="3793" y="1835"/>
                    </a:lnTo>
                    <a:lnTo>
                      <a:pt x="3823" y="1865"/>
                    </a:lnTo>
                    <a:lnTo>
                      <a:pt x="3882" y="1835"/>
                    </a:lnTo>
                    <a:lnTo>
                      <a:pt x="3973" y="1835"/>
                    </a:lnTo>
                    <a:lnTo>
                      <a:pt x="4000" y="1804"/>
                    </a:lnTo>
                    <a:lnTo>
                      <a:pt x="4030" y="1804"/>
                    </a:lnTo>
                    <a:lnTo>
                      <a:pt x="4030" y="1777"/>
                    </a:lnTo>
                    <a:lnTo>
                      <a:pt x="4091" y="1777"/>
                    </a:lnTo>
                    <a:lnTo>
                      <a:pt x="4119" y="1747"/>
                    </a:lnTo>
                    <a:lnTo>
                      <a:pt x="4149" y="1747"/>
                    </a:lnTo>
                    <a:lnTo>
                      <a:pt x="4180" y="1717"/>
                    </a:lnTo>
                    <a:lnTo>
                      <a:pt x="4209" y="1717"/>
                    </a:lnTo>
                    <a:lnTo>
                      <a:pt x="4209" y="1686"/>
                    </a:lnTo>
                    <a:lnTo>
                      <a:pt x="4298" y="1686"/>
                    </a:lnTo>
                    <a:lnTo>
                      <a:pt x="4328" y="1717"/>
                    </a:lnTo>
                    <a:lnTo>
                      <a:pt x="4475" y="1717"/>
                    </a:lnTo>
                    <a:lnTo>
                      <a:pt x="4475" y="1686"/>
                    </a:lnTo>
                    <a:lnTo>
                      <a:pt x="4565" y="1686"/>
                    </a:lnTo>
                    <a:lnTo>
                      <a:pt x="4623" y="1628"/>
                    </a:lnTo>
                    <a:lnTo>
                      <a:pt x="4683" y="1686"/>
                    </a:lnTo>
                    <a:lnTo>
                      <a:pt x="4742" y="1686"/>
                    </a:lnTo>
                    <a:lnTo>
                      <a:pt x="4772" y="1658"/>
                    </a:lnTo>
                    <a:lnTo>
                      <a:pt x="4772" y="1598"/>
                    </a:lnTo>
                    <a:lnTo>
                      <a:pt x="4802" y="1628"/>
                    </a:lnTo>
                    <a:lnTo>
                      <a:pt x="4949" y="1628"/>
                    </a:lnTo>
                    <a:lnTo>
                      <a:pt x="4979" y="1658"/>
                    </a:lnTo>
                    <a:lnTo>
                      <a:pt x="5097" y="1658"/>
                    </a:lnTo>
                    <a:lnTo>
                      <a:pt x="5128" y="1628"/>
                    </a:lnTo>
                    <a:lnTo>
                      <a:pt x="5186" y="1628"/>
                    </a:lnTo>
                    <a:lnTo>
                      <a:pt x="5217" y="1658"/>
                    </a:lnTo>
                    <a:lnTo>
                      <a:pt x="5186" y="1686"/>
                    </a:lnTo>
                    <a:lnTo>
                      <a:pt x="5246" y="1747"/>
                    </a:lnTo>
                    <a:lnTo>
                      <a:pt x="5274" y="1717"/>
                    </a:lnTo>
                    <a:lnTo>
                      <a:pt x="5274" y="1686"/>
                    </a:lnTo>
                    <a:lnTo>
                      <a:pt x="5365" y="1686"/>
                    </a:lnTo>
                    <a:lnTo>
                      <a:pt x="5365" y="1628"/>
                    </a:lnTo>
                    <a:lnTo>
                      <a:pt x="5335" y="1598"/>
                    </a:lnTo>
                    <a:lnTo>
                      <a:pt x="5304" y="1598"/>
                    </a:lnTo>
                    <a:lnTo>
                      <a:pt x="5304" y="1540"/>
                    </a:lnTo>
                    <a:lnTo>
                      <a:pt x="5274" y="1509"/>
                    </a:lnTo>
                    <a:lnTo>
                      <a:pt x="5274" y="1479"/>
                    </a:lnTo>
                    <a:lnTo>
                      <a:pt x="5246" y="1452"/>
                    </a:lnTo>
                    <a:lnTo>
                      <a:pt x="5186" y="1452"/>
                    </a:lnTo>
                    <a:lnTo>
                      <a:pt x="5186" y="1361"/>
                    </a:lnTo>
                    <a:lnTo>
                      <a:pt x="5217" y="1333"/>
                    </a:lnTo>
                    <a:lnTo>
                      <a:pt x="5217" y="1273"/>
                    </a:lnTo>
                    <a:lnTo>
                      <a:pt x="5186" y="1273"/>
                    </a:lnTo>
                    <a:lnTo>
                      <a:pt x="5158" y="1243"/>
                    </a:lnTo>
                    <a:lnTo>
                      <a:pt x="5186" y="1215"/>
                    </a:lnTo>
                    <a:lnTo>
                      <a:pt x="5158" y="1215"/>
                    </a:lnTo>
                    <a:lnTo>
                      <a:pt x="5158" y="1124"/>
                    </a:lnTo>
                    <a:lnTo>
                      <a:pt x="5097" y="1066"/>
                    </a:lnTo>
                    <a:lnTo>
                      <a:pt x="5128" y="1036"/>
                    </a:lnTo>
                    <a:lnTo>
                      <a:pt x="5128" y="1006"/>
                    </a:lnTo>
                    <a:lnTo>
                      <a:pt x="5097" y="977"/>
                    </a:lnTo>
                    <a:lnTo>
                      <a:pt x="5067" y="977"/>
                    </a:lnTo>
                    <a:lnTo>
                      <a:pt x="5067" y="948"/>
                    </a:lnTo>
                    <a:lnTo>
                      <a:pt x="5039" y="918"/>
                    </a:lnTo>
                    <a:lnTo>
                      <a:pt x="5158" y="918"/>
                    </a:lnTo>
                    <a:lnTo>
                      <a:pt x="5158" y="829"/>
                    </a:lnTo>
                    <a:lnTo>
                      <a:pt x="5186" y="799"/>
                    </a:lnTo>
                    <a:lnTo>
                      <a:pt x="5217" y="799"/>
                    </a:lnTo>
                    <a:lnTo>
                      <a:pt x="5128" y="711"/>
                    </a:lnTo>
                    <a:lnTo>
                      <a:pt x="4979" y="711"/>
                    </a:lnTo>
                    <a:lnTo>
                      <a:pt x="4949" y="681"/>
                    </a:lnTo>
                    <a:lnTo>
                      <a:pt x="4921" y="681"/>
                    </a:lnTo>
                    <a:lnTo>
                      <a:pt x="4921" y="623"/>
                    </a:lnTo>
                    <a:lnTo>
                      <a:pt x="4890" y="593"/>
                    </a:lnTo>
                    <a:lnTo>
                      <a:pt x="4890" y="504"/>
                    </a:lnTo>
                    <a:lnTo>
                      <a:pt x="4921" y="504"/>
                    </a:lnTo>
                    <a:lnTo>
                      <a:pt x="4921" y="474"/>
                    </a:lnTo>
                    <a:lnTo>
                      <a:pt x="4890" y="443"/>
                    </a:lnTo>
                    <a:lnTo>
                      <a:pt x="4890" y="414"/>
                    </a:lnTo>
                    <a:lnTo>
                      <a:pt x="4830" y="355"/>
                    </a:lnTo>
                    <a:lnTo>
                      <a:pt x="4802" y="355"/>
                    </a:lnTo>
                    <a:lnTo>
                      <a:pt x="4802" y="325"/>
                    </a:lnTo>
                    <a:lnTo>
                      <a:pt x="4772" y="295"/>
                    </a:lnTo>
                    <a:lnTo>
                      <a:pt x="4742" y="325"/>
                    </a:lnTo>
                    <a:lnTo>
                      <a:pt x="4712" y="295"/>
                    </a:lnTo>
                    <a:lnTo>
                      <a:pt x="4742" y="268"/>
                    </a:lnTo>
                    <a:lnTo>
                      <a:pt x="4683" y="268"/>
                    </a:lnTo>
                    <a:lnTo>
                      <a:pt x="4623" y="207"/>
                    </a:lnTo>
                    <a:lnTo>
                      <a:pt x="4593" y="207"/>
                    </a:lnTo>
                    <a:lnTo>
                      <a:pt x="4623" y="177"/>
                    </a:lnTo>
                    <a:lnTo>
                      <a:pt x="4535" y="177"/>
                    </a:lnTo>
                    <a:lnTo>
                      <a:pt x="4535" y="237"/>
                    </a:lnTo>
                    <a:lnTo>
                      <a:pt x="4505" y="237"/>
                    </a:lnTo>
                    <a:lnTo>
                      <a:pt x="4475" y="207"/>
                    </a:lnTo>
                    <a:lnTo>
                      <a:pt x="4356" y="207"/>
                    </a:lnTo>
                    <a:lnTo>
                      <a:pt x="4328" y="237"/>
                    </a:lnTo>
                    <a:lnTo>
                      <a:pt x="4328" y="207"/>
                    </a:lnTo>
                    <a:lnTo>
                      <a:pt x="4268" y="207"/>
                    </a:lnTo>
                    <a:lnTo>
                      <a:pt x="4209" y="268"/>
                    </a:lnTo>
                    <a:lnTo>
                      <a:pt x="4180" y="268"/>
                    </a:lnTo>
                    <a:lnTo>
                      <a:pt x="4149" y="295"/>
                    </a:lnTo>
                    <a:lnTo>
                      <a:pt x="4119" y="295"/>
                    </a:lnTo>
                    <a:lnTo>
                      <a:pt x="4061" y="325"/>
                    </a:lnTo>
                    <a:lnTo>
                      <a:pt x="4030" y="355"/>
                    </a:lnTo>
                    <a:lnTo>
                      <a:pt x="4000" y="355"/>
                    </a:lnTo>
                    <a:lnTo>
                      <a:pt x="3973" y="386"/>
                    </a:lnTo>
                    <a:lnTo>
                      <a:pt x="3912" y="386"/>
                    </a:lnTo>
                    <a:lnTo>
                      <a:pt x="3882" y="414"/>
                    </a:lnTo>
                    <a:lnTo>
                      <a:pt x="3854" y="386"/>
                    </a:lnTo>
                    <a:lnTo>
                      <a:pt x="3763" y="386"/>
                    </a:lnTo>
                    <a:lnTo>
                      <a:pt x="3735" y="355"/>
                    </a:lnTo>
                    <a:lnTo>
                      <a:pt x="3557" y="355"/>
                    </a:lnTo>
                    <a:lnTo>
                      <a:pt x="3527" y="386"/>
                    </a:lnTo>
                    <a:lnTo>
                      <a:pt x="3468" y="386"/>
                    </a:lnTo>
                    <a:lnTo>
                      <a:pt x="3438" y="414"/>
                    </a:lnTo>
                    <a:lnTo>
                      <a:pt x="3407" y="414"/>
                    </a:lnTo>
                    <a:lnTo>
                      <a:pt x="3350" y="386"/>
                    </a:lnTo>
                    <a:lnTo>
                      <a:pt x="3289" y="386"/>
                    </a:lnTo>
                    <a:lnTo>
                      <a:pt x="3231" y="325"/>
                    </a:lnTo>
                    <a:lnTo>
                      <a:pt x="3200" y="355"/>
                    </a:lnTo>
                    <a:lnTo>
                      <a:pt x="3113" y="355"/>
                    </a:lnTo>
                    <a:lnTo>
                      <a:pt x="3082" y="325"/>
                    </a:lnTo>
                    <a:lnTo>
                      <a:pt x="3052" y="325"/>
                    </a:lnTo>
                    <a:lnTo>
                      <a:pt x="2993" y="268"/>
                    </a:lnTo>
                    <a:lnTo>
                      <a:pt x="2906" y="268"/>
                    </a:lnTo>
                    <a:lnTo>
                      <a:pt x="2875" y="295"/>
                    </a:lnTo>
                    <a:lnTo>
                      <a:pt x="2845" y="295"/>
                    </a:lnTo>
                    <a:lnTo>
                      <a:pt x="2756" y="207"/>
                    </a:lnTo>
                    <a:lnTo>
                      <a:pt x="2756" y="177"/>
                    </a:lnTo>
                    <a:lnTo>
                      <a:pt x="2726" y="148"/>
                    </a:lnTo>
                    <a:lnTo>
                      <a:pt x="2638" y="148"/>
                    </a:lnTo>
                    <a:lnTo>
                      <a:pt x="2608" y="177"/>
                    </a:lnTo>
                    <a:lnTo>
                      <a:pt x="2578" y="148"/>
                    </a:lnTo>
                    <a:lnTo>
                      <a:pt x="2520" y="148"/>
                    </a:lnTo>
                    <a:lnTo>
                      <a:pt x="2490" y="118"/>
                    </a:lnTo>
                    <a:lnTo>
                      <a:pt x="2490" y="89"/>
                    </a:lnTo>
                    <a:lnTo>
                      <a:pt x="2460" y="59"/>
                    </a:lnTo>
                    <a:lnTo>
                      <a:pt x="2490" y="30"/>
                    </a:lnTo>
                    <a:lnTo>
                      <a:pt x="2460" y="30"/>
                    </a:lnTo>
                    <a:lnTo>
                      <a:pt x="2431" y="0"/>
                    </a:lnTo>
                    <a:lnTo>
                      <a:pt x="2431" y="30"/>
                    </a:lnTo>
                    <a:lnTo>
                      <a:pt x="2401" y="59"/>
                    </a:lnTo>
                    <a:lnTo>
                      <a:pt x="2076" y="59"/>
                    </a:lnTo>
                    <a:lnTo>
                      <a:pt x="2045" y="30"/>
                    </a:lnTo>
                    <a:lnTo>
                      <a:pt x="1987" y="30"/>
                    </a:lnTo>
                    <a:lnTo>
                      <a:pt x="1957" y="59"/>
                    </a:lnTo>
                    <a:close/>
                  </a:path>
                </a:pathLst>
              </a:custGeom>
              <a:solidFill>
                <a:srgbClr val="FCA77E"/>
              </a:solidFill>
              <a:ln w="9525">
                <a:noFill/>
                <a:round/>
                <a:headEnd/>
                <a:tailEnd/>
              </a:ln>
            </p:spPr>
            <p:txBody>
              <a:bodyPr/>
              <a:lstStyle/>
              <a:p>
                <a:endParaRPr lang="en-GB"/>
              </a:p>
            </p:txBody>
          </p:sp>
          <p:sp>
            <p:nvSpPr>
              <p:cNvPr id="17432" name="Freeform 24"/>
              <p:cNvSpPr>
                <a:spLocks/>
              </p:cNvSpPr>
              <p:nvPr/>
            </p:nvSpPr>
            <p:spPr bwMode="auto">
              <a:xfrm>
                <a:off x="5257" y="3060"/>
                <a:ext cx="482" cy="214"/>
              </a:xfrm>
              <a:custGeom>
                <a:avLst/>
                <a:gdLst/>
                <a:ahLst/>
                <a:cxnLst>
                  <a:cxn ang="0">
                    <a:pos x="653" y="118"/>
                  </a:cxn>
                  <a:cxn ang="0">
                    <a:pos x="565" y="149"/>
                  </a:cxn>
                  <a:cxn ang="0">
                    <a:pos x="446" y="118"/>
                  </a:cxn>
                  <a:cxn ang="0">
                    <a:pos x="356" y="89"/>
                  </a:cxn>
                  <a:cxn ang="0">
                    <a:pos x="267" y="61"/>
                  </a:cxn>
                  <a:cxn ang="0">
                    <a:pos x="210" y="31"/>
                  </a:cxn>
                  <a:cxn ang="0">
                    <a:pos x="60" y="0"/>
                  </a:cxn>
                  <a:cxn ang="0">
                    <a:pos x="0" y="31"/>
                  </a:cxn>
                  <a:cxn ang="0">
                    <a:pos x="30" y="89"/>
                  </a:cxn>
                  <a:cxn ang="0">
                    <a:pos x="119" y="149"/>
                  </a:cxn>
                  <a:cxn ang="0">
                    <a:pos x="237" y="179"/>
                  </a:cxn>
                  <a:cxn ang="0">
                    <a:pos x="298" y="268"/>
                  </a:cxn>
                  <a:cxn ang="0">
                    <a:pos x="356" y="297"/>
                  </a:cxn>
                  <a:cxn ang="0">
                    <a:pos x="446" y="356"/>
                  </a:cxn>
                  <a:cxn ang="0">
                    <a:pos x="505" y="474"/>
                  </a:cxn>
                  <a:cxn ang="0">
                    <a:pos x="535" y="563"/>
                  </a:cxn>
                  <a:cxn ang="0">
                    <a:pos x="505" y="681"/>
                  </a:cxn>
                  <a:cxn ang="0">
                    <a:pos x="565" y="711"/>
                  </a:cxn>
                  <a:cxn ang="0">
                    <a:pos x="593" y="711"/>
                  </a:cxn>
                  <a:cxn ang="0">
                    <a:pos x="742" y="741"/>
                  </a:cxn>
                  <a:cxn ang="0">
                    <a:pos x="772" y="681"/>
                  </a:cxn>
                  <a:cxn ang="0">
                    <a:pos x="830" y="711"/>
                  </a:cxn>
                  <a:cxn ang="0">
                    <a:pos x="920" y="772"/>
                  </a:cxn>
                  <a:cxn ang="0">
                    <a:pos x="949" y="799"/>
                  </a:cxn>
                  <a:cxn ang="0">
                    <a:pos x="1009" y="799"/>
                  </a:cxn>
                  <a:cxn ang="0">
                    <a:pos x="1039" y="859"/>
                  </a:cxn>
                  <a:cxn ang="0">
                    <a:pos x="1097" y="829"/>
                  </a:cxn>
                  <a:cxn ang="0">
                    <a:pos x="1127" y="829"/>
                  </a:cxn>
                  <a:cxn ang="0">
                    <a:pos x="1247" y="799"/>
                  </a:cxn>
                  <a:cxn ang="0">
                    <a:pos x="1304" y="829"/>
                  </a:cxn>
                  <a:cxn ang="0">
                    <a:pos x="1454" y="799"/>
                  </a:cxn>
                  <a:cxn ang="0">
                    <a:pos x="1483" y="772"/>
                  </a:cxn>
                  <a:cxn ang="0">
                    <a:pos x="1602" y="741"/>
                  </a:cxn>
                  <a:cxn ang="0">
                    <a:pos x="1661" y="772"/>
                  </a:cxn>
                  <a:cxn ang="0">
                    <a:pos x="1690" y="799"/>
                  </a:cxn>
                  <a:cxn ang="0">
                    <a:pos x="1748" y="829"/>
                  </a:cxn>
                  <a:cxn ang="0">
                    <a:pos x="1809" y="829"/>
                  </a:cxn>
                  <a:cxn ang="0">
                    <a:pos x="1867" y="859"/>
                  </a:cxn>
                  <a:cxn ang="0">
                    <a:pos x="1927" y="829"/>
                  </a:cxn>
                  <a:cxn ang="0">
                    <a:pos x="1867" y="741"/>
                  </a:cxn>
                  <a:cxn ang="0">
                    <a:pos x="1809" y="711"/>
                  </a:cxn>
                  <a:cxn ang="0">
                    <a:pos x="1779" y="681"/>
                  </a:cxn>
                  <a:cxn ang="0">
                    <a:pos x="1809" y="622"/>
                  </a:cxn>
                  <a:cxn ang="0">
                    <a:pos x="1779" y="534"/>
                  </a:cxn>
                  <a:cxn ang="0">
                    <a:pos x="1661" y="504"/>
                  </a:cxn>
                  <a:cxn ang="0">
                    <a:pos x="1602" y="474"/>
                  </a:cxn>
                  <a:cxn ang="0">
                    <a:pos x="1572" y="356"/>
                  </a:cxn>
                  <a:cxn ang="0">
                    <a:pos x="1423" y="297"/>
                  </a:cxn>
                  <a:cxn ang="0">
                    <a:pos x="1334" y="325"/>
                  </a:cxn>
                  <a:cxn ang="0">
                    <a:pos x="1216" y="297"/>
                  </a:cxn>
                  <a:cxn ang="0">
                    <a:pos x="1127" y="325"/>
                  </a:cxn>
                  <a:cxn ang="0">
                    <a:pos x="1067" y="356"/>
                  </a:cxn>
                  <a:cxn ang="0">
                    <a:pos x="1067" y="297"/>
                  </a:cxn>
                  <a:cxn ang="0">
                    <a:pos x="1009" y="268"/>
                  </a:cxn>
                  <a:cxn ang="0">
                    <a:pos x="890" y="238"/>
                  </a:cxn>
                  <a:cxn ang="0">
                    <a:pos x="830" y="207"/>
                  </a:cxn>
                  <a:cxn ang="0">
                    <a:pos x="683" y="149"/>
                  </a:cxn>
                </a:cxnLst>
                <a:rect l="0" t="0" r="r" b="b"/>
                <a:pathLst>
                  <a:path w="1927" h="859">
                    <a:moveTo>
                      <a:pt x="683" y="149"/>
                    </a:moveTo>
                    <a:lnTo>
                      <a:pt x="653" y="118"/>
                    </a:lnTo>
                    <a:lnTo>
                      <a:pt x="593" y="118"/>
                    </a:lnTo>
                    <a:lnTo>
                      <a:pt x="565" y="149"/>
                    </a:lnTo>
                    <a:lnTo>
                      <a:pt x="505" y="149"/>
                    </a:lnTo>
                    <a:lnTo>
                      <a:pt x="446" y="118"/>
                    </a:lnTo>
                    <a:lnTo>
                      <a:pt x="386" y="118"/>
                    </a:lnTo>
                    <a:lnTo>
                      <a:pt x="356" y="89"/>
                    </a:lnTo>
                    <a:lnTo>
                      <a:pt x="298" y="89"/>
                    </a:lnTo>
                    <a:lnTo>
                      <a:pt x="267" y="61"/>
                    </a:lnTo>
                    <a:lnTo>
                      <a:pt x="237" y="61"/>
                    </a:lnTo>
                    <a:lnTo>
                      <a:pt x="210" y="31"/>
                    </a:lnTo>
                    <a:lnTo>
                      <a:pt x="91" y="31"/>
                    </a:lnTo>
                    <a:lnTo>
                      <a:pt x="60" y="0"/>
                    </a:lnTo>
                    <a:lnTo>
                      <a:pt x="30" y="0"/>
                    </a:lnTo>
                    <a:lnTo>
                      <a:pt x="0" y="31"/>
                    </a:lnTo>
                    <a:lnTo>
                      <a:pt x="0" y="89"/>
                    </a:lnTo>
                    <a:lnTo>
                      <a:pt x="30" y="89"/>
                    </a:lnTo>
                    <a:lnTo>
                      <a:pt x="91" y="149"/>
                    </a:lnTo>
                    <a:lnTo>
                      <a:pt x="119" y="149"/>
                    </a:lnTo>
                    <a:lnTo>
                      <a:pt x="149" y="179"/>
                    </a:lnTo>
                    <a:lnTo>
                      <a:pt x="237" y="179"/>
                    </a:lnTo>
                    <a:lnTo>
                      <a:pt x="298" y="238"/>
                    </a:lnTo>
                    <a:lnTo>
                      <a:pt x="298" y="268"/>
                    </a:lnTo>
                    <a:lnTo>
                      <a:pt x="328" y="268"/>
                    </a:lnTo>
                    <a:lnTo>
                      <a:pt x="356" y="297"/>
                    </a:lnTo>
                    <a:lnTo>
                      <a:pt x="386" y="297"/>
                    </a:lnTo>
                    <a:lnTo>
                      <a:pt x="446" y="356"/>
                    </a:lnTo>
                    <a:lnTo>
                      <a:pt x="446" y="416"/>
                    </a:lnTo>
                    <a:lnTo>
                      <a:pt x="505" y="474"/>
                    </a:lnTo>
                    <a:lnTo>
                      <a:pt x="505" y="534"/>
                    </a:lnTo>
                    <a:lnTo>
                      <a:pt x="535" y="563"/>
                    </a:lnTo>
                    <a:lnTo>
                      <a:pt x="535" y="652"/>
                    </a:lnTo>
                    <a:lnTo>
                      <a:pt x="505" y="681"/>
                    </a:lnTo>
                    <a:lnTo>
                      <a:pt x="505" y="711"/>
                    </a:lnTo>
                    <a:lnTo>
                      <a:pt x="565" y="711"/>
                    </a:lnTo>
                    <a:lnTo>
                      <a:pt x="565" y="741"/>
                    </a:lnTo>
                    <a:lnTo>
                      <a:pt x="593" y="711"/>
                    </a:lnTo>
                    <a:lnTo>
                      <a:pt x="712" y="711"/>
                    </a:lnTo>
                    <a:lnTo>
                      <a:pt x="742" y="741"/>
                    </a:lnTo>
                    <a:lnTo>
                      <a:pt x="772" y="741"/>
                    </a:lnTo>
                    <a:lnTo>
                      <a:pt x="772" y="681"/>
                    </a:lnTo>
                    <a:lnTo>
                      <a:pt x="860" y="681"/>
                    </a:lnTo>
                    <a:lnTo>
                      <a:pt x="830" y="711"/>
                    </a:lnTo>
                    <a:lnTo>
                      <a:pt x="860" y="711"/>
                    </a:lnTo>
                    <a:lnTo>
                      <a:pt x="920" y="772"/>
                    </a:lnTo>
                    <a:lnTo>
                      <a:pt x="979" y="772"/>
                    </a:lnTo>
                    <a:lnTo>
                      <a:pt x="949" y="799"/>
                    </a:lnTo>
                    <a:lnTo>
                      <a:pt x="979" y="829"/>
                    </a:lnTo>
                    <a:lnTo>
                      <a:pt x="1009" y="799"/>
                    </a:lnTo>
                    <a:lnTo>
                      <a:pt x="1039" y="829"/>
                    </a:lnTo>
                    <a:lnTo>
                      <a:pt x="1039" y="859"/>
                    </a:lnTo>
                    <a:lnTo>
                      <a:pt x="1067" y="829"/>
                    </a:lnTo>
                    <a:lnTo>
                      <a:pt x="1097" y="829"/>
                    </a:lnTo>
                    <a:lnTo>
                      <a:pt x="1127" y="859"/>
                    </a:lnTo>
                    <a:lnTo>
                      <a:pt x="1127" y="829"/>
                    </a:lnTo>
                    <a:lnTo>
                      <a:pt x="1216" y="829"/>
                    </a:lnTo>
                    <a:lnTo>
                      <a:pt x="1247" y="799"/>
                    </a:lnTo>
                    <a:lnTo>
                      <a:pt x="1276" y="829"/>
                    </a:lnTo>
                    <a:lnTo>
                      <a:pt x="1304" y="829"/>
                    </a:lnTo>
                    <a:lnTo>
                      <a:pt x="1334" y="799"/>
                    </a:lnTo>
                    <a:lnTo>
                      <a:pt x="1454" y="799"/>
                    </a:lnTo>
                    <a:lnTo>
                      <a:pt x="1454" y="772"/>
                    </a:lnTo>
                    <a:lnTo>
                      <a:pt x="1483" y="772"/>
                    </a:lnTo>
                    <a:lnTo>
                      <a:pt x="1511" y="741"/>
                    </a:lnTo>
                    <a:lnTo>
                      <a:pt x="1602" y="741"/>
                    </a:lnTo>
                    <a:lnTo>
                      <a:pt x="1630" y="772"/>
                    </a:lnTo>
                    <a:lnTo>
                      <a:pt x="1661" y="772"/>
                    </a:lnTo>
                    <a:lnTo>
                      <a:pt x="1661" y="799"/>
                    </a:lnTo>
                    <a:lnTo>
                      <a:pt x="1690" y="799"/>
                    </a:lnTo>
                    <a:lnTo>
                      <a:pt x="1720" y="829"/>
                    </a:lnTo>
                    <a:lnTo>
                      <a:pt x="1748" y="829"/>
                    </a:lnTo>
                    <a:lnTo>
                      <a:pt x="1779" y="799"/>
                    </a:lnTo>
                    <a:lnTo>
                      <a:pt x="1809" y="829"/>
                    </a:lnTo>
                    <a:lnTo>
                      <a:pt x="1839" y="829"/>
                    </a:lnTo>
                    <a:lnTo>
                      <a:pt x="1867" y="859"/>
                    </a:lnTo>
                    <a:lnTo>
                      <a:pt x="1897" y="859"/>
                    </a:lnTo>
                    <a:lnTo>
                      <a:pt x="1927" y="829"/>
                    </a:lnTo>
                    <a:lnTo>
                      <a:pt x="1927" y="799"/>
                    </a:lnTo>
                    <a:lnTo>
                      <a:pt x="1867" y="741"/>
                    </a:lnTo>
                    <a:lnTo>
                      <a:pt x="1839" y="741"/>
                    </a:lnTo>
                    <a:lnTo>
                      <a:pt x="1809" y="711"/>
                    </a:lnTo>
                    <a:lnTo>
                      <a:pt x="1809" y="681"/>
                    </a:lnTo>
                    <a:lnTo>
                      <a:pt x="1779" y="681"/>
                    </a:lnTo>
                    <a:lnTo>
                      <a:pt x="1779" y="622"/>
                    </a:lnTo>
                    <a:lnTo>
                      <a:pt x="1809" y="622"/>
                    </a:lnTo>
                    <a:lnTo>
                      <a:pt x="1839" y="593"/>
                    </a:lnTo>
                    <a:lnTo>
                      <a:pt x="1779" y="534"/>
                    </a:lnTo>
                    <a:lnTo>
                      <a:pt x="1690" y="534"/>
                    </a:lnTo>
                    <a:lnTo>
                      <a:pt x="1661" y="504"/>
                    </a:lnTo>
                    <a:lnTo>
                      <a:pt x="1630" y="504"/>
                    </a:lnTo>
                    <a:lnTo>
                      <a:pt x="1602" y="474"/>
                    </a:lnTo>
                    <a:lnTo>
                      <a:pt x="1602" y="386"/>
                    </a:lnTo>
                    <a:lnTo>
                      <a:pt x="1572" y="356"/>
                    </a:lnTo>
                    <a:lnTo>
                      <a:pt x="1483" y="356"/>
                    </a:lnTo>
                    <a:lnTo>
                      <a:pt x="1423" y="297"/>
                    </a:lnTo>
                    <a:lnTo>
                      <a:pt x="1334" y="297"/>
                    </a:lnTo>
                    <a:lnTo>
                      <a:pt x="1334" y="325"/>
                    </a:lnTo>
                    <a:lnTo>
                      <a:pt x="1304" y="297"/>
                    </a:lnTo>
                    <a:lnTo>
                      <a:pt x="1216" y="297"/>
                    </a:lnTo>
                    <a:lnTo>
                      <a:pt x="1186" y="325"/>
                    </a:lnTo>
                    <a:lnTo>
                      <a:pt x="1127" y="325"/>
                    </a:lnTo>
                    <a:lnTo>
                      <a:pt x="1097" y="356"/>
                    </a:lnTo>
                    <a:lnTo>
                      <a:pt x="1067" y="356"/>
                    </a:lnTo>
                    <a:lnTo>
                      <a:pt x="1039" y="325"/>
                    </a:lnTo>
                    <a:lnTo>
                      <a:pt x="1067" y="297"/>
                    </a:lnTo>
                    <a:lnTo>
                      <a:pt x="1039" y="268"/>
                    </a:lnTo>
                    <a:lnTo>
                      <a:pt x="1009" y="268"/>
                    </a:lnTo>
                    <a:lnTo>
                      <a:pt x="979" y="238"/>
                    </a:lnTo>
                    <a:lnTo>
                      <a:pt x="890" y="238"/>
                    </a:lnTo>
                    <a:lnTo>
                      <a:pt x="860" y="207"/>
                    </a:lnTo>
                    <a:lnTo>
                      <a:pt x="830" y="207"/>
                    </a:lnTo>
                    <a:lnTo>
                      <a:pt x="772" y="149"/>
                    </a:lnTo>
                    <a:lnTo>
                      <a:pt x="683" y="149"/>
                    </a:lnTo>
                    <a:close/>
                  </a:path>
                </a:pathLst>
              </a:custGeom>
              <a:solidFill>
                <a:srgbClr val="7FC543"/>
              </a:solidFill>
              <a:ln w="9525">
                <a:noFill/>
                <a:round/>
                <a:headEnd/>
                <a:tailEnd/>
              </a:ln>
            </p:spPr>
            <p:txBody>
              <a:bodyPr/>
              <a:lstStyle/>
              <a:p>
                <a:endParaRPr lang="en-GB"/>
              </a:p>
            </p:txBody>
          </p:sp>
          <p:sp>
            <p:nvSpPr>
              <p:cNvPr id="17433" name="Freeform 25"/>
              <p:cNvSpPr>
                <a:spLocks/>
              </p:cNvSpPr>
              <p:nvPr/>
            </p:nvSpPr>
            <p:spPr bwMode="auto">
              <a:xfrm>
                <a:off x="5517" y="3252"/>
                <a:ext cx="244" cy="215"/>
              </a:xfrm>
              <a:custGeom>
                <a:avLst/>
                <a:gdLst/>
                <a:ahLst/>
                <a:cxnLst>
                  <a:cxn ang="0">
                    <a:pos x="28" y="87"/>
                  </a:cxn>
                  <a:cxn ang="0">
                    <a:pos x="88" y="175"/>
                  </a:cxn>
                  <a:cxn ang="0">
                    <a:pos x="119" y="236"/>
                  </a:cxn>
                  <a:cxn ang="0">
                    <a:pos x="88" y="325"/>
                  </a:cxn>
                  <a:cxn ang="0">
                    <a:pos x="119" y="413"/>
                  </a:cxn>
                  <a:cxn ang="0">
                    <a:pos x="177" y="443"/>
                  </a:cxn>
                  <a:cxn ang="0">
                    <a:pos x="415" y="531"/>
                  </a:cxn>
                  <a:cxn ang="0">
                    <a:pos x="444" y="561"/>
                  </a:cxn>
                  <a:cxn ang="0">
                    <a:pos x="533" y="531"/>
                  </a:cxn>
                  <a:cxn ang="0">
                    <a:pos x="563" y="591"/>
                  </a:cxn>
                  <a:cxn ang="0">
                    <a:pos x="622" y="620"/>
                  </a:cxn>
                  <a:cxn ang="0">
                    <a:pos x="681" y="591"/>
                  </a:cxn>
                  <a:cxn ang="0">
                    <a:pos x="740" y="680"/>
                  </a:cxn>
                  <a:cxn ang="0">
                    <a:pos x="800" y="738"/>
                  </a:cxn>
                  <a:cxn ang="0">
                    <a:pos x="828" y="798"/>
                  </a:cxn>
                  <a:cxn ang="0">
                    <a:pos x="881" y="849"/>
                  </a:cxn>
                  <a:cxn ang="0">
                    <a:pos x="888" y="828"/>
                  </a:cxn>
                  <a:cxn ang="0">
                    <a:pos x="947" y="798"/>
                  </a:cxn>
                  <a:cxn ang="0">
                    <a:pos x="977" y="709"/>
                  </a:cxn>
                  <a:cxn ang="0">
                    <a:pos x="947" y="620"/>
                  </a:cxn>
                  <a:cxn ang="0">
                    <a:pos x="858" y="591"/>
                  </a:cxn>
                  <a:cxn ang="0">
                    <a:pos x="770" y="531"/>
                  </a:cxn>
                  <a:cxn ang="0">
                    <a:pos x="681" y="473"/>
                  </a:cxn>
                  <a:cxn ang="0">
                    <a:pos x="740" y="443"/>
                  </a:cxn>
                  <a:cxn ang="0">
                    <a:pos x="681" y="355"/>
                  </a:cxn>
                  <a:cxn ang="0">
                    <a:pos x="651" y="325"/>
                  </a:cxn>
                  <a:cxn ang="0">
                    <a:pos x="591" y="264"/>
                  </a:cxn>
                  <a:cxn ang="0">
                    <a:pos x="622" y="175"/>
                  </a:cxn>
                  <a:cxn ang="0">
                    <a:pos x="502" y="118"/>
                  </a:cxn>
                  <a:cxn ang="0">
                    <a:pos x="472" y="57"/>
                  </a:cxn>
                  <a:cxn ang="0">
                    <a:pos x="444" y="27"/>
                  </a:cxn>
                  <a:cxn ang="0">
                    <a:pos x="415" y="0"/>
                  </a:cxn>
                  <a:cxn ang="0">
                    <a:pos x="295" y="27"/>
                  </a:cxn>
                  <a:cxn ang="0">
                    <a:pos x="237" y="57"/>
                  </a:cxn>
                  <a:cxn ang="0">
                    <a:pos x="177" y="57"/>
                  </a:cxn>
                  <a:cxn ang="0">
                    <a:pos x="88" y="87"/>
                  </a:cxn>
                  <a:cxn ang="0">
                    <a:pos x="28" y="57"/>
                  </a:cxn>
                </a:cxnLst>
                <a:rect l="0" t="0" r="r" b="b"/>
                <a:pathLst>
                  <a:path w="977" h="856">
                    <a:moveTo>
                      <a:pt x="0" y="87"/>
                    </a:moveTo>
                    <a:lnTo>
                      <a:pt x="28" y="87"/>
                    </a:lnTo>
                    <a:lnTo>
                      <a:pt x="88" y="146"/>
                    </a:lnTo>
                    <a:lnTo>
                      <a:pt x="88" y="175"/>
                    </a:lnTo>
                    <a:lnTo>
                      <a:pt x="119" y="206"/>
                    </a:lnTo>
                    <a:lnTo>
                      <a:pt x="119" y="236"/>
                    </a:lnTo>
                    <a:lnTo>
                      <a:pt x="88" y="236"/>
                    </a:lnTo>
                    <a:lnTo>
                      <a:pt x="88" y="325"/>
                    </a:lnTo>
                    <a:lnTo>
                      <a:pt x="119" y="355"/>
                    </a:lnTo>
                    <a:lnTo>
                      <a:pt x="119" y="413"/>
                    </a:lnTo>
                    <a:lnTo>
                      <a:pt x="147" y="413"/>
                    </a:lnTo>
                    <a:lnTo>
                      <a:pt x="177" y="443"/>
                    </a:lnTo>
                    <a:lnTo>
                      <a:pt x="326" y="443"/>
                    </a:lnTo>
                    <a:lnTo>
                      <a:pt x="415" y="531"/>
                    </a:lnTo>
                    <a:lnTo>
                      <a:pt x="444" y="531"/>
                    </a:lnTo>
                    <a:lnTo>
                      <a:pt x="444" y="561"/>
                    </a:lnTo>
                    <a:lnTo>
                      <a:pt x="472" y="531"/>
                    </a:lnTo>
                    <a:lnTo>
                      <a:pt x="533" y="531"/>
                    </a:lnTo>
                    <a:lnTo>
                      <a:pt x="563" y="561"/>
                    </a:lnTo>
                    <a:lnTo>
                      <a:pt x="563" y="591"/>
                    </a:lnTo>
                    <a:lnTo>
                      <a:pt x="591" y="591"/>
                    </a:lnTo>
                    <a:lnTo>
                      <a:pt x="622" y="620"/>
                    </a:lnTo>
                    <a:lnTo>
                      <a:pt x="651" y="620"/>
                    </a:lnTo>
                    <a:lnTo>
                      <a:pt x="681" y="591"/>
                    </a:lnTo>
                    <a:lnTo>
                      <a:pt x="740" y="591"/>
                    </a:lnTo>
                    <a:lnTo>
                      <a:pt x="740" y="680"/>
                    </a:lnTo>
                    <a:lnTo>
                      <a:pt x="800" y="709"/>
                    </a:lnTo>
                    <a:lnTo>
                      <a:pt x="800" y="738"/>
                    </a:lnTo>
                    <a:lnTo>
                      <a:pt x="828" y="768"/>
                    </a:lnTo>
                    <a:lnTo>
                      <a:pt x="828" y="798"/>
                    </a:lnTo>
                    <a:lnTo>
                      <a:pt x="858" y="828"/>
                    </a:lnTo>
                    <a:lnTo>
                      <a:pt x="881" y="849"/>
                    </a:lnTo>
                    <a:lnTo>
                      <a:pt x="888" y="856"/>
                    </a:lnTo>
                    <a:lnTo>
                      <a:pt x="888" y="828"/>
                    </a:lnTo>
                    <a:lnTo>
                      <a:pt x="977" y="828"/>
                    </a:lnTo>
                    <a:lnTo>
                      <a:pt x="947" y="798"/>
                    </a:lnTo>
                    <a:lnTo>
                      <a:pt x="947" y="709"/>
                    </a:lnTo>
                    <a:lnTo>
                      <a:pt x="977" y="709"/>
                    </a:lnTo>
                    <a:lnTo>
                      <a:pt x="918" y="650"/>
                    </a:lnTo>
                    <a:lnTo>
                      <a:pt x="947" y="620"/>
                    </a:lnTo>
                    <a:lnTo>
                      <a:pt x="918" y="591"/>
                    </a:lnTo>
                    <a:lnTo>
                      <a:pt x="858" y="591"/>
                    </a:lnTo>
                    <a:lnTo>
                      <a:pt x="800" y="531"/>
                    </a:lnTo>
                    <a:lnTo>
                      <a:pt x="770" y="531"/>
                    </a:lnTo>
                    <a:lnTo>
                      <a:pt x="709" y="473"/>
                    </a:lnTo>
                    <a:lnTo>
                      <a:pt x="681" y="473"/>
                    </a:lnTo>
                    <a:lnTo>
                      <a:pt x="651" y="443"/>
                    </a:lnTo>
                    <a:lnTo>
                      <a:pt x="740" y="443"/>
                    </a:lnTo>
                    <a:lnTo>
                      <a:pt x="740" y="355"/>
                    </a:lnTo>
                    <a:lnTo>
                      <a:pt x="681" y="355"/>
                    </a:lnTo>
                    <a:lnTo>
                      <a:pt x="681" y="325"/>
                    </a:lnTo>
                    <a:lnTo>
                      <a:pt x="651" y="325"/>
                    </a:lnTo>
                    <a:lnTo>
                      <a:pt x="591" y="294"/>
                    </a:lnTo>
                    <a:lnTo>
                      <a:pt x="591" y="264"/>
                    </a:lnTo>
                    <a:lnTo>
                      <a:pt x="563" y="236"/>
                    </a:lnTo>
                    <a:lnTo>
                      <a:pt x="622" y="175"/>
                    </a:lnTo>
                    <a:lnTo>
                      <a:pt x="563" y="118"/>
                    </a:lnTo>
                    <a:lnTo>
                      <a:pt x="502" y="118"/>
                    </a:lnTo>
                    <a:lnTo>
                      <a:pt x="444" y="57"/>
                    </a:lnTo>
                    <a:lnTo>
                      <a:pt x="472" y="57"/>
                    </a:lnTo>
                    <a:lnTo>
                      <a:pt x="472" y="27"/>
                    </a:lnTo>
                    <a:lnTo>
                      <a:pt x="444" y="27"/>
                    </a:lnTo>
                    <a:lnTo>
                      <a:pt x="444" y="0"/>
                    </a:lnTo>
                    <a:lnTo>
                      <a:pt x="415" y="0"/>
                    </a:lnTo>
                    <a:lnTo>
                      <a:pt x="415" y="27"/>
                    </a:lnTo>
                    <a:lnTo>
                      <a:pt x="295" y="27"/>
                    </a:lnTo>
                    <a:lnTo>
                      <a:pt x="265" y="57"/>
                    </a:lnTo>
                    <a:lnTo>
                      <a:pt x="237" y="57"/>
                    </a:lnTo>
                    <a:lnTo>
                      <a:pt x="208" y="27"/>
                    </a:lnTo>
                    <a:lnTo>
                      <a:pt x="177" y="57"/>
                    </a:lnTo>
                    <a:lnTo>
                      <a:pt x="88" y="57"/>
                    </a:lnTo>
                    <a:lnTo>
                      <a:pt x="88" y="87"/>
                    </a:lnTo>
                    <a:lnTo>
                      <a:pt x="58" y="57"/>
                    </a:lnTo>
                    <a:lnTo>
                      <a:pt x="28" y="57"/>
                    </a:lnTo>
                    <a:lnTo>
                      <a:pt x="0" y="87"/>
                    </a:lnTo>
                    <a:close/>
                  </a:path>
                </a:pathLst>
              </a:custGeom>
              <a:solidFill>
                <a:srgbClr val="D3B26F"/>
              </a:solidFill>
              <a:ln w="9525">
                <a:noFill/>
                <a:round/>
                <a:headEnd/>
                <a:tailEnd/>
              </a:ln>
            </p:spPr>
            <p:txBody>
              <a:bodyPr/>
              <a:lstStyle/>
              <a:p>
                <a:endParaRPr lang="en-GB"/>
              </a:p>
            </p:txBody>
          </p:sp>
          <p:sp>
            <p:nvSpPr>
              <p:cNvPr id="17434" name="Freeform 26"/>
              <p:cNvSpPr>
                <a:spLocks/>
              </p:cNvSpPr>
              <p:nvPr/>
            </p:nvSpPr>
            <p:spPr bwMode="auto">
              <a:xfrm>
                <a:off x="4309" y="2653"/>
                <a:ext cx="245" cy="251"/>
              </a:xfrm>
              <a:custGeom>
                <a:avLst/>
                <a:gdLst/>
                <a:ahLst/>
                <a:cxnLst>
                  <a:cxn ang="0">
                    <a:pos x="502" y="118"/>
                  </a:cxn>
                  <a:cxn ang="0">
                    <a:pos x="474" y="88"/>
                  </a:cxn>
                  <a:cxn ang="0">
                    <a:pos x="444" y="88"/>
                  </a:cxn>
                  <a:cxn ang="0">
                    <a:pos x="325" y="30"/>
                  </a:cxn>
                  <a:cxn ang="0">
                    <a:pos x="295" y="0"/>
                  </a:cxn>
                  <a:cxn ang="0">
                    <a:pos x="177" y="30"/>
                  </a:cxn>
                  <a:cxn ang="0">
                    <a:pos x="28" y="57"/>
                  </a:cxn>
                  <a:cxn ang="0">
                    <a:pos x="28" y="88"/>
                  </a:cxn>
                  <a:cxn ang="0">
                    <a:pos x="88" y="118"/>
                  </a:cxn>
                  <a:cxn ang="0">
                    <a:pos x="146" y="207"/>
                  </a:cxn>
                  <a:cxn ang="0">
                    <a:pos x="325" y="413"/>
                  </a:cxn>
                  <a:cxn ang="0">
                    <a:pos x="355" y="473"/>
                  </a:cxn>
                  <a:cxn ang="0">
                    <a:pos x="414" y="503"/>
                  </a:cxn>
                  <a:cxn ang="0">
                    <a:pos x="444" y="561"/>
                  </a:cxn>
                  <a:cxn ang="0">
                    <a:pos x="474" y="710"/>
                  </a:cxn>
                  <a:cxn ang="0">
                    <a:pos x="444" y="887"/>
                  </a:cxn>
                  <a:cxn ang="0">
                    <a:pos x="474" y="1005"/>
                  </a:cxn>
                  <a:cxn ang="0">
                    <a:pos x="532" y="977"/>
                  </a:cxn>
                  <a:cxn ang="0">
                    <a:pos x="562" y="947"/>
                  </a:cxn>
                  <a:cxn ang="0">
                    <a:pos x="592" y="917"/>
                  </a:cxn>
                  <a:cxn ang="0">
                    <a:pos x="621" y="859"/>
                  </a:cxn>
                  <a:cxn ang="0">
                    <a:pos x="681" y="710"/>
                  </a:cxn>
                  <a:cxn ang="0">
                    <a:pos x="651" y="680"/>
                  </a:cxn>
                  <a:cxn ang="0">
                    <a:pos x="710" y="650"/>
                  </a:cxn>
                  <a:cxn ang="0">
                    <a:pos x="739" y="710"/>
                  </a:cxn>
                  <a:cxn ang="0">
                    <a:pos x="858" y="710"/>
                  </a:cxn>
                  <a:cxn ang="0">
                    <a:pos x="887" y="680"/>
                  </a:cxn>
                  <a:cxn ang="0">
                    <a:pos x="976" y="710"/>
                  </a:cxn>
                  <a:cxn ang="0">
                    <a:pos x="948" y="680"/>
                  </a:cxn>
                  <a:cxn ang="0">
                    <a:pos x="917" y="650"/>
                  </a:cxn>
                  <a:cxn ang="0">
                    <a:pos x="887" y="532"/>
                  </a:cxn>
                  <a:cxn ang="0">
                    <a:pos x="799" y="503"/>
                  </a:cxn>
                  <a:cxn ang="0">
                    <a:pos x="769" y="385"/>
                  </a:cxn>
                  <a:cxn ang="0">
                    <a:pos x="739" y="355"/>
                  </a:cxn>
                  <a:cxn ang="0">
                    <a:pos x="681" y="325"/>
                  </a:cxn>
                  <a:cxn ang="0">
                    <a:pos x="710" y="236"/>
                  </a:cxn>
                  <a:cxn ang="0">
                    <a:pos x="651" y="148"/>
                  </a:cxn>
                  <a:cxn ang="0">
                    <a:pos x="562" y="118"/>
                  </a:cxn>
                </a:cxnLst>
                <a:rect l="0" t="0" r="r" b="b"/>
                <a:pathLst>
                  <a:path w="976" h="1005">
                    <a:moveTo>
                      <a:pt x="562" y="118"/>
                    </a:moveTo>
                    <a:lnTo>
                      <a:pt x="502" y="118"/>
                    </a:lnTo>
                    <a:lnTo>
                      <a:pt x="474" y="148"/>
                    </a:lnTo>
                    <a:lnTo>
                      <a:pt x="474" y="88"/>
                    </a:lnTo>
                    <a:lnTo>
                      <a:pt x="444" y="118"/>
                    </a:lnTo>
                    <a:lnTo>
                      <a:pt x="444" y="88"/>
                    </a:lnTo>
                    <a:lnTo>
                      <a:pt x="384" y="88"/>
                    </a:lnTo>
                    <a:lnTo>
                      <a:pt x="325" y="30"/>
                    </a:lnTo>
                    <a:lnTo>
                      <a:pt x="295" y="30"/>
                    </a:lnTo>
                    <a:lnTo>
                      <a:pt x="295" y="0"/>
                    </a:lnTo>
                    <a:lnTo>
                      <a:pt x="177" y="0"/>
                    </a:lnTo>
                    <a:lnTo>
                      <a:pt x="177" y="30"/>
                    </a:lnTo>
                    <a:lnTo>
                      <a:pt x="28" y="30"/>
                    </a:lnTo>
                    <a:lnTo>
                      <a:pt x="28" y="57"/>
                    </a:lnTo>
                    <a:lnTo>
                      <a:pt x="0" y="57"/>
                    </a:lnTo>
                    <a:lnTo>
                      <a:pt x="28" y="88"/>
                    </a:lnTo>
                    <a:lnTo>
                      <a:pt x="88" y="88"/>
                    </a:lnTo>
                    <a:lnTo>
                      <a:pt x="88" y="118"/>
                    </a:lnTo>
                    <a:lnTo>
                      <a:pt x="146" y="177"/>
                    </a:lnTo>
                    <a:lnTo>
                      <a:pt x="146" y="207"/>
                    </a:lnTo>
                    <a:lnTo>
                      <a:pt x="177" y="266"/>
                    </a:lnTo>
                    <a:lnTo>
                      <a:pt x="325" y="413"/>
                    </a:lnTo>
                    <a:lnTo>
                      <a:pt x="325" y="443"/>
                    </a:lnTo>
                    <a:lnTo>
                      <a:pt x="355" y="473"/>
                    </a:lnTo>
                    <a:lnTo>
                      <a:pt x="384" y="473"/>
                    </a:lnTo>
                    <a:lnTo>
                      <a:pt x="414" y="503"/>
                    </a:lnTo>
                    <a:lnTo>
                      <a:pt x="414" y="532"/>
                    </a:lnTo>
                    <a:lnTo>
                      <a:pt x="444" y="561"/>
                    </a:lnTo>
                    <a:lnTo>
                      <a:pt x="474" y="622"/>
                    </a:lnTo>
                    <a:lnTo>
                      <a:pt x="474" y="710"/>
                    </a:lnTo>
                    <a:lnTo>
                      <a:pt x="444" y="741"/>
                    </a:lnTo>
                    <a:lnTo>
                      <a:pt x="444" y="887"/>
                    </a:lnTo>
                    <a:lnTo>
                      <a:pt x="474" y="917"/>
                    </a:lnTo>
                    <a:lnTo>
                      <a:pt x="474" y="1005"/>
                    </a:lnTo>
                    <a:lnTo>
                      <a:pt x="502" y="1005"/>
                    </a:lnTo>
                    <a:lnTo>
                      <a:pt x="532" y="977"/>
                    </a:lnTo>
                    <a:lnTo>
                      <a:pt x="592" y="977"/>
                    </a:lnTo>
                    <a:lnTo>
                      <a:pt x="562" y="947"/>
                    </a:lnTo>
                    <a:lnTo>
                      <a:pt x="562" y="917"/>
                    </a:lnTo>
                    <a:lnTo>
                      <a:pt x="592" y="917"/>
                    </a:lnTo>
                    <a:lnTo>
                      <a:pt x="621" y="887"/>
                    </a:lnTo>
                    <a:lnTo>
                      <a:pt x="621" y="859"/>
                    </a:lnTo>
                    <a:lnTo>
                      <a:pt x="681" y="798"/>
                    </a:lnTo>
                    <a:lnTo>
                      <a:pt x="681" y="710"/>
                    </a:lnTo>
                    <a:lnTo>
                      <a:pt x="651" y="710"/>
                    </a:lnTo>
                    <a:lnTo>
                      <a:pt x="651" y="680"/>
                    </a:lnTo>
                    <a:lnTo>
                      <a:pt x="681" y="680"/>
                    </a:lnTo>
                    <a:lnTo>
                      <a:pt x="710" y="650"/>
                    </a:lnTo>
                    <a:lnTo>
                      <a:pt x="739" y="650"/>
                    </a:lnTo>
                    <a:lnTo>
                      <a:pt x="739" y="710"/>
                    </a:lnTo>
                    <a:lnTo>
                      <a:pt x="799" y="650"/>
                    </a:lnTo>
                    <a:lnTo>
                      <a:pt x="858" y="710"/>
                    </a:lnTo>
                    <a:lnTo>
                      <a:pt x="858" y="680"/>
                    </a:lnTo>
                    <a:lnTo>
                      <a:pt x="887" y="680"/>
                    </a:lnTo>
                    <a:lnTo>
                      <a:pt x="917" y="710"/>
                    </a:lnTo>
                    <a:lnTo>
                      <a:pt x="976" y="710"/>
                    </a:lnTo>
                    <a:lnTo>
                      <a:pt x="976" y="680"/>
                    </a:lnTo>
                    <a:lnTo>
                      <a:pt x="948" y="680"/>
                    </a:lnTo>
                    <a:lnTo>
                      <a:pt x="948" y="650"/>
                    </a:lnTo>
                    <a:lnTo>
                      <a:pt x="917" y="650"/>
                    </a:lnTo>
                    <a:lnTo>
                      <a:pt x="917" y="561"/>
                    </a:lnTo>
                    <a:lnTo>
                      <a:pt x="887" y="532"/>
                    </a:lnTo>
                    <a:lnTo>
                      <a:pt x="830" y="532"/>
                    </a:lnTo>
                    <a:lnTo>
                      <a:pt x="799" y="503"/>
                    </a:lnTo>
                    <a:lnTo>
                      <a:pt x="799" y="413"/>
                    </a:lnTo>
                    <a:lnTo>
                      <a:pt x="769" y="385"/>
                    </a:lnTo>
                    <a:lnTo>
                      <a:pt x="739" y="385"/>
                    </a:lnTo>
                    <a:lnTo>
                      <a:pt x="739" y="355"/>
                    </a:lnTo>
                    <a:lnTo>
                      <a:pt x="710" y="355"/>
                    </a:lnTo>
                    <a:lnTo>
                      <a:pt x="681" y="325"/>
                    </a:lnTo>
                    <a:lnTo>
                      <a:pt x="681" y="266"/>
                    </a:lnTo>
                    <a:lnTo>
                      <a:pt x="710" y="236"/>
                    </a:lnTo>
                    <a:lnTo>
                      <a:pt x="681" y="207"/>
                    </a:lnTo>
                    <a:lnTo>
                      <a:pt x="651" y="148"/>
                    </a:lnTo>
                    <a:lnTo>
                      <a:pt x="621" y="177"/>
                    </a:lnTo>
                    <a:lnTo>
                      <a:pt x="562" y="118"/>
                    </a:lnTo>
                    <a:close/>
                  </a:path>
                </a:pathLst>
              </a:custGeom>
              <a:solidFill>
                <a:srgbClr val="8FB5BE"/>
              </a:solidFill>
              <a:ln w="9525">
                <a:noFill/>
                <a:round/>
                <a:headEnd/>
                <a:tailEnd/>
              </a:ln>
            </p:spPr>
            <p:txBody>
              <a:bodyPr/>
              <a:lstStyle/>
              <a:p>
                <a:endParaRPr lang="en-GB"/>
              </a:p>
            </p:txBody>
          </p:sp>
          <p:sp>
            <p:nvSpPr>
              <p:cNvPr id="17435" name="Freeform 27"/>
              <p:cNvSpPr>
                <a:spLocks/>
              </p:cNvSpPr>
              <p:nvPr/>
            </p:nvSpPr>
            <p:spPr bwMode="auto">
              <a:xfrm>
                <a:off x="3894" y="2667"/>
                <a:ext cx="637" cy="393"/>
              </a:xfrm>
              <a:custGeom>
                <a:avLst/>
                <a:gdLst/>
                <a:ahLst/>
                <a:cxnLst>
                  <a:cxn ang="0">
                    <a:pos x="1837" y="209"/>
                  </a:cxn>
                  <a:cxn ang="0">
                    <a:pos x="1748" y="61"/>
                  </a:cxn>
                  <a:cxn ang="0">
                    <a:pos x="1660" y="0"/>
                  </a:cxn>
                  <a:cxn ang="0">
                    <a:pos x="1569" y="61"/>
                  </a:cxn>
                  <a:cxn ang="0">
                    <a:pos x="1274" y="150"/>
                  </a:cxn>
                  <a:cxn ang="0">
                    <a:pos x="1214" y="209"/>
                  </a:cxn>
                  <a:cxn ang="0">
                    <a:pos x="1125" y="120"/>
                  </a:cxn>
                  <a:cxn ang="0">
                    <a:pos x="769" y="91"/>
                  </a:cxn>
                  <a:cxn ang="0">
                    <a:pos x="682" y="91"/>
                  </a:cxn>
                  <a:cxn ang="0">
                    <a:pos x="623" y="150"/>
                  </a:cxn>
                  <a:cxn ang="0">
                    <a:pos x="444" y="268"/>
                  </a:cxn>
                  <a:cxn ang="0">
                    <a:pos x="414" y="356"/>
                  </a:cxn>
                  <a:cxn ang="0">
                    <a:pos x="325" y="475"/>
                  </a:cxn>
                  <a:cxn ang="0">
                    <a:pos x="267" y="565"/>
                  </a:cxn>
                  <a:cxn ang="0">
                    <a:pos x="237" y="684"/>
                  </a:cxn>
                  <a:cxn ang="0">
                    <a:pos x="30" y="711"/>
                  </a:cxn>
                  <a:cxn ang="0">
                    <a:pos x="59" y="802"/>
                  </a:cxn>
                  <a:cxn ang="0">
                    <a:pos x="118" y="860"/>
                  </a:cxn>
                  <a:cxn ang="0">
                    <a:pos x="177" y="948"/>
                  </a:cxn>
                  <a:cxn ang="0">
                    <a:pos x="267" y="1009"/>
                  </a:cxn>
                  <a:cxn ang="0">
                    <a:pos x="325" y="1067"/>
                  </a:cxn>
                  <a:cxn ang="0">
                    <a:pos x="355" y="1157"/>
                  </a:cxn>
                  <a:cxn ang="0">
                    <a:pos x="386" y="1185"/>
                  </a:cxn>
                  <a:cxn ang="0">
                    <a:pos x="504" y="1245"/>
                  </a:cxn>
                  <a:cxn ang="0">
                    <a:pos x="562" y="1245"/>
                  </a:cxn>
                  <a:cxn ang="0">
                    <a:pos x="682" y="1245"/>
                  </a:cxn>
                  <a:cxn ang="0">
                    <a:pos x="651" y="1245"/>
                  </a:cxn>
                  <a:cxn ang="0">
                    <a:pos x="682" y="1363"/>
                  </a:cxn>
                  <a:cxn ang="0">
                    <a:pos x="769" y="1452"/>
                  </a:cxn>
                  <a:cxn ang="0">
                    <a:pos x="769" y="1513"/>
                  </a:cxn>
                  <a:cxn ang="0">
                    <a:pos x="918" y="1482"/>
                  </a:cxn>
                  <a:cxn ang="0">
                    <a:pos x="1067" y="1540"/>
                  </a:cxn>
                  <a:cxn ang="0">
                    <a:pos x="1214" y="1513"/>
                  </a:cxn>
                  <a:cxn ang="0">
                    <a:pos x="1422" y="1570"/>
                  </a:cxn>
                  <a:cxn ang="0">
                    <a:pos x="1541" y="1540"/>
                  </a:cxn>
                  <a:cxn ang="0">
                    <a:pos x="1599" y="1482"/>
                  </a:cxn>
                  <a:cxn ang="0">
                    <a:pos x="1660" y="1422"/>
                  </a:cxn>
                  <a:cxn ang="0">
                    <a:pos x="1955" y="1393"/>
                  </a:cxn>
                  <a:cxn ang="0">
                    <a:pos x="2044" y="1452"/>
                  </a:cxn>
                  <a:cxn ang="0">
                    <a:pos x="2311" y="1513"/>
                  </a:cxn>
                  <a:cxn ang="0">
                    <a:pos x="2370" y="1245"/>
                  </a:cxn>
                  <a:cxn ang="0">
                    <a:pos x="2370" y="1215"/>
                  </a:cxn>
                  <a:cxn ang="0">
                    <a:pos x="2370" y="1157"/>
                  </a:cxn>
                  <a:cxn ang="0">
                    <a:pos x="2399" y="1097"/>
                  </a:cxn>
                  <a:cxn ang="0">
                    <a:pos x="2429" y="1185"/>
                  </a:cxn>
                  <a:cxn ang="0">
                    <a:pos x="2547" y="1038"/>
                  </a:cxn>
                  <a:cxn ang="0">
                    <a:pos x="2490" y="948"/>
                  </a:cxn>
                  <a:cxn ang="0">
                    <a:pos x="2399" y="979"/>
                  </a:cxn>
                  <a:cxn ang="0">
                    <a:pos x="2311" y="1038"/>
                  </a:cxn>
                  <a:cxn ang="0">
                    <a:pos x="2162" y="948"/>
                  </a:cxn>
                  <a:cxn ang="0">
                    <a:pos x="2104" y="830"/>
                  </a:cxn>
                  <a:cxn ang="0">
                    <a:pos x="2134" y="565"/>
                  </a:cxn>
                  <a:cxn ang="0">
                    <a:pos x="2074" y="446"/>
                  </a:cxn>
                  <a:cxn ang="0">
                    <a:pos x="1985" y="386"/>
                  </a:cxn>
                </a:cxnLst>
                <a:rect l="0" t="0" r="r" b="b"/>
                <a:pathLst>
                  <a:path w="2547" h="1570">
                    <a:moveTo>
                      <a:pt x="1985" y="386"/>
                    </a:moveTo>
                    <a:lnTo>
                      <a:pt x="1985" y="356"/>
                    </a:lnTo>
                    <a:lnTo>
                      <a:pt x="1837" y="209"/>
                    </a:lnTo>
                    <a:lnTo>
                      <a:pt x="1806" y="150"/>
                    </a:lnTo>
                    <a:lnTo>
                      <a:pt x="1806" y="120"/>
                    </a:lnTo>
                    <a:lnTo>
                      <a:pt x="1748" y="61"/>
                    </a:lnTo>
                    <a:lnTo>
                      <a:pt x="1748" y="31"/>
                    </a:lnTo>
                    <a:lnTo>
                      <a:pt x="1688" y="31"/>
                    </a:lnTo>
                    <a:lnTo>
                      <a:pt x="1660" y="0"/>
                    </a:lnTo>
                    <a:lnTo>
                      <a:pt x="1629" y="31"/>
                    </a:lnTo>
                    <a:lnTo>
                      <a:pt x="1569" y="31"/>
                    </a:lnTo>
                    <a:lnTo>
                      <a:pt x="1569" y="61"/>
                    </a:lnTo>
                    <a:lnTo>
                      <a:pt x="1511" y="120"/>
                    </a:lnTo>
                    <a:lnTo>
                      <a:pt x="1304" y="120"/>
                    </a:lnTo>
                    <a:lnTo>
                      <a:pt x="1274" y="150"/>
                    </a:lnTo>
                    <a:lnTo>
                      <a:pt x="1274" y="179"/>
                    </a:lnTo>
                    <a:lnTo>
                      <a:pt x="1214" y="179"/>
                    </a:lnTo>
                    <a:lnTo>
                      <a:pt x="1214" y="209"/>
                    </a:lnTo>
                    <a:lnTo>
                      <a:pt x="1155" y="150"/>
                    </a:lnTo>
                    <a:lnTo>
                      <a:pt x="1125" y="150"/>
                    </a:lnTo>
                    <a:lnTo>
                      <a:pt x="1125" y="120"/>
                    </a:lnTo>
                    <a:lnTo>
                      <a:pt x="889" y="120"/>
                    </a:lnTo>
                    <a:lnTo>
                      <a:pt x="860" y="91"/>
                    </a:lnTo>
                    <a:lnTo>
                      <a:pt x="769" y="91"/>
                    </a:lnTo>
                    <a:lnTo>
                      <a:pt x="741" y="61"/>
                    </a:lnTo>
                    <a:lnTo>
                      <a:pt x="711" y="91"/>
                    </a:lnTo>
                    <a:lnTo>
                      <a:pt x="682" y="91"/>
                    </a:lnTo>
                    <a:lnTo>
                      <a:pt x="651" y="120"/>
                    </a:lnTo>
                    <a:lnTo>
                      <a:pt x="651" y="150"/>
                    </a:lnTo>
                    <a:lnTo>
                      <a:pt x="623" y="150"/>
                    </a:lnTo>
                    <a:lnTo>
                      <a:pt x="593" y="179"/>
                    </a:lnTo>
                    <a:lnTo>
                      <a:pt x="532" y="179"/>
                    </a:lnTo>
                    <a:lnTo>
                      <a:pt x="444" y="268"/>
                    </a:lnTo>
                    <a:lnTo>
                      <a:pt x="444" y="298"/>
                    </a:lnTo>
                    <a:lnTo>
                      <a:pt x="414" y="328"/>
                    </a:lnTo>
                    <a:lnTo>
                      <a:pt x="414" y="356"/>
                    </a:lnTo>
                    <a:lnTo>
                      <a:pt x="355" y="416"/>
                    </a:lnTo>
                    <a:lnTo>
                      <a:pt x="355" y="446"/>
                    </a:lnTo>
                    <a:lnTo>
                      <a:pt x="325" y="475"/>
                    </a:lnTo>
                    <a:lnTo>
                      <a:pt x="325" y="534"/>
                    </a:lnTo>
                    <a:lnTo>
                      <a:pt x="295" y="565"/>
                    </a:lnTo>
                    <a:lnTo>
                      <a:pt x="267" y="565"/>
                    </a:lnTo>
                    <a:lnTo>
                      <a:pt x="267" y="623"/>
                    </a:lnTo>
                    <a:lnTo>
                      <a:pt x="237" y="653"/>
                    </a:lnTo>
                    <a:lnTo>
                      <a:pt x="237" y="684"/>
                    </a:lnTo>
                    <a:lnTo>
                      <a:pt x="148" y="684"/>
                    </a:lnTo>
                    <a:lnTo>
                      <a:pt x="118" y="711"/>
                    </a:lnTo>
                    <a:lnTo>
                      <a:pt x="30" y="711"/>
                    </a:lnTo>
                    <a:lnTo>
                      <a:pt x="0" y="741"/>
                    </a:lnTo>
                    <a:lnTo>
                      <a:pt x="9" y="753"/>
                    </a:lnTo>
                    <a:lnTo>
                      <a:pt x="59" y="802"/>
                    </a:lnTo>
                    <a:lnTo>
                      <a:pt x="88" y="802"/>
                    </a:lnTo>
                    <a:lnTo>
                      <a:pt x="118" y="830"/>
                    </a:lnTo>
                    <a:lnTo>
                      <a:pt x="118" y="860"/>
                    </a:lnTo>
                    <a:lnTo>
                      <a:pt x="148" y="860"/>
                    </a:lnTo>
                    <a:lnTo>
                      <a:pt x="148" y="948"/>
                    </a:lnTo>
                    <a:lnTo>
                      <a:pt x="177" y="948"/>
                    </a:lnTo>
                    <a:lnTo>
                      <a:pt x="207" y="979"/>
                    </a:lnTo>
                    <a:lnTo>
                      <a:pt x="207" y="1009"/>
                    </a:lnTo>
                    <a:lnTo>
                      <a:pt x="267" y="1009"/>
                    </a:lnTo>
                    <a:lnTo>
                      <a:pt x="295" y="1038"/>
                    </a:lnTo>
                    <a:lnTo>
                      <a:pt x="355" y="1038"/>
                    </a:lnTo>
                    <a:lnTo>
                      <a:pt x="325" y="1067"/>
                    </a:lnTo>
                    <a:lnTo>
                      <a:pt x="325" y="1097"/>
                    </a:lnTo>
                    <a:lnTo>
                      <a:pt x="355" y="1127"/>
                    </a:lnTo>
                    <a:lnTo>
                      <a:pt x="355" y="1157"/>
                    </a:lnTo>
                    <a:lnTo>
                      <a:pt x="325" y="1157"/>
                    </a:lnTo>
                    <a:lnTo>
                      <a:pt x="325" y="1185"/>
                    </a:lnTo>
                    <a:lnTo>
                      <a:pt x="386" y="1185"/>
                    </a:lnTo>
                    <a:lnTo>
                      <a:pt x="414" y="1215"/>
                    </a:lnTo>
                    <a:lnTo>
                      <a:pt x="504" y="1215"/>
                    </a:lnTo>
                    <a:lnTo>
                      <a:pt x="504" y="1245"/>
                    </a:lnTo>
                    <a:lnTo>
                      <a:pt x="532" y="1275"/>
                    </a:lnTo>
                    <a:lnTo>
                      <a:pt x="562" y="1275"/>
                    </a:lnTo>
                    <a:lnTo>
                      <a:pt x="562" y="1245"/>
                    </a:lnTo>
                    <a:lnTo>
                      <a:pt x="593" y="1215"/>
                    </a:lnTo>
                    <a:lnTo>
                      <a:pt x="651" y="1215"/>
                    </a:lnTo>
                    <a:lnTo>
                      <a:pt x="682" y="1245"/>
                    </a:lnTo>
                    <a:lnTo>
                      <a:pt x="711" y="1245"/>
                    </a:lnTo>
                    <a:lnTo>
                      <a:pt x="682" y="1275"/>
                    </a:lnTo>
                    <a:lnTo>
                      <a:pt x="651" y="1245"/>
                    </a:lnTo>
                    <a:lnTo>
                      <a:pt x="623" y="1275"/>
                    </a:lnTo>
                    <a:lnTo>
                      <a:pt x="623" y="1304"/>
                    </a:lnTo>
                    <a:lnTo>
                      <a:pt x="682" y="1363"/>
                    </a:lnTo>
                    <a:lnTo>
                      <a:pt x="741" y="1393"/>
                    </a:lnTo>
                    <a:lnTo>
                      <a:pt x="769" y="1393"/>
                    </a:lnTo>
                    <a:lnTo>
                      <a:pt x="769" y="1452"/>
                    </a:lnTo>
                    <a:lnTo>
                      <a:pt x="741" y="1452"/>
                    </a:lnTo>
                    <a:lnTo>
                      <a:pt x="741" y="1482"/>
                    </a:lnTo>
                    <a:lnTo>
                      <a:pt x="769" y="1513"/>
                    </a:lnTo>
                    <a:lnTo>
                      <a:pt x="830" y="1513"/>
                    </a:lnTo>
                    <a:lnTo>
                      <a:pt x="830" y="1482"/>
                    </a:lnTo>
                    <a:lnTo>
                      <a:pt x="918" y="1482"/>
                    </a:lnTo>
                    <a:lnTo>
                      <a:pt x="918" y="1513"/>
                    </a:lnTo>
                    <a:lnTo>
                      <a:pt x="1037" y="1513"/>
                    </a:lnTo>
                    <a:lnTo>
                      <a:pt x="1067" y="1540"/>
                    </a:lnTo>
                    <a:lnTo>
                      <a:pt x="1185" y="1540"/>
                    </a:lnTo>
                    <a:lnTo>
                      <a:pt x="1185" y="1513"/>
                    </a:lnTo>
                    <a:lnTo>
                      <a:pt x="1214" y="1513"/>
                    </a:lnTo>
                    <a:lnTo>
                      <a:pt x="1244" y="1540"/>
                    </a:lnTo>
                    <a:lnTo>
                      <a:pt x="1422" y="1540"/>
                    </a:lnTo>
                    <a:lnTo>
                      <a:pt x="1422" y="1570"/>
                    </a:lnTo>
                    <a:lnTo>
                      <a:pt x="1481" y="1570"/>
                    </a:lnTo>
                    <a:lnTo>
                      <a:pt x="1511" y="1540"/>
                    </a:lnTo>
                    <a:lnTo>
                      <a:pt x="1541" y="1540"/>
                    </a:lnTo>
                    <a:lnTo>
                      <a:pt x="1541" y="1513"/>
                    </a:lnTo>
                    <a:lnTo>
                      <a:pt x="1569" y="1513"/>
                    </a:lnTo>
                    <a:lnTo>
                      <a:pt x="1599" y="1482"/>
                    </a:lnTo>
                    <a:lnTo>
                      <a:pt x="1599" y="1452"/>
                    </a:lnTo>
                    <a:lnTo>
                      <a:pt x="1660" y="1452"/>
                    </a:lnTo>
                    <a:lnTo>
                      <a:pt x="1660" y="1422"/>
                    </a:lnTo>
                    <a:lnTo>
                      <a:pt x="1806" y="1422"/>
                    </a:lnTo>
                    <a:lnTo>
                      <a:pt x="1837" y="1393"/>
                    </a:lnTo>
                    <a:lnTo>
                      <a:pt x="1955" y="1393"/>
                    </a:lnTo>
                    <a:lnTo>
                      <a:pt x="1985" y="1422"/>
                    </a:lnTo>
                    <a:lnTo>
                      <a:pt x="2044" y="1422"/>
                    </a:lnTo>
                    <a:lnTo>
                      <a:pt x="2044" y="1452"/>
                    </a:lnTo>
                    <a:lnTo>
                      <a:pt x="2104" y="1452"/>
                    </a:lnTo>
                    <a:lnTo>
                      <a:pt x="2162" y="1513"/>
                    </a:lnTo>
                    <a:lnTo>
                      <a:pt x="2311" y="1513"/>
                    </a:lnTo>
                    <a:lnTo>
                      <a:pt x="2311" y="1334"/>
                    </a:lnTo>
                    <a:lnTo>
                      <a:pt x="2370" y="1275"/>
                    </a:lnTo>
                    <a:lnTo>
                      <a:pt x="2370" y="1245"/>
                    </a:lnTo>
                    <a:lnTo>
                      <a:pt x="2341" y="1275"/>
                    </a:lnTo>
                    <a:lnTo>
                      <a:pt x="2341" y="1245"/>
                    </a:lnTo>
                    <a:lnTo>
                      <a:pt x="2370" y="1215"/>
                    </a:lnTo>
                    <a:lnTo>
                      <a:pt x="2341" y="1215"/>
                    </a:lnTo>
                    <a:lnTo>
                      <a:pt x="2370" y="1185"/>
                    </a:lnTo>
                    <a:lnTo>
                      <a:pt x="2370" y="1157"/>
                    </a:lnTo>
                    <a:lnTo>
                      <a:pt x="2341" y="1127"/>
                    </a:lnTo>
                    <a:lnTo>
                      <a:pt x="2370" y="1097"/>
                    </a:lnTo>
                    <a:lnTo>
                      <a:pt x="2399" y="1097"/>
                    </a:lnTo>
                    <a:lnTo>
                      <a:pt x="2399" y="1157"/>
                    </a:lnTo>
                    <a:lnTo>
                      <a:pt x="2370" y="1185"/>
                    </a:lnTo>
                    <a:lnTo>
                      <a:pt x="2429" y="1185"/>
                    </a:lnTo>
                    <a:lnTo>
                      <a:pt x="2459" y="1157"/>
                    </a:lnTo>
                    <a:lnTo>
                      <a:pt x="2547" y="1157"/>
                    </a:lnTo>
                    <a:lnTo>
                      <a:pt x="2547" y="1038"/>
                    </a:lnTo>
                    <a:lnTo>
                      <a:pt x="2547" y="979"/>
                    </a:lnTo>
                    <a:lnTo>
                      <a:pt x="2490" y="979"/>
                    </a:lnTo>
                    <a:lnTo>
                      <a:pt x="2490" y="948"/>
                    </a:lnTo>
                    <a:lnTo>
                      <a:pt x="2429" y="948"/>
                    </a:lnTo>
                    <a:lnTo>
                      <a:pt x="2429" y="979"/>
                    </a:lnTo>
                    <a:lnTo>
                      <a:pt x="2399" y="979"/>
                    </a:lnTo>
                    <a:lnTo>
                      <a:pt x="2370" y="1009"/>
                    </a:lnTo>
                    <a:lnTo>
                      <a:pt x="2311" y="1009"/>
                    </a:lnTo>
                    <a:lnTo>
                      <a:pt x="2311" y="1038"/>
                    </a:lnTo>
                    <a:lnTo>
                      <a:pt x="2252" y="1009"/>
                    </a:lnTo>
                    <a:lnTo>
                      <a:pt x="2222" y="1009"/>
                    </a:lnTo>
                    <a:lnTo>
                      <a:pt x="2162" y="948"/>
                    </a:lnTo>
                    <a:lnTo>
                      <a:pt x="2134" y="948"/>
                    </a:lnTo>
                    <a:lnTo>
                      <a:pt x="2134" y="860"/>
                    </a:lnTo>
                    <a:lnTo>
                      <a:pt x="2104" y="830"/>
                    </a:lnTo>
                    <a:lnTo>
                      <a:pt x="2104" y="684"/>
                    </a:lnTo>
                    <a:lnTo>
                      <a:pt x="2134" y="653"/>
                    </a:lnTo>
                    <a:lnTo>
                      <a:pt x="2134" y="565"/>
                    </a:lnTo>
                    <a:lnTo>
                      <a:pt x="2104" y="504"/>
                    </a:lnTo>
                    <a:lnTo>
                      <a:pt x="2074" y="475"/>
                    </a:lnTo>
                    <a:lnTo>
                      <a:pt x="2074" y="446"/>
                    </a:lnTo>
                    <a:lnTo>
                      <a:pt x="2044" y="416"/>
                    </a:lnTo>
                    <a:lnTo>
                      <a:pt x="2015" y="416"/>
                    </a:lnTo>
                    <a:lnTo>
                      <a:pt x="1985" y="386"/>
                    </a:lnTo>
                    <a:close/>
                  </a:path>
                </a:pathLst>
              </a:custGeom>
              <a:solidFill>
                <a:srgbClr val="99D6AB"/>
              </a:solidFill>
              <a:ln w="9525">
                <a:noFill/>
                <a:round/>
                <a:headEnd/>
                <a:tailEnd/>
              </a:ln>
            </p:spPr>
            <p:txBody>
              <a:bodyPr/>
              <a:lstStyle/>
              <a:p>
                <a:endParaRPr lang="en-GB"/>
              </a:p>
            </p:txBody>
          </p:sp>
          <p:sp>
            <p:nvSpPr>
              <p:cNvPr id="17436" name="Freeform 28"/>
              <p:cNvSpPr>
                <a:spLocks/>
              </p:cNvSpPr>
              <p:nvPr/>
            </p:nvSpPr>
            <p:spPr bwMode="auto">
              <a:xfrm>
                <a:off x="3657" y="2564"/>
                <a:ext cx="378" cy="148"/>
              </a:xfrm>
              <a:custGeom>
                <a:avLst/>
                <a:gdLst/>
                <a:ahLst/>
                <a:cxnLst>
                  <a:cxn ang="0">
                    <a:pos x="1453" y="238"/>
                  </a:cxn>
                  <a:cxn ang="0">
                    <a:pos x="1511" y="149"/>
                  </a:cxn>
                  <a:cxn ang="0">
                    <a:pos x="1335" y="59"/>
                  </a:cxn>
                  <a:cxn ang="0">
                    <a:pos x="1274" y="31"/>
                  </a:cxn>
                  <a:cxn ang="0">
                    <a:pos x="1067" y="88"/>
                  </a:cxn>
                  <a:cxn ang="0">
                    <a:pos x="1008" y="59"/>
                  </a:cxn>
                  <a:cxn ang="0">
                    <a:pos x="830" y="118"/>
                  </a:cxn>
                  <a:cxn ang="0">
                    <a:pos x="770" y="88"/>
                  </a:cxn>
                  <a:cxn ang="0">
                    <a:pos x="742" y="59"/>
                  </a:cxn>
                  <a:cxn ang="0">
                    <a:pos x="623" y="0"/>
                  </a:cxn>
                  <a:cxn ang="0">
                    <a:pos x="563" y="59"/>
                  </a:cxn>
                  <a:cxn ang="0">
                    <a:pos x="505" y="0"/>
                  </a:cxn>
                  <a:cxn ang="0">
                    <a:pos x="475" y="0"/>
                  </a:cxn>
                  <a:cxn ang="0">
                    <a:pos x="387" y="59"/>
                  </a:cxn>
                  <a:cxn ang="0">
                    <a:pos x="356" y="88"/>
                  </a:cxn>
                  <a:cxn ang="0">
                    <a:pos x="326" y="177"/>
                  </a:cxn>
                  <a:cxn ang="0">
                    <a:pos x="267" y="207"/>
                  </a:cxn>
                  <a:cxn ang="0">
                    <a:pos x="207" y="238"/>
                  </a:cxn>
                  <a:cxn ang="0">
                    <a:pos x="59" y="267"/>
                  </a:cxn>
                  <a:cxn ang="0">
                    <a:pos x="30" y="295"/>
                  </a:cxn>
                  <a:cxn ang="0">
                    <a:pos x="0" y="356"/>
                  </a:cxn>
                  <a:cxn ang="0">
                    <a:pos x="30" y="413"/>
                  </a:cxn>
                  <a:cxn ang="0">
                    <a:pos x="89" y="504"/>
                  </a:cxn>
                  <a:cxn ang="0">
                    <a:pos x="178" y="563"/>
                  </a:cxn>
                  <a:cxn ang="0">
                    <a:pos x="237" y="592"/>
                  </a:cxn>
                  <a:cxn ang="0">
                    <a:pos x="505" y="563"/>
                  </a:cxn>
                  <a:cxn ang="0">
                    <a:pos x="505" y="533"/>
                  </a:cxn>
                  <a:cxn ang="0">
                    <a:pos x="651" y="504"/>
                  </a:cxn>
                  <a:cxn ang="0">
                    <a:pos x="712" y="444"/>
                  </a:cxn>
                  <a:cxn ang="0">
                    <a:pos x="801" y="474"/>
                  </a:cxn>
                  <a:cxn ang="0">
                    <a:pos x="860" y="444"/>
                  </a:cxn>
                  <a:cxn ang="0">
                    <a:pos x="919" y="413"/>
                  </a:cxn>
                  <a:cxn ang="0">
                    <a:pos x="949" y="356"/>
                  </a:cxn>
                  <a:cxn ang="0">
                    <a:pos x="1067" y="325"/>
                  </a:cxn>
                  <a:cxn ang="0">
                    <a:pos x="1186" y="356"/>
                  </a:cxn>
                  <a:cxn ang="0">
                    <a:pos x="1244" y="325"/>
                  </a:cxn>
                  <a:cxn ang="0">
                    <a:pos x="1274" y="386"/>
                  </a:cxn>
                  <a:cxn ang="0">
                    <a:pos x="1335" y="386"/>
                  </a:cxn>
                  <a:cxn ang="0">
                    <a:pos x="1393" y="325"/>
                  </a:cxn>
                </a:cxnLst>
                <a:rect l="0" t="0" r="r" b="b"/>
                <a:pathLst>
                  <a:path w="1511" h="592">
                    <a:moveTo>
                      <a:pt x="1453" y="267"/>
                    </a:moveTo>
                    <a:lnTo>
                      <a:pt x="1453" y="238"/>
                    </a:lnTo>
                    <a:lnTo>
                      <a:pt x="1511" y="177"/>
                    </a:lnTo>
                    <a:lnTo>
                      <a:pt x="1511" y="149"/>
                    </a:lnTo>
                    <a:lnTo>
                      <a:pt x="1423" y="149"/>
                    </a:lnTo>
                    <a:lnTo>
                      <a:pt x="1335" y="59"/>
                    </a:lnTo>
                    <a:lnTo>
                      <a:pt x="1304" y="59"/>
                    </a:lnTo>
                    <a:lnTo>
                      <a:pt x="1274" y="31"/>
                    </a:lnTo>
                    <a:lnTo>
                      <a:pt x="1126" y="31"/>
                    </a:lnTo>
                    <a:lnTo>
                      <a:pt x="1067" y="88"/>
                    </a:lnTo>
                    <a:lnTo>
                      <a:pt x="1008" y="31"/>
                    </a:lnTo>
                    <a:lnTo>
                      <a:pt x="1008" y="59"/>
                    </a:lnTo>
                    <a:lnTo>
                      <a:pt x="889" y="59"/>
                    </a:lnTo>
                    <a:lnTo>
                      <a:pt x="830" y="118"/>
                    </a:lnTo>
                    <a:lnTo>
                      <a:pt x="801" y="118"/>
                    </a:lnTo>
                    <a:lnTo>
                      <a:pt x="770" y="88"/>
                    </a:lnTo>
                    <a:lnTo>
                      <a:pt x="770" y="59"/>
                    </a:lnTo>
                    <a:lnTo>
                      <a:pt x="742" y="59"/>
                    </a:lnTo>
                    <a:lnTo>
                      <a:pt x="682" y="0"/>
                    </a:lnTo>
                    <a:lnTo>
                      <a:pt x="623" y="0"/>
                    </a:lnTo>
                    <a:lnTo>
                      <a:pt x="623" y="31"/>
                    </a:lnTo>
                    <a:lnTo>
                      <a:pt x="563" y="59"/>
                    </a:lnTo>
                    <a:lnTo>
                      <a:pt x="563" y="0"/>
                    </a:lnTo>
                    <a:lnTo>
                      <a:pt x="505" y="0"/>
                    </a:lnTo>
                    <a:lnTo>
                      <a:pt x="505" y="31"/>
                    </a:lnTo>
                    <a:lnTo>
                      <a:pt x="475" y="0"/>
                    </a:lnTo>
                    <a:lnTo>
                      <a:pt x="414" y="59"/>
                    </a:lnTo>
                    <a:lnTo>
                      <a:pt x="387" y="59"/>
                    </a:lnTo>
                    <a:lnTo>
                      <a:pt x="387" y="88"/>
                    </a:lnTo>
                    <a:lnTo>
                      <a:pt x="356" y="88"/>
                    </a:lnTo>
                    <a:lnTo>
                      <a:pt x="326" y="118"/>
                    </a:lnTo>
                    <a:lnTo>
                      <a:pt x="326" y="177"/>
                    </a:lnTo>
                    <a:lnTo>
                      <a:pt x="296" y="177"/>
                    </a:lnTo>
                    <a:lnTo>
                      <a:pt x="267" y="207"/>
                    </a:lnTo>
                    <a:lnTo>
                      <a:pt x="237" y="207"/>
                    </a:lnTo>
                    <a:lnTo>
                      <a:pt x="207" y="238"/>
                    </a:lnTo>
                    <a:lnTo>
                      <a:pt x="59" y="238"/>
                    </a:lnTo>
                    <a:lnTo>
                      <a:pt x="59" y="267"/>
                    </a:lnTo>
                    <a:lnTo>
                      <a:pt x="30" y="267"/>
                    </a:lnTo>
                    <a:lnTo>
                      <a:pt x="30" y="295"/>
                    </a:lnTo>
                    <a:lnTo>
                      <a:pt x="30" y="325"/>
                    </a:lnTo>
                    <a:lnTo>
                      <a:pt x="0" y="356"/>
                    </a:lnTo>
                    <a:lnTo>
                      <a:pt x="0" y="386"/>
                    </a:lnTo>
                    <a:lnTo>
                      <a:pt x="30" y="413"/>
                    </a:lnTo>
                    <a:lnTo>
                      <a:pt x="30" y="444"/>
                    </a:lnTo>
                    <a:lnTo>
                      <a:pt x="89" y="504"/>
                    </a:lnTo>
                    <a:lnTo>
                      <a:pt x="119" y="504"/>
                    </a:lnTo>
                    <a:lnTo>
                      <a:pt x="178" y="563"/>
                    </a:lnTo>
                    <a:lnTo>
                      <a:pt x="207" y="563"/>
                    </a:lnTo>
                    <a:lnTo>
                      <a:pt x="237" y="592"/>
                    </a:lnTo>
                    <a:lnTo>
                      <a:pt x="505" y="592"/>
                    </a:lnTo>
                    <a:lnTo>
                      <a:pt x="505" y="563"/>
                    </a:lnTo>
                    <a:lnTo>
                      <a:pt x="533" y="563"/>
                    </a:lnTo>
                    <a:lnTo>
                      <a:pt x="505" y="533"/>
                    </a:lnTo>
                    <a:lnTo>
                      <a:pt x="533" y="504"/>
                    </a:lnTo>
                    <a:lnTo>
                      <a:pt x="651" y="504"/>
                    </a:lnTo>
                    <a:lnTo>
                      <a:pt x="712" y="474"/>
                    </a:lnTo>
                    <a:lnTo>
                      <a:pt x="712" y="444"/>
                    </a:lnTo>
                    <a:lnTo>
                      <a:pt x="770" y="444"/>
                    </a:lnTo>
                    <a:lnTo>
                      <a:pt x="801" y="474"/>
                    </a:lnTo>
                    <a:lnTo>
                      <a:pt x="830" y="444"/>
                    </a:lnTo>
                    <a:lnTo>
                      <a:pt x="860" y="444"/>
                    </a:lnTo>
                    <a:lnTo>
                      <a:pt x="889" y="413"/>
                    </a:lnTo>
                    <a:lnTo>
                      <a:pt x="919" y="413"/>
                    </a:lnTo>
                    <a:lnTo>
                      <a:pt x="949" y="386"/>
                    </a:lnTo>
                    <a:lnTo>
                      <a:pt x="949" y="356"/>
                    </a:lnTo>
                    <a:lnTo>
                      <a:pt x="979" y="325"/>
                    </a:lnTo>
                    <a:lnTo>
                      <a:pt x="1067" y="325"/>
                    </a:lnTo>
                    <a:lnTo>
                      <a:pt x="1126" y="356"/>
                    </a:lnTo>
                    <a:lnTo>
                      <a:pt x="1186" y="356"/>
                    </a:lnTo>
                    <a:lnTo>
                      <a:pt x="1186" y="325"/>
                    </a:lnTo>
                    <a:lnTo>
                      <a:pt x="1244" y="325"/>
                    </a:lnTo>
                    <a:lnTo>
                      <a:pt x="1274" y="356"/>
                    </a:lnTo>
                    <a:lnTo>
                      <a:pt x="1274" y="386"/>
                    </a:lnTo>
                    <a:lnTo>
                      <a:pt x="1304" y="413"/>
                    </a:lnTo>
                    <a:lnTo>
                      <a:pt x="1335" y="386"/>
                    </a:lnTo>
                    <a:lnTo>
                      <a:pt x="1393" y="386"/>
                    </a:lnTo>
                    <a:lnTo>
                      <a:pt x="1393" y="325"/>
                    </a:lnTo>
                    <a:lnTo>
                      <a:pt x="1453" y="267"/>
                    </a:lnTo>
                    <a:close/>
                  </a:path>
                </a:pathLst>
              </a:custGeom>
              <a:solidFill>
                <a:srgbClr val="B28665"/>
              </a:solidFill>
              <a:ln w="9525">
                <a:noFill/>
                <a:round/>
                <a:headEnd/>
                <a:tailEnd/>
              </a:ln>
            </p:spPr>
            <p:txBody>
              <a:bodyPr/>
              <a:lstStyle/>
              <a:p>
                <a:endParaRPr lang="en-GB"/>
              </a:p>
            </p:txBody>
          </p:sp>
          <p:sp>
            <p:nvSpPr>
              <p:cNvPr id="17437" name="Freeform 29"/>
              <p:cNvSpPr>
                <a:spLocks/>
              </p:cNvSpPr>
              <p:nvPr/>
            </p:nvSpPr>
            <p:spPr bwMode="auto">
              <a:xfrm>
                <a:off x="3613" y="2645"/>
                <a:ext cx="444" cy="237"/>
              </a:xfrm>
              <a:custGeom>
                <a:avLst/>
                <a:gdLst/>
                <a:ahLst/>
                <a:cxnLst>
                  <a:cxn ang="0">
                    <a:pos x="1660" y="88"/>
                  </a:cxn>
                  <a:cxn ang="0">
                    <a:pos x="1602" y="61"/>
                  </a:cxn>
                  <a:cxn ang="0">
                    <a:pos x="1514" y="61"/>
                  </a:cxn>
                  <a:cxn ang="0">
                    <a:pos x="1453" y="61"/>
                  </a:cxn>
                  <a:cxn ang="0">
                    <a:pos x="1423" y="0"/>
                  </a:cxn>
                  <a:cxn ang="0">
                    <a:pos x="1365" y="31"/>
                  </a:cxn>
                  <a:cxn ang="0">
                    <a:pos x="1246" y="0"/>
                  </a:cxn>
                  <a:cxn ang="0">
                    <a:pos x="1128" y="31"/>
                  </a:cxn>
                  <a:cxn ang="0">
                    <a:pos x="1098" y="88"/>
                  </a:cxn>
                  <a:cxn ang="0">
                    <a:pos x="1039" y="119"/>
                  </a:cxn>
                  <a:cxn ang="0">
                    <a:pos x="980" y="149"/>
                  </a:cxn>
                  <a:cxn ang="0">
                    <a:pos x="891" y="119"/>
                  </a:cxn>
                  <a:cxn ang="0">
                    <a:pos x="830" y="179"/>
                  </a:cxn>
                  <a:cxn ang="0">
                    <a:pos x="684" y="208"/>
                  </a:cxn>
                  <a:cxn ang="0">
                    <a:pos x="684" y="238"/>
                  </a:cxn>
                  <a:cxn ang="0">
                    <a:pos x="416" y="267"/>
                  </a:cxn>
                  <a:cxn ang="0">
                    <a:pos x="357" y="238"/>
                  </a:cxn>
                  <a:cxn ang="0">
                    <a:pos x="268" y="179"/>
                  </a:cxn>
                  <a:cxn ang="0">
                    <a:pos x="268" y="208"/>
                  </a:cxn>
                  <a:cxn ang="0">
                    <a:pos x="238" y="297"/>
                  </a:cxn>
                  <a:cxn ang="0">
                    <a:pos x="150" y="267"/>
                  </a:cxn>
                  <a:cxn ang="0">
                    <a:pos x="120" y="297"/>
                  </a:cxn>
                  <a:cxn ang="0">
                    <a:pos x="150" y="356"/>
                  </a:cxn>
                  <a:cxn ang="0">
                    <a:pos x="91" y="534"/>
                  </a:cxn>
                  <a:cxn ang="0">
                    <a:pos x="0" y="563"/>
                  </a:cxn>
                  <a:cxn ang="0">
                    <a:pos x="61" y="592"/>
                  </a:cxn>
                  <a:cxn ang="0">
                    <a:pos x="91" y="653"/>
                  </a:cxn>
                  <a:cxn ang="0">
                    <a:pos x="150" y="711"/>
                  </a:cxn>
                  <a:cxn ang="0">
                    <a:pos x="179" y="741"/>
                  </a:cxn>
                  <a:cxn ang="0">
                    <a:pos x="238" y="772"/>
                  </a:cxn>
                  <a:cxn ang="0">
                    <a:pos x="268" y="799"/>
                  </a:cxn>
                  <a:cxn ang="0">
                    <a:pos x="328" y="829"/>
                  </a:cxn>
                  <a:cxn ang="0">
                    <a:pos x="357" y="890"/>
                  </a:cxn>
                  <a:cxn ang="0">
                    <a:pos x="386" y="890"/>
                  </a:cxn>
                  <a:cxn ang="0">
                    <a:pos x="416" y="918"/>
                  </a:cxn>
                  <a:cxn ang="0">
                    <a:pos x="593" y="948"/>
                  </a:cxn>
                  <a:cxn ang="0">
                    <a:pos x="712" y="890"/>
                  </a:cxn>
                  <a:cxn ang="0">
                    <a:pos x="773" y="890"/>
                  </a:cxn>
                  <a:cxn ang="0">
                    <a:pos x="861" y="860"/>
                  </a:cxn>
                  <a:cxn ang="0">
                    <a:pos x="921" y="829"/>
                  </a:cxn>
                  <a:cxn ang="0">
                    <a:pos x="1098" y="799"/>
                  </a:cxn>
                  <a:cxn ang="0">
                    <a:pos x="1120" y="822"/>
                  </a:cxn>
                  <a:cxn ang="0">
                    <a:pos x="1158" y="799"/>
                  </a:cxn>
                  <a:cxn ang="0">
                    <a:pos x="1276" y="772"/>
                  </a:cxn>
                  <a:cxn ang="0">
                    <a:pos x="1365" y="741"/>
                  </a:cxn>
                  <a:cxn ang="0">
                    <a:pos x="1395" y="653"/>
                  </a:cxn>
                  <a:cxn ang="0">
                    <a:pos x="1453" y="622"/>
                  </a:cxn>
                  <a:cxn ang="0">
                    <a:pos x="1483" y="534"/>
                  </a:cxn>
                  <a:cxn ang="0">
                    <a:pos x="1542" y="444"/>
                  </a:cxn>
                  <a:cxn ang="0">
                    <a:pos x="1572" y="386"/>
                  </a:cxn>
                  <a:cxn ang="0">
                    <a:pos x="1660" y="267"/>
                  </a:cxn>
                  <a:cxn ang="0">
                    <a:pos x="1751" y="238"/>
                  </a:cxn>
                  <a:cxn ang="0">
                    <a:pos x="1779" y="208"/>
                  </a:cxn>
                  <a:cxn ang="0">
                    <a:pos x="1721" y="149"/>
                  </a:cxn>
                </a:cxnLst>
                <a:rect l="0" t="0" r="r" b="b"/>
                <a:pathLst>
                  <a:path w="1779" h="948">
                    <a:moveTo>
                      <a:pt x="1721" y="149"/>
                    </a:moveTo>
                    <a:lnTo>
                      <a:pt x="1660" y="88"/>
                    </a:lnTo>
                    <a:lnTo>
                      <a:pt x="1632" y="88"/>
                    </a:lnTo>
                    <a:lnTo>
                      <a:pt x="1602" y="61"/>
                    </a:lnTo>
                    <a:lnTo>
                      <a:pt x="1572" y="61"/>
                    </a:lnTo>
                    <a:lnTo>
                      <a:pt x="1514" y="61"/>
                    </a:lnTo>
                    <a:lnTo>
                      <a:pt x="1483" y="88"/>
                    </a:lnTo>
                    <a:lnTo>
                      <a:pt x="1453" y="61"/>
                    </a:lnTo>
                    <a:lnTo>
                      <a:pt x="1453" y="31"/>
                    </a:lnTo>
                    <a:lnTo>
                      <a:pt x="1423" y="0"/>
                    </a:lnTo>
                    <a:lnTo>
                      <a:pt x="1365" y="0"/>
                    </a:lnTo>
                    <a:lnTo>
                      <a:pt x="1365" y="31"/>
                    </a:lnTo>
                    <a:lnTo>
                      <a:pt x="1305" y="31"/>
                    </a:lnTo>
                    <a:lnTo>
                      <a:pt x="1246" y="0"/>
                    </a:lnTo>
                    <a:lnTo>
                      <a:pt x="1158" y="0"/>
                    </a:lnTo>
                    <a:lnTo>
                      <a:pt x="1128" y="31"/>
                    </a:lnTo>
                    <a:lnTo>
                      <a:pt x="1128" y="61"/>
                    </a:lnTo>
                    <a:lnTo>
                      <a:pt x="1098" y="88"/>
                    </a:lnTo>
                    <a:lnTo>
                      <a:pt x="1068" y="88"/>
                    </a:lnTo>
                    <a:lnTo>
                      <a:pt x="1039" y="119"/>
                    </a:lnTo>
                    <a:lnTo>
                      <a:pt x="1009" y="119"/>
                    </a:lnTo>
                    <a:lnTo>
                      <a:pt x="980" y="149"/>
                    </a:lnTo>
                    <a:lnTo>
                      <a:pt x="949" y="119"/>
                    </a:lnTo>
                    <a:lnTo>
                      <a:pt x="891" y="119"/>
                    </a:lnTo>
                    <a:lnTo>
                      <a:pt x="891" y="149"/>
                    </a:lnTo>
                    <a:lnTo>
                      <a:pt x="830" y="179"/>
                    </a:lnTo>
                    <a:lnTo>
                      <a:pt x="712" y="179"/>
                    </a:lnTo>
                    <a:lnTo>
                      <a:pt x="684" y="208"/>
                    </a:lnTo>
                    <a:lnTo>
                      <a:pt x="712" y="238"/>
                    </a:lnTo>
                    <a:lnTo>
                      <a:pt x="684" y="238"/>
                    </a:lnTo>
                    <a:lnTo>
                      <a:pt x="684" y="267"/>
                    </a:lnTo>
                    <a:lnTo>
                      <a:pt x="416" y="267"/>
                    </a:lnTo>
                    <a:lnTo>
                      <a:pt x="386" y="238"/>
                    </a:lnTo>
                    <a:lnTo>
                      <a:pt x="357" y="238"/>
                    </a:lnTo>
                    <a:lnTo>
                      <a:pt x="298" y="179"/>
                    </a:lnTo>
                    <a:lnTo>
                      <a:pt x="268" y="179"/>
                    </a:lnTo>
                    <a:lnTo>
                      <a:pt x="238" y="208"/>
                    </a:lnTo>
                    <a:lnTo>
                      <a:pt x="268" y="208"/>
                    </a:lnTo>
                    <a:lnTo>
                      <a:pt x="238" y="238"/>
                    </a:lnTo>
                    <a:lnTo>
                      <a:pt x="238" y="297"/>
                    </a:lnTo>
                    <a:lnTo>
                      <a:pt x="179" y="297"/>
                    </a:lnTo>
                    <a:lnTo>
                      <a:pt x="150" y="267"/>
                    </a:lnTo>
                    <a:lnTo>
                      <a:pt x="120" y="267"/>
                    </a:lnTo>
                    <a:lnTo>
                      <a:pt x="120" y="297"/>
                    </a:lnTo>
                    <a:lnTo>
                      <a:pt x="150" y="326"/>
                    </a:lnTo>
                    <a:lnTo>
                      <a:pt x="150" y="356"/>
                    </a:lnTo>
                    <a:lnTo>
                      <a:pt x="91" y="416"/>
                    </a:lnTo>
                    <a:lnTo>
                      <a:pt x="91" y="534"/>
                    </a:lnTo>
                    <a:lnTo>
                      <a:pt x="31" y="534"/>
                    </a:lnTo>
                    <a:lnTo>
                      <a:pt x="0" y="563"/>
                    </a:lnTo>
                    <a:lnTo>
                      <a:pt x="31" y="563"/>
                    </a:lnTo>
                    <a:lnTo>
                      <a:pt x="61" y="592"/>
                    </a:lnTo>
                    <a:lnTo>
                      <a:pt x="61" y="622"/>
                    </a:lnTo>
                    <a:lnTo>
                      <a:pt x="91" y="653"/>
                    </a:lnTo>
                    <a:lnTo>
                      <a:pt x="120" y="653"/>
                    </a:lnTo>
                    <a:lnTo>
                      <a:pt x="150" y="711"/>
                    </a:lnTo>
                    <a:lnTo>
                      <a:pt x="179" y="711"/>
                    </a:lnTo>
                    <a:lnTo>
                      <a:pt x="179" y="741"/>
                    </a:lnTo>
                    <a:lnTo>
                      <a:pt x="209" y="741"/>
                    </a:lnTo>
                    <a:lnTo>
                      <a:pt x="238" y="772"/>
                    </a:lnTo>
                    <a:lnTo>
                      <a:pt x="268" y="772"/>
                    </a:lnTo>
                    <a:lnTo>
                      <a:pt x="268" y="799"/>
                    </a:lnTo>
                    <a:lnTo>
                      <a:pt x="298" y="829"/>
                    </a:lnTo>
                    <a:lnTo>
                      <a:pt x="328" y="829"/>
                    </a:lnTo>
                    <a:lnTo>
                      <a:pt x="328" y="860"/>
                    </a:lnTo>
                    <a:lnTo>
                      <a:pt x="357" y="890"/>
                    </a:lnTo>
                    <a:lnTo>
                      <a:pt x="357" y="860"/>
                    </a:lnTo>
                    <a:lnTo>
                      <a:pt x="386" y="890"/>
                    </a:lnTo>
                    <a:lnTo>
                      <a:pt x="416" y="890"/>
                    </a:lnTo>
                    <a:lnTo>
                      <a:pt x="416" y="918"/>
                    </a:lnTo>
                    <a:lnTo>
                      <a:pt x="593" y="918"/>
                    </a:lnTo>
                    <a:lnTo>
                      <a:pt x="593" y="948"/>
                    </a:lnTo>
                    <a:lnTo>
                      <a:pt x="654" y="948"/>
                    </a:lnTo>
                    <a:lnTo>
                      <a:pt x="712" y="890"/>
                    </a:lnTo>
                    <a:lnTo>
                      <a:pt x="742" y="890"/>
                    </a:lnTo>
                    <a:lnTo>
                      <a:pt x="773" y="890"/>
                    </a:lnTo>
                    <a:lnTo>
                      <a:pt x="802" y="860"/>
                    </a:lnTo>
                    <a:lnTo>
                      <a:pt x="861" y="860"/>
                    </a:lnTo>
                    <a:lnTo>
                      <a:pt x="891" y="829"/>
                    </a:lnTo>
                    <a:lnTo>
                      <a:pt x="921" y="829"/>
                    </a:lnTo>
                    <a:lnTo>
                      <a:pt x="949" y="799"/>
                    </a:lnTo>
                    <a:lnTo>
                      <a:pt x="1098" y="799"/>
                    </a:lnTo>
                    <a:lnTo>
                      <a:pt x="1113" y="814"/>
                    </a:lnTo>
                    <a:lnTo>
                      <a:pt x="1120" y="822"/>
                    </a:lnTo>
                    <a:lnTo>
                      <a:pt x="1128" y="829"/>
                    </a:lnTo>
                    <a:lnTo>
                      <a:pt x="1158" y="799"/>
                    </a:lnTo>
                    <a:lnTo>
                      <a:pt x="1246" y="799"/>
                    </a:lnTo>
                    <a:lnTo>
                      <a:pt x="1276" y="772"/>
                    </a:lnTo>
                    <a:lnTo>
                      <a:pt x="1365" y="772"/>
                    </a:lnTo>
                    <a:lnTo>
                      <a:pt x="1365" y="741"/>
                    </a:lnTo>
                    <a:lnTo>
                      <a:pt x="1395" y="711"/>
                    </a:lnTo>
                    <a:lnTo>
                      <a:pt x="1395" y="653"/>
                    </a:lnTo>
                    <a:lnTo>
                      <a:pt x="1423" y="653"/>
                    </a:lnTo>
                    <a:lnTo>
                      <a:pt x="1453" y="622"/>
                    </a:lnTo>
                    <a:lnTo>
                      <a:pt x="1453" y="563"/>
                    </a:lnTo>
                    <a:lnTo>
                      <a:pt x="1483" y="534"/>
                    </a:lnTo>
                    <a:lnTo>
                      <a:pt x="1483" y="504"/>
                    </a:lnTo>
                    <a:lnTo>
                      <a:pt x="1542" y="444"/>
                    </a:lnTo>
                    <a:lnTo>
                      <a:pt x="1542" y="416"/>
                    </a:lnTo>
                    <a:lnTo>
                      <a:pt x="1572" y="386"/>
                    </a:lnTo>
                    <a:lnTo>
                      <a:pt x="1572" y="356"/>
                    </a:lnTo>
                    <a:lnTo>
                      <a:pt x="1660" y="267"/>
                    </a:lnTo>
                    <a:lnTo>
                      <a:pt x="1721" y="267"/>
                    </a:lnTo>
                    <a:lnTo>
                      <a:pt x="1751" y="238"/>
                    </a:lnTo>
                    <a:lnTo>
                      <a:pt x="1779" y="238"/>
                    </a:lnTo>
                    <a:lnTo>
                      <a:pt x="1779" y="208"/>
                    </a:lnTo>
                    <a:lnTo>
                      <a:pt x="1779" y="149"/>
                    </a:lnTo>
                    <a:lnTo>
                      <a:pt x="1721" y="149"/>
                    </a:lnTo>
                    <a:close/>
                  </a:path>
                </a:pathLst>
              </a:custGeom>
              <a:solidFill>
                <a:srgbClr val="FED9A6"/>
              </a:solidFill>
              <a:ln w="9525">
                <a:noFill/>
                <a:round/>
                <a:headEnd/>
                <a:tailEnd/>
              </a:ln>
            </p:spPr>
            <p:txBody>
              <a:bodyPr/>
              <a:lstStyle/>
              <a:p>
                <a:endParaRPr lang="en-GB"/>
              </a:p>
            </p:txBody>
          </p:sp>
          <p:sp>
            <p:nvSpPr>
              <p:cNvPr id="17438" name="Freeform 30"/>
              <p:cNvSpPr>
                <a:spLocks/>
              </p:cNvSpPr>
              <p:nvPr/>
            </p:nvSpPr>
            <p:spPr bwMode="auto">
              <a:xfrm>
                <a:off x="3784" y="2845"/>
                <a:ext cx="310" cy="370"/>
              </a:xfrm>
              <a:custGeom>
                <a:avLst/>
                <a:gdLst/>
                <a:ahLst/>
                <a:cxnLst>
                  <a:cxn ang="0">
                    <a:pos x="1095" y="504"/>
                  </a:cxn>
                  <a:cxn ang="0">
                    <a:pos x="1006" y="564"/>
                  </a:cxn>
                  <a:cxn ang="0">
                    <a:pos x="948" y="504"/>
                  </a:cxn>
                  <a:cxn ang="0">
                    <a:pos x="769" y="474"/>
                  </a:cxn>
                  <a:cxn ang="0">
                    <a:pos x="799" y="416"/>
                  </a:cxn>
                  <a:cxn ang="0">
                    <a:pos x="799" y="327"/>
                  </a:cxn>
                  <a:cxn ang="0">
                    <a:pos x="651" y="298"/>
                  </a:cxn>
                  <a:cxn ang="0">
                    <a:pos x="592" y="237"/>
                  </a:cxn>
                  <a:cxn ang="0">
                    <a:pos x="562" y="119"/>
                  </a:cxn>
                  <a:cxn ang="0">
                    <a:pos x="453" y="42"/>
                  </a:cxn>
                  <a:cxn ang="0">
                    <a:pos x="414" y="0"/>
                  </a:cxn>
                  <a:cxn ang="0">
                    <a:pos x="207" y="30"/>
                  </a:cxn>
                  <a:cxn ang="0">
                    <a:pos x="89" y="91"/>
                  </a:cxn>
                  <a:cxn ang="0">
                    <a:pos x="89" y="119"/>
                  </a:cxn>
                  <a:cxn ang="0">
                    <a:pos x="118" y="237"/>
                  </a:cxn>
                  <a:cxn ang="0">
                    <a:pos x="177" y="298"/>
                  </a:cxn>
                  <a:cxn ang="0">
                    <a:pos x="146" y="386"/>
                  </a:cxn>
                  <a:cxn ang="0">
                    <a:pos x="207" y="416"/>
                  </a:cxn>
                  <a:cxn ang="0">
                    <a:pos x="177" y="534"/>
                  </a:cxn>
                  <a:cxn ang="0">
                    <a:pos x="177" y="623"/>
                  </a:cxn>
                  <a:cxn ang="0">
                    <a:pos x="237" y="682"/>
                  </a:cxn>
                  <a:cxn ang="0">
                    <a:pos x="265" y="741"/>
                  </a:cxn>
                  <a:cxn ang="0">
                    <a:pos x="265" y="859"/>
                  </a:cxn>
                  <a:cxn ang="0">
                    <a:pos x="118" y="890"/>
                  </a:cxn>
                  <a:cxn ang="0">
                    <a:pos x="146" y="977"/>
                  </a:cxn>
                  <a:cxn ang="0">
                    <a:pos x="89" y="977"/>
                  </a:cxn>
                  <a:cxn ang="0">
                    <a:pos x="28" y="1038"/>
                  </a:cxn>
                  <a:cxn ang="0">
                    <a:pos x="0" y="1156"/>
                  </a:cxn>
                  <a:cxn ang="0">
                    <a:pos x="0" y="1215"/>
                  </a:cxn>
                  <a:cxn ang="0">
                    <a:pos x="89" y="1245"/>
                  </a:cxn>
                  <a:cxn ang="0">
                    <a:pos x="58" y="1275"/>
                  </a:cxn>
                  <a:cxn ang="0">
                    <a:pos x="146" y="1333"/>
                  </a:cxn>
                  <a:cxn ang="0">
                    <a:pos x="237" y="1422"/>
                  </a:cxn>
                  <a:cxn ang="0">
                    <a:pos x="237" y="1363"/>
                  </a:cxn>
                  <a:cxn ang="0">
                    <a:pos x="325" y="1215"/>
                  </a:cxn>
                  <a:cxn ang="0">
                    <a:pos x="414" y="1215"/>
                  </a:cxn>
                  <a:cxn ang="0">
                    <a:pos x="503" y="1303"/>
                  </a:cxn>
                  <a:cxn ang="0">
                    <a:pos x="592" y="1363"/>
                  </a:cxn>
                  <a:cxn ang="0">
                    <a:pos x="592" y="1452"/>
                  </a:cxn>
                  <a:cxn ang="0">
                    <a:pos x="651" y="1363"/>
                  </a:cxn>
                  <a:cxn ang="0">
                    <a:pos x="769" y="1333"/>
                  </a:cxn>
                  <a:cxn ang="0">
                    <a:pos x="799" y="1333"/>
                  </a:cxn>
                  <a:cxn ang="0">
                    <a:pos x="888" y="1333"/>
                  </a:cxn>
                  <a:cxn ang="0">
                    <a:pos x="948" y="1275"/>
                  </a:cxn>
                  <a:cxn ang="0">
                    <a:pos x="1067" y="1275"/>
                  </a:cxn>
                  <a:cxn ang="0">
                    <a:pos x="1126" y="1275"/>
                  </a:cxn>
                  <a:cxn ang="0">
                    <a:pos x="1095" y="1127"/>
                  </a:cxn>
                  <a:cxn ang="0">
                    <a:pos x="1185" y="1097"/>
                  </a:cxn>
                  <a:cxn ang="0">
                    <a:pos x="1213" y="1038"/>
                  </a:cxn>
                  <a:cxn ang="0">
                    <a:pos x="1185" y="977"/>
                  </a:cxn>
                  <a:cxn ang="0">
                    <a:pos x="1126" y="920"/>
                  </a:cxn>
                  <a:cxn ang="0">
                    <a:pos x="1067" y="829"/>
                  </a:cxn>
                  <a:cxn ang="0">
                    <a:pos x="1126" y="652"/>
                  </a:cxn>
                  <a:cxn ang="0">
                    <a:pos x="1095" y="534"/>
                  </a:cxn>
                </a:cxnLst>
                <a:rect l="0" t="0" r="r" b="b"/>
                <a:pathLst>
                  <a:path w="1244" h="1481">
                    <a:moveTo>
                      <a:pt x="1155" y="534"/>
                    </a:moveTo>
                    <a:lnTo>
                      <a:pt x="1126" y="534"/>
                    </a:lnTo>
                    <a:lnTo>
                      <a:pt x="1095" y="504"/>
                    </a:lnTo>
                    <a:lnTo>
                      <a:pt x="1037" y="504"/>
                    </a:lnTo>
                    <a:lnTo>
                      <a:pt x="1006" y="534"/>
                    </a:lnTo>
                    <a:lnTo>
                      <a:pt x="1006" y="564"/>
                    </a:lnTo>
                    <a:lnTo>
                      <a:pt x="976" y="564"/>
                    </a:lnTo>
                    <a:lnTo>
                      <a:pt x="948" y="534"/>
                    </a:lnTo>
                    <a:lnTo>
                      <a:pt x="948" y="504"/>
                    </a:lnTo>
                    <a:lnTo>
                      <a:pt x="858" y="504"/>
                    </a:lnTo>
                    <a:lnTo>
                      <a:pt x="830" y="474"/>
                    </a:lnTo>
                    <a:lnTo>
                      <a:pt x="769" y="474"/>
                    </a:lnTo>
                    <a:lnTo>
                      <a:pt x="769" y="446"/>
                    </a:lnTo>
                    <a:lnTo>
                      <a:pt x="799" y="446"/>
                    </a:lnTo>
                    <a:lnTo>
                      <a:pt x="799" y="416"/>
                    </a:lnTo>
                    <a:lnTo>
                      <a:pt x="769" y="386"/>
                    </a:lnTo>
                    <a:lnTo>
                      <a:pt x="769" y="356"/>
                    </a:lnTo>
                    <a:lnTo>
                      <a:pt x="799" y="327"/>
                    </a:lnTo>
                    <a:lnTo>
                      <a:pt x="739" y="327"/>
                    </a:lnTo>
                    <a:lnTo>
                      <a:pt x="711" y="298"/>
                    </a:lnTo>
                    <a:lnTo>
                      <a:pt x="651" y="298"/>
                    </a:lnTo>
                    <a:lnTo>
                      <a:pt x="651" y="268"/>
                    </a:lnTo>
                    <a:lnTo>
                      <a:pt x="621" y="237"/>
                    </a:lnTo>
                    <a:lnTo>
                      <a:pt x="592" y="237"/>
                    </a:lnTo>
                    <a:lnTo>
                      <a:pt x="592" y="149"/>
                    </a:lnTo>
                    <a:lnTo>
                      <a:pt x="562" y="149"/>
                    </a:lnTo>
                    <a:lnTo>
                      <a:pt x="562" y="119"/>
                    </a:lnTo>
                    <a:lnTo>
                      <a:pt x="532" y="91"/>
                    </a:lnTo>
                    <a:lnTo>
                      <a:pt x="503" y="91"/>
                    </a:lnTo>
                    <a:lnTo>
                      <a:pt x="453" y="42"/>
                    </a:lnTo>
                    <a:lnTo>
                      <a:pt x="436" y="23"/>
                    </a:lnTo>
                    <a:lnTo>
                      <a:pt x="429" y="15"/>
                    </a:lnTo>
                    <a:lnTo>
                      <a:pt x="414" y="0"/>
                    </a:lnTo>
                    <a:lnTo>
                      <a:pt x="265" y="0"/>
                    </a:lnTo>
                    <a:lnTo>
                      <a:pt x="237" y="30"/>
                    </a:lnTo>
                    <a:lnTo>
                      <a:pt x="207" y="30"/>
                    </a:lnTo>
                    <a:lnTo>
                      <a:pt x="177" y="61"/>
                    </a:lnTo>
                    <a:lnTo>
                      <a:pt x="118" y="61"/>
                    </a:lnTo>
                    <a:lnTo>
                      <a:pt x="89" y="91"/>
                    </a:lnTo>
                    <a:lnTo>
                      <a:pt x="58" y="91"/>
                    </a:lnTo>
                    <a:lnTo>
                      <a:pt x="58" y="119"/>
                    </a:lnTo>
                    <a:lnTo>
                      <a:pt x="89" y="119"/>
                    </a:lnTo>
                    <a:lnTo>
                      <a:pt x="89" y="209"/>
                    </a:lnTo>
                    <a:lnTo>
                      <a:pt x="146" y="209"/>
                    </a:lnTo>
                    <a:lnTo>
                      <a:pt x="118" y="237"/>
                    </a:lnTo>
                    <a:lnTo>
                      <a:pt x="118" y="268"/>
                    </a:lnTo>
                    <a:lnTo>
                      <a:pt x="146" y="298"/>
                    </a:lnTo>
                    <a:lnTo>
                      <a:pt x="177" y="298"/>
                    </a:lnTo>
                    <a:lnTo>
                      <a:pt x="207" y="327"/>
                    </a:lnTo>
                    <a:lnTo>
                      <a:pt x="146" y="327"/>
                    </a:lnTo>
                    <a:lnTo>
                      <a:pt x="146" y="386"/>
                    </a:lnTo>
                    <a:lnTo>
                      <a:pt x="118" y="446"/>
                    </a:lnTo>
                    <a:lnTo>
                      <a:pt x="146" y="416"/>
                    </a:lnTo>
                    <a:lnTo>
                      <a:pt x="207" y="416"/>
                    </a:lnTo>
                    <a:lnTo>
                      <a:pt x="207" y="474"/>
                    </a:lnTo>
                    <a:lnTo>
                      <a:pt x="177" y="504"/>
                    </a:lnTo>
                    <a:lnTo>
                      <a:pt x="177" y="534"/>
                    </a:lnTo>
                    <a:lnTo>
                      <a:pt x="146" y="564"/>
                    </a:lnTo>
                    <a:lnTo>
                      <a:pt x="146" y="593"/>
                    </a:lnTo>
                    <a:lnTo>
                      <a:pt x="177" y="623"/>
                    </a:lnTo>
                    <a:lnTo>
                      <a:pt x="177" y="652"/>
                    </a:lnTo>
                    <a:lnTo>
                      <a:pt x="207" y="652"/>
                    </a:lnTo>
                    <a:lnTo>
                      <a:pt x="237" y="682"/>
                    </a:lnTo>
                    <a:lnTo>
                      <a:pt x="265" y="682"/>
                    </a:lnTo>
                    <a:lnTo>
                      <a:pt x="296" y="711"/>
                    </a:lnTo>
                    <a:lnTo>
                      <a:pt x="265" y="741"/>
                    </a:lnTo>
                    <a:lnTo>
                      <a:pt x="207" y="741"/>
                    </a:lnTo>
                    <a:lnTo>
                      <a:pt x="265" y="802"/>
                    </a:lnTo>
                    <a:lnTo>
                      <a:pt x="265" y="859"/>
                    </a:lnTo>
                    <a:lnTo>
                      <a:pt x="207" y="859"/>
                    </a:lnTo>
                    <a:lnTo>
                      <a:pt x="207" y="890"/>
                    </a:lnTo>
                    <a:lnTo>
                      <a:pt x="118" y="890"/>
                    </a:lnTo>
                    <a:lnTo>
                      <a:pt x="118" y="920"/>
                    </a:lnTo>
                    <a:lnTo>
                      <a:pt x="146" y="948"/>
                    </a:lnTo>
                    <a:lnTo>
                      <a:pt x="146" y="977"/>
                    </a:lnTo>
                    <a:lnTo>
                      <a:pt x="118" y="948"/>
                    </a:lnTo>
                    <a:lnTo>
                      <a:pt x="89" y="948"/>
                    </a:lnTo>
                    <a:lnTo>
                      <a:pt x="89" y="977"/>
                    </a:lnTo>
                    <a:lnTo>
                      <a:pt x="58" y="977"/>
                    </a:lnTo>
                    <a:lnTo>
                      <a:pt x="58" y="1008"/>
                    </a:lnTo>
                    <a:lnTo>
                      <a:pt x="28" y="1038"/>
                    </a:lnTo>
                    <a:lnTo>
                      <a:pt x="58" y="1066"/>
                    </a:lnTo>
                    <a:lnTo>
                      <a:pt x="0" y="1066"/>
                    </a:lnTo>
                    <a:lnTo>
                      <a:pt x="0" y="1156"/>
                    </a:lnTo>
                    <a:lnTo>
                      <a:pt x="28" y="1156"/>
                    </a:lnTo>
                    <a:lnTo>
                      <a:pt x="28" y="1215"/>
                    </a:lnTo>
                    <a:lnTo>
                      <a:pt x="0" y="1215"/>
                    </a:lnTo>
                    <a:lnTo>
                      <a:pt x="0" y="1245"/>
                    </a:lnTo>
                    <a:lnTo>
                      <a:pt x="58" y="1245"/>
                    </a:lnTo>
                    <a:lnTo>
                      <a:pt x="89" y="1245"/>
                    </a:lnTo>
                    <a:lnTo>
                      <a:pt x="89" y="1275"/>
                    </a:lnTo>
                    <a:lnTo>
                      <a:pt x="58" y="1245"/>
                    </a:lnTo>
                    <a:lnTo>
                      <a:pt x="58" y="1275"/>
                    </a:lnTo>
                    <a:lnTo>
                      <a:pt x="89" y="1303"/>
                    </a:lnTo>
                    <a:lnTo>
                      <a:pt x="118" y="1303"/>
                    </a:lnTo>
                    <a:lnTo>
                      <a:pt x="146" y="1333"/>
                    </a:lnTo>
                    <a:lnTo>
                      <a:pt x="177" y="1393"/>
                    </a:lnTo>
                    <a:lnTo>
                      <a:pt x="207" y="1422"/>
                    </a:lnTo>
                    <a:lnTo>
                      <a:pt x="237" y="1422"/>
                    </a:lnTo>
                    <a:lnTo>
                      <a:pt x="265" y="1452"/>
                    </a:lnTo>
                    <a:lnTo>
                      <a:pt x="265" y="1363"/>
                    </a:lnTo>
                    <a:lnTo>
                      <a:pt x="237" y="1363"/>
                    </a:lnTo>
                    <a:lnTo>
                      <a:pt x="265" y="1333"/>
                    </a:lnTo>
                    <a:lnTo>
                      <a:pt x="265" y="1275"/>
                    </a:lnTo>
                    <a:lnTo>
                      <a:pt x="325" y="1215"/>
                    </a:lnTo>
                    <a:lnTo>
                      <a:pt x="325" y="1184"/>
                    </a:lnTo>
                    <a:lnTo>
                      <a:pt x="384" y="1245"/>
                    </a:lnTo>
                    <a:lnTo>
                      <a:pt x="414" y="1215"/>
                    </a:lnTo>
                    <a:lnTo>
                      <a:pt x="444" y="1215"/>
                    </a:lnTo>
                    <a:lnTo>
                      <a:pt x="503" y="1275"/>
                    </a:lnTo>
                    <a:lnTo>
                      <a:pt x="503" y="1303"/>
                    </a:lnTo>
                    <a:lnTo>
                      <a:pt x="562" y="1303"/>
                    </a:lnTo>
                    <a:lnTo>
                      <a:pt x="562" y="1333"/>
                    </a:lnTo>
                    <a:lnTo>
                      <a:pt x="592" y="1363"/>
                    </a:lnTo>
                    <a:lnTo>
                      <a:pt x="592" y="1393"/>
                    </a:lnTo>
                    <a:lnTo>
                      <a:pt x="621" y="1422"/>
                    </a:lnTo>
                    <a:lnTo>
                      <a:pt x="592" y="1452"/>
                    </a:lnTo>
                    <a:lnTo>
                      <a:pt x="592" y="1481"/>
                    </a:lnTo>
                    <a:lnTo>
                      <a:pt x="651" y="1422"/>
                    </a:lnTo>
                    <a:lnTo>
                      <a:pt x="651" y="1363"/>
                    </a:lnTo>
                    <a:lnTo>
                      <a:pt x="711" y="1363"/>
                    </a:lnTo>
                    <a:lnTo>
                      <a:pt x="739" y="1333"/>
                    </a:lnTo>
                    <a:lnTo>
                      <a:pt x="769" y="1333"/>
                    </a:lnTo>
                    <a:lnTo>
                      <a:pt x="769" y="1363"/>
                    </a:lnTo>
                    <a:lnTo>
                      <a:pt x="799" y="1363"/>
                    </a:lnTo>
                    <a:lnTo>
                      <a:pt x="799" y="1333"/>
                    </a:lnTo>
                    <a:lnTo>
                      <a:pt x="830" y="1333"/>
                    </a:lnTo>
                    <a:lnTo>
                      <a:pt x="858" y="1303"/>
                    </a:lnTo>
                    <a:lnTo>
                      <a:pt x="888" y="1333"/>
                    </a:lnTo>
                    <a:lnTo>
                      <a:pt x="918" y="1303"/>
                    </a:lnTo>
                    <a:lnTo>
                      <a:pt x="948" y="1303"/>
                    </a:lnTo>
                    <a:lnTo>
                      <a:pt x="948" y="1275"/>
                    </a:lnTo>
                    <a:lnTo>
                      <a:pt x="976" y="1303"/>
                    </a:lnTo>
                    <a:lnTo>
                      <a:pt x="1037" y="1303"/>
                    </a:lnTo>
                    <a:lnTo>
                      <a:pt x="1067" y="1275"/>
                    </a:lnTo>
                    <a:lnTo>
                      <a:pt x="1067" y="1303"/>
                    </a:lnTo>
                    <a:lnTo>
                      <a:pt x="1095" y="1275"/>
                    </a:lnTo>
                    <a:lnTo>
                      <a:pt x="1126" y="1275"/>
                    </a:lnTo>
                    <a:lnTo>
                      <a:pt x="1126" y="1245"/>
                    </a:lnTo>
                    <a:lnTo>
                      <a:pt x="1095" y="1215"/>
                    </a:lnTo>
                    <a:lnTo>
                      <a:pt x="1095" y="1127"/>
                    </a:lnTo>
                    <a:lnTo>
                      <a:pt x="1126" y="1127"/>
                    </a:lnTo>
                    <a:lnTo>
                      <a:pt x="1126" y="1097"/>
                    </a:lnTo>
                    <a:lnTo>
                      <a:pt x="1185" y="1097"/>
                    </a:lnTo>
                    <a:lnTo>
                      <a:pt x="1185" y="1066"/>
                    </a:lnTo>
                    <a:lnTo>
                      <a:pt x="1213" y="1066"/>
                    </a:lnTo>
                    <a:lnTo>
                      <a:pt x="1213" y="1038"/>
                    </a:lnTo>
                    <a:lnTo>
                      <a:pt x="1244" y="1008"/>
                    </a:lnTo>
                    <a:lnTo>
                      <a:pt x="1213" y="1008"/>
                    </a:lnTo>
                    <a:lnTo>
                      <a:pt x="1185" y="977"/>
                    </a:lnTo>
                    <a:lnTo>
                      <a:pt x="1185" y="948"/>
                    </a:lnTo>
                    <a:lnTo>
                      <a:pt x="1155" y="920"/>
                    </a:lnTo>
                    <a:lnTo>
                      <a:pt x="1126" y="920"/>
                    </a:lnTo>
                    <a:lnTo>
                      <a:pt x="1095" y="890"/>
                    </a:lnTo>
                    <a:lnTo>
                      <a:pt x="1095" y="859"/>
                    </a:lnTo>
                    <a:lnTo>
                      <a:pt x="1067" y="829"/>
                    </a:lnTo>
                    <a:lnTo>
                      <a:pt x="1067" y="741"/>
                    </a:lnTo>
                    <a:lnTo>
                      <a:pt x="1126" y="682"/>
                    </a:lnTo>
                    <a:lnTo>
                      <a:pt x="1126" y="652"/>
                    </a:lnTo>
                    <a:lnTo>
                      <a:pt x="1067" y="593"/>
                    </a:lnTo>
                    <a:lnTo>
                      <a:pt x="1067" y="564"/>
                    </a:lnTo>
                    <a:lnTo>
                      <a:pt x="1095" y="534"/>
                    </a:lnTo>
                    <a:lnTo>
                      <a:pt x="1126" y="564"/>
                    </a:lnTo>
                    <a:lnTo>
                      <a:pt x="1155" y="534"/>
                    </a:lnTo>
                    <a:close/>
                  </a:path>
                </a:pathLst>
              </a:custGeom>
              <a:solidFill>
                <a:srgbClr val="D3B26F"/>
              </a:solidFill>
              <a:ln w="9525">
                <a:noFill/>
                <a:round/>
                <a:headEnd/>
                <a:tailEnd/>
              </a:ln>
            </p:spPr>
            <p:txBody>
              <a:bodyPr/>
              <a:lstStyle/>
              <a:p>
                <a:endParaRPr lang="en-GB"/>
              </a:p>
            </p:txBody>
          </p:sp>
          <p:sp>
            <p:nvSpPr>
              <p:cNvPr id="17439" name="Freeform 31"/>
              <p:cNvSpPr>
                <a:spLocks/>
              </p:cNvSpPr>
              <p:nvPr/>
            </p:nvSpPr>
            <p:spPr bwMode="auto">
              <a:xfrm>
                <a:off x="4050" y="3008"/>
                <a:ext cx="422" cy="251"/>
              </a:xfrm>
              <a:custGeom>
                <a:avLst/>
                <a:gdLst/>
                <a:ahLst/>
                <a:cxnLst>
                  <a:cxn ang="0">
                    <a:pos x="946" y="150"/>
                  </a:cxn>
                  <a:cxn ang="0">
                    <a:pos x="888" y="177"/>
                  </a:cxn>
                  <a:cxn ang="0">
                    <a:pos x="799" y="177"/>
                  </a:cxn>
                  <a:cxn ang="0">
                    <a:pos x="562" y="150"/>
                  </a:cxn>
                  <a:cxn ang="0">
                    <a:pos x="414" y="150"/>
                  </a:cxn>
                  <a:cxn ang="0">
                    <a:pos x="207" y="119"/>
                  </a:cxn>
                  <a:cxn ang="0">
                    <a:pos x="118" y="119"/>
                  </a:cxn>
                  <a:cxn ang="0">
                    <a:pos x="146" y="30"/>
                  </a:cxn>
                  <a:cxn ang="0">
                    <a:pos x="59" y="30"/>
                  </a:cxn>
                  <a:cxn ang="0">
                    <a:pos x="28" y="207"/>
                  </a:cxn>
                  <a:cxn ang="0">
                    <a:pos x="88" y="268"/>
                  </a:cxn>
                  <a:cxn ang="0">
                    <a:pos x="146" y="356"/>
                  </a:cxn>
                  <a:cxn ang="0">
                    <a:pos x="146" y="414"/>
                  </a:cxn>
                  <a:cxn ang="0">
                    <a:pos x="59" y="445"/>
                  </a:cxn>
                  <a:cxn ang="0">
                    <a:pos x="28" y="563"/>
                  </a:cxn>
                  <a:cxn ang="0">
                    <a:pos x="28" y="623"/>
                  </a:cxn>
                  <a:cxn ang="0">
                    <a:pos x="59" y="681"/>
                  </a:cxn>
                  <a:cxn ang="0">
                    <a:pos x="118" y="741"/>
                  </a:cxn>
                  <a:cxn ang="0">
                    <a:pos x="177" y="800"/>
                  </a:cxn>
                  <a:cxn ang="0">
                    <a:pos x="207" y="918"/>
                  </a:cxn>
                  <a:cxn ang="0">
                    <a:pos x="237" y="979"/>
                  </a:cxn>
                  <a:cxn ang="0">
                    <a:pos x="295" y="948"/>
                  </a:cxn>
                  <a:cxn ang="0">
                    <a:pos x="591" y="918"/>
                  </a:cxn>
                  <a:cxn ang="0">
                    <a:pos x="739" y="948"/>
                  </a:cxn>
                  <a:cxn ang="0">
                    <a:pos x="828" y="979"/>
                  </a:cxn>
                  <a:cxn ang="0">
                    <a:pos x="888" y="979"/>
                  </a:cxn>
                  <a:cxn ang="0">
                    <a:pos x="1065" y="918"/>
                  </a:cxn>
                  <a:cxn ang="0">
                    <a:pos x="1065" y="829"/>
                  </a:cxn>
                  <a:cxn ang="0">
                    <a:pos x="1125" y="859"/>
                  </a:cxn>
                  <a:cxn ang="0">
                    <a:pos x="1183" y="800"/>
                  </a:cxn>
                  <a:cxn ang="0">
                    <a:pos x="1274" y="741"/>
                  </a:cxn>
                  <a:cxn ang="0">
                    <a:pos x="1332" y="741"/>
                  </a:cxn>
                  <a:cxn ang="0">
                    <a:pos x="1569" y="770"/>
                  </a:cxn>
                  <a:cxn ang="0">
                    <a:pos x="1511" y="681"/>
                  </a:cxn>
                  <a:cxn ang="0">
                    <a:pos x="1451" y="593"/>
                  </a:cxn>
                  <a:cxn ang="0">
                    <a:pos x="1451" y="563"/>
                  </a:cxn>
                  <a:cxn ang="0">
                    <a:pos x="1511" y="504"/>
                  </a:cxn>
                  <a:cxn ang="0">
                    <a:pos x="1569" y="268"/>
                  </a:cxn>
                  <a:cxn ang="0">
                    <a:pos x="1688" y="150"/>
                  </a:cxn>
                  <a:cxn ang="0">
                    <a:pos x="1421" y="89"/>
                  </a:cxn>
                  <a:cxn ang="0">
                    <a:pos x="1332" y="30"/>
                  </a:cxn>
                  <a:cxn ang="0">
                    <a:pos x="1037" y="59"/>
                  </a:cxn>
                </a:cxnLst>
                <a:rect l="0" t="0" r="r" b="b"/>
                <a:pathLst>
                  <a:path w="1688" h="1006">
                    <a:moveTo>
                      <a:pt x="976" y="89"/>
                    </a:moveTo>
                    <a:lnTo>
                      <a:pt x="976" y="119"/>
                    </a:lnTo>
                    <a:lnTo>
                      <a:pt x="946" y="150"/>
                    </a:lnTo>
                    <a:lnTo>
                      <a:pt x="918" y="150"/>
                    </a:lnTo>
                    <a:lnTo>
                      <a:pt x="918" y="177"/>
                    </a:lnTo>
                    <a:lnTo>
                      <a:pt x="888" y="177"/>
                    </a:lnTo>
                    <a:lnTo>
                      <a:pt x="858" y="207"/>
                    </a:lnTo>
                    <a:lnTo>
                      <a:pt x="799" y="207"/>
                    </a:lnTo>
                    <a:lnTo>
                      <a:pt x="799" y="177"/>
                    </a:lnTo>
                    <a:lnTo>
                      <a:pt x="621" y="177"/>
                    </a:lnTo>
                    <a:lnTo>
                      <a:pt x="591" y="150"/>
                    </a:lnTo>
                    <a:lnTo>
                      <a:pt x="562" y="150"/>
                    </a:lnTo>
                    <a:lnTo>
                      <a:pt x="562" y="177"/>
                    </a:lnTo>
                    <a:lnTo>
                      <a:pt x="444" y="177"/>
                    </a:lnTo>
                    <a:lnTo>
                      <a:pt x="414" y="150"/>
                    </a:lnTo>
                    <a:lnTo>
                      <a:pt x="295" y="150"/>
                    </a:lnTo>
                    <a:lnTo>
                      <a:pt x="295" y="119"/>
                    </a:lnTo>
                    <a:lnTo>
                      <a:pt x="207" y="119"/>
                    </a:lnTo>
                    <a:lnTo>
                      <a:pt x="207" y="150"/>
                    </a:lnTo>
                    <a:lnTo>
                      <a:pt x="146" y="150"/>
                    </a:lnTo>
                    <a:lnTo>
                      <a:pt x="118" y="119"/>
                    </a:lnTo>
                    <a:lnTo>
                      <a:pt x="118" y="89"/>
                    </a:lnTo>
                    <a:lnTo>
                      <a:pt x="146" y="89"/>
                    </a:lnTo>
                    <a:lnTo>
                      <a:pt x="146" y="30"/>
                    </a:lnTo>
                    <a:lnTo>
                      <a:pt x="118" y="30"/>
                    </a:lnTo>
                    <a:lnTo>
                      <a:pt x="59" y="0"/>
                    </a:lnTo>
                    <a:lnTo>
                      <a:pt x="59" y="30"/>
                    </a:lnTo>
                    <a:lnTo>
                      <a:pt x="0" y="89"/>
                    </a:lnTo>
                    <a:lnTo>
                      <a:pt x="0" y="177"/>
                    </a:lnTo>
                    <a:lnTo>
                      <a:pt x="28" y="207"/>
                    </a:lnTo>
                    <a:lnTo>
                      <a:pt x="28" y="238"/>
                    </a:lnTo>
                    <a:lnTo>
                      <a:pt x="59" y="268"/>
                    </a:lnTo>
                    <a:lnTo>
                      <a:pt x="88" y="268"/>
                    </a:lnTo>
                    <a:lnTo>
                      <a:pt x="118" y="296"/>
                    </a:lnTo>
                    <a:lnTo>
                      <a:pt x="118" y="325"/>
                    </a:lnTo>
                    <a:lnTo>
                      <a:pt x="146" y="356"/>
                    </a:lnTo>
                    <a:lnTo>
                      <a:pt x="177" y="356"/>
                    </a:lnTo>
                    <a:lnTo>
                      <a:pt x="146" y="386"/>
                    </a:lnTo>
                    <a:lnTo>
                      <a:pt x="146" y="414"/>
                    </a:lnTo>
                    <a:lnTo>
                      <a:pt x="118" y="414"/>
                    </a:lnTo>
                    <a:lnTo>
                      <a:pt x="118" y="445"/>
                    </a:lnTo>
                    <a:lnTo>
                      <a:pt x="59" y="445"/>
                    </a:lnTo>
                    <a:lnTo>
                      <a:pt x="59" y="475"/>
                    </a:lnTo>
                    <a:lnTo>
                      <a:pt x="28" y="475"/>
                    </a:lnTo>
                    <a:lnTo>
                      <a:pt x="28" y="563"/>
                    </a:lnTo>
                    <a:lnTo>
                      <a:pt x="59" y="593"/>
                    </a:lnTo>
                    <a:lnTo>
                      <a:pt x="59" y="623"/>
                    </a:lnTo>
                    <a:lnTo>
                      <a:pt x="28" y="623"/>
                    </a:lnTo>
                    <a:lnTo>
                      <a:pt x="0" y="651"/>
                    </a:lnTo>
                    <a:lnTo>
                      <a:pt x="28" y="681"/>
                    </a:lnTo>
                    <a:lnTo>
                      <a:pt x="59" y="681"/>
                    </a:lnTo>
                    <a:lnTo>
                      <a:pt x="59" y="711"/>
                    </a:lnTo>
                    <a:lnTo>
                      <a:pt x="88" y="711"/>
                    </a:lnTo>
                    <a:lnTo>
                      <a:pt x="118" y="741"/>
                    </a:lnTo>
                    <a:lnTo>
                      <a:pt x="146" y="741"/>
                    </a:lnTo>
                    <a:lnTo>
                      <a:pt x="146" y="770"/>
                    </a:lnTo>
                    <a:lnTo>
                      <a:pt x="177" y="800"/>
                    </a:lnTo>
                    <a:lnTo>
                      <a:pt x="207" y="859"/>
                    </a:lnTo>
                    <a:lnTo>
                      <a:pt x="177" y="888"/>
                    </a:lnTo>
                    <a:lnTo>
                      <a:pt x="207" y="918"/>
                    </a:lnTo>
                    <a:lnTo>
                      <a:pt x="207" y="948"/>
                    </a:lnTo>
                    <a:lnTo>
                      <a:pt x="177" y="979"/>
                    </a:lnTo>
                    <a:lnTo>
                      <a:pt x="237" y="979"/>
                    </a:lnTo>
                    <a:lnTo>
                      <a:pt x="266" y="948"/>
                    </a:lnTo>
                    <a:lnTo>
                      <a:pt x="295" y="979"/>
                    </a:lnTo>
                    <a:lnTo>
                      <a:pt x="295" y="948"/>
                    </a:lnTo>
                    <a:lnTo>
                      <a:pt x="474" y="948"/>
                    </a:lnTo>
                    <a:lnTo>
                      <a:pt x="502" y="918"/>
                    </a:lnTo>
                    <a:lnTo>
                      <a:pt x="591" y="918"/>
                    </a:lnTo>
                    <a:lnTo>
                      <a:pt x="621" y="888"/>
                    </a:lnTo>
                    <a:lnTo>
                      <a:pt x="709" y="979"/>
                    </a:lnTo>
                    <a:lnTo>
                      <a:pt x="739" y="948"/>
                    </a:lnTo>
                    <a:lnTo>
                      <a:pt x="769" y="948"/>
                    </a:lnTo>
                    <a:lnTo>
                      <a:pt x="799" y="979"/>
                    </a:lnTo>
                    <a:lnTo>
                      <a:pt x="828" y="979"/>
                    </a:lnTo>
                    <a:lnTo>
                      <a:pt x="828" y="1006"/>
                    </a:lnTo>
                    <a:lnTo>
                      <a:pt x="888" y="1006"/>
                    </a:lnTo>
                    <a:lnTo>
                      <a:pt x="888" y="979"/>
                    </a:lnTo>
                    <a:lnTo>
                      <a:pt x="1065" y="979"/>
                    </a:lnTo>
                    <a:lnTo>
                      <a:pt x="1094" y="948"/>
                    </a:lnTo>
                    <a:lnTo>
                      <a:pt x="1065" y="918"/>
                    </a:lnTo>
                    <a:lnTo>
                      <a:pt x="1065" y="888"/>
                    </a:lnTo>
                    <a:lnTo>
                      <a:pt x="1037" y="859"/>
                    </a:lnTo>
                    <a:lnTo>
                      <a:pt x="1065" y="829"/>
                    </a:lnTo>
                    <a:lnTo>
                      <a:pt x="1094" y="829"/>
                    </a:lnTo>
                    <a:lnTo>
                      <a:pt x="1094" y="859"/>
                    </a:lnTo>
                    <a:lnTo>
                      <a:pt x="1125" y="859"/>
                    </a:lnTo>
                    <a:lnTo>
                      <a:pt x="1125" y="829"/>
                    </a:lnTo>
                    <a:lnTo>
                      <a:pt x="1155" y="800"/>
                    </a:lnTo>
                    <a:lnTo>
                      <a:pt x="1183" y="800"/>
                    </a:lnTo>
                    <a:lnTo>
                      <a:pt x="1183" y="770"/>
                    </a:lnTo>
                    <a:lnTo>
                      <a:pt x="1244" y="770"/>
                    </a:lnTo>
                    <a:lnTo>
                      <a:pt x="1274" y="741"/>
                    </a:lnTo>
                    <a:lnTo>
                      <a:pt x="1301" y="741"/>
                    </a:lnTo>
                    <a:lnTo>
                      <a:pt x="1301" y="711"/>
                    </a:lnTo>
                    <a:lnTo>
                      <a:pt x="1332" y="741"/>
                    </a:lnTo>
                    <a:lnTo>
                      <a:pt x="1362" y="711"/>
                    </a:lnTo>
                    <a:lnTo>
                      <a:pt x="1421" y="770"/>
                    </a:lnTo>
                    <a:lnTo>
                      <a:pt x="1569" y="770"/>
                    </a:lnTo>
                    <a:lnTo>
                      <a:pt x="1569" y="711"/>
                    </a:lnTo>
                    <a:lnTo>
                      <a:pt x="1539" y="681"/>
                    </a:lnTo>
                    <a:lnTo>
                      <a:pt x="1511" y="681"/>
                    </a:lnTo>
                    <a:lnTo>
                      <a:pt x="1481" y="651"/>
                    </a:lnTo>
                    <a:lnTo>
                      <a:pt x="1481" y="623"/>
                    </a:lnTo>
                    <a:lnTo>
                      <a:pt x="1451" y="593"/>
                    </a:lnTo>
                    <a:lnTo>
                      <a:pt x="1421" y="593"/>
                    </a:lnTo>
                    <a:lnTo>
                      <a:pt x="1421" y="563"/>
                    </a:lnTo>
                    <a:lnTo>
                      <a:pt x="1451" y="563"/>
                    </a:lnTo>
                    <a:lnTo>
                      <a:pt x="1451" y="532"/>
                    </a:lnTo>
                    <a:lnTo>
                      <a:pt x="1481" y="504"/>
                    </a:lnTo>
                    <a:lnTo>
                      <a:pt x="1511" y="504"/>
                    </a:lnTo>
                    <a:lnTo>
                      <a:pt x="1511" y="356"/>
                    </a:lnTo>
                    <a:lnTo>
                      <a:pt x="1569" y="296"/>
                    </a:lnTo>
                    <a:lnTo>
                      <a:pt x="1569" y="268"/>
                    </a:lnTo>
                    <a:lnTo>
                      <a:pt x="1658" y="268"/>
                    </a:lnTo>
                    <a:lnTo>
                      <a:pt x="1688" y="238"/>
                    </a:lnTo>
                    <a:lnTo>
                      <a:pt x="1688" y="150"/>
                    </a:lnTo>
                    <a:lnTo>
                      <a:pt x="1539" y="150"/>
                    </a:lnTo>
                    <a:lnTo>
                      <a:pt x="1481" y="89"/>
                    </a:lnTo>
                    <a:lnTo>
                      <a:pt x="1421" y="89"/>
                    </a:lnTo>
                    <a:lnTo>
                      <a:pt x="1421" y="59"/>
                    </a:lnTo>
                    <a:lnTo>
                      <a:pt x="1362" y="59"/>
                    </a:lnTo>
                    <a:lnTo>
                      <a:pt x="1332" y="30"/>
                    </a:lnTo>
                    <a:lnTo>
                      <a:pt x="1214" y="30"/>
                    </a:lnTo>
                    <a:lnTo>
                      <a:pt x="1183" y="59"/>
                    </a:lnTo>
                    <a:lnTo>
                      <a:pt x="1037" y="59"/>
                    </a:lnTo>
                    <a:lnTo>
                      <a:pt x="1037" y="89"/>
                    </a:lnTo>
                    <a:lnTo>
                      <a:pt x="976" y="89"/>
                    </a:lnTo>
                    <a:close/>
                  </a:path>
                </a:pathLst>
              </a:custGeom>
              <a:solidFill>
                <a:srgbClr val="E26359"/>
              </a:solidFill>
              <a:ln w="9525">
                <a:noFill/>
                <a:round/>
                <a:headEnd/>
                <a:tailEnd/>
              </a:ln>
            </p:spPr>
            <p:txBody>
              <a:bodyPr/>
              <a:lstStyle/>
              <a:p>
                <a:endParaRPr lang="en-GB"/>
              </a:p>
            </p:txBody>
          </p:sp>
          <p:sp>
            <p:nvSpPr>
              <p:cNvPr id="17440" name="Freeform 32"/>
              <p:cNvSpPr>
                <a:spLocks noEditPoints="1"/>
              </p:cNvSpPr>
              <p:nvPr/>
            </p:nvSpPr>
            <p:spPr bwMode="auto">
              <a:xfrm>
                <a:off x="3909" y="3215"/>
                <a:ext cx="445" cy="451"/>
              </a:xfrm>
              <a:custGeom>
                <a:avLst/>
                <a:gdLst/>
                <a:ahLst/>
                <a:cxnLst>
                  <a:cxn ang="0">
                    <a:pos x="1629" y="89"/>
                  </a:cxn>
                  <a:cxn ang="0">
                    <a:pos x="1392" y="177"/>
                  </a:cxn>
                  <a:cxn ang="0">
                    <a:pos x="1273" y="150"/>
                  </a:cxn>
                  <a:cxn ang="0">
                    <a:pos x="859" y="119"/>
                  </a:cxn>
                  <a:cxn ang="0">
                    <a:pos x="710" y="150"/>
                  </a:cxn>
                  <a:cxn ang="0">
                    <a:pos x="445" y="296"/>
                  </a:cxn>
                  <a:cxn ang="0">
                    <a:pos x="236" y="414"/>
                  </a:cxn>
                  <a:cxn ang="0">
                    <a:pos x="148" y="563"/>
                  </a:cxn>
                  <a:cxn ang="0">
                    <a:pos x="59" y="681"/>
                  </a:cxn>
                  <a:cxn ang="0">
                    <a:pos x="59" y="830"/>
                  </a:cxn>
                  <a:cxn ang="0">
                    <a:pos x="296" y="918"/>
                  </a:cxn>
                  <a:cxn ang="0">
                    <a:pos x="178" y="978"/>
                  </a:cxn>
                  <a:cxn ang="0">
                    <a:pos x="296" y="1125"/>
                  </a:cxn>
                  <a:cxn ang="0">
                    <a:pos x="415" y="1155"/>
                  </a:cxn>
                  <a:cxn ang="0">
                    <a:pos x="327" y="1304"/>
                  </a:cxn>
                  <a:cxn ang="0">
                    <a:pos x="445" y="1599"/>
                  </a:cxn>
                  <a:cxn ang="0">
                    <a:pos x="564" y="1629"/>
                  </a:cxn>
                  <a:cxn ang="0">
                    <a:pos x="652" y="1717"/>
                  </a:cxn>
                  <a:cxn ang="0">
                    <a:pos x="741" y="1686"/>
                  </a:cxn>
                  <a:cxn ang="0">
                    <a:pos x="859" y="1747"/>
                  </a:cxn>
                  <a:cxn ang="0">
                    <a:pos x="830" y="1599"/>
                  </a:cxn>
                  <a:cxn ang="0">
                    <a:pos x="771" y="1422"/>
                  </a:cxn>
                  <a:cxn ang="0">
                    <a:pos x="889" y="1510"/>
                  </a:cxn>
                  <a:cxn ang="0">
                    <a:pos x="919" y="1422"/>
                  </a:cxn>
                  <a:cxn ang="0">
                    <a:pos x="859" y="1334"/>
                  </a:cxn>
                  <a:cxn ang="0">
                    <a:pos x="1008" y="1304"/>
                  </a:cxn>
                  <a:cxn ang="0">
                    <a:pos x="1126" y="1215"/>
                  </a:cxn>
                  <a:cxn ang="0">
                    <a:pos x="1155" y="1215"/>
                  </a:cxn>
                  <a:cxn ang="0">
                    <a:pos x="1215" y="1215"/>
                  </a:cxn>
                  <a:cxn ang="0">
                    <a:pos x="1126" y="1066"/>
                  </a:cxn>
                  <a:cxn ang="0">
                    <a:pos x="948" y="978"/>
                  </a:cxn>
                  <a:cxn ang="0">
                    <a:pos x="919" y="1036"/>
                  </a:cxn>
                  <a:cxn ang="0">
                    <a:pos x="948" y="1097"/>
                  </a:cxn>
                  <a:cxn ang="0">
                    <a:pos x="830" y="1036"/>
                  </a:cxn>
                  <a:cxn ang="0">
                    <a:pos x="830" y="948"/>
                  </a:cxn>
                  <a:cxn ang="0">
                    <a:pos x="801" y="830"/>
                  </a:cxn>
                  <a:cxn ang="0">
                    <a:pos x="859" y="918"/>
                  </a:cxn>
                  <a:cxn ang="0">
                    <a:pos x="771" y="681"/>
                  </a:cxn>
                  <a:cxn ang="0">
                    <a:pos x="682" y="444"/>
                  </a:cxn>
                  <a:cxn ang="0">
                    <a:pos x="741" y="444"/>
                  </a:cxn>
                  <a:cxn ang="0">
                    <a:pos x="948" y="505"/>
                  </a:cxn>
                  <a:cxn ang="0">
                    <a:pos x="1038" y="475"/>
                  </a:cxn>
                  <a:cxn ang="0">
                    <a:pos x="978" y="356"/>
                  </a:cxn>
                  <a:cxn ang="0">
                    <a:pos x="1126" y="325"/>
                  </a:cxn>
                  <a:cxn ang="0">
                    <a:pos x="1303" y="296"/>
                  </a:cxn>
                  <a:cxn ang="0">
                    <a:pos x="1452" y="296"/>
                  </a:cxn>
                  <a:cxn ang="0">
                    <a:pos x="1658" y="325"/>
                  </a:cxn>
                  <a:cxn ang="0">
                    <a:pos x="1689" y="207"/>
                  </a:cxn>
                  <a:cxn ang="0">
                    <a:pos x="1719" y="30"/>
                  </a:cxn>
                  <a:cxn ang="0">
                    <a:pos x="859" y="1273"/>
                  </a:cxn>
                  <a:cxn ang="0">
                    <a:pos x="741" y="1273"/>
                  </a:cxn>
                  <a:cxn ang="0">
                    <a:pos x="592" y="1184"/>
                  </a:cxn>
                  <a:cxn ang="0">
                    <a:pos x="710" y="1184"/>
                  </a:cxn>
                </a:cxnLst>
                <a:rect l="0" t="0" r="r" b="b"/>
                <a:pathLst>
                  <a:path w="1778" h="1806">
                    <a:moveTo>
                      <a:pt x="1658" y="0"/>
                    </a:moveTo>
                    <a:lnTo>
                      <a:pt x="1629" y="0"/>
                    </a:lnTo>
                    <a:lnTo>
                      <a:pt x="1601" y="30"/>
                    </a:lnTo>
                    <a:lnTo>
                      <a:pt x="1629" y="59"/>
                    </a:lnTo>
                    <a:lnTo>
                      <a:pt x="1629" y="89"/>
                    </a:lnTo>
                    <a:lnTo>
                      <a:pt x="1658" y="119"/>
                    </a:lnTo>
                    <a:lnTo>
                      <a:pt x="1629" y="150"/>
                    </a:lnTo>
                    <a:lnTo>
                      <a:pt x="1452" y="150"/>
                    </a:lnTo>
                    <a:lnTo>
                      <a:pt x="1452" y="177"/>
                    </a:lnTo>
                    <a:lnTo>
                      <a:pt x="1392" y="177"/>
                    </a:lnTo>
                    <a:lnTo>
                      <a:pt x="1392" y="150"/>
                    </a:lnTo>
                    <a:lnTo>
                      <a:pt x="1363" y="150"/>
                    </a:lnTo>
                    <a:lnTo>
                      <a:pt x="1333" y="119"/>
                    </a:lnTo>
                    <a:lnTo>
                      <a:pt x="1303" y="119"/>
                    </a:lnTo>
                    <a:lnTo>
                      <a:pt x="1273" y="150"/>
                    </a:lnTo>
                    <a:lnTo>
                      <a:pt x="1185" y="59"/>
                    </a:lnTo>
                    <a:lnTo>
                      <a:pt x="1155" y="89"/>
                    </a:lnTo>
                    <a:lnTo>
                      <a:pt x="1066" y="89"/>
                    </a:lnTo>
                    <a:lnTo>
                      <a:pt x="1038" y="119"/>
                    </a:lnTo>
                    <a:lnTo>
                      <a:pt x="859" y="119"/>
                    </a:lnTo>
                    <a:lnTo>
                      <a:pt x="859" y="150"/>
                    </a:lnTo>
                    <a:lnTo>
                      <a:pt x="830" y="119"/>
                    </a:lnTo>
                    <a:lnTo>
                      <a:pt x="801" y="150"/>
                    </a:lnTo>
                    <a:lnTo>
                      <a:pt x="741" y="150"/>
                    </a:lnTo>
                    <a:lnTo>
                      <a:pt x="710" y="150"/>
                    </a:lnTo>
                    <a:lnTo>
                      <a:pt x="710" y="207"/>
                    </a:lnTo>
                    <a:lnTo>
                      <a:pt x="503" y="207"/>
                    </a:lnTo>
                    <a:lnTo>
                      <a:pt x="473" y="237"/>
                    </a:lnTo>
                    <a:lnTo>
                      <a:pt x="473" y="268"/>
                    </a:lnTo>
                    <a:lnTo>
                      <a:pt x="445" y="296"/>
                    </a:lnTo>
                    <a:lnTo>
                      <a:pt x="208" y="296"/>
                    </a:lnTo>
                    <a:lnTo>
                      <a:pt x="236" y="325"/>
                    </a:lnTo>
                    <a:lnTo>
                      <a:pt x="208" y="325"/>
                    </a:lnTo>
                    <a:lnTo>
                      <a:pt x="236" y="356"/>
                    </a:lnTo>
                    <a:lnTo>
                      <a:pt x="236" y="414"/>
                    </a:lnTo>
                    <a:lnTo>
                      <a:pt x="208" y="444"/>
                    </a:lnTo>
                    <a:lnTo>
                      <a:pt x="178" y="444"/>
                    </a:lnTo>
                    <a:lnTo>
                      <a:pt x="178" y="475"/>
                    </a:lnTo>
                    <a:lnTo>
                      <a:pt x="148" y="505"/>
                    </a:lnTo>
                    <a:lnTo>
                      <a:pt x="148" y="563"/>
                    </a:lnTo>
                    <a:lnTo>
                      <a:pt x="118" y="563"/>
                    </a:lnTo>
                    <a:lnTo>
                      <a:pt x="118" y="593"/>
                    </a:lnTo>
                    <a:lnTo>
                      <a:pt x="89" y="563"/>
                    </a:lnTo>
                    <a:lnTo>
                      <a:pt x="59" y="593"/>
                    </a:lnTo>
                    <a:lnTo>
                      <a:pt x="59" y="681"/>
                    </a:lnTo>
                    <a:lnTo>
                      <a:pt x="29" y="711"/>
                    </a:lnTo>
                    <a:lnTo>
                      <a:pt x="0" y="711"/>
                    </a:lnTo>
                    <a:lnTo>
                      <a:pt x="0" y="741"/>
                    </a:lnTo>
                    <a:lnTo>
                      <a:pt x="59" y="800"/>
                    </a:lnTo>
                    <a:lnTo>
                      <a:pt x="59" y="830"/>
                    </a:lnTo>
                    <a:lnTo>
                      <a:pt x="89" y="830"/>
                    </a:lnTo>
                    <a:lnTo>
                      <a:pt x="178" y="918"/>
                    </a:lnTo>
                    <a:lnTo>
                      <a:pt x="208" y="888"/>
                    </a:lnTo>
                    <a:lnTo>
                      <a:pt x="266" y="948"/>
                    </a:lnTo>
                    <a:lnTo>
                      <a:pt x="296" y="918"/>
                    </a:lnTo>
                    <a:lnTo>
                      <a:pt x="296" y="978"/>
                    </a:lnTo>
                    <a:lnTo>
                      <a:pt x="266" y="978"/>
                    </a:lnTo>
                    <a:lnTo>
                      <a:pt x="236" y="948"/>
                    </a:lnTo>
                    <a:lnTo>
                      <a:pt x="178" y="948"/>
                    </a:lnTo>
                    <a:lnTo>
                      <a:pt x="178" y="978"/>
                    </a:lnTo>
                    <a:lnTo>
                      <a:pt x="236" y="1036"/>
                    </a:lnTo>
                    <a:lnTo>
                      <a:pt x="236" y="1066"/>
                    </a:lnTo>
                    <a:lnTo>
                      <a:pt x="266" y="1066"/>
                    </a:lnTo>
                    <a:lnTo>
                      <a:pt x="266" y="1097"/>
                    </a:lnTo>
                    <a:lnTo>
                      <a:pt x="296" y="1125"/>
                    </a:lnTo>
                    <a:lnTo>
                      <a:pt x="296" y="1184"/>
                    </a:lnTo>
                    <a:lnTo>
                      <a:pt x="355" y="1125"/>
                    </a:lnTo>
                    <a:lnTo>
                      <a:pt x="385" y="1155"/>
                    </a:lnTo>
                    <a:lnTo>
                      <a:pt x="385" y="1184"/>
                    </a:lnTo>
                    <a:lnTo>
                      <a:pt x="415" y="1155"/>
                    </a:lnTo>
                    <a:lnTo>
                      <a:pt x="503" y="1155"/>
                    </a:lnTo>
                    <a:lnTo>
                      <a:pt x="473" y="1184"/>
                    </a:lnTo>
                    <a:lnTo>
                      <a:pt x="473" y="1215"/>
                    </a:lnTo>
                    <a:lnTo>
                      <a:pt x="415" y="1215"/>
                    </a:lnTo>
                    <a:lnTo>
                      <a:pt x="327" y="1304"/>
                    </a:lnTo>
                    <a:lnTo>
                      <a:pt x="296" y="1304"/>
                    </a:lnTo>
                    <a:lnTo>
                      <a:pt x="473" y="1480"/>
                    </a:lnTo>
                    <a:lnTo>
                      <a:pt x="473" y="1540"/>
                    </a:lnTo>
                    <a:lnTo>
                      <a:pt x="445" y="1568"/>
                    </a:lnTo>
                    <a:lnTo>
                      <a:pt x="445" y="1599"/>
                    </a:lnTo>
                    <a:lnTo>
                      <a:pt x="473" y="1629"/>
                    </a:lnTo>
                    <a:lnTo>
                      <a:pt x="473" y="1659"/>
                    </a:lnTo>
                    <a:lnTo>
                      <a:pt x="503" y="1686"/>
                    </a:lnTo>
                    <a:lnTo>
                      <a:pt x="564" y="1686"/>
                    </a:lnTo>
                    <a:lnTo>
                      <a:pt x="564" y="1629"/>
                    </a:lnTo>
                    <a:lnTo>
                      <a:pt x="592" y="1599"/>
                    </a:lnTo>
                    <a:lnTo>
                      <a:pt x="623" y="1629"/>
                    </a:lnTo>
                    <a:lnTo>
                      <a:pt x="623" y="1659"/>
                    </a:lnTo>
                    <a:lnTo>
                      <a:pt x="652" y="1686"/>
                    </a:lnTo>
                    <a:lnTo>
                      <a:pt x="652" y="1717"/>
                    </a:lnTo>
                    <a:lnTo>
                      <a:pt x="682" y="1747"/>
                    </a:lnTo>
                    <a:lnTo>
                      <a:pt x="682" y="1806"/>
                    </a:lnTo>
                    <a:lnTo>
                      <a:pt x="710" y="1806"/>
                    </a:lnTo>
                    <a:lnTo>
                      <a:pt x="710" y="1717"/>
                    </a:lnTo>
                    <a:lnTo>
                      <a:pt x="741" y="1686"/>
                    </a:lnTo>
                    <a:lnTo>
                      <a:pt x="801" y="1686"/>
                    </a:lnTo>
                    <a:lnTo>
                      <a:pt x="801" y="1717"/>
                    </a:lnTo>
                    <a:lnTo>
                      <a:pt x="889" y="1806"/>
                    </a:lnTo>
                    <a:lnTo>
                      <a:pt x="919" y="1806"/>
                    </a:lnTo>
                    <a:lnTo>
                      <a:pt x="859" y="1747"/>
                    </a:lnTo>
                    <a:lnTo>
                      <a:pt x="859" y="1717"/>
                    </a:lnTo>
                    <a:lnTo>
                      <a:pt x="889" y="1686"/>
                    </a:lnTo>
                    <a:lnTo>
                      <a:pt x="859" y="1629"/>
                    </a:lnTo>
                    <a:lnTo>
                      <a:pt x="859" y="1599"/>
                    </a:lnTo>
                    <a:lnTo>
                      <a:pt x="830" y="1599"/>
                    </a:lnTo>
                    <a:lnTo>
                      <a:pt x="830" y="1568"/>
                    </a:lnTo>
                    <a:lnTo>
                      <a:pt x="801" y="1540"/>
                    </a:lnTo>
                    <a:lnTo>
                      <a:pt x="801" y="1510"/>
                    </a:lnTo>
                    <a:lnTo>
                      <a:pt x="771" y="1480"/>
                    </a:lnTo>
                    <a:lnTo>
                      <a:pt x="771" y="1422"/>
                    </a:lnTo>
                    <a:lnTo>
                      <a:pt x="801" y="1452"/>
                    </a:lnTo>
                    <a:lnTo>
                      <a:pt x="859" y="1452"/>
                    </a:lnTo>
                    <a:lnTo>
                      <a:pt x="889" y="1480"/>
                    </a:lnTo>
                    <a:lnTo>
                      <a:pt x="859" y="1510"/>
                    </a:lnTo>
                    <a:lnTo>
                      <a:pt x="889" y="1510"/>
                    </a:lnTo>
                    <a:lnTo>
                      <a:pt x="919" y="1480"/>
                    </a:lnTo>
                    <a:lnTo>
                      <a:pt x="978" y="1480"/>
                    </a:lnTo>
                    <a:lnTo>
                      <a:pt x="978" y="1452"/>
                    </a:lnTo>
                    <a:lnTo>
                      <a:pt x="948" y="1452"/>
                    </a:lnTo>
                    <a:lnTo>
                      <a:pt x="919" y="1422"/>
                    </a:lnTo>
                    <a:lnTo>
                      <a:pt x="919" y="1452"/>
                    </a:lnTo>
                    <a:lnTo>
                      <a:pt x="889" y="1422"/>
                    </a:lnTo>
                    <a:lnTo>
                      <a:pt x="889" y="1361"/>
                    </a:lnTo>
                    <a:lnTo>
                      <a:pt x="859" y="1361"/>
                    </a:lnTo>
                    <a:lnTo>
                      <a:pt x="859" y="1334"/>
                    </a:lnTo>
                    <a:lnTo>
                      <a:pt x="830" y="1334"/>
                    </a:lnTo>
                    <a:lnTo>
                      <a:pt x="830" y="1304"/>
                    </a:lnTo>
                    <a:lnTo>
                      <a:pt x="978" y="1304"/>
                    </a:lnTo>
                    <a:lnTo>
                      <a:pt x="978" y="1273"/>
                    </a:lnTo>
                    <a:lnTo>
                      <a:pt x="1008" y="1304"/>
                    </a:lnTo>
                    <a:lnTo>
                      <a:pt x="1038" y="1304"/>
                    </a:lnTo>
                    <a:lnTo>
                      <a:pt x="1038" y="1334"/>
                    </a:lnTo>
                    <a:lnTo>
                      <a:pt x="1066" y="1334"/>
                    </a:lnTo>
                    <a:lnTo>
                      <a:pt x="1126" y="1391"/>
                    </a:lnTo>
                    <a:lnTo>
                      <a:pt x="1126" y="1215"/>
                    </a:lnTo>
                    <a:lnTo>
                      <a:pt x="1096" y="1184"/>
                    </a:lnTo>
                    <a:lnTo>
                      <a:pt x="1038" y="1155"/>
                    </a:lnTo>
                    <a:lnTo>
                      <a:pt x="1126" y="1155"/>
                    </a:lnTo>
                    <a:lnTo>
                      <a:pt x="1126" y="1184"/>
                    </a:lnTo>
                    <a:lnTo>
                      <a:pt x="1155" y="1215"/>
                    </a:lnTo>
                    <a:lnTo>
                      <a:pt x="1155" y="1243"/>
                    </a:lnTo>
                    <a:lnTo>
                      <a:pt x="1245" y="1304"/>
                    </a:lnTo>
                    <a:lnTo>
                      <a:pt x="1273" y="1304"/>
                    </a:lnTo>
                    <a:lnTo>
                      <a:pt x="1273" y="1273"/>
                    </a:lnTo>
                    <a:lnTo>
                      <a:pt x="1215" y="1215"/>
                    </a:lnTo>
                    <a:lnTo>
                      <a:pt x="1185" y="1215"/>
                    </a:lnTo>
                    <a:lnTo>
                      <a:pt x="1185" y="1184"/>
                    </a:lnTo>
                    <a:lnTo>
                      <a:pt x="1155" y="1155"/>
                    </a:lnTo>
                    <a:lnTo>
                      <a:pt x="1155" y="1097"/>
                    </a:lnTo>
                    <a:lnTo>
                      <a:pt x="1126" y="1066"/>
                    </a:lnTo>
                    <a:lnTo>
                      <a:pt x="1126" y="1036"/>
                    </a:lnTo>
                    <a:lnTo>
                      <a:pt x="1096" y="1066"/>
                    </a:lnTo>
                    <a:lnTo>
                      <a:pt x="1066" y="1036"/>
                    </a:lnTo>
                    <a:lnTo>
                      <a:pt x="1008" y="1036"/>
                    </a:lnTo>
                    <a:lnTo>
                      <a:pt x="948" y="978"/>
                    </a:lnTo>
                    <a:lnTo>
                      <a:pt x="948" y="948"/>
                    </a:lnTo>
                    <a:lnTo>
                      <a:pt x="859" y="948"/>
                    </a:lnTo>
                    <a:lnTo>
                      <a:pt x="830" y="978"/>
                    </a:lnTo>
                    <a:lnTo>
                      <a:pt x="859" y="978"/>
                    </a:lnTo>
                    <a:lnTo>
                      <a:pt x="919" y="1036"/>
                    </a:lnTo>
                    <a:lnTo>
                      <a:pt x="948" y="1036"/>
                    </a:lnTo>
                    <a:lnTo>
                      <a:pt x="978" y="1066"/>
                    </a:lnTo>
                    <a:lnTo>
                      <a:pt x="978" y="1125"/>
                    </a:lnTo>
                    <a:lnTo>
                      <a:pt x="993" y="1140"/>
                    </a:lnTo>
                    <a:lnTo>
                      <a:pt x="948" y="1097"/>
                    </a:lnTo>
                    <a:lnTo>
                      <a:pt x="889" y="1097"/>
                    </a:lnTo>
                    <a:lnTo>
                      <a:pt x="919" y="1066"/>
                    </a:lnTo>
                    <a:lnTo>
                      <a:pt x="889" y="1036"/>
                    </a:lnTo>
                    <a:lnTo>
                      <a:pt x="859" y="1066"/>
                    </a:lnTo>
                    <a:lnTo>
                      <a:pt x="830" y="1036"/>
                    </a:lnTo>
                    <a:lnTo>
                      <a:pt x="801" y="1036"/>
                    </a:lnTo>
                    <a:lnTo>
                      <a:pt x="741" y="1006"/>
                    </a:lnTo>
                    <a:lnTo>
                      <a:pt x="710" y="978"/>
                    </a:lnTo>
                    <a:lnTo>
                      <a:pt x="801" y="978"/>
                    </a:lnTo>
                    <a:lnTo>
                      <a:pt x="830" y="948"/>
                    </a:lnTo>
                    <a:lnTo>
                      <a:pt x="830" y="918"/>
                    </a:lnTo>
                    <a:lnTo>
                      <a:pt x="801" y="918"/>
                    </a:lnTo>
                    <a:lnTo>
                      <a:pt x="801" y="888"/>
                    </a:lnTo>
                    <a:lnTo>
                      <a:pt x="771" y="859"/>
                    </a:lnTo>
                    <a:lnTo>
                      <a:pt x="801" y="830"/>
                    </a:lnTo>
                    <a:lnTo>
                      <a:pt x="830" y="830"/>
                    </a:lnTo>
                    <a:lnTo>
                      <a:pt x="859" y="859"/>
                    </a:lnTo>
                    <a:lnTo>
                      <a:pt x="859" y="888"/>
                    </a:lnTo>
                    <a:lnTo>
                      <a:pt x="830" y="918"/>
                    </a:lnTo>
                    <a:lnTo>
                      <a:pt x="859" y="918"/>
                    </a:lnTo>
                    <a:lnTo>
                      <a:pt x="919" y="859"/>
                    </a:lnTo>
                    <a:lnTo>
                      <a:pt x="859" y="800"/>
                    </a:lnTo>
                    <a:lnTo>
                      <a:pt x="830" y="800"/>
                    </a:lnTo>
                    <a:lnTo>
                      <a:pt x="771" y="741"/>
                    </a:lnTo>
                    <a:lnTo>
                      <a:pt x="771" y="681"/>
                    </a:lnTo>
                    <a:lnTo>
                      <a:pt x="741" y="650"/>
                    </a:lnTo>
                    <a:lnTo>
                      <a:pt x="710" y="650"/>
                    </a:lnTo>
                    <a:lnTo>
                      <a:pt x="710" y="623"/>
                    </a:lnTo>
                    <a:lnTo>
                      <a:pt x="682" y="593"/>
                    </a:lnTo>
                    <a:lnTo>
                      <a:pt x="682" y="444"/>
                    </a:lnTo>
                    <a:lnTo>
                      <a:pt x="710" y="414"/>
                    </a:lnTo>
                    <a:lnTo>
                      <a:pt x="741" y="414"/>
                    </a:lnTo>
                    <a:lnTo>
                      <a:pt x="771" y="386"/>
                    </a:lnTo>
                    <a:lnTo>
                      <a:pt x="771" y="414"/>
                    </a:lnTo>
                    <a:lnTo>
                      <a:pt x="741" y="444"/>
                    </a:lnTo>
                    <a:lnTo>
                      <a:pt x="801" y="505"/>
                    </a:lnTo>
                    <a:lnTo>
                      <a:pt x="859" y="505"/>
                    </a:lnTo>
                    <a:lnTo>
                      <a:pt x="889" y="532"/>
                    </a:lnTo>
                    <a:lnTo>
                      <a:pt x="919" y="505"/>
                    </a:lnTo>
                    <a:lnTo>
                      <a:pt x="948" y="505"/>
                    </a:lnTo>
                    <a:lnTo>
                      <a:pt x="978" y="532"/>
                    </a:lnTo>
                    <a:lnTo>
                      <a:pt x="1008" y="532"/>
                    </a:lnTo>
                    <a:lnTo>
                      <a:pt x="978" y="505"/>
                    </a:lnTo>
                    <a:lnTo>
                      <a:pt x="978" y="475"/>
                    </a:lnTo>
                    <a:lnTo>
                      <a:pt x="1038" y="475"/>
                    </a:lnTo>
                    <a:lnTo>
                      <a:pt x="1008" y="444"/>
                    </a:lnTo>
                    <a:lnTo>
                      <a:pt x="1038" y="414"/>
                    </a:lnTo>
                    <a:lnTo>
                      <a:pt x="1008" y="386"/>
                    </a:lnTo>
                    <a:lnTo>
                      <a:pt x="978" y="386"/>
                    </a:lnTo>
                    <a:lnTo>
                      <a:pt x="978" y="356"/>
                    </a:lnTo>
                    <a:lnTo>
                      <a:pt x="1008" y="325"/>
                    </a:lnTo>
                    <a:lnTo>
                      <a:pt x="1038" y="325"/>
                    </a:lnTo>
                    <a:lnTo>
                      <a:pt x="1038" y="356"/>
                    </a:lnTo>
                    <a:lnTo>
                      <a:pt x="1096" y="356"/>
                    </a:lnTo>
                    <a:lnTo>
                      <a:pt x="1126" y="325"/>
                    </a:lnTo>
                    <a:lnTo>
                      <a:pt x="1155" y="325"/>
                    </a:lnTo>
                    <a:lnTo>
                      <a:pt x="1155" y="296"/>
                    </a:lnTo>
                    <a:lnTo>
                      <a:pt x="1185" y="268"/>
                    </a:lnTo>
                    <a:lnTo>
                      <a:pt x="1215" y="296"/>
                    </a:lnTo>
                    <a:lnTo>
                      <a:pt x="1303" y="296"/>
                    </a:lnTo>
                    <a:lnTo>
                      <a:pt x="1333" y="268"/>
                    </a:lnTo>
                    <a:lnTo>
                      <a:pt x="1363" y="268"/>
                    </a:lnTo>
                    <a:lnTo>
                      <a:pt x="1392" y="296"/>
                    </a:lnTo>
                    <a:lnTo>
                      <a:pt x="1422" y="268"/>
                    </a:lnTo>
                    <a:lnTo>
                      <a:pt x="1452" y="296"/>
                    </a:lnTo>
                    <a:lnTo>
                      <a:pt x="1510" y="296"/>
                    </a:lnTo>
                    <a:lnTo>
                      <a:pt x="1540" y="325"/>
                    </a:lnTo>
                    <a:lnTo>
                      <a:pt x="1629" y="325"/>
                    </a:lnTo>
                    <a:lnTo>
                      <a:pt x="1629" y="356"/>
                    </a:lnTo>
                    <a:lnTo>
                      <a:pt x="1658" y="325"/>
                    </a:lnTo>
                    <a:lnTo>
                      <a:pt x="1658" y="296"/>
                    </a:lnTo>
                    <a:lnTo>
                      <a:pt x="1689" y="268"/>
                    </a:lnTo>
                    <a:lnTo>
                      <a:pt x="1719" y="268"/>
                    </a:lnTo>
                    <a:lnTo>
                      <a:pt x="1689" y="237"/>
                    </a:lnTo>
                    <a:lnTo>
                      <a:pt x="1689" y="207"/>
                    </a:lnTo>
                    <a:lnTo>
                      <a:pt x="1747" y="150"/>
                    </a:lnTo>
                    <a:lnTo>
                      <a:pt x="1778" y="150"/>
                    </a:lnTo>
                    <a:lnTo>
                      <a:pt x="1778" y="119"/>
                    </a:lnTo>
                    <a:lnTo>
                      <a:pt x="1747" y="59"/>
                    </a:lnTo>
                    <a:lnTo>
                      <a:pt x="1719" y="30"/>
                    </a:lnTo>
                    <a:lnTo>
                      <a:pt x="1689" y="30"/>
                    </a:lnTo>
                    <a:lnTo>
                      <a:pt x="1658" y="30"/>
                    </a:lnTo>
                    <a:lnTo>
                      <a:pt x="1658" y="0"/>
                    </a:lnTo>
                    <a:close/>
                    <a:moveTo>
                      <a:pt x="889" y="1243"/>
                    </a:moveTo>
                    <a:lnTo>
                      <a:pt x="859" y="1273"/>
                    </a:lnTo>
                    <a:lnTo>
                      <a:pt x="830" y="1243"/>
                    </a:lnTo>
                    <a:lnTo>
                      <a:pt x="801" y="1273"/>
                    </a:lnTo>
                    <a:lnTo>
                      <a:pt x="801" y="1304"/>
                    </a:lnTo>
                    <a:lnTo>
                      <a:pt x="771" y="1304"/>
                    </a:lnTo>
                    <a:lnTo>
                      <a:pt x="741" y="1273"/>
                    </a:lnTo>
                    <a:lnTo>
                      <a:pt x="682" y="1243"/>
                    </a:lnTo>
                    <a:lnTo>
                      <a:pt x="652" y="1243"/>
                    </a:lnTo>
                    <a:lnTo>
                      <a:pt x="652" y="1215"/>
                    </a:lnTo>
                    <a:lnTo>
                      <a:pt x="623" y="1215"/>
                    </a:lnTo>
                    <a:lnTo>
                      <a:pt x="592" y="1184"/>
                    </a:lnTo>
                    <a:lnTo>
                      <a:pt x="564" y="1184"/>
                    </a:lnTo>
                    <a:lnTo>
                      <a:pt x="534" y="1155"/>
                    </a:lnTo>
                    <a:lnTo>
                      <a:pt x="652" y="1155"/>
                    </a:lnTo>
                    <a:lnTo>
                      <a:pt x="652" y="1125"/>
                    </a:lnTo>
                    <a:lnTo>
                      <a:pt x="710" y="1184"/>
                    </a:lnTo>
                    <a:lnTo>
                      <a:pt x="710" y="1155"/>
                    </a:lnTo>
                    <a:lnTo>
                      <a:pt x="771" y="1215"/>
                    </a:lnTo>
                    <a:lnTo>
                      <a:pt x="889" y="1215"/>
                    </a:lnTo>
                    <a:lnTo>
                      <a:pt x="889" y="1243"/>
                    </a:lnTo>
                    <a:close/>
                  </a:path>
                </a:pathLst>
              </a:custGeom>
              <a:solidFill>
                <a:srgbClr val="B28665"/>
              </a:solidFill>
              <a:ln w="9525">
                <a:noFill/>
                <a:round/>
                <a:headEnd/>
                <a:tailEnd/>
              </a:ln>
            </p:spPr>
            <p:txBody>
              <a:bodyPr/>
              <a:lstStyle/>
              <a:p>
                <a:endParaRPr lang="en-GB"/>
              </a:p>
            </p:txBody>
          </p:sp>
          <p:sp>
            <p:nvSpPr>
              <p:cNvPr id="17441" name="Freeform 33"/>
              <p:cNvSpPr>
                <a:spLocks/>
              </p:cNvSpPr>
              <p:nvPr/>
            </p:nvSpPr>
            <p:spPr bwMode="auto">
              <a:xfrm>
                <a:off x="3924" y="3163"/>
                <a:ext cx="178" cy="126"/>
              </a:xfrm>
              <a:custGeom>
                <a:avLst/>
                <a:gdLst/>
                <a:ahLst/>
                <a:cxnLst>
                  <a:cxn ang="0">
                    <a:pos x="505" y="28"/>
                  </a:cxn>
                  <a:cxn ang="0">
                    <a:pos x="505" y="0"/>
                  </a:cxn>
                  <a:cxn ang="0">
                    <a:pos x="475" y="28"/>
                  </a:cxn>
                  <a:cxn ang="0">
                    <a:pos x="414" y="28"/>
                  </a:cxn>
                  <a:cxn ang="0">
                    <a:pos x="386" y="0"/>
                  </a:cxn>
                  <a:cxn ang="0">
                    <a:pos x="386" y="28"/>
                  </a:cxn>
                  <a:cxn ang="0">
                    <a:pos x="356" y="28"/>
                  </a:cxn>
                  <a:cxn ang="0">
                    <a:pos x="326" y="58"/>
                  </a:cxn>
                  <a:cxn ang="0">
                    <a:pos x="296" y="28"/>
                  </a:cxn>
                  <a:cxn ang="0">
                    <a:pos x="268" y="58"/>
                  </a:cxn>
                  <a:cxn ang="0">
                    <a:pos x="237" y="58"/>
                  </a:cxn>
                  <a:cxn ang="0">
                    <a:pos x="237" y="88"/>
                  </a:cxn>
                  <a:cxn ang="0">
                    <a:pos x="207" y="88"/>
                  </a:cxn>
                  <a:cxn ang="0">
                    <a:pos x="207" y="58"/>
                  </a:cxn>
                  <a:cxn ang="0">
                    <a:pos x="177" y="58"/>
                  </a:cxn>
                  <a:cxn ang="0">
                    <a:pos x="149" y="88"/>
                  </a:cxn>
                  <a:cxn ang="0">
                    <a:pos x="89" y="88"/>
                  </a:cxn>
                  <a:cxn ang="0">
                    <a:pos x="89" y="147"/>
                  </a:cxn>
                  <a:cxn ang="0">
                    <a:pos x="30" y="206"/>
                  </a:cxn>
                  <a:cxn ang="0">
                    <a:pos x="30" y="265"/>
                  </a:cxn>
                  <a:cxn ang="0">
                    <a:pos x="0" y="265"/>
                  </a:cxn>
                  <a:cxn ang="0">
                    <a:pos x="30" y="295"/>
                  </a:cxn>
                  <a:cxn ang="0">
                    <a:pos x="30" y="413"/>
                  </a:cxn>
                  <a:cxn ang="0">
                    <a:pos x="59" y="443"/>
                  </a:cxn>
                  <a:cxn ang="0">
                    <a:pos x="89" y="443"/>
                  </a:cxn>
                  <a:cxn ang="0">
                    <a:pos x="89" y="502"/>
                  </a:cxn>
                  <a:cxn ang="0">
                    <a:pos x="149" y="502"/>
                  </a:cxn>
                  <a:cxn ang="0">
                    <a:pos x="386" y="502"/>
                  </a:cxn>
                  <a:cxn ang="0">
                    <a:pos x="414" y="474"/>
                  </a:cxn>
                  <a:cxn ang="0">
                    <a:pos x="414" y="443"/>
                  </a:cxn>
                  <a:cxn ang="0">
                    <a:pos x="444" y="413"/>
                  </a:cxn>
                  <a:cxn ang="0">
                    <a:pos x="651" y="413"/>
                  </a:cxn>
                  <a:cxn ang="0">
                    <a:pos x="651" y="356"/>
                  </a:cxn>
                  <a:cxn ang="0">
                    <a:pos x="682" y="356"/>
                  </a:cxn>
                  <a:cxn ang="0">
                    <a:pos x="712" y="325"/>
                  </a:cxn>
                  <a:cxn ang="0">
                    <a:pos x="712" y="295"/>
                  </a:cxn>
                  <a:cxn ang="0">
                    <a:pos x="682" y="265"/>
                  </a:cxn>
                  <a:cxn ang="0">
                    <a:pos x="712" y="236"/>
                  </a:cxn>
                  <a:cxn ang="0">
                    <a:pos x="682" y="177"/>
                  </a:cxn>
                  <a:cxn ang="0">
                    <a:pos x="651" y="147"/>
                  </a:cxn>
                  <a:cxn ang="0">
                    <a:pos x="651" y="118"/>
                  </a:cxn>
                  <a:cxn ang="0">
                    <a:pos x="623" y="118"/>
                  </a:cxn>
                  <a:cxn ang="0">
                    <a:pos x="593" y="88"/>
                  </a:cxn>
                  <a:cxn ang="0">
                    <a:pos x="564" y="88"/>
                  </a:cxn>
                  <a:cxn ang="0">
                    <a:pos x="564" y="58"/>
                  </a:cxn>
                  <a:cxn ang="0">
                    <a:pos x="533" y="58"/>
                  </a:cxn>
                  <a:cxn ang="0">
                    <a:pos x="505" y="28"/>
                  </a:cxn>
                </a:cxnLst>
                <a:rect l="0" t="0" r="r" b="b"/>
                <a:pathLst>
                  <a:path w="712" h="502">
                    <a:moveTo>
                      <a:pt x="505" y="28"/>
                    </a:moveTo>
                    <a:lnTo>
                      <a:pt x="505" y="0"/>
                    </a:lnTo>
                    <a:lnTo>
                      <a:pt x="475" y="28"/>
                    </a:lnTo>
                    <a:lnTo>
                      <a:pt x="414" y="28"/>
                    </a:lnTo>
                    <a:lnTo>
                      <a:pt x="386" y="0"/>
                    </a:lnTo>
                    <a:lnTo>
                      <a:pt x="386" y="28"/>
                    </a:lnTo>
                    <a:lnTo>
                      <a:pt x="356" y="28"/>
                    </a:lnTo>
                    <a:lnTo>
                      <a:pt x="326" y="58"/>
                    </a:lnTo>
                    <a:lnTo>
                      <a:pt x="296" y="28"/>
                    </a:lnTo>
                    <a:lnTo>
                      <a:pt x="268" y="58"/>
                    </a:lnTo>
                    <a:lnTo>
                      <a:pt x="237" y="58"/>
                    </a:lnTo>
                    <a:lnTo>
                      <a:pt x="237" y="88"/>
                    </a:lnTo>
                    <a:lnTo>
                      <a:pt x="207" y="88"/>
                    </a:lnTo>
                    <a:lnTo>
                      <a:pt x="207" y="58"/>
                    </a:lnTo>
                    <a:lnTo>
                      <a:pt x="177" y="58"/>
                    </a:lnTo>
                    <a:lnTo>
                      <a:pt x="149" y="88"/>
                    </a:lnTo>
                    <a:lnTo>
                      <a:pt x="89" y="88"/>
                    </a:lnTo>
                    <a:lnTo>
                      <a:pt x="89" y="147"/>
                    </a:lnTo>
                    <a:lnTo>
                      <a:pt x="30" y="206"/>
                    </a:lnTo>
                    <a:lnTo>
                      <a:pt x="30" y="265"/>
                    </a:lnTo>
                    <a:lnTo>
                      <a:pt x="0" y="265"/>
                    </a:lnTo>
                    <a:lnTo>
                      <a:pt x="30" y="295"/>
                    </a:lnTo>
                    <a:lnTo>
                      <a:pt x="30" y="413"/>
                    </a:lnTo>
                    <a:lnTo>
                      <a:pt x="59" y="443"/>
                    </a:lnTo>
                    <a:lnTo>
                      <a:pt x="89" y="443"/>
                    </a:lnTo>
                    <a:lnTo>
                      <a:pt x="89" y="502"/>
                    </a:lnTo>
                    <a:lnTo>
                      <a:pt x="149" y="502"/>
                    </a:lnTo>
                    <a:lnTo>
                      <a:pt x="386" y="502"/>
                    </a:lnTo>
                    <a:lnTo>
                      <a:pt x="414" y="474"/>
                    </a:lnTo>
                    <a:lnTo>
                      <a:pt x="414" y="443"/>
                    </a:lnTo>
                    <a:lnTo>
                      <a:pt x="444" y="413"/>
                    </a:lnTo>
                    <a:lnTo>
                      <a:pt x="651" y="413"/>
                    </a:lnTo>
                    <a:lnTo>
                      <a:pt x="651" y="356"/>
                    </a:lnTo>
                    <a:lnTo>
                      <a:pt x="682" y="356"/>
                    </a:lnTo>
                    <a:lnTo>
                      <a:pt x="712" y="325"/>
                    </a:lnTo>
                    <a:lnTo>
                      <a:pt x="712" y="295"/>
                    </a:lnTo>
                    <a:lnTo>
                      <a:pt x="682" y="265"/>
                    </a:lnTo>
                    <a:lnTo>
                      <a:pt x="712" y="236"/>
                    </a:lnTo>
                    <a:lnTo>
                      <a:pt x="682" y="177"/>
                    </a:lnTo>
                    <a:lnTo>
                      <a:pt x="651" y="147"/>
                    </a:lnTo>
                    <a:lnTo>
                      <a:pt x="651" y="118"/>
                    </a:lnTo>
                    <a:lnTo>
                      <a:pt x="623" y="118"/>
                    </a:lnTo>
                    <a:lnTo>
                      <a:pt x="593" y="88"/>
                    </a:lnTo>
                    <a:lnTo>
                      <a:pt x="564" y="88"/>
                    </a:lnTo>
                    <a:lnTo>
                      <a:pt x="564" y="58"/>
                    </a:lnTo>
                    <a:lnTo>
                      <a:pt x="533" y="58"/>
                    </a:lnTo>
                    <a:lnTo>
                      <a:pt x="505" y="28"/>
                    </a:lnTo>
                    <a:close/>
                  </a:path>
                </a:pathLst>
              </a:custGeom>
              <a:solidFill>
                <a:srgbClr val="FECC2E"/>
              </a:solidFill>
              <a:ln w="9525">
                <a:noFill/>
                <a:round/>
                <a:headEnd/>
                <a:tailEnd/>
              </a:ln>
            </p:spPr>
            <p:txBody>
              <a:bodyPr/>
              <a:lstStyle/>
              <a:p>
                <a:endParaRPr lang="en-GB"/>
              </a:p>
            </p:txBody>
          </p:sp>
          <p:sp>
            <p:nvSpPr>
              <p:cNvPr id="17442" name="Freeform 34"/>
              <p:cNvSpPr>
                <a:spLocks/>
              </p:cNvSpPr>
              <p:nvPr/>
            </p:nvSpPr>
            <p:spPr bwMode="auto">
              <a:xfrm>
                <a:off x="4161" y="3348"/>
                <a:ext cx="8" cy="2"/>
              </a:xfrm>
              <a:custGeom>
                <a:avLst/>
                <a:gdLst/>
                <a:ahLst/>
                <a:cxnLst>
                  <a:cxn ang="0">
                    <a:pos x="0" y="0"/>
                  </a:cxn>
                  <a:cxn ang="0">
                    <a:pos x="0" y="8"/>
                  </a:cxn>
                  <a:cxn ang="0">
                    <a:pos x="16" y="6"/>
                  </a:cxn>
                  <a:cxn ang="0">
                    <a:pos x="23" y="3"/>
                  </a:cxn>
                  <a:cxn ang="0">
                    <a:pos x="32" y="2"/>
                  </a:cxn>
                  <a:cxn ang="0">
                    <a:pos x="30" y="0"/>
                  </a:cxn>
                  <a:cxn ang="0">
                    <a:pos x="0" y="0"/>
                  </a:cxn>
                </a:cxnLst>
                <a:rect l="0" t="0" r="r" b="b"/>
                <a:pathLst>
                  <a:path w="32" h="8">
                    <a:moveTo>
                      <a:pt x="0" y="0"/>
                    </a:moveTo>
                    <a:lnTo>
                      <a:pt x="0" y="8"/>
                    </a:lnTo>
                    <a:lnTo>
                      <a:pt x="16" y="6"/>
                    </a:lnTo>
                    <a:lnTo>
                      <a:pt x="23" y="3"/>
                    </a:lnTo>
                    <a:lnTo>
                      <a:pt x="32" y="2"/>
                    </a:lnTo>
                    <a:lnTo>
                      <a:pt x="30" y="0"/>
                    </a:lnTo>
                    <a:lnTo>
                      <a:pt x="0" y="0"/>
                    </a:lnTo>
                    <a:close/>
                  </a:path>
                </a:pathLst>
              </a:custGeom>
              <a:solidFill>
                <a:srgbClr val="B28665"/>
              </a:solidFill>
              <a:ln w="9525">
                <a:noFill/>
                <a:round/>
                <a:headEnd/>
                <a:tailEnd/>
              </a:ln>
            </p:spPr>
            <p:txBody>
              <a:bodyPr/>
              <a:lstStyle/>
              <a:p>
                <a:endParaRPr lang="en-GB"/>
              </a:p>
            </p:txBody>
          </p:sp>
          <p:sp>
            <p:nvSpPr>
              <p:cNvPr id="17443" name="Freeform 35"/>
              <p:cNvSpPr>
                <a:spLocks/>
              </p:cNvSpPr>
              <p:nvPr/>
            </p:nvSpPr>
            <p:spPr bwMode="auto">
              <a:xfrm>
                <a:off x="4132" y="3348"/>
                <a:ext cx="1" cy="4"/>
              </a:xfrm>
              <a:custGeom>
                <a:avLst/>
                <a:gdLst/>
                <a:ahLst/>
                <a:cxnLst>
                  <a:cxn ang="0">
                    <a:pos x="6" y="8"/>
                  </a:cxn>
                  <a:cxn ang="0">
                    <a:pos x="8" y="8"/>
                  </a:cxn>
                  <a:cxn ang="0">
                    <a:pos x="0" y="0"/>
                  </a:cxn>
                  <a:cxn ang="0">
                    <a:pos x="0" y="14"/>
                  </a:cxn>
                  <a:cxn ang="0">
                    <a:pos x="6" y="8"/>
                  </a:cxn>
                </a:cxnLst>
                <a:rect l="0" t="0" r="r" b="b"/>
                <a:pathLst>
                  <a:path w="8" h="14">
                    <a:moveTo>
                      <a:pt x="6" y="8"/>
                    </a:moveTo>
                    <a:lnTo>
                      <a:pt x="8" y="8"/>
                    </a:lnTo>
                    <a:lnTo>
                      <a:pt x="0" y="0"/>
                    </a:lnTo>
                    <a:lnTo>
                      <a:pt x="0" y="14"/>
                    </a:lnTo>
                    <a:lnTo>
                      <a:pt x="6" y="8"/>
                    </a:lnTo>
                    <a:close/>
                  </a:path>
                </a:pathLst>
              </a:custGeom>
              <a:solidFill>
                <a:srgbClr val="B28665"/>
              </a:solidFill>
              <a:ln w="9525">
                <a:noFill/>
                <a:round/>
                <a:headEnd/>
                <a:tailEnd/>
              </a:ln>
            </p:spPr>
            <p:txBody>
              <a:bodyPr/>
              <a:lstStyle/>
              <a:p>
                <a:endParaRPr lang="en-GB"/>
              </a:p>
            </p:txBody>
          </p:sp>
          <p:sp>
            <p:nvSpPr>
              <p:cNvPr id="17444" name="Freeform 36"/>
              <p:cNvSpPr>
                <a:spLocks/>
              </p:cNvSpPr>
              <p:nvPr/>
            </p:nvSpPr>
            <p:spPr bwMode="auto">
              <a:xfrm>
                <a:off x="3154" y="3948"/>
                <a:ext cx="1140" cy="399"/>
              </a:xfrm>
              <a:custGeom>
                <a:avLst/>
                <a:gdLst/>
                <a:ahLst/>
                <a:cxnLst>
                  <a:cxn ang="0">
                    <a:pos x="4475" y="386"/>
                  </a:cxn>
                  <a:cxn ang="0">
                    <a:pos x="4178" y="356"/>
                  </a:cxn>
                  <a:cxn ang="0">
                    <a:pos x="3971" y="267"/>
                  </a:cxn>
                  <a:cxn ang="0">
                    <a:pos x="3912" y="149"/>
                  </a:cxn>
                  <a:cxn ang="0">
                    <a:pos x="3733" y="88"/>
                  </a:cxn>
                  <a:cxn ang="0">
                    <a:pos x="3646" y="88"/>
                  </a:cxn>
                  <a:cxn ang="0">
                    <a:pos x="3378" y="118"/>
                  </a:cxn>
                  <a:cxn ang="0">
                    <a:pos x="3231" y="207"/>
                  </a:cxn>
                  <a:cxn ang="0">
                    <a:pos x="3052" y="413"/>
                  </a:cxn>
                  <a:cxn ang="0">
                    <a:pos x="3082" y="592"/>
                  </a:cxn>
                  <a:cxn ang="0">
                    <a:pos x="3141" y="650"/>
                  </a:cxn>
                  <a:cxn ang="0">
                    <a:pos x="3112" y="799"/>
                  </a:cxn>
                  <a:cxn ang="0">
                    <a:pos x="2994" y="917"/>
                  </a:cxn>
                  <a:cxn ang="0">
                    <a:pos x="2757" y="947"/>
                  </a:cxn>
                  <a:cxn ang="0">
                    <a:pos x="2666" y="917"/>
                  </a:cxn>
                  <a:cxn ang="0">
                    <a:pos x="2459" y="769"/>
                  </a:cxn>
                  <a:cxn ang="0">
                    <a:pos x="2371" y="741"/>
                  </a:cxn>
                  <a:cxn ang="0">
                    <a:pos x="2252" y="681"/>
                  </a:cxn>
                  <a:cxn ang="0">
                    <a:pos x="1927" y="650"/>
                  </a:cxn>
                  <a:cxn ang="0">
                    <a:pos x="1808" y="532"/>
                  </a:cxn>
                  <a:cxn ang="0">
                    <a:pos x="1749" y="443"/>
                  </a:cxn>
                  <a:cxn ang="0">
                    <a:pos x="1718" y="267"/>
                  </a:cxn>
                  <a:cxn ang="0">
                    <a:pos x="1542" y="237"/>
                  </a:cxn>
                  <a:cxn ang="0">
                    <a:pos x="1453" y="177"/>
                  </a:cxn>
                  <a:cxn ang="0">
                    <a:pos x="1335" y="149"/>
                  </a:cxn>
                  <a:cxn ang="0">
                    <a:pos x="1185" y="88"/>
                  </a:cxn>
                  <a:cxn ang="0">
                    <a:pos x="890" y="118"/>
                  </a:cxn>
                  <a:cxn ang="0">
                    <a:pos x="800" y="59"/>
                  </a:cxn>
                  <a:cxn ang="0">
                    <a:pos x="681" y="30"/>
                  </a:cxn>
                  <a:cxn ang="0">
                    <a:pos x="623" y="177"/>
                  </a:cxn>
                  <a:cxn ang="0">
                    <a:pos x="593" y="267"/>
                  </a:cxn>
                  <a:cxn ang="0">
                    <a:pos x="505" y="325"/>
                  </a:cxn>
                  <a:cxn ang="0">
                    <a:pos x="444" y="386"/>
                  </a:cxn>
                  <a:cxn ang="0">
                    <a:pos x="386" y="443"/>
                  </a:cxn>
                  <a:cxn ang="0">
                    <a:pos x="267" y="532"/>
                  </a:cxn>
                  <a:cxn ang="0">
                    <a:pos x="267" y="650"/>
                  </a:cxn>
                  <a:cxn ang="0">
                    <a:pos x="267" y="799"/>
                  </a:cxn>
                  <a:cxn ang="0">
                    <a:pos x="237" y="888"/>
                  </a:cxn>
                  <a:cxn ang="0">
                    <a:pos x="179" y="947"/>
                  </a:cxn>
                  <a:cxn ang="0">
                    <a:pos x="89" y="977"/>
                  </a:cxn>
                  <a:cxn ang="0">
                    <a:pos x="0" y="1036"/>
                  </a:cxn>
                  <a:cxn ang="0">
                    <a:pos x="89" y="1154"/>
                  </a:cxn>
                  <a:cxn ang="0">
                    <a:pos x="119" y="1242"/>
                  </a:cxn>
                  <a:cxn ang="0">
                    <a:pos x="179" y="1422"/>
                  </a:cxn>
                  <a:cxn ang="0">
                    <a:pos x="148" y="1598"/>
                  </a:cxn>
                  <a:cxn ang="0">
                    <a:pos x="4533" y="1303"/>
                  </a:cxn>
                  <a:cxn ang="0">
                    <a:pos x="4505" y="1096"/>
                  </a:cxn>
                  <a:cxn ang="0">
                    <a:pos x="4505" y="947"/>
                  </a:cxn>
                  <a:cxn ang="0">
                    <a:pos x="4533" y="769"/>
                  </a:cxn>
                  <a:cxn ang="0">
                    <a:pos x="4533" y="563"/>
                  </a:cxn>
                  <a:cxn ang="0">
                    <a:pos x="4563" y="474"/>
                  </a:cxn>
                </a:cxnLst>
                <a:rect l="0" t="0" r="r" b="b"/>
                <a:pathLst>
                  <a:path w="4563" h="1598">
                    <a:moveTo>
                      <a:pt x="4533" y="413"/>
                    </a:moveTo>
                    <a:lnTo>
                      <a:pt x="4505" y="413"/>
                    </a:lnTo>
                    <a:lnTo>
                      <a:pt x="4475" y="386"/>
                    </a:lnTo>
                    <a:lnTo>
                      <a:pt x="4238" y="386"/>
                    </a:lnTo>
                    <a:lnTo>
                      <a:pt x="4208" y="356"/>
                    </a:lnTo>
                    <a:lnTo>
                      <a:pt x="4178" y="356"/>
                    </a:lnTo>
                    <a:lnTo>
                      <a:pt x="4149" y="325"/>
                    </a:lnTo>
                    <a:lnTo>
                      <a:pt x="4001" y="325"/>
                    </a:lnTo>
                    <a:lnTo>
                      <a:pt x="3971" y="267"/>
                    </a:lnTo>
                    <a:lnTo>
                      <a:pt x="3971" y="177"/>
                    </a:lnTo>
                    <a:lnTo>
                      <a:pt x="3942" y="177"/>
                    </a:lnTo>
                    <a:lnTo>
                      <a:pt x="3912" y="149"/>
                    </a:lnTo>
                    <a:lnTo>
                      <a:pt x="3824" y="149"/>
                    </a:lnTo>
                    <a:lnTo>
                      <a:pt x="3794" y="118"/>
                    </a:lnTo>
                    <a:lnTo>
                      <a:pt x="3733" y="88"/>
                    </a:lnTo>
                    <a:lnTo>
                      <a:pt x="3705" y="88"/>
                    </a:lnTo>
                    <a:lnTo>
                      <a:pt x="3675" y="59"/>
                    </a:lnTo>
                    <a:lnTo>
                      <a:pt x="3646" y="88"/>
                    </a:lnTo>
                    <a:lnTo>
                      <a:pt x="3526" y="88"/>
                    </a:lnTo>
                    <a:lnTo>
                      <a:pt x="3496" y="118"/>
                    </a:lnTo>
                    <a:lnTo>
                      <a:pt x="3378" y="118"/>
                    </a:lnTo>
                    <a:lnTo>
                      <a:pt x="3319" y="177"/>
                    </a:lnTo>
                    <a:lnTo>
                      <a:pt x="3259" y="207"/>
                    </a:lnTo>
                    <a:lnTo>
                      <a:pt x="3231" y="207"/>
                    </a:lnTo>
                    <a:lnTo>
                      <a:pt x="3082" y="356"/>
                    </a:lnTo>
                    <a:lnTo>
                      <a:pt x="3082" y="386"/>
                    </a:lnTo>
                    <a:lnTo>
                      <a:pt x="3052" y="413"/>
                    </a:lnTo>
                    <a:lnTo>
                      <a:pt x="3052" y="504"/>
                    </a:lnTo>
                    <a:lnTo>
                      <a:pt x="3082" y="532"/>
                    </a:lnTo>
                    <a:lnTo>
                      <a:pt x="3082" y="592"/>
                    </a:lnTo>
                    <a:lnTo>
                      <a:pt x="3112" y="622"/>
                    </a:lnTo>
                    <a:lnTo>
                      <a:pt x="3112" y="650"/>
                    </a:lnTo>
                    <a:lnTo>
                      <a:pt x="3141" y="650"/>
                    </a:lnTo>
                    <a:lnTo>
                      <a:pt x="3141" y="741"/>
                    </a:lnTo>
                    <a:lnTo>
                      <a:pt x="3112" y="769"/>
                    </a:lnTo>
                    <a:lnTo>
                      <a:pt x="3112" y="799"/>
                    </a:lnTo>
                    <a:lnTo>
                      <a:pt x="3082" y="799"/>
                    </a:lnTo>
                    <a:lnTo>
                      <a:pt x="3082" y="829"/>
                    </a:lnTo>
                    <a:lnTo>
                      <a:pt x="2994" y="917"/>
                    </a:lnTo>
                    <a:lnTo>
                      <a:pt x="2904" y="977"/>
                    </a:lnTo>
                    <a:lnTo>
                      <a:pt x="2757" y="977"/>
                    </a:lnTo>
                    <a:lnTo>
                      <a:pt x="2757" y="947"/>
                    </a:lnTo>
                    <a:lnTo>
                      <a:pt x="2727" y="947"/>
                    </a:lnTo>
                    <a:lnTo>
                      <a:pt x="2697" y="917"/>
                    </a:lnTo>
                    <a:lnTo>
                      <a:pt x="2666" y="917"/>
                    </a:lnTo>
                    <a:lnTo>
                      <a:pt x="2548" y="799"/>
                    </a:lnTo>
                    <a:lnTo>
                      <a:pt x="2490" y="799"/>
                    </a:lnTo>
                    <a:lnTo>
                      <a:pt x="2459" y="769"/>
                    </a:lnTo>
                    <a:lnTo>
                      <a:pt x="2429" y="769"/>
                    </a:lnTo>
                    <a:lnTo>
                      <a:pt x="2402" y="741"/>
                    </a:lnTo>
                    <a:lnTo>
                      <a:pt x="2371" y="741"/>
                    </a:lnTo>
                    <a:lnTo>
                      <a:pt x="2341" y="711"/>
                    </a:lnTo>
                    <a:lnTo>
                      <a:pt x="2282" y="711"/>
                    </a:lnTo>
                    <a:lnTo>
                      <a:pt x="2252" y="681"/>
                    </a:lnTo>
                    <a:lnTo>
                      <a:pt x="2193" y="681"/>
                    </a:lnTo>
                    <a:lnTo>
                      <a:pt x="2164" y="650"/>
                    </a:lnTo>
                    <a:lnTo>
                      <a:pt x="1927" y="650"/>
                    </a:lnTo>
                    <a:lnTo>
                      <a:pt x="1867" y="622"/>
                    </a:lnTo>
                    <a:lnTo>
                      <a:pt x="1808" y="563"/>
                    </a:lnTo>
                    <a:lnTo>
                      <a:pt x="1808" y="532"/>
                    </a:lnTo>
                    <a:lnTo>
                      <a:pt x="1779" y="504"/>
                    </a:lnTo>
                    <a:lnTo>
                      <a:pt x="1779" y="474"/>
                    </a:lnTo>
                    <a:lnTo>
                      <a:pt x="1749" y="443"/>
                    </a:lnTo>
                    <a:lnTo>
                      <a:pt x="1749" y="325"/>
                    </a:lnTo>
                    <a:lnTo>
                      <a:pt x="1718" y="295"/>
                    </a:lnTo>
                    <a:lnTo>
                      <a:pt x="1718" y="267"/>
                    </a:lnTo>
                    <a:lnTo>
                      <a:pt x="1629" y="267"/>
                    </a:lnTo>
                    <a:lnTo>
                      <a:pt x="1599" y="237"/>
                    </a:lnTo>
                    <a:lnTo>
                      <a:pt x="1542" y="237"/>
                    </a:lnTo>
                    <a:lnTo>
                      <a:pt x="1511" y="207"/>
                    </a:lnTo>
                    <a:lnTo>
                      <a:pt x="1481" y="207"/>
                    </a:lnTo>
                    <a:lnTo>
                      <a:pt x="1453" y="177"/>
                    </a:lnTo>
                    <a:lnTo>
                      <a:pt x="1422" y="177"/>
                    </a:lnTo>
                    <a:lnTo>
                      <a:pt x="1392" y="149"/>
                    </a:lnTo>
                    <a:lnTo>
                      <a:pt x="1335" y="149"/>
                    </a:lnTo>
                    <a:lnTo>
                      <a:pt x="1304" y="118"/>
                    </a:lnTo>
                    <a:lnTo>
                      <a:pt x="1215" y="118"/>
                    </a:lnTo>
                    <a:lnTo>
                      <a:pt x="1185" y="88"/>
                    </a:lnTo>
                    <a:lnTo>
                      <a:pt x="1097" y="88"/>
                    </a:lnTo>
                    <a:lnTo>
                      <a:pt x="1067" y="118"/>
                    </a:lnTo>
                    <a:lnTo>
                      <a:pt x="890" y="118"/>
                    </a:lnTo>
                    <a:lnTo>
                      <a:pt x="860" y="88"/>
                    </a:lnTo>
                    <a:lnTo>
                      <a:pt x="800" y="88"/>
                    </a:lnTo>
                    <a:lnTo>
                      <a:pt x="800" y="59"/>
                    </a:lnTo>
                    <a:lnTo>
                      <a:pt x="771" y="59"/>
                    </a:lnTo>
                    <a:lnTo>
                      <a:pt x="742" y="30"/>
                    </a:lnTo>
                    <a:lnTo>
                      <a:pt x="681" y="30"/>
                    </a:lnTo>
                    <a:lnTo>
                      <a:pt x="653" y="0"/>
                    </a:lnTo>
                    <a:lnTo>
                      <a:pt x="623" y="30"/>
                    </a:lnTo>
                    <a:lnTo>
                      <a:pt x="623" y="177"/>
                    </a:lnTo>
                    <a:lnTo>
                      <a:pt x="653" y="207"/>
                    </a:lnTo>
                    <a:lnTo>
                      <a:pt x="653" y="267"/>
                    </a:lnTo>
                    <a:lnTo>
                      <a:pt x="593" y="267"/>
                    </a:lnTo>
                    <a:lnTo>
                      <a:pt x="562" y="295"/>
                    </a:lnTo>
                    <a:lnTo>
                      <a:pt x="535" y="295"/>
                    </a:lnTo>
                    <a:lnTo>
                      <a:pt x="505" y="325"/>
                    </a:lnTo>
                    <a:lnTo>
                      <a:pt x="474" y="325"/>
                    </a:lnTo>
                    <a:lnTo>
                      <a:pt x="444" y="356"/>
                    </a:lnTo>
                    <a:lnTo>
                      <a:pt x="444" y="386"/>
                    </a:lnTo>
                    <a:lnTo>
                      <a:pt x="416" y="386"/>
                    </a:lnTo>
                    <a:lnTo>
                      <a:pt x="386" y="413"/>
                    </a:lnTo>
                    <a:lnTo>
                      <a:pt x="386" y="443"/>
                    </a:lnTo>
                    <a:lnTo>
                      <a:pt x="326" y="504"/>
                    </a:lnTo>
                    <a:lnTo>
                      <a:pt x="267" y="504"/>
                    </a:lnTo>
                    <a:lnTo>
                      <a:pt x="267" y="532"/>
                    </a:lnTo>
                    <a:lnTo>
                      <a:pt x="237" y="563"/>
                    </a:lnTo>
                    <a:lnTo>
                      <a:pt x="237" y="622"/>
                    </a:lnTo>
                    <a:lnTo>
                      <a:pt x="267" y="650"/>
                    </a:lnTo>
                    <a:lnTo>
                      <a:pt x="267" y="741"/>
                    </a:lnTo>
                    <a:lnTo>
                      <a:pt x="298" y="769"/>
                    </a:lnTo>
                    <a:lnTo>
                      <a:pt x="267" y="799"/>
                    </a:lnTo>
                    <a:lnTo>
                      <a:pt x="267" y="829"/>
                    </a:lnTo>
                    <a:lnTo>
                      <a:pt x="237" y="859"/>
                    </a:lnTo>
                    <a:lnTo>
                      <a:pt x="237" y="888"/>
                    </a:lnTo>
                    <a:lnTo>
                      <a:pt x="207" y="917"/>
                    </a:lnTo>
                    <a:lnTo>
                      <a:pt x="179" y="917"/>
                    </a:lnTo>
                    <a:lnTo>
                      <a:pt x="179" y="947"/>
                    </a:lnTo>
                    <a:lnTo>
                      <a:pt x="148" y="947"/>
                    </a:lnTo>
                    <a:lnTo>
                      <a:pt x="119" y="977"/>
                    </a:lnTo>
                    <a:lnTo>
                      <a:pt x="89" y="977"/>
                    </a:lnTo>
                    <a:lnTo>
                      <a:pt x="60" y="1006"/>
                    </a:lnTo>
                    <a:lnTo>
                      <a:pt x="30" y="1006"/>
                    </a:lnTo>
                    <a:lnTo>
                      <a:pt x="0" y="1036"/>
                    </a:lnTo>
                    <a:lnTo>
                      <a:pt x="60" y="1096"/>
                    </a:lnTo>
                    <a:lnTo>
                      <a:pt x="60" y="1124"/>
                    </a:lnTo>
                    <a:lnTo>
                      <a:pt x="89" y="1154"/>
                    </a:lnTo>
                    <a:lnTo>
                      <a:pt x="89" y="1184"/>
                    </a:lnTo>
                    <a:lnTo>
                      <a:pt x="119" y="1215"/>
                    </a:lnTo>
                    <a:lnTo>
                      <a:pt x="119" y="1242"/>
                    </a:lnTo>
                    <a:lnTo>
                      <a:pt x="148" y="1272"/>
                    </a:lnTo>
                    <a:lnTo>
                      <a:pt x="148" y="1422"/>
                    </a:lnTo>
                    <a:lnTo>
                      <a:pt x="179" y="1422"/>
                    </a:lnTo>
                    <a:lnTo>
                      <a:pt x="179" y="1479"/>
                    </a:lnTo>
                    <a:lnTo>
                      <a:pt x="148" y="1510"/>
                    </a:lnTo>
                    <a:lnTo>
                      <a:pt x="148" y="1598"/>
                    </a:lnTo>
                    <a:lnTo>
                      <a:pt x="4563" y="1598"/>
                    </a:lnTo>
                    <a:lnTo>
                      <a:pt x="4563" y="1333"/>
                    </a:lnTo>
                    <a:lnTo>
                      <a:pt x="4533" y="1303"/>
                    </a:lnTo>
                    <a:lnTo>
                      <a:pt x="4533" y="1184"/>
                    </a:lnTo>
                    <a:lnTo>
                      <a:pt x="4505" y="1154"/>
                    </a:lnTo>
                    <a:lnTo>
                      <a:pt x="4505" y="1096"/>
                    </a:lnTo>
                    <a:lnTo>
                      <a:pt x="4475" y="1066"/>
                    </a:lnTo>
                    <a:lnTo>
                      <a:pt x="4475" y="977"/>
                    </a:lnTo>
                    <a:lnTo>
                      <a:pt x="4505" y="947"/>
                    </a:lnTo>
                    <a:lnTo>
                      <a:pt x="4505" y="917"/>
                    </a:lnTo>
                    <a:lnTo>
                      <a:pt x="4533" y="888"/>
                    </a:lnTo>
                    <a:lnTo>
                      <a:pt x="4533" y="769"/>
                    </a:lnTo>
                    <a:lnTo>
                      <a:pt x="4505" y="741"/>
                    </a:lnTo>
                    <a:lnTo>
                      <a:pt x="4505" y="592"/>
                    </a:lnTo>
                    <a:lnTo>
                      <a:pt x="4533" y="563"/>
                    </a:lnTo>
                    <a:lnTo>
                      <a:pt x="4533" y="532"/>
                    </a:lnTo>
                    <a:lnTo>
                      <a:pt x="4563" y="504"/>
                    </a:lnTo>
                    <a:lnTo>
                      <a:pt x="4563" y="474"/>
                    </a:lnTo>
                    <a:lnTo>
                      <a:pt x="4533" y="443"/>
                    </a:lnTo>
                    <a:lnTo>
                      <a:pt x="4533" y="413"/>
                    </a:lnTo>
                    <a:close/>
                  </a:path>
                </a:pathLst>
              </a:custGeom>
              <a:solidFill>
                <a:srgbClr val="B3B136"/>
              </a:solidFill>
              <a:ln w="9525">
                <a:noFill/>
                <a:round/>
                <a:headEnd/>
                <a:tailEnd/>
              </a:ln>
            </p:spPr>
            <p:txBody>
              <a:bodyPr/>
              <a:lstStyle/>
              <a:p>
                <a:endParaRPr lang="en-GB"/>
              </a:p>
            </p:txBody>
          </p:sp>
          <p:sp>
            <p:nvSpPr>
              <p:cNvPr id="17445" name="Freeform 37"/>
              <p:cNvSpPr>
                <a:spLocks/>
              </p:cNvSpPr>
              <p:nvPr/>
            </p:nvSpPr>
            <p:spPr bwMode="auto">
              <a:xfrm>
                <a:off x="4272" y="4074"/>
                <a:ext cx="741" cy="273"/>
              </a:xfrm>
              <a:custGeom>
                <a:avLst/>
                <a:gdLst/>
                <a:ahLst/>
                <a:cxnLst>
                  <a:cxn ang="0">
                    <a:pos x="30" y="88"/>
                  </a:cxn>
                  <a:cxn ang="0">
                    <a:pos x="58" y="384"/>
                  </a:cxn>
                  <a:cxn ang="0">
                    <a:pos x="0" y="473"/>
                  </a:cxn>
                  <a:cxn ang="0">
                    <a:pos x="30" y="650"/>
                  </a:cxn>
                  <a:cxn ang="0">
                    <a:pos x="88" y="829"/>
                  </a:cxn>
                  <a:cxn ang="0">
                    <a:pos x="2371" y="1036"/>
                  </a:cxn>
                  <a:cxn ang="0">
                    <a:pos x="2310" y="918"/>
                  </a:cxn>
                  <a:cxn ang="0">
                    <a:pos x="2283" y="799"/>
                  </a:cxn>
                  <a:cxn ang="0">
                    <a:pos x="2222" y="680"/>
                  </a:cxn>
                  <a:cxn ang="0">
                    <a:pos x="2283" y="562"/>
                  </a:cxn>
                  <a:cxn ang="0">
                    <a:pos x="2310" y="768"/>
                  </a:cxn>
                  <a:cxn ang="0">
                    <a:pos x="2371" y="829"/>
                  </a:cxn>
                  <a:cxn ang="0">
                    <a:pos x="2490" y="1006"/>
                  </a:cxn>
                  <a:cxn ang="0">
                    <a:pos x="2517" y="1094"/>
                  </a:cxn>
                  <a:cxn ang="0">
                    <a:pos x="2903" y="975"/>
                  </a:cxn>
                  <a:cxn ang="0">
                    <a:pos x="2933" y="711"/>
                  </a:cxn>
                  <a:cxn ang="0">
                    <a:pos x="2903" y="532"/>
                  </a:cxn>
                  <a:cxn ang="0">
                    <a:pos x="2845" y="443"/>
                  </a:cxn>
                  <a:cxn ang="0">
                    <a:pos x="2815" y="325"/>
                  </a:cxn>
                  <a:cxn ang="0">
                    <a:pos x="2755" y="207"/>
                  </a:cxn>
                  <a:cxn ang="0">
                    <a:pos x="2755" y="118"/>
                  </a:cxn>
                  <a:cxn ang="0">
                    <a:pos x="2637" y="177"/>
                  </a:cxn>
                  <a:cxn ang="0">
                    <a:pos x="2517" y="177"/>
                  </a:cxn>
                  <a:cxn ang="0">
                    <a:pos x="2401" y="207"/>
                  </a:cxn>
                  <a:cxn ang="0">
                    <a:pos x="2371" y="207"/>
                  </a:cxn>
                  <a:cxn ang="0">
                    <a:pos x="2192" y="146"/>
                  </a:cxn>
                  <a:cxn ang="0">
                    <a:pos x="2103" y="207"/>
                  </a:cxn>
                  <a:cxn ang="0">
                    <a:pos x="2046" y="146"/>
                  </a:cxn>
                  <a:cxn ang="0">
                    <a:pos x="2046" y="59"/>
                  </a:cxn>
                  <a:cxn ang="0">
                    <a:pos x="1927" y="59"/>
                  </a:cxn>
                  <a:cxn ang="0">
                    <a:pos x="1808" y="28"/>
                  </a:cxn>
                  <a:cxn ang="0">
                    <a:pos x="1718" y="59"/>
                  </a:cxn>
                  <a:cxn ang="0">
                    <a:pos x="1600" y="59"/>
                  </a:cxn>
                  <a:cxn ang="0">
                    <a:pos x="1541" y="146"/>
                  </a:cxn>
                  <a:cxn ang="0">
                    <a:pos x="1481" y="177"/>
                  </a:cxn>
                  <a:cxn ang="0">
                    <a:pos x="1304" y="265"/>
                  </a:cxn>
                  <a:cxn ang="0">
                    <a:pos x="1186" y="265"/>
                  </a:cxn>
                  <a:cxn ang="0">
                    <a:pos x="1097" y="237"/>
                  </a:cxn>
                  <a:cxn ang="0">
                    <a:pos x="888" y="177"/>
                  </a:cxn>
                  <a:cxn ang="0">
                    <a:pos x="800" y="177"/>
                  </a:cxn>
                  <a:cxn ang="0">
                    <a:pos x="741" y="118"/>
                  </a:cxn>
                  <a:cxn ang="0">
                    <a:pos x="593" y="88"/>
                  </a:cxn>
                  <a:cxn ang="0">
                    <a:pos x="386" y="28"/>
                  </a:cxn>
                  <a:cxn ang="0">
                    <a:pos x="118" y="59"/>
                  </a:cxn>
                  <a:cxn ang="0">
                    <a:pos x="58" y="28"/>
                  </a:cxn>
                </a:cxnLst>
                <a:rect l="0" t="0" r="r" b="b"/>
                <a:pathLst>
                  <a:path w="2963" h="1094">
                    <a:moveTo>
                      <a:pt x="58" y="28"/>
                    </a:moveTo>
                    <a:lnTo>
                      <a:pt x="58" y="59"/>
                    </a:lnTo>
                    <a:lnTo>
                      <a:pt x="30" y="88"/>
                    </a:lnTo>
                    <a:lnTo>
                      <a:pt x="30" y="237"/>
                    </a:lnTo>
                    <a:lnTo>
                      <a:pt x="58" y="265"/>
                    </a:lnTo>
                    <a:lnTo>
                      <a:pt x="58" y="384"/>
                    </a:lnTo>
                    <a:lnTo>
                      <a:pt x="30" y="413"/>
                    </a:lnTo>
                    <a:lnTo>
                      <a:pt x="30" y="443"/>
                    </a:lnTo>
                    <a:lnTo>
                      <a:pt x="0" y="473"/>
                    </a:lnTo>
                    <a:lnTo>
                      <a:pt x="0" y="562"/>
                    </a:lnTo>
                    <a:lnTo>
                      <a:pt x="30" y="592"/>
                    </a:lnTo>
                    <a:lnTo>
                      <a:pt x="30" y="650"/>
                    </a:lnTo>
                    <a:lnTo>
                      <a:pt x="58" y="680"/>
                    </a:lnTo>
                    <a:lnTo>
                      <a:pt x="58" y="799"/>
                    </a:lnTo>
                    <a:lnTo>
                      <a:pt x="88" y="829"/>
                    </a:lnTo>
                    <a:lnTo>
                      <a:pt x="88" y="1094"/>
                    </a:lnTo>
                    <a:lnTo>
                      <a:pt x="2429" y="1094"/>
                    </a:lnTo>
                    <a:lnTo>
                      <a:pt x="2371" y="1036"/>
                    </a:lnTo>
                    <a:lnTo>
                      <a:pt x="2371" y="1006"/>
                    </a:lnTo>
                    <a:lnTo>
                      <a:pt x="2341" y="975"/>
                    </a:lnTo>
                    <a:lnTo>
                      <a:pt x="2310" y="918"/>
                    </a:lnTo>
                    <a:lnTo>
                      <a:pt x="2310" y="857"/>
                    </a:lnTo>
                    <a:lnTo>
                      <a:pt x="2283" y="829"/>
                    </a:lnTo>
                    <a:lnTo>
                      <a:pt x="2283" y="799"/>
                    </a:lnTo>
                    <a:lnTo>
                      <a:pt x="2253" y="738"/>
                    </a:lnTo>
                    <a:lnTo>
                      <a:pt x="2222" y="711"/>
                    </a:lnTo>
                    <a:lnTo>
                      <a:pt x="2222" y="680"/>
                    </a:lnTo>
                    <a:lnTo>
                      <a:pt x="2253" y="650"/>
                    </a:lnTo>
                    <a:lnTo>
                      <a:pt x="2253" y="592"/>
                    </a:lnTo>
                    <a:lnTo>
                      <a:pt x="2283" y="562"/>
                    </a:lnTo>
                    <a:lnTo>
                      <a:pt x="2283" y="650"/>
                    </a:lnTo>
                    <a:lnTo>
                      <a:pt x="2310" y="650"/>
                    </a:lnTo>
                    <a:lnTo>
                      <a:pt x="2310" y="768"/>
                    </a:lnTo>
                    <a:lnTo>
                      <a:pt x="2341" y="768"/>
                    </a:lnTo>
                    <a:lnTo>
                      <a:pt x="2371" y="799"/>
                    </a:lnTo>
                    <a:lnTo>
                      <a:pt x="2371" y="829"/>
                    </a:lnTo>
                    <a:lnTo>
                      <a:pt x="2460" y="918"/>
                    </a:lnTo>
                    <a:lnTo>
                      <a:pt x="2460" y="975"/>
                    </a:lnTo>
                    <a:lnTo>
                      <a:pt x="2490" y="1006"/>
                    </a:lnTo>
                    <a:lnTo>
                      <a:pt x="2490" y="1066"/>
                    </a:lnTo>
                    <a:lnTo>
                      <a:pt x="2517" y="1066"/>
                    </a:lnTo>
                    <a:lnTo>
                      <a:pt x="2517" y="1094"/>
                    </a:lnTo>
                    <a:lnTo>
                      <a:pt x="2874" y="1094"/>
                    </a:lnTo>
                    <a:lnTo>
                      <a:pt x="2874" y="1006"/>
                    </a:lnTo>
                    <a:lnTo>
                      <a:pt x="2903" y="975"/>
                    </a:lnTo>
                    <a:lnTo>
                      <a:pt x="2903" y="799"/>
                    </a:lnTo>
                    <a:lnTo>
                      <a:pt x="2963" y="738"/>
                    </a:lnTo>
                    <a:lnTo>
                      <a:pt x="2933" y="711"/>
                    </a:lnTo>
                    <a:lnTo>
                      <a:pt x="2933" y="620"/>
                    </a:lnTo>
                    <a:lnTo>
                      <a:pt x="2903" y="592"/>
                    </a:lnTo>
                    <a:lnTo>
                      <a:pt x="2903" y="532"/>
                    </a:lnTo>
                    <a:lnTo>
                      <a:pt x="2874" y="532"/>
                    </a:lnTo>
                    <a:lnTo>
                      <a:pt x="2874" y="473"/>
                    </a:lnTo>
                    <a:lnTo>
                      <a:pt x="2845" y="443"/>
                    </a:lnTo>
                    <a:lnTo>
                      <a:pt x="2845" y="413"/>
                    </a:lnTo>
                    <a:lnTo>
                      <a:pt x="2815" y="384"/>
                    </a:lnTo>
                    <a:lnTo>
                      <a:pt x="2815" y="325"/>
                    </a:lnTo>
                    <a:lnTo>
                      <a:pt x="2785" y="265"/>
                    </a:lnTo>
                    <a:lnTo>
                      <a:pt x="2755" y="237"/>
                    </a:lnTo>
                    <a:lnTo>
                      <a:pt x="2755" y="207"/>
                    </a:lnTo>
                    <a:lnTo>
                      <a:pt x="2726" y="177"/>
                    </a:lnTo>
                    <a:lnTo>
                      <a:pt x="2726" y="146"/>
                    </a:lnTo>
                    <a:lnTo>
                      <a:pt x="2755" y="118"/>
                    </a:lnTo>
                    <a:lnTo>
                      <a:pt x="2755" y="88"/>
                    </a:lnTo>
                    <a:lnTo>
                      <a:pt x="2697" y="146"/>
                    </a:lnTo>
                    <a:lnTo>
                      <a:pt x="2637" y="177"/>
                    </a:lnTo>
                    <a:lnTo>
                      <a:pt x="2578" y="177"/>
                    </a:lnTo>
                    <a:lnTo>
                      <a:pt x="2548" y="207"/>
                    </a:lnTo>
                    <a:lnTo>
                      <a:pt x="2517" y="177"/>
                    </a:lnTo>
                    <a:lnTo>
                      <a:pt x="2490" y="177"/>
                    </a:lnTo>
                    <a:lnTo>
                      <a:pt x="2490" y="207"/>
                    </a:lnTo>
                    <a:lnTo>
                      <a:pt x="2401" y="207"/>
                    </a:lnTo>
                    <a:lnTo>
                      <a:pt x="2401" y="177"/>
                    </a:lnTo>
                    <a:lnTo>
                      <a:pt x="2371" y="177"/>
                    </a:lnTo>
                    <a:lnTo>
                      <a:pt x="2371" y="207"/>
                    </a:lnTo>
                    <a:lnTo>
                      <a:pt x="2222" y="207"/>
                    </a:lnTo>
                    <a:lnTo>
                      <a:pt x="2222" y="177"/>
                    </a:lnTo>
                    <a:lnTo>
                      <a:pt x="2192" y="146"/>
                    </a:lnTo>
                    <a:lnTo>
                      <a:pt x="2164" y="146"/>
                    </a:lnTo>
                    <a:lnTo>
                      <a:pt x="2164" y="207"/>
                    </a:lnTo>
                    <a:lnTo>
                      <a:pt x="2103" y="207"/>
                    </a:lnTo>
                    <a:lnTo>
                      <a:pt x="2103" y="177"/>
                    </a:lnTo>
                    <a:lnTo>
                      <a:pt x="2073" y="177"/>
                    </a:lnTo>
                    <a:lnTo>
                      <a:pt x="2046" y="146"/>
                    </a:lnTo>
                    <a:lnTo>
                      <a:pt x="2015" y="146"/>
                    </a:lnTo>
                    <a:lnTo>
                      <a:pt x="2046" y="118"/>
                    </a:lnTo>
                    <a:lnTo>
                      <a:pt x="2046" y="59"/>
                    </a:lnTo>
                    <a:lnTo>
                      <a:pt x="1985" y="59"/>
                    </a:lnTo>
                    <a:lnTo>
                      <a:pt x="1955" y="88"/>
                    </a:lnTo>
                    <a:lnTo>
                      <a:pt x="1927" y="59"/>
                    </a:lnTo>
                    <a:lnTo>
                      <a:pt x="1896" y="59"/>
                    </a:lnTo>
                    <a:lnTo>
                      <a:pt x="1867" y="28"/>
                    </a:lnTo>
                    <a:lnTo>
                      <a:pt x="1808" y="28"/>
                    </a:lnTo>
                    <a:lnTo>
                      <a:pt x="1748" y="88"/>
                    </a:lnTo>
                    <a:lnTo>
                      <a:pt x="1689" y="88"/>
                    </a:lnTo>
                    <a:lnTo>
                      <a:pt x="1718" y="59"/>
                    </a:lnTo>
                    <a:lnTo>
                      <a:pt x="1689" y="59"/>
                    </a:lnTo>
                    <a:lnTo>
                      <a:pt x="1630" y="88"/>
                    </a:lnTo>
                    <a:lnTo>
                      <a:pt x="1600" y="59"/>
                    </a:lnTo>
                    <a:lnTo>
                      <a:pt x="1600" y="118"/>
                    </a:lnTo>
                    <a:lnTo>
                      <a:pt x="1571" y="146"/>
                    </a:lnTo>
                    <a:lnTo>
                      <a:pt x="1541" y="146"/>
                    </a:lnTo>
                    <a:lnTo>
                      <a:pt x="1511" y="118"/>
                    </a:lnTo>
                    <a:lnTo>
                      <a:pt x="1511" y="146"/>
                    </a:lnTo>
                    <a:lnTo>
                      <a:pt x="1481" y="177"/>
                    </a:lnTo>
                    <a:lnTo>
                      <a:pt x="1453" y="177"/>
                    </a:lnTo>
                    <a:lnTo>
                      <a:pt x="1362" y="265"/>
                    </a:lnTo>
                    <a:lnTo>
                      <a:pt x="1304" y="265"/>
                    </a:lnTo>
                    <a:lnTo>
                      <a:pt x="1273" y="295"/>
                    </a:lnTo>
                    <a:lnTo>
                      <a:pt x="1216" y="295"/>
                    </a:lnTo>
                    <a:lnTo>
                      <a:pt x="1186" y="265"/>
                    </a:lnTo>
                    <a:lnTo>
                      <a:pt x="1155" y="265"/>
                    </a:lnTo>
                    <a:lnTo>
                      <a:pt x="1125" y="237"/>
                    </a:lnTo>
                    <a:lnTo>
                      <a:pt x="1097" y="237"/>
                    </a:lnTo>
                    <a:lnTo>
                      <a:pt x="1066" y="207"/>
                    </a:lnTo>
                    <a:lnTo>
                      <a:pt x="888" y="207"/>
                    </a:lnTo>
                    <a:lnTo>
                      <a:pt x="888" y="177"/>
                    </a:lnTo>
                    <a:lnTo>
                      <a:pt x="859" y="146"/>
                    </a:lnTo>
                    <a:lnTo>
                      <a:pt x="830" y="177"/>
                    </a:lnTo>
                    <a:lnTo>
                      <a:pt x="800" y="177"/>
                    </a:lnTo>
                    <a:lnTo>
                      <a:pt x="770" y="146"/>
                    </a:lnTo>
                    <a:lnTo>
                      <a:pt x="741" y="146"/>
                    </a:lnTo>
                    <a:lnTo>
                      <a:pt x="741" y="118"/>
                    </a:lnTo>
                    <a:lnTo>
                      <a:pt x="711" y="118"/>
                    </a:lnTo>
                    <a:lnTo>
                      <a:pt x="681" y="88"/>
                    </a:lnTo>
                    <a:lnTo>
                      <a:pt x="593" y="88"/>
                    </a:lnTo>
                    <a:lnTo>
                      <a:pt x="563" y="59"/>
                    </a:lnTo>
                    <a:lnTo>
                      <a:pt x="413" y="59"/>
                    </a:lnTo>
                    <a:lnTo>
                      <a:pt x="386" y="28"/>
                    </a:lnTo>
                    <a:lnTo>
                      <a:pt x="237" y="28"/>
                    </a:lnTo>
                    <a:lnTo>
                      <a:pt x="206" y="59"/>
                    </a:lnTo>
                    <a:lnTo>
                      <a:pt x="118" y="59"/>
                    </a:lnTo>
                    <a:lnTo>
                      <a:pt x="88" y="28"/>
                    </a:lnTo>
                    <a:lnTo>
                      <a:pt x="88" y="0"/>
                    </a:lnTo>
                    <a:lnTo>
                      <a:pt x="58" y="28"/>
                    </a:lnTo>
                    <a:close/>
                  </a:path>
                </a:pathLst>
              </a:custGeom>
              <a:solidFill>
                <a:srgbClr val="7FC543"/>
              </a:solidFill>
              <a:ln w="9525">
                <a:noFill/>
                <a:round/>
                <a:headEnd/>
                <a:tailEnd/>
              </a:ln>
            </p:spPr>
            <p:txBody>
              <a:bodyPr/>
              <a:lstStyle/>
              <a:p>
                <a:endParaRPr lang="en-GB"/>
              </a:p>
            </p:txBody>
          </p:sp>
          <p:sp>
            <p:nvSpPr>
              <p:cNvPr id="17446" name="Freeform 38"/>
              <p:cNvSpPr>
                <a:spLocks/>
              </p:cNvSpPr>
              <p:nvPr/>
            </p:nvSpPr>
            <p:spPr bwMode="auto">
              <a:xfrm>
                <a:off x="5035" y="3593"/>
                <a:ext cx="452" cy="429"/>
              </a:xfrm>
              <a:custGeom>
                <a:avLst/>
                <a:gdLst/>
                <a:ahLst/>
                <a:cxnLst>
                  <a:cxn ang="0">
                    <a:pos x="1630" y="267"/>
                  </a:cxn>
                  <a:cxn ang="0">
                    <a:pos x="1748" y="149"/>
                  </a:cxn>
                  <a:cxn ang="0">
                    <a:pos x="1808" y="89"/>
                  </a:cxn>
                  <a:cxn ang="0">
                    <a:pos x="1690" y="58"/>
                  </a:cxn>
                  <a:cxn ang="0">
                    <a:pos x="1453" y="89"/>
                  </a:cxn>
                  <a:cxn ang="0">
                    <a:pos x="1334" y="89"/>
                  </a:cxn>
                  <a:cxn ang="0">
                    <a:pos x="1244" y="119"/>
                  </a:cxn>
                  <a:cxn ang="0">
                    <a:pos x="1155" y="176"/>
                  </a:cxn>
                  <a:cxn ang="0">
                    <a:pos x="1007" y="207"/>
                  </a:cxn>
                  <a:cxn ang="0">
                    <a:pos x="770" y="207"/>
                  </a:cxn>
                  <a:cxn ang="0">
                    <a:pos x="623" y="149"/>
                  </a:cxn>
                  <a:cxn ang="0">
                    <a:pos x="475" y="207"/>
                  </a:cxn>
                  <a:cxn ang="0">
                    <a:pos x="325" y="207"/>
                  </a:cxn>
                  <a:cxn ang="0">
                    <a:pos x="207" y="267"/>
                  </a:cxn>
                  <a:cxn ang="0">
                    <a:pos x="207" y="385"/>
                  </a:cxn>
                  <a:cxn ang="0">
                    <a:pos x="88" y="503"/>
                  </a:cxn>
                  <a:cxn ang="0">
                    <a:pos x="31" y="474"/>
                  </a:cxn>
                  <a:cxn ang="0">
                    <a:pos x="31" y="650"/>
                  </a:cxn>
                  <a:cxn ang="0">
                    <a:pos x="58" y="741"/>
                  </a:cxn>
                  <a:cxn ang="0">
                    <a:pos x="58" y="830"/>
                  </a:cxn>
                  <a:cxn ang="0">
                    <a:pos x="207" y="917"/>
                  </a:cxn>
                  <a:cxn ang="0">
                    <a:pos x="207" y="948"/>
                  </a:cxn>
                  <a:cxn ang="0">
                    <a:pos x="238" y="1005"/>
                  </a:cxn>
                  <a:cxn ang="0">
                    <a:pos x="238" y="1124"/>
                  </a:cxn>
                  <a:cxn ang="0">
                    <a:pos x="207" y="1184"/>
                  </a:cxn>
                  <a:cxn ang="0">
                    <a:pos x="149" y="1273"/>
                  </a:cxn>
                  <a:cxn ang="0">
                    <a:pos x="118" y="1570"/>
                  </a:cxn>
                  <a:cxn ang="0">
                    <a:pos x="207" y="1628"/>
                  </a:cxn>
                  <a:cxn ang="0">
                    <a:pos x="325" y="1688"/>
                  </a:cxn>
                  <a:cxn ang="0">
                    <a:pos x="414" y="1688"/>
                  </a:cxn>
                  <a:cxn ang="0">
                    <a:pos x="563" y="1598"/>
                  </a:cxn>
                  <a:cxn ang="0">
                    <a:pos x="652" y="1509"/>
                  </a:cxn>
                  <a:cxn ang="0">
                    <a:pos x="770" y="1451"/>
                  </a:cxn>
                  <a:cxn ang="0">
                    <a:pos x="888" y="1361"/>
                  </a:cxn>
                  <a:cxn ang="0">
                    <a:pos x="1037" y="1273"/>
                  </a:cxn>
                  <a:cxn ang="0">
                    <a:pos x="1155" y="1214"/>
                  </a:cxn>
                  <a:cxn ang="0">
                    <a:pos x="1274" y="1124"/>
                  </a:cxn>
                  <a:cxn ang="0">
                    <a:pos x="1362" y="1096"/>
                  </a:cxn>
                  <a:cxn ang="0">
                    <a:pos x="1481" y="1005"/>
                  </a:cxn>
                  <a:cxn ang="0">
                    <a:pos x="1541" y="948"/>
                  </a:cxn>
                  <a:cxn ang="0">
                    <a:pos x="1571" y="769"/>
                  </a:cxn>
                  <a:cxn ang="0">
                    <a:pos x="1571" y="680"/>
                  </a:cxn>
                  <a:cxn ang="0">
                    <a:pos x="1571" y="532"/>
                  </a:cxn>
                  <a:cxn ang="0">
                    <a:pos x="1541" y="296"/>
                  </a:cxn>
                </a:cxnLst>
                <a:rect l="0" t="0" r="r" b="b"/>
                <a:pathLst>
                  <a:path w="1808" h="1716">
                    <a:moveTo>
                      <a:pt x="1541" y="296"/>
                    </a:moveTo>
                    <a:lnTo>
                      <a:pt x="1571" y="267"/>
                    </a:lnTo>
                    <a:lnTo>
                      <a:pt x="1630" y="267"/>
                    </a:lnTo>
                    <a:lnTo>
                      <a:pt x="1718" y="176"/>
                    </a:lnTo>
                    <a:lnTo>
                      <a:pt x="1748" y="176"/>
                    </a:lnTo>
                    <a:lnTo>
                      <a:pt x="1748" y="149"/>
                    </a:lnTo>
                    <a:lnTo>
                      <a:pt x="1778" y="149"/>
                    </a:lnTo>
                    <a:lnTo>
                      <a:pt x="1778" y="119"/>
                    </a:lnTo>
                    <a:lnTo>
                      <a:pt x="1808" y="89"/>
                    </a:lnTo>
                    <a:lnTo>
                      <a:pt x="1808" y="58"/>
                    </a:lnTo>
                    <a:lnTo>
                      <a:pt x="1748" y="0"/>
                    </a:lnTo>
                    <a:lnTo>
                      <a:pt x="1690" y="58"/>
                    </a:lnTo>
                    <a:lnTo>
                      <a:pt x="1600" y="58"/>
                    </a:lnTo>
                    <a:lnTo>
                      <a:pt x="1600" y="89"/>
                    </a:lnTo>
                    <a:lnTo>
                      <a:pt x="1453" y="89"/>
                    </a:lnTo>
                    <a:lnTo>
                      <a:pt x="1423" y="58"/>
                    </a:lnTo>
                    <a:lnTo>
                      <a:pt x="1334" y="58"/>
                    </a:lnTo>
                    <a:lnTo>
                      <a:pt x="1334" y="89"/>
                    </a:lnTo>
                    <a:lnTo>
                      <a:pt x="1305" y="89"/>
                    </a:lnTo>
                    <a:lnTo>
                      <a:pt x="1274" y="119"/>
                    </a:lnTo>
                    <a:lnTo>
                      <a:pt x="1244" y="119"/>
                    </a:lnTo>
                    <a:lnTo>
                      <a:pt x="1216" y="149"/>
                    </a:lnTo>
                    <a:lnTo>
                      <a:pt x="1155" y="149"/>
                    </a:lnTo>
                    <a:lnTo>
                      <a:pt x="1155" y="176"/>
                    </a:lnTo>
                    <a:lnTo>
                      <a:pt x="1125" y="176"/>
                    </a:lnTo>
                    <a:lnTo>
                      <a:pt x="1098" y="207"/>
                    </a:lnTo>
                    <a:lnTo>
                      <a:pt x="1007" y="207"/>
                    </a:lnTo>
                    <a:lnTo>
                      <a:pt x="948" y="237"/>
                    </a:lnTo>
                    <a:lnTo>
                      <a:pt x="918" y="207"/>
                    </a:lnTo>
                    <a:lnTo>
                      <a:pt x="770" y="207"/>
                    </a:lnTo>
                    <a:lnTo>
                      <a:pt x="770" y="176"/>
                    </a:lnTo>
                    <a:lnTo>
                      <a:pt x="741" y="149"/>
                    </a:lnTo>
                    <a:lnTo>
                      <a:pt x="623" y="149"/>
                    </a:lnTo>
                    <a:lnTo>
                      <a:pt x="593" y="176"/>
                    </a:lnTo>
                    <a:lnTo>
                      <a:pt x="532" y="207"/>
                    </a:lnTo>
                    <a:lnTo>
                      <a:pt x="475" y="207"/>
                    </a:lnTo>
                    <a:lnTo>
                      <a:pt x="445" y="237"/>
                    </a:lnTo>
                    <a:lnTo>
                      <a:pt x="325" y="237"/>
                    </a:lnTo>
                    <a:lnTo>
                      <a:pt x="325" y="207"/>
                    </a:lnTo>
                    <a:lnTo>
                      <a:pt x="295" y="176"/>
                    </a:lnTo>
                    <a:lnTo>
                      <a:pt x="207" y="176"/>
                    </a:lnTo>
                    <a:lnTo>
                      <a:pt x="207" y="267"/>
                    </a:lnTo>
                    <a:lnTo>
                      <a:pt x="177" y="296"/>
                    </a:lnTo>
                    <a:lnTo>
                      <a:pt x="238" y="355"/>
                    </a:lnTo>
                    <a:lnTo>
                      <a:pt x="207" y="385"/>
                    </a:lnTo>
                    <a:lnTo>
                      <a:pt x="149" y="385"/>
                    </a:lnTo>
                    <a:lnTo>
                      <a:pt x="149" y="444"/>
                    </a:lnTo>
                    <a:lnTo>
                      <a:pt x="88" y="503"/>
                    </a:lnTo>
                    <a:lnTo>
                      <a:pt x="58" y="503"/>
                    </a:lnTo>
                    <a:lnTo>
                      <a:pt x="58" y="474"/>
                    </a:lnTo>
                    <a:lnTo>
                      <a:pt x="31" y="474"/>
                    </a:lnTo>
                    <a:lnTo>
                      <a:pt x="0" y="503"/>
                    </a:lnTo>
                    <a:lnTo>
                      <a:pt x="0" y="622"/>
                    </a:lnTo>
                    <a:lnTo>
                      <a:pt x="31" y="650"/>
                    </a:lnTo>
                    <a:lnTo>
                      <a:pt x="31" y="680"/>
                    </a:lnTo>
                    <a:lnTo>
                      <a:pt x="58" y="710"/>
                    </a:lnTo>
                    <a:lnTo>
                      <a:pt x="58" y="741"/>
                    </a:lnTo>
                    <a:lnTo>
                      <a:pt x="31" y="769"/>
                    </a:lnTo>
                    <a:lnTo>
                      <a:pt x="31" y="799"/>
                    </a:lnTo>
                    <a:lnTo>
                      <a:pt x="58" y="830"/>
                    </a:lnTo>
                    <a:lnTo>
                      <a:pt x="58" y="887"/>
                    </a:lnTo>
                    <a:lnTo>
                      <a:pt x="88" y="917"/>
                    </a:lnTo>
                    <a:lnTo>
                      <a:pt x="207" y="917"/>
                    </a:lnTo>
                    <a:lnTo>
                      <a:pt x="177" y="948"/>
                    </a:lnTo>
                    <a:lnTo>
                      <a:pt x="177" y="978"/>
                    </a:lnTo>
                    <a:lnTo>
                      <a:pt x="207" y="948"/>
                    </a:lnTo>
                    <a:lnTo>
                      <a:pt x="238" y="978"/>
                    </a:lnTo>
                    <a:lnTo>
                      <a:pt x="268" y="978"/>
                    </a:lnTo>
                    <a:lnTo>
                      <a:pt x="238" y="1005"/>
                    </a:lnTo>
                    <a:lnTo>
                      <a:pt x="268" y="1036"/>
                    </a:lnTo>
                    <a:lnTo>
                      <a:pt x="268" y="1096"/>
                    </a:lnTo>
                    <a:lnTo>
                      <a:pt x="238" y="1124"/>
                    </a:lnTo>
                    <a:lnTo>
                      <a:pt x="207" y="1124"/>
                    </a:lnTo>
                    <a:lnTo>
                      <a:pt x="177" y="1155"/>
                    </a:lnTo>
                    <a:lnTo>
                      <a:pt x="207" y="1184"/>
                    </a:lnTo>
                    <a:lnTo>
                      <a:pt x="118" y="1184"/>
                    </a:lnTo>
                    <a:lnTo>
                      <a:pt x="118" y="1273"/>
                    </a:lnTo>
                    <a:lnTo>
                      <a:pt x="149" y="1273"/>
                    </a:lnTo>
                    <a:lnTo>
                      <a:pt x="31" y="1391"/>
                    </a:lnTo>
                    <a:lnTo>
                      <a:pt x="31" y="1570"/>
                    </a:lnTo>
                    <a:lnTo>
                      <a:pt x="118" y="1570"/>
                    </a:lnTo>
                    <a:lnTo>
                      <a:pt x="149" y="1598"/>
                    </a:lnTo>
                    <a:lnTo>
                      <a:pt x="149" y="1628"/>
                    </a:lnTo>
                    <a:lnTo>
                      <a:pt x="207" y="1628"/>
                    </a:lnTo>
                    <a:lnTo>
                      <a:pt x="207" y="1658"/>
                    </a:lnTo>
                    <a:lnTo>
                      <a:pt x="268" y="1688"/>
                    </a:lnTo>
                    <a:lnTo>
                      <a:pt x="325" y="1688"/>
                    </a:lnTo>
                    <a:lnTo>
                      <a:pt x="356" y="1716"/>
                    </a:lnTo>
                    <a:lnTo>
                      <a:pt x="386" y="1716"/>
                    </a:lnTo>
                    <a:lnTo>
                      <a:pt x="414" y="1688"/>
                    </a:lnTo>
                    <a:lnTo>
                      <a:pt x="445" y="1688"/>
                    </a:lnTo>
                    <a:lnTo>
                      <a:pt x="532" y="1598"/>
                    </a:lnTo>
                    <a:lnTo>
                      <a:pt x="563" y="1598"/>
                    </a:lnTo>
                    <a:lnTo>
                      <a:pt x="563" y="1570"/>
                    </a:lnTo>
                    <a:lnTo>
                      <a:pt x="623" y="1539"/>
                    </a:lnTo>
                    <a:lnTo>
                      <a:pt x="652" y="1509"/>
                    </a:lnTo>
                    <a:lnTo>
                      <a:pt x="682" y="1509"/>
                    </a:lnTo>
                    <a:lnTo>
                      <a:pt x="711" y="1480"/>
                    </a:lnTo>
                    <a:lnTo>
                      <a:pt x="770" y="1451"/>
                    </a:lnTo>
                    <a:lnTo>
                      <a:pt x="800" y="1421"/>
                    </a:lnTo>
                    <a:lnTo>
                      <a:pt x="830" y="1421"/>
                    </a:lnTo>
                    <a:lnTo>
                      <a:pt x="888" y="1361"/>
                    </a:lnTo>
                    <a:lnTo>
                      <a:pt x="918" y="1361"/>
                    </a:lnTo>
                    <a:lnTo>
                      <a:pt x="979" y="1303"/>
                    </a:lnTo>
                    <a:lnTo>
                      <a:pt x="1037" y="1273"/>
                    </a:lnTo>
                    <a:lnTo>
                      <a:pt x="1067" y="1243"/>
                    </a:lnTo>
                    <a:lnTo>
                      <a:pt x="1125" y="1214"/>
                    </a:lnTo>
                    <a:lnTo>
                      <a:pt x="1155" y="1214"/>
                    </a:lnTo>
                    <a:lnTo>
                      <a:pt x="1186" y="1184"/>
                    </a:lnTo>
                    <a:lnTo>
                      <a:pt x="1216" y="1184"/>
                    </a:lnTo>
                    <a:lnTo>
                      <a:pt x="1274" y="1124"/>
                    </a:lnTo>
                    <a:lnTo>
                      <a:pt x="1305" y="1124"/>
                    </a:lnTo>
                    <a:lnTo>
                      <a:pt x="1334" y="1096"/>
                    </a:lnTo>
                    <a:lnTo>
                      <a:pt x="1362" y="1096"/>
                    </a:lnTo>
                    <a:lnTo>
                      <a:pt x="1423" y="1036"/>
                    </a:lnTo>
                    <a:lnTo>
                      <a:pt x="1453" y="1036"/>
                    </a:lnTo>
                    <a:lnTo>
                      <a:pt x="1481" y="1005"/>
                    </a:lnTo>
                    <a:lnTo>
                      <a:pt x="1512" y="1005"/>
                    </a:lnTo>
                    <a:lnTo>
                      <a:pt x="1512" y="978"/>
                    </a:lnTo>
                    <a:lnTo>
                      <a:pt x="1541" y="948"/>
                    </a:lnTo>
                    <a:lnTo>
                      <a:pt x="1541" y="917"/>
                    </a:lnTo>
                    <a:lnTo>
                      <a:pt x="1571" y="887"/>
                    </a:lnTo>
                    <a:lnTo>
                      <a:pt x="1571" y="769"/>
                    </a:lnTo>
                    <a:lnTo>
                      <a:pt x="1541" y="741"/>
                    </a:lnTo>
                    <a:lnTo>
                      <a:pt x="1541" y="710"/>
                    </a:lnTo>
                    <a:lnTo>
                      <a:pt x="1571" y="680"/>
                    </a:lnTo>
                    <a:lnTo>
                      <a:pt x="1571" y="592"/>
                    </a:lnTo>
                    <a:lnTo>
                      <a:pt x="1600" y="562"/>
                    </a:lnTo>
                    <a:lnTo>
                      <a:pt x="1571" y="532"/>
                    </a:lnTo>
                    <a:lnTo>
                      <a:pt x="1571" y="474"/>
                    </a:lnTo>
                    <a:lnTo>
                      <a:pt x="1541" y="444"/>
                    </a:lnTo>
                    <a:lnTo>
                      <a:pt x="1541" y="296"/>
                    </a:lnTo>
                    <a:close/>
                  </a:path>
                </a:pathLst>
              </a:custGeom>
              <a:solidFill>
                <a:srgbClr val="4CB47E"/>
              </a:solidFill>
              <a:ln w="9525">
                <a:noFill/>
                <a:round/>
                <a:headEnd/>
                <a:tailEnd/>
              </a:ln>
            </p:spPr>
            <p:txBody>
              <a:bodyPr/>
              <a:lstStyle/>
              <a:p>
                <a:endParaRPr lang="en-GB"/>
              </a:p>
            </p:txBody>
          </p:sp>
          <p:sp>
            <p:nvSpPr>
              <p:cNvPr id="17447" name="Freeform 39"/>
              <p:cNvSpPr>
                <a:spLocks/>
              </p:cNvSpPr>
              <p:nvPr/>
            </p:nvSpPr>
            <p:spPr bwMode="auto">
              <a:xfrm>
                <a:off x="5265" y="3585"/>
                <a:ext cx="518" cy="703"/>
              </a:xfrm>
              <a:custGeom>
                <a:avLst/>
                <a:gdLst/>
                <a:ahLst/>
                <a:cxnLst>
                  <a:cxn ang="0">
                    <a:pos x="623" y="474"/>
                  </a:cxn>
                  <a:cxn ang="0">
                    <a:pos x="682" y="592"/>
                  </a:cxn>
                  <a:cxn ang="0">
                    <a:pos x="623" y="740"/>
                  </a:cxn>
                  <a:cxn ang="0">
                    <a:pos x="653" y="917"/>
                  </a:cxn>
                  <a:cxn ang="0">
                    <a:pos x="594" y="1008"/>
                  </a:cxn>
                  <a:cxn ang="0">
                    <a:pos x="535" y="1066"/>
                  </a:cxn>
                  <a:cxn ang="0">
                    <a:pos x="416" y="1126"/>
                  </a:cxn>
                  <a:cxn ang="0">
                    <a:pos x="298" y="1214"/>
                  </a:cxn>
                  <a:cxn ang="0">
                    <a:pos x="207" y="1244"/>
                  </a:cxn>
                  <a:cxn ang="0">
                    <a:pos x="61" y="1333"/>
                  </a:cxn>
                  <a:cxn ang="0">
                    <a:pos x="30" y="1481"/>
                  </a:cxn>
                  <a:cxn ang="0">
                    <a:pos x="119" y="1658"/>
                  </a:cxn>
                  <a:cxn ang="0">
                    <a:pos x="119" y="1718"/>
                  </a:cxn>
                  <a:cxn ang="0">
                    <a:pos x="180" y="1718"/>
                  </a:cxn>
                  <a:cxn ang="0">
                    <a:pos x="237" y="1807"/>
                  </a:cxn>
                  <a:cxn ang="0">
                    <a:pos x="444" y="1864"/>
                  </a:cxn>
                  <a:cxn ang="0">
                    <a:pos x="712" y="1983"/>
                  </a:cxn>
                  <a:cxn ang="0">
                    <a:pos x="860" y="2073"/>
                  </a:cxn>
                  <a:cxn ang="0">
                    <a:pos x="979" y="2132"/>
                  </a:cxn>
                  <a:cxn ang="0">
                    <a:pos x="1156" y="2250"/>
                  </a:cxn>
                  <a:cxn ang="0">
                    <a:pos x="1304" y="2398"/>
                  </a:cxn>
                  <a:cxn ang="0">
                    <a:pos x="1424" y="2457"/>
                  </a:cxn>
                  <a:cxn ang="0">
                    <a:pos x="1690" y="2693"/>
                  </a:cxn>
                  <a:cxn ang="0">
                    <a:pos x="2016" y="2812"/>
                  </a:cxn>
                  <a:cxn ang="0">
                    <a:pos x="1956" y="1273"/>
                  </a:cxn>
                  <a:cxn ang="0">
                    <a:pos x="1897" y="1154"/>
                  </a:cxn>
                  <a:cxn ang="0">
                    <a:pos x="1897" y="1035"/>
                  </a:cxn>
                  <a:cxn ang="0">
                    <a:pos x="1897" y="978"/>
                  </a:cxn>
                  <a:cxn ang="0">
                    <a:pos x="1956" y="978"/>
                  </a:cxn>
                  <a:cxn ang="0">
                    <a:pos x="1986" y="829"/>
                  </a:cxn>
                  <a:cxn ang="0">
                    <a:pos x="2016" y="799"/>
                  </a:cxn>
                  <a:cxn ang="0">
                    <a:pos x="2016" y="710"/>
                  </a:cxn>
                  <a:cxn ang="0">
                    <a:pos x="1986" y="592"/>
                  </a:cxn>
                  <a:cxn ang="0">
                    <a:pos x="2016" y="533"/>
                  </a:cxn>
                  <a:cxn ang="0">
                    <a:pos x="1837" y="504"/>
                  </a:cxn>
                  <a:cxn ang="0">
                    <a:pos x="1779" y="444"/>
                  </a:cxn>
                  <a:cxn ang="0">
                    <a:pos x="1690" y="326"/>
                  </a:cxn>
                  <a:cxn ang="0">
                    <a:pos x="1600" y="179"/>
                  </a:cxn>
                  <a:cxn ang="0">
                    <a:pos x="1572" y="88"/>
                  </a:cxn>
                  <a:cxn ang="0">
                    <a:pos x="1453" y="149"/>
                  </a:cxn>
                  <a:cxn ang="0">
                    <a:pos x="1393" y="30"/>
                  </a:cxn>
                  <a:cxn ang="0">
                    <a:pos x="1186" y="60"/>
                  </a:cxn>
                  <a:cxn ang="0">
                    <a:pos x="979" y="0"/>
                  </a:cxn>
                  <a:cxn ang="0">
                    <a:pos x="890" y="88"/>
                  </a:cxn>
                  <a:cxn ang="0">
                    <a:pos x="860" y="179"/>
                  </a:cxn>
                  <a:cxn ang="0">
                    <a:pos x="800" y="206"/>
                  </a:cxn>
                </a:cxnLst>
                <a:rect l="0" t="0" r="r" b="b"/>
                <a:pathLst>
                  <a:path w="2074" h="2812">
                    <a:moveTo>
                      <a:pt x="653" y="297"/>
                    </a:moveTo>
                    <a:lnTo>
                      <a:pt x="623" y="326"/>
                    </a:lnTo>
                    <a:lnTo>
                      <a:pt x="623" y="474"/>
                    </a:lnTo>
                    <a:lnTo>
                      <a:pt x="653" y="504"/>
                    </a:lnTo>
                    <a:lnTo>
                      <a:pt x="653" y="562"/>
                    </a:lnTo>
                    <a:lnTo>
                      <a:pt x="682" y="592"/>
                    </a:lnTo>
                    <a:lnTo>
                      <a:pt x="653" y="622"/>
                    </a:lnTo>
                    <a:lnTo>
                      <a:pt x="653" y="710"/>
                    </a:lnTo>
                    <a:lnTo>
                      <a:pt x="623" y="740"/>
                    </a:lnTo>
                    <a:lnTo>
                      <a:pt x="623" y="771"/>
                    </a:lnTo>
                    <a:lnTo>
                      <a:pt x="653" y="799"/>
                    </a:lnTo>
                    <a:lnTo>
                      <a:pt x="653" y="917"/>
                    </a:lnTo>
                    <a:lnTo>
                      <a:pt x="623" y="947"/>
                    </a:lnTo>
                    <a:lnTo>
                      <a:pt x="623" y="978"/>
                    </a:lnTo>
                    <a:lnTo>
                      <a:pt x="594" y="1008"/>
                    </a:lnTo>
                    <a:lnTo>
                      <a:pt x="594" y="1035"/>
                    </a:lnTo>
                    <a:lnTo>
                      <a:pt x="563" y="1035"/>
                    </a:lnTo>
                    <a:lnTo>
                      <a:pt x="535" y="1066"/>
                    </a:lnTo>
                    <a:lnTo>
                      <a:pt x="505" y="1066"/>
                    </a:lnTo>
                    <a:lnTo>
                      <a:pt x="444" y="1126"/>
                    </a:lnTo>
                    <a:lnTo>
                      <a:pt x="416" y="1126"/>
                    </a:lnTo>
                    <a:lnTo>
                      <a:pt x="387" y="1154"/>
                    </a:lnTo>
                    <a:lnTo>
                      <a:pt x="356" y="1154"/>
                    </a:lnTo>
                    <a:lnTo>
                      <a:pt x="298" y="1214"/>
                    </a:lnTo>
                    <a:lnTo>
                      <a:pt x="268" y="1214"/>
                    </a:lnTo>
                    <a:lnTo>
                      <a:pt x="237" y="1244"/>
                    </a:lnTo>
                    <a:lnTo>
                      <a:pt x="207" y="1244"/>
                    </a:lnTo>
                    <a:lnTo>
                      <a:pt x="149" y="1273"/>
                    </a:lnTo>
                    <a:lnTo>
                      <a:pt x="119" y="1303"/>
                    </a:lnTo>
                    <a:lnTo>
                      <a:pt x="61" y="1333"/>
                    </a:lnTo>
                    <a:lnTo>
                      <a:pt x="0" y="1391"/>
                    </a:lnTo>
                    <a:lnTo>
                      <a:pt x="30" y="1421"/>
                    </a:lnTo>
                    <a:lnTo>
                      <a:pt x="30" y="1481"/>
                    </a:lnTo>
                    <a:lnTo>
                      <a:pt x="61" y="1510"/>
                    </a:lnTo>
                    <a:lnTo>
                      <a:pt x="89" y="1600"/>
                    </a:lnTo>
                    <a:lnTo>
                      <a:pt x="119" y="1658"/>
                    </a:lnTo>
                    <a:lnTo>
                      <a:pt x="119" y="1688"/>
                    </a:lnTo>
                    <a:lnTo>
                      <a:pt x="89" y="1688"/>
                    </a:lnTo>
                    <a:lnTo>
                      <a:pt x="119" y="1718"/>
                    </a:lnTo>
                    <a:lnTo>
                      <a:pt x="119" y="1746"/>
                    </a:lnTo>
                    <a:lnTo>
                      <a:pt x="149" y="1718"/>
                    </a:lnTo>
                    <a:lnTo>
                      <a:pt x="180" y="1718"/>
                    </a:lnTo>
                    <a:lnTo>
                      <a:pt x="180" y="1776"/>
                    </a:lnTo>
                    <a:lnTo>
                      <a:pt x="149" y="1807"/>
                    </a:lnTo>
                    <a:lnTo>
                      <a:pt x="237" y="1807"/>
                    </a:lnTo>
                    <a:lnTo>
                      <a:pt x="268" y="1837"/>
                    </a:lnTo>
                    <a:lnTo>
                      <a:pt x="387" y="1837"/>
                    </a:lnTo>
                    <a:lnTo>
                      <a:pt x="444" y="1864"/>
                    </a:lnTo>
                    <a:lnTo>
                      <a:pt x="505" y="1864"/>
                    </a:lnTo>
                    <a:lnTo>
                      <a:pt x="682" y="1955"/>
                    </a:lnTo>
                    <a:lnTo>
                      <a:pt x="712" y="1983"/>
                    </a:lnTo>
                    <a:lnTo>
                      <a:pt x="772" y="2014"/>
                    </a:lnTo>
                    <a:lnTo>
                      <a:pt x="830" y="2073"/>
                    </a:lnTo>
                    <a:lnTo>
                      <a:pt x="860" y="2073"/>
                    </a:lnTo>
                    <a:lnTo>
                      <a:pt x="890" y="2101"/>
                    </a:lnTo>
                    <a:lnTo>
                      <a:pt x="949" y="2132"/>
                    </a:lnTo>
                    <a:lnTo>
                      <a:pt x="979" y="2132"/>
                    </a:lnTo>
                    <a:lnTo>
                      <a:pt x="1009" y="2162"/>
                    </a:lnTo>
                    <a:lnTo>
                      <a:pt x="1128" y="2220"/>
                    </a:lnTo>
                    <a:lnTo>
                      <a:pt x="1156" y="2250"/>
                    </a:lnTo>
                    <a:lnTo>
                      <a:pt x="1186" y="2310"/>
                    </a:lnTo>
                    <a:lnTo>
                      <a:pt x="1246" y="2339"/>
                    </a:lnTo>
                    <a:lnTo>
                      <a:pt x="1304" y="2398"/>
                    </a:lnTo>
                    <a:lnTo>
                      <a:pt x="1365" y="2428"/>
                    </a:lnTo>
                    <a:lnTo>
                      <a:pt x="1393" y="2457"/>
                    </a:lnTo>
                    <a:lnTo>
                      <a:pt x="1424" y="2457"/>
                    </a:lnTo>
                    <a:lnTo>
                      <a:pt x="1481" y="2517"/>
                    </a:lnTo>
                    <a:lnTo>
                      <a:pt x="1511" y="2517"/>
                    </a:lnTo>
                    <a:lnTo>
                      <a:pt x="1690" y="2693"/>
                    </a:lnTo>
                    <a:lnTo>
                      <a:pt x="1749" y="2723"/>
                    </a:lnTo>
                    <a:lnTo>
                      <a:pt x="1837" y="2812"/>
                    </a:lnTo>
                    <a:lnTo>
                      <a:pt x="2016" y="2812"/>
                    </a:lnTo>
                    <a:lnTo>
                      <a:pt x="2016" y="1303"/>
                    </a:lnTo>
                    <a:lnTo>
                      <a:pt x="1986" y="1273"/>
                    </a:lnTo>
                    <a:lnTo>
                      <a:pt x="1956" y="1273"/>
                    </a:lnTo>
                    <a:lnTo>
                      <a:pt x="1956" y="1244"/>
                    </a:lnTo>
                    <a:lnTo>
                      <a:pt x="1867" y="1154"/>
                    </a:lnTo>
                    <a:lnTo>
                      <a:pt x="1897" y="1154"/>
                    </a:lnTo>
                    <a:lnTo>
                      <a:pt x="1897" y="1096"/>
                    </a:lnTo>
                    <a:lnTo>
                      <a:pt x="1927" y="1066"/>
                    </a:lnTo>
                    <a:lnTo>
                      <a:pt x="1897" y="1035"/>
                    </a:lnTo>
                    <a:lnTo>
                      <a:pt x="1867" y="1035"/>
                    </a:lnTo>
                    <a:lnTo>
                      <a:pt x="1867" y="1008"/>
                    </a:lnTo>
                    <a:lnTo>
                      <a:pt x="1897" y="978"/>
                    </a:lnTo>
                    <a:lnTo>
                      <a:pt x="1897" y="947"/>
                    </a:lnTo>
                    <a:lnTo>
                      <a:pt x="1927" y="978"/>
                    </a:lnTo>
                    <a:lnTo>
                      <a:pt x="1956" y="978"/>
                    </a:lnTo>
                    <a:lnTo>
                      <a:pt x="1927" y="947"/>
                    </a:lnTo>
                    <a:lnTo>
                      <a:pt x="1927" y="889"/>
                    </a:lnTo>
                    <a:lnTo>
                      <a:pt x="1986" y="829"/>
                    </a:lnTo>
                    <a:lnTo>
                      <a:pt x="1956" y="829"/>
                    </a:lnTo>
                    <a:lnTo>
                      <a:pt x="1986" y="799"/>
                    </a:lnTo>
                    <a:lnTo>
                      <a:pt x="2016" y="799"/>
                    </a:lnTo>
                    <a:lnTo>
                      <a:pt x="2046" y="799"/>
                    </a:lnTo>
                    <a:lnTo>
                      <a:pt x="2046" y="710"/>
                    </a:lnTo>
                    <a:lnTo>
                      <a:pt x="2016" y="710"/>
                    </a:lnTo>
                    <a:lnTo>
                      <a:pt x="2016" y="680"/>
                    </a:lnTo>
                    <a:lnTo>
                      <a:pt x="1986" y="652"/>
                    </a:lnTo>
                    <a:lnTo>
                      <a:pt x="1986" y="592"/>
                    </a:lnTo>
                    <a:lnTo>
                      <a:pt x="2016" y="592"/>
                    </a:lnTo>
                    <a:lnTo>
                      <a:pt x="2074" y="533"/>
                    </a:lnTo>
                    <a:lnTo>
                      <a:pt x="2016" y="533"/>
                    </a:lnTo>
                    <a:lnTo>
                      <a:pt x="1897" y="533"/>
                    </a:lnTo>
                    <a:lnTo>
                      <a:pt x="1867" y="504"/>
                    </a:lnTo>
                    <a:lnTo>
                      <a:pt x="1837" y="504"/>
                    </a:lnTo>
                    <a:lnTo>
                      <a:pt x="1837" y="474"/>
                    </a:lnTo>
                    <a:lnTo>
                      <a:pt x="1779" y="474"/>
                    </a:lnTo>
                    <a:lnTo>
                      <a:pt x="1779" y="444"/>
                    </a:lnTo>
                    <a:lnTo>
                      <a:pt x="1749" y="415"/>
                    </a:lnTo>
                    <a:lnTo>
                      <a:pt x="1749" y="355"/>
                    </a:lnTo>
                    <a:lnTo>
                      <a:pt x="1690" y="326"/>
                    </a:lnTo>
                    <a:lnTo>
                      <a:pt x="1660" y="297"/>
                    </a:lnTo>
                    <a:lnTo>
                      <a:pt x="1660" y="237"/>
                    </a:lnTo>
                    <a:lnTo>
                      <a:pt x="1600" y="179"/>
                    </a:lnTo>
                    <a:lnTo>
                      <a:pt x="1600" y="119"/>
                    </a:lnTo>
                    <a:lnTo>
                      <a:pt x="1572" y="119"/>
                    </a:lnTo>
                    <a:lnTo>
                      <a:pt x="1572" y="88"/>
                    </a:lnTo>
                    <a:lnTo>
                      <a:pt x="1481" y="88"/>
                    </a:lnTo>
                    <a:lnTo>
                      <a:pt x="1481" y="119"/>
                    </a:lnTo>
                    <a:lnTo>
                      <a:pt x="1453" y="149"/>
                    </a:lnTo>
                    <a:lnTo>
                      <a:pt x="1393" y="88"/>
                    </a:lnTo>
                    <a:lnTo>
                      <a:pt x="1424" y="60"/>
                    </a:lnTo>
                    <a:lnTo>
                      <a:pt x="1393" y="30"/>
                    </a:lnTo>
                    <a:lnTo>
                      <a:pt x="1335" y="30"/>
                    </a:lnTo>
                    <a:lnTo>
                      <a:pt x="1304" y="60"/>
                    </a:lnTo>
                    <a:lnTo>
                      <a:pt x="1186" y="60"/>
                    </a:lnTo>
                    <a:lnTo>
                      <a:pt x="1156" y="30"/>
                    </a:lnTo>
                    <a:lnTo>
                      <a:pt x="1009" y="30"/>
                    </a:lnTo>
                    <a:lnTo>
                      <a:pt x="979" y="0"/>
                    </a:lnTo>
                    <a:lnTo>
                      <a:pt x="979" y="60"/>
                    </a:lnTo>
                    <a:lnTo>
                      <a:pt x="949" y="88"/>
                    </a:lnTo>
                    <a:lnTo>
                      <a:pt x="890" y="88"/>
                    </a:lnTo>
                    <a:lnTo>
                      <a:pt x="890" y="119"/>
                    </a:lnTo>
                    <a:lnTo>
                      <a:pt x="860" y="149"/>
                    </a:lnTo>
                    <a:lnTo>
                      <a:pt x="860" y="179"/>
                    </a:lnTo>
                    <a:lnTo>
                      <a:pt x="830" y="179"/>
                    </a:lnTo>
                    <a:lnTo>
                      <a:pt x="830" y="206"/>
                    </a:lnTo>
                    <a:lnTo>
                      <a:pt x="800" y="206"/>
                    </a:lnTo>
                    <a:lnTo>
                      <a:pt x="712" y="297"/>
                    </a:lnTo>
                    <a:lnTo>
                      <a:pt x="653" y="297"/>
                    </a:lnTo>
                    <a:close/>
                  </a:path>
                </a:pathLst>
              </a:custGeom>
              <a:solidFill>
                <a:srgbClr val="CCE83A"/>
              </a:solidFill>
              <a:ln w="9525">
                <a:noFill/>
                <a:round/>
                <a:headEnd/>
                <a:tailEnd/>
              </a:ln>
            </p:spPr>
            <p:txBody>
              <a:bodyPr/>
              <a:lstStyle/>
              <a:p>
                <a:endParaRPr lang="en-GB"/>
              </a:p>
            </p:txBody>
          </p:sp>
          <p:sp>
            <p:nvSpPr>
              <p:cNvPr id="17448" name="Freeform 40"/>
              <p:cNvSpPr>
                <a:spLocks/>
              </p:cNvSpPr>
              <p:nvPr/>
            </p:nvSpPr>
            <p:spPr bwMode="auto">
              <a:xfrm>
                <a:off x="5006" y="3822"/>
                <a:ext cx="96" cy="133"/>
              </a:xfrm>
              <a:custGeom>
                <a:avLst/>
                <a:gdLst/>
                <a:ahLst/>
                <a:cxnLst>
                  <a:cxn ang="0">
                    <a:pos x="59" y="326"/>
                  </a:cxn>
                  <a:cxn ang="0">
                    <a:pos x="59" y="356"/>
                  </a:cxn>
                  <a:cxn ang="0">
                    <a:pos x="30" y="386"/>
                  </a:cxn>
                  <a:cxn ang="0">
                    <a:pos x="30" y="504"/>
                  </a:cxn>
                  <a:cxn ang="0">
                    <a:pos x="0" y="504"/>
                  </a:cxn>
                  <a:cxn ang="0">
                    <a:pos x="0" y="534"/>
                  </a:cxn>
                  <a:cxn ang="0">
                    <a:pos x="89" y="534"/>
                  </a:cxn>
                  <a:cxn ang="0">
                    <a:pos x="119" y="504"/>
                  </a:cxn>
                  <a:cxn ang="0">
                    <a:pos x="119" y="474"/>
                  </a:cxn>
                  <a:cxn ang="0">
                    <a:pos x="150" y="474"/>
                  </a:cxn>
                  <a:cxn ang="0">
                    <a:pos x="268" y="356"/>
                  </a:cxn>
                  <a:cxn ang="0">
                    <a:pos x="237" y="356"/>
                  </a:cxn>
                  <a:cxn ang="0">
                    <a:pos x="237" y="267"/>
                  </a:cxn>
                  <a:cxn ang="0">
                    <a:pos x="326" y="267"/>
                  </a:cxn>
                  <a:cxn ang="0">
                    <a:pos x="296" y="238"/>
                  </a:cxn>
                  <a:cxn ang="0">
                    <a:pos x="326" y="207"/>
                  </a:cxn>
                  <a:cxn ang="0">
                    <a:pos x="357" y="207"/>
                  </a:cxn>
                  <a:cxn ang="0">
                    <a:pos x="387" y="179"/>
                  </a:cxn>
                  <a:cxn ang="0">
                    <a:pos x="387" y="119"/>
                  </a:cxn>
                  <a:cxn ang="0">
                    <a:pos x="357" y="88"/>
                  </a:cxn>
                  <a:cxn ang="0">
                    <a:pos x="387" y="61"/>
                  </a:cxn>
                  <a:cxn ang="0">
                    <a:pos x="357" y="61"/>
                  </a:cxn>
                  <a:cxn ang="0">
                    <a:pos x="326" y="31"/>
                  </a:cxn>
                  <a:cxn ang="0">
                    <a:pos x="296" y="61"/>
                  </a:cxn>
                  <a:cxn ang="0">
                    <a:pos x="296" y="31"/>
                  </a:cxn>
                  <a:cxn ang="0">
                    <a:pos x="326" y="0"/>
                  </a:cxn>
                  <a:cxn ang="0">
                    <a:pos x="207" y="0"/>
                  </a:cxn>
                  <a:cxn ang="0">
                    <a:pos x="207" y="31"/>
                  </a:cxn>
                  <a:cxn ang="0">
                    <a:pos x="119" y="119"/>
                  </a:cxn>
                  <a:cxn ang="0">
                    <a:pos x="119" y="238"/>
                  </a:cxn>
                  <a:cxn ang="0">
                    <a:pos x="89" y="238"/>
                  </a:cxn>
                  <a:cxn ang="0">
                    <a:pos x="89" y="297"/>
                  </a:cxn>
                  <a:cxn ang="0">
                    <a:pos x="59" y="326"/>
                  </a:cxn>
                </a:cxnLst>
                <a:rect l="0" t="0" r="r" b="b"/>
                <a:pathLst>
                  <a:path w="387" h="534">
                    <a:moveTo>
                      <a:pt x="59" y="326"/>
                    </a:moveTo>
                    <a:lnTo>
                      <a:pt x="59" y="356"/>
                    </a:lnTo>
                    <a:lnTo>
                      <a:pt x="30" y="386"/>
                    </a:lnTo>
                    <a:lnTo>
                      <a:pt x="30" y="504"/>
                    </a:lnTo>
                    <a:lnTo>
                      <a:pt x="0" y="504"/>
                    </a:lnTo>
                    <a:lnTo>
                      <a:pt x="0" y="534"/>
                    </a:lnTo>
                    <a:lnTo>
                      <a:pt x="89" y="534"/>
                    </a:lnTo>
                    <a:lnTo>
                      <a:pt x="119" y="504"/>
                    </a:lnTo>
                    <a:lnTo>
                      <a:pt x="119" y="474"/>
                    </a:lnTo>
                    <a:lnTo>
                      <a:pt x="150" y="474"/>
                    </a:lnTo>
                    <a:lnTo>
                      <a:pt x="268" y="356"/>
                    </a:lnTo>
                    <a:lnTo>
                      <a:pt x="237" y="356"/>
                    </a:lnTo>
                    <a:lnTo>
                      <a:pt x="237" y="267"/>
                    </a:lnTo>
                    <a:lnTo>
                      <a:pt x="326" y="267"/>
                    </a:lnTo>
                    <a:lnTo>
                      <a:pt x="296" y="238"/>
                    </a:lnTo>
                    <a:lnTo>
                      <a:pt x="326" y="207"/>
                    </a:lnTo>
                    <a:lnTo>
                      <a:pt x="357" y="207"/>
                    </a:lnTo>
                    <a:lnTo>
                      <a:pt x="387" y="179"/>
                    </a:lnTo>
                    <a:lnTo>
                      <a:pt x="387" y="119"/>
                    </a:lnTo>
                    <a:lnTo>
                      <a:pt x="357" y="88"/>
                    </a:lnTo>
                    <a:lnTo>
                      <a:pt x="387" y="61"/>
                    </a:lnTo>
                    <a:lnTo>
                      <a:pt x="357" y="61"/>
                    </a:lnTo>
                    <a:lnTo>
                      <a:pt x="326" y="31"/>
                    </a:lnTo>
                    <a:lnTo>
                      <a:pt x="296" y="61"/>
                    </a:lnTo>
                    <a:lnTo>
                      <a:pt x="296" y="31"/>
                    </a:lnTo>
                    <a:lnTo>
                      <a:pt x="326" y="0"/>
                    </a:lnTo>
                    <a:lnTo>
                      <a:pt x="207" y="0"/>
                    </a:lnTo>
                    <a:lnTo>
                      <a:pt x="207" y="31"/>
                    </a:lnTo>
                    <a:lnTo>
                      <a:pt x="119" y="119"/>
                    </a:lnTo>
                    <a:lnTo>
                      <a:pt x="119" y="238"/>
                    </a:lnTo>
                    <a:lnTo>
                      <a:pt x="89" y="238"/>
                    </a:lnTo>
                    <a:lnTo>
                      <a:pt x="89" y="297"/>
                    </a:lnTo>
                    <a:lnTo>
                      <a:pt x="59" y="326"/>
                    </a:lnTo>
                    <a:close/>
                  </a:path>
                </a:pathLst>
              </a:custGeom>
              <a:solidFill>
                <a:srgbClr val="8FB5BE"/>
              </a:solidFill>
              <a:ln w="9525">
                <a:noFill/>
                <a:round/>
                <a:headEnd/>
                <a:tailEnd/>
              </a:ln>
            </p:spPr>
            <p:txBody>
              <a:bodyPr/>
              <a:lstStyle/>
              <a:p>
                <a:endParaRPr lang="en-GB"/>
              </a:p>
            </p:txBody>
          </p:sp>
          <p:sp>
            <p:nvSpPr>
              <p:cNvPr id="17449" name="Freeform 41"/>
              <p:cNvSpPr>
                <a:spLocks/>
              </p:cNvSpPr>
              <p:nvPr/>
            </p:nvSpPr>
            <p:spPr bwMode="auto">
              <a:xfrm>
                <a:off x="5013" y="3933"/>
                <a:ext cx="297" cy="355"/>
              </a:xfrm>
              <a:custGeom>
                <a:avLst/>
                <a:gdLst/>
                <a:ahLst/>
                <a:cxnLst>
                  <a:cxn ang="0">
                    <a:pos x="296" y="267"/>
                  </a:cxn>
                  <a:cxn ang="0">
                    <a:pos x="238" y="237"/>
                  </a:cxn>
                  <a:cxn ang="0">
                    <a:pos x="120" y="209"/>
                  </a:cxn>
                  <a:cxn ang="0">
                    <a:pos x="120" y="623"/>
                  </a:cxn>
                  <a:cxn ang="0">
                    <a:pos x="89" y="682"/>
                  </a:cxn>
                  <a:cxn ang="0">
                    <a:pos x="120" y="710"/>
                  </a:cxn>
                  <a:cxn ang="0">
                    <a:pos x="89" y="829"/>
                  </a:cxn>
                  <a:cxn ang="0">
                    <a:pos x="59" y="919"/>
                  </a:cxn>
                  <a:cxn ang="0">
                    <a:pos x="29" y="1126"/>
                  </a:cxn>
                  <a:cxn ang="0">
                    <a:pos x="0" y="1275"/>
                  </a:cxn>
                  <a:cxn ang="0">
                    <a:pos x="0" y="1332"/>
                  </a:cxn>
                  <a:cxn ang="0">
                    <a:pos x="89" y="1363"/>
                  </a:cxn>
                  <a:cxn ang="0">
                    <a:pos x="296" y="1393"/>
                  </a:cxn>
                  <a:cxn ang="0">
                    <a:pos x="357" y="1421"/>
                  </a:cxn>
                  <a:cxn ang="0">
                    <a:pos x="475" y="1275"/>
                  </a:cxn>
                  <a:cxn ang="0">
                    <a:pos x="503" y="1214"/>
                  </a:cxn>
                  <a:cxn ang="0">
                    <a:pos x="564" y="1184"/>
                  </a:cxn>
                  <a:cxn ang="0">
                    <a:pos x="712" y="1156"/>
                  </a:cxn>
                  <a:cxn ang="0">
                    <a:pos x="741" y="1096"/>
                  </a:cxn>
                  <a:cxn ang="0">
                    <a:pos x="771" y="1037"/>
                  </a:cxn>
                  <a:cxn ang="0">
                    <a:pos x="859" y="977"/>
                  </a:cxn>
                  <a:cxn ang="0">
                    <a:pos x="771" y="859"/>
                  </a:cxn>
                  <a:cxn ang="0">
                    <a:pos x="741" y="801"/>
                  </a:cxn>
                  <a:cxn ang="0">
                    <a:pos x="682" y="771"/>
                  </a:cxn>
                  <a:cxn ang="0">
                    <a:pos x="652" y="710"/>
                  </a:cxn>
                  <a:cxn ang="0">
                    <a:pos x="593" y="623"/>
                  </a:cxn>
                  <a:cxn ang="0">
                    <a:pos x="771" y="564"/>
                  </a:cxn>
                  <a:cxn ang="0">
                    <a:pos x="830" y="534"/>
                  </a:cxn>
                  <a:cxn ang="0">
                    <a:pos x="889" y="503"/>
                  </a:cxn>
                  <a:cxn ang="0">
                    <a:pos x="1007" y="473"/>
                  </a:cxn>
                  <a:cxn ang="0">
                    <a:pos x="1096" y="446"/>
                  </a:cxn>
                  <a:cxn ang="0">
                    <a:pos x="1156" y="416"/>
                  </a:cxn>
                  <a:cxn ang="0">
                    <a:pos x="1187" y="327"/>
                  </a:cxn>
                  <a:cxn ang="0">
                    <a:pos x="1126" y="355"/>
                  </a:cxn>
                  <a:cxn ang="0">
                    <a:pos x="1096" y="297"/>
                  </a:cxn>
                  <a:cxn ang="0">
                    <a:pos x="1126" y="267"/>
                  </a:cxn>
                  <a:cxn ang="0">
                    <a:pos x="1068" y="119"/>
                  </a:cxn>
                  <a:cxn ang="0">
                    <a:pos x="1037" y="30"/>
                  </a:cxn>
                  <a:cxn ang="0">
                    <a:pos x="977" y="0"/>
                  </a:cxn>
                  <a:cxn ang="0">
                    <a:pos x="889" y="60"/>
                  </a:cxn>
                  <a:cxn ang="0">
                    <a:pos x="800" y="119"/>
                  </a:cxn>
                  <a:cxn ang="0">
                    <a:pos x="741" y="148"/>
                  </a:cxn>
                  <a:cxn ang="0">
                    <a:pos x="652" y="209"/>
                  </a:cxn>
                  <a:cxn ang="0">
                    <a:pos x="621" y="237"/>
                  </a:cxn>
                  <a:cxn ang="0">
                    <a:pos x="503" y="327"/>
                  </a:cxn>
                  <a:cxn ang="0">
                    <a:pos x="445" y="355"/>
                  </a:cxn>
                  <a:cxn ang="0">
                    <a:pos x="357" y="327"/>
                  </a:cxn>
                </a:cxnLst>
                <a:rect l="0" t="0" r="r" b="b"/>
                <a:pathLst>
                  <a:path w="1187" h="1421">
                    <a:moveTo>
                      <a:pt x="296" y="297"/>
                    </a:moveTo>
                    <a:lnTo>
                      <a:pt x="296" y="267"/>
                    </a:lnTo>
                    <a:lnTo>
                      <a:pt x="238" y="267"/>
                    </a:lnTo>
                    <a:lnTo>
                      <a:pt x="238" y="237"/>
                    </a:lnTo>
                    <a:lnTo>
                      <a:pt x="207" y="209"/>
                    </a:lnTo>
                    <a:lnTo>
                      <a:pt x="120" y="209"/>
                    </a:lnTo>
                    <a:lnTo>
                      <a:pt x="120" y="327"/>
                    </a:lnTo>
                    <a:lnTo>
                      <a:pt x="120" y="623"/>
                    </a:lnTo>
                    <a:lnTo>
                      <a:pt x="120" y="682"/>
                    </a:lnTo>
                    <a:lnTo>
                      <a:pt x="89" y="682"/>
                    </a:lnTo>
                    <a:lnTo>
                      <a:pt x="89" y="710"/>
                    </a:lnTo>
                    <a:lnTo>
                      <a:pt x="120" y="710"/>
                    </a:lnTo>
                    <a:lnTo>
                      <a:pt x="120" y="801"/>
                    </a:lnTo>
                    <a:lnTo>
                      <a:pt x="89" y="829"/>
                    </a:lnTo>
                    <a:lnTo>
                      <a:pt x="89" y="889"/>
                    </a:lnTo>
                    <a:lnTo>
                      <a:pt x="59" y="919"/>
                    </a:lnTo>
                    <a:lnTo>
                      <a:pt x="59" y="1126"/>
                    </a:lnTo>
                    <a:lnTo>
                      <a:pt x="29" y="1126"/>
                    </a:lnTo>
                    <a:lnTo>
                      <a:pt x="29" y="1275"/>
                    </a:lnTo>
                    <a:lnTo>
                      <a:pt x="0" y="1275"/>
                    </a:lnTo>
                    <a:lnTo>
                      <a:pt x="29" y="1302"/>
                    </a:lnTo>
                    <a:lnTo>
                      <a:pt x="0" y="1332"/>
                    </a:lnTo>
                    <a:lnTo>
                      <a:pt x="0" y="1363"/>
                    </a:lnTo>
                    <a:lnTo>
                      <a:pt x="89" y="1363"/>
                    </a:lnTo>
                    <a:lnTo>
                      <a:pt x="207" y="1393"/>
                    </a:lnTo>
                    <a:lnTo>
                      <a:pt x="296" y="1393"/>
                    </a:lnTo>
                    <a:lnTo>
                      <a:pt x="327" y="1421"/>
                    </a:lnTo>
                    <a:lnTo>
                      <a:pt x="357" y="1421"/>
                    </a:lnTo>
                    <a:lnTo>
                      <a:pt x="357" y="1393"/>
                    </a:lnTo>
                    <a:lnTo>
                      <a:pt x="475" y="1275"/>
                    </a:lnTo>
                    <a:lnTo>
                      <a:pt x="475" y="1244"/>
                    </a:lnTo>
                    <a:lnTo>
                      <a:pt x="503" y="1214"/>
                    </a:lnTo>
                    <a:lnTo>
                      <a:pt x="503" y="1184"/>
                    </a:lnTo>
                    <a:lnTo>
                      <a:pt x="564" y="1184"/>
                    </a:lnTo>
                    <a:lnTo>
                      <a:pt x="593" y="1156"/>
                    </a:lnTo>
                    <a:lnTo>
                      <a:pt x="712" y="1156"/>
                    </a:lnTo>
                    <a:lnTo>
                      <a:pt x="741" y="1126"/>
                    </a:lnTo>
                    <a:lnTo>
                      <a:pt x="741" y="1096"/>
                    </a:lnTo>
                    <a:lnTo>
                      <a:pt x="771" y="1066"/>
                    </a:lnTo>
                    <a:lnTo>
                      <a:pt x="771" y="1037"/>
                    </a:lnTo>
                    <a:lnTo>
                      <a:pt x="830" y="977"/>
                    </a:lnTo>
                    <a:lnTo>
                      <a:pt x="859" y="977"/>
                    </a:lnTo>
                    <a:lnTo>
                      <a:pt x="800" y="919"/>
                    </a:lnTo>
                    <a:lnTo>
                      <a:pt x="771" y="859"/>
                    </a:lnTo>
                    <a:lnTo>
                      <a:pt x="741" y="829"/>
                    </a:lnTo>
                    <a:lnTo>
                      <a:pt x="741" y="801"/>
                    </a:lnTo>
                    <a:lnTo>
                      <a:pt x="712" y="771"/>
                    </a:lnTo>
                    <a:lnTo>
                      <a:pt x="682" y="771"/>
                    </a:lnTo>
                    <a:lnTo>
                      <a:pt x="652" y="741"/>
                    </a:lnTo>
                    <a:lnTo>
                      <a:pt x="652" y="710"/>
                    </a:lnTo>
                    <a:lnTo>
                      <a:pt x="564" y="623"/>
                    </a:lnTo>
                    <a:lnTo>
                      <a:pt x="593" y="623"/>
                    </a:lnTo>
                    <a:lnTo>
                      <a:pt x="621" y="592"/>
                    </a:lnTo>
                    <a:lnTo>
                      <a:pt x="771" y="564"/>
                    </a:lnTo>
                    <a:lnTo>
                      <a:pt x="800" y="564"/>
                    </a:lnTo>
                    <a:lnTo>
                      <a:pt x="830" y="534"/>
                    </a:lnTo>
                    <a:lnTo>
                      <a:pt x="889" y="534"/>
                    </a:lnTo>
                    <a:lnTo>
                      <a:pt x="889" y="503"/>
                    </a:lnTo>
                    <a:lnTo>
                      <a:pt x="977" y="503"/>
                    </a:lnTo>
                    <a:lnTo>
                      <a:pt x="1007" y="473"/>
                    </a:lnTo>
                    <a:lnTo>
                      <a:pt x="1068" y="473"/>
                    </a:lnTo>
                    <a:lnTo>
                      <a:pt x="1096" y="446"/>
                    </a:lnTo>
                    <a:lnTo>
                      <a:pt x="1126" y="446"/>
                    </a:lnTo>
                    <a:lnTo>
                      <a:pt x="1156" y="416"/>
                    </a:lnTo>
                    <a:lnTo>
                      <a:pt x="1187" y="385"/>
                    </a:lnTo>
                    <a:lnTo>
                      <a:pt x="1187" y="327"/>
                    </a:lnTo>
                    <a:lnTo>
                      <a:pt x="1156" y="327"/>
                    </a:lnTo>
                    <a:lnTo>
                      <a:pt x="1126" y="355"/>
                    </a:lnTo>
                    <a:lnTo>
                      <a:pt x="1126" y="327"/>
                    </a:lnTo>
                    <a:lnTo>
                      <a:pt x="1096" y="297"/>
                    </a:lnTo>
                    <a:lnTo>
                      <a:pt x="1126" y="297"/>
                    </a:lnTo>
                    <a:lnTo>
                      <a:pt x="1126" y="267"/>
                    </a:lnTo>
                    <a:lnTo>
                      <a:pt x="1096" y="209"/>
                    </a:lnTo>
                    <a:lnTo>
                      <a:pt x="1068" y="119"/>
                    </a:lnTo>
                    <a:lnTo>
                      <a:pt x="1037" y="90"/>
                    </a:lnTo>
                    <a:lnTo>
                      <a:pt x="1037" y="30"/>
                    </a:lnTo>
                    <a:lnTo>
                      <a:pt x="1007" y="0"/>
                    </a:lnTo>
                    <a:lnTo>
                      <a:pt x="977" y="0"/>
                    </a:lnTo>
                    <a:lnTo>
                      <a:pt x="919" y="60"/>
                    </a:lnTo>
                    <a:lnTo>
                      <a:pt x="889" y="60"/>
                    </a:lnTo>
                    <a:lnTo>
                      <a:pt x="859" y="90"/>
                    </a:lnTo>
                    <a:lnTo>
                      <a:pt x="800" y="119"/>
                    </a:lnTo>
                    <a:lnTo>
                      <a:pt x="771" y="148"/>
                    </a:lnTo>
                    <a:lnTo>
                      <a:pt x="741" y="148"/>
                    </a:lnTo>
                    <a:lnTo>
                      <a:pt x="712" y="178"/>
                    </a:lnTo>
                    <a:lnTo>
                      <a:pt x="652" y="209"/>
                    </a:lnTo>
                    <a:lnTo>
                      <a:pt x="652" y="237"/>
                    </a:lnTo>
                    <a:lnTo>
                      <a:pt x="621" y="237"/>
                    </a:lnTo>
                    <a:lnTo>
                      <a:pt x="534" y="327"/>
                    </a:lnTo>
                    <a:lnTo>
                      <a:pt x="503" y="327"/>
                    </a:lnTo>
                    <a:lnTo>
                      <a:pt x="475" y="355"/>
                    </a:lnTo>
                    <a:lnTo>
                      <a:pt x="445" y="355"/>
                    </a:lnTo>
                    <a:lnTo>
                      <a:pt x="414" y="327"/>
                    </a:lnTo>
                    <a:lnTo>
                      <a:pt x="357" y="327"/>
                    </a:lnTo>
                    <a:lnTo>
                      <a:pt x="296" y="297"/>
                    </a:lnTo>
                    <a:close/>
                  </a:path>
                </a:pathLst>
              </a:custGeom>
              <a:solidFill>
                <a:srgbClr val="FECC2E"/>
              </a:solidFill>
              <a:ln w="9525">
                <a:noFill/>
                <a:round/>
                <a:headEnd/>
                <a:tailEnd/>
              </a:ln>
            </p:spPr>
            <p:txBody>
              <a:bodyPr/>
              <a:lstStyle/>
              <a:p>
                <a:endParaRPr lang="en-GB"/>
              </a:p>
            </p:txBody>
          </p:sp>
          <p:sp>
            <p:nvSpPr>
              <p:cNvPr id="17450" name="Freeform 42"/>
              <p:cNvSpPr>
                <a:spLocks/>
              </p:cNvSpPr>
              <p:nvPr/>
            </p:nvSpPr>
            <p:spPr bwMode="auto">
              <a:xfrm>
                <a:off x="4954" y="3940"/>
                <a:ext cx="89" cy="318"/>
              </a:xfrm>
              <a:custGeom>
                <a:avLst/>
                <a:gdLst/>
                <a:ahLst/>
                <a:cxnLst>
                  <a:cxn ang="0">
                    <a:pos x="326" y="0"/>
                  </a:cxn>
                  <a:cxn ang="0">
                    <a:pos x="296" y="60"/>
                  </a:cxn>
                  <a:cxn ang="0">
                    <a:pos x="207" y="118"/>
                  </a:cxn>
                  <a:cxn ang="0">
                    <a:pos x="177" y="179"/>
                  </a:cxn>
                  <a:cxn ang="0">
                    <a:pos x="148" y="355"/>
                  </a:cxn>
                  <a:cxn ang="0">
                    <a:pos x="119" y="473"/>
                  </a:cxn>
                  <a:cxn ang="0">
                    <a:pos x="89" y="534"/>
                  </a:cxn>
                  <a:cxn ang="0">
                    <a:pos x="89" y="562"/>
                  </a:cxn>
                  <a:cxn ang="0">
                    <a:pos x="59" y="593"/>
                  </a:cxn>
                  <a:cxn ang="0">
                    <a:pos x="29" y="652"/>
                  </a:cxn>
                  <a:cxn ang="0">
                    <a:pos x="0" y="711"/>
                  </a:cxn>
                  <a:cxn ang="0">
                    <a:pos x="29" y="771"/>
                  </a:cxn>
                  <a:cxn ang="0">
                    <a:pos x="89" y="859"/>
                  </a:cxn>
                  <a:cxn ang="0">
                    <a:pos x="119" y="947"/>
                  </a:cxn>
                  <a:cxn ang="0">
                    <a:pos x="148" y="1007"/>
                  </a:cxn>
                  <a:cxn ang="0">
                    <a:pos x="177" y="1066"/>
                  </a:cxn>
                  <a:cxn ang="0">
                    <a:pos x="207" y="1154"/>
                  </a:cxn>
                  <a:cxn ang="0">
                    <a:pos x="237" y="1272"/>
                  </a:cxn>
                  <a:cxn ang="0">
                    <a:pos x="266" y="1245"/>
                  </a:cxn>
                  <a:cxn ang="0">
                    <a:pos x="296" y="1096"/>
                  </a:cxn>
                  <a:cxn ang="0">
                    <a:pos x="326" y="859"/>
                  </a:cxn>
                  <a:cxn ang="0">
                    <a:pos x="357" y="771"/>
                  </a:cxn>
                  <a:cxn ang="0">
                    <a:pos x="326" y="680"/>
                  </a:cxn>
                  <a:cxn ang="0">
                    <a:pos x="357" y="652"/>
                  </a:cxn>
                  <a:cxn ang="0">
                    <a:pos x="326" y="593"/>
                  </a:cxn>
                  <a:cxn ang="0">
                    <a:pos x="296" y="622"/>
                  </a:cxn>
                  <a:cxn ang="0">
                    <a:pos x="207" y="652"/>
                  </a:cxn>
                  <a:cxn ang="0">
                    <a:pos x="207" y="593"/>
                  </a:cxn>
                  <a:cxn ang="0">
                    <a:pos x="237" y="534"/>
                  </a:cxn>
                  <a:cxn ang="0">
                    <a:pos x="237" y="473"/>
                  </a:cxn>
                  <a:cxn ang="0">
                    <a:pos x="207" y="386"/>
                  </a:cxn>
                  <a:cxn ang="0">
                    <a:pos x="207" y="355"/>
                  </a:cxn>
                  <a:cxn ang="0">
                    <a:pos x="237" y="267"/>
                  </a:cxn>
                  <a:cxn ang="0">
                    <a:pos x="266" y="237"/>
                  </a:cxn>
                  <a:cxn ang="0">
                    <a:pos x="357" y="297"/>
                  </a:cxn>
                  <a:cxn ang="0">
                    <a:pos x="357" y="0"/>
                  </a:cxn>
                </a:cxnLst>
                <a:rect l="0" t="0" r="r" b="b"/>
                <a:pathLst>
                  <a:path w="357" h="1272">
                    <a:moveTo>
                      <a:pt x="357" y="0"/>
                    </a:moveTo>
                    <a:lnTo>
                      <a:pt x="326" y="0"/>
                    </a:lnTo>
                    <a:lnTo>
                      <a:pt x="326" y="30"/>
                    </a:lnTo>
                    <a:lnTo>
                      <a:pt x="296" y="60"/>
                    </a:lnTo>
                    <a:lnTo>
                      <a:pt x="207" y="60"/>
                    </a:lnTo>
                    <a:lnTo>
                      <a:pt x="207" y="118"/>
                    </a:lnTo>
                    <a:lnTo>
                      <a:pt x="177" y="148"/>
                    </a:lnTo>
                    <a:lnTo>
                      <a:pt x="177" y="179"/>
                    </a:lnTo>
                    <a:lnTo>
                      <a:pt x="148" y="207"/>
                    </a:lnTo>
                    <a:lnTo>
                      <a:pt x="148" y="355"/>
                    </a:lnTo>
                    <a:lnTo>
                      <a:pt x="119" y="386"/>
                    </a:lnTo>
                    <a:lnTo>
                      <a:pt x="119" y="473"/>
                    </a:lnTo>
                    <a:lnTo>
                      <a:pt x="89" y="473"/>
                    </a:lnTo>
                    <a:lnTo>
                      <a:pt x="89" y="534"/>
                    </a:lnTo>
                    <a:lnTo>
                      <a:pt x="59" y="562"/>
                    </a:lnTo>
                    <a:lnTo>
                      <a:pt x="89" y="562"/>
                    </a:lnTo>
                    <a:lnTo>
                      <a:pt x="89" y="593"/>
                    </a:lnTo>
                    <a:lnTo>
                      <a:pt x="59" y="593"/>
                    </a:lnTo>
                    <a:lnTo>
                      <a:pt x="29" y="622"/>
                    </a:lnTo>
                    <a:lnTo>
                      <a:pt x="29" y="652"/>
                    </a:lnTo>
                    <a:lnTo>
                      <a:pt x="0" y="680"/>
                    </a:lnTo>
                    <a:lnTo>
                      <a:pt x="0" y="711"/>
                    </a:lnTo>
                    <a:lnTo>
                      <a:pt x="29" y="741"/>
                    </a:lnTo>
                    <a:lnTo>
                      <a:pt x="29" y="771"/>
                    </a:lnTo>
                    <a:lnTo>
                      <a:pt x="59" y="799"/>
                    </a:lnTo>
                    <a:lnTo>
                      <a:pt x="89" y="859"/>
                    </a:lnTo>
                    <a:lnTo>
                      <a:pt x="89" y="918"/>
                    </a:lnTo>
                    <a:lnTo>
                      <a:pt x="119" y="947"/>
                    </a:lnTo>
                    <a:lnTo>
                      <a:pt x="119" y="977"/>
                    </a:lnTo>
                    <a:lnTo>
                      <a:pt x="148" y="1007"/>
                    </a:lnTo>
                    <a:lnTo>
                      <a:pt x="148" y="1066"/>
                    </a:lnTo>
                    <a:lnTo>
                      <a:pt x="177" y="1066"/>
                    </a:lnTo>
                    <a:lnTo>
                      <a:pt x="177" y="1126"/>
                    </a:lnTo>
                    <a:lnTo>
                      <a:pt x="207" y="1154"/>
                    </a:lnTo>
                    <a:lnTo>
                      <a:pt x="207" y="1245"/>
                    </a:lnTo>
                    <a:lnTo>
                      <a:pt x="237" y="1272"/>
                    </a:lnTo>
                    <a:lnTo>
                      <a:pt x="237" y="1245"/>
                    </a:lnTo>
                    <a:lnTo>
                      <a:pt x="266" y="1245"/>
                    </a:lnTo>
                    <a:lnTo>
                      <a:pt x="266" y="1096"/>
                    </a:lnTo>
                    <a:lnTo>
                      <a:pt x="296" y="1096"/>
                    </a:lnTo>
                    <a:lnTo>
                      <a:pt x="296" y="889"/>
                    </a:lnTo>
                    <a:lnTo>
                      <a:pt x="326" y="859"/>
                    </a:lnTo>
                    <a:lnTo>
                      <a:pt x="326" y="799"/>
                    </a:lnTo>
                    <a:lnTo>
                      <a:pt x="357" y="771"/>
                    </a:lnTo>
                    <a:lnTo>
                      <a:pt x="357" y="680"/>
                    </a:lnTo>
                    <a:lnTo>
                      <a:pt x="326" y="680"/>
                    </a:lnTo>
                    <a:lnTo>
                      <a:pt x="326" y="652"/>
                    </a:lnTo>
                    <a:lnTo>
                      <a:pt x="357" y="652"/>
                    </a:lnTo>
                    <a:lnTo>
                      <a:pt x="357" y="593"/>
                    </a:lnTo>
                    <a:lnTo>
                      <a:pt x="326" y="593"/>
                    </a:lnTo>
                    <a:lnTo>
                      <a:pt x="326" y="622"/>
                    </a:lnTo>
                    <a:lnTo>
                      <a:pt x="296" y="622"/>
                    </a:lnTo>
                    <a:lnTo>
                      <a:pt x="266" y="652"/>
                    </a:lnTo>
                    <a:lnTo>
                      <a:pt x="207" y="652"/>
                    </a:lnTo>
                    <a:lnTo>
                      <a:pt x="177" y="622"/>
                    </a:lnTo>
                    <a:lnTo>
                      <a:pt x="207" y="593"/>
                    </a:lnTo>
                    <a:lnTo>
                      <a:pt x="207" y="534"/>
                    </a:lnTo>
                    <a:lnTo>
                      <a:pt x="237" y="534"/>
                    </a:lnTo>
                    <a:lnTo>
                      <a:pt x="266" y="504"/>
                    </a:lnTo>
                    <a:lnTo>
                      <a:pt x="237" y="473"/>
                    </a:lnTo>
                    <a:lnTo>
                      <a:pt x="207" y="473"/>
                    </a:lnTo>
                    <a:lnTo>
                      <a:pt x="207" y="386"/>
                    </a:lnTo>
                    <a:lnTo>
                      <a:pt x="177" y="355"/>
                    </a:lnTo>
                    <a:lnTo>
                      <a:pt x="207" y="355"/>
                    </a:lnTo>
                    <a:lnTo>
                      <a:pt x="207" y="297"/>
                    </a:lnTo>
                    <a:lnTo>
                      <a:pt x="237" y="267"/>
                    </a:lnTo>
                    <a:lnTo>
                      <a:pt x="237" y="237"/>
                    </a:lnTo>
                    <a:lnTo>
                      <a:pt x="266" y="237"/>
                    </a:lnTo>
                    <a:lnTo>
                      <a:pt x="326" y="297"/>
                    </a:lnTo>
                    <a:lnTo>
                      <a:pt x="357" y="297"/>
                    </a:lnTo>
                    <a:lnTo>
                      <a:pt x="357" y="179"/>
                    </a:lnTo>
                    <a:lnTo>
                      <a:pt x="357" y="0"/>
                    </a:lnTo>
                    <a:close/>
                  </a:path>
                </a:pathLst>
              </a:custGeom>
              <a:solidFill>
                <a:srgbClr val="B28665"/>
              </a:solidFill>
              <a:ln w="9525">
                <a:noFill/>
                <a:round/>
                <a:headEnd/>
                <a:tailEnd/>
              </a:ln>
            </p:spPr>
            <p:txBody>
              <a:bodyPr/>
              <a:lstStyle/>
              <a:p>
                <a:endParaRPr lang="en-GB"/>
              </a:p>
            </p:txBody>
          </p:sp>
          <p:sp>
            <p:nvSpPr>
              <p:cNvPr id="17451" name="Freeform 43"/>
              <p:cNvSpPr>
                <a:spLocks/>
              </p:cNvSpPr>
              <p:nvPr/>
            </p:nvSpPr>
            <p:spPr bwMode="auto">
              <a:xfrm>
                <a:off x="4998" y="3999"/>
                <a:ext cx="45" cy="104"/>
              </a:xfrm>
              <a:custGeom>
                <a:avLst/>
                <a:gdLst/>
                <a:ahLst/>
                <a:cxnLst>
                  <a:cxn ang="0">
                    <a:pos x="30" y="60"/>
                  </a:cxn>
                  <a:cxn ang="0">
                    <a:pos x="30" y="118"/>
                  </a:cxn>
                  <a:cxn ang="0">
                    <a:pos x="0" y="118"/>
                  </a:cxn>
                  <a:cxn ang="0">
                    <a:pos x="30" y="149"/>
                  </a:cxn>
                  <a:cxn ang="0">
                    <a:pos x="30" y="236"/>
                  </a:cxn>
                  <a:cxn ang="0">
                    <a:pos x="60" y="236"/>
                  </a:cxn>
                  <a:cxn ang="0">
                    <a:pos x="89" y="267"/>
                  </a:cxn>
                  <a:cxn ang="0">
                    <a:pos x="60" y="297"/>
                  </a:cxn>
                  <a:cxn ang="0">
                    <a:pos x="30" y="297"/>
                  </a:cxn>
                  <a:cxn ang="0">
                    <a:pos x="30" y="356"/>
                  </a:cxn>
                  <a:cxn ang="0">
                    <a:pos x="0" y="385"/>
                  </a:cxn>
                  <a:cxn ang="0">
                    <a:pos x="30" y="415"/>
                  </a:cxn>
                  <a:cxn ang="0">
                    <a:pos x="89" y="415"/>
                  </a:cxn>
                  <a:cxn ang="0">
                    <a:pos x="119" y="385"/>
                  </a:cxn>
                  <a:cxn ang="0">
                    <a:pos x="149" y="385"/>
                  </a:cxn>
                  <a:cxn ang="0">
                    <a:pos x="149" y="356"/>
                  </a:cxn>
                  <a:cxn ang="0">
                    <a:pos x="180" y="356"/>
                  </a:cxn>
                  <a:cxn ang="0">
                    <a:pos x="180" y="60"/>
                  </a:cxn>
                  <a:cxn ang="0">
                    <a:pos x="149" y="60"/>
                  </a:cxn>
                  <a:cxn ang="0">
                    <a:pos x="89" y="0"/>
                  </a:cxn>
                  <a:cxn ang="0">
                    <a:pos x="60" y="0"/>
                  </a:cxn>
                  <a:cxn ang="0">
                    <a:pos x="60" y="30"/>
                  </a:cxn>
                  <a:cxn ang="0">
                    <a:pos x="30" y="60"/>
                  </a:cxn>
                </a:cxnLst>
                <a:rect l="0" t="0" r="r" b="b"/>
                <a:pathLst>
                  <a:path w="180" h="415">
                    <a:moveTo>
                      <a:pt x="30" y="60"/>
                    </a:moveTo>
                    <a:lnTo>
                      <a:pt x="30" y="118"/>
                    </a:lnTo>
                    <a:lnTo>
                      <a:pt x="0" y="118"/>
                    </a:lnTo>
                    <a:lnTo>
                      <a:pt x="30" y="149"/>
                    </a:lnTo>
                    <a:lnTo>
                      <a:pt x="30" y="236"/>
                    </a:lnTo>
                    <a:lnTo>
                      <a:pt x="60" y="236"/>
                    </a:lnTo>
                    <a:lnTo>
                      <a:pt x="89" y="267"/>
                    </a:lnTo>
                    <a:lnTo>
                      <a:pt x="60" y="297"/>
                    </a:lnTo>
                    <a:lnTo>
                      <a:pt x="30" y="297"/>
                    </a:lnTo>
                    <a:lnTo>
                      <a:pt x="30" y="356"/>
                    </a:lnTo>
                    <a:lnTo>
                      <a:pt x="0" y="385"/>
                    </a:lnTo>
                    <a:lnTo>
                      <a:pt x="30" y="415"/>
                    </a:lnTo>
                    <a:lnTo>
                      <a:pt x="89" y="415"/>
                    </a:lnTo>
                    <a:lnTo>
                      <a:pt x="119" y="385"/>
                    </a:lnTo>
                    <a:lnTo>
                      <a:pt x="149" y="385"/>
                    </a:lnTo>
                    <a:lnTo>
                      <a:pt x="149" y="356"/>
                    </a:lnTo>
                    <a:lnTo>
                      <a:pt x="180" y="356"/>
                    </a:lnTo>
                    <a:lnTo>
                      <a:pt x="180" y="60"/>
                    </a:lnTo>
                    <a:lnTo>
                      <a:pt x="149" y="60"/>
                    </a:lnTo>
                    <a:lnTo>
                      <a:pt x="89" y="0"/>
                    </a:lnTo>
                    <a:lnTo>
                      <a:pt x="60" y="0"/>
                    </a:lnTo>
                    <a:lnTo>
                      <a:pt x="60" y="30"/>
                    </a:lnTo>
                    <a:lnTo>
                      <a:pt x="30" y="60"/>
                    </a:lnTo>
                    <a:close/>
                  </a:path>
                </a:pathLst>
              </a:custGeom>
              <a:solidFill>
                <a:srgbClr val="7FC543"/>
              </a:solidFill>
              <a:ln w="9525">
                <a:noFill/>
                <a:round/>
                <a:headEnd/>
                <a:tailEnd/>
              </a:ln>
            </p:spPr>
            <p:txBody>
              <a:bodyPr/>
              <a:lstStyle/>
              <a:p>
                <a:endParaRPr lang="en-GB"/>
              </a:p>
            </p:txBody>
          </p:sp>
          <p:sp>
            <p:nvSpPr>
              <p:cNvPr id="17452" name="Rectangle 44"/>
              <p:cNvSpPr>
                <a:spLocks noChangeArrowheads="1"/>
              </p:cNvSpPr>
              <p:nvPr/>
            </p:nvSpPr>
            <p:spPr bwMode="auto">
              <a:xfrm>
                <a:off x="4969" y="4081"/>
                <a:ext cx="7" cy="7"/>
              </a:xfrm>
              <a:prstGeom prst="rect">
                <a:avLst/>
              </a:prstGeom>
              <a:solidFill>
                <a:srgbClr val="7FC543"/>
              </a:solidFill>
              <a:ln w="9525">
                <a:noFill/>
                <a:miter lim="800000"/>
                <a:headEnd/>
                <a:tailEnd/>
              </a:ln>
            </p:spPr>
            <p:txBody>
              <a:bodyPr/>
              <a:lstStyle/>
              <a:p>
                <a:endParaRPr lang="en-GB"/>
              </a:p>
            </p:txBody>
          </p:sp>
          <p:sp>
            <p:nvSpPr>
              <p:cNvPr id="17453" name="Freeform 45"/>
              <p:cNvSpPr>
                <a:spLocks/>
              </p:cNvSpPr>
              <p:nvPr/>
            </p:nvSpPr>
            <p:spPr bwMode="auto">
              <a:xfrm>
                <a:off x="4784" y="4088"/>
                <a:ext cx="7" cy="8"/>
              </a:xfrm>
              <a:custGeom>
                <a:avLst/>
                <a:gdLst/>
                <a:ahLst/>
                <a:cxnLst>
                  <a:cxn ang="0">
                    <a:pos x="27" y="0"/>
                  </a:cxn>
                  <a:cxn ang="0">
                    <a:pos x="0" y="0"/>
                  </a:cxn>
                  <a:cxn ang="0">
                    <a:pos x="27" y="29"/>
                  </a:cxn>
                  <a:cxn ang="0">
                    <a:pos x="27" y="0"/>
                  </a:cxn>
                </a:cxnLst>
                <a:rect l="0" t="0" r="r" b="b"/>
                <a:pathLst>
                  <a:path w="27" h="29">
                    <a:moveTo>
                      <a:pt x="27" y="0"/>
                    </a:moveTo>
                    <a:lnTo>
                      <a:pt x="0" y="0"/>
                    </a:lnTo>
                    <a:lnTo>
                      <a:pt x="27" y="29"/>
                    </a:lnTo>
                    <a:lnTo>
                      <a:pt x="27" y="0"/>
                    </a:lnTo>
                    <a:close/>
                  </a:path>
                </a:pathLst>
              </a:custGeom>
              <a:solidFill>
                <a:srgbClr val="7FC543"/>
              </a:solidFill>
              <a:ln w="9525">
                <a:noFill/>
                <a:round/>
                <a:headEnd/>
                <a:tailEnd/>
              </a:ln>
            </p:spPr>
            <p:txBody>
              <a:bodyPr/>
              <a:lstStyle/>
              <a:p>
                <a:endParaRPr lang="en-GB"/>
              </a:p>
            </p:txBody>
          </p:sp>
          <p:sp>
            <p:nvSpPr>
              <p:cNvPr id="17454" name="Freeform 46"/>
              <p:cNvSpPr>
                <a:spLocks/>
              </p:cNvSpPr>
              <p:nvPr/>
            </p:nvSpPr>
            <p:spPr bwMode="auto">
              <a:xfrm>
                <a:off x="5006" y="4037"/>
                <a:ext cx="763" cy="310"/>
              </a:xfrm>
              <a:custGeom>
                <a:avLst/>
                <a:gdLst/>
                <a:ahLst/>
                <a:cxnLst>
                  <a:cxn ang="0">
                    <a:pos x="505" y="859"/>
                  </a:cxn>
                  <a:cxn ang="0">
                    <a:pos x="387" y="1005"/>
                  </a:cxn>
                  <a:cxn ang="0">
                    <a:pos x="326" y="977"/>
                  </a:cxn>
                  <a:cxn ang="0">
                    <a:pos x="119" y="947"/>
                  </a:cxn>
                  <a:cxn ang="0">
                    <a:pos x="30" y="1123"/>
                  </a:cxn>
                  <a:cxn ang="0">
                    <a:pos x="0" y="1184"/>
                  </a:cxn>
                  <a:cxn ang="0">
                    <a:pos x="0" y="1242"/>
                  </a:cxn>
                  <a:cxn ang="0">
                    <a:pos x="3053" y="1005"/>
                  </a:cxn>
                  <a:cxn ang="0">
                    <a:pos x="2786" y="916"/>
                  </a:cxn>
                  <a:cxn ang="0">
                    <a:pos x="2548" y="710"/>
                  </a:cxn>
                  <a:cxn ang="0">
                    <a:pos x="2461" y="650"/>
                  </a:cxn>
                  <a:cxn ang="0">
                    <a:pos x="2402" y="621"/>
                  </a:cxn>
                  <a:cxn ang="0">
                    <a:pos x="2283" y="532"/>
                  </a:cxn>
                  <a:cxn ang="0">
                    <a:pos x="2193" y="443"/>
                  </a:cxn>
                  <a:cxn ang="0">
                    <a:pos x="2046" y="355"/>
                  </a:cxn>
                  <a:cxn ang="0">
                    <a:pos x="1986" y="325"/>
                  </a:cxn>
                  <a:cxn ang="0">
                    <a:pos x="1897" y="266"/>
                  </a:cxn>
                  <a:cxn ang="0">
                    <a:pos x="1809" y="207"/>
                  </a:cxn>
                  <a:cxn ang="0">
                    <a:pos x="1719" y="148"/>
                  </a:cxn>
                  <a:cxn ang="0">
                    <a:pos x="1481" y="57"/>
                  </a:cxn>
                  <a:cxn ang="0">
                    <a:pos x="1305" y="30"/>
                  </a:cxn>
                  <a:cxn ang="0">
                    <a:pos x="1186" y="0"/>
                  </a:cxn>
                  <a:cxn ang="0">
                    <a:pos x="1126" y="30"/>
                  </a:cxn>
                  <a:cxn ang="0">
                    <a:pos x="1037" y="57"/>
                  </a:cxn>
                  <a:cxn ang="0">
                    <a:pos x="919" y="87"/>
                  </a:cxn>
                  <a:cxn ang="0">
                    <a:pos x="860" y="118"/>
                  </a:cxn>
                  <a:cxn ang="0">
                    <a:pos x="801" y="148"/>
                  </a:cxn>
                  <a:cxn ang="0">
                    <a:pos x="623" y="207"/>
                  </a:cxn>
                  <a:cxn ang="0">
                    <a:pos x="682" y="294"/>
                  </a:cxn>
                  <a:cxn ang="0">
                    <a:pos x="712" y="355"/>
                  </a:cxn>
                  <a:cxn ang="0">
                    <a:pos x="771" y="385"/>
                  </a:cxn>
                  <a:cxn ang="0">
                    <a:pos x="801" y="443"/>
                  </a:cxn>
                  <a:cxn ang="0">
                    <a:pos x="889" y="561"/>
                  </a:cxn>
                  <a:cxn ang="0">
                    <a:pos x="801" y="621"/>
                  </a:cxn>
                  <a:cxn ang="0">
                    <a:pos x="771" y="680"/>
                  </a:cxn>
                  <a:cxn ang="0">
                    <a:pos x="742" y="740"/>
                  </a:cxn>
                  <a:cxn ang="0">
                    <a:pos x="594" y="768"/>
                  </a:cxn>
                  <a:cxn ang="0">
                    <a:pos x="533" y="798"/>
                  </a:cxn>
                </a:cxnLst>
                <a:rect l="0" t="0" r="r" b="b"/>
                <a:pathLst>
                  <a:path w="3053" h="1242">
                    <a:moveTo>
                      <a:pt x="505" y="828"/>
                    </a:moveTo>
                    <a:lnTo>
                      <a:pt x="505" y="859"/>
                    </a:lnTo>
                    <a:lnTo>
                      <a:pt x="387" y="977"/>
                    </a:lnTo>
                    <a:lnTo>
                      <a:pt x="387" y="1005"/>
                    </a:lnTo>
                    <a:lnTo>
                      <a:pt x="357" y="1005"/>
                    </a:lnTo>
                    <a:lnTo>
                      <a:pt x="326" y="977"/>
                    </a:lnTo>
                    <a:lnTo>
                      <a:pt x="237" y="977"/>
                    </a:lnTo>
                    <a:lnTo>
                      <a:pt x="119" y="947"/>
                    </a:lnTo>
                    <a:lnTo>
                      <a:pt x="30" y="947"/>
                    </a:lnTo>
                    <a:lnTo>
                      <a:pt x="30" y="1123"/>
                    </a:lnTo>
                    <a:lnTo>
                      <a:pt x="0" y="1154"/>
                    </a:lnTo>
                    <a:lnTo>
                      <a:pt x="0" y="1184"/>
                    </a:lnTo>
                    <a:lnTo>
                      <a:pt x="30" y="1214"/>
                    </a:lnTo>
                    <a:lnTo>
                      <a:pt x="0" y="1242"/>
                    </a:lnTo>
                    <a:lnTo>
                      <a:pt x="3053" y="1242"/>
                    </a:lnTo>
                    <a:lnTo>
                      <a:pt x="3053" y="1005"/>
                    </a:lnTo>
                    <a:lnTo>
                      <a:pt x="2874" y="1005"/>
                    </a:lnTo>
                    <a:lnTo>
                      <a:pt x="2786" y="916"/>
                    </a:lnTo>
                    <a:lnTo>
                      <a:pt x="2727" y="886"/>
                    </a:lnTo>
                    <a:lnTo>
                      <a:pt x="2548" y="710"/>
                    </a:lnTo>
                    <a:lnTo>
                      <a:pt x="2518" y="710"/>
                    </a:lnTo>
                    <a:lnTo>
                      <a:pt x="2461" y="650"/>
                    </a:lnTo>
                    <a:lnTo>
                      <a:pt x="2430" y="650"/>
                    </a:lnTo>
                    <a:lnTo>
                      <a:pt x="2402" y="621"/>
                    </a:lnTo>
                    <a:lnTo>
                      <a:pt x="2341" y="591"/>
                    </a:lnTo>
                    <a:lnTo>
                      <a:pt x="2283" y="532"/>
                    </a:lnTo>
                    <a:lnTo>
                      <a:pt x="2223" y="503"/>
                    </a:lnTo>
                    <a:lnTo>
                      <a:pt x="2193" y="443"/>
                    </a:lnTo>
                    <a:lnTo>
                      <a:pt x="2165" y="413"/>
                    </a:lnTo>
                    <a:lnTo>
                      <a:pt x="2046" y="355"/>
                    </a:lnTo>
                    <a:lnTo>
                      <a:pt x="2016" y="325"/>
                    </a:lnTo>
                    <a:lnTo>
                      <a:pt x="1986" y="325"/>
                    </a:lnTo>
                    <a:lnTo>
                      <a:pt x="1927" y="294"/>
                    </a:lnTo>
                    <a:lnTo>
                      <a:pt x="1897" y="266"/>
                    </a:lnTo>
                    <a:lnTo>
                      <a:pt x="1867" y="266"/>
                    </a:lnTo>
                    <a:lnTo>
                      <a:pt x="1809" y="207"/>
                    </a:lnTo>
                    <a:lnTo>
                      <a:pt x="1749" y="176"/>
                    </a:lnTo>
                    <a:lnTo>
                      <a:pt x="1719" y="148"/>
                    </a:lnTo>
                    <a:lnTo>
                      <a:pt x="1542" y="57"/>
                    </a:lnTo>
                    <a:lnTo>
                      <a:pt x="1481" y="57"/>
                    </a:lnTo>
                    <a:lnTo>
                      <a:pt x="1424" y="30"/>
                    </a:lnTo>
                    <a:lnTo>
                      <a:pt x="1305" y="30"/>
                    </a:lnTo>
                    <a:lnTo>
                      <a:pt x="1274" y="0"/>
                    </a:lnTo>
                    <a:lnTo>
                      <a:pt x="1186" y="0"/>
                    </a:lnTo>
                    <a:lnTo>
                      <a:pt x="1156" y="30"/>
                    </a:lnTo>
                    <a:lnTo>
                      <a:pt x="1126" y="30"/>
                    </a:lnTo>
                    <a:lnTo>
                      <a:pt x="1098" y="57"/>
                    </a:lnTo>
                    <a:lnTo>
                      <a:pt x="1037" y="57"/>
                    </a:lnTo>
                    <a:lnTo>
                      <a:pt x="1007" y="87"/>
                    </a:lnTo>
                    <a:lnTo>
                      <a:pt x="919" y="87"/>
                    </a:lnTo>
                    <a:lnTo>
                      <a:pt x="919" y="118"/>
                    </a:lnTo>
                    <a:lnTo>
                      <a:pt x="860" y="118"/>
                    </a:lnTo>
                    <a:lnTo>
                      <a:pt x="830" y="148"/>
                    </a:lnTo>
                    <a:lnTo>
                      <a:pt x="801" y="148"/>
                    </a:lnTo>
                    <a:lnTo>
                      <a:pt x="651" y="176"/>
                    </a:lnTo>
                    <a:lnTo>
                      <a:pt x="623" y="207"/>
                    </a:lnTo>
                    <a:lnTo>
                      <a:pt x="594" y="207"/>
                    </a:lnTo>
                    <a:lnTo>
                      <a:pt x="682" y="294"/>
                    </a:lnTo>
                    <a:lnTo>
                      <a:pt x="682" y="325"/>
                    </a:lnTo>
                    <a:lnTo>
                      <a:pt x="712" y="355"/>
                    </a:lnTo>
                    <a:lnTo>
                      <a:pt x="742" y="355"/>
                    </a:lnTo>
                    <a:lnTo>
                      <a:pt x="771" y="385"/>
                    </a:lnTo>
                    <a:lnTo>
                      <a:pt x="771" y="413"/>
                    </a:lnTo>
                    <a:lnTo>
                      <a:pt x="801" y="443"/>
                    </a:lnTo>
                    <a:lnTo>
                      <a:pt x="830" y="503"/>
                    </a:lnTo>
                    <a:lnTo>
                      <a:pt x="889" y="561"/>
                    </a:lnTo>
                    <a:lnTo>
                      <a:pt x="860" y="561"/>
                    </a:lnTo>
                    <a:lnTo>
                      <a:pt x="801" y="621"/>
                    </a:lnTo>
                    <a:lnTo>
                      <a:pt x="801" y="650"/>
                    </a:lnTo>
                    <a:lnTo>
                      <a:pt x="771" y="680"/>
                    </a:lnTo>
                    <a:lnTo>
                      <a:pt x="771" y="710"/>
                    </a:lnTo>
                    <a:lnTo>
                      <a:pt x="742" y="740"/>
                    </a:lnTo>
                    <a:lnTo>
                      <a:pt x="623" y="740"/>
                    </a:lnTo>
                    <a:lnTo>
                      <a:pt x="594" y="768"/>
                    </a:lnTo>
                    <a:lnTo>
                      <a:pt x="533" y="768"/>
                    </a:lnTo>
                    <a:lnTo>
                      <a:pt x="533" y="798"/>
                    </a:lnTo>
                    <a:lnTo>
                      <a:pt x="505" y="828"/>
                    </a:lnTo>
                    <a:close/>
                  </a:path>
                </a:pathLst>
              </a:custGeom>
              <a:solidFill>
                <a:srgbClr val="FFFF7F"/>
              </a:solidFill>
              <a:ln w="9525">
                <a:noFill/>
                <a:round/>
                <a:headEnd/>
                <a:tailEnd/>
              </a:ln>
            </p:spPr>
            <p:txBody>
              <a:bodyPr/>
              <a:lstStyle/>
              <a:p>
                <a:endParaRPr lang="en-GB"/>
              </a:p>
            </p:txBody>
          </p:sp>
          <p:sp>
            <p:nvSpPr>
              <p:cNvPr id="17455" name="Freeform 47"/>
              <p:cNvSpPr>
                <a:spLocks/>
              </p:cNvSpPr>
              <p:nvPr/>
            </p:nvSpPr>
            <p:spPr bwMode="auto">
              <a:xfrm>
                <a:off x="5013" y="4251"/>
                <a:ext cx="7" cy="7"/>
              </a:xfrm>
              <a:custGeom>
                <a:avLst/>
                <a:gdLst/>
                <a:ahLst/>
                <a:cxnLst>
                  <a:cxn ang="0">
                    <a:pos x="0" y="0"/>
                  </a:cxn>
                  <a:cxn ang="0">
                    <a:pos x="0" y="27"/>
                  </a:cxn>
                  <a:cxn ang="0">
                    <a:pos x="29" y="27"/>
                  </a:cxn>
                  <a:cxn ang="0">
                    <a:pos x="0" y="0"/>
                  </a:cxn>
                </a:cxnLst>
                <a:rect l="0" t="0" r="r" b="b"/>
                <a:pathLst>
                  <a:path w="29" h="27">
                    <a:moveTo>
                      <a:pt x="0" y="0"/>
                    </a:moveTo>
                    <a:lnTo>
                      <a:pt x="0" y="27"/>
                    </a:lnTo>
                    <a:lnTo>
                      <a:pt x="29" y="27"/>
                    </a:lnTo>
                    <a:lnTo>
                      <a:pt x="0" y="0"/>
                    </a:lnTo>
                    <a:close/>
                  </a:path>
                </a:pathLst>
              </a:custGeom>
              <a:solidFill>
                <a:srgbClr val="7FC543"/>
              </a:solidFill>
              <a:ln w="9525">
                <a:noFill/>
                <a:round/>
                <a:headEnd/>
                <a:tailEnd/>
              </a:ln>
            </p:spPr>
            <p:txBody>
              <a:bodyPr/>
              <a:lstStyle/>
              <a:p>
                <a:endParaRPr lang="en-GB"/>
              </a:p>
            </p:txBody>
          </p:sp>
          <p:sp>
            <p:nvSpPr>
              <p:cNvPr id="17456" name="Freeform 48"/>
              <p:cNvSpPr>
                <a:spLocks/>
              </p:cNvSpPr>
              <p:nvPr/>
            </p:nvSpPr>
            <p:spPr bwMode="auto">
              <a:xfrm>
                <a:off x="5694" y="2882"/>
                <a:ext cx="75" cy="163"/>
              </a:xfrm>
              <a:custGeom>
                <a:avLst/>
                <a:gdLst/>
                <a:ahLst/>
                <a:cxnLst>
                  <a:cxn ang="0">
                    <a:pos x="61" y="297"/>
                  </a:cxn>
                  <a:cxn ang="0">
                    <a:pos x="0" y="355"/>
                  </a:cxn>
                  <a:cxn ang="0">
                    <a:pos x="0" y="415"/>
                  </a:cxn>
                  <a:cxn ang="0">
                    <a:pos x="31" y="444"/>
                  </a:cxn>
                  <a:cxn ang="0">
                    <a:pos x="91" y="444"/>
                  </a:cxn>
                  <a:cxn ang="0">
                    <a:pos x="119" y="474"/>
                  </a:cxn>
                  <a:cxn ang="0">
                    <a:pos x="119" y="503"/>
                  </a:cxn>
                  <a:cxn ang="0">
                    <a:pos x="179" y="503"/>
                  </a:cxn>
                  <a:cxn ang="0">
                    <a:pos x="179" y="533"/>
                  </a:cxn>
                  <a:cxn ang="0">
                    <a:pos x="209" y="562"/>
                  </a:cxn>
                  <a:cxn ang="0">
                    <a:pos x="209" y="592"/>
                  </a:cxn>
                  <a:cxn ang="0">
                    <a:pos x="268" y="653"/>
                  </a:cxn>
                  <a:cxn ang="0">
                    <a:pos x="268" y="622"/>
                  </a:cxn>
                  <a:cxn ang="0">
                    <a:pos x="298" y="622"/>
                  </a:cxn>
                  <a:cxn ang="0">
                    <a:pos x="298" y="0"/>
                  </a:cxn>
                  <a:cxn ang="0">
                    <a:pos x="238" y="0"/>
                  </a:cxn>
                  <a:cxn ang="0">
                    <a:pos x="238" y="30"/>
                  </a:cxn>
                  <a:cxn ang="0">
                    <a:pos x="209" y="0"/>
                  </a:cxn>
                  <a:cxn ang="0">
                    <a:pos x="179" y="0"/>
                  </a:cxn>
                  <a:cxn ang="0">
                    <a:pos x="179" y="30"/>
                  </a:cxn>
                  <a:cxn ang="0">
                    <a:pos x="149" y="0"/>
                  </a:cxn>
                  <a:cxn ang="0">
                    <a:pos x="119" y="0"/>
                  </a:cxn>
                  <a:cxn ang="0">
                    <a:pos x="149" y="30"/>
                  </a:cxn>
                  <a:cxn ang="0">
                    <a:pos x="149" y="149"/>
                  </a:cxn>
                  <a:cxn ang="0">
                    <a:pos x="119" y="178"/>
                  </a:cxn>
                  <a:cxn ang="0">
                    <a:pos x="119" y="237"/>
                  </a:cxn>
                  <a:cxn ang="0">
                    <a:pos x="91" y="267"/>
                  </a:cxn>
                  <a:cxn ang="0">
                    <a:pos x="91" y="297"/>
                  </a:cxn>
                  <a:cxn ang="0">
                    <a:pos x="61" y="267"/>
                  </a:cxn>
                  <a:cxn ang="0">
                    <a:pos x="61" y="297"/>
                  </a:cxn>
                </a:cxnLst>
                <a:rect l="0" t="0" r="r" b="b"/>
                <a:pathLst>
                  <a:path w="298" h="653">
                    <a:moveTo>
                      <a:pt x="61" y="297"/>
                    </a:moveTo>
                    <a:lnTo>
                      <a:pt x="0" y="355"/>
                    </a:lnTo>
                    <a:lnTo>
                      <a:pt x="0" y="415"/>
                    </a:lnTo>
                    <a:lnTo>
                      <a:pt x="31" y="444"/>
                    </a:lnTo>
                    <a:lnTo>
                      <a:pt x="91" y="444"/>
                    </a:lnTo>
                    <a:lnTo>
                      <a:pt x="119" y="474"/>
                    </a:lnTo>
                    <a:lnTo>
                      <a:pt x="119" y="503"/>
                    </a:lnTo>
                    <a:lnTo>
                      <a:pt x="179" y="503"/>
                    </a:lnTo>
                    <a:lnTo>
                      <a:pt x="179" y="533"/>
                    </a:lnTo>
                    <a:lnTo>
                      <a:pt x="209" y="562"/>
                    </a:lnTo>
                    <a:lnTo>
                      <a:pt x="209" y="592"/>
                    </a:lnTo>
                    <a:lnTo>
                      <a:pt x="268" y="653"/>
                    </a:lnTo>
                    <a:lnTo>
                      <a:pt x="268" y="622"/>
                    </a:lnTo>
                    <a:lnTo>
                      <a:pt x="298" y="622"/>
                    </a:lnTo>
                    <a:lnTo>
                      <a:pt x="298" y="0"/>
                    </a:lnTo>
                    <a:lnTo>
                      <a:pt x="238" y="0"/>
                    </a:lnTo>
                    <a:lnTo>
                      <a:pt x="238" y="30"/>
                    </a:lnTo>
                    <a:lnTo>
                      <a:pt x="209" y="0"/>
                    </a:lnTo>
                    <a:lnTo>
                      <a:pt x="179" y="0"/>
                    </a:lnTo>
                    <a:lnTo>
                      <a:pt x="179" y="30"/>
                    </a:lnTo>
                    <a:lnTo>
                      <a:pt x="149" y="0"/>
                    </a:lnTo>
                    <a:lnTo>
                      <a:pt x="119" y="0"/>
                    </a:lnTo>
                    <a:lnTo>
                      <a:pt x="149" y="30"/>
                    </a:lnTo>
                    <a:lnTo>
                      <a:pt x="149" y="149"/>
                    </a:lnTo>
                    <a:lnTo>
                      <a:pt x="119" y="178"/>
                    </a:lnTo>
                    <a:lnTo>
                      <a:pt x="119" y="237"/>
                    </a:lnTo>
                    <a:lnTo>
                      <a:pt x="91" y="267"/>
                    </a:lnTo>
                    <a:lnTo>
                      <a:pt x="91" y="297"/>
                    </a:lnTo>
                    <a:lnTo>
                      <a:pt x="61" y="267"/>
                    </a:lnTo>
                    <a:lnTo>
                      <a:pt x="61" y="297"/>
                    </a:lnTo>
                    <a:close/>
                  </a:path>
                </a:pathLst>
              </a:custGeom>
              <a:solidFill>
                <a:srgbClr val="E6F6ED"/>
              </a:solidFill>
              <a:ln w="9525">
                <a:noFill/>
                <a:round/>
                <a:headEnd/>
                <a:tailEnd/>
              </a:ln>
            </p:spPr>
            <p:txBody>
              <a:bodyPr/>
              <a:lstStyle/>
              <a:p>
                <a:endParaRPr lang="en-GB"/>
              </a:p>
            </p:txBody>
          </p:sp>
          <p:sp>
            <p:nvSpPr>
              <p:cNvPr id="17457" name="Freeform 49"/>
              <p:cNvSpPr>
                <a:spLocks/>
              </p:cNvSpPr>
              <p:nvPr/>
            </p:nvSpPr>
            <p:spPr bwMode="auto">
              <a:xfrm>
                <a:off x="5754" y="3045"/>
                <a:ext cx="7" cy="22"/>
              </a:xfrm>
              <a:custGeom>
                <a:avLst/>
                <a:gdLst/>
                <a:ahLst/>
                <a:cxnLst>
                  <a:cxn ang="0">
                    <a:pos x="30" y="0"/>
                  </a:cxn>
                  <a:cxn ang="0">
                    <a:pos x="0" y="27"/>
                  </a:cxn>
                  <a:cxn ang="0">
                    <a:pos x="0" y="57"/>
                  </a:cxn>
                  <a:cxn ang="0">
                    <a:pos x="30" y="88"/>
                  </a:cxn>
                  <a:cxn ang="0">
                    <a:pos x="30" y="0"/>
                  </a:cxn>
                </a:cxnLst>
                <a:rect l="0" t="0" r="r" b="b"/>
                <a:pathLst>
                  <a:path w="30" h="88">
                    <a:moveTo>
                      <a:pt x="30" y="0"/>
                    </a:moveTo>
                    <a:lnTo>
                      <a:pt x="0" y="27"/>
                    </a:lnTo>
                    <a:lnTo>
                      <a:pt x="0" y="57"/>
                    </a:lnTo>
                    <a:lnTo>
                      <a:pt x="30" y="88"/>
                    </a:lnTo>
                    <a:lnTo>
                      <a:pt x="30" y="0"/>
                    </a:lnTo>
                    <a:close/>
                  </a:path>
                </a:pathLst>
              </a:custGeom>
              <a:solidFill>
                <a:srgbClr val="E6F6ED"/>
              </a:solidFill>
              <a:ln w="9525">
                <a:noFill/>
                <a:round/>
                <a:headEnd/>
                <a:tailEnd/>
              </a:ln>
            </p:spPr>
            <p:txBody>
              <a:bodyPr/>
              <a:lstStyle/>
              <a:p>
                <a:endParaRPr lang="en-GB"/>
              </a:p>
            </p:txBody>
          </p:sp>
          <p:sp>
            <p:nvSpPr>
              <p:cNvPr id="17458" name="Freeform 50"/>
              <p:cNvSpPr>
                <a:spLocks/>
              </p:cNvSpPr>
              <p:nvPr/>
            </p:nvSpPr>
            <p:spPr bwMode="auto">
              <a:xfrm>
                <a:off x="5761" y="3067"/>
                <a:ext cx="8" cy="15"/>
              </a:xfrm>
              <a:custGeom>
                <a:avLst/>
                <a:gdLst/>
                <a:ahLst/>
                <a:cxnLst>
                  <a:cxn ang="0">
                    <a:pos x="30" y="58"/>
                  </a:cxn>
                  <a:cxn ang="0">
                    <a:pos x="30" y="0"/>
                  </a:cxn>
                  <a:cxn ang="0">
                    <a:pos x="0" y="30"/>
                  </a:cxn>
                  <a:cxn ang="0">
                    <a:pos x="30" y="58"/>
                  </a:cxn>
                </a:cxnLst>
                <a:rect l="0" t="0" r="r" b="b"/>
                <a:pathLst>
                  <a:path w="30" h="58">
                    <a:moveTo>
                      <a:pt x="30" y="58"/>
                    </a:moveTo>
                    <a:lnTo>
                      <a:pt x="30" y="0"/>
                    </a:lnTo>
                    <a:lnTo>
                      <a:pt x="0" y="30"/>
                    </a:lnTo>
                    <a:lnTo>
                      <a:pt x="30" y="58"/>
                    </a:lnTo>
                    <a:close/>
                  </a:path>
                </a:pathLst>
              </a:custGeom>
              <a:solidFill>
                <a:srgbClr val="E6F6ED"/>
              </a:solidFill>
              <a:ln w="9525">
                <a:noFill/>
                <a:round/>
                <a:headEnd/>
                <a:tailEnd/>
              </a:ln>
            </p:spPr>
            <p:txBody>
              <a:bodyPr/>
              <a:lstStyle/>
              <a:p>
                <a:endParaRPr lang="en-GB"/>
              </a:p>
            </p:txBody>
          </p:sp>
          <p:sp>
            <p:nvSpPr>
              <p:cNvPr id="17459" name="Freeform 51"/>
              <p:cNvSpPr>
                <a:spLocks/>
              </p:cNvSpPr>
              <p:nvPr/>
            </p:nvSpPr>
            <p:spPr bwMode="auto">
              <a:xfrm>
                <a:off x="5628" y="3208"/>
                <a:ext cx="141" cy="251"/>
              </a:xfrm>
              <a:custGeom>
                <a:avLst/>
                <a:gdLst/>
                <a:ahLst/>
                <a:cxnLst>
                  <a:cxn ang="0">
                    <a:pos x="444" y="29"/>
                  </a:cxn>
                  <a:cxn ang="0">
                    <a:pos x="444" y="0"/>
                  </a:cxn>
                  <a:cxn ang="0">
                    <a:pos x="356" y="0"/>
                  </a:cxn>
                  <a:cxn ang="0">
                    <a:pos x="326" y="29"/>
                  </a:cxn>
                  <a:cxn ang="0">
                    <a:pos x="296" y="29"/>
                  </a:cxn>
                  <a:cxn ang="0">
                    <a:pos x="296" y="88"/>
                  </a:cxn>
                  <a:cxn ang="0">
                    <a:pos x="326" y="88"/>
                  </a:cxn>
                  <a:cxn ang="0">
                    <a:pos x="326" y="118"/>
                  </a:cxn>
                  <a:cxn ang="0">
                    <a:pos x="356" y="148"/>
                  </a:cxn>
                  <a:cxn ang="0">
                    <a:pos x="384" y="148"/>
                  </a:cxn>
                  <a:cxn ang="0">
                    <a:pos x="444" y="206"/>
                  </a:cxn>
                  <a:cxn ang="0">
                    <a:pos x="444" y="236"/>
                  </a:cxn>
                  <a:cxn ang="0">
                    <a:pos x="414" y="266"/>
                  </a:cxn>
                  <a:cxn ang="0">
                    <a:pos x="384" y="266"/>
                  </a:cxn>
                  <a:cxn ang="0">
                    <a:pos x="356" y="236"/>
                  </a:cxn>
                  <a:cxn ang="0">
                    <a:pos x="326" y="236"/>
                  </a:cxn>
                  <a:cxn ang="0">
                    <a:pos x="296" y="206"/>
                  </a:cxn>
                  <a:cxn ang="0">
                    <a:pos x="265" y="236"/>
                  </a:cxn>
                  <a:cxn ang="0">
                    <a:pos x="237" y="236"/>
                  </a:cxn>
                  <a:cxn ang="0">
                    <a:pos x="207" y="206"/>
                  </a:cxn>
                  <a:cxn ang="0">
                    <a:pos x="178" y="206"/>
                  </a:cxn>
                  <a:cxn ang="0">
                    <a:pos x="178" y="179"/>
                  </a:cxn>
                  <a:cxn ang="0">
                    <a:pos x="147" y="179"/>
                  </a:cxn>
                  <a:cxn ang="0">
                    <a:pos x="119" y="148"/>
                  </a:cxn>
                  <a:cxn ang="0">
                    <a:pos x="28" y="148"/>
                  </a:cxn>
                  <a:cxn ang="0">
                    <a:pos x="0" y="179"/>
                  </a:cxn>
                  <a:cxn ang="0">
                    <a:pos x="0" y="206"/>
                  </a:cxn>
                  <a:cxn ang="0">
                    <a:pos x="28" y="206"/>
                  </a:cxn>
                  <a:cxn ang="0">
                    <a:pos x="28" y="236"/>
                  </a:cxn>
                  <a:cxn ang="0">
                    <a:pos x="0" y="236"/>
                  </a:cxn>
                  <a:cxn ang="0">
                    <a:pos x="58" y="297"/>
                  </a:cxn>
                  <a:cxn ang="0">
                    <a:pos x="119" y="297"/>
                  </a:cxn>
                  <a:cxn ang="0">
                    <a:pos x="178" y="354"/>
                  </a:cxn>
                  <a:cxn ang="0">
                    <a:pos x="119" y="415"/>
                  </a:cxn>
                  <a:cxn ang="0">
                    <a:pos x="147" y="443"/>
                  </a:cxn>
                  <a:cxn ang="0">
                    <a:pos x="147" y="473"/>
                  </a:cxn>
                  <a:cxn ang="0">
                    <a:pos x="207" y="504"/>
                  </a:cxn>
                  <a:cxn ang="0">
                    <a:pos x="237" y="504"/>
                  </a:cxn>
                  <a:cxn ang="0">
                    <a:pos x="237" y="534"/>
                  </a:cxn>
                  <a:cxn ang="0">
                    <a:pos x="296" y="534"/>
                  </a:cxn>
                  <a:cxn ang="0">
                    <a:pos x="296" y="622"/>
                  </a:cxn>
                  <a:cxn ang="0">
                    <a:pos x="207" y="622"/>
                  </a:cxn>
                  <a:cxn ang="0">
                    <a:pos x="237" y="652"/>
                  </a:cxn>
                  <a:cxn ang="0">
                    <a:pos x="265" y="652"/>
                  </a:cxn>
                  <a:cxn ang="0">
                    <a:pos x="326" y="710"/>
                  </a:cxn>
                  <a:cxn ang="0">
                    <a:pos x="356" y="710"/>
                  </a:cxn>
                  <a:cxn ang="0">
                    <a:pos x="414" y="770"/>
                  </a:cxn>
                  <a:cxn ang="0">
                    <a:pos x="474" y="770"/>
                  </a:cxn>
                  <a:cxn ang="0">
                    <a:pos x="503" y="799"/>
                  </a:cxn>
                  <a:cxn ang="0">
                    <a:pos x="474" y="829"/>
                  </a:cxn>
                  <a:cxn ang="0">
                    <a:pos x="533" y="888"/>
                  </a:cxn>
                  <a:cxn ang="0">
                    <a:pos x="503" y="888"/>
                  </a:cxn>
                  <a:cxn ang="0">
                    <a:pos x="503" y="977"/>
                  </a:cxn>
                  <a:cxn ang="0">
                    <a:pos x="533" y="1007"/>
                  </a:cxn>
                  <a:cxn ang="0">
                    <a:pos x="563" y="977"/>
                  </a:cxn>
                  <a:cxn ang="0">
                    <a:pos x="563" y="88"/>
                  </a:cxn>
                  <a:cxn ang="0">
                    <a:pos x="533" y="88"/>
                  </a:cxn>
                  <a:cxn ang="0">
                    <a:pos x="503" y="59"/>
                  </a:cxn>
                  <a:cxn ang="0">
                    <a:pos x="474" y="59"/>
                  </a:cxn>
                  <a:cxn ang="0">
                    <a:pos x="444" y="29"/>
                  </a:cxn>
                </a:cxnLst>
                <a:rect l="0" t="0" r="r" b="b"/>
                <a:pathLst>
                  <a:path w="563" h="1007">
                    <a:moveTo>
                      <a:pt x="444" y="29"/>
                    </a:moveTo>
                    <a:lnTo>
                      <a:pt x="444" y="0"/>
                    </a:lnTo>
                    <a:lnTo>
                      <a:pt x="356" y="0"/>
                    </a:lnTo>
                    <a:lnTo>
                      <a:pt x="326" y="29"/>
                    </a:lnTo>
                    <a:lnTo>
                      <a:pt x="296" y="29"/>
                    </a:lnTo>
                    <a:lnTo>
                      <a:pt x="296" y="88"/>
                    </a:lnTo>
                    <a:lnTo>
                      <a:pt x="326" y="88"/>
                    </a:lnTo>
                    <a:lnTo>
                      <a:pt x="326" y="118"/>
                    </a:lnTo>
                    <a:lnTo>
                      <a:pt x="356" y="148"/>
                    </a:lnTo>
                    <a:lnTo>
                      <a:pt x="384" y="148"/>
                    </a:lnTo>
                    <a:lnTo>
                      <a:pt x="444" y="206"/>
                    </a:lnTo>
                    <a:lnTo>
                      <a:pt x="444" y="236"/>
                    </a:lnTo>
                    <a:lnTo>
                      <a:pt x="414" y="266"/>
                    </a:lnTo>
                    <a:lnTo>
                      <a:pt x="384" y="266"/>
                    </a:lnTo>
                    <a:lnTo>
                      <a:pt x="356" y="236"/>
                    </a:lnTo>
                    <a:lnTo>
                      <a:pt x="326" y="236"/>
                    </a:lnTo>
                    <a:lnTo>
                      <a:pt x="296" y="206"/>
                    </a:lnTo>
                    <a:lnTo>
                      <a:pt x="265" y="236"/>
                    </a:lnTo>
                    <a:lnTo>
                      <a:pt x="237" y="236"/>
                    </a:lnTo>
                    <a:lnTo>
                      <a:pt x="207" y="206"/>
                    </a:lnTo>
                    <a:lnTo>
                      <a:pt x="178" y="206"/>
                    </a:lnTo>
                    <a:lnTo>
                      <a:pt x="178" y="179"/>
                    </a:lnTo>
                    <a:lnTo>
                      <a:pt x="147" y="179"/>
                    </a:lnTo>
                    <a:lnTo>
                      <a:pt x="119" y="148"/>
                    </a:lnTo>
                    <a:lnTo>
                      <a:pt x="28" y="148"/>
                    </a:lnTo>
                    <a:lnTo>
                      <a:pt x="0" y="179"/>
                    </a:lnTo>
                    <a:lnTo>
                      <a:pt x="0" y="206"/>
                    </a:lnTo>
                    <a:lnTo>
                      <a:pt x="28" y="206"/>
                    </a:lnTo>
                    <a:lnTo>
                      <a:pt x="28" y="236"/>
                    </a:lnTo>
                    <a:lnTo>
                      <a:pt x="0" y="236"/>
                    </a:lnTo>
                    <a:lnTo>
                      <a:pt x="58" y="297"/>
                    </a:lnTo>
                    <a:lnTo>
                      <a:pt x="119" y="297"/>
                    </a:lnTo>
                    <a:lnTo>
                      <a:pt x="178" y="354"/>
                    </a:lnTo>
                    <a:lnTo>
                      <a:pt x="119" y="415"/>
                    </a:lnTo>
                    <a:lnTo>
                      <a:pt x="147" y="443"/>
                    </a:lnTo>
                    <a:lnTo>
                      <a:pt x="147" y="473"/>
                    </a:lnTo>
                    <a:lnTo>
                      <a:pt x="207" y="504"/>
                    </a:lnTo>
                    <a:lnTo>
                      <a:pt x="237" y="504"/>
                    </a:lnTo>
                    <a:lnTo>
                      <a:pt x="237" y="534"/>
                    </a:lnTo>
                    <a:lnTo>
                      <a:pt x="296" y="534"/>
                    </a:lnTo>
                    <a:lnTo>
                      <a:pt x="296" y="622"/>
                    </a:lnTo>
                    <a:lnTo>
                      <a:pt x="207" y="622"/>
                    </a:lnTo>
                    <a:lnTo>
                      <a:pt x="237" y="652"/>
                    </a:lnTo>
                    <a:lnTo>
                      <a:pt x="265" y="652"/>
                    </a:lnTo>
                    <a:lnTo>
                      <a:pt x="326" y="710"/>
                    </a:lnTo>
                    <a:lnTo>
                      <a:pt x="356" y="710"/>
                    </a:lnTo>
                    <a:lnTo>
                      <a:pt x="414" y="770"/>
                    </a:lnTo>
                    <a:lnTo>
                      <a:pt x="474" y="770"/>
                    </a:lnTo>
                    <a:lnTo>
                      <a:pt x="503" y="799"/>
                    </a:lnTo>
                    <a:lnTo>
                      <a:pt x="474" y="829"/>
                    </a:lnTo>
                    <a:lnTo>
                      <a:pt x="533" y="888"/>
                    </a:lnTo>
                    <a:lnTo>
                      <a:pt x="503" y="888"/>
                    </a:lnTo>
                    <a:lnTo>
                      <a:pt x="503" y="977"/>
                    </a:lnTo>
                    <a:lnTo>
                      <a:pt x="533" y="1007"/>
                    </a:lnTo>
                    <a:lnTo>
                      <a:pt x="563" y="977"/>
                    </a:lnTo>
                    <a:lnTo>
                      <a:pt x="563" y="88"/>
                    </a:lnTo>
                    <a:lnTo>
                      <a:pt x="533" y="88"/>
                    </a:lnTo>
                    <a:lnTo>
                      <a:pt x="503" y="59"/>
                    </a:lnTo>
                    <a:lnTo>
                      <a:pt x="474" y="59"/>
                    </a:lnTo>
                    <a:lnTo>
                      <a:pt x="444" y="29"/>
                    </a:lnTo>
                    <a:close/>
                  </a:path>
                </a:pathLst>
              </a:custGeom>
              <a:solidFill>
                <a:srgbClr val="E26359"/>
              </a:solidFill>
              <a:ln w="9525">
                <a:noFill/>
                <a:round/>
                <a:headEnd/>
                <a:tailEnd/>
              </a:ln>
            </p:spPr>
            <p:txBody>
              <a:bodyPr/>
              <a:lstStyle/>
              <a:p>
                <a:endParaRPr lang="en-GB"/>
              </a:p>
            </p:txBody>
          </p:sp>
          <p:sp>
            <p:nvSpPr>
              <p:cNvPr id="17460" name="Freeform 52"/>
              <p:cNvSpPr>
                <a:spLocks/>
              </p:cNvSpPr>
              <p:nvPr/>
            </p:nvSpPr>
            <p:spPr bwMode="auto">
              <a:xfrm>
                <a:off x="5576" y="3385"/>
                <a:ext cx="193" cy="333"/>
              </a:xfrm>
              <a:custGeom>
                <a:avLst/>
                <a:gdLst/>
                <a:ahLst/>
                <a:cxnLst>
                  <a:cxn ang="0">
                    <a:pos x="178" y="0"/>
                  </a:cxn>
                  <a:cxn ang="0">
                    <a:pos x="147" y="0"/>
                  </a:cxn>
                  <a:cxn ang="0">
                    <a:pos x="119" y="30"/>
                  </a:cxn>
                  <a:cxn ang="0">
                    <a:pos x="119" y="119"/>
                  </a:cxn>
                  <a:cxn ang="0">
                    <a:pos x="0" y="119"/>
                  </a:cxn>
                  <a:cxn ang="0">
                    <a:pos x="28" y="149"/>
                  </a:cxn>
                  <a:cxn ang="0">
                    <a:pos x="28" y="178"/>
                  </a:cxn>
                  <a:cxn ang="0">
                    <a:pos x="58" y="178"/>
                  </a:cxn>
                  <a:cxn ang="0">
                    <a:pos x="89" y="207"/>
                  </a:cxn>
                  <a:cxn ang="0">
                    <a:pos x="89" y="237"/>
                  </a:cxn>
                  <a:cxn ang="0">
                    <a:pos x="58" y="267"/>
                  </a:cxn>
                  <a:cxn ang="0">
                    <a:pos x="119" y="325"/>
                  </a:cxn>
                  <a:cxn ang="0">
                    <a:pos x="119" y="416"/>
                  </a:cxn>
                  <a:cxn ang="0">
                    <a:pos x="147" y="416"/>
                  </a:cxn>
                  <a:cxn ang="0">
                    <a:pos x="119" y="444"/>
                  </a:cxn>
                  <a:cxn ang="0">
                    <a:pos x="147" y="474"/>
                  </a:cxn>
                  <a:cxn ang="0">
                    <a:pos x="178" y="474"/>
                  </a:cxn>
                  <a:cxn ang="0">
                    <a:pos x="178" y="534"/>
                  </a:cxn>
                  <a:cxn ang="0">
                    <a:pos x="147" y="562"/>
                  </a:cxn>
                  <a:cxn ang="0">
                    <a:pos x="147" y="653"/>
                  </a:cxn>
                  <a:cxn ang="0">
                    <a:pos x="207" y="653"/>
                  </a:cxn>
                  <a:cxn ang="0">
                    <a:pos x="235" y="680"/>
                  </a:cxn>
                  <a:cxn ang="0">
                    <a:pos x="235" y="710"/>
                  </a:cxn>
                  <a:cxn ang="0">
                    <a:pos x="265" y="741"/>
                  </a:cxn>
                  <a:cxn ang="0">
                    <a:pos x="265" y="799"/>
                  </a:cxn>
                  <a:cxn ang="0">
                    <a:pos x="296" y="799"/>
                  </a:cxn>
                  <a:cxn ang="0">
                    <a:pos x="326" y="829"/>
                  </a:cxn>
                  <a:cxn ang="0">
                    <a:pos x="326" y="887"/>
                  </a:cxn>
                  <a:cxn ang="0">
                    <a:pos x="326" y="918"/>
                  </a:cxn>
                  <a:cxn ang="0">
                    <a:pos x="354" y="918"/>
                  </a:cxn>
                  <a:cxn ang="0">
                    <a:pos x="354" y="978"/>
                  </a:cxn>
                  <a:cxn ang="0">
                    <a:pos x="414" y="1036"/>
                  </a:cxn>
                  <a:cxn ang="0">
                    <a:pos x="414" y="1096"/>
                  </a:cxn>
                  <a:cxn ang="0">
                    <a:pos x="444" y="1125"/>
                  </a:cxn>
                  <a:cxn ang="0">
                    <a:pos x="503" y="1154"/>
                  </a:cxn>
                  <a:cxn ang="0">
                    <a:pos x="503" y="1214"/>
                  </a:cxn>
                  <a:cxn ang="0">
                    <a:pos x="533" y="1243"/>
                  </a:cxn>
                  <a:cxn ang="0">
                    <a:pos x="533" y="1273"/>
                  </a:cxn>
                  <a:cxn ang="0">
                    <a:pos x="591" y="1273"/>
                  </a:cxn>
                  <a:cxn ang="0">
                    <a:pos x="591" y="1303"/>
                  </a:cxn>
                  <a:cxn ang="0">
                    <a:pos x="621" y="1303"/>
                  </a:cxn>
                  <a:cxn ang="0">
                    <a:pos x="651" y="1332"/>
                  </a:cxn>
                  <a:cxn ang="0">
                    <a:pos x="770" y="1332"/>
                  </a:cxn>
                  <a:cxn ang="0">
                    <a:pos x="770" y="267"/>
                  </a:cxn>
                  <a:cxn ang="0">
                    <a:pos x="740" y="297"/>
                  </a:cxn>
                  <a:cxn ang="0">
                    <a:pos x="651" y="297"/>
                  </a:cxn>
                  <a:cxn ang="0">
                    <a:pos x="651" y="325"/>
                  </a:cxn>
                  <a:cxn ang="0">
                    <a:pos x="621" y="325"/>
                  </a:cxn>
                  <a:cxn ang="0">
                    <a:pos x="591" y="297"/>
                  </a:cxn>
                  <a:cxn ang="0">
                    <a:pos x="503" y="297"/>
                  </a:cxn>
                  <a:cxn ang="0">
                    <a:pos x="472" y="267"/>
                  </a:cxn>
                  <a:cxn ang="0">
                    <a:pos x="414" y="267"/>
                  </a:cxn>
                  <a:cxn ang="0">
                    <a:pos x="385" y="207"/>
                  </a:cxn>
                  <a:cxn ang="0">
                    <a:pos x="354" y="178"/>
                  </a:cxn>
                  <a:cxn ang="0">
                    <a:pos x="326" y="178"/>
                  </a:cxn>
                  <a:cxn ang="0">
                    <a:pos x="265" y="119"/>
                  </a:cxn>
                  <a:cxn ang="0">
                    <a:pos x="265" y="89"/>
                  </a:cxn>
                  <a:cxn ang="0">
                    <a:pos x="235" y="60"/>
                  </a:cxn>
                  <a:cxn ang="0">
                    <a:pos x="207" y="60"/>
                  </a:cxn>
                  <a:cxn ang="0">
                    <a:pos x="207" y="30"/>
                  </a:cxn>
                  <a:cxn ang="0">
                    <a:pos x="178" y="0"/>
                  </a:cxn>
                </a:cxnLst>
                <a:rect l="0" t="0" r="r" b="b"/>
                <a:pathLst>
                  <a:path w="770" h="1332">
                    <a:moveTo>
                      <a:pt x="178" y="0"/>
                    </a:moveTo>
                    <a:lnTo>
                      <a:pt x="147" y="0"/>
                    </a:lnTo>
                    <a:lnTo>
                      <a:pt x="119" y="30"/>
                    </a:lnTo>
                    <a:lnTo>
                      <a:pt x="119" y="119"/>
                    </a:lnTo>
                    <a:lnTo>
                      <a:pt x="0" y="119"/>
                    </a:lnTo>
                    <a:lnTo>
                      <a:pt x="28" y="149"/>
                    </a:lnTo>
                    <a:lnTo>
                      <a:pt x="28" y="178"/>
                    </a:lnTo>
                    <a:lnTo>
                      <a:pt x="58" y="178"/>
                    </a:lnTo>
                    <a:lnTo>
                      <a:pt x="89" y="207"/>
                    </a:lnTo>
                    <a:lnTo>
                      <a:pt x="89" y="237"/>
                    </a:lnTo>
                    <a:lnTo>
                      <a:pt x="58" y="267"/>
                    </a:lnTo>
                    <a:lnTo>
                      <a:pt x="119" y="325"/>
                    </a:lnTo>
                    <a:lnTo>
                      <a:pt x="119" y="416"/>
                    </a:lnTo>
                    <a:lnTo>
                      <a:pt x="147" y="416"/>
                    </a:lnTo>
                    <a:lnTo>
                      <a:pt x="119" y="444"/>
                    </a:lnTo>
                    <a:lnTo>
                      <a:pt x="147" y="474"/>
                    </a:lnTo>
                    <a:lnTo>
                      <a:pt x="178" y="474"/>
                    </a:lnTo>
                    <a:lnTo>
                      <a:pt x="178" y="534"/>
                    </a:lnTo>
                    <a:lnTo>
                      <a:pt x="147" y="562"/>
                    </a:lnTo>
                    <a:lnTo>
                      <a:pt x="147" y="653"/>
                    </a:lnTo>
                    <a:lnTo>
                      <a:pt x="207" y="653"/>
                    </a:lnTo>
                    <a:lnTo>
                      <a:pt x="235" y="680"/>
                    </a:lnTo>
                    <a:lnTo>
                      <a:pt x="235" y="710"/>
                    </a:lnTo>
                    <a:lnTo>
                      <a:pt x="265" y="741"/>
                    </a:lnTo>
                    <a:lnTo>
                      <a:pt x="265" y="799"/>
                    </a:lnTo>
                    <a:lnTo>
                      <a:pt x="296" y="799"/>
                    </a:lnTo>
                    <a:lnTo>
                      <a:pt x="326" y="829"/>
                    </a:lnTo>
                    <a:lnTo>
                      <a:pt x="326" y="887"/>
                    </a:lnTo>
                    <a:lnTo>
                      <a:pt x="326" y="918"/>
                    </a:lnTo>
                    <a:lnTo>
                      <a:pt x="354" y="918"/>
                    </a:lnTo>
                    <a:lnTo>
                      <a:pt x="354" y="978"/>
                    </a:lnTo>
                    <a:lnTo>
                      <a:pt x="414" y="1036"/>
                    </a:lnTo>
                    <a:lnTo>
                      <a:pt x="414" y="1096"/>
                    </a:lnTo>
                    <a:lnTo>
                      <a:pt x="444" y="1125"/>
                    </a:lnTo>
                    <a:lnTo>
                      <a:pt x="503" y="1154"/>
                    </a:lnTo>
                    <a:lnTo>
                      <a:pt x="503" y="1214"/>
                    </a:lnTo>
                    <a:lnTo>
                      <a:pt x="533" y="1243"/>
                    </a:lnTo>
                    <a:lnTo>
                      <a:pt x="533" y="1273"/>
                    </a:lnTo>
                    <a:lnTo>
                      <a:pt x="591" y="1273"/>
                    </a:lnTo>
                    <a:lnTo>
                      <a:pt x="591" y="1303"/>
                    </a:lnTo>
                    <a:lnTo>
                      <a:pt x="621" y="1303"/>
                    </a:lnTo>
                    <a:lnTo>
                      <a:pt x="651" y="1332"/>
                    </a:lnTo>
                    <a:lnTo>
                      <a:pt x="770" y="1332"/>
                    </a:lnTo>
                    <a:lnTo>
                      <a:pt x="770" y="267"/>
                    </a:lnTo>
                    <a:lnTo>
                      <a:pt x="740" y="297"/>
                    </a:lnTo>
                    <a:lnTo>
                      <a:pt x="651" y="297"/>
                    </a:lnTo>
                    <a:lnTo>
                      <a:pt x="651" y="325"/>
                    </a:lnTo>
                    <a:lnTo>
                      <a:pt x="621" y="325"/>
                    </a:lnTo>
                    <a:lnTo>
                      <a:pt x="591" y="297"/>
                    </a:lnTo>
                    <a:lnTo>
                      <a:pt x="503" y="297"/>
                    </a:lnTo>
                    <a:lnTo>
                      <a:pt x="472" y="267"/>
                    </a:lnTo>
                    <a:lnTo>
                      <a:pt x="414" y="267"/>
                    </a:lnTo>
                    <a:lnTo>
                      <a:pt x="385" y="207"/>
                    </a:lnTo>
                    <a:lnTo>
                      <a:pt x="354" y="178"/>
                    </a:lnTo>
                    <a:lnTo>
                      <a:pt x="326" y="178"/>
                    </a:lnTo>
                    <a:lnTo>
                      <a:pt x="265" y="119"/>
                    </a:lnTo>
                    <a:lnTo>
                      <a:pt x="265" y="89"/>
                    </a:lnTo>
                    <a:lnTo>
                      <a:pt x="235" y="60"/>
                    </a:lnTo>
                    <a:lnTo>
                      <a:pt x="207" y="60"/>
                    </a:lnTo>
                    <a:lnTo>
                      <a:pt x="207" y="30"/>
                    </a:lnTo>
                    <a:lnTo>
                      <a:pt x="178" y="0"/>
                    </a:lnTo>
                    <a:close/>
                  </a:path>
                </a:pathLst>
              </a:custGeom>
              <a:solidFill>
                <a:srgbClr val="99D6AB"/>
              </a:solidFill>
              <a:ln w="9525">
                <a:noFill/>
                <a:round/>
                <a:headEnd/>
                <a:tailEnd/>
              </a:ln>
            </p:spPr>
            <p:txBody>
              <a:bodyPr/>
              <a:lstStyle/>
              <a:p>
                <a:endParaRPr lang="en-GB"/>
              </a:p>
            </p:txBody>
          </p:sp>
          <p:sp>
            <p:nvSpPr>
              <p:cNvPr id="17461" name="Freeform 53"/>
              <p:cNvSpPr>
                <a:spLocks/>
              </p:cNvSpPr>
              <p:nvPr/>
            </p:nvSpPr>
            <p:spPr bwMode="auto">
              <a:xfrm>
                <a:off x="5628" y="3385"/>
                <a:ext cx="111" cy="82"/>
              </a:xfrm>
              <a:custGeom>
                <a:avLst/>
                <a:gdLst/>
                <a:ahLst/>
                <a:cxnLst>
                  <a:cxn ang="0">
                    <a:pos x="89" y="0"/>
                  </a:cxn>
                  <a:cxn ang="0">
                    <a:pos x="28" y="0"/>
                  </a:cxn>
                  <a:cxn ang="0">
                    <a:pos x="0" y="30"/>
                  </a:cxn>
                  <a:cxn ang="0">
                    <a:pos x="0" y="60"/>
                  </a:cxn>
                  <a:cxn ang="0">
                    <a:pos x="28" y="60"/>
                  </a:cxn>
                  <a:cxn ang="0">
                    <a:pos x="58" y="89"/>
                  </a:cxn>
                  <a:cxn ang="0">
                    <a:pos x="58" y="119"/>
                  </a:cxn>
                  <a:cxn ang="0">
                    <a:pos x="119" y="178"/>
                  </a:cxn>
                  <a:cxn ang="0">
                    <a:pos x="147" y="178"/>
                  </a:cxn>
                  <a:cxn ang="0">
                    <a:pos x="178" y="207"/>
                  </a:cxn>
                  <a:cxn ang="0">
                    <a:pos x="207" y="267"/>
                  </a:cxn>
                  <a:cxn ang="0">
                    <a:pos x="265" y="267"/>
                  </a:cxn>
                  <a:cxn ang="0">
                    <a:pos x="296" y="297"/>
                  </a:cxn>
                  <a:cxn ang="0">
                    <a:pos x="384" y="297"/>
                  </a:cxn>
                  <a:cxn ang="0">
                    <a:pos x="414" y="325"/>
                  </a:cxn>
                  <a:cxn ang="0">
                    <a:pos x="444" y="325"/>
                  </a:cxn>
                  <a:cxn ang="0">
                    <a:pos x="437" y="318"/>
                  </a:cxn>
                  <a:cxn ang="0">
                    <a:pos x="414" y="297"/>
                  </a:cxn>
                  <a:cxn ang="0">
                    <a:pos x="384" y="267"/>
                  </a:cxn>
                  <a:cxn ang="0">
                    <a:pos x="384" y="237"/>
                  </a:cxn>
                  <a:cxn ang="0">
                    <a:pos x="356" y="207"/>
                  </a:cxn>
                  <a:cxn ang="0">
                    <a:pos x="356" y="178"/>
                  </a:cxn>
                  <a:cxn ang="0">
                    <a:pos x="296" y="149"/>
                  </a:cxn>
                  <a:cxn ang="0">
                    <a:pos x="296" y="60"/>
                  </a:cxn>
                  <a:cxn ang="0">
                    <a:pos x="237" y="60"/>
                  </a:cxn>
                  <a:cxn ang="0">
                    <a:pos x="207" y="89"/>
                  </a:cxn>
                  <a:cxn ang="0">
                    <a:pos x="178" y="89"/>
                  </a:cxn>
                  <a:cxn ang="0">
                    <a:pos x="147" y="60"/>
                  </a:cxn>
                  <a:cxn ang="0">
                    <a:pos x="119" y="60"/>
                  </a:cxn>
                  <a:cxn ang="0">
                    <a:pos x="119" y="30"/>
                  </a:cxn>
                  <a:cxn ang="0">
                    <a:pos x="89" y="0"/>
                  </a:cxn>
                </a:cxnLst>
                <a:rect l="0" t="0" r="r" b="b"/>
                <a:pathLst>
                  <a:path w="444" h="325">
                    <a:moveTo>
                      <a:pt x="89" y="0"/>
                    </a:moveTo>
                    <a:lnTo>
                      <a:pt x="28" y="0"/>
                    </a:lnTo>
                    <a:lnTo>
                      <a:pt x="0" y="30"/>
                    </a:lnTo>
                    <a:lnTo>
                      <a:pt x="0" y="60"/>
                    </a:lnTo>
                    <a:lnTo>
                      <a:pt x="28" y="60"/>
                    </a:lnTo>
                    <a:lnTo>
                      <a:pt x="58" y="89"/>
                    </a:lnTo>
                    <a:lnTo>
                      <a:pt x="58" y="119"/>
                    </a:lnTo>
                    <a:lnTo>
                      <a:pt x="119" y="178"/>
                    </a:lnTo>
                    <a:lnTo>
                      <a:pt x="147" y="178"/>
                    </a:lnTo>
                    <a:lnTo>
                      <a:pt x="178" y="207"/>
                    </a:lnTo>
                    <a:lnTo>
                      <a:pt x="207" y="267"/>
                    </a:lnTo>
                    <a:lnTo>
                      <a:pt x="265" y="267"/>
                    </a:lnTo>
                    <a:lnTo>
                      <a:pt x="296" y="297"/>
                    </a:lnTo>
                    <a:lnTo>
                      <a:pt x="384" y="297"/>
                    </a:lnTo>
                    <a:lnTo>
                      <a:pt x="414" y="325"/>
                    </a:lnTo>
                    <a:lnTo>
                      <a:pt x="444" y="325"/>
                    </a:lnTo>
                    <a:lnTo>
                      <a:pt x="437" y="318"/>
                    </a:lnTo>
                    <a:lnTo>
                      <a:pt x="414" y="297"/>
                    </a:lnTo>
                    <a:lnTo>
                      <a:pt x="384" y="267"/>
                    </a:lnTo>
                    <a:lnTo>
                      <a:pt x="384" y="237"/>
                    </a:lnTo>
                    <a:lnTo>
                      <a:pt x="356" y="207"/>
                    </a:lnTo>
                    <a:lnTo>
                      <a:pt x="356" y="178"/>
                    </a:lnTo>
                    <a:lnTo>
                      <a:pt x="296" y="149"/>
                    </a:lnTo>
                    <a:lnTo>
                      <a:pt x="296" y="60"/>
                    </a:lnTo>
                    <a:lnTo>
                      <a:pt x="237" y="60"/>
                    </a:lnTo>
                    <a:lnTo>
                      <a:pt x="207" y="89"/>
                    </a:lnTo>
                    <a:lnTo>
                      <a:pt x="178" y="89"/>
                    </a:lnTo>
                    <a:lnTo>
                      <a:pt x="147" y="60"/>
                    </a:lnTo>
                    <a:lnTo>
                      <a:pt x="119" y="60"/>
                    </a:lnTo>
                    <a:lnTo>
                      <a:pt x="119" y="30"/>
                    </a:lnTo>
                    <a:lnTo>
                      <a:pt x="89" y="0"/>
                    </a:lnTo>
                    <a:close/>
                  </a:path>
                </a:pathLst>
              </a:custGeom>
              <a:solidFill>
                <a:srgbClr val="E26359"/>
              </a:solidFill>
              <a:ln w="9525">
                <a:noFill/>
                <a:round/>
                <a:headEnd/>
                <a:tailEnd/>
              </a:ln>
            </p:spPr>
            <p:txBody>
              <a:bodyPr/>
              <a:lstStyle/>
              <a:p>
                <a:endParaRPr lang="en-GB"/>
              </a:p>
            </p:txBody>
          </p:sp>
          <p:sp>
            <p:nvSpPr>
              <p:cNvPr id="17462" name="Freeform 54"/>
              <p:cNvSpPr>
                <a:spLocks/>
              </p:cNvSpPr>
              <p:nvPr/>
            </p:nvSpPr>
            <p:spPr bwMode="auto">
              <a:xfrm>
                <a:off x="5621" y="3385"/>
                <a:ext cx="7" cy="8"/>
              </a:xfrm>
              <a:custGeom>
                <a:avLst/>
                <a:gdLst/>
                <a:ahLst/>
                <a:cxnLst>
                  <a:cxn ang="0">
                    <a:pos x="29" y="30"/>
                  </a:cxn>
                  <a:cxn ang="0">
                    <a:pos x="29" y="0"/>
                  </a:cxn>
                  <a:cxn ang="0">
                    <a:pos x="0" y="0"/>
                  </a:cxn>
                  <a:cxn ang="0">
                    <a:pos x="29" y="30"/>
                  </a:cxn>
                </a:cxnLst>
                <a:rect l="0" t="0" r="r" b="b"/>
                <a:pathLst>
                  <a:path w="29" h="30">
                    <a:moveTo>
                      <a:pt x="29" y="30"/>
                    </a:moveTo>
                    <a:lnTo>
                      <a:pt x="29" y="0"/>
                    </a:lnTo>
                    <a:lnTo>
                      <a:pt x="0" y="0"/>
                    </a:lnTo>
                    <a:lnTo>
                      <a:pt x="29" y="30"/>
                    </a:lnTo>
                    <a:close/>
                  </a:path>
                </a:pathLst>
              </a:custGeom>
              <a:solidFill>
                <a:srgbClr val="FCA77E"/>
              </a:solidFill>
              <a:ln w="9525">
                <a:noFill/>
                <a:round/>
                <a:headEnd/>
                <a:tailEnd/>
              </a:ln>
            </p:spPr>
            <p:txBody>
              <a:bodyPr/>
              <a:lstStyle/>
              <a:p>
                <a:endParaRPr lang="en-GB"/>
              </a:p>
            </p:txBody>
          </p:sp>
          <p:sp>
            <p:nvSpPr>
              <p:cNvPr id="17463" name="Freeform 55"/>
              <p:cNvSpPr>
                <a:spLocks/>
              </p:cNvSpPr>
              <p:nvPr/>
            </p:nvSpPr>
            <p:spPr bwMode="auto">
              <a:xfrm>
                <a:off x="5732" y="3785"/>
                <a:ext cx="37" cy="126"/>
              </a:xfrm>
              <a:custGeom>
                <a:avLst/>
                <a:gdLst/>
                <a:ahLst/>
                <a:cxnLst>
                  <a:cxn ang="0">
                    <a:pos x="119" y="0"/>
                  </a:cxn>
                  <a:cxn ang="0">
                    <a:pos x="89" y="30"/>
                  </a:cxn>
                  <a:cxn ang="0">
                    <a:pos x="119" y="30"/>
                  </a:cxn>
                  <a:cxn ang="0">
                    <a:pos x="60" y="90"/>
                  </a:cxn>
                  <a:cxn ang="0">
                    <a:pos x="60" y="148"/>
                  </a:cxn>
                  <a:cxn ang="0">
                    <a:pos x="89" y="179"/>
                  </a:cxn>
                  <a:cxn ang="0">
                    <a:pos x="60" y="179"/>
                  </a:cxn>
                  <a:cxn ang="0">
                    <a:pos x="30" y="148"/>
                  </a:cxn>
                  <a:cxn ang="0">
                    <a:pos x="30" y="179"/>
                  </a:cxn>
                  <a:cxn ang="0">
                    <a:pos x="0" y="209"/>
                  </a:cxn>
                  <a:cxn ang="0">
                    <a:pos x="0" y="236"/>
                  </a:cxn>
                  <a:cxn ang="0">
                    <a:pos x="30" y="236"/>
                  </a:cxn>
                  <a:cxn ang="0">
                    <a:pos x="60" y="267"/>
                  </a:cxn>
                  <a:cxn ang="0">
                    <a:pos x="30" y="297"/>
                  </a:cxn>
                  <a:cxn ang="0">
                    <a:pos x="30" y="355"/>
                  </a:cxn>
                  <a:cxn ang="0">
                    <a:pos x="0" y="355"/>
                  </a:cxn>
                  <a:cxn ang="0">
                    <a:pos x="89" y="445"/>
                  </a:cxn>
                  <a:cxn ang="0">
                    <a:pos x="89" y="474"/>
                  </a:cxn>
                  <a:cxn ang="0">
                    <a:pos x="119" y="474"/>
                  </a:cxn>
                  <a:cxn ang="0">
                    <a:pos x="149" y="504"/>
                  </a:cxn>
                  <a:cxn ang="0">
                    <a:pos x="149" y="0"/>
                  </a:cxn>
                  <a:cxn ang="0">
                    <a:pos x="119" y="0"/>
                  </a:cxn>
                </a:cxnLst>
                <a:rect l="0" t="0" r="r" b="b"/>
                <a:pathLst>
                  <a:path w="149" h="504">
                    <a:moveTo>
                      <a:pt x="119" y="0"/>
                    </a:moveTo>
                    <a:lnTo>
                      <a:pt x="89" y="30"/>
                    </a:lnTo>
                    <a:lnTo>
                      <a:pt x="119" y="30"/>
                    </a:lnTo>
                    <a:lnTo>
                      <a:pt x="60" y="90"/>
                    </a:lnTo>
                    <a:lnTo>
                      <a:pt x="60" y="148"/>
                    </a:lnTo>
                    <a:lnTo>
                      <a:pt x="89" y="179"/>
                    </a:lnTo>
                    <a:lnTo>
                      <a:pt x="60" y="179"/>
                    </a:lnTo>
                    <a:lnTo>
                      <a:pt x="30" y="148"/>
                    </a:lnTo>
                    <a:lnTo>
                      <a:pt x="30" y="179"/>
                    </a:lnTo>
                    <a:lnTo>
                      <a:pt x="0" y="209"/>
                    </a:lnTo>
                    <a:lnTo>
                      <a:pt x="0" y="236"/>
                    </a:lnTo>
                    <a:lnTo>
                      <a:pt x="30" y="236"/>
                    </a:lnTo>
                    <a:lnTo>
                      <a:pt x="60" y="267"/>
                    </a:lnTo>
                    <a:lnTo>
                      <a:pt x="30" y="297"/>
                    </a:lnTo>
                    <a:lnTo>
                      <a:pt x="30" y="355"/>
                    </a:lnTo>
                    <a:lnTo>
                      <a:pt x="0" y="355"/>
                    </a:lnTo>
                    <a:lnTo>
                      <a:pt x="89" y="445"/>
                    </a:lnTo>
                    <a:lnTo>
                      <a:pt x="89" y="474"/>
                    </a:lnTo>
                    <a:lnTo>
                      <a:pt x="119" y="474"/>
                    </a:lnTo>
                    <a:lnTo>
                      <a:pt x="149" y="504"/>
                    </a:lnTo>
                    <a:lnTo>
                      <a:pt x="149" y="0"/>
                    </a:lnTo>
                    <a:lnTo>
                      <a:pt x="119" y="0"/>
                    </a:lnTo>
                    <a:close/>
                  </a:path>
                </a:pathLst>
              </a:custGeom>
              <a:solidFill>
                <a:srgbClr val="99D6AB"/>
              </a:solidFill>
              <a:ln w="9525">
                <a:noFill/>
                <a:round/>
                <a:headEnd/>
                <a:tailEnd/>
              </a:ln>
            </p:spPr>
            <p:txBody>
              <a:bodyPr/>
              <a:lstStyle/>
              <a:p>
                <a:endParaRPr lang="en-GB"/>
              </a:p>
            </p:txBody>
          </p:sp>
          <p:sp>
            <p:nvSpPr>
              <p:cNvPr id="17464" name="Freeform 56"/>
              <p:cNvSpPr>
                <a:spLocks/>
              </p:cNvSpPr>
              <p:nvPr/>
            </p:nvSpPr>
            <p:spPr bwMode="auto">
              <a:xfrm>
                <a:off x="5761" y="3733"/>
                <a:ext cx="8" cy="22"/>
              </a:xfrm>
              <a:custGeom>
                <a:avLst/>
                <a:gdLst/>
                <a:ahLst/>
                <a:cxnLst>
                  <a:cxn ang="0">
                    <a:pos x="0" y="60"/>
                  </a:cxn>
                  <a:cxn ang="0">
                    <a:pos x="30" y="88"/>
                  </a:cxn>
                  <a:cxn ang="0">
                    <a:pos x="30" y="0"/>
                  </a:cxn>
                  <a:cxn ang="0">
                    <a:pos x="0" y="0"/>
                  </a:cxn>
                  <a:cxn ang="0">
                    <a:pos x="0" y="60"/>
                  </a:cxn>
                </a:cxnLst>
                <a:rect l="0" t="0" r="r" b="b"/>
                <a:pathLst>
                  <a:path w="30" h="88">
                    <a:moveTo>
                      <a:pt x="0" y="60"/>
                    </a:moveTo>
                    <a:lnTo>
                      <a:pt x="30" y="88"/>
                    </a:lnTo>
                    <a:lnTo>
                      <a:pt x="30" y="0"/>
                    </a:lnTo>
                    <a:lnTo>
                      <a:pt x="0" y="0"/>
                    </a:lnTo>
                    <a:lnTo>
                      <a:pt x="0" y="60"/>
                    </a:lnTo>
                    <a:close/>
                  </a:path>
                </a:pathLst>
              </a:custGeom>
              <a:solidFill>
                <a:srgbClr val="99D6AB"/>
              </a:solidFill>
              <a:ln w="9525">
                <a:noFill/>
                <a:round/>
                <a:headEnd/>
                <a:tailEnd/>
              </a:ln>
            </p:spPr>
            <p:txBody>
              <a:bodyPr/>
              <a:lstStyle/>
              <a:p>
                <a:endParaRPr lang="en-GB"/>
              </a:p>
            </p:txBody>
          </p:sp>
          <p:sp>
            <p:nvSpPr>
              <p:cNvPr id="17465" name="Freeform 57"/>
              <p:cNvSpPr>
                <a:spLocks/>
              </p:cNvSpPr>
              <p:nvPr/>
            </p:nvSpPr>
            <p:spPr bwMode="auto">
              <a:xfrm>
                <a:off x="3598" y="1047"/>
                <a:ext cx="15" cy="7"/>
              </a:xfrm>
              <a:custGeom>
                <a:avLst/>
                <a:gdLst/>
                <a:ahLst/>
                <a:cxnLst>
                  <a:cxn ang="0">
                    <a:pos x="0" y="0"/>
                  </a:cxn>
                  <a:cxn ang="0">
                    <a:pos x="0" y="30"/>
                  </a:cxn>
                  <a:cxn ang="0">
                    <a:pos x="57" y="30"/>
                  </a:cxn>
                  <a:cxn ang="0">
                    <a:pos x="29" y="0"/>
                  </a:cxn>
                  <a:cxn ang="0">
                    <a:pos x="0" y="0"/>
                  </a:cxn>
                </a:cxnLst>
                <a:rect l="0" t="0" r="r" b="b"/>
                <a:pathLst>
                  <a:path w="57" h="30">
                    <a:moveTo>
                      <a:pt x="0" y="0"/>
                    </a:moveTo>
                    <a:lnTo>
                      <a:pt x="0" y="30"/>
                    </a:lnTo>
                    <a:lnTo>
                      <a:pt x="57" y="30"/>
                    </a:lnTo>
                    <a:lnTo>
                      <a:pt x="29" y="0"/>
                    </a:lnTo>
                    <a:lnTo>
                      <a:pt x="0" y="0"/>
                    </a:lnTo>
                    <a:close/>
                  </a:path>
                </a:pathLst>
              </a:custGeom>
              <a:solidFill>
                <a:srgbClr val="8FB5BE"/>
              </a:solidFill>
              <a:ln w="9525">
                <a:noFill/>
                <a:round/>
                <a:headEnd/>
                <a:tailEnd/>
              </a:ln>
            </p:spPr>
            <p:txBody>
              <a:bodyPr/>
              <a:lstStyle/>
              <a:p>
                <a:endParaRPr lang="en-GB"/>
              </a:p>
            </p:txBody>
          </p:sp>
          <p:sp>
            <p:nvSpPr>
              <p:cNvPr id="17466" name="Freeform 58"/>
              <p:cNvSpPr>
                <a:spLocks/>
              </p:cNvSpPr>
              <p:nvPr/>
            </p:nvSpPr>
            <p:spPr bwMode="auto">
              <a:xfrm>
                <a:off x="3376" y="1239"/>
                <a:ext cx="7" cy="8"/>
              </a:xfrm>
              <a:custGeom>
                <a:avLst/>
                <a:gdLst/>
                <a:ahLst/>
                <a:cxnLst>
                  <a:cxn ang="0">
                    <a:pos x="29" y="29"/>
                  </a:cxn>
                  <a:cxn ang="0">
                    <a:pos x="29" y="0"/>
                  </a:cxn>
                  <a:cxn ang="0">
                    <a:pos x="0" y="29"/>
                  </a:cxn>
                  <a:cxn ang="0">
                    <a:pos x="29" y="29"/>
                  </a:cxn>
                </a:cxnLst>
                <a:rect l="0" t="0" r="r" b="b"/>
                <a:pathLst>
                  <a:path w="29" h="29">
                    <a:moveTo>
                      <a:pt x="29" y="29"/>
                    </a:moveTo>
                    <a:lnTo>
                      <a:pt x="29" y="0"/>
                    </a:lnTo>
                    <a:lnTo>
                      <a:pt x="0" y="29"/>
                    </a:lnTo>
                    <a:lnTo>
                      <a:pt x="29" y="29"/>
                    </a:lnTo>
                    <a:close/>
                  </a:path>
                </a:pathLst>
              </a:custGeom>
              <a:solidFill>
                <a:srgbClr val="8FB5BE"/>
              </a:solidFill>
              <a:ln w="9525">
                <a:noFill/>
                <a:round/>
                <a:headEnd/>
                <a:tailEnd/>
              </a:ln>
            </p:spPr>
            <p:txBody>
              <a:bodyPr/>
              <a:lstStyle/>
              <a:p>
                <a:endParaRPr lang="en-GB"/>
              </a:p>
            </p:txBody>
          </p:sp>
          <p:sp>
            <p:nvSpPr>
              <p:cNvPr id="17467" name="Freeform 59"/>
              <p:cNvSpPr>
                <a:spLocks/>
              </p:cNvSpPr>
              <p:nvPr/>
            </p:nvSpPr>
            <p:spPr bwMode="auto">
              <a:xfrm>
                <a:off x="3287" y="1365"/>
                <a:ext cx="7" cy="7"/>
              </a:xfrm>
              <a:custGeom>
                <a:avLst/>
                <a:gdLst/>
                <a:ahLst/>
                <a:cxnLst>
                  <a:cxn ang="0">
                    <a:pos x="0" y="0"/>
                  </a:cxn>
                  <a:cxn ang="0">
                    <a:pos x="0" y="27"/>
                  </a:cxn>
                  <a:cxn ang="0">
                    <a:pos x="27" y="27"/>
                  </a:cxn>
                  <a:cxn ang="0">
                    <a:pos x="0" y="0"/>
                  </a:cxn>
                </a:cxnLst>
                <a:rect l="0" t="0" r="r" b="b"/>
                <a:pathLst>
                  <a:path w="27" h="27">
                    <a:moveTo>
                      <a:pt x="0" y="0"/>
                    </a:moveTo>
                    <a:lnTo>
                      <a:pt x="0" y="27"/>
                    </a:lnTo>
                    <a:lnTo>
                      <a:pt x="27" y="27"/>
                    </a:lnTo>
                    <a:lnTo>
                      <a:pt x="0" y="0"/>
                    </a:lnTo>
                    <a:close/>
                  </a:path>
                </a:pathLst>
              </a:custGeom>
              <a:solidFill>
                <a:srgbClr val="8FB5BE"/>
              </a:solidFill>
              <a:ln w="9525">
                <a:noFill/>
                <a:round/>
                <a:headEnd/>
                <a:tailEnd/>
              </a:ln>
            </p:spPr>
            <p:txBody>
              <a:bodyPr/>
              <a:lstStyle/>
              <a:p>
                <a:endParaRPr lang="en-GB"/>
              </a:p>
            </p:txBody>
          </p:sp>
          <p:sp>
            <p:nvSpPr>
              <p:cNvPr id="17468" name="Freeform 60"/>
              <p:cNvSpPr>
                <a:spLocks/>
              </p:cNvSpPr>
              <p:nvPr/>
            </p:nvSpPr>
            <p:spPr bwMode="auto">
              <a:xfrm>
                <a:off x="3642" y="1587"/>
                <a:ext cx="8" cy="7"/>
              </a:xfrm>
              <a:custGeom>
                <a:avLst/>
                <a:gdLst/>
                <a:ahLst/>
                <a:cxnLst>
                  <a:cxn ang="0">
                    <a:pos x="30" y="0"/>
                  </a:cxn>
                  <a:cxn ang="0">
                    <a:pos x="0" y="0"/>
                  </a:cxn>
                  <a:cxn ang="0">
                    <a:pos x="30" y="30"/>
                  </a:cxn>
                  <a:cxn ang="0">
                    <a:pos x="30" y="0"/>
                  </a:cxn>
                </a:cxnLst>
                <a:rect l="0" t="0" r="r" b="b"/>
                <a:pathLst>
                  <a:path w="30" h="30">
                    <a:moveTo>
                      <a:pt x="30" y="0"/>
                    </a:moveTo>
                    <a:lnTo>
                      <a:pt x="0" y="0"/>
                    </a:lnTo>
                    <a:lnTo>
                      <a:pt x="30" y="30"/>
                    </a:lnTo>
                    <a:lnTo>
                      <a:pt x="30" y="0"/>
                    </a:lnTo>
                    <a:close/>
                  </a:path>
                </a:pathLst>
              </a:custGeom>
              <a:solidFill>
                <a:srgbClr val="FCA77E"/>
              </a:solidFill>
              <a:ln w="9525">
                <a:noFill/>
                <a:round/>
                <a:headEnd/>
                <a:tailEnd/>
              </a:ln>
            </p:spPr>
            <p:txBody>
              <a:bodyPr/>
              <a:lstStyle/>
              <a:p>
                <a:endParaRPr lang="en-GB"/>
              </a:p>
            </p:txBody>
          </p:sp>
          <p:sp>
            <p:nvSpPr>
              <p:cNvPr id="17469" name="Freeform 61"/>
              <p:cNvSpPr>
                <a:spLocks/>
              </p:cNvSpPr>
              <p:nvPr/>
            </p:nvSpPr>
            <p:spPr bwMode="auto">
              <a:xfrm>
                <a:off x="2946" y="1543"/>
                <a:ext cx="15" cy="7"/>
              </a:xfrm>
              <a:custGeom>
                <a:avLst/>
                <a:gdLst/>
                <a:ahLst/>
                <a:cxnLst>
                  <a:cxn ang="0">
                    <a:pos x="0" y="0"/>
                  </a:cxn>
                  <a:cxn ang="0">
                    <a:pos x="0" y="29"/>
                  </a:cxn>
                  <a:cxn ang="0">
                    <a:pos x="30" y="29"/>
                  </a:cxn>
                  <a:cxn ang="0">
                    <a:pos x="61" y="0"/>
                  </a:cxn>
                  <a:cxn ang="0">
                    <a:pos x="0" y="0"/>
                  </a:cxn>
                </a:cxnLst>
                <a:rect l="0" t="0" r="r" b="b"/>
                <a:pathLst>
                  <a:path w="61" h="29">
                    <a:moveTo>
                      <a:pt x="0" y="0"/>
                    </a:moveTo>
                    <a:lnTo>
                      <a:pt x="0" y="29"/>
                    </a:lnTo>
                    <a:lnTo>
                      <a:pt x="30" y="29"/>
                    </a:lnTo>
                    <a:lnTo>
                      <a:pt x="61" y="0"/>
                    </a:lnTo>
                    <a:lnTo>
                      <a:pt x="0" y="0"/>
                    </a:lnTo>
                    <a:close/>
                  </a:path>
                </a:pathLst>
              </a:custGeom>
              <a:solidFill>
                <a:srgbClr val="8FB5BE"/>
              </a:solidFill>
              <a:ln w="9525">
                <a:noFill/>
                <a:round/>
                <a:headEnd/>
                <a:tailEnd/>
              </a:ln>
            </p:spPr>
            <p:txBody>
              <a:bodyPr/>
              <a:lstStyle/>
              <a:p>
                <a:endParaRPr lang="en-GB"/>
              </a:p>
            </p:txBody>
          </p:sp>
          <p:sp>
            <p:nvSpPr>
              <p:cNvPr id="17470" name="Freeform 62"/>
              <p:cNvSpPr>
                <a:spLocks/>
              </p:cNvSpPr>
              <p:nvPr/>
            </p:nvSpPr>
            <p:spPr bwMode="auto">
              <a:xfrm>
                <a:off x="2902" y="1572"/>
                <a:ext cx="22" cy="7"/>
              </a:xfrm>
              <a:custGeom>
                <a:avLst/>
                <a:gdLst/>
                <a:ahLst/>
                <a:cxnLst>
                  <a:cxn ang="0">
                    <a:pos x="89" y="28"/>
                  </a:cxn>
                  <a:cxn ang="0">
                    <a:pos x="59" y="0"/>
                  </a:cxn>
                  <a:cxn ang="0">
                    <a:pos x="0" y="0"/>
                  </a:cxn>
                  <a:cxn ang="0">
                    <a:pos x="29" y="28"/>
                  </a:cxn>
                  <a:cxn ang="0">
                    <a:pos x="89" y="28"/>
                  </a:cxn>
                </a:cxnLst>
                <a:rect l="0" t="0" r="r" b="b"/>
                <a:pathLst>
                  <a:path w="89" h="28">
                    <a:moveTo>
                      <a:pt x="89" y="28"/>
                    </a:moveTo>
                    <a:lnTo>
                      <a:pt x="59" y="0"/>
                    </a:lnTo>
                    <a:lnTo>
                      <a:pt x="0" y="0"/>
                    </a:lnTo>
                    <a:lnTo>
                      <a:pt x="29" y="28"/>
                    </a:lnTo>
                    <a:lnTo>
                      <a:pt x="89" y="28"/>
                    </a:lnTo>
                    <a:close/>
                  </a:path>
                </a:pathLst>
              </a:custGeom>
              <a:solidFill>
                <a:srgbClr val="8FB5BE"/>
              </a:solidFill>
              <a:ln w="9525">
                <a:noFill/>
                <a:round/>
                <a:headEnd/>
                <a:tailEnd/>
              </a:ln>
            </p:spPr>
            <p:txBody>
              <a:bodyPr/>
              <a:lstStyle/>
              <a:p>
                <a:endParaRPr lang="en-GB"/>
              </a:p>
            </p:txBody>
          </p:sp>
          <p:sp>
            <p:nvSpPr>
              <p:cNvPr id="17471" name="Freeform 63"/>
              <p:cNvSpPr>
                <a:spLocks/>
              </p:cNvSpPr>
              <p:nvPr/>
            </p:nvSpPr>
            <p:spPr bwMode="auto">
              <a:xfrm>
                <a:off x="2909" y="1565"/>
                <a:ext cx="7" cy="7"/>
              </a:xfrm>
              <a:custGeom>
                <a:avLst/>
                <a:gdLst/>
                <a:ahLst/>
                <a:cxnLst>
                  <a:cxn ang="0">
                    <a:pos x="0" y="0"/>
                  </a:cxn>
                  <a:cxn ang="0">
                    <a:pos x="30" y="30"/>
                  </a:cxn>
                  <a:cxn ang="0">
                    <a:pos x="30" y="0"/>
                  </a:cxn>
                  <a:cxn ang="0">
                    <a:pos x="0" y="0"/>
                  </a:cxn>
                </a:cxnLst>
                <a:rect l="0" t="0" r="r" b="b"/>
                <a:pathLst>
                  <a:path w="30" h="30">
                    <a:moveTo>
                      <a:pt x="0" y="0"/>
                    </a:moveTo>
                    <a:lnTo>
                      <a:pt x="30" y="30"/>
                    </a:lnTo>
                    <a:lnTo>
                      <a:pt x="30" y="0"/>
                    </a:lnTo>
                    <a:lnTo>
                      <a:pt x="0" y="0"/>
                    </a:lnTo>
                    <a:close/>
                  </a:path>
                </a:pathLst>
              </a:custGeom>
              <a:solidFill>
                <a:srgbClr val="8FB5BE"/>
              </a:solidFill>
              <a:ln w="9525">
                <a:noFill/>
                <a:round/>
                <a:headEnd/>
                <a:tailEnd/>
              </a:ln>
            </p:spPr>
            <p:txBody>
              <a:bodyPr/>
              <a:lstStyle/>
              <a:p>
                <a:endParaRPr lang="en-GB"/>
              </a:p>
            </p:txBody>
          </p:sp>
          <p:sp>
            <p:nvSpPr>
              <p:cNvPr id="17472" name="Freeform 64"/>
              <p:cNvSpPr>
                <a:spLocks/>
              </p:cNvSpPr>
              <p:nvPr/>
            </p:nvSpPr>
            <p:spPr bwMode="auto">
              <a:xfrm>
                <a:off x="2961" y="1535"/>
                <a:ext cx="7" cy="15"/>
              </a:xfrm>
              <a:custGeom>
                <a:avLst/>
                <a:gdLst/>
                <a:ahLst/>
                <a:cxnLst>
                  <a:cxn ang="0">
                    <a:pos x="28" y="0"/>
                  </a:cxn>
                  <a:cxn ang="0">
                    <a:pos x="0" y="29"/>
                  </a:cxn>
                  <a:cxn ang="0">
                    <a:pos x="0" y="58"/>
                  </a:cxn>
                  <a:cxn ang="0">
                    <a:pos x="28" y="29"/>
                  </a:cxn>
                  <a:cxn ang="0">
                    <a:pos x="28" y="0"/>
                  </a:cxn>
                </a:cxnLst>
                <a:rect l="0" t="0" r="r" b="b"/>
                <a:pathLst>
                  <a:path w="28" h="58">
                    <a:moveTo>
                      <a:pt x="28" y="0"/>
                    </a:moveTo>
                    <a:lnTo>
                      <a:pt x="0" y="29"/>
                    </a:lnTo>
                    <a:lnTo>
                      <a:pt x="0" y="58"/>
                    </a:lnTo>
                    <a:lnTo>
                      <a:pt x="28" y="29"/>
                    </a:lnTo>
                    <a:lnTo>
                      <a:pt x="28" y="0"/>
                    </a:lnTo>
                    <a:close/>
                  </a:path>
                </a:pathLst>
              </a:custGeom>
              <a:solidFill>
                <a:srgbClr val="8FB5BE"/>
              </a:solidFill>
              <a:ln w="9525">
                <a:noFill/>
                <a:round/>
                <a:headEnd/>
                <a:tailEnd/>
              </a:ln>
            </p:spPr>
            <p:txBody>
              <a:bodyPr/>
              <a:lstStyle/>
              <a:p>
                <a:endParaRPr lang="en-GB"/>
              </a:p>
            </p:txBody>
          </p:sp>
          <p:sp>
            <p:nvSpPr>
              <p:cNvPr id="17473" name="Freeform 65"/>
              <p:cNvSpPr>
                <a:spLocks/>
              </p:cNvSpPr>
              <p:nvPr/>
            </p:nvSpPr>
            <p:spPr bwMode="auto">
              <a:xfrm>
                <a:off x="2991" y="1528"/>
                <a:ext cx="14" cy="7"/>
              </a:xfrm>
              <a:custGeom>
                <a:avLst/>
                <a:gdLst/>
                <a:ahLst/>
                <a:cxnLst>
                  <a:cxn ang="0">
                    <a:pos x="28" y="30"/>
                  </a:cxn>
                  <a:cxn ang="0">
                    <a:pos x="58" y="0"/>
                  </a:cxn>
                  <a:cxn ang="0">
                    <a:pos x="0" y="0"/>
                  </a:cxn>
                  <a:cxn ang="0">
                    <a:pos x="28" y="30"/>
                  </a:cxn>
                </a:cxnLst>
                <a:rect l="0" t="0" r="r" b="b"/>
                <a:pathLst>
                  <a:path w="58" h="30">
                    <a:moveTo>
                      <a:pt x="28" y="30"/>
                    </a:moveTo>
                    <a:lnTo>
                      <a:pt x="58" y="0"/>
                    </a:lnTo>
                    <a:lnTo>
                      <a:pt x="0" y="0"/>
                    </a:lnTo>
                    <a:lnTo>
                      <a:pt x="28" y="30"/>
                    </a:lnTo>
                    <a:close/>
                  </a:path>
                </a:pathLst>
              </a:custGeom>
              <a:solidFill>
                <a:srgbClr val="8FB5BE"/>
              </a:solidFill>
              <a:ln w="9525">
                <a:noFill/>
                <a:round/>
                <a:headEnd/>
                <a:tailEnd/>
              </a:ln>
            </p:spPr>
            <p:txBody>
              <a:bodyPr/>
              <a:lstStyle/>
              <a:p>
                <a:endParaRPr lang="en-GB"/>
              </a:p>
            </p:txBody>
          </p:sp>
          <p:sp>
            <p:nvSpPr>
              <p:cNvPr id="17474" name="Freeform 66"/>
              <p:cNvSpPr>
                <a:spLocks/>
              </p:cNvSpPr>
              <p:nvPr/>
            </p:nvSpPr>
            <p:spPr bwMode="auto">
              <a:xfrm>
                <a:off x="2909" y="1646"/>
                <a:ext cx="7" cy="8"/>
              </a:xfrm>
              <a:custGeom>
                <a:avLst/>
                <a:gdLst/>
                <a:ahLst/>
                <a:cxnLst>
                  <a:cxn ang="0">
                    <a:pos x="0" y="31"/>
                  </a:cxn>
                  <a:cxn ang="0">
                    <a:pos x="30" y="31"/>
                  </a:cxn>
                  <a:cxn ang="0">
                    <a:pos x="0" y="0"/>
                  </a:cxn>
                  <a:cxn ang="0">
                    <a:pos x="0" y="31"/>
                  </a:cxn>
                </a:cxnLst>
                <a:rect l="0" t="0" r="r" b="b"/>
                <a:pathLst>
                  <a:path w="30" h="31">
                    <a:moveTo>
                      <a:pt x="0" y="31"/>
                    </a:moveTo>
                    <a:lnTo>
                      <a:pt x="30" y="31"/>
                    </a:lnTo>
                    <a:lnTo>
                      <a:pt x="0" y="0"/>
                    </a:lnTo>
                    <a:lnTo>
                      <a:pt x="0" y="31"/>
                    </a:lnTo>
                    <a:close/>
                  </a:path>
                </a:pathLst>
              </a:custGeom>
              <a:solidFill>
                <a:srgbClr val="8FB5BE"/>
              </a:solidFill>
              <a:ln w="9525">
                <a:noFill/>
                <a:round/>
                <a:headEnd/>
                <a:tailEnd/>
              </a:ln>
            </p:spPr>
            <p:txBody>
              <a:bodyPr/>
              <a:lstStyle/>
              <a:p>
                <a:endParaRPr lang="en-GB"/>
              </a:p>
            </p:txBody>
          </p:sp>
          <p:sp>
            <p:nvSpPr>
              <p:cNvPr id="17475" name="Freeform 67"/>
              <p:cNvSpPr>
                <a:spLocks/>
              </p:cNvSpPr>
              <p:nvPr/>
            </p:nvSpPr>
            <p:spPr bwMode="auto">
              <a:xfrm>
                <a:off x="3087" y="1905"/>
                <a:ext cx="177" cy="230"/>
              </a:xfrm>
              <a:custGeom>
                <a:avLst/>
                <a:gdLst/>
                <a:ahLst/>
                <a:cxnLst>
                  <a:cxn ang="0">
                    <a:pos x="566" y="31"/>
                  </a:cxn>
                  <a:cxn ang="0">
                    <a:pos x="566" y="0"/>
                  </a:cxn>
                  <a:cxn ang="0">
                    <a:pos x="447" y="31"/>
                  </a:cxn>
                  <a:cxn ang="0">
                    <a:pos x="387" y="118"/>
                  </a:cxn>
                  <a:cxn ang="0">
                    <a:pos x="328" y="149"/>
                  </a:cxn>
                  <a:cxn ang="0">
                    <a:pos x="238" y="149"/>
                  </a:cxn>
                  <a:cxn ang="0">
                    <a:pos x="120" y="179"/>
                  </a:cxn>
                  <a:cxn ang="0">
                    <a:pos x="91" y="327"/>
                  </a:cxn>
                  <a:cxn ang="0">
                    <a:pos x="150" y="237"/>
                  </a:cxn>
                  <a:cxn ang="0">
                    <a:pos x="298" y="209"/>
                  </a:cxn>
                  <a:cxn ang="0">
                    <a:pos x="268" y="297"/>
                  </a:cxn>
                  <a:cxn ang="0">
                    <a:pos x="298" y="297"/>
                  </a:cxn>
                  <a:cxn ang="0">
                    <a:pos x="268" y="327"/>
                  </a:cxn>
                  <a:cxn ang="0">
                    <a:pos x="268" y="297"/>
                  </a:cxn>
                  <a:cxn ang="0">
                    <a:pos x="209" y="267"/>
                  </a:cxn>
                  <a:cxn ang="0">
                    <a:pos x="150" y="237"/>
                  </a:cxn>
                  <a:cxn ang="0">
                    <a:pos x="120" y="297"/>
                  </a:cxn>
                  <a:cxn ang="0">
                    <a:pos x="150" y="297"/>
                  </a:cxn>
                  <a:cxn ang="0">
                    <a:pos x="150" y="327"/>
                  </a:cxn>
                  <a:cxn ang="0">
                    <a:pos x="120" y="385"/>
                  </a:cxn>
                  <a:cxn ang="0">
                    <a:pos x="91" y="356"/>
                  </a:cxn>
                  <a:cxn ang="0">
                    <a:pos x="31" y="327"/>
                  </a:cxn>
                  <a:cxn ang="0">
                    <a:pos x="0" y="504"/>
                  </a:cxn>
                  <a:cxn ang="0">
                    <a:pos x="61" y="534"/>
                  </a:cxn>
                  <a:cxn ang="0">
                    <a:pos x="31" y="592"/>
                  </a:cxn>
                  <a:cxn ang="0">
                    <a:pos x="0" y="683"/>
                  </a:cxn>
                  <a:cxn ang="0">
                    <a:pos x="61" y="652"/>
                  </a:cxn>
                  <a:cxn ang="0">
                    <a:pos x="91" y="710"/>
                  </a:cxn>
                  <a:cxn ang="0">
                    <a:pos x="120" y="801"/>
                  </a:cxn>
                  <a:cxn ang="0">
                    <a:pos x="91" y="829"/>
                  </a:cxn>
                  <a:cxn ang="0">
                    <a:pos x="120" y="889"/>
                  </a:cxn>
                  <a:cxn ang="0">
                    <a:pos x="298" y="919"/>
                  </a:cxn>
                  <a:cxn ang="0">
                    <a:pos x="357" y="889"/>
                  </a:cxn>
                  <a:cxn ang="0">
                    <a:pos x="416" y="919"/>
                  </a:cxn>
                  <a:cxn ang="0">
                    <a:pos x="475" y="889"/>
                  </a:cxn>
                  <a:cxn ang="0">
                    <a:pos x="447" y="859"/>
                  </a:cxn>
                  <a:cxn ang="0">
                    <a:pos x="387" y="829"/>
                  </a:cxn>
                  <a:cxn ang="0">
                    <a:pos x="357" y="829"/>
                  </a:cxn>
                  <a:cxn ang="0">
                    <a:pos x="328" y="801"/>
                  </a:cxn>
                  <a:cxn ang="0">
                    <a:pos x="387" y="770"/>
                  </a:cxn>
                  <a:cxn ang="0">
                    <a:pos x="357" y="710"/>
                  </a:cxn>
                  <a:cxn ang="0">
                    <a:pos x="387" y="683"/>
                  </a:cxn>
                  <a:cxn ang="0">
                    <a:pos x="357" y="622"/>
                  </a:cxn>
                  <a:cxn ang="0">
                    <a:pos x="475" y="592"/>
                  </a:cxn>
                  <a:cxn ang="0">
                    <a:pos x="535" y="563"/>
                  </a:cxn>
                  <a:cxn ang="0">
                    <a:pos x="566" y="445"/>
                  </a:cxn>
                  <a:cxn ang="0">
                    <a:pos x="566" y="474"/>
                  </a:cxn>
                  <a:cxn ang="0">
                    <a:pos x="623" y="474"/>
                  </a:cxn>
                  <a:cxn ang="0">
                    <a:pos x="654" y="474"/>
                  </a:cxn>
                  <a:cxn ang="0">
                    <a:pos x="712" y="385"/>
                  </a:cxn>
                  <a:cxn ang="0">
                    <a:pos x="535" y="356"/>
                  </a:cxn>
                  <a:cxn ang="0">
                    <a:pos x="535" y="297"/>
                  </a:cxn>
                  <a:cxn ang="0">
                    <a:pos x="535" y="267"/>
                  </a:cxn>
                  <a:cxn ang="0">
                    <a:pos x="566" y="179"/>
                  </a:cxn>
                  <a:cxn ang="0">
                    <a:pos x="594" y="149"/>
                  </a:cxn>
                </a:cxnLst>
                <a:rect l="0" t="0" r="r" b="b"/>
                <a:pathLst>
                  <a:path w="712" h="919">
                    <a:moveTo>
                      <a:pt x="594" y="60"/>
                    </a:moveTo>
                    <a:lnTo>
                      <a:pt x="566" y="31"/>
                    </a:lnTo>
                    <a:lnTo>
                      <a:pt x="594" y="0"/>
                    </a:lnTo>
                    <a:lnTo>
                      <a:pt x="566" y="0"/>
                    </a:lnTo>
                    <a:lnTo>
                      <a:pt x="535" y="31"/>
                    </a:lnTo>
                    <a:lnTo>
                      <a:pt x="447" y="31"/>
                    </a:lnTo>
                    <a:lnTo>
                      <a:pt x="387" y="90"/>
                    </a:lnTo>
                    <a:lnTo>
                      <a:pt x="387" y="118"/>
                    </a:lnTo>
                    <a:lnTo>
                      <a:pt x="357" y="149"/>
                    </a:lnTo>
                    <a:lnTo>
                      <a:pt x="328" y="149"/>
                    </a:lnTo>
                    <a:lnTo>
                      <a:pt x="268" y="179"/>
                    </a:lnTo>
                    <a:lnTo>
                      <a:pt x="238" y="149"/>
                    </a:lnTo>
                    <a:lnTo>
                      <a:pt x="209" y="179"/>
                    </a:lnTo>
                    <a:lnTo>
                      <a:pt x="120" y="179"/>
                    </a:lnTo>
                    <a:lnTo>
                      <a:pt x="31" y="267"/>
                    </a:lnTo>
                    <a:lnTo>
                      <a:pt x="91" y="327"/>
                    </a:lnTo>
                    <a:lnTo>
                      <a:pt x="91" y="267"/>
                    </a:lnTo>
                    <a:lnTo>
                      <a:pt x="150" y="237"/>
                    </a:lnTo>
                    <a:lnTo>
                      <a:pt x="180" y="209"/>
                    </a:lnTo>
                    <a:lnTo>
                      <a:pt x="298" y="209"/>
                    </a:lnTo>
                    <a:lnTo>
                      <a:pt x="268" y="237"/>
                    </a:lnTo>
                    <a:lnTo>
                      <a:pt x="268" y="297"/>
                    </a:lnTo>
                    <a:lnTo>
                      <a:pt x="268" y="327"/>
                    </a:lnTo>
                    <a:lnTo>
                      <a:pt x="298" y="297"/>
                    </a:lnTo>
                    <a:lnTo>
                      <a:pt x="298" y="327"/>
                    </a:lnTo>
                    <a:lnTo>
                      <a:pt x="268" y="327"/>
                    </a:lnTo>
                    <a:lnTo>
                      <a:pt x="238" y="327"/>
                    </a:lnTo>
                    <a:lnTo>
                      <a:pt x="268" y="297"/>
                    </a:lnTo>
                    <a:lnTo>
                      <a:pt x="238" y="267"/>
                    </a:lnTo>
                    <a:lnTo>
                      <a:pt x="209" y="267"/>
                    </a:lnTo>
                    <a:lnTo>
                      <a:pt x="180" y="237"/>
                    </a:lnTo>
                    <a:lnTo>
                      <a:pt x="150" y="237"/>
                    </a:lnTo>
                    <a:lnTo>
                      <a:pt x="150" y="267"/>
                    </a:lnTo>
                    <a:lnTo>
                      <a:pt x="120" y="297"/>
                    </a:lnTo>
                    <a:lnTo>
                      <a:pt x="150" y="327"/>
                    </a:lnTo>
                    <a:lnTo>
                      <a:pt x="150" y="297"/>
                    </a:lnTo>
                    <a:lnTo>
                      <a:pt x="180" y="297"/>
                    </a:lnTo>
                    <a:lnTo>
                      <a:pt x="150" y="327"/>
                    </a:lnTo>
                    <a:lnTo>
                      <a:pt x="150" y="385"/>
                    </a:lnTo>
                    <a:lnTo>
                      <a:pt x="120" y="385"/>
                    </a:lnTo>
                    <a:lnTo>
                      <a:pt x="120" y="356"/>
                    </a:lnTo>
                    <a:lnTo>
                      <a:pt x="91" y="356"/>
                    </a:lnTo>
                    <a:lnTo>
                      <a:pt x="61" y="327"/>
                    </a:lnTo>
                    <a:lnTo>
                      <a:pt x="31" y="327"/>
                    </a:lnTo>
                    <a:lnTo>
                      <a:pt x="0" y="356"/>
                    </a:lnTo>
                    <a:lnTo>
                      <a:pt x="0" y="504"/>
                    </a:lnTo>
                    <a:lnTo>
                      <a:pt x="31" y="504"/>
                    </a:lnTo>
                    <a:lnTo>
                      <a:pt x="61" y="534"/>
                    </a:lnTo>
                    <a:lnTo>
                      <a:pt x="61" y="563"/>
                    </a:lnTo>
                    <a:lnTo>
                      <a:pt x="31" y="592"/>
                    </a:lnTo>
                    <a:lnTo>
                      <a:pt x="0" y="563"/>
                    </a:lnTo>
                    <a:lnTo>
                      <a:pt x="0" y="683"/>
                    </a:lnTo>
                    <a:lnTo>
                      <a:pt x="31" y="683"/>
                    </a:lnTo>
                    <a:lnTo>
                      <a:pt x="61" y="652"/>
                    </a:lnTo>
                    <a:lnTo>
                      <a:pt x="61" y="683"/>
                    </a:lnTo>
                    <a:lnTo>
                      <a:pt x="91" y="710"/>
                    </a:lnTo>
                    <a:lnTo>
                      <a:pt x="120" y="710"/>
                    </a:lnTo>
                    <a:lnTo>
                      <a:pt x="120" y="801"/>
                    </a:lnTo>
                    <a:lnTo>
                      <a:pt x="91" y="801"/>
                    </a:lnTo>
                    <a:lnTo>
                      <a:pt x="91" y="829"/>
                    </a:lnTo>
                    <a:lnTo>
                      <a:pt x="120" y="829"/>
                    </a:lnTo>
                    <a:lnTo>
                      <a:pt x="120" y="889"/>
                    </a:lnTo>
                    <a:lnTo>
                      <a:pt x="268" y="889"/>
                    </a:lnTo>
                    <a:lnTo>
                      <a:pt x="298" y="919"/>
                    </a:lnTo>
                    <a:lnTo>
                      <a:pt x="328" y="919"/>
                    </a:lnTo>
                    <a:lnTo>
                      <a:pt x="357" y="889"/>
                    </a:lnTo>
                    <a:lnTo>
                      <a:pt x="387" y="889"/>
                    </a:lnTo>
                    <a:lnTo>
                      <a:pt x="416" y="919"/>
                    </a:lnTo>
                    <a:lnTo>
                      <a:pt x="416" y="889"/>
                    </a:lnTo>
                    <a:lnTo>
                      <a:pt x="475" y="889"/>
                    </a:lnTo>
                    <a:lnTo>
                      <a:pt x="475" y="859"/>
                    </a:lnTo>
                    <a:lnTo>
                      <a:pt x="447" y="859"/>
                    </a:lnTo>
                    <a:lnTo>
                      <a:pt x="416" y="829"/>
                    </a:lnTo>
                    <a:lnTo>
                      <a:pt x="387" y="829"/>
                    </a:lnTo>
                    <a:lnTo>
                      <a:pt x="387" y="859"/>
                    </a:lnTo>
                    <a:lnTo>
                      <a:pt x="357" y="829"/>
                    </a:lnTo>
                    <a:lnTo>
                      <a:pt x="328" y="829"/>
                    </a:lnTo>
                    <a:lnTo>
                      <a:pt x="328" y="801"/>
                    </a:lnTo>
                    <a:lnTo>
                      <a:pt x="357" y="801"/>
                    </a:lnTo>
                    <a:lnTo>
                      <a:pt x="387" y="770"/>
                    </a:lnTo>
                    <a:lnTo>
                      <a:pt x="387" y="740"/>
                    </a:lnTo>
                    <a:lnTo>
                      <a:pt x="357" y="710"/>
                    </a:lnTo>
                    <a:lnTo>
                      <a:pt x="357" y="683"/>
                    </a:lnTo>
                    <a:lnTo>
                      <a:pt x="387" y="683"/>
                    </a:lnTo>
                    <a:lnTo>
                      <a:pt x="416" y="652"/>
                    </a:lnTo>
                    <a:lnTo>
                      <a:pt x="357" y="622"/>
                    </a:lnTo>
                    <a:lnTo>
                      <a:pt x="475" y="622"/>
                    </a:lnTo>
                    <a:lnTo>
                      <a:pt x="475" y="592"/>
                    </a:lnTo>
                    <a:lnTo>
                      <a:pt x="447" y="563"/>
                    </a:lnTo>
                    <a:lnTo>
                      <a:pt x="535" y="563"/>
                    </a:lnTo>
                    <a:lnTo>
                      <a:pt x="535" y="474"/>
                    </a:lnTo>
                    <a:lnTo>
                      <a:pt x="566" y="445"/>
                    </a:lnTo>
                    <a:lnTo>
                      <a:pt x="594" y="445"/>
                    </a:lnTo>
                    <a:lnTo>
                      <a:pt x="566" y="474"/>
                    </a:lnTo>
                    <a:lnTo>
                      <a:pt x="594" y="504"/>
                    </a:lnTo>
                    <a:lnTo>
                      <a:pt x="623" y="474"/>
                    </a:lnTo>
                    <a:lnTo>
                      <a:pt x="623" y="445"/>
                    </a:lnTo>
                    <a:lnTo>
                      <a:pt x="654" y="474"/>
                    </a:lnTo>
                    <a:lnTo>
                      <a:pt x="712" y="415"/>
                    </a:lnTo>
                    <a:lnTo>
                      <a:pt x="712" y="385"/>
                    </a:lnTo>
                    <a:lnTo>
                      <a:pt x="684" y="356"/>
                    </a:lnTo>
                    <a:lnTo>
                      <a:pt x="535" y="356"/>
                    </a:lnTo>
                    <a:lnTo>
                      <a:pt x="566" y="327"/>
                    </a:lnTo>
                    <a:lnTo>
                      <a:pt x="535" y="297"/>
                    </a:lnTo>
                    <a:lnTo>
                      <a:pt x="566" y="297"/>
                    </a:lnTo>
                    <a:lnTo>
                      <a:pt x="535" y="267"/>
                    </a:lnTo>
                    <a:lnTo>
                      <a:pt x="535" y="209"/>
                    </a:lnTo>
                    <a:lnTo>
                      <a:pt x="566" y="179"/>
                    </a:lnTo>
                    <a:lnTo>
                      <a:pt x="566" y="149"/>
                    </a:lnTo>
                    <a:lnTo>
                      <a:pt x="594" y="149"/>
                    </a:lnTo>
                    <a:lnTo>
                      <a:pt x="594" y="60"/>
                    </a:lnTo>
                    <a:close/>
                  </a:path>
                </a:pathLst>
              </a:custGeom>
              <a:solidFill>
                <a:srgbClr val="99D6AB"/>
              </a:solidFill>
              <a:ln w="9525">
                <a:noFill/>
                <a:round/>
                <a:headEnd/>
                <a:tailEnd/>
              </a:ln>
            </p:spPr>
            <p:txBody>
              <a:bodyPr/>
              <a:lstStyle/>
              <a:p>
                <a:endParaRPr lang="en-GB"/>
              </a:p>
            </p:txBody>
          </p:sp>
          <p:sp>
            <p:nvSpPr>
              <p:cNvPr id="17476" name="Freeform 68"/>
              <p:cNvSpPr>
                <a:spLocks/>
              </p:cNvSpPr>
              <p:nvPr/>
            </p:nvSpPr>
            <p:spPr bwMode="auto">
              <a:xfrm>
                <a:off x="3109" y="1987"/>
                <a:ext cx="7" cy="7"/>
              </a:xfrm>
              <a:custGeom>
                <a:avLst/>
                <a:gdLst/>
                <a:ahLst/>
                <a:cxnLst>
                  <a:cxn ang="0">
                    <a:pos x="0" y="0"/>
                  </a:cxn>
                  <a:cxn ang="0">
                    <a:pos x="29" y="29"/>
                  </a:cxn>
                  <a:cxn ang="0">
                    <a:pos x="29" y="0"/>
                  </a:cxn>
                  <a:cxn ang="0">
                    <a:pos x="0" y="0"/>
                  </a:cxn>
                </a:cxnLst>
                <a:rect l="0" t="0" r="r" b="b"/>
                <a:pathLst>
                  <a:path w="29" h="29">
                    <a:moveTo>
                      <a:pt x="0" y="0"/>
                    </a:moveTo>
                    <a:lnTo>
                      <a:pt x="29" y="29"/>
                    </a:lnTo>
                    <a:lnTo>
                      <a:pt x="29" y="0"/>
                    </a:lnTo>
                    <a:lnTo>
                      <a:pt x="0" y="0"/>
                    </a:lnTo>
                    <a:close/>
                  </a:path>
                </a:pathLst>
              </a:custGeom>
              <a:solidFill>
                <a:srgbClr val="99D6AB"/>
              </a:solidFill>
              <a:ln w="9525">
                <a:noFill/>
                <a:round/>
                <a:headEnd/>
                <a:tailEnd/>
              </a:ln>
            </p:spPr>
            <p:txBody>
              <a:bodyPr/>
              <a:lstStyle/>
              <a:p>
                <a:endParaRPr lang="en-GB"/>
              </a:p>
            </p:txBody>
          </p:sp>
          <p:sp>
            <p:nvSpPr>
              <p:cNvPr id="17477" name="Freeform 69"/>
              <p:cNvSpPr>
                <a:spLocks/>
              </p:cNvSpPr>
              <p:nvPr/>
            </p:nvSpPr>
            <p:spPr bwMode="auto">
              <a:xfrm>
                <a:off x="2228" y="2438"/>
                <a:ext cx="859" cy="725"/>
              </a:xfrm>
              <a:custGeom>
                <a:avLst/>
                <a:gdLst/>
                <a:ahLst/>
                <a:cxnLst>
                  <a:cxn ang="0">
                    <a:pos x="1541" y="385"/>
                  </a:cxn>
                  <a:cxn ang="0">
                    <a:pos x="1333" y="534"/>
                  </a:cxn>
                  <a:cxn ang="0">
                    <a:pos x="976" y="562"/>
                  </a:cxn>
                  <a:cxn ang="0">
                    <a:pos x="830" y="443"/>
                  </a:cxn>
                  <a:cxn ang="0">
                    <a:pos x="858" y="621"/>
                  </a:cxn>
                  <a:cxn ang="0">
                    <a:pos x="711" y="798"/>
                  </a:cxn>
                  <a:cxn ang="0">
                    <a:pos x="503" y="828"/>
                  </a:cxn>
                  <a:cxn ang="0">
                    <a:pos x="325" y="770"/>
                  </a:cxn>
                  <a:cxn ang="0">
                    <a:pos x="177" y="798"/>
                  </a:cxn>
                  <a:cxn ang="0">
                    <a:pos x="28" y="916"/>
                  </a:cxn>
                  <a:cxn ang="0">
                    <a:pos x="118" y="947"/>
                  </a:cxn>
                  <a:cxn ang="0">
                    <a:pos x="207" y="1066"/>
                  </a:cxn>
                  <a:cxn ang="0">
                    <a:pos x="444" y="1125"/>
                  </a:cxn>
                  <a:cxn ang="0">
                    <a:pos x="592" y="1244"/>
                  </a:cxn>
                  <a:cxn ang="0">
                    <a:pos x="681" y="1302"/>
                  </a:cxn>
                  <a:cxn ang="0">
                    <a:pos x="739" y="1509"/>
                  </a:cxn>
                  <a:cxn ang="0">
                    <a:pos x="918" y="1569"/>
                  </a:cxn>
                  <a:cxn ang="0">
                    <a:pos x="918" y="1836"/>
                  </a:cxn>
                  <a:cxn ang="0">
                    <a:pos x="888" y="2131"/>
                  </a:cxn>
                  <a:cxn ang="0">
                    <a:pos x="799" y="2456"/>
                  </a:cxn>
                  <a:cxn ang="0">
                    <a:pos x="711" y="2604"/>
                  </a:cxn>
                  <a:cxn ang="0">
                    <a:pos x="858" y="2693"/>
                  </a:cxn>
                  <a:cxn ang="0">
                    <a:pos x="1155" y="2811"/>
                  </a:cxn>
                  <a:cxn ang="0">
                    <a:pos x="1333" y="2783"/>
                  </a:cxn>
                  <a:cxn ang="0">
                    <a:pos x="1569" y="2811"/>
                  </a:cxn>
                  <a:cxn ang="0">
                    <a:pos x="1718" y="2902"/>
                  </a:cxn>
                  <a:cxn ang="0">
                    <a:pos x="2015" y="2872"/>
                  </a:cxn>
                  <a:cxn ang="0">
                    <a:pos x="2043" y="2635"/>
                  </a:cxn>
                  <a:cxn ang="0">
                    <a:pos x="2341" y="2517"/>
                  </a:cxn>
                  <a:cxn ang="0">
                    <a:pos x="2548" y="2517"/>
                  </a:cxn>
                  <a:cxn ang="0">
                    <a:pos x="2636" y="2604"/>
                  </a:cxn>
                  <a:cxn ang="0">
                    <a:pos x="2814" y="2665"/>
                  </a:cxn>
                  <a:cxn ang="0">
                    <a:pos x="2962" y="2604"/>
                  </a:cxn>
                  <a:cxn ang="0">
                    <a:pos x="3228" y="2429"/>
                  </a:cxn>
                  <a:cxn ang="0">
                    <a:pos x="3110" y="2279"/>
                  </a:cxn>
                  <a:cxn ang="0">
                    <a:pos x="3110" y="2101"/>
                  </a:cxn>
                  <a:cxn ang="0">
                    <a:pos x="3021" y="1954"/>
                  </a:cxn>
                  <a:cxn ang="0">
                    <a:pos x="3080" y="1836"/>
                  </a:cxn>
                  <a:cxn ang="0">
                    <a:pos x="3080" y="1657"/>
                  </a:cxn>
                  <a:cxn ang="0">
                    <a:pos x="2873" y="1627"/>
                  </a:cxn>
                  <a:cxn ang="0">
                    <a:pos x="2962" y="1391"/>
                  </a:cxn>
                  <a:cxn ang="0">
                    <a:pos x="3171" y="1214"/>
                  </a:cxn>
                  <a:cxn ang="0">
                    <a:pos x="3259" y="1036"/>
                  </a:cxn>
                  <a:cxn ang="0">
                    <a:pos x="3317" y="889"/>
                  </a:cxn>
                  <a:cxn ang="0">
                    <a:pos x="3228" y="652"/>
                  </a:cxn>
                  <a:cxn ang="0">
                    <a:pos x="3052" y="621"/>
                  </a:cxn>
                  <a:cxn ang="0">
                    <a:pos x="2903" y="503"/>
                  </a:cxn>
                  <a:cxn ang="0">
                    <a:pos x="2636" y="443"/>
                  </a:cxn>
                  <a:cxn ang="0">
                    <a:pos x="2518" y="325"/>
                  </a:cxn>
                  <a:cxn ang="0">
                    <a:pos x="2399" y="325"/>
                  </a:cxn>
                  <a:cxn ang="0">
                    <a:pos x="2162" y="178"/>
                  </a:cxn>
                  <a:cxn ang="0">
                    <a:pos x="2015" y="87"/>
                  </a:cxn>
                  <a:cxn ang="0">
                    <a:pos x="1779" y="30"/>
                  </a:cxn>
                </a:cxnLst>
                <a:rect l="0" t="0" r="r" b="b"/>
                <a:pathLst>
                  <a:path w="3435" h="2902">
                    <a:moveTo>
                      <a:pt x="1718" y="296"/>
                    </a:moveTo>
                    <a:lnTo>
                      <a:pt x="1659" y="296"/>
                    </a:lnTo>
                    <a:lnTo>
                      <a:pt x="1659" y="325"/>
                    </a:lnTo>
                    <a:lnTo>
                      <a:pt x="1599" y="355"/>
                    </a:lnTo>
                    <a:lnTo>
                      <a:pt x="1569" y="355"/>
                    </a:lnTo>
                    <a:lnTo>
                      <a:pt x="1541" y="385"/>
                    </a:lnTo>
                    <a:lnTo>
                      <a:pt x="1451" y="385"/>
                    </a:lnTo>
                    <a:lnTo>
                      <a:pt x="1451" y="415"/>
                    </a:lnTo>
                    <a:lnTo>
                      <a:pt x="1392" y="415"/>
                    </a:lnTo>
                    <a:lnTo>
                      <a:pt x="1304" y="503"/>
                    </a:lnTo>
                    <a:lnTo>
                      <a:pt x="1304" y="534"/>
                    </a:lnTo>
                    <a:lnTo>
                      <a:pt x="1333" y="534"/>
                    </a:lnTo>
                    <a:lnTo>
                      <a:pt x="1304" y="562"/>
                    </a:lnTo>
                    <a:lnTo>
                      <a:pt x="1274" y="562"/>
                    </a:lnTo>
                    <a:lnTo>
                      <a:pt x="1274" y="591"/>
                    </a:lnTo>
                    <a:lnTo>
                      <a:pt x="1213" y="591"/>
                    </a:lnTo>
                    <a:lnTo>
                      <a:pt x="1185" y="562"/>
                    </a:lnTo>
                    <a:lnTo>
                      <a:pt x="976" y="562"/>
                    </a:lnTo>
                    <a:lnTo>
                      <a:pt x="948" y="534"/>
                    </a:lnTo>
                    <a:lnTo>
                      <a:pt x="948" y="443"/>
                    </a:lnTo>
                    <a:lnTo>
                      <a:pt x="918" y="443"/>
                    </a:lnTo>
                    <a:lnTo>
                      <a:pt x="888" y="473"/>
                    </a:lnTo>
                    <a:lnTo>
                      <a:pt x="858" y="473"/>
                    </a:lnTo>
                    <a:lnTo>
                      <a:pt x="830" y="443"/>
                    </a:lnTo>
                    <a:lnTo>
                      <a:pt x="769" y="443"/>
                    </a:lnTo>
                    <a:lnTo>
                      <a:pt x="799" y="473"/>
                    </a:lnTo>
                    <a:lnTo>
                      <a:pt x="769" y="503"/>
                    </a:lnTo>
                    <a:lnTo>
                      <a:pt x="799" y="534"/>
                    </a:lnTo>
                    <a:lnTo>
                      <a:pt x="799" y="562"/>
                    </a:lnTo>
                    <a:lnTo>
                      <a:pt x="858" y="621"/>
                    </a:lnTo>
                    <a:lnTo>
                      <a:pt x="858" y="798"/>
                    </a:lnTo>
                    <a:lnTo>
                      <a:pt x="769" y="798"/>
                    </a:lnTo>
                    <a:lnTo>
                      <a:pt x="769" y="770"/>
                    </a:lnTo>
                    <a:lnTo>
                      <a:pt x="739" y="798"/>
                    </a:lnTo>
                    <a:lnTo>
                      <a:pt x="739" y="828"/>
                    </a:lnTo>
                    <a:lnTo>
                      <a:pt x="711" y="798"/>
                    </a:lnTo>
                    <a:lnTo>
                      <a:pt x="681" y="798"/>
                    </a:lnTo>
                    <a:lnTo>
                      <a:pt x="681" y="828"/>
                    </a:lnTo>
                    <a:lnTo>
                      <a:pt x="651" y="798"/>
                    </a:lnTo>
                    <a:lnTo>
                      <a:pt x="592" y="798"/>
                    </a:lnTo>
                    <a:lnTo>
                      <a:pt x="532" y="859"/>
                    </a:lnTo>
                    <a:lnTo>
                      <a:pt x="503" y="828"/>
                    </a:lnTo>
                    <a:lnTo>
                      <a:pt x="503" y="798"/>
                    </a:lnTo>
                    <a:lnTo>
                      <a:pt x="474" y="770"/>
                    </a:lnTo>
                    <a:lnTo>
                      <a:pt x="444" y="770"/>
                    </a:lnTo>
                    <a:lnTo>
                      <a:pt x="444" y="741"/>
                    </a:lnTo>
                    <a:lnTo>
                      <a:pt x="325" y="741"/>
                    </a:lnTo>
                    <a:lnTo>
                      <a:pt x="325" y="770"/>
                    </a:lnTo>
                    <a:lnTo>
                      <a:pt x="296" y="798"/>
                    </a:lnTo>
                    <a:lnTo>
                      <a:pt x="296" y="770"/>
                    </a:lnTo>
                    <a:lnTo>
                      <a:pt x="265" y="770"/>
                    </a:lnTo>
                    <a:lnTo>
                      <a:pt x="237" y="798"/>
                    </a:lnTo>
                    <a:lnTo>
                      <a:pt x="207" y="770"/>
                    </a:lnTo>
                    <a:lnTo>
                      <a:pt x="177" y="798"/>
                    </a:lnTo>
                    <a:lnTo>
                      <a:pt x="89" y="798"/>
                    </a:lnTo>
                    <a:lnTo>
                      <a:pt x="58" y="828"/>
                    </a:lnTo>
                    <a:lnTo>
                      <a:pt x="28" y="828"/>
                    </a:lnTo>
                    <a:lnTo>
                      <a:pt x="0" y="859"/>
                    </a:lnTo>
                    <a:lnTo>
                      <a:pt x="0" y="916"/>
                    </a:lnTo>
                    <a:lnTo>
                      <a:pt x="28" y="916"/>
                    </a:lnTo>
                    <a:lnTo>
                      <a:pt x="58" y="889"/>
                    </a:lnTo>
                    <a:lnTo>
                      <a:pt x="89" y="889"/>
                    </a:lnTo>
                    <a:lnTo>
                      <a:pt x="89" y="916"/>
                    </a:lnTo>
                    <a:lnTo>
                      <a:pt x="28" y="916"/>
                    </a:lnTo>
                    <a:lnTo>
                      <a:pt x="58" y="947"/>
                    </a:lnTo>
                    <a:lnTo>
                      <a:pt x="118" y="947"/>
                    </a:lnTo>
                    <a:lnTo>
                      <a:pt x="118" y="977"/>
                    </a:lnTo>
                    <a:lnTo>
                      <a:pt x="58" y="977"/>
                    </a:lnTo>
                    <a:lnTo>
                      <a:pt x="28" y="1007"/>
                    </a:lnTo>
                    <a:lnTo>
                      <a:pt x="118" y="1095"/>
                    </a:lnTo>
                    <a:lnTo>
                      <a:pt x="146" y="1066"/>
                    </a:lnTo>
                    <a:lnTo>
                      <a:pt x="207" y="1066"/>
                    </a:lnTo>
                    <a:lnTo>
                      <a:pt x="237" y="1095"/>
                    </a:lnTo>
                    <a:lnTo>
                      <a:pt x="384" y="1095"/>
                    </a:lnTo>
                    <a:lnTo>
                      <a:pt x="355" y="1125"/>
                    </a:lnTo>
                    <a:lnTo>
                      <a:pt x="384" y="1125"/>
                    </a:lnTo>
                    <a:lnTo>
                      <a:pt x="414" y="1154"/>
                    </a:lnTo>
                    <a:lnTo>
                      <a:pt x="444" y="1125"/>
                    </a:lnTo>
                    <a:lnTo>
                      <a:pt x="503" y="1184"/>
                    </a:lnTo>
                    <a:lnTo>
                      <a:pt x="621" y="1184"/>
                    </a:lnTo>
                    <a:lnTo>
                      <a:pt x="592" y="1214"/>
                    </a:lnTo>
                    <a:lnTo>
                      <a:pt x="562" y="1214"/>
                    </a:lnTo>
                    <a:lnTo>
                      <a:pt x="562" y="1244"/>
                    </a:lnTo>
                    <a:lnTo>
                      <a:pt x="592" y="1244"/>
                    </a:lnTo>
                    <a:lnTo>
                      <a:pt x="621" y="1272"/>
                    </a:lnTo>
                    <a:lnTo>
                      <a:pt x="651" y="1244"/>
                    </a:lnTo>
                    <a:lnTo>
                      <a:pt x="681" y="1244"/>
                    </a:lnTo>
                    <a:lnTo>
                      <a:pt x="651" y="1272"/>
                    </a:lnTo>
                    <a:lnTo>
                      <a:pt x="651" y="1302"/>
                    </a:lnTo>
                    <a:lnTo>
                      <a:pt x="681" y="1302"/>
                    </a:lnTo>
                    <a:lnTo>
                      <a:pt x="711" y="1332"/>
                    </a:lnTo>
                    <a:lnTo>
                      <a:pt x="681" y="1332"/>
                    </a:lnTo>
                    <a:lnTo>
                      <a:pt x="681" y="1362"/>
                    </a:lnTo>
                    <a:lnTo>
                      <a:pt x="651" y="1391"/>
                    </a:lnTo>
                    <a:lnTo>
                      <a:pt x="739" y="1481"/>
                    </a:lnTo>
                    <a:lnTo>
                      <a:pt x="739" y="1509"/>
                    </a:lnTo>
                    <a:lnTo>
                      <a:pt x="769" y="1539"/>
                    </a:lnTo>
                    <a:lnTo>
                      <a:pt x="799" y="1539"/>
                    </a:lnTo>
                    <a:lnTo>
                      <a:pt x="830" y="1569"/>
                    </a:lnTo>
                    <a:lnTo>
                      <a:pt x="858" y="1569"/>
                    </a:lnTo>
                    <a:lnTo>
                      <a:pt x="888" y="1600"/>
                    </a:lnTo>
                    <a:lnTo>
                      <a:pt x="918" y="1569"/>
                    </a:lnTo>
                    <a:lnTo>
                      <a:pt x="918" y="1746"/>
                    </a:lnTo>
                    <a:lnTo>
                      <a:pt x="888" y="1746"/>
                    </a:lnTo>
                    <a:lnTo>
                      <a:pt x="888" y="1776"/>
                    </a:lnTo>
                    <a:lnTo>
                      <a:pt x="976" y="1864"/>
                    </a:lnTo>
                    <a:lnTo>
                      <a:pt x="948" y="1864"/>
                    </a:lnTo>
                    <a:lnTo>
                      <a:pt x="918" y="1836"/>
                    </a:lnTo>
                    <a:lnTo>
                      <a:pt x="888" y="1864"/>
                    </a:lnTo>
                    <a:lnTo>
                      <a:pt x="888" y="1983"/>
                    </a:lnTo>
                    <a:lnTo>
                      <a:pt x="858" y="2013"/>
                    </a:lnTo>
                    <a:lnTo>
                      <a:pt x="858" y="2101"/>
                    </a:lnTo>
                    <a:lnTo>
                      <a:pt x="888" y="2101"/>
                    </a:lnTo>
                    <a:lnTo>
                      <a:pt x="888" y="2131"/>
                    </a:lnTo>
                    <a:lnTo>
                      <a:pt x="858" y="2131"/>
                    </a:lnTo>
                    <a:lnTo>
                      <a:pt x="858" y="2220"/>
                    </a:lnTo>
                    <a:lnTo>
                      <a:pt x="830" y="2250"/>
                    </a:lnTo>
                    <a:lnTo>
                      <a:pt x="830" y="2338"/>
                    </a:lnTo>
                    <a:lnTo>
                      <a:pt x="799" y="2368"/>
                    </a:lnTo>
                    <a:lnTo>
                      <a:pt x="799" y="2456"/>
                    </a:lnTo>
                    <a:lnTo>
                      <a:pt x="769" y="2486"/>
                    </a:lnTo>
                    <a:lnTo>
                      <a:pt x="769" y="2517"/>
                    </a:lnTo>
                    <a:lnTo>
                      <a:pt x="739" y="2547"/>
                    </a:lnTo>
                    <a:lnTo>
                      <a:pt x="711" y="2547"/>
                    </a:lnTo>
                    <a:lnTo>
                      <a:pt x="681" y="2575"/>
                    </a:lnTo>
                    <a:lnTo>
                      <a:pt x="711" y="2604"/>
                    </a:lnTo>
                    <a:lnTo>
                      <a:pt x="799" y="2604"/>
                    </a:lnTo>
                    <a:lnTo>
                      <a:pt x="799" y="2635"/>
                    </a:lnTo>
                    <a:lnTo>
                      <a:pt x="769" y="2665"/>
                    </a:lnTo>
                    <a:lnTo>
                      <a:pt x="799" y="2693"/>
                    </a:lnTo>
                    <a:lnTo>
                      <a:pt x="830" y="2665"/>
                    </a:lnTo>
                    <a:lnTo>
                      <a:pt x="858" y="2693"/>
                    </a:lnTo>
                    <a:lnTo>
                      <a:pt x="888" y="2693"/>
                    </a:lnTo>
                    <a:lnTo>
                      <a:pt x="918" y="2724"/>
                    </a:lnTo>
                    <a:lnTo>
                      <a:pt x="948" y="2693"/>
                    </a:lnTo>
                    <a:lnTo>
                      <a:pt x="1006" y="2754"/>
                    </a:lnTo>
                    <a:lnTo>
                      <a:pt x="1095" y="2754"/>
                    </a:lnTo>
                    <a:lnTo>
                      <a:pt x="1155" y="2811"/>
                    </a:lnTo>
                    <a:lnTo>
                      <a:pt x="1185" y="2783"/>
                    </a:lnTo>
                    <a:lnTo>
                      <a:pt x="1213" y="2783"/>
                    </a:lnTo>
                    <a:lnTo>
                      <a:pt x="1244" y="2811"/>
                    </a:lnTo>
                    <a:lnTo>
                      <a:pt x="1274" y="2811"/>
                    </a:lnTo>
                    <a:lnTo>
                      <a:pt x="1304" y="2783"/>
                    </a:lnTo>
                    <a:lnTo>
                      <a:pt x="1333" y="2783"/>
                    </a:lnTo>
                    <a:lnTo>
                      <a:pt x="1362" y="2754"/>
                    </a:lnTo>
                    <a:lnTo>
                      <a:pt x="1422" y="2754"/>
                    </a:lnTo>
                    <a:lnTo>
                      <a:pt x="1451" y="2783"/>
                    </a:lnTo>
                    <a:lnTo>
                      <a:pt x="1541" y="2783"/>
                    </a:lnTo>
                    <a:lnTo>
                      <a:pt x="1569" y="2842"/>
                    </a:lnTo>
                    <a:lnTo>
                      <a:pt x="1569" y="2811"/>
                    </a:lnTo>
                    <a:lnTo>
                      <a:pt x="1629" y="2811"/>
                    </a:lnTo>
                    <a:lnTo>
                      <a:pt x="1659" y="2842"/>
                    </a:lnTo>
                    <a:lnTo>
                      <a:pt x="1629" y="2842"/>
                    </a:lnTo>
                    <a:lnTo>
                      <a:pt x="1629" y="2872"/>
                    </a:lnTo>
                    <a:lnTo>
                      <a:pt x="1688" y="2872"/>
                    </a:lnTo>
                    <a:lnTo>
                      <a:pt x="1718" y="2902"/>
                    </a:lnTo>
                    <a:lnTo>
                      <a:pt x="1748" y="2902"/>
                    </a:lnTo>
                    <a:lnTo>
                      <a:pt x="1779" y="2872"/>
                    </a:lnTo>
                    <a:lnTo>
                      <a:pt x="1806" y="2902"/>
                    </a:lnTo>
                    <a:lnTo>
                      <a:pt x="1925" y="2902"/>
                    </a:lnTo>
                    <a:lnTo>
                      <a:pt x="1955" y="2872"/>
                    </a:lnTo>
                    <a:lnTo>
                      <a:pt x="2015" y="2872"/>
                    </a:lnTo>
                    <a:lnTo>
                      <a:pt x="1985" y="2842"/>
                    </a:lnTo>
                    <a:lnTo>
                      <a:pt x="1985" y="2724"/>
                    </a:lnTo>
                    <a:lnTo>
                      <a:pt x="2015" y="2693"/>
                    </a:lnTo>
                    <a:lnTo>
                      <a:pt x="1985" y="2665"/>
                    </a:lnTo>
                    <a:lnTo>
                      <a:pt x="2015" y="2635"/>
                    </a:lnTo>
                    <a:lnTo>
                      <a:pt x="2043" y="2635"/>
                    </a:lnTo>
                    <a:lnTo>
                      <a:pt x="2073" y="2604"/>
                    </a:lnTo>
                    <a:lnTo>
                      <a:pt x="2104" y="2604"/>
                    </a:lnTo>
                    <a:lnTo>
                      <a:pt x="2162" y="2547"/>
                    </a:lnTo>
                    <a:lnTo>
                      <a:pt x="2192" y="2547"/>
                    </a:lnTo>
                    <a:lnTo>
                      <a:pt x="2222" y="2517"/>
                    </a:lnTo>
                    <a:lnTo>
                      <a:pt x="2341" y="2517"/>
                    </a:lnTo>
                    <a:lnTo>
                      <a:pt x="2368" y="2547"/>
                    </a:lnTo>
                    <a:lnTo>
                      <a:pt x="2429" y="2547"/>
                    </a:lnTo>
                    <a:lnTo>
                      <a:pt x="2459" y="2575"/>
                    </a:lnTo>
                    <a:lnTo>
                      <a:pt x="2488" y="2547"/>
                    </a:lnTo>
                    <a:lnTo>
                      <a:pt x="2548" y="2547"/>
                    </a:lnTo>
                    <a:lnTo>
                      <a:pt x="2548" y="2517"/>
                    </a:lnTo>
                    <a:lnTo>
                      <a:pt x="2578" y="2517"/>
                    </a:lnTo>
                    <a:lnTo>
                      <a:pt x="2578" y="2547"/>
                    </a:lnTo>
                    <a:lnTo>
                      <a:pt x="2548" y="2547"/>
                    </a:lnTo>
                    <a:lnTo>
                      <a:pt x="2548" y="2575"/>
                    </a:lnTo>
                    <a:lnTo>
                      <a:pt x="2636" y="2575"/>
                    </a:lnTo>
                    <a:lnTo>
                      <a:pt x="2636" y="2604"/>
                    </a:lnTo>
                    <a:lnTo>
                      <a:pt x="2666" y="2604"/>
                    </a:lnTo>
                    <a:lnTo>
                      <a:pt x="2696" y="2635"/>
                    </a:lnTo>
                    <a:lnTo>
                      <a:pt x="2725" y="2635"/>
                    </a:lnTo>
                    <a:lnTo>
                      <a:pt x="2755" y="2665"/>
                    </a:lnTo>
                    <a:lnTo>
                      <a:pt x="2785" y="2635"/>
                    </a:lnTo>
                    <a:lnTo>
                      <a:pt x="2814" y="2665"/>
                    </a:lnTo>
                    <a:lnTo>
                      <a:pt x="2843" y="2665"/>
                    </a:lnTo>
                    <a:lnTo>
                      <a:pt x="2873" y="2635"/>
                    </a:lnTo>
                    <a:lnTo>
                      <a:pt x="2903" y="2665"/>
                    </a:lnTo>
                    <a:lnTo>
                      <a:pt x="2934" y="2635"/>
                    </a:lnTo>
                    <a:lnTo>
                      <a:pt x="2992" y="2635"/>
                    </a:lnTo>
                    <a:lnTo>
                      <a:pt x="2962" y="2604"/>
                    </a:lnTo>
                    <a:lnTo>
                      <a:pt x="3021" y="2547"/>
                    </a:lnTo>
                    <a:lnTo>
                      <a:pt x="3052" y="2547"/>
                    </a:lnTo>
                    <a:lnTo>
                      <a:pt x="3141" y="2456"/>
                    </a:lnTo>
                    <a:lnTo>
                      <a:pt x="3198" y="2456"/>
                    </a:lnTo>
                    <a:lnTo>
                      <a:pt x="3198" y="2429"/>
                    </a:lnTo>
                    <a:lnTo>
                      <a:pt x="3228" y="2429"/>
                    </a:lnTo>
                    <a:lnTo>
                      <a:pt x="3228" y="2398"/>
                    </a:lnTo>
                    <a:lnTo>
                      <a:pt x="3289" y="2338"/>
                    </a:lnTo>
                    <a:lnTo>
                      <a:pt x="3259" y="2309"/>
                    </a:lnTo>
                    <a:lnTo>
                      <a:pt x="3171" y="2309"/>
                    </a:lnTo>
                    <a:lnTo>
                      <a:pt x="3141" y="2279"/>
                    </a:lnTo>
                    <a:lnTo>
                      <a:pt x="3110" y="2279"/>
                    </a:lnTo>
                    <a:lnTo>
                      <a:pt x="3052" y="2220"/>
                    </a:lnTo>
                    <a:lnTo>
                      <a:pt x="3052" y="2191"/>
                    </a:lnTo>
                    <a:lnTo>
                      <a:pt x="3080" y="2161"/>
                    </a:lnTo>
                    <a:lnTo>
                      <a:pt x="3080" y="2131"/>
                    </a:lnTo>
                    <a:lnTo>
                      <a:pt x="3110" y="2131"/>
                    </a:lnTo>
                    <a:lnTo>
                      <a:pt x="3110" y="2101"/>
                    </a:lnTo>
                    <a:lnTo>
                      <a:pt x="3080" y="2073"/>
                    </a:lnTo>
                    <a:lnTo>
                      <a:pt x="3021" y="2043"/>
                    </a:lnTo>
                    <a:lnTo>
                      <a:pt x="3021" y="2013"/>
                    </a:lnTo>
                    <a:lnTo>
                      <a:pt x="2992" y="1983"/>
                    </a:lnTo>
                    <a:lnTo>
                      <a:pt x="3021" y="1983"/>
                    </a:lnTo>
                    <a:lnTo>
                      <a:pt x="3021" y="1954"/>
                    </a:lnTo>
                    <a:lnTo>
                      <a:pt x="3080" y="1983"/>
                    </a:lnTo>
                    <a:lnTo>
                      <a:pt x="3080" y="1954"/>
                    </a:lnTo>
                    <a:lnTo>
                      <a:pt x="3110" y="1954"/>
                    </a:lnTo>
                    <a:lnTo>
                      <a:pt x="3141" y="1925"/>
                    </a:lnTo>
                    <a:lnTo>
                      <a:pt x="3141" y="1895"/>
                    </a:lnTo>
                    <a:lnTo>
                      <a:pt x="3080" y="1836"/>
                    </a:lnTo>
                    <a:lnTo>
                      <a:pt x="3080" y="1776"/>
                    </a:lnTo>
                    <a:lnTo>
                      <a:pt x="3052" y="1746"/>
                    </a:lnTo>
                    <a:lnTo>
                      <a:pt x="3080" y="1746"/>
                    </a:lnTo>
                    <a:lnTo>
                      <a:pt x="3110" y="1718"/>
                    </a:lnTo>
                    <a:lnTo>
                      <a:pt x="3080" y="1688"/>
                    </a:lnTo>
                    <a:lnTo>
                      <a:pt x="3080" y="1657"/>
                    </a:lnTo>
                    <a:lnTo>
                      <a:pt x="3052" y="1627"/>
                    </a:lnTo>
                    <a:lnTo>
                      <a:pt x="3052" y="1539"/>
                    </a:lnTo>
                    <a:lnTo>
                      <a:pt x="2934" y="1539"/>
                    </a:lnTo>
                    <a:lnTo>
                      <a:pt x="2903" y="1569"/>
                    </a:lnTo>
                    <a:lnTo>
                      <a:pt x="2903" y="1600"/>
                    </a:lnTo>
                    <a:lnTo>
                      <a:pt x="2873" y="1627"/>
                    </a:lnTo>
                    <a:lnTo>
                      <a:pt x="2814" y="1627"/>
                    </a:lnTo>
                    <a:lnTo>
                      <a:pt x="2873" y="1569"/>
                    </a:lnTo>
                    <a:lnTo>
                      <a:pt x="2873" y="1539"/>
                    </a:lnTo>
                    <a:lnTo>
                      <a:pt x="2843" y="1539"/>
                    </a:lnTo>
                    <a:lnTo>
                      <a:pt x="2962" y="1420"/>
                    </a:lnTo>
                    <a:lnTo>
                      <a:pt x="2962" y="1391"/>
                    </a:lnTo>
                    <a:lnTo>
                      <a:pt x="3110" y="1244"/>
                    </a:lnTo>
                    <a:lnTo>
                      <a:pt x="3080" y="1244"/>
                    </a:lnTo>
                    <a:lnTo>
                      <a:pt x="3110" y="1214"/>
                    </a:lnTo>
                    <a:lnTo>
                      <a:pt x="3110" y="1184"/>
                    </a:lnTo>
                    <a:lnTo>
                      <a:pt x="3141" y="1184"/>
                    </a:lnTo>
                    <a:lnTo>
                      <a:pt x="3171" y="1214"/>
                    </a:lnTo>
                    <a:lnTo>
                      <a:pt x="3228" y="1214"/>
                    </a:lnTo>
                    <a:lnTo>
                      <a:pt x="3228" y="1184"/>
                    </a:lnTo>
                    <a:lnTo>
                      <a:pt x="3259" y="1154"/>
                    </a:lnTo>
                    <a:lnTo>
                      <a:pt x="3228" y="1125"/>
                    </a:lnTo>
                    <a:lnTo>
                      <a:pt x="3259" y="1095"/>
                    </a:lnTo>
                    <a:lnTo>
                      <a:pt x="3259" y="1036"/>
                    </a:lnTo>
                    <a:lnTo>
                      <a:pt x="3289" y="1007"/>
                    </a:lnTo>
                    <a:lnTo>
                      <a:pt x="3259" y="1007"/>
                    </a:lnTo>
                    <a:lnTo>
                      <a:pt x="3259" y="977"/>
                    </a:lnTo>
                    <a:lnTo>
                      <a:pt x="3289" y="947"/>
                    </a:lnTo>
                    <a:lnTo>
                      <a:pt x="3289" y="916"/>
                    </a:lnTo>
                    <a:lnTo>
                      <a:pt x="3317" y="889"/>
                    </a:lnTo>
                    <a:lnTo>
                      <a:pt x="3317" y="828"/>
                    </a:lnTo>
                    <a:lnTo>
                      <a:pt x="3435" y="710"/>
                    </a:lnTo>
                    <a:lnTo>
                      <a:pt x="3435" y="680"/>
                    </a:lnTo>
                    <a:lnTo>
                      <a:pt x="3289" y="680"/>
                    </a:lnTo>
                    <a:lnTo>
                      <a:pt x="3259" y="652"/>
                    </a:lnTo>
                    <a:lnTo>
                      <a:pt x="3228" y="652"/>
                    </a:lnTo>
                    <a:lnTo>
                      <a:pt x="3228" y="621"/>
                    </a:lnTo>
                    <a:lnTo>
                      <a:pt x="3198" y="621"/>
                    </a:lnTo>
                    <a:lnTo>
                      <a:pt x="3198" y="652"/>
                    </a:lnTo>
                    <a:lnTo>
                      <a:pt x="3141" y="652"/>
                    </a:lnTo>
                    <a:lnTo>
                      <a:pt x="3110" y="621"/>
                    </a:lnTo>
                    <a:lnTo>
                      <a:pt x="3052" y="621"/>
                    </a:lnTo>
                    <a:lnTo>
                      <a:pt x="3021" y="591"/>
                    </a:lnTo>
                    <a:lnTo>
                      <a:pt x="3021" y="562"/>
                    </a:lnTo>
                    <a:lnTo>
                      <a:pt x="2992" y="534"/>
                    </a:lnTo>
                    <a:lnTo>
                      <a:pt x="2962" y="534"/>
                    </a:lnTo>
                    <a:lnTo>
                      <a:pt x="2934" y="503"/>
                    </a:lnTo>
                    <a:lnTo>
                      <a:pt x="2903" y="503"/>
                    </a:lnTo>
                    <a:lnTo>
                      <a:pt x="2873" y="534"/>
                    </a:lnTo>
                    <a:lnTo>
                      <a:pt x="2843" y="534"/>
                    </a:lnTo>
                    <a:lnTo>
                      <a:pt x="2814" y="503"/>
                    </a:lnTo>
                    <a:lnTo>
                      <a:pt x="2725" y="503"/>
                    </a:lnTo>
                    <a:lnTo>
                      <a:pt x="2666" y="443"/>
                    </a:lnTo>
                    <a:lnTo>
                      <a:pt x="2636" y="443"/>
                    </a:lnTo>
                    <a:lnTo>
                      <a:pt x="2606" y="415"/>
                    </a:lnTo>
                    <a:lnTo>
                      <a:pt x="2548" y="415"/>
                    </a:lnTo>
                    <a:lnTo>
                      <a:pt x="2578" y="385"/>
                    </a:lnTo>
                    <a:lnTo>
                      <a:pt x="2548" y="355"/>
                    </a:lnTo>
                    <a:lnTo>
                      <a:pt x="2548" y="296"/>
                    </a:lnTo>
                    <a:lnTo>
                      <a:pt x="2518" y="325"/>
                    </a:lnTo>
                    <a:lnTo>
                      <a:pt x="2518" y="355"/>
                    </a:lnTo>
                    <a:lnTo>
                      <a:pt x="2459" y="355"/>
                    </a:lnTo>
                    <a:lnTo>
                      <a:pt x="2459" y="385"/>
                    </a:lnTo>
                    <a:lnTo>
                      <a:pt x="2429" y="355"/>
                    </a:lnTo>
                    <a:lnTo>
                      <a:pt x="2368" y="355"/>
                    </a:lnTo>
                    <a:lnTo>
                      <a:pt x="2399" y="325"/>
                    </a:lnTo>
                    <a:lnTo>
                      <a:pt x="2368" y="296"/>
                    </a:lnTo>
                    <a:lnTo>
                      <a:pt x="2368" y="266"/>
                    </a:lnTo>
                    <a:lnTo>
                      <a:pt x="2341" y="237"/>
                    </a:lnTo>
                    <a:lnTo>
                      <a:pt x="2250" y="237"/>
                    </a:lnTo>
                    <a:lnTo>
                      <a:pt x="2250" y="178"/>
                    </a:lnTo>
                    <a:lnTo>
                      <a:pt x="2162" y="178"/>
                    </a:lnTo>
                    <a:lnTo>
                      <a:pt x="2162" y="148"/>
                    </a:lnTo>
                    <a:lnTo>
                      <a:pt x="2132" y="148"/>
                    </a:lnTo>
                    <a:lnTo>
                      <a:pt x="2132" y="87"/>
                    </a:lnTo>
                    <a:lnTo>
                      <a:pt x="2073" y="87"/>
                    </a:lnTo>
                    <a:lnTo>
                      <a:pt x="2043" y="118"/>
                    </a:lnTo>
                    <a:lnTo>
                      <a:pt x="2015" y="87"/>
                    </a:lnTo>
                    <a:lnTo>
                      <a:pt x="1985" y="87"/>
                    </a:lnTo>
                    <a:lnTo>
                      <a:pt x="1985" y="30"/>
                    </a:lnTo>
                    <a:lnTo>
                      <a:pt x="1955" y="0"/>
                    </a:lnTo>
                    <a:lnTo>
                      <a:pt x="1866" y="0"/>
                    </a:lnTo>
                    <a:lnTo>
                      <a:pt x="1806" y="30"/>
                    </a:lnTo>
                    <a:lnTo>
                      <a:pt x="1779" y="30"/>
                    </a:lnTo>
                    <a:lnTo>
                      <a:pt x="1718" y="87"/>
                    </a:lnTo>
                    <a:lnTo>
                      <a:pt x="1718" y="237"/>
                    </a:lnTo>
                    <a:lnTo>
                      <a:pt x="1688" y="237"/>
                    </a:lnTo>
                    <a:lnTo>
                      <a:pt x="1688" y="266"/>
                    </a:lnTo>
                    <a:lnTo>
                      <a:pt x="1718" y="296"/>
                    </a:lnTo>
                    <a:close/>
                  </a:path>
                </a:pathLst>
              </a:custGeom>
              <a:solidFill>
                <a:srgbClr val="B3B136"/>
              </a:solidFill>
              <a:ln w="9525">
                <a:noFill/>
                <a:round/>
                <a:headEnd/>
                <a:tailEnd/>
              </a:ln>
            </p:spPr>
            <p:txBody>
              <a:bodyPr/>
              <a:lstStyle/>
              <a:p>
                <a:endParaRPr lang="en-GB"/>
              </a:p>
            </p:txBody>
          </p:sp>
          <p:sp>
            <p:nvSpPr>
              <p:cNvPr id="17478" name="Freeform 70"/>
              <p:cNvSpPr>
                <a:spLocks noEditPoints="1"/>
              </p:cNvSpPr>
              <p:nvPr/>
            </p:nvSpPr>
            <p:spPr bwMode="auto">
              <a:xfrm>
                <a:off x="2805" y="2246"/>
                <a:ext cx="222" cy="222"/>
              </a:xfrm>
              <a:custGeom>
                <a:avLst/>
                <a:gdLst/>
                <a:ahLst/>
                <a:cxnLst>
                  <a:cxn ang="0">
                    <a:pos x="177" y="356"/>
                  </a:cxn>
                  <a:cxn ang="0">
                    <a:pos x="57" y="502"/>
                  </a:cxn>
                  <a:cxn ang="0">
                    <a:pos x="148" y="562"/>
                  </a:cxn>
                  <a:cxn ang="0">
                    <a:pos x="57" y="592"/>
                  </a:cxn>
                  <a:cxn ang="0">
                    <a:pos x="0" y="562"/>
                  </a:cxn>
                  <a:cxn ang="0">
                    <a:pos x="88" y="620"/>
                  </a:cxn>
                  <a:cxn ang="0">
                    <a:pos x="57" y="650"/>
                  </a:cxn>
                  <a:cxn ang="0">
                    <a:pos x="118" y="681"/>
                  </a:cxn>
                  <a:cxn ang="0">
                    <a:pos x="148" y="650"/>
                  </a:cxn>
                  <a:cxn ang="0">
                    <a:pos x="237" y="620"/>
                  </a:cxn>
                  <a:cxn ang="0">
                    <a:pos x="295" y="650"/>
                  </a:cxn>
                  <a:cxn ang="0">
                    <a:pos x="325" y="650"/>
                  </a:cxn>
                  <a:cxn ang="0">
                    <a:pos x="355" y="681"/>
                  </a:cxn>
                  <a:cxn ang="0">
                    <a:pos x="444" y="710"/>
                  </a:cxn>
                  <a:cxn ang="0">
                    <a:pos x="503" y="738"/>
                  </a:cxn>
                  <a:cxn ang="0">
                    <a:pos x="474" y="829"/>
                  </a:cxn>
                  <a:cxn ang="0">
                    <a:pos x="474" y="856"/>
                  </a:cxn>
                  <a:cxn ang="0">
                    <a:pos x="532" y="887"/>
                  </a:cxn>
                  <a:cxn ang="0">
                    <a:pos x="562" y="799"/>
                  </a:cxn>
                  <a:cxn ang="0">
                    <a:pos x="562" y="769"/>
                  </a:cxn>
                  <a:cxn ang="0">
                    <a:pos x="592" y="710"/>
                  </a:cxn>
                  <a:cxn ang="0">
                    <a:pos x="623" y="681"/>
                  </a:cxn>
                  <a:cxn ang="0">
                    <a:pos x="592" y="620"/>
                  </a:cxn>
                  <a:cxn ang="0">
                    <a:pos x="562" y="562"/>
                  </a:cxn>
                  <a:cxn ang="0">
                    <a:pos x="562" y="531"/>
                  </a:cxn>
                  <a:cxn ang="0">
                    <a:pos x="562" y="502"/>
                  </a:cxn>
                  <a:cxn ang="0">
                    <a:pos x="592" y="502"/>
                  </a:cxn>
                  <a:cxn ang="0">
                    <a:pos x="769" y="474"/>
                  </a:cxn>
                  <a:cxn ang="0">
                    <a:pos x="799" y="383"/>
                  </a:cxn>
                  <a:cxn ang="0">
                    <a:pos x="830" y="325"/>
                  </a:cxn>
                  <a:cxn ang="0">
                    <a:pos x="741" y="295"/>
                  </a:cxn>
                  <a:cxn ang="0">
                    <a:pos x="830" y="265"/>
                  </a:cxn>
                  <a:cxn ang="0">
                    <a:pos x="860" y="206"/>
                  </a:cxn>
                  <a:cxn ang="0">
                    <a:pos x="887" y="147"/>
                  </a:cxn>
                  <a:cxn ang="0">
                    <a:pos x="860" y="58"/>
                  </a:cxn>
                  <a:cxn ang="0">
                    <a:pos x="799" y="28"/>
                  </a:cxn>
                  <a:cxn ang="0">
                    <a:pos x="562" y="0"/>
                  </a:cxn>
                  <a:cxn ang="0">
                    <a:pos x="474" y="28"/>
                  </a:cxn>
                  <a:cxn ang="0">
                    <a:pos x="355" y="118"/>
                  </a:cxn>
                  <a:cxn ang="0">
                    <a:pos x="325" y="147"/>
                  </a:cxn>
                  <a:cxn ang="0">
                    <a:pos x="237" y="177"/>
                  </a:cxn>
                  <a:cxn ang="0">
                    <a:pos x="207" y="236"/>
                  </a:cxn>
                  <a:cxn ang="0">
                    <a:pos x="177" y="325"/>
                  </a:cxn>
                  <a:cxn ang="0">
                    <a:pos x="503" y="265"/>
                  </a:cxn>
                  <a:cxn ang="0">
                    <a:pos x="444" y="383"/>
                  </a:cxn>
                  <a:cxn ang="0">
                    <a:pos x="385" y="356"/>
                  </a:cxn>
                  <a:cxn ang="0">
                    <a:pos x="355" y="325"/>
                  </a:cxn>
                  <a:cxn ang="0">
                    <a:pos x="444" y="265"/>
                  </a:cxn>
                  <a:cxn ang="0">
                    <a:pos x="267" y="562"/>
                  </a:cxn>
                  <a:cxn ang="0">
                    <a:pos x="237" y="531"/>
                  </a:cxn>
                </a:cxnLst>
                <a:rect l="0" t="0" r="r" b="b"/>
                <a:pathLst>
                  <a:path w="887" h="887">
                    <a:moveTo>
                      <a:pt x="177" y="325"/>
                    </a:moveTo>
                    <a:lnTo>
                      <a:pt x="177" y="356"/>
                    </a:lnTo>
                    <a:lnTo>
                      <a:pt x="57" y="474"/>
                    </a:lnTo>
                    <a:lnTo>
                      <a:pt x="57" y="502"/>
                    </a:lnTo>
                    <a:lnTo>
                      <a:pt x="88" y="531"/>
                    </a:lnTo>
                    <a:lnTo>
                      <a:pt x="148" y="562"/>
                    </a:lnTo>
                    <a:lnTo>
                      <a:pt x="118" y="592"/>
                    </a:lnTo>
                    <a:lnTo>
                      <a:pt x="57" y="592"/>
                    </a:lnTo>
                    <a:lnTo>
                      <a:pt x="57" y="562"/>
                    </a:lnTo>
                    <a:lnTo>
                      <a:pt x="0" y="562"/>
                    </a:lnTo>
                    <a:lnTo>
                      <a:pt x="57" y="620"/>
                    </a:lnTo>
                    <a:lnTo>
                      <a:pt x="88" y="620"/>
                    </a:lnTo>
                    <a:lnTo>
                      <a:pt x="118" y="650"/>
                    </a:lnTo>
                    <a:lnTo>
                      <a:pt x="57" y="650"/>
                    </a:lnTo>
                    <a:lnTo>
                      <a:pt x="88" y="681"/>
                    </a:lnTo>
                    <a:lnTo>
                      <a:pt x="118" y="681"/>
                    </a:lnTo>
                    <a:lnTo>
                      <a:pt x="148" y="681"/>
                    </a:lnTo>
                    <a:lnTo>
                      <a:pt x="148" y="650"/>
                    </a:lnTo>
                    <a:lnTo>
                      <a:pt x="207" y="650"/>
                    </a:lnTo>
                    <a:lnTo>
                      <a:pt x="237" y="620"/>
                    </a:lnTo>
                    <a:lnTo>
                      <a:pt x="237" y="650"/>
                    </a:lnTo>
                    <a:lnTo>
                      <a:pt x="295" y="650"/>
                    </a:lnTo>
                    <a:lnTo>
                      <a:pt x="295" y="620"/>
                    </a:lnTo>
                    <a:lnTo>
                      <a:pt x="325" y="650"/>
                    </a:lnTo>
                    <a:lnTo>
                      <a:pt x="325" y="681"/>
                    </a:lnTo>
                    <a:lnTo>
                      <a:pt x="355" y="681"/>
                    </a:lnTo>
                    <a:lnTo>
                      <a:pt x="355" y="710"/>
                    </a:lnTo>
                    <a:lnTo>
                      <a:pt x="444" y="710"/>
                    </a:lnTo>
                    <a:lnTo>
                      <a:pt x="474" y="738"/>
                    </a:lnTo>
                    <a:lnTo>
                      <a:pt x="503" y="738"/>
                    </a:lnTo>
                    <a:lnTo>
                      <a:pt x="503" y="799"/>
                    </a:lnTo>
                    <a:lnTo>
                      <a:pt x="474" y="829"/>
                    </a:lnTo>
                    <a:lnTo>
                      <a:pt x="444" y="829"/>
                    </a:lnTo>
                    <a:lnTo>
                      <a:pt x="474" y="856"/>
                    </a:lnTo>
                    <a:lnTo>
                      <a:pt x="503" y="856"/>
                    </a:lnTo>
                    <a:lnTo>
                      <a:pt x="532" y="887"/>
                    </a:lnTo>
                    <a:lnTo>
                      <a:pt x="562" y="856"/>
                    </a:lnTo>
                    <a:lnTo>
                      <a:pt x="562" y="799"/>
                    </a:lnTo>
                    <a:lnTo>
                      <a:pt x="532" y="769"/>
                    </a:lnTo>
                    <a:lnTo>
                      <a:pt x="562" y="769"/>
                    </a:lnTo>
                    <a:lnTo>
                      <a:pt x="562" y="738"/>
                    </a:lnTo>
                    <a:lnTo>
                      <a:pt x="592" y="710"/>
                    </a:lnTo>
                    <a:lnTo>
                      <a:pt x="592" y="681"/>
                    </a:lnTo>
                    <a:lnTo>
                      <a:pt x="623" y="681"/>
                    </a:lnTo>
                    <a:lnTo>
                      <a:pt x="623" y="650"/>
                    </a:lnTo>
                    <a:lnTo>
                      <a:pt x="592" y="620"/>
                    </a:lnTo>
                    <a:lnTo>
                      <a:pt x="592" y="592"/>
                    </a:lnTo>
                    <a:lnTo>
                      <a:pt x="562" y="562"/>
                    </a:lnTo>
                    <a:lnTo>
                      <a:pt x="532" y="562"/>
                    </a:lnTo>
                    <a:lnTo>
                      <a:pt x="562" y="531"/>
                    </a:lnTo>
                    <a:lnTo>
                      <a:pt x="532" y="531"/>
                    </a:lnTo>
                    <a:lnTo>
                      <a:pt x="562" y="502"/>
                    </a:lnTo>
                    <a:lnTo>
                      <a:pt x="592" y="531"/>
                    </a:lnTo>
                    <a:lnTo>
                      <a:pt x="592" y="502"/>
                    </a:lnTo>
                    <a:lnTo>
                      <a:pt x="741" y="502"/>
                    </a:lnTo>
                    <a:lnTo>
                      <a:pt x="769" y="474"/>
                    </a:lnTo>
                    <a:lnTo>
                      <a:pt x="741" y="443"/>
                    </a:lnTo>
                    <a:lnTo>
                      <a:pt x="799" y="383"/>
                    </a:lnTo>
                    <a:lnTo>
                      <a:pt x="830" y="383"/>
                    </a:lnTo>
                    <a:lnTo>
                      <a:pt x="830" y="325"/>
                    </a:lnTo>
                    <a:lnTo>
                      <a:pt x="769" y="325"/>
                    </a:lnTo>
                    <a:lnTo>
                      <a:pt x="741" y="295"/>
                    </a:lnTo>
                    <a:lnTo>
                      <a:pt x="741" y="265"/>
                    </a:lnTo>
                    <a:lnTo>
                      <a:pt x="830" y="265"/>
                    </a:lnTo>
                    <a:lnTo>
                      <a:pt x="830" y="206"/>
                    </a:lnTo>
                    <a:lnTo>
                      <a:pt x="860" y="206"/>
                    </a:lnTo>
                    <a:lnTo>
                      <a:pt x="860" y="177"/>
                    </a:lnTo>
                    <a:lnTo>
                      <a:pt x="887" y="147"/>
                    </a:lnTo>
                    <a:lnTo>
                      <a:pt x="887" y="58"/>
                    </a:lnTo>
                    <a:lnTo>
                      <a:pt x="860" y="58"/>
                    </a:lnTo>
                    <a:lnTo>
                      <a:pt x="830" y="28"/>
                    </a:lnTo>
                    <a:lnTo>
                      <a:pt x="799" y="28"/>
                    </a:lnTo>
                    <a:lnTo>
                      <a:pt x="799" y="0"/>
                    </a:lnTo>
                    <a:lnTo>
                      <a:pt x="562" y="0"/>
                    </a:lnTo>
                    <a:lnTo>
                      <a:pt x="532" y="28"/>
                    </a:lnTo>
                    <a:lnTo>
                      <a:pt x="474" y="28"/>
                    </a:lnTo>
                    <a:lnTo>
                      <a:pt x="385" y="118"/>
                    </a:lnTo>
                    <a:lnTo>
                      <a:pt x="355" y="118"/>
                    </a:lnTo>
                    <a:lnTo>
                      <a:pt x="355" y="147"/>
                    </a:lnTo>
                    <a:lnTo>
                      <a:pt x="325" y="147"/>
                    </a:lnTo>
                    <a:lnTo>
                      <a:pt x="295" y="177"/>
                    </a:lnTo>
                    <a:lnTo>
                      <a:pt x="237" y="177"/>
                    </a:lnTo>
                    <a:lnTo>
                      <a:pt x="237" y="206"/>
                    </a:lnTo>
                    <a:lnTo>
                      <a:pt x="207" y="236"/>
                    </a:lnTo>
                    <a:lnTo>
                      <a:pt x="207" y="325"/>
                    </a:lnTo>
                    <a:lnTo>
                      <a:pt x="177" y="325"/>
                    </a:lnTo>
                    <a:close/>
                    <a:moveTo>
                      <a:pt x="444" y="265"/>
                    </a:moveTo>
                    <a:lnTo>
                      <a:pt x="503" y="265"/>
                    </a:lnTo>
                    <a:lnTo>
                      <a:pt x="532" y="295"/>
                    </a:lnTo>
                    <a:lnTo>
                      <a:pt x="444" y="383"/>
                    </a:lnTo>
                    <a:lnTo>
                      <a:pt x="414" y="383"/>
                    </a:lnTo>
                    <a:lnTo>
                      <a:pt x="385" y="356"/>
                    </a:lnTo>
                    <a:lnTo>
                      <a:pt x="355" y="356"/>
                    </a:lnTo>
                    <a:lnTo>
                      <a:pt x="355" y="325"/>
                    </a:lnTo>
                    <a:lnTo>
                      <a:pt x="385" y="325"/>
                    </a:lnTo>
                    <a:lnTo>
                      <a:pt x="444" y="265"/>
                    </a:lnTo>
                    <a:close/>
                    <a:moveTo>
                      <a:pt x="237" y="531"/>
                    </a:moveTo>
                    <a:lnTo>
                      <a:pt x="267" y="562"/>
                    </a:lnTo>
                    <a:lnTo>
                      <a:pt x="207" y="562"/>
                    </a:lnTo>
                    <a:lnTo>
                      <a:pt x="237" y="531"/>
                    </a:lnTo>
                    <a:close/>
                  </a:path>
                </a:pathLst>
              </a:custGeom>
              <a:solidFill>
                <a:srgbClr val="B28665"/>
              </a:solidFill>
              <a:ln w="9525">
                <a:noFill/>
                <a:round/>
                <a:headEnd/>
                <a:tailEnd/>
              </a:ln>
            </p:spPr>
            <p:txBody>
              <a:bodyPr/>
              <a:lstStyle/>
              <a:p>
                <a:endParaRPr lang="en-GB"/>
              </a:p>
            </p:txBody>
          </p:sp>
          <p:sp>
            <p:nvSpPr>
              <p:cNvPr id="17479" name="Freeform 71"/>
              <p:cNvSpPr>
                <a:spLocks/>
              </p:cNvSpPr>
              <p:nvPr/>
            </p:nvSpPr>
            <p:spPr bwMode="auto">
              <a:xfrm>
                <a:off x="2894" y="2312"/>
                <a:ext cx="45" cy="30"/>
              </a:xfrm>
              <a:custGeom>
                <a:avLst/>
                <a:gdLst/>
                <a:ahLst/>
                <a:cxnLst>
                  <a:cxn ang="0">
                    <a:pos x="148" y="0"/>
                  </a:cxn>
                  <a:cxn ang="0">
                    <a:pos x="89" y="0"/>
                  </a:cxn>
                  <a:cxn ang="0">
                    <a:pos x="30" y="60"/>
                  </a:cxn>
                  <a:cxn ang="0">
                    <a:pos x="0" y="60"/>
                  </a:cxn>
                  <a:cxn ang="0">
                    <a:pos x="0" y="91"/>
                  </a:cxn>
                  <a:cxn ang="0">
                    <a:pos x="30" y="91"/>
                  </a:cxn>
                  <a:cxn ang="0">
                    <a:pos x="59" y="118"/>
                  </a:cxn>
                  <a:cxn ang="0">
                    <a:pos x="89" y="118"/>
                  </a:cxn>
                  <a:cxn ang="0">
                    <a:pos x="177" y="30"/>
                  </a:cxn>
                  <a:cxn ang="0">
                    <a:pos x="148" y="0"/>
                  </a:cxn>
                </a:cxnLst>
                <a:rect l="0" t="0" r="r" b="b"/>
                <a:pathLst>
                  <a:path w="177" h="118">
                    <a:moveTo>
                      <a:pt x="148" y="0"/>
                    </a:moveTo>
                    <a:lnTo>
                      <a:pt x="89" y="0"/>
                    </a:lnTo>
                    <a:lnTo>
                      <a:pt x="30" y="60"/>
                    </a:lnTo>
                    <a:lnTo>
                      <a:pt x="0" y="60"/>
                    </a:lnTo>
                    <a:lnTo>
                      <a:pt x="0" y="91"/>
                    </a:lnTo>
                    <a:lnTo>
                      <a:pt x="30" y="91"/>
                    </a:lnTo>
                    <a:lnTo>
                      <a:pt x="59" y="118"/>
                    </a:lnTo>
                    <a:lnTo>
                      <a:pt x="89" y="118"/>
                    </a:lnTo>
                    <a:lnTo>
                      <a:pt x="177" y="30"/>
                    </a:lnTo>
                    <a:lnTo>
                      <a:pt x="148" y="0"/>
                    </a:lnTo>
                    <a:close/>
                  </a:path>
                </a:pathLst>
              </a:custGeom>
              <a:solidFill>
                <a:srgbClr val="E6F6ED"/>
              </a:solidFill>
              <a:ln w="9525">
                <a:noFill/>
                <a:round/>
                <a:headEnd/>
                <a:tailEnd/>
              </a:ln>
            </p:spPr>
            <p:txBody>
              <a:bodyPr/>
              <a:lstStyle/>
              <a:p>
                <a:endParaRPr lang="en-GB"/>
              </a:p>
            </p:txBody>
          </p:sp>
          <p:sp>
            <p:nvSpPr>
              <p:cNvPr id="17480" name="Freeform 72"/>
              <p:cNvSpPr>
                <a:spLocks/>
              </p:cNvSpPr>
              <p:nvPr/>
            </p:nvSpPr>
            <p:spPr bwMode="auto">
              <a:xfrm>
                <a:off x="2783" y="2394"/>
                <a:ext cx="37" cy="14"/>
              </a:xfrm>
              <a:custGeom>
                <a:avLst/>
                <a:gdLst/>
                <a:ahLst/>
                <a:cxnLst>
                  <a:cxn ang="0">
                    <a:pos x="89" y="0"/>
                  </a:cxn>
                  <a:cxn ang="0">
                    <a:pos x="28" y="0"/>
                  </a:cxn>
                  <a:cxn ang="0">
                    <a:pos x="0" y="28"/>
                  </a:cxn>
                  <a:cxn ang="0">
                    <a:pos x="28" y="58"/>
                  </a:cxn>
                  <a:cxn ang="0">
                    <a:pos x="119" y="58"/>
                  </a:cxn>
                  <a:cxn ang="0">
                    <a:pos x="146" y="58"/>
                  </a:cxn>
                  <a:cxn ang="0">
                    <a:pos x="89" y="0"/>
                  </a:cxn>
                </a:cxnLst>
                <a:rect l="0" t="0" r="r" b="b"/>
                <a:pathLst>
                  <a:path w="146" h="58">
                    <a:moveTo>
                      <a:pt x="89" y="0"/>
                    </a:moveTo>
                    <a:lnTo>
                      <a:pt x="28" y="0"/>
                    </a:lnTo>
                    <a:lnTo>
                      <a:pt x="0" y="28"/>
                    </a:lnTo>
                    <a:lnTo>
                      <a:pt x="28" y="58"/>
                    </a:lnTo>
                    <a:lnTo>
                      <a:pt x="119" y="58"/>
                    </a:lnTo>
                    <a:lnTo>
                      <a:pt x="146" y="58"/>
                    </a:lnTo>
                    <a:lnTo>
                      <a:pt x="89" y="0"/>
                    </a:lnTo>
                    <a:close/>
                  </a:path>
                </a:pathLst>
              </a:custGeom>
              <a:solidFill>
                <a:srgbClr val="B28665"/>
              </a:solidFill>
              <a:ln w="9525">
                <a:noFill/>
                <a:round/>
                <a:headEnd/>
                <a:tailEnd/>
              </a:ln>
            </p:spPr>
            <p:txBody>
              <a:bodyPr/>
              <a:lstStyle/>
              <a:p>
                <a:endParaRPr lang="en-GB"/>
              </a:p>
            </p:txBody>
          </p:sp>
          <p:sp>
            <p:nvSpPr>
              <p:cNvPr id="17481" name="Freeform 73"/>
              <p:cNvSpPr>
                <a:spLocks/>
              </p:cNvSpPr>
              <p:nvPr/>
            </p:nvSpPr>
            <p:spPr bwMode="auto">
              <a:xfrm>
                <a:off x="2820" y="2379"/>
                <a:ext cx="15" cy="7"/>
              </a:xfrm>
              <a:custGeom>
                <a:avLst/>
                <a:gdLst/>
                <a:ahLst/>
                <a:cxnLst>
                  <a:cxn ang="0">
                    <a:pos x="31" y="0"/>
                  </a:cxn>
                  <a:cxn ang="0">
                    <a:pos x="0" y="0"/>
                  </a:cxn>
                  <a:cxn ang="0">
                    <a:pos x="31" y="31"/>
                  </a:cxn>
                  <a:cxn ang="0">
                    <a:pos x="61" y="31"/>
                  </a:cxn>
                  <a:cxn ang="0">
                    <a:pos x="31" y="0"/>
                  </a:cxn>
                </a:cxnLst>
                <a:rect l="0" t="0" r="r" b="b"/>
                <a:pathLst>
                  <a:path w="61" h="31">
                    <a:moveTo>
                      <a:pt x="31" y="0"/>
                    </a:moveTo>
                    <a:lnTo>
                      <a:pt x="0" y="0"/>
                    </a:lnTo>
                    <a:lnTo>
                      <a:pt x="31" y="31"/>
                    </a:lnTo>
                    <a:lnTo>
                      <a:pt x="61" y="31"/>
                    </a:lnTo>
                    <a:lnTo>
                      <a:pt x="31" y="0"/>
                    </a:lnTo>
                    <a:close/>
                  </a:path>
                </a:pathLst>
              </a:custGeom>
              <a:solidFill>
                <a:srgbClr val="B28665"/>
              </a:solidFill>
              <a:ln w="9525">
                <a:noFill/>
                <a:round/>
                <a:headEnd/>
                <a:tailEnd/>
              </a:ln>
            </p:spPr>
            <p:txBody>
              <a:bodyPr/>
              <a:lstStyle/>
              <a:p>
                <a:endParaRPr lang="en-GB"/>
              </a:p>
            </p:txBody>
          </p:sp>
          <p:sp>
            <p:nvSpPr>
              <p:cNvPr id="17482" name="Freeform 74"/>
              <p:cNvSpPr>
                <a:spLocks/>
              </p:cNvSpPr>
              <p:nvPr/>
            </p:nvSpPr>
            <p:spPr bwMode="auto">
              <a:xfrm>
                <a:off x="2805" y="2371"/>
                <a:ext cx="15" cy="8"/>
              </a:xfrm>
              <a:custGeom>
                <a:avLst/>
                <a:gdLst/>
                <a:ahLst/>
                <a:cxnLst>
                  <a:cxn ang="0">
                    <a:pos x="57" y="29"/>
                  </a:cxn>
                  <a:cxn ang="0">
                    <a:pos x="30" y="0"/>
                  </a:cxn>
                  <a:cxn ang="0">
                    <a:pos x="0" y="29"/>
                  </a:cxn>
                  <a:cxn ang="0">
                    <a:pos x="57" y="29"/>
                  </a:cxn>
                </a:cxnLst>
                <a:rect l="0" t="0" r="r" b="b"/>
                <a:pathLst>
                  <a:path w="57" h="29">
                    <a:moveTo>
                      <a:pt x="57" y="29"/>
                    </a:moveTo>
                    <a:lnTo>
                      <a:pt x="30" y="0"/>
                    </a:lnTo>
                    <a:lnTo>
                      <a:pt x="0" y="29"/>
                    </a:lnTo>
                    <a:lnTo>
                      <a:pt x="57" y="29"/>
                    </a:lnTo>
                    <a:close/>
                  </a:path>
                </a:pathLst>
              </a:custGeom>
              <a:solidFill>
                <a:srgbClr val="B28665"/>
              </a:solidFill>
              <a:ln w="9525">
                <a:noFill/>
                <a:round/>
                <a:headEnd/>
                <a:tailEnd/>
              </a:ln>
            </p:spPr>
            <p:txBody>
              <a:bodyPr/>
              <a:lstStyle/>
              <a:p>
                <a:endParaRPr lang="en-GB"/>
              </a:p>
            </p:txBody>
          </p:sp>
          <p:sp>
            <p:nvSpPr>
              <p:cNvPr id="17483" name="Freeform 75"/>
              <p:cNvSpPr>
                <a:spLocks/>
              </p:cNvSpPr>
              <p:nvPr/>
            </p:nvSpPr>
            <p:spPr bwMode="auto">
              <a:xfrm>
                <a:off x="2716" y="2401"/>
                <a:ext cx="252" cy="163"/>
              </a:xfrm>
              <a:custGeom>
                <a:avLst/>
                <a:gdLst/>
                <a:ahLst/>
                <a:cxnLst>
                  <a:cxn ang="0">
                    <a:pos x="177" y="236"/>
                  </a:cxn>
                  <a:cxn ang="0">
                    <a:pos x="207" y="297"/>
                  </a:cxn>
                  <a:cxn ang="0">
                    <a:pos x="295" y="327"/>
                  </a:cxn>
                  <a:cxn ang="0">
                    <a:pos x="386" y="386"/>
                  </a:cxn>
                  <a:cxn ang="0">
                    <a:pos x="413" y="445"/>
                  </a:cxn>
                  <a:cxn ang="0">
                    <a:pos x="413" y="504"/>
                  </a:cxn>
                  <a:cxn ang="0">
                    <a:pos x="504" y="534"/>
                  </a:cxn>
                  <a:cxn ang="0">
                    <a:pos x="563" y="504"/>
                  </a:cxn>
                  <a:cxn ang="0">
                    <a:pos x="593" y="445"/>
                  </a:cxn>
                  <a:cxn ang="0">
                    <a:pos x="623" y="534"/>
                  </a:cxn>
                  <a:cxn ang="0">
                    <a:pos x="651" y="564"/>
                  </a:cxn>
                  <a:cxn ang="0">
                    <a:pos x="711" y="592"/>
                  </a:cxn>
                  <a:cxn ang="0">
                    <a:pos x="859" y="652"/>
                  </a:cxn>
                  <a:cxn ang="0">
                    <a:pos x="830" y="564"/>
                  </a:cxn>
                  <a:cxn ang="0">
                    <a:pos x="859" y="504"/>
                  </a:cxn>
                  <a:cxn ang="0">
                    <a:pos x="888" y="445"/>
                  </a:cxn>
                  <a:cxn ang="0">
                    <a:pos x="948" y="415"/>
                  </a:cxn>
                  <a:cxn ang="0">
                    <a:pos x="1007" y="386"/>
                  </a:cxn>
                  <a:cxn ang="0">
                    <a:pos x="979" y="327"/>
                  </a:cxn>
                  <a:cxn ang="0">
                    <a:pos x="979" y="297"/>
                  </a:cxn>
                  <a:cxn ang="0">
                    <a:pos x="948" y="267"/>
                  </a:cxn>
                  <a:cxn ang="0">
                    <a:pos x="918" y="236"/>
                  </a:cxn>
                  <a:cxn ang="0">
                    <a:pos x="859" y="236"/>
                  </a:cxn>
                  <a:cxn ang="0">
                    <a:pos x="800" y="209"/>
                  </a:cxn>
                  <a:cxn ang="0">
                    <a:pos x="859" y="179"/>
                  </a:cxn>
                  <a:cxn ang="0">
                    <a:pos x="830" y="118"/>
                  </a:cxn>
                  <a:cxn ang="0">
                    <a:pos x="711" y="90"/>
                  </a:cxn>
                  <a:cxn ang="0">
                    <a:pos x="681" y="61"/>
                  </a:cxn>
                  <a:cxn ang="0">
                    <a:pos x="651" y="0"/>
                  </a:cxn>
                  <a:cxn ang="0">
                    <a:pos x="593" y="30"/>
                  </a:cxn>
                  <a:cxn ang="0">
                    <a:pos x="563" y="30"/>
                  </a:cxn>
                  <a:cxn ang="0">
                    <a:pos x="504" y="61"/>
                  </a:cxn>
                  <a:cxn ang="0">
                    <a:pos x="474" y="90"/>
                  </a:cxn>
                  <a:cxn ang="0">
                    <a:pos x="413" y="90"/>
                  </a:cxn>
                  <a:cxn ang="0">
                    <a:pos x="237" y="61"/>
                  </a:cxn>
                  <a:cxn ang="0">
                    <a:pos x="60" y="118"/>
                  </a:cxn>
                  <a:cxn ang="0">
                    <a:pos x="0" y="149"/>
                  </a:cxn>
                  <a:cxn ang="0">
                    <a:pos x="30" y="236"/>
                  </a:cxn>
                  <a:cxn ang="0">
                    <a:pos x="88" y="267"/>
                  </a:cxn>
                </a:cxnLst>
                <a:rect l="0" t="0" r="r" b="b"/>
                <a:pathLst>
                  <a:path w="1007" h="652">
                    <a:moveTo>
                      <a:pt x="118" y="236"/>
                    </a:moveTo>
                    <a:lnTo>
                      <a:pt x="177" y="236"/>
                    </a:lnTo>
                    <a:lnTo>
                      <a:pt x="177" y="297"/>
                    </a:lnTo>
                    <a:lnTo>
                      <a:pt x="207" y="297"/>
                    </a:lnTo>
                    <a:lnTo>
                      <a:pt x="207" y="327"/>
                    </a:lnTo>
                    <a:lnTo>
                      <a:pt x="295" y="327"/>
                    </a:lnTo>
                    <a:lnTo>
                      <a:pt x="295" y="386"/>
                    </a:lnTo>
                    <a:lnTo>
                      <a:pt x="386" y="386"/>
                    </a:lnTo>
                    <a:lnTo>
                      <a:pt x="413" y="415"/>
                    </a:lnTo>
                    <a:lnTo>
                      <a:pt x="413" y="445"/>
                    </a:lnTo>
                    <a:lnTo>
                      <a:pt x="444" y="474"/>
                    </a:lnTo>
                    <a:lnTo>
                      <a:pt x="413" y="504"/>
                    </a:lnTo>
                    <a:lnTo>
                      <a:pt x="474" y="504"/>
                    </a:lnTo>
                    <a:lnTo>
                      <a:pt x="504" y="534"/>
                    </a:lnTo>
                    <a:lnTo>
                      <a:pt x="504" y="504"/>
                    </a:lnTo>
                    <a:lnTo>
                      <a:pt x="563" y="504"/>
                    </a:lnTo>
                    <a:lnTo>
                      <a:pt x="563" y="474"/>
                    </a:lnTo>
                    <a:lnTo>
                      <a:pt x="593" y="445"/>
                    </a:lnTo>
                    <a:lnTo>
                      <a:pt x="593" y="504"/>
                    </a:lnTo>
                    <a:lnTo>
                      <a:pt x="623" y="534"/>
                    </a:lnTo>
                    <a:lnTo>
                      <a:pt x="593" y="564"/>
                    </a:lnTo>
                    <a:lnTo>
                      <a:pt x="651" y="564"/>
                    </a:lnTo>
                    <a:lnTo>
                      <a:pt x="681" y="592"/>
                    </a:lnTo>
                    <a:lnTo>
                      <a:pt x="711" y="592"/>
                    </a:lnTo>
                    <a:lnTo>
                      <a:pt x="770" y="652"/>
                    </a:lnTo>
                    <a:lnTo>
                      <a:pt x="859" y="652"/>
                    </a:lnTo>
                    <a:lnTo>
                      <a:pt x="859" y="564"/>
                    </a:lnTo>
                    <a:lnTo>
                      <a:pt x="830" y="564"/>
                    </a:lnTo>
                    <a:lnTo>
                      <a:pt x="830" y="534"/>
                    </a:lnTo>
                    <a:lnTo>
                      <a:pt x="859" y="504"/>
                    </a:lnTo>
                    <a:lnTo>
                      <a:pt x="859" y="474"/>
                    </a:lnTo>
                    <a:lnTo>
                      <a:pt x="888" y="445"/>
                    </a:lnTo>
                    <a:lnTo>
                      <a:pt x="948" y="445"/>
                    </a:lnTo>
                    <a:lnTo>
                      <a:pt x="948" y="415"/>
                    </a:lnTo>
                    <a:lnTo>
                      <a:pt x="979" y="415"/>
                    </a:lnTo>
                    <a:lnTo>
                      <a:pt x="1007" y="386"/>
                    </a:lnTo>
                    <a:lnTo>
                      <a:pt x="1007" y="356"/>
                    </a:lnTo>
                    <a:lnTo>
                      <a:pt x="979" y="327"/>
                    </a:lnTo>
                    <a:lnTo>
                      <a:pt x="948" y="327"/>
                    </a:lnTo>
                    <a:lnTo>
                      <a:pt x="979" y="297"/>
                    </a:lnTo>
                    <a:lnTo>
                      <a:pt x="948" y="297"/>
                    </a:lnTo>
                    <a:lnTo>
                      <a:pt x="948" y="267"/>
                    </a:lnTo>
                    <a:lnTo>
                      <a:pt x="918" y="267"/>
                    </a:lnTo>
                    <a:lnTo>
                      <a:pt x="918" y="236"/>
                    </a:lnTo>
                    <a:lnTo>
                      <a:pt x="888" y="267"/>
                    </a:lnTo>
                    <a:lnTo>
                      <a:pt x="859" y="236"/>
                    </a:lnTo>
                    <a:lnTo>
                      <a:pt x="830" y="236"/>
                    </a:lnTo>
                    <a:lnTo>
                      <a:pt x="800" y="209"/>
                    </a:lnTo>
                    <a:lnTo>
                      <a:pt x="830" y="209"/>
                    </a:lnTo>
                    <a:lnTo>
                      <a:pt x="859" y="179"/>
                    </a:lnTo>
                    <a:lnTo>
                      <a:pt x="859" y="118"/>
                    </a:lnTo>
                    <a:lnTo>
                      <a:pt x="830" y="118"/>
                    </a:lnTo>
                    <a:lnTo>
                      <a:pt x="800" y="90"/>
                    </a:lnTo>
                    <a:lnTo>
                      <a:pt x="711" y="90"/>
                    </a:lnTo>
                    <a:lnTo>
                      <a:pt x="711" y="61"/>
                    </a:lnTo>
                    <a:lnTo>
                      <a:pt x="681" y="61"/>
                    </a:lnTo>
                    <a:lnTo>
                      <a:pt x="681" y="30"/>
                    </a:lnTo>
                    <a:lnTo>
                      <a:pt x="651" y="0"/>
                    </a:lnTo>
                    <a:lnTo>
                      <a:pt x="651" y="30"/>
                    </a:lnTo>
                    <a:lnTo>
                      <a:pt x="593" y="30"/>
                    </a:lnTo>
                    <a:lnTo>
                      <a:pt x="593" y="0"/>
                    </a:lnTo>
                    <a:lnTo>
                      <a:pt x="563" y="30"/>
                    </a:lnTo>
                    <a:lnTo>
                      <a:pt x="504" y="30"/>
                    </a:lnTo>
                    <a:lnTo>
                      <a:pt x="504" y="61"/>
                    </a:lnTo>
                    <a:lnTo>
                      <a:pt x="474" y="61"/>
                    </a:lnTo>
                    <a:lnTo>
                      <a:pt x="474" y="90"/>
                    </a:lnTo>
                    <a:lnTo>
                      <a:pt x="444" y="61"/>
                    </a:lnTo>
                    <a:lnTo>
                      <a:pt x="413" y="90"/>
                    </a:lnTo>
                    <a:lnTo>
                      <a:pt x="237" y="90"/>
                    </a:lnTo>
                    <a:lnTo>
                      <a:pt x="237" y="61"/>
                    </a:lnTo>
                    <a:lnTo>
                      <a:pt x="149" y="61"/>
                    </a:lnTo>
                    <a:lnTo>
                      <a:pt x="60" y="118"/>
                    </a:lnTo>
                    <a:lnTo>
                      <a:pt x="30" y="118"/>
                    </a:lnTo>
                    <a:lnTo>
                      <a:pt x="0" y="149"/>
                    </a:lnTo>
                    <a:lnTo>
                      <a:pt x="30" y="179"/>
                    </a:lnTo>
                    <a:lnTo>
                      <a:pt x="30" y="236"/>
                    </a:lnTo>
                    <a:lnTo>
                      <a:pt x="60" y="236"/>
                    </a:lnTo>
                    <a:lnTo>
                      <a:pt x="88" y="267"/>
                    </a:lnTo>
                    <a:lnTo>
                      <a:pt x="118" y="236"/>
                    </a:lnTo>
                    <a:close/>
                  </a:path>
                </a:pathLst>
              </a:custGeom>
              <a:solidFill>
                <a:srgbClr val="E26359"/>
              </a:solidFill>
              <a:ln w="9525">
                <a:noFill/>
                <a:round/>
                <a:headEnd/>
                <a:tailEnd/>
              </a:ln>
            </p:spPr>
            <p:txBody>
              <a:bodyPr/>
              <a:lstStyle/>
              <a:p>
                <a:endParaRPr lang="en-GB"/>
              </a:p>
            </p:txBody>
          </p:sp>
          <p:sp>
            <p:nvSpPr>
              <p:cNvPr id="17484" name="Freeform 76"/>
              <p:cNvSpPr>
                <a:spLocks/>
              </p:cNvSpPr>
              <p:nvPr/>
            </p:nvSpPr>
            <p:spPr bwMode="auto">
              <a:xfrm>
                <a:off x="2776" y="2408"/>
                <a:ext cx="52" cy="15"/>
              </a:xfrm>
              <a:custGeom>
                <a:avLst/>
                <a:gdLst/>
                <a:ahLst/>
                <a:cxnLst>
                  <a:cxn ang="0">
                    <a:pos x="176" y="31"/>
                  </a:cxn>
                  <a:cxn ang="0">
                    <a:pos x="149" y="0"/>
                  </a:cxn>
                  <a:cxn ang="0">
                    <a:pos x="119" y="31"/>
                  </a:cxn>
                  <a:cxn ang="0">
                    <a:pos x="88" y="31"/>
                  </a:cxn>
                  <a:cxn ang="0">
                    <a:pos x="58" y="0"/>
                  </a:cxn>
                  <a:cxn ang="0">
                    <a:pos x="30" y="0"/>
                  </a:cxn>
                  <a:cxn ang="0">
                    <a:pos x="0" y="31"/>
                  </a:cxn>
                  <a:cxn ang="0">
                    <a:pos x="0" y="60"/>
                  </a:cxn>
                  <a:cxn ang="0">
                    <a:pos x="176" y="60"/>
                  </a:cxn>
                  <a:cxn ang="0">
                    <a:pos x="207" y="31"/>
                  </a:cxn>
                  <a:cxn ang="0">
                    <a:pos x="176" y="31"/>
                  </a:cxn>
                </a:cxnLst>
                <a:rect l="0" t="0" r="r" b="b"/>
                <a:pathLst>
                  <a:path w="207" h="60">
                    <a:moveTo>
                      <a:pt x="176" y="31"/>
                    </a:moveTo>
                    <a:lnTo>
                      <a:pt x="149" y="0"/>
                    </a:lnTo>
                    <a:lnTo>
                      <a:pt x="119" y="31"/>
                    </a:lnTo>
                    <a:lnTo>
                      <a:pt x="88" y="31"/>
                    </a:lnTo>
                    <a:lnTo>
                      <a:pt x="58" y="0"/>
                    </a:lnTo>
                    <a:lnTo>
                      <a:pt x="30" y="0"/>
                    </a:lnTo>
                    <a:lnTo>
                      <a:pt x="0" y="31"/>
                    </a:lnTo>
                    <a:lnTo>
                      <a:pt x="0" y="60"/>
                    </a:lnTo>
                    <a:lnTo>
                      <a:pt x="176" y="60"/>
                    </a:lnTo>
                    <a:lnTo>
                      <a:pt x="207" y="31"/>
                    </a:lnTo>
                    <a:lnTo>
                      <a:pt x="176" y="31"/>
                    </a:lnTo>
                    <a:close/>
                  </a:path>
                </a:pathLst>
              </a:custGeom>
              <a:solidFill>
                <a:srgbClr val="B28665"/>
              </a:solidFill>
              <a:ln w="9525">
                <a:noFill/>
                <a:round/>
                <a:headEnd/>
                <a:tailEnd/>
              </a:ln>
            </p:spPr>
            <p:txBody>
              <a:bodyPr/>
              <a:lstStyle/>
              <a:p>
                <a:endParaRPr lang="en-GB"/>
              </a:p>
            </p:txBody>
          </p:sp>
          <p:sp>
            <p:nvSpPr>
              <p:cNvPr id="17485" name="Freeform 77"/>
              <p:cNvSpPr>
                <a:spLocks/>
              </p:cNvSpPr>
              <p:nvPr/>
            </p:nvSpPr>
            <p:spPr bwMode="auto">
              <a:xfrm>
                <a:off x="3183" y="2068"/>
                <a:ext cx="75" cy="44"/>
              </a:xfrm>
              <a:custGeom>
                <a:avLst/>
                <a:gdLst/>
                <a:ahLst/>
                <a:cxnLst>
                  <a:cxn ang="0">
                    <a:pos x="88" y="118"/>
                  </a:cxn>
                  <a:cxn ang="0">
                    <a:pos x="88" y="149"/>
                  </a:cxn>
                  <a:cxn ang="0">
                    <a:pos x="118" y="149"/>
                  </a:cxn>
                  <a:cxn ang="0">
                    <a:pos x="118" y="177"/>
                  </a:cxn>
                  <a:cxn ang="0">
                    <a:pos x="267" y="177"/>
                  </a:cxn>
                  <a:cxn ang="0">
                    <a:pos x="267" y="149"/>
                  </a:cxn>
                  <a:cxn ang="0">
                    <a:pos x="297" y="118"/>
                  </a:cxn>
                  <a:cxn ang="0">
                    <a:pos x="267" y="88"/>
                  </a:cxn>
                  <a:cxn ang="0">
                    <a:pos x="297" y="88"/>
                  </a:cxn>
                  <a:cxn ang="0">
                    <a:pos x="267" y="58"/>
                  </a:cxn>
                  <a:cxn ang="0">
                    <a:pos x="236" y="58"/>
                  </a:cxn>
                  <a:cxn ang="0">
                    <a:pos x="267" y="31"/>
                  </a:cxn>
                  <a:cxn ang="0">
                    <a:pos x="236" y="0"/>
                  </a:cxn>
                  <a:cxn ang="0">
                    <a:pos x="236" y="31"/>
                  </a:cxn>
                  <a:cxn ang="0">
                    <a:pos x="207" y="58"/>
                  </a:cxn>
                  <a:cxn ang="0">
                    <a:pos x="179" y="58"/>
                  </a:cxn>
                  <a:cxn ang="0">
                    <a:pos x="207" y="31"/>
                  </a:cxn>
                  <a:cxn ang="0">
                    <a:pos x="179" y="0"/>
                  </a:cxn>
                  <a:cxn ang="0">
                    <a:pos x="148" y="0"/>
                  </a:cxn>
                  <a:cxn ang="0">
                    <a:pos x="88" y="31"/>
                  </a:cxn>
                  <a:cxn ang="0">
                    <a:pos x="0" y="31"/>
                  </a:cxn>
                  <a:cxn ang="0">
                    <a:pos x="0" y="58"/>
                  </a:cxn>
                  <a:cxn ang="0">
                    <a:pos x="29" y="58"/>
                  </a:cxn>
                  <a:cxn ang="0">
                    <a:pos x="88" y="118"/>
                  </a:cxn>
                </a:cxnLst>
                <a:rect l="0" t="0" r="r" b="b"/>
                <a:pathLst>
                  <a:path w="297" h="177">
                    <a:moveTo>
                      <a:pt x="88" y="118"/>
                    </a:moveTo>
                    <a:lnTo>
                      <a:pt x="88" y="149"/>
                    </a:lnTo>
                    <a:lnTo>
                      <a:pt x="118" y="149"/>
                    </a:lnTo>
                    <a:lnTo>
                      <a:pt x="118" y="177"/>
                    </a:lnTo>
                    <a:lnTo>
                      <a:pt x="267" y="177"/>
                    </a:lnTo>
                    <a:lnTo>
                      <a:pt x="267" y="149"/>
                    </a:lnTo>
                    <a:lnTo>
                      <a:pt x="297" y="118"/>
                    </a:lnTo>
                    <a:lnTo>
                      <a:pt x="267" y="88"/>
                    </a:lnTo>
                    <a:lnTo>
                      <a:pt x="297" y="88"/>
                    </a:lnTo>
                    <a:lnTo>
                      <a:pt x="267" y="58"/>
                    </a:lnTo>
                    <a:lnTo>
                      <a:pt x="236" y="58"/>
                    </a:lnTo>
                    <a:lnTo>
                      <a:pt x="267" y="31"/>
                    </a:lnTo>
                    <a:lnTo>
                      <a:pt x="236" y="0"/>
                    </a:lnTo>
                    <a:lnTo>
                      <a:pt x="236" y="31"/>
                    </a:lnTo>
                    <a:lnTo>
                      <a:pt x="207" y="58"/>
                    </a:lnTo>
                    <a:lnTo>
                      <a:pt x="179" y="58"/>
                    </a:lnTo>
                    <a:lnTo>
                      <a:pt x="207" y="31"/>
                    </a:lnTo>
                    <a:lnTo>
                      <a:pt x="179" y="0"/>
                    </a:lnTo>
                    <a:lnTo>
                      <a:pt x="148" y="0"/>
                    </a:lnTo>
                    <a:lnTo>
                      <a:pt x="88" y="31"/>
                    </a:lnTo>
                    <a:lnTo>
                      <a:pt x="0" y="31"/>
                    </a:lnTo>
                    <a:lnTo>
                      <a:pt x="0" y="58"/>
                    </a:lnTo>
                    <a:lnTo>
                      <a:pt x="29" y="58"/>
                    </a:lnTo>
                    <a:lnTo>
                      <a:pt x="88" y="118"/>
                    </a:lnTo>
                    <a:close/>
                  </a:path>
                </a:pathLst>
              </a:custGeom>
              <a:solidFill>
                <a:srgbClr val="99D6AB"/>
              </a:solidFill>
              <a:ln w="9525">
                <a:noFill/>
                <a:round/>
                <a:headEnd/>
                <a:tailEnd/>
              </a:ln>
            </p:spPr>
            <p:txBody>
              <a:bodyPr/>
              <a:lstStyle/>
              <a:p>
                <a:endParaRPr lang="en-GB"/>
              </a:p>
            </p:txBody>
          </p:sp>
          <p:sp>
            <p:nvSpPr>
              <p:cNvPr id="17486" name="Freeform 78"/>
              <p:cNvSpPr>
                <a:spLocks noEditPoints="1"/>
              </p:cNvSpPr>
              <p:nvPr/>
            </p:nvSpPr>
            <p:spPr bwMode="auto">
              <a:xfrm>
                <a:off x="2939" y="2127"/>
                <a:ext cx="592" cy="622"/>
              </a:xfrm>
              <a:custGeom>
                <a:avLst/>
                <a:gdLst/>
                <a:ahLst/>
                <a:cxnLst>
                  <a:cxn ang="0">
                    <a:pos x="860" y="0"/>
                  </a:cxn>
                  <a:cxn ang="0">
                    <a:pos x="801" y="146"/>
                  </a:cxn>
                  <a:cxn ang="0">
                    <a:pos x="801" y="176"/>
                  </a:cxn>
                  <a:cxn ang="0">
                    <a:pos x="772" y="265"/>
                  </a:cxn>
                  <a:cxn ang="0">
                    <a:pos x="712" y="325"/>
                  </a:cxn>
                  <a:cxn ang="0">
                    <a:pos x="623" y="474"/>
                  </a:cxn>
                  <a:cxn ang="0">
                    <a:pos x="328" y="414"/>
                  </a:cxn>
                  <a:cxn ang="0">
                    <a:pos x="355" y="532"/>
                  </a:cxn>
                  <a:cxn ang="0">
                    <a:pos x="298" y="739"/>
                  </a:cxn>
                  <a:cxn ang="0">
                    <a:pos x="298" y="857"/>
                  </a:cxn>
                  <a:cxn ang="0">
                    <a:pos x="60" y="976"/>
                  </a:cxn>
                  <a:cxn ang="0">
                    <a:pos x="0" y="1036"/>
                  </a:cxn>
                  <a:cxn ang="0">
                    <a:pos x="91" y="1155"/>
                  </a:cxn>
                  <a:cxn ang="0">
                    <a:pos x="0" y="1243"/>
                  </a:cxn>
                  <a:cxn ang="0">
                    <a:pos x="60" y="1391"/>
                  </a:cxn>
                  <a:cxn ang="0">
                    <a:pos x="119" y="1480"/>
                  </a:cxn>
                  <a:cxn ang="0">
                    <a:pos x="91" y="1628"/>
                  </a:cxn>
                  <a:cxn ang="0">
                    <a:pos x="119" y="1777"/>
                  </a:cxn>
                  <a:cxn ang="0">
                    <a:pos x="267" y="1864"/>
                  </a:cxn>
                  <a:cxn ang="0">
                    <a:pos x="385" y="1895"/>
                  </a:cxn>
                  <a:cxn ang="0">
                    <a:pos x="474" y="2071"/>
                  </a:cxn>
                  <a:cxn ang="0">
                    <a:pos x="416" y="2250"/>
                  </a:cxn>
                  <a:cxn ang="0">
                    <a:pos x="416" y="2397"/>
                  </a:cxn>
                  <a:cxn ang="0">
                    <a:pos x="712" y="2338"/>
                  </a:cxn>
                  <a:cxn ang="0">
                    <a:pos x="949" y="2427"/>
                  </a:cxn>
                  <a:cxn ang="0">
                    <a:pos x="1097" y="2457"/>
                  </a:cxn>
                  <a:cxn ang="0">
                    <a:pos x="1215" y="2427"/>
                  </a:cxn>
                  <a:cxn ang="0">
                    <a:pos x="1334" y="2457"/>
                  </a:cxn>
                  <a:cxn ang="0">
                    <a:pos x="1809" y="2368"/>
                  </a:cxn>
                  <a:cxn ang="0">
                    <a:pos x="1897" y="2368"/>
                  </a:cxn>
                  <a:cxn ang="0">
                    <a:pos x="1809" y="2220"/>
                  </a:cxn>
                  <a:cxn ang="0">
                    <a:pos x="1987" y="2071"/>
                  </a:cxn>
                  <a:cxn ang="0">
                    <a:pos x="2075" y="1984"/>
                  </a:cxn>
                  <a:cxn ang="0">
                    <a:pos x="1927" y="1895"/>
                  </a:cxn>
                  <a:cxn ang="0">
                    <a:pos x="1720" y="1716"/>
                  </a:cxn>
                  <a:cxn ang="0">
                    <a:pos x="1660" y="1568"/>
                  </a:cxn>
                  <a:cxn ang="0">
                    <a:pos x="1631" y="1480"/>
                  </a:cxn>
                  <a:cxn ang="0">
                    <a:pos x="1868" y="1421"/>
                  </a:cxn>
                  <a:cxn ang="0">
                    <a:pos x="2045" y="1361"/>
                  </a:cxn>
                  <a:cxn ang="0">
                    <a:pos x="2164" y="1273"/>
                  </a:cxn>
                  <a:cxn ang="0">
                    <a:pos x="2282" y="1303"/>
                  </a:cxn>
                  <a:cxn ang="0">
                    <a:pos x="2371" y="1155"/>
                  </a:cxn>
                  <a:cxn ang="0">
                    <a:pos x="2282" y="1036"/>
                  </a:cxn>
                  <a:cxn ang="0">
                    <a:pos x="2252" y="857"/>
                  </a:cxn>
                  <a:cxn ang="0">
                    <a:pos x="2222" y="739"/>
                  </a:cxn>
                  <a:cxn ang="0">
                    <a:pos x="2195" y="592"/>
                  </a:cxn>
                  <a:cxn ang="0">
                    <a:pos x="2104" y="355"/>
                  </a:cxn>
                  <a:cxn ang="0">
                    <a:pos x="2045" y="265"/>
                  </a:cxn>
                  <a:cxn ang="0">
                    <a:pos x="1927" y="207"/>
                  </a:cxn>
                  <a:cxn ang="0">
                    <a:pos x="1927" y="89"/>
                  </a:cxn>
                  <a:cxn ang="0">
                    <a:pos x="1838" y="176"/>
                  </a:cxn>
                  <a:cxn ang="0">
                    <a:pos x="1720" y="176"/>
                  </a:cxn>
                  <a:cxn ang="0">
                    <a:pos x="1483" y="237"/>
                  </a:cxn>
                  <a:cxn ang="0">
                    <a:pos x="1246" y="296"/>
                  </a:cxn>
                  <a:cxn ang="0">
                    <a:pos x="1127" y="146"/>
                  </a:cxn>
                  <a:cxn ang="0">
                    <a:pos x="1008" y="30"/>
                  </a:cxn>
                  <a:cxn ang="0">
                    <a:pos x="860" y="325"/>
                  </a:cxn>
                </a:cxnLst>
                <a:rect l="0" t="0" r="r" b="b"/>
                <a:pathLst>
                  <a:path w="2371" h="2487">
                    <a:moveTo>
                      <a:pt x="1008" y="30"/>
                    </a:moveTo>
                    <a:lnTo>
                      <a:pt x="949" y="0"/>
                    </a:lnTo>
                    <a:lnTo>
                      <a:pt x="920" y="30"/>
                    </a:lnTo>
                    <a:lnTo>
                      <a:pt x="890" y="30"/>
                    </a:lnTo>
                    <a:lnTo>
                      <a:pt x="860" y="0"/>
                    </a:lnTo>
                    <a:lnTo>
                      <a:pt x="712" y="0"/>
                    </a:lnTo>
                    <a:lnTo>
                      <a:pt x="742" y="30"/>
                    </a:lnTo>
                    <a:lnTo>
                      <a:pt x="742" y="58"/>
                    </a:lnTo>
                    <a:lnTo>
                      <a:pt x="801" y="119"/>
                    </a:lnTo>
                    <a:lnTo>
                      <a:pt x="801" y="146"/>
                    </a:lnTo>
                    <a:lnTo>
                      <a:pt x="742" y="146"/>
                    </a:lnTo>
                    <a:lnTo>
                      <a:pt x="712" y="176"/>
                    </a:lnTo>
                    <a:lnTo>
                      <a:pt x="742" y="207"/>
                    </a:lnTo>
                    <a:lnTo>
                      <a:pt x="772" y="176"/>
                    </a:lnTo>
                    <a:lnTo>
                      <a:pt x="801" y="176"/>
                    </a:lnTo>
                    <a:lnTo>
                      <a:pt x="772" y="207"/>
                    </a:lnTo>
                    <a:lnTo>
                      <a:pt x="772" y="237"/>
                    </a:lnTo>
                    <a:lnTo>
                      <a:pt x="801" y="237"/>
                    </a:lnTo>
                    <a:lnTo>
                      <a:pt x="801" y="265"/>
                    </a:lnTo>
                    <a:lnTo>
                      <a:pt x="772" y="265"/>
                    </a:lnTo>
                    <a:lnTo>
                      <a:pt x="772" y="296"/>
                    </a:lnTo>
                    <a:lnTo>
                      <a:pt x="801" y="325"/>
                    </a:lnTo>
                    <a:lnTo>
                      <a:pt x="772" y="355"/>
                    </a:lnTo>
                    <a:lnTo>
                      <a:pt x="742" y="325"/>
                    </a:lnTo>
                    <a:lnTo>
                      <a:pt x="712" y="325"/>
                    </a:lnTo>
                    <a:lnTo>
                      <a:pt x="683" y="355"/>
                    </a:lnTo>
                    <a:lnTo>
                      <a:pt x="683" y="444"/>
                    </a:lnTo>
                    <a:lnTo>
                      <a:pt x="653" y="414"/>
                    </a:lnTo>
                    <a:lnTo>
                      <a:pt x="623" y="414"/>
                    </a:lnTo>
                    <a:lnTo>
                      <a:pt x="623" y="474"/>
                    </a:lnTo>
                    <a:lnTo>
                      <a:pt x="565" y="474"/>
                    </a:lnTo>
                    <a:lnTo>
                      <a:pt x="592" y="444"/>
                    </a:lnTo>
                    <a:lnTo>
                      <a:pt x="535" y="383"/>
                    </a:lnTo>
                    <a:lnTo>
                      <a:pt x="355" y="383"/>
                    </a:lnTo>
                    <a:lnTo>
                      <a:pt x="328" y="414"/>
                    </a:lnTo>
                    <a:lnTo>
                      <a:pt x="328" y="444"/>
                    </a:lnTo>
                    <a:lnTo>
                      <a:pt x="298" y="474"/>
                    </a:lnTo>
                    <a:lnTo>
                      <a:pt x="328" y="502"/>
                    </a:lnTo>
                    <a:lnTo>
                      <a:pt x="355" y="502"/>
                    </a:lnTo>
                    <a:lnTo>
                      <a:pt x="355" y="532"/>
                    </a:lnTo>
                    <a:lnTo>
                      <a:pt x="355" y="621"/>
                    </a:lnTo>
                    <a:lnTo>
                      <a:pt x="328" y="651"/>
                    </a:lnTo>
                    <a:lnTo>
                      <a:pt x="328" y="680"/>
                    </a:lnTo>
                    <a:lnTo>
                      <a:pt x="298" y="680"/>
                    </a:lnTo>
                    <a:lnTo>
                      <a:pt x="298" y="739"/>
                    </a:lnTo>
                    <a:lnTo>
                      <a:pt x="209" y="739"/>
                    </a:lnTo>
                    <a:lnTo>
                      <a:pt x="209" y="769"/>
                    </a:lnTo>
                    <a:lnTo>
                      <a:pt x="237" y="799"/>
                    </a:lnTo>
                    <a:lnTo>
                      <a:pt x="298" y="799"/>
                    </a:lnTo>
                    <a:lnTo>
                      <a:pt x="298" y="857"/>
                    </a:lnTo>
                    <a:lnTo>
                      <a:pt x="267" y="857"/>
                    </a:lnTo>
                    <a:lnTo>
                      <a:pt x="209" y="917"/>
                    </a:lnTo>
                    <a:lnTo>
                      <a:pt x="237" y="948"/>
                    </a:lnTo>
                    <a:lnTo>
                      <a:pt x="209" y="976"/>
                    </a:lnTo>
                    <a:lnTo>
                      <a:pt x="60" y="976"/>
                    </a:lnTo>
                    <a:lnTo>
                      <a:pt x="60" y="1005"/>
                    </a:lnTo>
                    <a:lnTo>
                      <a:pt x="30" y="976"/>
                    </a:lnTo>
                    <a:lnTo>
                      <a:pt x="0" y="1005"/>
                    </a:lnTo>
                    <a:lnTo>
                      <a:pt x="30" y="1005"/>
                    </a:lnTo>
                    <a:lnTo>
                      <a:pt x="0" y="1036"/>
                    </a:lnTo>
                    <a:lnTo>
                      <a:pt x="30" y="1036"/>
                    </a:lnTo>
                    <a:lnTo>
                      <a:pt x="60" y="1066"/>
                    </a:lnTo>
                    <a:lnTo>
                      <a:pt x="60" y="1094"/>
                    </a:lnTo>
                    <a:lnTo>
                      <a:pt x="91" y="1124"/>
                    </a:lnTo>
                    <a:lnTo>
                      <a:pt x="91" y="1155"/>
                    </a:lnTo>
                    <a:lnTo>
                      <a:pt x="60" y="1155"/>
                    </a:lnTo>
                    <a:lnTo>
                      <a:pt x="60" y="1184"/>
                    </a:lnTo>
                    <a:lnTo>
                      <a:pt x="30" y="1212"/>
                    </a:lnTo>
                    <a:lnTo>
                      <a:pt x="30" y="1243"/>
                    </a:lnTo>
                    <a:lnTo>
                      <a:pt x="0" y="1243"/>
                    </a:lnTo>
                    <a:lnTo>
                      <a:pt x="30" y="1273"/>
                    </a:lnTo>
                    <a:lnTo>
                      <a:pt x="30" y="1330"/>
                    </a:lnTo>
                    <a:lnTo>
                      <a:pt x="30" y="1361"/>
                    </a:lnTo>
                    <a:lnTo>
                      <a:pt x="60" y="1361"/>
                    </a:lnTo>
                    <a:lnTo>
                      <a:pt x="60" y="1391"/>
                    </a:lnTo>
                    <a:lnTo>
                      <a:pt x="91" y="1391"/>
                    </a:lnTo>
                    <a:lnTo>
                      <a:pt x="60" y="1421"/>
                    </a:lnTo>
                    <a:lnTo>
                      <a:pt x="91" y="1421"/>
                    </a:lnTo>
                    <a:lnTo>
                      <a:pt x="119" y="1450"/>
                    </a:lnTo>
                    <a:lnTo>
                      <a:pt x="119" y="1480"/>
                    </a:lnTo>
                    <a:lnTo>
                      <a:pt x="91" y="1509"/>
                    </a:lnTo>
                    <a:lnTo>
                      <a:pt x="60" y="1509"/>
                    </a:lnTo>
                    <a:lnTo>
                      <a:pt x="60" y="1539"/>
                    </a:lnTo>
                    <a:lnTo>
                      <a:pt x="60" y="1598"/>
                    </a:lnTo>
                    <a:lnTo>
                      <a:pt x="91" y="1628"/>
                    </a:lnTo>
                    <a:lnTo>
                      <a:pt x="91" y="1658"/>
                    </a:lnTo>
                    <a:lnTo>
                      <a:pt x="119" y="1658"/>
                    </a:lnTo>
                    <a:lnTo>
                      <a:pt x="149" y="1686"/>
                    </a:lnTo>
                    <a:lnTo>
                      <a:pt x="119" y="1716"/>
                    </a:lnTo>
                    <a:lnTo>
                      <a:pt x="119" y="1777"/>
                    </a:lnTo>
                    <a:lnTo>
                      <a:pt x="149" y="1777"/>
                    </a:lnTo>
                    <a:lnTo>
                      <a:pt x="178" y="1805"/>
                    </a:lnTo>
                    <a:lnTo>
                      <a:pt x="178" y="1834"/>
                    </a:lnTo>
                    <a:lnTo>
                      <a:pt x="209" y="1864"/>
                    </a:lnTo>
                    <a:lnTo>
                      <a:pt x="267" y="1864"/>
                    </a:lnTo>
                    <a:lnTo>
                      <a:pt x="298" y="1895"/>
                    </a:lnTo>
                    <a:lnTo>
                      <a:pt x="355" y="1895"/>
                    </a:lnTo>
                    <a:lnTo>
                      <a:pt x="355" y="1864"/>
                    </a:lnTo>
                    <a:lnTo>
                      <a:pt x="385" y="1864"/>
                    </a:lnTo>
                    <a:lnTo>
                      <a:pt x="385" y="1895"/>
                    </a:lnTo>
                    <a:lnTo>
                      <a:pt x="416" y="1895"/>
                    </a:lnTo>
                    <a:lnTo>
                      <a:pt x="446" y="1923"/>
                    </a:lnTo>
                    <a:lnTo>
                      <a:pt x="592" y="1923"/>
                    </a:lnTo>
                    <a:lnTo>
                      <a:pt x="592" y="1953"/>
                    </a:lnTo>
                    <a:lnTo>
                      <a:pt x="474" y="2071"/>
                    </a:lnTo>
                    <a:lnTo>
                      <a:pt x="474" y="2132"/>
                    </a:lnTo>
                    <a:lnTo>
                      <a:pt x="446" y="2159"/>
                    </a:lnTo>
                    <a:lnTo>
                      <a:pt x="446" y="2190"/>
                    </a:lnTo>
                    <a:lnTo>
                      <a:pt x="416" y="2220"/>
                    </a:lnTo>
                    <a:lnTo>
                      <a:pt x="416" y="2250"/>
                    </a:lnTo>
                    <a:lnTo>
                      <a:pt x="446" y="2250"/>
                    </a:lnTo>
                    <a:lnTo>
                      <a:pt x="416" y="2279"/>
                    </a:lnTo>
                    <a:lnTo>
                      <a:pt x="416" y="2338"/>
                    </a:lnTo>
                    <a:lnTo>
                      <a:pt x="385" y="2368"/>
                    </a:lnTo>
                    <a:lnTo>
                      <a:pt x="416" y="2397"/>
                    </a:lnTo>
                    <a:lnTo>
                      <a:pt x="683" y="2397"/>
                    </a:lnTo>
                    <a:lnTo>
                      <a:pt x="683" y="2368"/>
                    </a:lnTo>
                    <a:lnTo>
                      <a:pt x="653" y="2368"/>
                    </a:lnTo>
                    <a:lnTo>
                      <a:pt x="653" y="2338"/>
                    </a:lnTo>
                    <a:lnTo>
                      <a:pt x="712" y="2338"/>
                    </a:lnTo>
                    <a:lnTo>
                      <a:pt x="712" y="2368"/>
                    </a:lnTo>
                    <a:lnTo>
                      <a:pt x="890" y="2368"/>
                    </a:lnTo>
                    <a:lnTo>
                      <a:pt x="890" y="2397"/>
                    </a:lnTo>
                    <a:lnTo>
                      <a:pt x="949" y="2397"/>
                    </a:lnTo>
                    <a:lnTo>
                      <a:pt x="949" y="2427"/>
                    </a:lnTo>
                    <a:lnTo>
                      <a:pt x="979" y="2427"/>
                    </a:lnTo>
                    <a:lnTo>
                      <a:pt x="979" y="2397"/>
                    </a:lnTo>
                    <a:lnTo>
                      <a:pt x="1039" y="2427"/>
                    </a:lnTo>
                    <a:lnTo>
                      <a:pt x="1039" y="2397"/>
                    </a:lnTo>
                    <a:lnTo>
                      <a:pt x="1097" y="2457"/>
                    </a:lnTo>
                    <a:lnTo>
                      <a:pt x="1127" y="2457"/>
                    </a:lnTo>
                    <a:lnTo>
                      <a:pt x="1127" y="2487"/>
                    </a:lnTo>
                    <a:lnTo>
                      <a:pt x="1186" y="2427"/>
                    </a:lnTo>
                    <a:lnTo>
                      <a:pt x="1186" y="2397"/>
                    </a:lnTo>
                    <a:lnTo>
                      <a:pt x="1215" y="2427"/>
                    </a:lnTo>
                    <a:lnTo>
                      <a:pt x="1215" y="2397"/>
                    </a:lnTo>
                    <a:lnTo>
                      <a:pt x="1246" y="2397"/>
                    </a:lnTo>
                    <a:lnTo>
                      <a:pt x="1276" y="2427"/>
                    </a:lnTo>
                    <a:lnTo>
                      <a:pt x="1304" y="2427"/>
                    </a:lnTo>
                    <a:lnTo>
                      <a:pt x="1334" y="2457"/>
                    </a:lnTo>
                    <a:lnTo>
                      <a:pt x="1422" y="2457"/>
                    </a:lnTo>
                    <a:lnTo>
                      <a:pt x="1483" y="2397"/>
                    </a:lnTo>
                    <a:lnTo>
                      <a:pt x="1660" y="2397"/>
                    </a:lnTo>
                    <a:lnTo>
                      <a:pt x="1631" y="2368"/>
                    </a:lnTo>
                    <a:lnTo>
                      <a:pt x="1809" y="2368"/>
                    </a:lnTo>
                    <a:lnTo>
                      <a:pt x="1809" y="2397"/>
                    </a:lnTo>
                    <a:lnTo>
                      <a:pt x="1838" y="2427"/>
                    </a:lnTo>
                    <a:lnTo>
                      <a:pt x="1868" y="2427"/>
                    </a:lnTo>
                    <a:lnTo>
                      <a:pt x="1868" y="2397"/>
                    </a:lnTo>
                    <a:lnTo>
                      <a:pt x="1897" y="2368"/>
                    </a:lnTo>
                    <a:lnTo>
                      <a:pt x="1868" y="2368"/>
                    </a:lnTo>
                    <a:lnTo>
                      <a:pt x="1838" y="2338"/>
                    </a:lnTo>
                    <a:lnTo>
                      <a:pt x="1868" y="2309"/>
                    </a:lnTo>
                    <a:lnTo>
                      <a:pt x="1809" y="2250"/>
                    </a:lnTo>
                    <a:lnTo>
                      <a:pt x="1809" y="2220"/>
                    </a:lnTo>
                    <a:lnTo>
                      <a:pt x="1868" y="2159"/>
                    </a:lnTo>
                    <a:lnTo>
                      <a:pt x="1927" y="2159"/>
                    </a:lnTo>
                    <a:lnTo>
                      <a:pt x="1957" y="2132"/>
                    </a:lnTo>
                    <a:lnTo>
                      <a:pt x="1957" y="2102"/>
                    </a:lnTo>
                    <a:lnTo>
                      <a:pt x="1987" y="2071"/>
                    </a:lnTo>
                    <a:lnTo>
                      <a:pt x="2016" y="2071"/>
                    </a:lnTo>
                    <a:lnTo>
                      <a:pt x="2045" y="2102"/>
                    </a:lnTo>
                    <a:lnTo>
                      <a:pt x="2075" y="2071"/>
                    </a:lnTo>
                    <a:lnTo>
                      <a:pt x="2075" y="2013"/>
                    </a:lnTo>
                    <a:lnTo>
                      <a:pt x="2075" y="1984"/>
                    </a:lnTo>
                    <a:lnTo>
                      <a:pt x="2045" y="1953"/>
                    </a:lnTo>
                    <a:lnTo>
                      <a:pt x="2016" y="1953"/>
                    </a:lnTo>
                    <a:lnTo>
                      <a:pt x="1987" y="1923"/>
                    </a:lnTo>
                    <a:lnTo>
                      <a:pt x="1957" y="1923"/>
                    </a:lnTo>
                    <a:lnTo>
                      <a:pt x="1927" y="1895"/>
                    </a:lnTo>
                    <a:lnTo>
                      <a:pt x="1897" y="1895"/>
                    </a:lnTo>
                    <a:lnTo>
                      <a:pt x="1809" y="1805"/>
                    </a:lnTo>
                    <a:lnTo>
                      <a:pt x="1779" y="1805"/>
                    </a:lnTo>
                    <a:lnTo>
                      <a:pt x="1750" y="1777"/>
                    </a:lnTo>
                    <a:lnTo>
                      <a:pt x="1720" y="1716"/>
                    </a:lnTo>
                    <a:lnTo>
                      <a:pt x="1720" y="1686"/>
                    </a:lnTo>
                    <a:lnTo>
                      <a:pt x="1690" y="1686"/>
                    </a:lnTo>
                    <a:lnTo>
                      <a:pt x="1720" y="1658"/>
                    </a:lnTo>
                    <a:lnTo>
                      <a:pt x="1720" y="1628"/>
                    </a:lnTo>
                    <a:lnTo>
                      <a:pt x="1660" y="1568"/>
                    </a:lnTo>
                    <a:lnTo>
                      <a:pt x="1631" y="1568"/>
                    </a:lnTo>
                    <a:lnTo>
                      <a:pt x="1631" y="1539"/>
                    </a:lnTo>
                    <a:lnTo>
                      <a:pt x="1602" y="1509"/>
                    </a:lnTo>
                    <a:lnTo>
                      <a:pt x="1602" y="1480"/>
                    </a:lnTo>
                    <a:lnTo>
                      <a:pt x="1631" y="1480"/>
                    </a:lnTo>
                    <a:lnTo>
                      <a:pt x="1660" y="1509"/>
                    </a:lnTo>
                    <a:lnTo>
                      <a:pt x="1660" y="1539"/>
                    </a:lnTo>
                    <a:lnTo>
                      <a:pt x="1750" y="1450"/>
                    </a:lnTo>
                    <a:lnTo>
                      <a:pt x="1838" y="1450"/>
                    </a:lnTo>
                    <a:lnTo>
                      <a:pt x="1868" y="1421"/>
                    </a:lnTo>
                    <a:lnTo>
                      <a:pt x="1897" y="1421"/>
                    </a:lnTo>
                    <a:lnTo>
                      <a:pt x="1927" y="1391"/>
                    </a:lnTo>
                    <a:lnTo>
                      <a:pt x="1987" y="1391"/>
                    </a:lnTo>
                    <a:lnTo>
                      <a:pt x="2016" y="1361"/>
                    </a:lnTo>
                    <a:lnTo>
                      <a:pt x="2045" y="1361"/>
                    </a:lnTo>
                    <a:lnTo>
                      <a:pt x="2075" y="1330"/>
                    </a:lnTo>
                    <a:lnTo>
                      <a:pt x="2134" y="1330"/>
                    </a:lnTo>
                    <a:lnTo>
                      <a:pt x="2164" y="1303"/>
                    </a:lnTo>
                    <a:lnTo>
                      <a:pt x="2195" y="1303"/>
                    </a:lnTo>
                    <a:lnTo>
                      <a:pt x="2164" y="1273"/>
                    </a:lnTo>
                    <a:lnTo>
                      <a:pt x="2195" y="1243"/>
                    </a:lnTo>
                    <a:lnTo>
                      <a:pt x="2222" y="1243"/>
                    </a:lnTo>
                    <a:lnTo>
                      <a:pt x="2252" y="1273"/>
                    </a:lnTo>
                    <a:lnTo>
                      <a:pt x="2252" y="1303"/>
                    </a:lnTo>
                    <a:lnTo>
                      <a:pt x="2282" y="1303"/>
                    </a:lnTo>
                    <a:lnTo>
                      <a:pt x="2282" y="1330"/>
                    </a:lnTo>
                    <a:lnTo>
                      <a:pt x="2341" y="1273"/>
                    </a:lnTo>
                    <a:lnTo>
                      <a:pt x="2341" y="1243"/>
                    </a:lnTo>
                    <a:lnTo>
                      <a:pt x="2371" y="1212"/>
                    </a:lnTo>
                    <a:lnTo>
                      <a:pt x="2371" y="1155"/>
                    </a:lnTo>
                    <a:lnTo>
                      <a:pt x="2341" y="1155"/>
                    </a:lnTo>
                    <a:lnTo>
                      <a:pt x="2341" y="1124"/>
                    </a:lnTo>
                    <a:lnTo>
                      <a:pt x="2313" y="1094"/>
                    </a:lnTo>
                    <a:lnTo>
                      <a:pt x="2282" y="1094"/>
                    </a:lnTo>
                    <a:lnTo>
                      <a:pt x="2282" y="1036"/>
                    </a:lnTo>
                    <a:lnTo>
                      <a:pt x="2252" y="1036"/>
                    </a:lnTo>
                    <a:lnTo>
                      <a:pt x="2252" y="1005"/>
                    </a:lnTo>
                    <a:lnTo>
                      <a:pt x="2282" y="976"/>
                    </a:lnTo>
                    <a:lnTo>
                      <a:pt x="2282" y="857"/>
                    </a:lnTo>
                    <a:lnTo>
                      <a:pt x="2252" y="857"/>
                    </a:lnTo>
                    <a:lnTo>
                      <a:pt x="2252" y="830"/>
                    </a:lnTo>
                    <a:lnTo>
                      <a:pt x="2222" y="830"/>
                    </a:lnTo>
                    <a:lnTo>
                      <a:pt x="2252" y="799"/>
                    </a:lnTo>
                    <a:lnTo>
                      <a:pt x="2252" y="739"/>
                    </a:lnTo>
                    <a:lnTo>
                      <a:pt x="2222" y="739"/>
                    </a:lnTo>
                    <a:lnTo>
                      <a:pt x="2164" y="680"/>
                    </a:lnTo>
                    <a:lnTo>
                      <a:pt x="2134" y="680"/>
                    </a:lnTo>
                    <a:lnTo>
                      <a:pt x="2134" y="621"/>
                    </a:lnTo>
                    <a:lnTo>
                      <a:pt x="2164" y="592"/>
                    </a:lnTo>
                    <a:lnTo>
                      <a:pt x="2195" y="592"/>
                    </a:lnTo>
                    <a:lnTo>
                      <a:pt x="2195" y="474"/>
                    </a:lnTo>
                    <a:lnTo>
                      <a:pt x="2164" y="474"/>
                    </a:lnTo>
                    <a:lnTo>
                      <a:pt x="2164" y="383"/>
                    </a:lnTo>
                    <a:lnTo>
                      <a:pt x="2134" y="383"/>
                    </a:lnTo>
                    <a:lnTo>
                      <a:pt x="2104" y="355"/>
                    </a:lnTo>
                    <a:lnTo>
                      <a:pt x="2075" y="355"/>
                    </a:lnTo>
                    <a:lnTo>
                      <a:pt x="2045" y="325"/>
                    </a:lnTo>
                    <a:lnTo>
                      <a:pt x="2045" y="296"/>
                    </a:lnTo>
                    <a:lnTo>
                      <a:pt x="2016" y="265"/>
                    </a:lnTo>
                    <a:lnTo>
                      <a:pt x="2045" y="265"/>
                    </a:lnTo>
                    <a:lnTo>
                      <a:pt x="2016" y="237"/>
                    </a:lnTo>
                    <a:lnTo>
                      <a:pt x="1957" y="237"/>
                    </a:lnTo>
                    <a:lnTo>
                      <a:pt x="1957" y="265"/>
                    </a:lnTo>
                    <a:lnTo>
                      <a:pt x="1897" y="207"/>
                    </a:lnTo>
                    <a:lnTo>
                      <a:pt x="1927" y="207"/>
                    </a:lnTo>
                    <a:lnTo>
                      <a:pt x="1957" y="176"/>
                    </a:lnTo>
                    <a:lnTo>
                      <a:pt x="2016" y="176"/>
                    </a:lnTo>
                    <a:lnTo>
                      <a:pt x="1987" y="146"/>
                    </a:lnTo>
                    <a:lnTo>
                      <a:pt x="1987" y="89"/>
                    </a:lnTo>
                    <a:lnTo>
                      <a:pt x="1927" y="89"/>
                    </a:lnTo>
                    <a:lnTo>
                      <a:pt x="1957" y="119"/>
                    </a:lnTo>
                    <a:lnTo>
                      <a:pt x="1897" y="119"/>
                    </a:lnTo>
                    <a:lnTo>
                      <a:pt x="1868" y="119"/>
                    </a:lnTo>
                    <a:lnTo>
                      <a:pt x="1868" y="207"/>
                    </a:lnTo>
                    <a:lnTo>
                      <a:pt x="1838" y="176"/>
                    </a:lnTo>
                    <a:lnTo>
                      <a:pt x="1838" y="146"/>
                    </a:lnTo>
                    <a:lnTo>
                      <a:pt x="1809" y="146"/>
                    </a:lnTo>
                    <a:lnTo>
                      <a:pt x="1779" y="176"/>
                    </a:lnTo>
                    <a:lnTo>
                      <a:pt x="1750" y="146"/>
                    </a:lnTo>
                    <a:lnTo>
                      <a:pt x="1720" y="176"/>
                    </a:lnTo>
                    <a:lnTo>
                      <a:pt x="1690" y="176"/>
                    </a:lnTo>
                    <a:lnTo>
                      <a:pt x="1660" y="207"/>
                    </a:lnTo>
                    <a:lnTo>
                      <a:pt x="1660" y="176"/>
                    </a:lnTo>
                    <a:lnTo>
                      <a:pt x="1602" y="237"/>
                    </a:lnTo>
                    <a:lnTo>
                      <a:pt x="1483" y="237"/>
                    </a:lnTo>
                    <a:lnTo>
                      <a:pt x="1453" y="265"/>
                    </a:lnTo>
                    <a:lnTo>
                      <a:pt x="1483" y="265"/>
                    </a:lnTo>
                    <a:lnTo>
                      <a:pt x="1422" y="325"/>
                    </a:lnTo>
                    <a:lnTo>
                      <a:pt x="1395" y="296"/>
                    </a:lnTo>
                    <a:lnTo>
                      <a:pt x="1246" y="296"/>
                    </a:lnTo>
                    <a:lnTo>
                      <a:pt x="1334" y="207"/>
                    </a:lnTo>
                    <a:lnTo>
                      <a:pt x="1334" y="176"/>
                    </a:lnTo>
                    <a:lnTo>
                      <a:pt x="1215" y="176"/>
                    </a:lnTo>
                    <a:lnTo>
                      <a:pt x="1186" y="146"/>
                    </a:lnTo>
                    <a:lnTo>
                      <a:pt x="1127" y="146"/>
                    </a:lnTo>
                    <a:lnTo>
                      <a:pt x="1097" y="119"/>
                    </a:lnTo>
                    <a:lnTo>
                      <a:pt x="1067" y="119"/>
                    </a:lnTo>
                    <a:lnTo>
                      <a:pt x="1067" y="58"/>
                    </a:lnTo>
                    <a:lnTo>
                      <a:pt x="1039" y="30"/>
                    </a:lnTo>
                    <a:lnTo>
                      <a:pt x="1008" y="30"/>
                    </a:lnTo>
                    <a:close/>
                    <a:moveTo>
                      <a:pt x="1008" y="414"/>
                    </a:moveTo>
                    <a:lnTo>
                      <a:pt x="1008" y="444"/>
                    </a:lnTo>
                    <a:lnTo>
                      <a:pt x="979" y="414"/>
                    </a:lnTo>
                    <a:lnTo>
                      <a:pt x="949" y="414"/>
                    </a:lnTo>
                    <a:lnTo>
                      <a:pt x="860" y="325"/>
                    </a:lnTo>
                    <a:lnTo>
                      <a:pt x="890" y="325"/>
                    </a:lnTo>
                    <a:lnTo>
                      <a:pt x="979" y="414"/>
                    </a:lnTo>
                    <a:lnTo>
                      <a:pt x="1008" y="414"/>
                    </a:lnTo>
                    <a:close/>
                  </a:path>
                </a:pathLst>
              </a:custGeom>
              <a:solidFill>
                <a:srgbClr val="CCE83A"/>
              </a:solidFill>
              <a:ln w="9525">
                <a:noFill/>
                <a:round/>
                <a:headEnd/>
                <a:tailEnd/>
              </a:ln>
            </p:spPr>
            <p:txBody>
              <a:bodyPr/>
              <a:lstStyle/>
              <a:p>
                <a:endParaRPr lang="en-GB"/>
              </a:p>
            </p:txBody>
          </p:sp>
          <p:sp>
            <p:nvSpPr>
              <p:cNvPr id="17487" name="Freeform 79"/>
              <p:cNvSpPr>
                <a:spLocks/>
              </p:cNvSpPr>
              <p:nvPr/>
            </p:nvSpPr>
            <p:spPr bwMode="auto">
              <a:xfrm>
                <a:off x="2924" y="2512"/>
                <a:ext cx="52" cy="59"/>
              </a:xfrm>
              <a:custGeom>
                <a:avLst/>
                <a:gdLst/>
                <a:ahLst/>
                <a:cxnLst>
                  <a:cxn ang="0">
                    <a:pos x="118" y="0"/>
                  </a:cxn>
                  <a:cxn ang="0">
                    <a:pos x="58" y="0"/>
                  </a:cxn>
                  <a:cxn ang="0">
                    <a:pos x="29" y="29"/>
                  </a:cxn>
                  <a:cxn ang="0">
                    <a:pos x="29" y="59"/>
                  </a:cxn>
                  <a:cxn ang="0">
                    <a:pos x="0" y="89"/>
                  </a:cxn>
                  <a:cxn ang="0">
                    <a:pos x="0" y="119"/>
                  </a:cxn>
                  <a:cxn ang="0">
                    <a:pos x="29" y="119"/>
                  </a:cxn>
                  <a:cxn ang="0">
                    <a:pos x="29" y="207"/>
                  </a:cxn>
                  <a:cxn ang="0">
                    <a:pos x="58" y="238"/>
                  </a:cxn>
                  <a:cxn ang="0">
                    <a:pos x="88" y="238"/>
                  </a:cxn>
                  <a:cxn ang="0">
                    <a:pos x="118" y="207"/>
                  </a:cxn>
                  <a:cxn ang="0">
                    <a:pos x="149" y="207"/>
                  </a:cxn>
                  <a:cxn ang="0">
                    <a:pos x="177" y="238"/>
                  </a:cxn>
                  <a:cxn ang="0">
                    <a:pos x="177" y="177"/>
                  </a:cxn>
                  <a:cxn ang="0">
                    <a:pos x="207" y="147"/>
                  </a:cxn>
                  <a:cxn ang="0">
                    <a:pos x="177" y="119"/>
                  </a:cxn>
                  <a:cxn ang="0">
                    <a:pos x="149" y="119"/>
                  </a:cxn>
                  <a:cxn ang="0">
                    <a:pos x="149" y="89"/>
                  </a:cxn>
                  <a:cxn ang="0">
                    <a:pos x="118" y="59"/>
                  </a:cxn>
                  <a:cxn ang="0">
                    <a:pos x="118" y="0"/>
                  </a:cxn>
                </a:cxnLst>
                <a:rect l="0" t="0" r="r" b="b"/>
                <a:pathLst>
                  <a:path w="207" h="238">
                    <a:moveTo>
                      <a:pt x="118" y="0"/>
                    </a:moveTo>
                    <a:lnTo>
                      <a:pt x="58" y="0"/>
                    </a:lnTo>
                    <a:lnTo>
                      <a:pt x="29" y="29"/>
                    </a:lnTo>
                    <a:lnTo>
                      <a:pt x="29" y="59"/>
                    </a:lnTo>
                    <a:lnTo>
                      <a:pt x="0" y="89"/>
                    </a:lnTo>
                    <a:lnTo>
                      <a:pt x="0" y="119"/>
                    </a:lnTo>
                    <a:lnTo>
                      <a:pt x="29" y="119"/>
                    </a:lnTo>
                    <a:lnTo>
                      <a:pt x="29" y="207"/>
                    </a:lnTo>
                    <a:lnTo>
                      <a:pt x="58" y="238"/>
                    </a:lnTo>
                    <a:lnTo>
                      <a:pt x="88" y="238"/>
                    </a:lnTo>
                    <a:lnTo>
                      <a:pt x="118" y="207"/>
                    </a:lnTo>
                    <a:lnTo>
                      <a:pt x="149" y="207"/>
                    </a:lnTo>
                    <a:lnTo>
                      <a:pt x="177" y="238"/>
                    </a:lnTo>
                    <a:lnTo>
                      <a:pt x="177" y="177"/>
                    </a:lnTo>
                    <a:lnTo>
                      <a:pt x="207" y="147"/>
                    </a:lnTo>
                    <a:lnTo>
                      <a:pt x="177" y="119"/>
                    </a:lnTo>
                    <a:lnTo>
                      <a:pt x="149" y="119"/>
                    </a:lnTo>
                    <a:lnTo>
                      <a:pt x="149" y="89"/>
                    </a:lnTo>
                    <a:lnTo>
                      <a:pt x="118" y="59"/>
                    </a:lnTo>
                    <a:lnTo>
                      <a:pt x="118" y="0"/>
                    </a:lnTo>
                    <a:close/>
                  </a:path>
                </a:pathLst>
              </a:custGeom>
              <a:solidFill>
                <a:srgbClr val="4CB47E"/>
              </a:solidFill>
              <a:ln w="9525">
                <a:noFill/>
                <a:round/>
                <a:headEnd/>
                <a:tailEnd/>
              </a:ln>
            </p:spPr>
            <p:txBody>
              <a:bodyPr/>
              <a:lstStyle/>
              <a:p>
                <a:endParaRPr lang="en-GB"/>
              </a:p>
            </p:txBody>
          </p:sp>
          <p:sp>
            <p:nvSpPr>
              <p:cNvPr id="17488" name="Freeform 80"/>
              <p:cNvSpPr>
                <a:spLocks/>
              </p:cNvSpPr>
              <p:nvPr/>
            </p:nvSpPr>
            <p:spPr bwMode="auto">
              <a:xfrm>
                <a:off x="3302" y="1875"/>
                <a:ext cx="15" cy="8"/>
              </a:xfrm>
              <a:custGeom>
                <a:avLst/>
                <a:gdLst/>
                <a:ahLst/>
                <a:cxnLst>
                  <a:cxn ang="0">
                    <a:pos x="60" y="0"/>
                  </a:cxn>
                  <a:cxn ang="0">
                    <a:pos x="0" y="0"/>
                  </a:cxn>
                  <a:cxn ang="0">
                    <a:pos x="0" y="30"/>
                  </a:cxn>
                  <a:cxn ang="0">
                    <a:pos x="30" y="30"/>
                  </a:cxn>
                  <a:cxn ang="0">
                    <a:pos x="60" y="0"/>
                  </a:cxn>
                </a:cxnLst>
                <a:rect l="0" t="0" r="r" b="b"/>
                <a:pathLst>
                  <a:path w="60" h="30">
                    <a:moveTo>
                      <a:pt x="60" y="0"/>
                    </a:moveTo>
                    <a:lnTo>
                      <a:pt x="0" y="0"/>
                    </a:lnTo>
                    <a:lnTo>
                      <a:pt x="0" y="30"/>
                    </a:lnTo>
                    <a:lnTo>
                      <a:pt x="30" y="30"/>
                    </a:lnTo>
                    <a:lnTo>
                      <a:pt x="60" y="0"/>
                    </a:lnTo>
                    <a:close/>
                  </a:path>
                </a:pathLst>
              </a:custGeom>
              <a:solidFill>
                <a:srgbClr val="FCA77E"/>
              </a:solidFill>
              <a:ln w="9525">
                <a:noFill/>
                <a:round/>
                <a:headEnd/>
                <a:tailEnd/>
              </a:ln>
            </p:spPr>
            <p:txBody>
              <a:bodyPr/>
              <a:lstStyle/>
              <a:p>
                <a:endParaRPr lang="en-GB"/>
              </a:p>
            </p:txBody>
          </p:sp>
          <p:sp>
            <p:nvSpPr>
              <p:cNvPr id="17489" name="Freeform 81"/>
              <p:cNvSpPr>
                <a:spLocks/>
              </p:cNvSpPr>
              <p:nvPr/>
            </p:nvSpPr>
            <p:spPr bwMode="auto">
              <a:xfrm>
                <a:off x="3613" y="1883"/>
                <a:ext cx="7" cy="8"/>
              </a:xfrm>
              <a:custGeom>
                <a:avLst/>
                <a:gdLst/>
                <a:ahLst/>
                <a:cxnLst>
                  <a:cxn ang="0">
                    <a:pos x="31" y="0"/>
                  </a:cxn>
                  <a:cxn ang="0">
                    <a:pos x="0" y="0"/>
                  </a:cxn>
                  <a:cxn ang="0">
                    <a:pos x="31" y="31"/>
                  </a:cxn>
                  <a:cxn ang="0">
                    <a:pos x="31" y="0"/>
                  </a:cxn>
                </a:cxnLst>
                <a:rect l="0" t="0" r="r" b="b"/>
                <a:pathLst>
                  <a:path w="31" h="31">
                    <a:moveTo>
                      <a:pt x="31" y="0"/>
                    </a:moveTo>
                    <a:lnTo>
                      <a:pt x="0" y="0"/>
                    </a:lnTo>
                    <a:lnTo>
                      <a:pt x="31" y="31"/>
                    </a:lnTo>
                    <a:lnTo>
                      <a:pt x="31" y="0"/>
                    </a:lnTo>
                    <a:close/>
                  </a:path>
                </a:pathLst>
              </a:custGeom>
              <a:solidFill>
                <a:srgbClr val="FCA77E"/>
              </a:solidFill>
              <a:ln w="9525">
                <a:noFill/>
                <a:round/>
                <a:headEnd/>
                <a:tailEnd/>
              </a:ln>
            </p:spPr>
            <p:txBody>
              <a:bodyPr/>
              <a:lstStyle/>
              <a:p>
                <a:endParaRPr lang="en-GB"/>
              </a:p>
            </p:txBody>
          </p:sp>
          <p:sp>
            <p:nvSpPr>
              <p:cNvPr id="17490" name="Freeform 82"/>
              <p:cNvSpPr>
                <a:spLocks/>
              </p:cNvSpPr>
              <p:nvPr/>
            </p:nvSpPr>
            <p:spPr bwMode="auto">
              <a:xfrm>
                <a:off x="3450" y="2193"/>
                <a:ext cx="22" cy="16"/>
              </a:xfrm>
              <a:custGeom>
                <a:avLst/>
                <a:gdLst/>
                <a:ahLst/>
                <a:cxnLst>
                  <a:cxn ang="0">
                    <a:pos x="30" y="60"/>
                  </a:cxn>
                  <a:cxn ang="0">
                    <a:pos x="89" y="60"/>
                  </a:cxn>
                  <a:cxn ang="0">
                    <a:pos x="30" y="0"/>
                  </a:cxn>
                  <a:cxn ang="0">
                    <a:pos x="0" y="31"/>
                  </a:cxn>
                  <a:cxn ang="0">
                    <a:pos x="30" y="60"/>
                  </a:cxn>
                </a:cxnLst>
                <a:rect l="0" t="0" r="r" b="b"/>
                <a:pathLst>
                  <a:path w="89" h="60">
                    <a:moveTo>
                      <a:pt x="30" y="60"/>
                    </a:moveTo>
                    <a:lnTo>
                      <a:pt x="89" y="60"/>
                    </a:lnTo>
                    <a:lnTo>
                      <a:pt x="30" y="0"/>
                    </a:lnTo>
                    <a:lnTo>
                      <a:pt x="0" y="31"/>
                    </a:lnTo>
                    <a:lnTo>
                      <a:pt x="30" y="60"/>
                    </a:lnTo>
                    <a:close/>
                  </a:path>
                </a:pathLst>
              </a:custGeom>
              <a:solidFill>
                <a:srgbClr val="CCE83A"/>
              </a:solidFill>
              <a:ln w="9525">
                <a:noFill/>
                <a:round/>
                <a:headEnd/>
                <a:tailEnd/>
              </a:ln>
            </p:spPr>
            <p:txBody>
              <a:bodyPr/>
              <a:lstStyle/>
              <a:p>
                <a:endParaRPr lang="en-GB"/>
              </a:p>
            </p:txBody>
          </p:sp>
          <p:sp>
            <p:nvSpPr>
              <p:cNvPr id="17491" name="Freeform 83"/>
              <p:cNvSpPr>
                <a:spLocks/>
              </p:cNvSpPr>
              <p:nvPr/>
            </p:nvSpPr>
            <p:spPr bwMode="auto">
              <a:xfrm>
                <a:off x="3354" y="2164"/>
                <a:ext cx="15" cy="7"/>
              </a:xfrm>
              <a:custGeom>
                <a:avLst/>
                <a:gdLst/>
                <a:ahLst/>
                <a:cxnLst>
                  <a:cxn ang="0">
                    <a:pos x="60" y="0"/>
                  </a:cxn>
                  <a:cxn ang="0">
                    <a:pos x="30" y="0"/>
                  </a:cxn>
                  <a:cxn ang="0">
                    <a:pos x="0" y="30"/>
                  </a:cxn>
                  <a:cxn ang="0">
                    <a:pos x="30" y="30"/>
                  </a:cxn>
                  <a:cxn ang="0">
                    <a:pos x="60" y="0"/>
                  </a:cxn>
                </a:cxnLst>
                <a:rect l="0" t="0" r="r" b="b"/>
                <a:pathLst>
                  <a:path w="60" h="30">
                    <a:moveTo>
                      <a:pt x="60" y="0"/>
                    </a:moveTo>
                    <a:lnTo>
                      <a:pt x="30" y="0"/>
                    </a:lnTo>
                    <a:lnTo>
                      <a:pt x="0" y="30"/>
                    </a:lnTo>
                    <a:lnTo>
                      <a:pt x="30" y="30"/>
                    </a:lnTo>
                    <a:lnTo>
                      <a:pt x="60" y="0"/>
                    </a:lnTo>
                    <a:close/>
                  </a:path>
                </a:pathLst>
              </a:custGeom>
              <a:solidFill>
                <a:srgbClr val="CCE83A"/>
              </a:solidFill>
              <a:ln w="9525">
                <a:noFill/>
                <a:round/>
                <a:headEnd/>
                <a:tailEnd/>
              </a:ln>
            </p:spPr>
            <p:txBody>
              <a:bodyPr/>
              <a:lstStyle/>
              <a:p>
                <a:endParaRPr lang="en-GB"/>
              </a:p>
            </p:txBody>
          </p:sp>
          <p:sp>
            <p:nvSpPr>
              <p:cNvPr id="17492" name="Freeform 84"/>
              <p:cNvSpPr>
                <a:spLocks/>
              </p:cNvSpPr>
              <p:nvPr/>
            </p:nvSpPr>
            <p:spPr bwMode="auto">
              <a:xfrm>
                <a:off x="3413" y="2142"/>
                <a:ext cx="7" cy="15"/>
              </a:xfrm>
              <a:custGeom>
                <a:avLst/>
                <a:gdLst/>
                <a:ahLst/>
                <a:cxnLst>
                  <a:cxn ang="0">
                    <a:pos x="30" y="0"/>
                  </a:cxn>
                  <a:cxn ang="0">
                    <a:pos x="0" y="31"/>
                  </a:cxn>
                  <a:cxn ang="0">
                    <a:pos x="0" y="61"/>
                  </a:cxn>
                  <a:cxn ang="0">
                    <a:pos x="30" y="31"/>
                  </a:cxn>
                  <a:cxn ang="0">
                    <a:pos x="30" y="0"/>
                  </a:cxn>
                </a:cxnLst>
                <a:rect l="0" t="0" r="r" b="b"/>
                <a:pathLst>
                  <a:path w="30" h="61">
                    <a:moveTo>
                      <a:pt x="30" y="0"/>
                    </a:moveTo>
                    <a:lnTo>
                      <a:pt x="0" y="31"/>
                    </a:lnTo>
                    <a:lnTo>
                      <a:pt x="0" y="61"/>
                    </a:lnTo>
                    <a:lnTo>
                      <a:pt x="30" y="31"/>
                    </a:lnTo>
                    <a:lnTo>
                      <a:pt x="30" y="0"/>
                    </a:lnTo>
                    <a:close/>
                  </a:path>
                </a:pathLst>
              </a:custGeom>
              <a:solidFill>
                <a:srgbClr val="CCE83A"/>
              </a:solidFill>
              <a:ln w="9525">
                <a:noFill/>
                <a:round/>
                <a:headEnd/>
                <a:tailEnd/>
              </a:ln>
            </p:spPr>
            <p:txBody>
              <a:bodyPr/>
              <a:lstStyle/>
              <a:p>
                <a:endParaRPr lang="en-GB"/>
              </a:p>
            </p:txBody>
          </p:sp>
          <p:sp>
            <p:nvSpPr>
              <p:cNvPr id="17493" name="Freeform 85"/>
              <p:cNvSpPr>
                <a:spLocks/>
              </p:cNvSpPr>
              <p:nvPr/>
            </p:nvSpPr>
            <p:spPr bwMode="auto">
              <a:xfrm>
                <a:off x="3339" y="2438"/>
                <a:ext cx="445" cy="207"/>
              </a:xfrm>
              <a:custGeom>
                <a:avLst/>
                <a:gdLst/>
                <a:ahLst/>
                <a:cxnLst>
                  <a:cxn ang="0">
                    <a:pos x="58" y="296"/>
                  </a:cxn>
                  <a:cxn ang="0">
                    <a:pos x="29" y="237"/>
                  </a:cxn>
                  <a:cxn ang="0">
                    <a:pos x="0" y="266"/>
                  </a:cxn>
                  <a:cxn ang="0">
                    <a:pos x="29" y="325"/>
                  </a:cxn>
                  <a:cxn ang="0">
                    <a:pos x="118" y="385"/>
                  </a:cxn>
                  <a:cxn ang="0">
                    <a:pos x="88" y="443"/>
                  </a:cxn>
                  <a:cxn ang="0">
                    <a:pos x="118" y="473"/>
                  </a:cxn>
                  <a:cxn ang="0">
                    <a:pos x="177" y="562"/>
                  </a:cxn>
                  <a:cxn ang="0">
                    <a:pos x="295" y="652"/>
                  </a:cxn>
                  <a:cxn ang="0">
                    <a:pos x="355" y="680"/>
                  </a:cxn>
                  <a:cxn ang="0">
                    <a:pos x="414" y="710"/>
                  </a:cxn>
                  <a:cxn ang="0">
                    <a:pos x="473" y="741"/>
                  </a:cxn>
                  <a:cxn ang="0">
                    <a:pos x="502" y="770"/>
                  </a:cxn>
                  <a:cxn ang="0">
                    <a:pos x="620" y="828"/>
                  </a:cxn>
                  <a:cxn ang="0">
                    <a:pos x="680" y="798"/>
                  </a:cxn>
                  <a:cxn ang="0">
                    <a:pos x="711" y="798"/>
                  </a:cxn>
                  <a:cxn ang="0">
                    <a:pos x="769" y="770"/>
                  </a:cxn>
                  <a:cxn ang="0">
                    <a:pos x="800" y="680"/>
                  </a:cxn>
                  <a:cxn ang="0">
                    <a:pos x="857" y="680"/>
                  </a:cxn>
                  <a:cxn ang="0">
                    <a:pos x="918" y="710"/>
                  </a:cxn>
                  <a:cxn ang="0">
                    <a:pos x="976" y="741"/>
                  </a:cxn>
                  <a:cxn ang="0">
                    <a:pos x="1007" y="741"/>
                  </a:cxn>
                  <a:cxn ang="0">
                    <a:pos x="1066" y="770"/>
                  </a:cxn>
                  <a:cxn ang="0">
                    <a:pos x="1155" y="741"/>
                  </a:cxn>
                  <a:cxn ang="0">
                    <a:pos x="1214" y="770"/>
                  </a:cxn>
                  <a:cxn ang="0">
                    <a:pos x="1303" y="798"/>
                  </a:cxn>
                  <a:cxn ang="0">
                    <a:pos x="1332" y="770"/>
                  </a:cxn>
                  <a:cxn ang="0">
                    <a:pos x="1480" y="741"/>
                  </a:cxn>
                  <a:cxn ang="0">
                    <a:pos x="1540" y="710"/>
                  </a:cxn>
                  <a:cxn ang="0">
                    <a:pos x="1599" y="680"/>
                  </a:cxn>
                  <a:cxn ang="0">
                    <a:pos x="1629" y="591"/>
                  </a:cxn>
                  <a:cxn ang="0">
                    <a:pos x="1660" y="562"/>
                  </a:cxn>
                  <a:cxn ang="0">
                    <a:pos x="1748" y="503"/>
                  </a:cxn>
                  <a:cxn ang="0">
                    <a:pos x="1778" y="503"/>
                  </a:cxn>
                  <a:cxn ang="0">
                    <a:pos x="1748" y="443"/>
                  </a:cxn>
                  <a:cxn ang="0">
                    <a:pos x="1717" y="385"/>
                  </a:cxn>
                  <a:cxn ang="0">
                    <a:pos x="1629" y="355"/>
                  </a:cxn>
                  <a:cxn ang="0">
                    <a:pos x="1569" y="325"/>
                  </a:cxn>
                  <a:cxn ang="0">
                    <a:pos x="1510" y="355"/>
                  </a:cxn>
                  <a:cxn ang="0">
                    <a:pos x="1480" y="266"/>
                  </a:cxn>
                  <a:cxn ang="0">
                    <a:pos x="1362" y="237"/>
                  </a:cxn>
                  <a:cxn ang="0">
                    <a:pos x="1303" y="207"/>
                  </a:cxn>
                  <a:cxn ang="0">
                    <a:pos x="1273" y="237"/>
                  </a:cxn>
                  <a:cxn ang="0">
                    <a:pos x="1273" y="296"/>
                  </a:cxn>
                  <a:cxn ang="0">
                    <a:pos x="1214" y="325"/>
                  </a:cxn>
                  <a:cxn ang="0">
                    <a:pos x="1185" y="266"/>
                  </a:cxn>
                  <a:cxn ang="0">
                    <a:pos x="1125" y="237"/>
                  </a:cxn>
                  <a:cxn ang="0">
                    <a:pos x="1066" y="207"/>
                  </a:cxn>
                  <a:cxn ang="0">
                    <a:pos x="1125" y="148"/>
                  </a:cxn>
                  <a:cxn ang="0">
                    <a:pos x="1037" y="118"/>
                  </a:cxn>
                  <a:cxn ang="0">
                    <a:pos x="948" y="87"/>
                  </a:cxn>
                  <a:cxn ang="0">
                    <a:pos x="830" y="60"/>
                  </a:cxn>
                  <a:cxn ang="0">
                    <a:pos x="769" y="30"/>
                  </a:cxn>
                  <a:cxn ang="0">
                    <a:pos x="711" y="60"/>
                  </a:cxn>
                  <a:cxn ang="0">
                    <a:pos x="680" y="60"/>
                  </a:cxn>
                  <a:cxn ang="0">
                    <a:pos x="650" y="30"/>
                  </a:cxn>
                  <a:cxn ang="0">
                    <a:pos x="593" y="0"/>
                  </a:cxn>
                  <a:cxn ang="0">
                    <a:pos x="593" y="60"/>
                  </a:cxn>
                  <a:cxn ang="0">
                    <a:pos x="532" y="87"/>
                  </a:cxn>
                  <a:cxn ang="0">
                    <a:pos x="443" y="118"/>
                  </a:cxn>
                  <a:cxn ang="0">
                    <a:pos x="385" y="148"/>
                  </a:cxn>
                  <a:cxn ang="0">
                    <a:pos x="295" y="178"/>
                  </a:cxn>
                  <a:cxn ang="0">
                    <a:pos x="236" y="207"/>
                  </a:cxn>
                </a:cxnLst>
                <a:rect l="0" t="0" r="r" b="b"/>
                <a:pathLst>
                  <a:path w="1778" h="828">
                    <a:moveTo>
                      <a:pt x="148" y="207"/>
                    </a:moveTo>
                    <a:lnTo>
                      <a:pt x="58" y="296"/>
                    </a:lnTo>
                    <a:lnTo>
                      <a:pt x="58" y="266"/>
                    </a:lnTo>
                    <a:lnTo>
                      <a:pt x="29" y="237"/>
                    </a:lnTo>
                    <a:lnTo>
                      <a:pt x="0" y="237"/>
                    </a:lnTo>
                    <a:lnTo>
                      <a:pt x="0" y="266"/>
                    </a:lnTo>
                    <a:lnTo>
                      <a:pt x="29" y="296"/>
                    </a:lnTo>
                    <a:lnTo>
                      <a:pt x="29" y="325"/>
                    </a:lnTo>
                    <a:lnTo>
                      <a:pt x="58" y="325"/>
                    </a:lnTo>
                    <a:lnTo>
                      <a:pt x="118" y="385"/>
                    </a:lnTo>
                    <a:lnTo>
                      <a:pt x="118" y="415"/>
                    </a:lnTo>
                    <a:lnTo>
                      <a:pt x="88" y="443"/>
                    </a:lnTo>
                    <a:lnTo>
                      <a:pt x="118" y="443"/>
                    </a:lnTo>
                    <a:lnTo>
                      <a:pt x="118" y="473"/>
                    </a:lnTo>
                    <a:lnTo>
                      <a:pt x="148" y="534"/>
                    </a:lnTo>
                    <a:lnTo>
                      <a:pt x="177" y="562"/>
                    </a:lnTo>
                    <a:lnTo>
                      <a:pt x="207" y="562"/>
                    </a:lnTo>
                    <a:lnTo>
                      <a:pt x="295" y="652"/>
                    </a:lnTo>
                    <a:lnTo>
                      <a:pt x="325" y="652"/>
                    </a:lnTo>
                    <a:lnTo>
                      <a:pt x="355" y="680"/>
                    </a:lnTo>
                    <a:lnTo>
                      <a:pt x="385" y="680"/>
                    </a:lnTo>
                    <a:lnTo>
                      <a:pt x="414" y="710"/>
                    </a:lnTo>
                    <a:lnTo>
                      <a:pt x="443" y="710"/>
                    </a:lnTo>
                    <a:lnTo>
                      <a:pt x="473" y="741"/>
                    </a:lnTo>
                    <a:lnTo>
                      <a:pt x="473" y="770"/>
                    </a:lnTo>
                    <a:lnTo>
                      <a:pt x="502" y="770"/>
                    </a:lnTo>
                    <a:lnTo>
                      <a:pt x="562" y="828"/>
                    </a:lnTo>
                    <a:lnTo>
                      <a:pt x="620" y="828"/>
                    </a:lnTo>
                    <a:lnTo>
                      <a:pt x="650" y="798"/>
                    </a:lnTo>
                    <a:lnTo>
                      <a:pt x="680" y="798"/>
                    </a:lnTo>
                    <a:lnTo>
                      <a:pt x="711" y="828"/>
                    </a:lnTo>
                    <a:lnTo>
                      <a:pt x="711" y="798"/>
                    </a:lnTo>
                    <a:lnTo>
                      <a:pt x="739" y="770"/>
                    </a:lnTo>
                    <a:lnTo>
                      <a:pt x="769" y="770"/>
                    </a:lnTo>
                    <a:lnTo>
                      <a:pt x="769" y="680"/>
                    </a:lnTo>
                    <a:lnTo>
                      <a:pt x="800" y="680"/>
                    </a:lnTo>
                    <a:lnTo>
                      <a:pt x="830" y="710"/>
                    </a:lnTo>
                    <a:lnTo>
                      <a:pt x="857" y="680"/>
                    </a:lnTo>
                    <a:lnTo>
                      <a:pt x="887" y="680"/>
                    </a:lnTo>
                    <a:lnTo>
                      <a:pt x="918" y="710"/>
                    </a:lnTo>
                    <a:lnTo>
                      <a:pt x="948" y="710"/>
                    </a:lnTo>
                    <a:lnTo>
                      <a:pt x="976" y="741"/>
                    </a:lnTo>
                    <a:lnTo>
                      <a:pt x="1007" y="710"/>
                    </a:lnTo>
                    <a:lnTo>
                      <a:pt x="1007" y="741"/>
                    </a:lnTo>
                    <a:lnTo>
                      <a:pt x="1037" y="741"/>
                    </a:lnTo>
                    <a:lnTo>
                      <a:pt x="1066" y="770"/>
                    </a:lnTo>
                    <a:lnTo>
                      <a:pt x="1125" y="770"/>
                    </a:lnTo>
                    <a:lnTo>
                      <a:pt x="1155" y="741"/>
                    </a:lnTo>
                    <a:lnTo>
                      <a:pt x="1185" y="741"/>
                    </a:lnTo>
                    <a:lnTo>
                      <a:pt x="1214" y="770"/>
                    </a:lnTo>
                    <a:lnTo>
                      <a:pt x="1273" y="770"/>
                    </a:lnTo>
                    <a:lnTo>
                      <a:pt x="1303" y="798"/>
                    </a:lnTo>
                    <a:lnTo>
                      <a:pt x="1303" y="770"/>
                    </a:lnTo>
                    <a:lnTo>
                      <a:pt x="1332" y="770"/>
                    </a:lnTo>
                    <a:lnTo>
                      <a:pt x="1332" y="741"/>
                    </a:lnTo>
                    <a:lnTo>
                      <a:pt x="1480" y="741"/>
                    </a:lnTo>
                    <a:lnTo>
                      <a:pt x="1510" y="710"/>
                    </a:lnTo>
                    <a:lnTo>
                      <a:pt x="1540" y="710"/>
                    </a:lnTo>
                    <a:lnTo>
                      <a:pt x="1569" y="680"/>
                    </a:lnTo>
                    <a:lnTo>
                      <a:pt x="1599" y="680"/>
                    </a:lnTo>
                    <a:lnTo>
                      <a:pt x="1599" y="621"/>
                    </a:lnTo>
                    <a:lnTo>
                      <a:pt x="1629" y="591"/>
                    </a:lnTo>
                    <a:lnTo>
                      <a:pt x="1660" y="591"/>
                    </a:lnTo>
                    <a:lnTo>
                      <a:pt x="1660" y="562"/>
                    </a:lnTo>
                    <a:lnTo>
                      <a:pt x="1687" y="562"/>
                    </a:lnTo>
                    <a:lnTo>
                      <a:pt x="1748" y="503"/>
                    </a:lnTo>
                    <a:lnTo>
                      <a:pt x="1778" y="534"/>
                    </a:lnTo>
                    <a:lnTo>
                      <a:pt x="1778" y="503"/>
                    </a:lnTo>
                    <a:lnTo>
                      <a:pt x="1778" y="473"/>
                    </a:lnTo>
                    <a:lnTo>
                      <a:pt x="1748" y="443"/>
                    </a:lnTo>
                    <a:lnTo>
                      <a:pt x="1717" y="443"/>
                    </a:lnTo>
                    <a:lnTo>
                      <a:pt x="1717" y="385"/>
                    </a:lnTo>
                    <a:lnTo>
                      <a:pt x="1629" y="385"/>
                    </a:lnTo>
                    <a:lnTo>
                      <a:pt x="1629" y="355"/>
                    </a:lnTo>
                    <a:lnTo>
                      <a:pt x="1599" y="355"/>
                    </a:lnTo>
                    <a:lnTo>
                      <a:pt x="1569" y="325"/>
                    </a:lnTo>
                    <a:lnTo>
                      <a:pt x="1540" y="355"/>
                    </a:lnTo>
                    <a:lnTo>
                      <a:pt x="1510" y="355"/>
                    </a:lnTo>
                    <a:lnTo>
                      <a:pt x="1480" y="325"/>
                    </a:lnTo>
                    <a:lnTo>
                      <a:pt x="1480" y="266"/>
                    </a:lnTo>
                    <a:lnTo>
                      <a:pt x="1392" y="266"/>
                    </a:lnTo>
                    <a:lnTo>
                      <a:pt x="1362" y="237"/>
                    </a:lnTo>
                    <a:lnTo>
                      <a:pt x="1332" y="237"/>
                    </a:lnTo>
                    <a:lnTo>
                      <a:pt x="1303" y="207"/>
                    </a:lnTo>
                    <a:lnTo>
                      <a:pt x="1273" y="207"/>
                    </a:lnTo>
                    <a:lnTo>
                      <a:pt x="1273" y="237"/>
                    </a:lnTo>
                    <a:lnTo>
                      <a:pt x="1303" y="266"/>
                    </a:lnTo>
                    <a:lnTo>
                      <a:pt x="1273" y="296"/>
                    </a:lnTo>
                    <a:lnTo>
                      <a:pt x="1244" y="296"/>
                    </a:lnTo>
                    <a:lnTo>
                      <a:pt x="1214" y="325"/>
                    </a:lnTo>
                    <a:lnTo>
                      <a:pt x="1185" y="296"/>
                    </a:lnTo>
                    <a:lnTo>
                      <a:pt x="1185" y="266"/>
                    </a:lnTo>
                    <a:lnTo>
                      <a:pt x="1155" y="237"/>
                    </a:lnTo>
                    <a:lnTo>
                      <a:pt x="1125" y="237"/>
                    </a:lnTo>
                    <a:lnTo>
                      <a:pt x="1094" y="207"/>
                    </a:lnTo>
                    <a:lnTo>
                      <a:pt x="1066" y="207"/>
                    </a:lnTo>
                    <a:lnTo>
                      <a:pt x="1125" y="178"/>
                    </a:lnTo>
                    <a:lnTo>
                      <a:pt x="1125" y="148"/>
                    </a:lnTo>
                    <a:lnTo>
                      <a:pt x="1037" y="148"/>
                    </a:lnTo>
                    <a:lnTo>
                      <a:pt x="1037" y="118"/>
                    </a:lnTo>
                    <a:lnTo>
                      <a:pt x="976" y="118"/>
                    </a:lnTo>
                    <a:lnTo>
                      <a:pt x="948" y="87"/>
                    </a:lnTo>
                    <a:lnTo>
                      <a:pt x="857" y="87"/>
                    </a:lnTo>
                    <a:lnTo>
                      <a:pt x="830" y="60"/>
                    </a:lnTo>
                    <a:lnTo>
                      <a:pt x="830" y="30"/>
                    </a:lnTo>
                    <a:lnTo>
                      <a:pt x="769" y="30"/>
                    </a:lnTo>
                    <a:lnTo>
                      <a:pt x="769" y="60"/>
                    </a:lnTo>
                    <a:lnTo>
                      <a:pt x="711" y="60"/>
                    </a:lnTo>
                    <a:lnTo>
                      <a:pt x="680" y="87"/>
                    </a:lnTo>
                    <a:lnTo>
                      <a:pt x="680" y="60"/>
                    </a:lnTo>
                    <a:lnTo>
                      <a:pt x="650" y="60"/>
                    </a:lnTo>
                    <a:lnTo>
                      <a:pt x="650" y="30"/>
                    </a:lnTo>
                    <a:lnTo>
                      <a:pt x="620" y="0"/>
                    </a:lnTo>
                    <a:lnTo>
                      <a:pt x="593" y="0"/>
                    </a:lnTo>
                    <a:lnTo>
                      <a:pt x="562" y="30"/>
                    </a:lnTo>
                    <a:lnTo>
                      <a:pt x="593" y="60"/>
                    </a:lnTo>
                    <a:lnTo>
                      <a:pt x="562" y="60"/>
                    </a:lnTo>
                    <a:lnTo>
                      <a:pt x="532" y="87"/>
                    </a:lnTo>
                    <a:lnTo>
                      <a:pt x="473" y="87"/>
                    </a:lnTo>
                    <a:lnTo>
                      <a:pt x="443" y="118"/>
                    </a:lnTo>
                    <a:lnTo>
                      <a:pt x="414" y="118"/>
                    </a:lnTo>
                    <a:lnTo>
                      <a:pt x="385" y="148"/>
                    </a:lnTo>
                    <a:lnTo>
                      <a:pt x="325" y="148"/>
                    </a:lnTo>
                    <a:lnTo>
                      <a:pt x="295" y="178"/>
                    </a:lnTo>
                    <a:lnTo>
                      <a:pt x="266" y="178"/>
                    </a:lnTo>
                    <a:lnTo>
                      <a:pt x="236" y="207"/>
                    </a:lnTo>
                    <a:lnTo>
                      <a:pt x="148" y="207"/>
                    </a:lnTo>
                    <a:close/>
                  </a:path>
                </a:pathLst>
              </a:custGeom>
              <a:solidFill>
                <a:srgbClr val="4CB47E"/>
              </a:solidFill>
              <a:ln w="9525">
                <a:noFill/>
                <a:round/>
                <a:headEnd/>
                <a:tailEnd/>
              </a:ln>
            </p:spPr>
            <p:txBody>
              <a:bodyPr/>
              <a:lstStyle/>
              <a:p>
                <a:endParaRPr lang="en-GB"/>
              </a:p>
            </p:txBody>
          </p:sp>
          <p:sp>
            <p:nvSpPr>
              <p:cNvPr id="17494" name="Freeform 86"/>
              <p:cNvSpPr>
                <a:spLocks/>
              </p:cNvSpPr>
              <p:nvPr/>
            </p:nvSpPr>
            <p:spPr bwMode="auto">
              <a:xfrm>
                <a:off x="3790" y="2142"/>
                <a:ext cx="67" cy="37"/>
              </a:xfrm>
              <a:custGeom>
                <a:avLst/>
                <a:gdLst/>
                <a:ahLst/>
                <a:cxnLst>
                  <a:cxn ang="0">
                    <a:pos x="179" y="0"/>
                  </a:cxn>
                  <a:cxn ang="0">
                    <a:pos x="90" y="88"/>
                  </a:cxn>
                  <a:cxn ang="0">
                    <a:pos x="61" y="88"/>
                  </a:cxn>
                  <a:cxn ang="0">
                    <a:pos x="30" y="118"/>
                  </a:cxn>
                  <a:cxn ang="0">
                    <a:pos x="0" y="118"/>
                  </a:cxn>
                  <a:cxn ang="0">
                    <a:pos x="0" y="149"/>
                  </a:cxn>
                  <a:cxn ang="0">
                    <a:pos x="30" y="149"/>
                  </a:cxn>
                  <a:cxn ang="0">
                    <a:pos x="61" y="118"/>
                  </a:cxn>
                  <a:cxn ang="0">
                    <a:pos x="90" y="118"/>
                  </a:cxn>
                  <a:cxn ang="0">
                    <a:pos x="118" y="88"/>
                  </a:cxn>
                  <a:cxn ang="0">
                    <a:pos x="149" y="88"/>
                  </a:cxn>
                  <a:cxn ang="0">
                    <a:pos x="179" y="61"/>
                  </a:cxn>
                  <a:cxn ang="0">
                    <a:pos x="179" y="31"/>
                  </a:cxn>
                  <a:cxn ang="0">
                    <a:pos x="237" y="31"/>
                  </a:cxn>
                  <a:cxn ang="0">
                    <a:pos x="268" y="0"/>
                  </a:cxn>
                  <a:cxn ang="0">
                    <a:pos x="179" y="0"/>
                  </a:cxn>
                </a:cxnLst>
                <a:rect l="0" t="0" r="r" b="b"/>
                <a:pathLst>
                  <a:path w="268" h="149">
                    <a:moveTo>
                      <a:pt x="179" y="0"/>
                    </a:moveTo>
                    <a:lnTo>
                      <a:pt x="90" y="88"/>
                    </a:lnTo>
                    <a:lnTo>
                      <a:pt x="61" y="88"/>
                    </a:lnTo>
                    <a:lnTo>
                      <a:pt x="30" y="118"/>
                    </a:lnTo>
                    <a:lnTo>
                      <a:pt x="0" y="118"/>
                    </a:lnTo>
                    <a:lnTo>
                      <a:pt x="0" y="149"/>
                    </a:lnTo>
                    <a:lnTo>
                      <a:pt x="30" y="149"/>
                    </a:lnTo>
                    <a:lnTo>
                      <a:pt x="61" y="118"/>
                    </a:lnTo>
                    <a:lnTo>
                      <a:pt x="90" y="118"/>
                    </a:lnTo>
                    <a:lnTo>
                      <a:pt x="118" y="88"/>
                    </a:lnTo>
                    <a:lnTo>
                      <a:pt x="149" y="88"/>
                    </a:lnTo>
                    <a:lnTo>
                      <a:pt x="179" y="61"/>
                    </a:lnTo>
                    <a:lnTo>
                      <a:pt x="179" y="31"/>
                    </a:lnTo>
                    <a:lnTo>
                      <a:pt x="237" y="31"/>
                    </a:lnTo>
                    <a:lnTo>
                      <a:pt x="268" y="0"/>
                    </a:lnTo>
                    <a:lnTo>
                      <a:pt x="179" y="0"/>
                    </a:lnTo>
                    <a:close/>
                  </a:path>
                </a:pathLst>
              </a:custGeom>
              <a:solidFill>
                <a:srgbClr val="E6F6ED"/>
              </a:solidFill>
              <a:ln w="9525">
                <a:noFill/>
                <a:round/>
                <a:headEnd/>
                <a:tailEnd/>
              </a:ln>
            </p:spPr>
            <p:txBody>
              <a:bodyPr/>
              <a:lstStyle/>
              <a:p>
                <a:endParaRPr lang="en-GB"/>
              </a:p>
            </p:txBody>
          </p:sp>
          <p:sp>
            <p:nvSpPr>
              <p:cNvPr id="17495" name="Freeform 87"/>
              <p:cNvSpPr>
                <a:spLocks/>
              </p:cNvSpPr>
              <p:nvPr/>
            </p:nvSpPr>
            <p:spPr bwMode="auto">
              <a:xfrm>
                <a:off x="2383" y="2778"/>
                <a:ext cx="7" cy="8"/>
              </a:xfrm>
              <a:custGeom>
                <a:avLst/>
                <a:gdLst/>
                <a:ahLst/>
                <a:cxnLst>
                  <a:cxn ang="0">
                    <a:pos x="30" y="29"/>
                  </a:cxn>
                  <a:cxn ang="0">
                    <a:pos x="30" y="0"/>
                  </a:cxn>
                  <a:cxn ang="0">
                    <a:pos x="0" y="0"/>
                  </a:cxn>
                  <a:cxn ang="0">
                    <a:pos x="30" y="29"/>
                  </a:cxn>
                </a:cxnLst>
                <a:rect l="0" t="0" r="r" b="b"/>
                <a:pathLst>
                  <a:path w="30" h="29">
                    <a:moveTo>
                      <a:pt x="30" y="29"/>
                    </a:moveTo>
                    <a:lnTo>
                      <a:pt x="30" y="0"/>
                    </a:lnTo>
                    <a:lnTo>
                      <a:pt x="0" y="0"/>
                    </a:lnTo>
                    <a:lnTo>
                      <a:pt x="30" y="29"/>
                    </a:lnTo>
                    <a:close/>
                  </a:path>
                </a:pathLst>
              </a:custGeom>
              <a:solidFill>
                <a:srgbClr val="B3B136"/>
              </a:solidFill>
              <a:ln w="9525">
                <a:noFill/>
                <a:round/>
                <a:headEnd/>
                <a:tailEnd/>
              </a:ln>
            </p:spPr>
            <p:txBody>
              <a:bodyPr/>
              <a:lstStyle/>
              <a:p>
                <a:endParaRPr lang="en-GB"/>
              </a:p>
            </p:txBody>
          </p:sp>
          <p:sp>
            <p:nvSpPr>
              <p:cNvPr id="17496" name="Freeform 88"/>
              <p:cNvSpPr>
                <a:spLocks/>
              </p:cNvSpPr>
              <p:nvPr/>
            </p:nvSpPr>
            <p:spPr bwMode="auto">
              <a:xfrm>
                <a:off x="1887" y="3045"/>
                <a:ext cx="859" cy="658"/>
              </a:xfrm>
              <a:custGeom>
                <a:avLst/>
                <a:gdLst/>
                <a:ahLst/>
                <a:cxnLst>
                  <a:cxn ang="0">
                    <a:pos x="386" y="27"/>
                  </a:cxn>
                  <a:cxn ang="0">
                    <a:pos x="266" y="118"/>
                  </a:cxn>
                  <a:cxn ang="0">
                    <a:pos x="148" y="175"/>
                  </a:cxn>
                  <a:cxn ang="0">
                    <a:pos x="29" y="206"/>
                  </a:cxn>
                  <a:cxn ang="0">
                    <a:pos x="59" y="354"/>
                  </a:cxn>
                  <a:cxn ang="0">
                    <a:pos x="118" y="413"/>
                  </a:cxn>
                  <a:cxn ang="0">
                    <a:pos x="90" y="531"/>
                  </a:cxn>
                  <a:cxn ang="0">
                    <a:pos x="59" y="591"/>
                  </a:cxn>
                  <a:cxn ang="0">
                    <a:pos x="209" y="561"/>
                  </a:cxn>
                  <a:cxn ang="0">
                    <a:pos x="266" y="650"/>
                  </a:cxn>
                  <a:cxn ang="0">
                    <a:pos x="534" y="620"/>
                  </a:cxn>
                  <a:cxn ang="0">
                    <a:pos x="771" y="709"/>
                  </a:cxn>
                  <a:cxn ang="0">
                    <a:pos x="711" y="829"/>
                  </a:cxn>
                  <a:cxn ang="0">
                    <a:pos x="593" y="916"/>
                  </a:cxn>
                  <a:cxn ang="0">
                    <a:pos x="593" y="1065"/>
                  </a:cxn>
                  <a:cxn ang="0">
                    <a:pos x="562" y="1302"/>
                  </a:cxn>
                  <a:cxn ang="0">
                    <a:pos x="416" y="1449"/>
                  </a:cxn>
                  <a:cxn ang="0">
                    <a:pos x="534" y="1597"/>
                  </a:cxn>
                  <a:cxn ang="0">
                    <a:pos x="416" y="1776"/>
                  </a:cxn>
                  <a:cxn ang="0">
                    <a:pos x="446" y="1952"/>
                  </a:cxn>
                  <a:cxn ang="0">
                    <a:pos x="327" y="2101"/>
                  </a:cxn>
                  <a:cxn ang="0">
                    <a:pos x="386" y="2219"/>
                  </a:cxn>
                  <a:cxn ang="0">
                    <a:pos x="534" y="2278"/>
                  </a:cxn>
                  <a:cxn ang="0">
                    <a:pos x="680" y="2514"/>
                  </a:cxn>
                  <a:cxn ang="0">
                    <a:pos x="889" y="2633"/>
                  </a:cxn>
                  <a:cxn ang="0">
                    <a:pos x="1096" y="2485"/>
                  </a:cxn>
                  <a:cxn ang="0">
                    <a:pos x="1719" y="2365"/>
                  </a:cxn>
                  <a:cxn ang="0">
                    <a:pos x="1926" y="2308"/>
                  </a:cxn>
                  <a:cxn ang="0">
                    <a:pos x="2075" y="2101"/>
                  </a:cxn>
                  <a:cxn ang="0">
                    <a:pos x="2252" y="1983"/>
                  </a:cxn>
                  <a:cxn ang="0">
                    <a:pos x="2370" y="1804"/>
                  </a:cxn>
                  <a:cxn ang="0">
                    <a:pos x="2489" y="1745"/>
                  </a:cxn>
                  <a:cxn ang="0">
                    <a:pos x="2431" y="1627"/>
                  </a:cxn>
                  <a:cxn ang="0">
                    <a:pos x="2401" y="1449"/>
                  </a:cxn>
                  <a:cxn ang="0">
                    <a:pos x="2489" y="1272"/>
                  </a:cxn>
                  <a:cxn ang="0">
                    <a:pos x="2697" y="1004"/>
                  </a:cxn>
                  <a:cxn ang="0">
                    <a:pos x="2993" y="856"/>
                  </a:cxn>
                  <a:cxn ang="0">
                    <a:pos x="3261" y="738"/>
                  </a:cxn>
                  <a:cxn ang="0">
                    <a:pos x="3379" y="561"/>
                  </a:cxn>
                  <a:cxn ang="0">
                    <a:pos x="3379" y="473"/>
                  </a:cxn>
                  <a:cxn ang="0">
                    <a:pos x="3143" y="443"/>
                  </a:cxn>
                  <a:cxn ang="0">
                    <a:pos x="2933" y="443"/>
                  </a:cxn>
                  <a:cxn ang="0">
                    <a:pos x="2726" y="325"/>
                  </a:cxn>
                  <a:cxn ang="0">
                    <a:pos x="2577" y="354"/>
                  </a:cxn>
                  <a:cxn ang="0">
                    <a:pos x="2312" y="264"/>
                  </a:cxn>
                  <a:cxn ang="0">
                    <a:pos x="2163" y="264"/>
                  </a:cxn>
                  <a:cxn ang="0">
                    <a:pos x="2045" y="146"/>
                  </a:cxn>
                  <a:cxn ang="0">
                    <a:pos x="1808" y="118"/>
                  </a:cxn>
                  <a:cxn ang="0">
                    <a:pos x="1571" y="118"/>
                  </a:cxn>
                  <a:cxn ang="0">
                    <a:pos x="1126" y="118"/>
                  </a:cxn>
                  <a:cxn ang="0">
                    <a:pos x="800" y="88"/>
                  </a:cxn>
                  <a:cxn ang="0">
                    <a:pos x="680" y="57"/>
                  </a:cxn>
                </a:cxnLst>
                <a:rect l="0" t="0" r="r" b="b"/>
                <a:pathLst>
                  <a:path w="3437" h="2633">
                    <a:moveTo>
                      <a:pt x="593" y="88"/>
                    </a:moveTo>
                    <a:lnTo>
                      <a:pt x="534" y="27"/>
                    </a:lnTo>
                    <a:lnTo>
                      <a:pt x="446" y="27"/>
                    </a:lnTo>
                    <a:lnTo>
                      <a:pt x="446" y="0"/>
                    </a:lnTo>
                    <a:lnTo>
                      <a:pt x="386" y="27"/>
                    </a:lnTo>
                    <a:lnTo>
                      <a:pt x="386" y="0"/>
                    </a:lnTo>
                    <a:lnTo>
                      <a:pt x="327" y="57"/>
                    </a:lnTo>
                    <a:lnTo>
                      <a:pt x="297" y="57"/>
                    </a:lnTo>
                    <a:lnTo>
                      <a:pt x="266" y="88"/>
                    </a:lnTo>
                    <a:lnTo>
                      <a:pt x="266" y="118"/>
                    </a:lnTo>
                    <a:lnTo>
                      <a:pt x="297" y="88"/>
                    </a:lnTo>
                    <a:lnTo>
                      <a:pt x="297" y="118"/>
                    </a:lnTo>
                    <a:lnTo>
                      <a:pt x="266" y="146"/>
                    </a:lnTo>
                    <a:lnTo>
                      <a:pt x="178" y="146"/>
                    </a:lnTo>
                    <a:lnTo>
                      <a:pt x="148" y="175"/>
                    </a:lnTo>
                    <a:lnTo>
                      <a:pt x="118" y="146"/>
                    </a:lnTo>
                    <a:lnTo>
                      <a:pt x="90" y="146"/>
                    </a:lnTo>
                    <a:lnTo>
                      <a:pt x="90" y="175"/>
                    </a:lnTo>
                    <a:lnTo>
                      <a:pt x="59" y="206"/>
                    </a:lnTo>
                    <a:lnTo>
                      <a:pt x="29" y="206"/>
                    </a:lnTo>
                    <a:lnTo>
                      <a:pt x="0" y="236"/>
                    </a:lnTo>
                    <a:lnTo>
                      <a:pt x="0" y="295"/>
                    </a:lnTo>
                    <a:lnTo>
                      <a:pt x="29" y="295"/>
                    </a:lnTo>
                    <a:lnTo>
                      <a:pt x="29" y="354"/>
                    </a:lnTo>
                    <a:lnTo>
                      <a:pt x="59" y="354"/>
                    </a:lnTo>
                    <a:lnTo>
                      <a:pt x="29" y="382"/>
                    </a:lnTo>
                    <a:lnTo>
                      <a:pt x="59" y="413"/>
                    </a:lnTo>
                    <a:lnTo>
                      <a:pt x="90" y="382"/>
                    </a:lnTo>
                    <a:lnTo>
                      <a:pt x="118" y="382"/>
                    </a:lnTo>
                    <a:lnTo>
                      <a:pt x="118" y="413"/>
                    </a:lnTo>
                    <a:lnTo>
                      <a:pt x="90" y="443"/>
                    </a:lnTo>
                    <a:lnTo>
                      <a:pt x="90" y="473"/>
                    </a:lnTo>
                    <a:lnTo>
                      <a:pt x="118" y="473"/>
                    </a:lnTo>
                    <a:lnTo>
                      <a:pt x="90" y="501"/>
                    </a:lnTo>
                    <a:lnTo>
                      <a:pt x="90" y="531"/>
                    </a:lnTo>
                    <a:lnTo>
                      <a:pt x="118" y="501"/>
                    </a:lnTo>
                    <a:lnTo>
                      <a:pt x="148" y="501"/>
                    </a:lnTo>
                    <a:lnTo>
                      <a:pt x="90" y="561"/>
                    </a:lnTo>
                    <a:lnTo>
                      <a:pt x="59" y="561"/>
                    </a:lnTo>
                    <a:lnTo>
                      <a:pt x="59" y="591"/>
                    </a:lnTo>
                    <a:lnTo>
                      <a:pt x="90" y="620"/>
                    </a:lnTo>
                    <a:lnTo>
                      <a:pt x="118" y="620"/>
                    </a:lnTo>
                    <a:lnTo>
                      <a:pt x="118" y="591"/>
                    </a:lnTo>
                    <a:lnTo>
                      <a:pt x="178" y="591"/>
                    </a:lnTo>
                    <a:lnTo>
                      <a:pt x="209" y="561"/>
                    </a:lnTo>
                    <a:lnTo>
                      <a:pt x="266" y="561"/>
                    </a:lnTo>
                    <a:lnTo>
                      <a:pt x="266" y="591"/>
                    </a:lnTo>
                    <a:lnTo>
                      <a:pt x="297" y="591"/>
                    </a:lnTo>
                    <a:lnTo>
                      <a:pt x="266" y="620"/>
                    </a:lnTo>
                    <a:lnTo>
                      <a:pt x="266" y="650"/>
                    </a:lnTo>
                    <a:lnTo>
                      <a:pt x="446" y="650"/>
                    </a:lnTo>
                    <a:lnTo>
                      <a:pt x="473" y="679"/>
                    </a:lnTo>
                    <a:lnTo>
                      <a:pt x="504" y="650"/>
                    </a:lnTo>
                    <a:lnTo>
                      <a:pt x="534" y="650"/>
                    </a:lnTo>
                    <a:lnTo>
                      <a:pt x="534" y="620"/>
                    </a:lnTo>
                    <a:lnTo>
                      <a:pt x="680" y="620"/>
                    </a:lnTo>
                    <a:lnTo>
                      <a:pt x="711" y="650"/>
                    </a:lnTo>
                    <a:lnTo>
                      <a:pt x="711" y="679"/>
                    </a:lnTo>
                    <a:lnTo>
                      <a:pt x="741" y="709"/>
                    </a:lnTo>
                    <a:lnTo>
                      <a:pt x="771" y="709"/>
                    </a:lnTo>
                    <a:lnTo>
                      <a:pt x="800" y="738"/>
                    </a:lnTo>
                    <a:lnTo>
                      <a:pt x="771" y="768"/>
                    </a:lnTo>
                    <a:lnTo>
                      <a:pt x="771" y="798"/>
                    </a:lnTo>
                    <a:lnTo>
                      <a:pt x="741" y="829"/>
                    </a:lnTo>
                    <a:lnTo>
                      <a:pt x="711" y="829"/>
                    </a:lnTo>
                    <a:lnTo>
                      <a:pt x="680" y="856"/>
                    </a:lnTo>
                    <a:lnTo>
                      <a:pt x="652" y="856"/>
                    </a:lnTo>
                    <a:lnTo>
                      <a:pt x="623" y="886"/>
                    </a:lnTo>
                    <a:lnTo>
                      <a:pt x="623" y="916"/>
                    </a:lnTo>
                    <a:lnTo>
                      <a:pt x="593" y="916"/>
                    </a:lnTo>
                    <a:lnTo>
                      <a:pt x="593" y="975"/>
                    </a:lnTo>
                    <a:lnTo>
                      <a:pt x="623" y="975"/>
                    </a:lnTo>
                    <a:lnTo>
                      <a:pt x="593" y="1004"/>
                    </a:lnTo>
                    <a:lnTo>
                      <a:pt x="623" y="1035"/>
                    </a:lnTo>
                    <a:lnTo>
                      <a:pt x="593" y="1065"/>
                    </a:lnTo>
                    <a:lnTo>
                      <a:pt x="593" y="1184"/>
                    </a:lnTo>
                    <a:lnTo>
                      <a:pt x="562" y="1184"/>
                    </a:lnTo>
                    <a:lnTo>
                      <a:pt x="534" y="1211"/>
                    </a:lnTo>
                    <a:lnTo>
                      <a:pt x="562" y="1242"/>
                    </a:lnTo>
                    <a:lnTo>
                      <a:pt x="562" y="1302"/>
                    </a:lnTo>
                    <a:lnTo>
                      <a:pt x="534" y="1329"/>
                    </a:lnTo>
                    <a:lnTo>
                      <a:pt x="534" y="1390"/>
                    </a:lnTo>
                    <a:lnTo>
                      <a:pt x="386" y="1390"/>
                    </a:lnTo>
                    <a:lnTo>
                      <a:pt x="386" y="1420"/>
                    </a:lnTo>
                    <a:lnTo>
                      <a:pt x="416" y="1449"/>
                    </a:lnTo>
                    <a:lnTo>
                      <a:pt x="446" y="1449"/>
                    </a:lnTo>
                    <a:lnTo>
                      <a:pt x="446" y="1538"/>
                    </a:lnTo>
                    <a:lnTo>
                      <a:pt x="473" y="1567"/>
                    </a:lnTo>
                    <a:lnTo>
                      <a:pt x="504" y="1567"/>
                    </a:lnTo>
                    <a:lnTo>
                      <a:pt x="534" y="1597"/>
                    </a:lnTo>
                    <a:lnTo>
                      <a:pt x="504" y="1627"/>
                    </a:lnTo>
                    <a:lnTo>
                      <a:pt x="504" y="1657"/>
                    </a:lnTo>
                    <a:lnTo>
                      <a:pt x="446" y="1715"/>
                    </a:lnTo>
                    <a:lnTo>
                      <a:pt x="446" y="1745"/>
                    </a:lnTo>
                    <a:lnTo>
                      <a:pt x="416" y="1776"/>
                    </a:lnTo>
                    <a:lnTo>
                      <a:pt x="416" y="1834"/>
                    </a:lnTo>
                    <a:lnTo>
                      <a:pt x="473" y="1894"/>
                    </a:lnTo>
                    <a:lnTo>
                      <a:pt x="504" y="1894"/>
                    </a:lnTo>
                    <a:lnTo>
                      <a:pt x="504" y="1952"/>
                    </a:lnTo>
                    <a:lnTo>
                      <a:pt x="446" y="1952"/>
                    </a:lnTo>
                    <a:lnTo>
                      <a:pt x="416" y="1983"/>
                    </a:lnTo>
                    <a:lnTo>
                      <a:pt x="416" y="2013"/>
                    </a:lnTo>
                    <a:lnTo>
                      <a:pt x="355" y="2070"/>
                    </a:lnTo>
                    <a:lnTo>
                      <a:pt x="355" y="2101"/>
                    </a:lnTo>
                    <a:lnTo>
                      <a:pt x="327" y="2101"/>
                    </a:lnTo>
                    <a:lnTo>
                      <a:pt x="327" y="2131"/>
                    </a:lnTo>
                    <a:lnTo>
                      <a:pt x="355" y="2159"/>
                    </a:lnTo>
                    <a:lnTo>
                      <a:pt x="355" y="2219"/>
                    </a:lnTo>
                    <a:lnTo>
                      <a:pt x="355" y="2247"/>
                    </a:lnTo>
                    <a:lnTo>
                      <a:pt x="386" y="2219"/>
                    </a:lnTo>
                    <a:lnTo>
                      <a:pt x="473" y="2219"/>
                    </a:lnTo>
                    <a:lnTo>
                      <a:pt x="473" y="2189"/>
                    </a:lnTo>
                    <a:lnTo>
                      <a:pt x="504" y="2219"/>
                    </a:lnTo>
                    <a:lnTo>
                      <a:pt x="504" y="2247"/>
                    </a:lnTo>
                    <a:lnTo>
                      <a:pt x="534" y="2278"/>
                    </a:lnTo>
                    <a:lnTo>
                      <a:pt x="562" y="2278"/>
                    </a:lnTo>
                    <a:lnTo>
                      <a:pt x="652" y="2365"/>
                    </a:lnTo>
                    <a:lnTo>
                      <a:pt x="623" y="2396"/>
                    </a:lnTo>
                    <a:lnTo>
                      <a:pt x="680" y="2456"/>
                    </a:lnTo>
                    <a:lnTo>
                      <a:pt x="680" y="2514"/>
                    </a:lnTo>
                    <a:lnTo>
                      <a:pt x="741" y="2574"/>
                    </a:lnTo>
                    <a:lnTo>
                      <a:pt x="771" y="2574"/>
                    </a:lnTo>
                    <a:lnTo>
                      <a:pt x="771" y="2603"/>
                    </a:lnTo>
                    <a:lnTo>
                      <a:pt x="830" y="2633"/>
                    </a:lnTo>
                    <a:lnTo>
                      <a:pt x="889" y="2633"/>
                    </a:lnTo>
                    <a:lnTo>
                      <a:pt x="889" y="2603"/>
                    </a:lnTo>
                    <a:lnTo>
                      <a:pt x="918" y="2603"/>
                    </a:lnTo>
                    <a:lnTo>
                      <a:pt x="918" y="2574"/>
                    </a:lnTo>
                    <a:lnTo>
                      <a:pt x="1008" y="2485"/>
                    </a:lnTo>
                    <a:lnTo>
                      <a:pt x="1096" y="2485"/>
                    </a:lnTo>
                    <a:lnTo>
                      <a:pt x="1126" y="2456"/>
                    </a:lnTo>
                    <a:lnTo>
                      <a:pt x="1155" y="2456"/>
                    </a:lnTo>
                    <a:lnTo>
                      <a:pt x="1185" y="2396"/>
                    </a:lnTo>
                    <a:lnTo>
                      <a:pt x="1689" y="2396"/>
                    </a:lnTo>
                    <a:lnTo>
                      <a:pt x="1719" y="2365"/>
                    </a:lnTo>
                    <a:lnTo>
                      <a:pt x="1808" y="2365"/>
                    </a:lnTo>
                    <a:lnTo>
                      <a:pt x="1838" y="2396"/>
                    </a:lnTo>
                    <a:lnTo>
                      <a:pt x="1838" y="2365"/>
                    </a:lnTo>
                    <a:lnTo>
                      <a:pt x="1867" y="2365"/>
                    </a:lnTo>
                    <a:lnTo>
                      <a:pt x="1926" y="2308"/>
                    </a:lnTo>
                    <a:lnTo>
                      <a:pt x="1926" y="2219"/>
                    </a:lnTo>
                    <a:lnTo>
                      <a:pt x="1985" y="2159"/>
                    </a:lnTo>
                    <a:lnTo>
                      <a:pt x="2045" y="2159"/>
                    </a:lnTo>
                    <a:lnTo>
                      <a:pt x="2045" y="2131"/>
                    </a:lnTo>
                    <a:lnTo>
                      <a:pt x="2075" y="2101"/>
                    </a:lnTo>
                    <a:lnTo>
                      <a:pt x="2222" y="2101"/>
                    </a:lnTo>
                    <a:lnTo>
                      <a:pt x="2252" y="2070"/>
                    </a:lnTo>
                    <a:lnTo>
                      <a:pt x="2222" y="2070"/>
                    </a:lnTo>
                    <a:lnTo>
                      <a:pt x="2222" y="2040"/>
                    </a:lnTo>
                    <a:lnTo>
                      <a:pt x="2252" y="1983"/>
                    </a:lnTo>
                    <a:lnTo>
                      <a:pt x="2282" y="1952"/>
                    </a:lnTo>
                    <a:lnTo>
                      <a:pt x="2282" y="1894"/>
                    </a:lnTo>
                    <a:lnTo>
                      <a:pt x="2312" y="1894"/>
                    </a:lnTo>
                    <a:lnTo>
                      <a:pt x="2312" y="1863"/>
                    </a:lnTo>
                    <a:lnTo>
                      <a:pt x="2370" y="1804"/>
                    </a:lnTo>
                    <a:lnTo>
                      <a:pt x="2401" y="1804"/>
                    </a:lnTo>
                    <a:lnTo>
                      <a:pt x="2431" y="1776"/>
                    </a:lnTo>
                    <a:lnTo>
                      <a:pt x="2459" y="1776"/>
                    </a:lnTo>
                    <a:lnTo>
                      <a:pt x="2459" y="1745"/>
                    </a:lnTo>
                    <a:lnTo>
                      <a:pt x="2489" y="1745"/>
                    </a:lnTo>
                    <a:lnTo>
                      <a:pt x="2519" y="1715"/>
                    </a:lnTo>
                    <a:lnTo>
                      <a:pt x="2519" y="1685"/>
                    </a:lnTo>
                    <a:lnTo>
                      <a:pt x="2489" y="1657"/>
                    </a:lnTo>
                    <a:lnTo>
                      <a:pt x="2459" y="1657"/>
                    </a:lnTo>
                    <a:lnTo>
                      <a:pt x="2431" y="1627"/>
                    </a:lnTo>
                    <a:lnTo>
                      <a:pt x="2431" y="1597"/>
                    </a:lnTo>
                    <a:lnTo>
                      <a:pt x="2401" y="1567"/>
                    </a:lnTo>
                    <a:lnTo>
                      <a:pt x="2401" y="1509"/>
                    </a:lnTo>
                    <a:lnTo>
                      <a:pt x="2370" y="1479"/>
                    </a:lnTo>
                    <a:lnTo>
                      <a:pt x="2401" y="1449"/>
                    </a:lnTo>
                    <a:lnTo>
                      <a:pt x="2401" y="1420"/>
                    </a:lnTo>
                    <a:lnTo>
                      <a:pt x="2431" y="1390"/>
                    </a:lnTo>
                    <a:lnTo>
                      <a:pt x="2431" y="1360"/>
                    </a:lnTo>
                    <a:lnTo>
                      <a:pt x="2489" y="1302"/>
                    </a:lnTo>
                    <a:lnTo>
                      <a:pt x="2489" y="1272"/>
                    </a:lnTo>
                    <a:lnTo>
                      <a:pt x="2608" y="1154"/>
                    </a:lnTo>
                    <a:lnTo>
                      <a:pt x="2638" y="1093"/>
                    </a:lnTo>
                    <a:lnTo>
                      <a:pt x="2668" y="1093"/>
                    </a:lnTo>
                    <a:lnTo>
                      <a:pt x="2726" y="1035"/>
                    </a:lnTo>
                    <a:lnTo>
                      <a:pt x="2697" y="1004"/>
                    </a:lnTo>
                    <a:lnTo>
                      <a:pt x="2786" y="916"/>
                    </a:lnTo>
                    <a:lnTo>
                      <a:pt x="2845" y="916"/>
                    </a:lnTo>
                    <a:lnTo>
                      <a:pt x="2875" y="886"/>
                    </a:lnTo>
                    <a:lnTo>
                      <a:pt x="2963" y="886"/>
                    </a:lnTo>
                    <a:lnTo>
                      <a:pt x="2993" y="856"/>
                    </a:lnTo>
                    <a:lnTo>
                      <a:pt x="3082" y="856"/>
                    </a:lnTo>
                    <a:lnTo>
                      <a:pt x="3170" y="768"/>
                    </a:lnTo>
                    <a:lnTo>
                      <a:pt x="3200" y="768"/>
                    </a:lnTo>
                    <a:lnTo>
                      <a:pt x="3230" y="738"/>
                    </a:lnTo>
                    <a:lnTo>
                      <a:pt x="3261" y="738"/>
                    </a:lnTo>
                    <a:lnTo>
                      <a:pt x="3289" y="709"/>
                    </a:lnTo>
                    <a:lnTo>
                      <a:pt x="3319" y="709"/>
                    </a:lnTo>
                    <a:lnTo>
                      <a:pt x="3407" y="620"/>
                    </a:lnTo>
                    <a:lnTo>
                      <a:pt x="3407" y="591"/>
                    </a:lnTo>
                    <a:lnTo>
                      <a:pt x="3379" y="561"/>
                    </a:lnTo>
                    <a:lnTo>
                      <a:pt x="3379" y="501"/>
                    </a:lnTo>
                    <a:lnTo>
                      <a:pt x="3407" y="531"/>
                    </a:lnTo>
                    <a:lnTo>
                      <a:pt x="3437" y="501"/>
                    </a:lnTo>
                    <a:lnTo>
                      <a:pt x="3407" y="473"/>
                    </a:lnTo>
                    <a:lnTo>
                      <a:pt x="3379" y="473"/>
                    </a:lnTo>
                    <a:lnTo>
                      <a:pt x="3379" y="443"/>
                    </a:lnTo>
                    <a:lnTo>
                      <a:pt x="3319" y="443"/>
                    </a:lnTo>
                    <a:lnTo>
                      <a:pt x="3289" y="473"/>
                    </a:lnTo>
                    <a:lnTo>
                      <a:pt x="3170" y="473"/>
                    </a:lnTo>
                    <a:lnTo>
                      <a:pt x="3143" y="443"/>
                    </a:lnTo>
                    <a:lnTo>
                      <a:pt x="3112" y="473"/>
                    </a:lnTo>
                    <a:lnTo>
                      <a:pt x="3082" y="473"/>
                    </a:lnTo>
                    <a:lnTo>
                      <a:pt x="3052" y="443"/>
                    </a:lnTo>
                    <a:lnTo>
                      <a:pt x="2993" y="443"/>
                    </a:lnTo>
                    <a:lnTo>
                      <a:pt x="2933" y="443"/>
                    </a:lnTo>
                    <a:lnTo>
                      <a:pt x="2933" y="413"/>
                    </a:lnTo>
                    <a:lnTo>
                      <a:pt x="2905" y="354"/>
                    </a:lnTo>
                    <a:lnTo>
                      <a:pt x="2815" y="354"/>
                    </a:lnTo>
                    <a:lnTo>
                      <a:pt x="2786" y="325"/>
                    </a:lnTo>
                    <a:lnTo>
                      <a:pt x="2726" y="325"/>
                    </a:lnTo>
                    <a:lnTo>
                      <a:pt x="2697" y="354"/>
                    </a:lnTo>
                    <a:lnTo>
                      <a:pt x="2668" y="354"/>
                    </a:lnTo>
                    <a:lnTo>
                      <a:pt x="2638" y="382"/>
                    </a:lnTo>
                    <a:lnTo>
                      <a:pt x="2608" y="382"/>
                    </a:lnTo>
                    <a:lnTo>
                      <a:pt x="2577" y="354"/>
                    </a:lnTo>
                    <a:lnTo>
                      <a:pt x="2549" y="354"/>
                    </a:lnTo>
                    <a:lnTo>
                      <a:pt x="2519" y="382"/>
                    </a:lnTo>
                    <a:lnTo>
                      <a:pt x="2459" y="325"/>
                    </a:lnTo>
                    <a:lnTo>
                      <a:pt x="2370" y="325"/>
                    </a:lnTo>
                    <a:lnTo>
                      <a:pt x="2312" y="264"/>
                    </a:lnTo>
                    <a:lnTo>
                      <a:pt x="2282" y="295"/>
                    </a:lnTo>
                    <a:lnTo>
                      <a:pt x="2252" y="264"/>
                    </a:lnTo>
                    <a:lnTo>
                      <a:pt x="2222" y="264"/>
                    </a:lnTo>
                    <a:lnTo>
                      <a:pt x="2194" y="236"/>
                    </a:lnTo>
                    <a:lnTo>
                      <a:pt x="2163" y="264"/>
                    </a:lnTo>
                    <a:lnTo>
                      <a:pt x="2133" y="236"/>
                    </a:lnTo>
                    <a:lnTo>
                      <a:pt x="2163" y="206"/>
                    </a:lnTo>
                    <a:lnTo>
                      <a:pt x="2163" y="175"/>
                    </a:lnTo>
                    <a:lnTo>
                      <a:pt x="2075" y="175"/>
                    </a:lnTo>
                    <a:lnTo>
                      <a:pt x="2045" y="146"/>
                    </a:lnTo>
                    <a:lnTo>
                      <a:pt x="1926" y="146"/>
                    </a:lnTo>
                    <a:lnTo>
                      <a:pt x="1896" y="175"/>
                    </a:lnTo>
                    <a:lnTo>
                      <a:pt x="1867" y="146"/>
                    </a:lnTo>
                    <a:lnTo>
                      <a:pt x="1838" y="146"/>
                    </a:lnTo>
                    <a:lnTo>
                      <a:pt x="1808" y="118"/>
                    </a:lnTo>
                    <a:lnTo>
                      <a:pt x="1719" y="118"/>
                    </a:lnTo>
                    <a:lnTo>
                      <a:pt x="1719" y="146"/>
                    </a:lnTo>
                    <a:lnTo>
                      <a:pt x="1660" y="146"/>
                    </a:lnTo>
                    <a:lnTo>
                      <a:pt x="1629" y="118"/>
                    </a:lnTo>
                    <a:lnTo>
                      <a:pt x="1571" y="118"/>
                    </a:lnTo>
                    <a:lnTo>
                      <a:pt x="1541" y="88"/>
                    </a:lnTo>
                    <a:lnTo>
                      <a:pt x="1510" y="118"/>
                    </a:lnTo>
                    <a:lnTo>
                      <a:pt x="1482" y="88"/>
                    </a:lnTo>
                    <a:lnTo>
                      <a:pt x="1482" y="118"/>
                    </a:lnTo>
                    <a:lnTo>
                      <a:pt x="1126" y="118"/>
                    </a:lnTo>
                    <a:lnTo>
                      <a:pt x="1096" y="88"/>
                    </a:lnTo>
                    <a:lnTo>
                      <a:pt x="1008" y="88"/>
                    </a:lnTo>
                    <a:lnTo>
                      <a:pt x="978" y="57"/>
                    </a:lnTo>
                    <a:lnTo>
                      <a:pt x="830" y="57"/>
                    </a:lnTo>
                    <a:lnTo>
                      <a:pt x="800" y="88"/>
                    </a:lnTo>
                    <a:lnTo>
                      <a:pt x="771" y="88"/>
                    </a:lnTo>
                    <a:lnTo>
                      <a:pt x="741" y="57"/>
                    </a:lnTo>
                    <a:lnTo>
                      <a:pt x="711" y="88"/>
                    </a:lnTo>
                    <a:lnTo>
                      <a:pt x="680" y="88"/>
                    </a:lnTo>
                    <a:lnTo>
                      <a:pt x="680" y="57"/>
                    </a:lnTo>
                    <a:lnTo>
                      <a:pt x="652" y="57"/>
                    </a:lnTo>
                    <a:lnTo>
                      <a:pt x="623" y="88"/>
                    </a:lnTo>
                    <a:lnTo>
                      <a:pt x="593" y="88"/>
                    </a:lnTo>
                    <a:close/>
                  </a:path>
                </a:pathLst>
              </a:custGeom>
              <a:solidFill>
                <a:srgbClr val="FED9A6"/>
              </a:solidFill>
              <a:ln w="9525">
                <a:noFill/>
                <a:round/>
                <a:headEnd/>
                <a:tailEnd/>
              </a:ln>
            </p:spPr>
            <p:txBody>
              <a:bodyPr/>
              <a:lstStyle/>
              <a:p>
                <a:endParaRPr lang="en-GB"/>
              </a:p>
            </p:txBody>
          </p:sp>
          <p:sp>
            <p:nvSpPr>
              <p:cNvPr id="17497" name="Freeform 89"/>
              <p:cNvSpPr>
                <a:spLocks/>
              </p:cNvSpPr>
              <p:nvPr/>
            </p:nvSpPr>
            <p:spPr bwMode="auto">
              <a:xfrm>
                <a:off x="1842" y="3186"/>
                <a:ext cx="245" cy="436"/>
              </a:xfrm>
              <a:custGeom>
                <a:avLst/>
                <a:gdLst/>
                <a:ahLst/>
                <a:cxnLst>
                  <a:cxn ang="0">
                    <a:pos x="356" y="30"/>
                  </a:cxn>
                  <a:cxn ang="0">
                    <a:pos x="268" y="59"/>
                  </a:cxn>
                  <a:cxn ang="0">
                    <a:pos x="268" y="177"/>
                  </a:cxn>
                  <a:cxn ang="0">
                    <a:pos x="296" y="386"/>
                  </a:cxn>
                  <a:cxn ang="0">
                    <a:pos x="237" y="504"/>
                  </a:cxn>
                  <a:cxn ang="0">
                    <a:pos x="207" y="681"/>
                  </a:cxn>
                  <a:cxn ang="0">
                    <a:pos x="149" y="768"/>
                  </a:cxn>
                  <a:cxn ang="0">
                    <a:pos x="119" y="859"/>
                  </a:cxn>
                  <a:cxn ang="0">
                    <a:pos x="59" y="948"/>
                  </a:cxn>
                  <a:cxn ang="0">
                    <a:pos x="0" y="1096"/>
                  </a:cxn>
                  <a:cxn ang="0">
                    <a:pos x="149" y="1066"/>
                  </a:cxn>
                  <a:cxn ang="0">
                    <a:pos x="119" y="1184"/>
                  </a:cxn>
                  <a:cxn ang="0">
                    <a:pos x="59" y="1243"/>
                  </a:cxn>
                  <a:cxn ang="0">
                    <a:pos x="178" y="1243"/>
                  </a:cxn>
                  <a:cxn ang="0">
                    <a:pos x="207" y="1243"/>
                  </a:cxn>
                  <a:cxn ang="0">
                    <a:pos x="149" y="1391"/>
                  </a:cxn>
                  <a:cxn ang="0">
                    <a:pos x="149" y="1509"/>
                  </a:cxn>
                  <a:cxn ang="0">
                    <a:pos x="119" y="1686"/>
                  </a:cxn>
                  <a:cxn ang="0">
                    <a:pos x="119" y="1717"/>
                  </a:cxn>
                  <a:cxn ang="0">
                    <a:pos x="237" y="1686"/>
                  </a:cxn>
                  <a:cxn ang="0">
                    <a:pos x="387" y="1747"/>
                  </a:cxn>
                  <a:cxn ang="0">
                    <a:pos x="505" y="1686"/>
                  </a:cxn>
                  <a:cxn ang="0">
                    <a:pos x="505" y="1570"/>
                  </a:cxn>
                  <a:cxn ang="0">
                    <a:pos x="533" y="1509"/>
                  </a:cxn>
                  <a:cxn ang="0">
                    <a:pos x="624" y="1391"/>
                  </a:cxn>
                  <a:cxn ang="0">
                    <a:pos x="651" y="1333"/>
                  </a:cxn>
                  <a:cxn ang="0">
                    <a:pos x="624" y="1184"/>
                  </a:cxn>
                  <a:cxn ang="0">
                    <a:pos x="682" y="1066"/>
                  </a:cxn>
                  <a:cxn ang="0">
                    <a:pos x="651" y="1006"/>
                  </a:cxn>
                  <a:cxn ang="0">
                    <a:pos x="594" y="888"/>
                  </a:cxn>
                  <a:cxn ang="0">
                    <a:pos x="712" y="829"/>
                  </a:cxn>
                  <a:cxn ang="0">
                    <a:pos x="740" y="681"/>
                  </a:cxn>
                  <a:cxn ang="0">
                    <a:pos x="771" y="623"/>
                  </a:cxn>
                  <a:cxn ang="0">
                    <a:pos x="771" y="443"/>
                  </a:cxn>
                  <a:cxn ang="0">
                    <a:pos x="771" y="355"/>
                  </a:cxn>
                  <a:cxn ang="0">
                    <a:pos x="830" y="295"/>
                  </a:cxn>
                  <a:cxn ang="0">
                    <a:pos x="919" y="268"/>
                  </a:cxn>
                  <a:cxn ang="0">
                    <a:pos x="978" y="177"/>
                  </a:cxn>
                  <a:cxn ang="0">
                    <a:pos x="889" y="118"/>
                  </a:cxn>
                  <a:cxn ang="0">
                    <a:pos x="712" y="59"/>
                  </a:cxn>
                  <a:cxn ang="0">
                    <a:pos x="651" y="118"/>
                  </a:cxn>
                  <a:cxn ang="0">
                    <a:pos x="444" y="59"/>
                  </a:cxn>
                  <a:cxn ang="0">
                    <a:pos x="444" y="0"/>
                  </a:cxn>
                </a:cxnLst>
                <a:rect l="0" t="0" r="r" b="b"/>
                <a:pathLst>
                  <a:path w="978" h="1747">
                    <a:moveTo>
                      <a:pt x="444" y="0"/>
                    </a:moveTo>
                    <a:lnTo>
                      <a:pt x="387" y="0"/>
                    </a:lnTo>
                    <a:lnTo>
                      <a:pt x="356" y="30"/>
                    </a:lnTo>
                    <a:lnTo>
                      <a:pt x="296" y="30"/>
                    </a:lnTo>
                    <a:lnTo>
                      <a:pt x="296" y="59"/>
                    </a:lnTo>
                    <a:lnTo>
                      <a:pt x="268" y="59"/>
                    </a:lnTo>
                    <a:lnTo>
                      <a:pt x="237" y="89"/>
                    </a:lnTo>
                    <a:lnTo>
                      <a:pt x="237" y="148"/>
                    </a:lnTo>
                    <a:lnTo>
                      <a:pt x="268" y="177"/>
                    </a:lnTo>
                    <a:lnTo>
                      <a:pt x="268" y="325"/>
                    </a:lnTo>
                    <a:lnTo>
                      <a:pt x="296" y="325"/>
                    </a:lnTo>
                    <a:lnTo>
                      <a:pt x="296" y="386"/>
                    </a:lnTo>
                    <a:lnTo>
                      <a:pt x="268" y="386"/>
                    </a:lnTo>
                    <a:lnTo>
                      <a:pt x="268" y="504"/>
                    </a:lnTo>
                    <a:lnTo>
                      <a:pt x="237" y="504"/>
                    </a:lnTo>
                    <a:lnTo>
                      <a:pt x="237" y="562"/>
                    </a:lnTo>
                    <a:lnTo>
                      <a:pt x="207" y="593"/>
                    </a:lnTo>
                    <a:lnTo>
                      <a:pt x="207" y="681"/>
                    </a:lnTo>
                    <a:lnTo>
                      <a:pt x="178" y="711"/>
                    </a:lnTo>
                    <a:lnTo>
                      <a:pt x="178" y="741"/>
                    </a:lnTo>
                    <a:lnTo>
                      <a:pt x="149" y="768"/>
                    </a:lnTo>
                    <a:lnTo>
                      <a:pt x="149" y="799"/>
                    </a:lnTo>
                    <a:lnTo>
                      <a:pt x="119" y="829"/>
                    </a:lnTo>
                    <a:lnTo>
                      <a:pt x="119" y="859"/>
                    </a:lnTo>
                    <a:lnTo>
                      <a:pt x="59" y="918"/>
                    </a:lnTo>
                    <a:lnTo>
                      <a:pt x="30" y="918"/>
                    </a:lnTo>
                    <a:lnTo>
                      <a:pt x="59" y="948"/>
                    </a:lnTo>
                    <a:lnTo>
                      <a:pt x="30" y="977"/>
                    </a:lnTo>
                    <a:lnTo>
                      <a:pt x="30" y="1066"/>
                    </a:lnTo>
                    <a:lnTo>
                      <a:pt x="0" y="1096"/>
                    </a:lnTo>
                    <a:lnTo>
                      <a:pt x="0" y="1154"/>
                    </a:lnTo>
                    <a:lnTo>
                      <a:pt x="59" y="1154"/>
                    </a:lnTo>
                    <a:lnTo>
                      <a:pt x="149" y="1066"/>
                    </a:lnTo>
                    <a:lnTo>
                      <a:pt x="149" y="1124"/>
                    </a:lnTo>
                    <a:lnTo>
                      <a:pt x="119" y="1154"/>
                    </a:lnTo>
                    <a:lnTo>
                      <a:pt x="119" y="1184"/>
                    </a:lnTo>
                    <a:lnTo>
                      <a:pt x="89" y="1154"/>
                    </a:lnTo>
                    <a:lnTo>
                      <a:pt x="59" y="1154"/>
                    </a:lnTo>
                    <a:lnTo>
                      <a:pt x="59" y="1243"/>
                    </a:lnTo>
                    <a:lnTo>
                      <a:pt x="119" y="1243"/>
                    </a:lnTo>
                    <a:lnTo>
                      <a:pt x="149" y="1215"/>
                    </a:lnTo>
                    <a:lnTo>
                      <a:pt x="178" y="1243"/>
                    </a:lnTo>
                    <a:lnTo>
                      <a:pt x="178" y="1215"/>
                    </a:lnTo>
                    <a:lnTo>
                      <a:pt x="207" y="1215"/>
                    </a:lnTo>
                    <a:lnTo>
                      <a:pt x="207" y="1243"/>
                    </a:lnTo>
                    <a:lnTo>
                      <a:pt x="178" y="1273"/>
                    </a:lnTo>
                    <a:lnTo>
                      <a:pt x="178" y="1361"/>
                    </a:lnTo>
                    <a:lnTo>
                      <a:pt x="149" y="1391"/>
                    </a:lnTo>
                    <a:lnTo>
                      <a:pt x="149" y="1452"/>
                    </a:lnTo>
                    <a:lnTo>
                      <a:pt x="178" y="1479"/>
                    </a:lnTo>
                    <a:lnTo>
                      <a:pt x="149" y="1509"/>
                    </a:lnTo>
                    <a:lnTo>
                      <a:pt x="149" y="1628"/>
                    </a:lnTo>
                    <a:lnTo>
                      <a:pt x="119" y="1658"/>
                    </a:lnTo>
                    <a:lnTo>
                      <a:pt x="119" y="1686"/>
                    </a:lnTo>
                    <a:lnTo>
                      <a:pt x="89" y="1717"/>
                    </a:lnTo>
                    <a:lnTo>
                      <a:pt x="89" y="1747"/>
                    </a:lnTo>
                    <a:lnTo>
                      <a:pt x="119" y="1717"/>
                    </a:lnTo>
                    <a:lnTo>
                      <a:pt x="149" y="1717"/>
                    </a:lnTo>
                    <a:lnTo>
                      <a:pt x="178" y="1686"/>
                    </a:lnTo>
                    <a:lnTo>
                      <a:pt x="237" y="1686"/>
                    </a:lnTo>
                    <a:lnTo>
                      <a:pt x="237" y="1717"/>
                    </a:lnTo>
                    <a:lnTo>
                      <a:pt x="356" y="1717"/>
                    </a:lnTo>
                    <a:lnTo>
                      <a:pt x="387" y="1747"/>
                    </a:lnTo>
                    <a:lnTo>
                      <a:pt x="414" y="1717"/>
                    </a:lnTo>
                    <a:lnTo>
                      <a:pt x="444" y="1717"/>
                    </a:lnTo>
                    <a:lnTo>
                      <a:pt x="505" y="1686"/>
                    </a:lnTo>
                    <a:lnTo>
                      <a:pt x="533" y="1658"/>
                    </a:lnTo>
                    <a:lnTo>
                      <a:pt x="533" y="1598"/>
                    </a:lnTo>
                    <a:lnTo>
                      <a:pt x="505" y="1570"/>
                    </a:lnTo>
                    <a:lnTo>
                      <a:pt x="505" y="1540"/>
                    </a:lnTo>
                    <a:lnTo>
                      <a:pt x="533" y="1540"/>
                    </a:lnTo>
                    <a:lnTo>
                      <a:pt x="533" y="1509"/>
                    </a:lnTo>
                    <a:lnTo>
                      <a:pt x="594" y="1452"/>
                    </a:lnTo>
                    <a:lnTo>
                      <a:pt x="594" y="1422"/>
                    </a:lnTo>
                    <a:lnTo>
                      <a:pt x="624" y="1391"/>
                    </a:lnTo>
                    <a:lnTo>
                      <a:pt x="682" y="1391"/>
                    </a:lnTo>
                    <a:lnTo>
                      <a:pt x="682" y="1333"/>
                    </a:lnTo>
                    <a:lnTo>
                      <a:pt x="651" y="1333"/>
                    </a:lnTo>
                    <a:lnTo>
                      <a:pt x="594" y="1273"/>
                    </a:lnTo>
                    <a:lnTo>
                      <a:pt x="594" y="1215"/>
                    </a:lnTo>
                    <a:lnTo>
                      <a:pt x="624" y="1184"/>
                    </a:lnTo>
                    <a:lnTo>
                      <a:pt x="624" y="1154"/>
                    </a:lnTo>
                    <a:lnTo>
                      <a:pt x="682" y="1096"/>
                    </a:lnTo>
                    <a:lnTo>
                      <a:pt x="682" y="1066"/>
                    </a:lnTo>
                    <a:lnTo>
                      <a:pt x="712" y="1036"/>
                    </a:lnTo>
                    <a:lnTo>
                      <a:pt x="682" y="1006"/>
                    </a:lnTo>
                    <a:lnTo>
                      <a:pt x="651" y="1006"/>
                    </a:lnTo>
                    <a:lnTo>
                      <a:pt x="624" y="977"/>
                    </a:lnTo>
                    <a:lnTo>
                      <a:pt x="624" y="888"/>
                    </a:lnTo>
                    <a:lnTo>
                      <a:pt x="594" y="888"/>
                    </a:lnTo>
                    <a:lnTo>
                      <a:pt x="564" y="859"/>
                    </a:lnTo>
                    <a:lnTo>
                      <a:pt x="564" y="829"/>
                    </a:lnTo>
                    <a:lnTo>
                      <a:pt x="712" y="829"/>
                    </a:lnTo>
                    <a:lnTo>
                      <a:pt x="712" y="768"/>
                    </a:lnTo>
                    <a:lnTo>
                      <a:pt x="740" y="741"/>
                    </a:lnTo>
                    <a:lnTo>
                      <a:pt x="740" y="681"/>
                    </a:lnTo>
                    <a:lnTo>
                      <a:pt x="712" y="650"/>
                    </a:lnTo>
                    <a:lnTo>
                      <a:pt x="740" y="623"/>
                    </a:lnTo>
                    <a:lnTo>
                      <a:pt x="771" y="623"/>
                    </a:lnTo>
                    <a:lnTo>
                      <a:pt x="771" y="504"/>
                    </a:lnTo>
                    <a:lnTo>
                      <a:pt x="801" y="474"/>
                    </a:lnTo>
                    <a:lnTo>
                      <a:pt x="771" y="443"/>
                    </a:lnTo>
                    <a:lnTo>
                      <a:pt x="801" y="414"/>
                    </a:lnTo>
                    <a:lnTo>
                      <a:pt x="771" y="414"/>
                    </a:lnTo>
                    <a:lnTo>
                      <a:pt x="771" y="355"/>
                    </a:lnTo>
                    <a:lnTo>
                      <a:pt x="801" y="355"/>
                    </a:lnTo>
                    <a:lnTo>
                      <a:pt x="801" y="325"/>
                    </a:lnTo>
                    <a:lnTo>
                      <a:pt x="830" y="295"/>
                    </a:lnTo>
                    <a:lnTo>
                      <a:pt x="858" y="295"/>
                    </a:lnTo>
                    <a:lnTo>
                      <a:pt x="889" y="268"/>
                    </a:lnTo>
                    <a:lnTo>
                      <a:pt x="919" y="268"/>
                    </a:lnTo>
                    <a:lnTo>
                      <a:pt x="949" y="237"/>
                    </a:lnTo>
                    <a:lnTo>
                      <a:pt x="949" y="207"/>
                    </a:lnTo>
                    <a:lnTo>
                      <a:pt x="978" y="177"/>
                    </a:lnTo>
                    <a:lnTo>
                      <a:pt x="949" y="148"/>
                    </a:lnTo>
                    <a:lnTo>
                      <a:pt x="919" y="148"/>
                    </a:lnTo>
                    <a:lnTo>
                      <a:pt x="889" y="118"/>
                    </a:lnTo>
                    <a:lnTo>
                      <a:pt x="889" y="89"/>
                    </a:lnTo>
                    <a:lnTo>
                      <a:pt x="858" y="59"/>
                    </a:lnTo>
                    <a:lnTo>
                      <a:pt x="712" y="59"/>
                    </a:lnTo>
                    <a:lnTo>
                      <a:pt x="712" y="89"/>
                    </a:lnTo>
                    <a:lnTo>
                      <a:pt x="682" y="89"/>
                    </a:lnTo>
                    <a:lnTo>
                      <a:pt x="651" y="118"/>
                    </a:lnTo>
                    <a:lnTo>
                      <a:pt x="624" y="89"/>
                    </a:lnTo>
                    <a:lnTo>
                      <a:pt x="444" y="89"/>
                    </a:lnTo>
                    <a:lnTo>
                      <a:pt x="444" y="59"/>
                    </a:lnTo>
                    <a:lnTo>
                      <a:pt x="475" y="30"/>
                    </a:lnTo>
                    <a:lnTo>
                      <a:pt x="444" y="30"/>
                    </a:lnTo>
                    <a:lnTo>
                      <a:pt x="444" y="0"/>
                    </a:lnTo>
                    <a:close/>
                  </a:path>
                </a:pathLst>
              </a:custGeom>
              <a:solidFill>
                <a:srgbClr val="FCA77E"/>
              </a:solidFill>
              <a:ln w="9525">
                <a:noFill/>
                <a:round/>
                <a:headEnd/>
                <a:tailEnd/>
              </a:ln>
            </p:spPr>
            <p:txBody>
              <a:bodyPr/>
              <a:lstStyle/>
              <a:p>
                <a:endParaRPr lang="en-GB"/>
              </a:p>
            </p:txBody>
          </p:sp>
          <p:sp>
            <p:nvSpPr>
              <p:cNvPr id="17498" name="Freeform 90"/>
              <p:cNvSpPr>
                <a:spLocks/>
              </p:cNvSpPr>
              <p:nvPr/>
            </p:nvSpPr>
            <p:spPr bwMode="auto">
              <a:xfrm>
                <a:off x="1650" y="3718"/>
                <a:ext cx="763" cy="629"/>
              </a:xfrm>
              <a:custGeom>
                <a:avLst/>
                <a:gdLst/>
                <a:ahLst/>
                <a:cxnLst>
                  <a:cxn ang="0">
                    <a:pos x="209" y="2369"/>
                  </a:cxn>
                  <a:cxn ang="0">
                    <a:pos x="91" y="2428"/>
                  </a:cxn>
                  <a:cxn ang="0">
                    <a:pos x="771" y="2428"/>
                  </a:cxn>
                  <a:cxn ang="0">
                    <a:pos x="978" y="2309"/>
                  </a:cxn>
                  <a:cxn ang="0">
                    <a:pos x="1127" y="2190"/>
                  </a:cxn>
                  <a:cxn ang="0">
                    <a:pos x="1215" y="2133"/>
                  </a:cxn>
                  <a:cxn ang="0">
                    <a:pos x="1453" y="2072"/>
                  </a:cxn>
                  <a:cxn ang="0">
                    <a:pos x="1690" y="2042"/>
                  </a:cxn>
                  <a:cxn ang="0">
                    <a:pos x="1808" y="1984"/>
                  </a:cxn>
                  <a:cxn ang="0">
                    <a:pos x="1927" y="1806"/>
                  </a:cxn>
                  <a:cxn ang="0">
                    <a:pos x="2045" y="1777"/>
                  </a:cxn>
                  <a:cxn ang="0">
                    <a:pos x="2134" y="1717"/>
                  </a:cxn>
                  <a:cxn ang="0">
                    <a:pos x="2282" y="1629"/>
                  </a:cxn>
                  <a:cxn ang="0">
                    <a:pos x="2222" y="1568"/>
                  </a:cxn>
                  <a:cxn ang="0">
                    <a:pos x="2222" y="1510"/>
                  </a:cxn>
                  <a:cxn ang="0">
                    <a:pos x="2341" y="1422"/>
                  </a:cxn>
                  <a:cxn ang="0">
                    <a:pos x="2490" y="1361"/>
                  </a:cxn>
                  <a:cxn ang="0">
                    <a:pos x="2964" y="1274"/>
                  </a:cxn>
                  <a:cxn ang="0">
                    <a:pos x="3052" y="1125"/>
                  </a:cxn>
                  <a:cxn ang="0">
                    <a:pos x="2934" y="977"/>
                  </a:cxn>
                  <a:cxn ang="0">
                    <a:pos x="2875" y="830"/>
                  </a:cxn>
                  <a:cxn ang="0">
                    <a:pos x="2875" y="740"/>
                  </a:cxn>
                  <a:cxn ang="0">
                    <a:pos x="2875" y="475"/>
                  </a:cxn>
                  <a:cxn ang="0">
                    <a:pos x="2875" y="384"/>
                  </a:cxn>
                  <a:cxn ang="0">
                    <a:pos x="2757" y="266"/>
                  </a:cxn>
                  <a:cxn ang="0">
                    <a:pos x="2638" y="266"/>
                  </a:cxn>
                  <a:cxn ang="0">
                    <a:pos x="2550" y="238"/>
                  </a:cxn>
                  <a:cxn ang="0">
                    <a:pos x="2520" y="207"/>
                  </a:cxn>
                  <a:cxn ang="0">
                    <a:pos x="2501" y="187"/>
                  </a:cxn>
                  <a:cxn ang="0">
                    <a:pos x="2371" y="207"/>
                  </a:cxn>
                  <a:cxn ang="0">
                    <a:pos x="2075" y="238"/>
                  </a:cxn>
                  <a:cxn ang="0">
                    <a:pos x="1957" y="177"/>
                  </a:cxn>
                  <a:cxn ang="0">
                    <a:pos x="1897" y="119"/>
                  </a:cxn>
                  <a:cxn ang="0">
                    <a:pos x="1867" y="27"/>
                  </a:cxn>
                  <a:cxn ang="0">
                    <a:pos x="1846" y="28"/>
                  </a:cxn>
                  <a:cxn ang="0">
                    <a:pos x="1838" y="28"/>
                  </a:cxn>
                  <a:cxn ang="0">
                    <a:pos x="1819" y="24"/>
                  </a:cxn>
                  <a:cxn ang="0">
                    <a:pos x="1810" y="12"/>
                  </a:cxn>
                  <a:cxn ang="0">
                    <a:pos x="1690" y="59"/>
                  </a:cxn>
                  <a:cxn ang="0">
                    <a:pos x="1660" y="147"/>
                  </a:cxn>
                  <a:cxn ang="0">
                    <a:pos x="1601" y="238"/>
                  </a:cxn>
                  <a:cxn ang="0">
                    <a:pos x="1572" y="356"/>
                  </a:cxn>
                  <a:cxn ang="0">
                    <a:pos x="1511" y="445"/>
                  </a:cxn>
                  <a:cxn ang="0">
                    <a:pos x="1453" y="563"/>
                  </a:cxn>
                  <a:cxn ang="0">
                    <a:pos x="1365" y="681"/>
                  </a:cxn>
                  <a:cxn ang="0">
                    <a:pos x="1215" y="740"/>
                  </a:cxn>
                  <a:cxn ang="0">
                    <a:pos x="1097" y="800"/>
                  </a:cxn>
                  <a:cxn ang="0">
                    <a:pos x="978" y="858"/>
                  </a:cxn>
                  <a:cxn ang="0">
                    <a:pos x="890" y="888"/>
                  </a:cxn>
                  <a:cxn ang="0">
                    <a:pos x="683" y="1243"/>
                  </a:cxn>
                  <a:cxn ang="0">
                    <a:pos x="535" y="1422"/>
                  </a:cxn>
                  <a:cxn ang="0">
                    <a:pos x="505" y="1599"/>
                  </a:cxn>
                  <a:cxn ang="0">
                    <a:pos x="474" y="1687"/>
                  </a:cxn>
                  <a:cxn ang="0">
                    <a:pos x="474" y="1777"/>
                  </a:cxn>
                  <a:cxn ang="0">
                    <a:pos x="535" y="1835"/>
                  </a:cxn>
                  <a:cxn ang="0">
                    <a:pos x="474" y="2042"/>
                  </a:cxn>
                  <a:cxn ang="0">
                    <a:pos x="298" y="2251"/>
                  </a:cxn>
                </a:cxnLst>
                <a:rect l="0" t="0" r="r" b="b"/>
                <a:pathLst>
                  <a:path w="3052" h="2516">
                    <a:moveTo>
                      <a:pt x="237" y="2340"/>
                    </a:moveTo>
                    <a:lnTo>
                      <a:pt x="209" y="2340"/>
                    </a:lnTo>
                    <a:lnTo>
                      <a:pt x="209" y="2369"/>
                    </a:lnTo>
                    <a:lnTo>
                      <a:pt x="179" y="2369"/>
                    </a:lnTo>
                    <a:lnTo>
                      <a:pt x="119" y="2428"/>
                    </a:lnTo>
                    <a:lnTo>
                      <a:pt x="91" y="2428"/>
                    </a:lnTo>
                    <a:lnTo>
                      <a:pt x="0" y="2516"/>
                    </a:lnTo>
                    <a:lnTo>
                      <a:pt x="771" y="2516"/>
                    </a:lnTo>
                    <a:lnTo>
                      <a:pt x="771" y="2428"/>
                    </a:lnTo>
                    <a:lnTo>
                      <a:pt x="801" y="2428"/>
                    </a:lnTo>
                    <a:lnTo>
                      <a:pt x="860" y="2369"/>
                    </a:lnTo>
                    <a:lnTo>
                      <a:pt x="978" y="2309"/>
                    </a:lnTo>
                    <a:lnTo>
                      <a:pt x="1039" y="2251"/>
                    </a:lnTo>
                    <a:lnTo>
                      <a:pt x="1067" y="2251"/>
                    </a:lnTo>
                    <a:lnTo>
                      <a:pt x="1127" y="2190"/>
                    </a:lnTo>
                    <a:lnTo>
                      <a:pt x="1185" y="2190"/>
                    </a:lnTo>
                    <a:lnTo>
                      <a:pt x="1185" y="2160"/>
                    </a:lnTo>
                    <a:lnTo>
                      <a:pt x="1215" y="2133"/>
                    </a:lnTo>
                    <a:lnTo>
                      <a:pt x="1422" y="2133"/>
                    </a:lnTo>
                    <a:lnTo>
                      <a:pt x="1422" y="2102"/>
                    </a:lnTo>
                    <a:lnTo>
                      <a:pt x="1453" y="2072"/>
                    </a:lnTo>
                    <a:lnTo>
                      <a:pt x="1511" y="2072"/>
                    </a:lnTo>
                    <a:lnTo>
                      <a:pt x="1542" y="2042"/>
                    </a:lnTo>
                    <a:lnTo>
                      <a:pt x="1690" y="2042"/>
                    </a:lnTo>
                    <a:lnTo>
                      <a:pt x="1720" y="2014"/>
                    </a:lnTo>
                    <a:lnTo>
                      <a:pt x="1779" y="1984"/>
                    </a:lnTo>
                    <a:lnTo>
                      <a:pt x="1808" y="1984"/>
                    </a:lnTo>
                    <a:lnTo>
                      <a:pt x="1838" y="1954"/>
                    </a:lnTo>
                    <a:lnTo>
                      <a:pt x="1838" y="1895"/>
                    </a:lnTo>
                    <a:lnTo>
                      <a:pt x="1927" y="1806"/>
                    </a:lnTo>
                    <a:lnTo>
                      <a:pt x="1957" y="1806"/>
                    </a:lnTo>
                    <a:lnTo>
                      <a:pt x="1986" y="1777"/>
                    </a:lnTo>
                    <a:lnTo>
                      <a:pt x="2045" y="1777"/>
                    </a:lnTo>
                    <a:lnTo>
                      <a:pt x="2075" y="1747"/>
                    </a:lnTo>
                    <a:lnTo>
                      <a:pt x="2134" y="1747"/>
                    </a:lnTo>
                    <a:lnTo>
                      <a:pt x="2134" y="1717"/>
                    </a:lnTo>
                    <a:lnTo>
                      <a:pt x="2164" y="1687"/>
                    </a:lnTo>
                    <a:lnTo>
                      <a:pt x="2222" y="1687"/>
                    </a:lnTo>
                    <a:lnTo>
                      <a:pt x="2282" y="1629"/>
                    </a:lnTo>
                    <a:lnTo>
                      <a:pt x="2282" y="1599"/>
                    </a:lnTo>
                    <a:lnTo>
                      <a:pt x="2252" y="1599"/>
                    </a:lnTo>
                    <a:lnTo>
                      <a:pt x="2222" y="1568"/>
                    </a:lnTo>
                    <a:lnTo>
                      <a:pt x="2222" y="1540"/>
                    </a:lnTo>
                    <a:lnTo>
                      <a:pt x="2252" y="1510"/>
                    </a:lnTo>
                    <a:lnTo>
                      <a:pt x="2222" y="1510"/>
                    </a:lnTo>
                    <a:lnTo>
                      <a:pt x="2222" y="1450"/>
                    </a:lnTo>
                    <a:lnTo>
                      <a:pt x="2252" y="1422"/>
                    </a:lnTo>
                    <a:lnTo>
                      <a:pt x="2341" y="1422"/>
                    </a:lnTo>
                    <a:lnTo>
                      <a:pt x="2371" y="1392"/>
                    </a:lnTo>
                    <a:lnTo>
                      <a:pt x="2459" y="1392"/>
                    </a:lnTo>
                    <a:lnTo>
                      <a:pt x="2490" y="1361"/>
                    </a:lnTo>
                    <a:lnTo>
                      <a:pt x="2490" y="1304"/>
                    </a:lnTo>
                    <a:lnTo>
                      <a:pt x="2520" y="1274"/>
                    </a:lnTo>
                    <a:lnTo>
                      <a:pt x="2964" y="1274"/>
                    </a:lnTo>
                    <a:lnTo>
                      <a:pt x="2994" y="1243"/>
                    </a:lnTo>
                    <a:lnTo>
                      <a:pt x="2994" y="1185"/>
                    </a:lnTo>
                    <a:lnTo>
                      <a:pt x="3052" y="1125"/>
                    </a:lnTo>
                    <a:lnTo>
                      <a:pt x="3024" y="1125"/>
                    </a:lnTo>
                    <a:lnTo>
                      <a:pt x="2905" y="1006"/>
                    </a:lnTo>
                    <a:lnTo>
                      <a:pt x="2934" y="977"/>
                    </a:lnTo>
                    <a:lnTo>
                      <a:pt x="2934" y="948"/>
                    </a:lnTo>
                    <a:lnTo>
                      <a:pt x="2875" y="888"/>
                    </a:lnTo>
                    <a:lnTo>
                      <a:pt x="2875" y="830"/>
                    </a:lnTo>
                    <a:lnTo>
                      <a:pt x="2905" y="800"/>
                    </a:lnTo>
                    <a:lnTo>
                      <a:pt x="2905" y="770"/>
                    </a:lnTo>
                    <a:lnTo>
                      <a:pt x="2875" y="740"/>
                    </a:lnTo>
                    <a:lnTo>
                      <a:pt x="2875" y="533"/>
                    </a:lnTo>
                    <a:lnTo>
                      <a:pt x="2845" y="502"/>
                    </a:lnTo>
                    <a:lnTo>
                      <a:pt x="2875" y="475"/>
                    </a:lnTo>
                    <a:lnTo>
                      <a:pt x="2845" y="445"/>
                    </a:lnTo>
                    <a:lnTo>
                      <a:pt x="2845" y="414"/>
                    </a:lnTo>
                    <a:lnTo>
                      <a:pt x="2875" y="384"/>
                    </a:lnTo>
                    <a:lnTo>
                      <a:pt x="2787" y="296"/>
                    </a:lnTo>
                    <a:lnTo>
                      <a:pt x="2757" y="296"/>
                    </a:lnTo>
                    <a:lnTo>
                      <a:pt x="2757" y="266"/>
                    </a:lnTo>
                    <a:lnTo>
                      <a:pt x="2727" y="238"/>
                    </a:lnTo>
                    <a:lnTo>
                      <a:pt x="2668" y="238"/>
                    </a:lnTo>
                    <a:lnTo>
                      <a:pt x="2638" y="266"/>
                    </a:lnTo>
                    <a:lnTo>
                      <a:pt x="2609" y="266"/>
                    </a:lnTo>
                    <a:lnTo>
                      <a:pt x="2578" y="238"/>
                    </a:lnTo>
                    <a:lnTo>
                      <a:pt x="2550" y="238"/>
                    </a:lnTo>
                    <a:lnTo>
                      <a:pt x="2550" y="207"/>
                    </a:lnTo>
                    <a:lnTo>
                      <a:pt x="2548" y="207"/>
                    </a:lnTo>
                    <a:lnTo>
                      <a:pt x="2520" y="207"/>
                    </a:lnTo>
                    <a:lnTo>
                      <a:pt x="2525" y="202"/>
                    </a:lnTo>
                    <a:lnTo>
                      <a:pt x="2513" y="194"/>
                    </a:lnTo>
                    <a:lnTo>
                      <a:pt x="2501" y="187"/>
                    </a:lnTo>
                    <a:lnTo>
                      <a:pt x="2459" y="207"/>
                    </a:lnTo>
                    <a:lnTo>
                      <a:pt x="2431" y="238"/>
                    </a:lnTo>
                    <a:lnTo>
                      <a:pt x="2371" y="207"/>
                    </a:lnTo>
                    <a:lnTo>
                      <a:pt x="2195" y="207"/>
                    </a:lnTo>
                    <a:lnTo>
                      <a:pt x="2164" y="238"/>
                    </a:lnTo>
                    <a:lnTo>
                      <a:pt x="2075" y="238"/>
                    </a:lnTo>
                    <a:lnTo>
                      <a:pt x="2045" y="207"/>
                    </a:lnTo>
                    <a:lnTo>
                      <a:pt x="1986" y="207"/>
                    </a:lnTo>
                    <a:lnTo>
                      <a:pt x="1957" y="177"/>
                    </a:lnTo>
                    <a:lnTo>
                      <a:pt x="1957" y="147"/>
                    </a:lnTo>
                    <a:lnTo>
                      <a:pt x="1927" y="147"/>
                    </a:lnTo>
                    <a:lnTo>
                      <a:pt x="1897" y="119"/>
                    </a:lnTo>
                    <a:lnTo>
                      <a:pt x="1897" y="89"/>
                    </a:lnTo>
                    <a:lnTo>
                      <a:pt x="1867" y="59"/>
                    </a:lnTo>
                    <a:lnTo>
                      <a:pt x="1867" y="27"/>
                    </a:lnTo>
                    <a:lnTo>
                      <a:pt x="1860" y="27"/>
                    </a:lnTo>
                    <a:lnTo>
                      <a:pt x="1853" y="28"/>
                    </a:lnTo>
                    <a:lnTo>
                      <a:pt x="1846" y="28"/>
                    </a:lnTo>
                    <a:lnTo>
                      <a:pt x="1842" y="28"/>
                    </a:lnTo>
                    <a:lnTo>
                      <a:pt x="1839" y="28"/>
                    </a:lnTo>
                    <a:lnTo>
                      <a:pt x="1838" y="28"/>
                    </a:lnTo>
                    <a:lnTo>
                      <a:pt x="1838" y="29"/>
                    </a:lnTo>
                    <a:lnTo>
                      <a:pt x="1824" y="27"/>
                    </a:lnTo>
                    <a:lnTo>
                      <a:pt x="1819" y="24"/>
                    </a:lnTo>
                    <a:lnTo>
                      <a:pt x="1816" y="22"/>
                    </a:lnTo>
                    <a:lnTo>
                      <a:pt x="1812" y="16"/>
                    </a:lnTo>
                    <a:lnTo>
                      <a:pt x="1810" y="12"/>
                    </a:lnTo>
                    <a:lnTo>
                      <a:pt x="1808" y="0"/>
                    </a:lnTo>
                    <a:lnTo>
                      <a:pt x="1749" y="0"/>
                    </a:lnTo>
                    <a:lnTo>
                      <a:pt x="1690" y="59"/>
                    </a:lnTo>
                    <a:lnTo>
                      <a:pt x="1690" y="89"/>
                    </a:lnTo>
                    <a:lnTo>
                      <a:pt x="1660" y="119"/>
                    </a:lnTo>
                    <a:lnTo>
                      <a:pt x="1660" y="147"/>
                    </a:lnTo>
                    <a:lnTo>
                      <a:pt x="1629" y="147"/>
                    </a:lnTo>
                    <a:lnTo>
                      <a:pt x="1629" y="207"/>
                    </a:lnTo>
                    <a:lnTo>
                      <a:pt x="1601" y="238"/>
                    </a:lnTo>
                    <a:lnTo>
                      <a:pt x="1601" y="296"/>
                    </a:lnTo>
                    <a:lnTo>
                      <a:pt x="1572" y="327"/>
                    </a:lnTo>
                    <a:lnTo>
                      <a:pt x="1572" y="356"/>
                    </a:lnTo>
                    <a:lnTo>
                      <a:pt x="1542" y="384"/>
                    </a:lnTo>
                    <a:lnTo>
                      <a:pt x="1542" y="414"/>
                    </a:lnTo>
                    <a:lnTo>
                      <a:pt x="1511" y="445"/>
                    </a:lnTo>
                    <a:lnTo>
                      <a:pt x="1511" y="475"/>
                    </a:lnTo>
                    <a:lnTo>
                      <a:pt x="1453" y="533"/>
                    </a:lnTo>
                    <a:lnTo>
                      <a:pt x="1453" y="563"/>
                    </a:lnTo>
                    <a:lnTo>
                      <a:pt x="1422" y="593"/>
                    </a:lnTo>
                    <a:lnTo>
                      <a:pt x="1422" y="621"/>
                    </a:lnTo>
                    <a:lnTo>
                      <a:pt x="1365" y="681"/>
                    </a:lnTo>
                    <a:lnTo>
                      <a:pt x="1304" y="681"/>
                    </a:lnTo>
                    <a:lnTo>
                      <a:pt x="1246" y="740"/>
                    </a:lnTo>
                    <a:lnTo>
                      <a:pt x="1215" y="740"/>
                    </a:lnTo>
                    <a:lnTo>
                      <a:pt x="1185" y="770"/>
                    </a:lnTo>
                    <a:lnTo>
                      <a:pt x="1127" y="770"/>
                    </a:lnTo>
                    <a:lnTo>
                      <a:pt x="1097" y="800"/>
                    </a:lnTo>
                    <a:lnTo>
                      <a:pt x="1039" y="830"/>
                    </a:lnTo>
                    <a:lnTo>
                      <a:pt x="1008" y="830"/>
                    </a:lnTo>
                    <a:lnTo>
                      <a:pt x="978" y="858"/>
                    </a:lnTo>
                    <a:lnTo>
                      <a:pt x="949" y="858"/>
                    </a:lnTo>
                    <a:lnTo>
                      <a:pt x="920" y="888"/>
                    </a:lnTo>
                    <a:lnTo>
                      <a:pt x="890" y="888"/>
                    </a:lnTo>
                    <a:lnTo>
                      <a:pt x="890" y="918"/>
                    </a:lnTo>
                    <a:lnTo>
                      <a:pt x="683" y="1125"/>
                    </a:lnTo>
                    <a:lnTo>
                      <a:pt x="683" y="1243"/>
                    </a:lnTo>
                    <a:lnTo>
                      <a:pt x="653" y="1274"/>
                    </a:lnTo>
                    <a:lnTo>
                      <a:pt x="653" y="1304"/>
                    </a:lnTo>
                    <a:lnTo>
                      <a:pt x="535" y="1422"/>
                    </a:lnTo>
                    <a:lnTo>
                      <a:pt x="535" y="1481"/>
                    </a:lnTo>
                    <a:lnTo>
                      <a:pt x="505" y="1510"/>
                    </a:lnTo>
                    <a:lnTo>
                      <a:pt x="505" y="1599"/>
                    </a:lnTo>
                    <a:lnTo>
                      <a:pt x="474" y="1629"/>
                    </a:lnTo>
                    <a:lnTo>
                      <a:pt x="505" y="1659"/>
                    </a:lnTo>
                    <a:lnTo>
                      <a:pt x="474" y="1687"/>
                    </a:lnTo>
                    <a:lnTo>
                      <a:pt x="505" y="1687"/>
                    </a:lnTo>
                    <a:lnTo>
                      <a:pt x="474" y="1717"/>
                    </a:lnTo>
                    <a:lnTo>
                      <a:pt x="474" y="1777"/>
                    </a:lnTo>
                    <a:lnTo>
                      <a:pt x="505" y="1777"/>
                    </a:lnTo>
                    <a:lnTo>
                      <a:pt x="505" y="1806"/>
                    </a:lnTo>
                    <a:lnTo>
                      <a:pt x="535" y="1835"/>
                    </a:lnTo>
                    <a:lnTo>
                      <a:pt x="535" y="1954"/>
                    </a:lnTo>
                    <a:lnTo>
                      <a:pt x="474" y="2014"/>
                    </a:lnTo>
                    <a:lnTo>
                      <a:pt x="474" y="2042"/>
                    </a:lnTo>
                    <a:lnTo>
                      <a:pt x="386" y="2133"/>
                    </a:lnTo>
                    <a:lnTo>
                      <a:pt x="386" y="2160"/>
                    </a:lnTo>
                    <a:lnTo>
                      <a:pt x="298" y="2251"/>
                    </a:lnTo>
                    <a:lnTo>
                      <a:pt x="298" y="2279"/>
                    </a:lnTo>
                    <a:lnTo>
                      <a:pt x="237" y="2340"/>
                    </a:lnTo>
                    <a:close/>
                  </a:path>
                </a:pathLst>
              </a:custGeom>
              <a:solidFill>
                <a:srgbClr val="B28665"/>
              </a:solidFill>
              <a:ln w="9525">
                <a:noFill/>
                <a:round/>
                <a:headEnd/>
                <a:tailEnd/>
              </a:ln>
            </p:spPr>
            <p:txBody>
              <a:bodyPr/>
              <a:lstStyle/>
              <a:p>
                <a:endParaRPr lang="en-GB"/>
              </a:p>
            </p:txBody>
          </p:sp>
          <p:sp>
            <p:nvSpPr>
              <p:cNvPr id="17499" name="Freeform 91"/>
              <p:cNvSpPr>
                <a:spLocks/>
              </p:cNvSpPr>
              <p:nvPr/>
            </p:nvSpPr>
            <p:spPr bwMode="auto">
              <a:xfrm>
                <a:off x="2280" y="3769"/>
                <a:ext cx="6" cy="1"/>
              </a:xfrm>
              <a:custGeom>
                <a:avLst/>
                <a:gdLst/>
                <a:ahLst/>
                <a:cxnLst>
                  <a:cxn ang="0">
                    <a:pos x="5" y="0"/>
                  </a:cxn>
                  <a:cxn ang="0">
                    <a:pos x="0" y="5"/>
                  </a:cxn>
                  <a:cxn ang="0">
                    <a:pos x="28" y="5"/>
                  </a:cxn>
                  <a:cxn ang="0">
                    <a:pos x="21" y="4"/>
                  </a:cxn>
                  <a:cxn ang="0">
                    <a:pos x="19" y="3"/>
                  </a:cxn>
                  <a:cxn ang="0">
                    <a:pos x="18" y="3"/>
                  </a:cxn>
                  <a:cxn ang="0">
                    <a:pos x="16" y="3"/>
                  </a:cxn>
                  <a:cxn ang="0">
                    <a:pos x="5" y="0"/>
                  </a:cxn>
                </a:cxnLst>
                <a:rect l="0" t="0" r="r" b="b"/>
                <a:pathLst>
                  <a:path w="28" h="5">
                    <a:moveTo>
                      <a:pt x="5" y="0"/>
                    </a:moveTo>
                    <a:lnTo>
                      <a:pt x="0" y="5"/>
                    </a:lnTo>
                    <a:lnTo>
                      <a:pt x="28" y="5"/>
                    </a:lnTo>
                    <a:lnTo>
                      <a:pt x="21" y="4"/>
                    </a:lnTo>
                    <a:lnTo>
                      <a:pt x="19" y="3"/>
                    </a:lnTo>
                    <a:lnTo>
                      <a:pt x="18" y="3"/>
                    </a:lnTo>
                    <a:lnTo>
                      <a:pt x="16" y="3"/>
                    </a:lnTo>
                    <a:lnTo>
                      <a:pt x="5" y="0"/>
                    </a:lnTo>
                    <a:close/>
                  </a:path>
                </a:pathLst>
              </a:custGeom>
              <a:solidFill>
                <a:srgbClr val="FED9A6"/>
              </a:solidFill>
              <a:ln w="9525">
                <a:noFill/>
                <a:round/>
                <a:headEnd/>
                <a:tailEnd/>
              </a:ln>
            </p:spPr>
            <p:txBody>
              <a:bodyPr/>
              <a:lstStyle/>
              <a:p>
                <a:endParaRPr lang="en-GB"/>
              </a:p>
            </p:txBody>
          </p:sp>
          <p:sp>
            <p:nvSpPr>
              <p:cNvPr id="17500" name="Freeform 92"/>
              <p:cNvSpPr>
                <a:spLocks/>
              </p:cNvSpPr>
              <p:nvPr/>
            </p:nvSpPr>
            <p:spPr bwMode="auto">
              <a:xfrm>
                <a:off x="1842" y="3615"/>
                <a:ext cx="1356" cy="732"/>
              </a:xfrm>
              <a:custGeom>
                <a:avLst/>
                <a:gdLst/>
                <a:ahLst/>
                <a:cxnLst>
                  <a:cxn ang="0">
                    <a:pos x="2341" y="473"/>
                  </a:cxn>
                  <a:cxn ang="0">
                    <a:pos x="2253" y="561"/>
                  </a:cxn>
                  <a:cxn ang="0">
                    <a:pos x="2134" y="652"/>
                  </a:cxn>
                  <a:cxn ang="0">
                    <a:pos x="1986" y="680"/>
                  </a:cxn>
                  <a:cxn ang="0">
                    <a:pos x="2104" y="798"/>
                  </a:cxn>
                  <a:cxn ang="0">
                    <a:pos x="2104" y="889"/>
                  </a:cxn>
                  <a:cxn ang="0">
                    <a:pos x="2104" y="1154"/>
                  </a:cxn>
                  <a:cxn ang="0">
                    <a:pos x="2104" y="1244"/>
                  </a:cxn>
                  <a:cxn ang="0">
                    <a:pos x="2163" y="1391"/>
                  </a:cxn>
                  <a:cxn ang="0">
                    <a:pos x="2281" y="1539"/>
                  </a:cxn>
                  <a:cxn ang="0">
                    <a:pos x="2193" y="1688"/>
                  </a:cxn>
                  <a:cxn ang="0">
                    <a:pos x="1719" y="1775"/>
                  </a:cxn>
                  <a:cxn ang="0">
                    <a:pos x="1570" y="1836"/>
                  </a:cxn>
                  <a:cxn ang="0">
                    <a:pos x="1451" y="1924"/>
                  </a:cxn>
                  <a:cxn ang="0">
                    <a:pos x="1451" y="1982"/>
                  </a:cxn>
                  <a:cxn ang="0">
                    <a:pos x="1511" y="2043"/>
                  </a:cxn>
                  <a:cxn ang="0">
                    <a:pos x="1363" y="2131"/>
                  </a:cxn>
                  <a:cxn ang="0">
                    <a:pos x="1274" y="2191"/>
                  </a:cxn>
                  <a:cxn ang="0">
                    <a:pos x="1156" y="2220"/>
                  </a:cxn>
                  <a:cxn ang="0">
                    <a:pos x="1037" y="2398"/>
                  </a:cxn>
                  <a:cxn ang="0">
                    <a:pos x="919" y="2456"/>
                  </a:cxn>
                  <a:cxn ang="0">
                    <a:pos x="682" y="2486"/>
                  </a:cxn>
                  <a:cxn ang="0">
                    <a:pos x="444" y="2547"/>
                  </a:cxn>
                  <a:cxn ang="0">
                    <a:pos x="356" y="2604"/>
                  </a:cxn>
                  <a:cxn ang="0">
                    <a:pos x="207" y="2723"/>
                  </a:cxn>
                  <a:cxn ang="0">
                    <a:pos x="0" y="2842"/>
                  </a:cxn>
                  <a:cxn ang="0">
                    <a:pos x="5393" y="2842"/>
                  </a:cxn>
                  <a:cxn ang="0">
                    <a:pos x="5393" y="2754"/>
                  </a:cxn>
                  <a:cxn ang="0">
                    <a:pos x="5364" y="2547"/>
                  </a:cxn>
                  <a:cxn ang="0">
                    <a:pos x="5305" y="2456"/>
                  </a:cxn>
                  <a:cxn ang="0">
                    <a:pos x="5275" y="2338"/>
                  </a:cxn>
                  <a:cxn ang="0">
                    <a:pos x="5275" y="2220"/>
                  </a:cxn>
                  <a:cxn ang="0">
                    <a:pos x="5245" y="1954"/>
                  </a:cxn>
                  <a:cxn ang="0">
                    <a:pos x="5186" y="1806"/>
                  </a:cxn>
                  <a:cxn ang="0">
                    <a:pos x="5097" y="1657"/>
                  </a:cxn>
                  <a:cxn ang="0">
                    <a:pos x="4977" y="1481"/>
                  </a:cxn>
                  <a:cxn ang="0">
                    <a:pos x="4859" y="1332"/>
                  </a:cxn>
                  <a:cxn ang="0">
                    <a:pos x="4770" y="1214"/>
                  </a:cxn>
                  <a:cxn ang="0">
                    <a:pos x="4740" y="1007"/>
                  </a:cxn>
                  <a:cxn ang="0">
                    <a:pos x="4831" y="947"/>
                  </a:cxn>
                  <a:cxn ang="0">
                    <a:pos x="4890" y="859"/>
                  </a:cxn>
                  <a:cxn ang="0">
                    <a:pos x="4950" y="798"/>
                  </a:cxn>
                  <a:cxn ang="0">
                    <a:pos x="4977" y="652"/>
                  </a:cxn>
                  <a:cxn ang="0">
                    <a:pos x="4977" y="473"/>
                  </a:cxn>
                  <a:cxn ang="0">
                    <a:pos x="4977" y="355"/>
                  </a:cxn>
                  <a:cxn ang="0">
                    <a:pos x="5038" y="87"/>
                  </a:cxn>
                  <a:cxn ang="0">
                    <a:pos x="5038" y="60"/>
                  </a:cxn>
                  <a:cxn ang="0">
                    <a:pos x="4920" y="60"/>
                  </a:cxn>
                  <a:cxn ang="0">
                    <a:pos x="4770" y="30"/>
                  </a:cxn>
                  <a:cxn ang="0">
                    <a:pos x="4683" y="30"/>
                  </a:cxn>
                  <a:cxn ang="0">
                    <a:pos x="4563" y="30"/>
                  </a:cxn>
                  <a:cxn ang="0">
                    <a:pos x="4415" y="0"/>
                  </a:cxn>
                  <a:cxn ang="0">
                    <a:pos x="4327" y="60"/>
                  </a:cxn>
                  <a:cxn ang="0">
                    <a:pos x="4148" y="148"/>
                  </a:cxn>
                  <a:cxn ang="0">
                    <a:pos x="3674" y="60"/>
                  </a:cxn>
                  <a:cxn ang="0">
                    <a:pos x="3527" y="118"/>
                  </a:cxn>
                  <a:cxn ang="0">
                    <a:pos x="3408" y="118"/>
                  </a:cxn>
                  <a:cxn ang="0">
                    <a:pos x="3201" y="178"/>
                  </a:cxn>
                  <a:cxn ang="0">
                    <a:pos x="2875" y="236"/>
                  </a:cxn>
                  <a:cxn ang="0">
                    <a:pos x="2755" y="266"/>
                  </a:cxn>
                  <a:cxn ang="0">
                    <a:pos x="2637" y="355"/>
                  </a:cxn>
                  <a:cxn ang="0">
                    <a:pos x="2548" y="414"/>
                  </a:cxn>
                  <a:cxn ang="0">
                    <a:pos x="2430" y="443"/>
                  </a:cxn>
                </a:cxnLst>
                <a:rect l="0" t="0" r="r" b="b"/>
                <a:pathLst>
                  <a:path w="5424" h="2930">
                    <a:moveTo>
                      <a:pt x="2430" y="443"/>
                    </a:moveTo>
                    <a:lnTo>
                      <a:pt x="2372" y="443"/>
                    </a:lnTo>
                    <a:lnTo>
                      <a:pt x="2341" y="473"/>
                    </a:lnTo>
                    <a:lnTo>
                      <a:pt x="2311" y="473"/>
                    </a:lnTo>
                    <a:lnTo>
                      <a:pt x="2253" y="533"/>
                    </a:lnTo>
                    <a:lnTo>
                      <a:pt x="2253" y="561"/>
                    </a:lnTo>
                    <a:lnTo>
                      <a:pt x="2223" y="591"/>
                    </a:lnTo>
                    <a:lnTo>
                      <a:pt x="2193" y="591"/>
                    </a:lnTo>
                    <a:lnTo>
                      <a:pt x="2134" y="652"/>
                    </a:lnTo>
                    <a:lnTo>
                      <a:pt x="2104" y="652"/>
                    </a:lnTo>
                    <a:lnTo>
                      <a:pt x="2074" y="680"/>
                    </a:lnTo>
                    <a:lnTo>
                      <a:pt x="1986" y="680"/>
                    </a:lnTo>
                    <a:lnTo>
                      <a:pt x="1986" y="710"/>
                    </a:lnTo>
                    <a:lnTo>
                      <a:pt x="2016" y="710"/>
                    </a:lnTo>
                    <a:lnTo>
                      <a:pt x="2104" y="798"/>
                    </a:lnTo>
                    <a:lnTo>
                      <a:pt x="2074" y="828"/>
                    </a:lnTo>
                    <a:lnTo>
                      <a:pt x="2074" y="859"/>
                    </a:lnTo>
                    <a:lnTo>
                      <a:pt x="2104" y="889"/>
                    </a:lnTo>
                    <a:lnTo>
                      <a:pt x="2074" y="916"/>
                    </a:lnTo>
                    <a:lnTo>
                      <a:pt x="2104" y="947"/>
                    </a:lnTo>
                    <a:lnTo>
                      <a:pt x="2104" y="1154"/>
                    </a:lnTo>
                    <a:lnTo>
                      <a:pt x="2134" y="1184"/>
                    </a:lnTo>
                    <a:lnTo>
                      <a:pt x="2134" y="1214"/>
                    </a:lnTo>
                    <a:lnTo>
                      <a:pt x="2104" y="1244"/>
                    </a:lnTo>
                    <a:lnTo>
                      <a:pt x="2104" y="1302"/>
                    </a:lnTo>
                    <a:lnTo>
                      <a:pt x="2163" y="1362"/>
                    </a:lnTo>
                    <a:lnTo>
                      <a:pt x="2163" y="1391"/>
                    </a:lnTo>
                    <a:lnTo>
                      <a:pt x="2134" y="1420"/>
                    </a:lnTo>
                    <a:lnTo>
                      <a:pt x="2253" y="1539"/>
                    </a:lnTo>
                    <a:lnTo>
                      <a:pt x="2281" y="1539"/>
                    </a:lnTo>
                    <a:lnTo>
                      <a:pt x="2223" y="1599"/>
                    </a:lnTo>
                    <a:lnTo>
                      <a:pt x="2223" y="1657"/>
                    </a:lnTo>
                    <a:lnTo>
                      <a:pt x="2193" y="1688"/>
                    </a:lnTo>
                    <a:lnTo>
                      <a:pt x="1749" y="1688"/>
                    </a:lnTo>
                    <a:lnTo>
                      <a:pt x="1719" y="1718"/>
                    </a:lnTo>
                    <a:lnTo>
                      <a:pt x="1719" y="1775"/>
                    </a:lnTo>
                    <a:lnTo>
                      <a:pt x="1688" y="1806"/>
                    </a:lnTo>
                    <a:lnTo>
                      <a:pt x="1600" y="1806"/>
                    </a:lnTo>
                    <a:lnTo>
                      <a:pt x="1570" y="1836"/>
                    </a:lnTo>
                    <a:lnTo>
                      <a:pt x="1481" y="1836"/>
                    </a:lnTo>
                    <a:lnTo>
                      <a:pt x="1451" y="1864"/>
                    </a:lnTo>
                    <a:lnTo>
                      <a:pt x="1451" y="1924"/>
                    </a:lnTo>
                    <a:lnTo>
                      <a:pt x="1481" y="1924"/>
                    </a:lnTo>
                    <a:lnTo>
                      <a:pt x="1451" y="1954"/>
                    </a:lnTo>
                    <a:lnTo>
                      <a:pt x="1451" y="1982"/>
                    </a:lnTo>
                    <a:lnTo>
                      <a:pt x="1481" y="2013"/>
                    </a:lnTo>
                    <a:lnTo>
                      <a:pt x="1511" y="2013"/>
                    </a:lnTo>
                    <a:lnTo>
                      <a:pt x="1511" y="2043"/>
                    </a:lnTo>
                    <a:lnTo>
                      <a:pt x="1451" y="2101"/>
                    </a:lnTo>
                    <a:lnTo>
                      <a:pt x="1393" y="2101"/>
                    </a:lnTo>
                    <a:lnTo>
                      <a:pt x="1363" y="2131"/>
                    </a:lnTo>
                    <a:lnTo>
                      <a:pt x="1363" y="2161"/>
                    </a:lnTo>
                    <a:lnTo>
                      <a:pt x="1304" y="2161"/>
                    </a:lnTo>
                    <a:lnTo>
                      <a:pt x="1274" y="2191"/>
                    </a:lnTo>
                    <a:lnTo>
                      <a:pt x="1215" y="2191"/>
                    </a:lnTo>
                    <a:lnTo>
                      <a:pt x="1186" y="2220"/>
                    </a:lnTo>
                    <a:lnTo>
                      <a:pt x="1156" y="2220"/>
                    </a:lnTo>
                    <a:lnTo>
                      <a:pt x="1067" y="2309"/>
                    </a:lnTo>
                    <a:lnTo>
                      <a:pt x="1067" y="2368"/>
                    </a:lnTo>
                    <a:lnTo>
                      <a:pt x="1037" y="2398"/>
                    </a:lnTo>
                    <a:lnTo>
                      <a:pt x="1008" y="2398"/>
                    </a:lnTo>
                    <a:lnTo>
                      <a:pt x="949" y="2428"/>
                    </a:lnTo>
                    <a:lnTo>
                      <a:pt x="919" y="2456"/>
                    </a:lnTo>
                    <a:lnTo>
                      <a:pt x="771" y="2456"/>
                    </a:lnTo>
                    <a:lnTo>
                      <a:pt x="740" y="2486"/>
                    </a:lnTo>
                    <a:lnTo>
                      <a:pt x="682" y="2486"/>
                    </a:lnTo>
                    <a:lnTo>
                      <a:pt x="651" y="2516"/>
                    </a:lnTo>
                    <a:lnTo>
                      <a:pt x="651" y="2547"/>
                    </a:lnTo>
                    <a:lnTo>
                      <a:pt x="444" y="2547"/>
                    </a:lnTo>
                    <a:lnTo>
                      <a:pt x="414" y="2574"/>
                    </a:lnTo>
                    <a:lnTo>
                      <a:pt x="414" y="2604"/>
                    </a:lnTo>
                    <a:lnTo>
                      <a:pt x="356" y="2604"/>
                    </a:lnTo>
                    <a:lnTo>
                      <a:pt x="296" y="2665"/>
                    </a:lnTo>
                    <a:lnTo>
                      <a:pt x="268" y="2665"/>
                    </a:lnTo>
                    <a:lnTo>
                      <a:pt x="207" y="2723"/>
                    </a:lnTo>
                    <a:lnTo>
                      <a:pt x="89" y="2783"/>
                    </a:lnTo>
                    <a:lnTo>
                      <a:pt x="30" y="2842"/>
                    </a:lnTo>
                    <a:lnTo>
                      <a:pt x="0" y="2842"/>
                    </a:lnTo>
                    <a:lnTo>
                      <a:pt x="0" y="2930"/>
                    </a:lnTo>
                    <a:lnTo>
                      <a:pt x="5393" y="2930"/>
                    </a:lnTo>
                    <a:lnTo>
                      <a:pt x="5393" y="2842"/>
                    </a:lnTo>
                    <a:lnTo>
                      <a:pt x="5424" y="2811"/>
                    </a:lnTo>
                    <a:lnTo>
                      <a:pt x="5424" y="2754"/>
                    </a:lnTo>
                    <a:lnTo>
                      <a:pt x="5393" y="2754"/>
                    </a:lnTo>
                    <a:lnTo>
                      <a:pt x="5393" y="2604"/>
                    </a:lnTo>
                    <a:lnTo>
                      <a:pt x="5364" y="2574"/>
                    </a:lnTo>
                    <a:lnTo>
                      <a:pt x="5364" y="2547"/>
                    </a:lnTo>
                    <a:lnTo>
                      <a:pt x="5334" y="2516"/>
                    </a:lnTo>
                    <a:lnTo>
                      <a:pt x="5334" y="2486"/>
                    </a:lnTo>
                    <a:lnTo>
                      <a:pt x="5305" y="2456"/>
                    </a:lnTo>
                    <a:lnTo>
                      <a:pt x="5305" y="2428"/>
                    </a:lnTo>
                    <a:lnTo>
                      <a:pt x="5245" y="2368"/>
                    </a:lnTo>
                    <a:lnTo>
                      <a:pt x="5275" y="2338"/>
                    </a:lnTo>
                    <a:lnTo>
                      <a:pt x="5305" y="2338"/>
                    </a:lnTo>
                    <a:lnTo>
                      <a:pt x="5305" y="2249"/>
                    </a:lnTo>
                    <a:lnTo>
                      <a:pt x="5275" y="2220"/>
                    </a:lnTo>
                    <a:lnTo>
                      <a:pt x="5275" y="2101"/>
                    </a:lnTo>
                    <a:lnTo>
                      <a:pt x="5245" y="2043"/>
                    </a:lnTo>
                    <a:lnTo>
                      <a:pt x="5245" y="1954"/>
                    </a:lnTo>
                    <a:lnTo>
                      <a:pt x="5215" y="1924"/>
                    </a:lnTo>
                    <a:lnTo>
                      <a:pt x="5215" y="1836"/>
                    </a:lnTo>
                    <a:lnTo>
                      <a:pt x="5186" y="1806"/>
                    </a:lnTo>
                    <a:lnTo>
                      <a:pt x="5186" y="1688"/>
                    </a:lnTo>
                    <a:lnTo>
                      <a:pt x="5157" y="1657"/>
                    </a:lnTo>
                    <a:lnTo>
                      <a:pt x="5097" y="1657"/>
                    </a:lnTo>
                    <a:lnTo>
                      <a:pt x="5008" y="1569"/>
                    </a:lnTo>
                    <a:lnTo>
                      <a:pt x="4977" y="1569"/>
                    </a:lnTo>
                    <a:lnTo>
                      <a:pt x="4977" y="1481"/>
                    </a:lnTo>
                    <a:lnTo>
                      <a:pt x="4950" y="1450"/>
                    </a:lnTo>
                    <a:lnTo>
                      <a:pt x="4950" y="1420"/>
                    </a:lnTo>
                    <a:lnTo>
                      <a:pt x="4859" y="1332"/>
                    </a:lnTo>
                    <a:lnTo>
                      <a:pt x="4801" y="1332"/>
                    </a:lnTo>
                    <a:lnTo>
                      <a:pt x="4801" y="1244"/>
                    </a:lnTo>
                    <a:lnTo>
                      <a:pt x="4770" y="1214"/>
                    </a:lnTo>
                    <a:lnTo>
                      <a:pt x="4770" y="1184"/>
                    </a:lnTo>
                    <a:lnTo>
                      <a:pt x="4740" y="1154"/>
                    </a:lnTo>
                    <a:lnTo>
                      <a:pt x="4740" y="1007"/>
                    </a:lnTo>
                    <a:lnTo>
                      <a:pt x="4770" y="977"/>
                    </a:lnTo>
                    <a:lnTo>
                      <a:pt x="4801" y="977"/>
                    </a:lnTo>
                    <a:lnTo>
                      <a:pt x="4831" y="947"/>
                    </a:lnTo>
                    <a:lnTo>
                      <a:pt x="4831" y="889"/>
                    </a:lnTo>
                    <a:lnTo>
                      <a:pt x="4859" y="889"/>
                    </a:lnTo>
                    <a:lnTo>
                      <a:pt x="4890" y="859"/>
                    </a:lnTo>
                    <a:lnTo>
                      <a:pt x="4920" y="859"/>
                    </a:lnTo>
                    <a:lnTo>
                      <a:pt x="4920" y="828"/>
                    </a:lnTo>
                    <a:lnTo>
                      <a:pt x="4950" y="798"/>
                    </a:lnTo>
                    <a:lnTo>
                      <a:pt x="4950" y="710"/>
                    </a:lnTo>
                    <a:lnTo>
                      <a:pt x="4977" y="680"/>
                    </a:lnTo>
                    <a:lnTo>
                      <a:pt x="4977" y="652"/>
                    </a:lnTo>
                    <a:lnTo>
                      <a:pt x="5008" y="621"/>
                    </a:lnTo>
                    <a:lnTo>
                      <a:pt x="4977" y="591"/>
                    </a:lnTo>
                    <a:lnTo>
                      <a:pt x="4977" y="473"/>
                    </a:lnTo>
                    <a:lnTo>
                      <a:pt x="4950" y="443"/>
                    </a:lnTo>
                    <a:lnTo>
                      <a:pt x="4950" y="385"/>
                    </a:lnTo>
                    <a:lnTo>
                      <a:pt x="4977" y="355"/>
                    </a:lnTo>
                    <a:lnTo>
                      <a:pt x="4977" y="207"/>
                    </a:lnTo>
                    <a:lnTo>
                      <a:pt x="4920" y="207"/>
                    </a:lnTo>
                    <a:lnTo>
                      <a:pt x="5038" y="87"/>
                    </a:lnTo>
                    <a:lnTo>
                      <a:pt x="5068" y="87"/>
                    </a:lnTo>
                    <a:lnTo>
                      <a:pt x="5068" y="30"/>
                    </a:lnTo>
                    <a:lnTo>
                      <a:pt x="5038" y="60"/>
                    </a:lnTo>
                    <a:lnTo>
                      <a:pt x="4977" y="60"/>
                    </a:lnTo>
                    <a:lnTo>
                      <a:pt x="4950" y="30"/>
                    </a:lnTo>
                    <a:lnTo>
                      <a:pt x="4920" y="60"/>
                    </a:lnTo>
                    <a:lnTo>
                      <a:pt x="4831" y="60"/>
                    </a:lnTo>
                    <a:lnTo>
                      <a:pt x="4831" y="30"/>
                    </a:lnTo>
                    <a:lnTo>
                      <a:pt x="4770" y="30"/>
                    </a:lnTo>
                    <a:lnTo>
                      <a:pt x="4740" y="0"/>
                    </a:lnTo>
                    <a:lnTo>
                      <a:pt x="4683" y="0"/>
                    </a:lnTo>
                    <a:lnTo>
                      <a:pt x="4683" y="30"/>
                    </a:lnTo>
                    <a:lnTo>
                      <a:pt x="4652" y="60"/>
                    </a:lnTo>
                    <a:lnTo>
                      <a:pt x="4594" y="60"/>
                    </a:lnTo>
                    <a:lnTo>
                      <a:pt x="4563" y="30"/>
                    </a:lnTo>
                    <a:lnTo>
                      <a:pt x="4504" y="30"/>
                    </a:lnTo>
                    <a:lnTo>
                      <a:pt x="4476" y="0"/>
                    </a:lnTo>
                    <a:lnTo>
                      <a:pt x="4415" y="0"/>
                    </a:lnTo>
                    <a:lnTo>
                      <a:pt x="4385" y="30"/>
                    </a:lnTo>
                    <a:lnTo>
                      <a:pt x="4385" y="60"/>
                    </a:lnTo>
                    <a:lnTo>
                      <a:pt x="4327" y="60"/>
                    </a:lnTo>
                    <a:lnTo>
                      <a:pt x="4297" y="87"/>
                    </a:lnTo>
                    <a:lnTo>
                      <a:pt x="4208" y="87"/>
                    </a:lnTo>
                    <a:lnTo>
                      <a:pt x="4148" y="148"/>
                    </a:lnTo>
                    <a:lnTo>
                      <a:pt x="4090" y="148"/>
                    </a:lnTo>
                    <a:lnTo>
                      <a:pt x="4001" y="60"/>
                    </a:lnTo>
                    <a:lnTo>
                      <a:pt x="3674" y="60"/>
                    </a:lnTo>
                    <a:lnTo>
                      <a:pt x="3646" y="87"/>
                    </a:lnTo>
                    <a:lnTo>
                      <a:pt x="3527" y="87"/>
                    </a:lnTo>
                    <a:lnTo>
                      <a:pt x="3527" y="118"/>
                    </a:lnTo>
                    <a:lnTo>
                      <a:pt x="3497" y="87"/>
                    </a:lnTo>
                    <a:lnTo>
                      <a:pt x="3439" y="87"/>
                    </a:lnTo>
                    <a:lnTo>
                      <a:pt x="3408" y="118"/>
                    </a:lnTo>
                    <a:lnTo>
                      <a:pt x="3348" y="148"/>
                    </a:lnTo>
                    <a:lnTo>
                      <a:pt x="3230" y="148"/>
                    </a:lnTo>
                    <a:lnTo>
                      <a:pt x="3201" y="178"/>
                    </a:lnTo>
                    <a:lnTo>
                      <a:pt x="2964" y="178"/>
                    </a:lnTo>
                    <a:lnTo>
                      <a:pt x="2904" y="207"/>
                    </a:lnTo>
                    <a:lnTo>
                      <a:pt x="2875" y="236"/>
                    </a:lnTo>
                    <a:lnTo>
                      <a:pt x="2816" y="236"/>
                    </a:lnTo>
                    <a:lnTo>
                      <a:pt x="2786" y="266"/>
                    </a:lnTo>
                    <a:lnTo>
                      <a:pt x="2755" y="266"/>
                    </a:lnTo>
                    <a:lnTo>
                      <a:pt x="2727" y="296"/>
                    </a:lnTo>
                    <a:lnTo>
                      <a:pt x="2697" y="296"/>
                    </a:lnTo>
                    <a:lnTo>
                      <a:pt x="2637" y="355"/>
                    </a:lnTo>
                    <a:lnTo>
                      <a:pt x="2637" y="385"/>
                    </a:lnTo>
                    <a:lnTo>
                      <a:pt x="2579" y="443"/>
                    </a:lnTo>
                    <a:lnTo>
                      <a:pt x="2548" y="414"/>
                    </a:lnTo>
                    <a:lnTo>
                      <a:pt x="2518" y="414"/>
                    </a:lnTo>
                    <a:lnTo>
                      <a:pt x="2490" y="385"/>
                    </a:lnTo>
                    <a:lnTo>
                      <a:pt x="2430" y="443"/>
                    </a:lnTo>
                    <a:close/>
                  </a:path>
                </a:pathLst>
              </a:custGeom>
              <a:solidFill>
                <a:srgbClr val="FECC2E"/>
              </a:solidFill>
              <a:ln w="9525">
                <a:noFill/>
                <a:round/>
                <a:headEnd/>
                <a:tailEnd/>
              </a:ln>
            </p:spPr>
            <p:txBody>
              <a:bodyPr/>
              <a:lstStyle/>
              <a:p>
                <a:endParaRPr lang="en-GB"/>
              </a:p>
            </p:txBody>
          </p:sp>
          <p:sp>
            <p:nvSpPr>
              <p:cNvPr id="17501" name="Freeform 93"/>
              <p:cNvSpPr>
                <a:spLocks/>
              </p:cNvSpPr>
              <p:nvPr/>
            </p:nvSpPr>
            <p:spPr bwMode="auto">
              <a:xfrm>
                <a:off x="3176" y="2608"/>
                <a:ext cx="503" cy="222"/>
              </a:xfrm>
              <a:custGeom>
                <a:avLst/>
                <a:gdLst/>
                <a:ahLst/>
                <a:cxnLst>
                  <a:cxn ang="0">
                    <a:pos x="1778" y="90"/>
                  </a:cxn>
                  <a:cxn ang="0">
                    <a:pos x="1660" y="61"/>
                  </a:cxn>
                  <a:cxn ang="0">
                    <a:pos x="1601" y="30"/>
                  </a:cxn>
                  <a:cxn ang="0">
                    <a:pos x="1510" y="0"/>
                  </a:cxn>
                  <a:cxn ang="0">
                    <a:pos x="1422" y="0"/>
                  </a:cxn>
                  <a:cxn ang="0">
                    <a:pos x="1364" y="118"/>
                  </a:cxn>
                  <a:cxn ang="0">
                    <a:pos x="1303" y="118"/>
                  </a:cxn>
                  <a:cxn ang="0">
                    <a:pos x="1155" y="90"/>
                  </a:cxn>
                  <a:cxn ang="0">
                    <a:pos x="1096" y="179"/>
                  </a:cxn>
                  <a:cxn ang="0">
                    <a:pos x="1008" y="179"/>
                  </a:cxn>
                  <a:cxn ang="0">
                    <a:pos x="919" y="236"/>
                  </a:cxn>
                  <a:cxn ang="0">
                    <a:pos x="919" y="386"/>
                  </a:cxn>
                  <a:cxn ang="0">
                    <a:pos x="948" y="445"/>
                  </a:cxn>
                  <a:cxn ang="0">
                    <a:pos x="889" y="504"/>
                  </a:cxn>
                  <a:cxn ang="0">
                    <a:pos x="682" y="445"/>
                  </a:cxn>
                  <a:cxn ang="0">
                    <a:pos x="473" y="534"/>
                  </a:cxn>
                  <a:cxn ang="0">
                    <a:pos x="327" y="504"/>
                  </a:cxn>
                  <a:cxn ang="0">
                    <a:pos x="266" y="504"/>
                  </a:cxn>
                  <a:cxn ang="0">
                    <a:pos x="178" y="564"/>
                  </a:cxn>
                  <a:cxn ang="0">
                    <a:pos x="90" y="474"/>
                  </a:cxn>
                  <a:cxn ang="0">
                    <a:pos x="30" y="504"/>
                  </a:cxn>
                  <a:cxn ang="0">
                    <a:pos x="0" y="534"/>
                  </a:cxn>
                  <a:cxn ang="0">
                    <a:pos x="90" y="652"/>
                  </a:cxn>
                  <a:cxn ang="0">
                    <a:pos x="148" y="711"/>
                  </a:cxn>
                  <a:cxn ang="0">
                    <a:pos x="237" y="711"/>
                  </a:cxn>
                  <a:cxn ang="0">
                    <a:pos x="385" y="740"/>
                  </a:cxn>
                  <a:cxn ang="0">
                    <a:pos x="473" y="682"/>
                  </a:cxn>
                  <a:cxn ang="0">
                    <a:pos x="592" y="682"/>
                  </a:cxn>
                  <a:cxn ang="0">
                    <a:pos x="682" y="682"/>
                  </a:cxn>
                  <a:cxn ang="0">
                    <a:pos x="741" y="770"/>
                  </a:cxn>
                  <a:cxn ang="0">
                    <a:pos x="978" y="801"/>
                  </a:cxn>
                  <a:cxn ang="0">
                    <a:pos x="1038" y="801"/>
                  </a:cxn>
                  <a:cxn ang="0">
                    <a:pos x="1185" y="829"/>
                  </a:cxn>
                  <a:cxn ang="0">
                    <a:pos x="1333" y="889"/>
                  </a:cxn>
                  <a:cxn ang="0">
                    <a:pos x="1629" y="770"/>
                  </a:cxn>
                  <a:cxn ang="0">
                    <a:pos x="1747" y="711"/>
                  </a:cxn>
                  <a:cxn ang="0">
                    <a:pos x="1838" y="564"/>
                  </a:cxn>
                  <a:cxn ang="0">
                    <a:pos x="1867" y="445"/>
                  </a:cxn>
                  <a:cxn ang="0">
                    <a:pos x="1926" y="445"/>
                  </a:cxn>
                  <a:cxn ang="0">
                    <a:pos x="2015" y="356"/>
                  </a:cxn>
                  <a:cxn ang="0">
                    <a:pos x="1956" y="267"/>
                  </a:cxn>
                  <a:cxn ang="0">
                    <a:pos x="1926" y="179"/>
                  </a:cxn>
                  <a:cxn ang="0">
                    <a:pos x="1926" y="90"/>
                  </a:cxn>
                </a:cxnLst>
                <a:rect l="0" t="0" r="r" b="b"/>
                <a:pathLst>
                  <a:path w="2015" h="889">
                    <a:moveTo>
                      <a:pt x="1838" y="61"/>
                    </a:moveTo>
                    <a:lnTo>
                      <a:pt x="1808" y="61"/>
                    </a:lnTo>
                    <a:lnTo>
                      <a:pt x="1778" y="90"/>
                    </a:lnTo>
                    <a:lnTo>
                      <a:pt x="1719" y="90"/>
                    </a:lnTo>
                    <a:lnTo>
                      <a:pt x="1690" y="61"/>
                    </a:lnTo>
                    <a:lnTo>
                      <a:pt x="1660" y="61"/>
                    </a:lnTo>
                    <a:lnTo>
                      <a:pt x="1660" y="30"/>
                    </a:lnTo>
                    <a:lnTo>
                      <a:pt x="1629" y="61"/>
                    </a:lnTo>
                    <a:lnTo>
                      <a:pt x="1601" y="30"/>
                    </a:lnTo>
                    <a:lnTo>
                      <a:pt x="1571" y="30"/>
                    </a:lnTo>
                    <a:lnTo>
                      <a:pt x="1540" y="0"/>
                    </a:lnTo>
                    <a:lnTo>
                      <a:pt x="1510" y="0"/>
                    </a:lnTo>
                    <a:lnTo>
                      <a:pt x="1483" y="30"/>
                    </a:lnTo>
                    <a:lnTo>
                      <a:pt x="1453" y="0"/>
                    </a:lnTo>
                    <a:lnTo>
                      <a:pt x="1422" y="0"/>
                    </a:lnTo>
                    <a:lnTo>
                      <a:pt x="1422" y="90"/>
                    </a:lnTo>
                    <a:lnTo>
                      <a:pt x="1392" y="90"/>
                    </a:lnTo>
                    <a:lnTo>
                      <a:pt x="1364" y="118"/>
                    </a:lnTo>
                    <a:lnTo>
                      <a:pt x="1364" y="148"/>
                    </a:lnTo>
                    <a:lnTo>
                      <a:pt x="1333" y="118"/>
                    </a:lnTo>
                    <a:lnTo>
                      <a:pt x="1303" y="118"/>
                    </a:lnTo>
                    <a:lnTo>
                      <a:pt x="1273" y="148"/>
                    </a:lnTo>
                    <a:lnTo>
                      <a:pt x="1215" y="148"/>
                    </a:lnTo>
                    <a:lnTo>
                      <a:pt x="1155" y="90"/>
                    </a:lnTo>
                    <a:lnTo>
                      <a:pt x="1126" y="90"/>
                    </a:lnTo>
                    <a:lnTo>
                      <a:pt x="1126" y="148"/>
                    </a:lnTo>
                    <a:lnTo>
                      <a:pt x="1096" y="179"/>
                    </a:lnTo>
                    <a:lnTo>
                      <a:pt x="1067" y="148"/>
                    </a:lnTo>
                    <a:lnTo>
                      <a:pt x="1038" y="148"/>
                    </a:lnTo>
                    <a:lnTo>
                      <a:pt x="1008" y="179"/>
                    </a:lnTo>
                    <a:lnTo>
                      <a:pt x="1008" y="209"/>
                    </a:lnTo>
                    <a:lnTo>
                      <a:pt x="978" y="236"/>
                    </a:lnTo>
                    <a:lnTo>
                      <a:pt x="919" y="236"/>
                    </a:lnTo>
                    <a:lnTo>
                      <a:pt x="860" y="297"/>
                    </a:lnTo>
                    <a:lnTo>
                      <a:pt x="860" y="327"/>
                    </a:lnTo>
                    <a:lnTo>
                      <a:pt x="919" y="386"/>
                    </a:lnTo>
                    <a:lnTo>
                      <a:pt x="889" y="415"/>
                    </a:lnTo>
                    <a:lnTo>
                      <a:pt x="919" y="445"/>
                    </a:lnTo>
                    <a:lnTo>
                      <a:pt x="948" y="445"/>
                    </a:lnTo>
                    <a:lnTo>
                      <a:pt x="919" y="474"/>
                    </a:lnTo>
                    <a:lnTo>
                      <a:pt x="919" y="504"/>
                    </a:lnTo>
                    <a:lnTo>
                      <a:pt x="889" y="504"/>
                    </a:lnTo>
                    <a:lnTo>
                      <a:pt x="860" y="474"/>
                    </a:lnTo>
                    <a:lnTo>
                      <a:pt x="860" y="445"/>
                    </a:lnTo>
                    <a:lnTo>
                      <a:pt x="682" y="445"/>
                    </a:lnTo>
                    <a:lnTo>
                      <a:pt x="711" y="474"/>
                    </a:lnTo>
                    <a:lnTo>
                      <a:pt x="534" y="474"/>
                    </a:lnTo>
                    <a:lnTo>
                      <a:pt x="473" y="534"/>
                    </a:lnTo>
                    <a:lnTo>
                      <a:pt x="385" y="534"/>
                    </a:lnTo>
                    <a:lnTo>
                      <a:pt x="355" y="504"/>
                    </a:lnTo>
                    <a:lnTo>
                      <a:pt x="327" y="504"/>
                    </a:lnTo>
                    <a:lnTo>
                      <a:pt x="297" y="474"/>
                    </a:lnTo>
                    <a:lnTo>
                      <a:pt x="266" y="474"/>
                    </a:lnTo>
                    <a:lnTo>
                      <a:pt x="266" y="504"/>
                    </a:lnTo>
                    <a:lnTo>
                      <a:pt x="237" y="474"/>
                    </a:lnTo>
                    <a:lnTo>
                      <a:pt x="237" y="504"/>
                    </a:lnTo>
                    <a:lnTo>
                      <a:pt x="178" y="564"/>
                    </a:lnTo>
                    <a:lnTo>
                      <a:pt x="178" y="534"/>
                    </a:lnTo>
                    <a:lnTo>
                      <a:pt x="148" y="534"/>
                    </a:lnTo>
                    <a:lnTo>
                      <a:pt x="90" y="474"/>
                    </a:lnTo>
                    <a:lnTo>
                      <a:pt x="90" y="504"/>
                    </a:lnTo>
                    <a:lnTo>
                      <a:pt x="30" y="474"/>
                    </a:lnTo>
                    <a:lnTo>
                      <a:pt x="30" y="504"/>
                    </a:lnTo>
                    <a:lnTo>
                      <a:pt x="0" y="504"/>
                    </a:lnTo>
                    <a:lnTo>
                      <a:pt x="30" y="534"/>
                    </a:lnTo>
                    <a:lnTo>
                      <a:pt x="0" y="534"/>
                    </a:lnTo>
                    <a:lnTo>
                      <a:pt x="0" y="592"/>
                    </a:lnTo>
                    <a:lnTo>
                      <a:pt x="0" y="652"/>
                    </a:lnTo>
                    <a:lnTo>
                      <a:pt x="90" y="652"/>
                    </a:lnTo>
                    <a:lnTo>
                      <a:pt x="90" y="682"/>
                    </a:lnTo>
                    <a:lnTo>
                      <a:pt x="118" y="711"/>
                    </a:lnTo>
                    <a:lnTo>
                      <a:pt x="148" y="711"/>
                    </a:lnTo>
                    <a:lnTo>
                      <a:pt x="178" y="682"/>
                    </a:lnTo>
                    <a:lnTo>
                      <a:pt x="237" y="682"/>
                    </a:lnTo>
                    <a:lnTo>
                      <a:pt x="237" y="711"/>
                    </a:lnTo>
                    <a:lnTo>
                      <a:pt x="297" y="711"/>
                    </a:lnTo>
                    <a:lnTo>
                      <a:pt x="327" y="740"/>
                    </a:lnTo>
                    <a:lnTo>
                      <a:pt x="385" y="740"/>
                    </a:lnTo>
                    <a:lnTo>
                      <a:pt x="416" y="711"/>
                    </a:lnTo>
                    <a:lnTo>
                      <a:pt x="416" y="682"/>
                    </a:lnTo>
                    <a:lnTo>
                      <a:pt x="473" y="682"/>
                    </a:lnTo>
                    <a:lnTo>
                      <a:pt x="504" y="652"/>
                    </a:lnTo>
                    <a:lnTo>
                      <a:pt x="504" y="682"/>
                    </a:lnTo>
                    <a:lnTo>
                      <a:pt x="592" y="682"/>
                    </a:lnTo>
                    <a:lnTo>
                      <a:pt x="623" y="652"/>
                    </a:lnTo>
                    <a:lnTo>
                      <a:pt x="711" y="652"/>
                    </a:lnTo>
                    <a:lnTo>
                      <a:pt x="682" y="682"/>
                    </a:lnTo>
                    <a:lnTo>
                      <a:pt x="711" y="711"/>
                    </a:lnTo>
                    <a:lnTo>
                      <a:pt x="741" y="711"/>
                    </a:lnTo>
                    <a:lnTo>
                      <a:pt x="741" y="770"/>
                    </a:lnTo>
                    <a:lnTo>
                      <a:pt x="830" y="770"/>
                    </a:lnTo>
                    <a:lnTo>
                      <a:pt x="860" y="801"/>
                    </a:lnTo>
                    <a:lnTo>
                      <a:pt x="978" y="801"/>
                    </a:lnTo>
                    <a:lnTo>
                      <a:pt x="1008" y="829"/>
                    </a:lnTo>
                    <a:lnTo>
                      <a:pt x="1008" y="801"/>
                    </a:lnTo>
                    <a:lnTo>
                      <a:pt x="1038" y="801"/>
                    </a:lnTo>
                    <a:lnTo>
                      <a:pt x="1067" y="829"/>
                    </a:lnTo>
                    <a:lnTo>
                      <a:pt x="1096" y="829"/>
                    </a:lnTo>
                    <a:lnTo>
                      <a:pt x="1185" y="829"/>
                    </a:lnTo>
                    <a:lnTo>
                      <a:pt x="1246" y="859"/>
                    </a:lnTo>
                    <a:lnTo>
                      <a:pt x="1303" y="859"/>
                    </a:lnTo>
                    <a:lnTo>
                      <a:pt x="1333" y="889"/>
                    </a:lnTo>
                    <a:lnTo>
                      <a:pt x="1422" y="801"/>
                    </a:lnTo>
                    <a:lnTo>
                      <a:pt x="1601" y="801"/>
                    </a:lnTo>
                    <a:lnTo>
                      <a:pt x="1629" y="770"/>
                    </a:lnTo>
                    <a:lnTo>
                      <a:pt x="1719" y="770"/>
                    </a:lnTo>
                    <a:lnTo>
                      <a:pt x="1719" y="711"/>
                    </a:lnTo>
                    <a:lnTo>
                      <a:pt x="1747" y="711"/>
                    </a:lnTo>
                    <a:lnTo>
                      <a:pt x="1778" y="682"/>
                    </a:lnTo>
                    <a:lnTo>
                      <a:pt x="1838" y="682"/>
                    </a:lnTo>
                    <a:lnTo>
                      <a:pt x="1838" y="564"/>
                    </a:lnTo>
                    <a:lnTo>
                      <a:pt x="1897" y="504"/>
                    </a:lnTo>
                    <a:lnTo>
                      <a:pt x="1897" y="474"/>
                    </a:lnTo>
                    <a:lnTo>
                      <a:pt x="1867" y="445"/>
                    </a:lnTo>
                    <a:lnTo>
                      <a:pt x="1867" y="415"/>
                    </a:lnTo>
                    <a:lnTo>
                      <a:pt x="1897" y="415"/>
                    </a:lnTo>
                    <a:lnTo>
                      <a:pt x="1926" y="445"/>
                    </a:lnTo>
                    <a:lnTo>
                      <a:pt x="1985" y="445"/>
                    </a:lnTo>
                    <a:lnTo>
                      <a:pt x="1985" y="386"/>
                    </a:lnTo>
                    <a:lnTo>
                      <a:pt x="2015" y="356"/>
                    </a:lnTo>
                    <a:lnTo>
                      <a:pt x="1985" y="356"/>
                    </a:lnTo>
                    <a:lnTo>
                      <a:pt x="2015" y="327"/>
                    </a:lnTo>
                    <a:lnTo>
                      <a:pt x="1956" y="267"/>
                    </a:lnTo>
                    <a:lnTo>
                      <a:pt x="1956" y="236"/>
                    </a:lnTo>
                    <a:lnTo>
                      <a:pt x="1926" y="209"/>
                    </a:lnTo>
                    <a:lnTo>
                      <a:pt x="1926" y="179"/>
                    </a:lnTo>
                    <a:lnTo>
                      <a:pt x="1956" y="148"/>
                    </a:lnTo>
                    <a:lnTo>
                      <a:pt x="1956" y="118"/>
                    </a:lnTo>
                    <a:lnTo>
                      <a:pt x="1926" y="90"/>
                    </a:lnTo>
                    <a:lnTo>
                      <a:pt x="1867" y="90"/>
                    </a:lnTo>
                    <a:lnTo>
                      <a:pt x="1838" y="61"/>
                    </a:lnTo>
                    <a:close/>
                  </a:path>
                </a:pathLst>
              </a:custGeom>
              <a:solidFill>
                <a:srgbClr val="FCA77E"/>
              </a:solidFill>
              <a:ln w="9525">
                <a:noFill/>
                <a:round/>
                <a:headEnd/>
                <a:tailEnd/>
              </a:ln>
            </p:spPr>
            <p:txBody>
              <a:bodyPr/>
              <a:lstStyle/>
              <a:p>
                <a:endParaRPr lang="en-GB"/>
              </a:p>
            </p:txBody>
          </p:sp>
          <p:sp>
            <p:nvSpPr>
              <p:cNvPr id="17502" name="Freeform 94"/>
              <p:cNvSpPr>
                <a:spLocks/>
              </p:cNvSpPr>
              <p:nvPr/>
            </p:nvSpPr>
            <p:spPr bwMode="auto">
              <a:xfrm>
                <a:off x="3435" y="2786"/>
                <a:ext cx="215" cy="118"/>
              </a:xfrm>
              <a:custGeom>
                <a:avLst/>
                <a:gdLst/>
                <a:ahLst/>
                <a:cxnLst>
                  <a:cxn ang="0">
                    <a:pos x="770" y="59"/>
                  </a:cxn>
                  <a:cxn ang="0">
                    <a:pos x="770" y="29"/>
                  </a:cxn>
                  <a:cxn ang="0">
                    <a:pos x="740" y="0"/>
                  </a:cxn>
                  <a:cxn ang="0">
                    <a:pos x="709" y="0"/>
                  </a:cxn>
                  <a:cxn ang="0">
                    <a:pos x="681" y="0"/>
                  </a:cxn>
                  <a:cxn ang="0">
                    <a:pos x="681" y="59"/>
                  </a:cxn>
                  <a:cxn ang="0">
                    <a:pos x="591" y="59"/>
                  </a:cxn>
                  <a:cxn ang="0">
                    <a:pos x="563" y="90"/>
                  </a:cxn>
                  <a:cxn ang="0">
                    <a:pos x="384" y="90"/>
                  </a:cxn>
                  <a:cxn ang="0">
                    <a:pos x="295" y="178"/>
                  </a:cxn>
                  <a:cxn ang="0">
                    <a:pos x="265" y="148"/>
                  </a:cxn>
                  <a:cxn ang="0">
                    <a:pos x="208" y="148"/>
                  </a:cxn>
                  <a:cxn ang="0">
                    <a:pos x="147" y="118"/>
                  </a:cxn>
                  <a:cxn ang="0">
                    <a:pos x="58" y="118"/>
                  </a:cxn>
                  <a:cxn ang="0">
                    <a:pos x="58" y="148"/>
                  </a:cxn>
                  <a:cxn ang="0">
                    <a:pos x="29" y="148"/>
                  </a:cxn>
                  <a:cxn ang="0">
                    <a:pos x="0" y="178"/>
                  </a:cxn>
                  <a:cxn ang="0">
                    <a:pos x="0" y="209"/>
                  </a:cxn>
                  <a:cxn ang="0">
                    <a:pos x="29" y="209"/>
                  </a:cxn>
                  <a:cxn ang="0">
                    <a:pos x="58" y="236"/>
                  </a:cxn>
                  <a:cxn ang="0">
                    <a:pos x="29" y="266"/>
                  </a:cxn>
                  <a:cxn ang="0">
                    <a:pos x="29" y="297"/>
                  </a:cxn>
                  <a:cxn ang="0">
                    <a:pos x="58" y="327"/>
                  </a:cxn>
                  <a:cxn ang="0">
                    <a:pos x="29" y="355"/>
                  </a:cxn>
                  <a:cxn ang="0">
                    <a:pos x="88" y="355"/>
                  </a:cxn>
                  <a:cxn ang="0">
                    <a:pos x="117" y="385"/>
                  </a:cxn>
                  <a:cxn ang="0">
                    <a:pos x="117" y="415"/>
                  </a:cxn>
                  <a:cxn ang="0">
                    <a:pos x="88" y="445"/>
                  </a:cxn>
                  <a:cxn ang="0">
                    <a:pos x="58" y="445"/>
                  </a:cxn>
                  <a:cxn ang="0">
                    <a:pos x="29" y="473"/>
                  </a:cxn>
                  <a:cxn ang="0">
                    <a:pos x="147" y="473"/>
                  </a:cxn>
                  <a:cxn ang="0">
                    <a:pos x="147" y="445"/>
                  </a:cxn>
                  <a:cxn ang="0">
                    <a:pos x="177" y="473"/>
                  </a:cxn>
                  <a:cxn ang="0">
                    <a:pos x="208" y="473"/>
                  </a:cxn>
                  <a:cxn ang="0">
                    <a:pos x="235" y="445"/>
                  </a:cxn>
                  <a:cxn ang="0">
                    <a:pos x="235" y="473"/>
                  </a:cxn>
                  <a:cxn ang="0">
                    <a:pos x="265" y="473"/>
                  </a:cxn>
                  <a:cxn ang="0">
                    <a:pos x="295" y="445"/>
                  </a:cxn>
                  <a:cxn ang="0">
                    <a:pos x="295" y="415"/>
                  </a:cxn>
                  <a:cxn ang="0">
                    <a:pos x="326" y="415"/>
                  </a:cxn>
                  <a:cxn ang="0">
                    <a:pos x="384" y="473"/>
                  </a:cxn>
                  <a:cxn ang="0">
                    <a:pos x="472" y="473"/>
                  </a:cxn>
                  <a:cxn ang="0">
                    <a:pos x="502" y="445"/>
                  </a:cxn>
                  <a:cxn ang="0">
                    <a:pos x="502" y="415"/>
                  </a:cxn>
                  <a:cxn ang="0">
                    <a:pos x="533" y="415"/>
                  </a:cxn>
                  <a:cxn ang="0">
                    <a:pos x="502" y="385"/>
                  </a:cxn>
                  <a:cxn ang="0">
                    <a:pos x="533" y="355"/>
                  </a:cxn>
                  <a:cxn ang="0">
                    <a:pos x="622" y="355"/>
                  </a:cxn>
                  <a:cxn ang="0">
                    <a:pos x="622" y="297"/>
                  </a:cxn>
                  <a:cxn ang="0">
                    <a:pos x="591" y="266"/>
                  </a:cxn>
                  <a:cxn ang="0">
                    <a:pos x="591" y="209"/>
                  </a:cxn>
                  <a:cxn ang="0">
                    <a:pos x="681" y="209"/>
                  </a:cxn>
                  <a:cxn ang="0">
                    <a:pos x="740" y="148"/>
                  </a:cxn>
                  <a:cxn ang="0">
                    <a:pos x="770" y="118"/>
                  </a:cxn>
                  <a:cxn ang="0">
                    <a:pos x="829" y="118"/>
                  </a:cxn>
                  <a:cxn ang="0">
                    <a:pos x="859" y="148"/>
                  </a:cxn>
                  <a:cxn ang="0">
                    <a:pos x="829" y="90"/>
                  </a:cxn>
                  <a:cxn ang="0">
                    <a:pos x="800" y="90"/>
                  </a:cxn>
                  <a:cxn ang="0">
                    <a:pos x="770" y="59"/>
                  </a:cxn>
                </a:cxnLst>
                <a:rect l="0" t="0" r="r" b="b"/>
                <a:pathLst>
                  <a:path w="859" h="473">
                    <a:moveTo>
                      <a:pt x="770" y="59"/>
                    </a:moveTo>
                    <a:lnTo>
                      <a:pt x="770" y="29"/>
                    </a:lnTo>
                    <a:lnTo>
                      <a:pt x="740" y="0"/>
                    </a:lnTo>
                    <a:lnTo>
                      <a:pt x="709" y="0"/>
                    </a:lnTo>
                    <a:lnTo>
                      <a:pt x="681" y="0"/>
                    </a:lnTo>
                    <a:lnTo>
                      <a:pt x="681" y="59"/>
                    </a:lnTo>
                    <a:lnTo>
                      <a:pt x="591" y="59"/>
                    </a:lnTo>
                    <a:lnTo>
                      <a:pt x="563" y="90"/>
                    </a:lnTo>
                    <a:lnTo>
                      <a:pt x="384" y="90"/>
                    </a:lnTo>
                    <a:lnTo>
                      <a:pt x="295" y="178"/>
                    </a:lnTo>
                    <a:lnTo>
                      <a:pt x="265" y="148"/>
                    </a:lnTo>
                    <a:lnTo>
                      <a:pt x="208" y="148"/>
                    </a:lnTo>
                    <a:lnTo>
                      <a:pt x="147" y="118"/>
                    </a:lnTo>
                    <a:lnTo>
                      <a:pt x="58" y="118"/>
                    </a:lnTo>
                    <a:lnTo>
                      <a:pt x="58" y="148"/>
                    </a:lnTo>
                    <a:lnTo>
                      <a:pt x="29" y="148"/>
                    </a:lnTo>
                    <a:lnTo>
                      <a:pt x="0" y="178"/>
                    </a:lnTo>
                    <a:lnTo>
                      <a:pt x="0" y="209"/>
                    </a:lnTo>
                    <a:lnTo>
                      <a:pt x="29" y="209"/>
                    </a:lnTo>
                    <a:lnTo>
                      <a:pt x="58" y="236"/>
                    </a:lnTo>
                    <a:lnTo>
                      <a:pt x="29" y="266"/>
                    </a:lnTo>
                    <a:lnTo>
                      <a:pt x="29" y="297"/>
                    </a:lnTo>
                    <a:lnTo>
                      <a:pt x="58" y="327"/>
                    </a:lnTo>
                    <a:lnTo>
                      <a:pt x="29" y="355"/>
                    </a:lnTo>
                    <a:lnTo>
                      <a:pt x="88" y="355"/>
                    </a:lnTo>
                    <a:lnTo>
                      <a:pt x="117" y="385"/>
                    </a:lnTo>
                    <a:lnTo>
                      <a:pt x="117" y="415"/>
                    </a:lnTo>
                    <a:lnTo>
                      <a:pt x="88" y="445"/>
                    </a:lnTo>
                    <a:lnTo>
                      <a:pt x="58" y="445"/>
                    </a:lnTo>
                    <a:lnTo>
                      <a:pt x="29" y="473"/>
                    </a:lnTo>
                    <a:lnTo>
                      <a:pt x="147" y="473"/>
                    </a:lnTo>
                    <a:lnTo>
                      <a:pt x="147" y="445"/>
                    </a:lnTo>
                    <a:lnTo>
                      <a:pt x="177" y="473"/>
                    </a:lnTo>
                    <a:lnTo>
                      <a:pt x="208" y="473"/>
                    </a:lnTo>
                    <a:lnTo>
                      <a:pt x="235" y="445"/>
                    </a:lnTo>
                    <a:lnTo>
                      <a:pt x="235" y="473"/>
                    </a:lnTo>
                    <a:lnTo>
                      <a:pt x="265" y="473"/>
                    </a:lnTo>
                    <a:lnTo>
                      <a:pt x="295" y="445"/>
                    </a:lnTo>
                    <a:lnTo>
                      <a:pt x="295" y="415"/>
                    </a:lnTo>
                    <a:lnTo>
                      <a:pt x="326" y="415"/>
                    </a:lnTo>
                    <a:lnTo>
                      <a:pt x="384" y="473"/>
                    </a:lnTo>
                    <a:lnTo>
                      <a:pt x="472" y="473"/>
                    </a:lnTo>
                    <a:lnTo>
                      <a:pt x="502" y="445"/>
                    </a:lnTo>
                    <a:lnTo>
                      <a:pt x="502" y="415"/>
                    </a:lnTo>
                    <a:lnTo>
                      <a:pt x="533" y="415"/>
                    </a:lnTo>
                    <a:lnTo>
                      <a:pt x="502" y="385"/>
                    </a:lnTo>
                    <a:lnTo>
                      <a:pt x="533" y="355"/>
                    </a:lnTo>
                    <a:lnTo>
                      <a:pt x="622" y="355"/>
                    </a:lnTo>
                    <a:lnTo>
                      <a:pt x="622" y="297"/>
                    </a:lnTo>
                    <a:lnTo>
                      <a:pt x="591" y="266"/>
                    </a:lnTo>
                    <a:lnTo>
                      <a:pt x="591" y="209"/>
                    </a:lnTo>
                    <a:lnTo>
                      <a:pt x="681" y="209"/>
                    </a:lnTo>
                    <a:lnTo>
                      <a:pt x="740" y="148"/>
                    </a:lnTo>
                    <a:lnTo>
                      <a:pt x="770" y="118"/>
                    </a:lnTo>
                    <a:lnTo>
                      <a:pt x="829" y="118"/>
                    </a:lnTo>
                    <a:lnTo>
                      <a:pt x="859" y="148"/>
                    </a:lnTo>
                    <a:lnTo>
                      <a:pt x="829" y="90"/>
                    </a:lnTo>
                    <a:lnTo>
                      <a:pt x="800" y="90"/>
                    </a:lnTo>
                    <a:lnTo>
                      <a:pt x="770" y="59"/>
                    </a:lnTo>
                    <a:close/>
                  </a:path>
                </a:pathLst>
              </a:custGeom>
              <a:solidFill>
                <a:srgbClr val="8FB5BE"/>
              </a:solidFill>
              <a:ln w="9525">
                <a:noFill/>
                <a:round/>
                <a:headEnd/>
                <a:tailEnd/>
              </a:ln>
            </p:spPr>
            <p:txBody>
              <a:bodyPr/>
              <a:lstStyle/>
              <a:p>
                <a:endParaRPr lang="en-GB"/>
              </a:p>
            </p:txBody>
          </p:sp>
          <p:sp>
            <p:nvSpPr>
              <p:cNvPr id="17503" name="Freeform 95"/>
              <p:cNvSpPr>
                <a:spLocks/>
              </p:cNvSpPr>
              <p:nvPr/>
            </p:nvSpPr>
            <p:spPr bwMode="auto">
              <a:xfrm>
                <a:off x="3442" y="2815"/>
                <a:ext cx="393" cy="304"/>
              </a:xfrm>
              <a:custGeom>
                <a:avLst/>
                <a:gdLst/>
                <a:ahLst/>
                <a:cxnLst>
                  <a:cxn ang="0">
                    <a:pos x="859" y="30"/>
                  </a:cxn>
                  <a:cxn ang="0">
                    <a:pos x="741" y="0"/>
                  </a:cxn>
                  <a:cxn ang="0">
                    <a:pos x="741" y="60"/>
                  </a:cxn>
                  <a:cxn ang="0">
                    <a:pos x="652" y="91"/>
                  </a:cxn>
                  <a:cxn ang="0">
                    <a:pos x="593" y="179"/>
                  </a:cxn>
                  <a:cxn ang="0">
                    <a:pos x="473" y="267"/>
                  </a:cxn>
                  <a:cxn ang="0">
                    <a:pos x="473" y="327"/>
                  </a:cxn>
                  <a:cxn ang="0">
                    <a:pos x="297" y="297"/>
                  </a:cxn>
                  <a:cxn ang="0">
                    <a:pos x="236" y="355"/>
                  </a:cxn>
                  <a:cxn ang="0">
                    <a:pos x="179" y="355"/>
                  </a:cxn>
                  <a:cxn ang="0">
                    <a:pos x="118" y="355"/>
                  </a:cxn>
                  <a:cxn ang="0">
                    <a:pos x="29" y="416"/>
                  </a:cxn>
                  <a:cxn ang="0">
                    <a:pos x="29" y="474"/>
                  </a:cxn>
                  <a:cxn ang="0">
                    <a:pos x="118" y="592"/>
                  </a:cxn>
                  <a:cxn ang="0">
                    <a:pos x="148" y="504"/>
                  </a:cxn>
                  <a:cxn ang="0">
                    <a:pos x="206" y="445"/>
                  </a:cxn>
                  <a:cxn ang="0">
                    <a:pos x="325" y="474"/>
                  </a:cxn>
                  <a:cxn ang="0">
                    <a:pos x="386" y="504"/>
                  </a:cxn>
                  <a:cxn ang="0">
                    <a:pos x="386" y="592"/>
                  </a:cxn>
                  <a:cxn ang="0">
                    <a:pos x="355" y="652"/>
                  </a:cxn>
                  <a:cxn ang="0">
                    <a:pos x="504" y="741"/>
                  </a:cxn>
                  <a:cxn ang="0">
                    <a:pos x="534" y="770"/>
                  </a:cxn>
                  <a:cxn ang="0">
                    <a:pos x="443" y="770"/>
                  </a:cxn>
                  <a:cxn ang="0">
                    <a:pos x="652" y="947"/>
                  </a:cxn>
                  <a:cxn ang="0">
                    <a:pos x="711" y="1038"/>
                  </a:cxn>
                  <a:cxn ang="0">
                    <a:pos x="889" y="1038"/>
                  </a:cxn>
                  <a:cxn ang="0">
                    <a:pos x="1037" y="1126"/>
                  </a:cxn>
                  <a:cxn ang="0">
                    <a:pos x="1126" y="1215"/>
                  </a:cxn>
                  <a:cxn ang="0">
                    <a:pos x="1126" y="1156"/>
                  </a:cxn>
                  <a:cxn ang="0">
                    <a:pos x="1037" y="1095"/>
                  </a:cxn>
                  <a:cxn ang="0">
                    <a:pos x="978" y="1008"/>
                  </a:cxn>
                  <a:cxn ang="0">
                    <a:pos x="889" y="920"/>
                  </a:cxn>
                  <a:cxn ang="0">
                    <a:pos x="830" y="859"/>
                  </a:cxn>
                  <a:cxn ang="0">
                    <a:pos x="771" y="800"/>
                  </a:cxn>
                  <a:cxn ang="0">
                    <a:pos x="711" y="711"/>
                  </a:cxn>
                  <a:cxn ang="0">
                    <a:pos x="680" y="622"/>
                  </a:cxn>
                  <a:cxn ang="0">
                    <a:pos x="593" y="592"/>
                  </a:cxn>
                  <a:cxn ang="0">
                    <a:pos x="593" y="474"/>
                  </a:cxn>
                  <a:cxn ang="0">
                    <a:pos x="680" y="474"/>
                  </a:cxn>
                  <a:cxn ang="0">
                    <a:pos x="771" y="474"/>
                  </a:cxn>
                  <a:cxn ang="0">
                    <a:pos x="889" y="445"/>
                  </a:cxn>
                  <a:cxn ang="0">
                    <a:pos x="978" y="445"/>
                  </a:cxn>
                  <a:cxn ang="0">
                    <a:pos x="1392" y="504"/>
                  </a:cxn>
                  <a:cxn ang="0">
                    <a:pos x="1453" y="564"/>
                  </a:cxn>
                  <a:cxn ang="0">
                    <a:pos x="1510" y="445"/>
                  </a:cxn>
                  <a:cxn ang="0">
                    <a:pos x="1510" y="416"/>
                  </a:cxn>
                  <a:cxn ang="0">
                    <a:pos x="1510" y="327"/>
                  </a:cxn>
                  <a:cxn ang="0">
                    <a:pos x="1422" y="237"/>
                  </a:cxn>
                  <a:cxn ang="0">
                    <a:pos x="1334" y="267"/>
                  </a:cxn>
                  <a:cxn ang="0">
                    <a:pos x="1096" y="237"/>
                  </a:cxn>
                  <a:cxn ang="0">
                    <a:pos x="1037" y="179"/>
                  </a:cxn>
                  <a:cxn ang="0">
                    <a:pos x="1008" y="148"/>
                  </a:cxn>
                  <a:cxn ang="0">
                    <a:pos x="948" y="91"/>
                  </a:cxn>
                </a:cxnLst>
                <a:rect l="0" t="0" r="r" b="b"/>
                <a:pathLst>
                  <a:path w="1571" h="1215">
                    <a:moveTo>
                      <a:pt x="889" y="60"/>
                    </a:moveTo>
                    <a:lnTo>
                      <a:pt x="859" y="60"/>
                    </a:lnTo>
                    <a:lnTo>
                      <a:pt x="859" y="30"/>
                    </a:lnTo>
                    <a:lnTo>
                      <a:pt x="830" y="30"/>
                    </a:lnTo>
                    <a:lnTo>
                      <a:pt x="800" y="0"/>
                    </a:lnTo>
                    <a:lnTo>
                      <a:pt x="741" y="0"/>
                    </a:lnTo>
                    <a:lnTo>
                      <a:pt x="711" y="30"/>
                    </a:lnTo>
                    <a:lnTo>
                      <a:pt x="741" y="30"/>
                    </a:lnTo>
                    <a:lnTo>
                      <a:pt x="741" y="60"/>
                    </a:lnTo>
                    <a:lnTo>
                      <a:pt x="711" y="60"/>
                    </a:lnTo>
                    <a:lnTo>
                      <a:pt x="711" y="30"/>
                    </a:lnTo>
                    <a:lnTo>
                      <a:pt x="652" y="91"/>
                    </a:lnTo>
                    <a:lnTo>
                      <a:pt x="562" y="91"/>
                    </a:lnTo>
                    <a:lnTo>
                      <a:pt x="562" y="148"/>
                    </a:lnTo>
                    <a:lnTo>
                      <a:pt x="593" y="179"/>
                    </a:lnTo>
                    <a:lnTo>
                      <a:pt x="593" y="237"/>
                    </a:lnTo>
                    <a:lnTo>
                      <a:pt x="504" y="237"/>
                    </a:lnTo>
                    <a:lnTo>
                      <a:pt x="473" y="267"/>
                    </a:lnTo>
                    <a:lnTo>
                      <a:pt x="504" y="297"/>
                    </a:lnTo>
                    <a:lnTo>
                      <a:pt x="473" y="297"/>
                    </a:lnTo>
                    <a:lnTo>
                      <a:pt x="473" y="327"/>
                    </a:lnTo>
                    <a:lnTo>
                      <a:pt x="443" y="355"/>
                    </a:lnTo>
                    <a:lnTo>
                      <a:pt x="355" y="355"/>
                    </a:lnTo>
                    <a:lnTo>
                      <a:pt x="297" y="297"/>
                    </a:lnTo>
                    <a:lnTo>
                      <a:pt x="266" y="297"/>
                    </a:lnTo>
                    <a:lnTo>
                      <a:pt x="266" y="327"/>
                    </a:lnTo>
                    <a:lnTo>
                      <a:pt x="236" y="355"/>
                    </a:lnTo>
                    <a:lnTo>
                      <a:pt x="206" y="355"/>
                    </a:lnTo>
                    <a:lnTo>
                      <a:pt x="206" y="327"/>
                    </a:lnTo>
                    <a:lnTo>
                      <a:pt x="179" y="355"/>
                    </a:lnTo>
                    <a:lnTo>
                      <a:pt x="148" y="355"/>
                    </a:lnTo>
                    <a:lnTo>
                      <a:pt x="118" y="327"/>
                    </a:lnTo>
                    <a:lnTo>
                      <a:pt x="118" y="355"/>
                    </a:lnTo>
                    <a:lnTo>
                      <a:pt x="0" y="355"/>
                    </a:lnTo>
                    <a:lnTo>
                      <a:pt x="0" y="386"/>
                    </a:lnTo>
                    <a:lnTo>
                      <a:pt x="29" y="416"/>
                    </a:lnTo>
                    <a:lnTo>
                      <a:pt x="0" y="416"/>
                    </a:lnTo>
                    <a:lnTo>
                      <a:pt x="29" y="445"/>
                    </a:lnTo>
                    <a:lnTo>
                      <a:pt x="29" y="474"/>
                    </a:lnTo>
                    <a:lnTo>
                      <a:pt x="59" y="504"/>
                    </a:lnTo>
                    <a:lnTo>
                      <a:pt x="59" y="534"/>
                    </a:lnTo>
                    <a:lnTo>
                      <a:pt x="118" y="592"/>
                    </a:lnTo>
                    <a:lnTo>
                      <a:pt x="118" y="564"/>
                    </a:lnTo>
                    <a:lnTo>
                      <a:pt x="148" y="534"/>
                    </a:lnTo>
                    <a:lnTo>
                      <a:pt x="148" y="504"/>
                    </a:lnTo>
                    <a:lnTo>
                      <a:pt x="179" y="504"/>
                    </a:lnTo>
                    <a:lnTo>
                      <a:pt x="179" y="445"/>
                    </a:lnTo>
                    <a:lnTo>
                      <a:pt x="206" y="445"/>
                    </a:lnTo>
                    <a:lnTo>
                      <a:pt x="206" y="386"/>
                    </a:lnTo>
                    <a:lnTo>
                      <a:pt x="236" y="386"/>
                    </a:lnTo>
                    <a:lnTo>
                      <a:pt x="325" y="474"/>
                    </a:lnTo>
                    <a:lnTo>
                      <a:pt x="355" y="474"/>
                    </a:lnTo>
                    <a:lnTo>
                      <a:pt x="355" y="504"/>
                    </a:lnTo>
                    <a:lnTo>
                      <a:pt x="386" y="504"/>
                    </a:lnTo>
                    <a:lnTo>
                      <a:pt x="386" y="534"/>
                    </a:lnTo>
                    <a:lnTo>
                      <a:pt x="355" y="564"/>
                    </a:lnTo>
                    <a:lnTo>
                      <a:pt x="386" y="592"/>
                    </a:lnTo>
                    <a:lnTo>
                      <a:pt x="386" y="622"/>
                    </a:lnTo>
                    <a:lnTo>
                      <a:pt x="416" y="652"/>
                    </a:lnTo>
                    <a:lnTo>
                      <a:pt x="355" y="652"/>
                    </a:lnTo>
                    <a:lnTo>
                      <a:pt x="443" y="741"/>
                    </a:lnTo>
                    <a:lnTo>
                      <a:pt x="473" y="713"/>
                    </a:lnTo>
                    <a:lnTo>
                      <a:pt x="504" y="741"/>
                    </a:lnTo>
                    <a:lnTo>
                      <a:pt x="534" y="741"/>
                    </a:lnTo>
                    <a:lnTo>
                      <a:pt x="562" y="770"/>
                    </a:lnTo>
                    <a:lnTo>
                      <a:pt x="534" y="770"/>
                    </a:lnTo>
                    <a:lnTo>
                      <a:pt x="504" y="741"/>
                    </a:lnTo>
                    <a:lnTo>
                      <a:pt x="473" y="741"/>
                    </a:lnTo>
                    <a:lnTo>
                      <a:pt x="443" y="770"/>
                    </a:lnTo>
                    <a:lnTo>
                      <a:pt x="593" y="920"/>
                    </a:lnTo>
                    <a:lnTo>
                      <a:pt x="623" y="920"/>
                    </a:lnTo>
                    <a:lnTo>
                      <a:pt x="652" y="947"/>
                    </a:lnTo>
                    <a:lnTo>
                      <a:pt x="680" y="947"/>
                    </a:lnTo>
                    <a:lnTo>
                      <a:pt x="652" y="977"/>
                    </a:lnTo>
                    <a:lnTo>
                      <a:pt x="711" y="1038"/>
                    </a:lnTo>
                    <a:lnTo>
                      <a:pt x="741" y="1008"/>
                    </a:lnTo>
                    <a:lnTo>
                      <a:pt x="800" y="1008"/>
                    </a:lnTo>
                    <a:lnTo>
                      <a:pt x="889" y="1038"/>
                    </a:lnTo>
                    <a:lnTo>
                      <a:pt x="918" y="1038"/>
                    </a:lnTo>
                    <a:lnTo>
                      <a:pt x="1008" y="1126"/>
                    </a:lnTo>
                    <a:lnTo>
                      <a:pt x="1037" y="1126"/>
                    </a:lnTo>
                    <a:lnTo>
                      <a:pt x="1037" y="1156"/>
                    </a:lnTo>
                    <a:lnTo>
                      <a:pt x="1066" y="1156"/>
                    </a:lnTo>
                    <a:lnTo>
                      <a:pt x="1126" y="1215"/>
                    </a:lnTo>
                    <a:lnTo>
                      <a:pt x="1155" y="1184"/>
                    </a:lnTo>
                    <a:lnTo>
                      <a:pt x="1155" y="1156"/>
                    </a:lnTo>
                    <a:lnTo>
                      <a:pt x="1126" y="1156"/>
                    </a:lnTo>
                    <a:lnTo>
                      <a:pt x="1096" y="1126"/>
                    </a:lnTo>
                    <a:lnTo>
                      <a:pt x="1066" y="1126"/>
                    </a:lnTo>
                    <a:lnTo>
                      <a:pt x="1037" y="1095"/>
                    </a:lnTo>
                    <a:lnTo>
                      <a:pt x="1037" y="1038"/>
                    </a:lnTo>
                    <a:lnTo>
                      <a:pt x="1008" y="1008"/>
                    </a:lnTo>
                    <a:lnTo>
                      <a:pt x="978" y="1008"/>
                    </a:lnTo>
                    <a:lnTo>
                      <a:pt x="948" y="947"/>
                    </a:lnTo>
                    <a:lnTo>
                      <a:pt x="889" y="947"/>
                    </a:lnTo>
                    <a:lnTo>
                      <a:pt x="889" y="920"/>
                    </a:lnTo>
                    <a:lnTo>
                      <a:pt x="859" y="889"/>
                    </a:lnTo>
                    <a:lnTo>
                      <a:pt x="859" y="859"/>
                    </a:lnTo>
                    <a:lnTo>
                      <a:pt x="830" y="859"/>
                    </a:lnTo>
                    <a:lnTo>
                      <a:pt x="800" y="829"/>
                    </a:lnTo>
                    <a:lnTo>
                      <a:pt x="771" y="829"/>
                    </a:lnTo>
                    <a:lnTo>
                      <a:pt x="771" y="800"/>
                    </a:lnTo>
                    <a:lnTo>
                      <a:pt x="741" y="770"/>
                    </a:lnTo>
                    <a:lnTo>
                      <a:pt x="741" y="741"/>
                    </a:lnTo>
                    <a:lnTo>
                      <a:pt x="711" y="711"/>
                    </a:lnTo>
                    <a:lnTo>
                      <a:pt x="711" y="682"/>
                    </a:lnTo>
                    <a:lnTo>
                      <a:pt x="680" y="682"/>
                    </a:lnTo>
                    <a:lnTo>
                      <a:pt x="680" y="622"/>
                    </a:lnTo>
                    <a:lnTo>
                      <a:pt x="652" y="622"/>
                    </a:lnTo>
                    <a:lnTo>
                      <a:pt x="623" y="592"/>
                    </a:lnTo>
                    <a:lnTo>
                      <a:pt x="593" y="592"/>
                    </a:lnTo>
                    <a:lnTo>
                      <a:pt x="623" y="564"/>
                    </a:lnTo>
                    <a:lnTo>
                      <a:pt x="623" y="504"/>
                    </a:lnTo>
                    <a:lnTo>
                      <a:pt x="593" y="474"/>
                    </a:lnTo>
                    <a:lnTo>
                      <a:pt x="623" y="445"/>
                    </a:lnTo>
                    <a:lnTo>
                      <a:pt x="680" y="445"/>
                    </a:lnTo>
                    <a:lnTo>
                      <a:pt x="680" y="474"/>
                    </a:lnTo>
                    <a:lnTo>
                      <a:pt x="711" y="504"/>
                    </a:lnTo>
                    <a:lnTo>
                      <a:pt x="741" y="504"/>
                    </a:lnTo>
                    <a:lnTo>
                      <a:pt x="771" y="474"/>
                    </a:lnTo>
                    <a:lnTo>
                      <a:pt x="800" y="474"/>
                    </a:lnTo>
                    <a:lnTo>
                      <a:pt x="800" y="445"/>
                    </a:lnTo>
                    <a:lnTo>
                      <a:pt x="889" y="445"/>
                    </a:lnTo>
                    <a:lnTo>
                      <a:pt x="918" y="416"/>
                    </a:lnTo>
                    <a:lnTo>
                      <a:pt x="948" y="445"/>
                    </a:lnTo>
                    <a:lnTo>
                      <a:pt x="978" y="445"/>
                    </a:lnTo>
                    <a:lnTo>
                      <a:pt x="1008" y="474"/>
                    </a:lnTo>
                    <a:lnTo>
                      <a:pt x="1364" y="474"/>
                    </a:lnTo>
                    <a:lnTo>
                      <a:pt x="1392" y="504"/>
                    </a:lnTo>
                    <a:lnTo>
                      <a:pt x="1422" y="504"/>
                    </a:lnTo>
                    <a:lnTo>
                      <a:pt x="1422" y="534"/>
                    </a:lnTo>
                    <a:lnTo>
                      <a:pt x="1453" y="564"/>
                    </a:lnTo>
                    <a:lnTo>
                      <a:pt x="1482" y="564"/>
                    </a:lnTo>
                    <a:lnTo>
                      <a:pt x="1510" y="504"/>
                    </a:lnTo>
                    <a:lnTo>
                      <a:pt x="1510" y="445"/>
                    </a:lnTo>
                    <a:lnTo>
                      <a:pt x="1571" y="445"/>
                    </a:lnTo>
                    <a:lnTo>
                      <a:pt x="1541" y="416"/>
                    </a:lnTo>
                    <a:lnTo>
                      <a:pt x="1510" y="416"/>
                    </a:lnTo>
                    <a:lnTo>
                      <a:pt x="1482" y="386"/>
                    </a:lnTo>
                    <a:lnTo>
                      <a:pt x="1482" y="355"/>
                    </a:lnTo>
                    <a:lnTo>
                      <a:pt x="1510" y="327"/>
                    </a:lnTo>
                    <a:lnTo>
                      <a:pt x="1453" y="327"/>
                    </a:lnTo>
                    <a:lnTo>
                      <a:pt x="1453" y="237"/>
                    </a:lnTo>
                    <a:lnTo>
                      <a:pt x="1422" y="237"/>
                    </a:lnTo>
                    <a:lnTo>
                      <a:pt x="1422" y="209"/>
                    </a:lnTo>
                    <a:lnTo>
                      <a:pt x="1392" y="209"/>
                    </a:lnTo>
                    <a:lnTo>
                      <a:pt x="1334" y="267"/>
                    </a:lnTo>
                    <a:lnTo>
                      <a:pt x="1273" y="267"/>
                    </a:lnTo>
                    <a:lnTo>
                      <a:pt x="1273" y="237"/>
                    </a:lnTo>
                    <a:lnTo>
                      <a:pt x="1096" y="237"/>
                    </a:lnTo>
                    <a:lnTo>
                      <a:pt x="1096" y="209"/>
                    </a:lnTo>
                    <a:lnTo>
                      <a:pt x="1066" y="209"/>
                    </a:lnTo>
                    <a:lnTo>
                      <a:pt x="1037" y="179"/>
                    </a:lnTo>
                    <a:lnTo>
                      <a:pt x="1037" y="209"/>
                    </a:lnTo>
                    <a:lnTo>
                      <a:pt x="1008" y="179"/>
                    </a:lnTo>
                    <a:lnTo>
                      <a:pt x="1008" y="148"/>
                    </a:lnTo>
                    <a:lnTo>
                      <a:pt x="978" y="148"/>
                    </a:lnTo>
                    <a:lnTo>
                      <a:pt x="948" y="118"/>
                    </a:lnTo>
                    <a:lnTo>
                      <a:pt x="948" y="91"/>
                    </a:lnTo>
                    <a:lnTo>
                      <a:pt x="918" y="91"/>
                    </a:lnTo>
                    <a:lnTo>
                      <a:pt x="889" y="60"/>
                    </a:lnTo>
                    <a:close/>
                  </a:path>
                </a:pathLst>
              </a:custGeom>
              <a:solidFill>
                <a:srgbClr val="CCE83A"/>
              </a:solidFill>
              <a:ln w="9525">
                <a:noFill/>
                <a:round/>
                <a:headEnd/>
                <a:tailEnd/>
              </a:ln>
            </p:spPr>
            <p:txBody>
              <a:bodyPr/>
              <a:lstStyle/>
              <a:p>
                <a:endParaRPr lang="en-GB"/>
              </a:p>
            </p:txBody>
          </p:sp>
          <p:sp>
            <p:nvSpPr>
              <p:cNvPr id="17504" name="Rectangle 96"/>
              <p:cNvSpPr>
                <a:spLocks noChangeArrowheads="1"/>
              </p:cNvSpPr>
              <p:nvPr/>
            </p:nvSpPr>
            <p:spPr bwMode="auto">
              <a:xfrm>
                <a:off x="3620" y="2823"/>
                <a:ext cx="8" cy="7"/>
              </a:xfrm>
              <a:prstGeom prst="rect">
                <a:avLst/>
              </a:prstGeom>
              <a:solidFill>
                <a:srgbClr val="8FB5BE"/>
              </a:solidFill>
              <a:ln w="9525">
                <a:noFill/>
                <a:miter lim="800000"/>
                <a:headEnd/>
                <a:tailEnd/>
              </a:ln>
            </p:spPr>
            <p:txBody>
              <a:bodyPr/>
              <a:lstStyle/>
              <a:p>
                <a:endParaRPr lang="en-GB"/>
              </a:p>
            </p:txBody>
          </p:sp>
          <p:sp>
            <p:nvSpPr>
              <p:cNvPr id="17505" name="Freeform 97"/>
              <p:cNvSpPr>
                <a:spLocks/>
              </p:cNvSpPr>
              <p:nvPr/>
            </p:nvSpPr>
            <p:spPr bwMode="auto">
              <a:xfrm>
                <a:off x="3591" y="2919"/>
                <a:ext cx="266" cy="230"/>
              </a:xfrm>
              <a:custGeom>
                <a:avLst/>
                <a:gdLst/>
                <a:ahLst/>
                <a:cxnLst>
                  <a:cxn ang="0">
                    <a:pos x="148" y="88"/>
                  </a:cxn>
                  <a:cxn ang="0">
                    <a:pos x="87" y="58"/>
                  </a:cxn>
                  <a:cxn ang="0">
                    <a:pos x="30" y="29"/>
                  </a:cxn>
                  <a:cxn ang="0">
                    <a:pos x="30" y="88"/>
                  </a:cxn>
                  <a:cxn ang="0">
                    <a:pos x="0" y="176"/>
                  </a:cxn>
                  <a:cxn ang="0">
                    <a:pos x="59" y="206"/>
                  </a:cxn>
                  <a:cxn ang="0">
                    <a:pos x="87" y="266"/>
                  </a:cxn>
                  <a:cxn ang="0">
                    <a:pos x="118" y="295"/>
                  </a:cxn>
                  <a:cxn ang="0">
                    <a:pos x="148" y="354"/>
                  </a:cxn>
                  <a:cxn ang="0">
                    <a:pos x="178" y="413"/>
                  </a:cxn>
                  <a:cxn ang="0">
                    <a:pos x="237" y="443"/>
                  </a:cxn>
                  <a:cxn ang="0">
                    <a:pos x="266" y="473"/>
                  </a:cxn>
                  <a:cxn ang="0">
                    <a:pos x="296" y="531"/>
                  </a:cxn>
                  <a:cxn ang="0">
                    <a:pos x="385" y="592"/>
                  </a:cxn>
                  <a:cxn ang="0">
                    <a:pos x="444" y="622"/>
                  </a:cxn>
                  <a:cxn ang="0">
                    <a:pos x="473" y="710"/>
                  </a:cxn>
                  <a:cxn ang="0">
                    <a:pos x="533" y="740"/>
                  </a:cxn>
                  <a:cxn ang="0">
                    <a:pos x="562" y="768"/>
                  </a:cxn>
                  <a:cxn ang="0">
                    <a:pos x="562" y="799"/>
                  </a:cxn>
                  <a:cxn ang="0">
                    <a:pos x="592" y="829"/>
                  </a:cxn>
                  <a:cxn ang="0">
                    <a:pos x="653" y="858"/>
                  </a:cxn>
                  <a:cxn ang="0">
                    <a:pos x="710" y="886"/>
                  </a:cxn>
                  <a:cxn ang="0">
                    <a:pos x="771" y="917"/>
                  </a:cxn>
                  <a:cxn ang="0">
                    <a:pos x="799" y="858"/>
                  </a:cxn>
                  <a:cxn ang="0">
                    <a:pos x="771" y="768"/>
                  </a:cxn>
                  <a:cxn ang="0">
                    <a:pos x="799" y="740"/>
                  </a:cxn>
                  <a:cxn ang="0">
                    <a:pos x="829" y="679"/>
                  </a:cxn>
                  <a:cxn ang="0">
                    <a:pos x="860" y="650"/>
                  </a:cxn>
                  <a:cxn ang="0">
                    <a:pos x="917" y="679"/>
                  </a:cxn>
                  <a:cxn ang="0">
                    <a:pos x="889" y="622"/>
                  </a:cxn>
                  <a:cxn ang="0">
                    <a:pos x="978" y="592"/>
                  </a:cxn>
                  <a:cxn ang="0">
                    <a:pos x="1036" y="561"/>
                  </a:cxn>
                  <a:cxn ang="0">
                    <a:pos x="978" y="443"/>
                  </a:cxn>
                  <a:cxn ang="0">
                    <a:pos x="1067" y="413"/>
                  </a:cxn>
                  <a:cxn ang="0">
                    <a:pos x="1008" y="384"/>
                  </a:cxn>
                  <a:cxn ang="0">
                    <a:pos x="948" y="354"/>
                  </a:cxn>
                  <a:cxn ang="0">
                    <a:pos x="917" y="295"/>
                  </a:cxn>
                  <a:cxn ang="0">
                    <a:pos x="948" y="236"/>
                  </a:cxn>
                  <a:cxn ang="0">
                    <a:pos x="978" y="176"/>
                  </a:cxn>
                  <a:cxn ang="0">
                    <a:pos x="917" y="118"/>
                  </a:cxn>
                  <a:cxn ang="0">
                    <a:pos x="860" y="148"/>
                  </a:cxn>
                  <a:cxn ang="0">
                    <a:pos x="829" y="88"/>
                  </a:cxn>
                  <a:cxn ang="0">
                    <a:pos x="771" y="58"/>
                  </a:cxn>
                  <a:cxn ang="0">
                    <a:pos x="385" y="29"/>
                  </a:cxn>
                  <a:cxn ang="0">
                    <a:pos x="325" y="0"/>
                  </a:cxn>
                  <a:cxn ang="0">
                    <a:pos x="207" y="29"/>
                  </a:cxn>
                  <a:cxn ang="0">
                    <a:pos x="178" y="58"/>
                  </a:cxn>
                </a:cxnLst>
                <a:rect l="0" t="0" r="r" b="b"/>
                <a:pathLst>
                  <a:path w="1067" h="917">
                    <a:moveTo>
                      <a:pt x="178" y="58"/>
                    </a:moveTo>
                    <a:lnTo>
                      <a:pt x="148" y="88"/>
                    </a:lnTo>
                    <a:lnTo>
                      <a:pt x="118" y="88"/>
                    </a:lnTo>
                    <a:lnTo>
                      <a:pt x="87" y="58"/>
                    </a:lnTo>
                    <a:lnTo>
                      <a:pt x="87" y="29"/>
                    </a:lnTo>
                    <a:lnTo>
                      <a:pt x="30" y="29"/>
                    </a:lnTo>
                    <a:lnTo>
                      <a:pt x="0" y="58"/>
                    </a:lnTo>
                    <a:lnTo>
                      <a:pt x="30" y="88"/>
                    </a:lnTo>
                    <a:lnTo>
                      <a:pt x="30" y="148"/>
                    </a:lnTo>
                    <a:lnTo>
                      <a:pt x="0" y="176"/>
                    </a:lnTo>
                    <a:lnTo>
                      <a:pt x="30" y="176"/>
                    </a:lnTo>
                    <a:lnTo>
                      <a:pt x="59" y="206"/>
                    </a:lnTo>
                    <a:lnTo>
                      <a:pt x="87" y="206"/>
                    </a:lnTo>
                    <a:lnTo>
                      <a:pt x="87" y="266"/>
                    </a:lnTo>
                    <a:lnTo>
                      <a:pt x="118" y="266"/>
                    </a:lnTo>
                    <a:lnTo>
                      <a:pt x="118" y="295"/>
                    </a:lnTo>
                    <a:lnTo>
                      <a:pt x="148" y="325"/>
                    </a:lnTo>
                    <a:lnTo>
                      <a:pt x="148" y="354"/>
                    </a:lnTo>
                    <a:lnTo>
                      <a:pt x="178" y="384"/>
                    </a:lnTo>
                    <a:lnTo>
                      <a:pt x="178" y="413"/>
                    </a:lnTo>
                    <a:lnTo>
                      <a:pt x="207" y="413"/>
                    </a:lnTo>
                    <a:lnTo>
                      <a:pt x="237" y="443"/>
                    </a:lnTo>
                    <a:lnTo>
                      <a:pt x="266" y="443"/>
                    </a:lnTo>
                    <a:lnTo>
                      <a:pt x="266" y="473"/>
                    </a:lnTo>
                    <a:lnTo>
                      <a:pt x="296" y="504"/>
                    </a:lnTo>
                    <a:lnTo>
                      <a:pt x="296" y="531"/>
                    </a:lnTo>
                    <a:lnTo>
                      <a:pt x="355" y="531"/>
                    </a:lnTo>
                    <a:lnTo>
                      <a:pt x="385" y="592"/>
                    </a:lnTo>
                    <a:lnTo>
                      <a:pt x="415" y="592"/>
                    </a:lnTo>
                    <a:lnTo>
                      <a:pt x="444" y="622"/>
                    </a:lnTo>
                    <a:lnTo>
                      <a:pt x="444" y="679"/>
                    </a:lnTo>
                    <a:lnTo>
                      <a:pt x="473" y="710"/>
                    </a:lnTo>
                    <a:lnTo>
                      <a:pt x="503" y="710"/>
                    </a:lnTo>
                    <a:lnTo>
                      <a:pt x="533" y="740"/>
                    </a:lnTo>
                    <a:lnTo>
                      <a:pt x="562" y="740"/>
                    </a:lnTo>
                    <a:lnTo>
                      <a:pt x="562" y="768"/>
                    </a:lnTo>
                    <a:lnTo>
                      <a:pt x="533" y="799"/>
                    </a:lnTo>
                    <a:lnTo>
                      <a:pt x="562" y="799"/>
                    </a:lnTo>
                    <a:lnTo>
                      <a:pt x="592" y="799"/>
                    </a:lnTo>
                    <a:lnTo>
                      <a:pt x="592" y="829"/>
                    </a:lnTo>
                    <a:lnTo>
                      <a:pt x="622" y="829"/>
                    </a:lnTo>
                    <a:lnTo>
                      <a:pt x="653" y="858"/>
                    </a:lnTo>
                    <a:lnTo>
                      <a:pt x="680" y="858"/>
                    </a:lnTo>
                    <a:lnTo>
                      <a:pt x="710" y="886"/>
                    </a:lnTo>
                    <a:lnTo>
                      <a:pt x="741" y="886"/>
                    </a:lnTo>
                    <a:lnTo>
                      <a:pt x="771" y="917"/>
                    </a:lnTo>
                    <a:lnTo>
                      <a:pt x="799" y="917"/>
                    </a:lnTo>
                    <a:lnTo>
                      <a:pt x="799" y="858"/>
                    </a:lnTo>
                    <a:lnTo>
                      <a:pt x="771" y="858"/>
                    </a:lnTo>
                    <a:lnTo>
                      <a:pt x="771" y="768"/>
                    </a:lnTo>
                    <a:lnTo>
                      <a:pt x="829" y="768"/>
                    </a:lnTo>
                    <a:lnTo>
                      <a:pt x="799" y="740"/>
                    </a:lnTo>
                    <a:lnTo>
                      <a:pt x="829" y="710"/>
                    </a:lnTo>
                    <a:lnTo>
                      <a:pt x="829" y="679"/>
                    </a:lnTo>
                    <a:lnTo>
                      <a:pt x="860" y="679"/>
                    </a:lnTo>
                    <a:lnTo>
                      <a:pt x="860" y="650"/>
                    </a:lnTo>
                    <a:lnTo>
                      <a:pt x="889" y="650"/>
                    </a:lnTo>
                    <a:lnTo>
                      <a:pt x="917" y="679"/>
                    </a:lnTo>
                    <a:lnTo>
                      <a:pt x="917" y="650"/>
                    </a:lnTo>
                    <a:lnTo>
                      <a:pt x="889" y="622"/>
                    </a:lnTo>
                    <a:lnTo>
                      <a:pt x="889" y="592"/>
                    </a:lnTo>
                    <a:lnTo>
                      <a:pt x="978" y="592"/>
                    </a:lnTo>
                    <a:lnTo>
                      <a:pt x="978" y="561"/>
                    </a:lnTo>
                    <a:lnTo>
                      <a:pt x="1036" y="561"/>
                    </a:lnTo>
                    <a:lnTo>
                      <a:pt x="1036" y="504"/>
                    </a:lnTo>
                    <a:lnTo>
                      <a:pt x="978" y="443"/>
                    </a:lnTo>
                    <a:lnTo>
                      <a:pt x="1036" y="443"/>
                    </a:lnTo>
                    <a:lnTo>
                      <a:pt x="1067" y="413"/>
                    </a:lnTo>
                    <a:lnTo>
                      <a:pt x="1036" y="384"/>
                    </a:lnTo>
                    <a:lnTo>
                      <a:pt x="1008" y="384"/>
                    </a:lnTo>
                    <a:lnTo>
                      <a:pt x="978" y="354"/>
                    </a:lnTo>
                    <a:lnTo>
                      <a:pt x="948" y="354"/>
                    </a:lnTo>
                    <a:lnTo>
                      <a:pt x="948" y="325"/>
                    </a:lnTo>
                    <a:lnTo>
                      <a:pt x="917" y="295"/>
                    </a:lnTo>
                    <a:lnTo>
                      <a:pt x="917" y="266"/>
                    </a:lnTo>
                    <a:lnTo>
                      <a:pt x="948" y="236"/>
                    </a:lnTo>
                    <a:lnTo>
                      <a:pt x="948" y="206"/>
                    </a:lnTo>
                    <a:lnTo>
                      <a:pt x="978" y="176"/>
                    </a:lnTo>
                    <a:lnTo>
                      <a:pt x="978" y="118"/>
                    </a:lnTo>
                    <a:lnTo>
                      <a:pt x="917" y="118"/>
                    </a:lnTo>
                    <a:lnTo>
                      <a:pt x="889" y="148"/>
                    </a:lnTo>
                    <a:lnTo>
                      <a:pt x="860" y="148"/>
                    </a:lnTo>
                    <a:lnTo>
                      <a:pt x="829" y="118"/>
                    </a:lnTo>
                    <a:lnTo>
                      <a:pt x="829" y="88"/>
                    </a:lnTo>
                    <a:lnTo>
                      <a:pt x="799" y="88"/>
                    </a:lnTo>
                    <a:lnTo>
                      <a:pt x="771" y="58"/>
                    </a:lnTo>
                    <a:lnTo>
                      <a:pt x="415" y="58"/>
                    </a:lnTo>
                    <a:lnTo>
                      <a:pt x="385" y="29"/>
                    </a:lnTo>
                    <a:lnTo>
                      <a:pt x="355" y="29"/>
                    </a:lnTo>
                    <a:lnTo>
                      <a:pt x="325" y="0"/>
                    </a:lnTo>
                    <a:lnTo>
                      <a:pt x="296" y="29"/>
                    </a:lnTo>
                    <a:lnTo>
                      <a:pt x="207" y="29"/>
                    </a:lnTo>
                    <a:lnTo>
                      <a:pt x="207" y="58"/>
                    </a:lnTo>
                    <a:lnTo>
                      <a:pt x="178" y="58"/>
                    </a:lnTo>
                    <a:close/>
                  </a:path>
                </a:pathLst>
              </a:custGeom>
              <a:solidFill>
                <a:srgbClr val="7FC543"/>
              </a:solidFill>
              <a:ln w="9525">
                <a:noFill/>
                <a:round/>
                <a:headEnd/>
                <a:tailEnd/>
              </a:ln>
            </p:spPr>
            <p:txBody>
              <a:bodyPr/>
              <a:lstStyle/>
              <a:p>
                <a:endParaRPr lang="en-GB"/>
              </a:p>
            </p:txBody>
          </p:sp>
          <p:sp>
            <p:nvSpPr>
              <p:cNvPr id="17506" name="Freeform 98"/>
              <p:cNvSpPr>
                <a:spLocks/>
              </p:cNvSpPr>
              <p:nvPr/>
            </p:nvSpPr>
            <p:spPr bwMode="auto">
              <a:xfrm>
                <a:off x="2976" y="2771"/>
                <a:ext cx="822" cy="770"/>
              </a:xfrm>
              <a:custGeom>
                <a:avLst/>
                <a:gdLst/>
                <a:ahLst/>
                <a:cxnLst>
                  <a:cxn ang="0">
                    <a:pos x="1541" y="59"/>
                  </a:cxn>
                  <a:cxn ang="0">
                    <a:pos x="1392" y="30"/>
                  </a:cxn>
                  <a:cxn ang="0">
                    <a:pos x="1216" y="59"/>
                  </a:cxn>
                  <a:cxn ang="0">
                    <a:pos x="1037" y="177"/>
                  </a:cxn>
                  <a:cxn ang="0">
                    <a:pos x="918" y="207"/>
                  </a:cxn>
                  <a:cxn ang="0">
                    <a:pos x="830" y="237"/>
                  </a:cxn>
                  <a:cxn ang="0">
                    <a:pos x="711" y="268"/>
                  </a:cxn>
                  <a:cxn ang="0">
                    <a:pos x="623" y="414"/>
                  </a:cxn>
                  <a:cxn ang="0">
                    <a:pos x="504" y="268"/>
                  </a:cxn>
                  <a:cxn ang="0">
                    <a:pos x="325" y="386"/>
                  </a:cxn>
                  <a:cxn ang="0">
                    <a:pos x="88" y="414"/>
                  </a:cxn>
                  <a:cxn ang="0">
                    <a:pos x="149" y="593"/>
                  </a:cxn>
                  <a:cxn ang="0">
                    <a:pos x="29" y="651"/>
                  </a:cxn>
                  <a:cxn ang="0">
                    <a:pos x="118" y="769"/>
                  </a:cxn>
                  <a:cxn ang="0">
                    <a:pos x="60" y="888"/>
                  </a:cxn>
                  <a:cxn ang="0">
                    <a:pos x="297" y="1006"/>
                  </a:cxn>
                  <a:cxn ang="0">
                    <a:pos x="386" y="1066"/>
                  </a:cxn>
                  <a:cxn ang="0">
                    <a:pos x="534" y="888"/>
                  </a:cxn>
                  <a:cxn ang="0">
                    <a:pos x="771" y="947"/>
                  </a:cxn>
                  <a:cxn ang="0">
                    <a:pos x="978" y="1066"/>
                  </a:cxn>
                  <a:cxn ang="0">
                    <a:pos x="1037" y="1272"/>
                  </a:cxn>
                  <a:cxn ang="0">
                    <a:pos x="1127" y="1451"/>
                  </a:cxn>
                  <a:cxn ang="0">
                    <a:pos x="1246" y="1540"/>
                  </a:cxn>
                  <a:cxn ang="0">
                    <a:pos x="1482" y="1717"/>
                  </a:cxn>
                  <a:cxn ang="0">
                    <a:pos x="1748" y="1926"/>
                  </a:cxn>
                  <a:cxn ang="0">
                    <a:pos x="1955" y="1953"/>
                  </a:cxn>
                  <a:cxn ang="0">
                    <a:pos x="2073" y="2101"/>
                  </a:cxn>
                  <a:cxn ang="0">
                    <a:pos x="2283" y="2190"/>
                  </a:cxn>
                  <a:cxn ang="0">
                    <a:pos x="2371" y="2339"/>
                  </a:cxn>
                  <a:cxn ang="0">
                    <a:pos x="2519" y="2457"/>
                  </a:cxn>
                  <a:cxn ang="0">
                    <a:pos x="2608" y="2606"/>
                  </a:cxn>
                  <a:cxn ang="0">
                    <a:pos x="2578" y="2812"/>
                  </a:cxn>
                  <a:cxn ang="0">
                    <a:pos x="2490" y="2991"/>
                  </a:cxn>
                  <a:cxn ang="0">
                    <a:pos x="2638" y="3019"/>
                  </a:cxn>
                  <a:cxn ang="0">
                    <a:pos x="2756" y="2812"/>
                  </a:cxn>
                  <a:cxn ang="0">
                    <a:pos x="2875" y="2546"/>
                  </a:cxn>
                  <a:cxn ang="0">
                    <a:pos x="2726" y="2426"/>
                  </a:cxn>
                  <a:cxn ang="0">
                    <a:pos x="2815" y="2251"/>
                  </a:cxn>
                  <a:cxn ang="0">
                    <a:pos x="2933" y="2220"/>
                  </a:cxn>
                  <a:cxn ang="0">
                    <a:pos x="3113" y="2308"/>
                  </a:cxn>
                  <a:cxn ang="0">
                    <a:pos x="3259" y="2369"/>
                  </a:cxn>
                  <a:cxn ang="0">
                    <a:pos x="3113" y="2132"/>
                  </a:cxn>
                  <a:cxn ang="0">
                    <a:pos x="2933" y="2072"/>
                  </a:cxn>
                  <a:cxn ang="0">
                    <a:pos x="2726" y="1953"/>
                  </a:cxn>
                  <a:cxn ang="0">
                    <a:pos x="2547" y="1865"/>
                  </a:cxn>
                  <a:cxn ang="0">
                    <a:pos x="2578" y="1717"/>
                  </a:cxn>
                  <a:cxn ang="0">
                    <a:pos x="2192" y="1628"/>
                  </a:cxn>
                  <a:cxn ang="0">
                    <a:pos x="1955" y="1361"/>
                  </a:cxn>
                  <a:cxn ang="0">
                    <a:pos x="1896" y="1154"/>
                  </a:cxn>
                  <a:cxn ang="0">
                    <a:pos x="1660" y="1036"/>
                  </a:cxn>
                  <a:cxn ang="0">
                    <a:pos x="1541" y="947"/>
                  </a:cxn>
                  <a:cxn ang="0">
                    <a:pos x="1571" y="769"/>
                  </a:cxn>
                  <a:cxn ang="0">
                    <a:pos x="1511" y="622"/>
                  </a:cxn>
                  <a:cxn ang="0">
                    <a:pos x="1571" y="532"/>
                  </a:cxn>
                  <a:cxn ang="0">
                    <a:pos x="1748" y="444"/>
                  </a:cxn>
                  <a:cxn ang="0">
                    <a:pos x="1867" y="325"/>
                  </a:cxn>
                  <a:cxn ang="0">
                    <a:pos x="1867" y="207"/>
                  </a:cxn>
                  <a:cxn ang="0">
                    <a:pos x="1808" y="149"/>
                  </a:cxn>
                </a:cxnLst>
                <a:rect l="0" t="0" r="r" b="b"/>
                <a:pathLst>
                  <a:path w="3289" h="3080">
                    <a:moveTo>
                      <a:pt x="1778" y="149"/>
                    </a:moveTo>
                    <a:lnTo>
                      <a:pt x="1660" y="149"/>
                    </a:lnTo>
                    <a:lnTo>
                      <a:pt x="1630" y="118"/>
                    </a:lnTo>
                    <a:lnTo>
                      <a:pt x="1541" y="118"/>
                    </a:lnTo>
                    <a:lnTo>
                      <a:pt x="1541" y="59"/>
                    </a:lnTo>
                    <a:lnTo>
                      <a:pt x="1511" y="59"/>
                    </a:lnTo>
                    <a:lnTo>
                      <a:pt x="1482" y="30"/>
                    </a:lnTo>
                    <a:lnTo>
                      <a:pt x="1511" y="0"/>
                    </a:lnTo>
                    <a:lnTo>
                      <a:pt x="1423" y="0"/>
                    </a:lnTo>
                    <a:lnTo>
                      <a:pt x="1392" y="30"/>
                    </a:lnTo>
                    <a:lnTo>
                      <a:pt x="1304" y="30"/>
                    </a:lnTo>
                    <a:lnTo>
                      <a:pt x="1304" y="0"/>
                    </a:lnTo>
                    <a:lnTo>
                      <a:pt x="1273" y="30"/>
                    </a:lnTo>
                    <a:lnTo>
                      <a:pt x="1216" y="30"/>
                    </a:lnTo>
                    <a:lnTo>
                      <a:pt x="1216" y="59"/>
                    </a:lnTo>
                    <a:lnTo>
                      <a:pt x="1185" y="88"/>
                    </a:lnTo>
                    <a:lnTo>
                      <a:pt x="1127" y="88"/>
                    </a:lnTo>
                    <a:lnTo>
                      <a:pt x="1097" y="59"/>
                    </a:lnTo>
                    <a:lnTo>
                      <a:pt x="1037" y="59"/>
                    </a:lnTo>
                    <a:lnTo>
                      <a:pt x="1037" y="177"/>
                    </a:lnTo>
                    <a:lnTo>
                      <a:pt x="1009" y="177"/>
                    </a:lnTo>
                    <a:lnTo>
                      <a:pt x="978" y="149"/>
                    </a:lnTo>
                    <a:lnTo>
                      <a:pt x="948" y="149"/>
                    </a:lnTo>
                    <a:lnTo>
                      <a:pt x="918" y="177"/>
                    </a:lnTo>
                    <a:lnTo>
                      <a:pt x="918" y="207"/>
                    </a:lnTo>
                    <a:lnTo>
                      <a:pt x="948" y="207"/>
                    </a:lnTo>
                    <a:lnTo>
                      <a:pt x="948" y="268"/>
                    </a:lnTo>
                    <a:lnTo>
                      <a:pt x="918" y="268"/>
                    </a:lnTo>
                    <a:lnTo>
                      <a:pt x="890" y="237"/>
                    </a:lnTo>
                    <a:lnTo>
                      <a:pt x="830" y="237"/>
                    </a:lnTo>
                    <a:lnTo>
                      <a:pt x="800" y="268"/>
                    </a:lnTo>
                    <a:lnTo>
                      <a:pt x="771" y="237"/>
                    </a:lnTo>
                    <a:lnTo>
                      <a:pt x="771" y="177"/>
                    </a:lnTo>
                    <a:lnTo>
                      <a:pt x="711" y="177"/>
                    </a:lnTo>
                    <a:lnTo>
                      <a:pt x="711" y="268"/>
                    </a:lnTo>
                    <a:lnTo>
                      <a:pt x="681" y="295"/>
                    </a:lnTo>
                    <a:lnTo>
                      <a:pt x="681" y="325"/>
                    </a:lnTo>
                    <a:lnTo>
                      <a:pt x="652" y="356"/>
                    </a:lnTo>
                    <a:lnTo>
                      <a:pt x="652" y="414"/>
                    </a:lnTo>
                    <a:lnTo>
                      <a:pt x="623" y="414"/>
                    </a:lnTo>
                    <a:lnTo>
                      <a:pt x="623" y="386"/>
                    </a:lnTo>
                    <a:lnTo>
                      <a:pt x="593" y="356"/>
                    </a:lnTo>
                    <a:lnTo>
                      <a:pt x="593" y="325"/>
                    </a:lnTo>
                    <a:lnTo>
                      <a:pt x="563" y="325"/>
                    </a:lnTo>
                    <a:lnTo>
                      <a:pt x="504" y="268"/>
                    </a:lnTo>
                    <a:lnTo>
                      <a:pt x="504" y="237"/>
                    </a:lnTo>
                    <a:lnTo>
                      <a:pt x="474" y="207"/>
                    </a:lnTo>
                    <a:lnTo>
                      <a:pt x="416" y="268"/>
                    </a:lnTo>
                    <a:lnTo>
                      <a:pt x="416" y="295"/>
                    </a:lnTo>
                    <a:lnTo>
                      <a:pt x="325" y="386"/>
                    </a:lnTo>
                    <a:lnTo>
                      <a:pt x="297" y="356"/>
                    </a:lnTo>
                    <a:lnTo>
                      <a:pt x="267" y="356"/>
                    </a:lnTo>
                    <a:lnTo>
                      <a:pt x="236" y="386"/>
                    </a:lnTo>
                    <a:lnTo>
                      <a:pt x="118" y="386"/>
                    </a:lnTo>
                    <a:lnTo>
                      <a:pt x="88" y="414"/>
                    </a:lnTo>
                    <a:lnTo>
                      <a:pt x="60" y="414"/>
                    </a:lnTo>
                    <a:lnTo>
                      <a:pt x="88" y="444"/>
                    </a:lnTo>
                    <a:lnTo>
                      <a:pt x="88" y="504"/>
                    </a:lnTo>
                    <a:lnTo>
                      <a:pt x="149" y="563"/>
                    </a:lnTo>
                    <a:lnTo>
                      <a:pt x="149" y="593"/>
                    </a:lnTo>
                    <a:lnTo>
                      <a:pt x="118" y="622"/>
                    </a:lnTo>
                    <a:lnTo>
                      <a:pt x="88" y="622"/>
                    </a:lnTo>
                    <a:lnTo>
                      <a:pt x="88" y="651"/>
                    </a:lnTo>
                    <a:lnTo>
                      <a:pt x="29" y="622"/>
                    </a:lnTo>
                    <a:lnTo>
                      <a:pt x="29" y="651"/>
                    </a:lnTo>
                    <a:lnTo>
                      <a:pt x="0" y="651"/>
                    </a:lnTo>
                    <a:lnTo>
                      <a:pt x="29" y="681"/>
                    </a:lnTo>
                    <a:lnTo>
                      <a:pt x="29" y="711"/>
                    </a:lnTo>
                    <a:lnTo>
                      <a:pt x="88" y="741"/>
                    </a:lnTo>
                    <a:lnTo>
                      <a:pt x="118" y="769"/>
                    </a:lnTo>
                    <a:lnTo>
                      <a:pt x="118" y="799"/>
                    </a:lnTo>
                    <a:lnTo>
                      <a:pt x="88" y="799"/>
                    </a:lnTo>
                    <a:lnTo>
                      <a:pt x="88" y="829"/>
                    </a:lnTo>
                    <a:lnTo>
                      <a:pt x="60" y="859"/>
                    </a:lnTo>
                    <a:lnTo>
                      <a:pt x="60" y="888"/>
                    </a:lnTo>
                    <a:lnTo>
                      <a:pt x="118" y="947"/>
                    </a:lnTo>
                    <a:lnTo>
                      <a:pt x="149" y="947"/>
                    </a:lnTo>
                    <a:lnTo>
                      <a:pt x="179" y="977"/>
                    </a:lnTo>
                    <a:lnTo>
                      <a:pt x="267" y="977"/>
                    </a:lnTo>
                    <a:lnTo>
                      <a:pt x="297" y="1006"/>
                    </a:lnTo>
                    <a:lnTo>
                      <a:pt x="236" y="1066"/>
                    </a:lnTo>
                    <a:lnTo>
                      <a:pt x="236" y="1097"/>
                    </a:lnTo>
                    <a:lnTo>
                      <a:pt x="325" y="1097"/>
                    </a:lnTo>
                    <a:lnTo>
                      <a:pt x="356" y="1066"/>
                    </a:lnTo>
                    <a:lnTo>
                      <a:pt x="386" y="1066"/>
                    </a:lnTo>
                    <a:lnTo>
                      <a:pt x="443" y="1006"/>
                    </a:lnTo>
                    <a:lnTo>
                      <a:pt x="443" y="977"/>
                    </a:lnTo>
                    <a:lnTo>
                      <a:pt x="474" y="977"/>
                    </a:lnTo>
                    <a:lnTo>
                      <a:pt x="474" y="947"/>
                    </a:lnTo>
                    <a:lnTo>
                      <a:pt x="534" y="888"/>
                    </a:lnTo>
                    <a:lnTo>
                      <a:pt x="652" y="888"/>
                    </a:lnTo>
                    <a:lnTo>
                      <a:pt x="681" y="918"/>
                    </a:lnTo>
                    <a:lnTo>
                      <a:pt x="711" y="918"/>
                    </a:lnTo>
                    <a:lnTo>
                      <a:pt x="741" y="947"/>
                    </a:lnTo>
                    <a:lnTo>
                      <a:pt x="771" y="947"/>
                    </a:lnTo>
                    <a:lnTo>
                      <a:pt x="830" y="1006"/>
                    </a:lnTo>
                    <a:lnTo>
                      <a:pt x="859" y="977"/>
                    </a:lnTo>
                    <a:lnTo>
                      <a:pt x="890" y="1006"/>
                    </a:lnTo>
                    <a:lnTo>
                      <a:pt x="918" y="1006"/>
                    </a:lnTo>
                    <a:lnTo>
                      <a:pt x="978" y="1066"/>
                    </a:lnTo>
                    <a:lnTo>
                      <a:pt x="978" y="1154"/>
                    </a:lnTo>
                    <a:lnTo>
                      <a:pt x="1009" y="1185"/>
                    </a:lnTo>
                    <a:lnTo>
                      <a:pt x="1009" y="1215"/>
                    </a:lnTo>
                    <a:lnTo>
                      <a:pt x="1037" y="1243"/>
                    </a:lnTo>
                    <a:lnTo>
                      <a:pt x="1037" y="1272"/>
                    </a:lnTo>
                    <a:lnTo>
                      <a:pt x="1066" y="1303"/>
                    </a:lnTo>
                    <a:lnTo>
                      <a:pt x="1066" y="1392"/>
                    </a:lnTo>
                    <a:lnTo>
                      <a:pt x="1097" y="1361"/>
                    </a:lnTo>
                    <a:lnTo>
                      <a:pt x="1127" y="1392"/>
                    </a:lnTo>
                    <a:lnTo>
                      <a:pt x="1127" y="1451"/>
                    </a:lnTo>
                    <a:lnTo>
                      <a:pt x="1155" y="1451"/>
                    </a:lnTo>
                    <a:lnTo>
                      <a:pt x="1185" y="1479"/>
                    </a:lnTo>
                    <a:lnTo>
                      <a:pt x="1216" y="1479"/>
                    </a:lnTo>
                    <a:lnTo>
                      <a:pt x="1246" y="1510"/>
                    </a:lnTo>
                    <a:lnTo>
                      <a:pt x="1246" y="1540"/>
                    </a:lnTo>
                    <a:lnTo>
                      <a:pt x="1216" y="1570"/>
                    </a:lnTo>
                    <a:lnTo>
                      <a:pt x="1304" y="1570"/>
                    </a:lnTo>
                    <a:lnTo>
                      <a:pt x="1423" y="1688"/>
                    </a:lnTo>
                    <a:lnTo>
                      <a:pt x="1453" y="1688"/>
                    </a:lnTo>
                    <a:lnTo>
                      <a:pt x="1482" y="1717"/>
                    </a:lnTo>
                    <a:lnTo>
                      <a:pt x="1511" y="1717"/>
                    </a:lnTo>
                    <a:lnTo>
                      <a:pt x="1511" y="1747"/>
                    </a:lnTo>
                    <a:lnTo>
                      <a:pt x="1660" y="1895"/>
                    </a:lnTo>
                    <a:lnTo>
                      <a:pt x="1719" y="1895"/>
                    </a:lnTo>
                    <a:lnTo>
                      <a:pt x="1748" y="1926"/>
                    </a:lnTo>
                    <a:lnTo>
                      <a:pt x="1748" y="1953"/>
                    </a:lnTo>
                    <a:lnTo>
                      <a:pt x="1778" y="1953"/>
                    </a:lnTo>
                    <a:lnTo>
                      <a:pt x="1808" y="1926"/>
                    </a:lnTo>
                    <a:lnTo>
                      <a:pt x="1838" y="1953"/>
                    </a:lnTo>
                    <a:lnTo>
                      <a:pt x="1955" y="1953"/>
                    </a:lnTo>
                    <a:lnTo>
                      <a:pt x="1985" y="2013"/>
                    </a:lnTo>
                    <a:lnTo>
                      <a:pt x="1985" y="2044"/>
                    </a:lnTo>
                    <a:lnTo>
                      <a:pt x="2015" y="2072"/>
                    </a:lnTo>
                    <a:lnTo>
                      <a:pt x="2046" y="2072"/>
                    </a:lnTo>
                    <a:lnTo>
                      <a:pt x="2073" y="2101"/>
                    </a:lnTo>
                    <a:lnTo>
                      <a:pt x="2103" y="2101"/>
                    </a:lnTo>
                    <a:lnTo>
                      <a:pt x="2164" y="2132"/>
                    </a:lnTo>
                    <a:lnTo>
                      <a:pt x="2133" y="2162"/>
                    </a:lnTo>
                    <a:lnTo>
                      <a:pt x="2253" y="2162"/>
                    </a:lnTo>
                    <a:lnTo>
                      <a:pt x="2283" y="2190"/>
                    </a:lnTo>
                    <a:lnTo>
                      <a:pt x="2283" y="2220"/>
                    </a:lnTo>
                    <a:lnTo>
                      <a:pt x="2310" y="2251"/>
                    </a:lnTo>
                    <a:lnTo>
                      <a:pt x="2283" y="2281"/>
                    </a:lnTo>
                    <a:lnTo>
                      <a:pt x="2340" y="2339"/>
                    </a:lnTo>
                    <a:lnTo>
                      <a:pt x="2371" y="2339"/>
                    </a:lnTo>
                    <a:lnTo>
                      <a:pt x="2401" y="2369"/>
                    </a:lnTo>
                    <a:lnTo>
                      <a:pt x="2429" y="2369"/>
                    </a:lnTo>
                    <a:lnTo>
                      <a:pt x="2460" y="2339"/>
                    </a:lnTo>
                    <a:lnTo>
                      <a:pt x="2519" y="2399"/>
                    </a:lnTo>
                    <a:lnTo>
                      <a:pt x="2519" y="2457"/>
                    </a:lnTo>
                    <a:lnTo>
                      <a:pt x="2547" y="2487"/>
                    </a:lnTo>
                    <a:lnTo>
                      <a:pt x="2547" y="2517"/>
                    </a:lnTo>
                    <a:lnTo>
                      <a:pt x="2578" y="2546"/>
                    </a:lnTo>
                    <a:lnTo>
                      <a:pt x="2578" y="2576"/>
                    </a:lnTo>
                    <a:lnTo>
                      <a:pt x="2608" y="2606"/>
                    </a:lnTo>
                    <a:lnTo>
                      <a:pt x="2608" y="2694"/>
                    </a:lnTo>
                    <a:lnTo>
                      <a:pt x="2667" y="2754"/>
                    </a:lnTo>
                    <a:lnTo>
                      <a:pt x="2667" y="2782"/>
                    </a:lnTo>
                    <a:lnTo>
                      <a:pt x="2638" y="2812"/>
                    </a:lnTo>
                    <a:lnTo>
                      <a:pt x="2578" y="2812"/>
                    </a:lnTo>
                    <a:lnTo>
                      <a:pt x="2547" y="2842"/>
                    </a:lnTo>
                    <a:lnTo>
                      <a:pt x="2578" y="2873"/>
                    </a:lnTo>
                    <a:lnTo>
                      <a:pt x="2547" y="2901"/>
                    </a:lnTo>
                    <a:lnTo>
                      <a:pt x="2547" y="2931"/>
                    </a:lnTo>
                    <a:lnTo>
                      <a:pt x="2490" y="2991"/>
                    </a:lnTo>
                    <a:lnTo>
                      <a:pt x="2490" y="3049"/>
                    </a:lnTo>
                    <a:lnTo>
                      <a:pt x="2519" y="3080"/>
                    </a:lnTo>
                    <a:lnTo>
                      <a:pt x="2608" y="3080"/>
                    </a:lnTo>
                    <a:lnTo>
                      <a:pt x="2638" y="3049"/>
                    </a:lnTo>
                    <a:lnTo>
                      <a:pt x="2638" y="3019"/>
                    </a:lnTo>
                    <a:lnTo>
                      <a:pt x="2667" y="2991"/>
                    </a:lnTo>
                    <a:lnTo>
                      <a:pt x="2667" y="2960"/>
                    </a:lnTo>
                    <a:lnTo>
                      <a:pt x="2697" y="2960"/>
                    </a:lnTo>
                    <a:lnTo>
                      <a:pt x="2756" y="2901"/>
                    </a:lnTo>
                    <a:lnTo>
                      <a:pt x="2756" y="2812"/>
                    </a:lnTo>
                    <a:lnTo>
                      <a:pt x="2845" y="2724"/>
                    </a:lnTo>
                    <a:lnTo>
                      <a:pt x="2875" y="2754"/>
                    </a:lnTo>
                    <a:lnTo>
                      <a:pt x="2904" y="2724"/>
                    </a:lnTo>
                    <a:lnTo>
                      <a:pt x="2904" y="2576"/>
                    </a:lnTo>
                    <a:lnTo>
                      <a:pt x="2875" y="2546"/>
                    </a:lnTo>
                    <a:lnTo>
                      <a:pt x="2845" y="2546"/>
                    </a:lnTo>
                    <a:lnTo>
                      <a:pt x="2815" y="2517"/>
                    </a:lnTo>
                    <a:lnTo>
                      <a:pt x="2756" y="2517"/>
                    </a:lnTo>
                    <a:lnTo>
                      <a:pt x="2726" y="2487"/>
                    </a:lnTo>
                    <a:lnTo>
                      <a:pt x="2726" y="2426"/>
                    </a:lnTo>
                    <a:lnTo>
                      <a:pt x="2756" y="2399"/>
                    </a:lnTo>
                    <a:lnTo>
                      <a:pt x="2756" y="2339"/>
                    </a:lnTo>
                    <a:lnTo>
                      <a:pt x="2785" y="2308"/>
                    </a:lnTo>
                    <a:lnTo>
                      <a:pt x="2785" y="2281"/>
                    </a:lnTo>
                    <a:lnTo>
                      <a:pt x="2815" y="2251"/>
                    </a:lnTo>
                    <a:lnTo>
                      <a:pt x="2815" y="2220"/>
                    </a:lnTo>
                    <a:lnTo>
                      <a:pt x="2845" y="2220"/>
                    </a:lnTo>
                    <a:lnTo>
                      <a:pt x="2875" y="2190"/>
                    </a:lnTo>
                    <a:lnTo>
                      <a:pt x="2904" y="2220"/>
                    </a:lnTo>
                    <a:lnTo>
                      <a:pt x="2933" y="2220"/>
                    </a:lnTo>
                    <a:lnTo>
                      <a:pt x="2933" y="2251"/>
                    </a:lnTo>
                    <a:lnTo>
                      <a:pt x="2963" y="2251"/>
                    </a:lnTo>
                    <a:lnTo>
                      <a:pt x="2993" y="2281"/>
                    </a:lnTo>
                    <a:lnTo>
                      <a:pt x="3113" y="2281"/>
                    </a:lnTo>
                    <a:lnTo>
                      <a:pt x="3113" y="2308"/>
                    </a:lnTo>
                    <a:lnTo>
                      <a:pt x="3140" y="2339"/>
                    </a:lnTo>
                    <a:lnTo>
                      <a:pt x="3140" y="2369"/>
                    </a:lnTo>
                    <a:lnTo>
                      <a:pt x="3201" y="2426"/>
                    </a:lnTo>
                    <a:lnTo>
                      <a:pt x="3259" y="2426"/>
                    </a:lnTo>
                    <a:lnTo>
                      <a:pt x="3259" y="2369"/>
                    </a:lnTo>
                    <a:lnTo>
                      <a:pt x="3289" y="2308"/>
                    </a:lnTo>
                    <a:lnTo>
                      <a:pt x="3259" y="2281"/>
                    </a:lnTo>
                    <a:lnTo>
                      <a:pt x="3231" y="2281"/>
                    </a:lnTo>
                    <a:lnTo>
                      <a:pt x="3113" y="2162"/>
                    </a:lnTo>
                    <a:lnTo>
                      <a:pt x="3113" y="2132"/>
                    </a:lnTo>
                    <a:lnTo>
                      <a:pt x="3052" y="2132"/>
                    </a:lnTo>
                    <a:lnTo>
                      <a:pt x="3022" y="2101"/>
                    </a:lnTo>
                    <a:lnTo>
                      <a:pt x="2993" y="2101"/>
                    </a:lnTo>
                    <a:lnTo>
                      <a:pt x="2963" y="2072"/>
                    </a:lnTo>
                    <a:lnTo>
                      <a:pt x="2933" y="2072"/>
                    </a:lnTo>
                    <a:lnTo>
                      <a:pt x="2875" y="2013"/>
                    </a:lnTo>
                    <a:lnTo>
                      <a:pt x="2845" y="2013"/>
                    </a:lnTo>
                    <a:lnTo>
                      <a:pt x="2815" y="1983"/>
                    </a:lnTo>
                    <a:lnTo>
                      <a:pt x="2785" y="1983"/>
                    </a:lnTo>
                    <a:lnTo>
                      <a:pt x="2726" y="1953"/>
                    </a:lnTo>
                    <a:lnTo>
                      <a:pt x="2697" y="1953"/>
                    </a:lnTo>
                    <a:lnTo>
                      <a:pt x="2638" y="1926"/>
                    </a:lnTo>
                    <a:lnTo>
                      <a:pt x="2608" y="1895"/>
                    </a:lnTo>
                    <a:lnTo>
                      <a:pt x="2578" y="1895"/>
                    </a:lnTo>
                    <a:lnTo>
                      <a:pt x="2547" y="1865"/>
                    </a:lnTo>
                    <a:lnTo>
                      <a:pt x="2547" y="1806"/>
                    </a:lnTo>
                    <a:lnTo>
                      <a:pt x="2578" y="1806"/>
                    </a:lnTo>
                    <a:lnTo>
                      <a:pt x="2608" y="1776"/>
                    </a:lnTo>
                    <a:lnTo>
                      <a:pt x="2608" y="1747"/>
                    </a:lnTo>
                    <a:lnTo>
                      <a:pt x="2578" y="1717"/>
                    </a:lnTo>
                    <a:lnTo>
                      <a:pt x="2310" y="1717"/>
                    </a:lnTo>
                    <a:lnTo>
                      <a:pt x="2283" y="1688"/>
                    </a:lnTo>
                    <a:lnTo>
                      <a:pt x="2222" y="1688"/>
                    </a:lnTo>
                    <a:lnTo>
                      <a:pt x="2222" y="1658"/>
                    </a:lnTo>
                    <a:lnTo>
                      <a:pt x="2192" y="1628"/>
                    </a:lnTo>
                    <a:lnTo>
                      <a:pt x="2164" y="1628"/>
                    </a:lnTo>
                    <a:lnTo>
                      <a:pt x="2015" y="1479"/>
                    </a:lnTo>
                    <a:lnTo>
                      <a:pt x="1985" y="1422"/>
                    </a:lnTo>
                    <a:lnTo>
                      <a:pt x="1985" y="1392"/>
                    </a:lnTo>
                    <a:lnTo>
                      <a:pt x="1955" y="1361"/>
                    </a:lnTo>
                    <a:lnTo>
                      <a:pt x="1955" y="1303"/>
                    </a:lnTo>
                    <a:lnTo>
                      <a:pt x="1926" y="1272"/>
                    </a:lnTo>
                    <a:lnTo>
                      <a:pt x="1926" y="1215"/>
                    </a:lnTo>
                    <a:lnTo>
                      <a:pt x="1896" y="1185"/>
                    </a:lnTo>
                    <a:lnTo>
                      <a:pt x="1896" y="1154"/>
                    </a:lnTo>
                    <a:lnTo>
                      <a:pt x="1838" y="1154"/>
                    </a:lnTo>
                    <a:lnTo>
                      <a:pt x="1778" y="1097"/>
                    </a:lnTo>
                    <a:lnTo>
                      <a:pt x="1748" y="1097"/>
                    </a:lnTo>
                    <a:lnTo>
                      <a:pt x="1719" y="1066"/>
                    </a:lnTo>
                    <a:lnTo>
                      <a:pt x="1660" y="1036"/>
                    </a:lnTo>
                    <a:lnTo>
                      <a:pt x="1630" y="1036"/>
                    </a:lnTo>
                    <a:lnTo>
                      <a:pt x="1601" y="1006"/>
                    </a:lnTo>
                    <a:lnTo>
                      <a:pt x="1601" y="977"/>
                    </a:lnTo>
                    <a:lnTo>
                      <a:pt x="1571" y="947"/>
                    </a:lnTo>
                    <a:lnTo>
                      <a:pt x="1541" y="947"/>
                    </a:lnTo>
                    <a:lnTo>
                      <a:pt x="1541" y="799"/>
                    </a:lnTo>
                    <a:lnTo>
                      <a:pt x="1511" y="799"/>
                    </a:lnTo>
                    <a:lnTo>
                      <a:pt x="1511" y="769"/>
                    </a:lnTo>
                    <a:lnTo>
                      <a:pt x="1541" y="741"/>
                    </a:lnTo>
                    <a:lnTo>
                      <a:pt x="1571" y="769"/>
                    </a:lnTo>
                    <a:lnTo>
                      <a:pt x="1571" y="741"/>
                    </a:lnTo>
                    <a:lnTo>
                      <a:pt x="1601" y="711"/>
                    </a:lnTo>
                    <a:lnTo>
                      <a:pt x="1541" y="651"/>
                    </a:lnTo>
                    <a:lnTo>
                      <a:pt x="1541" y="622"/>
                    </a:lnTo>
                    <a:lnTo>
                      <a:pt x="1511" y="622"/>
                    </a:lnTo>
                    <a:lnTo>
                      <a:pt x="1511" y="532"/>
                    </a:lnTo>
                    <a:lnTo>
                      <a:pt x="1541" y="532"/>
                    </a:lnTo>
                    <a:lnTo>
                      <a:pt x="1571" y="504"/>
                    </a:lnTo>
                    <a:lnTo>
                      <a:pt x="1601" y="504"/>
                    </a:lnTo>
                    <a:lnTo>
                      <a:pt x="1571" y="532"/>
                    </a:lnTo>
                    <a:lnTo>
                      <a:pt x="1601" y="532"/>
                    </a:lnTo>
                    <a:lnTo>
                      <a:pt x="1660" y="504"/>
                    </a:lnTo>
                    <a:lnTo>
                      <a:pt x="1689" y="474"/>
                    </a:lnTo>
                    <a:lnTo>
                      <a:pt x="1748" y="474"/>
                    </a:lnTo>
                    <a:lnTo>
                      <a:pt x="1748" y="444"/>
                    </a:lnTo>
                    <a:lnTo>
                      <a:pt x="1838" y="444"/>
                    </a:lnTo>
                    <a:lnTo>
                      <a:pt x="1867" y="414"/>
                    </a:lnTo>
                    <a:lnTo>
                      <a:pt x="1896" y="386"/>
                    </a:lnTo>
                    <a:lnTo>
                      <a:pt x="1867" y="356"/>
                    </a:lnTo>
                    <a:lnTo>
                      <a:pt x="1867" y="325"/>
                    </a:lnTo>
                    <a:lnTo>
                      <a:pt x="1896" y="295"/>
                    </a:lnTo>
                    <a:lnTo>
                      <a:pt x="1867" y="268"/>
                    </a:lnTo>
                    <a:lnTo>
                      <a:pt x="1838" y="268"/>
                    </a:lnTo>
                    <a:lnTo>
                      <a:pt x="1838" y="237"/>
                    </a:lnTo>
                    <a:lnTo>
                      <a:pt x="1867" y="207"/>
                    </a:lnTo>
                    <a:lnTo>
                      <a:pt x="1896" y="207"/>
                    </a:lnTo>
                    <a:lnTo>
                      <a:pt x="1896" y="177"/>
                    </a:lnTo>
                    <a:lnTo>
                      <a:pt x="1867" y="177"/>
                    </a:lnTo>
                    <a:lnTo>
                      <a:pt x="1838" y="149"/>
                    </a:lnTo>
                    <a:lnTo>
                      <a:pt x="1808" y="149"/>
                    </a:lnTo>
                    <a:lnTo>
                      <a:pt x="1808" y="177"/>
                    </a:lnTo>
                    <a:lnTo>
                      <a:pt x="1778" y="149"/>
                    </a:lnTo>
                    <a:close/>
                  </a:path>
                </a:pathLst>
              </a:custGeom>
              <a:solidFill>
                <a:srgbClr val="FFFF7F"/>
              </a:solidFill>
              <a:ln w="9525">
                <a:noFill/>
                <a:round/>
                <a:headEnd/>
                <a:tailEnd/>
              </a:ln>
            </p:spPr>
            <p:txBody>
              <a:bodyPr/>
              <a:lstStyle/>
              <a:p>
                <a:endParaRPr lang="en-GB"/>
              </a:p>
            </p:txBody>
          </p:sp>
          <p:sp>
            <p:nvSpPr>
              <p:cNvPr id="17507" name="Freeform 99"/>
              <p:cNvSpPr>
                <a:spLocks/>
              </p:cNvSpPr>
              <p:nvPr/>
            </p:nvSpPr>
            <p:spPr bwMode="auto">
              <a:xfrm>
                <a:off x="3442" y="2874"/>
                <a:ext cx="23" cy="23"/>
              </a:xfrm>
              <a:custGeom>
                <a:avLst/>
                <a:gdLst/>
                <a:ahLst/>
                <a:cxnLst>
                  <a:cxn ang="0">
                    <a:pos x="88" y="30"/>
                  </a:cxn>
                  <a:cxn ang="0">
                    <a:pos x="59" y="0"/>
                  </a:cxn>
                  <a:cxn ang="0">
                    <a:pos x="0" y="0"/>
                  </a:cxn>
                  <a:cxn ang="0">
                    <a:pos x="29" y="30"/>
                  </a:cxn>
                  <a:cxn ang="0">
                    <a:pos x="59" y="30"/>
                  </a:cxn>
                  <a:cxn ang="0">
                    <a:pos x="59" y="90"/>
                  </a:cxn>
                  <a:cxn ang="0">
                    <a:pos x="88" y="60"/>
                  </a:cxn>
                  <a:cxn ang="0">
                    <a:pos x="88" y="30"/>
                  </a:cxn>
                </a:cxnLst>
                <a:rect l="0" t="0" r="r" b="b"/>
                <a:pathLst>
                  <a:path w="88" h="90">
                    <a:moveTo>
                      <a:pt x="88" y="30"/>
                    </a:moveTo>
                    <a:lnTo>
                      <a:pt x="59" y="0"/>
                    </a:lnTo>
                    <a:lnTo>
                      <a:pt x="0" y="0"/>
                    </a:lnTo>
                    <a:lnTo>
                      <a:pt x="29" y="30"/>
                    </a:lnTo>
                    <a:lnTo>
                      <a:pt x="59" y="30"/>
                    </a:lnTo>
                    <a:lnTo>
                      <a:pt x="59" y="90"/>
                    </a:lnTo>
                    <a:lnTo>
                      <a:pt x="88" y="60"/>
                    </a:lnTo>
                    <a:lnTo>
                      <a:pt x="88" y="30"/>
                    </a:lnTo>
                    <a:close/>
                  </a:path>
                </a:pathLst>
              </a:custGeom>
              <a:solidFill>
                <a:srgbClr val="FFFF7F"/>
              </a:solidFill>
              <a:ln w="9525">
                <a:noFill/>
                <a:round/>
                <a:headEnd/>
                <a:tailEnd/>
              </a:ln>
            </p:spPr>
            <p:txBody>
              <a:bodyPr/>
              <a:lstStyle/>
              <a:p>
                <a:endParaRPr lang="en-GB"/>
              </a:p>
            </p:txBody>
          </p:sp>
          <p:sp>
            <p:nvSpPr>
              <p:cNvPr id="17508" name="Freeform 100"/>
              <p:cNvSpPr>
                <a:spLocks/>
              </p:cNvSpPr>
              <p:nvPr/>
            </p:nvSpPr>
            <p:spPr bwMode="auto">
              <a:xfrm>
                <a:off x="3843" y="3141"/>
                <a:ext cx="125" cy="252"/>
              </a:xfrm>
              <a:custGeom>
                <a:avLst/>
                <a:gdLst/>
                <a:ahLst/>
                <a:cxnLst>
                  <a:cxn ang="0">
                    <a:pos x="177" y="31"/>
                  </a:cxn>
                  <a:cxn ang="0">
                    <a:pos x="88" y="0"/>
                  </a:cxn>
                  <a:cxn ang="0">
                    <a:pos x="28" y="91"/>
                  </a:cxn>
                  <a:cxn ang="0">
                    <a:pos x="0" y="179"/>
                  </a:cxn>
                  <a:cxn ang="0">
                    <a:pos x="28" y="268"/>
                  </a:cxn>
                  <a:cxn ang="0">
                    <a:pos x="88" y="297"/>
                  </a:cxn>
                  <a:cxn ang="0">
                    <a:pos x="59" y="386"/>
                  </a:cxn>
                  <a:cxn ang="0">
                    <a:pos x="88" y="474"/>
                  </a:cxn>
                  <a:cxn ang="0">
                    <a:pos x="59" y="565"/>
                  </a:cxn>
                  <a:cxn ang="0">
                    <a:pos x="59" y="593"/>
                  </a:cxn>
                  <a:cxn ang="0">
                    <a:pos x="28" y="653"/>
                  </a:cxn>
                  <a:cxn ang="0">
                    <a:pos x="59" y="711"/>
                  </a:cxn>
                  <a:cxn ang="0">
                    <a:pos x="88" y="741"/>
                  </a:cxn>
                  <a:cxn ang="0">
                    <a:pos x="59" y="802"/>
                  </a:cxn>
                  <a:cxn ang="0">
                    <a:pos x="147" y="860"/>
                  </a:cxn>
                  <a:cxn ang="0">
                    <a:pos x="207" y="890"/>
                  </a:cxn>
                  <a:cxn ang="0">
                    <a:pos x="237" y="947"/>
                  </a:cxn>
                  <a:cxn ang="0">
                    <a:pos x="266" y="1008"/>
                  </a:cxn>
                  <a:cxn ang="0">
                    <a:pos x="325" y="978"/>
                  </a:cxn>
                  <a:cxn ang="0">
                    <a:pos x="355" y="860"/>
                  </a:cxn>
                  <a:cxn ang="0">
                    <a:pos x="384" y="860"/>
                  </a:cxn>
                  <a:cxn ang="0">
                    <a:pos x="414" y="802"/>
                  </a:cxn>
                  <a:cxn ang="0">
                    <a:pos x="444" y="741"/>
                  </a:cxn>
                  <a:cxn ang="0">
                    <a:pos x="502" y="711"/>
                  </a:cxn>
                  <a:cxn ang="0">
                    <a:pos x="474" y="622"/>
                  </a:cxn>
                  <a:cxn ang="0">
                    <a:pos x="474" y="593"/>
                  </a:cxn>
                  <a:cxn ang="0">
                    <a:pos x="414" y="534"/>
                  </a:cxn>
                  <a:cxn ang="0">
                    <a:pos x="355" y="504"/>
                  </a:cxn>
                  <a:cxn ang="0">
                    <a:pos x="325" y="356"/>
                  </a:cxn>
                  <a:cxn ang="0">
                    <a:pos x="355" y="297"/>
                  </a:cxn>
                  <a:cxn ang="0">
                    <a:pos x="384" y="238"/>
                  </a:cxn>
                  <a:cxn ang="0">
                    <a:pos x="355" y="179"/>
                  </a:cxn>
                  <a:cxn ang="0">
                    <a:pos x="325" y="119"/>
                  </a:cxn>
                  <a:cxn ang="0">
                    <a:pos x="266" y="91"/>
                  </a:cxn>
                </a:cxnLst>
                <a:rect l="0" t="0" r="r" b="b"/>
                <a:pathLst>
                  <a:path w="502" h="1008">
                    <a:moveTo>
                      <a:pt x="207" y="31"/>
                    </a:moveTo>
                    <a:lnTo>
                      <a:pt x="177" y="31"/>
                    </a:lnTo>
                    <a:lnTo>
                      <a:pt x="147" y="61"/>
                    </a:lnTo>
                    <a:lnTo>
                      <a:pt x="88" y="0"/>
                    </a:lnTo>
                    <a:lnTo>
                      <a:pt x="88" y="31"/>
                    </a:lnTo>
                    <a:lnTo>
                      <a:pt x="28" y="91"/>
                    </a:lnTo>
                    <a:lnTo>
                      <a:pt x="28" y="149"/>
                    </a:lnTo>
                    <a:lnTo>
                      <a:pt x="0" y="179"/>
                    </a:lnTo>
                    <a:lnTo>
                      <a:pt x="28" y="179"/>
                    </a:lnTo>
                    <a:lnTo>
                      <a:pt x="28" y="268"/>
                    </a:lnTo>
                    <a:lnTo>
                      <a:pt x="59" y="268"/>
                    </a:lnTo>
                    <a:lnTo>
                      <a:pt x="88" y="297"/>
                    </a:lnTo>
                    <a:lnTo>
                      <a:pt x="88" y="356"/>
                    </a:lnTo>
                    <a:lnTo>
                      <a:pt x="59" y="386"/>
                    </a:lnTo>
                    <a:lnTo>
                      <a:pt x="59" y="447"/>
                    </a:lnTo>
                    <a:lnTo>
                      <a:pt x="88" y="474"/>
                    </a:lnTo>
                    <a:lnTo>
                      <a:pt x="59" y="504"/>
                    </a:lnTo>
                    <a:lnTo>
                      <a:pt x="59" y="565"/>
                    </a:lnTo>
                    <a:lnTo>
                      <a:pt x="88" y="565"/>
                    </a:lnTo>
                    <a:lnTo>
                      <a:pt x="59" y="593"/>
                    </a:lnTo>
                    <a:lnTo>
                      <a:pt x="59" y="622"/>
                    </a:lnTo>
                    <a:lnTo>
                      <a:pt x="28" y="653"/>
                    </a:lnTo>
                    <a:lnTo>
                      <a:pt x="28" y="711"/>
                    </a:lnTo>
                    <a:lnTo>
                      <a:pt x="59" y="711"/>
                    </a:lnTo>
                    <a:lnTo>
                      <a:pt x="59" y="741"/>
                    </a:lnTo>
                    <a:lnTo>
                      <a:pt x="88" y="741"/>
                    </a:lnTo>
                    <a:lnTo>
                      <a:pt x="59" y="772"/>
                    </a:lnTo>
                    <a:lnTo>
                      <a:pt x="59" y="802"/>
                    </a:lnTo>
                    <a:lnTo>
                      <a:pt x="118" y="860"/>
                    </a:lnTo>
                    <a:lnTo>
                      <a:pt x="147" y="860"/>
                    </a:lnTo>
                    <a:lnTo>
                      <a:pt x="177" y="890"/>
                    </a:lnTo>
                    <a:lnTo>
                      <a:pt x="207" y="890"/>
                    </a:lnTo>
                    <a:lnTo>
                      <a:pt x="207" y="920"/>
                    </a:lnTo>
                    <a:lnTo>
                      <a:pt x="237" y="947"/>
                    </a:lnTo>
                    <a:lnTo>
                      <a:pt x="237" y="1008"/>
                    </a:lnTo>
                    <a:lnTo>
                      <a:pt x="266" y="1008"/>
                    </a:lnTo>
                    <a:lnTo>
                      <a:pt x="295" y="1008"/>
                    </a:lnTo>
                    <a:lnTo>
                      <a:pt x="325" y="978"/>
                    </a:lnTo>
                    <a:lnTo>
                      <a:pt x="325" y="890"/>
                    </a:lnTo>
                    <a:lnTo>
                      <a:pt x="355" y="860"/>
                    </a:lnTo>
                    <a:lnTo>
                      <a:pt x="384" y="890"/>
                    </a:lnTo>
                    <a:lnTo>
                      <a:pt x="384" y="860"/>
                    </a:lnTo>
                    <a:lnTo>
                      <a:pt x="414" y="860"/>
                    </a:lnTo>
                    <a:lnTo>
                      <a:pt x="414" y="802"/>
                    </a:lnTo>
                    <a:lnTo>
                      <a:pt x="444" y="772"/>
                    </a:lnTo>
                    <a:lnTo>
                      <a:pt x="444" y="741"/>
                    </a:lnTo>
                    <a:lnTo>
                      <a:pt x="474" y="741"/>
                    </a:lnTo>
                    <a:lnTo>
                      <a:pt x="502" y="711"/>
                    </a:lnTo>
                    <a:lnTo>
                      <a:pt x="502" y="653"/>
                    </a:lnTo>
                    <a:lnTo>
                      <a:pt x="474" y="622"/>
                    </a:lnTo>
                    <a:lnTo>
                      <a:pt x="502" y="622"/>
                    </a:lnTo>
                    <a:lnTo>
                      <a:pt x="474" y="593"/>
                    </a:lnTo>
                    <a:lnTo>
                      <a:pt x="414" y="593"/>
                    </a:lnTo>
                    <a:lnTo>
                      <a:pt x="414" y="534"/>
                    </a:lnTo>
                    <a:lnTo>
                      <a:pt x="384" y="534"/>
                    </a:lnTo>
                    <a:lnTo>
                      <a:pt x="355" y="504"/>
                    </a:lnTo>
                    <a:lnTo>
                      <a:pt x="355" y="386"/>
                    </a:lnTo>
                    <a:lnTo>
                      <a:pt x="325" y="356"/>
                    </a:lnTo>
                    <a:lnTo>
                      <a:pt x="355" y="356"/>
                    </a:lnTo>
                    <a:lnTo>
                      <a:pt x="355" y="297"/>
                    </a:lnTo>
                    <a:lnTo>
                      <a:pt x="355" y="268"/>
                    </a:lnTo>
                    <a:lnTo>
                      <a:pt x="384" y="238"/>
                    </a:lnTo>
                    <a:lnTo>
                      <a:pt x="355" y="209"/>
                    </a:lnTo>
                    <a:lnTo>
                      <a:pt x="355" y="179"/>
                    </a:lnTo>
                    <a:lnTo>
                      <a:pt x="325" y="149"/>
                    </a:lnTo>
                    <a:lnTo>
                      <a:pt x="325" y="119"/>
                    </a:lnTo>
                    <a:lnTo>
                      <a:pt x="266" y="119"/>
                    </a:lnTo>
                    <a:lnTo>
                      <a:pt x="266" y="91"/>
                    </a:lnTo>
                    <a:lnTo>
                      <a:pt x="207" y="31"/>
                    </a:lnTo>
                    <a:close/>
                  </a:path>
                </a:pathLst>
              </a:custGeom>
              <a:solidFill>
                <a:srgbClr val="4CB47E"/>
              </a:solidFill>
              <a:ln w="9525">
                <a:noFill/>
                <a:round/>
                <a:headEnd/>
                <a:tailEnd/>
              </a:ln>
            </p:spPr>
            <p:txBody>
              <a:bodyPr/>
              <a:lstStyle/>
              <a:p>
                <a:endParaRPr lang="en-GB"/>
              </a:p>
            </p:txBody>
          </p:sp>
          <p:sp>
            <p:nvSpPr>
              <p:cNvPr id="17509" name="Freeform 101"/>
              <p:cNvSpPr>
                <a:spLocks/>
              </p:cNvSpPr>
              <p:nvPr/>
            </p:nvSpPr>
            <p:spPr bwMode="auto">
              <a:xfrm>
                <a:off x="3768" y="3141"/>
                <a:ext cx="16" cy="15"/>
              </a:xfrm>
              <a:custGeom>
                <a:avLst/>
                <a:gdLst/>
                <a:ahLst/>
                <a:cxnLst>
                  <a:cxn ang="0">
                    <a:pos x="61" y="61"/>
                  </a:cxn>
                  <a:cxn ang="0">
                    <a:pos x="61" y="31"/>
                  </a:cxn>
                  <a:cxn ang="0">
                    <a:pos x="31" y="0"/>
                  </a:cxn>
                  <a:cxn ang="0">
                    <a:pos x="0" y="0"/>
                  </a:cxn>
                  <a:cxn ang="0">
                    <a:pos x="61" y="61"/>
                  </a:cxn>
                </a:cxnLst>
                <a:rect l="0" t="0" r="r" b="b"/>
                <a:pathLst>
                  <a:path w="61" h="61">
                    <a:moveTo>
                      <a:pt x="61" y="61"/>
                    </a:moveTo>
                    <a:lnTo>
                      <a:pt x="61" y="31"/>
                    </a:lnTo>
                    <a:lnTo>
                      <a:pt x="31" y="0"/>
                    </a:lnTo>
                    <a:lnTo>
                      <a:pt x="0" y="0"/>
                    </a:lnTo>
                    <a:lnTo>
                      <a:pt x="61" y="61"/>
                    </a:lnTo>
                    <a:close/>
                  </a:path>
                </a:pathLst>
              </a:custGeom>
              <a:solidFill>
                <a:srgbClr val="CCE83A"/>
              </a:solidFill>
              <a:ln w="9525">
                <a:noFill/>
                <a:round/>
                <a:headEnd/>
                <a:tailEnd/>
              </a:ln>
            </p:spPr>
            <p:txBody>
              <a:bodyPr/>
              <a:lstStyle/>
              <a:p>
                <a:endParaRPr lang="en-GB"/>
              </a:p>
            </p:txBody>
          </p:sp>
          <p:sp>
            <p:nvSpPr>
              <p:cNvPr id="17510" name="Rectangle 102"/>
              <p:cNvSpPr>
                <a:spLocks noChangeArrowheads="1"/>
              </p:cNvSpPr>
              <p:nvPr/>
            </p:nvSpPr>
            <p:spPr bwMode="auto">
              <a:xfrm>
                <a:off x="3731" y="3119"/>
                <a:ext cx="8" cy="7"/>
              </a:xfrm>
              <a:prstGeom prst="rect">
                <a:avLst/>
              </a:prstGeom>
              <a:solidFill>
                <a:srgbClr val="CCE83A"/>
              </a:solidFill>
              <a:ln w="9525">
                <a:noFill/>
                <a:miter lim="800000"/>
                <a:headEnd/>
                <a:tailEnd/>
              </a:ln>
            </p:spPr>
            <p:txBody>
              <a:bodyPr/>
              <a:lstStyle/>
              <a:p>
                <a:endParaRPr lang="en-GB"/>
              </a:p>
            </p:txBody>
          </p:sp>
          <p:sp>
            <p:nvSpPr>
              <p:cNvPr id="17511" name="Freeform 103"/>
              <p:cNvSpPr>
                <a:spLocks/>
              </p:cNvSpPr>
              <p:nvPr/>
            </p:nvSpPr>
            <p:spPr bwMode="auto">
              <a:xfrm>
                <a:off x="3754" y="3134"/>
                <a:ext cx="14" cy="7"/>
              </a:xfrm>
              <a:custGeom>
                <a:avLst/>
                <a:gdLst/>
                <a:ahLst/>
                <a:cxnLst>
                  <a:cxn ang="0">
                    <a:pos x="27" y="0"/>
                  </a:cxn>
                  <a:cxn ang="0">
                    <a:pos x="0" y="0"/>
                  </a:cxn>
                  <a:cxn ang="0">
                    <a:pos x="27" y="28"/>
                  </a:cxn>
                  <a:cxn ang="0">
                    <a:pos x="57" y="28"/>
                  </a:cxn>
                  <a:cxn ang="0">
                    <a:pos x="27" y="0"/>
                  </a:cxn>
                </a:cxnLst>
                <a:rect l="0" t="0" r="r" b="b"/>
                <a:pathLst>
                  <a:path w="57" h="28">
                    <a:moveTo>
                      <a:pt x="27" y="0"/>
                    </a:moveTo>
                    <a:lnTo>
                      <a:pt x="0" y="0"/>
                    </a:lnTo>
                    <a:lnTo>
                      <a:pt x="27" y="28"/>
                    </a:lnTo>
                    <a:lnTo>
                      <a:pt x="57" y="28"/>
                    </a:lnTo>
                    <a:lnTo>
                      <a:pt x="27" y="0"/>
                    </a:lnTo>
                    <a:close/>
                  </a:path>
                </a:pathLst>
              </a:custGeom>
              <a:solidFill>
                <a:srgbClr val="CCE83A"/>
              </a:solidFill>
              <a:ln w="9525">
                <a:noFill/>
                <a:round/>
                <a:headEnd/>
                <a:tailEnd/>
              </a:ln>
            </p:spPr>
            <p:txBody>
              <a:bodyPr/>
              <a:lstStyle/>
              <a:p>
                <a:endParaRPr lang="en-GB"/>
              </a:p>
            </p:txBody>
          </p:sp>
          <p:sp>
            <p:nvSpPr>
              <p:cNvPr id="17512" name="Freeform 104"/>
              <p:cNvSpPr>
                <a:spLocks/>
              </p:cNvSpPr>
              <p:nvPr/>
            </p:nvSpPr>
            <p:spPr bwMode="auto">
              <a:xfrm>
                <a:off x="3739" y="3126"/>
                <a:ext cx="15" cy="8"/>
              </a:xfrm>
              <a:custGeom>
                <a:avLst/>
                <a:gdLst/>
                <a:ahLst/>
                <a:cxnLst>
                  <a:cxn ang="0">
                    <a:pos x="30" y="29"/>
                  </a:cxn>
                  <a:cxn ang="0">
                    <a:pos x="61" y="29"/>
                  </a:cxn>
                  <a:cxn ang="0">
                    <a:pos x="30" y="0"/>
                  </a:cxn>
                  <a:cxn ang="0">
                    <a:pos x="0" y="0"/>
                  </a:cxn>
                  <a:cxn ang="0">
                    <a:pos x="30" y="29"/>
                  </a:cxn>
                </a:cxnLst>
                <a:rect l="0" t="0" r="r" b="b"/>
                <a:pathLst>
                  <a:path w="61" h="29">
                    <a:moveTo>
                      <a:pt x="30" y="29"/>
                    </a:moveTo>
                    <a:lnTo>
                      <a:pt x="61" y="29"/>
                    </a:lnTo>
                    <a:lnTo>
                      <a:pt x="30" y="0"/>
                    </a:lnTo>
                    <a:lnTo>
                      <a:pt x="0" y="0"/>
                    </a:lnTo>
                    <a:lnTo>
                      <a:pt x="30" y="29"/>
                    </a:lnTo>
                    <a:close/>
                  </a:path>
                </a:pathLst>
              </a:custGeom>
              <a:solidFill>
                <a:srgbClr val="CCE83A"/>
              </a:solidFill>
              <a:ln w="9525">
                <a:noFill/>
                <a:round/>
                <a:headEnd/>
                <a:tailEnd/>
              </a:ln>
            </p:spPr>
            <p:txBody>
              <a:bodyPr/>
              <a:lstStyle/>
              <a:p>
                <a:endParaRPr lang="en-GB"/>
              </a:p>
            </p:txBody>
          </p:sp>
          <p:sp>
            <p:nvSpPr>
              <p:cNvPr id="17513" name="Freeform 105"/>
              <p:cNvSpPr>
                <a:spLocks/>
              </p:cNvSpPr>
              <p:nvPr/>
            </p:nvSpPr>
            <p:spPr bwMode="auto">
              <a:xfrm>
                <a:off x="2931" y="2712"/>
                <a:ext cx="304" cy="162"/>
              </a:xfrm>
              <a:custGeom>
                <a:avLst/>
                <a:gdLst/>
                <a:ahLst/>
                <a:cxnLst>
                  <a:cxn ang="0">
                    <a:pos x="712" y="59"/>
                  </a:cxn>
                  <a:cxn ang="0">
                    <a:pos x="414" y="89"/>
                  </a:cxn>
                  <a:cxn ang="0">
                    <a:pos x="357" y="119"/>
                  </a:cxn>
                  <a:cxn ang="0">
                    <a:pos x="296" y="89"/>
                  </a:cxn>
                  <a:cxn ang="0">
                    <a:pos x="266" y="149"/>
                  </a:cxn>
                  <a:cxn ang="0">
                    <a:pos x="148" y="296"/>
                  </a:cxn>
                  <a:cxn ang="0">
                    <a:pos x="29" y="444"/>
                  </a:cxn>
                  <a:cxn ang="0">
                    <a:pos x="59" y="474"/>
                  </a:cxn>
                  <a:cxn ang="0">
                    <a:pos x="59" y="532"/>
                  </a:cxn>
                  <a:cxn ang="0">
                    <a:pos x="89" y="474"/>
                  </a:cxn>
                  <a:cxn ang="0">
                    <a:pos x="238" y="444"/>
                  </a:cxn>
                  <a:cxn ang="0">
                    <a:pos x="266" y="562"/>
                  </a:cxn>
                  <a:cxn ang="0">
                    <a:pos x="296" y="623"/>
                  </a:cxn>
                  <a:cxn ang="0">
                    <a:pos x="445" y="593"/>
                  </a:cxn>
                  <a:cxn ang="0">
                    <a:pos x="503" y="623"/>
                  </a:cxn>
                  <a:cxn ang="0">
                    <a:pos x="594" y="505"/>
                  </a:cxn>
                  <a:cxn ang="0">
                    <a:pos x="682" y="474"/>
                  </a:cxn>
                  <a:cxn ang="0">
                    <a:pos x="741" y="562"/>
                  </a:cxn>
                  <a:cxn ang="0">
                    <a:pos x="771" y="593"/>
                  </a:cxn>
                  <a:cxn ang="0">
                    <a:pos x="801" y="651"/>
                  </a:cxn>
                  <a:cxn ang="0">
                    <a:pos x="830" y="593"/>
                  </a:cxn>
                  <a:cxn ang="0">
                    <a:pos x="859" y="532"/>
                  </a:cxn>
                  <a:cxn ang="0">
                    <a:pos x="889" y="414"/>
                  </a:cxn>
                  <a:cxn ang="0">
                    <a:pos x="949" y="474"/>
                  </a:cxn>
                  <a:cxn ang="0">
                    <a:pos x="1008" y="474"/>
                  </a:cxn>
                  <a:cxn ang="0">
                    <a:pos x="1096" y="505"/>
                  </a:cxn>
                  <a:cxn ang="0">
                    <a:pos x="1126" y="444"/>
                  </a:cxn>
                  <a:cxn ang="0">
                    <a:pos x="1096" y="414"/>
                  </a:cxn>
                  <a:cxn ang="0">
                    <a:pos x="1156" y="386"/>
                  </a:cxn>
                  <a:cxn ang="0">
                    <a:pos x="1215" y="414"/>
                  </a:cxn>
                  <a:cxn ang="0">
                    <a:pos x="1215" y="267"/>
                  </a:cxn>
                  <a:cxn ang="0">
                    <a:pos x="1126" y="296"/>
                  </a:cxn>
                  <a:cxn ang="0">
                    <a:pos x="1068" y="267"/>
                  </a:cxn>
                  <a:cxn ang="0">
                    <a:pos x="978" y="237"/>
                  </a:cxn>
                  <a:cxn ang="0">
                    <a:pos x="949" y="207"/>
                  </a:cxn>
                  <a:cxn ang="0">
                    <a:pos x="978" y="119"/>
                  </a:cxn>
                  <a:cxn ang="0">
                    <a:pos x="978" y="89"/>
                  </a:cxn>
                  <a:cxn ang="0">
                    <a:pos x="919" y="59"/>
                  </a:cxn>
                  <a:cxn ang="0">
                    <a:pos x="741" y="30"/>
                  </a:cxn>
                  <a:cxn ang="0">
                    <a:pos x="682" y="0"/>
                  </a:cxn>
                  <a:cxn ang="0">
                    <a:pos x="712" y="30"/>
                  </a:cxn>
                </a:cxnLst>
                <a:rect l="0" t="0" r="r" b="b"/>
                <a:pathLst>
                  <a:path w="1215" h="651">
                    <a:moveTo>
                      <a:pt x="712" y="30"/>
                    </a:moveTo>
                    <a:lnTo>
                      <a:pt x="712" y="59"/>
                    </a:lnTo>
                    <a:lnTo>
                      <a:pt x="445" y="59"/>
                    </a:lnTo>
                    <a:lnTo>
                      <a:pt x="414" y="89"/>
                    </a:lnTo>
                    <a:lnTo>
                      <a:pt x="414" y="119"/>
                    </a:lnTo>
                    <a:lnTo>
                      <a:pt x="357" y="119"/>
                    </a:lnTo>
                    <a:lnTo>
                      <a:pt x="327" y="89"/>
                    </a:lnTo>
                    <a:lnTo>
                      <a:pt x="296" y="89"/>
                    </a:lnTo>
                    <a:lnTo>
                      <a:pt x="296" y="119"/>
                    </a:lnTo>
                    <a:lnTo>
                      <a:pt x="266" y="149"/>
                    </a:lnTo>
                    <a:lnTo>
                      <a:pt x="296" y="149"/>
                    </a:lnTo>
                    <a:lnTo>
                      <a:pt x="148" y="296"/>
                    </a:lnTo>
                    <a:lnTo>
                      <a:pt x="148" y="325"/>
                    </a:lnTo>
                    <a:lnTo>
                      <a:pt x="29" y="444"/>
                    </a:lnTo>
                    <a:lnTo>
                      <a:pt x="59" y="444"/>
                    </a:lnTo>
                    <a:lnTo>
                      <a:pt x="59" y="474"/>
                    </a:lnTo>
                    <a:lnTo>
                      <a:pt x="0" y="532"/>
                    </a:lnTo>
                    <a:lnTo>
                      <a:pt x="59" y="532"/>
                    </a:lnTo>
                    <a:lnTo>
                      <a:pt x="89" y="505"/>
                    </a:lnTo>
                    <a:lnTo>
                      <a:pt x="89" y="474"/>
                    </a:lnTo>
                    <a:lnTo>
                      <a:pt x="120" y="444"/>
                    </a:lnTo>
                    <a:lnTo>
                      <a:pt x="238" y="444"/>
                    </a:lnTo>
                    <a:lnTo>
                      <a:pt x="238" y="532"/>
                    </a:lnTo>
                    <a:lnTo>
                      <a:pt x="266" y="562"/>
                    </a:lnTo>
                    <a:lnTo>
                      <a:pt x="266" y="593"/>
                    </a:lnTo>
                    <a:lnTo>
                      <a:pt x="296" y="623"/>
                    </a:lnTo>
                    <a:lnTo>
                      <a:pt x="414" y="623"/>
                    </a:lnTo>
                    <a:lnTo>
                      <a:pt x="445" y="593"/>
                    </a:lnTo>
                    <a:lnTo>
                      <a:pt x="475" y="593"/>
                    </a:lnTo>
                    <a:lnTo>
                      <a:pt x="503" y="623"/>
                    </a:lnTo>
                    <a:lnTo>
                      <a:pt x="594" y="532"/>
                    </a:lnTo>
                    <a:lnTo>
                      <a:pt x="594" y="505"/>
                    </a:lnTo>
                    <a:lnTo>
                      <a:pt x="652" y="444"/>
                    </a:lnTo>
                    <a:lnTo>
                      <a:pt x="682" y="474"/>
                    </a:lnTo>
                    <a:lnTo>
                      <a:pt x="682" y="505"/>
                    </a:lnTo>
                    <a:lnTo>
                      <a:pt x="741" y="562"/>
                    </a:lnTo>
                    <a:lnTo>
                      <a:pt x="771" y="562"/>
                    </a:lnTo>
                    <a:lnTo>
                      <a:pt x="771" y="593"/>
                    </a:lnTo>
                    <a:lnTo>
                      <a:pt x="801" y="623"/>
                    </a:lnTo>
                    <a:lnTo>
                      <a:pt x="801" y="651"/>
                    </a:lnTo>
                    <a:lnTo>
                      <a:pt x="830" y="651"/>
                    </a:lnTo>
                    <a:lnTo>
                      <a:pt x="830" y="593"/>
                    </a:lnTo>
                    <a:lnTo>
                      <a:pt x="859" y="562"/>
                    </a:lnTo>
                    <a:lnTo>
                      <a:pt x="859" y="532"/>
                    </a:lnTo>
                    <a:lnTo>
                      <a:pt x="889" y="505"/>
                    </a:lnTo>
                    <a:lnTo>
                      <a:pt x="889" y="414"/>
                    </a:lnTo>
                    <a:lnTo>
                      <a:pt x="949" y="414"/>
                    </a:lnTo>
                    <a:lnTo>
                      <a:pt x="949" y="474"/>
                    </a:lnTo>
                    <a:lnTo>
                      <a:pt x="978" y="505"/>
                    </a:lnTo>
                    <a:lnTo>
                      <a:pt x="1008" y="474"/>
                    </a:lnTo>
                    <a:lnTo>
                      <a:pt x="1068" y="474"/>
                    </a:lnTo>
                    <a:lnTo>
                      <a:pt x="1096" y="505"/>
                    </a:lnTo>
                    <a:lnTo>
                      <a:pt x="1126" y="505"/>
                    </a:lnTo>
                    <a:lnTo>
                      <a:pt x="1126" y="444"/>
                    </a:lnTo>
                    <a:lnTo>
                      <a:pt x="1096" y="444"/>
                    </a:lnTo>
                    <a:lnTo>
                      <a:pt x="1096" y="414"/>
                    </a:lnTo>
                    <a:lnTo>
                      <a:pt x="1126" y="386"/>
                    </a:lnTo>
                    <a:lnTo>
                      <a:pt x="1156" y="386"/>
                    </a:lnTo>
                    <a:lnTo>
                      <a:pt x="1187" y="414"/>
                    </a:lnTo>
                    <a:lnTo>
                      <a:pt x="1215" y="414"/>
                    </a:lnTo>
                    <a:lnTo>
                      <a:pt x="1215" y="296"/>
                    </a:lnTo>
                    <a:lnTo>
                      <a:pt x="1215" y="267"/>
                    </a:lnTo>
                    <a:lnTo>
                      <a:pt x="1156" y="267"/>
                    </a:lnTo>
                    <a:lnTo>
                      <a:pt x="1126" y="296"/>
                    </a:lnTo>
                    <a:lnTo>
                      <a:pt x="1096" y="296"/>
                    </a:lnTo>
                    <a:lnTo>
                      <a:pt x="1068" y="267"/>
                    </a:lnTo>
                    <a:lnTo>
                      <a:pt x="1068" y="237"/>
                    </a:lnTo>
                    <a:lnTo>
                      <a:pt x="978" y="237"/>
                    </a:lnTo>
                    <a:lnTo>
                      <a:pt x="949" y="237"/>
                    </a:lnTo>
                    <a:lnTo>
                      <a:pt x="949" y="207"/>
                    </a:lnTo>
                    <a:lnTo>
                      <a:pt x="978" y="177"/>
                    </a:lnTo>
                    <a:lnTo>
                      <a:pt x="978" y="119"/>
                    </a:lnTo>
                    <a:lnTo>
                      <a:pt x="1008" y="119"/>
                    </a:lnTo>
                    <a:lnTo>
                      <a:pt x="978" y="89"/>
                    </a:lnTo>
                    <a:lnTo>
                      <a:pt x="978" y="59"/>
                    </a:lnTo>
                    <a:lnTo>
                      <a:pt x="919" y="59"/>
                    </a:lnTo>
                    <a:lnTo>
                      <a:pt x="919" y="30"/>
                    </a:lnTo>
                    <a:lnTo>
                      <a:pt x="741" y="30"/>
                    </a:lnTo>
                    <a:lnTo>
                      <a:pt x="741" y="0"/>
                    </a:lnTo>
                    <a:lnTo>
                      <a:pt x="682" y="0"/>
                    </a:lnTo>
                    <a:lnTo>
                      <a:pt x="682" y="30"/>
                    </a:lnTo>
                    <a:lnTo>
                      <a:pt x="712" y="30"/>
                    </a:lnTo>
                    <a:close/>
                  </a:path>
                </a:pathLst>
              </a:custGeom>
              <a:solidFill>
                <a:srgbClr val="FECC2E"/>
              </a:solidFill>
              <a:ln w="9525">
                <a:noFill/>
                <a:round/>
                <a:headEnd/>
                <a:tailEnd/>
              </a:ln>
            </p:spPr>
            <p:txBody>
              <a:bodyPr/>
              <a:lstStyle/>
              <a:p>
                <a:endParaRPr lang="en-GB"/>
              </a:p>
            </p:txBody>
          </p:sp>
          <p:sp>
            <p:nvSpPr>
              <p:cNvPr id="17514" name="Freeform 106"/>
              <p:cNvSpPr>
                <a:spLocks/>
              </p:cNvSpPr>
              <p:nvPr/>
            </p:nvSpPr>
            <p:spPr bwMode="auto">
              <a:xfrm>
                <a:off x="3168" y="2756"/>
                <a:ext cx="8" cy="15"/>
              </a:xfrm>
              <a:custGeom>
                <a:avLst/>
                <a:gdLst/>
                <a:ahLst/>
                <a:cxnLst>
                  <a:cxn ang="0">
                    <a:pos x="29" y="60"/>
                  </a:cxn>
                  <a:cxn ang="0">
                    <a:pos x="29" y="0"/>
                  </a:cxn>
                  <a:cxn ang="0">
                    <a:pos x="0" y="30"/>
                  </a:cxn>
                  <a:cxn ang="0">
                    <a:pos x="0" y="60"/>
                  </a:cxn>
                  <a:cxn ang="0">
                    <a:pos x="29" y="60"/>
                  </a:cxn>
                </a:cxnLst>
                <a:rect l="0" t="0" r="r" b="b"/>
                <a:pathLst>
                  <a:path w="29" h="60">
                    <a:moveTo>
                      <a:pt x="29" y="60"/>
                    </a:moveTo>
                    <a:lnTo>
                      <a:pt x="29" y="0"/>
                    </a:lnTo>
                    <a:lnTo>
                      <a:pt x="0" y="30"/>
                    </a:lnTo>
                    <a:lnTo>
                      <a:pt x="0" y="60"/>
                    </a:lnTo>
                    <a:lnTo>
                      <a:pt x="29" y="60"/>
                    </a:lnTo>
                    <a:close/>
                  </a:path>
                </a:pathLst>
              </a:custGeom>
              <a:solidFill>
                <a:srgbClr val="D3B26F"/>
              </a:solidFill>
              <a:ln w="9525">
                <a:noFill/>
                <a:round/>
                <a:headEnd/>
                <a:tailEnd/>
              </a:ln>
            </p:spPr>
            <p:txBody>
              <a:bodyPr/>
              <a:lstStyle/>
              <a:p>
                <a:endParaRPr lang="en-GB"/>
              </a:p>
            </p:txBody>
          </p:sp>
          <p:sp>
            <p:nvSpPr>
              <p:cNvPr id="17515" name="Freeform 107"/>
              <p:cNvSpPr>
                <a:spLocks/>
              </p:cNvSpPr>
              <p:nvPr/>
            </p:nvSpPr>
            <p:spPr bwMode="auto">
              <a:xfrm>
                <a:off x="2620" y="3141"/>
                <a:ext cx="23" cy="15"/>
              </a:xfrm>
              <a:custGeom>
                <a:avLst/>
                <a:gdLst/>
                <a:ahLst/>
                <a:cxnLst>
                  <a:cxn ang="0">
                    <a:pos x="90" y="31"/>
                  </a:cxn>
                  <a:cxn ang="0">
                    <a:pos x="60" y="0"/>
                  </a:cxn>
                  <a:cxn ang="0">
                    <a:pos x="0" y="0"/>
                  </a:cxn>
                  <a:cxn ang="0">
                    <a:pos x="0" y="31"/>
                  </a:cxn>
                  <a:cxn ang="0">
                    <a:pos x="0" y="61"/>
                  </a:cxn>
                  <a:cxn ang="0">
                    <a:pos x="60" y="61"/>
                  </a:cxn>
                  <a:cxn ang="0">
                    <a:pos x="60" y="31"/>
                  </a:cxn>
                  <a:cxn ang="0">
                    <a:pos x="90" y="31"/>
                  </a:cxn>
                </a:cxnLst>
                <a:rect l="0" t="0" r="r" b="b"/>
                <a:pathLst>
                  <a:path w="90" h="61">
                    <a:moveTo>
                      <a:pt x="90" y="31"/>
                    </a:moveTo>
                    <a:lnTo>
                      <a:pt x="60" y="0"/>
                    </a:lnTo>
                    <a:lnTo>
                      <a:pt x="0" y="0"/>
                    </a:lnTo>
                    <a:lnTo>
                      <a:pt x="0" y="31"/>
                    </a:lnTo>
                    <a:lnTo>
                      <a:pt x="0" y="61"/>
                    </a:lnTo>
                    <a:lnTo>
                      <a:pt x="60" y="61"/>
                    </a:lnTo>
                    <a:lnTo>
                      <a:pt x="60" y="31"/>
                    </a:lnTo>
                    <a:lnTo>
                      <a:pt x="90" y="31"/>
                    </a:lnTo>
                    <a:close/>
                  </a:path>
                </a:pathLst>
              </a:custGeom>
              <a:solidFill>
                <a:srgbClr val="D3B26F"/>
              </a:solidFill>
              <a:ln w="9525">
                <a:noFill/>
                <a:round/>
                <a:headEnd/>
                <a:tailEnd/>
              </a:ln>
            </p:spPr>
            <p:txBody>
              <a:bodyPr/>
              <a:lstStyle/>
              <a:p>
                <a:endParaRPr lang="en-GB"/>
              </a:p>
            </p:txBody>
          </p:sp>
          <p:sp>
            <p:nvSpPr>
              <p:cNvPr id="17516" name="Freeform 108"/>
              <p:cNvSpPr>
                <a:spLocks/>
              </p:cNvSpPr>
              <p:nvPr/>
            </p:nvSpPr>
            <p:spPr bwMode="auto">
              <a:xfrm>
                <a:off x="3027" y="3593"/>
                <a:ext cx="290" cy="606"/>
              </a:xfrm>
              <a:custGeom>
                <a:avLst/>
                <a:gdLst/>
                <a:ahLst/>
                <a:cxnLst>
                  <a:cxn ang="0">
                    <a:pos x="328" y="176"/>
                  </a:cxn>
                  <a:cxn ang="0">
                    <a:pos x="237" y="296"/>
                  </a:cxn>
                  <a:cxn ang="0">
                    <a:pos x="210" y="532"/>
                  </a:cxn>
                  <a:cxn ang="0">
                    <a:pos x="268" y="710"/>
                  </a:cxn>
                  <a:cxn ang="0">
                    <a:pos x="210" y="799"/>
                  </a:cxn>
                  <a:cxn ang="0">
                    <a:pos x="180" y="948"/>
                  </a:cxn>
                  <a:cxn ang="0">
                    <a:pos x="91" y="978"/>
                  </a:cxn>
                  <a:cxn ang="0">
                    <a:pos x="30" y="1066"/>
                  </a:cxn>
                  <a:cxn ang="0">
                    <a:pos x="30" y="1273"/>
                  </a:cxn>
                  <a:cxn ang="0">
                    <a:pos x="61" y="1421"/>
                  </a:cxn>
                  <a:cxn ang="0">
                    <a:pos x="210" y="1539"/>
                  </a:cxn>
                  <a:cxn ang="0">
                    <a:pos x="268" y="1658"/>
                  </a:cxn>
                  <a:cxn ang="0">
                    <a:pos x="446" y="1777"/>
                  </a:cxn>
                  <a:cxn ang="0">
                    <a:pos x="475" y="2013"/>
                  </a:cxn>
                  <a:cxn ang="0">
                    <a:pos x="535" y="2190"/>
                  </a:cxn>
                  <a:cxn ang="0">
                    <a:pos x="565" y="2427"/>
                  </a:cxn>
                  <a:cxn ang="0">
                    <a:pos x="653" y="2368"/>
                  </a:cxn>
                  <a:cxn ang="0">
                    <a:pos x="712" y="2338"/>
                  </a:cxn>
                  <a:cxn ang="0">
                    <a:pos x="772" y="2250"/>
                  </a:cxn>
                  <a:cxn ang="0">
                    <a:pos x="772" y="2162"/>
                  </a:cxn>
                  <a:cxn ang="0">
                    <a:pos x="742" y="1984"/>
                  </a:cxn>
                  <a:cxn ang="0">
                    <a:pos x="831" y="1925"/>
                  </a:cxn>
                  <a:cxn ang="0">
                    <a:pos x="921" y="1807"/>
                  </a:cxn>
                  <a:cxn ang="0">
                    <a:pos x="979" y="1746"/>
                  </a:cxn>
                  <a:cxn ang="0">
                    <a:pos x="1067" y="1716"/>
                  </a:cxn>
                  <a:cxn ang="0">
                    <a:pos x="1158" y="1628"/>
                  </a:cxn>
                  <a:cxn ang="0">
                    <a:pos x="1158" y="1421"/>
                  </a:cxn>
                  <a:cxn ang="0">
                    <a:pos x="1067" y="1361"/>
                  </a:cxn>
                  <a:cxn ang="0">
                    <a:pos x="1040" y="1303"/>
                  </a:cxn>
                  <a:cxn ang="0">
                    <a:pos x="949" y="1303"/>
                  </a:cxn>
                  <a:cxn ang="0">
                    <a:pos x="803" y="1243"/>
                  </a:cxn>
                  <a:cxn ang="0">
                    <a:pos x="712" y="1124"/>
                  </a:cxn>
                  <a:cxn ang="0">
                    <a:pos x="772" y="1005"/>
                  </a:cxn>
                  <a:cxn ang="0">
                    <a:pos x="891" y="917"/>
                  </a:cxn>
                  <a:cxn ang="0">
                    <a:pos x="979" y="830"/>
                  </a:cxn>
                  <a:cxn ang="0">
                    <a:pos x="1010" y="562"/>
                  </a:cxn>
                  <a:cxn ang="0">
                    <a:pos x="891" y="532"/>
                  </a:cxn>
                  <a:cxn ang="0">
                    <a:pos x="860" y="444"/>
                  </a:cxn>
                  <a:cxn ang="0">
                    <a:pos x="860" y="325"/>
                  </a:cxn>
                  <a:cxn ang="0">
                    <a:pos x="949" y="237"/>
                  </a:cxn>
                  <a:cxn ang="0">
                    <a:pos x="1010" y="149"/>
                  </a:cxn>
                  <a:cxn ang="0">
                    <a:pos x="921" y="149"/>
                  </a:cxn>
                  <a:cxn ang="0">
                    <a:pos x="803" y="207"/>
                  </a:cxn>
                  <a:cxn ang="0">
                    <a:pos x="803" y="149"/>
                  </a:cxn>
                  <a:cxn ang="0">
                    <a:pos x="684" y="30"/>
                  </a:cxn>
                  <a:cxn ang="0">
                    <a:pos x="653" y="30"/>
                  </a:cxn>
                  <a:cxn ang="0">
                    <a:pos x="594" y="0"/>
                  </a:cxn>
                  <a:cxn ang="0">
                    <a:pos x="475" y="58"/>
                  </a:cxn>
                </a:cxnLst>
                <a:rect l="0" t="0" r="r" b="b"/>
                <a:pathLst>
                  <a:path w="1158" h="2427">
                    <a:moveTo>
                      <a:pt x="387" y="119"/>
                    </a:moveTo>
                    <a:lnTo>
                      <a:pt x="328" y="119"/>
                    </a:lnTo>
                    <a:lnTo>
                      <a:pt x="328" y="176"/>
                    </a:lnTo>
                    <a:lnTo>
                      <a:pt x="298" y="176"/>
                    </a:lnTo>
                    <a:lnTo>
                      <a:pt x="180" y="296"/>
                    </a:lnTo>
                    <a:lnTo>
                      <a:pt x="237" y="296"/>
                    </a:lnTo>
                    <a:lnTo>
                      <a:pt x="237" y="444"/>
                    </a:lnTo>
                    <a:lnTo>
                      <a:pt x="210" y="474"/>
                    </a:lnTo>
                    <a:lnTo>
                      <a:pt x="210" y="532"/>
                    </a:lnTo>
                    <a:lnTo>
                      <a:pt x="237" y="562"/>
                    </a:lnTo>
                    <a:lnTo>
                      <a:pt x="237" y="680"/>
                    </a:lnTo>
                    <a:lnTo>
                      <a:pt x="268" y="710"/>
                    </a:lnTo>
                    <a:lnTo>
                      <a:pt x="237" y="741"/>
                    </a:lnTo>
                    <a:lnTo>
                      <a:pt x="237" y="769"/>
                    </a:lnTo>
                    <a:lnTo>
                      <a:pt x="210" y="799"/>
                    </a:lnTo>
                    <a:lnTo>
                      <a:pt x="210" y="887"/>
                    </a:lnTo>
                    <a:lnTo>
                      <a:pt x="180" y="917"/>
                    </a:lnTo>
                    <a:lnTo>
                      <a:pt x="180" y="948"/>
                    </a:lnTo>
                    <a:lnTo>
                      <a:pt x="150" y="948"/>
                    </a:lnTo>
                    <a:lnTo>
                      <a:pt x="119" y="978"/>
                    </a:lnTo>
                    <a:lnTo>
                      <a:pt x="91" y="978"/>
                    </a:lnTo>
                    <a:lnTo>
                      <a:pt x="91" y="1036"/>
                    </a:lnTo>
                    <a:lnTo>
                      <a:pt x="61" y="1066"/>
                    </a:lnTo>
                    <a:lnTo>
                      <a:pt x="30" y="1066"/>
                    </a:lnTo>
                    <a:lnTo>
                      <a:pt x="0" y="1096"/>
                    </a:lnTo>
                    <a:lnTo>
                      <a:pt x="0" y="1243"/>
                    </a:lnTo>
                    <a:lnTo>
                      <a:pt x="30" y="1273"/>
                    </a:lnTo>
                    <a:lnTo>
                      <a:pt x="30" y="1303"/>
                    </a:lnTo>
                    <a:lnTo>
                      <a:pt x="61" y="1333"/>
                    </a:lnTo>
                    <a:lnTo>
                      <a:pt x="61" y="1421"/>
                    </a:lnTo>
                    <a:lnTo>
                      <a:pt x="119" y="1421"/>
                    </a:lnTo>
                    <a:lnTo>
                      <a:pt x="210" y="1509"/>
                    </a:lnTo>
                    <a:lnTo>
                      <a:pt x="210" y="1539"/>
                    </a:lnTo>
                    <a:lnTo>
                      <a:pt x="237" y="1570"/>
                    </a:lnTo>
                    <a:lnTo>
                      <a:pt x="237" y="1658"/>
                    </a:lnTo>
                    <a:lnTo>
                      <a:pt x="268" y="1658"/>
                    </a:lnTo>
                    <a:lnTo>
                      <a:pt x="357" y="1746"/>
                    </a:lnTo>
                    <a:lnTo>
                      <a:pt x="417" y="1746"/>
                    </a:lnTo>
                    <a:lnTo>
                      <a:pt x="446" y="1777"/>
                    </a:lnTo>
                    <a:lnTo>
                      <a:pt x="446" y="1895"/>
                    </a:lnTo>
                    <a:lnTo>
                      <a:pt x="475" y="1925"/>
                    </a:lnTo>
                    <a:lnTo>
                      <a:pt x="475" y="2013"/>
                    </a:lnTo>
                    <a:lnTo>
                      <a:pt x="505" y="2043"/>
                    </a:lnTo>
                    <a:lnTo>
                      <a:pt x="505" y="2132"/>
                    </a:lnTo>
                    <a:lnTo>
                      <a:pt x="535" y="2190"/>
                    </a:lnTo>
                    <a:lnTo>
                      <a:pt x="535" y="2309"/>
                    </a:lnTo>
                    <a:lnTo>
                      <a:pt x="565" y="2338"/>
                    </a:lnTo>
                    <a:lnTo>
                      <a:pt x="565" y="2427"/>
                    </a:lnTo>
                    <a:lnTo>
                      <a:pt x="594" y="2398"/>
                    </a:lnTo>
                    <a:lnTo>
                      <a:pt x="624" y="2398"/>
                    </a:lnTo>
                    <a:lnTo>
                      <a:pt x="653" y="2368"/>
                    </a:lnTo>
                    <a:lnTo>
                      <a:pt x="684" y="2368"/>
                    </a:lnTo>
                    <a:lnTo>
                      <a:pt x="684" y="2338"/>
                    </a:lnTo>
                    <a:lnTo>
                      <a:pt x="712" y="2338"/>
                    </a:lnTo>
                    <a:lnTo>
                      <a:pt x="742" y="2309"/>
                    </a:lnTo>
                    <a:lnTo>
                      <a:pt x="742" y="2280"/>
                    </a:lnTo>
                    <a:lnTo>
                      <a:pt x="772" y="2250"/>
                    </a:lnTo>
                    <a:lnTo>
                      <a:pt x="772" y="2220"/>
                    </a:lnTo>
                    <a:lnTo>
                      <a:pt x="803" y="2190"/>
                    </a:lnTo>
                    <a:lnTo>
                      <a:pt x="772" y="2162"/>
                    </a:lnTo>
                    <a:lnTo>
                      <a:pt x="772" y="2071"/>
                    </a:lnTo>
                    <a:lnTo>
                      <a:pt x="742" y="2043"/>
                    </a:lnTo>
                    <a:lnTo>
                      <a:pt x="742" y="1984"/>
                    </a:lnTo>
                    <a:lnTo>
                      <a:pt x="772" y="1953"/>
                    </a:lnTo>
                    <a:lnTo>
                      <a:pt x="772" y="1925"/>
                    </a:lnTo>
                    <a:lnTo>
                      <a:pt x="831" y="1925"/>
                    </a:lnTo>
                    <a:lnTo>
                      <a:pt x="891" y="1864"/>
                    </a:lnTo>
                    <a:lnTo>
                      <a:pt x="891" y="1834"/>
                    </a:lnTo>
                    <a:lnTo>
                      <a:pt x="921" y="1807"/>
                    </a:lnTo>
                    <a:lnTo>
                      <a:pt x="949" y="1807"/>
                    </a:lnTo>
                    <a:lnTo>
                      <a:pt x="949" y="1777"/>
                    </a:lnTo>
                    <a:lnTo>
                      <a:pt x="979" y="1746"/>
                    </a:lnTo>
                    <a:lnTo>
                      <a:pt x="1010" y="1746"/>
                    </a:lnTo>
                    <a:lnTo>
                      <a:pt x="1040" y="1716"/>
                    </a:lnTo>
                    <a:lnTo>
                      <a:pt x="1067" y="1716"/>
                    </a:lnTo>
                    <a:lnTo>
                      <a:pt x="1098" y="1688"/>
                    </a:lnTo>
                    <a:lnTo>
                      <a:pt x="1158" y="1688"/>
                    </a:lnTo>
                    <a:lnTo>
                      <a:pt x="1158" y="1628"/>
                    </a:lnTo>
                    <a:lnTo>
                      <a:pt x="1128" y="1598"/>
                    </a:lnTo>
                    <a:lnTo>
                      <a:pt x="1128" y="1451"/>
                    </a:lnTo>
                    <a:lnTo>
                      <a:pt x="1158" y="1421"/>
                    </a:lnTo>
                    <a:lnTo>
                      <a:pt x="1128" y="1391"/>
                    </a:lnTo>
                    <a:lnTo>
                      <a:pt x="1040" y="1391"/>
                    </a:lnTo>
                    <a:lnTo>
                      <a:pt x="1067" y="1361"/>
                    </a:lnTo>
                    <a:lnTo>
                      <a:pt x="1040" y="1361"/>
                    </a:lnTo>
                    <a:lnTo>
                      <a:pt x="1010" y="1333"/>
                    </a:lnTo>
                    <a:lnTo>
                      <a:pt x="1040" y="1303"/>
                    </a:lnTo>
                    <a:lnTo>
                      <a:pt x="1010" y="1273"/>
                    </a:lnTo>
                    <a:lnTo>
                      <a:pt x="979" y="1273"/>
                    </a:lnTo>
                    <a:lnTo>
                      <a:pt x="949" y="1303"/>
                    </a:lnTo>
                    <a:lnTo>
                      <a:pt x="921" y="1303"/>
                    </a:lnTo>
                    <a:lnTo>
                      <a:pt x="921" y="1243"/>
                    </a:lnTo>
                    <a:lnTo>
                      <a:pt x="803" y="1243"/>
                    </a:lnTo>
                    <a:lnTo>
                      <a:pt x="742" y="1184"/>
                    </a:lnTo>
                    <a:lnTo>
                      <a:pt x="742" y="1155"/>
                    </a:lnTo>
                    <a:lnTo>
                      <a:pt x="712" y="1124"/>
                    </a:lnTo>
                    <a:lnTo>
                      <a:pt x="712" y="1036"/>
                    </a:lnTo>
                    <a:lnTo>
                      <a:pt x="742" y="1005"/>
                    </a:lnTo>
                    <a:lnTo>
                      <a:pt x="772" y="1005"/>
                    </a:lnTo>
                    <a:lnTo>
                      <a:pt x="831" y="948"/>
                    </a:lnTo>
                    <a:lnTo>
                      <a:pt x="860" y="948"/>
                    </a:lnTo>
                    <a:lnTo>
                      <a:pt x="891" y="917"/>
                    </a:lnTo>
                    <a:lnTo>
                      <a:pt x="921" y="917"/>
                    </a:lnTo>
                    <a:lnTo>
                      <a:pt x="921" y="887"/>
                    </a:lnTo>
                    <a:lnTo>
                      <a:pt x="979" y="830"/>
                    </a:lnTo>
                    <a:lnTo>
                      <a:pt x="979" y="799"/>
                    </a:lnTo>
                    <a:lnTo>
                      <a:pt x="1010" y="769"/>
                    </a:lnTo>
                    <a:lnTo>
                      <a:pt x="1010" y="562"/>
                    </a:lnTo>
                    <a:lnTo>
                      <a:pt x="979" y="562"/>
                    </a:lnTo>
                    <a:lnTo>
                      <a:pt x="949" y="532"/>
                    </a:lnTo>
                    <a:lnTo>
                      <a:pt x="891" y="532"/>
                    </a:lnTo>
                    <a:lnTo>
                      <a:pt x="891" y="503"/>
                    </a:lnTo>
                    <a:lnTo>
                      <a:pt x="860" y="474"/>
                    </a:lnTo>
                    <a:lnTo>
                      <a:pt x="860" y="444"/>
                    </a:lnTo>
                    <a:lnTo>
                      <a:pt x="831" y="414"/>
                    </a:lnTo>
                    <a:lnTo>
                      <a:pt x="831" y="355"/>
                    </a:lnTo>
                    <a:lnTo>
                      <a:pt x="860" y="325"/>
                    </a:lnTo>
                    <a:lnTo>
                      <a:pt x="891" y="325"/>
                    </a:lnTo>
                    <a:lnTo>
                      <a:pt x="949" y="267"/>
                    </a:lnTo>
                    <a:lnTo>
                      <a:pt x="949" y="237"/>
                    </a:lnTo>
                    <a:lnTo>
                      <a:pt x="979" y="207"/>
                    </a:lnTo>
                    <a:lnTo>
                      <a:pt x="979" y="176"/>
                    </a:lnTo>
                    <a:lnTo>
                      <a:pt x="1010" y="149"/>
                    </a:lnTo>
                    <a:lnTo>
                      <a:pt x="1010" y="119"/>
                    </a:lnTo>
                    <a:lnTo>
                      <a:pt x="979" y="89"/>
                    </a:lnTo>
                    <a:lnTo>
                      <a:pt x="921" y="149"/>
                    </a:lnTo>
                    <a:lnTo>
                      <a:pt x="891" y="149"/>
                    </a:lnTo>
                    <a:lnTo>
                      <a:pt x="831" y="207"/>
                    </a:lnTo>
                    <a:lnTo>
                      <a:pt x="803" y="207"/>
                    </a:lnTo>
                    <a:lnTo>
                      <a:pt x="803" y="176"/>
                    </a:lnTo>
                    <a:lnTo>
                      <a:pt x="772" y="176"/>
                    </a:lnTo>
                    <a:lnTo>
                      <a:pt x="803" y="149"/>
                    </a:lnTo>
                    <a:lnTo>
                      <a:pt x="772" y="119"/>
                    </a:lnTo>
                    <a:lnTo>
                      <a:pt x="772" y="30"/>
                    </a:lnTo>
                    <a:lnTo>
                      <a:pt x="684" y="30"/>
                    </a:lnTo>
                    <a:lnTo>
                      <a:pt x="684" y="58"/>
                    </a:lnTo>
                    <a:lnTo>
                      <a:pt x="653" y="58"/>
                    </a:lnTo>
                    <a:lnTo>
                      <a:pt x="653" y="30"/>
                    </a:lnTo>
                    <a:lnTo>
                      <a:pt x="684" y="30"/>
                    </a:lnTo>
                    <a:lnTo>
                      <a:pt x="684" y="0"/>
                    </a:lnTo>
                    <a:lnTo>
                      <a:pt x="594" y="0"/>
                    </a:lnTo>
                    <a:lnTo>
                      <a:pt x="535" y="30"/>
                    </a:lnTo>
                    <a:lnTo>
                      <a:pt x="505" y="30"/>
                    </a:lnTo>
                    <a:lnTo>
                      <a:pt x="475" y="58"/>
                    </a:lnTo>
                    <a:lnTo>
                      <a:pt x="446" y="58"/>
                    </a:lnTo>
                    <a:lnTo>
                      <a:pt x="387" y="119"/>
                    </a:lnTo>
                    <a:close/>
                  </a:path>
                </a:pathLst>
              </a:custGeom>
              <a:solidFill>
                <a:srgbClr val="7FC543"/>
              </a:solidFill>
              <a:ln w="9525">
                <a:noFill/>
                <a:round/>
                <a:headEnd/>
                <a:tailEnd/>
              </a:ln>
            </p:spPr>
            <p:txBody>
              <a:bodyPr/>
              <a:lstStyle/>
              <a:p>
                <a:endParaRPr lang="en-GB"/>
              </a:p>
            </p:txBody>
          </p:sp>
          <p:sp>
            <p:nvSpPr>
              <p:cNvPr id="17517" name="Freeform 109"/>
              <p:cNvSpPr>
                <a:spLocks/>
              </p:cNvSpPr>
              <p:nvPr/>
            </p:nvSpPr>
            <p:spPr bwMode="auto">
              <a:xfrm>
                <a:off x="3376" y="3511"/>
                <a:ext cx="222" cy="133"/>
              </a:xfrm>
              <a:custGeom>
                <a:avLst/>
                <a:gdLst/>
                <a:ahLst/>
                <a:cxnLst>
                  <a:cxn ang="0">
                    <a:pos x="652" y="31"/>
                  </a:cxn>
                  <a:cxn ang="0">
                    <a:pos x="621" y="59"/>
                  </a:cxn>
                  <a:cxn ang="0">
                    <a:pos x="591" y="59"/>
                  </a:cxn>
                  <a:cxn ang="0">
                    <a:pos x="563" y="89"/>
                  </a:cxn>
                  <a:cxn ang="0">
                    <a:pos x="414" y="89"/>
                  </a:cxn>
                  <a:cxn ang="0">
                    <a:pos x="384" y="120"/>
                  </a:cxn>
                  <a:cxn ang="0">
                    <a:pos x="354" y="89"/>
                  </a:cxn>
                  <a:cxn ang="0">
                    <a:pos x="325" y="89"/>
                  </a:cxn>
                  <a:cxn ang="0">
                    <a:pos x="266" y="31"/>
                  </a:cxn>
                  <a:cxn ang="0">
                    <a:pos x="207" y="31"/>
                  </a:cxn>
                  <a:cxn ang="0">
                    <a:pos x="147" y="89"/>
                  </a:cxn>
                  <a:cxn ang="0">
                    <a:pos x="88" y="59"/>
                  </a:cxn>
                  <a:cxn ang="0">
                    <a:pos x="88" y="31"/>
                  </a:cxn>
                  <a:cxn ang="0">
                    <a:pos x="0" y="120"/>
                  </a:cxn>
                  <a:cxn ang="0">
                    <a:pos x="0" y="207"/>
                  </a:cxn>
                  <a:cxn ang="0">
                    <a:pos x="29" y="207"/>
                  </a:cxn>
                  <a:cxn ang="0">
                    <a:pos x="59" y="238"/>
                  </a:cxn>
                  <a:cxn ang="0">
                    <a:pos x="147" y="238"/>
                  </a:cxn>
                  <a:cxn ang="0">
                    <a:pos x="177" y="268"/>
                  </a:cxn>
                  <a:cxn ang="0">
                    <a:pos x="207" y="268"/>
                  </a:cxn>
                  <a:cxn ang="0">
                    <a:pos x="266" y="326"/>
                  </a:cxn>
                  <a:cxn ang="0">
                    <a:pos x="325" y="326"/>
                  </a:cxn>
                  <a:cxn ang="0">
                    <a:pos x="354" y="356"/>
                  </a:cxn>
                  <a:cxn ang="0">
                    <a:pos x="354" y="384"/>
                  </a:cxn>
                  <a:cxn ang="0">
                    <a:pos x="384" y="384"/>
                  </a:cxn>
                  <a:cxn ang="0">
                    <a:pos x="414" y="415"/>
                  </a:cxn>
                  <a:cxn ang="0">
                    <a:pos x="445" y="384"/>
                  </a:cxn>
                  <a:cxn ang="0">
                    <a:pos x="472" y="415"/>
                  </a:cxn>
                  <a:cxn ang="0">
                    <a:pos x="502" y="415"/>
                  </a:cxn>
                  <a:cxn ang="0">
                    <a:pos x="532" y="445"/>
                  </a:cxn>
                  <a:cxn ang="0">
                    <a:pos x="563" y="445"/>
                  </a:cxn>
                  <a:cxn ang="0">
                    <a:pos x="563" y="475"/>
                  </a:cxn>
                  <a:cxn ang="0">
                    <a:pos x="591" y="502"/>
                  </a:cxn>
                  <a:cxn ang="0">
                    <a:pos x="621" y="502"/>
                  </a:cxn>
                  <a:cxn ang="0">
                    <a:pos x="652" y="533"/>
                  </a:cxn>
                  <a:cxn ang="0">
                    <a:pos x="770" y="533"/>
                  </a:cxn>
                  <a:cxn ang="0">
                    <a:pos x="739" y="502"/>
                  </a:cxn>
                  <a:cxn ang="0">
                    <a:pos x="770" y="475"/>
                  </a:cxn>
                  <a:cxn ang="0">
                    <a:pos x="770" y="445"/>
                  </a:cxn>
                  <a:cxn ang="0">
                    <a:pos x="800" y="415"/>
                  </a:cxn>
                  <a:cxn ang="0">
                    <a:pos x="800" y="384"/>
                  </a:cxn>
                  <a:cxn ang="0">
                    <a:pos x="770" y="356"/>
                  </a:cxn>
                  <a:cxn ang="0">
                    <a:pos x="770" y="326"/>
                  </a:cxn>
                  <a:cxn ang="0">
                    <a:pos x="739" y="326"/>
                  </a:cxn>
                  <a:cxn ang="0">
                    <a:pos x="739" y="268"/>
                  </a:cxn>
                  <a:cxn ang="0">
                    <a:pos x="770" y="238"/>
                  </a:cxn>
                  <a:cxn ang="0">
                    <a:pos x="770" y="177"/>
                  </a:cxn>
                  <a:cxn ang="0">
                    <a:pos x="828" y="120"/>
                  </a:cxn>
                  <a:cxn ang="0">
                    <a:pos x="828" y="89"/>
                  </a:cxn>
                  <a:cxn ang="0">
                    <a:pos x="889" y="31"/>
                  </a:cxn>
                  <a:cxn ang="0">
                    <a:pos x="889" y="0"/>
                  </a:cxn>
                  <a:cxn ang="0">
                    <a:pos x="828" y="0"/>
                  </a:cxn>
                  <a:cxn ang="0">
                    <a:pos x="800" y="31"/>
                  </a:cxn>
                  <a:cxn ang="0">
                    <a:pos x="770" y="31"/>
                  </a:cxn>
                  <a:cxn ang="0">
                    <a:pos x="739" y="59"/>
                  </a:cxn>
                  <a:cxn ang="0">
                    <a:pos x="709" y="31"/>
                  </a:cxn>
                  <a:cxn ang="0">
                    <a:pos x="652" y="31"/>
                  </a:cxn>
                </a:cxnLst>
                <a:rect l="0" t="0" r="r" b="b"/>
                <a:pathLst>
                  <a:path w="889" h="533">
                    <a:moveTo>
                      <a:pt x="652" y="31"/>
                    </a:moveTo>
                    <a:lnTo>
                      <a:pt x="621" y="59"/>
                    </a:lnTo>
                    <a:lnTo>
                      <a:pt x="591" y="59"/>
                    </a:lnTo>
                    <a:lnTo>
                      <a:pt x="563" y="89"/>
                    </a:lnTo>
                    <a:lnTo>
                      <a:pt x="414" y="89"/>
                    </a:lnTo>
                    <a:lnTo>
                      <a:pt x="384" y="120"/>
                    </a:lnTo>
                    <a:lnTo>
                      <a:pt x="354" y="89"/>
                    </a:lnTo>
                    <a:lnTo>
                      <a:pt x="325" y="89"/>
                    </a:lnTo>
                    <a:lnTo>
                      <a:pt x="266" y="31"/>
                    </a:lnTo>
                    <a:lnTo>
                      <a:pt x="207" y="31"/>
                    </a:lnTo>
                    <a:lnTo>
                      <a:pt x="147" y="89"/>
                    </a:lnTo>
                    <a:lnTo>
                      <a:pt x="88" y="59"/>
                    </a:lnTo>
                    <a:lnTo>
                      <a:pt x="88" y="31"/>
                    </a:lnTo>
                    <a:lnTo>
                      <a:pt x="0" y="120"/>
                    </a:lnTo>
                    <a:lnTo>
                      <a:pt x="0" y="207"/>
                    </a:lnTo>
                    <a:lnTo>
                      <a:pt x="29" y="207"/>
                    </a:lnTo>
                    <a:lnTo>
                      <a:pt x="59" y="238"/>
                    </a:lnTo>
                    <a:lnTo>
                      <a:pt x="147" y="238"/>
                    </a:lnTo>
                    <a:lnTo>
                      <a:pt x="177" y="268"/>
                    </a:lnTo>
                    <a:lnTo>
                      <a:pt x="207" y="268"/>
                    </a:lnTo>
                    <a:lnTo>
                      <a:pt x="266" y="326"/>
                    </a:lnTo>
                    <a:lnTo>
                      <a:pt x="325" y="326"/>
                    </a:lnTo>
                    <a:lnTo>
                      <a:pt x="354" y="356"/>
                    </a:lnTo>
                    <a:lnTo>
                      <a:pt x="354" y="384"/>
                    </a:lnTo>
                    <a:lnTo>
                      <a:pt x="384" y="384"/>
                    </a:lnTo>
                    <a:lnTo>
                      <a:pt x="414" y="415"/>
                    </a:lnTo>
                    <a:lnTo>
                      <a:pt x="445" y="384"/>
                    </a:lnTo>
                    <a:lnTo>
                      <a:pt x="472" y="415"/>
                    </a:lnTo>
                    <a:lnTo>
                      <a:pt x="502" y="415"/>
                    </a:lnTo>
                    <a:lnTo>
                      <a:pt x="532" y="445"/>
                    </a:lnTo>
                    <a:lnTo>
                      <a:pt x="563" y="445"/>
                    </a:lnTo>
                    <a:lnTo>
                      <a:pt x="563" y="475"/>
                    </a:lnTo>
                    <a:lnTo>
                      <a:pt x="591" y="502"/>
                    </a:lnTo>
                    <a:lnTo>
                      <a:pt x="621" y="502"/>
                    </a:lnTo>
                    <a:lnTo>
                      <a:pt x="652" y="533"/>
                    </a:lnTo>
                    <a:lnTo>
                      <a:pt x="770" y="533"/>
                    </a:lnTo>
                    <a:lnTo>
                      <a:pt x="739" y="502"/>
                    </a:lnTo>
                    <a:lnTo>
                      <a:pt x="770" y="475"/>
                    </a:lnTo>
                    <a:lnTo>
                      <a:pt x="770" y="445"/>
                    </a:lnTo>
                    <a:lnTo>
                      <a:pt x="800" y="415"/>
                    </a:lnTo>
                    <a:lnTo>
                      <a:pt x="800" y="384"/>
                    </a:lnTo>
                    <a:lnTo>
                      <a:pt x="770" y="356"/>
                    </a:lnTo>
                    <a:lnTo>
                      <a:pt x="770" y="326"/>
                    </a:lnTo>
                    <a:lnTo>
                      <a:pt x="739" y="326"/>
                    </a:lnTo>
                    <a:lnTo>
                      <a:pt x="739" y="268"/>
                    </a:lnTo>
                    <a:lnTo>
                      <a:pt x="770" y="238"/>
                    </a:lnTo>
                    <a:lnTo>
                      <a:pt x="770" y="177"/>
                    </a:lnTo>
                    <a:lnTo>
                      <a:pt x="828" y="120"/>
                    </a:lnTo>
                    <a:lnTo>
                      <a:pt x="828" y="89"/>
                    </a:lnTo>
                    <a:lnTo>
                      <a:pt x="889" y="31"/>
                    </a:lnTo>
                    <a:lnTo>
                      <a:pt x="889" y="0"/>
                    </a:lnTo>
                    <a:lnTo>
                      <a:pt x="828" y="0"/>
                    </a:lnTo>
                    <a:lnTo>
                      <a:pt x="800" y="31"/>
                    </a:lnTo>
                    <a:lnTo>
                      <a:pt x="770" y="31"/>
                    </a:lnTo>
                    <a:lnTo>
                      <a:pt x="739" y="59"/>
                    </a:lnTo>
                    <a:lnTo>
                      <a:pt x="709" y="31"/>
                    </a:lnTo>
                    <a:lnTo>
                      <a:pt x="652" y="31"/>
                    </a:lnTo>
                    <a:close/>
                  </a:path>
                </a:pathLst>
              </a:custGeom>
              <a:solidFill>
                <a:srgbClr val="FFFF7F"/>
              </a:solidFill>
              <a:ln w="9525">
                <a:noFill/>
                <a:round/>
                <a:headEnd/>
                <a:tailEnd/>
              </a:ln>
            </p:spPr>
            <p:txBody>
              <a:bodyPr/>
              <a:lstStyle/>
              <a:p>
                <a:endParaRPr lang="en-GB"/>
              </a:p>
            </p:txBody>
          </p:sp>
          <p:sp>
            <p:nvSpPr>
              <p:cNvPr id="17518" name="Freeform 110"/>
              <p:cNvSpPr>
                <a:spLocks/>
              </p:cNvSpPr>
              <p:nvPr/>
            </p:nvSpPr>
            <p:spPr bwMode="auto">
              <a:xfrm>
                <a:off x="5628" y="1039"/>
                <a:ext cx="15" cy="8"/>
              </a:xfrm>
              <a:custGeom>
                <a:avLst/>
                <a:gdLst/>
                <a:ahLst/>
                <a:cxnLst>
                  <a:cxn ang="0">
                    <a:pos x="28" y="29"/>
                  </a:cxn>
                  <a:cxn ang="0">
                    <a:pos x="58" y="0"/>
                  </a:cxn>
                  <a:cxn ang="0">
                    <a:pos x="28" y="0"/>
                  </a:cxn>
                  <a:cxn ang="0">
                    <a:pos x="0" y="29"/>
                  </a:cxn>
                  <a:cxn ang="0">
                    <a:pos x="28" y="29"/>
                  </a:cxn>
                </a:cxnLst>
                <a:rect l="0" t="0" r="r" b="b"/>
                <a:pathLst>
                  <a:path w="58" h="29">
                    <a:moveTo>
                      <a:pt x="28" y="29"/>
                    </a:moveTo>
                    <a:lnTo>
                      <a:pt x="58" y="0"/>
                    </a:lnTo>
                    <a:lnTo>
                      <a:pt x="28" y="0"/>
                    </a:lnTo>
                    <a:lnTo>
                      <a:pt x="0" y="29"/>
                    </a:lnTo>
                    <a:lnTo>
                      <a:pt x="28" y="29"/>
                    </a:lnTo>
                    <a:close/>
                  </a:path>
                </a:pathLst>
              </a:custGeom>
              <a:solidFill>
                <a:srgbClr val="FFFF7F"/>
              </a:solidFill>
              <a:ln w="9525">
                <a:noFill/>
                <a:round/>
                <a:headEnd/>
                <a:tailEnd/>
              </a:ln>
            </p:spPr>
            <p:txBody>
              <a:bodyPr/>
              <a:lstStyle/>
              <a:p>
                <a:endParaRPr lang="en-GB"/>
              </a:p>
            </p:txBody>
          </p:sp>
          <p:sp>
            <p:nvSpPr>
              <p:cNvPr id="17519" name="Freeform 111"/>
              <p:cNvSpPr>
                <a:spLocks/>
              </p:cNvSpPr>
              <p:nvPr/>
            </p:nvSpPr>
            <p:spPr bwMode="auto">
              <a:xfrm>
                <a:off x="5732" y="928"/>
                <a:ext cx="15" cy="7"/>
              </a:xfrm>
              <a:custGeom>
                <a:avLst/>
                <a:gdLst/>
                <a:ahLst/>
                <a:cxnLst>
                  <a:cxn ang="0">
                    <a:pos x="30" y="0"/>
                  </a:cxn>
                  <a:cxn ang="0">
                    <a:pos x="0" y="30"/>
                  </a:cxn>
                  <a:cxn ang="0">
                    <a:pos x="60" y="30"/>
                  </a:cxn>
                  <a:cxn ang="0">
                    <a:pos x="30" y="0"/>
                  </a:cxn>
                </a:cxnLst>
                <a:rect l="0" t="0" r="r" b="b"/>
                <a:pathLst>
                  <a:path w="60" h="30">
                    <a:moveTo>
                      <a:pt x="30" y="0"/>
                    </a:moveTo>
                    <a:lnTo>
                      <a:pt x="0" y="30"/>
                    </a:lnTo>
                    <a:lnTo>
                      <a:pt x="60" y="30"/>
                    </a:lnTo>
                    <a:lnTo>
                      <a:pt x="30" y="0"/>
                    </a:lnTo>
                    <a:close/>
                  </a:path>
                </a:pathLst>
              </a:custGeom>
              <a:solidFill>
                <a:srgbClr val="FFFF7F"/>
              </a:solidFill>
              <a:ln w="9525">
                <a:noFill/>
                <a:round/>
                <a:headEnd/>
                <a:tailEnd/>
              </a:ln>
            </p:spPr>
            <p:txBody>
              <a:bodyPr/>
              <a:lstStyle/>
              <a:p>
                <a:endParaRPr lang="en-GB"/>
              </a:p>
            </p:txBody>
          </p:sp>
          <p:sp>
            <p:nvSpPr>
              <p:cNvPr id="17520" name="Freeform 112"/>
              <p:cNvSpPr>
                <a:spLocks/>
              </p:cNvSpPr>
              <p:nvPr/>
            </p:nvSpPr>
            <p:spPr bwMode="auto">
              <a:xfrm>
                <a:off x="5465" y="876"/>
                <a:ext cx="44" cy="22"/>
              </a:xfrm>
              <a:custGeom>
                <a:avLst/>
                <a:gdLst/>
                <a:ahLst/>
                <a:cxnLst>
                  <a:cxn ang="0">
                    <a:pos x="0" y="0"/>
                  </a:cxn>
                  <a:cxn ang="0">
                    <a:pos x="0" y="30"/>
                  </a:cxn>
                  <a:cxn ang="0">
                    <a:pos x="90" y="30"/>
                  </a:cxn>
                  <a:cxn ang="0">
                    <a:pos x="149" y="89"/>
                  </a:cxn>
                  <a:cxn ang="0">
                    <a:pos x="179" y="89"/>
                  </a:cxn>
                  <a:cxn ang="0">
                    <a:pos x="179" y="30"/>
                  </a:cxn>
                  <a:cxn ang="0">
                    <a:pos x="149" y="30"/>
                  </a:cxn>
                  <a:cxn ang="0">
                    <a:pos x="119" y="0"/>
                  </a:cxn>
                  <a:cxn ang="0">
                    <a:pos x="0" y="0"/>
                  </a:cxn>
                </a:cxnLst>
                <a:rect l="0" t="0" r="r" b="b"/>
                <a:pathLst>
                  <a:path w="179" h="89">
                    <a:moveTo>
                      <a:pt x="0" y="0"/>
                    </a:moveTo>
                    <a:lnTo>
                      <a:pt x="0" y="30"/>
                    </a:lnTo>
                    <a:lnTo>
                      <a:pt x="90" y="30"/>
                    </a:lnTo>
                    <a:lnTo>
                      <a:pt x="149" y="89"/>
                    </a:lnTo>
                    <a:lnTo>
                      <a:pt x="179" y="89"/>
                    </a:lnTo>
                    <a:lnTo>
                      <a:pt x="179" y="30"/>
                    </a:lnTo>
                    <a:lnTo>
                      <a:pt x="149" y="30"/>
                    </a:lnTo>
                    <a:lnTo>
                      <a:pt x="119" y="0"/>
                    </a:lnTo>
                    <a:lnTo>
                      <a:pt x="0" y="0"/>
                    </a:lnTo>
                    <a:close/>
                  </a:path>
                </a:pathLst>
              </a:custGeom>
              <a:solidFill>
                <a:srgbClr val="FFFF7F"/>
              </a:solidFill>
              <a:ln w="9525">
                <a:noFill/>
                <a:round/>
                <a:headEnd/>
                <a:tailEnd/>
              </a:ln>
            </p:spPr>
            <p:txBody>
              <a:bodyPr/>
              <a:lstStyle/>
              <a:p>
                <a:endParaRPr lang="en-GB"/>
              </a:p>
            </p:txBody>
          </p:sp>
          <p:sp>
            <p:nvSpPr>
              <p:cNvPr id="17521" name="Freeform 113"/>
              <p:cNvSpPr>
                <a:spLocks/>
              </p:cNvSpPr>
              <p:nvPr/>
            </p:nvSpPr>
            <p:spPr bwMode="auto">
              <a:xfrm>
                <a:off x="5302" y="1010"/>
                <a:ext cx="111" cy="51"/>
              </a:xfrm>
              <a:custGeom>
                <a:avLst/>
                <a:gdLst/>
                <a:ahLst/>
                <a:cxnLst>
                  <a:cxn ang="0">
                    <a:pos x="0" y="177"/>
                  </a:cxn>
                  <a:cxn ang="0">
                    <a:pos x="58" y="177"/>
                  </a:cxn>
                  <a:cxn ang="0">
                    <a:pos x="88" y="207"/>
                  </a:cxn>
                  <a:cxn ang="0">
                    <a:pos x="238" y="207"/>
                  </a:cxn>
                  <a:cxn ang="0">
                    <a:pos x="267" y="177"/>
                  </a:cxn>
                  <a:cxn ang="0">
                    <a:pos x="326" y="177"/>
                  </a:cxn>
                  <a:cxn ang="0">
                    <a:pos x="386" y="118"/>
                  </a:cxn>
                  <a:cxn ang="0">
                    <a:pos x="386" y="89"/>
                  </a:cxn>
                  <a:cxn ang="0">
                    <a:pos x="414" y="89"/>
                  </a:cxn>
                  <a:cxn ang="0">
                    <a:pos x="445" y="118"/>
                  </a:cxn>
                  <a:cxn ang="0">
                    <a:pos x="445" y="89"/>
                  </a:cxn>
                  <a:cxn ang="0">
                    <a:pos x="414" y="59"/>
                  </a:cxn>
                  <a:cxn ang="0">
                    <a:pos x="386" y="59"/>
                  </a:cxn>
                  <a:cxn ang="0">
                    <a:pos x="356" y="28"/>
                  </a:cxn>
                  <a:cxn ang="0">
                    <a:pos x="267" y="28"/>
                  </a:cxn>
                  <a:cxn ang="0">
                    <a:pos x="238" y="0"/>
                  </a:cxn>
                  <a:cxn ang="0">
                    <a:pos x="58" y="0"/>
                  </a:cxn>
                  <a:cxn ang="0">
                    <a:pos x="0" y="59"/>
                  </a:cxn>
                  <a:cxn ang="0">
                    <a:pos x="0" y="177"/>
                  </a:cxn>
                </a:cxnLst>
                <a:rect l="0" t="0" r="r" b="b"/>
                <a:pathLst>
                  <a:path w="445" h="207">
                    <a:moveTo>
                      <a:pt x="0" y="177"/>
                    </a:moveTo>
                    <a:lnTo>
                      <a:pt x="58" y="177"/>
                    </a:lnTo>
                    <a:lnTo>
                      <a:pt x="88" y="207"/>
                    </a:lnTo>
                    <a:lnTo>
                      <a:pt x="238" y="207"/>
                    </a:lnTo>
                    <a:lnTo>
                      <a:pt x="267" y="177"/>
                    </a:lnTo>
                    <a:lnTo>
                      <a:pt x="326" y="177"/>
                    </a:lnTo>
                    <a:lnTo>
                      <a:pt x="386" y="118"/>
                    </a:lnTo>
                    <a:lnTo>
                      <a:pt x="386" y="89"/>
                    </a:lnTo>
                    <a:lnTo>
                      <a:pt x="414" y="89"/>
                    </a:lnTo>
                    <a:lnTo>
                      <a:pt x="445" y="118"/>
                    </a:lnTo>
                    <a:lnTo>
                      <a:pt x="445" y="89"/>
                    </a:lnTo>
                    <a:lnTo>
                      <a:pt x="414" y="59"/>
                    </a:lnTo>
                    <a:lnTo>
                      <a:pt x="386" y="59"/>
                    </a:lnTo>
                    <a:lnTo>
                      <a:pt x="356" y="28"/>
                    </a:lnTo>
                    <a:lnTo>
                      <a:pt x="267" y="28"/>
                    </a:lnTo>
                    <a:lnTo>
                      <a:pt x="238" y="0"/>
                    </a:lnTo>
                    <a:lnTo>
                      <a:pt x="58" y="0"/>
                    </a:lnTo>
                    <a:lnTo>
                      <a:pt x="0" y="59"/>
                    </a:lnTo>
                    <a:lnTo>
                      <a:pt x="0" y="177"/>
                    </a:lnTo>
                    <a:close/>
                  </a:path>
                </a:pathLst>
              </a:custGeom>
              <a:solidFill>
                <a:srgbClr val="FFFF7F"/>
              </a:solidFill>
              <a:ln w="9525">
                <a:noFill/>
                <a:round/>
                <a:headEnd/>
                <a:tailEnd/>
              </a:ln>
            </p:spPr>
            <p:txBody>
              <a:bodyPr/>
              <a:lstStyle/>
              <a:p>
                <a:endParaRPr lang="en-GB"/>
              </a:p>
            </p:txBody>
          </p:sp>
          <p:sp>
            <p:nvSpPr>
              <p:cNvPr id="17522" name="Freeform 114"/>
              <p:cNvSpPr>
                <a:spLocks/>
              </p:cNvSpPr>
              <p:nvPr/>
            </p:nvSpPr>
            <p:spPr bwMode="auto">
              <a:xfrm>
                <a:off x="5035" y="1202"/>
                <a:ext cx="8" cy="8"/>
              </a:xfrm>
              <a:custGeom>
                <a:avLst/>
                <a:gdLst/>
                <a:ahLst/>
                <a:cxnLst>
                  <a:cxn ang="0">
                    <a:pos x="31" y="0"/>
                  </a:cxn>
                  <a:cxn ang="0">
                    <a:pos x="0" y="0"/>
                  </a:cxn>
                  <a:cxn ang="0">
                    <a:pos x="0" y="31"/>
                  </a:cxn>
                  <a:cxn ang="0">
                    <a:pos x="31" y="0"/>
                  </a:cxn>
                </a:cxnLst>
                <a:rect l="0" t="0" r="r" b="b"/>
                <a:pathLst>
                  <a:path w="31" h="31">
                    <a:moveTo>
                      <a:pt x="31" y="0"/>
                    </a:moveTo>
                    <a:lnTo>
                      <a:pt x="0" y="0"/>
                    </a:lnTo>
                    <a:lnTo>
                      <a:pt x="0" y="31"/>
                    </a:lnTo>
                    <a:lnTo>
                      <a:pt x="31" y="0"/>
                    </a:lnTo>
                    <a:close/>
                  </a:path>
                </a:pathLst>
              </a:custGeom>
              <a:solidFill>
                <a:srgbClr val="FFFF7F"/>
              </a:solidFill>
              <a:ln w="9525">
                <a:noFill/>
                <a:round/>
                <a:headEnd/>
                <a:tailEnd/>
              </a:ln>
            </p:spPr>
            <p:txBody>
              <a:bodyPr/>
              <a:lstStyle/>
              <a:p>
                <a:endParaRPr lang="en-GB"/>
              </a:p>
            </p:txBody>
          </p:sp>
          <p:sp>
            <p:nvSpPr>
              <p:cNvPr id="17523" name="Freeform 115"/>
              <p:cNvSpPr>
                <a:spLocks/>
              </p:cNvSpPr>
              <p:nvPr/>
            </p:nvSpPr>
            <p:spPr bwMode="auto">
              <a:xfrm>
                <a:off x="3932" y="1831"/>
                <a:ext cx="81" cy="52"/>
              </a:xfrm>
              <a:custGeom>
                <a:avLst/>
                <a:gdLst/>
                <a:ahLst/>
                <a:cxnLst>
                  <a:cxn ang="0">
                    <a:pos x="296" y="31"/>
                  </a:cxn>
                  <a:cxn ang="0">
                    <a:pos x="296" y="0"/>
                  </a:cxn>
                  <a:cxn ang="0">
                    <a:pos x="119" y="0"/>
                  </a:cxn>
                  <a:cxn ang="0">
                    <a:pos x="89" y="31"/>
                  </a:cxn>
                  <a:cxn ang="0">
                    <a:pos x="0" y="31"/>
                  </a:cxn>
                  <a:cxn ang="0">
                    <a:pos x="29" y="59"/>
                  </a:cxn>
                  <a:cxn ang="0">
                    <a:pos x="0" y="89"/>
                  </a:cxn>
                  <a:cxn ang="0">
                    <a:pos x="59" y="150"/>
                  </a:cxn>
                  <a:cxn ang="0">
                    <a:pos x="59" y="177"/>
                  </a:cxn>
                  <a:cxn ang="0">
                    <a:pos x="29" y="177"/>
                  </a:cxn>
                  <a:cxn ang="0">
                    <a:pos x="29" y="207"/>
                  </a:cxn>
                  <a:cxn ang="0">
                    <a:pos x="89" y="207"/>
                  </a:cxn>
                  <a:cxn ang="0">
                    <a:pos x="89" y="150"/>
                  </a:cxn>
                  <a:cxn ang="0">
                    <a:pos x="119" y="119"/>
                  </a:cxn>
                  <a:cxn ang="0">
                    <a:pos x="207" y="119"/>
                  </a:cxn>
                  <a:cxn ang="0">
                    <a:pos x="238" y="89"/>
                  </a:cxn>
                  <a:cxn ang="0">
                    <a:pos x="266" y="89"/>
                  </a:cxn>
                  <a:cxn ang="0">
                    <a:pos x="296" y="59"/>
                  </a:cxn>
                  <a:cxn ang="0">
                    <a:pos x="326" y="59"/>
                  </a:cxn>
                  <a:cxn ang="0">
                    <a:pos x="296" y="31"/>
                  </a:cxn>
                </a:cxnLst>
                <a:rect l="0" t="0" r="r" b="b"/>
                <a:pathLst>
                  <a:path w="326" h="207">
                    <a:moveTo>
                      <a:pt x="296" y="31"/>
                    </a:moveTo>
                    <a:lnTo>
                      <a:pt x="296" y="0"/>
                    </a:lnTo>
                    <a:lnTo>
                      <a:pt x="119" y="0"/>
                    </a:lnTo>
                    <a:lnTo>
                      <a:pt x="89" y="31"/>
                    </a:lnTo>
                    <a:lnTo>
                      <a:pt x="0" y="31"/>
                    </a:lnTo>
                    <a:lnTo>
                      <a:pt x="29" y="59"/>
                    </a:lnTo>
                    <a:lnTo>
                      <a:pt x="0" y="89"/>
                    </a:lnTo>
                    <a:lnTo>
                      <a:pt x="59" y="150"/>
                    </a:lnTo>
                    <a:lnTo>
                      <a:pt x="59" y="177"/>
                    </a:lnTo>
                    <a:lnTo>
                      <a:pt x="29" y="177"/>
                    </a:lnTo>
                    <a:lnTo>
                      <a:pt x="29" y="207"/>
                    </a:lnTo>
                    <a:lnTo>
                      <a:pt x="89" y="207"/>
                    </a:lnTo>
                    <a:lnTo>
                      <a:pt x="89" y="150"/>
                    </a:lnTo>
                    <a:lnTo>
                      <a:pt x="119" y="119"/>
                    </a:lnTo>
                    <a:lnTo>
                      <a:pt x="207" y="119"/>
                    </a:lnTo>
                    <a:lnTo>
                      <a:pt x="238" y="89"/>
                    </a:lnTo>
                    <a:lnTo>
                      <a:pt x="266" y="89"/>
                    </a:lnTo>
                    <a:lnTo>
                      <a:pt x="296" y="59"/>
                    </a:lnTo>
                    <a:lnTo>
                      <a:pt x="326" y="59"/>
                    </a:lnTo>
                    <a:lnTo>
                      <a:pt x="296" y="31"/>
                    </a:lnTo>
                    <a:close/>
                  </a:path>
                </a:pathLst>
              </a:custGeom>
              <a:solidFill>
                <a:srgbClr val="D3B26F"/>
              </a:solidFill>
              <a:ln w="9525">
                <a:noFill/>
                <a:round/>
                <a:headEnd/>
                <a:tailEnd/>
              </a:ln>
            </p:spPr>
            <p:txBody>
              <a:bodyPr/>
              <a:lstStyle/>
              <a:p>
                <a:endParaRPr lang="en-GB"/>
              </a:p>
            </p:txBody>
          </p:sp>
          <p:sp>
            <p:nvSpPr>
              <p:cNvPr id="17524" name="Freeform 116"/>
              <p:cNvSpPr>
                <a:spLocks/>
              </p:cNvSpPr>
              <p:nvPr/>
            </p:nvSpPr>
            <p:spPr bwMode="auto">
              <a:xfrm>
                <a:off x="4405" y="3622"/>
                <a:ext cx="1" cy="8"/>
              </a:xfrm>
              <a:custGeom>
                <a:avLst/>
                <a:gdLst/>
                <a:ahLst/>
                <a:cxnLst>
                  <a:cxn ang="0">
                    <a:pos x="2" y="0"/>
                  </a:cxn>
                  <a:cxn ang="0">
                    <a:pos x="0" y="0"/>
                  </a:cxn>
                  <a:cxn ang="0">
                    <a:pos x="0" y="27"/>
                  </a:cxn>
                  <a:cxn ang="0">
                    <a:pos x="2" y="30"/>
                  </a:cxn>
                  <a:cxn ang="0">
                    <a:pos x="2" y="0"/>
                  </a:cxn>
                </a:cxnLst>
                <a:rect l="0" t="0" r="r" b="b"/>
                <a:pathLst>
                  <a:path w="2" h="30">
                    <a:moveTo>
                      <a:pt x="2" y="0"/>
                    </a:moveTo>
                    <a:lnTo>
                      <a:pt x="0" y="0"/>
                    </a:lnTo>
                    <a:lnTo>
                      <a:pt x="0" y="27"/>
                    </a:lnTo>
                    <a:lnTo>
                      <a:pt x="2" y="30"/>
                    </a:lnTo>
                    <a:lnTo>
                      <a:pt x="2" y="0"/>
                    </a:lnTo>
                    <a:close/>
                  </a:path>
                </a:pathLst>
              </a:custGeom>
              <a:solidFill>
                <a:srgbClr val="B28665"/>
              </a:solidFill>
              <a:ln w="9525">
                <a:noFill/>
                <a:round/>
                <a:headEnd/>
                <a:tailEnd/>
              </a:ln>
            </p:spPr>
            <p:txBody>
              <a:bodyPr/>
              <a:lstStyle/>
              <a:p>
                <a:endParaRPr lang="en-GB"/>
              </a:p>
            </p:txBody>
          </p:sp>
          <p:sp>
            <p:nvSpPr>
              <p:cNvPr id="17525" name="Freeform 117"/>
              <p:cNvSpPr>
                <a:spLocks/>
              </p:cNvSpPr>
              <p:nvPr/>
            </p:nvSpPr>
            <p:spPr bwMode="auto">
              <a:xfrm>
                <a:off x="4405" y="3637"/>
                <a:ext cx="1" cy="7"/>
              </a:xfrm>
              <a:custGeom>
                <a:avLst/>
                <a:gdLst/>
                <a:ahLst/>
                <a:cxnLst>
                  <a:cxn ang="0">
                    <a:pos x="2" y="31"/>
                  </a:cxn>
                  <a:cxn ang="0">
                    <a:pos x="2" y="0"/>
                  </a:cxn>
                  <a:cxn ang="0">
                    <a:pos x="0" y="2"/>
                  </a:cxn>
                  <a:cxn ang="0">
                    <a:pos x="0" y="31"/>
                  </a:cxn>
                  <a:cxn ang="0">
                    <a:pos x="2" y="31"/>
                  </a:cxn>
                </a:cxnLst>
                <a:rect l="0" t="0" r="r" b="b"/>
                <a:pathLst>
                  <a:path w="2" h="31">
                    <a:moveTo>
                      <a:pt x="2" y="31"/>
                    </a:moveTo>
                    <a:lnTo>
                      <a:pt x="2" y="0"/>
                    </a:lnTo>
                    <a:lnTo>
                      <a:pt x="0" y="2"/>
                    </a:lnTo>
                    <a:lnTo>
                      <a:pt x="0" y="31"/>
                    </a:lnTo>
                    <a:lnTo>
                      <a:pt x="2" y="31"/>
                    </a:lnTo>
                    <a:close/>
                  </a:path>
                </a:pathLst>
              </a:custGeom>
              <a:solidFill>
                <a:srgbClr val="B28665"/>
              </a:solidFill>
              <a:ln w="9525">
                <a:noFill/>
                <a:round/>
                <a:headEnd/>
                <a:tailEnd/>
              </a:ln>
            </p:spPr>
            <p:txBody>
              <a:bodyPr/>
              <a:lstStyle/>
              <a:p>
                <a:endParaRPr lang="en-GB"/>
              </a:p>
            </p:txBody>
          </p:sp>
          <p:sp>
            <p:nvSpPr>
              <p:cNvPr id="17526" name="Freeform 118"/>
              <p:cNvSpPr>
                <a:spLocks/>
              </p:cNvSpPr>
              <p:nvPr/>
            </p:nvSpPr>
            <p:spPr bwMode="auto">
              <a:xfrm>
                <a:off x="4235" y="3538"/>
                <a:ext cx="3" cy="6"/>
              </a:xfrm>
              <a:custGeom>
                <a:avLst/>
                <a:gdLst/>
                <a:ahLst/>
                <a:cxnLst>
                  <a:cxn ang="0">
                    <a:pos x="0" y="12"/>
                  </a:cxn>
                  <a:cxn ang="0">
                    <a:pos x="12" y="22"/>
                  </a:cxn>
                  <a:cxn ang="0">
                    <a:pos x="12" y="0"/>
                  </a:cxn>
                  <a:cxn ang="0">
                    <a:pos x="0" y="12"/>
                  </a:cxn>
                </a:cxnLst>
                <a:rect l="0" t="0" r="r" b="b"/>
                <a:pathLst>
                  <a:path w="12" h="22">
                    <a:moveTo>
                      <a:pt x="0" y="12"/>
                    </a:moveTo>
                    <a:lnTo>
                      <a:pt x="12" y="22"/>
                    </a:lnTo>
                    <a:lnTo>
                      <a:pt x="12" y="0"/>
                    </a:lnTo>
                    <a:lnTo>
                      <a:pt x="0" y="12"/>
                    </a:lnTo>
                    <a:close/>
                  </a:path>
                </a:pathLst>
              </a:custGeom>
              <a:solidFill>
                <a:srgbClr val="B28665"/>
              </a:solidFill>
              <a:ln w="9525">
                <a:noFill/>
                <a:round/>
                <a:headEnd/>
                <a:tailEnd/>
              </a:ln>
            </p:spPr>
            <p:txBody>
              <a:bodyPr/>
              <a:lstStyle/>
              <a:p>
                <a:endParaRPr lang="en-GB"/>
              </a:p>
            </p:txBody>
          </p:sp>
          <p:sp>
            <p:nvSpPr>
              <p:cNvPr id="17527" name="Freeform 119"/>
              <p:cNvSpPr>
                <a:spLocks/>
              </p:cNvSpPr>
              <p:nvPr/>
            </p:nvSpPr>
            <p:spPr bwMode="auto">
              <a:xfrm>
                <a:off x="4169" y="3733"/>
                <a:ext cx="192" cy="67"/>
              </a:xfrm>
              <a:custGeom>
                <a:avLst/>
                <a:gdLst/>
                <a:ahLst/>
                <a:cxnLst>
                  <a:cxn ang="0">
                    <a:pos x="0" y="30"/>
                  </a:cxn>
                  <a:cxn ang="0">
                    <a:pos x="0" y="118"/>
                  </a:cxn>
                  <a:cxn ang="0">
                    <a:pos x="28" y="148"/>
                  </a:cxn>
                  <a:cxn ang="0">
                    <a:pos x="177" y="148"/>
                  </a:cxn>
                  <a:cxn ang="0">
                    <a:pos x="207" y="179"/>
                  </a:cxn>
                  <a:cxn ang="0">
                    <a:pos x="265" y="179"/>
                  </a:cxn>
                  <a:cxn ang="0">
                    <a:pos x="295" y="207"/>
                  </a:cxn>
                  <a:cxn ang="0">
                    <a:pos x="325" y="207"/>
                  </a:cxn>
                  <a:cxn ang="0">
                    <a:pos x="354" y="237"/>
                  </a:cxn>
                  <a:cxn ang="0">
                    <a:pos x="354" y="268"/>
                  </a:cxn>
                  <a:cxn ang="0">
                    <a:pos x="414" y="268"/>
                  </a:cxn>
                  <a:cxn ang="0">
                    <a:pos x="414" y="237"/>
                  </a:cxn>
                  <a:cxn ang="0">
                    <a:pos x="651" y="237"/>
                  </a:cxn>
                  <a:cxn ang="0">
                    <a:pos x="651" y="207"/>
                  </a:cxn>
                  <a:cxn ang="0">
                    <a:pos x="709" y="207"/>
                  </a:cxn>
                  <a:cxn ang="0">
                    <a:pos x="740" y="237"/>
                  </a:cxn>
                  <a:cxn ang="0">
                    <a:pos x="770" y="207"/>
                  </a:cxn>
                  <a:cxn ang="0">
                    <a:pos x="770" y="148"/>
                  </a:cxn>
                  <a:cxn ang="0">
                    <a:pos x="709" y="148"/>
                  </a:cxn>
                  <a:cxn ang="0">
                    <a:pos x="681" y="179"/>
                  </a:cxn>
                  <a:cxn ang="0">
                    <a:pos x="620" y="179"/>
                  </a:cxn>
                  <a:cxn ang="0">
                    <a:pos x="620" y="118"/>
                  </a:cxn>
                  <a:cxn ang="0">
                    <a:pos x="444" y="118"/>
                  </a:cxn>
                  <a:cxn ang="0">
                    <a:pos x="414" y="88"/>
                  </a:cxn>
                  <a:cxn ang="0">
                    <a:pos x="265" y="88"/>
                  </a:cxn>
                  <a:cxn ang="0">
                    <a:pos x="235" y="118"/>
                  </a:cxn>
                  <a:cxn ang="0">
                    <a:pos x="207" y="118"/>
                  </a:cxn>
                  <a:cxn ang="0">
                    <a:pos x="207" y="88"/>
                  </a:cxn>
                  <a:cxn ang="0">
                    <a:pos x="177" y="88"/>
                  </a:cxn>
                  <a:cxn ang="0">
                    <a:pos x="147" y="60"/>
                  </a:cxn>
                  <a:cxn ang="0">
                    <a:pos x="177" y="30"/>
                  </a:cxn>
                  <a:cxn ang="0">
                    <a:pos x="147" y="30"/>
                  </a:cxn>
                  <a:cxn ang="0">
                    <a:pos x="117" y="60"/>
                  </a:cxn>
                  <a:cxn ang="0">
                    <a:pos x="88" y="60"/>
                  </a:cxn>
                  <a:cxn ang="0">
                    <a:pos x="28" y="0"/>
                  </a:cxn>
                  <a:cxn ang="0">
                    <a:pos x="28" y="60"/>
                  </a:cxn>
                  <a:cxn ang="0">
                    <a:pos x="0" y="30"/>
                  </a:cxn>
                </a:cxnLst>
                <a:rect l="0" t="0" r="r" b="b"/>
                <a:pathLst>
                  <a:path w="770" h="268">
                    <a:moveTo>
                      <a:pt x="0" y="30"/>
                    </a:moveTo>
                    <a:lnTo>
                      <a:pt x="0" y="118"/>
                    </a:lnTo>
                    <a:lnTo>
                      <a:pt x="28" y="148"/>
                    </a:lnTo>
                    <a:lnTo>
                      <a:pt x="177" y="148"/>
                    </a:lnTo>
                    <a:lnTo>
                      <a:pt x="207" y="179"/>
                    </a:lnTo>
                    <a:lnTo>
                      <a:pt x="265" y="179"/>
                    </a:lnTo>
                    <a:lnTo>
                      <a:pt x="295" y="207"/>
                    </a:lnTo>
                    <a:lnTo>
                      <a:pt x="325" y="207"/>
                    </a:lnTo>
                    <a:lnTo>
                      <a:pt x="354" y="237"/>
                    </a:lnTo>
                    <a:lnTo>
                      <a:pt x="354" y="268"/>
                    </a:lnTo>
                    <a:lnTo>
                      <a:pt x="414" y="268"/>
                    </a:lnTo>
                    <a:lnTo>
                      <a:pt x="414" y="237"/>
                    </a:lnTo>
                    <a:lnTo>
                      <a:pt x="651" y="237"/>
                    </a:lnTo>
                    <a:lnTo>
                      <a:pt x="651" y="207"/>
                    </a:lnTo>
                    <a:lnTo>
                      <a:pt x="709" y="207"/>
                    </a:lnTo>
                    <a:lnTo>
                      <a:pt x="740" y="237"/>
                    </a:lnTo>
                    <a:lnTo>
                      <a:pt x="770" y="207"/>
                    </a:lnTo>
                    <a:lnTo>
                      <a:pt x="770" y="148"/>
                    </a:lnTo>
                    <a:lnTo>
                      <a:pt x="709" y="148"/>
                    </a:lnTo>
                    <a:lnTo>
                      <a:pt x="681" y="179"/>
                    </a:lnTo>
                    <a:lnTo>
                      <a:pt x="620" y="179"/>
                    </a:lnTo>
                    <a:lnTo>
                      <a:pt x="620" y="118"/>
                    </a:lnTo>
                    <a:lnTo>
                      <a:pt x="444" y="118"/>
                    </a:lnTo>
                    <a:lnTo>
                      <a:pt x="414" y="88"/>
                    </a:lnTo>
                    <a:lnTo>
                      <a:pt x="265" y="88"/>
                    </a:lnTo>
                    <a:lnTo>
                      <a:pt x="235" y="118"/>
                    </a:lnTo>
                    <a:lnTo>
                      <a:pt x="207" y="118"/>
                    </a:lnTo>
                    <a:lnTo>
                      <a:pt x="207" y="88"/>
                    </a:lnTo>
                    <a:lnTo>
                      <a:pt x="177" y="88"/>
                    </a:lnTo>
                    <a:lnTo>
                      <a:pt x="147" y="60"/>
                    </a:lnTo>
                    <a:lnTo>
                      <a:pt x="177" y="30"/>
                    </a:lnTo>
                    <a:lnTo>
                      <a:pt x="147" y="30"/>
                    </a:lnTo>
                    <a:lnTo>
                      <a:pt x="117" y="60"/>
                    </a:lnTo>
                    <a:lnTo>
                      <a:pt x="88" y="60"/>
                    </a:lnTo>
                    <a:lnTo>
                      <a:pt x="28" y="0"/>
                    </a:lnTo>
                    <a:lnTo>
                      <a:pt x="28" y="60"/>
                    </a:lnTo>
                    <a:lnTo>
                      <a:pt x="0" y="30"/>
                    </a:lnTo>
                    <a:close/>
                  </a:path>
                </a:pathLst>
              </a:custGeom>
              <a:solidFill>
                <a:srgbClr val="B28665"/>
              </a:solidFill>
              <a:ln w="9525">
                <a:noFill/>
                <a:round/>
                <a:headEnd/>
                <a:tailEnd/>
              </a:ln>
            </p:spPr>
            <p:txBody>
              <a:bodyPr/>
              <a:lstStyle/>
              <a:p>
                <a:endParaRPr lang="en-GB"/>
              </a:p>
            </p:txBody>
          </p:sp>
          <p:sp>
            <p:nvSpPr>
              <p:cNvPr id="17528" name="Freeform 120"/>
              <p:cNvSpPr>
                <a:spLocks/>
              </p:cNvSpPr>
              <p:nvPr/>
            </p:nvSpPr>
            <p:spPr bwMode="auto">
              <a:xfrm>
                <a:off x="4791" y="3733"/>
                <a:ext cx="155" cy="96"/>
              </a:xfrm>
              <a:custGeom>
                <a:avLst/>
                <a:gdLst/>
                <a:ahLst/>
                <a:cxnLst>
                  <a:cxn ang="0">
                    <a:pos x="624" y="0"/>
                  </a:cxn>
                  <a:cxn ang="0">
                    <a:pos x="594" y="0"/>
                  </a:cxn>
                  <a:cxn ang="0">
                    <a:pos x="564" y="30"/>
                  </a:cxn>
                  <a:cxn ang="0">
                    <a:pos x="535" y="30"/>
                  </a:cxn>
                  <a:cxn ang="0">
                    <a:pos x="475" y="88"/>
                  </a:cxn>
                  <a:cxn ang="0">
                    <a:pos x="417" y="88"/>
                  </a:cxn>
                  <a:cxn ang="0">
                    <a:pos x="387" y="118"/>
                  </a:cxn>
                  <a:cxn ang="0">
                    <a:pos x="180" y="118"/>
                  </a:cxn>
                  <a:cxn ang="0">
                    <a:pos x="180" y="179"/>
                  </a:cxn>
                  <a:cxn ang="0">
                    <a:pos x="61" y="179"/>
                  </a:cxn>
                  <a:cxn ang="0">
                    <a:pos x="61" y="207"/>
                  </a:cxn>
                  <a:cxn ang="0">
                    <a:pos x="0" y="207"/>
                  </a:cxn>
                  <a:cxn ang="0">
                    <a:pos x="0" y="268"/>
                  </a:cxn>
                  <a:cxn ang="0">
                    <a:pos x="30" y="297"/>
                  </a:cxn>
                  <a:cxn ang="0">
                    <a:pos x="30" y="325"/>
                  </a:cxn>
                  <a:cxn ang="0">
                    <a:pos x="91" y="325"/>
                  </a:cxn>
                  <a:cxn ang="0">
                    <a:pos x="119" y="355"/>
                  </a:cxn>
                  <a:cxn ang="0">
                    <a:pos x="180" y="355"/>
                  </a:cxn>
                  <a:cxn ang="0">
                    <a:pos x="210" y="386"/>
                  </a:cxn>
                  <a:cxn ang="0">
                    <a:pos x="210" y="355"/>
                  </a:cxn>
                  <a:cxn ang="0">
                    <a:pos x="237" y="325"/>
                  </a:cxn>
                  <a:cxn ang="0">
                    <a:pos x="328" y="325"/>
                  </a:cxn>
                  <a:cxn ang="0">
                    <a:pos x="417" y="237"/>
                  </a:cxn>
                  <a:cxn ang="0">
                    <a:pos x="505" y="237"/>
                  </a:cxn>
                  <a:cxn ang="0">
                    <a:pos x="444" y="179"/>
                  </a:cxn>
                  <a:cxn ang="0">
                    <a:pos x="444" y="148"/>
                  </a:cxn>
                  <a:cxn ang="0">
                    <a:pos x="475" y="118"/>
                  </a:cxn>
                  <a:cxn ang="0">
                    <a:pos x="505" y="118"/>
                  </a:cxn>
                  <a:cxn ang="0">
                    <a:pos x="505" y="88"/>
                  </a:cxn>
                  <a:cxn ang="0">
                    <a:pos x="535" y="60"/>
                  </a:cxn>
                  <a:cxn ang="0">
                    <a:pos x="564" y="60"/>
                  </a:cxn>
                  <a:cxn ang="0">
                    <a:pos x="624" y="0"/>
                  </a:cxn>
                </a:cxnLst>
                <a:rect l="0" t="0" r="r" b="b"/>
                <a:pathLst>
                  <a:path w="624" h="386">
                    <a:moveTo>
                      <a:pt x="624" y="0"/>
                    </a:moveTo>
                    <a:lnTo>
                      <a:pt x="594" y="0"/>
                    </a:lnTo>
                    <a:lnTo>
                      <a:pt x="564" y="30"/>
                    </a:lnTo>
                    <a:lnTo>
                      <a:pt x="535" y="30"/>
                    </a:lnTo>
                    <a:lnTo>
                      <a:pt x="475" y="88"/>
                    </a:lnTo>
                    <a:lnTo>
                      <a:pt x="417" y="88"/>
                    </a:lnTo>
                    <a:lnTo>
                      <a:pt x="387" y="118"/>
                    </a:lnTo>
                    <a:lnTo>
                      <a:pt x="180" y="118"/>
                    </a:lnTo>
                    <a:lnTo>
                      <a:pt x="180" y="179"/>
                    </a:lnTo>
                    <a:lnTo>
                      <a:pt x="61" y="179"/>
                    </a:lnTo>
                    <a:lnTo>
                      <a:pt x="61" y="207"/>
                    </a:lnTo>
                    <a:lnTo>
                      <a:pt x="0" y="207"/>
                    </a:lnTo>
                    <a:lnTo>
                      <a:pt x="0" y="268"/>
                    </a:lnTo>
                    <a:lnTo>
                      <a:pt x="30" y="297"/>
                    </a:lnTo>
                    <a:lnTo>
                      <a:pt x="30" y="325"/>
                    </a:lnTo>
                    <a:lnTo>
                      <a:pt x="91" y="325"/>
                    </a:lnTo>
                    <a:lnTo>
                      <a:pt x="119" y="355"/>
                    </a:lnTo>
                    <a:lnTo>
                      <a:pt x="180" y="355"/>
                    </a:lnTo>
                    <a:lnTo>
                      <a:pt x="210" y="386"/>
                    </a:lnTo>
                    <a:lnTo>
                      <a:pt x="210" y="355"/>
                    </a:lnTo>
                    <a:lnTo>
                      <a:pt x="237" y="325"/>
                    </a:lnTo>
                    <a:lnTo>
                      <a:pt x="328" y="325"/>
                    </a:lnTo>
                    <a:lnTo>
                      <a:pt x="417" y="237"/>
                    </a:lnTo>
                    <a:lnTo>
                      <a:pt x="505" y="237"/>
                    </a:lnTo>
                    <a:lnTo>
                      <a:pt x="444" y="179"/>
                    </a:lnTo>
                    <a:lnTo>
                      <a:pt x="444" y="148"/>
                    </a:lnTo>
                    <a:lnTo>
                      <a:pt x="475" y="118"/>
                    </a:lnTo>
                    <a:lnTo>
                      <a:pt x="505" y="118"/>
                    </a:lnTo>
                    <a:lnTo>
                      <a:pt x="505" y="88"/>
                    </a:lnTo>
                    <a:lnTo>
                      <a:pt x="535" y="60"/>
                    </a:lnTo>
                    <a:lnTo>
                      <a:pt x="564" y="60"/>
                    </a:lnTo>
                    <a:lnTo>
                      <a:pt x="624" y="0"/>
                    </a:lnTo>
                    <a:close/>
                  </a:path>
                </a:pathLst>
              </a:custGeom>
              <a:solidFill>
                <a:srgbClr val="FFFF7F"/>
              </a:solidFill>
              <a:ln w="9525">
                <a:noFill/>
                <a:round/>
                <a:headEnd/>
                <a:tailEnd/>
              </a:ln>
            </p:spPr>
            <p:txBody>
              <a:bodyPr/>
              <a:lstStyle/>
              <a:p>
                <a:endParaRPr lang="en-GB"/>
              </a:p>
            </p:txBody>
          </p:sp>
          <p:sp>
            <p:nvSpPr>
              <p:cNvPr id="17529" name="Freeform 121"/>
              <p:cNvSpPr>
                <a:spLocks/>
              </p:cNvSpPr>
              <p:nvPr/>
            </p:nvSpPr>
            <p:spPr bwMode="auto">
              <a:xfrm>
                <a:off x="2902" y="1624"/>
                <a:ext cx="7" cy="8"/>
              </a:xfrm>
              <a:custGeom>
                <a:avLst/>
                <a:gdLst/>
                <a:ahLst/>
                <a:cxnLst>
                  <a:cxn ang="0">
                    <a:pos x="0" y="0"/>
                  </a:cxn>
                  <a:cxn ang="0">
                    <a:pos x="0" y="31"/>
                  </a:cxn>
                  <a:cxn ang="0">
                    <a:pos x="29" y="31"/>
                  </a:cxn>
                  <a:cxn ang="0">
                    <a:pos x="0" y="0"/>
                  </a:cxn>
                </a:cxnLst>
                <a:rect l="0" t="0" r="r" b="b"/>
                <a:pathLst>
                  <a:path w="29" h="31">
                    <a:moveTo>
                      <a:pt x="0" y="0"/>
                    </a:moveTo>
                    <a:lnTo>
                      <a:pt x="0" y="31"/>
                    </a:lnTo>
                    <a:lnTo>
                      <a:pt x="29" y="31"/>
                    </a:lnTo>
                    <a:lnTo>
                      <a:pt x="0" y="0"/>
                    </a:lnTo>
                    <a:close/>
                  </a:path>
                </a:pathLst>
              </a:custGeom>
              <a:solidFill>
                <a:srgbClr val="8FB5BE"/>
              </a:solidFill>
              <a:ln w="9525">
                <a:noFill/>
                <a:round/>
                <a:headEnd/>
                <a:tailEnd/>
              </a:ln>
            </p:spPr>
            <p:txBody>
              <a:bodyPr/>
              <a:lstStyle/>
              <a:p>
                <a:endParaRPr lang="en-GB"/>
              </a:p>
            </p:txBody>
          </p:sp>
          <p:sp>
            <p:nvSpPr>
              <p:cNvPr id="17530" name="Freeform 122"/>
              <p:cNvSpPr>
                <a:spLocks/>
              </p:cNvSpPr>
              <p:nvPr/>
            </p:nvSpPr>
            <p:spPr bwMode="auto">
              <a:xfrm>
                <a:off x="2509" y="1676"/>
                <a:ext cx="15" cy="15"/>
              </a:xfrm>
              <a:custGeom>
                <a:avLst/>
                <a:gdLst/>
                <a:ahLst/>
                <a:cxnLst>
                  <a:cxn ang="0">
                    <a:pos x="60" y="0"/>
                  </a:cxn>
                  <a:cxn ang="0">
                    <a:pos x="30" y="31"/>
                  </a:cxn>
                  <a:cxn ang="0">
                    <a:pos x="0" y="31"/>
                  </a:cxn>
                  <a:cxn ang="0">
                    <a:pos x="30" y="61"/>
                  </a:cxn>
                  <a:cxn ang="0">
                    <a:pos x="60" y="61"/>
                  </a:cxn>
                  <a:cxn ang="0">
                    <a:pos x="60" y="0"/>
                  </a:cxn>
                </a:cxnLst>
                <a:rect l="0" t="0" r="r" b="b"/>
                <a:pathLst>
                  <a:path w="60" h="61">
                    <a:moveTo>
                      <a:pt x="60" y="0"/>
                    </a:moveTo>
                    <a:lnTo>
                      <a:pt x="30" y="31"/>
                    </a:lnTo>
                    <a:lnTo>
                      <a:pt x="0" y="31"/>
                    </a:lnTo>
                    <a:lnTo>
                      <a:pt x="30" y="61"/>
                    </a:lnTo>
                    <a:lnTo>
                      <a:pt x="60" y="61"/>
                    </a:lnTo>
                    <a:lnTo>
                      <a:pt x="60" y="0"/>
                    </a:lnTo>
                    <a:close/>
                  </a:path>
                </a:pathLst>
              </a:custGeom>
              <a:solidFill>
                <a:srgbClr val="FECC2E"/>
              </a:solidFill>
              <a:ln w="9525">
                <a:noFill/>
                <a:round/>
                <a:headEnd/>
                <a:tailEnd/>
              </a:ln>
            </p:spPr>
            <p:txBody>
              <a:bodyPr/>
              <a:lstStyle/>
              <a:p>
                <a:endParaRPr lang="en-GB"/>
              </a:p>
            </p:txBody>
          </p:sp>
          <p:sp>
            <p:nvSpPr>
              <p:cNvPr id="17531" name="Freeform 123"/>
              <p:cNvSpPr>
                <a:spLocks/>
              </p:cNvSpPr>
              <p:nvPr/>
            </p:nvSpPr>
            <p:spPr bwMode="auto">
              <a:xfrm>
                <a:off x="2501" y="1683"/>
                <a:ext cx="38" cy="44"/>
              </a:xfrm>
              <a:custGeom>
                <a:avLst/>
                <a:gdLst/>
                <a:ahLst/>
                <a:cxnLst>
                  <a:cxn ang="0">
                    <a:pos x="60" y="58"/>
                  </a:cxn>
                  <a:cxn ang="0">
                    <a:pos x="0" y="58"/>
                  </a:cxn>
                  <a:cxn ang="0">
                    <a:pos x="0" y="89"/>
                  </a:cxn>
                  <a:cxn ang="0">
                    <a:pos x="60" y="89"/>
                  </a:cxn>
                  <a:cxn ang="0">
                    <a:pos x="90" y="118"/>
                  </a:cxn>
                  <a:cxn ang="0">
                    <a:pos x="90" y="148"/>
                  </a:cxn>
                  <a:cxn ang="0">
                    <a:pos x="60" y="177"/>
                  </a:cxn>
                  <a:cxn ang="0">
                    <a:pos x="90" y="177"/>
                  </a:cxn>
                  <a:cxn ang="0">
                    <a:pos x="118" y="148"/>
                  </a:cxn>
                  <a:cxn ang="0">
                    <a:pos x="118" y="89"/>
                  </a:cxn>
                  <a:cxn ang="0">
                    <a:pos x="149" y="58"/>
                  </a:cxn>
                  <a:cxn ang="0">
                    <a:pos x="149" y="30"/>
                  </a:cxn>
                  <a:cxn ang="0">
                    <a:pos x="118" y="30"/>
                  </a:cxn>
                  <a:cxn ang="0">
                    <a:pos x="118" y="0"/>
                  </a:cxn>
                  <a:cxn ang="0">
                    <a:pos x="90" y="30"/>
                  </a:cxn>
                  <a:cxn ang="0">
                    <a:pos x="60" y="58"/>
                  </a:cxn>
                </a:cxnLst>
                <a:rect l="0" t="0" r="r" b="b"/>
                <a:pathLst>
                  <a:path w="149" h="177">
                    <a:moveTo>
                      <a:pt x="60" y="58"/>
                    </a:moveTo>
                    <a:lnTo>
                      <a:pt x="0" y="58"/>
                    </a:lnTo>
                    <a:lnTo>
                      <a:pt x="0" y="89"/>
                    </a:lnTo>
                    <a:lnTo>
                      <a:pt x="60" y="89"/>
                    </a:lnTo>
                    <a:lnTo>
                      <a:pt x="90" y="118"/>
                    </a:lnTo>
                    <a:lnTo>
                      <a:pt x="90" y="148"/>
                    </a:lnTo>
                    <a:lnTo>
                      <a:pt x="60" y="177"/>
                    </a:lnTo>
                    <a:lnTo>
                      <a:pt x="90" y="177"/>
                    </a:lnTo>
                    <a:lnTo>
                      <a:pt x="118" y="148"/>
                    </a:lnTo>
                    <a:lnTo>
                      <a:pt x="118" y="89"/>
                    </a:lnTo>
                    <a:lnTo>
                      <a:pt x="149" y="58"/>
                    </a:lnTo>
                    <a:lnTo>
                      <a:pt x="149" y="30"/>
                    </a:lnTo>
                    <a:lnTo>
                      <a:pt x="118" y="30"/>
                    </a:lnTo>
                    <a:lnTo>
                      <a:pt x="118" y="0"/>
                    </a:lnTo>
                    <a:lnTo>
                      <a:pt x="90" y="30"/>
                    </a:lnTo>
                    <a:lnTo>
                      <a:pt x="60" y="58"/>
                    </a:lnTo>
                    <a:close/>
                  </a:path>
                </a:pathLst>
              </a:custGeom>
              <a:solidFill>
                <a:srgbClr val="FECC2E"/>
              </a:solidFill>
              <a:ln w="9525">
                <a:noFill/>
                <a:round/>
                <a:headEnd/>
                <a:tailEnd/>
              </a:ln>
            </p:spPr>
            <p:txBody>
              <a:bodyPr/>
              <a:lstStyle/>
              <a:p>
                <a:endParaRPr lang="en-GB"/>
              </a:p>
            </p:txBody>
          </p:sp>
          <p:sp>
            <p:nvSpPr>
              <p:cNvPr id="17532" name="Freeform 124"/>
              <p:cNvSpPr>
                <a:spLocks/>
              </p:cNvSpPr>
              <p:nvPr/>
            </p:nvSpPr>
            <p:spPr bwMode="auto">
              <a:xfrm>
                <a:off x="2531" y="1668"/>
                <a:ext cx="15" cy="15"/>
              </a:xfrm>
              <a:custGeom>
                <a:avLst/>
                <a:gdLst/>
                <a:ahLst/>
                <a:cxnLst>
                  <a:cxn ang="0">
                    <a:pos x="61" y="0"/>
                  </a:cxn>
                  <a:cxn ang="0">
                    <a:pos x="31" y="0"/>
                  </a:cxn>
                  <a:cxn ang="0">
                    <a:pos x="31" y="30"/>
                  </a:cxn>
                  <a:cxn ang="0">
                    <a:pos x="0" y="61"/>
                  </a:cxn>
                  <a:cxn ang="0">
                    <a:pos x="31" y="61"/>
                  </a:cxn>
                  <a:cxn ang="0">
                    <a:pos x="61" y="30"/>
                  </a:cxn>
                  <a:cxn ang="0">
                    <a:pos x="61" y="0"/>
                  </a:cxn>
                </a:cxnLst>
                <a:rect l="0" t="0" r="r" b="b"/>
                <a:pathLst>
                  <a:path w="61" h="61">
                    <a:moveTo>
                      <a:pt x="61" y="0"/>
                    </a:moveTo>
                    <a:lnTo>
                      <a:pt x="31" y="0"/>
                    </a:lnTo>
                    <a:lnTo>
                      <a:pt x="31" y="30"/>
                    </a:lnTo>
                    <a:lnTo>
                      <a:pt x="0" y="61"/>
                    </a:lnTo>
                    <a:lnTo>
                      <a:pt x="31" y="61"/>
                    </a:lnTo>
                    <a:lnTo>
                      <a:pt x="61" y="30"/>
                    </a:lnTo>
                    <a:lnTo>
                      <a:pt x="61" y="0"/>
                    </a:lnTo>
                    <a:close/>
                  </a:path>
                </a:pathLst>
              </a:custGeom>
              <a:solidFill>
                <a:srgbClr val="FECC2E"/>
              </a:solidFill>
              <a:ln w="9525">
                <a:noFill/>
                <a:round/>
                <a:headEnd/>
                <a:tailEnd/>
              </a:ln>
            </p:spPr>
            <p:txBody>
              <a:bodyPr/>
              <a:lstStyle/>
              <a:p>
                <a:endParaRPr lang="en-GB"/>
              </a:p>
            </p:txBody>
          </p:sp>
          <p:sp>
            <p:nvSpPr>
              <p:cNvPr id="17533" name="Freeform 125"/>
              <p:cNvSpPr>
                <a:spLocks noEditPoints="1"/>
              </p:cNvSpPr>
              <p:nvPr/>
            </p:nvSpPr>
            <p:spPr bwMode="auto">
              <a:xfrm>
                <a:off x="2175" y="1824"/>
                <a:ext cx="497" cy="703"/>
              </a:xfrm>
              <a:custGeom>
                <a:avLst/>
                <a:gdLst/>
                <a:ahLst/>
                <a:cxnLst>
                  <a:cxn ang="0">
                    <a:pos x="1008" y="859"/>
                  </a:cxn>
                  <a:cxn ang="0">
                    <a:pos x="830" y="829"/>
                  </a:cxn>
                  <a:cxn ang="0">
                    <a:pos x="948" y="710"/>
                  </a:cxn>
                  <a:cxn ang="0">
                    <a:pos x="1127" y="474"/>
                  </a:cxn>
                  <a:cxn ang="0">
                    <a:pos x="712" y="325"/>
                  </a:cxn>
                  <a:cxn ang="0">
                    <a:pos x="653" y="325"/>
                  </a:cxn>
                  <a:cxn ang="0">
                    <a:pos x="683" y="236"/>
                  </a:cxn>
                  <a:cxn ang="0">
                    <a:pos x="860" y="0"/>
                  </a:cxn>
                  <a:cxn ang="0">
                    <a:pos x="505" y="60"/>
                  </a:cxn>
                  <a:cxn ang="0">
                    <a:pos x="327" y="206"/>
                  </a:cxn>
                  <a:cxn ang="0">
                    <a:pos x="237" y="267"/>
                  </a:cxn>
                  <a:cxn ang="0">
                    <a:pos x="267" y="443"/>
                  </a:cxn>
                  <a:cxn ang="0">
                    <a:pos x="178" y="592"/>
                  </a:cxn>
                  <a:cxn ang="0">
                    <a:pos x="60" y="681"/>
                  </a:cxn>
                  <a:cxn ang="0">
                    <a:pos x="209" y="710"/>
                  </a:cxn>
                  <a:cxn ang="0">
                    <a:pos x="386" y="622"/>
                  </a:cxn>
                  <a:cxn ang="0">
                    <a:pos x="267" y="740"/>
                  </a:cxn>
                  <a:cxn ang="0">
                    <a:pos x="178" y="977"/>
                  </a:cxn>
                  <a:cxn ang="0">
                    <a:pos x="237" y="1008"/>
                  </a:cxn>
                  <a:cxn ang="0">
                    <a:pos x="386" y="888"/>
                  </a:cxn>
                  <a:cxn ang="0">
                    <a:pos x="474" y="888"/>
                  </a:cxn>
                  <a:cxn ang="0">
                    <a:pos x="446" y="1035"/>
                  </a:cxn>
                  <a:cxn ang="0">
                    <a:pos x="298" y="1244"/>
                  </a:cxn>
                  <a:cxn ang="0">
                    <a:pos x="474" y="1214"/>
                  </a:cxn>
                  <a:cxn ang="0">
                    <a:pos x="801" y="1184"/>
                  </a:cxn>
                  <a:cxn ang="0">
                    <a:pos x="771" y="1421"/>
                  </a:cxn>
                  <a:cxn ang="0">
                    <a:pos x="801" y="1539"/>
                  </a:cxn>
                  <a:cxn ang="0">
                    <a:pos x="771" y="1746"/>
                  </a:cxn>
                  <a:cxn ang="0">
                    <a:pos x="505" y="1746"/>
                  </a:cxn>
                  <a:cxn ang="0">
                    <a:pos x="416" y="1776"/>
                  </a:cxn>
                  <a:cxn ang="0">
                    <a:pos x="416" y="1865"/>
                  </a:cxn>
                  <a:cxn ang="0">
                    <a:pos x="474" y="2044"/>
                  </a:cxn>
                  <a:cxn ang="0">
                    <a:pos x="267" y="2162"/>
                  </a:cxn>
                  <a:cxn ang="0">
                    <a:pos x="237" y="2280"/>
                  </a:cxn>
                  <a:cxn ang="0">
                    <a:pos x="474" y="2280"/>
                  </a:cxn>
                  <a:cxn ang="0">
                    <a:pos x="564" y="2338"/>
                  </a:cxn>
                  <a:cxn ang="0">
                    <a:pos x="830" y="2280"/>
                  </a:cxn>
                  <a:cxn ang="0">
                    <a:pos x="741" y="2398"/>
                  </a:cxn>
                  <a:cxn ang="0">
                    <a:pos x="386" y="2487"/>
                  </a:cxn>
                  <a:cxn ang="0">
                    <a:pos x="178" y="2635"/>
                  </a:cxn>
                  <a:cxn ang="0">
                    <a:pos x="0" y="2812"/>
                  </a:cxn>
                  <a:cxn ang="0">
                    <a:pos x="237" y="2723"/>
                  </a:cxn>
                  <a:cxn ang="0">
                    <a:pos x="505" y="2753"/>
                  </a:cxn>
                  <a:cxn ang="0">
                    <a:pos x="683" y="2575"/>
                  </a:cxn>
                  <a:cxn ang="0">
                    <a:pos x="1097" y="2575"/>
                  </a:cxn>
                  <a:cxn ang="0">
                    <a:pos x="1276" y="2544"/>
                  </a:cxn>
                  <a:cxn ang="0">
                    <a:pos x="1690" y="2517"/>
                  </a:cxn>
                  <a:cxn ang="0">
                    <a:pos x="1690" y="2338"/>
                  </a:cxn>
                  <a:cxn ang="0">
                    <a:pos x="1868" y="2190"/>
                  </a:cxn>
                  <a:cxn ang="0">
                    <a:pos x="1988" y="1924"/>
                  </a:cxn>
                  <a:cxn ang="0">
                    <a:pos x="1631" y="1894"/>
                  </a:cxn>
                  <a:cxn ang="0">
                    <a:pos x="1542" y="1628"/>
                  </a:cxn>
                  <a:cxn ang="0">
                    <a:pos x="1513" y="1479"/>
                  </a:cxn>
                  <a:cxn ang="0">
                    <a:pos x="1422" y="1333"/>
                  </a:cxn>
                  <a:cxn ang="0">
                    <a:pos x="355" y="799"/>
                  </a:cxn>
                  <a:cxn ang="0">
                    <a:pos x="593" y="267"/>
                  </a:cxn>
                </a:cxnLst>
                <a:rect l="0" t="0" r="r" b="b"/>
                <a:pathLst>
                  <a:path w="1988" h="2812">
                    <a:moveTo>
                      <a:pt x="1215" y="1154"/>
                    </a:moveTo>
                    <a:lnTo>
                      <a:pt x="1215" y="1008"/>
                    </a:lnTo>
                    <a:lnTo>
                      <a:pt x="1185" y="977"/>
                    </a:lnTo>
                    <a:lnTo>
                      <a:pt x="1157" y="977"/>
                    </a:lnTo>
                    <a:lnTo>
                      <a:pt x="1067" y="888"/>
                    </a:lnTo>
                    <a:lnTo>
                      <a:pt x="1039" y="888"/>
                    </a:lnTo>
                    <a:lnTo>
                      <a:pt x="1008" y="859"/>
                    </a:lnTo>
                    <a:lnTo>
                      <a:pt x="978" y="859"/>
                    </a:lnTo>
                    <a:lnTo>
                      <a:pt x="948" y="829"/>
                    </a:lnTo>
                    <a:lnTo>
                      <a:pt x="920" y="829"/>
                    </a:lnTo>
                    <a:lnTo>
                      <a:pt x="890" y="859"/>
                    </a:lnTo>
                    <a:lnTo>
                      <a:pt x="771" y="859"/>
                    </a:lnTo>
                    <a:lnTo>
                      <a:pt x="801" y="829"/>
                    </a:lnTo>
                    <a:lnTo>
                      <a:pt x="830" y="829"/>
                    </a:lnTo>
                    <a:lnTo>
                      <a:pt x="860" y="799"/>
                    </a:lnTo>
                    <a:lnTo>
                      <a:pt x="920" y="799"/>
                    </a:lnTo>
                    <a:lnTo>
                      <a:pt x="948" y="770"/>
                    </a:lnTo>
                    <a:lnTo>
                      <a:pt x="948" y="740"/>
                    </a:lnTo>
                    <a:lnTo>
                      <a:pt x="920" y="740"/>
                    </a:lnTo>
                    <a:lnTo>
                      <a:pt x="920" y="710"/>
                    </a:lnTo>
                    <a:lnTo>
                      <a:pt x="948" y="710"/>
                    </a:lnTo>
                    <a:lnTo>
                      <a:pt x="1008" y="652"/>
                    </a:lnTo>
                    <a:lnTo>
                      <a:pt x="1008" y="622"/>
                    </a:lnTo>
                    <a:lnTo>
                      <a:pt x="1039" y="622"/>
                    </a:lnTo>
                    <a:lnTo>
                      <a:pt x="1039" y="592"/>
                    </a:lnTo>
                    <a:lnTo>
                      <a:pt x="1067" y="592"/>
                    </a:lnTo>
                    <a:lnTo>
                      <a:pt x="1127" y="534"/>
                    </a:lnTo>
                    <a:lnTo>
                      <a:pt x="1127" y="474"/>
                    </a:lnTo>
                    <a:lnTo>
                      <a:pt x="1215" y="385"/>
                    </a:lnTo>
                    <a:lnTo>
                      <a:pt x="1185" y="356"/>
                    </a:lnTo>
                    <a:lnTo>
                      <a:pt x="1185" y="325"/>
                    </a:lnTo>
                    <a:lnTo>
                      <a:pt x="860" y="325"/>
                    </a:lnTo>
                    <a:lnTo>
                      <a:pt x="830" y="297"/>
                    </a:lnTo>
                    <a:lnTo>
                      <a:pt x="801" y="325"/>
                    </a:lnTo>
                    <a:lnTo>
                      <a:pt x="712" y="325"/>
                    </a:lnTo>
                    <a:lnTo>
                      <a:pt x="683" y="356"/>
                    </a:lnTo>
                    <a:lnTo>
                      <a:pt x="653" y="356"/>
                    </a:lnTo>
                    <a:lnTo>
                      <a:pt x="623" y="385"/>
                    </a:lnTo>
                    <a:lnTo>
                      <a:pt x="593" y="385"/>
                    </a:lnTo>
                    <a:lnTo>
                      <a:pt x="593" y="356"/>
                    </a:lnTo>
                    <a:lnTo>
                      <a:pt x="623" y="356"/>
                    </a:lnTo>
                    <a:lnTo>
                      <a:pt x="653" y="325"/>
                    </a:lnTo>
                    <a:lnTo>
                      <a:pt x="623" y="325"/>
                    </a:lnTo>
                    <a:lnTo>
                      <a:pt x="653" y="297"/>
                    </a:lnTo>
                    <a:lnTo>
                      <a:pt x="683" y="297"/>
                    </a:lnTo>
                    <a:lnTo>
                      <a:pt x="712" y="267"/>
                    </a:lnTo>
                    <a:lnTo>
                      <a:pt x="653" y="267"/>
                    </a:lnTo>
                    <a:lnTo>
                      <a:pt x="653" y="236"/>
                    </a:lnTo>
                    <a:lnTo>
                      <a:pt x="683" y="236"/>
                    </a:lnTo>
                    <a:lnTo>
                      <a:pt x="712" y="206"/>
                    </a:lnTo>
                    <a:lnTo>
                      <a:pt x="741" y="206"/>
                    </a:lnTo>
                    <a:lnTo>
                      <a:pt x="830" y="118"/>
                    </a:lnTo>
                    <a:lnTo>
                      <a:pt x="860" y="118"/>
                    </a:lnTo>
                    <a:lnTo>
                      <a:pt x="920" y="60"/>
                    </a:lnTo>
                    <a:lnTo>
                      <a:pt x="920" y="0"/>
                    </a:lnTo>
                    <a:lnTo>
                      <a:pt x="860" y="0"/>
                    </a:lnTo>
                    <a:lnTo>
                      <a:pt x="830" y="29"/>
                    </a:lnTo>
                    <a:lnTo>
                      <a:pt x="653" y="29"/>
                    </a:lnTo>
                    <a:lnTo>
                      <a:pt x="623" y="60"/>
                    </a:lnTo>
                    <a:lnTo>
                      <a:pt x="564" y="60"/>
                    </a:lnTo>
                    <a:lnTo>
                      <a:pt x="564" y="29"/>
                    </a:lnTo>
                    <a:lnTo>
                      <a:pt x="534" y="60"/>
                    </a:lnTo>
                    <a:lnTo>
                      <a:pt x="505" y="60"/>
                    </a:lnTo>
                    <a:lnTo>
                      <a:pt x="474" y="29"/>
                    </a:lnTo>
                    <a:lnTo>
                      <a:pt x="446" y="29"/>
                    </a:lnTo>
                    <a:lnTo>
                      <a:pt x="446" y="88"/>
                    </a:lnTo>
                    <a:lnTo>
                      <a:pt x="386" y="148"/>
                    </a:lnTo>
                    <a:lnTo>
                      <a:pt x="355" y="148"/>
                    </a:lnTo>
                    <a:lnTo>
                      <a:pt x="355" y="179"/>
                    </a:lnTo>
                    <a:lnTo>
                      <a:pt x="327" y="206"/>
                    </a:lnTo>
                    <a:lnTo>
                      <a:pt x="386" y="267"/>
                    </a:lnTo>
                    <a:lnTo>
                      <a:pt x="355" y="267"/>
                    </a:lnTo>
                    <a:lnTo>
                      <a:pt x="327" y="236"/>
                    </a:lnTo>
                    <a:lnTo>
                      <a:pt x="298" y="267"/>
                    </a:lnTo>
                    <a:lnTo>
                      <a:pt x="267" y="267"/>
                    </a:lnTo>
                    <a:lnTo>
                      <a:pt x="267" y="297"/>
                    </a:lnTo>
                    <a:lnTo>
                      <a:pt x="237" y="267"/>
                    </a:lnTo>
                    <a:lnTo>
                      <a:pt x="237" y="356"/>
                    </a:lnTo>
                    <a:lnTo>
                      <a:pt x="209" y="356"/>
                    </a:lnTo>
                    <a:lnTo>
                      <a:pt x="209" y="385"/>
                    </a:lnTo>
                    <a:lnTo>
                      <a:pt x="237" y="415"/>
                    </a:lnTo>
                    <a:lnTo>
                      <a:pt x="267" y="415"/>
                    </a:lnTo>
                    <a:lnTo>
                      <a:pt x="237" y="443"/>
                    </a:lnTo>
                    <a:lnTo>
                      <a:pt x="267" y="443"/>
                    </a:lnTo>
                    <a:lnTo>
                      <a:pt x="237" y="474"/>
                    </a:lnTo>
                    <a:lnTo>
                      <a:pt x="237" y="504"/>
                    </a:lnTo>
                    <a:lnTo>
                      <a:pt x="209" y="534"/>
                    </a:lnTo>
                    <a:lnTo>
                      <a:pt x="178" y="534"/>
                    </a:lnTo>
                    <a:lnTo>
                      <a:pt x="178" y="562"/>
                    </a:lnTo>
                    <a:lnTo>
                      <a:pt x="209" y="592"/>
                    </a:lnTo>
                    <a:lnTo>
                      <a:pt x="178" y="592"/>
                    </a:lnTo>
                    <a:lnTo>
                      <a:pt x="178" y="622"/>
                    </a:lnTo>
                    <a:lnTo>
                      <a:pt x="118" y="622"/>
                    </a:lnTo>
                    <a:lnTo>
                      <a:pt x="148" y="652"/>
                    </a:lnTo>
                    <a:lnTo>
                      <a:pt x="148" y="681"/>
                    </a:lnTo>
                    <a:lnTo>
                      <a:pt x="118" y="652"/>
                    </a:lnTo>
                    <a:lnTo>
                      <a:pt x="91" y="652"/>
                    </a:lnTo>
                    <a:lnTo>
                      <a:pt x="60" y="681"/>
                    </a:lnTo>
                    <a:lnTo>
                      <a:pt x="91" y="681"/>
                    </a:lnTo>
                    <a:lnTo>
                      <a:pt x="118" y="710"/>
                    </a:lnTo>
                    <a:lnTo>
                      <a:pt x="60" y="770"/>
                    </a:lnTo>
                    <a:lnTo>
                      <a:pt x="118" y="770"/>
                    </a:lnTo>
                    <a:lnTo>
                      <a:pt x="148" y="740"/>
                    </a:lnTo>
                    <a:lnTo>
                      <a:pt x="209" y="740"/>
                    </a:lnTo>
                    <a:lnTo>
                      <a:pt x="209" y="710"/>
                    </a:lnTo>
                    <a:lnTo>
                      <a:pt x="178" y="681"/>
                    </a:lnTo>
                    <a:lnTo>
                      <a:pt x="237" y="681"/>
                    </a:lnTo>
                    <a:lnTo>
                      <a:pt x="298" y="622"/>
                    </a:lnTo>
                    <a:lnTo>
                      <a:pt x="327" y="622"/>
                    </a:lnTo>
                    <a:lnTo>
                      <a:pt x="355" y="592"/>
                    </a:lnTo>
                    <a:lnTo>
                      <a:pt x="355" y="622"/>
                    </a:lnTo>
                    <a:lnTo>
                      <a:pt x="386" y="622"/>
                    </a:lnTo>
                    <a:lnTo>
                      <a:pt x="355" y="652"/>
                    </a:lnTo>
                    <a:lnTo>
                      <a:pt x="298" y="652"/>
                    </a:lnTo>
                    <a:lnTo>
                      <a:pt x="298" y="681"/>
                    </a:lnTo>
                    <a:lnTo>
                      <a:pt x="327" y="681"/>
                    </a:lnTo>
                    <a:lnTo>
                      <a:pt x="298" y="710"/>
                    </a:lnTo>
                    <a:lnTo>
                      <a:pt x="267" y="710"/>
                    </a:lnTo>
                    <a:lnTo>
                      <a:pt x="267" y="740"/>
                    </a:lnTo>
                    <a:lnTo>
                      <a:pt x="237" y="740"/>
                    </a:lnTo>
                    <a:lnTo>
                      <a:pt x="237" y="799"/>
                    </a:lnTo>
                    <a:lnTo>
                      <a:pt x="209" y="829"/>
                    </a:lnTo>
                    <a:lnTo>
                      <a:pt x="178" y="888"/>
                    </a:lnTo>
                    <a:lnTo>
                      <a:pt x="209" y="917"/>
                    </a:lnTo>
                    <a:lnTo>
                      <a:pt x="237" y="917"/>
                    </a:lnTo>
                    <a:lnTo>
                      <a:pt x="178" y="977"/>
                    </a:lnTo>
                    <a:lnTo>
                      <a:pt x="178" y="1035"/>
                    </a:lnTo>
                    <a:lnTo>
                      <a:pt x="148" y="1065"/>
                    </a:lnTo>
                    <a:lnTo>
                      <a:pt x="148" y="1095"/>
                    </a:lnTo>
                    <a:lnTo>
                      <a:pt x="178" y="1065"/>
                    </a:lnTo>
                    <a:lnTo>
                      <a:pt x="209" y="1065"/>
                    </a:lnTo>
                    <a:lnTo>
                      <a:pt x="209" y="1035"/>
                    </a:lnTo>
                    <a:lnTo>
                      <a:pt x="237" y="1008"/>
                    </a:lnTo>
                    <a:lnTo>
                      <a:pt x="237" y="977"/>
                    </a:lnTo>
                    <a:lnTo>
                      <a:pt x="267" y="947"/>
                    </a:lnTo>
                    <a:lnTo>
                      <a:pt x="267" y="888"/>
                    </a:lnTo>
                    <a:lnTo>
                      <a:pt x="298" y="917"/>
                    </a:lnTo>
                    <a:lnTo>
                      <a:pt x="355" y="859"/>
                    </a:lnTo>
                    <a:lnTo>
                      <a:pt x="355" y="888"/>
                    </a:lnTo>
                    <a:lnTo>
                      <a:pt x="386" y="888"/>
                    </a:lnTo>
                    <a:lnTo>
                      <a:pt x="386" y="829"/>
                    </a:lnTo>
                    <a:lnTo>
                      <a:pt x="386" y="799"/>
                    </a:lnTo>
                    <a:lnTo>
                      <a:pt x="416" y="799"/>
                    </a:lnTo>
                    <a:lnTo>
                      <a:pt x="386" y="829"/>
                    </a:lnTo>
                    <a:lnTo>
                      <a:pt x="416" y="859"/>
                    </a:lnTo>
                    <a:lnTo>
                      <a:pt x="416" y="829"/>
                    </a:lnTo>
                    <a:lnTo>
                      <a:pt x="474" y="888"/>
                    </a:lnTo>
                    <a:lnTo>
                      <a:pt x="446" y="888"/>
                    </a:lnTo>
                    <a:lnTo>
                      <a:pt x="416" y="859"/>
                    </a:lnTo>
                    <a:lnTo>
                      <a:pt x="386" y="888"/>
                    </a:lnTo>
                    <a:lnTo>
                      <a:pt x="386" y="977"/>
                    </a:lnTo>
                    <a:lnTo>
                      <a:pt x="416" y="977"/>
                    </a:lnTo>
                    <a:lnTo>
                      <a:pt x="446" y="1008"/>
                    </a:lnTo>
                    <a:lnTo>
                      <a:pt x="446" y="1035"/>
                    </a:lnTo>
                    <a:lnTo>
                      <a:pt x="416" y="1035"/>
                    </a:lnTo>
                    <a:lnTo>
                      <a:pt x="386" y="1095"/>
                    </a:lnTo>
                    <a:lnTo>
                      <a:pt x="355" y="1095"/>
                    </a:lnTo>
                    <a:lnTo>
                      <a:pt x="327" y="1126"/>
                    </a:lnTo>
                    <a:lnTo>
                      <a:pt x="327" y="1214"/>
                    </a:lnTo>
                    <a:lnTo>
                      <a:pt x="298" y="1184"/>
                    </a:lnTo>
                    <a:lnTo>
                      <a:pt x="298" y="1244"/>
                    </a:lnTo>
                    <a:lnTo>
                      <a:pt x="327" y="1244"/>
                    </a:lnTo>
                    <a:lnTo>
                      <a:pt x="355" y="1214"/>
                    </a:lnTo>
                    <a:lnTo>
                      <a:pt x="386" y="1244"/>
                    </a:lnTo>
                    <a:lnTo>
                      <a:pt x="416" y="1244"/>
                    </a:lnTo>
                    <a:lnTo>
                      <a:pt x="446" y="1272"/>
                    </a:lnTo>
                    <a:lnTo>
                      <a:pt x="474" y="1272"/>
                    </a:lnTo>
                    <a:lnTo>
                      <a:pt x="474" y="1214"/>
                    </a:lnTo>
                    <a:lnTo>
                      <a:pt x="505" y="1214"/>
                    </a:lnTo>
                    <a:lnTo>
                      <a:pt x="534" y="1244"/>
                    </a:lnTo>
                    <a:lnTo>
                      <a:pt x="593" y="1244"/>
                    </a:lnTo>
                    <a:lnTo>
                      <a:pt x="623" y="1214"/>
                    </a:lnTo>
                    <a:lnTo>
                      <a:pt x="683" y="1214"/>
                    </a:lnTo>
                    <a:lnTo>
                      <a:pt x="683" y="1184"/>
                    </a:lnTo>
                    <a:lnTo>
                      <a:pt x="801" y="1184"/>
                    </a:lnTo>
                    <a:lnTo>
                      <a:pt x="771" y="1214"/>
                    </a:lnTo>
                    <a:lnTo>
                      <a:pt x="741" y="1214"/>
                    </a:lnTo>
                    <a:lnTo>
                      <a:pt x="683" y="1272"/>
                    </a:lnTo>
                    <a:lnTo>
                      <a:pt x="683" y="1360"/>
                    </a:lnTo>
                    <a:lnTo>
                      <a:pt x="712" y="1390"/>
                    </a:lnTo>
                    <a:lnTo>
                      <a:pt x="712" y="1421"/>
                    </a:lnTo>
                    <a:lnTo>
                      <a:pt x="771" y="1421"/>
                    </a:lnTo>
                    <a:lnTo>
                      <a:pt x="741" y="1451"/>
                    </a:lnTo>
                    <a:lnTo>
                      <a:pt x="771" y="1479"/>
                    </a:lnTo>
                    <a:lnTo>
                      <a:pt x="801" y="1451"/>
                    </a:lnTo>
                    <a:lnTo>
                      <a:pt x="860" y="1451"/>
                    </a:lnTo>
                    <a:lnTo>
                      <a:pt x="860" y="1510"/>
                    </a:lnTo>
                    <a:lnTo>
                      <a:pt x="830" y="1510"/>
                    </a:lnTo>
                    <a:lnTo>
                      <a:pt x="801" y="1539"/>
                    </a:lnTo>
                    <a:lnTo>
                      <a:pt x="801" y="1597"/>
                    </a:lnTo>
                    <a:lnTo>
                      <a:pt x="771" y="1628"/>
                    </a:lnTo>
                    <a:lnTo>
                      <a:pt x="771" y="1658"/>
                    </a:lnTo>
                    <a:lnTo>
                      <a:pt x="801" y="1688"/>
                    </a:lnTo>
                    <a:lnTo>
                      <a:pt x="771" y="1688"/>
                    </a:lnTo>
                    <a:lnTo>
                      <a:pt x="741" y="1716"/>
                    </a:lnTo>
                    <a:lnTo>
                      <a:pt x="771" y="1746"/>
                    </a:lnTo>
                    <a:lnTo>
                      <a:pt x="741" y="1746"/>
                    </a:lnTo>
                    <a:lnTo>
                      <a:pt x="712" y="1716"/>
                    </a:lnTo>
                    <a:lnTo>
                      <a:pt x="683" y="1716"/>
                    </a:lnTo>
                    <a:lnTo>
                      <a:pt x="623" y="1746"/>
                    </a:lnTo>
                    <a:lnTo>
                      <a:pt x="593" y="1716"/>
                    </a:lnTo>
                    <a:lnTo>
                      <a:pt x="564" y="1746"/>
                    </a:lnTo>
                    <a:lnTo>
                      <a:pt x="505" y="1746"/>
                    </a:lnTo>
                    <a:lnTo>
                      <a:pt x="505" y="1716"/>
                    </a:lnTo>
                    <a:lnTo>
                      <a:pt x="474" y="1716"/>
                    </a:lnTo>
                    <a:lnTo>
                      <a:pt x="446" y="1688"/>
                    </a:lnTo>
                    <a:lnTo>
                      <a:pt x="416" y="1688"/>
                    </a:lnTo>
                    <a:lnTo>
                      <a:pt x="386" y="1716"/>
                    </a:lnTo>
                    <a:lnTo>
                      <a:pt x="386" y="1746"/>
                    </a:lnTo>
                    <a:lnTo>
                      <a:pt x="416" y="1776"/>
                    </a:lnTo>
                    <a:lnTo>
                      <a:pt x="446" y="1776"/>
                    </a:lnTo>
                    <a:lnTo>
                      <a:pt x="446" y="1806"/>
                    </a:lnTo>
                    <a:lnTo>
                      <a:pt x="416" y="1835"/>
                    </a:lnTo>
                    <a:lnTo>
                      <a:pt x="386" y="1835"/>
                    </a:lnTo>
                    <a:lnTo>
                      <a:pt x="327" y="1894"/>
                    </a:lnTo>
                    <a:lnTo>
                      <a:pt x="386" y="1894"/>
                    </a:lnTo>
                    <a:lnTo>
                      <a:pt x="416" y="1865"/>
                    </a:lnTo>
                    <a:lnTo>
                      <a:pt x="505" y="1865"/>
                    </a:lnTo>
                    <a:lnTo>
                      <a:pt x="474" y="1894"/>
                    </a:lnTo>
                    <a:lnTo>
                      <a:pt x="505" y="1924"/>
                    </a:lnTo>
                    <a:lnTo>
                      <a:pt x="474" y="1953"/>
                    </a:lnTo>
                    <a:lnTo>
                      <a:pt x="505" y="1983"/>
                    </a:lnTo>
                    <a:lnTo>
                      <a:pt x="474" y="2013"/>
                    </a:lnTo>
                    <a:lnTo>
                      <a:pt x="474" y="2044"/>
                    </a:lnTo>
                    <a:lnTo>
                      <a:pt x="446" y="2071"/>
                    </a:lnTo>
                    <a:lnTo>
                      <a:pt x="416" y="2071"/>
                    </a:lnTo>
                    <a:lnTo>
                      <a:pt x="386" y="2101"/>
                    </a:lnTo>
                    <a:lnTo>
                      <a:pt x="355" y="2101"/>
                    </a:lnTo>
                    <a:lnTo>
                      <a:pt x="327" y="2131"/>
                    </a:lnTo>
                    <a:lnTo>
                      <a:pt x="298" y="2131"/>
                    </a:lnTo>
                    <a:lnTo>
                      <a:pt x="267" y="2162"/>
                    </a:lnTo>
                    <a:lnTo>
                      <a:pt x="237" y="2162"/>
                    </a:lnTo>
                    <a:lnTo>
                      <a:pt x="237" y="2131"/>
                    </a:lnTo>
                    <a:lnTo>
                      <a:pt x="178" y="2190"/>
                    </a:lnTo>
                    <a:lnTo>
                      <a:pt x="209" y="2219"/>
                    </a:lnTo>
                    <a:lnTo>
                      <a:pt x="178" y="2250"/>
                    </a:lnTo>
                    <a:lnTo>
                      <a:pt x="209" y="2250"/>
                    </a:lnTo>
                    <a:lnTo>
                      <a:pt x="237" y="2280"/>
                    </a:lnTo>
                    <a:lnTo>
                      <a:pt x="267" y="2280"/>
                    </a:lnTo>
                    <a:lnTo>
                      <a:pt x="298" y="2250"/>
                    </a:lnTo>
                    <a:lnTo>
                      <a:pt x="355" y="2250"/>
                    </a:lnTo>
                    <a:lnTo>
                      <a:pt x="386" y="2219"/>
                    </a:lnTo>
                    <a:lnTo>
                      <a:pt x="416" y="2250"/>
                    </a:lnTo>
                    <a:lnTo>
                      <a:pt x="474" y="2250"/>
                    </a:lnTo>
                    <a:lnTo>
                      <a:pt x="474" y="2280"/>
                    </a:lnTo>
                    <a:lnTo>
                      <a:pt x="416" y="2280"/>
                    </a:lnTo>
                    <a:lnTo>
                      <a:pt x="446" y="2308"/>
                    </a:lnTo>
                    <a:lnTo>
                      <a:pt x="474" y="2308"/>
                    </a:lnTo>
                    <a:lnTo>
                      <a:pt x="505" y="2280"/>
                    </a:lnTo>
                    <a:lnTo>
                      <a:pt x="534" y="2280"/>
                    </a:lnTo>
                    <a:lnTo>
                      <a:pt x="534" y="2308"/>
                    </a:lnTo>
                    <a:lnTo>
                      <a:pt x="564" y="2338"/>
                    </a:lnTo>
                    <a:lnTo>
                      <a:pt x="623" y="2338"/>
                    </a:lnTo>
                    <a:lnTo>
                      <a:pt x="653" y="2369"/>
                    </a:lnTo>
                    <a:lnTo>
                      <a:pt x="683" y="2369"/>
                    </a:lnTo>
                    <a:lnTo>
                      <a:pt x="712" y="2338"/>
                    </a:lnTo>
                    <a:lnTo>
                      <a:pt x="712" y="2308"/>
                    </a:lnTo>
                    <a:lnTo>
                      <a:pt x="801" y="2308"/>
                    </a:lnTo>
                    <a:lnTo>
                      <a:pt x="830" y="2280"/>
                    </a:lnTo>
                    <a:lnTo>
                      <a:pt x="860" y="2250"/>
                    </a:lnTo>
                    <a:lnTo>
                      <a:pt x="860" y="2280"/>
                    </a:lnTo>
                    <a:lnTo>
                      <a:pt x="830" y="2280"/>
                    </a:lnTo>
                    <a:lnTo>
                      <a:pt x="830" y="2308"/>
                    </a:lnTo>
                    <a:lnTo>
                      <a:pt x="801" y="2308"/>
                    </a:lnTo>
                    <a:lnTo>
                      <a:pt x="741" y="2369"/>
                    </a:lnTo>
                    <a:lnTo>
                      <a:pt x="741" y="2398"/>
                    </a:lnTo>
                    <a:lnTo>
                      <a:pt x="712" y="2426"/>
                    </a:lnTo>
                    <a:lnTo>
                      <a:pt x="653" y="2426"/>
                    </a:lnTo>
                    <a:lnTo>
                      <a:pt x="623" y="2398"/>
                    </a:lnTo>
                    <a:lnTo>
                      <a:pt x="446" y="2398"/>
                    </a:lnTo>
                    <a:lnTo>
                      <a:pt x="416" y="2426"/>
                    </a:lnTo>
                    <a:lnTo>
                      <a:pt x="416" y="2457"/>
                    </a:lnTo>
                    <a:lnTo>
                      <a:pt x="386" y="2487"/>
                    </a:lnTo>
                    <a:lnTo>
                      <a:pt x="327" y="2487"/>
                    </a:lnTo>
                    <a:lnTo>
                      <a:pt x="327" y="2544"/>
                    </a:lnTo>
                    <a:lnTo>
                      <a:pt x="298" y="2575"/>
                    </a:lnTo>
                    <a:lnTo>
                      <a:pt x="267" y="2575"/>
                    </a:lnTo>
                    <a:lnTo>
                      <a:pt x="267" y="2605"/>
                    </a:lnTo>
                    <a:lnTo>
                      <a:pt x="237" y="2635"/>
                    </a:lnTo>
                    <a:lnTo>
                      <a:pt x="178" y="2635"/>
                    </a:lnTo>
                    <a:lnTo>
                      <a:pt x="178" y="2664"/>
                    </a:lnTo>
                    <a:lnTo>
                      <a:pt x="118" y="2723"/>
                    </a:lnTo>
                    <a:lnTo>
                      <a:pt x="91" y="2723"/>
                    </a:lnTo>
                    <a:lnTo>
                      <a:pt x="60" y="2753"/>
                    </a:lnTo>
                    <a:lnTo>
                      <a:pt x="30" y="2753"/>
                    </a:lnTo>
                    <a:lnTo>
                      <a:pt x="0" y="2782"/>
                    </a:lnTo>
                    <a:lnTo>
                      <a:pt x="0" y="2812"/>
                    </a:lnTo>
                    <a:lnTo>
                      <a:pt x="30" y="2782"/>
                    </a:lnTo>
                    <a:lnTo>
                      <a:pt x="91" y="2782"/>
                    </a:lnTo>
                    <a:lnTo>
                      <a:pt x="118" y="2812"/>
                    </a:lnTo>
                    <a:lnTo>
                      <a:pt x="148" y="2812"/>
                    </a:lnTo>
                    <a:lnTo>
                      <a:pt x="148" y="2782"/>
                    </a:lnTo>
                    <a:lnTo>
                      <a:pt x="209" y="2723"/>
                    </a:lnTo>
                    <a:lnTo>
                      <a:pt x="237" y="2723"/>
                    </a:lnTo>
                    <a:lnTo>
                      <a:pt x="267" y="2694"/>
                    </a:lnTo>
                    <a:lnTo>
                      <a:pt x="355" y="2694"/>
                    </a:lnTo>
                    <a:lnTo>
                      <a:pt x="386" y="2664"/>
                    </a:lnTo>
                    <a:lnTo>
                      <a:pt x="416" y="2664"/>
                    </a:lnTo>
                    <a:lnTo>
                      <a:pt x="416" y="2694"/>
                    </a:lnTo>
                    <a:lnTo>
                      <a:pt x="446" y="2694"/>
                    </a:lnTo>
                    <a:lnTo>
                      <a:pt x="505" y="2753"/>
                    </a:lnTo>
                    <a:lnTo>
                      <a:pt x="564" y="2694"/>
                    </a:lnTo>
                    <a:lnTo>
                      <a:pt x="564" y="2664"/>
                    </a:lnTo>
                    <a:lnTo>
                      <a:pt x="593" y="2635"/>
                    </a:lnTo>
                    <a:lnTo>
                      <a:pt x="593" y="2575"/>
                    </a:lnTo>
                    <a:lnTo>
                      <a:pt x="623" y="2605"/>
                    </a:lnTo>
                    <a:lnTo>
                      <a:pt x="653" y="2605"/>
                    </a:lnTo>
                    <a:lnTo>
                      <a:pt x="683" y="2575"/>
                    </a:lnTo>
                    <a:lnTo>
                      <a:pt x="771" y="2575"/>
                    </a:lnTo>
                    <a:lnTo>
                      <a:pt x="830" y="2605"/>
                    </a:lnTo>
                    <a:lnTo>
                      <a:pt x="860" y="2635"/>
                    </a:lnTo>
                    <a:lnTo>
                      <a:pt x="890" y="2605"/>
                    </a:lnTo>
                    <a:lnTo>
                      <a:pt x="978" y="2605"/>
                    </a:lnTo>
                    <a:lnTo>
                      <a:pt x="1008" y="2575"/>
                    </a:lnTo>
                    <a:lnTo>
                      <a:pt x="1097" y="2575"/>
                    </a:lnTo>
                    <a:lnTo>
                      <a:pt x="1127" y="2544"/>
                    </a:lnTo>
                    <a:lnTo>
                      <a:pt x="1157" y="2544"/>
                    </a:lnTo>
                    <a:lnTo>
                      <a:pt x="1157" y="2517"/>
                    </a:lnTo>
                    <a:lnTo>
                      <a:pt x="1185" y="2544"/>
                    </a:lnTo>
                    <a:lnTo>
                      <a:pt x="1215" y="2517"/>
                    </a:lnTo>
                    <a:lnTo>
                      <a:pt x="1246" y="2544"/>
                    </a:lnTo>
                    <a:lnTo>
                      <a:pt x="1276" y="2544"/>
                    </a:lnTo>
                    <a:lnTo>
                      <a:pt x="1276" y="2575"/>
                    </a:lnTo>
                    <a:lnTo>
                      <a:pt x="1334" y="2544"/>
                    </a:lnTo>
                    <a:lnTo>
                      <a:pt x="1542" y="2544"/>
                    </a:lnTo>
                    <a:lnTo>
                      <a:pt x="1571" y="2575"/>
                    </a:lnTo>
                    <a:lnTo>
                      <a:pt x="1601" y="2544"/>
                    </a:lnTo>
                    <a:lnTo>
                      <a:pt x="1631" y="2544"/>
                    </a:lnTo>
                    <a:lnTo>
                      <a:pt x="1690" y="2517"/>
                    </a:lnTo>
                    <a:lnTo>
                      <a:pt x="1778" y="2517"/>
                    </a:lnTo>
                    <a:lnTo>
                      <a:pt x="1778" y="2487"/>
                    </a:lnTo>
                    <a:lnTo>
                      <a:pt x="1808" y="2457"/>
                    </a:lnTo>
                    <a:lnTo>
                      <a:pt x="1868" y="2457"/>
                    </a:lnTo>
                    <a:lnTo>
                      <a:pt x="1868" y="2369"/>
                    </a:lnTo>
                    <a:lnTo>
                      <a:pt x="1720" y="2369"/>
                    </a:lnTo>
                    <a:lnTo>
                      <a:pt x="1690" y="2338"/>
                    </a:lnTo>
                    <a:lnTo>
                      <a:pt x="1720" y="2338"/>
                    </a:lnTo>
                    <a:lnTo>
                      <a:pt x="1690" y="2308"/>
                    </a:lnTo>
                    <a:lnTo>
                      <a:pt x="1750" y="2308"/>
                    </a:lnTo>
                    <a:lnTo>
                      <a:pt x="1750" y="2250"/>
                    </a:lnTo>
                    <a:lnTo>
                      <a:pt x="1778" y="2219"/>
                    </a:lnTo>
                    <a:lnTo>
                      <a:pt x="1838" y="2219"/>
                    </a:lnTo>
                    <a:lnTo>
                      <a:pt x="1868" y="2190"/>
                    </a:lnTo>
                    <a:lnTo>
                      <a:pt x="1838" y="2162"/>
                    </a:lnTo>
                    <a:lnTo>
                      <a:pt x="1897" y="2162"/>
                    </a:lnTo>
                    <a:lnTo>
                      <a:pt x="1927" y="2131"/>
                    </a:lnTo>
                    <a:lnTo>
                      <a:pt x="1957" y="2131"/>
                    </a:lnTo>
                    <a:lnTo>
                      <a:pt x="1957" y="2071"/>
                    </a:lnTo>
                    <a:lnTo>
                      <a:pt x="1988" y="2044"/>
                    </a:lnTo>
                    <a:lnTo>
                      <a:pt x="1988" y="1924"/>
                    </a:lnTo>
                    <a:lnTo>
                      <a:pt x="1957" y="1894"/>
                    </a:lnTo>
                    <a:lnTo>
                      <a:pt x="1927" y="1894"/>
                    </a:lnTo>
                    <a:lnTo>
                      <a:pt x="1897" y="1865"/>
                    </a:lnTo>
                    <a:lnTo>
                      <a:pt x="1868" y="1865"/>
                    </a:lnTo>
                    <a:lnTo>
                      <a:pt x="1838" y="1835"/>
                    </a:lnTo>
                    <a:lnTo>
                      <a:pt x="1690" y="1835"/>
                    </a:lnTo>
                    <a:lnTo>
                      <a:pt x="1631" y="1894"/>
                    </a:lnTo>
                    <a:lnTo>
                      <a:pt x="1601" y="1894"/>
                    </a:lnTo>
                    <a:lnTo>
                      <a:pt x="1571" y="1865"/>
                    </a:lnTo>
                    <a:lnTo>
                      <a:pt x="1571" y="1835"/>
                    </a:lnTo>
                    <a:lnTo>
                      <a:pt x="1631" y="1776"/>
                    </a:lnTo>
                    <a:lnTo>
                      <a:pt x="1631" y="1688"/>
                    </a:lnTo>
                    <a:lnTo>
                      <a:pt x="1601" y="1688"/>
                    </a:lnTo>
                    <a:lnTo>
                      <a:pt x="1542" y="1628"/>
                    </a:lnTo>
                    <a:lnTo>
                      <a:pt x="1601" y="1628"/>
                    </a:lnTo>
                    <a:lnTo>
                      <a:pt x="1601" y="1597"/>
                    </a:lnTo>
                    <a:lnTo>
                      <a:pt x="1571" y="1569"/>
                    </a:lnTo>
                    <a:lnTo>
                      <a:pt x="1542" y="1569"/>
                    </a:lnTo>
                    <a:lnTo>
                      <a:pt x="1542" y="1539"/>
                    </a:lnTo>
                    <a:lnTo>
                      <a:pt x="1513" y="1510"/>
                    </a:lnTo>
                    <a:lnTo>
                      <a:pt x="1513" y="1479"/>
                    </a:lnTo>
                    <a:lnTo>
                      <a:pt x="1542" y="1451"/>
                    </a:lnTo>
                    <a:lnTo>
                      <a:pt x="1513" y="1451"/>
                    </a:lnTo>
                    <a:lnTo>
                      <a:pt x="1513" y="1421"/>
                    </a:lnTo>
                    <a:lnTo>
                      <a:pt x="1483" y="1421"/>
                    </a:lnTo>
                    <a:lnTo>
                      <a:pt x="1453" y="1390"/>
                    </a:lnTo>
                    <a:lnTo>
                      <a:pt x="1453" y="1360"/>
                    </a:lnTo>
                    <a:lnTo>
                      <a:pt x="1422" y="1333"/>
                    </a:lnTo>
                    <a:lnTo>
                      <a:pt x="1394" y="1333"/>
                    </a:lnTo>
                    <a:lnTo>
                      <a:pt x="1364" y="1303"/>
                    </a:lnTo>
                    <a:lnTo>
                      <a:pt x="1304" y="1303"/>
                    </a:lnTo>
                    <a:lnTo>
                      <a:pt x="1246" y="1244"/>
                    </a:lnTo>
                    <a:lnTo>
                      <a:pt x="1246" y="1184"/>
                    </a:lnTo>
                    <a:lnTo>
                      <a:pt x="1215" y="1154"/>
                    </a:lnTo>
                    <a:close/>
                    <a:moveTo>
                      <a:pt x="355" y="799"/>
                    </a:moveTo>
                    <a:lnTo>
                      <a:pt x="327" y="829"/>
                    </a:lnTo>
                    <a:lnTo>
                      <a:pt x="327" y="799"/>
                    </a:lnTo>
                    <a:lnTo>
                      <a:pt x="355" y="799"/>
                    </a:lnTo>
                    <a:close/>
                    <a:moveTo>
                      <a:pt x="593" y="267"/>
                    </a:moveTo>
                    <a:lnTo>
                      <a:pt x="564" y="236"/>
                    </a:lnTo>
                    <a:lnTo>
                      <a:pt x="593" y="236"/>
                    </a:lnTo>
                    <a:lnTo>
                      <a:pt x="593" y="267"/>
                    </a:lnTo>
                    <a:close/>
                    <a:moveTo>
                      <a:pt x="712" y="829"/>
                    </a:moveTo>
                    <a:lnTo>
                      <a:pt x="741" y="859"/>
                    </a:lnTo>
                    <a:lnTo>
                      <a:pt x="712" y="859"/>
                    </a:lnTo>
                    <a:lnTo>
                      <a:pt x="683" y="829"/>
                    </a:lnTo>
                    <a:lnTo>
                      <a:pt x="712" y="829"/>
                    </a:lnTo>
                    <a:close/>
                  </a:path>
                </a:pathLst>
              </a:custGeom>
              <a:solidFill>
                <a:srgbClr val="FECC2E"/>
              </a:solidFill>
              <a:ln w="9525">
                <a:noFill/>
                <a:round/>
                <a:headEnd/>
                <a:tailEnd/>
              </a:ln>
            </p:spPr>
            <p:txBody>
              <a:bodyPr/>
              <a:lstStyle/>
              <a:p>
                <a:endParaRPr lang="en-GB"/>
              </a:p>
            </p:txBody>
          </p:sp>
          <p:sp>
            <p:nvSpPr>
              <p:cNvPr id="17534" name="Freeform 126"/>
              <p:cNvSpPr>
                <a:spLocks/>
              </p:cNvSpPr>
              <p:nvPr/>
            </p:nvSpPr>
            <p:spPr bwMode="auto">
              <a:xfrm>
                <a:off x="2213" y="1934"/>
                <a:ext cx="22" cy="23"/>
              </a:xfrm>
              <a:custGeom>
                <a:avLst/>
                <a:gdLst/>
                <a:ahLst/>
                <a:cxnLst>
                  <a:cxn ang="0">
                    <a:pos x="89" y="0"/>
                  </a:cxn>
                  <a:cxn ang="0">
                    <a:pos x="61" y="0"/>
                  </a:cxn>
                  <a:cxn ang="0">
                    <a:pos x="30" y="31"/>
                  </a:cxn>
                  <a:cxn ang="0">
                    <a:pos x="0" y="61"/>
                  </a:cxn>
                  <a:cxn ang="0">
                    <a:pos x="0" y="91"/>
                  </a:cxn>
                  <a:cxn ang="0">
                    <a:pos x="30" y="91"/>
                  </a:cxn>
                  <a:cxn ang="0">
                    <a:pos x="89" y="31"/>
                  </a:cxn>
                  <a:cxn ang="0">
                    <a:pos x="89" y="0"/>
                  </a:cxn>
                </a:cxnLst>
                <a:rect l="0" t="0" r="r" b="b"/>
                <a:pathLst>
                  <a:path w="89" h="91">
                    <a:moveTo>
                      <a:pt x="89" y="0"/>
                    </a:moveTo>
                    <a:lnTo>
                      <a:pt x="61" y="0"/>
                    </a:lnTo>
                    <a:lnTo>
                      <a:pt x="30" y="31"/>
                    </a:lnTo>
                    <a:lnTo>
                      <a:pt x="0" y="61"/>
                    </a:lnTo>
                    <a:lnTo>
                      <a:pt x="0" y="91"/>
                    </a:lnTo>
                    <a:lnTo>
                      <a:pt x="30" y="91"/>
                    </a:lnTo>
                    <a:lnTo>
                      <a:pt x="89" y="31"/>
                    </a:lnTo>
                    <a:lnTo>
                      <a:pt x="89" y="0"/>
                    </a:lnTo>
                    <a:close/>
                  </a:path>
                </a:pathLst>
              </a:custGeom>
              <a:solidFill>
                <a:srgbClr val="FECC2E"/>
              </a:solidFill>
              <a:ln w="9525">
                <a:noFill/>
                <a:round/>
                <a:headEnd/>
                <a:tailEnd/>
              </a:ln>
            </p:spPr>
            <p:txBody>
              <a:bodyPr/>
              <a:lstStyle/>
              <a:p>
                <a:endParaRPr lang="en-GB"/>
              </a:p>
            </p:txBody>
          </p:sp>
          <p:sp>
            <p:nvSpPr>
              <p:cNvPr id="17535" name="Freeform 127"/>
              <p:cNvSpPr>
                <a:spLocks/>
              </p:cNvSpPr>
              <p:nvPr/>
            </p:nvSpPr>
            <p:spPr bwMode="auto">
              <a:xfrm>
                <a:off x="2168" y="1905"/>
                <a:ext cx="52" cy="45"/>
              </a:xfrm>
              <a:custGeom>
                <a:avLst/>
                <a:gdLst/>
                <a:ahLst/>
                <a:cxnLst>
                  <a:cxn ang="0">
                    <a:pos x="147" y="90"/>
                  </a:cxn>
                  <a:cxn ang="0">
                    <a:pos x="147" y="0"/>
                  </a:cxn>
                  <a:cxn ang="0">
                    <a:pos x="120" y="0"/>
                  </a:cxn>
                  <a:cxn ang="0">
                    <a:pos x="120" y="60"/>
                  </a:cxn>
                  <a:cxn ang="0">
                    <a:pos x="89" y="60"/>
                  </a:cxn>
                  <a:cxn ang="0">
                    <a:pos x="59" y="31"/>
                  </a:cxn>
                  <a:cxn ang="0">
                    <a:pos x="29" y="60"/>
                  </a:cxn>
                  <a:cxn ang="0">
                    <a:pos x="0" y="60"/>
                  </a:cxn>
                  <a:cxn ang="0">
                    <a:pos x="59" y="118"/>
                  </a:cxn>
                  <a:cxn ang="0">
                    <a:pos x="59" y="90"/>
                  </a:cxn>
                  <a:cxn ang="0">
                    <a:pos x="89" y="118"/>
                  </a:cxn>
                  <a:cxn ang="0">
                    <a:pos x="59" y="118"/>
                  </a:cxn>
                  <a:cxn ang="0">
                    <a:pos x="89" y="149"/>
                  </a:cxn>
                  <a:cxn ang="0">
                    <a:pos x="120" y="149"/>
                  </a:cxn>
                  <a:cxn ang="0">
                    <a:pos x="147" y="179"/>
                  </a:cxn>
                  <a:cxn ang="0">
                    <a:pos x="177" y="149"/>
                  </a:cxn>
                  <a:cxn ang="0">
                    <a:pos x="207" y="149"/>
                  </a:cxn>
                  <a:cxn ang="0">
                    <a:pos x="147" y="90"/>
                  </a:cxn>
                </a:cxnLst>
                <a:rect l="0" t="0" r="r" b="b"/>
                <a:pathLst>
                  <a:path w="207" h="179">
                    <a:moveTo>
                      <a:pt x="147" y="90"/>
                    </a:moveTo>
                    <a:lnTo>
                      <a:pt x="147" y="0"/>
                    </a:lnTo>
                    <a:lnTo>
                      <a:pt x="120" y="0"/>
                    </a:lnTo>
                    <a:lnTo>
                      <a:pt x="120" y="60"/>
                    </a:lnTo>
                    <a:lnTo>
                      <a:pt x="89" y="60"/>
                    </a:lnTo>
                    <a:lnTo>
                      <a:pt x="59" y="31"/>
                    </a:lnTo>
                    <a:lnTo>
                      <a:pt x="29" y="60"/>
                    </a:lnTo>
                    <a:lnTo>
                      <a:pt x="0" y="60"/>
                    </a:lnTo>
                    <a:lnTo>
                      <a:pt x="59" y="118"/>
                    </a:lnTo>
                    <a:lnTo>
                      <a:pt x="59" y="90"/>
                    </a:lnTo>
                    <a:lnTo>
                      <a:pt x="89" y="118"/>
                    </a:lnTo>
                    <a:lnTo>
                      <a:pt x="59" y="118"/>
                    </a:lnTo>
                    <a:lnTo>
                      <a:pt x="89" y="149"/>
                    </a:lnTo>
                    <a:lnTo>
                      <a:pt x="120" y="149"/>
                    </a:lnTo>
                    <a:lnTo>
                      <a:pt x="147" y="179"/>
                    </a:lnTo>
                    <a:lnTo>
                      <a:pt x="177" y="149"/>
                    </a:lnTo>
                    <a:lnTo>
                      <a:pt x="207" y="149"/>
                    </a:lnTo>
                    <a:lnTo>
                      <a:pt x="147" y="90"/>
                    </a:lnTo>
                    <a:close/>
                  </a:path>
                </a:pathLst>
              </a:custGeom>
              <a:solidFill>
                <a:srgbClr val="FECC2E"/>
              </a:solidFill>
              <a:ln w="9525">
                <a:noFill/>
                <a:round/>
                <a:headEnd/>
                <a:tailEnd/>
              </a:ln>
            </p:spPr>
            <p:txBody>
              <a:bodyPr/>
              <a:lstStyle/>
              <a:p>
                <a:endParaRPr lang="en-GB"/>
              </a:p>
            </p:txBody>
          </p:sp>
          <p:sp>
            <p:nvSpPr>
              <p:cNvPr id="17536" name="Freeform 128"/>
              <p:cNvSpPr>
                <a:spLocks/>
              </p:cNvSpPr>
              <p:nvPr/>
            </p:nvSpPr>
            <p:spPr bwMode="auto">
              <a:xfrm>
                <a:off x="2235" y="2060"/>
                <a:ext cx="22" cy="23"/>
              </a:xfrm>
              <a:custGeom>
                <a:avLst/>
                <a:gdLst/>
                <a:ahLst/>
                <a:cxnLst>
                  <a:cxn ang="0">
                    <a:pos x="90" y="0"/>
                  </a:cxn>
                  <a:cxn ang="0">
                    <a:pos x="61" y="0"/>
                  </a:cxn>
                  <a:cxn ang="0">
                    <a:pos x="0" y="30"/>
                  </a:cxn>
                  <a:cxn ang="0">
                    <a:pos x="30" y="61"/>
                  </a:cxn>
                  <a:cxn ang="0">
                    <a:pos x="30" y="88"/>
                  </a:cxn>
                  <a:cxn ang="0">
                    <a:pos x="61" y="88"/>
                  </a:cxn>
                  <a:cxn ang="0">
                    <a:pos x="90" y="61"/>
                  </a:cxn>
                  <a:cxn ang="0">
                    <a:pos x="90" y="0"/>
                  </a:cxn>
                </a:cxnLst>
                <a:rect l="0" t="0" r="r" b="b"/>
                <a:pathLst>
                  <a:path w="90" h="88">
                    <a:moveTo>
                      <a:pt x="90" y="0"/>
                    </a:moveTo>
                    <a:lnTo>
                      <a:pt x="61" y="0"/>
                    </a:lnTo>
                    <a:lnTo>
                      <a:pt x="0" y="30"/>
                    </a:lnTo>
                    <a:lnTo>
                      <a:pt x="30" y="61"/>
                    </a:lnTo>
                    <a:lnTo>
                      <a:pt x="30" y="88"/>
                    </a:lnTo>
                    <a:lnTo>
                      <a:pt x="61" y="88"/>
                    </a:lnTo>
                    <a:lnTo>
                      <a:pt x="90" y="61"/>
                    </a:lnTo>
                    <a:lnTo>
                      <a:pt x="90" y="0"/>
                    </a:lnTo>
                    <a:close/>
                  </a:path>
                </a:pathLst>
              </a:custGeom>
              <a:solidFill>
                <a:srgbClr val="FECC2E"/>
              </a:solidFill>
              <a:ln w="9525">
                <a:noFill/>
                <a:round/>
                <a:headEnd/>
                <a:tailEnd/>
              </a:ln>
            </p:spPr>
            <p:txBody>
              <a:bodyPr/>
              <a:lstStyle/>
              <a:p>
                <a:endParaRPr lang="en-GB"/>
              </a:p>
            </p:txBody>
          </p:sp>
          <p:sp>
            <p:nvSpPr>
              <p:cNvPr id="17537" name="Freeform 129"/>
              <p:cNvSpPr>
                <a:spLocks/>
              </p:cNvSpPr>
              <p:nvPr/>
            </p:nvSpPr>
            <p:spPr bwMode="auto">
              <a:xfrm>
                <a:off x="3784" y="1691"/>
                <a:ext cx="36" cy="22"/>
              </a:xfrm>
              <a:custGeom>
                <a:avLst/>
                <a:gdLst/>
                <a:ahLst/>
                <a:cxnLst>
                  <a:cxn ang="0">
                    <a:pos x="146" y="28"/>
                  </a:cxn>
                  <a:cxn ang="0">
                    <a:pos x="118" y="0"/>
                  </a:cxn>
                  <a:cxn ang="0">
                    <a:pos x="58" y="0"/>
                  </a:cxn>
                  <a:cxn ang="0">
                    <a:pos x="58" y="59"/>
                  </a:cxn>
                  <a:cxn ang="0">
                    <a:pos x="28" y="28"/>
                  </a:cxn>
                  <a:cxn ang="0">
                    <a:pos x="0" y="28"/>
                  </a:cxn>
                  <a:cxn ang="0">
                    <a:pos x="28" y="59"/>
                  </a:cxn>
                  <a:cxn ang="0">
                    <a:pos x="28" y="88"/>
                  </a:cxn>
                  <a:cxn ang="0">
                    <a:pos x="89" y="88"/>
                  </a:cxn>
                  <a:cxn ang="0">
                    <a:pos x="89" y="28"/>
                  </a:cxn>
                  <a:cxn ang="0">
                    <a:pos x="118" y="28"/>
                  </a:cxn>
                  <a:cxn ang="0">
                    <a:pos x="118" y="59"/>
                  </a:cxn>
                  <a:cxn ang="0">
                    <a:pos x="146" y="59"/>
                  </a:cxn>
                  <a:cxn ang="0">
                    <a:pos x="146" y="28"/>
                  </a:cxn>
                </a:cxnLst>
                <a:rect l="0" t="0" r="r" b="b"/>
                <a:pathLst>
                  <a:path w="146" h="88">
                    <a:moveTo>
                      <a:pt x="146" y="28"/>
                    </a:moveTo>
                    <a:lnTo>
                      <a:pt x="118" y="0"/>
                    </a:lnTo>
                    <a:lnTo>
                      <a:pt x="58" y="0"/>
                    </a:lnTo>
                    <a:lnTo>
                      <a:pt x="58" y="59"/>
                    </a:lnTo>
                    <a:lnTo>
                      <a:pt x="28" y="28"/>
                    </a:lnTo>
                    <a:lnTo>
                      <a:pt x="0" y="28"/>
                    </a:lnTo>
                    <a:lnTo>
                      <a:pt x="28" y="59"/>
                    </a:lnTo>
                    <a:lnTo>
                      <a:pt x="28" y="88"/>
                    </a:lnTo>
                    <a:lnTo>
                      <a:pt x="89" y="88"/>
                    </a:lnTo>
                    <a:lnTo>
                      <a:pt x="89" y="28"/>
                    </a:lnTo>
                    <a:lnTo>
                      <a:pt x="118" y="28"/>
                    </a:lnTo>
                    <a:lnTo>
                      <a:pt x="118" y="59"/>
                    </a:lnTo>
                    <a:lnTo>
                      <a:pt x="146" y="59"/>
                    </a:lnTo>
                    <a:lnTo>
                      <a:pt x="146" y="28"/>
                    </a:lnTo>
                    <a:close/>
                  </a:path>
                </a:pathLst>
              </a:custGeom>
              <a:solidFill>
                <a:srgbClr val="4CB47E"/>
              </a:solidFill>
              <a:ln w="9525">
                <a:noFill/>
                <a:round/>
                <a:headEnd/>
                <a:tailEnd/>
              </a:ln>
            </p:spPr>
            <p:txBody>
              <a:bodyPr/>
              <a:lstStyle/>
              <a:p>
                <a:endParaRPr lang="en-GB"/>
              </a:p>
            </p:txBody>
          </p:sp>
          <p:sp>
            <p:nvSpPr>
              <p:cNvPr id="17538" name="Freeform 130"/>
              <p:cNvSpPr>
                <a:spLocks/>
              </p:cNvSpPr>
              <p:nvPr/>
            </p:nvSpPr>
            <p:spPr bwMode="auto">
              <a:xfrm>
                <a:off x="3806" y="1713"/>
                <a:ext cx="14" cy="7"/>
              </a:xfrm>
              <a:custGeom>
                <a:avLst/>
                <a:gdLst/>
                <a:ahLst/>
                <a:cxnLst>
                  <a:cxn ang="0">
                    <a:pos x="29" y="30"/>
                  </a:cxn>
                  <a:cxn ang="0">
                    <a:pos x="57" y="30"/>
                  </a:cxn>
                  <a:cxn ang="0">
                    <a:pos x="57" y="0"/>
                  </a:cxn>
                  <a:cxn ang="0">
                    <a:pos x="0" y="0"/>
                  </a:cxn>
                  <a:cxn ang="0">
                    <a:pos x="29" y="30"/>
                  </a:cxn>
                </a:cxnLst>
                <a:rect l="0" t="0" r="r" b="b"/>
                <a:pathLst>
                  <a:path w="57" h="30">
                    <a:moveTo>
                      <a:pt x="29" y="30"/>
                    </a:moveTo>
                    <a:lnTo>
                      <a:pt x="57" y="30"/>
                    </a:lnTo>
                    <a:lnTo>
                      <a:pt x="57" y="0"/>
                    </a:lnTo>
                    <a:lnTo>
                      <a:pt x="0" y="0"/>
                    </a:lnTo>
                    <a:lnTo>
                      <a:pt x="29" y="30"/>
                    </a:lnTo>
                    <a:close/>
                  </a:path>
                </a:pathLst>
              </a:custGeom>
              <a:solidFill>
                <a:srgbClr val="4CB47E"/>
              </a:solidFill>
              <a:ln w="9525">
                <a:noFill/>
                <a:round/>
                <a:headEnd/>
                <a:tailEnd/>
              </a:ln>
            </p:spPr>
            <p:txBody>
              <a:bodyPr/>
              <a:lstStyle/>
              <a:p>
                <a:endParaRPr lang="en-GB"/>
              </a:p>
            </p:txBody>
          </p:sp>
          <p:sp>
            <p:nvSpPr>
              <p:cNvPr id="17539" name="Freeform 131"/>
              <p:cNvSpPr>
                <a:spLocks/>
              </p:cNvSpPr>
              <p:nvPr/>
            </p:nvSpPr>
            <p:spPr bwMode="auto">
              <a:xfrm>
                <a:off x="3776" y="1698"/>
                <a:ext cx="8" cy="7"/>
              </a:xfrm>
              <a:custGeom>
                <a:avLst/>
                <a:gdLst/>
                <a:ahLst/>
                <a:cxnLst>
                  <a:cxn ang="0">
                    <a:pos x="0" y="31"/>
                  </a:cxn>
                  <a:cxn ang="0">
                    <a:pos x="30" y="31"/>
                  </a:cxn>
                  <a:cxn ang="0">
                    <a:pos x="30" y="0"/>
                  </a:cxn>
                  <a:cxn ang="0">
                    <a:pos x="0" y="31"/>
                  </a:cxn>
                </a:cxnLst>
                <a:rect l="0" t="0" r="r" b="b"/>
                <a:pathLst>
                  <a:path w="30" h="31">
                    <a:moveTo>
                      <a:pt x="0" y="31"/>
                    </a:moveTo>
                    <a:lnTo>
                      <a:pt x="30" y="31"/>
                    </a:lnTo>
                    <a:lnTo>
                      <a:pt x="30" y="0"/>
                    </a:lnTo>
                    <a:lnTo>
                      <a:pt x="0" y="31"/>
                    </a:lnTo>
                    <a:close/>
                  </a:path>
                </a:pathLst>
              </a:custGeom>
              <a:solidFill>
                <a:srgbClr val="4CB47E"/>
              </a:solidFill>
              <a:ln w="9525">
                <a:noFill/>
                <a:round/>
                <a:headEnd/>
                <a:tailEnd/>
              </a:ln>
            </p:spPr>
            <p:txBody>
              <a:bodyPr/>
              <a:lstStyle/>
              <a:p>
                <a:endParaRPr lang="en-GB"/>
              </a:p>
            </p:txBody>
          </p:sp>
          <p:sp>
            <p:nvSpPr>
              <p:cNvPr id="17540" name="Freeform 132"/>
              <p:cNvSpPr>
                <a:spLocks/>
              </p:cNvSpPr>
              <p:nvPr/>
            </p:nvSpPr>
            <p:spPr bwMode="auto">
              <a:xfrm>
                <a:off x="3939" y="1794"/>
                <a:ext cx="59" cy="30"/>
              </a:xfrm>
              <a:custGeom>
                <a:avLst/>
                <a:gdLst/>
                <a:ahLst/>
                <a:cxnLst>
                  <a:cxn ang="0">
                    <a:pos x="0" y="30"/>
                  </a:cxn>
                  <a:cxn ang="0">
                    <a:pos x="30" y="60"/>
                  </a:cxn>
                  <a:cxn ang="0">
                    <a:pos x="90" y="60"/>
                  </a:cxn>
                  <a:cxn ang="0">
                    <a:pos x="90" y="89"/>
                  </a:cxn>
                  <a:cxn ang="0">
                    <a:pos x="118" y="119"/>
                  </a:cxn>
                  <a:cxn ang="0">
                    <a:pos x="148" y="119"/>
                  </a:cxn>
                  <a:cxn ang="0">
                    <a:pos x="178" y="89"/>
                  </a:cxn>
                  <a:cxn ang="0">
                    <a:pos x="209" y="89"/>
                  </a:cxn>
                  <a:cxn ang="0">
                    <a:pos x="237" y="60"/>
                  </a:cxn>
                  <a:cxn ang="0">
                    <a:pos x="209" y="30"/>
                  </a:cxn>
                  <a:cxn ang="0">
                    <a:pos x="178" y="30"/>
                  </a:cxn>
                  <a:cxn ang="0">
                    <a:pos x="148" y="0"/>
                  </a:cxn>
                  <a:cxn ang="0">
                    <a:pos x="118" y="0"/>
                  </a:cxn>
                  <a:cxn ang="0">
                    <a:pos x="90" y="30"/>
                  </a:cxn>
                  <a:cxn ang="0">
                    <a:pos x="0" y="30"/>
                  </a:cxn>
                </a:cxnLst>
                <a:rect l="0" t="0" r="r" b="b"/>
                <a:pathLst>
                  <a:path w="237" h="119">
                    <a:moveTo>
                      <a:pt x="0" y="30"/>
                    </a:moveTo>
                    <a:lnTo>
                      <a:pt x="30" y="60"/>
                    </a:lnTo>
                    <a:lnTo>
                      <a:pt x="90" y="60"/>
                    </a:lnTo>
                    <a:lnTo>
                      <a:pt x="90" y="89"/>
                    </a:lnTo>
                    <a:lnTo>
                      <a:pt x="118" y="119"/>
                    </a:lnTo>
                    <a:lnTo>
                      <a:pt x="148" y="119"/>
                    </a:lnTo>
                    <a:lnTo>
                      <a:pt x="178" y="89"/>
                    </a:lnTo>
                    <a:lnTo>
                      <a:pt x="209" y="89"/>
                    </a:lnTo>
                    <a:lnTo>
                      <a:pt x="237" y="60"/>
                    </a:lnTo>
                    <a:lnTo>
                      <a:pt x="209" y="30"/>
                    </a:lnTo>
                    <a:lnTo>
                      <a:pt x="178" y="30"/>
                    </a:lnTo>
                    <a:lnTo>
                      <a:pt x="148" y="0"/>
                    </a:lnTo>
                    <a:lnTo>
                      <a:pt x="118" y="0"/>
                    </a:lnTo>
                    <a:lnTo>
                      <a:pt x="90" y="30"/>
                    </a:lnTo>
                    <a:lnTo>
                      <a:pt x="0" y="30"/>
                    </a:lnTo>
                    <a:close/>
                  </a:path>
                </a:pathLst>
              </a:custGeom>
              <a:solidFill>
                <a:srgbClr val="D3B26F"/>
              </a:solidFill>
              <a:ln w="9525">
                <a:noFill/>
                <a:round/>
                <a:headEnd/>
                <a:tailEnd/>
              </a:ln>
            </p:spPr>
            <p:txBody>
              <a:bodyPr/>
              <a:lstStyle/>
              <a:p>
                <a:endParaRPr lang="en-GB"/>
              </a:p>
            </p:txBody>
          </p:sp>
          <p:sp>
            <p:nvSpPr>
              <p:cNvPr id="17541" name="Freeform 133"/>
              <p:cNvSpPr>
                <a:spLocks/>
              </p:cNvSpPr>
              <p:nvPr/>
            </p:nvSpPr>
            <p:spPr bwMode="auto">
              <a:xfrm>
                <a:off x="3702" y="1883"/>
                <a:ext cx="59" cy="81"/>
              </a:xfrm>
              <a:custGeom>
                <a:avLst/>
                <a:gdLst/>
                <a:ahLst/>
                <a:cxnLst>
                  <a:cxn ang="0">
                    <a:pos x="209" y="0"/>
                  </a:cxn>
                  <a:cxn ang="0">
                    <a:pos x="178" y="31"/>
                  </a:cxn>
                  <a:cxn ang="0">
                    <a:pos x="148" y="0"/>
                  </a:cxn>
                  <a:cxn ang="0">
                    <a:pos x="0" y="149"/>
                  </a:cxn>
                  <a:cxn ang="0">
                    <a:pos x="29" y="179"/>
                  </a:cxn>
                  <a:cxn ang="0">
                    <a:pos x="29" y="268"/>
                  </a:cxn>
                  <a:cxn ang="0">
                    <a:pos x="59" y="268"/>
                  </a:cxn>
                  <a:cxn ang="0">
                    <a:pos x="29" y="298"/>
                  </a:cxn>
                  <a:cxn ang="0">
                    <a:pos x="29" y="326"/>
                  </a:cxn>
                  <a:cxn ang="0">
                    <a:pos x="59" y="326"/>
                  </a:cxn>
                  <a:cxn ang="0">
                    <a:pos x="89" y="298"/>
                  </a:cxn>
                  <a:cxn ang="0">
                    <a:pos x="89" y="268"/>
                  </a:cxn>
                  <a:cxn ang="0">
                    <a:pos x="118" y="238"/>
                  </a:cxn>
                  <a:cxn ang="0">
                    <a:pos x="148" y="238"/>
                  </a:cxn>
                  <a:cxn ang="0">
                    <a:pos x="178" y="207"/>
                  </a:cxn>
                  <a:cxn ang="0">
                    <a:pos x="178" y="179"/>
                  </a:cxn>
                  <a:cxn ang="0">
                    <a:pos x="209" y="149"/>
                  </a:cxn>
                  <a:cxn ang="0">
                    <a:pos x="178" y="149"/>
                  </a:cxn>
                  <a:cxn ang="0">
                    <a:pos x="178" y="89"/>
                  </a:cxn>
                  <a:cxn ang="0">
                    <a:pos x="236" y="31"/>
                  </a:cxn>
                  <a:cxn ang="0">
                    <a:pos x="236" y="0"/>
                  </a:cxn>
                  <a:cxn ang="0">
                    <a:pos x="209" y="0"/>
                  </a:cxn>
                </a:cxnLst>
                <a:rect l="0" t="0" r="r" b="b"/>
                <a:pathLst>
                  <a:path w="236" h="326">
                    <a:moveTo>
                      <a:pt x="209" y="0"/>
                    </a:moveTo>
                    <a:lnTo>
                      <a:pt x="178" y="31"/>
                    </a:lnTo>
                    <a:lnTo>
                      <a:pt x="148" y="0"/>
                    </a:lnTo>
                    <a:lnTo>
                      <a:pt x="0" y="149"/>
                    </a:lnTo>
                    <a:lnTo>
                      <a:pt x="29" y="179"/>
                    </a:lnTo>
                    <a:lnTo>
                      <a:pt x="29" y="268"/>
                    </a:lnTo>
                    <a:lnTo>
                      <a:pt x="59" y="268"/>
                    </a:lnTo>
                    <a:lnTo>
                      <a:pt x="29" y="298"/>
                    </a:lnTo>
                    <a:lnTo>
                      <a:pt x="29" y="326"/>
                    </a:lnTo>
                    <a:lnTo>
                      <a:pt x="59" y="326"/>
                    </a:lnTo>
                    <a:lnTo>
                      <a:pt x="89" y="298"/>
                    </a:lnTo>
                    <a:lnTo>
                      <a:pt x="89" y="268"/>
                    </a:lnTo>
                    <a:lnTo>
                      <a:pt x="118" y="238"/>
                    </a:lnTo>
                    <a:lnTo>
                      <a:pt x="148" y="238"/>
                    </a:lnTo>
                    <a:lnTo>
                      <a:pt x="178" y="207"/>
                    </a:lnTo>
                    <a:lnTo>
                      <a:pt x="178" y="179"/>
                    </a:lnTo>
                    <a:lnTo>
                      <a:pt x="209" y="149"/>
                    </a:lnTo>
                    <a:lnTo>
                      <a:pt x="178" y="149"/>
                    </a:lnTo>
                    <a:lnTo>
                      <a:pt x="178" y="89"/>
                    </a:lnTo>
                    <a:lnTo>
                      <a:pt x="236" y="31"/>
                    </a:lnTo>
                    <a:lnTo>
                      <a:pt x="236" y="0"/>
                    </a:lnTo>
                    <a:lnTo>
                      <a:pt x="209" y="0"/>
                    </a:lnTo>
                    <a:close/>
                  </a:path>
                </a:pathLst>
              </a:custGeom>
              <a:solidFill>
                <a:srgbClr val="FCA77E"/>
              </a:solidFill>
              <a:ln w="9525">
                <a:noFill/>
                <a:round/>
                <a:headEnd/>
                <a:tailEnd/>
              </a:ln>
            </p:spPr>
            <p:txBody>
              <a:bodyPr/>
              <a:lstStyle/>
              <a:p>
                <a:endParaRPr lang="en-GB"/>
              </a:p>
            </p:txBody>
          </p:sp>
          <p:sp>
            <p:nvSpPr>
              <p:cNvPr id="17542" name="Freeform 134"/>
              <p:cNvSpPr>
                <a:spLocks/>
              </p:cNvSpPr>
              <p:nvPr/>
            </p:nvSpPr>
            <p:spPr bwMode="auto">
              <a:xfrm>
                <a:off x="3606" y="1928"/>
                <a:ext cx="36" cy="88"/>
              </a:xfrm>
              <a:custGeom>
                <a:avLst/>
                <a:gdLst/>
                <a:ahLst/>
                <a:cxnLst>
                  <a:cxn ang="0">
                    <a:pos x="148" y="0"/>
                  </a:cxn>
                  <a:cxn ang="0">
                    <a:pos x="119" y="28"/>
                  </a:cxn>
                  <a:cxn ang="0">
                    <a:pos x="119" y="59"/>
                  </a:cxn>
                  <a:cxn ang="0">
                    <a:pos x="89" y="119"/>
                  </a:cxn>
                  <a:cxn ang="0">
                    <a:pos x="59" y="147"/>
                  </a:cxn>
                  <a:cxn ang="0">
                    <a:pos x="28" y="207"/>
                  </a:cxn>
                  <a:cxn ang="0">
                    <a:pos x="0" y="237"/>
                  </a:cxn>
                  <a:cxn ang="0">
                    <a:pos x="0" y="355"/>
                  </a:cxn>
                  <a:cxn ang="0">
                    <a:pos x="28" y="325"/>
                  </a:cxn>
                  <a:cxn ang="0">
                    <a:pos x="28" y="295"/>
                  </a:cxn>
                  <a:cxn ang="0">
                    <a:pos x="59" y="266"/>
                  </a:cxn>
                  <a:cxn ang="0">
                    <a:pos x="59" y="237"/>
                  </a:cxn>
                  <a:cxn ang="0">
                    <a:pos x="89" y="177"/>
                  </a:cxn>
                  <a:cxn ang="0">
                    <a:pos x="89" y="147"/>
                  </a:cxn>
                  <a:cxn ang="0">
                    <a:pos x="119" y="119"/>
                  </a:cxn>
                  <a:cxn ang="0">
                    <a:pos x="119" y="89"/>
                  </a:cxn>
                  <a:cxn ang="0">
                    <a:pos x="148" y="59"/>
                  </a:cxn>
                  <a:cxn ang="0">
                    <a:pos x="148" y="0"/>
                  </a:cxn>
                </a:cxnLst>
                <a:rect l="0" t="0" r="r" b="b"/>
                <a:pathLst>
                  <a:path w="148" h="355">
                    <a:moveTo>
                      <a:pt x="148" y="0"/>
                    </a:moveTo>
                    <a:lnTo>
                      <a:pt x="119" y="28"/>
                    </a:lnTo>
                    <a:lnTo>
                      <a:pt x="119" y="59"/>
                    </a:lnTo>
                    <a:lnTo>
                      <a:pt x="89" y="119"/>
                    </a:lnTo>
                    <a:lnTo>
                      <a:pt x="59" y="147"/>
                    </a:lnTo>
                    <a:lnTo>
                      <a:pt x="28" y="207"/>
                    </a:lnTo>
                    <a:lnTo>
                      <a:pt x="0" y="237"/>
                    </a:lnTo>
                    <a:lnTo>
                      <a:pt x="0" y="355"/>
                    </a:lnTo>
                    <a:lnTo>
                      <a:pt x="28" y="325"/>
                    </a:lnTo>
                    <a:lnTo>
                      <a:pt x="28" y="295"/>
                    </a:lnTo>
                    <a:lnTo>
                      <a:pt x="59" y="266"/>
                    </a:lnTo>
                    <a:lnTo>
                      <a:pt x="59" y="237"/>
                    </a:lnTo>
                    <a:lnTo>
                      <a:pt x="89" y="177"/>
                    </a:lnTo>
                    <a:lnTo>
                      <a:pt x="89" y="147"/>
                    </a:lnTo>
                    <a:lnTo>
                      <a:pt x="119" y="119"/>
                    </a:lnTo>
                    <a:lnTo>
                      <a:pt x="119" y="89"/>
                    </a:lnTo>
                    <a:lnTo>
                      <a:pt x="148" y="59"/>
                    </a:lnTo>
                    <a:lnTo>
                      <a:pt x="148" y="0"/>
                    </a:lnTo>
                    <a:close/>
                  </a:path>
                </a:pathLst>
              </a:custGeom>
              <a:solidFill>
                <a:srgbClr val="FCA77E"/>
              </a:solidFill>
              <a:ln w="9525">
                <a:noFill/>
                <a:round/>
                <a:headEnd/>
                <a:tailEnd/>
              </a:ln>
            </p:spPr>
            <p:txBody>
              <a:bodyPr/>
              <a:lstStyle/>
              <a:p>
                <a:endParaRPr lang="en-GB"/>
              </a:p>
            </p:txBody>
          </p:sp>
          <p:sp>
            <p:nvSpPr>
              <p:cNvPr id="17543" name="Freeform 135"/>
              <p:cNvSpPr>
                <a:spLocks/>
              </p:cNvSpPr>
              <p:nvPr/>
            </p:nvSpPr>
            <p:spPr bwMode="auto">
              <a:xfrm>
                <a:off x="3264" y="2031"/>
                <a:ext cx="105" cy="89"/>
              </a:xfrm>
              <a:custGeom>
                <a:avLst/>
                <a:gdLst/>
                <a:ahLst/>
                <a:cxnLst>
                  <a:cxn ang="0">
                    <a:pos x="209" y="59"/>
                  </a:cxn>
                  <a:cxn ang="0">
                    <a:pos x="179" y="30"/>
                  </a:cxn>
                  <a:cxn ang="0">
                    <a:pos x="149" y="59"/>
                  </a:cxn>
                  <a:cxn ang="0">
                    <a:pos x="118" y="30"/>
                  </a:cxn>
                  <a:cxn ang="0">
                    <a:pos x="91" y="30"/>
                  </a:cxn>
                  <a:cxn ang="0">
                    <a:pos x="118" y="59"/>
                  </a:cxn>
                  <a:cxn ang="0">
                    <a:pos x="118" y="88"/>
                  </a:cxn>
                  <a:cxn ang="0">
                    <a:pos x="91" y="88"/>
                  </a:cxn>
                  <a:cxn ang="0">
                    <a:pos x="91" y="118"/>
                  </a:cxn>
                  <a:cxn ang="0">
                    <a:pos x="0" y="118"/>
                  </a:cxn>
                  <a:cxn ang="0">
                    <a:pos x="0" y="148"/>
                  </a:cxn>
                  <a:cxn ang="0">
                    <a:pos x="61" y="179"/>
                  </a:cxn>
                  <a:cxn ang="0">
                    <a:pos x="61" y="236"/>
                  </a:cxn>
                  <a:cxn ang="0">
                    <a:pos x="30" y="236"/>
                  </a:cxn>
                  <a:cxn ang="0">
                    <a:pos x="91" y="297"/>
                  </a:cxn>
                  <a:cxn ang="0">
                    <a:pos x="91" y="266"/>
                  </a:cxn>
                  <a:cxn ang="0">
                    <a:pos x="118" y="297"/>
                  </a:cxn>
                  <a:cxn ang="0">
                    <a:pos x="149" y="297"/>
                  </a:cxn>
                  <a:cxn ang="0">
                    <a:pos x="179" y="266"/>
                  </a:cxn>
                  <a:cxn ang="0">
                    <a:pos x="209" y="297"/>
                  </a:cxn>
                  <a:cxn ang="0">
                    <a:pos x="209" y="325"/>
                  </a:cxn>
                  <a:cxn ang="0">
                    <a:pos x="237" y="355"/>
                  </a:cxn>
                  <a:cxn ang="0">
                    <a:pos x="298" y="355"/>
                  </a:cxn>
                  <a:cxn ang="0">
                    <a:pos x="298" y="297"/>
                  </a:cxn>
                  <a:cxn ang="0">
                    <a:pos x="327" y="266"/>
                  </a:cxn>
                  <a:cxn ang="0">
                    <a:pos x="386" y="266"/>
                  </a:cxn>
                  <a:cxn ang="0">
                    <a:pos x="356" y="236"/>
                  </a:cxn>
                  <a:cxn ang="0">
                    <a:pos x="298" y="206"/>
                  </a:cxn>
                  <a:cxn ang="0">
                    <a:pos x="356" y="148"/>
                  </a:cxn>
                  <a:cxn ang="0">
                    <a:pos x="386" y="148"/>
                  </a:cxn>
                  <a:cxn ang="0">
                    <a:pos x="416" y="118"/>
                  </a:cxn>
                  <a:cxn ang="0">
                    <a:pos x="416" y="88"/>
                  </a:cxn>
                  <a:cxn ang="0">
                    <a:pos x="386" y="59"/>
                  </a:cxn>
                  <a:cxn ang="0">
                    <a:pos x="386" y="30"/>
                  </a:cxn>
                  <a:cxn ang="0">
                    <a:pos x="416" y="30"/>
                  </a:cxn>
                  <a:cxn ang="0">
                    <a:pos x="386" y="0"/>
                  </a:cxn>
                  <a:cxn ang="0">
                    <a:pos x="268" y="0"/>
                  </a:cxn>
                  <a:cxn ang="0">
                    <a:pos x="237" y="30"/>
                  </a:cxn>
                  <a:cxn ang="0">
                    <a:pos x="268" y="59"/>
                  </a:cxn>
                  <a:cxn ang="0">
                    <a:pos x="237" y="88"/>
                  </a:cxn>
                  <a:cxn ang="0">
                    <a:pos x="237" y="118"/>
                  </a:cxn>
                  <a:cxn ang="0">
                    <a:pos x="209" y="148"/>
                  </a:cxn>
                  <a:cxn ang="0">
                    <a:pos x="179" y="118"/>
                  </a:cxn>
                  <a:cxn ang="0">
                    <a:pos x="179" y="59"/>
                  </a:cxn>
                  <a:cxn ang="0">
                    <a:pos x="209" y="59"/>
                  </a:cxn>
                </a:cxnLst>
                <a:rect l="0" t="0" r="r" b="b"/>
                <a:pathLst>
                  <a:path w="416" h="355">
                    <a:moveTo>
                      <a:pt x="209" y="59"/>
                    </a:moveTo>
                    <a:lnTo>
                      <a:pt x="179" y="30"/>
                    </a:lnTo>
                    <a:lnTo>
                      <a:pt x="149" y="59"/>
                    </a:lnTo>
                    <a:lnTo>
                      <a:pt x="118" y="30"/>
                    </a:lnTo>
                    <a:lnTo>
                      <a:pt x="91" y="30"/>
                    </a:lnTo>
                    <a:lnTo>
                      <a:pt x="118" y="59"/>
                    </a:lnTo>
                    <a:lnTo>
                      <a:pt x="118" y="88"/>
                    </a:lnTo>
                    <a:lnTo>
                      <a:pt x="91" y="88"/>
                    </a:lnTo>
                    <a:lnTo>
                      <a:pt x="91" y="118"/>
                    </a:lnTo>
                    <a:lnTo>
                      <a:pt x="0" y="118"/>
                    </a:lnTo>
                    <a:lnTo>
                      <a:pt x="0" y="148"/>
                    </a:lnTo>
                    <a:lnTo>
                      <a:pt x="61" y="179"/>
                    </a:lnTo>
                    <a:lnTo>
                      <a:pt x="61" y="236"/>
                    </a:lnTo>
                    <a:lnTo>
                      <a:pt x="30" y="236"/>
                    </a:lnTo>
                    <a:lnTo>
                      <a:pt x="91" y="297"/>
                    </a:lnTo>
                    <a:lnTo>
                      <a:pt x="91" y="266"/>
                    </a:lnTo>
                    <a:lnTo>
                      <a:pt x="118" y="297"/>
                    </a:lnTo>
                    <a:lnTo>
                      <a:pt x="149" y="297"/>
                    </a:lnTo>
                    <a:lnTo>
                      <a:pt x="179" y="266"/>
                    </a:lnTo>
                    <a:lnTo>
                      <a:pt x="209" y="297"/>
                    </a:lnTo>
                    <a:lnTo>
                      <a:pt x="209" y="325"/>
                    </a:lnTo>
                    <a:lnTo>
                      <a:pt x="237" y="355"/>
                    </a:lnTo>
                    <a:lnTo>
                      <a:pt x="298" y="355"/>
                    </a:lnTo>
                    <a:lnTo>
                      <a:pt x="298" y="297"/>
                    </a:lnTo>
                    <a:lnTo>
                      <a:pt x="327" y="266"/>
                    </a:lnTo>
                    <a:lnTo>
                      <a:pt x="386" y="266"/>
                    </a:lnTo>
                    <a:lnTo>
                      <a:pt x="356" y="236"/>
                    </a:lnTo>
                    <a:lnTo>
                      <a:pt x="298" y="206"/>
                    </a:lnTo>
                    <a:lnTo>
                      <a:pt x="356" y="148"/>
                    </a:lnTo>
                    <a:lnTo>
                      <a:pt x="386" y="148"/>
                    </a:lnTo>
                    <a:lnTo>
                      <a:pt x="416" y="118"/>
                    </a:lnTo>
                    <a:lnTo>
                      <a:pt x="416" y="88"/>
                    </a:lnTo>
                    <a:lnTo>
                      <a:pt x="386" y="59"/>
                    </a:lnTo>
                    <a:lnTo>
                      <a:pt x="386" y="30"/>
                    </a:lnTo>
                    <a:lnTo>
                      <a:pt x="416" y="30"/>
                    </a:lnTo>
                    <a:lnTo>
                      <a:pt x="386" y="0"/>
                    </a:lnTo>
                    <a:lnTo>
                      <a:pt x="268" y="0"/>
                    </a:lnTo>
                    <a:lnTo>
                      <a:pt x="237" y="30"/>
                    </a:lnTo>
                    <a:lnTo>
                      <a:pt x="268" y="59"/>
                    </a:lnTo>
                    <a:lnTo>
                      <a:pt x="237" y="88"/>
                    </a:lnTo>
                    <a:lnTo>
                      <a:pt x="237" y="118"/>
                    </a:lnTo>
                    <a:lnTo>
                      <a:pt x="209" y="148"/>
                    </a:lnTo>
                    <a:lnTo>
                      <a:pt x="179" y="118"/>
                    </a:lnTo>
                    <a:lnTo>
                      <a:pt x="179" y="59"/>
                    </a:lnTo>
                    <a:lnTo>
                      <a:pt x="209" y="59"/>
                    </a:lnTo>
                    <a:close/>
                  </a:path>
                </a:pathLst>
              </a:custGeom>
              <a:solidFill>
                <a:srgbClr val="99D6AB"/>
              </a:solidFill>
              <a:ln w="9525">
                <a:noFill/>
                <a:round/>
                <a:headEnd/>
                <a:tailEnd/>
              </a:ln>
            </p:spPr>
            <p:txBody>
              <a:bodyPr/>
              <a:lstStyle/>
              <a:p>
                <a:endParaRPr lang="en-GB"/>
              </a:p>
            </p:txBody>
          </p:sp>
          <p:sp>
            <p:nvSpPr>
              <p:cNvPr id="17544" name="Freeform 136"/>
              <p:cNvSpPr>
                <a:spLocks/>
              </p:cNvSpPr>
              <p:nvPr/>
            </p:nvSpPr>
            <p:spPr bwMode="auto">
              <a:xfrm>
                <a:off x="3361" y="2068"/>
                <a:ext cx="8" cy="8"/>
              </a:xfrm>
              <a:custGeom>
                <a:avLst/>
                <a:gdLst/>
                <a:ahLst/>
                <a:cxnLst>
                  <a:cxn ang="0">
                    <a:pos x="0" y="0"/>
                  </a:cxn>
                  <a:cxn ang="0">
                    <a:pos x="30" y="31"/>
                  </a:cxn>
                  <a:cxn ang="0">
                    <a:pos x="30" y="0"/>
                  </a:cxn>
                  <a:cxn ang="0">
                    <a:pos x="0" y="0"/>
                  </a:cxn>
                </a:cxnLst>
                <a:rect l="0" t="0" r="r" b="b"/>
                <a:pathLst>
                  <a:path w="30" h="31">
                    <a:moveTo>
                      <a:pt x="0" y="0"/>
                    </a:moveTo>
                    <a:lnTo>
                      <a:pt x="30" y="31"/>
                    </a:lnTo>
                    <a:lnTo>
                      <a:pt x="30" y="0"/>
                    </a:lnTo>
                    <a:lnTo>
                      <a:pt x="0" y="0"/>
                    </a:lnTo>
                    <a:close/>
                  </a:path>
                </a:pathLst>
              </a:custGeom>
              <a:solidFill>
                <a:srgbClr val="99D6AB"/>
              </a:solidFill>
              <a:ln w="9525">
                <a:noFill/>
                <a:round/>
                <a:headEnd/>
                <a:tailEnd/>
              </a:ln>
            </p:spPr>
            <p:txBody>
              <a:bodyPr/>
              <a:lstStyle/>
              <a:p>
                <a:endParaRPr lang="en-GB"/>
              </a:p>
            </p:txBody>
          </p:sp>
          <p:sp>
            <p:nvSpPr>
              <p:cNvPr id="17545" name="Freeform 137"/>
              <p:cNvSpPr>
                <a:spLocks/>
              </p:cNvSpPr>
              <p:nvPr/>
            </p:nvSpPr>
            <p:spPr bwMode="auto">
              <a:xfrm>
                <a:off x="3264" y="2120"/>
                <a:ext cx="75" cy="29"/>
              </a:xfrm>
              <a:custGeom>
                <a:avLst/>
                <a:gdLst/>
                <a:ahLst/>
                <a:cxnLst>
                  <a:cxn ang="0">
                    <a:pos x="298" y="60"/>
                  </a:cxn>
                  <a:cxn ang="0">
                    <a:pos x="298" y="30"/>
                  </a:cxn>
                  <a:cxn ang="0">
                    <a:pos x="268" y="30"/>
                  </a:cxn>
                  <a:cxn ang="0">
                    <a:pos x="237" y="0"/>
                  </a:cxn>
                  <a:cxn ang="0">
                    <a:pos x="209" y="0"/>
                  </a:cxn>
                  <a:cxn ang="0">
                    <a:pos x="209" y="30"/>
                  </a:cxn>
                  <a:cxn ang="0">
                    <a:pos x="237" y="60"/>
                  </a:cxn>
                  <a:cxn ang="0">
                    <a:pos x="209" y="60"/>
                  </a:cxn>
                  <a:cxn ang="0">
                    <a:pos x="209" y="30"/>
                  </a:cxn>
                  <a:cxn ang="0">
                    <a:pos x="179" y="30"/>
                  </a:cxn>
                  <a:cxn ang="0">
                    <a:pos x="149" y="60"/>
                  </a:cxn>
                  <a:cxn ang="0">
                    <a:pos x="91" y="0"/>
                  </a:cxn>
                  <a:cxn ang="0">
                    <a:pos x="61" y="0"/>
                  </a:cxn>
                  <a:cxn ang="0">
                    <a:pos x="30" y="30"/>
                  </a:cxn>
                  <a:cxn ang="0">
                    <a:pos x="30" y="60"/>
                  </a:cxn>
                  <a:cxn ang="0">
                    <a:pos x="0" y="60"/>
                  </a:cxn>
                  <a:cxn ang="0">
                    <a:pos x="30" y="88"/>
                  </a:cxn>
                  <a:cxn ang="0">
                    <a:pos x="91" y="88"/>
                  </a:cxn>
                  <a:cxn ang="0">
                    <a:pos x="118" y="119"/>
                  </a:cxn>
                  <a:cxn ang="0">
                    <a:pos x="209" y="119"/>
                  </a:cxn>
                  <a:cxn ang="0">
                    <a:pos x="237" y="88"/>
                  </a:cxn>
                  <a:cxn ang="0">
                    <a:pos x="237" y="119"/>
                  </a:cxn>
                  <a:cxn ang="0">
                    <a:pos x="268" y="119"/>
                  </a:cxn>
                  <a:cxn ang="0">
                    <a:pos x="268" y="88"/>
                  </a:cxn>
                  <a:cxn ang="0">
                    <a:pos x="298" y="60"/>
                  </a:cxn>
                </a:cxnLst>
                <a:rect l="0" t="0" r="r" b="b"/>
                <a:pathLst>
                  <a:path w="298" h="119">
                    <a:moveTo>
                      <a:pt x="298" y="60"/>
                    </a:moveTo>
                    <a:lnTo>
                      <a:pt x="298" y="30"/>
                    </a:lnTo>
                    <a:lnTo>
                      <a:pt x="268" y="30"/>
                    </a:lnTo>
                    <a:lnTo>
                      <a:pt x="237" y="0"/>
                    </a:lnTo>
                    <a:lnTo>
                      <a:pt x="209" y="0"/>
                    </a:lnTo>
                    <a:lnTo>
                      <a:pt x="209" y="30"/>
                    </a:lnTo>
                    <a:lnTo>
                      <a:pt x="237" y="60"/>
                    </a:lnTo>
                    <a:lnTo>
                      <a:pt x="209" y="60"/>
                    </a:lnTo>
                    <a:lnTo>
                      <a:pt x="209" y="30"/>
                    </a:lnTo>
                    <a:lnTo>
                      <a:pt x="179" y="30"/>
                    </a:lnTo>
                    <a:lnTo>
                      <a:pt x="149" y="60"/>
                    </a:lnTo>
                    <a:lnTo>
                      <a:pt x="91" y="0"/>
                    </a:lnTo>
                    <a:lnTo>
                      <a:pt x="61" y="0"/>
                    </a:lnTo>
                    <a:lnTo>
                      <a:pt x="30" y="30"/>
                    </a:lnTo>
                    <a:lnTo>
                      <a:pt x="30" y="60"/>
                    </a:lnTo>
                    <a:lnTo>
                      <a:pt x="0" y="60"/>
                    </a:lnTo>
                    <a:lnTo>
                      <a:pt x="30" y="88"/>
                    </a:lnTo>
                    <a:lnTo>
                      <a:pt x="91" y="88"/>
                    </a:lnTo>
                    <a:lnTo>
                      <a:pt x="118" y="119"/>
                    </a:lnTo>
                    <a:lnTo>
                      <a:pt x="209" y="119"/>
                    </a:lnTo>
                    <a:lnTo>
                      <a:pt x="237" y="88"/>
                    </a:lnTo>
                    <a:lnTo>
                      <a:pt x="237" y="119"/>
                    </a:lnTo>
                    <a:lnTo>
                      <a:pt x="268" y="119"/>
                    </a:lnTo>
                    <a:lnTo>
                      <a:pt x="268" y="88"/>
                    </a:lnTo>
                    <a:lnTo>
                      <a:pt x="298" y="60"/>
                    </a:lnTo>
                    <a:close/>
                  </a:path>
                </a:pathLst>
              </a:custGeom>
              <a:solidFill>
                <a:srgbClr val="99D6AB"/>
              </a:solidFill>
              <a:ln w="9525">
                <a:noFill/>
                <a:round/>
                <a:headEnd/>
                <a:tailEnd/>
              </a:ln>
            </p:spPr>
            <p:txBody>
              <a:bodyPr/>
              <a:lstStyle/>
              <a:p>
                <a:endParaRPr lang="en-GB"/>
              </a:p>
            </p:txBody>
          </p:sp>
          <p:sp>
            <p:nvSpPr>
              <p:cNvPr id="17546" name="Freeform 138"/>
              <p:cNvSpPr>
                <a:spLocks/>
              </p:cNvSpPr>
              <p:nvPr/>
            </p:nvSpPr>
            <p:spPr bwMode="auto">
              <a:xfrm>
                <a:off x="3502" y="2098"/>
                <a:ext cx="22" cy="22"/>
              </a:xfrm>
              <a:custGeom>
                <a:avLst/>
                <a:gdLst/>
                <a:ahLst/>
                <a:cxnLst>
                  <a:cxn ang="0">
                    <a:pos x="61" y="31"/>
                  </a:cxn>
                  <a:cxn ang="0">
                    <a:pos x="61" y="0"/>
                  </a:cxn>
                  <a:cxn ang="0">
                    <a:pos x="0" y="0"/>
                  </a:cxn>
                  <a:cxn ang="0">
                    <a:pos x="0" y="59"/>
                  </a:cxn>
                  <a:cxn ang="0">
                    <a:pos x="30" y="59"/>
                  </a:cxn>
                  <a:cxn ang="0">
                    <a:pos x="61" y="89"/>
                  </a:cxn>
                  <a:cxn ang="0">
                    <a:pos x="89" y="89"/>
                  </a:cxn>
                  <a:cxn ang="0">
                    <a:pos x="89" y="31"/>
                  </a:cxn>
                  <a:cxn ang="0">
                    <a:pos x="61" y="31"/>
                  </a:cxn>
                </a:cxnLst>
                <a:rect l="0" t="0" r="r" b="b"/>
                <a:pathLst>
                  <a:path w="89" h="89">
                    <a:moveTo>
                      <a:pt x="61" y="31"/>
                    </a:moveTo>
                    <a:lnTo>
                      <a:pt x="61" y="0"/>
                    </a:lnTo>
                    <a:lnTo>
                      <a:pt x="0" y="0"/>
                    </a:lnTo>
                    <a:lnTo>
                      <a:pt x="0" y="59"/>
                    </a:lnTo>
                    <a:lnTo>
                      <a:pt x="30" y="59"/>
                    </a:lnTo>
                    <a:lnTo>
                      <a:pt x="61" y="89"/>
                    </a:lnTo>
                    <a:lnTo>
                      <a:pt x="89" y="89"/>
                    </a:lnTo>
                    <a:lnTo>
                      <a:pt x="89" y="31"/>
                    </a:lnTo>
                    <a:lnTo>
                      <a:pt x="61" y="31"/>
                    </a:lnTo>
                    <a:close/>
                  </a:path>
                </a:pathLst>
              </a:custGeom>
              <a:solidFill>
                <a:srgbClr val="99D6AB"/>
              </a:solidFill>
              <a:ln w="9525">
                <a:noFill/>
                <a:round/>
                <a:headEnd/>
                <a:tailEnd/>
              </a:ln>
            </p:spPr>
            <p:txBody>
              <a:bodyPr/>
              <a:lstStyle/>
              <a:p>
                <a:endParaRPr lang="en-GB"/>
              </a:p>
            </p:txBody>
          </p:sp>
          <p:sp>
            <p:nvSpPr>
              <p:cNvPr id="17547" name="Freeform 139"/>
              <p:cNvSpPr>
                <a:spLocks/>
              </p:cNvSpPr>
              <p:nvPr/>
            </p:nvSpPr>
            <p:spPr bwMode="auto">
              <a:xfrm>
                <a:off x="3887" y="2098"/>
                <a:ext cx="7" cy="7"/>
              </a:xfrm>
              <a:custGeom>
                <a:avLst/>
                <a:gdLst/>
                <a:ahLst/>
                <a:cxnLst>
                  <a:cxn ang="0">
                    <a:pos x="30" y="0"/>
                  </a:cxn>
                  <a:cxn ang="0">
                    <a:pos x="0" y="0"/>
                  </a:cxn>
                  <a:cxn ang="0">
                    <a:pos x="0" y="31"/>
                  </a:cxn>
                  <a:cxn ang="0">
                    <a:pos x="30" y="0"/>
                  </a:cxn>
                </a:cxnLst>
                <a:rect l="0" t="0" r="r" b="b"/>
                <a:pathLst>
                  <a:path w="30" h="31">
                    <a:moveTo>
                      <a:pt x="30" y="0"/>
                    </a:moveTo>
                    <a:lnTo>
                      <a:pt x="0" y="0"/>
                    </a:lnTo>
                    <a:lnTo>
                      <a:pt x="0" y="31"/>
                    </a:lnTo>
                    <a:lnTo>
                      <a:pt x="30" y="0"/>
                    </a:lnTo>
                    <a:close/>
                  </a:path>
                </a:pathLst>
              </a:custGeom>
              <a:solidFill>
                <a:srgbClr val="FFFF7F"/>
              </a:solidFill>
              <a:ln w="9525">
                <a:noFill/>
                <a:round/>
                <a:headEnd/>
                <a:tailEnd/>
              </a:ln>
            </p:spPr>
            <p:txBody>
              <a:bodyPr/>
              <a:lstStyle/>
              <a:p>
                <a:endParaRPr lang="en-GB"/>
              </a:p>
            </p:txBody>
          </p:sp>
          <p:sp>
            <p:nvSpPr>
              <p:cNvPr id="17548" name="Freeform 140"/>
              <p:cNvSpPr>
                <a:spLocks/>
              </p:cNvSpPr>
              <p:nvPr/>
            </p:nvSpPr>
            <p:spPr bwMode="auto">
              <a:xfrm>
                <a:off x="3894" y="2083"/>
                <a:ext cx="8" cy="15"/>
              </a:xfrm>
              <a:custGeom>
                <a:avLst/>
                <a:gdLst/>
                <a:ahLst/>
                <a:cxnLst>
                  <a:cxn ang="0">
                    <a:pos x="0" y="60"/>
                  </a:cxn>
                  <a:cxn ang="0">
                    <a:pos x="30" y="30"/>
                  </a:cxn>
                  <a:cxn ang="0">
                    <a:pos x="30" y="0"/>
                  </a:cxn>
                  <a:cxn ang="0">
                    <a:pos x="0" y="30"/>
                  </a:cxn>
                  <a:cxn ang="0">
                    <a:pos x="0" y="60"/>
                  </a:cxn>
                </a:cxnLst>
                <a:rect l="0" t="0" r="r" b="b"/>
                <a:pathLst>
                  <a:path w="30" h="60">
                    <a:moveTo>
                      <a:pt x="0" y="60"/>
                    </a:moveTo>
                    <a:lnTo>
                      <a:pt x="30" y="30"/>
                    </a:lnTo>
                    <a:lnTo>
                      <a:pt x="30" y="0"/>
                    </a:lnTo>
                    <a:lnTo>
                      <a:pt x="0" y="30"/>
                    </a:lnTo>
                    <a:lnTo>
                      <a:pt x="0" y="60"/>
                    </a:lnTo>
                    <a:close/>
                  </a:path>
                </a:pathLst>
              </a:custGeom>
              <a:solidFill>
                <a:srgbClr val="D3B26F"/>
              </a:solidFill>
              <a:ln w="9525">
                <a:noFill/>
                <a:round/>
                <a:headEnd/>
                <a:tailEnd/>
              </a:ln>
            </p:spPr>
            <p:txBody>
              <a:bodyPr/>
              <a:lstStyle/>
              <a:p>
                <a:endParaRPr lang="en-GB"/>
              </a:p>
            </p:txBody>
          </p:sp>
          <p:sp>
            <p:nvSpPr>
              <p:cNvPr id="17549" name="Freeform 141"/>
              <p:cNvSpPr>
                <a:spLocks/>
              </p:cNvSpPr>
              <p:nvPr/>
            </p:nvSpPr>
            <p:spPr bwMode="auto">
              <a:xfrm>
                <a:off x="1309" y="1224"/>
                <a:ext cx="548" cy="237"/>
              </a:xfrm>
              <a:custGeom>
                <a:avLst/>
                <a:gdLst/>
                <a:ahLst/>
                <a:cxnLst>
                  <a:cxn ang="0">
                    <a:pos x="1571" y="31"/>
                  </a:cxn>
                  <a:cxn ang="0">
                    <a:pos x="1541" y="118"/>
                  </a:cxn>
                  <a:cxn ang="0">
                    <a:pos x="1362" y="118"/>
                  </a:cxn>
                  <a:cxn ang="0">
                    <a:pos x="1303" y="118"/>
                  </a:cxn>
                  <a:cxn ang="0">
                    <a:pos x="1155" y="149"/>
                  </a:cxn>
                  <a:cxn ang="0">
                    <a:pos x="1155" y="179"/>
                  </a:cxn>
                  <a:cxn ang="0">
                    <a:pos x="1067" y="90"/>
                  </a:cxn>
                  <a:cxn ang="0">
                    <a:pos x="948" y="118"/>
                  </a:cxn>
                  <a:cxn ang="0">
                    <a:pos x="860" y="238"/>
                  </a:cxn>
                  <a:cxn ang="0">
                    <a:pos x="741" y="118"/>
                  </a:cxn>
                  <a:cxn ang="0">
                    <a:pos x="651" y="297"/>
                  </a:cxn>
                  <a:cxn ang="0">
                    <a:pos x="593" y="238"/>
                  </a:cxn>
                  <a:cxn ang="0">
                    <a:pos x="473" y="416"/>
                  </a:cxn>
                  <a:cxn ang="0">
                    <a:pos x="414" y="267"/>
                  </a:cxn>
                  <a:cxn ang="0">
                    <a:pos x="386" y="238"/>
                  </a:cxn>
                  <a:cxn ang="0">
                    <a:pos x="444" y="179"/>
                  </a:cxn>
                  <a:cxn ang="0">
                    <a:pos x="386" y="118"/>
                  </a:cxn>
                  <a:cxn ang="0">
                    <a:pos x="295" y="61"/>
                  </a:cxn>
                  <a:cxn ang="0">
                    <a:pos x="177" y="61"/>
                  </a:cxn>
                  <a:cxn ang="0">
                    <a:pos x="177" y="118"/>
                  </a:cxn>
                  <a:cxn ang="0">
                    <a:pos x="148" y="149"/>
                  </a:cxn>
                  <a:cxn ang="0">
                    <a:pos x="30" y="90"/>
                  </a:cxn>
                  <a:cxn ang="0">
                    <a:pos x="58" y="267"/>
                  </a:cxn>
                  <a:cxn ang="0">
                    <a:pos x="148" y="297"/>
                  </a:cxn>
                  <a:cxn ang="0">
                    <a:pos x="237" y="327"/>
                  </a:cxn>
                  <a:cxn ang="0">
                    <a:pos x="237" y="356"/>
                  </a:cxn>
                  <a:cxn ang="0">
                    <a:pos x="266" y="445"/>
                  </a:cxn>
                  <a:cxn ang="0">
                    <a:pos x="58" y="534"/>
                  </a:cxn>
                  <a:cxn ang="0">
                    <a:pos x="177" y="534"/>
                  </a:cxn>
                  <a:cxn ang="0">
                    <a:pos x="177" y="622"/>
                  </a:cxn>
                  <a:cxn ang="0">
                    <a:pos x="295" y="565"/>
                  </a:cxn>
                  <a:cxn ang="0">
                    <a:pos x="237" y="592"/>
                  </a:cxn>
                  <a:cxn ang="0">
                    <a:pos x="266" y="622"/>
                  </a:cxn>
                  <a:cxn ang="0">
                    <a:pos x="237" y="711"/>
                  </a:cxn>
                  <a:cxn ang="0">
                    <a:pos x="58" y="771"/>
                  </a:cxn>
                  <a:cxn ang="0">
                    <a:pos x="295" y="801"/>
                  </a:cxn>
                  <a:cxn ang="0">
                    <a:pos x="386" y="801"/>
                  </a:cxn>
                  <a:cxn ang="0">
                    <a:pos x="473" y="829"/>
                  </a:cxn>
                  <a:cxn ang="0">
                    <a:pos x="504" y="890"/>
                  </a:cxn>
                  <a:cxn ang="0">
                    <a:pos x="800" y="947"/>
                  </a:cxn>
                  <a:cxn ang="0">
                    <a:pos x="1067" y="890"/>
                  </a:cxn>
                  <a:cxn ang="0">
                    <a:pos x="1274" y="829"/>
                  </a:cxn>
                  <a:cxn ang="0">
                    <a:pos x="1453" y="771"/>
                  </a:cxn>
                  <a:cxn ang="0">
                    <a:pos x="1571" y="711"/>
                  </a:cxn>
                  <a:cxn ang="0">
                    <a:pos x="1717" y="652"/>
                  </a:cxn>
                  <a:cxn ang="0">
                    <a:pos x="1926" y="622"/>
                  </a:cxn>
                  <a:cxn ang="0">
                    <a:pos x="1985" y="534"/>
                  </a:cxn>
                  <a:cxn ang="0">
                    <a:pos x="2104" y="474"/>
                  </a:cxn>
                  <a:cxn ang="0">
                    <a:pos x="2192" y="416"/>
                  </a:cxn>
                  <a:cxn ang="0">
                    <a:pos x="2163" y="356"/>
                  </a:cxn>
                  <a:cxn ang="0">
                    <a:pos x="2133" y="267"/>
                  </a:cxn>
                  <a:cxn ang="0">
                    <a:pos x="2045" y="209"/>
                  </a:cxn>
                  <a:cxn ang="0">
                    <a:pos x="1926" y="209"/>
                  </a:cxn>
                  <a:cxn ang="0">
                    <a:pos x="1926" y="149"/>
                  </a:cxn>
                  <a:cxn ang="0">
                    <a:pos x="1897" y="61"/>
                  </a:cxn>
                  <a:cxn ang="0">
                    <a:pos x="1778" y="90"/>
                  </a:cxn>
                </a:cxnLst>
                <a:rect l="0" t="0" r="r" b="b"/>
                <a:pathLst>
                  <a:path w="2192" h="947">
                    <a:moveTo>
                      <a:pt x="1748" y="31"/>
                    </a:moveTo>
                    <a:lnTo>
                      <a:pt x="1717" y="0"/>
                    </a:lnTo>
                    <a:lnTo>
                      <a:pt x="1599" y="0"/>
                    </a:lnTo>
                    <a:lnTo>
                      <a:pt x="1571" y="31"/>
                    </a:lnTo>
                    <a:lnTo>
                      <a:pt x="1599" y="61"/>
                    </a:lnTo>
                    <a:lnTo>
                      <a:pt x="1599" y="90"/>
                    </a:lnTo>
                    <a:lnTo>
                      <a:pt x="1571" y="90"/>
                    </a:lnTo>
                    <a:lnTo>
                      <a:pt x="1541" y="118"/>
                    </a:lnTo>
                    <a:lnTo>
                      <a:pt x="1481" y="118"/>
                    </a:lnTo>
                    <a:lnTo>
                      <a:pt x="1453" y="90"/>
                    </a:lnTo>
                    <a:lnTo>
                      <a:pt x="1392" y="90"/>
                    </a:lnTo>
                    <a:lnTo>
                      <a:pt x="1362" y="118"/>
                    </a:lnTo>
                    <a:lnTo>
                      <a:pt x="1362" y="149"/>
                    </a:lnTo>
                    <a:lnTo>
                      <a:pt x="1333" y="179"/>
                    </a:lnTo>
                    <a:lnTo>
                      <a:pt x="1303" y="149"/>
                    </a:lnTo>
                    <a:lnTo>
                      <a:pt x="1303" y="118"/>
                    </a:lnTo>
                    <a:lnTo>
                      <a:pt x="1215" y="118"/>
                    </a:lnTo>
                    <a:lnTo>
                      <a:pt x="1185" y="90"/>
                    </a:lnTo>
                    <a:lnTo>
                      <a:pt x="1155" y="90"/>
                    </a:lnTo>
                    <a:lnTo>
                      <a:pt x="1155" y="149"/>
                    </a:lnTo>
                    <a:lnTo>
                      <a:pt x="1185" y="179"/>
                    </a:lnTo>
                    <a:lnTo>
                      <a:pt x="1185" y="267"/>
                    </a:lnTo>
                    <a:lnTo>
                      <a:pt x="1155" y="238"/>
                    </a:lnTo>
                    <a:lnTo>
                      <a:pt x="1155" y="179"/>
                    </a:lnTo>
                    <a:lnTo>
                      <a:pt x="1125" y="179"/>
                    </a:lnTo>
                    <a:lnTo>
                      <a:pt x="1096" y="149"/>
                    </a:lnTo>
                    <a:lnTo>
                      <a:pt x="1096" y="118"/>
                    </a:lnTo>
                    <a:lnTo>
                      <a:pt x="1067" y="90"/>
                    </a:lnTo>
                    <a:lnTo>
                      <a:pt x="1007" y="90"/>
                    </a:lnTo>
                    <a:lnTo>
                      <a:pt x="1007" y="118"/>
                    </a:lnTo>
                    <a:lnTo>
                      <a:pt x="978" y="149"/>
                    </a:lnTo>
                    <a:lnTo>
                      <a:pt x="948" y="118"/>
                    </a:lnTo>
                    <a:lnTo>
                      <a:pt x="918" y="118"/>
                    </a:lnTo>
                    <a:lnTo>
                      <a:pt x="887" y="149"/>
                    </a:lnTo>
                    <a:lnTo>
                      <a:pt x="887" y="238"/>
                    </a:lnTo>
                    <a:lnTo>
                      <a:pt x="860" y="238"/>
                    </a:lnTo>
                    <a:lnTo>
                      <a:pt x="800" y="179"/>
                    </a:lnTo>
                    <a:lnTo>
                      <a:pt x="769" y="179"/>
                    </a:lnTo>
                    <a:lnTo>
                      <a:pt x="769" y="149"/>
                    </a:lnTo>
                    <a:lnTo>
                      <a:pt x="741" y="118"/>
                    </a:lnTo>
                    <a:lnTo>
                      <a:pt x="711" y="118"/>
                    </a:lnTo>
                    <a:lnTo>
                      <a:pt x="680" y="149"/>
                    </a:lnTo>
                    <a:lnTo>
                      <a:pt x="680" y="267"/>
                    </a:lnTo>
                    <a:lnTo>
                      <a:pt x="651" y="297"/>
                    </a:lnTo>
                    <a:lnTo>
                      <a:pt x="623" y="267"/>
                    </a:lnTo>
                    <a:lnTo>
                      <a:pt x="623" y="297"/>
                    </a:lnTo>
                    <a:lnTo>
                      <a:pt x="593" y="267"/>
                    </a:lnTo>
                    <a:lnTo>
                      <a:pt x="593" y="238"/>
                    </a:lnTo>
                    <a:lnTo>
                      <a:pt x="504" y="327"/>
                    </a:lnTo>
                    <a:lnTo>
                      <a:pt x="504" y="356"/>
                    </a:lnTo>
                    <a:lnTo>
                      <a:pt x="473" y="327"/>
                    </a:lnTo>
                    <a:lnTo>
                      <a:pt x="473" y="416"/>
                    </a:lnTo>
                    <a:lnTo>
                      <a:pt x="444" y="386"/>
                    </a:lnTo>
                    <a:lnTo>
                      <a:pt x="444" y="327"/>
                    </a:lnTo>
                    <a:lnTo>
                      <a:pt x="414" y="297"/>
                    </a:lnTo>
                    <a:lnTo>
                      <a:pt x="414" y="267"/>
                    </a:lnTo>
                    <a:lnTo>
                      <a:pt x="386" y="267"/>
                    </a:lnTo>
                    <a:lnTo>
                      <a:pt x="355" y="238"/>
                    </a:lnTo>
                    <a:lnTo>
                      <a:pt x="355" y="209"/>
                    </a:lnTo>
                    <a:lnTo>
                      <a:pt x="386" y="238"/>
                    </a:lnTo>
                    <a:lnTo>
                      <a:pt x="414" y="238"/>
                    </a:lnTo>
                    <a:lnTo>
                      <a:pt x="444" y="209"/>
                    </a:lnTo>
                    <a:lnTo>
                      <a:pt x="473" y="209"/>
                    </a:lnTo>
                    <a:lnTo>
                      <a:pt x="444" y="179"/>
                    </a:lnTo>
                    <a:lnTo>
                      <a:pt x="414" y="179"/>
                    </a:lnTo>
                    <a:lnTo>
                      <a:pt x="444" y="149"/>
                    </a:lnTo>
                    <a:lnTo>
                      <a:pt x="414" y="118"/>
                    </a:lnTo>
                    <a:lnTo>
                      <a:pt x="386" y="118"/>
                    </a:lnTo>
                    <a:lnTo>
                      <a:pt x="386" y="90"/>
                    </a:lnTo>
                    <a:lnTo>
                      <a:pt x="355" y="90"/>
                    </a:lnTo>
                    <a:lnTo>
                      <a:pt x="325" y="61"/>
                    </a:lnTo>
                    <a:lnTo>
                      <a:pt x="295" y="61"/>
                    </a:lnTo>
                    <a:lnTo>
                      <a:pt x="266" y="31"/>
                    </a:lnTo>
                    <a:lnTo>
                      <a:pt x="88" y="31"/>
                    </a:lnTo>
                    <a:lnTo>
                      <a:pt x="88" y="61"/>
                    </a:lnTo>
                    <a:lnTo>
                      <a:pt x="177" y="61"/>
                    </a:lnTo>
                    <a:lnTo>
                      <a:pt x="207" y="90"/>
                    </a:lnTo>
                    <a:lnTo>
                      <a:pt x="118" y="90"/>
                    </a:lnTo>
                    <a:lnTo>
                      <a:pt x="148" y="118"/>
                    </a:lnTo>
                    <a:lnTo>
                      <a:pt x="177" y="118"/>
                    </a:lnTo>
                    <a:lnTo>
                      <a:pt x="207" y="149"/>
                    </a:lnTo>
                    <a:lnTo>
                      <a:pt x="207" y="179"/>
                    </a:lnTo>
                    <a:lnTo>
                      <a:pt x="177" y="179"/>
                    </a:lnTo>
                    <a:lnTo>
                      <a:pt x="148" y="149"/>
                    </a:lnTo>
                    <a:lnTo>
                      <a:pt x="88" y="149"/>
                    </a:lnTo>
                    <a:lnTo>
                      <a:pt x="88" y="118"/>
                    </a:lnTo>
                    <a:lnTo>
                      <a:pt x="58" y="118"/>
                    </a:lnTo>
                    <a:lnTo>
                      <a:pt x="30" y="90"/>
                    </a:lnTo>
                    <a:lnTo>
                      <a:pt x="0" y="90"/>
                    </a:lnTo>
                    <a:lnTo>
                      <a:pt x="0" y="267"/>
                    </a:lnTo>
                    <a:lnTo>
                      <a:pt x="30" y="297"/>
                    </a:lnTo>
                    <a:lnTo>
                      <a:pt x="58" y="267"/>
                    </a:lnTo>
                    <a:lnTo>
                      <a:pt x="88" y="297"/>
                    </a:lnTo>
                    <a:lnTo>
                      <a:pt x="88" y="267"/>
                    </a:lnTo>
                    <a:lnTo>
                      <a:pt x="118" y="297"/>
                    </a:lnTo>
                    <a:lnTo>
                      <a:pt x="148" y="297"/>
                    </a:lnTo>
                    <a:lnTo>
                      <a:pt x="177" y="267"/>
                    </a:lnTo>
                    <a:lnTo>
                      <a:pt x="177" y="297"/>
                    </a:lnTo>
                    <a:lnTo>
                      <a:pt x="207" y="297"/>
                    </a:lnTo>
                    <a:lnTo>
                      <a:pt x="237" y="327"/>
                    </a:lnTo>
                    <a:lnTo>
                      <a:pt x="266" y="297"/>
                    </a:lnTo>
                    <a:lnTo>
                      <a:pt x="295" y="327"/>
                    </a:lnTo>
                    <a:lnTo>
                      <a:pt x="266" y="327"/>
                    </a:lnTo>
                    <a:lnTo>
                      <a:pt x="237" y="356"/>
                    </a:lnTo>
                    <a:lnTo>
                      <a:pt x="177" y="356"/>
                    </a:lnTo>
                    <a:lnTo>
                      <a:pt x="118" y="416"/>
                    </a:lnTo>
                    <a:lnTo>
                      <a:pt x="295" y="416"/>
                    </a:lnTo>
                    <a:lnTo>
                      <a:pt x="266" y="445"/>
                    </a:lnTo>
                    <a:lnTo>
                      <a:pt x="0" y="445"/>
                    </a:lnTo>
                    <a:lnTo>
                      <a:pt x="0" y="504"/>
                    </a:lnTo>
                    <a:lnTo>
                      <a:pt x="30" y="504"/>
                    </a:lnTo>
                    <a:lnTo>
                      <a:pt x="58" y="534"/>
                    </a:lnTo>
                    <a:lnTo>
                      <a:pt x="88" y="504"/>
                    </a:lnTo>
                    <a:lnTo>
                      <a:pt x="118" y="504"/>
                    </a:lnTo>
                    <a:lnTo>
                      <a:pt x="148" y="534"/>
                    </a:lnTo>
                    <a:lnTo>
                      <a:pt x="177" y="534"/>
                    </a:lnTo>
                    <a:lnTo>
                      <a:pt x="118" y="592"/>
                    </a:lnTo>
                    <a:lnTo>
                      <a:pt x="148" y="592"/>
                    </a:lnTo>
                    <a:lnTo>
                      <a:pt x="148" y="622"/>
                    </a:lnTo>
                    <a:lnTo>
                      <a:pt x="177" y="622"/>
                    </a:lnTo>
                    <a:lnTo>
                      <a:pt x="207" y="592"/>
                    </a:lnTo>
                    <a:lnTo>
                      <a:pt x="237" y="592"/>
                    </a:lnTo>
                    <a:lnTo>
                      <a:pt x="266" y="565"/>
                    </a:lnTo>
                    <a:lnTo>
                      <a:pt x="295" y="565"/>
                    </a:lnTo>
                    <a:lnTo>
                      <a:pt x="295" y="592"/>
                    </a:lnTo>
                    <a:lnTo>
                      <a:pt x="266" y="565"/>
                    </a:lnTo>
                    <a:lnTo>
                      <a:pt x="266" y="592"/>
                    </a:lnTo>
                    <a:lnTo>
                      <a:pt x="237" y="592"/>
                    </a:lnTo>
                    <a:lnTo>
                      <a:pt x="207" y="622"/>
                    </a:lnTo>
                    <a:lnTo>
                      <a:pt x="207" y="652"/>
                    </a:lnTo>
                    <a:lnTo>
                      <a:pt x="237" y="652"/>
                    </a:lnTo>
                    <a:lnTo>
                      <a:pt x="266" y="622"/>
                    </a:lnTo>
                    <a:lnTo>
                      <a:pt x="295" y="652"/>
                    </a:lnTo>
                    <a:lnTo>
                      <a:pt x="237" y="652"/>
                    </a:lnTo>
                    <a:lnTo>
                      <a:pt x="207" y="683"/>
                    </a:lnTo>
                    <a:lnTo>
                      <a:pt x="237" y="711"/>
                    </a:lnTo>
                    <a:lnTo>
                      <a:pt x="177" y="711"/>
                    </a:lnTo>
                    <a:lnTo>
                      <a:pt x="177" y="741"/>
                    </a:lnTo>
                    <a:lnTo>
                      <a:pt x="88" y="741"/>
                    </a:lnTo>
                    <a:lnTo>
                      <a:pt x="58" y="771"/>
                    </a:lnTo>
                    <a:lnTo>
                      <a:pt x="30" y="741"/>
                    </a:lnTo>
                    <a:lnTo>
                      <a:pt x="0" y="741"/>
                    </a:lnTo>
                    <a:lnTo>
                      <a:pt x="0" y="801"/>
                    </a:lnTo>
                    <a:lnTo>
                      <a:pt x="295" y="801"/>
                    </a:lnTo>
                    <a:lnTo>
                      <a:pt x="325" y="771"/>
                    </a:lnTo>
                    <a:lnTo>
                      <a:pt x="386" y="771"/>
                    </a:lnTo>
                    <a:lnTo>
                      <a:pt x="355" y="801"/>
                    </a:lnTo>
                    <a:lnTo>
                      <a:pt x="386" y="801"/>
                    </a:lnTo>
                    <a:lnTo>
                      <a:pt x="414" y="829"/>
                    </a:lnTo>
                    <a:lnTo>
                      <a:pt x="444" y="801"/>
                    </a:lnTo>
                    <a:lnTo>
                      <a:pt x="444" y="829"/>
                    </a:lnTo>
                    <a:lnTo>
                      <a:pt x="473" y="829"/>
                    </a:lnTo>
                    <a:lnTo>
                      <a:pt x="504" y="801"/>
                    </a:lnTo>
                    <a:lnTo>
                      <a:pt x="532" y="829"/>
                    </a:lnTo>
                    <a:lnTo>
                      <a:pt x="504" y="859"/>
                    </a:lnTo>
                    <a:lnTo>
                      <a:pt x="504" y="890"/>
                    </a:lnTo>
                    <a:lnTo>
                      <a:pt x="651" y="890"/>
                    </a:lnTo>
                    <a:lnTo>
                      <a:pt x="680" y="920"/>
                    </a:lnTo>
                    <a:lnTo>
                      <a:pt x="769" y="920"/>
                    </a:lnTo>
                    <a:lnTo>
                      <a:pt x="800" y="947"/>
                    </a:lnTo>
                    <a:lnTo>
                      <a:pt x="887" y="947"/>
                    </a:lnTo>
                    <a:lnTo>
                      <a:pt x="918" y="920"/>
                    </a:lnTo>
                    <a:lnTo>
                      <a:pt x="1037" y="920"/>
                    </a:lnTo>
                    <a:lnTo>
                      <a:pt x="1067" y="890"/>
                    </a:lnTo>
                    <a:lnTo>
                      <a:pt x="1096" y="890"/>
                    </a:lnTo>
                    <a:lnTo>
                      <a:pt x="1067" y="859"/>
                    </a:lnTo>
                    <a:lnTo>
                      <a:pt x="1096" y="829"/>
                    </a:lnTo>
                    <a:lnTo>
                      <a:pt x="1274" y="829"/>
                    </a:lnTo>
                    <a:lnTo>
                      <a:pt x="1333" y="771"/>
                    </a:lnTo>
                    <a:lnTo>
                      <a:pt x="1333" y="801"/>
                    </a:lnTo>
                    <a:lnTo>
                      <a:pt x="1422" y="801"/>
                    </a:lnTo>
                    <a:lnTo>
                      <a:pt x="1453" y="771"/>
                    </a:lnTo>
                    <a:lnTo>
                      <a:pt x="1481" y="771"/>
                    </a:lnTo>
                    <a:lnTo>
                      <a:pt x="1481" y="741"/>
                    </a:lnTo>
                    <a:lnTo>
                      <a:pt x="1541" y="741"/>
                    </a:lnTo>
                    <a:lnTo>
                      <a:pt x="1571" y="711"/>
                    </a:lnTo>
                    <a:lnTo>
                      <a:pt x="1599" y="711"/>
                    </a:lnTo>
                    <a:lnTo>
                      <a:pt x="1629" y="683"/>
                    </a:lnTo>
                    <a:lnTo>
                      <a:pt x="1690" y="683"/>
                    </a:lnTo>
                    <a:lnTo>
                      <a:pt x="1717" y="652"/>
                    </a:lnTo>
                    <a:lnTo>
                      <a:pt x="1778" y="652"/>
                    </a:lnTo>
                    <a:lnTo>
                      <a:pt x="1808" y="683"/>
                    </a:lnTo>
                    <a:lnTo>
                      <a:pt x="1867" y="622"/>
                    </a:lnTo>
                    <a:lnTo>
                      <a:pt x="1926" y="622"/>
                    </a:lnTo>
                    <a:lnTo>
                      <a:pt x="1955" y="592"/>
                    </a:lnTo>
                    <a:lnTo>
                      <a:pt x="1926" y="565"/>
                    </a:lnTo>
                    <a:lnTo>
                      <a:pt x="1955" y="565"/>
                    </a:lnTo>
                    <a:lnTo>
                      <a:pt x="1985" y="534"/>
                    </a:lnTo>
                    <a:lnTo>
                      <a:pt x="2015" y="534"/>
                    </a:lnTo>
                    <a:lnTo>
                      <a:pt x="2045" y="504"/>
                    </a:lnTo>
                    <a:lnTo>
                      <a:pt x="2074" y="504"/>
                    </a:lnTo>
                    <a:lnTo>
                      <a:pt x="2104" y="474"/>
                    </a:lnTo>
                    <a:lnTo>
                      <a:pt x="2133" y="474"/>
                    </a:lnTo>
                    <a:lnTo>
                      <a:pt x="2074" y="445"/>
                    </a:lnTo>
                    <a:lnTo>
                      <a:pt x="2192" y="445"/>
                    </a:lnTo>
                    <a:lnTo>
                      <a:pt x="2192" y="416"/>
                    </a:lnTo>
                    <a:lnTo>
                      <a:pt x="2163" y="386"/>
                    </a:lnTo>
                    <a:lnTo>
                      <a:pt x="2192" y="386"/>
                    </a:lnTo>
                    <a:lnTo>
                      <a:pt x="2192" y="356"/>
                    </a:lnTo>
                    <a:lnTo>
                      <a:pt x="2163" y="356"/>
                    </a:lnTo>
                    <a:lnTo>
                      <a:pt x="2192" y="327"/>
                    </a:lnTo>
                    <a:lnTo>
                      <a:pt x="2192" y="297"/>
                    </a:lnTo>
                    <a:lnTo>
                      <a:pt x="2163" y="297"/>
                    </a:lnTo>
                    <a:lnTo>
                      <a:pt x="2133" y="267"/>
                    </a:lnTo>
                    <a:lnTo>
                      <a:pt x="2045" y="267"/>
                    </a:lnTo>
                    <a:lnTo>
                      <a:pt x="1985" y="297"/>
                    </a:lnTo>
                    <a:lnTo>
                      <a:pt x="2045" y="238"/>
                    </a:lnTo>
                    <a:lnTo>
                      <a:pt x="2045" y="209"/>
                    </a:lnTo>
                    <a:lnTo>
                      <a:pt x="2015" y="209"/>
                    </a:lnTo>
                    <a:lnTo>
                      <a:pt x="1985" y="238"/>
                    </a:lnTo>
                    <a:lnTo>
                      <a:pt x="1926" y="238"/>
                    </a:lnTo>
                    <a:lnTo>
                      <a:pt x="1926" y="209"/>
                    </a:lnTo>
                    <a:lnTo>
                      <a:pt x="1955" y="179"/>
                    </a:lnTo>
                    <a:lnTo>
                      <a:pt x="1985" y="179"/>
                    </a:lnTo>
                    <a:lnTo>
                      <a:pt x="1985" y="149"/>
                    </a:lnTo>
                    <a:lnTo>
                      <a:pt x="1926" y="149"/>
                    </a:lnTo>
                    <a:lnTo>
                      <a:pt x="1897" y="118"/>
                    </a:lnTo>
                    <a:lnTo>
                      <a:pt x="1926" y="118"/>
                    </a:lnTo>
                    <a:lnTo>
                      <a:pt x="1926" y="61"/>
                    </a:lnTo>
                    <a:lnTo>
                      <a:pt x="1897" y="61"/>
                    </a:lnTo>
                    <a:lnTo>
                      <a:pt x="1836" y="90"/>
                    </a:lnTo>
                    <a:lnTo>
                      <a:pt x="1836" y="118"/>
                    </a:lnTo>
                    <a:lnTo>
                      <a:pt x="1808" y="90"/>
                    </a:lnTo>
                    <a:lnTo>
                      <a:pt x="1778" y="90"/>
                    </a:lnTo>
                    <a:lnTo>
                      <a:pt x="1748" y="61"/>
                    </a:lnTo>
                    <a:lnTo>
                      <a:pt x="1748" y="31"/>
                    </a:lnTo>
                    <a:close/>
                  </a:path>
                </a:pathLst>
              </a:custGeom>
              <a:solidFill>
                <a:srgbClr val="B28665"/>
              </a:solidFill>
              <a:ln w="9525">
                <a:noFill/>
                <a:round/>
                <a:headEnd/>
                <a:tailEnd/>
              </a:ln>
            </p:spPr>
            <p:txBody>
              <a:bodyPr/>
              <a:lstStyle/>
              <a:p>
                <a:endParaRPr lang="en-GB"/>
              </a:p>
            </p:txBody>
          </p:sp>
          <p:sp>
            <p:nvSpPr>
              <p:cNvPr id="17550" name="Freeform 142"/>
              <p:cNvSpPr>
                <a:spLocks/>
              </p:cNvSpPr>
              <p:nvPr/>
            </p:nvSpPr>
            <p:spPr bwMode="auto">
              <a:xfrm>
                <a:off x="1791" y="1232"/>
                <a:ext cx="22" cy="7"/>
              </a:xfrm>
              <a:custGeom>
                <a:avLst/>
                <a:gdLst/>
                <a:ahLst/>
                <a:cxnLst>
                  <a:cxn ang="0">
                    <a:pos x="0" y="30"/>
                  </a:cxn>
                  <a:cxn ang="0">
                    <a:pos x="59" y="30"/>
                  </a:cxn>
                  <a:cxn ang="0">
                    <a:pos x="89" y="0"/>
                  </a:cxn>
                  <a:cxn ang="0">
                    <a:pos x="29" y="0"/>
                  </a:cxn>
                  <a:cxn ang="0">
                    <a:pos x="0" y="30"/>
                  </a:cxn>
                </a:cxnLst>
                <a:rect l="0" t="0" r="r" b="b"/>
                <a:pathLst>
                  <a:path w="89" h="30">
                    <a:moveTo>
                      <a:pt x="0" y="30"/>
                    </a:moveTo>
                    <a:lnTo>
                      <a:pt x="59" y="30"/>
                    </a:lnTo>
                    <a:lnTo>
                      <a:pt x="89" y="0"/>
                    </a:lnTo>
                    <a:lnTo>
                      <a:pt x="29" y="0"/>
                    </a:lnTo>
                    <a:lnTo>
                      <a:pt x="0" y="30"/>
                    </a:lnTo>
                    <a:close/>
                  </a:path>
                </a:pathLst>
              </a:custGeom>
              <a:solidFill>
                <a:srgbClr val="B28665"/>
              </a:solidFill>
              <a:ln w="9525">
                <a:noFill/>
                <a:round/>
                <a:headEnd/>
                <a:tailEnd/>
              </a:ln>
            </p:spPr>
            <p:txBody>
              <a:bodyPr/>
              <a:lstStyle/>
              <a:p>
                <a:endParaRPr lang="en-GB"/>
              </a:p>
            </p:txBody>
          </p:sp>
          <p:sp>
            <p:nvSpPr>
              <p:cNvPr id="17551" name="Freeform 143"/>
              <p:cNvSpPr>
                <a:spLocks/>
              </p:cNvSpPr>
              <p:nvPr/>
            </p:nvSpPr>
            <p:spPr bwMode="auto">
              <a:xfrm>
                <a:off x="2183" y="1543"/>
                <a:ext cx="30" cy="22"/>
              </a:xfrm>
              <a:custGeom>
                <a:avLst/>
                <a:gdLst/>
                <a:ahLst/>
                <a:cxnLst>
                  <a:cxn ang="0">
                    <a:pos x="0" y="89"/>
                  </a:cxn>
                  <a:cxn ang="0">
                    <a:pos x="30" y="89"/>
                  </a:cxn>
                  <a:cxn ang="0">
                    <a:pos x="61" y="59"/>
                  </a:cxn>
                  <a:cxn ang="0">
                    <a:pos x="88" y="89"/>
                  </a:cxn>
                  <a:cxn ang="0">
                    <a:pos x="88" y="59"/>
                  </a:cxn>
                  <a:cxn ang="0">
                    <a:pos x="61" y="29"/>
                  </a:cxn>
                  <a:cxn ang="0">
                    <a:pos x="88" y="29"/>
                  </a:cxn>
                  <a:cxn ang="0">
                    <a:pos x="88" y="59"/>
                  </a:cxn>
                  <a:cxn ang="0">
                    <a:pos x="118" y="59"/>
                  </a:cxn>
                  <a:cxn ang="0">
                    <a:pos x="118" y="30"/>
                  </a:cxn>
                  <a:cxn ang="0">
                    <a:pos x="88" y="0"/>
                  </a:cxn>
                  <a:cxn ang="0">
                    <a:pos x="30" y="0"/>
                  </a:cxn>
                  <a:cxn ang="0">
                    <a:pos x="30" y="59"/>
                  </a:cxn>
                  <a:cxn ang="0">
                    <a:pos x="0" y="59"/>
                  </a:cxn>
                  <a:cxn ang="0">
                    <a:pos x="0" y="89"/>
                  </a:cxn>
                </a:cxnLst>
                <a:rect l="0" t="0" r="r" b="b"/>
                <a:pathLst>
                  <a:path w="118" h="89">
                    <a:moveTo>
                      <a:pt x="0" y="89"/>
                    </a:moveTo>
                    <a:lnTo>
                      <a:pt x="30" y="89"/>
                    </a:lnTo>
                    <a:lnTo>
                      <a:pt x="61" y="59"/>
                    </a:lnTo>
                    <a:lnTo>
                      <a:pt x="88" y="89"/>
                    </a:lnTo>
                    <a:lnTo>
                      <a:pt x="88" y="59"/>
                    </a:lnTo>
                    <a:lnTo>
                      <a:pt x="61" y="29"/>
                    </a:lnTo>
                    <a:lnTo>
                      <a:pt x="88" y="29"/>
                    </a:lnTo>
                    <a:lnTo>
                      <a:pt x="88" y="59"/>
                    </a:lnTo>
                    <a:lnTo>
                      <a:pt x="118" y="59"/>
                    </a:lnTo>
                    <a:lnTo>
                      <a:pt x="118" y="30"/>
                    </a:lnTo>
                    <a:lnTo>
                      <a:pt x="88" y="0"/>
                    </a:lnTo>
                    <a:lnTo>
                      <a:pt x="30" y="0"/>
                    </a:lnTo>
                    <a:lnTo>
                      <a:pt x="30" y="59"/>
                    </a:lnTo>
                    <a:lnTo>
                      <a:pt x="0" y="59"/>
                    </a:lnTo>
                    <a:lnTo>
                      <a:pt x="0" y="89"/>
                    </a:lnTo>
                    <a:close/>
                  </a:path>
                </a:pathLst>
              </a:custGeom>
              <a:solidFill>
                <a:srgbClr val="FECC2E"/>
              </a:solidFill>
              <a:ln w="9525">
                <a:noFill/>
                <a:round/>
                <a:headEnd/>
                <a:tailEnd/>
              </a:ln>
            </p:spPr>
            <p:txBody>
              <a:bodyPr/>
              <a:lstStyle/>
              <a:p>
                <a:endParaRPr lang="en-GB"/>
              </a:p>
            </p:txBody>
          </p:sp>
          <p:sp>
            <p:nvSpPr>
              <p:cNvPr id="17552" name="Freeform 144"/>
              <p:cNvSpPr>
                <a:spLocks/>
              </p:cNvSpPr>
              <p:nvPr/>
            </p:nvSpPr>
            <p:spPr bwMode="auto">
              <a:xfrm>
                <a:off x="2205" y="1565"/>
                <a:ext cx="8" cy="7"/>
              </a:xfrm>
              <a:custGeom>
                <a:avLst/>
                <a:gdLst/>
                <a:ahLst/>
                <a:cxnLst>
                  <a:cxn ang="0">
                    <a:pos x="30" y="30"/>
                  </a:cxn>
                  <a:cxn ang="0">
                    <a:pos x="30" y="0"/>
                  </a:cxn>
                  <a:cxn ang="0">
                    <a:pos x="0" y="0"/>
                  </a:cxn>
                  <a:cxn ang="0">
                    <a:pos x="30" y="30"/>
                  </a:cxn>
                </a:cxnLst>
                <a:rect l="0" t="0" r="r" b="b"/>
                <a:pathLst>
                  <a:path w="30" h="30">
                    <a:moveTo>
                      <a:pt x="30" y="30"/>
                    </a:moveTo>
                    <a:lnTo>
                      <a:pt x="30" y="0"/>
                    </a:lnTo>
                    <a:lnTo>
                      <a:pt x="0" y="0"/>
                    </a:lnTo>
                    <a:lnTo>
                      <a:pt x="30" y="30"/>
                    </a:lnTo>
                    <a:close/>
                  </a:path>
                </a:pathLst>
              </a:custGeom>
              <a:solidFill>
                <a:srgbClr val="FECC2E"/>
              </a:solidFill>
              <a:ln w="9525">
                <a:noFill/>
                <a:round/>
                <a:headEnd/>
                <a:tailEnd/>
              </a:ln>
            </p:spPr>
            <p:txBody>
              <a:bodyPr/>
              <a:lstStyle/>
              <a:p>
                <a:endParaRPr lang="en-GB"/>
              </a:p>
            </p:txBody>
          </p:sp>
          <p:sp>
            <p:nvSpPr>
              <p:cNvPr id="17553" name="Freeform 145"/>
              <p:cNvSpPr>
                <a:spLocks/>
              </p:cNvSpPr>
              <p:nvPr/>
            </p:nvSpPr>
            <p:spPr bwMode="auto">
              <a:xfrm>
                <a:off x="2390" y="1787"/>
                <a:ext cx="23" cy="22"/>
              </a:xfrm>
              <a:custGeom>
                <a:avLst/>
                <a:gdLst/>
                <a:ahLst/>
                <a:cxnLst>
                  <a:cxn ang="0">
                    <a:pos x="60" y="0"/>
                  </a:cxn>
                  <a:cxn ang="0">
                    <a:pos x="30" y="0"/>
                  </a:cxn>
                  <a:cxn ang="0">
                    <a:pos x="0" y="29"/>
                  </a:cxn>
                  <a:cxn ang="0">
                    <a:pos x="60" y="89"/>
                  </a:cxn>
                  <a:cxn ang="0">
                    <a:pos x="88" y="59"/>
                  </a:cxn>
                  <a:cxn ang="0">
                    <a:pos x="60" y="29"/>
                  </a:cxn>
                  <a:cxn ang="0">
                    <a:pos x="60" y="0"/>
                  </a:cxn>
                </a:cxnLst>
                <a:rect l="0" t="0" r="r" b="b"/>
                <a:pathLst>
                  <a:path w="88" h="89">
                    <a:moveTo>
                      <a:pt x="60" y="0"/>
                    </a:moveTo>
                    <a:lnTo>
                      <a:pt x="30" y="0"/>
                    </a:lnTo>
                    <a:lnTo>
                      <a:pt x="0" y="29"/>
                    </a:lnTo>
                    <a:lnTo>
                      <a:pt x="60" y="89"/>
                    </a:lnTo>
                    <a:lnTo>
                      <a:pt x="88" y="59"/>
                    </a:lnTo>
                    <a:lnTo>
                      <a:pt x="60" y="29"/>
                    </a:lnTo>
                    <a:lnTo>
                      <a:pt x="60" y="0"/>
                    </a:lnTo>
                    <a:close/>
                  </a:path>
                </a:pathLst>
              </a:custGeom>
              <a:solidFill>
                <a:srgbClr val="FECC2E"/>
              </a:solidFill>
              <a:ln w="9525">
                <a:noFill/>
                <a:round/>
                <a:headEnd/>
                <a:tailEnd/>
              </a:ln>
            </p:spPr>
            <p:txBody>
              <a:bodyPr/>
              <a:lstStyle/>
              <a:p>
                <a:endParaRPr lang="en-GB"/>
              </a:p>
            </p:txBody>
          </p:sp>
          <p:sp>
            <p:nvSpPr>
              <p:cNvPr id="17554" name="Freeform 146"/>
              <p:cNvSpPr>
                <a:spLocks/>
              </p:cNvSpPr>
              <p:nvPr/>
            </p:nvSpPr>
            <p:spPr bwMode="auto">
              <a:xfrm>
                <a:off x="2413" y="1802"/>
                <a:ext cx="15" cy="7"/>
              </a:xfrm>
              <a:custGeom>
                <a:avLst/>
                <a:gdLst/>
                <a:ahLst/>
                <a:cxnLst>
                  <a:cxn ang="0">
                    <a:pos x="30" y="30"/>
                  </a:cxn>
                  <a:cxn ang="0">
                    <a:pos x="60" y="0"/>
                  </a:cxn>
                  <a:cxn ang="0">
                    <a:pos x="0" y="0"/>
                  </a:cxn>
                  <a:cxn ang="0">
                    <a:pos x="30" y="30"/>
                  </a:cxn>
                </a:cxnLst>
                <a:rect l="0" t="0" r="r" b="b"/>
                <a:pathLst>
                  <a:path w="60" h="30">
                    <a:moveTo>
                      <a:pt x="30" y="30"/>
                    </a:moveTo>
                    <a:lnTo>
                      <a:pt x="60" y="0"/>
                    </a:lnTo>
                    <a:lnTo>
                      <a:pt x="0" y="0"/>
                    </a:lnTo>
                    <a:lnTo>
                      <a:pt x="30" y="30"/>
                    </a:lnTo>
                    <a:close/>
                  </a:path>
                </a:pathLst>
              </a:custGeom>
              <a:solidFill>
                <a:srgbClr val="FECC2E"/>
              </a:solidFill>
              <a:ln w="9525">
                <a:noFill/>
                <a:round/>
                <a:headEnd/>
                <a:tailEnd/>
              </a:ln>
            </p:spPr>
            <p:txBody>
              <a:bodyPr/>
              <a:lstStyle/>
              <a:p>
                <a:endParaRPr lang="en-GB"/>
              </a:p>
            </p:txBody>
          </p:sp>
          <p:sp>
            <p:nvSpPr>
              <p:cNvPr id="17555" name="Freeform 147"/>
              <p:cNvSpPr>
                <a:spLocks/>
              </p:cNvSpPr>
              <p:nvPr/>
            </p:nvSpPr>
            <p:spPr bwMode="auto">
              <a:xfrm>
                <a:off x="2390" y="1802"/>
                <a:ext cx="8" cy="14"/>
              </a:xfrm>
              <a:custGeom>
                <a:avLst/>
                <a:gdLst/>
                <a:ahLst/>
                <a:cxnLst>
                  <a:cxn ang="0">
                    <a:pos x="0" y="30"/>
                  </a:cxn>
                  <a:cxn ang="0">
                    <a:pos x="30" y="59"/>
                  </a:cxn>
                  <a:cxn ang="0">
                    <a:pos x="30" y="30"/>
                  </a:cxn>
                  <a:cxn ang="0">
                    <a:pos x="0" y="0"/>
                  </a:cxn>
                  <a:cxn ang="0">
                    <a:pos x="0" y="30"/>
                  </a:cxn>
                </a:cxnLst>
                <a:rect l="0" t="0" r="r" b="b"/>
                <a:pathLst>
                  <a:path w="30" h="59">
                    <a:moveTo>
                      <a:pt x="0" y="30"/>
                    </a:moveTo>
                    <a:lnTo>
                      <a:pt x="30" y="59"/>
                    </a:lnTo>
                    <a:lnTo>
                      <a:pt x="30" y="30"/>
                    </a:lnTo>
                    <a:lnTo>
                      <a:pt x="0" y="0"/>
                    </a:lnTo>
                    <a:lnTo>
                      <a:pt x="0" y="30"/>
                    </a:lnTo>
                    <a:close/>
                  </a:path>
                </a:pathLst>
              </a:custGeom>
              <a:solidFill>
                <a:srgbClr val="FECC2E"/>
              </a:solidFill>
              <a:ln w="9525">
                <a:noFill/>
                <a:round/>
                <a:headEnd/>
                <a:tailEnd/>
              </a:ln>
            </p:spPr>
            <p:txBody>
              <a:bodyPr/>
              <a:lstStyle/>
              <a:p>
                <a:endParaRPr lang="en-GB"/>
              </a:p>
            </p:txBody>
          </p:sp>
          <p:sp>
            <p:nvSpPr>
              <p:cNvPr id="17556" name="Freeform 148"/>
              <p:cNvSpPr>
                <a:spLocks/>
              </p:cNvSpPr>
              <p:nvPr/>
            </p:nvSpPr>
            <p:spPr bwMode="auto">
              <a:xfrm>
                <a:off x="2153" y="1839"/>
                <a:ext cx="60" cy="59"/>
              </a:xfrm>
              <a:custGeom>
                <a:avLst/>
                <a:gdLst/>
                <a:ahLst/>
                <a:cxnLst>
                  <a:cxn ang="0">
                    <a:pos x="207" y="28"/>
                  </a:cxn>
                  <a:cxn ang="0">
                    <a:pos x="180" y="28"/>
                  </a:cxn>
                  <a:cxn ang="0">
                    <a:pos x="149" y="58"/>
                  </a:cxn>
                  <a:cxn ang="0">
                    <a:pos x="89" y="58"/>
                  </a:cxn>
                  <a:cxn ang="0">
                    <a:pos x="89" y="88"/>
                  </a:cxn>
                  <a:cxn ang="0">
                    <a:pos x="60" y="119"/>
                  </a:cxn>
                  <a:cxn ang="0">
                    <a:pos x="60" y="88"/>
                  </a:cxn>
                  <a:cxn ang="0">
                    <a:pos x="30" y="88"/>
                  </a:cxn>
                  <a:cxn ang="0">
                    <a:pos x="0" y="119"/>
                  </a:cxn>
                  <a:cxn ang="0">
                    <a:pos x="30" y="146"/>
                  </a:cxn>
                  <a:cxn ang="0">
                    <a:pos x="0" y="176"/>
                  </a:cxn>
                  <a:cxn ang="0">
                    <a:pos x="60" y="176"/>
                  </a:cxn>
                  <a:cxn ang="0">
                    <a:pos x="30" y="207"/>
                  </a:cxn>
                  <a:cxn ang="0">
                    <a:pos x="0" y="207"/>
                  </a:cxn>
                  <a:cxn ang="0">
                    <a:pos x="30" y="237"/>
                  </a:cxn>
                  <a:cxn ang="0">
                    <a:pos x="60" y="237"/>
                  </a:cxn>
                  <a:cxn ang="0">
                    <a:pos x="60" y="207"/>
                  </a:cxn>
                  <a:cxn ang="0">
                    <a:pos x="89" y="176"/>
                  </a:cxn>
                  <a:cxn ang="0">
                    <a:pos x="149" y="176"/>
                  </a:cxn>
                  <a:cxn ang="0">
                    <a:pos x="149" y="146"/>
                  </a:cxn>
                  <a:cxn ang="0">
                    <a:pos x="180" y="146"/>
                  </a:cxn>
                  <a:cxn ang="0">
                    <a:pos x="180" y="119"/>
                  </a:cxn>
                  <a:cxn ang="0">
                    <a:pos x="207" y="88"/>
                  </a:cxn>
                  <a:cxn ang="0">
                    <a:pos x="237" y="88"/>
                  </a:cxn>
                  <a:cxn ang="0">
                    <a:pos x="207" y="58"/>
                  </a:cxn>
                  <a:cxn ang="0">
                    <a:pos x="237" y="58"/>
                  </a:cxn>
                  <a:cxn ang="0">
                    <a:pos x="237" y="0"/>
                  </a:cxn>
                  <a:cxn ang="0">
                    <a:pos x="207" y="28"/>
                  </a:cxn>
                </a:cxnLst>
                <a:rect l="0" t="0" r="r" b="b"/>
                <a:pathLst>
                  <a:path w="237" h="237">
                    <a:moveTo>
                      <a:pt x="207" y="28"/>
                    </a:moveTo>
                    <a:lnTo>
                      <a:pt x="180" y="28"/>
                    </a:lnTo>
                    <a:lnTo>
                      <a:pt x="149" y="58"/>
                    </a:lnTo>
                    <a:lnTo>
                      <a:pt x="89" y="58"/>
                    </a:lnTo>
                    <a:lnTo>
                      <a:pt x="89" y="88"/>
                    </a:lnTo>
                    <a:lnTo>
                      <a:pt x="60" y="119"/>
                    </a:lnTo>
                    <a:lnTo>
                      <a:pt x="60" y="88"/>
                    </a:lnTo>
                    <a:lnTo>
                      <a:pt x="30" y="88"/>
                    </a:lnTo>
                    <a:lnTo>
                      <a:pt x="0" y="119"/>
                    </a:lnTo>
                    <a:lnTo>
                      <a:pt x="30" y="146"/>
                    </a:lnTo>
                    <a:lnTo>
                      <a:pt x="0" y="176"/>
                    </a:lnTo>
                    <a:lnTo>
                      <a:pt x="60" y="176"/>
                    </a:lnTo>
                    <a:lnTo>
                      <a:pt x="30" y="207"/>
                    </a:lnTo>
                    <a:lnTo>
                      <a:pt x="0" y="207"/>
                    </a:lnTo>
                    <a:lnTo>
                      <a:pt x="30" y="237"/>
                    </a:lnTo>
                    <a:lnTo>
                      <a:pt x="60" y="237"/>
                    </a:lnTo>
                    <a:lnTo>
                      <a:pt x="60" y="207"/>
                    </a:lnTo>
                    <a:lnTo>
                      <a:pt x="89" y="176"/>
                    </a:lnTo>
                    <a:lnTo>
                      <a:pt x="149" y="176"/>
                    </a:lnTo>
                    <a:lnTo>
                      <a:pt x="149" y="146"/>
                    </a:lnTo>
                    <a:lnTo>
                      <a:pt x="180" y="146"/>
                    </a:lnTo>
                    <a:lnTo>
                      <a:pt x="180" y="119"/>
                    </a:lnTo>
                    <a:lnTo>
                      <a:pt x="207" y="88"/>
                    </a:lnTo>
                    <a:lnTo>
                      <a:pt x="237" y="88"/>
                    </a:lnTo>
                    <a:lnTo>
                      <a:pt x="207" y="58"/>
                    </a:lnTo>
                    <a:lnTo>
                      <a:pt x="237" y="58"/>
                    </a:lnTo>
                    <a:lnTo>
                      <a:pt x="237" y="0"/>
                    </a:lnTo>
                    <a:lnTo>
                      <a:pt x="207" y="28"/>
                    </a:lnTo>
                    <a:close/>
                  </a:path>
                </a:pathLst>
              </a:custGeom>
              <a:solidFill>
                <a:srgbClr val="FECC2E"/>
              </a:solidFill>
              <a:ln w="9525">
                <a:noFill/>
                <a:round/>
                <a:headEnd/>
                <a:tailEnd/>
              </a:ln>
            </p:spPr>
            <p:txBody>
              <a:bodyPr/>
              <a:lstStyle/>
              <a:p>
                <a:endParaRPr lang="en-GB"/>
              </a:p>
            </p:txBody>
          </p:sp>
          <p:sp>
            <p:nvSpPr>
              <p:cNvPr id="17557" name="Freeform 149"/>
              <p:cNvSpPr>
                <a:spLocks/>
              </p:cNvSpPr>
              <p:nvPr/>
            </p:nvSpPr>
            <p:spPr bwMode="auto">
              <a:xfrm>
                <a:off x="2124" y="1905"/>
                <a:ext cx="22" cy="15"/>
              </a:xfrm>
              <a:custGeom>
                <a:avLst/>
                <a:gdLst/>
                <a:ahLst/>
                <a:cxnLst>
                  <a:cxn ang="0">
                    <a:pos x="30" y="31"/>
                  </a:cxn>
                  <a:cxn ang="0">
                    <a:pos x="60" y="60"/>
                  </a:cxn>
                  <a:cxn ang="0">
                    <a:pos x="60" y="31"/>
                  </a:cxn>
                  <a:cxn ang="0">
                    <a:pos x="89" y="31"/>
                  </a:cxn>
                  <a:cxn ang="0">
                    <a:pos x="89" y="0"/>
                  </a:cxn>
                  <a:cxn ang="0">
                    <a:pos x="30" y="0"/>
                  </a:cxn>
                  <a:cxn ang="0">
                    <a:pos x="0" y="31"/>
                  </a:cxn>
                  <a:cxn ang="0">
                    <a:pos x="30" y="31"/>
                  </a:cxn>
                </a:cxnLst>
                <a:rect l="0" t="0" r="r" b="b"/>
                <a:pathLst>
                  <a:path w="89" h="60">
                    <a:moveTo>
                      <a:pt x="30" y="31"/>
                    </a:moveTo>
                    <a:lnTo>
                      <a:pt x="60" y="60"/>
                    </a:lnTo>
                    <a:lnTo>
                      <a:pt x="60" y="31"/>
                    </a:lnTo>
                    <a:lnTo>
                      <a:pt x="89" y="31"/>
                    </a:lnTo>
                    <a:lnTo>
                      <a:pt x="89" y="0"/>
                    </a:lnTo>
                    <a:lnTo>
                      <a:pt x="30" y="0"/>
                    </a:lnTo>
                    <a:lnTo>
                      <a:pt x="0" y="31"/>
                    </a:lnTo>
                    <a:lnTo>
                      <a:pt x="30" y="31"/>
                    </a:lnTo>
                    <a:close/>
                  </a:path>
                </a:pathLst>
              </a:custGeom>
              <a:solidFill>
                <a:srgbClr val="FECC2E"/>
              </a:solidFill>
              <a:ln w="9525">
                <a:noFill/>
                <a:round/>
                <a:headEnd/>
                <a:tailEnd/>
              </a:ln>
            </p:spPr>
            <p:txBody>
              <a:bodyPr/>
              <a:lstStyle/>
              <a:p>
                <a:endParaRPr lang="en-GB"/>
              </a:p>
            </p:txBody>
          </p:sp>
          <p:sp>
            <p:nvSpPr>
              <p:cNvPr id="17558" name="Freeform 150"/>
              <p:cNvSpPr>
                <a:spLocks/>
              </p:cNvSpPr>
              <p:nvPr/>
            </p:nvSpPr>
            <p:spPr bwMode="auto">
              <a:xfrm>
                <a:off x="2131" y="1920"/>
                <a:ext cx="8" cy="8"/>
              </a:xfrm>
              <a:custGeom>
                <a:avLst/>
                <a:gdLst/>
                <a:ahLst/>
                <a:cxnLst>
                  <a:cxn ang="0">
                    <a:pos x="30" y="0"/>
                  </a:cxn>
                  <a:cxn ang="0">
                    <a:pos x="0" y="0"/>
                  </a:cxn>
                  <a:cxn ang="0">
                    <a:pos x="30" y="30"/>
                  </a:cxn>
                  <a:cxn ang="0">
                    <a:pos x="30" y="0"/>
                  </a:cxn>
                </a:cxnLst>
                <a:rect l="0" t="0" r="r" b="b"/>
                <a:pathLst>
                  <a:path w="30" h="30">
                    <a:moveTo>
                      <a:pt x="30" y="0"/>
                    </a:moveTo>
                    <a:lnTo>
                      <a:pt x="0" y="0"/>
                    </a:lnTo>
                    <a:lnTo>
                      <a:pt x="30" y="30"/>
                    </a:lnTo>
                    <a:lnTo>
                      <a:pt x="30" y="0"/>
                    </a:lnTo>
                    <a:close/>
                  </a:path>
                </a:pathLst>
              </a:custGeom>
              <a:solidFill>
                <a:srgbClr val="FECC2E"/>
              </a:solidFill>
              <a:ln w="9525">
                <a:noFill/>
                <a:round/>
                <a:headEnd/>
                <a:tailEnd/>
              </a:ln>
            </p:spPr>
            <p:txBody>
              <a:bodyPr/>
              <a:lstStyle/>
              <a:p>
                <a:endParaRPr lang="en-GB"/>
              </a:p>
            </p:txBody>
          </p:sp>
          <p:sp>
            <p:nvSpPr>
              <p:cNvPr id="17559" name="Freeform 151"/>
              <p:cNvSpPr>
                <a:spLocks/>
              </p:cNvSpPr>
              <p:nvPr/>
            </p:nvSpPr>
            <p:spPr bwMode="auto">
              <a:xfrm>
                <a:off x="2124" y="1928"/>
                <a:ext cx="15" cy="22"/>
              </a:xfrm>
              <a:custGeom>
                <a:avLst/>
                <a:gdLst/>
                <a:ahLst/>
                <a:cxnLst>
                  <a:cxn ang="0">
                    <a:pos x="30" y="0"/>
                  </a:cxn>
                  <a:cxn ang="0">
                    <a:pos x="0" y="28"/>
                  </a:cxn>
                  <a:cxn ang="0">
                    <a:pos x="0" y="59"/>
                  </a:cxn>
                  <a:cxn ang="0">
                    <a:pos x="30" y="89"/>
                  </a:cxn>
                  <a:cxn ang="0">
                    <a:pos x="30" y="59"/>
                  </a:cxn>
                  <a:cxn ang="0">
                    <a:pos x="60" y="28"/>
                  </a:cxn>
                  <a:cxn ang="0">
                    <a:pos x="30" y="0"/>
                  </a:cxn>
                </a:cxnLst>
                <a:rect l="0" t="0" r="r" b="b"/>
                <a:pathLst>
                  <a:path w="60" h="89">
                    <a:moveTo>
                      <a:pt x="30" y="0"/>
                    </a:moveTo>
                    <a:lnTo>
                      <a:pt x="0" y="28"/>
                    </a:lnTo>
                    <a:lnTo>
                      <a:pt x="0" y="59"/>
                    </a:lnTo>
                    <a:lnTo>
                      <a:pt x="30" y="89"/>
                    </a:lnTo>
                    <a:lnTo>
                      <a:pt x="30" y="59"/>
                    </a:lnTo>
                    <a:lnTo>
                      <a:pt x="60" y="28"/>
                    </a:lnTo>
                    <a:lnTo>
                      <a:pt x="30" y="0"/>
                    </a:lnTo>
                    <a:close/>
                  </a:path>
                </a:pathLst>
              </a:custGeom>
              <a:solidFill>
                <a:srgbClr val="FECC2E"/>
              </a:solidFill>
              <a:ln w="9525">
                <a:noFill/>
                <a:round/>
                <a:headEnd/>
                <a:tailEnd/>
              </a:ln>
            </p:spPr>
            <p:txBody>
              <a:bodyPr/>
              <a:lstStyle/>
              <a:p>
                <a:endParaRPr lang="en-GB"/>
              </a:p>
            </p:txBody>
          </p:sp>
          <p:sp>
            <p:nvSpPr>
              <p:cNvPr id="17560" name="Freeform 152"/>
              <p:cNvSpPr>
                <a:spLocks/>
              </p:cNvSpPr>
              <p:nvPr/>
            </p:nvSpPr>
            <p:spPr bwMode="auto">
              <a:xfrm>
                <a:off x="2168" y="2046"/>
                <a:ext cx="30" cy="22"/>
              </a:xfrm>
              <a:custGeom>
                <a:avLst/>
                <a:gdLst/>
                <a:ahLst/>
                <a:cxnLst>
                  <a:cxn ang="0">
                    <a:pos x="89" y="0"/>
                  </a:cxn>
                  <a:cxn ang="0">
                    <a:pos x="29" y="0"/>
                  </a:cxn>
                  <a:cxn ang="0">
                    <a:pos x="29" y="29"/>
                  </a:cxn>
                  <a:cxn ang="0">
                    <a:pos x="0" y="89"/>
                  </a:cxn>
                  <a:cxn ang="0">
                    <a:pos x="29" y="59"/>
                  </a:cxn>
                  <a:cxn ang="0">
                    <a:pos x="59" y="59"/>
                  </a:cxn>
                  <a:cxn ang="0">
                    <a:pos x="59" y="89"/>
                  </a:cxn>
                  <a:cxn ang="0">
                    <a:pos x="89" y="89"/>
                  </a:cxn>
                  <a:cxn ang="0">
                    <a:pos x="120" y="59"/>
                  </a:cxn>
                  <a:cxn ang="0">
                    <a:pos x="120" y="29"/>
                  </a:cxn>
                  <a:cxn ang="0">
                    <a:pos x="89" y="0"/>
                  </a:cxn>
                </a:cxnLst>
                <a:rect l="0" t="0" r="r" b="b"/>
                <a:pathLst>
                  <a:path w="120" h="89">
                    <a:moveTo>
                      <a:pt x="89" y="0"/>
                    </a:moveTo>
                    <a:lnTo>
                      <a:pt x="29" y="0"/>
                    </a:lnTo>
                    <a:lnTo>
                      <a:pt x="29" y="29"/>
                    </a:lnTo>
                    <a:lnTo>
                      <a:pt x="0" y="89"/>
                    </a:lnTo>
                    <a:lnTo>
                      <a:pt x="29" y="59"/>
                    </a:lnTo>
                    <a:lnTo>
                      <a:pt x="59" y="59"/>
                    </a:lnTo>
                    <a:lnTo>
                      <a:pt x="59" y="89"/>
                    </a:lnTo>
                    <a:lnTo>
                      <a:pt x="89" y="89"/>
                    </a:lnTo>
                    <a:lnTo>
                      <a:pt x="120" y="59"/>
                    </a:lnTo>
                    <a:lnTo>
                      <a:pt x="120" y="29"/>
                    </a:lnTo>
                    <a:lnTo>
                      <a:pt x="89" y="0"/>
                    </a:lnTo>
                    <a:close/>
                  </a:path>
                </a:pathLst>
              </a:custGeom>
              <a:solidFill>
                <a:srgbClr val="FECC2E"/>
              </a:solidFill>
              <a:ln w="9525">
                <a:noFill/>
                <a:round/>
                <a:headEnd/>
                <a:tailEnd/>
              </a:ln>
            </p:spPr>
            <p:txBody>
              <a:bodyPr/>
              <a:lstStyle/>
              <a:p>
                <a:endParaRPr lang="en-GB"/>
              </a:p>
            </p:txBody>
          </p:sp>
          <p:sp>
            <p:nvSpPr>
              <p:cNvPr id="17561" name="Freeform 153"/>
              <p:cNvSpPr>
                <a:spLocks/>
              </p:cNvSpPr>
              <p:nvPr/>
            </p:nvSpPr>
            <p:spPr bwMode="auto">
              <a:xfrm>
                <a:off x="2198" y="2023"/>
                <a:ext cx="22" cy="30"/>
              </a:xfrm>
              <a:custGeom>
                <a:avLst/>
                <a:gdLst/>
                <a:ahLst/>
                <a:cxnLst>
                  <a:cxn ang="0">
                    <a:pos x="27" y="30"/>
                  </a:cxn>
                  <a:cxn ang="0">
                    <a:pos x="27" y="60"/>
                  </a:cxn>
                  <a:cxn ang="0">
                    <a:pos x="0" y="89"/>
                  </a:cxn>
                  <a:cxn ang="0">
                    <a:pos x="27" y="118"/>
                  </a:cxn>
                  <a:cxn ang="0">
                    <a:pos x="27" y="89"/>
                  </a:cxn>
                  <a:cxn ang="0">
                    <a:pos x="87" y="30"/>
                  </a:cxn>
                  <a:cxn ang="0">
                    <a:pos x="87" y="0"/>
                  </a:cxn>
                  <a:cxn ang="0">
                    <a:pos x="27" y="30"/>
                  </a:cxn>
                </a:cxnLst>
                <a:rect l="0" t="0" r="r" b="b"/>
                <a:pathLst>
                  <a:path w="87" h="118">
                    <a:moveTo>
                      <a:pt x="27" y="30"/>
                    </a:moveTo>
                    <a:lnTo>
                      <a:pt x="27" y="60"/>
                    </a:lnTo>
                    <a:lnTo>
                      <a:pt x="0" y="89"/>
                    </a:lnTo>
                    <a:lnTo>
                      <a:pt x="27" y="118"/>
                    </a:lnTo>
                    <a:lnTo>
                      <a:pt x="27" y="89"/>
                    </a:lnTo>
                    <a:lnTo>
                      <a:pt x="87" y="30"/>
                    </a:lnTo>
                    <a:lnTo>
                      <a:pt x="87" y="0"/>
                    </a:lnTo>
                    <a:lnTo>
                      <a:pt x="27" y="30"/>
                    </a:lnTo>
                    <a:close/>
                  </a:path>
                </a:pathLst>
              </a:custGeom>
              <a:solidFill>
                <a:srgbClr val="FECC2E"/>
              </a:solidFill>
              <a:ln w="9525">
                <a:noFill/>
                <a:round/>
                <a:headEnd/>
                <a:tailEnd/>
              </a:ln>
            </p:spPr>
            <p:txBody>
              <a:bodyPr/>
              <a:lstStyle/>
              <a:p>
                <a:endParaRPr lang="en-GB"/>
              </a:p>
            </p:txBody>
          </p:sp>
          <p:sp>
            <p:nvSpPr>
              <p:cNvPr id="17562" name="Freeform 154"/>
              <p:cNvSpPr>
                <a:spLocks noEditPoints="1"/>
              </p:cNvSpPr>
              <p:nvPr/>
            </p:nvSpPr>
            <p:spPr bwMode="auto">
              <a:xfrm>
                <a:off x="1887" y="2090"/>
                <a:ext cx="288" cy="311"/>
              </a:xfrm>
              <a:custGeom>
                <a:avLst/>
                <a:gdLst/>
                <a:ahLst/>
                <a:cxnLst>
                  <a:cxn ang="0">
                    <a:pos x="800" y="30"/>
                  </a:cxn>
                  <a:cxn ang="0">
                    <a:pos x="741" y="30"/>
                  </a:cxn>
                  <a:cxn ang="0">
                    <a:pos x="652" y="89"/>
                  </a:cxn>
                  <a:cxn ang="0">
                    <a:pos x="593" y="149"/>
                  </a:cxn>
                  <a:cxn ang="0">
                    <a:pos x="534" y="207"/>
                  </a:cxn>
                  <a:cxn ang="0">
                    <a:pos x="623" y="295"/>
                  </a:cxn>
                  <a:cxn ang="0">
                    <a:pos x="562" y="356"/>
                  </a:cxn>
                  <a:cxn ang="0">
                    <a:pos x="355" y="325"/>
                  </a:cxn>
                  <a:cxn ang="0">
                    <a:pos x="209" y="356"/>
                  </a:cxn>
                  <a:cxn ang="0">
                    <a:pos x="209" y="386"/>
                  </a:cxn>
                  <a:cxn ang="0">
                    <a:pos x="209" y="445"/>
                  </a:cxn>
                  <a:cxn ang="0">
                    <a:pos x="297" y="474"/>
                  </a:cxn>
                  <a:cxn ang="0">
                    <a:pos x="178" y="532"/>
                  </a:cxn>
                  <a:cxn ang="0">
                    <a:pos x="178" y="593"/>
                  </a:cxn>
                  <a:cxn ang="0">
                    <a:pos x="148" y="623"/>
                  </a:cxn>
                  <a:cxn ang="0">
                    <a:pos x="178" y="623"/>
                  </a:cxn>
                  <a:cxn ang="0">
                    <a:pos x="266" y="651"/>
                  </a:cxn>
                  <a:cxn ang="0">
                    <a:pos x="416" y="711"/>
                  </a:cxn>
                  <a:cxn ang="0">
                    <a:pos x="297" y="800"/>
                  </a:cxn>
                  <a:cxn ang="0">
                    <a:pos x="209" y="888"/>
                  </a:cxn>
                  <a:cxn ang="0">
                    <a:pos x="148" y="948"/>
                  </a:cxn>
                  <a:cxn ang="0">
                    <a:pos x="118" y="1006"/>
                  </a:cxn>
                  <a:cxn ang="0">
                    <a:pos x="29" y="1006"/>
                  </a:cxn>
                  <a:cxn ang="0">
                    <a:pos x="29" y="1036"/>
                  </a:cxn>
                  <a:cxn ang="0">
                    <a:pos x="59" y="1066"/>
                  </a:cxn>
                  <a:cxn ang="0">
                    <a:pos x="0" y="1125"/>
                  </a:cxn>
                  <a:cxn ang="0">
                    <a:pos x="59" y="1185"/>
                  </a:cxn>
                  <a:cxn ang="0">
                    <a:pos x="148" y="1125"/>
                  </a:cxn>
                  <a:cxn ang="0">
                    <a:pos x="118" y="1154"/>
                  </a:cxn>
                  <a:cxn ang="0">
                    <a:pos x="178" y="1185"/>
                  </a:cxn>
                  <a:cxn ang="0">
                    <a:pos x="355" y="1243"/>
                  </a:cxn>
                  <a:cxn ang="0">
                    <a:pos x="473" y="1185"/>
                  </a:cxn>
                  <a:cxn ang="0">
                    <a:pos x="504" y="1125"/>
                  </a:cxn>
                  <a:cxn ang="0">
                    <a:pos x="593" y="1154"/>
                  </a:cxn>
                  <a:cxn ang="0">
                    <a:pos x="652" y="1097"/>
                  </a:cxn>
                  <a:cxn ang="0">
                    <a:pos x="741" y="1066"/>
                  </a:cxn>
                  <a:cxn ang="0">
                    <a:pos x="889" y="1006"/>
                  </a:cxn>
                  <a:cxn ang="0">
                    <a:pos x="978" y="1036"/>
                  </a:cxn>
                  <a:cxn ang="0">
                    <a:pos x="1037" y="979"/>
                  </a:cxn>
                  <a:cxn ang="0">
                    <a:pos x="1096" y="918"/>
                  </a:cxn>
                  <a:cxn ang="0">
                    <a:pos x="1126" y="800"/>
                  </a:cxn>
                  <a:cxn ang="0">
                    <a:pos x="1126" y="651"/>
                  </a:cxn>
                  <a:cxn ang="0">
                    <a:pos x="1126" y="563"/>
                  </a:cxn>
                  <a:cxn ang="0">
                    <a:pos x="1096" y="445"/>
                  </a:cxn>
                  <a:cxn ang="0">
                    <a:pos x="1126" y="414"/>
                  </a:cxn>
                  <a:cxn ang="0">
                    <a:pos x="1037" y="414"/>
                  </a:cxn>
                  <a:cxn ang="0">
                    <a:pos x="978" y="356"/>
                  </a:cxn>
                  <a:cxn ang="0">
                    <a:pos x="918" y="325"/>
                  </a:cxn>
                  <a:cxn ang="0">
                    <a:pos x="741" y="386"/>
                  </a:cxn>
                  <a:cxn ang="0">
                    <a:pos x="680" y="295"/>
                  </a:cxn>
                  <a:cxn ang="0">
                    <a:pos x="800" y="238"/>
                  </a:cxn>
                  <a:cxn ang="0">
                    <a:pos x="771" y="207"/>
                  </a:cxn>
                  <a:cxn ang="0">
                    <a:pos x="859" y="149"/>
                  </a:cxn>
                  <a:cxn ang="0">
                    <a:pos x="918" y="89"/>
                  </a:cxn>
                  <a:cxn ang="0">
                    <a:pos x="1008" y="30"/>
                  </a:cxn>
                  <a:cxn ang="0">
                    <a:pos x="918" y="30"/>
                  </a:cxn>
                  <a:cxn ang="0">
                    <a:pos x="830" y="119"/>
                  </a:cxn>
                  <a:cxn ang="0">
                    <a:pos x="830" y="61"/>
                  </a:cxn>
                  <a:cxn ang="0">
                    <a:pos x="355" y="888"/>
                  </a:cxn>
                  <a:cxn ang="0">
                    <a:pos x="446" y="859"/>
                  </a:cxn>
                </a:cxnLst>
                <a:rect l="0" t="0" r="r" b="b"/>
                <a:pathLst>
                  <a:path w="1155" h="1243">
                    <a:moveTo>
                      <a:pt x="830" y="61"/>
                    </a:moveTo>
                    <a:lnTo>
                      <a:pt x="830" y="30"/>
                    </a:lnTo>
                    <a:lnTo>
                      <a:pt x="800" y="30"/>
                    </a:lnTo>
                    <a:lnTo>
                      <a:pt x="800" y="61"/>
                    </a:lnTo>
                    <a:lnTo>
                      <a:pt x="771" y="61"/>
                    </a:lnTo>
                    <a:lnTo>
                      <a:pt x="741" y="30"/>
                    </a:lnTo>
                    <a:lnTo>
                      <a:pt x="711" y="61"/>
                    </a:lnTo>
                    <a:lnTo>
                      <a:pt x="652" y="61"/>
                    </a:lnTo>
                    <a:lnTo>
                      <a:pt x="652" y="89"/>
                    </a:lnTo>
                    <a:lnTo>
                      <a:pt x="623" y="119"/>
                    </a:lnTo>
                    <a:lnTo>
                      <a:pt x="623" y="179"/>
                    </a:lnTo>
                    <a:lnTo>
                      <a:pt x="593" y="149"/>
                    </a:lnTo>
                    <a:lnTo>
                      <a:pt x="593" y="179"/>
                    </a:lnTo>
                    <a:lnTo>
                      <a:pt x="562" y="179"/>
                    </a:lnTo>
                    <a:lnTo>
                      <a:pt x="534" y="207"/>
                    </a:lnTo>
                    <a:lnTo>
                      <a:pt x="534" y="238"/>
                    </a:lnTo>
                    <a:lnTo>
                      <a:pt x="680" y="238"/>
                    </a:lnTo>
                    <a:lnTo>
                      <a:pt x="623" y="295"/>
                    </a:lnTo>
                    <a:lnTo>
                      <a:pt x="562" y="295"/>
                    </a:lnTo>
                    <a:lnTo>
                      <a:pt x="534" y="325"/>
                    </a:lnTo>
                    <a:lnTo>
                      <a:pt x="562" y="356"/>
                    </a:lnTo>
                    <a:lnTo>
                      <a:pt x="416" y="356"/>
                    </a:lnTo>
                    <a:lnTo>
                      <a:pt x="416" y="386"/>
                    </a:lnTo>
                    <a:lnTo>
                      <a:pt x="355" y="325"/>
                    </a:lnTo>
                    <a:lnTo>
                      <a:pt x="266" y="325"/>
                    </a:lnTo>
                    <a:lnTo>
                      <a:pt x="266" y="356"/>
                    </a:lnTo>
                    <a:lnTo>
                      <a:pt x="209" y="356"/>
                    </a:lnTo>
                    <a:lnTo>
                      <a:pt x="209" y="325"/>
                    </a:lnTo>
                    <a:lnTo>
                      <a:pt x="178" y="356"/>
                    </a:lnTo>
                    <a:lnTo>
                      <a:pt x="209" y="386"/>
                    </a:lnTo>
                    <a:lnTo>
                      <a:pt x="209" y="414"/>
                    </a:lnTo>
                    <a:lnTo>
                      <a:pt x="236" y="414"/>
                    </a:lnTo>
                    <a:lnTo>
                      <a:pt x="209" y="445"/>
                    </a:lnTo>
                    <a:lnTo>
                      <a:pt x="224" y="460"/>
                    </a:lnTo>
                    <a:lnTo>
                      <a:pt x="209" y="474"/>
                    </a:lnTo>
                    <a:lnTo>
                      <a:pt x="297" y="474"/>
                    </a:lnTo>
                    <a:lnTo>
                      <a:pt x="266" y="504"/>
                    </a:lnTo>
                    <a:lnTo>
                      <a:pt x="209" y="504"/>
                    </a:lnTo>
                    <a:lnTo>
                      <a:pt x="178" y="532"/>
                    </a:lnTo>
                    <a:lnTo>
                      <a:pt x="209" y="563"/>
                    </a:lnTo>
                    <a:lnTo>
                      <a:pt x="178" y="563"/>
                    </a:lnTo>
                    <a:lnTo>
                      <a:pt x="178" y="593"/>
                    </a:lnTo>
                    <a:lnTo>
                      <a:pt x="148" y="563"/>
                    </a:lnTo>
                    <a:lnTo>
                      <a:pt x="118" y="593"/>
                    </a:lnTo>
                    <a:lnTo>
                      <a:pt x="148" y="623"/>
                    </a:lnTo>
                    <a:lnTo>
                      <a:pt x="118" y="623"/>
                    </a:lnTo>
                    <a:lnTo>
                      <a:pt x="148" y="651"/>
                    </a:lnTo>
                    <a:lnTo>
                      <a:pt x="178" y="623"/>
                    </a:lnTo>
                    <a:lnTo>
                      <a:pt x="209" y="623"/>
                    </a:lnTo>
                    <a:lnTo>
                      <a:pt x="178" y="651"/>
                    </a:lnTo>
                    <a:lnTo>
                      <a:pt x="266" y="651"/>
                    </a:lnTo>
                    <a:lnTo>
                      <a:pt x="266" y="681"/>
                    </a:lnTo>
                    <a:lnTo>
                      <a:pt x="446" y="681"/>
                    </a:lnTo>
                    <a:lnTo>
                      <a:pt x="416" y="711"/>
                    </a:lnTo>
                    <a:lnTo>
                      <a:pt x="355" y="711"/>
                    </a:lnTo>
                    <a:lnTo>
                      <a:pt x="297" y="770"/>
                    </a:lnTo>
                    <a:lnTo>
                      <a:pt x="297" y="800"/>
                    </a:lnTo>
                    <a:lnTo>
                      <a:pt x="266" y="859"/>
                    </a:lnTo>
                    <a:lnTo>
                      <a:pt x="236" y="859"/>
                    </a:lnTo>
                    <a:lnTo>
                      <a:pt x="209" y="888"/>
                    </a:lnTo>
                    <a:lnTo>
                      <a:pt x="209" y="918"/>
                    </a:lnTo>
                    <a:lnTo>
                      <a:pt x="178" y="948"/>
                    </a:lnTo>
                    <a:lnTo>
                      <a:pt x="148" y="948"/>
                    </a:lnTo>
                    <a:lnTo>
                      <a:pt x="148" y="979"/>
                    </a:lnTo>
                    <a:lnTo>
                      <a:pt x="178" y="1006"/>
                    </a:lnTo>
                    <a:lnTo>
                      <a:pt x="118" y="1006"/>
                    </a:lnTo>
                    <a:lnTo>
                      <a:pt x="118" y="979"/>
                    </a:lnTo>
                    <a:lnTo>
                      <a:pt x="90" y="1006"/>
                    </a:lnTo>
                    <a:lnTo>
                      <a:pt x="29" y="1006"/>
                    </a:lnTo>
                    <a:lnTo>
                      <a:pt x="0" y="1036"/>
                    </a:lnTo>
                    <a:lnTo>
                      <a:pt x="0" y="1066"/>
                    </a:lnTo>
                    <a:lnTo>
                      <a:pt x="29" y="1036"/>
                    </a:lnTo>
                    <a:lnTo>
                      <a:pt x="118" y="1036"/>
                    </a:lnTo>
                    <a:lnTo>
                      <a:pt x="118" y="1066"/>
                    </a:lnTo>
                    <a:lnTo>
                      <a:pt x="59" y="1066"/>
                    </a:lnTo>
                    <a:lnTo>
                      <a:pt x="29" y="1097"/>
                    </a:lnTo>
                    <a:lnTo>
                      <a:pt x="29" y="1125"/>
                    </a:lnTo>
                    <a:lnTo>
                      <a:pt x="0" y="1125"/>
                    </a:lnTo>
                    <a:lnTo>
                      <a:pt x="0" y="1154"/>
                    </a:lnTo>
                    <a:lnTo>
                      <a:pt x="29" y="1154"/>
                    </a:lnTo>
                    <a:lnTo>
                      <a:pt x="59" y="1185"/>
                    </a:lnTo>
                    <a:lnTo>
                      <a:pt x="90" y="1154"/>
                    </a:lnTo>
                    <a:lnTo>
                      <a:pt x="118" y="1154"/>
                    </a:lnTo>
                    <a:lnTo>
                      <a:pt x="148" y="1125"/>
                    </a:lnTo>
                    <a:lnTo>
                      <a:pt x="178" y="1125"/>
                    </a:lnTo>
                    <a:lnTo>
                      <a:pt x="118" y="1185"/>
                    </a:lnTo>
                    <a:lnTo>
                      <a:pt x="118" y="1154"/>
                    </a:lnTo>
                    <a:lnTo>
                      <a:pt x="59" y="1215"/>
                    </a:lnTo>
                    <a:lnTo>
                      <a:pt x="148" y="1215"/>
                    </a:lnTo>
                    <a:lnTo>
                      <a:pt x="178" y="1185"/>
                    </a:lnTo>
                    <a:lnTo>
                      <a:pt x="236" y="1185"/>
                    </a:lnTo>
                    <a:lnTo>
                      <a:pt x="178" y="1243"/>
                    </a:lnTo>
                    <a:lnTo>
                      <a:pt x="355" y="1243"/>
                    </a:lnTo>
                    <a:lnTo>
                      <a:pt x="386" y="1215"/>
                    </a:lnTo>
                    <a:lnTo>
                      <a:pt x="473" y="1215"/>
                    </a:lnTo>
                    <a:lnTo>
                      <a:pt x="473" y="1185"/>
                    </a:lnTo>
                    <a:lnTo>
                      <a:pt x="534" y="1185"/>
                    </a:lnTo>
                    <a:lnTo>
                      <a:pt x="534" y="1154"/>
                    </a:lnTo>
                    <a:lnTo>
                      <a:pt x="504" y="1125"/>
                    </a:lnTo>
                    <a:lnTo>
                      <a:pt x="562" y="1125"/>
                    </a:lnTo>
                    <a:lnTo>
                      <a:pt x="562" y="1154"/>
                    </a:lnTo>
                    <a:lnTo>
                      <a:pt x="593" y="1154"/>
                    </a:lnTo>
                    <a:lnTo>
                      <a:pt x="623" y="1125"/>
                    </a:lnTo>
                    <a:lnTo>
                      <a:pt x="652" y="1125"/>
                    </a:lnTo>
                    <a:lnTo>
                      <a:pt x="652" y="1097"/>
                    </a:lnTo>
                    <a:lnTo>
                      <a:pt x="741" y="1097"/>
                    </a:lnTo>
                    <a:lnTo>
                      <a:pt x="711" y="1066"/>
                    </a:lnTo>
                    <a:lnTo>
                      <a:pt x="741" y="1066"/>
                    </a:lnTo>
                    <a:lnTo>
                      <a:pt x="771" y="1036"/>
                    </a:lnTo>
                    <a:lnTo>
                      <a:pt x="889" y="1036"/>
                    </a:lnTo>
                    <a:lnTo>
                      <a:pt x="889" y="1006"/>
                    </a:lnTo>
                    <a:lnTo>
                      <a:pt x="918" y="1036"/>
                    </a:lnTo>
                    <a:lnTo>
                      <a:pt x="948" y="1006"/>
                    </a:lnTo>
                    <a:lnTo>
                      <a:pt x="978" y="1036"/>
                    </a:lnTo>
                    <a:lnTo>
                      <a:pt x="1037" y="1036"/>
                    </a:lnTo>
                    <a:lnTo>
                      <a:pt x="1066" y="1006"/>
                    </a:lnTo>
                    <a:lnTo>
                      <a:pt x="1037" y="979"/>
                    </a:lnTo>
                    <a:lnTo>
                      <a:pt x="1066" y="979"/>
                    </a:lnTo>
                    <a:lnTo>
                      <a:pt x="1066" y="948"/>
                    </a:lnTo>
                    <a:lnTo>
                      <a:pt x="1096" y="918"/>
                    </a:lnTo>
                    <a:lnTo>
                      <a:pt x="1096" y="888"/>
                    </a:lnTo>
                    <a:lnTo>
                      <a:pt x="1126" y="859"/>
                    </a:lnTo>
                    <a:lnTo>
                      <a:pt x="1126" y="800"/>
                    </a:lnTo>
                    <a:lnTo>
                      <a:pt x="1155" y="770"/>
                    </a:lnTo>
                    <a:lnTo>
                      <a:pt x="1155" y="681"/>
                    </a:lnTo>
                    <a:lnTo>
                      <a:pt x="1126" y="651"/>
                    </a:lnTo>
                    <a:lnTo>
                      <a:pt x="1155" y="623"/>
                    </a:lnTo>
                    <a:lnTo>
                      <a:pt x="1155" y="563"/>
                    </a:lnTo>
                    <a:lnTo>
                      <a:pt x="1126" y="563"/>
                    </a:lnTo>
                    <a:lnTo>
                      <a:pt x="1126" y="474"/>
                    </a:lnTo>
                    <a:lnTo>
                      <a:pt x="1096" y="474"/>
                    </a:lnTo>
                    <a:lnTo>
                      <a:pt x="1096" y="445"/>
                    </a:lnTo>
                    <a:lnTo>
                      <a:pt x="1126" y="445"/>
                    </a:lnTo>
                    <a:lnTo>
                      <a:pt x="1155" y="414"/>
                    </a:lnTo>
                    <a:lnTo>
                      <a:pt x="1126" y="414"/>
                    </a:lnTo>
                    <a:lnTo>
                      <a:pt x="1126" y="386"/>
                    </a:lnTo>
                    <a:lnTo>
                      <a:pt x="1096" y="414"/>
                    </a:lnTo>
                    <a:lnTo>
                      <a:pt x="1037" y="414"/>
                    </a:lnTo>
                    <a:lnTo>
                      <a:pt x="1037" y="386"/>
                    </a:lnTo>
                    <a:lnTo>
                      <a:pt x="1008" y="386"/>
                    </a:lnTo>
                    <a:lnTo>
                      <a:pt x="978" y="356"/>
                    </a:lnTo>
                    <a:lnTo>
                      <a:pt x="978" y="295"/>
                    </a:lnTo>
                    <a:lnTo>
                      <a:pt x="948" y="325"/>
                    </a:lnTo>
                    <a:lnTo>
                      <a:pt x="918" y="325"/>
                    </a:lnTo>
                    <a:lnTo>
                      <a:pt x="918" y="356"/>
                    </a:lnTo>
                    <a:lnTo>
                      <a:pt x="889" y="386"/>
                    </a:lnTo>
                    <a:lnTo>
                      <a:pt x="741" y="386"/>
                    </a:lnTo>
                    <a:lnTo>
                      <a:pt x="741" y="325"/>
                    </a:lnTo>
                    <a:lnTo>
                      <a:pt x="711" y="325"/>
                    </a:lnTo>
                    <a:lnTo>
                      <a:pt x="680" y="295"/>
                    </a:lnTo>
                    <a:lnTo>
                      <a:pt x="680" y="268"/>
                    </a:lnTo>
                    <a:lnTo>
                      <a:pt x="771" y="268"/>
                    </a:lnTo>
                    <a:lnTo>
                      <a:pt x="800" y="238"/>
                    </a:lnTo>
                    <a:lnTo>
                      <a:pt x="771" y="238"/>
                    </a:lnTo>
                    <a:lnTo>
                      <a:pt x="741" y="207"/>
                    </a:lnTo>
                    <a:lnTo>
                      <a:pt x="771" y="207"/>
                    </a:lnTo>
                    <a:lnTo>
                      <a:pt x="800" y="179"/>
                    </a:lnTo>
                    <a:lnTo>
                      <a:pt x="859" y="179"/>
                    </a:lnTo>
                    <a:lnTo>
                      <a:pt x="859" y="149"/>
                    </a:lnTo>
                    <a:lnTo>
                      <a:pt x="889" y="119"/>
                    </a:lnTo>
                    <a:lnTo>
                      <a:pt x="889" y="89"/>
                    </a:lnTo>
                    <a:lnTo>
                      <a:pt x="918" y="89"/>
                    </a:lnTo>
                    <a:lnTo>
                      <a:pt x="948" y="61"/>
                    </a:lnTo>
                    <a:lnTo>
                      <a:pt x="978" y="61"/>
                    </a:lnTo>
                    <a:lnTo>
                      <a:pt x="1008" y="30"/>
                    </a:lnTo>
                    <a:lnTo>
                      <a:pt x="978" y="30"/>
                    </a:lnTo>
                    <a:lnTo>
                      <a:pt x="948" y="0"/>
                    </a:lnTo>
                    <a:lnTo>
                      <a:pt x="918" y="30"/>
                    </a:lnTo>
                    <a:lnTo>
                      <a:pt x="859" y="30"/>
                    </a:lnTo>
                    <a:lnTo>
                      <a:pt x="859" y="89"/>
                    </a:lnTo>
                    <a:lnTo>
                      <a:pt x="830" y="119"/>
                    </a:lnTo>
                    <a:lnTo>
                      <a:pt x="830" y="89"/>
                    </a:lnTo>
                    <a:lnTo>
                      <a:pt x="859" y="89"/>
                    </a:lnTo>
                    <a:lnTo>
                      <a:pt x="830" y="61"/>
                    </a:lnTo>
                    <a:close/>
                    <a:moveTo>
                      <a:pt x="446" y="859"/>
                    </a:moveTo>
                    <a:lnTo>
                      <a:pt x="416" y="888"/>
                    </a:lnTo>
                    <a:lnTo>
                      <a:pt x="355" y="888"/>
                    </a:lnTo>
                    <a:lnTo>
                      <a:pt x="416" y="829"/>
                    </a:lnTo>
                    <a:lnTo>
                      <a:pt x="416" y="859"/>
                    </a:lnTo>
                    <a:lnTo>
                      <a:pt x="446" y="859"/>
                    </a:lnTo>
                    <a:close/>
                  </a:path>
                </a:pathLst>
              </a:custGeom>
              <a:solidFill>
                <a:srgbClr val="7FC543"/>
              </a:solidFill>
              <a:ln w="9525">
                <a:noFill/>
                <a:round/>
                <a:headEnd/>
                <a:tailEnd/>
              </a:ln>
            </p:spPr>
            <p:txBody>
              <a:bodyPr/>
              <a:lstStyle/>
              <a:p>
                <a:endParaRPr lang="en-GB"/>
              </a:p>
            </p:txBody>
          </p:sp>
          <p:sp>
            <p:nvSpPr>
              <p:cNvPr id="17563" name="Freeform 155"/>
              <p:cNvSpPr>
                <a:spLocks/>
              </p:cNvSpPr>
              <p:nvPr/>
            </p:nvSpPr>
            <p:spPr bwMode="auto">
              <a:xfrm>
                <a:off x="2057" y="2098"/>
                <a:ext cx="171" cy="95"/>
              </a:xfrm>
              <a:custGeom>
                <a:avLst/>
                <a:gdLst/>
                <a:ahLst/>
                <a:cxnLst>
                  <a:cxn ang="0">
                    <a:pos x="0" y="238"/>
                  </a:cxn>
                  <a:cxn ang="0">
                    <a:pos x="0" y="265"/>
                  </a:cxn>
                  <a:cxn ang="0">
                    <a:pos x="31" y="295"/>
                  </a:cxn>
                  <a:cxn ang="0">
                    <a:pos x="61" y="295"/>
                  </a:cxn>
                  <a:cxn ang="0">
                    <a:pos x="61" y="356"/>
                  </a:cxn>
                  <a:cxn ang="0">
                    <a:pos x="209" y="356"/>
                  </a:cxn>
                  <a:cxn ang="0">
                    <a:pos x="238" y="326"/>
                  </a:cxn>
                  <a:cxn ang="0">
                    <a:pos x="238" y="295"/>
                  </a:cxn>
                  <a:cxn ang="0">
                    <a:pos x="268" y="295"/>
                  </a:cxn>
                  <a:cxn ang="0">
                    <a:pos x="298" y="265"/>
                  </a:cxn>
                  <a:cxn ang="0">
                    <a:pos x="298" y="326"/>
                  </a:cxn>
                  <a:cxn ang="0">
                    <a:pos x="328" y="356"/>
                  </a:cxn>
                  <a:cxn ang="0">
                    <a:pos x="357" y="356"/>
                  </a:cxn>
                  <a:cxn ang="0">
                    <a:pos x="357" y="384"/>
                  </a:cxn>
                  <a:cxn ang="0">
                    <a:pos x="416" y="384"/>
                  </a:cxn>
                  <a:cxn ang="0">
                    <a:pos x="446" y="356"/>
                  </a:cxn>
                  <a:cxn ang="0">
                    <a:pos x="446" y="384"/>
                  </a:cxn>
                  <a:cxn ang="0">
                    <a:pos x="475" y="384"/>
                  </a:cxn>
                  <a:cxn ang="0">
                    <a:pos x="535" y="384"/>
                  </a:cxn>
                  <a:cxn ang="0">
                    <a:pos x="566" y="356"/>
                  </a:cxn>
                  <a:cxn ang="0">
                    <a:pos x="566" y="326"/>
                  </a:cxn>
                  <a:cxn ang="0">
                    <a:pos x="623" y="326"/>
                  </a:cxn>
                  <a:cxn ang="0">
                    <a:pos x="653" y="295"/>
                  </a:cxn>
                  <a:cxn ang="0">
                    <a:pos x="623" y="295"/>
                  </a:cxn>
                  <a:cxn ang="0">
                    <a:pos x="623" y="238"/>
                  </a:cxn>
                  <a:cxn ang="0">
                    <a:pos x="653" y="238"/>
                  </a:cxn>
                  <a:cxn ang="0">
                    <a:pos x="653" y="295"/>
                  </a:cxn>
                  <a:cxn ang="0">
                    <a:pos x="684" y="265"/>
                  </a:cxn>
                  <a:cxn ang="0">
                    <a:pos x="684" y="238"/>
                  </a:cxn>
                  <a:cxn ang="0">
                    <a:pos x="653" y="208"/>
                  </a:cxn>
                  <a:cxn ang="0">
                    <a:pos x="653" y="177"/>
                  </a:cxn>
                  <a:cxn ang="0">
                    <a:pos x="593" y="177"/>
                  </a:cxn>
                  <a:cxn ang="0">
                    <a:pos x="566" y="208"/>
                  </a:cxn>
                  <a:cxn ang="0">
                    <a:pos x="566" y="177"/>
                  </a:cxn>
                  <a:cxn ang="0">
                    <a:pos x="593" y="177"/>
                  </a:cxn>
                  <a:cxn ang="0">
                    <a:pos x="623" y="149"/>
                  </a:cxn>
                  <a:cxn ang="0">
                    <a:pos x="593" y="149"/>
                  </a:cxn>
                  <a:cxn ang="0">
                    <a:pos x="593" y="119"/>
                  </a:cxn>
                  <a:cxn ang="0">
                    <a:pos x="566" y="89"/>
                  </a:cxn>
                  <a:cxn ang="0">
                    <a:pos x="566" y="59"/>
                  </a:cxn>
                  <a:cxn ang="0">
                    <a:pos x="535" y="59"/>
                  </a:cxn>
                  <a:cxn ang="0">
                    <a:pos x="535" y="31"/>
                  </a:cxn>
                  <a:cxn ang="0">
                    <a:pos x="505" y="0"/>
                  </a:cxn>
                  <a:cxn ang="0">
                    <a:pos x="416" y="0"/>
                  </a:cxn>
                  <a:cxn ang="0">
                    <a:pos x="386" y="31"/>
                  </a:cxn>
                  <a:cxn ang="0">
                    <a:pos x="328" y="31"/>
                  </a:cxn>
                  <a:cxn ang="0">
                    <a:pos x="298" y="59"/>
                  </a:cxn>
                  <a:cxn ang="0">
                    <a:pos x="238" y="59"/>
                  </a:cxn>
                  <a:cxn ang="0">
                    <a:pos x="209" y="59"/>
                  </a:cxn>
                  <a:cxn ang="0">
                    <a:pos x="209" y="89"/>
                  </a:cxn>
                  <a:cxn ang="0">
                    <a:pos x="179" y="119"/>
                  </a:cxn>
                  <a:cxn ang="0">
                    <a:pos x="179" y="149"/>
                  </a:cxn>
                  <a:cxn ang="0">
                    <a:pos x="120" y="149"/>
                  </a:cxn>
                  <a:cxn ang="0">
                    <a:pos x="91" y="177"/>
                  </a:cxn>
                  <a:cxn ang="0">
                    <a:pos x="61" y="177"/>
                  </a:cxn>
                  <a:cxn ang="0">
                    <a:pos x="91" y="208"/>
                  </a:cxn>
                  <a:cxn ang="0">
                    <a:pos x="120" y="208"/>
                  </a:cxn>
                  <a:cxn ang="0">
                    <a:pos x="91" y="238"/>
                  </a:cxn>
                  <a:cxn ang="0">
                    <a:pos x="0" y="238"/>
                  </a:cxn>
                </a:cxnLst>
                <a:rect l="0" t="0" r="r" b="b"/>
                <a:pathLst>
                  <a:path w="684" h="384">
                    <a:moveTo>
                      <a:pt x="0" y="238"/>
                    </a:moveTo>
                    <a:lnTo>
                      <a:pt x="0" y="265"/>
                    </a:lnTo>
                    <a:lnTo>
                      <a:pt x="31" y="295"/>
                    </a:lnTo>
                    <a:lnTo>
                      <a:pt x="61" y="295"/>
                    </a:lnTo>
                    <a:lnTo>
                      <a:pt x="61" y="356"/>
                    </a:lnTo>
                    <a:lnTo>
                      <a:pt x="209" y="356"/>
                    </a:lnTo>
                    <a:lnTo>
                      <a:pt x="238" y="326"/>
                    </a:lnTo>
                    <a:lnTo>
                      <a:pt x="238" y="295"/>
                    </a:lnTo>
                    <a:lnTo>
                      <a:pt x="268" y="295"/>
                    </a:lnTo>
                    <a:lnTo>
                      <a:pt x="298" y="265"/>
                    </a:lnTo>
                    <a:lnTo>
                      <a:pt x="298" y="326"/>
                    </a:lnTo>
                    <a:lnTo>
                      <a:pt x="328" y="356"/>
                    </a:lnTo>
                    <a:lnTo>
                      <a:pt x="357" y="356"/>
                    </a:lnTo>
                    <a:lnTo>
                      <a:pt x="357" y="384"/>
                    </a:lnTo>
                    <a:lnTo>
                      <a:pt x="416" y="384"/>
                    </a:lnTo>
                    <a:lnTo>
                      <a:pt x="446" y="356"/>
                    </a:lnTo>
                    <a:lnTo>
                      <a:pt x="446" y="384"/>
                    </a:lnTo>
                    <a:lnTo>
                      <a:pt x="475" y="384"/>
                    </a:lnTo>
                    <a:lnTo>
                      <a:pt x="535" y="384"/>
                    </a:lnTo>
                    <a:lnTo>
                      <a:pt x="566" y="356"/>
                    </a:lnTo>
                    <a:lnTo>
                      <a:pt x="566" y="326"/>
                    </a:lnTo>
                    <a:lnTo>
                      <a:pt x="623" y="326"/>
                    </a:lnTo>
                    <a:lnTo>
                      <a:pt x="653" y="295"/>
                    </a:lnTo>
                    <a:lnTo>
                      <a:pt x="623" y="295"/>
                    </a:lnTo>
                    <a:lnTo>
                      <a:pt x="623" y="238"/>
                    </a:lnTo>
                    <a:lnTo>
                      <a:pt x="653" y="238"/>
                    </a:lnTo>
                    <a:lnTo>
                      <a:pt x="653" y="295"/>
                    </a:lnTo>
                    <a:lnTo>
                      <a:pt x="684" y="265"/>
                    </a:lnTo>
                    <a:lnTo>
                      <a:pt x="684" y="238"/>
                    </a:lnTo>
                    <a:lnTo>
                      <a:pt x="653" y="208"/>
                    </a:lnTo>
                    <a:lnTo>
                      <a:pt x="653" y="177"/>
                    </a:lnTo>
                    <a:lnTo>
                      <a:pt x="593" y="177"/>
                    </a:lnTo>
                    <a:lnTo>
                      <a:pt x="566" y="208"/>
                    </a:lnTo>
                    <a:lnTo>
                      <a:pt x="566" y="177"/>
                    </a:lnTo>
                    <a:lnTo>
                      <a:pt x="593" y="177"/>
                    </a:lnTo>
                    <a:lnTo>
                      <a:pt x="623" y="149"/>
                    </a:lnTo>
                    <a:lnTo>
                      <a:pt x="593" y="149"/>
                    </a:lnTo>
                    <a:lnTo>
                      <a:pt x="593" y="119"/>
                    </a:lnTo>
                    <a:lnTo>
                      <a:pt x="566" y="89"/>
                    </a:lnTo>
                    <a:lnTo>
                      <a:pt x="566" y="59"/>
                    </a:lnTo>
                    <a:lnTo>
                      <a:pt x="535" y="59"/>
                    </a:lnTo>
                    <a:lnTo>
                      <a:pt x="535" y="31"/>
                    </a:lnTo>
                    <a:lnTo>
                      <a:pt x="505" y="0"/>
                    </a:lnTo>
                    <a:lnTo>
                      <a:pt x="416" y="0"/>
                    </a:lnTo>
                    <a:lnTo>
                      <a:pt x="386" y="31"/>
                    </a:lnTo>
                    <a:lnTo>
                      <a:pt x="328" y="31"/>
                    </a:lnTo>
                    <a:lnTo>
                      <a:pt x="298" y="59"/>
                    </a:lnTo>
                    <a:lnTo>
                      <a:pt x="238" y="59"/>
                    </a:lnTo>
                    <a:lnTo>
                      <a:pt x="209" y="59"/>
                    </a:lnTo>
                    <a:lnTo>
                      <a:pt x="209" y="89"/>
                    </a:lnTo>
                    <a:lnTo>
                      <a:pt x="179" y="119"/>
                    </a:lnTo>
                    <a:lnTo>
                      <a:pt x="179" y="149"/>
                    </a:lnTo>
                    <a:lnTo>
                      <a:pt x="120" y="149"/>
                    </a:lnTo>
                    <a:lnTo>
                      <a:pt x="91" y="177"/>
                    </a:lnTo>
                    <a:lnTo>
                      <a:pt x="61" y="177"/>
                    </a:lnTo>
                    <a:lnTo>
                      <a:pt x="91" y="208"/>
                    </a:lnTo>
                    <a:lnTo>
                      <a:pt x="120" y="208"/>
                    </a:lnTo>
                    <a:lnTo>
                      <a:pt x="91" y="238"/>
                    </a:lnTo>
                    <a:lnTo>
                      <a:pt x="0" y="238"/>
                    </a:lnTo>
                    <a:close/>
                  </a:path>
                </a:pathLst>
              </a:custGeom>
              <a:solidFill>
                <a:srgbClr val="FECC2E"/>
              </a:solidFill>
              <a:ln w="9525">
                <a:noFill/>
                <a:round/>
                <a:headEnd/>
                <a:tailEnd/>
              </a:ln>
            </p:spPr>
            <p:txBody>
              <a:bodyPr/>
              <a:lstStyle/>
              <a:p>
                <a:endParaRPr lang="en-GB"/>
              </a:p>
            </p:txBody>
          </p:sp>
          <p:sp>
            <p:nvSpPr>
              <p:cNvPr id="17564" name="Freeform 156"/>
              <p:cNvSpPr>
                <a:spLocks/>
              </p:cNvSpPr>
              <p:nvPr/>
            </p:nvSpPr>
            <p:spPr bwMode="auto">
              <a:xfrm>
                <a:off x="1924" y="2201"/>
                <a:ext cx="15" cy="8"/>
              </a:xfrm>
              <a:custGeom>
                <a:avLst/>
                <a:gdLst/>
                <a:ahLst/>
                <a:cxnLst>
                  <a:cxn ang="0">
                    <a:pos x="61" y="29"/>
                  </a:cxn>
                  <a:cxn ang="0">
                    <a:pos x="30" y="0"/>
                  </a:cxn>
                  <a:cxn ang="0">
                    <a:pos x="0" y="0"/>
                  </a:cxn>
                  <a:cxn ang="0">
                    <a:pos x="30" y="29"/>
                  </a:cxn>
                  <a:cxn ang="0">
                    <a:pos x="61" y="29"/>
                  </a:cxn>
                </a:cxnLst>
                <a:rect l="0" t="0" r="r" b="b"/>
                <a:pathLst>
                  <a:path w="61" h="29">
                    <a:moveTo>
                      <a:pt x="61" y="29"/>
                    </a:moveTo>
                    <a:lnTo>
                      <a:pt x="30" y="0"/>
                    </a:lnTo>
                    <a:lnTo>
                      <a:pt x="0" y="0"/>
                    </a:lnTo>
                    <a:lnTo>
                      <a:pt x="30" y="29"/>
                    </a:lnTo>
                    <a:lnTo>
                      <a:pt x="61" y="29"/>
                    </a:lnTo>
                    <a:close/>
                  </a:path>
                </a:pathLst>
              </a:custGeom>
              <a:solidFill>
                <a:srgbClr val="7FC543"/>
              </a:solidFill>
              <a:ln w="9525">
                <a:noFill/>
                <a:round/>
                <a:headEnd/>
                <a:tailEnd/>
              </a:ln>
            </p:spPr>
            <p:txBody>
              <a:bodyPr/>
              <a:lstStyle/>
              <a:p>
                <a:endParaRPr lang="en-GB"/>
              </a:p>
            </p:txBody>
          </p:sp>
          <p:sp>
            <p:nvSpPr>
              <p:cNvPr id="17565" name="Freeform 157"/>
              <p:cNvSpPr>
                <a:spLocks/>
              </p:cNvSpPr>
              <p:nvPr/>
            </p:nvSpPr>
            <p:spPr bwMode="auto">
              <a:xfrm>
                <a:off x="2264" y="2164"/>
                <a:ext cx="30" cy="29"/>
              </a:xfrm>
              <a:custGeom>
                <a:avLst/>
                <a:gdLst/>
                <a:ahLst/>
                <a:cxnLst>
                  <a:cxn ang="0">
                    <a:pos x="31" y="91"/>
                  </a:cxn>
                  <a:cxn ang="0">
                    <a:pos x="0" y="119"/>
                  </a:cxn>
                  <a:cxn ang="0">
                    <a:pos x="61" y="119"/>
                  </a:cxn>
                  <a:cxn ang="0">
                    <a:pos x="91" y="91"/>
                  </a:cxn>
                  <a:cxn ang="0">
                    <a:pos x="91" y="61"/>
                  </a:cxn>
                  <a:cxn ang="0">
                    <a:pos x="119" y="30"/>
                  </a:cxn>
                  <a:cxn ang="0">
                    <a:pos x="91" y="0"/>
                  </a:cxn>
                  <a:cxn ang="0">
                    <a:pos x="31" y="61"/>
                  </a:cxn>
                  <a:cxn ang="0">
                    <a:pos x="31" y="91"/>
                  </a:cxn>
                </a:cxnLst>
                <a:rect l="0" t="0" r="r" b="b"/>
                <a:pathLst>
                  <a:path w="119" h="119">
                    <a:moveTo>
                      <a:pt x="31" y="91"/>
                    </a:moveTo>
                    <a:lnTo>
                      <a:pt x="0" y="119"/>
                    </a:lnTo>
                    <a:lnTo>
                      <a:pt x="61" y="119"/>
                    </a:lnTo>
                    <a:lnTo>
                      <a:pt x="91" y="91"/>
                    </a:lnTo>
                    <a:lnTo>
                      <a:pt x="91" y="61"/>
                    </a:lnTo>
                    <a:lnTo>
                      <a:pt x="119" y="30"/>
                    </a:lnTo>
                    <a:lnTo>
                      <a:pt x="91" y="0"/>
                    </a:lnTo>
                    <a:lnTo>
                      <a:pt x="31" y="61"/>
                    </a:lnTo>
                    <a:lnTo>
                      <a:pt x="31" y="91"/>
                    </a:lnTo>
                    <a:close/>
                  </a:path>
                </a:pathLst>
              </a:custGeom>
              <a:solidFill>
                <a:srgbClr val="FECC2E"/>
              </a:solidFill>
              <a:ln w="9525">
                <a:noFill/>
                <a:round/>
                <a:headEnd/>
                <a:tailEnd/>
              </a:ln>
            </p:spPr>
            <p:txBody>
              <a:bodyPr/>
              <a:lstStyle/>
              <a:p>
                <a:endParaRPr lang="en-GB"/>
              </a:p>
            </p:txBody>
          </p:sp>
          <p:sp>
            <p:nvSpPr>
              <p:cNvPr id="17566" name="Freeform 158"/>
              <p:cNvSpPr>
                <a:spLocks/>
              </p:cNvSpPr>
              <p:nvPr/>
            </p:nvSpPr>
            <p:spPr bwMode="auto">
              <a:xfrm>
                <a:off x="2590" y="3437"/>
                <a:ext cx="30" cy="30"/>
              </a:xfrm>
              <a:custGeom>
                <a:avLst/>
                <a:gdLst/>
                <a:ahLst/>
                <a:cxnLst>
                  <a:cxn ang="0">
                    <a:pos x="90" y="0"/>
                  </a:cxn>
                  <a:cxn ang="0">
                    <a:pos x="30" y="30"/>
                  </a:cxn>
                  <a:cxn ang="0">
                    <a:pos x="0" y="60"/>
                  </a:cxn>
                  <a:cxn ang="0">
                    <a:pos x="0" y="90"/>
                  </a:cxn>
                  <a:cxn ang="0">
                    <a:pos x="30" y="118"/>
                  </a:cxn>
                  <a:cxn ang="0">
                    <a:pos x="118" y="30"/>
                  </a:cxn>
                  <a:cxn ang="0">
                    <a:pos x="90" y="0"/>
                  </a:cxn>
                </a:cxnLst>
                <a:rect l="0" t="0" r="r" b="b"/>
                <a:pathLst>
                  <a:path w="118" h="118">
                    <a:moveTo>
                      <a:pt x="90" y="0"/>
                    </a:moveTo>
                    <a:lnTo>
                      <a:pt x="30" y="30"/>
                    </a:lnTo>
                    <a:lnTo>
                      <a:pt x="0" y="60"/>
                    </a:lnTo>
                    <a:lnTo>
                      <a:pt x="0" y="90"/>
                    </a:lnTo>
                    <a:lnTo>
                      <a:pt x="30" y="118"/>
                    </a:lnTo>
                    <a:lnTo>
                      <a:pt x="118" y="30"/>
                    </a:lnTo>
                    <a:lnTo>
                      <a:pt x="90" y="0"/>
                    </a:lnTo>
                    <a:close/>
                  </a:path>
                </a:pathLst>
              </a:custGeom>
              <a:solidFill>
                <a:srgbClr val="FED9A6"/>
              </a:solidFill>
              <a:ln w="9525">
                <a:noFill/>
                <a:round/>
                <a:headEnd/>
                <a:tailEnd/>
              </a:ln>
            </p:spPr>
            <p:txBody>
              <a:bodyPr/>
              <a:lstStyle/>
              <a:p>
                <a:endParaRPr lang="en-GB"/>
              </a:p>
            </p:txBody>
          </p:sp>
          <p:sp>
            <p:nvSpPr>
              <p:cNvPr id="17567" name="Freeform 159"/>
              <p:cNvSpPr>
                <a:spLocks/>
              </p:cNvSpPr>
              <p:nvPr/>
            </p:nvSpPr>
            <p:spPr bwMode="auto">
              <a:xfrm>
                <a:off x="2672" y="3371"/>
                <a:ext cx="74" cy="59"/>
              </a:xfrm>
              <a:custGeom>
                <a:avLst/>
                <a:gdLst/>
                <a:ahLst/>
                <a:cxnLst>
                  <a:cxn ang="0">
                    <a:pos x="294" y="58"/>
                  </a:cxn>
                  <a:cxn ang="0">
                    <a:pos x="236" y="58"/>
                  </a:cxn>
                  <a:cxn ang="0">
                    <a:pos x="206" y="27"/>
                  </a:cxn>
                  <a:cxn ang="0">
                    <a:pos x="206" y="0"/>
                  </a:cxn>
                  <a:cxn ang="0">
                    <a:pos x="146" y="0"/>
                  </a:cxn>
                  <a:cxn ang="0">
                    <a:pos x="87" y="58"/>
                  </a:cxn>
                  <a:cxn ang="0">
                    <a:pos x="57" y="58"/>
                  </a:cxn>
                  <a:cxn ang="0">
                    <a:pos x="0" y="118"/>
                  </a:cxn>
                  <a:cxn ang="0">
                    <a:pos x="0" y="147"/>
                  </a:cxn>
                  <a:cxn ang="0">
                    <a:pos x="57" y="147"/>
                  </a:cxn>
                  <a:cxn ang="0">
                    <a:pos x="87" y="118"/>
                  </a:cxn>
                  <a:cxn ang="0">
                    <a:pos x="87" y="147"/>
                  </a:cxn>
                  <a:cxn ang="0">
                    <a:pos x="146" y="207"/>
                  </a:cxn>
                  <a:cxn ang="0">
                    <a:pos x="176" y="207"/>
                  </a:cxn>
                  <a:cxn ang="0">
                    <a:pos x="206" y="236"/>
                  </a:cxn>
                  <a:cxn ang="0">
                    <a:pos x="264" y="177"/>
                  </a:cxn>
                  <a:cxn ang="0">
                    <a:pos x="264" y="147"/>
                  </a:cxn>
                  <a:cxn ang="0">
                    <a:pos x="294" y="88"/>
                  </a:cxn>
                  <a:cxn ang="0">
                    <a:pos x="294" y="58"/>
                  </a:cxn>
                </a:cxnLst>
                <a:rect l="0" t="0" r="r" b="b"/>
                <a:pathLst>
                  <a:path w="294" h="236">
                    <a:moveTo>
                      <a:pt x="294" y="58"/>
                    </a:moveTo>
                    <a:lnTo>
                      <a:pt x="236" y="58"/>
                    </a:lnTo>
                    <a:lnTo>
                      <a:pt x="206" y="27"/>
                    </a:lnTo>
                    <a:lnTo>
                      <a:pt x="206" y="0"/>
                    </a:lnTo>
                    <a:lnTo>
                      <a:pt x="146" y="0"/>
                    </a:lnTo>
                    <a:lnTo>
                      <a:pt x="87" y="58"/>
                    </a:lnTo>
                    <a:lnTo>
                      <a:pt x="57" y="58"/>
                    </a:lnTo>
                    <a:lnTo>
                      <a:pt x="0" y="118"/>
                    </a:lnTo>
                    <a:lnTo>
                      <a:pt x="0" y="147"/>
                    </a:lnTo>
                    <a:lnTo>
                      <a:pt x="57" y="147"/>
                    </a:lnTo>
                    <a:lnTo>
                      <a:pt x="87" y="118"/>
                    </a:lnTo>
                    <a:lnTo>
                      <a:pt x="87" y="147"/>
                    </a:lnTo>
                    <a:lnTo>
                      <a:pt x="146" y="207"/>
                    </a:lnTo>
                    <a:lnTo>
                      <a:pt x="176" y="207"/>
                    </a:lnTo>
                    <a:lnTo>
                      <a:pt x="206" y="236"/>
                    </a:lnTo>
                    <a:lnTo>
                      <a:pt x="264" y="177"/>
                    </a:lnTo>
                    <a:lnTo>
                      <a:pt x="264" y="147"/>
                    </a:lnTo>
                    <a:lnTo>
                      <a:pt x="294" y="88"/>
                    </a:lnTo>
                    <a:lnTo>
                      <a:pt x="294" y="58"/>
                    </a:lnTo>
                    <a:close/>
                  </a:path>
                </a:pathLst>
              </a:custGeom>
              <a:solidFill>
                <a:srgbClr val="FED9A6"/>
              </a:solidFill>
              <a:ln w="9525">
                <a:noFill/>
                <a:round/>
                <a:headEnd/>
                <a:tailEnd/>
              </a:ln>
            </p:spPr>
            <p:txBody>
              <a:bodyPr/>
              <a:lstStyle/>
              <a:p>
                <a:endParaRPr lang="en-GB"/>
              </a:p>
            </p:txBody>
          </p:sp>
          <p:sp>
            <p:nvSpPr>
              <p:cNvPr id="17568" name="Freeform 160"/>
              <p:cNvSpPr>
                <a:spLocks/>
              </p:cNvSpPr>
              <p:nvPr/>
            </p:nvSpPr>
            <p:spPr bwMode="auto">
              <a:xfrm>
                <a:off x="2776" y="3363"/>
                <a:ext cx="29" cy="15"/>
              </a:xfrm>
              <a:custGeom>
                <a:avLst/>
                <a:gdLst/>
                <a:ahLst/>
                <a:cxnLst>
                  <a:cxn ang="0">
                    <a:pos x="119" y="0"/>
                  </a:cxn>
                  <a:cxn ang="0">
                    <a:pos x="0" y="0"/>
                  </a:cxn>
                  <a:cxn ang="0">
                    <a:pos x="0" y="30"/>
                  </a:cxn>
                  <a:cxn ang="0">
                    <a:pos x="30" y="30"/>
                  </a:cxn>
                  <a:cxn ang="0">
                    <a:pos x="58" y="57"/>
                  </a:cxn>
                  <a:cxn ang="0">
                    <a:pos x="119" y="57"/>
                  </a:cxn>
                  <a:cxn ang="0">
                    <a:pos x="119" y="0"/>
                  </a:cxn>
                </a:cxnLst>
                <a:rect l="0" t="0" r="r" b="b"/>
                <a:pathLst>
                  <a:path w="119" h="57">
                    <a:moveTo>
                      <a:pt x="119" y="0"/>
                    </a:moveTo>
                    <a:lnTo>
                      <a:pt x="0" y="0"/>
                    </a:lnTo>
                    <a:lnTo>
                      <a:pt x="0" y="30"/>
                    </a:lnTo>
                    <a:lnTo>
                      <a:pt x="30" y="30"/>
                    </a:lnTo>
                    <a:lnTo>
                      <a:pt x="58" y="57"/>
                    </a:lnTo>
                    <a:lnTo>
                      <a:pt x="119" y="57"/>
                    </a:lnTo>
                    <a:lnTo>
                      <a:pt x="119" y="0"/>
                    </a:lnTo>
                    <a:close/>
                  </a:path>
                </a:pathLst>
              </a:custGeom>
              <a:solidFill>
                <a:srgbClr val="FED9A6"/>
              </a:solidFill>
              <a:ln w="9525">
                <a:noFill/>
                <a:round/>
                <a:headEnd/>
                <a:tailEnd/>
              </a:ln>
            </p:spPr>
            <p:txBody>
              <a:bodyPr/>
              <a:lstStyle/>
              <a:p>
                <a:endParaRPr lang="en-GB"/>
              </a:p>
            </p:txBody>
          </p:sp>
          <p:sp>
            <p:nvSpPr>
              <p:cNvPr id="17569" name="Freeform 161"/>
              <p:cNvSpPr>
                <a:spLocks/>
              </p:cNvSpPr>
              <p:nvPr/>
            </p:nvSpPr>
            <p:spPr bwMode="auto">
              <a:xfrm>
                <a:off x="3109" y="3111"/>
                <a:ext cx="67" cy="141"/>
              </a:xfrm>
              <a:custGeom>
                <a:avLst/>
                <a:gdLst/>
                <a:ahLst/>
                <a:cxnLst>
                  <a:cxn ang="0">
                    <a:pos x="118" y="118"/>
                  </a:cxn>
                  <a:cxn ang="0">
                    <a:pos x="89" y="118"/>
                  </a:cxn>
                  <a:cxn ang="0">
                    <a:pos x="59" y="149"/>
                  </a:cxn>
                  <a:cxn ang="0">
                    <a:pos x="29" y="149"/>
                  </a:cxn>
                  <a:cxn ang="0">
                    <a:pos x="29" y="179"/>
                  </a:cxn>
                  <a:cxn ang="0">
                    <a:pos x="0" y="209"/>
                  </a:cxn>
                  <a:cxn ang="0">
                    <a:pos x="29" y="237"/>
                  </a:cxn>
                  <a:cxn ang="0">
                    <a:pos x="0" y="267"/>
                  </a:cxn>
                  <a:cxn ang="0">
                    <a:pos x="0" y="297"/>
                  </a:cxn>
                  <a:cxn ang="0">
                    <a:pos x="29" y="297"/>
                  </a:cxn>
                  <a:cxn ang="0">
                    <a:pos x="0" y="327"/>
                  </a:cxn>
                  <a:cxn ang="0">
                    <a:pos x="29" y="356"/>
                  </a:cxn>
                  <a:cxn ang="0">
                    <a:pos x="59" y="356"/>
                  </a:cxn>
                  <a:cxn ang="0">
                    <a:pos x="59" y="386"/>
                  </a:cxn>
                  <a:cxn ang="0">
                    <a:pos x="29" y="415"/>
                  </a:cxn>
                  <a:cxn ang="0">
                    <a:pos x="59" y="445"/>
                  </a:cxn>
                  <a:cxn ang="0">
                    <a:pos x="59" y="504"/>
                  </a:cxn>
                  <a:cxn ang="0">
                    <a:pos x="118" y="504"/>
                  </a:cxn>
                  <a:cxn ang="0">
                    <a:pos x="147" y="534"/>
                  </a:cxn>
                  <a:cxn ang="0">
                    <a:pos x="147" y="565"/>
                  </a:cxn>
                  <a:cxn ang="0">
                    <a:pos x="177" y="534"/>
                  </a:cxn>
                  <a:cxn ang="0">
                    <a:pos x="177" y="504"/>
                  </a:cxn>
                  <a:cxn ang="0">
                    <a:pos x="207" y="445"/>
                  </a:cxn>
                  <a:cxn ang="0">
                    <a:pos x="207" y="356"/>
                  </a:cxn>
                  <a:cxn ang="0">
                    <a:pos x="266" y="297"/>
                  </a:cxn>
                  <a:cxn ang="0">
                    <a:pos x="266" y="237"/>
                  </a:cxn>
                  <a:cxn ang="0">
                    <a:pos x="237" y="209"/>
                  </a:cxn>
                  <a:cxn ang="0">
                    <a:pos x="237" y="0"/>
                  </a:cxn>
                  <a:cxn ang="0">
                    <a:pos x="207" y="0"/>
                  </a:cxn>
                  <a:cxn ang="0">
                    <a:pos x="207" y="61"/>
                  </a:cxn>
                  <a:cxn ang="0">
                    <a:pos x="177" y="90"/>
                  </a:cxn>
                  <a:cxn ang="0">
                    <a:pos x="147" y="90"/>
                  </a:cxn>
                  <a:cxn ang="0">
                    <a:pos x="118" y="118"/>
                  </a:cxn>
                </a:cxnLst>
                <a:rect l="0" t="0" r="r" b="b"/>
                <a:pathLst>
                  <a:path w="266" h="565">
                    <a:moveTo>
                      <a:pt x="118" y="118"/>
                    </a:moveTo>
                    <a:lnTo>
                      <a:pt x="89" y="118"/>
                    </a:lnTo>
                    <a:lnTo>
                      <a:pt x="59" y="149"/>
                    </a:lnTo>
                    <a:lnTo>
                      <a:pt x="29" y="149"/>
                    </a:lnTo>
                    <a:lnTo>
                      <a:pt x="29" y="179"/>
                    </a:lnTo>
                    <a:lnTo>
                      <a:pt x="0" y="209"/>
                    </a:lnTo>
                    <a:lnTo>
                      <a:pt x="29" y="237"/>
                    </a:lnTo>
                    <a:lnTo>
                      <a:pt x="0" y="267"/>
                    </a:lnTo>
                    <a:lnTo>
                      <a:pt x="0" y="297"/>
                    </a:lnTo>
                    <a:lnTo>
                      <a:pt x="29" y="297"/>
                    </a:lnTo>
                    <a:lnTo>
                      <a:pt x="0" y="327"/>
                    </a:lnTo>
                    <a:lnTo>
                      <a:pt x="29" y="356"/>
                    </a:lnTo>
                    <a:lnTo>
                      <a:pt x="59" y="356"/>
                    </a:lnTo>
                    <a:lnTo>
                      <a:pt x="59" y="386"/>
                    </a:lnTo>
                    <a:lnTo>
                      <a:pt x="29" y="415"/>
                    </a:lnTo>
                    <a:lnTo>
                      <a:pt x="59" y="445"/>
                    </a:lnTo>
                    <a:lnTo>
                      <a:pt x="59" y="504"/>
                    </a:lnTo>
                    <a:lnTo>
                      <a:pt x="118" y="504"/>
                    </a:lnTo>
                    <a:lnTo>
                      <a:pt x="147" y="534"/>
                    </a:lnTo>
                    <a:lnTo>
                      <a:pt x="147" y="565"/>
                    </a:lnTo>
                    <a:lnTo>
                      <a:pt x="177" y="534"/>
                    </a:lnTo>
                    <a:lnTo>
                      <a:pt x="177" y="504"/>
                    </a:lnTo>
                    <a:lnTo>
                      <a:pt x="207" y="445"/>
                    </a:lnTo>
                    <a:lnTo>
                      <a:pt x="207" y="356"/>
                    </a:lnTo>
                    <a:lnTo>
                      <a:pt x="266" y="297"/>
                    </a:lnTo>
                    <a:lnTo>
                      <a:pt x="266" y="237"/>
                    </a:lnTo>
                    <a:lnTo>
                      <a:pt x="237" y="209"/>
                    </a:lnTo>
                    <a:lnTo>
                      <a:pt x="237" y="0"/>
                    </a:lnTo>
                    <a:lnTo>
                      <a:pt x="207" y="0"/>
                    </a:lnTo>
                    <a:lnTo>
                      <a:pt x="207" y="61"/>
                    </a:lnTo>
                    <a:lnTo>
                      <a:pt x="177" y="90"/>
                    </a:lnTo>
                    <a:lnTo>
                      <a:pt x="147" y="90"/>
                    </a:lnTo>
                    <a:lnTo>
                      <a:pt x="118" y="118"/>
                    </a:lnTo>
                    <a:close/>
                  </a:path>
                </a:pathLst>
              </a:custGeom>
              <a:solidFill>
                <a:srgbClr val="B3B136"/>
              </a:solidFill>
              <a:ln w="9525">
                <a:noFill/>
                <a:round/>
                <a:headEnd/>
                <a:tailEnd/>
              </a:ln>
            </p:spPr>
            <p:txBody>
              <a:bodyPr/>
              <a:lstStyle/>
              <a:p>
                <a:endParaRPr lang="en-GB"/>
              </a:p>
            </p:txBody>
          </p:sp>
          <p:sp>
            <p:nvSpPr>
              <p:cNvPr id="17570" name="Freeform 162"/>
              <p:cNvSpPr>
                <a:spLocks/>
              </p:cNvSpPr>
              <p:nvPr/>
            </p:nvSpPr>
            <p:spPr bwMode="auto">
              <a:xfrm>
                <a:off x="3213" y="3119"/>
                <a:ext cx="22" cy="15"/>
              </a:xfrm>
              <a:custGeom>
                <a:avLst/>
                <a:gdLst/>
                <a:ahLst/>
                <a:cxnLst>
                  <a:cxn ang="0">
                    <a:pos x="89" y="59"/>
                  </a:cxn>
                  <a:cxn ang="0">
                    <a:pos x="89" y="0"/>
                  </a:cxn>
                  <a:cxn ang="0">
                    <a:pos x="61" y="30"/>
                  </a:cxn>
                  <a:cxn ang="0">
                    <a:pos x="30" y="30"/>
                  </a:cxn>
                  <a:cxn ang="0">
                    <a:pos x="0" y="59"/>
                  </a:cxn>
                  <a:cxn ang="0">
                    <a:pos x="89" y="59"/>
                  </a:cxn>
                </a:cxnLst>
                <a:rect l="0" t="0" r="r" b="b"/>
                <a:pathLst>
                  <a:path w="89" h="59">
                    <a:moveTo>
                      <a:pt x="89" y="59"/>
                    </a:moveTo>
                    <a:lnTo>
                      <a:pt x="89" y="0"/>
                    </a:lnTo>
                    <a:lnTo>
                      <a:pt x="61" y="30"/>
                    </a:lnTo>
                    <a:lnTo>
                      <a:pt x="30" y="30"/>
                    </a:lnTo>
                    <a:lnTo>
                      <a:pt x="0" y="59"/>
                    </a:lnTo>
                    <a:lnTo>
                      <a:pt x="89" y="59"/>
                    </a:lnTo>
                    <a:close/>
                  </a:path>
                </a:pathLst>
              </a:custGeom>
              <a:solidFill>
                <a:srgbClr val="FFFF7F"/>
              </a:solidFill>
              <a:ln w="9525">
                <a:noFill/>
                <a:round/>
                <a:headEnd/>
                <a:tailEnd/>
              </a:ln>
            </p:spPr>
            <p:txBody>
              <a:bodyPr/>
              <a:lstStyle/>
              <a:p>
                <a:endParaRPr lang="en-GB"/>
              </a:p>
            </p:txBody>
          </p:sp>
          <p:sp>
            <p:nvSpPr>
              <p:cNvPr id="17571" name="Freeform 163"/>
              <p:cNvSpPr>
                <a:spLocks/>
              </p:cNvSpPr>
              <p:nvPr/>
            </p:nvSpPr>
            <p:spPr bwMode="auto">
              <a:xfrm>
                <a:off x="3072" y="3259"/>
                <a:ext cx="119" cy="200"/>
              </a:xfrm>
              <a:custGeom>
                <a:avLst/>
                <a:gdLst/>
                <a:ahLst/>
                <a:cxnLst>
                  <a:cxn ang="0">
                    <a:pos x="325" y="0"/>
                  </a:cxn>
                  <a:cxn ang="0">
                    <a:pos x="295" y="0"/>
                  </a:cxn>
                  <a:cxn ang="0">
                    <a:pos x="207" y="91"/>
                  </a:cxn>
                  <a:cxn ang="0">
                    <a:pos x="207" y="119"/>
                  </a:cxn>
                  <a:cxn ang="0">
                    <a:pos x="148" y="119"/>
                  </a:cxn>
                  <a:cxn ang="0">
                    <a:pos x="118" y="148"/>
                  </a:cxn>
                  <a:cxn ang="0">
                    <a:pos x="57" y="119"/>
                  </a:cxn>
                  <a:cxn ang="0">
                    <a:pos x="30" y="119"/>
                  </a:cxn>
                  <a:cxn ang="0">
                    <a:pos x="30" y="148"/>
                  </a:cxn>
                  <a:cxn ang="0">
                    <a:pos x="0" y="179"/>
                  </a:cxn>
                  <a:cxn ang="0">
                    <a:pos x="30" y="209"/>
                  </a:cxn>
                  <a:cxn ang="0">
                    <a:pos x="30" y="237"/>
                  </a:cxn>
                  <a:cxn ang="0">
                    <a:pos x="57" y="237"/>
                  </a:cxn>
                  <a:cxn ang="0">
                    <a:pos x="88" y="267"/>
                  </a:cxn>
                  <a:cxn ang="0">
                    <a:pos x="88" y="298"/>
                  </a:cxn>
                  <a:cxn ang="0">
                    <a:pos x="118" y="328"/>
                  </a:cxn>
                  <a:cxn ang="0">
                    <a:pos x="88" y="328"/>
                  </a:cxn>
                  <a:cxn ang="0">
                    <a:pos x="88" y="355"/>
                  </a:cxn>
                  <a:cxn ang="0">
                    <a:pos x="118" y="386"/>
                  </a:cxn>
                  <a:cxn ang="0">
                    <a:pos x="88" y="416"/>
                  </a:cxn>
                  <a:cxn ang="0">
                    <a:pos x="88" y="446"/>
                  </a:cxn>
                  <a:cxn ang="0">
                    <a:pos x="118" y="473"/>
                  </a:cxn>
                  <a:cxn ang="0">
                    <a:pos x="118" y="534"/>
                  </a:cxn>
                  <a:cxn ang="0">
                    <a:pos x="88" y="504"/>
                  </a:cxn>
                  <a:cxn ang="0">
                    <a:pos x="88" y="741"/>
                  </a:cxn>
                  <a:cxn ang="0">
                    <a:pos x="57" y="741"/>
                  </a:cxn>
                  <a:cxn ang="0">
                    <a:pos x="88" y="771"/>
                  </a:cxn>
                  <a:cxn ang="0">
                    <a:pos x="118" y="741"/>
                  </a:cxn>
                  <a:cxn ang="0">
                    <a:pos x="148" y="801"/>
                  </a:cxn>
                  <a:cxn ang="0">
                    <a:pos x="177" y="771"/>
                  </a:cxn>
                  <a:cxn ang="0">
                    <a:pos x="207" y="801"/>
                  </a:cxn>
                  <a:cxn ang="0">
                    <a:pos x="237" y="771"/>
                  </a:cxn>
                  <a:cxn ang="0">
                    <a:pos x="266" y="771"/>
                  </a:cxn>
                  <a:cxn ang="0">
                    <a:pos x="266" y="682"/>
                  </a:cxn>
                  <a:cxn ang="0">
                    <a:pos x="325" y="682"/>
                  </a:cxn>
                  <a:cxn ang="0">
                    <a:pos x="355" y="711"/>
                  </a:cxn>
                  <a:cxn ang="0">
                    <a:pos x="385" y="711"/>
                  </a:cxn>
                  <a:cxn ang="0">
                    <a:pos x="414" y="682"/>
                  </a:cxn>
                  <a:cxn ang="0">
                    <a:pos x="414" y="564"/>
                  </a:cxn>
                  <a:cxn ang="0">
                    <a:pos x="444" y="564"/>
                  </a:cxn>
                  <a:cxn ang="0">
                    <a:pos x="444" y="386"/>
                  </a:cxn>
                  <a:cxn ang="0">
                    <a:pos x="414" y="355"/>
                  </a:cxn>
                  <a:cxn ang="0">
                    <a:pos x="414" y="328"/>
                  </a:cxn>
                  <a:cxn ang="0">
                    <a:pos x="473" y="267"/>
                  </a:cxn>
                  <a:cxn ang="0">
                    <a:pos x="473" y="209"/>
                  </a:cxn>
                  <a:cxn ang="0">
                    <a:pos x="444" y="209"/>
                  </a:cxn>
                  <a:cxn ang="0">
                    <a:pos x="444" y="119"/>
                  </a:cxn>
                  <a:cxn ang="0">
                    <a:pos x="385" y="119"/>
                  </a:cxn>
                  <a:cxn ang="0">
                    <a:pos x="414" y="91"/>
                  </a:cxn>
                  <a:cxn ang="0">
                    <a:pos x="325" y="0"/>
                  </a:cxn>
                </a:cxnLst>
                <a:rect l="0" t="0" r="r" b="b"/>
                <a:pathLst>
                  <a:path w="473" h="801">
                    <a:moveTo>
                      <a:pt x="325" y="0"/>
                    </a:moveTo>
                    <a:lnTo>
                      <a:pt x="295" y="0"/>
                    </a:lnTo>
                    <a:lnTo>
                      <a:pt x="207" y="91"/>
                    </a:lnTo>
                    <a:lnTo>
                      <a:pt x="207" y="119"/>
                    </a:lnTo>
                    <a:lnTo>
                      <a:pt x="148" y="119"/>
                    </a:lnTo>
                    <a:lnTo>
                      <a:pt x="118" y="148"/>
                    </a:lnTo>
                    <a:lnTo>
                      <a:pt x="57" y="119"/>
                    </a:lnTo>
                    <a:lnTo>
                      <a:pt x="30" y="119"/>
                    </a:lnTo>
                    <a:lnTo>
                      <a:pt x="30" y="148"/>
                    </a:lnTo>
                    <a:lnTo>
                      <a:pt x="0" y="179"/>
                    </a:lnTo>
                    <a:lnTo>
                      <a:pt x="30" y="209"/>
                    </a:lnTo>
                    <a:lnTo>
                      <a:pt x="30" y="237"/>
                    </a:lnTo>
                    <a:lnTo>
                      <a:pt x="57" y="237"/>
                    </a:lnTo>
                    <a:lnTo>
                      <a:pt x="88" y="267"/>
                    </a:lnTo>
                    <a:lnTo>
                      <a:pt x="88" y="298"/>
                    </a:lnTo>
                    <a:lnTo>
                      <a:pt x="118" y="328"/>
                    </a:lnTo>
                    <a:lnTo>
                      <a:pt x="88" y="328"/>
                    </a:lnTo>
                    <a:lnTo>
                      <a:pt x="88" y="355"/>
                    </a:lnTo>
                    <a:lnTo>
                      <a:pt x="118" y="386"/>
                    </a:lnTo>
                    <a:lnTo>
                      <a:pt x="88" y="416"/>
                    </a:lnTo>
                    <a:lnTo>
                      <a:pt x="88" y="446"/>
                    </a:lnTo>
                    <a:lnTo>
                      <a:pt x="118" y="473"/>
                    </a:lnTo>
                    <a:lnTo>
                      <a:pt x="118" y="534"/>
                    </a:lnTo>
                    <a:lnTo>
                      <a:pt x="88" y="504"/>
                    </a:lnTo>
                    <a:lnTo>
                      <a:pt x="88" y="741"/>
                    </a:lnTo>
                    <a:lnTo>
                      <a:pt x="57" y="741"/>
                    </a:lnTo>
                    <a:lnTo>
                      <a:pt x="88" y="771"/>
                    </a:lnTo>
                    <a:lnTo>
                      <a:pt x="118" y="741"/>
                    </a:lnTo>
                    <a:lnTo>
                      <a:pt x="148" y="801"/>
                    </a:lnTo>
                    <a:lnTo>
                      <a:pt x="177" y="771"/>
                    </a:lnTo>
                    <a:lnTo>
                      <a:pt x="207" y="801"/>
                    </a:lnTo>
                    <a:lnTo>
                      <a:pt x="237" y="771"/>
                    </a:lnTo>
                    <a:lnTo>
                      <a:pt x="266" y="771"/>
                    </a:lnTo>
                    <a:lnTo>
                      <a:pt x="266" y="682"/>
                    </a:lnTo>
                    <a:lnTo>
                      <a:pt x="325" y="682"/>
                    </a:lnTo>
                    <a:lnTo>
                      <a:pt x="355" y="711"/>
                    </a:lnTo>
                    <a:lnTo>
                      <a:pt x="385" y="711"/>
                    </a:lnTo>
                    <a:lnTo>
                      <a:pt x="414" y="682"/>
                    </a:lnTo>
                    <a:lnTo>
                      <a:pt x="414" y="564"/>
                    </a:lnTo>
                    <a:lnTo>
                      <a:pt x="444" y="564"/>
                    </a:lnTo>
                    <a:lnTo>
                      <a:pt x="444" y="386"/>
                    </a:lnTo>
                    <a:lnTo>
                      <a:pt x="414" y="355"/>
                    </a:lnTo>
                    <a:lnTo>
                      <a:pt x="414" y="328"/>
                    </a:lnTo>
                    <a:lnTo>
                      <a:pt x="473" y="267"/>
                    </a:lnTo>
                    <a:lnTo>
                      <a:pt x="473" y="209"/>
                    </a:lnTo>
                    <a:lnTo>
                      <a:pt x="444" y="209"/>
                    </a:lnTo>
                    <a:lnTo>
                      <a:pt x="444" y="119"/>
                    </a:lnTo>
                    <a:lnTo>
                      <a:pt x="385" y="119"/>
                    </a:lnTo>
                    <a:lnTo>
                      <a:pt x="414" y="91"/>
                    </a:lnTo>
                    <a:lnTo>
                      <a:pt x="325" y="0"/>
                    </a:lnTo>
                    <a:close/>
                  </a:path>
                </a:pathLst>
              </a:custGeom>
              <a:solidFill>
                <a:srgbClr val="FFFF7F"/>
              </a:solidFill>
              <a:ln w="9525">
                <a:noFill/>
                <a:round/>
                <a:headEnd/>
                <a:tailEnd/>
              </a:ln>
            </p:spPr>
            <p:txBody>
              <a:bodyPr/>
              <a:lstStyle/>
              <a:p>
                <a:endParaRPr lang="en-GB"/>
              </a:p>
            </p:txBody>
          </p:sp>
          <p:sp>
            <p:nvSpPr>
              <p:cNvPr id="17572" name="Freeform 164"/>
              <p:cNvSpPr>
                <a:spLocks/>
              </p:cNvSpPr>
              <p:nvPr/>
            </p:nvSpPr>
            <p:spPr bwMode="auto">
              <a:xfrm>
                <a:off x="3339" y="3637"/>
                <a:ext cx="7" cy="7"/>
              </a:xfrm>
              <a:custGeom>
                <a:avLst/>
                <a:gdLst/>
                <a:ahLst/>
                <a:cxnLst>
                  <a:cxn ang="0">
                    <a:pos x="29" y="31"/>
                  </a:cxn>
                  <a:cxn ang="0">
                    <a:pos x="29" y="0"/>
                  </a:cxn>
                  <a:cxn ang="0">
                    <a:pos x="0" y="0"/>
                  </a:cxn>
                  <a:cxn ang="0">
                    <a:pos x="29" y="31"/>
                  </a:cxn>
                </a:cxnLst>
                <a:rect l="0" t="0" r="r" b="b"/>
                <a:pathLst>
                  <a:path w="29" h="31">
                    <a:moveTo>
                      <a:pt x="29" y="31"/>
                    </a:moveTo>
                    <a:lnTo>
                      <a:pt x="29" y="0"/>
                    </a:lnTo>
                    <a:lnTo>
                      <a:pt x="0" y="0"/>
                    </a:lnTo>
                    <a:lnTo>
                      <a:pt x="29" y="31"/>
                    </a:lnTo>
                    <a:close/>
                  </a:path>
                </a:pathLst>
              </a:custGeom>
              <a:solidFill>
                <a:srgbClr val="FFFF7F"/>
              </a:solidFill>
              <a:ln w="9525">
                <a:noFill/>
                <a:round/>
                <a:headEnd/>
                <a:tailEnd/>
              </a:ln>
            </p:spPr>
            <p:txBody>
              <a:bodyPr/>
              <a:lstStyle/>
              <a:p>
                <a:endParaRPr lang="en-GB"/>
              </a:p>
            </p:txBody>
          </p:sp>
          <p:sp>
            <p:nvSpPr>
              <p:cNvPr id="17573" name="Freeform 165"/>
              <p:cNvSpPr>
                <a:spLocks/>
              </p:cNvSpPr>
              <p:nvPr/>
            </p:nvSpPr>
            <p:spPr bwMode="auto">
              <a:xfrm>
                <a:off x="2939" y="1661"/>
                <a:ext cx="14" cy="15"/>
              </a:xfrm>
              <a:custGeom>
                <a:avLst/>
                <a:gdLst/>
                <a:ahLst/>
                <a:cxnLst>
                  <a:cxn ang="0">
                    <a:pos x="28" y="0"/>
                  </a:cxn>
                  <a:cxn ang="0">
                    <a:pos x="0" y="27"/>
                  </a:cxn>
                  <a:cxn ang="0">
                    <a:pos x="28" y="27"/>
                  </a:cxn>
                  <a:cxn ang="0">
                    <a:pos x="28" y="57"/>
                  </a:cxn>
                  <a:cxn ang="0">
                    <a:pos x="58" y="27"/>
                  </a:cxn>
                  <a:cxn ang="0">
                    <a:pos x="28" y="0"/>
                  </a:cxn>
                </a:cxnLst>
                <a:rect l="0" t="0" r="r" b="b"/>
                <a:pathLst>
                  <a:path w="58" h="57">
                    <a:moveTo>
                      <a:pt x="28" y="0"/>
                    </a:moveTo>
                    <a:lnTo>
                      <a:pt x="0" y="27"/>
                    </a:lnTo>
                    <a:lnTo>
                      <a:pt x="28" y="27"/>
                    </a:lnTo>
                    <a:lnTo>
                      <a:pt x="28" y="57"/>
                    </a:lnTo>
                    <a:lnTo>
                      <a:pt x="58" y="27"/>
                    </a:lnTo>
                    <a:lnTo>
                      <a:pt x="28" y="0"/>
                    </a:lnTo>
                  </a:path>
                </a:pathLst>
              </a:custGeom>
              <a:noFill/>
              <a:ln w="1588">
                <a:solidFill>
                  <a:srgbClr val="000000"/>
                </a:solidFill>
                <a:prstDash val="solid"/>
                <a:round/>
                <a:headEnd/>
                <a:tailEnd/>
              </a:ln>
            </p:spPr>
            <p:txBody>
              <a:bodyPr/>
              <a:lstStyle/>
              <a:p>
                <a:endParaRPr lang="en-GB"/>
              </a:p>
            </p:txBody>
          </p:sp>
          <p:sp>
            <p:nvSpPr>
              <p:cNvPr id="17574" name="Freeform 166"/>
              <p:cNvSpPr>
                <a:spLocks/>
              </p:cNvSpPr>
              <p:nvPr/>
            </p:nvSpPr>
            <p:spPr bwMode="auto">
              <a:xfrm>
                <a:off x="5547" y="884"/>
                <a:ext cx="14" cy="7"/>
              </a:xfrm>
              <a:custGeom>
                <a:avLst/>
                <a:gdLst/>
                <a:ahLst/>
                <a:cxnLst>
                  <a:cxn ang="0">
                    <a:pos x="0" y="30"/>
                  </a:cxn>
                  <a:cxn ang="0">
                    <a:pos x="58" y="30"/>
                  </a:cxn>
                  <a:cxn ang="0">
                    <a:pos x="0" y="0"/>
                  </a:cxn>
                  <a:cxn ang="0">
                    <a:pos x="0" y="30"/>
                  </a:cxn>
                </a:cxnLst>
                <a:rect l="0" t="0" r="r" b="b"/>
                <a:pathLst>
                  <a:path w="58" h="30">
                    <a:moveTo>
                      <a:pt x="0" y="30"/>
                    </a:moveTo>
                    <a:lnTo>
                      <a:pt x="58" y="30"/>
                    </a:lnTo>
                    <a:lnTo>
                      <a:pt x="0" y="0"/>
                    </a:lnTo>
                    <a:lnTo>
                      <a:pt x="0" y="30"/>
                    </a:lnTo>
                  </a:path>
                </a:pathLst>
              </a:custGeom>
              <a:noFill/>
              <a:ln w="1588">
                <a:solidFill>
                  <a:srgbClr val="000000"/>
                </a:solidFill>
                <a:prstDash val="solid"/>
                <a:round/>
                <a:headEnd/>
                <a:tailEnd/>
              </a:ln>
            </p:spPr>
            <p:txBody>
              <a:bodyPr/>
              <a:lstStyle/>
              <a:p>
                <a:endParaRPr lang="en-GB"/>
              </a:p>
            </p:txBody>
          </p:sp>
          <p:sp>
            <p:nvSpPr>
              <p:cNvPr id="17575" name="Freeform 167"/>
              <p:cNvSpPr>
                <a:spLocks/>
              </p:cNvSpPr>
              <p:nvPr/>
            </p:nvSpPr>
            <p:spPr bwMode="auto">
              <a:xfrm>
                <a:off x="5458" y="1047"/>
                <a:ext cx="318" cy="59"/>
              </a:xfrm>
              <a:custGeom>
                <a:avLst/>
                <a:gdLst/>
                <a:ahLst/>
                <a:cxnLst>
                  <a:cxn ang="0">
                    <a:pos x="28" y="178"/>
                  </a:cxn>
                  <a:cxn ang="0">
                    <a:pos x="0" y="148"/>
                  </a:cxn>
                  <a:cxn ang="0">
                    <a:pos x="28" y="148"/>
                  </a:cxn>
                  <a:cxn ang="0">
                    <a:pos x="58" y="118"/>
                  </a:cxn>
                  <a:cxn ang="0">
                    <a:pos x="118" y="118"/>
                  </a:cxn>
                  <a:cxn ang="0">
                    <a:pos x="147" y="148"/>
                  </a:cxn>
                  <a:cxn ang="0">
                    <a:pos x="207" y="118"/>
                  </a:cxn>
                  <a:cxn ang="0">
                    <a:pos x="325" y="118"/>
                  </a:cxn>
                  <a:cxn ang="0">
                    <a:pos x="295" y="148"/>
                  </a:cxn>
                  <a:cxn ang="0">
                    <a:pos x="325" y="178"/>
                  </a:cxn>
                  <a:cxn ang="0">
                    <a:pos x="356" y="178"/>
                  </a:cxn>
                  <a:cxn ang="0">
                    <a:pos x="384" y="148"/>
                  </a:cxn>
                  <a:cxn ang="0">
                    <a:pos x="414" y="148"/>
                  </a:cxn>
                  <a:cxn ang="0">
                    <a:pos x="384" y="118"/>
                  </a:cxn>
                  <a:cxn ang="0">
                    <a:pos x="356" y="118"/>
                  </a:cxn>
                  <a:cxn ang="0">
                    <a:pos x="325" y="90"/>
                  </a:cxn>
                  <a:cxn ang="0">
                    <a:pos x="356" y="90"/>
                  </a:cxn>
                  <a:cxn ang="0">
                    <a:pos x="384" y="60"/>
                  </a:cxn>
                  <a:cxn ang="0">
                    <a:pos x="414" y="60"/>
                  </a:cxn>
                  <a:cxn ang="0">
                    <a:pos x="445" y="30"/>
                  </a:cxn>
                  <a:cxn ang="0">
                    <a:pos x="502" y="30"/>
                  </a:cxn>
                  <a:cxn ang="0">
                    <a:pos x="532" y="0"/>
                  </a:cxn>
                  <a:cxn ang="0">
                    <a:pos x="563" y="0"/>
                  </a:cxn>
                  <a:cxn ang="0">
                    <a:pos x="593" y="30"/>
                  </a:cxn>
                  <a:cxn ang="0">
                    <a:pos x="652" y="30"/>
                  </a:cxn>
                  <a:cxn ang="0">
                    <a:pos x="652" y="90"/>
                  </a:cxn>
                  <a:cxn ang="0">
                    <a:pos x="681" y="118"/>
                  </a:cxn>
                  <a:cxn ang="0">
                    <a:pos x="681" y="148"/>
                  </a:cxn>
                  <a:cxn ang="0">
                    <a:pos x="652" y="178"/>
                  </a:cxn>
                  <a:cxn ang="0">
                    <a:pos x="621" y="148"/>
                  </a:cxn>
                  <a:cxn ang="0">
                    <a:pos x="593" y="178"/>
                  </a:cxn>
                  <a:cxn ang="0">
                    <a:pos x="563" y="178"/>
                  </a:cxn>
                  <a:cxn ang="0">
                    <a:pos x="563" y="208"/>
                  </a:cxn>
                  <a:cxn ang="0">
                    <a:pos x="739" y="208"/>
                  </a:cxn>
                  <a:cxn ang="0">
                    <a:pos x="770" y="178"/>
                  </a:cxn>
                  <a:cxn ang="0">
                    <a:pos x="770" y="208"/>
                  </a:cxn>
                  <a:cxn ang="0">
                    <a:pos x="800" y="208"/>
                  </a:cxn>
                  <a:cxn ang="0">
                    <a:pos x="828" y="178"/>
                  </a:cxn>
                  <a:cxn ang="0">
                    <a:pos x="888" y="237"/>
                  </a:cxn>
                  <a:cxn ang="0">
                    <a:pos x="918" y="208"/>
                  </a:cxn>
                  <a:cxn ang="0">
                    <a:pos x="918" y="148"/>
                  </a:cxn>
                  <a:cxn ang="0">
                    <a:pos x="977" y="118"/>
                  </a:cxn>
                  <a:cxn ang="0">
                    <a:pos x="1065" y="118"/>
                  </a:cxn>
                  <a:cxn ang="0">
                    <a:pos x="1065" y="90"/>
                  </a:cxn>
                  <a:cxn ang="0">
                    <a:pos x="1274" y="90"/>
                  </a:cxn>
                </a:cxnLst>
                <a:rect l="0" t="0" r="r" b="b"/>
                <a:pathLst>
                  <a:path w="1274" h="237">
                    <a:moveTo>
                      <a:pt x="28" y="178"/>
                    </a:moveTo>
                    <a:lnTo>
                      <a:pt x="0" y="148"/>
                    </a:lnTo>
                    <a:lnTo>
                      <a:pt x="28" y="148"/>
                    </a:lnTo>
                    <a:lnTo>
                      <a:pt x="58" y="118"/>
                    </a:lnTo>
                    <a:lnTo>
                      <a:pt x="118" y="118"/>
                    </a:lnTo>
                    <a:lnTo>
                      <a:pt x="147" y="148"/>
                    </a:lnTo>
                    <a:lnTo>
                      <a:pt x="207" y="118"/>
                    </a:lnTo>
                    <a:lnTo>
                      <a:pt x="325" y="118"/>
                    </a:lnTo>
                    <a:lnTo>
                      <a:pt x="295" y="148"/>
                    </a:lnTo>
                    <a:lnTo>
                      <a:pt x="325" y="178"/>
                    </a:lnTo>
                    <a:lnTo>
                      <a:pt x="356" y="178"/>
                    </a:lnTo>
                    <a:lnTo>
                      <a:pt x="384" y="148"/>
                    </a:lnTo>
                    <a:lnTo>
                      <a:pt x="414" y="148"/>
                    </a:lnTo>
                    <a:lnTo>
                      <a:pt x="384" y="118"/>
                    </a:lnTo>
                    <a:lnTo>
                      <a:pt x="356" y="118"/>
                    </a:lnTo>
                    <a:lnTo>
                      <a:pt x="325" y="90"/>
                    </a:lnTo>
                    <a:lnTo>
                      <a:pt x="356" y="90"/>
                    </a:lnTo>
                    <a:lnTo>
                      <a:pt x="384" y="60"/>
                    </a:lnTo>
                    <a:lnTo>
                      <a:pt x="414" y="60"/>
                    </a:lnTo>
                    <a:lnTo>
                      <a:pt x="445" y="30"/>
                    </a:lnTo>
                    <a:lnTo>
                      <a:pt x="502" y="30"/>
                    </a:lnTo>
                    <a:lnTo>
                      <a:pt x="532" y="0"/>
                    </a:lnTo>
                    <a:lnTo>
                      <a:pt x="563" y="0"/>
                    </a:lnTo>
                    <a:lnTo>
                      <a:pt x="593" y="30"/>
                    </a:lnTo>
                    <a:lnTo>
                      <a:pt x="652" y="30"/>
                    </a:lnTo>
                    <a:lnTo>
                      <a:pt x="652" y="90"/>
                    </a:lnTo>
                    <a:lnTo>
                      <a:pt x="681" y="118"/>
                    </a:lnTo>
                    <a:lnTo>
                      <a:pt x="681" y="148"/>
                    </a:lnTo>
                    <a:lnTo>
                      <a:pt x="652" y="178"/>
                    </a:lnTo>
                    <a:lnTo>
                      <a:pt x="621" y="148"/>
                    </a:lnTo>
                    <a:lnTo>
                      <a:pt x="593" y="178"/>
                    </a:lnTo>
                    <a:lnTo>
                      <a:pt x="563" y="178"/>
                    </a:lnTo>
                    <a:lnTo>
                      <a:pt x="563" y="208"/>
                    </a:lnTo>
                    <a:lnTo>
                      <a:pt x="739" y="208"/>
                    </a:lnTo>
                    <a:lnTo>
                      <a:pt x="770" y="178"/>
                    </a:lnTo>
                    <a:lnTo>
                      <a:pt x="770" y="208"/>
                    </a:lnTo>
                    <a:lnTo>
                      <a:pt x="800" y="208"/>
                    </a:lnTo>
                    <a:lnTo>
                      <a:pt x="828" y="178"/>
                    </a:lnTo>
                    <a:lnTo>
                      <a:pt x="888" y="237"/>
                    </a:lnTo>
                    <a:lnTo>
                      <a:pt x="918" y="208"/>
                    </a:lnTo>
                    <a:lnTo>
                      <a:pt x="918" y="148"/>
                    </a:lnTo>
                    <a:lnTo>
                      <a:pt x="977" y="118"/>
                    </a:lnTo>
                    <a:lnTo>
                      <a:pt x="1065" y="118"/>
                    </a:lnTo>
                    <a:lnTo>
                      <a:pt x="1065" y="90"/>
                    </a:lnTo>
                    <a:lnTo>
                      <a:pt x="1274" y="90"/>
                    </a:lnTo>
                  </a:path>
                </a:pathLst>
              </a:custGeom>
              <a:noFill/>
              <a:ln w="1588">
                <a:solidFill>
                  <a:srgbClr val="000000"/>
                </a:solidFill>
                <a:prstDash val="solid"/>
                <a:round/>
                <a:headEnd/>
                <a:tailEnd/>
              </a:ln>
            </p:spPr>
            <p:txBody>
              <a:bodyPr/>
              <a:lstStyle/>
              <a:p>
                <a:endParaRPr lang="en-GB"/>
              </a:p>
            </p:txBody>
          </p:sp>
          <p:sp>
            <p:nvSpPr>
              <p:cNvPr id="17576" name="Freeform 168"/>
              <p:cNvSpPr>
                <a:spLocks/>
              </p:cNvSpPr>
              <p:nvPr/>
            </p:nvSpPr>
            <p:spPr bwMode="auto">
              <a:xfrm>
                <a:off x="5621" y="2460"/>
                <a:ext cx="148" cy="281"/>
              </a:xfrm>
              <a:custGeom>
                <a:avLst/>
                <a:gdLst/>
                <a:ahLst/>
                <a:cxnLst>
                  <a:cxn ang="0">
                    <a:pos x="592" y="0"/>
                  </a:cxn>
                  <a:cxn ang="0">
                    <a:pos x="562" y="0"/>
                  </a:cxn>
                  <a:cxn ang="0">
                    <a:pos x="503" y="61"/>
                  </a:cxn>
                  <a:cxn ang="0">
                    <a:pos x="443" y="61"/>
                  </a:cxn>
                  <a:cxn ang="0">
                    <a:pos x="443" y="120"/>
                  </a:cxn>
                  <a:cxn ang="0">
                    <a:pos x="473" y="150"/>
                  </a:cxn>
                  <a:cxn ang="0">
                    <a:pos x="503" y="209"/>
                  </a:cxn>
                  <a:cxn ang="0">
                    <a:pos x="532" y="238"/>
                  </a:cxn>
                  <a:cxn ang="0">
                    <a:pos x="532" y="268"/>
                  </a:cxn>
                  <a:cxn ang="0">
                    <a:pos x="503" y="298"/>
                  </a:cxn>
                  <a:cxn ang="0">
                    <a:pos x="473" y="298"/>
                  </a:cxn>
                  <a:cxn ang="0">
                    <a:pos x="443" y="328"/>
                  </a:cxn>
                  <a:cxn ang="0">
                    <a:pos x="413" y="328"/>
                  </a:cxn>
                  <a:cxn ang="0">
                    <a:pos x="385" y="298"/>
                  </a:cxn>
                  <a:cxn ang="0">
                    <a:pos x="355" y="298"/>
                  </a:cxn>
                  <a:cxn ang="0">
                    <a:pos x="325" y="268"/>
                  </a:cxn>
                  <a:cxn ang="0">
                    <a:pos x="325" y="238"/>
                  </a:cxn>
                  <a:cxn ang="0">
                    <a:pos x="294" y="209"/>
                  </a:cxn>
                  <a:cxn ang="0">
                    <a:pos x="266" y="209"/>
                  </a:cxn>
                  <a:cxn ang="0">
                    <a:pos x="176" y="120"/>
                  </a:cxn>
                  <a:cxn ang="0">
                    <a:pos x="148" y="120"/>
                  </a:cxn>
                  <a:cxn ang="0">
                    <a:pos x="87" y="179"/>
                  </a:cxn>
                  <a:cxn ang="0">
                    <a:pos x="87" y="209"/>
                  </a:cxn>
                  <a:cxn ang="0">
                    <a:pos x="118" y="209"/>
                  </a:cxn>
                  <a:cxn ang="0">
                    <a:pos x="118" y="238"/>
                  </a:cxn>
                  <a:cxn ang="0">
                    <a:pos x="57" y="298"/>
                  </a:cxn>
                  <a:cxn ang="0">
                    <a:pos x="29" y="298"/>
                  </a:cxn>
                  <a:cxn ang="0">
                    <a:pos x="29" y="475"/>
                  </a:cxn>
                  <a:cxn ang="0">
                    <a:pos x="118" y="565"/>
                  </a:cxn>
                  <a:cxn ang="0">
                    <a:pos x="87" y="593"/>
                  </a:cxn>
                  <a:cxn ang="0">
                    <a:pos x="57" y="593"/>
                  </a:cxn>
                  <a:cxn ang="0">
                    <a:pos x="57" y="623"/>
                  </a:cxn>
                  <a:cxn ang="0">
                    <a:pos x="29" y="654"/>
                  </a:cxn>
                  <a:cxn ang="0">
                    <a:pos x="29" y="741"/>
                  </a:cxn>
                  <a:cxn ang="0">
                    <a:pos x="0" y="772"/>
                  </a:cxn>
                  <a:cxn ang="0">
                    <a:pos x="29" y="802"/>
                  </a:cxn>
                  <a:cxn ang="0">
                    <a:pos x="87" y="802"/>
                  </a:cxn>
                  <a:cxn ang="0">
                    <a:pos x="118" y="829"/>
                  </a:cxn>
                  <a:cxn ang="0">
                    <a:pos x="176" y="829"/>
                  </a:cxn>
                  <a:cxn ang="0">
                    <a:pos x="176" y="890"/>
                  </a:cxn>
                  <a:cxn ang="0">
                    <a:pos x="207" y="920"/>
                  </a:cxn>
                  <a:cxn ang="0">
                    <a:pos x="176" y="920"/>
                  </a:cxn>
                  <a:cxn ang="0">
                    <a:pos x="207" y="949"/>
                  </a:cxn>
                  <a:cxn ang="0">
                    <a:pos x="207" y="979"/>
                  </a:cxn>
                  <a:cxn ang="0">
                    <a:pos x="266" y="1038"/>
                  </a:cxn>
                  <a:cxn ang="0">
                    <a:pos x="294" y="979"/>
                  </a:cxn>
                  <a:cxn ang="0">
                    <a:pos x="325" y="979"/>
                  </a:cxn>
                  <a:cxn ang="0">
                    <a:pos x="325" y="1008"/>
                  </a:cxn>
                  <a:cxn ang="0">
                    <a:pos x="473" y="1008"/>
                  </a:cxn>
                  <a:cxn ang="0">
                    <a:pos x="532" y="1038"/>
                  </a:cxn>
                  <a:cxn ang="0">
                    <a:pos x="532" y="1067"/>
                  </a:cxn>
                  <a:cxn ang="0">
                    <a:pos x="592" y="1127"/>
                  </a:cxn>
                </a:cxnLst>
                <a:rect l="0" t="0" r="r" b="b"/>
                <a:pathLst>
                  <a:path w="592" h="1127">
                    <a:moveTo>
                      <a:pt x="592" y="0"/>
                    </a:moveTo>
                    <a:lnTo>
                      <a:pt x="562" y="0"/>
                    </a:lnTo>
                    <a:lnTo>
                      <a:pt x="503" y="61"/>
                    </a:lnTo>
                    <a:lnTo>
                      <a:pt x="443" y="61"/>
                    </a:lnTo>
                    <a:lnTo>
                      <a:pt x="443" y="120"/>
                    </a:lnTo>
                    <a:lnTo>
                      <a:pt x="473" y="150"/>
                    </a:lnTo>
                    <a:lnTo>
                      <a:pt x="503" y="209"/>
                    </a:lnTo>
                    <a:lnTo>
                      <a:pt x="532" y="238"/>
                    </a:lnTo>
                    <a:lnTo>
                      <a:pt x="532" y="268"/>
                    </a:lnTo>
                    <a:lnTo>
                      <a:pt x="503" y="298"/>
                    </a:lnTo>
                    <a:lnTo>
                      <a:pt x="473" y="298"/>
                    </a:lnTo>
                    <a:lnTo>
                      <a:pt x="443" y="328"/>
                    </a:lnTo>
                    <a:lnTo>
                      <a:pt x="413" y="328"/>
                    </a:lnTo>
                    <a:lnTo>
                      <a:pt x="385" y="298"/>
                    </a:lnTo>
                    <a:lnTo>
                      <a:pt x="355" y="298"/>
                    </a:lnTo>
                    <a:lnTo>
                      <a:pt x="325" y="268"/>
                    </a:lnTo>
                    <a:lnTo>
                      <a:pt x="325" y="238"/>
                    </a:lnTo>
                    <a:lnTo>
                      <a:pt x="294" y="209"/>
                    </a:lnTo>
                    <a:lnTo>
                      <a:pt x="266" y="209"/>
                    </a:lnTo>
                    <a:lnTo>
                      <a:pt x="176" y="120"/>
                    </a:lnTo>
                    <a:lnTo>
                      <a:pt x="148" y="120"/>
                    </a:lnTo>
                    <a:lnTo>
                      <a:pt x="87" y="179"/>
                    </a:lnTo>
                    <a:lnTo>
                      <a:pt x="87" y="209"/>
                    </a:lnTo>
                    <a:lnTo>
                      <a:pt x="118" y="209"/>
                    </a:lnTo>
                    <a:lnTo>
                      <a:pt x="118" y="238"/>
                    </a:lnTo>
                    <a:lnTo>
                      <a:pt x="57" y="298"/>
                    </a:lnTo>
                    <a:lnTo>
                      <a:pt x="29" y="298"/>
                    </a:lnTo>
                    <a:lnTo>
                      <a:pt x="29" y="475"/>
                    </a:lnTo>
                    <a:lnTo>
                      <a:pt x="118" y="565"/>
                    </a:lnTo>
                    <a:lnTo>
                      <a:pt x="87" y="593"/>
                    </a:lnTo>
                    <a:lnTo>
                      <a:pt x="57" y="593"/>
                    </a:lnTo>
                    <a:lnTo>
                      <a:pt x="57" y="623"/>
                    </a:lnTo>
                    <a:lnTo>
                      <a:pt x="29" y="654"/>
                    </a:lnTo>
                    <a:lnTo>
                      <a:pt x="29" y="741"/>
                    </a:lnTo>
                    <a:lnTo>
                      <a:pt x="0" y="772"/>
                    </a:lnTo>
                    <a:lnTo>
                      <a:pt x="29" y="802"/>
                    </a:lnTo>
                    <a:lnTo>
                      <a:pt x="87" y="802"/>
                    </a:lnTo>
                    <a:lnTo>
                      <a:pt x="118" y="829"/>
                    </a:lnTo>
                    <a:lnTo>
                      <a:pt x="176" y="829"/>
                    </a:lnTo>
                    <a:lnTo>
                      <a:pt x="176" y="890"/>
                    </a:lnTo>
                    <a:lnTo>
                      <a:pt x="207" y="920"/>
                    </a:lnTo>
                    <a:lnTo>
                      <a:pt x="176" y="920"/>
                    </a:lnTo>
                    <a:lnTo>
                      <a:pt x="207" y="949"/>
                    </a:lnTo>
                    <a:lnTo>
                      <a:pt x="207" y="979"/>
                    </a:lnTo>
                    <a:lnTo>
                      <a:pt x="266" y="1038"/>
                    </a:lnTo>
                    <a:lnTo>
                      <a:pt x="294" y="979"/>
                    </a:lnTo>
                    <a:lnTo>
                      <a:pt x="325" y="979"/>
                    </a:lnTo>
                    <a:lnTo>
                      <a:pt x="325" y="1008"/>
                    </a:lnTo>
                    <a:lnTo>
                      <a:pt x="473" y="1008"/>
                    </a:lnTo>
                    <a:lnTo>
                      <a:pt x="532" y="1038"/>
                    </a:lnTo>
                    <a:lnTo>
                      <a:pt x="532" y="1067"/>
                    </a:lnTo>
                    <a:lnTo>
                      <a:pt x="592" y="1127"/>
                    </a:lnTo>
                  </a:path>
                </a:pathLst>
              </a:custGeom>
              <a:noFill/>
              <a:ln w="1588">
                <a:solidFill>
                  <a:srgbClr val="000000"/>
                </a:solidFill>
                <a:prstDash val="solid"/>
                <a:round/>
                <a:headEnd/>
                <a:tailEnd/>
              </a:ln>
            </p:spPr>
            <p:txBody>
              <a:bodyPr/>
              <a:lstStyle/>
              <a:p>
                <a:endParaRPr lang="en-GB"/>
              </a:p>
            </p:txBody>
          </p:sp>
          <p:sp>
            <p:nvSpPr>
              <p:cNvPr id="17577" name="Freeform 169"/>
              <p:cNvSpPr>
                <a:spLocks/>
              </p:cNvSpPr>
              <p:nvPr/>
            </p:nvSpPr>
            <p:spPr bwMode="auto">
              <a:xfrm>
                <a:off x="5465" y="876"/>
                <a:ext cx="44" cy="22"/>
              </a:xfrm>
              <a:custGeom>
                <a:avLst/>
                <a:gdLst/>
                <a:ahLst/>
                <a:cxnLst>
                  <a:cxn ang="0">
                    <a:pos x="0" y="0"/>
                  </a:cxn>
                  <a:cxn ang="0">
                    <a:pos x="119" y="0"/>
                  </a:cxn>
                  <a:cxn ang="0">
                    <a:pos x="149" y="30"/>
                  </a:cxn>
                  <a:cxn ang="0">
                    <a:pos x="179" y="30"/>
                  </a:cxn>
                  <a:cxn ang="0">
                    <a:pos x="179" y="89"/>
                  </a:cxn>
                  <a:cxn ang="0">
                    <a:pos x="149" y="89"/>
                  </a:cxn>
                  <a:cxn ang="0">
                    <a:pos x="90" y="30"/>
                  </a:cxn>
                  <a:cxn ang="0">
                    <a:pos x="0" y="30"/>
                  </a:cxn>
                  <a:cxn ang="0">
                    <a:pos x="0" y="0"/>
                  </a:cxn>
                </a:cxnLst>
                <a:rect l="0" t="0" r="r" b="b"/>
                <a:pathLst>
                  <a:path w="179" h="89">
                    <a:moveTo>
                      <a:pt x="0" y="0"/>
                    </a:moveTo>
                    <a:lnTo>
                      <a:pt x="119" y="0"/>
                    </a:lnTo>
                    <a:lnTo>
                      <a:pt x="149" y="30"/>
                    </a:lnTo>
                    <a:lnTo>
                      <a:pt x="179" y="30"/>
                    </a:lnTo>
                    <a:lnTo>
                      <a:pt x="179" y="89"/>
                    </a:lnTo>
                    <a:lnTo>
                      <a:pt x="149" y="89"/>
                    </a:lnTo>
                    <a:lnTo>
                      <a:pt x="90" y="30"/>
                    </a:lnTo>
                    <a:lnTo>
                      <a:pt x="0" y="30"/>
                    </a:lnTo>
                    <a:lnTo>
                      <a:pt x="0" y="0"/>
                    </a:lnTo>
                  </a:path>
                </a:pathLst>
              </a:custGeom>
              <a:noFill/>
              <a:ln w="1588">
                <a:solidFill>
                  <a:srgbClr val="000000"/>
                </a:solidFill>
                <a:prstDash val="solid"/>
                <a:round/>
                <a:headEnd/>
                <a:tailEnd/>
              </a:ln>
            </p:spPr>
            <p:txBody>
              <a:bodyPr/>
              <a:lstStyle/>
              <a:p>
                <a:endParaRPr lang="en-GB"/>
              </a:p>
            </p:txBody>
          </p:sp>
          <p:sp>
            <p:nvSpPr>
              <p:cNvPr id="17578" name="Freeform 170"/>
              <p:cNvSpPr>
                <a:spLocks/>
              </p:cNvSpPr>
              <p:nvPr/>
            </p:nvSpPr>
            <p:spPr bwMode="auto">
              <a:xfrm>
                <a:off x="4450" y="1017"/>
                <a:ext cx="1015" cy="407"/>
              </a:xfrm>
              <a:custGeom>
                <a:avLst/>
                <a:gdLst/>
                <a:ahLst/>
                <a:cxnLst>
                  <a:cxn ang="0">
                    <a:pos x="355" y="31"/>
                  </a:cxn>
                  <a:cxn ang="0">
                    <a:pos x="860" y="90"/>
                  </a:cxn>
                  <a:cxn ang="0">
                    <a:pos x="1037" y="179"/>
                  </a:cxn>
                  <a:cxn ang="0">
                    <a:pos x="1244" y="267"/>
                  </a:cxn>
                  <a:cxn ang="0">
                    <a:pos x="1481" y="327"/>
                  </a:cxn>
                  <a:cxn ang="0">
                    <a:pos x="1660" y="356"/>
                  </a:cxn>
                  <a:cxn ang="0">
                    <a:pos x="1926" y="504"/>
                  </a:cxn>
                  <a:cxn ang="0">
                    <a:pos x="1986" y="622"/>
                  </a:cxn>
                  <a:cxn ang="0">
                    <a:pos x="1897" y="860"/>
                  </a:cxn>
                  <a:cxn ang="0">
                    <a:pos x="1542" y="947"/>
                  </a:cxn>
                  <a:cxn ang="0">
                    <a:pos x="1216" y="919"/>
                  </a:cxn>
                  <a:cxn ang="0">
                    <a:pos x="712" y="860"/>
                  </a:cxn>
                  <a:cxn ang="0">
                    <a:pos x="562" y="829"/>
                  </a:cxn>
                  <a:cxn ang="0">
                    <a:pos x="444" y="771"/>
                  </a:cxn>
                  <a:cxn ang="0">
                    <a:pos x="325" y="771"/>
                  </a:cxn>
                  <a:cxn ang="0">
                    <a:pos x="148" y="711"/>
                  </a:cxn>
                  <a:cxn ang="0">
                    <a:pos x="89" y="683"/>
                  </a:cxn>
                  <a:cxn ang="0">
                    <a:pos x="177" y="771"/>
                  </a:cxn>
                  <a:cxn ang="0">
                    <a:pos x="414" y="890"/>
                  </a:cxn>
                  <a:cxn ang="0">
                    <a:pos x="593" y="978"/>
                  </a:cxn>
                  <a:cxn ang="0">
                    <a:pos x="682" y="1067"/>
                  </a:cxn>
                  <a:cxn ang="0">
                    <a:pos x="623" y="1215"/>
                  </a:cxn>
                  <a:cxn ang="0">
                    <a:pos x="712" y="1303"/>
                  </a:cxn>
                  <a:cxn ang="0">
                    <a:pos x="770" y="1394"/>
                  </a:cxn>
                  <a:cxn ang="0">
                    <a:pos x="919" y="1481"/>
                  </a:cxn>
                  <a:cxn ang="0">
                    <a:pos x="1067" y="1512"/>
                  </a:cxn>
                  <a:cxn ang="0">
                    <a:pos x="1274" y="1630"/>
                  </a:cxn>
                  <a:cxn ang="0">
                    <a:pos x="1481" y="1512"/>
                  </a:cxn>
                  <a:cxn ang="0">
                    <a:pos x="1362" y="1481"/>
                  </a:cxn>
                  <a:cxn ang="0">
                    <a:pos x="1126" y="1363"/>
                  </a:cxn>
                  <a:cxn ang="0">
                    <a:pos x="1185" y="1215"/>
                  </a:cxn>
                  <a:cxn ang="0">
                    <a:pos x="1392" y="1274"/>
                  </a:cxn>
                  <a:cxn ang="0">
                    <a:pos x="1481" y="1363"/>
                  </a:cxn>
                  <a:cxn ang="0">
                    <a:pos x="1599" y="1363"/>
                  </a:cxn>
                  <a:cxn ang="0">
                    <a:pos x="1897" y="1421"/>
                  </a:cxn>
                  <a:cxn ang="0">
                    <a:pos x="2015" y="1394"/>
                  </a:cxn>
                  <a:cxn ang="0">
                    <a:pos x="1897" y="1215"/>
                  </a:cxn>
                  <a:cxn ang="0">
                    <a:pos x="1897" y="1067"/>
                  </a:cxn>
                  <a:cxn ang="0">
                    <a:pos x="2281" y="829"/>
                  </a:cxn>
                  <a:cxn ang="0">
                    <a:pos x="2609" y="890"/>
                  </a:cxn>
                  <a:cxn ang="0">
                    <a:pos x="2609" y="947"/>
                  </a:cxn>
                  <a:cxn ang="0">
                    <a:pos x="2755" y="978"/>
                  </a:cxn>
                  <a:cxn ang="0">
                    <a:pos x="2755" y="740"/>
                  </a:cxn>
                  <a:cxn ang="0">
                    <a:pos x="2609" y="622"/>
                  </a:cxn>
                  <a:cxn ang="0">
                    <a:pos x="2636" y="415"/>
                  </a:cxn>
                  <a:cxn ang="0">
                    <a:pos x="2579" y="297"/>
                  </a:cxn>
                  <a:cxn ang="0">
                    <a:pos x="2399" y="237"/>
                  </a:cxn>
                  <a:cxn ang="0">
                    <a:pos x="2964" y="267"/>
                  </a:cxn>
                  <a:cxn ang="0">
                    <a:pos x="3082" y="356"/>
                  </a:cxn>
                  <a:cxn ang="0">
                    <a:pos x="2964" y="474"/>
                  </a:cxn>
                  <a:cxn ang="0">
                    <a:pos x="2816" y="534"/>
                  </a:cxn>
                  <a:cxn ang="0">
                    <a:pos x="3023" y="683"/>
                  </a:cxn>
                  <a:cxn ang="0">
                    <a:pos x="3259" y="740"/>
                  </a:cxn>
                  <a:cxn ang="0">
                    <a:pos x="3496" y="653"/>
                  </a:cxn>
                  <a:cxn ang="0">
                    <a:pos x="3466" y="534"/>
                  </a:cxn>
                  <a:cxn ang="0">
                    <a:pos x="3615" y="504"/>
                  </a:cxn>
                  <a:cxn ang="0">
                    <a:pos x="3675" y="474"/>
                  </a:cxn>
                  <a:cxn ang="0">
                    <a:pos x="3822" y="386"/>
                  </a:cxn>
                  <a:cxn ang="0">
                    <a:pos x="3971" y="327"/>
                  </a:cxn>
                </a:cxnLst>
                <a:rect l="0" t="0" r="r" b="b"/>
                <a:pathLst>
                  <a:path w="4059" h="1630">
                    <a:moveTo>
                      <a:pt x="148" y="61"/>
                    </a:moveTo>
                    <a:lnTo>
                      <a:pt x="177" y="31"/>
                    </a:lnTo>
                    <a:lnTo>
                      <a:pt x="177" y="0"/>
                    </a:lnTo>
                    <a:lnTo>
                      <a:pt x="325" y="0"/>
                    </a:lnTo>
                    <a:lnTo>
                      <a:pt x="355" y="31"/>
                    </a:lnTo>
                    <a:lnTo>
                      <a:pt x="651" y="31"/>
                    </a:lnTo>
                    <a:lnTo>
                      <a:pt x="682" y="61"/>
                    </a:lnTo>
                    <a:lnTo>
                      <a:pt x="742" y="61"/>
                    </a:lnTo>
                    <a:lnTo>
                      <a:pt x="770" y="90"/>
                    </a:lnTo>
                    <a:lnTo>
                      <a:pt x="860" y="90"/>
                    </a:lnTo>
                    <a:lnTo>
                      <a:pt x="889" y="119"/>
                    </a:lnTo>
                    <a:lnTo>
                      <a:pt x="919" y="119"/>
                    </a:lnTo>
                    <a:lnTo>
                      <a:pt x="949" y="149"/>
                    </a:lnTo>
                    <a:lnTo>
                      <a:pt x="1007" y="149"/>
                    </a:lnTo>
                    <a:lnTo>
                      <a:pt x="1037" y="179"/>
                    </a:lnTo>
                    <a:lnTo>
                      <a:pt x="1097" y="179"/>
                    </a:lnTo>
                    <a:lnTo>
                      <a:pt x="1126" y="209"/>
                    </a:lnTo>
                    <a:lnTo>
                      <a:pt x="1216" y="237"/>
                    </a:lnTo>
                    <a:lnTo>
                      <a:pt x="1244" y="237"/>
                    </a:lnTo>
                    <a:lnTo>
                      <a:pt x="1244" y="267"/>
                    </a:lnTo>
                    <a:lnTo>
                      <a:pt x="1304" y="267"/>
                    </a:lnTo>
                    <a:lnTo>
                      <a:pt x="1304" y="297"/>
                    </a:lnTo>
                    <a:lnTo>
                      <a:pt x="1392" y="297"/>
                    </a:lnTo>
                    <a:lnTo>
                      <a:pt x="1453" y="327"/>
                    </a:lnTo>
                    <a:lnTo>
                      <a:pt x="1481" y="327"/>
                    </a:lnTo>
                    <a:lnTo>
                      <a:pt x="1542" y="356"/>
                    </a:lnTo>
                    <a:lnTo>
                      <a:pt x="1572" y="386"/>
                    </a:lnTo>
                    <a:lnTo>
                      <a:pt x="1630" y="386"/>
                    </a:lnTo>
                    <a:lnTo>
                      <a:pt x="1599" y="356"/>
                    </a:lnTo>
                    <a:lnTo>
                      <a:pt x="1660" y="356"/>
                    </a:lnTo>
                    <a:lnTo>
                      <a:pt x="1779" y="474"/>
                    </a:lnTo>
                    <a:lnTo>
                      <a:pt x="1806" y="445"/>
                    </a:lnTo>
                    <a:lnTo>
                      <a:pt x="1837" y="474"/>
                    </a:lnTo>
                    <a:lnTo>
                      <a:pt x="1897" y="474"/>
                    </a:lnTo>
                    <a:lnTo>
                      <a:pt x="1926" y="504"/>
                    </a:lnTo>
                    <a:lnTo>
                      <a:pt x="1926" y="534"/>
                    </a:lnTo>
                    <a:lnTo>
                      <a:pt x="1956" y="534"/>
                    </a:lnTo>
                    <a:lnTo>
                      <a:pt x="1956" y="565"/>
                    </a:lnTo>
                    <a:lnTo>
                      <a:pt x="1986" y="592"/>
                    </a:lnTo>
                    <a:lnTo>
                      <a:pt x="1986" y="622"/>
                    </a:lnTo>
                    <a:lnTo>
                      <a:pt x="2044" y="622"/>
                    </a:lnTo>
                    <a:lnTo>
                      <a:pt x="2044" y="740"/>
                    </a:lnTo>
                    <a:lnTo>
                      <a:pt x="2015" y="771"/>
                    </a:lnTo>
                    <a:lnTo>
                      <a:pt x="1956" y="801"/>
                    </a:lnTo>
                    <a:lnTo>
                      <a:pt x="1897" y="860"/>
                    </a:lnTo>
                    <a:lnTo>
                      <a:pt x="1867" y="860"/>
                    </a:lnTo>
                    <a:lnTo>
                      <a:pt x="1806" y="919"/>
                    </a:lnTo>
                    <a:lnTo>
                      <a:pt x="1690" y="919"/>
                    </a:lnTo>
                    <a:lnTo>
                      <a:pt x="1660" y="947"/>
                    </a:lnTo>
                    <a:lnTo>
                      <a:pt x="1542" y="947"/>
                    </a:lnTo>
                    <a:lnTo>
                      <a:pt x="1481" y="978"/>
                    </a:lnTo>
                    <a:lnTo>
                      <a:pt x="1453" y="978"/>
                    </a:lnTo>
                    <a:lnTo>
                      <a:pt x="1392" y="947"/>
                    </a:lnTo>
                    <a:lnTo>
                      <a:pt x="1244" y="947"/>
                    </a:lnTo>
                    <a:lnTo>
                      <a:pt x="1216" y="919"/>
                    </a:lnTo>
                    <a:lnTo>
                      <a:pt x="1126" y="919"/>
                    </a:lnTo>
                    <a:lnTo>
                      <a:pt x="1097" y="890"/>
                    </a:lnTo>
                    <a:lnTo>
                      <a:pt x="860" y="890"/>
                    </a:lnTo>
                    <a:lnTo>
                      <a:pt x="800" y="860"/>
                    </a:lnTo>
                    <a:lnTo>
                      <a:pt x="712" y="860"/>
                    </a:lnTo>
                    <a:lnTo>
                      <a:pt x="682" y="829"/>
                    </a:lnTo>
                    <a:lnTo>
                      <a:pt x="651" y="829"/>
                    </a:lnTo>
                    <a:lnTo>
                      <a:pt x="623" y="801"/>
                    </a:lnTo>
                    <a:lnTo>
                      <a:pt x="593" y="801"/>
                    </a:lnTo>
                    <a:lnTo>
                      <a:pt x="562" y="829"/>
                    </a:lnTo>
                    <a:lnTo>
                      <a:pt x="532" y="829"/>
                    </a:lnTo>
                    <a:lnTo>
                      <a:pt x="532" y="801"/>
                    </a:lnTo>
                    <a:lnTo>
                      <a:pt x="505" y="801"/>
                    </a:lnTo>
                    <a:lnTo>
                      <a:pt x="475" y="771"/>
                    </a:lnTo>
                    <a:lnTo>
                      <a:pt x="444" y="771"/>
                    </a:lnTo>
                    <a:lnTo>
                      <a:pt x="444" y="740"/>
                    </a:lnTo>
                    <a:lnTo>
                      <a:pt x="414" y="771"/>
                    </a:lnTo>
                    <a:lnTo>
                      <a:pt x="386" y="771"/>
                    </a:lnTo>
                    <a:lnTo>
                      <a:pt x="355" y="740"/>
                    </a:lnTo>
                    <a:lnTo>
                      <a:pt x="325" y="771"/>
                    </a:lnTo>
                    <a:lnTo>
                      <a:pt x="268" y="771"/>
                    </a:lnTo>
                    <a:lnTo>
                      <a:pt x="237" y="740"/>
                    </a:lnTo>
                    <a:lnTo>
                      <a:pt x="207" y="740"/>
                    </a:lnTo>
                    <a:lnTo>
                      <a:pt x="177" y="711"/>
                    </a:lnTo>
                    <a:lnTo>
                      <a:pt x="148" y="711"/>
                    </a:lnTo>
                    <a:lnTo>
                      <a:pt x="148" y="683"/>
                    </a:lnTo>
                    <a:lnTo>
                      <a:pt x="177" y="653"/>
                    </a:lnTo>
                    <a:lnTo>
                      <a:pt x="0" y="653"/>
                    </a:lnTo>
                    <a:lnTo>
                      <a:pt x="30" y="683"/>
                    </a:lnTo>
                    <a:lnTo>
                      <a:pt x="89" y="683"/>
                    </a:lnTo>
                    <a:lnTo>
                      <a:pt x="59" y="711"/>
                    </a:lnTo>
                    <a:lnTo>
                      <a:pt x="89" y="711"/>
                    </a:lnTo>
                    <a:lnTo>
                      <a:pt x="119" y="740"/>
                    </a:lnTo>
                    <a:lnTo>
                      <a:pt x="148" y="740"/>
                    </a:lnTo>
                    <a:lnTo>
                      <a:pt x="177" y="771"/>
                    </a:lnTo>
                    <a:lnTo>
                      <a:pt x="237" y="771"/>
                    </a:lnTo>
                    <a:lnTo>
                      <a:pt x="325" y="860"/>
                    </a:lnTo>
                    <a:lnTo>
                      <a:pt x="355" y="829"/>
                    </a:lnTo>
                    <a:lnTo>
                      <a:pt x="355" y="890"/>
                    </a:lnTo>
                    <a:lnTo>
                      <a:pt x="414" y="890"/>
                    </a:lnTo>
                    <a:lnTo>
                      <a:pt x="444" y="919"/>
                    </a:lnTo>
                    <a:lnTo>
                      <a:pt x="505" y="919"/>
                    </a:lnTo>
                    <a:lnTo>
                      <a:pt x="532" y="947"/>
                    </a:lnTo>
                    <a:lnTo>
                      <a:pt x="562" y="947"/>
                    </a:lnTo>
                    <a:lnTo>
                      <a:pt x="593" y="978"/>
                    </a:lnTo>
                    <a:lnTo>
                      <a:pt x="623" y="978"/>
                    </a:lnTo>
                    <a:lnTo>
                      <a:pt x="623" y="1008"/>
                    </a:lnTo>
                    <a:lnTo>
                      <a:pt x="651" y="1008"/>
                    </a:lnTo>
                    <a:lnTo>
                      <a:pt x="682" y="1038"/>
                    </a:lnTo>
                    <a:lnTo>
                      <a:pt x="682" y="1067"/>
                    </a:lnTo>
                    <a:lnTo>
                      <a:pt x="651" y="1067"/>
                    </a:lnTo>
                    <a:lnTo>
                      <a:pt x="651" y="1126"/>
                    </a:lnTo>
                    <a:lnTo>
                      <a:pt x="623" y="1156"/>
                    </a:lnTo>
                    <a:lnTo>
                      <a:pt x="593" y="1156"/>
                    </a:lnTo>
                    <a:lnTo>
                      <a:pt x="623" y="1215"/>
                    </a:lnTo>
                    <a:lnTo>
                      <a:pt x="651" y="1215"/>
                    </a:lnTo>
                    <a:lnTo>
                      <a:pt x="651" y="1245"/>
                    </a:lnTo>
                    <a:lnTo>
                      <a:pt x="682" y="1245"/>
                    </a:lnTo>
                    <a:lnTo>
                      <a:pt x="682" y="1274"/>
                    </a:lnTo>
                    <a:lnTo>
                      <a:pt x="712" y="1303"/>
                    </a:lnTo>
                    <a:lnTo>
                      <a:pt x="742" y="1303"/>
                    </a:lnTo>
                    <a:lnTo>
                      <a:pt x="742" y="1333"/>
                    </a:lnTo>
                    <a:lnTo>
                      <a:pt x="770" y="1363"/>
                    </a:lnTo>
                    <a:lnTo>
                      <a:pt x="742" y="1363"/>
                    </a:lnTo>
                    <a:lnTo>
                      <a:pt x="770" y="1394"/>
                    </a:lnTo>
                    <a:lnTo>
                      <a:pt x="742" y="1421"/>
                    </a:lnTo>
                    <a:lnTo>
                      <a:pt x="800" y="1451"/>
                    </a:lnTo>
                    <a:lnTo>
                      <a:pt x="830" y="1451"/>
                    </a:lnTo>
                    <a:lnTo>
                      <a:pt x="830" y="1481"/>
                    </a:lnTo>
                    <a:lnTo>
                      <a:pt x="919" y="1481"/>
                    </a:lnTo>
                    <a:lnTo>
                      <a:pt x="949" y="1451"/>
                    </a:lnTo>
                    <a:lnTo>
                      <a:pt x="978" y="1481"/>
                    </a:lnTo>
                    <a:lnTo>
                      <a:pt x="1007" y="1481"/>
                    </a:lnTo>
                    <a:lnTo>
                      <a:pt x="1037" y="1512"/>
                    </a:lnTo>
                    <a:lnTo>
                      <a:pt x="1067" y="1512"/>
                    </a:lnTo>
                    <a:lnTo>
                      <a:pt x="1097" y="1540"/>
                    </a:lnTo>
                    <a:lnTo>
                      <a:pt x="1097" y="1570"/>
                    </a:lnTo>
                    <a:lnTo>
                      <a:pt x="1126" y="1600"/>
                    </a:lnTo>
                    <a:lnTo>
                      <a:pt x="1216" y="1600"/>
                    </a:lnTo>
                    <a:lnTo>
                      <a:pt x="1274" y="1630"/>
                    </a:lnTo>
                    <a:lnTo>
                      <a:pt x="1392" y="1630"/>
                    </a:lnTo>
                    <a:lnTo>
                      <a:pt x="1423" y="1600"/>
                    </a:lnTo>
                    <a:lnTo>
                      <a:pt x="1511" y="1600"/>
                    </a:lnTo>
                    <a:lnTo>
                      <a:pt x="1511" y="1540"/>
                    </a:lnTo>
                    <a:lnTo>
                      <a:pt x="1481" y="1512"/>
                    </a:lnTo>
                    <a:lnTo>
                      <a:pt x="1481" y="1481"/>
                    </a:lnTo>
                    <a:lnTo>
                      <a:pt x="1453" y="1481"/>
                    </a:lnTo>
                    <a:lnTo>
                      <a:pt x="1423" y="1451"/>
                    </a:lnTo>
                    <a:lnTo>
                      <a:pt x="1392" y="1451"/>
                    </a:lnTo>
                    <a:lnTo>
                      <a:pt x="1362" y="1481"/>
                    </a:lnTo>
                    <a:lnTo>
                      <a:pt x="1304" y="1481"/>
                    </a:lnTo>
                    <a:lnTo>
                      <a:pt x="1274" y="1451"/>
                    </a:lnTo>
                    <a:lnTo>
                      <a:pt x="1244" y="1451"/>
                    </a:lnTo>
                    <a:lnTo>
                      <a:pt x="1156" y="1363"/>
                    </a:lnTo>
                    <a:lnTo>
                      <a:pt x="1126" y="1363"/>
                    </a:lnTo>
                    <a:lnTo>
                      <a:pt x="1097" y="1333"/>
                    </a:lnTo>
                    <a:lnTo>
                      <a:pt x="1097" y="1303"/>
                    </a:lnTo>
                    <a:lnTo>
                      <a:pt x="1156" y="1303"/>
                    </a:lnTo>
                    <a:lnTo>
                      <a:pt x="1185" y="1274"/>
                    </a:lnTo>
                    <a:lnTo>
                      <a:pt x="1185" y="1215"/>
                    </a:lnTo>
                    <a:lnTo>
                      <a:pt x="1216" y="1215"/>
                    </a:lnTo>
                    <a:lnTo>
                      <a:pt x="1244" y="1245"/>
                    </a:lnTo>
                    <a:lnTo>
                      <a:pt x="1335" y="1245"/>
                    </a:lnTo>
                    <a:lnTo>
                      <a:pt x="1362" y="1274"/>
                    </a:lnTo>
                    <a:lnTo>
                      <a:pt x="1392" y="1274"/>
                    </a:lnTo>
                    <a:lnTo>
                      <a:pt x="1423" y="1303"/>
                    </a:lnTo>
                    <a:lnTo>
                      <a:pt x="1453" y="1303"/>
                    </a:lnTo>
                    <a:lnTo>
                      <a:pt x="1481" y="1333"/>
                    </a:lnTo>
                    <a:lnTo>
                      <a:pt x="1511" y="1333"/>
                    </a:lnTo>
                    <a:lnTo>
                      <a:pt x="1481" y="1363"/>
                    </a:lnTo>
                    <a:lnTo>
                      <a:pt x="1481" y="1394"/>
                    </a:lnTo>
                    <a:lnTo>
                      <a:pt x="1511" y="1363"/>
                    </a:lnTo>
                    <a:lnTo>
                      <a:pt x="1542" y="1363"/>
                    </a:lnTo>
                    <a:lnTo>
                      <a:pt x="1572" y="1333"/>
                    </a:lnTo>
                    <a:lnTo>
                      <a:pt x="1599" y="1363"/>
                    </a:lnTo>
                    <a:lnTo>
                      <a:pt x="1690" y="1363"/>
                    </a:lnTo>
                    <a:lnTo>
                      <a:pt x="1718" y="1394"/>
                    </a:lnTo>
                    <a:lnTo>
                      <a:pt x="1806" y="1394"/>
                    </a:lnTo>
                    <a:lnTo>
                      <a:pt x="1837" y="1421"/>
                    </a:lnTo>
                    <a:lnTo>
                      <a:pt x="1897" y="1421"/>
                    </a:lnTo>
                    <a:lnTo>
                      <a:pt x="1926" y="1394"/>
                    </a:lnTo>
                    <a:lnTo>
                      <a:pt x="1926" y="1363"/>
                    </a:lnTo>
                    <a:lnTo>
                      <a:pt x="1986" y="1421"/>
                    </a:lnTo>
                    <a:lnTo>
                      <a:pt x="2044" y="1421"/>
                    </a:lnTo>
                    <a:lnTo>
                      <a:pt x="2015" y="1394"/>
                    </a:lnTo>
                    <a:lnTo>
                      <a:pt x="2015" y="1333"/>
                    </a:lnTo>
                    <a:lnTo>
                      <a:pt x="1956" y="1274"/>
                    </a:lnTo>
                    <a:lnTo>
                      <a:pt x="1926" y="1274"/>
                    </a:lnTo>
                    <a:lnTo>
                      <a:pt x="1897" y="1245"/>
                    </a:lnTo>
                    <a:lnTo>
                      <a:pt x="1897" y="1215"/>
                    </a:lnTo>
                    <a:lnTo>
                      <a:pt x="1867" y="1215"/>
                    </a:lnTo>
                    <a:lnTo>
                      <a:pt x="1806" y="1156"/>
                    </a:lnTo>
                    <a:lnTo>
                      <a:pt x="1806" y="1126"/>
                    </a:lnTo>
                    <a:lnTo>
                      <a:pt x="1867" y="1067"/>
                    </a:lnTo>
                    <a:lnTo>
                      <a:pt x="1897" y="1067"/>
                    </a:lnTo>
                    <a:lnTo>
                      <a:pt x="1986" y="978"/>
                    </a:lnTo>
                    <a:lnTo>
                      <a:pt x="2104" y="978"/>
                    </a:lnTo>
                    <a:lnTo>
                      <a:pt x="2134" y="947"/>
                    </a:lnTo>
                    <a:lnTo>
                      <a:pt x="2163" y="947"/>
                    </a:lnTo>
                    <a:lnTo>
                      <a:pt x="2281" y="829"/>
                    </a:lnTo>
                    <a:lnTo>
                      <a:pt x="2341" y="829"/>
                    </a:lnTo>
                    <a:lnTo>
                      <a:pt x="2372" y="860"/>
                    </a:lnTo>
                    <a:lnTo>
                      <a:pt x="2518" y="860"/>
                    </a:lnTo>
                    <a:lnTo>
                      <a:pt x="2548" y="890"/>
                    </a:lnTo>
                    <a:lnTo>
                      <a:pt x="2609" y="890"/>
                    </a:lnTo>
                    <a:lnTo>
                      <a:pt x="2636" y="919"/>
                    </a:lnTo>
                    <a:lnTo>
                      <a:pt x="2609" y="919"/>
                    </a:lnTo>
                    <a:lnTo>
                      <a:pt x="2579" y="947"/>
                    </a:lnTo>
                    <a:lnTo>
                      <a:pt x="2609" y="978"/>
                    </a:lnTo>
                    <a:lnTo>
                      <a:pt x="2609" y="947"/>
                    </a:lnTo>
                    <a:lnTo>
                      <a:pt x="2636" y="947"/>
                    </a:lnTo>
                    <a:lnTo>
                      <a:pt x="2666" y="919"/>
                    </a:lnTo>
                    <a:lnTo>
                      <a:pt x="2697" y="947"/>
                    </a:lnTo>
                    <a:lnTo>
                      <a:pt x="2727" y="947"/>
                    </a:lnTo>
                    <a:lnTo>
                      <a:pt x="2755" y="978"/>
                    </a:lnTo>
                    <a:lnTo>
                      <a:pt x="2727" y="919"/>
                    </a:lnTo>
                    <a:lnTo>
                      <a:pt x="2727" y="860"/>
                    </a:lnTo>
                    <a:lnTo>
                      <a:pt x="2786" y="801"/>
                    </a:lnTo>
                    <a:lnTo>
                      <a:pt x="2816" y="801"/>
                    </a:lnTo>
                    <a:lnTo>
                      <a:pt x="2755" y="740"/>
                    </a:lnTo>
                    <a:lnTo>
                      <a:pt x="2786" y="711"/>
                    </a:lnTo>
                    <a:lnTo>
                      <a:pt x="2755" y="683"/>
                    </a:lnTo>
                    <a:lnTo>
                      <a:pt x="2727" y="683"/>
                    </a:lnTo>
                    <a:lnTo>
                      <a:pt x="2666" y="622"/>
                    </a:lnTo>
                    <a:lnTo>
                      <a:pt x="2609" y="622"/>
                    </a:lnTo>
                    <a:lnTo>
                      <a:pt x="2579" y="592"/>
                    </a:lnTo>
                    <a:lnTo>
                      <a:pt x="2579" y="504"/>
                    </a:lnTo>
                    <a:lnTo>
                      <a:pt x="2609" y="504"/>
                    </a:lnTo>
                    <a:lnTo>
                      <a:pt x="2609" y="415"/>
                    </a:lnTo>
                    <a:lnTo>
                      <a:pt x="2636" y="415"/>
                    </a:lnTo>
                    <a:lnTo>
                      <a:pt x="2609" y="386"/>
                    </a:lnTo>
                    <a:lnTo>
                      <a:pt x="2636" y="386"/>
                    </a:lnTo>
                    <a:lnTo>
                      <a:pt x="2609" y="356"/>
                    </a:lnTo>
                    <a:lnTo>
                      <a:pt x="2609" y="327"/>
                    </a:lnTo>
                    <a:lnTo>
                      <a:pt x="2579" y="297"/>
                    </a:lnTo>
                    <a:lnTo>
                      <a:pt x="2548" y="297"/>
                    </a:lnTo>
                    <a:lnTo>
                      <a:pt x="2518" y="267"/>
                    </a:lnTo>
                    <a:lnTo>
                      <a:pt x="2459" y="267"/>
                    </a:lnTo>
                    <a:lnTo>
                      <a:pt x="2429" y="237"/>
                    </a:lnTo>
                    <a:lnTo>
                      <a:pt x="2399" y="237"/>
                    </a:lnTo>
                    <a:lnTo>
                      <a:pt x="2372" y="209"/>
                    </a:lnTo>
                    <a:lnTo>
                      <a:pt x="2459" y="209"/>
                    </a:lnTo>
                    <a:lnTo>
                      <a:pt x="2490" y="237"/>
                    </a:lnTo>
                    <a:lnTo>
                      <a:pt x="2934" y="237"/>
                    </a:lnTo>
                    <a:lnTo>
                      <a:pt x="2964" y="267"/>
                    </a:lnTo>
                    <a:lnTo>
                      <a:pt x="2964" y="297"/>
                    </a:lnTo>
                    <a:lnTo>
                      <a:pt x="2993" y="297"/>
                    </a:lnTo>
                    <a:lnTo>
                      <a:pt x="3023" y="327"/>
                    </a:lnTo>
                    <a:lnTo>
                      <a:pt x="3052" y="327"/>
                    </a:lnTo>
                    <a:lnTo>
                      <a:pt x="3082" y="356"/>
                    </a:lnTo>
                    <a:lnTo>
                      <a:pt x="3111" y="356"/>
                    </a:lnTo>
                    <a:lnTo>
                      <a:pt x="3171" y="415"/>
                    </a:lnTo>
                    <a:lnTo>
                      <a:pt x="3171" y="445"/>
                    </a:lnTo>
                    <a:lnTo>
                      <a:pt x="2993" y="445"/>
                    </a:lnTo>
                    <a:lnTo>
                      <a:pt x="2964" y="474"/>
                    </a:lnTo>
                    <a:lnTo>
                      <a:pt x="2873" y="474"/>
                    </a:lnTo>
                    <a:lnTo>
                      <a:pt x="2904" y="504"/>
                    </a:lnTo>
                    <a:lnTo>
                      <a:pt x="2873" y="504"/>
                    </a:lnTo>
                    <a:lnTo>
                      <a:pt x="2845" y="534"/>
                    </a:lnTo>
                    <a:lnTo>
                      <a:pt x="2816" y="534"/>
                    </a:lnTo>
                    <a:lnTo>
                      <a:pt x="2816" y="565"/>
                    </a:lnTo>
                    <a:lnTo>
                      <a:pt x="2845" y="592"/>
                    </a:lnTo>
                    <a:lnTo>
                      <a:pt x="2904" y="622"/>
                    </a:lnTo>
                    <a:lnTo>
                      <a:pt x="2964" y="622"/>
                    </a:lnTo>
                    <a:lnTo>
                      <a:pt x="3023" y="683"/>
                    </a:lnTo>
                    <a:lnTo>
                      <a:pt x="3082" y="711"/>
                    </a:lnTo>
                    <a:lnTo>
                      <a:pt x="3111" y="740"/>
                    </a:lnTo>
                    <a:lnTo>
                      <a:pt x="3229" y="740"/>
                    </a:lnTo>
                    <a:lnTo>
                      <a:pt x="3229" y="771"/>
                    </a:lnTo>
                    <a:lnTo>
                      <a:pt x="3259" y="740"/>
                    </a:lnTo>
                    <a:lnTo>
                      <a:pt x="3348" y="740"/>
                    </a:lnTo>
                    <a:lnTo>
                      <a:pt x="3378" y="711"/>
                    </a:lnTo>
                    <a:lnTo>
                      <a:pt x="3466" y="711"/>
                    </a:lnTo>
                    <a:lnTo>
                      <a:pt x="3496" y="683"/>
                    </a:lnTo>
                    <a:lnTo>
                      <a:pt x="3496" y="653"/>
                    </a:lnTo>
                    <a:lnTo>
                      <a:pt x="3466" y="622"/>
                    </a:lnTo>
                    <a:lnTo>
                      <a:pt x="3466" y="592"/>
                    </a:lnTo>
                    <a:lnTo>
                      <a:pt x="3496" y="565"/>
                    </a:lnTo>
                    <a:lnTo>
                      <a:pt x="3496" y="534"/>
                    </a:lnTo>
                    <a:lnTo>
                      <a:pt x="3466" y="534"/>
                    </a:lnTo>
                    <a:lnTo>
                      <a:pt x="3439" y="504"/>
                    </a:lnTo>
                    <a:lnTo>
                      <a:pt x="3527" y="504"/>
                    </a:lnTo>
                    <a:lnTo>
                      <a:pt x="3557" y="474"/>
                    </a:lnTo>
                    <a:lnTo>
                      <a:pt x="3585" y="504"/>
                    </a:lnTo>
                    <a:lnTo>
                      <a:pt x="3615" y="504"/>
                    </a:lnTo>
                    <a:lnTo>
                      <a:pt x="3646" y="474"/>
                    </a:lnTo>
                    <a:lnTo>
                      <a:pt x="3703" y="504"/>
                    </a:lnTo>
                    <a:lnTo>
                      <a:pt x="3734" y="504"/>
                    </a:lnTo>
                    <a:lnTo>
                      <a:pt x="3703" y="474"/>
                    </a:lnTo>
                    <a:lnTo>
                      <a:pt x="3675" y="474"/>
                    </a:lnTo>
                    <a:lnTo>
                      <a:pt x="3646" y="445"/>
                    </a:lnTo>
                    <a:lnTo>
                      <a:pt x="3703" y="445"/>
                    </a:lnTo>
                    <a:lnTo>
                      <a:pt x="3734" y="415"/>
                    </a:lnTo>
                    <a:lnTo>
                      <a:pt x="3794" y="415"/>
                    </a:lnTo>
                    <a:lnTo>
                      <a:pt x="3822" y="386"/>
                    </a:lnTo>
                    <a:lnTo>
                      <a:pt x="3853" y="386"/>
                    </a:lnTo>
                    <a:lnTo>
                      <a:pt x="3882" y="356"/>
                    </a:lnTo>
                    <a:lnTo>
                      <a:pt x="3882" y="386"/>
                    </a:lnTo>
                    <a:lnTo>
                      <a:pt x="3941" y="327"/>
                    </a:lnTo>
                    <a:lnTo>
                      <a:pt x="3971" y="327"/>
                    </a:lnTo>
                    <a:lnTo>
                      <a:pt x="4001" y="297"/>
                    </a:lnTo>
                    <a:lnTo>
                      <a:pt x="4059" y="297"/>
                    </a:lnTo>
                  </a:path>
                </a:pathLst>
              </a:custGeom>
              <a:noFill/>
              <a:ln w="1588">
                <a:solidFill>
                  <a:srgbClr val="000000"/>
                </a:solidFill>
                <a:prstDash val="solid"/>
                <a:round/>
                <a:headEnd/>
                <a:tailEnd/>
              </a:ln>
            </p:spPr>
            <p:txBody>
              <a:bodyPr/>
              <a:lstStyle/>
              <a:p>
                <a:endParaRPr lang="en-GB"/>
              </a:p>
            </p:txBody>
          </p:sp>
          <p:sp>
            <p:nvSpPr>
              <p:cNvPr id="17579" name="Freeform 171"/>
              <p:cNvSpPr>
                <a:spLocks/>
              </p:cNvSpPr>
              <p:nvPr/>
            </p:nvSpPr>
            <p:spPr bwMode="auto">
              <a:xfrm>
                <a:off x="5302" y="1010"/>
                <a:ext cx="111" cy="51"/>
              </a:xfrm>
              <a:custGeom>
                <a:avLst/>
                <a:gdLst/>
                <a:ahLst/>
                <a:cxnLst>
                  <a:cxn ang="0">
                    <a:pos x="0" y="177"/>
                  </a:cxn>
                  <a:cxn ang="0">
                    <a:pos x="0" y="59"/>
                  </a:cxn>
                  <a:cxn ang="0">
                    <a:pos x="58" y="0"/>
                  </a:cxn>
                  <a:cxn ang="0">
                    <a:pos x="238" y="0"/>
                  </a:cxn>
                  <a:cxn ang="0">
                    <a:pos x="267" y="28"/>
                  </a:cxn>
                  <a:cxn ang="0">
                    <a:pos x="356" y="28"/>
                  </a:cxn>
                  <a:cxn ang="0">
                    <a:pos x="386" y="59"/>
                  </a:cxn>
                  <a:cxn ang="0">
                    <a:pos x="414" y="59"/>
                  </a:cxn>
                  <a:cxn ang="0">
                    <a:pos x="445" y="89"/>
                  </a:cxn>
                  <a:cxn ang="0">
                    <a:pos x="445" y="118"/>
                  </a:cxn>
                  <a:cxn ang="0">
                    <a:pos x="414" y="89"/>
                  </a:cxn>
                  <a:cxn ang="0">
                    <a:pos x="386" y="89"/>
                  </a:cxn>
                  <a:cxn ang="0">
                    <a:pos x="386" y="118"/>
                  </a:cxn>
                  <a:cxn ang="0">
                    <a:pos x="326" y="177"/>
                  </a:cxn>
                  <a:cxn ang="0">
                    <a:pos x="267" y="177"/>
                  </a:cxn>
                  <a:cxn ang="0">
                    <a:pos x="238" y="207"/>
                  </a:cxn>
                  <a:cxn ang="0">
                    <a:pos x="88" y="207"/>
                  </a:cxn>
                  <a:cxn ang="0">
                    <a:pos x="58" y="177"/>
                  </a:cxn>
                  <a:cxn ang="0">
                    <a:pos x="0" y="177"/>
                  </a:cxn>
                </a:cxnLst>
                <a:rect l="0" t="0" r="r" b="b"/>
                <a:pathLst>
                  <a:path w="445" h="207">
                    <a:moveTo>
                      <a:pt x="0" y="177"/>
                    </a:moveTo>
                    <a:lnTo>
                      <a:pt x="0" y="59"/>
                    </a:lnTo>
                    <a:lnTo>
                      <a:pt x="58" y="0"/>
                    </a:lnTo>
                    <a:lnTo>
                      <a:pt x="238" y="0"/>
                    </a:lnTo>
                    <a:lnTo>
                      <a:pt x="267" y="28"/>
                    </a:lnTo>
                    <a:lnTo>
                      <a:pt x="356" y="28"/>
                    </a:lnTo>
                    <a:lnTo>
                      <a:pt x="386" y="59"/>
                    </a:lnTo>
                    <a:lnTo>
                      <a:pt x="414" y="59"/>
                    </a:lnTo>
                    <a:lnTo>
                      <a:pt x="445" y="89"/>
                    </a:lnTo>
                    <a:lnTo>
                      <a:pt x="445" y="118"/>
                    </a:lnTo>
                    <a:lnTo>
                      <a:pt x="414" y="89"/>
                    </a:lnTo>
                    <a:lnTo>
                      <a:pt x="386" y="89"/>
                    </a:lnTo>
                    <a:lnTo>
                      <a:pt x="386" y="118"/>
                    </a:lnTo>
                    <a:lnTo>
                      <a:pt x="326" y="177"/>
                    </a:lnTo>
                    <a:lnTo>
                      <a:pt x="267" y="177"/>
                    </a:lnTo>
                    <a:lnTo>
                      <a:pt x="238" y="207"/>
                    </a:lnTo>
                    <a:lnTo>
                      <a:pt x="88" y="207"/>
                    </a:lnTo>
                    <a:lnTo>
                      <a:pt x="58" y="177"/>
                    </a:lnTo>
                    <a:lnTo>
                      <a:pt x="0" y="177"/>
                    </a:lnTo>
                  </a:path>
                </a:pathLst>
              </a:custGeom>
              <a:noFill/>
              <a:ln w="1588">
                <a:solidFill>
                  <a:srgbClr val="000000"/>
                </a:solidFill>
                <a:prstDash val="solid"/>
                <a:round/>
                <a:headEnd/>
                <a:tailEnd/>
              </a:ln>
            </p:spPr>
            <p:txBody>
              <a:bodyPr/>
              <a:lstStyle/>
              <a:p>
                <a:endParaRPr lang="en-GB"/>
              </a:p>
            </p:txBody>
          </p:sp>
          <p:sp>
            <p:nvSpPr>
              <p:cNvPr id="17580" name="Freeform 172"/>
              <p:cNvSpPr>
                <a:spLocks/>
              </p:cNvSpPr>
              <p:nvPr/>
            </p:nvSpPr>
            <p:spPr bwMode="auto">
              <a:xfrm>
                <a:off x="5465" y="1084"/>
                <a:ext cx="22" cy="7"/>
              </a:xfrm>
              <a:custGeom>
                <a:avLst/>
                <a:gdLst/>
                <a:ahLst/>
                <a:cxnLst>
                  <a:cxn ang="0">
                    <a:pos x="0" y="30"/>
                  </a:cxn>
                  <a:cxn ang="0">
                    <a:pos x="60" y="30"/>
                  </a:cxn>
                  <a:cxn ang="0">
                    <a:pos x="90" y="0"/>
                  </a:cxn>
                  <a:cxn ang="0">
                    <a:pos x="30" y="0"/>
                  </a:cxn>
                  <a:cxn ang="0">
                    <a:pos x="0" y="30"/>
                  </a:cxn>
                </a:cxnLst>
                <a:rect l="0" t="0" r="r" b="b"/>
                <a:pathLst>
                  <a:path w="90" h="30">
                    <a:moveTo>
                      <a:pt x="0" y="30"/>
                    </a:moveTo>
                    <a:lnTo>
                      <a:pt x="60" y="30"/>
                    </a:lnTo>
                    <a:lnTo>
                      <a:pt x="90" y="0"/>
                    </a:lnTo>
                    <a:lnTo>
                      <a:pt x="30" y="0"/>
                    </a:lnTo>
                    <a:lnTo>
                      <a:pt x="0" y="30"/>
                    </a:lnTo>
                  </a:path>
                </a:pathLst>
              </a:custGeom>
              <a:noFill/>
              <a:ln w="1588">
                <a:solidFill>
                  <a:srgbClr val="000000"/>
                </a:solidFill>
                <a:prstDash val="solid"/>
                <a:round/>
                <a:headEnd/>
                <a:tailEnd/>
              </a:ln>
            </p:spPr>
            <p:txBody>
              <a:bodyPr/>
              <a:lstStyle/>
              <a:p>
                <a:endParaRPr lang="en-GB"/>
              </a:p>
            </p:txBody>
          </p:sp>
          <p:sp>
            <p:nvSpPr>
              <p:cNvPr id="17581" name="Freeform 173"/>
              <p:cNvSpPr>
                <a:spLocks/>
              </p:cNvSpPr>
              <p:nvPr/>
            </p:nvSpPr>
            <p:spPr bwMode="auto">
              <a:xfrm>
                <a:off x="4302" y="973"/>
                <a:ext cx="185" cy="59"/>
              </a:xfrm>
              <a:custGeom>
                <a:avLst/>
                <a:gdLst/>
                <a:ahLst/>
                <a:cxnLst>
                  <a:cxn ang="0">
                    <a:pos x="0" y="88"/>
                  </a:cxn>
                  <a:cxn ang="0">
                    <a:pos x="31" y="88"/>
                  </a:cxn>
                  <a:cxn ang="0">
                    <a:pos x="59" y="118"/>
                  </a:cxn>
                  <a:cxn ang="0">
                    <a:pos x="177" y="118"/>
                  </a:cxn>
                  <a:cxn ang="0">
                    <a:pos x="177" y="88"/>
                  </a:cxn>
                  <a:cxn ang="0">
                    <a:pos x="149" y="58"/>
                  </a:cxn>
                  <a:cxn ang="0">
                    <a:pos x="238" y="58"/>
                  </a:cxn>
                  <a:cxn ang="0">
                    <a:pos x="268" y="88"/>
                  </a:cxn>
                  <a:cxn ang="0">
                    <a:pos x="295" y="88"/>
                  </a:cxn>
                  <a:cxn ang="0">
                    <a:pos x="326" y="58"/>
                  </a:cxn>
                  <a:cxn ang="0">
                    <a:pos x="326" y="30"/>
                  </a:cxn>
                  <a:cxn ang="0">
                    <a:pos x="386" y="30"/>
                  </a:cxn>
                  <a:cxn ang="0">
                    <a:pos x="356" y="0"/>
                  </a:cxn>
                  <a:cxn ang="0">
                    <a:pos x="386" y="0"/>
                  </a:cxn>
                  <a:cxn ang="0">
                    <a:pos x="415" y="30"/>
                  </a:cxn>
                  <a:cxn ang="0">
                    <a:pos x="475" y="30"/>
                  </a:cxn>
                  <a:cxn ang="0">
                    <a:pos x="533" y="58"/>
                  </a:cxn>
                  <a:cxn ang="0">
                    <a:pos x="652" y="58"/>
                  </a:cxn>
                  <a:cxn ang="0">
                    <a:pos x="593" y="118"/>
                  </a:cxn>
                  <a:cxn ang="0">
                    <a:pos x="533" y="118"/>
                  </a:cxn>
                  <a:cxn ang="0">
                    <a:pos x="505" y="88"/>
                  </a:cxn>
                  <a:cxn ang="0">
                    <a:pos x="445" y="88"/>
                  </a:cxn>
                  <a:cxn ang="0">
                    <a:pos x="415" y="58"/>
                  </a:cxn>
                  <a:cxn ang="0">
                    <a:pos x="415" y="88"/>
                  </a:cxn>
                  <a:cxn ang="0">
                    <a:pos x="445" y="118"/>
                  </a:cxn>
                  <a:cxn ang="0">
                    <a:pos x="505" y="118"/>
                  </a:cxn>
                  <a:cxn ang="0">
                    <a:pos x="505" y="148"/>
                  </a:cxn>
                  <a:cxn ang="0">
                    <a:pos x="652" y="148"/>
                  </a:cxn>
                  <a:cxn ang="0">
                    <a:pos x="623" y="176"/>
                  </a:cxn>
                  <a:cxn ang="0">
                    <a:pos x="652" y="176"/>
                  </a:cxn>
                  <a:cxn ang="0">
                    <a:pos x="682" y="148"/>
                  </a:cxn>
                  <a:cxn ang="0">
                    <a:pos x="712" y="148"/>
                  </a:cxn>
                  <a:cxn ang="0">
                    <a:pos x="741" y="176"/>
                  </a:cxn>
                  <a:cxn ang="0">
                    <a:pos x="712" y="207"/>
                  </a:cxn>
                  <a:cxn ang="0">
                    <a:pos x="741" y="237"/>
                  </a:cxn>
                </a:cxnLst>
                <a:rect l="0" t="0" r="r" b="b"/>
                <a:pathLst>
                  <a:path w="741" h="237">
                    <a:moveTo>
                      <a:pt x="0" y="88"/>
                    </a:moveTo>
                    <a:lnTo>
                      <a:pt x="31" y="88"/>
                    </a:lnTo>
                    <a:lnTo>
                      <a:pt x="59" y="118"/>
                    </a:lnTo>
                    <a:lnTo>
                      <a:pt x="177" y="118"/>
                    </a:lnTo>
                    <a:lnTo>
                      <a:pt x="177" y="88"/>
                    </a:lnTo>
                    <a:lnTo>
                      <a:pt x="149" y="58"/>
                    </a:lnTo>
                    <a:lnTo>
                      <a:pt x="238" y="58"/>
                    </a:lnTo>
                    <a:lnTo>
                      <a:pt x="268" y="88"/>
                    </a:lnTo>
                    <a:lnTo>
                      <a:pt x="295" y="88"/>
                    </a:lnTo>
                    <a:lnTo>
                      <a:pt x="326" y="58"/>
                    </a:lnTo>
                    <a:lnTo>
                      <a:pt x="326" y="30"/>
                    </a:lnTo>
                    <a:lnTo>
                      <a:pt x="386" y="30"/>
                    </a:lnTo>
                    <a:lnTo>
                      <a:pt x="356" y="0"/>
                    </a:lnTo>
                    <a:lnTo>
                      <a:pt x="386" y="0"/>
                    </a:lnTo>
                    <a:lnTo>
                      <a:pt x="415" y="30"/>
                    </a:lnTo>
                    <a:lnTo>
                      <a:pt x="475" y="30"/>
                    </a:lnTo>
                    <a:lnTo>
                      <a:pt x="533" y="58"/>
                    </a:lnTo>
                    <a:lnTo>
                      <a:pt x="652" y="58"/>
                    </a:lnTo>
                    <a:lnTo>
                      <a:pt x="593" y="118"/>
                    </a:lnTo>
                    <a:lnTo>
                      <a:pt x="533" y="118"/>
                    </a:lnTo>
                    <a:lnTo>
                      <a:pt x="505" y="88"/>
                    </a:lnTo>
                    <a:lnTo>
                      <a:pt x="445" y="88"/>
                    </a:lnTo>
                    <a:lnTo>
                      <a:pt x="415" y="58"/>
                    </a:lnTo>
                    <a:lnTo>
                      <a:pt x="415" y="88"/>
                    </a:lnTo>
                    <a:lnTo>
                      <a:pt x="445" y="118"/>
                    </a:lnTo>
                    <a:lnTo>
                      <a:pt x="505" y="118"/>
                    </a:lnTo>
                    <a:lnTo>
                      <a:pt x="505" y="148"/>
                    </a:lnTo>
                    <a:lnTo>
                      <a:pt x="652" y="148"/>
                    </a:lnTo>
                    <a:lnTo>
                      <a:pt x="623" y="176"/>
                    </a:lnTo>
                    <a:lnTo>
                      <a:pt x="652" y="176"/>
                    </a:lnTo>
                    <a:lnTo>
                      <a:pt x="682" y="148"/>
                    </a:lnTo>
                    <a:lnTo>
                      <a:pt x="712" y="148"/>
                    </a:lnTo>
                    <a:lnTo>
                      <a:pt x="741" y="176"/>
                    </a:lnTo>
                    <a:lnTo>
                      <a:pt x="712" y="207"/>
                    </a:lnTo>
                    <a:lnTo>
                      <a:pt x="741" y="237"/>
                    </a:lnTo>
                  </a:path>
                </a:pathLst>
              </a:custGeom>
              <a:noFill/>
              <a:ln w="1588">
                <a:solidFill>
                  <a:srgbClr val="000000"/>
                </a:solidFill>
                <a:prstDash val="solid"/>
                <a:round/>
                <a:headEnd/>
                <a:tailEnd/>
              </a:ln>
            </p:spPr>
            <p:txBody>
              <a:bodyPr/>
              <a:lstStyle/>
              <a:p>
                <a:endParaRPr lang="en-GB"/>
              </a:p>
            </p:txBody>
          </p:sp>
          <p:sp>
            <p:nvSpPr>
              <p:cNvPr id="17582" name="Rectangle 174"/>
              <p:cNvSpPr>
                <a:spLocks noChangeArrowheads="1"/>
              </p:cNvSpPr>
              <p:nvPr/>
            </p:nvSpPr>
            <p:spPr bwMode="auto">
              <a:xfrm>
                <a:off x="4465" y="1039"/>
                <a:ext cx="7" cy="8"/>
              </a:xfrm>
              <a:prstGeom prst="rect">
                <a:avLst/>
              </a:prstGeom>
              <a:noFill/>
              <a:ln w="1588">
                <a:solidFill>
                  <a:srgbClr val="000000"/>
                </a:solidFill>
                <a:miter lim="800000"/>
                <a:headEnd/>
                <a:tailEnd/>
              </a:ln>
            </p:spPr>
            <p:txBody>
              <a:bodyPr/>
              <a:lstStyle/>
              <a:p>
                <a:endParaRPr lang="en-GB"/>
              </a:p>
            </p:txBody>
          </p:sp>
          <p:sp>
            <p:nvSpPr>
              <p:cNvPr id="17583" name="Freeform 175"/>
              <p:cNvSpPr>
                <a:spLocks/>
              </p:cNvSpPr>
              <p:nvPr/>
            </p:nvSpPr>
            <p:spPr bwMode="auto">
              <a:xfrm>
                <a:off x="4472" y="1032"/>
                <a:ext cx="15" cy="7"/>
              </a:xfrm>
              <a:custGeom>
                <a:avLst/>
                <a:gdLst/>
                <a:ahLst/>
                <a:cxnLst>
                  <a:cxn ang="0">
                    <a:pos x="0" y="29"/>
                  </a:cxn>
                  <a:cxn ang="0">
                    <a:pos x="30" y="29"/>
                  </a:cxn>
                  <a:cxn ang="0">
                    <a:pos x="59" y="0"/>
                  </a:cxn>
                </a:cxnLst>
                <a:rect l="0" t="0" r="r" b="b"/>
                <a:pathLst>
                  <a:path w="59" h="29">
                    <a:moveTo>
                      <a:pt x="0" y="29"/>
                    </a:moveTo>
                    <a:lnTo>
                      <a:pt x="30" y="29"/>
                    </a:lnTo>
                    <a:lnTo>
                      <a:pt x="59" y="0"/>
                    </a:lnTo>
                  </a:path>
                </a:pathLst>
              </a:custGeom>
              <a:noFill/>
              <a:ln w="1588">
                <a:solidFill>
                  <a:srgbClr val="000000"/>
                </a:solidFill>
                <a:prstDash val="solid"/>
                <a:round/>
                <a:headEnd/>
                <a:tailEnd/>
              </a:ln>
            </p:spPr>
            <p:txBody>
              <a:bodyPr/>
              <a:lstStyle/>
              <a:p>
                <a:endParaRPr lang="en-GB"/>
              </a:p>
            </p:txBody>
          </p:sp>
          <p:sp>
            <p:nvSpPr>
              <p:cNvPr id="17584" name="Freeform 176"/>
              <p:cNvSpPr>
                <a:spLocks/>
              </p:cNvSpPr>
              <p:nvPr/>
            </p:nvSpPr>
            <p:spPr bwMode="auto">
              <a:xfrm>
                <a:off x="4472" y="1032"/>
                <a:ext cx="15" cy="7"/>
              </a:xfrm>
              <a:custGeom>
                <a:avLst/>
                <a:gdLst/>
                <a:ahLst/>
                <a:cxnLst>
                  <a:cxn ang="0">
                    <a:pos x="59" y="0"/>
                  </a:cxn>
                  <a:cxn ang="0">
                    <a:pos x="30" y="0"/>
                  </a:cxn>
                  <a:cxn ang="0">
                    <a:pos x="0" y="29"/>
                  </a:cxn>
                </a:cxnLst>
                <a:rect l="0" t="0" r="r" b="b"/>
                <a:pathLst>
                  <a:path w="59" h="29">
                    <a:moveTo>
                      <a:pt x="59" y="0"/>
                    </a:moveTo>
                    <a:lnTo>
                      <a:pt x="30" y="0"/>
                    </a:lnTo>
                    <a:lnTo>
                      <a:pt x="0" y="29"/>
                    </a:lnTo>
                  </a:path>
                </a:pathLst>
              </a:custGeom>
              <a:noFill/>
              <a:ln w="1588">
                <a:solidFill>
                  <a:srgbClr val="000000"/>
                </a:solidFill>
                <a:prstDash val="solid"/>
                <a:round/>
                <a:headEnd/>
                <a:tailEnd/>
              </a:ln>
            </p:spPr>
            <p:txBody>
              <a:bodyPr/>
              <a:lstStyle/>
              <a:p>
                <a:endParaRPr lang="en-GB"/>
              </a:p>
            </p:txBody>
          </p:sp>
          <p:sp>
            <p:nvSpPr>
              <p:cNvPr id="17585" name="Freeform 177"/>
              <p:cNvSpPr>
                <a:spLocks/>
              </p:cNvSpPr>
              <p:nvPr/>
            </p:nvSpPr>
            <p:spPr bwMode="auto">
              <a:xfrm>
                <a:off x="3828" y="891"/>
                <a:ext cx="370" cy="89"/>
              </a:xfrm>
              <a:custGeom>
                <a:avLst/>
                <a:gdLst/>
                <a:ahLst/>
                <a:cxnLst>
                  <a:cxn ang="0">
                    <a:pos x="88" y="326"/>
                  </a:cxn>
                  <a:cxn ang="0">
                    <a:pos x="88" y="295"/>
                  </a:cxn>
                  <a:cxn ang="0">
                    <a:pos x="0" y="265"/>
                  </a:cxn>
                  <a:cxn ang="0">
                    <a:pos x="30" y="238"/>
                  </a:cxn>
                  <a:cxn ang="0">
                    <a:pos x="88" y="238"/>
                  </a:cxn>
                  <a:cxn ang="0">
                    <a:pos x="237" y="265"/>
                  </a:cxn>
                  <a:cxn ang="0">
                    <a:pos x="297" y="295"/>
                  </a:cxn>
                  <a:cxn ang="0">
                    <a:pos x="326" y="295"/>
                  </a:cxn>
                  <a:cxn ang="0">
                    <a:pos x="444" y="326"/>
                  </a:cxn>
                  <a:cxn ang="0">
                    <a:pos x="385" y="295"/>
                  </a:cxn>
                  <a:cxn ang="0">
                    <a:pos x="444" y="207"/>
                  </a:cxn>
                  <a:cxn ang="0">
                    <a:pos x="504" y="177"/>
                  </a:cxn>
                  <a:cxn ang="0">
                    <a:pos x="444" y="147"/>
                  </a:cxn>
                  <a:cxn ang="0">
                    <a:pos x="534" y="119"/>
                  </a:cxn>
                  <a:cxn ang="0">
                    <a:pos x="592" y="177"/>
                  </a:cxn>
                  <a:cxn ang="0">
                    <a:pos x="592" y="119"/>
                  </a:cxn>
                  <a:cxn ang="0">
                    <a:pos x="653" y="88"/>
                  </a:cxn>
                  <a:cxn ang="0">
                    <a:pos x="653" y="59"/>
                  </a:cxn>
                  <a:cxn ang="0">
                    <a:pos x="681" y="29"/>
                  </a:cxn>
                  <a:cxn ang="0">
                    <a:pos x="771" y="59"/>
                  </a:cxn>
                  <a:cxn ang="0">
                    <a:pos x="829" y="88"/>
                  </a:cxn>
                  <a:cxn ang="0">
                    <a:pos x="860" y="59"/>
                  </a:cxn>
                  <a:cxn ang="0">
                    <a:pos x="860" y="88"/>
                  </a:cxn>
                  <a:cxn ang="0">
                    <a:pos x="771" y="147"/>
                  </a:cxn>
                  <a:cxn ang="0">
                    <a:pos x="799" y="177"/>
                  </a:cxn>
                  <a:cxn ang="0">
                    <a:pos x="771" y="207"/>
                  </a:cxn>
                  <a:cxn ang="0">
                    <a:pos x="741" y="238"/>
                  </a:cxn>
                  <a:cxn ang="0">
                    <a:pos x="771" y="265"/>
                  </a:cxn>
                  <a:cxn ang="0">
                    <a:pos x="860" y="238"/>
                  </a:cxn>
                  <a:cxn ang="0">
                    <a:pos x="890" y="207"/>
                  </a:cxn>
                  <a:cxn ang="0">
                    <a:pos x="949" y="119"/>
                  </a:cxn>
                  <a:cxn ang="0">
                    <a:pos x="1008" y="88"/>
                  </a:cxn>
                  <a:cxn ang="0">
                    <a:pos x="1097" y="59"/>
                  </a:cxn>
                  <a:cxn ang="0">
                    <a:pos x="1067" y="119"/>
                  </a:cxn>
                  <a:cxn ang="0">
                    <a:pos x="1097" y="177"/>
                  </a:cxn>
                  <a:cxn ang="0">
                    <a:pos x="1097" y="207"/>
                  </a:cxn>
                  <a:cxn ang="0">
                    <a:pos x="1185" y="177"/>
                  </a:cxn>
                  <a:cxn ang="0">
                    <a:pos x="1215" y="147"/>
                  </a:cxn>
                  <a:cxn ang="0">
                    <a:pos x="1215" y="119"/>
                  </a:cxn>
                  <a:cxn ang="0">
                    <a:pos x="1274" y="88"/>
                  </a:cxn>
                  <a:cxn ang="0">
                    <a:pos x="1215" y="59"/>
                  </a:cxn>
                  <a:cxn ang="0">
                    <a:pos x="1304" y="29"/>
                  </a:cxn>
                  <a:cxn ang="0">
                    <a:pos x="1392" y="0"/>
                  </a:cxn>
                  <a:cxn ang="0">
                    <a:pos x="1481" y="29"/>
                  </a:cxn>
                  <a:cxn ang="0">
                    <a:pos x="1452" y="88"/>
                  </a:cxn>
                  <a:cxn ang="0">
                    <a:pos x="1422" y="119"/>
                  </a:cxn>
                </a:cxnLst>
                <a:rect l="0" t="0" r="r" b="b"/>
                <a:pathLst>
                  <a:path w="1481" h="356">
                    <a:moveTo>
                      <a:pt x="88" y="356"/>
                    </a:moveTo>
                    <a:lnTo>
                      <a:pt x="88" y="326"/>
                    </a:lnTo>
                    <a:lnTo>
                      <a:pt x="119" y="326"/>
                    </a:lnTo>
                    <a:lnTo>
                      <a:pt x="88" y="295"/>
                    </a:lnTo>
                    <a:lnTo>
                      <a:pt x="30" y="295"/>
                    </a:lnTo>
                    <a:lnTo>
                      <a:pt x="0" y="265"/>
                    </a:lnTo>
                    <a:lnTo>
                      <a:pt x="0" y="238"/>
                    </a:lnTo>
                    <a:lnTo>
                      <a:pt x="30" y="238"/>
                    </a:lnTo>
                    <a:lnTo>
                      <a:pt x="60" y="265"/>
                    </a:lnTo>
                    <a:lnTo>
                      <a:pt x="88" y="238"/>
                    </a:lnTo>
                    <a:lnTo>
                      <a:pt x="207" y="238"/>
                    </a:lnTo>
                    <a:lnTo>
                      <a:pt x="237" y="265"/>
                    </a:lnTo>
                    <a:lnTo>
                      <a:pt x="297" y="265"/>
                    </a:lnTo>
                    <a:lnTo>
                      <a:pt x="297" y="295"/>
                    </a:lnTo>
                    <a:lnTo>
                      <a:pt x="326" y="265"/>
                    </a:lnTo>
                    <a:lnTo>
                      <a:pt x="326" y="295"/>
                    </a:lnTo>
                    <a:lnTo>
                      <a:pt x="355" y="326"/>
                    </a:lnTo>
                    <a:lnTo>
                      <a:pt x="444" y="326"/>
                    </a:lnTo>
                    <a:lnTo>
                      <a:pt x="444" y="295"/>
                    </a:lnTo>
                    <a:lnTo>
                      <a:pt x="385" y="295"/>
                    </a:lnTo>
                    <a:lnTo>
                      <a:pt x="444" y="238"/>
                    </a:lnTo>
                    <a:lnTo>
                      <a:pt x="444" y="207"/>
                    </a:lnTo>
                    <a:lnTo>
                      <a:pt x="474" y="207"/>
                    </a:lnTo>
                    <a:lnTo>
                      <a:pt x="504" y="177"/>
                    </a:lnTo>
                    <a:lnTo>
                      <a:pt x="474" y="177"/>
                    </a:lnTo>
                    <a:lnTo>
                      <a:pt x="444" y="147"/>
                    </a:lnTo>
                    <a:lnTo>
                      <a:pt x="444" y="119"/>
                    </a:lnTo>
                    <a:lnTo>
                      <a:pt x="534" y="119"/>
                    </a:lnTo>
                    <a:lnTo>
                      <a:pt x="534" y="177"/>
                    </a:lnTo>
                    <a:lnTo>
                      <a:pt x="592" y="177"/>
                    </a:lnTo>
                    <a:lnTo>
                      <a:pt x="562" y="147"/>
                    </a:lnTo>
                    <a:lnTo>
                      <a:pt x="592" y="119"/>
                    </a:lnTo>
                    <a:lnTo>
                      <a:pt x="562" y="88"/>
                    </a:lnTo>
                    <a:lnTo>
                      <a:pt x="653" y="88"/>
                    </a:lnTo>
                    <a:lnTo>
                      <a:pt x="681" y="59"/>
                    </a:lnTo>
                    <a:lnTo>
                      <a:pt x="653" y="59"/>
                    </a:lnTo>
                    <a:lnTo>
                      <a:pt x="653" y="29"/>
                    </a:lnTo>
                    <a:lnTo>
                      <a:pt x="681" y="29"/>
                    </a:lnTo>
                    <a:lnTo>
                      <a:pt x="711" y="59"/>
                    </a:lnTo>
                    <a:lnTo>
                      <a:pt x="771" y="59"/>
                    </a:lnTo>
                    <a:lnTo>
                      <a:pt x="799" y="88"/>
                    </a:lnTo>
                    <a:lnTo>
                      <a:pt x="829" y="88"/>
                    </a:lnTo>
                    <a:lnTo>
                      <a:pt x="799" y="59"/>
                    </a:lnTo>
                    <a:lnTo>
                      <a:pt x="860" y="59"/>
                    </a:lnTo>
                    <a:lnTo>
                      <a:pt x="890" y="88"/>
                    </a:lnTo>
                    <a:lnTo>
                      <a:pt x="860" y="88"/>
                    </a:lnTo>
                    <a:lnTo>
                      <a:pt x="799" y="147"/>
                    </a:lnTo>
                    <a:lnTo>
                      <a:pt x="771" y="147"/>
                    </a:lnTo>
                    <a:lnTo>
                      <a:pt x="771" y="177"/>
                    </a:lnTo>
                    <a:lnTo>
                      <a:pt x="799" y="177"/>
                    </a:lnTo>
                    <a:lnTo>
                      <a:pt x="799" y="207"/>
                    </a:lnTo>
                    <a:lnTo>
                      <a:pt x="771" y="207"/>
                    </a:lnTo>
                    <a:lnTo>
                      <a:pt x="771" y="238"/>
                    </a:lnTo>
                    <a:lnTo>
                      <a:pt x="741" y="238"/>
                    </a:lnTo>
                    <a:lnTo>
                      <a:pt x="741" y="295"/>
                    </a:lnTo>
                    <a:lnTo>
                      <a:pt x="771" y="265"/>
                    </a:lnTo>
                    <a:lnTo>
                      <a:pt x="799" y="295"/>
                    </a:lnTo>
                    <a:lnTo>
                      <a:pt x="860" y="238"/>
                    </a:lnTo>
                    <a:lnTo>
                      <a:pt x="860" y="207"/>
                    </a:lnTo>
                    <a:lnTo>
                      <a:pt x="890" y="207"/>
                    </a:lnTo>
                    <a:lnTo>
                      <a:pt x="949" y="147"/>
                    </a:lnTo>
                    <a:lnTo>
                      <a:pt x="949" y="119"/>
                    </a:lnTo>
                    <a:lnTo>
                      <a:pt x="978" y="88"/>
                    </a:lnTo>
                    <a:lnTo>
                      <a:pt x="1008" y="88"/>
                    </a:lnTo>
                    <a:lnTo>
                      <a:pt x="1067" y="59"/>
                    </a:lnTo>
                    <a:lnTo>
                      <a:pt x="1097" y="59"/>
                    </a:lnTo>
                    <a:lnTo>
                      <a:pt x="1097" y="119"/>
                    </a:lnTo>
                    <a:lnTo>
                      <a:pt x="1067" y="119"/>
                    </a:lnTo>
                    <a:lnTo>
                      <a:pt x="1097" y="147"/>
                    </a:lnTo>
                    <a:lnTo>
                      <a:pt x="1097" y="177"/>
                    </a:lnTo>
                    <a:lnTo>
                      <a:pt x="1067" y="207"/>
                    </a:lnTo>
                    <a:lnTo>
                      <a:pt x="1097" y="207"/>
                    </a:lnTo>
                    <a:lnTo>
                      <a:pt x="1127" y="177"/>
                    </a:lnTo>
                    <a:lnTo>
                      <a:pt x="1185" y="177"/>
                    </a:lnTo>
                    <a:lnTo>
                      <a:pt x="1185" y="147"/>
                    </a:lnTo>
                    <a:lnTo>
                      <a:pt x="1215" y="147"/>
                    </a:lnTo>
                    <a:lnTo>
                      <a:pt x="1185" y="119"/>
                    </a:lnTo>
                    <a:lnTo>
                      <a:pt x="1215" y="119"/>
                    </a:lnTo>
                    <a:lnTo>
                      <a:pt x="1245" y="88"/>
                    </a:lnTo>
                    <a:lnTo>
                      <a:pt x="1274" y="88"/>
                    </a:lnTo>
                    <a:lnTo>
                      <a:pt x="1245" y="59"/>
                    </a:lnTo>
                    <a:lnTo>
                      <a:pt x="1215" y="59"/>
                    </a:lnTo>
                    <a:lnTo>
                      <a:pt x="1274" y="0"/>
                    </a:lnTo>
                    <a:lnTo>
                      <a:pt x="1304" y="29"/>
                    </a:lnTo>
                    <a:lnTo>
                      <a:pt x="1334" y="29"/>
                    </a:lnTo>
                    <a:lnTo>
                      <a:pt x="1392" y="0"/>
                    </a:lnTo>
                    <a:lnTo>
                      <a:pt x="1422" y="29"/>
                    </a:lnTo>
                    <a:lnTo>
                      <a:pt x="1481" y="29"/>
                    </a:lnTo>
                    <a:lnTo>
                      <a:pt x="1481" y="59"/>
                    </a:lnTo>
                    <a:lnTo>
                      <a:pt x="1452" y="88"/>
                    </a:lnTo>
                    <a:lnTo>
                      <a:pt x="1392" y="88"/>
                    </a:lnTo>
                    <a:lnTo>
                      <a:pt x="1422" y="119"/>
                    </a:lnTo>
                  </a:path>
                </a:pathLst>
              </a:custGeom>
              <a:noFill/>
              <a:ln w="1588">
                <a:solidFill>
                  <a:srgbClr val="000000"/>
                </a:solidFill>
                <a:prstDash val="solid"/>
                <a:round/>
                <a:headEnd/>
                <a:tailEnd/>
              </a:ln>
            </p:spPr>
            <p:txBody>
              <a:bodyPr/>
              <a:lstStyle/>
              <a:p>
                <a:endParaRPr lang="en-GB"/>
              </a:p>
            </p:txBody>
          </p:sp>
          <p:sp>
            <p:nvSpPr>
              <p:cNvPr id="17586" name="Freeform 178"/>
              <p:cNvSpPr>
                <a:spLocks/>
              </p:cNvSpPr>
              <p:nvPr/>
            </p:nvSpPr>
            <p:spPr bwMode="auto">
              <a:xfrm>
                <a:off x="4169" y="921"/>
                <a:ext cx="14" cy="7"/>
              </a:xfrm>
              <a:custGeom>
                <a:avLst/>
                <a:gdLst/>
                <a:ahLst/>
                <a:cxnLst>
                  <a:cxn ang="0">
                    <a:pos x="58" y="0"/>
                  </a:cxn>
                  <a:cxn ang="0">
                    <a:pos x="28" y="0"/>
                  </a:cxn>
                  <a:cxn ang="0">
                    <a:pos x="0" y="28"/>
                  </a:cxn>
                  <a:cxn ang="0">
                    <a:pos x="28" y="28"/>
                  </a:cxn>
                  <a:cxn ang="0">
                    <a:pos x="58" y="0"/>
                  </a:cxn>
                </a:cxnLst>
                <a:rect l="0" t="0" r="r" b="b"/>
                <a:pathLst>
                  <a:path w="58" h="28">
                    <a:moveTo>
                      <a:pt x="58" y="0"/>
                    </a:moveTo>
                    <a:lnTo>
                      <a:pt x="28" y="0"/>
                    </a:lnTo>
                    <a:lnTo>
                      <a:pt x="0" y="28"/>
                    </a:lnTo>
                    <a:lnTo>
                      <a:pt x="28" y="28"/>
                    </a:lnTo>
                    <a:lnTo>
                      <a:pt x="58" y="0"/>
                    </a:lnTo>
                  </a:path>
                </a:pathLst>
              </a:custGeom>
              <a:noFill/>
              <a:ln w="1588">
                <a:solidFill>
                  <a:srgbClr val="000000"/>
                </a:solidFill>
                <a:prstDash val="solid"/>
                <a:round/>
                <a:headEnd/>
                <a:tailEnd/>
              </a:ln>
            </p:spPr>
            <p:txBody>
              <a:bodyPr/>
              <a:lstStyle/>
              <a:p>
                <a:endParaRPr lang="en-GB"/>
              </a:p>
            </p:txBody>
          </p:sp>
          <p:sp>
            <p:nvSpPr>
              <p:cNvPr id="17587" name="Freeform 179"/>
              <p:cNvSpPr>
                <a:spLocks/>
              </p:cNvSpPr>
              <p:nvPr/>
            </p:nvSpPr>
            <p:spPr bwMode="auto">
              <a:xfrm>
                <a:off x="4176" y="906"/>
                <a:ext cx="163" cy="59"/>
              </a:xfrm>
              <a:custGeom>
                <a:avLst/>
                <a:gdLst/>
                <a:ahLst/>
                <a:cxnLst>
                  <a:cxn ang="0">
                    <a:pos x="30" y="60"/>
                  </a:cxn>
                  <a:cxn ang="0">
                    <a:pos x="60" y="88"/>
                  </a:cxn>
                  <a:cxn ang="0">
                    <a:pos x="30" y="88"/>
                  </a:cxn>
                  <a:cxn ang="0">
                    <a:pos x="0" y="118"/>
                  </a:cxn>
                  <a:cxn ang="0">
                    <a:pos x="89" y="118"/>
                  </a:cxn>
                  <a:cxn ang="0">
                    <a:pos x="89" y="88"/>
                  </a:cxn>
                  <a:cxn ang="0">
                    <a:pos x="179" y="0"/>
                  </a:cxn>
                  <a:cxn ang="0">
                    <a:pos x="207" y="0"/>
                  </a:cxn>
                  <a:cxn ang="0">
                    <a:pos x="237" y="29"/>
                  </a:cxn>
                  <a:cxn ang="0">
                    <a:pos x="297" y="29"/>
                  </a:cxn>
                  <a:cxn ang="0">
                    <a:pos x="267" y="60"/>
                  </a:cxn>
                  <a:cxn ang="0">
                    <a:pos x="356" y="60"/>
                  </a:cxn>
                  <a:cxn ang="0">
                    <a:pos x="386" y="88"/>
                  </a:cxn>
                  <a:cxn ang="0">
                    <a:pos x="416" y="60"/>
                  </a:cxn>
                  <a:cxn ang="0">
                    <a:pos x="444" y="88"/>
                  </a:cxn>
                  <a:cxn ang="0">
                    <a:pos x="474" y="88"/>
                  </a:cxn>
                  <a:cxn ang="0">
                    <a:pos x="444" y="118"/>
                  </a:cxn>
                  <a:cxn ang="0">
                    <a:pos x="474" y="118"/>
                  </a:cxn>
                  <a:cxn ang="0">
                    <a:pos x="504" y="88"/>
                  </a:cxn>
                  <a:cxn ang="0">
                    <a:pos x="535" y="88"/>
                  </a:cxn>
                  <a:cxn ang="0">
                    <a:pos x="592" y="148"/>
                  </a:cxn>
                  <a:cxn ang="0">
                    <a:pos x="623" y="118"/>
                  </a:cxn>
                  <a:cxn ang="0">
                    <a:pos x="653" y="148"/>
                  </a:cxn>
                  <a:cxn ang="0">
                    <a:pos x="653" y="179"/>
                  </a:cxn>
                  <a:cxn ang="0">
                    <a:pos x="563" y="179"/>
                  </a:cxn>
                  <a:cxn ang="0">
                    <a:pos x="504" y="236"/>
                  </a:cxn>
                  <a:cxn ang="0">
                    <a:pos x="267" y="236"/>
                  </a:cxn>
                </a:cxnLst>
                <a:rect l="0" t="0" r="r" b="b"/>
                <a:pathLst>
                  <a:path w="653" h="236">
                    <a:moveTo>
                      <a:pt x="30" y="60"/>
                    </a:moveTo>
                    <a:lnTo>
                      <a:pt x="60" y="88"/>
                    </a:lnTo>
                    <a:lnTo>
                      <a:pt x="30" y="88"/>
                    </a:lnTo>
                    <a:lnTo>
                      <a:pt x="0" y="118"/>
                    </a:lnTo>
                    <a:lnTo>
                      <a:pt x="89" y="118"/>
                    </a:lnTo>
                    <a:lnTo>
                      <a:pt x="89" y="88"/>
                    </a:lnTo>
                    <a:lnTo>
                      <a:pt x="179" y="0"/>
                    </a:lnTo>
                    <a:lnTo>
                      <a:pt x="207" y="0"/>
                    </a:lnTo>
                    <a:lnTo>
                      <a:pt x="237" y="29"/>
                    </a:lnTo>
                    <a:lnTo>
                      <a:pt x="297" y="29"/>
                    </a:lnTo>
                    <a:lnTo>
                      <a:pt x="267" y="60"/>
                    </a:lnTo>
                    <a:lnTo>
                      <a:pt x="356" y="60"/>
                    </a:lnTo>
                    <a:lnTo>
                      <a:pt x="386" y="88"/>
                    </a:lnTo>
                    <a:lnTo>
                      <a:pt x="416" y="60"/>
                    </a:lnTo>
                    <a:lnTo>
                      <a:pt x="444" y="88"/>
                    </a:lnTo>
                    <a:lnTo>
                      <a:pt x="474" y="88"/>
                    </a:lnTo>
                    <a:lnTo>
                      <a:pt x="444" y="118"/>
                    </a:lnTo>
                    <a:lnTo>
                      <a:pt x="474" y="118"/>
                    </a:lnTo>
                    <a:lnTo>
                      <a:pt x="504" y="88"/>
                    </a:lnTo>
                    <a:lnTo>
                      <a:pt x="535" y="88"/>
                    </a:lnTo>
                    <a:lnTo>
                      <a:pt x="592" y="148"/>
                    </a:lnTo>
                    <a:lnTo>
                      <a:pt x="623" y="118"/>
                    </a:lnTo>
                    <a:lnTo>
                      <a:pt x="653" y="148"/>
                    </a:lnTo>
                    <a:lnTo>
                      <a:pt x="653" y="179"/>
                    </a:lnTo>
                    <a:lnTo>
                      <a:pt x="563" y="179"/>
                    </a:lnTo>
                    <a:lnTo>
                      <a:pt x="504" y="236"/>
                    </a:lnTo>
                    <a:lnTo>
                      <a:pt x="267" y="236"/>
                    </a:lnTo>
                  </a:path>
                </a:pathLst>
              </a:custGeom>
              <a:noFill/>
              <a:ln w="1588">
                <a:solidFill>
                  <a:srgbClr val="000000"/>
                </a:solidFill>
                <a:prstDash val="solid"/>
                <a:round/>
                <a:headEnd/>
                <a:tailEnd/>
              </a:ln>
            </p:spPr>
            <p:txBody>
              <a:bodyPr/>
              <a:lstStyle/>
              <a:p>
                <a:endParaRPr lang="en-GB"/>
              </a:p>
            </p:txBody>
          </p:sp>
          <p:sp>
            <p:nvSpPr>
              <p:cNvPr id="17588" name="Freeform 180"/>
              <p:cNvSpPr>
                <a:spLocks/>
              </p:cNvSpPr>
              <p:nvPr/>
            </p:nvSpPr>
            <p:spPr bwMode="auto">
              <a:xfrm>
                <a:off x="3790" y="965"/>
                <a:ext cx="467" cy="111"/>
              </a:xfrm>
              <a:custGeom>
                <a:avLst/>
                <a:gdLst/>
                <a:ahLst/>
                <a:cxnLst>
                  <a:cxn ang="0">
                    <a:pos x="1838" y="297"/>
                  </a:cxn>
                  <a:cxn ang="0">
                    <a:pos x="1808" y="297"/>
                  </a:cxn>
                  <a:cxn ang="0">
                    <a:pos x="1778" y="268"/>
                  </a:cxn>
                  <a:cxn ang="0">
                    <a:pos x="1778" y="238"/>
                  </a:cxn>
                  <a:cxn ang="0">
                    <a:pos x="1808" y="238"/>
                  </a:cxn>
                  <a:cxn ang="0">
                    <a:pos x="1867" y="179"/>
                  </a:cxn>
                  <a:cxn ang="0">
                    <a:pos x="1867" y="149"/>
                  </a:cxn>
                  <a:cxn ang="0">
                    <a:pos x="1838" y="119"/>
                  </a:cxn>
                  <a:cxn ang="0">
                    <a:pos x="1778" y="89"/>
                  </a:cxn>
                  <a:cxn ang="0">
                    <a:pos x="1720" y="89"/>
                  </a:cxn>
                  <a:cxn ang="0">
                    <a:pos x="1660" y="61"/>
                  </a:cxn>
                  <a:cxn ang="0">
                    <a:pos x="1601" y="61"/>
                  </a:cxn>
                  <a:cxn ang="0">
                    <a:pos x="1541" y="0"/>
                  </a:cxn>
                  <a:cxn ang="0">
                    <a:pos x="1483" y="0"/>
                  </a:cxn>
                  <a:cxn ang="0">
                    <a:pos x="1453" y="31"/>
                  </a:cxn>
                  <a:cxn ang="0">
                    <a:pos x="1394" y="31"/>
                  </a:cxn>
                  <a:cxn ang="0">
                    <a:pos x="1364" y="61"/>
                  </a:cxn>
                  <a:cxn ang="0">
                    <a:pos x="1305" y="31"/>
                  </a:cxn>
                  <a:cxn ang="0">
                    <a:pos x="1246" y="31"/>
                  </a:cxn>
                  <a:cxn ang="0">
                    <a:pos x="1127" y="149"/>
                  </a:cxn>
                  <a:cxn ang="0">
                    <a:pos x="1127" y="207"/>
                  </a:cxn>
                  <a:cxn ang="0">
                    <a:pos x="1098" y="238"/>
                  </a:cxn>
                  <a:cxn ang="0">
                    <a:pos x="1098" y="297"/>
                  </a:cxn>
                  <a:cxn ang="0">
                    <a:pos x="1127" y="326"/>
                  </a:cxn>
                  <a:cxn ang="0">
                    <a:pos x="1098" y="356"/>
                  </a:cxn>
                  <a:cxn ang="0">
                    <a:pos x="1009" y="356"/>
                  </a:cxn>
                  <a:cxn ang="0">
                    <a:pos x="1009" y="386"/>
                  </a:cxn>
                  <a:cxn ang="0">
                    <a:pos x="978" y="416"/>
                  </a:cxn>
                  <a:cxn ang="0">
                    <a:pos x="948" y="416"/>
                  </a:cxn>
                  <a:cxn ang="0">
                    <a:pos x="948" y="444"/>
                  </a:cxn>
                  <a:cxn ang="0">
                    <a:pos x="920" y="416"/>
                  </a:cxn>
                  <a:cxn ang="0">
                    <a:pos x="860" y="416"/>
                  </a:cxn>
                  <a:cxn ang="0">
                    <a:pos x="830" y="386"/>
                  </a:cxn>
                  <a:cxn ang="0">
                    <a:pos x="802" y="386"/>
                  </a:cxn>
                  <a:cxn ang="0">
                    <a:pos x="771" y="356"/>
                  </a:cxn>
                  <a:cxn ang="0">
                    <a:pos x="683" y="356"/>
                  </a:cxn>
                  <a:cxn ang="0">
                    <a:pos x="683" y="386"/>
                  </a:cxn>
                  <a:cxn ang="0">
                    <a:pos x="623" y="386"/>
                  </a:cxn>
                  <a:cxn ang="0">
                    <a:pos x="593" y="416"/>
                  </a:cxn>
                  <a:cxn ang="0">
                    <a:pos x="475" y="416"/>
                  </a:cxn>
                  <a:cxn ang="0">
                    <a:pos x="446" y="386"/>
                  </a:cxn>
                  <a:cxn ang="0">
                    <a:pos x="386" y="386"/>
                  </a:cxn>
                  <a:cxn ang="0">
                    <a:pos x="297" y="297"/>
                  </a:cxn>
                  <a:cxn ang="0">
                    <a:pos x="268" y="297"/>
                  </a:cxn>
                  <a:cxn ang="0">
                    <a:pos x="268" y="268"/>
                  </a:cxn>
                  <a:cxn ang="0">
                    <a:pos x="209" y="238"/>
                  </a:cxn>
                  <a:cxn ang="0">
                    <a:pos x="179" y="238"/>
                  </a:cxn>
                  <a:cxn ang="0">
                    <a:pos x="118" y="207"/>
                  </a:cxn>
                  <a:cxn ang="0">
                    <a:pos x="90" y="268"/>
                  </a:cxn>
                  <a:cxn ang="0">
                    <a:pos x="118" y="268"/>
                  </a:cxn>
                  <a:cxn ang="0">
                    <a:pos x="61" y="297"/>
                  </a:cxn>
                  <a:cxn ang="0">
                    <a:pos x="30" y="268"/>
                  </a:cxn>
                  <a:cxn ang="0">
                    <a:pos x="0" y="297"/>
                  </a:cxn>
                </a:cxnLst>
                <a:rect l="0" t="0" r="r" b="b"/>
                <a:pathLst>
                  <a:path w="1867" h="444">
                    <a:moveTo>
                      <a:pt x="1838" y="297"/>
                    </a:moveTo>
                    <a:lnTo>
                      <a:pt x="1808" y="297"/>
                    </a:lnTo>
                    <a:lnTo>
                      <a:pt x="1778" y="268"/>
                    </a:lnTo>
                    <a:lnTo>
                      <a:pt x="1778" y="238"/>
                    </a:lnTo>
                    <a:lnTo>
                      <a:pt x="1808" y="238"/>
                    </a:lnTo>
                    <a:lnTo>
                      <a:pt x="1867" y="179"/>
                    </a:lnTo>
                    <a:lnTo>
                      <a:pt x="1867" y="149"/>
                    </a:lnTo>
                    <a:lnTo>
                      <a:pt x="1838" y="119"/>
                    </a:lnTo>
                    <a:lnTo>
                      <a:pt x="1778" y="89"/>
                    </a:lnTo>
                    <a:lnTo>
                      <a:pt x="1720" y="89"/>
                    </a:lnTo>
                    <a:lnTo>
                      <a:pt x="1660" y="61"/>
                    </a:lnTo>
                    <a:lnTo>
                      <a:pt x="1601" y="61"/>
                    </a:lnTo>
                    <a:lnTo>
                      <a:pt x="1541" y="0"/>
                    </a:lnTo>
                    <a:lnTo>
                      <a:pt x="1483" y="0"/>
                    </a:lnTo>
                    <a:lnTo>
                      <a:pt x="1453" y="31"/>
                    </a:lnTo>
                    <a:lnTo>
                      <a:pt x="1394" y="31"/>
                    </a:lnTo>
                    <a:lnTo>
                      <a:pt x="1364" y="61"/>
                    </a:lnTo>
                    <a:lnTo>
                      <a:pt x="1305" y="31"/>
                    </a:lnTo>
                    <a:lnTo>
                      <a:pt x="1246" y="31"/>
                    </a:lnTo>
                    <a:lnTo>
                      <a:pt x="1127" y="149"/>
                    </a:lnTo>
                    <a:lnTo>
                      <a:pt x="1127" y="207"/>
                    </a:lnTo>
                    <a:lnTo>
                      <a:pt x="1098" y="238"/>
                    </a:lnTo>
                    <a:lnTo>
                      <a:pt x="1098" y="297"/>
                    </a:lnTo>
                    <a:lnTo>
                      <a:pt x="1127" y="326"/>
                    </a:lnTo>
                    <a:lnTo>
                      <a:pt x="1098" y="356"/>
                    </a:lnTo>
                    <a:lnTo>
                      <a:pt x="1009" y="356"/>
                    </a:lnTo>
                    <a:lnTo>
                      <a:pt x="1009" y="386"/>
                    </a:lnTo>
                    <a:lnTo>
                      <a:pt x="978" y="416"/>
                    </a:lnTo>
                    <a:lnTo>
                      <a:pt x="948" y="416"/>
                    </a:lnTo>
                    <a:lnTo>
                      <a:pt x="948" y="444"/>
                    </a:lnTo>
                    <a:lnTo>
                      <a:pt x="920" y="416"/>
                    </a:lnTo>
                    <a:lnTo>
                      <a:pt x="860" y="416"/>
                    </a:lnTo>
                    <a:lnTo>
                      <a:pt x="830" y="386"/>
                    </a:lnTo>
                    <a:lnTo>
                      <a:pt x="802" y="386"/>
                    </a:lnTo>
                    <a:lnTo>
                      <a:pt x="771" y="356"/>
                    </a:lnTo>
                    <a:lnTo>
                      <a:pt x="683" y="356"/>
                    </a:lnTo>
                    <a:lnTo>
                      <a:pt x="683" y="386"/>
                    </a:lnTo>
                    <a:lnTo>
                      <a:pt x="623" y="386"/>
                    </a:lnTo>
                    <a:lnTo>
                      <a:pt x="593" y="416"/>
                    </a:lnTo>
                    <a:lnTo>
                      <a:pt x="475" y="416"/>
                    </a:lnTo>
                    <a:lnTo>
                      <a:pt x="446" y="386"/>
                    </a:lnTo>
                    <a:lnTo>
                      <a:pt x="386" y="386"/>
                    </a:lnTo>
                    <a:lnTo>
                      <a:pt x="297" y="297"/>
                    </a:lnTo>
                    <a:lnTo>
                      <a:pt x="268" y="297"/>
                    </a:lnTo>
                    <a:lnTo>
                      <a:pt x="268" y="268"/>
                    </a:lnTo>
                    <a:lnTo>
                      <a:pt x="209" y="238"/>
                    </a:lnTo>
                    <a:lnTo>
                      <a:pt x="179" y="238"/>
                    </a:lnTo>
                    <a:lnTo>
                      <a:pt x="118" y="207"/>
                    </a:lnTo>
                    <a:lnTo>
                      <a:pt x="90" y="268"/>
                    </a:lnTo>
                    <a:lnTo>
                      <a:pt x="118" y="268"/>
                    </a:lnTo>
                    <a:lnTo>
                      <a:pt x="61" y="297"/>
                    </a:lnTo>
                    <a:lnTo>
                      <a:pt x="30" y="268"/>
                    </a:lnTo>
                    <a:lnTo>
                      <a:pt x="0" y="297"/>
                    </a:lnTo>
                  </a:path>
                </a:pathLst>
              </a:custGeom>
              <a:noFill/>
              <a:ln w="1588">
                <a:solidFill>
                  <a:srgbClr val="000000"/>
                </a:solidFill>
                <a:prstDash val="solid"/>
                <a:round/>
                <a:headEnd/>
                <a:tailEnd/>
              </a:ln>
            </p:spPr>
            <p:txBody>
              <a:bodyPr/>
              <a:lstStyle/>
              <a:p>
                <a:endParaRPr lang="en-GB"/>
              </a:p>
            </p:txBody>
          </p:sp>
          <p:sp>
            <p:nvSpPr>
              <p:cNvPr id="17589" name="Freeform 181"/>
              <p:cNvSpPr>
                <a:spLocks/>
              </p:cNvSpPr>
              <p:nvPr/>
            </p:nvSpPr>
            <p:spPr bwMode="auto">
              <a:xfrm>
                <a:off x="4250" y="995"/>
                <a:ext cx="59" cy="44"/>
              </a:xfrm>
              <a:custGeom>
                <a:avLst/>
                <a:gdLst/>
                <a:ahLst/>
                <a:cxnLst>
                  <a:cxn ang="0">
                    <a:pos x="0" y="178"/>
                  </a:cxn>
                  <a:cxn ang="0">
                    <a:pos x="29" y="178"/>
                  </a:cxn>
                  <a:cxn ang="0">
                    <a:pos x="59" y="149"/>
                  </a:cxn>
                  <a:cxn ang="0">
                    <a:pos x="59" y="119"/>
                  </a:cxn>
                  <a:cxn ang="0">
                    <a:pos x="89" y="88"/>
                  </a:cxn>
                  <a:cxn ang="0">
                    <a:pos x="177" y="88"/>
                  </a:cxn>
                  <a:cxn ang="0">
                    <a:pos x="238" y="30"/>
                  </a:cxn>
                  <a:cxn ang="0">
                    <a:pos x="207" y="0"/>
                  </a:cxn>
                </a:cxnLst>
                <a:rect l="0" t="0" r="r" b="b"/>
                <a:pathLst>
                  <a:path w="238" h="178">
                    <a:moveTo>
                      <a:pt x="0" y="178"/>
                    </a:moveTo>
                    <a:lnTo>
                      <a:pt x="29" y="178"/>
                    </a:lnTo>
                    <a:lnTo>
                      <a:pt x="59" y="149"/>
                    </a:lnTo>
                    <a:lnTo>
                      <a:pt x="59" y="119"/>
                    </a:lnTo>
                    <a:lnTo>
                      <a:pt x="89" y="88"/>
                    </a:lnTo>
                    <a:lnTo>
                      <a:pt x="177" y="88"/>
                    </a:lnTo>
                    <a:lnTo>
                      <a:pt x="238" y="30"/>
                    </a:lnTo>
                    <a:lnTo>
                      <a:pt x="207" y="0"/>
                    </a:lnTo>
                  </a:path>
                </a:pathLst>
              </a:custGeom>
              <a:noFill/>
              <a:ln w="1588">
                <a:solidFill>
                  <a:srgbClr val="000000"/>
                </a:solidFill>
                <a:prstDash val="solid"/>
                <a:round/>
                <a:headEnd/>
                <a:tailEnd/>
              </a:ln>
            </p:spPr>
            <p:txBody>
              <a:bodyPr/>
              <a:lstStyle/>
              <a:p>
                <a:endParaRPr lang="en-GB"/>
              </a:p>
            </p:txBody>
          </p:sp>
          <p:sp>
            <p:nvSpPr>
              <p:cNvPr id="17590" name="Freeform 182"/>
              <p:cNvSpPr>
                <a:spLocks/>
              </p:cNvSpPr>
              <p:nvPr/>
            </p:nvSpPr>
            <p:spPr bwMode="auto">
              <a:xfrm>
                <a:off x="4243" y="965"/>
                <a:ext cx="59" cy="30"/>
              </a:xfrm>
              <a:custGeom>
                <a:avLst/>
                <a:gdLst/>
                <a:ahLst/>
                <a:cxnLst>
                  <a:cxn ang="0">
                    <a:pos x="0" y="0"/>
                  </a:cxn>
                  <a:cxn ang="0">
                    <a:pos x="30" y="31"/>
                  </a:cxn>
                  <a:cxn ang="0">
                    <a:pos x="119" y="31"/>
                  </a:cxn>
                  <a:cxn ang="0">
                    <a:pos x="89" y="61"/>
                  </a:cxn>
                  <a:cxn ang="0">
                    <a:pos x="237" y="61"/>
                  </a:cxn>
                  <a:cxn ang="0">
                    <a:pos x="177" y="89"/>
                  </a:cxn>
                  <a:cxn ang="0">
                    <a:pos x="207" y="89"/>
                  </a:cxn>
                  <a:cxn ang="0">
                    <a:pos x="207" y="119"/>
                  </a:cxn>
                  <a:cxn ang="0">
                    <a:pos x="237" y="119"/>
                  </a:cxn>
                </a:cxnLst>
                <a:rect l="0" t="0" r="r" b="b"/>
                <a:pathLst>
                  <a:path w="237" h="119">
                    <a:moveTo>
                      <a:pt x="0" y="0"/>
                    </a:moveTo>
                    <a:lnTo>
                      <a:pt x="30" y="31"/>
                    </a:lnTo>
                    <a:lnTo>
                      <a:pt x="119" y="31"/>
                    </a:lnTo>
                    <a:lnTo>
                      <a:pt x="89" y="61"/>
                    </a:lnTo>
                    <a:lnTo>
                      <a:pt x="237" y="61"/>
                    </a:lnTo>
                    <a:lnTo>
                      <a:pt x="177" y="89"/>
                    </a:lnTo>
                    <a:lnTo>
                      <a:pt x="207" y="89"/>
                    </a:lnTo>
                    <a:lnTo>
                      <a:pt x="207" y="119"/>
                    </a:lnTo>
                    <a:lnTo>
                      <a:pt x="237" y="119"/>
                    </a:lnTo>
                  </a:path>
                </a:pathLst>
              </a:custGeom>
              <a:noFill/>
              <a:ln w="1588">
                <a:solidFill>
                  <a:srgbClr val="000000"/>
                </a:solidFill>
                <a:prstDash val="solid"/>
                <a:round/>
                <a:headEnd/>
                <a:tailEnd/>
              </a:ln>
            </p:spPr>
            <p:txBody>
              <a:bodyPr/>
              <a:lstStyle/>
              <a:p>
                <a:endParaRPr lang="en-GB"/>
              </a:p>
            </p:txBody>
          </p:sp>
          <p:sp>
            <p:nvSpPr>
              <p:cNvPr id="17591" name="Freeform 183"/>
              <p:cNvSpPr>
                <a:spLocks/>
              </p:cNvSpPr>
              <p:nvPr/>
            </p:nvSpPr>
            <p:spPr bwMode="auto">
              <a:xfrm>
                <a:off x="4220" y="958"/>
                <a:ext cx="23" cy="7"/>
              </a:xfrm>
              <a:custGeom>
                <a:avLst/>
                <a:gdLst/>
                <a:ahLst/>
                <a:cxnLst>
                  <a:cxn ang="0">
                    <a:pos x="88" y="30"/>
                  </a:cxn>
                  <a:cxn ang="0">
                    <a:pos x="58" y="0"/>
                  </a:cxn>
                  <a:cxn ang="0">
                    <a:pos x="28" y="0"/>
                  </a:cxn>
                  <a:cxn ang="0">
                    <a:pos x="0" y="30"/>
                  </a:cxn>
                  <a:cxn ang="0">
                    <a:pos x="88" y="30"/>
                  </a:cxn>
                </a:cxnLst>
                <a:rect l="0" t="0" r="r" b="b"/>
                <a:pathLst>
                  <a:path w="88" h="30">
                    <a:moveTo>
                      <a:pt x="88" y="30"/>
                    </a:moveTo>
                    <a:lnTo>
                      <a:pt x="58" y="0"/>
                    </a:lnTo>
                    <a:lnTo>
                      <a:pt x="28" y="0"/>
                    </a:lnTo>
                    <a:lnTo>
                      <a:pt x="0" y="30"/>
                    </a:lnTo>
                    <a:lnTo>
                      <a:pt x="88" y="30"/>
                    </a:lnTo>
                  </a:path>
                </a:pathLst>
              </a:custGeom>
              <a:noFill/>
              <a:ln w="1588">
                <a:solidFill>
                  <a:srgbClr val="000000"/>
                </a:solidFill>
                <a:prstDash val="solid"/>
                <a:round/>
                <a:headEnd/>
                <a:tailEnd/>
              </a:ln>
            </p:spPr>
            <p:txBody>
              <a:bodyPr/>
              <a:lstStyle/>
              <a:p>
                <a:endParaRPr lang="en-GB"/>
              </a:p>
            </p:txBody>
          </p:sp>
          <p:sp>
            <p:nvSpPr>
              <p:cNvPr id="17592" name="Freeform 184"/>
              <p:cNvSpPr>
                <a:spLocks/>
              </p:cNvSpPr>
              <p:nvPr/>
            </p:nvSpPr>
            <p:spPr bwMode="auto">
              <a:xfrm>
                <a:off x="4220" y="1039"/>
                <a:ext cx="252" cy="637"/>
              </a:xfrm>
              <a:custGeom>
                <a:avLst/>
                <a:gdLst/>
                <a:ahLst/>
                <a:cxnLst>
                  <a:cxn ang="0">
                    <a:pos x="237" y="2515"/>
                  </a:cxn>
                  <a:cxn ang="0">
                    <a:pos x="295" y="2488"/>
                  </a:cxn>
                  <a:cxn ang="0">
                    <a:pos x="384" y="2427"/>
                  </a:cxn>
                  <a:cxn ang="0">
                    <a:pos x="474" y="2369"/>
                  </a:cxn>
                  <a:cxn ang="0">
                    <a:pos x="620" y="2251"/>
                  </a:cxn>
                  <a:cxn ang="0">
                    <a:pos x="681" y="2160"/>
                  </a:cxn>
                  <a:cxn ang="0">
                    <a:pos x="711" y="2132"/>
                  </a:cxn>
                  <a:cxn ang="0">
                    <a:pos x="830" y="2042"/>
                  </a:cxn>
                  <a:cxn ang="0">
                    <a:pos x="918" y="1984"/>
                  </a:cxn>
                  <a:cxn ang="0">
                    <a:pos x="948" y="1895"/>
                  </a:cxn>
                  <a:cxn ang="0">
                    <a:pos x="888" y="1717"/>
                  </a:cxn>
                  <a:cxn ang="0">
                    <a:pos x="770" y="1659"/>
                  </a:cxn>
                  <a:cxn ang="0">
                    <a:pos x="681" y="1629"/>
                  </a:cxn>
                  <a:cxn ang="0">
                    <a:pos x="593" y="1568"/>
                  </a:cxn>
                  <a:cxn ang="0">
                    <a:pos x="711" y="1480"/>
                  </a:cxn>
                  <a:cxn ang="0">
                    <a:pos x="681" y="1422"/>
                  </a:cxn>
                  <a:cxn ang="0">
                    <a:pos x="593" y="1391"/>
                  </a:cxn>
                  <a:cxn ang="0">
                    <a:pos x="563" y="1331"/>
                  </a:cxn>
                  <a:cxn ang="0">
                    <a:pos x="533" y="1304"/>
                  </a:cxn>
                  <a:cxn ang="0">
                    <a:pos x="593" y="1273"/>
                  </a:cxn>
                  <a:cxn ang="0">
                    <a:pos x="533" y="1243"/>
                  </a:cxn>
                  <a:cxn ang="0">
                    <a:pos x="444" y="1213"/>
                  </a:cxn>
                  <a:cxn ang="0">
                    <a:pos x="474" y="1155"/>
                  </a:cxn>
                  <a:cxn ang="0">
                    <a:pos x="444" y="1125"/>
                  </a:cxn>
                  <a:cxn ang="0">
                    <a:pos x="444" y="1066"/>
                  </a:cxn>
                  <a:cxn ang="0">
                    <a:pos x="502" y="977"/>
                  </a:cxn>
                  <a:cxn ang="0">
                    <a:pos x="474" y="918"/>
                  </a:cxn>
                  <a:cxn ang="0">
                    <a:pos x="413" y="829"/>
                  </a:cxn>
                  <a:cxn ang="0">
                    <a:pos x="384" y="800"/>
                  </a:cxn>
                  <a:cxn ang="0">
                    <a:pos x="295" y="681"/>
                  </a:cxn>
                  <a:cxn ang="0">
                    <a:pos x="237" y="650"/>
                  </a:cxn>
                  <a:cxn ang="0">
                    <a:pos x="384" y="444"/>
                  </a:cxn>
                  <a:cxn ang="0">
                    <a:pos x="356" y="355"/>
                  </a:cxn>
                  <a:cxn ang="0">
                    <a:pos x="207" y="266"/>
                  </a:cxn>
                  <a:cxn ang="0">
                    <a:pos x="58" y="207"/>
                  </a:cxn>
                  <a:cxn ang="0">
                    <a:pos x="28" y="119"/>
                  </a:cxn>
                  <a:cxn ang="0">
                    <a:pos x="58" y="59"/>
                  </a:cxn>
                  <a:cxn ang="0">
                    <a:pos x="28" y="29"/>
                  </a:cxn>
                  <a:cxn ang="0">
                    <a:pos x="118" y="0"/>
                  </a:cxn>
                </a:cxnLst>
                <a:rect l="0" t="0" r="r" b="b"/>
                <a:pathLst>
                  <a:path w="1007" h="2545">
                    <a:moveTo>
                      <a:pt x="237" y="2545"/>
                    </a:moveTo>
                    <a:lnTo>
                      <a:pt x="237" y="2515"/>
                    </a:lnTo>
                    <a:lnTo>
                      <a:pt x="265" y="2488"/>
                    </a:lnTo>
                    <a:lnTo>
                      <a:pt x="295" y="2488"/>
                    </a:lnTo>
                    <a:lnTo>
                      <a:pt x="356" y="2427"/>
                    </a:lnTo>
                    <a:lnTo>
                      <a:pt x="384" y="2427"/>
                    </a:lnTo>
                    <a:lnTo>
                      <a:pt x="444" y="2369"/>
                    </a:lnTo>
                    <a:lnTo>
                      <a:pt x="474" y="2369"/>
                    </a:lnTo>
                    <a:lnTo>
                      <a:pt x="593" y="2251"/>
                    </a:lnTo>
                    <a:lnTo>
                      <a:pt x="620" y="2251"/>
                    </a:lnTo>
                    <a:lnTo>
                      <a:pt x="681" y="2190"/>
                    </a:lnTo>
                    <a:lnTo>
                      <a:pt x="681" y="2160"/>
                    </a:lnTo>
                    <a:lnTo>
                      <a:pt x="711" y="2160"/>
                    </a:lnTo>
                    <a:lnTo>
                      <a:pt x="711" y="2132"/>
                    </a:lnTo>
                    <a:lnTo>
                      <a:pt x="800" y="2042"/>
                    </a:lnTo>
                    <a:lnTo>
                      <a:pt x="830" y="2042"/>
                    </a:lnTo>
                    <a:lnTo>
                      <a:pt x="888" y="1984"/>
                    </a:lnTo>
                    <a:lnTo>
                      <a:pt x="918" y="1984"/>
                    </a:lnTo>
                    <a:lnTo>
                      <a:pt x="948" y="1954"/>
                    </a:lnTo>
                    <a:lnTo>
                      <a:pt x="948" y="1895"/>
                    </a:lnTo>
                    <a:lnTo>
                      <a:pt x="1007" y="1835"/>
                    </a:lnTo>
                    <a:lnTo>
                      <a:pt x="888" y="1717"/>
                    </a:lnTo>
                    <a:lnTo>
                      <a:pt x="830" y="1717"/>
                    </a:lnTo>
                    <a:lnTo>
                      <a:pt x="770" y="1659"/>
                    </a:lnTo>
                    <a:lnTo>
                      <a:pt x="711" y="1659"/>
                    </a:lnTo>
                    <a:lnTo>
                      <a:pt x="681" y="1629"/>
                    </a:lnTo>
                    <a:lnTo>
                      <a:pt x="651" y="1629"/>
                    </a:lnTo>
                    <a:lnTo>
                      <a:pt x="593" y="1568"/>
                    </a:lnTo>
                    <a:lnTo>
                      <a:pt x="620" y="1568"/>
                    </a:lnTo>
                    <a:lnTo>
                      <a:pt x="711" y="1480"/>
                    </a:lnTo>
                    <a:lnTo>
                      <a:pt x="681" y="1450"/>
                    </a:lnTo>
                    <a:lnTo>
                      <a:pt x="681" y="1422"/>
                    </a:lnTo>
                    <a:lnTo>
                      <a:pt x="651" y="1391"/>
                    </a:lnTo>
                    <a:lnTo>
                      <a:pt x="593" y="1391"/>
                    </a:lnTo>
                    <a:lnTo>
                      <a:pt x="563" y="1361"/>
                    </a:lnTo>
                    <a:lnTo>
                      <a:pt x="563" y="1331"/>
                    </a:lnTo>
                    <a:lnTo>
                      <a:pt x="533" y="1331"/>
                    </a:lnTo>
                    <a:lnTo>
                      <a:pt x="533" y="1304"/>
                    </a:lnTo>
                    <a:lnTo>
                      <a:pt x="563" y="1304"/>
                    </a:lnTo>
                    <a:lnTo>
                      <a:pt x="593" y="1273"/>
                    </a:lnTo>
                    <a:lnTo>
                      <a:pt x="563" y="1273"/>
                    </a:lnTo>
                    <a:lnTo>
                      <a:pt x="533" y="1243"/>
                    </a:lnTo>
                    <a:lnTo>
                      <a:pt x="474" y="1243"/>
                    </a:lnTo>
                    <a:lnTo>
                      <a:pt x="444" y="1213"/>
                    </a:lnTo>
                    <a:lnTo>
                      <a:pt x="444" y="1155"/>
                    </a:lnTo>
                    <a:lnTo>
                      <a:pt x="474" y="1155"/>
                    </a:lnTo>
                    <a:lnTo>
                      <a:pt x="474" y="1125"/>
                    </a:lnTo>
                    <a:lnTo>
                      <a:pt x="444" y="1125"/>
                    </a:lnTo>
                    <a:lnTo>
                      <a:pt x="413" y="1095"/>
                    </a:lnTo>
                    <a:lnTo>
                      <a:pt x="444" y="1066"/>
                    </a:lnTo>
                    <a:lnTo>
                      <a:pt x="444" y="1006"/>
                    </a:lnTo>
                    <a:lnTo>
                      <a:pt x="502" y="977"/>
                    </a:lnTo>
                    <a:lnTo>
                      <a:pt x="533" y="977"/>
                    </a:lnTo>
                    <a:lnTo>
                      <a:pt x="474" y="918"/>
                    </a:lnTo>
                    <a:lnTo>
                      <a:pt x="474" y="888"/>
                    </a:lnTo>
                    <a:lnTo>
                      <a:pt x="413" y="829"/>
                    </a:lnTo>
                    <a:lnTo>
                      <a:pt x="384" y="829"/>
                    </a:lnTo>
                    <a:lnTo>
                      <a:pt x="384" y="800"/>
                    </a:lnTo>
                    <a:lnTo>
                      <a:pt x="295" y="711"/>
                    </a:lnTo>
                    <a:lnTo>
                      <a:pt x="295" y="681"/>
                    </a:lnTo>
                    <a:lnTo>
                      <a:pt x="265" y="650"/>
                    </a:lnTo>
                    <a:lnTo>
                      <a:pt x="237" y="650"/>
                    </a:lnTo>
                    <a:lnTo>
                      <a:pt x="237" y="593"/>
                    </a:lnTo>
                    <a:lnTo>
                      <a:pt x="384" y="444"/>
                    </a:lnTo>
                    <a:lnTo>
                      <a:pt x="384" y="384"/>
                    </a:lnTo>
                    <a:lnTo>
                      <a:pt x="356" y="355"/>
                    </a:lnTo>
                    <a:lnTo>
                      <a:pt x="295" y="355"/>
                    </a:lnTo>
                    <a:lnTo>
                      <a:pt x="207" y="266"/>
                    </a:lnTo>
                    <a:lnTo>
                      <a:pt x="88" y="266"/>
                    </a:lnTo>
                    <a:lnTo>
                      <a:pt x="58" y="207"/>
                    </a:lnTo>
                    <a:lnTo>
                      <a:pt x="28" y="207"/>
                    </a:lnTo>
                    <a:lnTo>
                      <a:pt x="28" y="119"/>
                    </a:lnTo>
                    <a:lnTo>
                      <a:pt x="58" y="89"/>
                    </a:lnTo>
                    <a:lnTo>
                      <a:pt x="58" y="59"/>
                    </a:lnTo>
                    <a:lnTo>
                      <a:pt x="0" y="59"/>
                    </a:lnTo>
                    <a:lnTo>
                      <a:pt x="28" y="29"/>
                    </a:lnTo>
                    <a:lnTo>
                      <a:pt x="88" y="29"/>
                    </a:lnTo>
                    <a:lnTo>
                      <a:pt x="118" y="0"/>
                    </a:lnTo>
                  </a:path>
                </a:pathLst>
              </a:custGeom>
              <a:noFill/>
              <a:ln w="1588">
                <a:solidFill>
                  <a:srgbClr val="000000"/>
                </a:solidFill>
                <a:prstDash val="solid"/>
                <a:round/>
                <a:headEnd/>
                <a:tailEnd/>
              </a:ln>
            </p:spPr>
            <p:txBody>
              <a:bodyPr/>
              <a:lstStyle/>
              <a:p>
                <a:endParaRPr lang="en-GB"/>
              </a:p>
            </p:txBody>
          </p:sp>
          <p:sp>
            <p:nvSpPr>
              <p:cNvPr id="17593" name="Freeform 185"/>
              <p:cNvSpPr>
                <a:spLocks/>
              </p:cNvSpPr>
              <p:nvPr/>
            </p:nvSpPr>
            <p:spPr bwMode="auto">
              <a:xfrm>
                <a:off x="3857" y="1276"/>
                <a:ext cx="237" cy="422"/>
              </a:xfrm>
              <a:custGeom>
                <a:avLst/>
                <a:gdLst/>
                <a:ahLst/>
                <a:cxnLst>
                  <a:cxn ang="0">
                    <a:pos x="680" y="29"/>
                  </a:cxn>
                  <a:cxn ang="0">
                    <a:pos x="710" y="29"/>
                  </a:cxn>
                  <a:cxn ang="0">
                    <a:pos x="830" y="58"/>
                  </a:cxn>
                  <a:cxn ang="0">
                    <a:pos x="859" y="88"/>
                  </a:cxn>
                  <a:cxn ang="0">
                    <a:pos x="889" y="207"/>
                  </a:cxn>
                  <a:cxn ang="0">
                    <a:pos x="948" y="236"/>
                  </a:cxn>
                  <a:cxn ang="0">
                    <a:pos x="917" y="265"/>
                  </a:cxn>
                  <a:cxn ang="0">
                    <a:pos x="917" y="295"/>
                  </a:cxn>
                  <a:cxn ang="0">
                    <a:pos x="859" y="265"/>
                  </a:cxn>
                  <a:cxn ang="0">
                    <a:pos x="799" y="295"/>
                  </a:cxn>
                  <a:cxn ang="0">
                    <a:pos x="710" y="356"/>
                  </a:cxn>
                  <a:cxn ang="0">
                    <a:pos x="680" y="413"/>
                  </a:cxn>
                  <a:cxn ang="0">
                    <a:pos x="534" y="532"/>
                  </a:cxn>
                  <a:cxn ang="0">
                    <a:pos x="503" y="562"/>
                  </a:cxn>
                  <a:cxn ang="0">
                    <a:pos x="415" y="592"/>
                  </a:cxn>
                  <a:cxn ang="0">
                    <a:pos x="385" y="620"/>
                  </a:cxn>
                  <a:cxn ang="0">
                    <a:pos x="325" y="650"/>
                  </a:cxn>
                  <a:cxn ang="0">
                    <a:pos x="296" y="711"/>
                  </a:cxn>
                  <a:cxn ang="0">
                    <a:pos x="266" y="738"/>
                  </a:cxn>
                  <a:cxn ang="0">
                    <a:pos x="266" y="769"/>
                  </a:cxn>
                  <a:cxn ang="0">
                    <a:pos x="178" y="799"/>
                  </a:cxn>
                  <a:cxn ang="0">
                    <a:pos x="148" y="799"/>
                  </a:cxn>
                  <a:cxn ang="0">
                    <a:pos x="88" y="769"/>
                  </a:cxn>
                  <a:cxn ang="0">
                    <a:pos x="118" y="829"/>
                  </a:cxn>
                  <a:cxn ang="0">
                    <a:pos x="88" y="857"/>
                  </a:cxn>
                  <a:cxn ang="0">
                    <a:pos x="29" y="947"/>
                  </a:cxn>
                  <a:cxn ang="0">
                    <a:pos x="29" y="976"/>
                  </a:cxn>
                  <a:cxn ang="0">
                    <a:pos x="59" y="1036"/>
                  </a:cxn>
                  <a:cxn ang="0">
                    <a:pos x="88" y="1065"/>
                  </a:cxn>
                  <a:cxn ang="0">
                    <a:pos x="59" y="1184"/>
                  </a:cxn>
                  <a:cxn ang="0">
                    <a:pos x="148" y="1242"/>
                  </a:cxn>
                  <a:cxn ang="0">
                    <a:pos x="178" y="1303"/>
                  </a:cxn>
                  <a:cxn ang="0">
                    <a:pos x="148" y="1331"/>
                  </a:cxn>
                  <a:cxn ang="0">
                    <a:pos x="88" y="1449"/>
                  </a:cxn>
                  <a:cxn ang="0">
                    <a:pos x="118" y="1540"/>
                  </a:cxn>
                  <a:cxn ang="0">
                    <a:pos x="118" y="1597"/>
                  </a:cxn>
                  <a:cxn ang="0">
                    <a:pos x="178" y="1628"/>
                  </a:cxn>
                  <a:cxn ang="0">
                    <a:pos x="266" y="1597"/>
                  </a:cxn>
                  <a:cxn ang="0">
                    <a:pos x="296" y="1628"/>
                  </a:cxn>
                  <a:cxn ang="0">
                    <a:pos x="355" y="1658"/>
                  </a:cxn>
                  <a:cxn ang="0">
                    <a:pos x="385" y="1686"/>
                  </a:cxn>
                </a:cxnLst>
                <a:rect l="0" t="0" r="r" b="b"/>
                <a:pathLst>
                  <a:path w="948" h="1686">
                    <a:moveTo>
                      <a:pt x="622" y="0"/>
                    </a:moveTo>
                    <a:lnTo>
                      <a:pt x="680" y="29"/>
                    </a:lnTo>
                    <a:lnTo>
                      <a:pt x="710" y="0"/>
                    </a:lnTo>
                    <a:lnTo>
                      <a:pt x="710" y="29"/>
                    </a:lnTo>
                    <a:lnTo>
                      <a:pt x="741" y="58"/>
                    </a:lnTo>
                    <a:lnTo>
                      <a:pt x="830" y="58"/>
                    </a:lnTo>
                    <a:lnTo>
                      <a:pt x="830" y="88"/>
                    </a:lnTo>
                    <a:lnTo>
                      <a:pt x="859" y="88"/>
                    </a:lnTo>
                    <a:lnTo>
                      <a:pt x="889" y="118"/>
                    </a:lnTo>
                    <a:lnTo>
                      <a:pt x="889" y="207"/>
                    </a:lnTo>
                    <a:lnTo>
                      <a:pt x="917" y="207"/>
                    </a:lnTo>
                    <a:lnTo>
                      <a:pt x="948" y="236"/>
                    </a:lnTo>
                    <a:lnTo>
                      <a:pt x="917" y="236"/>
                    </a:lnTo>
                    <a:lnTo>
                      <a:pt x="917" y="265"/>
                    </a:lnTo>
                    <a:lnTo>
                      <a:pt x="889" y="265"/>
                    </a:lnTo>
                    <a:lnTo>
                      <a:pt x="917" y="295"/>
                    </a:lnTo>
                    <a:lnTo>
                      <a:pt x="889" y="295"/>
                    </a:lnTo>
                    <a:lnTo>
                      <a:pt x="859" y="265"/>
                    </a:lnTo>
                    <a:lnTo>
                      <a:pt x="830" y="265"/>
                    </a:lnTo>
                    <a:lnTo>
                      <a:pt x="799" y="295"/>
                    </a:lnTo>
                    <a:lnTo>
                      <a:pt x="771" y="295"/>
                    </a:lnTo>
                    <a:lnTo>
                      <a:pt x="710" y="356"/>
                    </a:lnTo>
                    <a:lnTo>
                      <a:pt x="710" y="383"/>
                    </a:lnTo>
                    <a:lnTo>
                      <a:pt x="680" y="413"/>
                    </a:lnTo>
                    <a:lnTo>
                      <a:pt x="652" y="413"/>
                    </a:lnTo>
                    <a:lnTo>
                      <a:pt x="534" y="532"/>
                    </a:lnTo>
                    <a:lnTo>
                      <a:pt x="503" y="532"/>
                    </a:lnTo>
                    <a:lnTo>
                      <a:pt x="503" y="562"/>
                    </a:lnTo>
                    <a:lnTo>
                      <a:pt x="473" y="592"/>
                    </a:lnTo>
                    <a:lnTo>
                      <a:pt x="415" y="592"/>
                    </a:lnTo>
                    <a:lnTo>
                      <a:pt x="415" y="620"/>
                    </a:lnTo>
                    <a:lnTo>
                      <a:pt x="385" y="620"/>
                    </a:lnTo>
                    <a:lnTo>
                      <a:pt x="385" y="650"/>
                    </a:lnTo>
                    <a:lnTo>
                      <a:pt x="325" y="650"/>
                    </a:lnTo>
                    <a:lnTo>
                      <a:pt x="296" y="681"/>
                    </a:lnTo>
                    <a:lnTo>
                      <a:pt x="296" y="711"/>
                    </a:lnTo>
                    <a:lnTo>
                      <a:pt x="266" y="711"/>
                    </a:lnTo>
                    <a:lnTo>
                      <a:pt x="266" y="738"/>
                    </a:lnTo>
                    <a:lnTo>
                      <a:pt x="296" y="738"/>
                    </a:lnTo>
                    <a:lnTo>
                      <a:pt x="266" y="769"/>
                    </a:lnTo>
                    <a:lnTo>
                      <a:pt x="207" y="769"/>
                    </a:lnTo>
                    <a:lnTo>
                      <a:pt x="178" y="799"/>
                    </a:lnTo>
                    <a:lnTo>
                      <a:pt x="178" y="769"/>
                    </a:lnTo>
                    <a:lnTo>
                      <a:pt x="148" y="799"/>
                    </a:lnTo>
                    <a:lnTo>
                      <a:pt x="118" y="799"/>
                    </a:lnTo>
                    <a:lnTo>
                      <a:pt x="88" y="769"/>
                    </a:lnTo>
                    <a:lnTo>
                      <a:pt x="88" y="799"/>
                    </a:lnTo>
                    <a:lnTo>
                      <a:pt x="118" y="829"/>
                    </a:lnTo>
                    <a:lnTo>
                      <a:pt x="88" y="829"/>
                    </a:lnTo>
                    <a:lnTo>
                      <a:pt x="88" y="857"/>
                    </a:lnTo>
                    <a:lnTo>
                      <a:pt x="29" y="917"/>
                    </a:lnTo>
                    <a:lnTo>
                      <a:pt x="29" y="947"/>
                    </a:lnTo>
                    <a:lnTo>
                      <a:pt x="0" y="976"/>
                    </a:lnTo>
                    <a:lnTo>
                      <a:pt x="29" y="976"/>
                    </a:lnTo>
                    <a:lnTo>
                      <a:pt x="29" y="1036"/>
                    </a:lnTo>
                    <a:lnTo>
                      <a:pt x="59" y="1036"/>
                    </a:lnTo>
                    <a:lnTo>
                      <a:pt x="59" y="1065"/>
                    </a:lnTo>
                    <a:lnTo>
                      <a:pt x="88" y="1065"/>
                    </a:lnTo>
                    <a:lnTo>
                      <a:pt x="59" y="1094"/>
                    </a:lnTo>
                    <a:lnTo>
                      <a:pt x="59" y="1184"/>
                    </a:lnTo>
                    <a:lnTo>
                      <a:pt x="88" y="1184"/>
                    </a:lnTo>
                    <a:lnTo>
                      <a:pt x="148" y="1242"/>
                    </a:lnTo>
                    <a:lnTo>
                      <a:pt x="148" y="1272"/>
                    </a:lnTo>
                    <a:lnTo>
                      <a:pt x="178" y="1303"/>
                    </a:lnTo>
                    <a:lnTo>
                      <a:pt x="118" y="1303"/>
                    </a:lnTo>
                    <a:lnTo>
                      <a:pt x="148" y="1331"/>
                    </a:lnTo>
                    <a:lnTo>
                      <a:pt x="148" y="1390"/>
                    </a:lnTo>
                    <a:lnTo>
                      <a:pt x="88" y="1449"/>
                    </a:lnTo>
                    <a:lnTo>
                      <a:pt x="118" y="1479"/>
                    </a:lnTo>
                    <a:lnTo>
                      <a:pt x="118" y="1540"/>
                    </a:lnTo>
                    <a:lnTo>
                      <a:pt x="148" y="1567"/>
                    </a:lnTo>
                    <a:lnTo>
                      <a:pt x="118" y="1597"/>
                    </a:lnTo>
                    <a:lnTo>
                      <a:pt x="148" y="1597"/>
                    </a:lnTo>
                    <a:lnTo>
                      <a:pt x="178" y="1628"/>
                    </a:lnTo>
                    <a:lnTo>
                      <a:pt x="178" y="1597"/>
                    </a:lnTo>
                    <a:lnTo>
                      <a:pt x="266" y="1597"/>
                    </a:lnTo>
                    <a:lnTo>
                      <a:pt x="266" y="1628"/>
                    </a:lnTo>
                    <a:lnTo>
                      <a:pt x="296" y="1628"/>
                    </a:lnTo>
                    <a:lnTo>
                      <a:pt x="325" y="1658"/>
                    </a:lnTo>
                    <a:lnTo>
                      <a:pt x="355" y="1658"/>
                    </a:lnTo>
                    <a:lnTo>
                      <a:pt x="355" y="1686"/>
                    </a:lnTo>
                    <a:lnTo>
                      <a:pt x="385" y="1686"/>
                    </a:lnTo>
                  </a:path>
                </a:pathLst>
              </a:custGeom>
              <a:noFill/>
              <a:ln w="1588">
                <a:solidFill>
                  <a:srgbClr val="000000"/>
                </a:solidFill>
                <a:prstDash val="solid"/>
                <a:round/>
                <a:headEnd/>
                <a:tailEnd/>
              </a:ln>
            </p:spPr>
            <p:txBody>
              <a:bodyPr/>
              <a:lstStyle/>
              <a:p>
                <a:endParaRPr lang="en-GB"/>
              </a:p>
            </p:txBody>
          </p:sp>
          <p:sp>
            <p:nvSpPr>
              <p:cNvPr id="17594" name="Freeform 186"/>
              <p:cNvSpPr>
                <a:spLocks/>
              </p:cNvSpPr>
              <p:nvPr/>
            </p:nvSpPr>
            <p:spPr bwMode="auto">
              <a:xfrm>
                <a:off x="3613" y="1276"/>
                <a:ext cx="400" cy="570"/>
              </a:xfrm>
              <a:custGeom>
                <a:avLst/>
                <a:gdLst/>
                <a:ahLst/>
                <a:cxnLst>
                  <a:cxn ang="0">
                    <a:pos x="61" y="2250"/>
                  </a:cxn>
                  <a:cxn ang="0">
                    <a:pos x="120" y="2190"/>
                  </a:cxn>
                  <a:cxn ang="0">
                    <a:pos x="179" y="2131"/>
                  </a:cxn>
                  <a:cxn ang="0">
                    <a:pos x="238" y="2131"/>
                  </a:cxn>
                  <a:cxn ang="0">
                    <a:pos x="268" y="2131"/>
                  </a:cxn>
                  <a:cxn ang="0">
                    <a:pos x="328" y="2071"/>
                  </a:cxn>
                  <a:cxn ang="0">
                    <a:pos x="386" y="2013"/>
                  </a:cxn>
                  <a:cxn ang="0">
                    <a:pos x="416" y="1953"/>
                  </a:cxn>
                  <a:cxn ang="0">
                    <a:pos x="357" y="1953"/>
                  </a:cxn>
                  <a:cxn ang="0">
                    <a:pos x="446" y="1923"/>
                  </a:cxn>
                  <a:cxn ang="0">
                    <a:pos x="475" y="1865"/>
                  </a:cxn>
                  <a:cxn ang="0">
                    <a:pos x="535" y="1805"/>
                  </a:cxn>
                  <a:cxn ang="0">
                    <a:pos x="416" y="1746"/>
                  </a:cxn>
                  <a:cxn ang="0">
                    <a:pos x="416" y="1658"/>
                  </a:cxn>
                  <a:cxn ang="0">
                    <a:pos x="386" y="1628"/>
                  </a:cxn>
                  <a:cxn ang="0">
                    <a:pos x="298" y="1628"/>
                  </a:cxn>
                  <a:cxn ang="0">
                    <a:pos x="238" y="1628"/>
                  </a:cxn>
                  <a:cxn ang="0">
                    <a:pos x="120" y="1540"/>
                  </a:cxn>
                  <a:cxn ang="0">
                    <a:pos x="91" y="1421"/>
                  </a:cxn>
                  <a:cxn ang="0">
                    <a:pos x="91" y="1361"/>
                  </a:cxn>
                  <a:cxn ang="0">
                    <a:pos x="61" y="1303"/>
                  </a:cxn>
                  <a:cxn ang="0">
                    <a:pos x="91" y="1242"/>
                  </a:cxn>
                  <a:cxn ang="0">
                    <a:pos x="150" y="1154"/>
                  </a:cxn>
                  <a:cxn ang="0">
                    <a:pos x="150" y="1065"/>
                  </a:cxn>
                  <a:cxn ang="0">
                    <a:pos x="150" y="1006"/>
                  </a:cxn>
                  <a:cxn ang="0">
                    <a:pos x="238" y="917"/>
                  </a:cxn>
                  <a:cxn ang="0">
                    <a:pos x="238" y="887"/>
                  </a:cxn>
                  <a:cxn ang="0">
                    <a:pos x="298" y="917"/>
                  </a:cxn>
                  <a:cxn ang="0">
                    <a:pos x="357" y="857"/>
                  </a:cxn>
                  <a:cxn ang="0">
                    <a:pos x="357" y="829"/>
                  </a:cxn>
                  <a:cxn ang="0">
                    <a:pos x="446" y="769"/>
                  </a:cxn>
                  <a:cxn ang="0">
                    <a:pos x="505" y="738"/>
                  </a:cxn>
                  <a:cxn ang="0">
                    <a:pos x="593" y="711"/>
                  </a:cxn>
                  <a:cxn ang="0">
                    <a:pos x="654" y="711"/>
                  </a:cxn>
                  <a:cxn ang="0">
                    <a:pos x="712" y="650"/>
                  </a:cxn>
                  <a:cxn ang="0">
                    <a:pos x="802" y="650"/>
                  </a:cxn>
                  <a:cxn ang="0">
                    <a:pos x="891" y="562"/>
                  </a:cxn>
                  <a:cxn ang="0">
                    <a:pos x="921" y="474"/>
                  </a:cxn>
                  <a:cxn ang="0">
                    <a:pos x="1009" y="443"/>
                  </a:cxn>
                  <a:cxn ang="0">
                    <a:pos x="1009" y="356"/>
                  </a:cxn>
                  <a:cxn ang="0">
                    <a:pos x="949" y="295"/>
                  </a:cxn>
                  <a:cxn ang="0">
                    <a:pos x="1039" y="236"/>
                  </a:cxn>
                  <a:cxn ang="0">
                    <a:pos x="1009" y="118"/>
                  </a:cxn>
                  <a:cxn ang="0">
                    <a:pos x="1158" y="88"/>
                  </a:cxn>
                  <a:cxn ang="0">
                    <a:pos x="1216" y="88"/>
                  </a:cxn>
                  <a:cxn ang="0">
                    <a:pos x="1246" y="0"/>
                  </a:cxn>
                  <a:cxn ang="0">
                    <a:pos x="1305" y="0"/>
                  </a:cxn>
                  <a:cxn ang="0">
                    <a:pos x="1365" y="0"/>
                  </a:cxn>
                  <a:cxn ang="0">
                    <a:pos x="1453" y="0"/>
                  </a:cxn>
                  <a:cxn ang="0">
                    <a:pos x="1572" y="0"/>
                  </a:cxn>
                </a:cxnLst>
                <a:rect l="0" t="0" r="r" b="b"/>
                <a:pathLst>
                  <a:path w="1602" h="2278">
                    <a:moveTo>
                      <a:pt x="0" y="2278"/>
                    </a:moveTo>
                    <a:lnTo>
                      <a:pt x="31" y="2278"/>
                    </a:lnTo>
                    <a:lnTo>
                      <a:pt x="61" y="2250"/>
                    </a:lnTo>
                    <a:lnTo>
                      <a:pt x="31" y="2219"/>
                    </a:lnTo>
                    <a:lnTo>
                      <a:pt x="91" y="2219"/>
                    </a:lnTo>
                    <a:lnTo>
                      <a:pt x="120" y="2190"/>
                    </a:lnTo>
                    <a:lnTo>
                      <a:pt x="179" y="2190"/>
                    </a:lnTo>
                    <a:lnTo>
                      <a:pt x="209" y="2160"/>
                    </a:lnTo>
                    <a:lnTo>
                      <a:pt x="179" y="2131"/>
                    </a:lnTo>
                    <a:lnTo>
                      <a:pt x="209" y="2131"/>
                    </a:lnTo>
                    <a:lnTo>
                      <a:pt x="209" y="2101"/>
                    </a:lnTo>
                    <a:lnTo>
                      <a:pt x="238" y="2131"/>
                    </a:lnTo>
                    <a:lnTo>
                      <a:pt x="238" y="2071"/>
                    </a:lnTo>
                    <a:lnTo>
                      <a:pt x="268" y="2071"/>
                    </a:lnTo>
                    <a:lnTo>
                      <a:pt x="268" y="2131"/>
                    </a:lnTo>
                    <a:lnTo>
                      <a:pt x="298" y="2131"/>
                    </a:lnTo>
                    <a:lnTo>
                      <a:pt x="298" y="2101"/>
                    </a:lnTo>
                    <a:lnTo>
                      <a:pt x="328" y="2071"/>
                    </a:lnTo>
                    <a:lnTo>
                      <a:pt x="357" y="2071"/>
                    </a:lnTo>
                    <a:lnTo>
                      <a:pt x="386" y="2042"/>
                    </a:lnTo>
                    <a:lnTo>
                      <a:pt x="386" y="2013"/>
                    </a:lnTo>
                    <a:lnTo>
                      <a:pt x="446" y="2013"/>
                    </a:lnTo>
                    <a:lnTo>
                      <a:pt x="446" y="1983"/>
                    </a:lnTo>
                    <a:lnTo>
                      <a:pt x="416" y="1953"/>
                    </a:lnTo>
                    <a:lnTo>
                      <a:pt x="416" y="1983"/>
                    </a:lnTo>
                    <a:lnTo>
                      <a:pt x="386" y="1983"/>
                    </a:lnTo>
                    <a:lnTo>
                      <a:pt x="357" y="1953"/>
                    </a:lnTo>
                    <a:lnTo>
                      <a:pt x="386" y="1953"/>
                    </a:lnTo>
                    <a:lnTo>
                      <a:pt x="416" y="1923"/>
                    </a:lnTo>
                    <a:lnTo>
                      <a:pt x="446" y="1923"/>
                    </a:lnTo>
                    <a:lnTo>
                      <a:pt x="446" y="1953"/>
                    </a:lnTo>
                    <a:lnTo>
                      <a:pt x="475" y="1923"/>
                    </a:lnTo>
                    <a:lnTo>
                      <a:pt x="475" y="1865"/>
                    </a:lnTo>
                    <a:lnTo>
                      <a:pt x="566" y="1865"/>
                    </a:lnTo>
                    <a:lnTo>
                      <a:pt x="535" y="1835"/>
                    </a:lnTo>
                    <a:lnTo>
                      <a:pt x="535" y="1805"/>
                    </a:lnTo>
                    <a:lnTo>
                      <a:pt x="505" y="1776"/>
                    </a:lnTo>
                    <a:lnTo>
                      <a:pt x="505" y="1746"/>
                    </a:lnTo>
                    <a:lnTo>
                      <a:pt x="416" y="1746"/>
                    </a:lnTo>
                    <a:lnTo>
                      <a:pt x="416" y="1717"/>
                    </a:lnTo>
                    <a:lnTo>
                      <a:pt x="446" y="1686"/>
                    </a:lnTo>
                    <a:lnTo>
                      <a:pt x="416" y="1658"/>
                    </a:lnTo>
                    <a:lnTo>
                      <a:pt x="446" y="1658"/>
                    </a:lnTo>
                    <a:lnTo>
                      <a:pt x="416" y="1628"/>
                    </a:lnTo>
                    <a:lnTo>
                      <a:pt x="386" y="1628"/>
                    </a:lnTo>
                    <a:lnTo>
                      <a:pt x="386" y="1658"/>
                    </a:lnTo>
                    <a:lnTo>
                      <a:pt x="357" y="1658"/>
                    </a:lnTo>
                    <a:lnTo>
                      <a:pt x="298" y="1628"/>
                    </a:lnTo>
                    <a:lnTo>
                      <a:pt x="298" y="1597"/>
                    </a:lnTo>
                    <a:lnTo>
                      <a:pt x="268" y="1597"/>
                    </a:lnTo>
                    <a:lnTo>
                      <a:pt x="238" y="1628"/>
                    </a:lnTo>
                    <a:lnTo>
                      <a:pt x="179" y="1567"/>
                    </a:lnTo>
                    <a:lnTo>
                      <a:pt x="91" y="1567"/>
                    </a:lnTo>
                    <a:lnTo>
                      <a:pt x="120" y="1540"/>
                    </a:lnTo>
                    <a:lnTo>
                      <a:pt x="120" y="1510"/>
                    </a:lnTo>
                    <a:lnTo>
                      <a:pt x="91" y="1479"/>
                    </a:lnTo>
                    <a:lnTo>
                      <a:pt x="91" y="1421"/>
                    </a:lnTo>
                    <a:lnTo>
                      <a:pt x="61" y="1390"/>
                    </a:lnTo>
                    <a:lnTo>
                      <a:pt x="91" y="1390"/>
                    </a:lnTo>
                    <a:lnTo>
                      <a:pt x="91" y="1361"/>
                    </a:lnTo>
                    <a:lnTo>
                      <a:pt x="61" y="1331"/>
                    </a:lnTo>
                    <a:lnTo>
                      <a:pt x="91" y="1331"/>
                    </a:lnTo>
                    <a:lnTo>
                      <a:pt x="61" y="1303"/>
                    </a:lnTo>
                    <a:lnTo>
                      <a:pt x="91" y="1303"/>
                    </a:lnTo>
                    <a:lnTo>
                      <a:pt x="61" y="1272"/>
                    </a:lnTo>
                    <a:lnTo>
                      <a:pt x="91" y="1242"/>
                    </a:lnTo>
                    <a:lnTo>
                      <a:pt x="120" y="1242"/>
                    </a:lnTo>
                    <a:lnTo>
                      <a:pt x="120" y="1184"/>
                    </a:lnTo>
                    <a:lnTo>
                      <a:pt x="150" y="1154"/>
                    </a:lnTo>
                    <a:lnTo>
                      <a:pt x="150" y="1094"/>
                    </a:lnTo>
                    <a:lnTo>
                      <a:pt x="179" y="1094"/>
                    </a:lnTo>
                    <a:lnTo>
                      <a:pt x="150" y="1065"/>
                    </a:lnTo>
                    <a:lnTo>
                      <a:pt x="120" y="1065"/>
                    </a:lnTo>
                    <a:lnTo>
                      <a:pt x="120" y="1006"/>
                    </a:lnTo>
                    <a:lnTo>
                      <a:pt x="150" y="1006"/>
                    </a:lnTo>
                    <a:lnTo>
                      <a:pt x="179" y="1036"/>
                    </a:lnTo>
                    <a:lnTo>
                      <a:pt x="238" y="976"/>
                    </a:lnTo>
                    <a:lnTo>
                      <a:pt x="238" y="917"/>
                    </a:lnTo>
                    <a:lnTo>
                      <a:pt x="179" y="857"/>
                    </a:lnTo>
                    <a:lnTo>
                      <a:pt x="179" y="829"/>
                    </a:lnTo>
                    <a:lnTo>
                      <a:pt x="238" y="887"/>
                    </a:lnTo>
                    <a:lnTo>
                      <a:pt x="268" y="887"/>
                    </a:lnTo>
                    <a:lnTo>
                      <a:pt x="268" y="917"/>
                    </a:lnTo>
                    <a:lnTo>
                      <a:pt x="298" y="917"/>
                    </a:lnTo>
                    <a:lnTo>
                      <a:pt x="298" y="887"/>
                    </a:lnTo>
                    <a:lnTo>
                      <a:pt x="357" y="887"/>
                    </a:lnTo>
                    <a:lnTo>
                      <a:pt x="357" y="857"/>
                    </a:lnTo>
                    <a:lnTo>
                      <a:pt x="298" y="857"/>
                    </a:lnTo>
                    <a:lnTo>
                      <a:pt x="328" y="829"/>
                    </a:lnTo>
                    <a:lnTo>
                      <a:pt x="357" y="829"/>
                    </a:lnTo>
                    <a:lnTo>
                      <a:pt x="386" y="799"/>
                    </a:lnTo>
                    <a:lnTo>
                      <a:pt x="416" y="799"/>
                    </a:lnTo>
                    <a:lnTo>
                      <a:pt x="446" y="769"/>
                    </a:lnTo>
                    <a:lnTo>
                      <a:pt x="475" y="799"/>
                    </a:lnTo>
                    <a:lnTo>
                      <a:pt x="505" y="769"/>
                    </a:lnTo>
                    <a:lnTo>
                      <a:pt x="505" y="738"/>
                    </a:lnTo>
                    <a:lnTo>
                      <a:pt x="535" y="738"/>
                    </a:lnTo>
                    <a:lnTo>
                      <a:pt x="535" y="711"/>
                    </a:lnTo>
                    <a:lnTo>
                      <a:pt x="593" y="711"/>
                    </a:lnTo>
                    <a:lnTo>
                      <a:pt x="593" y="681"/>
                    </a:lnTo>
                    <a:lnTo>
                      <a:pt x="623" y="711"/>
                    </a:lnTo>
                    <a:lnTo>
                      <a:pt x="654" y="711"/>
                    </a:lnTo>
                    <a:lnTo>
                      <a:pt x="654" y="681"/>
                    </a:lnTo>
                    <a:lnTo>
                      <a:pt x="684" y="681"/>
                    </a:lnTo>
                    <a:lnTo>
                      <a:pt x="712" y="650"/>
                    </a:lnTo>
                    <a:lnTo>
                      <a:pt x="742" y="650"/>
                    </a:lnTo>
                    <a:lnTo>
                      <a:pt x="773" y="620"/>
                    </a:lnTo>
                    <a:lnTo>
                      <a:pt x="802" y="650"/>
                    </a:lnTo>
                    <a:lnTo>
                      <a:pt x="802" y="620"/>
                    </a:lnTo>
                    <a:lnTo>
                      <a:pt x="830" y="620"/>
                    </a:lnTo>
                    <a:lnTo>
                      <a:pt x="891" y="562"/>
                    </a:lnTo>
                    <a:lnTo>
                      <a:pt x="891" y="532"/>
                    </a:lnTo>
                    <a:lnTo>
                      <a:pt x="921" y="502"/>
                    </a:lnTo>
                    <a:lnTo>
                      <a:pt x="921" y="474"/>
                    </a:lnTo>
                    <a:lnTo>
                      <a:pt x="949" y="474"/>
                    </a:lnTo>
                    <a:lnTo>
                      <a:pt x="980" y="443"/>
                    </a:lnTo>
                    <a:lnTo>
                      <a:pt x="1009" y="443"/>
                    </a:lnTo>
                    <a:lnTo>
                      <a:pt x="1039" y="413"/>
                    </a:lnTo>
                    <a:lnTo>
                      <a:pt x="1039" y="383"/>
                    </a:lnTo>
                    <a:lnTo>
                      <a:pt x="1009" y="356"/>
                    </a:lnTo>
                    <a:lnTo>
                      <a:pt x="980" y="356"/>
                    </a:lnTo>
                    <a:lnTo>
                      <a:pt x="921" y="295"/>
                    </a:lnTo>
                    <a:lnTo>
                      <a:pt x="949" y="295"/>
                    </a:lnTo>
                    <a:lnTo>
                      <a:pt x="949" y="265"/>
                    </a:lnTo>
                    <a:lnTo>
                      <a:pt x="980" y="236"/>
                    </a:lnTo>
                    <a:lnTo>
                      <a:pt x="1039" y="236"/>
                    </a:lnTo>
                    <a:lnTo>
                      <a:pt x="1039" y="147"/>
                    </a:lnTo>
                    <a:lnTo>
                      <a:pt x="1009" y="147"/>
                    </a:lnTo>
                    <a:lnTo>
                      <a:pt x="1009" y="118"/>
                    </a:lnTo>
                    <a:lnTo>
                      <a:pt x="1098" y="118"/>
                    </a:lnTo>
                    <a:lnTo>
                      <a:pt x="1128" y="88"/>
                    </a:lnTo>
                    <a:lnTo>
                      <a:pt x="1158" y="88"/>
                    </a:lnTo>
                    <a:lnTo>
                      <a:pt x="1128" y="58"/>
                    </a:lnTo>
                    <a:lnTo>
                      <a:pt x="1187" y="88"/>
                    </a:lnTo>
                    <a:lnTo>
                      <a:pt x="1216" y="88"/>
                    </a:lnTo>
                    <a:lnTo>
                      <a:pt x="1187" y="58"/>
                    </a:lnTo>
                    <a:lnTo>
                      <a:pt x="1187" y="0"/>
                    </a:lnTo>
                    <a:lnTo>
                      <a:pt x="1246" y="0"/>
                    </a:lnTo>
                    <a:lnTo>
                      <a:pt x="1276" y="29"/>
                    </a:lnTo>
                    <a:lnTo>
                      <a:pt x="1276" y="0"/>
                    </a:lnTo>
                    <a:lnTo>
                      <a:pt x="1305" y="0"/>
                    </a:lnTo>
                    <a:lnTo>
                      <a:pt x="1335" y="29"/>
                    </a:lnTo>
                    <a:lnTo>
                      <a:pt x="1395" y="29"/>
                    </a:lnTo>
                    <a:lnTo>
                      <a:pt x="1365" y="0"/>
                    </a:lnTo>
                    <a:lnTo>
                      <a:pt x="1395" y="0"/>
                    </a:lnTo>
                    <a:lnTo>
                      <a:pt x="1423" y="29"/>
                    </a:lnTo>
                    <a:lnTo>
                      <a:pt x="1453" y="0"/>
                    </a:lnTo>
                    <a:lnTo>
                      <a:pt x="1514" y="0"/>
                    </a:lnTo>
                    <a:lnTo>
                      <a:pt x="1542" y="29"/>
                    </a:lnTo>
                    <a:lnTo>
                      <a:pt x="1572" y="0"/>
                    </a:lnTo>
                    <a:lnTo>
                      <a:pt x="1602" y="0"/>
                    </a:lnTo>
                  </a:path>
                </a:pathLst>
              </a:custGeom>
              <a:noFill/>
              <a:ln w="1588">
                <a:solidFill>
                  <a:srgbClr val="000000"/>
                </a:solidFill>
                <a:prstDash val="solid"/>
                <a:round/>
                <a:headEnd/>
                <a:tailEnd/>
              </a:ln>
            </p:spPr>
            <p:txBody>
              <a:bodyPr/>
              <a:lstStyle/>
              <a:p>
                <a:endParaRPr lang="en-GB"/>
              </a:p>
            </p:txBody>
          </p:sp>
          <p:sp>
            <p:nvSpPr>
              <p:cNvPr id="17595" name="Freeform 187"/>
              <p:cNvSpPr>
                <a:spLocks/>
              </p:cNvSpPr>
              <p:nvPr/>
            </p:nvSpPr>
            <p:spPr bwMode="auto">
              <a:xfrm>
                <a:off x="4339" y="2023"/>
                <a:ext cx="319" cy="333"/>
              </a:xfrm>
              <a:custGeom>
                <a:avLst/>
                <a:gdLst/>
                <a:ahLst/>
                <a:cxnLst>
                  <a:cxn ang="0">
                    <a:pos x="1095" y="1332"/>
                  </a:cxn>
                  <a:cxn ang="0">
                    <a:pos x="1037" y="1272"/>
                  </a:cxn>
                  <a:cxn ang="0">
                    <a:pos x="1037" y="1245"/>
                  </a:cxn>
                  <a:cxn ang="0">
                    <a:pos x="1006" y="1214"/>
                  </a:cxn>
                  <a:cxn ang="0">
                    <a:pos x="1006" y="1095"/>
                  </a:cxn>
                  <a:cxn ang="0">
                    <a:pos x="919" y="1007"/>
                  </a:cxn>
                  <a:cxn ang="0">
                    <a:pos x="919" y="977"/>
                  </a:cxn>
                  <a:cxn ang="0">
                    <a:pos x="949" y="947"/>
                  </a:cxn>
                  <a:cxn ang="0">
                    <a:pos x="1037" y="947"/>
                  </a:cxn>
                  <a:cxn ang="0">
                    <a:pos x="1095" y="1007"/>
                  </a:cxn>
                  <a:cxn ang="0">
                    <a:pos x="1126" y="1007"/>
                  </a:cxn>
                  <a:cxn ang="0">
                    <a:pos x="1156" y="977"/>
                  </a:cxn>
                  <a:cxn ang="0">
                    <a:pos x="1186" y="977"/>
                  </a:cxn>
                  <a:cxn ang="0">
                    <a:pos x="1214" y="947"/>
                  </a:cxn>
                  <a:cxn ang="0">
                    <a:pos x="1214" y="917"/>
                  </a:cxn>
                  <a:cxn ang="0">
                    <a:pos x="1274" y="917"/>
                  </a:cxn>
                  <a:cxn ang="0">
                    <a:pos x="1274" y="889"/>
                  </a:cxn>
                  <a:cxn ang="0">
                    <a:pos x="1244" y="859"/>
                  </a:cxn>
                  <a:cxn ang="0">
                    <a:pos x="1186" y="859"/>
                  </a:cxn>
                  <a:cxn ang="0">
                    <a:pos x="1186" y="798"/>
                  </a:cxn>
                  <a:cxn ang="0">
                    <a:pos x="1156" y="770"/>
                  </a:cxn>
                  <a:cxn ang="0">
                    <a:pos x="1006" y="770"/>
                  </a:cxn>
                  <a:cxn ang="0">
                    <a:pos x="1006" y="711"/>
                  </a:cxn>
                  <a:cxn ang="0">
                    <a:pos x="976" y="680"/>
                  </a:cxn>
                  <a:cxn ang="0">
                    <a:pos x="976" y="652"/>
                  </a:cxn>
                  <a:cxn ang="0">
                    <a:pos x="919" y="652"/>
                  </a:cxn>
                  <a:cxn ang="0">
                    <a:pos x="858" y="591"/>
                  </a:cxn>
                  <a:cxn ang="0">
                    <a:pos x="858" y="561"/>
                  </a:cxn>
                  <a:cxn ang="0">
                    <a:pos x="830" y="561"/>
                  </a:cxn>
                  <a:cxn ang="0">
                    <a:pos x="799" y="534"/>
                  </a:cxn>
                  <a:cxn ang="0">
                    <a:pos x="799" y="504"/>
                  </a:cxn>
                  <a:cxn ang="0">
                    <a:pos x="712" y="415"/>
                  </a:cxn>
                  <a:cxn ang="0">
                    <a:pos x="712" y="385"/>
                  </a:cxn>
                  <a:cxn ang="0">
                    <a:pos x="740" y="385"/>
                  </a:cxn>
                  <a:cxn ang="0">
                    <a:pos x="740" y="327"/>
                  </a:cxn>
                  <a:cxn ang="0">
                    <a:pos x="712" y="296"/>
                  </a:cxn>
                  <a:cxn ang="0">
                    <a:pos x="712" y="178"/>
                  </a:cxn>
                  <a:cxn ang="0">
                    <a:pos x="651" y="178"/>
                  </a:cxn>
                  <a:cxn ang="0">
                    <a:pos x="621" y="148"/>
                  </a:cxn>
                  <a:cxn ang="0">
                    <a:pos x="592" y="148"/>
                  </a:cxn>
                  <a:cxn ang="0">
                    <a:pos x="592" y="118"/>
                  </a:cxn>
                  <a:cxn ang="0">
                    <a:pos x="474" y="118"/>
                  </a:cxn>
                  <a:cxn ang="0">
                    <a:pos x="474" y="89"/>
                  </a:cxn>
                  <a:cxn ang="0">
                    <a:pos x="444" y="89"/>
                  </a:cxn>
                  <a:cxn ang="0">
                    <a:pos x="414" y="118"/>
                  </a:cxn>
                  <a:cxn ang="0">
                    <a:pos x="384" y="118"/>
                  </a:cxn>
                  <a:cxn ang="0">
                    <a:pos x="356" y="148"/>
                  </a:cxn>
                  <a:cxn ang="0">
                    <a:pos x="326" y="148"/>
                  </a:cxn>
                  <a:cxn ang="0">
                    <a:pos x="326" y="89"/>
                  </a:cxn>
                  <a:cxn ang="0">
                    <a:pos x="296" y="60"/>
                  </a:cxn>
                  <a:cxn ang="0">
                    <a:pos x="146" y="60"/>
                  </a:cxn>
                  <a:cxn ang="0">
                    <a:pos x="119" y="30"/>
                  </a:cxn>
                  <a:cxn ang="0">
                    <a:pos x="0" y="30"/>
                  </a:cxn>
                  <a:cxn ang="0">
                    <a:pos x="0" y="0"/>
                  </a:cxn>
                </a:cxnLst>
                <a:rect l="0" t="0" r="r" b="b"/>
                <a:pathLst>
                  <a:path w="1274" h="1332">
                    <a:moveTo>
                      <a:pt x="1095" y="1332"/>
                    </a:moveTo>
                    <a:lnTo>
                      <a:pt x="1037" y="1272"/>
                    </a:lnTo>
                    <a:lnTo>
                      <a:pt x="1037" y="1245"/>
                    </a:lnTo>
                    <a:lnTo>
                      <a:pt x="1006" y="1214"/>
                    </a:lnTo>
                    <a:lnTo>
                      <a:pt x="1006" y="1095"/>
                    </a:lnTo>
                    <a:lnTo>
                      <a:pt x="919" y="1007"/>
                    </a:lnTo>
                    <a:lnTo>
                      <a:pt x="919" y="977"/>
                    </a:lnTo>
                    <a:lnTo>
                      <a:pt x="949" y="947"/>
                    </a:lnTo>
                    <a:lnTo>
                      <a:pt x="1037" y="947"/>
                    </a:lnTo>
                    <a:lnTo>
                      <a:pt x="1095" y="1007"/>
                    </a:lnTo>
                    <a:lnTo>
                      <a:pt x="1126" y="1007"/>
                    </a:lnTo>
                    <a:lnTo>
                      <a:pt x="1156" y="977"/>
                    </a:lnTo>
                    <a:lnTo>
                      <a:pt x="1186" y="977"/>
                    </a:lnTo>
                    <a:lnTo>
                      <a:pt x="1214" y="947"/>
                    </a:lnTo>
                    <a:lnTo>
                      <a:pt x="1214" y="917"/>
                    </a:lnTo>
                    <a:lnTo>
                      <a:pt x="1274" y="917"/>
                    </a:lnTo>
                    <a:lnTo>
                      <a:pt x="1274" y="889"/>
                    </a:lnTo>
                    <a:lnTo>
                      <a:pt x="1244" y="859"/>
                    </a:lnTo>
                    <a:lnTo>
                      <a:pt x="1186" y="859"/>
                    </a:lnTo>
                    <a:lnTo>
                      <a:pt x="1186" y="798"/>
                    </a:lnTo>
                    <a:lnTo>
                      <a:pt x="1156" y="770"/>
                    </a:lnTo>
                    <a:lnTo>
                      <a:pt x="1006" y="770"/>
                    </a:lnTo>
                    <a:lnTo>
                      <a:pt x="1006" y="711"/>
                    </a:lnTo>
                    <a:lnTo>
                      <a:pt x="976" y="680"/>
                    </a:lnTo>
                    <a:lnTo>
                      <a:pt x="976" y="652"/>
                    </a:lnTo>
                    <a:lnTo>
                      <a:pt x="919" y="652"/>
                    </a:lnTo>
                    <a:lnTo>
                      <a:pt x="858" y="591"/>
                    </a:lnTo>
                    <a:lnTo>
                      <a:pt x="858" y="561"/>
                    </a:lnTo>
                    <a:lnTo>
                      <a:pt x="830" y="561"/>
                    </a:lnTo>
                    <a:lnTo>
                      <a:pt x="799" y="534"/>
                    </a:lnTo>
                    <a:lnTo>
                      <a:pt x="799" y="504"/>
                    </a:lnTo>
                    <a:lnTo>
                      <a:pt x="712" y="415"/>
                    </a:lnTo>
                    <a:lnTo>
                      <a:pt x="712" y="385"/>
                    </a:lnTo>
                    <a:lnTo>
                      <a:pt x="740" y="385"/>
                    </a:lnTo>
                    <a:lnTo>
                      <a:pt x="740" y="327"/>
                    </a:lnTo>
                    <a:lnTo>
                      <a:pt x="712" y="296"/>
                    </a:lnTo>
                    <a:lnTo>
                      <a:pt x="712" y="178"/>
                    </a:lnTo>
                    <a:lnTo>
                      <a:pt x="651" y="178"/>
                    </a:lnTo>
                    <a:lnTo>
                      <a:pt x="621" y="148"/>
                    </a:lnTo>
                    <a:lnTo>
                      <a:pt x="592" y="148"/>
                    </a:lnTo>
                    <a:lnTo>
                      <a:pt x="592" y="118"/>
                    </a:lnTo>
                    <a:lnTo>
                      <a:pt x="474" y="118"/>
                    </a:lnTo>
                    <a:lnTo>
                      <a:pt x="474" y="89"/>
                    </a:lnTo>
                    <a:lnTo>
                      <a:pt x="444" y="89"/>
                    </a:lnTo>
                    <a:lnTo>
                      <a:pt x="414" y="118"/>
                    </a:lnTo>
                    <a:lnTo>
                      <a:pt x="384" y="118"/>
                    </a:lnTo>
                    <a:lnTo>
                      <a:pt x="356" y="148"/>
                    </a:lnTo>
                    <a:lnTo>
                      <a:pt x="326" y="148"/>
                    </a:lnTo>
                    <a:lnTo>
                      <a:pt x="326" y="89"/>
                    </a:lnTo>
                    <a:lnTo>
                      <a:pt x="296" y="60"/>
                    </a:lnTo>
                    <a:lnTo>
                      <a:pt x="146" y="60"/>
                    </a:lnTo>
                    <a:lnTo>
                      <a:pt x="119" y="30"/>
                    </a:lnTo>
                    <a:lnTo>
                      <a:pt x="0" y="30"/>
                    </a:lnTo>
                    <a:lnTo>
                      <a:pt x="0" y="0"/>
                    </a:lnTo>
                  </a:path>
                </a:pathLst>
              </a:custGeom>
              <a:noFill/>
              <a:ln w="1588">
                <a:solidFill>
                  <a:srgbClr val="000000"/>
                </a:solidFill>
                <a:prstDash val="solid"/>
                <a:round/>
                <a:headEnd/>
                <a:tailEnd/>
              </a:ln>
            </p:spPr>
            <p:txBody>
              <a:bodyPr/>
              <a:lstStyle/>
              <a:p>
                <a:endParaRPr lang="en-GB"/>
              </a:p>
            </p:txBody>
          </p:sp>
          <p:sp>
            <p:nvSpPr>
              <p:cNvPr id="17596" name="Freeform 188"/>
              <p:cNvSpPr>
                <a:spLocks/>
              </p:cNvSpPr>
              <p:nvPr/>
            </p:nvSpPr>
            <p:spPr bwMode="auto">
              <a:xfrm>
                <a:off x="4280" y="1661"/>
                <a:ext cx="140" cy="104"/>
              </a:xfrm>
              <a:custGeom>
                <a:avLst/>
                <a:gdLst/>
                <a:ahLst/>
                <a:cxnLst>
                  <a:cxn ang="0">
                    <a:pos x="58" y="413"/>
                  </a:cxn>
                  <a:cxn ang="0">
                    <a:pos x="88" y="383"/>
                  </a:cxn>
                  <a:cxn ang="0">
                    <a:pos x="58" y="354"/>
                  </a:cxn>
                  <a:cxn ang="0">
                    <a:pos x="58" y="325"/>
                  </a:cxn>
                  <a:cxn ang="0">
                    <a:pos x="88" y="295"/>
                  </a:cxn>
                  <a:cxn ang="0">
                    <a:pos x="147" y="354"/>
                  </a:cxn>
                  <a:cxn ang="0">
                    <a:pos x="147" y="295"/>
                  </a:cxn>
                  <a:cxn ang="0">
                    <a:pos x="296" y="295"/>
                  </a:cxn>
                  <a:cxn ang="0">
                    <a:pos x="296" y="265"/>
                  </a:cxn>
                  <a:cxn ang="0">
                    <a:pos x="326" y="236"/>
                  </a:cxn>
                  <a:cxn ang="0">
                    <a:pos x="383" y="236"/>
                  </a:cxn>
                  <a:cxn ang="0">
                    <a:pos x="444" y="265"/>
                  </a:cxn>
                  <a:cxn ang="0">
                    <a:pos x="563" y="265"/>
                  </a:cxn>
                  <a:cxn ang="0">
                    <a:pos x="563" y="236"/>
                  </a:cxn>
                  <a:cxn ang="0">
                    <a:pos x="533" y="236"/>
                  </a:cxn>
                  <a:cxn ang="0">
                    <a:pos x="474" y="177"/>
                  </a:cxn>
                  <a:cxn ang="0">
                    <a:pos x="265" y="177"/>
                  </a:cxn>
                  <a:cxn ang="0">
                    <a:pos x="207" y="118"/>
                  </a:cxn>
                  <a:cxn ang="0">
                    <a:pos x="176" y="118"/>
                  </a:cxn>
                  <a:cxn ang="0">
                    <a:pos x="149" y="88"/>
                  </a:cxn>
                  <a:cxn ang="0">
                    <a:pos x="176" y="88"/>
                  </a:cxn>
                  <a:cxn ang="0">
                    <a:pos x="176" y="0"/>
                  </a:cxn>
                  <a:cxn ang="0">
                    <a:pos x="147" y="27"/>
                  </a:cxn>
                  <a:cxn ang="0">
                    <a:pos x="119" y="27"/>
                  </a:cxn>
                  <a:cxn ang="0">
                    <a:pos x="88" y="57"/>
                  </a:cxn>
                  <a:cxn ang="0">
                    <a:pos x="0" y="57"/>
                  </a:cxn>
                </a:cxnLst>
                <a:rect l="0" t="0" r="r" b="b"/>
                <a:pathLst>
                  <a:path w="563" h="413">
                    <a:moveTo>
                      <a:pt x="58" y="413"/>
                    </a:moveTo>
                    <a:lnTo>
                      <a:pt x="88" y="383"/>
                    </a:lnTo>
                    <a:lnTo>
                      <a:pt x="58" y="354"/>
                    </a:lnTo>
                    <a:lnTo>
                      <a:pt x="58" y="325"/>
                    </a:lnTo>
                    <a:lnTo>
                      <a:pt x="88" y="295"/>
                    </a:lnTo>
                    <a:lnTo>
                      <a:pt x="147" y="354"/>
                    </a:lnTo>
                    <a:lnTo>
                      <a:pt x="147" y="295"/>
                    </a:lnTo>
                    <a:lnTo>
                      <a:pt x="296" y="295"/>
                    </a:lnTo>
                    <a:lnTo>
                      <a:pt x="296" y="265"/>
                    </a:lnTo>
                    <a:lnTo>
                      <a:pt x="326" y="236"/>
                    </a:lnTo>
                    <a:lnTo>
                      <a:pt x="383" y="236"/>
                    </a:lnTo>
                    <a:lnTo>
                      <a:pt x="444" y="265"/>
                    </a:lnTo>
                    <a:lnTo>
                      <a:pt x="563" y="265"/>
                    </a:lnTo>
                    <a:lnTo>
                      <a:pt x="563" y="236"/>
                    </a:lnTo>
                    <a:lnTo>
                      <a:pt x="533" y="236"/>
                    </a:lnTo>
                    <a:lnTo>
                      <a:pt x="474" y="177"/>
                    </a:lnTo>
                    <a:lnTo>
                      <a:pt x="265" y="177"/>
                    </a:lnTo>
                    <a:lnTo>
                      <a:pt x="207" y="118"/>
                    </a:lnTo>
                    <a:lnTo>
                      <a:pt x="176" y="118"/>
                    </a:lnTo>
                    <a:lnTo>
                      <a:pt x="149" y="88"/>
                    </a:lnTo>
                    <a:lnTo>
                      <a:pt x="176" y="88"/>
                    </a:lnTo>
                    <a:lnTo>
                      <a:pt x="176" y="0"/>
                    </a:lnTo>
                    <a:lnTo>
                      <a:pt x="147" y="27"/>
                    </a:lnTo>
                    <a:lnTo>
                      <a:pt x="119" y="27"/>
                    </a:lnTo>
                    <a:lnTo>
                      <a:pt x="88" y="57"/>
                    </a:lnTo>
                    <a:lnTo>
                      <a:pt x="0" y="57"/>
                    </a:lnTo>
                  </a:path>
                </a:pathLst>
              </a:custGeom>
              <a:noFill/>
              <a:ln w="1588">
                <a:solidFill>
                  <a:srgbClr val="000000"/>
                </a:solidFill>
                <a:prstDash val="solid"/>
                <a:round/>
                <a:headEnd/>
                <a:tailEnd/>
              </a:ln>
            </p:spPr>
            <p:txBody>
              <a:bodyPr/>
              <a:lstStyle/>
              <a:p>
                <a:endParaRPr lang="en-GB"/>
              </a:p>
            </p:txBody>
          </p:sp>
          <p:sp>
            <p:nvSpPr>
              <p:cNvPr id="17597" name="Freeform 189"/>
              <p:cNvSpPr>
                <a:spLocks/>
              </p:cNvSpPr>
              <p:nvPr/>
            </p:nvSpPr>
            <p:spPr bwMode="auto">
              <a:xfrm>
                <a:off x="3954" y="1676"/>
                <a:ext cx="326" cy="59"/>
              </a:xfrm>
              <a:custGeom>
                <a:avLst/>
                <a:gdLst/>
                <a:ahLst/>
                <a:cxnLst>
                  <a:cxn ang="0">
                    <a:pos x="0" y="89"/>
                  </a:cxn>
                  <a:cxn ang="0">
                    <a:pos x="30" y="120"/>
                  </a:cxn>
                  <a:cxn ang="0">
                    <a:pos x="0" y="149"/>
                  </a:cxn>
                  <a:cxn ang="0">
                    <a:pos x="0" y="179"/>
                  </a:cxn>
                  <a:cxn ang="0">
                    <a:pos x="58" y="179"/>
                  </a:cxn>
                  <a:cxn ang="0">
                    <a:pos x="88" y="149"/>
                  </a:cxn>
                  <a:cxn ang="0">
                    <a:pos x="88" y="120"/>
                  </a:cxn>
                  <a:cxn ang="0">
                    <a:pos x="58" y="120"/>
                  </a:cxn>
                  <a:cxn ang="0">
                    <a:pos x="88" y="89"/>
                  </a:cxn>
                  <a:cxn ang="0">
                    <a:pos x="118" y="89"/>
                  </a:cxn>
                  <a:cxn ang="0">
                    <a:pos x="118" y="120"/>
                  </a:cxn>
                  <a:cxn ang="0">
                    <a:pos x="177" y="179"/>
                  </a:cxn>
                  <a:cxn ang="0">
                    <a:pos x="177" y="208"/>
                  </a:cxn>
                  <a:cxn ang="0">
                    <a:pos x="149" y="208"/>
                  </a:cxn>
                  <a:cxn ang="0">
                    <a:pos x="118" y="238"/>
                  </a:cxn>
                  <a:cxn ang="0">
                    <a:pos x="177" y="238"/>
                  </a:cxn>
                  <a:cxn ang="0">
                    <a:pos x="237" y="179"/>
                  </a:cxn>
                  <a:cxn ang="0">
                    <a:pos x="267" y="179"/>
                  </a:cxn>
                  <a:cxn ang="0">
                    <a:pos x="237" y="208"/>
                  </a:cxn>
                  <a:cxn ang="0">
                    <a:pos x="325" y="208"/>
                  </a:cxn>
                  <a:cxn ang="0">
                    <a:pos x="356" y="179"/>
                  </a:cxn>
                  <a:cxn ang="0">
                    <a:pos x="414" y="179"/>
                  </a:cxn>
                  <a:cxn ang="0">
                    <a:pos x="445" y="149"/>
                  </a:cxn>
                  <a:cxn ang="0">
                    <a:pos x="445" y="179"/>
                  </a:cxn>
                  <a:cxn ang="0">
                    <a:pos x="504" y="179"/>
                  </a:cxn>
                  <a:cxn ang="0">
                    <a:pos x="532" y="149"/>
                  </a:cxn>
                  <a:cxn ang="0">
                    <a:pos x="563" y="149"/>
                  </a:cxn>
                  <a:cxn ang="0">
                    <a:pos x="593" y="120"/>
                  </a:cxn>
                  <a:cxn ang="0">
                    <a:pos x="652" y="120"/>
                  </a:cxn>
                  <a:cxn ang="0">
                    <a:pos x="681" y="89"/>
                  </a:cxn>
                  <a:cxn ang="0">
                    <a:pos x="770" y="89"/>
                  </a:cxn>
                  <a:cxn ang="0">
                    <a:pos x="800" y="120"/>
                  </a:cxn>
                  <a:cxn ang="0">
                    <a:pos x="830" y="89"/>
                  </a:cxn>
                  <a:cxn ang="0">
                    <a:pos x="830" y="61"/>
                  </a:cxn>
                  <a:cxn ang="0">
                    <a:pos x="948" y="61"/>
                  </a:cxn>
                  <a:cxn ang="0">
                    <a:pos x="948" y="31"/>
                  </a:cxn>
                  <a:cxn ang="0">
                    <a:pos x="1095" y="31"/>
                  </a:cxn>
                  <a:cxn ang="0">
                    <a:pos x="1125" y="0"/>
                  </a:cxn>
                  <a:cxn ang="0">
                    <a:pos x="1155" y="31"/>
                  </a:cxn>
                  <a:cxn ang="0">
                    <a:pos x="1274" y="31"/>
                  </a:cxn>
                  <a:cxn ang="0">
                    <a:pos x="1274" y="0"/>
                  </a:cxn>
                  <a:cxn ang="0">
                    <a:pos x="1304" y="0"/>
                  </a:cxn>
                </a:cxnLst>
                <a:rect l="0" t="0" r="r" b="b"/>
                <a:pathLst>
                  <a:path w="1304" h="238">
                    <a:moveTo>
                      <a:pt x="0" y="89"/>
                    </a:moveTo>
                    <a:lnTo>
                      <a:pt x="30" y="120"/>
                    </a:lnTo>
                    <a:lnTo>
                      <a:pt x="0" y="149"/>
                    </a:lnTo>
                    <a:lnTo>
                      <a:pt x="0" y="179"/>
                    </a:lnTo>
                    <a:lnTo>
                      <a:pt x="58" y="179"/>
                    </a:lnTo>
                    <a:lnTo>
                      <a:pt x="88" y="149"/>
                    </a:lnTo>
                    <a:lnTo>
                      <a:pt x="88" y="120"/>
                    </a:lnTo>
                    <a:lnTo>
                      <a:pt x="58" y="120"/>
                    </a:lnTo>
                    <a:lnTo>
                      <a:pt x="88" y="89"/>
                    </a:lnTo>
                    <a:lnTo>
                      <a:pt x="118" y="89"/>
                    </a:lnTo>
                    <a:lnTo>
                      <a:pt x="118" y="120"/>
                    </a:lnTo>
                    <a:lnTo>
                      <a:pt x="177" y="179"/>
                    </a:lnTo>
                    <a:lnTo>
                      <a:pt x="177" y="208"/>
                    </a:lnTo>
                    <a:lnTo>
                      <a:pt x="149" y="208"/>
                    </a:lnTo>
                    <a:lnTo>
                      <a:pt x="118" y="238"/>
                    </a:lnTo>
                    <a:lnTo>
                      <a:pt x="177" y="238"/>
                    </a:lnTo>
                    <a:lnTo>
                      <a:pt x="237" y="179"/>
                    </a:lnTo>
                    <a:lnTo>
                      <a:pt x="267" y="179"/>
                    </a:lnTo>
                    <a:lnTo>
                      <a:pt x="237" y="208"/>
                    </a:lnTo>
                    <a:lnTo>
                      <a:pt x="325" y="208"/>
                    </a:lnTo>
                    <a:lnTo>
                      <a:pt x="356" y="179"/>
                    </a:lnTo>
                    <a:lnTo>
                      <a:pt x="414" y="179"/>
                    </a:lnTo>
                    <a:lnTo>
                      <a:pt x="445" y="149"/>
                    </a:lnTo>
                    <a:lnTo>
                      <a:pt x="445" y="179"/>
                    </a:lnTo>
                    <a:lnTo>
                      <a:pt x="504" y="179"/>
                    </a:lnTo>
                    <a:lnTo>
                      <a:pt x="532" y="149"/>
                    </a:lnTo>
                    <a:lnTo>
                      <a:pt x="563" y="149"/>
                    </a:lnTo>
                    <a:lnTo>
                      <a:pt x="593" y="120"/>
                    </a:lnTo>
                    <a:lnTo>
                      <a:pt x="652" y="120"/>
                    </a:lnTo>
                    <a:lnTo>
                      <a:pt x="681" y="89"/>
                    </a:lnTo>
                    <a:lnTo>
                      <a:pt x="770" y="89"/>
                    </a:lnTo>
                    <a:lnTo>
                      <a:pt x="800" y="120"/>
                    </a:lnTo>
                    <a:lnTo>
                      <a:pt x="830" y="89"/>
                    </a:lnTo>
                    <a:lnTo>
                      <a:pt x="830" y="61"/>
                    </a:lnTo>
                    <a:lnTo>
                      <a:pt x="948" y="61"/>
                    </a:lnTo>
                    <a:lnTo>
                      <a:pt x="948" y="31"/>
                    </a:lnTo>
                    <a:lnTo>
                      <a:pt x="1095" y="31"/>
                    </a:lnTo>
                    <a:lnTo>
                      <a:pt x="1125" y="0"/>
                    </a:lnTo>
                    <a:lnTo>
                      <a:pt x="1155" y="31"/>
                    </a:lnTo>
                    <a:lnTo>
                      <a:pt x="1274" y="31"/>
                    </a:lnTo>
                    <a:lnTo>
                      <a:pt x="1274" y="0"/>
                    </a:lnTo>
                    <a:lnTo>
                      <a:pt x="1304" y="0"/>
                    </a:lnTo>
                  </a:path>
                </a:pathLst>
              </a:custGeom>
              <a:noFill/>
              <a:ln w="1588">
                <a:solidFill>
                  <a:srgbClr val="000000"/>
                </a:solidFill>
                <a:prstDash val="solid"/>
                <a:round/>
                <a:headEnd/>
                <a:tailEnd/>
              </a:ln>
            </p:spPr>
            <p:txBody>
              <a:bodyPr/>
              <a:lstStyle/>
              <a:p>
                <a:endParaRPr lang="en-GB"/>
              </a:p>
            </p:txBody>
          </p:sp>
          <p:sp>
            <p:nvSpPr>
              <p:cNvPr id="17598" name="Freeform 190"/>
              <p:cNvSpPr>
                <a:spLocks/>
              </p:cNvSpPr>
              <p:nvPr/>
            </p:nvSpPr>
            <p:spPr bwMode="auto">
              <a:xfrm>
                <a:off x="4265" y="1765"/>
                <a:ext cx="44" cy="148"/>
              </a:xfrm>
              <a:custGeom>
                <a:avLst/>
                <a:gdLst/>
                <a:ahLst/>
                <a:cxnLst>
                  <a:cxn ang="0">
                    <a:pos x="30" y="593"/>
                  </a:cxn>
                  <a:cxn ang="0">
                    <a:pos x="60" y="562"/>
                  </a:cxn>
                  <a:cxn ang="0">
                    <a:pos x="60" y="534"/>
                  </a:cxn>
                  <a:cxn ang="0">
                    <a:pos x="88" y="504"/>
                  </a:cxn>
                  <a:cxn ang="0">
                    <a:pos x="148" y="504"/>
                  </a:cxn>
                  <a:cxn ang="0">
                    <a:pos x="30" y="385"/>
                  </a:cxn>
                  <a:cxn ang="0">
                    <a:pos x="30" y="355"/>
                  </a:cxn>
                  <a:cxn ang="0">
                    <a:pos x="60" y="325"/>
                  </a:cxn>
                  <a:cxn ang="0">
                    <a:pos x="30" y="297"/>
                  </a:cxn>
                  <a:cxn ang="0">
                    <a:pos x="0" y="207"/>
                  </a:cxn>
                  <a:cxn ang="0">
                    <a:pos x="0" y="178"/>
                  </a:cxn>
                  <a:cxn ang="0">
                    <a:pos x="30" y="148"/>
                  </a:cxn>
                  <a:cxn ang="0">
                    <a:pos x="60" y="148"/>
                  </a:cxn>
                  <a:cxn ang="0">
                    <a:pos x="88" y="118"/>
                  </a:cxn>
                  <a:cxn ang="0">
                    <a:pos x="88" y="60"/>
                  </a:cxn>
                  <a:cxn ang="0">
                    <a:pos x="118" y="60"/>
                  </a:cxn>
                  <a:cxn ang="0">
                    <a:pos x="148" y="30"/>
                  </a:cxn>
                  <a:cxn ang="0">
                    <a:pos x="179" y="30"/>
                  </a:cxn>
                  <a:cxn ang="0">
                    <a:pos x="179" y="0"/>
                  </a:cxn>
                  <a:cxn ang="0">
                    <a:pos x="118" y="0"/>
                  </a:cxn>
                </a:cxnLst>
                <a:rect l="0" t="0" r="r" b="b"/>
                <a:pathLst>
                  <a:path w="179" h="593">
                    <a:moveTo>
                      <a:pt x="30" y="593"/>
                    </a:moveTo>
                    <a:lnTo>
                      <a:pt x="60" y="562"/>
                    </a:lnTo>
                    <a:lnTo>
                      <a:pt x="60" y="534"/>
                    </a:lnTo>
                    <a:lnTo>
                      <a:pt x="88" y="504"/>
                    </a:lnTo>
                    <a:lnTo>
                      <a:pt x="148" y="504"/>
                    </a:lnTo>
                    <a:lnTo>
                      <a:pt x="30" y="385"/>
                    </a:lnTo>
                    <a:lnTo>
                      <a:pt x="30" y="355"/>
                    </a:lnTo>
                    <a:lnTo>
                      <a:pt x="60" y="325"/>
                    </a:lnTo>
                    <a:lnTo>
                      <a:pt x="30" y="297"/>
                    </a:lnTo>
                    <a:lnTo>
                      <a:pt x="0" y="207"/>
                    </a:lnTo>
                    <a:lnTo>
                      <a:pt x="0" y="178"/>
                    </a:lnTo>
                    <a:lnTo>
                      <a:pt x="30" y="148"/>
                    </a:lnTo>
                    <a:lnTo>
                      <a:pt x="60" y="148"/>
                    </a:lnTo>
                    <a:lnTo>
                      <a:pt x="88" y="118"/>
                    </a:lnTo>
                    <a:lnTo>
                      <a:pt x="88" y="60"/>
                    </a:lnTo>
                    <a:lnTo>
                      <a:pt x="118" y="60"/>
                    </a:lnTo>
                    <a:lnTo>
                      <a:pt x="148" y="30"/>
                    </a:lnTo>
                    <a:lnTo>
                      <a:pt x="179" y="30"/>
                    </a:lnTo>
                    <a:lnTo>
                      <a:pt x="179" y="0"/>
                    </a:lnTo>
                    <a:lnTo>
                      <a:pt x="118" y="0"/>
                    </a:lnTo>
                  </a:path>
                </a:pathLst>
              </a:custGeom>
              <a:noFill/>
              <a:ln w="1588">
                <a:solidFill>
                  <a:srgbClr val="000000"/>
                </a:solidFill>
                <a:prstDash val="solid"/>
                <a:round/>
                <a:headEnd/>
                <a:tailEnd/>
              </a:ln>
            </p:spPr>
            <p:txBody>
              <a:bodyPr/>
              <a:lstStyle/>
              <a:p>
                <a:endParaRPr lang="en-GB"/>
              </a:p>
            </p:txBody>
          </p:sp>
          <p:sp>
            <p:nvSpPr>
              <p:cNvPr id="17599" name="Freeform 191"/>
              <p:cNvSpPr>
                <a:spLocks/>
              </p:cNvSpPr>
              <p:nvPr/>
            </p:nvSpPr>
            <p:spPr bwMode="auto">
              <a:xfrm>
                <a:off x="4021" y="1750"/>
                <a:ext cx="273" cy="141"/>
              </a:xfrm>
              <a:custGeom>
                <a:avLst/>
                <a:gdLst/>
                <a:ahLst/>
                <a:cxnLst>
                  <a:cxn ang="0">
                    <a:pos x="1095" y="59"/>
                  </a:cxn>
                  <a:cxn ang="0">
                    <a:pos x="800" y="59"/>
                  </a:cxn>
                  <a:cxn ang="0">
                    <a:pos x="770" y="29"/>
                  </a:cxn>
                  <a:cxn ang="0">
                    <a:pos x="681" y="29"/>
                  </a:cxn>
                  <a:cxn ang="0">
                    <a:pos x="651" y="0"/>
                  </a:cxn>
                  <a:cxn ang="0">
                    <a:pos x="593" y="0"/>
                  </a:cxn>
                  <a:cxn ang="0">
                    <a:pos x="563" y="29"/>
                  </a:cxn>
                  <a:cxn ang="0">
                    <a:pos x="533" y="29"/>
                  </a:cxn>
                  <a:cxn ang="0">
                    <a:pos x="503" y="0"/>
                  </a:cxn>
                  <a:cxn ang="0">
                    <a:pos x="474" y="0"/>
                  </a:cxn>
                  <a:cxn ang="0">
                    <a:pos x="474" y="29"/>
                  </a:cxn>
                  <a:cxn ang="0">
                    <a:pos x="444" y="59"/>
                  </a:cxn>
                  <a:cxn ang="0">
                    <a:pos x="414" y="29"/>
                  </a:cxn>
                  <a:cxn ang="0">
                    <a:pos x="326" y="29"/>
                  </a:cxn>
                  <a:cxn ang="0">
                    <a:pos x="326" y="59"/>
                  </a:cxn>
                  <a:cxn ang="0">
                    <a:pos x="207" y="59"/>
                  </a:cxn>
                  <a:cxn ang="0">
                    <a:pos x="178" y="89"/>
                  </a:cxn>
                  <a:cxn ang="0">
                    <a:pos x="147" y="89"/>
                  </a:cxn>
                  <a:cxn ang="0">
                    <a:pos x="147" y="119"/>
                  </a:cxn>
                  <a:cxn ang="0">
                    <a:pos x="28" y="119"/>
                  </a:cxn>
                  <a:cxn ang="0">
                    <a:pos x="0" y="148"/>
                  </a:cxn>
                  <a:cxn ang="0">
                    <a:pos x="0" y="207"/>
                  </a:cxn>
                  <a:cxn ang="0">
                    <a:pos x="28" y="177"/>
                  </a:cxn>
                  <a:cxn ang="0">
                    <a:pos x="58" y="207"/>
                  </a:cxn>
                  <a:cxn ang="0">
                    <a:pos x="28" y="237"/>
                  </a:cxn>
                  <a:cxn ang="0">
                    <a:pos x="28" y="266"/>
                  </a:cxn>
                  <a:cxn ang="0">
                    <a:pos x="58" y="266"/>
                  </a:cxn>
                  <a:cxn ang="0">
                    <a:pos x="28" y="296"/>
                  </a:cxn>
                  <a:cxn ang="0">
                    <a:pos x="28" y="325"/>
                  </a:cxn>
                  <a:cxn ang="0">
                    <a:pos x="58" y="325"/>
                  </a:cxn>
                  <a:cxn ang="0">
                    <a:pos x="89" y="356"/>
                  </a:cxn>
                  <a:cxn ang="0">
                    <a:pos x="89" y="384"/>
                  </a:cxn>
                  <a:cxn ang="0">
                    <a:pos x="119" y="414"/>
                  </a:cxn>
                  <a:cxn ang="0">
                    <a:pos x="237" y="414"/>
                  </a:cxn>
                  <a:cxn ang="0">
                    <a:pos x="237" y="384"/>
                  </a:cxn>
                  <a:cxn ang="0">
                    <a:pos x="265" y="384"/>
                  </a:cxn>
                  <a:cxn ang="0">
                    <a:pos x="296" y="414"/>
                  </a:cxn>
                  <a:cxn ang="0">
                    <a:pos x="265" y="444"/>
                  </a:cxn>
                  <a:cxn ang="0">
                    <a:pos x="296" y="475"/>
                  </a:cxn>
                  <a:cxn ang="0">
                    <a:pos x="296" y="502"/>
                  </a:cxn>
                  <a:cxn ang="0">
                    <a:pos x="265" y="532"/>
                  </a:cxn>
                  <a:cxn ang="0">
                    <a:pos x="265" y="563"/>
                  </a:cxn>
                </a:cxnLst>
                <a:rect l="0" t="0" r="r" b="b"/>
                <a:pathLst>
                  <a:path w="1095" h="563">
                    <a:moveTo>
                      <a:pt x="1095" y="59"/>
                    </a:moveTo>
                    <a:lnTo>
                      <a:pt x="800" y="59"/>
                    </a:lnTo>
                    <a:lnTo>
                      <a:pt x="770" y="29"/>
                    </a:lnTo>
                    <a:lnTo>
                      <a:pt x="681" y="29"/>
                    </a:lnTo>
                    <a:lnTo>
                      <a:pt x="651" y="0"/>
                    </a:lnTo>
                    <a:lnTo>
                      <a:pt x="593" y="0"/>
                    </a:lnTo>
                    <a:lnTo>
                      <a:pt x="563" y="29"/>
                    </a:lnTo>
                    <a:lnTo>
                      <a:pt x="533" y="29"/>
                    </a:lnTo>
                    <a:lnTo>
                      <a:pt x="503" y="0"/>
                    </a:lnTo>
                    <a:lnTo>
                      <a:pt x="474" y="0"/>
                    </a:lnTo>
                    <a:lnTo>
                      <a:pt x="474" y="29"/>
                    </a:lnTo>
                    <a:lnTo>
                      <a:pt x="444" y="59"/>
                    </a:lnTo>
                    <a:lnTo>
                      <a:pt x="414" y="29"/>
                    </a:lnTo>
                    <a:lnTo>
                      <a:pt x="326" y="29"/>
                    </a:lnTo>
                    <a:lnTo>
                      <a:pt x="326" y="59"/>
                    </a:lnTo>
                    <a:lnTo>
                      <a:pt x="207" y="59"/>
                    </a:lnTo>
                    <a:lnTo>
                      <a:pt x="178" y="89"/>
                    </a:lnTo>
                    <a:lnTo>
                      <a:pt x="147" y="89"/>
                    </a:lnTo>
                    <a:lnTo>
                      <a:pt x="147" y="119"/>
                    </a:lnTo>
                    <a:lnTo>
                      <a:pt x="28" y="119"/>
                    </a:lnTo>
                    <a:lnTo>
                      <a:pt x="0" y="148"/>
                    </a:lnTo>
                    <a:lnTo>
                      <a:pt x="0" y="207"/>
                    </a:lnTo>
                    <a:lnTo>
                      <a:pt x="28" y="177"/>
                    </a:lnTo>
                    <a:lnTo>
                      <a:pt x="58" y="207"/>
                    </a:lnTo>
                    <a:lnTo>
                      <a:pt x="28" y="237"/>
                    </a:lnTo>
                    <a:lnTo>
                      <a:pt x="28" y="266"/>
                    </a:lnTo>
                    <a:lnTo>
                      <a:pt x="58" y="266"/>
                    </a:lnTo>
                    <a:lnTo>
                      <a:pt x="28" y="296"/>
                    </a:lnTo>
                    <a:lnTo>
                      <a:pt x="28" y="325"/>
                    </a:lnTo>
                    <a:lnTo>
                      <a:pt x="58" y="325"/>
                    </a:lnTo>
                    <a:lnTo>
                      <a:pt x="89" y="356"/>
                    </a:lnTo>
                    <a:lnTo>
                      <a:pt x="89" y="384"/>
                    </a:lnTo>
                    <a:lnTo>
                      <a:pt x="119" y="414"/>
                    </a:lnTo>
                    <a:lnTo>
                      <a:pt x="237" y="414"/>
                    </a:lnTo>
                    <a:lnTo>
                      <a:pt x="237" y="384"/>
                    </a:lnTo>
                    <a:lnTo>
                      <a:pt x="265" y="384"/>
                    </a:lnTo>
                    <a:lnTo>
                      <a:pt x="296" y="414"/>
                    </a:lnTo>
                    <a:lnTo>
                      <a:pt x="265" y="444"/>
                    </a:lnTo>
                    <a:lnTo>
                      <a:pt x="296" y="475"/>
                    </a:lnTo>
                    <a:lnTo>
                      <a:pt x="296" y="502"/>
                    </a:lnTo>
                    <a:lnTo>
                      <a:pt x="265" y="532"/>
                    </a:lnTo>
                    <a:lnTo>
                      <a:pt x="265" y="563"/>
                    </a:lnTo>
                  </a:path>
                </a:pathLst>
              </a:custGeom>
              <a:noFill/>
              <a:ln w="1588">
                <a:solidFill>
                  <a:srgbClr val="000000"/>
                </a:solidFill>
                <a:prstDash val="solid"/>
                <a:round/>
                <a:headEnd/>
                <a:tailEnd/>
              </a:ln>
            </p:spPr>
            <p:txBody>
              <a:bodyPr/>
              <a:lstStyle/>
              <a:p>
                <a:endParaRPr lang="en-GB"/>
              </a:p>
            </p:txBody>
          </p:sp>
          <p:sp>
            <p:nvSpPr>
              <p:cNvPr id="17600" name="Freeform 192"/>
              <p:cNvSpPr>
                <a:spLocks/>
              </p:cNvSpPr>
              <p:nvPr/>
            </p:nvSpPr>
            <p:spPr bwMode="auto">
              <a:xfrm>
                <a:off x="4087" y="1875"/>
                <a:ext cx="185" cy="38"/>
              </a:xfrm>
              <a:custGeom>
                <a:avLst/>
                <a:gdLst/>
                <a:ahLst/>
                <a:cxnLst>
                  <a:cxn ang="0">
                    <a:pos x="742" y="150"/>
                  </a:cxn>
                  <a:cxn ang="0">
                    <a:pos x="682" y="150"/>
                  </a:cxn>
                  <a:cxn ang="0">
                    <a:pos x="653" y="119"/>
                  </a:cxn>
                  <a:cxn ang="0">
                    <a:pos x="623" y="119"/>
                  </a:cxn>
                  <a:cxn ang="0">
                    <a:pos x="593" y="150"/>
                  </a:cxn>
                  <a:cxn ang="0">
                    <a:pos x="505" y="150"/>
                  </a:cxn>
                  <a:cxn ang="0">
                    <a:pos x="445" y="91"/>
                  </a:cxn>
                  <a:cxn ang="0">
                    <a:pos x="416" y="91"/>
                  </a:cxn>
                  <a:cxn ang="0">
                    <a:pos x="386" y="61"/>
                  </a:cxn>
                  <a:cxn ang="0">
                    <a:pos x="356" y="61"/>
                  </a:cxn>
                  <a:cxn ang="0">
                    <a:pos x="328" y="30"/>
                  </a:cxn>
                  <a:cxn ang="0">
                    <a:pos x="268" y="30"/>
                  </a:cxn>
                  <a:cxn ang="0">
                    <a:pos x="238" y="0"/>
                  </a:cxn>
                  <a:cxn ang="0">
                    <a:pos x="91" y="0"/>
                  </a:cxn>
                  <a:cxn ang="0">
                    <a:pos x="61" y="30"/>
                  </a:cxn>
                  <a:cxn ang="0">
                    <a:pos x="31" y="30"/>
                  </a:cxn>
                  <a:cxn ang="0">
                    <a:pos x="0" y="61"/>
                  </a:cxn>
                </a:cxnLst>
                <a:rect l="0" t="0" r="r" b="b"/>
                <a:pathLst>
                  <a:path w="742" h="150">
                    <a:moveTo>
                      <a:pt x="742" y="150"/>
                    </a:moveTo>
                    <a:lnTo>
                      <a:pt x="682" y="150"/>
                    </a:lnTo>
                    <a:lnTo>
                      <a:pt x="653" y="119"/>
                    </a:lnTo>
                    <a:lnTo>
                      <a:pt x="623" y="119"/>
                    </a:lnTo>
                    <a:lnTo>
                      <a:pt x="593" y="150"/>
                    </a:lnTo>
                    <a:lnTo>
                      <a:pt x="505" y="150"/>
                    </a:lnTo>
                    <a:lnTo>
                      <a:pt x="445" y="91"/>
                    </a:lnTo>
                    <a:lnTo>
                      <a:pt x="416" y="91"/>
                    </a:lnTo>
                    <a:lnTo>
                      <a:pt x="386" y="61"/>
                    </a:lnTo>
                    <a:lnTo>
                      <a:pt x="356" y="61"/>
                    </a:lnTo>
                    <a:lnTo>
                      <a:pt x="328" y="30"/>
                    </a:lnTo>
                    <a:lnTo>
                      <a:pt x="268" y="30"/>
                    </a:lnTo>
                    <a:lnTo>
                      <a:pt x="238" y="0"/>
                    </a:lnTo>
                    <a:lnTo>
                      <a:pt x="91" y="0"/>
                    </a:lnTo>
                    <a:lnTo>
                      <a:pt x="61" y="30"/>
                    </a:lnTo>
                    <a:lnTo>
                      <a:pt x="31" y="30"/>
                    </a:lnTo>
                    <a:lnTo>
                      <a:pt x="0" y="61"/>
                    </a:lnTo>
                  </a:path>
                </a:pathLst>
              </a:custGeom>
              <a:noFill/>
              <a:ln w="1588">
                <a:solidFill>
                  <a:srgbClr val="000000"/>
                </a:solidFill>
                <a:prstDash val="solid"/>
                <a:round/>
                <a:headEnd/>
                <a:tailEnd/>
              </a:ln>
            </p:spPr>
            <p:txBody>
              <a:bodyPr/>
              <a:lstStyle/>
              <a:p>
                <a:endParaRPr lang="en-GB"/>
              </a:p>
            </p:txBody>
          </p:sp>
          <p:sp>
            <p:nvSpPr>
              <p:cNvPr id="17601" name="Freeform 193"/>
              <p:cNvSpPr>
                <a:spLocks/>
              </p:cNvSpPr>
              <p:nvPr/>
            </p:nvSpPr>
            <p:spPr bwMode="auto">
              <a:xfrm>
                <a:off x="3932" y="1831"/>
                <a:ext cx="81" cy="52"/>
              </a:xfrm>
              <a:custGeom>
                <a:avLst/>
                <a:gdLst/>
                <a:ahLst/>
                <a:cxnLst>
                  <a:cxn ang="0">
                    <a:pos x="296" y="31"/>
                  </a:cxn>
                  <a:cxn ang="0">
                    <a:pos x="326" y="59"/>
                  </a:cxn>
                  <a:cxn ang="0">
                    <a:pos x="296" y="59"/>
                  </a:cxn>
                  <a:cxn ang="0">
                    <a:pos x="266" y="89"/>
                  </a:cxn>
                  <a:cxn ang="0">
                    <a:pos x="238" y="89"/>
                  </a:cxn>
                  <a:cxn ang="0">
                    <a:pos x="207" y="119"/>
                  </a:cxn>
                  <a:cxn ang="0">
                    <a:pos x="119" y="119"/>
                  </a:cxn>
                  <a:cxn ang="0">
                    <a:pos x="89" y="150"/>
                  </a:cxn>
                  <a:cxn ang="0">
                    <a:pos x="89" y="207"/>
                  </a:cxn>
                  <a:cxn ang="0">
                    <a:pos x="29" y="207"/>
                  </a:cxn>
                  <a:cxn ang="0">
                    <a:pos x="29" y="177"/>
                  </a:cxn>
                  <a:cxn ang="0">
                    <a:pos x="59" y="177"/>
                  </a:cxn>
                  <a:cxn ang="0">
                    <a:pos x="59" y="150"/>
                  </a:cxn>
                  <a:cxn ang="0">
                    <a:pos x="0" y="89"/>
                  </a:cxn>
                  <a:cxn ang="0">
                    <a:pos x="29" y="59"/>
                  </a:cxn>
                  <a:cxn ang="0">
                    <a:pos x="0" y="31"/>
                  </a:cxn>
                  <a:cxn ang="0">
                    <a:pos x="89" y="31"/>
                  </a:cxn>
                  <a:cxn ang="0">
                    <a:pos x="119" y="0"/>
                  </a:cxn>
                  <a:cxn ang="0">
                    <a:pos x="296" y="0"/>
                  </a:cxn>
                  <a:cxn ang="0">
                    <a:pos x="296" y="31"/>
                  </a:cxn>
                </a:cxnLst>
                <a:rect l="0" t="0" r="r" b="b"/>
                <a:pathLst>
                  <a:path w="326" h="207">
                    <a:moveTo>
                      <a:pt x="296" y="31"/>
                    </a:moveTo>
                    <a:lnTo>
                      <a:pt x="326" y="59"/>
                    </a:lnTo>
                    <a:lnTo>
                      <a:pt x="296" y="59"/>
                    </a:lnTo>
                    <a:lnTo>
                      <a:pt x="266" y="89"/>
                    </a:lnTo>
                    <a:lnTo>
                      <a:pt x="238" y="89"/>
                    </a:lnTo>
                    <a:lnTo>
                      <a:pt x="207" y="119"/>
                    </a:lnTo>
                    <a:lnTo>
                      <a:pt x="119" y="119"/>
                    </a:lnTo>
                    <a:lnTo>
                      <a:pt x="89" y="150"/>
                    </a:lnTo>
                    <a:lnTo>
                      <a:pt x="89" y="207"/>
                    </a:lnTo>
                    <a:lnTo>
                      <a:pt x="29" y="207"/>
                    </a:lnTo>
                    <a:lnTo>
                      <a:pt x="29" y="177"/>
                    </a:lnTo>
                    <a:lnTo>
                      <a:pt x="59" y="177"/>
                    </a:lnTo>
                    <a:lnTo>
                      <a:pt x="59" y="150"/>
                    </a:lnTo>
                    <a:lnTo>
                      <a:pt x="0" y="89"/>
                    </a:lnTo>
                    <a:lnTo>
                      <a:pt x="29" y="59"/>
                    </a:lnTo>
                    <a:lnTo>
                      <a:pt x="0" y="31"/>
                    </a:lnTo>
                    <a:lnTo>
                      <a:pt x="89" y="31"/>
                    </a:lnTo>
                    <a:lnTo>
                      <a:pt x="119" y="0"/>
                    </a:lnTo>
                    <a:lnTo>
                      <a:pt x="296" y="0"/>
                    </a:lnTo>
                    <a:lnTo>
                      <a:pt x="296" y="31"/>
                    </a:lnTo>
                  </a:path>
                </a:pathLst>
              </a:custGeom>
              <a:noFill/>
              <a:ln w="1588">
                <a:solidFill>
                  <a:srgbClr val="000000"/>
                </a:solidFill>
                <a:prstDash val="solid"/>
                <a:round/>
                <a:headEnd/>
                <a:tailEnd/>
              </a:ln>
            </p:spPr>
            <p:txBody>
              <a:bodyPr/>
              <a:lstStyle/>
              <a:p>
                <a:endParaRPr lang="en-GB"/>
              </a:p>
            </p:txBody>
          </p:sp>
          <p:sp>
            <p:nvSpPr>
              <p:cNvPr id="17602" name="Freeform 194"/>
              <p:cNvSpPr>
                <a:spLocks/>
              </p:cNvSpPr>
              <p:nvPr/>
            </p:nvSpPr>
            <p:spPr bwMode="auto">
              <a:xfrm>
                <a:off x="3887" y="1891"/>
                <a:ext cx="207" cy="103"/>
              </a:xfrm>
              <a:custGeom>
                <a:avLst/>
                <a:gdLst/>
                <a:ahLst/>
                <a:cxnLst>
                  <a:cxn ang="0">
                    <a:pos x="799" y="0"/>
                  </a:cxn>
                  <a:cxn ang="0">
                    <a:pos x="799" y="89"/>
                  </a:cxn>
                  <a:cxn ang="0">
                    <a:pos x="830" y="118"/>
                  </a:cxn>
                  <a:cxn ang="0">
                    <a:pos x="830" y="176"/>
                  </a:cxn>
                  <a:cxn ang="0">
                    <a:pos x="771" y="237"/>
                  </a:cxn>
                  <a:cxn ang="0">
                    <a:pos x="741" y="237"/>
                  </a:cxn>
                  <a:cxn ang="0">
                    <a:pos x="741" y="267"/>
                  </a:cxn>
                  <a:cxn ang="0">
                    <a:pos x="592" y="267"/>
                  </a:cxn>
                  <a:cxn ang="0">
                    <a:pos x="534" y="207"/>
                  </a:cxn>
                  <a:cxn ang="0">
                    <a:pos x="534" y="176"/>
                  </a:cxn>
                  <a:cxn ang="0">
                    <a:pos x="504" y="148"/>
                  </a:cxn>
                  <a:cxn ang="0">
                    <a:pos x="474" y="148"/>
                  </a:cxn>
                  <a:cxn ang="0">
                    <a:pos x="416" y="118"/>
                  </a:cxn>
                  <a:cxn ang="0">
                    <a:pos x="355" y="58"/>
                  </a:cxn>
                  <a:cxn ang="0">
                    <a:pos x="355" y="30"/>
                  </a:cxn>
                  <a:cxn ang="0">
                    <a:pos x="325" y="30"/>
                  </a:cxn>
                  <a:cxn ang="0">
                    <a:pos x="297" y="58"/>
                  </a:cxn>
                  <a:cxn ang="0">
                    <a:pos x="267" y="58"/>
                  </a:cxn>
                  <a:cxn ang="0">
                    <a:pos x="237" y="89"/>
                  </a:cxn>
                  <a:cxn ang="0">
                    <a:pos x="178" y="89"/>
                  </a:cxn>
                  <a:cxn ang="0">
                    <a:pos x="89" y="176"/>
                  </a:cxn>
                  <a:cxn ang="0">
                    <a:pos x="89" y="267"/>
                  </a:cxn>
                  <a:cxn ang="0">
                    <a:pos x="60" y="295"/>
                  </a:cxn>
                  <a:cxn ang="0">
                    <a:pos x="30" y="295"/>
                  </a:cxn>
                  <a:cxn ang="0">
                    <a:pos x="0" y="325"/>
                  </a:cxn>
                  <a:cxn ang="0">
                    <a:pos x="30" y="355"/>
                  </a:cxn>
                  <a:cxn ang="0">
                    <a:pos x="0" y="385"/>
                  </a:cxn>
                  <a:cxn ang="0">
                    <a:pos x="0" y="414"/>
                  </a:cxn>
                </a:cxnLst>
                <a:rect l="0" t="0" r="r" b="b"/>
                <a:pathLst>
                  <a:path w="830" h="414">
                    <a:moveTo>
                      <a:pt x="799" y="0"/>
                    </a:moveTo>
                    <a:lnTo>
                      <a:pt x="799" y="89"/>
                    </a:lnTo>
                    <a:lnTo>
                      <a:pt x="830" y="118"/>
                    </a:lnTo>
                    <a:lnTo>
                      <a:pt x="830" y="176"/>
                    </a:lnTo>
                    <a:lnTo>
                      <a:pt x="771" y="237"/>
                    </a:lnTo>
                    <a:lnTo>
                      <a:pt x="741" y="237"/>
                    </a:lnTo>
                    <a:lnTo>
                      <a:pt x="741" y="267"/>
                    </a:lnTo>
                    <a:lnTo>
                      <a:pt x="592" y="267"/>
                    </a:lnTo>
                    <a:lnTo>
                      <a:pt x="534" y="207"/>
                    </a:lnTo>
                    <a:lnTo>
                      <a:pt x="534" y="176"/>
                    </a:lnTo>
                    <a:lnTo>
                      <a:pt x="504" y="148"/>
                    </a:lnTo>
                    <a:lnTo>
                      <a:pt x="474" y="148"/>
                    </a:lnTo>
                    <a:lnTo>
                      <a:pt x="416" y="118"/>
                    </a:lnTo>
                    <a:lnTo>
                      <a:pt x="355" y="58"/>
                    </a:lnTo>
                    <a:lnTo>
                      <a:pt x="355" y="30"/>
                    </a:lnTo>
                    <a:lnTo>
                      <a:pt x="325" y="30"/>
                    </a:lnTo>
                    <a:lnTo>
                      <a:pt x="297" y="58"/>
                    </a:lnTo>
                    <a:lnTo>
                      <a:pt x="267" y="58"/>
                    </a:lnTo>
                    <a:lnTo>
                      <a:pt x="237" y="89"/>
                    </a:lnTo>
                    <a:lnTo>
                      <a:pt x="178" y="89"/>
                    </a:lnTo>
                    <a:lnTo>
                      <a:pt x="89" y="176"/>
                    </a:lnTo>
                    <a:lnTo>
                      <a:pt x="89" y="267"/>
                    </a:lnTo>
                    <a:lnTo>
                      <a:pt x="60" y="295"/>
                    </a:lnTo>
                    <a:lnTo>
                      <a:pt x="30" y="295"/>
                    </a:lnTo>
                    <a:lnTo>
                      <a:pt x="0" y="325"/>
                    </a:lnTo>
                    <a:lnTo>
                      <a:pt x="30" y="355"/>
                    </a:lnTo>
                    <a:lnTo>
                      <a:pt x="0" y="385"/>
                    </a:lnTo>
                    <a:lnTo>
                      <a:pt x="0" y="414"/>
                    </a:lnTo>
                  </a:path>
                </a:pathLst>
              </a:custGeom>
              <a:noFill/>
              <a:ln w="1588">
                <a:solidFill>
                  <a:srgbClr val="000000"/>
                </a:solidFill>
                <a:prstDash val="solid"/>
                <a:round/>
                <a:headEnd/>
                <a:tailEnd/>
              </a:ln>
            </p:spPr>
            <p:txBody>
              <a:bodyPr/>
              <a:lstStyle/>
              <a:p>
                <a:endParaRPr lang="en-GB"/>
              </a:p>
            </p:txBody>
          </p:sp>
          <p:sp>
            <p:nvSpPr>
              <p:cNvPr id="17603" name="Freeform 195"/>
              <p:cNvSpPr>
                <a:spLocks/>
              </p:cNvSpPr>
              <p:nvPr/>
            </p:nvSpPr>
            <p:spPr bwMode="auto">
              <a:xfrm>
                <a:off x="3894" y="2001"/>
                <a:ext cx="349" cy="59"/>
              </a:xfrm>
              <a:custGeom>
                <a:avLst/>
                <a:gdLst/>
                <a:ahLst/>
                <a:cxnLst>
                  <a:cxn ang="0">
                    <a:pos x="0" y="119"/>
                  </a:cxn>
                  <a:cxn ang="0">
                    <a:pos x="30" y="119"/>
                  </a:cxn>
                  <a:cxn ang="0">
                    <a:pos x="88" y="60"/>
                  </a:cxn>
                  <a:cxn ang="0">
                    <a:pos x="118" y="60"/>
                  </a:cxn>
                  <a:cxn ang="0">
                    <a:pos x="148" y="30"/>
                  </a:cxn>
                  <a:cxn ang="0">
                    <a:pos x="237" y="30"/>
                  </a:cxn>
                  <a:cxn ang="0">
                    <a:pos x="267" y="0"/>
                  </a:cxn>
                  <a:cxn ang="0">
                    <a:pos x="295" y="30"/>
                  </a:cxn>
                  <a:cxn ang="0">
                    <a:pos x="741" y="30"/>
                  </a:cxn>
                  <a:cxn ang="0">
                    <a:pos x="769" y="60"/>
                  </a:cxn>
                  <a:cxn ang="0">
                    <a:pos x="860" y="60"/>
                  </a:cxn>
                  <a:cxn ang="0">
                    <a:pos x="889" y="30"/>
                  </a:cxn>
                  <a:cxn ang="0">
                    <a:pos x="918" y="30"/>
                  </a:cxn>
                  <a:cxn ang="0">
                    <a:pos x="948" y="0"/>
                  </a:cxn>
                  <a:cxn ang="0">
                    <a:pos x="978" y="30"/>
                  </a:cxn>
                  <a:cxn ang="0">
                    <a:pos x="978" y="60"/>
                  </a:cxn>
                  <a:cxn ang="0">
                    <a:pos x="1007" y="89"/>
                  </a:cxn>
                  <a:cxn ang="0">
                    <a:pos x="1155" y="89"/>
                  </a:cxn>
                  <a:cxn ang="0">
                    <a:pos x="1214" y="149"/>
                  </a:cxn>
                  <a:cxn ang="0">
                    <a:pos x="1244" y="149"/>
                  </a:cxn>
                  <a:cxn ang="0">
                    <a:pos x="1244" y="178"/>
                  </a:cxn>
                  <a:cxn ang="0">
                    <a:pos x="1274" y="178"/>
                  </a:cxn>
                  <a:cxn ang="0">
                    <a:pos x="1332" y="237"/>
                  </a:cxn>
                  <a:cxn ang="0">
                    <a:pos x="1392" y="237"/>
                  </a:cxn>
                </a:cxnLst>
                <a:rect l="0" t="0" r="r" b="b"/>
                <a:pathLst>
                  <a:path w="1392" h="237">
                    <a:moveTo>
                      <a:pt x="0" y="119"/>
                    </a:moveTo>
                    <a:lnTo>
                      <a:pt x="30" y="119"/>
                    </a:lnTo>
                    <a:lnTo>
                      <a:pt x="88" y="60"/>
                    </a:lnTo>
                    <a:lnTo>
                      <a:pt x="118" y="60"/>
                    </a:lnTo>
                    <a:lnTo>
                      <a:pt x="148" y="30"/>
                    </a:lnTo>
                    <a:lnTo>
                      <a:pt x="237" y="30"/>
                    </a:lnTo>
                    <a:lnTo>
                      <a:pt x="267" y="0"/>
                    </a:lnTo>
                    <a:lnTo>
                      <a:pt x="295" y="30"/>
                    </a:lnTo>
                    <a:lnTo>
                      <a:pt x="741" y="30"/>
                    </a:lnTo>
                    <a:lnTo>
                      <a:pt x="769" y="60"/>
                    </a:lnTo>
                    <a:lnTo>
                      <a:pt x="860" y="60"/>
                    </a:lnTo>
                    <a:lnTo>
                      <a:pt x="889" y="30"/>
                    </a:lnTo>
                    <a:lnTo>
                      <a:pt x="918" y="30"/>
                    </a:lnTo>
                    <a:lnTo>
                      <a:pt x="948" y="0"/>
                    </a:lnTo>
                    <a:lnTo>
                      <a:pt x="978" y="30"/>
                    </a:lnTo>
                    <a:lnTo>
                      <a:pt x="978" y="60"/>
                    </a:lnTo>
                    <a:lnTo>
                      <a:pt x="1007" y="89"/>
                    </a:lnTo>
                    <a:lnTo>
                      <a:pt x="1155" y="89"/>
                    </a:lnTo>
                    <a:lnTo>
                      <a:pt x="1214" y="149"/>
                    </a:lnTo>
                    <a:lnTo>
                      <a:pt x="1244" y="149"/>
                    </a:lnTo>
                    <a:lnTo>
                      <a:pt x="1244" y="178"/>
                    </a:lnTo>
                    <a:lnTo>
                      <a:pt x="1274" y="178"/>
                    </a:lnTo>
                    <a:lnTo>
                      <a:pt x="1332" y="237"/>
                    </a:lnTo>
                    <a:lnTo>
                      <a:pt x="1392" y="237"/>
                    </a:lnTo>
                  </a:path>
                </a:pathLst>
              </a:custGeom>
              <a:noFill/>
              <a:ln w="1588">
                <a:solidFill>
                  <a:srgbClr val="000000"/>
                </a:solidFill>
                <a:prstDash val="solid"/>
                <a:round/>
                <a:headEnd/>
                <a:tailEnd/>
              </a:ln>
            </p:spPr>
            <p:txBody>
              <a:bodyPr/>
              <a:lstStyle/>
              <a:p>
                <a:endParaRPr lang="en-GB"/>
              </a:p>
            </p:txBody>
          </p:sp>
          <p:sp>
            <p:nvSpPr>
              <p:cNvPr id="17604" name="Freeform 196"/>
              <p:cNvSpPr>
                <a:spLocks/>
              </p:cNvSpPr>
              <p:nvPr/>
            </p:nvSpPr>
            <p:spPr bwMode="auto">
              <a:xfrm>
                <a:off x="4272" y="1913"/>
                <a:ext cx="67" cy="110"/>
              </a:xfrm>
              <a:custGeom>
                <a:avLst/>
                <a:gdLst/>
                <a:ahLst/>
                <a:cxnLst>
                  <a:cxn ang="0">
                    <a:pos x="267" y="443"/>
                  </a:cxn>
                  <a:cxn ang="0">
                    <a:pos x="267" y="384"/>
                  </a:cxn>
                  <a:cxn ang="0">
                    <a:pos x="237" y="354"/>
                  </a:cxn>
                  <a:cxn ang="0">
                    <a:pos x="237" y="325"/>
                  </a:cxn>
                  <a:cxn ang="0">
                    <a:pos x="177" y="266"/>
                  </a:cxn>
                  <a:cxn ang="0">
                    <a:pos x="177" y="236"/>
                  </a:cxn>
                  <a:cxn ang="0">
                    <a:pos x="149" y="206"/>
                  </a:cxn>
                  <a:cxn ang="0">
                    <a:pos x="118" y="236"/>
                  </a:cxn>
                  <a:cxn ang="0">
                    <a:pos x="118" y="148"/>
                  </a:cxn>
                  <a:cxn ang="0">
                    <a:pos x="149" y="118"/>
                  </a:cxn>
                  <a:cxn ang="0">
                    <a:pos x="149" y="87"/>
                  </a:cxn>
                  <a:cxn ang="0">
                    <a:pos x="118" y="59"/>
                  </a:cxn>
                  <a:cxn ang="0">
                    <a:pos x="88" y="59"/>
                  </a:cxn>
                  <a:cxn ang="0">
                    <a:pos x="30" y="0"/>
                  </a:cxn>
                  <a:cxn ang="0">
                    <a:pos x="0" y="0"/>
                  </a:cxn>
                </a:cxnLst>
                <a:rect l="0" t="0" r="r" b="b"/>
                <a:pathLst>
                  <a:path w="267" h="443">
                    <a:moveTo>
                      <a:pt x="267" y="443"/>
                    </a:moveTo>
                    <a:lnTo>
                      <a:pt x="267" y="384"/>
                    </a:lnTo>
                    <a:lnTo>
                      <a:pt x="237" y="354"/>
                    </a:lnTo>
                    <a:lnTo>
                      <a:pt x="237" y="325"/>
                    </a:lnTo>
                    <a:lnTo>
                      <a:pt x="177" y="266"/>
                    </a:lnTo>
                    <a:lnTo>
                      <a:pt x="177" y="236"/>
                    </a:lnTo>
                    <a:lnTo>
                      <a:pt x="149" y="206"/>
                    </a:lnTo>
                    <a:lnTo>
                      <a:pt x="118" y="236"/>
                    </a:lnTo>
                    <a:lnTo>
                      <a:pt x="118" y="148"/>
                    </a:lnTo>
                    <a:lnTo>
                      <a:pt x="149" y="118"/>
                    </a:lnTo>
                    <a:lnTo>
                      <a:pt x="149" y="87"/>
                    </a:lnTo>
                    <a:lnTo>
                      <a:pt x="118" y="59"/>
                    </a:lnTo>
                    <a:lnTo>
                      <a:pt x="88" y="59"/>
                    </a:lnTo>
                    <a:lnTo>
                      <a:pt x="30" y="0"/>
                    </a:lnTo>
                    <a:lnTo>
                      <a:pt x="0" y="0"/>
                    </a:lnTo>
                  </a:path>
                </a:pathLst>
              </a:custGeom>
              <a:noFill/>
              <a:ln w="1588">
                <a:solidFill>
                  <a:srgbClr val="000000"/>
                </a:solidFill>
                <a:prstDash val="solid"/>
                <a:round/>
                <a:headEnd/>
                <a:tailEnd/>
              </a:ln>
            </p:spPr>
            <p:txBody>
              <a:bodyPr/>
              <a:lstStyle/>
              <a:p>
                <a:endParaRPr lang="en-GB"/>
              </a:p>
            </p:txBody>
          </p:sp>
          <p:sp>
            <p:nvSpPr>
              <p:cNvPr id="17605" name="Freeform 197"/>
              <p:cNvSpPr>
                <a:spLocks/>
              </p:cNvSpPr>
              <p:nvPr/>
            </p:nvSpPr>
            <p:spPr bwMode="auto">
              <a:xfrm>
                <a:off x="4243" y="2023"/>
                <a:ext cx="96" cy="37"/>
              </a:xfrm>
              <a:custGeom>
                <a:avLst/>
                <a:gdLst/>
                <a:ahLst/>
                <a:cxnLst>
                  <a:cxn ang="0">
                    <a:pos x="386" y="0"/>
                  </a:cxn>
                  <a:cxn ang="0">
                    <a:pos x="356" y="0"/>
                  </a:cxn>
                  <a:cxn ang="0">
                    <a:pos x="268" y="89"/>
                  </a:cxn>
                  <a:cxn ang="0">
                    <a:pos x="268" y="118"/>
                  </a:cxn>
                  <a:cxn ang="0">
                    <a:pos x="89" y="118"/>
                  </a:cxn>
                  <a:cxn ang="0">
                    <a:pos x="89" y="148"/>
                  </a:cxn>
                  <a:cxn ang="0">
                    <a:pos x="0" y="148"/>
                  </a:cxn>
                </a:cxnLst>
                <a:rect l="0" t="0" r="r" b="b"/>
                <a:pathLst>
                  <a:path w="386" h="148">
                    <a:moveTo>
                      <a:pt x="386" y="0"/>
                    </a:moveTo>
                    <a:lnTo>
                      <a:pt x="356" y="0"/>
                    </a:lnTo>
                    <a:lnTo>
                      <a:pt x="268" y="89"/>
                    </a:lnTo>
                    <a:lnTo>
                      <a:pt x="268" y="118"/>
                    </a:lnTo>
                    <a:lnTo>
                      <a:pt x="89" y="118"/>
                    </a:lnTo>
                    <a:lnTo>
                      <a:pt x="89" y="148"/>
                    </a:lnTo>
                    <a:lnTo>
                      <a:pt x="0" y="148"/>
                    </a:lnTo>
                  </a:path>
                </a:pathLst>
              </a:custGeom>
              <a:noFill/>
              <a:ln w="1588">
                <a:solidFill>
                  <a:srgbClr val="000000"/>
                </a:solidFill>
                <a:prstDash val="solid"/>
                <a:round/>
                <a:headEnd/>
                <a:tailEnd/>
              </a:ln>
            </p:spPr>
            <p:txBody>
              <a:bodyPr/>
              <a:lstStyle/>
              <a:p>
                <a:endParaRPr lang="en-GB"/>
              </a:p>
            </p:txBody>
          </p:sp>
          <p:sp>
            <p:nvSpPr>
              <p:cNvPr id="17606" name="Freeform 198"/>
              <p:cNvSpPr>
                <a:spLocks/>
              </p:cNvSpPr>
              <p:nvPr/>
            </p:nvSpPr>
            <p:spPr bwMode="auto">
              <a:xfrm>
                <a:off x="4065" y="2060"/>
                <a:ext cx="192" cy="149"/>
              </a:xfrm>
              <a:custGeom>
                <a:avLst/>
                <a:gdLst/>
                <a:ahLst/>
                <a:cxnLst>
                  <a:cxn ang="0">
                    <a:pos x="710" y="0"/>
                  </a:cxn>
                  <a:cxn ang="0">
                    <a:pos x="710" y="118"/>
                  </a:cxn>
                  <a:cxn ang="0">
                    <a:pos x="740" y="118"/>
                  </a:cxn>
                  <a:cxn ang="0">
                    <a:pos x="769" y="148"/>
                  </a:cxn>
                  <a:cxn ang="0">
                    <a:pos x="740" y="148"/>
                  </a:cxn>
                  <a:cxn ang="0">
                    <a:pos x="740" y="179"/>
                  </a:cxn>
                  <a:cxn ang="0">
                    <a:pos x="650" y="179"/>
                  </a:cxn>
                  <a:cxn ang="0">
                    <a:pos x="650" y="237"/>
                  </a:cxn>
                  <a:cxn ang="0">
                    <a:pos x="562" y="237"/>
                  </a:cxn>
                  <a:cxn ang="0">
                    <a:pos x="532" y="267"/>
                  </a:cxn>
                  <a:cxn ang="0">
                    <a:pos x="532" y="386"/>
                  </a:cxn>
                  <a:cxn ang="0">
                    <a:pos x="503" y="413"/>
                  </a:cxn>
                  <a:cxn ang="0">
                    <a:pos x="503" y="443"/>
                  </a:cxn>
                  <a:cxn ang="0">
                    <a:pos x="532" y="443"/>
                  </a:cxn>
                  <a:cxn ang="0">
                    <a:pos x="562" y="474"/>
                  </a:cxn>
                  <a:cxn ang="0">
                    <a:pos x="562" y="504"/>
                  </a:cxn>
                  <a:cxn ang="0">
                    <a:pos x="503" y="504"/>
                  </a:cxn>
                  <a:cxn ang="0">
                    <a:pos x="503" y="474"/>
                  </a:cxn>
                  <a:cxn ang="0">
                    <a:pos x="473" y="443"/>
                  </a:cxn>
                  <a:cxn ang="0">
                    <a:pos x="443" y="474"/>
                  </a:cxn>
                  <a:cxn ang="0">
                    <a:pos x="415" y="474"/>
                  </a:cxn>
                  <a:cxn ang="0">
                    <a:pos x="415" y="504"/>
                  </a:cxn>
                  <a:cxn ang="0">
                    <a:pos x="325" y="504"/>
                  </a:cxn>
                  <a:cxn ang="0">
                    <a:pos x="325" y="532"/>
                  </a:cxn>
                  <a:cxn ang="0">
                    <a:pos x="296" y="563"/>
                  </a:cxn>
                  <a:cxn ang="0">
                    <a:pos x="266" y="563"/>
                  </a:cxn>
                  <a:cxn ang="0">
                    <a:pos x="236" y="592"/>
                  </a:cxn>
                  <a:cxn ang="0">
                    <a:pos x="207" y="592"/>
                  </a:cxn>
                  <a:cxn ang="0">
                    <a:pos x="178" y="563"/>
                  </a:cxn>
                  <a:cxn ang="0">
                    <a:pos x="118" y="563"/>
                  </a:cxn>
                  <a:cxn ang="0">
                    <a:pos x="87" y="592"/>
                  </a:cxn>
                  <a:cxn ang="0">
                    <a:pos x="59" y="563"/>
                  </a:cxn>
                  <a:cxn ang="0">
                    <a:pos x="29" y="592"/>
                  </a:cxn>
                  <a:cxn ang="0">
                    <a:pos x="0" y="563"/>
                  </a:cxn>
                </a:cxnLst>
                <a:rect l="0" t="0" r="r" b="b"/>
                <a:pathLst>
                  <a:path w="769" h="592">
                    <a:moveTo>
                      <a:pt x="710" y="0"/>
                    </a:moveTo>
                    <a:lnTo>
                      <a:pt x="710" y="118"/>
                    </a:lnTo>
                    <a:lnTo>
                      <a:pt x="740" y="118"/>
                    </a:lnTo>
                    <a:lnTo>
                      <a:pt x="769" y="148"/>
                    </a:lnTo>
                    <a:lnTo>
                      <a:pt x="740" y="148"/>
                    </a:lnTo>
                    <a:lnTo>
                      <a:pt x="740" y="179"/>
                    </a:lnTo>
                    <a:lnTo>
                      <a:pt x="650" y="179"/>
                    </a:lnTo>
                    <a:lnTo>
                      <a:pt x="650" y="237"/>
                    </a:lnTo>
                    <a:lnTo>
                      <a:pt x="562" y="237"/>
                    </a:lnTo>
                    <a:lnTo>
                      <a:pt x="532" y="267"/>
                    </a:lnTo>
                    <a:lnTo>
                      <a:pt x="532" y="386"/>
                    </a:lnTo>
                    <a:lnTo>
                      <a:pt x="503" y="413"/>
                    </a:lnTo>
                    <a:lnTo>
                      <a:pt x="503" y="443"/>
                    </a:lnTo>
                    <a:lnTo>
                      <a:pt x="532" y="443"/>
                    </a:lnTo>
                    <a:lnTo>
                      <a:pt x="562" y="474"/>
                    </a:lnTo>
                    <a:lnTo>
                      <a:pt x="562" y="504"/>
                    </a:lnTo>
                    <a:lnTo>
                      <a:pt x="503" y="504"/>
                    </a:lnTo>
                    <a:lnTo>
                      <a:pt x="503" y="474"/>
                    </a:lnTo>
                    <a:lnTo>
                      <a:pt x="473" y="443"/>
                    </a:lnTo>
                    <a:lnTo>
                      <a:pt x="443" y="474"/>
                    </a:lnTo>
                    <a:lnTo>
                      <a:pt x="415" y="474"/>
                    </a:lnTo>
                    <a:lnTo>
                      <a:pt x="415" y="504"/>
                    </a:lnTo>
                    <a:lnTo>
                      <a:pt x="325" y="504"/>
                    </a:lnTo>
                    <a:lnTo>
                      <a:pt x="325" y="532"/>
                    </a:lnTo>
                    <a:lnTo>
                      <a:pt x="296" y="563"/>
                    </a:lnTo>
                    <a:lnTo>
                      <a:pt x="266" y="563"/>
                    </a:lnTo>
                    <a:lnTo>
                      <a:pt x="236" y="592"/>
                    </a:lnTo>
                    <a:lnTo>
                      <a:pt x="207" y="592"/>
                    </a:lnTo>
                    <a:lnTo>
                      <a:pt x="178" y="563"/>
                    </a:lnTo>
                    <a:lnTo>
                      <a:pt x="118" y="563"/>
                    </a:lnTo>
                    <a:lnTo>
                      <a:pt x="87" y="592"/>
                    </a:lnTo>
                    <a:lnTo>
                      <a:pt x="59" y="563"/>
                    </a:lnTo>
                    <a:lnTo>
                      <a:pt x="29" y="592"/>
                    </a:lnTo>
                    <a:lnTo>
                      <a:pt x="0" y="563"/>
                    </a:lnTo>
                  </a:path>
                </a:pathLst>
              </a:custGeom>
              <a:noFill/>
              <a:ln w="1588">
                <a:solidFill>
                  <a:srgbClr val="000000"/>
                </a:solidFill>
                <a:prstDash val="solid"/>
                <a:round/>
                <a:headEnd/>
                <a:tailEnd/>
              </a:ln>
            </p:spPr>
            <p:txBody>
              <a:bodyPr/>
              <a:lstStyle/>
              <a:p>
                <a:endParaRPr lang="en-GB"/>
              </a:p>
            </p:txBody>
          </p:sp>
          <p:sp>
            <p:nvSpPr>
              <p:cNvPr id="17607" name="Freeform 199"/>
              <p:cNvSpPr>
                <a:spLocks/>
              </p:cNvSpPr>
              <p:nvPr/>
            </p:nvSpPr>
            <p:spPr bwMode="auto">
              <a:xfrm>
                <a:off x="3917" y="2098"/>
                <a:ext cx="96" cy="73"/>
              </a:xfrm>
              <a:custGeom>
                <a:avLst/>
                <a:gdLst/>
                <a:ahLst/>
                <a:cxnLst>
                  <a:cxn ang="0">
                    <a:pos x="386" y="295"/>
                  </a:cxn>
                  <a:cxn ang="0">
                    <a:pos x="356" y="265"/>
                  </a:cxn>
                  <a:cxn ang="0">
                    <a:pos x="356" y="208"/>
                  </a:cxn>
                  <a:cxn ang="0">
                    <a:pos x="386" y="177"/>
                  </a:cxn>
                  <a:cxn ang="0">
                    <a:pos x="386" y="119"/>
                  </a:cxn>
                  <a:cxn ang="0">
                    <a:pos x="356" y="89"/>
                  </a:cxn>
                  <a:cxn ang="0">
                    <a:pos x="326" y="89"/>
                  </a:cxn>
                  <a:cxn ang="0">
                    <a:pos x="326" y="59"/>
                  </a:cxn>
                  <a:cxn ang="0">
                    <a:pos x="149" y="59"/>
                  </a:cxn>
                  <a:cxn ang="0">
                    <a:pos x="119" y="31"/>
                  </a:cxn>
                  <a:cxn ang="0">
                    <a:pos x="60" y="31"/>
                  </a:cxn>
                  <a:cxn ang="0">
                    <a:pos x="30" y="0"/>
                  </a:cxn>
                  <a:cxn ang="0">
                    <a:pos x="0" y="0"/>
                  </a:cxn>
                </a:cxnLst>
                <a:rect l="0" t="0" r="r" b="b"/>
                <a:pathLst>
                  <a:path w="386" h="295">
                    <a:moveTo>
                      <a:pt x="386" y="295"/>
                    </a:moveTo>
                    <a:lnTo>
                      <a:pt x="356" y="265"/>
                    </a:lnTo>
                    <a:lnTo>
                      <a:pt x="356" y="208"/>
                    </a:lnTo>
                    <a:lnTo>
                      <a:pt x="386" y="177"/>
                    </a:lnTo>
                    <a:lnTo>
                      <a:pt x="386" y="119"/>
                    </a:lnTo>
                    <a:lnTo>
                      <a:pt x="356" y="89"/>
                    </a:lnTo>
                    <a:lnTo>
                      <a:pt x="326" y="89"/>
                    </a:lnTo>
                    <a:lnTo>
                      <a:pt x="326" y="59"/>
                    </a:lnTo>
                    <a:lnTo>
                      <a:pt x="149" y="59"/>
                    </a:lnTo>
                    <a:lnTo>
                      <a:pt x="119" y="31"/>
                    </a:lnTo>
                    <a:lnTo>
                      <a:pt x="60" y="31"/>
                    </a:lnTo>
                    <a:lnTo>
                      <a:pt x="30" y="0"/>
                    </a:lnTo>
                    <a:lnTo>
                      <a:pt x="0" y="0"/>
                    </a:lnTo>
                  </a:path>
                </a:pathLst>
              </a:custGeom>
              <a:noFill/>
              <a:ln w="1588">
                <a:solidFill>
                  <a:srgbClr val="000000"/>
                </a:solidFill>
                <a:prstDash val="solid"/>
                <a:round/>
                <a:headEnd/>
                <a:tailEnd/>
              </a:ln>
            </p:spPr>
            <p:txBody>
              <a:bodyPr/>
              <a:lstStyle/>
              <a:p>
                <a:endParaRPr lang="en-GB"/>
              </a:p>
            </p:txBody>
          </p:sp>
          <p:sp>
            <p:nvSpPr>
              <p:cNvPr id="17608" name="Freeform 200"/>
              <p:cNvSpPr>
                <a:spLocks/>
              </p:cNvSpPr>
              <p:nvPr/>
            </p:nvSpPr>
            <p:spPr bwMode="auto">
              <a:xfrm>
                <a:off x="4013" y="2164"/>
                <a:ext cx="52" cy="37"/>
              </a:xfrm>
              <a:custGeom>
                <a:avLst/>
                <a:gdLst/>
                <a:ahLst/>
                <a:cxnLst>
                  <a:cxn ang="0">
                    <a:pos x="208" y="150"/>
                  </a:cxn>
                  <a:cxn ang="0">
                    <a:pos x="208" y="119"/>
                  </a:cxn>
                  <a:cxn ang="0">
                    <a:pos x="149" y="61"/>
                  </a:cxn>
                  <a:cxn ang="0">
                    <a:pos x="119" y="61"/>
                  </a:cxn>
                  <a:cxn ang="0">
                    <a:pos x="88" y="30"/>
                  </a:cxn>
                  <a:cxn ang="0">
                    <a:pos x="58" y="30"/>
                  </a:cxn>
                  <a:cxn ang="0">
                    <a:pos x="30" y="0"/>
                  </a:cxn>
                  <a:cxn ang="0">
                    <a:pos x="0" y="30"/>
                  </a:cxn>
                </a:cxnLst>
                <a:rect l="0" t="0" r="r" b="b"/>
                <a:pathLst>
                  <a:path w="208" h="150">
                    <a:moveTo>
                      <a:pt x="208" y="150"/>
                    </a:moveTo>
                    <a:lnTo>
                      <a:pt x="208" y="119"/>
                    </a:lnTo>
                    <a:lnTo>
                      <a:pt x="149" y="61"/>
                    </a:lnTo>
                    <a:lnTo>
                      <a:pt x="119" y="61"/>
                    </a:lnTo>
                    <a:lnTo>
                      <a:pt x="88" y="30"/>
                    </a:lnTo>
                    <a:lnTo>
                      <a:pt x="58" y="30"/>
                    </a:lnTo>
                    <a:lnTo>
                      <a:pt x="30" y="0"/>
                    </a:lnTo>
                    <a:lnTo>
                      <a:pt x="0" y="30"/>
                    </a:lnTo>
                  </a:path>
                </a:pathLst>
              </a:custGeom>
              <a:noFill/>
              <a:ln w="1588">
                <a:solidFill>
                  <a:srgbClr val="000000"/>
                </a:solidFill>
                <a:prstDash val="solid"/>
                <a:round/>
                <a:headEnd/>
                <a:tailEnd/>
              </a:ln>
            </p:spPr>
            <p:txBody>
              <a:bodyPr/>
              <a:lstStyle/>
              <a:p>
                <a:endParaRPr lang="en-GB"/>
              </a:p>
            </p:txBody>
          </p:sp>
          <p:sp>
            <p:nvSpPr>
              <p:cNvPr id="17609" name="Freeform 201"/>
              <p:cNvSpPr>
                <a:spLocks/>
              </p:cNvSpPr>
              <p:nvPr/>
            </p:nvSpPr>
            <p:spPr bwMode="auto">
              <a:xfrm>
                <a:off x="4050" y="2201"/>
                <a:ext cx="52" cy="200"/>
              </a:xfrm>
              <a:custGeom>
                <a:avLst/>
                <a:gdLst/>
                <a:ahLst/>
                <a:cxnLst>
                  <a:cxn ang="0">
                    <a:pos x="59" y="0"/>
                  </a:cxn>
                  <a:cxn ang="0">
                    <a:pos x="59" y="59"/>
                  </a:cxn>
                  <a:cxn ang="0">
                    <a:pos x="88" y="87"/>
                  </a:cxn>
                  <a:cxn ang="0">
                    <a:pos x="88" y="148"/>
                  </a:cxn>
                  <a:cxn ang="0">
                    <a:pos x="118" y="148"/>
                  </a:cxn>
                  <a:cxn ang="0">
                    <a:pos x="118" y="178"/>
                  </a:cxn>
                  <a:cxn ang="0">
                    <a:pos x="146" y="206"/>
                  </a:cxn>
                  <a:cxn ang="0">
                    <a:pos x="146" y="236"/>
                  </a:cxn>
                  <a:cxn ang="0">
                    <a:pos x="177" y="266"/>
                  </a:cxn>
                  <a:cxn ang="0">
                    <a:pos x="177" y="355"/>
                  </a:cxn>
                  <a:cxn ang="0">
                    <a:pos x="207" y="384"/>
                  </a:cxn>
                  <a:cxn ang="0">
                    <a:pos x="146" y="443"/>
                  </a:cxn>
                  <a:cxn ang="0">
                    <a:pos x="88" y="443"/>
                  </a:cxn>
                  <a:cxn ang="0">
                    <a:pos x="59" y="473"/>
                  </a:cxn>
                  <a:cxn ang="0">
                    <a:pos x="59" y="503"/>
                  </a:cxn>
                  <a:cxn ang="0">
                    <a:pos x="0" y="561"/>
                  </a:cxn>
                  <a:cxn ang="0">
                    <a:pos x="28" y="561"/>
                  </a:cxn>
                  <a:cxn ang="0">
                    <a:pos x="59" y="591"/>
                  </a:cxn>
                  <a:cxn ang="0">
                    <a:pos x="118" y="591"/>
                  </a:cxn>
                  <a:cxn ang="0">
                    <a:pos x="146" y="621"/>
                  </a:cxn>
                  <a:cxn ang="0">
                    <a:pos x="146" y="680"/>
                  </a:cxn>
                  <a:cxn ang="0">
                    <a:pos x="118" y="709"/>
                  </a:cxn>
                  <a:cxn ang="0">
                    <a:pos x="118" y="798"/>
                  </a:cxn>
                  <a:cxn ang="0">
                    <a:pos x="146" y="798"/>
                  </a:cxn>
                </a:cxnLst>
                <a:rect l="0" t="0" r="r" b="b"/>
                <a:pathLst>
                  <a:path w="207" h="798">
                    <a:moveTo>
                      <a:pt x="59" y="0"/>
                    </a:moveTo>
                    <a:lnTo>
                      <a:pt x="59" y="59"/>
                    </a:lnTo>
                    <a:lnTo>
                      <a:pt x="88" y="87"/>
                    </a:lnTo>
                    <a:lnTo>
                      <a:pt x="88" y="148"/>
                    </a:lnTo>
                    <a:lnTo>
                      <a:pt x="118" y="148"/>
                    </a:lnTo>
                    <a:lnTo>
                      <a:pt x="118" y="178"/>
                    </a:lnTo>
                    <a:lnTo>
                      <a:pt x="146" y="206"/>
                    </a:lnTo>
                    <a:lnTo>
                      <a:pt x="146" y="236"/>
                    </a:lnTo>
                    <a:lnTo>
                      <a:pt x="177" y="266"/>
                    </a:lnTo>
                    <a:lnTo>
                      <a:pt x="177" y="355"/>
                    </a:lnTo>
                    <a:lnTo>
                      <a:pt x="207" y="384"/>
                    </a:lnTo>
                    <a:lnTo>
                      <a:pt x="146" y="443"/>
                    </a:lnTo>
                    <a:lnTo>
                      <a:pt x="88" y="443"/>
                    </a:lnTo>
                    <a:lnTo>
                      <a:pt x="59" y="473"/>
                    </a:lnTo>
                    <a:lnTo>
                      <a:pt x="59" y="503"/>
                    </a:lnTo>
                    <a:lnTo>
                      <a:pt x="0" y="561"/>
                    </a:lnTo>
                    <a:lnTo>
                      <a:pt x="28" y="561"/>
                    </a:lnTo>
                    <a:lnTo>
                      <a:pt x="59" y="591"/>
                    </a:lnTo>
                    <a:lnTo>
                      <a:pt x="118" y="591"/>
                    </a:lnTo>
                    <a:lnTo>
                      <a:pt x="146" y="621"/>
                    </a:lnTo>
                    <a:lnTo>
                      <a:pt x="146" y="680"/>
                    </a:lnTo>
                    <a:lnTo>
                      <a:pt x="118" y="709"/>
                    </a:lnTo>
                    <a:lnTo>
                      <a:pt x="118" y="798"/>
                    </a:lnTo>
                    <a:lnTo>
                      <a:pt x="146" y="798"/>
                    </a:lnTo>
                  </a:path>
                </a:pathLst>
              </a:custGeom>
              <a:noFill/>
              <a:ln w="1588">
                <a:solidFill>
                  <a:srgbClr val="000000"/>
                </a:solidFill>
                <a:prstDash val="solid"/>
                <a:round/>
                <a:headEnd/>
                <a:tailEnd/>
              </a:ln>
            </p:spPr>
            <p:txBody>
              <a:bodyPr/>
              <a:lstStyle/>
              <a:p>
                <a:endParaRPr lang="en-GB"/>
              </a:p>
            </p:txBody>
          </p:sp>
          <p:sp>
            <p:nvSpPr>
              <p:cNvPr id="17610" name="Freeform 202"/>
              <p:cNvSpPr>
                <a:spLocks/>
              </p:cNvSpPr>
              <p:nvPr/>
            </p:nvSpPr>
            <p:spPr bwMode="auto">
              <a:xfrm>
                <a:off x="4087" y="2349"/>
                <a:ext cx="526" cy="74"/>
              </a:xfrm>
              <a:custGeom>
                <a:avLst/>
                <a:gdLst/>
                <a:ahLst/>
                <a:cxnLst>
                  <a:cxn ang="0">
                    <a:pos x="0" y="207"/>
                  </a:cxn>
                  <a:cxn ang="0">
                    <a:pos x="0" y="179"/>
                  </a:cxn>
                  <a:cxn ang="0">
                    <a:pos x="120" y="179"/>
                  </a:cxn>
                  <a:cxn ang="0">
                    <a:pos x="149" y="149"/>
                  </a:cxn>
                  <a:cxn ang="0">
                    <a:pos x="179" y="149"/>
                  </a:cxn>
                  <a:cxn ang="0">
                    <a:pos x="179" y="118"/>
                  </a:cxn>
                  <a:cxn ang="0">
                    <a:pos x="209" y="89"/>
                  </a:cxn>
                  <a:cxn ang="0">
                    <a:pos x="356" y="89"/>
                  </a:cxn>
                  <a:cxn ang="0">
                    <a:pos x="386" y="61"/>
                  </a:cxn>
                  <a:cxn ang="0">
                    <a:pos x="445" y="61"/>
                  </a:cxn>
                  <a:cxn ang="0">
                    <a:pos x="475" y="89"/>
                  </a:cxn>
                  <a:cxn ang="0">
                    <a:pos x="505" y="89"/>
                  </a:cxn>
                  <a:cxn ang="0">
                    <a:pos x="535" y="61"/>
                  </a:cxn>
                  <a:cxn ang="0">
                    <a:pos x="563" y="89"/>
                  </a:cxn>
                  <a:cxn ang="0">
                    <a:pos x="712" y="89"/>
                  </a:cxn>
                  <a:cxn ang="0">
                    <a:pos x="742" y="118"/>
                  </a:cxn>
                  <a:cxn ang="0">
                    <a:pos x="891" y="118"/>
                  </a:cxn>
                  <a:cxn ang="0">
                    <a:pos x="948" y="179"/>
                  </a:cxn>
                  <a:cxn ang="0">
                    <a:pos x="1037" y="179"/>
                  </a:cxn>
                  <a:cxn ang="0">
                    <a:pos x="1068" y="207"/>
                  </a:cxn>
                  <a:cxn ang="0">
                    <a:pos x="1098" y="207"/>
                  </a:cxn>
                  <a:cxn ang="0">
                    <a:pos x="1098" y="179"/>
                  </a:cxn>
                  <a:cxn ang="0">
                    <a:pos x="1128" y="179"/>
                  </a:cxn>
                  <a:cxn ang="0">
                    <a:pos x="1155" y="207"/>
                  </a:cxn>
                  <a:cxn ang="0">
                    <a:pos x="1186" y="179"/>
                  </a:cxn>
                  <a:cxn ang="0">
                    <a:pos x="1216" y="179"/>
                  </a:cxn>
                  <a:cxn ang="0">
                    <a:pos x="1246" y="207"/>
                  </a:cxn>
                  <a:cxn ang="0">
                    <a:pos x="1275" y="179"/>
                  </a:cxn>
                  <a:cxn ang="0">
                    <a:pos x="1335" y="237"/>
                  </a:cxn>
                  <a:cxn ang="0">
                    <a:pos x="1335" y="207"/>
                  </a:cxn>
                  <a:cxn ang="0">
                    <a:pos x="1365" y="207"/>
                  </a:cxn>
                  <a:cxn ang="0">
                    <a:pos x="1393" y="179"/>
                  </a:cxn>
                  <a:cxn ang="0">
                    <a:pos x="1453" y="179"/>
                  </a:cxn>
                  <a:cxn ang="0">
                    <a:pos x="1453" y="237"/>
                  </a:cxn>
                  <a:cxn ang="0">
                    <a:pos x="1483" y="268"/>
                  </a:cxn>
                  <a:cxn ang="0">
                    <a:pos x="1483" y="237"/>
                  </a:cxn>
                  <a:cxn ang="0">
                    <a:pos x="1512" y="237"/>
                  </a:cxn>
                  <a:cxn ang="0">
                    <a:pos x="1542" y="207"/>
                  </a:cxn>
                  <a:cxn ang="0">
                    <a:pos x="1572" y="207"/>
                  </a:cxn>
                  <a:cxn ang="0">
                    <a:pos x="1601" y="237"/>
                  </a:cxn>
                  <a:cxn ang="0">
                    <a:pos x="1630" y="237"/>
                  </a:cxn>
                  <a:cxn ang="0">
                    <a:pos x="1660" y="207"/>
                  </a:cxn>
                  <a:cxn ang="0">
                    <a:pos x="1721" y="207"/>
                  </a:cxn>
                  <a:cxn ang="0">
                    <a:pos x="1721" y="237"/>
                  </a:cxn>
                  <a:cxn ang="0">
                    <a:pos x="1778" y="297"/>
                  </a:cxn>
                  <a:cxn ang="0">
                    <a:pos x="1808" y="297"/>
                  </a:cxn>
                  <a:cxn ang="0">
                    <a:pos x="1839" y="268"/>
                  </a:cxn>
                  <a:cxn ang="0">
                    <a:pos x="1808" y="268"/>
                  </a:cxn>
                  <a:cxn ang="0">
                    <a:pos x="1808" y="207"/>
                  </a:cxn>
                  <a:cxn ang="0">
                    <a:pos x="1778" y="179"/>
                  </a:cxn>
                  <a:cxn ang="0">
                    <a:pos x="1808" y="149"/>
                  </a:cxn>
                  <a:cxn ang="0">
                    <a:pos x="1808" y="89"/>
                  </a:cxn>
                  <a:cxn ang="0">
                    <a:pos x="1839" y="61"/>
                  </a:cxn>
                  <a:cxn ang="0">
                    <a:pos x="1867" y="61"/>
                  </a:cxn>
                  <a:cxn ang="0">
                    <a:pos x="1867" y="30"/>
                  </a:cxn>
                  <a:cxn ang="0">
                    <a:pos x="1958" y="30"/>
                  </a:cxn>
                  <a:cxn ang="0">
                    <a:pos x="1985" y="0"/>
                  </a:cxn>
                  <a:cxn ang="0">
                    <a:pos x="2046" y="0"/>
                  </a:cxn>
                  <a:cxn ang="0">
                    <a:pos x="2076" y="30"/>
                  </a:cxn>
                  <a:cxn ang="0">
                    <a:pos x="2104" y="30"/>
                  </a:cxn>
                </a:cxnLst>
                <a:rect l="0" t="0" r="r" b="b"/>
                <a:pathLst>
                  <a:path w="2104" h="297">
                    <a:moveTo>
                      <a:pt x="0" y="207"/>
                    </a:moveTo>
                    <a:lnTo>
                      <a:pt x="0" y="179"/>
                    </a:lnTo>
                    <a:lnTo>
                      <a:pt x="120" y="179"/>
                    </a:lnTo>
                    <a:lnTo>
                      <a:pt x="149" y="149"/>
                    </a:lnTo>
                    <a:lnTo>
                      <a:pt x="179" y="149"/>
                    </a:lnTo>
                    <a:lnTo>
                      <a:pt x="179" y="118"/>
                    </a:lnTo>
                    <a:lnTo>
                      <a:pt x="209" y="89"/>
                    </a:lnTo>
                    <a:lnTo>
                      <a:pt x="356" y="89"/>
                    </a:lnTo>
                    <a:lnTo>
                      <a:pt x="386" y="61"/>
                    </a:lnTo>
                    <a:lnTo>
                      <a:pt x="445" y="61"/>
                    </a:lnTo>
                    <a:lnTo>
                      <a:pt x="475" y="89"/>
                    </a:lnTo>
                    <a:lnTo>
                      <a:pt x="505" y="89"/>
                    </a:lnTo>
                    <a:lnTo>
                      <a:pt x="535" y="61"/>
                    </a:lnTo>
                    <a:lnTo>
                      <a:pt x="563" y="89"/>
                    </a:lnTo>
                    <a:lnTo>
                      <a:pt x="712" y="89"/>
                    </a:lnTo>
                    <a:lnTo>
                      <a:pt x="742" y="118"/>
                    </a:lnTo>
                    <a:lnTo>
                      <a:pt x="891" y="118"/>
                    </a:lnTo>
                    <a:lnTo>
                      <a:pt x="948" y="179"/>
                    </a:lnTo>
                    <a:lnTo>
                      <a:pt x="1037" y="179"/>
                    </a:lnTo>
                    <a:lnTo>
                      <a:pt x="1068" y="207"/>
                    </a:lnTo>
                    <a:lnTo>
                      <a:pt x="1098" y="207"/>
                    </a:lnTo>
                    <a:lnTo>
                      <a:pt x="1098" y="179"/>
                    </a:lnTo>
                    <a:lnTo>
                      <a:pt x="1128" y="179"/>
                    </a:lnTo>
                    <a:lnTo>
                      <a:pt x="1155" y="207"/>
                    </a:lnTo>
                    <a:lnTo>
                      <a:pt x="1186" y="179"/>
                    </a:lnTo>
                    <a:lnTo>
                      <a:pt x="1216" y="179"/>
                    </a:lnTo>
                    <a:lnTo>
                      <a:pt x="1246" y="207"/>
                    </a:lnTo>
                    <a:lnTo>
                      <a:pt x="1275" y="179"/>
                    </a:lnTo>
                    <a:lnTo>
                      <a:pt x="1335" y="237"/>
                    </a:lnTo>
                    <a:lnTo>
                      <a:pt x="1335" y="207"/>
                    </a:lnTo>
                    <a:lnTo>
                      <a:pt x="1365" y="207"/>
                    </a:lnTo>
                    <a:lnTo>
                      <a:pt x="1393" y="179"/>
                    </a:lnTo>
                    <a:lnTo>
                      <a:pt x="1453" y="179"/>
                    </a:lnTo>
                    <a:lnTo>
                      <a:pt x="1453" y="237"/>
                    </a:lnTo>
                    <a:lnTo>
                      <a:pt x="1483" y="268"/>
                    </a:lnTo>
                    <a:lnTo>
                      <a:pt x="1483" y="237"/>
                    </a:lnTo>
                    <a:lnTo>
                      <a:pt x="1512" y="237"/>
                    </a:lnTo>
                    <a:lnTo>
                      <a:pt x="1542" y="207"/>
                    </a:lnTo>
                    <a:lnTo>
                      <a:pt x="1572" y="207"/>
                    </a:lnTo>
                    <a:lnTo>
                      <a:pt x="1601" y="237"/>
                    </a:lnTo>
                    <a:lnTo>
                      <a:pt x="1630" y="237"/>
                    </a:lnTo>
                    <a:lnTo>
                      <a:pt x="1660" y="207"/>
                    </a:lnTo>
                    <a:lnTo>
                      <a:pt x="1721" y="207"/>
                    </a:lnTo>
                    <a:lnTo>
                      <a:pt x="1721" y="237"/>
                    </a:lnTo>
                    <a:lnTo>
                      <a:pt x="1778" y="297"/>
                    </a:lnTo>
                    <a:lnTo>
                      <a:pt x="1808" y="297"/>
                    </a:lnTo>
                    <a:lnTo>
                      <a:pt x="1839" y="268"/>
                    </a:lnTo>
                    <a:lnTo>
                      <a:pt x="1808" y="268"/>
                    </a:lnTo>
                    <a:lnTo>
                      <a:pt x="1808" y="207"/>
                    </a:lnTo>
                    <a:lnTo>
                      <a:pt x="1778" y="179"/>
                    </a:lnTo>
                    <a:lnTo>
                      <a:pt x="1808" y="149"/>
                    </a:lnTo>
                    <a:lnTo>
                      <a:pt x="1808" y="89"/>
                    </a:lnTo>
                    <a:lnTo>
                      <a:pt x="1839" y="61"/>
                    </a:lnTo>
                    <a:lnTo>
                      <a:pt x="1867" y="61"/>
                    </a:lnTo>
                    <a:lnTo>
                      <a:pt x="1867" y="30"/>
                    </a:lnTo>
                    <a:lnTo>
                      <a:pt x="1958" y="30"/>
                    </a:lnTo>
                    <a:lnTo>
                      <a:pt x="1985" y="0"/>
                    </a:lnTo>
                    <a:lnTo>
                      <a:pt x="2046" y="0"/>
                    </a:lnTo>
                    <a:lnTo>
                      <a:pt x="2076" y="30"/>
                    </a:lnTo>
                    <a:lnTo>
                      <a:pt x="2104" y="30"/>
                    </a:lnTo>
                  </a:path>
                </a:pathLst>
              </a:custGeom>
              <a:noFill/>
              <a:ln w="1588">
                <a:solidFill>
                  <a:srgbClr val="000000"/>
                </a:solidFill>
                <a:prstDash val="solid"/>
                <a:round/>
                <a:headEnd/>
                <a:tailEnd/>
              </a:ln>
            </p:spPr>
            <p:txBody>
              <a:bodyPr/>
              <a:lstStyle/>
              <a:p>
                <a:endParaRPr lang="en-GB"/>
              </a:p>
            </p:txBody>
          </p:sp>
          <p:sp>
            <p:nvSpPr>
              <p:cNvPr id="17611" name="Freeform 203"/>
              <p:cNvSpPr>
                <a:spLocks/>
              </p:cNvSpPr>
              <p:nvPr/>
            </p:nvSpPr>
            <p:spPr bwMode="auto">
              <a:xfrm>
                <a:off x="4035" y="2401"/>
                <a:ext cx="89" cy="207"/>
              </a:xfrm>
              <a:custGeom>
                <a:avLst/>
                <a:gdLst/>
                <a:ahLst/>
                <a:cxnLst>
                  <a:cxn ang="0">
                    <a:pos x="0" y="801"/>
                  </a:cxn>
                  <a:cxn ang="0">
                    <a:pos x="31" y="829"/>
                  </a:cxn>
                  <a:cxn ang="0">
                    <a:pos x="61" y="829"/>
                  </a:cxn>
                  <a:cxn ang="0">
                    <a:pos x="61" y="801"/>
                  </a:cxn>
                  <a:cxn ang="0">
                    <a:pos x="31" y="770"/>
                  </a:cxn>
                  <a:cxn ang="0">
                    <a:pos x="31" y="711"/>
                  </a:cxn>
                  <a:cxn ang="0">
                    <a:pos x="0" y="683"/>
                  </a:cxn>
                  <a:cxn ang="0">
                    <a:pos x="0" y="652"/>
                  </a:cxn>
                  <a:cxn ang="0">
                    <a:pos x="31" y="622"/>
                  </a:cxn>
                  <a:cxn ang="0">
                    <a:pos x="31" y="592"/>
                  </a:cxn>
                  <a:cxn ang="0">
                    <a:pos x="207" y="415"/>
                  </a:cxn>
                  <a:cxn ang="0">
                    <a:pos x="238" y="415"/>
                  </a:cxn>
                  <a:cxn ang="0">
                    <a:pos x="298" y="356"/>
                  </a:cxn>
                  <a:cxn ang="0">
                    <a:pos x="327" y="356"/>
                  </a:cxn>
                  <a:cxn ang="0">
                    <a:pos x="327" y="327"/>
                  </a:cxn>
                  <a:cxn ang="0">
                    <a:pos x="356" y="327"/>
                  </a:cxn>
                  <a:cxn ang="0">
                    <a:pos x="356" y="297"/>
                  </a:cxn>
                  <a:cxn ang="0">
                    <a:pos x="327" y="267"/>
                  </a:cxn>
                  <a:cxn ang="0">
                    <a:pos x="327" y="236"/>
                  </a:cxn>
                  <a:cxn ang="0">
                    <a:pos x="356" y="236"/>
                  </a:cxn>
                  <a:cxn ang="0">
                    <a:pos x="356" y="209"/>
                  </a:cxn>
                  <a:cxn ang="0">
                    <a:pos x="327" y="209"/>
                  </a:cxn>
                  <a:cxn ang="0">
                    <a:pos x="298" y="179"/>
                  </a:cxn>
                  <a:cxn ang="0">
                    <a:pos x="298" y="149"/>
                  </a:cxn>
                  <a:cxn ang="0">
                    <a:pos x="207" y="61"/>
                  </a:cxn>
                  <a:cxn ang="0">
                    <a:pos x="207" y="0"/>
                  </a:cxn>
                </a:cxnLst>
                <a:rect l="0" t="0" r="r" b="b"/>
                <a:pathLst>
                  <a:path w="356" h="829">
                    <a:moveTo>
                      <a:pt x="0" y="801"/>
                    </a:moveTo>
                    <a:lnTo>
                      <a:pt x="31" y="829"/>
                    </a:lnTo>
                    <a:lnTo>
                      <a:pt x="61" y="829"/>
                    </a:lnTo>
                    <a:lnTo>
                      <a:pt x="61" y="801"/>
                    </a:lnTo>
                    <a:lnTo>
                      <a:pt x="31" y="770"/>
                    </a:lnTo>
                    <a:lnTo>
                      <a:pt x="31" y="711"/>
                    </a:lnTo>
                    <a:lnTo>
                      <a:pt x="0" y="683"/>
                    </a:lnTo>
                    <a:lnTo>
                      <a:pt x="0" y="652"/>
                    </a:lnTo>
                    <a:lnTo>
                      <a:pt x="31" y="622"/>
                    </a:lnTo>
                    <a:lnTo>
                      <a:pt x="31" y="592"/>
                    </a:lnTo>
                    <a:lnTo>
                      <a:pt x="207" y="415"/>
                    </a:lnTo>
                    <a:lnTo>
                      <a:pt x="238" y="415"/>
                    </a:lnTo>
                    <a:lnTo>
                      <a:pt x="298" y="356"/>
                    </a:lnTo>
                    <a:lnTo>
                      <a:pt x="327" y="356"/>
                    </a:lnTo>
                    <a:lnTo>
                      <a:pt x="327" y="327"/>
                    </a:lnTo>
                    <a:lnTo>
                      <a:pt x="356" y="327"/>
                    </a:lnTo>
                    <a:lnTo>
                      <a:pt x="356" y="297"/>
                    </a:lnTo>
                    <a:lnTo>
                      <a:pt x="327" y="267"/>
                    </a:lnTo>
                    <a:lnTo>
                      <a:pt x="327" y="236"/>
                    </a:lnTo>
                    <a:lnTo>
                      <a:pt x="356" y="236"/>
                    </a:lnTo>
                    <a:lnTo>
                      <a:pt x="356" y="209"/>
                    </a:lnTo>
                    <a:lnTo>
                      <a:pt x="327" y="209"/>
                    </a:lnTo>
                    <a:lnTo>
                      <a:pt x="298" y="179"/>
                    </a:lnTo>
                    <a:lnTo>
                      <a:pt x="298" y="149"/>
                    </a:lnTo>
                    <a:lnTo>
                      <a:pt x="207" y="61"/>
                    </a:lnTo>
                    <a:lnTo>
                      <a:pt x="207" y="0"/>
                    </a:lnTo>
                  </a:path>
                </a:pathLst>
              </a:custGeom>
              <a:noFill/>
              <a:ln w="1588">
                <a:solidFill>
                  <a:srgbClr val="000000"/>
                </a:solidFill>
                <a:prstDash val="solid"/>
                <a:round/>
                <a:headEnd/>
                <a:tailEnd/>
              </a:ln>
            </p:spPr>
            <p:txBody>
              <a:bodyPr/>
              <a:lstStyle/>
              <a:p>
                <a:endParaRPr lang="en-GB"/>
              </a:p>
            </p:txBody>
          </p:sp>
          <p:sp>
            <p:nvSpPr>
              <p:cNvPr id="17612" name="Freeform 204"/>
              <p:cNvSpPr>
                <a:spLocks/>
              </p:cNvSpPr>
              <p:nvPr/>
            </p:nvSpPr>
            <p:spPr bwMode="auto">
              <a:xfrm>
                <a:off x="4613" y="2335"/>
                <a:ext cx="578" cy="429"/>
              </a:xfrm>
              <a:custGeom>
                <a:avLst/>
                <a:gdLst/>
                <a:ahLst/>
                <a:cxnLst>
                  <a:cxn ang="0">
                    <a:pos x="1897" y="1685"/>
                  </a:cxn>
                  <a:cxn ang="0">
                    <a:pos x="1897" y="1657"/>
                  </a:cxn>
                  <a:cxn ang="0">
                    <a:pos x="1928" y="1567"/>
                  </a:cxn>
                  <a:cxn ang="0">
                    <a:pos x="2015" y="1538"/>
                  </a:cxn>
                  <a:cxn ang="0">
                    <a:pos x="2283" y="1479"/>
                  </a:cxn>
                  <a:cxn ang="0">
                    <a:pos x="2313" y="1390"/>
                  </a:cxn>
                  <a:cxn ang="0">
                    <a:pos x="2283" y="1329"/>
                  </a:cxn>
                  <a:cxn ang="0">
                    <a:pos x="2253" y="1241"/>
                  </a:cxn>
                  <a:cxn ang="0">
                    <a:pos x="2222" y="1154"/>
                  </a:cxn>
                  <a:cxn ang="0">
                    <a:pos x="2253" y="1123"/>
                  </a:cxn>
                  <a:cxn ang="0">
                    <a:pos x="2222" y="1065"/>
                  </a:cxn>
                  <a:cxn ang="0">
                    <a:pos x="2313" y="1004"/>
                  </a:cxn>
                  <a:cxn ang="0">
                    <a:pos x="2283" y="886"/>
                  </a:cxn>
                  <a:cxn ang="0">
                    <a:pos x="2222" y="916"/>
                  </a:cxn>
                  <a:cxn ang="0">
                    <a:pos x="2165" y="886"/>
                  </a:cxn>
                  <a:cxn ang="0">
                    <a:pos x="2135" y="856"/>
                  </a:cxn>
                  <a:cxn ang="0">
                    <a:pos x="2015" y="798"/>
                  </a:cxn>
                  <a:cxn ang="0">
                    <a:pos x="1958" y="828"/>
                  </a:cxn>
                  <a:cxn ang="0">
                    <a:pos x="1897" y="798"/>
                  </a:cxn>
                  <a:cxn ang="0">
                    <a:pos x="1808" y="768"/>
                  </a:cxn>
                  <a:cxn ang="0">
                    <a:pos x="1721" y="798"/>
                  </a:cxn>
                  <a:cxn ang="0">
                    <a:pos x="1630" y="738"/>
                  </a:cxn>
                  <a:cxn ang="0">
                    <a:pos x="1601" y="679"/>
                  </a:cxn>
                  <a:cxn ang="0">
                    <a:pos x="1512" y="620"/>
                  </a:cxn>
                  <a:cxn ang="0">
                    <a:pos x="1364" y="650"/>
                  </a:cxn>
                  <a:cxn ang="0">
                    <a:pos x="1305" y="679"/>
                  </a:cxn>
                  <a:cxn ang="0">
                    <a:pos x="1186" y="620"/>
                  </a:cxn>
                  <a:cxn ang="0">
                    <a:pos x="1098" y="650"/>
                  </a:cxn>
                  <a:cxn ang="0">
                    <a:pos x="1039" y="620"/>
                  </a:cxn>
                  <a:cxn ang="0">
                    <a:pos x="1009" y="531"/>
                  </a:cxn>
                  <a:cxn ang="0">
                    <a:pos x="979" y="473"/>
                  </a:cxn>
                  <a:cxn ang="0">
                    <a:pos x="948" y="413"/>
                  </a:cxn>
                  <a:cxn ang="0">
                    <a:pos x="891" y="382"/>
                  </a:cxn>
                  <a:cxn ang="0">
                    <a:pos x="830" y="354"/>
                  </a:cxn>
                  <a:cxn ang="0">
                    <a:pos x="741" y="354"/>
                  </a:cxn>
                  <a:cxn ang="0">
                    <a:pos x="684" y="325"/>
                  </a:cxn>
                  <a:cxn ang="0">
                    <a:pos x="653" y="264"/>
                  </a:cxn>
                  <a:cxn ang="0">
                    <a:pos x="593" y="236"/>
                  </a:cxn>
                  <a:cxn ang="0">
                    <a:pos x="653" y="206"/>
                  </a:cxn>
                  <a:cxn ang="0">
                    <a:pos x="684" y="146"/>
                  </a:cxn>
                  <a:cxn ang="0">
                    <a:pos x="593" y="87"/>
                  </a:cxn>
                  <a:cxn ang="0">
                    <a:pos x="565" y="27"/>
                  </a:cxn>
                  <a:cxn ang="0">
                    <a:pos x="534" y="0"/>
                  </a:cxn>
                  <a:cxn ang="0">
                    <a:pos x="268" y="27"/>
                  </a:cxn>
                  <a:cxn ang="0">
                    <a:pos x="179" y="0"/>
                  </a:cxn>
                  <a:cxn ang="0">
                    <a:pos x="119" y="57"/>
                  </a:cxn>
                  <a:cxn ang="0">
                    <a:pos x="0" y="87"/>
                  </a:cxn>
                </a:cxnLst>
                <a:rect l="0" t="0" r="r" b="b"/>
                <a:pathLst>
                  <a:path w="2313" h="1715">
                    <a:moveTo>
                      <a:pt x="1897" y="1715"/>
                    </a:moveTo>
                    <a:lnTo>
                      <a:pt x="1897" y="1685"/>
                    </a:lnTo>
                    <a:lnTo>
                      <a:pt x="1928" y="1657"/>
                    </a:lnTo>
                    <a:lnTo>
                      <a:pt x="1897" y="1657"/>
                    </a:lnTo>
                    <a:lnTo>
                      <a:pt x="1897" y="1567"/>
                    </a:lnTo>
                    <a:lnTo>
                      <a:pt x="1928" y="1567"/>
                    </a:lnTo>
                    <a:lnTo>
                      <a:pt x="1958" y="1538"/>
                    </a:lnTo>
                    <a:lnTo>
                      <a:pt x="2015" y="1538"/>
                    </a:lnTo>
                    <a:lnTo>
                      <a:pt x="2015" y="1479"/>
                    </a:lnTo>
                    <a:lnTo>
                      <a:pt x="2283" y="1479"/>
                    </a:lnTo>
                    <a:lnTo>
                      <a:pt x="2283" y="1420"/>
                    </a:lnTo>
                    <a:lnTo>
                      <a:pt x="2313" y="1390"/>
                    </a:lnTo>
                    <a:lnTo>
                      <a:pt x="2313" y="1329"/>
                    </a:lnTo>
                    <a:lnTo>
                      <a:pt x="2283" y="1329"/>
                    </a:lnTo>
                    <a:lnTo>
                      <a:pt x="2283" y="1272"/>
                    </a:lnTo>
                    <a:lnTo>
                      <a:pt x="2253" y="1241"/>
                    </a:lnTo>
                    <a:lnTo>
                      <a:pt x="2222" y="1241"/>
                    </a:lnTo>
                    <a:lnTo>
                      <a:pt x="2222" y="1154"/>
                    </a:lnTo>
                    <a:lnTo>
                      <a:pt x="2283" y="1154"/>
                    </a:lnTo>
                    <a:lnTo>
                      <a:pt x="2253" y="1123"/>
                    </a:lnTo>
                    <a:lnTo>
                      <a:pt x="2222" y="1123"/>
                    </a:lnTo>
                    <a:lnTo>
                      <a:pt x="2222" y="1065"/>
                    </a:lnTo>
                    <a:lnTo>
                      <a:pt x="2253" y="1065"/>
                    </a:lnTo>
                    <a:lnTo>
                      <a:pt x="2313" y="1004"/>
                    </a:lnTo>
                    <a:lnTo>
                      <a:pt x="2283" y="975"/>
                    </a:lnTo>
                    <a:lnTo>
                      <a:pt x="2283" y="886"/>
                    </a:lnTo>
                    <a:lnTo>
                      <a:pt x="2253" y="886"/>
                    </a:lnTo>
                    <a:lnTo>
                      <a:pt x="2222" y="916"/>
                    </a:lnTo>
                    <a:lnTo>
                      <a:pt x="2194" y="916"/>
                    </a:lnTo>
                    <a:lnTo>
                      <a:pt x="2165" y="886"/>
                    </a:lnTo>
                    <a:lnTo>
                      <a:pt x="2135" y="886"/>
                    </a:lnTo>
                    <a:lnTo>
                      <a:pt x="2135" y="856"/>
                    </a:lnTo>
                    <a:lnTo>
                      <a:pt x="2076" y="856"/>
                    </a:lnTo>
                    <a:lnTo>
                      <a:pt x="2015" y="798"/>
                    </a:lnTo>
                    <a:lnTo>
                      <a:pt x="1985" y="828"/>
                    </a:lnTo>
                    <a:lnTo>
                      <a:pt x="1958" y="828"/>
                    </a:lnTo>
                    <a:lnTo>
                      <a:pt x="1928" y="798"/>
                    </a:lnTo>
                    <a:lnTo>
                      <a:pt x="1897" y="798"/>
                    </a:lnTo>
                    <a:lnTo>
                      <a:pt x="1867" y="768"/>
                    </a:lnTo>
                    <a:lnTo>
                      <a:pt x="1808" y="768"/>
                    </a:lnTo>
                    <a:lnTo>
                      <a:pt x="1778" y="738"/>
                    </a:lnTo>
                    <a:lnTo>
                      <a:pt x="1721" y="798"/>
                    </a:lnTo>
                    <a:lnTo>
                      <a:pt x="1690" y="768"/>
                    </a:lnTo>
                    <a:lnTo>
                      <a:pt x="1630" y="738"/>
                    </a:lnTo>
                    <a:lnTo>
                      <a:pt x="1601" y="709"/>
                    </a:lnTo>
                    <a:lnTo>
                      <a:pt x="1601" y="679"/>
                    </a:lnTo>
                    <a:lnTo>
                      <a:pt x="1541" y="620"/>
                    </a:lnTo>
                    <a:lnTo>
                      <a:pt x="1512" y="620"/>
                    </a:lnTo>
                    <a:lnTo>
                      <a:pt x="1483" y="650"/>
                    </a:lnTo>
                    <a:lnTo>
                      <a:pt x="1364" y="650"/>
                    </a:lnTo>
                    <a:lnTo>
                      <a:pt x="1305" y="709"/>
                    </a:lnTo>
                    <a:lnTo>
                      <a:pt x="1305" y="679"/>
                    </a:lnTo>
                    <a:lnTo>
                      <a:pt x="1246" y="679"/>
                    </a:lnTo>
                    <a:lnTo>
                      <a:pt x="1186" y="620"/>
                    </a:lnTo>
                    <a:lnTo>
                      <a:pt x="1128" y="620"/>
                    </a:lnTo>
                    <a:lnTo>
                      <a:pt x="1098" y="650"/>
                    </a:lnTo>
                    <a:lnTo>
                      <a:pt x="1067" y="650"/>
                    </a:lnTo>
                    <a:lnTo>
                      <a:pt x="1039" y="620"/>
                    </a:lnTo>
                    <a:lnTo>
                      <a:pt x="1009" y="620"/>
                    </a:lnTo>
                    <a:lnTo>
                      <a:pt x="1009" y="531"/>
                    </a:lnTo>
                    <a:lnTo>
                      <a:pt x="979" y="500"/>
                    </a:lnTo>
                    <a:lnTo>
                      <a:pt x="979" y="473"/>
                    </a:lnTo>
                    <a:lnTo>
                      <a:pt x="948" y="443"/>
                    </a:lnTo>
                    <a:lnTo>
                      <a:pt x="948" y="413"/>
                    </a:lnTo>
                    <a:lnTo>
                      <a:pt x="891" y="413"/>
                    </a:lnTo>
                    <a:lnTo>
                      <a:pt x="891" y="382"/>
                    </a:lnTo>
                    <a:lnTo>
                      <a:pt x="860" y="354"/>
                    </a:lnTo>
                    <a:lnTo>
                      <a:pt x="830" y="354"/>
                    </a:lnTo>
                    <a:lnTo>
                      <a:pt x="802" y="382"/>
                    </a:lnTo>
                    <a:lnTo>
                      <a:pt x="741" y="354"/>
                    </a:lnTo>
                    <a:lnTo>
                      <a:pt x="653" y="354"/>
                    </a:lnTo>
                    <a:lnTo>
                      <a:pt x="684" y="325"/>
                    </a:lnTo>
                    <a:lnTo>
                      <a:pt x="653" y="325"/>
                    </a:lnTo>
                    <a:lnTo>
                      <a:pt x="653" y="264"/>
                    </a:lnTo>
                    <a:lnTo>
                      <a:pt x="623" y="236"/>
                    </a:lnTo>
                    <a:lnTo>
                      <a:pt x="593" y="236"/>
                    </a:lnTo>
                    <a:lnTo>
                      <a:pt x="593" y="206"/>
                    </a:lnTo>
                    <a:lnTo>
                      <a:pt x="653" y="206"/>
                    </a:lnTo>
                    <a:lnTo>
                      <a:pt x="684" y="175"/>
                    </a:lnTo>
                    <a:lnTo>
                      <a:pt x="684" y="146"/>
                    </a:lnTo>
                    <a:lnTo>
                      <a:pt x="653" y="146"/>
                    </a:lnTo>
                    <a:lnTo>
                      <a:pt x="593" y="87"/>
                    </a:lnTo>
                    <a:lnTo>
                      <a:pt x="593" y="57"/>
                    </a:lnTo>
                    <a:lnTo>
                      <a:pt x="565" y="27"/>
                    </a:lnTo>
                    <a:lnTo>
                      <a:pt x="534" y="27"/>
                    </a:lnTo>
                    <a:lnTo>
                      <a:pt x="534" y="0"/>
                    </a:lnTo>
                    <a:lnTo>
                      <a:pt x="298" y="0"/>
                    </a:lnTo>
                    <a:lnTo>
                      <a:pt x="268" y="27"/>
                    </a:lnTo>
                    <a:lnTo>
                      <a:pt x="209" y="27"/>
                    </a:lnTo>
                    <a:lnTo>
                      <a:pt x="179" y="0"/>
                    </a:lnTo>
                    <a:lnTo>
                      <a:pt x="119" y="0"/>
                    </a:lnTo>
                    <a:lnTo>
                      <a:pt x="119" y="57"/>
                    </a:lnTo>
                    <a:lnTo>
                      <a:pt x="91" y="87"/>
                    </a:lnTo>
                    <a:lnTo>
                      <a:pt x="0" y="87"/>
                    </a:lnTo>
                  </a:path>
                </a:pathLst>
              </a:custGeom>
              <a:noFill/>
              <a:ln w="1588">
                <a:solidFill>
                  <a:srgbClr val="000000"/>
                </a:solidFill>
                <a:prstDash val="solid"/>
                <a:round/>
                <a:headEnd/>
                <a:tailEnd/>
              </a:ln>
            </p:spPr>
            <p:txBody>
              <a:bodyPr/>
              <a:lstStyle/>
              <a:p>
                <a:endParaRPr lang="en-GB"/>
              </a:p>
            </p:txBody>
          </p:sp>
        </p:grpSp>
        <p:grpSp>
          <p:nvGrpSpPr>
            <p:cNvPr id="4" name="Group 205"/>
            <p:cNvGrpSpPr>
              <a:grpSpLocks/>
            </p:cNvGrpSpPr>
            <p:nvPr/>
          </p:nvGrpSpPr>
          <p:grpSpPr bwMode="auto">
            <a:xfrm>
              <a:off x="2175" y="736"/>
              <a:ext cx="3608" cy="3611"/>
              <a:chOff x="2175" y="736"/>
              <a:chExt cx="3608" cy="3611"/>
            </a:xfrm>
          </p:grpSpPr>
          <p:sp>
            <p:nvSpPr>
              <p:cNvPr id="17614" name="Freeform 206"/>
              <p:cNvSpPr>
                <a:spLocks/>
              </p:cNvSpPr>
              <p:nvPr/>
            </p:nvSpPr>
            <p:spPr bwMode="auto">
              <a:xfrm>
                <a:off x="5087" y="2756"/>
                <a:ext cx="74" cy="45"/>
              </a:xfrm>
              <a:custGeom>
                <a:avLst/>
                <a:gdLst/>
                <a:ahLst/>
                <a:cxnLst>
                  <a:cxn ang="0">
                    <a:pos x="61" y="178"/>
                  </a:cxn>
                  <a:cxn ang="0">
                    <a:pos x="61" y="148"/>
                  </a:cxn>
                  <a:cxn ang="0">
                    <a:pos x="88" y="119"/>
                  </a:cxn>
                  <a:cxn ang="0">
                    <a:pos x="179" y="119"/>
                  </a:cxn>
                  <a:cxn ang="0">
                    <a:pos x="207" y="90"/>
                  </a:cxn>
                  <a:cxn ang="0">
                    <a:pos x="238" y="90"/>
                  </a:cxn>
                  <a:cxn ang="0">
                    <a:pos x="268" y="60"/>
                  </a:cxn>
                  <a:cxn ang="0">
                    <a:pos x="297" y="90"/>
                  </a:cxn>
                  <a:cxn ang="0">
                    <a:pos x="297" y="0"/>
                  </a:cxn>
                  <a:cxn ang="0">
                    <a:pos x="207" y="0"/>
                  </a:cxn>
                  <a:cxn ang="0">
                    <a:pos x="179" y="30"/>
                  </a:cxn>
                  <a:cxn ang="0">
                    <a:pos x="0" y="30"/>
                  </a:cxn>
                </a:cxnLst>
                <a:rect l="0" t="0" r="r" b="b"/>
                <a:pathLst>
                  <a:path w="297" h="178">
                    <a:moveTo>
                      <a:pt x="61" y="178"/>
                    </a:moveTo>
                    <a:lnTo>
                      <a:pt x="61" y="148"/>
                    </a:lnTo>
                    <a:lnTo>
                      <a:pt x="88" y="119"/>
                    </a:lnTo>
                    <a:lnTo>
                      <a:pt x="179" y="119"/>
                    </a:lnTo>
                    <a:lnTo>
                      <a:pt x="207" y="90"/>
                    </a:lnTo>
                    <a:lnTo>
                      <a:pt x="238" y="90"/>
                    </a:lnTo>
                    <a:lnTo>
                      <a:pt x="268" y="60"/>
                    </a:lnTo>
                    <a:lnTo>
                      <a:pt x="297" y="90"/>
                    </a:lnTo>
                    <a:lnTo>
                      <a:pt x="297" y="0"/>
                    </a:lnTo>
                    <a:lnTo>
                      <a:pt x="207" y="0"/>
                    </a:lnTo>
                    <a:lnTo>
                      <a:pt x="179" y="30"/>
                    </a:lnTo>
                    <a:lnTo>
                      <a:pt x="0" y="30"/>
                    </a:lnTo>
                  </a:path>
                </a:pathLst>
              </a:custGeom>
              <a:noFill/>
              <a:ln w="1588">
                <a:solidFill>
                  <a:srgbClr val="000000"/>
                </a:solidFill>
                <a:prstDash val="solid"/>
                <a:round/>
                <a:headEnd/>
                <a:tailEnd/>
              </a:ln>
            </p:spPr>
            <p:txBody>
              <a:bodyPr/>
              <a:lstStyle/>
              <a:p>
                <a:endParaRPr lang="en-GB"/>
              </a:p>
            </p:txBody>
          </p:sp>
          <p:sp>
            <p:nvSpPr>
              <p:cNvPr id="17615" name="Freeform 207"/>
              <p:cNvSpPr>
                <a:spLocks/>
              </p:cNvSpPr>
              <p:nvPr/>
            </p:nvSpPr>
            <p:spPr bwMode="auto">
              <a:xfrm>
                <a:off x="4665" y="2764"/>
                <a:ext cx="422" cy="229"/>
              </a:xfrm>
              <a:custGeom>
                <a:avLst/>
                <a:gdLst/>
                <a:ahLst/>
                <a:cxnLst>
                  <a:cxn ang="0">
                    <a:pos x="1512" y="30"/>
                  </a:cxn>
                  <a:cxn ang="0">
                    <a:pos x="1421" y="89"/>
                  </a:cxn>
                  <a:cxn ang="0">
                    <a:pos x="1332" y="148"/>
                  </a:cxn>
                  <a:cxn ang="0">
                    <a:pos x="1184" y="179"/>
                  </a:cxn>
                  <a:cxn ang="0">
                    <a:pos x="1096" y="179"/>
                  </a:cxn>
                  <a:cxn ang="0">
                    <a:pos x="977" y="237"/>
                  </a:cxn>
                  <a:cxn ang="0">
                    <a:pos x="946" y="237"/>
                  </a:cxn>
                  <a:cxn ang="0">
                    <a:pos x="889" y="298"/>
                  </a:cxn>
                  <a:cxn ang="0">
                    <a:pos x="800" y="325"/>
                  </a:cxn>
                  <a:cxn ang="0">
                    <a:pos x="712" y="325"/>
                  </a:cxn>
                  <a:cxn ang="0">
                    <a:pos x="651" y="298"/>
                  </a:cxn>
                  <a:cxn ang="0">
                    <a:pos x="563" y="298"/>
                  </a:cxn>
                  <a:cxn ang="0">
                    <a:pos x="563" y="325"/>
                  </a:cxn>
                  <a:cxn ang="0">
                    <a:pos x="593" y="355"/>
                  </a:cxn>
                  <a:cxn ang="0">
                    <a:pos x="739" y="416"/>
                  </a:cxn>
                  <a:cxn ang="0">
                    <a:pos x="739" y="474"/>
                  </a:cxn>
                  <a:cxn ang="0">
                    <a:pos x="830" y="444"/>
                  </a:cxn>
                  <a:cxn ang="0">
                    <a:pos x="919" y="593"/>
                  </a:cxn>
                  <a:cxn ang="0">
                    <a:pos x="1007" y="623"/>
                  </a:cxn>
                  <a:cxn ang="0">
                    <a:pos x="1066" y="623"/>
                  </a:cxn>
                  <a:cxn ang="0">
                    <a:pos x="1184" y="593"/>
                  </a:cxn>
                  <a:cxn ang="0">
                    <a:pos x="1332" y="593"/>
                  </a:cxn>
                  <a:cxn ang="0">
                    <a:pos x="1303" y="623"/>
                  </a:cxn>
                  <a:cxn ang="0">
                    <a:pos x="1126" y="681"/>
                  </a:cxn>
                  <a:cxn ang="0">
                    <a:pos x="1007" y="741"/>
                  </a:cxn>
                  <a:cxn ang="0">
                    <a:pos x="858" y="771"/>
                  </a:cxn>
                  <a:cxn ang="0">
                    <a:pos x="770" y="829"/>
                  </a:cxn>
                  <a:cxn ang="0">
                    <a:pos x="593" y="918"/>
                  </a:cxn>
                  <a:cxn ang="0">
                    <a:pos x="502" y="859"/>
                  </a:cxn>
                  <a:cxn ang="0">
                    <a:pos x="563" y="741"/>
                  </a:cxn>
                  <a:cxn ang="0">
                    <a:pos x="502" y="681"/>
                  </a:cxn>
                  <a:cxn ang="0">
                    <a:pos x="414" y="623"/>
                  </a:cxn>
                  <a:cxn ang="0">
                    <a:pos x="325" y="593"/>
                  </a:cxn>
                  <a:cxn ang="0">
                    <a:pos x="296" y="534"/>
                  </a:cxn>
                  <a:cxn ang="0">
                    <a:pos x="384" y="474"/>
                  </a:cxn>
                  <a:cxn ang="0">
                    <a:pos x="475" y="444"/>
                  </a:cxn>
                  <a:cxn ang="0">
                    <a:pos x="563" y="416"/>
                  </a:cxn>
                  <a:cxn ang="0">
                    <a:pos x="475" y="355"/>
                  </a:cxn>
                  <a:cxn ang="0">
                    <a:pos x="356" y="325"/>
                  </a:cxn>
                  <a:cxn ang="0">
                    <a:pos x="237" y="355"/>
                  </a:cxn>
                  <a:cxn ang="0">
                    <a:pos x="89" y="325"/>
                  </a:cxn>
                  <a:cxn ang="0">
                    <a:pos x="29" y="267"/>
                  </a:cxn>
                  <a:cxn ang="0">
                    <a:pos x="29" y="237"/>
                  </a:cxn>
                  <a:cxn ang="0">
                    <a:pos x="147" y="237"/>
                  </a:cxn>
                  <a:cxn ang="0">
                    <a:pos x="147" y="207"/>
                  </a:cxn>
                  <a:cxn ang="0">
                    <a:pos x="29" y="148"/>
                  </a:cxn>
                </a:cxnLst>
                <a:rect l="0" t="0" r="r" b="b"/>
                <a:pathLst>
                  <a:path w="1688" h="918">
                    <a:moveTo>
                      <a:pt x="1688" y="0"/>
                    </a:moveTo>
                    <a:lnTo>
                      <a:pt x="1688" y="30"/>
                    </a:lnTo>
                    <a:lnTo>
                      <a:pt x="1512" y="30"/>
                    </a:lnTo>
                    <a:lnTo>
                      <a:pt x="1481" y="60"/>
                    </a:lnTo>
                    <a:lnTo>
                      <a:pt x="1451" y="60"/>
                    </a:lnTo>
                    <a:lnTo>
                      <a:pt x="1421" y="89"/>
                    </a:lnTo>
                    <a:lnTo>
                      <a:pt x="1392" y="89"/>
                    </a:lnTo>
                    <a:lnTo>
                      <a:pt x="1332" y="118"/>
                    </a:lnTo>
                    <a:lnTo>
                      <a:pt x="1332" y="148"/>
                    </a:lnTo>
                    <a:lnTo>
                      <a:pt x="1303" y="118"/>
                    </a:lnTo>
                    <a:lnTo>
                      <a:pt x="1244" y="118"/>
                    </a:lnTo>
                    <a:lnTo>
                      <a:pt x="1184" y="179"/>
                    </a:lnTo>
                    <a:lnTo>
                      <a:pt x="1155" y="148"/>
                    </a:lnTo>
                    <a:lnTo>
                      <a:pt x="1126" y="148"/>
                    </a:lnTo>
                    <a:lnTo>
                      <a:pt x="1096" y="179"/>
                    </a:lnTo>
                    <a:lnTo>
                      <a:pt x="1066" y="179"/>
                    </a:lnTo>
                    <a:lnTo>
                      <a:pt x="1007" y="237"/>
                    </a:lnTo>
                    <a:lnTo>
                      <a:pt x="977" y="237"/>
                    </a:lnTo>
                    <a:lnTo>
                      <a:pt x="977" y="267"/>
                    </a:lnTo>
                    <a:lnTo>
                      <a:pt x="946" y="298"/>
                    </a:lnTo>
                    <a:lnTo>
                      <a:pt x="946" y="237"/>
                    </a:lnTo>
                    <a:lnTo>
                      <a:pt x="919" y="237"/>
                    </a:lnTo>
                    <a:lnTo>
                      <a:pt x="919" y="267"/>
                    </a:lnTo>
                    <a:lnTo>
                      <a:pt x="889" y="298"/>
                    </a:lnTo>
                    <a:lnTo>
                      <a:pt x="858" y="298"/>
                    </a:lnTo>
                    <a:lnTo>
                      <a:pt x="830" y="325"/>
                    </a:lnTo>
                    <a:lnTo>
                      <a:pt x="800" y="325"/>
                    </a:lnTo>
                    <a:lnTo>
                      <a:pt x="770" y="355"/>
                    </a:lnTo>
                    <a:lnTo>
                      <a:pt x="739" y="325"/>
                    </a:lnTo>
                    <a:lnTo>
                      <a:pt x="712" y="325"/>
                    </a:lnTo>
                    <a:lnTo>
                      <a:pt x="682" y="355"/>
                    </a:lnTo>
                    <a:lnTo>
                      <a:pt x="682" y="325"/>
                    </a:lnTo>
                    <a:lnTo>
                      <a:pt x="651" y="298"/>
                    </a:lnTo>
                    <a:lnTo>
                      <a:pt x="651" y="325"/>
                    </a:lnTo>
                    <a:lnTo>
                      <a:pt x="593" y="325"/>
                    </a:lnTo>
                    <a:lnTo>
                      <a:pt x="563" y="298"/>
                    </a:lnTo>
                    <a:lnTo>
                      <a:pt x="532" y="298"/>
                    </a:lnTo>
                    <a:lnTo>
                      <a:pt x="532" y="325"/>
                    </a:lnTo>
                    <a:lnTo>
                      <a:pt x="563" y="325"/>
                    </a:lnTo>
                    <a:lnTo>
                      <a:pt x="563" y="355"/>
                    </a:lnTo>
                    <a:lnTo>
                      <a:pt x="593" y="386"/>
                    </a:lnTo>
                    <a:lnTo>
                      <a:pt x="593" y="355"/>
                    </a:lnTo>
                    <a:lnTo>
                      <a:pt x="651" y="386"/>
                    </a:lnTo>
                    <a:lnTo>
                      <a:pt x="712" y="386"/>
                    </a:lnTo>
                    <a:lnTo>
                      <a:pt x="739" y="416"/>
                    </a:lnTo>
                    <a:lnTo>
                      <a:pt x="770" y="416"/>
                    </a:lnTo>
                    <a:lnTo>
                      <a:pt x="739" y="444"/>
                    </a:lnTo>
                    <a:lnTo>
                      <a:pt x="739" y="474"/>
                    </a:lnTo>
                    <a:lnTo>
                      <a:pt x="800" y="416"/>
                    </a:lnTo>
                    <a:lnTo>
                      <a:pt x="800" y="444"/>
                    </a:lnTo>
                    <a:lnTo>
                      <a:pt x="830" y="444"/>
                    </a:lnTo>
                    <a:lnTo>
                      <a:pt x="889" y="504"/>
                    </a:lnTo>
                    <a:lnTo>
                      <a:pt x="919" y="534"/>
                    </a:lnTo>
                    <a:lnTo>
                      <a:pt x="919" y="593"/>
                    </a:lnTo>
                    <a:lnTo>
                      <a:pt x="946" y="593"/>
                    </a:lnTo>
                    <a:lnTo>
                      <a:pt x="977" y="623"/>
                    </a:lnTo>
                    <a:lnTo>
                      <a:pt x="1007" y="623"/>
                    </a:lnTo>
                    <a:lnTo>
                      <a:pt x="1007" y="593"/>
                    </a:lnTo>
                    <a:lnTo>
                      <a:pt x="1037" y="623"/>
                    </a:lnTo>
                    <a:lnTo>
                      <a:pt x="1066" y="623"/>
                    </a:lnTo>
                    <a:lnTo>
                      <a:pt x="1126" y="562"/>
                    </a:lnTo>
                    <a:lnTo>
                      <a:pt x="1155" y="593"/>
                    </a:lnTo>
                    <a:lnTo>
                      <a:pt x="1184" y="593"/>
                    </a:lnTo>
                    <a:lnTo>
                      <a:pt x="1214" y="562"/>
                    </a:lnTo>
                    <a:lnTo>
                      <a:pt x="1303" y="562"/>
                    </a:lnTo>
                    <a:lnTo>
                      <a:pt x="1332" y="593"/>
                    </a:lnTo>
                    <a:lnTo>
                      <a:pt x="1362" y="593"/>
                    </a:lnTo>
                    <a:lnTo>
                      <a:pt x="1332" y="623"/>
                    </a:lnTo>
                    <a:lnTo>
                      <a:pt x="1303" y="623"/>
                    </a:lnTo>
                    <a:lnTo>
                      <a:pt x="1303" y="711"/>
                    </a:lnTo>
                    <a:lnTo>
                      <a:pt x="1155" y="711"/>
                    </a:lnTo>
                    <a:lnTo>
                      <a:pt x="1126" y="681"/>
                    </a:lnTo>
                    <a:lnTo>
                      <a:pt x="1037" y="681"/>
                    </a:lnTo>
                    <a:lnTo>
                      <a:pt x="1037" y="711"/>
                    </a:lnTo>
                    <a:lnTo>
                      <a:pt x="1007" y="741"/>
                    </a:lnTo>
                    <a:lnTo>
                      <a:pt x="977" y="741"/>
                    </a:lnTo>
                    <a:lnTo>
                      <a:pt x="946" y="771"/>
                    </a:lnTo>
                    <a:lnTo>
                      <a:pt x="858" y="771"/>
                    </a:lnTo>
                    <a:lnTo>
                      <a:pt x="830" y="799"/>
                    </a:lnTo>
                    <a:lnTo>
                      <a:pt x="800" y="799"/>
                    </a:lnTo>
                    <a:lnTo>
                      <a:pt x="770" y="829"/>
                    </a:lnTo>
                    <a:lnTo>
                      <a:pt x="770" y="859"/>
                    </a:lnTo>
                    <a:lnTo>
                      <a:pt x="712" y="918"/>
                    </a:lnTo>
                    <a:lnTo>
                      <a:pt x="593" y="918"/>
                    </a:lnTo>
                    <a:lnTo>
                      <a:pt x="563" y="889"/>
                    </a:lnTo>
                    <a:lnTo>
                      <a:pt x="532" y="889"/>
                    </a:lnTo>
                    <a:lnTo>
                      <a:pt x="502" y="859"/>
                    </a:lnTo>
                    <a:lnTo>
                      <a:pt x="532" y="859"/>
                    </a:lnTo>
                    <a:lnTo>
                      <a:pt x="532" y="771"/>
                    </a:lnTo>
                    <a:lnTo>
                      <a:pt x="563" y="741"/>
                    </a:lnTo>
                    <a:lnTo>
                      <a:pt x="532" y="711"/>
                    </a:lnTo>
                    <a:lnTo>
                      <a:pt x="532" y="681"/>
                    </a:lnTo>
                    <a:lnTo>
                      <a:pt x="502" y="681"/>
                    </a:lnTo>
                    <a:lnTo>
                      <a:pt x="475" y="652"/>
                    </a:lnTo>
                    <a:lnTo>
                      <a:pt x="444" y="652"/>
                    </a:lnTo>
                    <a:lnTo>
                      <a:pt x="414" y="623"/>
                    </a:lnTo>
                    <a:lnTo>
                      <a:pt x="384" y="623"/>
                    </a:lnTo>
                    <a:lnTo>
                      <a:pt x="356" y="593"/>
                    </a:lnTo>
                    <a:lnTo>
                      <a:pt x="325" y="593"/>
                    </a:lnTo>
                    <a:lnTo>
                      <a:pt x="266" y="623"/>
                    </a:lnTo>
                    <a:lnTo>
                      <a:pt x="237" y="593"/>
                    </a:lnTo>
                    <a:lnTo>
                      <a:pt x="296" y="534"/>
                    </a:lnTo>
                    <a:lnTo>
                      <a:pt x="325" y="534"/>
                    </a:lnTo>
                    <a:lnTo>
                      <a:pt x="325" y="504"/>
                    </a:lnTo>
                    <a:lnTo>
                      <a:pt x="384" y="474"/>
                    </a:lnTo>
                    <a:lnTo>
                      <a:pt x="414" y="474"/>
                    </a:lnTo>
                    <a:lnTo>
                      <a:pt x="444" y="444"/>
                    </a:lnTo>
                    <a:lnTo>
                      <a:pt x="475" y="444"/>
                    </a:lnTo>
                    <a:lnTo>
                      <a:pt x="502" y="416"/>
                    </a:lnTo>
                    <a:lnTo>
                      <a:pt x="532" y="444"/>
                    </a:lnTo>
                    <a:lnTo>
                      <a:pt x="563" y="416"/>
                    </a:lnTo>
                    <a:lnTo>
                      <a:pt x="502" y="355"/>
                    </a:lnTo>
                    <a:lnTo>
                      <a:pt x="502" y="325"/>
                    </a:lnTo>
                    <a:lnTo>
                      <a:pt x="475" y="355"/>
                    </a:lnTo>
                    <a:lnTo>
                      <a:pt x="414" y="355"/>
                    </a:lnTo>
                    <a:lnTo>
                      <a:pt x="384" y="325"/>
                    </a:lnTo>
                    <a:lnTo>
                      <a:pt x="356" y="325"/>
                    </a:lnTo>
                    <a:lnTo>
                      <a:pt x="325" y="355"/>
                    </a:lnTo>
                    <a:lnTo>
                      <a:pt x="266" y="325"/>
                    </a:lnTo>
                    <a:lnTo>
                      <a:pt x="237" y="355"/>
                    </a:lnTo>
                    <a:lnTo>
                      <a:pt x="177" y="355"/>
                    </a:lnTo>
                    <a:lnTo>
                      <a:pt x="147" y="325"/>
                    </a:lnTo>
                    <a:lnTo>
                      <a:pt x="89" y="325"/>
                    </a:lnTo>
                    <a:lnTo>
                      <a:pt x="89" y="298"/>
                    </a:lnTo>
                    <a:lnTo>
                      <a:pt x="59" y="298"/>
                    </a:lnTo>
                    <a:lnTo>
                      <a:pt x="29" y="267"/>
                    </a:lnTo>
                    <a:lnTo>
                      <a:pt x="59" y="267"/>
                    </a:lnTo>
                    <a:lnTo>
                      <a:pt x="59" y="237"/>
                    </a:lnTo>
                    <a:lnTo>
                      <a:pt x="29" y="237"/>
                    </a:lnTo>
                    <a:lnTo>
                      <a:pt x="0" y="207"/>
                    </a:lnTo>
                    <a:lnTo>
                      <a:pt x="118" y="207"/>
                    </a:lnTo>
                    <a:lnTo>
                      <a:pt x="147" y="237"/>
                    </a:lnTo>
                    <a:lnTo>
                      <a:pt x="207" y="179"/>
                    </a:lnTo>
                    <a:lnTo>
                      <a:pt x="177" y="179"/>
                    </a:lnTo>
                    <a:lnTo>
                      <a:pt x="147" y="207"/>
                    </a:lnTo>
                    <a:lnTo>
                      <a:pt x="118" y="179"/>
                    </a:lnTo>
                    <a:lnTo>
                      <a:pt x="59" y="179"/>
                    </a:lnTo>
                    <a:lnTo>
                      <a:pt x="29" y="148"/>
                    </a:lnTo>
                  </a:path>
                </a:pathLst>
              </a:custGeom>
              <a:noFill/>
              <a:ln w="1588">
                <a:solidFill>
                  <a:srgbClr val="000000"/>
                </a:solidFill>
                <a:prstDash val="solid"/>
                <a:round/>
                <a:headEnd/>
                <a:tailEnd/>
              </a:ln>
            </p:spPr>
            <p:txBody>
              <a:bodyPr/>
              <a:lstStyle/>
              <a:p>
                <a:endParaRPr lang="en-GB"/>
              </a:p>
            </p:txBody>
          </p:sp>
          <p:sp>
            <p:nvSpPr>
              <p:cNvPr id="17616" name="Rectangle 208"/>
              <p:cNvSpPr>
                <a:spLocks noChangeArrowheads="1"/>
              </p:cNvSpPr>
              <p:nvPr/>
            </p:nvSpPr>
            <p:spPr bwMode="auto">
              <a:xfrm>
                <a:off x="5102" y="2801"/>
                <a:ext cx="7" cy="7"/>
              </a:xfrm>
              <a:prstGeom prst="rect">
                <a:avLst/>
              </a:prstGeom>
              <a:noFill/>
              <a:ln w="1588">
                <a:solidFill>
                  <a:srgbClr val="000000"/>
                </a:solidFill>
                <a:miter lim="800000"/>
                <a:headEnd/>
                <a:tailEnd/>
              </a:ln>
            </p:spPr>
            <p:txBody>
              <a:bodyPr/>
              <a:lstStyle/>
              <a:p>
                <a:endParaRPr lang="en-GB"/>
              </a:p>
            </p:txBody>
          </p:sp>
          <p:sp>
            <p:nvSpPr>
              <p:cNvPr id="17617" name="Freeform 209"/>
              <p:cNvSpPr>
                <a:spLocks/>
              </p:cNvSpPr>
              <p:nvPr/>
            </p:nvSpPr>
            <p:spPr bwMode="auto">
              <a:xfrm>
                <a:off x="5006" y="2801"/>
                <a:ext cx="251" cy="281"/>
              </a:xfrm>
              <a:custGeom>
                <a:avLst/>
                <a:gdLst/>
                <a:ahLst/>
                <a:cxnLst>
                  <a:cxn ang="0">
                    <a:pos x="1007" y="1125"/>
                  </a:cxn>
                  <a:cxn ang="0">
                    <a:pos x="979" y="1125"/>
                  </a:cxn>
                  <a:cxn ang="0">
                    <a:pos x="949" y="1097"/>
                  </a:cxn>
                  <a:cxn ang="0">
                    <a:pos x="949" y="1067"/>
                  </a:cxn>
                  <a:cxn ang="0">
                    <a:pos x="919" y="1067"/>
                  </a:cxn>
                  <a:cxn ang="0">
                    <a:pos x="771" y="918"/>
                  </a:cxn>
                  <a:cxn ang="0">
                    <a:pos x="742" y="918"/>
                  </a:cxn>
                  <a:cxn ang="0">
                    <a:pos x="682" y="859"/>
                  </a:cxn>
                  <a:cxn ang="0">
                    <a:pos x="651" y="859"/>
                  </a:cxn>
                  <a:cxn ang="0">
                    <a:pos x="594" y="800"/>
                  </a:cxn>
                  <a:cxn ang="0">
                    <a:pos x="505" y="800"/>
                  </a:cxn>
                  <a:cxn ang="0">
                    <a:pos x="475" y="770"/>
                  </a:cxn>
                  <a:cxn ang="0">
                    <a:pos x="444" y="770"/>
                  </a:cxn>
                  <a:cxn ang="0">
                    <a:pos x="444" y="741"/>
                  </a:cxn>
                  <a:cxn ang="0">
                    <a:pos x="387" y="711"/>
                  </a:cxn>
                  <a:cxn ang="0">
                    <a:pos x="326" y="651"/>
                  </a:cxn>
                  <a:cxn ang="0">
                    <a:pos x="326" y="681"/>
                  </a:cxn>
                  <a:cxn ang="0">
                    <a:pos x="237" y="681"/>
                  </a:cxn>
                  <a:cxn ang="0">
                    <a:pos x="237" y="651"/>
                  </a:cxn>
                  <a:cxn ang="0">
                    <a:pos x="177" y="593"/>
                  </a:cxn>
                  <a:cxn ang="0">
                    <a:pos x="150" y="593"/>
                  </a:cxn>
                  <a:cxn ang="0">
                    <a:pos x="150" y="563"/>
                  </a:cxn>
                  <a:cxn ang="0">
                    <a:pos x="119" y="563"/>
                  </a:cxn>
                  <a:cxn ang="0">
                    <a:pos x="89" y="533"/>
                  </a:cxn>
                  <a:cxn ang="0">
                    <a:pos x="0" y="533"/>
                  </a:cxn>
                  <a:cxn ang="0">
                    <a:pos x="0" y="504"/>
                  </a:cxn>
                  <a:cxn ang="0">
                    <a:pos x="30" y="504"/>
                  </a:cxn>
                  <a:cxn ang="0">
                    <a:pos x="59" y="475"/>
                  </a:cxn>
                  <a:cxn ang="0">
                    <a:pos x="30" y="475"/>
                  </a:cxn>
                  <a:cxn ang="0">
                    <a:pos x="30" y="414"/>
                  </a:cxn>
                  <a:cxn ang="0">
                    <a:pos x="59" y="414"/>
                  </a:cxn>
                  <a:cxn ang="0">
                    <a:pos x="119" y="445"/>
                  </a:cxn>
                  <a:cxn ang="0">
                    <a:pos x="119" y="475"/>
                  </a:cxn>
                  <a:cxn ang="0">
                    <a:pos x="177" y="475"/>
                  </a:cxn>
                  <a:cxn ang="0">
                    <a:pos x="207" y="445"/>
                  </a:cxn>
                  <a:cxn ang="0">
                    <a:pos x="268" y="475"/>
                  </a:cxn>
                  <a:cxn ang="0">
                    <a:pos x="296" y="445"/>
                  </a:cxn>
                  <a:cxn ang="0">
                    <a:pos x="268" y="414"/>
                  </a:cxn>
                  <a:cxn ang="0">
                    <a:pos x="268" y="386"/>
                  </a:cxn>
                  <a:cxn ang="0">
                    <a:pos x="237" y="414"/>
                  </a:cxn>
                  <a:cxn ang="0">
                    <a:pos x="237" y="356"/>
                  </a:cxn>
                  <a:cxn ang="0">
                    <a:pos x="268" y="356"/>
                  </a:cxn>
                  <a:cxn ang="0">
                    <a:pos x="268" y="326"/>
                  </a:cxn>
                  <a:cxn ang="0">
                    <a:pos x="296" y="296"/>
                  </a:cxn>
                  <a:cxn ang="0">
                    <a:pos x="296" y="238"/>
                  </a:cxn>
                  <a:cxn ang="0">
                    <a:pos x="326" y="207"/>
                  </a:cxn>
                  <a:cxn ang="0">
                    <a:pos x="326" y="238"/>
                  </a:cxn>
                  <a:cxn ang="0">
                    <a:pos x="357" y="268"/>
                  </a:cxn>
                  <a:cxn ang="0">
                    <a:pos x="357" y="207"/>
                  </a:cxn>
                  <a:cxn ang="0">
                    <a:pos x="387" y="177"/>
                  </a:cxn>
                  <a:cxn ang="0">
                    <a:pos x="414" y="207"/>
                  </a:cxn>
                  <a:cxn ang="0">
                    <a:pos x="444" y="207"/>
                  </a:cxn>
                  <a:cxn ang="0">
                    <a:pos x="475" y="238"/>
                  </a:cxn>
                  <a:cxn ang="0">
                    <a:pos x="475" y="207"/>
                  </a:cxn>
                  <a:cxn ang="0">
                    <a:pos x="444" y="177"/>
                  </a:cxn>
                  <a:cxn ang="0">
                    <a:pos x="414" y="177"/>
                  </a:cxn>
                  <a:cxn ang="0">
                    <a:pos x="326" y="89"/>
                  </a:cxn>
                  <a:cxn ang="0">
                    <a:pos x="296" y="119"/>
                  </a:cxn>
                  <a:cxn ang="0">
                    <a:pos x="237" y="59"/>
                  </a:cxn>
                  <a:cxn ang="0">
                    <a:pos x="237" y="31"/>
                  </a:cxn>
                  <a:cxn ang="0">
                    <a:pos x="296" y="31"/>
                  </a:cxn>
                  <a:cxn ang="0">
                    <a:pos x="326" y="0"/>
                  </a:cxn>
                  <a:cxn ang="0">
                    <a:pos x="387" y="0"/>
                  </a:cxn>
                </a:cxnLst>
                <a:rect l="0" t="0" r="r" b="b"/>
                <a:pathLst>
                  <a:path w="1007" h="1125">
                    <a:moveTo>
                      <a:pt x="1007" y="1125"/>
                    </a:moveTo>
                    <a:lnTo>
                      <a:pt x="979" y="1125"/>
                    </a:lnTo>
                    <a:lnTo>
                      <a:pt x="949" y="1097"/>
                    </a:lnTo>
                    <a:lnTo>
                      <a:pt x="949" y="1067"/>
                    </a:lnTo>
                    <a:lnTo>
                      <a:pt x="919" y="1067"/>
                    </a:lnTo>
                    <a:lnTo>
                      <a:pt x="771" y="918"/>
                    </a:lnTo>
                    <a:lnTo>
                      <a:pt x="742" y="918"/>
                    </a:lnTo>
                    <a:lnTo>
                      <a:pt x="682" y="859"/>
                    </a:lnTo>
                    <a:lnTo>
                      <a:pt x="651" y="859"/>
                    </a:lnTo>
                    <a:lnTo>
                      <a:pt x="594" y="800"/>
                    </a:lnTo>
                    <a:lnTo>
                      <a:pt x="505" y="800"/>
                    </a:lnTo>
                    <a:lnTo>
                      <a:pt x="475" y="770"/>
                    </a:lnTo>
                    <a:lnTo>
                      <a:pt x="444" y="770"/>
                    </a:lnTo>
                    <a:lnTo>
                      <a:pt x="444" y="741"/>
                    </a:lnTo>
                    <a:lnTo>
                      <a:pt x="387" y="711"/>
                    </a:lnTo>
                    <a:lnTo>
                      <a:pt x="326" y="651"/>
                    </a:lnTo>
                    <a:lnTo>
                      <a:pt x="326" y="681"/>
                    </a:lnTo>
                    <a:lnTo>
                      <a:pt x="237" y="681"/>
                    </a:lnTo>
                    <a:lnTo>
                      <a:pt x="237" y="651"/>
                    </a:lnTo>
                    <a:lnTo>
                      <a:pt x="177" y="593"/>
                    </a:lnTo>
                    <a:lnTo>
                      <a:pt x="150" y="593"/>
                    </a:lnTo>
                    <a:lnTo>
                      <a:pt x="150" y="563"/>
                    </a:lnTo>
                    <a:lnTo>
                      <a:pt x="119" y="563"/>
                    </a:lnTo>
                    <a:lnTo>
                      <a:pt x="89" y="533"/>
                    </a:lnTo>
                    <a:lnTo>
                      <a:pt x="0" y="533"/>
                    </a:lnTo>
                    <a:lnTo>
                      <a:pt x="0" y="504"/>
                    </a:lnTo>
                    <a:lnTo>
                      <a:pt x="30" y="504"/>
                    </a:lnTo>
                    <a:lnTo>
                      <a:pt x="59" y="475"/>
                    </a:lnTo>
                    <a:lnTo>
                      <a:pt x="30" y="475"/>
                    </a:lnTo>
                    <a:lnTo>
                      <a:pt x="30" y="414"/>
                    </a:lnTo>
                    <a:lnTo>
                      <a:pt x="59" y="414"/>
                    </a:lnTo>
                    <a:lnTo>
                      <a:pt x="119" y="445"/>
                    </a:lnTo>
                    <a:lnTo>
                      <a:pt x="119" y="475"/>
                    </a:lnTo>
                    <a:lnTo>
                      <a:pt x="177" y="475"/>
                    </a:lnTo>
                    <a:lnTo>
                      <a:pt x="207" y="445"/>
                    </a:lnTo>
                    <a:lnTo>
                      <a:pt x="268" y="475"/>
                    </a:lnTo>
                    <a:lnTo>
                      <a:pt x="296" y="445"/>
                    </a:lnTo>
                    <a:lnTo>
                      <a:pt x="268" y="414"/>
                    </a:lnTo>
                    <a:lnTo>
                      <a:pt x="268" y="386"/>
                    </a:lnTo>
                    <a:lnTo>
                      <a:pt x="237" y="414"/>
                    </a:lnTo>
                    <a:lnTo>
                      <a:pt x="237" y="356"/>
                    </a:lnTo>
                    <a:lnTo>
                      <a:pt x="268" y="356"/>
                    </a:lnTo>
                    <a:lnTo>
                      <a:pt x="268" y="326"/>
                    </a:lnTo>
                    <a:lnTo>
                      <a:pt x="296" y="296"/>
                    </a:lnTo>
                    <a:lnTo>
                      <a:pt x="296" y="238"/>
                    </a:lnTo>
                    <a:lnTo>
                      <a:pt x="326" y="207"/>
                    </a:lnTo>
                    <a:lnTo>
                      <a:pt x="326" y="238"/>
                    </a:lnTo>
                    <a:lnTo>
                      <a:pt x="357" y="268"/>
                    </a:lnTo>
                    <a:lnTo>
                      <a:pt x="357" y="207"/>
                    </a:lnTo>
                    <a:lnTo>
                      <a:pt x="387" y="177"/>
                    </a:lnTo>
                    <a:lnTo>
                      <a:pt x="414" y="207"/>
                    </a:lnTo>
                    <a:lnTo>
                      <a:pt x="444" y="207"/>
                    </a:lnTo>
                    <a:lnTo>
                      <a:pt x="475" y="238"/>
                    </a:lnTo>
                    <a:lnTo>
                      <a:pt x="475" y="207"/>
                    </a:lnTo>
                    <a:lnTo>
                      <a:pt x="444" y="177"/>
                    </a:lnTo>
                    <a:lnTo>
                      <a:pt x="414" y="177"/>
                    </a:lnTo>
                    <a:lnTo>
                      <a:pt x="326" y="89"/>
                    </a:lnTo>
                    <a:lnTo>
                      <a:pt x="296" y="119"/>
                    </a:lnTo>
                    <a:lnTo>
                      <a:pt x="237" y="59"/>
                    </a:lnTo>
                    <a:lnTo>
                      <a:pt x="237" y="31"/>
                    </a:lnTo>
                    <a:lnTo>
                      <a:pt x="296" y="31"/>
                    </a:lnTo>
                    <a:lnTo>
                      <a:pt x="326" y="0"/>
                    </a:lnTo>
                    <a:lnTo>
                      <a:pt x="387" y="0"/>
                    </a:lnTo>
                  </a:path>
                </a:pathLst>
              </a:custGeom>
              <a:noFill/>
              <a:ln w="1588">
                <a:solidFill>
                  <a:srgbClr val="000000"/>
                </a:solidFill>
                <a:prstDash val="solid"/>
                <a:round/>
                <a:headEnd/>
                <a:tailEnd/>
              </a:ln>
            </p:spPr>
            <p:txBody>
              <a:bodyPr/>
              <a:lstStyle/>
              <a:p>
                <a:endParaRPr lang="en-GB"/>
              </a:p>
            </p:txBody>
          </p:sp>
          <p:sp>
            <p:nvSpPr>
              <p:cNvPr id="17618" name="Freeform 210"/>
              <p:cNvSpPr>
                <a:spLocks/>
              </p:cNvSpPr>
              <p:nvPr/>
            </p:nvSpPr>
            <p:spPr bwMode="auto">
              <a:xfrm>
                <a:off x="4443" y="3186"/>
                <a:ext cx="941" cy="103"/>
              </a:xfrm>
              <a:custGeom>
                <a:avLst/>
                <a:gdLst/>
                <a:ahLst/>
                <a:cxnLst>
                  <a:cxn ang="0">
                    <a:pos x="3705" y="268"/>
                  </a:cxn>
                  <a:cxn ang="0">
                    <a:pos x="3645" y="295"/>
                  </a:cxn>
                  <a:cxn ang="0">
                    <a:pos x="3557" y="325"/>
                  </a:cxn>
                  <a:cxn ang="0">
                    <a:pos x="3496" y="355"/>
                  </a:cxn>
                  <a:cxn ang="0">
                    <a:pos x="3408" y="386"/>
                  </a:cxn>
                  <a:cxn ang="0">
                    <a:pos x="3350" y="386"/>
                  </a:cxn>
                  <a:cxn ang="0">
                    <a:pos x="3231" y="355"/>
                  </a:cxn>
                  <a:cxn ang="0">
                    <a:pos x="3023" y="386"/>
                  </a:cxn>
                  <a:cxn ang="0">
                    <a:pos x="2934" y="414"/>
                  </a:cxn>
                  <a:cxn ang="0">
                    <a:pos x="2846" y="386"/>
                  </a:cxn>
                  <a:cxn ang="0">
                    <a:pos x="2727" y="325"/>
                  </a:cxn>
                  <a:cxn ang="0">
                    <a:pos x="2609" y="355"/>
                  </a:cxn>
                  <a:cxn ang="0">
                    <a:pos x="2548" y="325"/>
                  </a:cxn>
                  <a:cxn ang="0">
                    <a:pos x="2402" y="268"/>
                  </a:cxn>
                  <a:cxn ang="0">
                    <a:pos x="2341" y="295"/>
                  </a:cxn>
                  <a:cxn ang="0">
                    <a:pos x="2252" y="177"/>
                  </a:cxn>
                  <a:cxn ang="0">
                    <a:pos x="2134" y="148"/>
                  </a:cxn>
                  <a:cxn ang="0">
                    <a:pos x="2074" y="148"/>
                  </a:cxn>
                  <a:cxn ang="0">
                    <a:pos x="1986" y="118"/>
                  </a:cxn>
                  <a:cxn ang="0">
                    <a:pos x="1956" y="59"/>
                  </a:cxn>
                  <a:cxn ang="0">
                    <a:pos x="1956" y="30"/>
                  </a:cxn>
                  <a:cxn ang="0">
                    <a:pos x="1927" y="30"/>
                  </a:cxn>
                  <a:cxn ang="0">
                    <a:pos x="1572" y="59"/>
                  </a:cxn>
                  <a:cxn ang="0">
                    <a:pos x="1483" y="30"/>
                  </a:cxn>
                  <a:cxn ang="0">
                    <a:pos x="1392" y="59"/>
                  </a:cxn>
                  <a:cxn ang="0">
                    <a:pos x="1304" y="89"/>
                  </a:cxn>
                  <a:cxn ang="0">
                    <a:pos x="1246" y="118"/>
                  </a:cxn>
                  <a:cxn ang="0">
                    <a:pos x="1186" y="148"/>
                  </a:cxn>
                  <a:cxn ang="0">
                    <a:pos x="1127" y="177"/>
                  </a:cxn>
                  <a:cxn ang="0">
                    <a:pos x="1067" y="207"/>
                  </a:cxn>
                  <a:cxn ang="0">
                    <a:pos x="1008" y="237"/>
                  </a:cxn>
                  <a:cxn ang="0">
                    <a:pos x="949" y="268"/>
                  </a:cxn>
                  <a:cxn ang="0">
                    <a:pos x="919" y="355"/>
                  </a:cxn>
                  <a:cxn ang="0">
                    <a:pos x="772" y="325"/>
                  </a:cxn>
                  <a:cxn ang="0">
                    <a:pos x="653" y="295"/>
                  </a:cxn>
                  <a:cxn ang="0">
                    <a:pos x="444" y="325"/>
                  </a:cxn>
                  <a:cxn ang="0">
                    <a:pos x="355" y="295"/>
                  </a:cxn>
                  <a:cxn ang="0">
                    <a:pos x="298" y="295"/>
                  </a:cxn>
                  <a:cxn ang="0">
                    <a:pos x="237" y="268"/>
                  </a:cxn>
                  <a:cxn ang="0">
                    <a:pos x="149" y="237"/>
                  </a:cxn>
                  <a:cxn ang="0">
                    <a:pos x="89" y="207"/>
                  </a:cxn>
                  <a:cxn ang="0">
                    <a:pos x="30" y="177"/>
                  </a:cxn>
                  <a:cxn ang="0">
                    <a:pos x="0" y="118"/>
                  </a:cxn>
                  <a:cxn ang="0">
                    <a:pos x="0" y="59"/>
                  </a:cxn>
                </a:cxnLst>
                <a:rect l="0" t="0" r="r" b="b"/>
                <a:pathLst>
                  <a:path w="3764" h="414">
                    <a:moveTo>
                      <a:pt x="3764" y="207"/>
                    </a:moveTo>
                    <a:lnTo>
                      <a:pt x="3705" y="268"/>
                    </a:lnTo>
                    <a:lnTo>
                      <a:pt x="3676" y="268"/>
                    </a:lnTo>
                    <a:lnTo>
                      <a:pt x="3645" y="295"/>
                    </a:lnTo>
                    <a:lnTo>
                      <a:pt x="3615" y="295"/>
                    </a:lnTo>
                    <a:lnTo>
                      <a:pt x="3557" y="325"/>
                    </a:lnTo>
                    <a:lnTo>
                      <a:pt x="3526" y="355"/>
                    </a:lnTo>
                    <a:lnTo>
                      <a:pt x="3496" y="355"/>
                    </a:lnTo>
                    <a:lnTo>
                      <a:pt x="3469" y="386"/>
                    </a:lnTo>
                    <a:lnTo>
                      <a:pt x="3408" y="386"/>
                    </a:lnTo>
                    <a:lnTo>
                      <a:pt x="3378" y="414"/>
                    </a:lnTo>
                    <a:lnTo>
                      <a:pt x="3350" y="386"/>
                    </a:lnTo>
                    <a:lnTo>
                      <a:pt x="3259" y="386"/>
                    </a:lnTo>
                    <a:lnTo>
                      <a:pt x="3231" y="355"/>
                    </a:lnTo>
                    <a:lnTo>
                      <a:pt x="3053" y="355"/>
                    </a:lnTo>
                    <a:lnTo>
                      <a:pt x="3023" y="386"/>
                    </a:lnTo>
                    <a:lnTo>
                      <a:pt x="2964" y="386"/>
                    </a:lnTo>
                    <a:lnTo>
                      <a:pt x="2934" y="414"/>
                    </a:lnTo>
                    <a:lnTo>
                      <a:pt x="2903" y="414"/>
                    </a:lnTo>
                    <a:lnTo>
                      <a:pt x="2846" y="386"/>
                    </a:lnTo>
                    <a:lnTo>
                      <a:pt x="2785" y="386"/>
                    </a:lnTo>
                    <a:lnTo>
                      <a:pt x="2727" y="325"/>
                    </a:lnTo>
                    <a:lnTo>
                      <a:pt x="2696" y="355"/>
                    </a:lnTo>
                    <a:lnTo>
                      <a:pt x="2609" y="355"/>
                    </a:lnTo>
                    <a:lnTo>
                      <a:pt x="2578" y="325"/>
                    </a:lnTo>
                    <a:lnTo>
                      <a:pt x="2548" y="325"/>
                    </a:lnTo>
                    <a:lnTo>
                      <a:pt x="2489" y="268"/>
                    </a:lnTo>
                    <a:lnTo>
                      <a:pt x="2402" y="268"/>
                    </a:lnTo>
                    <a:lnTo>
                      <a:pt x="2371" y="295"/>
                    </a:lnTo>
                    <a:lnTo>
                      <a:pt x="2341" y="295"/>
                    </a:lnTo>
                    <a:lnTo>
                      <a:pt x="2252" y="207"/>
                    </a:lnTo>
                    <a:lnTo>
                      <a:pt x="2252" y="177"/>
                    </a:lnTo>
                    <a:lnTo>
                      <a:pt x="2222" y="148"/>
                    </a:lnTo>
                    <a:lnTo>
                      <a:pt x="2134" y="148"/>
                    </a:lnTo>
                    <a:lnTo>
                      <a:pt x="2104" y="177"/>
                    </a:lnTo>
                    <a:lnTo>
                      <a:pt x="2074" y="148"/>
                    </a:lnTo>
                    <a:lnTo>
                      <a:pt x="2016" y="148"/>
                    </a:lnTo>
                    <a:lnTo>
                      <a:pt x="1986" y="118"/>
                    </a:lnTo>
                    <a:lnTo>
                      <a:pt x="1986" y="89"/>
                    </a:lnTo>
                    <a:lnTo>
                      <a:pt x="1956" y="59"/>
                    </a:lnTo>
                    <a:lnTo>
                      <a:pt x="1986" y="30"/>
                    </a:lnTo>
                    <a:lnTo>
                      <a:pt x="1956" y="30"/>
                    </a:lnTo>
                    <a:lnTo>
                      <a:pt x="1927" y="0"/>
                    </a:lnTo>
                    <a:lnTo>
                      <a:pt x="1927" y="30"/>
                    </a:lnTo>
                    <a:lnTo>
                      <a:pt x="1897" y="59"/>
                    </a:lnTo>
                    <a:lnTo>
                      <a:pt x="1572" y="59"/>
                    </a:lnTo>
                    <a:lnTo>
                      <a:pt x="1541" y="30"/>
                    </a:lnTo>
                    <a:lnTo>
                      <a:pt x="1483" y="30"/>
                    </a:lnTo>
                    <a:lnTo>
                      <a:pt x="1453" y="59"/>
                    </a:lnTo>
                    <a:lnTo>
                      <a:pt x="1392" y="59"/>
                    </a:lnTo>
                    <a:lnTo>
                      <a:pt x="1365" y="89"/>
                    </a:lnTo>
                    <a:lnTo>
                      <a:pt x="1304" y="89"/>
                    </a:lnTo>
                    <a:lnTo>
                      <a:pt x="1274" y="118"/>
                    </a:lnTo>
                    <a:lnTo>
                      <a:pt x="1246" y="118"/>
                    </a:lnTo>
                    <a:lnTo>
                      <a:pt x="1215" y="148"/>
                    </a:lnTo>
                    <a:lnTo>
                      <a:pt x="1186" y="148"/>
                    </a:lnTo>
                    <a:lnTo>
                      <a:pt x="1156" y="177"/>
                    </a:lnTo>
                    <a:lnTo>
                      <a:pt x="1127" y="177"/>
                    </a:lnTo>
                    <a:lnTo>
                      <a:pt x="1097" y="207"/>
                    </a:lnTo>
                    <a:lnTo>
                      <a:pt x="1067" y="207"/>
                    </a:lnTo>
                    <a:lnTo>
                      <a:pt x="1037" y="237"/>
                    </a:lnTo>
                    <a:lnTo>
                      <a:pt x="1008" y="237"/>
                    </a:lnTo>
                    <a:lnTo>
                      <a:pt x="979" y="268"/>
                    </a:lnTo>
                    <a:lnTo>
                      <a:pt x="949" y="268"/>
                    </a:lnTo>
                    <a:lnTo>
                      <a:pt x="979" y="295"/>
                    </a:lnTo>
                    <a:lnTo>
                      <a:pt x="919" y="355"/>
                    </a:lnTo>
                    <a:lnTo>
                      <a:pt x="772" y="355"/>
                    </a:lnTo>
                    <a:lnTo>
                      <a:pt x="772" y="325"/>
                    </a:lnTo>
                    <a:lnTo>
                      <a:pt x="681" y="325"/>
                    </a:lnTo>
                    <a:lnTo>
                      <a:pt x="653" y="295"/>
                    </a:lnTo>
                    <a:lnTo>
                      <a:pt x="623" y="325"/>
                    </a:lnTo>
                    <a:lnTo>
                      <a:pt x="444" y="325"/>
                    </a:lnTo>
                    <a:lnTo>
                      <a:pt x="416" y="295"/>
                    </a:lnTo>
                    <a:lnTo>
                      <a:pt x="355" y="295"/>
                    </a:lnTo>
                    <a:lnTo>
                      <a:pt x="326" y="325"/>
                    </a:lnTo>
                    <a:lnTo>
                      <a:pt x="298" y="295"/>
                    </a:lnTo>
                    <a:lnTo>
                      <a:pt x="267" y="295"/>
                    </a:lnTo>
                    <a:lnTo>
                      <a:pt x="237" y="268"/>
                    </a:lnTo>
                    <a:lnTo>
                      <a:pt x="178" y="268"/>
                    </a:lnTo>
                    <a:lnTo>
                      <a:pt x="149" y="237"/>
                    </a:lnTo>
                    <a:lnTo>
                      <a:pt x="119" y="237"/>
                    </a:lnTo>
                    <a:lnTo>
                      <a:pt x="89" y="207"/>
                    </a:lnTo>
                    <a:lnTo>
                      <a:pt x="60" y="207"/>
                    </a:lnTo>
                    <a:lnTo>
                      <a:pt x="30" y="177"/>
                    </a:lnTo>
                    <a:lnTo>
                      <a:pt x="30" y="148"/>
                    </a:lnTo>
                    <a:lnTo>
                      <a:pt x="0" y="118"/>
                    </a:lnTo>
                    <a:lnTo>
                      <a:pt x="30" y="89"/>
                    </a:lnTo>
                    <a:lnTo>
                      <a:pt x="0" y="59"/>
                    </a:lnTo>
                  </a:path>
                </a:pathLst>
              </a:custGeom>
              <a:noFill/>
              <a:ln w="1588">
                <a:solidFill>
                  <a:srgbClr val="000000"/>
                </a:solidFill>
                <a:prstDash val="solid"/>
                <a:round/>
                <a:headEnd/>
                <a:tailEnd/>
              </a:ln>
            </p:spPr>
            <p:txBody>
              <a:bodyPr/>
              <a:lstStyle/>
              <a:p>
                <a:endParaRPr lang="en-GB"/>
              </a:p>
            </p:txBody>
          </p:sp>
          <p:sp>
            <p:nvSpPr>
              <p:cNvPr id="17619" name="Freeform 211"/>
              <p:cNvSpPr>
                <a:spLocks/>
              </p:cNvSpPr>
              <p:nvPr/>
            </p:nvSpPr>
            <p:spPr bwMode="auto">
              <a:xfrm>
                <a:off x="5257" y="3060"/>
                <a:ext cx="460" cy="148"/>
              </a:xfrm>
              <a:custGeom>
                <a:avLst/>
                <a:gdLst/>
                <a:ahLst/>
                <a:cxnLst>
                  <a:cxn ang="0">
                    <a:pos x="1839" y="593"/>
                  </a:cxn>
                  <a:cxn ang="0">
                    <a:pos x="1779" y="534"/>
                  </a:cxn>
                  <a:cxn ang="0">
                    <a:pos x="1690" y="534"/>
                  </a:cxn>
                  <a:cxn ang="0">
                    <a:pos x="1661" y="504"/>
                  </a:cxn>
                  <a:cxn ang="0">
                    <a:pos x="1630" y="504"/>
                  </a:cxn>
                  <a:cxn ang="0">
                    <a:pos x="1602" y="474"/>
                  </a:cxn>
                  <a:cxn ang="0">
                    <a:pos x="1602" y="386"/>
                  </a:cxn>
                  <a:cxn ang="0">
                    <a:pos x="1572" y="356"/>
                  </a:cxn>
                  <a:cxn ang="0">
                    <a:pos x="1483" y="356"/>
                  </a:cxn>
                  <a:cxn ang="0">
                    <a:pos x="1423" y="297"/>
                  </a:cxn>
                  <a:cxn ang="0">
                    <a:pos x="1334" y="297"/>
                  </a:cxn>
                  <a:cxn ang="0">
                    <a:pos x="1334" y="325"/>
                  </a:cxn>
                  <a:cxn ang="0">
                    <a:pos x="1304" y="297"/>
                  </a:cxn>
                  <a:cxn ang="0">
                    <a:pos x="1216" y="297"/>
                  </a:cxn>
                  <a:cxn ang="0">
                    <a:pos x="1186" y="325"/>
                  </a:cxn>
                  <a:cxn ang="0">
                    <a:pos x="1127" y="325"/>
                  </a:cxn>
                  <a:cxn ang="0">
                    <a:pos x="1097" y="356"/>
                  </a:cxn>
                  <a:cxn ang="0">
                    <a:pos x="1067" y="356"/>
                  </a:cxn>
                  <a:cxn ang="0">
                    <a:pos x="1039" y="325"/>
                  </a:cxn>
                  <a:cxn ang="0">
                    <a:pos x="1067" y="297"/>
                  </a:cxn>
                  <a:cxn ang="0">
                    <a:pos x="1039" y="268"/>
                  </a:cxn>
                  <a:cxn ang="0">
                    <a:pos x="1009" y="268"/>
                  </a:cxn>
                  <a:cxn ang="0">
                    <a:pos x="979" y="238"/>
                  </a:cxn>
                  <a:cxn ang="0">
                    <a:pos x="890" y="238"/>
                  </a:cxn>
                  <a:cxn ang="0">
                    <a:pos x="860" y="207"/>
                  </a:cxn>
                  <a:cxn ang="0">
                    <a:pos x="830" y="207"/>
                  </a:cxn>
                  <a:cxn ang="0">
                    <a:pos x="772" y="149"/>
                  </a:cxn>
                  <a:cxn ang="0">
                    <a:pos x="683" y="149"/>
                  </a:cxn>
                  <a:cxn ang="0">
                    <a:pos x="653" y="118"/>
                  </a:cxn>
                  <a:cxn ang="0">
                    <a:pos x="593" y="118"/>
                  </a:cxn>
                  <a:cxn ang="0">
                    <a:pos x="565" y="149"/>
                  </a:cxn>
                  <a:cxn ang="0">
                    <a:pos x="505" y="149"/>
                  </a:cxn>
                  <a:cxn ang="0">
                    <a:pos x="446" y="118"/>
                  </a:cxn>
                  <a:cxn ang="0">
                    <a:pos x="386" y="118"/>
                  </a:cxn>
                  <a:cxn ang="0">
                    <a:pos x="356" y="89"/>
                  </a:cxn>
                  <a:cxn ang="0">
                    <a:pos x="298" y="89"/>
                  </a:cxn>
                  <a:cxn ang="0">
                    <a:pos x="267" y="61"/>
                  </a:cxn>
                  <a:cxn ang="0">
                    <a:pos x="237" y="61"/>
                  </a:cxn>
                  <a:cxn ang="0">
                    <a:pos x="210" y="31"/>
                  </a:cxn>
                  <a:cxn ang="0">
                    <a:pos x="91" y="31"/>
                  </a:cxn>
                  <a:cxn ang="0">
                    <a:pos x="60" y="0"/>
                  </a:cxn>
                  <a:cxn ang="0">
                    <a:pos x="30" y="0"/>
                  </a:cxn>
                  <a:cxn ang="0">
                    <a:pos x="0" y="31"/>
                  </a:cxn>
                  <a:cxn ang="0">
                    <a:pos x="0" y="89"/>
                  </a:cxn>
                </a:cxnLst>
                <a:rect l="0" t="0" r="r" b="b"/>
                <a:pathLst>
                  <a:path w="1839" h="593">
                    <a:moveTo>
                      <a:pt x="1839" y="593"/>
                    </a:moveTo>
                    <a:lnTo>
                      <a:pt x="1779" y="534"/>
                    </a:lnTo>
                    <a:lnTo>
                      <a:pt x="1690" y="534"/>
                    </a:lnTo>
                    <a:lnTo>
                      <a:pt x="1661" y="504"/>
                    </a:lnTo>
                    <a:lnTo>
                      <a:pt x="1630" y="504"/>
                    </a:lnTo>
                    <a:lnTo>
                      <a:pt x="1602" y="474"/>
                    </a:lnTo>
                    <a:lnTo>
                      <a:pt x="1602" y="386"/>
                    </a:lnTo>
                    <a:lnTo>
                      <a:pt x="1572" y="356"/>
                    </a:lnTo>
                    <a:lnTo>
                      <a:pt x="1483" y="356"/>
                    </a:lnTo>
                    <a:lnTo>
                      <a:pt x="1423" y="297"/>
                    </a:lnTo>
                    <a:lnTo>
                      <a:pt x="1334" y="297"/>
                    </a:lnTo>
                    <a:lnTo>
                      <a:pt x="1334" y="325"/>
                    </a:lnTo>
                    <a:lnTo>
                      <a:pt x="1304" y="297"/>
                    </a:lnTo>
                    <a:lnTo>
                      <a:pt x="1216" y="297"/>
                    </a:lnTo>
                    <a:lnTo>
                      <a:pt x="1186" y="325"/>
                    </a:lnTo>
                    <a:lnTo>
                      <a:pt x="1127" y="325"/>
                    </a:lnTo>
                    <a:lnTo>
                      <a:pt x="1097" y="356"/>
                    </a:lnTo>
                    <a:lnTo>
                      <a:pt x="1067" y="356"/>
                    </a:lnTo>
                    <a:lnTo>
                      <a:pt x="1039" y="325"/>
                    </a:lnTo>
                    <a:lnTo>
                      <a:pt x="1067" y="297"/>
                    </a:lnTo>
                    <a:lnTo>
                      <a:pt x="1039" y="268"/>
                    </a:lnTo>
                    <a:lnTo>
                      <a:pt x="1009" y="268"/>
                    </a:lnTo>
                    <a:lnTo>
                      <a:pt x="979" y="238"/>
                    </a:lnTo>
                    <a:lnTo>
                      <a:pt x="890" y="238"/>
                    </a:lnTo>
                    <a:lnTo>
                      <a:pt x="860" y="207"/>
                    </a:lnTo>
                    <a:lnTo>
                      <a:pt x="830" y="207"/>
                    </a:lnTo>
                    <a:lnTo>
                      <a:pt x="772" y="149"/>
                    </a:lnTo>
                    <a:lnTo>
                      <a:pt x="683" y="149"/>
                    </a:lnTo>
                    <a:lnTo>
                      <a:pt x="653" y="118"/>
                    </a:lnTo>
                    <a:lnTo>
                      <a:pt x="593" y="118"/>
                    </a:lnTo>
                    <a:lnTo>
                      <a:pt x="565" y="149"/>
                    </a:lnTo>
                    <a:lnTo>
                      <a:pt x="505" y="149"/>
                    </a:lnTo>
                    <a:lnTo>
                      <a:pt x="446" y="118"/>
                    </a:lnTo>
                    <a:lnTo>
                      <a:pt x="386" y="118"/>
                    </a:lnTo>
                    <a:lnTo>
                      <a:pt x="356" y="89"/>
                    </a:lnTo>
                    <a:lnTo>
                      <a:pt x="298" y="89"/>
                    </a:lnTo>
                    <a:lnTo>
                      <a:pt x="267" y="61"/>
                    </a:lnTo>
                    <a:lnTo>
                      <a:pt x="237" y="61"/>
                    </a:lnTo>
                    <a:lnTo>
                      <a:pt x="210" y="31"/>
                    </a:lnTo>
                    <a:lnTo>
                      <a:pt x="91" y="31"/>
                    </a:lnTo>
                    <a:lnTo>
                      <a:pt x="60" y="0"/>
                    </a:lnTo>
                    <a:lnTo>
                      <a:pt x="30" y="0"/>
                    </a:lnTo>
                    <a:lnTo>
                      <a:pt x="0" y="31"/>
                    </a:lnTo>
                    <a:lnTo>
                      <a:pt x="0" y="89"/>
                    </a:lnTo>
                  </a:path>
                </a:pathLst>
              </a:custGeom>
              <a:noFill/>
              <a:ln w="1588">
                <a:solidFill>
                  <a:srgbClr val="000000"/>
                </a:solidFill>
                <a:prstDash val="solid"/>
                <a:round/>
                <a:headEnd/>
                <a:tailEnd/>
              </a:ln>
            </p:spPr>
            <p:txBody>
              <a:bodyPr/>
              <a:lstStyle/>
              <a:p>
                <a:endParaRPr lang="en-GB"/>
              </a:p>
            </p:txBody>
          </p:sp>
          <p:sp>
            <p:nvSpPr>
              <p:cNvPr id="17620" name="Freeform 212"/>
              <p:cNvSpPr>
                <a:spLocks/>
              </p:cNvSpPr>
              <p:nvPr/>
            </p:nvSpPr>
            <p:spPr bwMode="auto">
              <a:xfrm>
                <a:off x="5257" y="3082"/>
                <a:ext cx="134" cy="155"/>
              </a:xfrm>
              <a:custGeom>
                <a:avLst/>
                <a:gdLst/>
                <a:ahLst/>
                <a:cxnLst>
                  <a:cxn ang="0">
                    <a:pos x="0" y="0"/>
                  </a:cxn>
                  <a:cxn ang="0">
                    <a:pos x="30" y="0"/>
                  </a:cxn>
                  <a:cxn ang="0">
                    <a:pos x="91" y="60"/>
                  </a:cxn>
                  <a:cxn ang="0">
                    <a:pos x="119" y="60"/>
                  </a:cxn>
                  <a:cxn ang="0">
                    <a:pos x="149" y="90"/>
                  </a:cxn>
                  <a:cxn ang="0">
                    <a:pos x="237" y="90"/>
                  </a:cxn>
                  <a:cxn ang="0">
                    <a:pos x="298" y="149"/>
                  </a:cxn>
                  <a:cxn ang="0">
                    <a:pos x="298" y="179"/>
                  </a:cxn>
                  <a:cxn ang="0">
                    <a:pos x="328" y="179"/>
                  </a:cxn>
                  <a:cxn ang="0">
                    <a:pos x="356" y="208"/>
                  </a:cxn>
                  <a:cxn ang="0">
                    <a:pos x="386" y="208"/>
                  </a:cxn>
                  <a:cxn ang="0">
                    <a:pos x="446" y="267"/>
                  </a:cxn>
                  <a:cxn ang="0">
                    <a:pos x="446" y="327"/>
                  </a:cxn>
                  <a:cxn ang="0">
                    <a:pos x="505" y="385"/>
                  </a:cxn>
                  <a:cxn ang="0">
                    <a:pos x="505" y="445"/>
                  </a:cxn>
                  <a:cxn ang="0">
                    <a:pos x="535" y="474"/>
                  </a:cxn>
                  <a:cxn ang="0">
                    <a:pos x="535" y="563"/>
                  </a:cxn>
                  <a:cxn ang="0">
                    <a:pos x="505" y="592"/>
                  </a:cxn>
                  <a:cxn ang="0">
                    <a:pos x="505" y="622"/>
                  </a:cxn>
                </a:cxnLst>
                <a:rect l="0" t="0" r="r" b="b"/>
                <a:pathLst>
                  <a:path w="535" h="622">
                    <a:moveTo>
                      <a:pt x="0" y="0"/>
                    </a:moveTo>
                    <a:lnTo>
                      <a:pt x="30" y="0"/>
                    </a:lnTo>
                    <a:lnTo>
                      <a:pt x="91" y="60"/>
                    </a:lnTo>
                    <a:lnTo>
                      <a:pt x="119" y="60"/>
                    </a:lnTo>
                    <a:lnTo>
                      <a:pt x="149" y="90"/>
                    </a:lnTo>
                    <a:lnTo>
                      <a:pt x="237" y="90"/>
                    </a:lnTo>
                    <a:lnTo>
                      <a:pt x="298" y="149"/>
                    </a:lnTo>
                    <a:lnTo>
                      <a:pt x="298" y="179"/>
                    </a:lnTo>
                    <a:lnTo>
                      <a:pt x="328" y="179"/>
                    </a:lnTo>
                    <a:lnTo>
                      <a:pt x="356" y="208"/>
                    </a:lnTo>
                    <a:lnTo>
                      <a:pt x="386" y="208"/>
                    </a:lnTo>
                    <a:lnTo>
                      <a:pt x="446" y="267"/>
                    </a:lnTo>
                    <a:lnTo>
                      <a:pt x="446" y="327"/>
                    </a:lnTo>
                    <a:lnTo>
                      <a:pt x="505" y="385"/>
                    </a:lnTo>
                    <a:lnTo>
                      <a:pt x="505" y="445"/>
                    </a:lnTo>
                    <a:lnTo>
                      <a:pt x="535" y="474"/>
                    </a:lnTo>
                    <a:lnTo>
                      <a:pt x="535" y="563"/>
                    </a:lnTo>
                    <a:lnTo>
                      <a:pt x="505" y="592"/>
                    </a:lnTo>
                    <a:lnTo>
                      <a:pt x="505" y="622"/>
                    </a:lnTo>
                  </a:path>
                </a:pathLst>
              </a:custGeom>
              <a:noFill/>
              <a:ln w="1588">
                <a:solidFill>
                  <a:srgbClr val="000000"/>
                </a:solidFill>
                <a:prstDash val="solid"/>
                <a:round/>
                <a:headEnd/>
                <a:tailEnd/>
              </a:ln>
            </p:spPr>
            <p:txBody>
              <a:bodyPr/>
              <a:lstStyle/>
              <a:p>
                <a:endParaRPr lang="en-GB"/>
              </a:p>
            </p:txBody>
          </p:sp>
          <p:sp>
            <p:nvSpPr>
              <p:cNvPr id="17621" name="Freeform 213"/>
              <p:cNvSpPr>
                <a:spLocks/>
              </p:cNvSpPr>
              <p:nvPr/>
            </p:nvSpPr>
            <p:spPr bwMode="auto">
              <a:xfrm>
                <a:off x="5384" y="3230"/>
                <a:ext cx="133" cy="44"/>
              </a:xfrm>
              <a:custGeom>
                <a:avLst/>
                <a:gdLst/>
                <a:ahLst/>
                <a:cxnLst>
                  <a:cxn ang="0">
                    <a:pos x="534" y="178"/>
                  </a:cxn>
                  <a:cxn ang="0">
                    <a:pos x="534" y="148"/>
                  </a:cxn>
                  <a:cxn ang="0">
                    <a:pos x="504" y="118"/>
                  </a:cxn>
                  <a:cxn ang="0">
                    <a:pos x="474" y="148"/>
                  </a:cxn>
                  <a:cxn ang="0">
                    <a:pos x="444" y="118"/>
                  </a:cxn>
                  <a:cxn ang="0">
                    <a:pos x="474" y="91"/>
                  </a:cxn>
                  <a:cxn ang="0">
                    <a:pos x="415" y="91"/>
                  </a:cxn>
                  <a:cxn ang="0">
                    <a:pos x="355" y="30"/>
                  </a:cxn>
                  <a:cxn ang="0">
                    <a:pos x="325" y="30"/>
                  </a:cxn>
                  <a:cxn ang="0">
                    <a:pos x="355" y="0"/>
                  </a:cxn>
                  <a:cxn ang="0">
                    <a:pos x="267" y="0"/>
                  </a:cxn>
                  <a:cxn ang="0">
                    <a:pos x="267" y="60"/>
                  </a:cxn>
                  <a:cxn ang="0">
                    <a:pos x="237" y="60"/>
                  </a:cxn>
                  <a:cxn ang="0">
                    <a:pos x="207" y="30"/>
                  </a:cxn>
                  <a:cxn ang="0">
                    <a:pos x="88" y="30"/>
                  </a:cxn>
                  <a:cxn ang="0">
                    <a:pos x="60" y="60"/>
                  </a:cxn>
                  <a:cxn ang="0">
                    <a:pos x="60" y="30"/>
                  </a:cxn>
                  <a:cxn ang="0">
                    <a:pos x="0" y="30"/>
                  </a:cxn>
                </a:cxnLst>
                <a:rect l="0" t="0" r="r" b="b"/>
                <a:pathLst>
                  <a:path w="534" h="178">
                    <a:moveTo>
                      <a:pt x="534" y="178"/>
                    </a:moveTo>
                    <a:lnTo>
                      <a:pt x="534" y="148"/>
                    </a:lnTo>
                    <a:lnTo>
                      <a:pt x="504" y="118"/>
                    </a:lnTo>
                    <a:lnTo>
                      <a:pt x="474" y="148"/>
                    </a:lnTo>
                    <a:lnTo>
                      <a:pt x="444" y="118"/>
                    </a:lnTo>
                    <a:lnTo>
                      <a:pt x="474" y="91"/>
                    </a:lnTo>
                    <a:lnTo>
                      <a:pt x="415" y="91"/>
                    </a:lnTo>
                    <a:lnTo>
                      <a:pt x="355" y="30"/>
                    </a:lnTo>
                    <a:lnTo>
                      <a:pt x="325" y="30"/>
                    </a:lnTo>
                    <a:lnTo>
                      <a:pt x="355" y="0"/>
                    </a:lnTo>
                    <a:lnTo>
                      <a:pt x="267" y="0"/>
                    </a:lnTo>
                    <a:lnTo>
                      <a:pt x="267" y="60"/>
                    </a:lnTo>
                    <a:lnTo>
                      <a:pt x="237" y="60"/>
                    </a:lnTo>
                    <a:lnTo>
                      <a:pt x="207" y="30"/>
                    </a:lnTo>
                    <a:lnTo>
                      <a:pt x="88" y="30"/>
                    </a:lnTo>
                    <a:lnTo>
                      <a:pt x="60" y="60"/>
                    </a:lnTo>
                    <a:lnTo>
                      <a:pt x="60" y="30"/>
                    </a:lnTo>
                    <a:lnTo>
                      <a:pt x="0" y="30"/>
                    </a:lnTo>
                  </a:path>
                </a:pathLst>
              </a:custGeom>
              <a:noFill/>
              <a:ln w="1588">
                <a:solidFill>
                  <a:srgbClr val="000000"/>
                </a:solidFill>
                <a:prstDash val="solid"/>
                <a:round/>
                <a:headEnd/>
                <a:tailEnd/>
              </a:ln>
            </p:spPr>
            <p:txBody>
              <a:bodyPr/>
              <a:lstStyle/>
              <a:p>
                <a:endParaRPr lang="en-GB"/>
              </a:p>
            </p:txBody>
          </p:sp>
          <p:sp>
            <p:nvSpPr>
              <p:cNvPr id="17622" name="Freeform 214"/>
              <p:cNvSpPr>
                <a:spLocks/>
              </p:cNvSpPr>
              <p:nvPr/>
            </p:nvSpPr>
            <p:spPr bwMode="auto">
              <a:xfrm>
                <a:off x="5517" y="3274"/>
                <a:ext cx="104" cy="111"/>
              </a:xfrm>
              <a:custGeom>
                <a:avLst/>
                <a:gdLst/>
                <a:ahLst/>
                <a:cxnLst>
                  <a:cxn ang="0">
                    <a:pos x="415" y="444"/>
                  </a:cxn>
                  <a:cxn ang="0">
                    <a:pos x="326" y="356"/>
                  </a:cxn>
                  <a:cxn ang="0">
                    <a:pos x="177" y="356"/>
                  </a:cxn>
                  <a:cxn ang="0">
                    <a:pos x="147" y="326"/>
                  </a:cxn>
                  <a:cxn ang="0">
                    <a:pos x="119" y="326"/>
                  </a:cxn>
                  <a:cxn ang="0">
                    <a:pos x="119" y="268"/>
                  </a:cxn>
                  <a:cxn ang="0">
                    <a:pos x="88" y="238"/>
                  </a:cxn>
                  <a:cxn ang="0">
                    <a:pos x="88" y="149"/>
                  </a:cxn>
                  <a:cxn ang="0">
                    <a:pos x="119" y="149"/>
                  </a:cxn>
                  <a:cxn ang="0">
                    <a:pos x="119" y="119"/>
                  </a:cxn>
                  <a:cxn ang="0">
                    <a:pos x="88" y="88"/>
                  </a:cxn>
                  <a:cxn ang="0">
                    <a:pos x="88" y="59"/>
                  </a:cxn>
                  <a:cxn ang="0">
                    <a:pos x="28" y="0"/>
                  </a:cxn>
                  <a:cxn ang="0">
                    <a:pos x="0" y="0"/>
                  </a:cxn>
                </a:cxnLst>
                <a:rect l="0" t="0" r="r" b="b"/>
                <a:pathLst>
                  <a:path w="415" h="444">
                    <a:moveTo>
                      <a:pt x="415" y="444"/>
                    </a:moveTo>
                    <a:lnTo>
                      <a:pt x="326" y="356"/>
                    </a:lnTo>
                    <a:lnTo>
                      <a:pt x="177" y="356"/>
                    </a:lnTo>
                    <a:lnTo>
                      <a:pt x="147" y="326"/>
                    </a:lnTo>
                    <a:lnTo>
                      <a:pt x="119" y="326"/>
                    </a:lnTo>
                    <a:lnTo>
                      <a:pt x="119" y="268"/>
                    </a:lnTo>
                    <a:lnTo>
                      <a:pt x="88" y="238"/>
                    </a:lnTo>
                    <a:lnTo>
                      <a:pt x="88" y="149"/>
                    </a:lnTo>
                    <a:lnTo>
                      <a:pt x="119" y="149"/>
                    </a:lnTo>
                    <a:lnTo>
                      <a:pt x="119" y="119"/>
                    </a:lnTo>
                    <a:lnTo>
                      <a:pt x="88" y="88"/>
                    </a:lnTo>
                    <a:lnTo>
                      <a:pt x="88" y="59"/>
                    </a:lnTo>
                    <a:lnTo>
                      <a:pt x="28" y="0"/>
                    </a:lnTo>
                    <a:lnTo>
                      <a:pt x="0" y="0"/>
                    </a:lnTo>
                  </a:path>
                </a:pathLst>
              </a:custGeom>
              <a:noFill/>
              <a:ln w="1588">
                <a:solidFill>
                  <a:srgbClr val="000000"/>
                </a:solidFill>
                <a:prstDash val="solid"/>
                <a:round/>
                <a:headEnd/>
                <a:tailEnd/>
              </a:ln>
            </p:spPr>
            <p:txBody>
              <a:bodyPr/>
              <a:lstStyle/>
              <a:p>
                <a:endParaRPr lang="en-GB"/>
              </a:p>
            </p:txBody>
          </p:sp>
          <p:sp>
            <p:nvSpPr>
              <p:cNvPr id="17623" name="Freeform 215"/>
              <p:cNvSpPr>
                <a:spLocks/>
              </p:cNvSpPr>
              <p:nvPr/>
            </p:nvSpPr>
            <p:spPr bwMode="auto">
              <a:xfrm>
                <a:off x="5517" y="3252"/>
                <a:ext cx="111" cy="22"/>
              </a:xfrm>
              <a:custGeom>
                <a:avLst/>
                <a:gdLst/>
                <a:ahLst/>
                <a:cxnLst>
                  <a:cxn ang="0">
                    <a:pos x="444" y="0"/>
                  </a:cxn>
                  <a:cxn ang="0">
                    <a:pos x="415" y="0"/>
                  </a:cxn>
                  <a:cxn ang="0">
                    <a:pos x="415" y="27"/>
                  </a:cxn>
                  <a:cxn ang="0">
                    <a:pos x="295" y="27"/>
                  </a:cxn>
                  <a:cxn ang="0">
                    <a:pos x="265" y="57"/>
                  </a:cxn>
                  <a:cxn ang="0">
                    <a:pos x="237" y="57"/>
                  </a:cxn>
                  <a:cxn ang="0">
                    <a:pos x="208" y="27"/>
                  </a:cxn>
                  <a:cxn ang="0">
                    <a:pos x="177" y="57"/>
                  </a:cxn>
                  <a:cxn ang="0">
                    <a:pos x="88" y="57"/>
                  </a:cxn>
                  <a:cxn ang="0">
                    <a:pos x="88" y="87"/>
                  </a:cxn>
                  <a:cxn ang="0">
                    <a:pos x="58" y="57"/>
                  </a:cxn>
                  <a:cxn ang="0">
                    <a:pos x="28" y="57"/>
                  </a:cxn>
                  <a:cxn ang="0">
                    <a:pos x="0" y="87"/>
                  </a:cxn>
                </a:cxnLst>
                <a:rect l="0" t="0" r="r" b="b"/>
                <a:pathLst>
                  <a:path w="444" h="87">
                    <a:moveTo>
                      <a:pt x="444" y="0"/>
                    </a:moveTo>
                    <a:lnTo>
                      <a:pt x="415" y="0"/>
                    </a:lnTo>
                    <a:lnTo>
                      <a:pt x="415" y="27"/>
                    </a:lnTo>
                    <a:lnTo>
                      <a:pt x="295" y="27"/>
                    </a:lnTo>
                    <a:lnTo>
                      <a:pt x="265" y="57"/>
                    </a:lnTo>
                    <a:lnTo>
                      <a:pt x="237" y="57"/>
                    </a:lnTo>
                    <a:lnTo>
                      <a:pt x="208" y="27"/>
                    </a:lnTo>
                    <a:lnTo>
                      <a:pt x="177" y="57"/>
                    </a:lnTo>
                    <a:lnTo>
                      <a:pt x="88" y="57"/>
                    </a:lnTo>
                    <a:lnTo>
                      <a:pt x="88" y="87"/>
                    </a:lnTo>
                    <a:lnTo>
                      <a:pt x="58" y="57"/>
                    </a:lnTo>
                    <a:lnTo>
                      <a:pt x="28" y="57"/>
                    </a:lnTo>
                    <a:lnTo>
                      <a:pt x="0" y="87"/>
                    </a:lnTo>
                  </a:path>
                </a:pathLst>
              </a:custGeom>
              <a:noFill/>
              <a:ln w="1588">
                <a:solidFill>
                  <a:srgbClr val="000000"/>
                </a:solidFill>
                <a:prstDash val="solid"/>
                <a:round/>
                <a:headEnd/>
                <a:tailEnd/>
              </a:ln>
            </p:spPr>
            <p:txBody>
              <a:bodyPr/>
              <a:lstStyle/>
              <a:p>
                <a:endParaRPr lang="en-GB"/>
              </a:p>
            </p:txBody>
          </p:sp>
          <p:sp>
            <p:nvSpPr>
              <p:cNvPr id="17624" name="Freeform 216"/>
              <p:cNvSpPr>
                <a:spLocks/>
              </p:cNvSpPr>
              <p:nvPr/>
            </p:nvSpPr>
            <p:spPr bwMode="auto">
              <a:xfrm>
                <a:off x="4309" y="2653"/>
                <a:ext cx="245" cy="177"/>
              </a:xfrm>
              <a:custGeom>
                <a:avLst/>
                <a:gdLst/>
                <a:ahLst/>
                <a:cxnLst>
                  <a:cxn ang="0">
                    <a:pos x="976" y="710"/>
                  </a:cxn>
                  <a:cxn ang="0">
                    <a:pos x="976" y="680"/>
                  </a:cxn>
                  <a:cxn ang="0">
                    <a:pos x="948" y="680"/>
                  </a:cxn>
                  <a:cxn ang="0">
                    <a:pos x="948" y="650"/>
                  </a:cxn>
                  <a:cxn ang="0">
                    <a:pos x="917" y="650"/>
                  </a:cxn>
                  <a:cxn ang="0">
                    <a:pos x="917" y="561"/>
                  </a:cxn>
                  <a:cxn ang="0">
                    <a:pos x="887" y="532"/>
                  </a:cxn>
                  <a:cxn ang="0">
                    <a:pos x="830" y="532"/>
                  </a:cxn>
                  <a:cxn ang="0">
                    <a:pos x="799" y="503"/>
                  </a:cxn>
                  <a:cxn ang="0">
                    <a:pos x="799" y="413"/>
                  </a:cxn>
                  <a:cxn ang="0">
                    <a:pos x="769" y="385"/>
                  </a:cxn>
                  <a:cxn ang="0">
                    <a:pos x="739" y="385"/>
                  </a:cxn>
                  <a:cxn ang="0">
                    <a:pos x="739" y="355"/>
                  </a:cxn>
                  <a:cxn ang="0">
                    <a:pos x="710" y="355"/>
                  </a:cxn>
                  <a:cxn ang="0">
                    <a:pos x="681" y="325"/>
                  </a:cxn>
                  <a:cxn ang="0">
                    <a:pos x="681" y="266"/>
                  </a:cxn>
                  <a:cxn ang="0">
                    <a:pos x="710" y="236"/>
                  </a:cxn>
                  <a:cxn ang="0">
                    <a:pos x="681" y="207"/>
                  </a:cxn>
                  <a:cxn ang="0">
                    <a:pos x="651" y="148"/>
                  </a:cxn>
                  <a:cxn ang="0">
                    <a:pos x="621" y="177"/>
                  </a:cxn>
                  <a:cxn ang="0">
                    <a:pos x="562" y="118"/>
                  </a:cxn>
                  <a:cxn ang="0">
                    <a:pos x="502" y="118"/>
                  </a:cxn>
                  <a:cxn ang="0">
                    <a:pos x="474" y="148"/>
                  </a:cxn>
                  <a:cxn ang="0">
                    <a:pos x="474" y="88"/>
                  </a:cxn>
                  <a:cxn ang="0">
                    <a:pos x="444" y="118"/>
                  </a:cxn>
                  <a:cxn ang="0">
                    <a:pos x="444" y="88"/>
                  </a:cxn>
                  <a:cxn ang="0">
                    <a:pos x="384" y="88"/>
                  </a:cxn>
                  <a:cxn ang="0">
                    <a:pos x="325" y="30"/>
                  </a:cxn>
                  <a:cxn ang="0">
                    <a:pos x="295" y="30"/>
                  </a:cxn>
                  <a:cxn ang="0">
                    <a:pos x="295" y="0"/>
                  </a:cxn>
                  <a:cxn ang="0">
                    <a:pos x="177" y="0"/>
                  </a:cxn>
                  <a:cxn ang="0">
                    <a:pos x="177" y="30"/>
                  </a:cxn>
                  <a:cxn ang="0">
                    <a:pos x="28" y="30"/>
                  </a:cxn>
                  <a:cxn ang="0">
                    <a:pos x="28" y="57"/>
                  </a:cxn>
                  <a:cxn ang="0">
                    <a:pos x="0" y="57"/>
                  </a:cxn>
                </a:cxnLst>
                <a:rect l="0" t="0" r="r" b="b"/>
                <a:pathLst>
                  <a:path w="976" h="710">
                    <a:moveTo>
                      <a:pt x="976" y="710"/>
                    </a:moveTo>
                    <a:lnTo>
                      <a:pt x="976" y="680"/>
                    </a:lnTo>
                    <a:lnTo>
                      <a:pt x="948" y="680"/>
                    </a:lnTo>
                    <a:lnTo>
                      <a:pt x="948" y="650"/>
                    </a:lnTo>
                    <a:lnTo>
                      <a:pt x="917" y="650"/>
                    </a:lnTo>
                    <a:lnTo>
                      <a:pt x="917" y="561"/>
                    </a:lnTo>
                    <a:lnTo>
                      <a:pt x="887" y="532"/>
                    </a:lnTo>
                    <a:lnTo>
                      <a:pt x="830" y="532"/>
                    </a:lnTo>
                    <a:lnTo>
                      <a:pt x="799" y="503"/>
                    </a:lnTo>
                    <a:lnTo>
                      <a:pt x="799" y="413"/>
                    </a:lnTo>
                    <a:lnTo>
                      <a:pt x="769" y="385"/>
                    </a:lnTo>
                    <a:lnTo>
                      <a:pt x="739" y="385"/>
                    </a:lnTo>
                    <a:lnTo>
                      <a:pt x="739" y="355"/>
                    </a:lnTo>
                    <a:lnTo>
                      <a:pt x="710" y="355"/>
                    </a:lnTo>
                    <a:lnTo>
                      <a:pt x="681" y="325"/>
                    </a:lnTo>
                    <a:lnTo>
                      <a:pt x="681" y="266"/>
                    </a:lnTo>
                    <a:lnTo>
                      <a:pt x="710" y="236"/>
                    </a:lnTo>
                    <a:lnTo>
                      <a:pt x="681" y="207"/>
                    </a:lnTo>
                    <a:lnTo>
                      <a:pt x="651" y="148"/>
                    </a:lnTo>
                    <a:lnTo>
                      <a:pt x="621" y="177"/>
                    </a:lnTo>
                    <a:lnTo>
                      <a:pt x="562" y="118"/>
                    </a:lnTo>
                    <a:lnTo>
                      <a:pt x="502" y="118"/>
                    </a:lnTo>
                    <a:lnTo>
                      <a:pt x="474" y="148"/>
                    </a:lnTo>
                    <a:lnTo>
                      <a:pt x="474" y="88"/>
                    </a:lnTo>
                    <a:lnTo>
                      <a:pt x="444" y="118"/>
                    </a:lnTo>
                    <a:lnTo>
                      <a:pt x="444" y="88"/>
                    </a:lnTo>
                    <a:lnTo>
                      <a:pt x="384" y="88"/>
                    </a:lnTo>
                    <a:lnTo>
                      <a:pt x="325" y="30"/>
                    </a:lnTo>
                    <a:lnTo>
                      <a:pt x="295" y="30"/>
                    </a:lnTo>
                    <a:lnTo>
                      <a:pt x="295" y="0"/>
                    </a:lnTo>
                    <a:lnTo>
                      <a:pt x="177" y="0"/>
                    </a:lnTo>
                    <a:lnTo>
                      <a:pt x="177" y="30"/>
                    </a:lnTo>
                    <a:lnTo>
                      <a:pt x="28" y="30"/>
                    </a:lnTo>
                    <a:lnTo>
                      <a:pt x="28" y="57"/>
                    </a:lnTo>
                    <a:lnTo>
                      <a:pt x="0" y="57"/>
                    </a:lnTo>
                  </a:path>
                </a:pathLst>
              </a:custGeom>
              <a:noFill/>
              <a:ln w="1588">
                <a:solidFill>
                  <a:srgbClr val="000000"/>
                </a:solidFill>
                <a:prstDash val="solid"/>
                <a:round/>
                <a:headEnd/>
                <a:tailEnd/>
              </a:ln>
            </p:spPr>
            <p:txBody>
              <a:bodyPr/>
              <a:lstStyle/>
              <a:p>
                <a:endParaRPr lang="en-GB"/>
              </a:p>
            </p:txBody>
          </p:sp>
          <p:sp>
            <p:nvSpPr>
              <p:cNvPr id="17625" name="Freeform 217"/>
              <p:cNvSpPr>
                <a:spLocks/>
              </p:cNvSpPr>
              <p:nvPr/>
            </p:nvSpPr>
            <p:spPr bwMode="auto">
              <a:xfrm>
                <a:off x="4435" y="2815"/>
                <a:ext cx="119" cy="89"/>
              </a:xfrm>
              <a:custGeom>
                <a:avLst/>
                <a:gdLst/>
                <a:ahLst/>
                <a:cxnLst>
                  <a:cxn ang="0">
                    <a:pos x="0" y="355"/>
                  </a:cxn>
                  <a:cxn ang="0">
                    <a:pos x="30" y="327"/>
                  </a:cxn>
                  <a:cxn ang="0">
                    <a:pos x="90" y="327"/>
                  </a:cxn>
                  <a:cxn ang="0">
                    <a:pos x="60" y="297"/>
                  </a:cxn>
                  <a:cxn ang="0">
                    <a:pos x="60" y="267"/>
                  </a:cxn>
                  <a:cxn ang="0">
                    <a:pos x="90" y="267"/>
                  </a:cxn>
                  <a:cxn ang="0">
                    <a:pos x="119" y="237"/>
                  </a:cxn>
                  <a:cxn ang="0">
                    <a:pos x="119" y="209"/>
                  </a:cxn>
                  <a:cxn ang="0">
                    <a:pos x="179" y="148"/>
                  </a:cxn>
                  <a:cxn ang="0">
                    <a:pos x="179" y="60"/>
                  </a:cxn>
                  <a:cxn ang="0">
                    <a:pos x="149" y="60"/>
                  </a:cxn>
                  <a:cxn ang="0">
                    <a:pos x="149" y="30"/>
                  </a:cxn>
                  <a:cxn ang="0">
                    <a:pos x="179" y="30"/>
                  </a:cxn>
                  <a:cxn ang="0">
                    <a:pos x="208" y="0"/>
                  </a:cxn>
                  <a:cxn ang="0">
                    <a:pos x="237" y="0"/>
                  </a:cxn>
                  <a:cxn ang="0">
                    <a:pos x="237" y="60"/>
                  </a:cxn>
                  <a:cxn ang="0">
                    <a:pos x="297" y="0"/>
                  </a:cxn>
                  <a:cxn ang="0">
                    <a:pos x="356" y="60"/>
                  </a:cxn>
                  <a:cxn ang="0">
                    <a:pos x="356" y="30"/>
                  </a:cxn>
                  <a:cxn ang="0">
                    <a:pos x="385" y="30"/>
                  </a:cxn>
                  <a:cxn ang="0">
                    <a:pos x="415" y="60"/>
                  </a:cxn>
                  <a:cxn ang="0">
                    <a:pos x="474" y="60"/>
                  </a:cxn>
                </a:cxnLst>
                <a:rect l="0" t="0" r="r" b="b"/>
                <a:pathLst>
                  <a:path w="474" h="355">
                    <a:moveTo>
                      <a:pt x="0" y="355"/>
                    </a:moveTo>
                    <a:lnTo>
                      <a:pt x="30" y="327"/>
                    </a:lnTo>
                    <a:lnTo>
                      <a:pt x="90" y="327"/>
                    </a:lnTo>
                    <a:lnTo>
                      <a:pt x="60" y="297"/>
                    </a:lnTo>
                    <a:lnTo>
                      <a:pt x="60" y="267"/>
                    </a:lnTo>
                    <a:lnTo>
                      <a:pt x="90" y="267"/>
                    </a:lnTo>
                    <a:lnTo>
                      <a:pt x="119" y="237"/>
                    </a:lnTo>
                    <a:lnTo>
                      <a:pt x="119" y="209"/>
                    </a:lnTo>
                    <a:lnTo>
                      <a:pt x="179" y="148"/>
                    </a:lnTo>
                    <a:lnTo>
                      <a:pt x="179" y="60"/>
                    </a:lnTo>
                    <a:lnTo>
                      <a:pt x="149" y="60"/>
                    </a:lnTo>
                    <a:lnTo>
                      <a:pt x="149" y="30"/>
                    </a:lnTo>
                    <a:lnTo>
                      <a:pt x="179" y="30"/>
                    </a:lnTo>
                    <a:lnTo>
                      <a:pt x="208" y="0"/>
                    </a:lnTo>
                    <a:lnTo>
                      <a:pt x="237" y="0"/>
                    </a:lnTo>
                    <a:lnTo>
                      <a:pt x="237" y="60"/>
                    </a:lnTo>
                    <a:lnTo>
                      <a:pt x="297" y="0"/>
                    </a:lnTo>
                    <a:lnTo>
                      <a:pt x="356" y="60"/>
                    </a:lnTo>
                    <a:lnTo>
                      <a:pt x="356" y="30"/>
                    </a:lnTo>
                    <a:lnTo>
                      <a:pt x="385" y="30"/>
                    </a:lnTo>
                    <a:lnTo>
                      <a:pt x="415" y="60"/>
                    </a:lnTo>
                    <a:lnTo>
                      <a:pt x="474" y="60"/>
                    </a:lnTo>
                  </a:path>
                </a:pathLst>
              </a:custGeom>
              <a:noFill/>
              <a:ln w="1588">
                <a:solidFill>
                  <a:srgbClr val="000000"/>
                </a:solidFill>
                <a:prstDash val="solid"/>
                <a:round/>
                <a:headEnd/>
                <a:tailEnd/>
              </a:ln>
            </p:spPr>
            <p:txBody>
              <a:bodyPr/>
              <a:lstStyle/>
              <a:p>
                <a:endParaRPr lang="en-GB"/>
              </a:p>
            </p:txBody>
          </p:sp>
          <p:sp>
            <p:nvSpPr>
              <p:cNvPr id="17626" name="Freeform 218"/>
              <p:cNvSpPr>
                <a:spLocks/>
              </p:cNvSpPr>
              <p:nvPr/>
            </p:nvSpPr>
            <p:spPr bwMode="auto">
              <a:xfrm>
                <a:off x="4554" y="2830"/>
                <a:ext cx="15" cy="8"/>
              </a:xfrm>
              <a:custGeom>
                <a:avLst/>
                <a:gdLst/>
                <a:ahLst/>
                <a:cxnLst>
                  <a:cxn ang="0">
                    <a:pos x="0" y="0"/>
                  </a:cxn>
                  <a:cxn ang="0">
                    <a:pos x="30" y="31"/>
                  </a:cxn>
                  <a:cxn ang="0">
                    <a:pos x="61" y="31"/>
                  </a:cxn>
                  <a:cxn ang="0">
                    <a:pos x="30" y="0"/>
                  </a:cxn>
                  <a:cxn ang="0">
                    <a:pos x="0" y="0"/>
                  </a:cxn>
                </a:cxnLst>
                <a:rect l="0" t="0" r="r" b="b"/>
                <a:pathLst>
                  <a:path w="61" h="31">
                    <a:moveTo>
                      <a:pt x="0" y="0"/>
                    </a:moveTo>
                    <a:lnTo>
                      <a:pt x="30" y="31"/>
                    </a:lnTo>
                    <a:lnTo>
                      <a:pt x="61" y="31"/>
                    </a:lnTo>
                    <a:lnTo>
                      <a:pt x="30" y="0"/>
                    </a:lnTo>
                    <a:lnTo>
                      <a:pt x="0" y="0"/>
                    </a:lnTo>
                  </a:path>
                </a:pathLst>
              </a:custGeom>
              <a:noFill/>
              <a:ln w="1588">
                <a:solidFill>
                  <a:srgbClr val="000000"/>
                </a:solidFill>
                <a:prstDash val="solid"/>
                <a:round/>
                <a:headEnd/>
                <a:tailEnd/>
              </a:ln>
            </p:spPr>
            <p:txBody>
              <a:bodyPr/>
              <a:lstStyle/>
              <a:p>
                <a:endParaRPr lang="en-GB"/>
              </a:p>
            </p:txBody>
          </p:sp>
          <p:sp>
            <p:nvSpPr>
              <p:cNvPr id="17627" name="Freeform 219"/>
              <p:cNvSpPr>
                <a:spLocks/>
              </p:cNvSpPr>
              <p:nvPr/>
            </p:nvSpPr>
            <p:spPr bwMode="auto">
              <a:xfrm>
                <a:off x="4309" y="2667"/>
                <a:ext cx="126" cy="237"/>
              </a:xfrm>
              <a:custGeom>
                <a:avLst/>
                <a:gdLst/>
                <a:ahLst/>
                <a:cxnLst>
                  <a:cxn ang="0">
                    <a:pos x="502" y="948"/>
                  </a:cxn>
                  <a:cxn ang="0">
                    <a:pos x="474" y="948"/>
                  </a:cxn>
                  <a:cxn ang="0">
                    <a:pos x="474" y="860"/>
                  </a:cxn>
                  <a:cxn ang="0">
                    <a:pos x="444" y="830"/>
                  </a:cxn>
                  <a:cxn ang="0">
                    <a:pos x="444" y="684"/>
                  </a:cxn>
                  <a:cxn ang="0">
                    <a:pos x="474" y="653"/>
                  </a:cxn>
                  <a:cxn ang="0">
                    <a:pos x="474" y="565"/>
                  </a:cxn>
                  <a:cxn ang="0">
                    <a:pos x="444" y="504"/>
                  </a:cxn>
                  <a:cxn ang="0">
                    <a:pos x="414" y="475"/>
                  </a:cxn>
                  <a:cxn ang="0">
                    <a:pos x="414" y="446"/>
                  </a:cxn>
                  <a:cxn ang="0">
                    <a:pos x="384" y="416"/>
                  </a:cxn>
                  <a:cxn ang="0">
                    <a:pos x="355" y="416"/>
                  </a:cxn>
                  <a:cxn ang="0">
                    <a:pos x="325" y="386"/>
                  </a:cxn>
                  <a:cxn ang="0">
                    <a:pos x="325" y="356"/>
                  </a:cxn>
                  <a:cxn ang="0">
                    <a:pos x="177" y="209"/>
                  </a:cxn>
                  <a:cxn ang="0">
                    <a:pos x="146" y="150"/>
                  </a:cxn>
                  <a:cxn ang="0">
                    <a:pos x="146" y="120"/>
                  </a:cxn>
                  <a:cxn ang="0">
                    <a:pos x="88" y="61"/>
                  </a:cxn>
                  <a:cxn ang="0">
                    <a:pos x="88" y="31"/>
                  </a:cxn>
                  <a:cxn ang="0">
                    <a:pos x="28" y="31"/>
                  </a:cxn>
                  <a:cxn ang="0">
                    <a:pos x="0" y="0"/>
                  </a:cxn>
                </a:cxnLst>
                <a:rect l="0" t="0" r="r" b="b"/>
                <a:pathLst>
                  <a:path w="502" h="948">
                    <a:moveTo>
                      <a:pt x="502" y="948"/>
                    </a:moveTo>
                    <a:lnTo>
                      <a:pt x="474" y="948"/>
                    </a:lnTo>
                    <a:lnTo>
                      <a:pt x="474" y="860"/>
                    </a:lnTo>
                    <a:lnTo>
                      <a:pt x="444" y="830"/>
                    </a:lnTo>
                    <a:lnTo>
                      <a:pt x="444" y="684"/>
                    </a:lnTo>
                    <a:lnTo>
                      <a:pt x="474" y="653"/>
                    </a:lnTo>
                    <a:lnTo>
                      <a:pt x="474" y="565"/>
                    </a:lnTo>
                    <a:lnTo>
                      <a:pt x="444" y="504"/>
                    </a:lnTo>
                    <a:lnTo>
                      <a:pt x="414" y="475"/>
                    </a:lnTo>
                    <a:lnTo>
                      <a:pt x="414" y="446"/>
                    </a:lnTo>
                    <a:lnTo>
                      <a:pt x="384" y="416"/>
                    </a:lnTo>
                    <a:lnTo>
                      <a:pt x="355" y="416"/>
                    </a:lnTo>
                    <a:lnTo>
                      <a:pt x="325" y="386"/>
                    </a:lnTo>
                    <a:lnTo>
                      <a:pt x="325" y="356"/>
                    </a:lnTo>
                    <a:lnTo>
                      <a:pt x="177" y="209"/>
                    </a:lnTo>
                    <a:lnTo>
                      <a:pt x="146" y="150"/>
                    </a:lnTo>
                    <a:lnTo>
                      <a:pt x="146" y="120"/>
                    </a:lnTo>
                    <a:lnTo>
                      <a:pt x="88" y="61"/>
                    </a:lnTo>
                    <a:lnTo>
                      <a:pt x="88" y="31"/>
                    </a:lnTo>
                    <a:lnTo>
                      <a:pt x="28" y="31"/>
                    </a:lnTo>
                    <a:lnTo>
                      <a:pt x="0" y="0"/>
                    </a:lnTo>
                  </a:path>
                </a:pathLst>
              </a:custGeom>
              <a:noFill/>
              <a:ln w="1588">
                <a:solidFill>
                  <a:srgbClr val="000000"/>
                </a:solidFill>
                <a:prstDash val="solid"/>
                <a:round/>
                <a:headEnd/>
                <a:tailEnd/>
              </a:ln>
            </p:spPr>
            <p:txBody>
              <a:bodyPr/>
              <a:lstStyle/>
              <a:p>
                <a:endParaRPr lang="en-GB"/>
              </a:p>
            </p:txBody>
          </p:sp>
          <p:sp>
            <p:nvSpPr>
              <p:cNvPr id="17628" name="Freeform 220"/>
              <p:cNvSpPr>
                <a:spLocks/>
              </p:cNvSpPr>
              <p:nvPr/>
            </p:nvSpPr>
            <p:spPr bwMode="auto">
              <a:xfrm>
                <a:off x="4435" y="2904"/>
                <a:ext cx="96" cy="23"/>
              </a:xfrm>
              <a:custGeom>
                <a:avLst/>
                <a:gdLst/>
                <a:ahLst/>
                <a:cxnLst>
                  <a:cxn ang="0">
                    <a:pos x="385" y="90"/>
                  </a:cxn>
                  <a:cxn ang="0">
                    <a:pos x="385" y="31"/>
                  </a:cxn>
                  <a:cxn ang="0">
                    <a:pos x="328" y="31"/>
                  </a:cxn>
                  <a:cxn ang="0">
                    <a:pos x="328" y="0"/>
                  </a:cxn>
                  <a:cxn ang="0">
                    <a:pos x="267" y="0"/>
                  </a:cxn>
                  <a:cxn ang="0">
                    <a:pos x="267" y="31"/>
                  </a:cxn>
                  <a:cxn ang="0">
                    <a:pos x="237" y="31"/>
                  </a:cxn>
                  <a:cxn ang="0">
                    <a:pos x="208" y="61"/>
                  </a:cxn>
                  <a:cxn ang="0">
                    <a:pos x="149" y="61"/>
                  </a:cxn>
                  <a:cxn ang="0">
                    <a:pos x="149" y="90"/>
                  </a:cxn>
                  <a:cxn ang="0">
                    <a:pos x="90" y="61"/>
                  </a:cxn>
                  <a:cxn ang="0">
                    <a:pos x="60" y="61"/>
                  </a:cxn>
                  <a:cxn ang="0">
                    <a:pos x="0" y="0"/>
                  </a:cxn>
                </a:cxnLst>
                <a:rect l="0" t="0" r="r" b="b"/>
                <a:pathLst>
                  <a:path w="385" h="90">
                    <a:moveTo>
                      <a:pt x="385" y="90"/>
                    </a:moveTo>
                    <a:lnTo>
                      <a:pt x="385" y="31"/>
                    </a:lnTo>
                    <a:lnTo>
                      <a:pt x="328" y="31"/>
                    </a:lnTo>
                    <a:lnTo>
                      <a:pt x="328" y="0"/>
                    </a:lnTo>
                    <a:lnTo>
                      <a:pt x="267" y="0"/>
                    </a:lnTo>
                    <a:lnTo>
                      <a:pt x="267" y="31"/>
                    </a:lnTo>
                    <a:lnTo>
                      <a:pt x="237" y="31"/>
                    </a:lnTo>
                    <a:lnTo>
                      <a:pt x="208" y="61"/>
                    </a:lnTo>
                    <a:lnTo>
                      <a:pt x="149" y="61"/>
                    </a:lnTo>
                    <a:lnTo>
                      <a:pt x="149" y="90"/>
                    </a:lnTo>
                    <a:lnTo>
                      <a:pt x="90" y="61"/>
                    </a:lnTo>
                    <a:lnTo>
                      <a:pt x="60" y="61"/>
                    </a:lnTo>
                    <a:lnTo>
                      <a:pt x="0" y="0"/>
                    </a:lnTo>
                  </a:path>
                </a:pathLst>
              </a:custGeom>
              <a:noFill/>
              <a:ln w="1588">
                <a:solidFill>
                  <a:srgbClr val="000000"/>
                </a:solidFill>
                <a:prstDash val="solid"/>
                <a:round/>
                <a:headEnd/>
                <a:tailEnd/>
              </a:ln>
            </p:spPr>
            <p:txBody>
              <a:bodyPr/>
              <a:lstStyle/>
              <a:p>
                <a:endParaRPr lang="en-GB"/>
              </a:p>
            </p:txBody>
          </p:sp>
          <p:sp>
            <p:nvSpPr>
              <p:cNvPr id="17629" name="Freeform 221"/>
              <p:cNvSpPr>
                <a:spLocks/>
              </p:cNvSpPr>
              <p:nvPr/>
            </p:nvSpPr>
            <p:spPr bwMode="auto">
              <a:xfrm>
                <a:off x="4524" y="2801"/>
                <a:ext cx="119" cy="126"/>
              </a:xfrm>
              <a:custGeom>
                <a:avLst/>
                <a:gdLst/>
                <a:ahLst/>
                <a:cxnLst>
                  <a:cxn ang="0">
                    <a:pos x="474" y="0"/>
                  </a:cxn>
                  <a:cxn ang="0">
                    <a:pos x="446" y="31"/>
                  </a:cxn>
                  <a:cxn ang="0">
                    <a:pos x="327" y="31"/>
                  </a:cxn>
                  <a:cxn ang="0">
                    <a:pos x="297" y="59"/>
                  </a:cxn>
                  <a:cxn ang="0">
                    <a:pos x="297" y="89"/>
                  </a:cxn>
                  <a:cxn ang="0">
                    <a:pos x="266" y="119"/>
                  </a:cxn>
                  <a:cxn ang="0">
                    <a:pos x="266" y="150"/>
                  </a:cxn>
                  <a:cxn ang="0">
                    <a:pos x="236" y="177"/>
                  </a:cxn>
                  <a:cxn ang="0">
                    <a:pos x="236" y="207"/>
                  </a:cxn>
                  <a:cxn ang="0">
                    <a:pos x="209" y="177"/>
                  </a:cxn>
                  <a:cxn ang="0">
                    <a:pos x="209" y="238"/>
                  </a:cxn>
                  <a:cxn ang="0">
                    <a:pos x="118" y="326"/>
                  </a:cxn>
                  <a:cxn ang="0">
                    <a:pos x="118" y="296"/>
                  </a:cxn>
                  <a:cxn ang="0">
                    <a:pos x="90" y="326"/>
                  </a:cxn>
                  <a:cxn ang="0">
                    <a:pos x="59" y="326"/>
                  </a:cxn>
                  <a:cxn ang="0">
                    <a:pos x="59" y="356"/>
                  </a:cxn>
                  <a:cxn ang="0">
                    <a:pos x="29" y="356"/>
                  </a:cxn>
                  <a:cxn ang="0">
                    <a:pos x="29" y="326"/>
                  </a:cxn>
                  <a:cxn ang="0">
                    <a:pos x="0" y="356"/>
                  </a:cxn>
                  <a:cxn ang="0">
                    <a:pos x="0" y="386"/>
                  </a:cxn>
                  <a:cxn ang="0">
                    <a:pos x="29" y="386"/>
                  </a:cxn>
                  <a:cxn ang="0">
                    <a:pos x="29" y="414"/>
                  </a:cxn>
                  <a:cxn ang="0">
                    <a:pos x="59" y="414"/>
                  </a:cxn>
                  <a:cxn ang="0">
                    <a:pos x="59" y="504"/>
                  </a:cxn>
                  <a:cxn ang="0">
                    <a:pos x="29" y="504"/>
                  </a:cxn>
                </a:cxnLst>
                <a:rect l="0" t="0" r="r" b="b"/>
                <a:pathLst>
                  <a:path w="474" h="504">
                    <a:moveTo>
                      <a:pt x="474" y="0"/>
                    </a:moveTo>
                    <a:lnTo>
                      <a:pt x="446" y="31"/>
                    </a:lnTo>
                    <a:lnTo>
                      <a:pt x="327" y="31"/>
                    </a:lnTo>
                    <a:lnTo>
                      <a:pt x="297" y="59"/>
                    </a:lnTo>
                    <a:lnTo>
                      <a:pt x="297" y="89"/>
                    </a:lnTo>
                    <a:lnTo>
                      <a:pt x="266" y="119"/>
                    </a:lnTo>
                    <a:lnTo>
                      <a:pt x="266" y="150"/>
                    </a:lnTo>
                    <a:lnTo>
                      <a:pt x="236" y="177"/>
                    </a:lnTo>
                    <a:lnTo>
                      <a:pt x="236" y="207"/>
                    </a:lnTo>
                    <a:lnTo>
                      <a:pt x="209" y="177"/>
                    </a:lnTo>
                    <a:lnTo>
                      <a:pt x="209" y="238"/>
                    </a:lnTo>
                    <a:lnTo>
                      <a:pt x="118" y="326"/>
                    </a:lnTo>
                    <a:lnTo>
                      <a:pt x="118" y="296"/>
                    </a:lnTo>
                    <a:lnTo>
                      <a:pt x="90" y="326"/>
                    </a:lnTo>
                    <a:lnTo>
                      <a:pt x="59" y="326"/>
                    </a:lnTo>
                    <a:lnTo>
                      <a:pt x="59" y="356"/>
                    </a:lnTo>
                    <a:lnTo>
                      <a:pt x="29" y="356"/>
                    </a:lnTo>
                    <a:lnTo>
                      <a:pt x="29" y="326"/>
                    </a:lnTo>
                    <a:lnTo>
                      <a:pt x="0" y="356"/>
                    </a:lnTo>
                    <a:lnTo>
                      <a:pt x="0" y="386"/>
                    </a:lnTo>
                    <a:lnTo>
                      <a:pt x="29" y="386"/>
                    </a:lnTo>
                    <a:lnTo>
                      <a:pt x="29" y="414"/>
                    </a:lnTo>
                    <a:lnTo>
                      <a:pt x="59" y="414"/>
                    </a:lnTo>
                    <a:lnTo>
                      <a:pt x="59" y="504"/>
                    </a:lnTo>
                    <a:lnTo>
                      <a:pt x="29" y="504"/>
                    </a:lnTo>
                  </a:path>
                </a:pathLst>
              </a:custGeom>
              <a:noFill/>
              <a:ln w="1588">
                <a:solidFill>
                  <a:srgbClr val="000000"/>
                </a:solidFill>
                <a:prstDash val="solid"/>
                <a:round/>
                <a:headEnd/>
                <a:tailEnd/>
              </a:ln>
            </p:spPr>
            <p:txBody>
              <a:bodyPr/>
              <a:lstStyle/>
              <a:p>
                <a:endParaRPr lang="en-GB"/>
              </a:p>
            </p:txBody>
          </p:sp>
          <p:sp>
            <p:nvSpPr>
              <p:cNvPr id="17630" name="Freeform 222"/>
              <p:cNvSpPr>
                <a:spLocks/>
              </p:cNvSpPr>
              <p:nvPr/>
            </p:nvSpPr>
            <p:spPr bwMode="auto">
              <a:xfrm>
                <a:off x="4480" y="2941"/>
                <a:ext cx="14" cy="22"/>
              </a:xfrm>
              <a:custGeom>
                <a:avLst/>
                <a:gdLst/>
                <a:ahLst/>
                <a:cxnLst>
                  <a:cxn ang="0">
                    <a:pos x="29" y="88"/>
                  </a:cxn>
                  <a:cxn ang="0">
                    <a:pos x="29" y="60"/>
                  </a:cxn>
                  <a:cxn ang="0">
                    <a:pos x="0" y="30"/>
                  </a:cxn>
                  <a:cxn ang="0">
                    <a:pos x="29" y="0"/>
                  </a:cxn>
                  <a:cxn ang="0">
                    <a:pos x="58" y="0"/>
                  </a:cxn>
                  <a:cxn ang="0">
                    <a:pos x="58" y="60"/>
                  </a:cxn>
                  <a:cxn ang="0">
                    <a:pos x="29" y="88"/>
                  </a:cxn>
                </a:cxnLst>
                <a:rect l="0" t="0" r="r" b="b"/>
                <a:pathLst>
                  <a:path w="58" h="88">
                    <a:moveTo>
                      <a:pt x="29" y="88"/>
                    </a:moveTo>
                    <a:lnTo>
                      <a:pt x="29" y="60"/>
                    </a:lnTo>
                    <a:lnTo>
                      <a:pt x="0" y="30"/>
                    </a:lnTo>
                    <a:lnTo>
                      <a:pt x="29" y="0"/>
                    </a:lnTo>
                    <a:lnTo>
                      <a:pt x="58" y="0"/>
                    </a:lnTo>
                    <a:lnTo>
                      <a:pt x="58" y="60"/>
                    </a:lnTo>
                    <a:lnTo>
                      <a:pt x="29" y="88"/>
                    </a:lnTo>
                  </a:path>
                </a:pathLst>
              </a:custGeom>
              <a:noFill/>
              <a:ln w="1588">
                <a:solidFill>
                  <a:srgbClr val="000000"/>
                </a:solidFill>
                <a:prstDash val="solid"/>
                <a:round/>
                <a:headEnd/>
                <a:tailEnd/>
              </a:ln>
            </p:spPr>
            <p:txBody>
              <a:bodyPr/>
              <a:lstStyle/>
              <a:p>
                <a:endParaRPr lang="en-GB"/>
              </a:p>
            </p:txBody>
          </p:sp>
          <p:sp>
            <p:nvSpPr>
              <p:cNvPr id="17631" name="Freeform 223"/>
              <p:cNvSpPr>
                <a:spLocks/>
              </p:cNvSpPr>
              <p:nvPr/>
            </p:nvSpPr>
            <p:spPr bwMode="auto">
              <a:xfrm>
                <a:off x="4472" y="2963"/>
                <a:ext cx="15" cy="82"/>
              </a:xfrm>
              <a:custGeom>
                <a:avLst/>
                <a:gdLst/>
                <a:ahLst/>
                <a:cxnLst>
                  <a:cxn ang="0">
                    <a:pos x="0" y="328"/>
                  </a:cxn>
                  <a:cxn ang="0">
                    <a:pos x="0" y="149"/>
                  </a:cxn>
                  <a:cxn ang="0">
                    <a:pos x="59" y="90"/>
                  </a:cxn>
                  <a:cxn ang="0">
                    <a:pos x="59" y="60"/>
                  </a:cxn>
                  <a:cxn ang="0">
                    <a:pos x="30" y="90"/>
                  </a:cxn>
                  <a:cxn ang="0">
                    <a:pos x="30" y="60"/>
                  </a:cxn>
                  <a:cxn ang="0">
                    <a:pos x="59" y="30"/>
                  </a:cxn>
                  <a:cxn ang="0">
                    <a:pos x="30" y="30"/>
                  </a:cxn>
                  <a:cxn ang="0">
                    <a:pos x="59" y="0"/>
                  </a:cxn>
                </a:cxnLst>
                <a:rect l="0" t="0" r="r" b="b"/>
                <a:pathLst>
                  <a:path w="59" h="328">
                    <a:moveTo>
                      <a:pt x="0" y="328"/>
                    </a:moveTo>
                    <a:lnTo>
                      <a:pt x="0" y="149"/>
                    </a:lnTo>
                    <a:lnTo>
                      <a:pt x="59" y="90"/>
                    </a:lnTo>
                    <a:lnTo>
                      <a:pt x="59" y="60"/>
                    </a:lnTo>
                    <a:lnTo>
                      <a:pt x="30" y="90"/>
                    </a:lnTo>
                    <a:lnTo>
                      <a:pt x="30" y="60"/>
                    </a:lnTo>
                    <a:lnTo>
                      <a:pt x="59" y="30"/>
                    </a:lnTo>
                    <a:lnTo>
                      <a:pt x="30" y="30"/>
                    </a:lnTo>
                    <a:lnTo>
                      <a:pt x="59" y="0"/>
                    </a:lnTo>
                  </a:path>
                </a:pathLst>
              </a:custGeom>
              <a:noFill/>
              <a:ln w="1588">
                <a:solidFill>
                  <a:srgbClr val="000000"/>
                </a:solidFill>
                <a:prstDash val="solid"/>
                <a:round/>
                <a:headEnd/>
                <a:tailEnd/>
              </a:ln>
            </p:spPr>
            <p:txBody>
              <a:bodyPr/>
              <a:lstStyle/>
              <a:p>
                <a:endParaRPr lang="en-GB"/>
              </a:p>
            </p:txBody>
          </p:sp>
          <p:sp>
            <p:nvSpPr>
              <p:cNvPr id="17632" name="Freeform 224"/>
              <p:cNvSpPr>
                <a:spLocks/>
              </p:cNvSpPr>
              <p:nvPr/>
            </p:nvSpPr>
            <p:spPr bwMode="auto">
              <a:xfrm>
                <a:off x="4487" y="2927"/>
                <a:ext cx="44" cy="36"/>
              </a:xfrm>
              <a:custGeom>
                <a:avLst/>
                <a:gdLst/>
                <a:ahLst/>
                <a:cxnLst>
                  <a:cxn ang="0">
                    <a:pos x="0" y="147"/>
                  </a:cxn>
                  <a:cxn ang="0">
                    <a:pos x="59" y="147"/>
                  </a:cxn>
                  <a:cxn ang="0">
                    <a:pos x="89" y="119"/>
                  </a:cxn>
                  <a:cxn ang="0">
                    <a:pos x="177" y="119"/>
                  </a:cxn>
                  <a:cxn ang="0">
                    <a:pos x="177" y="0"/>
                  </a:cxn>
                </a:cxnLst>
                <a:rect l="0" t="0" r="r" b="b"/>
                <a:pathLst>
                  <a:path w="177" h="147">
                    <a:moveTo>
                      <a:pt x="0" y="147"/>
                    </a:moveTo>
                    <a:lnTo>
                      <a:pt x="59" y="147"/>
                    </a:lnTo>
                    <a:lnTo>
                      <a:pt x="89" y="119"/>
                    </a:lnTo>
                    <a:lnTo>
                      <a:pt x="177" y="119"/>
                    </a:lnTo>
                    <a:lnTo>
                      <a:pt x="177" y="0"/>
                    </a:lnTo>
                  </a:path>
                </a:pathLst>
              </a:custGeom>
              <a:noFill/>
              <a:ln w="1588">
                <a:solidFill>
                  <a:srgbClr val="000000"/>
                </a:solidFill>
                <a:prstDash val="solid"/>
                <a:round/>
                <a:headEnd/>
                <a:tailEnd/>
              </a:ln>
            </p:spPr>
            <p:txBody>
              <a:bodyPr/>
              <a:lstStyle/>
              <a:p>
                <a:endParaRPr lang="en-GB"/>
              </a:p>
            </p:txBody>
          </p:sp>
          <p:sp>
            <p:nvSpPr>
              <p:cNvPr id="17633" name="Freeform 225"/>
              <p:cNvSpPr>
                <a:spLocks/>
              </p:cNvSpPr>
              <p:nvPr/>
            </p:nvSpPr>
            <p:spPr bwMode="auto">
              <a:xfrm>
                <a:off x="4665" y="2786"/>
                <a:ext cx="7" cy="15"/>
              </a:xfrm>
              <a:custGeom>
                <a:avLst/>
                <a:gdLst/>
                <a:ahLst/>
                <a:cxnLst>
                  <a:cxn ang="0">
                    <a:pos x="29" y="59"/>
                  </a:cxn>
                  <a:cxn ang="0">
                    <a:pos x="29" y="0"/>
                  </a:cxn>
                  <a:cxn ang="0">
                    <a:pos x="0" y="29"/>
                  </a:cxn>
                  <a:cxn ang="0">
                    <a:pos x="29" y="59"/>
                  </a:cxn>
                </a:cxnLst>
                <a:rect l="0" t="0" r="r" b="b"/>
                <a:pathLst>
                  <a:path w="29" h="59">
                    <a:moveTo>
                      <a:pt x="29" y="59"/>
                    </a:moveTo>
                    <a:lnTo>
                      <a:pt x="29" y="0"/>
                    </a:lnTo>
                    <a:lnTo>
                      <a:pt x="0" y="29"/>
                    </a:lnTo>
                    <a:lnTo>
                      <a:pt x="29" y="59"/>
                    </a:lnTo>
                  </a:path>
                </a:pathLst>
              </a:custGeom>
              <a:noFill/>
              <a:ln w="1588">
                <a:solidFill>
                  <a:srgbClr val="000000"/>
                </a:solidFill>
                <a:prstDash val="solid"/>
                <a:round/>
                <a:headEnd/>
                <a:tailEnd/>
              </a:ln>
            </p:spPr>
            <p:txBody>
              <a:bodyPr/>
              <a:lstStyle/>
              <a:p>
                <a:endParaRPr lang="en-GB"/>
              </a:p>
            </p:txBody>
          </p:sp>
          <p:sp>
            <p:nvSpPr>
              <p:cNvPr id="17634" name="Freeform 226"/>
              <p:cNvSpPr>
                <a:spLocks/>
              </p:cNvSpPr>
              <p:nvPr/>
            </p:nvSpPr>
            <p:spPr bwMode="auto">
              <a:xfrm>
                <a:off x="4643" y="2801"/>
                <a:ext cx="29" cy="7"/>
              </a:xfrm>
              <a:custGeom>
                <a:avLst/>
                <a:gdLst/>
                <a:ahLst/>
                <a:cxnLst>
                  <a:cxn ang="0">
                    <a:pos x="119" y="0"/>
                  </a:cxn>
                  <a:cxn ang="0">
                    <a:pos x="119" y="31"/>
                  </a:cxn>
                  <a:cxn ang="0">
                    <a:pos x="30" y="31"/>
                  </a:cxn>
                  <a:cxn ang="0">
                    <a:pos x="0" y="0"/>
                  </a:cxn>
                </a:cxnLst>
                <a:rect l="0" t="0" r="r" b="b"/>
                <a:pathLst>
                  <a:path w="119" h="31">
                    <a:moveTo>
                      <a:pt x="119" y="0"/>
                    </a:moveTo>
                    <a:lnTo>
                      <a:pt x="119" y="31"/>
                    </a:lnTo>
                    <a:lnTo>
                      <a:pt x="30" y="31"/>
                    </a:lnTo>
                    <a:lnTo>
                      <a:pt x="0" y="0"/>
                    </a:lnTo>
                  </a:path>
                </a:pathLst>
              </a:custGeom>
              <a:noFill/>
              <a:ln w="1588">
                <a:solidFill>
                  <a:srgbClr val="000000"/>
                </a:solidFill>
                <a:prstDash val="solid"/>
                <a:round/>
                <a:headEnd/>
                <a:tailEnd/>
              </a:ln>
            </p:spPr>
            <p:txBody>
              <a:bodyPr/>
              <a:lstStyle/>
              <a:p>
                <a:endParaRPr lang="en-GB"/>
              </a:p>
            </p:txBody>
          </p:sp>
          <p:sp>
            <p:nvSpPr>
              <p:cNvPr id="17635" name="Freeform 227"/>
              <p:cNvSpPr>
                <a:spLocks/>
              </p:cNvSpPr>
              <p:nvPr/>
            </p:nvSpPr>
            <p:spPr bwMode="auto">
              <a:xfrm>
                <a:off x="4643" y="2793"/>
                <a:ext cx="7" cy="8"/>
              </a:xfrm>
              <a:custGeom>
                <a:avLst/>
                <a:gdLst/>
                <a:ahLst/>
                <a:cxnLst>
                  <a:cxn ang="0">
                    <a:pos x="0" y="30"/>
                  </a:cxn>
                  <a:cxn ang="0">
                    <a:pos x="30" y="0"/>
                  </a:cxn>
                  <a:cxn ang="0">
                    <a:pos x="0" y="0"/>
                  </a:cxn>
                  <a:cxn ang="0">
                    <a:pos x="0" y="30"/>
                  </a:cxn>
                </a:cxnLst>
                <a:rect l="0" t="0" r="r" b="b"/>
                <a:pathLst>
                  <a:path w="30" h="30">
                    <a:moveTo>
                      <a:pt x="0" y="30"/>
                    </a:moveTo>
                    <a:lnTo>
                      <a:pt x="30" y="0"/>
                    </a:lnTo>
                    <a:lnTo>
                      <a:pt x="0" y="0"/>
                    </a:lnTo>
                    <a:lnTo>
                      <a:pt x="0" y="30"/>
                    </a:lnTo>
                  </a:path>
                </a:pathLst>
              </a:custGeom>
              <a:noFill/>
              <a:ln w="1588">
                <a:solidFill>
                  <a:srgbClr val="000000"/>
                </a:solidFill>
                <a:prstDash val="solid"/>
                <a:round/>
                <a:headEnd/>
                <a:tailEnd/>
              </a:ln>
            </p:spPr>
            <p:txBody>
              <a:bodyPr/>
              <a:lstStyle/>
              <a:p>
                <a:endParaRPr lang="en-GB"/>
              </a:p>
            </p:txBody>
          </p:sp>
          <p:sp>
            <p:nvSpPr>
              <p:cNvPr id="17636" name="Freeform 228"/>
              <p:cNvSpPr>
                <a:spLocks/>
              </p:cNvSpPr>
              <p:nvPr/>
            </p:nvSpPr>
            <p:spPr bwMode="auto">
              <a:xfrm>
                <a:off x="4057" y="2667"/>
                <a:ext cx="252" cy="52"/>
              </a:xfrm>
              <a:custGeom>
                <a:avLst/>
                <a:gdLst/>
                <a:ahLst/>
                <a:cxnLst>
                  <a:cxn ang="0">
                    <a:pos x="1009" y="0"/>
                  </a:cxn>
                  <a:cxn ang="0">
                    <a:pos x="978" y="31"/>
                  </a:cxn>
                  <a:cxn ang="0">
                    <a:pos x="918" y="31"/>
                  </a:cxn>
                  <a:cxn ang="0">
                    <a:pos x="918" y="61"/>
                  </a:cxn>
                  <a:cxn ang="0">
                    <a:pos x="860" y="120"/>
                  </a:cxn>
                  <a:cxn ang="0">
                    <a:pos x="653" y="120"/>
                  </a:cxn>
                  <a:cxn ang="0">
                    <a:pos x="623" y="150"/>
                  </a:cxn>
                  <a:cxn ang="0">
                    <a:pos x="623" y="179"/>
                  </a:cxn>
                  <a:cxn ang="0">
                    <a:pos x="563" y="179"/>
                  </a:cxn>
                  <a:cxn ang="0">
                    <a:pos x="563" y="209"/>
                  </a:cxn>
                  <a:cxn ang="0">
                    <a:pos x="504" y="150"/>
                  </a:cxn>
                  <a:cxn ang="0">
                    <a:pos x="474" y="150"/>
                  </a:cxn>
                  <a:cxn ang="0">
                    <a:pos x="474" y="120"/>
                  </a:cxn>
                  <a:cxn ang="0">
                    <a:pos x="238" y="120"/>
                  </a:cxn>
                  <a:cxn ang="0">
                    <a:pos x="209" y="91"/>
                  </a:cxn>
                  <a:cxn ang="0">
                    <a:pos x="118" y="91"/>
                  </a:cxn>
                  <a:cxn ang="0">
                    <a:pos x="90" y="61"/>
                  </a:cxn>
                  <a:cxn ang="0">
                    <a:pos x="60" y="91"/>
                  </a:cxn>
                  <a:cxn ang="0">
                    <a:pos x="31" y="91"/>
                  </a:cxn>
                  <a:cxn ang="0">
                    <a:pos x="0" y="120"/>
                  </a:cxn>
                </a:cxnLst>
                <a:rect l="0" t="0" r="r" b="b"/>
                <a:pathLst>
                  <a:path w="1009" h="209">
                    <a:moveTo>
                      <a:pt x="1009" y="0"/>
                    </a:moveTo>
                    <a:lnTo>
                      <a:pt x="978" y="31"/>
                    </a:lnTo>
                    <a:lnTo>
                      <a:pt x="918" y="31"/>
                    </a:lnTo>
                    <a:lnTo>
                      <a:pt x="918" y="61"/>
                    </a:lnTo>
                    <a:lnTo>
                      <a:pt x="860" y="120"/>
                    </a:lnTo>
                    <a:lnTo>
                      <a:pt x="653" y="120"/>
                    </a:lnTo>
                    <a:lnTo>
                      <a:pt x="623" y="150"/>
                    </a:lnTo>
                    <a:lnTo>
                      <a:pt x="623" y="179"/>
                    </a:lnTo>
                    <a:lnTo>
                      <a:pt x="563" y="179"/>
                    </a:lnTo>
                    <a:lnTo>
                      <a:pt x="563" y="209"/>
                    </a:lnTo>
                    <a:lnTo>
                      <a:pt x="504" y="150"/>
                    </a:lnTo>
                    <a:lnTo>
                      <a:pt x="474" y="150"/>
                    </a:lnTo>
                    <a:lnTo>
                      <a:pt x="474" y="120"/>
                    </a:lnTo>
                    <a:lnTo>
                      <a:pt x="238" y="120"/>
                    </a:lnTo>
                    <a:lnTo>
                      <a:pt x="209" y="91"/>
                    </a:lnTo>
                    <a:lnTo>
                      <a:pt x="118" y="91"/>
                    </a:lnTo>
                    <a:lnTo>
                      <a:pt x="90" y="61"/>
                    </a:lnTo>
                    <a:lnTo>
                      <a:pt x="60" y="91"/>
                    </a:lnTo>
                    <a:lnTo>
                      <a:pt x="31" y="91"/>
                    </a:lnTo>
                    <a:lnTo>
                      <a:pt x="0" y="120"/>
                    </a:lnTo>
                  </a:path>
                </a:pathLst>
              </a:custGeom>
              <a:noFill/>
              <a:ln w="1588">
                <a:solidFill>
                  <a:srgbClr val="000000"/>
                </a:solidFill>
                <a:prstDash val="solid"/>
                <a:round/>
                <a:headEnd/>
                <a:tailEnd/>
              </a:ln>
            </p:spPr>
            <p:txBody>
              <a:bodyPr/>
              <a:lstStyle/>
              <a:p>
                <a:endParaRPr lang="en-GB"/>
              </a:p>
            </p:txBody>
          </p:sp>
          <p:sp>
            <p:nvSpPr>
              <p:cNvPr id="17637" name="Freeform 229"/>
              <p:cNvSpPr>
                <a:spLocks/>
              </p:cNvSpPr>
              <p:nvPr/>
            </p:nvSpPr>
            <p:spPr bwMode="auto">
              <a:xfrm>
                <a:off x="4005" y="2601"/>
                <a:ext cx="30" cy="59"/>
              </a:xfrm>
              <a:custGeom>
                <a:avLst/>
                <a:gdLst/>
                <a:ahLst/>
                <a:cxnLst>
                  <a:cxn ang="0">
                    <a:pos x="0" y="237"/>
                  </a:cxn>
                  <a:cxn ang="0">
                    <a:pos x="0" y="176"/>
                  </a:cxn>
                  <a:cxn ang="0">
                    <a:pos x="60" y="118"/>
                  </a:cxn>
                  <a:cxn ang="0">
                    <a:pos x="60" y="89"/>
                  </a:cxn>
                  <a:cxn ang="0">
                    <a:pos x="118" y="28"/>
                  </a:cxn>
                  <a:cxn ang="0">
                    <a:pos x="118" y="0"/>
                  </a:cxn>
                </a:cxnLst>
                <a:rect l="0" t="0" r="r" b="b"/>
                <a:pathLst>
                  <a:path w="118" h="237">
                    <a:moveTo>
                      <a:pt x="0" y="237"/>
                    </a:moveTo>
                    <a:lnTo>
                      <a:pt x="0" y="176"/>
                    </a:lnTo>
                    <a:lnTo>
                      <a:pt x="60" y="118"/>
                    </a:lnTo>
                    <a:lnTo>
                      <a:pt x="60" y="89"/>
                    </a:lnTo>
                    <a:lnTo>
                      <a:pt x="118" y="28"/>
                    </a:lnTo>
                    <a:lnTo>
                      <a:pt x="118" y="0"/>
                    </a:lnTo>
                  </a:path>
                </a:pathLst>
              </a:custGeom>
              <a:noFill/>
              <a:ln w="1588">
                <a:solidFill>
                  <a:srgbClr val="000000"/>
                </a:solidFill>
                <a:prstDash val="solid"/>
                <a:round/>
                <a:headEnd/>
                <a:tailEnd/>
              </a:ln>
            </p:spPr>
            <p:txBody>
              <a:bodyPr/>
              <a:lstStyle/>
              <a:p>
                <a:endParaRPr lang="en-GB"/>
              </a:p>
            </p:txBody>
          </p:sp>
          <p:sp>
            <p:nvSpPr>
              <p:cNvPr id="17638" name="Freeform 230"/>
              <p:cNvSpPr>
                <a:spLocks/>
              </p:cNvSpPr>
              <p:nvPr/>
            </p:nvSpPr>
            <p:spPr bwMode="auto">
              <a:xfrm>
                <a:off x="3784" y="2564"/>
                <a:ext cx="251" cy="37"/>
              </a:xfrm>
              <a:custGeom>
                <a:avLst/>
                <a:gdLst/>
                <a:ahLst/>
                <a:cxnLst>
                  <a:cxn ang="0">
                    <a:pos x="0" y="0"/>
                  </a:cxn>
                  <a:cxn ang="0">
                    <a:pos x="58" y="0"/>
                  </a:cxn>
                  <a:cxn ang="0">
                    <a:pos x="58" y="59"/>
                  </a:cxn>
                  <a:cxn ang="0">
                    <a:pos x="118" y="31"/>
                  </a:cxn>
                  <a:cxn ang="0">
                    <a:pos x="118" y="0"/>
                  </a:cxn>
                  <a:cxn ang="0">
                    <a:pos x="177" y="0"/>
                  </a:cxn>
                  <a:cxn ang="0">
                    <a:pos x="237" y="59"/>
                  </a:cxn>
                  <a:cxn ang="0">
                    <a:pos x="265" y="59"/>
                  </a:cxn>
                  <a:cxn ang="0">
                    <a:pos x="265" y="88"/>
                  </a:cxn>
                  <a:cxn ang="0">
                    <a:pos x="296" y="118"/>
                  </a:cxn>
                  <a:cxn ang="0">
                    <a:pos x="325" y="118"/>
                  </a:cxn>
                  <a:cxn ang="0">
                    <a:pos x="384" y="59"/>
                  </a:cxn>
                  <a:cxn ang="0">
                    <a:pos x="503" y="59"/>
                  </a:cxn>
                  <a:cxn ang="0">
                    <a:pos x="503" y="31"/>
                  </a:cxn>
                  <a:cxn ang="0">
                    <a:pos x="562" y="88"/>
                  </a:cxn>
                  <a:cxn ang="0">
                    <a:pos x="621" y="31"/>
                  </a:cxn>
                  <a:cxn ang="0">
                    <a:pos x="769" y="31"/>
                  </a:cxn>
                  <a:cxn ang="0">
                    <a:pos x="799" y="59"/>
                  </a:cxn>
                  <a:cxn ang="0">
                    <a:pos x="830" y="59"/>
                  </a:cxn>
                  <a:cxn ang="0">
                    <a:pos x="918" y="149"/>
                  </a:cxn>
                  <a:cxn ang="0">
                    <a:pos x="1006" y="149"/>
                  </a:cxn>
                </a:cxnLst>
                <a:rect l="0" t="0" r="r" b="b"/>
                <a:pathLst>
                  <a:path w="1006" h="149">
                    <a:moveTo>
                      <a:pt x="0" y="0"/>
                    </a:moveTo>
                    <a:lnTo>
                      <a:pt x="58" y="0"/>
                    </a:lnTo>
                    <a:lnTo>
                      <a:pt x="58" y="59"/>
                    </a:lnTo>
                    <a:lnTo>
                      <a:pt x="118" y="31"/>
                    </a:lnTo>
                    <a:lnTo>
                      <a:pt x="118" y="0"/>
                    </a:lnTo>
                    <a:lnTo>
                      <a:pt x="177" y="0"/>
                    </a:lnTo>
                    <a:lnTo>
                      <a:pt x="237" y="59"/>
                    </a:lnTo>
                    <a:lnTo>
                      <a:pt x="265" y="59"/>
                    </a:lnTo>
                    <a:lnTo>
                      <a:pt x="265" y="88"/>
                    </a:lnTo>
                    <a:lnTo>
                      <a:pt x="296" y="118"/>
                    </a:lnTo>
                    <a:lnTo>
                      <a:pt x="325" y="118"/>
                    </a:lnTo>
                    <a:lnTo>
                      <a:pt x="384" y="59"/>
                    </a:lnTo>
                    <a:lnTo>
                      <a:pt x="503" y="59"/>
                    </a:lnTo>
                    <a:lnTo>
                      <a:pt x="503" y="31"/>
                    </a:lnTo>
                    <a:lnTo>
                      <a:pt x="562" y="88"/>
                    </a:lnTo>
                    <a:lnTo>
                      <a:pt x="621" y="31"/>
                    </a:lnTo>
                    <a:lnTo>
                      <a:pt x="769" y="31"/>
                    </a:lnTo>
                    <a:lnTo>
                      <a:pt x="799" y="59"/>
                    </a:lnTo>
                    <a:lnTo>
                      <a:pt x="830" y="59"/>
                    </a:lnTo>
                    <a:lnTo>
                      <a:pt x="918" y="149"/>
                    </a:lnTo>
                    <a:lnTo>
                      <a:pt x="1006" y="149"/>
                    </a:lnTo>
                  </a:path>
                </a:pathLst>
              </a:custGeom>
              <a:noFill/>
              <a:ln w="1588">
                <a:solidFill>
                  <a:srgbClr val="000000"/>
                </a:solidFill>
                <a:prstDash val="solid"/>
                <a:round/>
                <a:headEnd/>
                <a:tailEnd/>
              </a:ln>
            </p:spPr>
            <p:txBody>
              <a:bodyPr/>
              <a:lstStyle/>
              <a:p>
                <a:endParaRPr lang="en-GB"/>
              </a:p>
            </p:txBody>
          </p:sp>
          <p:sp>
            <p:nvSpPr>
              <p:cNvPr id="17639" name="Freeform 231"/>
              <p:cNvSpPr>
                <a:spLocks/>
              </p:cNvSpPr>
              <p:nvPr/>
            </p:nvSpPr>
            <p:spPr bwMode="auto">
              <a:xfrm>
                <a:off x="4021" y="2667"/>
                <a:ext cx="36" cy="30"/>
              </a:xfrm>
              <a:custGeom>
                <a:avLst/>
                <a:gdLst/>
                <a:ahLst/>
                <a:cxnLst>
                  <a:cxn ang="0">
                    <a:pos x="147" y="120"/>
                  </a:cxn>
                  <a:cxn ang="0">
                    <a:pos x="147" y="61"/>
                  </a:cxn>
                  <a:cxn ang="0">
                    <a:pos x="89" y="61"/>
                  </a:cxn>
                  <a:cxn ang="0">
                    <a:pos x="28" y="0"/>
                  </a:cxn>
                  <a:cxn ang="0">
                    <a:pos x="0" y="0"/>
                  </a:cxn>
                </a:cxnLst>
                <a:rect l="0" t="0" r="r" b="b"/>
                <a:pathLst>
                  <a:path w="147" h="120">
                    <a:moveTo>
                      <a:pt x="147" y="120"/>
                    </a:moveTo>
                    <a:lnTo>
                      <a:pt x="147" y="61"/>
                    </a:lnTo>
                    <a:lnTo>
                      <a:pt x="89" y="61"/>
                    </a:lnTo>
                    <a:lnTo>
                      <a:pt x="28" y="0"/>
                    </a:lnTo>
                    <a:lnTo>
                      <a:pt x="0" y="0"/>
                    </a:lnTo>
                  </a:path>
                </a:pathLst>
              </a:custGeom>
              <a:noFill/>
              <a:ln w="1588">
                <a:solidFill>
                  <a:srgbClr val="000000"/>
                </a:solidFill>
                <a:prstDash val="solid"/>
                <a:round/>
                <a:headEnd/>
                <a:tailEnd/>
              </a:ln>
            </p:spPr>
            <p:txBody>
              <a:bodyPr/>
              <a:lstStyle/>
              <a:p>
                <a:endParaRPr lang="en-GB"/>
              </a:p>
            </p:txBody>
          </p:sp>
          <p:sp>
            <p:nvSpPr>
              <p:cNvPr id="17640" name="Line 232"/>
              <p:cNvSpPr>
                <a:spLocks noChangeShapeType="1"/>
              </p:cNvSpPr>
              <p:nvPr/>
            </p:nvSpPr>
            <p:spPr bwMode="auto">
              <a:xfrm flipH="1" flipV="1">
                <a:off x="4013" y="2660"/>
                <a:ext cx="8" cy="7"/>
              </a:xfrm>
              <a:prstGeom prst="line">
                <a:avLst/>
              </a:prstGeom>
              <a:noFill/>
              <a:ln w="1588">
                <a:solidFill>
                  <a:srgbClr val="000000"/>
                </a:solidFill>
                <a:round/>
                <a:headEnd/>
                <a:tailEnd/>
              </a:ln>
            </p:spPr>
            <p:txBody>
              <a:bodyPr/>
              <a:lstStyle/>
              <a:p>
                <a:endParaRPr lang="en-GB"/>
              </a:p>
            </p:txBody>
          </p:sp>
          <p:sp>
            <p:nvSpPr>
              <p:cNvPr id="17641" name="Line 233"/>
              <p:cNvSpPr>
                <a:spLocks noChangeShapeType="1"/>
              </p:cNvSpPr>
              <p:nvPr/>
            </p:nvSpPr>
            <p:spPr bwMode="auto">
              <a:xfrm flipH="1">
                <a:off x="4005" y="2660"/>
                <a:ext cx="8" cy="1"/>
              </a:xfrm>
              <a:prstGeom prst="line">
                <a:avLst/>
              </a:prstGeom>
              <a:noFill/>
              <a:ln w="1588">
                <a:solidFill>
                  <a:srgbClr val="000000"/>
                </a:solidFill>
                <a:round/>
                <a:headEnd/>
                <a:tailEnd/>
              </a:ln>
            </p:spPr>
            <p:txBody>
              <a:bodyPr/>
              <a:lstStyle/>
              <a:p>
                <a:endParaRPr lang="en-GB"/>
              </a:p>
            </p:txBody>
          </p:sp>
          <p:sp>
            <p:nvSpPr>
              <p:cNvPr id="17642" name="Freeform 234"/>
              <p:cNvSpPr>
                <a:spLocks/>
              </p:cNvSpPr>
              <p:nvPr/>
            </p:nvSpPr>
            <p:spPr bwMode="auto">
              <a:xfrm>
                <a:off x="4013" y="2660"/>
                <a:ext cx="8" cy="7"/>
              </a:xfrm>
              <a:custGeom>
                <a:avLst/>
                <a:gdLst/>
                <a:ahLst/>
                <a:cxnLst>
                  <a:cxn ang="0">
                    <a:pos x="30" y="27"/>
                  </a:cxn>
                  <a:cxn ang="0">
                    <a:pos x="30" y="0"/>
                  </a:cxn>
                  <a:cxn ang="0">
                    <a:pos x="0" y="0"/>
                  </a:cxn>
                </a:cxnLst>
                <a:rect l="0" t="0" r="r" b="b"/>
                <a:pathLst>
                  <a:path w="30" h="27">
                    <a:moveTo>
                      <a:pt x="30" y="27"/>
                    </a:moveTo>
                    <a:lnTo>
                      <a:pt x="30" y="0"/>
                    </a:lnTo>
                    <a:lnTo>
                      <a:pt x="0" y="0"/>
                    </a:lnTo>
                  </a:path>
                </a:pathLst>
              </a:custGeom>
              <a:noFill/>
              <a:ln w="1588">
                <a:solidFill>
                  <a:srgbClr val="000000"/>
                </a:solidFill>
                <a:prstDash val="solid"/>
                <a:round/>
                <a:headEnd/>
                <a:tailEnd/>
              </a:ln>
            </p:spPr>
            <p:txBody>
              <a:bodyPr/>
              <a:lstStyle/>
              <a:p>
                <a:endParaRPr lang="en-GB"/>
              </a:p>
            </p:txBody>
          </p:sp>
          <p:sp>
            <p:nvSpPr>
              <p:cNvPr id="17643" name="Freeform 235"/>
              <p:cNvSpPr>
                <a:spLocks/>
              </p:cNvSpPr>
              <p:nvPr/>
            </p:nvSpPr>
            <p:spPr bwMode="auto">
              <a:xfrm>
                <a:off x="3894" y="2697"/>
                <a:ext cx="163" cy="155"/>
              </a:xfrm>
              <a:custGeom>
                <a:avLst/>
                <a:gdLst/>
                <a:ahLst/>
                <a:cxnLst>
                  <a:cxn ang="0">
                    <a:pos x="651" y="0"/>
                  </a:cxn>
                  <a:cxn ang="0">
                    <a:pos x="651" y="30"/>
                  </a:cxn>
                  <a:cxn ang="0">
                    <a:pos x="623" y="30"/>
                  </a:cxn>
                  <a:cxn ang="0">
                    <a:pos x="593" y="59"/>
                  </a:cxn>
                  <a:cxn ang="0">
                    <a:pos x="532" y="59"/>
                  </a:cxn>
                  <a:cxn ang="0">
                    <a:pos x="444" y="148"/>
                  </a:cxn>
                  <a:cxn ang="0">
                    <a:pos x="444" y="178"/>
                  </a:cxn>
                  <a:cxn ang="0">
                    <a:pos x="414" y="208"/>
                  </a:cxn>
                  <a:cxn ang="0">
                    <a:pos x="414" y="236"/>
                  </a:cxn>
                  <a:cxn ang="0">
                    <a:pos x="355" y="296"/>
                  </a:cxn>
                  <a:cxn ang="0">
                    <a:pos x="355" y="326"/>
                  </a:cxn>
                  <a:cxn ang="0">
                    <a:pos x="325" y="355"/>
                  </a:cxn>
                  <a:cxn ang="0">
                    <a:pos x="325" y="414"/>
                  </a:cxn>
                  <a:cxn ang="0">
                    <a:pos x="295" y="445"/>
                  </a:cxn>
                  <a:cxn ang="0">
                    <a:pos x="267" y="445"/>
                  </a:cxn>
                  <a:cxn ang="0">
                    <a:pos x="267" y="503"/>
                  </a:cxn>
                  <a:cxn ang="0">
                    <a:pos x="237" y="533"/>
                  </a:cxn>
                  <a:cxn ang="0">
                    <a:pos x="237" y="564"/>
                  </a:cxn>
                  <a:cxn ang="0">
                    <a:pos x="148" y="564"/>
                  </a:cxn>
                  <a:cxn ang="0">
                    <a:pos x="118" y="591"/>
                  </a:cxn>
                  <a:cxn ang="0">
                    <a:pos x="30" y="591"/>
                  </a:cxn>
                  <a:cxn ang="0">
                    <a:pos x="0" y="621"/>
                  </a:cxn>
                </a:cxnLst>
                <a:rect l="0" t="0" r="r" b="b"/>
                <a:pathLst>
                  <a:path w="651" h="621">
                    <a:moveTo>
                      <a:pt x="651" y="0"/>
                    </a:moveTo>
                    <a:lnTo>
                      <a:pt x="651" y="30"/>
                    </a:lnTo>
                    <a:lnTo>
                      <a:pt x="623" y="30"/>
                    </a:lnTo>
                    <a:lnTo>
                      <a:pt x="593" y="59"/>
                    </a:lnTo>
                    <a:lnTo>
                      <a:pt x="532" y="59"/>
                    </a:lnTo>
                    <a:lnTo>
                      <a:pt x="444" y="148"/>
                    </a:lnTo>
                    <a:lnTo>
                      <a:pt x="444" y="178"/>
                    </a:lnTo>
                    <a:lnTo>
                      <a:pt x="414" y="208"/>
                    </a:lnTo>
                    <a:lnTo>
                      <a:pt x="414" y="236"/>
                    </a:lnTo>
                    <a:lnTo>
                      <a:pt x="355" y="296"/>
                    </a:lnTo>
                    <a:lnTo>
                      <a:pt x="355" y="326"/>
                    </a:lnTo>
                    <a:lnTo>
                      <a:pt x="325" y="355"/>
                    </a:lnTo>
                    <a:lnTo>
                      <a:pt x="325" y="414"/>
                    </a:lnTo>
                    <a:lnTo>
                      <a:pt x="295" y="445"/>
                    </a:lnTo>
                    <a:lnTo>
                      <a:pt x="267" y="445"/>
                    </a:lnTo>
                    <a:lnTo>
                      <a:pt x="267" y="503"/>
                    </a:lnTo>
                    <a:lnTo>
                      <a:pt x="237" y="533"/>
                    </a:lnTo>
                    <a:lnTo>
                      <a:pt x="237" y="564"/>
                    </a:lnTo>
                    <a:lnTo>
                      <a:pt x="148" y="564"/>
                    </a:lnTo>
                    <a:lnTo>
                      <a:pt x="118" y="591"/>
                    </a:lnTo>
                    <a:lnTo>
                      <a:pt x="30" y="591"/>
                    </a:lnTo>
                    <a:lnTo>
                      <a:pt x="0" y="621"/>
                    </a:lnTo>
                  </a:path>
                </a:pathLst>
              </a:custGeom>
              <a:noFill/>
              <a:ln w="1588">
                <a:solidFill>
                  <a:srgbClr val="000000"/>
                </a:solidFill>
                <a:prstDash val="solid"/>
                <a:round/>
                <a:headEnd/>
                <a:tailEnd/>
              </a:ln>
            </p:spPr>
            <p:txBody>
              <a:bodyPr/>
              <a:lstStyle/>
              <a:p>
                <a:endParaRPr lang="en-GB"/>
              </a:p>
            </p:txBody>
          </p:sp>
          <p:sp>
            <p:nvSpPr>
              <p:cNvPr id="17644" name="Freeform 236"/>
              <p:cNvSpPr>
                <a:spLocks/>
              </p:cNvSpPr>
              <p:nvPr/>
            </p:nvSpPr>
            <p:spPr bwMode="auto">
              <a:xfrm>
                <a:off x="3897" y="2855"/>
                <a:ext cx="175" cy="153"/>
              </a:xfrm>
              <a:custGeom>
                <a:avLst/>
                <a:gdLst/>
                <a:ahLst/>
                <a:cxnLst>
                  <a:cxn ang="0">
                    <a:pos x="0" y="0"/>
                  </a:cxn>
                  <a:cxn ang="0">
                    <a:pos x="50" y="49"/>
                  </a:cxn>
                  <a:cxn ang="0">
                    <a:pos x="79" y="49"/>
                  </a:cxn>
                  <a:cxn ang="0">
                    <a:pos x="109" y="77"/>
                  </a:cxn>
                  <a:cxn ang="0">
                    <a:pos x="109" y="107"/>
                  </a:cxn>
                  <a:cxn ang="0">
                    <a:pos x="139" y="107"/>
                  </a:cxn>
                  <a:cxn ang="0">
                    <a:pos x="139" y="195"/>
                  </a:cxn>
                  <a:cxn ang="0">
                    <a:pos x="168" y="195"/>
                  </a:cxn>
                  <a:cxn ang="0">
                    <a:pos x="198" y="226"/>
                  </a:cxn>
                  <a:cxn ang="0">
                    <a:pos x="198" y="256"/>
                  </a:cxn>
                  <a:cxn ang="0">
                    <a:pos x="258" y="256"/>
                  </a:cxn>
                  <a:cxn ang="0">
                    <a:pos x="286" y="285"/>
                  </a:cxn>
                  <a:cxn ang="0">
                    <a:pos x="346" y="285"/>
                  </a:cxn>
                  <a:cxn ang="0">
                    <a:pos x="316" y="314"/>
                  </a:cxn>
                  <a:cxn ang="0">
                    <a:pos x="316" y="344"/>
                  </a:cxn>
                  <a:cxn ang="0">
                    <a:pos x="346" y="374"/>
                  </a:cxn>
                  <a:cxn ang="0">
                    <a:pos x="346" y="404"/>
                  </a:cxn>
                  <a:cxn ang="0">
                    <a:pos x="316" y="404"/>
                  </a:cxn>
                  <a:cxn ang="0">
                    <a:pos x="316" y="432"/>
                  </a:cxn>
                  <a:cxn ang="0">
                    <a:pos x="377" y="432"/>
                  </a:cxn>
                  <a:cxn ang="0">
                    <a:pos x="405" y="462"/>
                  </a:cxn>
                  <a:cxn ang="0">
                    <a:pos x="495" y="462"/>
                  </a:cxn>
                  <a:cxn ang="0">
                    <a:pos x="495" y="492"/>
                  </a:cxn>
                  <a:cxn ang="0">
                    <a:pos x="523" y="522"/>
                  </a:cxn>
                  <a:cxn ang="0">
                    <a:pos x="553" y="522"/>
                  </a:cxn>
                  <a:cxn ang="0">
                    <a:pos x="553" y="492"/>
                  </a:cxn>
                  <a:cxn ang="0">
                    <a:pos x="584" y="462"/>
                  </a:cxn>
                  <a:cxn ang="0">
                    <a:pos x="642" y="462"/>
                  </a:cxn>
                  <a:cxn ang="0">
                    <a:pos x="673" y="492"/>
                  </a:cxn>
                  <a:cxn ang="0">
                    <a:pos x="702" y="492"/>
                  </a:cxn>
                  <a:cxn ang="0">
                    <a:pos x="673" y="522"/>
                  </a:cxn>
                  <a:cxn ang="0">
                    <a:pos x="642" y="492"/>
                  </a:cxn>
                  <a:cxn ang="0">
                    <a:pos x="614" y="522"/>
                  </a:cxn>
                  <a:cxn ang="0">
                    <a:pos x="614" y="551"/>
                  </a:cxn>
                  <a:cxn ang="0">
                    <a:pos x="673" y="610"/>
                  </a:cxn>
                </a:cxnLst>
                <a:rect l="0" t="0" r="r" b="b"/>
                <a:pathLst>
                  <a:path w="702" h="610">
                    <a:moveTo>
                      <a:pt x="0" y="0"/>
                    </a:moveTo>
                    <a:lnTo>
                      <a:pt x="50" y="49"/>
                    </a:lnTo>
                    <a:lnTo>
                      <a:pt x="79" y="49"/>
                    </a:lnTo>
                    <a:lnTo>
                      <a:pt x="109" y="77"/>
                    </a:lnTo>
                    <a:lnTo>
                      <a:pt x="109" y="107"/>
                    </a:lnTo>
                    <a:lnTo>
                      <a:pt x="139" y="107"/>
                    </a:lnTo>
                    <a:lnTo>
                      <a:pt x="139" y="195"/>
                    </a:lnTo>
                    <a:lnTo>
                      <a:pt x="168" y="195"/>
                    </a:lnTo>
                    <a:lnTo>
                      <a:pt x="198" y="226"/>
                    </a:lnTo>
                    <a:lnTo>
                      <a:pt x="198" y="256"/>
                    </a:lnTo>
                    <a:lnTo>
                      <a:pt x="258" y="256"/>
                    </a:lnTo>
                    <a:lnTo>
                      <a:pt x="286" y="285"/>
                    </a:lnTo>
                    <a:lnTo>
                      <a:pt x="346" y="285"/>
                    </a:lnTo>
                    <a:lnTo>
                      <a:pt x="316" y="314"/>
                    </a:lnTo>
                    <a:lnTo>
                      <a:pt x="316" y="344"/>
                    </a:lnTo>
                    <a:lnTo>
                      <a:pt x="346" y="374"/>
                    </a:lnTo>
                    <a:lnTo>
                      <a:pt x="346" y="404"/>
                    </a:lnTo>
                    <a:lnTo>
                      <a:pt x="316" y="404"/>
                    </a:lnTo>
                    <a:lnTo>
                      <a:pt x="316" y="432"/>
                    </a:lnTo>
                    <a:lnTo>
                      <a:pt x="377" y="432"/>
                    </a:lnTo>
                    <a:lnTo>
                      <a:pt x="405" y="462"/>
                    </a:lnTo>
                    <a:lnTo>
                      <a:pt x="495" y="462"/>
                    </a:lnTo>
                    <a:lnTo>
                      <a:pt x="495" y="492"/>
                    </a:lnTo>
                    <a:lnTo>
                      <a:pt x="523" y="522"/>
                    </a:lnTo>
                    <a:lnTo>
                      <a:pt x="553" y="522"/>
                    </a:lnTo>
                    <a:lnTo>
                      <a:pt x="553" y="492"/>
                    </a:lnTo>
                    <a:lnTo>
                      <a:pt x="584" y="462"/>
                    </a:lnTo>
                    <a:lnTo>
                      <a:pt x="642" y="462"/>
                    </a:lnTo>
                    <a:lnTo>
                      <a:pt x="673" y="492"/>
                    </a:lnTo>
                    <a:lnTo>
                      <a:pt x="702" y="492"/>
                    </a:lnTo>
                    <a:lnTo>
                      <a:pt x="673" y="522"/>
                    </a:lnTo>
                    <a:lnTo>
                      <a:pt x="642" y="492"/>
                    </a:lnTo>
                    <a:lnTo>
                      <a:pt x="614" y="522"/>
                    </a:lnTo>
                    <a:lnTo>
                      <a:pt x="614" y="551"/>
                    </a:lnTo>
                    <a:lnTo>
                      <a:pt x="673" y="610"/>
                    </a:lnTo>
                  </a:path>
                </a:pathLst>
              </a:custGeom>
              <a:noFill/>
              <a:ln w="1588">
                <a:solidFill>
                  <a:srgbClr val="000000"/>
                </a:solidFill>
                <a:prstDash val="solid"/>
                <a:round/>
                <a:headEnd/>
                <a:tailEnd/>
              </a:ln>
            </p:spPr>
            <p:txBody>
              <a:bodyPr/>
              <a:lstStyle/>
              <a:p>
                <a:endParaRPr lang="en-GB"/>
              </a:p>
            </p:txBody>
          </p:sp>
          <p:sp>
            <p:nvSpPr>
              <p:cNvPr id="17645" name="Freeform 237"/>
              <p:cNvSpPr>
                <a:spLocks/>
              </p:cNvSpPr>
              <p:nvPr/>
            </p:nvSpPr>
            <p:spPr bwMode="auto">
              <a:xfrm>
                <a:off x="4065" y="3008"/>
                <a:ext cx="407" cy="52"/>
              </a:xfrm>
              <a:custGeom>
                <a:avLst/>
                <a:gdLst/>
                <a:ahLst/>
                <a:cxnLst>
                  <a:cxn ang="0">
                    <a:pos x="0" y="0"/>
                  </a:cxn>
                  <a:cxn ang="0">
                    <a:pos x="59" y="30"/>
                  </a:cxn>
                  <a:cxn ang="0">
                    <a:pos x="87" y="30"/>
                  </a:cxn>
                  <a:cxn ang="0">
                    <a:pos x="87" y="89"/>
                  </a:cxn>
                  <a:cxn ang="0">
                    <a:pos x="59" y="89"/>
                  </a:cxn>
                  <a:cxn ang="0">
                    <a:pos x="59" y="119"/>
                  </a:cxn>
                  <a:cxn ang="0">
                    <a:pos x="87" y="150"/>
                  </a:cxn>
                  <a:cxn ang="0">
                    <a:pos x="148" y="150"/>
                  </a:cxn>
                  <a:cxn ang="0">
                    <a:pos x="148" y="119"/>
                  </a:cxn>
                  <a:cxn ang="0">
                    <a:pos x="236" y="119"/>
                  </a:cxn>
                  <a:cxn ang="0">
                    <a:pos x="236" y="150"/>
                  </a:cxn>
                  <a:cxn ang="0">
                    <a:pos x="355" y="150"/>
                  </a:cxn>
                  <a:cxn ang="0">
                    <a:pos x="385" y="177"/>
                  </a:cxn>
                  <a:cxn ang="0">
                    <a:pos x="503" y="177"/>
                  </a:cxn>
                  <a:cxn ang="0">
                    <a:pos x="503" y="150"/>
                  </a:cxn>
                  <a:cxn ang="0">
                    <a:pos x="532" y="150"/>
                  </a:cxn>
                  <a:cxn ang="0">
                    <a:pos x="562" y="177"/>
                  </a:cxn>
                  <a:cxn ang="0">
                    <a:pos x="740" y="177"/>
                  </a:cxn>
                  <a:cxn ang="0">
                    <a:pos x="740" y="207"/>
                  </a:cxn>
                  <a:cxn ang="0">
                    <a:pos x="799" y="207"/>
                  </a:cxn>
                  <a:cxn ang="0">
                    <a:pos x="829" y="177"/>
                  </a:cxn>
                  <a:cxn ang="0">
                    <a:pos x="859" y="177"/>
                  </a:cxn>
                  <a:cxn ang="0">
                    <a:pos x="859" y="150"/>
                  </a:cxn>
                  <a:cxn ang="0">
                    <a:pos x="887" y="150"/>
                  </a:cxn>
                  <a:cxn ang="0">
                    <a:pos x="917" y="119"/>
                  </a:cxn>
                  <a:cxn ang="0">
                    <a:pos x="917" y="89"/>
                  </a:cxn>
                  <a:cxn ang="0">
                    <a:pos x="978" y="89"/>
                  </a:cxn>
                  <a:cxn ang="0">
                    <a:pos x="978" y="59"/>
                  </a:cxn>
                  <a:cxn ang="0">
                    <a:pos x="1124" y="59"/>
                  </a:cxn>
                  <a:cxn ang="0">
                    <a:pos x="1155" y="30"/>
                  </a:cxn>
                  <a:cxn ang="0">
                    <a:pos x="1273" y="30"/>
                  </a:cxn>
                  <a:cxn ang="0">
                    <a:pos x="1303" y="59"/>
                  </a:cxn>
                  <a:cxn ang="0">
                    <a:pos x="1362" y="59"/>
                  </a:cxn>
                  <a:cxn ang="0">
                    <a:pos x="1362" y="89"/>
                  </a:cxn>
                  <a:cxn ang="0">
                    <a:pos x="1422" y="89"/>
                  </a:cxn>
                  <a:cxn ang="0">
                    <a:pos x="1480" y="150"/>
                  </a:cxn>
                  <a:cxn ang="0">
                    <a:pos x="1629" y="150"/>
                  </a:cxn>
                </a:cxnLst>
                <a:rect l="0" t="0" r="r" b="b"/>
                <a:pathLst>
                  <a:path w="1629" h="207">
                    <a:moveTo>
                      <a:pt x="0" y="0"/>
                    </a:moveTo>
                    <a:lnTo>
                      <a:pt x="59" y="30"/>
                    </a:lnTo>
                    <a:lnTo>
                      <a:pt x="87" y="30"/>
                    </a:lnTo>
                    <a:lnTo>
                      <a:pt x="87" y="89"/>
                    </a:lnTo>
                    <a:lnTo>
                      <a:pt x="59" y="89"/>
                    </a:lnTo>
                    <a:lnTo>
                      <a:pt x="59" y="119"/>
                    </a:lnTo>
                    <a:lnTo>
                      <a:pt x="87" y="150"/>
                    </a:lnTo>
                    <a:lnTo>
                      <a:pt x="148" y="150"/>
                    </a:lnTo>
                    <a:lnTo>
                      <a:pt x="148" y="119"/>
                    </a:lnTo>
                    <a:lnTo>
                      <a:pt x="236" y="119"/>
                    </a:lnTo>
                    <a:lnTo>
                      <a:pt x="236" y="150"/>
                    </a:lnTo>
                    <a:lnTo>
                      <a:pt x="355" y="150"/>
                    </a:lnTo>
                    <a:lnTo>
                      <a:pt x="385" y="177"/>
                    </a:lnTo>
                    <a:lnTo>
                      <a:pt x="503" y="177"/>
                    </a:lnTo>
                    <a:lnTo>
                      <a:pt x="503" y="150"/>
                    </a:lnTo>
                    <a:lnTo>
                      <a:pt x="532" y="150"/>
                    </a:lnTo>
                    <a:lnTo>
                      <a:pt x="562" y="177"/>
                    </a:lnTo>
                    <a:lnTo>
                      <a:pt x="740" y="177"/>
                    </a:lnTo>
                    <a:lnTo>
                      <a:pt x="740" y="207"/>
                    </a:lnTo>
                    <a:lnTo>
                      <a:pt x="799" y="207"/>
                    </a:lnTo>
                    <a:lnTo>
                      <a:pt x="829" y="177"/>
                    </a:lnTo>
                    <a:lnTo>
                      <a:pt x="859" y="177"/>
                    </a:lnTo>
                    <a:lnTo>
                      <a:pt x="859" y="150"/>
                    </a:lnTo>
                    <a:lnTo>
                      <a:pt x="887" y="150"/>
                    </a:lnTo>
                    <a:lnTo>
                      <a:pt x="917" y="119"/>
                    </a:lnTo>
                    <a:lnTo>
                      <a:pt x="917" y="89"/>
                    </a:lnTo>
                    <a:lnTo>
                      <a:pt x="978" y="89"/>
                    </a:lnTo>
                    <a:lnTo>
                      <a:pt x="978" y="59"/>
                    </a:lnTo>
                    <a:lnTo>
                      <a:pt x="1124" y="59"/>
                    </a:lnTo>
                    <a:lnTo>
                      <a:pt x="1155" y="30"/>
                    </a:lnTo>
                    <a:lnTo>
                      <a:pt x="1273" y="30"/>
                    </a:lnTo>
                    <a:lnTo>
                      <a:pt x="1303" y="59"/>
                    </a:lnTo>
                    <a:lnTo>
                      <a:pt x="1362" y="59"/>
                    </a:lnTo>
                    <a:lnTo>
                      <a:pt x="1362" y="89"/>
                    </a:lnTo>
                    <a:lnTo>
                      <a:pt x="1422" y="89"/>
                    </a:lnTo>
                    <a:lnTo>
                      <a:pt x="1480" y="150"/>
                    </a:lnTo>
                    <a:lnTo>
                      <a:pt x="1629" y="150"/>
                    </a:lnTo>
                  </a:path>
                </a:pathLst>
              </a:custGeom>
              <a:noFill/>
              <a:ln w="1588">
                <a:solidFill>
                  <a:srgbClr val="000000"/>
                </a:solidFill>
                <a:prstDash val="solid"/>
                <a:round/>
                <a:headEnd/>
                <a:tailEnd/>
              </a:ln>
            </p:spPr>
            <p:txBody>
              <a:bodyPr/>
              <a:lstStyle/>
              <a:p>
                <a:endParaRPr lang="en-GB"/>
              </a:p>
            </p:txBody>
          </p:sp>
          <p:sp>
            <p:nvSpPr>
              <p:cNvPr id="17646" name="Freeform 238"/>
              <p:cNvSpPr>
                <a:spLocks/>
              </p:cNvSpPr>
              <p:nvPr/>
            </p:nvSpPr>
            <p:spPr bwMode="auto">
              <a:xfrm>
                <a:off x="4094" y="3215"/>
                <a:ext cx="238" cy="44"/>
              </a:xfrm>
              <a:custGeom>
                <a:avLst/>
                <a:gdLst/>
                <a:ahLst/>
                <a:cxnLst>
                  <a:cxn ang="0">
                    <a:pos x="0" y="150"/>
                  </a:cxn>
                  <a:cxn ang="0">
                    <a:pos x="60" y="150"/>
                  </a:cxn>
                  <a:cxn ang="0">
                    <a:pos x="89" y="119"/>
                  </a:cxn>
                  <a:cxn ang="0">
                    <a:pos x="118" y="150"/>
                  </a:cxn>
                  <a:cxn ang="0">
                    <a:pos x="118" y="119"/>
                  </a:cxn>
                  <a:cxn ang="0">
                    <a:pos x="297" y="119"/>
                  </a:cxn>
                  <a:cxn ang="0">
                    <a:pos x="325" y="89"/>
                  </a:cxn>
                  <a:cxn ang="0">
                    <a:pos x="414" y="89"/>
                  </a:cxn>
                  <a:cxn ang="0">
                    <a:pos x="444" y="59"/>
                  </a:cxn>
                  <a:cxn ang="0">
                    <a:pos x="532" y="150"/>
                  </a:cxn>
                  <a:cxn ang="0">
                    <a:pos x="562" y="119"/>
                  </a:cxn>
                  <a:cxn ang="0">
                    <a:pos x="592" y="119"/>
                  </a:cxn>
                  <a:cxn ang="0">
                    <a:pos x="622" y="150"/>
                  </a:cxn>
                  <a:cxn ang="0">
                    <a:pos x="651" y="150"/>
                  </a:cxn>
                  <a:cxn ang="0">
                    <a:pos x="651" y="177"/>
                  </a:cxn>
                  <a:cxn ang="0">
                    <a:pos x="711" y="177"/>
                  </a:cxn>
                  <a:cxn ang="0">
                    <a:pos x="711" y="150"/>
                  </a:cxn>
                  <a:cxn ang="0">
                    <a:pos x="888" y="150"/>
                  </a:cxn>
                  <a:cxn ang="0">
                    <a:pos x="917" y="119"/>
                  </a:cxn>
                  <a:cxn ang="0">
                    <a:pos x="888" y="89"/>
                  </a:cxn>
                  <a:cxn ang="0">
                    <a:pos x="888" y="59"/>
                  </a:cxn>
                  <a:cxn ang="0">
                    <a:pos x="860" y="30"/>
                  </a:cxn>
                  <a:cxn ang="0">
                    <a:pos x="888" y="0"/>
                  </a:cxn>
                  <a:cxn ang="0">
                    <a:pos x="917" y="0"/>
                  </a:cxn>
                  <a:cxn ang="0">
                    <a:pos x="917" y="30"/>
                  </a:cxn>
                  <a:cxn ang="0">
                    <a:pos x="948" y="30"/>
                  </a:cxn>
                </a:cxnLst>
                <a:rect l="0" t="0" r="r" b="b"/>
                <a:pathLst>
                  <a:path w="948" h="177">
                    <a:moveTo>
                      <a:pt x="0" y="150"/>
                    </a:moveTo>
                    <a:lnTo>
                      <a:pt x="60" y="150"/>
                    </a:lnTo>
                    <a:lnTo>
                      <a:pt x="89" y="119"/>
                    </a:lnTo>
                    <a:lnTo>
                      <a:pt x="118" y="150"/>
                    </a:lnTo>
                    <a:lnTo>
                      <a:pt x="118" y="119"/>
                    </a:lnTo>
                    <a:lnTo>
                      <a:pt x="297" y="119"/>
                    </a:lnTo>
                    <a:lnTo>
                      <a:pt x="325" y="89"/>
                    </a:lnTo>
                    <a:lnTo>
                      <a:pt x="414" y="89"/>
                    </a:lnTo>
                    <a:lnTo>
                      <a:pt x="444" y="59"/>
                    </a:lnTo>
                    <a:lnTo>
                      <a:pt x="532" y="150"/>
                    </a:lnTo>
                    <a:lnTo>
                      <a:pt x="562" y="119"/>
                    </a:lnTo>
                    <a:lnTo>
                      <a:pt x="592" y="119"/>
                    </a:lnTo>
                    <a:lnTo>
                      <a:pt x="622" y="150"/>
                    </a:lnTo>
                    <a:lnTo>
                      <a:pt x="651" y="150"/>
                    </a:lnTo>
                    <a:lnTo>
                      <a:pt x="651" y="177"/>
                    </a:lnTo>
                    <a:lnTo>
                      <a:pt x="711" y="177"/>
                    </a:lnTo>
                    <a:lnTo>
                      <a:pt x="711" y="150"/>
                    </a:lnTo>
                    <a:lnTo>
                      <a:pt x="888" y="150"/>
                    </a:lnTo>
                    <a:lnTo>
                      <a:pt x="917" y="119"/>
                    </a:lnTo>
                    <a:lnTo>
                      <a:pt x="888" y="89"/>
                    </a:lnTo>
                    <a:lnTo>
                      <a:pt x="888" y="59"/>
                    </a:lnTo>
                    <a:lnTo>
                      <a:pt x="860" y="30"/>
                    </a:lnTo>
                    <a:lnTo>
                      <a:pt x="888" y="0"/>
                    </a:lnTo>
                    <a:lnTo>
                      <a:pt x="917" y="0"/>
                    </a:lnTo>
                    <a:lnTo>
                      <a:pt x="917" y="30"/>
                    </a:lnTo>
                    <a:lnTo>
                      <a:pt x="948" y="30"/>
                    </a:lnTo>
                  </a:path>
                </a:pathLst>
              </a:custGeom>
              <a:noFill/>
              <a:ln w="1588">
                <a:solidFill>
                  <a:srgbClr val="000000"/>
                </a:solidFill>
                <a:prstDash val="solid"/>
                <a:round/>
                <a:headEnd/>
                <a:tailEnd/>
              </a:ln>
            </p:spPr>
            <p:txBody>
              <a:bodyPr/>
              <a:lstStyle/>
              <a:p>
                <a:endParaRPr lang="en-GB"/>
              </a:p>
            </p:txBody>
          </p:sp>
          <p:sp>
            <p:nvSpPr>
              <p:cNvPr id="17647" name="Freeform 239"/>
              <p:cNvSpPr>
                <a:spLocks/>
              </p:cNvSpPr>
              <p:nvPr/>
            </p:nvSpPr>
            <p:spPr bwMode="auto">
              <a:xfrm>
                <a:off x="4332" y="3186"/>
                <a:ext cx="111" cy="37"/>
              </a:xfrm>
              <a:custGeom>
                <a:avLst/>
                <a:gdLst/>
                <a:ahLst/>
                <a:cxnLst>
                  <a:cxn ang="0">
                    <a:pos x="444" y="59"/>
                  </a:cxn>
                  <a:cxn ang="0">
                    <a:pos x="296" y="59"/>
                  </a:cxn>
                  <a:cxn ang="0">
                    <a:pos x="237" y="0"/>
                  </a:cxn>
                  <a:cxn ang="0">
                    <a:pos x="207" y="30"/>
                  </a:cxn>
                  <a:cxn ang="0">
                    <a:pos x="176" y="0"/>
                  </a:cxn>
                  <a:cxn ang="0">
                    <a:pos x="176" y="30"/>
                  </a:cxn>
                  <a:cxn ang="0">
                    <a:pos x="149" y="30"/>
                  </a:cxn>
                  <a:cxn ang="0">
                    <a:pos x="119" y="59"/>
                  </a:cxn>
                  <a:cxn ang="0">
                    <a:pos x="58" y="59"/>
                  </a:cxn>
                  <a:cxn ang="0">
                    <a:pos x="58" y="89"/>
                  </a:cxn>
                  <a:cxn ang="0">
                    <a:pos x="30" y="89"/>
                  </a:cxn>
                  <a:cxn ang="0">
                    <a:pos x="0" y="118"/>
                  </a:cxn>
                  <a:cxn ang="0">
                    <a:pos x="0" y="148"/>
                  </a:cxn>
                </a:cxnLst>
                <a:rect l="0" t="0" r="r" b="b"/>
                <a:pathLst>
                  <a:path w="444" h="148">
                    <a:moveTo>
                      <a:pt x="444" y="59"/>
                    </a:moveTo>
                    <a:lnTo>
                      <a:pt x="296" y="59"/>
                    </a:lnTo>
                    <a:lnTo>
                      <a:pt x="237" y="0"/>
                    </a:lnTo>
                    <a:lnTo>
                      <a:pt x="207" y="30"/>
                    </a:lnTo>
                    <a:lnTo>
                      <a:pt x="176" y="0"/>
                    </a:lnTo>
                    <a:lnTo>
                      <a:pt x="176" y="30"/>
                    </a:lnTo>
                    <a:lnTo>
                      <a:pt x="149" y="30"/>
                    </a:lnTo>
                    <a:lnTo>
                      <a:pt x="119" y="59"/>
                    </a:lnTo>
                    <a:lnTo>
                      <a:pt x="58" y="59"/>
                    </a:lnTo>
                    <a:lnTo>
                      <a:pt x="58" y="89"/>
                    </a:lnTo>
                    <a:lnTo>
                      <a:pt x="30" y="89"/>
                    </a:lnTo>
                    <a:lnTo>
                      <a:pt x="0" y="118"/>
                    </a:lnTo>
                    <a:lnTo>
                      <a:pt x="0" y="148"/>
                    </a:lnTo>
                  </a:path>
                </a:pathLst>
              </a:custGeom>
              <a:noFill/>
              <a:ln w="1588">
                <a:solidFill>
                  <a:srgbClr val="000000"/>
                </a:solidFill>
                <a:prstDash val="solid"/>
                <a:round/>
                <a:headEnd/>
                <a:tailEnd/>
              </a:ln>
            </p:spPr>
            <p:txBody>
              <a:bodyPr/>
              <a:lstStyle/>
              <a:p>
                <a:endParaRPr lang="en-GB"/>
              </a:p>
            </p:txBody>
          </p:sp>
          <p:sp>
            <p:nvSpPr>
              <p:cNvPr id="17648" name="Freeform 240"/>
              <p:cNvSpPr>
                <a:spLocks/>
              </p:cNvSpPr>
              <p:nvPr/>
            </p:nvSpPr>
            <p:spPr bwMode="auto">
              <a:xfrm>
                <a:off x="4050" y="3008"/>
                <a:ext cx="44" cy="163"/>
              </a:xfrm>
              <a:custGeom>
                <a:avLst/>
                <a:gdLst/>
                <a:ahLst/>
                <a:cxnLst>
                  <a:cxn ang="0">
                    <a:pos x="59" y="0"/>
                  </a:cxn>
                  <a:cxn ang="0">
                    <a:pos x="59" y="30"/>
                  </a:cxn>
                  <a:cxn ang="0">
                    <a:pos x="0" y="89"/>
                  </a:cxn>
                  <a:cxn ang="0">
                    <a:pos x="0" y="177"/>
                  </a:cxn>
                  <a:cxn ang="0">
                    <a:pos x="28" y="207"/>
                  </a:cxn>
                  <a:cxn ang="0">
                    <a:pos x="28" y="238"/>
                  </a:cxn>
                  <a:cxn ang="0">
                    <a:pos x="59" y="268"/>
                  </a:cxn>
                  <a:cxn ang="0">
                    <a:pos x="88" y="268"/>
                  </a:cxn>
                  <a:cxn ang="0">
                    <a:pos x="118" y="296"/>
                  </a:cxn>
                  <a:cxn ang="0">
                    <a:pos x="118" y="325"/>
                  </a:cxn>
                  <a:cxn ang="0">
                    <a:pos x="146" y="356"/>
                  </a:cxn>
                  <a:cxn ang="0">
                    <a:pos x="177" y="356"/>
                  </a:cxn>
                  <a:cxn ang="0">
                    <a:pos x="146" y="386"/>
                  </a:cxn>
                  <a:cxn ang="0">
                    <a:pos x="146" y="414"/>
                  </a:cxn>
                  <a:cxn ang="0">
                    <a:pos x="118" y="414"/>
                  </a:cxn>
                  <a:cxn ang="0">
                    <a:pos x="118" y="445"/>
                  </a:cxn>
                  <a:cxn ang="0">
                    <a:pos x="59" y="445"/>
                  </a:cxn>
                  <a:cxn ang="0">
                    <a:pos x="59" y="475"/>
                  </a:cxn>
                  <a:cxn ang="0">
                    <a:pos x="28" y="475"/>
                  </a:cxn>
                  <a:cxn ang="0">
                    <a:pos x="28" y="563"/>
                  </a:cxn>
                  <a:cxn ang="0">
                    <a:pos x="59" y="593"/>
                  </a:cxn>
                  <a:cxn ang="0">
                    <a:pos x="59" y="623"/>
                  </a:cxn>
                  <a:cxn ang="0">
                    <a:pos x="28" y="623"/>
                  </a:cxn>
                  <a:cxn ang="0">
                    <a:pos x="0" y="651"/>
                  </a:cxn>
                </a:cxnLst>
                <a:rect l="0" t="0" r="r" b="b"/>
                <a:pathLst>
                  <a:path w="177" h="651">
                    <a:moveTo>
                      <a:pt x="59" y="0"/>
                    </a:moveTo>
                    <a:lnTo>
                      <a:pt x="59" y="30"/>
                    </a:lnTo>
                    <a:lnTo>
                      <a:pt x="0" y="89"/>
                    </a:lnTo>
                    <a:lnTo>
                      <a:pt x="0" y="177"/>
                    </a:lnTo>
                    <a:lnTo>
                      <a:pt x="28" y="207"/>
                    </a:lnTo>
                    <a:lnTo>
                      <a:pt x="28" y="238"/>
                    </a:lnTo>
                    <a:lnTo>
                      <a:pt x="59" y="268"/>
                    </a:lnTo>
                    <a:lnTo>
                      <a:pt x="88" y="268"/>
                    </a:lnTo>
                    <a:lnTo>
                      <a:pt x="118" y="296"/>
                    </a:lnTo>
                    <a:lnTo>
                      <a:pt x="118" y="325"/>
                    </a:lnTo>
                    <a:lnTo>
                      <a:pt x="146" y="356"/>
                    </a:lnTo>
                    <a:lnTo>
                      <a:pt x="177" y="356"/>
                    </a:lnTo>
                    <a:lnTo>
                      <a:pt x="146" y="386"/>
                    </a:lnTo>
                    <a:lnTo>
                      <a:pt x="146" y="414"/>
                    </a:lnTo>
                    <a:lnTo>
                      <a:pt x="118" y="414"/>
                    </a:lnTo>
                    <a:lnTo>
                      <a:pt x="118" y="445"/>
                    </a:lnTo>
                    <a:lnTo>
                      <a:pt x="59" y="445"/>
                    </a:lnTo>
                    <a:lnTo>
                      <a:pt x="59" y="475"/>
                    </a:lnTo>
                    <a:lnTo>
                      <a:pt x="28" y="475"/>
                    </a:lnTo>
                    <a:lnTo>
                      <a:pt x="28" y="563"/>
                    </a:lnTo>
                    <a:lnTo>
                      <a:pt x="59" y="593"/>
                    </a:lnTo>
                    <a:lnTo>
                      <a:pt x="59" y="623"/>
                    </a:lnTo>
                    <a:lnTo>
                      <a:pt x="28" y="623"/>
                    </a:lnTo>
                    <a:lnTo>
                      <a:pt x="0" y="651"/>
                    </a:lnTo>
                  </a:path>
                </a:pathLst>
              </a:custGeom>
              <a:noFill/>
              <a:ln w="1588">
                <a:solidFill>
                  <a:srgbClr val="000000"/>
                </a:solidFill>
                <a:prstDash val="solid"/>
                <a:round/>
                <a:headEnd/>
                <a:tailEnd/>
              </a:ln>
            </p:spPr>
            <p:txBody>
              <a:bodyPr/>
              <a:lstStyle/>
              <a:p>
                <a:endParaRPr lang="en-GB"/>
              </a:p>
            </p:txBody>
          </p:sp>
          <p:sp>
            <p:nvSpPr>
              <p:cNvPr id="17649" name="Freeform 241"/>
              <p:cNvSpPr>
                <a:spLocks/>
              </p:cNvSpPr>
              <p:nvPr/>
            </p:nvSpPr>
            <p:spPr bwMode="auto">
              <a:xfrm>
                <a:off x="3932" y="3163"/>
                <a:ext cx="118" cy="52"/>
              </a:xfrm>
              <a:custGeom>
                <a:avLst/>
                <a:gdLst/>
                <a:ahLst/>
                <a:cxnLst>
                  <a:cxn ang="0">
                    <a:pos x="475" y="28"/>
                  </a:cxn>
                  <a:cxn ang="0">
                    <a:pos x="475" y="0"/>
                  </a:cxn>
                  <a:cxn ang="0">
                    <a:pos x="445" y="28"/>
                  </a:cxn>
                  <a:cxn ang="0">
                    <a:pos x="384" y="28"/>
                  </a:cxn>
                  <a:cxn ang="0">
                    <a:pos x="356" y="0"/>
                  </a:cxn>
                  <a:cxn ang="0">
                    <a:pos x="356" y="28"/>
                  </a:cxn>
                  <a:cxn ang="0">
                    <a:pos x="326" y="28"/>
                  </a:cxn>
                  <a:cxn ang="0">
                    <a:pos x="296" y="58"/>
                  </a:cxn>
                  <a:cxn ang="0">
                    <a:pos x="266" y="28"/>
                  </a:cxn>
                  <a:cxn ang="0">
                    <a:pos x="238" y="58"/>
                  </a:cxn>
                  <a:cxn ang="0">
                    <a:pos x="207" y="58"/>
                  </a:cxn>
                  <a:cxn ang="0">
                    <a:pos x="207" y="88"/>
                  </a:cxn>
                  <a:cxn ang="0">
                    <a:pos x="177" y="88"/>
                  </a:cxn>
                  <a:cxn ang="0">
                    <a:pos x="177" y="58"/>
                  </a:cxn>
                  <a:cxn ang="0">
                    <a:pos x="147" y="58"/>
                  </a:cxn>
                  <a:cxn ang="0">
                    <a:pos x="119" y="88"/>
                  </a:cxn>
                  <a:cxn ang="0">
                    <a:pos x="59" y="88"/>
                  </a:cxn>
                  <a:cxn ang="0">
                    <a:pos x="59" y="147"/>
                  </a:cxn>
                  <a:cxn ang="0">
                    <a:pos x="0" y="206"/>
                  </a:cxn>
                </a:cxnLst>
                <a:rect l="0" t="0" r="r" b="b"/>
                <a:pathLst>
                  <a:path w="475" h="206">
                    <a:moveTo>
                      <a:pt x="475" y="28"/>
                    </a:moveTo>
                    <a:lnTo>
                      <a:pt x="475" y="0"/>
                    </a:lnTo>
                    <a:lnTo>
                      <a:pt x="445" y="28"/>
                    </a:lnTo>
                    <a:lnTo>
                      <a:pt x="384" y="28"/>
                    </a:lnTo>
                    <a:lnTo>
                      <a:pt x="356" y="0"/>
                    </a:lnTo>
                    <a:lnTo>
                      <a:pt x="356" y="28"/>
                    </a:lnTo>
                    <a:lnTo>
                      <a:pt x="326" y="28"/>
                    </a:lnTo>
                    <a:lnTo>
                      <a:pt x="296" y="58"/>
                    </a:lnTo>
                    <a:lnTo>
                      <a:pt x="266" y="28"/>
                    </a:lnTo>
                    <a:lnTo>
                      <a:pt x="238" y="58"/>
                    </a:lnTo>
                    <a:lnTo>
                      <a:pt x="207" y="58"/>
                    </a:lnTo>
                    <a:lnTo>
                      <a:pt x="207" y="88"/>
                    </a:lnTo>
                    <a:lnTo>
                      <a:pt x="177" y="88"/>
                    </a:lnTo>
                    <a:lnTo>
                      <a:pt x="177" y="58"/>
                    </a:lnTo>
                    <a:lnTo>
                      <a:pt x="147" y="58"/>
                    </a:lnTo>
                    <a:lnTo>
                      <a:pt x="119" y="88"/>
                    </a:lnTo>
                    <a:lnTo>
                      <a:pt x="59" y="88"/>
                    </a:lnTo>
                    <a:lnTo>
                      <a:pt x="59" y="147"/>
                    </a:lnTo>
                    <a:lnTo>
                      <a:pt x="0" y="206"/>
                    </a:lnTo>
                  </a:path>
                </a:pathLst>
              </a:custGeom>
              <a:noFill/>
              <a:ln w="1588">
                <a:solidFill>
                  <a:srgbClr val="000000"/>
                </a:solidFill>
                <a:prstDash val="solid"/>
                <a:round/>
                <a:headEnd/>
                <a:tailEnd/>
              </a:ln>
            </p:spPr>
            <p:txBody>
              <a:bodyPr/>
              <a:lstStyle/>
              <a:p>
                <a:endParaRPr lang="en-GB"/>
              </a:p>
            </p:txBody>
          </p:sp>
          <p:sp>
            <p:nvSpPr>
              <p:cNvPr id="17650" name="Freeform 242"/>
              <p:cNvSpPr>
                <a:spLocks/>
              </p:cNvSpPr>
              <p:nvPr/>
            </p:nvSpPr>
            <p:spPr bwMode="auto">
              <a:xfrm>
                <a:off x="4050" y="3171"/>
                <a:ext cx="52" cy="81"/>
              </a:xfrm>
              <a:custGeom>
                <a:avLst/>
                <a:gdLst/>
                <a:ahLst/>
                <a:cxnLst>
                  <a:cxn ang="0">
                    <a:pos x="177" y="328"/>
                  </a:cxn>
                  <a:cxn ang="0">
                    <a:pos x="207" y="297"/>
                  </a:cxn>
                  <a:cxn ang="0">
                    <a:pos x="207" y="267"/>
                  </a:cxn>
                  <a:cxn ang="0">
                    <a:pos x="177" y="237"/>
                  </a:cxn>
                  <a:cxn ang="0">
                    <a:pos x="207" y="208"/>
                  </a:cxn>
                  <a:cxn ang="0">
                    <a:pos x="177" y="149"/>
                  </a:cxn>
                  <a:cxn ang="0">
                    <a:pos x="146" y="119"/>
                  </a:cxn>
                  <a:cxn ang="0">
                    <a:pos x="146" y="90"/>
                  </a:cxn>
                  <a:cxn ang="0">
                    <a:pos x="118" y="90"/>
                  </a:cxn>
                  <a:cxn ang="0">
                    <a:pos x="88" y="60"/>
                  </a:cxn>
                  <a:cxn ang="0">
                    <a:pos x="59" y="60"/>
                  </a:cxn>
                  <a:cxn ang="0">
                    <a:pos x="59" y="30"/>
                  </a:cxn>
                  <a:cxn ang="0">
                    <a:pos x="28" y="30"/>
                  </a:cxn>
                  <a:cxn ang="0">
                    <a:pos x="0" y="0"/>
                  </a:cxn>
                </a:cxnLst>
                <a:rect l="0" t="0" r="r" b="b"/>
                <a:pathLst>
                  <a:path w="207" h="328">
                    <a:moveTo>
                      <a:pt x="177" y="328"/>
                    </a:moveTo>
                    <a:lnTo>
                      <a:pt x="207" y="297"/>
                    </a:lnTo>
                    <a:lnTo>
                      <a:pt x="207" y="267"/>
                    </a:lnTo>
                    <a:lnTo>
                      <a:pt x="177" y="237"/>
                    </a:lnTo>
                    <a:lnTo>
                      <a:pt x="207" y="208"/>
                    </a:lnTo>
                    <a:lnTo>
                      <a:pt x="177" y="149"/>
                    </a:lnTo>
                    <a:lnTo>
                      <a:pt x="146" y="119"/>
                    </a:lnTo>
                    <a:lnTo>
                      <a:pt x="146" y="90"/>
                    </a:lnTo>
                    <a:lnTo>
                      <a:pt x="118" y="90"/>
                    </a:lnTo>
                    <a:lnTo>
                      <a:pt x="88" y="60"/>
                    </a:lnTo>
                    <a:lnTo>
                      <a:pt x="59" y="60"/>
                    </a:lnTo>
                    <a:lnTo>
                      <a:pt x="59" y="30"/>
                    </a:lnTo>
                    <a:lnTo>
                      <a:pt x="28" y="30"/>
                    </a:lnTo>
                    <a:lnTo>
                      <a:pt x="0" y="0"/>
                    </a:lnTo>
                  </a:path>
                </a:pathLst>
              </a:custGeom>
              <a:noFill/>
              <a:ln w="1588">
                <a:solidFill>
                  <a:srgbClr val="000000"/>
                </a:solidFill>
                <a:prstDash val="solid"/>
                <a:round/>
                <a:headEnd/>
                <a:tailEnd/>
              </a:ln>
            </p:spPr>
            <p:txBody>
              <a:bodyPr/>
              <a:lstStyle/>
              <a:p>
                <a:endParaRPr lang="en-GB"/>
              </a:p>
            </p:txBody>
          </p:sp>
          <p:sp>
            <p:nvSpPr>
              <p:cNvPr id="17651" name="Freeform 243"/>
              <p:cNvSpPr>
                <a:spLocks/>
              </p:cNvSpPr>
              <p:nvPr/>
            </p:nvSpPr>
            <p:spPr bwMode="auto">
              <a:xfrm>
                <a:off x="4080" y="3282"/>
                <a:ext cx="236" cy="162"/>
              </a:xfrm>
              <a:custGeom>
                <a:avLst/>
                <a:gdLst/>
                <a:ahLst/>
                <a:cxnLst>
                  <a:cxn ang="0">
                    <a:pos x="947" y="88"/>
                  </a:cxn>
                  <a:cxn ang="0">
                    <a:pos x="947" y="57"/>
                  </a:cxn>
                  <a:cxn ang="0">
                    <a:pos x="858" y="57"/>
                  </a:cxn>
                  <a:cxn ang="0">
                    <a:pos x="828" y="28"/>
                  </a:cxn>
                  <a:cxn ang="0">
                    <a:pos x="770" y="28"/>
                  </a:cxn>
                  <a:cxn ang="0">
                    <a:pos x="740" y="0"/>
                  </a:cxn>
                  <a:cxn ang="0">
                    <a:pos x="710" y="28"/>
                  </a:cxn>
                  <a:cxn ang="0">
                    <a:pos x="681" y="0"/>
                  </a:cxn>
                  <a:cxn ang="0">
                    <a:pos x="651" y="0"/>
                  </a:cxn>
                  <a:cxn ang="0">
                    <a:pos x="621" y="28"/>
                  </a:cxn>
                  <a:cxn ang="0">
                    <a:pos x="533" y="28"/>
                  </a:cxn>
                  <a:cxn ang="0">
                    <a:pos x="503" y="0"/>
                  </a:cxn>
                  <a:cxn ang="0">
                    <a:pos x="473" y="28"/>
                  </a:cxn>
                  <a:cxn ang="0">
                    <a:pos x="473" y="57"/>
                  </a:cxn>
                  <a:cxn ang="0">
                    <a:pos x="444" y="57"/>
                  </a:cxn>
                  <a:cxn ang="0">
                    <a:pos x="414" y="88"/>
                  </a:cxn>
                  <a:cxn ang="0">
                    <a:pos x="356" y="88"/>
                  </a:cxn>
                  <a:cxn ang="0">
                    <a:pos x="356" y="57"/>
                  </a:cxn>
                  <a:cxn ang="0">
                    <a:pos x="326" y="57"/>
                  </a:cxn>
                  <a:cxn ang="0">
                    <a:pos x="296" y="88"/>
                  </a:cxn>
                  <a:cxn ang="0">
                    <a:pos x="296" y="118"/>
                  </a:cxn>
                  <a:cxn ang="0">
                    <a:pos x="326" y="118"/>
                  </a:cxn>
                  <a:cxn ang="0">
                    <a:pos x="356" y="146"/>
                  </a:cxn>
                  <a:cxn ang="0">
                    <a:pos x="326" y="176"/>
                  </a:cxn>
                  <a:cxn ang="0">
                    <a:pos x="356" y="207"/>
                  </a:cxn>
                  <a:cxn ang="0">
                    <a:pos x="296" y="207"/>
                  </a:cxn>
                  <a:cxn ang="0">
                    <a:pos x="296" y="237"/>
                  </a:cxn>
                  <a:cxn ang="0">
                    <a:pos x="326" y="264"/>
                  </a:cxn>
                  <a:cxn ang="0">
                    <a:pos x="296" y="264"/>
                  </a:cxn>
                  <a:cxn ang="0">
                    <a:pos x="266" y="237"/>
                  </a:cxn>
                  <a:cxn ang="0">
                    <a:pos x="237" y="237"/>
                  </a:cxn>
                  <a:cxn ang="0">
                    <a:pos x="207" y="264"/>
                  </a:cxn>
                  <a:cxn ang="0">
                    <a:pos x="177" y="237"/>
                  </a:cxn>
                  <a:cxn ang="0">
                    <a:pos x="119" y="237"/>
                  </a:cxn>
                  <a:cxn ang="0">
                    <a:pos x="59" y="176"/>
                  </a:cxn>
                  <a:cxn ang="0">
                    <a:pos x="89" y="146"/>
                  </a:cxn>
                  <a:cxn ang="0">
                    <a:pos x="89" y="118"/>
                  </a:cxn>
                  <a:cxn ang="0">
                    <a:pos x="59" y="146"/>
                  </a:cxn>
                  <a:cxn ang="0">
                    <a:pos x="28" y="146"/>
                  </a:cxn>
                  <a:cxn ang="0">
                    <a:pos x="0" y="176"/>
                  </a:cxn>
                  <a:cxn ang="0">
                    <a:pos x="0" y="325"/>
                  </a:cxn>
                  <a:cxn ang="0">
                    <a:pos x="28" y="355"/>
                  </a:cxn>
                  <a:cxn ang="0">
                    <a:pos x="28" y="382"/>
                  </a:cxn>
                  <a:cxn ang="0">
                    <a:pos x="59" y="382"/>
                  </a:cxn>
                  <a:cxn ang="0">
                    <a:pos x="89" y="413"/>
                  </a:cxn>
                  <a:cxn ang="0">
                    <a:pos x="89" y="473"/>
                  </a:cxn>
                  <a:cxn ang="0">
                    <a:pos x="148" y="532"/>
                  </a:cxn>
                  <a:cxn ang="0">
                    <a:pos x="177" y="532"/>
                  </a:cxn>
                  <a:cxn ang="0">
                    <a:pos x="237" y="591"/>
                  </a:cxn>
                  <a:cxn ang="0">
                    <a:pos x="177" y="650"/>
                  </a:cxn>
                  <a:cxn ang="0">
                    <a:pos x="148" y="650"/>
                  </a:cxn>
                </a:cxnLst>
                <a:rect l="0" t="0" r="r" b="b"/>
                <a:pathLst>
                  <a:path w="947" h="650">
                    <a:moveTo>
                      <a:pt x="947" y="88"/>
                    </a:moveTo>
                    <a:lnTo>
                      <a:pt x="947" y="57"/>
                    </a:lnTo>
                    <a:lnTo>
                      <a:pt x="858" y="57"/>
                    </a:lnTo>
                    <a:lnTo>
                      <a:pt x="828" y="28"/>
                    </a:lnTo>
                    <a:lnTo>
                      <a:pt x="770" y="28"/>
                    </a:lnTo>
                    <a:lnTo>
                      <a:pt x="740" y="0"/>
                    </a:lnTo>
                    <a:lnTo>
                      <a:pt x="710" y="28"/>
                    </a:lnTo>
                    <a:lnTo>
                      <a:pt x="681" y="0"/>
                    </a:lnTo>
                    <a:lnTo>
                      <a:pt x="651" y="0"/>
                    </a:lnTo>
                    <a:lnTo>
                      <a:pt x="621" y="28"/>
                    </a:lnTo>
                    <a:lnTo>
                      <a:pt x="533" y="28"/>
                    </a:lnTo>
                    <a:lnTo>
                      <a:pt x="503" y="0"/>
                    </a:lnTo>
                    <a:lnTo>
                      <a:pt x="473" y="28"/>
                    </a:lnTo>
                    <a:lnTo>
                      <a:pt x="473" y="57"/>
                    </a:lnTo>
                    <a:lnTo>
                      <a:pt x="444" y="57"/>
                    </a:lnTo>
                    <a:lnTo>
                      <a:pt x="414" y="88"/>
                    </a:lnTo>
                    <a:lnTo>
                      <a:pt x="356" y="88"/>
                    </a:lnTo>
                    <a:lnTo>
                      <a:pt x="356" y="57"/>
                    </a:lnTo>
                    <a:lnTo>
                      <a:pt x="326" y="57"/>
                    </a:lnTo>
                    <a:lnTo>
                      <a:pt x="296" y="88"/>
                    </a:lnTo>
                    <a:lnTo>
                      <a:pt x="296" y="118"/>
                    </a:lnTo>
                    <a:lnTo>
                      <a:pt x="326" y="118"/>
                    </a:lnTo>
                    <a:lnTo>
                      <a:pt x="356" y="146"/>
                    </a:lnTo>
                    <a:lnTo>
                      <a:pt x="326" y="176"/>
                    </a:lnTo>
                    <a:lnTo>
                      <a:pt x="356" y="207"/>
                    </a:lnTo>
                    <a:lnTo>
                      <a:pt x="296" y="207"/>
                    </a:lnTo>
                    <a:lnTo>
                      <a:pt x="296" y="237"/>
                    </a:lnTo>
                    <a:lnTo>
                      <a:pt x="326" y="264"/>
                    </a:lnTo>
                    <a:lnTo>
                      <a:pt x="296" y="264"/>
                    </a:lnTo>
                    <a:lnTo>
                      <a:pt x="266" y="237"/>
                    </a:lnTo>
                    <a:lnTo>
                      <a:pt x="237" y="237"/>
                    </a:lnTo>
                    <a:lnTo>
                      <a:pt x="207" y="264"/>
                    </a:lnTo>
                    <a:lnTo>
                      <a:pt x="177" y="237"/>
                    </a:lnTo>
                    <a:lnTo>
                      <a:pt x="119" y="237"/>
                    </a:lnTo>
                    <a:lnTo>
                      <a:pt x="59" y="176"/>
                    </a:lnTo>
                    <a:lnTo>
                      <a:pt x="89" y="146"/>
                    </a:lnTo>
                    <a:lnTo>
                      <a:pt x="89" y="118"/>
                    </a:lnTo>
                    <a:lnTo>
                      <a:pt x="59" y="146"/>
                    </a:lnTo>
                    <a:lnTo>
                      <a:pt x="28" y="146"/>
                    </a:lnTo>
                    <a:lnTo>
                      <a:pt x="0" y="176"/>
                    </a:lnTo>
                    <a:lnTo>
                      <a:pt x="0" y="325"/>
                    </a:lnTo>
                    <a:lnTo>
                      <a:pt x="28" y="355"/>
                    </a:lnTo>
                    <a:lnTo>
                      <a:pt x="28" y="382"/>
                    </a:lnTo>
                    <a:lnTo>
                      <a:pt x="59" y="382"/>
                    </a:lnTo>
                    <a:lnTo>
                      <a:pt x="89" y="413"/>
                    </a:lnTo>
                    <a:lnTo>
                      <a:pt x="89" y="473"/>
                    </a:lnTo>
                    <a:lnTo>
                      <a:pt x="148" y="532"/>
                    </a:lnTo>
                    <a:lnTo>
                      <a:pt x="177" y="532"/>
                    </a:lnTo>
                    <a:lnTo>
                      <a:pt x="237" y="591"/>
                    </a:lnTo>
                    <a:lnTo>
                      <a:pt x="177" y="650"/>
                    </a:lnTo>
                    <a:lnTo>
                      <a:pt x="148" y="650"/>
                    </a:lnTo>
                  </a:path>
                </a:pathLst>
              </a:custGeom>
              <a:noFill/>
              <a:ln w="1588">
                <a:solidFill>
                  <a:srgbClr val="000000"/>
                </a:solidFill>
                <a:prstDash val="solid"/>
                <a:round/>
                <a:headEnd/>
                <a:tailEnd/>
              </a:ln>
            </p:spPr>
            <p:txBody>
              <a:bodyPr/>
              <a:lstStyle/>
              <a:p>
                <a:endParaRPr lang="en-GB"/>
              </a:p>
            </p:txBody>
          </p:sp>
          <p:sp>
            <p:nvSpPr>
              <p:cNvPr id="17652" name="Freeform 244"/>
              <p:cNvSpPr>
                <a:spLocks/>
              </p:cNvSpPr>
              <p:nvPr/>
            </p:nvSpPr>
            <p:spPr bwMode="auto">
              <a:xfrm>
                <a:off x="3961" y="3252"/>
                <a:ext cx="133" cy="37"/>
              </a:xfrm>
              <a:custGeom>
                <a:avLst/>
                <a:gdLst/>
                <a:ahLst/>
                <a:cxnLst>
                  <a:cxn ang="0">
                    <a:pos x="0" y="146"/>
                  </a:cxn>
                  <a:cxn ang="0">
                    <a:pos x="237" y="146"/>
                  </a:cxn>
                  <a:cxn ang="0">
                    <a:pos x="265" y="118"/>
                  </a:cxn>
                  <a:cxn ang="0">
                    <a:pos x="265" y="87"/>
                  </a:cxn>
                  <a:cxn ang="0">
                    <a:pos x="295" y="57"/>
                  </a:cxn>
                  <a:cxn ang="0">
                    <a:pos x="502" y="57"/>
                  </a:cxn>
                  <a:cxn ang="0">
                    <a:pos x="502" y="0"/>
                  </a:cxn>
                  <a:cxn ang="0">
                    <a:pos x="533" y="0"/>
                  </a:cxn>
                </a:cxnLst>
                <a:rect l="0" t="0" r="r" b="b"/>
                <a:pathLst>
                  <a:path w="533" h="146">
                    <a:moveTo>
                      <a:pt x="0" y="146"/>
                    </a:moveTo>
                    <a:lnTo>
                      <a:pt x="237" y="146"/>
                    </a:lnTo>
                    <a:lnTo>
                      <a:pt x="265" y="118"/>
                    </a:lnTo>
                    <a:lnTo>
                      <a:pt x="265" y="87"/>
                    </a:lnTo>
                    <a:lnTo>
                      <a:pt x="295" y="57"/>
                    </a:lnTo>
                    <a:lnTo>
                      <a:pt x="502" y="57"/>
                    </a:lnTo>
                    <a:lnTo>
                      <a:pt x="502" y="0"/>
                    </a:lnTo>
                    <a:lnTo>
                      <a:pt x="533" y="0"/>
                    </a:lnTo>
                  </a:path>
                </a:pathLst>
              </a:custGeom>
              <a:noFill/>
              <a:ln w="1588">
                <a:solidFill>
                  <a:srgbClr val="000000"/>
                </a:solidFill>
                <a:prstDash val="solid"/>
                <a:round/>
                <a:headEnd/>
                <a:tailEnd/>
              </a:ln>
            </p:spPr>
            <p:txBody>
              <a:bodyPr/>
              <a:lstStyle/>
              <a:p>
                <a:endParaRPr lang="en-GB"/>
              </a:p>
            </p:txBody>
          </p:sp>
          <p:sp>
            <p:nvSpPr>
              <p:cNvPr id="17653" name="Freeform 245"/>
              <p:cNvSpPr>
                <a:spLocks/>
              </p:cNvSpPr>
              <p:nvPr/>
            </p:nvSpPr>
            <p:spPr bwMode="auto">
              <a:xfrm>
                <a:off x="4102" y="3422"/>
                <a:ext cx="22" cy="22"/>
              </a:xfrm>
              <a:custGeom>
                <a:avLst/>
                <a:gdLst/>
                <a:ahLst/>
                <a:cxnLst>
                  <a:cxn ang="0">
                    <a:pos x="59" y="88"/>
                  </a:cxn>
                  <a:cxn ang="0">
                    <a:pos x="88" y="58"/>
                  </a:cxn>
                  <a:cxn ang="0">
                    <a:pos x="88" y="29"/>
                  </a:cxn>
                  <a:cxn ang="0">
                    <a:pos x="59" y="0"/>
                  </a:cxn>
                  <a:cxn ang="0">
                    <a:pos x="30" y="0"/>
                  </a:cxn>
                  <a:cxn ang="0">
                    <a:pos x="0" y="29"/>
                  </a:cxn>
                  <a:cxn ang="0">
                    <a:pos x="30" y="58"/>
                  </a:cxn>
                  <a:cxn ang="0">
                    <a:pos x="30" y="88"/>
                  </a:cxn>
                  <a:cxn ang="0">
                    <a:pos x="59" y="88"/>
                  </a:cxn>
                </a:cxnLst>
                <a:rect l="0" t="0" r="r" b="b"/>
                <a:pathLst>
                  <a:path w="88" h="88">
                    <a:moveTo>
                      <a:pt x="59" y="88"/>
                    </a:moveTo>
                    <a:lnTo>
                      <a:pt x="88" y="58"/>
                    </a:lnTo>
                    <a:lnTo>
                      <a:pt x="88" y="29"/>
                    </a:lnTo>
                    <a:lnTo>
                      <a:pt x="59" y="0"/>
                    </a:lnTo>
                    <a:lnTo>
                      <a:pt x="30" y="0"/>
                    </a:lnTo>
                    <a:lnTo>
                      <a:pt x="0" y="29"/>
                    </a:lnTo>
                    <a:lnTo>
                      <a:pt x="30" y="58"/>
                    </a:lnTo>
                    <a:lnTo>
                      <a:pt x="30" y="88"/>
                    </a:lnTo>
                    <a:lnTo>
                      <a:pt x="59" y="88"/>
                    </a:lnTo>
                  </a:path>
                </a:pathLst>
              </a:custGeom>
              <a:noFill/>
              <a:ln w="1588">
                <a:solidFill>
                  <a:srgbClr val="000000"/>
                </a:solidFill>
                <a:prstDash val="solid"/>
                <a:round/>
                <a:headEnd/>
                <a:tailEnd/>
              </a:ln>
            </p:spPr>
            <p:txBody>
              <a:bodyPr/>
              <a:lstStyle/>
              <a:p>
                <a:endParaRPr lang="en-GB"/>
              </a:p>
            </p:txBody>
          </p:sp>
          <p:sp>
            <p:nvSpPr>
              <p:cNvPr id="17654" name="Freeform 246"/>
              <p:cNvSpPr>
                <a:spLocks/>
              </p:cNvSpPr>
              <p:nvPr/>
            </p:nvSpPr>
            <p:spPr bwMode="auto">
              <a:xfrm>
                <a:off x="4316" y="3223"/>
                <a:ext cx="38" cy="81"/>
              </a:xfrm>
              <a:custGeom>
                <a:avLst/>
                <a:gdLst/>
                <a:ahLst/>
                <a:cxnLst>
                  <a:cxn ang="0">
                    <a:pos x="60" y="0"/>
                  </a:cxn>
                  <a:cxn ang="0">
                    <a:pos x="90" y="0"/>
                  </a:cxn>
                  <a:cxn ang="0">
                    <a:pos x="118" y="29"/>
                  </a:cxn>
                  <a:cxn ang="0">
                    <a:pos x="149" y="89"/>
                  </a:cxn>
                  <a:cxn ang="0">
                    <a:pos x="149" y="120"/>
                  </a:cxn>
                  <a:cxn ang="0">
                    <a:pos x="118" y="120"/>
                  </a:cxn>
                  <a:cxn ang="0">
                    <a:pos x="60" y="177"/>
                  </a:cxn>
                  <a:cxn ang="0">
                    <a:pos x="60" y="207"/>
                  </a:cxn>
                  <a:cxn ang="0">
                    <a:pos x="90" y="238"/>
                  </a:cxn>
                  <a:cxn ang="0">
                    <a:pos x="60" y="238"/>
                  </a:cxn>
                  <a:cxn ang="0">
                    <a:pos x="29" y="266"/>
                  </a:cxn>
                  <a:cxn ang="0">
                    <a:pos x="29" y="295"/>
                  </a:cxn>
                  <a:cxn ang="0">
                    <a:pos x="0" y="326"/>
                  </a:cxn>
                </a:cxnLst>
                <a:rect l="0" t="0" r="r" b="b"/>
                <a:pathLst>
                  <a:path w="149" h="326">
                    <a:moveTo>
                      <a:pt x="60" y="0"/>
                    </a:moveTo>
                    <a:lnTo>
                      <a:pt x="90" y="0"/>
                    </a:lnTo>
                    <a:lnTo>
                      <a:pt x="118" y="29"/>
                    </a:lnTo>
                    <a:lnTo>
                      <a:pt x="149" y="89"/>
                    </a:lnTo>
                    <a:lnTo>
                      <a:pt x="149" y="120"/>
                    </a:lnTo>
                    <a:lnTo>
                      <a:pt x="118" y="120"/>
                    </a:lnTo>
                    <a:lnTo>
                      <a:pt x="60" y="177"/>
                    </a:lnTo>
                    <a:lnTo>
                      <a:pt x="60" y="207"/>
                    </a:lnTo>
                    <a:lnTo>
                      <a:pt x="90" y="238"/>
                    </a:lnTo>
                    <a:lnTo>
                      <a:pt x="60" y="238"/>
                    </a:lnTo>
                    <a:lnTo>
                      <a:pt x="29" y="266"/>
                    </a:lnTo>
                    <a:lnTo>
                      <a:pt x="29" y="295"/>
                    </a:lnTo>
                    <a:lnTo>
                      <a:pt x="0" y="326"/>
                    </a:lnTo>
                  </a:path>
                </a:pathLst>
              </a:custGeom>
              <a:noFill/>
              <a:ln w="1588">
                <a:solidFill>
                  <a:srgbClr val="000000"/>
                </a:solidFill>
                <a:prstDash val="solid"/>
                <a:round/>
                <a:headEnd/>
                <a:tailEnd/>
              </a:ln>
            </p:spPr>
            <p:txBody>
              <a:bodyPr/>
              <a:lstStyle/>
              <a:p>
                <a:endParaRPr lang="en-GB"/>
              </a:p>
            </p:txBody>
          </p:sp>
          <p:sp>
            <p:nvSpPr>
              <p:cNvPr id="17655" name="Freeform 247"/>
              <p:cNvSpPr>
                <a:spLocks/>
              </p:cNvSpPr>
              <p:nvPr/>
            </p:nvSpPr>
            <p:spPr bwMode="auto">
              <a:xfrm>
                <a:off x="4316" y="3304"/>
                <a:ext cx="53" cy="59"/>
              </a:xfrm>
              <a:custGeom>
                <a:avLst/>
                <a:gdLst/>
                <a:ahLst/>
                <a:cxnLst>
                  <a:cxn ang="0">
                    <a:pos x="0" y="0"/>
                  </a:cxn>
                  <a:cxn ang="0">
                    <a:pos x="0" y="30"/>
                  </a:cxn>
                  <a:cxn ang="0">
                    <a:pos x="209" y="30"/>
                  </a:cxn>
                  <a:cxn ang="0">
                    <a:pos x="209" y="58"/>
                  </a:cxn>
                  <a:cxn ang="0">
                    <a:pos x="179" y="58"/>
                  </a:cxn>
                  <a:cxn ang="0">
                    <a:pos x="149" y="88"/>
                  </a:cxn>
                  <a:cxn ang="0">
                    <a:pos x="118" y="88"/>
                  </a:cxn>
                  <a:cxn ang="0">
                    <a:pos x="60" y="149"/>
                  </a:cxn>
                  <a:cxn ang="0">
                    <a:pos x="60" y="237"/>
                  </a:cxn>
                </a:cxnLst>
                <a:rect l="0" t="0" r="r" b="b"/>
                <a:pathLst>
                  <a:path w="209" h="237">
                    <a:moveTo>
                      <a:pt x="0" y="0"/>
                    </a:moveTo>
                    <a:lnTo>
                      <a:pt x="0" y="30"/>
                    </a:lnTo>
                    <a:lnTo>
                      <a:pt x="209" y="30"/>
                    </a:lnTo>
                    <a:lnTo>
                      <a:pt x="209" y="58"/>
                    </a:lnTo>
                    <a:lnTo>
                      <a:pt x="179" y="58"/>
                    </a:lnTo>
                    <a:lnTo>
                      <a:pt x="149" y="88"/>
                    </a:lnTo>
                    <a:lnTo>
                      <a:pt x="118" y="88"/>
                    </a:lnTo>
                    <a:lnTo>
                      <a:pt x="60" y="149"/>
                    </a:lnTo>
                    <a:lnTo>
                      <a:pt x="60" y="237"/>
                    </a:lnTo>
                  </a:path>
                </a:pathLst>
              </a:custGeom>
              <a:noFill/>
              <a:ln w="1588">
                <a:solidFill>
                  <a:srgbClr val="000000"/>
                </a:solidFill>
                <a:prstDash val="solid"/>
                <a:round/>
                <a:headEnd/>
                <a:tailEnd/>
              </a:ln>
            </p:spPr>
            <p:txBody>
              <a:bodyPr/>
              <a:lstStyle/>
              <a:p>
                <a:endParaRPr lang="en-GB"/>
              </a:p>
            </p:txBody>
          </p:sp>
          <p:sp>
            <p:nvSpPr>
              <p:cNvPr id="17656" name="Freeform 248"/>
              <p:cNvSpPr>
                <a:spLocks/>
              </p:cNvSpPr>
              <p:nvPr/>
            </p:nvSpPr>
            <p:spPr bwMode="auto">
              <a:xfrm>
                <a:off x="4339" y="3274"/>
                <a:ext cx="237" cy="82"/>
              </a:xfrm>
              <a:custGeom>
                <a:avLst/>
                <a:gdLst/>
                <a:ahLst/>
                <a:cxnLst>
                  <a:cxn ang="0">
                    <a:pos x="0" y="326"/>
                  </a:cxn>
                  <a:cxn ang="0">
                    <a:pos x="0" y="295"/>
                  </a:cxn>
                  <a:cxn ang="0">
                    <a:pos x="28" y="268"/>
                  </a:cxn>
                  <a:cxn ang="0">
                    <a:pos x="59" y="268"/>
                  </a:cxn>
                  <a:cxn ang="0">
                    <a:pos x="146" y="177"/>
                  </a:cxn>
                  <a:cxn ang="0">
                    <a:pos x="177" y="177"/>
                  </a:cxn>
                  <a:cxn ang="0">
                    <a:pos x="207" y="149"/>
                  </a:cxn>
                  <a:cxn ang="0">
                    <a:pos x="237" y="149"/>
                  </a:cxn>
                  <a:cxn ang="0">
                    <a:pos x="266" y="119"/>
                  </a:cxn>
                  <a:cxn ang="0">
                    <a:pos x="266" y="88"/>
                  </a:cxn>
                  <a:cxn ang="0">
                    <a:pos x="296" y="59"/>
                  </a:cxn>
                  <a:cxn ang="0">
                    <a:pos x="296" y="31"/>
                  </a:cxn>
                  <a:cxn ang="0">
                    <a:pos x="414" y="31"/>
                  </a:cxn>
                  <a:cxn ang="0">
                    <a:pos x="444" y="0"/>
                  </a:cxn>
                  <a:cxn ang="0">
                    <a:pos x="592" y="0"/>
                  </a:cxn>
                  <a:cxn ang="0">
                    <a:pos x="621" y="31"/>
                  </a:cxn>
                  <a:cxn ang="0">
                    <a:pos x="712" y="31"/>
                  </a:cxn>
                  <a:cxn ang="0">
                    <a:pos x="740" y="0"/>
                  </a:cxn>
                  <a:cxn ang="0">
                    <a:pos x="740" y="31"/>
                  </a:cxn>
                  <a:cxn ang="0">
                    <a:pos x="769" y="59"/>
                  </a:cxn>
                  <a:cxn ang="0">
                    <a:pos x="799" y="59"/>
                  </a:cxn>
                  <a:cxn ang="0">
                    <a:pos x="799" y="88"/>
                  </a:cxn>
                  <a:cxn ang="0">
                    <a:pos x="919" y="88"/>
                  </a:cxn>
                  <a:cxn ang="0">
                    <a:pos x="949" y="119"/>
                  </a:cxn>
                  <a:cxn ang="0">
                    <a:pos x="858" y="119"/>
                  </a:cxn>
                  <a:cxn ang="0">
                    <a:pos x="830" y="149"/>
                  </a:cxn>
                  <a:cxn ang="0">
                    <a:pos x="712" y="149"/>
                  </a:cxn>
                  <a:cxn ang="0">
                    <a:pos x="681" y="177"/>
                  </a:cxn>
                  <a:cxn ang="0">
                    <a:pos x="712" y="207"/>
                  </a:cxn>
                  <a:cxn ang="0">
                    <a:pos x="769" y="207"/>
                  </a:cxn>
                  <a:cxn ang="0">
                    <a:pos x="740" y="238"/>
                  </a:cxn>
                  <a:cxn ang="0">
                    <a:pos x="444" y="238"/>
                  </a:cxn>
                  <a:cxn ang="0">
                    <a:pos x="474" y="207"/>
                  </a:cxn>
                  <a:cxn ang="0">
                    <a:pos x="414" y="177"/>
                  </a:cxn>
                  <a:cxn ang="0">
                    <a:pos x="384" y="207"/>
                  </a:cxn>
                  <a:cxn ang="0">
                    <a:pos x="414" y="238"/>
                  </a:cxn>
                  <a:cxn ang="0">
                    <a:pos x="414" y="268"/>
                  </a:cxn>
                  <a:cxn ang="0">
                    <a:pos x="326" y="268"/>
                  </a:cxn>
                  <a:cxn ang="0">
                    <a:pos x="296" y="238"/>
                  </a:cxn>
                  <a:cxn ang="0">
                    <a:pos x="266" y="238"/>
                  </a:cxn>
                  <a:cxn ang="0">
                    <a:pos x="237" y="207"/>
                  </a:cxn>
                  <a:cxn ang="0">
                    <a:pos x="207" y="207"/>
                  </a:cxn>
                  <a:cxn ang="0">
                    <a:pos x="177" y="238"/>
                  </a:cxn>
                  <a:cxn ang="0">
                    <a:pos x="89" y="238"/>
                  </a:cxn>
                  <a:cxn ang="0">
                    <a:pos x="89" y="268"/>
                  </a:cxn>
                  <a:cxn ang="0">
                    <a:pos x="59" y="295"/>
                  </a:cxn>
                  <a:cxn ang="0">
                    <a:pos x="28" y="295"/>
                  </a:cxn>
                  <a:cxn ang="0">
                    <a:pos x="0" y="326"/>
                  </a:cxn>
                </a:cxnLst>
                <a:rect l="0" t="0" r="r" b="b"/>
                <a:pathLst>
                  <a:path w="949" h="326">
                    <a:moveTo>
                      <a:pt x="0" y="326"/>
                    </a:moveTo>
                    <a:lnTo>
                      <a:pt x="0" y="295"/>
                    </a:lnTo>
                    <a:lnTo>
                      <a:pt x="28" y="268"/>
                    </a:lnTo>
                    <a:lnTo>
                      <a:pt x="59" y="268"/>
                    </a:lnTo>
                    <a:lnTo>
                      <a:pt x="146" y="177"/>
                    </a:lnTo>
                    <a:lnTo>
                      <a:pt x="177" y="177"/>
                    </a:lnTo>
                    <a:lnTo>
                      <a:pt x="207" y="149"/>
                    </a:lnTo>
                    <a:lnTo>
                      <a:pt x="237" y="149"/>
                    </a:lnTo>
                    <a:lnTo>
                      <a:pt x="266" y="119"/>
                    </a:lnTo>
                    <a:lnTo>
                      <a:pt x="266" y="88"/>
                    </a:lnTo>
                    <a:lnTo>
                      <a:pt x="296" y="59"/>
                    </a:lnTo>
                    <a:lnTo>
                      <a:pt x="296" y="31"/>
                    </a:lnTo>
                    <a:lnTo>
                      <a:pt x="414" y="31"/>
                    </a:lnTo>
                    <a:lnTo>
                      <a:pt x="444" y="0"/>
                    </a:lnTo>
                    <a:lnTo>
                      <a:pt x="592" y="0"/>
                    </a:lnTo>
                    <a:lnTo>
                      <a:pt x="621" y="31"/>
                    </a:lnTo>
                    <a:lnTo>
                      <a:pt x="712" y="31"/>
                    </a:lnTo>
                    <a:lnTo>
                      <a:pt x="740" y="0"/>
                    </a:lnTo>
                    <a:lnTo>
                      <a:pt x="740" y="31"/>
                    </a:lnTo>
                    <a:lnTo>
                      <a:pt x="769" y="59"/>
                    </a:lnTo>
                    <a:lnTo>
                      <a:pt x="799" y="59"/>
                    </a:lnTo>
                    <a:lnTo>
                      <a:pt x="799" y="88"/>
                    </a:lnTo>
                    <a:lnTo>
                      <a:pt x="919" y="88"/>
                    </a:lnTo>
                    <a:lnTo>
                      <a:pt x="949" y="119"/>
                    </a:lnTo>
                    <a:lnTo>
                      <a:pt x="858" y="119"/>
                    </a:lnTo>
                    <a:lnTo>
                      <a:pt x="830" y="149"/>
                    </a:lnTo>
                    <a:lnTo>
                      <a:pt x="712" y="149"/>
                    </a:lnTo>
                    <a:lnTo>
                      <a:pt x="681" y="177"/>
                    </a:lnTo>
                    <a:lnTo>
                      <a:pt x="712" y="207"/>
                    </a:lnTo>
                    <a:lnTo>
                      <a:pt x="769" y="207"/>
                    </a:lnTo>
                    <a:lnTo>
                      <a:pt x="740" y="238"/>
                    </a:lnTo>
                    <a:lnTo>
                      <a:pt x="444" y="238"/>
                    </a:lnTo>
                    <a:lnTo>
                      <a:pt x="474" y="207"/>
                    </a:lnTo>
                    <a:lnTo>
                      <a:pt x="414" y="177"/>
                    </a:lnTo>
                    <a:lnTo>
                      <a:pt x="384" y="207"/>
                    </a:lnTo>
                    <a:lnTo>
                      <a:pt x="414" y="238"/>
                    </a:lnTo>
                    <a:lnTo>
                      <a:pt x="414" y="268"/>
                    </a:lnTo>
                    <a:lnTo>
                      <a:pt x="326" y="268"/>
                    </a:lnTo>
                    <a:lnTo>
                      <a:pt x="296" y="238"/>
                    </a:lnTo>
                    <a:lnTo>
                      <a:pt x="266" y="238"/>
                    </a:lnTo>
                    <a:lnTo>
                      <a:pt x="237" y="207"/>
                    </a:lnTo>
                    <a:lnTo>
                      <a:pt x="207" y="207"/>
                    </a:lnTo>
                    <a:lnTo>
                      <a:pt x="177" y="238"/>
                    </a:lnTo>
                    <a:lnTo>
                      <a:pt x="89" y="238"/>
                    </a:lnTo>
                    <a:lnTo>
                      <a:pt x="89" y="268"/>
                    </a:lnTo>
                    <a:lnTo>
                      <a:pt x="59" y="295"/>
                    </a:lnTo>
                    <a:lnTo>
                      <a:pt x="28" y="295"/>
                    </a:lnTo>
                    <a:lnTo>
                      <a:pt x="0" y="326"/>
                    </a:lnTo>
                  </a:path>
                </a:pathLst>
              </a:custGeom>
              <a:noFill/>
              <a:ln w="1588">
                <a:solidFill>
                  <a:srgbClr val="000000"/>
                </a:solidFill>
                <a:prstDash val="solid"/>
                <a:round/>
                <a:headEnd/>
                <a:tailEnd/>
              </a:ln>
            </p:spPr>
            <p:txBody>
              <a:bodyPr/>
              <a:lstStyle/>
              <a:p>
                <a:endParaRPr lang="en-GB"/>
              </a:p>
            </p:txBody>
          </p:sp>
          <p:sp>
            <p:nvSpPr>
              <p:cNvPr id="17657" name="Freeform 249"/>
              <p:cNvSpPr>
                <a:spLocks/>
              </p:cNvSpPr>
              <p:nvPr/>
            </p:nvSpPr>
            <p:spPr bwMode="auto">
              <a:xfrm>
                <a:off x="4332" y="3356"/>
                <a:ext cx="7" cy="7"/>
              </a:xfrm>
              <a:custGeom>
                <a:avLst/>
                <a:gdLst/>
                <a:ahLst/>
                <a:cxnLst>
                  <a:cxn ang="0">
                    <a:pos x="30" y="0"/>
                  </a:cxn>
                  <a:cxn ang="0">
                    <a:pos x="30" y="30"/>
                  </a:cxn>
                  <a:cxn ang="0">
                    <a:pos x="0" y="30"/>
                  </a:cxn>
                </a:cxnLst>
                <a:rect l="0" t="0" r="r" b="b"/>
                <a:pathLst>
                  <a:path w="30" h="30">
                    <a:moveTo>
                      <a:pt x="30" y="0"/>
                    </a:moveTo>
                    <a:lnTo>
                      <a:pt x="30" y="30"/>
                    </a:lnTo>
                    <a:lnTo>
                      <a:pt x="0" y="30"/>
                    </a:lnTo>
                  </a:path>
                </a:pathLst>
              </a:custGeom>
              <a:noFill/>
              <a:ln w="1588">
                <a:solidFill>
                  <a:srgbClr val="000000"/>
                </a:solidFill>
                <a:prstDash val="solid"/>
                <a:round/>
                <a:headEnd/>
                <a:tailEnd/>
              </a:ln>
            </p:spPr>
            <p:txBody>
              <a:bodyPr/>
              <a:lstStyle/>
              <a:p>
                <a:endParaRPr lang="en-GB"/>
              </a:p>
            </p:txBody>
          </p:sp>
          <p:sp>
            <p:nvSpPr>
              <p:cNvPr id="17658" name="Freeform 250"/>
              <p:cNvSpPr>
                <a:spLocks/>
              </p:cNvSpPr>
              <p:nvPr/>
            </p:nvSpPr>
            <p:spPr bwMode="auto">
              <a:xfrm>
                <a:off x="4324" y="3363"/>
                <a:ext cx="733" cy="348"/>
              </a:xfrm>
              <a:custGeom>
                <a:avLst/>
                <a:gdLst/>
                <a:ahLst/>
                <a:cxnLst>
                  <a:cxn ang="0">
                    <a:pos x="0" y="148"/>
                  </a:cxn>
                  <a:cxn ang="0">
                    <a:pos x="61" y="177"/>
                  </a:cxn>
                  <a:cxn ang="0">
                    <a:pos x="207" y="148"/>
                  </a:cxn>
                  <a:cxn ang="0">
                    <a:pos x="180" y="266"/>
                  </a:cxn>
                  <a:cxn ang="0">
                    <a:pos x="238" y="295"/>
                  </a:cxn>
                  <a:cxn ang="0">
                    <a:pos x="298" y="385"/>
                  </a:cxn>
                  <a:cxn ang="0">
                    <a:pos x="238" y="473"/>
                  </a:cxn>
                  <a:cxn ang="0">
                    <a:pos x="327" y="532"/>
                  </a:cxn>
                  <a:cxn ang="0">
                    <a:pos x="207" y="591"/>
                  </a:cxn>
                  <a:cxn ang="0">
                    <a:pos x="150" y="473"/>
                  </a:cxn>
                  <a:cxn ang="0">
                    <a:pos x="120" y="532"/>
                  </a:cxn>
                  <a:cxn ang="0">
                    <a:pos x="89" y="591"/>
                  </a:cxn>
                  <a:cxn ang="0">
                    <a:pos x="180" y="650"/>
                  </a:cxn>
                  <a:cxn ang="0">
                    <a:pos x="238" y="650"/>
                  </a:cxn>
                  <a:cxn ang="0">
                    <a:pos x="357" y="711"/>
                  </a:cxn>
                  <a:cxn ang="0">
                    <a:pos x="327" y="798"/>
                  </a:cxn>
                  <a:cxn ang="0">
                    <a:pos x="387" y="917"/>
                  </a:cxn>
                  <a:cxn ang="0">
                    <a:pos x="445" y="917"/>
                  </a:cxn>
                  <a:cxn ang="0">
                    <a:pos x="475" y="975"/>
                  </a:cxn>
                  <a:cxn ang="0">
                    <a:pos x="387" y="975"/>
                  </a:cxn>
                  <a:cxn ang="0">
                    <a:pos x="653" y="1006"/>
                  </a:cxn>
                  <a:cxn ang="0">
                    <a:pos x="624" y="1066"/>
                  </a:cxn>
                  <a:cxn ang="0">
                    <a:pos x="505" y="1124"/>
                  </a:cxn>
                  <a:cxn ang="0">
                    <a:pos x="624" y="1184"/>
                  </a:cxn>
                  <a:cxn ang="0">
                    <a:pos x="712" y="1093"/>
                  </a:cxn>
                  <a:cxn ang="0">
                    <a:pos x="773" y="1093"/>
                  </a:cxn>
                  <a:cxn ang="0">
                    <a:pos x="860" y="1154"/>
                  </a:cxn>
                  <a:cxn ang="0">
                    <a:pos x="919" y="1154"/>
                  </a:cxn>
                  <a:cxn ang="0">
                    <a:pos x="949" y="1213"/>
                  </a:cxn>
                  <a:cxn ang="0">
                    <a:pos x="1010" y="1272"/>
                  </a:cxn>
                  <a:cxn ang="0">
                    <a:pos x="1098" y="1331"/>
                  </a:cxn>
                  <a:cxn ang="0">
                    <a:pos x="1187" y="1302"/>
                  </a:cxn>
                  <a:cxn ang="0">
                    <a:pos x="1305" y="1302"/>
                  </a:cxn>
                  <a:cxn ang="0">
                    <a:pos x="1305" y="1213"/>
                  </a:cxn>
                  <a:cxn ang="0">
                    <a:pos x="1365" y="1066"/>
                  </a:cxn>
                  <a:cxn ang="0">
                    <a:pos x="1542" y="1093"/>
                  </a:cxn>
                  <a:cxn ang="0">
                    <a:pos x="1631" y="1154"/>
                  </a:cxn>
                  <a:cxn ang="0">
                    <a:pos x="1749" y="1184"/>
                  </a:cxn>
                  <a:cxn ang="0">
                    <a:pos x="1958" y="1361"/>
                  </a:cxn>
                  <a:cxn ang="0">
                    <a:pos x="2165" y="1331"/>
                  </a:cxn>
                  <a:cxn ang="0">
                    <a:pos x="2284" y="1272"/>
                  </a:cxn>
                  <a:cxn ang="0">
                    <a:pos x="2342" y="1242"/>
                  </a:cxn>
                  <a:cxn ang="0">
                    <a:pos x="2431" y="1154"/>
                  </a:cxn>
                  <a:cxn ang="0">
                    <a:pos x="2549" y="1124"/>
                  </a:cxn>
                  <a:cxn ang="0">
                    <a:pos x="2668" y="1184"/>
                  </a:cxn>
                  <a:cxn ang="0">
                    <a:pos x="2757" y="1184"/>
                  </a:cxn>
                  <a:cxn ang="0">
                    <a:pos x="2877" y="1066"/>
                  </a:cxn>
                  <a:cxn ang="0">
                    <a:pos x="2816" y="1272"/>
                  </a:cxn>
                </a:cxnLst>
                <a:rect l="0" t="0" r="r" b="b"/>
                <a:pathLst>
                  <a:path w="2934" h="1391">
                    <a:moveTo>
                      <a:pt x="31" y="0"/>
                    </a:moveTo>
                    <a:lnTo>
                      <a:pt x="31" y="118"/>
                    </a:lnTo>
                    <a:lnTo>
                      <a:pt x="0" y="148"/>
                    </a:lnTo>
                    <a:lnTo>
                      <a:pt x="0" y="177"/>
                    </a:lnTo>
                    <a:lnTo>
                      <a:pt x="31" y="207"/>
                    </a:lnTo>
                    <a:lnTo>
                      <a:pt x="61" y="177"/>
                    </a:lnTo>
                    <a:lnTo>
                      <a:pt x="150" y="177"/>
                    </a:lnTo>
                    <a:lnTo>
                      <a:pt x="180" y="148"/>
                    </a:lnTo>
                    <a:lnTo>
                      <a:pt x="207" y="148"/>
                    </a:lnTo>
                    <a:lnTo>
                      <a:pt x="238" y="177"/>
                    </a:lnTo>
                    <a:lnTo>
                      <a:pt x="180" y="237"/>
                    </a:lnTo>
                    <a:lnTo>
                      <a:pt x="180" y="266"/>
                    </a:lnTo>
                    <a:lnTo>
                      <a:pt x="207" y="266"/>
                    </a:lnTo>
                    <a:lnTo>
                      <a:pt x="207" y="295"/>
                    </a:lnTo>
                    <a:lnTo>
                      <a:pt x="238" y="295"/>
                    </a:lnTo>
                    <a:lnTo>
                      <a:pt x="238" y="385"/>
                    </a:lnTo>
                    <a:lnTo>
                      <a:pt x="268" y="355"/>
                    </a:lnTo>
                    <a:lnTo>
                      <a:pt x="298" y="385"/>
                    </a:lnTo>
                    <a:lnTo>
                      <a:pt x="238" y="443"/>
                    </a:lnTo>
                    <a:lnTo>
                      <a:pt x="207" y="443"/>
                    </a:lnTo>
                    <a:lnTo>
                      <a:pt x="238" y="473"/>
                    </a:lnTo>
                    <a:lnTo>
                      <a:pt x="238" y="504"/>
                    </a:lnTo>
                    <a:lnTo>
                      <a:pt x="268" y="532"/>
                    </a:lnTo>
                    <a:lnTo>
                      <a:pt x="327" y="532"/>
                    </a:lnTo>
                    <a:lnTo>
                      <a:pt x="327" y="562"/>
                    </a:lnTo>
                    <a:lnTo>
                      <a:pt x="207" y="562"/>
                    </a:lnTo>
                    <a:lnTo>
                      <a:pt x="207" y="591"/>
                    </a:lnTo>
                    <a:lnTo>
                      <a:pt x="180" y="562"/>
                    </a:lnTo>
                    <a:lnTo>
                      <a:pt x="180" y="504"/>
                    </a:lnTo>
                    <a:lnTo>
                      <a:pt x="150" y="473"/>
                    </a:lnTo>
                    <a:lnTo>
                      <a:pt x="89" y="473"/>
                    </a:lnTo>
                    <a:lnTo>
                      <a:pt x="120" y="504"/>
                    </a:lnTo>
                    <a:lnTo>
                      <a:pt x="120" y="532"/>
                    </a:lnTo>
                    <a:lnTo>
                      <a:pt x="150" y="562"/>
                    </a:lnTo>
                    <a:lnTo>
                      <a:pt x="120" y="591"/>
                    </a:lnTo>
                    <a:lnTo>
                      <a:pt x="89" y="591"/>
                    </a:lnTo>
                    <a:lnTo>
                      <a:pt x="89" y="622"/>
                    </a:lnTo>
                    <a:lnTo>
                      <a:pt x="120" y="622"/>
                    </a:lnTo>
                    <a:lnTo>
                      <a:pt x="180" y="650"/>
                    </a:lnTo>
                    <a:lnTo>
                      <a:pt x="207" y="622"/>
                    </a:lnTo>
                    <a:lnTo>
                      <a:pt x="238" y="622"/>
                    </a:lnTo>
                    <a:lnTo>
                      <a:pt x="238" y="650"/>
                    </a:lnTo>
                    <a:lnTo>
                      <a:pt x="268" y="680"/>
                    </a:lnTo>
                    <a:lnTo>
                      <a:pt x="327" y="680"/>
                    </a:lnTo>
                    <a:lnTo>
                      <a:pt x="357" y="711"/>
                    </a:lnTo>
                    <a:lnTo>
                      <a:pt x="387" y="711"/>
                    </a:lnTo>
                    <a:lnTo>
                      <a:pt x="387" y="741"/>
                    </a:lnTo>
                    <a:lnTo>
                      <a:pt x="327" y="798"/>
                    </a:lnTo>
                    <a:lnTo>
                      <a:pt x="357" y="829"/>
                    </a:lnTo>
                    <a:lnTo>
                      <a:pt x="357" y="887"/>
                    </a:lnTo>
                    <a:lnTo>
                      <a:pt x="387" y="917"/>
                    </a:lnTo>
                    <a:lnTo>
                      <a:pt x="417" y="887"/>
                    </a:lnTo>
                    <a:lnTo>
                      <a:pt x="417" y="917"/>
                    </a:lnTo>
                    <a:lnTo>
                      <a:pt x="445" y="917"/>
                    </a:lnTo>
                    <a:lnTo>
                      <a:pt x="445" y="947"/>
                    </a:lnTo>
                    <a:lnTo>
                      <a:pt x="475" y="947"/>
                    </a:lnTo>
                    <a:lnTo>
                      <a:pt x="475" y="975"/>
                    </a:lnTo>
                    <a:lnTo>
                      <a:pt x="445" y="1006"/>
                    </a:lnTo>
                    <a:lnTo>
                      <a:pt x="417" y="975"/>
                    </a:lnTo>
                    <a:lnTo>
                      <a:pt x="387" y="975"/>
                    </a:lnTo>
                    <a:lnTo>
                      <a:pt x="387" y="1036"/>
                    </a:lnTo>
                    <a:lnTo>
                      <a:pt x="594" y="1036"/>
                    </a:lnTo>
                    <a:lnTo>
                      <a:pt x="653" y="1006"/>
                    </a:lnTo>
                    <a:lnTo>
                      <a:pt x="682" y="1036"/>
                    </a:lnTo>
                    <a:lnTo>
                      <a:pt x="653" y="1066"/>
                    </a:lnTo>
                    <a:lnTo>
                      <a:pt x="624" y="1066"/>
                    </a:lnTo>
                    <a:lnTo>
                      <a:pt x="624" y="1093"/>
                    </a:lnTo>
                    <a:lnTo>
                      <a:pt x="505" y="1093"/>
                    </a:lnTo>
                    <a:lnTo>
                      <a:pt x="505" y="1124"/>
                    </a:lnTo>
                    <a:lnTo>
                      <a:pt x="594" y="1124"/>
                    </a:lnTo>
                    <a:lnTo>
                      <a:pt x="624" y="1154"/>
                    </a:lnTo>
                    <a:lnTo>
                      <a:pt x="624" y="1184"/>
                    </a:lnTo>
                    <a:lnTo>
                      <a:pt x="682" y="1124"/>
                    </a:lnTo>
                    <a:lnTo>
                      <a:pt x="682" y="1093"/>
                    </a:lnTo>
                    <a:lnTo>
                      <a:pt x="712" y="1093"/>
                    </a:lnTo>
                    <a:lnTo>
                      <a:pt x="742" y="1066"/>
                    </a:lnTo>
                    <a:lnTo>
                      <a:pt x="742" y="1093"/>
                    </a:lnTo>
                    <a:lnTo>
                      <a:pt x="773" y="1093"/>
                    </a:lnTo>
                    <a:lnTo>
                      <a:pt x="773" y="1124"/>
                    </a:lnTo>
                    <a:lnTo>
                      <a:pt x="830" y="1124"/>
                    </a:lnTo>
                    <a:lnTo>
                      <a:pt x="860" y="1154"/>
                    </a:lnTo>
                    <a:lnTo>
                      <a:pt x="860" y="1124"/>
                    </a:lnTo>
                    <a:lnTo>
                      <a:pt x="891" y="1124"/>
                    </a:lnTo>
                    <a:lnTo>
                      <a:pt x="919" y="1154"/>
                    </a:lnTo>
                    <a:lnTo>
                      <a:pt x="891" y="1184"/>
                    </a:lnTo>
                    <a:lnTo>
                      <a:pt x="919" y="1184"/>
                    </a:lnTo>
                    <a:lnTo>
                      <a:pt x="949" y="1213"/>
                    </a:lnTo>
                    <a:lnTo>
                      <a:pt x="949" y="1242"/>
                    </a:lnTo>
                    <a:lnTo>
                      <a:pt x="980" y="1272"/>
                    </a:lnTo>
                    <a:lnTo>
                      <a:pt x="1010" y="1272"/>
                    </a:lnTo>
                    <a:lnTo>
                      <a:pt x="1037" y="1302"/>
                    </a:lnTo>
                    <a:lnTo>
                      <a:pt x="1067" y="1302"/>
                    </a:lnTo>
                    <a:lnTo>
                      <a:pt x="1098" y="1331"/>
                    </a:lnTo>
                    <a:lnTo>
                      <a:pt x="1128" y="1331"/>
                    </a:lnTo>
                    <a:lnTo>
                      <a:pt x="1156" y="1302"/>
                    </a:lnTo>
                    <a:lnTo>
                      <a:pt x="1187" y="1302"/>
                    </a:lnTo>
                    <a:lnTo>
                      <a:pt x="1187" y="1272"/>
                    </a:lnTo>
                    <a:lnTo>
                      <a:pt x="1275" y="1272"/>
                    </a:lnTo>
                    <a:lnTo>
                      <a:pt x="1305" y="1302"/>
                    </a:lnTo>
                    <a:lnTo>
                      <a:pt x="1305" y="1272"/>
                    </a:lnTo>
                    <a:lnTo>
                      <a:pt x="1335" y="1272"/>
                    </a:lnTo>
                    <a:lnTo>
                      <a:pt x="1305" y="1213"/>
                    </a:lnTo>
                    <a:lnTo>
                      <a:pt x="1335" y="1213"/>
                    </a:lnTo>
                    <a:lnTo>
                      <a:pt x="1335" y="1093"/>
                    </a:lnTo>
                    <a:lnTo>
                      <a:pt x="1365" y="1066"/>
                    </a:lnTo>
                    <a:lnTo>
                      <a:pt x="1454" y="1066"/>
                    </a:lnTo>
                    <a:lnTo>
                      <a:pt x="1483" y="1093"/>
                    </a:lnTo>
                    <a:lnTo>
                      <a:pt x="1542" y="1093"/>
                    </a:lnTo>
                    <a:lnTo>
                      <a:pt x="1572" y="1124"/>
                    </a:lnTo>
                    <a:lnTo>
                      <a:pt x="1602" y="1124"/>
                    </a:lnTo>
                    <a:lnTo>
                      <a:pt x="1631" y="1154"/>
                    </a:lnTo>
                    <a:lnTo>
                      <a:pt x="1690" y="1154"/>
                    </a:lnTo>
                    <a:lnTo>
                      <a:pt x="1721" y="1184"/>
                    </a:lnTo>
                    <a:lnTo>
                      <a:pt x="1749" y="1184"/>
                    </a:lnTo>
                    <a:lnTo>
                      <a:pt x="1897" y="1331"/>
                    </a:lnTo>
                    <a:lnTo>
                      <a:pt x="1928" y="1331"/>
                    </a:lnTo>
                    <a:lnTo>
                      <a:pt x="1958" y="1361"/>
                    </a:lnTo>
                    <a:lnTo>
                      <a:pt x="1986" y="1361"/>
                    </a:lnTo>
                    <a:lnTo>
                      <a:pt x="2016" y="1331"/>
                    </a:lnTo>
                    <a:lnTo>
                      <a:pt x="2165" y="1331"/>
                    </a:lnTo>
                    <a:lnTo>
                      <a:pt x="2195" y="1302"/>
                    </a:lnTo>
                    <a:lnTo>
                      <a:pt x="2223" y="1331"/>
                    </a:lnTo>
                    <a:lnTo>
                      <a:pt x="2284" y="1272"/>
                    </a:lnTo>
                    <a:lnTo>
                      <a:pt x="2311" y="1302"/>
                    </a:lnTo>
                    <a:lnTo>
                      <a:pt x="2311" y="1272"/>
                    </a:lnTo>
                    <a:lnTo>
                      <a:pt x="2342" y="1242"/>
                    </a:lnTo>
                    <a:lnTo>
                      <a:pt x="2342" y="1213"/>
                    </a:lnTo>
                    <a:lnTo>
                      <a:pt x="2402" y="1154"/>
                    </a:lnTo>
                    <a:lnTo>
                      <a:pt x="2431" y="1154"/>
                    </a:lnTo>
                    <a:lnTo>
                      <a:pt x="2491" y="1093"/>
                    </a:lnTo>
                    <a:lnTo>
                      <a:pt x="2549" y="1093"/>
                    </a:lnTo>
                    <a:lnTo>
                      <a:pt x="2549" y="1124"/>
                    </a:lnTo>
                    <a:lnTo>
                      <a:pt x="2579" y="1124"/>
                    </a:lnTo>
                    <a:lnTo>
                      <a:pt x="2609" y="1154"/>
                    </a:lnTo>
                    <a:lnTo>
                      <a:pt x="2668" y="1184"/>
                    </a:lnTo>
                    <a:lnTo>
                      <a:pt x="2697" y="1184"/>
                    </a:lnTo>
                    <a:lnTo>
                      <a:pt x="2727" y="1154"/>
                    </a:lnTo>
                    <a:lnTo>
                      <a:pt x="2757" y="1184"/>
                    </a:lnTo>
                    <a:lnTo>
                      <a:pt x="2757" y="1154"/>
                    </a:lnTo>
                    <a:lnTo>
                      <a:pt x="2846" y="1066"/>
                    </a:lnTo>
                    <a:lnTo>
                      <a:pt x="2877" y="1066"/>
                    </a:lnTo>
                    <a:lnTo>
                      <a:pt x="2934" y="1124"/>
                    </a:lnTo>
                    <a:lnTo>
                      <a:pt x="2934" y="1154"/>
                    </a:lnTo>
                    <a:lnTo>
                      <a:pt x="2816" y="1272"/>
                    </a:lnTo>
                    <a:lnTo>
                      <a:pt x="2877" y="1331"/>
                    </a:lnTo>
                    <a:lnTo>
                      <a:pt x="2877" y="1391"/>
                    </a:lnTo>
                  </a:path>
                </a:pathLst>
              </a:custGeom>
              <a:noFill/>
              <a:ln w="1588">
                <a:solidFill>
                  <a:srgbClr val="000000"/>
                </a:solidFill>
                <a:prstDash val="solid"/>
                <a:round/>
                <a:headEnd/>
                <a:tailEnd/>
              </a:ln>
            </p:spPr>
            <p:txBody>
              <a:bodyPr/>
              <a:lstStyle/>
              <a:p>
                <a:endParaRPr lang="en-GB"/>
              </a:p>
            </p:txBody>
          </p:sp>
          <p:sp>
            <p:nvSpPr>
              <p:cNvPr id="17659" name="Line 251"/>
              <p:cNvSpPr>
                <a:spLocks noChangeShapeType="1"/>
              </p:cNvSpPr>
              <p:nvPr/>
            </p:nvSpPr>
            <p:spPr bwMode="auto">
              <a:xfrm flipV="1">
                <a:off x="4332" y="3356"/>
                <a:ext cx="7" cy="7"/>
              </a:xfrm>
              <a:prstGeom prst="line">
                <a:avLst/>
              </a:prstGeom>
              <a:noFill/>
              <a:ln w="1588">
                <a:solidFill>
                  <a:srgbClr val="000000"/>
                </a:solidFill>
                <a:round/>
                <a:headEnd/>
                <a:tailEnd/>
              </a:ln>
            </p:spPr>
            <p:txBody>
              <a:bodyPr/>
              <a:lstStyle/>
              <a:p>
                <a:endParaRPr lang="en-GB"/>
              </a:p>
            </p:txBody>
          </p:sp>
          <p:sp>
            <p:nvSpPr>
              <p:cNvPr id="17660" name="Freeform 252"/>
              <p:cNvSpPr>
                <a:spLocks/>
              </p:cNvSpPr>
              <p:nvPr/>
            </p:nvSpPr>
            <p:spPr bwMode="auto">
              <a:xfrm>
                <a:off x="4405" y="3045"/>
                <a:ext cx="67" cy="155"/>
              </a:xfrm>
              <a:custGeom>
                <a:avLst/>
                <a:gdLst/>
                <a:ahLst/>
                <a:cxnLst>
                  <a:cxn ang="0">
                    <a:pos x="148" y="620"/>
                  </a:cxn>
                  <a:cxn ang="0">
                    <a:pos x="148" y="561"/>
                  </a:cxn>
                  <a:cxn ang="0">
                    <a:pos x="118" y="531"/>
                  </a:cxn>
                  <a:cxn ang="0">
                    <a:pos x="90" y="531"/>
                  </a:cxn>
                  <a:cxn ang="0">
                    <a:pos x="60" y="501"/>
                  </a:cxn>
                  <a:cxn ang="0">
                    <a:pos x="60" y="473"/>
                  </a:cxn>
                  <a:cxn ang="0">
                    <a:pos x="30" y="443"/>
                  </a:cxn>
                  <a:cxn ang="0">
                    <a:pos x="0" y="443"/>
                  </a:cxn>
                  <a:cxn ang="0">
                    <a:pos x="0" y="413"/>
                  </a:cxn>
                  <a:cxn ang="0">
                    <a:pos x="30" y="413"/>
                  </a:cxn>
                  <a:cxn ang="0">
                    <a:pos x="30" y="382"/>
                  </a:cxn>
                  <a:cxn ang="0">
                    <a:pos x="60" y="354"/>
                  </a:cxn>
                  <a:cxn ang="0">
                    <a:pos x="90" y="354"/>
                  </a:cxn>
                  <a:cxn ang="0">
                    <a:pos x="90" y="206"/>
                  </a:cxn>
                  <a:cxn ang="0">
                    <a:pos x="148" y="146"/>
                  </a:cxn>
                  <a:cxn ang="0">
                    <a:pos x="148" y="118"/>
                  </a:cxn>
                  <a:cxn ang="0">
                    <a:pos x="237" y="118"/>
                  </a:cxn>
                  <a:cxn ang="0">
                    <a:pos x="267" y="88"/>
                  </a:cxn>
                  <a:cxn ang="0">
                    <a:pos x="267" y="0"/>
                  </a:cxn>
                </a:cxnLst>
                <a:rect l="0" t="0" r="r" b="b"/>
                <a:pathLst>
                  <a:path w="267" h="620">
                    <a:moveTo>
                      <a:pt x="148" y="620"/>
                    </a:moveTo>
                    <a:lnTo>
                      <a:pt x="148" y="561"/>
                    </a:lnTo>
                    <a:lnTo>
                      <a:pt x="118" y="531"/>
                    </a:lnTo>
                    <a:lnTo>
                      <a:pt x="90" y="531"/>
                    </a:lnTo>
                    <a:lnTo>
                      <a:pt x="60" y="501"/>
                    </a:lnTo>
                    <a:lnTo>
                      <a:pt x="60" y="473"/>
                    </a:lnTo>
                    <a:lnTo>
                      <a:pt x="30" y="443"/>
                    </a:lnTo>
                    <a:lnTo>
                      <a:pt x="0" y="443"/>
                    </a:lnTo>
                    <a:lnTo>
                      <a:pt x="0" y="413"/>
                    </a:lnTo>
                    <a:lnTo>
                      <a:pt x="30" y="413"/>
                    </a:lnTo>
                    <a:lnTo>
                      <a:pt x="30" y="382"/>
                    </a:lnTo>
                    <a:lnTo>
                      <a:pt x="60" y="354"/>
                    </a:lnTo>
                    <a:lnTo>
                      <a:pt x="90" y="354"/>
                    </a:lnTo>
                    <a:lnTo>
                      <a:pt x="90" y="206"/>
                    </a:lnTo>
                    <a:lnTo>
                      <a:pt x="148" y="146"/>
                    </a:lnTo>
                    <a:lnTo>
                      <a:pt x="148" y="118"/>
                    </a:lnTo>
                    <a:lnTo>
                      <a:pt x="237" y="118"/>
                    </a:lnTo>
                    <a:lnTo>
                      <a:pt x="267" y="88"/>
                    </a:lnTo>
                    <a:lnTo>
                      <a:pt x="267" y="0"/>
                    </a:lnTo>
                  </a:path>
                </a:pathLst>
              </a:custGeom>
              <a:noFill/>
              <a:ln w="1588">
                <a:solidFill>
                  <a:srgbClr val="000000"/>
                </a:solidFill>
                <a:prstDash val="solid"/>
                <a:round/>
                <a:headEnd/>
                <a:tailEnd/>
              </a:ln>
            </p:spPr>
            <p:txBody>
              <a:bodyPr/>
              <a:lstStyle/>
              <a:p>
                <a:endParaRPr lang="en-GB"/>
              </a:p>
            </p:txBody>
          </p:sp>
          <p:sp>
            <p:nvSpPr>
              <p:cNvPr id="17661" name="Freeform 253"/>
              <p:cNvSpPr>
                <a:spLocks/>
              </p:cNvSpPr>
              <p:nvPr/>
            </p:nvSpPr>
            <p:spPr bwMode="auto">
              <a:xfrm>
                <a:off x="3909" y="3393"/>
                <a:ext cx="319" cy="273"/>
              </a:xfrm>
              <a:custGeom>
                <a:avLst/>
                <a:gdLst/>
                <a:ahLst/>
                <a:cxnLst>
                  <a:cxn ang="0">
                    <a:pos x="801" y="267"/>
                  </a:cxn>
                  <a:cxn ang="0">
                    <a:pos x="801" y="325"/>
                  </a:cxn>
                  <a:cxn ang="0">
                    <a:pos x="889" y="325"/>
                  </a:cxn>
                  <a:cxn ang="0">
                    <a:pos x="948" y="386"/>
                  </a:cxn>
                  <a:cxn ang="0">
                    <a:pos x="978" y="355"/>
                  </a:cxn>
                  <a:cxn ang="0">
                    <a:pos x="859" y="267"/>
                  </a:cxn>
                  <a:cxn ang="0">
                    <a:pos x="948" y="237"/>
                  </a:cxn>
                  <a:cxn ang="0">
                    <a:pos x="1066" y="325"/>
                  </a:cxn>
                  <a:cxn ang="0">
                    <a:pos x="1126" y="355"/>
                  </a:cxn>
                  <a:cxn ang="0">
                    <a:pos x="1185" y="473"/>
                  </a:cxn>
                  <a:cxn ang="0">
                    <a:pos x="1273" y="562"/>
                  </a:cxn>
                  <a:cxn ang="0">
                    <a:pos x="1155" y="532"/>
                  </a:cxn>
                  <a:cxn ang="0">
                    <a:pos x="1126" y="444"/>
                  </a:cxn>
                  <a:cxn ang="0">
                    <a:pos x="1126" y="504"/>
                  </a:cxn>
                  <a:cxn ang="0">
                    <a:pos x="1038" y="623"/>
                  </a:cxn>
                  <a:cxn ang="0">
                    <a:pos x="978" y="562"/>
                  </a:cxn>
                  <a:cxn ang="0">
                    <a:pos x="830" y="623"/>
                  </a:cxn>
                  <a:cxn ang="0">
                    <a:pos x="889" y="650"/>
                  </a:cxn>
                  <a:cxn ang="0">
                    <a:pos x="919" y="711"/>
                  </a:cxn>
                  <a:cxn ang="0">
                    <a:pos x="978" y="769"/>
                  </a:cxn>
                  <a:cxn ang="0">
                    <a:pos x="859" y="799"/>
                  </a:cxn>
                  <a:cxn ang="0">
                    <a:pos x="801" y="741"/>
                  </a:cxn>
                  <a:cxn ang="0">
                    <a:pos x="801" y="799"/>
                  </a:cxn>
                  <a:cxn ang="0">
                    <a:pos x="830" y="888"/>
                  </a:cxn>
                  <a:cxn ang="0">
                    <a:pos x="889" y="975"/>
                  </a:cxn>
                  <a:cxn ang="0">
                    <a:pos x="919" y="1095"/>
                  </a:cxn>
                  <a:cxn ang="0">
                    <a:pos x="801" y="975"/>
                  </a:cxn>
                  <a:cxn ang="0">
                    <a:pos x="710" y="1095"/>
                  </a:cxn>
                  <a:cxn ang="0">
                    <a:pos x="652" y="1006"/>
                  </a:cxn>
                  <a:cxn ang="0">
                    <a:pos x="623" y="918"/>
                  </a:cxn>
                  <a:cxn ang="0">
                    <a:pos x="564" y="975"/>
                  </a:cxn>
                  <a:cxn ang="0">
                    <a:pos x="473" y="918"/>
                  </a:cxn>
                  <a:cxn ang="0">
                    <a:pos x="473" y="829"/>
                  </a:cxn>
                  <a:cxn ang="0">
                    <a:pos x="327" y="593"/>
                  </a:cxn>
                  <a:cxn ang="0">
                    <a:pos x="473" y="473"/>
                  </a:cxn>
                  <a:cxn ang="0">
                    <a:pos x="385" y="473"/>
                  </a:cxn>
                  <a:cxn ang="0">
                    <a:pos x="296" y="473"/>
                  </a:cxn>
                  <a:cxn ang="0">
                    <a:pos x="266" y="355"/>
                  </a:cxn>
                  <a:cxn ang="0">
                    <a:pos x="178" y="267"/>
                  </a:cxn>
                  <a:cxn ang="0">
                    <a:pos x="266" y="267"/>
                  </a:cxn>
                  <a:cxn ang="0">
                    <a:pos x="266" y="237"/>
                  </a:cxn>
                  <a:cxn ang="0">
                    <a:pos x="89" y="119"/>
                  </a:cxn>
                  <a:cxn ang="0">
                    <a:pos x="0" y="30"/>
                  </a:cxn>
                </a:cxnLst>
                <a:rect l="0" t="0" r="r" b="b"/>
                <a:pathLst>
                  <a:path w="1273" h="1095">
                    <a:moveTo>
                      <a:pt x="830" y="207"/>
                    </a:moveTo>
                    <a:lnTo>
                      <a:pt x="830" y="237"/>
                    </a:lnTo>
                    <a:lnTo>
                      <a:pt x="801" y="267"/>
                    </a:lnTo>
                    <a:lnTo>
                      <a:pt x="710" y="267"/>
                    </a:lnTo>
                    <a:lnTo>
                      <a:pt x="741" y="295"/>
                    </a:lnTo>
                    <a:lnTo>
                      <a:pt x="801" y="325"/>
                    </a:lnTo>
                    <a:lnTo>
                      <a:pt x="830" y="325"/>
                    </a:lnTo>
                    <a:lnTo>
                      <a:pt x="859" y="355"/>
                    </a:lnTo>
                    <a:lnTo>
                      <a:pt x="889" y="325"/>
                    </a:lnTo>
                    <a:lnTo>
                      <a:pt x="919" y="355"/>
                    </a:lnTo>
                    <a:lnTo>
                      <a:pt x="889" y="386"/>
                    </a:lnTo>
                    <a:lnTo>
                      <a:pt x="948" y="386"/>
                    </a:lnTo>
                    <a:lnTo>
                      <a:pt x="993" y="429"/>
                    </a:lnTo>
                    <a:lnTo>
                      <a:pt x="978" y="414"/>
                    </a:lnTo>
                    <a:lnTo>
                      <a:pt x="978" y="355"/>
                    </a:lnTo>
                    <a:lnTo>
                      <a:pt x="948" y="325"/>
                    </a:lnTo>
                    <a:lnTo>
                      <a:pt x="919" y="325"/>
                    </a:lnTo>
                    <a:lnTo>
                      <a:pt x="859" y="267"/>
                    </a:lnTo>
                    <a:lnTo>
                      <a:pt x="830" y="267"/>
                    </a:lnTo>
                    <a:lnTo>
                      <a:pt x="859" y="237"/>
                    </a:lnTo>
                    <a:lnTo>
                      <a:pt x="948" y="237"/>
                    </a:lnTo>
                    <a:lnTo>
                      <a:pt x="948" y="267"/>
                    </a:lnTo>
                    <a:lnTo>
                      <a:pt x="1008" y="325"/>
                    </a:lnTo>
                    <a:lnTo>
                      <a:pt x="1066" y="325"/>
                    </a:lnTo>
                    <a:lnTo>
                      <a:pt x="1096" y="355"/>
                    </a:lnTo>
                    <a:lnTo>
                      <a:pt x="1126" y="325"/>
                    </a:lnTo>
                    <a:lnTo>
                      <a:pt x="1126" y="355"/>
                    </a:lnTo>
                    <a:lnTo>
                      <a:pt x="1155" y="386"/>
                    </a:lnTo>
                    <a:lnTo>
                      <a:pt x="1155" y="444"/>
                    </a:lnTo>
                    <a:lnTo>
                      <a:pt x="1185" y="473"/>
                    </a:lnTo>
                    <a:lnTo>
                      <a:pt x="1185" y="504"/>
                    </a:lnTo>
                    <a:lnTo>
                      <a:pt x="1215" y="504"/>
                    </a:lnTo>
                    <a:lnTo>
                      <a:pt x="1273" y="562"/>
                    </a:lnTo>
                    <a:lnTo>
                      <a:pt x="1273" y="593"/>
                    </a:lnTo>
                    <a:lnTo>
                      <a:pt x="1245" y="593"/>
                    </a:lnTo>
                    <a:lnTo>
                      <a:pt x="1155" y="532"/>
                    </a:lnTo>
                    <a:lnTo>
                      <a:pt x="1155" y="504"/>
                    </a:lnTo>
                    <a:lnTo>
                      <a:pt x="1126" y="473"/>
                    </a:lnTo>
                    <a:lnTo>
                      <a:pt x="1126" y="444"/>
                    </a:lnTo>
                    <a:lnTo>
                      <a:pt x="1038" y="444"/>
                    </a:lnTo>
                    <a:lnTo>
                      <a:pt x="1096" y="473"/>
                    </a:lnTo>
                    <a:lnTo>
                      <a:pt x="1126" y="504"/>
                    </a:lnTo>
                    <a:lnTo>
                      <a:pt x="1126" y="680"/>
                    </a:lnTo>
                    <a:lnTo>
                      <a:pt x="1066" y="623"/>
                    </a:lnTo>
                    <a:lnTo>
                      <a:pt x="1038" y="623"/>
                    </a:lnTo>
                    <a:lnTo>
                      <a:pt x="1038" y="593"/>
                    </a:lnTo>
                    <a:lnTo>
                      <a:pt x="1008" y="593"/>
                    </a:lnTo>
                    <a:lnTo>
                      <a:pt x="978" y="562"/>
                    </a:lnTo>
                    <a:lnTo>
                      <a:pt x="978" y="593"/>
                    </a:lnTo>
                    <a:lnTo>
                      <a:pt x="830" y="593"/>
                    </a:lnTo>
                    <a:lnTo>
                      <a:pt x="830" y="623"/>
                    </a:lnTo>
                    <a:lnTo>
                      <a:pt x="859" y="623"/>
                    </a:lnTo>
                    <a:lnTo>
                      <a:pt x="859" y="650"/>
                    </a:lnTo>
                    <a:lnTo>
                      <a:pt x="889" y="650"/>
                    </a:lnTo>
                    <a:lnTo>
                      <a:pt x="889" y="711"/>
                    </a:lnTo>
                    <a:lnTo>
                      <a:pt x="919" y="741"/>
                    </a:lnTo>
                    <a:lnTo>
                      <a:pt x="919" y="711"/>
                    </a:lnTo>
                    <a:lnTo>
                      <a:pt x="948" y="741"/>
                    </a:lnTo>
                    <a:lnTo>
                      <a:pt x="978" y="741"/>
                    </a:lnTo>
                    <a:lnTo>
                      <a:pt x="978" y="769"/>
                    </a:lnTo>
                    <a:lnTo>
                      <a:pt x="919" y="769"/>
                    </a:lnTo>
                    <a:lnTo>
                      <a:pt x="889" y="799"/>
                    </a:lnTo>
                    <a:lnTo>
                      <a:pt x="859" y="799"/>
                    </a:lnTo>
                    <a:lnTo>
                      <a:pt x="889" y="769"/>
                    </a:lnTo>
                    <a:lnTo>
                      <a:pt x="859" y="741"/>
                    </a:lnTo>
                    <a:lnTo>
                      <a:pt x="801" y="741"/>
                    </a:lnTo>
                    <a:lnTo>
                      <a:pt x="771" y="711"/>
                    </a:lnTo>
                    <a:lnTo>
                      <a:pt x="771" y="769"/>
                    </a:lnTo>
                    <a:lnTo>
                      <a:pt x="801" y="799"/>
                    </a:lnTo>
                    <a:lnTo>
                      <a:pt x="801" y="829"/>
                    </a:lnTo>
                    <a:lnTo>
                      <a:pt x="830" y="857"/>
                    </a:lnTo>
                    <a:lnTo>
                      <a:pt x="830" y="888"/>
                    </a:lnTo>
                    <a:lnTo>
                      <a:pt x="859" y="888"/>
                    </a:lnTo>
                    <a:lnTo>
                      <a:pt x="859" y="918"/>
                    </a:lnTo>
                    <a:lnTo>
                      <a:pt x="889" y="975"/>
                    </a:lnTo>
                    <a:lnTo>
                      <a:pt x="859" y="1006"/>
                    </a:lnTo>
                    <a:lnTo>
                      <a:pt x="859" y="1036"/>
                    </a:lnTo>
                    <a:lnTo>
                      <a:pt x="919" y="1095"/>
                    </a:lnTo>
                    <a:lnTo>
                      <a:pt x="889" y="1095"/>
                    </a:lnTo>
                    <a:lnTo>
                      <a:pt x="801" y="1006"/>
                    </a:lnTo>
                    <a:lnTo>
                      <a:pt x="801" y="975"/>
                    </a:lnTo>
                    <a:lnTo>
                      <a:pt x="741" y="975"/>
                    </a:lnTo>
                    <a:lnTo>
                      <a:pt x="710" y="1006"/>
                    </a:lnTo>
                    <a:lnTo>
                      <a:pt x="710" y="1095"/>
                    </a:lnTo>
                    <a:lnTo>
                      <a:pt x="682" y="1095"/>
                    </a:lnTo>
                    <a:lnTo>
                      <a:pt x="682" y="1036"/>
                    </a:lnTo>
                    <a:lnTo>
                      <a:pt x="652" y="1006"/>
                    </a:lnTo>
                    <a:lnTo>
                      <a:pt x="652" y="975"/>
                    </a:lnTo>
                    <a:lnTo>
                      <a:pt x="623" y="948"/>
                    </a:lnTo>
                    <a:lnTo>
                      <a:pt x="623" y="918"/>
                    </a:lnTo>
                    <a:lnTo>
                      <a:pt x="592" y="888"/>
                    </a:lnTo>
                    <a:lnTo>
                      <a:pt x="564" y="918"/>
                    </a:lnTo>
                    <a:lnTo>
                      <a:pt x="564" y="975"/>
                    </a:lnTo>
                    <a:lnTo>
                      <a:pt x="503" y="975"/>
                    </a:lnTo>
                    <a:lnTo>
                      <a:pt x="473" y="948"/>
                    </a:lnTo>
                    <a:lnTo>
                      <a:pt x="473" y="918"/>
                    </a:lnTo>
                    <a:lnTo>
                      <a:pt x="445" y="888"/>
                    </a:lnTo>
                    <a:lnTo>
                      <a:pt x="445" y="857"/>
                    </a:lnTo>
                    <a:lnTo>
                      <a:pt x="473" y="829"/>
                    </a:lnTo>
                    <a:lnTo>
                      <a:pt x="473" y="769"/>
                    </a:lnTo>
                    <a:lnTo>
                      <a:pt x="296" y="593"/>
                    </a:lnTo>
                    <a:lnTo>
                      <a:pt x="327" y="593"/>
                    </a:lnTo>
                    <a:lnTo>
                      <a:pt x="415" y="504"/>
                    </a:lnTo>
                    <a:lnTo>
                      <a:pt x="473" y="504"/>
                    </a:lnTo>
                    <a:lnTo>
                      <a:pt x="473" y="473"/>
                    </a:lnTo>
                    <a:lnTo>
                      <a:pt x="503" y="444"/>
                    </a:lnTo>
                    <a:lnTo>
                      <a:pt x="415" y="444"/>
                    </a:lnTo>
                    <a:lnTo>
                      <a:pt x="385" y="473"/>
                    </a:lnTo>
                    <a:lnTo>
                      <a:pt x="385" y="444"/>
                    </a:lnTo>
                    <a:lnTo>
                      <a:pt x="355" y="414"/>
                    </a:lnTo>
                    <a:lnTo>
                      <a:pt x="296" y="473"/>
                    </a:lnTo>
                    <a:lnTo>
                      <a:pt x="296" y="414"/>
                    </a:lnTo>
                    <a:lnTo>
                      <a:pt x="266" y="386"/>
                    </a:lnTo>
                    <a:lnTo>
                      <a:pt x="266" y="355"/>
                    </a:lnTo>
                    <a:lnTo>
                      <a:pt x="236" y="355"/>
                    </a:lnTo>
                    <a:lnTo>
                      <a:pt x="236" y="325"/>
                    </a:lnTo>
                    <a:lnTo>
                      <a:pt x="178" y="267"/>
                    </a:lnTo>
                    <a:lnTo>
                      <a:pt x="178" y="237"/>
                    </a:lnTo>
                    <a:lnTo>
                      <a:pt x="236" y="237"/>
                    </a:lnTo>
                    <a:lnTo>
                      <a:pt x="266" y="267"/>
                    </a:lnTo>
                    <a:lnTo>
                      <a:pt x="296" y="267"/>
                    </a:lnTo>
                    <a:lnTo>
                      <a:pt x="296" y="207"/>
                    </a:lnTo>
                    <a:lnTo>
                      <a:pt x="266" y="237"/>
                    </a:lnTo>
                    <a:lnTo>
                      <a:pt x="208" y="177"/>
                    </a:lnTo>
                    <a:lnTo>
                      <a:pt x="178" y="207"/>
                    </a:lnTo>
                    <a:lnTo>
                      <a:pt x="89" y="119"/>
                    </a:lnTo>
                    <a:lnTo>
                      <a:pt x="59" y="119"/>
                    </a:lnTo>
                    <a:lnTo>
                      <a:pt x="59" y="89"/>
                    </a:lnTo>
                    <a:lnTo>
                      <a:pt x="0" y="30"/>
                    </a:lnTo>
                    <a:lnTo>
                      <a:pt x="0" y="0"/>
                    </a:lnTo>
                  </a:path>
                </a:pathLst>
              </a:custGeom>
              <a:noFill/>
              <a:ln w="1588">
                <a:solidFill>
                  <a:srgbClr val="000000"/>
                </a:solidFill>
                <a:prstDash val="solid"/>
                <a:round/>
                <a:headEnd/>
                <a:tailEnd/>
              </a:ln>
            </p:spPr>
            <p:txBody>
              <a:bodyPr/>
              <a:lstStyle/>
              <a:p>
                <a:endParaRPr lang="en-GB"/>
              </a:p>
            </p:txBody>
          </p:sp>
          <p:sp>
            <p:nvSpPr>
              <p:cNvPr id="17662" name="Freeform 254"/>
              <p:cNvSpPr>
                <a:spLocks/>
              </p:cNvSpPr>
              <p:nvPr/>
            </p:nvSpPr>
            <p:spPr bwMode="auto">
              <a:xfrm>
                <a:off x="4043" y="3496"/>
                <a:ext cx="89" cy="45"/>
              </a:xfrm>
              <a:custGeom>
                <a:avLst/>
                <a:gdLst/>
                <a:ahLst/>
                <a:cxnLst>
                  <a:cxn ang="0">
                    <a:pos x="325" y="148"/>
                  </a:cxn>
                  <a:cxn ang="0">
                    <a:pos x="296" y="118"/>
                  </a:cxn>
                  <a:cxn ang="0">
                    <a:pos x="267" y="148"/>
                  </a:cxn>
                  <a:cxn ang="0">
                    <a:pos x="267" y="179"/>
                  </a:cxn>
                  <a:cxn ang="0">
                    <a:pos x="237" y="179"/>
                  </a:cxn>
                  <a:cxn ang="0">
                    <a:pos x="207" y="148"/>
                  </a:cxn>
                  <a:cxn ang="0">
                    <a:pos x="148" y="118"/>
                  </a:cxn>
                  <a:cxn ang="0">
                    <a:pos x="118" y="118"/>
                  </a:cxn>
                  <a:cxn ang="0">
                    <a:pos x="118" y="90"/>
                  </a:cxn>
                  <a:cxn ang="0">
                    <a:pos x="89" y="90"/>
                  </a:cxn>
                  <a:cxn ang="0">
                    <a:pos x="58" y="59"/>
                  </a:cxn>
                  <a:cxn ang="0">
                    <a:pos x="30" y="59"/>
                  </a:cxn>
                  <a:cxn ang="0">
                    <a:pos x="0" y="30"/>
                  </a:cxn>
                  <a:cxn ang="0">
                    <a:pos x="118" y="30"/>
                  </a:cxn>
                  <a:cxn ang="0">
                    <a:pos x="118" y="0"/>
                  </a:cxn>
                  <a:cxn ang="0">
                    <a:pos x="176" y="59"/>
                  </a:cxn>
                  <a:cxn ang="0">
                    <a:pos x="176" y="30"/>
                  </a:cxn>
                  <a:cxn ang="0">
                    <a:pos x="237" y="90"/>
                  </a:cxn>
                  <a:cxn ang="0">
                    <a:pos x="355" y="90"/>
                  </a:cxn>
                  <a:cxn ang="0">
                    <a:pos x="355" y="118"/>
                  </a:cxn>
                  <a:cxn ang="0">
                    <a:pos x="325" y="148"/>
                  </a:cxn>
                </a:cxnLst>
                <a:rect l="0" t="0" r="r" b="b"/>
                <a:pathLst>
                  <a:path w="355" h="179">
                    <a:moveTo>
                      <a:pt x="325" y="148"/>
                    </a:moveTo>
                    <a:lnTo>
                      <a:pt x="296" y="118"/>
                    </a:lnTo>
                    <a:lnTo>
                      <a:pt x="267" y="148"/>
                    </a:lnTo>
                    <a:lnTo>
                      <a:pt x="267" y="179"/>
                    </a:lnTo>
                    <a:lnTo>
                      <a:pt x="237" y="179"/>
                    </a:lnTo>
                    <a:lnTo>
                      <a:pt x="207" y="148"/>
                    </a:lnTo>
                    <a:lnTo>
                      <a:pt x="148" y="118"/>
                    </a:lnTo>
                    <a:lnTo>
                      <a:pt x="118" y="118"/>
                    </a:lnTo>
                    <a:lnTo>
                      <a:pt x="118" y="90"/>
                    </a:lnTo>
                    <a:lnTo>
                      <a:pt x="89" y="90"/>
                    </a:lnTo>
                    <a:lnTo>
                      <a:pt x="58" y="59"/>
                    </a:lnTo>
                    <a:lnTo>
                      <a:pt x="30" y="59"/>
                    </a:lnTo>
                    <a:lnTo>
                      <a:pt x="0" y="30"/>
                    </a:lnTo>
                    <a:lnTo>
                      <a:pt x="118" y="30"/>
                    </a:lnTo>
                    <a:lnTo>
                      <a:pt x="118" y="0"/>
                    </a:lnTo>
                    <a:lnTo>
                      <a:pt x="176" y="59"/>
                    </a:lnTo>
                    <a:lnTo>
                      <a:pt x="176" y="30"/>
                    </a:lnTo>
                    <a:lnTo>
                      <a:pt x="237" y="90"/>
                    </a:lnTo>
                    <a:lnTo>
                      <a:pt x="355" y="90"/>
                    </a:lnTo>
                    <a:lnTo>
                      <a:pt x="355" y="118"/>
                    </a:lnTo>
                    <a:lnTo>
                      <a:pt x="325" y="148"/>
                    </a:lnTo>
                  </a:path>
                </a:pathLst>
              </a:custGeom>
              <a:noFill/>
              <a:ln w="1588">
                <a:solidFill>
                  <a:srgbClr val="000000"/>
                </a:solidFill>
                <a:prstDash val="solid"/>
                <a:round/>
                <a:headEnd/>
                <a:tailEnd/>
              </a:ln>
            </p:spPr>
            <p:txBody>
              <a:bodyPr/>
              <a:lstStyle/>
              <a:p>
                <a:endParaRPr lang="en-GB"/>
              </a:p>
            </p:txBody>
          </p:sp>
          <p:sp>
            <p:nvSpPr>
              <p:cNvPr id="17663" name="Freeform 255"/>
              <p:cNvSpPr>
                <a:spLocks/>
              </p:cNvSpPr>
              <p:nvPr/>
            </p:nvSpPr>
            <p:spPr bwMode="auto">
              <a:xfrm>
                <a:off x="4169" y="3733"/>
                <a:ext cx="192" cy="67"/>
              </a:xfrm>
              <a:custGeom>
                <a:avLst/>
                <a:gdLst/>
                <a:ahLst/>
                <a:cxnLst>
                  <a:cxn ang="0">
                    <a:pos x="0" y="118"/>
                  </a:cxn>
                  <a:cxn ang="0">
                    <a:pos x="28" y="148"/>
                  </a:cxn>
                  <a:cxn ang="0">
                    <a:pos x="177" y="148"/>
                  </a:cxn>
                  <a:cxn ang="0">
                    <a:pos x="207" y="179"/>
                  </a:cxn>
                  <a:cxn ang="0">
                    <a:pos x="265" y="179"/>
                  </a:cxn>
                  <a:cxn ang="0">
                    <a:pos x="295" y="207"/>
                  </a:cxn>
                  <a:cxn ang="0">
                    <a:pos x="325" y="207"/>
                  </a:cxn>
                  <a:cxn ang="0">
                    <a:pos x="354" y="237"/>
                  </a:cxn>
                  <a:cxn ang="0">
                    <a:pos x="354" y="268"/>
                  </a:cxn>
                  <a:cxn ang="0">
                    <a:pos x="414" y="268"/>
                  </a:cxn>
                  <a:cxn ang="0">
                    <a:pos x="414" y="237"/>
                  </a:cxn>
                  <a:cxn ang="0">
                    <a:pos x="651" y="237"/>
                  </a:cxn>
                  <a:cxn ang="0">
                    <a:pos x="651" y="207"/>
                  </a:cxn>
                  <a:cxn ang="0">
                    <a:pos x="709" y="207"/>
                  </a:cxn>
                  <a:cxn ang="0">
                    <a:pos x="740" y="237"/>
                  </a:cxn>
                  <a:cxn ang="0">
                    <a:pos x="770" y="207"/>
                  </a:cxn>
                  <a:cxn ang="0">
                    <a:pos x="770" y="148"/>
                  </a:cxn>
                  <a:cxn ang="0">
                    <a:pos x="709" y="148"/>
                  </a:cxn>
                  <a:cxn ang="0">
                    <a:pos x="681" y="179"/>
                  </a:cxn>
                  <a:cxn ang="0">
                    <a:pos x="620" y="179"/>
                  </a:cxn>
                  <a:cxn ang="0">
                    <a:pos x="620" y="118"/>
                  </a:cxn>
                  <a:cxn ang="0">
                    <a:pos x="444" y="118"/>
                  </a:cxn>
                  <a:cxn ang="0">
                    <a:pos x="414" y="88"/>
                  </a:cxn>
                  <a:cxn ang="0">
                    <a:pos x="265" y="88"/>
                  </a:cxn>
                  <a:cxn ang="0">
                    <a:pos x="235" y="118"/>
                  </a:cxn>
                  <a:cxn ang="0">
                    <a:pos x="207" y="118"/>
                  </a:cxn>
                  <a:cxn ang="0">
                    <a:pos x="207" y="88"/>
                  </a:cxn>
                  <a:cxn ang="0">
                    <a:pos x="177" y="88"/>
                  </a:cxn>
                  <a:cxn ang="0">
                    <a:pos x="147" y="60"/>
                  </a:cxn>
                  <a:cxn ang="0">
                    <a:pos x="177" y="30"/>
                  </a:cxn>
                  <a:cxn ang="0">
                    <a:pos x="147" y="30"/>
                  </a:cxn>
                  <a:cxn ang="0">
                    <a:pos x="117" y="60"/>
                  </a:cxn>
                  <a:cxn ang="0">
                    <a:pos x="88" y="60"/>
                  </a:cxn>
                  <a:cxn ang="0">
                    <a:pos x="28" y="0"/>
                  </a:cxn>
                  <a:cxn ang="0">
                    <a:pos x="28" y="60"/>
                  </a:cxn>
                  <a:cxn ang="0">
                    <a:pos x="0" y="30"/>
                  </a:cxn>
                  <a:cxn ang="0">
                    <a:pos x="0" y="118"/>
                  </a:cxn>
                </a:cxnLst>
                <a:rect l="0" t="0" r="r" b="b"/>
                <a:pathLst>
                  <a:path w="770" h="268">
                    <a:moveTo>
                      <a:pt x="0" y="118"/>
                    </a:moveTo>
                    <a:lnTo>
                      <a:pt x="28" y="148"/>
                    </a:lnTo>
                    <a:lnTo>
                      <a:pt x="177" y="148"/>
                    </a:lnTo>
                    <a:lnTo>
                      <a:pt x="207" y="179"/>
                    </a:lnTo>
                    <a:lnTo>
                      <a:pt x="265" y="179"/>
                    </a:lnTo>
                    <a:lnTo>
                      <a:pt x="295" y="207"/>
                    </a:lnTo>
                    <a:lnTo>
                      <a:pt x="325" y="207"/>
                    </a:lnTo>
                    <a:lnTo>
                      <a:pt x="354" y="237"/>
                    </a:lnTo>
                    <a:lnTo>
                      <a:pt x="354" y="268"/>
                    </a:lnTo>
                    <a:lnTo>
                      <a:pt x="414" y="268"/>
                    </a:lnTo>
                    <a:lnTo>
                      <a:pt x="414" y="237"/>
                    </a:lnTo>
                    <a:lnTo>
                      <a:pt x="651" y="237"/>
                    </a:lnTo>
                    <a:lnTo>
                      <a:pt x="651" y="207"/>
                    </a:lnTo>
                    <a:lnTo>
                      <a:pt x="709" y="207"/>
                    </a:lnTo>
                    <a:lnTo>
                      <a:pt x="740" y="237"/>
                    </a:lnTo>
                    <a:lnTo>
                      <a:pt x="770" y="207"/>
                    </a:lnTo>
                    <a:lnTo>
                      <a:pt x="770" y="148"/>
                    </a:lnTo>
                    <a:lnTo>
                      <a:pt x="709" y="148"/>
                    </a:lnTo>
                    <a:lnTo>
                      <a:pt x="681" y="179"/>
                    </a:lnTo>
                    <a:lnTo>
                      <a:pt x="620" y="179"/>
                    </a:lnTo>
                    <a:lnTo>
                      <a:pt x="620" y="118"/>
                    </a:lnTo>
                    <a:lnTo>
                      <a:pt x="444" y="118"/>
                    </a:lnTo>
                    <a:lnTo>
                      <a:pt x="414" y="88"/>
                    </a:lnTo>
                    <a:lnTo>
                      <a:pt x="265" y="88"/>
                    </a:lnTo>
                    <a:lnTo>
                      <a:pt x="235" y="118"/>
                    </a:lnTo>
                    <a:lnTo>
                      <a:pt x="207" y="118"/>
                    </a:lnTo>
                    <a:lnTo>
                      <a:pt x="207" y="88"/>
                    </a:lnTo>
                    <a:lnTo>
                      <a:pt x="177" y="88"/>
                    </a:lnTo>
                    <a:lnTo>
                      <a:pt x="147" y="60"/>
                    </a:lnTo>
                    <a:lnTo>
                      <a:pt x="177" y="30"/>
                    </a:lnTo>
                    <a:lnTo>
                      <a:pt x="147" y="30"/>
                    </a:lnTo>
                    <a:lnTo>
                      <a:pt x="117" y="60"/>
                    </a:lnTo>
                    <a:lnTo>
                      <a:pt x="88" y="60"/>
                    </a:lnTo>
                    <a:lnTo>
                      <a:pt x="28" y="0"/>
                    </a:lnTo>
                    <a:lnTo>
                      <a:pt x="28" y="60"/>
                    </a:lnTo>
                    <a:lnTo>
                      <a:pt x="0" y="30"/>
                    </a:lnTo>
                    <a:lnTo>
                      <a:pt x="0" y="118"/>
                    </a:lnTo>
                  </a:path>
                </a:pathLst>
              </a:custGeom>
              <a:noFill/>
              <a:ln w="1588">
                <a:solidFill>
                  <a:srgbClr val="000000"/>
                </a:solidFill>
                <a:prstDash val="solid"/>
                <a:round/>
                <a:headEnd/>
                <a:tailEnd/>
              </a:ln>
            </p:spPr>
            <p:txBody>
              <a:bodyPr/>
              <a:lstStyle/>
              <a:p>
                <a:endParaRPr lang="en-GB"/>
              </a:p>
            </p:txBody>
          </p:sp>
          <p:sp>
            <p:nvSpPr>
              <p:cNvPr id="17664" name="Freeform 256"/>
              <p:cNvSpPr>
                <a:spLocks/>
              </p:cNvSpPr>
              <p:nvPr/>
            </p:nvSpPr>
            <p:spPr bwMode="auto">
              <a:xfrm>
                <a:off x="3317" y="3948"/>
                <a:ext cx="977" cy="244"/>
              </a:xfrm>
              <a:custGeom>
                <a:avLst/>
                <a:gdLst/>
                <a:ahLst/>
                <a:cxnLst>
                  <a:cxn ang="0">
                    <a:pos x="28" y="30"/>
                  </a:cxn>
                  <a:cxn ang="0">
                    <a:pos x="118" y="59"/>
                  </a:cxn>
                  <a:cxn ang="0">
                    <a:pos x="147" y="88"/>
                  </a:cxn>
                  <a:cxn ang="0">
                    <a:pos x="237" y="118"/>
                  </a:cxn>
                  <a:cxn ang="0">
                    <a:pos x="444" y="88"/>
                  </a:cxn>
                  <a:cxn ang="0">
                    <a:pos x="562" y="118"/>
                  </a:cxn>
                  <a:cxn ang="0">
                    <a:pos x="682" y="149"/>
                  </a:cxn>
                  <a:cxn ang="0">
                    <a:pos x="769" y="177"/>
                  </a:cxn>
                  <a:cxn ang="0">
                    <a:pos x="828" y="207"/>
                  </a:cxn>
                  <a:cxn ang="0">
                    <a:pos x="889" y="237"/>
                  </a:cxn>
                  <a:cxn ang="0">
                    <a:pos x="976" y="267"/>
                  </a:cxn>
                  <a:cxn ang="0">
                    <a:pos x="1065" y="295"/>
                  </a:cxn>
                  <a:cxn ang="0">
                    <a:pos x="1096" y="443"/>
                  </a:cxn>
                  <a:cxn ang="0">
                    <a:pos x="1126" y="504"/>
                  </a:cxn>
                  <a:cxn ang="0">
                    <a:pos x="1155" y="563"/>
                  </a:cxn>
                  <a:cxn ang="0">
                    <a:pos x="1274" y="650"/>
                  </a:cxn>
                  <a:cxn ang="0">
                    <a:pos x="1540" y="681"/>
                  </a:cxn>
                  <a:cxn ang="0">
                    <a:pos x="1629" y="711"/>
                  </a:cxn>
                  <a:cxn ang="0">
                    <a:pos x="1718" y="741"/>
                  </a:cxn>
                  <a:cxn ang="0">
                    <a:pos x="1776" y="769"/>
                  </a:cxn>
                  <a:cxn ang="0">
                    <a:pos x="1837" y="799"/>
                  </a:cxn>
                  <a:cxn ang="0">
                    <a:pos x="2013" y="917"/>
                  </a:cxn>
                  <a:cxn ang="0">
                    <a:pos x="2074" y="947"/>
                  </a:cxn>
                  <a:cxn ang="0">
                    <a:pos x="2104" y="977"/>
                  </a:cxn>
                  <a:cxn ang="0">
                    <a:pos x="2341" y="917"/>
                  </a:cxn>
                  <a:cxn ang="0">
                    <a:pos x="2429" y="799"/>
                  </a:cxn>
                  <a:cxn ang="0">
                    <a:pos x="2459" y="769"/>
                  </a:cxn>
                  <a:cxn ang="0">
                    <a:pos x="2488" y="650"/>
                  </a:cxn>
                  <a:cxn ang="0">
                    <a:pos x="2459" y="622"/>
                  </a:cxn>
                  <a:cxn ang="0">
                    <a:pos x="2429" y="532"/>
                  </a:cxn>
                  <a:cxn ang="0">
                    <a:pos x="2399" y="413"/>
                  </a:cxn>
                  <a:cxn ang="0">
                    <a:pos x="2429" y="356"/>
                  </a:cxn>
                  <a:cxn ang="0">
                    <a:pos x="2606" y="207"/>
                  </a:cxn>
                  <a:cxn ang="0">
                    <a:pos x="2725" y="118"/>
                  </a:cxn>
                  <a:cxn ang="0">
                    <a:pos x="2873" y="88"/>
                  </a:cxn>
                  <a:cxn ang="0">
                    <a:pos x="3022" y="59"/>
                  </a:cxn>
                  <a:cxn ang="0">
                    <a:pos x="3080" y="88"/>
                  </a:cxn>
                  <a:cxn ang="0">
                    <a:pos x="3171" y="149"/>
                  </a:cxn>
                  <a:cxn ang="0">
                    <a:pos x="3289" y="177"/>
                  </a:cxn>
                  <a:cxn ang="0">
                    <a:pos x="3318" y="267"/>
                  </a:cxn>
                  <a:cxn ang="0">
                    <a:pos x="3496" y="325"/>
                  </a:cxn>
                  <a:cxn ang="0">
                    <a:pos x="3555" y="356"/>
                  </a:cxn>
                  <a:cxn ang="0">
                    <a:pos x="3822" y="386"/>
                  </a:cxn>
                  <a:cxn ang="0">
                    <a:pos x="3880" y="413"/>
                  </a:cxn>
                  <a:cxn ang="0">
                    <a:pos x="3910" y="474"/>
                  </a:cxn>
                </a:cxnLst>
                <a:rect l="0" t="0" r="r" b="b"/>
                <a:pathLst>
                  <a:path w="3910" h="977">
                    <a:moveTo>
                      <a:pt x="0" y="0"/>
                    </a:moveTo>
                    <a:lnTo>
                      <a:pt x="28" y="30"/>
                    </a:lnTo>
                    <a:lnTo>
                      <a:pt x="89" y="30"/>
                    </a:lnTo>
                    <a:lnTo>
                      <a:pt x="118" y="59"/>
                    </a:lnTo>
                    <a:lnTo>
                      <a:pt x="147" y="59"/>
                    </a:lnTo>
                    <a:lnTo>
                      <a:pt x="147" y="88"/>
                    </a:lnTo>
                    <a:lnTo>
                      <a:pt x="207" y="88"/>
                    </a:lnTo>
                    <a:lnTo>
                      <a:pt x="237" y="118"/>
                    </a:lnTo>
                    <a:lnTo>
                      <a:pt x="414" y="118"/>
                    </a:lnTo>
                    <a:lnTo>
                      <a:pt x="444" y="88"/>
                    </a:lnTo>
                    <a:lnTo>
                      <a:pt x="532" y="88"/>
                    </a:lnTo>
                    <a:lnTo>
                      <a:pt x="562" y="118"/>
                    </a:lnTo>
                    <a:lnTo>
                      <a:pt x="651" y="118"/>
                    </a:lnTo>
                    <a:lnTo>
                      <a:pt x="682" y="149"/>
                    </a:lnTo>
                    <a:lnTo>
                      <a:pt x="739" y="149"/>
                    </a:lnTo>
                    <a:lnTo>
                      <a:pt x="769" y="177"/>
                    </a:lnTo>
                    <a:lnTo>
                      <a:pt x="800" y="177"/>
                    </a:lnTo>
                    <a:lnTo>
                      <a:pt x="828" y="207"/>
                    </a:lnTo>
                    <a:lnTo>
                      <a:pt x="858" y="207"/>
                    </a:lnTo>
                    <a:lnTo>
                      <a:pt x="889" y="237"/>
                    </a:lnTo>
                    <a:lnTo>
                      <a:pt x="946" y="237"/>
                    </a:lnTo>
                    <a:lnTo>
                      <a:pt x="976" y="267"/>
                    </a:lnTo>
                    <a:lnTo>
                      <a:pt x="1065" y="267"/>
                    </a:lnTo>
                    <a:lnTo>
                      <a:pt x="1065" y="295"/>
                    </a:lnTo>
                    <a:lnTo>
                      <a:pt x="1096" y="325"/>
                    </a:lnTo>
                    <a:lnTo>
                      <a:pt x="1096" y="443"/>
                    </a:lnTo>
                    <a:lnTo>
                      <a:pt x="1126" y="474"/>
                    </a:lnTo>
                    <a:lnTo>
                      <a:pt x="1126" y="504"/>
                    </a:lnTo>
                    <a:lnTo>
                      <a:pt x="1155" y="532"/>
                    </a:lnTo>
                    <a:lnTo>
                      <a:pt x="1155" y="563"/>
                    </a:lnTo>
                    <a:lnTo>
                      <a:pt x="1214" y="622"/>
                    </a:lnTo>
                    <a:lnTo>
                      <a:pt x="1274" y="650"/>
                    </a:lnTo>
                    <a:lnTo>
                      <a:pt x="1511" y="650"/>
                    </a:lnTo>
                    <a:lnTo>
                      <a:pt x="1540" y="681"/>
                    </a:lnTo>
                    <a:lnTo>
                      <a:pt x="1599" y="681"/>
                    </a:lnTo>
                    <a:lnTo>
                      <a:pt x="1629" y="711"/>
                    </a:lnTo>
                    <a:lnTo>
                      <a:pt x="1688" y="711"/>
                    </a:lnTo>
                    <a:lnTo>
                      <a:pt x="1718" y="741"/>
                    </a:lnTo>
                    <a:lnTo>
                      <a:pt x="1749" y="741"/>
                    </a:lnTo>
                    <a:lnTo>
                      <a:pt x="1776" y="769"/>
                    </a:lnTo>
                    <a:lnTo>
                      <a:pt x="1806" y="769"/>
                    </a:lnTo>
                    <a:lnTo>
                      <a:pt x="1837" y="799"/>
                    </a:lnTo>
                    <a:lnTo>
                      <a:pt x="1895" y="799"/>
                    </a:lnTo>
                    <a:lnTo>
                      <a:pt x="2013" y="917"/>
                    </a:lnTo>
                    <a:lnTo>
                      <a:pt x="2044" y="917"/>
                    </a:lnTo>
                    <a:lnTo>
                      <a:pt x="2074" y="947"/>
                    </a:lnTo>
                    <a:lnTo>
                      <a:pt x="2104" y="947"/>
                    </a:lnTo>
                    <a:lnTo>
                      <a:pt x="2104" y="977"/>
                    </a:lnTo>
                    <a:lnTo>
                      <a:pt x="2251" y="977"/>
                    </a:lnTo>
                    <a:lnTo>
                      <a:pt x="2341" y="917"/>
                    </a:lnTo>
                    <a:lnTo>
                      <a:pt x="2429" y="829"/>
                    </a:lnTo>
                    <a:lnTo>
                      <a:pt x="2429" y="799"/>
                    </a:lnTo>
                    <a:lnTo>
                      <a:pt x="2459" y="799"/>
                    </a:lnTo>
                    <a:lnTo>
                      <a:pt x="2459" y="769"/>
                    </a:lnTo>
                    <a:lnTo>
                      <a:pt x="2488" y="741"/>
                    </a:lnTo>
                    <a:lnTo>
                      <a:pt x="2488" y="650"/>
                    </a:lnTo>
                    <a:lnTo>
                      <a:pt x="2459" y="650"/>
                    </a:lnTo>
                    <a:lnTo>
                      <a:pt x="2459" y="622"/>
                    </a:lnTo>
                    <a:lnTo>
                      <a:pt x="2429" y="592"/>
                    </a:lnTo>
                    <a:lnTo>
                      <a:pt x="2429" y="532"/>
                    </a:lnTo>
                    <a:lnTo>
                      <a:pt x="2399" y="504"/>
                    </a:lnTo>
                    <a:lnTo>
                      <a:pt x="2399" y="413"/>
                    </a:lnTo>
                    <a:lnTo>
                      <a:pt x="2429" y="386"/>
                    </a:lnTo>
                    <a:lnTo>
                      <a:pt x="2429" y="356"/>
                    </a:lnTo>
                    <a:lnTo>
                      <a:pt x="2578" y="207"/>
                    </a:lnTo>
                    <a:lnTo>
                      <a:pt x="2606" y="207"/>
                    </a:lnTo>
                    <a:lnTo>
                      <a:pt x="2666" y="177"/>
                    </a:lnTo>
                    <a:lnTo>
                      <a:pt x="2725" y="118"/>
                    </a:lnTo>
                    <a:lnTo>
                      <a:pt x="2843" y="118"/>
                    </a:lnTo>
                    <a:lnTo>
                      <a:pt x="2873" y="88"/>
                    </a:lnTo>
                    <a:lnTo>
                      <a:pt x="2993" y="88"/>
                    </a:lnTo>
                    <a:lnTo>
                      <a:pt x="3022" y="59"/>
                    </a:lnTo>
                    <a:lnTo>
                      <a:pt x="3052" y="88"/>
                    </a:lnTo>
                    <a:lnTo>
                      <a:pt x="3080" y="88"/>
                    </a:lnTo>
                    <a:lnTo>
                      <a:pt x="3141" y="118"/>
                    </a:lnTo>
                    <a:lnTo>
                      <a:pt x="3171" y="149"/>
                    </a:lnTo>
                    <a:lnTo>
                      <a:pt x="3259" y="149"/>
                    </a:lnTo>
                    <a:lnTo>
                      <a:pt x="3289" y="177"/>
                    </a:lnTo>
                    <a:lnTo>
                      <a:pt x="3318" y="177"/>
                    </a:lnTo>
                    <a:lnTo>
                      <a:pt x="3318" y="267"/>
                    </a:lnTo>
                    <a:lnTo>
                      <a:pt x="3348" y="325"/>
                    </a:lnTo>
                    <a:lnTo>
                      <a:pt x="3496" y="325"/>
                    </a:lnTo>
                    <a:lnTo>
                      <a:pt x="3525" y="356"/>
                    </a:lnTo>
                    <a:lnTo>
                      <a:pt x="3555" y="356"/>
                    </a:lnTo>
                    <a:lnTo>
                      <a:pt x="3585" y="386"/>
                    </a:lnTo>
                    <a:lnTo>
                      <a:pt x="3822" y="386"/>
                    </a:lnTo>
                    <a:lnTo>
                      <a:pt x="3852" y="413"/>
                    </a:lnTo>
                    <a:lnTo>
                      <a:pt x="3880" y="413"/>
                    </a:lnTo>
                    <a:lnTo>
                      <a:pt x="3880" y="443"/>
                    </a:lnTo>
                    <a:lnTo>
                      <a:pt x="3910" y="474"/>
                    </a:lnTo>
                    <a:lnTo>
                      <a:pt x="3910" y="504"/>
                    </a:lnTo>
                  </a:path>
                </a:pathLst>
              </a:custGeom>
              <a:noFill/>
              <a:ln w="1588">
                <a:solidFill>
                  <a:srgbClr val="000000"/>
                </a:solidFill>
                <a:prstDash val="solid"/>
                <a:round/>
                <a:headEnd/>
                <a:tailEnd/>
              </a:ln>
            </p:spPr>
            <p:txBody>
              <a:bodyPr/>
              <a:lstStyle/>
              <a:p>
                <a:endParaRPr lang="en-GB"/>
              </a:p>
            </p:txBody>
          </p:sp>
          <p:sp>
            <p:nvSpPr>
              <p:cNvPr id="17665" name="Freeform 257"/>
              <p:cNvSpPr>
                <a:spLocks/>
              </p:cNvSpPr>
              <p:nvPr/>
            </p:nvSpPr>
            <p:spPr bwMode="auto">
              <a:xfrm>
                <a:off x="4272" y="4074"/>
                <a:ext cx="22" cy="273"/>
              </a:xfrm>
              <a:custGeom>
                <a:avLst/>
                <a:gdLst/>
                <a:ahLst/>
                <a:cxnLst>
                  <a:cxn ang="0">
                    <a:pos x="88" y="0"/>
                  </a:cxn>
                  <a:cxn ang="0">
                    <a:pos x="58" y="28"/>
                  </a:cxn>
                  <a:cxn ang="0">
                    <a:pos x="58" y="59"/>
                  </a:cxn>
                  <a:cxn ang="0">
                    <a:pos x="30" y="88"/>
                  </a:cxn>
                  <a:cxn ang="0">
                    <a:pos x="30" y="237"/>
                  </a:cxn>
                  <a:cxn ang="0">
                    <a:pos x="58" y="265"/>
                  </a:cxn>
                  <a:cxn ang="0">
                    <a:pos x="58" y="384"/>
                  </a:cxn>
                  <a:cxn ang="0">
                    <a:pos x="30" y="413"/>
                  </a:cxn>
                  <a:cxn ang="0">
                    <a:pos x="30" y="443"/>
                  </a:cxn>
                  <a:cxn ang="0">
                    <a:pos x="0" y="473"/>
                  </a:cxn>
                  <a:cxn ang="0">
                    <a:pos x="0" y="562"/>
                  </a:cxn>
                  <a:cxn ang="0">
                    <a:pos x="30" y="592"/>
                  </a:cxn>
                  <a:cxn ang="0">
                    <a:pos x="30" y="650"/>
                  </a:cxn>
                  <a:cxn ang="0">
                    <a:pos x="58" y="680"/>
                  </a:cxn>
                  <a:cxn ang="0">
                    <a:pos x="58" y="799"/>
                  </a:cxn>
                  <a:cxn ang="0">
                    <a:pos x="88" y="829"/>
                  </a:cxn>
                  <a:cxn ang="0">
                    <a:pos x="88" y="1094"/>
                  </a:cxn>
                </a:cxnLst>
                <a:rect l="0" t="0" r="r" b="b"/>
                <a:pathLst>
                  <a:path w="88" h="1094">
                    <a:moveTo>
                      <a:pt x="88" y="0"/>
                    </a:moveTo>
                    <a:lnTo>
                      <a:pt x="58" y="28"/>
                    </a:lnTo>
                    <a:lnTo>
                      <a:pt x="58" y="59"/>
                    </a:lnTo>
                    <a:lnTo>
                      <a:pt x="30" y="88"/>
                    </a:lnTo>
                    <a:lnTo>
                      <a:pt x="30" y="237"/>
                    </a:lnTo>
                    <a:lnTo>
                      <a:pt x="58" y="265"/>
                    </a:lnTo>
                    <a:lnTo>
                      <a:pt x="58" y="384"/>
                    </a:lnTo>
                    <a:lnTo>
                      <a:pt x="30" y="413"/>
                    </a:lnTo>
                    <a:lnTo>
                      <a:pt x="30" y="443"/>
                    </a:lnTo>
                    <a:lnTo>
                      <a:pt x="0" y="473"/>
                    </a:lnTo>
                    <a:lnTo>
                      <a:pt x="0" y="562"/>
                    </a:lnTo>
                    <a:lnTo>
                      <a:pt x="30" y="592"/>
                    </a:lnTo>
                    <a:lnTo>
                      <a:pt x="30" y="650"/>
                    </a:lnTo>
                    <a:lnTo>
                      <a:pt x="58" y="680"/>
                    </a:lnTo>
                    <a:lnTo>
                      <a:pt x="58" y="799"/>
                    </a:lnTo>
                    <a:lnTo>
                      <a:pt x="88" y="829"/>
                    </a:lnTo>
                    <a:lnTo>
                      <a:pt x="88" y="1094"/>
                    </a:lnTo>
                  </a:path>
                </a:pathLst>
              </a:custGeom>
              <a:noFill/>
              <a:ln w="1588">
                <a:solidFill>
                  <a:srgbClr val="000000"/>
                </a:solidFill>
                <a:prstDash val="solid"/>
                <a:round/>
                <a:headEnd/>
                <a:tailEnd/>
              </a:ln>
            </p:spPr>
            <p:txBody>
              <a:bodyPr/>
              <a:lstStyle/>
              <a:p>
                <a:endParaRPr lang="en-GB"/>
              </a:p>
            </p:txBody>
          </p:sp>
          <p:sp>
            <p:nvSpPr>
              <p:cNvPr id="17666" name="Freeform 258"/>
              <p:cNvSpPr>
                <a:spLocks/>
              </p:cNvSpPr>
              <p:nvPr/>
            </p:nvSpPr>
            <p:spPr bwMode="auto">
              <a:xfrm>
                <a:off x="4294" y="4074"/>
                <a:ext cx="667" cy="74"/>
              </a:xfrm>
              <a:custGeom>
                <a:avLst/>
                <a:gdLst/>
                <a:ahLst/>
                <a:cxnLst>
                  <a:cxn ang="0">
                    <a:pos x="0" y="28"/>
                  </a:cxn>
                  <a:cxn ang="0">
                    <a:pos x="118" y="59"/>
                  </a:cxn>
                  <a:cxn ang="0">
                    <a:pos x="298" y="28"/>
                  </a:cxn>
                  <a:cxn ang="0">
                    <a:pos x="475" y="59"/>
                  </a:cxn>
                  <a:cxn ang="0">
                    <a:pos x="593" y="88"/>
                  </a:cxn>
                  <a:cxn ang="0">
                    <a:pos x="653" y="118"/>
                  </a:cxn>
                  <a:cxn ang="0">
                    <a:pos x="682" y="146"/>
                  </a:cxn>
                  <a:cxn ang="0">
                    <a:pos x="742" y="177"/>
                  </a:cxn>
                  <a:cxn ang="0">
                    <a:pos x="800" y="177"/>
                  </a:cxn>
                  <a:cxn ang="0">
                    <a:pos x="978" y="207"/>
                  </a:cxn>
                  <a:cxn ang="0">
                    <a:pos x="1037" y="237"/>
                  </a:cxn>
                  <a:cxn ang="0">
                    <a:pos x="1098" y="265"/>
                  </a:cxn>
                  <a:cxn ang="0">
                    <a:pos x="1185" y="295"/>
                  </a:cxn>
                  <a:cxn ang="0">
                    <a:pos x="1274" y="265"/>
                  </a:cxn>
                  <a:cxn ang="0">
                    <a:pos x="1393" y="177"/>
                  </a:cxn>
                  <a:cxn ang="0">
                    <a:pos x="1423" y="118"/>
                  </a:cxn>
                  <a:cxn ang="0">
                    <a:pos x="1483" y="146"/>
                  </a:cxn>
                  <a:cxn ang="0">
                    <a:pos x="1512" y="59"/>
                  </a:cxn>
                  <a:cxn ang="0">
                    <a:pos x="1601" y="59"/>
                  </a:cxn>
                  <a:cxn ang="0">
                    <a:pos x="1601" y="88"/>
                  </a:cxn>
                  <a:cxn ang="0">
                    <a:pos x="1720" y="28"/>
                  </a:cxn>
                  <a:cxn ang="0">
                    <a:pos x="1808" y="59"/>
                  </a:cxn>
                  <a:cxn ang="0">
                    <a:pos x="1867" y="88"/>
                  </a:cxn>
                  <a:cxn ang="0">
                    <a:pos x="1958" y="59"/>
                  </a:cxn>
                  <a:cxn ang="0">
                    <a:pos x="1927" y="146"/>
                  </a:cxn>
                  <a:cxn ang="0">
                    <a:pos x="1985" y="177"/>
                  </a:cxn>
                  <a:cxn ang="0">
                    <a:pos x="2015" y="207"/>
                  </a:cxn>
                  <a:cxn ang="0">
                    <a:pos x="2076" y="146"/>
                  </a:cxn>
                  <a:cxn ang="0">
                    <a:pos x="2134" y="177"/>
                  </a:cxn>
                  <a:cxn ang="0">
                    <a:pos x="2283" y="207"/>
                  </a:cxn>
                  <a:cxn ang="0">
                    <a:pos x="2313" y="177"/>
                  </a:cxn>
                  <a:cxn ang="0">
                    <a:pos x="2402" y="207"/>
                  </a:cxn>
                  <a:cxn ang="0">
                    <a:pos x="2429" y="177"/>
                  </a:cxn>
                  <a:cxn ang="0">
                    <a:pos x="2490" y="177"/>
                  </a:cxn>
                  <a:cxn ang="0">
                    <a:pos x="2609" y="146"/>
                  </a:cxn>
                </a:cxnLst>
                <a:rect l="0" t="0" r="r" b="b"/>
                <a:pathLst>
                  <a:path w="2667" h="295">
                    <a:moveTo>
                      <a:pt x="0" y="0"/>
                    </a:moveTo>
                    <a:lnTo>
                      <a:pt x="0" y="28"/>
                    </a:lnTo>
                    <a:lnTo>
                      <a:pt x="30" y="59"/>
                    </a:lnTo>
                    <a:lnTo>
                      <a:pt x="118" y="59"/>
                    </a:lnTo>
                    <a:lnTo>
                      <a:pt x="149" y="28"/>
                    </a:lnTo>
                    <a:lnTo>
                      <a:pt x="298" y="28"/>
                    </a:lnTo>
                    <a:lnTo>
                      <a:pt x="325" y="59"/>
                    </a:lnTo>
                    <a:lnTo>
                      <a:pt x="475" y="59"/>
                    </a:lnTo>
                    <a:lnTo>
                      <a:pt x="505" y="88"/>
                    </a:lnTo>
                    <a:lnTo>
                      <a:pt x="593" y="88"/>
                    </a:lnTo>
                    <a:lnTo>
                      <a:pt x="623" y="118"/>
                    </a:lnTo>
                    <a:lnTo>
                      <a:pt x="653" y="118"/>
                    </a:lnTo>
                    <a:lnTo>
                      <a:pt x="653" y="146"/>
                    </a:lnTo>
                    <a:lnTo>
                      <a:pt x="682" y="146"/>
                    </a:lnTo>
                    <a:lnTo>
                      <a:pt x="712" y="177"/>
                    </a:lnTo>
                    <a:lnTo>
                      <a:pt x="742" y="177"/>
                    </a:lnTo>
                    <a:lnTo>
                      <a:pt x="771" y="146"/>
                    </a:lnTo>
                    <a:lnTo>
                      <a:pt x="800" y="177"/>
                    </a:lnTo>
                    <a:lnTo>
                      <a:pt x="800" y="207"/>
                    </a:lnTo>
                    <a:lnTo>
                      <a:pt x="978" y="207"/>
                    </a:lnTo>
                    <a:lnTo>
                      <a:pt x="1009" y="237"/>
                    </a:lnTo>
                    <a:lnTo>
                      <a:pt x="1037" y="237"/>
                    </a:lnTo>
                    <a:lnTo>
                      <a:pt x="1067" y="265"/>
                    </a:lnTo>
                    <a:lnTo>
                      <a:pt x="1098" y="265"/>
                    </a:lnTo>
                    <a:lnTo>
                      <a:pt x="1128" y="295"/>
                    </a:lnTo>
                    <a:lnTo>
                      <a:pt x="1185" y="295"/>
                    </a:lnTo>
                    <a:lnTo>
                      <a:pt x="1216" y="265"/>
                    </a:lnTo>
                    <a:lnTo>
                      <a:pt x="1274" y="265"/>
                    </a:lnTo>
                    <a:lnTo>
                      <a:pt x="1365" y="177"/>
                    </a:lnTo>
                    <a:lnTo>
                      <a:pt x="1393" y="177"/>
                    </a:lnTo>
                    <a:lnTo>
                      <a:pt x="1423" y="146"/>
                    </a:lnTo>
                    <a:lnTo>
                      <a:pt x="1423" y="118"/>
                    </a:lnTo>
                    <a:lnTo>
                      <a:pt x="1453" y="146"/>
                    </a:lnTo>
                    <a:lnTo>
                      <a:pt x="1483" y="146"/>
                    </a:lnTo>
                    <a:lnTo>
                      <a:pt x="1512" y="118"/>
                    </a:lnTo>
                    <a:lnTo>
                      <a:pt x="1512" y="59"/>
                    </a:lnTo>
                    <a:lnTo>
                      <a:pt x="1542" y="88"/>
                    </a:lnTo>
                    <a:lnTo>
                      <a:pt x="1601" y="59"/>
                    </a:lnTo>
                    <a:lnTo>
                      <a:pt x="1630" y="59"/>
                    </a:lnTo>
                    <a:lnTo>
                      <a:pt x="1601" y="88"/>
                    </a:lnTo>
                    <a:lnTo>
                      <a:pt x="1660" y="88"/>
                    </a:lnTo>
                    <a:lnTo>
                      <a:pt x="1720" y="28"/>
                    </a:lnTo>
                    <a:lnTo>
                      <a:pt x="1779" y="28"/>
                    </a:lnTo>
                    <a:lnTo>
                      <a:pt x="1808" y="59"/>
                    </a:lnTo>
                    <a:lnTo>
                      <a:pt x="1839" y="59"/>
                    </a:lnTo>
                    <a:lnTo>
                      <a:pt x="1867" y="88"/>
                    </a:lnTo>
                    <a:lnTo>
                      <a:pt x="1897" y="59"/>
                    </a:lnTo>
                    <a:lnTo>
                      <a:pt x="1958" y="59"/>
                    </a:lnTo>
                    <a:lnTo>
                      <a:pt x="1958" y="118"/>
                    </a:lnTo>
                    <a:lnTo>
                      <a:pt x="1927" y="146"/>
                    </a:lnTo>
                    <a:lnTo>
                      <a:pt x="1958" y="146"/>
                    </a:lnTo>
                    <a:lnTo>
                      <a:pt x="1985" y="177"/>
                    </a:lnTo>
                    <a:lnTo>
                      <a:pt x="2015" y="177"/>
                    </a:lnTo>
                    <a:lnTo>
                      <a:pt x="2015" y="207"/>
                    </a:lnTo>
                    <a:lnTo>
                      <a:pt x="2076" y="207"/>
                    </a:lnTo>
                    <a:lnTo>
                      <a:pt x="2076" y="146"/>
                    </a:lnTo>
                    <a:lnTo>
                      <a:pt x="2104" y="146"/>
                    </a:lnTo>
                    <a:lnTo>
                      <a:pt x="2134" y="177"/>
                    </a:lnTo>
                    <a:lnTo>
                      <a:pt x="2134" y="207"/>
                    </a:lnTo>
                    <a:lnTo>
                      <a:pt x="2283" y="207"/>
                    </a:lnTo>
                    <a:lnTo>
                      <a:pt x="2283" y="177"/>
                    </a:lnTo>
                    <a:lnTo>
                      <a:pt x="2313" y="177"/>
                    </a:lnTo>
                    <a:lnTo>
                      <a:pt x="2313" y="207"/>
                    </a:lnTo>
                    <a:lnTo>
                      <a:pt x="2402" y="207"/>
                    </a:lnTo>
                    <a:lnTo>
                      <a:pt x="2402" y="177"/>
                    </a:lnTo>
                    <a:lnTo>
                      <a:pt x="2429" y="177"/>
                    </a:lnTo>
                    <a:lnTo>
                      <a:pt x="2460" y="207"/>
                    </a:lnTo>
                    <a:lnTo>
                      <a:pt x="2490" y="177"/>
                    </a:lnTo>
                    <a:lnTo>
                      <a:pt x="2549" y="177"/>
                    </a:lnTo>
                    <a:lnTo>
                      <a:pt x="2609" y="146"/>
                    </a:lnTo>
                    <a:lnTo>
                      <a:pt x="2667" y="88"/>
                    </a:lnTo>
                  </a:path>
                </a:pathLst>
              </a:custGeom>
              <a:noFill/>
              <a:ln w="1588">
                <a:solidFill>
                  <a:srgbClr val="000000"/>
                </a:solidFill>
                <a:prstDash val="solid"/>
                <a:round/>
                <a:headEnd/>
                <a:tailEnd/>
              </a:ln>
            </p:spPr>
            <p:txBody>
              <a:bodyPr/>
              <a:lstStyle/>
              <a:p>
                <a:endParaRPr lang="en-GB"/>
              </a:p>
            </p:txBody>
          </p:sp>
          <p:sp>
            <p:nvSpPr>
              <p:cNvPr id="17667" name="Freeform 259"/>
              <p:cNvSpPr>
                <a:spLocks/>
              </p:cNvSpPr>
              <p:nvPr/>
            </p:nvSpPr>
            <p:spPr bwMode="auto">
              <a:xfrm>
                <a:off x="5265" y="3607"/>
                <a:ext cx="222" cy="326"/>
              </a:xfrm>
              <a:custGeom>
                <a:avLst/>
                <a:gdLst/>
                <a:ahLst/>
                <a:cxnLst>
                  <a:cxn ang="0">
                    <a:pos x="890" y="0"/>
                  </a:cxn>
                  <a:cxn ang="0">
                    <a:pos x="890" y="31"/>
                  </a:cxn>
                  <a:cxn ang="0">
                    <a:pos x="860" y="61"/>
                  </a:cxn>
                  <a:cxn ang="0">
                    <a:pos x="860" y="91"/>
                  </a:cxn>
                  <a:cxn ang="0">
                    <a:pos x="830" y="91"/>
                  </a:cxn>
                  <a:cxn ang="0">
                    <a:pos x="830" y="118"/>
                  </a:cxn>
                  <a:cxn ang="0">
                    <a:pos x="800" y="118"/>
                  </a:cxn>
                  <a:cxn ang="0">
                    <a:pos x="712" y="209"/>
                  </a:cxn>
                  <a:cxn ang="0">
                    <a:pos x="653" y="209"/>
                  </a:cxn>
                  <a:cxn ang="0">
                    <a:pos x="623" y="238"/>
                  </a:cxn>
                  <a:cxn ang="0">
                    <a:pos x="623" y="386"/>
                  </a:cxn>
                  <a:cxn ang="0">
                    <a:pos x="653" y="416"/>
                  </a:cxn>
                  <a:cxn ang="0">
                    <a:pos x="653" y="474"/>
                  </a:cxn>
                  <a:cxn ang="0">
                    <a:pos x="682" y="504"/>
                  </a:cxn>
                  <a:cxn ang="0">
                    <a:pos x="653" y="534"/>
                  </a:cxn>
                  <a:cxn ang="0">
                    <a:pos x="653" y="622"/>
                  </a:cxn>
                  <a:cxn ang="0">
                    <a:pos x="623" y="652"/>
                  </a:cxn>
                  <a:cxn ang="0">
                    <a:pos x="623" y="683"/>
                  </a:cxn>
                  <a:cxn ang="0">
                    <a:pos x="653" y="711"/>
                  </a:cxn>
                  <a:cxn ang="0">
                    <a:pos x="653" y="829"/>
                  </a:cxn>
                  <a:cxn ang="0">
                    <a:pos x="623" y="859"/>
                  </a:cxn>
                  <a:cxn ang="0">
                    <a:pos x="623" y="890"/>
                  </a:cxn>
                  <a:cxn ang="0">
                    <a:pos x="594" y="920"/>
                  </a:cxn>
                  <a:cxn ang="0">
                    <a:pos x="594" y="947"/>
                  </a:cxn>
                  <a:cxn ang="0">
                    <a:pos x="563" y="947"/>
                  </a:cxn>
                  <a:cxn ang="0">
                    <a:pos x="535" y="978"/>
                  </a:cxn>
                  <a:cxn ang="0">
                    <a:pos x="505" y="978"/>
                  </a:cxn>
                  <a:cxn ang="0">
                    <a:pos x="444" y="1038"/>
                  </a:cxn>
                  <a:cxn ang="0">
                    <a:pos x="416" y="1038"/>
                  </a:cxn>
                  <a:cxn ang="0">
                    <a:pos x="387" y="1066"/>
                  </a:cxn>
                  <a:cxn ang="0">
                    <a:pos x="356" y="1066"/>
                  </a:cxn>
                  <a:cxn ang="0">
                    <a:pos x="298" y="1126"/>
                  </a:cxn>
                  <a:cxn ang="0">
                    <a:pos x="268" y="1126"/>
                  </a:cxn>
                  <a:cxn ang="0">
                    <a:pos x="237" y="1156"/>
                  </a:cxn>
                  <a:cxn ang="0">
                    <a:pos x="207" y="1156"/>
                  </a:cxn>
                  <a:cxn ang="0">
                    <a:pos x="149" y="1185"/>
                  </a:cxn>
                  <a:cxn ang="0">
                    <a:pos x="119" y="1215"/>
                  </a:cxn>
                  <a:cxn ang="0">
                    <a:pos x="61" y="1245"/>
                  </a:cxn>
                  <a:cxn ang="0">
                    <a:pos x="0" y="1303"/>
                  </a:cxn>
                </a:cxnLst>
                <a:rect l="0" t="0" r="r" b="b"/>
                <a:pathLst>
                  <a:path w="890" h="1303">
                    <a:moveTo>
                      <a:pt x="890" y="0"/>
                    </a:moveTo>
                    <a:lnTo>
                      <a:pt x="890" y="31"/>
                    </a:lnTo>
                    <a:lnTo>
                      <a:pt x="860" y="61"/>
                    </a:lnTo>
                    <a:lnTo>
                      <a:pt x="860" y="91"/>
                    </a:lnTo>
                    <a:lnTo>
                      <a:pt x="830" y="91"/>
                    </a:lnTo>
                    <a:lnTo>
                      <a:pt x="830" y="118"/>
                    </a:lnTo>
                    <a:lnTo>
                      <a:pt x="800" y="118"/>
                    </a:lnTo>
                    <a:lnTo>
                      <a:pt x="712" y="209"/>
                    </a:lnTo>
                    <a:lnTo>
                      <a:pt x="653" y="209"/>
                    </a:lnTo>
                    <a:lnTo>
                      <a:pt x="623" y="238"/>
                    </a:lnTo>
                    <a:lnTo>
                      <a:pt x="623" y="386"/>
                    </a:lnTo>
                    <a:lnTo>
                      <a:pt x="653" y="416"/>
                    </a:lnTo>
                    <a:lnTo>
                      <a:pt x="653" y="474"/>
                    </a:lnTo>
                    <a:lnTo>
                      <a:pt x="682" y="504"/>
                    </a:lnTo>
                    <a:lnTo>
                      <a:pt x="653" y="534"/>
                    </a:lnTo>
                    <a:lnTo>
                      <a:pt x="653" y="622"/>
                    </a:lnTo>
                    <a:lnTo>
                      <a:pt x="623" y="652"/>
                    </a:lnTo>
                    <a:lnTo>
                      <a:pt x="623" y="683"/>
                    </a:lnTo>
                    <a:lnTo>
                      <a:pt x="653" y="711"/>
                    </a:lnTo>
                    <a:lnTo>
                      <a:pt x="653" y="829"/>
                    </a:lnTo>
                    <a:lnTo>
                      <a:pt x="623" y="859"/>
                    </a:lnTo>
                    <a:lnTo>
                      <a:pt x="623" y="890"/>
                    </a:lnTo>
                    <a:lnTo>
                      <a:pt x="594" y="920"/>
                    </a:lnTo>
                    <a:lnTo>
                      <a:pt x="594" y="947"/>
                    </a:lnTo>
                    <a:lnTo>
                      <a:pt x="563" y="947"/>
                    </a:lnTo>
                    <a:lnTo>
                      <a:pt x="535" y="978"/>
                    </a:lnTo>
                    <a:lnTo>
                      <a:pt x="505" y="978"/>
                    </a:lnTo>
                    <a:lnTo>
                      <a:pt x="444" y="1038"/>
                    </a:lnTo>
                    <a:lnTo>
                      <a:pt x="416" y="1038"/>
                    </a:lnTo>
                    <a:lnTo>
                      <a:pt x="387" y="1066"/>
                    </a:lnTo>
                    <a:lnTo>
                      <a:pt x="356" y="1066"/>
                    </a:lnTo>
                    <a:lnTo>
                      <a:pt x="298" y="1126"/>
                    </a:lnTo>
                    <a:lnTo>
                      <a:pt x="268" y="1126"/>
                    </a:lnTo>
                    <a:lnTo>
                      <a:pt x="237" y="1156"/>
                    </a:lnTo>
                    <a:lnTo>
                      <a:pt x="207" y="1156"/>
                    </a:lnTo>
                    <a:lnTo>
                      <a:pt x="149" y="1185"/>
                    </a:lnTo>
                    <a:lnTo>
                      <a:pt x="119" y="1215"/>
                    </a:lnTo>
                    <a:lnTo>
                      <a:pt x="61" y="1245"/>
                    </a:lnTo>
                    <a:lnTo>
                      <a:pt x="0" y="1303"/>
                    </a:lnTo>
                  </a:path>
                </a:pathLst>
              </a:custGeom>
              <a:noFill/>
              <a:ln w="1588">
                <a:solidFill>
                  <a:srgbClr val="000000"/>
                </a:solidFill>
                <a:prstDash val="solid"/>
                <a:round/>
                <a:headEnd/>
                <a:tailEnd/>
              </a:ln>
            </p:spPr>
            <p:txBody>
              <a:bodyPr/>
              <a:lstStyle/>
              <a:p>
                <a:endParaRPr lang="en-GB"/>
              </a:p>
            </p:txBody>
          </p:sp>
          <p:sp>
            <p:nvSpPr>
              <p:cNvPr id="17668" name="Freeform 260"/>
              <p:cNvSpPr>
                <a:spLocks/>
              </p:cNvSpPr>
              <p:nvPr/>
            </p:nvSpPr>
            <p:spPr bwMode="auto">
              <a:xfrm>
                <a:off x="5043" y="3593"/>
                <a:ext cx="444" cy="125"/>
              </a:xfrm>
              <a:custGeom>
                <a:avLst/>
                <a:gdLst/>
                <a:ahLst/>
                <a:cxnLst>
                  <a:cxn ang="0">
                    <a:pos x="0" y="474"/>
                  </a:cxn>
                  <a:cxn ang="0">
                    <a:pos x="27" y="474"/>
                  </a:cxn>
                  <a:cxn ang="0">
                    <a:pos x="27" y="503"/>
                  </a:cxn>
                  <a:cxn ang="0">
                    <a:pos x="57" y="503"/>
                  </a:cxn>
                  <a:cxn ang="0">
                    <a:pos x="118" y="444"/>
                  </a:cxn>
                  <a:cxn ang="0">
                    <a:pos x="118" y="385"/>
                  </a:cxn>
                  <a:cxn ang="0">
                    <a:pos x="176" y="385"/>
                  </a:cxn>
                  <a:cxn ang="0">
                    <a:pos x="207" y="355"/>
                  </a:cxn>
                  <a:cxn ang="0">
                    <a:pos x="146" y="296"/>
                  </a:cxn>
                  <a:cxn ang="0">
                    <a:pos x="176" y="267"/>
                  </a:cxn>
                  <a:cxn ang="0">
                    <a:pos x="176" y="176"/>
                  </a:cxn>
                  <a:cxn ang="0">
                    <a:pos x="264" y="176"/>
                  </a:cxn>
                  <a:cxn ang="0">
                    <a:pos x="294" y="207"/>
                  </a:cxn>
                  <a:cxn ang="0">
                    <a:pos x="294" y="237"/>
                  </a:cxn>
                  <a:cxn ang="0">
                    <a:pos x="414" y="237"/>
                  </a:cxn>
                  <a:cxn ang="0">
                    <a:pos x="444" y="207"/>
                  </a:cxn>
                  <a:cxn ang="0">
                    <a:pos x="501" y="207"/>
                  </a:cxn>
                  <a:cxn ang="0">
                    <a:pos x="562" y="176"/>
                  </a:cxn>
                  <a:cxn ang="0">
                    <a:pos x="592" y="149"/>
                  </a:cxn>
                  <a:cxn ang="0">
                    <a:pos x="710" y="149"/>
                  </a:cxn>
                  <a:cxn ang="0">
                    <a:pos x="739" y="176"/>
                  </a:cxn>
                  <a:cxn ang="0">
                    <a:pos x="739" y="207"/>
                  </a:cxn>
                  <a:cxn ang="0">
                    <a:pos x="887" y="207"/>
                  </a:cxn>
                  <a:cxn ang="0">
                    <a:pos x="917" y="237"/>
                  </a:cxn>
                  <a:cxn ang="0">
                    <a:pos x="976" y="207"/>
                  </a:cxn>
                  <a:cxn ang="0">
                    <a:pos x="1067" y="207"/>
                  </a:cxn>
                  <a:cxn ang="0">
                    <a:pos x="1094" y="176"/>
                  </a:cxn>
                  <a:cxn ang="0">
                    <a:pos x="1124" y="176"/>
                  </a:cxn>
                  <a:cxn ang="0">
                    <a:pos x="1124" y="149"/>
                  </a:cxn>
                  <a:cxn ang="0">
                    <a:pos x="1185" y="149"/>
                  </a:cxn>
                  <a:cxn ang="0">
                    <a:pos x="1213" y="119"/>
                  </a:cxn>
                  <a:cxn ang="0">
                    <a:pos x="1243" y="119"/>
                  </a:cxn>
                  <a:cxn ang="0">
                    <a:pos x="1274" y="89"/>
                  </a:cxn>
                  <a:cxn ang="0">
                    <a:pos x="1303" y="89"/>
                  </a:cxn>
                  <a:cxn ang="0">
                    <a:pos x="1303" y="58"/>
                  </a:cxn>
                  <a:cxn ang="0">
                    <a:pos x="1392" y="58"/>
                  </a:cxn>
                  <a:cxn ang="0">
                    <a:pos x="1422" y="89"/>
                  </a:cxn>
                  <a:cxn ang="0">
                    <a:pos x="1569" y="89"/>
                  </a:cxn>
                  <a:cxn ang="0">
                    <a:pos x="1569" y="58"/>
                  </a:cxn>
                  <a:cxn ang="0">
                    <a:pos x="1659" y="58"/>
                  </a:cxn>
                  <a:cxn ang="0">
                    <a:pos x="1717" y="0"/>
                  </a:cxn>
                  <a:cxn ang="0">
                    <a:pos x="1777" y="58"/>
                  </a:cxn>
                </a:cxnLst>
                <a:rect l="0" t="0" r="r" b="b"/>
                <a:pathLst>
                  <a:path w="1777" h="503">
                    <a:moveTo>
                      <a:pt x="0" y="474"/>
                    </a:moveTo>
                    <a:lnTo>
                      <a:pt x="27" y="474"/>
                    </a:lnTo>
                    <a:lnTo>
                      <a:pt x="27" y="503"/>
                    </a:lnTo>
                    <a:lnTo>
                      <a:pt x="57" y="503"/>
                    </a:lnTo>
                    <a:lnTo>
                      <a:pt x="118" y="444"/>
                    </a:lnTo>
                    <a:lnTo>
                      <a:pt x="118" y="385"/>
                    </a:lnTo>
                    <a:lnTo>
                      <a:pt x="176" y="385"/>
                    </a:lnTo>
                    <a:lnTo>
                      <a:pt x="207" y="355"/>
                    </a:lnTo>
                    <a:lnTo>
                      <a:pt x="146" y="296"/>
                    </a:lnTo>
                    <a:lnTo>
                      <a:pt x="176" y="267"/>
                    </a:lnTo>
                    <a:lnTo>
                      <a:pt x="176" y="176"/>
                    </a:lnTo>
                    <a:lnTo>
                      <a:pt x="264" y="176"/>
                    </a:lnTo>
                    <a:lnTo>
                      <a:pt x="294" y="207"/>
                    </a:lnTo>
                    <a:lnTo>
                      <a:pt x="294" y="237"/>
                    </a:lnTo>
                    <a:lnTo>
                      <a:pt x="414" y="237"/>
                    </a:lnTo>
                    <a:lnTo>
                      <a:pt x="444" y="207"/>
                    </a:lnTo>
                    <a:lnTo>
                      <a:pt x="501" y="207"/>
                    </a:lnTo>
                    <a:lnTo>
                      <a:pt x="562" y="176"/>
                    </a:lnTo>
                    <a:lnTo>
                      <a:pt x="592" y="149"/>
                    </a:lnTo>
                    <a:lnTo>
                      <a:pt x="710" y="149"/>
                    </a:lnTo>
                    <a:lnTo>
                      <a:pt x="739" y="176"/>
                    </a:lnTo>
                    <a:lnTo>
                      <a:pt x="739" y="207"/>
                    </a:lnTo>
                    <a:lnTo>
                      <a:pt x="887" y="207"/>
                    </a:lnTo>
                    <a:lnTo>
                      <a:pt x="917" y="237"/>
                    </a:lnTo>
                    <a:lnTo>
                      <a:pt x="976" y="207"/>
                    </a:lnTo>
                    <a:lnTo>
                      <a:pt x="1067" y="207"/>
                    </a:lnTo>
                    <a:lnTo>
                      <a:pt x="1094" y="176"/>
                    </a:lnTo>
                    <a:lnTo>
                      <a:pt x="1124" y="176"/>
                    </a:lnTo>
                    <a:lnTo>
                      <a:pt x="1124" y="149"/>
                    </a:lnTo>
                    <a:lnTo>
                      <a:pt x="1185" y="149"/>
                    </a:lnTo>
                    <a:lnTo>
                      <a:pt x="1213" y="119"/>
                    </a:lnTo>
                    <a:lnTo>
                      <a:pt x="1243" y="119"/>
                    </a:lnTo>
                    <a:lnTo>
                      <a:pt x="1274" y="89"/>
                    </a:lnTo>
                    <a:lnTo>
                      <a:pt x="1303" y="89"/>
                    </a:lnTo>
                    <a:lnTo>
                      <a:pt x="1303" y="58"/>
                    </a:lnTo>
                    <a:lnTo>
                      <a:pt x="1392" y="58"/>
                    </a:lnTo>
                    <a:lnTo>
                      <a:pt x="1422" y="89"/>
                    </a:lnTo>
                    <a:lnTo>
                      <a:pt x="1569" y="89"/>
                    </a:lnTo>
                    <a:lnTo>
                      <a:pt x="1569" y="58"/>
                    </a:lnTo>
                    <a:lnTo>
                      <a:pt x="1659" y="58"/>
                    </a:lnTo>
                    <a:lnTo>
                      <a:pt x="1717" y="0"/>
                    </a:lnTo>
                    <a:lnTo>
                      <a:pt x="1777" y="58"/>
                    </a:lnTo>
                  </a:path>
                </a:pathLst>
              </a:custGeom>
              <a:noFill/>
              <a:ln w="1588">
                <a:solidFill>
                  <a:srgbClr val="000000"/>
                </a:solidFill>
                <a:prstDash val="solid"/>
                <a:round/>
                <a:headEnd/>
                <a:tailEnd/>
              </a:ln>
            </p:spPr>
            <p:txBody>
              <a:bodyPr/>
              <a:lstStyle/>
              <a:p>
                <a:endParaRPr lang="en-GB"/>
              </a:p>
            </p:txBody>
          </p:sp>
          <p:sp>
            <p:nvSpPr>
              <p:cNvPr id="17669" name="Freeform 261"/>
              <p:cNvSpPr>
                <a:spLocks/>
              </p:cNvSpPr>
              <p:nvPr/>
            </p:nvSpPr>
            <p:spPr bwMode="auto">
              <a:xfrm>
                <a:off x="5487" y="3585"/>
                <a:ext cx="171" cy="37"/>
              </a:xfrm>
              <a:custGeom>
                <a:avLst/>
                <a:gdLst/>
                <a:ahLst/>
                <a:cxnLst>
                  <a:cxn ang="0">
                    <a:pos x="0" y="88"/>
                  </a:cxn>
                  <a:cxn ang="0">
                    <a:pos x="59" y="88"/>
                  </a:cxn>
                  <a:cxn ang="0">
                    <a:pos x="89" y="60"/>
                  </a:cxn>
                  <a:cxn ang="0">
                    <a:pos x="89" y="0"/>
                  </a:cxn>
                  <a:cxn ang="0">
                    <a:pos x="119" y="30"/>
                  </a:cxn>
                  <a:cxn ang="0">
                    <a:pos x="266" y="30"/>
                  </a:cxn>
                  <a:cxn ang="0">
                    <a:pos x="296" y="60"/>
                  </a:cxn>
                  <a:cxn ang="0">
                    <a:pos x="414" y="60"/>
                  </a:cxn>
                  <a:cxn ang="0">
                    <a:pos x="445" y="30"/>
                  </a:cxn>
                  <a:cxn ang="0">
                    <a:pos x="503" y="30"/>
                  </a:cxn>
                  <a:cxn ang="0">
                    <a:pos x="534" y="60"/>
                  </a:cxn>
                  <a:cxn ang="0">
                    <a:pos x="503" y="88"/>
                  </a:cxn>
                  <a:cxn ang="0">
                    <a:pos x="563" y="149"/>
                  </a:cxn>
                  <a:cxn ang="0">
                    <a:pos x="591" y="119"/>
                  </a:cxn>
                  <a:cxn ang="0">
                    <a:pos x="591" y="88"/>
                  </a:cxn>
                  <a:cxn ang="0">
                    <a:pos x="682" y="88"/>
                  </a:cxn>
                </a:cxnLst>
                <a:rect l="0" t="0" r="r" b="b"/>
                <a:pathLst>
                  <a:path w="682" h="149">
                    <a:moveTo>
                      <a:pt x="0" y="88"/>
                    </a:moveTo>
                    <a:lnTo>
                      <a:pt x="59" y="88"/>
                    </a:lnTo>
                    <a:lnTo>
                      <a:pt x="89" y="60"/>
                    </a:lnTo>
                    <a:lnTo>
                      <a:pt x="89" y="0"/>
                    </a:lnTo>
                    <a:lnTo>
                      <a:pt x="119" y="30"/>
                    </a:lnTo>
                    <a:lnTo>
                      <a:pt x="266" y="30"/>
                    </a:lnTo>
                    <a:lnTo>
                      <a:pt x="296" y="60"/>
                    </a:lnTo>
                    <a:lnTo>
                      <a:pt x="414" y="60"/>
                    </a:lnTo>
                    <a:lnTo>
                      <a:pt x="445" y="30"/>
                    </a:lnTo>
                    <a:lnTo>
                      <a:pt x="503" y="30"/>
                    </a:lnTo>
                    <a:lnTo>
                      <a:pt x="534" y="60"/>
                    </a:lnTo>
                    <a:lnTo>
                      <a:pt x="503" y="88"/>
                    </a:lnTo>
                    <a:lnTo>
                      <a:pt x="563" y="149"/>
                    </a:lnTo>
                    <a:lnTo>
                      <a:pt x="591" y="119"/>
                    </a:lnTo>
                    <a:lnTo>
                      <a:pt x="591" y="88"/>
                    </a:lnTo>
                    <a:lnTo>
                      <a:pt x="682" y="88"/>
                    </a:lnTo>
                  </a:path>
                </a:pathLst>
              </a:custGeom>
              <a:noFill/>
              <a:ln w="1588">
                <a:solidFill>
                  <a:srgbClr val="000000"/>
                </a:solidFill>
                <a:prstDash val="solid"/>
                <a:round/>
                <a:headEnd/>
                <a:tailEnd/>
              </a:ln>
            </p:spPr>
            <p:txBody>
              <a:bodyPr/>
              <a:lstStyle/>
              <a:p>
                <a:endParaRPr lang="en-GB"/>
              </a:p>
            </p:txBody>
          </p:sp>
          <p:sp>
            <p:nvSpPr>
              <p:cNvPr id="17670" name="Freeform 262"/>
              <p:cNvSpPr>
                <a:spLocks/>
              </p:cNvSpPr>
              <p:nvPr/>
            </p:nvSpPr>
            <p:spPr bwMode="auto">
              <a:xfrm>
                <a:off x="4791" y="3733"/>
                <a:ext cx="155" cy="96"/>
              </a:xfrm>
              <a:custGeom>
                <a:avLst/>
                <a:gdLst/>
                <a:ahLst/>
                <a:cxnLst>
                  <a:cxn ang="0">
                    <a:pos x="594" y="0"/>
                  </a:cxn>
                  <a:cxn ang="0">
                    <a:pos x="564" y="30"/>
                  </a:cxn>
                  <a:cxn ang="0">
                    <a:pos x="535" y="30"/>
                  </a:cxn>
                  <a:cxn ang="0">
                    <a:pos x="475" y="88"/>
                  </a:cxn>
                  <a:cxn ang="0">
                    <a:pos x="417" y="88"/>
                  </a:cxn>
                  <a:cxn ang="0">
                    <a:pos x="387" y="118"/>
                  </a:cxn>
                  <a:cxn ang="0">
                    <a:pos x="180" y="118"/>
                  </a:cxn>
                  <a:cxn ang="0">
                    <a:pos x="180" y="179"/>
                  </a:cxn>
                  <a:cxn ang="0">
                    <a:pos x="61" y="179"/>
                  </a:cxn>
                  <a:cxn ang="0">
                    <a:pos x="61" y="207"/>
                  </a:cxn>
                  <a:cxn ang="0">
                    <a:pos x="0" y="207"/>
                  </a:cxn>
                  <a:cxn ang="0">
                    <a:pos x="0" y="268"/>
                  </a:cxn>
                  <a:cxn ang="0">
                    <a:pos x="30" y="297"/>
                  </a:cxn>
                  <a:cxn ang="0">
                    <a:pos x="30" y="325"/>
                  </a:cxn>
                  <a:cxn ang="0">
                    <a:pos x="91" y="325"/>
                  </a:cxn>
                  <a:cxn ang="0">
                    <a:pos x="119" y="355"/>
                  </a:cxn>
                  <a:cxn ang="0">
                    <a:pos x="180" y="355"/>
                  </a:cxn>
                  <a:cxn ang="0">
                    <a:pos x="210" y="386"/>
                  </a:cxn>
                  <a:cxn ang="0">
                    <a:pos x="210" y="355"/>
                  </a:cxn>
                  <a:cxn ang="0">
                    <a:pos x="237" y="325"/>
                  </a:cxn>
                  <a:cxn ang="0">
                    <a:pos x="328" y="325"/>
                  </a:cxn>
                  <a:cxn ang="0">
                    <a:pos x="417" y="237"/>
                  </a:cxn>
                  <a:cxn ang="0">
                    <a:pos x="505" y="237"/>
                  </a:cxn>
                  <a:cxn ang="0">
                    <a:pos x="444" y="179"/>
                  </a:cxn>
                  <a:cxn ang="0">
                    <a:pos x="444" y="148"/>
                  </a:cxn>
                  <a:cxn ang="0">
                    <a:pos x="475" y="118"/>
                  </a:cxn>
                  <a:cxn ang="0">
                    <a:pos x="505" y="118"/>
                  </a:cxn>
                  <a:cxn ang="0">
                    <a:pos x="505" y="88"/>
                  </a:cxn>
                  <a:cxn ang="0">
                    <a:pos x="535" y="60"/>
                  </a:cxn>
                  <a:cxn ang="0">
                    <a:pos x="564" y="60"/>
                  </a:cxn>
                  <a:cxn ang="0">
                    <a:pos x="624" y="0"/>
                  </a:cxn>
                  <a:cxn ang="0">
                    <a:pos x="594" y="0"/>
                  </a:cxn>
                </a:cxnLst>
                <a:rect l="0" t="0" r="r" b="b"/>
                <a:pathLst>
                  <a:path w="624" h="386">
                    <a:moveTo>
                      <a:pt x="594" y="0"/>
                    </a:moveTo>
                    <a:lnTo>
                      <a:pt x="564" y="30"/>
                    </a:lnTo>
                    <a:lnTo>
                      <a:pt x="535" y="30"/>
                    </a:lnTo>
                    <a:lnTo>
                      <a:pt x="475" y="88"/>
                    </a:lnTo>
                    <a:lnTo>
                      <a:pt x="417" y="88"/>
                    </a:lnTo>
                    <a:lnTo>
                      <a:pt x="387" y="118"/>
                    </a:lnTo>
                    <a:lnTo>
                      <a:pt x="180" y="118"/>
                    </a:lnTo>
                    <a:lnTo>
                      <a:pt x="180" y="179"/>
                    </a:lnTo>
                    <a:lnTo>
                      <a:pt x="61" y="179"/>
                    </a:lnTo>
                    <a:lnTo>
                      <a:pt x="61" y="207"/>
                    </a:lnTo>
                    <a:lnTo>
                      <a:pt x="0" y="207"/>
                    </a:lnTo>
                    <a:lnTo>
                      <a:pt x="0" y="268"/>
                    </a:lnTo>
                    <a:lnTo>
                      <a:pt x="30" y="297"/>
                    </a:lnTo>
                    <a:lnTo>
                      <a:pt x="30" y="325"/>
                    </a:lnTo>
                    <a:lnTo>
                      <a:pt x="91" y="325"/>
                    </a:lnTo>
                    <a:lnTo>
                      <a:pt x="119" y="355"/>
                    </a:lnTo>
                    <a:lnTo>
                      <a:pt x="180" y="355"/>
                    </a:lnTo>
                    <a:lnTo>
                      <a:pt x="210" y="386"/>
                    </a:lnTo>
                    <a:lnTo>
                      <a:pt x="210" y="355"/>
                    </a:lnTo>
                    <a:lnTo>
                      <a:pt x="237" y="325"/>
                    </a:lnTo>
                    <a:lnTo>
                      <a:pt x="328" y="325"/>
                    </a:lnTo>
                    <a:lnTo>
                      <a:pt x="417" y="237"/>
                    </a:lnTo>
                    <a:lnTo>
                      <a:pt x="505" y="237"/>
                    </a:lnTo>
                    <a:lnTo>
                      <a:pt x="444" y="179"/>
                    </a:lnTo>
                    <a:lnTo>
                      <a:pt x="444" y="148"/>
                    </a:lnTo>
                    <a:lnTo>
                      <a:pt x="475" y="118"/>
                    </a:lnTo>
                    <a:lnTo>
                      <a:pt x="505" y="118"/>
                    </a:lnTo>
                    <a:lnTo>
                      <a:pt x="505" y="88"/>
                    </a:lnTo>
                    <a:lnTo>
                      <a:pt x="535" y="60"/>
                    </a:lnTo>
                    <a:lnTo>
                      <a:pt x="564" y="60"/>
                    </a:lnTo>
                    <a:lnTo>
                      <a:pt x="624" y="0"/>
                    </a:lnTo>
                    <a:lnTo>
                      <a:pt x="594" y="0"/>
                    </a:lnTo>
                  </a:path>
                </a:pathLst>
              </a:custGeom>
              <a:noFill/>
              <a:ln w="1588">
                <a:solidFill>
                  <a:srgbClr val="000000"/>
                </a:solidFill>
                <a:prstDash val="solid"/>
                <a:round/>
                <a:headEnd/>
                <a:tailEnd/>
              </a:ln>
            </p:spPr>
            <p:txBody>
              <a:bodyPr/>
              <a:lstStyle/>
              <a:p>
                <a:endParaRPr lang="en-GB"/>
              </a:p>
            </p:txBody>
          </p:sp>
          <p:sp>
            <p:nvSpPr>
              <p:cNvPr id="17671" name="Freeform 263"/>
              <p:cNvSpPr>
                <a:spLocks/>
              </p:cNvSpPr>
              <p:nvPr/>
            </p:nvSpPr>
            <p:spPr bwMode="auto">
              <a:xfrm>
                <a:off x="5035" y="3711"/>
                <a:ext cx="22" cy="111"/>
              </a:xfrm>
              <a:custGeom>
                <a:avLst/>
                <a:gdLst/>
                <a:ahLst/>
                <a:cxnLst>
                  <a:cxn ang="0">
                    <a:pos x="88" y="443"/>
                  </a:cxn>
                  <a:cxn ang="0">
                    <a:pos x="58" y="413"/>
                  </a:cxn>
                  <a:cxn ang="0">
                    <a:pos x="58" y="356"/>
                  </a:cxn>
                  <a:cxn ang="0">
                    <a:pos x="31" y="325"/>
                  </a:cxn>
                  <a:cxn ang="0">
                    <a:pos x="31" y="295"/>
                  </a:cxn>
                  <a:cxn ang="0">
                    <a:pos x="58" y="267"/>
                  </a:cxn>
                  <a:cxn ang="0">
                    <a:pos x="58" y="236"/>
                  </a:cxn>
                  <a:cxn ang="0">
                    <a:pos x="31" y="206"/>
                  </a:cxn>
                  <a:cxn ang="0">
                    <a:pos x="31" y="176"/>
                  </a:cxn>
                  <a:cxn ang="0">
                    <a:pos x="0" y="148"/>
                  </a:cxn>
                  <a:cxn ang="0">
                    <a:pos x="0" y="29"/>
                  </a:cxn>
                  <a:cxn ang="0">
                    <a:pos x="31" y="0"/>
                  </a:cxn>
                </a:cxnLst>
                <a:rect l="0" t="0" r="r" b="b"/>
                <a:pathLst>
                  <a:path w="88" h="443">
                    <a:moveTo>
                      <a:pt x="88" y="443"/>
                    </a:moveTo>
                    <a:lnTo>
                      <a:pt x="58" y="413"/>
                    </a:lnTo>
                    <a:lnTo>
                      <a:pt x="58" y="356"/>
                    </a:lnTo>
                    <a:lnTo>
                      <a:pt x="31" y="325"/>
                    </a:lnTo>
                    <a:lnTo>
                      <a:pt x="31" y="295"/>
                    </a:lnTo>
                    <a:lnTo>
                      <a:pt x="58" y="267"/>
                    </a:lnTo>
                    <a:lnTo>
                      <a:pt x="58" y="236"/>
                    </a:lnTo>
                    <a:lnTo>
                      <a:pt x="31" y="206"/>
                    </a:lnTo>
                    <a:lnTo>
                      <a:pt x="31" y="176"/>
                    </a:lnTo>
                    <a:lnTo>
                      <a:pt x="0" y="148"/>
                    </a:lnTo>
                    <a:lnTo>
                      <a:pt x="0" y="29"/>
                    </a:lnTo>
                    <a:lnTo>
                      <a:pt x="31" y="0"/>
                    </a:lnTo>
                  </a:path>
                </a:pathLst>
              </a:custGeom>
              <a:noFill/>
              <a:ln w="1588">
                <a:solidFill>
                  <a:srgbClr val="000000"/>
                </a:solidFill>
                <a:prstDash val="solid"/>
                <a:round/>
                <a:headEnd/>
                <a:tailEnd/>
              </a:ln>
            </p:spPr>
            <p:txBody>
              <a:bodyPr/>
              <a:lstStyle/>
              <a:p>
                <a:endParaRPr lang="en-GB"/>
              </a:p>
            </p:txBody>
          </p:sp>
          <p:sp>
            <p:nvSpPr>
              <p:cNvPr id="17672" name="Freeform 264"/>
              <p:cNvSpPr>
                <a:spLocks/>
              </p:cNvSpPr>
              <p:nvPr/>
            </p:nvSpPr>
            <p:spPr bwMode="auto">
              <a:xfrm>
                <a:off x="5006" y="3822"/>
                <a:ext cx="51" cy="133"/>
              </a:xfrm>
              <a:custGeom>
                <a:avLst/>
                <a:gdLst/>
                <a:ahLst/>
                <a:cxnLst>
                  <a:cxn ang="0">
                    <a:pos x="207" y="0"/>
                  </a:cxn>
                  <a:cxn ang="0">
                    <a:pos x="207" y="31"/>
                  </a:cxn>
                  <a:cxn ang="0">
                    <a:pos x="119" y="119"/>
                  </a:cxn>
                  <a:cxn ang="0">
                    <a:pos x="119" y="238"/>
                  </a:cxn>
                  <a:cxn ang="0">
                    <a:pos x="89" y="238"/>
                  </a:cxn>
                  <a:cxn ang="0">
                    <a:pos x="89" y="297"/>
                  </a:cxn>
                  <a:cxn ang="0">
                    <a:pos x="59" y="326"/>
                  </a:cxn>
                  <a:cxn ang="0">
                    <a:pos x="59" y="356"/>
                  </a:cxn>
                  <a:cxn ang="0">
                    <a:pos x="30" y="386"/>
                  </a:cxn>
                  <a:cxn ang="0">
                    <a:pos x="30" y="504"/>
                  </a:cxn>
                  <a:cxn ang="0">
                    <a:pos x="0" y="504"/>
                  </a:cxn>
                  <a:cxn ang="0">
                    <a:pos x="0" y="534"/>
                  </a:cxn>
                </a:cxnLst>
                <a:rect l="0" t="0" r="r" b="b"/>
                <a:pathLst>
                  <a:path w="207" h="534">
                    <a:moveTo>
                      <a:pt x="207" y="0"/>
                    </a:moveTo>
                    <a:lnTo>
                      <a:pt x="207" y="31"/>
                    </a:lnTo>
                    <a:lnTo>
                      <a:pt x="119" y="119"/>
                    </a:lnTo>
                    <a:lnTo>
                      <a:pt x="119" y="238"/>
                    </a:lnTo>
                    <a:lnTo>
                      <a:pt x="89" y="238"/>
                    </a:lnTo>
                    <a:lnTo>
                      <a:pt x="89" y="297"/>
                    </a:lnTo>
                    <a:lnTo>
                      <a:pt x="59" y="326"/>
                    </a:lnTo>
                    <a:lnTo>
                      <a:pt x="59" y="356"/>
                    </a:lnTo>
                    <a:lnTo>
                      <a:pt x="30" y="386"/>
                    </a:lnTo>
                    <a:lnTo>
                      <a:pt x="30" y="504"/>
                    </a:lnTo>
                    <a:lnTo>
                      <a:pt x="0" y="504"/>
                    </a:lnTo>
                    <a:lnTo>
                      <a:pt x="0" y="534"/>
                    </a:lnTo>
                  </a:path>
                </a:pathLst>
              </a:custGeom>
              <a:noFill/>
              <a:ln w="1588">
                <a:solidFill>
                  <a:srgbClr val="000000"/>
                </a:solidFill>
                <a:prstDash val="solid"/>
                <a:round/>
                <a:headEnd/>
                <a:tailEnd/>
              </a:ln>
            </p:spPr>
            <p:txBody>
              <a:bodyPr/>
              <a:lstStyle/>
              <a:p>
                <a:endParaRPr lang="en-GB"/>
              </a:p>
            </p:txBody>
          </p:sp>
          <p:sp>
            <p:nvSpPr>
              <p:cNvPr id="17673" name="Freeform 265"/>
              <p:cNvSpPr>
                <a:spLocks/>
              </p:cNvSpPr>
              <p:nvPr/>
            </p:nvSpPr>
            <p:spPr bwMode="auto">
              <a:xfrm>
                <a:off x="5043" y="3822"/>
                <a:ext cx="59" cy="118"/>
              </a:xfrm>
              <a:custGeom>
                <a:avLst/>
                <a:gdLst/>
                <a:ahLst/>
                <a:cxnLst>
                  <a:cxn ang="0">
                    <a:pos x="0" y="474"/>
                  </a:cxn>
                  <a:cxn ang="0">
                    <a:pos x="118" y="356"/>
                  </a:cxn>
                  <a:cxn ang="0">
                    <a:pos x="87" y="356"/>
                  </a:cxn>
                  <a:cxn ang="0">
                    <a:pos x="87" y="267"/>
                  </a:cxn>
                  <a:cxn ang="0">
                    <a:pos x="176" y="267"/>
                  </a:cxn>
                  <a:cxn ang="0">
                    <a:pos x="146" y="238"/>
                  </a:cxn>
                  <a:cxn ang="0">
                    <a:pos x="176" y="207"/>
                  </a:cxn>
                  <a:cxn ang="0">
                    <a:pos x="207" y="207"/>
                  </a:cxn>
                  <a:cxn ang="0">
                    <a:pos x="237" y="179"/>
                  </a:cxn>
                  <a:cxn ang="0">
                    <a:pos x="237" y="119"/>
                  </a:cxn>
                  <a:cxn ang="0">
                    <a:pos x="207" y="88"/>
                  </a:cxn>
                  <a:cxn ang="0">
                    <a:pos x="237" y="61"/>
                  </a:cxn>
                  <a:cxn ang="0">
                    <a:pos x="207" y="61"/>
                  </a:cxn>
                  <a:cxn ang="0">
                    <a:pos x="176" y="31"/>
                  </a:cxn>
                  <a:cxn ang="0">
                    <a:pos x="146" y="61"/>
                  </a:cxn>
                  <a:cxn ang="0">
                    <a:pos x="146" y="31"/>
                  </a:cxn>
                  <a:cxn ang="0">
                    <a:pos x="176" y="0"/>
                  </a:cxn>
                  <a:cxn ang="0">
                    <a:pos x="57" y="0"/>
                  </a:cxn>
                </a:cxnLst>
                <a:rect l="0" t="0" r="r" b="b"/>
                <a:pathLst>
                  <a:path w="237" h="474">
                    <a:moveTo>
                      <a:pt x="0" y="474"/>
                    </a:moveTo>
                    <a:lnTo>
                      <a:pt x="118" y="356"/>
                    </a:lnTo>
                    <a:lnTo>
                      <a:pt x="87" y="356"/>
                    </a:lnTo>
                    <a:lnTo>
                      <a:pt x="87" y="267"/>
                    </a:lnTo>
                    <a:lnTo>
                      <a:pt x="176" y="267"/>
                    </a:lnTo>
                    <a:lnTo>
                      <a:pt x="146" y="238"/>
                    </a:lnTo>
                    <a:lnTo>
                      <a:pt x="176" y="207"/>
                    </a:lnTo>
                    <a:lnTo>
                      <a:pt x="207" y="207"/>
                    </a:lnTo>
                    <a:lnTo>
                      <a:pt x="237" y="179"/>
                    </a:lnTo>
                    <a:lnTo>
                      <a:pt x="237" y="119"/>
                    </a:lnTo>
                    <a:lnTo>
                      <a:pt x="207" y="88"/>
                    </a:lnTo>
                    <a:lnTo>
                      <a:pt x="237" y="61"/>
                    </a:lnTo>
                    <a:lnTo>
                      <a:pt x="207" y="61"/>
                    </a:lnTo>
                    <a:lnTo>
                      <a:pt x="176" y="31"/>
                    </a:lnTo>
                    <a:lnTo>
                      <a:pt x="146" y="61"/>
                    </a:lnTo>
                    <a:lnTo>
                      <a:pt x="146" y="31"/>
                    </a:lnTo>
                    <a:lnTo>
                      <a:pt x="176" y="0"/>
                    </a:lnTo>
                    <a:lnTo>
                      <a:pt x="57" y="0"/>
                    </a:lnTo>
                  </a:path>
                </a:pathLst>
              </a:custGeom>
              <a:noFill/>
              <a:ln w="1588">
                <a:solidFill>
                  <a:srgbClr val="000000"/>
                </a:solidFill>
                <a:prstDash val="solid"/>
                <a:round/>
                <a:headEnd/>
                <a:tailEnd/>
              </a:ln>
            </p:spPr>
            <p:txBody>
              <a:bodyPr/>
              <a:lstStyle/>
              <a:p>
                <a:endParaRPr lang="en-GB"/>
              </a:p>
            </p:txBody>
          </p:sp>
          <p:sp>
            <p:nvSpPr>
              <p:cNvPr id="17674" name="Freeform 266"/>
              <p:cNvSpPr>
                <a:spLocks/>
              </p:cNvSpPr>
              <p:nvPr/>
            </p:nvSpPr>
            <p:spPr bwMode="auto">
              <a:xfrm>
                <a:off x="5043" y="3933"/>
                <a:ext cx="222" cy="89"/>
              </a:xfrm>
              <a:custGeom>
                <a:avLst/>
                <a:gdLst/>
                <a:ahLst/>
                <a:cxnLst>
                  <a:cxn ang="0">
                    <a:pos x="887" y="0"/>
                  </a:cxn>
                  <a:cxn ang="0">
                    <a:pos x="857" y="0"/>
                  </a:cxn>
                  <a:cxn ang="0">
                    <a:pos x="799" y="60"/>
                  </a:cxn>
                  <a:cxn ang="0">
                    <a:pos x="769" y="60"/>
                  </a:cxn>
                  <a:cxn ang="0">
                    <a:pos x="739" y="90"/>
                  </a:cxn>
                  <a:cxn ang="0">
                    <a:pos x="680" y="119"/>
                  </a:cxn>
                  <a:cxn ang="0">
                    <a:pos x="651" y="148"/>
                  </a:cxn>
                  <a:cxn ang="0">
                    <a:pos x="621" y="148"/>
                  </a:cxn>
                  <a:cxn ang="0">
                    <a:pos x="592" y="178"/>
                  </a:cxn>
                  <a:cxn ang="0">
                    <a:pos x="532" y="209"/>
                  </a:cxn>
                  <a:cxn ang="0">
                    <a:pos x="532" y="237"/>
                  </a:cxn>
                  <a:cxn ang="0">
                    <a:pos x="501" y="237"/>
                  </a:cxn>
                  <a:cxn ang="0">
                    <a:pos x="414" y="327"/>
                  </a:cxn>
                  <a:cxn ang="0">
                    <a:pos x="383" y="327"/>
                  </a:cxn>
                  <a:cxn ang="0">
                    <a:pos x="355" y="355"/>
                  </a:cxn>
                  <a:cxn ang="0">
                    <a:pos x="325" y="355"/>
                  </a:cxn>
                  <a:cxn ang="0">
                    <a:pos x="294" y="327"/>
                  </a:cxn>
                  <a:cxn ang="0">
                    <a:pos x="237" y="327"/>
                  </a:cxn>
                  <a:cxn ang="0">
                    <a:pos x="176" y="297"/>
                  </a:cxn>
                  <a:cxn ang="0">
                    <a:pos x="176" y="267"/>
                  </a:cxn>
                  <a:cxn ang="0">
                    <a:pos x="118" y="267"/>
                  </a:cxn>
                  <a:cxn ang="0">
                    <a:pos x="118" y="237"/>
                  </a:cxn>
                  <a:cxn ang="0">
                    <a:pos x="87" y="209"/>
                  </a:cxn>
                  <a:cxn ang="0">
                    <a:pos x="0" y="209"/>
                  </a:cxn>
                </a:cxnLst>
                <a:rect l="0" t="0" r="r" b="b"/>
                <a:pathLst>
                  <a:path w="887" h="355">
                    <a:moveTo>
                      <a:pt x="887" y="0"/>
                    </a:moveTo>
                    <a:lnTo>
                      <a:pt x="857" y="0"/>
                    </a:lnTo>
                    <a:lnTo>
                      <a:pt x="799" y="60"/>
                    </a:lnTo>
                    <a:lnTo>
                      <a:pt x="769" y="60"/>
                    </a:lnTo>
                    <a:lnTo>
                      <a:pt x="739" y="90"/>
                    </a:lnTo>
                    <a:lnTo>
                      <a:pt x="680" y="119"/>
                    </a:lnTo>
                    <a:lnTo>
                      <a:pt x="651" y="148"/>
                    </a:lnTo>
                    <a:lnTo>
                      <a:pt x="621" y="148"/>
                    </a:lnTo>
                    <a:lnTo>
                      <a:pt x="592" y="178"/>
                    </a:lnTo>
                    <a:lnTo>
                      <a:pt x="532" y="209"/>
                    </a:lnTo>
                    <a:lnTo>
                      <a:pt x="532" y="237"/>
                    </a:lnTo>
                    <a:lnTo>
                      <a:pt x="501" y="237"/>
                    </a:lnTo>
                    <a:lnTo>
                      <a:pt x="414" y="327"/>
                    </a:lnTo>
                    <a:lnTo>
                      <a:pt x="383" y="327"/>
                    </a:lnTo>
                    <a:lnTo>
                      <a:pt x="355" y="355"/>
                    </a:lnTo>
                    <a:lnTo>
                      <a:pt x="325" y="355"/>
                    </a:lnTo>
                    <a:lnTo>
                      <a:pt x="294" y="327"/>
                    </a:lnTo>
                    <a:lnTo>
                      <a:pt x="237" y="327"/>
                    </a:lnTo>
                    <a:lnTo>
                      <a:pt x="176" y="297"/>
                    </a:lnTo>
                    <a:lnTo>
                      <a:pt x="176" y="267"/>
                    </a:lnTo>
                    <a:lnTo>
                      <a:pt x="118" y="267"/>
                    </a:lnTo>
                    <a:lnTo>
                      <a:pt x="118" y="237"/>
                    </a:lnTo>
                    <a:lnTo>
                      <a:pt x="87" y="209"/>
                    </a:lnTo>
                    <a:lnTo>
                      <a:pt x="0" y="209"/>
                    </a:lnTo>
                  </a:path>
                </a:pathLst>
              </a:custGeom>
              <a:noFill/>
              <a:ln w="1588">
                <a:solidFill>
                  <a:srgbClr val="000000"/>
                </a:solidFill>
                <a:prstDash val="solid"/>
                <a:round/>
                <a:headEnd/>
                <a:tailEnd/>
              </a:ln>
            </p:spPr>
            <p:txBody>
              <a:bodyPr/>
              <a:lstStyle/>
              <a:p>
                <a:endParaRPr lang="en-GB"/>
              </a:p>
            </p:txBody>
          </p:sp>
          <p:sp>
            <p:nvSpPr>
              <p:cNvPr id="17675" name="Freeform 267"/>
              <p:cNvSpPr>
                <a:spLocks/>
              </p:cNvSpPr>
              <p:nvPr/>
            </p:nvSpPr>
            <p:spPr bwMode="auto">
              <a:xfrm>
                <a:off x="5006" y="3940"/>
                <a:ext cx="37" cy="15"/>
              </a:xfrm>
              <a:custGeom>
                <a:avLst/>
                <a:gdLst/>
                <a:ahLst/>
                <a:cxnLst>
                  <a:cxn ang="0">
                    <a:pos x="150" y="0"/>
                  </a:cxn>
                  <a:cxn ang="0">
                    <a:pos x="119" y="0"/>
                  </a:cxn>
                  <a:cxn ang="0">
                    <a:pos x="119" y="30"/>
                  </a:cxn>
                  <a:cxn ang="0">
                    <a:pos x="89" y="60"/>
                  </a:cxn>
                  <a:cxn ang="0">
                    <a:pos x="0" y="60"/>
                  </a:cxn>
                </a:cxnLst>
                <a:rect l="0" t="0" r="r" b="b"/>
                <a:pathLst>
                  <a:path w="150" h="60">
                    <a:moveTo>
                      <a:pt x="150" y="0"/>
                    </a:moveTo>
                    <a:lnTo>
                      <a:pt x="119" y="0"/>
                    </a:lnTo>
                    <a:lnTo>
                      <a:pt x="119" y="30"/>
                    </a:lnTo>
                    <a:lnTo>
                      <a:pt x="89" y="60"/>
                    </a:lnTo>
                    <a:lnTo>
                      <a:pt x="0" y="60"/>
                    </a:lnTo>
                  </a:path>
                </a:pathLst>
              </a:custGeom>
              <a:noFill/>
              <a:ln w="1588">
                <a:solidFill>
                  <a:srgbClr val="000000"/>
                </a:solidFill>
                <a:prstDash val="solid"/>
                <a:round/>
                <a:headEnd/>
                <a:tailEnd/>
              </a:ln>
            </p:spPr>
            <p:txBody>
              <a:bodyPr/>
              <a:lstStyle/>
              <a:p>
                <a:endParaRPr lang="en-GB"/>
              </a:p>
            </p:txBody>
          </p:sp>
          <p:sp>
            <p:nvSpPr>
              <p:cNvPr id="17676" name="Freeform 268"/>
              <p:cNvSpPr>
                <a:spLocks/>
              </p:cNvSpPr>
              <p:nvPr/>
            </p:nvSpPr>
            <p:spPr bwMode="auto">
              <a:xfrm>
                <a:off x="4961" y="3955"/>
                <a:ext cx="45" cy="141"/>
              </a:xfrm>
              <a:custGeom>
                <a:avLst/>
                <a:gdLst/>
                <a:ahLst/>
                <a:cxnLst>
                  <a:cxn ang="0">
                    <a:pos x="178" y="0"/>
                  </a:cxn>
                  <a:cxn ang="0">
                    <a:pos x="178" y="58"/>
                  </a:cxn>
                  <a:cxn ang="0">
                    <a:pos x="148" y="88"/>
                  </a:cxn>
                  <a:cxn ang="0">
                    <a:pos x="148" y="119"/>
                  </a:cxn>
                  <a:cxn ang="0">
                    <a:pos x="119" y="147"/>
                  </a:cxn>
                  <a:cxn ang="0">
                    <a:pos x="119" y="295"/>
                  </a:cxn>
                  <a:cxn ang="0">
                    <a:pos x="90" y="326"/>
                  </a:cxn>
                  <a:cxn ang="0">
                    <a:pos x="90" y="413"/>
                  </a:cxn>
                  <a:cxn ang="0">
                    <a:pos x="60" y="413"/>
                  </a:cxn>
                  <a:cxn ang="0">
                    <a:pos x="60" y="474"/>
                  </a:cxn>
                  <a:cxn ang="0">
                    <a:pos x="30" y="502"/>
                  </a:cxn>
                  <a:cxn ang="0">
                    <a:pos x="60" y="502"/>
                  </a:cxn>
                  <a:cxn ang="0">
                    <a:pos x="60" y="533"/>
                  </a:cxn>
                  <a:cxn ang="0">
                    <a:pos x="30" y="533"/>
                  </a:cxn>
                  <a:cxn ang="0">
                    <a:pos x="0" y="562"/>
                  </a:cxn>
                </a:cxnLst>
                <a:rect l="0" t="0" r="r" b="b"/>
                <a:pathLst>
                  <a:path w="178" h="562">
                    <a:moveTo>
                      <a:pt x="178" y="0"/>
                    </a:moveTo>
                    <a:lnTo>
                      <a:pt x="178" y="58"/>
                    </a:lnTo>
                    <a:lnTo>
                      <a:pt x="148" y="88"/>
                    </a:lnTo>
                    <a:lnTo>
                      <a:pt x="148" y="119"/>
                    </a:lnTo>
                    <a:lnTo>
                      <a:pt x="119" y="147"/>
                    </a:lnTo>
                    <a:lnTo>
                      <a:pt x="119" y="295"/>
                    </a:lnTo>
                    <a:lnTo>
                      <a:pt x="90" y="326"/>
                    </a:lnTo>
                    <a:lnTo>
                      <a:pt x="90" y="413"/>
                    </a:lnTo>
                    <a:lnTo>
                      <a:pt x="60" y="413"/>
                    </a:lnTo>
                    <a:lnTo>
                      <a:pt x="60" y="474"/>
                    </a:lnTo>
                    <a:lnTo>
                      <a:pt x="30" y="502"/>
                    </a:lnTo>
                    <a:lnTo>
                      <a:pt x="60" y="502"/>
                    </a:lnTo>
                    <a:lnTo>
                      <a:pt x="60" y="533"/>
                    </a:lnTo>
                    <a:lnTo>
                      <a:pt x="30" y="533"/>
                    </a:lnTo>
                    <a:lnTo>
                      <a:pt x="0" y="562"/>
                    </a:lnTo>
                  </a:path>
                </a:pathLst>
              </a:custGeom>
              <a:noFill/>
              <a:ln w="1588">
                <a:solidFill>
                  <a:srgbClr val="000000"/>
                </a:solidFill>
                <a:prstDash val="solid"/>
                <a:round/>
                <a:headEnd/>
                <a:tailEnd/>
              </a:ln>
            </p:spPr>
            <p:txBody>
              <a:bodyPr/>
              <a:lstStyle/>
              <a:p>
                <a:endParaRPr lang="en-GB"/>
              </a:p>
            </p:txBody>
          </p:sp>
          <p:sp>
            <p:nvSpPr>
              <p:cNvPr id="17677" name="Line 269"/>
              <p:cNvSpPr>
                <a:spLocks noChangeShapeType="1"/>
              </p:cNvSpPr>
              <p:nvPr/>
            </p:nvSpPr>
            <p:spPr bwMode="auto">
              <a:xfrm>
                <a:off x="5043" y="3985"/>
                <a:ext cx="1" cy="30"/>
              </a:xfrm>
              <a:prstGeom prst="line">
                <a:avLst/>
              </a:prstGeom>
              <a:noFill/>
              <a:ln w="1588">
                <a:solidFill>
                  <a:srgbClr val="000000"/>
                </a:solidFill>
                <a:round/>
                <a:headEnd/>
                <a:tailEnd/>
              </a:ln>
            </p:spPr>
            <p:txBody>
              <a:bodyPr/>
              <a:lstStyle/>
              <a:p>
                <a:endParaRPr lang="en-GB"/>
              </a:p>
            </p:txBody>
          </p:sp>
          <p:sp>
            <p:nvSpPr>
              <p:cNvPr id="17678" name="Freeform 270"/>
              <p:cNvSpPr>
                <a:spLocks/>
              </p:cNvSpPr>
              <p:nvPr/>
            </p:nvSpPr>
            <p:spPr bwMode="auto">
              <a:xfrm>
                <a:off x="4998" y="3999"/>
                <a:ext cx="45" cy="104"/>
              </a:xfrm>
              <a:custGeom>
                <a:avLst/>
                <a:gdLst/>
                <a:ahLst/>
                <a:cxnLst>
                  <a:cxn ang="0">
                    <a:pos x="180" y="60"/>
                  </a:cxn>
                  <a:cxn ang="0">
                    <a:pos x="149" y="60"/>
                  </a:cxn>
                  <a:cxn ang="0">
                    <a:pos x="89" y="0"/>
                  </a:cxn>
                  <a:cxn ang="0">
                    <a:pos x="60" y="0"/>
                  </a:cxn>
                  <a:cxn ang="0">
                    <a:pos x="60" y="30"/>
                  </a:cxn>
                  <a:cxn ang="0">
                    <a:pos x="30" y="60"/>
                  </a:cxn>
                  <a:cxn ang="0">
                    <a:pos x="30" y="118"/>
                  </a:cxn>
                  <a:cxn ang="0">
                    <a:pos x="0" y="118"/>
                  </a:cxn>
                  <a:cxn ang="0">
                    <a:pos x="30" y="149"/>
                  </a:cxn>
                  <a:cxn ang="0">
                    <a:pos x="30" y="236"/>
                  </a:cxn>
                  <a:cxn ang="0">
                    <a:pos x="60" y="236"/>
                  </a:cxn>
                  <a:cxn ang="0">
                    <a:pos x="89" y="267"/>
                  </a:cxn>
                  <a:cxn ang="0">
                    <a:pos x="60" y="297"/>
                  </a:cxn>
                  <a:cxn ang="0">
                    <a:pos x="30" y="297"/>
                  </a:cxn>
                  <a:cxn ang="0">
                    <a:pos x="30" y="356"/>
                  </a:cxn>
                  <a:cxn ang="0">
                    <a:pos x="0" y="385"/>
                  </a:cxn>
                  <a:cxn ang="0">
                    <a:pos x="30" y="415"/>
                  </a:cxn>
                  <a:cxn ang="0">
                    <a:pos x="89" y="415"/>
                  </a:cxn>
                  <a:cxn ang="0">
                    <a:pos x="119" y="385"/>
                  </a:cxn>
                  <a:cxn ang="0">
                    <a:pos x="149" y="385"/>
                  </a:cxn>
                  <a:cxn ang="0">
                    <a:pos x="149" y="356"/>
                  </a:cxn>
                  <a:cxn ang="0">
                    <a:pos x="180" y="356"/>
                  </a:cxn>
                </a:cxnLst>
                <a:rect l="0" t="0" r="r" b="b"/>
                <a:pathLst>
                  <a:path w="180" h="415">
                    <a:moveTo>
                      <a:pt x="180" y="60"/>
                    </a:moveTo>
                    <a:lnTo>
                      <a:pt x="149" y="60"/>
                    </a:lnTo>
                    <a:lnTo>
                      <a:pt x="89" y="0"/>
                    </a:lnTo>
                    <a:lnTo>
                      <a:pt x="60" y="0"/>
                    </a:lnTo>
                    <a:lnTo>
                      <a:pt x="60" y="30"/>
                    </a:lnTo>
                    <a:lnTo>
                      <a:pt x="30" y="60"/>
                    </a:lnTo>
                    <a:lnTo>
                      <a:pt x="30" y="118"/>
                    </a:lnTo>
                    <a:lnTo>
                      <a:pt x="0" y="118"/>
                    </a:lnTo>
                    <a:lnTo>
                      <a:pt x="30" y="149"/>
                    </a:lnTo>
                    <a:lnTo>
                      <a:pt x="30" y="236"/>
                    </a:lnTo>
                    <a:lnTo>
                      <a:pt x="60" y="236"/>
                    </a:lnTo>
                    <a:lnTo>
                      <a:pt x="89" y="267"/>
                    </a:lnTo>
                    <a:lnTo>
                      <a:pt x="60" y="297"/>
                    </a:lnTo>
                    <a:lnTo>
                      <a:pt x="30" y="297"/>
                    </a:lnTo>
                    <a:lnTo>
                      <a:pt x="30" y="356"/>
                    </a:lnTo>
                    <a:lnTo>
                      <a:pt x="0" y="385"/>
                    </a:lnTo>
                    <a:lnTo>
                      <a:pt x="30" y="415"/>
                    </a:lnTo>
                    <a:lnTo>
                      <a:pt x="89" y="415"/>
                    </a:lnTo>
                    <a:lnTo>
                      <a:pt x="119" y="385"/>
                    </a:lnTo>
                    <a:lnTo>
                      <a:pt x="149" y="385"/>
                    </a:lnTo>
                    <a:lnTo>
                      <a:pt x="149" y="356"/>
                    </a:lnTo>
                    <a:lnTo>
                      <a:pt x="180" y="356"/>
                    </a:lnTo>
                  </a:path>
                </a:pathLst>
              </a:custGeom>
              <a:noFill/>
              <a:ln w="1588">
                <a:solidFill>
                  <a:srgbClr val="000000"/>
                </a:solidFill>
                <a:prstDash val="solid"/>
                <a:round/>
                <a:headEnd/>
                <a:tailEnd/>
              </a:ln>
            </p:spPr>
            <p:txBody>
              <a:bodyPr/>
              <a:lstStyle/>
              <a:p>
                <a:endParaRPr lang="en-GB"/>
              </a:p>
            </p:txBody>
          </p:sp>
          <p:sp>
            <p:nvSpPr>
              <p:cNvPr id="17679" name="Line 271"/>
              <p:cNvSpPr>
                <a:spLocks noChangeShapeType="1"/>
              </p:cNvSpPr>
              <p:nvPr/>
            </p:nvSpPr>
            <p:spPr bwMode="auto">
              <a:xfrm flipV="1">
                <a:off x="5043" y="3940"/>
                <a:ext cx="1" cy="45"/>
              </a:xfrm>
              <a:prstGeom prst="line">
                <a:avLst/>
              </a:prstGeom>
              <a:noFill/>
              <a:ln w="1588">
                <a:solidFill>
                  <a:srgbClr val="000000"/>
                </a:solidFill>
                <a:round/>
                <a:headEnd/>
                <a:tailEnd/>
              </a:ln>
            </p:spPr>
            <p:txBody>
              <a:bodyPr/>
              <a:lstStyle/>
              <a:p>
                <a:endParaRPr lang="en-GB"/>
              </a:p>
            </p:txBody>
          </p:sp>
          <p:sp>
            <p:nvSpPr>
              <p:cNvPr id="17680" name="Freeform 272"/>
              <p:cNvSpPr>
                <a:spLocks/>
              </p:cNvSpPr>
              <p:nvPr/>
            </p:nvSpPr>
            <p:spPr bwMode="auto">
              <a:xfrm>
                <a:off x="4954" y="4096"/>
                <a:ext cx="59" cy="162"/>
              </a:xfrm>
              <a:custGeom>
                <a:avLst/>
                <a:gdLst/>
                <a:ahLst/>
                <a:cxnLst>
                  <a:cxn ang="0">
                    <a:pos x="237" y="650"/>
                  </a:cxn>
                  <a:cxn ang="0">
                    <a:pos x="207" y="623"/>
                  </a:cxn>
                  <a:cxn ang="0">
                    <a:pos x="207" y="532"/>
                  </a:cxn>
                  <a:cxn ang="0">
                    <a:pos x="177" y="504"/>
                  </a:cxn>
                  <a:cxn ang="0">
                    <a:pos x="177" y="444"/>
                  </a:cxn>
                  <a:cxn ang="0">
                    <a:pos x="148" y="444"/>
                  </a:cxn>
                  <a:cxn ang="0">
                    <a:pos x="148" y="385"/>
                  </a:cxn>
                  <a:cxn ang="0">
                    <a:pos x="119" y="355"/>
                  </a:cxn>
                  <a:cxn ang="0">
                    <a:pos x="119" y="325"/>
                  </a:cxn>
                  <a:cxn ang="0">
                    <a:pos x="89" y="296"/>
                  </a:cxn>
                  <a:cxn ang="0">
                    <a:pos x="89" y="237"/>
                  </a:cxn>
                  <a:cxn ang="0">
                    <a:pos x="59" y="177"/>
                  </a:cxn>
                  <a:cxn ang="0">
                    <a:pos x="29" y="149"/>
                  </a:cxn>
                  <a:cxn ang="0">
                    <a:pos x="29" y="119"/>
                  </a:cxn>
                  <a:cxn ang="0">
                    <a:pos x="0" y="89"/>
                  </a:cxn>
                  <a:cxn ang="0">
                    <a:pos x="0" y="58"/>
                  </a:cxn>
                  <a:cxn ang="0">
                    <a:pos x="29" y="30"/>
                  </a:cxn>
                  <a:cxn ang="0">
                    <a:pos x="29" y="0"/>
                  </a:cxn>
                </a:cxnLst>
                <a:rect l="0" t="0" r="r" b="b"/>
                <a:pathLst>
                  <a:path w="237" h="650">
                    <a:moveTo>
                      <a:pt x="237" y="650"/>
                    </a:moveTo>
                    <a:lnTo>
                      <a:pt x="207" y="623"/>
                    </a:lnTo>
                    <a:lnTo>
                      <a:pt x="207" y="532"/>
                    </a:lnTo>
                    <a:lnTo>
                      <a:pt x="177" y="504"/>
                    </a:lnTo>
                    <a:lnTo>
                      <a:pt x="177" y="444"/>
                    </a:lnTo>
                    <a:lnTo>
                      <a:pt x="148" y="444"/>
                    </a:lnTo>
                    <a:lnTo>
                      <a:pt x="148" y="385"/>
                    </a:lnTo>
                    <a:lnTo>
                      <a:pt x="119" y="355"/>
                    </a:lnTo>
                    <a:lnTo>
                      <a:pt x="119" y="325"/>
                    </a:lnTo>
                    <a:lnTo>
                      <a:pt x="89" y="296"/>
                    </a:lnTo>
                    <a:lnTo>
                      <a:pt x="89" y="237"/>
                    </a:lnTo>
                    <a:lnTo>
                      <a:pt x="59" y="177"/>
                    </a:lnTo>
                    <a:lnTo>
                      <a:pt x="29" y="149"/>
                    </a:lnTo>
                    <a:lnTo>
                      <a:pt x="29" y="119"/>
                    </a:lnTo>
                    <a:lnTo>
                      <a:pt x="0" y="89"/>
                    </a:lnTo>
                    <a:lnTo>
                      <a:pt x="0" y="58"/>
                    </a:lnTo>
                    <a:lnTo>
                      <a:pt x="29" y="30"/>
                    </a:lnTo>
                    <a:lnTo>
                      <a:pt x="29" y="0"/>
                    </a:lnTo>
                  </a:path>
                </a:pathLst>
              </a:custGeom>
              <a:noFill/>
              <a:ln w="1588">
                <a:solidFill>
                  <a:srgbClr val="000000"/>
                </a:solidFill>
                <a:prstDash val="solid"/>
                <a:round/>
                <a:headEnd/>
                <a:tailEnd/>
              </a:ln>
            </p:spPr>
            <p:txBody>
              <a:bodyPr/>
              <a:lstStyle/>
              <a:p>
                <a:endParaRPr lang="en-GB"/>
              </a:p>
            </p:txBody>
          </p:sp>
          <p:sp>
            <p:nvSpPr>
              <p:cNvPr id="17681" name="Freeform 273"/>
              <p:cNvSpPr>
                <a:spLocks/>
              </p:cNvSpPr>
              <p:nvPr/>
            </p:nvSpPr>
            <p:spPr bwMode="auto">
              <a:xfrm>
                <a:off x="5013" y="4088"/>
                <a:ext cx="30" cy="163"/>
              </a:xfrm>
              <a:custGeom>
                <a:avLst/>
                <a:gdLst/>
                <a:ahLst/>
                <a:cxnLst>
                  <a:cxn ang="0">
                    <a:pos x="120" y="0"/>
                  </a:cxn>
                  <a:cxn ang="0">
                    <a:pos x="120" y="59"/>
                  </a:cxn>
                  <a:cxn ang="0">
                    <a:pos x="89" y="59"/>
                  </a:cxn>
                  <a:cxn ang="0">
                    <a:pos x="89" y="87"/>
                  </a:cxn>
                  <a:cxn ang="0">
                    <a:pos x="120" y="87"/>
                  </a:cxn>
                  <a:cxn ang="0">
                    <a:pos x="120" y="178"/>
                  </a:cxn>
                  <a:cxn ang="0">
                    <a:pos x="89" y="206"/>
                  </a:cxn>
                  <a:cxn ang="0">
                    <a:pos x="89" y="266"/>
                  </a:cxn>
                  <a:cxn ang="0">
                    <a:pos x="59" y="296"/>
                  </a:cxn>
                  <a:cxn ang="0">
                    <a:pos x="59" y="503"/>
                  </a:cxn>
                  <a:cxn ang="0">
                    <a:pos x="29" y="503"/>
                  </a:cxn>
                  <a:cxn ang="0">
                    <a:pos x="29" y="652"/>
                  </a:cxn>
                  <a:cxn ang="0">
                    <a:pos x="0" y="652"/>
                  </a:cxn>
                </a:cxnLst>
                <a:rect l="0" t="0" r="r" b="b"/>
                <a:pathLst>
                  <a:path w="120" h="652">
                    <a:moveTo>
                      <a:pt x="120" y="0"/>
                    </a:moveTo>
                    <a:lnTo>
                      <a:pt x="120" y="59"/>
                    </a:lnTo>
                    <a:lnTo>
                      <a:pt x="89" y="59"/>
                    </a:lnTo>
                    <a:lnTo>
                      <a:pt x="89" y="87"/>
                    </a:lnTo>
                    <a:lnTo>
                      <a:pt x="120" y="87"/>
                    </a:lnTo>
                    <a:lnTo>
                      <a:pt x="120" y="178"/>
                    </a:lnTo>
                    <a:lnTo>
                      <a:pt x="89" y="206"/>
                    </a:lnTo>
                    <a:lnTo>
                      <a:pt x="89" y="266"/>
                    </a:lnTo>
                    <a:lnTo>
                      <a:pt x="59" y="296"/>
                    </a:lnTo>
                    <a:lnTo>
                      <a:pt x="59" y="503"/>
                    </a:lnTo>
                    <a:lnTo>
                      <a:pt x="29" y="503"/>
                    </a:lnTo>
                    <a:lnTo>
                      <a:pt x="29" y="652"/>
                    </a:lnTo>
                    <a:lnTo>
                      <a:pt x="0" y="652"/>
                    </a:lnTo>
                  </a:path>
                </a:pathLst>
              </a:custGeom>
              <a:noFill/>
              <a:ln w="1588">
                <a:solidFill>
                  <a:srgbClr val="000000"/>
                </a:solidFill>
                <a:prstDash val="solid"/>
                <a:round/>
                <a:headEnd/>
                <a:tailEnd/>
              </a:ln>
            </p:spPr>
            <p:txBody>
              <a:bodyPr/>
              <a:lstStyle/>
              <a:p>
                <a:endParaRPr lang="en-GB"/>
              </a:p>
            </p:txBody>
          </p:sp>
          <p:sp>
            <p:nvSpPr>
              <p:cNvPr id="17682" name="Line 274"/>
              <p:cNvSpPr>
                <a:spLocks noChangeShapeType="1"/>
              </p:cNvSpPr>
              <p:nvPr/>
            </p:nvSpPr>
            <p:spPr bwMode="auto">
              <a:xfrm>
                <a:off x="5043" y="4015"/>
                <a:ext cx="1" cy="73"/>
              </a:xfrm>
              <a:prstGeom prst="line">
                <a:avLst/>
              </a:prstGeom>
              <a:noFill/>
              <a:ln w="1588">
                <a:solidFill>
                  <a:srgbClr val="000000"/>
                </a:solidFill>
                <a:round/>
                <a:headEnd/>
                <a:tailEnd/>
              </a:ln>
            </p:spPr>
            <p:txBody>
              <a:bodyPr/>
              <a:lstStyle/>
              <a:p>
                <a:endParaRPr lang="en-GB"/>
              </a:p>
            </p:txBody>
          </p:sp>
          <p:sp>
            <p:nvSpPr>
              <p:cNvPr id="17683" name="Freeform 275"/>
              <p:cNvSpPr>
                <a:spLocks/>
              </p:cNvSpPr>
              <p:nvPr/>
            </p:nvSpPr>
            <p:spPr bwMode="auto">
              <a:xfrm>
                <a:off x="4828" y="4214"/>
                <a:ext cx="185" cy="133"/>
              </a:xfrm>
              <a:custGeom>
                <a:avLst/>
                <a:gdLst/>
                <a:ahLst/>
                <a:cxnLst>
                  <a:cxn ang="0">
                    <a:pos x="741" y="176"/>
                  </a:cxn>
                  <a:cxn ang="0">
                    <a:pos x="681" y="237"/>
                  </a:cxn>
                  <a:cxn ang="0">
                    <a:pos x="681" y="413"/>
                  </a:cxn>
                  <a:cxn ang="0">
                    <a:pos x="652" y="444"/>
                  </a:cxn>
                  <a:cxn ang="0">
                    <a:pos x="652" y="532"/>
                  </a:cxn>
                  <a:cxn ang="0">
                    <a:pos x="295" y="532"/>
                  </a:cxn>
                  <a:cxn ang="0">
                    <a:pos x="295" y="504"/>
                  </a:cxn>
                  <a:cxn ang="0">
                    <a:pos x="268" y="504"/>
                  </a:cxn>
                  <a:cxn ang="0">
                    <a:pos x="268" y="444"/>
                  </a:cxn>
                  <a:cxn ang="0">
                    <a:pos x="238" y="413"/>
                  </a:cxn>
                  <a:cxn ang="0">
                    <a:pos x="238" y="356"/>
                  </a:cxn>
                  <a:cxn ang="0">
                    <a:pos x="149" y="267"/>
                  </a:cxn>
                  <a:cxn ang="0">
                    <a:pos x="149" y="237"/>
                  </a:cxn>
                  <a:cxn ang="0">
                    <a:pos x="119" y="206"/>
                  </a:cxn>
                  <a:cxn ang="0">
                    <a:pos x="88" y="206"/>
                  </a:cxn>
                  <a:cxn ang="0">
                    <a:pos x="88" y="88"/>
                  </a:cxn>
                  <a:cxn ang="0">
                    <a:pos x="61" y="88"/>
                  </a:cxn>
                  <a:cxn ang="0">
                    <a:pos x="61" y="0"/>
                  </a:cxn>
                  <a:cxn ang="0">
                    <a:pos x="31" y="30"/>
                  </a:cxn>
                  <a:cxn ang="0">
                    <a:pos x="31" y="88"/>
                  </a:cxn>
                  <a:cxn ang="0">
                    <a:pos x="0" y="118"/>
                  </a:cxn>
                  <a:cxn ang="0">
                    <a:pos x="0" y="149"/>
                  </a:cxn>
                  <a:cxn ang="0">
                    <a:pos x="31" y="176"/>
                  </a:cxn>
                  <a:cxn ang="0">
                    <a:pos x="61" y="237"/>
                  </a:cxn>
                  <a:cxn ang="0">
                    <a:pos x="61" y="267"/>
                  </a:cxn>
                  <a:cxn ang="0">
                    <a:pos x="88" y="295"/>
                  </a:cxn>
                  <a:cxn ang="0">
                    <a:pos x="88" y="356"/>
                  </a:cxn>
                  <a:cxn ang="0">
                    <a:pos x="119" y="413"/>
                  </a:cxn>
                  <a:cxn ang="0">
                    <a:pos x="149" y="444"/>
                  </a:cxn>
                  <a:cxn ang="0">
                    <a:pos x="149" y="474"/>
                  </a:cxn>
                  <a:cxn ang="0">
                    <a:pos x="207" y="532"/>
                  </a:cxn>
                </a:cxnLst>
                <a:rect l="0" t="0" r="r" b="b"/>
                <a:pathLst>
                  <a:path w="741" h="532">
                    <a:moveTo>
                      <a:pt x="741" y="176"/>
                    </a:moveTo>
                    <a:lnTo>
                      <a:pt x="681" y="237"/>
                    </a:lnTo>
                    <a:lnTo>
                      <a:pt x="681" y="413"/>
                    </a:lnTo>
                    <a:lnTo>
                      <a:pt x="652" y="444"/>
                    </a:lnTo>
                    <a:lnTo>
                      <a:pt x="652" y="532"/>
                    </a:lnTo>
                    <a:lnTo>
                      <a:pt x="295" y="532"/>
                    </a:lnTo>
                    <a:lnTo>
                      <a:pt x="295" y="504"/>
                    </a:lnTo>
                    <a:lnTo>
                      <a:pt x="268" y="504"/>
                    </a:lnTo>
                    <a:lnTo>
                      <a:pt x="268" y="444"/>
                    </a:lnTo>
                    <a:lnTo>
                      <a:pt x="238" y="413"/>
                    </a:lnTo>
                    <a:lnTo>
                      <a:pt x="238" y="356"/>
                    </a:lnTo>
                    <a:lnTo>
                      <a:pt x="149" y="267"/>
                    </a:lnTo>
                    <a:lnTo>
                      <a:pt x="149" y="237"/>
                    </a:lnTo>
                    <a:lnTo>
                      <a:pt x="119" y="206"/>
                    </a:lnTo>
                    <a:lnTo>
                      <a:pt x="88" y="206"/>
                    </a:lnTo>
                    <a:lnTo>
                      <a:pt x="88" y="88"/>
                    </a:lnTo>
                    <a:lnTo>
                      <a:pt x="61" y="88"/>
                    </a:lnTo>
                    <a:lnTo>
                      <a:pt x="61" y="0"/>
                    </a:lnTo>
                    <a:lnTo>
                      <a:pt x="31" y="30"/>
                    </a:lnTo>
                    <a:lnTo>
                      <a:pt x="31" y="88"/>
                    </a:lnTo>
                    <a:lnTo>
                      <a:pt x="0" y="118"/>
                    </a:lnTo>
                    <a:lnTo>
                      <a:pt x="0" y="149"/>
                    </a:lnTo>
                    <a:lnTo>
                      <a:pt x="31" y="176"/>
                    </a:lnTo>
                    <a:lnTo>
                      <a:pt x="61" y="237"/>
                    </a:lnTo>
                    <a:lnTo>
                      <a:pt x="61" y="267"/>
                    </a:lnTo>
                    <a:lnTo>
                      <a:pt x="88" y="295"/>
                    </a:lnTo>
                    <a:lnTo>
                      <a:pt x="88" y="356"/>
                    </a:lnTo>
                    <a:lnTo>
                      <a:pt x="119" y="413"/>
                    </a:lnTo>
                    <a:lnTo>
                      <a:pt x="149" y="444"/>
                    </a:lnTo>
                    <a:lnTo>
                      <a:pt x="149" y="474"/>
                    </a:lnTo>
                    <a:lnTo>
                      <a:pt x="207" y="532"/>
                    </a:lnTo>
                  </a:path>
                </a:pathLst>
              </a:custGeom>
              <a:noFill/>
              <a:ln w="1588">
                <a:solidFill>
                  <a:srgbClr val="000000"/>
                </a:solidFill>
                <a:prstDash val="solid"/>
                <a:round/>
                <a:headEnd/>
                <a:tailEnd/>
              </a:ln>
            </p:spPr>
            <p:txBody>
              <a:bodyPr/>
              <a:lstStyle/>
              <a:p>
                <a:endParaRPr lang="en-GB"/>
              </a:p>
            </p:txBody>
          </p:sp>
          <p:sp>
            <p:nvSpPr>
              <p:cNvPr id="17684" name="Freeform 276"/>
              <p:cNvSpPr>
                <a:spLocks/>
              </p:cNvSpPr>
              <p:nvPr/>
            </p:nvSpPr>
            <p:spPr bwMode="auto">
              <a:xfrm>
                <a:off x="5013" y="4037"/>
                <a:ext cx="289" cy="251"/>
              </a:xfrm>
              <a:custGeom>
                <a:avLst/>
                <a:gdLst/>
                <a:ahLst/>
                <a:cxnLst>
                  <a:cxn ang="0">
                    <a:pos x="0" y="947"/>
                  </a:cxn>
                  <a:cxn ang="0">
                    <a:pos x="89" y="947"/>
                  </a:cxn>
                  <a:cxn ang="0">
                    <a:pos x="207" y="977"/>
                  </a:cxn>
                  <a:cxn ang="0">
                    <a:pos x="296" y="977"/>
                  </a:cxn>
                  <a:cxn ang="0">
                    <a:pos x="327" y="1005"/>
                  </a:cxn>
                  <a:cxn ang="0">
                    <a:pos x="357" y="1005"/>
                  </a:cxn>
                  <a:cxn ang="0">
                    <a:pos x="357" y="977"/>
                  </a:cxn>
                  <a:cxn ang="0">
                    <a:pos x="475" y="859"/>
                  </a:cxn>
                  <a:cxn ang="0">
                    <a:pos x="475" y="828"/>
                  </a:cxn>
                  <a:cxn ang="0">
                    <a:pos x="503" y="798"/>
                  </a:cxn>
                  <a:cxn ang="0">
                    <a:pos x="503" y="768"/>
                  </a:cxn>
                  <a:cxn ang="0">
                    <a:pos x="564" y="768"/>
                  </a:cxn>
                  <a:cxn ang="0">
                    <a:pos x="593" y="740"/>
                  </a:cxn>
                  <a:cxn ang="0">
                    <a:pos x="712" y="740"/>
                  </a:cxn>
                  <a:cxn ang="0">
                    <a:pos x="741" y="710"/>
                  </a:cxn>
                  <a:cxn ang="0">
                    <a:pos x="741" y="680"/>
                  </a:cxn>
                  <a:cxn ang="0">
                    <a:pos x="771" y="650"/>
                  </a:cxn>
                  <a:cxn ang="0">
                    <a:pos x="771" y="621"/>
                  </a:cxn>
                  <a:cxn ang="0">
                    <a:pos x="830" y="561"/>
                  </a:cxn>
                  <a:cxn ang="0">
                    <a:pos x="859" y="561"/>
                  </a:cxn>
                  <a:cxn ang="0">
                    <a:pos x="800" y="503"/>
                  </a:cxn>
                  <a:cxn ang="0">
                    <a:pos x="771" y="443"/>
                  </a:cxn>
                  <a:cxn ang="0">
                    <a:pos x="741" y="413"/>
                  </a:cxn>
                  <a:cxn ang="0">
                    <a:pos x="741" y="385"/>
                  </a:cxn>
                  <a:cxn ang="0">
                    <a:pos x="712" y="355"/>
                  </a:cxn>
                  <a:cxn ang="0">
                    <a:pos x="682" y="355"/>
                  </a:cxn>
                  <a:cxn ang="0">
                    <a:pos x="652" y="325"/>
                  </a:cxn>
                  <a:cxn ang="0">
                    <a:pos x="652" y="294"/>
                  </a:cxn>
                  <a:cxn ang="0">
                    <a:pos x="564" y="207"/>
                  </a:cxn>
                  <a:cxn ang="0">
                    <a:pos x="593" y="207"/>
                  </a:cxn>
                  <a:cxn ang="0">
                    <a:pos x="621" y="176"/>
                  </a:cxn>
                  <a:cxn ang="0">
                    <a:pos x="771" y="148"/>
                  </a:cxn>
                  <a:cxn ang="0">
                    <a:pos x="800" y="148"/>
                  </a:cxn>
                  <a:cxn ang="0">
                    <a:pos x="830" y="118"/>
                  </a:cxn>
                  <a:cxn ang="0">
                    <a:pos x="889" y="118"/>
                  </a:cxn>
                  <a:cxn ang="0">
                    <a:pos x="889" y="87"/>
                  </a:cxn>
                  <a:cxn ang="0">
                    <a:pos x="977" y="87"/>
                  </a:cxn>
                  <a:cxn ang="0">
                    <a:pos x="1007" y="57"/>
                  </a:cxn>
                  <a:cxn ang="0">
                    <a:pos x="1068" y="57"/>
                  </a:cxn>
                  <a:cxn ang="0">
                    <a:pos x="1096" y="30"/>
                  </a:cxn>
                  <a:cxn ang="0">
                    <a:pos x="1126" y="30"/>
                  </a:cxn>
                  <a:cxn ang="0">
                    <a:pos x="1156" y="0"/>
                  </a:cxn>
                </a:cxnLst>
                <a:rect l="0" t="0" r="r" b="b"/>
                <a:pathLst>
                  <a:path w="1156" h="1005">
                    <a:moveTo>
                      <a:pt x="0" y="947"/>
                    </a:moveTo>
                    <a:lnTo>
                      <a:pt x="89" y="947"/>
                    </a:lnTo>
                    <a:lnTo>
                      <a:pt x="207" y="977"/>
                    </a:lnTo>
                    <a:lnTo>
                      <a:pt x="296" y="977"/>
                    </a:lnTo>
                    <a:lnTo>
                      <a:pt x="327" y="1005"/>
                    </a:lnTo>
                    <a:lnTo>
                      <a:pt x="357" y="1005"/>
                    </a:lnTo>
                    <a:lnTo>
                      <a:pt x="357" y="977"/>
                    </a:lnTo>
                    <a:lnTo>
                      <a:pt x="475" y="859"/>
                    </a:lnTo>
                    <a:lnTo>
                      <a:pt x="475" y="828"/>
                    </a:lnTo>
                    <a:lnTo>
                      <a:pt x="503" y="798"/>
                    </a:lnTo>
                    <a:lnTo>
                      <a:pt x="503" y="768"/>
                    </a:lnTo>
                    <a:lnTo>
                      <a:pt x="564" y="768"/>
                    </a:lnTo>
                    <a:lnTo>
                      <a:pt x="593" y="740"/>
                    </a:lnTo>
                    <a:lnTo>
                      <a:pt x="712" y="740"/>
                    </a:lnTo>
                    <a:lnTo>
                      <a:pt x="741" y="710"/>
                    </a:lnTo>
                    <a:lnTo>
                      <a:pt x="741" y="680"/>
                    </a:lnTo>
                    <a:lnTo>
                      <a:pt x="771" y="650"/>
                    </a:lnTo>
                    <a:lnTo>
                      <a:pt x="771" y="621"/>
                    </a:lnTo>
                    <a:lnTo>
                      <a:pt x="830" y="561"/>
                    </a:lnTo>
                    <a:lnTo>
                      <a:pt x="859" y="561"/>
                    </a:lnTo>
                    <a:lnTo>
                      <a:pt x="800" y="503"/>
                    </a:lnTo>
                    <a:lnTo>
                      <a:pt x="771" y="443"/>
                    </a:lnTo>
                    <a:lnTo>
                      <a:pt x="741" y="413"/>
                    </a:lnTo>
                    <a:lnTo>
                      <a:pt x="741" y="385"/>
                    </a:lnTo>
                    <a:lnTo>
                      <a:pt x="712" y="355"/>
                    </a:lnTo>
                    <a:lnTo>
                      <a:pt x="682" y="355"/>
                    </a:lnTo>
                    <a:lnTo>
                      <a:pt x="652" y="325"/>
                    </a:lnTo>
                    <a:lnTo>
                      <a:pt x="652" y="294"/>
                    </a:lnTo>
                    <a:lnTo>
                      <a:pt x="564" y="207"/>
                    </a:lnTo>
                    <a:lnTo>
                      <a:pt x="593" y="207"/>
                    </a:lnTo>
                    <a:lnTo>
                      <a:pt x="621" y="176"/>
                    </a:lnTo>
                    <a:lnTo>
                      <a:pt x="771" y="148"/>
                    </a:lnTo>
                    <a:lnTo>
                      <a:pt x="800" y="148"/>
                    </a:lnTo>
                    <a:lnTo>
                      <a:pt x="830" y="118"/>
                    </a:lnTo>
                    <a:lnTo>
                      <a:pt x="889" y="118"/>
                    </a:lnTo>
                    <a:lnTo>
                      <a:pt x="889" y="87"/>
                    </a:lnTo>
                    <a:lnTo>
                      <a:pt x="977" y="87"/>
                    </a:lnTo>
                    <a:lnTo>
                      <a:pt x="1007" y="57"/>
                    </a:lnTo>
                    <a:lnTo>
                      <a:pt x="1068" y="57"/>
                    </a:lnTo>
                    <a:lnTo>
                      <a:pt x="1096" y="30"/>
                    </a:lnTo>
                    <a:lnTo>
                      <a:pt x="1126" y="30"/>
                    </a:lnTo>
                    <a:lnTo>
                      <a:pt x="1156" y="0"/>
                    </a:lnTo>
                  </a:path>
                </a:pathLst>
              </a:custGeom>
              <a:noFill/>
              <a:ln w="1588">
                <a:solidFill>
                  <a:srgbClr val="000000"/>
                </a:solidFill>
                <a:prstDash val="solid"/>
                <a:round/>
                <a:headEnd/>
                <a:tailEnd/>
              </a:ln>
            </p:spPr>
            <p:txBody>
              <a:bodyPr/>
              <a:lstStyle/>
              <a:p>
                <a:endParaRPr lang="en-GB"/>
              </a:p>
            </p:txBody>
          </p:sp>
          <p:sp>
            <p:nvSpPr>
              <p:cNvPr id="17685" name="Line 277"/>
              <p:cNvSpPr>
                <a:spLocks noChangeShapeType="1"/>
              </p:cNvSpPr>
              <p:nvPr/>
            </p:nvSpPr>
            <p:spPr bwMode="auto">
              <a:xfrm>
                <a:off x="5013" y="4251"/>
                <a:ext cx="1" cy="7"/>
              </a:xfrm>
              <a:prstGeom prst="line">
                <a:avLst/>
              </a:prstGeom>
              <a:noFill/>
              <a:ln w="1588">
                <a:solidFill>
                  <a:srgbClr val="000000"/>
                </a:solidFill>
                <a:round/>
                <a:headEnd/>
                <a:tailEnd/>
              </a:ln>
            </p:spPr>
            <p:txBody>
              <a:bodyPr/>
              <a:lstStyle/>
              <a:p>
                <a:endParaRPr lang="en-GB"/>
              </a:p>
            </p:txBody>
          </p:sp>
          <p:sp>
            <p:nvSpPr>
              <p:cNvPr id="17686" name="Freeform 278"/>
              <p:cNvSpPr>
                <a:spLocks/>
              </p:cNvSpPr>
              <p:nvPr/>
            </p:nvSpPr>
            <p:spPr bwMode="auto">
              <a:xfrm>
                <a:off x="5013" y="4251"/>
                <a:ext cx="7" cy="23"/>
              </a:xfrm>
              <a:custGeom>
                <a:avLst/>
                <a:gdLst/>
                <a:ahLst/>
                <a:cxnLst>
                  <a:cxn ang="0">
                    <a:pos x="0" y="0"/>
                  </a:cxn>
                  <a:cxn ang="0">
                    <a:pos x="29" y="27"/>
                  </a:cxn>
                  <a:cxn ang="0">
                    <a:pos x="0" y="57"/>
                  </a:cxn>
                  <a:cxn ang="0">
                    <a:pos x="0" y="88"/>
                  </a:cxn>
                </a:cxnLst>
                <a:rect l="0" t="0" r="r" b="b"/>
                <a:pathLst>
                  <a:path w="29" h="88">
                    <a:moveTo>
                      <a:pt x="0" y="0"/>
                    </a:moveTo>
                    <a:lnTo>
                      <a:pt x="29" y="27"/>
                    </a:lnTo>
                    <a:lnTo>
                      <a:pt x="0" y="57"/>
                    </a:lnTo>
                    <a:lnTo>
                      <a:pt x="0" y="88"/>
                    </a:lnTo>
                  </a:path>
                </a:pathLst>
              </a:custGeom>
              <a:noFill/>
              <a:ln w="1588">
                <a:solidFill>
                  <a:srgbClr val="000000"/>
                </a:solidFill>
                <a:prstDash val="solid"/>
                <a:round/>
                <a:headEnd/>
                <a:tailEnd/>
              </a:ln>
            </p:spPr>
            <p:txBody>
              <a:bodyPr/>
              <a:lstStyle/>
              <a:p>
                <a:endParaRPr lang="en-GB"/>
              </a:p>
            </p:txBody>
          </p:sp>
          <p:sp>
            <p:nvSpPr>
              <p:cNvPr id="17687" name="Freeform 279"/>
              <p:cNvSpPr>
                <a:spLocks/>
              </p:cNvSpPr>
              <p:nvPr/>
            </p:nvSpPr>
            <p:spPr bwMode="auto">
              <a:xfrm>
                <a:off x="5006" y="4274"/>
                <a:ext cx="7" cy="73"/>
              </a:xfrm>
              <a:custGeom>
                <a:avLst/>
                <a:gdLst/>
                <a:ahLst/>
                <a:cxnLst>
                  <a:cxn ang="0">
                    <a:pos x="0" y="295"/>
                  </a:cxn>
                  <a:cxn ang="0">
                    <a:pos x="30" y="267"/>
                  </a:cxn>
                  <a:cxn ang="0">
                    <a:pos x="0" y="237"/>
                  </a:cxn>
                  <a:cxn ang="0">
                    <a:pos x="0" y="207"/>
                  </a:cxn>
                  <a:cxn ang="0">
                    <a:pos x="30" y="176"/>
                  </a:cxn>
                  <a:cxn ang="0">
                    <a:pos x="30" y="0"/>
                  </a:cxn>
                </a:cxnLst>
                <a:rect l="0" t="0" r="r" b="b"/>
                <a:pathLst>
                  <a:path w="30" h="295">
                    <a:moveTo>
                      <a:pt x="0" y="295"/>
                    </a:moveTo>
                    <a:lnTo>
                      <a:pt x="30" y="267"/>
                    </a:lnTo>
                    <a:lnTo>
                      <a:pt x="0" y="237"/>
                    </a:lnTo>
                    <a:lnTo>
                      <a:pt x="0" y="207"/>
                    </a:lnTo>
                    <a:lnTo>
                      <a:pt x="30" y="176"/>
                    </a:lnTo>
                    <a:lnTo>
                      <a:pt x="30" y="0"/>
                    </a:lnTo>
                  </a:path>
                </a:pathLst>
              </a:custGeom>
              <a:noFill/>
              <a:ln w="1588">
                <a:solidFill>
                  <a:srgbClr val="000000"/>
                </a:solidFill>
                <a:prstDash val="solid"/>
                <a:round/>
                <a:headEnd/>
                <a:tailEnd/>
              </a:ln>
            </p:spPr>
            <p:txBody>
              <a:bodyPr/>
              <a:lstStyle/>
              <a:p>
                <a:endParaRPr lang="en-GB"/>
              </a:p>
            </p:txBody>
          </p:sp>
          <p:sp>
            <p:nvSpPr>
              <p:cNvPr id="17688" name="Freeform 280"/>
              <p:cNvSpPr>
                <a:spLocks/>
              </p:cNvSpPr>
              <p:nvPr/>
            </p:nvSpPr>
            <p:spPr bwMode="auto">
              <a:xfrm>
                <a:off x="5302" y="4037"/>
                <a:ext cx="467" cy="251"/>
              </a:xfrm>
              <a:custGeom>
                <a:avLst/>
                <a:gdLst/>
                <a:ahLst/>
                <a:cxnLst>
                  <a:cxn ang="0">
                    <a:pos x="0" y="0"/>
                  </a:cxn>
                  <a:cxn ang="0">
                    <a:pos x="88" y="0"/>
                  </a:cxn>
                  <a:cxn ang="0">
                    <a:pos x="119" y="30"/>
                  </a:cxn>
                  <a:cxn ang="0">
                    <a:pos x="238" y="30"/>
                  </a:cxn>
                  <a:cxn ang="0">
                    <a:pos x="295" y="57"/>
                  </a:cxn>
                  <a:cxn ang="0">
                    <a:pos x="356" y="57"/>
                  </a:cxn>
                  <a:cxn ang="0">
                    <a:pos x="533" y="148"/>
                  </a:cxn>
                  <a:cxn ang="0">
                    <a:pos x="563" y="176"/>
                  </a:cxn>
                  <a:cxn ang="0">
                    <a:pos x="623" y="207"/>
                  </a:cxn>
                  <a:cxn ang="0">
                    <a:pos x="681" y="266"/>
                  </a:cxn>
                  <a:cxn ang="0">
                    <a:pos x="711" y="266"/>
                  </a:cxn>
                  <a:cxn ang="0">
                    <a:pos x="741" y="294"/>
                  </a:cxn>
                  <a:cxn ang="0">
                    <a:pos x="800" y="325"/>
                  </a:cxn>
                  <a:cxn ang="0">
                    <a:pos x="830" y="325"/>
                  </a:cxn>
                  <a:cxn ang="0">
                    <a:pos x="860" y="355"/>
                  </a:cxn>
                  <a:cxn ang="0">
                    <a:pos x="979" y="413"/>
                  </a:cxn>
                  <a:cxn ang="0">
                    <a:pos x="1007" y="443"/>
                  </a:cxn>
                  <a:cxn ang="0">
                    <a:pos x="1037" y="503"/>
                  </a:cxn>
                  <a:cxn ang="0">
                    <a:pos x="1097" y="532"/>
                  </a:cxn>
                  <a:cxn ang="0">
                    <a:pos x="1155" y="591"/>
                  </a:cxn>
                  <a:cxn ang="0">
                    <a:pos x="1216" y="621"/>
                  </a:cxn>
                  <a:cxn ang="0">
                    <a:pos x="1244" y="650"/>
                  </a:cxn>
                  <a:cxn ang="0">
                    <a:pos x="1275" y="650"/>
                  </a:cxn>
                  <a:cxn ang="0">
                    <a:pos x="1332" y="710"/>
                  </a:cxn>
                  <a:cxn ang="0">
                    <a:pos x="1362" y="710"/>
                  </a:cxn>
                  <a:cxn ang="0">
                    <a:pos x="1541" y="886"/>
                  </a:cxn>
                  <a:cxn ang="0">
                    <a:pos x="1600" y="916"/>
                  </a:cxn>
                  <a:cxn ang="0">
                    <a:pos x="1688" y="1005"/>
                  </a:cxn>
                  <a:cxn ang="0">
                    <a:pos x="1867" y="1005"/>
                  </a:cxn>
                </a:cxnLst>
                <a:rect l="0" t="0" r="r" b="b"/>
                <a:pathLst>
                  <a:path w="1867" h="1005">
                    <a:moveTo>
                      <a:pt x="0" y="0"/>
                    </a:moveTo>
                    <a:lnTo>
                      <a:pt x="88" y="0"/>
                    </a:lnTo>
                    <a:lnTo>
                      <a:pt x="119" y="30"/>
                    </a:lnTo>
                    <a:lnTo>
                      <a:pt x="238" y="30"/>
                    </a:lnTo>
                    <a:lnTo>
                      <a:pt x="295" y="57"/>
                    </a:lnTo>
                    <a:lnTo>
                      <a:pt x="356" y="57"/>
                    </a:lnTo>
                    <a:lnTo>
                      <a:pt x="533" y="148"/>
                    </a:lnTo>
                    <a:lnTo>
                      <a:pt x="563" y="176"/>
                    </a:lnTo>
                    <a:lnTo>
                      <a:pt x="623" y="207"/>
                    </a:lnTo>
                    <a:lnTo>
                      <a:pt x="681" y="266"/>
                    </a:lnTo>
                    <a:lnTo>
                      <a:pt x="711" y="266"/>
                    </a:lnTo>
                    <a:lnTo>
                      <a:pt x="741" y="294"/>
                    </a:lnTo>
                    <a:lnTo>
                      <a:pt x="800" y="325"/>
                    </a:lnTo>
                    <a:lnTo>
                      <a:pt x="830" y="325"/>
                    </a:lnTo>
                    <a:lnTo>
                      <a:pt x="860" y="355"/>
                    </a:lnTo>
                    <a:lnTo>
                      <a:pt x="979" y="413"/>
                    </a:lnTo>
                    <a:lnTo>
                      <a:pt x="1007" y="443"/>
                    </a:lnTo>
                    <a:lnTo>
                      <a:pt x="1037" y="503"/>
                    </a:lnTo>
                    <a:lnTo>
                      <a:pt x="1097" y="532"/>
                    </a:lnTo>
                    <a:lnTo>
                      <a:pt x="1155" y="591"/>
                    </a:lnTo>
                    <a:lnTo>
                      <a:pt x="1216" y="621"/>
                    </a:lnTo>
                    <a:lnTo>
                      <a:pt x="1244" y="650"/>
                    </a:lnTo>
                    <a:lnTo>
                      <a:pt x="1275" y="650"/>
                    </a:lnTo>
                    <a:lnTo>
                      <a:pt x="1332" y="710"/>
                    </a:lnTo>
                    <a:lnTo>
                      <a:pt x="1362" y="710"/>
                    </a:lnTo>
                    <a:lnTo>
                      <a:pt x="1541" y="886"/>
                    </a:lnTo>
                    <a:lnTo>
                      <a:pt x="1600" y="916"/>
                    </a:lnTo>
                    <a:lnTo>
                      <a:pt x="1688" y="1005"/>
                    </a:lnTo>
                    <a:lnTo>
                      <a:pt x="1867" y="1005"/>
                    </a:lnTo>
                  </a:path>
                </a:pathLst>
              </a:custGeom>
              <a:noFill/>
              <a:ln w="1588">
                <a:solidFill>
                  <a:srgbClr val="000000"/>
                </a:solidFill>
                <a:prstDash val="solid"/>
                <a:round/>
                <a:headEnd/>
                <a:tailEnd/>
              </a:ln>
            </p:spPr>
            <p:txBody>
              <a:bodyPr/>
              <a:lstStyle/>
              <a:p>
                <a:endParaRPr lang="en-GB"/>
              </a:p>
            </p:txBody>
          </p:sp>
          <p:sp>
            <p:nvSpPr>
              <p:cNvPr id="17689" name="Freeform 281"/>
              <p:cNvSpPr>
                <a:spLocks/>
              </p:cNvSpPr>
              <p:nvPr/>
            </p:nvSpPr>
            <p:spPr bwMode="auto">
              <a:xfrm>
                <a:off x="5265" y="3933"/>
                <a:ext cx="45" cy="104"/>
              </a:xfrm>
              <a:custGeom>
                <a:avLst/>
                <a:gdLst/>
                <a:ahLst/>
                <a:cxnLst>
                  <a:cxn ang="0">
                    <a:pos x="149" y="416"/>
                  </a:cxn>
                  <a:cxn ang="0">
                    <a:pos x="180" y="385"/>
                  </a:cxn>
                  <a:cxn ang="0">
                    <a:pos x="180" y="327"/>
                  </a:cxn>
                  <a:cxn ang="0">
                    <a:pos x="149" y="327"/>
                  </a:cxn>
                  <a:cxn ang="0">
                    <a:pos x="119" y="355"/>
                  </a:cxn>
                  <a:cxn ang="0">
                    <a:pos x="119" y="327"/>
                  </a:cxn>
                  <a:cxn ang="0">
                    <a:pos x="89" y="297"/>
                  </a:cxn>
                  <a:cxn ang="0">
                    <a:pos x="119" y="297"/>
                  </a:cxn>
                  <a:cxn ang="0">
                    <a:pos x="119" y="267"/>
                  </a:cxn>
                  <a:cxn ang="0">
                    <a:pos x="89" y="209"/>
                  </a:cxn>
                  <a:cxn ang="0">
                    <a:pos x="61" y="119"/>
                  </a:cxn>
                  <a:cxn ang="0">
                    <a:pos x="30" y="90"/>
                  </a:cxn>
                  <a:cxn ang="0">
                    <a:pos x="30" y="30"/>
                  </a:cxn>
                  <a:cxn ang="0">
                    <a:pos x="0" y="0"/>
                  </a:cxn>
                </a:cxnLst>
                <a:rect l="0" t="0" r="r" b="b"/>
                <a:pathLst>
                  <a:path w="180" h="416">
                    <a:moveTo>
                      <a:pt x="149" y="416"/>
                    </a:moveTo>
                    <a:lnTo>
                      <a:pt x="180" y="385"/>
                    </a:lnTo>
                    <a:lnTo>
                      <a:pt x="180" y="327"/>
                    </a:lnTo>
                    <a:lnTo>
                      <a:pt x="149" y="327"/>
                    </a:lnTo>
                    <a:lnTo>
                      <a:pt x="119" y="355"/>
                    </a:lnTo>
                    <a:lnTo>
                      <a:pt x="119" y="327"/>
                    </a:lnTo>
                    <a:lnTo>
                      <a:pt x="89" y="297"/>
                    </a:lnTo>
                    <a:lnTo>
                      <a:pt x="119" y="297"/>
                    </a:lnTo>
                    <a:lnTo>
                      <a:pt x="119" y="267"/>
                    </a:lnTo>
                    <a:lnTo>
                      <a:pt x="89" y="209"/>
                    </a:lnTo>
                    <a:lnTo>
                      <a:pt x="61" y="119"/>
                    </a:lnTo>
                    <a:lnTo>
                      <a:pt x="30" y="90"/>
                    </a:lnTo>
                    <a:lnTo>
                      <a:pt x="30" y="30"/>
                    </a:lnTo>
                    <a:lnTo>
                      <a:pt x="0" y="0"/>
                    </a:lnTo>
                  </a:path>
                </a:pathLst>
              </a:custGeom>
              <a:noFill/>
              <a:ln w="1588">
                <a:solidFill>
                  <a:srgbClr val="000000"/>
                </a:solidFill>
                <a:prstDash val="solid"/>
                <a:round/>
                <a:headEnd/>
                <a:tailEnd/>
              </a:ln>
            </p:spPr>
            <p:txBody>
              <a:bodyPr/>
              <a:lstStyle/>
              <a:p>
                <a:endParaRPr lang="en-GB"/>
              </a:p>
            </p:txBody>
          </p:sp>
          <p:sp>
            <p:nvSpPr>
              <p:cNvPr id="17690" name="Freeform 282"/>
              <p:cNvSpPr>
                <a:spLocks/>
              </p:cNvSpPr>
              <p:nvPr/>
            </p:nvSpPr>
            <p:spPr bwMode="auto">
              <a:xfrm>
                <a:off x="5694" y="2882"/>
                <a:ext cx="75" cy="163"/>
              </a:xfrm>
              <a:custGeom>
                <a:avLst/>
                <a:gdLst/>
                <a:ahLst/>
                <a:cxnLst>
                  <a:cxn ang="0">
                    <a:pos x="298" y="0"/>
                  </a:cxn>
                  <a:cxn ang="0">
                    <a:pos x="238" y="0"/>
                  </a:cxn>
                  <a:cxn ang="0">
                    <a:pos x="238" y="30"/>
                  </a:cxn>
                  <a:cxn ang="0">
                    <a:pos x="209" y="0"/>
                  </a:cxn>
                  <a:cxn ang="0">
                    <a:pos x="179" y="0"/>
                  </a:cxn>
                  <a:cxn ang="0">
                    <a:pos x="179" y="30"/>
                  </a:cxn>
                  <a:cxn ang="0">
                    <a:pos x="149" y="0"/>
                  </a:cxn>
                  <a:cxn ang="0">
                    <a:pos x="119" y="0"/>
                  </a:cxn>
                  <a:cxn ang="0">
                    <a:pos x="149" y="30"/>
                  </a:cxn>
                  <a:cxn ang="0">
                    <a:pos x="149" y="149"/>
                  </a:cxn>
                  <a:cxn ang="0">
                    <a:pos x="119" y="178"/>
                  </a:cxn>
                  <a:cxn ang="0">
                    <a:pos x="119" y="237"/>
                  </a:cxn>
                  <a:cxn ang="0">
                    <a:pos x="91" y="267"/>
                  </a:cxn>
                  <a:cxn ang="0">
                    <a:pos x="91" y="297"/>
                  </a:cxn>
                  <a:cxn ang="0">
                    <a:pos x="61" y="267"/>
                  </a:cxn>
                  <a:cxn ang="0">
                    <a:pos x="61" y="297"/>
                  </a:cxn>
                  <a:cxn ang="0">
                    <a:pos x="0" y="355"/>
                  </a:cxn>
                  <a:cxn ang="0">
                    <a:pos x="0" y="415"/>
                  </a:cxn>
                  <a:cxn ang="0">
                    <a:pos x="31" y="444"/>
                  </a:cxn>
                  <a:cxn ang="0">
                    <a:pos x="91" y="444"/>
                  </a:cxn>
                  <a:cxn ang="0">
                    <a:pos x="119" y="474"/>
                  </a:cxn>
                  <a:cxn ang="0">
                    <a:pos x="119" y="503"/>
                  </a:cxn>
                  <a:cxn ang="0">
                    <a:pos x="179" y="503"/>
                  </a:cxn>
                  <a:cxn ang="0">
                    <a:pos x="179" y="533"/>
                  </a:cxn>
                  <a:cxn ang="0">
                    <a:pos x="209" y="562"/>
                  </a:cxn>
                  <a:cxn ang="0">
                    <a:pos x="209" y="592"/>
                  </a:cxn>
                  <a:cxn ang="0">
                    <a:pos x="268" y="653"/>
                  </a:cxn>
                </a:cxnLst>
                <a:rect l="0" t="0" r="r" b="b"/>
                <a:pathLst>
                  <a:path w="298" h="653">
                    <a:moveTo>
                      <a:pt x="298" y="0"/>
                    </a:moveTo>
                    <a:lnTo>
                      <a:pt x="238" y="0"/>
                    </a:lnTo>
                    <a:lnTo>
                      <a:pt x="238" y="30"/>
                    </a:lnTo>
                    <a:lnTo>
                      <a:pt x="209" y="0"/>
                    </a:lnTo>
                    <a:lnTo>
                      <a:pt x="179" y="0"/>
                    </a:lnTo>
                    <a:lnTo>
                      <a:pt x="179" y="30"/>
                    </a:lnTo>
                    <a:lnTo>
                      <a:pt x="149" y="0"/>
                    </a:lnTo>
                    <a:lnTo>
                      <a:pt x="119" y="0"/>
                    </a:lnTo>
                    <a:lnTo>
                      <a:pt x="149" y="30"/>
                    </a:lnTo>
                    <a:lnTo>
                      <a:pt x="149" y="149"/>
                    </a:lnTo>
                    <a:lnTo>
                      <a:pt x="119" y="178"/>
                    </a:lnTo>
                    <a:lnTo>
                      <a:pt x="119" y="237"/>
                    </a:lnTo>
                    <a:lnTo>
                      <a:pt x="91" y="267"/>
                    </a:lnTo>
                    <a:lnTo>
                      <a:pt x="91" y="297"/>
                    </a:lnTo>
                    <a:lnTo>
                      <a:pt x="61" y="267"/>
                    </a:lnTo>
                    <a:lnTo>
                      <a:pt x="61" y="297"/>
                    </a:lnTo>
                    <a:lnTo>
                      <a:pt x="0" y="355"/>
                    </a:lnTo>
                    <a:lnTo>
                      <a:pt x="0" y="415"/>
                    </a:lnTo>
                    <a:lnTo>
                      <a:pt x="31" y="444"/>
                    </a:lnTo>
                    <a:lnTo>
                      <a:pt x="91" y="444"/>
                    </a:lnTo>
                    <a:lnTo>
                      <a:pt x="119" y="474"/>
                    </a:lnTo>
                    <a:lnTo>
                      <a:pt x="119" y="503"/>
                    </a:lnTo>
                    <a:lnTo>
                      <a:pt x="179" y="503"/>
                    </a:lnTo>
                    <a:lnTo>
                      <a:pt x="179" y="533"/>
                    </a:lnTo>
                    <a:lnTo>
                      <a:pt x="209" y="562"/>
                    </a:lnTo>
                    <a:lnTo>
                      <a:pt x="209" y="592"/>
                    </a:lnTo>
                    <a:lnTo>
                      <a:pt x="268" y="653"/>
                    </a:lnTo>
                  </a:path>
                </a:pathLst>
              </a:custGeom>
              <a:noFill/>
              <a:ln w="1588">
                <a:solidFill>
                  <a:srgbClr val="000000"/>
                </a:solidFill>
                <a:prstDash val="solid"/>
                <a:round/>
                <a:headEnd/>
                <a:tailEnd/>
              </a:ln>
            </p:spPr>
            <p:txBody>
              <a:bodyPr/>
              <a:lstStyle/>
              <a:p>
                <a:endParaRPr lang="en-GB"/>
              </a:p>
            </p:txBody>
          </p:sp>
          <p:sp>
            <p:nvSpPr>
              <p:cNvPr id="17691" name="Freeform 283"/>
              <p:cNvSpPr>
                <a:spLocks/>
              </p:cNvSpPr>
              <p:nvPr/>
            </p:nvSpPr>
            <p:spPr bwMode="auto">
              <a:xfrm>
                <a:off x="5754" y="3045"/>
                <a:ext cx="7" cy="22"/>
              </a:xfrm>
              <a:custGeom>
                <a:avLst/>
                <a:gdLst/>
                <a:ahLst/>
                <a:cxnLst>
                  <a:cxn ang="0">
                    <a:pos x="30" y="0"/>
                  </a:cxn>
                  <a:cxn ang="0">
                    <a:pos x="0" y="27"/>
                  </a:cxn>
                  <a:cxn ang="0">
                    <a:pos x="0" y="57"/>
                  </a:cxn>
                  <a:cxn ang="0">
                    <a:pos x="30" y="88"/>
                  </a:cxn>
                  <a:cxn ang="0">
                    <a:pos x="30" y="0"/>
                  </a:cxn>
                </a:cxnLst>
                <a:rect l="0" t="0" r="r" b="b"/>
                <a:pathLst>
                  <a:path w="30" h="88">
                    <a:moveTo>
                      <a:pt x="30" y="0"/>
                    </a:moveTo>
                    <a:lnTo>
                      <a:pt x="0" y="27"/>
                    </a:lnTo>
                    <a:lnTo>
                      <a:pt x="0" y="57"/>
                    </a:lnTo>
                    <a:lnTo>
                      <a:pt x="30" y="88"/>
                    </a:lnTo>
                    <a:lnTo>
                      <a:pt x="30" y="0"/>
                    </a:lnTo>
                  </a:path>
                </a:pathLst>
              </a:custGeom>
              <a:noFill/>
              <a:ln w="1588">
                <a:solidFill>
                  <a:srgbClr val="000000"/>
                </a:solidFill>
                <a:prstDash val="solid"/>
                <a:round/>
                <a:headEnd/>
                <a:tailEnd/>
              </a:ln>
            </p:spPr>
            <p:txBody>
              <a:bodyPr/>
              <a:lstStyle/>
              <a:p>
                <a:endParaRPr lang="en-GB"/>
              </a:p>
            </p:txBody>
          </p:sp>
          <p:sp>
            <p:nvSpPr>
              <p:cNvPr id="17692" name="Freeform 284"/>
              <p:cNvSpPr>
                <a:spLocks/>
              </p:cNvSpPr>
              <p:nvPr/>
            </p:nvSpPr>
            <p:spPr bwMode="auto">
              <a:xfrm>
                <a:off x="5761" y="3037"/>
                <a:ext cx="15" cy="52"/>
              </a:xfrm>
              <a:custGeom>
                <a:avLst/>
                <a:gdLst/>
                <a:ahLst/>
                <a:cxnLst>
                  <a:cxn ang="0">
                    <a:pos x="0" y="31"/>
                  </a:cxn>
                  <a:cxn ang="0">
                    <a:pos x="0" y="0"/>
                  </a:cxn>
                  <a:cxn ang="0">
                    <a:pos x="30" y="0"/>
                  </a:cxn>
                  <a:cxn ang="0">
                    <a:pos x="30" y="119"/>
                  </a:cxn>
                  <a:cxn ang="0">
                    <a:pos x="0" y="149"/>
                  </a:cxn>
                  <a:cxn ang="0">
                    <a:pos x="30" y="177"/>
                  </a:cxn>
                  <a:cxn ang="0">
                    <a:pos x="60" y="177"/>
                  </a:cxn>
                  <a:cxn ang="0">
                    <a:pos x="30" y="206"/>
                  </a:cxn>
                </a:cxnLst>
                <a:rect l="0" t="0" r="r" b="b"/>
                <a:pathLst>
                  <a:path w="60" h="206">
                    <a:moveTo>
                      <a:pt x="0" y="31"/>
                    </a:moveTo>
                    <a:lnTo>
                      <a:pt x="0" y="0"/>
                    </a:lnTo>
                    <a:lnTo>
                      <a:pt x="30" y="0"/>
                    </a:lnTo>
                    <a:lnTo>
                      <a:pt x="30" y="119"/>
                    </a:lnTo>
                    <a:lnTo>
                      <a:pt x="0" y="149"/>
                    </a:lnTo>
                    <a:lnTo>
                      <a:pt x="30" y="177"/>
                    </a:lnTo>
                    <a:lnTo>
                      <a:pt x="60" y="177"/>
                    </a:lnTo>
                    <a:lnTo>
                      <a:pt x="30" y="206"/>
                    </a:lnTo>
                  </a:path>
                </a:pathLst>
              </a:custGeom>
              <a:noFill/>
              <a:ln w="1588">
                <a:solidFill>
                  <a:srgbClr val="000000"/>
                </a:solidFill>
                <a:prstDash val="solid"/>
                <a:round/>
                <a:headEnd/>
                <a:tailEnd/>
              </a:ln>
            </p:spPr>
            <p:txBody>
              <a:bodyPr/>
              <a:lstStyle/>
              <a:p>
                <a:endParaRPr lang="en-GB"/>
              </a:p>
            </p:txBody>
          </p:sp>
          <p:sp>
            <p:nvSpPr>
              <p:cNvPr id="17693" name="Freeform 285"/>
              <p:cNvSpPr>
                <a:spLocks/>
              </p:cNvSpPr>
              <p:nvPr/>
            </p:nvSpPr>
            <p:spPr bwMode="auto">
              <a:xfrm>
                <a:off x="5717" y="3208"/>
                <a:ext cx="52" cy="22"/>
              </a:xfrm>
              <a:custGeom>
                <a:avLst/>
                <a:gdLst/>
                <a:ahLst/>
                <a:cxnLst>
                  <a:cxn ang="0">
                    <a:pos x="207" y="88"/>
                  </a:cxn>
                  <a:cxn ang="0">
                    <a:pos x="177" y="88"/>
                  </a:cxn>
                  <a:cxn ang="0">
                    <a:pos x="147" y="59"/>
                  </a:cxn>
                  <a:cxn ang="0">
                    <a:pos x="118" y="59"/>
                  </a:cxn>
                  <a:cxn ang="0">
                    <a:pos x="88" y="29"/>
                  </a:cxn>
                  <a:cxn ang="0">
                    <a:pos x="88" y="0"/>
                  </a:cxn>
                  <a:cxn ang="0">
                    <a:pos x="0" y="0"/>
                  </a:cxn>
                </a:cxnLst>
                <a:rect l="0" t="0" r="r" b="b"/>
                <a:pathLst>
                  <a:path w="207" h="88">
                    <a:moveTo>
                      <a:pt x="207" y="88"/>
                    </a:moveTo>
                    <a:lnTo>
                      <a:pt x="177" y="88"/>
                    </a:lnTo>
                    <a:lnTo>
                      <a:pt x="147" y="59"/>
                    </a:lnTo>
                    <a:lnTo>
                      <a:pt x="118" y="59"/>
                    </a:lnTo>
                    <a:lnTo>
                      <a:pt x="88" y="29"/>
                    </a:lnTo>
                    <a:lnTo>
                      <a:pt x="88" y="0"/>
                    </a:lnTo>
                    <a:lnTo>
                      <a:pt x="0" y="0"/>
                    </a:lnTo>
                  </a:path>
                </a:pathLst>
              </a:custGeom>
              <a:noFill/>
              <a:ln w="1588">
                <a:solidFill>
                  <a:srgbClr val="000000"/>
                </a:solidFill>
                <a:prstDash val="solid"/>
                <a:round/>
                <a:headEnd/>
                <a:tailEnd/>
              </a:ln>
            </p:spPr>
            <p:txBody>
              <a:bodyPr/>
              <a:lstStyle/>
              <a:p>
                <a:endParaRPr lang="en-GB"/>
              </a:p>
            </p:txBody>
          </p:sp>
          <p:sp>
            <p:nvSpPr>
              <p:cNvPr id="17694" name="Freeform 286"/>
              <p:cNvSpPr>
                <a:spLocks/>
              </p:cNvSpPr>
              <p:nvPr/>
            </p:nvSpPr>
            <p:spPr bwMode="auto">
              <a:xfrm>
                <a:off x="5628" y="3208"/>
                <a:ext cx="111" cy="66"/>
              </a:xfrm>
              <a:custGeom>
                <a:avLst/>
                <a:gdLst/>
                <a:ahLst/>
                <a:cxnLst>
                  <a:cxn ang="0">
                    <a:pos x="356" y="0"/>
                  </a:cxn>
                  <a:cxn ang="0">
                    <a:pos x="326" y="29"/>
                  </a:cxn>
                  <a:cxn ang="0">
                    <a:pos x="296" y="29"/>
                  </a:cxn>
                  <a:cxn ang="0">
                    <a:pos x="296" y="88"/>
                  </a:cxn>
                  <a:cxn ang="0">
                    <a:pos x="326" y="88"/>
                  </a:cxn>
                  <a:cxn ang="0">
                    <a:pos x="326" y="118"/>
                  </a:cxn>
                  <a:cxn ang="0">
                    <a:pos x="356" y="148"/>
                  </a:cxn>
                  <a:cxn ang="0">
                    <a:pos x="384" y="148"/>
                  </a:cxn>
                  <a:cxn ang="0">
                    <a:pos x="444" y="206"/>
                  </a:cxn>
                  <a:cxn ang="0">
                    <a:pos x="444" y="236"/>
                  </a:cxn>
                  <a:cxn ang="0">
                    <a:pos x="414" y="266"/>
                  </a:cxn>
                  <a:cxn ang="0">
                    <a:pos x="384" y="266"/>
                  </a:cxn>
                  <a:cxn ang="0">
                    <a:pos x="356" y="236"/>
                  </a:cxn>
                  <a:cxn ang="0">
                    <a:pos x="326" y="236"/>
                  </a:cxn>
                  <a:cxn ang="0">
                    <a:pos x="296" y="206"/>
                  </a:cxn>
                  <a:cxn ang="0">
                    <a:pos x="265" y="236"/>
                  </a:cxn>
                  <a:cxn ang="0">
                    <a:pos x="237" y="236"/>
                  </a:cxn>
                  <a:cxn ang="0">
                    <a:pos x="207" y="206"/>
                  </a:cxn>
                  <a:cxn ang="0">
                    <a:pos x="178" y="206"/>
                  </a:cxn>
                  <a:cxn ang="0">
                    <a:pos x="178" y="179"/>
                  </a:cxn>
                  <a:cxn ang="0">
                    <a:pos x="147" y="179"/>
                  </a:cxn>
                  <a:cxn ang="0">
                    <a:pos x="119" y="148"/>
                  </a:cxn>
                  <a:cxn ang="0">
                    <a:pos x="28" y="148"/>
                  </a:cxn>
                  <a:cxn ang="0">
                    <a:pos x="0" y="179"/>
                  </a:cxn>
                </a:cxnLst>
                <a:rect l="0" t="0" r="r" b="b"/>
                <a:pathLst>
                  <a:path w="444" h="266">
                    <a:moveTo>
                      <a:pt x="356" y="0"/>
                    </a:moveTo>
                    <a:lnTo>
                      <a:pt x="326" y="29"/>
                    </a:lnTo>
                    <a:lnTo>
                      <a:pt x="296" y="29"/>
                    </a:lnTo>
                    <a:lnTo>
                      <a:pt x="296" y="88"/>
                    </a:lnTo>
                    <a:lnTo>
                      <a:pt x="326" y="88"/>
                    </a:lnTo>
                    <a:lnTo>
                      <a:pt x="326" y="118"/>
                    </a:lnTo>
                    <a:lnTo>
                      <a:pt x="356" y="148"/>
                    </a:lnTo>
                    <a:lnTo>
                      <a:pt x="384" y="148"/>
                    </a:lnTo>
                    <a:lnTo>
                      <a:pt x="444" y="206"/>
                    </a:lnTo>
                    <a:lnTo>
                      <a:pt x="444" y="236"/>
                    </a:lnTo>
                    <a:lnTo>
                      <a:pt x="414" y="266"/>
                    </a:lnTo>
                    <a:lnTo>
                      <a:pt x="384" y="266"/>
                    </a:lnTo>
                    <a:lnTo>
                      <a:pt x="356" y="236"/>
                    </a:lnTo>
                    <a:lnTo>
                      <a:pt x="326" y="236"/>
                    </a:lnTo>
                    <a:lnTo>
                      <a:pt x="296" y="206"/>
                    </a:lnTo>
                    <a:lnTo>
                      <a:pt x="265" y="236"/>
                    </a:lnTo>
                    <a:lnTo>
                      <a:pt x="237" y="236"/>
                    </a:lnTo>
                    <a:lnTo>
                      <a:pt x="207" y="206"/>
                    </a:lnTo>
                    <a:lnTo>
                      <a:pt x="178" y="206"/>
                    </a:lnTo>
                    <a:lnTo>
                      <a:pt x="178" y="179"/>
                    </a:lnTo>
                    <a:lnTo>
                      <a:pt x="147" y="179"/>
                    </a:lnTo>
                    <a:lnTo>
                      <a:pt x="119" y="148"/>
                    </a:lnTo>
                    <a:lnTo>
                      <a:pt x="28" y="148"/>
                    </a:lnTo>
                    <a:lnTo>
                      <a:pt x="0" y="179"/>
                    </a:lnTo>
                  </a:path>
                </a:pathLst>
              </a:custGeom>
              <a:noFill/>
              <a:ln w="1588">
                <a:solidFill>
                  <a:srgbClr val="000000"/>
                </a:solidFill>
                <a:prstDash val="solid"/>
                <a:round/>
                <a:headEnd/>
                <a:tailEnd/>
              </a:ln>
            </p:spPr>
            <p:txBody>
              <a:bodyPr/>
              <a:lstStyle/>
              <a:p>
                <a:endParaRPr lang="en-GB"/>
              </a:p>
            </p:txBody>
          </p:sp>
          <p:sp>
            <p:nvSpPr>
              <p:cNvPr id="17695" name="Freeform 287"/>
              <p:cNvSpPr>
                <a:spLocks/>
              </p:cNvSpPr>
              <p:nvPr/>
            </p:nvSpPr>
            <p:spPr bwMode="auto">
              <a:xfrm>
                <a:off x="5628" y="3252"/>
                <a:ext cx="133" cy="207"/>
              </a:xfrm>
              <a:custGeom>
                <a:avLst/>
                <a:gdLst/>
                <a:ahLst/>
                <a:cxnLst>
                  <a:cxn ang="0">
                    <a:pos x="0" y="0"/>
                  </a:cxn>
                  <a:cxn ang="0">
                    <a:pos x="0" y="27"/>
                  </a:cxn>
                  <a:cxn ang="0">
                    <a:pos x="28" y="27"/>
                  </a:cxn>
                  <a:cxn ang="0">
                    <a:pos x="28" y="57"/>
                  </a:cxn>
                  <a:cxn ang="0">
                    <a:pos x="0" y="57"/>
                  </a:cxn>
                  <a:cxn ang="0">
                    <a:pos x="58" y="118"/>
                  </a:cxn>
                  <a:cxn ang="0">
                    <a:pos x="119" y="118"/>
                  </a:cxn>
                  <a:cxn ang="0">
                    <a:pos x="178" y="175"/>
                  </a:cxn>
                  <a:cxn ang="0">
                    <a:pos x="119" y="236"/>
                  </a:cxn>
                  <a:cxn ang="0">
                    <a:pos x="147" y="264"/>
                  </a:cxn>
                  <a:cxn ang="0">
                    <a:pos x="147" y="294"/>
                  </a:cxn>
                  <a:cxn ang="0">
                    <a:pos x="207" y="325"/>
                  </a:cxn>
                  <a:cxn ang="0">
                    <a:pos x="237" y="325"/>
                  </a:cxn>
                  <a:cxn ang="0">
                    <a:pos x="237" y="355"/>
                  </a:cxn>
                  <a:cxn ang="0">
                    <a:pos x="296" y="355"/>
                  </a:cxn>
                  <a:cxn ang="0">
                    <a:pos x="296" y="443"/>
                  </a:cxn>
                  <a:cxn ang="0">
                    <a:pos x="207" y="443"/>
                  </a:cxn>
                  <a:cxn ang="0">
                    <a:pos x="237" y="473"/>
                  </a:cxn>
                  <a:cxn ang="0">
                    <a:pos x="265" y="473"/>
                  </a:cxn>
                  <a:cxn ang="0">
                    <a:pos x="326" y="531"/>
                  </a:cxn>
                  <a:cxn ang="0">
                    <a:pos x="356" y="531"/>
                  </a:cxn>
                  <a:cxn ang="0">
                    <a:pos x="414" y="591"/>
                  </a:cxn>
                  <a:cxn ang="0">
                    <a:pos x="474" y="591"/>
                  </a:cxn>
                  <a:cxn ang="0">
                    <a:pos x="503" y="620"/>
                  </a:cxn>
                  <a:cxn ang="0">
                    <a:pos x="474" y="650"/>
                  </a:cxn>
                  <a:cxn ang="0">
                    <a:pos x="533" y="709"/>
                  </a:cxn>
                  <a:cxn ang="0">
                    <a:pos x="503" y="709"/>
                  </a:cxn>
                  <a:cxn ang="0">
                    <a:pos x="503" y="798"/>
                  </a:cxn>
                  <a:cxn ang="0">
                    <a:pos x="533" y="828"/>
                  </a:cxn>
                </a:cxnLst>
                <a:rect l="0" t="0" r="r" b="b"/>
                <a:pathLst>
                  <a:path w="533" h="828">
                    <a:moveTo>
                      <a:pt x="0" y="0"/>
                    </a:moveTo>
                    <a:lnTo>
                      <a:pt x="0" y="27"/>
                    </a:lnTo>
                    <a:lnTo>
                      <a:pt x="28" y="27"/>
                    </a:lnTo>
                    <a:lnTo>
                      <a:pt x="28" y="57"/>
                    </a:lnTo>
                    <a:lnTo>
                      <a:pt x="0" y="57"/>
                    </a:lnTo>
                    <a:lnTo>
                      <a:pt x="58" y="118"/>
                    </a:lnTo>
                    <a:lnTo>
                      <a:pt x="119" y="118"/>
                    </a:lnTo>
                    <a:lnTo>
                      <a:pt x="178" y="175"/>
                    </a:lnTo>
                    <a:lnTo>
                      <a:pt x="119" y="236"/>
                    </a:lnTo>
                    <a:lnTo>
                      <a:pt x="147" y="264"/>
                    </a:lnTo>
                    <a:lnTo>
                      <a:pt x="147" y="294"/>
                    </a:lnTo>
                    <a:lnTo>
                      <a:pt x="207" y="325"/>
                    </a:lnTo>
                    <a:lnTo>
                      <a:pt x="237" y="325"/>
                    </a:lnTo>
                    <a:lnTo>
                      <a:pt x="237" y="355"/>
                    </a:lnTo>
                    <a:lnTo>
                      <a:pt x="296" y="355"/>
                    </a:lnTo>
                    <a:lnTo>
                      <a:pt x="296" y="443"/>
                    </a:lnTo>
                    <a:lnTo>
                      <a:pt x="207" y="443"/>
                    </a:lnTo>
                    <a:lnTo>
                      <a:pt x="237" y="473"/>
                    </a:lnTo>
                    <a:lnTo>
                      <a:pt x="265" y="473"/>
                    </a:lnTo>
                    <a:lnTo>
                      <a:pt x="326" y="531"/>
                    </a:lnTo>
                    <a:lnTo>
                      <a:pt x="356" y="531"/>
                    </a:lnTo>
                    <a:lnTo>
                      <a:pt x="414" y="591"/>
                    </a:lnTo>
                    <a:lnTo>
                      <a:pt x="474" y="591"/>
                    </a:lnTo>
                    <a:lnTo>
                      <a:pt x="503" y="620"/>
                    </a:lnTo>
                    <a:lnTo>
                      <a:pt x="474" y="650"/>
                    </a:lnTo>
                    <a:lnTo>
                      <a:pt x="533" y="709"/>
                    </a:lnTo>
                    <a:lnTo>
                      <a:pt x="503" y="709"/>
                    </a:lnTo>
                    <a:lnTo>
                      <a:pt x="503" y="798"/>
                    </a:lnTo>
                    <a:lnTo>
                      <a:pt x="533" y="828"/>
                    </a:lnTo>
                  </a:path>
                </a:pathLst>
              </a:custGeom>
              <a:noFill/>
              <a:ln w="1588">
                <a:solidFill>
                  <a:srgbClr val="000000"/>
                </a:solidFill>
                <a:prstDash val="solid"/>
                <a:round/>
                <a:headEnd/>
                <a:tailEnd/>
              </a:ln>
            </p:spPr>
            <p:txBody>
              <a:bodyPr/>
              <a:lstStyle/>
              <a:p>
                <a:endParaRPr lang="en-GB"/>
              </a:p>
            </p:txBody>
          </p:sp>
          <p:sp>
            <p:nvSpPr>
              <p:cNvPr id="17696" name="Freeform 288"/>
              <p:cNvSpPr>
                <a:spLocks/>
              </p:cNvSpPr>
              <p:nvPr/>
            </p:nvSpPr>
            <p:spPr bwMode="auto">
              <a:xfrm>
                <a:off x="5576" y="3385"/>
                <a:ext cx="82" cy="222"/>
              </a:xfrm>
              <a:custGeom>
                <a:avLst/>
                <a:gdLst/>
                <a:ahLst/>
                <a:cxnLst>
                  <a:cxn ang="0">
                    <a:pos x="326" y="887"/>
                  </a:cxn>
                  <a:cxn ang="0">
                    <a:pos x="326" y="829"/>
                  </a:cxn>
                  <a:cxn ang="0">
                    <a:pos x="296" y="799"/>
                  </a:cxn>
                  <a:cxn ang="0">
                    <a:pos x="265" y="799"/>
                  </a:cxn>
                  <a:cxn ang="0">
                    <a:pos x="265" y="741"/>
                  </a:cxn>
                  <a:cxn ang="0">
                    <a:pos x="235" y="710"/>
                  </a:cxn>
                  <a:cxn ang="0">
                    <a:pos x="235" y="680"/>
                  </a:cxn>
                  <a:cxn ang="0">
                    <a:pos x="207" y="653"/>
                  </a:cxn>
                  <a:cxn ang="0">
                    <a:pos x="147" y="653"/>
                  </a:cxn>
                  <a:cxn ang="0">
                    <a:pos x="147" y="562"/>
                  </a:cxn>
                  <a:cxn ang="0">
                    <a:pos x="178" y="534"/>
                  </a:cxn>
                  <a:cxn ang="0">
                    <a:pos x="178" y="474"/>
                  </a:cxn>
                  <a:cxn ang="0">
                    <a:pos x="147" y="474"/>
                  </a:cxn>
                  <a:cxn ang="0">
                    <a:pos x="119" y="444"/>
                  </a:cxn>
                  <a:cxn ang="0">
                    <a:pos x="147" y="416"/>
                  </a:cxn>
                  <a:cxn ang="0">
                    <a:pos x="119" y="416"/>
                  </a:cxn>
                  <a:cxn ang="0">
                    <a:pos x="119" y="325"/>
                  </a:cxn>
                  <a:cxn ang="0">
                    <a:pos x="58" y="267"/>
                  </a:cxn>
                  <a:cxn ang="0">
                    <a:pos x="89" y="237"/>
                  </a:cxn>
                  <a:cxn ang="0">
                    <a:pos x="89" y="207"/>
                  </a:cxn>
                  <a:cxn ang="0">
                    <a:pos x="58" y="178"/>
                  </a:cxn>
                  <a:cxn ang="0">
                    <a:pos x="28" y="178"/>
                  </a:cxn>
                  <a:cxn ang="0">
                    <a:pos x="28" y="149"/>
                  </a:cxn>
                  <a:cxn ang="0">
                    <a:pos x="0" y="119"/>
                  </a:cxn>
                  <a:cxn ang="0">
                    <a:pos x="119" y="119"/>
                  </a:cxn>
                  <a:cxn ang="0">
                    <a:pos x="119" y="30"/>
                  </a:cxn>
                  <a:cxn ang="0">
                    <a:pos x="147" y="0"/>
                  </a:cxn>
                  <a:cxn ang="0">
                    <a:pos x="178" y="0"/>
                  </a:cxn>
                </a:cxnLst>
                <a:rect l="0" t="0" r="r" b="b"/>
                <a:pathLst>
                  <a:path w="326" h="887">
                    <a:moveTo>
                      <a:pt x="326" y="887"/>
                    </a:moveTo>
                    <a:lnTo>
                      <a:pt x="326" y="829"/>
                    </a:lnTo>
                    <a:lnTo>
                      <a:pt x="296" y="799"/>
                    </a:lnTo>
                    <a:lnTo>
                      <a:pt x="265" y="799"/>
                    </a:lnTo>
                    <a:lnTo>
                      <a:pt x="265" y="741"/>
                    </a:lnTo>
                    <a:lnTo>
                      <a:pt x="235" y="710"/>
                    </a:lnTo>
                    <a:lnTo>
                      <a:pt x="235" y="680"/>
                    </a:lnTo>
                    <a:lnTo>
                      <a:pt x="207" y="653"/>
                    </a:lnTo>
                    <a:lnTo>
                      <a:pt x="147" y="653"/>
                    </a:lnTo>
                    <a:lnTo>
                      <a:pt x="147" y="562"/>
                    </a:lnTo>
                    <a:lnTo>
                      <a:pt x="178" y="534"/>
                    </a:lnTo>
                    <a:lnTo>
                      <a:pt x="178" y="474"/>
                    </a:lnTo>
                    <a:lnTo>
                      <a:pt x="147" y="474"/>
                    </a:lnTo>
                    <a:lnTo>
                      <a:pt x="119" y="444"/>
                    </a:lnTo>
                    <a:lnTo>
                      <a:pt x="147" y="416"/>
                    </a:lnTo>
                    <a:lnTo>
                      <a:pt x="119" y="416"/>
                    </a:lnTo>
                    <a:lnTo>
                      <a:pt x="119" y="325"/>
                    </a:lnTo>
                    <a:lnTo>
                      <a:pt x="58" y="267"/>
                    </a:lnTo>
                    <a:lnTo>
                      <a:pt x="89" y="237"/>
                    </a:lnTo>
                    <a:lnTo>
                      <a:pt x="89" y="207"/>
                    </a:lnTo>
                    <a:lnTo>
                      <a:pt x="58" y="178"/>
                    </a:lnTo>
                    <a:lnTo>
                      <a:pt x="28" y="178"/>
                    </a:lnTo>
                    <a:lnTo>
                      <a:pt x="28" y="149"/>
                    </a:lnTo>
                    <a:lnTo>
                      <a:pt x="0" y="119"/>
                    </a:lnTo>
                    <a:lnTo>
                      <a:pt x="119" y="119"/>
                    </a:lnTo>
                    <a:lnTo>
                      <a:pt x="119" y="30"/>
                    </a:lnTo>
                    <a:lnTo>
                      <a:pt x="147" y="0"/>
                    </a:lnTo>
                    <a:lnTo>
                      <a:pt x="178" y="0"/>
                    </a:lnTo>
                  </a:path>
                </a:pathLst>
              </a:custGeom>
              <a:noFill/>
              <a:ln w="1588">
                <a:solidFill>
                  <a:srgbClr val="000000"/>
                </a:solidFill>
                <a:prstDash val="solid"/>
                <a:round/>
                <a:headEnd/>
                <a:tailEnd/>
              </a:ln>
            </p:spPr>
            <p:txBody>
              <a:bodyPr/>
              <a:lstStyle/>
              <a:p>
                <a:endParaRPr lang="en-GB"/>
              </a:p>
            </p:txBody>
          </p:sp>
          <p:sp>
            <p:nvSpPr>
              <p:cNvPr id="17697" name="Freeform 289"/>
              <p:cNvSpPr>
                <a:spLocks/>
              </p:cNvSpPr>
              <p:nvPr/>
            </p:nvSpPr>
            <p:spPr bwMode="auto">
              <a:xfrm>
                <a:off x="5628" y="3385"/>
                <a:ext cx="111" cy="82"/>
              </a:xfrm>
              <a:custGeom>
                <a:avLst/>
                <a:gdLst/>
                <a:ahLst/>
                <a:cxnLst>
                  <a:cxn ang="0">
                    <a:pos x="444" y="325"/>
                  </a:cxn>
                  <a:cxn ang="0">
                    <a:pos x="437" y="318"/>
                  </a:cxn>
                  <a:cxn ang="0">
                    <a:pos x="414" y="297"/>
                  </a:cxn>
                  <a:cxn ang="0">
                    <a:pos x="384" y="267"/>
                  </a:cxn>
                  <a:cxn ang="0">
                    <a:pos x="384" y="237"/>
                  </a:cxn>
                  <a:cxn ang="0">
                    <a:pos x="356" y="207"/>
                  </a:cxn>
                  <a:cxn ang="0">
                    <a:pos x="356" y="178"/>
                  </a:cxn>
                  <a:cxn ang="0">
                    <a:pos x="296" y="149"/>
                  </a:cxn>
                  <a:cxn ang="0">
                    <a:pos x="296" y="60"/>
                  </a:cxn>
                  <a:cxn ang="0">
                    <a:pos x="237" y="60"/>
                  </a:cxn>
                  <a:cxn ang="0">
                    <a:pos x="207" y="89"/>
                  </a:cxn>
                  <a:cxn ang="0">
                    <a:pos x="178" y="89"/>
                  </a:cxn>
                  <a:cxn ang="0">
                    <a:pos x="147" y="60"/>
                  </a:cxn>
                  <a:cxn ang="0">
                    <a:pos x="119" y="60"/>
                  </a:cxn>
                  <a:cxn ang="0">
                    <a:pos x="119" y="30"/>
                  </a:cxn>
                  <a:cxn ang="0">
                    <a:pos x="89" y="0"/>
                  </a:cxn>
                  <a:cxn ang="0">
                    <a:pos x="28" y="0"/>
                  </a:cxn>
                  <a:cxn ang="0">
                    <a:pos x="0" y="30"/>
                  </a:cxn>
                </a:cxnLst>
                <a:rect l="0" t="0" r="r" b="b"/>
                <a:pathLst>
                  <a:path w="444" h="325">
                    <a:moveTo>
                      <a:pt x="444" y="325"/>
                    </a:moveTo>
                    <a:lnTo>
                      <a:pt x="437" y="318"/>
                    </a:lnTo>
                    <a:lnTo>
                      <a:pt x="414" y="297"/>
                    </a:lnTo>
                    <a:lnTo>
                      <a:pt x="384" y="267"/>
                    </a:lnTo>
                    <a:lnTo>
                      <a:pt x="384" y="237"/>
                    </a:lnTo>
                    <a:lnTo>
                      <a:pt x="356" y="207"/>
                    </a:lnTo>
                    <a:lnTo>
                      <a:pt x="356" y="178"/>
                    </a:lnTo>
                    <a:lnTo>
                      <a:pt x="296" y="149"/>
                    </a:lnTo>
                    <a:lnTo>
                      <a:pt x="296" y="60"/>
                    </a:lnTo>
                    <a:lnTo>
                      <a:pt x="237" y="60"/>
                    </a:lnTo>
                    <a:lnTo>
                      <a:pt x="207" y="89"/>
                    </a:lnTo>
                    <a:lnTo>
                      <a:pt x="178" y="89"/>
                    </a:lnTo>
                    <a:lnTo>
                      <a:pt x="147" y="60"/>
                    </a:lnTo>
                    <a:lnTo>
                      <a:pt x="119" y="60"/>
                    </a:lnTo>
                    <a:lnTo>
                      <a:pt x="119" y="30"/>
                    </a:lnTo>
                    <a:lnTo>
                      <a:pt x="89" y="0"/>
                    </a:lnTo>
                    <a:lnTo>
                      <a:pt x="28" y="0"/>
                    </a:lnTo>
                    <a:lnTo>
                      <a:pt x="0" y="30"/>
                    </a:lnTo>
                  </a:path>
                </a:pathLst>
              </a:custGeom>
              <a:noFill/>
              <a:ln w="1588">
                <a:solidFill>
                  <a:srgbClr val="000000"/>
                </a:solidFill>
                <a:prstDash val="solid"/>
                <a:round/>
                <a:headEnd/>
                <a:tailEnd/>
              </a:ln>
            </p:spPr>
            <p:txBody>
              <a:bodyPr/>
              <a:lstStyle/>
              <a:p>
                <a:endParaRPr lang="en-GB"/>
              </a:p>
            </p:txBody>
          </p:sp>
          <p:sp>
            <p:nvSpPr>
              <p:cNvPr id="17698" name="Freeform 290"/>
              <p:cNvSpPr>
                <a:spLocks/>
              </p:cNvSpPr>
              <p:nvPr/>
            </p:nvSpPr>
            <p:spPr bwMode="auto">
              <a:xfrm>
                <a:off x="5628" y="3393"/>
                <a:ext cx="111" cy="74"/>
              </a:xfrm>
              <a:custGeom>
                <a:avLst/>
                <a:gdLst/>
                <a:ahLst/>
                <a:cxnLst>
                  <a:cxn ang="0">
                    <a:pos x="0" y="0"/>
                  </a:cxn>
                  <a:cxn ang="0">
                    <a:pos x="0" y="30"/>
                  </a:cxn>
                  <a:cxn ang="0">
                    <a:pos x="28" y="30"/>
                  </a:cxn>
                  <a:cxn ang="0">
                    <a:pos x="58" y="59"/>
                  </a:cxn>
                  <a:cxn ang="0">
                    <a:pos x="58" y="89"/>
                  </a:cxn>
                  <a:cxn ang="0">
                    <a:pos x="119" y="148"/>
                  </a:cxn>
                  <a:cxn ang="0">
                    <a:pos x="147" y="148"/>
                  </a:cxn>
                  <a:cxn ang="0">
                    <a:pos x="178" y="177"/>
                  </a:cxn>
                  <a:cxn ang="0">
                    <a:pos x="207" y="237"/>
                  </a:cxn>
                  <a:cxn ang="0">
                    <a:pos x="265" y="237"/>
                  </a:cxn>
                  <a:cxn ang="0">
                    <a:pos x="296" y="267"/>
                  </a:cxn>
                  <a:cxn ang="0">
                    <a:pos x="384" y="267"/>
                  </a:cxn>
                  <a:cxn ang="0">
                    <a:pos x="414" y="295"/>
                  </a:cxn>
                  <a:cxn ang="0">
                    <a:pos x="444" y="295"/>
                  </a:cxn>
                </a:cxnLst>
                <a:rect l="0" t="0" r="r" b="b"/>
                <a:pathLst>
                  <a:path w="444" h="295">
                    <a:moveTo>
                      <a:pt x="0" y="0"/>
                    </a:moveTo>
                    <a:lnTo>
                      <a:pt x="0" y="30"/>
                    </a:lnTo>
                    <a:lnTo>
                      <a:pt x="28" y="30"/>
                    </a:lnTo>
                    <a:lnTo>
                      <a:pt x="58" y="59"/>
                    </a:lnTo>
                    <a:lnTo>
                      <a:pt x="58" y="89"/>
                    </a:lnTo>
                    <a:lnTo>
                      <a:pt x="119" y="148"/>
                    </a:lnTo>
                    <a:lnTo>
                      <a:pt x="147" y="148"/>
                    </a:lnTo>
                    <a:lnTo>
                      <a:pt x="178" y="177"/>
                    </a:lnTo>
                    <a:lnTo>
                      <a:pt x="207" y="237"/>
                    </a:lnTo>
                    <a:lnTo>
                      <a:pt x="265" y="237"/>
                    </a:lnTo>
                    <a:lnTo>
                      <a:pt x="296" y="267"/>
                    </a:lnTo>
                    <a:lnTo>
                      <a:pt x="384" y="267"/>
                    </a:lnTo>
                    <a:lnTo>
                      <a:pt x="414" y="295"/>
                    </a:lnTo>
                    <a:lnTo>
                      <a:pt x="444" y="295"/>
                    </a:lnTo>
                  </a:path>
                </a:pathLst>
              </a:custGeom>
              <a:noFill/>
              <a:ln w="1588">
                <a:solidFill>
                  <a:srgbClr val="000000"/>
                </a:solidFill>
                <a:prstDash val="solid"/>
                <a:round/>
                <a:headEnd/>
                <a:tailEnd/>
              </a:ln>
            </p:spPr>
            <p:txBody>
              <a:bodyPr/>
              <a:lstStyle/>
              <a:p>
                <a:endParaRPr lang="en-GB"/>
              </a:p>
            </p:txBody>
          </p:sp>
          <p:sp>
            <p:nvSpPr>
              <p:cNvPr id="17699" name="Freeform 291"/>
              <p:cNvSpPr>
                <a:spLocks/>
              </p:cNvSpPr>
              <p:nvPr/>
            </p:nvSpPr>
            <p:spPr bwMode="auto">
              <a:xfrm>
                <a:off x="5621" y="3385"/>
                <a:ext cx="7" cy="8"/>
              </a:xfrm>
              <a:custGeom>
                <a:avLst/>
                <a:gdLst/>
                <a:ahLst/>
                <a:cxnLst>
                  <a:cxn ang="0">
                    <a:pos x="29" y="30"/>
                  </a:cxn>
                  <a:cxn ang="0">
                    <a:pos x="29" y="0"/>
                  </a:cxn>
                  <a:cxn ang="0">
                    <a:pos x="0" y="0"/>
                  </a:cxn>
                </a:cxnLst>
                <a:rect l="0" t="0" r="r" b="b"/>
                <a:pathLst>
                  <a:path w="29" h="30">
                    <a:moveTo>
                      <a:pt x="29" y="30"/>
                    </a:moveTo>
                    <a:lnTo>
                      <a:pt x="29" y="0"/>
                    </a:lnTo>
                    <a:lnTo>
                      <a:pt x="0" y="0"/>
                    </a:lnTo>
                  </a:path>
                </a:pathLst>
              </a:custGeom>
              <a:noFill/>
              <a:ln w="1588">
                <a:solidFill>
                  <a:srgbClr val="000000"/>
                </a:solidFill>
                <a:prstDash val="solid"/>
                <a:round/>
                <a:headEnd/>
                <a:tailEnd/>
              </a:ln>
            </p:spPr>
            <p:txBody>
              <a:bodyPr/>
              <a:lstStyle/>
              <a:p>
                <a:endParaRPr lang="en-GB"/>
              </a:p>
            </p:txBody>
          </p:sp>
          <p:sp>
            <p:nvSpPr>
              <p:cNvPr id="17700" name="Line 292"/>
              <p:cNvSpPr>
                <a:spLocks noChangeShapeType="1"/>
              </p:cNvSpPr>
              <p:nvPr/>
            </p:nvSpPr>
            <p:spPr bwMode="auto">
              <a:xfrm>
                <a:off x="5621" y="3385"/>
                <a:ext cx="7" cy="8"/>
              </a:xfrm>
              <a:prstGeom prst="line">
                <a:avLst/>
              </a:prstGeom>
              <a:noFill/>
              <a:ln w="1588">
                <a:solidFill>
                  <a:srgbClr val="000000"/>
                </a:solidFill>
                <a:round/>
                <a:headEnd/>
                <a:tailEnd/>
              </a:ln>
            </p:spPr>
            <p:txBody>
              <a:bodyPr/>
              <a:lstStyle/>
              <a:p>
                <a:endParaRPr lang="en-GB"/>
              </a:p>
            </p:txBody>
          </p:sp>
          <p:sp>
            <p:nvSpPr>
              <p:cNvPr id="17701" name="Freeform 293"/>
              <p:cNvSpPr>
                <a:spLocks/>
              </p:cNvSpPr>
              <p:nvPr/>
            </p:nvSpPr>
            <p:spPr bwMode="auto">
              <a:xfrm>
                <a:off x="5739" y="3459"/>
                <a:ext cx="22" cy="8"/>
              </a:xfrm>
              <a:custGeom>
                <a:avLst/>
                <a:gdLst/>
                <a:ahLst/>
                <a:cxnLst>
                  <a:cxn ang="0">
                    <a:pos x="89" y="0"/>
                  </a:cxn>
                  <a:cxn ang="0">
                    <a:pos x="0" y="0"/>
                  </a:cxn>
                  <a:cxn ang="0">
                    <a:pos x="0" y="28"/>
                  </a:cxn>
                </a:cxnLst>
                <a:rect l="0" t="0" r="r" b="b"/>
                <a:pathLst>
                  <a:path w="89" h="28">
                    <a:moveTo>
                      <a:pt x="89" y="0"/>
                    </a:moveTo>
                    <a:lnTo>
                      <a:pt x="0" y="0"/>
                    </a:lnTo>
                    <a:lnTo>
                      <a:pt x="0" y="28"/>
                    </a:lnTo>
                  </a:path>
                </a:pathLst>
              </a:custGeom>
              <a:noFill/>
              <a:ln w="1588">
                <a:solidFill>
                  <a:srgbClr val="000000"/>
                </a:solidFill>
                <a:prstDash val="solid"/>
                <a:round/>
                <a:headEnd/>
                <a:tailEnd/>
              </a:ln>
            </p:spPr>
            <p:txBody>
              <a:bodyPr/>
              <a:lstStyle/>
              <a:p>
                <a:endParaRPr lang="en-GB"/>
              </a:p>
            </p:txBody>
          </p:sp>
          <p:sp>
            <p:nvSpPr>
              <p:cNvPr id="17702" name="Line 294"/>
              <p:cNvSpPr>
                <a:spLocks noChangeShapeType="1"/>
              </p:cNvSpPr>
              <p:nvPr/>
            </p:nvSpPr>
            <p:spPr bwMode="auto">
              <a:xfrm flipV="1">
                <a:off x="5761" y="3452"/>
                <a:ext cx="8" cy="7"/>
              </a:xfrm>
              <a:prstGeom prst="line">
                <a:avLst/>
              </a:prstGeom>
              <a:noFill/>
              <a:ln w="1588">
                <a:solidFill>
                  <a:srgbClr val="000000"/>
                </a:solidFill>
                <a:round/>
                <a:headEnd/>
                <a:tailEnd/>
              </a:ln>
            </p:spPr>
            <p:txBody>
              <a:bodyPr/>
              <a:lstStyle/>
              <a:p>
                <a:endParaRPr lang="en-GB"/>
              </a:p>
            </p:txBody>
          </p:sp>
          <p:sp>
            <p:nvSpPr>
              <p:cNvPr id="17703" name="Freeform 295"/>
              <p:cNvSpPr>
                <a:spLocks/>
              </p:cNvSpPr>
              <p:nvPr/>
            </p:nvSpPr>
            <p:spPr bwMode="auto">
              <a:xfrm>
                <a:off x="5658" y="3607"/>
                <a:ext cx="125" cy="304"/>
              </a:xfrm>
              <a:custGeom>
                <a:avLst/>
                <a:gdLst/>
                <a:ahLst/>
                <a:cxnLst>
                  <a:cxn ang="0">
                    <a:pos x="444" y="1215"/>
                  </a:cxn>
                  <a:cxn ang="0">
                    <a:pos x="414" y="1185"/>
                  </a:cxn>
                  <a:cxn ang="0">
                    <a:pos x="384" y="1185"/>
                  </a:cxn>
                  <a:cxn ang="0">
                    <a:pos x="384" y="1156"/>
                  </a:cxn>
                  <a:cxn ang="0">
                    <a:pos x="295" y="1066"/>
                  </a:cxn>
                  <a:cxn ang="0">
                    <a:pos x="325" y="1066"/>
                  </a:cxn>
                  <a:cxn ang="0">
                    <a:pos x="325" y="1008"/>
                  </a:cxn>
                  <a:cxn ang="0">
                    <a:pos x="355" y="978"/>
                  </a:cxn>
                  <a:cxn ang="0">
                    <a:pos x="325" y="947"/>
                  </a:cxn>
                  <a:cxn ang="0">
                    <a:pos x="295" y="947"/>
                  </a:cxn>
                  <a:cxn ang="0">
                    <a:pos x="295" y="920"/>
                  </a:cxn>
                  <a:cxn ang="0">
                    <a:pos x="325" y="890"/>
                  </a:cxn>
                  <a:cxn ang="0">
                    <a:pos x="325" y="859"/>
                  </a:cxn>
                  <a:cxn ang="0">
                    <a:pos x="355" y="890"/>
                  </a:cxn>
                  <a:cxn ang="0">
                    <a:pos x="384" y="890"/>
                  </a:cxn>
                  <a:cxn ang="0">
                    <a:pos x="355" y="859"/>
                  </a:cxn>
                  <a:cxn ang="0">
                    <a:pos x="355" y="801"/>
                  </a:cxn>
                  <a:cxn ang="0">
                    <a:pos x="414" y="741"/>
                  </a:cxn>
                  <a:cxn ang="0">
                    <a:pos x="384" y="741"/>
                  </a:cxn>
                  <a:cxn ang="0">
                    <a:pos x="414" y="711"/>
                  </a:cxn>
                  <a:cxn ang="0">
                    <a:pos x="444" y="711"/>
                  </a:cxn>
                  <a:cxn ang="0">
                    <a:pos x="474" y="711"/>
                  </a:cxn>
                  <a:cxn ang="0">
                    <a:pos x="474" y="622"/>
                  </a:cxn>
                  <a:cxn ang="0">
                    <a:pos x="444" y="622"/>
                  </a:cxn>
                  <a:cxn ang="0">
                    <a:pos x="444" y="592"/>
                  </a:cxn>
                  <a:cxn ang="0">
                    <a:pos x="414" y="564"/>
                  </a:cxn>
                  <a:cxn ang="0">
                    <a:pos x="414" y="504"/>
                  </a:cxn>
                  <a:cxn ang="0">
                    <a:pos x="444" y="504"/>
                  </a:cxn>
                  <a:cxn ang="0">
                    <a:pos x="502" y="445"/>
                  </a:cxn>
                  <a:cxn ang="0">
                    <a:pos x="444" y="445"/>
                  </a:cxn>
                  <a:cxn ang="0">
                    <a:pos x="325" y="445"/>
                  </a:cxn>
                  <a:cxn ang="0">
                    <a:pos x="295" y="416"/>
                  </a:cxn>
                  <a:cxn ang="0">
                    <a:pos x="265" y="416"/>
                  </a:cxn>
                  <a:cxn ang="0">
                    <a:pos x="265" y="386"/>
                  </a:cxn>
                  <a:cxn ang="0">
                    <a:pos x="207" y="386"/>
                  </a:cxn>
                  <a:cxn ang="0">
                    <a:pos x="207" y="356"/>
                  </a:cxn>
                  <a:cxn ang="0">
                    <a:pos x="177" y="327"/>
                  </a:cxn>
                  <a:cxn ang="0">
                    <a:pos x="177" y="267"/>
                  </a:cxn>
                  <a:cxn ang="0">
                    <a:pos x="118" y="238"/>
                  </a:cxn>
                  <a:cxn ang="0">
                    <a:pos x="88" y="209"/>
                  </a:cxn>
                  <a:cxn ang="0">
                    <a:pos x="88" y="149"/>
                  </a:cxn>
                  <a:cxn ang="0">
                    <a:pos x="28" y="91"/>
                  </a:cxn>
                  <a:cxn ang="0">
                    <a:pos x="28" y="31"/>
                  </a:cxn>
                  <a:cxn ang="0">
                    <a:pos x="0" y="31"/>
                  </a:cxn>
                  <a:cxn ang="0">
                    <a:pos x="0" y="0"/>
                  </a:cxn>
                </a:cxnLst>
                <a:rect l="0" t="0" r="r" b="b"/>
                <a:pathLst>
                  <a:path w="502" h="1215">
                    <a:moveTo>
                      <a:pt x="444" y="1215"/>
                    </a:moveTo>
                    <a:lnTo>
                      <a:pt x="414" y="1185"/>
                    </a:lnTo>
                    <a:lnTo>
                      <a:pt x="384" y="1185"/>
                    </a:lnTo>
                    <a:lnTo>
                      <a:pt x="384" y="1156"/>
                    </a:lnTo>
                    <a:lnTo>
                      <a:pt x="295" y="1066"/>
                    </a:lnTo>
                    <a:lnTo>
                      <a:pt x="325" y="1066"/>
                    </a:lnTo>
                    <a:lnTo>
                      <a:pt x="325" y="1008"/>
                    </a:lnTo>
                    <a:lnTo>
                      <a:pt x="355" y="978"/>
                    </a:lnTo>
                    <a:lnTo>
                      <a:pt x="325" y="947"/>
                    </a:lnTo>
                    <a:lnTo>
                      <a:pt x="295" y="947"/>
                    </a:lnTo>
                    <a:lnTo>
                      <a:pt x="295" y="920"/>
                    </a:lnTo>
                    <a:lnTo>
                      <a:pt x="325" y="890"/>
                    </a:lnTo>
                    <a:lnTo>
                      <a:pt x="325" y="859"/>
                    </a:lnTo>
                    <a:lnTo>
                      <a:pt x="355" y="890"/>
                    </a:lnTo>
                    <a:lnTo>
                      <a:pt x="384" y="890"/>
                    </a:lnTo>
                    <a:lnTo>
                      <a:pt x="355" y="859"/>
                    </a:lnTo>
                    <a:lnTo>
                      <a:pt x="355" y="801"/>
                    </a:lnTo>
                    <a:lnTo>
                      <a:pt x="414" y="741"/>
                    </a:lnTo>
                    <a:lnTo>
                      <a:pt x="384" y="741"/>
                    </a:lnTo>
                    <a:lnTo>
                      <a:pt x="414" y="711"/>
                    </a:lnTo>
                    <a:lnTo>
                      <a:pt x="444" y="711"/>
                    </a:lnTo>
                    <a:lnTo>
                      <a:pt x="474" y="711"/>
                    </a:lnTo>
                    <a:lnTo>
                      <a:pt x="474" y="622"/>
                    </a:lnTo>
                    <a:lnTo>
                      <a:pt x="444" y="622"/>
                    </a:lnTo>
                    <a:lnTo>
                      <a:pt x="444" y="592"/>
                    </a:lnTo>
                    <a:lnTo>
                      <a:pt x="414" y="564"/>
                    </a:lnTo>
                    <a:lnTo>
                      <a:pt x="414" y="504"/>
                    </a:lnTo>
                    <a:lnTo>
                      <a:pt x="444" y="504"/>
                    </a:lnTo>
                    <a:lnTo>
                      <a:pt x="502" y="445"/>
                    </a:lnTo>
                    <a:lnTo>
                      <a:pt x="444" y="445"/>
                    </a:lnTo>
                    <a:lnTo>
                      <a:pt x="325" y="445"/>
                    </a:lnTo>
                    <a:lnTo>
                      <a:pt x="295" y="416"/>
                    </a:lnTo>
                    <a:lnTo>
                      <a:pt x="265" y="416"/>
                    </a:lnTo>
                    <a:lnTo>
                      <a:pt x="265" y="386"/>
                    </a:lnTo>
                    <a:lnTo>
                      <a:pt x="207" y="386"/>
                    </a:lnTo>
                    <a:lnTo>
                      <a:pt x="207" y="356"/>
                    </a:lnTo>
                    <a:lnTo>
                      <a:pt x="177" y="327"/>
                    </a:lnTo>
                    <a:lnTo>
                      <a:pt x="177" y="267"/>
                    </a:lnTo>
                    <a:lnTo>
                      <a:pt x="118" y="238"/>
                    </a:lnTo>
                    <a:lnTo>
                      <a:pt x="88" y="209"/>
                    </a:lnTo>
                    <a:lnTo>
                      <a:pt x="88" y="149"/>
                    </a:lnTo>
                    <a:lnTo>
                      <a:pt x="28" y="91"/>
                    </a:lnTo>
                    <a:lnTo>
                      <a:pt x="28" y="31"/>
                    </a:lnTo>
                    <a:lnTo>
                      <a:pt x="0" y="31"/>
                    </a:lnTo>
                    <a:lnTo>
                      <a:pt x="0" y="0"/>
                    </a:lnTo>
                  </a:path>
                </a:pathLst>
              </a:custGeom>
              <a:noFill/>
              <a:ln w="1588">
                <a:solidFill>
                  <a:srgbClr val="000000"/>
                </a:solidFill>
                <a:prstDash val="solid"/>
                <a:round/>
                <a:headEnd/>
                <a:tailEnd/>
              </a:ln>
            </p:spPr>
            <p:txBody>
              <a:bodyPr/>
              <a:lstStyle/>
              <a:p>
                <a:endParaRPr lang="en-GB"/>
              </a:p>
            </p:txBody>
          </p:sp>
          <p:sp>
            <p:nvSpPr>
              <p:cNvPr id="17704" name="Freeform 296"/>
              <p:cNvSpPr>
                <a:spLocks/>
              </p:cNvSpPr>
              <p:nvPr/>
            </p:nvSpPr>
            <p:spPr bwMode="auto">
              <a:xfrm>
                <a:off x="3731" y="995"/>
                <a:ext cx="15" cy="15"/>
              </a:xfrm>
              <a:custGeom>
                <a:avLst/>
                <a:gdLst/>
                <a:ahLst/>
                <a:cxnLst>
                  <a:cxn ang="0">
                    <a:pos x="30" y="0"/>
                  </a:cxn>
                  <a:cxn ang="0">
                    <a:pos x="0" y="30"/>
                  </a:cxn>
                  <a:cxn ang="0">
                    <a:pos x="0" y="60"/>
                  </a:cxn>
                  <a:cxn ang="0">
                    <a:pos x="30" y="30"/>
                  </a:cxn>
                  <a:cxn ang="0">
                    <a:pos x="60" y="30"/>
                  </a:cxn>
                  <a:cxn ang="0">
                    <a:pos x="30" y="0"/>
                  </a:cxn>
                </a:cxnLst>
                <a:rect l="0" t="0" r="r" b="b"/>
                <a:pathLst>
                  <a:path w="60" h="60">
                    <a:moveTo>
                      <a:pt x="30" y="0"/>
                    </a:moveTo>
                    <a:lnTo>
                      <a:pt x="0" y="30"/>
                    </a:lnTo>
                    <a:lnTo>
                      <a:pt x="0" y="60"/>
                    </a:lnTo>
                    <a:lnTo>
                      <a:pt x="30" y="30"/>
                    </a:lnTo>
                    <a:lnTo>
                      <a:pt x="60" y="30"/>
                    </a:lnTo>
                    <a:lnTo>
                      <a:pt x="30" y="0"/>
                    </a:lnTo>
                  </a:path>
                </a:pathLst>
              </a:custGeom>
              <a:noFill/>
              <a:ln w="1588">
                <a:solidFill>
                  <a:srgbClr val="000000"/>
                </a:solidFill>
                <a:prstDash val="solid"/>
                <a:round/>
                <a:headEnd/>
                <a:tailEnd/>
              </a:ln>
            </p:spPr>
            <p:txBody>
              <a:bodyPr/>
              <a:lstStyle/>
              <a:p>
                <a:endParaRPr lang="en-GB"/>
              </a:p>
            </p:txBody>
          </p:sp>
          <p:sp>
            <p:nvSpPr>
              <p:cNvPr id="17705" name="Freeform 297"/>
              <p:cNvSpPr>
                <a:spLocks/>
              </p:cNvSpPr>
              <p:nvPr/>
            </p:nvSpPr>
            <p:spPr bwMode="auto">
              <a:xfrm>
                <a:off x="3739" y="973"/>
                <a:ext cx="29" cy="37"/>
              </a:xfrm>
              <a:custGeom>
                <a:avLst/>
                <a:gdLst/>
                <a:ahLst/>
                <a:cxnLst>
                  <a:cxn ang="0">
                    <a:pos x="0" y="88"/>
                  </a:cxn>
                  <a:cxn ang="0">
                    <a:pos x="0" y="58"/>
                  </a:cxn>
                  <a:cxn ang="0">
                    <a:pos x="30" y="30"/>
                  </a:cxn>
                  <a:cxn ang="0">
                    <a:pos x="30" y="58"/>
                  </a:cxn>
                  <a:cxn ang="0">
                    <a:pos x="61" y="30"/>
                  </a:cxn>
                  <a:cxn ang="0">
                    <a:pos x="88" y="30"/>
                  </a:cxn>
                  <a:cxn ang="0">
                    <a:pos x="88" y="0"/>
                  </a:cxn>
                  <a:cxn ang="0">
                    <a:pos x="118" y="30"/>
                  </a:cxn>
                  <a:cxn ang="0">
                    <a:pos x="118" y="148"/>
                  </a:cxn>
                </a:cxnLst>
                <a:rect l="0" t="0" r="r" b="b"/>
                <a:pathLst>
                  <a:path w="118" h="148">
                    <a:moveTo>
                      <a:pt x="0" y="88"/>
                    </a:moveTo>
                    <a:lnTo>
                      <a:pt x="0" y="58"/>
                    </a:lnTo>
                    <a:lnTo>
                      <a:pt x="30" y="30"/>
                    </a:lnTo>
                    <a:lnTo>
                      <a:pt x="30" y="58"/>
                    </a:lnTo>
                    <a:lnTo>
                      <a:pt x="61" y="30"/>
                    </a:lnTo>
                    <a:lnTo>
                      <a:pt x="88" y="30"/>
                    </a:lnTo>
                    <a:lnTo>
                      <a:pt x="88" y="0"/>
                    </a:lnTo>
                    <a:lnTo>
                      <a:pt x="118" y="30"/>
                    </a:lnTo>
                    <a:lnTo>
                      <a:pt x="118" y="148"/>
                    </a:lnTo>
                  </a:path>
                </a:pathLst>
              </a:custGeom>
              <a:noFill/>
              <a:ln w="1588">
                <a:solidFill>
                  <a:srgbClr val="000000"/>
                </a:solidFill>
                <a:prstDash val="solid"/>
                <a:round/>
                <a:headEnd/>
                <a:tailEnd/>
              </a:ln>
            </p:spPr>
            <p:txBody>
              <a:bodyPr/>
              <a:lstStyle/>
              <a:p>
                <a:endParaRPr lang="en-GB"/>
              </a:p>
            </p:txBody>
          </p:sp>
          <p:sp>
            <p:nvSpPr>
              <p:cNvPr id="17706" name="Freeform 298"/>
              <p:cNvSpPr>
                <a:spLocks/>
              </p:cNvSpPr>
              <p:nvPr/>
            </p:nvSpPr>
            <p:spPr bwMode="auto">
              <a:xfrm>
                <a:off x="3687" y="965"/>
                <a:ext cx="52" cy="30"/>
              </a:xfrm>
              <a:custGeom>
                <a:avLst/>
                <a:gdLst/>
                <a:ahLst/>
                <a:cxnLst>
                  <a:cxn ang="0">
                    <a:pos x="0" y="61"/>
                  </a:cxn>
                  <a:cxn ang="0">
                    <a:pos x="0" y="31"/>
                  </a:cxn>
                  <a:cxn ang="0">
                    <a:pos x="30" y="0"/>
                  </a:cxn>
                  <a:cxn ang="0">
                    <a:pos x="88" y="0"/>
                  </a:cxn>
                  <a:cxn ang="0">
                    <a:pos x="118" y="31"/>
                  </a:cxn>
                  <a:cxn ang="0">
                    <a:pos x="118" y="0"/>
                  </a:cxn>
                  <a:cxn ang="0">
                    <a:pos x="148" y="31"/>
                  </a:cxn>
                  <a:cxn ang="0">
                    <a:pos x="88" y="89"/>
                  </a:cxn>
                  <a:cxn ang="0">
                    <a:pos x="148" y="89"/>
                  </a:cxn>
                  <a:cxn ang="0">
                    <a:pos x="177" y="61"/>
                  </a:cxn>
                  <a:cxn ang="0">
                    <a:pos x="177" y="89"/>
                  </a:cxn>
                  <a:cxn ang="0">
                    <a:pos x="207" y="119"/>
                  </a:cxn>
                </a:cxnLst>
                <a:rect l="0" t="0" r="r" b="b"/>
                <a:pathLst>
                  <a:path w="207" h="119">
                    <a:moveTo>
                      <a:pt x="0" y="61"/>
                    </a:moveTo>
                    <a:lnTo>
                      <a:pt x="0" y="31"/>
                    </a:lnTo>
                    <a:lnTo>
                      <a:pt x="30" y="0"/>
                    </a:lnTo>
                    <a:lnTo>
                      <a:pt x="88" y="0"/>
                    </a:lnTo>
                    <a:lnTo>
                      <a:pt x="118" y="31"/>
                    </a:lnTo>
                    <a:lnTo>
                      <a:pt x="118" y="0"/>
                    </a:lnTo>
                    <a:lnTo>
                      <a:pt x="148" y="31"/>
                    </a:lnTo>
                    <a:lnTo>
                      <a:pt x="88" y="89"/>
                    </a:lnTo>
                    <a:lnTo>
                      <a:pt x="148" y="89"/>
                    </a:lnTo>
                    <a:lnTo>
                      <a:pt x="177" y="61"/>
                    </a:lnTo>
                    <a:lnTo>
                      <a:pt x="177" y="89"/>
                    </a:lnTo>
                    <a:lnTo>
                      <a:pt x="207" y="119"/>
                    </a:lnTo>
                  </a:path>
                </a:pathLst>
              </a:custGeom>
              <a:noFill/>
              <a:ln w="1588">
                <a:solidFill>
                  <a:srgbClr val="000000"/>
                </a:solidFill>
                <a:prstDash val="solid"/>
                <a:round/>
                <a:headEnd/>
                <a:tailEnd/>
              </a:ln>
            </p:spPr>
            <p:txBody>
              <a:bodyPr/>
              <a:lstStyle/>
              <a:p>
                <a:endParaRPr lang="en-GB"/>
              </a:p>
            </p:txBody>
          </p:sp>
          <p:sp>
            <p:nvSpPr>
              <p:cNvPr id="17707" name="Freeform 299"/>
              <p:cNvSpPr>
                <a:spLocks/>
              </p:cNvSpPr>
              <p:nvPr/>
            </p:nvSpPr>
            <p:spPr bwMode="auto">
              <a:xfrm>
                <a:off x="3768" y="965"/>
                <a:ext cx="82" cy="45"/>
              </a:xfrm>
              <a:custGeom>
                <a:avLst/>
                <a:gdLst/>
                <a:ahLst/>
                <a:cxnLst>
                  <a:cxn ang="0">
                    <a:pos x="0" y="179"/>
                  </a:cxn>
                  <a:cxn ang="0">
                    <a:pos x="31" y="149"/>
                  </a:cxn>
                  <a:cxn ang="0">
                    <a:pos x="61" y="149"/>
                  </a:cxn>
                  <a:cxn ang="0">
                    <a:pos x="61" y="119"/>
                  </a:cxn>
                  <a:cxn ang="0">
                    <a:pos x="119" y="61"/>
                  </a:cxn>
                  <a:cxn ang="0">
                    <a:pos x="150" y="89"/>
                  </a:cxn>
                  <a:cxn ang="0">
                    <a:pos x="150" y="61"/>
                  </a:cxn>
                  <a:cxn ang="0">
                    <a:pos x="207" y="61"/>
                  </a:cxn>
                  <a:cxn ang="0">
                    <a:pos x="179" y="31"/>
                  </a:cxn>
                  <a:cxn ang="0">
                    <a:pos x="238" y="0"/>
                  </a:cxn>
                  <a:cxn ang="0">
                    <a:pos x="238" y="31"/>
                  </a:cxn>
                  <a:cxn ang="0">
                    <a:pos x="268" y="61"/>
                  </a:cxn>
                  <a:cxn ang="0">
                    <a:pos x="326" y="61"/>
                  </a:cxn>
                </a:cxnLst>
                <a:rect l="0" t="0" r="r" b="b"/>
                <a:pathLst>
                  <a:path w="326" h="179">
                    <a:moveTo>
                      <a:pt x="0" y="179"/>
                    </a:moveTo>
                    <a:lnTo>
                      <a:pt x="31" y="149"/>
                    </a:lnTo>
                    <a:lnTo>
                      <a:pt x="61" y="149"/>
                    </a:lnTo>
                    <a:lnTo>
                      <a:pt x="61" y="119"/>
                    </a:lnTo>
                    <a:lnTo>
                      <a:pt x="119" y="61"/>
                    </a:lnTo>
                    <a:lnTo>
                      <a:pt x="150" y="89"/>
                    </a:lnTo>
                    <a:lnTo>
                      <a:pt x="150" y="61"/>
                    </a:lnTo>
                    <a:lnTo>
                      <a:pt x="207" y="61"/>
                    </a:lnTo>
                    <a:lnTo>
                      <a:pt x="179" y="31"/>
                    </a:lnTo>
                    <a:lnTo>
                      <a:pt x="238" y="0"/>
                    </a:lnTo>
                    <a:lnTo>
                      <a:pt x="238" y="31"/>
                    </a:lnTo>
                    <a:lnTo>
                      <a:pt x="268" y="61"/>
                    </a:lnTo>
                    <a:lnTo>
                      <a:pt x="326" y="61"/>
                    </a:lnTo>
                  </a:path>
                </a:pathLst>
              </a:custGeom>
              <a:noFill/>
              <a:ln w="1588">
                <a:solidFill>
                  <a:srgbClr val="000000"/>
                </a:solidFill>
                <a:prstDash val="solid"/>
                <a:round/>
                <a:headEnd/>
                <a:tailEnd/>
              </a:ln>
            </p:spPr>
            <p:txBody>
              <a:bodyPr/>
              <a:lstStyle/>
              <a:p>
                <a:endParaRPr lang="en-GB"/>
              </a:p>
            </p:txBody>
          </p:sp>
          <p:sp>
            <p:nvSpPr>
              <p:cNvPr id="17708" name="Freeform 300"/>
              <p:cNvSpPr>
                <a:spLocks/>
              </p:cNvSpPr>
              <p:nvPr/>
            </p:nvSpPr>
            <p:spPr bwMode="auto">
              <a:xfrm>
                <a:off x="3687" y="980"/>
                <a:ext cx="15" cy="30"/>
              </a:xfrm>
              <a:custGeom>
                <a:avLst/>
                <a:gdLst/>
                <a:ahLst/>
                <a:cxnLst>
                  <a:cxn ang="0">
                    <a:pos x="0" y="0"/>
                  </a:cxn>
                  <a:cxn ang="0">
                    <a:pos x="30" y="28"/>
                  </a:cxn>
                  <a:cxn ang="0">
                    <a:pos x="0" y="58"/>
                  </a:cxn>
                  <a:cxn ang="0">
                    <a:pos x="0" y="88"/>
                  </a:cxn>
                  <a:cxn ang="0">
                    <a:pos x="30" y="118"/>
                  </a:cxn>
                  <a:cxn ang="0">
                    <a:pos x="59" y="88"/>
                  </a:cxn>
                  <a:cxn ang="0">
                    <a:pos x="30" y="88"/>
                  </a:cxn>
                  <a:cxn ang="0">
                    <a:pos x="30" y="58"/>
                  </a:cxn>
                  <a:cxn ang="0">
                    <a:pos x="59" y="28"/>
                  </a:cxn>
                  <a:cxn ang="0">
                    <a:pos x="30" y="0"/>
                  </a:cxn>
                  <a:cxn ang="0">
                    <a:pos x="0" y="0"/>
                  </a:cxn>
                </a:cxnLst>
                <a:rect l="0" t="0" r="r" b="b"/>
                <a:pathLst>
                  <a:path w="59" h="118">
                    <a:moveTo>
                      <a:pt x="0" y="0"/>
                    </a:moveTo>
                    <a:lnTo>
                      <a:pt x="30" y="28"/>
                    </a:lnTo>
                    <a:lnTo>
                      <a:pt x="0" y="58"/>
                    </a:lnTo>
                    <a:lnTo>
                      <a:pt x="0" y="88"/>
                    </a:lnTo>
                    <a:lnTo>
                      <a:pt x="30" y="118"/>
                    </a:lnTo>
                    <a:lnTo>
                      <a:pt x="59" y="88"/>
                    </a:lnTo>
                    <a:lnTo>
                      <a:pt x="30" y="88"/>
                    </a:lnTo>
                    <a:lnTo>
                      <a:pt x="30" y="58"/>
                    </a:lnTo>
                    <a:lnTo>
                      <a:pt x="59" y="28"/>
                    </a:lnTo>
                    <a:lnTo>
                      <a:pt x="30" y="0"/>
                    </a:lnTo>
                    <a:lnTo>
                      <a:pt x="0" y="0"/>
                    </a:lnTo>
                  </a:path>
                </a:pathLst>
              </a:custGeom>
              <a:noFill/>
              <a:ln w="1588">
                <a:solidFill>
                  <a:srgbClr val="000000"/>
                </a:solidFill>
                <a:prstDash val="solid"/>
                <a:round/>
                <a:headEnd/>
                <a:tailEnd/>
              </a:ln>
            </p:spPr>
            <p:txBody>
              <a:bodyPr/>
              <a:lstStyle/>
              <a:p>
                <a:endParaRPr lang="en-GB"/>
              </a:p>
            </p:txBody>
          </p:sp>
          <p:sp>
            <p:nvSpPr>
              <p:cNvPr id="17709" name="Freeform 301"/>
              <p:cNvSpPr>
                <a:spLocks/>
              </p:cNvSpPr>
              <p:nvPr/>
            </p:nvSpPr>
            <p:spPr bwMode="auto">
              <a:xfrm>
                <a:off x="3642" y="980"/>
                <a:ext cx="45" cy="44"/>
              </a:xfrm>
              <a:custGeom>
                <a:avLst/>
                <a:gdLst/>
                <a:ahLst/>
                <a:cxnLst>
                  <a:cxn ang="0">
                    <a:pos x="0" y="177"/>
                  </a:cxn>
                  <a:cxn ang="0">
                    <a:pos x="30" y="146"/>
                  </a:cxn>
                  <a:cxn ang="0">
                    <a:pos x="30" y="118"/>
                  </a:cxn>
                  <a:cxn ang="0">
                    <a:pos x="59" y="118"/>
                  </a:cxn>
                  <a:cxn ang="0">
                    <a:pos x="118" y="177"/>
                  </a:cxn>
                  <a:cxn ang="0">
                    <a:pos x="118" y="146"/>
                  </a:cxn>
                  <a:cxn ang="0">
                    <a:pos x="148" y="146"/>
                  </a:cxn>
                  <a:cxn ang="0">
                    <a:pos x="118" y="118"/>
                  </a:cxn>
                  <a:cxn ang="0">
                    <a:pos x="118" y="88"/>
                  </a:cxn>
                  <a:cxn ang="0">
                    <a:pos x="59" y="88"/>
                  </a:cxn>
                  <a:cxn ang="0">
                    <a:pos x="118" y="28"/>
                  </a:cxn>
                  <a:cxn ang="0">
                    <a:pos x="148" y="58"/>
                  </a:cxn>
                  <a:cxn ang="0">
                    <a:pos x="148" y="0"/>
                  </a:cxn>
                  <a:cxn ang="0">
                    <a:pos x="178" y="0"/>
                  </a:cxn>
                </a:cxnLst>
                <a:rect l="0" t="0" r="r" b="b"/>
                <a:pathLst>
                  <a:path w="178" h="177">
                    <a:moveTo>
                      <a:pt x="0" y="177"/>
                    </a:moveTo>
                    <a:lnTo>
                      <a:pt x="30" y="146"/>
                    </a:lnTo>
                    <a:lnTo>
                      <a:pt x="30" y="118"/>
                    </a:lnTo>
                    <a:lnTo>
                      <a:pt x="59" y="118"/>
                    </a:lnTo>
                    <a:lnTo>
                      <a:pt x="118" y="177"/>
                    </a:lnTo>
                    <a:lnTo>
                      <a:pt x="118" y="146"/>
                    </a:lnTo>
                    <a:lnTo>
                      <a:pt x="148" y="146"/>
                    </a:lnTo>
                    <a:lnTo>
                      <a:pt x="118" y="118"/>
                    </a:lnTo>
                    <a:lnTo>
                      <a:pt x="118" y="88"/>
                    </a:lnTo>
                    <a:lnTo>
                      <a:pt x="59" y="88"/>
                    </a:lnTo>
                    <a:lnTo>
                      <a:pt x="118" y="28"/>
                    </a:lnTo>
                    <a:lnTo>
                      <a:pt x="148" y="58"/>
                    </a:lnTo>
                    <a:lnTo>
                      <a:pt x="148" y="0"/>
                    </a:lnTo>
                    <a:lnTo>
                      <a:pt x="178" y="0"/>
                    </a:lnTo>
                  </a:path>
                </a:pathLst>
              </a:custGeom>
              <a:noFill/>
              <a:ln w="1588">
                <a:solidFill>
                  <a:srgbClr val="000000"/>
                </a:solidFill>
                <a:prstDash val="solid"/>
                <a:round/>
                <a:headEnd/>
                <a:tailEnd/>
              </a:ln>
            </p:spPr>
            <p:txBody>
              <a:bodyPr/>
              <a:lstStyle/>
              <a:p>
                <a:endParaRPr lang="en-GB"/>
              </a:p>
            </p:txBody>
          </p:sp>
          <p:sp>
            <p:nvSpPr>
              <p:cNvPr id="17710" name="Freeform 302"/>
              <p:cNvSpPr>
                <a:spLocks/>
              </p:cNvSpPr>
              <p:nvPr/>
            </p:nvSpPr>
            <p:spPr bwMode="auto">
              <a:xfrm>
                <a:off x="3717" y="1017"/>
                <a:ext cx="7" cy="7"/>
              </a:xfrm>
              <a:custGeom>
                <a:avLst/>
                <a:gdLst/>
                <a:ahLst/>
                <a:cxnLst>
                  <a:cxn ang="0">
                    <a:pos x="0" y="31"/>
                  </a:cxn>
                  <a:cxn ang="0">
                    <a:pos x="30" y="31"/>
                  </a:cxn>
                  <a:cxn ang="0">
                    <a:pos x="0" y="0"/>
                  </a:cxn>
                  <a:cxn ang="0">
                    <a:pos x="0" y="31"/>
                  </a:cxn>
                </a:cxnLst>
                <a:rect l="0" t="0" r="r" b="b"/>
                <a:pathLst>
                  <a:path w="30" h="31">
                    <a:moveTo>
                      <a:pt x="0" y="31"/>
                    </a:moveTo>
                    <a:lnTo>
                      <a:pt x="30" y="31"/>
                    </a:lnTo>
                    <a:lnTo>
                      <a:pt x="0" y="0"/>
                    </a:lnTo>
                    <a:lnTo>
                      <a:pt x="0" y="31"/>
                    </a:lnTo>
                  </a:path>
                </a:pathLst>
              </a:custGeom>
              <a:noFill/>
              <a:ln w="1588">
                <a:solidFill>
                  <a:srgbClr val="000000"/>
                </a:solidFill>
                <a:prstDash val="solid"/>
                <a:round/>
                <a:headEnd/>
                <a:tailEnd/>
              </a:ln>
            </p:spPr>
            <p:txBody>
              <a:bodyPr/>
              <a:lstStyle/>
              <a:p>
                <a:endParaRPr lang="en-GB"/>
              </a:p>
            </p:txBody>
          </p:sp>
          <p:sp>
            <p:nvSpPr>
              <p:cNvPr id="17711" name="Freeform 303"/>
              <p:cNvSpPr>
                <a:spLocks/>
              </p:cNvSpPr>
              <p:nvPr/>
            </p:nvSpPr>
            <p:spPr bwMode="auto">
              <a:xfrm>
                <a:off x="3487" y="1002"/>
                <a:ext cx="155" cy="89"/>
              </a:xfrm>
              <a:custGeom>
                <a:avLst/>
                <a:gdLst/>
                <a:ahLst/>
                <a:cxnLst>
                  <a:cxn ang="0">
                    <a:pos x="294" y="325"/>
                  </a:cxn>
                  <a:cxn ang="0">
                    <a:pos x="237" y="325"/>
                  </a:cxn>
                  <a:cxn ang="0">
                    <a:pos x="237" y="295"/>
                  </a:cxn>
                  <a:cxn ang="0">
                    <a:pos x="176" y="355"/>
                  </a:cxn>
                  <a:cxn ang="0">
                    <a:pos x="176" y="295"/>
                  </a:cxn>
                  <a:cxn ang="0">
                    <a:pos x="118" y="355"/>
                  </a:cxn>
                  <a:cxn ang="0">
                    <a:pos x="57" y="355"/>
                  </a:cxn>
                  <a:cxn ang="0">
                    <a:pos x="87" y="325"/>
                  </a:cxn>
                  <a:cxn ang="0">
                    <a:pos x="57" y="325"/>
                  </a:cxn>
                  <a:cxn ang="0">
                    <a:pos x="27" y="355"/>
                  </a:cxn>
                  <a:cxn ang="0">
                    <a:pos x="0" y="355"/>
                  </a:cxn>
                  <a:cxn ang="0">
                    <a:pos x="0" y="325"/>
                  </a:cxn>
                  <a:cxn ang="0">
                    <a:pos x="27" y="325"/>
                  </a:cxn>
                  <a:cxn ang="0">
                    <a:pos x="27" y="295"/>
                  </a:cxn>
                  <a:cxn ang="0">
                    <a:pos x="57" y="295"/>
                  </a:cxn>
                  <a:cxn ang="0">
                    <a:pos x="87" y="267"/>
                  </a:cxn>
                  <a:cxn ang="0">
                    <a:pos x="57" y="237"/>
                  </a:cxn>
                  <a:cxn ang="0">
                    <a:pos x="87" y="237"/>
                  </a:cxn>
                  <a:cxn ang="0">
                    <a:pos x="118" y="207"/>
                  </a:cxn>
                  <a:cxn ang="0">
                    <a:pos x="118" y="177"/>
                  </a:cxn>
                  <a:cxn ang="0">
                    <a:pos x="176" y="177"/>
                  </a:cxn>
                  <a:cxn ang="0">
                    <a:pos x="176" y="237"/>
                  </a:cxn>
                  <a:cxn ang="0">
                    <a:pos x="146" y="267"/>
                  </a:cxn>
                  <a:cxn ang="0">
                    <a:pos x="146" y="295"/>
                  </a:cxn>
                  <a:cxn ang="0">
                    <a:pos x="207" y="237"/>
                  </a:cxn>
                  <a:cxn ang="0">
                    <a:pos x="237" y="237"/>
                  </a:cxn>
                  <a:cxn ang="0">
                    <a:pos x="237" y="207"/>
                  </a:cxn>
                  <a:cxn ang="0">
                    <a:pos x="325" y="207"/>
                  </a:cxn>
                  <a:cxn ang="0">
                    <a:pos x="325" y="267"/>
                  </a:cxn>
                  <a:cxn ang="0">
                    <a:pos x="383" y="267"/>
                  </a:cxn>
                  <a:cxn ang="0">
                    <a:pos x="414" y="237"/>
                  </a:cxn>
                  <a:cxn ang="0">
                    <a:pos x="383" y="237"/>
                  </a:cxn>
                  <a:cxn ang="0">
                    <a:pos x="414" y="207"/>
                  </a:cxn>
                  <a:cxn ang="0">
                    <a:pos x="444" y="207"/>
                  </a:cxn>
                  <a:cxn ang="0">
                    <a:pos x="444" y="237"/>
                  </a:cxn>
                  <a:cxn ang="0">
                    <a:pos x="473" y="237"/>
                  </a:cxn>
                  <a:cxn ang="0">
                    <a:pos x="501" y="207"/>
                  </a:cxn>
                  <a:cxn ang="0">
                    <a:pos x="562" y="237"/>
                  </a:cxn>
                  <a:cxn ang="0">
                    <a:pos x="532" y="207"/>
                  </a:cxn>
                  <a:cxn ang="0">
                    <a:pos x="562" y="207"/>
                  </a:cxn>
                  <a:cxn ang="0">
                    <a:pos x="532" y="177"/>
                  </a:cxn>
                  <a:cxn ang="0">
                    <a:pos x="532" y="148"/>
                  </a:cxn>
                  <a:cxn ang="0">
                    <a:pos x="562" y="148"/>
                  </a:cxn>
                  <a:cxn ang="0">
                    <a:pos x="592" y="119"/>
                  </a:cxn>
                  <a:cxn ang="0">
                    <a:pos x="473" y="119"/>
                  </a:cxn>
                  <a:cxn ang="0">
                    <a:pos x="444" y="148"/>
                  </a:cxn>
                  <a:cxn ang="0">
                    <a:pos x="414" y="148"/>
                  </a:cxn>
                  <a:cxn ang="0">
                    <a:pos x="383" y="119"/>
                  </a:cxn>
                  <a:cxn ang="0">
                    <a:pos x="444" y="119"/>
                  </a:cxn>
                  <a:cxn ang="0">
                    <a:pos x="414" y="89"/>
                  </a:cxn>
                  <a:cxn ang="0">
                    <a:pos x="414" y="58"/>
                  </a:cxn>
                  <a:cxn ang="0">
                    <a:pos x="473" y="58"/>
                  </a:cxn>
                  <a:cxn ang="0">
                    <a:pos x="473" y="30"/>
                  </a:cxn>
                  <a:cxn ang="0">
                    <a:pos x="444" y="30"/>
                  </a:cxn>
                  <a:cxn ang="0">
                    <a:pos x="473" y="0"/>
                  </a:cxn>
                  <a:cxn ang="0">
                    <a:pos x="501" y="30"/>
                  </a:cxn>
                  <a:cxn ang="0">
                    <a:pos x="532" y="30"/>
                  </a:cxn>
                  <a:cxn ang="0">
                    <a:pos x="532" y="0"/>
                  </a:cxn>
                  <a:cxn ang="0">
                    <a:pos x="592" y="30"/>
                  </a:cxn>
                  <a:cxn ang="0">
                    <a:pos x="621" y="30"/>
                  </a:cxn>
                  <a:cxn ang="0">
                    <a:pos x="621" y="89"/>
                  </a:cxn>
                </a:cxnLst>
                <a:rect l="0" t="0" r="r" b="b"/>
                <a:pathLst>
                  <a:path w="621" h="355">
                    <a:moveTo>
                      <a:pt x="294" y="325"/>
                    </a:moveTo>
                    <a:lnTo>
                      <a:pt x="237" y="325"/>
                    </a:lnTo>
                    <a:lnTo>
                      <a:pt x="237" y="295"/>
                    </a:lnTo>
                    <a:lnTo>
                      <a:pt x="176" y="355"/>
                    </a:lnTo>
                    <a:lnTo>
                      <a:pt x="176" y="295"/>
                    </a:lnTo>
                    <a:lnTo>
                      <a:pt x="118" y="355"/>
                    </a:lnTo>
                    <a:lnTo>
                      <a:pt x="57" y="355"/>
                    </a:lnTo>
                    <a:lnTo>
                      <a:pt x="87" y="325"/>
                    </a:lnTo>
                    <a:lnTo>
                      <a:pt x="57" y="325"/>
                    </a:lnTo>
                    <a:lnTo>
                      <a:pt x="27" y="355"/>
                    </a:lnTo>
                    <a:lnTo>
                      <a:pt x="0" y="355"/>
                    </a:lnTo>
                    <a:lnTo>
                      <a:pt x="0" y="325"/>
                    </a:lnTo>
                    <a:lnTo>
                      <a:pt x="27" y="325"/>
                    </a:lnTo>
                    <a:lnTo>
                      <a:pt x="27" y="295"/>
                    </a:lnTo>
                    <a:lnTo>
                      <a:pt x="57" y="295"/>
                    </a:lnTo>
                    <a:lnTo>
                      <a:pt x="87" y="267"/>
                    </a:lnTo>
                    <a:lnTo>
                      <a:pt x="57" y="237"/>
                    </a:lnTo>
                    <a:lnTo>
                      <a:pt x="87" y="237"/>
                    </a:lnTo>
                    <a:lnTo>
                      <a:pt x="118" y="207"/>
                    </a:lnTo>
                    <a:lnTo>
                      <a:pt x="118" y="177"/>
                    </a:lnTo>
                    <a:lnTo>
                      <a:pt x="176" y="177"/>
                    </a:lnTo>
                    <a:lnTo>
                      <a:pt x="176" y="237"/>
                    </a:lnTo>
                    <a:lnTo>
                      <a:pt x="146" y="267"/>
                    </a:lnTo>
                    <a:lnTo>
                      <a:pt x="146" y="295"/>
                    </a:lnTo>
                    <a:lnTo>
                      <a:pt x="207" y="237"/>
                    </a:lnTo>
                    <a:lnTo>
                      <a:pt x="237" y="237"/>
                    </a:lnTo>
                    <a:lnTo>
                      <a:pt x="237" y="207"/>
                    </a:lnTo>
                    <a:lnTo>
                      <a:pt x="325" y="207"/>
                    </a:lnTo>
                    <a:lnTo>
                      <a:pt x="325" y="267"/>
                    </a:lnTo>
                    <a:lnTo>
                      <a:pt x="383" y="267"/>
                    </a:lnTo>
                    <a:lnTo>
                      <a:pt x="414" y="237"/>
                    </a:lnTo>
                    <a:lnTo>
                      <a:pt x="383" y="237"/>
                    </a:lnTo>
                    <a:lnTo>
                      <a:pt x="414" y="207"/>
                    </a:lnTo>
                    <a:lnTo>
                      <a:pt x="444" y="207"/>
                    </a:lnTo>
                    <a:lnTo>
                      <a:pt x="444" y="237"/>
                    </a:lnTo>
                    <a:lnTo>
                      <a:pt x="473" y="237"/>
                    </a:lnTo>
                    <a:lnTo>
                      <a:pt x="501" y="207"/>
                    </a:lnTo>
                    <a:lnTo>
                      <a:pt x="562" y="237"/>
                    </a:lnTo>
                    <a:lnTo>
                      <a:pt x="532" y="207"/>
                    </a:lnTo>
                    <a:lnTo>
                      <a:pt x="562" y="207"/>
                    </a:lnTo>
                    <a:lnTo>
                      <a:pt x="532" y="177"/>
                    </a:lnTo>
                    <a:lnTo>
                      <a:pt x="532" y="148"/>
                    </a:lnTo>
                    <a:lnTo>
                      <a:pt x="562" y="148"/>
                    </a:lnTo>
                    <a:lnTo>
                      <a:pt x="592" y="119"/>
                    </a:lnTo>
                    <a:lnTo>
                      <a:pt x="473" y="119"/>
                    </a:lnTo>
                    <a:lnTo>
                      <a:pt x="444" y="148"/>
                    </a:lnTo>
                    <a:lnTo>
                      <a:pt x="414" y="148"/>
                    </a:lnTo>
                    <a:lnTo>
                      <a:pt x="383" y="119"/>
                    </a:lnTo>
                    <a:lnTo>
                      <a:pt x="444" y="119"/>
                    </a:lnTo>
                    <a:lnTo>
                      <a:pt x="414" y="89"/>
                    </a:lnTo>
                    <a:lnTo>
                      <a:pt x="414" y="58"/>
                    </a:lnTo>
                    <a:lnTo>
                      <a:pt x="473" y="58"/>
                    </a:lnTo>
                    <a:lnTo>
                      <a:pt x="473" y="30"/>
                    </a:lnTo>
                    <a:lnTo>
                      <a:pt x="444" y="30"/>
                    </a:lnTo>
                    <a:lnTo>
                      <a:pt x="473" y="0"/>
                    </a:lnTo>
                    <a:lnTo>
                      <a:pt x="501" y="30"/>
                    </a:lnTo>
                    <a:lnTo>
                      <a:pt x="532" y="30"/>
                    </a:lnTo>
                    <a:lnTo>
                      <a:pt x="532" y="0"/>
                    </a:lnTo>
                    <a:lnTo>
                      <a:pt x="592" y="30"/>
                    </a:lnTo>
                    <a:lnTo>
                      <a:pt x="621" y="30"/>
                    </a:lnTo>
                    <a:lnTo>
                      <a:pt x="621" y="89"/>
                    </a:lnTo>
                  </a:path>
                </a:pathLst>
              </a:custGeom>
              <a:noFill/>
              <a:ln w="1588">
                <a:solidFill>
                  <a:srgbClr val="000000"/>
                </a:solidFill>
                <a:prstDash val="solid"/>
                <a:round/>
                <a:headEnd/>
                <a:tailEnd/>
              </a:ln>
            </p:spPr>
            <p:txBody>
              <a:bodyPr/>
              <a:lstStyle/>
              <a:p>
                <a:endParaRPr lang="en-GB"/>
              </a:p>
            </p:txBody>
          </p:sp>
          <p:sp>
            <p:nvSpPr>
              <p:cNvPr id="17712" name="Freeform 304"/>
              <p:cNvSpPr>
                <a:spLocks/>
              </p:cNvSpPr>
              <p:nvPr/>
            </p:nvSpPr>
            <p:spPr bwMode="auto">
              <a:xfrm>
                <a:off x="3635" y="1024"/>
                <a:ext cx="15" cy="8"/>
              </a:xfrm>
              <a:custGeom>
                <a:avLst/>
                <a:gdLst/>
                <a:ahLst/>
                <a:cxnLst>
                  <a:cxn ang="0">
                    <a:pos x="29" y="0"/>
                  </a:cxn>
                  <a:cxn ang="0">
                    <a:pos x="0" y="0"/>
                  </a:cxn>
                  <a:cxn ang="0">
                    <a:pos x="29" y="30"/>
                  </a:cxn>
                  <a:cxn ang="0">
                    <a:pos x="59" y="30"/>
                  </a:cxn>
                  <a:cxn ang="0">
                    <a:pos x="29" y="0"/>
                  </a:cxn>
                </a:cxnLst>
                <a:rect l="0" t="0" r="r" b="b"/>
                <a:pathLst>
                  <a:path w="59" h="30">
                    <a:moveTo>
                      <a:pt x="29" y="0"/>
                    </a:moveTo>
                    <a:lnTo>
                      <a:pt x="0" y="0"/>
                    </a:lnTo>
                    <a:lnTo>
                      <a:pt x="29" y="30"/>
                    </a:lnTo>
                    <a:lnTo>
                      <a:pt x="59" y="30"/>
                    </a:lnTo>
                    <a:lnTo>
                      <a:pt x="29" y="0"/>
                    </a:lnTo>
                  </a:path>
                </a:pathLst>
              </a:custGeom>
              <a:noFill/>
              <a:ln w="1588">
                <a:solidFill>
                  <a:srgbClr val="000000"/>
                </a:solidFill>
                <a:prstDash val="solid"/>
                <a:round/>
                <a:headEnd/>
                <a:tailEnd/>
              </a:ln>
            </p:spPr>
            <p:txBody>
              <a:bodyPr/>
              <a:lstStyle/>
              <a:p>
                <a:endParaRPr lang="en-GB"/>
              </a:p>
            </p:txBody>
          </p:sp>
          <p:sp>
            <p:nvSpPr>
              <p:cNvPr id="17713" name="Freeform 305"/>
              <p:cNvSpPr>
                <a:spLocks/>
              </p:cNvSpPr>
              <p:nvPr/>
            </p:nvSpPr>
            <p:spPr bwMode="auto">
              <a:xfrm>
                <a:off x="3280" y="1039"/>
                <a:ext cx="510" cy="770"/>
              </a:xfrm>
              <a:custGeom>
                <a:avLst/>
                <a:gdLst/>
                <a:ahLst/>
                <a:cxnLst>
                  <a:cxn ang="0">
                    <a:pos x="1924" y="0"/>
                  </a:cxn>
                  <a:cxn ang="0">
                    <a:pos x="1985" y="59"/>
                  </a:cxn>
                  <a:cxn ang="0">
                    <a:pos x="1897" y="147"/>
                  </a:cxn>
                  <a:cxn ang="0">
                    <a:pos x="1954" y="177"/>
                  </a:cxn>
                  <a:cxn ang="0">
                    <a:pos x="1897" y="207"/>
                  </a:cxn>
                  <a:cxn ang="0">
                    <a:pos x="1510" y="147"/>
                  </a:cxn>
                  <a:cxn ang="0">
                    <a:pos x="1481" y="296"/>
                  </a:cxn>
                  <a:cxn ang="0">
                    <a:pos x="1362" y="266"/>
                  </a:cxn>
                  <a:cxn ang="0">
                    <a:pos x="1244" y="325"/>
                  </a:cxn>
                  <a:cxn ang="0">
                    <a:pos x="1185" y="414"/>
                  </a:cxn>
                  <a:cxn ang="0">
                    <a:pos x="1124" y="444"/>
                  </a:cxn>
                  <a:cxn ang="0">
                    <a:pos x="1124" y="502"/>
                  </a:cxn>
                  <a:cxn ang="0">
                    <a:pos x="1155" y="593"/>
                  </a:cxn>
                  <a:cxn ang="0">
                    <a:pos x="976" y="711"/>
                  </a:cxn>
                  <a:cxn ang="0">
                    <a:pos x="948" y="800"/>
                  </a:cxn>
                  <a:cxn ang="0">
                    <a:pos x="739" y="857"/>
                  </a:cxn>
                  <a:cxn ang="0">
                    <a:pos x="769" y="948"/>
                  </a:cxn>
                  <a:cxn ang="0">
                    <a:pos x="739" y="1095"/>
                  </a:cxn>
                  <a:cxn ang="0">
                    <a:pos x="562" y="1331"/>
                  </a:cxn>
                  <a:cxn ang="0">
                    <a:pos x="651" y="1361"/>
                  </a:cxn>
                  <a:cxn ang="0">
                    <a:pos x="622" y="1480"/>
                  </a:cxn>
                  <a:cxn ang="0">
                    <a:pos x="444" y="1450"/>
                  </a:cxn>
                  <a:cxn ang="0">
                    <a:pos x="355" y="1480"/>
                  </a:cxn>
                  <a:cxn ang="0">
                    <a:pos x="237" y="1568"/>
                  </a:cxn>
                  <a:cxn ang="0">
                    <a:pos x="207" y="1629"/>
                  </a:cxn>
                  <a:cxn ang="0">
                    <a:pos x="176" y="1686"/>
                  </a:cxn>
                  <a:cxn ang="0">
                    <a:pos x="237" y="1805"/>
                  </a:cxn>
                  <a:cxn ang="0">
                    <a:pos x="207" y="1865"/>
                  </a:cxn>
                  <a:cxn ang="0">
                    <a:pos x="237" y="1984"/>
                  </a:cxn>
                  <a:cxn ang="0">
                    <a:pos x="207" y="2190"/>
                  </a:cxn>
                  <a:cxn ang="0">
                    <a:pos x="355" y="2251"/>
                  </a:cxn>
                  <a:cxn ang="0">
                    <a:pos x="385" y="2338"/>
                  </a:cxn>
                  <a:cxn ang="0">
                    <a:pos x="355" y="2397"/>
                  </a:cxn>
                  <a:cxn ang="0">
                    <a:pos x="266" y="2488"/>
                  </a:cxn>
                  <a:cxn ang="0">
                    <a:pos x="325" y="2606"/>
                  </a:cxn>
                  <a:cxn ang="0">
                    <a:pos x="295" y="2694"/>
                  </a:cxn>
                  <a:cxn ang="0">
                    <a:pos x="148" y="2753"/>
                  </a:cxn>
                  <a:cxn ang="0">
                    <a:pos x="118" y="2842"/>
                  </a:cxn>
                  <a:cxn ang="0">
                    <a:pos x="148" y="2931"/>
                  </a:cxn>
                  <a:cxn ang="0">
                    <a:pos x="118" y="2990"/>
                  </a:cxn>
                  <a:cxn ang="0">
                    <a:pos x="88" y="3079"/>
                  </a:cxn>
                  <a:cxn ang="0">
                    <a:pos x="0" y="3019"/>
                  </a:cxn>
                </a:cxnLst>
                <a:rect l="0" t="0" r="r" b="b"/>
                <a:pathLst>
                  <a:path w="2043" h="3079">
                    <a:moveTo>
                      <a:pt x="2043" y="0"/>
                    </a:moveTo>
                    <a:lnTo>
                      <a:pt x="1924" y="0"/>
                    </a:lnTo>
                    <a:lnTo>
                      <a:pt x="1985" y="29"/>
                    </a:lnTo>
                    <a:lnTo>
                      <a:pt x="1985" y="59"/>
                    </a:lnTo>
                    <a:lnTo>
                      <a:pt x="1954" y="119"/>
                    </a:lnTo>
                    <a:lnTo>
                      <a:pt x="1897" y="147"/>
                    </a:lnTo>
                    <a:lnTo>
                      <a:pt x="1924" y="147"/>
                    </a:lnTo>
                    <a:lnTo>
                      <a:pt x="1954" y="177"/>
                    </a:lnTo>
                    <a:lnTo>
                      <a:pt x="1924" y="177"/>
                    </a:lnTo>
                    <a:lnTo>
                      <a:pt x="1897" y="207"/>
                    </a:lnTo>
                    <a:lnTo>
                      <a:pt x="1688" y="147"/>
                    </a:lnTo>
                    <a:lnTo>
                      <a:pt x="1510" y="147"/>
                    </a:lnTo>
                    <a:lnTo>
                      <a:pt x="1510" y="237"/>
                    </a:lnTo>
                    <a:lnTo>
                      <a:pt x="1481" y="296"/>
                    </a:lnTo>
                    <a:lnTo>
                      <a:pt x="1451" y="296"/>
                    </a:lnTo>
                    <a:lnTo>
                      <a:pt x="1362" y="266"/>
                    </a:lnTo>
                    <a:lnTo>
                      <a:pt x="1303" y="266"/>
                    </a:lnTo>
                    <a:lnTo>
                      <a:pt x="1244" y="325"/>
                    </a:lnTo>
                    <a:lnTo>
                      <a:pt x="1185" y="355"/>
                    </a:lnTo>
                    <a:lnTo>
                      <a:pt x="1185" y="414"/>
                    </a:lnTo>
                    <a:lnTo>
                      <a:pt x="1155" y="414"/>
                    </a:lnTo>
                    <a:lnTo>
                      <a:pt x="1124" y="444"/>
                    </a:lnTo>
                    <a:lnTo>
                      <a:pt x="1067" y="475"/>
                    </a:lnTo>
                    <a:lnTo>
                      <a:pt x="1124" y="502"/>
                    </a:lnTo>
                    <a:lnTo>
                      <a:pt x="1155" y="532"/>
                    </a:lnTo>
                    <a:lnTo>
                      <a:pt x="1155" y="593"/>
                    </a:lnTo>
                    <a:lnTo>
                      <a:pt x="1094" y="593"/>
                    </a:lnTo>
                    <a:lnTo>
                      <a:pt x="976" y="711"/>
                    </a:lnTo>
                    <a:lnTo>
                      <a:pt x="917" y="739"/>
                    </a:lnTo>
                    <a:lnTo>
                      <a:pt x="948" y="800"/>
                    </a:lnTo>
                    <a:lnTo>
                      <a:pt x="830" y="857"/>
                    </a:lnTo>
                    <a:lnTo>
                      <a:pt x="739" y="857"/>
                    </a:lnTo>
                    <a:lnTo>
                      <a:pt x="739" y="918"/>
                    </a:lnTo>
                    <a:lnTo>
                      <a:pt x="769" y="948"/>
                    </a:lnTo>
                    <a:lnTo>
                      <a:pt x="739" y="977"/>
                    </a:lnTo>
                    <a:lnTo>
                      <a:pt x="739" y="1095"/>
                    </a:lnTo>
                    <a:lnTo>
                      <a:pt x="532" y="1304"/>
                    </a:lnTo>
                    <a:lnTo>
                      <a:pt x="562" y="1331"/>
                    </a:lnTo>
                    <a:lnTo>
                      <a:pt x="622" y="1331"/>
                    </a:lnTo>
                    <a:lnTo>
                      <a:pt x="651" y="1361"/>
                    </a:lnTo>
                    <a:lnTo>
                      <a:pt x="651" y="1450"/>
                    </a:lnTo>
                    <a:lnTo>
                      <a:pt x="622" y="1480"/>
                    </a:lnTo>
                    <a:lnTo>
                      <a:pt x="503" y="1480"/>
                    </a:lnTo>
                    <a:lnTo>
                      <a:pt x="444" y="1450"/>
                    </a:lnTo>
                    <a:lnTo>
                      <a:pt x="414" y="1480"/>
                    </a:lnTo>
                    <a:lnTo>
                      <a:pt x="355" y="1480"/>
                    </a:lnTo>
                    <a:lnTo>
                      <a:pt x="295" y="1510"/>
                    </a:lnTo>
                    <a:lnTo>
                      <a:pt x="237" y="1568"/>
                    </a:lnTo>
                    <a:lnTo>
                      <a:pt x="237" y="1598"/>
                    </a:lnTo>
                    <a:lnTo>
                      <a:pt x="207" y="1629"/>
                    </a:lnTo>
                    <a:lnTo>
                      <a:pt x="207" y="1659"/>
                    </a:lnTo>
                    <a:lnTo>
                      <a:pt x="176" y="1686"/>
                    </a:lnTo>
                    <a:lnTo>
                      <a:pt x="176" y="1747"/>
                    </a:lnTo>
                    <a:lnTo>
                      <a:pt x="237" y="1805"/>
                    </a:lnTo>
                    <a:lnTo>
                      <a:pt x="176" y="1835"/>
                    </a:lnTo>
                    <a:lnTo>
                      <a:pt x="207" y="1865"/>
                    </a:lnTo>
                    <a:lnTo>
                      <a:pt x="207" y="1954"/>
                    </a:lnTo>
                    <a:lnTo>
                      <a:pt x="237" y="1984"/>
                    </a:lnTo>
                    <a:lnTo>
                      <a:pt x="237" y="2132"/>
                    </a:lnTo>
                    <a:lnTo>
                      <a:pt x="207" y="2190"/>
                    </a:lnTo>
                    <a:lnTo>
                      <a:pt x="266" y="2251"/>
                    </a:lnTo>
                    <a:lnTo>
                      <a:pt x="355" y="2251"/>
                    </a:lnTo>
                    <a:lnTo>
                      <a:pt x="385" y="2309"/>
                    </a:lnTo>
                    <a:lnTo>
                      <a:pt x="385" y="2338"/>
                    </a:lnTo>
                    <a:lnTo>
                      <a:pt x="355" y="2369"/>
                    </a:lnTo>
                    <a:lnTo>
                      <a:pt x="355" y="2397"/>
                    </a:lnTo>
                    <a:lnTo>
                      <a:pt x="266" y="2397"/>
                    </a:lnTo>
                    <a:lnTo>
                      <a:pt x="266" y="2488"/>
                    </a:lnTo>
                    <a:lnTo>
                      <a:pt x="325" y="2545"/>
                    </a:lnTo>
                    <a:lnTo>
                      <a:pt x="325" y="2606"/>
                    </a:lnTo>
                    <a:lnTo>
                      <a:pt x="295" y="2634"/>
                    </a:lnTo>
                    <a:lnTo>
                      <a:pt x="295" y="2694"/>
                    </a:lnTo>
                    <a:lnTo>
                      <a:pt x="237" y="2753"/>
                    </a:lnTo>
                    <a:lnTo>
                      <a:pt x="148" y="2753"/>
                    </a:lnTo>
                    <a:lnTo>
                      <a:pt x="148" y="2813"/>
                    </a:lnTo>
                    <a:lnTo>
                      <a:pt x="118" y="2842"/>
                    </a:lnTo>
                    <a:lnTo>
                      <a:pt x="118" y="2931"/>
                    </a:lnTo>
                    <a:lnTo>
                      <a:pt x="148" y="2931"/>
                    </a:lnTo>
                    <a:lnTo>
                      <a:pt x="148" y="2961"/>
                    </a:lnTo>
                    <a:lnTo>
                      <a:pt x="118" y="2990"/>
                    </a:lnTo>
                    <a:lnTo>
                      <a:pt x="118" y="3079"/>
                    </a:lnTo>
                    <a:lnTo>
                      <a:pt x="88" y="3079"/>
                    </a:lnTo>
                    <a:lnTo>
                      <a:pt x="30" y="3019"/>
                    </a:lnTo>
                    <a:lnTo>
                      <a:pt x="0" y="3019"/>
                    </a:lnTo>
                  </a:path>
                </a:pathLst>
              </a:custGeom>
              <a:noFill/>
              <a:ln w="1588">
                <a:solidFill>
                  <a:srgbClr val="000000"/>
                </a:solidFill>
                <a:prstDash val="solid"/>
                <a:round/>
                <a:headEnd/>
                <a:tailEnd/>
              </a:ln>
            </p:spPr>
            <p:txBody>
              <a:bodyPr/>
              <a:lstStyle/>
              <a:p>
                <a:endParaRPr lang="en-GB"/>
              </a:p>
            </p:txBody>
          </p:sp>
          <p:sp>
            <p:nvSpPr>
              <p:cNvPr id="17714" name="Freeform 306"/>
              <p:cNvSpPr>
                <a:spLocks/>
              </p:cNvSpPr>
              <p:nvPr/>
            </p:nvSpPr>
            <p:spPr bwMode="auto">
              <a:xfrm>
                <a:off x="3790" y="1039"/>
                <a:ext cx="223" cy="237"/>
              </a:xfrm>
              <a:custGeom>
                <a:avLst/>
                <a:gdLst/>
                <a:ahLst/>
                <a:cxnLst>
                  <a:cxn ang="0">
                    <a:pos x="890" y="948"/>
                  </a:cxn>
                  <a:cxn ang="0">
                    <a:pos x="830" y="888"/>
                  </a:cxn>
                  <a:cxn ang="0">
                    <a:pos x="830" y="857"/>
                  </a:cxn>
                  <a:cxn ang="0">
                    <a:pos x="802" y="829"/>
                  </a:cxn>
                  <a:cxn ang="0">
                    <a:pos x="741" y="800"/>
                  </a:cxn>
                  <a:cxn ang="0">
                    <a:pos x="741" y="770"/>
                  </a:cxn>
                  <a:cxn ang="0">
                    <a:pos x="802" y="711"/>
                  </a:cxn>
                  <a:cxn ang="0">
                    <a:pos x="802" y="621"/>
                  </a:cxn>
                  <a:cxn ang="0">
                    <a:pos x="741" y="593"/>
                  </a:cxn>
                  <a:cxn ang="0">
                    <a:pos x="741" y="563"/>
                  </a:cxn>
                  <a:cxn ang="0">
                    <a:pos x="683" y="532"/>
                  </a:cxn>
                  <a:cxn ang="0">
                    <a:pos x="711" y="502"/>
                  </a:cxn>
                  <a:cxn ang="0">
                    <a:pos x="741" y="502"/>
                  </a:cxn>
                  <a:cxn ang="0">
                    <a:pos x="741" y="475"/>
                  </a:cxn>
                  <a:cxn ang="0">
                    <a:pos x="683" y="475"/>
                  </a:cxn>
                  <a:cxn ang="0">
                    <a:pos x="653" y="444"/>
                  </a:cxn>
                  <a:cxn ang="0">
                    <a:pos x="683" y="414"/>
                  </a:cxn>
                  <a:cxn ang="0">
                    <a:pos x="653" y="384"/>
                  </a:cxn>
                  <a:cxn ang="0">
                    <a:pos x="653" y="355"/>
                  </a:cxn>
                  <a:cxn ang="0">
                    <a:pos x="683" y="325"/>
                  </a:cxn>
                  <a:cxn ang="0">
                    <a:pos x="653" y="296"/>
                  </a:cxn>
                  <a:cxn ang="0">
                    <a:pos x="623" y="296"/>
                  </a:cxn>
                  <a:cxn ang="0">
                    <a:pos x="623" y="266"/>
                  </a:cxn>
                  <a:cxn ang="0">
                    <a:pos x="564" y="266"/>
                  </a:cxn>
                  <a:cxn ang="0">
                    <a:pos x="564" y="237"/>
                  </a:cxn>
                  <a:cxn ang="0">
                    <a:pos x="534" y="207"/>
                  </a:cxn>
                  <a:cxn ang="0">
                    <a:pos x="504" y="207"/>
                  </a:cxn>
                  <a:cxn ang="0">
                    <a:pos x="475" y="177"/>
                  </a:cxn>
                  <a:cxn ang="0">
                    <a:pos x="327" y="177"/>
                  </a:cxn>
                  <a:cxn ang="0">
                    <a:pos x="268" y="119"/>
                  </a:cxn>
                  <a:cxn ang="0">
                    <a:pos x="209" y="119"/>
                  </a:cxn>
                  <a:cxn ang="0">
                    <a:pos x="179" y="89"/>
                  </a:cxn>
                  <a:cxn ang="0">
                    <a:pos x="149" y="89"/>
                  </a:cxn>
                  <a:cxn ang="0">
                    <a:pos x="118" y="59"/>
                  </a:cxn>
                  <a:cxn ang="0">
                    <a:pos x="90" y="59"/>
                  </a:cxn>
                  <a:cxn ang="0">
                    <a:pos x="61" y="29"/>
                  </a:cxn>
                  <a:cxn ang="0">
                    <a:pos x="30" y="29"/>
                  </a:cxn>
                  <a:cxn ang="0">
                    <a:pos x="30" y="0"/>
                  </a:cxn>
                  <a:cxn ang="0">
                    <a:pos x="0" y="0"/>
                  </a:cxn>
                </a:cxnLst>
                <a:rect l="0" t="0" r="r" b="b"/>
                <a:pathLst>
                  <a:path w="890" h="948">
                    <a:moveTo>
                      <a:pt x="890" y="948"/>
                    </a:moveTo>
                    <a:lnTo>
                      <a:pt x="830" y="888"/>
                    </a:lnTo>
                    <a:lnTo>
                      <a:pt x="830" y="857"/>
                    </a:lnTo>
                    <a:lnTo>
                      <a:pt x="802" y="829"/>
                    </a:lnTo>
                    <a:lnTo>
                      <a:pt x="741" y="800"/>
                    </a:lnTo>
                    <a:lnTo>
                      <a:pt x="741" y="770"/>
                    </a:lnTo>
                    <a:lnTo>
                      <a:pt x="802" y="711"/>
                    </a:lnTo>
                    <a:lnTo>
                      <a:pt x="802" y="621"/>
                    </a:lnTo>
                    <a:lnTo>
                      <a:pt x="741" y="593"/>
                    </a:lnTo>
                    <a:lnTo>
                      <a:pt x="741" y="563"/>
                    </a:lnTo>
                    <a:lnTo>
                      <a:pt x="683" y="532"/>
                    </a:lnTo>
                    <a:lnTo>
                      <a:pt x="711" y="502"/>
                    </a:lnTo>
                    <a:lnTo>
                      <a:pt x="741" y="502"/>
                    </a:lnTo>
                    <a:lnTo>
                      <a:pt x="741" y="475"/>
                    </a:lnTo>
                    <a:lnTo>
                      <a:pt x="683" y="475"/>
                    </a:lnTo>
                    <a:lnTo>
                      <a:pt x="653" y="444"/>
                    </a:lnTo>
                    <a:lnTo>
                      <a:pt x="683" y="414"/>
                    </a:lnTo>
                    <a:lnTo>
                      <a:pt x="653" y="384"/>
                    </a:lnTo>
                    <a:lnTo>
                      <a:pt x="653" y="355"/>
                    </a:lnTo>
                    <a:lnTo>
                      <a:pt x="683" y="325"/>
                    </a:lnTo>
                    <a:lnTo>
                      <a:pt x="653" y="296"/>
                    </a:lnTo>
                    <a:lnTo>
                      <a:pt x="623" y="296"/>
                    </a:lnTo>
                    <a:lnTo>
                      <a:pt x="623" y="266"/>
                    </a:lnTo>
                    <a:lnTo>
                      <a:pt x="564" y="266"/>
                    </a:lnTo>
                    <a:lnTo>
                      <a:pt x="564" y="237"/>
                    </a:lnTo>
                    <a:lnTo>
                      <a:pt x="534" y="207"/>
                    </a:lnTo>
                    <a:lnTo>
                      <a:pt x="504" y="207"/>
                    </a:lnTo>
                    <a:lnTo>
                      <a:pt x="475" y="177"/>
                    </a:lnTo>
                    <a:lnTo>
                      <a:pt x="327" y="177"/>
                    </a:lnTo>
                    <a:lnTo>
                      <a:pt x="268" y="119"/>
                    </a:lnTo>
                    <a:lnTo>
                      <a:pt x="209" y="119"/>
                    </a:lnTo>
                    <a:lnTo>
                      <a:pt x="179" y="89"/>
                    </a:lnTo>
                    <a:lnTo>
                      <a:pt x="149" y="89"/>
                    </a:lnTo>
                    <a:lnTo>
                      <a:pt x="118" y="59"/>
                    </a:lnTo>
                    <a:lnTo>
                      <a:pt x="90" y="59"/>
                    </a:lnTo>
                    <a:lnTo>
                      <a:pt x="61" y="29"/>
                    </a:lnTo>
                    <a:lnTo>
                      <a:pt x="30" y="29"/>
                    </a:lnTo>
                    <a:lnTo>
                      <a:pt x="30" y="0"/>
                    </a:lnTo>
                    <a:lnTo>
                      <a:pt x="0" y="0"/>
                    </a:lnTo>
                  </a:path>
                </a:pathLst>
              </a:custGeom>
              <a:noFill/>
              <a:ln w="1588">
                <a:solidFill>
                  <a:srgbClr val="000000"/>
                </a:solidFill>
                <a:prstDash val="solid"/>
                <a:round/>
                <a:headEnd/>
                <a:tailEnd/>
              </a:ln>
            </p:spPr>
            <p:txBody>
              <a:bodyPr/>
              <a:lstStyle/>
              <a:p>
                <a:endParaRPr lang="en-GB"/>
              </a:p>
            </p:txBody>
          </p:sp>
          <p:sp>
            <p:nvSpPr>
              <p:cNvPr id="17715" name="Freeform 307"/>
              <p:cNvSpPr>
                <a:spLocks/>
              </p:cNvSpPr>
              <p:nvPr/>
            </p:nvSpPr>
            <p:spPr bwMode="auto">
              <a:xfrm>
                <a:off x="3761" y="1010"/>
                <a:ext cx="7" cy="7"/>
              </a:xfrm>
              <a:custGeom>
                <a:avLst/>
                <a:gdLst/>
                <a:ahLst/>
                <a:cxnLst>
                  <a:cxn ang="0">
                    <a:pos x="0" y="28"/>
                  </a:cxn>
                  <a:cxn ang="0">
                    <a:pos x="30" y="28"/>
                  </a:cxn>
                  <a:cxn ang="0">
                    <a:pos x="30" y="0"/>
                  </a:cxn>
                </a:cxnLst>
                <a:rect l="0" t="0" r="r" b="b"/>
                <a:pathLst>
                  <a:path w="30" h="28">
                    <a:moveTo>
                      <a:pt x="0" y="28"/>
                    </a:moveTo>
                    <a:lnTo>
                      <a:pt x="30" y="28"/>
                    </a:lnTo>
                    <a:lnTo>
                      <a:pt x="30" y="0"/>
                    </a:lnTo>
                  </a:path>
                </a:pathLst>
              </a:custGeom>
              <a:noFill/>
              <a:ln w="1588">
                <a:solidFill>
                  <a:srgbClr val="000000"/>
                </a:solidFill>
                <a:prstDash val="solid"/>
                <a:round/>
                <a:headEnd/>
                <a:tailEnd/>
              </a:ln>
            </p:spPr>
            <p:txBody>
              <a:bodyPr/>
              <a:lstStyle/>
              <a:p>
                <a:endParaRPr lang="en-GB"/>
              </a:p>
            </p:txBody>
          </p:sp>
          <p:sp>
            <p:nvSpPr>
              <p:cNvPr id="17716" name="Freeform 308"/>
              <p:cNvSpPr>
                <a:spLocks/>
              </p:cNvSpPr>
              <p:nvPr/>
            </p:nvSpPr>
            <p:spPr bwMode="auto">
              <a:xfrm>
                <a:off x="3746" y="1017"/>
                <a:ext cx="15" cy="7"/>
              </a:xfrm>
              <a:custGeom>
                <a:avLst/>
                <a:gdLst/>
                <a:ahLst/>
                <a:cxnLst>
                  <a:cxn ang="0">
                    <a:pos x="58" y="0"/>
                  </a:cxn>
                  <a:cxn ang="0">
                    <a:pos x="31" y="0"/>
                  </a:cxn>
                  <a:cxn ang="0">
                    <a:pos x="0" y="31"/>
                  </a:cxn>
                  <a:cxn ang="0">
                    <a:pos x="31" y="31"/>
                  </a:cxn>
                  <a:cxn ang="0">
                    <a:pos x="58" y="0"/>
                  </a:cxn>
                </a:cxnLst>
                <a:rect l="0" t="0" r="r" b="b"/>
                <a:pathLst>
                  <a:path w="58" h="31">
                    <a:moveTo>
                      <a:pt x="58" y="0"/>
                    </a:moveTo>
                    <a:lnTo>
                      <a:pt x="31" y="0"/>
                    </a:lnTo>
                    <a:lnTo>
                      <a:pt x="0" y="31"/>
                    </a:lnTo>
                    <a:lnTo>
                      <a:pt x="31" y="31"/>
                    </a:lnTo>
                    <a:lnTo>
                      <a:pt x="58" y="0"/>
                    </a:lnTo>
                  </a:path>
                </a:pathLst>
              </a:custGeom>
              <a:noFill/>
              <a:ln w="1588">
                <a:solidFill>
                  <a:srgbClr val="000000"/>
                </a:solidFill>
                <a:prstDash val="solid"/>
                <a:round/>
                <a:headEnd/>
                <a:tailEnd/>
              </a:ln>
            </p:spPr>
            <p:txBody>
              <a:bodyPr/>
              <a:lstStyle/>
              <a:p>
                <a:endParaRPr lang="en-GB"/>
              </a:p>
            </p:txBody>
          </p:sp>
          <p:sp>
            <p:nvSpPr>
              <p:cNvPr id="17717" name="Line 309"/>
              <p:cNvSpPr>
                <a:spLocks noChangeShapeType="1"/>
              </p:cNvSpPr>
              <p:nvPr/>
            </p:nvSpPr>
            <p:spPr bwMode="auto">
              <a:xfrm flipH="1">
                <a:off x="3761" y="1010"/>
                <a:ext cx="7" cy="7"/>
              </a:xfrm>
              <a:prstGeom prst="line">
                <a:avLst/>
              </a:prstGeom>
              <a:noFill/>
              <a:ln w="1588">
                <a:solidFill>
                  <a:srgbClr val="000000"/>
                </a:solidFill>
                <a:round/>
                <a:headEnd/>
                <a:tailEnd/>
              </a:ln>
            </p:spPr>
            <p:txBody>
              <a:bodyPr/>
              <a:lstStyle/>
              <a:p>
                <a:endParaRPr lang="en-GB"/>
              </a:p>
            </p:txBody>
          </p:sp>
          <p:sp>
            <p:nvSpPr>
              <p:cNvPr id="17718" name="Freeform 310"/>
              <p:cNvSpPr>
                <a:spLocks/>
              </p:cNvSpPr>
              <p:nvPr/>
            </p:nvSpPr>
            <p:spPr bwMode="auto">
              <a:xfrm>
                <a:off x="3850" y="980"/>
                <a:ext cx="15" cy="7"/>
              </a:xfrm>
              <a:custGeom>
                <a:avLst/>
                <a:gdLst/>
                <a:ahLst/>
                <a:cxnLst>
                  <a:cxn ang="0">
                    <a:pos x="0" y="0"/>
                  </a:cxn>
                  <a:cxn ang="0">
                    <a:pos x="31" y="28"/>
                  </a:cxn>
                  <a:cxn ang="0">
                    <a:pos x="60" y="28"/>
                  </a:cxn>
                  <a:cxn ang="0">
                    <a:pos x="31" y="0"/>
                  </a:cxn>
                  <a:cxn ang="0">
                    <a:pos x="0" y="0"/>
                  </a:cxn>
                </a:cxnLst>
                <a:rect l="0" t="0" r="r" b="b"/>
                <a:pathLst>
                  <a:path w="60" h="28">
                    <a:moveTo>
                      <a:pt x="0" y="0"/>
                    </a:moveTo>
                    <a:lnTo>
                      <a:pt x="31" y="28"/>
                    </a:lnTo>
                    <a:lnTo>
                      <a:pt x="60" y="28"/>
                    </a:lnTo>
                    <a:lnTo>
                      <a:pt x="31" y="0"/>
                    </a:lnTo>
                    <a:lnTo>
                      <a:pt x="0" y="0"/>
                    </a:lnTo>
                  </a:path>
                </a:pathLst>
              </a:custGeom>
              <a:noFill/>
              <a:ln w="1588">
                <a:solidFill>
                  <a:srgbClr val="000000"/>
                </a:solidFill>
                <a:prstDash val="solid"/>
                <a:round/>
                <a:headEnd/>
                <a:tailEnd/>
              </a:ln>
            </p:spPr>
            <p:txBody>
              <a:bodyPr/>
              <a:lstStyle/>
              <a:p>
                <a:endParaRPr lang="en-GB"/>
              </a:p>
            </p:txBody>
          </p:sp>
          <p:sp>
            <p:nvSpPr>
              <p:cNvPr id="17719" name="Freeform 311"/>
              <p:cNvSpPr>
                <a:spLocks/>
              </p:cNvSpPr>
              <p:nvPr/>
            </p:nvSpPr>
            <p:spPr bwMode="auto">
              <a:xfrm>
                <a:off x="3479" y="1084"/>
                <a:ext cx="90" cy="51"/>
              </a:xfrm>
              <a:custGeom>
                <a:avLst/>
                <a:gdLst/>
                <a:ahLst/>
                <a:cxnLst>
                  <a:cxn ang="0">
                    <a:pos x="31" y="207"/>
                  </a:cxn>
                  <a:cxn ang="0">
                    <a:pos x="0" y="178"/>
                  </a:cxn>
                  <a:cxn ang="0">
                    <a:pos x="0" y="148"/>
                  </a:cxn>
                  <a:cxn ang="0">
                    <a:pos x="31" y="119"/>
                  </a:cxn>
                  <a:cxn ang="0">
                    <a:pos x="58" y="148"/>
                  </a:cxn>
                  <a:cxn ang="0">
                    <a:pos x="207" y="148"/>
                  </a:cxn>
                  <a:cxn ang="0">
                    <a:pos x="238" y="119"/>
                  </a:cxn>
                  <a:cxn ang="0">
                    <a:pos x="88" y="119"/>
                  </a:cxn>
                  <a:cxn ang="0">
                    <a:pos x="118" y="89"/>
                  </a:cxn>
                  <a:cxn ang="0">
                    <a:pos x="177" y="89"/>
                  </a:cxn>
                  <a:cxn ang="0">
                    <a:pos x="207" y="60"/>
                  </a:cxn>
                  <a:cxn ang="0">
                    <a:pos x="268" y="60"/>
                  </a:cxn>
                  <a:cxn ang="0">
                    <a:pos x="268" y="119"/>
                  </a:cxn>
                  <a:cxn ang="0">
                    <a:pos x="295" y="148"/>
                  </a:cxn>
                  <a:cxn ang="0">
                    <a:pos x="356" y="148"/>
                  </a:cxn>
                  <a:cxn ang="0">
                    <a:pos x="295" y="119"/>
                  </a:cxn>
                  <a:cxn ang="0">
                    <a:pos x="356" y="119"/>
                  </a:cxn>
                  <a:cxn ang="0">
                    <a:pos x="325" y="89"/>
                  </a:cxn>
                  <a:cxn ang="0">
                    <a:pos x="295" y="89"/>
                  </a:cxn>
                  <a:cxn ang="0">
                    <a:pos x="325" y="60"/>
                  </a:cxn>
                  <a:cxn ang="0">
                    <a:pos x="295" y="60"/>
                  </a:cxn>
                  <a:cxn ang="0">
                    <a:pos x="268" y="30"/>
                  </a:cxn>
                  <a:cxn ang="0">
                    <a:pos x="295" y="30"/>
                  </a:cxn>
                  <a:cxn ang="0">
                    <a:pos x="325" y="0"/>
                  </a:cxn>
                </a:cxnLst>
                <a:rect l="0" t="0" r="r" b="b"/>
                <a:pathLst>
                  <a:path w="356" h="207">
                    <a:moveTo>
                      <a:pt x="31" y="207"/>
                    </a:moveTo>
                    <a:lnTo>
                      <a:pt x="0" y="178"/>
                    </a:lnTo>
                    <a:lnTo>
                      <a:pt x="0" y="148"/>
                    </a:lnTo>
                    <a:lnTo>
                      <a:pt x="31" y="119"/>
                    </a:lnTo>
                    <a:lnTo>
                      <a:pt x="58" y="148"/>
                    </a:lnTo>
                    <a:lnTo>
                      <a:pt x="207" y="148"/>
                    </a:lnTo>
                    <a:lnTo>
                      <a:pt x="238" y="119"/>
                    </a:lnTo>
                    <a:lnTo>
                      <a:pt x="88" y="119"/>
                    </a:lnTo>
                    <a:lnTo>
                      <a:pt x="118" y="89"/>
                    </a:lnTo>
                    <a:lnTo>
                      <a:pt x="177" y="89"/>
                    </a:lnTo>
                    <a:lnTo>
                      <a:pt x="207" y="60"/>
                    </a:lnTo>
                    <a:lnTo>
                      <a:pt x="268" y="60"/>
                    </a:lnTo>
                    <a:lnTo>
                      <a:pt x="268" y="119"/>
                    </a:lnTo>
                    <a:lnTo>
                      <a:pt x="295" y="148"/>
                    </a:lnTo>
                    <a:lnTo>
                      <a:pt x="356" y="148"/>
                    </a:lnTo>
                    <a:lnTo>
                      <a:pt x="295" y="119"/>
                    </a:lnTo>
                    <a:lnTo>
                      <a:pt x="356" y="119"/>
                    </a:lnTo>
                    <a:lnTo>
                      <a:pt x="325" y="89"/>
                    </a:lnTo>
                    <a:lnTo>
                      <a:pt x="295" y="89"/>
                    </a:lnTo>
                    <a:lnTo>
                      <a:pt x="325" y="60"/>
                    </a:lnTo>
                    <a:lnTo>
                      <a:pt x="295" y="60"/>
                    </a:lnTo>
                    <a:lnTo>
                      <a:pt x="268" y="30"/>
                    </a:lnTo>
                    <a:lnTo>
                      <a:pt x="295" y="30"/>
                    </a:lnTo>
                    <a:lnTo>
                      <a:pt x="325" y="0"/>
                    </a:lnTo>
                  </a:path>
                </a:pathLst>
              </a:custGeom>
              <a:noFill/>
              <a:ln w="1588">
                <a:solidFill>
                  <a:srgbClr val="000000"/>
                </a:solidFill>
                <a:prstDash val="solid"/>
                <a:round/>
                <a:headEnd/>
                <a:tailEnd/>
              </a:ln>
            </p:spPr>
            <p:txBody>
              <a:bodyPr/>
              <a:lstStyle/>
              <a:p>
                <a:endParaRPr lang="en-GB"/>
              </a:p>
            </p:txBody>
          </p:sp>
          <p:sp>
            <p:nvSpPr>
              <p:cNvPr id="17720" name="Freeform 312"/>
              <p:cNvSpPr>
                <a:spLocks/>
              </p:cNvSpPr>
              <p:nvPr/>
            </p:nvSpPr>
            <p:spPr bwMode="auto">
              <a:xfrm>
                <a:off x="3561" y="1091"/>
                <a:ext cx="15" cy="7"/>
              </a:xfrm>
              <a:custGeom>
                <a:avLst/>
                <a:gdLst/>
                <a:ahLst/>
                <a:cxnLst>
                  <a:cxn ang="0">
                    <a:pos x="0" y="0"/>
                  </a:cxn>
                  <a:cxn ang="0">
                    <a:pos x="31" y="30"/>
                  </a:cxn>
                  <a:cxn ang="0">
                    <a:pos x="61" y="30"/>
                  </a:cxn>
                  <a:cxn ang="0">
                    <a:pos x="31" y="0"/>
                  </a:cxn>
                  <a:cxn ang="0">
                    <a:pos x="0" y="0"/>
                  </a:cxn>
                </a:cxnLst>
                <a:rect l="0" t="0" r="r" b="b"/>
                <a:pathLst>
                  <a:path w="61" h="30">
                    <a:moveTo>
                      <a:pt x="0" y="0"/>
                    </a:moveTo>
                    <a:lnTo>
                      <a:pt x="31" y="30"/>
                    </a:lnTo>
                    <a:lnTo>
                      <a:pt x="61" y="30"/>
                    </a:lnTo>
                    <a:lnTo>
                      <a:pt x="31" y="0"/>
                    </a:lnTo>
                    <a:lnTo>
                      <a:pt x="0" y="0"/>
                    </a:lnTo>
                  </a:path>
                </a:pathLst>
              </a:custGeom>
              <a:noFill/>
              <a:ln w="1588">
                <a:solidFill>
                  <a:srgbClr val="000000"/>
                </a:solidFill>
                <a:prstDash val="solid"/>
                <a:round/>
                <a:headEnd/>
                <a:tailEnd/>
              </a:ln>
            </p:spPr>
            <p:txBody>
              <a:bodyPr/>
              <a:lstStyle/>
              <a:p>
                <a:endParaRPr lang="en-GB"/>
              </a:p>
            </p:txBody>
          </p:sp>
          <p:sp>
            <p:nvSpPr>
              <p:cNvPr id="17721" name="Freeform 313"/>
              <p:cNvSpPr>
                <a:spLocks/>
              </p:cNvSpPr>
              <p:nvPr/>
            </p:nvSpPr>
            <p:spPr bwMode="auto">
              <a:xfrm>
                <a:off x="3561" y="1076"/>
                <a:ext cx="8" cy="8"/>
              </a:xfrm>
              <a:custGeom>
                <a:avLst/>
                <a:gdLst/>
                <a:ahLst/>
                <a:cxnLst>
                  <a:cxn ang="0">
                    <a:pos x="0" y="30"/>
                  </a:cxn>
                  <a:cxn ang="0">
                    <a:pos x="31" y="30"/>
                  </a:cxn>
                  <a:cxn ang="0">
                    <a:pos x="0" y="0"/>
                  </a:cxn>
                  <a:cxn ang="0">
                    <a:pos x="0" y="30"/>
                  </a:cxn>
                </a:cxnLst>
                <a:rect l="0" t="0" r="r" b="b"/>
                <a:pathLst>
                  <a:path w="31" h="30">
                    <a:moveTo>
                      <a:pt x="0" y="30"/>
                    </a:moveTo>
                    <a:lnTo>
                      <a:pt x="31" y="30"/>
                    </a:lnTo>
                    <a:lnTo>
                      <a:pt x="0" y="0"/>
                    </a:lnTo>
                    <a:lnTo>
                      <a:pt x="0" y="30"/>
                    </a:lnTo>
                  </a:path>
                </a:pathLst>
              </a:custGeom>
              <a:noFill/>
              <a:ln w="1588">
                <a:solidFill>
                  <a:srgbClr val="000000"/>
                </a:solidFill>
                <a:prstDash val="solid"/>
                <a:round/>
                <a:headEnd/>
                <a:tailEnd/>
              </a:ln>
            </p:spPr>
            <p:txBody>
              <a:bodyPr/>
              <a:lstStyle/>
              <a:p>
                <a:endParaRPr lang="en-GB"/>
              </a:p>
            </p:txBody>
          </p:sp>
          <p:sp>
            <p:nvSpPr>
              <p:cNvPr id="17722" name="Freeform 314"/>
              <p:cNvSpPr>
                <a:spLocks/>
              </p:cNvSpPr>
              <p:nvPr/>
            </p:nvSpPr>
            <p:spPr bwMode="auto">
              <a:xfrm>
                <a:off x="3583" y="1076"/>
                <a:ext cx="37" cy="15"/>
              </a:xfrm>
              <a:custGeom>
                <a:avLst/>
                <a:gdLst/>
                <a:ahLst/>
                <a:cxnLst>
                  <a:cxn ang="0">
                    <a:pos x="149" y="30"/>
                  </a:cxn>
                  <a:cxn ang="0">
                    <a:pos x="118" y="0"/>
                  </a:cxn>
                  <a:cxn ang="0">
                    <a:pos x="90" y="30"/>
                  </a:cxn>
                  <a:cxn ang="0">
                    <a:pos x="0" y="30"/>
                  </a:cxn>
                  <a:cxn ang="0">
                    <a:pos x="31" y="60"/>
                  </a:cxn>
                  <a:cxn ang="0">
                    <a:pos x="90" y="60"/>
                  </a:cxn>
                  <a:cxn ang="0">
                    <a:pos x="118" y="30"/>
                  </a:cxn>
                  <a:cxn ang="0">
                    <a:pos x="149" y="30"/>
                  </a:cxn>
                </a:cxnLst>
                <a:rect l="0" t="0" r="r" b="b"/>
                <a:pathLst>
                  <a:path w="149" h="60">
                    <a:moveTo>
                      <a:pt x="149" y="30"/>
                    </a:moveTo>
                    <a:lnTo>
                      <a:pt x="118" y="0"/>
                    </a:lnTo>
                    <a:lnTo>
                      <a:pt x="90" y="30"/>
                    </a:lnTo>
                    <a:lnTo>
                      <a:pt x="0" y="30"/>
                    </a:lnTo>
                    <a:lnTo>
                      <a:pt x="31" y="60"/>
                    </a:lnTo>
                    <a:lnTo>
                      <a:pt x="90" y="60"/>
                    </a:lnTo>
                    <a:lnTo>
                      <a:pt x="118" y="30"/>
                    </a:lnTo>
                    <a:lnTo>
                      <a:pt x="149" y="30"/>
                    </a:lnTo>
                  </a:path>
                </a:pathLst>
              </a:custGeom>
              <a:noFill/>
              <a:ln w="1588">
                <a:solidFill>
                  <a:srgbClr val="000000"/>
                </a:solidFill>
                <a:prstDash val="solid"/>
                <a:round/>
                <a:headEnd/>
                <a:tailEnd/>
              </a:ln>
            </p:spPr>
            <p:txBody>
              <a:bodyPr/>
              <a:lstStyle/>
              <a:p>
                <a:endParaRPr lang="en-GB"/>
              </a:p>
            </p:txBody>
          </p:sp>
          <p:sp>
            <p:nvSpPr>
              <p:cNvPr id="17723" name="Freeform 315"/>
              <p:cNvSpPr>
                <a:spLocks/>
              </p:cNvSpPr>
              <p:nvPr/>
            </p:nvSpPr>
            <p:spPr bwMode="auto">
              <a:xfrm>
                <a:off x="3487" y="1128"/>
                <a:ext cx="37" cy="22"/>
              </a:xfrm>
              <a:custGeom>
                <a:avLst/>
                <a:gdLst/>
                <a:ahLst/>
                <a:cxnLst>
                  <a:cxn ang="0">
                    <a:pos x="0" y="29"/>
                  </a:cxn>
                  <a:cxn ang="0">
                    <a:pos x="0" y="59"/>
                  </a:cxn>
                  <a:cxn ang="0">
                    <a:pos x="27" y="89"/>
                  </a:cxn>
                  <a:cxn ang="0">
                    <a:pos x="57" y="59"/>
                  </a:cxn>
                  <a:cxn ang="0">
                    <a:pos x="57" y="29"/>
                  </a:cxn>
                  <a:cxn ang="0">
                    <a:pos x="146" y="29"/>
                  </a:cxn>
                  <a:cxn ang="0">
                    <a:pos x="118" y="0"/>
                  </a:cxn>
                  <a:cxn ang="0">
                    <a:pos x="57" y="0"/>
                  </a:cxn>
                  <a:cxn ang="0">
                    <a:pos x="27" y="29"/>
                  </a:cxn>
                  <a:cxn ang="0">
                    <a:pos x="0" y="29"/>
                  </a:cxn>
                </a:cxnLst>
                <a:rect l="0" t="0" r="r" b="b"/>
                <a:pathLst>
                  <a:path w="146" h="89">
                    <a:moveTo>
                      <a:pt x="0" y="29"/>
                    </a:moveTo>
                    <a:lnTo>
                      <a:pt x="0" y="59"/>
                    </a:lnTo>
                    <a:lnTo>
                      <a:pt x="27" y="89"/>
                    </a:lnTo>
                    <a:lnTo>
                      <a:pt x="57" y="59"/>
                    </a:lnTo>
                    <a:lnTo>
                      <a:pt x="57" y="29"/>
                    </a:lnTo>
                    <a:lnTo>
                      <a:pt x="146" y="29"/>
                    </a:lnTo>
                    <a:lnTo>
                      <a:pt x="118" y="0"/>
                    </a:lnTo>
                    <a:lnTo>
                      <a:pt x="57" y="0"/>
                    </a:lnTo>
                    <a:lnTo>
                      <a:pt x="27" y="29"/>
                    </a:lnTo>
                    <a:lnTo>
                      <a:pt x="0" y="29"/>
                    </a:lnTo>
                  </a:path>
                </a:pathLst>
              </a:custGeom>
              <a:noFill/>
              <a:ln w="1588">
                <a:solidFill>
                  <a:srgbClr val="000000"/>
                </a:solidFill>
                <a:prstDash val="solid"/>
                <a:round/>
                <a:headEnd/>
                <a:tailEnd/>
              </a:ln>
            </p:spPr>
            <p:txBody>
              <a:bodyPr/>
              <a:lstStyle/>
              <a:p>
                <a:endParaRPr lang="en-GB"/>
              </a:p>
            </p:txBody>
          </p:sp>
          <p:sp>
            <p:nvSpPr>
              <p:cNvPr id="17724" name="Freeform 316"/>
              <p:cNvSpPr>
                <a:spLocks/>
              </p:cNvSpPr>
              <p:nvPr/>
            </p:nvSpPr>
            <p:spPr bwMode="auto">
              <a:xfrm>
                <a:off x="3517" y="1143"/>
                <a:ext cx="14" cy="7"/>
              </a:xfrm>
              <a:custGeom>
                <a:avLst/>
                <a:gdLst/>
                <a:ahLst/>
                <a:cxnLst>
                  <a:cxn ang="0">
                    <a:pos x="0" y="30"/>
                  </a:cxn>
                  <a:cxn ang="0">
                    <a:pos x="28" y="30"/>
                  </a:cxn>
                  <a:cxn ang="0">
                    <a:pos x="58" y="0"/>
                  </a:cxn>
                  <a:cxn ang="0">
                    <a:pos x="28" y="0"/>
                  </a:cxn>
                  <a:cxn ang="0">
                    <a:pos x="0" y="30"/>
                  </a:cxn>
                </a:cxnLst>
                <a:rect l="0" t="0" r="r" b="b"/>
                <a:pathLst>
                  <a:path w="58" h="30">
                    <a:moveTo>
                      <a:pt x="0" y="30"/>
                    </a:moveTo>
                    <a:lnTo>
                      <a:pt x="28" y="30"/>
                    </a:lnTo>
                    <a:lnTo>
                      <a:pt x="58" y="0"/>
                    </a:lnTo>
                    <a:lnTo>
                      <a:pt x="28" y="0"/>
                    </a:lnTo>
                    <a:lnTo>
                      <a:pt x="0" y="30"/>
                    </a:lnTo>
                  </a:path>
                </a:pathLst>
              </a:custGeom>
              <a:noFill/>
              <a:ln w="1588">
                <a:solidFill>
                  <a:srgbClr val="000000"/>
                </a:solidFill>
                <a:prstDash val="solid"/>
                <a:round/>
                <a:headEnd/>
                <a:tailEnd/>
              </a:ln>
            </p:spPr>
            <p:txBody>
              <a:bodyPr/>
              <a:lstStyle/>
              <a:p>
                <a:endParaRPr lang="en-GB"/>
              </a:p>
            </p:txBody>
          </p:sp>
          <p:sp>
            <p:nvSpPr>
              <p:cNvPr id="17725" name="Freeform 317"/>
              <p:cNvSpPr>
                <a:spLocks/>
              </p:cNvSpPr>
              <p:nvPr/>
            </p:nvSpPr>
            <p:spPr bwMode="auto">
              <a:xfrm>
                <a:off x="3509" y="1150"/>
                <a:ext cx="8" cy="8"/>
              </a:xfrm>
              <a:custGeom>
                <a:avLst/>
                <a:gdLst/>
                <a:ahLst/>
                <a:cxnLst>
                  <a:cxn ang="0">
                    <a:pos x="31" y="0"/>
                  </a:cxn>
                  <a:cxn ang="0">
                    <a:pos x="0" y="0"/>
                  </a:cxn>
                  <a:cxn ang="0">
                    <a:pos x="31" y="31"/>
                  </a:cxn>
                  <a:cxn ang="0">
                    <a:pos x="31" y="0"/>
                  </a:cxn>
                </a:cxnLst>
                <a:rect l="0" t="0" r="r" b="b"/>
                <a:pathLst>
                  <a:path w="31" h="31">
                    <a:moveTo>
                      <a:pt x="31" y="0"/>
                    </a:moveTo>
                    <a:lnTo>
                      <a:pt x="0" y="0"/>
                    </a:lnTo>
                    <a:lnTo>
                      <a:pt x="31" y="31"/>
                    </a:lnTo>
                    <a:lnTo>
                      <a:pt x="31" y="0"/>
                    </a:lnTo>
                  </a:path>
                </a:pathLst>
              </a:custGeom>
              <a:noFill/>
              <a:ln w="1588">
                <a:solidFill>
                  <a:srgbClr val="000000"/>
                </a:solidFill>
                <a:prstDash val="solid"/>
                <a:round/>
                <a:headEnd/>
                <a:tailEnd/>
              </a:ln>
            </p:spPr>
            <p:txBody>
              <a:bodyPr/>
              <a:lstStyle/>
              <a:p>
                <a:endParaRPr lang="en-GB"/>
              </a:p>
            </p:txBody>
          </p:sp>
          <p:sp>
            <p:nvSpPr>
              <p:cNvPr id="17726" name="Freeform 318"/>
              <p:cNvSpPr>
                <a:spLocks/>
              </p:cNvSpPr>
              <p:nvPr/>
            </p:nvSpPr>
            <p:spPr bwMode="auto">
              <a:xfrm>
                <a:off x="3457" y="1135"/>
                <a:ext cx="30" cy="37"/>
              </a:xfrm>
              <a:custGeom>
                <a:avLst/>
                <a:gdLst/>
                <a:ahLst/>
                <a:cxnLst>
                  <a:cxn ang="0">
                    <a:pos x="59" y="148"/>
                  </a:cxn>
                  <a:cxn ang="0">
                    <a:pos x="29" y="118"/>
                  </a:cxn>
                  <a:cxn ang="0">
                    <a:pos x="0" y="118"/>
                  </a:cxn>
                  <a:cxn ang="0">
                    <a:pos x="29" y="91"/>
                  </a:cxn>
                  <a:cxn ang="0">
                    <a:pos x="89" y="91"/>
                  </a:cxn>
                  <a:cxn ang="0">
                    <a:pos x="29" y="60"/>
                  </a:cxn>
                  <a:cxn ang="0">
                    <a:pos x="59" y="60"/>
                  </a:cxn>
                  <a:cxn ang="0">
                    <a:pos x="89" y="30"/>
                  </a:cxn>
                  <a:cxn ang="0">
                    <a:pos x="89" y="0"/>
                  </a:cxn>
                  <a:cxn ang="0">
                    <a:pos x="120" y="0"/>
                  </a:cxn>
                </a:cxnLst>
                <a:rect l="0" t="0" r="r" b="b"/>
                <a:pathLst>
                  <a:path w="120" h="148">
                    <a:moveTo>
                      <a:pt x="59" y="148"/>
                    </a:moveTo>
                    <a:lnTo>
                      <a:pt x="29" y="118"/>
                    </a:lnTo>
                    <a:lnTo>
                      <a:pt x="0" y="118"/>
                    </a:lnTo>
                    <a:lnTo>
                      <a:pt x="29" y="91"/>
                    </a:lnTo>
                    <a:lnTo>
                      <a:pt x="89" y="91"/>
                    </a:lnTo>
                    <a:lnTo>
                      <a:pt x="29" y="60"/>
                    </a:lnTo>
                    <a:lnTo>
                      <a:pt x="59" y="60"/>
                    </a:lnTo>
                    <a:lnTo>
                      <a:pt x="89" y="30"/>
                    </a:lnTo>
                    <a:lnTo>
                      <a:pt x="89" y="0"/>
                    </a:lnTo>
                    <a:lnTo>
                      <a:pt x="120" y="0"/>
                    </a:lnTo>
                  </a:path>
                </a:pathLst>
              </a:custGeom>
              <a:noFill/>
              <a:ln w="1588">
                <a:solidFill>
                  <a:srgbClr val="000000"/>
                </a:solidFill>
                <a:prstDash val="solid"/>
                <a:round/>
                <a:headEnd/>
                <a:tailEnd/>
              </a:ln>
            </p:spPr>
            <p:txBody>
              <a:bodyPr/>
              <a:lstStyle/>
              <a:p>
                <a:endParaRPr lang="en-GB"/>
              </a:p>
            </p:txBody>
          </p:sp>
          <p:sp>
            <p:nvSpPr>
              <p:cNvPr id="17727" name="Freeform 319"/>
              <p:cNvSpPr>
                <a:spLocks/>
              </p:cNvSpPr>
              <p:nvPr/>
            </p:nvSpPr>
            <p:spPr bwMode="auto">
              <a:xfrm>
                <a:off x="3472" y="1165"/>
                <a:ext cx="30" cy="7"/>
              </a:xfrm>
              <a:custGeom>
                <a:avLst/>
                <a:gdLst/>
                <a:ahLst/>
                <a:cxnLst>
                  <a:cxn ang="0">
                    <a:pos x="118" y="30"/>
                  </a:cxn>
                  <a:cxn ang="0">
                    <a:pos x="88" y="0"/>
                  </a:cxn>
                  <a:cxn ang="0">
                    <a:pos x="30" y="0"/>
                  </a:cxn>
                  <a:cxn ang="0">
                    <a:pos x="0" y="30"/>
                  </a:cxn>
                </a:cxnLst>
                <a:rect l="0" t="0" r="r" b="b"/>
                <a:pathLst>
                  <a:path w="118" h="30">
                    <a:moveTo>
                      <a:pt x="118" y="30"/>
                    </a:moveTo>
                    <a:lnTo>
                      <a:pt x="88" y="0"/>
                    </a:lnTo>
                    <a:lnTo>
                      <a:pt x="30" y="0"/>
                    </a:lnTo>
                    <a:lnTo>
                      <a:pt x="0" y="30"/>
                    </a:lnTo>
                  </a:path>
                </a:pathLst>
              </a:custGeom>
              <a:noFill/>
              <a:ln w="1588">
                <a:solidFill>
                  <a:srgbClr val="000000"/>
                </a:solidFill>
                <a:prstDash val="solid"/>
                <a:round/>
                <a:headEnd/>
                <a:tailEnd/>
              </a:ln>
            </p:spPr>
            <p:txBody>
              <a:bodyPr/>
              <a:lstStyle/>
              <a:p>
                <a:endParaRPr lang="en-GB"/>
              </a:p>
            </p:txBody>
          </p:sp>
          <p:sp>
            <p:nvSpPr>
              <p:cNvPr id="17728" name="Freeform 320"/>
              <p:cNvSpPr>
                <a:spLocks/>
              </p:cNvSpPr>
              <p:nvPr/>
            </p:nvSpPr>
            <p:spPr bwMode="auto">
              <a:xfrm>
                <a:off x="3502" y="1172"/>
                <a:ext cx="7" cy="8"/>
              </a:xfrm>
              <a:custGeom>
                <a:avLst/>
                <a:gdLst/>
                <a:ahLst/>
                <a:cxnLst>
                  <a:cxn ang="0">
                    <a:pos x="0" y="0"/>
                  </a:cxn>
                  <a:cxn ang="0">
                    <a:pos x="30" y="31"/>
                  </a:cxn>
                  <a:cxn ang="0">
                    <a:pos x="30" y="0"/>
                  </a:cxn>
                  <a:cxn ang="0">
                    <a:pos x="0" y="0"/>
                  </a:cxn>
                </a:cxnLst>
                <a:rect l="0" t="0" r="r" b="b"/>
                <a:pathLst>
                  <a:path w="30" h="31">
                    <a:moveTo>
                      <a:pt x="0" y="0"/>
                    </a:moveTo>
                    <a:lnTo>
                      <a:pt x="30" y="31"/>
                    </a:lnTo>
                    <a:lnTo>
                      <a:pt x="30" y="0"/>
                    </a:lnTo>
                    <a:lnTo>
                      <a:pt x="0" y="0"/>
                    </a:lnTo>
                  </a:path>
                </a:pathLst>
              </a:custGeom>
              <a:noFill/>
              <a:ln w="1588">
                <a:solidFill>
                  <a:srgbClr val="000000"/>
                </a:solidFill>
                <a:prstDash val="solid"/>
                <a:round/>
                <a:headEnd/>
                <a:tailEnd/>
              </a:ln>
            </p:spPr>
            <p:txBody>
              <a:bodyPr/>
              <a:lstStyle/>
              <a:p>
                <a:endParaRPr lang="en-GB"/>
              </a:p>
            </p:txBody>
          </p:sp>
          <p:sp>
            <p:nvSpPr>
              <p:cNvPr id="17729" name="Freeform 321"/>
              <p:cNvSpPr>
                <a:spLocks/>
              </p:cNvSpPr>
              <p:nvPr/>
            </p:nvSpPr>
            <p:spPr bwMode="auto">
              <a:xfrm>
                <a:off x="3383" y="1172"/>
                <a:ext cx="89" cy="52"/>
              </a:xfrm>
              <a:custGeom>
                <a:avLst/>
                <a:gdLst/>
                <a:ahLst/>
                <a:cxnLst>
                  <a:cxn ang="0">
                    <a:pos x="59" y="207"/>
                  </a:cxn>
                  <a:cxn ang="0">
                    <a:pos x="30" y="207"/>
                  </a:cxn>
                  <a:cxn ang="0">
                    <a:pos x="0" y="179"/>
                  </a:cxn>
                  <a:cxn ang="0">
                    <a:pos x="30" y="149"/>
                  </a:cxn>
                  <a:cxn ang="0">
                    <a:pos x="118" y="149"/>
                  </a:cxn>
                  <a:cxn ang="0">
                    <a:pos x="89" y="118"/>
                  </a:cxn>
                  <a:cxn ang="0">
                    <a:pos x="148" y="118"/>
                  </a:cxn>
                  <a:cxn ang="0">
                    <a:pos x="118" y="89"/>
                  </a:cxn>
                  <a:cxn ang="0">
                    <a:pos x="148" y="89"/>
                  </a:cxn>
                  <a:cxn ang="0">
                    <a:pos x="178" y="61"/>
                  </a:cxn>
                  <a:cxn ang="0">
                    <a:pos x="237" y="61"/>
                  </a:cxn>
                  <a:cxn ang="0">
                    <a:pos x="266" y="31"/>
                  </a:cxn>
                  <a:cxn ang="0">
                    <a:pos x="266" y="0"/>
                  </a:cxn>
                  <a:cxn ang="0">
                    <a:pos x="355" y="0"/>
                  </a:cxn>
                </a:cxnLst>
                <a:rect l="0" t="0" r="r" b="b"/>
                <a:pathLst>
                  <a:path w="355" h="207">
                    <a:moveTo>
                      <a:pt x="59" y="207"/>
                    </a:moveTo>
                    <a:lnTo>
                      <a:pt x="30" y="207"/>
                    </a:lnTo>
                    <a:lnTo>
                      <a:pt x="0" y="179"/>
                    </a:lnTo>
                    <a:lnTo>
                      <a:pt x="30" y="149"/>
                    </a:lnTo>
                    <a:lnTo>
                      <a:pt x="118" y="149"/>
                    </a:lnTo>
                    <a:lnTo>
                      <a:pt x="89" y="118"/>
                    </a:lnTo>
                    <a:lnTo>
                      <a:pt x="148" y="118"/>
                    </a:lnTo>
                    <a:lnTo>
                      <a:pt x="118" y="89"/>
                    </a:lnTo>
                    <a:lnTo>
                      <a:pt x="148" y="89"/>
                    </a:lnTo>
                    <a:lnTo>
                      <a:pt x="178" y="61"/>
                    </a:lnTo>
                    <a:lnTo>
                      <a:pt x="237" y="61"/>
                    </a:lnTo>
                    <a:lnTo>
                      <a:pt x="266" y="31"/>
                    </a:lnTo>
                    <a:lnTo>
                      <a:pt x="266" y="0"/>
                    </a:lnTo>
                    <a:lnTo>
                      <a:pt x="355" y="0"/>
                    </a:lnTo>
                  </a:path>
                </a:pathLst>
              </a:custGeom>
              <a:noFill/>
              <a:ln w="1588">
                <a:solidFill>
                  <a:srgbClr val="000000"/>
                </a:solidFill>
                <a:prstDash val="solid"/>
                <a:round/>
                <a:headEnd/>
                <a:tailEnd/>
              </a:ln>
            </p:spPr>
            <p:txBody>
              <a:bodyPr/>
              <a:lstStyle/>
              <a:p>
                <a:endParaRPr lang="en-GB"/>
              </a:p>
            </p:txBody>
          </p:sp>
          <p:sp>
            <p:nvSpPr>
              <p:cNvPr id="17730" name="Line 322"/>
              <p:cNvSpPr>
                <a:spLocks noChangeShapeType="1"/>
              </p:cNvSpPr>
              <p:nvPr/>
            </p:nvSpPr>
            <p:spPr bwMode="auto">
              <a:xfrm>
                <a:off x="3472" y="1172"/>
                <a:ext cx="30" cy="1"/>
              </a:xfrm>
              <a:prstGeom prst="line">
                <a:avLst/>
              </a:prstGeom>
              <a:noFill/>
              <a:ln w="1588">
                <a:solidFill>
                  <a:srgbClr val="000000"/>
                </a:solidFill>
                <a:round/>
                <a:headEnd/>
                <a:tailEnd/>
              </a:ln>
            </p:spPr>
            <p:txBody>
              <a:bodyPr/>
              <a:lstStyle/>
              <a:p>
                <a:endParaRPr lang="en-GB"/>
              </a:p>
            </p:txBody>
          </p:sp>
          <p:sp>
            <p:nvSpPr>
              <p:cNvPr id="17731" name="Freeform 323"/>
              <p:cNvSpPr>
                <a:spLocks/>
              </p:cNvSpPr>
              <p:nvPr/>
            </p:nvSpPr>
            <p:spPr bwMode="auto">
              <a:xfrm>
                <a:off x="3369" y="1224"/>
                <a:ext cx="29" cy="45"/>
              </a:xfrm>
              <a:custGeom>
                <a:avLst/>
                <a:gdLst/>
                <a:ahLst/>
                <a:cxnLst>
                  <a:cxn ang="0">
                    <a:pos x="30" y="179"/>
                  </a:cxn>
                  <a:cxn ang="0">
                    <a:pos x="30" y="149"/>
                  </a:cxn>
                  <a:cxn ang="0">
                    <a:pos x="0" y="149"/>
                  </a:cxn>
                  <a:cxn ang="0">
                    <a:pos x="30" y="118"/>
                  </a:cxn>
                  <a:cxn ang="0">
                    <a:pos x="89" y="90"/>
                  </a:cxn>
                  <a:cxn ang="0">
                    <a:pos x="59" y="90"/>
                  </a:cxn>
                  <a:cxn ang="0">
                    <a:pos x="89" y="61"/>
                  </a:cxn>
                  <a:cxn ang="0">
                    <a:pos x="59" y="61"/>
                  </a:cxn>
                  <a:cxn ang="0">
                    <a:pos x="30" y="61"/>
                  </a:cxn>
                  <a:cxn ang="0">
                    <a:pos x="59" y="31"/>
                  </a:cxn>
                  <a:cxn ang="0">
                    <a:pos x="30" y="0"/>
                  </a:cxn>
                  <a:cxn ang="0">
                    <a:pos x="59" y="0"/>
                  </a:cxn>
                  <a:cxn ang="0">
                    <a:pos x="89" y="31"/>
                  </a:cxn>
                  <a:cxn ang="0">
                    <a:pos x="118" y="0"/>
                  </a:cxn>
                </a:cxnLst>
                <a:rect l="0" t="0" r="r" b="b"/>
                <a:pathLst>
                  <a:path w="118" h="179">
                    <a:moveTo>
                      <a:pt x="30" y="179"/>
                    </a:moveTo>
                    <a:lnTo>
                      <a:pt x="30" y="149"/>
                    </a:lnTo>
                    <a:lnTo>
                      <a:pt x="0" y="149"/>
                    </a:lnTo>
                    <a:lnTo>
                      <a:pt x="30" y="118"/>
                    </a:lnTo>
                    <a:lnTo>
                      <a:pt x="89" y="90"/>
                    </a:lnTo>
                    <a:lnTo>
                      <a:pt x="59" y="90"/>
                    </a:lnTo>
                    <a:lnTo>
                      <a:pt x="89" y="61"/>
                    </a:lnTo>
                    <a:lnTo>
                      <a:pt x="59" y="61"/>
                    </a:lnTo>
                    <a:lnTo>
                      <a:pt x="30" y="61"/>
                    </a:lnTo>
                    <a:lnTo>
                      <a:pt x="59" y="31"/>
                    </a:lnTo>
                    <a:lnTo>
                      <a:pt x="30" y="0"/>
                    </a:lnTo>
                    <a:lnTo>
                      <a:pt x="59" y="0"/>
                    </a:lnTo>
                    <a:lnTo>
                      <a:pt x="89" y="31"/>
                    </a:lnTo>
                    <a:lnTo>
                      <a:pt x="118" y="0"/>
                    </a:lnTo>
                  </a:path>
                </a:pathLst>
              </a:custGeom>
              <a:noFill/>
              <a:ln w="1588">
                <a:solidFill>
                  <a:srgbClr val="000000"/>
                </a:solidFill>
                <a:prstDash val="solid"/>
                <a:round/>
                <a:headEnd/>
                <a:tailEnd/>
              </a:ln>
            </p:spPr>
            <p:txBody>
              <a:bodyPr/>
              <a:lstStyle/>
              <a:p>
                <a:endParaRPr lang="en-GB"/>
              </a:p>
            </p:txBody>
          </p:sp>
          <p:sp>
            <p:nvSpPr>
              <p:cNvPr id="17732" name="Freeform 324"/>
              <p:cNvSpPr>
                <a:spLocks/>
              </p:cNvSpPr>
              <p:nvPr/>
            </p:nvSpPr>
            <p:spPr bwMode="auto">
              <a:xfrm>
                <a:off x="3398" y="1217"/>
                <a:ext cx="22" cy="7"/>
              </a:xfrm>
              <a:custGeom>
                <a:avLst/>
                <a:gdLst/>
                <a:ahLst/>
                <a:cxnLst>
                  <a:cxn ang="0">
                    <a:pos x="0" y="28"/>
                  </a:cxn>
                  <a:cxn ang="0">
                    <a:pos x="59" y="28"/>
                  </a:cxn>
                  <a:cxn ang="0">
                    <a:pos x="89" y="0"/>
                  </a:cxn>
                  <a:cxn ang="0">
                    <a:pos x="30" y="0"/>
                  </a:cxn>
                  <a:cxn ang="0">
                    <a:pos x="0" y="28"/>
                  </a:cxn>
                </a:cxnLst>
                <a:rect l="0" t="0" r="r" b="b"/>
                <a:pathLst>
                  <a:path w="89" h="28">
                    <a:moveTo>
                      <a:pt x="0" y="28"/>
                    </a:moveTo>
                    <a:lnTo>
                      <a:pt x="59" y="28"/>
                    </a:lnTo>
                    <a:lnTo>
                      <a:pt x="89" y="0"/>
                    </a:lnTo>
                    <a:lnTo>
                      <a:pt x="30" y="0"/>
                    </a:lnTo>
                    <a:lnTo>
                      <a:pt x="0" y="28"/>
                    </a:lnTo>
                  </a:path>
                </a:pathLst>
              </a:custGeom>
              <a:noFill/>
              <a:ln w="1588">
                <a:solidFill>
                  <a:srgbClr val="000000"/>
                </a:solidFill>
                <a:prstDash val="solid"/>
                <a:round/>
                <a:headEnd/>
                <a:tailEnd/>
              </a:ln>
            </p:spPr>
            <p:txBody>
              <a:bodyPr/>
              <a:lstStyle/>
              <a:p>
                <a:endParaRPr lang="en-GB"/>
              </a:p>
            </p:txBody>
          </p:sp>
          <p:sp>
            <p:nvSpPr>
              <p:cNvPr id="17733" name="Freeform 325"/>
              <p:cNvSpPr>
                <a:spLocks/>
              </p:cNvSpPr>
              <p:nvPr/>
            </p:nvSpPr>
            <p:spPr bwMode="auto">
              <a:xfrm>
                <a:off x="3331" y="1269"/>
                <a:ext cx="45" cy="51"/>
              </a:xfrm>
              <a:custGeom>
                <a:avLst/>
                <a:gdLst/>
                <a:ahLst/>
                <a:cxnLst>
                  <a:cxn ang="0">
                    <a:pos x="0" y="207"/>
                  </a:cxn>
                  <a:cxn ang="0">
                    <a:pos x="0" y="118"/>
                  </a:cxn>
                  <a:cxn ang="0">
                    <a:pos x="30" y="118"/>
                  </a:cxn>
                  <a:cxn ang="0">
                    <a:pos x="59" y="148"/>
                  </a:cxn>
                  <a:cxn ang="0">
                    <a:pos x="88" y="148"/>
                  </a:cxn>
                  <a:cxn ang="0">
                    <a:pos x="88" y="118"/>
                  </a:cxn>
                  <a:cxn ang="0">
                    <a:pos x="59" y="118"/>
                  </a:cxn>
                  <a:cxn ang="0">
                    <a:pos x="30" y="88"/>
                  </a:cxn>
                  <a:cxn ang="0">
                    <a:pos x="59" y="59"/>
                  </a:cxn>
                  <a:cxn ang="0">
                    <a:pos x="88" y="59"/>
                  </a:cxn>
                  <a:cxn ang="0">
                    <a:pos x="88" y="30"/>
                  </a:cxn>
                  <a:cxn ang="0">
                    <a:pos x="118" y="0"/>
                  </a:cxn>
                  <a:cxn ang="0">
                    <a:pos x="178" y="0"/>
                  </a:cxn>
                </a:cxnLst>
                <a:rect l="0" t="0" r="r" b="b"/>
                <a:pathLst>
                  <a:path w="178" h="207">
                    <a:moveTo>
                      <a:pt x="0" y="207"/>
                    </a:moveTo>
                    <a:lnTo>
                      <a:pt x="0" y="118"/>
                    </a:lnTo>
                    <a:lnTo>
                      <a:pt x="30" y="118"/>
                    </a:lnTo>
                    <a:lnTo>
                      <a:pt x="59" y="148"/>
                    </a:lnTo>
                    <a:lnTo>
                      <a:pt x="88" y="148"/>
                    </a:lnTo>
                    <a:lnTo>
                      <a:pt x="88" y="118"/>
                    </a:lnTo>
                    <a:lnTo>
                      <a:pt x="59" y="118"/>
                    </a:lnTo>
                    <a:lnTo>
                      <a:pt x="30" y="88"/>
                    </a:lnTo>
                    <a:lnTo>
                      <a:pt x="59" y="59"/>
                    </a:lnTo>
                    <a:lnTo>
                      <a:pt x="88" y="59"/>
                    </a:lnTo>
                    <a:lnTo>
                      <a:pt x="88" y="30"/>
                    </a:lnTo>
                    <a:lnTo>
                      <a:pt x="118" y="0"/>
                    </a:lnTo>
                    <a:lnTo>
                      <a:pt x="178" y="0"/>
                    </a:lnTo>
                  </a:path>
                </a:pathLst>
              </a:custGeom>
              <a:noFill/>
              <a:ln w="1588">
                <a:solidFill>
                  <a:srgbClr val="000000"/>
                </a:solidFill>
                <a:prstDash val="solid"/>
                <a:round/>
                <a:headEnd/>
                <a:tailEnd/>
              </a:ln>
            </p:spPr>
            <p:txBody>
              <a:bodyPr/>
              <a:lstStyle/>
              <a:p>
                <a:endParaRPr lang="en-GB"/>
              </a:p>
            </p:txBody>
          </p:sp>
          <p:sp>
            <p:nvSpPr>
              <p:cNvPr id="17734" name="Freeform 326"/>
              <p:cNvSpPr>
                <a:spLocks/>
              </p:cNvSpPr>
              <p:nvPr/>
            </p:nvSpPr>
            <p:spPr bwMode="auto">
              <a:xfrm>
                <a:off x="3183" y="1328"/>
                <a:ext cx="141" cy="111"/>
              </a:xfrm>
              <a:custGeom>
                <a:avLst/>
                <a:gdLst/>
                <a:ahLst/>
                <a:cxnLst>
                  <a:cxn ang="0">
                    <a:pos x="29" y="443"/>
                  </a:cxn>
                  <a:cxn ang="0">
                    <a:pos x="0" y="443"/>
                  </a:cxn>
                  <a:cxn ang="0">
                    <a:pos x="29" y="413"/>
                  </a:cxn>
                  <a:cxn ang="0">
                    <a:pos x="0" y="413"/>
                  </a:cxn>
                  <a:cxn ang="0">
                    <a:pos x="29" y="385"/>
                  </a:cxn>
                  <a:cxn ang="0">
                    <a:pos x="88" y="385"/>
                  </a:cxn>
                  <a:cxn ang="0">
                    <a:pos x="118" y="355"/>
                  </a:cxn>
                  <a:cxn ang="0">
                    <a:pos x="88" y="355"/>
                  </a:cxn>
                  <a:cxn ang="0">
                    <a:pos x="88" y="325"/>
                  </a:cxn>
                  <a:cxn ang="0">
                    <a:pos x="118" y="295"/>
                  </a:cxn>
                  <a:cxn ang="0">
                    <a:pos x="148" y="295"/>
                  </a:cxn>
                  <a:cxn ang="0">
                    <a:pos x="148" y="267"/>
                  </a:cxn>
                  <a:cxn ang="0">
                    <a:pos x="179" y="295"/>
                  </a:cxn>
                  <a:cxn ang="0">
                    <a:pos x="179" y="267"/>
                  </a:cxn>
                  <a:cxn ang="0">
                    <a:pos x="207" y="236"/>
                  </a:cxn>
                  <a:cxn ang="0">
                    <a:pos x="267" y="206"/>
                  </a:cxn>
                  <a:cxn ang="0">
                    <a:pos x="267" y="176"/>
                  </a:cxn>
                  <a:cxn ang="0">
                    <a:pos x="297" y="176"/>
                  </a:cxn>
                  <a:cxn ang="0">
                    <a:pos x="297" y="149"/>
                  </a:cxn>
                  <a:cxn ang="0">
                    <a:pos x="325" y="176"/>
                  </a:cxn>
                  <a:cxn ang="0">
                    <a:pos x="355" y="176"/>
                  </a:cxn>
                  <a:cxn ang="0">
                    <a:pos x="386" y="206"/>
                  </a:cxn>
                  <a:cxn ang="0">
                    <a:pos x="386" y="236"/>
                  </a:cxn>
                  <a:cxn ang="0">
                    <a:pos x="416" y="206"/>
                  </a:cxn>
                  <a:cxn ang="0">
                    <a:pos x="443" y="206"/>
                  </a:cxn>
                  <a:cxn ang="0">
                    <a:pos x="443" y="176"/>
                  </a:cxn>
                  <a:cxn ang="0">
                    <a:pos x="474" y="149"/>
                  </a:cxn>
                  <a:cxn ang="0">
                    <a:pos x="416" y="149"/>
                  </a:cxn>
                  <a:cxn ang="0">
                    <a:pos x="416" y="118"/>
                  </a:cxn>
                  <a:cxn ang="0">
                    <a:pos x="474" y="118"/>
                  </a:cxn>
                  <a:cxn ang="0">
                    <a:pos x="504" y="88"/>
                  </a:cxn>
                  <a:cxn ang="0">
                    <a:pos x="443" y="88"/>
                  </a:cxn>
                  <a:cxn ang="0">
                    <a:pos x="504" y="29"/>
                  </a:cxn>
                  <a:cxn ang="0">
                    <a:pos x="534" y="29"/>
                  </a:cxn>
                  <a:cxn ang="0">
                    <a:pos x="534" y="0"/>
                  </a:cxn>
                  <a:cxn ang="0">
                    <a:pos x="562" y="0"/>
                  </a:cxn>
                </a:cxnLst>
                <a:rect l="0" t="0" r="r" b="b"/>
                <a:pathLst>
                  <a:path w="562" h="443">
                    <a:moveTo>
                      <a:pt x="29" y="443"/>
                    </a:moveTo>
                    <a:lnTo>
                      <a:pt x="0" y="443"/>
                    </a:lnTo>
                    <a:lnTo>
                      <a:pt x="29" y="413"/>
                    </a:lnTo>
                    <a:lnTo>
                      <a:pt x="0" y="413"/>
                    </a:lnTo>
                    <a:lnTo>
                      <a:pt x="29" y="385"/>
                    </a:lnTo>
                    <a:lnTo>
                      <a:pt x="88" y="385"/>
                    </a:lnTo>
                    <a:lnTo>
                      <a:pt x="118" y="355"/>
                    </a:lnTo>
                    <a:lnTo>
                      <a:pt x="88" y="355"/>
                    </a:lnTo>
                    <a:lnTo>
                      <a:pt x="88" y="325"/>
                    </a:lnTo>
                    <a:lnTo>
                      <a:pt x="118" y="295"/>
                    </a:lnTo>
                    <a:lnTo>
                      <a:pt x="148" y="295"/>
                    </a:lnTo>
                    <a:lnTo>
                      <a:pt x="148" y="267"/>
                    </a:lnTo>
                    <a:lnTo>
                      <a:pt x="179" y="295"/>
                    </a:lnTo>
                    <a:lnTo>
                      <a:pt x="179" y="267"/>
                    </a:lnTo>
                    <a:lnTo>
                      <a:pt x="207" y="236"/>
                    </a:lnTo>
                    <a:lnTo>
                      <a:pt x="267" y="206"/>
                    </a:lnTo>
                    <a:lnTo>
                      <a:pt x="267" y="176"/>
                    </a:lnTo>
                    <a:lnTo>
                      <a:pt x="297" y="176"/>
                    </a:lnTo>
                    <a:lnTo>
                      <a:pt x="297" y="149"/>
                    </a:lnTo>
                    <a:lnTo>
                      <a:pt x="325" y="176"/>
                    </a:lnTo>
                    <a:lnTo>
                      <a:pt x="355" y="176"/>
                    </a:lnTo>
                    <a:lnTo>
                      <a:pt x="386" y="206"/>
                    </a:lnTo>
                    <a:lnTo>
                      <a:pt x="386" y="236"/>
                    </a:lnTo>
                    <a:lnTo>
                      <a:pt x="416" y="206"/>
                    </a:lnTo>
                    <a:lnTo>
                      <a:pt x="443" y="206"/>
                    </a:lnTo>
                    <a:lnTo>
                      <a:pt x="443" y="176"/>
                    </a:lnTo>
                    <a:lnTo>
                      <a:pt x="474" y="149"/>
                    </a:lnTo>
                    <a:lnTo>
                      <a:pt x="416" y="149"/>
                    </a:lnTo>
                    <a:lnTo>
                      <a:pt x="416" y="118"/>
                    </a:lnTo>
                    <a:lnTo>
                      <a:pt x="474" y="118"/>
                    </a:lnTo>
                    <a:lnTo>
                      <a:pt x="504" y="88"/>
                    </a:lnTo>
                    <a:lnTo>
                      <a:pt x="443" y="88"/>
                    </a:lnTo>
                    <a:lnTo>
                      <a:pt x="504" y="29"/>
                    </a:lnTo>
                    <a:lnTo>
                      <a:pt x="534" y="29"/>
                    </a:lnTo>
                    <a:lnTo>
                      <a:pt x="534" y="0"/>
                    </a:lnTo>
                    <a:lnTo>
                      <a:pt x="562" y="0"/>
                    </a:lnTo>
                  </a:path>
                </a:pathLst>
              </a:custGeom>
              <a:noFill/>
              <a:ln w="1588">
                <a:solidFill>
                  <a:srgbClr val="000000"/>
                </a:solidFill>
                <a:prstDash val="solid"/>
                <a:round/>
                <a:headEnd/>
                <a:tailEnd/>
              </a:ln>
            </p:spPr>
            <p:txBody>
              <a:bodyPr/>
              <a:lstStyle/>
              <a:p>
                <a:endParaRPr lang="en-GB"/>
              </a:p>
            </p:txBody>
          </p:sp>
          <p:sp>
            <p:nvSpPr>
              <p:cNvPr id="17735" name="Line 327"/>
              <p:cNvSpPr>
                <a:spLocks noChangeShapeType="1"/>
              </p:cNvSpPr>
              <p:nvPr/>
            </p:nvSpPr>
            <p:spPr bwMode="auto">
              <a:xfrm flipH="1" flipV="1">
                <a:off x="3324" y="1328"/>
                <a:ext cx="7" cy="7"/>
              </a:xfrm>
              <a:prstGeom prst="line">
                <a:avLst/>
              </a:prstGeom>
              <a:noFill/>
              <a:ln w="1588">
                <a:solidFill>
                  <a:srgbClr val="000000"/>
                </a:solidFill>
                <a:round/>
                <a:headEnd/>
                <a:tailEnd/>
              </a:ln>
            </p:spPr>
            <p:txBody>
              <a:bodyPr/>
              <a:lstStyle/>
              <a:p>
                <a:endParaRPr lang="en-GB"/>
              </a:p>
            </p:txBody>
          </p:sp>
          <p:sp>
            <p:nvSpPr>
              <p:cNvPr id="17736" name="Freeform 328"/>
              <p:cNvSpPr>
                <a:spLocks/>
              </p:cNvSpPr>
              <p:nvPr/>
            </p:nvSpPr>
            <p:spPr bwMode="auto">
              <a:xfrm>
                <a:off x="3324" y="1328"/>
                <a:ext cx="7" cy="7"/>
              </a:xfrm>
              <a:custGeom>
                <a:avLst/>
                <a:gdLst/>
                <a:ahLst/>
                <a:cxnLst>
                  <a:cxn ang="0">
                    <a:pos x="0" y="0"/>
                  </a:cxn>
                  <a:cxn ang="0">
                    <a:pos x="0" y="29"/>
                  </a:cxn>
                  <a:cxn ang="0">
                    <a:pos x="31" y="29"/>
                  </a:cxn>
                </a:cxnLst>
                <a:rect l="0" t="0" r="r" b="b"/>
                <a:pathLst>
                  <a:path w="31" h="29">
                    <a:moveTo>
                      <a:pt x="0" y="0"/>
                    </a:moveTo>
                    <a:lnTo>
                      <a:pt x="0" y="29"/>
                    </a:lnTo>
                    <a:lnTo>
                      <a:pt x="31" y="29"/>
                    </a:lnTo>
                  </a:path>
                </a:pathLst>
              </a:custGeom>
              <a:noFill/>
              <a:ln w="1588">
                <a:solidFill>
                  <a:srgbClr val="000000"/>
                </a:solidFill>
                <a:prstDash val="solid"/>
                <a:round/>
                <a:headEnd/>
                <a:tailEnd/>
              </a:ln>
            </p:spPr>
            <p:txBody>
              <a:bodyPr/>
              <a:lstStyle/>
              <a:p>
                <a:endParaRPr lang="en-GB"/>
              </a:p>
            </p:txBody>
          </p:sp>
          <p:sp>
            <p:nvSpPr>
              <p:cNvPr id="17737" name="Line 329"/>
              <p:cNvSpPr>
                <a:spLocks noChangeShapeType="1"/>
              </p:cNvSpPr>
              <p:nvPr/>
            </p:nvSpPr>
            <p:spPr bwMode="auto">
              <a:xfrm flipV="1">
                <a:off x="3324" y="1320"/>
                <a:ext cx="7" cy="8"/>
              </a:xfrm>
              <a:prstGeom prst="line">
                <a:avLst/>
              </a:prstGeom>
              <a:noFill/>
              <a:ln w="1588">
                <a:solidFill>
                  <a:srgbClr val="000000"/>
                </a:solidFill>
                <a:round/>
                <a:headEnd/>
                <a:tailEnd/>
              </a:ln>
            </p:spPr>
            <p:txBody>
              <a:bodyPr/>
              <a:lstStyle/>
              <a:p>
                <a:endParaRPr lang="en-GB"/>
              </a:p>
            </p:txBody>
          </p:sp>
          <p:sp>
            <p:nvSpPr>
              <p:cNvPr id="17738" name="Freeform 330"/>
              <p:cNvSpPr>
                <a:spLocks/>
              </p:cNvSpPr>
              <p:nvPr/>
            </p:nvSpPr>
            <p:spPr bwMode="auto">
              <a:xfrm>
                <a:off x="3413" y="1239"/>
                <a:ext cx="22" cy="8"/>
              </a:xfrm>
              <a:custGeom>
                <a:avLst/>
                <a:gdLst/>
                <a:ahLst/>
                <a:cxnLst>
                  <a:cxn ang="0">
                    <a:pos x="0" y="29"/>
                  </a:cxn>
                  <a:cxn ang="0">
                    <a:pos x="60" y="29"/>
                  </a:cxn>
                  <a:cxn ang="0">
                    <a:pos x="90" y="0"/>
                  </a:cxn>
                  <a:cxn ang="0">
                    <a:pos x="60" y="0"/>
                  </a:cxn>
                  <a:cxn ang="0">
                    <a:pos x="0" y="29"/>
                  </a:cxn>
                </a:cxnLst>
                <a:rect l="0" t="0" r="r" b="b"/>
                <a:pathLst>
                  <a:path w="90" h="29">
                    <a:moveTo>
                      <a:pt x="0" y="29"/>
                    </a:moveTo>
                    <a:lnTo>
                      <a:pt x="60" y="29"/>
                    </a:lnTo>
                    <a:lnTo>
                      <a:pt x="90" y="0"/>
                    </a:lnTo>
                    <a:lnTo>
                      <a:pt x="60" y="0"/>
                    </a:lnTo>
                    <a:lnTo>
                      <a:pt x="0" y="29"/>
                    </a:lnTo>
                  </a:path>
                </a:pathLst>
              </a:custGeom>
              <a:noFill/>
              <a:ln w="1588">
                <a:solidFill>
                  <a:srgbClr val="000000"/>
                </a:solidFill>
                <a:prstDash val="solid"/>
                <a:round/>
                <a:headEnd/>
                <a:tailEnd/>
              </a:ln>
            </p:spPr>
            <p:txBody>
              <a:bodyPr/>
              <a:lstStyle/>
              <a:p>
                <a:endParaRPr lang="en-GB"/>
              </a:p>
            </p:txBody>
          </p:sp>
          <p:sp>
            <p:nvSpPr>
              <p:cNvPr id="17739" name="Freeform 331"/>
              <p:cNvSpPr>
                <a:spLocks/>
              </p:cNvSpPr>
              <p:nvPr/>
            </p:nvSpPr>
            <p:spPr bwMode="auto">
              <a:xfrm>
                <a:off x="3406" y="1247"/>
                <a:ext cx="7" cy="7"/>
              </a:xfrm>
              <a:custGeom>
                <a:avLst/>
                <a:gdLst/>
                <a:ahLst/>
                <a:cxnLst>
                  <a:cxn ang="0">
                    <a:pos x="29" y="0"/>
                  </a:cxn>
                  <a:cxn ang="0">
                    <a:pos x="0" y="0"/>
                  </a:cxn>
                  <a:cxn ang="0">
                    <a:pos x="0" y="28"/>
                  </a:cxn>
                  <a:cxn ang="0">
                    <a:pos x="29" y="0"/>
                  </a:cxn>
                </a:cxnLst>
                <a:rect l="0" t="0" r="r" b="b"/>
                <a:pathLst>
                  <a:path w="29" h="28">
                    <a:moveTo>
                      <a:pt x="29" y="0"/>
                    </a:moveTo>
                    <a:lnTo>
                      <a:pt x="0" y="0"/>
                    </a:lnTo>
                    <a:lnTo>
                      <a:pt x="0" y="28"/>
                    </a:lnTo>
                    <a:lnTo>
                      <a:pt x="29" y="0"/>
                    </a:lnTo>
                  </a:path>
                </a:pathLst>
              </a:custGeom>
              <a:noFill/>
              <a:ln w="1588">
                <a:solidFill>
                  <a:srgbClr val="000000"/>
                </a:solidFill>
                <a:prstDash val="solid"/>
                <a:round/>
                <a:headEnd/>
                <a:tailEnd/>
              </a:ln>
            </p:spPr>
            <p:txBody>
              <a:bodyPr/>
              <a:lstStyle/>
              <a:p>
                <a:endParaRPr lang="en-GB"/>
              </a:p>
            </p:txBody>
          </p:sp>
          <p:sp>
            <p:nvSpPr>
              <p:cNvPr id="17740" name="Freeform 332"/>
              <p:cNvSpPr>
                <a:spLocks/>
              </p:cNvSpPr>
              <p:nvPr/>
            </p:nvSpPr>
            <p:spPr bwMode="auto">
              <a:xfrm>
                <a:off x="3376" y="1269"/>
                <a:ext cx="15" cy="7"/>
              </a:xfrm>
              <a:custGeom>
                <a:avLst/>
                <a:gdLst/>
                <a:ahLst/>
                <a:cxnLst>
                  <a:cxn ang="0">
                    <a:pos x="0" y="0"/>
                  </a:cxn>
                  <a:cxn ang="0">
                    <a:pos x="59" y="30"/>
                  </a:cxn>
                  <a:cxn ang="0">
                    <a:pos x="29" y="0"/>
                  </a:cxn>
                  <a:cxn ang="0">
                    <a:pos x="0" y="0"/>
                  </a:cxn>
                </a:cxnLst>
                <a:rect l="0" t="0" r="r" b="b"/>
                <a:pathLst>
                  <a:path w="59" h="30">
                    <a:moveTo>
                      <a:pt x="0" y="0"/>
                    </a:moveTo>
                    <a:lnTo>
                      <a:pt x="59" y="30"/>
                    </a:lnTo>
                    <a:lnTo>
                      <a:pt x="29" y="0"/>
                    </a:lnTo>
                    <a:lnTo>
                      <a:pt x="0" y="0"/>
                    </a:lnTo>
                  </a:path>
                </a:pathLst>
              </a:custGeom>
              <a:noFill/>
              <a:ln w="1588">
                <a:solidFill>
                  <a:srgbClr val="000000"/>
                </a:solidFill>
                <a:prstDash val="solid"/>
                <a:round/>
                <a:headEnd/>
                <a:tailEnd/>
              </a:ln>
            </p:spPr>
            <p:txBody>
              <a:bodyPr/>
              <a:lstStyle/>
              <a:p>
                <a:endParaRPr lang="en-GB"/>
              </a:p>
            </p:txBody>
          </p:sp>
          <p:sp>
            <p:nvSpPr>
              <p:cNvPr id="17741" name="Freeform 333"/>
              <p:cNvSpPr>
                <a:spLocks/>
              </p:cNvSpPr>
              <p:nvPr/>
            </p:nvSpPr>
            <p:spPr bwMode="auto">
              <a:xfrm>
                <a:off x="3354" y="1320"/>
                <a:ext cx="15" cy="5"/>
              </a:xfrm>
              <a:custGeom>
                <a:avLst/>
                <a:gdLst/>
                <a:ahLst/>
                <a:cxnLst>
                  <a:cxn ang="0">
                    <a:pos x="0" y="20"/>
                  </a:cxn>
                  <a:cxn ang="0">
                    <a:pos x="60" y="0"/>
                  </a:cxn>
                  <a:cxn ang="0">
                    <a:pos x="0" y="0"/>
                  </a:cxn>
                  <a:cxn ang="0">
                    <a:pos x="0" y="20"/>
                  </a:cxn>
                </a:cxnLst>
                <a:rect l="0" t="0" r="r" b="b"/>
                <a:pathLst>
                  <a:path w="60" h="20">
                    <a:moveTo>
                      <a:pt x="0" y="20"/>
                    </a:moveTo>
                    <a:lnTo>
                      <a:pt x="60" y="0"/>
                    </a:lnTo>
                    <a:lnTo>
                      <a:pt x="0" y="0"/>
                    </a:lnTo>
                    <a:lnTo>
                      <a:pt x="0" y="20"/>
                    </a:lnTo>
                  </a:path>
                </a:pathLst>
              </a:custGeom>
              <a:noFill/>
              <a:ln w="1588">
                <a:solidFill>
                  <a:srgbClr val="000000"/>
                </a:solidFill>
                <a:prstDash val="solid"/>
                <a:round/>
                <a:headEnd/>
                <a:tailEnd/>
              </a:ln>
            </p:spPr>
            <p:txBody>
              <a:bodyPr/>
              <a:lstStyle/>
              <a:p>
                <a:endParaRPr lang="en-GB"/>
              </a:p>
            </p:txBody>
          </p:sp>
          <p:sp>
            <p:nvSpPr>
              <p:cNvPr id="17742" name="Freeform 334"/>
              <p:cNvSpPr>
                <a:spLocks/>
              </p:cNvSpPr>
              <p:nvPr/>
            </p:nvSpPr>
            <p:spPr bwMode="auto">
              <a:xfrm>
                <a:off x="3331" y="1313"/>
                <a:ext cx="15" cy="7"/>
              </a:xfrm>
              <a:custGeom>
                <a:avLst/>
                <a:gdLst/>
                <a:ahLst/>
                <a:cxnLst>
                  <a:cxn ang="0">
                    <a:pos x="0" y="30"/>
                  </a:cxn>
                  <a:cxn ang="0">
                    <a:pos x="30" y="30"/>
                  </a:cxn>
                  <a:cxn ang="0">
                    <a:pos x="59" y="0"/>
                  </a:cxn>
                  <a:cxn ang="0">
                    <a:pos x="30" y="0"/>
                  </a:cxn>
                  <a:cxn ang="0">
                    <a:pos x="0" y="30"/>
                  </a:cxn>
                </a:cxnLst>
                <a:rect l="0" t="0" r="r" b="b"/>
                <a:pathLst>
                  <a:path w="59" h="30">
                    <a:moveTo>
                      <a:pt x="0" y="30"/>
                    </a:moveTo>
                    <a:lnTo>
                      <a:pt x="30" y="30"/>
                    </a:lnTo>
                    <a:lnTo>
                      <a:pt x="59" y="0"/>
                    </a:lnTo>
                    <a:lnTo>
                      <a:pt x="30" y="0"/>
                    </a:lnTo>
                    <a:lnTo>
                      <a:pt x="0" y="30"/>
                    </a:lnTo>
                  </a:path>
                </a:pathLst>
              </a:custGeom>
              <a:noFill/>
              <a:ln w="1588">
                <a:solidFill>
                  <a:srgbClr val="000000"/>
                </a:solidFill>
                <a:prstDash val="solid"/>
                <a:round/>
                <a:headEnd/>
                <a:tailEnd/>
              </a:ln>
            </p:spPr>
            <p:txBody>
              <a:bodyPr/>
              <a:lstStyle/>
              <a:p>
                <a:endParaRPr lang="en-GB"/>
              </a:p>
            </p:txBody>
          </p:sp>
          <p:sp>
            <p:nvSpPr>
              <p:cNvPr id="17743" name="Freeform 335"/>
              <p:cNvSpPr>
                <a:spLocks/>
              </p:cNvSpPr>
              <p:nvPr/>
            </p:nvSpPr>
            <p:spPr bwMode="auto">
              <a:xfrm>
                <a:off x="3331" y="1328"/>
                <a:ext cx="8" cy="7"/>
              </a:xfrm>
              <a:custGeom>
                <a:avLst/>
                <a:gdLst/>
                <a:ahLst/>
                <a:cxnLst>
                  <a:cxn ang="0">
                    <a:pos x="0" y="29"/>
                  </a:cxn>
                  <a:cxn ang="0">
                    <a:pos x="30" y="29"/>
                  </a:cxn>
                  <a:cxn ang="0">
                    <a:pos x="30" y="0"/>
                  </a:cxn>
                  <a:cxn ang="0">
                    <a:pos x="0" y="29"/>
                  </a:cxn>
                </a:cxnLst>
                <a:rect l="0" t="0" r="r" b="b"/>
                <a:pathLst>
                  <a:path w="30" h="29">
                    <a:moveTo>
                      <a:pt x="0" y="29"/>
                    </a:moveTo>
                    <a:lnTo>
                      <a:pt x="30" y="29"/>
                    </a:lnTo>
                    <a:lnTo>
                      <a:pt x="30" y="0"/>
                    </a:lnTo>
                    <a:lnTo>
                      <a:pt x="0" y="29"/>
                    </a:lnTo>
                  </a:path>
                </a:pathLst>
              </a:custGeom>
              <a:noFill/>
              <a:ln w="1588">
                <a:solidFill>
                  <a:srgbClr val="000000"/>
                </a:solidFill>
                <a:prstDash val="solid"/>
                <a:round/>
                <a:headEnd/>
                <a:tailEnd/>
              </a:ln>
            </p:spPr>
            <p:txBody>
              <a:bodyPr/>
              <a:lstStyle/>
              <a:p>
                <a:endParaRPr lang="en-GB"/>
              </a:p>
            </p:txBody>
          </p:sp>
          <p:sp>
            <p:nvSpPr>
              <p:cNvPr id="17744" name="Freeform 336"/>
              <p:cNvSpPr>
                <a:spLocks/>
              </p:cNvSpPr>
              <p:nvPr/>
            </p:nvSpPr>
            <p:spPr bwMode="auto">
              <a:xfrm>
                <a:off x="3205" y="1409"/>
                <a:ext cx="89" cy="52"/>
              </a:xfrm>
              <a:custGeom>
                <a:avLst/>
                <a:gdLst/>
                <a:ahLst/>
                <a:cxnLst>
                  <a:cxn ang="0">
                    <a:pos x="328" y="30"/>
                  </a:cxn>
                  <a:cxn ang="0">
                    <a:pos x="355" y="0"/>
                  </a:cxn>
                  <a:cxn ang="0">
                    <a:pos x="298" y="0"/>
                  </a:cxn>
                  <a:cxn ang="0">
                    <a:pos x="267" y="30"/>
                  </a:cxn>
                  <a:cxn ang="0">
                    <a:pos x="237" y="30"/>
                  </a:cxn>
                  <a:cxn ang="0">
                    <a:pos x="237" y="60"/>
                  </a:cxn>
                  <a:cxn ang="0">
                    <a:pos x="209" y="88"/>
                  </a:cxn>
                  <a:cxn ang="0">
                    <a:pos x="179" y="88"/>
                  </a:cxn>
                  <a:cxn ang="0">
                    <a:pos x="119" y="149"/>
                  </a:cxn>
                  <a:cxn ang="0">
                    <a:pos x="30" y="149"/>
                  </a:cxn>
                  <a:cxn ang="0">
                    <a:pos x="30" y="179"/>
                  </a:cxn>
                  <a:cxn ang="0">
                    <a:pos x="0" y="179"/>
                  </a:cxn>
                  <a:cxn ang="0">
                    <a:pos x="0" y="206"/>
                  </a:cxn>
                  <a:cxn ang="0">
                    <a:pos x="30" y="206"/>
                  </a:cxn>
                  <a:cxn ang="0">
                    <a:pos x="60" y="179"/>
                  </a:cxn>
                  <a:cxn ang="0">
                    <a:pos x="209" y="179"/>
                  </a:cxn>
                  <a:cxn ang="0">
                    <a:pos x="179" y="149"/>
                  </a:cxn>
                  <a:cxn ang="0">
                    <a:pos x="148" y="149"/>
                  </a:cxn>
                  <a:cxn ang="0">
                    <a:pos x="209" y="118"/>
                  </a:cxn>
                  <a:cxn ang="0">
                    <a:pos x="237" y="118"/>
                  </a:cxn>
                  <a:cxn ang="0">
                    <a:pos x="267" y="88"/>
                  </a:cxn>
                  <a:cxn ang="0">
                    <a:pos x="328" y="88"/>
                  </a:cxn>
                  <a:cxn ang="0">
                    <a:pos x="298" y="60"/>
                  </a:cxn>
                  <a:cxn ang="0">
                    <a:pos x="267" y="60"/>
                  </a:cxn>
                  <a:cxn ang="0">
                    <a:pos x="298" y="30"/>
                  </a:cxn>
                  <a:cxn ang="0">
                    <a:pos x="328" y="30"/>
                  </a:cxn>
                </a:cxnLst>
                <a:rect l="0" t="0" r="r" b="b"/>
                <a:pathLst>
                  <a:path w="355" h="206">
                    <a:moveTo>
                      <a:pt x="328" y="30"/>
                    </a:moveTo>
                    <a:lnTo>
                      <a:pt x="355" y="0"/>
                    </a:lnTo>
                    <a:lnTo>
                      <a:pt x="298" y="0"/>
                    </a:lnTo>
                    <a:lnTo>
                      <a:pt x="267" y="30"/>
                    </a:lnTo>
                    <a:lnTo>
                      <a:pt x="237" y="30"/>
                    </a:lnTo>
                    <a:lnTo>
                      <a:pt x="237" y="60"/>
                    </a:lnTo>
                    <a:lnTo>
                      <a:pt x="209" y="88"/>
                    </a:lnTo>
                    <a:lnTo>
                      <a:pt x="179" y="88"/>
                    </a:lnTo>
                    <a:lnTo>
                      <a:pt x="119" y="149"/>
                    </a:lnTo>
                    <a:lnTo>
                      <a:pt x="30" y="149"/>
                    </a:lnTo>
                    <a:lnTo>
                      <a:pt x="30" y="179"/>
                    </a:lnTo>
                    <a:lnTo>
                      <a:pt x="0" y="179"/>
                    </a:lnTo>
                    <a:lnTo>
                      <a:pt x="0" y="206"/>
                    </a:lnTo>
                    <a:lnTo>
                      <a:pt x="30" y="206"/>
                    </a:lnTo>
                    <a:lnTo>
                      <a:pt x="60" y="179"/>
                    </a:lnTo>
                    <a:lnTo>
                      <a:pt x="209" y="179"/>
                    </a:lnTo>
                    <a:lnTo>
                      <a:pt x="179" y="149"/>
                    </a:lnTo>
                    <a:lnTo>
                      <a:pt x="148" y="149"/>
                    </a:lnTo>
                    <a:lnTo>
                      <a:pt x="209" y="118"/>
                    </a:lnTo>
                    <a:lnTo>
                      <a:pt x="237" y="118"/>
                    </a:lnTo>
                    <a:lnTo>
                      <a:pt x="267" y="88"/>
                    </a:lnTo>
                    <a:lnTo>
                      <a:pt x="328" y="88"/>
                    </a:lnTo>
                    <a:lnTo>
                      <a:pt x="298" y="60"/>
                    </a:lnTo>
                    <a:lnTo>
                      <a:pt x="267" y="60"/>
                    </a:lnTo>
                    <a:lnTo>
                      <a:pt x="298" y="30"/>
                    </a:lnTo>
                    <a:lnTo>
                      <a:pt x="328" y="30"/>
                    </a:lnTo>
                  </a:path>
                </a:pathLst>
              </a:custGeom>
              <a:noFill/>
              <a:ln w="1588">
                <a:solidFill>
                  <a:srgbClr val="000000"/>
                </a:solidFill>
                <a:prstDash val="solid"/>
                <a:round/>
                <a:headEnd/>
                <a:tailEnd/>
              </a:ln>
            </p:spPr>
            <p:txBody>
              <a:bodyPr/>
              <a:lstStyle/>
              <a:p>
                <a:endParaRPr lang="en-GB"/>
              </a:p>
            </p:txBody>
          </p:sp>
          <p:sp>
            <p:nvSpPr>
              <p:cNvPr id="17745" name="Freeform 337"/>
              <p:cNvSpPr>
                <a:spLocks/>
              </p:cNvSpPr>
              <p:nvPr/>
            </p:nvSpPr>
            <p:spPr bwMode="auto">
              <a:xfrm>
                <a:off x="2909" y="1513"/>
                <a:ext cx="134" cy="96"/>
              </a:xfrm>
              <a:custGeom>
                <a:avLst/>
                <a:gdLst/>
                <a:ahLst/>
                <a:cxnLst>
                  <a:cxn ang="0">
                    <a:pos x="118" y="384"/>
                  </a:cxn>
                  <a:cxn ang="0">
                    <a:pos x="60" y="325"/>
                  </a:cxn>
                  <a:cxn ang="0">
                    <a:pos x="0" y="325"/>
                  </a:cxn>
                  <a:cxn ang="0">
                    <a:pos x="0" y="295"/>
                  </a:cxn>
                  <a:cxn ang="0">
                    <a:pos x="30" y="295"/>
                  </a:cxn>
                  <a:cxn ang="0">
                    <a:pos x="89" y="237"/>
                  </a:cxn>
                  <a:cxn ang="0">
                    <a:pos x="30" y="237"/>
                  </a:cxn>
                  <a:cxn ang="0">
                    <a:pos x="89" y="207"/>
                  </a:cxn>
                  <a:cxn ang="0">
                    <a:pos x="60" y="177"/>
                  </a:cxn>
                  <a:cxn ang="0">
                    <a:pos x="30" y="177"/>
                  </a:cxn>
                  <a:cxn ang="0">
                    <a:pos x="30" y="147"/>
                  </a:cxn>
                  <a:cxn ang="0">
                    <a:pos x="60" y="147"/>
                  </a:cxn>
                  <a:cxn ang="0">
                    <a:pos x="118" y="207"/>
                  </a:cxn>
                  <a:cxn ang="0">
                    <a:pos x="148" y="177"/>
                  </a:cxn>
                  <a:cxn ang="0">
                    <a:pos x="118" y="177"/>
                  </a:cxn>
                  <a:cxn ang="0">
                    <a:pos x="118" y="147"/>
                  </a:cxn>
                  <a:cxn ang="0">
                    <a:pos x="148" y="147"/>
                  </a:cxn>
                  <a:cxn ang="0">
                    <a:pos x="178" y="177"/>
                  </a:cxn>
                  <a:cxn ang="0">
                    <a:pos x="209" y="147"/>
                  </a:cxn>
                  <a:cxn ang="0">
                    <a:pos x="237" y="147"/>
                  </a:cxn>
                  <a:cxn ang="0">
                    <a:pos x="237" y="177"/>
                  </a:cxn>
                  <a:cxn ang="0">
                    <a:pos x="296" y="177"/>
                  </a:cxn>
                  <a:cxn ang="0">
                    <a:pos x="237" y="118"/>
                  </a:cxn>
                  <a:cxn ang="0">
                    <a:pos x="296" y="89"/>
                  </a:cxn>
                  <a:cxn ang="0">
                    <a:pos x="327" y="89"/>
                  </a:cxn>
                  <a:cxn ang="0">
                    <a:pos x="355" y="118"/>
                  </a:cxn>
                  <a:cxn ang="0">
                    <a:pos x="355" y="89"/>
                  </a:cxn>
                  <a:cxn ang="0">
                    <a:pos x="446" y="89"/>
                  </a:cxn>
                  <a:cxn ang="0">
                    <a:pos x="473" y="118"/>
                  </a:cxn>
                  <a:cxn ang="0">
                    <a:pos x="473" y="147"/>
                  </a:cxn>
                  <a:cxn ang="0">
                    <a:pos x="446" y="177"/>
                  </a:cxn>
                  <a:cxn ang="0">
                    <a:pos x="534" y="177"/>
                  </a:cxn>
                  <a:cxn ang="0">
                    <a:pos x="503" y="147"/>
                  </a:cxn>
                  <a:cxn ang="0">
                    <a:pos x="503" y="118"/>
                  </a:cxn>
                  <a:cxn ang="0">
                    <a:pos x="446" y="59"/>
                  </a:cxn>
                  <a:cxn ang="0">
                    <a:pos x="416" y="59"/>
                  </a:cxn>
                  <a:cxn ang="0">
                    <a:pos x="385" y="29"/>
                  </a:cxn>
                  <a:cxn ang="0">
                    <a:pos x="416" y="0"/>
                  </a:cxn>
                  <a:cxn ang="0">
                    <a:pos x="473" y="0"/>
                  </a:cxn>
                </a:cxnLst>
                <a:rect l="0" t="0" r="r" b="b"/>
                <a:pathLst>
                  <a:path w="534" h="384">
                    <a:moveTo>
                      <a:pt x="118" y="384"/>
                    </a:moveTo>
                    <a:lnTo>
                      <a:pt x="60" y="325"/>
                    </a:lnTo>
                    <a:lnTo>
                      <a:pt x="0" y="325"/>
                    </a:lnTo>
                    <a:lnTo>
                      <a:pt x="0" y="295"/>
                    </a:lnTo>
                    <a:lnTo>
                      <a:pt x="30" y="295"/>
                    </a:lnTo>
                    <a:lnTo>
                      <a:pt x="89" y="237"/>
                    </a:lnTo>
                    <a:lnTo>
                      <a:pt x="30" y="237"/>
                    </a:lnTo>
                    <a:lnTo>
                      <a:pt x="89" y="207"/>
                    </a:lnTo>
                    <a:lnTo>
                      <a:pt x="60" y="177"/>
                    </a:lnTo>
                    <a:lnTo>
                      <a:pt x="30" y="177"/>
                    </a:lnTo>
                    <a:lnTo>
                      <a:pt x="30" y="147"/>
                    </a:lnTo>
                    <a:lnTo>
                      <a:pt x="60" y="147"/>
                    </a:lnTo>
                    <a:lnTo>
                      <a:pt x="118" y="207"/>
                    </a:lnTo>
                    <a:lnTo>
                      <a:pt x="148" y="177"/>
                    </a:lnTo>
                    <a:lnTo>
                      <a:pt x="118" y="177"/>
                    </a:lnTo>
                    <a:lnTo>
                      <a:pt x="118" y="147"/>
                    </a:lnTo>
                    <a:lnTo>
                      <a:pt x="148" y="147"/>
                    </a:lnTo>
                    <a:lnTo>
                      <a:pt x="178" y="177"/>
                    </a:lnTo>
                    <a:lnTo>
                      <a:pt x="209" y="147"/>
                    </a:lnTo>
                    <a:lnTo>
                      <a:pt x="237" y="147"/>
                    </a:lnTo>
                    <a:lnTo>
                      <a:pt x="237" y="177"/>
                    </a:lnTo>
                    <a:lnTo>
                      <a:pt x="296" y="177"/>
                    </a:lnTo>
                    <a:lnTo>
                      <a:pt x="237" y="118"/>
                    </a:lnTo>
                    <a:lnTo>
                      <a:pt x="296" y="89"/>
                    </a:lnTo>
                    <a:lnTo>
                      <a:pt x="327" y="89"/>
                    </a:lnTo>
                    <a:lnTo>
                      <a:pt x="355" y="118"/>
                    </a:lnTo>
                    <a:lnTo>
                      <a:pt x="355" y="89"/>
                    </a:lnTo>
                    <a:lnTo>
                      <a:pt x="446" y="89"/>
                    </a:lnTo>
                    <a:lnTo>
                      <a:pt x="473" y="118"/>
                    </a:lnTo>
                    <a:lnTo>
                      <a:pt x="473" y="147"/>
                    </a:lnTo>
                    <a:lnTo>
                      <a:pt x="446" y="177"/>
                    </a:lnTo>
                    <a:lnTo>
                      <a:pt x="534" y="177"/>
                    </a:lnTo>
                    <a:lnTo>
                      <a:pt x="503" y="147"/>
                    </a:lnTo>
                    <a:lnTo>
                      <a:pt x="503" y="118"/>
                    </a:lnTo>
                    <a:lnTo>
                      <a:pt x="446" y="59"/>
                    </a:lnTo>
                    <a:lnTo>
                      <a:pt x="416" y="59"/>
                    </a:lnTo>
                    <a:lnTo>
                      <a:pt x="385" y="29"/>
                    </a:lnTo>
                    <a:lnTo>
                      <a:pt x="416" y="0"/>
                    </a:lnTo>
                    <a:lnTo>
                      <a:pt x="473" y="0"/>
                    </a:lnTo>
                  </a:path>
                </a:pathLst>
              </a:custGeom>
              <a:noFill/>
              <a:ln w="1588">
                <a:solidFill>
                  <a:srgbClr val="000000"/>
                </a:solidFill>
                <a:prstDash val="solid"/>
                <a:round/>
                <a:headEnd/>
                <a:tailEnd/>
              </a:ln>
            </p:spPr>
            <p:txBody>
              <a:bodyPr/>
              <a:lstStyle/>
              <a:p>
                <a:endParaRPr lang="en-GB"/>
              </a:p>
            </p:txBody>
          </p:sp>
          <p:sp>
            <p:nvSpPr>
              <p:cNvPr id="17746" name="Freeform 338"/>
              <p:cNvSpPr>
                <a:spLocks/>
              </p:cNvSpPr>
              <p:nvPr/>
            </p:nvSpPr>
            <p:spPr bwMode="auto">
              <a:xfrm>
                <a:off x="2946" y="1572"/>
                <a:ext cx="30" cy="7"/>
              </a:xfrm>
              <a:custGeom>
                <a:avLst/>
                <a:gdLst/>
                <a:ahLst/>
                <a:cxnLst>
                  <a:cxn ang="0">
                    <a:pos x="119" y="28"/>
                  </a:cxn>
                  <a:cxn ang="0">
                    <a:pos x="89" y="0"/>
                  </a:cxn>
                  <a:cxn ang="0">
                    <a:pos x="0" y="0"/>
                  </a:cxn>
                  <a:cxn ang="0">
                    <a:pos x="30" y="28"/>
                  </a:cxn>
                  <a:cxn ang="0">
                    <a:pos x="119" y="28"/>
                  </a:cxn>
                </a:cxnLst>
                <a:rect l="0" t="0" r="r" b="b"/>
                <a:pathLst>
                  <a:path w="119" h="28">
                    <a:moveTo>
                      <a:pt x="119" y="28"/>
                    </a:moveTo>
                    <a:lnTo>
                      <a:pt x="89" y="0"/>
                    </a:lnTo>
                    <a:lnTo>
                      <a:pt x="0" y="0"/>
                    </a:lnTo>
                    <a:lnTo>
                      <a:pt x="30" y="28"/>
                    </a:lnTo>
                    <a:lnTo>
                      <a:pt x="119" y="28"/>
                    </a:lnTo>
                  </a:path>
                </a:pathLst>
              </a:custGeom>
              <a:noFill/>
              <a:ln w="1588">
                <a:solidFill>
                  <a:srgbClr val="000000"/>
                </a:solidFill>
                <a:prstDash val="solid"/>
                <a:round/>
                <a:headEnd/>
                <a:tailEnd/>
              </a:ln>
            </p:spPr>
            <p:txBody>
              <a:bodyPr/>
              <a:lstStyle/>
              <a:p>
                <a:endParaRPr lang="en-GB"/>
              </a:p>
            </p:txBody>
          </p:sp>
          <p:sp>
            <p:nvSpPr>
              <p:cNvPr id="17747" name="Freeform 339"/>
              <p:cNvSpPr>
                <a:spLocks/>
              </p:cNvSpPr>
              <p:nvPr/>
            </p:nvSpPr>
            <p:spPr bwMode="auto">
              <a:xfrm>
                <a:off x="3027" y="1490"/>
                <a:ext cx="82" cy="38"/>
              </a:xfrm>
              <a:custGeom>
                <a:avLst/>
                <a:gdLst/>
                <a:ahLst/>
                <a:cxnLst>
                  <a:cxn ang="0">
                    <a:pos x="30" y="119"/>
                  </a:cxn>
                  <a:cxn ang="0">
                    <a:pos x="91" y="119"/>
                  </a:cxn>
                  <a:cxn ang="0">
                    <a:pos x="119" y="149"/>
                  </a:cxn>
                  <a:cxn ang="0">
                    <a:pos x="150" y="149"/>
                  </a:cxn>
                  <a:cxn ang="0">
                    <a:pos x="180" y="119"/>
                  </a:cxn>
                  <a:cxn ang="0">
                    <a:pos x="119" y="119"/>
                  </a:cxn>
                  <a:cxn ang="0">
                    <a:pos x="119" y="90"/>
                  </a:cxn>
                  <a:cxn ang="0">
                    <a:pos x="91" y="60"/>
                  </a:cxn>
                  <a:cxn ang="0">
                    <a:pos x="61" y="60"/>
                  </a:cxn>
                  <a:cxn ang="0">
                    <a:pos x="0" y="0"/>
                  </a:cxn>
                  <a:cxn ang="0">
                    <a:pos x="91" y="0"/>
                  </a:cxn>
                  <a:cxn ang="0">
                    <a:pos x="119" y="30"/>
                  </a:cxn>
                  <a:cxn ang="0">
                    <a:pos x="150" y="0"/>
                  </a:cxn>
                  <a:cxn ang="0">
                    <a:pos x="268" y="0"/>
                  </a:cxn>
                  <a:cxn ang="0">
                    <a:pos x="268" y="30"/>
                  </a:cxn>
                  <a:cxn ang="0">
                    <a:pos x="328" y="60"/>
                  </a:cxn>
                  <a:cxn ang="0">
                    <a:pos x="298" y="30"/>
                  </a:cxn>
                  <a:cxn ang="0">
                    <a:pos x="298" y="0"/>
                  </a:cxn>
                  <a:cxn ang="0">
                    <a:pos x="328" y="0"/>
                  </a:cxn>
                </a:cxnLst>
                <a:rect l="0" t="0" r="r" b="b"/>
                <a:pathLst>
                  <a:path w="328" h="149">
                    <a:moveTo>
                      <a:pt x="30" y="119"/>
                    </a:moveTo>
                    <a:lnTo>
                      <a:pt x="91" y="119"/>
                    </a:lnTo>
                    <a:lnTo>
                      <a:pt x="119" y="149"/>
                    </a:lnTo>
                    <a:lnTo>
                      <a:pt x="150" y="149"/>
                    </a:lnTo>
                    <a:lnTo>
                      <a:pt x="180" y="119"/>
                    </a:lnTo>
                    <a:lnTo>
                      <a:pt x="119" y="119"/>
                    </a:lnTo>
                    <a:lnTo>
                      <a:pt x="119" y="90"/>
                    </a:lnTo>
                    <a:lnTo>
                      <a:pt x="91" y="60"/>
                    </a:lnTo>
                    <a:lnTo>
                      <a:pt x="61" y="60"/>
                    </a:lnTo>
                    <a:lnTo>
                      <a:pt x="0" y="0"/>
                    </a:lnTo>
                    <a:lnTo>
                      <a:pt x="91" y="0"/>
                    </a:lnTo>
                    <a:lnTo>
                      <a:pt x="119" y="30"/>
                    </a:lnTo>
                    <a:lnTo>
                      <a:pt x="150" y="0"/>
                    </a:lnTo>
                    <a:lnTo>
                      <a:pt x="268" y="0"/>
                    </a:lnTo>
                    <a:lnTo>
                      <a:pt x="268" y="30"/>
                    </a:lnTo>
                    <a:lnTo>
                      <a:pt x="328" y="60"/>
                    </a:lnTo>
                    <a:lnTo>
                      <a:pt x="298" y="30"/>
                    </a:lnTo>
                    <a:lnTo>
                      <a:pt x="298" y="0"/>
                    </a:lnTo>
                    <a:lnTo>
                      <a:pt x="328" y="0"/>
                    </a:lnTo>
                  </a:path>
                </a:pathLst>
              </a:custGeom>
              <a:noFill/>
              <a:ln w="1588">
                <a:solidFill>
                  <a:srgbClr val="000000"/>
                </a:solidFill>
                <a:prstDash val="solid"/>
                <a:round/>
                <a:headEnd/>
                <a:tailEnd/>
              </a:ln>
            </p:spPr>
            <p:txBody>
              <a:bodyPr/>
              <a:lstStyle/>
              <a:p>
                <a:endParaRPr lang="en-GB"/>
              </a:p>
            </p:txBody>
          </p:sp>
          <p:sp>
            <p:nvSpPr>
              <p:cNvPr id="17748" name="Freeform 340"/>
              <p:cNvSpPr>
                <a:spLocks/>
              </p:cNvSpPr>
              <p:nvPr/>
            </p:nvSpPr>
            <p:spPr bwMode="auto">
              <a:xfrm>
                <a:off x="2976" y="1572"/>
                <a:ext cx="15" cy="7"/>
              </a:xfrm>
              <a:custGeom>
                <a:avLst/>
                <a:gdLst/>
                <a:ahLst/>
                <a:cxnLst>
                  <a:cxn ang="0">
                    <a:pos x="0" y="28"/>
                  </a:cxn>
                  <a:cxn ang="0">
                    <a:pos x="60" y="28"/>
                  </a:cxn>
                  <a:cxn ang="0">
                    <a:pos x="29" y="0"/>
                  </a:cxn>
                  <a:cxn ang="0">
                    <a:pos x="0" y="28"/>
                  </a:cxn>
                </a:cxnLst>
                <a:rect l="0" t="0" r="r" b="b"/>
                <a:pathLst>
                  <a:path w="60" h="28">
                    <a:moveTo>
                      <a:pt x="0" y="28"/>
                    </a:moveTo>
                    <a:lnTo>
                      <a:pt x="60" y="28"/>
                    </a:lnTo>
                    <a:lnTo>
                      <a:pt x="29" y="0"/>
                    </a:lnTo>
                    <a:lnTo>
                      <a:pt x="0" y="28"/>
                    </a:lnTo>
                  </a:path>
                </a:pathLst>
              </a:custGeom>
              <a:noFill/>
              <a:ln w="1588">
                <a:solidFill>
                  <a:srgbClr val="000000"/>
                </a:solidFill>
                <a:prstDash val="solid"/>
                <a:round/>
                <a:headEnd/>
                <a:tailEnd/>
              </a:ln>
            </p:spPr>
            <p:txBody>
              <a:bodyPr/>
              <a:lstStyle/>
              <a:p>
                <a:endParaRPr lang="en-GB"/>
              </a:p>
            </p:txBody>
          </p:sp>
          <p:sp>
            <p:nvSpPr>
              <p:cNvPr id="17749" name="Freeform 341"/>
              <p:cNvSpPr>
                <a:spLocks/>
              </p:cNvSpPr>
              <p:nvPr/>
            </p:nvSpPr>
            <p:spPr bwMode="auto">
              <a:xfrm>
                <a:off x="3102" y="1439"/>
                <a:ext cx="89" cy="51"/>
              </a:xfrm>
              <a:custGeom>
                <a:avLst/>
                <a:gdLst/>
                <a:ahLst/>
                <a:cxnLst>
                  <a:cxn ang="0">
                    <a:pos x="30" y="207"/>
                  </a:cxn>
                  <a:cxn ang="0">
                    <a:pos x="59" y="179"/>
                  </a:cxn>
                  <a:cxn ang="0">
                    <a:pos x="0" y="179"/>
                  </a:cxn>
                  <a:cxn ang="0">
                    <a:pos x="0" y="149"/>
                  </a:cxn>
                  <a:cxn ang="0">
                    <a:pos x="30" y="149"/>
                  </a:cxn>
                  <a:cxn ang="0">
                    <a:pos x="30" y="119"/>
                  </a:cxn>
                  <a:cxn ang="0">
                    <a:pos x="59" y="119"/>
                  </a:cxn>
                  <a:cxn ang="0">
                    <a:pos x="89" y="149"/>
                  </a:cxn>
                  <a:cxn ang="0">
                    <a:pos x="119" y="149"/>
                  </a:cxn>
                  <a:cxn ang="0">
                    <a:pos x="89" y="119"/>
                  </a:cxn>
                  <a:cxn ang="0">
                    <a:pos x="119" y="88"/>
                  </a:cxn>
                  <a:cxn ang="0">
                    <a:pos x="119" y="61"/>
                  </a:cxn>
                  <a:cxn ang="0">
                    <a:pos x="148" y="88"/>
                  </a:cxn>
                  <a:cxn ang="0">
                    <a:pos x="177" y="61"/>
                  </a:cxn>
                  <a:cxn ang="0">
                    <a:pos x="207" y="88"/>
                  </a:cxn>
                  <a:cxn ang="0">
                    <a:pos x="207" y="119"/>
                  </a:cxn>
                  <a:cxn ang="0">
                    <a:pos x="267" y="61"/>
                  </a:cxn>
                  <a:cxn ang="0">
                    <a:pos x="237" y="61"/>
                  </a:cxn>
                  <a:cxn ang="0">
                    <a:pos x="267" y="31"/>
                  </a:cxn>
                  <a:cxn ang="0">
                    <a:pos x="326" y="31"/>
                  </a:cxn>
                  <a:cxn ang="0">
                    <a:pos x="355" y="0"/>
                  </a:cxn>
                </a:cxnLst>
                <a:rect l="0" t="0" r="r" b="b"/>
                <a:pathLst>
                  <a:path w="355" h="207">
                    <a:moveTo>
                      <a:pt x="30" y="207"/>
                    </a:moveTo>
                    <a:lnTo>
                      <a:pt x="59" y="179"/>
                    </a:lnTo>
                    <a:lnTo>
                      <a:pt x="0" y="179"/>
                    </a:lnTo>
                    <a:lnTo>
                      <a:pt x="0" y="149"/>
                    </a:lnTo>
                    <a:lnTo>
                      <a:pt x="30" y="149"/>
                    </a:lnTo>
                    <a:lnTo>
                      <a:pt x="30" y="119"/>
                    </a:lnTo>
                    <a:lnTo>
                      <a:pt x="59" y="119"/>
                    </a:lnTo>
                    <a:lnTo>
                      <a:pt x="89" y="149"/>
                    </a:lnTo>
                    <a:lnTo>
                      <a:pt x="119" y="149"/>
                    </a:lnTo>
                    <a:lnTo>
                      <a:pt x="89" y="119"/>
                    </a:lnTo>
                    <a:lnTo>
                      <a:pt x="119" y="88"/>
                    </a:lnTo>
                    <a:lnTo>
                      <a:pt x="119" y="61"/>
                    </a:lnTo>
                    <a:lnTo>
                      <a:pt x="148" y="88"/>
                    </a:lnTo>
                    <a:lnTo>
                      <a:pt x="177" y="61"/>
                    </a:lnTo>
                    <a:lnTo>
                      <a:pt x="207" y="88"/>
                    </a:lnTo>
                    <a:lnTo>
                      <a:pt x="207" y="119"/>
                    </a:lnTo>
                    <a:lnTo>
                      <a:pt x="267" y="61"/>
                    </a:lnTo>
                    <a:lnTo>
                      <a:pt x="237" y="61"/>
                    </a:lnTo>
                    <a:lnTo>
                      <a:pt x="267" y="31"/>
                    </a:lnTo>
                    <a:lnTo>
                      <a:pt x="326" y="31"/>
                    </a:lnTo>
                    <a:lnTo>
                      <a:pt x="355" y="0"/>
                    </a:lnTo>
                  </a:path>
                </a:pathLst>
              </a:custGeom>
              <a:noFill/>
              <a:ln w="1588">
                <a:solidFill>
                  <a:srgbClr val="000000"/>
                </a:solidFill>
                <a:prstDash val="solid"/>
                <a:round/>
                <a:headEnd/>
                <a:tailEnd/>
              </a:ln>
            </p:spPr>
            <p:txBody>
              <a:bodyPr/>
              <a:lstStyle/>
              <a:p>
                <a:endParaRPr lang="en-GB"/>
              </a:p>
            </p:txBody>
          </p:sp>
          <p:sp>
            <p:nvSpPr>
              <p:cNvPr id="17750" name="Freeform 342"/>
              <p:cNvSpPr>
                <a:spLocks/>
              </p:cNvSpPr>
              <p:nvPr/>
            </p:nvSpPr>
            <p:spPr bwMode="auto">
              <a:xfrm>
                <a:off x="3191" y="1431"/>
                <a:ext cx="14" cy="19"/>
              </a:xfrm>
              <a:custGeom>
                <a:avLst/>
                <a:gdLst/>
                <a:ahLst/>
                <a:cxnLst>
                  <a:cxn ang="0">
                    <a:pos x="0" y="30"/>
                  </a:cxn>
                  <a:cxn ang="0">
                    <a:pos x="46" y="76"/>
                  </a:cxn>
                  <a:cxn ang="0">
                    <a:pos x="31" y="61"/>
                  </a:cxn>
                  <a:cxn ang="0">
                    <a:pos x="31" y="30"/>
                  </a:cxn>
                  <a:cxn ang="0">
                    <a:pos x="59" y="30"/>
                  </a:cxn>
                  <a:cxn ang="0">
                    <a:pos x="59" y="0"/>
                  </a:cxn>
                  <a:cxn ang="0">
                    <a:pos x="31" y="0"/>
                  </a:cxn>
                  <a:cxn ang="0">
                    <a:pos x="0" y="30"/>
                  </a:cxn>
                </a:cxnLst>
                <a:rect l="0" t="0" r="r" b="b"/>
                <a:pathLst>
                  <a:path w="59" h="76">
                    <a:moveTo>
                      <a:pt x="0" y="30"/>
                    </a:moveTo>
                    <a:lnTo>
                      <a:pt x="46" y="76"/>
                    </a:lnTo>
                    <a:lnTo>
                      <a:pt x="31" y="61"/>
                    </a:lnTo>
                    <a:lnTo>
                      <a:pt x="31" y="30"/>
                    </a:lnTo>
                    <a:lnTo>
                      <a:pt x="59" y="30"/>
                    </a:lnTo>
                    <a:lnTo>
                      <a:pt x="59" y="0"/>
                    </a:lnTo>
                    <a:lnTo>
                      <a:pt x="31" y="0"/>
                    </a:lnTo>
                    <a:lnTo>
                      <a:pt x="0" y="30"/>
                    </a:lnTo>
                  </a:path>
                </a:pathLst>
              </a:custGeom>
              <a:noFill/>
              <a:ln w="1588">
                <a:solidFill>
                  <a:srgbClr val="000000"/>
                </a:solidFill>
                <a:prstDash val="solid"/>
                <a:round/>
                <a:headEnd/>
                <a:tailEnd/>
              </a:ln>
            </p:spPr>
            <p:txBody>
              <a:bodyPr/>
              <a:lstStyle/>
              <a:p>
                <a:endParaRPr lang="en-GB"/>
              </a:p>
            </p:txBody>
          </p:sp>
          <p:sp>
            <p:nvSpPr>
              <p:cNvPr id="17751" name="Rectangle 343"/>
              <p:cNvSpPr>
                <a:spLocks noChangeArrowheads="1"/>
              </p:cNvSpPr>
              <p:nvPr/>
            </p:nvSpPr>
            <p:spPr bwMode="auto">
              <a:xfrm>
                <a:off x="3109" y="1490"/>
                <a:ext cx="7" cy="8"/>
              </a:xfrm>
              <a:prstGeom prst="rect">
                <a:avLst/>
              </a:prstGeom>
              <a:noFill/>
              <a:ln w="1588">
                <a:solidFill>
                  <a:srgbClr val="000000"/>
                </a:solidFill>
                <a:miter lim="800000"/>
                <a:headEnd/>
                <a:tailEnd/>
              </a:ln>
            </p:spPr>
            <p:txBody>
              <a:bodyPr/>
              <a:lstStyle/>
              <a:p>
                <a:endParaRPr lang="en-GB"/>
              </a:p>
            </p:txBody>
          </p:sp>
          <p:sp>
            <p:nvSpPr>
              <p:cNvPr id="17752" name="Freeform 344"/>
              <p:cNvSpPr>
                <a:spLocks/>
              </p:cNvSpPr>
              <p:nvPr/>
            </p:nvSpPr>
            <p:spPr bwMode="auto">
              <a:xfrm>
                <a:off x="3065" y="1506"/>
                <a:ext cx="15" cy="7"/>
              </a:xfrm>
              <a:custGeom>
                <a:avLst/>
                <a:gdLst/>
                <a:ahLst/>
                <a:cxnLst>
                  <a:cxn ang="0">
                    <a:pos x="0" y="30"/>
                  </a:cxn>
                  <a:cxn ang="0">
                    <a:pos x="60" y="0"/>
                  </a:cxn>
                  <a:cxn ang="0">
                    <a:pos x="30" y="0"/>
                  </a:cxn>
                  <a:cxn ang="0">
                    <a:pos x="0" y="30"/>
                  </a:cxn>
                </a:cxnLst>
                <a:rect l="0" t="0" r="r" b="b"/>
                <a:pathLst>
                  <a:path w="60" h="30">
                    <a:moveTo>
                      <a:pt x="0" y="30"/>
                    </a:moveTo>
                    <a:lnTo>
                      <a:pt x="60" y="0"/>
                    </a:lnTo>
                    <a:lnTo>
                      <a:pt x="30" y="0"/>
                    </a:lnTo>
                    <a:lnTo>
                      <a:pt x="0" y="30"/>
                    </a:lnTo>
                  </a:path>
                </a:pathLst>
              </a:custGeom>
              <a:noFill/>
              <a:ln w="1588">
                <a:solidFill>
                  <a:srgbClr val="000000"/>
                </a:solidFill>
                <a:prstDash val="solid"/>
                <a:round/>
                <a:headEnd/>
                <a:tailEnd/>
              </a:ln>
            </p:spPr>
            <p:txBody>
              <a:bodyPr/>
              <a:lstStyle/>
              <a:p>
                <a:endParaRPr lang="en-GB"/>
              </a:p>
            </p:txBody>
          </p:sp>
          <p:sp>
            <p:nvSpPr>
              <p:cNvPr id="17753" name="Freeform 345"/>
              <p:cNvSpPr>
                <a:spLocks/>
              </p:cNvSpPr>
              <p:nvPr/>
            </p:nvSpPr>
            <p:spPr bwMode="auto">
              <a:xfrm>
                <a:off x="3050" y="1624"/>
                <a:ext cx="15" cy="8"/>
              </a:xfrm>
              <a:custGeom>
                <a:avLst/>
                <a:gdLst/>
                <a:ahLst/>
                <a:cxnLst>
                  <a:cxn ang="0">
                    <a:pos x="0" y="0"/>
                  </a:cxn>
                  <a:cxn ang="0">
                    <a:pos x="0" y="31"/>
                  </a:cxn>
                  <a:cxn ang="0">
                    <a:pos x="28" y="31"/>
                  </a:cxn>
                  <a:cxn ang="0">
                    <a:pos x="59" y="0"/>
                  </a:cxn>
                  <a:cxn ang="0">
                    <a:pos x="0" y="0"/>
                  </a:cxn>
                </a:cxnLst>
                <a:rect l="0" t="0" r="r" b="b"/>
                <a:pathLst>
                  <a:path w="59" h="31">
                    <a:moveTo>
                      <a:pt x="0" y="0"/>
                    </a:moveTo>
                    <a:lnTo>
                      <a:pt x="0" y="31"/>
                    </a:lnTo>
                    <a:lnTo>
                      <a:pt x="28" y="31"/>
                    </a:lnTo>
                    <a:lnTo>
                      <a:pt x="59" y="0"/>
                    </a:lnTo>
                    <a:lnTo>
                      <a:pt x="0" y="0"/>
                    </a:lnTo>
                  </a:path>
                </a:pathLst>
              </a:custGeom>
              <a:noFill/>
              <a:ln w="1588">
                <a:solidFill>
                  <a:srgbClr val="000000"/>
                </a:solidFill>
                <a:prstDash val="solid"/>
                <a:round/>
                <a:headEnd/>
                <a:tailEnd/>
              </a:ln>
            </p:spPr>
            <p:txBody>
              <a:bodyPr/>
              <a:lstStyle/>
              <a:p>
                <a:endParaRPr lang="en-GB"/>
              </a:p>
            </p:txBody>
          </p:sp>
          <p:sp>
            <p:nvSpPr>
              <p:cNvPr id="17754" name="Freeform 346"/>
              <p:cNvSpPr>
                <a:spLocks/>
              </p:cNvSpPr>
              <p:nvPr/>
            </p:nvSpPr>
            <p:spPr bwMode="auto">
              <a:xfrm>
                <a:off x="3235" y="1727"/>
                <a:ext cx="15" cy="23"/>
              </a:xfrm>
              <a:custGeom>
                <a:avLst/>
                <a:gdLst/>
                <a:ahLst/>
                <a:cxnLst>
                  <a:cxn ang="0">
                    <a:pos x="29" y="89"/>
                  </a:cxn>
                  <a:cxn ang="0">
                    <a:pos x="29" y="60"/>
                  </a:cxn>
                  <a:cxn ang="0">
                    <a:pos x="60" y="30"/>
                  </a:cxn>
                  <a:cxn ang="0">
                    <a:pos x="60" y="0"/>
                  </a:cxn>
                  <a:cxn ang="0">
                    <a:pos x="29" y="0"/>
                  </a:cxn>
                  <a:cxn ang="0">
                    <a:pos x="0" y="30"/>
                  </a:cxn>
                  <a:cxn ang="0">
                    <a:pos x="0" y="60"/>
                  </a:cxn>
                  <a:cxn ang="0">
                    <a:pos x="29" y="89"/>
                  </a:cxn>
                </a:cxnLst>
                <a:rect l="0" t="0" r="r" b="b"/>
                <a:pathLst>
                  <a:path w="60" h="89">
                    <a:moveTo>
                      <a:pt x="29" y="89"/>
                    </a:moveTo>
                    <a:lnTo>
                      <a:pt x="29" y="60"/>
                    </a:lnTo>
                    <a:lnTo>
                      <a:pt x="60" y="30"/>
                    </a:lnTo>
                    <a:lnTo>
                      <a:pt x="60" y="0"/>
                    </a:lnTo>
                    <a:lnTo>
                      <a:pt x="29" y="0"/>
                    </a:lnTo>
                    <a:lnTo>
                      <a:pt x="0" y="30"/>
                    </a:lnTo>
                    <a:lnTo>
                      <a:pt x="0" y="60"/>
                    </a:lnTo>
                    <a:lnTo>
                      <a:pt x="29" y="89"/>
                    </a:lnTo>
                  </a:path>
                </a:pathLst>
              </a:custGeom>
              <a:noFill/>
              <a:ln w="1588">
                <a:solidFill>
                  <a:srgbClr val="000000"/>
                </a:solidFill>
                <a:prstDash val="solid"/>
                <a:round/>
                <a:headEnd/>
                <a:tailEnd/>
              </a:ln>
            </p:spPr>
            <p:txBody>
              <a:bodyPr/>
              <a:lstStyle/>
              <a:p>
                <a:endParaRPr lang="en-GB"/>
              </a:p>
            </p:txBody>
          </p:sp>
          <p:sp>
            <p:nvSpPr>
              <p:cNvPr id="17755" name="Freeform 347"/>
              <p:cNvSpPr>
                <a:spLocks/>
              </p:cNvSpPr>
              <p:nvPr/>
            </p:nvSpPr>
            <p:spPr bwMode="auto">
              <a:xfrm>
                <a:off x="3183" y="1750"/>
                <a:ext cx="59" cy="52"/>
              </a:xfrm>
              <a:custGeom>
                <a:avLst/>
                <a:gdLst/>
                <a:ahLst/>
                <a:cxnLst>
                  <a:cxn ang="0">
                    <a:pos x="236" y="0"/>
                  </a:cxn>
                  <a:cxn ang="0">
                    <a:pos x="207" y="29"/>
                  </a:cxn>
                  <a:cxn ang="0">
                    <a:pos x="207" y="0"/>
                  </a:cxn>
                  <a:cxn ang="0">
                    <a:pos x="179" y="29"/>
                  </a:cxn>
                  <a:cxn ang="0">
                    <a:pos x="148" y="29"/>
                  </a:cxn>
                  <a:cxn ang="0">
                    <a:pos x="207" y="89"/>
                  </a:cxn>
                  <a:cxn ang="0">
                    <a:pos x="207" y="119"/>
                  </a:cxn>
                  <a:cxn ang="0">
                    <a:pos x="179" y="148"/>
                  </a:cxn>
                  <a:cxn ang="0">
                    <a:pos x="148" y="148"/>
                  </a:cxn>
                  <a:cxn ang="0">
                    <a:pos x="118" y="177"/>
                  </a:cxn>
                  <a:cxn ang="0">
                    <a:pos x="88" y="177"/>
                  </a:cxn>
                  <a:cxn ang="0">
                    <a:pos x="88" y="207"/>
                  </a:cxn>
                  <a:cxn ang="0">
                    <a:pos x="60" y="207"/>
                  </a:cxn>
                  <a:cxn ang="0">
                    <a:pos x="60" y="177"/>
                  </a:cxn>
                  <a:cxn ang="0">
                    <a:pos x="0" y="177"/>
                  </a:cxn>
                </a:cxnLst>
                <a:rect l="0" t="0" r="r" b="b"/>
                <a:pathLst>
                  <a:path w="236" h="207">
                    <a:moveTo>
                      <a:pt x="236" y="0"/>
                    </a:moveTo>
                    <a:lnTo>
                      <a:pt x="207" y="29"/>
                    </a:lnTo>
                    <a:lnTo>
                      <a:pt x="207" y="0"/>
                    </a:lnTo>
                    <a:lnTo>
                      <a:pt x="179" y="29"/>
                    </a:lnTo>
                    <a:lnTo>
                      <a:pt x="148" y="29"/>
                    </a:lnTo>
                    <a:lnTo>
                      <a:pt x="207" y="89"/>
                    </a:lnTo>
                    <a:lnTo>
                      <a:pt x="207" y="119"/>
                    </a:lnTo>
                    <a:lnTo>
                      <a:pt x="179" y="148"/>
                    </a:lnTo>
                    <a:lnTo>
                      <a:pt x="148" y="148"/>
                    </a:lnTo>
                    <a:lnTo>
                      <a:pt x="118" y="177"/>
                    </a:lnTo>
                    <a:lnTo>
                      <a:pt x="88" y="177"/>
                    </a:lnTo>
                    <a:lnTo>
                      <a:pt x="88" y="207"/>
                    </a:lnTo>
                    <a:lnTo>
                      <a:pt x="60" y="207"/>
                    </a:lnTo>
                    <a:lnTo>
                      <a:pt x="60" y="177"/>
                    </a:lnTo>
                    <a:lnTo>
                      <a:pt x="0" y="177"/>
                    </a:lnTo>
                  </a:path>
                </a:pathLst>
              </a:custGeom>
              <a:noFill/>
              <a:ln w="1588">
                <a:solidFill>
                  <a:srgbClr val="000000"/>
                </a:solidFill>
                <a:prstDash val="solid"/>
                <a:round/>
                <a:headEnd/>
                <a:tailEnd/>
              </a:ln>
            </p:spPr>
            <p:txBody>
              <a:bodyPr/>
              <a:lstStyle/>
              <a:p>
                <a:endParaRPr lang="en-GB"/>
              </a:p>
            </p:txBody>
          </p:sp>
          <p:sp>
            <p:nvSpPr>
              <p:cNvPr id="17756" name="Freeform 348"/>
              <p:cNvSpPr>
                <a:spLocks/>
              </p:cNvSpPr>
              <p:nvPr/>
            </p:nvSpPr>
            <p:spPr bwMode="auto">
              <a:xfrm>
                <a:off x="3176" y="1787"/>
                <a:ext cx="7" cy="7"/>
              </a:xfrm>
              <a:custGeom>
                <a:avLst/>
                <a:gdLst/>
                <a:ahLst/>
                <a:cxnLst>
                  <a:cxn ang="0">
                    <a:pos x="30" y="29"/>
                  </a:cxn>
                  <a:cxn ang="0">
                    <a:pos x="30" y="0"/>
                  </a:cxn>
                  <a:cxn ang="0">
                    <a:pos x="0" y="0"/>
                  </a:cxn>
                  <a:cxn ang="0">
                    <a:pos x="30" y="29"/>
                  </a:cxn>
                </a:cxnLst>
                <a:rect l="0" t="0" r="r" b="b"/>
                <a:pathLst>
                  <a:path w="30" h="29">
                    <a:moveTo>
                      <a:pt x="30" y="29"/>
                    </a:moveTo>
                    <a:lnTo>
                      <a:pt x="30" y="0"/>
                    </a:lnTo>
                    <a:lnTo>
                      <a:pt x="0" y="0"/>
                    </a:lnTo>
                    <a:lnTo>
                      <a:pt x="30" y="29"/>
                    </a:lnTo>
                  </a:path>
                </a:pathLst>
              </a:custGeom>
              <a:noFill/>
              <a:ln w="1588">
                <a:solidFill>
                  <a:srgbClr val="000000"/>
                </a:solidFill>
                <a:prstDash val="solid"/>
                <a:round/>
                <a:headEnd/>
                <a:tailEnd/>
              </a:ln>
            </p:spPr>
            <p:txBody>
              <a:bodyPr/>
              <a:lstStyle/>
              <a:p>
                <a:endParaRPr lang="en-GB"/>
              </a:p>
            </p:txBody>
          </p:sp>
          <p:sp>
            <p:nvSpPr>
              <p:cNvPr id="17757" name="Freeform 349"/>
              <p:cNvSpPr>
                <a:spLocks/>
              </p:cNvSpPr>
              <p:nvPr/>
            </p:nvSpPr>
            <p:spPr bwMode="auto">
              <a:xfrm>
                <a:off x="2931" y="1794"/>
                <a:ext cx="252" cy="81"/>
              </a:xfrm>
              <a:custGeom>
                <a:avLst/>
                <a:gdLst/>
                <a:ahLst/>
                <a:cxnLst>
                  <a:cxn ang="0">
                    <a:pos x="1008" y="0"/>
                  </a:cxn>
                  <a:cxn ang="0">
                    <a:pos x="1008" y="30"/>
                  </a:cxn>
                  <a:cxn ang="0">
                    <a:pos x="978" y="30"/>
                  </a:cxn>
                  <a:cxn ang="0">
                    <a:pos x="949" y="60"/>
                  </a:cxn>
                  <a:cxn ang="0">
                    <a:pos x="919" y="60"/>
                  </a:cxn>
                  <a:cxn ang="0">
                    <a:pos x="949" y="89"/>
                  </a:cxn>
                  <a:cxn ang="0">
                    <a:pos x="859" y="89"/>
                  </a:cxn>
                  <a:cxn ang="0">
                    <a:pos x="889" y="148"/>
                  </a:cxn>
                  <a:cxn ang="0">
                    <a:pos x="830" y="148"/>
                  </a:cxn>
                  <a:cxn ang="0">
                    <a:pos x="830" y="179"/>
                  </a:cxn>
                  <a:cxn ang="0">
                    <a:pos x="771" y="237"/>
                  </a:cxn>
                  <a:cxn ang="0">
                    <a:pos x="712" y="267"/>
                  </a:cxn>
                  <a:cxn ang="0">
                    <a:pos x="682" y="267"/>
                  </a:cxn>
                  <a:cxn ang="0">
                    <a:pos x="652" y="298"/>
                  </a:cxn>
                  <a:cxn ang="0">
                    <a:pos x="621" y="298"/>
                  </a:cxn>
                  <a:cxn ang="0">
                    <a:pos x="594" y="325"/>
                  </a:cxn>
                  <a:cxn ang="0">
                    <a:pos x="564" y="298"/>
                  </a:cxn>
                  <a:cxn ang="0">
                    <a:pos x="534" y="325"/>
                  </a:cxn>
                  <a:cxn ang="0">
                    <a:pos x="357" y="325"/>
                  </a:cxn>
                  <a:cxn ang="0">
                    <a:pos x="327" y="298"/>
                  </a:cxn>
                  <a:cxn ang="0">
                    <a:pos x="296" y="325"/>
                  </a:cxn>
                  <a:cxn ang="0">
                    <a:pos x="266" y="298"/>
                  </a:cxn>
                  <a:cxn ang="0">
                    <a:pos x="296" y="267"/>
                  </a:cxn>
                  <a:cxn ang="0">
                    <a:pos x="266" y="267"/>
                  </a:cxn>
                  <a:cxn ang="0">
                    <a:pos x="207" y="237"/>
                  </a:cxn>
                  <a:cxn ang="0">
                    <a:pos x="148" y="237"/>
                  </a:cxn>
                  <a:cxn ang="0">
                    <a:pos x="89" y="179"/>
                  </a:cxn>
                  <a:cxn ang="0">
                    <a:pos x="59" y="179"/>
                  </a:cxn>
                  <a:cxn ang="0">
                    <a:pos x="0" y="119"/>
                  </a:cxn>
                  <a:cxn ang="0">
                    <a:pos x="0" y="89"/>
                  </a:cxn>
                  <a:cxn ang="0">
                    <a:pos x="59" y="30"/>
                  </a:cxn>
                  <a:cxn ang="0">
                    <a:pos x="89" y="30"/>
                  </a:cxn>
                  <a:cxn ang="0">
                    <a:pos x="120" y="60"/>
                  </a:cxn>
                  <a:cxn ang="0">
                    <a:pos x="148" y="60"/>
                  </a:cxn>
                </a:cxnLst>
                <a:rect l="0" t="0" r="r" b="b"/>
                <a:pathLst>
                  <a:path w="1008" h="325">
                    <a:moveTo>
                      <a:pt x="1008" y="0"/>
                    </a:moveTo>
                    <a:lnTo>
                      <a:pt x="1008" y="30"/>
                    </a:lnTo>
                    <a:lnTo>
                      <a:pt x="978" y="30"/>
                    </a:lnTo>
                    <a:lnTo>
                      <a:pt x="949" y="60"/>
                    </a:lnTo>
                    <a:lnTo>
                      <a:pt x="919" y="60"/>
                    </a:lnTo>
                    <a:lnTo>
                      <a:pt x="949" y="89"/>
                    </a:lnTo>
                    <a:lnTo>
                      <a:pt x="859" y="89"/>
                    </a:lnTo>
                    <a:lnTo>
                      <a:pt x="889" y="148"/>
                    </a:lnTo>
                    <a:lnTo>
                      <a:pt x="830" y="148"/>
                    </a:lnTo>
                    <a:lnTo>
                      <a:pt x="830" y="179"/>
                    </a:lnTo>
                    <a:lnTo>
                      <a:pt x="771" y="237"/>
                    </a:lnTo>
                    <a:lnTo>
                      <a:pt x="712" y="267"/>
                    </a:lnTo>
                    <a:lnTo>
                      <a:pt x="682" y="267"/>
                    </a:lnTo>
                    <a:lnTo>
                      <a:pt x="652" y="298"/>
                    </a:lnTo>
                    <a:lnTo>
                      <a:pt x="621" y="298"/>
                    </a:lnTo>
                    <a:lnTo>
                      <a:pt x="594" y="325"/>
                    </a:lnTo>
                    <a:lnTo>
                      <a:pt x="564" y="298"/>
                    </a:lnTo>
                    <a:lnTo>
                      <a:pt x="534" y="325"/>
                    </a:lnTo>
                    <a:lnTo>
                      <a:pt x="357" y="325"/>
                    </a:lnTo>
                    <a:lnTo>
                      <a:pt x="327" y="298"/>
                    </a:lnTo>
                    <a:lnTo>
                      <a:pt x="296" y="325"/>
                    </a:lnTo>
                    <a:lnTo>
                      <a:pt x="266" y="298"/>
                    </a:lnTo>
                    <a:lnTo>
                      <a:pt x="296" y="267"/>
                    </a:lnTo>
                    <a:lnTo>
                      <a:pt x="266" y="267"/>
                    </a:lnTo>
                    <a:lnTo>
                      <a:pt x="207" y="237"/>
                    </a:lnTo>
                    <a:lnTo>
                      <a:pt x="148" y="237"/>
                    </a:lnTo>
                    <a:lnTo>
                      <a:pt x="89" y="179"/>
                    </a:lnTo>
                    <a:lnTo>
                      <a:pt x="59" y="179"/>
                    </a:lnTo>
                    <a:lnTo>
                      <a:pt x="0" y="119"/>
                    </a:lnTo>
                    <a:lnTo>
                      <a:pt x="0" y="89"/>
                    </a:lnTo>
                    <a:lnTo>
                      <a:pt x="59" y="30"/>
                    </a:lnTo>
                    <a:lnTo>
                      <a:pt x="89" y="30"/>
                    </a:lnTo>
                    <a:lnTo>
                      <a:pt x="120" y="60"/>
                    </a:lnTo>
                    <a:lnTo>
                      <a:pt x="148" y="60"/>
                    </a:lnTo>
                  </a:path>
                </a:pathLst>
              </a:custGeom>
              <a:noFill/>
              <a:ln w="1588">
                <a:solidFill>
                  <a:srgbClr val="000000"/>
                </a:solidFill>
                <a:prstDash val="solid"/>
                <a:round/>
                <a:headEnd/>
                <a:tailEnd/>
              </a:ln>
            </p:spPr>
            <p:txBody>
              <a:bodyPr/>
              <a:lstStyle/>
              <a:p>
                <a:endParaRPr lang="en-GB"/>
              </a:p>
            </p:txBody>
          </p:sp>
          <p:sp>
            <p:nvSpPr>
              <p:cNvPr id="17758" name="Freeform 350"/>
              <p:cNvSpPr>
                <a:spLocks/>
              </p:cNvSpPr>
              <p:nvPr/>
            </p:nvSpPr>
            <p:spPr bwMode="auto">
              <a:xfrm>
                <a:off x="2983" y="1616"/>
                <a:ext cx="30" cy="23"/>
              </a:xfrm>
              <a:custGeom>
                <a:avLst/>
                <a:gdLst/>
                <a:ahLst/>
                <a:cxnLst>
                  <a:cxn ang="0">
                    <a:pos x="120" y="60"/>
                  </a:cxn>
                  <a:cxn ang="0">
                    <a:pos x="89" y="29"/>
                  </a:cxn>
                  <a:cxn ang="0">
                    <a:pos x="89" y="0"/>
                  </a:cxn>
                  <a:cxn ang="0">
                    <a:pos x="59" y="0"/>
                  </a:cxn>
                  <a:cxn ang="0">
                    <a:pos x="59" y="60"/>
                  </a:cxn>
                  <a:cxn ang="0">
                    <a:pos x="0" y="60"/>
                  </a:cxn>
                  <a:cxn ang="0">
                    <a:pos x="31" y="88"/>
                  </a:cxn>
                  <a:cxn ang="0">
                    <a:pos x="59" y="88"/>
                  </a:cxn>
                  <a:cxn ang="0">
                    <a:pos x="89" y="60"/>
                  </a:cxn>
                  <a:cxn ang="0">
                    <a:pos x="120" y="60"/>
                  </a:cxn>
                </a:cxnLst>
                <a:rect l="0" t="0" r="r" b="b"/>
                <a:pathLst>
                  <a:path w="120" h="88">
                    <a:moveTo>
                      <a:pt x="120" y="60"/>
                    </a:moveTo>
                    <a:lnTo>
                      <a:pt x="89" y="29"/>
                    </a:lnTo>
                    <a:lnTo>
                      <a:pt x="89" y="0"/>
                    </a:lnTo>
                    <a:lnTo>
                      <a:pt x="59" y="0"/>
                    </a:lnTo>
                    <a:lnTo>
                      <a:pt x="59" y="60"/>
                    </a:lnTo>
                    <a:lnTo>
                      <a:pt x="0" y="60"/>
                    </a:lnTo>
                    <a:lnTo>
                      <a:pt x="31" y="88"/>
                    </a:lnTo>
                    <a:lnTo>
                      <a:pt x="59" y="88"/>
                    </a:lnTo>
                    <a:lnTo>
                      <a:pt x="89" y="60"/>
                    </a:lnTo>
                    <a:lnTo>
                      <a:pt x="120" y="60"/>
                    </a:lnTo>
                  </a:path>
                </a:pathLst>
              </a:custGeom>
              <a:noFill/>
              <a:ln w="1588">
                <a:solidFill>
                  <a:srgbClr val="000000"/>
                </a:solidFill>
                <a:prstDash val="solid"/>
                <a:round/>
                <a:headEnd/>
                <a:tailEnd/>
              </a:ln>
            </p:spPr>
            <p:txBody>
              <a:bodyPr/>
              <a:lstStyle/>
              <a:p>
                <a:endParaRPr lang="en-GB"/>
              </a:p>
            </p:txBody>
          </p:sp>
          <p:sp>
            <p:nvSpPr>
              <p:cNvPr id="17759" name="Freeform 351"/>
              <p:cNvSpPr>
                <a:spLocks/>
              </p:cNvSpPr>
              <p:nvPr/>
            </p:nvSpPr>
            <p:spPr bwMode="auto">
              <a:xfrm>
                <a:off x="3013" y="1624"/>
                <a:ext cx="22" cy="22"/>
              </a:xfrm>
              <a:custGeom>
                <a:avLst/>
                <a:gdLst/>
                <a:ahLst/>
                <a:cxnLst>
                  <a:cxn ang="0">
                    <a:pos x="0" y="31"/>
                  </a:cxn>
                  <a:cxn ang="0">
                    <a:pos x="57" y="89"/>
                  </a:cxn>
                  <a:cxn ang="0">
                    <a:pos x="87" y="89"/>
                  </a:cxn>
                  <a:cxn ang="0">
                    <a:pos x="57" y="59"/>
                  </a:cxn>
                  <a:cxn ang="0">
                    <a:pos x="87" y="31"/>
                  </a:cxn>
                  <a:cxn ang="0">
                    <a:pos x="57" y="31"/>
                  </a:cxn>
                  <a:cxn ang="0">
                    <a:pos x="87" y="0"/>
                  </a:cxn>
                  <a:cxn ang="0">
                    <a:pos x="57" y="0"/>
                  </a:cxn>
                  <a:cxn ang="0">
                    <a:pos x="30" y="31"/>
                  </a:cxn>
                  <a:cxn ang="0">
                    <a:pos x="0" y="31"/>
                  </a:cxn>
                </a:cxnLst>
                <a:rect l="0" t="0" r="r" b="b"/>
                <a:pathLst>
                  <a:path w="87" h="89">
                    <a:moveTo>
                      <a:pt x="0" y="31"/>
                    </a:moveTo>
                    <a:lnTo>
                      <a:pt x="57" y="89"/>
                    </a:lnTo>
                    <a:lnTo>
                      <a:pt x="87" y="89"/>
                    </a:lnTo>
                    <a:lnTo>
                      <a:pt x="57" y="59"/>
                    </a:lnTo>
                    <a:lnTo>
                      <a:pt x="87" y="31"/>
                    </a:lnTo>
                    <a:lnTo>
                      <a:pt x="57" y="31"/>
                    </a:lnTo>
                    <a:lnTo>
                      <a:pt x="87" y="0"/>
                    </a:lnTo>
                    <a:lnTo>
                      <a:pt x="57" y="0"/>
                    </a:lnTo>
                    <a:lnTo>
                      <a:pt x="30" y="31"/>
                    </a:lnTo>
                    <a:lnTo>
                      <a:pt x="0" y="31"/>
                    </a:lnTo>
                  </a:path>
                </a:pathLst>
              </a:custGeom>
              <a:noFill/>
              <a:ln w="1588">
                <a:solidFill>
                  <a:srgbClr val="000000"/>
                </a:solidFill>
                <a:prstDash val="solid"/>
                <a:round/>
                <a:headEnd/>
                <a:tailEnd/>
              </a:ln>
            </p:spPr>
            <p:txBody>
              <a:bodyPr/>
              <a:lstStyle/>
              <a:p>
                <a:endParaRPr lang="en-GB"/>
              </a:p>
            </p:txBody>
          </p:sp>
          <p:sp>
            <p:nvSpPr>
              <p:cNvPr id="17760" name="Freeform 352"/>
              <p:cNvSpPr>
                <a:spLocks/>
              </p:cNvSpPr>
              <p:nvPr/>
            </p:nvSpPr>
            <p:spPr bwMode="auto">
              <a:xfrm>
                <a:off x="2961" y="1624"/>
                <a:ext cx="15" cy="8"/>
              </a:xfrm>
              <a:custGeom>
                <a:avLst/>
                <a:gdLst/>
                <a:ahLst/>
                <a:cxnLst>
                  <a:cxn ang="0">
                    <a:pos x="28" y="0"/>
                  </a:cxn>
                  <a:cxn ang="0">
                    <a:pos x="0" y="31"/>
                  </a:cxn>
                  <a:cxn ang="0">
                    <a:pos x="58" y="31"/>
                  </a:cxn>
                  <a:cxn ang="0">
                    <a:pos x="28" y="0"/>
                  </a:cxn>
                </a:cxnLst>
                <a:rect l="0" t="0" r="r" b="b"/>
                <a:pathLst>
                  <a:path w="58" h="31">
                    <a:moveTo>
                      <a:pt x="28" y="0"/>
                    </a:moveTo>
                    <a:lnTo>
                      <a:pt x="0" y="31"/>
                    </a:lnTo>
                    <a:lnTo>
                      <a:pt x="58" y="31"/>
                    </a:lnTo>
                    <a:lnTo>
                      <a:pt x="28" y="0"/>
                    </a:lnTo>
                  </a:path>
                </a:pathLst>
              </a:custGeom>
              <a:noFill/>
              <a:ln w="1588">
                <a:solidFill>
                  <a:srgbClr val="000000"/>
                </a:solidFill>
                <a:prstDash val="solid"/>
                <a:round/>
                <a:headEnd/>
                <a:tailEnd/>
              </a:ln>
            </p:spPr>
            <p:txBody>
              <a:bodyPr/>
              <a:lstStyle/>
              <a:p>
                <a:endParaRPr lang="en-GB"/>
              </a:p>
            </p:txBody>
          </p:sp>
          <p:sp>
            <p:nvSpPr>
              <p:cNvPr id="17761" name="Freeform 353"/>
              <p:cNvSpPr>
                <a:spLocks/>
              </p:cNvSpPr>
              <p:nvPr/>
            </p:nvSpPr>
            <p:spPr bwMode="auto">
              <a:xfrm>
                <a:off x="2976" y="1683"/>
                <a:ext cx="44" cy="30"/>
              </a:xfrm>
              <a:custGeom>
                <a:avLst/>
                <a:gdLst/>
                <a:ahLst/>
                <a:cxnLst>
                  <a:cxn ang="0">
                    <a:pos x="0" y="58"/>
                  </a:cxn>
                  <a:cxn ang="0">
                    <a:pos x="29" y="58"/>
                  </a:cxn>
                  <a:cxn ang="0">
                    <a:pos x="88" y="30"/>
                  </a:cxn>
                  <a:cxn ang="0">
                    <a:pos x="118" y="30"/>
                  </a:cxn>
                  <a:cxn ang="0">
                    <a:pos x="88" y="89"/>
                  </a:cxn>
                  <a:cxn ang="0">
                    <a:pos x="88" y="118"/>
                  </a:cxn>
                  <a:cxn ang="0">
                    <a:pos x="118" y="89"/>
                  </a:cxn>
                  <a:cxn ang="0">
                    <a:pos x="118" y="58"/>
                  </a:cxn>
                  <a:cxn ang="0">
                    <a:pos x="179" y="0"/>
                  </a:cxn>
                  <a:cxn ang="0">
                    <a:pos x="88" y="0"/>
                  </a:cxn>
                  <a:cxn ang="0">
                    <a:pos x="29" y="30"/>
                  </a:cxn>
                  <a:cxn ang="0">
                    <a:pos x="0" y="58"/>
                  </a:cxn>
                </a:cxnLst>
                <a:rect l="0" t="0" r="r" b="b"/>
                <a:pathLst>
                  <a:path w="179" h="118">
                    <a:moveTo>
                      <a:pt x="0" y="58"/>
                    </a:moveTo>
                    <a:lnTo>
                      <a:pt x="29" y="58"/>
                    </a:lnTo>
                    <a:lnTo>
                      <a:pt x="88" y="30"/>
                    </a:lnTo>
                    <a:lnTo>
                      <a:pt x="118" y="30"/>
                    </a:lnTo>
                    <a:lnTo>
                      <a:pt x="88" y="89"/>
                    </a:lnTo>
                    <a:lnTo>
                      <a:pt x="88" y="118"/>
                    </a:lnTo>
                    <a:lnTo>
                      <a:pt x="118" y="89"/>
                    </a:lnTo>
                    <a:lnTo>
                      <a:pt x="118" y="58"/>
                    </a:lnTo>
                    <a:lnTo>
                      <a:pt x="179" y="0"/>
                    </a:lnTo>
                    <a:lnTo>
                      <a:pt x="88" y="0"/>
                    </a:lnTo>
                    <a:lnTo>
                      <a:pt x="29" y="30"/>
                    </a:lnTo>
                    <a:lnTo>
                      <a:pt x="0" y="58"/>
                    </a:lnTo>
                  </a:path>
                </a:pathLst>
              </a:custGeom>
              <a:noFill/>
              <a:ln w="1588">
                <a:solidFill>
                  <a:srgbClr val="000000"/>
                </a:solidFill>
                <a:prstDash val="solid"/>
                <a:round/>
                <a:headEnd/>
                <a:tailEnd/>
              </a:ln>
            </p:spPr>
            <p:txBody>
              <a:bodyPr/>
              <a:lstStyle/>
              <a:p>
                <a:endParaRPr lang="en-GB"/>
              </a:p>
            </p:txBody>
          </p:sp>
          <p:sp>
            <p:nvSpPr>
              <p:cNvPr id="17762" name="Freeform 354"/>
              <p:cNvSpPr>
                <a:spLocks/>
              </p:cNvSpPr>
              <p:nvPr/>
            </p:nvSpPr>
            <p:spPr bwMode="auto">
              <a:xfrm>
                <a:off x="2939" y="1698"/>
                <a:ext cx="37" cy="22"/>
              </a:xfrm>
              <a:custGeom>
                <a:avLst/>
                <a:gdLst/>
                <a:ahLst/>
                <a:cxnLst>
                  <a:cxn ang="0">
                    <a:pos x="149" y="0"/>
                  </a:cxn>
                  <a:cxn ang="0">
                    <a:pos x="119" y="0"/>
                  </a:cxn>
                  <a:cxn ang="0">
                    <a:pos x="91" y="31"/>
                  </a:cxn>
                  <a:cxn ang="0">
                    <a:pos x="91" y="60"/>
                  </a:cxn>
                  <a:cxn ang="0">
                    <a:pos x="60" y="90"/>
                  </a:cxn>
                  <a:cxn ang="0">
                    <a:pos x="30" y="90"/>
                  </a:cxn>
                  <a:cxn ang="0">
                    <a:pos x="30" y="31"/>
                  </a:cxn>
                  <a:cxn ang="0">
                    <a:pos x="0" y="31"/>
                  </a:cxn>
                </a:cxnLst>
                <a:rect l="0" t="0" r="r" b="b"/>
                <a:pathLst>
                  <a:path w="149" h="90">
                    <a:moveTo>
                      <a:pt x="149" y="0"/>
                    </a:moveTo>
                    <a:lnTo>
                      <a:pt x="119" y="0"/>
                    </a:lnTo>
                    <a:lnTo>
                      <a:pt x="91" y="31"/>
                    </a:lnTo>
                    <a:lnTo>
                      <a:pt x="91" y="60"/>
                    </a:lnTo>
                    <a:lnTo>
                      <a:pt x="60" y="90"/>
                    </a:lnTo>
                    <a:lnTo>
                      <a:pt x="30" y="90"/>
                    </a:lnTo>
                    <a:lnTo>
                      <a:pt x="30" y="31"/>
                    </a:lnTo>
                    <a:lnTo>
                      <a:pt x="0" y="31"/>
                    </a:lnTo>
                  </a:path>
                </a:pathLst>
              </a:custGeom>
              <a:noFill/>
              <a:ln w="1588">
                <a:solidFill>
                  <a:srgbClr val="000000"/>
                </a:solidFill>
                <a:prstDash val="solid"/>
                <a:round/>
                <a:headEnd/>
                <a:tailEnd/>
              </a:ln>
            </p:spPr>
            <p:txBody>
              <a:bodyPr/>
              <a:lstStyle/>
              <a:p>
                <a:endParaRPr lang="en-GB"/>
              </a:p>
            </p:txBody>
          </p:sp>
          <p:sp>
            <p:nvSpPr>
              <p:cNvPr id="17763" name="Freeform 355"/>
              <p:cNvSpPr>
                <a:spLocks/>
              </p:cNvSpPr>
              <p:nvPr/>
            </p:nvSpPr>
            <p:spPr bwMode="auto">
              <a:xfrm>
                <a:off x="2931" y="1609"/>
                <a:ext cx="15" cy="7"/>
              </a:xfrm>
              <a:custGeom>
                <a:avLst/>
                <a:gdLst/>
                <a:ahLst/>
                <a:cxnLst>
                  <a:cxn ang="0">
                    <a:pos x="29" y="0"/>
                  </a:cxn>
                  <a:cxn ang="0">
                    <a:pos x="0" y="30"/>
                  </a:cxn>
                  <a:cxn ang="0">
                    <a:pos x="59" y="30"/>
                  </a:cxn>
                  <a:cxn ang="0">
                    <a:pos x="29" y="0"/>
                  </a:cxn>
                </a:cxnLst>
                <a:rect l="0" t="0" r="r" b="b"/>
                <a:pathLst>
                  <a:path w="59" h="30">
                    <a:moveTo>
                      <a:pt x="29" y="0"/>
                    </a:moveTo>
                    <a:lnTo>
                      <a:pt x="0" y="30"/>
                    </a:lnTo>
                    <a:lnTo>
                      <a:pt x="59" y="30"/>
                    </a:lnTo>
                    <a:lnTo>
                      <a:pt x="29" y="0"/>
                    </a:lnTo>
                  </a:path>
                </a:pathLst>
              </a:custGeom>
              <a:noFill/>
              <a:ln w="1588">
                <a:solidFill>
                  <a:srgbClr val="000000"/>
                </a:solidFill>
                <a:prstDash val="solid"/>
                <a:round/>
                <a:headEnd/>
                <a:tailEnd/>
              </a:ln>
            </p:spPr>
            <p:txBody>
              <a:bodyPr/>
              <a:lstStyle/>
              <a:p>
                <a:endParaRPr lang="en-GB"/>
              </a:p>
            </p:txBody>
          </p:sp>
          <p:sp>
            <p:nvSpPr>
              <p:cNvPr id="17764" name="Freeform 356"/>
              <p:cNvSpPr>
                <a:spLocks/>
              </p:cNvSpPr>
              <p:nvPr/>
            </p:nvSpPr>
            <p:spPr bwMode="auto">
              <a:xfrm>
                <a:off x="2939" y="1602"/>
                <a:ext cx="14" cy="7"/>
              </a:xfrm>
              <a:custGeom>
                <a:avLst/>
                <a:gdLst/>
                <a:ahLst/>
                <a:cxnLst>
                  <a:cxn ang="0">
                    <a:pos x="0" y="28"/>
                  </a:cxn>
                  <a:cxn ang="0">
                    <a:pos x="30" y="28"/>
                  </a:cxn>
                  <a:cxn ang="0">
                    <a:pos x="60" y="0"/>
                  </a:cxn>
                  <a:cxn ang="0">
                    <a:pos x="30" y="0"/>
                  </a:cxn>
                  <a:cxn ang="0">
                    <a:pos x="0" y="28"/>
                  </a:cxn>
                </a:cxnLst>
                <a:rect l="0" t="0" r="r" b="b"/>
                <a:pathLst>
                  <a:path w="60" h="28">
                    <a:moveTo>
                      <a:pt x="0" y="28"/>
                    </a:moveTo>
                    <a:lnTo>
                      <a:pt x="30" y="28"/>
                    </a:lnTo>
                    <a:lnTo>
                      <a:pt x="60" y="0"/>
                    </a:lnTo>
                    <a:lnTo>
                      <a:pt x="30" y="0"/>
                    </a:lnTo>
                    <a:lnTo>
                      <a:pt x="0" y="28"/>
                    </a:lnTo>
                  </a:path>
                </a:pathLst>
              </a:custGeom>
              <a:noFill/>
              <a:ln w="1588">
                <a:solidFill>
                  <a:srgbClr val="000000"/>
                </a:solidFill>
                <a:prstDash val="solid"/>
                <a:round/>
                <a:headEnd/>
                <a:tailEnd/>
              </a:ln>
            </p:spPr>
            <p:txBody>
              <a:bodyPr/>
              <a:lstStyle/>
              <a:p>
                <a:endParaRPr lang="en-GB"/>
              </a:p>
            </p:txBody>
          </p:sp>
          <p:sp>
            <p:nvSpPr>
              <p:cNvPr id="17765" name="Freeform 357"/>
              <p:cNvSpPr>
                <a:spLocks/>
              </p:cNvSpPr>
              <p:nvPr/>
            </p:nvSpPr>
            <p:spPr bwMode="auto">
              <a:xfrm>
                <a:off x="2916" y="1602"/>
                <a:ext cx="23" cy="37"/>
              </a:xfrm>
              <a:custGeom>
                <a:avLst/>
                <a:gdLst/>
                <a:ahLst/>
                <a:cxnLst>
                  <a:cxn ang="0">
                    <a:pos x="59" y="146"/>
                  </a:cxn>
                  <a:cxn ang="0">
                    <a:pos x="0" y="87"/>
                  </a:cxn>
                  <a:cxn ang="0">
                    <a:pos x="30" y="87"/>
                  </a:cxn>
                  <a:cxn ang="0">
                    <a:pos x="0" y="58"/>
                  </a:cxn>
                  <a:cxn ang="0">
                    <a:pos x="0" y="28"/>
                  </a:cxn>
                  <a:cxn ang="0">
                    <a:pos x="30" y="0"/>
                  </a:cxn>
                  <a:cxn ang="0">
                    <a:pos x="59" y="28"/>
                  </a:cxn>
                  <a:cxn ang="0">
                    <a:pos x="88" y="28"/>
                  </a:cxn>
                </a:cxnLst>
                <a:rect l="0" t="0" r="r" b="b"/>
                <a:pathLst>
                  <a:path w="88" h="146">
                    <a:moveTo>
                      <a:pt x="59" y="146"/>
                    </a:moveTo>
                    <a:lnTo>
                      <a:pt x="0" y="87"/>
                    </a:lnTo>
                    <a:lnTo>
                      <a:pt x="30" y="87"/>
                    </a:lnTo>
                    <a:lnTo>
                      <a:pt x="0" y="58"/>
                    </a:lnTo>
                    <a:lnTo>
                      <a:pt x="0" y="28"/>
                    </a:lnTo>
                    <a:lnTo>
                      <a:pt x="30" y="0"/>
                    </a:lnTo>
                    <a:lnTo>
                      <a:pt x="59" y="28"/>
                    </a:lnTo>
                    <a:lnTo>
                      <a:pt x="88" y="28"/>
                    </a:lnTo>
                  </a:path>
                </a:pathLst>
              </a:custGeom>
              <a:noFill/>
              <a:ln w="1588">
                <a:solidFill>
                  <a:srgbClr val="000000"/>
                </a:solidFill>
                <a:prstDash val="solid"/>
                <a:round/>
                <a:headEnd/>
                <a:tailEnd/>
              </a:ln>
            </p:spPr>
            <p:txBody>
              <a:bodyPr/>
              <a:lstStyle/>
              <a:p>
                <a:endParaRPr lang="en-GB"/>
              </a:p>
            </p:txBody>
          </p:sp>
          <p:sp>
            <p:nvSpPr>
              <p:cNvPr id="17766" name="Freeform 358"/>
              <p:cNvSpPr>
                <a:spLocks/>
              </p:cNvSpPr>
              <p:nvPr/>
            </p:nvSpPr>
            <p:spPr bwMode="auto">
              <a:xfrm>
                <a:off x="2931" y="1632"/>
                <a:ext cx="22" cy="7"/>
              </a:xfrm>
              <a:custGeom>
                <a:avLst/>
                <a:gdLst/>
                <a:ahLst/>
                <a:cxnLst>
                  <a:cxn ang="0">
                    <a:pos x="0" y="28"/>
                  </a:cxn>
                  <a:cxn ang="0">
                    <a:pos x="59" y="28"/>
                  </a:cxn>
                  <a:cxn ang="0">
                    <a:pos x="89" y="0"/>
                  </a:cxn>
                  <a:cxn ang="0">
                    <a:pos x="29" y="0"/>
                  </a:cxn>
                  <a:cxn ang="0">
                    <a:pos x="0" y="28"/>
                  </a:cxn>
                </a:cxnLst>
                <a:rect l="0" t="0" r="r" b="b"/>
                <a:pathLst>
                  <a:path w="89" h="28">
                    <a:moveTo>
                      <a:pt x="0" y="28"/>
                    </a:moveTo>
                    <a:lnTo>
                      <a:pt x="59" y="28"/>
                    </a:lnTo>
                    <a:lnTo>
                      <a:pt x="89" y="0"/>
                    </a:lnTo>
                    <a:lnTo>
                      <a:pt x="29" y="0"/>
                    </a:lnTo>
                    <a:lnTo>
                      <a:pt x="0" y="28"/>
                    </a:lnTo>
                  </a:path>
                </a:pathLst>
              </a:custGeom>
              <a:noFill/>
              <a:ln w="1588">
                <a:solidFill>
                  <a:srgbClr val="000000"/>
                </a:solidFill>
                <a:prstDash val="solid"/>
                <a:round/>
                <a:headEnd/>
                <a:tailEnd/>
              </a:ln>
            </p:spPr>
            <p:txBody>
              <a:bodyPr/>
              <a:lstStyle/>
              <a:p>
                <a:endParaRPr lang="en-GB"/>
              </a:p>
            </p:txBody>
          </p:sp>
          <p:sp>
            <p:nvSpPr>
              <p:cNvPr id="17767" name="Freeform 359"/>
              <p:cNvSpPr>
                <a:spLocks/>
              </p:cNvSpPr>
              <p:nvPr/>
            </p:nvSpPr>
            <p:spPr bwMode="auto">
              <a:xfrm>
                <a:off x="2909" y="1639"/>
                <a:ext cx="30" cy="66"/>
              </a:xfrm>
              <a:custGeom>
                <a:avLst/>
                <a:gdLst/>
                <a:ahLst/>
                <a:cxnLst>
                  <a:cxn ang="0">
                    <a:pos x="118" y="268"/>
                  </a:cxn>
                  <a:cxn ang="0">
                    <a:pos x="89" y="268"/>
                  </a:cxn>
                  <a:cxn ang="0">
                    <a:pos x="60" y="237"/>
                  </a:cxn>
                  <a:cxn ang="0">
                    <a:pos x="60" y="179"/>
                  </a:cxn>
                  <a:cxn ang="0">
                    <a:pos x="89" y="209"/>
                  </a:cxn>
                  <a:cxn ang="0">
                    <a:pos x="118" y="179"/>
                  </a:cxn>
                  <a:cxn ang="0">
                    <a:pos x="89" y="179"/>
                  </a:cxn>
                  <a:cxn ang="0">
                    <a:pos x="0" y="91"/>
                  </a:cxn>
                  <a:cxn ang="0">
                    <a:pos x="60" y="91"/>
                  </a:cxn>
                  <a:cxn ang="0">
                    <a:pos x="89" y="118"/>
                  </a:cxn>
                  <a:cxn ang="0">
                    <a:pos x="89" y="61"/>
                  </a:cxn>
                  <a:cxn ang="0">
                    <a:pos x="30" y="61"/>
                  </a:cxn>
                  <a:cxn ang="0">
                    <a:pos x="30" y="30"/>
                  </a:cxn>
                  <a:cxn ang="0">
                    <a:pos x="0" y="30"/>
                  </a:cxn>
                  <a:cxn ang="0">
                    <a:pos x="0" y="0"/>
                  </a:cxn>
                  <a:cxn ang="0">
                    <a:pos x="89" y="0"/>
                  </a:cxn>
                </a:cxnLst>
                <a:rect l="0" t="0" r="r" b="b"/>
                <a:pathLst>
                  <a:path w="118" h="268">
                    <a:moveTo>
                      <a:pt x="118" y="268"/>
                    </a:moveTo>
                    <a:lnTo>
                      <a:pt x="89" y="268"/>
                    </a:lnTo>
                    <a:lnTo>
                      <a:pt x="60" y="237"/>
                    </a:lnTo>
                    <a:lnTo>
                      <a:pt x="60" y="179"/>
                    </a:lnTo>
                    <a:lnTo>
                      <a:pt x="89" y="209"/>
                    </a:lnTo>
                    <a:lnTo>
                      <a:pt x="118" y="179"/>
                    </a:lnTo>
                    <a:lnTo>
                      <a:pt x="89" y="179"/>
                    </a:lnTo>
                    <a:lnTo>
                      <a:pt x="0" y="91"/>
                    </a:lnTo>
                    <a:lnTo>
                      <a:pt x="60" y="91"/>
                    </a:lnTo>
                    <a:lnTo>
                      <a:pt x="89" y="118"/>
                    </a:lnTo>
                    <a:lnTo>
                      <a:pt x="89" y="61"/>
                    </a:lnTo>
                    <a:lnTo>
                      <a:pt x="30" y="61"/>
                    </a:lnTo>
                    <a:lnTo>
                      <a:pt x="30" y="30"/>
                    </a:lnTo>
                    <a:lnTo>
                      <a:pt x="0" y="30"/>
                    </a:lnTo>
                    <a:lnTo>
                      <a:pt x="0" y="0"/>
                    </a:lnTo>
                    <a:lnTo>
                      <a:pt x="89" y="0"/>
                    </a:lnTo>
                  </a:path>
                </a:pathLst>
              </a:custGeom>
              <a:noFill/>
              <a:ln w="1588">
                <a:solidFill>
                  <a:srgbClr val="000000"/>
                </a:solidFill>
                <a:prstDash val="solid"/>
                <a:round/>
                <a:headEnd/>
                <a:tailEnd/>
              </a:ln>
            </p:spPr>
            <p:txBody>
              <a:bodyPr/>
              <a:lstStyle/>
              <a:p>
                <a:endParaRPr lang="en-GB"/>
              </a:p>
            </p:txBody>
          </p:sp>
          <p:sp>
            <p:nvSpPr>
              <p:cNvPr id="17768" name="Freeform 360"/>
              <p:cNvSpPr>
                <a:spLocks/>
              </p:cNvSpPr>
              <p:nvPr/>
            </p:nvSpPr>
            <p:spPr bwMode="auto">
              <a:xfrm>
                <a:off x="5398" y="736"/>
                <a:ext cx="363" cy="192"/>
              </a:xfrm>
              <a:custGeom>
                <a:avLst/>
                <a:gdLst/>
                <a:ahLst/>
                <a:cxnLst>
                  <a:cxn ang="0">
                    <a:pos x="532" y="591"/>
                  </a:cxn>
                  <a:cxn ang="0">
                    <a:pos x="562" y="531"/>
                  </a:cxn>
                  <a:cxn ang="0">
                    <a:pos x="502" y="561"/>
                  </a:cxn>
                  <a:cxn ang="0">
                    <a:pos x="444" y="531"/>
                  </a:cxn>
                  <a:cxn ang="0">
                    <a:pos x="414" y="531"/>
                  </a:cxn>
                  <a:cxn ang="0">
                    <a:pos x="384" y="531"/>
                  </a:cxn>
                  <a:cxn ang="0">
                    <a:pos x="295" y="503"/>
                  </a:cxn>
                  <a:cxn ang="0">
                    <a:pos x="237" y="531"/>
                  </a:cxn>
                  <a:cxn ang="0">
                    <a:pos x="118" y="503"/>
                  </a:cxn>
                  <a:cxn ang="0">
                    <a:pos x="0" y="413"/>
                  </a:cxn>
                  <a:cxn ang="0">
                    <a:pos x="59" y="355"/>
                  </a:cxn>
                  <a:cxn ang="0">
                    <a:pos x="118" y="355"/>
                  </a:cxn>
                  <a:cxn ang="0">
                    <a:pos x="207" y="325"/>
                  </a:cxn>
                  <a:cxn ang="0">
                    <a:pos x="237" y="295"/>
                  </a:cxn>
                  <a:cxn ang="0">
                    <a:pos x="207" y="236"/>
                  </a:cxn>
                  <a:cxn ang="0">
                    <a:pos x="265" y="206"/>
                  </a:cxn>
                  <a:cxn ang="0">
                    <a:pos x="207" y="175"/>
                  </a:cxn>
                  <a:cxn ang="0">
                    <a:pos x="147" y="175"/>
                  </a:cxn>
                  <a:cxn ang="0">
                    <a:pos x="147" y="148"/>
                  </a:cxn>
                  <a:cxn ang="0">
                    <a:pos x="207" y="118"/>
                  </a:cxn>
                  <a:cxn ang="0">
                    <a:pos x="295" y="148"/>
                  </a:cxn>
                  <a:cxn ang="0">
                    <a:pos x="265" y="87"/>
                  </a:cxn>
                  <a:cxn ang="0">
                    <a:pos x="237" y="29"/>
                  </a:cxn>
                  <a:cxn ang="0">
                    <a:pos x="502" y="0"/>
                  </a:cxn>
                  <a:cxn ang="0">
                    <a:pos x="682" y="29"/>
                  </a:cxn>
                  <a:cxn ang="0">
                    <a:pos x="739" y="0"/>
                  </a:cxn>
                  <a:cxn ang="0">
                    <a:pos x="889" y="29"/>
                  </a:cxn>
                  <a:cxn ang="0">
                    <a:pos x="889" y="57"/>
                  </a:cxn>
                  <a:cxn ang="0">
                    <a:pos x="889" y="118"/>
                  </a:cxn>
                  <a:cxn ang="0">
                    <a:pos x="858" y="175"/>
                  </a:cxn>
                  <a:cxn ang="0">
                    <a:pos x="800" y="175"/>
                  </a:cxn>
                  <a:cxn ang="0">
                    <a:pos x="769" y="266"/>
                  </a:cxn>
                  <a:cxn ang="0">
                    <a:pos x="800" y="295"/>
                  </a:cxn>
                  <a:cxn ang="0">
                    <a:pos x="830" y="384"/>
                  </a:cxn>
                  <a:cxn ang="0">
                    <a:pos x="946" y="473"/>
                  </a:cxn>
                  <a:cxn ang="0">
                    <a:pos x="1037" y="531"/>
                  </a:cxn>
                  <a:cxn ang="0">
                    <a:pos x="1183" y="621"/>
                  </a:cxn>
                  <a:cxn ang="0">
                    <a:pos x="1274" y="680"/>
                  </a:cxn>
                  <a:cxn ang="0">
                    <a:pos x="1332" y="709"/>
                  </a:cxn>
                  <a:cxn ang="0">
                    <a:pos x="1451" y="740"/>
                  </a:cxn>
                  <a:cxn ang="0">
                    <a:pos x="1392" y="768"/>
                  </a:cxn>
                  <a:cxn ang="0">
                    <a:pos x="1332" y="768"/>
                  </a:cxn>
                  <a:cxn ang="0">
                    <a:pos x="1244" y="740"/>
                  </a:cxn>
                  <a:cxn ang="0">
                    <a:pos x="1214" y="768"/>
                  </a:cxn>
                  <a:cxn ang="0">
                    <a:pos x="1155" y="740"/>
                  </a:cxn>
                  <a:cxn ang="0">
                    <a:pos x="1065" y="768"/>
                  </a:cxn>
                  <a:cxn ang="0">
                    <a:pos x="976" y="740"/>
                  </a:cxn>
                  <a:cxn ang="0">
                    <a:pos x="889" y="768"/>
                  </a:cxn>
                  <a:cxn ang="0">
                    <a:pos x="711" y="740"/>
                  </a:cxn>
                  <a:cxn ang="0">
                    <a:pos x="593" y="709"/>
                  </a:cxn>
                  <a:cxn ang="0">
                    <a:pos x="562" y="650"/>
                  </a:cxn>
                </a:cxnLst>
                <a:rect l="0" t="0" r="r" b="b"/>
                <a:pathLst>
                  <a:path w="1451" h="768">
                    <a:moveTo>
                      <a:pt x="593" y="621"/>
                    </a:moveTo>
                    <a:lnTo>
                      <a:pt x="532" y="591"/>
                    </a:lnTo>
                    <a:lnTo>
                      <a:pt x="502" y="591"/>
                    </a:lnTo>
                    <a:lnTo>
                      <a:pt x="562" y="531"/>
                    </a:lnTo>
                    <a:lnTo>
                      <a:pt x="532" y="531"/>
                    </a:lnTo>
                    <a:lnTo>
                      <a:pt x="502" y="561"/>
                    </a:lnTo>
                    <a:lnTo>
                      <a:pt x="474" y="561"/>
                    </a:lnTo>
                    <a:lnTo>
                      <a:pt x="444" y="531"/>
                    </a:lnTo>
                    <a:lnTo>
                      <a:pt x="444" y="503"/>
                    </a:lnTo>
                    <a:lnTo>
                      <a:pt x="414" y="531"/>
                    </a:lnTo>
                    <a:lnTo>
                      <a:pt x="384" y="503"/>
                    </a:lnTo>
                    <a:lnTo>
                      <a:pt x="384" y="531"/>
                    </a:lnTo>
                    <a:lnTo>
                      <a:pt x="325" y="531"/>
                    </a:lnTo>
                    <a:lnTo>
                      <a:pt x="295" y="503"/>
                    </a:lnTo>
                    <a:lnTo>
                      <a:pt x="207" y="503"/>
                    </a:lnTo>
                    <a:lnTo>
                      <a:pt x="237" y="531"/>
                    </a:lnTo>
                    <a:lnTo>
                      <a:pt x="147" y="531"/>
                    </a:lnTo>
                    <a:lnTo>
                      <a:pt x="118" y="503"/>
                    </a:lnTo>
                    <a:lnTo>
                      <a:pt x="88" y="503"/>
                    </a:lnTo>
                    <a:lnTo>
                      <a:pt x="0" y="413"/>
                    </a:lnTo>
                    <a:lnTo>
                      <a:pt x="0" y="355"/>
                    </a:lnTo>
                    <a:lnTo>
                      <a:pt x="59" y="355"/>
                    </a:lnTo>
                    <a:lnTo>
                      <a:pt x="88" y="325"/>
                    </a:lnTo>
                    <a:lnTo>
                      <a:pt x="118" y="355"/>
                    </a:lnTo>
                    <a:lnTo>
                      <a:pt x="147" y="355"/>
                    </a:lnTo>
                    <a:lnTo>
                      <a:pt x="207" y="325"/>
                    </a:lnTo>
                    <a:lnTo>
                      <a:pt x="177" y="295"/>
                    </a:lnTo>
                    <a:lnTo>
                      <a:pt x="237" y="295"/>
                    </a:lnTo>
                    <a:lnTo>
                      <a:pt x="207" y="266"/>
                    </a:lnTo>
                    <a:lnTo>
                      <a:pt x="207" y="236"/>
                    </a:lnTo>
                    <a:lnTo>
                      <a:pt x="237" y="236"/>
                    </a:lnTo>
                    <a:lnTo>
                      <a:pt x="265" y="206"/>
                    </a:lnTo>
                    <a:lnTo>
                      <a:pt x="237" y="175"/>
                    </a:lnTo>
                    <a:lnTo>
                      <a:pt x="207" y="175"/>
                    </a:lnTo>
                    <a:lnTo>
                      <a:pt x="177" y="206"/>
                    </a:lnTo>
                    <a:lnTo>
                      <a:pt x="147" y="175"/>
                    </a:lnTo>
                    <a:lnTo>
                      <a:pt x="118" y="175"/>
                    </a:lnTo>
                    <a:lnTo>
                      <a:pt x="147" y="148"/>
                    </a:lnTo>
                    <a:lnTo>
                      <a:pt x="177" y="148"/>
                    </a:lnTo>
                    <a:lnTo>
                      <a:pt x="207" y="118"/>
                    </a:lnTo>
                    <a:lnTo>
                      <a:pt x="237" y="118"/>
                    </a:lnTo>
                    <a:lnTo>
                      <a:pt x="295" y="148"/>
                    </a:lnTo>
                    <a:lnTo>
                      <a:pt x="265" y="118"/>
                    </a:lnTo>
                    <a:lnTo>
                      <a:pt x="265" y="87"/>
                    </a:lnTo>
                    <a:lnTo>
                      <a:pt x="237" y="87"/>
                    </a:lnTo>
                    <a:lnTo>
                      <a:pt x="237" y="29"/>
                    </a:lnTo>
                    <a:lnTo>
                      <a:pt x="474" y="29"/>
                    </a:lnTo>
                    <a:lnTo>
                      <a:pt x="502" y="0"/>
                    </a:lnTo>
                    <a:lnTo>
                      <a:pt x="651" y="0"/>
                    </a:lnTo>
                    <a:lnTo>
                      <a:pt x="682" y="29"/>
                    </a:lnTo>
                    <a:lnTo>
                      <a:pt x="711" y="0"/>
                    </a:lnTo>
                    <a:lnTo>
                      <a:pt x="739" y="0"/>
                    </a:lnTo>
                    <a:lnTo>
                      <a:pt x="769" y="29"/>
                    </a:lnTo>
                    <a:lnTo>
                      <a:pt x="889" y="29"/>
                    </a:lnTo>
                    <a:lnTo>
                      <a:pt x="918" y="57"/>
                    </a:lnTo>
                    <a:lnTo>
                      <a:pt x="889" y="57"/>
                    </a:lnTo>
                    <a:lnTo>
                      <a:pt x="830" y="118"/>
                    </a:lnTo>
                    <a:lnTo>
                      <a:pt x="889" y="118"/>
                    </a:lnTo>
                    <a:lnTo>
                      <a:pt x="889" y="148"/>
                    </a:lnTo>
                    <a:lnTo>
                      <a:pt x="858" y="175"/>
                    </a:lnTo>
                    <a:lnTo>
                      <a:pt x="830" y="148"/>
                    </a:lnTo>
                    <a:lnTo>
                      <a:pt x="800" y="175"/>
                    </a:lnTo>
                    <a:lnTo>
                      <a:pt x="830" y="206"/>
                    </a:lnTo>
                    <a:lnTo>
                      <a:pt x="769" y="266"/>
                    </a:lnTo>
                    <a:lnTo>
                      <a:pt x="800" y="266"/>
                    </a:lnTo>
                    <a:lnTo>
                      <a:pt x="800" y="295"/>
                    </a:lnTo>
                    <a:lnTo>
                      <a:pt x="830" y="325"/>
                    </a:lnTo>
                    <a:lnTo>
                      <a:pt x="830" y="384"/>
                    </a:lnTo>
                    <a:lnTo>
                      <a:pt x="918" y="473"/>
                    </a:lnTo>
                    <a:lnTo>
                      <a:pt x="946" y="473"/>
                    </a:lnTo>
                    <a:lnTo>
                      <a:pt x="1007" y="531"/>
                    </a:lnTo>
                    <a:lnTo>
                      <a:pt x="1037" y="531"/>
                    </a:lnTo>
                    <a:lnTo>
                      <a:pt x="1125" y="621"/>
                    </a:lnTo>
                    <a:lnTo>
                      <a:pt x="1183" y="621"/>
                    </a:lnTo>
                    <a:lnTo>
                      <a:pt x="1244" y="650"/>
                    </a:lnTo>
                    <a:lnTo>
                      <a:pt x="1274" y="680"/>
                    </a:lnTo>
                    <a:lnTo>
                      <a:pt x="1302" y="680"/>
                    </a:lnTo>
                    <a:lnTo>
                      <a:pt x="1332" y="709"/>
                    </a:lnTo>
                    <a:lnTo>
                      <a:pt x="1421" y="709"/>
                    </a:lnTo>
                    <a:lnTo>
                      <a:pt x="1451" y="740"/>
                    </a:lnTo>
                    <a:lnTo>
                      <a:pt x="1421" y="768"/>
                    </a:lnTo>
                    <a:lnTo>
                      <a:pt x="1392" y="768"/>
                    </a:lnTo>
                    <a:lnTo>
                      <a:pt x="1362" y="740"/>
                    </a:lnTo>
                    <a:lnTo>
                      <a:pt x="1332" y="768"/>
                    </a:lnTo>
                    <a:lnTo>
                      <a:pt x="1274" y="768"/>
                    </a:lnTo>
                    <a:lnTo>
                      <a:pt x="1244" y="740"/>
                    </a:lnTo>
                    <a:lnTo>
                      <a:pt x="1183" y="740"/>
                    </a:lnTo>
                    <a:lnTo>
                      <a:pt x="1214" y="768"/>
                    </a:lnTo>
                    <a:lnTo>
                      <a:pt x="1183" y="768"/>
                    </a:lnTo>
                    <a:lnTo>
                      <a:pt x="1155" y="740"/>
                    </a:lnTo>
                    <a:lnTo>
                      <a:pt x="1125" y="768"/>
                    </a:lnTo>
                    <a:lnTo>
                      <a:pt x="1065" y="768"/>
                    </a:lnTo>
                    <a:lnTo>
                      <a:pt x="1037" y="740"/>
                    </a:lnTo>
                    <a:lnTo>
                      <a:pt x="976" y="740"/>
                    </a:lnTo>
                    <a:lnTo>
                      <a:pt x="976" y="768"/>
                    </a:lnTo>
                    <a:lnTo>
                      <a:pt x="889" y="768"/>
                    </a:lnTo>
                    <a:lnTo>
                      <a:pt x="858" y="740"/>
                    </a:lnTo>
                    <a:lnTo>
                      <a:pt x="711" y="740"/>
                    </a:lnTo>
                    <a:lnTo>
                      <a:pt x="651" y="709"/>
                    </a:lnTo>
                    <a:lnTo>
                      <a:pt x="593" y="709"/>
                    </a:lnTo>
                    <a:lnTo>
                      <a:pt x="593" y="650"/>
                    </a:lnTo>
                    <a:lnTo>
                      <a:pt x="562" y="650"/>
                    </a:lnTo>
                    <a:lnTo>
                      <a:pt x="593" y="621"/>
                    </a:lnTo>
                  </a:path>
                </a:pathLst>
              </a:custGeom>
              <a:noFill/>
              <a:ln w="1588">
                <a:solidFill>
                  <a:srgbClr val="000000"/>
                </a:solidFill>
                <a:prstDash val="solid"/>
                <a:round/>
                <a:headEnd/>
                <a:tailEnd/>
              </a:ln>
            </p:spPr>
            <p:txBody>
              <a:bodyPr/>
              <a:lstStyle/>
              <a:p>
                <a:endParaRPr lang="en-GB"/>
              </a:p>
            </p:txBody>
          </p:sp>
          <p:sp>
            <p:nvSpPr>
              <p:cNvPr id="17769" name="Freeform 361"/>
              <p:cNvSpPr>
                <a:spLocks/>
              </p:cNvSpPr>
              <p:nvPr/>
            </p:nvSpPr>
            <p:spPr bwMode="auto">
              <a:xfrm>
                <a:off x="2939" y="1691"/>
                <a:ext cx="7" cy="14"/>
              </a:xfrm>
              <a:custGeom>
                <a:avLst/>
                <a:gdLst/>
                <a:ahLst/>
                <a:cxnLst>
                  <a:cxn ang="0">
                    <a:pos x="0" y="59"/>
                  </a:cxn>
                  <a:cxn ang="0">
                    <a:pos x="30" y="28"/>
                  </a:cxn>
                  <a:cxn ang="0">
                    <a:pos x="30" y="0"/>
                  </a:cxn>
                  <a:cxn ang="0">
                    <a:pos x="0" y="28"/>
                  </a:cxn>
                  <a:cxn ang="0">
                    <a:pos x="0" y="59"/>
                  </a:cxn>
                </a:cxnLst>
                <a:rect l="0" t="0" r="r" b="b"/>
                <a:pathLst>
                  <a:path w="30" h="59">
                    <a:moveTo>
                      <a:pt x="0" y="59"/>
                    </a:moveTo>
                    <a:lnTo>
                      <a:pt x="30" y="28"/>
                    </a:lnTo>
                    <a:lnTo>
                      <a:pt x="30" y="0"/>
                    </a:lnTo>
                    <a:lnTo>
                      <a:pt x="0" y="28"/>
                    </a:lnTo>
                    <a:lnTo>
                      <a:pt x="0" y="59"/>
                    </a:lnTo>
                  </a:path>
                </a:pathLst>
              </a:custGeom>
              <a:noFill/>
              <a:ln w="1588">
                <a:solidFill>
                  <a:srgbClr val="000000"/>
                </a:solidFill>
                <a:prstDash val="solid"/>
                <a:round/>
                <a:headEnd/>
                <a:tailEnd/>
              </a:ln>
            </p:spPr>
            <p:txBody>
              <a:bodyPr/>
              <a:lstStyle/>
              <a:p>
                <a:endParaRPr lang="en-GB"/>
              </a:p>
            </p:txBody>
          </p:sp>
          <p:sp>
            <p:nvSpPr>
              <p:cNvPr id="17770" name="Freeform 362"/>
              <p:cNvSpPr>
                <a:spLocks/>
              </p:cNvSpPr>
              <p:nvPr/>
            </p:nvSpPr>
            <p:spPr bwMode="auto">
              <a:xfrm>
                <a:off x="2916" y="1698"/>
                <a:ext cx="60" cy="111"/>
              </a:xfrm>
              <a:custGeom>
                <a:avLst/>
                <a:gdLst/>
                <a:ahLst/>
                <a:cxnLst>
                  <a:cxn ang="0">
                    <a:pos x="207" y="445"/>
                  </a:cxn>
                  <a:cxn ang="0">
                    <a:pos x="207" y="415"/>
                  </a:cxn>
                  <a:cxn ang="0">
                    <a:pos x="179" y="385"/>
                  </a:cxn>
                  <a:cxn ang="0">
                    <a:pos x="237" y="327"/>
                  </a:cxn>
                  <a:cxn ang="0">
                    <a:pos x="207" y="297"/>
                  </a:cxn>
                  <a:cxn ang="0">
                    <a:pos x="179" y="297"/>
                  </a:cxn>
                  <a:cxn ang="0">
                    <a:pos x="179" y="267"/>
                  </a:cxn>
                  <a:cxn ang="0">
                    <a:pos x="148" y="267"/>
                  </a:cxn>
                  <a:cxn ang="0">
                    <a:pos x="148" y="297"/>
                  </a:cxn>
                  <a:cxn ang="0">
                    <a:pos x="118" y="297"/>
                  </a:cxn>
                  <a:cxn ang="0">
                    <a:pos x="88" y="327"/>
                  </a:cxn>
                  <a:cxn ang="0">
                    <a:pos x="88" y="297"/>
                  </a:cxn>
                  <a:cxn ang="0">
                    <a:pos x="59" y="327"/>
                  </a:cxn>
                  <a:cxn ang="0">
                    <a:pos x="59" y="297"/>
                  </a:cxn>
                  <a:cxn ang="0">
                    <a:pos x="30" y="297"/>
                  </a:cxn>
                  <a:cxn ang="0">
                    <a:pos x="0" y="267"/>
                  </a:cxn>
                  <a:cxn ang="0">
                    <a:pos x="0" y="237"/>
                  </a:cxn>
                  <a:cxn ang="0">
                    <a:pos x="30" y="237"/>
                  </a:cxn>
                  <a:cxn ang="0">
                    <a:pos x="59" y="267"/>
                  </a:cxn>
                  <a:cxn ang="0">
                    <a:pos x="88" y="267"/>
                  </a:cxn>
                  <a:cxn ang="0">
                    <a:pos x="88" y="208"/>
                  </a:cxn>
                  <a:cxn ang="0">
                    <a:pos x="179" y="208"/>
                  </a:cxn>
                  <a:cxn ang="0">
                    <a:pos x="148" y="179"/>
                  </a:cxn>
                  <a:cxn ang="0">
                    <a:pos x="207" y="179"/>
                  </a:cxn>
                  <a:cxn ang="0">
                    <a:pos x="148" y="149"/>
                  </a:cxn>
                  <a:cxn ang="0">
                    <a:pos x="118" y="149"/>
                  </a:cxn>
                  <a:cxn ang="0">
                    <a:pos x="118" y="119"/>
                  </a:cxn>
                  <a:cxn ang="0">
                    <a:pos x="148" y="119"/>
                  </a:cxn>
                  <a:cxn ang="0">
                    <a:pos x="207" y="60"/>
                  </a:cxn>
                  <a:cxn ang="0">
                    <a:pos x="237" y="60"/>
                  </a:cxn>
                  <a:cxn ang="0">
                    <a:pos x="207" y="31"/>
                  </a:cxn>
                  <a:cxn ang="0">
                    <a:pos x="237" y="0"/>
                  </a:cxn>
                </a:cxnLst>
                <a:rect l="0" t="0" r="r" b="b"/>
                <a:pathLst>
                  <a:path w="237" h="445">
                    <a:moveTo>
                      <a:pt x="207" y="445"/>
                    </a:moveTo>
                    <a:lnTo>
                      <a:pt x="207" y="415"/>
                    </a:lnTo>
                    <a:lnTo>
                      <a:pt x="179" y="385"/>
                    </a:lnTo>
                    <a:lnTo>
                      <a:pt x="237" y="327"/>
                    </a:lnTo>
                    <a:lnTo>
                      <a:pt x="207" y="297"/>
                    </a:lnTo>
                    <a:lnTo>
                      <a:pt x="179" y="297"/>
                    </a:lnTo>
                    <a:lnTo>
                      <a:pt x="179" y="267"/>
                    </a:lnTo>
                    <a:lnTo>
                      <a:pt x="148" y="267"/>
                    </a:lnTo>
                    <a:lnTo>
                      <a:pt x="148" y="297"/>
                    </a:lnTo>
                    <a:lnTo>
                      <a:pt x="118" y="297"/>
                    </a:lnTo>
                    <a:lnTo>
                      <a:pt x="88" y="327"/>
                    </a:lnTo>
                    <a:lnTo>
                      <a:pt x="88" y="297"/>
                    </a:lnTo>
                    <a:lnTo>
                      <a:pt x="59" y="327"/>
                    </a:lnTo>
                    <a:lnTo>
                      <a:pt x="59" y="297"/>
                    </a:lnTo>
                    <a:lnTo>
                      <a:pt x="30" y="297"/>
                    </a:lnTo>
                    <a:lnTo>
                      <a:pt x="0" y="267"/>
                    </a:lnTo>
                    <a:lnTo>
                      <a:pt x="0" y="237"/>
                    </a:lnTo>
                    <a:lnTo>
                      <a:pt x="30" y="237"/>
                    </a:lnTo>
                    <a:lnTo>
                      <a:pt x="59" y="267"/>
                    </a:lnTo>
                    <a:lnTo>
                      <a:pt x="88" y="267"/>
                    </a:lnTo>
                    <a:lnTo>
                      <a:pt x="88" y="208"/>
                    </a:lnTo>
                    <a:lnTo>
                      <a:pt x="179" y="208"/>
                    </a:lnTo>
                    <a:lnTo>
                      <a:pt x="148" y="179"/>
                    </a:lnTo>
                    <a:lnTo>
                      <a:pt x="207" y="179"/>
                    </a:lnTo>
                    <a:lnTo>
                      <a:pt x="148" y="149"/>
                    </a:lnTo>
                    <a:lnTo>
                      <a:pt x="118" y="149"/>
                    </a:lnTo>
                    <a:lnTo>
                      <a:pt x="118" y="119"/>
                    </a:lnTo>
                    <a:lnTo>
                      <a:pt x="148" y="119"/>
                    </a:lnTo>
                    <a:lnTo>
                      <a:pt x="207" y="60"/>
                    </a:lnTo>
                    <a:lnTo>
                      <a:pt x="237" y="60"/>
                    </a:lnTo>
                    <a:lnTo>
                      <a:pt x="207" y="31"/>
                    </a:lnTo>
                    <a:lnTo>
                      <a:pt x="237" y="0"/>
                    </a:lnTo>
                  </a:path>
                </a:pathLst>
              </a:custGeom>
              <a:noFill/>
              <a:ln w="1588">
                <a:solidFill>
                  <a:srgbClr val="000000"/>
                </a:solidFill>
                <a:prstDash val="solid"/>
                <a:round/>
                <a:headEnd/>
                <a:tailEnd/>
              </a:ln>
            </p:spPr>
            <p:txBody>
              <a:bodyPr/>
              <a:lstStyle/>
              <a:p>
                <a:endParaRPr lang="en-GB"/>
              </a:p>
            </p:txBody>
          </p:sp>
          <p:sp>
            <p:nvSpPr>
              <p:cNvPr id="17771" name="Freeform 363"/>
              <p:cNvSpPr>
                <a:spLocks/>
              </p:cNvSpPr>
              <p:nvPr/>
            </p:nvSpPr>
            <p:spPr bwMode="auto">
              <a:xfrm>
                <a:off x="2968" y="1805"/>
                <a:ext cx="8" cy="4"/>
              </a:xfrm>
              <a:custGeom>
                <a:avLst/>
                <a:gdLst/>
                <a:ahLst/>
                <a:cxnLst>
                  <a:cxn ang="0">
                    <a:pos x="0" y="15"/>
                  </a:cxn>
                  <a:cxn ang="0">
                    <a:pos x="30" y="15"/>
                  </a:cxn>
                  <a:cxn ang="0">
                    <a:pos x="15" y="0"/>
                  </a:cxn>
                  <a:cxn ang="0">
                    <a:pos x="0" y="15"/>
                  </a:cxn>
                </a:cxnLst>
                <a:rect l="0" t="0" r="r" b="b"/>
                <a:pathLst>
                  <a:path w="30" h="15">
                    <a:moveTo>
                      <a:pt x="0" y="15"/>
                    </a:moveTo>
                    <a:lnTo>
                      <a:pt x="30" y="15"/>
                    </a:lnTo>
                    <a:lnTo>
                      <a:pt x="15" y="0"/>
                    </a:lnTo>
                    <a:lnTo>
                      <a:pt x="0" y="15"/>
                    </a:lnTo>
                  </a:path>
                </a:pathLst>
              </a:custGeom>
              <a:noFill/>
              <a:ln w="1588">
                <a:solidFill>
                  <a:srgbClr val="000000"/>
                </a:solidFill>
                <a:prstDash val="solid"/>
                <a:round/>
                <a:headEnd/>
                <a:tailEnd/>
              </a:ln>
            </p:spPr>
            <p:txBody>
              <a:bodyPr/>
              <a:lstStyle/>
              <a:p>
                <a:endParaRPr lang="en-GB"/>
              </a:p>
            </p:txBody>
          </p:sp>
          <p:sp>
            <p:nvSpPr>
              <p:cNvPr id="17772" name="Freeform 364"/>
              <p:cNvSpPr>
                <a:spLocks/>
              </p:cNvSpPr>
              <p:nvPr/>
            </p:nvSpPr>
            <p:spPr bwMode="auto">
              <a:xfrm>
                <a:off x="3094" y="1905"/>
                <a:ext cx="170" cy="171"/>
              </a:xfrm>
              <a:custGeom>
                <a:avLst/>
                <a:gdLst/>
                <a:ahLst/>
                <a:cxnLst>
                  <a:cxn ang="0">
                    <a:pos x="356" y="683"/>
                  </a:cxn>
                  <a:cxn ang="0">
                    <a:pos x="385" y="652"/>
                  </a:cxn>
                  <a:cxn ang="0">
                    <a:pos x="326" y="622"/>
                  </a:cxn>
                  <a:cxn ang="0">
                    <a:pos x="444" y="622"/>
                  </a:cxn>
                  <a:cxn ang="0">
                    <a:pos x="444" y="592"/>
                  </a:cxn>
                  <a:cxn ang="0">
                    <a:pos x="416" y="563"/>
                  </a:cxn>
                  <a:cxn ang="0">
                    <a:pos x="504" y="563"/>
                  </a:cxn>
                  <a:cxn ang="0">
                    <a:pos x="504" y="474"/>
                  </a:cxn>
                  <a:cxn ang="0">
                    <a:pos x="535" y="445"/>
                  </a:cxn>
                  <a:cxn ang="0">
                    <a:pos x="563" y="445"/>
                  </a:cxn>
                  <a:cxn ang="0">
                    <a:pos x="535" y="474"/>
                  </a:cxn>
                  <a:cxn ang="0">
                    <a:pos x="563" y="504"/>
                  </a:cxn>
                  <a:cxn ang="0">
                    <a:pos x="592" y="474"/>
                  </a:cxn>
                  <a:cxn ang="0">
                    <a:pos x="592" y="445"/>
                  </a:cxn>
                  <a:cxn ang="0">
                    <a:pos x="623" y="474"/>
                  </a:cxn>
                  <a:cxn ang="0">
                    <a:pos x="681" y="415"/>
                  </a:cxn>
                  <a:cxn ang="0">
                    <a:pos x="681" y="385"/>
                  </a:cxn>
                  <a:cxn ang="0">
                    <a:pos x="653" y="356"/>
                  </a:cxn>
                  <a:cxn ang="0">
                    <a:pos x="504" y="356"/>
                  </a:cxn>
                  <a:cxn ang="0">
                    <a:pos x="535" y="327"/>
                  </a:cxn>
                  <a:cxn ang="0">
                    <a:pos x="504" y="297"/>
                  </a:cxn>
                  <a:cxn ang="0">
                    <a:pos x="535" y="297"/>
                  </a:cxn>
                  <a:cxn ang="0">
                    <a:pos x="504" y="267"/>
                  </a:cxn>
                  <a:cxn ang="0">
                    <a:pos x="504" y="209"/>
                  </a:cxn>
                  <a:cxn ang="0">
                    <a:pos x="535" y="179"/>
                  </a:cxn>
                  <a:cxn ang="0">
                    <a:pos x="535" y="149"/>
                  </a:cxn>
                  <a:cxn ang="0">
                    <a:pos x="563" y="149"/>
                  </a:cxn>
                  <a:cxn ang="0">
                    <a:pos x="563" y="60"/>
                  </a:cxn>
                  <a:cxn ang="0">
                    <a:pos x="535" y="31"/>
                  </a:cxn>
                  <a:cxn ang="0">
                    <a:pos x="563" y="0"/>
                  </a:cxn>
                  <a:cxn ang="0">
                    <a:pos x="535" y="0"/>
                  </a:cxn>
                  <a:cxn ang="0">
                    <a:pos x="504" y="31"/>
                  </a:cxn>
                  <a:cxn ang="0">
                    <a:pos x="416" y="31"/>
                  </a:cxn>
                  <a:cxn ang="0">
                    <a:pos x="356" y="90"/>
                  </a:cxn>
                  <a:cxn ang="0">
                    <a:pos x="356" y="118"/>
                  </a:cxn>
                  <a:cxn ang="0">
                    <a:pos x="326" y="149"/>
                  </a:cxn>
                  <a:cxn ang="0">
                    <a:pos x="297" y="149"/>
                  </a:cxn>
                  <a:cxn ang="0">
                    <a:pos x="237" y="179"/>
                  </a:cxn>
                  <a:cxn ang="0">
                    <a:pos x="207" y="149"/>
                  </a:cxn>
                  <a:cxn ang="0">
                    <a:pos x="178" y="179"/>
                  </a:cxn>
                  <a:cxn ang="0">
                    <a:pos x="89" y="179"/>
                  </a:cxn>
                  <a:cxn ang="0">
                    <a:pos x="0" y="267"/>
                  </a:cxn>
                  <a:cxn ang="0">
                    <a:pos x="60" y="327"/>
                  </a:cxn>
                  <a:cxn ang="0">
                    <a:pos x="60" y="267"/>
                  </a:cxn>
                  <a:cxn ang="0">
                    <a:pos x="119" y="237"/>
                  </a:cxn>
                </a:cxnLst>
                <a:rect l="0" t="0" r="r" b="b"/>
                <a:pathLst>
                  <a:path w="681" h="683">
                    <a:moveTo>
                      <a:pt x="356" y="683"/>
                    </a:moveTo>
                    <a:lnTo>
                      <a:pt x="385" y="652"/>
                    </a:lnTo>
                    <a:lnTo>
                      <a:pt x="326" y="622"/>
                    </a:lnTo>
                    <a:lnTo>
                      <a:pt x="444" y="622"/>
                    </a:lnTo>
                    <a:lnTo>
                      <a:pt x="444" y="592"/>
                    </a:lnTo>
                    <a:lnTo>
                      <a:pt x="416" y="563"/>
                    </a:lnTo>
                    <a:lnTo>
                      <a:pt x="504" y="563"/>
                    </a:lnTo>
                    <a:lnTo>
                      <a:pt x="504" y="474"/>
                    </a:lnTo>
                    <a:lnTo>
                      <a:pt x="535" y="445"/>
                    </a:lnTo>
                    <a:lnTo>
                      <a:pt x="563" y="445"/>
                    </a:lnTo>
                    <a:lnTo>
                      <a:pt x="535" y="474"/>
                    </a:lnTo>
                    <a:lnTo>
                      <a:pt x="563" y="504"/>
                    </a:lnTo>
                    <a:lnTo>
                      <a:pt x="592" y="474"/>
                    </a:lnTo>
                    <a:lnTo>
                      <a:pt x="592" y="445"/>
                    </a:lnTo>
                    <a:lnTo>
                      <a:pt x="623" y="474"/>
                    </a:lnTo>
                    <a:lnTo>
                      <a:pt x="681" y="415"/>
                    </a:lnTo>
                    <a:lnTo>
                      <a:pt x="681" y="385"/>
                    </a:lnTo>
                    <a:lnTo>
                      <a:pt x="653" y="356"/>
                    </a:lnTo>
                    <a:lnTo>
                      <a:pt x="504" y="356"/>
                    </a:lnTo>
                    <a:lnTo>
                      <a:pt x="535" y="327"/>
                    </a:lnTo>
                    <a:lnTo>
                      <a:pt x="504" y="297"/>
                    </a:lnTo>
                    <a:lnTo>
                      <a:pt x="535" y="297"/>
                    </a:lnTo>
                    <a:lnTo>
                      <a:pt x="504" y="267"/>
                    </a:lnTo>
                    <a:lnTo>
                      <a:pt x="504" y="209"/>
                    </a:lnTo>
                    <a:lnTo>
                      <a:pt x="535" y="179"/>
                    </a:lnTo>
                    <a:lnTo>
                      <a:pt x="535" y="149"/>
                    </a:lnTo>
                    <a:lnTo>
                      <a:pt x="563" y="149"/>
                    </a:lnTo>
                    <a:lnTo>
                      <a:pt x="563" y="60"/>
                    </a:lnTo>
                    <a:lnTo>
                      <a:pt x="535" y="31"/>
                    </a:lnTo>
                    <a:lnTo>
                      <a:pt x="563" y="0"/>
                    </a:lnTo>
                    <a:lnTo>
                      <a:pt x="535" y="0"/>
                    </a:lnTo>
                    <a:lnTo>
                      <a:pt x="504" y="31"/>
                    </a:lnTo>
                    <a:lnTo>
                      <a:pt x="416" y="31"/>
                    </a:lnTo>
                    <a:lnTo>
                      <a:pt x="356" y="90"/>
                    </a:lnTo>
                    <a:lnTo>
                      <a:pt x="356" y="118"/>
                    </a:lnTo>
                    <a:lnTo>
                      <a:pt x="326" y="149"/>
                    </a:lnTo>
                    <a:lnTo>
                      <a:pt x="297" y="149"/>
                    </a:lnTo>
                    <a:lnTo>
                      <a:pt x="237" y="179"/>
                    </a:lnTo>
                    <a:lnTo>
                      <a:pt x="207" y="149"/>
                    </a:lnTo>
                    <a:lnTo>
                      <a:pt x="178" y="179"/>
                    </a:lnTo>
                    <a:lnTo>
                      <a:pt x="89" y="179"/>
                    </a:lnTo>
                    <a:lnTo>
                      <a:pt x="0" y="267"/>
                    </a:lnTo>
                    <a:lnTo>
                      <a:pt x="60" y="327"/>
                    </a:lnTo>
                    <a:lnTo>
                      <a:pt x="60" y="267"/>
                    </a:lnTo>
                    <a:lnTo>
                      <a:pt x="119" y="237"/>
                    </a:lnTo>
                  </a:path>
                </a:pathLst>
              </a:custGeom>
              <a:noFill/>
              <a:ln w="1588">
                <a:solidFill>
                  <a:srgbClr val="000000"/>
                </a:solidFill>
                <a:prstDash val="solid"/>
                <a:round/>
                <a:headEnd/>
                <a:tailEnd/>
              </a:ln>
            </p:spPr>
            <p:txBody>
              <a:bodyPr/>
              <a:lstStyle/>
              <a:p>
                <a:endParaRPr lang="en-GB"/>
              </a:p>
            </p:txBody>
          </p:sp>
          <p:sp>
            <p:nvSpPr>
              <p:cNvPr id="17773" name="Freeform 365"/>
              <p:cNvSpPr>
                <a:spLocks/>
              </p:cNvSpPr>
              <p:nvPr/>
            </p:nvSpPr>
            <p:spPr bwMode="auto">
              <a:xfrm>
                <a:off x="3124" y="1957"/>
                <a:ext cx="37" cy="22"/>
              </a:xfrm>
              <a:custGeom>
                <a:avLst/>
                <a:gdLst/>
                <a:ahLst/>
                <a:cxnLst>
                  <a:cxn ang="0">
                    <a:pos x="118" y="88"/>
                  </a:cxn>
                  <a:cxn ang="0">
                    <a:pos x="118" y="28"/>
                  </a:cxn>
                  <a:cxn ang="0">
                    <a:pos x="148" y="0"/>
                  </a:cxn>
                  <a:cxn ang="0">
                    <a:pos x="30" y="0"/>
                  </a:cxn>
                  <a:cxn ang="0">
                    <a:pos x="0" y="28"/>
                  </a:cxn>
                </a:cxnLst>
                <a:rect l="0" t="0" r="r" b="b"/>
                <a:pathLst>
                  <a:path w="148" h="88">
                    <a:moveTo>
                      <a:pt x="118" y="88"/>
                    </a:moveTo>
                    <a:lnTo>
                      <a:pt x="118" y="28"/>
                    </a:lnTo>
                    <a:lnTo>
                      <a:pt x="148" y="0"/>
                    </a:lnTo>
                    <a:lnTo>
                      <a:pt x="30" y="0"/>
                    </a:lnTo>
                    <a:lnTo>
                      <a:pt x="0" y="28"/>
                    </a:lnTo>
                  </a:path>
                </a:pathLst>
              </a:custGeom>
              <a:noFill/>
              <a:ln w="1588">
                <a:solidFill>
                  <a:srgbClr val="000000"/>
                </a:solidFill>
                <a:prstDash val="solid"/>
                <a:round/>
                <a:headEnd/>
                <a:tailEnd/>
              </a:ln>
            </p:spPr>
            <p:txBody>
              <a:bodyPr/>
              <a:lstStyle/>
              <a:p>
                <a:endParaRPr lang="en-GB"/>
              </a:p>
            </p:txBody>
          </p:sp>
          <p:sp>
            <p:nvSpPr>
              <p:cNvPr id="17774" name="Freeform 366"/>
              <p:cNvSpPr>
                <a:spLocks/>
              </p:cNvSpPr>
              <p:nvPr/>
            </p:nvSpPr>
            <p:spPr bwMode="auto">
              <a:xfrm>
                <a:off x="3124" y="1964"/>
                <a:ext cx="30" cy="15"/>
              </a:xfrm>
              <a:custGeom>
                <a:avLst/>
                <a:gdLst/>
                <a:ahLst/>
                <a:cxnLst>
                  <a:cxn ang="0">
                    <a:pos x="0" y="0"/>
                  </a:cxn>
                  <a:cxn ang="0">
                    <a:pos x="30" y="0"/>
                  </a:cxn>
                  <a:cxn ang="0">
                    <a:pos x="59" y="30"/>
                  </a:cxn>
                  <a:cxn ang="0">
                    <a:pos x="88" y="30"/>
                  </a:cxn>
                  <a:cxn ang="0">
                    <a:pos x="118" y="60"/>
                  </a:cxn>
                </a:cxnLst>
                <a:rect l="0" t="0" r="r" b="b"/>
                <a:pathLst>
                  <a:path w="118" h="60">
                    <a:moveTo>
                      <a:pt x="0" y="0"/>
                    </a:moveTo>
                    <a:lnTo>
                      <a:pt x="30" y="0"/>
                    </a:lnTo>
                    <a:lnTo>
                      <a:pt x="59" y="30"/>
                    </a:lnTo>
                    <a:lnTo>
                      <a:pt x="88" y="30"/>
                    </a:lnTo>
                    <a:lnTo>
                      <a:pt x="118" y="60"/>
                    </a:lnTo>
                  </a:path>
                </a:pathLst>
              </a:custGeom>
              <a:noFill/>
              <a:ln w="1588">
                <a:solidFill>
                  <a:srgbClr val="000000"/>
                </a:solidFill>
                <a:prstDash val="solid"/>
                <a:round/>
                <a:headEnd/>
                <a:tailEnd/>
              </a:ln>
            </p:spPr>
            <p:txBody>
              <a:bodyPr/>
              <a:lstStyle/>
              <a:p>
                <a:endParaRPr lang="en-GB"/>
              </a:p>
            </p:txBody>
          </p:sp>
          <p:sp>
            <p:nvSpPr>
              <p:cNvPr id="17775" name="Freeform 367"/>
              <p:cNvSpPr>
                <a:spLocks/>
              </p:cNvSpPr>
              <p:nvPr/>
            </p:nvSpPr>
            <p:spPr bwMode="auto">
              <a:xfrm>
                <a:off x="3087" y="1987"/>
                <a:ext cx="37" cy="140"/>
              </a:xfrm>
              <a:custGeom>
                <a:avLst/>
                <a:gdLst/>
                <a:ahLst/>
                <a:cxnLst>
                  <a:cxn ang="0">
                    <a:pos x="120" y="562"/>
                  </a:cxn>
                  <a:cxn ang="0">
                    <a:pos x="120" y="502"/>
                  </a:cxn>
                  <a:cxn ang="0">
                    <a:pos x="91" y="502"/>
                  </a:cxn>
                  <a:cxn ang="0">
                    <a:pos x="91" y="474"/>
                  </a:cxn>
                  <a:cxn ang="0">
                    <a:pos x="120" y="474"/>
                  </a:cxn>
                  <a:cxn ang="0">
                    <a:pos x="120" y="383"/>
                  </a:cxn>
                  <a:cxn ang="0">
                    <a:pos x="91" y="383"/>
                  </a:cxn>
                  <a:cxn ang="0">
                    <a:pos x="61" y="356"/>
                  </a:cxn>
                  <a:cxn ang="0">
                    <a:pos x="61" y="325"/>
                  </a:cxn>
                  <a:cxn ang="0">
                    <a:pos x="31" y="356"/>
                  </a:cxn>
                  <a:cxn ang="0">
                    <a:pos x="0" y="356"/>
                  </a:cxn>
                  <a:cxn ang="0">
                    <a:pos x="0" y="236"/>
                  </a:cxn>
                  <a:cxn ang="0">
                    <a:pos x="31" y="265"/>
                  </a:cxn>
                  <a:cxn ang="0">
                    <a:pos x="61" y="236"/>
                  </a:cxn>
                  <a:cxn ang="0">
                    <a:pos x="61" y="207"/>
                  </a:cxn>
                  <a:cxn ang="0">
                    <a:pos x="31" y="177"/>
                  </a:cxn>
                  <a:cxn ang="0">
                    <a:pos x="0" y="177"/>
                  </a:cxn>
                  <a:cxn ang="0">
                    <a:pos x="0" y="29"/>
                  </a:cxn>
                  <a:cxn ang="0">
                    <a:pos x="31" y="0"/>
                  </a:cxn>
                  <a:cxn ang="0">
                    <a:pos x="61" y="0"/>
                  </a:cxn>
                  <a:cxn ang="0">
                    <a:pos x="91" y="29"/>
                  </a:cxn>
                  <a:cxn ang="0">
                    <a:pos x="120" y="29"/>
                  </a:cxn>
                  <a:cxn ang="0">
                    <a:pos x="120" y="58"/>
                  </a:cxn>
                  <a:cxn ang="0">
                    <a:pos x="150" y="58"/>
                  </a:cxn>
                  <a:cxn ang="0">
                    <a:pos x="150" y="0"/>
                  </a:cxn>
                </a:cxnLst>
                <a:rect l="0" t="0" r="r" b="b"/>
                <a:pathLst>
                  <a:path w="150" h="562">
                    <a:moveTo>
                      <a:pt x="120" y="562"/>
                    </a:moveTo>
                    <a:lnTo>
                      <a:pt x="120" y="502"/>
                    </a:lnTo>
                    <a:lnTo>
                      <a:pt x="91" y="502"/>
                    </a:lnTo>
                    <a:lnTo>
                      <a:pt x="91" y="474"/>
                    </a:lnTo>
                    <a:lnTo>
                      <a:pt x="120" y="474"/>
                    </a:lnTo>
                    <a:lnTo>
                      <a:pt x="120" y="383"/>
                    </a:lnTo>
                    <a:lnTo>
                      <a:pt x="91" y="383"/>
                    </a:lnTo>
                    <a:lnTo>
                      <a:pt x="61" y="356"/>
                    </a:lnTo>
                    <a:lnTo>
                      <a:pt x="61" y="325"/>
                    </a:lnTo>
                    <a:lnTo>
                      <a:pt x="31" y="356"/>
                    </a:lnTo>
                    <a:lnTo>
                      <a:pt x="0" y="356"/>
                    </a:lnTo>
                    <a:lnTo>
                      <a:pt x="0" y="236"/>
                    </a:lnTo>
                    <a:lnTo>
                      <a:pt x="31" y="265"/>
                    </a:lnTo>
                    <a:lnTo>
                      <a:pt x="61" y="236"/>
                    </a:lnTo>
                    <a:lnTo>
                      <a:pt x="61" y="207"/>
                    </a:lnTo>
                    <a:lnTo>
                      <a:pt x="31" y="177"/>
                    </a:lnTo>
                    <a:lnTo>
                      <a:pt x="0" y="177"/>
                    </a:lnTo>
                    <a:lnTo>
                      <a:pt x="0" y="29"/>
                    </a:lnTo>
                    <a:lnTo>
                      <a:pt x="31" y="0"/>
                    </a:lnTo>
                    <a:lnTo>
                      <a:pt x="61" y="0"/>
                    </a:lnTo>
                    <a:lnTo>
                      <a:pt x="91" y="29"/>
                    </a:lnTo>
                    <a:lnTo>
                      <a:pt x="120" y="29"/>
                    </a:lnTo>
                    <a:lnTo>
                      <a:pt x="120" y="58"/>
                    </a:lnTo>
                    <a:lnTo>
                      <a:pt x="150" y="58"/>
                    </a:lnTo>
                    <a:lnTo>
                      <a:pt x="150" y="0"/>
                    </a:lnTo>
                  </a:path>
                </a:pathLst>
              </a:custGeom>
              <a:noFill/>
              <a:ln w="1588">
                <a:solidFill>
                  <a:srgbClr val="000000"/>
                </a:solidFill>
                <a:prstDash val="solid"/>
                <a:round/>
                <a:headEnd/>
                <a:tailEnd/>
              </a:ln>
            </p:spPr>
            <p:txBody>
              <a:bodyPr/>
              <a:lstStyle/>
              <a:p>
                <a:endParaRPr lang="en-GB"/>
              </a:p>
            </p:txBody>
          </p:sp>
          <p:sp>
            <p:nvSpPr>
              <p:cNvPr id="17776" name="Freeform 368"/>
              <p:cNvSpPr>
                <a:spLocks/>
              </p:cNvSpPr>
              <p:nvPr/>
            </p:nvSpPr>
            <p:spPr bwMode="auto">
              <a:xfrm>
                <a:off x="3124" y="1979"/>
                <a:ext cx="7" cy="8"/>
              </a:xfrm>
              <a:custGeom>
                <a:avLst/>
                <a:gdLst/>
                <a:ahLst/>
                <a:cxnLst>
                  <a:cxn ang="0">
                    <a:pos x="0" y="30"/>
                  </a:cxn>
                  <a:cxn ang="0">
                    <a:pos x="30" y="0"/>
                  </a:cxn>
                  <a:cxn ang="0">
                    <a:pos x="0" y="0"/>
                  </a:cxn>
                  <a:cxn ang="0">
                    <a:pos x="0" y="30"/>
                  </a:cxn>
                </a:cxnLst>
                <a:rect l="0" t="0" r="r" b="b"/>
                <a:pathLst>
                  <a:path w="30" h="30">
                    <a:moveTo>
                      <a:pt x="0" y="30"/>
                    </a:moveTo>
                    <a:lnTo>
                      <a:pt x="30" y="0"/>
                    </a:lnTo>
                    <a:lnTo>
                      <a:pt x="0" y="0"/>
                    </a:lnTo>
                    <a:lnTo>
                      <a:pt x="0" y="30"/>
                    </a:lnTo>
                  </a:path>
                </a:pathLst>
              </a:custGeom>
              <a:noFill/>
              <a:ln w="1588">
                <a:solidFill>
                  <a:srgbClr val="000000"/>
                </a:solidFill>
                <a:prstDash val="solid"/>
                <a:round/>
                <a:headEnd/>
                <a:tailEnd/>
              </a:ln>
            </p:spPr>
            <p:txBody>
              <a:bodyPr/>
              <a:lstStyle/>
              <a:p>
                <a:endParaRPr lang="en-GB"/>
              </a:p>
            </p:txBody>
          </p:sp>
          <p:sp>
            <p:nvSpPr>
              <p:cNvPr id="17777" name="Freeform 369"/>
              <p:cNvSpPr>
                <a:spLocks/>
              </p:cNvSpPr>
              <p:nvPr/>
            </p:nvSpPr>
            <p:spPr bwMode="auto">
              <a:xfrm>
                <a:off x="3116" y="1964"/>
                <a:ext cx="8" cy="23"/>
              </a:xfrm>
              <a:custGeom>
                <a:avLst/>
                <a:gdLst/>
                <a:ahLst/>
                <a:cxnLst>
                  <a:cxn ang="0">
                    <a:pos x="30" y="90"/>
                  </a:cxn>
                  <a:cxn ang="0">
                    <a:pos x="0" y="60"/>
                  </a:cxn>
                  <a:cxn ang="0">
                    <a:pos x="30" y="30"/>
                  </a:cxn>
                  <a:cxn ang="0">
                    <a:pos x="30" y="0"/>
                  </a:cxn>
                </a:cxnLst>
                <a:rect l="0" t="0" r="r" b="b"/>
                <a:pathLst>
                  <a:path w="30" h="90">
                    <a:moveTo>
                      <a:pt x="30" y="90"/>
                    </a:moveTo>
                    <a:lnTo>
                      <a:pt x="0" y="60"/>
                    </a:lnTo>
                    <a:lnTo>
                      <a:pt x="30" y="30"/>
                    </a:lnTo>
                    <a:lnTo>
                      <a:pt x="30" y="0"/>
                    </a:lnTo>
                  </a:path>
                </a:pathLst>
              </a:custGeom>
              <a:noFill/>
              <a:ln w="1588">
                <a:solidFill>
                  <a:srgbClr val="000000"/>
                </a:solidFill>
                <a:prstDash val="solid"/>
                <a:round/>
                <a:headEnd/>
                <a:tailEnd/>
              </a:ln>
            </p:spPr>
            <p:txBody>
              <a:bodyPr/>
              <a:lstStyle/>
              <a:p>
                <a:endParaRPr lang="en-GB"/>
              </a:p>
            </p:txBody>
          </p:sp>
          <p:sp>
            <p:nvSpPr>
              <p:cNvPr id="17778" name="Freeform 370"/>
              <p:cNvSpPr>
                <a:spLocks/>
              </p:cNvSpPr>
              <p:nvPr/>
            </p:nvSpPr>
            <p:spPr bwMode="auto">
              <a:xfrm>
                <a:off x="3154" y="1979"/>
                <a:ext cx="7" cy="8"/>
              </a:xfrm>
              <a:custGeom>
                <a:avLst/>
                <a:gdLst/>
                <a:ahLst/>
                <a:cxnLst>
                  <a:cxn ang="0">
                    <a:pos x="0" y="30"/>
                  </a:cxn>
                  <a:cxn ang="0">
                    <a:pos x="30" y="30"/>
                  </a:cxn>
                  <a:cxn ang="0">
                    <a:pos x="30" y="0"/>
                  </a:cxn>
                  <a:cxn ang="0">
                    <a:pos x="0" y="30"/>
                  </a:cxn>
                </a:cxnLst>
                <a:rect l="0" t="0" r="r" b="b"/>
                <a:pathLst>
                  <a:path w="30" h="30">
                    <a:moveTo>
                      <a:pt x="0" y="30"/>
                    </a:moveTo>
                    <a:lnTo>
                      <a:pt x="30" y="30"/>
                    </a:lnTo>
                    <a:lnTo>
                      <a:pt x="30" y="0"/>
                    </a:lnTo>
                    <a:lnTo>
                      <a:pt x="0" y="30"/>
                    </a:lnTo>
                  </a:path>
                </a:pathLst>
              </a:custGeom>
              <a:noFill/>
              <a:ln w="1588">
                <a:solidFill>
                  <a:srgbClr val="000000"/>
                </a:solidFill>
                <a:prstDash val="solid"/>
                <a:round/>
                <a:headEnd/>
                <a:tailEnd/>
              </a:ln>
            </p:spPr>
            <p:txBody>
              <a:bodyPr/>
              <a:lstStyle/>
              <a:p>
                <a:endParaRPr lang="en-GB"/>
              </a:p>
            </p:txBody>
          </p:sp>
          <p:sp>
            <p:nvSpPr>
              <p:cNvPr id="17779" name="Freeform 371"/>
              <p:cNvSpPr>
                <a:spLocks/>
              </p:cNvSpPr>
              <p:nvPr/>
            </p:nvSpPr>
            <p:spPr bwMode="auto">
              <a:xfrm>
                <a:off x="3146" y="1979"/>
                <a:ext cx="8" cy="8"/>
              </a:xfrm>
              <a:custGeom>
                <a:avLst/>
                <a:gdLst/>
                <a:ahLst/>
                <a:cxnLst>
                  <a:cxn ang="0">
                    <a:pos x="30" y="0"/>
                  </a:cxn>
                  <a:cxn ang="0">
                    <a:pos x="0" y="30"/>
                  </a:cxn>
                  <a:cxn ang="0">
                    <a:pos x="30" y="30"/>
                  </a:cxn>
                </a:cxnLst>
                <a:rect l="0" t="0" r="r" b="b"/>
                <a:pathLst>
                  <a:path w="30" h="30">
                    <a:moveTo>
                      <a:pt x="30" y="0"/>
                    </a:moveTo>
                    <a:lnTo>
                      <a:pt x="0" y="30"/>
                    </a:lnTo>
                    <a:lnTo>
                      <a:pt x="30" y="30"/>
                    </a:lnTo>
                  </a:path>
                </a:pathLst>
              </a:custGeom>
              <a:noFill/>
              <a:ln w="1588">
                <a:solidFill>
                  <a:srgbClr val="000000"/>
                </a:solidFill>
                <a:prstDash val="solid"/>
                <a:round/>
                <a:headEnd/>
                <a:tailEnd/>
              </a:ln>
            </p:spPr>
            <p:txBody>
              <a:bodyPr/>
              <a:lstStyle/>
              <a:p>
                <a:endParaRPr lang="en-GB"/>
              </a:p>
            </p:txBody>
          </p:sp>
          <p:sp>
            <p:nvSpPr>
              <p:cNvPr id="17780" name="Line 372"/>
              <p:cNvSpPr>
                <a:spLocks noChangeShapeType="1"/>
              </p:cNvSpPr>
              <p:nvPr/>
            </p:nvSpPr>
            <p:spPr bwMode="auto">
              <a:xfrm flipV="1">
                <a:off x="3154" y="1979"/>
                <a:ext cx="1" cy="8"/>
              </a:xfrm>
              <a:prstGeom prst="line">
                <a:avLst/>
              </a:prstGeom>
              <a:noFill/>
              <a:ln w="1588">
                <a:solidFill>
                  <a:srgbClr val="000000"/>
                </a:solidFill>
                <a:round/>
                <a:headEnd/>
                <a:tailEnd/>
              </a:ln>
            </p:spPr>
            <p:txBody>
              <a:bodyPr/>
              <a:lstStyle/>
              <a:p>
                <a:endParaRPr lang="en-GB"/>
              </a:p>
            </p:txBody>
          </p:sp>
          <p:sp>
            <p:nvSpPr>
              <p:cNvPr id="17781" name="Freeform 373"/>
              <p:cNvSpPr>
                <a:spLocks/>
              </p:cNvSpPr>
              <p:nvPr/>
            </p:nvSpPr>
            <p:spPr bwMode="auto">
              <a:xfrm>
                <a:off x="2509" y="1676"/>
                <a:ext cx="15" cy="15"/>
              </a:xfrm>
              <a:custGeom>
                <a:avLst/>
                <a:gdLst/>
                <a:ahLst/>
                <a:cxnLst>
                  <a:cxn ang="0">
                    <a:pos x="60" y="61"/>
                  </a:cxn>
                  <a:cxn ang="0">
                    <a:pos x="30" y="61"/>
                  </a:cxn>
                  <a:cxn ang="0">
                    <a:pos x="0" y="31"/>
                  </a:cxn>
                  <a:cxn ang="0">
                    <a:pos x="30" y="31"/>
                  </a:cxn>
                  <a:cxn ang="0">
                    <a:pos x="60" y="0"/>
                  </a:cxn>
                  <a:cxn ang="0">
                    <a:pos x="60" y="61"/>
                  </a:cxn>
                </a:cxnLst>
                <a:rect l="0" t="0" r="r" b="b"/>
                <a:pathLst>
                  <a:path w="60" h="61">
                    <a:moveTo>
                      <a:pt x="60" y="61"/>
                    </a:moveTo>
                    <a:lnTo>
                      <a:pt x="30" y="61"/>
                    </a:lnTo>
                    <a:lnTo>
                      <a:pt x="0" y="31"/>
                    </a:lnTo>
                    <a:lnTo>
                      <a:pt x="30" y="31"/>
                    </a:lnTo>
                    <a:lnTo>
                      <a:pt x="60" y="0"/>
                    </a:lnTo>
                    <a:lnTo>
                      <a:pt x="60" y="61"/>
                    </a:lnTo>
                  </a:path>
                </a:pathLst>
              </a:custGeom>
              <a:noFill/>
              <a:ln w="1588">
                <a:solidFill>
                  <a:srgbClr val="000000"/>
                </a:solidFill>
                <a:prstDash val="solid"/>
                <a:round/>
                <a:headEnd/>
                <a:tailEnd/>
              </a:ln>
            </p:spPr>
            <p:txBody>
              <a:bodyPr/>
              <a:lstStyle/>
              <a:p>
                <a:endParaRPr lang="en-GB"/>
              </a:p>
            </p:txBody>
          </p:sp>
          <p:sp>
            <p:nvSpPr>
              <p:cNvPr id="17782" name="Freeform 374"/>
              <p:cNvSpPr>
                <a:spLocks/>
              </p:cNvSpPr>
              <p:nvPr/>
            </p:nvSpPr>
            <p:spPr bwMode="auto">
              <a:xfrm>
                <a:off x="2501" y="1683"/>
                <a:ext cx="38" cy="44"/>
              </a:xfrm>
              <a:custGeom>
                <a:avLst/>
                <a:gdLst/>
                <a:ahLst/>
                <a:cxnLst>
                  <a:cxn ang="0">
                    <a:pos x="118" y="0"/>
                  </a:cxn>
                  <a:cxn ang="0">
                    <a:pos x="118" y="30"/>
                  </a:cxn>
                  <a:cxn ang="0">
                    <a:pos x="149" y="30"/>
                  </a:cxn>
                  <a:cxn ang="0">
                    <a:pos x="149" y="58"/>
                  </a:cxn>
                  <a:cxn ang="0">
                    <a:pos x="118" y="89"/>
                  </a:cxn>
                  <a:cxn ang="0">
                    <a:pos x="118" y="148"/>
                  </a:cxn>
                  <a:cxn ang="0">
                    <a:pos x="90" y="177"/>
                  </a:cxn>
                  <a:cxn ang="0">
                    <a:pos x="60" y="177"/>
                  </a:cxn>
                  <a:cxn ang="0">
                    <a:pos x="90" y="148"/>
                  </a:cxn>
                  <a:cxn ang="0">
                    <a:pos x="90" y="118"/>
                  </a:cxn>
                  <a:cxn ang="0">
                    <a:pos x="60" y="89"/>
                  </a:cxn>
                  <a:cxn ang="0">
                    <a:pos x="0" y="89"/>
                  </a:cxn>
                  <a:cxn ang="0">
                    <a:pos x="0" y="58"/>
                  </a:cxn>
                  <a:cxn ang="0">
                    <a:pos x="60" y="58"/>
                  </a:cxn>
                  <a:cxn ang="0">
                    <a:pos x="90" y="30"/>
                  </a:cxn>
                </a:cxnLst>
                <a:rect l="0" t="0" r="r" b="b"/>
                <a:pathLst>
                  <a:path w="149" h="177">
                    <a:moveTo>
                      <a:pt x="118" y="0"/>
                    </a:moveTo>
                    <a:lnTo>
                      <a:pt x="118" y="30"/>
                    </a:lnTo>
                    <a:lnTo>
                      <a:pt x="149" y="30"/>
                    </a:lnTo>
                    <a:lnTo>
                      <a:pt x="149" y="58"/>
                    </a:lnTo>
                    <a:lnTo>
                      <a:pt x="118" y="89"/>
                    </a:lnTo>
                    <a:lnTo>
                      <a:pt x="118" y="148"/>
                    </a:lnTo>
                    <a:lnTo>
                      <a:pt x="90" y="177"/>
                    </a:lnTo>
                    <a:lnTo>
                      <a:pt x="60" y="177"/>
                    </a:lnTo>
                    <a:lnTo>
                      <a:pt x="90" y="148"/>
                    </a:lnTo>
                    <a:lnTo>
                      <a:pt x="90" y="118"/>
                    </a:lnTo>
                    <a:lnTo>
                      <a:pt x="60" y="89"/>
                    </a:lnTo>
                    <a:lnTo>
                      <a:pt x="0" y="89"/>
                    </a:lnTo>
                    <a:lnTo>
                      <a:pt x="0" y="58"/>
                    </a:lnTo>
                    <a:lnTo>
                      <a:pt x="60" y="58"/>
                    </a:lnTo>
                    <a:lnTo>
                      <a:pt x="90" y="30"/>
                    </a:lnTo>
                  </a:path>
                </a:pathLst>
              </a:custGeom>
              <a:noFill/>
              <a:ln w="1588">
                <a:solidFill>
                  <a:srgbClr val="000000"/>
                </a:solidFill>
                <a:prstDash val="solid"/>
                <a:round/>
                <a:headEnd/>
                <a:tailEnd/>
              </a:ln>
            </p:spPr>
            <p:txBody>
              <a:bodyPr/>
              <a:lstStyle/>
              <a:p>
                <a:endParaRPr lang="en-GB"/>
              </a:p>
            </p:txBody>
          </p:sp>
          <p:sp>
            <p:nvSpPr>
              <p:cNvPr id="17783" name="Freeform 375"/>
              <p:cNvSpPr>
                <a:spLocks/>
              </p:cNvSpPr>
              <p:nvPr/>
            </p:nvSpPr>
            <p:spPr bwMode="auto">
              <a:xfrm>
                <a:off x="2531" y="1668"/>
                <a:ext cx="15" cy="15"/>
              </a:xfrm>
              <a:custGeom>
                <a:avLst/>
                <a:gdLst/>
                <a:ahLst/>
                <a:cxnLst>
                  <a:cxn ang="0">
                    <a:pos x="0" y="61"/>
                  </a:cxn>
                  <a:cxn ang="0">
                    <a:pos x="31" y="30"/>
                  </a:cxn>
                  <a:cxn ang="0">
                    <a:pos x="31" y="0"/>
                  </a:cxn>
                  <a:cxn ang="0">
                    <a:pos x="61" y="0"/>
                  </a:cxn>
                  <a:cxn ang="0">
                    <a:pos x="61" y="30"/>
                  </a:cxn>
                  <a:cxn ang="0">
                    <a:pos x="31" y="61"/>
                  </a:cxn>
                  <a:cxn ang="0">
                    <a:pos x="0" y="61"/>
                  </a:cxn>
                </a:cxnLst>
                <a:rect l="0" t="0" r="r" b="b"/>
                <a:pathLst>
                  <a:path w="61" h="61">
                    <a:moveTo>
                      <a:pt x="0" y="61"/>
                    </a:moveTo>
                    <a:lnTo>
                      <a:pt x="31" y="30"/>
                    </a:lnTo>
                    <a:lnTo>
                      <a:pt x="31" y="0"/>
                    </a:lnTo>
                    <a:lnTo>
                      <a:pt x="61" y="0"/>
                    </a:lnTo>
                    <a:lnTo>
                      <a:pt x="61" y="30"/>
                    </a:lnTo>
                    <a:lnTo>
                      <a:pt x="31" y="61"/>
                    </a:lnTo>
                    <a:lnTo>
                      <a:pt x="0" y="61"/>
                    </a:lnTo>
                  </a:path>
                </a:pathLst>
              </a:custGeom>
              <a:noFill/>
              <a:ln w="1588">
                <a:solidFill>
                  <a:srgbClr val="000000"/>
                </a:solidFill>
                <a:prstDash val="solid"/>
                <a:round/>
                <a:headEnd/>
                <a:tailEnd/>
              </a:ln>
            </p:spPr>
            <p:txBody>
              <a:bodyPr/>
              <a:lstStyle/>
              <a:p>
                <a:endParaRPr lang="en-GB"/>
              </a:p>
            </p:txBody>
          </p:sp>
          <p:sp>
            <p:nvSpPr>
              <p:cNvPr id="17784" name="Freeform 376"/>
              <p:cNvSpPr>
                <a:spLocks/>
              </p:cNvSpPr>
              <p:nvPr/>
            </p:nvSpPr>
            <p:spPr bwMode="auto">
              <a:xfrm>
                <a:off x="2175" y="1824"/>
                <a:ext cx="497" cy="703"/>
              </a:xfrm>
              <a:custGeom>
                <a:avLst/>
                <a:gdLst/>
                <a:ahLst/>
                <a:cxnLst>
                  <a:cxn ang="0">
                    <a:pos x="267" y="415"/>
                  </a:cxn>
                  <a:cxn ang="0">
                    <a:pos x="237" y="356"/>
                  </a:cxn>
                  <a:cxn ang="0">
                    <a:pos x="298" y="267"/>
                  </a:cxn>
                  <a:cxn ang="0">
                    <a:pos x="327" y="206"/>
                  </a:cxn>
                  <a:cxn ang="0">
                    <a:pos x="446" y="88"/>
                  </a:cxn>
                  <a:cxn ang="0">
                    <a:pos x="534" y="60"/>
                  </a:cxn>
                  <a:cxn ang="0">
                    <a:pos x="653" y="29"/>
                  </a:cxn>
                  <a:cxn ang="0">
                    <a:pos x="920" y="60"/>
                  </a:cxn>
                  <a:cxn ang="0">
                    <a:pos x="712" y="206"/>
                  </a:cxn>
                  <a:cxn ang="0">
                    <a:pos x="712" y="267"/>
                  </a:cxn>
                  <a:cxn ang="0">
                    <a:pos x="653" y="325"/>
                  </a:cxn>
                  <a:cxn ang="0">
                    <a:pos x="623" y="385"/>
                  </a:cxn>
                  <a:cxn ang="0">
                    <a:pos x="801" y="325"/>
                  </a:cxn>
                  <a:cxn ang="0">
                    <a:pos x="1185" y="356"/>
                  </a:cxn>
                  <a:cxn ang="0">
                    <a:pos x="1067" y="592"/>
                  </a:cxn>
                  <a:cxn ang="0">
                    <a:pos x="1008" y="652"/>
                  </a:cxn>
                  <a:cxn ang="0">
                    <a:pos x="948" y="740"/>
                  </a:cxn>
                  <a:cxn ang="0">
                    <a:pos x="830" y="829"/>
                  </a:cxn>
                  <a:cxn ang="0">
                    <a:pos x="920" y="829"/>
                  </a:cxn>
                  <a:cxn ang="0">
                    <a:pos x="1039" y="888"/>
                  </a:cxn>
                  <a:cxn ang="0">
                    <a:pos x="1215" y="1008"/>
                  </a:cxn>
                  <a:cxn ang="0">
                    <a:pos x="1304" y="1303"/>
                  </a:cxn>
                  <a:cxn ang="0">
                    <a:pos x="1453" y="1360"/>
                  </a:cxn>
                  <a:cxn ang="0">
                    <a:pos x="1513" y="1451"/>
                  </a:cxn>
                  <a:cxn ang="0">
                    <a:pos x="1542" y="1539"/>
                  </a:cxn>
                  <a:cxn ang="0">
                    <a:pos x="1601" y="1628"/>
                  </a:cxn>
                  <a:cxn ang="0">
                    <a:pos x="1631" y="1776"/>
                  </a:cxn>
                  <a:cxn ang="0">
                    <a:pos x="1631" y="1894"/>
                  </a:cxn>
                  <a:cxn ang="0">
                    <a:pos x="1897" y="1865"/>
                  </a:cxn>
                  <a:cxn ang="0">
                    <a:pos x="1988" y="2044"/>
                  </a:cxn>
                  <a:cxn ang="0">
                    <a:pos x="1897" y="2162"/>
                  </a:cxn>
                  <a:cxn ang="0">
                    <a:pos x="1778" y="2219"/>
                  </a:cxn>
                  <a:cxn ang="0">
                    <a:pos x="1720" y="2338"/>
                  </a:cxn>
                  <a:cxn ang="0">
                    <a:pos x="1868" y="2457"/>
                  </a:cxn>
                  <a:cxn ang="0">
                    <a:pos x="1690" y="2517"/>
                  </a:cxn>
                  <a:cxn ang="0">
                    <a:pos x="1542" y="2544"/>
                  </a:cxn>
                  <a:cxn ang="0">
                    <a:pos x="1246" y="2544"/>
                  </a:cxn>
                  <a:cxn ang="0">
                    <a:pos x="1157" y="2544"/>
                  </a:cxn>
                  <a:cxn ang="0">
                    <a:pos x="978" y="2605"/>
                  </a:cxn>
                  <a:cxn ang="0">
                    <a:pos x="771" y="2575"/>
                  </a:cxn>
                  <a:cxn ang="0">
                    <a:pos x="593" y="2575"/>
                  </a:cxn>
                  <a:cxn ang="0">
                    <a:pos x="505" y="2753"/>
                  </a:cxn>
                  <a:cxn ang="0">
                    <a:pos x="386" y="2664"/>
                  </a:cxn>
                  <a:cxn ang="0">
                    <a:pos x="209" y="2723"/>
                  </a:cxn>
                  <a:cxn ang="0">
                    <a:pos x="91" y="2782"/>
                  </a:cxn>
                  <a:cxn ang="0">
                    <a:pos x="30" y="2753"/>
                  </a:cxn>
                  <a:cxn ang="0">
                    <a:pos x="178" y="2664"/>
                  </a:cxn>
                  <a:cxn ang="0">
                    <a:pos x="267" y="2575"/>
                  </a:cxn>
                  <a:cxn ang="0">
                    <a:pos x="386" y="2487"/>
                  </a:cxn>
                  <a:cxn ang="0">
                    <a:pos x="623" y="2398"/>
                  </a:cxn>
                  <a:cxn ang="0">
                    <a:pos x="741" y="2369"/>
                  </a:cxn>
                </a:cxnLst>
                <a:rect l="0" t="0" r="r" b="b"/>
                <a:pathLst>
                  <a:path w="1988" h="2812">
                    <a:moveTo>
                      <a:pt x="237" y="474"/>
                    </a:moveTo>
                    <a:lnTo>
                      <a:pt x="267" y="443"/>
                    </a:lnTo>
                    <a:lnTo>
                      <a:pt x="237" y="443"/>
                    </a:lnTo>
                    <a:lnTo>
                      <a:pt x="267" y="415"/>
                    </a:lnTo>
                    <a:lnTo>
                      <a:pt x="237" y="415"/>
                    </a:lnTo>
                    <a:lnTo>
                      <a:pt x="209" y="385"/>
                    </a:lnTo>
                    <a:lnTo>
                      <a:pt x="209" y="356"/>
                    </a:lnTo>
                    <a:lnTo>
                      <a:pt x="237" y="356"/>
                    </a:lnTo>
                    <a:lnTo>
                      <a:pt x="237" y="267"/>
                    </a:lnTo>
                    <a:lnTo>
                      <a:pt x="267" y="297"/>
                    </a:lnTo>
                    <a:lnTo>
                      <a:pt x="267" y="267"/>
                    </a:lnTo>
                    <a:lnTo>
                      <a:pt x="298" y="267"/>
                    </a:lnTo>
                    <a:lnTo>
                      <a:pt x="327" y="236"/>
                    </a:lnTo>
                    <a:lnTo>
                      <a:pt x="355" y="267"/>
                    </a:lnTo>
                    <a:lnTo>
                      <a:pt x="386" y="267"/>
                    </a:lnTo>
                    <a:lnTo>
                      <a:pt x="327" y="206"/>
                    </a:lnTo>
                    <a:lnTo>
                      <a:pt x="355" y="179"/>
                    </a:lnTo>
                    <a:lnTo>
                      <a:pt x="355" y="148"/>
                    </a:lnTo>
                    <a:lnTo>
                      <a:pt x="386" y="148"/>
                    </a:lnTo>
                    <a:lnTo>
                      <a:pt x="446" y="88"/>
                    </a:lnTo>
                    <a:lnTo>
                      <a:pt x="446" y="29"/>
                    </a:lnTo>
                    <a:lnTo>
                      <a:pt x="474" y="29"/>
                    </a:lnTo>
                    <a:lnTo>
                      <a:pt x="505" y="60"/>
                    </a:lnTo>
                    <a:lnTo>
                      <a:pt x="534" y="60"/>
                    </a:lnTo>
                    <a:lnTo>
                      <a:pt x="564" y="29"/>
                    </a:lnTo>
                    <a:lnTo>
                      <a:pt x="564" y="60"/>
                    </a:lnTo>
                    <a:lnTo>
                      <a:pt x="623" y="60"/>
                    </a:lnTo>
                    <a:lnTo>
                      <a:pt x="653" y="29"/>
                    </a:lnTo>
                    <a:lnTo>
                      <a:pt x="830" y="29"/>
                    </a:lnTo>
                    <a:lnTo>
                      <a:pt x="860" y="0"/>
                    </a:lnTo>
                    <a:lnTo>
                      <a:pt x="920" y="0"/>
                    </a:lnTo>
                    <a:lnTo>
                      <a:pt x="920" y="60"/>
                    </a:lnTo>
                    <a:lnTo>
                      <a:pt x="860" y="118"/>
                    </a:lnTo>
                    <a:lnTo>
                      <a:pt x="830" y="118"/>
                    </a:lnTo>
                    <a:lnTo>
                      <a:pt x="741" y="206"/>
                    </a:lnTo>
                    <a:lnTo>
                      <a:pt x="712" y="206"/>
                    </a:lnTo>
                    <a:lnTo>
                      <a:pt x="683" y="236"/>
                    </a:lnTo>
                    <a:lnTo>
                      <a:pt x="653" y="236"/>
                    </a:lnTo>
                    <a:lnTo>
                      <a:pt x="653" y="267"/>
                    </a:lnTo>
                    <a:lnTo>
                      <a:pt x="712" y="267"/>
                    </a:lnTo>
                    <a:lnTo>
                      <a:pt x="683" y="297"/>
                    </a:lnTo>
                    <a:lnTo>
                      <a:pt x="653" y="297"/>
                    </a:lnTo>
                    <a:lnTo>
                      <a:pt x="623" y="325"/>
                    </a:lnTo>
                    <a:lnTo>
                      <a:pt x="653" y="325"/>
                    </a:lnTo>
                    <a:lnTo>
                      <a:pt x="623" y="356"/>
                    </a:lnTo>
                    <a:lnTo>
                      <a:pt x="593" y="356"/>
                    </a:lnTo>
                    <a:lnTo>
                      <a:pt x="593" y="385"/>
                    </a:lnTo>
                    <a:lnTo>
                      <a:pt x="623" y="385"/>
                    </a:lnTo>
                    <a:lnTo>
                      <a:pt x="653" y="356"/>
                    </a:lnTo>
                    <a:lnTo>
                      <a:pt x="683" y="356"/>
                    </a:lnTo>
                    <a:lnTo>
                      <a:pt x="712" y="325"/>
                    </a:lnTo>
                    <a:lnTo>
                      <a:pt x="801" y="325"/>
                    </a:lnTo>
                    <a:lnTo>
                      <a:pt x="830" y="297"/>
                    </a:lnTo>
                    <a:lnTo>
                      <a:pt x="860" y="325"/>
                    </a:lnTo>
                    <a:lnTo>
                      <a:pt x="1185" y="325"/>
                    </a:lnTo>
                    <a:lnTo>
                      <a:pt x="1185" y="356"/>
                    </a:lnTo>
                    <a:lnTo>
                      <a:pt x="1215" y="385"/>
                    </a:lnTo>
                    <a:lnTo>
                      <a:pt x="1127" y="474"/>
                    </a:lnTo>
                    <a:lnTo>
                      <a:pt x="1127" y="534"/>
                    </a:lnTo>
                    <a:lnTo>
                      <a:pt x="1067" y="592"/>
                    </a:lnTo>
                    <a:lnTo>
                      <a:pt x="1039" y="592"/>
                    </a:lnTo>
                    <a:lnTo>
                      <a:pt x="1039" y="622"/>
                    </a:lnTo>
                    <a:lnTo>
                      <a:pt x="1008" y="622"/>
                    </a:lnTo>
                    <a:lnTo>
                      <a:pt x="1008" y="652"/>
                    </a:lnTo>
                    <a:lnTo>
                      <a:pt x="948" y="710"/>
                    </a:lnTo>
                    <a:lnTo>
                      <a:pt x="920" y="710"/>
                    </a:lnTo>
                    <a:lnTo>
                      <a:pt x="920" y="740"/>
                    </a:lnTo>
                    <a:lnTo>
                      <a:pt x="948" y="740"/>
                    </a:lnTo>
                    <a:lnTo>
                      <a:pt x="948" y="770"/>
                    </a:lnTo>
                    <a:lnTo>
                      <a:pt x="920" y="799"/>
                    </a:lnTo>
                    <a:lnTo>
                      <a:pt x="860" y="799"/>
                    </a:lnTo>
                    <a:lnTo>
                      <a:pt x="830" y="829"/>
                    </a:lnTo>
                    <a:lnTo>
                      <a:pt x="801" y="829"/>
                    </a:lnTo>
                    <a:lnTo>
                      <a:pt x="771" y="859"/>
                    </a:lnTo>
                    <a:lnTo>
                      <a:pt x="890" y="859"/>
                    </a:lnTo>
                    <a:lnTo>
                      <a:pt x="920" y="829"/>
                    </a:lnTo>
                    <a:lnTo>
                      <a:pt x="948" y="829"/>
                    </a:lnTo>
                    <a:lnTo>
                      <a:pt x="978" y="859"/>
                    </a:lnTo>
                    <a:lnTo>
                      <a:pt x="1008" y="859"/>
                    </a:lnTo>
                    <a:lnTo>
                      <a:pt x="1039" y="888"/>
                    </a:lnTo>
                    <a:lnTo>
                      <a:pt x="1067" y="888"/>
                    </a:lnTo>
                    <a:lnTo>
                      <a:pt x="1157" y="977"/>
                    </a:lnTo>
                    <a:lnTo>
                      <a:pt x="1185" y="977"/>
                    </a:lnTo>
                    <a:lnTo>
                      <a:pt x="1215" y="1008"/>
                    </a:lnTo>
                    <a:lnTo>
                      <a:pt x="1215" y="1154"/>
                    </a:lnTo>
                    <a:lnTo>
                      <a:pt x="1246" y="1184"/>
                    </a:lnTo>
                    <a:lnTo>
                      <a:pt x="1246" y="1244"/>
                    </a:lnTo>
                    <a:lnTo>
                      <a:pt x="1304" y="1303"/>
                    </a:lnTo>
                    <a:lnTo>
                      <a:pt x="1364" y="1303"/>
                    </a:lnTo>
                    <a:lnTo>
                      <a:pt x="1394" y="1333"/>
                    </a:lnTo>
                    <a:lnTo>
                      <a:pt x="1422" y="1333"/>
                    </a:lnTo>
                    <a:lnTo>
                      <a:pt x="1453" y="1360"/>
                    </a:lnTo>
                    <a:lnTo>
                      <a:pt x="1453" y="1390"/>
                    </a:lnTo>
                    <a:lnTo>
                      <a:pt x="1483" y="1421"/>
                    </a:lnTo>
                    <a:lnTo>
                      <a:pt x="1513" y="1421"/>
                    </a:lnTo>
                    <a:lnTo>
                      <a:pt x="1513" y="1451"/>
                    </a:lnTo>
                    <a:lnTo>
                      <a:pt x="1542" y="1451"/>
                    </a:lnTo>
                    <a:lnTo>
                      <a:pt x="1513" y="1479"/>
                    </a:lnTo>
                    <a:lnTo>
                      <a:pt x="1513" y="1510"/>
                    </a:lnTo>
                    <a:lnTo>
                      <a:pt x="1542" y="1539"/>
                    </a:lnTo>
                    <a:lnTo>
                      <a:pt x="1542" y="1569"/>
                    </a:lnTo>
                    <a:lnTo>
                      <a:pt x="1571" y="1569"/>
                    </a:lnTo>
                    <a:lnTo>
                      <a:pt x="1601" y="1597"/>
                    </a:lnTo>
                    <a:lnTo>
                      <a:pt x="1601" y="1628"/>
                    </a:lnTo>
                    <a:lnTo>
                      <a:pt x="1542" y="1628"/>
                    </a:lnTo>
                    <a:lnTo>
                      <a:pt x="1601" y="1688"/>
                    </a:lnTo>
                    <a:lnTo>
                      <a:pt x="1631" y="1688"/>
                    </a:lnTo>
                    <a:lnTo>
                      <a:pt x="1631" y="1776"/>
                    </a:lnTo>
                    <a:lnTo>
                      <a:pt x="1571" y="1835"/>
                    </a:lnTo>
                    <a:lnTo>
                      <a:pt x="1571" y="1865"/>
                    </a:lnTo>
                    <a:lnTo>
                      <a:pt x="1601" y="1894"/>
                    </a:lnTo>
                    <a:lnTo>
                      <a:pt x="1631" y="1894"/>
                    </a:lnTo>
                    <a:lnTo>
                      <a:pt x="1690" y="1835"/>
                    </a:lnTo>
                    <a:lnTo>
                      <a:pt x="1838" y="1835"/>
                    </a:lnTo>
                    <a:lnTo>
                      <a:pt x="1868" y="1865"/>
                    </a:lnTo>
                    <a:lnTo>
                      <a:pt x="1897" y="1865"/>
                    </a:lnTo>
                    <a:lnTo>
                      <a:pt x="1927" y="1894"/>
                    </a:lnTo>
                    <a:lnTo>
                      <a:pt x="1957" y="1894"/>
                    </a:lnTo>
                    <a:lnTo>
                      <a:pt x="1988" y="1924"/>
                    </a:lnTo>
                    <a:lnTo>
                      <a:pt x="1988" y="2044"/>
                    </a:lnTo>
                    <a:lnTo>
                      <a:pt x="1957" y="2071"/>
                    </a:lnTo>
                    <a:lnTo>
                      <a:pt x="1957" y="2131"/>
                    </a:lnTo>
                    <a:lnTo>
                      <a:pt x="1927" y="2131"/>
                    </a:lnTo>
                    <a:lnTo>
                      <a:pt x="1897" y="2162"/>
                    </a:lnTo>
                    <a:lnTo>
                      <a:pt x="1838" y="2162"/>
                    </a:lnTo>
                    <a:lnTo>
                      <a:pt x="1868" y="2190"/>
                    </a:lnTo>
                    <a:lnTo>
                      <a:pt x="1838" y="2219"/>
                    </a:lnTo>
                    <a:lnTo>
                      <a:pt x="1778" y="2219"/>
                    </a:lnTo>
                    <a:lnTo>
                      <a:pt x="1750" y="2250"/>
                    </a:lnTo>
                    <a:lnTo>
                      <a:pt x="1750" y="2308"/>
                    </a:lnTo>
                    <a:lnTo>
                      <a:pt x="1690" y="2308"/>
                    </a:lnTo>
                    <a:lnTo>
                      <a:pt x="1720" y="2338"/>
                    </a:lnTo>
                    <a:lnTo>
                      <a:pt x="1690" y="2338"/>
                    </a:lnTo>
                    <a:lnTo>
                      <a:pt x="1720" y="2369"/>
                    </a:lnTo>
                    <a:lnTo>
                      <a:pt x="1868" y="2369"/>
                    </a:lnTo>
                    <a:lnTo>
                      <a:pt x="1868" y="2457"/>
                    </a:lnTo>
                    <a:lnTo>
                      <a:pt x="1808" y="2457"/>
                    </a:lnTo>
                    <a:lnTo>
                      <a:pt x="1778" y="2487"/>
                    </a:lnTo>
                    <a:lnTo>
                      <a:pt x="1778" y="2517"/>
                    </a:lnTo>
                    <a:lnTo>
                      <a:pt x="1690" y="2517"/>
                    </a:lnTo>
                    <a:lnTo>
                      <a:pt x="1631" y="2544"/>
                    </a:lnTo>
                    <a:lnTo>
                      <a:pt x="1601" y="2544"/>
                    </a:lnTo>
                    <a:lnTo>
                      <a:pt x="1571" y="2575"/>
                    </a:lnTo>
                    <a:lnTo>
                      <a:pt x="1542" y="2544"/>
                    </a:lnTo>
                    <a:lnTo>
                      <a:pt x="1334" y="2544"/>
                    </a:lnTo>
                    <a:lnTo>
                      <a:pt x="1276" y="2575"/>
                    </a:lnTo>
                    <a:lnTo>
                      <a:pt x="1276" y="2544"/>
                    </a:lnTo>
                    <a:lnTo>
                      <a:pt x="1246" y="2544"/>
                    </a:lnTo>
                    <a:lnTo>
                      <a:pt x="1215" y="2517"/>
                    </a:lnTo>
                    <a:lnTo>
                      <a:pt x="1185" y="2544"/>
                    </a:lnTo>
                    <a:lnTo>
                      <a:pt x="1157" y="2517"/>
                    </a:lnTo>
                    <a:lnTo>
                      <a:pt x="1157" y="2544"/>
                    </a:lnTo>
                    <a:lnTo>
                      <a:pt x="1127" y="2544"/>
                    </a:lnTo>
                    <a:lnTo>
                      <a:pt x="1097" y="2575"/>
                    </a:lnTo>
                    <a:lnTo>
                      <a:pt x="1008" y="2575"/>
                    </a:lnTo>
                    <a:lnTo>
                      <a:pt x="978" y="2605"/>
                    </a:lnTo>
                    <a:lnTo>
                      <a:pt x="890" y="2605"/>
                    </a:lnTo>
                    <a:lnTo>
                      <a:pt x="860" y="2635"/>
                    </a:lnTo>
                    <a:lnTo>
                      <a:pt x="830" y="2605"/>
                    </a:lnTo>
                    <a:lnTo>
                      <a:pt x="771" y="2575"/>
                    </a:lnTo>
                    <a:lnTo>
                      <a:pt x="683" y="2575"/>
                    </a:lnTo>
                    <a:lnTo>
                      <a:pt x="653" y="2605"/>
                    </a:lnTo>
                    <a:lnTo>
                      <a:pt x="623" y="2605"/>
                    </a:lnTo>
                    <a:lnTo>
                      <a:pt x="593" y="2575"/>
                    </a:lnTo>
                    <a:lnTo>
                      <a:pt x="593" y="2635"/>
                    </a:lnTo>
                    <a:lnTo>
                      <a:pt x="564" y="2664"/>
                    </a:lnTo>
                    <a:lnTo>
                      <a:pt x="564" y="2694"/>
                    </a:lnTo>
                    <a:lnTo>
                      <a:pt x="505" y="2753"/>
                    </a:lnTo>
                    <a:lnTo>
                      <a:pt x="446" y="2694"/>
                    </a:lnTo>
                    <a:lnTo>
                      <a:pt x="416" y="2694"/>
                    </a:lnTo>
                    <a:lnTo>
                      <a:pt x="416" y="2664"/>
                    </a:lnTo>
                    <a:lnTo>
                      <a:pt x="386" y="2664"/>
                    </a:lnTo>
                    <a:lnTo>
                      <a:pt x="355" y="2694"/>
                    </a:lnTo>
                    <a:lnTo>
                      <a:pt x="267" y="2694"/>
                    </a:lnTo>
                    <a:lnTo>
                      <a:pt x="237" y="2723"/>
                    </a:lnTo>
                    <a:lnTo>
                      <a:pt x="209" y="2723"/>
                    </a:lnTo>
                    <a:lnTo>
                      <a:pt x="148" y="2782"/>
                    </a:lnTo>
                    <a:lnTo>
                      <a:pt x="148" y="2812"/>
                    </a:lnTo>
                    <a:lnTo>
                      <a:pt x="118" y="2812"/>
                    </a:lnTo>
                    <a:lnTo>
                      <a:pt x="91" y="2782"/>
                    </a:lnTo>
                    <a:lnTo>
                      <a:pt x="30" y="2782"/>
                    </a:lnTo>
                    <a:lnTo>
                      <a:pt x="0" y="2812"/>
                    </a:lnTo>
                    <a:lnTo>
                      <a:pt x="0" y="2782"/>
                    </a:lnTo>
                    <a:lnTo>
                      <a:pt x="30" y="2753"/>
                    </a:lnTo>
                    <a:lnTo>
                      <a:pt x="60" y="2753"/>
                    </a:lnTo>
                    <a:lnTo>
                      <a:pt x="91" y="2723"/>
                    </a:lnTo>
                    <a:lnTo>
                      <a:pt x="118" y="2723"/>
                    </a:lnTo>
                    <a:lnTo>
                      <a:pt x="178" y="2664"/>
                    </a:lnTo>
                    <a:lnTo>
                      <a:pt x="178" y="2635"/>
                    </a:lnTo>
                    <a:lnTo>
                      <a:pt x="237" y="2635"/>
                    </a:lnTo>
                    <a:lnTo>
                      <a:pt x="267" y="2605"/>
                    </a:lnTo>
                    <a:lnTo>
                      <a:pt x="267" y="2575"/>
                    </a:lnTo>
                    <a:lnTo>
                      <a:pt x="298" y="2575"/>
                    </a:lnTo>
                    <a:lnTo>
                      <a:pt x="327" y="2544"/>
                    </a:lnTo>
                    <a:lnTo>
                      <a:pt x="327" y="2487"/>
                    </a:lnTo>
                    <a:lnTo>
                      <a:pt x="386" y="2487"/>
                    </a:lnTo>
                    <a:lnTo>
                      <a:pt x="416" y="2457"/>
                    </a:lnTo>
                    <a:lnTo>
                      <a:pt x="416" y="2426"/>
                    </a:lnTo>
                    <a:lnTo>
                      <a:pt x="446" y="2398"/>
                    </a:lnTo>
                    <a:lnTo>
                      <a:pt x="623" y="2398"/>
                    </a:lnTo>
                    <a:lnTo>
                      <a:pt x="653" y="2426"/>
                    </a:lnTo>
                    <a:lnTo>
                      <a:pt x="712" y="2426"/>
                    </a:lnTo>
                    <a:lnTo>
                      <a:pt x="741" y="2398"/>
                    </a:lnTo>
                    <a:lnTo>
                      <a:pt x="741" y="2369"/>
                    </a:lnTo>
                    <a:lnTo>
                      <a:pt x="801" y="2308"/>
                    </a:lnTo>
                  </a:path>
                </a:pathLst>
              </a:custGeom>
              <a:noFill/>
              <a:ln w="1588">
                <a:solidFill>
                  <a:srgbClr val="000000"/>
                </a:solidFill>
                <a:prstDash val="solid"/>
                <a:round/>
                <a:headEnd/>
                <a:tailEnd/>
              </a:ln>
            </p:spPr>
            <p:txBody>
              <a:bodyPr/>
              <a:lstStyle/>
              <a:p>
                <a:endParaRPr lang="en-GB"/>
              </a:p>
            </p:txBody>
          </p:sp>
          <p:sp>
            <p:nvSpPr>
              <p:cNvPr id="17785" name="Freeform 377"/>
              <p:cNvSpPr>
                <a:spLocks/>
              </p:cNvSpPr>
              <p:nvPr/>
            </p:nvSpPr>
            <p:spPr bwMode="auto">
              <a:xfrm>
                <a:off x="2228" y="2438"/>
                <a:ext cx="488" cy="229"/>
              </a:xfrm>
              <a:custGeom>
                <a:avLst/>
                <a:gdLst/>
                <a:ahLst/>
                <a:cxnLst>
                  <a:cxn ang="0">
                    <a:pos x="1866" y="0"/>
                  </a:cxn>
                  <a:cxn ang="0">
                    <a:pos x="1779" y="30"/>
                  </a:cxn>
                  <a:cxn ang="0">
                    <a:pos x="1718" y="237"/>
                  </a:cxn>
                  <a:cxn ang="0">
                    <a:pos x="1688" y="266"/>
                  </a:cxn>
                  <a:cxn ang="0">
                    <a:pos x="1659" y="296"/>
                  </a:cxn>
                  <a:cxn ang="0">
                    <a:pos x="1599" y="355"/>
                  </a:cxn>
                  <a:cxn ang="0">
                    <a:pos x="1541" y="385"/>
                  </a:cxn>
                  <a:cxn ang="0">
                    <a:pos x="1451" y="415"/>
                  </a:cxn>
                  <a:cxn ang="0">
                    <a:pos x="1304" y="503"/>
                  </a:cxn>
                  <a:cxn ang="0">
                    <a:pos x="1333" y="534"/>
                  </a:cxn>
                  <a:cxn ang="0">
                    <a:pos x="1274" y="562"/>
                  </a:cxn>
                  <a:cxn ang="0">
                    <a:pos x="1213" y="591"/>
                  </a:cxn>
                  <a:cxn ang="0">
                    <a:pos x="976" y="562"/>
                  </a:cxn>
                  <a:cxn ang="0">
                    <a:pos x="948" y="443"/>
                  </a:cxn>
                  <a:cxn ang="0">
                    <a:pos x="888" y="473"/>
                  </a:cxn>
                  <a:cxn ang="0">
                    <a:pos x="830" y="443"/>
                  </a:cxn>
                  <a:cxn ang="0">
                    <a:pos x="799" y="473"/>
                  </a:cxn>
                  <a:cxn ang="0">
                    <a:pos x="799" y="534"/>
                  </a:cxn>
                  <a:cxn ang="0">
                    <a:pos x="858" y="621"/>
                  </a:cxn>
                  <a:cxn ang="0">
                    <a:pos x="769" y="798"/>
                  </a:cxn>
                  <a:cxn ang="0">
                    <a:pos x="739" y="798"/>
                  </a:cxn>
                  <a:cxn ang="0">
                    <a:pos x="711" y="798"/>
                  </a:cxn>
                  <a:cxn ang="0">
                    <a:pos x="681" y="828"/>
                  </a:cxn>
                  <a:cxn ang="0">
                    <a:pos x="592" y="798"/>
                  </a:cxn>
                  <a:cxn ang="0">
                    <a:pos x="503" y="828"/>
                  </a:cxn>
                  <a:cxn ang="0">
                    <a:pos x="474" y="770"/>
                  </a:cxn>
                  <a:cxn ang="0">
                    <a:pos x="444" y="741"/>
                  </a:cxn>
                  <a:cxn ang="0">
                    <a:pos x="325" y="770"/>
                  </a:cxn>
                  <a:cxn ang="0">
                    <a:pos x="296" y="770"/>
                  </a:cxn>
                  <a:cxn ang="0">
                    <a:pos x="237" y="798"/>
                  </a:cxn>
                  <a:cxn ang="0">
                    <a:pos x="177" y="798"/>
                  </a:cxn>
                  <a:cxn ang="0">
                    <a:pos x="58" y="828"/>
                  </a:cxn>
                  <a:cxn ang="0">
                    <a:pos x="0" y="859"/>
                  </a:cxn>
                  <a:cxn ang="0">
                    <a:pos x="28" y="916"/>
                  </a:cxn>
                </a:cxnLst>
                <a:rect l="0" t="0" r="r" b="b"/>
                <a:pathLst>
                  <a:path w="1955" h="916">
                    <a:moveTo>
                      <a:pt x="1955" y="0"/>
                    </a:moveTo>
                    <a:lnTo>
                      <a:pt x="1866" y="0"/>
                    </a:lnTo>
                    <a:lnTo>
                      <a:pt x="1806" y="30"/>
                    </a:lnTo>
                    <a:lnTo>
                      <a:pt x="1779" y="30"/>
                    </a:lnTo>
                    <a:lnTo>
                      <a:pt x="1718" y="87"/>
                    </a:lnTo>
                    <a:lnTo>
                      <a:pt x="1718" y="237"/>
                    </a:lnTo>
                    <a:lnTo>
                      <a:pt x="1688" y="237"/>
                    </a:lnTo>
                    <a:lnTo>
                      <a:pt x="1688" y="266"/>
                    </a:lnTo>
                    <a:lnTo>
                      <a:pt x="1718" y="296"/>
                    </a:lnTo>
                    <a:lnTo>
                      <a:pt x="1659" y="296"/>
                    </a:lnTo>
                    <a:lnTo>
                      <a:pt x="1659" y="325"/>
                    </a:lnTo>
                    <a:lnTo>
                      <a:pt x="1599" y="355"/>
                    </a:lnTo>
                    <a:lnTo>
                      <a:pt x="1569" y="355"/>
                    </a:lnTo>
                    <a:lnTo>
                      <a:pt x="1541" y="385"/>
                    </a:lnTo>
                    <a:lnTo>
                      <a:pt x="1451" y="385"/>
                    </a:lnTo>
                    <a:lnTo>
                      <a:pt x="1451" y="415"/>
                    </a:lnTo>
                    <a:lnTo>
                      <a:pt x="1392" y="415"/>
                    </a:lnTo>
                    <a:lnTo>
                      <a:pt x="1304" y="503"/>
                    </a:lnTo>
                    <a:lnTo>
                      <a:pt x="1304" y="534"/>
                    </a:lnTo>
                    <a:lnTo>
                      <a:pt x="1333" y="534"/>
                    </a:lnTo>
                    <a:lnTo>
                      <a:pt x="1304" y="562"/>
                    </a:lnTo>
                    <a:lnTo>
                      <a:pt x="1274" y="562"/>
                    </a:lnTo>
                    <a:lnTo>
                      <a:pt x="1274" y="591"/>
                    </a:lnTo>
                    <a:lnTo>
                      <a:pt x="1213" y="591"/>
                    </a:lnTo>
                    <a:lnTo>
                      <a:pt x="1185" y="562"/>
                    </a:lnTo>
                    <a:lnTo>
                      <a:pt x="976" y="562"/>
                    </a:lnTo>
                    <a:lnTo>
                      <a:pt x="948" y="534"/>
                    </a:lnTo>
                    <a:lnTo>
                      <a:pt x="948" y="443"/>
                    </a:lnTo>
                    <a:lnTo>
                      <a:pt x="918" y="443"/>
                    </a:lnTo>
                    <a:lnTo>
                      <a:pt x="888" y="473"/>
                    </a:lnTo>
                    <a:lnTo>
                      <a:pt x="858" y="473"/>
                    </a:lnTo>
                    <a:lnTo>
                      <a:pt x="830" y="443"/>
                    </a:lnTo>
                    <a:lnTo>
                      <a:pt x="769" y="443"/>
                    </a:lnTo>
                    <a:lnTo>
                      <a:pt x="799" y="473"/>
                    </a:lnTo>
                    <a:lnTo>
                      <a:pt x="769" y="503"/>
                    </a:lnTo>
                    <a:lnTo>
                      <a:pt x="799" y="534"/>
                    </a:lnTo>
                    <a:lnTo>
                      <a:pt x="799" y="562"/>
                    </a:lnTo>
                    <a:lnTo>
                      <a:pt x="858" y="621"/>
                    </a:lnTo>
                    <a:lnTo>
                      <a:pt x="858" y="798"/>
                    </a:lnTo>
                    <a:lnTo>
                      <a:pt x="769" y="798"/>
                    </a:lnTo>
                    <a:lnTo>
                      <a:pt x="769" y="770"/>
                    </a:lnTo>
                    <a:lnTo>
                      <a:pt x="739" y="798"/>
                    </a:lnTo>
                    <a:lnTo>
                      <a:pt x="739" y="828"/>
                    </a:lnTo>
                    <a:lnTo>
                      <a:pt x="711" y="798"/>
                    </a:lnTo>
                    <a:lnTo>
                      <a:pt x="681" y="798"/>
                    </a:lnTo>
                    <a:lnTo>
                      <a:pt x="681" y="828"/>
                    </a:lnTo>
                    <a:lnTo>
                      <a:pt x="651" y="798"/>
                    </a:lnTo>
                    <a:lnTo>
                      <a:pt x="592" y="798"/>
                    </a:lnTo>
                    <a:lnTo>
                      <a:pt x="532" y="859"/>
                    </a:lnTo>
                    <a:lnTo>
                      <a:pt x="503" y="828"/>
                    </a:lnTo>
                    <a:lnTo>
                      <a:pt x="503" y="798"/>
                    </a:lnTo>
                    <a:lnTo>
                      <a:pt x="474" y="770"/>
                    </a:lnTo>
                    <a:lnTo>
                      <a:pt x="444" y="770"/>
                    </a:lnTo>
                    <a:lnTo>
                      <a:pt x="444" y="741"/>
                    </a:lnTo>
                    <a:lnTo>
                      <a:pt x="325" y="741"/>
                    </a:lnTo>
                    <a:lnTo>
                      <a:pt x="325" y="770"/>
                    </a:lnTo>
                    <a:lnTo>
                      <a:pt x="296" y="798"/>
                    </a:lnTo>
                    <a:lnTo>
                      <a:pt x="296" y="770"/>
                    </a:lnTo>
                    <a:lnTo>
                      <a:pt x="265" y="770"/>
                    </a:lnTo>
                    <a:lnTo>
                      <a:pt x="237" y="798"/>
                    </a:lnTo>
                    <a:lnTo>
                      <a:pt x="207" y="770"/>
                    </a:lnTo>
                    <a:lnTo>
                      <a:pt x="177" y="798"/>
                    </a:lnTo>
                    <a:lnTo>
                      <a:pt x="89" y="798"/>
                    </a:lnTo>
                    <a:lnTo>
                      <a:pt x="58" y="828"/>
                    </a:lnTo>
                    <a:lnTo>
                      <a:pt x="28" y="828"/>
                    </a:lnTo>
                    <a:lnTo>
                      <a:pt x="0" y="859"/>
                    </a:lnTo>
                    <a:lnTo>
                      <a:pt x="0" y="916"/>
                    </a:lnTo>
                    <a:lnTo>
                      <a:pt x="28" y="916"/>
                    </a:lnTo>
                  </a:path>
                </a:pathLst>
              </a:custGeom>
              <a:noFill/>
              <a:ln w="1588">
                <a:solidFill>
                  <a:srgbClr val="000000"/>
                </a:solidFill>
                <a:prstDash val="solid"/>
                <a:round/>
                <a:headEnd/>
                <a:tailEnd/>
              </a:ln>
            </p:spPr>
            <p:txBody>
              <a:bodyPr/>
              <a:lstStyle/>
              <a:p>
                <a:endParaRPr lang="en-GB"/>
              </a:p>
            </p:txBody>
          </p:sp>
          <p:sp>
            <p:nvSpPr>
              <p:cNvPr id="17786" name="Freeform 378"/>
              <p:cNvSpPr>
                <a:spLocks/>
              </p:cNvSpPr>
              <p:nvPr/>
            </p:nvSpPr>
            <p:spPr bwMode="auto">
              <a:xfrm>
                <a:off x="2805" y="2246"/>
                <a:ext cx="222" cy="162"/>
              </a:xfrm>
              <a:custGeom>
                <a:avLst/>
                <a:gdLst/>
                <a:ahLst/>
                <a:cxnLst>
                  <a:cxn ang="0">
                    <a:pos x="887" y="58"/>
                  </a:cxn>
                  <a:cxn ang="0">
                    <a:pos x="860" y="58"/>
                  </a:cxn>
                  <a:cxn ang="0">
                    <a:pos x="830" y="28"/>
                  </a:cxn>
                  <a:cxn ang="0">
                    <a:pos x="799" y="28"/>
                  </a:cxn>
                  <a:cxn ang="0">
                    <a:pos x="799" y="0"/>
                  </a:cxn>
                  <a:cxn ang="0">
                    <a:pos x="562" y="0"/>
                  </a:cxn>
                  <a:cxn ang="0">
                    <a:pos x="532" y="28"/>
                  </a:cxn>
                  <a:cxn ang="0">
                    <a:pos x="474" y="28"/>
                  </a:cxn>
                  <a:cxn ang="0">
                    <a:pos x="385" y="118"/>
                  </a:cxn>
                  <a:cxn ang="0">
                    <a:pos x="355" y="118"/>
                  </a:cxn>
                  <a:cxn ang="0">
                    <a:pos x="355" y="147"/>
                  </a:cxn>
                  <a:cxn ang="0">
                    <a:pos x="325" y="147"/>
                  </a:cxn>
                  <a:cxn ang="0">
                    <a:pos x="295" y="177"/>
                  </a:cxn>
                  <a:cxn ang="0">
                    <a:pos x="237" y="177"/>
                  </a:cxn>
                  <a:cxn ang="0">
                    <a:pos x="237" y="206"/>
                  </a:cxn>
                  <a:cxn ang="0">
                    <a:pos x="207" y="236"/>
                  </a:cxn>
                  <a:cxn ang="0">
                    <a:pos x="207" y="325"/>
                  </a:cxn>
                  <a:cxn ang="0">
                    <a:pos x="177" y="325"/>
                  </a:cxn>
                  <a:cxn ang="0">
                    <a:pos x="177" y="356"/>
                  </a:cxn>
                  <a:cxn ang="0">
                    <a:pos x="57" y="474"/>
                  </a:cxn>
                  <a:cxn ang="0">
                    <a:pos x="57" y="502"/>
                  </a:cxn>
                  <a:cxn ang="0">
                    <a:pos x="88" y="531"/>
                  </a:cxn>
                  <a:cxn ang="0">
                    <a:pos x="148" y="562"/>
                  </a:cxn>
                  <a:cxn ang="0">
                    <a:pos x="118" y="592"/>
                  </a:cxn>
                  <a:cxn ang="0">
                    <a:pos x="57" y="592"/>
                  </a:cxn>
                  <a:cxn ang="0">
                    <a:pos x="57" y="562"/>
                  </a:cxn>
                  <a:cxn ang="0">
                    <a:pos x="0" y="562"/>
                  </a:cxn>
                  <a:cxn ang="0">
                    <a:pos x="57" y="620"/>
                  </a:cxn>
                  <a:cxn ang="0">
                    <a:pos x="88" y="620"/>
                  </a:cxn>
                  <a:cxn ang="0">
                    <a:pos x="118" y="650"/>
                  </a:cxn>
                  <a:cxn ang="0">
                    <a:pos x="57" y="650"/>
                  </a:cxn>
                </a:cxnLst>
                <a:rect l="0" t="0" r="r" b="b"/>
                <a:pathLst>
                  <a:path w="887" h="650">
                    <a:moveTo>
                      <a:pt x="887" y="58"/>
                    </a:moveTo>
                    <a:lnTo>
                      <a:pt x="860" y="58"/>
                    </a:lnTo>
                    <a:lnTo>
                      <a:pt x="830" y="28"/>
                    </a:lnTo>
                    <a:lnTo>
                      <a:pt x="799" y="28"/>
                    </a:lnTo>
                    <a:lnTo>
                      <a:pt x="799" y="0"/>
                    </a:lnTo>
                    <a:lnTo>
                      <a:pt x="562" y="0"/>
                    </a:lnTo>
                    <a:lnTo>
                      <a:pt x="532" y="28"/>
                    </a:lnTo>
                    <a:lnTo>
                      <a:pt x="474" y="28"/>
                    </a:lnTo>
                    <a:lnTo>
                      <a:pt x="385" y="118"/>
                    </a:lnTo>
                    <a:lnTo>
                      <a:pt x="355" y="118"/>
                    </a:lnTo>
                    <a:lnTo>
                      <a:pt x="355" y="147"/>
                    </a:lnTo>
                    <a:lnTo>
                      <a:pt x="325" y="147"/>
                    </a:lnTo>
                    <a:lnTo>
                      <a:pt x="295" y="177"/>
                    </a:lnTo>
                    <a:lnTo>
                      <a:pt x="237" y="177"/>
                    </a:lnTo>
                    <a:lnTo>
                      <a:pt x="237" y="206"/>
                    </a:lnTo>
                    <a:lnTo>
                      <a:pt x="207" y="236"/>
                    </a:lnTo>
                    <a:lnTo>
                      <a:pt x="207" y="325"/>
                    </a:lnTo>
                    <a:lnTo>
                      <a:pt x="177" y="325"/>
                    </a:lnTo>
                    <a:lnTo>
                      <a:pt x="177" y="356"/>
                    </a:lnTo>
                    <a:lnTo>
                      <a:pt x="57" y="474"/>
                    </a:lnTo>
                    <a:lnTo>
                      <a:pt x="57" y="502"/>
                    </a:lnTo>
                    <a:lnTo>
                      <a:pt x="88" y="531"/>
                    </a:lnTo>
                    <a:lnTo>
                      <a:pt x="148" y="562"/>
                    </a:lnTo>
                    <a:lnTo>
                      <a:pt x="118" y="592"/>
                    </a:lnTo>
                    <a:lnTo>
                      <a:pt x="57" y="592"/>
                    </a:lnTo>
                    <a:lnTo>
                      <a:pt x="57" y="562"/>
                    </a:lnTo>
                    <a:lnTo>
                      <a:pt x="0" y="562"/>
                    </a:lnTo>
                    <a:lnTo>
                      <a:pt x="57" y="620"/>
                    </a:lnTo>
                    <a:lnTo>
                      <a:pt x="88" y="620"/>
                    </a:lnTo>
                    <a:lnTo>
                      <a:pt x="118" y="650"/>
                    </a:lnTo>
                    <a:lnTo>
                      <a:pt x="57" y="650"/>
                    </a:lnTo>
                  </a:path>
                </a:pathLst>
              </a:custGeom>
              <a:noFill/>
              <a:ln w="1588">
                <a:solidFill>
                  <a:srgbClr val="000000"/>
                </a:solidFill>
                <a:prstDash val="solid"/>
                <a:round/>
                <a:headEnd/>
                <a:tailEnd/>
              </a:ln>
            </p:spPr>
            <p:txBody>
              <a:bodyPr/>
              <a:lstStyle/>
              <a:p>
                <a:endParaRPr lang="en-GB"/>
              </a:p>
            </p:txBody>
          </p:sp>
          <p:sp>
            <p:nvSpPr>
              <p:cNvPr id="17787" name="Freeform 379"/>
              <p:cNvSpPr>
                <a:spLocks/>
              </p:cNvSpPr>
              <p:nvPr/>
            </p:nvSpPr>
            <p:spPr bwMode="auto">
              <a:xfrm>
                <a:off x="2783" y="2394"/>
                <a:ext cx="37" cy="14"/>
              </a:xfrm>
              <a:custGeom>
                <a:avLst/>
                <a:gdLst/>
                <a:ahLst/>
                <a:cxnLst>
                  <a:cxn ang="0">
                    <a:pos x="146" y="58"/>
                  </a:cxn>
                  <a:cxn ang="0">
                    <a:pos x="89" y="0"/>
                  </a:cxn>
                  <a:cxn ang="0">
                    <a:pos x="28" y="0"/>
                  </a:cxn>
                  <a:cxn ang="0">
                    <a:pos x="0" y="28"/>
                  </a:cxn>
                  <a:cxn ang="0">
                    <a:pos x="28" y="58"/>
                  </a:cxn>
                </a:cxnLst>
                <a:rect l="0" t="0" r="r" b="b"/>
                <a:pathLst>
                  <a:path w="146" h="58">
                    <a:moveTo>
                      <a:pt x="146" y="58"/>
                    </a:moveTo>
                    <a:lnTo>
                      <a:pt x="89" y="0"/>
                    </a:lnTo>
                    <a:lnTo>
                      <a:pt x="28" y="0"/>
                    </a:lnTo>
                    <a:lnTo>
                      <a:pt x="0" y="28"/>
                    </a:lnTo>
                    <a:lnTo>
                      <a:pt x="28" y="58"/>
                    </a:lnTo>
                  </a:path>
                </a:pathLst>
              </a:custGeom>
              <a:noFill/>
              <a:ln w="1588">
                <a:solidFill>
                  <a:srgbClr val="000000"/>
                </a:solidFill>
                <a:prstDash val="solid"/>
                <a:round/>
                <a:headEnd/>
                <a:tailEnd/>
              </a:ln>
            </p:spPr>
            <p:txBody>
              <a:bodyPr/>
              <a:lstStyle/>
              <a:p>
                <a:endParaRPr lang="en-GB"/>
              </a:p>
            </p:txBody>
          </p:sp>
          <p:sp>
            <p:nvSpPr>
              <p:cNvPr id="17788" name="Freeform 380"/>
              <p:cNvSpPr>
                <a:spLocks/>
              </p:cNvSpPr>
              <p:nvPr/>
            </p:nvSpPr>
            <p:spPr bwMode="auto">
              <a:xfrm>
                <a:off x="2716" y="2438"/>
                <a:ext cx="215" cy="126"/>
              </a:xfrm>
              <a:custGeom>
                <a:avLst/>
                <a:gdLst/>
                <a:ahLst/>
                <a:cxnLst>
                  <a:cxn ang="0">
                    <a:pos x="859" y="503"/>
                  </a:cxn>
                  <a:cxn ang="0">
                    <a:pos x="770" y="503"/>
                  </a:cxn>
                  <a:cxn ang="0">
                    <a:pos x="711" y="443"/>
                  </a:cxn>
                  <a:cxn ang="0">
                    <a:pos x="681" y="443"/>
                  </a:cxn>
                  <a:cxn ang="0">
                    <a:pos x="651" y="415"/>
                  </a:cxn>
                  <a:cxn ang="0">
                    <a:pos x="593" y="415"/>
                  </a:cxn>
                  <a:cxn ang="0">
                    <a:pos x="623" y="385"/>
                  </a:cxn>
                  <a:cxn ang="0">
                    <a:pos x="593" y="355"/>
                  </a:cxn>
                  <a:cxn ang="0">
                    <a:pos x="593" y="296"/>
                  </a:cxn>
                  <a:cxn ang="0">
                    <a:pos x="563" y="325"/>
                  </a:cxn>
                  <a:cxn ang="0">
                    <a:pos x="563" y="355"/>
                  </a:cxn>
                  <a:cxn ang="0">
                    <a:pos x="504" y="355"/>
                  </a:cxn>
                  <a:cxn ang="0">
                    <a:pos x="504" y="385"/>
                  </a:cxn>
                  <a:cxn ang="0">
                    <a:pos x="474" y="355"/>
                  </a:cxn>
                  <a:cxn ang="0">
                    <a:pos x="413" y="355"/>
                  </a:cxn>
                  <a:cxn ang="0">
                    <a:pos x="444" y="325"/>
                  </a:cxn>
                  <a:cxn ang="0">
                    <a:pos x="413" y="296"/>
                  </a:cxn>
                  <a:cxn ang="0">
                    <a:pos x="413" y="266"/>
                  </a:cxn>
                  <a:cxn ang="0">
                    <a:pos x="386" y="237"/>
                  </a:cxn>
                  <a:cxn ang="0">
                    <a:pos x="295" y="237"/>
                  </a:cxn>
                  <a:cxn ang="0">
                    <a:pos x="295" y="178"/>
                  </a:cxn>
                  <a:cxn ang="0">
                    <a:pos x="207" y="178"/>
                  </a:cxn>
                  <a:cxn ang="0">
                    <a:pos x="207" y="148"/>
                  </a:cxn>
                  <a:cxn ang="0">
                    <a:pos x="177" y="148"/>
                  </a:cxn>
                  <a:cxn ang="0">
                    <a:pos x="177" y="87"/>
                  </a:cxn>
                  <a:cxn ang="0">
                    <a:pos x="118" y="87"/>
                  </a:cxn>
                  <a:cxn ang="0">
                    <a:pos x="88" y="118"/>
                  </a:cxn>
                  <a:cxn ang="0">
                    <a:pos x="60" y="87"/>
                  </a:cxn>
                  <a:cxn ang="0">
                    <a:pos x="30" y="87"/>
                  </a:cxn>
                  <a:cxn ang="0">
                    <a:pos x="30" y="30"/>
                  </a:cxn>
                  <a:cxn ang="0">
                    <a:pos x="0" y="0"/>
                  </a:cxn>
                </a:cxnLst>
                <a:rect l="0" t="0" r="r" b="b"/>
                <a:pathLst>
                  <a:path w="859" h="503">
                    <a:moveTo>
                      <a:pt x="859" y="503"/>
                    </a:moveTo>
                    <a:lnTo>
                      <a:pt x="770" y="503"/>
                    </a:lnTo>
                    <a:lnTo>
                      <a:pt x="711" y="443"/>
                    </a:lnTo>
                    <a:lnTo>
                      <a:pt x="681" y="443"/>
                    </a:lnTo>
                    <a:lnTo>
                      <a:pt x="651" y="415"/>
                    </a:lnTo>
                    <a:lnTo>
                      <a:pt x="593" y="415"/>
                    </a:lnTo>
                    <a:lnTo>
                      <a:pt x="623" y="385"/>
                    </a:lnTo>
                    <a:lnTo>
                      <a:pt x="593" y="355"/>
                    </a:lnTo>
                    <a:lnTo>
                      <a:pt x="593" y="296"/>
                    </a:lnTo>
                    <a:lnTo>
                      <a:pt x="563" y="325"/>
                    </a:lnTo>
                    <a:lnTo>
                      <a:pt x="563" y="355"/>
                    </a:lnTo>
                    <a:lnTo>
                      <a:pt x="504" y="355"/>
                    </a:lnTo>
                    <a:lnTo>
                      <a:pt x="504" y="385"/>
                    </a:lnTo>
                    <a:lnTo>
                      <a:pt x="474" y="355"/>
                    </a:lnTo>
                    <a:lnTo>
                      <a:pt x="413" y="355"/>
                    </a:lnTo>
                    <a:lnTo>
                      <a:pt x="444" y="325"/>
                    </a:lnTo>
                    <a:lnTo>
                      <a:pt x="413" y="296"/>
                    </a:lnTo>
                    <a:lnTo>
                      <a:pt x="413" y="266"/>
                    </a:lnTo>
                    <a:lnTo>
                      <a:pt x="386" y="237"/>
                    </a:lnTo>
                    <a:lnTo>
                      <a:pt x="295" y="237"/>
                    </a:lnTo>
                    <a:lnTo>
                      <a:pt x="295" y="178"/>
                    </a:lnTo>
                    <a:lnTo>
                      <a:pt x="207" y="178"/>
                    </a:lnTo>
                    <a:lnTo>
                      <a:pt x="207" y="148"/>
                    </a:lnTo>
                    <a:lnTo>
                      <a:pt x="177" y="148"/>
                    </a:lnTo>
                    <a:lnTo>
                      <a:pt x="177" y="87"/>
                    </a:lnTo>
                    <a:lnTo>
                      <a:pt x="118" y="87"/>
                    </a:lnTo>
                    <a:lnTo>
                      <a:pt x="88" y="118"/>
                    </a:lnTo>
                    <a:lnTo>
                      <a:pt x="60" y="87"/>
                    </a:lnTo>
                    <a:lnTo>
                      <a:pt x="30" y="87"/>
                    </a:lnTo>
                    <a:lnTo>
                      <a:pt x="30" y="30"/>
                    </a:lnTo>
                    <a:lnTo>
                      <a:pt x="0" y="0"/>
                    </a:lnTo>
                  </a:path>
                </a:pathLst>
              </a:custGeom>
              <a:noFill/>
              <a:ln w="1588">
                <a:solidFill>
                  <a:srgbClr val="000000"/>
                </a:solidFill>
                <a:prstDash val="solid"/>
                <a:round/>
                <a:headEnd/>
                <a:tailEnd/>
              </a:ln>
            </p:spPr>
            <p:txBody>
              <a:bodyPr/>
              <a:lstStyle/>
              <a:p>
                <a:endParaRPr lang="en-GB"/>
              </a:p>
            </p:txBody>
          </p:sp>
          <p:sp>
            <p:nvSpPr>
              <p:cNvPr id="17789" name="Freeform 381"/>
              <p:cNvSpPr>
                <a:spLocks/>
              </p:cNvSpPr>
              <p:nvPr/>
            </p:nvSpPr>
            <p:spPr bwMode="auto">
              <a:xfrm>
                <a:off x="2716" y="2416"/>
                <a:ext cx="60" cy="22"/>
              </a:xfrm>
              <a:custGeom>
                <a:avLst/>
                <a:gdLst/>
                <a:ahLst/>
                <a:cxnLst>
                  <a:cxn ang="0">
                    <a:pos x="237" y="0"/>
                  </a:cxn>
                  <a:cxn ang="0">
                    <a:pos x="149" y="0"/>
                  </a:cxn>
                  <a:cxn ang="0">
                    <a:pos x="60" y="57"/>
                  </a:cxn>
                  <a:cxn ang="0">
                    <a:pos x="30" y="57"/>
                  </a:cxn>
                  <a:cxn ang="0">
                    <a:pos x="0" y="88"/>
                  </a:cxn>
                </a:cxnLst>
                <a:rect l="0" t="0" r="r" b="b"/>
                <a:pathLst>
                  <a:path w="237" h="88">
                    <a:moveTo>
                      <a:pt x="237" y="0"/>
                    </a:moveTo>
                    <a:lnTo>
                      <a:pt x="149" y="0"/>
                    </a:lnTo>
                    <a:lnTo>
                      <a:pt x="60" y="57"/>
                    </a:lnTo>
                    <a:lnTo>
                      <a:pt x="30" y="57"/>
                    </a:lnTo>
                    <a:lnTo>
                      <a:pt x="0" y="88"/>
                    </a:lnTo>
                  </a:path>
                </a:pathLst>
              </a:custGeom>
              <a:noFill/>
              <a:ln w="1588">
                <a:solidFill>
                  <a:srgbClr val="000000"/>
                </a:solidFill>
                <a:prstDash val="solid"/>
                <a:round/>
                <a:headEnd/>
                <a:tailEnd/>
              </a:ln>
            </p:spPr>
            <p:txBody>
              <a:bodyPr/>
              <a:lstStyle/>
              <a:p>
                <a:endParaRPr lang="en-GB"/>
              </a:p>
            </p:txBody>
          </p:sp>
          <p:sp>
            <p:nvSpPr>
              <p:cNvPr id="17790" name="Freeform 382"/>
              <p:cNvSpPr>
                <a:spLocks/>
              </p:cNvSpPr>
              <p:nvPr/>
            </p:nvSpPr>
            <p:spPr bwMode="auto">
              <a:xfrm>
                <a:off x="2835" y="2401"/>
                <a:ext cx="111" cy="67"/>
              </a:xfrm>
              <a:custGeom>
                <a:avLst/>
                <a:gdLst/>
                <a:ahLst/>
                <a:cxnLst>
                  <a:cxn ang="0">
                    <a:pos x="0" y="61"/>
                  </a:cxn>
                  <a:cxn ang="0">
                    <a:pos x="30" y="61"/>
                  </a:cxn>
                  <a:cxn ang="0">
                    <a:pos x="30" y="30"/>
                  </a:cxn>
                  <a:cxn ang="0">
                    <a:pos x="89" y="30"/>
                  </a:cxn>
                  <a:cxn ang="0">
                    <a:pos x="119" y="0"/>
                  </a:cxn>
                  <a:cxn ang="0">
                    <a:pos x="119" y="30"/>
                  </a:cxn>
                  <a:cxn ang="0">
                    <a:pos x="177" y="30"/>
                  </a:cxn>
                  <a:cxn ang="0">
                    <a:pos x="177" y="0"/>
                  </a:cxn>
                  <a:cxn ang="0">
                    <a:pos x="207" y="30"/>
                  </a:cxn>
                  <a:cxn ang="0">
                    <a:pos x="207" y="61"/>
                  </a:cxn>
                  <a:cxn ang="0">
                    <a:pos x="237" y="61"/>
                  </a:cxn>
                  <a:cxn ang="0">
                    <a:pos x="237" y="90"/>
                  </a:cxn>
                  <a:cxn ang="0">
                    <a:pos x="326" y="90"/>
                  </a:cxn>
                  <a:cxn ang="0">
                    <a:pos x="356" y="118"/>
                  </a:cxn>
                  <a:cxn ang="0">
                    <a:pos x="385" y="118"/>
                  </a:cxn>
                  <a:cxn ang="0">
                    <a:pos x="385" y="179"/>
                  </a:cxn>
                  <a:cxn ang="0">
                    <a:pos x="356" y="209"/>
                  </a:cxn>
                  <a:cxn ang="0">
                    <a:pos x="326" y="209"/>
                  </a:cxn>
                  <a:cxn ang="0">
                    <a:pos x="356" y="236"/>
                  </a:cxn>
                  <a:cxn ang="0">
                    <a:pos x="385" y="236"/>
                  </a:cxn>
                  <a:cxn ang="0">
                    <a:pos x="414" y="267"/>
                  </a:cxn>
                  <a:cxn ang="0">
                    <a:pos x="444" y="236"/>
                  </a:cxn>
                </a:cxnLst>
                <a:rect l="0" t="0" r="r" b="b"/>
                <a:pathLst>
                  <a:path w="444" h="267">
                    <a:moveTo>
                      <a:pt x="0" y="61"/>
                    </a:moveTo>
                    <a:lnTo>
                      <a:pt x="30" y="61"/>
                    </a:lnTo>
                    <a:lnTo>
                      <a:pt x="30" y="30"/>
                    </a:lnTo>
                    <a:lnTo>
                      <a:pt x="89" y="30"/>
                    </a:lnTo>
                    <a:lnTo>
                      <a:pt x="119" y="0"/>
                    </a:lnTo>
                    <a:lnTo>
                      <a:pt x="119" y="30"/>
                    </a:lnTo>
                    <a:lnTo>
                      <a:pt x="177" y="30"/>
                    </a:lnTo>
                    <a:lnTo>
                      <a:pt x="177" y="0"/>
                    </a:lnTo>
                    <a:lnTo>
                      <a:pt x="207" y="30"/>
                    </a:lnTo>
                    <a:lnTo>
                      <a:pt x="207" y="61"/>
                    </a:lnTo>
                    <a:lnTo>
                      <a:pt x="237" y="61"/>
                    </a:lnTo>
                    <a:lnTo>
                      <a:pt x="237" y="90"/>
                    </a:lnTo>
                    <a:lnTo>
                      <a:pt x="326" y="90"/>
                    </a:lnTo>
                    <a:lnTo>
                      <a:pt x="356" y="118"/>
                    </a:lnTo>
                    <a:lnTo>
                      <a:pt x="385" y="118"/>
                    </a:lnTo>
                    <a:lnTo>
                      <a:pt x="385" y="179"/>
                    </a:lnTo>
                    <a:lnTo>
                      <a:pt x="356" y="209"/>
                    </a:lnTo>
                    <a:lnTo>
                      <a:pt x="326" y="209"/>
                    </a:lnTo>
                    <a:lnTo>
                      <a:pt x="356" y="236"/>
                    </a:lnTo>
                    <a:lnTo>
                      <a:pt x="385" y="236"/>
                    </a:lnTo>
                    <a:lnTo>
                      <a:pt x="414" y="267"/>
                    </a:lnTo>
                    <a:lnTo>
                      <a:pt x="444" y="236"/>
                    </a:lnTo>
                  </a:path>
                </a:pathLst>
              </a:custGeom>
              <a:noFill/>
              <a:ln w="1588">
                <a:solidFill>
                  <a:srgbClr val="000000"/>
                </a:solidFill>
                <a:prstDash val="solid"/>
                <a:round/>
                <a:headEnd/>
                <a:tailEnd/>
              </a:ln>
            </p:spPr>
            <p:txBody>
              <a:bodyPr/>
              <a:lstStyle/>
              <a:p>
                <a:endParaRPr lang="en-GB"/>
              </a:p>
            </p:txBody>
          </p:sp>
          <p:sp>
            <p:nvSpPr>
              <p:cNvPr id="17791" name="Line 383"/>
              <p:cNvSpPr>
                <a:spLocks noChangeShapeType="1"/>
              </p:cNvSpPr>
              <p:nvPr/>
            </p:nvSpPr>
            <p:spPr bwMode="auto">
              <a:xfrm>
                <a:off x="2828" y="2416"/>
                <a:ext cx="7" cy="1"/>
              </a:xfrm>
              <a:prstGeom prst="line">
                <a:avLst/>
              </a:prstGeom>
              <a:noFill/>
              <a:ln w="1588">
                <a:solidFill>
                  <a:srgbClr val="000000"/>
                </a:solidFill>
                <a:round/>
                <a:headEnd/>
                <a:tailEnd/>
              </a:ln>
            </p:spPr>
            <p:txBody>
              <a:bodyPr/>
              <a:lstStyle/>
              <a:p>
                <a:endParaRPr lang="en-GB"/>
              </a:p>
            </p:txBody>
          </p:sp>
          <p:sp>
            <p:nvSpPr>
              <p:cNvPr id="17792" name="Freeform 384"/>
              <p:cNvSpPr>
                <a:spLocks/>
              </p:cNvSpPr>
              <p:nvPr/>
            </p:nvSpPr>
            <p:spPr bwMode="auto">
              <a:xfrm>
                <a:off x="2776" y="2416"/>
                <a:ext cx="52" cy="7"/>
              </a:xfrm>
              <a:custGeom>
                <a:avLst/>
                <a:gdLst/>
                <a:ahLst/>
                <a:cxnLst>
                  <a:cxn ang="0">
                    <a:pos x="0" y="0"/>
                  </a:cxn>
                  <a:cxn ang="0">
                    <a:pos x="0" y="29"/>
                  </a:cxn>
                  <a:cxn ang="0">
                    <a:pos x="176" y="29"/>
                  </a:cxn>
                  <a:cxn ang="0">
                    <a:pos x="207" y="0"/>
                  </a:cxn>
                </a:cxnLst>
                <a:rect l="0" t="0" r="r" b="b"/>
                <a:pathLst>
                  <a:path w="207" h="29">
                    <a:moveTo>
                      <a:pt x="0" y="0"/>
                    </a:moveTo>
                    <a:lnTo>
                      <a:pt x="0" y="29"/>
                    </a:lnTo>
                    <a:lnTo>
                      <a:pt x="176" y="29"/>
                    </a:lnTo>
                    <a:lnTo>
                      <a:pt x="207" y="0"/>
                    </a:lnTo>
                  </a:path>
                </a:pathLst>
              </a:custGeom>
              <a:noFill/>
              <a:ln w="1588">
                <a:solidFill>
                  <a:srgbClr val="000000"/>
                </a:solidFill>
                <a:prstDash val="solid"/>
                <a:round/>
                <a:headEnd/>
                <a:tailEnd/>
              </a:ln>
            </p:spPr>
            <p:txBody>
              <a:bodyPr/>
              <a:lstStyle/>
              <a:p>
                <a:endParaRPr lang="en-GB"/>
              </a:p>
            </p:txBody>
          </p:sp>
          <p:sp>
            <p:nvSpPr>
              <p:cNvPr id="17793" name="Freeform 385"/>
              <p:cNvSpPr>
                <a:spLocks/>
              </p:cNvSpPr>
              <p:nvPr/>
            </p:nvSpPr>
            <p:spPr bwMode="auto">
              <a:xfrm>
                <a:off x="2828" y="2416"/>
                <a:ext cx="7" cy="7"/>
              </a:xfrm>
              <a:custGeom>
                <a:avLst/>
                <a:gdLst/>
                <a:ahLst/>
                <a:cxnLst>
                  <a:cxn ang="0">
                    <a:pos x="0" y="0"/>
                  </a:cxn>
                  <a:cxn ang="0">
                    <a:pos x="30" y="29"/>
                  </a:cxn>
                  <a:cxn ang="0">
                    <a:pos x="30" y="0"/>
                  </a:cxn>
                </a:cxnLst>
                <a:rect l="0" t="0" r="r" b="b"/>
                <a:pathLst>
                  <a:path w="30" h="29">
                    <a:moveTo>
                      <a:pt x="0" y="0"/>
                    </a:moveTo>
                    <a:lnTo>
                      <a:pt x="30" y="29"/>
                    </a:lnTo>
                    <a:lnTo>
                      <a:pt x="30" y="0"/>
                    </a:lnTo>
                  </a:path>
                </a:pathLst>
              </a:custGeom>
              <a:noFill/>
              <a:ln w="1588">
                <a:solidFill>
                  <a:srgbClr val="000000"/>
                </a:solidFill>
                <a:prstDash val="solid"/>
                <a:round/>
                <a:headEnd/>
                <a:tailEnd/>
              </a:ln>
            </p:spPr>
            <p:txBody>
              <a:bodyPr/>
              <a:lstStyle/>
              <a:p>
                <a:endParaRPr lang="en-GB"/>
              </a:p>
            </p:txBody>
          </p:sp>
          <p:sp>
            <p:nvSpPr>
              <p:cNvPr id="17794" name="Line 386"/>
              <p:cNvSpPr>
                <a:spLocks noChangeShapeType="1"/>
              </p:cNvSpPr>
              <p:nvPr/>
            </p:nvSpPr>
            <p:spPr bwMode="auto">
              <a:xfrm>
                <a:off x="2820" y="2408"/>
                <a:ext cx="8" cy="8"/>
              </a:xfrm>
              <a:prstGeom prst="line">
                <a:avLst/>
              </a:prstGeom>
              <a:noFill/>
              <a:ln w="1588">
                <a:solidFill>
                  <a:srgbClr val="000000"/>
                </a:solidFill>
                <a:round/>
                <a:headEnd/>
                <a:tailEnd/>
              </a:ln>
            </p:spPr>
            <p:txBody>
              <a:bodyPr/>
              <a:lstStyle/>
              <a:p>
                <a:endParaRPr lang="en-GB"/>
              </a:p>
            </p:txBody>
          </p:sp>
          <p:sp>
            <p:nvSpPr>
              <p:cNvPr id="17795" name="Freeform 387"/>
              <p:cNvSpPr>
                <a:spLocks/>
              </p:cNvSpPr>
              <p:nvPr/>
            </p:nvSpPr>
            <p:spPr bwMode="auto">
              <a:xfrm>
                <a:off x="2776" y="2408"/>
                <a:ext cx="14" cy="8"/>
              </a:xfrm>
              <a:custGeom>
                <a:avLst/>
                <a:gdLst/>
                <a:ahLst/>
                <a:cxnLst>
                  <a:cxn ang="0">
                    <a:pos x="58" y="0"/>
                  </a:cxn>
                  <a:cxn ang="0">
                    <a:pos x="30" y="0"/>
                  </a:cxn>
                  <a:cxn ang="0">
                    <a:pos x="0" y="31"/>
                  </a:cxn>
                </a:cxnLst>
                <a:rect l="0" t="0" r="r" b="b"/>
                <a:pathLst>
                  <a:path w="58" h="31">
                    <a:moveTo>
                      <a:pt x="58" y="0"/>
                    </a:moveTo>
                    <a:lnTo>
                      <a:pt x="30" y="0"/>
                    </a:lnTo>
                    <a:lnTo>
                      <a:pt x="0" y="31"/>
                    </a:lnTo>
                  </a:path>
                </a:pathLst>
              </a:custGeom>
              <a:noFill/>
              <a:ln w="1588">
                <a:solidFill>
                  <a:srgbClr val="000000"/>
                </a:solidFill>
                <a:prstDash val="solid"/>
                <a:round/>
                <a:headEnd/>
                <a:tailEnd/>
              </a:ln>
            </p:spPr>
            <p:txBody>
              <a:bodyPr/>
              <a:lstStyle/>
              <a:p>
                <a:endParaRPr lang="en-GB"/>
              </a:p>
            </p:txBody>
          </p:sp>
          <p:sp>
            <p:nvSpPr>
              <p:cNvPr id="17796" name="Freeform 388"/>
              <p:cNvSpPr>
                <a:spLocks/>
              </p:cNvSpPr>
              <p:nvPr/>
            </p:nvSpPr>
            <p:spPr bwMode="auto">
              <a:xfrm>
                <a:off x="2790" y="2408"/>
                <a:ext cx="23" cy="8"/>
              </a:xfrm>
              <a:custGeom>
                <a:avLst/>
                <a:gdLst/>
                <a:ahLst/>
                <a:cxnLst>
                  <a:cxn ang="0">
                    <a:pos x="0" y="0"/>
                  </a:cxn>
                  <a:cxn ang="0">
                    <a:pos x="91" y="0"/>
                  </a:cxn>
                  <a:cxn ang="0">
                    <a:pos x="61" y="31"/>
                  </a:cxn>
                  <a:cxn ang="0">
                    <a:pos x="30" y="31"/>
                  </a:cxn>
                  <a:cxn ang="0">
                    <a:pos x="0" y="0"/>
                  </a:cxn>
                </a:cxnLst>
                <a:rect l="0" t="0" r="r" b="b"/>
                <a:pathLst>
                  <a:path w="91" h="31">
                    <a:moveTo>
                      <a:pt x="0" y="0"/>
                    </a:moveTo>
                    <a:lnTo>
                      <a:pt x="91" y="0"/>
                    </a:lnTo>
                    <a:lnTo>
                      <a:pt x="61" y="31"/>
                    </a:lnTo>
                    <a:lnTo>
                      <a:pt x="30" y="31"/>
                    </a:lnTo>
                    <a:lnTo>
                      <a:pt x="0" y="0"/>
                    </a:lnTo>
                  </a:path>
                </a:pathLst>
              </a:custGeom>
              <a:noFill/>
              <a:ln w="1588">
                <a:solidFill>
                  <a:srgbClr val="000000"/>
                </a:solidFill>
                <a:prstDash val="solid"/>
                <a:round/>
                <a:headEnd/>
                <a:tailEnd/>
              </a:ln>
            </p:spPr>
            <p:txBody>
              <a:bodyPr/>
              <a:lstStyle/>
              <a:p>
                <a:endParaRPr lang="en-GB"/>
              </a:p>
            </p:txBody>
          </p:sp>
          <p:sp>
            <p:nvSpPr>
              <p:cNvPr id="17797" name="Freeform 389"/>
              <p:cNvSpPr>
                <a:spLocks/>
              </p:cNvSpPr>
              <p:nvPr/>
            </p:nvSpPr>
            <p:spPr bwMode="auto">
              <a:xfrm>
                <a:off x="3183" y="2068"/>
                <a:ext cx="75" cy="44"/>
              </a:xfrm>
              <a:custGeom>
                <a:avLst/>
                <a:gdLst/>
                <a:ahLst/>
                <a:cxnLst>
                  <a:cxn ang="0">
                    <a:pos x="0" y="31"/>
                  </a:cxn>
                  <a:cxn ang="0">
                    <a:pos x="0" y="58"/>
                  </a:cxn>
                  <a:cxn ang="0">
                    <a:pos x="29" y="58"/>
                  </a:cxn>
                  <a:cxn ang="0">
                    <a:pos x="88" y="118"/>
                  </a:cxn>
                  <a:cxn ang="0">
                    <a:pos x="88" y="149"/>
                  </a:cxn>
                  <a:cxn ang="0">
                    <a:pos x="118" y="149"/>
                  </a:cxn>
                  <a:cxn ang="0">
                    <a:pos x="118" y="177"/>
                  </a:cxn>
                  <a:cxn ang="0">
                    <a:pos x="267" y="177"/>
                  </a:cxn>
                  <a:cxn ang="0">
                    <a:pos x="267" y="149"/>
                  </a:cxn>
                  <a:cxn ang="0">
                    <a:pos x="297" y="118"/>
                  </a:cxn>
                  <a:cxn ang="0">
                    <a:pos x="267" y="88"/>
                  </a:cxn>
                  <a:cxn ang="0">
                    <a:pos x="297" y="88"/>
                  </a:cxn>
                  <a:cxn ang="0">
                    <a:pos x="267" y="58"/>
                  </a:cxn>
                  <a:cxn ang="0">
                    <a:pos x="236" y="58"/>
                  </a:cxn>
                  <a:cxn ang="0">
                    <a:pos x="267" y="31"/>
                  </a:cxn>
                  <a:cxn ang="0">
                    <a:pos x="236" y="0"/>
                  </a:cxn>
                  <a:cxn ang="0">
                    <a:pos x="236" y="31"/>
                  </a:cxn>
                  <a:cxn ang="0">
                    <a:pos x="207" y="58"/>
                  </a:cxn>
                  <a:cxn ang="0">
                    <a:pos x="179" y="58"/>
                  </a:cxn>
                  <a:cxn ang="0">
                    <a:pos x="207" y="31"/>
                  </a:cxn>
                  <a:cxn ang="0">
                    <a:pos x="179" y="0"/>
                  </a:cxn>
                  <a:cxn ang="0">
                    <a:pos x="148" y="0"/>
                  </a:cxn>
                  <a:cxn ang="0">
                    <a:pos x="88" y="31"/>
                  </a:cxn>
                  <a:cxn ang="0">
                    <a:pos x="0" y="31"/>
                  </a:cxn>
                </a:cxnLst>
                <a:rect l="0" t="0" r="r" b="b"/>
                <a:pathLst>
                  <a:path w="297" h="177">
                    <a:moveTo>
                      <a:pt x="0" y="31"/>
                    </a:moveTo>
                    <a:lnTo>
                      <a:pt x="0" y="58"/>
                    </a:lnTo>
                    <a:lnTo>
                      <a:pt x="29" y="58"/>
                    </a:lnTo>
                    <a:lnTo>
                      <a:pt x="88" y="118"/>
                    </a:lnTo>
                    <a:lnTo>
                      <a:pt x="88" y="149"/>
                    </a:lnTo>
                    <a:lnTo>
                      <a:pt x="118" y="149"/>
                    </a:lnTo>
                    <a:lnTo>
                      <a:pt x="118" y="177"/>
                    </a:lnTo>
                    <a:lnTo>
                      <a:pt x="267" y="177"/>
                    </a:lnTo>
                    <a:lnTo>
                      <a:pt x="267" y="149"/>
                    </a:lnTo>
                    <a:lnTo>
                      <a:pt x="297" y="118"/>
                    </a:lnTo>
                    <a:lnTo>
                      <a:pt x="267" y="88"/>
                    </a:lnTo>
                    <a:lnTo>
                      <a:pt x="297" y="88"/>
                    </a:lnTo>
                    <a:lnTo>
                      <a:pt x="267" y="58"/>
                    </a:lnTo>
                    <a:lnTo>
                      <a:pt x="236" y="58"/>
                    </a:lnTo>
                    <a:lnTo>
                      <a:pt x="267" y="31"/>
                    </a:lnTo>
                    <a:lnTo>
                      <a:pt x="236" y="0"/>
                    </a:lnTo>
                    <a:lnTo>
                      <a:pt x="236" y="31"/>
                    </a:lnTo>
                    <a:lnTo>
                      <a:pt x="207" y="58"/>
                    </a:lnTo>
                    <a:lnTo>
                      <a:pt x="179" y="58"/>
                    </a:lnTo>
                    <a:lnTo>
                      <a:pt x="207" y="31"/>
                    </a:lnTo>
                    <a:lnTo>
                      <a:pt x="179" y="0"/>
                    </a:lnTo>
                    <a:lnTo>
                      <a:pt x="148" y="0"/>
                    </a:lnTo>
                    <a:lnTo>
                      <a:pt x="88" y="31"/>
                    </a:lnTo>
                    <a:lnTo>
                      <a:pt x="0" y="31"/>
                    </a:lnTo>
                  </a:path>
                </a:pathLst>
              </a:custGeom>
              <a:noFill/>
              <a:ln w="1588">
                <a:solidFill>
                  <a:srgbClr val="000000"/>
                </a:solidFill>
                <a:prstDash val="solid"/>
                <a:round/>
                <a:headEnd/>
                <a:tailEnd/>
              </a:ln>
            </p:spPr>
            <p:txBody>
              <a:bodyPr/>
              <a:lstStyle/>
              <a:p>
                <a:endParaRPr lang="en-GB"/>
              </a:p>
            </p:txBody>
          </p:sp>
          <p:sp>
            <p:nvSpPr>
              <p:cNvPr id="17798" name="Freeform 390"/>
              <p:cNvSpPr>
                <a:spLocks/>
              </p:cNvSpPr>
              <p:nvPr/>
            </p:nvSpPr>
            <p:spPr bwMode="auto">
              <a:xfrm>
                <a:off x="3168" y="2076"/>
                <a:ext cx="37" cy="59"/>
              </a:xfrm>
              <a:custGeom>
                <a:avLst/>
                <a:gdLst/>
                <a:ahLst/>
                <a:cxnLst>
                  <a:cxn ang="0">
                    <a:pos x="88" y="236"/>
                  </a:cxn>
                  <a:cxn ang="0">
                    <a:pos x="88" y="206"/>
                  </a:cxn>
                  <a:cxn ang="0">
                    <a:pos x="147" y="206"/>
                  </a:cxn>
                  <a:cxn ang="0">
                    <a:pos x="147" y="176"/>
                  </a:cxn>
                  <a:cxn ang="0">
                    <a:pos x="119" y="176"/>
                  </a:cxn>
                  <a:cxn ang="0">
                    <a:pos x="88" y="146"/>
                  </a:cxn>
                  <a:cxn ang="0">
                    <a:pos x="59" y="146"/>
                  </a:cxn>
                  <a:cxn ang="0">
                    <a:pos x="59" y="176"/>
                  </a:cxn>
                  <a:cxn ang="0">
                    <a:pos x="29" y="146"/>
                  </a:cxn>
                  <a:cxn ang="0">
                    <a:pos x="0" y="146"/>
                  </a:cxn>
                  <a:cxn ang="0">
                    <a:pos x="0" y="118"/>
                  </a:cxn>
                  <a:cxn ang="0">
                    <a:pos x="29" y="118"/>
                  </a:cxn>
                  <a:cxn ang="0">
                    <a:pos x="59" y="87"/>
                  </a:cxn>
                  <a:cxn ang="0">
                    <a:pos x="59" y="57"/>
                  </a:cxn>
                  <a:cxn ang="0">
                    <a:pos x="29" y="27"/>
                  </a:cxn>
                  <a:cxn ang="0">
                    <a:pos x="29" y="0"/>
                  </a:cxn>
                  <a:cxn ang="0">
                    <a:pos x="59" y="0"/>
                  </a:cxn>
                </a:cxnLst>
                <a:rect l="0" t="0" r="r" b="b"/>
                <a:pathLst>
                  <a:path w="147" h="236">
                    <a:moveTo>
                      <a:pt x="88" y="236"/>
                    </a:moveTo>
                    <a:lnTo>
                      <a:pt x="88" y="206"/>
                    </a:lnTo>
                    <a:lnTo>
                      <a:pt x="147" y="206"/>
                    </a:lnTo>
                    <a:lnTo>
                      <a:pt x="147" y="176"/>
                    </a:lnTo>
                    <a:lnTo>
                      <a:pt x="119" y="176"/>
                    </a:lnTo>
                    <a:lnTo>
                      <a:pt x="88" y="146"/>
                    </a:lnTo>
                    <a:lnTo>
                      <a:pt x="59" y="146"/>
                    </a:lnTo>
                    <a:lnTo>
                      <a:pt x="59" y="176"/>
                    </a:lnTo>
                    <a:lnTo>
                      <a:pt x="29" y="146"/>
                    </a:lnTo>
                    <a:lnTo>
                      <a:pt x="0" y="146"/>
                    </a:lnTo>
                    <a:lnTo>
                      <a:pt x="0" y="118"/>
                    </a:lnTo>
                    <a:lnTo>
                      <a:pt x="29" y="118"/>
                    </a:lnTo>
                    <a:lnTo>
                      <a:pt x="59" y="87"/>
                    </a:lnTo>
                    <a:lnTo>
                      <a:pt x="59" y="57"/>
                    </a:lnTo>
                    <a:lnTo>
                      <a:pt x="29" y="27"/>
                    </a:lnTo>
                    <a:lnTo>
                      <a:pt x="29" y="0"/>
                    </a:lnTo>
                    <a:lnTo>
                      <a:pt x="59" y="0"/>
                    </a:lnTo>
                  </a:path>
                </a:pathLst>
              </a:custGeom>
              <a:noFill/>
              <a:ln w="1588">
                <a:solidFill>
                  <a:srgbClr val="000000"/>
                </a:solidFill>
                <a:prstDash val="solid"/>
                <a:round/>
                <a:headEnd/>
                <a:tailEnd/>
              </a:ln>
            </p:spPr>
            <p:txBody>
              <a:bodyPr/>
              <a:lstStyle/>
              <a:p>
                <a:endParaRPr lang="en-GB"/>
              </a:p>
            </p:txBody>
          </p:sp>
          <p:sp>
            <p:nvSpPr>
              <p:cNvPr id="17799" name="Line 391"/>
              <p:cNvSpPr>
                <a:spLocks noChangeShapeType="1"/>
              </p:cNvSpPr>
              <p:nvPr/>
            </p:nvSpPr>
            <p:spPr bwMode="auto">
              <a:xfrm flipH="1" flipV="1">
                <a:off x="3176" y="2127"/>
                <a:ext cx="15" cy="8"/>
              </a:xfrm>
              <a:prstGeom prst="line">
                <a:avLst/>
              </a:prstGeom>
              <a:noFill/>
              <a:ln w="1588">
                <a:solidFill>
                  <a:srgbClr val="000000"/>
                </a:solidFill>
                <a:round/>
                <a:headEnd/>
                <a:tailEnd/>
              </a:ln>
            </p:spPr>
            <p:txBody>
              <a:bodyPr/>
              <a:lstStyle/>
              <a:p>
                <a:endParaRPr lang="en-GB"/>
              </a:p>
            </p:txBody>
          </p:sp>
          <p:sp>
            <p:nvSpPr>
              <p:cNvPr id="17800" name="Freeform 392"/>
              <p:cNvSpPr>
                <a:spLocks/>
              </p:cNvSpPr>
              <p:nvPr/>
            </p:nvSpPr>
            <p:spPr bwMode="auto">
              <a:xfrm>
                <a:off x="3176" y="2127"/>
                <a:ext cx="15" cy="8"/>
              </a:xfrm>
              <a:custGeom>
                <a:avLst/>
                <a:gdLst/>
                <a:ahLst/>
                <a:cxnLst>
                  <a:cxn ang="0">
                    <a:pos x="59" y="30"/>
                  </a:cxn>
                  <a:cxn ang="0">
                    <a:pos x="30" y="0"/>
                  </a:cxn>
                  <a:cxn ang="0">
                    <a:pos x="0" y="0"/>
                  </a:cxn>
                </a:cxnLst>
                <a:rect l="0" t="0" r="r" b="b"/>
                <a:pathLst>
                  <a:path w="59" h="30">
                    <a:moveTo>
                      <a:pt x="59" y="30"/>
                    </a:moveTo>
                    <a:lnTo>
                      <a:pt x="30" y="0"/>
                    </a:lnTo>
                    <a:lnTo>
                      <a:pt x="0" y="0"/>
                    </a:lnTo>
                  </a:path>
                </a:pathLst>
              </a:custGeom>
              <a:noFill/>
              <a:ln w="1588">
                <a:solidFill>
                  <a:srgbClr val="000000"/>
                </a:solidFill>
                <a:prstDash val="solid"/>
                <a:round/>
                <a:headEnd/>
                <a:tailEnd/>
              </a:ln>
            </p:spPr>
            <p:txBody>
              <a:bodyPr/>
              <a:lstStyle/>
              <a:p>
                <a:endParaRPr lang="en-GB"/>
              </a:p>
            </p:txBody>
          </p:sp>
          <p:sp>
            <p:nvSpPr>
              <p:cNvPr id="17801" name="Freeform 393"/>
              <p:cNvSpPr>
                <a:spLocks/>
              </p:cNvSpPr>
              <p:nvPr/>
            </p:nvSpPr>
            <p:spPr bwMode="auto">
              <a:xfrm>
                <a:off x="3116" y="2127"/>
                <a:ext cx="60" cy="8"/>
              </a:xfrm>
              <a:custGeom>
                <a:avLst/>
                <a:gdLst/>
                <a:ahLst/>
                <a:cxnLst>
                  <a:cxn ang="0">
                    <a:pos x="237" y="0"/>
                  </a:cxn>
                  <a:cxn ang="0">
                    <a:pos x="208" y="30"/>
                  </a:cxn>
                  <a:cxn ang="0">
                    <a:pos x="178" y="30"/>
                  </a:cxn>
                  <a:cxn ang="0">
                    <a:pos x="148" y="0"/>
                  </a:cxn>
                  <a:cxn ang="0">
                    <a:pos x="0" y="0"/>
                  </a:cxn>
                </a:cxnLst>
                <a:rect l="0" t="0" r="r" b="b"/>
                <a:pathLst>
                  <a:path w="237" h="30">
                    <a:moveTo>
                      <a:pt x="237" y="0"/>
                    </a:moveTo>
                    <a:lnTo>
                      <a:pt x="208" y="30"/>
                    </a:lnTo>
                    <a:lnTo>
                      <a:pt x="178" y="30"/>
                    </a:lnTo>
                    <a:lnTo>
                      <a:pt x="148" y="0"/>
                    </a:lnTo>
                    <a:lnTo>
                      <a:pt x="0" y="0"/>
                    </a:lnTo>
                  </a:path>
                </a:pathLst>
              </a:custGeom>
              <a:noFill/>
              <a:ln w="1588">
                <a:solidFill>
                  <a:srgbClr val="000000"/>
                </a:solidFill>
                <a:prstDash val="solid"/>
                <a:round/>
                <a:headEnd/>
                <a:tailEnd/>
              </a:ln>
            </p:spPr>
            <p:txBody>
              <a:bodyPr/>
              <a:lstStyle/>
              <a:p>
                <a:endParaRPr lang="en-GB"/>
              </a:p>
            </p:txBody>
          </p:sp>
          <p:sp>
            <p:nvSpPr>
              <p:cNvPr id="17802" name="Freeform 394"/>
              <p:cNvSpPr>
                <a:spLocks/>
              </p:cNvSpPr>
              <p:nvPr/>
            </p:nvSpPr>
            <p:spPr bwMode="auto">
              <a:xfrm>
                <a:off x="3191" y="2135"/>
                <a:ext cx="288" cy="88"/>
              </a:xfrm>
              <a:custGeom>
                <a:avLst/>
                <a:gdLst/>
                <a:ahLst/>
                <a:cxnLst>
                  <a:cxn ang="0">
                    <a:pos x="1156" y="353"/>
                  </a:cxn>
                  <a:cxn ang="0">
                    <a:pos x="1126" y="353"/>
                  </a:cxn>
                  <a:cxn ang="0">
                    <a:pos x="1096" y="325"/>
                  </a:cxn>
                  <a:cxn ang="0">
                    <a:pos x="1067" y="325"/>
                  </a:cxn>
                  <a:cxn ang="0">
                    <a:pos x="1037" y="295"/>
                  </a:cxn>
                  <a:cxn ang="0">
                    <a:pos x="1037" y="266"/>
                  </a:cxn>
                  <a:cxn ang="0">
                    <a:pos x="1008" y="235"/>
                  </a:cxn>
                  <a:cxn ang="0">
                    <a:pos x="1037" y="235"/>
                  </a:cxn>
                  <a:cxn ang="0">
                    <a:pos x="1008" y="207"/>
                  </a:cxn>
                  <a:cxn ang="0">
                    <a:pos x="949" y="207"/>
                  </a:cxn>
                  <a:cxn ang="0">
                    <a:pos x="949" y="235"/>
                  </a:cxn>
                  <a:cxn ang="0">
                    <a:pos x="889" y="177"/>
                  </a:cxn>
                  <a:cxn ang="0">
                    <a:pos x="919" y="177"/>
                  </a:cxn>
                  <a:cxn ang="0">
                    <a:pos x="949" y="146"/>
                  </a:cxn>
                  <a:cxn ang="0">
                    <a:pos x="1008" y="146"/>
                  </a:cxn>
                  <a:cxn ang="0">
                    <a:pos x="979" y="116"/>
                  </a:cxn>
                  <a:cxn ang="0">
                    <a:pos x="979" y="59"/>
                  </a:cxn>
                  <a:cxn ang="0">
                    <a:pos x="919" y="59"/>
                  </a:cxn>
                  <a:cxn ang="0">
                    <a:pos x="949" y="89"/>
                  </a:cxn>
                  <a:cxn ang="0">
                    <a:pos x="889" y="89"/>
                  </a:cxn>
                  <a:cxn ang="0">
                    <a:pos x="860" y="89"/>
                  </a:cxn>
                  <a:cxn ang="0">
                    <a:pos x="860" y="177"/>
                  </a:cxn>
                  <a:cxn ang="0">
                    <a:pos x="830" y="146"/>
                  </a:cxn>
                  <a:cxn ang="0">
                    <a:pos x="830" y="116"/>
                  </a:cxn>
                  <a:cxn ang="0">
                    <a:pos x="801" y="116"/>
                  </a:cxn>
                  <a:cxn ang="0">
                    <a:pos x="771" y="146"/>
                  </a:cxn>
                  <a:cxn ang="0">
                    <a:pos x="742" y="116"/>
                  </a:cxn>
                  <a:cxn ang="0">
                    <a:pos x="712" y="146"/>
                  </a:cxn>
                  <a:cxn ang="0">
                    <a:pos x="682" y="146"/>
                  </a:cxn>
                  <a:cxn ang="0">
                    <a:pos x="652" y="177"/>
                  </a:cxn>
                  <a:cxn ang="0">
                    <a:pos x="652" y="146"/>
                  </a:cxn>
                  <a:cxn ang="0">
                    <a:pos x="594" y="207"/>
                  </a:cxn>
                  <a:cxn ang="0">
                    <a:pos x="475" y="207"/>
                  </a:cxn>
                  <a:cxn ang="0">
                    <a:pos x="445" y="235"/>
                  </a:cxn>
                  <a:cxn ang="0">
                    <a:pos x="475" y="235"/>
                  </a:cxn>
                  <a:cxn ang="0">
                    <a:pos x="414" y="295"/>
                  </a:cxn>
                  <a:cxn ang="0">
                    <a:pos x="387" y="266"/>
                  </a:cxn>
                  <a:cxn ang="0">
                    <a:pos x="238" y="266"/>
                  </a:cxn>
                  <a:cxn ang="0">
                    <a:pos x="326" y="177"/>
                  </a:cxn>
                  <a:cxn ang="0">
                    <a:pos x="326" y="146"/>
                  </a:cxn>
                  <a:cxn ang="0">
                    <a:pos x="207" y="146"/>
                  </a:cxn>
                  <a:cxn ang="0">
                    <a:pos x="178" y="116"/>
                  </a:cxn>
                  <a:cxn ang="0">
                    <a:pos x="119" y="116"/>
                  </a:cxn>
                  <a:cxn ang="0">
                    <a:pos x="89" y="89"/>
                  </a:cxn>
                  <a:cxn ang="0">
                    <a:pos x="59" y="89"/>
                  </a:cxn>
                  <a:cxn ang="0">
                    <a:pos x="59" y="28"/>
                  </a:cxn>
                  <a:cxn ang="0">
                    <a:pos x="31" y="0"/>
                  </a:cxn>
                  <a:cxn ang="0">
                    <a:pos x="0" y="0"/>
                  </a:cxn>
                </a:cxnLst>
                <a:rect l="0" t="0" r="r" b="b"/>
                <a:pathLst>
                  <a:path w="1156" h="353">
                    <a:moveTo>
                      <a:pt x="1156" y="353"/>
                    </a:moveTo>
                    <a:lnTo>
                      <a:pt x="1126" y="353"/>
                    </a:lnTo>
                    <a:lnTo>
                      <a:pt x="1096" y="325"/>
                    </a:lnTo>
                    <a:lnTo>
                      <a:pt x="1067" y="325"/>
                    </a:lnTo>
                    <a:lnTo>
                      <a:pt x="1037" y="295"/>
                    </a:lnTo>
                    <a:lnTo>
                      <a:pt x="1037" y="266"/>
                    </a:lnTo>
                    <a:lnTo>
                      <a:pt x="1008" y="235"/>
                    </a:lnTo>
                    <a:lnTo>
                      <a:pt x="1037" y="235"/>
                    </a:lnTo>
                    <a:lnTo>
                      <a:pt x="1008" y="207"/>
                    </a:lnTo>
                    <a:lnTo>
                      <a:pt x="949" y="207"/>
                    </a:lnTo>
                    <a:lnTo>
                      <a:pt x="949" y="235"/>
                    </a:lnTo>
                    <a:lnTo>
                      <a:pt x="889" y="177"/>
                    </a:lnTo>
                    <a:lnTo>
                      <a:pt x="919" y="177"/>
                    </a:lnTo>
                    <a:lnTo>
                      <a:pt x="949" y="146"/>
                    </a:lnTo>
                    <a:lnTo>
                      <a:pt x="1008" y="146"/>
                    </a:lnTo>
                    <a:lnTo>
                      <a:pt x="979" y="116"/>
                    </a:lnTo>
                    <a:lnTo>
                      <a:pt x="979" y="59"/>
                    </a:lnTo>
                    <a:lnTo>
                      <a:pt x="919" y="59"/>
                    </a:lnTo>
                    <a:lnTo>
                      <a:pt x="949" y="89"/>
                    </a:lnTo>
                    <a:lnTo>
                      <a:pt x="889" y="89"/>
                    </a:lnTo>
                    <a:lnTo>
                      <a:pt x="860" y="89"/>
                    </a:lnTo>
                    <a:lnTo>
                      <a:pt x="860" y="177"/>
                    </a:lnTo>
                    <a:lnTo>
                      <a:pt x="830" y="146"/>
                    </a:lnTo>
                    <a:lnTo>
                      <a:pt x="830" y="116"/>
                    </a:lnTo>
                    <a:lnTo>
                      <a:pt x="801" y="116"/>
                    </a:lnTo>
                    <a:lnTo>
                      <a:pt x="771" y="146"/>
                    </a:lnTo>
                    <a:lnTo>
                      <a:pt x="742" y="116"/>
                    </a:lnTo>
                    <a:lnTo>
                      <a:pt x="712" y="146"/>
                    </a:lnTo>
                    <a:lnTo>
                      <a:pt x="682" y="146"/>
                    </a:lnTo>
                    <a:lnTo>
                      <a:pt x="652" y="177"/>
                    </a:lnTo>
                    <a:lnTo>
                      <a:pt x="652" y="146"/>
                    </a:lnTo>
                    <a:lnTo>
                      <a:pt x="594" y="207"/>
                    </a:lnTo>
                    <a:lnTo>
                      <a:pt x="475" y="207"/>
                    </a:lnTo>
                    <a:lnTo>
                      <a:pt x="445" y="235"/>
                    </a:lnTo>
                    <a:lnTo>
                      <a:pt x="475" y="235"/>
                    </a:lnTo>
                    <a:lnTo>
                      <a:pt x="414" y="295"/>
                    </a:lnTo>
                    <a:lnTo>
                      <a:pt x="387" y="266"/>
                    </a:lnTo>
                    <a:lnTo>
                      <a:pt x="238" y="266"/>
                    </a:lnTo>
                    <a:lnTo>
                      <a:pt x="326" y="177"/>
                    </a:lnTo>
                    <a:lnTo>
                      <a:pt x="326" y="146"/>
                    </a:lnTo>
                    <a:lnTo>
                      <a:pt x="207" y="146"/>
                    </a:lnTo>
                    <a:lnTo>
                      <a:pt x="178" y="116"/>
                    </a:lnTo>
                    <a:lnTo>
                      <a:pt x="119" y="116"/>
                    </a:lnTo>
                    <a:lnTo>
                      <a:pt x="89" y="89"/>
                    </a:lnTo>
                    <a:lnTo>
                      <a:pt x="59" y="89"/>
                    </a:lnTo>
                    <a:lnTo>
                      <a:pt x="59" y="28"/>
                    </a:lnTo>
                    <a:lnTo>
                      <a:pt x="31" y="0"/>
                    </a:lnTo>
                    <a:lnTo>
                      <a:pt x="0" y="0"/>
                    </a:lnTo>
                  </a:path>
                </a:pathLst>
              </a:custGeom>
              <a:noFill/>
              <a:ln w="1588">
                <a:solidFill>
                  <a:srgbClr val="000000"/>
                </a:solidFill>
                <a:prstDash val="solid"/>
                <a:round/>
                <a:headEnd/>
                <a:tailEnd/>
              </a:ln>
            </p:spPr>
            <p:txBody>
              <a:bodyPr/>
              <a:lstStyle/>
              <a:p>
                <a:endParaRPr lang="en-GB"/>
              </a:p>
            </p:txBody>
          </p:sp>
          <p:sp>
            <p:nvSpPr>
              <p:cNvPr id="17803" name="Freeform 395"/>
              <p:cNvSpPr>
                <a:spLocks/>
              </p:cNvSpPr>
              <p:nvPr/>
            </p:nvSpPr>
            <p:spPr bwMode="auto">
              <a:xfrm>
                <a:off x="3013" y="2127"/>
                <a:ext cx="126" cy="133"/>
              </a:xfrm>
              <a:custGeom>
                <a:avLst/>
                <a:gdLst/>
                <a:ahLst/>
                <a:cxnLst>
                  <a:cxn ang="0">
                    <a:pos x="414" y="0"/>
                  </a:cxn>
                  <a:cxn ang="0">
                    <a:pos x="444" y="30"/>
                  </a:cxn>
                  <a:cxn ang="0">
                    <a:pos x="444" y="58"/>
                  </a:cxn>
                  <a:cxn ang="0">
                    <a:pos x="503" y="119"/>
                  </a:cxn>
                  <a:cxn ang="0">
                    <a:pos x="503" y="146"/>
                  </a:cxn>
                  <a:cxn ang="0">
                    <a:pos x="444" y="146"/>
                  </a:cxn>
                  <a:cxn ang="0">
                    <a:pos x="414" y="176"/>
                  </a:cxn>
                  <a:cxn ang="0">
                    <a:pos x="444" y="207"/>
                  </a:cxn>
                  <a:cxn ang="0">
                    <a:pos x="474" y="176"/>
                  </a:cxn>
                  <a:cxn ang="0">
                    <a:pos x="503" y="176"/>
                  </a:cxn>
                  <a:cxn ang="0">
                    <a:pos x="474" y="207"/>
                  </a:cxn>
                  <a:cxn ang="0">
                    <a:pos x="474" y="237"/>
                  </a:cxn>
                  <a:cxn ang="0">
                    <a:pos x="503" y="237"/>
                  </a:cxn>
                  <a:cxn ang="0">
                    <a:pos x="503" y="265"/>
                  </a:cxn>
                  <a:cxn ang="0">
                    <a:pos x="474" y="265"/>
                  </a:cxn>
                  <a:cxn ang="0">
                    <a:pos x="474" y="296"/>
                  </a:cxn>
                  <a:cxn ang="0">
                    <a:pos x="503" y="325"/>
                  </a:cxn>
                  <a:cxn ang="0">
                    <a:pos x="474" y="355"/>
                  </a:cxn>
                  <a:cxn ang="0">
                    <a:pos x="444" y="325"/>
                  </a:cxn>
                  <a:cxn ang="0">
                    <a:pos x="414" y="325"/>
                  </a:cxn>
                  <a:cxn ang="0">
                    <a:pos x="385" y="355"/>
                  </a:cxn>
                  <a:cxn ang="0">
                    <a:pos x="385" y="444"/>
                  </a:cxn>
                  <a:cxn ang="0">
                    <a:pos x="355" y="414"/>
                  </a:cxn>
                  <a:cxn ang="0">
                    <a:pos x="325" y="414"/>
                  </a:cxn>
                  <a:cxn ang="0">
                    <a:pos x="325" y="474"/>
                  </a:cxn>
                  <a:cxn ang="0">
                    <a:pos x="267" y="474"/>
                  </a:cxn>
                  <a:cxn ang="0">
                    <a:pos x="294" y="444"/>
                  </a:cxn>
                  <a:cxn ang="0">
                    <a:pos x="237" y="383"/>
                  </a:cxn>
                  <a:cxn ang="0">
                    <a:pos x="57" y="383"/>
                  </a:cxn>
                  <a:cxn ang="0">
                    <a:pos x="30" y="414"/>
                  </a:cxn>
                  <a:cxn ang="0">
                    <a:pos x="30" y="444"/>
                  </a:cxn>
                  <a:cxn ang="0">
                    <a:pos x="0" y="474"/>
                  </a:cxn>
                  <a:cxn ang="0">
                    <a:pos x="30" y="502"/>
                  </a:cxn>
                  <a:cxn ang="0">
                    <a:pos x="57" y="502"/>
                  </a:cxn>
                  <a:cxn ang="0">
                    <a:pos x="57" y="532"/>
                  </a:cxn>
                </a:cxnLst>
                <a:rect l="0" t="0" r="r" b="b"/>
                <a:pathLst>
                  <a:path w="503" h="532">
                    <a:moveTo>
                      <a:pt x="414" y="0"/>
                    </a:moveTo>
                    <a:lnTo>
                      <a:pt x="444" y="30"/>
                    </a:lnTo>
                    <a:lnTo>
                      <a:pt x="444" y="58"/>
                    </a:lnTo>
                    <a:lnTo>
                      <a:pt x="503" y="119"/>
                    </a:lnTo>
                    <a:lnTo>
                      <a:pt x="503" y="146"/>
                    </a:lnTo>
                    <a:lnTo>
                      <a:pt x="444" y="146"/>
                    </a:lnTo>
                    <a:lnTo>
                      <a:pt x="414" y="176"/>
                    </a:lnTo>
                    <a:lnTo>
                      <a:pt x="444" y="207"/>
                    </a:lnTo>
                    <a:lnTo>
                      <a:pt x="474" y="176"/>
                    </a:lnTo>
                    <a:lnTo>
                      <a:pt x="503" y="176"/>
                    </a:lnTo>
                    <a:lnTo>
                      <a:pt x="474" y="207"/>
                    </a:lnTo>
                    <a:lnTo>
                      <a:pt x="474" y="237"/>
                    </a:lnTo>
                    <a:lnTo>
                      <a:pt x="503" y="237"/>
                    </a:lnTo>
                    <a:lnTo>
                      <a:pt x="503" y="265"/>
                    </a:lnTo>
                    <a:lnTo>
                      <a:pt x="474" y="265"/>
                    </a:lnTo>
                    <a:lnTo>
                      <a:pt x="474" y="296"/>
                    </a:lnTo>
                    <a:lnTo>
                      <a:pt x="503" y="325"/>
                    </a:lnTo>
                    <a:lnTo>
                      <a:pt x="474" y="355"/>
                    </a:lnTo>
                    <a:lnTo>
                      <a:pt x="444" y="325"/>
                    </a:lnTo>
                    <a:lnTo>
                      <a:pt x="414" y="325"/>
                    </a:lnTo>
                    <a:lnTo>
                      <a:pt x="385" y="355"/>
                    </a:lnTo>
                    <a:lnTo>
                      <a:pt x="385" y="444"/>
                    </a:lnTo>
                    <a:lnTo>
                      <a:pt x="355" y="414"/>
                    </a:lnTo>
                    <a:lnTo>
                      <a:pt x="325" y="414"/>
                    </a:lnTo>
                    <a:lnTo>
                      <a:pt x="325" y="474"/>
                    </a:lnTo>
                    <a:lnTo>
                      <a:pt x="267" y="474"/>
                    </a:lnTo>
                    <a:lnTo>
                      <a:pt x="294" y="444"/>
                    </a:lnTo>
                    <a:lnTo>
                      <a:pt x="237" y="383"/>
                    </a:lnTo>
                    <a:lnTo>
                      <a:pt x="57" y="383"/>
                    </a:lnTo>
                    <a:lnTo>
                      <a:pt x="30" y="414"/>
                    </a:lnTo>
                    <a:lnTo>
                      <a:pt x="30" y="444"/>
                    </a:lnTo>
                    <a:lnTo>
                      <a:pt x="0" y="474"/>
                    </a:lnTo>
                    <a:lnTo>
                      <a:pt x="30" y="502"/>
                    </a:lnTo>
                    <a:lnTo>
                      <a:pt x="57" y="502"/>
                    </a:lnTo>
                    <a:lnTo>
                      <a:pt x="57" y="532"/>
                    </a:lnTo>
                  </a:path>
                </a:pathLst>
              </a:custGeom>
              <a:noFill/>
              <a:ln w="1588">
                <a:solidFill>
                  <a:srgbClr val="000000"/>
                </a:solidFill>
                <a:prstDash val="solid"/>
                <a:round/>
                <a:headEnd/>
                <a:tailEnd/>
              </a:ln>
            </p:spPr>
            <p:txBody>
              <a:bodyPr/>
              <a:lstStyle/>
              <a:p>
                <a:endParaRPr lang="en-GB"/>
              </a:p>
            </p:txBody>
          </p:sp>
          <p:sp>
            <p:nvSpPr>
              <p:cNvPr id="17804" name="Freeform 396"/>
              <p:cNvSpPr>
                <a:spLocks/>
              </p:cNvSpPr>
              <p:nvPr/>
            </p:nvSpPr>
            <p:spPr bwMode="auto">
              <a:xfrm>
                <a:off x="3183" y="2231"/>
                <a:ext cx="8" cy="7"/>
              </a:xfrm>
              <a:custGeom>
                <a:avLst/>
                <a:gdLst/>
                <a:ahLst/>
                <a:cxnLst>
                  <a:cxn ang="0">
                    <a:pos x="0" y="0"/>
                  </a:cxn>
                  <a:cxn ang="0">
                    <a:pos x="29" y="0"/>
                  </a:cxn>
                  <a:cxn ang="0">
                    <a:pos x="29" y="30"/>
                  </a:cxn>
                  <a:cxn ang="0">
                    <a:pos x="0" y="0"/>
                  </a:cxn>
                </a:cxnLst>
                <a:rect l="0" t="0" r="r" b="b"/>
                <a:pathLst>
                  <a:path w="29" h="30">
                    <a:moveTo>
                      <a:pt x="0" y="0"/>
                    </a:moveTo>
                    <a:lnTo>
                      <a:pt x="29" y="0"/>
                    </a:lnTo>
                    <a:lnTo>
                      <a:pt x="29" y="30"/>
                    </a:lnTo>
                    <a:lnTo>
                      <a:pt x="0" y="0"/>
                    </a:lnTo>
                  </a:path>
                </a:pathLst>
              </a:custGeom>
              <a:noFill/>
              <a:ln w="1588">
                <a:solidFill>
                  <a:srgbClr val="000000"/>
                </a:solidFill>
                <a:prstDash val="solid"/>
                <a:round/>
                <a:headEnd/>
                <a:tailEnd/>
              </a:ln>
            </p:spPr>
            <p:txBody>
              <a:bodyPr/>
              <a:lstStyle/>
              <a:p>
                <a:endParaRPr lang="en-GB"/>
              </a:p>
            </p:txBody>
          </p:sp>
          <p:sp>
            <p:nvSpPr>
              <p:cNvPr id="17805" name="Freeform 397"/>
              <p:cNvSpPr>
                <a:spLocks/>
              </p:cNvSpPr>
              <p:nvPr/>
            </p:nvSpPr>
            <p:spPr bwMode="auto">
              <a:xfrm>
                <a:off x="3154" y="2209"/>
                <a:ext cx="29" cy="22"/>
              </a:xfrm>
              <a:custGeom>
                <a:avLst/>
                <a:gdLst/>
                <a:ahLst/>
                <a:cxnLst>
                  <a:cxn ang="0">
                    <a:pos x="119" y="89"/>
                  </a:cxn>
                  <a:cxn ang="0">
                    <a:pos x="89" y="89"/>
                  </a:cxn>
                  <a:cxn ang="0">
                    <a:pos x="0" y="0"/>
                  </a:cxn>
                  <a:cxn ang="0">
                    <a:pos x="30" y="0"/>
                  </a:cxn>
                  <a:cxn ang="0">
                    <a:pos x="119" y="89"/>
                  </a:cxn>
                </a:cxnLst>
                <a:rect l="0" t="0" r="r" b="b"/>
                <a:pathLst>
                  <a:path w="119" h="89">
                    <a:moveTo>
                      <a:pt x="119" y="89"/>
                    </a:moveTo>
                    <a:lnTo>
                      <a:pt x="89" y="89"/>
                    </a:lnTo>
                    <a:lnTo>
                      <a:pt x="0" y="0"/>
                    </a:lnTo>
                    <a:lnTo>
                      <a:pt x="30" y="0"/>
                    </a:lnTo>
                    <a:lnTo>
                      <a:pt x="119" y="89"/>
                    </a:lnTo>
                  </a:path>
                </a:pathLst>
              </a:custGeom>
              <a:noFill/>
              <a:ln w="1588">
                <a:solidFill>
                  <a:srgbClr val="000000"/>
                </a:solidFill>
                <a:prstDash val="solid"/>
                <a:round/>
                <a:headEnd/>
                <a:tailEnd/>
              </a:ln>
            </p:spPr>
            <p:txBody>
              <a:bodyPr/>
              <a:lstStyle/>
              <a:p>
                <a:endParaRPr lang="en-GB"/>
              </a:p>
            </p:txBody>
          </p:sp>
          <p:sp>
            <p:nvSpPr>
              <p:cNvPr id="17806" name="Freeform 398"/>
              <p:cNvSpPr>
                <a:spLocks/>
              </p:cNvSpPr>
              <p:nvPr/>
            </p:nvSpPr>
            <p:spPr bwMode="auto">
              <a:xfrm>
                <a:off x="2939" y="2260"/>
                <a:ext cx="88" cy="200"/>
              </a:xfrm>
              <a:custGeom>
                <a:avLst/>
                <a:gdLst/>
                <a:ahLst/>
                <a:cxnLst>
                  <a:cxn ang="0">
                    <a:pos x="355" y="0"/>
                  </a:cxn>
                  <a:cxn ang="0">
                    <a:pos x="355" y="89"/>
                  </a:cxn>
                  <a:cxn ang="0">
                    <a:pos x="328" y="119"/>
                  </a:cxn>
                  <a:cxn ang="0">
                    <a:pos x="328" y="148"/>
                  </a:cxn>
                  <a:cxn ang="0">
                    <a:pos x="298" y="148"/>
                  </a:cxn>
                  <a:cxn ang="0">
                    <a:pos x="298" y="207"/>
                  </a:cxn>
                  <a:cxn ang="0">
                    <a:pos x="209" y="207"/>
                  </a:cxn>
                  <a:cxn ang="0">
                    <a:pos x="209" y="237"/>
                  </a:cxn>
                  <a:cxn ang="0">
                    <a:pos x="237" y="267"/>
                  </a:cxn>
                  <a:cxn ang="0">
                    <a:pos x="298" y="267"/>
                  </a:cxn>
                  <a:cxn ang="0">
                    <a:pos x="298" y="325"/>
                  </a:cxn>
                  <a:cxn ang="0">
                    <a:pos x="267" y="325"/>
                  </a:cxn>
                  <a:cxn ang="0">
                    <a:pos x="209" y="385"/>
                  </a:cxn>
                  <a:cxn ang="0">
                    <a:pos x="237" y="416"/>
                  </a:cxn>
                  <a:cxn ang="0">
                    <a:pos x="209" y="444"/>
                  </a:cxn>
                  <a:cxn ang="0">
                    <a:pos x="60" y="444"/>
                  </a:cxn>
                  <a:cxn ang="0">
                    <a:pos x="60" y="473"/>
                  </a:cxn>
                  <a:cxn ang="0">
                    <a:pos x="30" y="444"/>
                  </a:cxn>
                  <a:cxn ang="0">
                    <a:pos x="0" y="473"/>
                  </a:cxn>
                  <a:cxn ang="0">
                    <a:pos x="30" y="473"/>
                  </a:cxn>
                  <a:cxn ang="0">
                    <a:pos x="0" y="504"/>
                  </a:cxn>
                  <a:cxn ang="0">
                    <a:pos x="30" y="504"/>
                  </a:cxn>
                  <a:cxn ang="0">
                    <a:pos x="60" y="534"/>
                  </a:cxn>
                  <a:cxn ang="0">
                    <a:pos x="60" y="562"/>
                  </a:cxn>
                  <a:cxn ang="0">
                    <a:pos x="91" y="592"/>
                  </a:cxn>
                  <a:cxn ang="0">
                    <a:pos x="91" y="623"/>
                  </a:cxn>
                  <a:cxn ang="0">
                    <a:pos x="60" y="623"/>
                  </a:cxn>
                  <a:cxn ang="0">
                    <a:pos x="60" y="652"/>
                  </a:cxn>
                  <a:cxn ang="0">
                    <a:pos x="30" y="680"/>
                  </a:cxn>
                  <a:cxn ang="0">
                    <a:pos x="30" y="711"/>
                  </a:cxn>
                  <a:cxn ang="0">
                    <a:pos x="0" y="711"/>
                  </a:cxn>
                  <a:cxn ang="0">
                    <a:pos x="30" y="741"/>
                  </a:cxn>
                  <a:cxn ang="0">
                    <a:pos x="30" y="798"/>
                  </a:cxn>
                </a:cxnLst>
                <a:rect l="0" t="0" r="r" b="b"/>
                <a:pathLst>
                  <a:path w="355" h="798">
                    <a:moveTo>
                      <a:pt x="355" y="0"/>
                    </a:moveTo>
                    <a:lnTo>
                      <a:pt x="355" y="89"/>
                    </a:lnTo>
                    <a:lnTo>
                      <a:pt x="328" y="119"/>
                    </a:lnTo>
                    <a:lnTo>
                      <a:pt x="328" y="148"/>
                    </a:lnTo>
                    <a:lnTo>
                      <a:pt x="298" y="148"/>
                    </a:lnTo>
                    <a:lnTo>
                      <a:pt x="298" y="207"/>
                    </a:lnTo>
                    <a:lnTo>
                      <a:pt x="209" y="207"/>
                    </a:lnTo>
                    <a:lnTo>
                      <a:pt x="209" y="237"/>
                    </a:lnTo>
                    <a:lnTo>
                      <a:pt x="237" y="267"/>
                    </a:lnTo>
                    <a:lnTo>
                      <a:pt x="298" y="267"/>
                    </a:lnTo>
                    <a:lnTo>
                      <a:pt x="298" y="325"/>
                    </a:lnTo>
                    <a:lnTo>
                      <a:pt x="267" y="325"/>
                    </a:lnTo>
                    <a:lnTo>
                      <a:pt x="209" y="385"/>
                    </a:lnTo>
                    <a:lnTo>
                      <a:pt x="237" y="416"/>
                    </a:lnTo>
                    <a:lnTo>
                      <a:pt x="209" y="444"/>
                    </a:lnTo>
                    <a:lnTo>
                      <a:pt x="60" y="444"/>
                    </a:lnTo>
                    <a:lnTo>
                      <a:pt x="60" y="473"/>
                    </a:lnTo>
                    <a:lnTo>
                      <a:pt x="30" y="444"/>
                    </a:lnTo>
                    <a:lnTo>
                      <a:pt x="0" y="473"/>
                    </a:lnTo>
                    <a:lnTo>
                      <a:pt x="30" y="473"/>
                    </a:lnTo>
                    <a:lnTo>
                      <a:pt x="0" y="504"/>
                    </a:lnTo>
                    <a:lnTo>
                      <a:pt x="30" y="504"/>
                    </a:lnTo>
                    <a:lnTo>
                      <a:pt x="60" y="534"/>
                    </a:lnTo>
                    <a:lnTo>
                      <a:pt x="60" y="562"/>
                    </a:lnTo>
                    <a:lnTo>
                      <a:pt x="91" y="592"/>
                    </a:lnTo>
                    <a:lnTo>
                      <a:pt x="91" y="623"/>
                    </a:lnTo>
                    <a:lnTo>
                      <a:pt x="60" y="623"/>
                    </a:lnTo>
                    <a:lnTo>
                      <a:pt x="60" y="652"/>
                    </a:lnTo>
                    <a:lnTo>
                      <a:pt x="30" y="680"/>
                    </a:lnTo>
                    <a:lnTo>
                      <a:pt x="30" y="711"/>
                    </a:lnTo>
                    <a:lnTo>
                      <a:pt x="0" y="711"/>
                    </a:lnTo>
                    <a:lnTo>
                      <a:pt x="30" y="741"/>
                    </a:lnTo>
                    <a:lnTo>
                      <a:pt x="30" y="798"/>
                    </a:lnTo>
                  </a:path>
                </a:pathLst>
              </a:custGeom>
              <a:noFill/>
              <a:ln w="1588">
                <a:solidFill>
                  <a:srgbClr val="000000"/>
                </a:solidFill>
                <a:prstDash val="solid"/>
                <a:round/>
                <a:headEnd/>
                <a:tailEnd/>
              </a:ln>
            </p:spPr>
            <p:txBody>
              <a:bodyPr/>
              <a:lstStyle/>
              <a:p>
                <a:endParaRPr lang="en-GB"/>
              </a:p>
            </p:txBody>
          </p:sp>
          <p:sp>
            <p:nvSpPr>
              <p:cNvPr id="17807" name="Freeform 399"/>
              <p:cNvSpPr>
                <a:spLocks/>
              </p:cNvSpPr>
              <p:nvPr/>
            </p:nvSpPr>
            <p:spPr bwMode="auto">
              <a:xfrm>
                <a:off x="2894" y="2312"/>
                <a:ext cx="45" cy="30"/>
              </a:xfrm>
              <a:custGeom>
                <a:avLst/>
                <a:gdLst/>
                <a:ahLst/>
                <a:cxnLst>
                  <a:cxn ang="0">
                    <a:pos x="89" y="0"/>
                  </a:cxn>
                  <a:cxn ang="0">
                    <a:pos x="30" y="60"/>
                  </a:cxn>
                  <a:cxn ang="0">
                    <a:pos x="0" y="60"/>
                  </a:cxn>
                  <a:cxn ang="0">
                    <a:pos x="0" y="91"/>
                  </a:cxn>
                  <a:cxn ang="0">
                    <a:pos x="30" y="91"/>
                  </a:cxn>
                  <a:cxn ang="0">
                    <a:pos x="59" y="118"/>
                  </a:cxn>
                  <a:cxn ang="0">
                    <a:pos x="89" y="118"/>
                  </a:cxn>
                  <a:cxn ang="0">
                    <a:pos x="177" y="30"/>
                  </a:cxn>
                  <a:cxn ang="0">
                    <a:pos x="148" y="0"/>
                  </a:cxn>
                  <a:cxn ang="0">
                    <a:pos x="89" y="0"/>
                  </a:cxn>
                </a:cxnLst>
                <a:rect l="0" t="0" r="r" b="b"/>
                <a:pathLst>
                  <a:path w="177" h="118">
                    <a:moveTo>
                      <a:pt x="89" y="0"/>
                    </a:moveTo>
                    <a:lnTo>
                      <a:pt x="30" y="60"/>
                    </a:lnTo>
                    <a:lnTo>
                      <a:pt x="0" y="60"/>
                    </a:lnTo>
                    <a:lnTo>
                      <a:pt x="0" y="91"/>
                    </a:lnTo>
                    <a:lnTo>
                      <a:pt x="30" y="91"/>
                    </a:lnTo>
                    <a:lnTo>
                      <a:pt x="59" y="118"/>
                    </a:lnTo>
                    <a:lnTo>
                      <a:pt x="89" y="118"/>
                    </a:lnTo>
                    <a:lnTo>
                      <a:pt x="177" y="30"/>
                    </a:lnTo>
                    <a:lnTo>
                      <a:pt x="148" y="0"/>
                    </a:lnTo>
                    <a:lnTo>
                      <a:pt x="89" y="0"/>
                    </a:lnTo>
                  </a:path>
                </a:pathLst>
              </a:custGeom>
              <a:noFill/>
              <a:ln w="1588">
                <a:solidFill>
                  <a:srgbClr val="000000"/>
                </a:solidFill>
                <a:prstDash val="solid"/>
                <a:round/>
                <a:headEnd/>
                <a:tailEnd/>
              </a:ln>
            </p:spPr>
            <p:txBody>
              <a:bodyPr/>
              <a:lstStyle/>
              <a:p>
                <a:endParaRPr lang="en-GB"/>
              </a:p>
            </p:txBody>
          </p:sp>
          <p:sp>
            <p:nvSpPr>
              <p:cNvPr id="17808" name="Freeform 400"/>
              <p:cNvSpPr>
                <a:spLocks/>
              </p:cNvSpPr>
              <p:nvPr/>
            </p:nvSpPr>
            <p:spPr bwMode="auto">
              <a:xfrm>
                <a:off x="2857" y="2379"/>
                <a:ext cx="15" cy="7"/>
              </a:xfrm>
              <a:custGeom>
                <a:avLst/>
                <a:gdLst/>
                <a:ahLst/>
                <a:cxnLst>
                  <a:cxn ang="0">
                    <a:pos x="60" y="31"/>
                  </a:cxn>
                  <a:cxn ang="0">
                    <a:pos x="0" y="31"/>
                  </a:cxn>
                  <a:cxn ang="0">
                    <a:pos x="30" y="0"/>
                  </a:cxn>
                  <a:cxn ang="0">
                    <a:pos x="60" y="31"/>
                  </a:cxn>
                </a:cxnLst>
                <a:rect l="0" t="0" r="r" b="b"/>
                <a:pathLst>
                  <a:path w="60" h="31">
                    <a:moveTo>
                      <a:pt x="60" y="31"/>
                    </a:moveTo>
                    <a:lnTo>
                      <a:pt x="0" y="31"/>
                    </a:lnTo>
                    <a:lnTo>
                      <a:pt x="30" y="0"/>
                    </a:lnTo>
                    <a:lnTo>
                      <a:pt x="60" y="31"/>
                    </a:lnTo>
                  </a:path>
                </a:pathLst>
              </a:custGeom>
              <a:noFill/>
              <a:ln w="1588">
                <a:solidFill>
                  <a:srgbClr val="000000"/>
                </a:solidFill>
                <a:prstDash val="solid"/>
                <a:round/>
                <a:headEnd/>
                <a:tailEnd/>
              </a:ln>
            </p:spPr>
            <p:txBody>
              <a:bodyPr/>
              <a:lstStyle/>
              <a:p>
                <a:endParaRPr lang="en-GB"/>
              </a:p>
            </p:txBody>
          </p:sp>
          <p:sp>
            <p:nvSpPr>
              <p:cNvPr id="17809" name="Freeform 401"/>
              <p:cNvSpPr>
                <a:spLocks/>
              </p:cNvSpPr>
              <p:nvPr/>
            </p:nvSpPr>
            <p:spPr bwMode="auto">
              <a:xfrm>
                <a:off x="2946" y="2460"/>
                <a:ext cx="22" cy="52"/>
              </a:xfrm>
              <a:custGeom>
                <a:avLst/>
                <a:gdLst/>
                <a:ahLst/>
                <a:cxnLst>
                  <a:cxn ang="0">
                    <a:pos x="0" y="0"/>
                  </a:cxn>
                  <a:cxn ang="0">
                    <a:pos x="0" y="31"/>
                  </a:cxn>
                  <a:cxn ang="0">
                    <a:pos x="30" y="31"/>
                  </a:cxn>
                  <a:cxn ang="0">
                    <a:pos x="30" y="61"/>
                  </a:cxn>
                  <a:cxn ang="0">
                    <a:pos x="61" y="61"/>
                  </a:cxn>
                  <a:cxn ang="0">
                    <a:pos x="30" y="91"/>
                  </a:cxn>
                  <a:cxn ang="0">
                    <a:pos x="61" y="91"/>
                  </a:cxn>
                  <a:cxn ang="0">
                    <a:pos x="89" y="120"/>
                  </a:cxn>
                  <a:cxn ang="0">
                    <a:pos x="89" y="150"/>
                  </a:cxn>
                  <a:cxn ang="0">
                    <a:pos x="61" y="179"/>
                  </a:cxn>
                  <a:cxn ang="0">
                    <a:pos x="30" y="179"/>
                  </a:cxn>
                  <a:cxn ang="0">
                    <a:pos x="30" y="209"/>
                  </a:cxn>
                </a:cxnLst>
                <a:rect l="0" t="0" r="r" b="b"/>
                <a:pathLst>
                  <a:path w="89" h="209">
                    <a:moveTo>
                      <a:pt x="0" y="0"/>
                    </a:moveTo>
                    <a:lnTo>
                      <a:pt x="0" y="31"/>
                    </a:lnTo>
                    <a:lnTo>
                      <a:pt x="30" y="31"/>
                    </a:lnTo>
                    <a:lnTo>
                      <a:pt x="30" y="61"/>
                    </a:lnTo>
                    <a:lnTo>
                      <a:pt x="61" y="61"/>
                    </a:lnTo>
                    <a:lnTo>
                      <a:pt x="30" y="91"/>
                    </a:lnTo>
                    <a:lnTo>
                      <a:pt x="61" y="91"/>
                    </a:lnTo>
                    <a:lnTo>
                      <a:pt x="89" y="120"/>
                    </a:lnTo>
                    <a:lnTo>
                      <a:pt x="89" y="150"/>
                    </a:lnTo>
                    <a:lnTo>
                      <a:pt x="61" y="179"/>
                    </a:lnTo>
                    <a:lnTo>
                      <a:pt x="30" y="179"/>
                    </a:lnTo>
                    <a:lnTo>
                      <a:pt x="30" y="209"/>
                    </a:lnTo>
                  </a:path>
                </a:pathLst>
              </a:custGeom>
              <a:noFill/>
              <a:ln w="1588">
                <a:solidFill>
                  <a:srgbClr val="000000"/>
                </a:solidFill>
                <a:prstDash val="solid"/>
                <a:round/>
                <a:headEnd/>
                <a:tailEnd/>
              </a:ln>
            </p:spPr>
            <p:txBody>
              <a:bodyPr/>
              <a:lstStyle/>
              <a:p>
                <a:endParaRPr lang="en-GB"/>
              </a:p>
            </p:txBody>
          </p:sp>
          <p:sp>
            <p:nvSpPr>
              <p:cNvPr id="17810" name="Freeform 402"/>
              <p:cNvSpPr>
                <a:spLocks/>
              </p:cNvSpPr>
              <p:nvPr/>
            </p:nvSpPr>
            <p:spPr bwMode="auto">
              <a:xfrm>
                <a:off x="2924" y="2512"/>
                <a:ext cx="29" cy="52"/>
              </a:xfrm>
              <a:custGeom>
                <a:avLst/>
                <a:gdLst/>
                <a:ahLst/>
                <a:cxnLst>
                  <a:cxn ang="0">
                    <a:pos x="118" y="0"/>
                  </a:cxn>
                  <a:cxn ang="0">
                    <a:pos x="58" y="0"/>
                  </a:cxn>
                  <a:cxn ang="0">
                    <a:pos x="29" y="29"/>
                  </a:cxn>
                  <a:cxn ang="0">
                    <a:pos x="29" y="59"/>
                  </a:cxn>
                  <a:cxn ang="0">
                    <a:pos x="0" y="89"/>
                  </a:cxn>
                  <a:cxn ang="0">
                    <a:pos x="0" y="119"/>
                  </a:cxn>
                  <a:cxn ang="0">
                    <a:pos x="29" y="119"/>
                  </a:cxn>
                  <a:cxn ang="0">
                    <a:pos x="29" y="207"/>
                  </a:cxn>
                </a:cxnLst>
                <a:rect l="0" t="0" r="r" b="b"/>
                <a:pathLst>
                  <a:path w="118" h="207">
                    <a:moveTo>
                      <a:pt x="118" y="0"/>
                    </a:moveTo>
                    <a:lnTo>
                      <a:pt x="58" y="0"/>
                    </a:lnTo>
                    <a:lnTo>
                      <a:pt x="29" y="29"/>
                    </a:lnTo>
                    <a:lnTo>
                      <a:pt x="29" y="59"/>
                    </a:lnTo>
                    <a:lnTo>
                      <a:pt x="0" y="89"/>
                    </a:lnTo>
                    <a:lnTo>
                      <a:pt x="0" y="119"/>
                    </a:lnTo>
                    <a:lnTo>
                      <a:pt x="29" y="119"/>
                    </a:lnTo>
                    <a:lnTo>
                      <a:pt x="29" y="207"/>
                    </a:lnTo>
                  </a:path>
                </a:pathLst>
              </a:custGeom>
              <a:noFill/>
              <a:ln w="1588">
                <a:solidFill>
                  <a:srgbClr val="000000"/>
                </a:solidFill>
                <a:prstDash val="solid"/>
                <a:round/>
                <a:headEnd/>
                <a:tailEnd/>
              </a:ln>
            </p:spPr>
            <p:txBody>
              <a:bodyPr/>
              <a:lstStyle/>
              <a:p>
                <a:endParaRPr lang="en-GB"/>
              </a:p>
            </p:txBody>
          </p:sp>
          <p:sp>
            <p:nvSpPr>
              <p:cNvPr id="17811" name="Freeform 403"/>
              <p:cNvSpPr>
                <a:spLocks/>
              </p:cNvSpPr>
              <p:nvPr/>
            </p:nvSpPr>
            <p:spPr bwMode="auto">
              <a:xfrm>
                <a:off x="3954" y="1691"/>
                <a:ext cx="7" cy="7"/>
              </a:xfrm>
              <a:custGeom>
                <a:avLst/>
                <a:gdLst/>
                <a:ahLst/>
                <a:cxnLst>
                  <a:cxn ang="0">
                    <a:pos x="0" y="28"/>
                  </a:cxn>
                  <a:cxn ang="0">
                    <a:pos x="30" y="0"/>
                  </a:cxn>
                  <a:cxn ang="0">
                    <a:pos x="0" y="0"/>
                  </a:cxn>
                  <a:cxn ang="0">
                    <a:pos x="0" y="28"/>
                  </a:cxn>
                </a:cxnLst>
                <a:rect l="0" t="0" r="r" b="b"/>
                <a:pathLst>
                  <a:path w="30" h="28">
                    <a:moveTo>
                      <a:pt x="0" y="28"/>
                    </a:moveTo>
                    <a:lnTo>
                      <a:pt x="30" y="0"/>
                    </a:lnTo>
                    <a:lnTo>
                      <a:pt x="0" y="0"/>
                    </a:lnTo>
                    <a:lnTo>
                      <a:pt x="0" y="28"/>
                    </a:lnTo>
                  </a:path>
                </a:pathLst>
              </a:custGeom>
              <a:noFill/>
              <a:ln w="1588">
                <a:solidFill>
                  <a:srgbClr val="000000"/>
                </a:solidFill>
                <a:prstDash val="solid"/>
                <a:round/>
                <a:headEnd/>
                <a:tailEnd/>
              </a:ln>
            </p:spPr>
            <p:txBody>
              <a:bodyPr/>
              <a:lstStyle/>
              <a:p>
                <a:endParaRPr lang="en-GB"/>
              </a:p>
            </p:txBody>
          </p:sp>
          <p:sp>
            <p:nvSpPr>
              <p:cNvPr id="17812" name="Freeform 404"/>
              <p:cNvSpPr>
                <a:spLocks/>
              </p:cNvSpPr>
              <p:nvPr/>
            </p:nvSpPr>
            <p:spPr bwMode="auto">
              <a:xfrm>
                <a:off x="3784" y="1691"/>
                <a:ext cx="36" cy="22"/>
              </a:xfrm>
              <a:custGeom>
                <a:avLst/>
                <a:gdLst/>
                <a:ahLst/>
                <a:cxnLst>
                  <a:cxn ang="0">
                    <a:pos x="89" y="88"/>
                  </a:cxn>
                  <a:cxn ang="0">
                    <a:pos x="28" y="88"/>
                  </a:cxn>
                  <a:cxn ang="0">
                    <a:pos x="28" y="59"/>
                  </a:cxn>
                  <a:cxn ang="0">
                    <a:pos x="0" y="28"/>
                  </a:cxn>
                  <a:cxn ang="0">
                    <a:pos x="28" y="28"/>
                  </a:cxn>
                  <a:cxn ang="0">
                    <a:pos x="58" y="59"/>
                  </a:cxn>
                  <a:cxn ang="0">
                    <a:pos x="58" y="0"/>
                  </a:cxn>
                  <a:cxn ang="0">
                    <a:pos x="118" y="0"/>
                  </a:cxn>
                  <a:cxn ang="0">
                    <a:pos x="146" y="28"/>
                  </a:cxn>
                  <a:cxn ang="0">
                    <a:pos x="146" y="59"/>
                  </a:cxn>
                  <a:cxn ang="0">
                    <a:pos x="118" y="59"/>
                  </a:cxn>
                  <a:cxn ang="0">
                    <a:pos x="118" y="28"/>
                  </a:cxn>
                  <a:cxn ang="0">
                    <a:pos x="89" y="28"/>
                  </a:cxn>
                  <a:cxn ang="0">
                    <a:pos x="89" y="88"/>
                  </a:cxn>
                </a:cxnLst>
                <a:rect l="0" t="0" r="r" b="b"/>
                <a:pathLst>
                  <a:path w="146" h="88">
                    <a:moveTo>
                      <a:pt x="89" y="88"/>
                    </a:moveTo>
                    <a:lnTo>
                      <a:pt x="28" y="88"/>
                    </a:lnTo>
                    <a:lnTo>
                      <a:pt x="28" y="59"/>
                    </a:lnTo>
                    <a:lnTo>
                      <a:pt x="0" y="28"/>
                    </a:lnTo>
                    <a:lnTo>
                      <a:pt x="28" y="28"/>
                    </a:lnTo>
                    <a:lnTo>
                      <a:pt x="58" y="59"/>
                    </a:lnTo>
                    <a:lnTo>
                      <a:pt x="58" y="0"/>
                    </a:lnTo>
                    <a:lnTo>
                      <a:pt x="118" y="0"/>
                    </a:lnTo>
                    <a:lnTo>
                      <a:pt x="146" y="28"/>
                    </a:lnTo>
                    <a:lnTo>
                      <a:pt x="146" y="59"/>
                    </a:lnTo>
                    <a:lnTo>
                      <a:pt x="118" y="59"/>
                    </a:lnTo>
                    <a:lnTo>
                      <a:pt x="118" y="28"/>
                    </a:lnTo>
                    <a:lnTo>
                      <a:pt x="89" y="28"/>
                    </a:lnTo>
                    <a:lnTo>
                      <a:pt x="89" y="88"/>
                    </a:lnTo>
                  </a:path>
                </a:pathLst>
              </a:custGeom>
              <a:noFill/>
              <a:ln w="1588">
                <a:solidFill>
                  <a:srgbClr val="000000"/>
                </a:solidFill>
                <a:prstDash val="solid"/>
                <a:round/>
                <a:headEnd/>
                <a:tailEnd/>
              </a:ln>
            </p:spPr>
            <p:txBody>
              <a:bodyPr/>
              <a:lstStyle/>
              <a:p>
                <a:endParaRPr lang="en-GB"/>
              </a:p>
            </p:txBody>
          </p:sp>
          <p:sp>
            <p:nvSpPr>
              <p:cNvPr id="17813" name="Freeform 405"/>
              <p:cNvSpPr>
                <a:spLocks/>
              </p:cNvSpPr>
              <p:nvPr/>
            </p:nvSpPr>
            <p:spPr bwMode="auto">
              <a:xfrm>
                <a:off x="3806" y="1713"/>
                <a:ext cx="14" cy="7"/>
              </a:xfrm>
              <a:custGeom>
                <a:avLst/>
                <a:gdLst/>
                <a:ahLst/>
                <a:cxnLst>
                  <a:cxn ang="0">
                    <a:pos x="0" y="0"/>
                  </a:cxn>
                  <a:cxn ang="0">
                    <a:pos x="57" y="0"/>
                  </a:cxn>
                  <a:cxn ang="0">
                    <a:pos x="57" y="30"/>
                  </a:cxn>
                  <a:cxn ang="0">
                    <a:pos x="29" y="30"/>
                  </a:cxn>
                  <a:cxn ang="0">
                    <a:pos x="0" y="0"/>
                  </a:cxn>
                </a:cxnLst>
                <a:rect l="0" t="0" r="r" b="b"/>
                <a:pathLst>
                  <a:path w="57" h="30">
                    <a:moveTo>
                      <a:pt x="0" y="0"/>
                    </a:moveTo>
                    <a:lnTo>
                      <a:pt x="57" y="0"/>
                    </a:lnTo>
                    <a:lnTo>
                      <a:pt x="57" y="30"/>
                    </a:lnTo>
                    <a:lnTo>
                      <a:pt x="29" y="30"/>
                    </a:lnTo>
                    <a:lnTo>
                      <a:pt x="0" y="0"/>
                    </a:lnTo>
                  </a:path>
                </a:pathLst>
              </a:custGeom>
              <a:noFill/>
              <a:ln w="1588">
                <a:solidFill>
                  <a:srgbClr val="000000"/>
                </a:solidFill>
                <a:prstDash val="solid"/>
                <a:round/>
                <a:headEnd/>
                <a:tailEnd/>
              </a:ln>
            </p:spPr>
            <p:txBody>
              <a:bodyPr/>
              <a:lstStyle/>
              <a:p>
                <a:endParaRPr lang="en-GB"/>
              </a:p>
            </p:txBody>
          </p:sp>
        </p:grpSp>
        <p:sp>
          <p:nvSpPr>
            <p:cNvPr id="17814" name="Freeform 406"/>
            <p:cNvSpPr>
              <a:spLocks/>
            </p:cNvSpPr>
            <p:nvPr/>
          </p:nvSpPr>
          <p:spPr bwMode="auto">
            <a:xfrm>
              <a:off x="3939" y="1794"/>
              <a:ext cx="59" cy="30"/>
            </a:xfrm>
            <a:custGeom>
              <a:avLst/>
              <a:gdLst/>
              <a:ahLst/>
              <a:cxnLst>
                <a:cxn ang="0">
                  <a:pos x="0" y="30"/>
                </a:cxn>
                <a:cxn ang="0">
                  <a:pos x="90" y="30"/>
                </a:cxn>
                <a:cxn ang="0">
                  <a:pos x="118" y="0"/>
                </a:cxn>
                <a:cxn ang="0">
                  <a:pos x="148" y="0"/>
                </a:cxn>
                <a:cxn ang="0">
                  <a:pos x="178" y="30"/>
                </a:cxn>
                <a:cxn ang="0">
                  <a:pos x="209" y="30"/>
                </a:cxn>
                <a:cxn ang="0">
                  <a:pos x="237" y="60"/>
                </a:cxn>
                <a:cxn ang="0">
                  <a:pos x="209" y="89"/>
                </a:cxn>
                <a:cxn ang="0">
                  <a:pos x="178" y="89"/>
                </a:cxn>
                <a:cxn ang="0">
                  <a:pos x="148" y="119"/>
                </a:cxn>
                <a:cxn ang="0">
                  <a:pos x="118" y="119"/>
                </a:cxn>
                <a:cxn ang="0">
                  <a:pos x="90" y="89"/>
                </a:cxn>
                <a:cxn ang="0">
                  <a:pos x="90" y="60"/>
                </a:cxn>
                <a:cxn ang="0">
                  <a:pos x="30" y="60"/>
                </a:cxn>
                <a:cxn ang="0">
                  <a:pos x="0" y="30"/>
                </a:cxn>
              </a:cxnLst>
              <a:rect l="0" t="0" r="r" b="b"/>
              <a:pathLst>
                <a:path w="237" h="119">
                  <a:moveTo>
                    <a:pt x="0" y="30"/>
                  </a:moveTo>
                  <a:lnTo>
                    <a:pt x="90" y="30"/>
                  </a:lnTo>
                  <a:lnTo>
                    <a:pt x="118" y="0"/>
                  </a:lnTo>
                  <a:lnTo>
                    <a:pt x="148" y="0"/>
                  </a:lnTo>
                  <a:lnTo>
                    <a:pt x="178" y="30"/>
                  </a:lnTo>
                  <a:lnTo>
                    <a:pt x="209" y="30"/>
                  </a:lnTo>
                  <a:lnTo>
                    <a:pt x="237" y="60"/>
                  </a:lnTo>
                  <a:lnTo>
                    <a:pt x="209" y="89"/>
                  </a:lnTo>
                  <a:lnTo>
                    <a:pt x="178" y="89"/>
                  </a:lnTo>
                  <a:lnTo>
                    <a:pt x="148" y="119"/>
                  </a:lnTo>
                  <a:lnTo>
                    <a:pt x="118" y="119"/>
                  </a:lnTo>
                  <a:lnTo>
                    <a:pt x="90" y="89"/>
                  </a:lnTo>
                  <a:lnTo>
                    <a:pt x="90" y="60"/>
                  </a:lnTo>
                  <a:lnTo>
                    <a:pt x="30" y="60"/>
                  </a:lnTo>
                  <a:lnTo>
                    <a:pt x="0" y="30"/>
                  </a:lnTo>
                </a:path>
              </a:pathLst>
            </a:custGeom>
            <a:noFill/>
            <a:ln w="1588">
              <a:solidFill>
                <a:srgbClr val="000000"/>
              </a:solidFill>
              <a:prstDash val="solid"/>
              <a:round/>
              <a:headEnd/>
              <a:tailEnd/>
            </a:ln>
          </p:spPr>
          <p:txBody>
            <a:bodyPr/>
            <a:lstStyle/>
            <a:p>
              <a:endParaRPr lang="en-GB"/>
            </a:p>
          </p:txBody>
        </p:sp>
        <p:sp>
          <p:nvSpPr>
            <p:cNvPr id="17815" name="Freeform 407"/>
            <p:cNvSpPr>
              <a:spLocks/>
            </p:cNvSpPr>
            <p:nvPr/>
          </p:nvSpPr>
          <p:spPr bwMode="auto">
            <a:xfrm>
              <a:off x="3694" y="1765"/>
              <a:ext cx="8" cy="7"/>
            </a:xfrm>
            <a:custGeom>
              <a:avLst/>
              <a:gdLst/>
              <a:ahLst/>
              <a:cxnLst>
                <a:cxn ang="0">
                  <a:pos x="29" y="30"/>
                </a:cxn>
                <a:cxn ang="0">
                  <a:pos x="0" y="30"/>
                </a:cxn>
                <a:cxn ang="0">
                  <a:pos x="0" y="0"/>
                </a:cxn>
                <a:cxn ang="0">
                  <a:pos x="29" y="30"/>
                </a:cxn>
              </a:cxnLst>
              <a:rect l="0" t="0" r="r" b="b"/>
              <a:pathLst>
                <a:path w="29" h="30">
                  <a:moveTo>
                    <a:pt x="29" y="30"/>
                  </a:moveTo>
                  <a:lnTo>
                    <a:pt x="0" y="30"/>
                  </a:lnTo>
                  <a:lnTo>
                    <a:pt x="0" y="0"/>
                  </a:lnTo>
                  <a:lnTo>
                    <a:pt x="29" y="30"/>
                  </a:lnTo>
                </a:path>
              </a:pathLst>
            </a:custGeom>
            <a:noFill/>
            <a:ln w="1588">
              <a:solidFill>
                <a:srgbClr val="000000"/>
              </a:solidFill>
              <a:prstDash val="solid"/>
              <a:round/>
              <a:headEnd/>
              <a:tailEnd/>
            </a:ln>
          </p:spPr>
          <p:txBody>
            <a:bodyPr/>
            <a:lstStyle/>
            <a:p>
              <a:endParaRPr lang="en-GB"/>
            </a:p>
          </p:txBody>
        </p:sp>
        <p:sp>
          <p:nvSpPr>
            <p:cNvPr id="17816" name="Freeform 408"/>
            <p:cNvSpPr>
              <a:spLocks/>
            </p:cNvSpPr>
            <p:nvPr/>
          </p:nvSpPr>
          <p:spPr bwMode="auto">
            <a:xfrm>
              <a:off x="3702" y="1883"/>
              <a:ext cx="59" cy="81"/>
            </a:xfrm>
            <a:custGeom>
              <a:avLst/>
              <a:gdLst/>
              <a:ahLst/>
              <a:cxnLst>
                <a:cxn ang="0">
                  <a:pos x="209" y="0"/>
                </a:cxn>
                <a:cxn ang="0">
                  <a:pos x="236" y="0"/>
                </a:cxn>
                <a:cxn ang="0">
                  <a:pos x="236" y="31"/>
                </a:cxn>
                <a:cxn ang="0">
                  <a:pos x="178" y="89"/>
                </a:cxn>
                <a:cxn ang="0">
                  <a:pos x="178" y="149"/>
                </a:cxn>
                <a:cxn ang="0">
                  <a:pos x="209" y="149"/>
                </a:cxn>
                <a:cxn ang="0">
                  <a:pos x="178" y="179"/>
                </a:cxn>
                <a:cxn ang="0">
                  <a:pos x="178" y="207"/>
                </a:cxn>
                <a:cxn ang="0">
                  <a:pos x="148" y="238"/>
                </a:cxn>
                <a:cxn ang="0">
                  <a:pos x="118" y="238"/>
                </a:cxn>
                <a:cxn ang="0">
                  <a:pos x="89" y="268"/>
                </a:cxn>
                <a:cxn ang="0">
                  <a:pos x="89" y="298"/>
                </a:cxn>
                <a:cxn ang="0">
                  <a:pos x="59" y="326"/>
                </a:cxn>
                <a:cxn ang="0">
                  <a:pos x="29" y="326"/>
                </a:cxn>
                <a:cxn ang="0">
                  <a:pos x="29" y="298"/>
                </a:cxn>
                <a:cxn ang="0">
                  <a:pos x="59" y="268"/>
                </a:cxn>
                <a:cxn ang="0">
                  <a:pos x="29" y="268"/>
                </a:cxn>
                <a:cxn ang="0">
                  <a:pos x="29" y="179"/>
                </a:cxn>
                <a:cxn ang="0">
                  <a:pos x="0" y="149"/>
                </a:cxn>
                <a:cxn ang="0">
                  <a:pos x="148" y="0"/>
                </a:cxn>
                <a:cxn ang="0">
                  <a:pos x="178" y="31"/>
                </a:cxn>
                <a:cxn ang="0">
                  <a:pos x="209" y="0"/>
                </a:cxn>
              </a:cxnLst>
              <a:rect l="0" t="0" r="r" b="b"/>
              <a:pathLst>
                <a:path w="236" h="326">
                  <a:moveTo>
                    <a:pt x="209" y="0"/>
                  </a:moveTo>
                  <a:lnTo>
                    <a:pt x="236" y="0"/>
                  </a:lnTo>
                  <a:lnTo>
                    <a:pt x="236" y="31"/>
                  </a:lnTo>
                  <a:lnTo>
                    <a:pt x="178" y="89"/>
                  </a:lnTo>
                  <a:lnTo>
                    <a:pt x="178" y="149"/>
                  </a:lnTo>
                  <a:lnTo>
                    <a:pt x="209" y="149"/>
                  </a:lnTo>
                  <a:lnTo>
                    <a:pt x="178" y="179"/>
                  </a:lnTo>
                  <a:lnTo>
                    <a:pt x="178" y="207"/>
                  </a:lnTo>
                  <a:lnTo>
                    <a:pt x="148" y="238"/>
                  </a:lnTo>
                  <a:lnTo>
                    <a:pt x="118" y="238"/>
                  </a:lnTo>
                  <a:lnTo>
                    <a:pt x="89" y="268"/>
                  </a:lnTo>
                  <a:lnTo>
                    <a:pt x="89" y="298"/>
                  </a:lnTo>
                  <a:lnTo>
                    <a:pt x="59" y="326"/>
                  </a:lnTo>
                  <a:lnTo>
                    <a:pt x="29" y="326"/>
                  </a:lnTo>
                  <a:lnTo>
                    <a:pt x="29" y="298"/>
                  </a:lnTo>
                  <a:lnTo>
                    <a:pt x="59" y="268"/>
                  </a:lnTo>
                  <a:lnTo>
                    <a:pt x="29" y="268"/>
                  </a:lnTo>
                  <a:lnTo>
                    <a:pt x="29" y="179"/>
                  </a:lnTo>
                  <a:lnTo>
                    <a:pt x="0" y="149"/>
                  </a:lnTo>
                  <a:lnTo>
                    <a:pt x="148" y="0"/>
                  </a:lnTo>
                  <a:lnTo>
                    <a:pt x="178" y="31"/>
                  </a:lnTo>
                  <a:lnTo>
                    <a:pt x="209" y="0"/>
                  </a:lnTo>
                </a:path>
              </a:pathLst>
            </a:custGeom>
            <a:noFill/>
            <a:ln w="1588">
              <a:solidFill>
                <a:srgbClr val="000000"/>
              </a:solidFill>
              <a:prstDash val="solid"/>
              <a:round/>
              <a:headEnd/>
              <a:tailEnd/>
            </a:ln>
          </p:spPr>
          <p:txBody>
            <a:bodyPr/>
            <a:lstStyle/>
            <a:p>
              <a:endParaRPr lang="en-GB"/>
            </a:p>
          </p:txBody>
        </p:sp>
        <p:sp>
          <p:nvSpPr>
            <p:cNvPr id="17817" name="Freeform 409"/>
            <p:cNvSpPr>
              <a:spLocks/>
            </p:cNvSpPr>
            <p:nvPr/>
          </p:nvSpPr>
          <p:spPr bwMode="auto">
            <a:xfrm>
              <a:off x="3606" y="1928"/>
              <a:ext cx="36" cy="88"/>
            </a:xfrm>
            <a:custGeom>
              <a:avLst/>
              <a:gdLst/>
              <a:ahLst/>
              <a:cxnLst>
                <a:cxn ang="0">
                  <a:pos x="148" y="0"/>
                </a:cxn>
                <a:cxn ang="0">
                  <a:pos x="148" y="59"/>
                </a:cxn>
                <a:cxn ang="0">
                  <a:pos x="119" y="89"/>
                </a:cxn>
                <a:cxn ang="0">
                  <a:pos x="119" y="119"/>
                </a:cxn>
                <a:cxn ang="0">
                  <a:pos x="89" y="147"/>
                </a:cxn>
                <a:cxn ang="0">
                  <a:pos x="89" y="177"/>
                </a:cxn>
                <a:cxn ang="0">
                  <a:pos x="59" y="237"/>
                </a:cxn>
                <a:cxn ang="0">
                  <a:pos x="59" y="266"/>
                </a:cxn>
                <a:cxn ang="0">
                  <a:pos x="28" y="295"/>
                </a:cxn>
                <a:cxn ang="0">
                  <a:pos x="28" y="325"/>
                </a:cxn>
                <a:cxn ang="0">
                  <a:pos x="0" y="355"/>
                </a:cxn>
                <a:cxn ang="0">
                  <a:pos x="0" y="237"/>
                </a:cxn>
                <a:cxn ang="0">
                  <a:pos x="28" y="207"/>
                </a:cxn>
                <a:cxn ang="0">
                  <a:pos x="59" y="147"/>
                </a:cxn>
                <a:cxn ang="0">
                  <a:pos x="89" y="119"/>
                </a:cxn>
                <a:cxn ang="0">
                  <a:pos x="119" y="59"/>
                </a:cxn>
                <a:cxn ang="0">
                  <a:pos x="119" y="28"/>
                </a:cxn>
                <a:cxn ang="0">
                  <a:pos x="148" y="0"/>
                </a:cxn>
              </a:cxnLst>
              <a:rect l="0" t="0" r="r" b="b"/>
              <a:pathLst>
                <a:path w="148" h="355">
                  <a:moveTo>
                    <a:pt x="148" y="0"/>
                  </a:moveTo>
                  <a:lnTo>
                    <a:pt x="148" y="59"/>
                  </a:lnTo>
                  <a:lnTo>
                    <a:pt x="119" y="89"/>
                  </a:lnTo>
                  <a:lnTo>
                    <a:pt x="119" y="119"/>
                  </a:lnTo>
                  <a:lnTo>
                    <a:pt x="89" y="147"/>
                  </a:lnTo>
                  <a:lnTo>
                    <a:pt x="89" y="177"/>
                  </a:lnTo>
                  <a:lnTo>
                    <a:pt x="59" y="237"/>
                  </a:lnTo>
                  <a:lnTo>
                    <a:pt x="59" y="266"/>
                  </a:lnTo>
                  <a:lnTo>
                    <a:pt x="28" y="295"/>
                  </a:lnTo>
                  <a:lnTo>
                    <a:pt x="28" y="325"/>
                  </a:lnTo>
                  <a:lnTo>
                    <a:pt x="0" y="355"/>
                  </a:lnTo>
                  <a:lnTo>
                    <a:pt x="0" y="237"/>
                  </a:lnTo>
                  <a:lnTo>
                    <a:pt x="28" y="207"/>
                  </a:lnTo>
                  <a:lnTo>
                    <a:pt x="59" y="147"/>
                  </a:lnTo>
                  <a:lnTo>
                    <a:pt x="89" y="119"/>
                  </a:lnTo>
                  <a:lnTo>
                    <a:pt x="119" y="59"/>
                  </a:lnTo>
                  <a:lnTo>
                    <a:pt x="119" y="28"/>
                  </a:lnTo>
                  <a:lnTo>
                    <a:pt x="148" y="0"/>
                  </a:lnTo>
                </a:path>
              </a:pathLst>
            </a:custGeom>
            <a:noFill/>
            <a:ln w="1588">
              <a:solidFill>
                <a:srgbClr val="000000"/>
              </a:solidFill>
              <a:prstDash val="solid"/>
              <a:round/>
              <a:headEnd/>
              <a:tailEnd/>
            </a:ln>
          </p:spPr>
          <p:txBody>
            <a:bodyPr/>
            <a:lstStyle/>
            <a:p>
              <a:endParaRPr lang="en-GB"/>
            </a:p>
          </p:txBody>
        </p:sp>
        <p:sp>
          <p:nvSpPr>
            <p:cNvPr id="17818" name="Freeform 410"/>
            <p:cNvSpPr>
              <a:spLocks/>
            </p:cNvSpPr>
            <p:nvPr/>
          </p:nvSpPr>
          <p:spPr bwMode="auto">
            <a:xfrm>
              <a:off x="3887" y="1994"/>
              <a:ext cx="7" cy="7"/>
            </a:xfrm>
            <a:custGeom>
              <a:avLst/>
              <a:gdLst/>
              <a:ahLst/>
              <a:cxnLst>
                <a:cxn ang="0">
                  <a:pos x="0" y="0"/>
                </a:cxn>
                <a:cxn ang="0">
                  <a:pos x="30" y="0"/>
                </a:cxn>
                <a:cxn ang="0">
                  <a:pos x="30" y="29"/>
                </a:cxn>
                <a:cxn ang="0">
                  <a:pos x="0" y="0"/>
                </a:cxn>
              </a:cxnLst>
              <a:rect l="0" t="0" r="r" b="b"/>
              <a:pathLst>
                <a:path w="30" h="29">
                  <a:moveTo>
                    <a:pt x="0" y="0"/>
                  </a:moveTo>
                  <a:lnTo>
                    <a:pt x="30" y="0"/>
                  </a:lnTo>
                  <a:lnTo>
                    <a:pt x="30" y="29"/>
                  </a:lnTo>
                  <a:lnTo>
                    <a:pt x="0" y="0"/>
                  </a:lnTo>
                </a:path>
              </a:pathLst>
            </a:custGeom>
            <a:noFill/>
            <a:ln w="1588">
              <a:solidFill>
                <a:srgbClr val="000000"/>
              </a:solidFill>
              <a:prstDash val="solid"/>
              <a:round/>
              <a:headEnd/>
              <a:tailEnd/>
            </a:ln>
          </p:spPr>
          <p:txBody>
            <a:bodyPr/>
            <a:lstStyle/>
            <a:p>
              <a:endParaRPr lang="en-GB"/>
            </a:p>
          </p:txBody>
        </p:sp>
        <p:sp>
          <p:nvSpPr>
            <p:cNvPr id="17819" name="Freeform 411"/>
            <p:cNvSpPr>
              <a:spLocks/>
            </p:cNvSpPr>
            <p:nvPr/>
          </p:nvSpPr>
          <p:spPr bwMode="auto">
            <a:xfrm>
              <a:off x="3887" y="1994"/>
              <a:ext cx="7" cy="37"/>
            </a:xfrm>
            <a:custGeom>
              <a:avLst/>
              <a:gdLst/>
              <a:ahLst/>
              <a:cxnLst>
                <a:cxn ang="0">
                  <a:pos x="0" y="0"/>
                </a:cxn>
                <a:cxn ang="0">
                  <a:pos x="0" y="89"/>
                </a:cxn>
                <a:cxn ang="0">
                  <a:pos x="30" y="118"/>
                </a:cxn>
                <a:cxn ang="0">
                  <a:pos x="30" y="148"/>
                </a:cxn>
              </a:cxnLst>
              <a:rect l="0" t="0" r="r" b="b"/>
              <a:pathLst>
                <a:path w="30" h="148">
                  <a:moveTo>
                    <a:pt x="0" y="0"/>
                  </a:moveTo>
                  <a:lnTo>
                    <a:pt x="0" y="89"/>
                  </a:lnTo>
                  <a:lnTo>
                    <a:pt x="30" y="118"/>
                  </a:lnTo>
                  <a:lnTo>
                    <a:pt x="30" y="148"/>
                  </a:lnTo>
                </a:path>
              </a:pathLst>
            </a:custGeom>
            <a:noFill/>
            <a:ln w="1588">
              <a:solidFill>
                <a:srgbClr val="000000"/>
              </a:solidFill>
              <a:prstDash val="solid"/>
              <a:round/>
              <a:headEnd/>
              <a:tailEnd/>
            </a:ln>
          </p:spPr>
          <p:txBody>
            <a:bodyPr/>
            <a:lstStyle/>
            <a:p>
              <a:endParaRPr lang="en-GB"/>
            </a:p>
          </p:txBody>
        </p:sp>
        <p:sp>
          <p:nvSpPr>
            <p:cNvPr id="17820" name="Freeform 412"/>
            <p:cNvSpPr>
              <a:spLocks/>
            </p:cNvSpPr>
            <p:nvPr/>
          </p:nvSpPr>
          <p:spPr bwMode="auto">
            <a:xfrm>
              <a:off x="3242" y="1750"/>
              <a:ext cx="38" cy="44"/>
            </a:xfrm>
            <a:custGeom>
              <a:avLst/>
              <a:gdLst/>
              <a:ahLst/>
              <a:cxnLst>
                <a:cxn ang="0">
                  <a:pos x="150" y="177"/>
                </a:cxn>
                <a:cxn ang="0">
                  <a:pos x="150" y="148"/>
                </a:cxn>
                <a:cxn ang="0">
                  <a:pos x="119" y="148"/>
                </a:cxn>
                <a:cxn ang="0">
                  <a:pos x="89" y="119"/>
                </a:cxn>
                <a:cxn ang="0">
                  <a:pos x="61" y="119"/>
                </a:cxn>
                <a:cxn ang="0">
                  <a:pos x="31" y="89"/>
                </a:cxn>
                <a:cxn ang="0">
                  <a:pos x="31" y="29"/>
                </a:cxn>
                <a:cxn ang="0">
                  <a:pos x="0" y="29"/>
                </a:cxn>
                <a:cxn ang="0">
                  <a:pos x="0" y="0"/>
                </a:cxn>
              </a:cxnLst>
              <a:rect l="0" t="0" r="r" b="b"/>
              <a:pathLst>
                <a:path w="150" h="177">
                  <a:moveTo>
                    <a:pt x="150" y="177"/>
                  </a:moveTo>
                  <a:lnTo>
                    <a:pt x="150" y="148"/>
                  </a:lnTo>
                  <a:lnTo>
                    <a:pt x="119" y="148"/>
                  </a:lnTo>
                  <a:lnTo>
                    <a:pt x="89" y="119"/>
                  </a:lnTo>
                  <a:lnTo>
                    <a:pt x="61" y="119"/>
                  </a:lnTo>
                  <a:lnTo>
                    <a:pt x="31" y="89"/>
                  </a:lnTo>
                  <a:lnTo>
                    <a:pt x="31" y="29"/>
                  </a:lnTo>
                  <a:lnTo>
                    <a:pt x="0" y="29"/>
                  </a:lnTo>
                  <a:lnTo>
                    <a:pt x="0" y="0"/>
                  </a:lnTo>
                </a:path>
              </a:pathLst>
            </a:custGeom>
            <a:noFill/>
            <a:ln w="1588">
              <a:solidFill>
                <a:srgbClr val="000000"/>
              </a:solidFill>
              <a:prstDash val="solid"/>
              <a:round/>
              <a:headEnd/>
              <a:tailEnd/>
            </a:ln>
          </p:spPr>
          <p:txBody>
            <a:bodyPr/>
            <a:lstStyle/>
            <a:p>
              <a:endParaRPr lang="en-GB"/>
            </a:p>
          </p:txBody>
        </p:sp>
        <p:sp>
          <p:nvSpPr>
            <p:cNvPr id="17821" name="Freeform 413"/>
            <p:cNvSpPr>
              <a:spLocks/>
            </p:cNvSpPr>
            <p:nvPr/>
          </p:nvSpPr>
          <p:spPr bwMode="auto">
            <a:xfrm>
              <a:off x="3272" y="1794"/>
              <a:ext cx="30" cy="59"/>
            </a:xfrm>
            <a:custGeom>
              <a:avLst/>
              <a:gdLst/>
              <a:ahLst/>
              <a:cxnLst>
                <a:cxn ang="0">
                  <a:pos x="31" y="0"/>
                </a:cxn>
                <a:cxn ang="0">
                  <a:pos x="0" y="30"/>
                </a:cxn>
                <a:cxn ang="0">
                  <a:pos x="31" y="60"/>
                </a:cxn>
                <a:cxn ang="0">
                  <a:pos x="31" y="119"/>
                </a:cxn>
                <a:cxn ang="0">
                  <a:pos x="61" y="148"/>
                </a:cxn>
                <a:cxn ang="0">
                  <a:pos x="61" y="207"/>
                </a:cxn>
                <a:cxn ang="0">
                  <a:pos x="88" y="237"/>
                </a:cxn>
                <a:cxn ang="0">
                  <a:pos x="119" y="237"/>
                </a:cxn>
              </a:cxnLst>
              <a:rect l="0" t="0" r="r" b="b"/>
              <a:pathLst>
                <a:path w="119" h="237">
                  <a:moveTo>
                    <a:pt x="31" y="0"/>
                  </a:moveTo>
                  <a:lnTo>
                    <a:pt x="0" y="30"/>
                  </a:lnTo>
                  <a:lnTo>
                    <a:pt x="31" y="60"/>
                  </a:lnTo>
                  <a:lnTo>
                    <a:pt x="31" y="119"/>
                  </a:lnTo>
                  <a:lnTo>
                    <a:pt x="61" y="148"/>
                  </a:lnTo>
                  <a:lnTo>
                    <a:pt x="61" y="207"/>
                  </a:lnTo>
                  <a:lnTo>
                    <a:pt x="88" y="237"/>
                  </a:lnTo>
                  <a:lnTo>
                    <a:pt x="119" y="237"/>
                  </a:lnTo>
                </a:path>
              </a:pathLst>
            </a:custGeom>
            <a:noFill/>
            <a:ln w="1588">
              <a:solidFill>
                <a:srgbClr val="000000"/>
              </a:solidFill>
              <a:prstDash val="solid"/>
              <a:round/>
              <a:headEnd/>
              <a:tailEnd/>
            </a:ln>
          </p:spPr>
          <p:txBody>
            <a:bodyPr/>
            <a:lstStyle/>
            <a:p>
              <a:endParaRPr lang="en-GB"/>
            </a:p>
          </p:txBody>
        </p:sp>
        <p:sp>
          <p:nvSpPr>
            <p:cNvPr id="17822" name="Freeform 414"/>
            <p:cNvSpPr>
              <a:spLocks/>
            </p:cNvSpPr>
            <p:nvPr/>
          </p:nvSpPr>
          <p:spPr bwMode="auto">
            <a:xfrm>
              <a:off x="3302" y="1846"/>
              <a:ext cx="7" cy="7"/>
            </a:xfrm>
            <a:custGeom>
              <a:avLst/>
              <a:gdLst/>
              <a:ahLst/>
              <a:cxnLst>
                <a:cxn ang="0">
                  <a:pos x="0" y="30"/>
                </a:cxn>
                <a:cxn ang="0">
                  <a:pos x="0" y="0"/>
                </a:cxn>
                <a:cxn ang="0">
                  <a:pos x="30" y="0"/>
                </a:cxn>
                <a:cxn ang="0">
                  <a:pos x="0" y="30"/>
                </a:cxn>
              </a:cxnLst>
              <a:rect l="0" t="0" r="r" b="b"/>
              <a:pathLst>
                <a:path w="30" h="30">
                  <a:moveTo>
                    <a:pt x="0" y="30"/>
                  </a:moveTo>
                  <a:lnTo>
                    <a:pt x="0" y="0"/>
                  </a:lnTo>
                  <a:lnTo>
                    <a:pt x="30" y="0"/>
                  </a:lnTo>
                  <a:lnTo>
                    <a:pt x="0" y="30"/>
                  </a:lnTo>
                </a:path>
              </a:pathLst>
            </a:custGeom>
            <a:noFill/>
            <a:ln w="1588">
              <a:solidFill>
                <a:srgbClr val="000000"/>
              </a:solidFill>
              <a:prstDash val="solid"/>
              <a:round/>
              <a:headEnd/>
              <a:tailEnd/>
            </a:ln>
          </p:spPr>
          <p:txBody>
            <a:bodyPr/>
            <a:lstStyle/>
            <a:p>
              <a:endParaRPr lang="en-GB"/>
            </a:p>
          </p:txBody>
        </p:sp>
        <p:sp>
          <p:nvSpPr>
            <p:cNvPr id="17823" name="Freeform 415"/>
            <p:cNvSpPr>
              <a:spLocks/>
            </p:cNvSpPr>
            <p:nvPr/>
          </p:nvSpPr>
          <p:spPr bwMode="auto">
            <a:xfrm>
              <a:off x="3294" y="1846"/>
              <a:ext cx="334" cy="244"/>
            </a:xfrm>
            <a:custGeom>
              <a:avLst/>
              <a:gdLst/>
              <a:ahLst/>
              <a:cxnLst>
                <a:cxn ang="0">
                  <a:pos x="0" y="60"/>
                </a:cxn>
                <a:cxn ang="0">
                  <a:pos x="0" y="91"/>
                </a:cxn>
                <a:cxn ang="0">
                  <a:pos x="91" y="118"/>
                </a:cxn>
                <a:cxn ang="0">
                  <a:pos x="61" y="179"/>
                </a:cxn>
                <a:cxn ang="0">
                  <a:pos x="91" y="237"/>
                </a:cxn>
                <a:cxn ang="0">
                  <a:pos x="119" y="327"/>
                </a:cxn>
                <a:cxn ang="0">
                  <a:pos x="180" y="386"/>
                </a:cxn>
                <a:cxn ang="0">
                  <a:pos x="209" y="416"/>
                </a:cxn>
                <a:cxn ang="0">
                  <a:pos x="298" y="534"/>
                </a:cxn>
                <a:cxn ang="0">
                  <a:pos x="357" y="564"/>
                </a:cxn>
                <a:cxn ang="0">
                  <a:pos x="357" y="622"/>
                </a:cxn>
                <a:cxn ang="0">
                  <a:pos x="328" y="652"/>
                </a:cxn>
                <a:cxn ang="0">
                  <a:pos x="268" y="682"/>
                </a:cxn>
                <a:cxn ang="0">
                  <a:pos x="298" y="741"/>
                </a:cxn>
                <a:cxn ang="0">
                  <a:pos x="328" y="800"/>
                </a:cxn>
                <a:cxn ang="0">
                  <a:pos x="416" y="859"/>
                </a:cxn>
                <a:cxn ang="0">
                  <a:pos x="387" y="947"/>
                </a:cxn>
                <a:cxn ang="0">
                  <a:pos x="535" y="977"/>
                </a:cxn>
                <a:cxn ang="0">
                  <a:pos x="623" y="947"/>
                </a:cxn>
                <a:cxn ang="0">
                  <a:pos x="742" y="920"/>
                </a:cxn>
                <a:cxn ang="0">
                  <a:pos x="712" y="859"/>
                </a:cxn>
                <a:cxn ang="0">
                  <a:pos x="742" y="800"/>
                </a:cxn>
                <a:cxn ang="0">
                  <a:pos x="773" y="741"/>
                </a:cxn>
                <a:cxn ang="0">
                  <a:pos x="830" y="771"/>
                </a:cxn>
                <a:cxn ang="0">
                  <a:pos x="1128" y="711"/>
                </a:cxn>
                <a:cxn ang="0">
                  <a:pos x="1156" y="622"/>
                </a:cxn>
                <a:cxn ang="0">
                  <a:pos x="1217" y="534"/>
                </a:cxn>
                <a:cxn ang="0">
                  <a:pos x="1246" y="446"/>
                </a:cxn>
                <a:cxn ang="0">
                  <a:pos x="1274" y="416"/>
                </a:cxn>
                <a:cxn ang="0">
                  <a:pos x="1246" y="355"/>
                </a:cxn>
                <a:cxn ang="0">
                  <a:pos x="1305" y="327"/>
                </a:cxn>
                <a:cxn ang="0">
                  <a:pos x="1274" y="268"/>
                </a:cxn>
                <a:cxn ang="0">
                  <a:pos x="1305" y="237"/>
                </a:cxn>
                <a:cxn ang="0">
                  <a:pos x="1246" y="148"/>
                </a:cxn>
                <a:cxn ang="0">
                  <a:pos x="1274" y="118"/>
                </a:cxn>
                <a:cxn ang="0">
                  <a:pos x="1335" y="91"/>
                </a:cxn>
                <a:cxn ang="0">
                  <a:pos x="1305" y="30"/>
                </a:cxn>
              </a:cxnLst>
              <a:rect l="0" t="0" r="r" b="b"/>
              <a:pathLst>
                <a:path w="1335" h="977">
                  <a:moveTo>
                    <a:pt x="31" y="30"/>
                  </a:moveTo>
                  <a:lnTo>
                    <a:pt x="0" y="60"/>
                  </a:lnTo>
                  <a:lnTo>
                    <a:pt x="61" y="60"/>
                  </a:lnTo>
                  <a:lnTo>
                    <a:pt x="0" y="91"/>
                  </a:lnTo>
                  <a:lnTo>
                    <a:pt x="91" y="91"/>
                  </a:lnTo>
                  <a:lnTo>
                    <a:pt x="91" y="118"/>
                  </a:lnTo>
                  <a:lnTo>
                    <a:pt x="91" y="148"/>
                  </a:lnTo>
                  <a:lnTo>
                    <a:pt x="61" y="179"/>
                  </a:lnTo>
                  <a:lnTo>
                    <a:pt x="61" y="209"/>
                  </a:lnTo>
                  <a:lnTo>
                    <a:pt x="91" y="237"/>
                  </a:lnTo>
                  <a:lnTo>
                    <a:pt x="119" y="237"/>
                  </a:lnTo>
                  <a:lnTo>
                    <a:pt x="119" y="327"/>
                  </a:lnTo>
                  <a:lnTo>
                    <a:pt x="180" y="327"/>
                  </a:lnTo>
                  <a:lnTo>
                    <a:pt x="180" y="386"/>
                  </a:lnTo>
                  <a:lnTo>
                    <a:pt x="209" y="386"/>
                  </a:lnTo>
                  <a:lnTo>
                    <a:pt x="209" y="416"/>
                  </a:lnTo>
                  <a:lnTo>
                    <a:pt x="298" y="504"/>
                  </a:lnTo>
                  <a:lnTo>
                    <a:pt x="298" y="534"/>
                  </a:lnTo>
                  <a:lnTo>
                    <a:pt x="328" y="564"/>
                  </a:lnTo>
                  <a:lnTo>
                    <a:pt x="357" y="564"/>
                  </a:lnTo>
                  <a:lnTo>
                    <a:pt x="387" y="593"/>
                  </a:lnTo>
                  <a:lnTo>
                    <a:pt x="357" y="622"/>
                  </a:lnTo>
                  <a:lnTo>
                    <a:pt x="328" y="622"/>
                  </a:lnTo>
                  <a:lnTo>
                    <a:pt x="328" y="652"/>
                  </a:lnTo>
                  <a:lnTo>
                    <a:pt x="357" y="682"/>
                  </a:lnTo>
                  <a:lnTo>
                    <a:pt x="268" y="682"/>
                  </a:lnTo>
                  <a:lnTo>
                    <a:pt x="268" y="711"/>
                  </a:lnTo>
                  <a:lnTo>
                    <a:pt x="298" y="741"/>
                  </a:lnTo>
                  <a:lnTo>
                    <a:pt x="328" y="741"/>
                  </a:lnTo>
                  <a:lnTo>
                    <a:pt x="328" y="800"/>
                  </a:lnTo>
                  <a:lnTo>
                    <a:pt x="357" y="800"/>
                  </a:lnTo>
                  <a:lnTo>
                    <a:pt x="416" y="859"/>
                  </a:lnTo>
                  <a:lnTo>
                    <a:pt x="387" y="889"/>
                  </a:lnTo>
                  <a:lnTo>
                    <a:pt x="387" y="947"/>
                  </a:lnTo>
                  <a:lnTo>
                    <a:pt x="416" y="977"/>
                  </a:lnTo>
                  <a:lnTo>
                    <a:pt x="535" y="977"/>
                  </a:lnTo>
                  <a:lnTo>
                    <a:pt x="565" y="947"/>
                  </a:lnTo>
                  <a:lnTo>
                    <a:pt x="623" y="947"/>
                  </a:lnTo>
                  <a:lnTo>
                    <a:pt x="682" y="977"/>
                  </a:lnTo>
                  <a:lnTo>
                    <a:pt x="742" y="920"/>
                  </a:lnTo>
                  <a:lnTo>
                    <a:pt x="742" y="889"/>
                  </a:lnTo>
                  <a:lnTo>
                    <a:pt x="712" y="859"/>
                  </a:lnTo>
                  <a:lnTo>
                    <a:pt x="712" y="800"/>
                  </a:lnTo>
                  <a:lnTo>
                    <a:pt x="742" y="800"/>
                  </a:lnTo>
                  <a:lnTo>
                    <a:pt x="742" y="771"/>
                  </a:lnTo>
                  <a:lnTo>
                    <a:pt x="773" y="741"/>
                  </a:lnTo>
                  <a:lnTo>
                    <a:pt x="800" y="771"/>
                  </a:lnTo>
                  <a:lnTo>
                    <a:pt x="830" y="771"/>
                  </a:lnTo>
                  <a:lnTo>
                    <a:pt x="830" y="711"/>
                  </a:lnTo>
                  <a:lnTo>
                    <a:pt x="1128" y="711"/>
                  </a:lnTo>
                  <a:lnTo>
                    <a:pt x="1156" y="682"/>
                  </a:lnTo>
                  <a:lnTo>
                    <a:pt x="1156" y="622"/>
                  </a:lnTo>
                  <a:lnTo>
                    <a:pt x="1217" y="564"/>
                  </a:lnTo>
                  <a:lnTo>
                    <a:pt x="1217" y="534"/>
                  </a:lnTo>
                  <a:lnTo>
                    <a:pt x="1246" y="504"/>
                  </a:lnTo>
                  <a:lnTo>
                    <a:pt x="1246" y="446"/>
                  </a:lnTo>
                  <a:lnTo>
                    <a:pt x="1274" y="446"/>
                  </a:lnTo>
                  <a:lnTo>
                    <a:pt x="1274" y="416"/>
                  </a:lnTo>
                  <a:lnTo>
                    <a:pt x="1246" y="416"/>
                  </a:lnTo>
                  <a:lnTo>
                    <a:pt x="1246" y="355"/>
                  </a:lnTo>
                  <a:lnTo>
                    <a:pt x="1274" y="327"/>
                  </a:lnTo>
                  <a:lnTo>
                    <a:pt x="1305" y="327"/>
                  </a:lnTo>
                  <a:lnTo>
                    <a:pt x="1305" y="297"/>
                  </a:lnTo>
                  <a:lnTo>
                    <a:pt x="1274" y="268"/>
                  </a:lnTo>
                  <a:lnTo>
                    <a:pt x="1274" y="237"/>
                  </a:lnTo>
                  <a:lnTo>
                    <a:pt x="1305" y="237"/>
                  </a:lnTo>
                  <a:lnTo>
                    <a:pt x="1246" y="179"/>
                  </a:lnTo>
                  <a:lnTo>
                    <a:pt x="1246" y="148"/>
                  </a:lnTo>
                  <a:lnTo>
                    <a:pt x="1274" y="148"/>
                  </a:lnTo>
                  <a:lnTo>
                    <a:pt x="1274" y="118"/>
                  </a:lnTo>
                  <a:lnTo>
                    <a:pt x="1305" y="118"/>
                  </a:lnTo>
                  <a:lnTo>
                    <a:pt x="1335" y="91"/>
                  </a:lnTo>
                  <a:lnTo>
                    <a:pt x="1305" y="60"/>
                  </a:lnTo>
                  <a:lnTo>
                    <a:pt x="1305" y="30"/>
                  </a:lnTo>
                  <a:lnTo>
                    <a:pt x="1274" y="0"/>
                  </a:lnTo>
                </a:path>
              </a:pathLst>
            </a:custGeom>
            <a:noFill/>
            <a:ln w="1588">
              <a:solidFill>
                <a:srgbClr val="000000"/>
              </a:solidFill>
              <a:prstDash val="solid"/>
              <a:round/>
              <a:headEnd/>
              <a:tailEnd/>
            </a:ln>
          </p:spPr>
          <p:txBody>
            <a:bodyPr/>
            <a:lstStyle/>
            <a:p>
              <a:endParaRPr lang="en-GB"/>
            </a:p>
          </p:txBody>
        </p:sp>
        <p:sp>
          <p:nvSpPr>
            <p:cNvPr id="17824" name="Freeform 416"/>
            <p:cNvSpPr>
              <a:spLocks/>
            </p:cNvSpPr>
            <p:nvPr/>
          </p:nvSpPr>
          <p:spPr bwMode="auto">
            <a:xfrm>
              <a:off x="3313" y="1853"/>
              <a:ext cx="11" cy="8"/>
            </a:xfrm>
            <a:custGeom>
              <a:avLst/>
              <a:gdLst/>
              <a:ahLst/>
              <a:cxnLst>
                <a:cxn ang="0">
                  <a:pos x="15" y="0"/>
                </a:cxn>
                <a:cxn ang="0">
                  <a:pos x="43" y="0"/>
                </a:cxn>
                <a:cxn ang="0">
                  <a:pos x="15" y="30"/>
                </a:cxn>
                <a:cxn ang="0">
                  <a:pos x="0" y="15"/>
                </a:cxn>
                <a:cxn ang="0">
                  <a:pos x="15" y="0"/>
                </a:cxn>
              </a:cxnLst>
              <a:rect l="0" t="0" r="r" b="b"/>
              <a:pathLst>
                <a:path w="43" h="30">
                  <a:moveTo>
                    <a:pt x="15" y="0"/>
                  </a:moveTo>
                  <a:lnTo>
                    <a:pt x="43" y="0"/>
                  </a:lnTo>
                  <a:lnTo>
                    <a:pt x="15" y="30"/>
                  </a:lnTo>
                  <a:lnTo>
                    <a:pt x="0" y="15"/>
                  </a:lnTo>
                  <a:lnTo>
                    <a:pt x="15" y="0"/>
                  </a:lnTo>
                </a:path>
              </a:pathLst>
            </a:custGeom>
            <a:noFill/>
            <a:ln w="1588">
              <a:solidFill>
                <a:srgbClr val="000000"/>
              </a:solidFill>
              <a:prstDash val="solid"/>
              <a:round/>
              <a:headEnd/>
              <a:tailEnd/>
            </a:ln>
          </p:spPr>
          <p:txBody>
            <a:bodyPr/>
            <a:lstStyle/>
            <a:p>
              <a:endParaRPr lang="en-GB"/>
            </a:p>
          </p:txBody>
        </p:sp>
        <p:sp>
          <p:nvSpPr>
            <p:cNvPr id="17825" name="Freeform 417"/>
            <p:cNvSpPr>
              <a:spLocks/>
            </p:cNvSpPr>
            <p:nvPr/>
          </p:nvSpPr>
          <p:spPr bwMode="auto">
            <a:xfrm>
              <a:off x="3264" y="2031"/>
              <a:ext cx="105" cy="89"/>
            </a:xfrm>
            <a:custGeom>
              <a:avLst/>
              <a:gdLst/>
              <a:ahLst/>
              <a:cxnLst>
                <a:cxn ang="0">
                  <a:pos x="237" y="355"/>
                </a:cxn>
                <a:cxn ang="0">
                  <a:pos x="209" y="325"/>
                </a:cxn>
                <a:cxn ang="0">
                  <a:pos x="209" y="297"/>
                </a:cxn>
                <a:cxn ang="0">
                  <a:pos x="179" y="266"/>
                </a:cxn>
                <a:cxn ang="0">
                  <a:pos x="149" y="297"/>
                </a:cxn>
                <a:cxn ang="0">
                  <a:pos x="118" y="297"/>
                </a:cxn>
                <a:cxn ang="0">
                  <a:pos x="91" y="266"/>
                </a:cxn>
                <a:cxn ang="0">
                  <a:pos x="91" y="297"/>
                </a:cxn>
                <a:cxn ang="0">
                  <a:pos x="30" y="236"/>
                </a:cxn>
                <a:cxn ang="0">
                  <a:pos x="61" y="236"/>
                </a:cxn>
                <a:cxn ang="0">
                  <a:pos x="61" y="179"/>
                </a:cxn>
                <a:cxn ang="0">
                  <a:pos x="0" y="148"/>
                </a:cxn>
                <a:cxn ang="0">
                  <a:pos x="0" y="118"/>
                </a:cxn>
                <a:cxn ang="0">
                  <a:pos x="91" y="118"/>
                </a:cxn>
                <a:cxn ang="0">
                  <a:pos x="91" y="88"/>
                </a:cxn>
                <a:cxn ang="0">
                  <a:pos x="118" y="88"/>
                </a:cxn>
                <a:cxn ang="0">
                  <a:pos x="118" y="59"/>
                </a:cxn>
                <a:cxn ang="0">
                  <a:pos x="91" y="30"/>
                </a:cxn>
                <a:cxn ang="0">
                  <a:pos x="118" y="30"/>
                </a:cxn>
                <a:cxn ang="0">
                  <a:pos x="149" y="59"/>
                </a:cxn>
                <a:cxn ang="0">
                  <a:pos x="179" y="30"/>
                </a:cxn>
                <a:cxn ang="0">
                  <a:pos x="209" y="59"/>
                </a:cxn>
                <a:cxn ang="0">
                  <a:pos x="179" y="59"/>
                </a:cxn>
                <a:cxn ang="0">
                  <a:pos x="179" y="118"/>
                </a:cxn>
                <a:cxn ang="0">
                  <a:pos x="209" y="148"/>
                </a:cxn>
                <a:cxn ang="0">
                  <a:pos x="237" y="118"/>
                </a:cxn>
                <a:cxn ang="0">
                  <a:pos x="237" y="88"/>
                </a:cxn>
                <a:cxn ang="0">
                  <a:pos x="268" y="59"/>
                </a:cxn>
                <a:cxn ang="0">
                  <a:pos x="237" y="30"/>
                </a:cxn>
                <a:cxn ang="0">
                  <a:pos x="268" y="0"/>
                </a:cxn>
                <a:cxn ang="0">
                  <a:pos x="386" y="0"/>
                </a:cxn>
                <a:cxn ang="0">
                  <a:pos x="416" y="30"/>
                </a:cxn>
                <a:cxn ang="0">
                  <a:pos x="386" y="30"/>
                </a:cxn>
                <a:cxn ang="0">
                  <a:pos x="386" y="59"/>
                </a:cxn>
                <a:cxn ang="0">
                  <a:pos x="416" y="88"/>
                </a:cxn>
                <a:cxn ang="0">
                  <a:pos x="416" y="118"/>
                </a:cxn>
                <a:cxn ang="0">
                  <a:pos x="386" y="148"/>
                </a:cxn>
                <a:cxn ang="0">
                  <a:pos x="356" y="148"/>
                </a:cxn>
                <a:cxn ang="0">
                  <a:pos x="298" y="206"/>
                </a:cxn>
                <a:cxn ang="0">
                  <a:pos x="356" y="236"/>
                </a:cxn>
                <a:cxn ang="0">
                  <a:pos x="386" y="266"/>
                </a:cxn>
                <a:cxn ang="0">
                  <a:pos x="327" y="266"/>
                </a:cxn>
                <a:cxn ang="0">
                  <a:pos x="298" y="297"/>
                </a:cxn>
                <a:cxn ang="0">
                  <a:pos x="298" y="355"/>
                </a:cxn>
              </a:cxnLst>
              <a:rect l="0" t="0" r="r" b="b"/>
              <a:pathLst>
                <a:path w="416" h="355">
                  <a:moveTo>
                    <a:pt x="237" y="355"/>
                  </a:moveTo>
                  <a:lnTo>
                    <a:pt x="209" y="325"/>
                  </a:lnTo>
                  <a:lnTo>
                    <a:pt x="209" y="297"/>
                  </a:lnTo>
                  <a:lnTo>
                    <a:pt x="179" y="266"/>
                  </a:lnTo>
                  <a:lnTo>
                    <a:pt x="149" y="297"/>
                  </a:lnTo>
                  <a:lnTo>
                    <a:pt x="118" y="297"/>
                  </a:lnTo>
                  <a:lnTo>
                    <a:pt x="91" y="266"/>
                  </a:lnTo>
                  <a:lnTo>
                    <a:pt x="91" y="297"/>
                  </a:lnTo>
                  <a:lnTo>
                    <a:pt x="30" y="236"/>
                  </a:lnTo>
                  <a:lnTo>
                    <a:pt x="61" y="236"/>
                  </a:lnTo>
                  <a:lnTo>
                    <a:pt x="61" y="179"/>
                  </a:lnTo>
                  <a:lnTo>
                    <a:pt x="0" y="148"/>
                  </a:lnTo>
                  <a:lnTo>
                    <a:pt x="0" y="118"/>
                  </a:lnTo>
                  <a:lnTo>
                    <a:pt x="91" y="118"/>
                  </a:lnTo>
                  <a:lnTo>
                    <a:pt x="91" y="88"/>
                  </a:lnTo>
                  <a:lnTo>
                    <a:pt x="118" y="88"/>
                  </a:lnTo>
                  <a:lnTo>
                    <a:pt x="118" y="59"/>
                  </a:lnTo>
                  <a:lnTo>
                    <a:pt x="91" y="30"/>
                  </a:lnTo>
                  <a:lnTo>
                    <a:pt x="118" y="30"/>
                  </a:lnTo>
                  <a:lnTo>
                    <a:pt x="149" y="59"/>
                  </a:lnTo>
                  <a:lnTo>
                    <a:pt x="179" y="30"/>
                  </a:lnTo>
                  <a:lnTo>
                    <a:pt x="209" y="59"/>
                  </a:lnTo>
                  <a:lnTo>
                    <a:pt x="179" y="59"/>
                  </a:lnTo>
                  <a:lnTo>
                    <a:pt x="179" y="118"/>
                  </a:lnTo>
                  <a:lnTo>
                    <a:pt x="209" y="148"/>
                  </a:lnTo>
                  <a:lnTo>
                    <a:pt x="237" y="118"/>
                  </a:lnTo>
                  <a:lnTo>
                    <a:pt x="237" y="88"/>
                  </a:lnTo>
                  <a:lnTo>
                    <a:pt x="268" y="59"/>
                  </a:lnTo>
                  <a:lnTo>
                    <a:pt x="237" y="30"/>
                  </a:lnTo>
                  <a:lnTo>
                    <a:pt x="268" y="0"/>
                  </a:lnTo>
                  <a:lnTo>
                    <a:pt x="386" y="0"/>
                  </a:lnTo>
                  <a:lnTo>
                    <a:pt x="416" y="30"/>
                  </a:lnTo>
                  <a:lnTo>
                    <a:pt x="386" y="30"/>
                  </a:lnTo>
                  <a:lnTo>
                    <a:pt x="386" y="59"/>
                  </a:lnTo>
                  <a:lnTo>
                    <a:pt x="416" y="88"/>
                  </a:lnTo>
                  <a:lnTo>
                    <a:pt x="416" y="118"/>
                  </a:lnTo>
                  <a:lnTo>
                    <a:pt x="386" y="148"/>
                  </a:lnTo>
                  <a:lnTo>
                    <a:pt x="356" y="148"/>
                  </a:lnTo>
                  <a:lnTo>
                    <a:pt x="298" y="206"/>
                  </a:lnTo>
                  <a:lnTo>
                    <a:pt x="356" y="236"/>
                  </a:lnTo>
                  <a:lnTo>
                    <a:pt x="386" y="266"/>
                  </a:lnTo>
                  <a:lnTo>
                    <a:pt x="327" y="266"/>
                  </a:lnTo>
                  <a:lnTo>
                    <a:pt x="298" y="297"/>
                  </a:lnTo>
                  <a:lnTo>
                    <a:pt x="298" y="355"/>
                  </a:lnTo>
                </a:path>
              </a:pathLst>
            </a:custGeom>
            <a:noFill/>
            <a:ln w="1588">
              <a:solidFill>
                <a:srgbClr val="000000"/>
              </a:solidFill>
              <a:prstDash val="solid"/>
              <a:round/>
              <a:headEnd/>
              <a:tailEnd/>
            </a:ln>
          </p:spPr>
          <p:txBody>
            <a:bodyPr/>
            <a:lstStyle/>
            <a:p>
              <a:endParaRPr lang="en-GB"/>
            </a:p>
          </p:txBody>
        </p:sp>
        <p:sp>
          <p:nvSpPr>
            <p:cNvPr id="17826" name="Freeform 418"/>
            <p:cNvSpPr>
              <a:spLocks/>
            </p:cNvSpPr>
            <p:nvPr/>
          </p:nvSpPr>
          <p:spPr bwMode="auto">
            <a:xfrm>
              <a:off x="3591" y="1824"/>
              <a:ext cx="15" cy="7"/>
            </a:xfrm>
            <a:custGeom>
              <a:avLst/>
              <a:gdLst/>
              <a:ahLst/>
              <a:cxnLst>
                <a:cxn ang="0">
                  <a:pos x="59" y="29"/>
                </a:cxn>
                <a:cxn ang="0">
                  <a:pos x="0" y="29"/>
                </a:cxn>
                <a:cxn ang="0">
                  <a:pos x="30" y="0"/>
                </a:cxn>
                <a:cxn ang="0">
                  <a:pos x="59" y="29"/>
                </a:cxn>
              </a:cxnLst>
              <a:rect l="0" t="0" r="r" b="b"/>
              <a:pathLst>
                <a:path w="59" h="29">
                  <a:moveTo>
                    <a:pt x="59" y="29"/>
                  </a:moveTo>
                  <a:lnTo>
                    <a:pt x="0" y="29"/>
                  </a:lnTo>
                  <a:lnTo>
                    <a:pt x="30" y="0"/>
                  </a:lnTo>
                  <a:lnTo>
                    <a:pt x="59" y="29"/>
                  </a:lnTo>
                </a:path>
              </a:pathLst>
            </a:custGeom>
            <a:noFill/>
            <a:ln w="1588">
              <a:solidFill>
                <a:srgbClr val="000000"/>
              </a:solidFill>
              <a:prstDash val="solid"/>
              <a:round/>
              <a:headEnd/>
              <a:tailEnd/>
            </a:ln>
          </p:spPr>
          <p:txBody>
            <a:bodyPr/>
            <a:lstStyle/>
            <a:p>
              <a:endParaRPr lang="en-GB"/>
            </a:p>
          </p:txBody>
        </p:sp>
        <p:sp>
          <p:nvSpPr>
            <p:cNvPr id="17827" name="Freeform 419"/>
            <p:cNvSpPr>
              <a:spLocks/>
            </p:cNvSpPr>
            <p:nvPr/>
          </p:nvSpPr>
          <p:spPr bwMode="auto">
            <a:xfrm>
              <a:off x="3598" y="1839"/>
              <a:ext cx="15" cy="7"/>
            </a:xfrm>
            <a:custGeom>
              <a:avLst/>
              <a:gdLst/>
              <a:ahLst/>
              <a:cxnLst>
                <a:cxn ang="0">
                  <a:pos x="57" y="28"/>
                </a:cxn>
                <a:cxn ang="0">
                  <a:pos x="29" y="28"/>
                </a:cxn>
                <a:cxn ang="0">
                  <a:pos x="0" y="0"/>
                </a:cxn>
                <a:cxn ang="0">
                  <a:pos x="29" y="0"/>
                </a:cxn>
                <a:cxn ang="0">
                  <a:pos x="57" y="28"/>
                </a:cxn>
              </a:cxnLst>
              <a:rect l="0" t="0" r="r" b="b"/>
              <a:pathLst>
                <a:path w="57" h="28">
                  <a:moveTo>
                    <a:pt x="57" y="28"/>
                  </a:moveTo>
                  <a:lnTo>
                    <a:pt x="29" y="28"/>
                  </a:lnTo>
                  <a:lnTo>
                    <a:pt x="0" y="0"/>
                  </a:lnTo>
                  <a:lnTo>
                    <a:pt x="29" y="0"/>
                  </a:lnTo>
                  <a:lnTo>
                    <a:pt x="57" y="28"/>
                  </a:lnTo>
                </a:path>
              </a:pathLst>
            </a:custGeom>
            <a:noFill/>
            <a:ln w="1588">
              <a:solidFill>
                <a:srgbClr val="000000"/>
              </a:solidFill>
              <a:prstDash val="solid"/>
              <a:round/>
              <a:headEnd/>
              <a:tailEnd/>
            </a:ln>
          </p:spPr>
          <p:txBody>
            <a:bodyPr/>
            <a:lstStyle/>
            <a:p>
              <a:endParaRPr lang="en-GB"/>
            </a:p>
          </p:txBody>
        </p:sp>
        <p:sp>
          <p:nvSpPr>
            <p:cNvPr id="17828" name="Freeform 420"/>
            <p:cNvSpPr>
              <a:spLocks/>
            </p:cNvSpPr>
            <p:nvPr/>
          </p:nvSpPr>
          <p:spPr bwMode="auto">
            <a:xfrm>
              <a:off x="3472" y="2135"/>
              <a:ext cx="356" cy="88"/>
            </a:xfrm>
            <a:custGeom>
              <a:avLst/>
              <a:gdLst/>
              <a:ahLst/>
              <a:cxnLst>
                <a:cxn ang="0">
                  <a:pos x="1423" y="116"/>
                </a:cxn>
                <a:cxn ang="0">
                  <a:pos x="1392" y="116"/>
                </a:cxn>
                <a:cxn ang="0">
                  <a:pos x="1364" y="146"/>
                </a:cxn>
                <a:cxn ang="0">
                  <a:pos x="1335" y="146"/>
                </a:cxn>
                <a:cxn ang="0">
                  <a:pos x="1304" y="177"/>
                </a:cxn>
                <a:cxn ang="0">
                  <a:pos x="1274" y="177"/>
                </a:cxn>
                <a:cxn ang="0">
                  <a:pos x="1274" y="146"/>
                </a:cxn>
                <a:cxn ang="0">
                  <a:pos x="1155" y="146"/>
                </a:cxn>
                <a:cxn ang="0">
                  <a:pos x="1097" y="89"/>
                </a:cxn>
                <a:cxn ang="0">
                  <a:pos x="1097" y="59"/>
                </a:cxn>
                <a:cxn ang="0">
                  <a:pos x="1067" y="28"/>
                </a:cxn>
                <a:cxn ang="0">
                  <a:pos x="1097" y="0"/>
                </a:cxn>
                <a:cxn ang="0">
                  <a:pos x="800" y="0"/>
                </a:cxn>
                <a:cxn ang="0">
                  <a:pos x="682" y="59"/>
                </a:cxn>
                <a:cxn ang="0">
                  <a:pos x="653" y="89"/>
                </a:cxn>
                <a:cxn ang="0">
                  <a:pos x="562" y="89"/>
                </a:cxn>
                <a:cxn ang="0">
                  <a:pos x="534" y="116"/>
                </a:cxn>
                <a:cxn ang="0">
                  <a:pos x="534" y="146"/>
                </a:cxn>
                <a:cxn ang="0">
                  <a:pos x="505" y="177"/>
                </a:cxn>
                <a:cxn ang="0">
                  <a:pos x="386" y="177"/>
                </a:cxn>
                <a:cxn ang="0">
                  <a:pos x="355" y="207"/>
                </a:cxn>
                <a:cxn ang="0">
                  <a:pos x="237" y="207"/>
                </a:cxn>
                <a:cxn ang="0">
                  <a:pos x="207" y="235"/>
                </a:cxn>
                <a:cxn ang="0">
                  <a:pos x="118" y="235"/>
                </a:cxn>
                <a:cxn ang="0">
                  <a:pos x="88" y="266"/>
                </a:cxn>
                <a:cxn ang="0">
                  <a:pos x="61" y="266"/>
                </a:cxn>
                <a:cxn ang="0">
                  <a:pos x="30" y="295"/>
                </a:cxn>
                <a:cxn ang="0">
                  <a:pos x="0" y="295"/>
                </a:cxn>
                <a:cxn ang="0">
                  <a:pos x="30" y="325"/>
                </a:cxn>
                <a:cxn ang="0">
                  <a:pos x="61" y="295"/>
                </a:cxn>
                <a:cxn ang="0">
                  <a:pos x="88" y="325"/>
                </a:cxn>
                <a:cxn ang="0">
                  <a:pos x="88" y="353"/>
                </a:cxn>
                <a:cxn ang="0">
                  <a:pos x="30" y="353"/>
                </a:cxn>
              </a:cxnLst>
              <a:rect l="0" t="0" r="r" b="b"/>
              <a:pathLst>
                <a:path w="1423" h="353">
                  <a:moveTo>
                    <a:pt x="1423" y="116"/>
                  </a:moveTo>
                  <a:lnTo>
                    <a:pt x="1392" y="116"/>
                  </a:lnTo>
                  <a:lnTo>
                    <a:pt x="1364" y="146"/>
                  </a:lnTo>
                  <a:lnTo>
                    <a:pt x="1335" y="146"/>
                  </a:lnTo>
                  <a:lnTo>
                    <a:pt x="1304" y="177"/>
                  </a:lnTo>
                  <a:lnTo>
                    <a:pt x="1274" y="177"/>
                  </a:lnTo>
                  <a:lnTo>
                    <a:pt x="1274" y="146"/>
                  </a:lnTo>
                  <a:lnTo>
                    <a:pt x="1155" y="146"/>
                  </a:lnTo>
                  <a:lnTo>
                    <a:pt x="1097" y="89"/>
                  </a:lnTo>
                  <a:lnTo>
                    <a:pt x="1097" y="59"/>
                  </a:lnTo>
                  <a:lnTo>
                    <a:pt x="1067" y="28"/>
                  </a:lnTo>
                  <a:lnTo>
                    <a:pt x="1097" y="0"/>
                  </a:lnTo>
                  <a:lnTo>
                    <a:pt x="800" y="0"/>
                  </a:lnTo>
                  <a:lnTo>
                    <a:pt x="682" y="59"/>
                  </a:lnTo>
                  <a:lnTo>
                    <a:pt x="653" y="89"/>
                  </a:lnTo>
                  <a:lnTo>
                    <a:pt x="562" y="89"/>
                  </a:lnTo>
                  <a:lnTo>
                    <a:pt x="534" y="116"/>
                  </a:lnTo>
                  <a:lnTo>
                    <a:pt x="534" y="146"/>
                  </a:lnTo>
                  <a:lnTo>
                    <a:pt x="505" y="177"/>
                  </a:lnTo>
                  <a:lnTo>
                    <a:pt x="386" y="177"/>
                  </a:lnTo>
                  <a:lnTo>
                    <a:pt x="355" y="207"/>
                  </a:lnTo>
                  <a:lnTo>
                    <a:pt x="237" y="207"/>
                  </a:lnTo>
                  <a:lnTo>
                    <a:pt x="207" y="235"/>
                  </a:lnTo>
                  <a:lnTo>
                    <a:pt x="118" y="235"/>
                  </a:lnTo>
                  <a:lnTo>
                    <a:pt x="88" y="266"/>
                  </a:lnTo>
                  <a:lnTo>
                    <a:pt x="61" y="266"/>
                  </a:lnTo>
                  <a:lnTo>
                    <a:pt x="30" y="295"/>
                  </a:lnTo>
                  <a:lnTo>
                    <a:pt x="0" y="295"/>
                  </a:lnTo>
                  <a:lnTo>
                    <a:pt x="30" y="325"/>
                  </a:lnTo>
                  <a:lnTo>
                    <a:pt x="61" y="295"/>
                  </a:lnTo>
                  <a:lnTo>
                    <a:pt x="88" y="325"/>
                  </a:lnTo>
                  <a:lnTo>
                    <a:pt x="88" y="353"/>
                  </a:lnTo>
                  <a:lnTo>
                    <a:pt x="30" y="353"/>
                  </a:lnTo>
                </a:path>
              </a:pathLst>
            </a:custGeom>
            <a:noFill/>
            <a:ln w="1588">
              <a:solidFill>
                <a:srgbClr val="000000"/>
              </a:solidFill>
              <a:prstDash val="solid"/>
              <a:round/>
              <a:headEnd/>
              <a:tailEnd/>
            </a:ln>
          </p:spPr>
          <p:txBody>
            <a:bodyPr/>
            <a:lstStyle/>
            <a:p>
              <a:endParaRPr lang="en-GB"/>
            </a:p>
          </p:txBody>
        </p:sp>
        <p:sp>
          <p:nvSpPr>
            <p:cNvPr id="17829" name="Freeform 421"/>
            <p:cNvSpPr>
              <a:spLocks/>
            </p:cNvSpPr>
            <p:nvPr/>
          </p:nvSpPr>
          <p:spPr bwMode="auto">
            <a:xfrm>
              <a:off x="3502" y="2098"/>
              <a:ext cx="22" cy="22"/>
            </a:xfrm>
            <a:custGeom>
              <a:avLst/>
              <a:gdLst/>
              <a:ahLst/>
              <a:cxnLst>
                <a:cxn ang="0">
                  <a:pos x="61" y="31"/>
                </a:cxn>
                <a:cxn ang="0">
                  <a:pos x="89" y="31"/>
                </a:cxn>
                <a:cxn ang="0">
                  <a:pos x="89" y="89"/>
                </a:cxn>
                <a:cxn ang="0">
                  <a:pos x="61" y="89"/>
                </a:cxn>
                <a:cxn ang="0">
                  <a:pos x="30" y="59"/>
                </a:cxn>
                <a:cxn ang="0">
                  <a:pos x="0" y="59"/>
                </a:cxn>
                <a:cxn ang="0">
                  <a:pos x="0" y="0"/>
                </a:cxn>
                <a:cxn ang="0">
                  <a:pos x="61" y="0"/>
                </a:cxn>
                <a:cxn ang="0">
                  <a:pos x="61" y="31"/>
                </a:cxn>
              </a:cxnLst>
              <a:rect l="0" t="0" r="r" b="b"/>
              <a:pathLst>
                <a:path w="89" h="89">
                  <a:moveTo>
                    <a:pt x="61" y="31"/>
                  </a:moveTo>
                  <a:lnTo>
                    <a:pt x="89" y="31"/>
                  </a:lnTo>
                  <a:lnTo>
                    <a:pt x="89" y="89"/>
                  </a:lnTo>
                  <a:lnTo>
                    <a:pt x="61" y="89"/>
                  </a:lnTo>
                  <a:lnTo>
                    <a:pt x="30" y="59"/>
                  </a:lnTo>
                  <a:lnTo>
                    <a:pt x="0" y="59"/>
                  </a:lnTo>
                  <a:lnTo>
                    <a:pt x="0" y="0"/>
                  </a:lnTo>
                  <a:lnTo>
                    <a:pt x="61" y="0"/>
                  </a:lnTo>
                  <a:lnTo>
                    <a:pt x="61" y="31"/>
                  </a:lnTo>
                </a:path>
              </a:pathLst>
            </a:custGeom>
            <a:noFill/>
            <a:ln w="1588">
              <a:solidFill>
                <a:srgbClr val="000000"/>
              </a:solidFill>
              <a:prstDash val="solid"/>
              <a:round/>
              <a:headEnd/>
              <a:tailEnd/>
            </a:ln>
          </p:spPr>
          <p:txBody>
            <a:bodyPr/>
            <a:lstStyle/>
            <a:p>
              <a:endParaRPr lang="en-GB"/>
            </a:p>
          </p:txBody>
        </p:sp>
        <p:sp>
          <p:nvSpPr>
            <p:cNvPr id="17830" name="Freeform 422"/>
            <p:cNvSpPr>
              <a:spLocks/>
            </p:cNvSpPr>
            <p:nvPr/>
          </p:nvSpPr>
          <p:spPr bwMode="auto">
            <a:xfrm>
              <a:off x="3472" y="2223"/>
              <a:ext cx="59" cy="222"/>
            </a:xfrm>
            <a:custGeom>
              <a:avLst/>
              <a:gdLst/>
              <a:ahLst/>
              <a:cxnLst>
                <a:cxn ang="0">
                  <a:pos x="207" y="890"/>
                </a:cxn>
                <a:cxn ang="0">
                  <a:pos x="207" y="860"/>
                </a:cxn>
                <a:cxn ang="0">
                  <a:pos x="237" y="829"/>
                </a:cxn>
                <a:cxn ang="0">
                  <a:pos x="237" y="772"/>
                </a:cxn>
                <a:cxn ang="0">
                  <a:pos x="207" y="772"/>
                </a:cxn>
                <a:cxn ang="0">
                  <a:pos x="207" y="741"/>
                </a:cxn>
                <a:cxn ang="0">
                  <a:pos x="179" y="711"/>
                </a:cxn>
                <a:cxn ang="0">
                  <a:pos x="148" y="711"/>
                </a:cxn>
                <a:cxn ang="0">
                  <a:pos x="148" y="653"/>
                </a:cxn>
                <a:cxn ang="0">
                  <a:pos x="118" y="653"/>
                </a:cxn>
                <a:cxn ang="0">
                  <a:pos x="118" y="622"/>
                </a:cxn>
                <a:cxn ang="0">
                  <a:pos x="148" y="593"/>
                </a:cxn>
                <a:cxn ang="0">
                  <a:pos x="148" y="474"/>
                </a:cxn>
                <a:cxn ang="0">
                  <a:pos x="118" y="474"/>
                </a:cxn>
                <a:cxn ang="0">
                  <a:pos x="118" y="447"/>
                </a:cxn>
                <a:cxn ang="0">
                  <a:pos x="88" y="447"/>
                </a:cxn>
                <a:cxn ang="0">
                  <a:pos x="118" y="416"/>
                </a:cxn>
                <a:cxn ang="0">
                  <a:pos x="118" y="356"/>
                </a:cxn>
                <a:cxn ang="0">
                  <a:pos x="88" y="356"/>
                </a:cxn>
                <a:cxn ang="0">
                  <a:pos x="30" y="297"/>
                </a:cxn>
                <a:cxn ang="0">
                  <a:pos x="0" y="297"/>
                </a:cxn>
                <a:cxn ang="0">
                  <a:pos x="0" y="238"/>
                </a:cxn>
                <a:cxn ang="0">
                  <a:pos x="30" y="209"/>
                </a:cxn>
                <a:cxn ang="0">
                  <a:pos x="61" y="209"/>
                </a:cxn>
                <a:cxn ang="0">
                  <a:pos x="61" y="91"/>
                </a:cxn>
                <a:cxn ang="0">
                  <a:pos x="30" y="91"/>
                </a:cxn>
                <a:cxn ang="0">
                  <a:pos x="30" y="0"/>
                </a:cxn>
              </a:cxnLst>
              <a:rect l="0" t="0" r="r" b="b"/>
              <a:pathLst>
                <a:path w="237" h="890">
                  <a:moveTo>
                    <a:pt x="207" y="890"/>
                  </a:moveTo>
                  <a:lnTo>
                    <a:pt x="207" y="860"/>
                  </a:lnTo>
                  <a:lnTo>
                    <a:pt x="237" y="829"/>
                  </a:lnTo>
                  <a:lnTo>
                    <a:pt x="237" y="772"/>
                  </a:lnTo>
                  <a:lnTo>
                    <a:pt x="207" y="772"/>
                  </a:lnTo>
                  <a:lnTo>
                    <a:pt x="207" y="741"/>
                  </a:lnTo>
                  <a:lnTo>
                    <a:pt x="179" y="711"/>
                  </a:lnTo>
                  <a:lnTo>
                    <a:pt x="148" y="711"/>
                  </a:lnTo>
                  <a:lnTo>
                    <a:pt x="148" y="653"/>
                  </a:lnTo>
                  <a:lnTo>
                    <a:pt x="118" y="653"/>
                  </a:lnTo>
                  <a:lnTo>
                    <a:pt x="118" y="622"/>
                  </a:lnTo>
                  <a:lnTo>
                    <a:pt x="148" y="593"/>
                  </a:lnTo>
                  <a:lnTo>
                    <a:pt x="148" y="474"/>
                  </a:lnTo>
                  <a:lnTo>
                    <a:pt x="118" y="474"/>
                  </a:lnTo>
                  <a:lnTo>
                    <a:pt x="118" y="447"/>
                  </a:lnTo>
                  <a:lnTo>
                    <a:pt x="88" y="447"/>
                  </a:lnTo>
                  <a:lnTo>
                    <a:pt x="118" y="416"/>
                  </a:lnTo>
                  <a:lnTo>
                    <a:pt x="118" y="356"/>
                  </a:lnTo>
                  <a:lnTo>
                    <a:pt x="88" y="356"/>
                  </a:lnTo>
                  <a:lnTo>
                    <a:pt x="30" y="297"/>
                  </a:lnTo>
                  <a:lnTo>
                    <a:pt x="0" y="297"/>
                  </a:lnTo>
                  <a:lnTo>
                    <a:pt x="0" y="238"/>
                  </a:lnTo>
                  <a:lnTo>
                    <a:pt x="30" y="209"/>
                  </a:lnTo>
                  <a:lnTo>
                    <a:pt x="61" y="209"/>
                  </a:lnTo>
                  <a:lnTo>
                    <a:pt x="61" y="91"/>
                  </a:lnTo>
                  <a:lnTo>
                    <a:pt x="30" y="91"/>
                  </a:lnTo>
                  <a:lnTo>
                    <a:pt x="30" y="0"/>
                  </a:lnTo>
                </a:path>
              </a:pathLst>
            </a:custGeom>
            <a:noFill/>
            <a:ln w="1588">
              <a:solidFill>
                <a:srgbClr val="000000"/>
              </a:solidFill>
              <a:prstDash val="solid"/>
              <a:round/>
              <a:headEnd/>
              <a:tailEnd/>
            </a:ln>
          </p:spPr>
          <p:txBody>
            <a:bodyPr/>
            <a:lstStyle/>
            <a:p>
              <a:endParaRPr lang="en-GB"/>
            </a:p>
          </p:txBody>
        </p:sp>
        <p:sp>
          <p:nvSpPr>
            <p:cNvPr id="17831" name="Freeform 423"/>
            <p:cNvSpPr>
              <a:spLocks/>
            </p:cNvSpPr>
            <p:nvPr/>
          </p:nvSpPr>
          <p:spPr bwMode="auto">
            <a:xfrm>
              <a:off x="3264" y="2120"/>
              <a:ext cx="75" cy="29"/>
            </a:xfrm>
            <a:custGeom>
              <a:avLst/>
              <a:gdLst/>
              <a:ahLst/>
              <a:cxnLst>
                <a:cxn ang="0">
                  <a:pos x="298" y="30"/>
                </a:cxn>
                <a:cxn ang="0">
                  <a:pos x="298" y="60"/>
                </a:cxn>
                <a:cxn ang="0">
                  <a:pos x="268" y="88"/>
                </a:cxn>
                <a:cxn ang="0">
                  <a:pos x="268" y="119"/>
                </a:cxn>
                <a:cxn ang="0">
                  <a:pos x="237" y="119"/>
                </a:cxn>
                <a:cxn ang="0">
                  <a:pos x="237" y="88"/>
                </a:cxn>
                <a:cxn ang="0">
                  <a:pos x="209" y="119"/>
                </a:cxn>
                <a:cxn ang="0">
                  <a:pos x="118" y="119"/>
                </a:cxn>
                <a:cxn ang="0">
                  <a:pos x="91" y="88"/>
                </a:cxn>
                <a:cxn ang="0">
                  <a:pos x="30" y="88"/>
                </a:cxn>
                <a:cxn ang="0">
                  <a:pos x="0" y="60"/>
                </a:cxn>
                <a:cxn ang="0">
                  <a:pos x="30" y="60"/>
                </a:cxn>
                <a:cxn ang="0">
                  <a:pos x="30" y="30"/>
                </a:cxn>
                <a:cxn ang="0">
                  <a:pos x="61" y="0"/>
                </a:cxn>
                <a:cxn ang="0">
                  <a:pos x="91" y="0"/>
                </a:cxn>
                <a:cxn ang="0">
                  <a:pos x="149" y="60"/>
                </a:cxn>
                <a:cxn ang="0">
                  <a:pos x="179" y="30"/>
                </a:cxn>
                <a:cxn ang="0">
                  <a:pos x="209" y="30"/>
                </a:cxn>
              </a:cxnLst>
              <a:rect l="0" t="0" r="r" b="b"/>
              <a:pathLst>
                <a:path w="298" h="119">
                  <a:moveTo>
                    <a:pt x="298" y="30"/>
                  </a:moveTo>
                  <a:lnTo>
                    <a:pt x="298" y="60"/>
                  </a:lnTo>
                  <a:lnTo>
                    <a:pt x="268" y="88"/>
                  </a:lnTo>
                  <a:lnTo>
                    <a:pt x="268" y="119"/>
                  </a:lnTo>
                  <a:lnTo>
                    <a:pt x="237" y="119"/>
                  </a:lnTo>
                  <a:lnTo>
                    <a:pt x="237" y="88"/>
                  </a:lnTo>
                  <a:lnTo>
                    <a:pt x="209" y="119"/>
                  </a:lnTo>
                  <a:lnTo>
                    <a:pt x="118" y="119"/>
                  </a:lnTo>
                  <a:lnTo>
                    <a:pt x="91" y="88"/>
                  </a:lnTo>
                  <a:lnTo>
                    <a:pt x="30" y="88"/>
                  </a:lnTo>
                  <a:lnTo>
                    <a:pt x="0" y="60"/>
                  </a:lnTo>
                  <a:lnTo>
                    <a:pt x="30" y="60"/>
                  </a:lnTo>
                  <a:lnTo>
                    <a:pt x="30" y="30"/>
                  </a:lnTo>
                  <a:lnTo>
                    <a:pt x="61" y="0"/>
                  </a:lnTo>
                  <a:lnTo>
                    <a:pt x="91" y="0"/>
                  </a:lnTo>
                  <a:lnTo>
                    <a:pt x="149" y="60"/>
                  </a:lnTo>
                  <a:lnTo>
                    <a:pt x="179" y="30"/>
                  </a:lnTo>
                  <a:lnTo>
                    <a:pt x="209" y="30"/>
                  </a:lnTo>
                </a:path>
              </a:pathLst>
            </a:custGeom>
            <a:noFill/>
            <a:ln w="1588">
              <a:solidFill>
                <a:srgbClr val="000000"/>
              </a:solidFill>
              <a:prstDash val="solid"/>
              <a:round/>
              <a:headEnd/>
              <a:tailEnd/>
            </a:ln>
          </p:spPr>
          <p:txBody>
            <a:bodyPr/>
            <a:lstStyle/>
            <a:p>
              <a:endParaRPr lang="en-GB"/>
            </a:p>
          </p:txBody>
        </p:sp>
        <p:sp>
          <p:nvSpPr>
            <p:cNvPr id="17832" name="Freeform 424"/>
            <p:cNvSpPr>
              <a:spLocks/>
            </p:cNvSpPr>
            <p:nvPr/>
          </p:nvSpPr>
          <p:spPr bwMode="auto">
            <a:xfrm>
              <a:off x="3339" y="2438"/>
              <a:ext cx="170" cy="193"/>
            </a:xfrm>
            <a:custGeom>
              <a:avLst/>
              <a:gdLst/>
              <a:ahLst/>
              <a:cxnLst>
                <a:cxn ang="0">
                  <a:pos x="473" y="770"/>
                </a:cxn>
                <a:cxn ang="0">
                  <a:pos x="473" y="741"/>
                </a:cxn>
                <a:cxn ang="0">
                  <a:pos x="443" y="710"/>
                </a:cxn>
                <a:cxn ang="0">
                  <a:pos x="414" y="710"/>
                </a:cxn>
                <a:cxn ang="0">
                  <a:pos x="385" y="680"/>
                </a:cxn>
                <a:cxn ang="0">
                  <a:pos x="355" y="680"/>
                </a:cxn>
                <a:cxn ang="0">
                  <a:pos x="325" y="652"/>
                </a:cxn>
                <a:cxn ang="0">
                  <a:pos x="295" y="652"/>
                </a:cxn>
                <a:cxn ang="0">
                  <a:pos x="207" y="562"/>
                </a:cxn>
                <a:cxn ang="0">
                  <a:pos x="177" y="562"/>
                </a:cxn>
                <a:cxn ang="0">
                  <a:pos x="148" y="534"/>
                </a:cxn>
                <a:cxn ang="0">
                  <a:pos x="118" y="473"/>
                </a:cxn>
                <a:cxn ang="0">
                  <a:pos x="118" y="443"/>
                </a:cxn>
                <a:cxn ang="0">
                  <a:pos x="88" y="443"/>
                </a:cxn>
                <a:cxn ang="0">
                  <a:pos x="118" y="415"/>
                </a:cxn>
                <a:cxn ang="0">
                  <a:pos x="118" y="385"/>
                </a:cxn>
                <a:cxn ang="0">
                  <a:pos x="58" y="325"/>
                </a:cxn>
                <a:cxn ang="0">
                  <a:pos x="29" y="325"/>
                </a:cxn>
                <a:cxn ang="0">
                  <a:pos x="29" y="296"/>
                </a:cxn>
                <a:cxn ang="0">
                  <a:pos x="0" y="266"/>
                </a:cxn>
                <a:cxn ang="0">
                  <a:pos x="0" y="237"/>
                </a:cxn>
                <a:cxn ang="0">
                  <a:pos x="29" y="237"/>
                </a:cxn>
                <a:cxn ang="0">
                  <a:pos x="58" y="266"/>
                </a:cxn>
                <a:cxn ang="0">
                  <a:pos x="58" y="296"/>
                </a:cxn>
                <a:cxn ang="0">
                  <a:pos x="148" y="207"/>
                </a:cxn>
                <a:cxn ang="0">
                  <a:pos x="236" y="207"/>
                </a:cxn>
                <a:cxn ang="0">
                  <a:pos x="266" y="178"/>
                </a:cxn>
                <a:cxn ang="0">
                  <a:pos x="295" y="178"/>
                </a:cxn>
                <a:cxn ang="0">
                  <a:pos x="325" y="148"/>
                </a:cxn>
                <a:cxn ang="0">
                  <a:pos x="385" y="148"/>
                </a:cxn>
                <a:cxn ang="0">
                  <a:pos x="414" y="118"/>
                </a:cxn>
                <a:cxn ang="0">
                  <a:pos x="443" y="118"/>
                </a:cxn>
                <a:cxn ang="0">
                  <a:pos x="473" y="87"/>
                </a:cxn>
                <a:cxn ang="0">
                  <a:pos x="532" y="87"/>
                </a:cxn>
                <a:cxn ang="0">
                  <a:pos x="562" y="60"/>
                </a:cxn>
                <a:cxn ang="0">
                  <a:pos x="593" y="60"/>
                </a:cxn>
                <a:cxn ang="0">
                  <a:pos x="562" y="30"/>
                </a:cxn>
                <a:cxn ang="0">
                  <a:pos x="593" y="0"/>
                </a:cxn>
                <a:cxn ang="0">
                  <a:pos x="620" y="0"/>
                </a:cxn>
                <a:cxn ang="0">
                  <a:pos x="650" y="30"/>
                </a:cxn>
                <a:cxn ang="0">
                  <a:pos x="650" y="60"/>
                </a:cxn>
                <a:cxn ang="0">
                  <a:pos x="680" y="60"/>
                </a:cxn>
                <a:cxn ang="0">
                  <a:pos x="680" y="87"/>
                </a:cxn>
              </a:cxnLst>
              <a:rect l="0" t="0" r="r" b="b"/>
              <a:pathLst>
                <a:path w="680" h="770">
                  <a:moveTo>
                    <a:pt x="473" y="770"/>
                  </a:moveTo>
                  <a:lnTo>
                    <a:pt x="473" y="741"/>
                  </a:lnTo>
                  <a:lnTo>
                    <a:pt x="443" y="710"/>
                  </a:lnTo>
                  <a:lnTo>
                    <a:pt x="414" y="710"/>
                  </a:lnTo>
                  <a:lnTo>
                    <a:pt x="385" y="680"/>
                  </a:lnTo>
                  <a:lnTo>
                    <a:pt x="355" y="680"/>
                  </a:lnTo>
                  <a:lnTo>
                    <a:pt x="325" y="652"/>
                  </a:lnTo>
                  <a:lnTo>
                    <a:pt x="295" y="652"/>
                  </a:lnTo>
                  <a:lnTo>
                    <a:pt x="207" y="562"/>
                  </a:lnTo>
                  <a:lnTo>
                    <a:pt x="177" y="562"/>
                  </a:lnTo>
                  <a:lnTo>
                    <a:pt x="148" y="534"/>
                  </a:lnTo>
                  <a:lnTo>
                    <a:pt x="118" y="473"/>
                  </a:lnTo>
                  <a:lnTo>
                    <a:pt x="118" y="443"/>
                  </a:lnTo>
                  <a:lnTo>
                    <a:pt x="88" y="443"/>
                  </a:lnTo>
                  <a:lnTo>
                    <a:pt x="118" y="415"/>
                  </a:lnTo>
                  <a:lnTo>
                    <a:pt x="118" y="385"/>
                  </a:lnTo>
                  <a:lnTo>
                    <a:pt x="58" y="325"/>
                  </a:lnTo>
                  <a:lnTo>
                    <a:pt x="29" y="325"/>
                  </a:lnTo>
                  <a:lnTo>
                    <a:pt x="29" y="296"/>
                  </a:lnTo>
                  <a:lnTo>
                    <a:pt x="0" y="266"/>
                  </a:lnTo>
                  <a:lnTo>
                    <a:pt x="0" y="237"/>
                  </a:lnTo>
                  <a:lnTo>
                    <a:pt x="29" y="237"/>
                  </a:lnTo>
                  <a:lnTo>
                    <a:pt x="58" y="266"/>
                  </a:lnTo>
                  <a:lnTo>
                    <a:pt x="58" y="296"/>
                  </a:lnTo>
                  <a:lnTo>
                    <a:pt x="148" y="207"/>
                  </a:lnTo>
                  <a:lnTo>
                    <a:pt x="236" y="207"/>
                  </a:lnTo>
                  <a:lnTo>
                    <a:pt x="266" y="178"/>
                  </a:lnTo>
                  <a:lnTo>
                    <a:pt x="295" y="178"/>
                  </a:lnTo>
                  <a:lnTo>
                    <a:pt x="325" y="148"/>
                  </a:lnTo>
                  <a:lnTo>
                    <a:pt x="385" y="148"/>
                  </a:lnTo>
                  <a:lnTo>
                    <a:pt x="414" y="118"/>
                  </a:lnTo>
                  <a:lnTo>
                    <a:pt x="443" y="118"/>
                  </a:lnTo>
                  <a:lnTo>
                    <a:pt x="473" y="87"/>
                  </a:lnTo>
                  <a:lnTo>
                    <a:pt x="532" y="87"/>
                  </a:lnTo>
                  <a:lnTo>
                    <a:pt x="562" y="60"/>
                  </a:lnTo>
                  <a:lnTo>
                    <a:pt x="593" y="60"/>
                  </a:lnTo>
                  <a:lnTo>
                    <a:pt x="562" y="30"/>
                  </a:lnTo>
                  <a:lnTo>
                    <a:pt x="593" y="0"/>
                  </a:lnTo>
                  <a:lnTo>
                    <a:pt x="620" y="0"/>
                  </a:lnTo>
                  <a:lnTo>
                    <a:pt x="650" y="30"/>
                  </a:lnTo>
                  <a:lnTo>
                    <a:pt x="650" y="60"/>
                  </a:lnTo>
                  <a:lnTo>
                    <a:pt x="680" y="60"/>
                  </a:lnTo>
                  <a:lnTo>
                    <a:pt x="680" y="87"/>
                  </a:lnTo>
                </a:path>
              </a:pathLst>
            </a:custGeom>
            <a:noFill/>
            <a:ln w="1588">
              <a:solidFill>
                <a:srgbClr val="000000"/>
              </a:solidFill>
              <a:prstDash val="solid"/>
              <a:round/>
              <a:headEnd/>
              <a:tailEnd/>
            </a:ln>
          </p:spPr>
          <p:txBody>
            <a:bodyPr/>
            <a:lstStyle/>
            <a:p>
              <a:endParaRPr lang="en-GB"/>
            </a:p>
          </p:txBody>
        </p:sp>
        <p:sp>
          <p:nvSpPr>
            <p:cNvPr id="17833" name="Line 425"/>
            <p:cNvSpPr>
              <a:spLocks noChangeShapeType="1"/>
            </p:cNvSpPr>
            <p:nvPr/>
          </p:nvSpPr>
          <p:spPr bwMode="auto">
            <a:xfrm flipV="1">
              <a:off x="3517" y="2445"/>
              <a:ext cx="7" cy="8"/>
            </a:xfrm>
            <a:prstGeom prst="line">
              <a:avLst/>
            </a:prstGeom>
            <a:noFill/>
            <a:ln w="1588">
              <a:solidFill>
                <a:srgbClr val="000000"/>
              </a:solidFill>
              <a:round/>
              <a:headEnd/>
              <a:tailEnd/>
            </a:ln>
          </p:spPr>
          <p:txBody>
            <a:bodyPr/>
            <a:lstStyle/>
            <a:p>
              <a:endParaRPr lang="en-GB"/>
            </a:p>
          </p:txBody>
        </p:sp>
        <p:sp>
          <p:nvSpPr>
            <p:cNvPr id="17834" name="Line 426"/>
            <p:cNvSpPr>
              <a:spLocks noChangeShapeType="1"/>
            </p:cNvSpPr>
            <p:nvPr/>
          </p:nvSpPr>
          <p:spPr bwMode="auto">
            <a:xfrm flipH="1">
              <a:off x="3509" y="2453"/>
              <a:ext cx="8" cy="7"/>
            </a:xfrm>
            <a:prstGeom prst="line">
              <a:avLst/>
            </a:prstGeom>
            <a:noFill/>
            <a:ln w="1588">
              <a:solidFill>
                <a:srgbClr val="000000"/>
              </a:solidFill>
              <a:round/>
              <a:headEnd/>
              <a:tailEnd/>
            </a:ln>
          </p:spPr>
          <p:txBody>
            <a:bodyPr/>
            <a:lstStyle/>
            <a:p>
              <a:endParaRPr lang="en-GB"/>
            </a:p>
          </p:txBody>
        </p:sp>
        <p:sp>
          <p:nvSpPr>
            <p:cNvPr id="17835" name="Line 427"/>
            <p:cNvSpPr>
              <a:spLocks noChangeShapeType="1"/>
            </p:cNvSpPr>
            <p:nvPr/>
          </p:nvSpPr>
          <p:spPr bwMode="auto">
            <a:xfrm flipV="1">
              <a:off x="3509" y="2445"/>
              <a:ext cx="15" cy="15"/>
            </a:xfrm>
            <a:prstGeom prst="line">
              <a:avLst/>
            </a:prstGeom>
            <a:noFill/>
            <a:ln w="1588">
              <a:solidFill>
                <a:srgbClr val="000000"/>
              </a:solidFill>
              <a:round/>
              <a:headEnd/>
              <a:tailEnd/>
            </a:ln>
          </p:spPr>
          <p:txBody>
            <a:bodyPr/>
            <a:lstStyle/>
            <a:p>
              <a:endParaRPr lang="en-GB"/>
            </a:p>
          </p:txBody>
        </p:sp>
        <p:sp>
          <p:nvSpPr>
            <p:cNvPr id="17836" name="Freeform 428"/>
            <p:cNvSpPr>
              <a:spLocks/>
            </p:cNvSpPr>
            <p:nvPr/>
          </p:nvSpPr>
          <p:spPr bwMode="auto">
            <a:xfrm>
              <a:off x="3517" y="2445"/>
              <a:ext cx="267" cy="119"/>
            </a:xfrm>
            <a:custGeom>
              <a:avLst/>
              <a:gdLst/>
              <a:ahLst/>
              <a:cxnLst>
                <a:cxn ang="0">
                  <a:pos x="1067" y="473"/>
                </a:cxn>
                <a:cxn ang="0">
                  <a:pos x="1067" y="443"/>
                </a:cxn>
                <a:cxn ang="0">
                  <a:pos x="1037" y="413"/>
                </a:cxn>
                <a:cxn ang="0">
                  <a:pos x="1006" y="413"/>
                </a:cxn>
                <a:cxn ang="0">
                  <a:pos x="1006" y="355"/>
                </a:cxn>
                <a:cxn ang="0">
                  <a:pos x="918" y="355"/>
                </a:cxn>
                <a:cxn ang="0">
                  <a:pos x="918" y="325"/>
                </a:cxn>
                <a:cxn ang="0">
                  <a:pos x="888" y="325"/>
                </a:cxn>
                <a:cxn ang="0">
                  <a:pos x="858" y="295"/>
                </a:cxn>
                <a:cxn ang="0">
                  <a:pos x="829" y="325"/>
                </a:cxn>
                <a:cxn ang="0">
                  <a:pos x="799" y="325"/>
                </a:cxn>
                <a:cxn ang="0">
                  <a:pos x="769" y="295"/>
                </a:cxn>
                <a:cxn ang="0">
                  <a:pos x="769" y="236"/>
                </a:cxn>
                <a:cxn ang="0">
                  <a:pos x="681" y="236"/>
                </a:cxn>
                <a:cxn ang="0">
                  <a:pos x="651" y="207"/>
                </a:cxn>
                <a:cxn ang="0">
                  <a:pos x="621" y="207"/>
                </a:cxn>
                <a:cxn ang="0">
                  <a:pos x="592" y="177"/>
                </a:cxn>
                <a:cxn ang="0">
                  <a:pos x="562" y="177"/>
                </a:cxn>
                <a:cxn ang="0">
                  <a:pos x="562" y="207"/>
                </a:cxn>
                <a:cxn ang="0">
                  <a:pos x="592" y="236"/>
                </a:cxn>
                <a:cxn ang="0">
                  <a:pos x="562" y="266"/>
                </a:cxn>
                <a:cxn ang="0">
                  <a:pos x="533" y="266"/>
                </a:cxn>
                <a:cxn ang="0">
                  <a:pos x="503" y="295"/>
                </a:cxn>
                <a:cxn ang="0">
                  <a:pos x="474" y="266"/>
                </a:cxn>
                <a:cxn ang="0">
                  <a:pos x="474" y="236"/>
                </a:cxn>
                <a:cxn ang="0">
                  <a:pos x="444" y="207"/>
                </a:cxn>
                <a:cxn ang="0">
                  <a:pos x="414" y="207"/>
                </a:cxn>
                <a:cxn ang="0">
                  <a:pos x="383" y="177"/>
                </a:cxn>
                <a:cxn ang="0">
                  <a:pos x="355" y="177"/>
                </a:cxn>
                <a:cxn ang="0">
                  <a:pos x="414" y="148"/>
                </a:cxn>
                <a:cxn ang="0">
                  <a:pos x="414" y="118"/>
                </a:cxn>
                <a:cxn ang="0">
                  <a:pos x="326" y="118"/>
                </a:cxn>
                <a:cxn ang="0">
                  <a:pos x="326" y="88"/>
                </a:cxn>
                <a:cxn ang="0">
                  <a:pos x="265" y="88"/>
                </a:cxn>
                <a:cxn ang="0">
                  <a:pos x="237" y="57"/>
                </a:cxn>
                <a:cxn ang="0">
                  <a:pos x="146" y="57"/>
                </a:cxn>
                <a:cxn ang="0">
                  <a:pos x="119" y="30"/>
                </a:cxn>
                <a:cxn ang="0">
                  <a:pos x="119" y="0"/>
                </a:cxn>
                <a:cxn ang="0">
                  <a:pos x="58" y="0"/>
                </a:cxn>
                <a:cxn ang="0">
                  <a:pos x="58" y="30"/>
                </a:cxn>
                <a:cxn ang="0">
                  <a:pos x="0" y="30"/>
                </a:cxn>
              </a:cxnLst>
              <a:rect l="0" t="0" r="r" b="b"/>
              <a:pathLst>
                <a:path w="1067" h="473">
                  <a:moveTo>
                    <a:pt x="1067" y="473"/>
                  </a:moveTo>
                  <a:lnTo>
                    <a:pt x="1067" y="443"/>
                  </a:lnTo>
                  <a:lnTo>
                    <a:pt x="1037" y="413"/>
                  </a:lnTo>
                  <a:lnTo>
                    <a:pt x="1006" y="413"/>
                  </a:lnTo>
                  <a:lnTo>
                    <a:pt x="1006" y="355"/>
                  </a:lnTo>
                  <a:lnTo>
                    <a:pt x="918" y="355"/>
                  </a:lnTo>
                  <a:lnTo>
                    <a:pt x="918" y="325"/>
                  </a:lnTo>
                  <a:lnTo>
                    <a:pt x="888" y="325"/>
                  </a:lnTo>
                  <a:lnTo>
                    <a:pt x="858" y="295"/>
                  </a:lnTo>
                  <a:lnTo>
                    <a:pt x="829" y="325"/>
                  </a:lnTo>
                  <a:lnTo>
                    <a:pt x="799" y="325"/>
                  </a:lnTo>
                  <a:lnTo>
                    <a:pt x="769" y="295"/>
                  </a:lnTo>
                  <a:lnTo>
                    <a:pt x="769" y="236"/>
                  </a:lnTo>
                  <a:lnTo>
                    <a:pt x="681" y="236"/>
                  </a:lnTo>
                  <a:lnTo>
                    <a:pt x="651" y="207"/>
                  </a:lnTo>
                  <a:lnTo>
                    <a:pt x="621" y="207"/>
                  </a:lnTo>
                  <a:lnTo>
                    <a:pt x="592" y="177"/>
                  </a:lnTo>
                  <a:lnTo>
                    <a:pt x="562" y="177"/>
                  </a:lnTo>
                  <a:lnTo>
                    <a:pt x="562" y="207"/>
                  </a:lnTo>
                  <a:lnTo>
                    <a:pt x="592" y="236"/>
                  </a:lnTo>
                  <a:lnTo>
                    <a:pt x="562" y="266"/>
                  </a:lnTo>
                  <a:lnTo>
                    <a:pt x="533" y="266"/>
                  </a:lnTo>
                  <a:lnTo>
                    <a:pt x="503" y="295"/>
                  </a:lnTo>
                  <a:lnTo>
                    <a:pt x="474" y="266"/>
                  </a:lnTo>
                  <a:lnTo>
                    <a:pt x="474" y="236"/>
                  </a:lnTo>
                  <a:lnTo>
                    <a:pt x="444" y="207"/>
                  </a:lnTo>
                  <a:lnTo>
                    <a:pt x="414" y="207"/>
                  </a:lnTo>
                  <a:lnTo>
                    <a:pt x="383" y="177"/>
                  </a:lnTo>
                  <a:lnTo>
                    <a:pt x="355" y="177"/>
                  </a:lnTo>
                  <a:lnTo>
                    <a:pt x="414" y="148"/>
                  </a:lnTo>
                  <a:lnTo>
                    <a:pt x="414" y="118"/>
                  </a:lnTo>
                  <a:lnTo>
                    <a:pt x="326" y="118"/>
                  </a:lnTo>
                  <a:lnTo>
                    <a:pt x="326" y="88"/>
                  </a:lnTo>
                  <a:lnTo>
                    <a:pt x="265" y="88"/>
                  </a:lnTo>
                  <a:lnTo>
                    <a:pt x="237" y="57"/>
                  </a:lnTo>
                  <a:lnTo>
                    <a:pt x="146" y="57"/>
                  </a:lnTo>
                  <a:lnTo>
                    <a:pt x="119" y="30"/>
                  </a:lnTo>
                  <a:lnTo>
                    <a:pt x="119" y="0"/>
                  </a:lnTo>
                  <a:lnTo>
                    <a:pt x="58" y="0"/>
                  </a:lnTo>
                  <a:lnTo>
                    <a:pt x="58" y="30"/>
                  </a:lnTo>
                  <a:lnTo>
                    <a:pt x="0" y="30"/>
                  </a:lnTo>
                </a:path>
              </a:pathLst>
            </a:custGeom>
            <a:noFill/>
            <a:ln w="1588">
              <a:solidFill>
                <a:srgbClr val="000000"/>
              </a:solidFill>
              <a:prstDash val="solid"/>
              <a:round/>
              <a:headEnd/>
              <a:tailEnd/>
            </a:ln>
          </p:spPr>
          <p:txBody>
            <a:bodyPr/>
            <a:lstStyle/>
            <a:p>
              <a:endParaRPr lang="en-GB"/>
            </a:p>
          </p:txBody>
        </p:sp>
        <p:sp>
          <p:nvSpPr>
            <p:cNvPr id="17837" name="Freeform 429"/>
            <p:cNvSpPr>
              <a:spLocks/>
            </p:cNvSpPr>
            <p:nvPr/>
          </p:nvSpPr>
          <p:spPr bwMode="auto">
            <a:xfrm>
              <a:off x="3828" y="2098"/>
              <a:ext cx="89" cy="66"/>
            </a:xfrm>
            <a:custGeom>
              <a:avLst/>
              <a:gdLst/>
              <a:ahLst/>
              <a:cxnLst>
                <a:cxn ang="0">
                  <a:pos x="355" y="0"/>
                </a:cxn>
                <a:cxn ang="0">
                  <a:pos x="326" y="0"/>
                </a:cxn>
                <a:cxn ang="0">
                  <a:pos x="326" y="89"/>
                </a:cxn>
                <a:cxn ang="0">
                  <a:pos x="297" y="119"/>
                </a:cxn>
                <a:cxn ang="0">
                  <a:pos x="237" y="119"/>
                </a:cxn>
                <a:cxn ang="0">
                  <a:pos x="237" y="89"/>
                </a:cxn>
                <a:cxn ang="0">
                  <a:pos x="30" y="89"/>
                </a:cxn>
                <a:cxn ang="0">
                  <a:pos x="0" y="119"/>
                </a:cxn>
                <a:cxn ang="0">
                  <a:pos x="30" y="149"/>
                </a:cxn>
                <a:cxn ang="0">
                  <a:pos x="30" y="177"/>
                </a:cxn>
                <a:cxn ang="0">
                  <a:pos x="119" y="177"/>
                </a:cxn>
                <a:cxn ang="0">
                  <a:pos x="88" y="208"/>
                </a:cxn>
                <a:cxn ang="0">
                  <a:pos x="30" y="208"/>
                </a:cxn>
                <a:cxn ang="0">
                  <a:pos x="30" y="238"/>
                </a:cxn>
                <a:cxn ang="0">
                  <a:pos x="0" y="265"/>
                </a:cxn>
              </a:cxnLst>
              <a:rect l="0" t="0" r="r" b="b"/>
              <a:pathLst>
                <a:path w="355" h="265">
                  <a:moveTo>
                    <a:pt x="355" y="0"/>
                  </a:moveTo>
                  <a:lnTo>
                    <a:pt x="326" y="0"/>
                  </a:lnTo>
                  <a:lnTo>
                    <a:pt x="326" y="89"/>
                  </a:lnTo>
                  <a:lnTo>
                    <a:pt x="297" y="119"/>
                  </a:lnTo>
                  <a:lnTo>
                    <a:pt x="237" y="119"/>
                  </a:lnTo>
                  <a:lnTo>
                    <a:pt x="237" y="89"/>
                  </a:lnTo>
                  <a:lnTo>
                    <a:pt x="30" y="89"/>
                  </a:lnTo>
                  <a:lnTo>
                    <a:pt x="0" y="119"/>
                  </a:lnTo>
                  <a:lnTo>
                    <a:pt x="30" y="149"/>
                  </a:lnTo>
                  <a:lnTo>
                    <a:pt x="30" y="177"/>
                  </a:lnTo>
                  <a:lnTo>
                    <a:pt x="119" y="177"/>
                  </a:lnTo>
                  <a:lnTo>
                    <a:pt x="88" y="208"/>
                  </a:lnTo>
                  <a:lnTo>
                    <a:pt x="30" y="208"/>
                  </a:lnTo>
                  <a:lnTo>
                    <a:pt x="30" y="238"/>
                  </a:lnTo>
                  <a:lnTo>
                    <a:pt x="0" y="265"/>
                  </a:lnTo>
                </a:path>
              </a:pathLst>
            </a:custGeom>
            <a:noFill/>
            <a:ln w="1588">
              <a:solidFill>
                <a:srgbClr val="000000"/>
              </a:solidFill>
              <a:prstDash val="solid"/>
              <a:round/>
              <a:headEnd/>
              <a:tailEnd/>
            </a:ln>
          </p:spPr>
          <p:txBody>
            <a:bodyPr/>
            <a:lstStyle/>
            <a:p>
              <a:endParaRPr lang="en-GB"/>
            </a:p>
          </p:txBody>
        </p:sp>
        <p:sp>
          <p:nvSpPr>
            <p:cNvPr id="17838" name="Freeform 430"/>
            <p:cNvSpPr>
              <a:spLocks/>
            </p:cNvSpPr>
            <p:nvPr/>
          </p:nvSpPr>
          <p:spPr bwMode="auto">
            <a:xfrm>
              <a:off x="3894" y="2031"/>
              <a:ext cx="23" cy="67"/>
            </a:xfrm>
            <a:custGeom>
              <a:avLst/>
              <a:gdLst/>
              <a:ahLst/>
              <a:cxnLst>
                <a:cxn ang="0">
                  <a:pos x="88" y="266"/>
                </a:cxn>
                <a:cxn ang="0">
                  <a:pos x="59" y="236"/>
                </a:cxn>
                <a:cxn ang="0">
                  <a:pos x="59" y="179"/>
                </a:cxn>
                <a:cxn ang="0">
                  <a:pos x="30" y="148"/>
                </a:cxn>
                <a:cxn ang="0">
                  <a:pos x="30" y="118"/>
                </a:cxn>
                <a:cxn ang="0">
                  <a:pos x="0" y="88"/>
                </a:cxn>
                <a:cxn ang="0">
                  <a:pos x="0" y="0"/>
                </a:cxn>
              </a:cxnLst>
              <a:rect l="0" t="0" r="r" b="b"/>
              <a:pathLst>
                <a:path w="88" h="266">
                  <a:moveTo>
                    <a:pt x="88" y="266"/>
                  </a:moveTo>
                  <a:lnTo>
                    <a:pt x="59" y="236"/>
                  </a:lnTo>
                  <a:lnTo>
                    <a:pt x="59" y="179"/>
                  </a:lnTo>
                  <a:lnTo>
                    <a:pt x="30" y="148"/>
                  </a:lnTo>
                  <a:lnTo>
                    <a:pt x="30" y="118"/>
                  </a:lnTo>
                  <a:lnTo>
                    <a:pt x="0" y="88"/>
                  </a:lnTo>
                  <a:lnTo>
                    <a:pt x="0" y="0"/>
                  </a:lnTo>
                </a:path>
              </a:pathLst>
            </a:custGeom>
            <a:noFill/>
            <a:ln w="1588">
              <a:solidFill>
                <a:srgbClr val="000000"/>
              </a:solidFill>
              <a:prstDash val="solid"/>
              <a:round/>
              <a:headEnd/>
              <a:tailEnd/>
            </a:ln>
          </p:spPr>
          <p:txBody>
            <a:bodyPr/>
            <a:lstStyle/>
            <a:p>
              <a:endParaRPr lang="en-GB"/>
            </a:p>
          </p:txBody>
        </p:sp>
        <p:sp>
          <p:nvSpPr>
            <p:cNvPr id="17839" name="Freeform 431"/>
            <p:cNvSpPr>
              <a:spLocks/>
            </p:cNvSpPr>
            <p:nvPr/>
          </p:nvSpPr>
          <p:spPr bwMode="auto">
            <a:xfrm>
              <a:off x="3828" y="2164"/>
              <a:ext cx="185" cy="7"/>
            </a:xfrm>
            <a:custGeom>
              <a:avLst/>
              <a:gdLst/>
              <a:ahLst/>
              <a:cxnLst>
                <a:cxn ang="0">
                  <a:pos x="0" y="0"/>
                </a:cxn>
                <a:cxn ang="0">
                  <a:pos x="148" y="0"/>
                </a:cxn>
                <a:cxn ang="0">
                  <a:pos x="207" y="30"/>
                </a:cxn>
                <a:cxn ang="0">
                  <a:pos x="741" y="30"/>
                </a:cxn>
              </a:cxnLst>
              <a:rect l="0" t="0" r="r" b="b"/>
              <a:pathLst>
                <a:path w="741" h="30">
                  <a:moveTo>
                    <a:pt x="0" y="0"/>
                  </a:moveTo>
                  <a:lnTo>
                    <a:pt x="148" y="0"/>
                  </a:lnTo>
                  <a:lnTo>
                    <a:pt x="207" y="30"/>
                  </a:lnTo>
                  <a:lnTo>
                    <a:pt x="741" y="30"/>
                  </a:lnTo>
                </a:path>
              </a:pathLst>
            </a:custGeom>
            <a:noFill/>
            <a:ln w="1588">
              <a:solidFill>
                <a:srgbClr val="000000"/>
              </a:solidFill>
              <a:prstDash val="solid"/>
              <a:round/>
              <a:headEnd/>
              <a:tailEnd/>
            </a:ln>
          </p:spPr>
          <p:txBody>
            <a:bodyPr/>
            <a:lstStyle/>
            <a:p>
              <a:endParaRPr lang="en-GB"/>
            </a:p>
          </p:txBody>
        </p:sp>
        <p:sp>
          <p:nvSpPr>
            <p:cNvPr id="17840" name="Freeform 432"/>
            <p:cNvSpPr>
              <a:spLocks/>
            </p:cNvSpPr>
            <p:nvPr/>
          </p:nvSpPr>
          <p:spPr bwMode="auto">
            <a:xfrm>
              <a:off x="1309" y="1224"/>
              <a:ext cx="548" cy="237"/>
            </a:xfrm>
            <a:custGeom>
              <a:avLst/>
              <a:gdLst/>
              <a:ahLst/>
              <a:cxnLst>
                <a:cxn ang="0">
                  <a:pos x="148" y="622"/>
                </a:cxn>
                <a:cxn ang="0">
                  <a:pos x="148" y="534"/>
                </a:cxn>
                <a:cxn ang="0">
                  <a:pos x="30" y="504"/>
                </a:cxn>
                <a:cxn ang="0">
                  <a:pos x="295" y="416"/>
                </a:cxn>
                <a:cxn ang="0">
                  <a:pos x="266" y="327"/>
                </a:cxn>
                <a:cxn ang="0">
                  <a:pos x="207" y="297"/>
                </a:cxn>
                <a:cxn ang="0">
                  <a:pos x="118" y="297"/>
                </a:cxn>
                <a:cxn ang="0">
                  <a:pos x="30" y="297"/>
                </a:cxn>
                <a:cxn ang="0">
                  <a:pos x="58" y="118"/>
                </a:cxn>
                <a:cxn ang="0">
                  <a:pos x="177" y="179"/>
                </a:cxn>
                <a:cxn ang="0">
                  <a:pos x="148" y="118"/>
                </a:cxn>
                <a:cxn ang="0">
                  <a:pos x="88" y="61"/>
                </a:cxn>
                <a:cxn ang="0">
                  <a:pos x="325" y="61"/>
                </a:cxn>
                <a:cxn ang="0">
                  <a:pos x="414" y="118"/>
                </a:cxn>
                <a:cxn ang="0">
                  <a:pos x="473" y="209"/>
                </a:cxn>
                <a:cxn ang="0">
                  <a:pos x="355" y="209"/>
                </a:cxn>
                <a:cxn ang="0">
                  <a:pos x="414" y="297"/>
                </a:cxn>
                <a:cxn ang="0">
                  <a:pos x="473" y="327"/>
                </a:cxn>
                <a:cxn ang="0">
                  <a:pos x="593" y="267"/>
                </a:cxn>
                <a:cxn ang="0">
                  <a:pos x="680" y="267"/>
                </a:cxn>
                <a:cxn ang="0">
                  <a:pos x="769" y="149"/>
                </a:cxn>
                <a:cxn ang="0">
                  <a:pos x="887" y="238"/>
                </a:cxn>
                <a:cxn ang="0">
                  <a:pos x="978" y="149"/>
                </a:cxn>
                <a:cxn ang="0">
                  <a:pos x="1096" y="118"/>
                </a:cxn>
                <a:cxn ang="0">
                  <a:pos x="1155" y="238"/>
                </a:cxn>
                <a:cxn ang="0">
                  <a:pos x="1155" y="90"/>
                </a:cxn>
                <a:cxn ang="0">
                  <a:pos x="1303" y="149"/>
                </a:cxn>
                <a:cxn ang="0">
                  <a:pos x="1392" y="90"/>
                </a:cxn>
                <a:cxn ang="0">
                  <a:pos x="1571" y="90"/>
                </a:cxn>
                <a:cxn ang="0">
                  <a:pos x="1599" y="0"/>
                </a:cxn>
                <a:cxn ang="0">
                  <a:pos x="1778" y="90"/>
                </a:cxn>
                <a:cxn ang="0">
                  <a:pos x="1897" y="61"/>
                </a:cxn>
                <a:cxn ang="0">
                  <a:pos x="1926" y="149"/>
                </a:cxn>
                <a:cxn ang="0">
                  <a:pos x="1926" y="209"/>
                </a:cxn>
                <a:cxn ang="0">
                  <a:pos x="2045" y="209"/>
                </a:cxn>
                <a:cxn ang="0">
                  <a:pos x="2133" y="267"/>
                </a:cxn>
                <a:cxn ang="0">
                  <a:pos x="2163" y="356"/>
                </a:cxn>
                <a:cxn ang="0">
                  <a:pos x="2192" y="416"/>
                </a:cxn>
                <a:cxn ang="0">
                  <a:pos x="2104" y="474"/>
                </a:cxn>
                <a:cxn ang="0">
                  <a:pos x="1985" y="534"/>
                </a:cxn>
                <a:cxn ang="0">
                  <a:pos x="1926" y="622"/>
                </a:cxn>
                <a:cxn ang="0">
                  <a:pos x="1717" y="652"/>
                </a:cxn>
                <a:cxn ang="0">
                  <a:pos x="1571" y="711"/>
                </a:cxn>
                <a:cxn ang="0">
                  <a:pos x="1453" y="771"/>
                </a:cxn>
                <a:cxn ang="0">
                  <a:pos x="1274" y="829"/>
                </a:cxn>
                <a:cxn ang="0">
                  <a:pos x="1067" y="890"/>
                </a:cxn>
                <a:cxn ang="0">
                  <a:pos x="800" y="947"/>
                </a:cxn>
                <a:cxn ang="0">
                  <a:pos x="504" y="890"/>
                </a:cxn>
                <a:cxn ang="0">
                  <a:pos x="473" y="829"/>
                </a:cxn>
                <a:cxn ang="0">
                  <a:pos x="386" y="801"/>
                </a:cxn>
                <a:cxn ang="0">
                  <a:pos x="295" y="801"/>
                </a:cxn>
                <a:cxn ang="0">
                  <a:pos x="58" y="771"/>
                </a:cxn>
                <a:cxn ang="0">
                  <a:pos x="237" y="711"/>
                </a:cxn>
              </a:cxnLst>
              <a:rect l="0" t="0" r="r" b="b"/>
              <a:pathLst>
                <a:path w="2192" h="947">
                  <a:moveTo>
                    <a:pt x="237" y="592"/>
                  </a:moveTo>
                  <a:lnTo>
                    <a:pt x="207" y="592"/>
                  </a:lnTo>
                  <a:lnTo>
                    <a:pt x="177" y="622"/>
                  </a:lnTo>
                  <a:lnTo>
                    <a:pt x="148" y="622"/>
                  </a:lnTo>
                  <a:lnTo>
                    <a:pt x="148" y="592"/>
                  </a:lnTo>
                  <a:lnTo>
                    <a:pt x="118" y="592"/>
                  </a:lnTo>
                  <a:lnTo>
                    <a:pt x="177" y="534"/>
                  </a:lnTo>
                  <a:lnTo>
                    <a:pt x="148" y="534"/>
                  </a:lnTo>
                  <a:lnTo>
                    <a:pt x="118" y="504"/>
                  </a:lnTo>
                  <a:lnTo>
                    <a:pt x="88" y="504"/>
                  </a:lnTo>
                  <a:lnTo>
                    <a:pt x="58" y="534"/>
                  </a:lnTo>
                  <a:lnTo>
                    <a:pt x="30" y="504"/>
                  </a:lnTo>
                  <a:lnTo>
                    <a:pt x="0" y="504"/>
                  </a:lnTo>
                  <a:lnTo>
                    <a:pt x="0" y="445"/>
                  </a:lnTo>
                  <a:lnTo>
                    <a:pt x="266" y="445"/>
                  </a:lnTo>
                  <a:lnTo>
                    <a:pt x="295" y="416"/>
                  </a:lnTo>
                  <a:lnTo>
                    <a:pt x="118" y="416"/>
                  </a:lnTo>
                  <a:lnTo>
                    <a:pt x="177" y="356"/>
                  </a:lnTo>
                  <a:lnTo>
                    <a:pt x="237" y="356"/>
                  </a:lnTo>
                  <a:lnTo>
                    <a:pt x="266" y="327"/>
                  </a:lnTo>
                  <a:lnTo>
                    <a:pt x="295" y="327"/>
                  </a:lnTo>
                  <a:lnTo>
                    <a:pt x="266" y="297"/>
                  </a:lnTo>
                  <a:lnTo>
                    <a:pt x="237" y="327"/>
                  </a:lnTo>
                  <a:lnTo>
                    <a:pt x="207" y="297"/>
                  </a:lnTo>
                  <a:lnTo>
                    <a:pt x="177" y="297"/>
                  </a:lnTo>
                  <a:lnTo>
                    <a:pt x="177" y="267"/>
                  </a:lnTo>
                  <a:lnTo>
                    <a:pt x="148" y="297"/>
                  </a:lnTo>
                  <a:lnTo>
                    <a:pt x="118" y="297"/>
                  </a:lnTo>
                  <a:lnTo>
                    <a:pt x="88" y="267"/>
                  </a:lnTo>
                  <a:lnTo>
                    <a:pt x="88" y="297"/>
                  </a:lnTo>
                  <a:lnTo>
                    <a:pt x="58" y="267"/>
                  </a:lnTo>
                  <a:lnTo>
                    <a:pt x="30" y="297"/>
                  </a:lnTo>
                  <a:lnTo>
                    <a:pt x="0" y="267"/>
                  </a:lnTo>
                  <a:lnTo>
                    <a:pt x="0" y="90"/>
                  </a:lnTo>
                  <a:lnTo>
                    <a:pt x="30" y="90"/>
                  </a:lnTo>
                  <a:lnTo>
                    <a:pt x="58" y="118"/>
                  </a:lnTo>
                  <a:lnTo>
                    <a:pt x="88" y="118"/>
                  </a:lnTo>
                  <a:lnTo>
                    <a:pt x="88" y="149"/>
                  </a:lnTo>
                  <a:lnTo>
                    <a:pt x="148" y="149"/>
                  </a:lnTo>
                  <a:lnTo>
                    <a:pt x="177" y="179"/>
                  </a:lnTo>
                  <a:lnTo>
                    <a:pt x="207" y="179"/>
                  </a:lnTo>
                  <a:lnTo>
                    <a:pt x="207" y="149"/>
                  </a:lnTo>
                  <a:lnTo>
                    <a:pt x="177" y="118"/>
                  </a:lnTo>
                  <a:lnTo>
                    <a:pt x="148" y="118"/>
                  </a:lnTo>
                  <a:lnTo>
                    <a:pt x="118" y="90"/>
                  </a:lnTo>
                  <a:lnTo>
                    <a:pt x="207" y="90"/>
                  </a:lnTo>
                  <a:lnTo>
                    <a:pt x="177" y="61"/>
                  </a:lnTo>
                  <a:lnTo>
                    <a:pt x="88" y="61"/>
                  </a:lnTo>
                  <a:lnTo>
                    <a:pt x="88" y="31"/>
                  </a:lnTo>
                  <a:lnTo>
                    <a:pt x="266" y="31"/>
                  </a:lnTo>
                  <a:lnTo>
                    <a:pt x="295" y="61"/>
                  </a:lnTo>
                  <a:lnTo>
                    <a:pt x="325" y="61"/>
                  </a:lnTo>
                  <a:lnTo>
                    <a:pt x="355" y="90"/>
                  </a:lnTo>
                  <a:lnTo>
                    <a:pt x="386" y="90"/>
                  </a:lnTo>
                  <a:lnTo>
                    <a:pt x="386" y="118"/>
                  </a:lnTo>
                  <a:lnTo>
                    <a:pt x="414" y="118"/>
                  </a:lnTo>
                  <a:lnTo>
                    <a:pt x="444" y="149"/>
                  </a:lnTo>
                  <a:lnTo>
                    <a:pt x="414" y="179"/>
                  </a:lnTo>
                  <a:lnTo>
                    <a:pt x="444" y="179"/>
                  </a:lnTo>
                  <a:lnTo>
                    <a:pt x="473" y="209"/>
                  </a:lnTo>
                  <a:lnTo>
                    <a:pt x="444" y="209"/>
                  </a:lnTo>
                  <a:lnTo>
                    <a:pt x="414" y="238"/>
                  </a:lnTo>
                  <a:lnTo>
                    <a:pt x="386" y="238"/>
                  </a:lnTo>
                  <a:lnTo>
                    <a:pt x="355" y="209"/>
                  </a:lnTo>
                  <a:lnTo>
                    <a:pt x="355" y="238"/>
                  </a:lnTo>
                  <a:lnTo>
                    <a:pt x="386" y="267"/>
                  </a:lnTo>
                  <a:lnTo>
                    <a:pt x="414" y="267"/>
                  </a:lnTo>
                  <a:lnTo>
                    <a:pt x="414" y="297"/>
                  </a:lnTo>
                  <a:lnTo>
                    <a:pt x="444" y="327"/>
                  </a:lnTo>
                  <a:lnTo>
                    <a:pt x="444" y="386"/>
                  </a:lnTo>
                  <a:lnTo>
                    <a:pt x="473" y="416"/>
                  </a:lnTo>
                  <a:lnTo>
                    <a:pt x="473" y="327"/>
                  </a:lnTo>
                  <a:lnTo>
                    <a:pt x="504" y="356"/>
                  </a:lnTo>
                  <a:lnTo>
                    <a:pt x="504" y="327"/>
                  </a:lnTo>
                  <a:lnTo>
                    <a:pt x="593" y="238"/>
                  </a:lnTo>
                  <a:lnTo>
                    <a:pt x="593" y="267"/>
                  </a:lnTo>
                  <a:lnTo>
                    <a:pt x="623" y="297"/>
                  </a:lnTo>
                  <a:lnTo>
                    <a:pt x="623" y="267"/>
                  </a:lnTo>
                  <a:lnTo>
                    <a:pt x="651" y="297"/>
                  </a:lnTo>
                  <a:lnTo>
                    <a:pt x="680" y="267"/>
                  </a:lnTo>
                  <a:lnTo>
                    <a:pt x="680" y="149"/>
                  </a:lnTo>
                  <a:lnTo>
                    <a:pt x="711" y="118"/>
                  </a:lnTo>
                  <a:lnTo>
                    <a:pt x="741" y="118"/>
                  </a:lnTo>
                  <a:lnTo>
                    <a:pt x="769" y="149"/>
                  </a:lnTo>
                  <a:lnTo>
                    <a:pt x="769" y="179"/>
                  </a:lnTo>
                  <a:lnTo>
                    <a:pt x="800" y="179"/>
                  </a:lnTo>
                  <a:lnTo>
                    <a:pt x="860" y="238"/>
                  </a:lnTo>
                  <a:lnTo>
                    <a:pt x="887" y="238"/>
                  </a:lnTo>
                  <a:lnTo>
                    <a:pt x="887" y="149"/>
                  </a:lnTo>
                  <a:lnTo>
                    <a:pt x="918" y="118"/>
                  </a:lnTo>
                  <a:lnTo>
                    <a:pt x="948" y="118"/>
                  </a:lnTo>
                  <a:lnTo>
                    <a:pt x="978" y="149"/>
                  </a:lnTo>
                  <a:lnTo>
                    <a:pt x="1007" y="118"/>
                  </a:lnTo>
                  <a:lnTo>
                    <a:pt x="1007" y="90"/>
                  </a:lnTo>
                  <a:lnTo>
                    <a:pt x="1067" y="90"/>
                  </a:lnTo>
                  <a:lnTo>
                    <a:pt x="1096" y="118"/>
                  </a:lnTo>
                  <a:lnTo>
                    <a:pt x="1096" y="149"/>
                  </a:lnTo>
                  <a:lnTo>
                    <a:pt x="1125" y="179"/>
                  </a:lnTo>
                  <a:lnTo>
                    <a:pt x="1155" y="179"/>
                  </a:lnTo>
                  <a:lnTo>
                    <a:pt x="1155" y="238"/>
                  </a:lnTo>
                  <a:lnTo>
                    <a:pt x="1185" y="267"/>
                  </a:lnTo>
                  <a:lnTo>
                    <a:pt x="1185" y="179"/>
                  </a:lnTo>
                  <a:lnTo>
                    <a:pt x="1155" y="149"/>
                  </a:lnTo>
                  <a:lnTo>
                    <a:pt x="1155" y="90"/>
                  </a:lnTo>
                  <a:lnTo>
                    <a:pt x="1185" y="90"/>
                  </a:lnTo>
                  <a:lnTo>
                    <a:pt x="1215" y="118"/>
                  </a:lnTo>
                  <a:lnTo>
                    <a:pt x="1303" y="118"/>
                  </a:lnTo>
                  <a:lnTo>
                    <a:pt x="1303" y="149"/>
                  </a:lnTo>
                  <a:lnTo>
                    <a:pt x="1333" y="179"/>
                  </a:lnTo>
                  <a:lnTo>
                    <a:pt x="1362" y="149"/>
                  </a:lnTo>
                  <a:lnTo>
                    <a:pt x="1362" y="118"/>
                  </a:lnTo>
                  <a:lnTo>
                    <a:pt x="1392" y="90"/>
                  </a:lnTo>
                  <a:lnTo>
                    <a:pt x="1453" y="90"/>
                  </a:lnTo>
                  <a:lnTo>
                    <a:pt x="1481" y="118"/>
                  </a:lnTo>
                  <a:lnTo>
                    <a:pt x="1541" y="118"/>
                  </a:lnTo>
                  <a:lnTo>
                    <a:pt x="1571" y="90"/>
                  </a:lnTo>
                  <a:lnTo>
                    <a:pt x="1599" y="90"/>
                  </a:lnTo>
                  <a:lnTo>
                    <a:pt x="1599" y="61"/>
                  </a:lnTo>
                  <a:lnTo>
                    <a:pt x="1571" y="31"/>
                  </a:lnTo>
                  <a:lnTo>
                    <a:pt x="1599" y="0"/>
                  </a:lnTo>
                  <a:lnTo>
                    <a:pt x="1717" y="0"/>
                  </a:lnTo>
                  <a:lnTo>
                    <a:pt x="1748" y="31"/>
                  </a:lnTo>
                  <a:lnTo>
                    <a:pt x="1748" y="61"/>
                  </a:lnTo>
                  <a:lnTo>
                    <a:pt x="1778" y="90"/>
                  </a:lnTo>
                  <a:lnTo>
                    <a:pt x="1808" y="90"/>
                  </a:lnTo>
                  <a:lnTo>
                    <a:pt x="1836" y="118"/>
                  </a:lnTo>
                  <a:lnTo>
                    <a:pt x="1836" y="90"/>
                  </a:lnTo>
                  <a:lnTo>
                    <a:pt x="1897" y="61"/>
                  </a:lnTo>
                  <a:lnTo>
                    <a:pt x="1926" y="61"/>
                  </a:lnTo>
                  <a:lnTo>
                    <a:pt x="1926" y="118"/>
                  </a:lnTo>
                  <a:lnTo>
                    <a:pt x="1897" y="118"/>
                  </a:lnTo>
                  <a:lnTo>
                    <a:pt x="1926" y="149"/>
                  </a:lnTo>
                  <a:lnTo>
                    <a:pt x="1985" y="149"/>
                  </a:lnTo>
                  <a:lnTo>
                    <a:pt x="1985" y="179"/>
                  </a:lnTo>
                  <a:lnTo>
                    <a:pt x="1955" y="179"/>
                  </a:lnTo>
                  <a:lnTo>
                    <a:pt x="1926" y="209"/>
                  </a:lnTo>
                  <a:lnTo>
                    <a:pt x="1926" y="238"/>
                  </a:lnTo>
                  <a:lnTo>
                    <a:pt x="1985" y="238"/>
                  </a:lnTo>
                  <a:lnTo>
                    <a:pt x="2015" y="209"/>
                  </a:lnTo>
                  <a:lnTo>
                    <a:pt x="2045" y="209"/>
                  </a:lnTo>
                  <a:lnTo>
                    <a:pt x="2045" y="238"/>
                  </a:lnTo>
                  <a:lnTo>
                    <a:pt x="1985" y="297"/>
                  </a:lnTo>
                  <a:lnTo>
                    <a:pt x="2045" y="267"/>
                  </a:lnTo>
                  <a:lnTo>
                    <a:pt x="2133" y="267"/>
                  </a:lnTo>
                  <a:lnTo>
                    <a:pt x="2163" y="297"/>
                  </a:lnTo>
                  <a:lnTo>
                    <a:pt x="2192" y="297"/>
                  </a:lnTo>
                  <a:lnTo>
                    <a:pt x="2192" y="327"/>
                  </a:lnTo>
                  <a:lnTo>
                    <a:pt x="2163" y="356"/>
                  </a:lnTo>
                  <a:lnTo>
                    <a:pt x="2192" y="356"/>
                  </a:lnTo>
                  <a:lnTo>
                    <a:pt x="2192" y="386"/>
                  </a:lnTo>
                  <a:lnTo>
                    <a:pt x="2163" y="386"/>
                  </a:lnTo>
                  <a:lnTo>
                    <a:pt x="2192" y="416"/>
                  </a:lnTo>
                  <a:lnTo>
                    <a:pt x="2192" y="445"/>
                  </a:lnTo>
                  <a:lnTo>
                    <a:pt x="2074" y="445"/>
                  </a:lnTo>
                  <a:lnTo>
                    <a:pt x="2133" y="474"/>
                  </a:lnTo>
                  <a:lnTo>
                    <a:pt x="2104" y="474"/>
                  </a:lnTo>
                  <a:lnTo>
                    <a:pt x="2074" y="504"/>
                  </a:lnTo>
                  <a:lnTo>
                    <a:pt x="2045" y="504"/>
                  </a:lnTo>
                  <a:lnTo>
                    <a:pt x="2015" y="534"/>
                  </a:lnTo>
                  <a:lnTo>
                    <a:pt x="1985" y="534"/>
                  </a:lnTo>
                  <a:lnTo>
                    <a:pt x="1955" y="565"/>
                  </a:lnTo>
                  <a:lnTo>
                    <a:pt x="1926" y="565"/>
                  </a:lnTo>
                  <a:lnTo>
                    <a:pt x="1955" y="592"/>
                  </a:lnTo>
                  <a:lnTo>
                    <a:pt x="1926" y="622"/>
                  </a:lnTo>
                  <a:lnTo>
                    <a:pt x="1867" y="622"/>
                  </a:lnTo>
                  <a:lnTo>
                    <a:pt x="1808" y="683"/>
                  </a:lnTo>
                  <a:lnTo>
                    <a:pt x="1778" y="652"/>
                  </a:lnTo>
                  <a:lnTo>
                    <a:pt x="1717" y="652"/>
                  </a:lnTo>
                  <a:lnTo>
                    <a:pt x="1690" y="683"/>
                  </a:lnTo>
                  <a:lnTo>
                    <a:pt x="1629" y="683"/>
                  </a:lnTo>
                  <a:lnTo>
                    <a:pt x="1599" y="711"/>
                  </a:lnTo>
                  <a:lnTo>
                    <a:pt x="1571" y="711"/>
                  </a:lnTo>
                  <a:lnTo>
                    <a:pt x="1541" y="741"/>
                  </a:lnTo>
                  <a:lnTo>
                    <a:pt x="1481" y="741"/>
                  </a:lnTo>
                  <a:lnTo>
                    <a:pt x="1481" y="771"/>
                  </a:lnTo>
                  <a:lnTo>
                    <a:pt x="1453" y="771"/>
                  </a:lnTo>
                  <a:lnTo>
                    <a:pt x="1422" y="801"/>
                  </a:lnTo>
                  <a:lnTo>
                    <a:pt x="1333" y="801"/>
                  </a:lnTo>
                  <a:lnTo>
                    <a:pt x="1333" y="771"/>
                  </a:lnTo>
                  <a:lnTo>
                    <a:pt x="1274" y="829"/>
                  </a:lnTo>
                  <a:lnTo>
                    <a:pt x="1096" y="829"/>
                  </a:lnTo>
                  <a:lnTo>
                    <a:pt x="1067" y="859"/>
                  </a:lnTo>
                  <a:lnTo>
                    <a:pt x="1096" y="890"/>
                  </a:lnTo>
                  <a:lnTo>
                    <a:pt x="1067" y="890"/>
                  </a:lnTo>
                  <a:lnTo>
                    <a:pt x="1037" y="920"/>
                  </a:lnTo>
                  <a:lnTo>
                    <a:pt x="918" y="920"/>
                  </a:lnTo>
                  <a:lnTo>
                    <a:pt x="887" y="947"/>
                  </a:lnTo>
                  <a:lnTo>
                    <a:pt x="800" y="947"/>
                  </a:lnTo>
                  <a:lnTo>
                    <a:pt x="769" y="920"/>
                  </a:lnTo>
                  <a:lnTo>
                    <a:pt x="680" y="920"/>
                  </a:lnTo>
                  <a:lnTo>
                    <a:pt x="651" y="890"/>
                  </a:lnTo>
                  <a:lnTo>
                    <a:pt x="504" y="890"/>
                  </a:lnTo>
                  <a:lnTo>
                    <a:pt x="504" y="859"/>
                  </a:lnTo>
                  <a:lnTo>
                    <a:pt x="532" y="829"/>
                  </a:lnTo>
                  <a:lnTo>
                    <a:pt x="504" y="801"/>
                  </a:lnTo>
                  <a:lnTo>
                    <a:pt x="473" y="829"/>
                  </a:lnTo>
                  <a:lnTo>
                    <a:pt x="444" y="829"/>
                  </a:lnTo>
                  <a:lnTo>
                    <a:pt x="444" y="801"/>
                  </a:lnTo>
                  <a:lnTo>
                    <a:pt x="414" y="829"/>
                  </a:lnTo>
                  <a:lnTo>
                    <a:pt x="386" y="801"/>
                  </a:lnTo>
                  <a:lnTo>
                    <a:pt x="355" y="801"/>
                  </a:lnTo>
                  <a:lnTo>
                    <a:pt x="386" y="771"/>
                  </a:lnTo>
                  <a:lnTo>
                    <a:pt x="325" y="771"/>
                  </a:lnTo>
                  <a:lnTo>
                    <a:pt x="295" y="801"/>
                  </a:lnTo>
                  <a:lnTo>
                    <a:pt x="0" y="801"/>
                  </a:lnTo>
                  <a:lnTo>
                    <a:pt x="0" y="741"/>
                  </a:lnTo>
                  <a:lnTo>
                    <a:pt x="30" y="741"/>
                  </a:lnTo>
                  <a:lnTo>
                    <a:pt x="58" y="771"/>
                  </a:lnTo>
                  <a:lnTo>
                    <a:pt x="88" y="741"/>
                  </a:lnTo>
                  <a:lnTo>
                    <a:pt x="177" y="741"/>
                  </a:lnTo>
                  <a:lnTo>
                    <a:pt x="177" y="711"/>
                  </a:lnTo>
                  <a:lnTo>
                    <a:pt x="237" y="711"/>
                  </a:lnTo>
                  <a:lnTo>
                    <a:pt x="207" y="683"/>
                  </a:lnTo>
                  <a:lnTo>
                    <a:pt x="237" y="652"/>
                  </a:lnTo>
                </a:path>
              </a:pathLst>
            </a:custGeom>
            <a:noFill/>
            <a:ln w="1588">
              <a:solidFill>
                <a:srgbClr val="000000"/>
              </a:solidFill>
              <a:prstDash val="solid"/>
              <a:round/>
              <a:headEnd/>
              <a:tailEnd/>
            </a:ln>
          </p:spPr>
          <p:txBody>
            <a:bodyPr/>
            <a:lstStyle/>
            <a:p>
              <a:endParaRPr lang="en-GB"/>
            </a:p>
          </p:txBody>
        </p:sp>
        <p:sp>
          <p:nvSpPr>
            <p:cNvPr id="17841" name="Freeform 433"/>
            <p:cNvSpPr>
              <a:spLocks/>
            </p:cNvSpPr>
            <p:nvPr/>
          </p:nvSpPr>
          <p:spPr bwMode="auto">
            <a:xfrm>
              <a:off x="2183" y="1543"/>
              <a:ext cx="30" cy="22"/>
            </a:xfrm>
            <a:custGeom>
              <a:avLst/>
              <a:gdLst/>
              <a:ahLst/>
              <a:cxnLst>
                <a:cxn ang="0">
                  <a:pos x="88" y="89"/>
                </a:cxn>
                <a:cxn ang="0">
                  <a:pos x="61" y="59"/>
                </a:cxn>
                <a:cxn ang="0">
                  <a:pos x="30" y="89"/>
                </a:cxn>
                <a:cxn ang="0">
                  <a:pos x="0" y="89"/>
                </a:cxn>
                <a:cxn ang="0">
                  <a:pos x="0" y="59"/>
                </a:cxn>
                <a:cxn ang="0">
                  <a:pos x="30" y="59"/>
                </a:cxn>
                <a:cxn ang="0">
                  <a:pos x="30" y="0"/>
                </a:cxn>
                <a:cxn ang="0">
                  <a:pos x="88" y="0"/>
                </a:cxn>
                <a:cxn ang="0">
                  <a:pos x="118" y="30"/>
                </a:cxn>
                <a:cxn ang="0">
                  <a:pos x="118" y="59"/>
                </a:cxn>
                <a:cxn ang="0">
                  <a:pos x="88" y="59"/>
                </a:cxn>
                <a:cxn ang="0">
                  <a:pos x="88" y="89"/>
                </a:cxn>
              </a:cxnLst>
              <a:rect l="0" t="0" r="r" b="b"/>
              <a:pathLst>
                <a:path w="118" h="89">
                  <a:moveTo>
                    <a:pt x="88" y="89"/>
                  </a:moveTo>
                  <a:lnTo>
                    <a:pt x="61" y="59"/>
                  </a:lnTo>
                  <a:lnTo>
                    <a:pt x="30" y="89"/>
                  </a:lnTo>
                  <a:lnTo>
                    <a:pt x="0" y="89"/>
                  </a:lnTo>
                  <a:lnTo>
                    <a:pt x="0" y="59"/>
                  </a:lnTo>
                  <a:lnTo>
                    <a:pt x="30" y="59"/>
                  </a:lnTo>
                  <a:lnTo>
                    <a:pt x="30" y="0"/>
                  </a:lnTo>
                  <a:lnTo>
                    <a:pt x="88" y="0"/>
                  </a:lnTo>
                  <a:lnTo>
                    <a:pt x="118" y="30"/>
                  </a:lnTo>
                  <a:lnTo>
                    <a:pt x="118" y="59"/>
                  </a:lnTo>
                  <a:lnTo>
                    <a:pt x="88" y="59"/>
                  </a:lnTo>
                  <a:lnTo>
                    <a:pt x="88" y="89"/>
                  </a:lnTo>
                </a:path>
              </a:pathLst>
            </a:custGeom>
            <a:noFill/>
            <a:ln w="1588">
              <a:solidFill>
                <a:srgbClr val="000000"/>
              </a:solidFill>
              <a:prstDash val="solid"/>
              <a:round/>
              <a:headEnd/>
              <a:tailEnd/>
            </a:ln>
          </p:spPr>
          <p:txBody>
            <a:bodyPr/>
            <a:lstStyle/>
            <a:p>
              <a:endParaRPr lang="en-GB"/>
            </a:p>
          </p:txBody>
        </p:sp>
        <p:sp>
          <p:nvSpPr>
            <p:cNvPr id="17842" name="Freeform 434"/>
            <p:cNvSpPr>
              <a:spLocks/>
            </p:cNvSpPr>
            <p:nvPr/>
          </p:nvSpPr>
          <p:spPr bwMode="auto">
            <a:xfrm>
              <a:off x="2205" y="1565"/>
              <a:ext cx="8" cy="7"/>
            </a:xfrm>
            <a:custGeom>
              <a:avLst/>
              <a:gdLst/>
              <a:ahLst/>
              <a:cxnLst>
                <a:cxn ang="0">
                  <a:pos x="0" y="0"/>
                </a:cxn>
                <a:cxn ang="0">
                  <a:pos x="30" y="0"/>
                </a:cxn>
                <a:cxn ang="0">
                  <a:pos x="30" y="30"/>
                </a:cxn>
                <a:cxn ang="0">
                  <a:pos x="0" y="0"/>
                </a:cxn>
              </a:cxnLst>
              <a:rect l="0" t="0" r="r" b="b"/>
              <a:pathLst>
                <a:path w="30" h="30">
                  <a:moveTo>
                    <a:pt x="0" y="0"/>
                  </a:moveTo>
                  <a:lnTo>
                    <a:pt x="30" y="0"/>
                  </a:lnTo>
                  <a:lnTo>
                    <a:pt x="30" y="30"/>
                  </a:lnTo>
                  <a:lnTo>
                    <a:pt x="0" y="0"/>
                  </a:lnTo>
                </a:path>
              </a:pathLst>
            </a:custGeom>
            <a:noFill/>
            <a:ln w="1588">
              <a:solidFill>
                <a:srgbClr val="000000"/>
              </a:solidFill>
              <a:prstDash val="solid"/>
              <a:round/>
              <a:headEnd/>
              <a:tailEnd/>
            </a:ln>
          </p:spPr>
          <p:txBody>
            <a:bodyPr/>
            <a:lstStyle/>
            <a:p>
              <a:endParaRPr lang="en-GB"/>
            </a:p>
          </p:txBody>
        </p:sp>
        <p:sp>
          <p:nvSpPr>
            <p:cNvPr id="17843" name="Freeform 435"/>
            <p:cNvSpPr>
              <a:spLocks/>
            </p:cNvSpPr>
            <p:nvPr/>
          </p:nvSpPr>
          <p:spPr bwMode="auto">
            <a:xfrm>
              <a:off x="1376" y="1365"/>
              <a:ext cx="7" cy="7"/>
            </a:xfrm>
            <a:custGeom>
              <a:avLst/>
              <a:gdLst/>
              <a:ahLst/>
              <a:cxnLst>
                <a:cxn ang="0">
                  <a:pos x="0" y="0"/>
                </a:cxn>
                <a:cxn ang="0">
                  <a:pos x="29" y="27"/>
                </a:cxn>
                <a:cxn ang="0">
                  <a:pos x="29" y="0"/>
                </a:cxn>
                <a:cxn ang="0">
                  <a:pos x="0" y="0"/>
                </a:cxn>
              </a:cxnLst>
              <a:rect l="0" t="0" r="r" b="b"/>
              <a:pathLst>
                <a:path w="29" h="27">
                  <a:moveTo>
                    <a:pt x="0" y="0"/>
                  </a:moveTo>
                  <a:lnTo>
                    <a:pt x="29" y="27"/>
                  </a:lnTo>
                  <a:lnTo>
                    <a:pt x="29" y="0"/>
                  </a:lnTo>
                  <a:lnTo>
                    <a:pt x="0" y="0"/>
                  </a:lnTo>
                </a:path>
              </a:pathLst>
            </a:custGeom>
            <a:noFill/>
            <a:ln w="1588">
              <a:solidFill>
                <a:srgbClr val="000000"/>
              </a:solidFill>
              <a:prstDash val="solid"/>
              <a:round/>
              <a:headEnd/>
              <a:tailEnd/>
            </a:ln>
          </p:spPr>
          <p:txBody>
            <a:bodyPr/>
            <a:lstStyle/>
            <a:p>
              <a:endParaRPr lang="en-GB"/>
            </a:p>
          </p:txBody>
        </p:sp>
        <p:sp>
          <p:nvSpPr>
            <p:cNvPr id="17844" name="Line 436"/>
            <p:cNvSpPr>
              <a:spLocks noChangeShapeType="1"/>
            </p:cNvSpPr>
            <p:nvPr/>
          </p:nvSpPr>
          <p:spPr bwMode="auto">
            <a:xfrm flipH="1">
              <a:off x="1368" y="1365"/>
              <a:ext cx="8" cy="7"/>
            </a:xfrm>
            <a:prstGeom prst="line">
              <a:avLst/>
            </a:prstGeom>
            <a:noFill/>
            <a:ln w="1588">
              <a:solidFill>
                <a:srgbClr val="000000"/>
              </a:solidFill>
              <a:round/>
              <a:headEnd/>
              <a:tailEnd/>
            </a:ln>
          </p:spPr>
          <p:txBody>
            <a:bodyPr/>
            <a:lstStyle/>
            <a:p>
              <a:endParaRPr lang="en-GB"/>
            </a:p>
          </p:txBody>
        </p:sp>
        <p:sp>
          <p:nvSpPr>
            <p:cNvPr id="17845" name="Freeform 437"/>
            <p:cNvSpPr>
              <a:spLocks/>
            </p:cNvSpPr>
            <p:nvPr/>
          </p:nvSpPr>
          <p:spPr bwMode="auto">
            <a:xfrm>
              <a:off x="1368" y="1365"/>
              <a:ext cx="8" cy="7"/>
            </a:xfrm>
            <a:custGeom>
              <a:avLst/>
              <a:gdLst/>
              <a:ahLst/>
              <a:cxnLst>
                <a:cxn ang="0">
                  <a:pos x="0" y="27"/>
                </a:cxn>
                <a:cxn ang="0">
                  <a:pos x="29" y="27"/>
                </a:cxn>
                <a:cxn ang="0">
                  <a:pos x="29" y="0"/>
                </a:cxn>
              </a:cxnLst>
              <a:rect l="0" t="0" r="r" b="b"/>
              <a:pathLst>
                <a:path w="29" h="27">
                  <a:moveTo>
                    <a:pt x="0" y="27"/>
                  </a:moveTo>
                  <a:lnTo>
                    <a:pt x="29" y="27"/>
                  </a:lnTo>
                  <a:lnTo>
                    <a:pt x="29" y="0"/>
                  </a:lnTo>
                </a:path>
              </a:pathLst>
            </a:custGeom>
            <a:noFill/>
            <a:ln w="1588">
              <a:solidFill>
                <a:srgbClr val="000000"/>
              </a:solidFill>
              <a:prstDash val="solid"/>
              <a:round/>
              <a:headEnd/>
              <a:tailEnd/>
            </a:ln>
          </p:spPr>
          <p:txBody>
            <a:bodyPr/>
            <a:lstStyle/>
            <a:p>
              <a:endParaRPr lang="en-GB"/>
            </a:p>
          </p:txBody>
        </p:sp>
        <p:sp>
          <p:nvSpPr>
            <p:cNvPr id="17846" name="Freeform 438"/>
            <p:cNvSpPr>
              <a:spLocks/>
            </p:cNvSpPr>
            <p:nvPr/>
          </p:nvSpPr>
          <p:spPr bwMode="auto">
            <a:xfrm>
              <a:off x="1361" y="1372"/>
              <a:ext cx="7" cy="15"/>
            </a:xfrm>
            <a:custGeom>
              <a:avLst/>
              <a:gdLst/>
              <a:ahLst/>
              <a:cxnLst>
                <a:cxn ang="0">
                  <a:pos x="30" y="60"/>
                </a:cxn>
                <a:cxn ang="0">
                  <a:pos x="0" y="60"/>
                </a:cxn>
                <a:cxn ang="0">
                  <a:pos x="0" y="30"/>
                </a:cxn>
                <a:cxn ang="0">
                  <a:pos x="30" y="0"/>
                </a:cxn>
              </a:cxnLst>
              <a:rect l="0" t="0" r="r" b="b"/>
              <a:pathLst>
                <a:path w="30" h="60">
                  <a:moveTo>
                    <a:pt x="30" y="60"/>
                  </a:moveTo>
                  <a:lnTo>
                    <a:pt x="0" y="60"/>
                  </a:lnTo>
                  <a:lnTo>
                    <a:pt x="0" y="30"/>
                  </a:lnTo>
                  <a:lnTo>
                    <a:pt x="30" y="0"/>
                  </a:lnTo>
                </a:path>
              </a:pathLst>
            </a:custGeom>
            <a:noFill/>
            <a:ln w="1588">
              <a:solidFill>
                <a:srgbClr val="000000"/>
              </a:solidFill>
              <a:prstDash val="solid"/>
              <a:round/>
              <a:headEnd/>
              <a:tailEnd/>
            </a:ln>
          </p:spPr>
          <p:txBody>
            <a:bodyPr/>
            <a:lstStyle/>
            <a:p>
              <a:endParaRPr lang="en-GB"/>
            </a:p>
          </p:txBody>
        </p:sp>
        <p:sp>
          <p:nvSpPr>
            <p:cNvPr id="17847" name="Freeform 439"/>
            <p:cNvSpPr>
              <a:spLocks/>
            </p:cNvSpPr>
            <p:nvPr/>
          </p:nvSpPr>
          <p:spPr bwMode="auto">
            <a:xfrm>
              <a:off x="1368" y="1380"/>
              <a:ext cx="15" cy="7"/>
            </a:xfrm>
            <a:custGeom>
              <a:avLst/>
              <a:gdLst/>
              <a:ahLst/>
              <a:cxnLst>
                <a:cxn ang="0">
                  <a:pos x="0" y="30"/>
                </a:cxn>
                <a:cxn ang="0">
                  <a:pos x="58" y="30"/>
                </a:cxn>
                <a:cxn ang="0">
                  <a:pos x="29" y="0"/>
                </a:cxn>
                <a:cxn ang="0">
                  <a:pos x="0" y="30"/>
                </a:cxn>
              </a:cxnLst>
              <a:rect l="0" t="0" r="r" b="b"/>
              <a:pathLst>
                <a:path w="58" h="30">
                  <a:moveTo>
                    <a:pt x="0" y="30"/>
                  </a:moveTo>
                  <a:lnTo>
                    <a:pt x="58" y="30"/>
                  </a:lnTo>
                  <a:lnTo>
                    <a:pt x="29" y="0"/>
                  </a:lnTo>
                  <a:lnTo>
                    <a:pt x="0" y="30"/>
                  </a:lnTo>
                </a:path>
              </a:pathLst>
            </a:custGeom>
            <a:noFill/>
            <a:ln w="1588">
              <a:solidFill>
                <a:srgbClr val="000000"/>
              </a:solidFill>
              <a:prstDash val="solid"/>
              <a:round/>
              <a:headEnd/>
              <a:tailEnd/>
            </a:ln>
          </p:spPr>
          <p:txBody>
            <a:bodyPr/>
            <a:lstStyle/>
            <a:p>
              <a:endParaRPr lang="en-GB"/>
            </a:p>
          </p:txBody>
        </p:sp>
        <p:sp>
          <p:nvSpPr>
            <p:cNvPr id="17848" name="Freeform 440"/>
            <p:cNvSpPr>
              <a:spLocks/>
            </p:cNvSpPr>
            <p:nvPr/>
          </p:nvSpPr>
          <p:spPr bwMode="auto">
            <a:xfrm>
              <a:off x="2390" y="1787"/>
              <a:ext cx="23" cy="22"/>
            </a:xfrm>
            <a:custGeom>
              <a:avLst/>
              <a:gdLst/>
              <a:ahLst/>
              <a:cxnLst>
                <a:cxn ang="0">
                  <a:pos x="88" y="59"/>
                </a:cxn>
                <a:cxn ang="0">
                  <a:pos x="60" y="89"/>
                </a:cxn>
                <a:cxn ang="0">
                  <a:pos x="0" y="29"/>
                </a:cxn>
                <a:cxn ang="0">
                  <a:pos x="30" y="0"/>
                </a:cxn>
                <a:cxn ang="0">
                  <a:pos x="60" y="0"/>
                </a:cxn>
                <a:cxn ang="0">
                  <a:pos x="60" y="29"/>
                </a:cxn>
                <a:cxn ang="0">
                  <a:pos x="88" y="59"/>
                </a:cxn>
              </a:cxnLst>
              <a:rect l="0" t="0" r="r" b="b"/>
              <a:pathLst>
                <a:path w="88" h="89">
                  <a:moveTo>
                    <a:pt x="88" y="59"/>
                  </a:moveTo>
                  <a:lnTo>
                    <a:pt x="60" y="89"/>
                  </a:lnTo>
                  <a:lnTo>
                    <a:pt x="0" y="29"/>
                  </a:lnTo>
                  <a:lnTo>
                    <a:pt x="30" y="0"/>
                  </a:lnTo>
                  <a:lnTo>
                    <a:pt x="60" y="0"/>
                  </a:lnTo>
                  <a:lnTo>
                    <a:pt x="60" y="29"/>
                  </a:lnTo>
                  <a:lnTo>
                    <a:pt x="88" y="59"/>
                  </a:lnTo>
                </a:path>
              </a:pathLst>
            </a:custGeom>
            <a:noFill/>
            <a:ln w="1588">
              <a:solidFill>
                <a:srgbClr val="000000"/>
              </a:solidFill>
              <a:prstDash val="solid"/>
              <a:round/>
              <a:headEnd/>
              <a:tailEnd/>
            </a:ln>
          </p:spPr>
          <p:txBody>
            <a:bodyPr/>
            <a:lstStyle/>
            <a:p>
              <a:endParaRPr lang="en-GB"/>
            </a:p>
          </p:txBody>
        </p:sp>
        <p:sp>
          <p:nvSpPr>
            <p:cNvPr id="17849" name="Freeform 441"/>
            <p:cNvSpPr>
              <a:spLocks/>
            </p:cNvSpPr>
            <p:nvPr/>
          </p:nvSpPr>
          <p:spPr bwMode="auto">
            <a:xfrm>
              <a:off x="2390" y="1802"/>
              <a:ext cx="8" cy="14"/>
            </a:xfrm>
            <a:custGeom>
              <a:avLst/>
              <a:gdLst/>
              <a:ahLst/>
              <a:cxnLst>
                <a:cxn ang="0">
                  <a:pos x="0" y="30"/>
                </a:cxn>
                <a:cxn ang="0">
                  <a:pos x="0" y="0"/>
                </a:cxn>
                <a:cxn ang="0">
                  <a:pos x="30" y="30"/>
                </a:cxn>
                <a:cxn ang="0">
                  <a:pos x="30" y="59"/>
                </a:cxn>
                <a:cxn ang="0">
                  <a:pos x="0" y="30"/>
                </a:cxn>
              </a:cxnLst>
              <a:rect l="0" t="0" r="r" b="b"/>
              <a:pathLst>
                <a:path w="30" h="59">
                  <a:moveTo>
                    <a:pt x="0" y="30"/>
                  </a:moveTo>
                  <a:lnTo>
                    <a:pt x="0" y="0"/>
                  </a:lnTo>
                  <a:lnTo>
                    <a:pt x="30" y="30"/>
                  </a:lnTo>
                  <a:lnTo>
                    <a:pt x="30" y="59"/>
                  </a:lnTo>
                  <a:lnTo>
                    <a:pt x="0" y="30"/>
                  </a:lnTo>
                </a:path>
              </a:pathLst>
            </a:custGeom>
            <a:noFill/>
            <a:ln w="1588">
              <a:solidFill>
                <a:srgbClr val="000000"/>
              </a:solidFill>
              <a:prstDash val="solid"/>
              <a:round/>
              <a:headEnd/>
              <a:tailEnd/>
            </a:ln>
          </p:spPr>
          <p:txBody>
            <a:bodyPr/>
            <a:lstStyle/>
            <a:p>
              <a:endParaRPr lang="en-GB"/>
            </a:p>
          </p:txBody>
        </p:sp>
        <p:sp>
          <p:nvSpPr>
            <p:cNvPr id="17850" name="Freeform 442"/>
            <p:cNvSpPr>
              <a:spLocks/>
            </p:cNvSpPr>
            <p:nvPr/>
          </p:nvSpPr>
          <p:spPr bwMode="auto">
            <a:xfrm>
              <a:off x="2413" y="1802"/>
              <a:ext cx="15" cy="7"/>
            </a:xfrm>
            <a:custGeom>
              <a:avLst/>
              <a:gdLst/>
              <a:ahLst/>
              <a:cxnLst>
                <a:cxn ang="0">
                  <a:pos x="0" y="0"/>
                </a:cxn>
                <a:cxn ang="0">
                  <a:pos x="60" y="0"/>
                </a:cxn>
                <a:cxn ang="0">
                  <a:pos x="30" y="30"/>
                </a:cxn>
                <a:cxn ang="0">
                  <a:pos x="0" y="0"/>
                </a:cxn>
              </a:cxnLst>
              <a:rect l="0" t="0" r="r" b="b"/>
              <a:pathLst>
                <a:path w="60" h="30">
                  <a:moveTo>
                    <a:pt x="0" y="0"/>
                  </a:moveTo>
                  <a:lnTo>
                    <a:pt x="60" y="0"/>
                  </a:lnTo>
                  <a:lnTo>
                    <a:pt x="30" y="30"/>
                  </a:lnTo>
                  <a:lnTo>
                    <a:pt x="0" y="0"/>
                  </a:lnTo>
                </a:path>
              </a:pathLst>
            </a:custGeom>
            <a:noFill/>
            <a:ln w="1588">
              <a:solidFill>
                <a:srgbClr val="000000"/>
              </a:solidFill>
              <a:prstDash val="solid"/>
              <a:round/>
              <a:headEnd/>
              <a:tailEnd/>
            </a:ln>
          </p:spPr>
          <p:txBody>
            <a:bodyPr/>
            <a:lstStyle/>
            <a:p>
              <a:endParaRPr lang="en-GB"/>
            </a:p>
          </p:txBody>
        </p:sp>
        <p:sp>
          <p:nvSpPr>
            <p:cNvPr id="17851" name="Freeform 443"/>
            <p:cNvSpPr>
              <a:spLocks/>
            </p:cNvSpPr>
            <p:nvPr/>
          </p:nvSpPr>
          <p:spPr bwMode="auto">
            <a:xfrm>
              <a:off x="2153" y="1839"/>
              <a:ext cx="60" cy="59"/>
            </a:xfrm>
            <a:custGeom>
              <a:avLst/>
              <a:gdLst/>
              <a:ahLst/>
              <a:cxnLst>
                <a:cxn ang="0">
                  <a:pos x="207" y="28"/>
                </a:cxn>
                <a:cxn ang="0">
                  <a:pos x="237" y="0"/>
                </a:cxn>
                <a:cxn ang="0">
                  <a:pos x="237" y="58"/>
                </a:cxn>
                <a:cxn ang="0">
                  <a:pos x="207" y="58"/>
                </a:cxn>
                <a:cxn ang="0">
                  <a:pos x="237" y="88"/>
                </a:cxn>
                <a:cxn ang="0">
                  <a:pos x="207" y="88"/>
                </a:cxn>
                <a:cxn ang="0">
                  <a:pos x="180" y="119"/>
                </a:cxn>
                <a:cxn ang="0">
                  <a:pos x="180" y="146"/>
                </a:cxn>
                <a:cxn ang="0">
                  <a:pos x="149" y="146"/>
                </a:cxn>
                <a:cxn ang="0">
                  <a:pos x="149" y="176"/>
                </a:cxn>
                <a:cxn ang="0">
                  <a:pos x="89" y="176"/>
                </a:cxn>
                <a:cxn ang="0">
                  <a:pos x="60" y="207"/>
                </a:cxn>
                <a:cxn ang="0">
                  <a:pos x="60" y="237"/>
                </a:cxn>
                <a:cxn ang="0">
                  <a:pos x="30" y="237"/>
                </a:cxn>
                <a:cxn ang="0">
                  <a:pos x="0" y="207"/>
                </a:cxn>
                <a:cxn ang="0">
                  <a:pos x="30" y="207"/>
                </a:cxn>
                <a:cxn ang="0">
                  <a:pos x="60" y="176"/>
                </a:cxn>
                <a:cxn ang="0">
                  <a:pos x="0" y="176"/>
                </a:cxn>
                <a:cxn ang="0">
                  <a:pos x="30" y="146"/>
                </a:cxn>
                <a:cxn ang="0">
                  <a:pos x="0" y="119"/>
                </a:cxn>
                <a:cxn ang="0">
                  <a:pos x="30" y="88"/>
                </a:cxn>
                <a:cxn ang="0">
                  <a:pos x="60" y="88"/>
                </a:cxn>
                <a:cxn ang="0">
                  <a:pos x="60" y="119"/>
                </a:cxn>
                <a:cxn ang="0">
                  <a:pos x="89" y="88"/>
                </a:cxn>
                <a:cxn ang="0">
                  <a:pos x="89" y="58"/>
                </a:cxn>
                <a:cxn ang="0">
                  <a:pos x="149" y="58"/>
                </a:cxn>
                <a:cxn ang="0">
                  <a:pos x="180" y="28"/>
                </a:cxn>
                <a:cxn ang="0">
                  <a:pos x="207" y="28"/>
                </a:cxn>
              </a:cxnLst>
              <a:rect l="0" t="0" r="r" b="b"/>
              <a:pathLst>
                <a:path w="237" h="237">
                  <a:moveTo>
                    <a:pt x="207" y="28"/>
                  </a:moveTo>
                  <a:lnTo>
                    <a:pt x="237" y="0"/>
                  </a:lnTo>
                  <a:lnTo>
                    <a:pt x="237" y="58"/>
                  </a:lnTo>
                  <a:lnTo>
                    <a:pt x="207" y="58"/>
                  </a:lnTo>
                  <a:lnTo>
                    <a:pt x="237" y="88"/>
                  </a:lnTo>
                  <a:lnTo>
                    <a:pt x="207" y="88"/>
                  </a:lnTo>
                  <a:lnTo>
                    <a:pt x="180" y="119"/>
                  </a:lnTo>
                  <a:lnTo>
                    <a:pt x="180" y="146"/>
                  </a:lnTo>
                  <a:lnTo>
                    <a:pt x="149" y="146"/>
                  </a:lnTo>
                  <a:lnTo>
                    <a:pt x="149" y="176"/>
                  </a:lnTo>
                  <a:lnTo>
                    <a:pt x="89" y="176"/>
                  </a:lnTo>
                  <a:lnTo>
                    <a:pt x="60" y="207"/>
                  </a:lnTo>
                  <a:lnTo>
                    <a:pt x="60" y="237"/>
                  </a:lnTo>
                  <a:lnTo>
                    <a:pt x="30" y="237"/>
                  </a:lnTo>
                  <a:lnTo>
                    <a:pt x="0" y="207"/>
                  </a:lnTo>
                  <a:lnTo>
                    <a:pt x="30" y="207"/>
                  </a:lnTo>
                  <a:lnTo>
                    <a:pt x="60" y="176"/>
                  </a:lnTo>
                  <a:lnTo>
                    <a:pt x="0" y="176"/>
                  </a:lnTo>
                  <a:lnTo>
                    <a:pt x="30" y="146"/>
                  </a:lnTo>
                  <a:lnTo>
                    <a:pt x="0" y="119"/>
                  </a:lnTo>
                  <a:lnTo>
                    <a:pt x="30" y="88"/>
                  </a:lnTo>
                  <a:lnTo>
                    <a:pt x="60" y="88"/>
                  </a:lnTo>
                  <a:lnTo>
                    <a:pt x="60" y="119"/>
                  </a:lnTo>
                  <a:lnTo>
                    <a:pt x="89" y="88"/>
                  </a:lnTo>
                  <a:lnTo>
                    <a:pt x="89" y="58"/>
                  </a:lnTo>
                  <a:lnTo>
                    <a:pt x="149" y="58"/>
                  </a:lnTo>
                  <a:lnTo>
                    <a:pt x="180" y="28"/>
                  </a:lnTo>
                  <a:lnTo>
                    <a:pt x="207" y="28"/>
                  </a:lnTo>
                </a:path>
              </a:pathLst>
            </a:custGeom>
            <a:noFill/>
            <a:ln w="1588">
              <a:solidFill>
                <a:srgbClr val="000000"/>
              </a:solidFill>
              <a:prstDash val="solid"/>
              <a:round/>
              <a:headEnd/>
              <a:tailEnd/>
            </a:ln>
          </p:spPr>
          <p:txBody>
            <a:bodyPr/>
            <a:lstStyle/>
            <a:p>
              <a:endParaRPr lang="en-GB"/>
            </a:p>
          </p:txBody>
        </p:sp>
        <p:sp>
          <p:nvSpPr>
            <p:cNvPr id="17852" name="Freeform 444"/>
            <p:cNvSpPr>
              <a:spLocks/>
            </p:cNvSpPr>
            <p:nvPr/>
          </p:nvSpPr>
          <p:spPr bwMode="auto">
            <a:xfrm>
              <a:off x="2168" y="1905"/>
              <a:ext cx="52" cy="45"/>
            </a:xfrm>
            <a:custGeom>
              <a:avLst/>
              <a:gdLst/>
              <a:ahLst/>
              <a:cxnLst>
                <a:cxn ang="0">
                  <a:pos x="207" y="149"/>
                </a:cxn>
                <a:cxn ang="0">
                  <a:pos x="177" y="149"/>
                </a:cxn>
                <a:cxn ang="0">
                  <a:pos x="147" y="179"/>
                </a:cxn>
                <a:cxn ang="0">
                  <a:pos x="120" y="149"/>
                </a:cxn>
                <a:cxn ang="0">
                  <a:pos x="89" y="149"/>
                </a:cxn>
                <a:cxn ang="0">
                  <a:pos x="59" y="118"/>
                </a:cxn>
                <a:cxn ang="0">
                  <a:pos x="0" y="60"/>
                </a:cxn>
                <a:cxn ang="0">
                  <a:pos x="29" y="60"/>
                </a:cxn>
                <a:cxn ang="0">
                  <a:pos x="59" y="31"/>
                </a:cxn>
                <a:cxn ang="0">
                  <a:pos x="89" y="60"/>
                </a:cxn>
                <a:cxn ang="0">
                  <a:pos x="120" y="60"/>
                </a:cxn>
                <a:cxn ang="0">
                  <a:pos x="120" y="0"/>
                </a:cxn>
                <a:cxn ang="0">
                  <a:pos x="147" y="0"/>
                </a:cxn>
                <a:cxn ang="0">
                  <a:pos x="147" y="90"/>
                </a:cxn>
                <a:cxn ang="0">
                  <a:pos x="207" y="149"/>
                </a:cxn>
              </a:cxnLst>
              <a:rect l="0" t="0" r="r" b="b"/>
              <a:pathLst>
                <a:path w="207" h="179">
                  <a:moveTo>
                    <a:pt x="207" y="149"/>
                  </a:moveTo>
                  <a:lnTo>
                    <a:pt x="177" y="149"/>
                  </a:lnTo>
                  <a:lnTo>
                    <a:pt x="147" y="179"/>
                  </a:lnTo>
                  <a:lnTo>
                    <a:pt x="120" y="149"/>
                  </a:lnTo>
                  <a:lnTo>
                    <a:pt x="89" y="149"/>
                  </a:lnTo>
                  <a:lnTo>
                    <a:pt x="59" y="118"/>
                  </a:lnTo>
                  <a:lnTo>
                    <a:pt x="0" y="60"/>
                  </a:lnTo>
                  <a:lnTo>
                    <a:pt x="29" y="60"/>
                  </a:lnTo>
                  <a:lnTo>
                    <a:pt x="59" y="31"/>
                  </a:lnTo>
                  <a:lnTo>
                    <a:pt x="89" y="60"/>
                  </a:lnTo>
                  <a:lnTo>
                    <a:pt x="120" y="60"/>
                  </a:lnTo>
                  <a:lnTo>
                    <a:pt x="120" y="0"/>
                  </a:lnTo>
                  <a:lnTo>
                    <a:pt x="147" y="0"/>
                  </a:lnTo>
                  <a:lnTo>
                    <a:pt x="147" y="90"/>
                  </a:lnTo>
                  <a:lnTo>
                    <a:pt x="207" y="149"/>
                  </a:lnTo>
                </a:path>
              </a:pathLst>
            </a:custGeom>
            <a:noFill/>
            <a:ln w="1588">
              <a:solidFill>
                <a:srgbClr val="000000"/>
              </a:solidFill>
              <a:prstDash val="solid"/>
              <a:round/>
              <a:headEnd/>
              <a:tailEnd/>
            </a:ln>
          </p:spPr>
          <p:txBody>
            <a:bodyPr/>
            <a:lstStyle/>
            <a:p>
              <a:endParaRPr lang="en-GB"/>
            </a:p>
          </p:txBody>
        </p:sp>
        <p:sp>
          <p:nvSpPr>
            <p:cNvPr id="17853" name="Freeform 445"/>
            <p:cNvSpPr>
              <a:spLocks/>
            </p:cNvSpPr>
            <p:nvPr/>
          </p:nvSpPr>
          <p:spPr bwMode="auto">
            <a:xfrm>
              <a:off x="2124" y="1905"/>
              <a:ext cx="22" cy="15"/>
            </a:xfrm>
            <a:custGeom>
              <a:avLst/>
              <a:gdLst/>
              <a:ahLst/>
              <a:cxnLst>
                <a:cxn ang="0">
                  <a:pos x="60" y="60"/>
                </a:cxn>
                <a:cxn ang="0">
                  <a:pos x="30" y="31"/>
                </a:cxn>
                <a:cxn ang="0">
                  <a:pos x="0" y="31"/>
                </a:cxn>
                <a:cxn ang="0">
                  <a:pos x="30" y="0"/>
                </a:cxn>
                <a:cxn ang="0">
                  <a:pos x="89" y="0"/>
                </a:cxn>
                <a:cxn ang="0">
                  <a:pos x="89" y="31"/>
                </a:cxn>
                <a:cxn ang="0">
                  <a:pos x="60" y="31"/>
                </a:cxn>
                <a:cxn ang="0">
                  <a:pos x="60" y="60"/>
                </a:cxn>
              </a:cxnLst>
              <a:rect l="0" t="0" r="r" b="b"/>
              <a:pathLst>
                <a:path w="89" h="60">
                  <a:moveTo>
                    <a:pt x="60" y="60"/>
                  </a:moveTo>
                  <a:lnTo>
                    <a:pt x="30" y="31"/>
                  </a:lnTo>
                  <a:lnTo>
                    <a:pt x="0" y="31"/>
                  </a:lnTo>
                  <a:lnTo>
                    <a:pt x="30" y="0"/>
                  </a:lnTo>
                  <a:lnTo>
                    <a:pt x="89" y="0"/>
                  </a:lnTo>
                  <a:lnTo>
                    <a:pt x="89" y="31"/>
                  </a:lnTo>
                  <a:lnTo>
                    <a:pt x="60" y="31"/>
                  </a:lnTo>
                  <a:lnTo>
                    <a:pt x="60" y="60"/>
                  </a:lnTo>
                </a:path>
              </a:pathLst>
            </a:custGeom>
            <a:noFill/>
            <a:ln w="1588">
              <a:solidFill>
                <a:srgbClr val="000000"/>
              </a:solidFill>
              <a:prstDash val="solid"/>
              <a:round/>
              <a:headEnd/>
              <a:tailEnd/>
            </a:ln>
          </p:spPr>
          <p:txBody>
            <a:bodyPr/>
            <a:lstStyle/>
            <a:p>
              <a:endParaRPr lang="en-GB"/>
            </a:p>
          </p:txBody>
        </p:sp>
        <p:sp>
          <p:nvSpPr>
            <p:cNvPr id="17854" name="Freeform 446"/>
            <p:cNvSpPr>
              <a:spLocks/>
            </p:cNvSpPr>
            <p:nvPr/>
          </p:nvSpPr>
          <p:spPr bwMode="auto">
            <a:xfrm>
              <a:off x="2124" y="1928"/>
              <a:ext cx="15" cy="22"/>
            </a:xfrm>
            <a:custGeom>
              <a:avLst/>
              <a:gdLst/>
              <a:ahLst/>
              <a:cxnLst>
                <a:cxn ang="0">
                  <a:pos x="30" y="0"/>
                </a:cxn>
                <a:cxn ang="0">
                  <a:pos x="60" y="28"/>
                </a:cxn>
                <a:cxn ang="0">
                  <a:pos x="30" y="59"/>
                </a:cxn>
                <a:cxn ang="0">
                  <a:pos x="30" y="89"/>
                </a:cxn>
                <a:cxn ang="0">
                  <a:pos x="0" y="59"/>
                </a:cxn>
                <a:cxn ang="0">
                  <a:pos x="0" y="28"/>
                </a:cxn>
                <a:cxn ang="0">
                  <a:pos x="30" y="0"/>
                </a:cxn>
              </a:cxnLst>
              <a:rect l="0" t="0" r="r" b="b"/>
              <a:pathLst>
                <a:path w="60" h="89">
                  <a:moveTo>
                    <a:pt x="30" y="0"/>
                  </a:moveTo>
                  <a:lnTo>
                    <a:pt x="60" y="28"/>
                  </a:lnTo>
                  <a:lnTo>
                    <a:pt x="30" y="59"/>
                  </a:lnTo>
                  <a:lnTo>
                    <a:pt x="30" y="89"/>
                  </a:lnTo>
                  <a:lnTo>
                    <a:pt x="0" y="59"/>
                  </a:lnTo>
                  <a:lnTo>
                    <a:pt x="0" y="28"/>
                  </a:lnTo>
                  <a:lnTo>
                    <a:pt x="30" y="0"/>
                  </a:lnTo>
                </a:path>
              </a:pathLst>
            </a:custGeom>
            <a:noFill/>
            <a:ln w="1588">
              <a:solidFill>
                <a:srgbClr val="000000"/>
              </a:solidFill>
              <a:prstDash val="solid"/>
              <a:round/>
              <a:headEnd/>
              <a:tailEnd/>
            </a:ln>
          </p:spPr>
          <p:txBody>
            <a:bodyPr/>
            <a:lstStyle/>
            <a:p>
              <a:endParaRPr lang="en-GB"/>
            </a:p>
          </p:txBody>
        </p:sp>
        <p:sp>
          <p:nvSpPr>
            <p:cNvPr id="17855" name="Freeform 447"/>
            <p:cNvSpPr>
              <a:spLocks/>
            </p:cNvSpPr>
            <p:nvPr/>
          </p:nvSpPr>
          <p:spPr bwMode="auto">
            <a:xfrm>
              <a:off x="2131" y="1920"/>
              <a:ext cx="8" cy="8"/>
            </a:xfrm>
            <a:custGeom>
              <a:avLst/>
              <a:gdLst/>
              <a:ahLst/>
              <a:cxnLst>
                <a:cxn ang="0">
                  <a:pos x="30" y="0"/>
                </a:cxn>
                <a:cxn ang="0">
                  <a:pos x="30" y="30"/>
                </a:cxn>
                <a:cxn ang="0">
                  <a:pos x="0" y="0"/>
                </a:cxn>
                <a:cxn ang="0">
                  <a:pos x="30" y="0"/>
                </a:cxn>
              </a:cxnLst>
              <a:rect l="0" t="0" r="r" b="b"/>
              <a:pathLst>
                <a:path w="30" h="30">
                  <a:moveTo>
                    <a:pt x="30" y="0"/>
                  </a:moveTo>
                  <a:lnTo>
                    <a:pt x="30" y="30"/>
                  </a:lnTo>
                  <a:lnTo>
                    <a:pt x="0" y="0"/>
                  </a:lnTo>
                  <a:lnTo>
                    <a:pt x="30" y="0"/>
                  </a:lnTo>
                </a:path>
              </a:pathLst>
            </a:custGeom>
            <a:noFill/>
            <a:ln w="1588">
              <a:solidFill>
                <a:srgbClr val="000000"/>
              </a:solidFill>
              <a:prstDash val="solid"/>
              <a:round/>
              <a:headEnd/>
              <a:tailEnd/>
            </a:ln>
          </p:spPr>
          <p:txBody>
            <a:bodyPr/>
            <a:lstStyle/>
            <a:p>
              <a:endParaRPr lang="en-GB"/>
            </a:p>
          </p:txBody>
        </p:sp>
        <p:sp>
          <p:nvSpPr>
            <p:cNvPr id="17856" name="Freeform 448"/>
            <p:cNvSpPr>
              <a:spLocks/>
            </p:cNvSpPr>
            <p:nvPr/>
          </p:nvSpPr>
          <p:spPr bwMode="auto">
            <a:xfrm>
              <a:off x="2168" y="2046"/>
              <a:ext cx="30" cy="22"/>
            </a:xfrm>
            <a:custGeom>
              <a:avLst/>
              <a:gdLst/>
              <a:ahLst/>
              <a:cxnLst>
                <a:cxn ang="0">
                  <a:pos x="89" y="0"/>
                </a:cxn>
                <a:cxn ang="0">
                  <a:pos x="120" y="29"/>
                </a:cxn>
                <a:cxn ang="0">
                  <a:pos x="120" y="59"/>
                </a:cxn>
                <a:cxn ang="0">
                  <a:pos x="89" y="89"/>
                </a:cxn>
                <a:cxn ang="0">
                  <a:pos x="59" y="89"/>
                </a:cxn>
                <a:cxn ang="0">
                  <a:pos x="59" y="59"/>
                </a:cxn>
                <a:cxn ang="0">
                  <a:pos x="29" y="59"/>
                </a:cxn>
                <a:cxn ang="0">
                  <a:pos x="0" y="89"/>
                </a:cxn>
                <a:cxn ang="0">
                  <a:pos x="29" y="29"/>
                </a:cxn>
                <a:cxn ang="0">
                  <a:pos x="29" y="0"/>
                </a:cxn>
                <a:cxn ang="0">
                  <a:pos x="89" y="0"/>
                </a:cxn>
              </a:cxnLst>
              <a:rect l="0" t="0" r="r" b="b"/>
              <a:pathLst>
                <a:path w="120" h="89">
                  <a:moveTo>
                    <a:pt x="89" y="0"/>
                  </a:moveTo>
                  <a:lnTo>
                    <a:pt x="120" y="29"/>
                  </a:lnTo>
                  <a:lnTo>
                    <a:pt x="120" y="59"/>
                  </a:lnTo>
                  <a:lnTo>
                    <a:pt x="89" y="89"/>
                  </a:lnTo>
                  <a:lnTo>
                    <a:pt x="59" y="89"/>
                  </a:lnTo>
                  <a:lnTo>
                    <a:pt x="59" y="59"/>
                  </a:lnTo>
                  <a:lnTo>
                    <a:pt x="29" y="59"/>
                  </a:lnTo>
                  <a:lnTo>
                    <a:pt x="0" y="89"/>
                  </a:lnTo>
                  <a:lnTo>
                    <a:pt x="29" y="29"/>
                  </a:lnTo>
                  <a:lnTo>
                    <a:pt x="29" y="0"/>
                  </a:lnTo>
                  <a:lnTo>
                    <a:pt x="89" y="0"/>
                  </a:lnTo>
                </a:path>
              </a:pathLst>
            </a:custGeom>
            <a:noFill/>
            <a:ln w="1588">
              <a:solidFill>
                <a:srgbClr val="000000"/>
              </a:solidFill>
              <a:prstDash val="solid"/>
              <a:round/>
              <a:headEnd/>
              <a:tailEnd/>
            </a:ln>
          </p:spPr>
          <p:txBody>
            <a:bodyPr/>
            <a:lstStyle/>
            <a:p>
              <a:endParaRPr lang="en-GB"/>
            </a:p>
          </p:txBody>
        </p:sp>
        <p:sp>
          <p:nvSpPr>
            <p:cNvPr id="17857" name="Freeform 449"/>
            <p:cNvSpPr>
              <a:spLocks/>
            </p:cNvSpPr>
            <p:nvPr/>
          </p:nvSpPr>
          <p:spPr bwMode="auto">
            <a:xfrm>
              <a:off x="2190" y="1957"/>
              <a:ext cx="82" cy="141"/>
            </a:xfrm>
            <a:custGeom>
              <a:avLst/>
              <a:gdLst/>
              <a:ahLst/>
              <a:cxnLst>
                <a:cxn ang="0">
                  <a:pos x="177" y="443"/>
                </a:cxn>
                <a:cxn ang="0">
                  <a:pos x="177" y="474"/>
                </a:cxn>
                <a:cxn ang="0">
                  <a:pos x="149" y="501"/>
                </a:cxn>
                <a:cxn ang="0">
                  <a:pos x="149" y="531"/>
                </a:cxn>
                <a:cxn ang="0">
                  <a:pos x="118" y="531"/>
                </a:cxn>
                <a:cxn ang="0">
                  <a:pos x="88" y="561"/>
                </a:cxn>
                <a:cxn ang="0">
                  <a:pos x="88" y="531"/>
                </a:cxn>
                <a:cxn ang="0">
                  <a:pos x="118" y="501"/>
                </a:cxn>
                <a:cxn ang="0">
                  <a:pos x="118" y="443"/>
                </a:cxn>
                <a:cxn ang="0">
                  <a:pos x="177" y="383"/>
                </a:cxn>
                <a:cxn ang="0">
                  <a:pos x="149" y="383"/>
                </a:cxn>
                <a:cxn ang="0">
                  <a:pos x="118" y="354"/>
                </a:cxn>
                <a:cxn ang="0">
                  <a:pos x="149" y="295"/>
                </a:cxn>
                <a:cxn ang="0">
                  <a:pos x="177" y="265"/>
                </a:cxn>
                <a:cxn ang="0">
                  <a:pos x="177" y="206"/>
                </a:cxn>
                <a:cxn ang="0">
                  <a:pos x="207" y="206"/>
                </a:cxn>
                <a:cxn ang="0">
                  <a:pos x="207" y="176"/>
                </a:cxn>
                <a:cxn ang="0">
                  <a:pos x="238" y="176"/>
                </a:cxn>
                <a:cxn ang="0">
                  <a:pos x="267" y="147"/>
                </a:cxn>
                <a:cxn ang="0">
                  <a:pos x="238" y="147"/>
                </a:cxn>
                <a:cxn ang="0">
                  <a:pos x="238" y="118"/>
                </a:cxn>
                <a:cxn ang="0">
                  <a:pos x="295" y="118"/>
                </a:cxn>
                <a:cxn ang="0">
                  <a:pos x="326" y="88"/>
                </a:cxn>
                <a:cxn ang="0">
                  <a:pos x="295" y="88"/>
                </a:cxn>
                <a:cxn ang="0">
                  <a:pos x="295" y="58"/>
                </a:cxn>
                <a:cxn ang="0">
                  <a:pos x="267" y="88"/>
                </a:cxn>
                <a:cxn ang="0">
                  <a:pos x="238" y="88"/>
                </a:cxn>
                <a:cxn ang="0">
                  <a:pos x="177" y="147"/>
                </a:cxn>
                <a:cxn ang="0">
                  <a:pos x="118" y="147"/>
                </a:cxn>
                <a:cxn ang="0">
                  <a:pos x="149" y="176"/>
                </a:cxn>
                <a:cxn ang="0">
                  <a:pos x="149" y="206"/>
                </a:cxn>
                <a:cxn ang="0">
                  <a:pos x="88" y="206"/>
                </a:cxn>
                <a:cxn ang="0">
                  <a:pos x="58" y="236"/>
                </a:cxn>
                <a:cxn ang="0">
                  <a:pos x="0" y="236"/>
                </a:cxn>
                <a:cxn ang="0">
                  <a:pos x="58" y="176"/>
                </a:cxn>
                <a:cxn ang="0">
                  <a:pos x="31" y="147"/>
                </a:cxn>
                <a:cxn ang="0">
                  <a:pos x="0" y="147"/>
                </a:cxn>
                <a:cxn ang="0">
                  <a:pos x="31" y="118"/>
                </a:cxn>
                <a:cxn ang="0">
                  <a:pos x="58" y="118"/>
                </a:cxn>
                <a:cxn ang="0">
                  <a:pos x="88" y="147"/>
                </a:cxn>
                <a:cxn ang="0">
                  <a:pos x="88" y="118"/>
                </a:cxn>
                <a:cxn ang="0">
                  <a:pos x="58" y="88"/>
                </a:cxn>
                <a:cxn ang="0">
                  <a:pos x="118" y="88"/>
                </a:cxn>
                <a:cxn ang="0">
                  <a:pos x="118" y="58"/>
                </a:cxn>
                <a:cxn ang="0">
                  <a:pos x="149" y="58"/>
                </a:cxn>
                <a:cxn ang="0">
                  <a:pos x="118" y="28"/>
                </a:cxn>
                <a:cxn ang="0">
                  <a:pos x="118" y="0"/>
                </a:cxn>
              </a:cxnLst>
              <a:rect l="0" t="0" r="r" b="b"/>
              <a:pathLst>
                <a:path w="326" h="561">
                  <a:moveTo>
                    <a:pt x="177" y="443"/>
                  </a:moveTo>
                  <a:lnTo>
                    <a:pt x="177" y="474"/>
                  </a:lnTo>
                  <a:lnTo>
                    <a:pt x="149" y="501"/>
                  </a:lnTo>
                  <a:lnTo>
                    <a:pt x="149" y="531"/>
                  </a:lnTo>
                  <a:lnTo>
                    <a:pt x="118" y="531"/>
                  </a:lnTo>
                  <a:lnTo>
                    <a:pt x="88" y="561"/>
                  </a:lnTo>
                  <a:lnTo>
                    <a:pt x="88" y="531"/>
                  </a:lnTo>
                  <a:lnTo>
                    <a:pt x="118" y="501"/>
                  </a:lnTo>
                  <a:lnTo>
                    <a:pt x="118" y="443"/>
                  </a:lnTo>
                  <a:lnTo>
                    <a:pt x="177" y="383"/>
                  </a:lnTo>
                  <a:lnTo>
                    <a:pt x="149" y="383"/>
                  </a:lnTo>
                  <a:lnTo>
                    <a:pt x="118" y="354"/>
                  </a:lnTo>
                  <a:lnTo>
                    <a:pt x="149" y="295"/>
                  </a:lnTo>
                  <a:lnTo>
                    <a:pt x="177" y="265"/>
                  </a:lnTo>
                  <a:lnTo>
                    <a:pt x="177" y="206"/>
                  </a:lnTo>
                  <a:lnTo>
                    <a:pt x="207" y="206"/>
                  </a:lnTo>
                  <a:lnTo>
                    <a:pt x="207" y="176"/>
                  </a:lnTo>
                  <a:lnTo>
                    <a:pt x="238" y="176"/>
                  </a:lnTo>
                  <a:lnTo>
                    <a:pt x="267" y="147"/>
                  </a:lnTo>
                  <a:lnTo>
                    <a:pt x="238" y="147"/>
                  </a:lnTo>
                  <a:lnTo>
                    <a:pt x="238" y="118"/>
                  </a:lnTo>
                  <a:lnTo>
                    <a:pt x="295" y="118"/>
                  </a:lnTo>
                  <a:lnTo>
                    <a:pt x="326" y="88"/>
                  </a:lnTo>
                  <a:lnTo>
                    <a:pt x="295" y="88"/>
                  </a:lnTo>
                  <a:lnTo>
                    <a:pt x="295" y="58"/>
                  </a:lnTo>
                  <a:lnTo>
                    <a:pt x="267" y="88"/>
                  </a:lnTo>
                  <a:lnTo>
                    <a:pt x="238" y="88"/>
                  </a:lnTo>
                  <a:lnTo>
                    <a:pt x="177" y="147"/>
                  </a:lnTo>
                  <a:lnTo>
                    <a:pt x="118" y="147"/>
                  </a:lnTo>
                  <a:lnTo>
                    <a:pt x="149" y="176"/>
                  </a:lnTo>
                  <a:lnTo>
                    <a:pt x="149" y="206"/>
                  </a:lnTo>
                  <a:lnTo>
                    <a:pt x="88" y="206"/>
                  </a:lnTo>
                  <a:lnTo>
                    <a:pt x="58" y="236"/>
                  </a:lnTo>
                  <a:lnTo>
                    <a:pt x="0" y="236"/>
                  </a:lnTo>
                  <a:lnTo>
                    <a:pt x="58" y="176"/>
                  </a:lnTo>
                  <a:lnTo>
                    <a:pt x="31" y="147"/>
                  </a:lnTo>
                  <a:lnTo>
                    <a:pt x="0" y="147"/>
                  </a:lnTo>
                  <a:lnTo>
                    <a:pt x="31" y="118"/>
                  </a:lnTo>
                  <a:lnTo>
                    <a:pt x="58" y="118"/>
                  </a:lnTo>
                  <a:lnTo>
                    <a:pt x="88" y="147"/>
                  </a:lnTo>
                  <a:lnTo>
                    <a:pt x="88" y="118"/>
                  </a:lnTo>
                  <a:lnTo>
                    <a:pt x="58" y="88"/>
                  </a:lnTo>
                  <a:lnTo>
                    <a:pt x="118" y="88"/>
                  </a:lnTo>
                  <a:lnTo>
                    <a:pt x="118" y="58"/>
                  </a:lnTo>
                  <a:lnTo>
                    <a:pt x="149" y="58"/>
                  </a:lnTo>
                  <a:lnTo>
                    <a:pt x="118" y="28"/>
                  </a:lnTo>
                  <a:lnTo>
                    <a:pt x="118" y="0"/>
                  </a:lnTo>
                </a:path>
              </a:pathLst>
            </a:custGeom>
            <a:noFill/>
            <a:ln w="1588">
              <a:solidFill>
                <a:srgbClr val="000000"/>
              </a:solidFill>
              <a:prstDash val="solid"/>
              <a:round/>
              <a:headEnd/>
              <a:tailEnd/>
            </a:ln>
          </p:spPr>
          <p:txBody>
            <a:bodyPr/>
            <a:lstStyle/>
            <a:p>
              <a:endParaRPr lang="en-GB"/>
            </a:p>
          </p:txBody>
        </p:sp>
        <p:sp>
          <p:nvSpPr>
            <p:cNvPr id="17858" name="Line 450"/>
            <p:cNvSpPr>
              <a:spLocks noChangeShapeType="1"/>
            </p:cNvSpPr>
            <p:nvPr/>
          </p:nvSpPr>
          <p:spPr bwMode="auto">
            <a:xfrm flipH="1">
              <a:off x="2220" y="1942"/>
              <a:ext cx="15" cy="15"/>
            </a:xfrm>
            <a:prstGeom prst="line">
              <a:avLst/>
            </a:prstGeom>
            <a:noFill/>
            <a:ln w="1588">
              <a:solidFill>
                <a:srgbClr val="000000"/>
              </a:solidFill>
              <a:round/>
              <a:headEnd/>
              <a:tailEnd/>
            </a:ln>
          </p:spPr>
          <p:txBody>
            <a:bodyPr/>
            <a:lstStyle/>
            <a:p>
              <a:endParaRPr lang="en-GB"/>
            </a:p>
          </p:txBody>
        </p:sp>
        <p:sp>
          <p:nvSpPr>
            <p:cNvPr id="17859" name="Freeform 451"/>
            <p:cNvSpPr>
              <a:spLocks/>
            </p:cNvSpPr>
            <p:nvPr/>
          </p:nvSpPr>
          <p:spPr bwMode="auto">
            <a:xfrm>
              <a:off x="2220" y="1942"/>
              <a:ext cx="15" cy="15"/>
            </a:xfrm>
            <a:custGeom>
              <a:avLst/>
              <a:gdLst/>
              <a:ahLst/>
              <a:cxnLst>
                <a:cxn ang="0">
                  <a:pos x="0" y="60"/>
                </a:cxn>
                <a:cxn ang="0">
                  <a:pos x="31" y="60"/>
                </a:cxn>
                <a:cxn ang="0">
                  <a:pos x="59" y="30"/>
                </a:cxn>
                <a:cxn ang="0">
                  <a:pos x="59" y="0"/>
                </a:cxn>
              </a:cxnLst>
              <a:rect l="0" t="0" r="r" b="b"/>
              <a:pathLst>
                <a:path w="59" h="60">
                  <a:moveTo>
                    <a:pt x="0" y="60"/>
                  </a:moveTo>
                  <a:lnTo>
                    <a:pt x="31" y="60"/>
                  </a:lnTo>
                  <a:lnTo>
                    <a:pt x="59" y="30"/>
                  </a:lnTo>
                  <a:lnTo>
                    <a:pt x="59" y="0"/>
                  </a:lnTo>
                </a:path>
              </a:pathLst>
            </a:custGeom>
            <a:noFill/>
            <a:ln w="1588">
              <a:solidFill>
                <a:srgbClr val="000000"/>
              </a:solidFill>
              <a:prstDash val="solid"/>
              <a:round/>
              <a:headEnd/>
              <a:tailEnd/>
            </a:ln>
          </p:spPr>
          <p:txBody>
            <a:bodyPr/>
            <a:lstStyle/>
            <a:p>
              <a:endParaRPr lang="en-GB"/>
            </a:p>
          </p:txBody>
        </p:sp>
        <p:sp>
          <p:nvSpPr>
            <p:cNvPr id="17860" name="Freeform 452"/>
            <p:cNvSpPr>
              <a:spLocks/>
            </p:cNvSpPr>
            <p:nvPr/>
          </p:nvSpPr>
          <p:spPr bwMode="auto">
            <a:xfrm>
              <a:off x="2213" y="1942"/>
              <a:ext cx="7" cy="15"/>
            </a:xfrm>
            <a:custGeom>
              <a:avLst/>
              <a:gdLst/>
              <a:ahLst/>
              <a:cxnLst>
                <a:cxn ang="0">
                  <a:pos x="30" y="60"/>
                </a:cxn>
                <a:cxn ang="0">
                  <a:pos x="0" y="60"/>
                </a:cxn>
                <a:cxn ang="0">
                  <a:pos x="0" y="30"/>
                </a:cxn>
                <a:cxn ang="0">
                  <a:pos x="30" y="0"/>
                </a:cxn>
              </a:cxnLst>
              <a:rect l="0" t="0" r="r" b="b"/>
              <a:pathLst>
                <a:path w="30" h="60">
                  <a:moveTo>
                    <a:pt x="30" y="60"/>
                  </a:moveTo>
                  <a:lnTo>
                    <a:pt x="0" y="60"/>
                  </a:lnTo>
                  <a:lnTo>
                    <a:pt x="0" y="30"/>
                  </a:lnTo>
                  <a:lnTo>
                    <a:pt x="30" y="0"/>
                  </a:lnTo>
                </a:path>
              </a:pathLst>
            </a:custGeom>
            <a:noFill/>
            <a:ln w="1588">
              <a:solidFill>
                <a:srgbClr val="000000"/>
              </a:solidFill>
              <a:prstDash val="solid"/>
              <a:round/>
              <a:headEnd/>
              <a:tailEnd/>
            </a:ln>
          </p:spPr>
          <p:txBody>
            <a:bodyPr/>
            <a:lstStyle/>
            <a:p>
              <a:endParaRPr lang="en-GB"/>
            </a:p>
          </p:txBody>
        </p:sp>
        <p:sp>
          <p:nvSpPr>
            <p:cNvPr id="17861" name="Freeform 453"/>
            <p:cNvSpPr>
              <a:spLocks/>
            </p:cNvSpPr>
            <p:nvPr/>
          </p:nvSpPr>
          <p:spPr bwMode="auto">
            <a:xfrm>
              <a:off x="2198" y="2023"/>
              <a:ext cx="22" cy="30"/>
            </a:xfrm>
            <a:custGeom>
              <a:avLst/>
              <a:gdLst/>
              <a:ahLst/>
              <a:cxnLst>
                <a:cxn ang="0">
                  <a:pos x="27" y="30"/>
                </a:cxn>
                <a:cxn ang="0">
                  <a:pos x="87" y="0"/>
                </a:cxn>
                <a:cxn ang="0">
                  <a:pos x="87" y="30"/>
                </a:cxn>
                <a:cxn ang="0">
                  <a:pos x="27" y="89"/>
                </a:cxn>
                <a:cxn ang="0">
                  <a:pos x="27" y="118"/>
                </a:cxn>
                <a:cxn ang="0">
                  <a:pos x="0" y="89"/>
                </a:cxn>
                <a:cxn ang="0">
                  <a:pos x="27" y="60"/>
                </a:cxn>
                <a:cxn ang="0">
                  <a:pos x="27" y="30"/>
                </a:cxn>
              </a:cxnLst>
              <a:rect l="0" t="0" r="r" b="b"/>
              <a:pathLst>
                <a:path w="87" h="118">
                  <a:moveTo>
                    <a:pt x="27" y="30"/>
                  </a:moveTo>
                  <a:lnTo>
                    <a:pt x="87" y="0"/>
                  </a:lnTo>
                  <a:lnTo>
                    <a:pt x="87" y="30"/>
                  </a:lnTo>
                  <a:lnTo>
                    <a:pt x="27" y="89"/>
                  </a:lnTo>
                  <a:lnTo>
                    <a:pt x="27" y="118"/>
                  </a:lnTo>
                  <a:lnTo>
                    <a:pt x="0" y="89"/>
                  </a:lnTo>
                  <a:lnTo>
                    <a:pt x="27" y="60"/>
                  </a:lnTo>
                  <a:lnTo>
                    <a:pt x="27" y="30"/>
                  </a:lnTo>
                </a:path>
              </a:pathLst>
            </a:custGeom>
            <a:noFill/>
            <a:ln w="1588">
              <a:solidFill>
                <a:srgbClr val="000000"/>
              </a:solidFill>
              <a:prstDash val="solid"/>
              <a:round/>
              <a:headEnd/>
              <a:tailEnd/>
            </a:ln>
          </p:spPr>
          <p:txBody>
            <a:bodyPr/>
            <a:lstStyle/>
            <a:p>
              <a:endParaRPr lang="en-GB"/>
            </a:p>
          </p:txBody>
        </p:sp>
        <p:sp>
          <p:nvSpPr>
            <p:cNvPr id="17862" name="Freeform 454"/>
            <p:cNvSpPr>
              <a:spLocks/>
            </p:cNvSpPr>
            <p:nvPr/>
          </p:nvSpPr>
          <p:spPr bwMode="auto">
            <a:xfrm>
              <a:off x="2272" y="2023"/>
              <a:ext cx="8" cy="8"/>
            </a:xfrm>
            <a:custGeom>
              <a:avLst/>
              <a:gdLst/>
              <a:ahLst/>
              <a:cxnLst>
                <a:cxn ang="0">
                  <a:pos x="0" y="30"/>
                </a:cxn>
                <a:cxn ang="0">
                  <a:pos x="30" y="0"/>
                </a:cxn>
                <a:cxn ang="0">
                  <a:pos x="0" y="0"/>
                </a:cxn>
                <a:cxn ang="0">
                  <a:pos x="0" y="30"/>
                </a:cxn>
              </a:cxnLst>
              <a:rect l="0" t="0" r="r" b="b"/>
              <a:pathLst>
                <a:path w="30" h="30">
                  <a:moveTo>
                    <a:pt x="0" y="30"/>
                  </a:moveTo>
                  <a:lnTo>
                    <a:pt x="30" y="0"/>
                  </a:lnTo>
                  <a:lnTo>
                    <a:pt x="0" y="0"/>
                  </a:lnTo>
                  <a:lnTo>
                    <a:pt x="0" y="30"/>
                  </a:lnTo>
                </a:path>
              </a:pathLst>
            </a:custGeom>
            <a:noFill/>
            <a:ln w="1588">
              <a:solidFill>
                <a:srgbClr val="000000"/>
              </a:solidFill>
              <a:prstDash val="solid"/>
              <a:round/>
              <a:headEnd/>
              <a:tailEnd/>
            </a:ln>
          </p:spPr>
          <p:txBody>
            <a:bodyPr/>
            <a:lstStyle/>
            <a:p>
              <a:endParaRPr lang="en-GB"/>
            </a:p>
          </p:txBody>
        </p:sp>
        <p:sp>
          <p:nvSpPr>
            <p:cNvPr id="17863" name="Line 455"/>
            <p:cNvSpPr>
              <a:spLocks noChangeShapeType="1"/>
            </p:cNvSpPr>
            <p:nvPr/>
          </p:nvSpPr>
          <p:spPr bwMode="auto">
            <a:xfrm flipH="1" flipV="1">
              <a:off x="2272" y="2031"/>
              <a:ext cx="8" cy="7"/>
            </a:xfrm>
            <a:prstGeom prst="line">
              <a:avLst/>
            </a:prstGeom>
            <a:noFill/>
            <a:ln w="1588">
              <a:solidFill>
                <a:srgbClr val="000000"/>
              </a:solidFill>
              <a:round/>
              <a:headEnd/>
              <a:tailEnd/>
            </a:ln>
          </p:spPr>
          <p:txBody>
            <a:bodyPr/>
            <a:lstStyle/>
            <a:p>
              <a:endParaRPr lang="en-GB"/>
            </a:p>
          </p:txBody>
        </p:sp>
        <p:sp>
          <p:nvSpPr>
            <p:cNvPr id="17864" name="Line 456"/>
            <p:cNvSpPr>
              <a:spLocks noChangeShapeType="1"/>
            </p:cNvSpPr>
            <p:nvPr/>
          </p:nvSpPr>
          <p:spPr bwMode="auto">
            <a:xfrm flipV="1">
              <a:off x="2272" y="2038"/>
              <a:ext cx="8" cy="8"/>
            </a:xfrm>
            <a:prstGeom prst="line">
              <a:avLst/>
            </a:prstGeom>
            <a:noFill/>
            <a:ln w="1588">
              <a:solidFill>
                <a:srgbClr val="000000"/>
              </a:solidFill>
              <a:round/>
              <a:headEnd/>
              <a:tailEnd/>
            </a:ln>
          </p:spPr>
          <p:txBody>
            <a:bodyPr/>
            <a:lstStyle/>
            <a:p>
              <a:endParaRPr lang="en-GB"/>
            </a:p>
          </p:txBody>
        </p:sp>
        <p:sp>
          <p:nvSpPr>
            <p:cNvPr id="17865" name="Freeform 457"/>
            <p:cNvSpPr>
              <a:spLocks/>
            </p:cNvSpPr>
            <p:nvPr/>
          </p:nvSpPr>
          <p:spPr bwMode="auto">
            <a:xfrm>
              <a:off x="2280" y="2031"/>
              <a:ext cx="14" cy="15"/>
            </a:xfrm>
            <a:custGeom>
              <a:avLst/>
              <a:gdLst/>
              <a:ahLst/>
              <a:cxnLst>
                <a:cxn ang="0">
                  <a:pos x="0" y="30"/>
                </a:cxn>
                <a:cxn ang="0">
                  <a:pos x="30" y="59"/>
                </a:cxn>
                <a:cxn ang="0">
                  <a:pos x="58" y="59"/>
                </a:cxn>
                <a:cxn ang="0">
                  <a:pos x="0" y="0"/>
                </a:cxn>
                <a:cxn ang="0">
                  <a:pos x="0" y="30"/>
                </a:cxn>
              </a:cxnLst>
              <a:rect l="0" t="0" r="r" b="b"/>
              <a:pathLst>
                <a:path w="58" h="59">
                  <a:moveTo>
                    <a:pt x="0" y="30"/>
                  </a:moveTo>
                  <a:lnTo>
                    <a:pt x="30" y="59"/>
                  </a:lnTo>
                  <a:lnTo>
                    <a:pt x="58" y="59"/>
                  </a:lnTo>
                  <a:lnTo>
                    <a:pt x="0" y="0"/>
                  </a:lnTo>
                  <a:lnTo>
                    <a:pt x="0" y="30"/>
                  </a:lnTo>
                </a:path>
              </a:pathLst>
            </a:custGeom>
            <a:noFill/>
            <a:ln w="1588">
              <a:solidFill>
                <a:srgbClr val="000000"/>
              </a:solidFill>
              <a:prstDash val="solid"/>
              <a:round/>
              <a:headEnd/>
              <a:tailEnd/>
            </a:ln>
          </p:spPr>
          <p:txBody>
            <a:bodyPr/>
            <a:lstStyle/>
            <a:p>
              <a:endParaRPr lang="en-GB"/>
            </a:p>
          </p:txBody>
        </p:sp>
        <p:sp>
          <p:nvSpPr>
            <p:cNvPr id="17866" name="Freeform 458"/>
            <p:cNvSpPr>
              <a:spLocks/>
            </p:cNvSpPr>
            <p:nvPr/>
          </p:nvSpPr>
          <p:spPr bwMode="auto">
            <a:xfrm>
              <a:off x="2235" y="2038"/>
              <a:ext cx="37" cy="30"/>
            </a:xfrm>
            <a:custGeom>
              <a:avLst/>
              <a:gdLst/>
              <a:ahLst/>
              <a:cxnLst>
                <a:cxn ang="0">
                  <a:pos x="149" y="29"/>
                </a:cxn>
                <a:cxn ang="0">
                  <a:pos x="118" y="29"/>
                </a:cxn>
                <a:cxn ang="0">
                  <a:pos x="118" y="0"/>
                </a:cxn>
                <a:cxn ang="0">
                  <a:pos x="61" y="58"/>
                </a:cxn>
                <a:cxn ang="0">
                  <a:pos x="30" y="29"/>
                </a:cxn>
                <a:cxn ang="0">
                  <a:pos x="30" y="88"/>
                </a:cxn>
                <a:cxn ang="0">
                  <a:pos x="0" y="118"/>
                </a:cxn>
              </a:cxnLst>
              <a:rect l="0" t="0" r="r" b="b"/>
              <a:pathLst>
                <a:path w="149" h="118">
                  <a:moveTo>
                    <a:pt x="149" y="29"/>
                  </a:moveTo>
                  <a:lnTo>
                    <a:pt x="118" y="29"/>
                  </a:lnTo>
                  <a:lnTo>
                    <a:pt x="118" y="0"/>
                  </a:lnTo>
                  <a:lnTo>
                    <a:pt x="61" y="58"/>
                  </a:lnTo>
                  <a:lnTo>
                    <a:pt x="30" y="29"/>
                  </a:lnTo>
                  <a:lnTo>
                    <a:pt x="30" y="88"/>
                  </a:lnTo>
                  <a:lnTo>
                    <a:pt x="0" y="118"/>
                  </a:lnTo>
                </a:path>
              </a:pathLst>
            </a:custGeom>
            <a:noFill/>
            <a:ln w="1588">
              <a:solidFill>
                <a:srgbClr val="000000"/>
              </a:solidFill>
              <a:prstDash val="solid"/>
              <a:round/>
              <a:headEnd/>
              <a:tailEnd/>
            </a:ln>
          </p:spPr>
          <p:txBody>
            <a:bodyPr/>
            <a:lstStyle/>
            <a:p>
              <a:endParaRPr lang="en-GB"/>
            </a:p>
          </p:txBody>
        </p:sp>
        <p:sp>
          <p:nvSpPr>
            <p:cNvPr id="17867" name="Line 459"/>
            <p:cNvSpPr>
              <a:spLocks noChangeShapeType="1"/>
            </p:cNvSpPr>
            <p:nvPr/>
          </p:nvSpPr>
          <p:spPr bwMode="auto">
            <a:xfrm>
              <a:off x="2272" y="2031"/>
              <a:ext cx="1" cy="15"/>
            </a:xfrm>
            <a:prstGeom prst="line">
              <a:avLst/>
            </a:prstGeom>
            <a:noFill/>
            <a:ln w="1588">
              <a:solidFill>
                <a:srgbClr val="000000"/>
              </a:solidFill>
              <a:round/>
              <a:headEnd/>
              <a:tailEnd/>
            </a:ln>
          </p:spPr>
          <p:txBody>
            <a:bodyPr/>
            <a:lstStyle/>
            <a:p>
              <a:endParaRPr lang="en-GB"/>
            </a:p>
          </p:txBody>
        </p:sp>
        <p:sp>
          <p:nvSpPr>
            <p:cNvPr id="17868" name="Freeform 460"/>
            <p:cNvSpPr>
              <a:spLocks/>
            </p:cNvSpPr>
            <p:nvPr/>
          </p:nvSpPr>
          <p:spPr bwMode="auto">
            <a:xfrm>
              <a:off x="2257" y="2023"/>
              <a:ext cx="7" cy="8"/>
            </a:xfrm>
            <a:custGeom>
              <a:avLst/>
              <a:gdLst/>
              <a:ahLst/>
              <a:cxnLst>
                <a:cxn ang="0">
                  <a:pos x="28" y="0"/>
                </a:cxn>
                <a:cxn ang="0">
                  <a:pos x="0" y="0"/>
                </a:cxn>
                <a:cxn ang="0">
                  <a:pos x="0" y="30"/>
                </a:cxn>
                <a:cxn ang="0">
                  <a:pos x="28" y="0"/>
                </a:cxn>
              </a:cxnLst>
              <a:rect l="0" t="0" r="r" b="b"/>
              <a:pathLst>
                <a:path w="28" h="30">
                  <a:moveTo>
                    <a:pt x="28" y="0"/>
                  </a:moveTo>
                  <a:lnTo>
                    <a:pt x="0" y="0"/>
                  </a:lnTo>
                  <a:lnTo>
                    <a:pt x="0" y="30"/>
                  </a:lnTo>
                  <a:lnTo>
                    <a:pt x="28" y="0"/>
                  </a:lnTo>
                </a:path>
              </a:pathLst>
            </a:custGeom>
            <a:noFill/>
            <a:ln w="1588">
              <a:solidFill>
                <a:srgbClr val="000000"/>
              </a:solidFill>
              <a:prstDash val="solid"/>
              <a:round/>
              <a:headEnd/>
              <a:tailEnd/>
            </a:ln>
          </p:spPr>
          <p:txBody>
            <a:bodyPr/>
            <a:lstStyle/>
            <a:p>
              <a:endParaRPr lang="en-GB"/>
            </a:p>
          </p:txBody>
        </p:sp>
        <p:sp>
          <p:nvSpPr>
            <p:cNvPr id="17869" name="Freeform 461"/>
            <p:cNvSpPr>
              <a:spLocks/>
            </p:cNvSpPr>
            <p:nvPr/>
          </p:nvSpPr>
          <p:spPr bwMode="auto">
            <a:xfrm>
              <a:off x="2317" y="1883"/>
              <a:ext cx="7" cy="8"/>
            </a:xfrm>
            <a:custGeom>
              <a:avLst/>
              <a:gdLst/>
              <a:ahLst/>
              <a:cxnLst>
                <a:cxn ang="0">
                  <a:pos x="29" y="31"/>
                </a:cxn>
                <a:cxn ang="0">
                  <a:pos x="29" y="0"/>
                </a:cxn>
                <a:cxn ang="0">
                  <a:pos x="0" y="0"/>
                </a:cxn>
                <a:cxn ang="0">
                  <a:pos x="29" y="31"/>
                </a:cxn>
              </a:cxnLst>
              <a:rect l="0" t="0" r="r" b="b"/>
              <a:pathLst>
                <a:path w="29" h="31">
                  <a:moveTo>
                    <a:pt x="29" y="31"/>
                  </a:moveTo>
                  <a:lnTo>
                    <a:pt x="29" y="0"/>
                  </a:lnTo>
                  <a:lnTo>
                    <a:pt x="0" y="0"/>
                  </a:lnTo>
                  <a:lnTo>
                    <a:pt x="29" y="31"/>
                  </a:lnTo>
                </a:path>
              </a:pathLst>
            </a:custGeom>
            <a:noFill/>
            <a:ln w="1588">
              <a:solidFill>
                <a:srgbClr val="000000"/>
              </a:solidFill>
              <a:prstDash val="solid"/>
              <a:round/>
              <a:headEnd/>
              <a:tailEnd/>
            </a:ln>
          </p:spPr>
          <p:txBody>
            <a:bodyPr/>
            <a:lstStyle/>
            <a:p>
              <a:endParaRPr lang="en-GB"/>
            </a:p>
          </p:txBody>
        </p:sp>
        <p:sp>
          <p:nvSpPr>
            <p:cNvPr id="17870" name="Freeform 462"/>
            <p:cNvSpPr>
              <a:spLocks/>
            </p:cNvSpPr>
            <p:nvPr/>
          </p:nvSpPr>
          <p:spPr bwMode="auto">
            <a:xfrm>
              <a:off x="2346" y="2031"/>
              <a:ext cx="15" cy="7"/>
            </a:xfrm>
            <a:custGeom>
              <a:avLst/>
              <a:gdLst/>
              <a:ahLst/>
              <a:cxnLst>
                <a:cxn ang="0">
                  <a:pos x="29" y="0"/>
                </a:cxn>
                <a:cxn ang="0">
                  <a:pos x="0" y="0"/>
                </a:cxn>
                <a:cxn ang="0">
                  <a:pos x="29" y="30"/>
                </a:cxn>
                <a:cxn ang="0">
                  <a:pos x="58" y="30"/>
                </a:cxn>
                <a:cxn ang="0">
                  <a:pos x="29" y="0"/>
                </a:cxn>
              </a:cxnLst>
              <a:rect l="0" t="0" r="r" b="b"/>
              <a:pathLst>
                <a:path w="58" h="30">
                  <a:moveTo>
                    <a:pt x="29" y="0"/>
                  </a:moveTo>
                  <a:lnTo>
                    <a:pt x="0" y="0"/>
                  </a:lnTo>
                  <a:lnTo>
                    <a:pt x="29" y="30"/>
                  </a:lnTo>
                  <a:lnTo>
                    <a:pt x="58" y="30"/>
                  </a:lnTo>
                  <a:lnTo>
                    <a:pt x="29" y="0"/>
                  </a:lnTo>
                </a:path>
              </a:pathLst>
            </a:custGeom>
            <a:noFill/>
            <a:ln w="1588">
              <a:solidFill>
                <a:srgbClr val="000000"/>
              </a:solidFill>
              <a:prstDash val="solid"/>
              <a:round/>
              <a:headEnd/>
              <a:tailEnd/>
            </a:ln>
          </p:spPr>
          <p:txBody>
            <a:bodyPr/>
            <a:lstStyle/>
            <a:p>
              <a:endParaRPr lang="en-GB"/>
            </a:p>
          </p:txBody>
        </p:sp>
        <p:sp>
          <p:nvSpPr>
            <p:cNvPr id="17871" name="Freeform 463"/>
            <p:cNvSpPr>
              <a:spLocks/>
            </p:cNvSpPr>
            <p:nvPr/>
          </p:nvSpPr>
          <p:spPr bwMode="auto">
            <a:xfrm>
              <a:off x="1887" y="2098"/>
              <a:ext cx="215" cy="288"/>
            </a:xfrm>
            <a:custGeom>
              <a:avLst/>
              <a:gdLst/>
              <a:ahLst/>
              <a:cxnLst>
                <a:cxn ang="0">
                  <a:pos x="830" y="31"/>
                </a:cxn>
                <a:cxn ang="0">
                  <a:pos x="800" y="0"/>
                </a:cxn>
                <a:cxn ang="0">
                  <a:pos x="771" y="31"/>
                </a:cxn>
                <a:cxn ang="0">
                  <a:pos x="711" y="31"/>
                </a:cxn>
                <a:cxn ang="0">
                  <a:pos x="652" y="59"/>
                </a:cxn>
                <a:cxn ang="0">
                  <a:pos x="623" y="149"/>
                </a:cxn>
                <a:cxn ang="0">
                  <a:pos x="593" y="149"/>
                </a:cxn>
                <a:cxn ang="0">
                  <a:pos x="534" y="177"/>
                </a:cxn>
                <a:cxn ang="0">
                  <a:pos x="680" y="208"/>
                </a:cxn>
                <a:cxn ang="0">
                  <a:pos x="562" y="265"/>
                </a:cxn>
                <a:cxn ang="0">
                  <a:pos x="562" y="326"/>
                </a:cxn>
                <a:cxn ang="0">
                  <a:pos x="416" y="356"/>
                </a:cxn>
                <a:cxn ang="0">
                  <a:pos x="266" y="295"/>
                </a:cxn>
                <a:cxn ang="0">
                  <a:pos x="209" y="326"/>
                </a:cxn>
                <a:cxn ang="0">
                  <a:pos x="178" y="326"/>
                </a:cxn>
                <a:cxn ang="0">
                  <a:pos x="209" y="384"/>
                </a:cxn>
                <a:cxn ang="0">
                  <a:pos x="209" y="415"/>
                </a:cxn>
                <a:cxn ang="0">
                  <a:pos x="209" y="444"/>
                </a:cxn>
                <a:cxn ang="0">
                  <a:pos x="266" y="474"/>
                </a:cxn>
                <a:cxn ang="0">
                  <a:pos x="178" y="502"/>
                </a:cxn>
                <a:cxn ang="0">
                  <a:pos x="178" y="533"/>
                </a:cxn>
                <a:cxn ang="0">
                  <a:pos x="148" y="533"/>
                </a:cxn>
                <a:cxn ang="0">
                  <a:pos x="148" y="593"/>
                </a:cxn>
                <a:cxn ang="0">
                  <a:pos x="148" y="621"/>
                </a:cxn>
                <a:cxn ang="0">
                  <a:pos x="209" y="593"/>
                </a:cxn>
                <a:cxn ang="0">
                  <a:pos x="266" y="621"/>
                </a:cxn>
                <a:cxn ang="0">
                  <a:pos x="446" y="651"/>
                </a:cxn>
                <a:cxn ang="0">
                  <a:pos x="355" y="681"/>
                </a:cxn>
                <a:cxn ang="0">
                  <a:pos x="297" y="770"/>
                </a:cxn>
                <a:cxn ang="0">
                  <a:pos x="236" y="829"/>
                </a:cxn>
                <a:cxn ang="0">
                  <a:pos x="209" y="888"/>
                </a:cxn>
                <a:cxn ang="0">
                  <a:pos x="148" y="918"/>
                </a:cxn>
                <a:cxn ang="0">
                  <a:pos x="178" y="976"/>
                </a:cxn>
                <a:cxn ang="0">
                  <a:pos x="118" y="949"/>
                </a:cxn>
                <a:cxn ang="0">
                  <a:pos x="29" y="976"/>
                </a:cxn>
                <a:cxn ang="0">
                  <a:pos x="0" y="1036"/>
                </a:cxn>
                <a:cxn ang="0">
                  <a:pos x="118" y="1006"/>
                </a:cxn>
                <a:cxn ang="0">
                  <a:pos x="59" y="1036"/>
                </a:cxn>
                <a:cxn ang="0">
                  <a:pos x="29" y="1095"/>
                </a:cxn>
                <a:cxn ang="0">
                  <a:pos x="0" y="1124"/>
                </a:cxn>
                <a:cxn ang="0">
                  <a:pos x="59" y="1155"/>
                </a:cxn>
                <a:cxn ang="0">
                  <a:pos x="118" y="1124"/>
                </a:cxn>
              </a:cxnLst>
              <a:rect l="0" t="0" r="r" b="b"/>
              <a:pathLst>
                <a:path w="859" h="1155">
                  <a:moveTo>
                    <a:pt x="859" y="59"/>
                  </a:moveTo>
                  <a:lnTo>
                    <a:pt x="830" y="31"/>
                  </a:lnTo>
                  <a:lnTo>
                    <a:pt x="830" y="0"/>
                  </a:lnTo>
                  <a:lnTo>
                    <a:pt x="800" y="0"/>
                  </a:lnTo>
                  <a:lnTo>
                    <a:pt x="800" y="31"/>
                  </a:lnTo>
                  <a:lnTo>
                    <a:pt x="771" y="31"/>
                  </a:lnTo>
                  <a:lnTo>
                    <a:pt x="741" y="0"/>
                  </a:lnTo>
                  <a:lnTo>
                    <a:pt x="711" y="31"/>
                  </a:lnTo>
                  <a:lnTo>
                    <a:pt x="652" y="31"/>
                  </a:lnTo>
                  <a:lnTo>
                    <a:pt x="652" y="59"/>
                  </a:lnTo>
                  <a:lnTo>
                    <a:pt x="623" y="89"/>
                  </a:lnTo>
                  <a:lnTo>
                    <a:pt x="623" y="149"/>
                  </a:lnTo>
                  <a:lnTo>
                    <a:pt x="593" y="119"/>
                  </a:lnTo>
                  <a:lnTo>
                    <a:pt x="593" y="149"/>
                  </a:lnTo>
                  <a:lnTo>
                    <a:pt x="562" y="149"/>
                  </a:lnTo>
                  <a:lnTo>
                    <a:pt x="534" y="177"/>
                  </a:lnTo>
                  <a:lnTo>
                    <a:pt x="534" y="208"/>
                  </a:lnTo>
                  <a:lnTo>
                    <a:pt x="680" y="208"/>
                  </a:lnTo>
                  <a:lnTo>
                    <a:pt x="623" y="265"/>
                  </a:lnTo>
                  <a:lnTo>
                    <a:pt x="562" y="265"/>
                  </a:lnTo>
                  <a:lnTo>
                    <a:pt x="534" y="295"/>
                  </a:lnTo>
                  <a:lnTo>
                    <a:pt x="562" y="326"/>
                  </a:lnTo>
                  <a:lnTo>
                    <a:pt x="416" y="326"/>
                  </a:lnTo>
                  <a:lnTo>
                    <a:pt x="416" y="356"/>
                  </a:lnTo>
                  <a:lnTo>
                    <a:pt x="355" y="295"/>
                  </a:lnTo>
                  <a:lnTo>
                    <a:pt x="266" y="295"/>
                  </a:lnTo>
                  <a:lnTo>
                    <a:pt x="266" y="326"/>
                  </a:lnTo>
                  <a:lnTo>
                    <a:pt x="209" y="326"/>
                  </a:lnTo>
                  <a:lnTo>
                    <a:pt x="209" y="295"/>
                  </a:lnTo>
                  <a:lnTo>
                    <a:pt x="178" y="326"/>
                  </a:lnTo>
                  <a:lnTo>
                    <a:pt x="209" y="356"/>
                  </a:lnTo>
                  <a:lnTo>
                    <a:pt x="209" y="384"/>
                  </a:lnTo>
                  <a:lnTo>
                    <a:pt x="236" y="384"/>
                  </a:lnTo>
                  <a:lnTo>
                    <a:pt x="209" y="415"/>
                  </a:lnTo>
                  <a:lnTo>
                    <a:pt x="224" y="430"/>
                  </a:lnTo>
                  <a:lnTo>
                    <a:pt x="209" y="444"/>
                  </a:lnTo>
                  <a:lnTo>
                    <a:pt x="297" y="444"/>
                  </a:lnTo>
                  <a:lnTo>
                    <a:pt x="266" y="474"/>
                  </a:lnTo>
                  <a:lnTo>
                    <a:pt x="209" y="474"/>
                  </a:lnTo>
                  <a:lnTo>
                    <a:pt x="178" y="502"/>
                  </a:lnTo>
                  <a:lnTo>
                    <a:pt x="209" y="533"/>
                  </a:lnTo>
                  <a:lnTo>
                    <a:pt x="178" y="533"/>
                  </a:lnTo>
                  <a:lnTo>
                    <a:pt x="178" y="563"/>
                  </a:lnTo>
                  <a:lnTo>
                    <a:pt x="148" y="533"/>
                  </a:lnTo>
                  <a:lnTo>
                    <a:pt x="118" y="563"/>
                  </a:lnTo>
                  <a:lnTo>
                    <a:pt x="148" y="593"/>
                  </a:lnTo>
                  <a:lnTo>
                    <a:pt x="118" y="593"/>
                  </a:lnTo>
                  <a:lnTo>
                    <a:pt x="148" y="621"/>
                  </a:lnTo>
                  <a:lnTo>
                    <a:pt x="178" y="593"/>
                  </a:lnTo>
                  <a:lnTo>
                    <a:pt x="209" y="593"/>
                  </a:lnTo>
                  <a:lnTo>
                    <a:pt x="178" y="621"/>
                  </a:lnTo>
                  <a:lnTo>
                    <a:pt x="266" y="621"/>
                  </a:lnTo>
                  <a:lnTo>
                    <a:pt x="266" y="651"/>
                  </a:lnTo>
                  <a:lnTo>
                    <a:pt x="446" y="651"/>
                  </a:lnTo>
                  <a:lnTo>
                    <a:pt x="416" y="681"/>
                  </a:lnTo>
                  <a:lnTo>
                    <a:pt x="355" y="681"/>
                  </a:lnTo>
                  <a:lnTo>
                    <a:pt x="297" y="740"/>
                  </a:lnTo>
                  <a:lnTo>
                    <a:pt x="297" y="770"/>
                  </a:lnTo>
                  <a:lnTo>
                    <a:pt x="266" y="829"/>
                  </a:lnTo>
                  <a:lnTo>
                    <a:pt x="236" y="829"/>
                  </a:lnTo>
                  <a:lnTo>
                    <a:pt x="209" y="858"/>
                  </a:lnTo>
                  <a:lnTo>
                    <a:pt x="209" y="888"/>
                  </a:lnTo>
                  <a:lnTo>
                    <a:pt x="178" y="918"/>
                  </a:lnTo>
                  <a:lnTo>
                    <a:pt x="148" y="918"/>
                  </a:lnTo>
                  <a:lnTo>
                    <a:pt x="148" y="949"/>
                  </a:lnTo>
                  <a:lnTo>
                    <a:pt x="178" y="976"/>
                  </a:lnTo>
                  <a:lnTo>
                    <a:pt x="118" y="976"/>
                  </a:lnTo>
                  <a:lnTo>
                    <a:pt x="118" y="949"/>
                  </a:lnTo>
                  <a:lnTo>
                    <a:pt x="90" y="976"/>
                  </a:lnTo>
                  <a:lnTo>
                    <a:pt x="29" y="976"/>
                  </a:lnTo>
                  <a:lnTo>
                    <a:pt x="0" y="1006"/>
                  </a:lnTo>
                  <a:lnTo>
                    <a:pt x="0" y="1036"/>
                  </a:lnTo>
                  <a:lnTo>
                    <a:pt x="29" y="1006"/>
                  </a:lnTo>
                  <a:lnTo>
                    <a:pt x="118" y="1006"/>
                  </a:lnTo>
                  <a:lnTo>
                    <a:pt x="118" y="1036"/>
                  </a:lnTo>
                  <a:lnTo>
                    <a:pt x="59" y="1036"/>
                  </a:lnTo>
                  <a:lnTo>
                    <a:pt x="29" y="1067"/>
                  </a:lnTo>
                  <a:lnTo>
                    <a:pt x="29" y="1095"/>
                  </a:lnTo>
                  <a:lnTo>
                    <a:pt x="0" y="1095"/>
                  </a:lnTo>
                  <a:lnTo>
                    <a:pt x="0" y="1124"/>
                  </a:lnTo>
                  <a:lnTo>
                    <a:pt x="29" y="1124"/>
                  </a:lnTo>
                  <a:lnTo>
                    <a:pt x="59" y="1155"/>
                  </a:lnTo>
                  <a:lnTo>
                    <a:pt x="90" y="1124"/>
                  </a:lnTo>
                  <a:lnTo>
                    <a:pt x="118" y="1124"/>
                  </a:lnTo>
                </a:path>
              </a:pathLst>
            </a:custGeom>
            <a:noFill/>
            <a:ln w="1588">
              <a:solidFill>
                <a:srgbClr val="000000"/>
              </a:solidFill>
              <a:prstDash val="solid"/>
              <a:round/>
              <a:headEnd/>
              <a:tailEnd/>
            </a:ln>
          </p:spPr>
          <p:txBody>
            <a:bodyPr/>
            <a:lstStyle/>
            <a:p>
              <a:endParaRPr lang="en-GB"/>
            </a:p>
          </p:txBody>
        </p:sp>
        <p:sp>
          <p:nvSpPr>
            <p:cNvPr id="17872" name="Freeform 464"/>
            <p:cNvSpPr>
              <a:spLocks/>
            </p:cNvSpPr>
            <p:nvPr/>
          </p:nvSpPr>
          <p:spPr bwMode="auto">
            <a:xfrm>
              <a:off x="2057" y="2112"/>
              <a:ext cx="118" cy="81"/>
            </a:xfrm>
            <a:custGeom>
              <a:avLst/>
              <a:gdLst/>
              <a:ahLst/>
              <a:cxnLst>
                <a:cxn ang="0">
                  <a:pos x="238" y="0"/>
                </a:cxn>
                <a:cxn ang="0">
                  <a:pos x="209" y="0"/>
                </a:cxn>
                <a:cxn ang="0">
                  <a:pos x="209" y="30"/>
                </a:cxn>
                <a:cxn ang="0">
                  <a:pos x="179" y="60"/>
                </a:cxn>
                <a:cxn ang="0">
                  <a:pos x="179" y="90"/>
                </a:cxn>
                <a:cxn ang="0">
                  <a:pos x="120" y="90"/>
                </a:cxn>
                <a:cxn ang="0">
                  <a:pos x="91" y="118"/>
                </a:cxn>
                <a:cxn ang="0">
                  <a:pos x="61" y="118"/>
                </a:cxn>
                <a:cxn ang="0">
                  <a:pos x="91" y="149"/>
                </a:cxn>
                <a:cxn ang="0">
                  <a:pos x="120" y="149"/>
                </a:cxn>
                <a:cxn ang="0">
                  <a:pos x="91" y="179"/>
                </a:cxn>
                <a:cxn ang="0">
                  <a:pos x="0" y="179"/>
                </a:cxn>
                <a:cxn ang="0">
                  <a:pos x="0" y="206"/>
                </a:cxn>
                <a:cxn ang="0">
                  <a:pos x="31" y="236"/>
                </a:cxn>
                <a:cxn ang="0">
                  <a:pos x="61" y="236"/>
                </a:cxn>
                <a:cxn ang="0">
                  <a:pos x="61" y="297"/>
                </a:cxn>
                <a:cxn ang="0">
                  <a:pos x="209" y="297"/>
                </a:cxn>
                <a:cxn ang="0">
                  <a:pos x="238" y="267"/>
                </a:cxn>
                <a:cxn ang="0">
                  <a:pos x="238" y="236"/>
                </a:cxn>
                <a:cxn ang="0">
                  <a:pos x="268" y="236"/>
                </a:cxn>
                <a:cxn ang="0">
                  <a:pos x="298" y="206"/>
                </a:cxn>
                <a:cxn ang="0">
                  <a:pos x="298" y="267"/>
                </a:cxn>
                <a:cxn ang="0">
                  <a:pos x="328" y="297"/>
                </a:cxn>
                <a:cxn ang="0">
                  <a:pos x="357" y="297"/>
                </a:cxn>
                <a:cxn ang="0">
                  <a:pos x="357" y="325"/>
                </a:cxn>
                <a:cxn ang="0">
                  <a:pos x="416" y="325"/>
                </a:cxn>
                <a:cxn ang="0">
                  <a:pos x="446" y="297"/>
                </a:cxn>
                <a:cxn ang="0">
                  <a:pos x="446" y="325"/>
                </a:cxn>
                <a:cxn ang="0">
                  <a:pos x="475" y="325"/>
                </a:cxn>
              </a:cxnLst>
              <a:rect l="0" t="0" r="r" b="b"/>
              <a:pathLst>
                <a:path w="475" h="325">
                  <a:moveTo>
                    <a:pt x="238" y="0"/>
                  </a:moveTo>
                  <a:lnTo>
                    <a:pt x="209" y="0"/>
                  </a:lnTo>
                  <a:lnTo>
                    <a:pt x="209" y="30"/>
                  </a:lnTo>
                  <a:lnTo>
                    <a:pt x="179" y="60"/>
                  </a:lnTo>
                  <a:lnTo>
                    <a:pt x="179" y="90"/>
                  </a:lnTo>
                  <a:lnTo>
                    <a:pt x="120" y="90"/>
                  </a:lnTo>
                  <a:lnTo>
                    <a:pt x="91" y="118"/>
                  </a:lnTo>
                  <a:lnTo>
                    <a:pt x="61" y="118"/>
                  </a:lnTo>
                  <a:lnTo>
                    <a:pt x="91" y="149"/>
                  </a:lnTo>
                  <a:lnTo>
                    <a:pt x="120" y="149"/>
                  </a:lnTo>
                  <a:lnTo>
                    <a:pt x="91" y="179"/>
                  </a:lnTo>
                  <a:lnTo>
                    <a:pt x="0" y="179"/>
                  </a:lnTo>
                  <a:lnTo>
                    <a:pt x="0" y="206"/>
                  </a:lnTo>
                  <a:lnTo>
                    <a:pt x="31" y="236"/>
                  </a:lnTo>
                  <a:lnTo>
                    <a:pt x="61" y="236"/>
                  </a:lnTo>
                  <a:lnTo>
                    <a:pt x="61" y="297"/>
                  </a:lnTo>
                  <a:lnTo>
                    <a:pt x="209" y="297"/>
                  </a:lnTo>
                  <a:lnTo>
                    <a:pt x="238" y="267"/>
                  </a:lnTo>
                  <a:lnTo>
                    <a:pt x="238" y="236"/>
                  </a:lnTo>
                  <a:lnTo>
                    <a:pt x="268" y="236"/>
                  </a:lnTo>
                  <a:lnTo>
                    <a:pt x="298" y="206"/>
                  </a:lnTo>
                  <a:lnTo>
                    <a:pt x="298" y="267"/>
                  </a:lnTo>
                  <a:lnTo>
                    <a:pt x="328" y="297"/>
                  </a:lnTo>
                  <a:lnTo>
                    <a:pt x="357" y="297"/>
                  </a:lnTo>
                  <a:lnTo>
                    <a:pt x="357" y="325"/>
                  </a:lnTo>
                  <a:lnTo>
                    <a:pt x="416" y="325"/>
                  </a:lnTo>
                  <a:lnTo>
                    <a:pt x="446" y="297"/>
                  </a:lnTo>
                  <a:lnTo>
                    <a:pt x="446" y="325"/>
                  </a:lnTo>
                  <a:lnTo>
                    <a:pt x="475" y="325"/>
                  </a:lnTo>
                </a:path>
              </a:pathLst>
            </a:custGeom>
            <a:noFill/>
            <a:ln w="1588">
              <a:solidFill>
                <a:srgbClr val="000000"/>
              </a:solidFill>
              <a:prstDash val="solid"/>
              <a:round/>
              <a:headEnd/>
              <a:tailEnd/>
            </a:ln>
          </p:spPr>
          <p:txBody>
            <a:bodyPr/>
            <a:lstStyle/>
            <a:p>
              <a:endParaRPr lang="en-GB"/>
            </a:p>
          </p:txBody>
        </p:sp>
        <p:sp>
          <p:nvSpPr>
            <p:cNvPr id="17873" name="Freeform 465"/>
            <p:cNvSpPr>
              <a:spLocks/>
            </p:cNvSpPr>
            <p:nvPr/>
          </p:nvSpPr>
          <p:spPr bwMode="auto">
            <a:xfrm>
              <a:off x="2094" y="2112"/>
              <a:ext cx="8" cy="8"/>
            </a:xfrm>
            <a:custGeom>
              <a:avLst/>
              <a:gdLst/>
              <a:ahLst/>
              <a:cxnLst>
                <a:cxn ang="0">
                  <a:pos x="29" y="0"/>
                </a:cxn>
                <a:cxn ang="0">
                  <a:pos x="0" y="30"/>
                </a:cxn>
                <a:cxn ang="0">
                  <a:pos x="0" y="0"/>
                </a:cxn>
                <a:cxn ang="0">
                  <a:pos x="29" y="0"/>
                </a:cxn>
              </a:cxnLst>
              <a:rect l="0" t="0" r="r" b="b"/>
              <a:pathLst>
                <a:path w="29" h="30">
                  <a:moveTo>
                    <a:pt x="29" y="0"/>
                  </a:moveTo>
                  <a:lnTo>
                    <a:pt x="0" y="30"/>
                  </a:lnTo>
                  <a:lnTo>
                    <a:pt x="0" y="0"/>
                  </a:lnTo>
                  <a:lnTo>
                    <a:pt x="29" y="0"/>
                  </a:lnTo>
                </a:path>
              </a:pathLst>
            </a:custGeom>
            <a:noFill/>
            <a:ln w="1588">
              <a:solidFill>
                <a:srgbClr val="000000"/>
              </a:solidFill>
              <a:prstDash val="solid"/>
              <a:round/>
              <a:headEnd/>
              <a:tailEnd/>
            </a:ln>
          </p:spPr>
          <p:txBody>
            <a:bodyPr/>
            <a:lstStyle/>
            <a:p>
              <a:endParaRPr lang="en-GB"/>
            </a:p>
          </p:txBody>
        </p:sp>
        <p:sp>
          <p:nvSpPr>
            <p:cNvPr id="17874" name="Freeform 466"/>
            <p:cNvSpPr>
              <a:spLocks/>
            </p:cNvSpPr>
            <p:nvPr/>
          </p:nvSpPr>
          <p:spPr bwMode="auto">
            <a:xfrm>
              <a:off x="1902" y="2193"/>
              <a:ext cx="273" cy="208"/>
            </a:xfrm>
            <a:custGeom>
              <a:avLst/>
              <a:gdLst/>
              <a:ahLst/>
              <a:cxnLst>
                <a:cxn ang="0">
                  <a:pos x="59" y="740"/>
                </a:cxn>
                <a:cxn ang="0">
                  <a:pos x="0" y="801"/>
                </a:cxn>
                <a:cxn ang="0">
                  <a:pos x="89" y="801"/>
                </a:cxn>
                <a:cxn ang="0">
                  <a:pos x="119" y="771"/>
                </a:cxn>
                <a:cxn ang="0">
                  <a:pos x="177" y="771"/>
                </a:cxn>
                <a:cxn ang="0">
                  <a:pos x="119" y="829"/>
                </a:cxn>
                <a:cxn ang="0">
                  <a:pos x="296" y="829"/>
                </a:cxn>
                <a:cxn ang="0">
                  <a:pos x="327" y="801"/>
                </a:cxn>
                <a:cxn ang="0">
                  <a:pos x="414" y="801"/>
                </a:cxn>
                <a:cxn ang="0">
                  <a:pos x="414" y="771"/>
                </a:cxn>
                <a:cxn ang="0">
                  <a:pos x="475" y="771"/>
                </a:cxn>
                <a:cxn ang="0">
                  <a:pos x="475" y="740"/>
                </a:cxn>
                <a:cxn ang="0">
                  <a:pos x="445" y="711"/>
                </a:cxn>
                <a:cxn ang="0">
                  <a:pos x="503" y="711"/>
                </a:cxn>
                <a:cxn ang="0">
                  <a:pos x="503" y="740"/>
                </a:cxn>
                <a:cxn ang="0">
                  <a:pos x="534" y="740"/>
                </a:cxn>
                <a:cxn ang="0">
                  <a:pos x="564" y="711"/>
                </a:cxn>
                <a:cxn ang="0">
                  <a:pos x="593" y="711"/>
                </a:cxn>
                <a:cxn ang="0">
                  <a:pos x="593" y="683"/>
                </a:cxn>
                <a:cxn ang="0">
                  <a:pos x="682" y="683"/>
                </a:cxn>
                <a:cxn ang="0">
                  <a:pos x="652" y="652"/>
                </a:cxn>
                <a:cxn ang="0">
                  <a:pos x="682" y="652"/>
                </a:cxn>
                <a:cxn ang="0">
                  <a:pos x="712" y="622"/>
                </a:cxn>
                <a:cxn ang="0">
                  <a:pos x="830" y="622"/>
                </a:cxn>
                <a:cxn ang="0">
                  <a:pos x="830" y="592"/>
                </a:cxn>
                <a:cxn ang="0">
                  <a:pos x="859" y="622"/>
                </a:cxn>
                <a:cxn ang="0">
                  <a:pos x="889" y="592"/>
                </a:cxn>
                <a:cxn ang="0">
                  <a:pos x="919" y="622"/>
                </a:cxn>
                <a:cxn ang="0">
                  <a:pos x="978" y="622"/>
                </a:cxn>
                <a:cxn ang="0">
                  <a:pos x="1007" y="592"/>
                </a:cxn>
                <a:cxn ang="0">
                  <a:pos x="978" y="565"/>
                </a:cxn>
                <a:cxn ang="0">
                  <a:pos x="1007" y="565"/>
                </a:cxn>
                <a:cxn ang="0">
                  <a:pos x="1007" y="534"/>
                </a:cxn>
                <a:cxn ang="0">
                  <a:pos x="1037" y="504"/>
                </a:cxn>
                <a:cxn ang="0">
                  <a:pos x="1037" y="474"/>
                </a:cxn>
                <a:cxn ang="0">
                  <a:pos x="1067" y="445"/>
                </a:cxn>
                <a:cxn ang="0">
                  <a:pos x="1067" y="386"/>
                </a:cxn>
                <a:cxn ang="0">
                  <a:pos x="1096" y="356"/>
                </a:cxn>
                <a:cxn ang="0">
                  <a:pos x="1096" y="267"/>
                </a:cxn>
                <a:cxn ang="0">
                  <a:pos x="1067" y="237"/>
                </a:cxn>
                <a:cxn ang="0">
                  <a:pos x="1096" y="209"/>
                </a:cxn>
                <a:cxn ang="0">
                  <a:pos x="1096" y="149"/>
                </a:cxn>
                <a:cxn ang="0">
                  <a:pos x="1067" y="149"/>
                </a:cxn>
                <a:cxn ang="0">
                  <a:pos x="1067" y="60"/>
                </a:cxn>
                <a:cxn ang="0">
                  <a:pos x="1037" y="60"/>
                </a:cxn>
                <a:cxn ang="0">
                  <a:pos x="1037" y="31"/>
                </a:cxn>
                <a:cxn ang="0">
                  <a:pos x="1067" y="31"/>
                </a:cxn>
                <a:cxn ang="0">
                  <a:pos x="1096" y="0"/>
                </a:cxn>
              </a:cxnLst>
              <a:rect l="0" t="0" r="r" b="b"/>
              <a:pathLst>
                <a:path w="1096" h="829">
                  <a:moveTo>
                    <a:pt x="59" y="740"/>
                  </a:moveTo>
                  <a:lnTo>
                    <a:pt x="0" y="801"/>
                  </a:lnTo>
                  <a:lnTo>
                    <a:pt x="89" y="801"/>
                  </a:lnTo>
                  <a:lnTo>
                    <a:pt x="119" y="771"/>
                  </a:lnTo>
                  <a:lnTo>
                    <a:pt x="177" y="771"/>
                  </a:lnTo>
                  <a:lnTo>
                    <a:pt x="119" y="829"/>
                  </a:lnTo>
                  <a:lnTo>
                    <a:pt x="296" y="829"/>
                  </a:lnTo>
                  <a:lnTo>
                    <a:pt x="327" y="801"/>
                  </a:lnTo>
                  <a:lnTo>
                    <a:pt x="414" y="801"/>
                  </a:lnTo>
                  <a:lnTo>
                    <a:pt x="414" y="771"/>
                  </a:lnTo>
                  <a:lnTo>
                    <a:pt x="475" y="771"/>
                  </a:lnTo>
                  <a:lnTo>
                    <a:pt x="475" y="740"/>
                  </a:lnTo>
                  <a:lnTo>
                    <a:pt x="445" y="711"/>
                  </a:lnTo>
                  <a:lnTo>
                    <a:pt x="503" y="711"/>
                  </a:lnTo>
                  <a:lnTo>
                    <a:pt x="503" y="740"/>
                  </a:lnTo>
                  <a:lnTo>
                    <a:pt x="534" y="740"/>
                  </a:lnTo>
                  <a:lnTo>
                    <a:pt x="564" y="711"/>
                  </a:lnTo>
                  <a:lnTo>
                    <a:pt x="593" y="711"/>
                  </a:lnTo>
                  <a:lnTo>
                    <a:pt x="593" y="683"/>
                  </a:lnTo>
                  <a:lnTo>
                    <a:pt x="682" y="683"/>
                  </a:lnTo>
                  <a:lnTo>
                    <a:pt x="652" y="652"/>
                  </a:lnTo>
                  <a:lnTo>
                    <a:pt x="682" y="652"/>
                  </a:lnTo>
                  <a:lnTo>
                    <a:pt x="712" y="622"/>
                  </a:lnTo>
                  <a:lnTo>
                    <a:pt x="830" y="622"/>
                  </a:lnTo>
                  <a:lnTo>
                    <a:pt x="830" y="592"/>
                  </a:lnTo>
                  <a:lnTo>
                    <a:pt x="859" y="622"/>
                  </a:lnTo>
                  <a:lnTo>
                    <a:pt x="889" y="592"/>
                  </a:lnTo>
                  <a:lnTo>
                    <a:pt x="919" y="622"/>
                  </a:lnTo>
                  <a:lnTo>
                    <a:pt x="978" y="622"/>
                  </a:lnTo>
                  <a:lnTo>
                    <a:pt x="1007" y="592"/>
                  </a:lnTo>
                  <a:lnTo>
                    <a:pt x="978" y="565"/>
                  </a:lnTo>
                  <a:lnTo>
                    <a:pt x="1007" y="565"/>
                  </a:lnTo>
                  <a:lnTo>
                    <a:pt x="1007" y="534"/>
                  </a:lnTo>
                  <a:lnTo>
                    <a:pt x="1037" y="504"/>
                  </a:lnTo>
                  <a:lnTo>
                    <a:pt x="1037" y="474"/>
                  </a:lnTo>
                  <a:lnTo>
                    <a:pt x="1067" y="445"/>
                  </a:lnTo>
                  <a:lnTo>
                    <a:pt x="1067" y="386"/>
                  </a:lnTo>
                  <a:lnTo>
                    <a:pt x="1096" y="356"/>
                  </a:lnTo>
                  <a:lnTo>
                    <a:pt x="1096" y="267"/>
                  </a:lnTo>
                  <a:lnTo>
                    <a:pt x="1067" y="237"/>
                  </a:lnTo>
                  <a:lnTo>
                    <a:pt x="1096" y="209"/>
                  </a:lnTo>
                  <a:lnTo>
                    <a:pt x="1096" y="149"/>
                  </a:lnTo>
                  <a:lnTo>
                    <a:pt x="1067" y="149"/>
                  </a:lnTo>
                  <a:lnTo>
                    <a:pt x="1067" y="60"/>
                  </a:lnTo>
                  <a:lnTo>
                    <a:pt x="1037" y="60"/>
                  </a:lnTo>
                  <a:lnTo>
                    <a:pt x="1037" y="31"/>
                  </a:lnTo>
                  <a:lnTo>
                    <a:pt x="1067" y="31"/>
                  </a:lnTo>
                  <a:lnTo>
                    <a:pt x="1096" y="0"/>
                  </a:lnTo>
                </a:path>
              </a:pathLst>
            </a:custGeom>
            <a:noFill/>
            <a:ln w="1588">
              <a:solidFill>
                <a:srgbClr val="000000"/>
              </a:solidFill>
              <a:prstDash val="solid"/>
              <a:round/>
              <a:headEnd/>
              <a:tailEnd/>
            </a:ln>
          </p:spPr>
          <p:txBody>
            <a:bodyPr/>
            <a:lstStyle/>
            <a:p>
              <a:endParaRPr lang="en-GB"/>
            </a:p>
          </p:txBody>
        </p:sp>
        <p:sp>
          <p:nvSpPr>
            <p:cNvPr id="17875" name="Freeform 467"/>
            <p:cNvSpPr>
              <a:spLocks/>
            </p:cNvSpPr>
            <p:nvPr/>
          </p:nvSpPr>
          <p:spPr bwMode="auto">
            <a:xfrm>
              <a:off x="1975" y="2297"/>
              <a:ext cx="23" cy="15"/>
            </a:xfrm>
            <a:custGeom>
              <a:avLst/>
              <a:gdLst/>
              <a:ahLst/>
              <a:cxnLst>
                <a:cxn ang="0">
                  <a:pos x="61" y="59"/>
                </a:cxn>
                <a:cxn ang="0">
                  <a:pos x="0" y="59"/>
                </a:cxn>
                <a:cxn ang="0">
                  <a:pos x="61" y="0"/>
                </a:cxn>
                <a:cxn ang="0">
                  <a:pos x="61" y="30"/>
                </a:cxn>
                <a:cxn ang="0">
                  <a:pos x="91" y="30"/>
                </a:cxn>
                <a:cxn ang="0">
                  <a:pos x="61" y="59"/>
                </a:cxn>
              </a:cxnLst>
              <a:rect l="0" t="0" r="r" b="b"/>
              <a:pathLst>
                <a:path w="91" h="59">
                  <a:moveTo>
                    <a:pt x="61" y="59"/>
                  </a:moveTo>
                  <a:lnTo>
                    <a:pt x="0" y="59"/>
                  </a:lnTo>
                  <a:lnTo>
                    <a:pt x="61" y="0"/>
                  </a:lnTo>
                  <a:lnTo>
                    <a:pt x="61" y="30"/>
                  </a:lnTo>
                  <a:lnTo>
                    <a:pt x="91" y="30"/>
                  </a:lnTo>
                  <a:lnTo>
                    <a:pt x="61" y="59"/>
                  </a:lnTo>
                </a:path>
              </a:pathLst>
            </a:custGeom>
            <a:noFill/>
            <a:ln w="1588">
              <a:solidFill>
                <a:srgbClr val="000000"/>
              </a:solidFill>
              <a:prstDash val="solid"/>
              <a:round/>
              <a:headEnd/>
              <a:tailEnd/>
            </a:ln>
          </p:spPr>
          <p:txBody>
            <a:bodyPr/>
            <a:lstStyle/>
            <a:p>
              <a:endParaRPr lang="en-GB"/>
            </a:p>
          </p:txBody>
        </p:sp>
        <p:sp>
          <p:nvSpPr>
            <p:cNvPr id="17876" name="Freeform 468"/>
            <p:cNvSpPr>
              <a:spLocks/>
            </p:cNvSpPr>
            <p:nvPr/>
          </p:nvSpPr>
          <p:spPr bwMode="auto">
            <a:xfrm>
              <a:off x="1916" y="2371"/>
              <a:ext cx="15" cy="15"/>
            </a:xfrm>
            <a:custGeom>
              <a:avLst/>
              <a:gdLst/>
              <a:ahLst/>
              <a:cxnLst>
                <a:cxn ang="0">
                  <a:pos x="0" y="29"/>
                </a:cxn>
                <a:cxn ang="0">
                  <a:pos x="30" y="0"/>
                </a:cxn>
                <a:cxn ang="0">
                  <a:pos x="60" y="0"/>
                </a:cxn>
                <a:cxn ang="0">
                  <a:pos x="0" y="60"/>
                </a:cxn>
                <a:cxn ang="0">
                  <a:pos x="0" y="29"/>
                </a:cxn>
              </a:cxnLst>
              <a:rect l="0" t="0" r="r" b="b"/>
              <a:pathLst>
                <a:path w="60" h="60">
                  <a:moveTo>
                    <a:pt x="0" y="29"/>
                  </a:moveTo>
                  <a:lnTo>
                    <a:pt x="30" y="0"/>
                  </a:lnTo>
                  <a:lnTo>
                    <a:pt x="60" y="0"/>
                  </a:lnTo>
                  <a:lnTo>
                    <a:pt x="0" y="60"/>
                  </a:lnTo>
                  <a:lnTo>
                    <a:pt x="0" y="29"/>
                  </a:lnTo>
                </a:path>
              </a:pathLst>
            </a:custGeom>
            <a:noFill/>
            <a:ln w="1588">
              <a:solidFill>
                <a:srgbClr val="000000"/>
              </a:solidFill>
              <a:prstDash val="solid"/>
              <a:round/>
              <a:headEnd/>
              <a:tailEnd/>
            </a:ln>
          </p:spPr>
          <p:txBody>
            <a:bodyPr/>
            <a:lstStyle/>
            <a:p>
              <a:endParaRPr lang="en-GB"/>
            </a:p>
          </p:txBody>
        </p:sp>
        <p:sp>
          <p:nvSpPr>
            <p:cNvPr id="17877" name="Freeform 469"/>
            <p:cNvSpPr>
              <a:spLocks/>
            </p:cNvSpPr>
            <p:nvPr/>
          </p:nvSpPr>
          <p:spPr bwMode="auto">
            <a:xfrm>
              <a:off x="2220" y="2046"/>
              <a:ext cx="170" cy="370"/>
            </a:xfrm>
            <a:custGeom>
              <a:avLst/>
              <a:gdLst/>
              <a:ahLst/>
              <a:cxnLst>
                <a:cxn ang="0">
                  <a:pos x="534" y="1420"/>
                </a:cxn>
                <a:cxn ang="0">
                  <a:pos x="505" y="1481"/>
                </a:cxn>
                <a:cxn ang="0">
                  <a:pos x="445" y="1450"/>
                </a:cxn>
                <a:cxn ang="0">
                  <a:pos x="356" y="1420"/>
                </a:cxn>
                <a:cxn ang="0">
                  <a:pos x="327" y="1392"/>
                </a:cxn>
                <a:cxn ang="0">
                  <a:pos x="268" y="1420"/>
                </a:cxn>
                <a:cxn ang="0">
                  <a:pos x="296" y="1392"/>
                </a:cxn>
                <a:cxn ang="0">
                  <a:pos x="238" y="1362"/>
                </a:cxn>
                <a:cxn ang="0">
                  <a:pos x="177" y="1362"/>
                </a:cxn>
                <a:cxn ang="0">
                  <a:pos x="89" y="1392"/>
                </a:cxn>
                <a:cxn ang="0">
                  <a:pos x="31" y="1362"/>
                </a:cxn>
                <a:cxn ang="0">
                  <a:pos x="31" y="1331"/>
                </a:cxn>
                <a:cxn ang="0">
                  <a:pos x="59" y="1243"/>
                </a:cxn>
                <a:cxn ang="0">
                  <a:pos x="89" y="1274"/>
                </a:cxn>
                <a:cxn ang="0">
                  <a:pos x="149" y="1243"/>
                </a:cxn>
                <a:cxn ang="0">
                  <a:pos x="208" y="1213"/>
                </a:cxn>
                <a:cxn ang="0">
                  <a:pos x="268" y="1183"/>
                </a:cxn>
                <a:cxn ang="0">
                  <a:pos x="296" y="1125"/>
                </a:cxn>
                <a:cxn ang="0">
                  <a:pos x="296" y="1065"/>
                </a:cxn>
                <a:cxn ang="0">
                  <a:pos x="296" y="1006"/>
                </a:cxn>
                <a:cxn ang="0">
                  <a:pos x="238" y="977"/>
                </a:cxn>
                <a:cxn ang="0">
                  <a:pos x="149" y="1006"/>
                </a:cxn>
                <a:cxn ang="0">
                  <a:pos x="238" y="947"/>
                </a:cxn>
                <a:cxn ang="0">
                  <a:pos x="268" y="888"/>
                </a:cxn>
                <a:cxn ang="0">
                  <a:pos x="208" y="858"/>
                </a:cxn>
                <a:cxn ang="0">
                  <a:pos x="238" y="800"/>
                </a:cxn>
                <a:cxn ang="0">
                  <a:pos x="296" y="828"/>
                </a:cxn>
                <a:cxn ang="0">
                  <a:pos x="327" y="858"/>
                </a:cxn>
                <a:cxn ang="0">
                  <a:pos x="415" y="828"/>
                </a:cxn>
                <a:cxn ang="0">
                  <a:pos x="505" y="828"/>
                </a:cxn>
                <a:cxn ang="0">
                  <a:pos x="563" y="858"/>
                </a:cxn>
                <a:cxn ang="0">
                  <a:pos x="563" y="828"/>
                </a:cxn>
                <a:cxn ang="0">
                  <a:pos x="623" y="800"/>
                </a:cxn>
                <a:cxn ang="0">
                  <a:pos x="593" y="740"/>
                </a:cxn>
                <a:cxn ang="0">
                  <a:pos x="623" y="651"/>
                </a:cxn>
                <a:cxn ang="0">
                  <a:pos x="682" y="622"/>
                </a:cxn>
                <a:cxn ang="0">
                  <a:pos x="623" y="563"/>
                </a:cxn>
                <a:cxn ang="0">
                  <a:pos x="563" y="563"/>
                </a:cxn>
                <a:cxn ang="0">
                  <a:pos x="534" y="533"/>
                </a:cxn>
                <a:cxn ang="0">
                  <a:pos x="505" y="472"/>
                </a:cxn>
                <a:cxn ang="0">
                  <a:pos x="563" y="326"/>
                </a:cxn>
                <a:cxn ang="0">
                  <a:pos x="623" y="296"/>
                </a:cxn>
                <a:cxn ang="0">
                  <a:pos x="505" y="326"/>
                </a:cxn>
                <a:cxn ang="0">
                  <a:pos x="415" y="356"/>
                </a:cxn>
                <a:cxn ang="0">
                  <a:pos x="327" y="326"/>
                </a:cxn>
                <a:cxn ang="0">
                  <a:pos x="296" y="384"/>
                </a:cxn>
                <a:cxn ang="0">
                  <a:pos x="238" y="356"/>
                </a:cxn>
                <a:cxn ang="0">
                  <a:pos x="177" y="326"/>
                </a:cxn>
                <a:cxn ang="0">
                  <a:pos x="120" y="356"/>
                </a:cxn>
                <a:cxn ang="0">
                  <a:pos x="149" y="326"/>
                </a:cxn>
                <a:cxn ang="0">
                  <a:pos x="177" y="207"/>
                </a:cxn>
                <a:cxn ang="0">
                  <a:pos x="238" y="147"/>
                </a:cxn>
                <a:cxn ang="0">
                  <a:pos x="268" y="120"/>
                </a:cxn>
                <a:cxn ang="0">
                  <a:pos x="208" y="89"/>
                </a:cxn>
              </a:cxnLst>
              <a:rect l="0" t="0" r="r" b="b"/>
              <a:pathLst>
                <a:path w="682" h="1481">
                  <a:moveTo>
                    <a:pt x="623" y="1420"/>
                  </a:moveTo>
                  <a:lnTo>
                    <a:pt x="534" y="1420"/>
                  </a:lnTo>
                  <a:lnTo>
                    <a:pt x="534" y="1450"/>
                  </a:lnTo>
                  <a:lnTo>
                    <a:pt x="505" y="1481"/>
                  </a:lnTo>
                  <a:lnTo>
                    <a:pt x="475" y="1481"/>
                  </a:lnTo>
                  <a:lnTo>
                    <a:pt x="445" y="1450"/>
                  </a:lnTo>
                  <a:lnTo>
                    <a:pt x="386" y="1450"/>
                  </a:lnTo>
                  <a:lnTo>
                    <a:pt x="356" y="1420"/>
                  </a:lnTo>
                  <a:lnTo>
                    <a:pt x="356" y="1392"/>
                  </a:lnTo>
                  <a:lnTo>
                    <a:pt x="327" y="1392"/>
                  </a:lnTo>
                  <a:lnTo>
                    <a:pt x="296" y="1420"/>
                  </a:lnTo>
                  <a:lnTo>
                    <a:pt x="268" y="1420"/>
                  </a:lnTo>
                  <a:lnTo>
                    <a:pt x="238" y="1392"/>
                  </a:lnTo>
                  <a:lnTo>
                    <a:pt x="296" y="1392"/>
                  </a:lnTo>
                  <a:lnTo>
                    <a:pt x="296" y="1362"/>
                  </a:lnTo>
                  <a:lnTo>
                    <a:pt x="238" y="1362"/>
                  </a:lnTo>
                  <a:lnTo>
                    <a:pt x="208" y="1331"/>
                  </a:lnTo>
                  <a:lnTo>
                    <a:pt x="177" y="1362"/>
                  </a:lnTo>
                  <a:lnTo>
                    <a:pt x="120" y="1362"/>
                  </a:lnTo>
                  <a:lnTo>
                    <a:pt x="89" y="1392"/>
                  </a:lnTo>
                  <a:lnTo>
                    <a:pt x="59" y="1392"/>
                  </a:lnTo>
                  <a:lnTo>
                    <a:pt x="31" y="1362"/>
                  </a:lnTo>
                  <a:lnTo>
                    <a:pt x="0" y="1362"/>
                  </a:lnTo>
                  <a:lnTo>
                    <a:pt x="31" y="1331"/>
                  </a:lnTo>
                  <a:lnTo>
                    <a:pt x="0" y="1302"/>
                  </a:lnTo>
                  <a:lnTo>
                    <a:pt x="59" y="1243"/>
                  </a:lnTo>
                  <a:lnTo>
                    <a:pt x="59" y="1274"/>
                  </a:lnTo>
                  <a:lnTo>
                    <a:pt x="89" y="1274"/>
                  </a:lnTo>
                  <a:lnTo>
                    <a:pt x="120" y="1243"/>
                  </a:lnTo>
                  <a:lnTo>
                    <a:pt x="149" y="1243"/>
                  </a:lnTo>
                  <a:lnTo>
                    <a:pt x="177" y="1213"/>
                  </a:lnTo>
                  <a:lnTo>
                    <a:pt x="208" y="1213"/>
                  </a:lnTo>
                  <a:lnTo>
                    <a:pt x="238" y="1183"/>
                  </a:lnTo>
                  <a:lnTo>
                    <a:pt x="268" y="1183"/>
                  </a:lnTo>
                  <a:lnTo>
                    <a:pt x="296" y="1156"/>
                  </a:lnTo>
                  <a:lnTo>
                    <a:pt x="296" y="1125"/>
                  </a:lnTo>
                  <a:lnTo>
                    <a:pt x="327" y="1095"/>
                  </a:lnTo>
                  <a:lnTo>
                    <a:pt x="296" y="1065"/>
                  </a:lnTo>
                  <a:lnTo>
                    <a:pt x="327" y="1036"/>
                  </a:lnTo>
                  <a:lnTo>
                    <a:pt x="296" y="1006"/>
                  </a:lnTo>
                  <a:lnTo>
                    <a:pt x="327" y="977"/>
                  </a:lnTo>
                  <a:lnTo>
                    <a:pt x="238" y="977"/>
                  </a:lnTo>
                  <a:lnTo>
                    <a:pt x="208" y="1006"/>
                  </a:lnTo>
                  <a:lnTo>
                    <a:pt x="149" y="1006"/>
                  </a:lnTo>
                  <a:lnTo>
                    <a:pt x="208" y="947"/>
                  </a:lnTo>
                  <a:lnTo>
                    <a:pt x="238" y="947"/>
                  </a:lnTo>
                  <a:lnTo>
                    <a:pt x="268" y="918"/>
                  </a:lnTo>
                  <a:lnTo>
                    <a:pt x="268" y="888"/>
                  </a:lnTo>
                  <a:lnTo>
                    <a:pt x="238" y="888"/>
                  </a:lnTo>
                  <a:lnTo>
                    <a:pt x="208" y="858"/>
                  </a:lnTo>
                  <a:lnTo>
                    <a:pt x="208" y="828"/>
                  </a:lnTo>
                  <a:lnTo>
                    <a:pt x="238" y="800"/>
                  </a:lnTo>
                  <a:lnTo>
                    <a:pt x="268" y="800"/>
                  </a:lnTo>
                  <a:lnTo>
                    <a:pt x="296" y="828"/>
                  </a:lnTo>
                  <a:lnTo>
                    <a:pt x="327" y="828"/>
                  </a:lnTo>
                  <a:lnTo>
                    <a:pt x="327" y="858"/>
                  </a:lnTo>
                  <a:lnTo>
                    <a:pt x="386" y="858"/>
                  </a:lnTo>
                  <a:lnTo>
                    <a:pt x="415" y="828"/>
                  </a:lnTo>
                  <a:lnTo>
                    <a:pt x="445" y="858"/>
                  </a:lnTo>
                  <a:lnTo>
                    <a:pt x="505" y="828"/>
                  </a:lnTo>
                  <a:lnTo>
                    <a:pt x="534" y="828"/>
                  </a:lnTo>
                  <a:lnTo>
                    <a:pt x="563" y="858"/>
                  </a:lnTo>
                  <a:lnTo>
                    <a:pt x="593" y="858"/>
                  </a:lnTo>
                  <a:lnTo>
                    <a:pt x="563" y="828"/>
                  </a:lnTo>
                  <a:lnTo>
                    <a:pt x="593" y="800"/>
                  </a:lnTo>
                  <a:lnTo>
                    <a:pt x="623" y="800"/>
                  </a:lnTo>
                  <a:lnTo>
                    <a:pt x="593" y="770"/>
                  </a:lnTo>
                  <a:lnTo>
                    <a:pt x="593" y="740"/>
                  </a:lnTo>
                  <a:lnTo>
                    <a:pt x="623" y="709"/>
                  </a:lnTo>
                  <a:lnTo>
                    <a:pt x="623" y="651"/>
                  </a:lnTo>
                  <a:lnTo>
                    <a:pt x="652" y="622"/>
                  </a:lnTo>
                  <a:lnTo>
                    <a:pt x="682" y="622"/>
                  </a:lnTo>
                  <a:lnTo>
                    <a:pt x="682" y="563"/>
                  </a:lnTo>
                  <a:lnTo>
                    <a:pt x="623" y="563"/>
                  </a:lnTo>
                  <a:lnTo>
                    <a:pt x="593" y="591"/>
                  </a:lnTo>
                  <a:lnTo>
                    <a:pt x="563" y="563"/>
                  </a:lnTo>
                  <a:lnTo>
                    <a:pt x="593" y="533"/>
                  </a:lnTo>
                  <a:lnTo>
                    <a:pt x="534" y="533"/>
                  </a:lnTo>
                  <a:lnTo>
                    <a:pt x="534" y="502"/>
                  </a:lnTo>
                  <a:lnTo>
                    <a:pt x="505" y="472"/>
                  </a:lnTo>
                  <a:lnTo>
                    <a:pt x="505" y="384"/>
                  </a:lnTo>
                  <a:lnTo>
                    <a:pt x="563" y="326"/>
                  </a:lnTo>
                  <a:lnTo>
                    <a:pt x="593" y="326"/>
                  </a:lnTo>
                  <a:lnTo>
                    <a:pt x="623" y="296"/>
                  </a:lnTo>
                  <a:lnTo>
                    <a:pt x="505" y="296"/>
                  </a:lnTo>
                  <a:lnTo>
                    <a:pt x="505" y="326"/>
                  </a:lnTo>
                  <a:lnTo>
                    <a:pt x="445" y="326"/>
                  </a:lnTo>
                  <a:lnTo>
                    <a:pt x="415" y="356"/>
                  </a:lnTo>
                  <a:lnTo>
                    <a:pt x="356" y="356"/>
                  </a:lnTo>
                  <a:lnTo>
                    <a:pt x="327" y="326"/>
                  </a:lnTo>
                  <a:lnTo>
                    <a:pt x="296" y="326"/>
                  </a:lnTo>
                  <a:lnTo>
                    <a:pt x="296" y="384"/>
                  </a:lnTo>
                  <a:lnTo>
                    <a:pt x="268" y="384"/>
                  </a:lnTo>
                  <a:lnTo>
                    <a:pt x="238" y="356"/>
                  </a:lnTo>
                  <a:lnTo>
                    <a:pt x="208" y="356"/>
                  </a:lnTo>
                  <a:lnTo>
                    <a:pt x="177" y="326"/>
                  </a:lnTo>
                  <a:lnTo>
                    <a:pt x="149" y="356"/>
                  </a:lnTo>
                  <a:lnTo>
                    <a:pt x="120" y="356"/>
                  </a:lnTo>
                  <a:lnTo>
                    <a:pt x="120" y="296"/>
                  </a:lnTo>
                  <a:lnTo>
                    <a:pt x="149" y="326"/>
                  </a:lnTo>
                  <a:lnTo>
                    <a:pt x="149" y="238"/>
                  </a:lnTo>
                  <a:lnTo>
                    <a:pt x="177" y="207"/>
                  </a:lnTo>
                  <a:lnTo>
                    <a:pt x="208" y="207"/>
                  </a:lnTo>
                  <a:lnTo>
                    <a:pt x="238" y="147"/>
                  </a:lnTo>
                  <a:lnTo>
                    <a:pt x="268" y="147"/>
                  </a:lnTo>
                  <a:lnTo>
                    <a:pt x="268" y="120"/>
                  </a:lnTo>
                  <a:lnTo>
                    <a:pt x="238" y="89"/>
                  </a:lnTo>
                  <a:lnTo>
                    <a:pt x="208" y="89"/>
                  </a:lnTo>
                  <a:lnTo>
                    <a:pt x="208" y="0"/>
                  </a:lnTo>
                </a:path>
              </a:pathLst>
            </a:custGeom>
            <a:noFill/>
            <a:ln w="1588">
              <a:solidFill>
                <a:srgbClr val="000000"/>
              </a:solidFill>
              <a:prstDash val="solid"/>
              <a:round/>
              <a:headEnd/>
              <a:tailEnd/>
            </a:ln>
          </p:spPr>
          <p:txBody>
            <a:bodyPr/>
            <a:lstStyle/>
            <a:p>
              <a:endParaRPr lang="en-GB"/>
            </a:p>
          </p:txBody>
        </p:sp>
        <p:sp>
          <p:nvSpPr>
            <p:cNvPr id="17878" name="Freeform 470"/>
            <p:cNvSpPr>
              <a:spLocks/>
            </p:cNvSpPr>
            <p:nvPr/>
          </p:nvSpPr>
          <p:spPr bwMode="auto">
            <a:xfrm>
              <a:off x="2235" y="2060"/>
              <a:ext cx="22" cy="23"/>
            </a:xfrm>
            <a:custGeom>
              <a:avLst/>
              <a:gdLst/>
              <a:ahLst/>
              <a:cxnLst>
                <a:cxn ang="0">
                  <a:pos x="0" y="30"/>
                </a:cxn>
                <a:cxn ang="0">
                  <a:pos x="61" y="0"/>
                </a:cxn>
                <a:cxn ang="0">
                  <a:pos x="90" y="0"/>
                </a:cxn>
                <a:cxn ang="0">
                  <a:pos x="90" y="61"/>
                </a:cxn>
                <a:cxn ang="0">
                  <a:pos x="61" y="88"/>
                </a:cxn>
                <a:cxn ang="0">
                  <a:pos x="30" y="88"/>
                </a:cxn>
                <a:cxn ang="0">
                  <a:pos x="30" y="61"/>
                </a:cxn>
                <a:cxn ang="0">
                  <a:pos x="0" y="30"/>
                </a:cxn>
              </a:cxnLst>
              <a:rect l="0" t="0" r="r" b="b"/>
              <a:pathLst>
                <a:path w="90" h="88">
                  <a:moveTo>
                    <a:pt x="0" y="30"/>
                  </a:moveTo>
                  <a:lnTo>
                    <a:pt x="61" y="0"/>
                  </a:lnTo>
                  <a:lnTo>
                    <a:pt x="90" y="0"/>
                  </a:lnTo>
                  <a:lnTo>
                    <a:pt x="90" y="61"/>
                  </a:lnTo>
                  <a:lnTo>
                    <a:pt x="61" y="88"/>
                  </a:lnTo>
                  <a:lnTo>
                    <a:pt x="30" y="88"/>
                  </a:lnTo>
                  <a:lnTo>
                    <a:pt x="30" y="61"/>
                  </a:lnTo>
                  <a:lnTo>
                    <a:pt x="0" y="30"/>
                  </a:lnTo>
                </a:path>
              </a:pathLst>
            </a:custGeom>
            <a:noFill/>
            <a:ln w="1588">
              <a:solidFill>
                <a:srgbClr val="000000"/>
              </a:solidFill>
              <a:prstDash val="solid"/>
              <a:round/>
              <a:headEnd/>
              <a:tailEnd/>
            </a:ln>
          </p:spPr>
          <p:txBody>
            <a:bodyPr/>
            <a:lstStyle/>
            <a:p>
              <a:endParaRPr lang="en-GB"/>
            </a:p>
          </p:txBody>
        </p:sp>
        <p:sp>
          <p:nvSpPr>
            <p:cNvPr id="17879" name="Freeform 471"/>
            <p:cNvSpPr>
              <a:spLocks/>
            </p:cNvSpPr>
            <p:nvPr/>
          </p:nvSpPr>
          <p:spPr bwMode="auto">
            <a:xfrm>
              <a:off x="2116" y="2098"/>
              <a:ext cx="97" cy="44"/>
            </a:xfrm>
            <a:custGeom>
              <a:avLst/>
              <a:gdLst/>
              <a:ahLst/>
              <a:cxnLst>
                <a:cxn ang="0">
                  <a:pos x="355" y="177"/>
                </a:cxn>
                <a:cxn ang="0">
                  <a:pos x="385" y="149"/>
                </a:cxn>
                <a:cxn ang="0">
                  <a:pos x="355" y="149"/>
                </a:cxn>
                <a:cxn ang="0">
                  <a:pos x="355" y="119"/>
                </a:cxn>
                <a:cxn ang="0">
                  <a:pos x="328" y="89"/>
                </a:cxn>
                <a:cxn ang="0">
                  <a:pos x="328" y="59"/>
                </a:cxn>
                <a:cxn ang="0">
                  <a:pos x="297" y="59"/>
                </a:cxn>
                <a:cxn ang="0">
                  <a:pos x="297" y="31"/>
                </a:cxn>
                <a:cxn ang="0">
                  <a:pos x="267" y="0"/>
                </a:cxn>
                <a:cxn ang="0">
                  <a:pos x="178" y="0"/>
                </a:cxn>
                <a:cxn ang="0">
                  <a:pos x="148" y="31"/>
                </a:cxn>
                <a:cxn ang="0">
                  <a:pos x="90" y="31"/>
                </a:cxn>
                <a:cxn ang="0">
                  <a:pos x="60" y="59"/>
                </a:cxn>
                <a:cxn ang="0">
                  <a:pos x="0" y="59"/>
                </a:cxn>
              </a:cxnLst>
              <a:rect l="0" t="0" r="r" b="b"/>
              <a:pathLst>
                <a:path w="385" h="177">
                  <a:moveTo>
                    <a:pt x="355" y="177"/>
                  </a:moveTo>
                  <a:lnTo>
                    <a:pt x="385" y="149"/>
                  </a:lnTo>
                  <a:lnTo>
                    <a:pt x="355" y="149"/>
                  </a:lnTo>
                  <a:lnTo>
                    <a:pt x="355" y="119"/>
                  </a:lnTo>
                  <a:lnTo>
                    <a:pt x="328" y="89"/>
                  </a:lnTo>
                  <a:lnTo>
                    <a:pt x="328" y="59"/>
                  </a:lnTo>
                  <a:lnTo>
                    <a:pt x="297" y="59"/>
                  </a:lnTo>
                  <a:lnTo>
                    <a:pt x="297" y="31"/>
                  </a:lnTo>
                  <a:lnTo>
                    <a:pt x="267" y="0"/>
                  </a:lnTo>
                  <a:lnTo>
                    <a:pt x="178" y="0"/>
                  </a:lnTo>
                  <a:lnTo>
                    <a:pt x="148" y="31"/>
                  </a:lnTo>
                  <a:lnTo>
                    <a:pt x="90" y="31"/>
                  </a:lnTo>
                  <a:lnTo>
                    <a:pt x="60" y="59"/>
                  </a:lnTo>
                  <a:lnTo>
                    <a:pt x="0" y="59"/>
                  </a:lnTo>
                </a:path>
              </a:pathLst>
            </a:custGeom>
            <a:noFill/>
            <a:ln w="1588">
              <a:solidFill>
                <a:srgbClr val="000000"/>
              </a:solidFill>
              <a:prstDash val="solid"/>
              <a:round/>
              <a:headEnd/>
              <a:tailEnd/>
            </a:ln>
          </p:spPr>
          <p:txBody>
            <a:bodyPr/>
            <a:lstStyle/>
            <a:p>
              <a:endParaRPr lang="en-GB"/>
            </a:p>
          </p:txBody>
        </p:sp>
        <p:sp>
          <p:nvSpPr>
            <p:cNvPr id="17880" name="Freeform 472"/>
            <p:cNvSpPr>
              <a:spLocks/>
            </p:cNvSpPr>
            <p:nvPr/>
          </p:nvSpPr>
          <p:spPr bwMode="auto">
            <a:xfrm>
              <a:off x="2198" y="2142"/>
              <a:ext cx="7" cy="7"/>
            </a:xfrm>
            <a:custGeom>
              <a:avLst/>
              <a:gdLst/>
              <a:ahLst/>
              <a:cxnLst>
                <a:cxn ang="0">
                  <a:pos x="27" y="0"/>
                </a:cxn>
                <a:cxn ang="0">
                  <a:pos x="0" y="31"/>
                </a:cxn>
                <a:cxn ang="0">
                  <a:pos x="0" y="0"/>
                </a:cxn>
                <a:cxn ang="0">
                  <a:pos x="27" y="0"/>
                </a:cxn>
              </a:cxnLst>
              <a:rect l="0" t="0" r="r" b="b"/>
              <a:pathLst>
                <a:path w="27" h="31">
                  <a:moveTo>
                    <a:pt x="27" y="0"/>
                  </a:moveTo>
                  <a:lnTo>
                    <a:pt x="0" y="31"/>
                  </a:lnTo>
                  <a:lnTo>
                    <a:pt x="0" y="0"/>
                  </a:lnTo>
                  <a:lnTo>
                    <a:pt x="27" y="0"/>
                  </a:lnTo>
                </a:path>
              </a:pathLst>
            </a:custGeom>
            <a:noFill/>
            <a:ln w="1588">
              <a:solidFill>
                <a:srgbClr val="000000"/>
              </a:solidFill>
              <a:prstDash val="solid"/>
              <a:round/>
              <a:headEnd/>
              <a:tailEnd/>
            </a:ln>
          </p:spPr>
          <p:txBody>
            <a:bodyPr/>
            <a:lstStyle/>
            <a:p>
              <a:endParaRPr lang="en-GB"/>
            </a:p>
          </p:txBody>
        </p:sp>
        <p:sp>
          <p:nvSpPr>
            <p:cNvPr id="17881" name="Freeform 473"/>
            <p:cNvSpPr>
              <a:spLocks/>
            </p:cNvSpPr>
            <p:nvPr/>
          </p:nvSpPr>
          <p:spPr bwMode="auto">
            <a:xfrm>
              <a:off x="2205" y="2142"/>
              <a:ext cx="23" cy="29"/>
            </a:xfrm>
            <a:custGeom>
              <a:avLst/>
              <a:gdLst/>
              <a:ahLst/>
              <a:cxnLst>
                <a:cxn ang="0">
                  <a:pos x="60" y="118"/>
                </a:cxn>
                <a:cxn ang="0">
                  <a:pos x="91" y="88"/>
                </a:cxn>
                <a:cxn ang="0">
                  <a:pos x="91" y="61"/>
                </a:cxn>
                <a:cxn ang="0">
                  <a:pos x="60" y="31"/>
                </a:cxn>
                <a:cxn ang="0">
                  <a:pos x="60" y="0"/>
                </a:cxn>
                <a:cxn ang="0">
                  <a:pos x="0" y="0"/>
                </a:cxn>
              </a:cxnLst>
              <a:rect l="0" t="0" r="r" b="b"/>
              <a:pathLst>
                <a:path w="91" h="118">
                  <a:moveTo>
                    <a:pt x="60" y="118"/>
                  </a:moveTo>
                  <a:lnTo>
                    <a:pt x="91" y="88"/>
                  </a:lnTo>
                  <a:lnTo>
                    <a:pt x="91" y="61"/>
                  </a:lnTo>
                  <a:lnTo>
                    <a:pt x="60" y="31"/>
                  </a:lnTo>
                  <a:lnTo>
                    <a:pt x="60" y="0"/>
                  </a:lnTo>
                  <a:lnTo>
                    <a:pt x="0" y="0"/>
                  </a:lnTo>
                </a:path>
              </a:pathLst>
            </a:custGeom>
            <a:noFill/>
            <a:ln w="1588">
              <a:solidFill>
                <a:srgbClr val="000000"/>
              </a:solidFill>
              <a:prstDash val="solid"/>
              <a:round/>
              <a:headEnd/>
              <a:tailEnd/>
            </a:ln>
          </p:spPr>
          <p:txBody>
            <a:bodyPr/>
            <a:lstStyle/>
            <a:p>
              <a:endParaRPr lang="en-GB"/>
            </a:p>
          </p:txBody>
        </p:sp>
        <p:sp>
          <p:nvSpPr>
            <p:cNvPr id="17882" name="Rectangle 474"/>
            <p:cNvSpPr>
              <a:spLocks noChangeArrowheads="1"/>
            </p:cNvSpPr>
            <p:nvPr/>
          </p:nvSpPr>
          <p:spPr bwMode="auto">
            <a:xfrm>
              <a:off x="2213" y="2157"/>
              <a:ext cx="7" cy="14"/>
            </a:xfrm>
            <a:prstGeom prst="rect">
              <a:avLst/>
            </a:prstGeom>
            <a:noFill/>
            <a:ln w="1588">
              <a:solidFill>
                <a:srgbClr val="000000"/>
              </a:solidFill>
              <a:miter lim="800000"/>
              <a:headEnd/>
              <a:tailEnd/>
            </a:ln>
          </p:spPr>
          <p:txBody>
            <a:bodyPr/>
            <a:lstStyle/>
            <a:p>
              <a:endParaRPr lang="en-GB"/>
            </a:p>
          </p:txBody>
        </p:sp>
        <p:sp>
          <p:nvSpPr>
            <p:cNvPr id="17883" name="Freeform 475"/>
            <p:cNvSpPr>
              <a:spLocks/>
            </p:cNvSpPr>
            <p:nvPr/>
          </p:nvSpPr>
          <p:spPr bwMode="auto">
            <a:xfrm>
              <a:off x="2102" y="2090"/>
              <a:ext cx="37" cy="22"/>
            </a:xfrm>
            <a:custGeom>
              <a:avLst/>
              <a:gdLst/>
              <a:ahLst/>
              <a:cxnLst>
                <a:cxn ang="0">
                  <a:pos x="59" y="89"/>
                </a:cxn>
                <a:cxn ang="0">
                  <a:pos x="89" y="61"/>
                </a:cxn>
                <a:cxn ang="0">
                  <a:pos x="119" y="61"/>
                </a:cxn>
                <a:cxn ang="0">
                  <a:pos x="149" y="30"/>
                </a:cxn>
                <a:cxn ang="0">
                  <a:pos x="119" y="30"/>
                </a:cxn>
                <a:cxn ang="0">
                  <a:pos x="89" y="0"/>
                </a:cxn>
                <a:cxn ang="0">
                  <a:pos x="59" y="30"/>
                </a:cxn>
                <a:cxn ang="0">
                  <a:pos x="0" y="30"/>
                </a:cxn>
                <a:cxn ang="0">
                  <a:pos x="0" y="89"/>
                </a:cxn>
              </a:cxnLst>
              <a:rect l="0" t="0" r="r" b="b"/>
              <a:pathLst>
                <a:path w="149" h="89">
                  <a:moveTo>
                    <a:pt x="59" y="89"/>
                  </a:moveTo>
                  <a:lnTo>
                    <a:pt x="89" y="61"/>
                  </a:lnTo>
                  <a:lnTo>
                    <a:pt x="119" y="61"/>
                  </a:lnTo>
                  <a:lnTo>
                    <a:pt x="149" y="30"/>
                  </a:lnTo>
                  <a:lnTo>
                    <a:pt x="119" y="30"/>
                  </a:lnTo>
                  <a:lnTo>
                    <a:pt x="89" y="0"/>
                  </a:lnTo>
                  <a:lnTo>
                    <a:pt x="59" y="30"/>
                  </a:lnTo>
                  <a:lnTo>
                    <a:pt x="0" y="30"/>
                  </a:lnTo>
                  <a:lnTo>
                    <a:pt x="0" y="89"/>
                  </a:lnTo>
                </a:path>
              </a:pathLst>
            </a:custGeom>
            <a:noFill/>
            <a:ln w="1588">
              <a:solidFill>
                <a:srgbClr val="000000"/>
              </a:solidFill>
              <a:prstDash val="solid"/>
              <a:round/>
              <a:headEnd/>
              <a:tailEnd/>
            </a:ln>
          </p:spPr>
          <p:txBody>
            <a:bodyPr/>
            <a:lstStyle/>
            <a:p>
              <a:endParaRPr lang="en-GB"/>
            </a:p>
          </p:txBody>
        </p:sp>
        <p:sp>
          <p:nvSpPr>
            <p:cNvPr id="17884" name="Freeform 476"/>
            <p:cNvSpPr>
              <a:spLocks/>
            </p:cNvSpPr>
            <p:nvPr/>
          </p:nvSpPr>
          <p:spPr bwMode="auto">
            <a:xfrm>
              <a:off x="2175" y="2171"/>
              <a:ext cx="45" cy="22"/>
            </a:xfrm>
            <a:custGeom>
              <a:avLst/>
              <a:gdLst/>
              <a:ahLst/>
              <a:cxnLst>
                <a:cxn ang="0">
                  <a:pos x="0" y="89"/>
                </a:cxn>
                <a:cxn ang="0">
                  <a:pos x="60" y="89"/>
                </a:cxn>
                <a:cxn ang="0">
                  <a:pos x="91" y="61"/>
                </a:cxn>
                <a:cxn ang="0">
                  <a:pos x="91" y="31"/>
                </a:cxn>
                <a:cxn ang="0">
                  <a:pos x="148" y="31"/>
                </a:cxn>
                <a:cxn ang="0">
                  <a:pos x="178" y="0"/>
                </a:cxn>
              </a:cxnLst>
              <a:rect l="0" t="0" r="r" b="b"/>
              <a:pathLst>
                <a:path w="178" h="89">
                  <a:moveTo>
                    <a:pt x="0" y="89"/>
                  </a:moveTo>
                  <a:lnTo>
                    <a:pt x="60" y="89"/>
                  </a:lnTo>
                  <a:lnTo>
                    <a:pt x="91" y="61"/>
                  </a:lnTo>
                  <a:lnTo>
                    <a:pt x="91" y="31"/>
                  </a:lnTo>
                  <a:lnTo>
                    <a:pt x="148" y="31"/>
                  </a:lnTo>
                  <a:lnTo>
                    <a:pt x="178" y="0"/>
                  </a:lnTo>
                </a:path>
              </a:pathLst>
            </a:custGeom>
            <a:noFill/>
            <a:ln w="1588">
              <a:solidFill>
                <a:srgbClr val="000000"/>
              </a:solidFill>
              <a:prstDash val="solid"/>
              <a:round/>
              <a:headEnd/>
              <a:tailEnd/>
            </a:ln>
          </p:spPr>
          <p:txBody>
            <a:bodyPr/>
            <a:lstStyle/>
            <a:p>
              <a:endParaRPr lang="en-GB"/>
            </a:p>
          </p:txBody>
        </p:sp>
        <p:sp>
          <p:nvSpPr>
            <p:cNvPr id="17885" name="Freeform 477"/>
            <p:cNvSpPr>
              <a:spLocks/>
            </p:cNvSpPr>
            <p:nvPr/>
          </p:nvSpPr>
          <p:spPr bwMode="auto">
            <a:xfrm>
              <a:off x="2264" y="2164"/>
              <a:ext cx="30" cy="29"/>
            </a:xfrm>
            <a:custGeom>
              <a:avLst/>
              <a:gdLst/>
              <a:ahLst/>
              <a:cxnLst>
                <a:cxn ang="0">
                  <a:pos x="31" y="91"/>
                </a:cxn>
                <a:cxn ang="0">
                  <a:pos x="31" y="61"/>
                </a:cxn>
                <a:cxn ang="0">
                  <a:pos x="91" y="0"/>
                </a:cxn>
                <a:cxn ang="0">
                  <a:pos x="119" y="30"/>
                </a:cxn>
                <a:cxn ang="0">
                  <a:pos x="91" y="61"/>
                </a:cxn>
                <a:cxn ang="0">
                  <a:pos x="91" y="91"/>
                </a:cxn>
                <a:cxn ang="0">
                  <a:pos x="61" y="119"/>
                </a:cxn>
                <a:cxn ang="0">
                  <a:pos x="0" y="119"/>
                </a:cxn>
                <a:cxn ang="0">
                  <a:pos x="31" y="91"/>
                </a:cxn>
              </a:cxnLst>
              <a:rect l="0" t="0" r="r" b="b"/>
              <a:pathLst>
                <a:path w="119" h="119">
                  <a:moveTo>
                    <a:pt x="31" y="91"/>
                  </a:moveTo>
                  <a:lnTo>
                    <a:pt x="31" y="61"/>
                  </a:lnTo>
                  <a:lnTo>
                    <a:pt x="91" y="0"/>
                  </a:lnTo>
                  <a:lnTo>
                    <a:pt x="119" y="30"/>
                  </a:lnTo>
                  <a:lnTo>
                    <a:pt x="91" y="61"/>
                  </a:lnTo>
                  <a:lnTo>
                    <a:pt x="91" y="91"/>
                  </a:lnTo>
                  <a:lnTo>
                    <a:pt x="61" y="119"/>
                  </a:lnTo>
                  <a:lnTo>
                    <a:pt x="0" y="119"/>
                  </a:lnTo>
                  <a:lnTo>
                    <a:pt x="31" y="91"/>
                  </a:lnTo>
                </a:path>
              </a:pathLst>
            </a:custGeom>
            <a:noFill/>
            <a:ln w="1588">
              <a:solidFill>
                <a:srgbClr val="000000"/>
              </a:solidFill>
              <a:prstDash val="solid"/>
              <a:round/>
              <a:headEnd/>
              <a:tailEnd/>
            </a:ln>
          </p:spPr>
          <p:txBody>
            <a:bodyPr/>
            <a:lstStyle/>
            <a:p>
              <a:endParaRPr lang="en-GB"/>
            </a:p>
          </p:txBody>
        </p:sp>
        <p:sp>
          <p:nvSpPr>
            <p:cNvPr id="17886" name="Freeform 478"/>
            <p:cNvSpPr>
              <a:spLocks/>
            </p:cNvSpPr>
            <p:nvPr/>
          </p:nvSpPr>
          <p:spPr bwMode="auto">
            <a:xfrm>
              <a:off x="2383" y="2386"/>
              <a:ext cx="7" cy="8"/>
            </a:xfrm>
            <a:custGeom>
              <a:avLst/>
              <a:gdLst/>
              <a:ahLst/>
              <a:cxnLst>
                <a:cxn ang="0">
                  <a:pos x="0" y="30"/>
                </a:cxn>
                <a:cxn ang="0">
                  <a:pos x="30" y="30"/>
                </a:cxn>
                <a:cxn ang="0">
                  <a:pos x="30" y="0"/>
                </a:cxn>
                <a:cxn ang="0">
                  <a:pos x="0" y="30"/>
                </a:cxn>
              </a:cxnLst>
              <a:rect l="0" t="0" r="r" b="b"/>
              <a:pathLst>
                <a:path w="30" h="30">
                  <a:moveTo>
                    <a:pt x="0" y="30"/>
                  </a:moveTo>
                  <a:lnTo>
                    <a:pt x="30" y="30"/>
                  </a:lnTo>
                  <a:lnTo>
                    <a:pt x="30" y="0"/>
                  </a:lnTo>
                  <a:lnTo>
                    <a:pt x="0" y="30"/>
                  </a:lnTo>
                </a:path>
              </a:pathLst>
            </a:custGeom>
            <a:noFill/>
            <a:ln w="1588">
              <a:solidFill>
                <a:srgbClr val="000000"/>
              </a:solidFill>
              <a:prstDash val="solid"/>
              <a:round/>
              <a:headEnd/>
              <a:tailEnd/>
            </a:ln>
          </p:spPr>
          <p:txBody>
            <a:bodyPr/>
            <a:lstStyle/>
            <a:p>
              <a:endParaRPr lang="en-GB"/>
            </a:p>
          </p:txBody>
        </p:sp>
        <p:sp>
          <p:nvSpPr>
            <p:cNvPr id="17887" name="Line 479"/>
            <p:cNvSpPr>
              <a:spLocks noChangeShapeType="1"/>
            </p:cNvSpPr>
            <p:nvPr/>
          </p:nvSpPr>
          <p:spPr bwMode="auto">
            <a:xfrm flipH="1">
              <a:off x="2376" y="2394"/>
              <a:ext cx="7" cy="7"/>
            </a:xfrm>
            <a:prstGeom prst="line">
              <a:avLst/>
            </a:prstGeom>
            <a:noFill/>
            <a:ln w="1588">
              <a:solidFill>
                <a:srgbClr val="000000"/>
              </a:solidFill>
              <a:round/>
              <a:headEnd/>
              <a:tailEnd/>
            </a:ln>
          </p:spPr>
          <p:txBody>
            <a:bodyPr/>
            <a:lstStyle/>
            <a:p>
              <a:endParaRPr lang="en-GB"/>
            </a:p>
          </p:txBody>
        </p:sp>
        <p:sp>
          <p:nvSpPr>
            <p:cNvPr id="17888" name="Freeform 480"/>
            <p:cNvSpPr>
              <a:spLocks/>
            </p:cNvSpPr>
            <p:nvPr/>
          </p:nvSpPr>
          <p:spPr bwMode="auto">
            <a:xfrm>
              <a:off x="2376" y="2394"/>
              <a:ext cx="7" cy="7"/>
            </a:xfrm>
            <a:custGeom>
              <a:avLst/>
              <a:gdLst/>
              <a:ahLst/>
              <a:cxnLst>
                <a:cxn ang="0">
                  <a:pos x="0" y="28"/>
                </a:cxn>
                <a:cxn ang="0">
                  <a:pos x="29" y="28"/>
                </a:cxn>
                <a:cxn ang="0">
                  <a:pos x="29" y="0"/>
                </a:cxn>
              </a:cxnLst>
              <a:rect l="0" t="0" r="r" b="b"/>
              <a:pathLst>
                <a:path w="29" h="28">
                  <a:moveTo>
                    <a:pt x="0" y="28"/>
                  </a:moveTo>
                  <a:lnTo>
                    <a:pt x="29" y="28"/>
                  </a:lnTo>
                  <a:lnTo>
                    <a:pt x="29" y="0"/>
                  </a:lnTo>
                </a:path>
              </a:pathLst>
            </a:custGeom>
            <a:noFill/>
            <a:ln w="1588">
              <a:solidFill>
                <a:srgbClr val="000000"/>
              </a:solidFill>
              <a:prstDash val="solid"/>
              <a:round/>
              <a:headEnd/>
              <a:tailEnd/>
            </a:ln>
          </p:spPr>
          <p:txBody>
            <a:bodyPr/>
            <a:lstStyle/>
            <a:p>
              <a:endParaRPr lang="en-GB"/>
            </a:p>
          </p:txBody>
        </p:sp>
        <p:sp>
          <p:nvSpPr>
            <p:cNvPr id="17889" name="Freeform 481"/>
            <p:cNvSpPr>
              <a:spLocks/>
            </p:cNvSpPr>
            <p:nvPr/>
          </p:nvSpPr>
          <p:spPr bwMode="auto">
            <a:xfrm>
              <a:off x="2235" y="2667"/>
              <a:ext cx="237" cy="415"/>
            </a:xfrm>
            <a:custGeom>
              <a:avLst/>
              <a:gdLst/>
              <a:ahLst/>
              <a:cxnLst>
                <a:cxn ang="0">
                  <a:pos x="0" y="0"/>
                </a:cxn>
                <a:cxn ang="0">
                  <a:pos x="30" y="31"/>
                </a:cxn>
                <a:cxn ang="0">
                  <a:pos x="90" y="31"/>
                </a:cxn>
                <a:cxn ang="0">
                  <a:pos x="90" y="61"/>
                </a:cxn>
                <a:cxn ang="0">
                  <a:pos x="30" y="61"/>
                </a:cxn>
                <a:cxn ang="0">
                  <a:pos x="0" y="91"/>
                </a:cxn>
                <a:cxn ang="0">
                  <a:pos x="90" y="179"/>
                </a:cxn>
                <a:cxn ang="0">
                  <a:pos x="118" y="150"/>
                </a:cxn>
                <a:cxn ang="0">
                  <a:pos x="179" y="150"/>
                </a:cxn>
                <a:cxn ang="0">
                  <a:pos x="209" y="179"/>
                </a:cxn>
                <a:cxn ang="0">
                  <a:pos x="356" y="179"/>
                </a:cxn>
                <a:cxn ang="0">
                  <a:pos x="327" y="209"/>
                </a:cxn>
                <a:cxn ang="0">
                  <a:pos x="356" y="209"/>
                </a:cxn>
                <a:cxn ang="0">
                  <a:pos x="386" y="238"/>
                </a:cxn>
                <a:cxn ang="0">
                  <a:pos x="416" y="209"/>
                </a:cxn>
                <a:cxn ang="0">
                  <a:pos x="475" y="268"/>
                </a:cxn>
                <a:cxn ang="0">
                  <a:pos x="593" y="268"/>
                </a:cxn>
                <a:cxn ang="0">
                  <a:pos x="564" y="298"/>
                </a:cxn>
                <a:cxn ang="0">
                  <a:pos x="534" y="298"/>
                </a:cxn>
                <a:cxn ang="0">
                  <a:pos x="534" y="328"/>
                </a:cxn>
                <a:cxn ang="0">
                  <a:pos x="564" y="328"/>
                </a:cxn>
                <a:cxn ang="0">
                  <a:pos x="593" y="356"/>
                </a:cxn>
                <a:cxn ang="0">
                  <a:pos x="623" y="328"/>
                </a:cxn>
                <a:cxn ang="0">
                  <a:pos x="653" y="328"/>
                </a:cxn>
                <a:cxn ang="0">
                  <a:pos x="623" y="356"/>
                </a:cxn>
                <a:cxn ang="0">
                  <a:pos x="623" y="386"/>
                </a:cxn>
                <a:cxn ang="0">
                  <a:pos x="653" y="386"/>
                </a:cxn>
                <a:cxn ang="0">
                  <a:pos x="683" y="416"/>
                </a:cxn>
                <a:cxn ang="0">
                  <a:pos x="653" y="416"/>
                </a:cxn>
                <a:cxn ang="0">
                  <a:pos x="653" y="446"/>
                </a:cxn>
                <a:cxn ang="0">
                  <a:pos x="623" y="475"/>
                </a:cxn>
                <a:cxn ang="0">
                  <a:pos x="711" y="565"/>
                </a:cxn>
                <a:cxn ang="0">
                  <a:pos x="711" y="593"/>
                </a:cxn>
                <a:cxn ang="0">
                  <a:pos x="741" y="623"/>
                </a:cxn>
                <a:cxn ang="0">
                  <a:pos x="771" y="623"/>
                </a:cxn>
                <a:cxn ang="0">
                  <a:pos x="802" y="653"/>
                </a:cxn>
                <a:cxn ang="0">
                  <a:pos x="830" y="653"/>
                </a:cxn>
                <a:cxn ang="0">
                  <a:pos x="860" y="684"/>
                </a:cxn>
                <a:cxn ang="0">
                  <a:pos x="890" y="653"/>
                </a:cxn>
                <a:cxn ang="0">
                  <a:pos x="890" y="830"/>
                </a:cxn>
                <a:cxn ang="0">
                  <a:pos x="860" y="830"/>
                </a:cxn>
                <a:cxn ang="0">
                  <a:pos x="860" y="860"/>
                </a:cxn>
                <a:cxn ang="0">
                  <a:pos x="948" y="948"/>
                </a:cxn>
                <a:cxn ang="0">
                  <a:pos x="920" y="948"/>
                </a:cxn>
                <a:cxn ang="0">
                  <a:pos x="890" y="920"/>
                </a:cxn>
                <a:cxn ang="0">
                  <a:pos x="860" y="948"/>
                </a:cxn>
                <a:cxn ang="0">
                  <a:pos x="860" y="1067"/>
                </a:cxn>
                <a:cxn ang="0">
                  <a:pos x="830" y="1097"/>
                </a:cxn>
                <a:cxn ang="0">
                  <a:pos x="830" y="1185"/>
                </a:cxn>
                <a:cxn ang="0">
                  <a:pos x="860" y="1185"/>
                </a:cxn>
                <a:cxn ang="0">
                  <a:pos x="860" y="1215"/>
                </a:cxn>
                <a:cxn ang="0">
                  <a:pos x="830" y="1215"/>
                </a:cxn>
                <a:cxn ang="0">
                  <a:pos x="830" y="1304"/>
                </a:cxn>
                <a:cxn ang="0">
                  <a:pos x="802" y="1334"/>
                </a:cxn>
                <a:cxn ang="0">
                  <a:pos x="802" y="1422"/>
                </a:cxn>
                <a:cxn ang="0">
                  <a:pos x="771" y="1452"/>
                </a:cxn>
                <a:cxn ang="0">
                  <a:pos x="771" y="1540"/>
                </a:cxn>
                <a:cxn ang="0">
                  <a:pos x="741" y="1570"/>
                </a:cxn>
                <a:cxn ang="0">
                  <a:pos x="741" y="1601"/>
                </a:cxn>
                <a:cxn ang="0">
                  <a:pos x="711" y="1631"/>
                </a:cxn>
                <a:cxn ang="0">
                  <a:pos x="683" y="1631"/>
                </a:cxn>
                <a:cxn ang="0">
                  <a:pos x="653" y="1659"/>
                </a:cxn>
              </a:cxnLst>
              <a:rect l="0" t="0" r="r" b="b"/>
              <a:pathLst>
                <a:path w="948" h="1659">
                  <a:moveTo>
                    <a:pt x="0" y="0"/>
                  </a:moveTo>
                  <a:lnTo>
                    <a:pt x="30" y="31"/>
                  </a:lnTo>
                  <a:lnTo>
                    <a:pt x="90" y="31"/>
                  </a:lnTo>
                  <a:lnTo>
                    <a:pt x="90" y="61"/>
                  </a:lnTo>
                  <a:lnTo>
                    <a:pt x="30" y="61"/>
                  </a:lnTo>
                  <a:lnTo>
                    <a:pt x="0" y="91"/>
                  </a:lnTo>
                  <a:lnTo>
                    <a:pt x="90" y="179"/>
                  </a:lnTo>
                  <a:lnTo>
                    <a:pt x="118" y="150"/>
                  </a:lnTo>
                  <a:lnTo>
                    <a:pt x="179" y="150"/>
                  </a:lnTo>
                  <a:lnTo>
                    <a:pt x="209" y="179"/>
                  </a:lnTo>
                  <a:lnTo>
                    <a:pt x="356" y="179"/>
                  </a:lnTo>
                  <a:lnTo>
                    <a:pt x="327" y="209"/>
                  </a:lnTo>
                  <a:lnTo>
                    <a:pt x="356" y="209"/>
                  </a:lnTo>
                  <a:lnTo>
                    <a:pt x="386" y="238"/>
                  </a:lnTo>
                  <a:lnTo>
                    <a:pt x="416" y="209"/>
                  </a:lnTo>
                  <a:lnTo>
                    <a:pt x="475" y="268"/>
                  </a:lnTo>
                  <a:lnTo>
                    <a:pt x="593" y="268"/>
                  </a:lnTo>
                  <a:lnTo>
                    <a:pt x="564" y="298"/>
                  </a:lnTo>
                  <a:lnTo>
                    <a:pt x="534" y="298"/>
                  </a:lnTo>
                  <a:lnTo>
                    <a:pt x="534" y="328"/>
                  </a:lnTo>
                  <a:lnTo>
                    <a:pt x="564" y="328"/>
                  </a:lnTo>
                  <a:lnTo>
                    <a:pt x="593" y="356"/>
                  </a:lnTo>
                  <a:lnTo>
                    <a:pt x="623" y="328"/>
                  </a:lnTo>
                  <a:lnTo>
                    <a:pt x="653" y="328"/>
                  </a:lnTo>
                  <a:lnTo>
                    <a:pt x="623" y="356"/>
                  </a:lnTo>
                  <a:lnTo>
                    <a:pt x="623" y="386"/>
                  </a:lnTo>
                  <a:lnTo>
                    <a:pt x="653" y="386"/>
                  </a:lnTo>
                  <a:lnTo>
                    <a:pt x="683" y="416"/>
                  </a:lnTo>
                  <a:lnTo>
                    <a:pt x="653" y="416"/>
                  </a:lnTo>
                  <a:lnTo>
                    <a:pt x="653" y="446"/>
                  </a:lnTo>
                  <a:lnTo>
                    <a:pt x="623" y="475"/>
                  </a:lnTo>
                  <a:lnTo>
                    <a:pt x="711" y="565"/>
                  </a:lnTo>
                  <a:lnTo>
                    <a:pt x="711" y="593"/>
                  </a:lnTo>
                  <a:lnTo>
                    <a:pt x="741" y="623"/>
                  </a:lnTo>
                  <a:lnTo>
                    <a:pt x="771" y="623"/>
                  </a:lnTo>
                  <a:lnTo>
                    <a:pt x="802" y="653"/>
                  </a:lnTo>
                  <a:lnTo>
                    <a:pt x="830" y="653"/>
                  </a:lnTo>
                  <a:lnTo>
                    <a:pt x="860" y="684"/>
                  </a:lnTo>
                  <a:lnTo>
                    <a:pt x="890" y="653"/>
                  </a:lnTo>
                  <a:lnTo>
                    <a:pt x="890" y="830"/>
                  </a:lnTo>
                  <a:lnTo>
                    <a:pt x="860" y="830"/>
                  </a:lnTo>
                  <a:lnTo>
                    <a:pt x="860" y="860"/>
                  </a:lnTo>
                  <a:lnTo>
                    <a:pt x="948" y="948"/>
                  </a:lnTo>
                  <a:lnTo>
                    <a:pt x="920" y="948"/>
                  </a:lnTo>
                  <a:lnTo>
                    <a:pt x="890" y="920"/>
                  </a:lnTo>
                  <a:lnTo>
                    <a:pt x="860" y="948"/>
                  </a:lnTo>
                  <a:lnTo>
                    <a:pt x="860" y="1067"/>
                  </a:lnTo>
                  <a:lnTo>
                    <a:pt x="830" y="1097"/>
                  </a:lnTo>
                  <a:lnTo>
                    <a:pt x="830" y="1185"/>
                  </a:lnTo>
                  <a:lnTo>
                    <a:pt x="860" y="1185"/>
                  </a:lnTo>
                  <a:lnTo>
                    <a:pt x="860" y="1215"/>
                  </a:lnTo>
                  <a:lnTo>
                    <a:pt x="830" y="1215"/>
                  </a:lnTo>
                  <a:lnTo>
                    <a:pt x="830" y="1304"/>
                  </a:lnTo>
                  <a:lnTo>
                    <a:pt x="802" y="1334"/>
                  </a:lnTo>
                  <a:lnTo>
                    <a:pt x="802" y="1422"/>
                  </a:lnTo>
                  <a:lnTo>
                    <a:pt x="771" y="1452"/>
                  </a:lnTo>
                  <a:lnTo>
                    <a:pt x="771" y="1540"/>
                  </a:lnTo>
                  <a:lnTo>
                    <a:pt x="741" y="1570"/>
                  </a:lnTo>
                  <a:lnTo>
                    <a:pt x="741" y="1601"/>
                  </a:lnTo>
                  <a:lnTo>
                    <a:pt x="711" y="1631"/>
                  </a:lnTo>
                  <a:lnTo>
                    <a:pt x="683" y="1631"/>
                  </a:lnTo>
                  <a:lnTo>
                    <a:pt x="653" y="1659"/>
                  </a:lnTo>
                </a:path>
              </a:pathLst>
            </a:custGeom>
            <a:noFill/>
            <a:ln w="1588">
              <a:solidFill>
                <a:srgbClr val="000000"/>
              </a:solidFill>
              <a:prstDash val="solid"/>
              <a:round/>
              <a:headEnd/>
              <a:tailEnd/>
            </a:ln>
          </p:spPr>
          <p:txBody>
            <a:bodyPr/>
            <a:lstStyle/>
            <a:p>
              <a:endParaRPr lang="en-GB"/>
            </a:p>
          </p:txBody>
        </p:sp>
        <p:sp>
          <p:nvSpPr>
            <p:cNvPr id="17890" name="Freeform 482"/>
            <p:cNvSpPr>
              <a:spLocks/>
            </p:cNvSpPr>
            <p:nvPr/>
          </p:nvSpPr>
          <p:spPr bwMode="auto">
            <a:xfrm>
              <a:off x="2235" y="2660"/>
              <a:ext cx="15" cy="7"/>
            </a:xfrm>
            <a:custGeom>
              <a:avLst/>
              <a:gdLst/>
              <a:ahLst/>
              <a:cxnLst>
                <a:cxn ang="0">
                  <a:pos x="0" y="27"/>
                </a:cxn>
                <a:cxn ang="0">
                  <a:pos x="30" y="0"/>
                </a:cxn>
                <a:cxn ang="0">
                  <a:pos x="61" y="0"/>
                </a:cxn>
                <a:cxn ang="0">
                  <a:pos x="61" y="27"/>
                </a:cxn>
                <a:cxn ang="0">
                  <a:pos x="0" y="27"/>
                </a:cxn>
              </a:cxnLst>
              <a:rect l="0" t="0" r="r" b="b"/>
              <a:pathLst>
                <a:path w="61" h="27">
                  <a:moveTo>
                    <a:pt x="0" y="27"/>
                  </a:moveTo>
                  <a:lnTo>
                    <a:pt x="30" y="0"/>
                  </a:lnTo>
                  <a:lnTo>
                    <a:pt x="61" y="0"/>
                  </a:lnTo>
                  <a:lnTo>
                    <a:pt x="61" y="27"/>
                  </a:lnTo>
                  <a:lnTo>
                    <a:pt x="0" y="27"/>
                  </a:lnTo>
                </a:path>
              </a:pathLst>
            </a:custGeom>
            <a:noFill/>
            <a:ln w="1588">
              <a:solidFill>
                <a:srgbClr val="000000"/>
              </a:solidFill>
              <a:prstDash val="solid"/>
              <a:round/>
              <a:headEnd/>
              <a:tailEnd/>
            </a:ln>
          </p:spPr>
          <p:txBody>
            <a:bodyPr/>
            <a:lstStyle/>
            <a:p>
              <a:endParaRPr lang="en-GB"/>
            </a:p>
          </p:txBody>
        </p:sp>
        <p:sp>
          <p:nvSpPr>
            <p:cNvPr id="17891" name="Freeform 483"/>
            <p:cNvSpPr>
              <a:spLocks/>
            </p:cNvSpPr>
            <p:nvPr/>
          </p:nvSpPr>
          <p:spPr bwMode="auto">
            <a:xfrm>
              <a:off x="1887" y="3045"/>
              <a:ext cx="511" cy="155"/>
            </a:xfrm>
            <a:custGeom>
              <a:avLst/>
              <a:gdLst/>
              <a:ahLst/>
              <a:cxnLst>
                <a:cxn ang="0">
                  <a:pos x="1926" y="146"/>
                </a:cxn>
                <a:cxn ang="0">
                  <a:pos x="1867" y="146"/>
                </a:cxn>
                <a:cxn ang="0">
                  <a:pos x="1808" y="118"/>
                </a:cxn>
                <a:cxn ang="0">
                  <a:pos x="1719" y="146"/>
                </a:cxn>
                <a:cxn ang="0">
                  <a:pos x="1629" y="118"/>
                </a:cxn>
                <a:cxn ang="0">
                  <a:pos x="1541" y="88"/>
                </a:cxn>
                <a:cxn ang="0">
                  <a:pos x="1482" y="88"/>
                </a:cxn>
                <a:cxn ang="0">
                  <a:pos x="1126" y="118"/>
                </a:cxn>
                <a:cxn ang="0">
                  <a:pos x="1008" y="88"/>
                </a:cxn>
                <a:cxn ang="0">
                  <a:pos x="830" y="57"/>
                </a:cxn>
                <a:cxn ang="0">
                  <a:pos x="771" y="88"/>
                </a:cxn>
                <a:cxn ang="0">
                  <a:pos x="711" y="88"/>
                </a:cxn>
                <a:cxn ang="0">
                  <a:pos x="680" y="57"/>
                </a:cxn>
                <a:cxn ang="0">
                  <a:pos x="623" y="88"/>
                </a:cxn>
                <a:cxn ang="0">
                  <a:pos x="534" y="27"/>
                </a:cxn>
                <a:cxn ang="0">
                  <a:pos x="446" y="0"/>
                </a:cxn>
                <a:cxn ang="0">
                  <a:pos x="386" y="0"/>
                </a:cxn>
                <a:cxn ang="0">
                  <a:pos x="297" y="57"/>
                </a:cxn>
                <a:cxn ang="0">
                  <a:pos x="266" y="118"/>
                </a:cxn>
                <a:cxn ang="0">
                  <a:pos x="297" y="118"/>
                </a:cxn>
                <a:cxn ang="0">
                  <a:pos x="178" y="146"/>
                </a:cxn>
                <a:cxn ang="0">
                  <a:pos x="118" y="146"/>
                </a:cxn>
                <a:cxn ang="0">
                  <a:pos x="90" y="175"/>
                </a:cxn>
                <a:cxn ang="0">
                  <a:pos x="29" y="206"/>
                </a:cxn>
                <a:cxn ang="0">
                  <a:pos x="0" y="295"/>
                </a:cxn>
                <a:cxn ang="0">
                  <a:pos x="29" y="354"/>
                </a:cxn>
                <a:cxn ang="0">
                  <a:pos x="29" y="382"/>
                </a:cxn>
                <a:cxn ang="0">
                  <a:pos x="90" y="382"/>
                </a:cxn>
                <a:cxn ang="0">
                  <a:pos x="118" y="413"/>
                </a:cxn>
                <a:cxn ang="0">
                  <a:pos x="90" y="473"/>
                </a:cxn>
                <a:cxn ang="0">
                  <a:pos x="90" y="501"/>
                </a:cxn>
                <a:cxn ang="0">
                  <a:pos x="118" y="501"/>
                </a:cxn>
                <a:cxn ang="0">
                  <a:pos x="90" y="561"/>
                </a:cxn>
                <a:cxn ang="0">
                  <a:pos x="59" y="591"/>
                </a:cxn>
              </a:cxnLst>
              <a:rect l="0" t="0" r="r" b="b"/>
              <a:pathLst>
                <a:path w="2045" h="620">
                  <a:moveTo>
                    <a:pt x="2045" y="146"/>
                  </a:moveTo>
                  <a:lnTo>
                    <a:pt x="1926" y="146"/>
                  </a:lnTo>
                  <a:lnTo>
                    <a:pt x="1896" y="175"/>
                  </a:lnTo>
                  <a:lnTo>
                    <a:pt x="1867" y="146"/>
                  </a:lnTo>
                  <a:lnTo>
                    <a:pt x="1838" y="146"/>
                  </a:lnTo>
                  <a:lnTo>
                    <a:pt x="1808" y="118"/>
                  </a:lnTo>
                  <a:lnTo>
                    <a:pt x="1719" y="118"/>
                  </a:lnTo>
                  <a:lnTo>
                    <a:pt x="1719" y="146"/>
                  </a:lnTo>
                  <a:lnTo>
                    <a:pt x="1660" y="146"/>
                  </a:lnTo>
                  <a:lnTo>
                    <a:pt x="1629" y="118"/>
                  </a:lnTo>
                  <a:lnTo>
                    <a:pt x="1571" y="118"/>
                  </a:lnTo>
                  <a:lnTo>
                    <a:pt x="1541" y="88"/>
                  </a:lnTo>
                  <a:lnTo>
                    <a:pt x="1510" y="118"/>
                  </a:lnTo>
                  <a:lnTo>
                    <a:pt x="1482" y="88"/>
                  </a:lnTo>
                  <a:lnTo>
                    <a:pt x="1482" y="118"/>
                  </a:lnTo>
                  <a:lnTo>
                    <a:pt x="1126" y="118"/>
                  </a:lnTo>
                  <a:lnTo>
                    <a:pt x="1096" y="88"/>
                  </a:lnTo>
                  <a:lnTo>
                    <a:pt x="1008" y="88"/>
                  </a:lnTo>
                  <a:lnTo>
                    <a:pt x="978" y="57"/>
                  </a:lnTo>
                  <a:lnTo>
                    <a:pt x="830" y="57"/>
                  </a:lnTo>
                  <a:lnTo>
                    <a:pt x="800" y="88"/>
                  </a:lnTo>
                  <a:lnTo>
                    <a:pt x="771" y="88"/>
                  </a:lnTo>
                  <a:lnTo>
                    <a:pt x="741" y="57"/>
                  </a:lnTo>
                  <a:lnTo>
                    <a:pt x="711" y="88"/>
                  </a:lnTo>
                  <a:lnTo>
                    <a:pt x="680" y="88"/>
                  </a:lnTo>
                  <a:lnTo>
                    <a:pt x="680" y="57"/>
                  </a:lnTo>
                  <a:lnTo>
                    <a:pt x="652" y="57"/>
                  </a:lnTo>
                  <a:lnTo>
                    <a:pt x="623" y="88"/>
                  </a:lnTo>
                  <a:lnTo>
                    <a:pt x="593" y="88"/>
                  </a:lnTo>
                  <a:lnTo>
                    <a:pt x="534" y="27"/>
                  </a:lnTo>
                  <a:lnTo>
                    <a:pt x="446" y="27"/>
                  </a:lnTo>
                  <a:lnTo>
                    <a:pt x="446" y="0"/>
                  </a:lnTo>
                  <a:lnTo>
                    <a:pt x="386" y="27"/>
                  </a:lnTo>
                  <a:lnTo>
                    <a:pt x="386" y="0"/>
                  </a:lnTo>
                  <a:lnTo>
                    <a:pt x="327" y="57"/>
                  </a:lnTo>
                  <a:lnTo>
                    <a:pt x="297" y="57"/>
                  </a:lnTo>
                  <a:lnTo>
                    <a:pt x="266" y="88"/>
                  </a:lnTo>
                  <a:lnTo>
                    <a:pt x="266" y="118"/>
                  </a:lnTo>
                  <a:lnTo>
                    <a:pt x="297" y="88"/>
                  </a:lnTo>
                  <a:lnTo>
                    <a:pt x="297" y="118"/>
                  </a:lnTo>
                  <a:lnTo>
                    <a:pt x="266" y="146"/>
                  </a:lnTo>
                  <a:lnTo>
                    <a:pt x="178" y="146"/>
                  </a:lnTo>
                  <a:lnTo>
                    <a:pt x="148" y="175"/>
                  </a:lnTo>
                  <a:lnTo>
                    <a:pt x="118" y="146"/>
                  </a:lnTo>
                  <a:lnTo>
                    <a:pt x="90" y="146"/>
                  </a:lnTo>
                  <a:lnTo>
                    <a:pt x="90" y="175"/>
                  </a:lnTo>
                  <a:lnTo>
                    <a:pt x="59" y="206"/>
                  </a:lnTo>
                  <a:lnTo>
                    <a:pt x="29" y="206"/>
                  </a:lnTo>
                  <a:lnTo>
                    <a:pt x="0" y="236"/>
                  </a:lnTo>
                  <a:lnTo>
                    <a:pt x="0" y="295"/>
                  </a:lnTo>
                  <a:lnTo>
                    <a:pt x="29" y="295"/>
                  </a:lnTo>
                  <a:lnTo>
                    <a:pt x="29" y="354"/>
                  </a:lnTo>
                  <a:lnTo>
                    <a:pt x="59" y="354"/>
                  </a:lnTo>
                  <a:lnTo>
                    <a:pt x="29" y="382"/>
                  </a:lnTo>
                  <a:lnTo>
                    <a:pt x="59" y="413"/>
                  </a:lnTo>
                  <a:lnTo>
                    <a:pt x="90" y="382"/>
                  </a:lnTo>
                  <a:lnTo>
                    <a:pt x="118" y="382"/>
                  </a:lnTo>
                  <a:lnTo>
                    <a:pt x="118" y="413"/>
                  </a:lnTo>
                  <a:lnTo>
                    <a:pt x="90" y="443"/>
                  </a:lnTo>
                  <a:lnTo>
                    <a:pt x="90" y="473"/>
                  </a:lnTo>
                  <a:lnTo>
                    <a:pt x="118" y="473"/>
                  </a:lnTo>
                  <a:lnTo>
                    <a:pt x="90" y="501"/>
                  </a:lnTo>
                  <a:lnTo>
                    <a:pt x="90" y="531"/>
                  </a:lnTo>
                  <a:lnTo>
                    <a:pt x="118" y="501"/>
                  </a:lnTo>
                  <a:lnTo>
                    <a:pt x="148" y="501"/>
                  </a:lnTo>
                  <a:lnTo>
                    <a:pt x="90" y="561"/>
                  </a:lnTo>
                  <a:lnTo>
                    <a:pt x="59" y="561"/>
                  </a:lnTo>
                  <a:lnTo>
                    <a:pt x="59" y="591"/>
                  </a:lnTo>
                  <a:lnTo>
                    <a:pt x="90" y="620"/>
                  </a:lnTo>
                </a:path>
              </a:pathLst>
            </a:custGeom>
            <a:noFill/>
            <a:ln w="1588">
              <a:solidFill>
                <a:srgbClr val="000000"/>
              </a:solidFill>
              <a:prstDash val="solid"/>
              <a:round/>
              <a:headEnd/>
              <a:tailEnd/>
            </a:ln>
          </p:spPr>
          <p:txBody>
            <a:bodyPr/>
            <a:lstStyle/>
            <a:p>
              <a:endParaRPr lang="en-GB"/>
            </a:p>
          </p:txBody>
        </p:sp>
        <p:sp>
          <p:nvSpPr>
            <p:cNvPr id="17892" name="Freeform 484"/>
            <p:cNvSpPr>
              <a:spLocks/>
            </p:cNvSpPr>
            <p:nvPr/>
          </p:nvSpPr>
          <p:spPr bwMode="auto">
            <a:xfrm>
              <a:off x="1909" y="3186"/>
              <a:ext cx="178" cy="414"/>
            </a:xfrm>
            <a:custGeom>
              <a:avLst/>
              <a:gdLst/>
              <a:ahLst/>
              <a:cxnLst>
                <a:cxn ang="0">
                  <a:pos x="265" y="1598"/>
                </a:cxn>
                <a:cxn ang="0">
                  <a:pos x="237" y="1540"/>
                </a:cxn>
                <a:cxn ang="0">
                  <a:pos x="265" y="1509"/>
                </a:cxn>
                <a:cxn ang="0">
                  <a:pos x="326" y="1422"/>
                </a:cxn>
                <a:cxn ang="0">
                  <a:pos x="414" y="1391"/>
                </a:cxn>
                <a:cxn ang="0">
                  <a:pos x="383" y="1333"/>
                </a:cxn>
                <a:cxn ang="0">
                  <a:pos x="326" y="1215"/>
                </a:cxn>
                <a:cxn ang="0">
                  <a:pos x="356" y="1154"/>
                </a:cxn>
                <a:cxn ang="0">
                  <a:pos x="414" y="1066"/>
                </a:cxn>
                <a:cxn ang="0">
                  <a:pos x="414" y="1006"/>
                </a:cxn>
                <a:cxn ang="0">
                  <a:pos x="356" y="977"/>
                </a:cxn>
                <a:cxn ang="0">
                  <a:pos x="326" y="888"/>
                </a:cxn>
                <a:cxn ang="0">
                  <a:pos x="296" y="829"/>
                </a:cxn>
                <a:cxn ang="0">
                  <a:pos x="444" y="768"/>
                </a:cxn>
                <a:cxn ang="0">
                  <a:pos x="472" y="681"/>
                </a:cxn>
                <a:cxn ang="0">
                  <a:pos x="472" y="623"/>
                </a:cxn>
                <a:cxn ang="0">
                  <a:pos x="503" y="504"/>
                </a:cxn>
                <a:cxn ang="0">
                  <a:pos x="503" y="443"/>
                </a:cxn>
                <a:cxn ang="0">
                  <a:pos x="503" y="414"/>
                </a:cxn>
                <a:cxn ang="0">
                  <a:pos x="533" y="355"/>
                </a:cxn>
                <a:cxn ang="0">
                  <a:pos x="562" y="295"/>
                </a:cxn>
                <a:cxn ang="0">
                  <a:pos x="621" y="268"/>
                </a:cxn>
                <a:cxn ang="0">
                  <a:pos x="681" y="237"/>
                </a:cxn>
                <a:cxn ang="0">
                  <a:pos x="710" y="177"/>
                </a:cxn>
                <a:cxn ang="0">
                  <a:pos x="651" y="148"/>
                </a:cxn>
                <a:cxn ang="0">
                  <a:pos x="621" y="89"/>
                </a:cxn>
                <a:cxn ang="0">
                  <a:pos x="444" y="59"/>
                </a:cxn>
                <a:cxn ang="0">
                  <a:pos x="414" y="89"/>
                </a:cxn>
                <a:cxn ang="0">
                  <a:pos x="356" y="89"/>
                </a:cxn>
                <a:cxn ang="0">
                  <a:pos x="176" y="59"/>
                </a:cxn>
                <a:cxn ang="0">
                  <a:pos x="176" y="30"/>
                </a:cxn>
                <a:cxn ang="0">
                  <a:pos x="119" y="0"/>
                </a:cxn>
                <a:cxn ang="0">
                  <a:pos x="28" y="30"/>
                </a:cxn>
                <a:cxn ang="0">
                  <a:pos x="0" y="59"/>
                </a:cxn>
              </a:cxnLst>
              <a:rect l="0" t="0" r="r" b="b"/>
              <a:pathLst>
                <a:path w="710" h="1658">
                  <a:moveTo>
                    <a:pt x="265" y="1658"/>
                  </a:moveTo>
                  <a:lnTo>
                    <a:pt x="265" y="1598"/>
                  </a:lnTo>
                  <a:lnTo>
                    <a:pt x="237" y="1570"/>
                  </a:lnTo>
                  <a:lnTo>
                    <a:pt x="237" y="1540"/>
                  </a:lnTo>
                  <a:lnTo>
                    <a:pt x="265" y="1540"/>
                  </a:lnTo>
                  <a:lnTo>
                    <a:pt x="265" y="1509"/>
                  </a:lnTo>
                  <a:lnTo>
                    <a:pt x="326" y="1452"/>
                  </a:lnTo>
                  <a:lnTo>
                    <a:pt x="326" y="1422"/>
                  </a:lnTo>
                  <a:lnTo>
                    <a:pt x="356" y="1391"/>
                  </a:lnTo>
                  <a:lnTo>
                    <a:pt x="414" y="1391"/>
                  </a:lnTo>
                  <a:lnTo>
                    <a:pt x="414" y="1333"/>
                  </a:lnTo>
                  <a:lnTo>
                    <a:pt x="383" y="1333"/>
                  </a:lnTo>
                  <a:lnTo>
                    <a:pt x="326" y="1273"/>
                  </a:lnTo>
                  <a:lnTo>
                    <a:pt x="326" y="1215"/>
                  </a:lnTo>
                  <a:lnTo>
                    <a:pt x="356" y="1184"/>
                  </a:lnTo>
                  <a:lnTo>
                    <a:pt x="356" y="1154"/>
                  </a:lnTo>
                  <a:lnTo>
                    <a:pt x="414" y="1096"/>
                  </a:lnTo>
                  <a:lnTo>
                    <a:pt x="414" y="1066"/>
                  </a:lnTo>
                  <a:lnTo>
                    <a:pt x="444" y="1036"/>
                  </a:lnTo>
                  <a:lnTo>
                    <a:pt x="414" y="1006"/>
                  </a:lnTo>
                  <a:lnTo>
                    <a:pt x="383" y="1006"/>
                  </a:lnTo>
                  <a:lnTo>
                    <a:pt x="356" y="977"/>
                  </a:lnTo>
                  <a:lnTo>
                    <a:pt x="356" y="888"/>
                  </a:lnTo>
                  <a:lnTo>
                    <a:pt x="326" y="888"/>
                  </a:lnTo>
                  <a:lnTo>
                    <a:pt x="296" y="859"/>
                  </a:lnTo>
                  <a:lnTo>
                    <a:pt x="296" y="829"/>
                  </a:lnTo>
                  <a:lnTo>
                    <a:pt x="444" y="829"/>
                  </a:lnTo>
                  <a:lnTo>
                    <a:pt x="444" y="768"/>
                  </a:lnTo>
                  <a:lnTo>
                    <a:pt x="472" y="741"/>
                  </a:lnTo>
                  <a:lnTo>
                    <a:pt x="472" y="681"/>
                  </a:lnTo>
                  <a:lnTo>
                    <a:pt x="444" y="650"/>
                  </a:lnTo>
                  <a:lnTo>
                    <a:pt x="472" y="623"/>
                  </a:lnTo>
                  <a:lnTo>
                    <a:pt x="503" y="623"/>
                  </a:lnTo>
                  <a:lnTo>
                    <a:pt x="503" y="504"/>
                  </a:lnTo>
                  <a:lnTo>
                    <a:pt x="533" y="474"/>
                  </a:lnTo>
                  <a:lnTo>
                    <a:pt x="503" y="443"/>
                  </a:lnTo>
                  <a:lnTo>
                    <a:pt x="533" y="414"/>
                  </a:lnTo>
                  <a:lnTo>
                    <a:pt x="503" y="414"/>
                  </a:lnTo>
                  <a:lnTo>
                    <a:pt x="503" y="355"/>
                  </a:lnTo>
                  <a:lnTo>
                    <a:pt x="533" y="355"/>
                  </a:lnTo>
                  <a:lnTo>
                    <a:pt x="533" y="325"/>
                  </a:lnTo>
                  <a:lnTo>
                    <a:pt x="562" y="295"/>
                  </a:lnTo>
                  <a:lnTo>
                    <a:pt x="590" y="295"/>
                  </a:lnTo>
                  <a:lnTo>
                    <a:pt x="621" y="268"/>
                  </a:lnTo>
                  <a:lnTo>
                    <a:pt x="651" y="268"/>
                  </a:lnTo>
                  <a:lnTo>
                    <a:pt x="681" y="237"/>
                  </a:lnTo>
                  <a:lnTo>
                    <a:pt x="681" y="207"/>
                  </a:lnTo>
                  <a:lnTo>
                    <a:pt x="710" y="177"/>
                  </a:lnTo>
                  <a:lnTo>
                    <a:pt x="681" y="148"/>
                  </a:lnTo>
                  <a:lnTo>
                    <a:pt x="651" y="148"/>
                  </a:lnTo>
                  <a:lnTo>
                    <a:pt x="621" y="118"/>
                  </a:lnTo>
                  <a:lnTo>
                    <a:pt x="621" y="89"/>
                  </a:lnTo>
                  <a:lnTo>
                    <a:pt x="590" y="59"/>
                  </a:lnTo>
                  <a:lnTo>
                    <a:pt x="444" y="59"/>
                  </a:lnTo>
                  <a:lnTo>
                    <a:pt x="444" y="89"/>
                  </a:lnTo>
                  <a:lnTo>
                    <a:pt x="414" y="89"/>
                  </a:lnTo>
                  <a:lnTo>
                    <a:pt x="383" y="118"/>
                  </a:lnTo>
                  <a:lnTo>
                    <a:pt x="356" y="89"/>
                  </a:lnTo>
                  <a:lnTo>
                    <a:pt x="176" y="89"/>
                  </a:lnTo>
                  <a:lnTo>
                    <a:pt x="176" y="59"/>
                  </a:lnTo>
                  <a:lnTo>
                    <a:pt x="207" y="30"/>
                  </a:lnTo>
                  <a:lnTo>
                    <a:pt x="176" y="30"/>
                  </a:lnTo>
                  <a:lnTo>
                    <a:pt x="176" y="0"/>
                  </a:lnTo>
                  <a:lnTo>
                    <a:pt x="119" y="0"/>
                  </a:lnTo>
                  <a:lnTo>
                    <a:pt x="88" y="30"/>
                  </a:lnTo>
                  <a:lnTo>
                    <a:pt x="28" y="30"/>
                  </a:lnTo>
                  <a:lnTo>
                    <a:pt x="28" y="59"/>
                  </a:lnTo>
                  <a:lnTo>
                    <a:pt x="0" y="59"/>
                  </a:lnTo>
                </a:path>
              </a:pathLst>
            </a:custGeom>
            <a:noFill/>
            <a:ln w="1588">
              <a:solidFill>
                <a:srgbClr val="000000"/>
              </a:solidFill>
              <a:prstDash val="solid"/>
              <a:round/>
              <a:headEnd/>
              <a:tailEnd/>
            </a:ln>
          </p:spPr>
          <p:txBody>
            <a:bodyPr/>
            <a:lstStyle/>
            <a:p>
              <a:endParaRPr lang="en-GB"/>
            </a:p>
          </p:txBody>
        </p:sp>
        <p:sp>
          <p:nvSpPr>
            <p:cNvPr id="17893" name="Freeform 485"/>
            <p:cNvSpPr>
              <a:spLocks/>
            </p:cNvSpPr>
            <p:nvPr/>
          </p:nvSpPr>
          <p:spPr bwMode="auto">
            <a:xfrm>
              <a:off x="1842" y="3200"/>
              <a:ext cx="74" cy="274"/>
            </a:xfrm>
            <a:custGeom>
              <a:avLst/>
              <a:gdLst/>
              <a:ahLst/>
              <a:cxnLst>
                <a:cxn ang="0">
                  <a:pos x="268" y="0"/>
                </a:cxn>
                <a:cxn ang="0">
                  <a:pos x="237" y="30"/>
                </a:cxn>
                <a:cxn ang="0">
                  <a:pos x="237" y="89"/>
                </a:cxn>
                <a:cxn ang="0">
                  <a:pos x="268" y="118"/>
                </a:cxn>
                <a:cxn ang="0">
                  <a:pos x="268" y="266"/>
                </a:cxn>
                <a:cxn ang="0">
                  <a:pos x="296" y="266"/>
                </a:cxn>
                <a:cxn ang="0">
                  <a:pos x="296" y="327"/>
                </a:cxn>
                <a:cxn ang="0">
                  <a:pos x="268" y="327"/>
                </a:cxn>
                <a:cxn ang="0">
                  <a:pos x="268" y="445"/>
                </a:cxn>
                <a:cxn ang="0">
                  <a:pos x="237" y="445"/>
                </a:cxn>
                <a:cxn ang="0">
                  <a:pos x="237" y="503"/>
                </a:cxn>
                <a:cxn ang="0">
                  <a:pos x="207" y="534"/>
                </a:cxn>
                <a:cxn ang="0">
                  <a:pos x="207" y="622"/>
                </a:cxn>
                <a:cxn ang="0">
                  <a:pos x="178" y="652"/>
                </a:cxn>
                <a:cxn ang="0">
                  <a:pos x="178" y="682"/>
                </a:cxn>
                <a:cxn ang="0">
                  <a:pos x="149" y="709"/>
                </a:cxn>
                <a:cxn ang="0">
                  <a:pos x="149" y="740"/>
                </a:cxn>
                <a:cxn ang="0">
                  <a:pos x="119" y="770"/>
                </a:cxn>
                <a:cxn ang="0">
                  <a:pos x="119" y="800"/>
                </a:cxn>
                <a:cxn ang="0">
                  <a:pos x="59" y="859"/>
                </a:cxn>
                <a:cxn ang="0">
                  <a:pos x="30" y="859"/>
                </a:cxn>
                <a:cxn ang="0">
                  <a:pos x="59" y="889"/>
                </a:cxn>
                <a:cxn ang="0">
                  <a:pos x="30" y="918"/>
                </a:cxn>
                <a:cxn ang="0">
                  <a:pos x="30" y="1007"/>
                </a:cxn>
                <a:cxn ang="0">
                  <a:pos x="0" y="1037"/>
                </a:cxn>
                <a:cxn ang="0">
                  <a:pos x="0" y="1095"/>
                </a:cxn>
                <a:cxn ang="0">
                  <a:pos x="59" y="1095"/>
                </a:cxn>
              </a:cxnLst>
              <a:rect l="0" t="0" r="r" b="b"/>
              <a:pathLst>
                <a:path w="296" h="1095">
                  <a:moveTo>
                    <a:pt x="268" y="0"/>
                  </a:moveTo>
                  <a:lnTo>
                    <a:pt x="237" y="30"/>
                  </a:lnTo>
                  <a:lnTo>
                    <a:pt x="237" y="89"/>
                  </a:lnTo>
                  <a:lnTo>
                    <a:pt x="268" y="118"/>
                  </a:lnTo>
                  <a:lnTo>
                    <a:pt x="268" y="266"/>
                  </a:lnTo>
                  <a:lnTo>
                    <a:pt x="296" y="266"/>
                  </a:lnTo>
                  <a:lnTo>
                    <a:pt x="296" y="327"/>
                  </a:lnTo>
                  <a:lnTo>
                    <a:pt x="268" y="327"/>
                  </a:lnTo>
                  <a:lnTo>
                    <a:pt x="268" y="445"/>
                  </a:lnTo>
                  <a:lnTo>
                    <a:pt x="237" y="445"/>
                  </a:lnTo>
                  <a:lnTo>
                    <a:pt x="237" y="503"/>
                  </a:lnTo>
                  <a:lnTo>
                    <a:pt x="207" y="534"/>
                  </a:lnTo>
                  <a:lnTo>
                    <a:pt x="207" y="622"/>
                  </a:lnTo>
                  <a:lnTo>
                    <a:pt x="178" y="652"/>
                  </a:lnTo>
                  <a:lnTo>
                    <a:pt x="178" y="682"/>
                  </a:lnTo>
                  <a:lnTo>
                    <a:pt x="149" y="709"/>
                  </a:lnTo>
                  <a:lnTo>
                    <a:pt x="149" y="740"/>
                  </a:lnTo>
                  <a:lnTo>
                    <a:pt x="119" y="770"/>
                  </a:lnTo>
                  <a:lnTo>
                    <a:pt x="119" y="800"/>
                  </a:lnTo>
                  <a:lnTo>
                    <a:pt x="59" y="859"/>
                  </a:lnTo>
                  <a:lnTo>
                    <a:pt x="30" y="859"/>
                  </a:lnTo>
                  <a:lnTo>
                    <a:pt x="59" y="889"/>
                  </a:lnTo>
                  <a:lnTo>
                    <a:pt x="30" y="918"/>
                  </a:lnTo>
                  <a:lnTo>
                    <a:pt x="30" y="1007"/>
                  </a:lnTo>
                  <a:lnTo>
                    <a:pt x="0" y="1037"/>
                  </a:lnTo>
                  <a:lnTo>
                    <a:pt x="0" y="1095"/>
                  </a:lnTo>
                  <a:lnTo>
                    <a:pt x="59" y="1095"/>
                  </a:lnTo>
                </a:path>
              </a:pathLst>
            </a:custGeom>
            <a:noFill/>
            <a:ln w="1588">
              <a:solidFill>
                <a:srgbClr val="000000"/>
              </a:solidFill>
              <a:prstDash val="solid"/>
              <a:round/>
              <a:headEnd/>
              <a:tailEnd/>
            </a:ln>
          </p:spPr>
          <p:txBody>
            <a:bodyPr/>
            <a:lstStyle/>
            <a:p>
              <a:endParaRPr lang="en-GB"/>
            </a:p>
          </p:txBody>
        </p:sp>
        <p:sp>
          <p:nvSpPr>
            <p:cNvPr id="17894" name="Freeform 486"/>
            <p:cNvSpPr>
              <a:spLocks/>
            </p:cNvSpPr>
            <p:nvPr/>
          </p:nvSpPr>
          <p:spPr bwMode="auto">
            <a:xfrm>
              <a:off x="2398" y="3082"/>
              <a:ext cx="222" cy="67"/>
            </a:xfrm>
            <a:custGeom>
              <a:avLst/>
              <a:gdLst/>
              <a:ahLst/>
              <a:cxnLst>
                <a:cxn ang="0">
                  <a:pos x="0" y="0"/>
                </a:cxn>
                <a:cxn ang="0">
                  <a:pos x="30" y="29"/>
                </a:cxn>
                <a:cxn ang="0">
                  <a:pos x="118" y="29"/>
                </a:cxn>
                <a:cxn ang="0">
                  <a:pos x="118" y="60"/>
                </a:cxn>
                <a:cxn ang="0">
                  <a:pos x="88" y="90"/>
                </a:cxn>
                <a:cxn ang="0">
                  <a:pos x="118" y="118"/>
                </a:cxn>
                <a:cxn ang="0">
                  <a:pos x="149" y="90"/>
                </a:cxn>
                <a:cxn ang="0">
                  <a:pos x="177" y="118"/>
                </a:cxn>
                <a:cxn ang="0">
                  <a:pos x="207" y="118"/>
                </a:cxn>
                <a:cxn ang="0">
                  <a:pos x="237" y="149"/>
                </a:cxn>
                <a:cxn ang="0">
                  <a:pos x="267" y="118"/>
                </a:cxn>
                <a:cxn ang="0">
                  <a:pos x="325" y="179"/>
                </a:cxn>
                <a:cxn ang="0">
                  <a:pos x="414" y="179"/>
                </a:cxn>
                <a:cxn ang="0">
                  <a:pos x="474" y="236"/>
                </a:cxn>
                <a:cxn ang="0">
                  <a:pos x="504" y="208"/>
                </a:cxn>
                <a:cxn ang="0">
                  <a:pos x="532" y="208"/>
                </a:cxn>
                <a:cxn ang="0">
                  <a:pos x="563" y="236"/>
                </a:cxn>
                <a:cxn ang="0">
                  <a:pos x="593" y="236"/>
                </a:cxn>
                <a:cxn ang="0">
                  <a:pos x="623" y="208"/>
                </a:cxn>
                <a:cxn ang="0">
                  <a:pos x="652" y="208"/>
                </a:cxn>
                <a:cxn ang="0">
                  <a:pos x="681" y="179"/>
                </a:cxn>
                <a:cxn ang="0">
                  <a:pos x="741" y="179"/>
                </a:cxn>
                <a:cxn ang="0">
                  <a:pos x="770" y="208"/>
                </a:cxn>
                <a:cxn ang="0">
                  <a:pos x="860" y="208"/>
                </a:cxn>
                <a:cxn ang="0">
                  <a:pos x="888" y="267"/>
                </a:cxn>
              </a:cxnLst>
              <a:rect l="0" t="0" r="r" b="b"/>
              <a:pathLst>
                <a:path w="888" h="267">
                  <a:moveTo>
                    <a:pt x="0" y="0"/>
                  </a:moveTo>
                  <a:lnTo>
                    <a:pt x="30" y="29"/>
                  </a:lnTo>
                  <a:lnTo>
                    <a:pt x="118" y="29"/>
                  </a:lnTo>
                  <a:lnTo>
                    <a:pt x="118" y="60"/>
                  </a:lnTo>
                  <a:lnTo>
                    <a:pt x="88" y="90"/>
                  </a:lnTo>
                  <a:lnTo>
                    <a:pt x="118" y="118"/>
                  </a:lnTo>
                  <a:lnTo>
                    <a:pt x="149" y="90"/>
                  </a:lnTo>
                  <a:lnTo>
                    <a:pt x="177" y="118"/>
                  </a:lnTo>
                  <a:lnTo>
                    <a:pt x="207" y="118"/>
                  </a:lnTo>
                  <a:lnTo>
                    <a:pt x="237" y="149"/>
                  </a:lnTo>
                  <a:lnTo>
                    <a:pt x="267" y="118"/>
                  </a:lnTo>
                  <a:lnTo>
                    <a:pt x="325" y="179"/>
                  </a:lnTo>
                  <a:lnTo>
                    <a:pt x="414" y="179"/>
                  </a:lnTo>
                  <a:lnTo>
                    <a:pt x="474" y="236"/>
                  </a:lnTo>
                  <a:lnTo>
                    <a:pt x="504" y="208"/>
                  </a:lnTo>
                  <a:lnTo>
                    <a:pt x="532" y="208"/>
                  </a:lnTo>
                  <a:lnTo>
                    <a:pt x="563" y="236"/>
                  </a:lnTo>
                  <a:lnTo>
                    <a:pt x="593" y="236"/>
                  </a:lnTo>
                  <a:lnTo>
                    <a:pt x="623" y="208"/>
                  </a:lnTo>
                  <a:lnTo>
                    <a:pt x="652" y="208"/>
                  </a:lnTo>
                  <a:lnTo>
                    <a:pt x="681" y="179"/>
                  </a:lnTo>
                  <a:lnTo>
                    <a:pt x="741" y="179"/>
                  </a:lnTo>
                  <a:lnTo>
                    <a:pt x="770" y="208"/>
                  </a:lnTo>
                  <a:lnTo>
                    <a:pt x="860" y="208"/>
                  </a:lnTo>
                  <a:lnTo>
                    <a:pt x="888" y="267"/>
                  </a:lnTo>
                </a:path>
              </a:pathLst>
            </a:custGeom>
            <a:noFill/>
            <a:ln w="1588">
              <a:solidFill>
                <a:srgbClr val="000000"/>
              </a:solidFill>
              <a:prstDash val="solid"/>
              <a:round/>
              <a:headEnd/>
              <a:tailEnd/>
            </a:ln>
          </p:spPr>
          <p:txBody>
            <a:bodyPr/>
            <a:lstStyle/>
            <a:p>
              <a:endParaRPr lang="en-GB"/>
            </a:p>
          </p:txBody>
        </p:sp>
        <p:sp>
          <p:nvSpPr>
            <p:cNvPr id="17895" name="Freeform 487"/>
            <p:cNvSpPr>
              <a:spLocks/>
            </p:cNvSpPr>
            <p:nvPr/>
          </p:nvSpPr>
          <p:spPr bwMode="auto">
            <a:xfrm>
              <a:off x="1650" y="3718"/>
              <a:ext cx="689" cy="629"/>
            </a:xfrm>
            <a:custGeom>
              <a:avLst/>
              <a:gdLst/>
              <a:ahLst/>
              <a:cxnLst>
                <a:cxn ang="0">
                  <a:pos x="91" y="2428"/>
                </a:cxn>
                <a:cxn ang="0">
                  <a:pos x="179" y="2369"/>
                </a:cxn>
                <a:cxn ang="0">
                  <a:pos x="209" y="2340"/>
                </a:cxn>
                <a:cxn ang="0">
                  <a:pos x="298" y="2279"/>
                </a:cxn>
                <a:cxn ang="0">
                  <a:pos x="386" y="2160"/>
                </a:cxn>
                <a:cxn ang="0">
                  <a:pos x="474" y="2042"/>
                </a:cxn>
                <a:cxn ang="0">
                  <a:pos x="535" y="1954"/>
                </a:cxn>
                <a:cxn ang="0">
                  <a:pos x="505" y="1806"/>
                </a:cxn>
                <a:cxn ang="0">
                  <a:pos x="474" y="1777"/>
                </a:cxn>
                <a:cxn ang="0">
                  <a:pos x="505" y="1687"/>
                </a:cxn>
                <a:cxn ang="0">
                  <a:pos x="505" y="1659"/>
                </a:cxn>
                <a:cxn ang="0">
                  <a:pos x="505" y="1599"/>
                </a:cxn>
                <a:cxn ang="0">
                  <a:pos x="535" y="1481"/>
                </a:cxn>
                <a:cxn ang="0">
                  <a:pos x="653" y="1304"/>
                </a:cxn>
                <a:cxn ang="0">
                  <a:pos x="683" y="1243"/>
                </a:cxn>
                <a:cxn ang="0">
                  <a:pos x="890" y="918"/>
                </a:cxn>
                <a:cxn ang="0">
                  <a:pos x="920" y="888"/>
                </a:cxn>
                <a:cxn ang="0">
                  <a:pos x="978" y="858"/>
                </a:cxn>
                <a:cxn ang="0">
                  <a:pos x="1039" y="830"/>
                </a:cxn>
                <a:cxn ang="0">
                  <a:pos x="1127" y="770"/>
                </a:cxn>
                <a:cxn ang="0">
                  <a:pos x="1215" y="740"/>
                </a:cxn>
                <a:cxn ang="0">
                  <a:pos x="1304" y="681"/>
                </a:cxn>
                <a:cxn ang="0">
                  <a:pos x="1422" y="621"/>
                </a:cxn>
                <a:cxn ang="0">
                  <a:pos x="1453" y="563"/>
                </a:cxn>
                <a:cxn ang="0">
                  <a:pos x="1511" y="475"/>
                </a:cxn>
                <a:cxn ang="0">
                  <a:pos x="1542" y="414"/>
                </a:cxn>
                <a:cxn ang="0">
                  <a:pos x="1572" y="356"/>
                </a:cxn>
                <a:cxn ang="0">
                  <a:pos x="1601" y="296"/>
                </a:cxn>
                <a:cxn ang="0">
                  <a:pos x="1629" y="207"/>
                </a:cxn>
                <a:cxn ang="0">
                  <a:pos x="1660" y="147"/>
                </a:cxn>
                <a:cxn ang="0">
                  <a:pos x="1690" y="89"/>
                </a:cxn>
                <a:cxn ang="0">
                  <a:pos x="1749" y="0"/>
                </a:cxn>
                <a:cxn ang="0">
                  <a:pos x="1810" y="12"/>
                </a:cxn>
                <a:cxn ang="0">
                  <a:pos x="1816" y="22"/>
                </a:cxn>
                <a:cxn ang="0">
                  <a:pos x="1824" y="27"/>
                </a:cxn>
                <a:cxn ang="0">
                  <a:pos x="1838" y="28"/>
                </a:cxn>
                <a:cxn ang="0">
                  <a:pos x="1842" y="28"/>
                </a:cxn>
                <a:cxn ang="0">
                  <a:pos x="1853" y="28"/>
                </a:cxn>
                <a:cxn ang="0">
                  <a:pos x="1867" y="27"/>
                </a:cxn>
                <a:cxn ang="0">
                  <a:pos x="1897" y="89"/>
                </a:cxn>
                <a:cxn ang="0">
                  <a:pos x="1927" y="147"/>
                </a:cxn>
                <a:cxn ang="0">
                  <a:pos x="1957" y="177"/>
                </a:cxn>
                <a:cxn ang="0">
                  <a:pos x="2045" y="207"/>
                </a:cxn>
                <a:cxn ang="0">
                  <a:pos x="2164" y="238"/>
                </a:cxn>
                <a:cxn ang="0">
                  <a:pos x="2371" y="207"/>
                </a:cxn>
                <a:cxn ang="0">
                  <a:pos x="2459" y="207"/>
                </a:cxn>
                <a:cxn ang="0">
                  <a:pos x="2513" y="194"/>
                </a:cxn>
                <a:cxn ang="0">
                  <a:pos x="2520" y="207"/>
                </a:cxn>
                <a:cxn ang="0">
                  <a:pos x="2550" y="207"/>
                </a:cxn>
                <a:cxn ang="0">
                  <a:pos x="2578" y="238"/>
                </a:cxn>
                <a:cxn ang="0">
                  <a:pos x="2638" y="266"/>
                </a:cxn>
                <a:cxn ang="0">
                  <a:pos x="2727" y="238"/>
                </a:cxn>
              </a:cxnLst>
              <a:rect l="0" t="0" r="r" b="b"/>
              <a:pathLst>
                <a:path w="2757" h="2516">
                  <a:moveTo>
                    <a:pt x="0" y="2516"/>
                  </a:moveTo>
                  <a:lnTo>
                    <a:pt x="91" y="2428"/>
                  </a:lnTo>
                  <a:lnTo>
                    <a:pt x="119" y="2428"/>
                  </a:lnTo>
                  <a:lnTo>
                    <a:pt x="179" y="2369"/>
                  </a:lnTo>
                  <a:lnTo>
                    <a:pt x="209" y="2369"/>
                  </a:lnTo>
                  <a:lnTo>
                    <a:pt x="209" y="2340"/>
                  </a:lnTo>
                  <a:lnTo>
                    <a:pt x="237" y="2340"/>
                  </a:lnTo>
                  <a:lnTo>
                    <a:pt x="298" y="2279"/>
                  </a:lnTo>
                  <a:lnTo>
                    <a:pt x="298" y="2251"/>
                  </a:lnTo>
                  <a:lnTo>
                    <a:pt x="386" y="2160"/>
                  </a:lnTo>
                  <a:lnTo>
                    <a:pt x="386" y="2133"/>
                  </a:lnTo>
                  <a:lnTo>
                    <a:pt x="474" y="2042"/>
                  </a:lnTo>
                  <a:lnTo>
                    <a:pt x="474" y="2014"/>
                  </a:lnTo>
                  <a:lnTo>
                    <a:pt x="535" y="1954"/>
                  </a:lnTo>
                  <a:lnTo>
                    <a:pt x="535" y="1835"/>
                  </a:lnTo>
                  <a:lnTo>
                    <a:pt x="505" y="1806"/>
                  </a:lnTo>
                  <a:lnTo>
                    <a:pt x="505" y="1777"/>
                  </a:lnTo>
                  <a:lnTo>
                    <a:pt x="474" y="1777"/>
                  </a:lnTo>
                  <a:lnTo>
                    <a:pt x="474" y="1717"/>
                  </a:lnTo>
                  <a:lnTo>
                    <a:pt x="505" y="1687"/>
                  </a:lnTo>
                  <a:lnTo>
                    <a:pt x="474" y="1687"/>
                  </a:lnTo>
                  <a:lnTo>
                    <a:pt x="505" y="1659"/>
                  </a:lnTo>
                  <a:lnTo>
                    <a:pt x="474" y="1629"/>
                  </a:lnTo>
                  <a:lnTo>
                    <a:pt x="505" y="1599"/>
                  </a:lnTo>
                  <a:lnTo>
                    <a:pt x="505" y="1510"/>
                  </a:lnTo>
                  <a:lnTo>
                    <a:pt x="535" y="1481"/>
                  </a:lnTo>
                  <a:lnTo>
                    <a:pt x="535" y="1422"/>
                  </a:lnTo>
                  <a:lnTo>
                    <a:pt x="653" y="1304"/>
                  </a:lnTo>
                  <a:lnTo>
                    <a:pt x="653" y="1274"/>
                  </a:lnTo>
                  <a:lnTo>
                    <a:pt x="683" y="1243"/>
                  </a:lnTo>
                  <a:lnTo>
                    <a:pt x="683" y="1125"/>
                  </a:lnTo>
                  <a:lnTo>
                    <a:pt x="890" y="918"/>
                  </a:lnTo>
                  <a:lnTo>
                    <a:pt x="890" y="888"/>
                  </a:lnTo>
                  <a:lnTo>
                    <a:pt x="920" y="888"/>
                  </a:lnTo>
                  <a:lnTo>
                    <a:pt x="949" y="858"/>
                  </a:lnTo>
                  <a:lnTo>
                    <a:pt x="978" y="858"/>
                  </a:lnTo>
                  <a:lnTo>
                    <a:pt x="1008" y="830"/>
                  </a:lnTo>
                  <a:lnTo>
                    <a:pt x="1039" y="830"/>
                  </a:lnTo>
                  <a:lnTo>
                    <a:pt x="1097" y="800"/>
                  </a:lnTo>
                  <a:lnTo>
                    <a:pt x="1127" y="770"/>
                  </a:lnTo>
                  <a:lnTo>
                    <a:pt x="1185" y="770"/>
                  </a:lnTo>
                  <a:lnTo>
                    <a:pt x="1215" y="740"/>
                  </a:lnTo>
                  <a:lnTo>
                    <a:pt x="1246" y="740"/>
                  </a:lnTo>
                  <a:lnTo>
                    <a:pt x="1304" y="681"/>
                  </a:lnTo>
                  <a:lnTo>
                    <a:pt x="1365" y="681"/>
                  </a:lnTo>
                  <a:lnTo>
                    <a:pt x="1422" y="621"/>
                  </a:lnTo>
                  <a:lnTo>
                    <a:pt x="1422" y="593"/>
                  </a:lnTo>
                  <a:lnTo>
                    <a:pt x="1453" y="563"/>
                  </a:lnTo>
                  <a:lnTo>
                    <a:pt x="1453" y="533"/>
                  </a:lnTo>
                  <a:lnTo>
                    <a:pt x="1511" y="475"/>
                  </a:lnTo>
                  <a:lnTo>
                    <a:pt x="1511" y="445"/>
                  </a:lnTo>
                  <a:lnTo>
                    <a:pt x="1542" y="414"/>
                  </a:lnTo>
                  <a:lnTo>
                    <a:pt x="1542" y="384"/>
                  </a:lnTo>
                  <a:lnTo>
                    <a:pt x="1572" y="356"/>
                  </a:lnTo>
                  <a:lnTo>
                    <a:pt x="1572" y="327"/>
                  </a:lnTo>
                  <a:lnTo>
                    <a:pt x="1601" y="296"/>
                  </a:lnTo>
                  <a:lnTo>
                    <a:pt x="1601" y="238"/>
                  </a:lnTo>
                  <a:lnTo>
                    <a:pt x="1629" y="207"/>
                  </a:lnTo>
                  <a:lnTo>
                    <a:pt x="1629" y="147"/>
                  </a:lnTo>
                  <a:lnTo>
                    <a:pt x="1660" y="147"/>
                  </a:lnTo>
                  <a:lnTo>
                    <a:pt x="1660" y="119"/>
                  </a:lnTo>
                  <a:lnTo>
                    <a:pt x="1690" y="89"/>
                  </a:lnTo>
                  <a:lnTo>
                    <a:pt x="1690" y="59"/>
                  </a:lnTo>
                  <a:lnTo>
                    <a:pt x="1749" y="0"/>
                  </a:lnTo>
                  <a:lnTo>
                    <a:pt x="1808" y="0"/>
                  </a:lnTo>
                  <a:lnTo>
                    <a:pt x="1810" y="12"/>
                  </a:lnTo>
                  <a:lnTo>
                    <a:pt x="1812" y="16"/>
                  </a:lnTo>
                  <a:lnTo>
                    <a:pt x="1816" y="22"/>
                  </a:lnTo>
                  <a:lnTo>
                    <a:pt x="1819" y="24"/>
                  </a:lnTo>
                  <a:lnTo>
                    <a:pt x="1824" y="27"/>
                  </a:lnTo>
                  <a:lnTo>
                    <a:pt x="1838" y="29"/>
                  </a:lnTo>
                  <a:lnTo>
                    <a:pt x="1838" y="28"/>
                  </a:lnTo>
                  <a:lnTo>
                    <a:pt x="1839" y="28"/>
                  </a:lnTo>
                  <a:lnTo>
                    <a:pt x="1842" y="28"/>
                  </a:lnTo>
                  <a:lnTo>
                    <a:pt x="1846" y="28"/>
                  </a:lnTo>
                  <a:lnTo>
                    <a:pt x="1853" y="28"/>
                  </a:lnTo>
                  <a:lnTo>
                    <a:pt x="1860" y="27"/>
                  </a:lnTo>
                  <a:lnTo>
                    <a:pt x="1867" y="27"/>
                  </a:lnTo>
                  <a:lnTo>
                    <a:pt x="1867" y="59"/>
                  </a:lnTo>
                  <a:lnTo>
                    <a:pt x="1897" y="89"/>
                  </a:lnTo>
                  <a:lnTo>
                    <a:pt x="1897" y="119"/>
                  </a:lnTo>
                  <a:lnTo>
                    <a:pt x="1927" y="147"/>
                  </a:lnTo>
                  <a:lnTo>
                    <a:pt x="1957" y="147"/>
                  </a:lnTo>
                  <a:lnTo>
                    <a:pt x="1957" y="177"/>
                  </a:lnTo>
                  <a:lnTo>
                    <a:pt x="1986" y="207"/>
                  </a:lnTo>
                  <a:lnTo>
                    <a:pt x="2045" y="207"/>
                  </a:lnTo>
                  <a:lnTo>
                    <a:pt x="2075" y="238"/>
                  </a:lnTo>
                  <a:lnTo>
                    <a:pt x="2164" y="238"/>
                  </a:lnTo>
                  <a:lnTo>
                    <a:pt x="2195" y="207"/>
                  </a:lnTo>
                  <a:lnTo>
                    <a:pt x="2371" y="207"/>
                  </a:lnTo>
                  <a:lnTo>
                    <a:pt x="2431" y="238"/>
                  </a:lnTo>
                  <a:lnTo>
                    <a:pt x="2459" y="207"/>
                  </a:lnTo>
                  <a:lnTo>
                    <a:pt x="2501" y="187"/>
                  </a:lnTo>
                  <a:lnTo>
                    <a:pt x="2513" y="194"/>
                  </a:lnTo>
                  <a:lnTo>
                    <a:pt x="2525" y="202"/>
                  </a:lnTo>
                  <a:lnTo>
                    <a:pt x="2520" y="207"/>
                  </a:lnTo>
                  <a:lnTo>
                    <a:pt x="2548" y="207"/>
                  </a:lnTo>
                  <a:lnTo>
                    <a:pt x="2550" y="207"/>
                  </a:lnTo>
                  <a:lnTo>
                    <a:pt x="2550" y="238"/>
                  </a:lnTo>
                  <a:lnTo>
                    <a:pt x="2578" y="238"/>
                  </a:lnTo>
                  <a:lnTo>
                    <a:pt x="2609" y="266"/>
                  </a:lnTo>
                  <a:lnTo>
                    <a:pt x="2638" y="266"/>
                  </a:lnTo>
                  <a:lnTo>
                    <a:pt x="2668" y="238"/>
                  </a:lnTo>
                  <a:lnTo>
                    <a:pt x="2727" y="238"/>
                  </a:lnTo>
                  <a:lnTo>
                    <a:pt x="2757" y="266"/>
                  </a:lnTo>
                </a:path>
              </a:pathLst>
            </a:custGeom>
            <a:noFill/>
            <a:ln w="1588">
              <a:solidFill>
                <a:srgbClr val="000000"/>
              </a:solidFill>
              <a:prstDash val="solid"/>
              <a:round/>
              <a:headEnd/>
              <a:tailEnd/>
            </a:ln>
          </p:spPr>
          <p:txBody>
            <a:bodyPr/>
            <a:lstStyle/>
            <a:p>
              <a:endParaRPr lang="en-GB"/>
            </a:p>
          </p:txBody>
        </p:sp>
        <p:sp>
          <p:nvSpPr>
            <p:cNvPr id="17896" name="Freeform 488"/>
            <p:cNvSpPr>
              <a:spLocks/>
            </p:cNvSpPr>
            <p:nvPr/>
          </p:nvSpPr>
          <p:spPr bwMode="auto">
            <a:xfrm>
              <a:off x="1975" y="3156"/>
              <a:ext cx="771" cy="547"/>
            </a:xfrm>
            <a:custGeom>
              <a:avLst/>
              <a:gdLst/>
              <a:ahLst/>
              <a:cxnLst>
                <a:cxn ang="0">
                  <a:pos x="3024" y="30"/>
                </a:cxn>
                <a:cxn ang="0">
                  <a:pos x="3082" y="58"/>
                </a:cxn>
                <a:cxn ang="0">
                  <a:pos x="3024" y="58"/>
                </a:cxn>
                <a:cxn ang="0">
                  <a:pos x="3052" y="148"/>
                </a:cxn>
                <a:cxn ang="0">
                  <a:pos x="2964" y="266"/>
                </a:cxn>
                <a:cxn ang="0">
                  <a:pos x="2906" y="295"/>
                </a:cxn>
                <a:cxn ang="0">
                  <a:pos x="2845" y="325"/>
                </a:cxn>
                <a:cxn ang="0">
                  <a:pos x="2727" y="413"/>
                </a:cxn>
                <a:cxn ang="0">
                  <a:pos x="2608" y="443"/>
                </a:cxn>
                <a:cxn ang="0">
                  <a:pos x="2490" y="473"/>
                </a:cxn>
                <a:cxn ang="0">
                  <a:pos x="2342" y="561"/>
                </a:cxn>
                <a:cxn ang="0">
                  <a:pos x="2313" y="650"/>
                </a:cxn>
                <a:cxn ang="0">
                  <a:pos x="2253" y="711"/>
                </a:cxn>
                <a:cxn ang="0">
                  <a:pos x="2134" y="859"/>
                </a:cxn>
                <a:cxn ang="0">
                  <a:pos x="2076" y="947"/>
                </a:cxn>
                <a:cxn ang="0">
                  <a:pos x="2046" y="1006"/>
                </a:cxn>
                <a:cxn ang="0">
                  <a:pos x="2046" y="1066"/>
                </a:cxn>
                <a:cxn ang="0">
                  <a:pos x="2076" y="1154"/>
                </a:cxn>
                <a:cxn ang="0">
                  <a:pos x="2104" y="1214"/>
                </a:cxn>
                <a:cxn ang="0">
                  <a:pos x="2164" y="1242"/>
                </a:cxn>
                <a:cxn ang="0">
                  <a:pos x="2134" y="1302"/>
                </a:cxn>
                <a:cxn ang="0">
                  <a:pos x="2104" y="1333"/>
                </a:cxn>
                <a:cxn ang="0">
                  <a:pos x="2046" y="1361"/>
                </a:cxn>
                <a:cxn ang="0">
                  <a:pos x="1957" y="1420"/>
                </a:cxn>
                <a:cxn ang="0">
                  <a:pos x="1927" y="1451"/>
                </a:cxn>
                <a:cxn ang="0">
                  <a:pos x="1897" y="1540"/>
                </a:cxn>
                <a:cxn ang="0">
                  <a:pos x="1867" y="1627"/>
                </a:cxn>
                <a:cxn ang="0">
                  <a:pos x="1867" y="1658"/>
                </a:cxn>
                <a:cxn ang="0">
                  <a:pos x="1690" y="1688"/>
                </a:cxn>
                <a:cxn ang="0">
                  <a:pos x="1630" y="1716"/>
                </a:cxn>
                <a:cxn ang="0">
                  <a:pos x="1571" y="1865"/>
                </a:cxn>
                <a:cxn ang="0">
                  <a:pos x="1483" y="1922"/>
                </a:cxn>
                <a:cxn ang="0">
                  <a:pos x="1453" y="1922"/>
                </a:cxn>
                <a:cxn ang="0">
                  <a:pos x="1334" y="1953"/>
                </a:cxn>
                <a:cxn ang="0">
                  <a:pos x="800" y="2013"/>
                </a:cxn>
                <a:cxn ang="0">
                  <a:pos x="741" y="2042"/>
                </a:cxn>
                <a:cxn ang="0">
                  <a:pos x="563" y="2131"/>
                </a:cxn>
                <a:cxn ang="0">
                  <a:pos x="534" y="2160"/>
                </a:cxn>
                <a:cxn ang="0">
                  <a:pos x="475" y="2190"/>
                </a:cxn>
                <a:cxn ang="0">
                  <a:pos x="416" y="2131"/>
                </a:cxn>
                <a:cxn ang="0">
                  <a:pos x="325" y="2071"/>
                </a:cxn>
                <a:cxn ang="0">
                  <a:pos x="268" y="1953"/>
                </a:cxn>
                <a:cxn ang="0">
                  <a:pos x="207" y="1835"/>
                </a:cxn>
                <a:cxn ang="0">
                  <a:pos x="149" y="1804"/>
                </a:cxn>
                <a:cxn ang="0">
                  <a:pos x="118" y="1746"/>
                </a:cxn>
                <a:cxn ang="0">
                  <a:pos x="31" y="1776"/>
                </a:cxn>
                <a:cxn ang="0">
                  <a:pos x="0" y="1776"/>
                </a:cxn>
              </a:cxnLst>
              <a:rect l="0" t="0" r="r" b="b"/>
              <a:pathLst>
                <a:path w="3082" h="2190">
                  <a:moveTo>
                    <a:pt x="3024" y="0"/>
                  </a:moveTo>
                  <a:lnTo>
                    <a:pt x="3024" y="30"/>
                  </a:lnTo>
                  <a:lnTo>
                    <a:pt x="3052" y="30"/>
                  </a:lnTo>
                  <a:lnTo>
                    <a:pt x="3082" y="58"/>
                  </a:lnTo>
                  <a:lnTo>
                    <a:pt x="3052" y="88"/>
                  </a:lnTo>
                  <a:lnTo>
                    <a:pt x="3024" y="58"/>
                  </a:lnTo>
                  <a:lnTo>
                    <a:pt x="3024" y="118"/>
                  </a:lnTo>
                  <a:lnTo>
                    <a:pt x="3052" y="148"/>
                  </a:lnTo>
                  <a:lnTo>
                    <a:pt x="3052" y="177"/>
                  </a:lnTo>
                  <a:lnTo>
                    <a:pt x="2964" y="266"/>
                  </a:lnTo>
                  <a:lnTo>
                    <a:pt x="2934" y="266"/>
                  </a:lnTo>
                  <a:lnTo>
                    <a:pt x="2906" y="295"/>
                  </a:lnTo>
                  <a:lnTo>
                    <a:pt x="2875" y="295"/>
                  </a:lnTo>
                  <a:lnTo>
                    <a:pt x="2845" y="325"/>
                  </a:lnTo>
                  <a:lnTo>
                    <a:pt x="2815" y="325"/>
                  </a:lnTo>
                  <a:lnTo>
                    <a:pt x="2727" y="413"/>
                  </a:lnTo>
                  <a:lnTo>
                    <a:pt x="2638" y="413"/>
                  </a:lnTo>
                  <a:lnTo>
                    <a:pt x="2608" y="443"/>
                  </a:lnTo>
                  <a:lnTo>
                    <a:pt x="2520" y="443"/>
                  </a:lnTo>
                  <a:lnTo>
                    <a:pt x="2490" y="473"/>
                  </a:lnTo>
                  <a:lnTo>
                    <a:pt x="2431" y="473"/>
                  </a:lnTo>
                  <a:lnTo>
                    <a:pt x="2342" y="561"/>
                  </a:lnTo>
                  <a:lnTo>
                    <a:pt x="2371" y="592"/>
                  </a:lnTo>
                  <a:lnTo>
                    <a:pt x="2313" y="650"/>
                  </a:lnTo>
                  <a:lnTo>
                    <a:pt x="2283" y="650"/>
                  </a:lnTo>
                  <a:lnTo>
                    <a:pt x="2253" y="711"/>
                  </a:lnTo>
                  <a:lnTo>
                    <a:pt x="2134" y="829"/>
                  </a:lnTo>
                  <a:lnTo>
                    <a:pt x="2134" y="859"/>
                  </a:lnTo>
                  <a:lnTo>
                    <a:pt x="2076" y="917"/>
                  </a:lnTo>
                  <a:lnTo>
                    <a:pt x="2076" y="947"/>
                  </a:lnTo>
                  <a:lnTo>
                    <a:pt x="2046" y="977"/>
                  </a:lnTo>
                  <a:lnTo>
                    <a:pt x="2046" y="1006"/>
                  </a:lnTo>
                  <a:lnTo>
                    <a:pt x="2015" y="1036"/>
                  </a:lnTo>
                  <a:lnTo>
                    <a:pt x="2046" y="1066"/>
                  </a:lnTo>
                  <a:lnTo>
                    <a:pt x="2046" y="1124"/>
                  </a:lnTo>
                  <a:lnTo>
                    <a:pt x="2076" y="1154"/>
                  </a:lnTo>
                  <a:lnTo>
                    <a:pt x="2076" y="1184"/>
                  </a:lnTo>
                  <a:lnTo>
                    <a:pt x="2104" y="1214"/>
                  </a:lnTo>
                  <a:lnTo>
                    <a:pt x="2134" y="1214"/>
                  </a:lnTo>
                  <a:lnTo>
                    <a:pt x="2164" y="1242"/>
                  </a:lnTo>
                  <a:lnTo>
                    <a:pt x="2164" y="1272"/>
                  </a:lnTo>
                  <a:lnTo>
                    <a:pt x="2134" y="1302"/>
                  </a:lnTo>
                  <a:lnTo>
                    <a:pt x="2104" y="1302"/>
                  </a:lnTo>
                  <a:lnTo>
                    <a:pt x="2104" y="1333"/>
                  </a:lnTo>
                  <a:lnTo>
                    <a:pt x="2076" y="1333"/>
                  </a:lnTo>
                  <a:lnTo>
                    <a:pt x="2046" y="1361"/>
                  </a:lnTo>
                  <a:lnTo>
                    <a:pt x="2015" y="1361"/>
                  </a:lnTo>
                  <a:lnTo>
                    <a:pt x="1957" y="1420"/>
                  </a:lnTo>
                  <a:lnTo>
                    <a:pt x="1957" y="1451"/>
                  </a:lnTo>
                  <a:lnTo>
                    <a:pt x="1927" y="1451"/>
                  </a:lnTo>
                  <a:lnTo>
                    <a:pt x="1927" y="1509"/>
                  </a:lnTo>
                  <a:lnTo>
                    <a:pt x="1897" y="1540"/>
                  </a:lnTo>
                  <a:lnTo>
                    <a:pt x="1867" y="1597"/>
                  </a:lnTo>
                  <a:lnTo>
                    <a:pt x="1867" y="1627"/>
                  </a:lnTo>
                  <a:lnTo>
                    <a:pt x="1897" y="1627"/>
                  </a:lnTo>
                  <a:lnTo>
                    <a:pt x="1867" y="1658"/>
                  </a:lnTo>
                  <a:lnTo>
                    <a:pt x="1720" y="1658"/>
                  </a:lnTo>
                  <a:lnTo>
                    <a:pt x="1690" y="1688"/>
                  </a:lnTo>
                  <a:lnTo>
                    <a:pt x="1690" y="1716"/>
                  </a:lnTo>
                  <a:lnTo>
                    <a:pt x="1630" y="1716"/>
                  </a:lnTo>
                  <a:lnTo>
                    <a:pt x="1571" y="1776"/>
                  </a:lnTo>
                  <a:lnTo>
                    <a:pt x="1571" y="1865"/>
                  </a:lnTo>
                  <a:lnTo>
                    <a:pt x="1512" y="1922"/>
                  </a:lnTo>
                  <a:lnTo>
                    <a:pt x="1483" y="1922"/>
                  </a:lnTo>
                  <a:lnTo>
                    <a:pt x="1483" y="1953"/>
                  </a:lnTo>
                  <a:lnTo>
                    <a:pt x="1453" y="1922"/>
                  </a:lnTo>
                  <a:lnTo>
                    <a:pt x="1364" y="1922"/>
                  </a:lnTo>
                  <a:lnTo>
                    <a:pt x="1334" y="1953"/>
                  </a:lnTo>
                  <a:lnTo>
                    <a:pt x="830" y="1953"/>
                  </a:lnTo>
                  <a:lnTo>
                    <a:pt x="800" y="2013"/>
                  </a:lnTo>
                  <a:lnTo>
                    <a:pt x="771" y="2013"/>
                  </a:lnTo>
                  <a:lnTo>
                    <a:pt x="741" y="2042"/>
                  </a:lnTo>
                  <a:lnTo>
                    <a:pt x="653" y="2042"/>
                  </a:lnTo>
                  <a:lnTo>
                    <a:pt x="563" y="2131"/>
                  </a:lnTo>
                  <a:lnTo>
                    <a:pt x="563" y="2160"/>
                  </a:lnTo>
                  <a:lnTo>
                    <a:pt x="534" y="2160"/>
                  </a:lnTo>
                  <a:lnTo>
                    <a:pt x="534" y="2190"/>
                  </a:lnTo>
                  <a:lnTo>
                    <a:pt x="475" y="2190"/>
                  </a:lnTo>
                  <a:lnTo>
                    <a:pt x="416" y="2160"/>
                  </a:lnTo>
                  <a:lnTo>
                    <a:pt x="416" y="2131"/>
                  </a:lnTo>
                  <a:lnTo>
                    <a:pt x="386" y="2131"/>
                  </a:lnTo>
                  <a:lnTo>
                    <a:pt x="325" y="2071"/>
                  </a:lnTo>
                  <a:lnTo>
                    <a:pt x="325" y="2013"/>
                  </a:lnTo>
                  <a:lnTo>
                    <a:pt x="268" y="1953"/>
                  </a:lnTo>
                  <a:lnTo>
                    <a:pt x="297" y="1922"/>
                  </a:lnTo>
                  <a:lnTo>
                    <a:pt x="207" y="1835"/>
                  </a:lnTo>
                  <a:lnTo>
                    <a:pt x="179" y="1835"/>
                  </a:lnTo>
                  <a:lnTo>
                    <a:pt x="149" y="1804"/>
                  </a:lnTo>
                  <a:lnTo>
                    <a:pt x="149" y="1776"/>
                  </a:lnTo>
                  <a:lnTo>
                    <a:pt x="118" y="1746"/>
                  </a:lnTo>
                  <a:lnTo>
                    <a:pt x="118" y="1776"/>
                  </a:lnTo>
                  <a:lnTo>
                    <a:pt x="31" y="1776"/>
                  </a:lnTo>
                  <a:lnTo>
                    <a:pt x="0" y="1804"/>
                  </a:lnTo>
                  <a:lnTo>
                    <a:pt x="0" y="1776"/>
                  </a:lnTo>
                </a:path>
              </a:pathLst>
            </a:custGeom>
            <a:noFill/>
            <a:ln w="1588">
              <a:solidFill>
                <a:srgbClr val="000000"/>
              </a:solidFill>
              <a:prstDash val="solid"/>
              <a:round/>
              <a:headEnd/>
              <a:tailEnd/>
            </a:ln>
          </p:spPr>
          <p:txBody>
            <a:bodyPr/>
            <a:lstStyle/>
            <a:p>
              <a:endParaRPr lang="en-GB"/>
            </a:p>
          </p:txBody>
        </p:sp>
        <p:sp>
          <p:nvSpPr>
            <p:cNvPr id="17897" name="Freeform 489"/>
            <p:cNvSpPr>
              <a:spLocks/>
            </p:cNvSpPr>
            <p:nvPr/>
          </p:nvSpPr>
          <p:spPr bwMode="auto">
            <a:xfrm>
              <a:off x="2339" y="3615"/>
              <a:ext cx="770" cy="170"/>
            </a:xfrm>
            <a:custGeom>
              <a:avLst/>
              <a:gdLst/>
              <a:ahLst/>
              <a:cxnLst>
                <a:cxn ang="0">
                  <a:pos x="0" y="680"/>
                </a:cxn>
                <a:cxn ang="0">
                  <a:pos x="88" y="680"/>
                </a:cxn>
                <a:cxn ang="0">
                  <a:pos x="118" y="652"/>
                </a:cxn>
                <a:cxn ang="0">
                  <a:pos x="148" y="652"/>
                </a:cxn>
                <a:cxn ang="0">
                  <a:pos x="207" y="591"/>
                </a:cxn>
                <a:cxn ang="0">
                  <a:pos x="237" y="591"/>
                </a:cxn>
                <a:cxn ang="0">
                  <a:pos x="267" y="561"/>
                </a:cxn>
                <a:cxn ang="0">
                  <a:pos x="267" y="533"/>
                </a:cxn>
                <a:cxn ang="0">
                  <a:pos x="325" y="473"/>
                </a:cxn>
                <a:cxn ang="0">
                  <a:pos x="355" y="473"/>
                </a:cxn>
                <a:cxn ang="0">
                  <a:pos x="386" y="443"/>
                </a:cxn>
                <a:cxn ang="0">
                  <a:pos x="444" y="443"/>
                </a:cxn>
                <a:cxn ang="0">
                  <a:pos x="504" y="385"/>
                </a:cxn>
                <a:cxn ang="0">
                  <a:pos x="532" y="414"/>
                </a:cxn>
                <a:cxn ang="0">
                  <a:pos x="562" y="414"/>
                </a:cxn>
                <a:cxn ang="0">
                  <a:pos x="593" y="443"/>
                </a:cxn>
                <a:cxn ang="0">
                  <a:pos x="651" y="385"/>
                </a:cxn>
                <a:cxn ang="0">
                  <a:pos x="651" y="355"/>
                </a:cxn>
                <a:cxn ang="0">
                  <a:pos x="711" y="296"/>
                </a:cxn>
                <a:cxn ang="0">
                  <a:pos x="741" y="296"/>
                </a:cxn>
                <a:cxn ang="0">
                  <a:pos x="769" y="266"/>
                </a:cxn>
                <a:cxn ang="0">
                  <a:pos x="800" y="266"/>
                </a:cxn>
                <a:cxn ang="0">
                  <a:pos x="830" y="236"/>
                </a:cxn>
                <a:cxn ang="0">
                  <a:pos x="889" y="236"/>
                </a:cxn>
                <a:cxn ang="0">
                  <a:pos x="918" y="207"/>
                </a:cxn>
                <a:cxn ang="0">
                  <a:pos x="978" y="178"/>
                </a:cxn>
                <a:cxn ang="0">
                  <a:pos x="1215" y="178"/>
                </a:cxn>
                <a:cxn ang="0">
                  <a:pos x="1244" y="148"/>
                </a:cxn>
                <a:cxn ang="0">
                  <a:pos x="1362" y="148"/>
                </a:cxn>
                <a:cxn ang="0">
                  <a:pos x="1422" y="118"/>
                </a:cxn>
                <a:cxn ang="0">
                  <a:pos x="1453" y="87"/>
                </a:cxn>
                <a:cxn ang="0">
                  <a:pos x="1511" y="87"/>
                </a:cxn>
                <a:cxn ang="0">
                  <a:pos x="1541" y="118"/>
                </a:cxn>
                <a:cxn ang="0">
                  <a:pos x="1541" y="87"/>
                </a:cxn>
                <a:cxn ang="0">
                  <a:pos x="1660" y="87"/>
                </a:cxn>
                <a:cxn ang="0">
                  <a:pos x="1688" y="60"/>
                </a:cxn>
                <a:cxn ang="0">
                  <a:pos x="2015" y="60"/>
                </a:cxn>
                <a:cxn ang="0">
                  <a:pos x="2104" y="148"/>
                </a:cxn>
                <a:cxn ang="0">
                  <a:pos x="2162" y="148"/>
                </a:cxn>
                <a:cxn ang="0">
                  <a:pos x="2222" y="87"/>
                </a:cxn>
                <a:cxn ang="0">
                  <a:pos x="2311" y="87"/>
                </a:cxn>
                <a:cxn ang="0">
                  <a:pos x="2341" y="60"/>
                </a:cxn>
                <a:cxn ang="0">
                  <a:pos x="2399" y="60"/>
                </a:cxn>
                <a:cxn ang="0">
                  <a:pos x="2399" y="30"/>
                </a:cxn>
                <a:cxn ang="0">
                  <a:pos x="2429" y="0"/>
                </a:cxn>
                <a:cxn ang="0">
                  <a:pos x="2490" y="0"/>
                </a:cxn>
                <a:cxn ang="0">
                  <a:pos x="2518" y="30"/>
                </a:cxn>
                <a:cxn ang="0">
                  <a:pos x="2577" y="30"/>
                </a:cxn>
                <a:cxn ang="0">
                  <a:pos x="2608" y="60"/>
                </a:cxn>
                <a:cxn ang="0">
                  <a:pos x="2666" y="60"/>
                </a:cxn>
                <a:cxn ang="0">
                  <a:pos x="2697" y="30"/>
                </a:cxn>
                <a:cxn ang="0">
                  <a:pos x="2697" y="0"/>
                </a:cxn>
                <a:cxn ang="0">
                  <a:pos x="2754" y="0"/>
                </a:cxn>
                <a:cxn ang="0">
                  <a:pos x="2784" y="30"/>
                </a:cxn>
                <a:cxn ang="0">
                  <a:pos x="2845" y="30"/>
                </a:cxn>
                <a:cxn ang="0">
                  <a:pos x="2845" y="60"/>
                </a:cxn>
                <a:cxn ang="0">
                  <a:pos x="2934" y="60"/>
                </a:cxn>
                <a:cxn ang="0">
                  <a:pos x="2964" y="30"/>
                </a:cxn>
                <a:cxn ang="0">
                  <a:pos x="2991" y="60"/>
                </a:cxn>
                <a:cxn ang="0">
                  <a:pos x="3052" y="60"/>
                </a:cxn>
                <a:cxn ang="0">
                  <a:pos x="3082" y="30"/>
                </a:cxn>
              </a:cxnLst>
              <a:rect l="0" t="0" r="r" b="b"/>
              <a:pathLst>
                <a:path w="3082" h="680">
                  <a:moveTo>
                    <a:pt x="0" y="680"/>
                  </a:moveTo>
                  <a:lnTo>
                    <a:pt x="88" y="680"/>
                  </a:lnTo>
                  <a:lnTo>
                    <a:pt x="118" y="652"/>
                  </a:lnTo>
                  <a:lnTo>
                    <a:pt x="148" y="652"/>
                  </a:lnTo>
                  <a:lnTo>
                    <a:pt x="207" y="591"/>
                  </a:lnTo>
                  <a:lnTo>
                    <a:pt x="237" y="591"/>
                  </a:lnTo>
                  <a:lnTo>
                    <a:pt x="267" y="561"/>
                  </a:lnTo>
                  <a:lnTo>
                    <a:pt x="267" y="533"/>
                  </a:lnTo>
                  <a:lnTo>
                    <a:pt x="325" y="473"/>
                  </a:lnTo>
                  <a:lnTo>
                    <a:pt x="355" y="473"/>
                  </a:lnTo>
                  <a:lnTo>
                    <a:pt x="386" y="443"/>
                  </a:lnTo>
                  <a:lnTo>
                    <a:pt x="444" y="443"/>
                  </a:lnTo>
                  <a:lnTo>
                    <a:pt x="504" y="385"/>
                  </a:lnTo>
                  <a:lnTo>
                    <a:pt x="532" y="414"/>
                  </a:lnTo>
                  <a:lnTo>
                    <a:pt x="562" y="414"/>
                  </a:lnTo>
                  <a:lnTo>
                    <a:pt x="593" y="443"/>
                  </a:lnTo>
                  <a:lnTo>
                    <a:pt x="651" y="385"/>
                  </a:lnTo>
                  <a:lnTo>
                    <a:pt x="651" y="355"/>
                  </a:lnTo>
                  <a:lnTo>
                    <a:pt x="711" y="296"/>
                  </a:lnTo>
                  <a:lnTo>
                    <a:pt x="741" y="296"/>
                  </a:lnTo>
                  <a:lnTo>
                    <a:pt x="769" y="266"/>
                  </a:lnTo>
                  <a:lnTo>
                    <a:pt x="800" y="266"/>
                  </a:lnTo>
                  <a:lnTo>
                    <a:pt x="830" y="236"/>
                  </a:lnTo>
                  <a:lnTo>
                    <a:pt x="889" y="236"/>
                  </a:lnTo>
                  <a:lnTo>
                    <a:pt x="918" y="207"/>
                  </a:lnTo>
                  <a:lnTo>
                    <a:pt x="978" y="178"/>
                  </a:lnTo>
                  <a:lnTo>
                    <a:pt x="1215" y="178"/>
                  </a:lnTo>
                  <a:lnTo>
                    <a:pt x="1244" y="148"/>
                  </a:lnTo>
                  <a:lnTo>
                    <a:pt x="1362" y="148"/>
                  </a:lnTo>
                  <a:lnTo>
                    <a:pt x="1422" y="118"/>
                  </a:lnTo>
                  <a:lnTo>
                    <a:pt x="1453" y="87"/>
                  </a:lnTo>
                  <a:lnTo>
                    <a:pt x="1511" y="87"/>
                  </a:lnTo>
                  <a:lnTo>
                    <a:pt x="1541" y="118"/>
                  </a:lnTo>
                  <a:lnTo>
                    <a:pt x="1541" y="87"/>
                  </a:lnTo>
                  <a:lnTo>
                    <a:pt x="1660" y="87"/>
                  </a:lnTo>
                  <a:lnTo>
                    <a:pt x="1688" y="60"/>
                  </a:lnTo>
                  <a:lnTo>
                    <a:pt x="2015" y="60"/>
                  </a:lnTo>
                  <a:lnTo>
                    <a:pt x="2104" y="148"/>
                  </a:lnTo>
                  <a:lnTo>
                    <a:pt x="2162" y="148"/>
                  </a:lnTo>
                  <a:lnTo>
                    <a:pt x="2222" y="87"/>
                  </a:lnTo>
                  <a:lnTo>
                    <a:pt x="2311" y="87"/>
                  </a:lnTo>
                  <a:lnTo>
                    <a:pt x="2341" y="60"/>
                  </a:lnTo>
                  <a:lnTo>
                    <a:pt x="2399" y="60"/>
                  </a:lnTo>
                  <a:lnTo>
                    <a:pt x="2399" y="30"/>
                  </a:lnTo>
                  <a:lnTo>
                    <a:pt x="2429" y="0"/>
                  </a:lnTo>
                  <a:lnTo>
                    <a:pt x="2490" y="0"/>
                  </a:lnTo>
                  <a:lnTo>
                    <a:pt x="2518" y="30"/>
                  </a:lnTo>
                  <a:lnTo>
                    <a:pt x="2577" y="30"/>
                  </a:lnTo>
                  <a:lnTo>
                    <a:pt x="2608" y="60"/>
                  </a:lnTo>
                  <a:lnTo>
                    <a:pt x="2666" y="60"/>
                  </a:lnTo>
                  <a:lnTo>
                    <a:pt x="2697" y="30"/>
                  </a:lnTo>
                  <a:lnTo>
                    <a:pt x="2697" y="0"/>
                  </a:lnTo>
                  <a:lnTo>
                    <a:pt x="2754" y="0"/>
                  </a:lnTo>
                  <a:lnTo>
                    <a:pt x="2784" y="30"/>
                  </a:lnTo>
                  <a:lnTo>
                    <a:pt x="2845" y="30"/>
                  </a:lnTo>
                  <a:lnTo>
                    <a:pt x="2845" y="60"/>
                  </a:lnTo>
                  <a:lnTo>
                    <a:pt x="2934" y="60"/>
                  </a:lnTo>
                  <a:lnTo>
                    <a:pt x="2964" y="30"/>
                  </a:lnTo>
                  <a:lnTo>
                    <a:pt x="2991" y="60"/>
                  </a:lnTo>
                  <a:lnTo>
                    <a:pt x="3052" y="60"/>
                  </a:lnTo>
                  <a:lnTo>
                    <a:pt x="3082" y="30"/>
                  </a:lnTo>
                </a:path>
              </a:pathLst>
            </a:custGeom>
            <a:noFill/>
            <a:ln w="1588">
              <a:solidFill>
                <a:srgbClr val="000000"/>
              </a:solidFill>
              <a:prstDash val="solid"/>
              <a:round/>
              <a:headEnd/>
              <a:tailEnd/>
            </a:ln>
          </p:spPr>
          <p:txBody>
            <a:bodyPr/>
            <a:lstStyle/>
            <a:p>
              <a:endParaRPr lang="en-GB"/>
            </a:p>
          </p:txBody>
        </p:sp>
        <p:sp>
          <p:nvSpPr>
            <p:cNvPr id="17898" name="Freeform 490"/>
            <p:cNvSpPr>
              <a:spLocks/>
            </p:cNvSpPr>
            <p:nvPr/>
          </p:nvSpPr>
          <p:spPr bwMode="auto">
            <a:xfrm>
              <a:off x="1842" y="3785"/>
              <a:ext cx="571" cy="562"/>
            </a:xfrm>
            <a:custGeom>
              <a:avLst/>
              <a:gdLst/>
              <a:ahLst/>
              <a:cxnLst>
                <a:cxn ang="0">
                  <a:pos x="1986" y="30"/>
                </a:cxn>
                <a:cxn ang="0">
                  <a:pos x="2104" y="118"/>
                </a:cxn>
                <a:cxn ang="0">
                  <a:pos x="2074" y="179"/>
                </a:cxn>
                <a:cxn ang="0">
                  <a:pos x="2074" y="236"/>
                </a:cxn>
                <a:cxn ang="0">
                  <a:pos x="2104" y="474"/>
                </a:cxn>
                <a:cxn ang="0">
                  <a:pos x="2134" y="534"/>
                </a:cxn>
                <a:cxn ang="0">
                  <a:pos x="2104" y="622"/>
                </a:cxn>
                <a:cxn ang="0">
                  <a:pos x="2163" y="711"/>
                </a:cxn>
                <a:cxn ang="0">
                  <a:pos x="2253" y="859"/>
                </a:cxn>
                <a:cxn ang="0">
                  <a:pos x="2223" y="919"/>
                </a:cxn>
                <a:cxn ang="0">
                  <a:pos x="2193" y="1008"/>
                </a:cxn>
                <a:cxn ang="0">
                  <a:pos x="1719" y="1038"/>
                </a:cxn>
                <a:cxn ang="0">
                  <a:pos x="1688" y="1126"/>
                </a:cxn>
                <a:cxn ang="0">
                  <a:pos x="1570" y="1156"/>
                </a:cxn>
                <a:cxn ang="0">
                  <a:pos x="1451" y="1184"/>
                </a:cxn>
                <a:cxn ang="0">
                  <a:pos x="1481" y="1244"/>
                </a:cxn>
                <a:cxn ang="0">
                  <a:pos x="1451" y="1302"/>
                </a:cxn>
                <a:cxn ang="0">
                  <a:pos x="1511" y="1333"/>
                </a:cxn>
                <a:cxn ang="0">
                  <a:pos x="1451" y="1421"/>
                </a:cxn>
                <a:cxn ang="0">
                  <a:pos x="1363" y="1451"/>
                </a:cxn>
                <a:cxn ang="0">
                  <a:pos x="1304" y="1481"/>
                </a:cxn>
                <a:cxn ang="0">
                  <a:pos x="1215" y="1511"/>
                </a:cxn>
                <a:cxn ang="0">
                  <a:pos x="1156" y="1540"/>
                </a:cxn>
                <a:cxn ang="0">
                  <a:pos x="1067" y="1688"/>
                </a:cxn>
                <a:cxn ang="0">
                  <a:pos x="1008" y="1718"/>
                </a:cxn>
                <a:cxn ang="0">
                  <a:pos x="919" y="1776"/>
                </a:cxn>
                <a:cxn ang="0">
                  <a:pos x="740" y="1806"/>
                </a:cxn>
                <a:cxn ang="0">
                  <a:pos x="651" y="1836"/>
                </a:cxn>
                <a:cxn ang="0">
                  <a:pos x="444" y="1867"/>
                </a:cxn>
                <a:cxn ang="0">
                  <a:pos x="414" y="1924"/>
                </a:cxn>
                <a:cxn ang="0">
                  <a:pos x="296" y="1985"/>
                </a:cxn>
                <a:cxn ang="0">
                  <a:pos x="207" y="2043"/>
                </a:cxn>
                <a:cxn ang="0">
                  <a:pos x="30" y="2162"/>
                </a:cxn>
                <a:cxn ang="0">
                  <a:pos x="0" y="2250"/>
                </a:cxn>
              </a:cxnLst>
              <a:rect l="0" t="0" r="r" b="b"/>
              <a:pathLst>
                <a:path w="2281" h="2250">
                  <a:moveTo>
                    <a:pt x="1986" y="0"/>
                  </a:moveTo>
                  <a:lnTo>
                    <a:pt x="1986" y="30"/>
                  </a:lnTo>
                  <a:lnTo>
                    <a:pt x="2016" y="30"/>
                  </a:lnTo>
                  <a:lnTo>
                    <a:pt x="2104" y="118"/>
                  </a:lnTo>
                  <a:lnTo>
                    <a:pt x="2074" y="148"/>
                  </a:lnTo>
                  <a:lnTo>
                    <a:pt x="2074" y="179"/>
                  </a:lnTo>
                  <a:lnTo>
                    <a:pt x="2104" y="209"/>
                  </a:lnTo>
                  <a:lnTo>
                    <a:pt x="2074" y="236"/>
                  </a:lnTo>
                  <a:lnTo>
                    <a:pt x="2104" y="267"/>
                  </a:lnTo>
                  <a:lnTo>
                    <a:pt x="2104" y="474"/>
                  </a:lnTo>
                  <a:lnTo>
                    <a:pt x="2134" y="504"/>
                  </a:lnTo>
                  <a:lnTo>
                    <a:pt x="2134" y="534"/>
                  </a:lnTo>
                  <a:lnTo>
                    <a:pt x="2104" y="564"/>
                  </a:lnTo>
                  <a:lnTo>
                    <a:pt x="2104" y="622"/>
                  </a:lnTo>
                  <a:lnTo>
                    <a:pt x="2163" y="682"/>
                  </a:lnTo>
                  <a:lnTo>
                    <a:pt x="2163" y="711"/>
                  </a:lnTo>
                  <a:lnTo>
                    <a:pt x="2134" y="740"/>
                  </a:lnTo>
                  <a:lnTo>
                    <a:pt x="2253" y="859"/>
                  </a:lnTo>
                  <a:lnTo>
                    <a:pt x="2281" y="859"/>
                  </a:lnTo>
                  <a:lnTo>
                    <a:pt x="2223" y="919"/>
                  </a:lnTo>
                  <a:lnTo>
                    <a:pt x="2223" y="977"/>
                  </a:lnTo>
                  <a:lnTo>
                    <a:pt x="2193" y="1008"/>
                  </a:lnTo>
                  <a:lnTo>
                    <a:pt x="1749" y="1008"/>
                  </a:lnTo>
                  <a:lnTo>
                    <a:pt x="1719" y="1038"/>
                  </a:lnTo>
                  <a:lnTo>
                    <a:pt x="1719" y="1095"/>
                  </a:lnTo>
                  <a:lnTo>
                    <a:pt x="1688" y="1126"/>
                  </a:lnTo>
                  <a:lnTo>
                    <a:pt x="1600" y="1126"/>
                  </a:lnTo>
                  <a:lnTo>
                    <a:pt x="1570" y="1156"/>
                  </a:lnTo>
                  <a:lnTo>
                    <a:pt x="1481" y="1156"/>
                  </a:lnTo>
                  <a:lnTo>
                    <a:pt x="1451" y="1184"/>
                  </a:lnTo>
                  <a:lnTo>
                    <a:pt x="1451" y="1244"/>
                  </a:lnTo>
                  <a:lnTo>
                    <a:pt x="1481" y="1244"/>
                  </a:lnTo>
                  <a:lnTo>
                    <a:pt x="1451" y="1274"/>
                  </a:lnTo>
                  <a:lnTo>
                    <a:pt x="1451" y="1302"/>
                  </a:lnTo>
                  <a:lnTo>
                    <a:pt x="1481" y="1333"/>
                  </a:lnTo>
                  <a:lnTo>
                    <a:pt x="1511" y="1333"/>
                  </a:lnTo>
                  <a:lnTo>
                    <a:pt x="1511" y="1363"/>
                  </a:lnTo>
                  <a:lnTo>
                    <a:pt x="1451" y="1421"/>
                  </a:lnTo>
                  <a:lnTo>
                    <a:pt x="1393" y="1421"/>
                  </a:lnTo>
                  <a:lnTo>
                    <a:pt x="1363" y="1451"/>
                  </a:lnTo>
                  <a:lnTo>
                    <a:pt x="1363" y="1481"/>
                  </a:lnTo>
                  <a:lnTo>
                    <a:pt x="1304" y="1481"/>
                  </a:lnTo>
                  <a:lnTo>
                    <a:pt x="1274" y="1511"/>
                  </a:lnTo>
                  <a:lnTo>
                    <a:pt x="1215" y="1511"/>
                  </a:lnTo>
                  <a:lnTo>
                    <a:pt x="1186" y="1540"/>
                  </a:lnTo>
                  <a:lnTo>
                    <a:pt x="1156" y="1540"/>
                  </a:lnTo>
                  <a:lnTo>
                    <a:pt x="1067" y="1629"/>
                  </a:lnTo>
                  <a:lnTo>
                    <a:pt x="1067" y="1688"/>
                  </a:lnTo>
                  <a:lnTo>
                    <a:pt x="1037" y="1718"/>
                  </a:lnTo>
                  <a:lnTo>
                    <a:pt x="1008" y="1718"/>
                  </a:lnTo>
                  <a:lnTo>
                    <a:pt x="949" y="1748"/>
                  </a:lnTo>
                  <a:lnTo>
                    <a:pt x="919" y="1776"/>
                  </a:lnTo>
                  <a:lnTo>
                    <a:pt x="771" y="1776"/>
                  </a:lnTo>
                  <a:lnTo>
                    <a:pt x="740" y="1806"/>
                  </a:lnTo>
                  <a:lnTo>
                    <a:pt x="682" y="1806"/>
                  </a:lnTo>
                  <a:lnTo>
                    <a:pt x="651" y="1836"/>
                  </a:lnTo>
                  <a:lnTo>
                    <a:pt x="651" y="1867"/>
                  </a:lnTo>
                  <a:lnTo>
                    <a:pt x="444" y="1867"/>
                  </a:lnTo>
                  <a:lnTo>
                    <a:pt x="414" y="1894"/>
                  </a:lnTo>
                  <a:lnTo>
                    <a:pt x="414" y="1924"/>
                  </a:lnTo>
                  <a:lnTo>
                    <a:pt x="356" y="1924"/>
                  </a:lnTo>
                  <a:lnTo>
                    <a:pt x="296" y="1985"/>
                  </a:lnTo>
                  <a:lnTo>
                    <a:pt x="268" y="1985"/>
                  </a:lnTo>
                  <a:lnTo>
                    <a:pt x="207" y="2043"/>
                  </a:lnTo>
                  <a:lnTo>
                    <a:pt x="89" y="2103"/>
                  </a:lnTo>
                  <a:lnTo>
                    <a:pt x="30" y="2162"/>
                  </a:lnTo>
                  <a:lnTo>
                    <a:pt x="0" y="2162"/>
                  </a:lnTo>
                  <a:lnTo>
                    <a:pt x="0" y="2250"/>
                  </a:lnTo>
                </a:path>
              </a:pathLst>
            </a:custGeom>
            <a:noFill/>
            <a:ln w="1588">
              <a:solidFill>
                <a:srgbClr val="000000"/>
              </a:solidFill>
              <a:prstDash val="solid"/>
              <a:round/>
              <a:headEnd/>
              <a:tailEnd/>
            </a:ln>
          </p:spPr>
          <p:txBody>
            <a:bodyPr/>
            <a:lstStyle/>
            <a:p>
              <a:endParaRPr lang="en-GB"/>
            </a:p>
          </p:txBody>
        </p:sp>
        <p:sp>
          <p:nvSpPr>
            <p:cNvPr id="17899" name="Freeform 491"/>
            <p:cNvSpPr>
              <a:spLocks/>
            </p:cNvSpPr>
            <p:nvPr/>
          </p:nvSpPr>
          <p:spPr bwMode="auto">
            <a:xfrm>
              <a:off x="1857" y="3474"/>
              <a:ext cx="118" cy="148"/>
            </a:xfrm>
            <a:custGeom>
              <a:avLst/>
              <a:gdLst/>
              <a:ahLst/>
              <a:cxnLst>
                <a:cxn ang="0">
                  <a:pos x="0" y="0"/>
                </a:cxn>
                <a:cxn ang="0">
                  <a:pos x="0" y="89"/>
                </a:cxn>
                <a:cxn ang="0">
                  <a:pos x="60" y="89"/>
                </a:cxn>
                <a:cxn ang="0">
                  <a:pos x="90" y="61"/>
                </a:cxn>
                <a:cxn ang="0">
                  <a:pos x="119" y="89"/>
                </a:cxn>
                <a:cxn ang="0">
                  <a:pos x="119" y="61"/>
                </a:cxn>
                <a:cxn ang="0">
                  <a:pos x="148" y="61"/>
                </a:cxn>
                <a:cxn ang="0">
                  <a:pos x="148" y="89"/>
                </a:cxn>
                <a:cxn ang="0">
                  <a:pos x="119" y="119"/>
                </a:cxn>
                <a:cxn ang="0">
                  <a:pos x="119" y="207"/>
                </a:cxn>
                <a:cxn ang="0">
                  <a:pos x="90" y="237"/>
                </a:cxn>
                <a:cxn ang="0">
                  <a:pos x="90" y="298"/>
                </a:cxn>
                <a:cxn ang="0">
                  <a:pos x="119" y="325"/>
                </a:cxn>
                <a:cxn ang="0">
                  <a:pos x="90" y="355"/>
                </a:cxn>
                <a:cxn ang="0">
                  <a:pos x="90" y="474"/>
                </a:cxn>
                <a:cxn ang="0">
                  <a:pos x="60" y="504"/>
                </a:cxn>
                <a:cxn ang="0">
                  <a:pos x="60" y="532"/>
                </a:cxn>
                <a:cxn ang="0">
                  <a:pos x="30" y="563"/>
                </a:cxn>
                <a:cxn ang="0">
                  <a:pos x="30" y="593"/>
                </a:cxn>
                <a:cxn ang="0">
                  <a:pos x="60" y="563"/>
                </a:cxn>
                <a:cxn ang="0">
                  <a:pos x="90" y="563"/>
                </a:cxn>
                <a:cxn ang="0">
                  <a:pos x="119" y="532"/>
                </a:cxn>
                <a:cxn ang="0">
                  <a:pos x="178" y="532"/>
                </a:cxn>
                <a:cxn ang="0">
                  <a:pos x="178" y="563"/>
                </a:cxn>
                <a:cxn ang="0">
                  <a:pos x="297" y="563"/>
                </a:cxn>
                <a:cxn ang="0">
                  <a:pos x="328" y="593"/>
                </a:cxn>
                <a:cxn ang="0">
                  <a:pos x="355" y="563"/>
                </a:cxn>
                <a:cxn ang="0">
                  <a:pos x="385" y="563"/>
                </a:cxn>
                <a:cxn ang="0">
                  <a:pos x="446" y="532"/>
                </a:cxn>
                <a:cxn ang="0">
                  <a:pos x="474" y="504"/>
                </a:cxn>
              </a:cxnLst>
              <a:rect l="0" t="0" r="r" b="b"/>
              <a:pathLst>
                <a:path w="474" h="593">
                  <a:moveTo>
                    <a:pt x="0" y="0"/>
                  </a:moveTo>
                  <a:lnTo>
                    <a:pt x="0" y="89"/>
                  </a:lnTo>
                  <a:lnTo>
                    <a:pt x="60" y="89"/>
                  </a:lnTo>
                  <a:lnTo>
                    <a:pt x="90" y="61"/>
                  </a:lnTo>
                  <a:lnTo>
                    <a:pt x="119" y="89"/>
                  </a:lnTo>
                  <a:lnTo>
                    <a:pt x="119" y="61"/>
                  </a:lnTo>
                  <a:lnTo>
                    <a:pt x="148" y="61"/>
                  </a:lnTo>
                  <a:lnTo>
                    <a:pt x="148" y="89"/>
                  </a:lnTo>
                  <a:lnTo>
                    <a:pt x="119" y="119"/>
                  </a:lnTo>
                  <a:lnTo>
                    <a:pt x="119" y="207"/>
                  </a:lnTo>
                  <a:lnTo>
                    <a:pt x="90" y="237"/>
                  </a:lnTo>
                  <a:lnTo>
                    <a:pt x="90" y="298"/>
                  </a:lnTo>
                  <a:lnTo>
                    <a:pt x="119" y="325"/>
                  </a:lnTo>
                  <a:lnTo>
                    <a:pt x="90" y="355"/>
                  </a:lnTo>
                  <a:lnTo>
                    <a:pt x="90" y="474"/>
                  </a:lnTo>
                  <a:lnTo>
                    <a:pt x="60" y="504"/>
                  </a:lnTo>
                  <a:lnTo>
                    <a:pt x="60" y="532"/>
                  </a:lnTo>
                  <a:lnTo>
                    <a:pt x="30" y="563"/>
                  </a:lnTo>
                  <a:lnTo>
                    <a:pt x="30" y="593"/>
                  </a:lnTo>
                  <a:lnTo>
                    <a:pt x="60" y="563"/>
                  </a:lnTo>
                  <a:lnTo>
                    <a:pt x="90" y="563"/>
                  </a:lnTo>
                  <a:lnTo>
                    <a:pt x="119" y="532"/>
                  </a:lnTo>
                  <a:lnTo>
                    <a:pt x="178" y="532"/>
                  </a:lnTo>
                  <a:lnTo>
                    <a:pt x="178" y="563"/>
                  </a:lnTo>
                  <a:lnTo>
                    <a:pt x="297" y="563"/>
                  </a:lnTo>
                  <a:lnTo>
                    <a:pt x="328" y="593"/>
                  </a:lnTo>
                  <a:lnTo>
                    <a:pt x="355" y="563"/>
                  </a:lnTo>
                  <a:lnTo>
                    <a:pt x="385" y="563"/>
                  </a:lnTo>
                  <a:lnTo>
                    <a:pt x="446" y="532"/>
                  </a:lnTo>
                  <a:lnTo>
                    <a:pt x="474" y="504"/>
                  </a:lnTo>
                </a:path>
              </a:pathLst>
            </a:custGeom>
            <a:noFill/>
            <a:ln w="1588">
              <a:solidFill>
                <a:srgbClr val="000000"/>
              </a:solidFill>
              <a:prstDash val="solid"/>
              <a:round/>
              <a:headEnd/>
              <a:tailEnd/>
            </a:ln>
          </p:spPr>
          <p:txBody>
            <a:bodyPr/>
            <a:lstStyle/>
            <a:p>
              <a:endParaRPr lang="en-GB"/>
            </a:p>
          </p:txBody>
        </p:sp>
        <p:sp>
          <p:nvSpPr>
            <p:cNvPr id="17900" name="Freeform 492"/>
            <p:cNvSpPr>
              <a:spLocks/>
            </p:cNvSpPr>
            <p:nvPr/>
          </p:nvSpPr>
          <p:spPr bwMode="auto">
            <a:xfrm>
              <a:off x="1857" y="3452"/>
              <a:ext cx="22" cy="30"/>
            </a:xfrm>
            <a:custGeom>
              <a:avLst/>
              <a:gdLst/>
              <a:ahLst/>
              <a:cxnLst>
                <a:cxn ang="0">
                  <a:pos x="0" y="88"/>
                </a:cxn>
                <a:cxn ang="0">
                  <a:pos x="90" y="0"/>
                </a:cxn>
                <a:cxn ang="0">
                  <a:pos x="90" y="58"/>
                </a:cxn>
                <a:cxn ang="0">
                  <a:pos x="60" y="88"/>
                </a:cxn>
                <a:cxn ang="0">
                  <a:pos x="60" y="118"/>
                </a:cxn>
                <a:cxn ang="0">
                  <a:pos x="30" y="88"/>
                </a:cxn>
                <a:cxn ang="0">
                  <a:pos x="0" y="88"/>
                </a:cxn>
              </a:cxnLst>
              <a:rect l="0" t="0" r="r" b="b"/>
              <a:pathLst>
                <a:path w="90" h="118">
                  <a:moveTo>
                    <a:pt x="0" y="88"/>
                  </a:moveTo>
                  <a:lnTo>
                    <a:pt x="90" y="0"/>
                  </a:lnTo>
                  <a:lnTo>
                    <a:pt x="90" y="58"/>
                  </a:lnTo>
                  <a:lnTo>
                    <a:pt x="60" y="88"/>
                  </a:lnTo>
                  <a:lnTo>
                    <a:pt x="60" y="118"/>
                  </a:lnTo>
                  <a:lnTo>
                    <a:pt x="30" y="88"/>
                  </a:lnTo>
                  <a:lnTo>
                    <a:pt x="0" y="88"/>
                  </a:lnTo>
                </a:path>
              </a:pathLst>
            </a:custGeom>
            <a:noFill/>
            <a:ln w="1588">
              <a:solidFill>
                <a:srgbClr val="000000"/>
              </a:solidFill>
              <a:prstDash val="solid"/>
              <a:round/>
              <a:headEnd/>
              <a:tailEnd/>
            </a:ln>
          </p:spPr>
          <p:txBody>
            <a:bodyPr/>
            <a:lstStyle/>
            <a:p>
              <a:endParaRPr lang="en-GB"/>
            </a:p>
          </p:txBody>
        </p:sp>
        <p:sp>
          <p:nvSpPr>
            <p:cNvPr id="17901" name="Freeform 493"/>
            <p:cNvSpPr>
              <a:spLocks/>
            </p:cNvSpPr>
            <p:nvPr/>
          </p:nvSpPr>
          <p:spPr bwMode="auto">
            <a:xfrm>
              <a:off x="3679" y="2645"/>
              <a:ext cx="326" cy="67"/>
            </a:xfrm>
            <a:custGeom>
              <a:avLst/>
              <a:gdLst/>
              <a:ahLst/>
              <a:cxnLst>
                <a:cxn ang="0">
                  <a:pos x="1304" y="61"/>
                </a:cxn>
                <a:cxn ang="0">
                  <a:pos x="1246" y="61"/>
                </a:cxn>
                <a:cxn ang="0">
                  <a:pos x="1215" y="88"/>
                </a:cxn>
                <a:cxn ang="0">
                  <a:pos x="1185" y="61"/>
                </a:cxn>
                <a:cxn ang="0">
                  <a:pos x="1185" y="31"/>
                </a:cxn>
                <a:cxn ang="0">
                  <a:pos x="1155" y="0"/>
                </a:cxn>
                <a:cxn ang="0">
                  <a:pos x="1097" y="0"/>
                </a:cxn>
                <a:cxn ang="0">
                  <a:pos x="1097" y="31"/>
                </a:cxn>
                <a:cxn ang="0">
                  <a:pos x="1037" y="31"/>
                </a:cxn>
                <a:cxn ang="0">
                  <a:pos x="978" y="0"/>
                </a:cxn>
                <a:cxn ang="0">
                  <a:pos x="890" y="0"/>
                </a:cxn>
                <a:cxn ang="0">
                  <a:pos x="860" y="31"/>
                </a:cxn>
                <a:cxn ang="0">
                  <a:pos x="860" y="61"/>
                </a:cxn>
                <a:cxn ang="0">
                  <a:pos x="830" y="88"/>
                </a:cxn>
                <a:cxn ang="0">
                  <a:pos x="800" y="88"/>
                </a:cxn>
                <a:cxn ang="0">
                  <a:pos x="771" y="119"/>
                </a:cxn>
                <a:cxn ang="0">
                  <a:pos x="741" y="119"/>
                </a:cxn>
                <a:cxn ang="0">
                  <a:pos x="712" y="149"/>
                </a:cxn>
                <a:cxn ang="0">
                  <a:pos x="681" y="119"/>
                </a:cxn>
                <a:cxn ang="0">
                  <a:pos x="623" y="119"/>
                </a:cxn>
                <a:cxn ang="0">
                  <a:pos x="623" y="149"/>
                </a:cxn>
                <a:cxn ang="0">
                  <a:pos x="562" y="179"/>
                </a:cxn>
                <a:cxn ang="0">
                  <a:pos x="444" y="179"/>
                </a:cxn>
                <a:cxn ang="0">
                  <a:pos x="416" y="208"/>
                </a:cxn>
                <a:cxn ang="0">
                  <a:pos x="444" y="238"/>
                </a:cxn>
                <a:cxn ang="0">
                  <a:pos x="416" y="238"/>
                </a:cxn>
                <a:cxn ang="0">
                  <a:pos x="416" y="267"/>
                </a:cxn>
                <a:cxn ang="0">
                  <a:pos x="148" y="267"/>
                </a:cxn>
                <a:cxn ang="0">
                  <a:pos x="118" y="238"/>
                </a:cxn>
                <a:cxn ang="0">
                  <a:pos x="89" y="238"/>
                </a:cxn>
                <a:cxn ang="0">
                  <a:pos x="30" y="179"/>
                </a:cxn>
                <a:cxn ang="0">
                  <a:pos x="0" y="179"/>
                </a:cxn>
              </a:cxnLst>
              <a:rect l="0" t="0" r="r" b="b"/>
              <a:pathLst>
                <a:path w="1304" h="267">
                  <a:moveTo>
                    <a:pt x="1304" y="61"/>
                  </a:moveTo>
                  <a:lnTo>
                    <a:pt x="1246" y="61"/>
                  </a:lnTo>
                  <a:lnTo>
                    <a:pt x="1215" y="88"/>
                  </a:lnTo>
                  <a:lnTo>
                    <a:pt x="1185" y="61"/>
                  </a:lnTo>
                  <a:lnTo>
                    <a:pt x="1185" y="31"/>
                  </a:lnTo>
                  <a:lnTo>
                    <a:pt x="1155" y="0"/>
                  </a:lnTo>
                  <a:lnTo>
                    <a:pt x="1097" y="0"/>
                  </a:lnTo>
                  <a:lnTo>
                    <a:pt x="1097" y="31"/>
                  </a:lnTo>
                  <a:lnTo>
                    <a:pt x="1037" y="31"/>
                  </a:lnTo>
                  <a:lnTo>
                    <a:pt x="978" y="0"/>
                  </a:lnTo>
                  <a:lnTo>
                    <a:pt x="890" y="0"/>
                  </a:lnTo>
                  <a:lnTo>
                    <a:pt x="860" y="31"/>
                  </a:lnTo>
                  <a:lnTo>
                    <a:pt x="860" y="61"/>
                  </a:lnTo>
                  <a:lnTo>
                    <a:pt x="830" y="88"/>
                  </a:lnTo>
                  <a:lnTo>
                    <a:pt x="800" y="88"/>
                  </a:lnTo>
                  <a:lnTo>
                    <a:pt x="771" y="119"/>
                  </a:lnTo>
                  <a:lnTo>
                    <a:pt x="741" y="119"/>
                  </a:lnTo>
                  <a:lnTo>
                    <a:pt x="712" y="149"/>
                  </a:lnTo>
                  <a:lnTo>
                    <a:pt x="681" y="119"/>
                  </a:lnTo>
                  <a:lnTo>
                    <a:pt x="623" y="119"/>
                  </a:lnTo>
                  <a:lnTo>
                    <a:pt x="623" y="149"/>
                  </a:lnTo>
                  <a:lnTo>
                    <a:pt x="562" y="179"/>
                  </a:lnTo>
                  <a:lnTo>
                    <a:pt x="444" y="179"/>
                  </a:lnTo>
                  <a:lnTo>
                    <a:pt x="416" y="208"/>
                  </a:lnTo>
                  <a:lnTo>
                    <a:pt x="444" y="238"/>
                  </a:lnTo>
                  <a:lnTo>
                    <a:pt x="416" y="238"/>
                  </a:lnTo>
                  <a:lnTo>
                    <a:pt x="416" y="267"/>
                  </a:lnTo>
                  <a:lnTo>
                    <a:pt x="148" y="267"/>
                  </a:lnTo>
                  <a:lnTo>
                    <a:pt x="118" y="238"/>
                  </a:lnTo>
                  <a:lnTo>
                    <a:pt x="89" y="238"/>
                  </a:lnTo>
                  <a:lnTo>
                    <a:pt x="30" y="179"/>
                  </a:lnTo>
                  <a:lnTo>
                    <a:pt x="0" y="179"/>
                  </a:lnTo>
                </a:path>
              </a:pathLst>
            </a:custGeom>
            <a:noFill/>
            <a:ln w="1588">
              <a:solidFill>
                <a:srgbClr val="000000"/>
              </a:solidFill>
              <a:prstDash val="solid"/>
              <a:round/>
              <a:headEnd/>
              <a:tailEnd/>
            </a:ln>
          </p:spPr>
          <p:txBody>
            <a:bodyPr/>
            <a:lstStyle/>
            <a:p>
              <a:endParaRPr lang="en-GB"/>
            </a:p>
          </p:txBody>
        </p:sp>
        <p:sp>
          <p:nvSpPr>
            <p:cNvPr id="17902" name="Freeform 494"/>
            <p:cNvSpPr>
              <a:spLocks/>
            </p:cNvSpPr>
            <p:nvPr/>
          </p:nvSpPr>
          <p:spPr bwMode="auto">
            <a:xfrm>
              <a:off x="3665" y="2564"/>
              <a:ext cx="119" cy="74"/>
            </a:xfrm>
            <a:custGeom>
              <a:avLst/>
              <a:gdLst/>
              <a:ahLst/>
              <a:cxnLst>
                <a:cxn ang="0">
                  <a:pos x="0" y="295"/>
                </a:cxn>
                <a:cxn ang="0">
                  <a:pos x="0" y="267"/>
                </a:cxn>
                <a:cxn ang="0">
                  <a:pos x="29" y="267"/>
                </a:cxn>
                <a:cxn ang="0">
                  <a:pos x="29" y="238"/>
                </a:cxn>
                <a:cxn ang="0">
                  <a:pos x="177" y="238"/>
                </a:cxn>
                <a:cxn ang="0">
                  <a:pos x="207" y="207"/>
                </a:cxn>
                <a:cxn ang="0">
                  <a:pos x="237" y="207"/>
                </a:cxn>
                <a:cxn ang="0">
                  <a:pos x="266" y="177"/>
                </a:cxn>
                <a:cxn ang="0">
                  <a:pos x="296" y="177"/>
                </a:cxn>
                <a:cxn ang="0">
                  <a:pos x="296" y="118"/>
                </a:cxn>
                <a:cxn ang="0">
                  <a:pos x="326" y="88"/>
                </a:cxn>
                <a:cxn ang="0">
                  <a:pos x="357" y="88"/>
                </a:cxn>
                <a:cxn ang="0">
                  <a:pos x="357" y="59"/>
                </a:cxn>
                <a:cxn ang="0">
                  <a:pos x="384" y="59"/>
                </a:cxn>
                <a:cxn ang="0">
                  <a:pos x="445" y="0"/>
                </a:cxn>
                <a:cxn ang="0">
                  <a:pos x="475" y="31"/>
                </a:cxn>
                <a:cxn ang="0">
                  <a:pos x="475" y="0"/>
                </a:cxn>
              </a:cxnLst>
              <a:rect l="0" t="0" r="r" b="b"/>
              <a:pathLst>
                <a:path w="475" h="295">
                  <a:moveTo>
                    <a:pt x="0" y="295"/>
                  </a:moveTo>
                  <a:lnTo>
                    <a:pt x="0" y="267"/>
                  </a:lnTo>
                  <a:lnTo>
                    <a:pt x="29" y="267"/>
                  </a:lnTo>
                  <a:lnTo>
                    <a:pt x="29" y="238"/>
                  </a:lnTo>
                  <a:lnTo>
                    <a:pt x="177" y="238"/>
                  </a:lnTo>
                  <a:lnTo>
                    <a:pt x="207" y="207"/>
                  </a:lnTo>
                  <a:lnTo>
                    <a:pt x="237" y="207"/>
                  </a:lnTo>
                  <a:lnTo>
                    <a:pt x="266" y="177"/>
                  </a:lnTo>
                  <a:lnTo>
                    <a:pt x="296" y="177"/>
                  </a:lnTo>
                  <a:lnTo>
                    <a:pt x="296" y="118"/>
                  </a:lnTo>
                  <a:lnTo>
                    <a:pt x="326" y="88"/>
                  </a:lnTo>
                  <a:lnTo>
                    <a:pt x="357" y="88"/>
                  </a:lnTo>
                  <a:lnTo>
                    <a:pt x="357" y="59"/>
                  </a:lnTo>
                  <a:lnTo>
                    <a:pt x="384" y="59"/>
                  </a:lnTo>
                  <a:lnTo>
                    <a:pt x="445" y="0"/>
                  </a:lnTo>
                  <a:lnTo>
                    <a:pt x="475" y="31"/>
                  </a:lnTo>
                  <a:lnTo>
                    <a:pt x="475" y="0"/>
                  </a:lnTo>
                </a:path>
              </a:pathLst>
            </a:custGeom>
            <a:noFill/>
            <a:ln w="1588">
              <a:solidFill>
                <a:srgbClr val="000000"/>
              </a:solidFill>
              <a:prstDash val="solid"/>
              <a:round/>
              <a:headEnd/>
              <a:tailEnd/>
            </a:ln>
          </p:spPr>
          <p:txBody>
            <a:bodyPr/>
            <a:lstStyle/>
            <a:p>
              <a:endParaRPr lang="en-GB"/>
            </a:p>
          </p:txBody>
        </p:sp>
        <p:sp>
          <p:nvSpPr>
            <p:cNvPr id="17903" name="Freeform 495"/>
            <p:cNvSpPr>
              <a:spLocks/>
            </p:cNvSpPr>
            <p:nvPr/>
          </p:nvSpPr>
          <p:spPr bwMode="auto">
            <a:xfrm>
              <a:off x="3457" y="2608"/>
              <a:ext cx="208" cy="37"/>
            </a:xfrm>
            <a:custGeom>
              <a:avLst/>
              <a:gdLst/>
              <a:ahLst/>
              <a:cxnLst>
                <a:cxn ang="0">
                  <a:pos x="830" y="118"/>
                </a:cxn>
                <a:cxn ang="0">
                  <a:pos x="800" y="90"/>
                </a:cxn>
                <a:cxn ang="0">
                  <a:pos x="741" y="90"/>
                </a:cxn>
                <a:cxn ang="0">
                  <a:pos x="712" y="61"/>
                </a:cxn>
                <a:cxn ang="0">
                  <a:pos x="682" y="61"/>
                </a:cxn>
                <a:cxn ang="0">
                  <a:pos x="652" y="90"/>
                </a:cxn>
                <a:cxn ang="0">
                  <a:pos x="593" y="90"/>
                </a:cxn>
                <a:cxn ang="0">
                  <a:pos x="564" y="61"/>
                </a:cxn>
                <a:cxn ang="0">
                  <a:pos x="534" y="61"/>
                </a:cxn>
                <a:cxn ang="0">
                  <a:pos x="534" y="30"/>
                </a:cxn>
                <a:cxn ang="0">
                  <a:pos x="503" y="61"/>
                </a:cxn>
                <a:cxn ang="0">
                  <a:pos x="475" y="30"/>
                </a:cxn>
                <a:cxn ang="0">
                  <a:pos x="445" y="30"/>
                </a:cxn>
                <a:cxn ang="0">
                  <a:pos x="414" y="0"/>
                </a:cxn>
                <a:cxn ang="0">
                  <a:pos x="384" y="0"/>
                </a:cxn>
                <a:cxn ang="0">
                  <a:pos x="357" y="30"/>
                </a:cxn>
                <a:cxn ang="0">
                  <a:pos x="327" y="0"/>
                </a:cxn>
                <a:cxn ang="0">
                  <a:pos x="296" y="0"/>
                </a:cxn>
                <a:cxn ang="0">
                  <a:pos x="296" y="90"/>
                </a:cxn>
                <a:cxn ang="0">
                  <a:pos x="266" y="90"/>
                </a:cxn>
                <a:cxn ang="0">
                  <a:pos x="238" y="118"/>
                </a:cxn>
                <a:cxn ang="0">
                  <a:pos x="238" y="148"/>
                </a:cxn>
                <a:cxn ang="0">
                  <a:pos x="207" y="118"/>
                </a:cxn>
                <a:cxn ang="0">
                  <a:pos x="177" y="118"/>
                </a:cxn>
                <a:cxn ang="0">
                  <a:pos x="147" y="148"/>
                </a:cxn>
                <a:cxn ang="0">
                  <a:pos x="89" y="148"/>
                </a:cxn>
                <a:cxn ang="0">
                  <a:pos x="29" y="90"/>
                </a:cxn>
                <a:cxn ang="0">
                  <a:pos x="0" y="90"/>
                </a:cxn>
              </a:cxnLst>
              <a:rect l="0" t="0" r="r" b="b"/>
              <a:pathLst>
                <a:path w="830" h="148">
                  <a:moveTo>
                    <a:pt x="830" y="118"/>
                  </a:moveTo>
                  <a:lnTo>
                    <a:pt x="800" y="90"/>
                  </a:lnTo>
                  <a:lnTo>
                    <a:pt x="741" y="90"/>
                  </a:lnTo>
                  <a:lnTo>
                    <a:pt x="712" y="61"/>
                  </a:lnTo>
                  <a:lnTo>
                    <a:pt x="682" y="61"/>
                  </a:lnTo>
                  <a:lnTo>
                    <a:pt x="652" y="90"/>
                  </a:lnTo>
                  <a:lnTo>
                    <a:pt x="593" y="90"/>
                  </a:lnTo>
                  <a:lnTo>
                    <a:pt x="564" y="61"/>
                  </a:lnTo>
                  <a:lnTo>
                    <a:pt x="534" y="61"/>
                  </a:lnTo>
                  <a:lnTo>
                    <a:pt x="534" y="30"/>
                  </a:lnTo>
                  <a:lnTo>
                    <a:pt x="503" y="61"/>
                  </a:lnTo>
                  <a:lnTo>
                    <a:pt x="475" y="30"/>
                  </a:lnTo>
                  <a:lnTo>
                    <a:pt x="445" y="30"/>
                  </a:lnTo>
                  <a:lnTo>
                    <a:pt x="414" y="0"/>
                  </a:lnTo>
                  <a:lnTo>
                    <a:pt x="384" y="0"/>
                  </a:lnTo>
                  <a:lnTo>
                    <a:pt x="357" y="30"/>
                  </a:lnTo>
                  <a:lnTo>
                    <a:pt x="327" y="0"/>
                  </a:lnTo>
                  <a:lnTo>
                    <a:pt x="296" y="0"/>
                  </a:lnTo>
                  <a:lnTo>
                    <a:pt x="296" y="90"/>
                  </a:lnTo>
                  <a:lnTo>
                    <a:pt x="266" y="90"/>
                  </a:lnTo>
                  <a:lnTo>
                    <a:pt x="238" y="118"/>
                  </a:lnTo>
                  <a:lnTo>
                    <a:pt x="238" y="148"/>
                  </a:lnTo>
                  <a:lnTo>
                    <a:pt x="207" y="118"/>
                  </a:lnTo>
                  <a:lnTo>
                    <a:pt x="177" y="118"/>
                  </a:lnTo>
                  <a:lnTo>
                    <a:pt x="147" y="148"/>
                  </a:lnTo>
                  <a:lnTo>
                    <a:pt x="89" y="148"/>
                  </a:lnTo>
                  <a:lnTo>
                    <a:pt x="29" y="90"/>
                  </a:lnTo>
                  <a:lnTo>
                    <a:pt x="0" y="90"/>
                  </a:lnTo>
                </a:path>
              </a:pathLst>
            </a:custGeom>
            <a:noFill/>
            <a:ln w="1588">
              <a:solidFill>
                <a:srgbClr val="000000"/>
              </a:solidFill>
              <a:prstDash val="solid"/>
              <a:round/>
              <a:headEnd/>
              <a:tailEnd/>
            </a:ln>
          </p:spPr>
          <p:txBody>
            <a:bodyPr/>
            <a:lstStyle/>
            <a:p>
              <a:endParaRPr lang="en-GB"/>
            </a:p>
          </p:txBody>
        </p:sp>
        <p:sp>
          <p:nvSpPr>
            <p:cNvPr id="17904" name="Freeform 496"/>
            <p:cNvSpPr>
              <a:spLocks/>
            </p:cNvSpPr>
            <p:nvPr/>
          </p:nvSpPr>
          <p:spPr bwMode="auto">
            <a:xfrm>
              <a:off x="3657" y="2638"/>
              <a:ext cx="22" cy="52"/>
            </a:xfrm>
            <a:custGeom>
              <a:avLst/>
              <a:gdLst/>
              <a:ahLst/>
              <a:cxnLst>
                <a:cxn ang="0">
                  <a:pos x="89" y="209"/>
                </a:cxn>
                <a:cxn ang="0">
                  <a:pos x="30" y="149"/>
                </a:cxn>
                <a:cxn ang="0">
                  <a:pos x="30" y="118"/>
                </a:cxn>
                <a:cxn ang="0">
                  <a:pos x="0" y="91"/>
                </a:cxn>
                <a:cxn ang="0">
                  <a:pos x="0" y="61"/>
                </a:cxn>
                <a:cxn ang="0">
                  <a:pos x="30" y="30"/>
                </a:cxn>
                <a:cxn ang="0">
                  <a:pos x="30" y="0"/>
                </a:cxn>
              </a:cxnLst>
              <a:rect l="0" t="0" r="r" b="b"/>
              <a:pathLst>
                <a:path w="89" h="209">
                  <a:moveTo>
                    <a:pt x="89" y="209"/>
                  </a:moveTo>
                  <a:lnTo>
                    <a:pt x="30" y="149"/>
                  </a:lnTo>
                  <a:lnTo>
                    <a:pt x="30" y="118"/>
                  </a:lnTo>
                  <a:lnTo>
                    <a:pt x="0" y="91"/>
                  </a:lnTo>
                  <a:lnTo>
                    <a:pt x="0" y="61"/>
                  </a:lnTo>
                  <a:lnTo>
                    <a:pt x="30" y="30"/>
                  </a:lnTo>
                  <a:lnTo>
                    <a:pt x="30" y="0"/>
                  </a:lnTo>
                </a:path>
              </a:pathLst>
            </a:custGeom>
            <a:noFill/>
            <a:ln w="1588">
              <a:solidFill>
                <a:srgbClr val="000000"/>
              </a:solidFill>
              <a:prstDash val="solid"/>
              <a:round/>
              <a:headEnd/>
              <a:tailEnd/>
            </a:ln>
          </p:spPr>
          <p:txBody>
            <a:bodyPr/>
            <a:lstStyle/>
            <a:p>
              <a:endParaRPr lang="en-GB"/>
            </a:p>
          </p:txBody>
        </p:sp>
        <p:sp>
          <p:nvSpPr>
            <p:cNvPr id="17905" name="Freeform 497"/>
            <p:cNvSpPr>
              <a:spLocks/>
            </p:cNvSpPr>
            <p:nvPr/>
          </p:nvSpPr>
          <p:spPr bwMode="auto">
            <a:xfrm>
              <a:off x="3613" y="2690"/>
              <a:ext cx="66" cy="96"/>
            </a:xfrm>
            <a:custGeom>
              <a:avLst/>
              <a:gdLst/>
              <a:ahLst/>
              <a:cxnLst>
                <a:cxn ang="0">
                  <a:pos x="0" y="384"/>
                </a:cxn>
                <a:cxn ang="0">
                  <a:pos x="31" y="355"/>
                </a:cxn>
                <a:cxn ang="0">
                  <a:pos x="91" y="355"/>
                </a:cxn>
                <a:cxn ang="0">
                  <a:pos x="91" y="237"/>
                </a:cxn>
                <a:cxn ang="0">
                  <a:pos x="150" y="177"/>
                </a:cxn>
                <a:cxn ang="0">
                  <a:pos x="150" y="147"/>
                </a:cxn>
                <a:cxn ang="0">
                  <a:pos x="120" y="118"/>
                </a:cxn>
                <a:cxn ang="0">
                  <a:pos x="120" y="88"/>
                </a:cxn>
                <a:cxn ang="0">
                  <a:pos x="150" y="88"/>
                </a:cxn>
                <a:cxn ang="0">
                  <a:pos x="179" y="118"/>
                </a:cxn>
                <a:cxn ang="0">
                  <a:pos x="238" y="118"/>
                </a:cxn>
                <a:cxn ang="0">
                  <a:pos x="238" y="59"/>
                </a:cxn>
                <a:cxn ang="0">
                  <a:pos x="268" y="29"/>
                </a:cxn>
                <a:cxn ang="0">
                  <a:pos x="238" y="29"/>
                </a:cxn>
                <a:cxn ang="0">
                  <a:pos x="268" y="0"/>
                </a:cxn>
              </a:cxnLst>
              <a:rect l="0" t="0" r="r" b="b"/>
              <a:pathLst>
                <a:path w="268" h="384">
                  <a:moveTo>
                    <a:pt x="0" y="384"/>
                  </a:moveTo>
                  <a:lnTo>
                    <a:pt x="31" y="355"/>
                  </a:lnTo>
                  <a:lnTo>
                    <a:pt x="91" y="355"/>
                  </a:lnTo>
                  <a:lnTo>
                    <a:pt x="91" y="237"/>
                  </a:lnTo>
                  <a:lnTo>
                    <a:pt x="150" y="177"/>
                  </a:lnTo>
                  <a:lnTo>
                    <a:pt x="150" y="147"/>
                  </a:lnTo>
                  <a:lnTo>
                    <a:pt x="120" y="118"/>
                  </a:lnTo>
                  <a:lnTo>
                    <a:pt x="120" y="88"/>
                  </a:lnTo>
                  <a:lnTo>
                    <a:pt x="150" y="88"/>
                  </a:lnTo>
                  <a:lnTo>
                    <a:pt x="179" y="118"/>
                  </a:lnTo>
                  <a:lnTo>
                    <a:pt x="238" y="118"/>
                  </a:lnTo>
                  <a:lnTo>
                    <a:pt x="238" y="59"/>
                  </a:lnTo>
                  <a:lnTo>
                    <a:pt x="268" y="29"/>
                  </a:lnTo>
                  <a:lnTo>
                    <a:pt x="238" y="29"/>
                  </a:lnTo>
                  <a:lnTo>
                    <a:pt x="268" y="0"/>
                  </a:lnTo>
                </a:path>
              </a:pathLst>
            </a:custGeom>
            <a:noFill/>
            <a:ln w="1588">
              <a:solidFill>
                <a:srgbClr val="000000"/>
              </a:solidFill>
              <a:prstDash val="solid"/>
              <a:round/>
              <a:headEnd/>
              <a:tailEnd/>
            </a:ln>
          </p:spPr>
          <p:txBody>
            <a:bodyPr/>
            <a:lstStyle/>
            <a:p>
              <a:endParaRPr lang="en-GB"/>
            </a:p>
          </p:txBody>
        </p:sp>
        <p:sp>
          <p:nvSpPr>
            <p:cNvPr id="17906" name="Freeform 498"/>
            <p:cNvSpPr>
              <a:spLocks/>
            </p:cNvSpPr>
            <p:nvPr/>
          </p:nvSpPr>
          <p:spPr bwMode="auto">
            <a:xfrm>
              <a:off x="3613" y="2786"/>
              <a:ext cx="37" cy="37"/>
            </a:xfrm>
            <a:custGeom>
              <a:avLst/>
              <a:gdLst/>
              <a:ahLst/>
              <a:cxnLst>
                <a:cxn ang="0">
                  <a:pos x="150" y="148"/>
                </a:cxn>
                <a:cxn ang="0">
                  <a:pos x="120" y="90"/>
                </a:cxn>
                <a:cxn ang="0">
                  <a:pos x="91" y="90"/>
                </a:cxn>
                <a:cxn ang="0">
                  <a:pos x="61" y="59"/>
                </a:cxn>
                <a:cxn ang="0">
                  <a:pos x="61" y="29"/>
                </a:cxn>
                <a:cxn ang="0">
                  <a:pos x="31" y="0"/>
                </a:cxn>
                <a:cxn ang="0">
                  <a:pos x="0" y="0"/>
                </a:cxn>
              </a:cxnLst>
              <a:rect l="0" t="0" r="r" b="b"/>
              <a:pathLst>
                <a:path w="150" h="148">
                  <a:moveTo>
                    <a:pt x="150" y="148"/>
                  </a:moveTo>
                  <a:lnTo>
                    <a:pt x="120" y="90"/>
                  </a:lnTo>
                  <a:lnTo>
                    <a:pt x="91" y="90"/>
                  </a:lnTo>
                  <a:lnTo>
                    <a:pt x="61" y="59"/>
                  </a:lnTo>
                  <a:lnTo>
                    <a:pt x="61" y="29"/>
                  </a:lnTo>
                  <a:lnTo>
                    <a:pt x="31" y="0"/>
                  </a:lnTo>
                  <a:lnTo>
                    <a:pt x="0" y="0"/>
                  </a:lnTo>
                </a:path>
              </a:pathLst>
            </a:custGeom>
            <a:noFill/>
            <a:ln w="1588">
              <a:solidFill>
                <a:srgbClr val="000000"/>
              </a:solidFill>
              <a:prstDash val="solid"/>
              <a:round/>
              <a:headEnd/>
              <a:tailEnd/>
            </a:ln>
          </p:spPr>
          <p:txBody>
            <a:bodyPr/>
            <a:lstStyle/>
            <a:p>
              <a:endParaRPr lang="en-GB"/>
            </a:p>
          </p:txBody>
        </p:sp>
        <p:sp>
          <p:nvSpPr>
            <p:cNvPr id="17907" name="Freeform 499"/>
            <p:cNvSpPr>
              <a:spLocks/>
            </p:cNvSpPr>
            <p:nvPr/>
          </p:nvSpPr>
          <p:spPr bwMode="auto">
            <a:xfrm>
              <a:off x="3650" y="2823"/>
              <a:ext cx="148" cy="59"/>
            </a:xfrm>
            <a:custGeom>
              <a:avLst/>
              <a:gdLst/>
              <a:ahLst/>
              <a:cxnLst>
                <a:cxn ang="0">
                  <a:pos x="592" y="179"/>
                </a:cxn>
                <a:cxn ang="0">
                  <a:pos x="562" y="179"/>
                </a:cxn>
                <a:cxn ang="0">
                  <a:pos x="504" y="237"/>
                </a:cxn>
                <a:cxn ang="0">
                  <a:pos x="443" y="237"/>
                </a:cxn>
                <a:cxn ang="0">
                  <a:pos x="443" y="207"/>
                </a:cxn>
                <a:cxn ang="0">
                  <a:pos x="266" y="207"/>
                </a:cxn>
                <a:cxn ang="0">
                  <a:pos x="266" y="179"/>
                </a:cxn>
                <a:cxn ang="0">
                  <a:pos x="236" y="179"/>
                </a:cxn>
                <a:cxn ang="0">
                  <a:pos x="207" y="149"/>
                </a:cxn>
                <a:cxn ang="0">
                  <a:pos x="207" y="179"/>
                </a:cxn>
                <a:cxn ang="0">
                  <a:pos x="178" y="149"/>
                </a:cxn>
                <a:cxn ang="0">
                  <a:pos x="178" y="118"/>
                </a:cxn>
                <a:cxn ang="0">
                  <a:pos x="148" y="118"/>
                </a:cxn>
                <a:cxn ang="0">
                  <a:pos x="118" y="88"/>
                </a:cxn>
                <a:cxn ang="0">
                  <a:pos x="118" y="61"/>
                </a:cxn>
                <a:cxn ang="0">
                  <a:pos x="88" y="61"/>
                </a:cxn>
                <a:cxn ang="0">
                  <a:pos x="59" y="30"/>
                </a:cxn>
                <a:cxn ang="0">
                  <a:pos x="29" y="30"/>
                </a:cxn>
                <a:cxn ang="0">
                  <a:pos x="29" y="0"/>
                </a:cxn>
                <a:cxn ang="0">
                  <a:pos x="0" y="0"/>
                </a:cxn>
              </a:cxnLst>
              <a:rect l="0" t="0" r="r" b="b"/>
              <a:pathLst>
                <a:path w="592" h="237">
                  <a:moveTo>
                    <a:pt x="592" y="179"/>
                  </a:moveTo>
                  <a:lnTo>
                    <a:pt x="562" y="179"/>
                  </a:lnTo>
                  <a:lnTo>
                    <a:pt x="504" y="237"/>
                  </a:lnTo>
                  <a:lnTo>
                    <a:pt x="443" y="237"/>
                  </a:lnTo>
                  <a:lnTo>
                    <a:pt x="443" y="207"/>
                  </a:lnTo>
                  <a:lnTo>
                    <a:pt x="266" y="207"/>
                  </a:lnTo>
                  <a:lnTo>
                    <a:pt x="266" y="179"/>
                  </a:lnTo>
                  <a:lnTo>
                    <a:pt x="236" y="179"/>
                  </a:lnTo>
                  <a:lnTo>
                    <a:pt x="207" y="149"/>
                  </a:lnTo>
                  <a:lnTo>
                    <a:pt x="207" y="179"/>
                  </a:lnTo>
                  <a:lnTo>
                    <a:pt x="178" y="149"/>
                  </a:lnTo>
                  <a:lnTo>
                    <a:pt x="178" y="118"/>
                  </a:lnTo>
                  <a:lnTo>
                    <a:pt x="148" y="118"/>
                  </a:lnTo>
                  <a:lnTo>
                    <a:pt x="118" y="88"/>
                  </a:lnTo>
                  <a:lnTo>
                    <a:pt x="118" y="61"/>
                  </a:lnTo>
                  <a:lnTo>
                    <a:pt x="88" y="61"/>
                  </a:lnTo>
                  <a:lnTo>
                    <a:pt x="59" y="30"/>
                  </a:lnTo>
                  <a:lnTo>
                    <a:pt x="29" y="30"/>
                  </a:lnTo>
                  <a:lnTo>
                    <a:pt x="29" y="0"/>
                  </a:lnTo>
                  <a:lnTo>
                    <a:pt x="0" y="0"/>
                  </a:lnTo>
                </a:path>
              </a:pathLst>
            </a:custGeom>
            <a:noFill/>
            <a:ln w="1588">
              <a:solidFill>
                <a:srgbClr val="000000"/>
              </a:solidFill>
              <a:prstDash val="solid"/>
              <a:round/>
              <a:headEnd/>
              <a:tailEnd/>
            </a:ln>
          </p:spPr>
          <p:txBody>
            <a:bodyPr/>
            <a:lstStyle/>
            <a:p>
              <a:endParaRPr lang="en-GB"/>
            </a:p>
          </p:txBody>
        </p:sp>
        <p:sp>
          <p:nvSpPr>
            <p:cNvPr id="17908" name="Rectangle 500"/>
            <p:cNvSpPr>
              <a:spLocks noChangeArrowheads="1"/>
            </p:cNvSpPr>
            <p:nvPr/>
          </p:nvSpPr>
          <p:spPr bwMode="auto">
            <a:xfrm>
              <a:off x="3620" y="2823"/>
              <a:ext cx="8" cy="7"/>
            </a:xfrm>
            <a:prstGeom prst="rect">
              <a:avLst/>
            </a:prstGeom>
            <a:noFill/>
            <a:ln w="1588">
              <a:solidFill>
                <a:srgbClr val="000000"/>
              </a:solidFill>
              <a:miter lim="800000"/>
              <a:headEnd/>
              <a:tailEnd/>
            </a:ln>
          </p:spPr>
          <p:txBody>
            <a:bodyPr/>
            <a:lstStyle/>
            <a:p>
              <a:endParaRPr lang="en-GB"/>
            </a:p>
          </p:txBody>
        </p:sp>
        <p:sp>
          <p:nvSpPr>
            <p:cNvPr id="17909" name="Freeform 501"/>
            <p:cNvSpPr>
              <a:spLocks/>
            </p:cNvSpPr>
            <p:nvPr/>
          </p:nvSpPr>
          <p:spPr bwMode="auto">
            <a:xfrm>
              <a:off x="3620" y="2815"/>
              <a:ext cx="30" cy="8"/>
            </a:xfrm>
            <a:custGeom>
              <a:avLst/>
              <a:gdLst/>
              <a:ahLst/>
              <a:cxnLst>
                <a:cxn ang="0">
                  <a:pos x="119" y="30"/>
                </a:cxn>
                <a:cxn ang="0">
                  <a:pos x="89" y="0"/>
                </a:cxn>
                <a:cxn ang="0">
                  <a:pos x="30" y="0"/>
                </a:cxn>
                <a:cxn ang="0">
                  <a:pos x="0" y="30"/>
                </a:cxn>
              </a:cxnLst>
              <a:rect l="0" t="0" r="r" b="b"/>
              <a:pathLst>
                <a:path w="119" h="30">
                  <a:moveTo>
                    <a:pt x="119" y="30"/>
                  </a:moveTo>
                  <a:lnTo>
                    <a:pt x="89" y="0"/>
                  </a:lnTo>
                  <a:lnTo>
                    <a:pt x="30" y="0"/>
                  </a:lnTo>
                  <a:lnTo>
                    <a:pt x="0" y="30"/>
                  </a:lnTo>
                </a:path>
              </a:pathLst>
            </a:custGeom>
            <a:noFill/>
            <a:ln w="1588">
              <a:solidFill>
                <a:srgbClr val="000000"/>
              </a:solidFill>
              <a:prstDash val="solid"/>
              <a:round/>
              <a:headEnd/>
              <a:tailEnd/>
            </a:ln>
          </p:spPr>
          <p:txBody>
            <a:bodyPr/>
            <a:lstStyle/>
            <a:p>
              <a:endParaRPr lang="en-GB"/>
            </a:p>
          </p:txBody>
        </p:sp>
        <p:sp>
          <p:nvSpPr>
            <p:cNvPr id="17910" name="Freeform 502"/>
            <p:cNvSpPr>
              <a:spLocks/>
            </p:cNvSpPr>
            <p:nvPr/>
          </p:nvSpPr>
          <p:spPr bwMode="auto">
            <a:xfrm>
              <a:off x="3591" y="2919"/>
              <a:ext cx="222" cy="200"/>
            </a:xfrm>
            <a:custGeom>
              <a:avLst/>
              <a:gdLst/>
              <a:ahLst/>
              <a:cxnLst>
                <a:cxn ang="0">
                  <a:pos x="533" y="799"/>
                </a:cxn>
                <a:cxn ang="0">
                  <a:pos x="562" y="768"/>
                </a:cxn>
                <a:cxn ang="0">
                  <a:pos x="562" y="740"/>
                </a:cxn>
                <a:cxn ang="0">
                  <a:pos x="533" y="740"/>
                </a:cxn>
                <a:cxn ang="0">
                  <a:pos x="503" y="710"/>
                </a:cxn>
                <a:cxn ang="0">
                  <a:pos x="473" y="710"/>
                </a:cxn>
                <a:cxn ang="0">
                  <a:pos x="444" y="679"/>
                </a:cxn>
                <a:cxn ang="0">
                  <a:pos x="444" y="622"/>
                </a:cxn>
                <a:cxn ang="0">
                  <a:pos x="415" y="592"/>
                </a:cxn>
                <a:cxn ang="0">
                  <a:pos x="385" y="592"/>
                </a:cxn>
                <a:cxn ang="0">
                  <a:pos x="355" y="531"/>
                </a:cxn>
                <a:cxn ang="0">
                  <a:pos x="296" y="531"/>
                </a:cxn>
                <a:cxn ang="0">
                  <a:pos x="296" y="504"/>
                </a:cxn>
                <a:cxn ang="0">
                  <a:pos x="266" y="473"/>
                </a:cxn>
                <a:cxn ang="0">
                  <a:pos x="266" y="443"/>
                </a:cxn>
                <a:cxn ang="0">
                  <a:pos x="237" y="443"/>
                </a:cxn>
                <a:cxn ang="0">
                  <a:pos x="207" y="413"/>
                </a:cxn>
                <a:cxn ang="0">
                  <a:pos x="178" y="413"/>
                </a:cxn>
                <a:cxn ang="0">
                  <a:pos x="178" y="384"/>
                </a:cxn>
                <a:cxn ang="0">
                  <a:pos x="148" y="354"/>
                </a:cxn>
                <a:cxn ang="0">
                  <a:pos x="148" y="325"/>
                </a:cxn>
                <a:cxn ang="0">
                  <a:pos x="118" y="295"/>
                </a:cxn>
                <a:cxn ang="0">
                  <a:pos x="118" y="266"/>
                </a:cxn>
                <a:cxn ang="0">
                  <a:pos x="87" y="266"/>
                </a:cxn>
                <a:cxn ang="0">
                  <a:pos x="87" y="206"/>
                </a:cxn>
                <a:cxn ang="0">
                  <a:pos x="59" y="206"/>
                </a:cxn>
                <a:cxn ang="0">
                  <a:pos x="30" y="176"/>
                </a:cxn>
                <a:cxn ang="0">
                  <a:pos x="0" y="176"/>
                </a:cxn>
                <a:cxn ang="0">
                  <a:pos x="30" y="148"/>
                </a:cxn>
                <a:cxn ang="0">
                  <a:pos x="30" y="88"/>
                </a:cxn>
                <a:cxn ang="0">
                  <a:pos x="0" y="58"/>
                </a:cxn>
                <a:cxn ang="0">
                  <a:pos x="30" y="29"/>
                </a:cxn>
                <a:cxn ang="0">
                  <a:pos x="87" y="29"/>
                </a:cxn>
                <a:cxn ang="0">
                  <a:pos x="87" y="58"/>
                </a:cxn>
                <a:cxn ang="0">
                  <a:pos x="118" y="88"/>
                </a:cxn>
                <a:cxn ang="0">
                  <a:pos x="148" y="88"/>
                </a:cxn>
                <a:cxn ang="0">
                  <a:pos x="178" y="58"/>
                </a:cxn>
                <a:cxn ang="0">
                  <a:pos x="207" y="58"/>
                </a:cxn>
                <a:cxn ang="0">
                  <a:pos x="207" y="29"/>
                </a:cxn>
                <a:cxn ang="0">
                  <a:pos x="296" y="29"/>
                </a:cxn>
                <a:cxn ang="0">
                  <a:pos x="325" y="0"/>
                </a:cxn>
                <a:cxn ang="0">
                  <a:pos x="355" y="29"/>
                </a:cxn>
                <a:cxn ang="0">
                  <a:pos x="385" y="29"/>
                </a:cxn>
                <a:cxn ang="0">
                  <a:pos x="415" y="58"/>
                </a:cxn>
                <a:cxn ang="0">
                  <a:pos x="771" y="58"/>
                </a:cxn>
                <a:cxn ang="0">
                  <a:pos x="799" y="88"/>
                </a:cxn>
                <a:cxn ang="0">
                  <a:pos x="829" y="88"/>
                </a:cxn>
                <a:cxn ang="0">
                  <a:pos x="829" y="118"/>
                </a:cxn>
                <a:cxn ang="0">
                  <a:pos x="860" y="148"/>
                </a:cxn>
                <a:cxn ang="0">
                  <a:pos x="889" y="148"/>
                </a:cxn>
              </a:cxnLst>
              <a:rect l="0" t="0" r="r" b="b"/>
              <a:pathLst>
                <a:path w="889" h="799">
                  <a:moveTo>
                    <a:pt x="533" y="799"/>
                  </a:moveTo>
                  <a:lnTo>
                    <a:pt x="562" y="768"/>
                  </a:lnTo>
                  <a:lnTo>
                    <a:pt x="562" y="740"/>
                  </a:lnTo>
                  <a:lnTo>
                    <a:pt x="533" y="740"/>
                  </a:lnTo>
                  <a:lnTo>
                    <a:pt x="503" y="710"/>
                  </a:lnTo>
                  <a:lnTo>
                    <a:pt x="473" y="710"/>
                  </a:lnTo>
                  <a:lnTo>
                    <a:pt x="444" y="679"/>
                  </a:lnTo>
                  <a:lnTo>
                    <a:pt x="444" y="622"/>
                  </a:lnTo>
                  <a:lnTo>
                    <a:pt x="415" y="592"/>
                  </a:lnTo>
                  <a:lnTo>
                    <a:pt x="385" y="592"/>
                  </a:lnTo>
                  <a:lnTo>
                    <a:pt x="355" y="531"/>
                  </a:lnTo>
                  <a:lnTo>
                    <a:pt x="296" y="531"/>
                  </a:lnTo>
                  <a:lnTo>
                    <a:pt x="296" y="504"/>
                  </a:lnTo>
                  <a:lnTo>
                    <a:pt x="266" y="473"/>
                  </a:lnTo>
                  <a:lnTo>
                    <a:pt x="266" y="443"/>
                  </a:lnTo>
                  <a:lnTo>
                    <a:pt x="237" y="443"/>
                  </a:lnTo>
                  <a:lnTo>
                    <a:pt x="207" y="413"/>
                  </a:lnTo>
                  <a:lnTo>
                    <a:pt x="178" y="413"/>
                  </a:lnTo>
                  <a:lnTo>
                    <a:pt x="178" y="384"/>
                  </a:lnTo>
                  <a:lnTo>
                    <a:pt x="148" y="354"/>
                  </a:lnTo>
                  <a:lnTo>
                    <a:pt x="148" y="325"/>
                  </a:lnTo>
                  <a:lnTo>
                    <a:pt x="118" y="295"/>
                  </a:lnTo>
                  <a:lnTo>
                    <a:pt x="118" y="266"/>
                  </a:lnTo>
                  <a:lnTo>
                    <a:pt x="87" y="266"/>
                  </a:lnTo>
                  <a:lnTo>
                    <a:pt x="87" y="206"/>
                  </a:lnTo>
                  <a:lnTo>
                    <a:pt x="59" y="206"/>
                  </a:lnTo>
                  <a:lnTo>
                    <a:pt x="30" y="176"/>
                  </a:lnTo>
                  <a:lnTo>
                    <a:pt x="0" y="176"/>
                  </a:lnTo>
                  <a:lnTo>
                    <a:pt x="30" y="148"/>
                  </a:lnTo>
                  <a:lnTo>
                    <a:pt x="30" y="88"/>
                  </a:lnTo>
                  <a:lnTo>
                    <a:pt x="0" y="58"/>
                  </a:lnTo>
                  <a:lnTo>
                    <a:pt x="30" y="29"/>
                  </a:lnTo>
                  <a:lnTo>
                    <a:pt x="87" y="29"/>
                  </a:lnTo>
                  <a:lnTo>
                    <a:pt x="87" y="58"/>
                  </a:lnTo>
                  <a:lnTo>
                    <a:pt x="118" y="88"/>
                  </a:lnTo>
                  <a:lnTo>
                    <a:pt x="148" y="88"/>
                  </a:lnTo>
                  <a:lnTo>
                    <a:pt x="178" y="58"/>
                  </a:lnTo>
                  <a:lnTo>
                    <a:pt x="207" y="58"/>
                  </a:lnTo>
                  <a:lnTo>
                    <a:pt x="207" y="29"/>
                  </a:lnTo>
                  <a:lnTo>
                    <a:pt x="296" y="29"/>
                  </a:lnTo>
                  <a:lnTo>
                    <a:pt x="325" y="0"/>
                  </a:lnTo>
                  <a:lnTo>
                    <a:pt x="355" y="29"/>
                  </a:lnTo>
                  <a:lnTo>
                    <a:pt x="385" y="29"/>
                  </a:lnTo>
                  <a:lnTo>
                    <a:pt x="415" y="58"/>
                  </a:lnTo>
                  <a:lnTo>
                    <a:pt x="771" y="58"/>
                  </a:lnTo>
                  <a:lnTo>
                    <a:pt x="799" y="88"/>
                  </a:lnTo>
                  <a:lnTo>
                    <a:pt x="829" y="88"/>
                  </a:lnTo>
                  <a:lnTo>
                    <a:pt x="829" y="118"/>
                  </a:lnTo>
                  <a:lnTo>
                    <a:pt x="860" y="148"/>
                  </a:lnTo>
                  <a:lnTo>
                    <a:pt x="889" y="148"/>
                  </a:lnTo>
                </a:path>
              </a:pathLst>
            </a:custGeom>
            <a:noFill/>
            <a:ln w="1588">
              <a:solidFill>
                <a:srgbClr val="000000"/>
              </a:solidFill>
              <a:prstDash val="solid"/>
              <a:round/>
              <a:headEnd/>
              <a:tailEnd/>
            </a:ln>
          </p:spPr>
          <p:txBody>
            <a:bodyPr/>
            <a:lstStyle/>
            <a:p>
              <a:endParaRPr lang="en-GB"/>
            </a:p>
          </p:txBody>
        </p:sp>
        <p:sp>
          <p:nvSpPr>
            <p:cNvPr id="17911" name="Freeform 503"/>
            <p:cNvSpPr>
              <a:spLocks/>
            </p:cNvSpPr>
            <p:nvPr/>
          </p:nvSpPr>
          <p:spPr bwMode="auto">
            <a:xfrm>
              <a:off x="3798" y="2867"/>
              <a:ext cx="37" cy="89"/>
            </a:xfrm>
            <a:custGeom>
              <a:avLst/>
              <a:gdLst/>
              <a:ahLst/>
              <a:cxnLst>
                <a:cxn ang="0">
                  <a:pos x="60" y="355"/>
                </a:cxn>
                <a:cxn ang="0">
                  <a:pos x="88" y="295"/>
                </a:cxn>
                <a:cxn ang="0">
                  <a:pos x="88" y="236"/>
                </a:cxn>
                <a:cxn ang="0">
                  <a:pos x="149" y="236"/>
                </a:cxn>
                <a:cxn ang="0">
                  <a:pos x="119" y="207"/>
                </a:cxn>
                <a:cxn ang="0">
                  <a:pos x="88" y="207"/>
                </a:cxn>
                <a:cxn ang="0">
                  <a:pos x="60" y="177"/>
                </a:cxn>
                <a:cxn ang="0">
                  <a:pos x="60" y="146"/>
                </a:cxn>
                <a:cxn ang="0">
                  <a:pos x="88" y="118"/>
                </a:cxn>
                <a:cxn ang="0">
                  <a:pos x="31" y="118"/>
                </a:cxn>
                <a:cxn ang="0">
                  <a:pos x="31" y="28"/>
                </a:cxn>
                <a:cxn ang="0">
                  <a:pos x="0" y="28"/>
                </a:cxn>
                <a:cxn ang="0">
                  <a:pos x="0" y="0"/>
                </a:cxn>
              </a:cxnLst>
              <a:rect l="0" t="0" r="r" b="b"/>
              <a:pathLst>
                <a:path w="149" h="355">
                  <a:moveTo>
                    <a:pt x="60" y="355"/>
                  </a:moveTo>
                  <a:lnTo>
                    <a:pt x="88" y="295"/>
                  </a:lnTo>
                  <a:lnTo>
                    <a:pt x="88" y="236"/>
                  </a:lnTo>
                  <a:lnTo>
                    <a:pt x="149" y="236"/>
                  </a:lnTo>
                  <a:lnTo>
                    <a:pt x="119" y="207"/>
                  </a:lnTo>
                  <a:lnTo>
                    <a:pt x="88" y="207"/>
                  </a:lnTo>
                  <a:lnTo>
                    <a:pt x="60" y="177"/>
                  </a:lnTo>
                  <a:lnTo>
                    <a:pt x="60" y="146"/>
                  </a:lnTo>
                  <a:lnTo>
                    <a:pt x="88" y="118"/>
                  </a:lnTo>
                  <a:lnTo>
                    <a:pt x="31" y="118"/>
                  </a:lnTo>
                  <a:lnTo>
                    <a:pt x="31" y="28"/>
                  </a:lnTo>
                  <a:lnTo>
                    <a:pt x="0" y="28"/>
                  </a:lnTo>
                  <a:lnTo>
                    <a:pt x="0" y="0"/>
                  </a:lnTo>
                </a:path>
              </a:pathLst>
            </a:custGeom>
            <a:noFill/>
            <a:ln w="1588">
              <a:solidFill>
                <a:srgbClr val="000000"/>
              </a:solidFill>
              <a:prstDash val="solid"/>
              <a:round/>
              <a:headEnd/>
              <a:tailEnd/>
            </a:ln>
          </p:spPr>
          <p:txBody>
            <a:bodyPr/>
            <a:lstStyle/>
            <a:p>
              <a:endParaRPr lang="en-GB"/>
            </a:p>
          </p:txBody>
        </p:sp>
        <p:sp>
          <p:nvSpPr>
            <p:cNvPr id="17912" name="Freeform 504"/>
            <p:cNvSpPr>
              <a:spLocks/>
            </p:cNvSpPr>
            <p:nvPr/>
          </p:nvSpPr>
          <p:spPr bwMode="auto">
            <a:xfrm>
              <a:off x="3798" y="2845"/>
              <a:ext cx="95" cy="22"/>
            </a:xfrm>
            <a:custGeom>
              <a:avLst/>
              <a:gdLst/>
              <a:ahLst/>
              <a:cxnLst>
                <a:cxn ang="0">
                  <a:pos x="0" y="91"/>
                </a:cxn>
                <a:cxn ang="0">
                  <a:pos x="31" y="91"/>
                </a:cxn>
                <a:cxn ang="0">
                  <a:pos x="60" y="61"/>
                </a:cxn>
                <a:cxn ang="0">
                  <a:pos x="119" y="61"/>
                </a:cxn>
                <a:cxn ang="0">
                  <a:pos x="149" y="30"/>
                </a:cxn>
                <a:cxn ang="0">
                  <a:pos x="179" y="30"/>
                </a:cxn>
                <a:cxn ang="0">
                  <a:pos x="207" y="0"/>
                </a:cxn>
                <a:cxn ang="0">
                  <a:pos x="356" y="0"/>
                </a:cxn>
                <a:cxn ang="0">
                  <a:pos x="371" y="15"/>
                </a:cxn>
                <a:cxn ang="0">
                  <a:pos x="378" y="23"/>
                </a:cxn>
              </a:cxnLst>
              <a:rect l="0" t="0" r="r" b="b"/>
              <a:pathLst>
                <a:path w="378" h="91">
                  <a:moveTo>
                    <a:pt x="0" y="91"/>
                  </a:moveTo>
                  <a:lnTo>
                    <a:pt x="31" y="91"/>
                  </a:lnTo>
                  <a:lnTo>
                    <a:pt x="60" y="61"/>
                  </a:lnTo>
                  <a:lnTo>
                    <a:pt x="119" y="61"/>
                  </a:lnTo>
                  <a:lnTo>
                    <a:pt x="149" y="30"/>
                  </a:lnTo>
                  <a:lnTo>
                    <a:pt x="179" y="30"/>
                  </a:lnTo>
                  <a:lnTo>
                    <a:pt x="207" y="0"/>
                  </a:lnTo>
                  <a:lnTo>
                    <a:pt x="356" y="0"/>
                  </a:lnTo>
                  <a:lnTo>
                    <a:pt x="371" y="15"/>
                  </a:lnTo>
                  <a:lnTo>
                    <a:pt x="378" y="23"/>
                  </a:lnTo>
                </a:path>
              </a:pathLst>
            </a:custGeom>
            <a:noFill/>
            <a:ln w="1588">
              <a:solidFill>
                <a:srgbClr val="000000"/>
              </a:solidFill>
              <a:prstDash val="solid"/>
              <a:round/>
              <a:headEnd/>
              <a:tailEnd/>
            </a:ln>
          </p:spPr>
          <p:txBody>
            <a:bodyPr/>
            <a:lstStyle/>
            <a:p>
              <a:endParaRPr lang="en-GB"/>
            </a:p>
          </p:txBody>
        </p:sp>
        <p:sp>
          <p:nvSpPr>
            <p:cNvPr id="17913" name="Line 505"/>
            <p:cNvSpPr>
              <a:spLocks noChangeShapeType="1"/>
            </p:cNvSpPr>
            <p:nvPr/>
          </p:nvSpPr>
          <p:spPr bwMode="auto">
            <a:xfrm>
              <a:off x="3893" y="2850"/>
              <a:ext cx="1" cy="2"/>
            </a:xfrm>
            <a:prstGeom prst="line">
              <a:avLst/>
            </a:prstGeom>
            <a:noFill/>
            <a:ln w="1588">
              <a:solidFill>
                <a:srgbClr val="000000"/>
              </a:solidFill>
              <a:round/>
              <a:headEnd/>
              <a:tailEnd/>
            </a:ln>
          </p:spPr>
          <p:txBody>
            <a:bodyPr/>
            <a:lstStyle/>
            <a:p>
              <a:endParaRPr lang="en-GB"/>
            </a:p>
          </p:txBody>
        </p:sp>
        <p:sp>
          <p:nvSpPr>
            <p:cNvPr id="17914" name="Line 506"/>
            <p:cNvSpPr>
              <a:spLocks noChangeShapeType="1"/>
            </p:cNvSpPr>
            <p:nvPr/>
          </p:nvSpPr>
          <p:spPr bwMode="auto">
            <a:xfrm>
              <a:off x="3894" y="2852"/>
              <a:ext cx="3" cy="3"/>
            </a:xfrm>
            <a:prstGeom prst="line">
              <a:avLst/>
            </a:prstGeom>
            <a:noFill/>
            <a:ln w="1588">
              <a:solidFill>
                <a:srgbClr val="000000"/>
              </a:solidFill>
              <a:round/>
              <a:headEnd/>
              <a:tailEnd/>
            </a:ln>
          </p:spPr>
          <p:txBody>
            <a:bodyPr/>
            <a:lstStyle/>
            <a:p>
              <a:endParaRPr lang="en-GB"/>
            </a:p>
          </p:txBody>
        </p:sp>
        <p:sp>
          <p:nvSpPr>
            <p:cNvPr id="17915" name="Line 507"/>
            <p:cNvSpPr>
              <a:spLocks noChangeShapeType="1"/>
            </p:cNvSpPr>
            <p:nvPr/>
          </p:nvSpPr>
          <p:spPr bwMode="auto">
            <a:xfrm>
              <a:off x="3893" y="2850"/>
              <a:ext cx="4" cy="5"/>
            </a:xfrm>
            <a:prstGeom prst="line">
              <a:avLst/>
            </a:prstGeom>
            <a:noFill/>
            <a:ln w="1588">
              <a:solidFill>
                <a:srgbClr val="000000"/>
              </a:solidFill>
              <a:round/>
              <a:headEnd/>
              <a:tailEnd/>
            </a:ln>
          </p:spPr>
          <p:txBody>
            <a:bodyPr/>
            <a:lstStyle/>
            <a:p>
              <a:endParaRPr lang="en-GB"/>
            </a:p>
          </p:txBody>
        </p:sp>
        <p:sp>
          <p:nvSpPr>
            <p:cNvPr id="17916" name="Freeform 508"/>
            <p:cNvSpPr>
              <a:spLocks/>
            </p:cNvSpPr>
            <p:nvPr/>
          </p:nvSpPr>
          <p:spPr bwMode="auto">
            <a:xfrm>
              <a:off x="3784" y="2949"/>
              <a:ext cx="73" cy="200"/>
            </a:xfrm>
            <a:custGeom>
              <a:avLst/>
              <a:gdLst/>
              <a:ahLst/>
              <a:cxnLst>
                <a:cxn ang="0">
                  <a:pos x="0" y="799"/>
                </a:cxn>
                <a:cxn ang="0">
                  <a:pos x="28" y="799"/>
                </a:cxn>
                <a:cxn ang="0">
                  <a:pos x="28" y="740"/>
                </a:cxn>
                <a:cxn ang="0">
                  <a:pos x="0" y="740"/>
                </a:cxn>
                <a:cxn ang="0">
                  <a:pos x="0" y="650"/>
                </a:cxn>
                <a:cxn ang="0">
                  <a:pos x="58" y="650"/>
                </a:cxn>
                <a:cxn ang="0">
                  <a:pos x="28" y="622"/>
                </a:cxn>
                <a:cxn ang="0">
                  <a:pos x="58" y="592"/>
                </a:cxn>
                <a:cxn ang="0">
                  <a:pos x="58" y="561"/>
                </a:cxn>
                <a:cxn ang="0">
                  <a:pos x="89" y="561"/>
                </a:cxn>
                <a:cxn ang="0">
                  <a:pos x="89" y="532"/>
                </a:cxn>
                <a:cxn ang="0">
                  <a:pos x="118" y="532"/>
                </a:cxn>
                <a:cxn ang="0">
                  <a:pos x="146" y="561"/>
                </a:cxn>
                <a:cxn ang="0">
                  <a:pos x="146" y="532"/>
                </a:cxn>
                <a:cxn ang="0">
                  <a:pos x="118" y="504"/>
                </a:cxn>
                <a:cxn ang="0">
                  <a:pos x="118" y="474"/>
                </a:cxn>
                <a:cxn ang="0">
                  <a:pos x="207" y="474"/>
                </a:cxn>
                <a:cxn ang="0">
                  <a:pos x="207" y="443"/>
                </a:cxn>
                <a:cxn ang="0">
                  <a:pos x="265" y="443"/>
                </a:cxn>
                <a:cxn ang="0">
                  <a:pos x="265" y="386"/>
                </a:cxn>
                <a:cxn ang="0">
                  <a:pos x="207" y="325"/>
                </a:cxn>
                <a:cxn ang="0">
                  <a:pos x="265" y="325"/>
                </a:cxn>
                <a:cxn ang="0">
                  <a:pos x="296" y="295"/>
                </a:cxn>
                <a:cxn ang="0">
                  <a:pos x="265" y="266"/>
                </a:cxn>
                <a:cxn ang="0">
                  <a:pos x="237" y="266"/>
                </a:cxn>
                <a:cxn ang="0">
                  <a:pos x="207" y="236"/>
                </a:cxn>
                <a:cxn ang="0">
                  <a:pos x="177" y="236"/>
                </a:cxn>
                <a:cxn ang="0">
                  <a:pos x="177" y="207"/>
                </a:cxn>
                <a:cxn ang="0">
                  <a:pos x="146" y="177"/>
                </a:cxn>
                <a:cxn ang="0">
                  <a:pos x="146" y="148"/>
                </a:cxn>
                <a:cxn ang="0">
                  <a:pos x="177" y="118"/>
                </a:cxn>
                <a:cxn ang="0">
                  <a:pos x="177" y="88"/>
                </a:cxn>
                <a:cxn ang="0">
                  <a:pos x="207" y="58"/>
                </a:cxn>
                <a:cxn ang="0">
                  <a:pos x="207" y="0"/>
                </a:cxn>
                <a:cxn ang="0">
                  <a:pos x="146" y="0"/>
                </a:cxn>
                <a:cxn ang="0">
                  <a:pos x="118" y="30"/>
                </a:cxn>
              </a:cxnLst>
              <a:rect l="0" t="0" r="r" b="b"/>
              <a:pathLst>
                <a:path w="296" h="799">
                  <a:moveTo>
                    <a:pt x="0" y="799"/>
                  </a:moveTo>
                  <a:lnTo>
                    <a:pt x="28" y="799"/>
                  </a:lnTo>
                  <a:lnTo>
                    <a:pt x="28" y="740"/>
                  </a:lnTo>
                  <a:lnTo>
                    <a:pt x="0" y="740"/>
                  </a:lnTo>
                  <a:lnTo>
                    <a:pt x="0" y="650"/>
                  </a:lnTo>
                  <a:lnTo>
                    <a:pt x="58" y="650"/>
                  </a:lnTo>
                  <a:lnTo>
                    <a:pt x="28" y="622"/>
                  </a:lnTo>
                  <a:lnTo>
                    <a:pt x="58" y="592"/>
                  </a:lnTo>
                  <a:lnTo>
                    <a:pt x="58" y="561"/>
                  </a:lnTo>
                  <a:lnTo>
                    <a:pt x="89" y="561"/>
                  </a:lnTo>
                  <a:lnTo>
                    <a:pt x="89" y="532"/>
                  </a:lnTo>
                  <a:lnTo>
                    <a:pt x="118" y="532"/>
                  </a:lnTo>
                  <a:lnTo>
                    <a:pt x="146" y="561"/>
                  </a:lnTo>
                  <a:lnTo>
                    <a:pt x="146" y="532"/>
                  </a:lnTo>
                  <a:lnTo>
                    <a:pt x="118" y="504"/>
                  </a:lnTo>
                  <a:lnTo>
                    <a:pt x="118" y="474"/>
                  </a:lnTo>
                  <a:lnTo>
                    <a:pt x="207" y="474"/>
                  </a:lnTo>
                  <a:lnTo>
                    <a:pt x="207" y="443"/>
                  </a:lnTo>
                  <a:lnTo>
                    <a:pt x="265" y="443"/>
                  </a:lnTo>
                  <a:lnTo>
                    <a:pt x="265" y="386"/>
                  </a:lnTo>
                  <a:lnTo>
                    <a:pt x="207" y="325"/>
                  </a:lnTo>
                  <a:lnTo>
                    <a:pt x="265" y="325"/>
                  </a:lnTo>
                  <a:lnTo>
                    <a:pt x="296" y="295"/>
                  </a:lnTo>
                  <a:lnTo>
                    <a:pt x="265" y="266"/>
                  </a:lnTo>
                  <a:lnTo>
                    <a:pt x="237" y="266"/>
                  </a:lnTo>
                  <a:lnTo>
                    <a:pt x="207" y="236"/>
                  </a:lnTo>
                  <a:lnTo>
                    <a:pt x="177" y="236"/>
                  </a:lnTo>
                  <a:lnTo>
                    <a:pt x="177" y="207"/>
                  </a:lnTo>
                  <a:lnTo>
                    <a:pt x="146" y="177"/>
                  </a:lnTo>
                  <a:lnTo>
                    <a:pt x="146" y="148"/>
                  </a:lnTo>
                  <a:lnTo>
                    <a:pt x="177" y="118"/>
                  </a:lnTo>
                  <a:lnTo>
                    <a:pt x="177" y="88"/>
                  </a:lnTo>
                  <a:lnTo>
                    <a:pt x="207" y="58"/>
                  </a:lnTo>
                  <a:lnTo>
                    <a:pt x="207" y="0"/>
                  </a:lnTo>
                  <a:lnTo>
                    <a:pt x="146" y="0"/>
                  </a:lnTo>
                  <a:lnTo>
                    <a:pt x="118" y="30"/>
                  </a:lnTo>
                </a:path>
              </a:pathLst>
            </a:custGeom>
            <a:noFill/>
            <a:ln w="1588">
              <a:solidFill>
                <a:srgbClr val="000000"/>
              </a:solidFill>
              <a:prstDash val="solid"/>
              <a:round/>
              <a:headEnd/>
              <a:tailEnd/>
            </a:ln>
          </p:spPr>
          <p:txBody>
            <a:bodyPr/>
            <a:lstStyle/>
            <a:p>
              <a:endParaRPr lang="en-GB"/>
            </a:p>
          </p:txBody>
        </p:sp>
        <p:sp>
          <p:nvSpPr>
            <p:cNvPr id="17917" name="Freeform 509"/>
            <p:cNvSpPr>
              <a:spLocks/>
            </p:cNvSpPr>
            <p:nvPr/>
          </p:nvSpPr>
          <p:spPr bwMode="auto">
            <a:xfrm>
              <a:off x="3176" y="2631"/>
              <a:ext cx="281" cy="118"/>
            </a:xfrm>
            <a:custGeom>
              <a:avLst/>
              <a:gdLst/>
              <a:ahLst/>
              <a:cxnLst>
                <a:cxn ang="0">
                  <a:pos x="1126" y="0"/>
                </a:cxn>
                <a:cxn ang="0">
                  <a:pos x="1126" y="58"/>
                </a:cxn>
                <a:cxn ang="0">
                  <a:pos x="1096" y="89"/>
                </a:cxn>
                <a:cxn ang="0">
                  <a:pos x="1067" y="58"/>
                </a:cxn>
                <a:cxn ang="0">
                  <a:pos x="1038" y="58"/>
                </a:cxn>
                <a:cxn ang="0">
                  <a:pos x="1008" y="89"/>
                </a:cxn>
                <a:cxn ang="0">
                  <a:pos x="1008" y="119"/>
                </a:cxn>
                <a:cxn ang="0">
                  <a:pos x="978" y="146"/>
                </a:cxn>
                <a:cxn ang="0">
                  <a:pos x="919" y="146"/>
                </a:cxn>
                <a:cxn ang="0">
                  <a:pos x="860" y="207"/>
                </a:cxn>
                <a:cxn ang="0">
                  <a:pos x="860" y="237"/>
                </a:cxn>
                <a:cxn ang="0">
                  <a:pos x="919" y="296"/>
                </a:cxn>
                <a:cxn ang="0">
                  <a:pos x="889" y="325"/>
                </a:cxn>
                <a:cxn ang="0">
                  <a:pos x="919" y="355"/>
                </a:cxn>
                <a:cxn ang="0">
                  <a:pos x="948" y="355"/>
                </a:cxn>
                <a:cxn ang="0">
                  <a:pos x="919" y="384"/>
                </a:cxn>
                <a:cxn ang="0">
                  <a:pos x="919" y="414"/>
                </a:cxn>
                <a:cxn ang="0">
                  <a:pos x="889" y="414"/>
                </a:cxn>
                <a:cxn ang="0">
                  <a:pos x="860" y="384"/>
                </a:cxn>
                <a:cxn ang="0">
                  <a:pos x="860" y="355"/>
                </a:cxn>
                <a:cxn ang="0">
                  <a:pos x="682" y="355"/>
                </a:cxn>
                <a:cxn ang="0">
                  <a:pos x="711" y="384"/>
                </a:cxn>
                <a:cxn ang="0">
                  <a:pos x="534" y="384"/>
                </a:cxn>
                <a:cxn ang="0">
                  <a:pos x="473" y="444"/>
                </a:cxn>
                <a:cxn ang="0">
                  <a:pos x="385" y="444"/>
                </a:cxn>
                <a:cxn ang="0">
                  <a:pos x="355" y="414"/>
                </a:cxn>
                <a:cxn ang="0">
                  <a:pos x="327" y="414"/>
                </a:cxn>
                <a:cxn ang="0">
                  <a:pos x="297" y="384"/>
                </a:cxn>
                <a:cxn ang="0">
                  <a:pos x="266" y="384"/>
                </a:cxn>
                <a:cxn ang="0">
                  <a:pos x="266" y="414"/>
                </a:cxn>
                <a:cxn ang="0">
                  <a:pos x="237" y="384"/>
                </a:cxn>
                <a:cxn ang="0">
                  <a:pos x="237" y="414"/>
                </a:cxn>
                <a:cxn ang="0">
                  <a:pos x="178" y="474"/>
                </a:cxn>
                <a:cxn ang="0">
                  <a:pos x="178" y="444"/>
                </a:cxn>
                <a:cxn ang="0">
                  <a:pos x="148" y="444"/>
                </a:cxn>
                <a:cxn ang="0">
                  <a:pos x="90" y="384"/>
                </a:cxn>
                <a:cxn ang="0">
                  <a:pos x="90" y="414"/>
                </a:cxn>
                <a:cxn ang="0">
                  <a:pos x="30" y="384"/>
                </a:cxn>
                <a:cxn ang="0">
                  <a:pos x="30" y="414"/>
                </a:cxn>
                <a:cxn ang="0">
                  <a:pos x="0" y="414"/>
                </a:cxn>
              </a:cxnLst>
              <a:rect l="0" t="0" r="r" b="b"/>
              <a:pathLst>
                <a:path w="1126" h="474">
                  <a:moveTo>
                    <a:pt x="1126" y="0"/>
                  </a:moveTo>
                  <a:lnTo>
                    <a:pt x="1126" y="58"/>
                  </a:lnTo>
                  <a:lnTo>
                    <a:pt x="1096" y="89"/>
                  </a:lnTo>
                  <a:lnTo>
                    <a:pt x="1067" y="58"/>
                  </a:lnTo>
                  <a:lnTo>
                    <a:pt x="1038" y="58"/>
                  </a:lnTo>
                  <a:lnTo>
                    <a:pt x="1008" y="89"/>
                  </a:lnTo>
                  <a:lnTo>
                    <a:pt x="1008" y="119"/>
                  </a:lnTo>
                  <a:lnTo>
                    <a:pt x="978" y="146"/>
                  </a:lnTo>
                  <a:lnTo>
                    <a:pt x="919" y="146"/>
                  </a:lnTo>
                  <a:lnTo>
                    <a:pt x="860" y="207"/>
                  </a:lnTo>
                  <a:lnTo>
                    <a:pt x="860" y="237"/>
                  </a:lnTo>
                  <a:lnTo>
                    <a:pt x="919" y="296"/>
                  </a:lnTo>
                  <a:lnTo>
                    <a:pt x="889" y="325"/>
                  </a:lnTo>
                  <a:lnTo>
                    <a:pt x="919" y="355"/>
                  </a:lnTo>
                  <a:lnTo>
                    <a:pt x="948" y="355"/>
                  </a:lnTo>
                  <a:lnTo>
                    <a:pt x="919" y="384"/>
                  </a:lnTo>
                  <a:lnTo>
                    <a:pt x="919" y="414"/>
                  </a:lnTo>
                  <a:lnTo>
                    <a:pt x="889" y="414"/>
                  </a:lnTo>
                  <a:lnTo>
                    <a:pt x="860" y="384"/>
                  </a:lnTo>
                  <a:lnTo>
                    <a:pt x="860" y="355"/>
                  </a:lnTo>
                  <a:lnTo>
                    <a:pt x="682" y="355"/>
                  </a:lnTo>
                  <a:lnTo>
                    <a:pt x="711" y="384"/>
                  </a:lnTo>
                  <a:lnTo>
                    <a:pt x="534" y="384"/>
                  </a:lnTo>
                  <a:lnTo>
                    <a:pt x="473" y="444"/>
                  </a:lnTo>
                  <a:lnTo>
                    <a:pt x="385" y="444"/>
                  </a:lnTo>
                  <a:lnTo>
                    <a:pt x="355" y="414"/>
                  </a:lnTo>
                  <a:lnTo>
                    <a:pt x="327" y="414"/>
                  </a:lnTo>
                  <a:lnTo>
                    <a:pt x="297" y="384"/>
                  </a:lnTo>
                  <a:lnTo>
                    <a:pt x="266" y="384"/>
                  </a:lnTo>
                  <a:lnTo>
                    <a:pt x="266" y="414"/>
                  </a:lnTo>
                  <a:lnTo>
                    <a:pt x="237" y="384"/>
                  </a:lnTo>
                  <a:lnTo>
                    <a:pt x="237" y="414"/>
                  </a:lnTo>
                  <a:lnTo>
                    <a:pt x="178" y="474"/>
                  </a:lnTo>
                  <a:lnTo>
                    <a:pt x="178" y="444"/>
                  </a:lnTo>
                  <a:lnTo>
                    <a:pt x="148" y="444"/>
                  </a:lnTo>
                  <a:lnTo>
                    <a:pt x="90" y="384"/>
                  </a:lnTo>
                  <a:lnTo>
                    <a:pt x="90" y="414"/>
                  </a:lnTo>
                  <a:lnTo>
                    <a:pt x="30" y="384"/>
                  </a:lnTo>
                  <a:lnTo>
                    <a:pt x="30" y="414"/>
                  </a:lnTo>
                  <a:lnTo>
                    <a:pt x="0" y="414"/>
                  </a:lnTo>
                </a:path>
              </a:pathLst>
            </a:custGeom>
            <a:noFill/>
            <a:ln w="1588">
              <a:solidFill>
                <a:srgbClr val="000000"/>
              </a:solidFill>
              <a:prstDash val="solid"/>
              <a:round/>
              <a:headEnd/>
              <a:tailEnd/>
            </a:ln>
          </p:spPr>
          <p:txBody>
            <a:bodyPr/>
            <a:lstStyle/>
            <a:p>
              <a:endParaRPr lang="en-GB"/>
            </a:p>
          </p:txBody>
        </p:sp>
        <p:sp>
          <p:nvSpPr>
            <p:cNvPr id="17918" name="Freeform 510"/>
            <p:cNvSpPr>
              <a:spLocks/>
            </p:cNvSpPr>
            <p:nvPr/>
          </p:nvSpPr>
          <p:spPr bwMode="auto">
            <a:xfrm>
              <a:off x="3235" y="2771"/>
              <a:ext cx="215" cy="44"/>
            </a:xfrm>
            <a:custGeom>
              <a:avLst/>
              <a:gdLst/>
              <a:ahLst/>
              <a:cxnLst>
                <a:cxn ang="0">
                  <a:pos x="859" y="177"/>
                </a:cxn>
                <a:cxn ang="0">
                  <a:pos x="830" y="177"/>
                </a:cxn>
                <a:cxn ang="0">
                  <a:pos x="801" y="149"/>
                </a:cxn>
                <a:cxn ang="0">
                  <a:pos x="771" y="149"/>
                </a:cxn>
                <a:cxn ang="0">
                  <a:pos x="771" y="177"/>
                </a:cxn>
                <a:cxn ang="0">
                  <a:pos x="741" y="149"/>
                </a:cxn>
                <a:cxn ang="0">
                  <a:pos x="623" y="149"/>
                </a:cxn>
                <a:cxn ang="0">
                  <a:pos x="593" y="118"/>
                </a:cxn>
                <a:cxn ang="0">
                  <a:pos x="504" y="118"/>
                </a:cxn>
                <a:cxn ang="0">
                  <a:pos x="504" y="59"/>
                </a:cxn>
                <a:cxn ang="0">
                  <a:pos x="474" y="59"/>
                </a:cxn>
                <a:cxn ang="0">
                  <a:pos x="445" y="30"/>
                </a:cxn>
                <a:cxn ang="0">
                  <a:pos x="474" y="0"/>
                </a:cxn>
                <a:cxn ang="0">
                  <a:pos x="386" y="0"/>
                </a:cxn>
                <a:cxn ang="0">
                  <a:pos x="355" y="30"/>
                </a:cxn>
                <a:cxn ang="0">
                  <a:pos x="267" y="30"/>
                </a:cxn>
                <a:cxn ang="0">
                  <a:pos x="267" y="0"/>
                </a:cxn>
                <a:cxn ang="0">
                  <a:pos x="236" y="30"/>
                </a:cxn>
                <a:cxn ang="0">
                  <a:pos x="179" y="30"/>
                </a:cxn>
                <a:cxn ang="0">
                  <a:pos x="179" y="59"/>
                </a:cxn>
                <a:cxn ang="0">
                  <a:pos x="148" y="88"/>
                </a:cxn>
                <a:cxn ang="0">
                  <a:pos x="90" y="88"/>
                </a:cxn>
                <a:cxn ang="0">
                  <a:pos x="60" y="59"/>
                </a:cxn>
                <a:cxn ang="0">
                  <a:pos x="0" y="59"/>
                </a:cxn>
              </a:cxnLst>
              <a:rect l="0" t="0" r="r" b="b"/>
              <a:pathLst>
                <a:path w="859" h="177">
                  <a:moveTo>
                    <a:pt x="859" y="177"/>
                  </a:moveTo>
                  <a:lnTo>
                    <a:pt x="830" y="177"/>
                  </a:lnTo>
                  <a:lnTo>
                    <a:pt x="801" y="149"/>
                  </a:lnTo>
                  <a:lnTo>
                    <a:pt x="771" y="149"/>
                  </a:lnTo>
                  <a:lnTo>
                    <a:pt x="771" y="177"/>
                  </a:lnTo>
                  <a:lnTo>
                    <a:pt x="741" y="149"/>
                  </a:lnTo>
                  <a:lnTo>
                    <a:pt x="623" y="149"/>
                  </a:lnTo>
                  <a:lnTo>
                    <a:pt x="593" y="118"/>
                  </a:lnTo>
                  <a:lnTo>
                    <a:pt x="504" y="118"/>
                  </a:lnTo>
                  <a:lnTo>
                    <a:pt x="504" y="59"/>
                  </a:lnTo>
                  <a:lnTo>
                    <a:pt x="474" y="59"/>
                  </a:lnTo>
                  <a:lnTo>
                    <a:pt x="445" y="30"/>
                  </a:lnTo>
                  <a:lnTo>
                    <a:pt x="474" y="0"/>
                  </a:lnTo>
                  <a:lnTo>
                    <a:pt x="386" y="0"/>
                  </a:lnTo>
                  <a:lnTo>
                    <a:pt x="355" y="30"/>
                  </a:lnTo>
                  <a:lnTo>
                    <a:pt x="267" y="30"/>
                  </a:lnTo>
                  <a:lnTo>
                    <a:pt x="267" y="0"/>
                  </a:lnTo>
                  <a:lnTo>
                    <a:pt x="236" y="30"/>
                  </a:lnTo>
                  <a:lnTo>
                    <a:pt x="179" y="30"/>
                  </a:lnTo>
                  <a:lnTo>
                    <a:pt x="179" y="59"/>
                  </a:lnTo>
                  <a:lnTo>
                    <a:pt x="148" y="88"/>
                  </a:lnTo>
                  <a:lnTo>
                    <a:pt x="90" y="88"/>
                  </a:lnTo>
                  <a:lnTo>
                    <a:pt x="60" y="59"/>
                  </a:lnTo>
                  <a:lnTo>
                    <a:pt x="0" y="59"/>
                  </a:lnTo>
                </a:path>
              </a:pathLst>
            </a:custGeom>
            <a:noFill/>
            <a:ln w="1588">
              <a:solidFill>
                <a:srgbClr val="000000"/>
              </a:solidFill>
              <a:prstDash val="solid"/>
              <a:round/>
              <a:headEnd/>
              <a:tailEnd/>
            </a:ln>
          </p:spPr>
          <p:txBody>
            <a:bodyPr/>
            <a:lstStyle/>
            <a:p>
              <a:endParaRPr lang="en-GB"/>
            </a:p>
          </p:txBody>
        </p:sp>
        <p:sp>
          <p:nvSpPr>
            <p:cNvPr id="17919" name="Freeform 511"/>
            <p:cNvSpPr>
              <a:spLocks/>
            </p:cNvSpPr>
            <p:nvPr/>
          </p:nvSpPr>
          <p:spPr bwMode="auto">
            <a:xfrm>
              <a:off x="3354" y="2874"/>
              <a:ext cx="444" cy="667"/>
            </a:xfrm>
            <a:custGeom>
              <a:avLst/>
              <a:gdLst/>
              <a:ahLst/>
              <a:cxnLst>
                <a:cxn ang="0">
                  <a:pos x="979" y="2635"/>
                </a:cxn>
                <a:cxn ang="0">
                  <a:pos x="1097" y="2666"/>
                </a:cxn>
                <a:cxn ang="0">
                  <a:pos x="1127" y="2605"/>
                </a:cxn>
                <a:cxn ang="0">
                  <a:pos x="1156" y="2546"/>
                </a:cxn>
                <a:cxn ang="0">
                  <a:pos x="1245" y="2487"/>
                </a:cxn>
                <a:cxn ang="0">
                  <a:pos x="1334" y="2310"/>
                </a:cxn>
                <a:cxn ang="0">
                  <a:pos x="1393" y="2310"/>
                </a:cxn>
                <a:cxn ang="0">
                  <a:pos x="1364" y="2132"/>
                </a:cxn>
                <a:cxn ang="0">
                  <a:pos x="1304" y="2103"/>
                </a:cxn>
                <a:cxn ang="0">
                  <a:pos x="1215" y="2073"/>
                </a:cxn>
                <a:cxn ang="0">
                  <a:pos x="1245" y="1985"/>
                </a:cxn>
                <a:cxn ang="0">
                  <a:pos x="1274" y="1894"/>
                </a:cxn>
                <a:cxn ang="0">
                  <a:pos x="1304" y="1837"/>
                </a:cxn>
                <a:cxn ang="0">
                  <a:pos x="1334" y="1806"/>
                </a:cxn>
                <a:cxn ang="0">
                  <a:pos x="1393" y="1806"/>
                </a:cxn>
                <a:cxn ang="0">
                  <a:pos x="1422" y="1837"/>
                </a:cxn>
                <a:cxn ang="0">
                  <a:pos x="1482" y="1867"/>
                </a:cxn>
                <a:cxn ang="0">
                  <a:pos x="1602" y="1894"/>
                </a:cxn>
                <a:cxn ang="0">
                  <a:pos x="1629" y="1955"/>
                </a:cxn>
                <a:cxn ang="0">
                  <a:pos x="1748" y="2012"/>
                </a:cxn>
                <a:cxn ang="0">
                  <a:pos x="1778" y="1894"/>
                </a:cxn>
                <a:cxn ang="0">
                  <a:pos x="1720" y="1867"/>
                </a:cxn>
                <a:cxn ang="0">
                  <a:pos x="1602" y="1718"/>
                </a:cxn>
                <a:cxn ang="0">
                  <a:pos x="1511" y="1687"/>
                </a:cxn>
                <a:cxn ang="0">
                  <a:pos x="1452" y="1658"/>
                </a:cxn>
                <a:cxn ang="0">
                  <a:pos x="1364" y="1599"/>
                </a:cxn>
                <a:cxn ang="0">
                  <a:pos x="1304" y="1569"/>
                </a:cxn>
                <a:cxn ang="0">
                  <a:pos x="1215" y="1539"/>
                </a:cxn>
                <a:cxn ang="0">
                  <a:pos x="1127" y="1512"/>
                </a:cxn>
                <a:cxn ang="0">
                  <a:pos x="1067" y="1481"/>
                </a:cxn>
                <a:cxn ang="0">
                  <a:pos x="1036" y="1392"/>
                </a:cxn>
                <a:cxn ang="0">
                  <a:pos x="1097" y="1362"/>
                </a:cxn>
                <a:cxn ang="0">
                  <a:pos x="1067" y="1303"/>
                </a:cxn>
                <a:cxn ang="0">
                  <a:pos x="772" y="1274"/>
                </a:cxn>
                <a:cxn ang="0">
                  <a:pos x="711" y="1244"/>
                </a:cxn>
                <a:cxn ang="0">
                  <a:pos x="653" y="1214"/>
                </a:cxn>
                <a:cxn ang="0">
                  <a:pos x="474" y="1008"/>
                </a:cxn>
                <a:cxn ang="0">
                  <a:pos x="444" y="947"/>
                </a:cxn>
                <a:cxn ang="0">
                  <a:pos x="415" y="858"/>
                </a:cxn>
                <a:cxn ang="0">
                  <a:pos x="385" y="771"/>
                </a:cxn>
                <a:cxn ang="0">
                  <a:pos x="327" y="740"/>
                </a:cxn>
                <a:cxn ang="0">
                  <a:pos x="237" y="683"/>
                </a:cxn>
                <a:cxn ang="0">
                  <a:pos x="149" y="622"/>
                </a:cxn>
                <a:cxn ang="0">
                  <a:pos x="90" y="592"/>
                </a:cxn>
                <a:cxn ang="0">
                  <a:pos x="60" y="533"/>
                </a:cxn>
                <a:cxn ang="0">
                  <a:pos x="30" y="385"/>
                </a:cxn>
                <a:cxn ang="0">
                  <a:pos x="0" y="355"/>
                </a:cxn>
                <a:cxn ang="0">
                  <a:pos x="60" y="355"/>
                </a:cxn>
                <a:cxn ang="0">
                  <a:pos x="90" y="297"/>
                </a:cxn>
                <a:cxn ang="0">
                  <a:pos x="30" y="208"/>
                </a:cxn>
                <a:cxn ang="0">
                  <a:pos x="0" y="118"/>
                </a:cxn>
                <a:cxn ang="0">
                  <a:pos x="60" y="90"/>
                </a:cxn>
                <a:cxn ang="0">
                  <a:pos x="60" y="118"/>
                </a:cxn>
                <a:cxn ang="0">
                  <a:pos x="149" y="90"/>
                </a:cxn>
                <a:cxn ang="0">
                  <a:pos x="237" y="60"/>
                </a:cxn>
                <a:cxn ang="0">
                  <a:pos x="327" y="30"/>
                </a:cxn>
              </a:cxnLst>
              <a:rect l="0" t="0" r="r" b="b"/>
              <a:pathLst>
                <a:path w="1778" h="2666">
                  <a:moveTo>
                    <a:pt x="979" y="2577"/>
                  </a:moveTo>
                  <a:lnTo>
                    <a:pt x="979" y="2635"/>
                  </a:lnTo>
                  <a:lnTo>
                    <a:pt x="1008" y="2666"/>
                  </a:lnTo>
                  <a:lnTo>
                    <a:pt x="1097" y="2666"/>
                  </a:lnTo>
                  <a:lnTo>
                    <a:pt x="1127" y="2635"/>
                  </a:lnTo>
                  <a:lnTo>
                    <a:pt x="1127" y="2605"/>
                  </a:lnTo>
                  <a:lnTo>
                    <a:pt x="1156" y="2577"/>
                  </a:lnTo>
                  <a:lnTo>
                    <a:pt x="1156" y="2546"/>
                  </a:lnTo>
                  <a:lnTo>
                    <a:pt x="1186" y="2546"/>
                  </a:lnTo>
                  <a:lnTo>
                    <a:pt x="1245" y="2487"/>
                  </a:lnTo>
                  <a:lnTo>
                    <a:pt x="1245" y="2398"/>
                  </a:lnTo>
                  <a:lnTo>
                    <a:pt x="1334" y="2310"/>
                  </a:lnTo>
                  <a:lnTo>
                    <a:pt x="1364" y="2340"/>
                  </a:lnTo>
                  <a:lnTo>
                    <a:pt x="1393" y="2310"/>
                  </a:lnTo>
                  <a:lnTo>
                    <a:pt x="1393" y="2162"/>
                  </a:lnTo>
                  <a:lnTo>
                    <a:pt x="1364" y="2132"/>
                  </a:lnTo>
                  <a:lnTo>
                    <a:pt x="1334" y="2132"/>
                  </a:lnTo>
                  <a:lnTo>
                    <a:pt x="1304" y="2103"/>
                  </a:lnTo>
                  <a:lnTo>
                    <a:pt x="1245" y="2103"/>
                  </a:lnTo>
                  <a:lnTo>
                    <a:pt x="1215" y="2073"/>
                  </a:lnTo>
                  <a:lnTo>
                    <a:pt x="1215" y="2012"/>
                  </a:lnTo>
                  <a:lnTo>
                    <a:pt x="1245" y="1985"/>
                  </a:lnTo>
                  <a:lnTo>
                    <a:pt x="1245" y="1925"/>
                  </a:lnTo>
                  <a:lnTo>
                    <a:pt x="1274" y="1894"/>
                  </a:lnTo>
                  <a:lnTo>
                    <a:pt x="1274" y="1867"/>
                  </a:lnTo>
                  <a:lnTo>
                    <a:pt x="1304" y="1837"/>
                  </a:lnTo>
                  <a:lnTo>
                    <a:pt x="1304" y="1806"/>
                  </a:lnTo>
                  <a:lnTo>
                    <a:pt x="1334" y="1806"/>
                  </a:lnTo>
                  <a:lnTo>
                    <a:pt x="1364" y="1776"/>
                  </a:lnTo>
                  <a:lnTo>
                    <a:pt x="1393" y="1806"/>
                  </a:lnTo>
                  <a:lnTo>
                    <a:pt x="1422" y="1806"/>
                  </a:lnTo>
                  <a:lnTo>
                    <a:pt x="1422" y="1837"/>
                  </a:lnTo>
                  <a:lnTo>
                    <a:pt x="1452" y="1837"/>
                  </a:lnTo>
                  <a:lnTo>
                    <a:pt x="1482" y="1867"/>
                  </a:lnTo>
                  <a:lnTo>
                    <a:pt x="1602" y="1867"/>
                  </a:lnTo>
                  <a:lnTo>
                    <a:pt x="1602" y="1894"/>
                  </a:lnTo>
                  <a:lnTo>
                    <a:pt x="1629" y="1925"/>
                  </a:lnTo>
                  <a:lnTo>
                    <a:pt x="1629" y="1955"/>
                  </a:lnTo>
                  <a:lnTo>
                    <a:pt x="1690" y="2012"/>
                  </a:lnTo>
                  <a:lnTo>
                    <a:pt x="1748" y="2012"/>
                  </a:lnTo>
                  <a:lnTo>
                    <a:pt x="1748" y="1955"/>
                  </a:lnTo>
                  <a:lnTo>
                    <a:pt x="1778" y="1894"/>
                  </a:lnTo>
                  <a:lnTo>
                    <a:pt x="1748" y="1867"/>
                  </a:lnTo>
                  <a:lnTo>
                    <a:pt x="1720" y="1867"/>
                  </a:lnTo>
                  <a:lnTo>
                    <a:pt x="1602" y="1748"/>
                  </a:lnTo>
                  <a:lnTo>
                    <a:pt x="1602" y="1718"/>
                  </a:lnTo>
                  <a:lnTo>
                    <a:pt x="1541" y="1718"/>
                  </a:lnTo>
                  <a:lnTo>
                    <a:pt x="1511" y="1687"/>
                  </a:lnTo>
                  <a:lnTo>
                    <a:pt x="1482" y="1687"/>
                  </a:lnTo>
                  <a:lnTo>
                    <a:pt x="1452" y="1658"/>
                  </a:lnTo>
                  <a:lnTo>
                    <a:pt x="1422" y="1658"/>
                  </a:lnTo>
                  <a:lnTo>
                    <a:pt x="1364" y="1599"/>
                  </a:lnTo>
                  <a:lnTo>
                    <a:pt x="1334" y="1599"/>
                  </a:lnTo>
                  <a:lnTo>
                    <a:pt x="1304" y="1569"/>
                  </a:lnTo>
                  <a:lnTo>
                    <a:pt x="1274" y="1569"/>
                  </a:lnTo>
                  <a:lnTo>
                    <a:pt x="1215" y="1539"/>
                  </a:lnTo>
                  <a:lnTo>
                    <a:pt x="1186" y="1539"/>
                  </a:lnTo>
                  <a:lnTo>
                    <a:pt x="1127" y="1512"/>
                  </a:lnTo>
                  <a:lnTo>
                    <a:pt x="1097" y="1481"/>
                  </a:lnTo>
                  <a:lnTo>
                    <a:pt x="1067" y="1481"/>
                  </a:lnTo>
                  <a:lnTo>
                    <a:pt x="1036" y="1451"/>
                  </a:lnTo>
                  <a:lnTo>
                    <a:pt x="1036" y="1392"/>
                  </a:lnTo>
                  <a:lnTo>
                    <a:pt x="1067" y="1392"/>
                  </a:lnTo>
                  <a:lnTo>
                    <a:pt x="1097" y="1362"/>
                  </a:lnTo>
                  <a:lnTo>
                    <a:pt x="1097" y="1333"/>
                  </a:lnTo>
                  <a:lnTo>
                    <a:pt x="1067" y="1303"/>
                  </a:lnTo>
                  <a:lnTo>
                    <a:pt x="799" y="1303"/>
                  </a:lnTo>
                  <a:lnTo>
                    <a:pt x="772" y="1274"/>
                  </a:lnTo>
                  <a:lnTo>
                    <a:pt x="711" y="1274"/>
                  </a:lnTo>
                  <a:lnTo>
                    <a:pt x="711" y="1244"/>
                  </a:lnTo>
                  <a:lnTo>
                    <a:pt x="681" y="1214"/>
                  </a:lnTo>
                  <a:lnTo>
                    <a:pt x="653" y="1214"/>
                  </a:lnTo>
                  <a:lnTo>
                    <a:pt x="504" y="1065"/>
                  </a:lnTo>
                  <a:lnTo>
                    <a:pt x="474" y="1008"/>
                  </a:lnTo>
                  <a:lnTo>
                    <a:pt x="474" y="978"/>
                  </a:lnTo>
                  <a:lnTo>
                    <a:pt x="444" y="947"/>
                  </a:lnTo>
                  <a:lnTo>
                    <a:pt x="444" y="889"/>
                  </a:lnTo>
                  <a:lnTo>
                    <a:pt x="415" y="858"/>
                  </a:lnTo>
                  <a:lnTo>
                    <a:pt x="415" y="801"/>
                  </a:lnTo>
                  <a:lnTo>
                    <a:pt x="385" y="771"/>
                  </a:lnTo>
                  <a:lnTo>
                    <a:pt x="385" y="740"/>
                  </a:lnTo>
                  <a:lnTo>
                    <a:pt x="327" y="740"/>
                  </a:lnTo>
                  <a:lnTo>
                    <a:pt x="267" y="683"/>
                  </a:lnTo>
                  <a:lnTo>
                    <a:pt x="237" y="683"/>
                  </a:lnTo>
                  <a:lnTo>
                    <a:pt x="208" y="652"/>
                  </a:lnTo>
                  <a:lnTo>
                    <a:pt x="149" y="622"/>
                  </a:lnTo>
                  <a:lnTo>
                    <a:pt x="119" y="622"/>
                  </a:lnTo>
                  <a:lnTo>
                    <a:pt x="90" y="592"/>
                  </a:lnTo>
                  <a:lnTo>
                    <a:pt x="90" y="563"/>
                  </a:lnTo>
                  <a:lnTo>
                    <a:pt x="60" y="533"/>
                  </a:lnTo>
                  <a:lnTo>
                    <a:pt x="30" y="533"/>
                  </a:lnTo>
                  <a:lnTo>
                    <a:pt x="30" y="385"/>
                  </a:lnTo>
                  <a:lnTo>
                    <a:pt x="0" y="385"/>
                  </a:lnTo>
                  <a:lnTo>
                    <a:pt x="0" y="355"/>
                  </a:lnTo>
                  <a:lnTo>
                    <a:pt x="30" y="327"/>
                  </a:lnTo>
                  <a:lnTo>
                    <a:pt x="60" y="355"/>
                  </a:lnTo>
                  <a:lnTo>
                    <a:pt x="60" y="327"/>
                  </a:lnTo>
                  <a:lnTo>
                    <a:pt x="90" y="297"/>
                  </a:lnTo>
                  <a:lnTo>
                    <a:pt x="30" y="237"/>
                  </a:lnTo>
                  <a:lnTo>
                    <a:pt x="30" y="208"/>
                  </a:lnTo>
                  <a:lnTo>
                    <a:pt x="0" y="208"/>
                  </a:lnTo>
                  <a:lnTo>
                    <a:pt x="0" y="118"/>
                  </a:lnTo>
                  <a:lnTo>
                    <a:pt x="30" y="118"/>
                  </a:lnTo>
                  <a:lnTo>
                    <a:pt x="60" y="90"/>
                  </a:lnTo>
                  <a:lnTo>
                    <a:pt x="90" y="90"/>
                  </a:lnTo>
                  <a:lnTo>
                    <a:pt x="60" y="118"/>
                  </a:lnTo>
                  <a:lnTo>
                    <a:pt x="90" y="118"/>
                  </a:lnTo>
                  <a:lnTo>
                    <a:pt x="149" y="90"/>
                  </a:lnTo>
                  <a:lnTo>
                    <a:pt x="178" y="60"/>
                  </a:lnTo>
                  <a:lnTo>
                    <a:pt x="237" y="60"/>
                  </a:lnTo>
                  <a:lnTo>
                    <a:pt x="237" y="30"/>
                  </a:lnTo>
                  <a:lnTo>
                    <a:pt x="327" y="30"/>
                  </a:lnTo>
                  <a:lnTo>
                    <a:pt x="356" y="0"/>
                  </a:lnTo>
                </a:path>
              </a:pathLst>
            </a:custGeom>
            <a:noFill/>
            <a:ln w="1588">
              <a:solidFill>
                <a:srgbClr val="000000"/>
              </a:solidFill>
              <a:prstDash val="solid"/>
              <a:round/>
              <a:headEnd/>
              <a:tailEnd/>
            </a:ln>
          </p:spPr>
          <p:txBody>
            <a:bodyPr/>
            <a:lstStyle/>
            <a:p>
              <a:endParaRPr lang="en-GB"/>
            </a:p>
          </p:txBody>
        </p:sp>
        <p:sp>
          <p:nvSpPr>
            <p:cNvPr id="17920" name="Freeform 512"/>
            <p:cNvSpPr>
              <a:spLocks/>
            </p:cNvSpPr>
            <p:nvPr/>
          </p:nvSpPr>
          <p:spPr bwMode="auto">
            <a:xfrm>
              <a:off x="3450" y="2786"/>
              <a:ext cx="163" cy="44"/>
            </a:xfrm>
            <a:custGeom>
              <a:avLst/>
              <a:gdLst/>
              <a:ahLst/>
              <a:cxnLst>
                <a:cxn ang="0">
                  <a:pos x="651" y="0"/>
                </a:cxn>
                <a:cxn ang="0">
                  <a:pos x="623" y="0"/>
                </a:cxn>
                <a:cxn ang="0">
                  <a:pos x="623" y="59"/>
                </a:cxn>
                <a:cxn ang="0">
                  <a:pos x="533" y="59"/>
                </a:cxn>
                <a:cxn ang="0">
                  <a:pos x="505" y="90"/>
                </a:cxn>
                <a:cxn ang="0">
                  <a:pos x="326" y="90"/>
                </a:cxn>
                <a:cxn ang="0">
                  <a:pos x="237" y="178"/>
                </a:cxn>
                <a:cxn ang="0">
                  <a:pos x="207" y="148"/>
                </a:cxn>
                <a:cxn ang="0">
                  <a:pos x="150" y="148"/>
                </a:cxn>
                <a:cxn ang="0">
                  <a:pos x="89" y="118"/>
                </a:cxn>
                <a:cxn ang="0">
                  <a:pos x="0" y="118"/>
                </a:cxn>
              </a:cxnLst>
              <a:rect l="0" t="0" r="r" b="b"/>
              <a:pathLst>
                <a:path w="651" h="178">
                  <a:moveTo>
                    <a:pt x="651" y="0"/>
                  </a:moveTo>
                  <a:lnTo>
                    <a:pt x="623" y="0"/>
                  </a:lnTo>
                  <a:lnTo>
                    <a:pt x="623" y="59"/>
                  </a:lnTo>
                  <a:lnTo>
                    <a:pt x="533" y="59"/>
                  </a:lnTo>
                  <a:lnTo>
                    <a:pt x="505" y="90"/>
                  </a:lnTo>
                  <a:lnTo>
                    <a:pt x="326" y="90"/>
                  </a:lnTo>
                  <a:lnTo>
                    <a:pt x="237" y="178"/>
                  </a:lnTo>
                  <a:lnTo>
                    <a:pt x="207" y="148"/>
                  </a:lnTo>
                  <a:lnTo>
                    <a:pt x="150" y="148"/>
                  </a:lnTo>
                  <a:lnTo>
                    <a:pt x="89" y="118"/>
                  </a:lnTo>
                  <a:lnTo>
                    <a:pt x="0" y="118"/>
                  </a:lnTo>
                </a:path>
              </a:pathLst>
            </a:custGeom>
            <a:noFill/>
            <a:ln w="1588">
              <a:solidFill>
                <a:srgbClr val="000000"/>
              </a:solidFill>
              <a:prstDash val="solid"/>
              <a:round/>
              <a:headEnd/>
              <a:tailEnd/>
            </a:ln>
          </p:spPr>
          <p:txBody>
            <a:bodyPr/>
            <a:lstStyle/>
            <a:p>
              <a:endParaRPr lang="en-GB"/>
            </a:p>
          </p:txBody>
        </p:sp>
        <p:sp>
          <p:nvSpPr>
            <p:cNvPr id="17921" name="Freeform 513"/>
            <p:cNvSpPr>
              <a:spLocks/>
            </p:cNvSpPr>
            <p:nvPr/>
          </p:nvSpPr>
          <p:spPr bwMode="auto">
            <a:xfrm>
              <a:off x="3442" y="2823"/>
              <a:ext cx="178" cy="81"/>
            </a:xfrm>
            <a:custGeom>
              <a:avLst/>
              <a:gdLst/>
              <a:ahLst/>
              <a:cxnLst>
                <a:cxn ang="0">
                  <a:pos x="711" y="0"/>
                </a:cxn>
                <a:cxn ang="0">
                  <a:pos x="652" y="61"/>
                </a:cxn>
                <a:cxn ang="0">
                  <a:pos x="562" y="61"/>
                </a:cxn>
                <a:cxn ang="0">
                  <a:pos x="562" y="118"/>
                </a:cxn>
                <a:cxn ang="0">
                  <a:pos x="593" y="149"/>
                </a:cxn>
                <a:cxn ang="0">
                  <a:pos x="593" y="207"/>
                </a:cxn>
                <a:cxn ang="0">
                  <a:pos x="504" y="207"/>
                </a:cxn>
                <a:cxn ang="0">
                  <a:pos x="473" y="237"/>
                </a:cxn>
                <a:cxn ang="0">
                  <a:pos x="504" y="267"/>
                </a:cxn>
                <a:cxn ang="0">
                  <a:pos x="473" y="267"/>
                </a:cxn>
                <a:cxn ang="0">
                  <a:pos x="473" y="297"/>
                </a:cxn>
                <a:cxn ang="0">
                  <a:pos x="443" y="325"/>
                </a:cxn>
                <a:cxn ang="0">
                  <a:pos x="355" y="325"/>
                </a:cxn>
                <a:cxn ang="0">
                  <a:pos x="297" y="267"/>
                </a:cxn>
                <a:cxn ang="0">
                  <a:pos x="266" y="267"/>
                </a:cxn>
                <a:cxn ang="0">
                  <a:pos x="266" y="297"/>
                </a:cxn>
                <a:cxn ang="0">
                  <a:pos x="236" y="325"/>
                </a:cxn>
                <a:cxn ang="0">
                  <a:pos x="206" y="325"/>
                </a:cxn>
                <a:cxn ang="0">
                  <a:pos x="206" y="297"/>
                </a:cxn>
                <a:cxn ang="0">
                  <a:pos x="179" y="325"/>
                </a:cxn>
                <a:cxn ang="0">
                  <a:pos x="148" y="325"/>
                </a:cxn>
                <a:cxn ang="0">
                  <a:pos x="118" y="297"/>
                </a:cxn>
                <a:cxn ang="0">
                  <a:pos x="118" y="325"/>
                </a:cxn>
                <a:cxn ang="0">
                  <a:pos x="0" y="325"/>
                </a:cxn>
              </a:cxnLst>
              <a:rect l="0" t="0" r="r" b="b"/>
              <a:pathLst>
                <a:path w="711" h="325">
                  <a:moveTo>
                    <a:pt x="711" y="0"/>
                  </a:moveTo>
                  <a:lnTo>
                    <a:pt x="652" y="61"/>
                  </a:lnTo>
                  <a:lnTo>
                    <a:pt x="562" y="61"/>
                  </a:lnTo>
                  <a:lnTo>
                    <a:pt x="562" y="118"/>
                  </a:lnTo>
                  <a:lnTo>
                    <a:pt x="593" y="149"/>
                  </a:lnTo>
                  <a:lnTo>
                    <a:pt x="593" y="207"/>
                  </a:lnTo>
                  <a:lnTo>
                    <a:pt x="504" y="207"/>
                  </a:lnTo>
                  <a:lnTo>
                    <a:pt x="473" y="237"/>
                  </a:lnTo>
                  <a:lnTo>
                    <a:pt x="504" y="267"/>
                  </a:lnTo>
                  <a:lnTo>
                    <a:pt x="473" y="267"/>
                  </a:lnTo>
                  <a:lnTo>
                    <a:pt x="473" y="297"/>
                  </a:lnTo>
                  <a:lnTo>
                    <a:pt x="443" y="325"/>
                  </a:lnTo>
                  <a:lnTo>
                    <a:pt x="355" y="325"/>
                  </a:lnTo>
                  <a:lnTo>
                    <a:pt x="297" y="267"/>
                  </a:lnTo>
                  <a:lnTo>
                    <a:pt x="266" y="267"/>
                  </a:lnTo>
                  <a:lnTo>
                    <a:pt x="266" y="297"/>
                  </a:lnTo>
                  <a:lnTo>
                    <a:pt x="236" y="325"/>
                  </a:lnTo>
                  <a:lnTo>
                    <a:pt x="206" y="325"/>
                  </a:lnTo>
                  <a:lnTo>
                    <a:pt x="206" y="297"/>
                  </a:lnTo>
                  <a:lnTo>
                    <a:pt x="179" y="325"/>
                  </a:lnTo>
                  <a:lnTo>
                    <a:pt x="148" y="325"/>
                  </a:lnTo>
                  <a:lnTo>
                    <a:pt x="118" y="297"/>
                  </a:lnTo>
                  <a:lnTo>
                    <a:pt x="118" y="325"/>
                  </a:lnTo>
                  <a:lnTo>
                    <a:pt x="0" y="325"/>
                  </a:lnTo>
                </a:path>
              </a:pathLst>
            </a:custGeom>
            <a:noFill/>
            <a:ln w="1588">
              <a:solidFill>
                <a:srgbClr val="000000"/>
              </a:solidFill>
              <a:prstDash val="solid"/>
              <a:round/>
              <a:headEnd/>
              <a:tailEnd/>
            </a:ln>
          </p:spPr>
          <p:txBody>
            <a:bodyPr/>
            <a:lstStyle/>
            <a:p>
              <a:endParaRPr lang="en-GB"/>
            </a:p>
          </p:txBody>
        </p:sp>
        <p:sp>
          <p:nvSpPr>
            <p:cNvPr id="17922" name="Freeform 514"/>
            <p:cNvSpPr>
              <a:spLocks/>
            </p:cNvSpPr>
            <p:nvPr/>
          </p:nvSpPr>
          <p:spPr bwMode="auto">
            <a:xfrm>
              <a:off x="3435" y="2815"/>
              <a:ext cx="15" cy="59"/>
            </a:xfrm>
            <a:custGeom>
              <a:avLst/>
              <a:gdLst/>
              <a:ahLst/>
              <a:cxnLst>
                <a:cxn ang="0">
                  <a:pos x="29" y="237"/>
                </a:cxn>
                <a:cxn ang="0">
                  <a:pos x="58" y="209"/>
                </a:cxn>
                <a:cxn ang="0">
                  <a:pos x="29" y="179"/>
                </a:cxn>
                <a:cxn ang="0">
                  <a:pos x="29" y="148"/>
                </a:cxn>
                <a:cxn ang="0">
                  <a:pos x="58" y="118"/>
                </a:cxn>
                <a:cxn ang="0">
                  <a:pos x="29" y="91"/>
                </a:cxn>
                <a:cxn ang="0">
                  <a:pos x="0" y="91"/>
                </a:cxn>
                <a:cxn ang="0">
                  <a:pos x="0" y="60"/>
                </a:cxn>
                <a:cxn ang="0">
                  <a:pos x="29" y="30"/>
                </a:cxn>
                <a:cxn ang="0">
                  <a:pos x="58" y="30"/>
                </a:cxn>
                <a:cxn ang="0">
                  <a:pos x="58" y="0"/>
                </a:cxn>
              </a:cxnLst>
              <a:rect l="0" t="0" r="r" b="b"/>
              <a:pathLst>
                <a:path w="58" h="237">
                  <a:moveTo>
                    <a:pt x="29" y="237"/>
                  </a:moveTo>
                  <a:lnTo>
                    <a:pt x="58" y="209"/>
                  </a:lnTo>
                  <a:lnTo>
                    <a:pt x="29" y="179"/>
                  </a:lnTo>
                  <a:lnTo>
                    <a:pt x="29" y="148"/>
                  </a:lnTo>
                  <a:lnTo>
                    <a:pt x="58" y="118"/>
                  </a:lnTo>
                  <a:lnTo>
                    <a:pt x="29" y="91"/>
                  </a:lnTo>
                  <a:lnTo>
                    <a:pt x="0" y="91"/>
                  </a:lnTo>
                  <a:lnTo>
                    <a:pt x="0" y="60"/>
                  </a:lnTo>
                  <a:lnTo>
                    <a:pt x="29" y="30"/>
                  </a:lnTo>
                  <a:lnTo>
                    <a:pt x="58" y="30"/>
                  </a:lnTo>
                  <a:lnTo>
                    <a:pt x="58" y="0"/>
                  </a:lnTo>
                </a:path>
              </a:pathLst>
            </a:custGeom>
            <a:noFill/>
            <a:ln w="1588">
              <a:solidFill>
                <a:srgbClr val="000000"/>
              </a:solidFill>
              <a:prstDash val="solid"/>
              <a:round/>
              <a:headEnd/>
              <a:tailEnd/>
            </a:ln>
          </p:spPr>
          <p:txBody>
            <a:bodyPr/>
            <a:lstStyle/>
            <a:p>
              <a:endParaRPr lang="en-GB"/>
            </a:p>
          </p:txBody>
        </p:sp>
        <p:sp>
          <p:nvSpPr>
            <p:cNvPr id="17923" name="Freeform 515"/>
            <p:cNvSpPr>
              <a:spLocks/>
            </p:cNvSpPr>
            <p:nvPr/>
          </p:nvSpPr>
          <p:spPr bwMode="auto">
            <a:xfrm>
              <a:off x="3442" y="2904"/>
              <a:ext cx="127" cy="96"/>
            </a:xfrm>
            <a:custGeom>
              <a:avLst/>
              <a:gdLst/>
              <a:ahLst/>
              <a:cxnLst>
                <a:cxn ang="0">
                  <a:pos x="0" y="0"/>
                </a:cxn>
                <a:cxn ang="0">
                  <a:pos x="0" y="31"/>
                </a:cxn>
                <a:cxn ang="0">
                  <a:pos x="29" y="61"/>
                </a:cxn>
                <a:cxn ang="0">
                  <a:pos x="0" y="61"/>
                </a:cxn>
                <a:cxn ang="0">
                  <a:pos x="29" y="90"/>
                </a:cxn>
                <a:cxn ang="0">
                  <a:pos x="29" y="119"/>
                </a:cxn>
                <a:cxn ang="0">
                  <a:pos x="59" y="149"/>
                </a:cxn>
                <a:cxn ang="0">
                  <a:pos x="59" y="179"/>
                </a:cxn>
                <a:cxn ang="0">
                  <a:pos x="118" y="237"/>
                </a:cxn>
                <a:cxn ang="0">
                  <a:pos x="118" y="209"/>
                </a:cxn>
                <a:cxn ang="0">
                  <a:pos x="148" y="179"/>
                </a:cxn>
                <a:cxn ang="0">
                  <a:pos x="148" y="149"/>
                </a:cxn>
                <a:cxn ang="0">
                  <a:pos x="179" y="149"/>
                </a:cxn>
                <a:cxn ang="0">
                  <a:pos x="179" y="90"/>
                </a:cxn>
                <a:cxn ang="0">
                  <a:pos x="206" y="90"/>
                </a:cxn>
                <a:cxn ang="0">
                  <a:pos x="206" y="31"/>
                </a:cxn>
                <a:cxn ang="0">
                  <a:pos x="236" y="31"/>
                </a:cxn>
                <a:cxn ang="0">
                  <a:pos x="325" y="119"/>
                </a:cxn>
                <a:cxn ang="0">
                  <a:pos x="355" y="119"/>
                </a:cxn>
                <a:cxn ang="0">
                  <a:pos x="355" y="149"/>
                </a:cxn>
                <a:cxn ang="0">
                  <a:pos x="386" y="149"/>
                </a:cxn>
                <a:cxn ang="0">
                  <a:pos x="386" y="179"/>
                </a:cxn>
                <a:cxn ang="0">
                  <a:pos x="355" y="209"/>
                </a:cxn>
                <a:cxn ang="0">
                  <a:pos x="386" y="237"/>
                </a:cxn>
                <a:cxn ang="0">
                  <a:pos x="386" y="267"/>
                </a:cxn>
                <a:cxn ang="0">
                  <a:pos x="416" y="297"/>
                </a:cxn>
                <a:cxn ang="0">
                  <a:pos x="355" y="297"/>
                </a:cxn>
                <a:cxn ang="0">
                  <a:pos x="443" y="386"/>
                </a:cxn>
                <a:cxn ang="0">
                  <a:pos x="473" y="358"/>
                </a:cxn>
                <a:cxn ang="0">
                  <a:pos x="504" y="386"/>
                </a:cxn>
              </a:cxnLst>
              <a:rect l="0" t="0" r="r" b="b"/>
              <a:pathLst>
                <a:path w="504" h="386">
                  <a:moveTo>
                    <a:pt x="0" y="0"/>
                  </a:moveTo>
                  <a:lnTo>
                    <a:pt x="0" y="31"/>
                  </a:lnTo>
                  <a:lnTo>
                    <a:pt x="29" y="61"/>
                  </a:lnTo>
                  <a:lnTo>
                    <a:pt x="0" y="61"/>
                  </a:lnTo>
                  <a:lnTo>
                    <a:pt x="29" y="90"/>
                  </a:lnTo>
                  <a:lnTo>
                    <a:pt x="29" y="119"/>
                  </a:lnTo>
                  <a:lnTo>
                    <a:pt x="59" y="149"/>
                  </a:lnTo>
                  <a:lnTo>
                    <a:pt x="59" y="179"/>
                  </a:lnTo>
                  <a:lnTo>
                    <a:pt x="118" y="237"/>
                  </a:lnTo>
                  <a:lnTo>
                    <a:pt x="118" y="209"/>
                  </a:lnTo>
                  <a:lnTo>
                    <a:pt x="148" y="179"/>
                  </a:lnTo>
                  <a:lnTo>
                    <a:pt x="148" y="149"/>
                  </a:lnTo>
                  <a:lnTo>
                    <a:pt x="179" y="149"/>
                  </a:lnTo>
                  <a:lnTo>
                    <a:pt x="179" y="90"/>
                  </a:lnTo>
                  <a:lnTo>
                    <a:pt x="206" y="90"/>
                  </a:lnTo>
                  <a:lnTo>
                    <a:pt x="206" y="31"/>
                  </a:lnTo>
                  <a:lnTo>
                    <a:pt x="236" y="31"/>
                  </a:lnTo>
                  <a:lnTo>
                    <a:pt x="325" y="119"/>
                  </a:lnTo>
                  <a:lnTo>
                    <a:pt x="355" y="119"/>
                  </a:lnTo>
                  <a:lnTo>
                    <a:pt x="355" y="149"/>
                  </a:lnTo>
                  <a:lnTo>
                    <a:pt x="386" y="149"/>
                  </a:lnTo>
                  <a:lnTo>
                    <a:pt x="386" y="179"/>
                  </a:lnTo>
                  <a:lnTo>
                    <a:pt x="355" y="209"/>
                  </a:lnTo>
                  <a:lnTo>
                    <a:pt x="386" y="237"/>
                  </a:lnTo>
                  <a:lnTo>
                    <a:pt x="386" y="267"/>
                  </a:lnTo>
                  <a:lnTo>
                    <a:pt x="416" y="297"/>
                  </a:lnTo>
                  <a:lnTo>
                    <a:pt x="355" y="297"/>
                  </a:lnTo>
                  <a:lnTo>
                    <a:pt x="443" y="386"/>
                  </a:lnTo>
                  <a:lnTo>
                    <a:pt x="473" y="358"/>
                  </a:lnTo>
                  <a:lnTo>
                    <a:pt x="504" y="386"/>
                  </a:lnTo>
                </a:path>
              </a:pathLst>
            </a:custGeom>
            <a:noFill/>
            <a:ln w="1588">
              <a:solidFill>
                <a:srgbClr val="000000"/>
              </a:solidFill>
              <a:prstDash val="solid"/>
              <a:round/>
              <a:headEnd/>
              <a:tailEnd/>
            </a:ln>
          </p:spPr>
          <p:txBody>
            <a:bodyPr/>
            <a:lstStyle/>
            <a:p>
              <a:endParaRPr lang="en-GB"/>
            </a:p>
          </p:txBody>
        </p:sp>
        <p:sp>
          <p:nvSpPr>
            <p:cNvPr id="17924" name="Freeform 516"/>
            <p:cNvSpPr>
              <a:spLocks/>
            </p:cNvSpPr>
            <p:nvPr/>
          </p:nvSpPr>
          <p:spPr bwMode="auto">
            <a:xfrm>
              <a:off x="3442" y="2874"/>
              <a:ext cx="23" cy="30"/>
            </a:xfrm>
            <a:custGeom>
              <a:avLst/>
              <a:gdLst/>
              <a:ahLst/>
              <a:cxnLst>
                <a:cxn ang="0">
                  <a:pos x="0" y="118"/>
                </a:cxn>
                <a:cxn ang="0">
                  <a:pos x="29" y="90"/>
                </a:cxn>
                <a:cxn ang="0">
                  <a:pos x="59" y="90"/>
                </a:cxn>
                <a:cxn ang="0">
                  <a:pos x="88" y="60"/>
                </a:cxn>
                <a:cxn ang="0">
                  <a:pos x="88" y="30"/>
                </a:cxn>
                <a:cxn ang="0">
                  <a:pos x="59" y="0"/>
                </a:cxn>
                <a:cxn ang="0">
                  <a:pos x="0" y="0"/>
                </a:cxn>
              </a:cxnLst>
              <a:rect l="0" t="0" r="r" b="b"/>
              <a:pathLst>
                <a:path w="88" h="118">
                  <a:moveTo>
                    <a:pt x="0" y="118"/>
                  </a:moveTo>
                  <a:lnTo>
                    <a:pt x="29" y="90"/>
                  </a:lnTo>
                  <a:lnTo>
                    <a:pt x="59" y="90"/>
                  </a:lnTo>
                  <a:lnTo>
                    <a:pt x="88" y="60"/>
                  </a:lnTo>
                  <a:lnTo>
                    <a:pt x="88" y="30"/>
                  </a:lnTo>
                  <a:lnTo>
                    <a:pt x="59" y="0"/>
                  </a:lnTo>
                  <a:lnTo>
                    <a:pt x="0" y="0"/>
                  </a:lnTo>
                </a:path>
              </a:pathLst>
            </a:custGeom>
            <a:noFill/>
            <a:ln w="1588">
              <a:solidFill>
                <a:srgbClr val="000000"/>
              </a:solidFill>
              <a:prstDash val="solid"/>
              <a:round/>
              <a:headEnd/>
              <a:tailEnd/>
            </a:ln>
          </p:spPr>
          <p:txBody>
            <a:bodyPr/>
            <a:lstStyle/>
            <a:p>
              <a:endParaRPr lang="en-GB"/>
            </a:p>
          </p:txBody>
        </p:sp>
        <p:sp>
          <p:nvSpPr>
            <p:cNvPr id="17925" name="Freeform 517"/>
            <p:cNvSpPr>
              <a:spLocks/>
            </p:cNvSpPr>
            <p:nvPr/>
          </p:nvSpPr>
          <p:spPr bwMode="auto">
            <a:xfrm>
              <a:off x="3569" y="3000"/>
              <a:ext cx="14" cy="8"/>
            </a:xfrm>
            <a:custGeom>
              <a:avLst/>
              <a:gdLst/>
              <a:ahLst/>
              <a:cxnLst>
                <a:cxn ang="0">
                  <a:pos x="0" y="0"/>
                </a:cxn>
                <a:cxn ang="0">
                  <a:pos x="30" y="0"/>
                </a:cxn>
                <a:cxn ang="0">
                  <a:pos x="58" y="29"/>
                </a:cxn>
                <a:cxn ang="0">
                  <a:pos x="30" y="29"/>
                </a:cxn>
                <a:cxn ang="0">
                  <a:pos x="0" y="0"/>
                </a:cxn>
              </a:cxnLst>
              <a:rect l="0" t="0" r="r" b="b"/>
              <a:pathLst>
                <a:path w="58" h="29">
                  <a:moveTo>
                    <a:pt x="0" y="0"/>
                  </a:moveTo>
                  <a:lnTo>
                    <a:pt x="30" y="0"/>
                  </a:lnTo>
                  <a:lnTo>
                    <a:pt x="58" y="29"/>
                  </a:lnTo>
                  <a:lnTo>
                    <a:pt x="30" y="29"/>
                  </a:lnTo>
                  <a:lnTo>
                    <a:pt x="0" y="0"/>
                  </a:lnTo>
                </a:path>
              </a:pathLst>
            </a:custGeom>
            <a:noFill/>
            <a:ln w="1588">
              <a:solidFill>
                <a:srgbClr val="000000"/>
              </a:solidFill>
              <a:prstDash val="solid"/>
              <a:round/>
              <a:headEnd/>
              <a:tailEnd/>
            </a:ln>
          </p:spPr>
          <p:txBody>
            <a:bodyPr/>
            <a:lstStyle/>
            <a:p>
              <a:endParaRPr lang="en-GB"/>
            </a:p>
          </p:txBody>
        </p:sp>
        <p:sp>
          <p:nvSpPr>
            <p:cNvPr id="17926" name="Freeform 518"/>
            <p:cNvSpPr>
              <a:spLocks/>
            </p:cNvSpPr>
            <p:nvPr/>
          </p:nvSpPr>
          <p:spPr bwMode="auto">
            <a:xfrm>
              <a:off x="3553" y="3000"/>
              <a:ext cx="171" cy="119"/>
            </a:xfrm>
            <a:custGeom>
              <a:avLst/>
              <a:gdLst/>
              <a:ahLst/>
              <a:cxnLst>
                <a:cxn ang="0">
                  <a:pos x="61" y="0"/>
                </a:cxn>
                <a:cxn ang="0">
                  <a:pos x="30" y="0"/>
                </a:cxn>
                <a:cxn ang="0">
                  <a:pos x="0" y="29"/>
                </a:cxn>
                <a:cxn ang="0">
                  <a:pos x="150" y="179"/>
                </a:cxn>
                <a:cxn ang="0">
                  <a:pos x="180" y="179"/>
                </a:cxn>
                <a:cxn ang="0">
                  <a:pos x="209" y="206"/>
                </a:cxn>
                <a:cxn ang="0">
                  <a:pos x="237" y="206"/>
                </a:cxn>
                <a:cxn ang="0">
                  <a:pos x="209" y="236"/>
                </a:cxn>
                <a:cxn ang="0">
                  <a:pos x="268" y="297"/>
                </a:cxn>
                <a:cxn ang="0">
                  <a:pos x="298" y="267"/>
                </a:cxn>
                <a:cxn ang="0">
                  <a:pos x="357" y="267"/>
                </a:cxn>
                <a:cxn ang="0">
                  <a:pos x="446" y="297"/>
                </a:cxn>
                <a:cxn ang="0">
                  <a:pos x="475" y="297"/>
                </a:cxn>
                <a:cxn ang="0">
                  <a:pos x="565" y="385"/>
                </a:cxn>
                <a:cxn ang="0">
                  <a:pos x="594" y="385"/>
                </a:cxn>
                <a:cxn ang="0">
                  <a:pos x="594" y="415"/>
                </a:cxn>
                <a:cxn ang="0">
                  <a:pos x="623" y="415"/>
                </a:cxn>
                <a:cxn ang="0">
                  <a:pos x="683" y="474"/>
                </a:cxn>
              </a:cxnLst>
              <a:rect l="0" t="0" r="r" b="b"/>
              <a:pathLst>
                <a:path w="683" h="474">
                  <a:moveTo>
                    <a:pt x="61" y="0"/>
                  </a:moveTo>
                  <a:lnTo>
                    <a:pt x="30" y="0"/>
                  </a:lnTo>
                  <a:lnTo>
                    <a:pt x="0" y="29"/>
                  </a:lnTo>
                  <a:lnTo>
                    <a:pt x="150" y="179"/>
                  </a:lnTo>
                  <a:lnTo>
                    <a:pt x="180" y="179"/>
                  </a:lnTo>
                  <a:lnTo>
                    <a:pt x="209" y="206"/>
                  </a:lnTo>
                  <a:lnTo>
                    <a:pt x="237" y="206"/>
                  </a:lnTo>
                  <a:lnTo>
                    <a:pt x="209" y="236"/>
                  </a:lnTo>
                  <a:lnTo>
                    <a:pt x="268" y="297"/>
                  </a:lnTo>
                  <a:lnTo>
                    <a:pt x="298" y="267"/>
                  </a:lnTo>
                  <a:lnTo>
                    <a:pt x="357" y="267"/>
                  </a:lnTo>
                  <a:lnTo>
                    <a:pt x="446" y="297"/>
                  </a:lnTo>
                  <a:lnTo>
                    <a:pt x="475" y="297"/>
                  </a:lnTo>
                  <a:lnTo>
                    <a:pt x="565" y="385"/>
                  </a:lnTo>
                  <a:lnTo>
                    <a:pt x="594" y="385"/>
                  </a:lnTo>
                  <a:lnTo>
                    <a:pt x="594" y="415"/>
                  </a:lnTo>
                  <a:lnTo>
                    <a:pt x="623" y="415"/>
                  </a:lnTo>
                  <a:lnTo>
                    <a:pt x="683" y="474"/>
                  </a:lnTo>
                </a:path>
              </a:pathLst>
            </a:custGeom>
            <a:noFill/>
            <a:ln w="1588">
              <a:solidFill>
                <a:srgbClr val="000000"/>
              </a:solidFill>
              <a:prstDash val="solid"/>
              <a:round/>
              <a:headEnd/>
              <a:tailEnd/>
            </a:ln>
          </p:spPr>
          <p:txBody>
            <a:bodyPr/>
            <a:lstStyle/>
            <a:p>
              <a:endParaRPr lang="en-GB"/>
            </a:p>
          </p:txBody>
        </p:sp>
        <p:sp>
          <p:nvSpPr>
            <p:cNvPr id="17927" name="Freeform 519"/>
            <p:cNvSpPr>
              <a:spLocks/>
            </p:cNvSpPr>
            <p:nvPr/>
          </p:nvSpPr>
          <p:spPr bwMode="auto">
            <a:xfrm>
              <a:off x="3035" y="2993"/>
              <a:ext cx="607" cy="526"/>
            </a:xfrm>
            <a:custGeom>
              <a:avLst/>
              <a:gdLst/>
              <a:ahLst/>
              <a:cxnLst>
                <a:cxn ang="0">
                  <a:pos x="89" y="209"/>
                </a:cxn>
                <a:cxn ang="0">
                  <a:pos x="150" y="178"/>
                </a:cxn>
                <a:cxn ang="0">
                  <a:pos x="207" y="89"/>
                </a:cxn>
                <a:cxn ang="0">
                  <a:pos x="238" y="59"/>
                </a:cxn>
                <a:cxn ang="0">
                  <a:pos x="416" y="0"/>
                </a:cxn>
                <a:cxn ang="0">
                  <a:pos x="475" y="30"/>
                </a:cxn>
                <a:cxn ang="0">
                  <a:pos x="535" y="59"/>
                </a:cxn>
                <a:cxn ang="0">
                  <a:pos x="623" y="89"/>
                </a:cxn>
                <a:cxn ang="0">
                  <a:pos x="682" y="118"/>
                </a:cxn>
                <a:cxn ang="0">
                  <a:pos x="742" y="266"/>
                </a:cxn>
                <a:cxn ang="0">
                  <a:pos x="773" y="327"/>
                </a:cxn>
                <a:cxn ang="0">
                  <a:pos x="801" y="384"/>
                </a:cxn>
                <a:cxn ang="0">
                  <a:pos x="830" y="504"/>
                </a:cxn>
                <a:cxn ang="0">
                  <a:pos x="891" y="504"/>
                </a:cxn>
                <a:cxn ang="0">
                  <a:pos x="919" y="563"/>
                </a:cxn>
                <a:cxn ang="0">
                  <a:pos x="980" y="591"/>
                </a:cxn>
                <a:cxn ang="0">
                  <a:pos x="1010" y="652"/>
                </a:cxn>
                <a:cxn ang="0">
                  <a:pos x="1068" y="682"/>
                </a:cxn>
                <a:cxn ang="0">
                  <a:pos x="1217" y="800"/>
                </a:cxn>
                <a:cxn ang="0">
                  <a:pos x="1275" y="829"/>
                </a:cxn>
                <a:cxn ang="0">
                  <a:pos x="1424" y="1007"/>
                </a:cxn>
                <a:cxn ang="0">
                  <a:pos x="1512" y="1038"/>
                </a:cxn>
                <a:cxn ang="0">
                  <a:pos x="1542" y="1065"/>
                </a:cxn>
                <a:cxn ang="0">
                  <a:pos x="1602" y="1065"/>
                </a:cxn>
                <a:cxn ang="0">
                  <a:pos x="1749" y="1125"/>
                </a:cxn>
                <a:cxn ang="0">
                  <a:pos x="1779" y="1184"/>
                </a:cxn>
                <a:cxn ang="0">
                  <a:pos x="1837" y="1213"/>
                </a:cxn>
                <a:cxn ang="0">
                  <a:pos x="1928" y="1244"/>
                </a:cxn>
                <a:cxn ang="0">
                  <a:pos x="2017" y="1274"/>
                </a:cxn>
                <a:cxn ang="0">
                  <a:pos x="2047" y="1332"/>
                </a:cxn>
                <a:cxn ang="0">
                  <a:pos x="2047" y="1393"/>
                </a:cxn>
                <a:cxn ang="0">
                  <a:pos x="2135" y="1451"/>
                </a:cxn>
                <a:cxn ang="0">
                  <a:pos x="2193" y="1481"/>
                </a:cxn>
                <a:cxn ang="0">
                  <a:pos x="2283" y="1511"/>
                </a:cxn>
                <a:cxn ang="0">
                  <a:pos x="2311" y="1599"/>
                </a:cxn>
                <a:cxn ang="0">
                  <a:pos x="2342" y="1658"/>
                </a:cxn>
                <a:cxn ang="0">
                  <a:pos x="2372" y="1718"/>
                </a:cxn>
                <a:cxn ang="0">
                  <a:pos x="2431" y="1866"/>
                </a:cxn>
                <a:cxn ang="0">
                  <a:pos x="2402" y="1924"/>
                </a:cxn>
                <a:cxn ang="0">
                  <a:pos x="2311" y="1954"/>
                </a:cxn>
                <a:cxn ang="0">
                  <a:pos x="2311" y="2013"/>
                </a:cxn>
                <a:cxn ang="0">
                  <a:pos x="2254" y="2103"/>
                </a:cxn>
              </a:cxnLst>
              <a:rect l="0" t="0" r="r" b="b"/>
              <a:pathLst>
                <a:path w="2431" h="2103">
                  <a:moveTo>
                    <a:pt x="0" y="209"/>
                  </a:moveTo>
                  <a:lnTo>
                    <a:pt x="89" y="209"/>
                  </a:lnTo>
                  <a:lnTo>
                    <a:pt x="120" y="178"/>
                  </a:lnTo>
                  <a:lnTo>
                    <a:pt x="150" y="178"/>
                  </a:lnTo>
                  <a:lnTo>
                    <a:pt x="207" y="118"/>
                  </a:lnTo>
                  <a:lnTo>
                    <a:pt x="207" y="89"/>
                  </a:lnTo>
                  <a:lnTo>
                    <a:pt x="238" y="89"/>
                  </a:lnTo>
                  <a:lnTo>
                    <a:pt x="238" y="59"/>
                  </a:lnTo>
                  <a:lnTo>
                    <a:pt x="298" y="0"/>
                  </a:lnTo>
                  <a:lnTo>
                    <a:pt x="416" y="0"/>
                  </a:lnTo>
                  <a:lnTo>
                    <a:pt x="445" y="30"/>
                  </a:lnTo>
                  <a:lnTo>
                    <a:pt x="475" y="30"/>
                  </a:lnTo>
                  <a:lnTo>
                    <a:pt x="505" y="59"/>
                  </a:lnTo>
                  <a:lnTo>
                    <a:pt x="535" y="59"/>
                  </a:lnTo>
                  <a:lnTo>
                    <a:pt x="594" y="118"/>
                  </a:lnTo>
                  <a:lnTo>
                    <a:pt x="623" y="89"/>
                  </a:lnTo>
                  <a:lnTo>
                    <a:pt x="654" y="118"/>
                  </a:lnTo>
                  <a:lnTo>
                    <a:pt x="682" y="118"/>
                  </a:lnTo>
                  <a:lnTo>
                    <a:pt x="742" y="178"/>
                  </a:lnTo>
                  <a:lnTo>
                    <a:pt x="742" y="266"/>
                  </a:lnTo>
                  <a:lnTo>
                    <a:pt x="773" y="297"/>
                  </a:lnTo>
                  <a:lnTo>
                    <a:pt x="773" y="327"/>
                  </a:lnTo>
                  <a:lnTo>
                    <a:pt x="801" y="355"/>
                  </a:lnTo>
                  <a:lnTo>
                    <a:pt x="801" y="384"/>
                  </a:lnTo>
                  <a:lnTo>
                    <a:pt x="830" y="415"/>
                  </a:lnTo>
                  <a:lnTo>
                    <a:pt x="830" y="504"/>
                  </a:lnTo>
                  <a:lnTo>
                    <a:pt x="861" y="473"/>
                  </a:lnTo>
                  <a:lnTo>
                    <a:pt x="891" y="504"/>
                  </a:lnTo>
                  <a:lnTo>
                    <a:pt x="891" y="563"/>
                  </a:lnTo>
                  <a:lnTo>
                    <a:pt x="919" y="563"/>
                  </a:lnTo>
                  <a:lnTo>
                    <a:pt x="949" y="591"/>
                  </a:lnTo>
                  <a:lnTo>
                    <a:pt x="980" y="591"/>
                  </a:lnTo>
                  <a:lnTo>
                    <a:pt x="1010" y="622"/>
                  </a:lnTo>
                  <a:lnTo>
                    <a:pt x="1010" y="652"/>
                  </a:lnTo>
                  <a:lnTo>
                    <a:pt x="980" y="682"/>
                  </a:lnTo>
                  <a:lnTo>
                    <a:pt x="1068" y="682"/>
                  </a:lnTo>
                  <a:lnTo>
                    <a:pt x="1187" y="800"/>
                  </a:lnTo>
                  <a:lnTo>
                    <a:pt x="1217" y="800"/>
                  </a:lnTo>
                  <a:lnTo>
                    <a:pt x="1246" y="829"/>
                  </a:lnTo>
                  <a:lnTo>
                    <a:pt x="1275" y="829"/>
                  </a:lnTo>
                  <a:lnTo>
                    <a:pt x="1275" y="859"/>
                  </a:lnTo>
                  <a:lnTo>
                    <a:pt x="1424" y="1007"/>
                  </a:lnTo>
                  <a:lnTo>
                    <a:pt x="1483" y="1007"/>
                  </a:lnTo>
                  <a:lnTo>
                    <a:pt x="1512" y="1038"/>
                  </a:lnTo>
                  <a:lnTo>
                    <a:pt x="1512" y="1065"/>
                  </a:lnTo>
                  <a:lnTo>
                    <a:pt x="1542" y="1065"/>
                  </a:lnTo>
                  <a:lnTo>
                    <a:pt x="1572" y="1038"/>
                  </a:lnTo>
                  <a:lnTo>
                    <a:pt x="1602" y="1065"/>
                  </a:lnTo>
                  <a:lnTo>
                    <a:pt x="1719" y="1065"/>
                  </a:lnTo>
                  <a:lnTo>
                    <a:pt x="1749" y="1125"/>
                  </a:lnTo>
                  <a:lnTo>
                    <a:pt x="1749" y="1156"/>
                  </a:lnTo>
                  <a:lnTo>
                    <a:pt x="1779" y="1184"/>
                  </a:lnTo>
                  <a:lnTo>
                    <a:pt x="1810" y="1184"/>
                  </a:lnTo>
                  <a:lnTo>
                    <a:pt x="1837" y="1213"/>
                  </a:lnTo>
                  <a:lnTo>
                    <a:pt x="1867" y="1213"/>
                  </a:lnTo>
                  <a:lnTo>
                    <a:pt x="1928" y="1244"/>
                  </a:lnTo>
                  <a:lnTo>
                    <a:pt x="1897" y="1274"/>
                  </a:lnTo>
                  <a:lnTo>
                    <a:pt x="2017" y="1274"/>
                  </a:lnTo>
                  <a:lnTo>
                    <a:pt x="2047" y="1302"/>
                  </a:lnTo>
                  <a:lnTo>
                    <a:pt x="2047" y="1332"/>
                  </a:lnTo>
                  <a:lnTo>
                    <a:pt x="2074" y="1363"/>
                  </a:lnTo>
                  <a:lnTo>
                    <a:pt x="2047" y="1393"/>
                  </a:lnTo>
                  <a:lnTo>
                    <a:pt x="2104" y="1451"/>
                  </a:lnTo>
                  <a:lnTo>
                    <a:pt x="2135" y="1451"/>
                  </a:lnTo>
                  <a:lnTo>
                    <a:pt x="2165" y="1481"/>
                  </a:lnTo>
                  <a:lnTo>
                    <a:pt x="2193" y="1481"/>
                  </a:lnTo>
                  <a:lnTo>
                    <a:pt x="2224" y="1451"/>
                  </a:lnTo>
                  <a:lnTo>
                    <a:pt x="2283" y="1511"/>
                  </a:lnTo>
                  <a:lnTo>
                    <a:pt x="2283" y="1569"/>
                  </a:lnTo>
                  <a:lnTo>
                    <a:pt x="2311" y="1599"/>
                  </a:lnTo>
                  <a:lnTo>
                    <a:pt x="2311" y="1629"/>
                  </a:lnTo>
                  <a:lnTo>
                    <a:pt x="2342" y="1658"/>
                  </a:lnTo>
                  <a:lnTo>
                    <a:pt x="2342" y="1688"/>
                  </a:lnTo>
                  <a:lnTo>
                    <a:pt x="2372" y="1718"/>
                  </a:lnTo>
                  <a:lnTo>
                    <a:pt x="2372" y="1806"/>
                  </a:lnTo>
                  <a:lnTo>
                    <a:pt x="2431" y="1866"/>
                  </a:lnTo>
                  <a:lnTo>
                    <a:pt x="2431" y="1894"/>
                  </a:lnTo>
                  <a:lnTo>
                    <a:pt x="2402" y="1924"/>
                  </a:lnTo>
                  <a:lnTo>
                    <a:pt x="2342" y="1924"/>
                  </a:lnTo>
                  <a:lnTo>
                    <a:pt x="2311" y="1954"/>
                  </a:lnTo>
                  <a:lnTo>
                    <a:pt x="2342" y="1985"/>
                  </a:lnTo>
                  <a:lnTo>
                    <a:pt x="2311" y="2013"/>
                  </a:lnTo>
                  <a:lnTo>
                    <a:pt x="2311" y="2043"/>
                  </a:lnTo>
                  <a:lnTo>
                    <a:pt x="2254" y="2103"/>
                  </a:lnTo>
                </a:path>
              </a:pathLst>
            </a:custGeom>
            <a:noFill/>
            <a:ln w="1588">
              <a:solidFill>
                <a:srgbClr val="000000"/>
              </a:solidFill>
              <a:prstDash val="solid"/>
              <a:round/>
              <a:headEnd/>
              <a:tailEnd/>
            </a:ln>
          </p:spPr>
          <p:txBody>
            <a:bodyPr/>
            <a:lstStyle/>
            <a:p>
              <a:endParaRPr lang="en-GB"/>
            </a:p>
          </p:txBody>
        </p:sp>
        <p:sp>
          <p:nvSpPr>
            <p:cNvPr id="17928" name="Freeform 520"/>
            <p:cNvSpPr>
              <a:spLocks/>
            </p:cNvSpPr>
            <p:nvPr/>
          </p:nvSpPr>
          <p:spPr bwMode="auto">
            <a:xfrm>
              <a:off x="3843" y="3141"/>
              <a:ext cx="96" cy="74"/>
            </a:xfrm>
            <a:custGeom>
              <a:avLst/>
              <a:gdLst/>
              <a:ahLst/>
              <a:cxnLst>
                <a:cxn ang="0">
                  <a:pos x="355" y="297"/>
                </a:cxn>
                <a:cxn ang="0">
                  <a:pos x="355" y="268"/>
                </a:cxn>
                <a:cxn ang="0">
                  <a:pos x="384" y="238"/>
                </a:cxn>
                <a:cxn ang="0">
                  <a:pos x="355" y="209"/>
                </a:cxn>
                <a:cxn ang="0">
                  <a:pos x="355" y="179"/>
                </a:cxn>
                <a:cxn ang="0">
                  <a:pos x="325" y="149"/>
                </a:cxn>
                <a:cxn ang="0">
                  <a:pos x="325" y="119"/>
                </a:cxn>
                <a:cxn ang="0">
                  <a:pos x="266" y="119"/>
                </a:cxn>
                <a:cxn ang="0">
                  <a:pos x="266" y="91"/>
                </a:cxn>
                <a:cxn ang="0">
                  <a:pos x="207" y="31"/>
                </a:cxn>
                <a:cxn ang="0">
                  <a:pos x="177" y="31"/>
                </a:cxn>
                <a:cxn ang="0">
                  <a:pos x="147" y="61"/>
                </a:cxn>
                <a:cxn ang="0">
                  <a:pos x="88" y="0"/>
                </a:cxn>
                <a:cxn ang="0">
                  <a:pos x="88" y="31"/>
                </a:cxn>
                <a:cxn ang="0">
                  <a:pos x="28" y="91"/>
                </a:cxn>
                <a:cxn ang="0">
                  <a:pos x="28" y="149"/>
                </a:cxn>
                <a:cxn ang="0">
                  <a:pos x="0" y="179"/>
                </a:cxn>
                <a:cxn ang="0">
                  <a:pos x="28" y="179"/>
                </a:cxn>
                <a:cxn ang="0">
                  <a:pos x="28" y="268"/>
                </a:cxn>
              </a:cxnLst>
              <a:rect l="0" t="0" r="r" b="b"/>
              <a:pathLst>
                <a:path w="384" h="297">
                  <a:moveTo>
                    <a:pt x="355" y="297"/>
                  </a:moveTo>
                  <a:lnTo>
                    <a:pt x="355" y="268"/>
                  </a:lnTo>
                  <a:lnTo>
                    <a:pt x="384" y="238"/>
                  </a:lnTo>
                  <a:lnTo>
                    <a:pt x="355" y="209"/>
                  </a:lnTo>
                  <a:lnTo>
                    <a:pt x="355" y="179"/>
                  </a:lnTo>
                  <a:lnTo>
                    <a:pt x="325" y="149"/>
                  </a:lnTo>
                  <a:lnTo>
                    <a:pt x="325" y="119"/>
                  </a:lnTo>
                  <a:lnTo>
                    <a:pt x="266" y="119"/>
                  </a:lnTo>
                  <a:lnTo>
                    <a:pt x="266" y="91"/>
                  </a:lnTo>
                  <a:lnTo>
                    <a:pt x="207" y="31"/>
                  </a:lnTo>
                  <a:lnTo>
                    <a:pt x="177" y="31"/>
                  </a:lnTo>
                  <a:lnTo>
                    <a:pt x="147" y="61"/>
                  </a:lnTo>
                  <a:lnTo>
                    <a:pt x="88" y="0"/>
                  </a:lnTo>
                  <a:lnTo>
                    <a:pt x="88" y="31"/>
                  </a:lnTo>
                  <a:lnTo>
                    <a:pt x="28" y="91"/>
                  </a:lnTo>
                  <a:lnTo>
                    <a:pt x="28" y="149"/>
                  </a:lnTo>
                  <a:lnTo>
                    <a:pt x="0" y="179"/>
                  </a:lnTo>
                  <a:lnTo>
                    <a:pt x="28" y="179"/>
                  </a:lnTo>
                  <a:lnTo>
                    <a:pt x="28" y="268"/>
                  </a:lnTo>
                </a:path>
              </a:pathLst>
            </a:custGeom>
            <a:noFill/>
            <a:ln w="1588">
              <a:solidFill>
                <a:srgbClr val="000000"/>
              </a:solidFill>
              <a:prstDash val="solid"/>
              <a:round/>
              <a:headEnd/>
              <a:tailEnd/>
            </a:ln>
          </p:spPr>
          <p:txBody>
            <a:bodyPr/>
            <a:lstStyle/>
            <a:p>
              <a:endParaRPr lang="en-GB"/>
            </a:p>
          </p:txBody>
        </p:sp>
        <p:sp>
          <p:nvSpPr>
            <p:cNvPr id="17929" name="Freeform 521"/>
            <p:cNvSpPr>
              <a:spLocks/>
            </p:cNvSpPr>
            <p:nvPr/>
          </p:nvSpPr>
          <p:spPr bwMode="auto">
            <a:xfrm>
              <a:off x="3798" y="3156"/>
              <a:ext cx="52" cy="52"/>
            </a:xfrm>
            <a:custGeom>
              <a:avLst/>
              <a:gdLst/>
              <a:ahLst/>
              <a:cxnLst>
                <a:cxn ang="0">
                  <a:pos x="207" y="207"/>
                </a:cxn>
                <a:cxn ang="0">
                  <a:pos x="179" y="177"/>
                </a:cxn>
                <a:cxn ang="0">
                  <a:pos x="149" y="177"/>
                </a:cxn>
                <a:cxn ang="0">
                  <a:pos x="119" y="148"/>
                </a:cxn>
                <a:cxn ang="0">
                  <a:pos x="88" y="88"/>
                </a:cxn>
                <a:cxn ang="0">
                  <a:pos x="60" y="58"/>
                </a:cxn>
                <a:cxn ang="0">
                  <a:pos x="31" y="58"/>
                </a:cxn>
                <a:cxn ang="0">
                  <a:pos x="0" y="30"/>
                </a:cxn>
                <a:cxn ang="0">
                  <a:pos x="0" y="0"/>
                </a:cxn>
              </a:cxnLst>
              <a:rect l="0" t="0" r="r" b="b"/>
              <a:pathLst>
                <a:path w="207" h="207">
                  <a:moveTo>
                    <a:pt x="207" y="207"/>
                  </a:moveTo>
                  <a:lnTo>
                    <a:pt x="179" y="177"/>
                  </a:lnTo>
                  <a:lnTo>
                    <a:pt x="149" y="177"/>
                  </a:lnTo>
                  <a:lnTo>
                    <a:pt x="119" y="148"/>
                  </a:lnTo>
                  <a:lnTo>
                    <a:pt x="88" y="88"/>
                  </a:lnTo>
                  <a:lnTo>
                    <a:pt x="60" y="58"/>
                  </a:lnTo>
                  <a:lnTo>
                    <a:pt x="31" y="58"/>
                  </a:lnTo>
                  <a:lnTo>
                    <a:pt x="0" y="30"/>
                  </a:lnTo>
                  <a:lnTo>
                    <a:pt x="0" y="0"/>
                  </a:lnTo>
                </a:path>
              </a:pathLst>
            </a:custGeom>
            <a:noFill/>
            <a:ln w="1588">
              <a:solidFill>
                <a:srgbClr val="000000"/>
              </a:solidFill>
              <a:prstDash val="solid"/>
              <a:round/>
              <a:headEnd/>
              <a:tailEnd/>
            </a:ln>
          </p:spPr>
          <p:txBody>
            <a:bodyPr/>
            <a:lstStyle/>
            <a:p>
              <a:endParaRPr lang="en-GB"/>
            </a:p>
          </p:txBody>
        </p:sp>
        <p:sp>
          <p:nvSpPr>
            <p:cNvPr id="17930" name="Freeform 522"/>
            <p:cNvSpPr>
              <a:spLocks/>
            </p:cNvSpPr>
            <p:nvPr/>
          </p:nvSpPr>
          <p:spPr bwMode="auto">
            <a:xfrm>
              <a:off x="3850" y="3208"/>
              <a:ext cx="59" cy="185"/>
            </a:xfrm>
            <a:custGeom>
              <a:avLst/>
              <a:gdLst/>
              <a:ahLst/>
              <a:cxnLst>
                <a:cxn ang="0">
                  <a:pos x="0" y="0"/>
                </a:cxn>
                <a:cxn ang="0">
                  <a:pos x="31" y="0"/>
                </a:cxn>
                <a:cxn ang="0">
                  <a:pos x="60" y="29"/>
                </a:cxn>
                <a:cxn ang="0">
                  <a:pos x="60" y="88"/>
                </a:cxn>
                <a:cxn ang="0">
                  <a:pos x="31" y="118"/>
                </a:cxn>
                <a:cxn ang="0">
                  <a:pos x="31" y="179"/>
                </a:cxn>
                <a:cxn ang="0">
                  <a:pos x="60" y="206"/>
                </a:cxn>
                <a:cxn ang="0">
                  <a:pos x="31" y="236"/>
                </a:cxn>
                <a:cxn ang="0">
                  <a:pos x="31" y="297"/>
                </a:cxn>
                <a:cxn ang="0">
                  <a:pos x="60" y="297"/>
                </a:cxn>
                <a:cxn ang="0">
                  <a:pos x="31" y="325"/>
                </a:cxn>
                <a:cxn ang="0">
                  <a:pos x="31" y="354"/>
                </a:cxn>
                <a:cxn ang="0">
                  <a:pos x="0" y="385"/>
                </a:cxn>
                <a:cxn ang="0">
                  <a:pos x="0" y="443"/>
                </a:cxn>
                <a:cxn ang="0">
                  <a:pos x="31" y="443"/>
                </a:cxn>
                <a:cxn ang="0">
                  <a:pos x="31" y="473"/>
                </a:cxn>
                <a:cxn ang="0">
                  <a:pos x="60" y="473"/>
                </a:cxn>
                <a:cxn ang="0">
                  <a:pos x="31" y="504"/>
                </a:cxn>
                <a:cxn ang="0">
                  <a:pos x="31" y="534"/>
                </a:cxn>
                <a:cxn ang="0">
                  <a:pos x="90" y="592"/>
                </a:cxn>
                <a:cxn ang="0">
                  <a:pos x="119" y="592"/>
                </a:cxn>
                <a:cxn ang="0">
                  <a:pos x="149" y="622"/>
                </a:cxn>
                <a:cxn ang="0">
                  <a:pos x="179" y="622"/>
                </a:cxn>
                <a:cxn ang="0">
                  <a:pos x="179" y="652"/>
                </a:cxn>
                <a:cxn ang="0">
                  <a:pos x="209" y="679"/>
                </a:cxn>
                <a:cxn ang="0">
                  <a:pos x="209" y="740"/>
                </a:cxn>
                <a:cxn ang="0">
                  <a:pos x="238" y="740"/>
                </a:cxn>
              </a:cxnLst>
              <a:rect l="0" t="0" r="r" b="b"/>
              <a:pathLst>
                <a:path w="238" h="740">
                  <a:moveTo>
                    <a:pt x="0" y="0"/>
                  </a:moveTo>
                  <a:lnTo>
                    <a:pt x="31" y="0"/>
                  </a:lnTo>
                  <a:lnTo>
                    <a:pt x="60" y="29"/>
                  </a:lnTo>
                  <a:lnTo>
                    <a:pt x="60" y="88"/>
                  </a:lnTo>
                  <a:lnTo>
                    <a:pt x="31" y="118"/>
                  </a:lnTo>
                  <a:lnTo>
                    <a:pt x="31" y="179"/>
                  </a:lnTo>
                  <a:lnTo>
                    <a:pt x="60" y="206"/>
                  </a:lnTo>
                  <a:lnTo>
                    <a:pt x="31" y="236"/>
                  </a:lnTo>
                  <a:lnTo>
                    <a:pt x="31" y="297"/>
                  </a:lnTo>
                  <a:lnTo>
                    <a:pt x="60" y="297"/>
                  </a:lnTo>
                  <a:lnTo>
                    <a:pt x="31" y="325"/>
                  </a:lnTo>
                  <a:lnTo>
                    <a:pt x="31" y="354"/>
                  </a:lnTo>
                  <a:lnTo>
                    <a:pt x="0" y="385"/>
                  </a:lnTo>
                  <a:lnTo>
                    <a:pt x="0" y="443"/>
                  </a:lnTo>
                  <a:lnTo>
                    <a:pt x="31" y="443"/>
                  </a:lnTo>
                  <a:lnTo>
                    <a:pt x="31" y="473"/>
                  </a:lnTo>
                  <a:lnTo>
                    <a:pt x="60" y="473"/>
                  </a:lnTo>
                  <a:lnTo>
                    <a:pt x="31" y="504"/>
                  </a:lnTo>
                  <a:lnTo>
                    <a:pt x="31" y="534"/>
                  </a:lnTo>
                  <a:lnTo>
                    <a:pt x="90" y="592"/>
                  </a:lnTo>
                  <a:lnTo>
                    <a:pt x="119" y="592"/>
                  </a:lnTo>
                  <a:lnTo>
                    <a:pt x="149" y="622"/>
                  </a:lnTo>
                  <a:lnTo>
                    <a:pt x="179" y="622"/>
                  </a:lnTo>
                  <a:lnTo>
                    <a:pt x="179" y="652"/>
                  </a:lnTo>
                  <a:lnTo>
                    <a:pt x="209" y="679"/>
                  </a:lnTo>
                  <a:lnTo>
                    <a:pt x="209" y="740"/>
                  </a:lnTo>
                  <a:lnTo>
                    <a:pt x="238" y="740"/>
                  </a:lnTo>
                </a:path>
              </a:pathLst>
            </a:custGeom>
            <a:noFill/>
            <a:ln w="1588">
              <a:solidFill>
                <a:srgbClr val="000000"/>
              </a:solidFill>
              <a:prstDash val="solid"/>
              <a:round/>
              <a:headEnd/>
              <a:tailEnd/>
            </a:ln>
          </p:spPr>
          <p:txBody>
            <a:bodyPr/>
            <a:lstStyle/>
            <a:p>
              <a:endParaRPr lang="en-GB"/>
            </a:p>
          </p:txBody>
        </p:sp>
        <p:sp>
          <p:nvSpPr>
            <p:cNvPr id="17931" name="Freeform 523"/>
            <p:cNvSpPr>
              <a:spLocks/>
            </p:cNvSpPr>
            <p:nvPr/>
          </p:nvSpPr>
          <p:spPr bwMode="auto">
            <a:xfrm>
              <a:off x="3784" y="3149"/>
              <a:ext cx="14" cy="7"/>
            </a:xfrm>
            <a:custGeom>
              <a:avLst/>
              <a:gdLst/>
              <a:ahLst/>
              <a:cxnLst>
                <a:cxn ang="0">
                  <a:pos x="58" y="30"/>
                </a:cxn>
                <a:cxn ang="0">
                  <a:pos x="0" y="30"/>
                </a:cxn>
                <a:cxn ang="0">
                  <a:pos x="0" y="0"/>
                </a:cxn>
              </a:cxnLst>
              <a:rect l="0" t="0" r="r" b="b"/>
              <a:pathLst>
                <a:path w="58" h="30">
                  <a:moveTo>
                    <a:pt x="58" y="30"/>
                  </a:moveTo>
                  <a:lnTo>
                    <a:pt x="0" y="30"/>
                  </a:lnTo>
                  <a:lnTo>
                    <a:pt x="0" y="0"/>
                  </a:lnTo>
                </a:path>
              </a:pathLst>
            </a:custGeom>
            <a:noFill/>
            <a:ln w="1588">
              <a:solidFill>
                <a:srgbClr val="000000"/>
              </a:solidFill>
              <a:prstDash val="solid"/>
              <a:round/>
              <a:headEnd/>
              <a:tailEnd/>
            </a:ln>
          </p:spPr>
          <p:txBody>
            <a:bodyPr/>
            <a:lstStyle/>
            <a:p>
              <a:endParaRPr lang="en-GB"/>
            </a:p>
          </p:txBody>
        </p:sp>
        <p:sp>
          <p:nvSpPr>
            <p:cNvPr id="17932" name="Freeform 524"/>
            <p:cNvSpPr>
              <a:spLocks/>
            </p:cNvSpPr>
            <p:nvPr/>
          </p:nvSpPr>
          <p:spPr bwMode="auto">
            <a:xfrm>
              <a:off x="3724" y="3119"/>
              <a:ext cx="60" cy="30"/>
            </a:xfrm>
            <a:custGeom>
              <a:avLst/>
              <a:gdLst/>
              <a:ahLst/>
              <a:cxnLst>
                <a:cxn ang="0">
                  <a:pos x="238" y="118"/>
                </a:cxn>
                <a:cxn ang="0">
                  <a:pos x="208" y="87"/>
                </a:cxn>
                <a:cxn ang="0">
                  <a:pos x="177" y="87"/>
                </a:cxn>
                <a:cxn ang="0">
                  <a:pos x="147" y="59"/>
                </a:cxn>
                <a:cxn ang="0">
                  <a:pos x="120" y="59"/>
                </a:cxn>
                <a:cxn ang="0">
                  <a:pos x="89" y="30"/>
                </a:cxn>
                <a:cxn ang="0">
                  <a:pos x="59" y="30"/>
                </a:cxn>
                <a:cxn ang="0">
                  <a:pos x="59" y="0"/>
                </a:cxn>
                <a:cxn ang="0">
                  <a:pos x="29" y="0"/>
                </a:cxn>
                <a:cxn ang="0">
                  <a:pos x="0" y="0"/>
                </a:cxn>
              </a:cxnLst>
              <a:rect l="0" t="0" r="r" b="b"/>
              <a:pathLst>
                <a:path w="238" h="118">
                  <a:moveTo>
                    <a:pt x="238" y="118"/>
                  </a:moveTo>
                  <a:lnTo>
                    <a:pt x="208" y="87"/>
                  </a:lnTo>
                  <a:lnTo>
                    <a:pt x="177" y="87"/>
                  </a:lnTo>
                  <a:lnTo>
                    <a:pt x="147" y="59"/>
                  </a:lnTo>
                  <a:lnTo>
                    <a:pt x="120" y="59"/>
                  </a:lnTo>
                  <a:lnTo>
                    <a:pt x="89" y="30"/>
                  </a:lnTo>
                  <a:lnTo>
                    <a:pt x="59" y="30"/>
                  </a:lnTo>
                  <a:lnTo>
                    <a:pt x="59" y="0"/>
                  </a:lnTo>
                  <a:lnTo>
                    <a:pt x="29" y="0"/>
                  </a:lnTo>
                  <a:lnTo>
                    <a:pt x="0" y="0"/>
                  </a:lnTo>
                </a:path>
              </a:pathLst>
            </a:custGeom>
            <a:noFill/>
            <a:ln w="1588">
              <a:solidFill>
                <a:srgbClr val="000000"/>
              </a:solidFill>
              <a:prstDash val="solid"/>
              <a:round/>
              <a:headEnd/>
              <a:tailEnd/>
            </a:ln>
          </p:spPr>
          <p:txBody>
            <a:bodyPr/>
            <a:lstStyle/>
            <a:p>
              <a:endParaRPr lang="en-GB"/>
            </a:p>
          </p:txBody>
        </p:sp>
        <p:sp>
          <p:nvSpPr>
            <p:cNvPr id="17933" name="Freeform 525"/>
            <p:cNvSpPr>
              <a:spLocks/>
            </p:cNvSpPr>
            <p:nvPr/>
          </p:nvSpPr>
          <p:spPr bwMode="auto">
            <a:xfrm>
              <a:off x="3798" y="3156"/>
              <a:ext cx="8" cy="7"/>
            </a:xfrm>
            <a:custGeom>
              <a:avLst/>
              <a:gdLst/>
              <a:ahLst/>
              <a:cxnLst>
                <a:cxn ang="0">
                  <a:pos x="0" y="0"/>
                </a:cxn>
                <a:cxn ang="0">
                  <a:pos x="31" y="30"/>
                </a:cxn>
                <a:cxn ang="0">
                  <a:pos x="31" y="0"/>
                </a:cxn>
                <a:cxn ang="0">
                  <a:pos x="0" y="0"/>
                </a:cxn>
              </a:cxnLst>
              <a:rect l="0" t="0" r="r" b="b"/>
              <a:pathLst>
                <a:path w="31" h="30">
                  <a:moveTo>
                    <a:pt x="0" y="0"/>
                  </a:moveTo>
                  <a:lnTo>
                    <a:pt x="31" y="30"/>
                  </a:lnTo>
                  <a:lnTo>
                    <a:pt x="31" y="0"/>
                  </a:lnTo>
                  <a:lnTo>
                    <a:pt x="0" y="0"/>
                  </a:lnTo>
                </a:path>
              </a:pathLst>
            </a:custGeom>
            <a:noFill/>
            <a:ln w="1588">
              <a:solidFill>
                <a:srgbClr val="000000"/>
              </a:solidFill>
              <a:prstDash val="solid"/>
              <a:round/>
              <a:headEnd/>
              <a:tailEnd/>
            </a:ln>
          </p:spPr>
          <p:txBody>
            <a:bodyPr/>
            <a:lstStyle/>
            <a:p>
              <a:endParaRPr lang="en-GB"/>
            </a:p>
          </p:txBody>
        </p:sp>
        <p:sp>
          <p:nvSpPr>
            <p:cNvPr id="17934" name="Freeform 526"/>
            <p:cNvSpPr>
              <a:spLocks/>
            </p:cNvSpPr>
            <p:nvPr/>
          </p:nvSpPr>
          <p:spPr bwMode="auto">
            <a:xfrm>
              <a:off x="3924" y="3215"/>
              <a:ext cx="37" cy="74"/>
            </a:xfrm>
            <a:custGeom>
              <a:avLst/>
              <a:gdLst/>
              <a:ahLst/>
              <a:cxnLst>
                <a:cxn ang="0">
                  <a:pos x="30" y="0"/>
                </a:cxn>
                <a:cxn ang="0">
                  <a:pos x="30" y="59"/>
                </a:cxn>
                <a:cxn ang="0">
                  <a:pos x="0" y="59"/>
                </a:cxn>
                <a:cxn ang="0">
                  <a:pos x="30" y="89"/>
                </a:cxn>
                <a:cxn ang="0">
                  <a:pos x="30" y="207"/>
                </a:cxn>
                <a:cxn ang="0">
                  <a:pos x="59" y="237"/>
                </a:cxn>
                <a:cxn ang="0">
                  <a:pos x="89" y="237"/>
                </a:cxn>
                <a:cxn ang="0">
                  <a:pos x="89" y="296"/>
                </a:cxn>
                <a:cxn ang="0">
                  <a:pos x="149" y="296"/>
                </a:cxn>
              </a:cxnLst>
              <a:rect l="0" t="0" r="r" b="b"/>
              <a:pathLst>
                <a:path w="149" h="296">
                  <a:moveTo>
                    <a:pt x="30" y="0"/>
                  </a:moveTo>
                  <a:lnTo>
                    <a:pt x="30" y="59"/>
                  </a:lnTo>
                  <a:lnTo>
                    <a:pt x="0" y="59"/>
                  </a:lnTo>
                  <a:lnTo>
                    <a:pt x="30" y="89"/>
                  </a:lnTo>
                  <a:lnTo>
                    <a:pt x="30" y="207"/>
                  </a:lnTo>
                  <a:lnTo>
                    <a:pt x="59" y="237"/>
                  </a:lnTo>
                  <a:lnTo>
                    <a:pt x="89" y="237"/>
                  </a:lnTo>
                  <a:lnTo>
                    <a:pt x="89" y="296"/>
                  </a:lnTo>
                  <a:lnTo>
                    <a:pt x="149" y="296"/>
                  </a:lnTo>
                </a:path>
              </a:pathLst>
            </a:custGeom>
            <a:noFill/>
            <a:ln w="1588">
              <a:solidFill>
                <a:srgbClr val="000000"/>
              </a:solidFill>
              <a:prstDash val="solid"/>
              <a:round/>
              <a:headEnd/>
              <a:tailEnd/>
            </a:ln>
          </p:spPr>
          <p:txBody>
            <a:bodyPr/>
            <a:lstStyle/>
            <a:p>
              <a:endParaRPr lang="en-GB"/>
            </a:p>
          </p:txBody>
        </p:sp>
        <p:sp>
          <p:nvSpPr>
            <p:cNvPr id="17935" name="Freeform 527"/>
            <p:cNvSpPr>
              <a:spLocks/>
            </p:cNvSpPr>
            <p:nvPr/>
          </p:nvSpPr>
          <p:spPr bwMode="auto">
            <a:xfrm>
              <a:off x="3909" y="3289"/>
              <a:ext cx="59" cy="104"/>
            </a:xfrm>
            <a:custGeom>
              <a:avLst/>
              <a:gdLst/>
              <a:ahLst/>
              <a:cxnLst>
                <a:cxn ang="0">
                  <a:pos x="0" y="415"/>
                </a:cxn>
                <a:cxn ang="0">
                  <a:pos x="29" y="415"/>
                </a:cxn>
                <a:cxn ang="0">
                  <a:pos x="59" y="385"/>
                </a:cxn>
                <a:cxn ang="0">
                  <a:pos x="59" y="297"/>
                </a:cxn>
                <a:cxn ang="0">
                  <a:pos x="89" y="267"/>
                </a:cxn>
                <a:cxn ang="0">
                  <a:pos x="118" y="297"/>
                </a:cxn>
                <a:cxn ang="0">
                  <a:pos x="118" y="267"/>
                </a:cxn>
                <a:cxn ang="0">
                  <a:pos x="148" y="267"/>
                </a:cxn>
                <a:cxn ang="0">
                  <a:pos x="148" y="209"/>
                </a:cxn>
                <a:cxn ang="0">
                  <a:pos x="178" y="179"/>
                </a:cxn>
                <a:cxn ang="0">
                  <a:pos x="178" y="148"/>
                </a:cxn>
                <a:cxn ang="0">
                  <a:pos x="208" y="148"/>
                </a:cxn>
                <a:cxn ang="0">
                  <a:pos x="236" y="118"/>
                </a:cxn>
                <a:cxn ang="0">
                  <a:pos x="236" y="60"/>
                </a:cxn>
                <a:cxn ang="0">
                  <a:pos x="208" y="29"/>
                </a:cxn>
                <a:cxn ang="0">
                  <a:pos x="236" y="29"/>
                </a:cxn>
                <a:cxn ang="0">
                  <a:pos x="208" y="0"/>
                </a:cxn>
              </a:cxnLst>
              <a:rect l="0" t="0" r="r" b="b"/>
              <a:pathLst>
                <a:path w="236" h="415">
                  <a:moveTo>
                    <a:pt x="0" y="415"/>
                  </a:moveTo>
                  <a:lnTo>
                    <a:pt x="29" y="415"/>
                  </a:lnTo>
                  <a:lnTo>
                    <a:pt x="59" y="385"/>
                  </a:lnTo>
                  <a:lnTo>
                    <a:pt x="59" y="297"/>
                  </a:lnTo>
                  <a:lnTo>
                    <a:pt x="89" y="267"/>
                  </a:lnTo>
                  <a:lnTo>
                    <a:pt x="118" y="297"/>
                  </a:lnTo>
                  <a:lnTo>
                    <a:pt x="118" y="267"/>
                  </a:lnTo>
                  <a:lnTo>
                    <a:pt x="148" y="267"/>
                  </a:lnTo>
                  <a:lnTo>
                    <a:pt x="148" y="209"/>
                  </a:lnTo>
                  <a:lnTo>
                    <a:pt x="178" y="179"/>
                  </a:lnTo>
                  <a:lnTo>
                    <a:pt x="178" y="148"/>
                  </a:lnTo>
                  <a:lnTo>
                    <a:pt x="208" y="148"/>
                  </a:lnTo>
                  <a:lnTo>
                    <a:pt x="236" y="118"/>
                  </a:lnTo>
                  <a:lnTo>
                    <a:pt x="236" y="60"/>
                  </a:lnTo>
                  <a:lnTo>
                    <a:pt x="208" y="29"/>
                  </a:lnTo>
                  <a:lnTo>
                    <a:pt x="236" y="29"/>
                  </a:lnTo>
                  <a:lnTo>
                    <a:pt x="208" y="0"/>
                  </a:lnTo>
                </a:path>
              </a:pathLst>
            </a:custGeom>
            <a:noFill/>
            <a:ln w="1588">
              <a:solidFill>
                <a:srgbClr val="000000"/>
              </a:solidFill>
              <a:prstDash val="solid"/>
              <a:round/>
              <a:headEnd/>
              <a:tailEnd/>
            </a:ln>
          </p:spPr>
          <p:txBody>
            <a:bodyPr/>
            <a:lstStyle/>
            <a:p>
              <a:endParaRPr lang="en-GB"/>
            </a:p>
          </p:txBody>
        </p:sp>
        <p:sp>
          <p:nvSpPr>
            <p:cNvPr id="17936" name="Freeform 528"/>
            <p:cNvSpPr>
              <a:spLocks/>
            </p:cNvSpPr>
            <p:nvPr/>
          </p:nvSpPr>
          <p:spPr bwMode="auto">
            <a:xfrm>
              <a:off x="2968" y="2571"/>
              <a:ext cx="119" cy="156"/>
            </a:xfrm>
            <a:custGeom>
              <a:avLst/>
              <a:gdLst/>
              <a:ahLst/>
              <a:cxnLst>
                <a:cxn ang="0">
                  <a:pos x="0" y="0"/>
                </a:cxn>
                <a:cxn ang="0">
                  <a:pos x="30" y="0"/>
                </a:cxn>
                <a:cxn ang="0">
                  <a:pos x="59" y="28"/>
                </a:cxn>
                <a:cxn ang="0">
                  <a:pos x="59" y="57"/>
                </a:cxn>
                <a:cxn ang="0">
                  <a:pos x="90" y="87"/>
                </a:cxn>
                <a:cxn ang="0">
                  <a:pos x="148" y="87"/>
                </a:cxn>
                <a:cxn ang="0">
                  <a:pos x="179" y="118"/>
                </a:cxn>
                <a:cxn ang="0">
                  <a:pos x="236" y="118"/>
                </a:cxn>
                <a:cxn ang="0">
                  <a:pos x="236" y="87"/>
                </a:cxn>
                <a:cxn ang="0">
                  <a:pos x="266" y="87"/>
                </a:cxn>
                <a:cxn ang="0">
                  <a:pos x="266" y="118"/>
                </a:cxn>
                <a:cxn ang="0">
                  <a:pos x="297" y="118"/>
                </a:cxn>
                <a:cxn ang="0">
                  <a:pos x="327" y="146"/>
                </a:cxn>
                <a:cxn ang="0">
                  <a:pos x="473" y="146"/>
                </a:cxn>
                <a:cxn ang="0">
                  <a:pos x="473" y="176"/>
                </a:cxn>
                <a:cxn ang="0">
                  <a:pos x="355" y="294"/>
                </a:cxn>
                <a:cxn ang="0">
                  <a:pos x="355" y="355"/>
                </a:cxn>
                <a:cxn ang="0">
                  <a:pos x="327" y="382"/>
                </a:cxn>
                <a:cxn ang="0">
                  <a:pos x="327" y="413"/>
                </a:cxn>
                <a:cxn ang="0">
                  <a:pos x="297" y="443"/>
                </a:cxn>
                <a:cxn ang="0">
                  <a:pos x="297" y="473"/>
                </a:cxn>
                <a:cxn ang="0">
                  <a:pos x="327" y="473"/>
                </a:cxn>
                <a:cxn ang="0">
                  <a:pos x="297" y="502"/>
                </a:cxn>
                <a:cxn ang="0">
                  <a:pos x="297" y="561"/>
                </a:cxn>
                <a:cxn ang="0">
                  <a:pos x="266" y="591"/>
                </a:cxn>
                <a:cxn ang="0">
                  <a:pos x="297" y="620"/>
                </a:cxn>
              </a:cxnLst>
              <a:rect l="0" t="0" r="r" b="b"/>
              <a:pathLst>
                <a:path w="473" h="620">
                  <a:moveTo>
                    <a:pt x="0" y="0"/>
                  </a:moveTo>
                  <a:lnTo>
                    <a:pt x="30" y="0"/>
                  </a:lnTo>
                  <a:lnTo>
                    <a:pt x="59" y="28"/>
                  </a:lnTo>
                  <a:lnTo>
                    <a:pt x="59" y="57"/>
                  </a:lnTo>
                  <a:lnTo>
                    <a:pt x="90" y="87"/>
                  </a:lnTo>
                  <a:lnTo>
                    <a:pt x="148" y="87"/>
                  </a:lnTo>
                  <a:lnTo>
                    <a:pt x="179" y="118"/>
                  </a:lnTo>
                  <a:lnTo>
                    <a:pt x="236" y="118"/>
                  </a:lnTo>
                  <a:lnTo>
                    <a:pt x="236" y="87"/>
                  </a:lnTo>
                  <a:lnTo>
                    <a:pt x="266" y="87"/>
                  </a:lnTo>
                  <a:lnTo>
                    <a:pt x="266" y="118"/>
                  </a:lnTo>
                  <a:lnTo>
                    <a:pt x="297" y="118"/>
                  </a:lnTo>
                  <a:lnTo>
                    <a:pt x="327" y="146"/>
                  </a:lnTo>
                  <a:lnTo>
                    <a:pt x="473" y="146"/>
                  </a:lnTo>
                  <a:lnTo>
                    <a:pt x="473" y="176"/>
                  </a:lnTo>
                  <a:lnTo>
                    <a:pt x="355" y="294"/>
                  </a:lnTo>
                  <a:lnTo>
                    <a:pt x="355" y="355"/>
                  </a:lnTo>
                  <a:lnTo>
                    <a:pt x="327" y="382"/>
                  </a:lnTo>
                  <a:lnTo>
                    <a:pt x="327" y="413"/>
                  </a:lnTo>
                  <a:lnTo>
                    <a:pt x="297" y="443"/>
                  </a:lnTo>
                  <a:lnTo>
                    <a:pt x="297" y="473"/>
                  </a:lnTo>
                  <a:lnTo>
                    <a:pt x="327" y="473"/>
                  </a:lnTo>
                  <a:lnTo>
                    <a:pt x="297" y="502"/>
                  </a:lnTo>
                  <a:lnTo>
                    <a:pt x="297" y="561"/>
                  </a:lnTo>
                  <a:lnTo>
                    <a:pt x="266" y="591"/>
                  </a:lnTo>
                  <a:lnTo>
                    <a:pt x="297" y="620"/>
                  </a:lnTo>
                </a:path>
              </a:pathLst>
            </a:custGeom>
            <a:noFill/>
            <a:ln w="1588">
              <a:solidFill>
                <a:srgbClr val="000000"/>
              </a:solidFill>
              <a:prstDash val="solid"/>
              <a:round/>
              <a:headEnd/>
              <a:tailEnd/>
            </a:ln>
          </p:spPr>
          <p:txBody>
            <a:bodyPr/>
            <a:lstStyle/>
            <a:p>
              <a:endParaRPr lang="en-GB"/>
            </a:p>
          </p:txBody>
        </p:sp>
        <p:sp>
          <p:nvSpPr>
            <p:cNvPr id="17937" name="Freeform 529"/>
            <p:cNvSpPr>
              <a:spLocks/>
            </p:cNvSpPr>
            <p:nvPr/>
          </p:nvSpPr>
          <p:spPr bwMode="auto">
            <a:xfrm>
              <a:off x="3043" y="2712"/>
              <a:ext cx="133" cy="22"/>
            </a:xfrm>
            <a:custGeom>
              <a:avLst/>
              <a:gdLst/>
              <a:ahLst/>
              <a:cxnLst>
                <a:cxn ang="0">
                  <a:pos x="533" y="89"/>
                </a:cxn>
                <a:cxn ang="0">
                  <a:pos x="533" y="59"/>
                </a:cxn>
                <a:cxn ang="0">
                  <a:pos x="474" y="59"/>
                </a:cxn>
                <a:cxn ang="0">
                  <a:pos x="474" y="30"/>
                </a:cxn>
                <a:cxn ang="0">
                  <a:pos x="296" y="30"/>
                </a:cxn>
                <a:cxn ang="0">
                  <a:pos x="296" y="0"/>
                </a:cxn>
                <a:cxn ang="0">
                  <a:pos x="237" y="0"/>
                </a:cxn>
                <a:cxn ang="0">
                  <a:pos x="237" y="30"/>
                </a:cxn>
                <a:cxn ang="0">
                  <a:pos x="267" y="30"/>
                </a:cxn>
                <a:cxn ang="0">
                  <a:pos x="267" y="59"/>
                </a:cxn>
                <a:cxn ang="0">
                  <a:pos x="0" y="59"/>
                </a:cxn>
              </a:cxnLst>
              <a:rect l="0" t="0" r="r" b="b"/>
              <a:pathLst>
                <a:path w="533" h="89">
                  <a:moveTo>
                    <a:pt x="533" y="89"/>
                  </a:moveTo>
                  <a:lnTo>
                    <a:pt x="533" y="59"/>
                  </a:lnTo>
                  <a:lnTo>
                    <a:pt x="474" y="59"/>
                  </a:lnTo>
                  <a:lnTo>
                    <a:pt x="474" y="30"/>
                  </a:lnTo>
                  <a:lnTo>
                    <a:pt x="296" y="30"/>
                  </a:lnTo>
                  <a:lnTo>
                    <a:pt x="296" y="0"/>
                  </a:lnTo>
                  <a:lnTo>
                    <a:pt x="237" y="0"/>
                  </a:lnTo>
                  <a:lnTo>
                    <a:pt x="237" y="30"/>
                  </a:lnTo>
                  <a:lnTo>
                    <a:pt x="267" y="30"/>
                  </a:lnTo>
                  <a:lnTo>
                    <a:pt x="267" y="59"/>
                  </a:lnTo>
                  <a:lnTo>
                    <a:pt x="0" y="59"/>
                  </a:lnTo>
                </a:path>
              </a:pathLst>
            </a:custGeom>
            <a:noFill/>
            <a:ln w="1588">
              <a:solidFill>
                <a:srgbClr val="000000"/>
              </a:solidFill>
              <a:prstDash val="solid"/>
              <a:round/>
              <a:headEnd/>
              <a:tailEnd/>
            </a:ln>
          </p:spPr>
          <p:txBody>
            <a:bodyPr/>
            <a:lstStyle/>
            <a:p>
              <a:endParaRPr lang="en-GB"/>
            </a:p>
          </p:txBody>
        </p:sp>
        <p:sp>
          <p:nvSpPr>
            <p:cNvPr id="17938" name="Freeform 530"/>
            <p:cNvSpPr>
              <a:spLocks/>
            </p:cNvSpPr>
            <p:nvPr/>
          </p:nvSpPr>
          <p:spPr bwMode="auto">
            <a:xfrm>
              <a:off x="3176" y="2734"/>
              <a:ext cx="7" cy="22"/>
            </a:xfrm>
            <a:custGeom>
              <a:avLst/>
              <a:gdLst/>
              <a:ahLst/>
              <a:cxnLst>
                <a:cxn ang="0">
                  <a:pos x="0" y="88"/>
                </a:cxn>
                <a:cxn ang="0">
                  <a:pos x="0" y="30"/>
                </a:cxn>
                <a:cxn ang="0">
                  <a:pos x="30" y="30"/>
                </a:cxn>
                <a:cxn ang="0">
                  <a:pos x="0" y="0"/>
                </a:cxn>
              </a:cxnLst>
              <a:rect l="0" t="0" r="r" b="b"/>
              <a:pathLst>
                <a:path w="30" h="88">
                  <a:moveTo>
                    <a:pt x="0" y="88"/>
                  </a:moveTo>
                  <a:lnTo>
                    <a:pt x="0" y="30"/>
                  </a:lnTo>
                  <a:lnTo>
                    <a:pt x="30" y="30"/>
                  </a:lnTo>
                  <a:lnTo>
                    <a:pt x="0" y="0"/>
                  </a:lnTo>
                </a:path>
              </a:pathLst>
            </a:custGeom>
            <a:noFill/>
            <a:ln w="1588">
              <a:solidFill>
                <a:srgbClr val="000000"/>
              </a:solidFill>
              <a:prstDash val="solid"/>
              <a:round/>
              <a:headEnd/>
              <a:tailEnd/>
            </a:ln>
          </p:spPr>
          <p:txBody>
            <a:bodyPr/>
            <a:lstStyle/>
            <a:p>
              <a:endParaRPr lang="en-GB"/>
            </a:p>
          </p:txBody>
        </p:sp>
        <p:sp>
          <p:nvSpPr>
            <p:cNvPr id="17939" name="Freeform 531"/>
            <p:cNvSpPr>
              <a:spLocks/>
            </p:cNvSpPr>
            <p:nvPr/>
          </p:nvSpPr>
          <p:spPr bwMode="auto">
            <a:xfrm>
              <a:off x="2931" y="2564"/>
              <a:ext cx="37" cy="7"/>
            </a:xfrm>
            <a:custGeom>
              <a:avLst/>
              <a:gdLst/>
              <a:ahLst/>
              <a:cxnLst>
                <a:cxn ang="0">
                  <a:pos x="0" y="0"/>
                </a:cxn>
                <a:cxn ang="0">
                  <a:pos x="29" y="31"/>
                </a:cxn>
                <a:cxn ang="0">
                  <a:pos x="59" y="31"/>
                </a:cxn>
                <a:cxn ang="0">
                  <a:pos x="89" y="0"/>
                </a:cxn>
                <a:cxn ang="0">
                  <a:pos x="120" y="0"/>
                </a:cxn>
                <a:cxn ang="0">
                  <a:pos x="148" y="31"/>
                </a:cxn>
              </a:cxnLst>
              <a:rect l="0" t="0" r="r" b="b"/>
              <a:pathLst>
                <a:path w="148" h="31">
                  <a:moveTo>
                    <a:pt x="0" y="0"/>
                  </a:moveTo>
                  <a:lnTo>
                    <a:pt x="29" y="31"/>
                  </a:lnTo>
                  <a:lnTo>
                    <a:pt x="59" y="31"/>
                  </a:lnTo>
                  <a:lnTo>
                    <a:pt x="89" y="0"/>
                  </a:lnTo>
                  <a:lnTo>
                    <a:pt x="120" y="0"/>
                  </a:lnTo>
                  <a:lnTo>
                    <a:pt x="148" y="31"/>
                  </a:lnTo>
                </a:path>
              </a:pathLst>
            </a:custGeom>
            <a:noFill/>
            <a:ln w="1588">
              <a:solidFill>
                <a:srgbClr val="000000"/>
              </a:solidFill>
              <a:prstDash val="solid"/>
              <a:round/>
              <a:headEnd/>
              <a:tailEnd/>
            </a:ln>
          </p:spPr>
          <p:txBody>
            <a:bodyPr/>
            <a:lstStyle/>
            <a:p>
              <a:endParaRPr lang="en-GB"/>
            </a:p>
          </p:txBody>
        </p:sp>
        <p:sp>
          <p:nvSpPr>
            <p:cNvPr id="17940" name="Freeform 532"/>
            <p:cNvSpPr>
              <a:spLocks/>
            </p:cNvSpPr>
            <p:nvPr/>
          </p:nvSpPr>
          <p:spPr bwMode="auto">
            <a:xfrm>
              <a:off x="2953" y="2512"/>
              <a:ext cx="23" cy="59"/>
            </a:xfrm>
            <a:custGeom>
              <a:avLst/>
              <a:gdLst/>
              <a:ahLst/>
              <a:cxnLst>
                <a:cxn ang="0">
                  <a:pos x="0" y="0"/>
                </a:cxn>
                <a:cxn ang="0">
                  <a:pos x="0" y="59"/>
                </a:cxn>
                <a:cxn ang="0">
                  <a:pos x="31" y="89"/>
                </a:cxn>
                <a:cxn ang="0">
                  <a:pos x="31" y="119"/>
                </a:cxn>
                <a:cxn ang="0">
                  <a:pos x="59" y="119"/>
                </a:cxn>
                <a:cxn ang="0">
                  <a:pos x="89" y="147"/>
                </a:cxn>
                <a:cxn ang="0">
                  <a:pos x="59" y="177"/>
                </a:cxn>
                <a:cxn ang="0">
                  <a:pos x="59" y="238"/>
                </a:cxn>
              </a:cxnLst>
              <a:rect l="0" t="0" r="r" b="b"/>
              <a:pathLst>
                <a:path w="89" h="238">
                  <a:moveTo>
                    <a:pt x="0" y="0"/>
                  </a:moveTo>
                  <a:lnTo>
                    <a:pt x="0" y="59"/>
                  </a:lnTo>
                  <a:lnTo>
                    <a:pt x="31" y="89"/>
                  </a:lnTo>
                  <a:lnTo>
                    <a:pt x="31" y="119"/>
                  </a:lnTo>
                  <a:lnTo>
                    <a:pt x="59" y="119"/>
                  </a:lnTo>
                  <a:lnTo>
                    <a:pt x="89" y="147"/>
                  </a:lnTo>
                  <a:lnTo>
                    <a:pt x="59" y="177"/>
                  </a:lnTo>
                  <a:lnTo>
                    <a:pt x="59" y="238"/>
                  </a:lnTo>
                </a:path>
              </a:pathLst>
            </a:custGeom>
            <a:noFill/>
            <a:ln w="1588">
              <a:solidFill>
                <a:srgbClr val="000000"/>
              </a:solidFill>
              <a:prstDash val="solid"/>
              <a:round/>
              <a:headEnd/>
              <a:tailEnd/>
            </a:ln>
          </p:spPr>
          <p:txBody>
            <a:bodyPr/>
            <a:lstStyle/>
            <a:p>
              <a:endParaRPr lang="en-GB"/>
            </a:p>
          </p:txBody>
        </p:sp>
        <p:sp>
          <p:nvSpPr>
            <p:cNvPr id="17941" name="Freeform 533"/>
            <p:cNvSpPr>
              <a:spLocks/>
            </p:cNvSpPr>
            <p:nvPr/>
          </p:nvSpPr>
          <p:spPr bwMode="auto">
            <a:xfrm>
              <a:off x="2931" y="2727"/>
              <a:ext cx="112" cy="140"/>
            </a:xfrm>
            <a:custGeom>
              <a:avLst/>
              <a:gdLst/>
              <a:ahLst/>
              <a:cxnLst>
                <a:cxn ang="0">
                  <a:pos x="445" y="0"/>
                </a:cxn>
                <a:cxn ang="0">
                  <a:pos x="414" y="30"/>
                </a:cxn>
                <a:cxn ang="0">
                  <a:pos x="414" y="60"/>
                </a:cxn>
                <a:cxn ang="0">
                  <a:pos x="357" y="60"/>
                </a:cxn>
                <a:cxn ang="0">
                  <a:pos x="327" y="30"/>
                </a:cxn>
                <a:cxn ang="0">
                  <a:pos x="296" y="30"/>
                </a:cxn>
                <a:cxn ang="0">
                  <a:pos x="296" y="60"/>
                </a:cxn>
                <a:cxn ang="0">
                  <a:pos x="266" y="90"/>
                </a:cxn>
                <a:cxn ang="0">
                  <a:pos x="296" y="90"/>
                </a:cxn>
                <a:cxn ang="0">
                  <a:pos x="148" y="237"/>
                </a:cxn>
                <a:cxn ang="0">
                  <a:pos x="148" y="266"/>
                </a:cxn>
                <a:cxn ang="0">
                  <a:pos x="29" y="385"/>
                </a:cxn>
                <a:cxn ang="0">
                  <a:pos x="59" y="385"/>
                </a:cxn>
                <a:cxn ang="0">
                  <a:pos x="59" y="415"/>
                </a:cxn>
                <a:cxn ang="0">
                  <a:pos x="0" y="473"/>
                </a:cxn>
                <a:cxn ang="0">
                  <a:pos x="59" y="473"/>
                </a:cxn>
                <a:cxn ang="0">
                  <a:pos x="89" y="446"/>
                </a:cxn>
                <a:cxn ang="0">
                  <a:pos x="89" y="415"/>
                </a:cxn>
                <a:cxn ang="0">
                  <a:pos x="120" y="385"/>
                </a:cxn>
                <a:cxn ang="0">
                  <a:pos x="238" y="385"/>
                </a:cxn>
                <a:cxn ang="0">
                  <a:pos x="238" y="473"/>
                </a:cxn>
                <a:cxn ang="0">
                  <a:pos x="266" y="503"/>
                </a:cxn>
                <a:cxn ang="0">
                  <a:pos x="266" y="534"/>
                </a:cxn>
                <a:cxn ang="0">
                  <a:pos x="296" y="564"/>
                </a:cxn>
              </a:cxnLst>
              <a:rect l="0" t="0" r="r" b="b"/>
              <a:pathLst>
                <a:path w="445" h="564">
                  <a:moveTo>
                    <a:pt x="445" y="0"/>
                  </a:moveTo>
                  <a:lnTo>
                    <a:pt x="414" y="30"/>
                  </a:lnTo>
                  <a:lnTo>
                    <a:pt x="414" y="60"/>
                  </a:lnTo>
                  <a:lnTo>
                    <a:pt x="357" y="60"/>
                  </a:lnTo>
                  <a:lnTo>
                    <a:pt x="327" y="30"/>
                  </a:lnTo>
                  <a:lnTo>
                    <a:pt x="296" y="30"/>
                  </a:lnTo>
                  <a:lnTo>
                    <a:pt x="296" y="60"/>
                  </a:lnTo>
                  <a:lnTo>
                    <a:pt x="266" y="90"/>
                  </a:lnTo>
                  <a:lnTo>
                    <a:pt x="296" y="90"/>
                  </a:lnTo>
                  <a:lnTo>
                    <a:pt x="148" y="237"/>
                  </a:lnTo>
                  <a:lnTo>
                    <a:pt x="148" y="266"/>
                  </a:lnTo>
                  <a:lnTo>
                    <a:pt x="29" y="385"/>
                  </a:lnTo>
                  <a:lnTo>
                    <a:pt x="59" y="385"/>
                  </a:lnTo>
                  <a:lnTo>
                    <a:pt x="59" y="415"/>
                  </a:lnTo>
                  <a:lnTo>
                    <a:pt x="0" y="473"/>
                  </a:lnTo>
                  <a:lnTo>
                    <a:pt x="59" y="473"/>
                  </a:lnTo>
                  <a:lnTo>
                    <a:pt x="89" y="446"/>
                  </a:lnTo>
                  <a:lnTo>
                    <a:pt x="89" y="415"/>
                  </a:lnTo>
                  <a:lnTo>
                    <a:pt x="120" y="385"/>
                  </a:lnTo>
                  <a:lnTo>
                    <a:pt x="238" y="385"/>
                  </a:lnTo>
                  <a:lnTo>
                    <a:pt x="238" y="473"/>
                  </a:lnTo>
                  <a:lnTo>
                    <a:pt x="266" y="503"/>
                  </a:lnTo>
                  <a:lnTo>
                    <a:pt x="266" y="534"/>
                  </a:lnTo>
                  <a:lnTo>
                    <a:pt x="296" y="564"/>
                  </a:lnTo>
                </a:path>
              </a:pathLst>
            </a:custGeom>
            <a:noFill/>
            <a:ln w="1588">
              <a:solidFill>
                <a:srgbClr val="000000"/>
              </a:solidFill>
              <a:prstDash val="solid"/>
              <a:round/>
              <a:headEnd/>
              <a:tailEnd/>
            </a:ln>
          </p:spPr>
          <p:txBody>
            <a:bodyPr/>
            <a:lstStyle/>
            <a:p>
              <a:endParaRPr lang="en-GB"/>
            </a:p>
          </p:txBody>
        </p:sp>
        <p:sp>
          <p:nvSpPr>
            <p:cNvPr id="17942" name="Freeform 534"/>
            <p:cNvSpPr>
              <a:spLocks/>
            </p:cNvSpPr>
            <p:nvPr/>
          </p:nvSpPr>
          <p:spPr bwMode="auto">
            <a:xfrm>
              <a:off x="3005" y="2786"/>
              <a:ext cx="230" cy="88"/>
            </a:xfrm>
            <a:custGeom>
              <a:avLst/>
              <a:gdLst/>
              <a:ahLst/>
              <a:cxnLst>
                <a:cxn ang="0">
                  <a:pos x="0" y="327"/>
                </a:cxn>
                <a:cxn ang="0">
                  <a:pos x="118" y="327"/>
                </a:cxn>
                <a:cxn ang="0">
                  <a:pos x="149" y="297"/>
                </a:cxn>
                <a:cxn ang="0">
                  <a:pos x="179" y="297"/>
                </a:cxn>
                <a:cxn ang="0">
                  <a:pos x="207" y="327"/>
                </a:cxn>
                <a:cxn ang="0">
                  <a:pos x="298" y="236"/>
                </a:cxn>
                <a:cxn ang="0">
                  <a:pos x="298" y="209"/>
                </a:cxn>
                <a:cxn ang="0">
                  <a:pos x="356" y="148"/>
                </a:cxn>
                <a:cxn ang="0">
                  <a:pos x="386" y="178"/>
                </a:cxn>
                <a:cxn ang="0">
                  <a:pos x="386" y="209"/>
                </a:cxn>
                <a:cxn ang="0">
                  <a:pos x="445" y="266"/>
                </a:cxn>
                <a:cxn ang="0">
                  <a:pos x="475" y="266"/>
                </a:cxn>
                <a:cxn ang="0">
                  <a:pos x="475" y="297"/>
                </a:cxn>
                <a:cxn ang="0">
                  <a:pos x="505" y="327"/>
                </a:cxn>
                <a:cxn ang="0">
                  <a:pos x="505" y="355"/>
                </a:cxn>
                <a:cxn ang="0">
                  <a:pos x="534" y="355"/>
                </a:cxn>
                <a:cxn ang="0">
                  <a:pos x="534" y="297"/>
                </a:cxn>
                <a:cxn ang="0">
                  <a:pos x="563" y="266"/>
                </a:cxn>
                <a:cxn ang="0">
                  <a:pos x="563" y="236"/>
                </a:cxn>
                <a:cxn ang="0">
                  <a:pos x="593" y="209"/>
                </a:cxn>
                <a:cxn ang="0">
                  <a:pos x="593" y="118"/>
                </a:cxn>
                <a:cxn ang="0">
                  <a:pos x="653" y="118"/>
                </a:cxn>
                <a:cxn ang="0">
                  <a:pos x="653" y="178"/>
                </a:cxn>
                <a:cxn ang="0">
                  <a:pos x="682" y="209"/>
                </a:cxn>
                <a:cxn ang="0">
                  <a:pos x="712" y="178"/>
                </a:cxn>
                <a:cxn ang="0">
                  <a:pos x="772" y="178"/>
                </a:cxn>
                <a:cxn ang="0">
                  <a:pos x="800" y="209"/>
                </a:cxn>
                <a:cxn ang="0">
                  <a:pos x="830" y="209"/>
                </a:cxn>
                <a:cxn ang="0">
                  <a:pos x="830" y="148"/>
                </a:cxn>
                <a:cxn ang="0">
                  <a:pos x="800" y="148"/>
                </a:cxn>
                <a:cxn ang="0">
                  <a:pos x="800" y="118"/>
                </a:cxn>
                <a:cxn ang="0">
                  <a:pos x="830" y="90"/>
                </a:cxn>
                <a:cxn ang="0">
                  <a:pos x="860" y="90"/>
                </a:cxn>
                <a:cxn ang="0">
                  <a:pos x="891" y="118"/>
                </a:cxn>
                <a:cxn ang="0">
                  <a:pos x="919" y="118"/>
                </a:cxn>
                <a:cxn ang="0">
                  <a:pos x="919" y="0"/>
                </a:cxn>
              </a:cxnLst>
              <a:rect l="0" t="0" r="r" b="b"/>
              <a:pathLst>
                <a:path w="919" h="355">
                  <a:moveTo>
                    <a:pt x="0" y="327"/>
                  </a:moveTo>
                  <a:lnTo>
                    <a:pt x="118" y="327"/>
                  </a:lnTo>
                  <a:lnTo>
                    <a:pt x="149" y="297"/>
                  </a:lnTo>
                  <a:lnTo>
                    <a:pt x="179" y="297"/>
                  </a:lnTo>
                  <a:lnTo>
                    <a:pt x="207" y="327"/>
                  </a:lnTo>
                  <a:lnTo>
                    <a:pt x="298" y="236"/>
                  </a:lnTo>
                  <a:lnTo>
                    <a:pt x="298" y="209"/>
                  </a:lnTo>
                  <a:lnTo>
                    <a:pt x="356" y="148"/>
                  </a:lnTo>
                  <a:lnTo>
                    <a:pt x="386" y="178"/>
                  </a:lnTo>
                  <a:lnTo>
                    <a:pt x="386" y="209"/>
                  </a:lnTo>
                  <a:lnTo>
                    <a:pt x="445" y="266"/>
                  </a:lnTo>
                  <a:lnTo>
                    <a:pt x="475" y="266"/>
                  </a:lnTo>
                  <a:lnTo>
                    <a:pt x="475" y="297"/>
                  </a:lnTo>
                  <a:lnTo>
                    <a:pt x="505" y="327"/>
                  </a:lnTo>
                  <a:lnTo>
                    <a:pt x="505" y="355"/>
                  </a:lnTo>
                  <a:lnTo>
                    <a:pt x="534" y="355"/>
                  </a:lnTo>
                  <a:lnTo>
                    <a:pt x="534" y="297"/>
                  </a:lnTo>
                  <a:lnTo>
                    <a:pt x="563" y="266"/>
                  </a:lnTo>
                  <a:lnTo>
                    <a:pt x="563" y="236"/>
                  </a:lnTo>
                  <a:lnTo>
                    <a:pt x="593" y="209"/>
                  </a:lnTo>
                  <a:lnTo>
                    <a:pt x="593" y="118"/>
                  </a:lnTo>
                  <a:lnTo>
                    <a:pt x="653" y="118"/>
                  </a:lnTo>
                  <a:lnTo>
                    <a:pt x="653" y="178"/>
                  </a:lnTo>
                  <a:lnTo>
                    <a:pt x="682" y="209"/>
                  </a:lnTo>
                  <a:lnTo>
                    <a:pt x="712" y="178"/>
                  </a:lnTo>
                  <a:lnTo>
                    <a:pt x="772" y="178"/>
                  </a:lnTo>
                  <a:lnTo>
                    <a:pt x="800" y="209"/>
                  </a:lnTo>
                  <a:lnTo>
                    <a:pt x="830" y="209"/>
                  </a:lnTo>
                  <a:lnTo>
                    <a:pt x="830" y="148"/>
                  </a:lnTo>
                  <a:lnTo>
                    <a:pt x="800" y="148"/>
                  </a:lnTo>
                  <a:lnTo>
                    <a:pt x="800" y="118"/>
                  </a:lnTo>
                  <a:lnTo>
                    <a:pt x="830" y="90"/>
                  </a:lnTo>
                  <a:lnTo>
                    <a:pt x="860" y="90"/>
                  </a:lnTo>
                  <a:lnTo>
                    <a:pt x="891" y="118"/>
                  </a:lnTo>
                  <a:lnTo>
                    <a:pt x="919" y="118"/>
                  </a:lnTo>
                  <a:lnTo>
                    <a:pt x="919" y="0"/>
                  </a:lnTo>
                </a:path>
              </a:pathLst>
            </a:custGeom>
            <a:noFill/>
            <a:ln w="1588">
              <a:solidFill>
                <a:srgbClr val="000000"/>
              </a:solidFill>
              <a:prstDash val="solid"/>
              <a:round/>
              <a:headEnd/>
              <a:tailEnd/>
            </a:ln>
          </p:spPr>
          <p:txBody>
            <a:bodyPr/>
            <a:lstStyle/>
            <a:p>
              <a:endParaRPr lang="en-GB"/>
            </a:p>
          </p:txBody>
        </p:sp>
        <p:sp>
          <p:nvSpPr>
            <p:cNvPr id="17943" name="Freeform 535"/>
            <p:cNvSpPr>
              <a:spLocks/>
            </p:cNvSpPr>
            <p:nvPr/>
          </p:nvSpPr>
          <p:spPr bwMode="auto">
            <a:xfrm>
              <a:off x="2976" y="2867"/>
              <a:ext cx="74" cy="178"/>
            </a:xfrm>
            <a:custGeom>
              <a:avLst/>
              <a:gdLst/>
              <a:ahLst/>
              <a:cxnLst>
                <a:cxn ang="0">
                  <a:pos x="236" y="711"/>
                </a:cxn>
                <a:cxn ang="0">
                  <a:pos x="236" y="680"/>
                </a:cxn>
                <a:cxn ang="0">
                  <a:pos x="297" y="620"/>
                </a:cxn>
                <a:cxn ang="0">
                  <a:pos x="267" y="591"/>
                </a:cxn>
                <a:cxn ang="0">
                  <a:pos x="179" y="591"/>
                </a:cxn>
                <a:cxn ang="0">
                  <a:pos x="149" y="561"/>
                </a:cxn>
                <a:cxn ang="0">
                  <a:pos x="118" y="561"/>
                </a:cxn>
                <a:cxn ang="0">
                  <a:pos x="60" y="502"/>
                </a:cxn>
                <a:cxn ang="0">
                  <a:pos x="60" y="473"/>
                </a:cxn>
                <a:cxn ang="0">
                  <a:pos x="88" y="443"/>
                </a:cxn>
                <a:cxn ang="0">
                  <a:pos x="88" y="413"/>
                </a:cxn>
                <a:cxn ang="0">
                  <a:pos x="118" y="413"/>
                </a:cxn>
                <a:cxn ang="0">
                  <a:pos x="118" y="383"/>
                </a:cxn>
                <a:cxn ang="0">
                  <a:pos x="88" y="355"/>
                </a:cxn>
                <a:cxn ang="0">
                  <a:pos x="29" y="325"/>
                </a:cxn>
                <a:cxn ang="0">
                  <a:pos x="29" y="295"/>
                </a:cxn>
                <a:cxn ang="0">
                  <a:pos x="0" y="265"/>
                </a:cxn>
                <a:cxn ang="0">
                  <a:pos x="29" y="265"/>
                </a:cxn>
                <a:cxn ang="0">
                  <a:pos x="29" y="236"/>
                </a:cxn>
                <a:cxn ang="0">
                  <a:pos x="88" y="265"/>
                </a:cxn>
                <a:cxn ang="0">
                  <a:pos x="88" y="236"/>
                </a:cxn>
                <a:cxn ang="0">
                  <a:pos x="118" y="236"/>
                </a:cxn>
                <a:cxn ang="0">
                  <a:pos x="149" y="207"/>
                </a:cxn>
                <a:cxn ang="0">
                  <a:pos x="149" y="177"/>
                </a:cxn>
                <a:cxn ang="0">
                  <a:pos x="88" y="118"/>
                </a:cxn>
                <a:cxn ang="0">
                  <a:pos x="88" y="58"/>
                </a:cxn>
                <a:cxn ang="0">
                  <a:pos x="60" y="28"/>
                </a:cxn>
                <a:cxn ang="0">
                  <a:pos x="88" y="28"/>
                </a:cxn>
                <a:cxn ang="0">
                  <a:pos x="118" y="0"/>
                </a:cxn>
              </a:cxnLst>
              <a:rect l="0" t="0" r="r" b="b"/>
              <a:pathLst>
                <a:path w="297" h="711">
                  <a:moveTo>
                    <a:pt x="236" y="711"/>
                  </a:moveTo>
                  <a:lnTo>
                    <a:pt x="236" y="680"/>
                  </a:lnTo>
                  <a:lnTo>
                    <a:pt x="297" y="620"/>
                  </a:lnTo>
                  <a:lnTo>
                    <a:pt x="267" y="591"/>
                  </a:lnTo>
                  <a:lnTo>
                    <a:pt x="179" y="591"/>
                  </a:lnTo>
                  <a:lnTo>
                    <a:pt x="149" y="561"/>
                  </a:lnTo>
                  <a:lnTo>
                    <a:pt x="118" y="561"/>
                  </a:lnTo>
                  <a:lnTo>
                    <a:pt x="60" y="502"/>
                  </a:lnTo>
                  <a:lnTo>
                    <a:pt x="60" y="473"/>
                  </a:lnTo>
                  <a:lnTo>
                    <a:pt x="88" y="443"/>
                  </a:lnTo>
                  <a:lnTo>
                    <a:pt x="88" y="413"/>
                  </a:lnTo>
                  <a:lnTo>
                    <a:pt x="118" y="413"/>
                  </a:lnTo>
                  <a:lnTo>
                    <a:pt x="118" y="383"/>
                  </a:lnTo>
                  <a:lnTo>
                    <a:pt x="88" y="355"/>
                  </a:lnTo>
                  <a:lnTo>
                    <a:pt x="29" y="325"/>
                  </a:lnTo>
                  <a:lnTo>
                    <a:pt x="29" y="295"/>
                  </a:lnTo>
                  <a:lnTo>
                    <a:pt x="0" y="265"/>
                  </a:lnTo>
                  <a:lnTo>
                    <a:pt x="29" y="265"/>
                  </a:lnTo>
                  <a:lnTo>
                    <a:pt x="29" y="236"/>
                  </a:lnTo>
                  <a:lnTo>
                    <a:pt x="88" y="265"/>
                  </a:lnTo>
                  <a:lnTo>
                    <a:pt x="88" y="236"/>
                  </a:lnTo>
                  <a:lnTo>
                    <a:pt x="118" y="236"/>
                  </a:lnTo>
                  <a:lnTo>
                    <a:pt x="149" y="207"/>
                  </a:lnTo>
                  <a:lnTo>
                    <a:pt x="149" y="177"/>
                  </a:lnTo>
                  <a:lnTo>
                    <a:pt x="88" y="118"/>
                  </a:lnTo>
                  <a:lnTo>
                    <a:pt x="88" y="58"/>
                  </a:lnTo>
                  <a:lnTo>
                    <a:pt x="60" y="28"/>
                  </a:lnTo>
                  <a:lnTo>
                    <a:pt x="88" y="28"/>
                  </a:lnTo>
                  <a:lnTo>
                    <a:pt x="118" y="0"/>
                  </a:lnTo>
                </a:path>
              </a:pathLst>
            </a:custGeom>
            <a:noFill/>
            <a:ln w="1588">
              <a:solidFill>
                <a:srgbClr val="000000"/>
              </a:solidFill>
              <a:prstDash val="solid"/>
              <a:round/>
              <a:headEnd/>
              <a:tailEnd/>
            </a:ln>
          </p:spPr>
          <p:txBody>
            <a:bodyPr/>
            <a:lstStyle/>
            <a:p>
              <a:endParaRPr lang="en-GB"/>
            </a:p>
          </p:txBody>
        </p:sp>
        <p:sp>
          <p:nvSpPr>
            <p:cNvPr id="17944" name="Freeform 536"/>
            <p:cNvSpPr>
              <a:spLocks/>
            </p:cNvSpPr>
            <p:nvPr/>
          </p:nvSpPr>
          <p:spPr bwMode="auto">
            <a:xfrm>
              <a:off x="3176" y="2771"/>
              <a:ext cx="59" cy="15"/>
            </a:xfrm>
            <a:custGeom>
              <a:avLst/>
              <a:gdLst/>
              <a:ahLst/>
              <a:cxnLst>
                <a:cxn ang="0">
                  <a:pos x="237" y="59"/>
                </a:cxn>
                <a:cxn ang="0">
                  <a:pos x="237" y="30"/>
                </a:cxn>
                <a:cxn ang="0">
                  <a:pos x="178" y="30"/>
                </a:cxn>
                <a:cxn ang="0">
                  <a:pos x="148" y="59"/>
                </a:cxn>
                <a:cxn ang="0">
                  <a:pos x="118" y="59"/>
                </a:cxn>
                <a:cxn ang="0">
                  <a:pos x="90" y="30"/>
                </a:cxn>
                <a:cxn ang="0">
                  <a:pos x="90" y="0"/>
                </a:cxn>
                <a:cxn ang="0">
                  <a:pos x="0" y="0"/>
                </a:cxn>
              </a:cxnLst>
              <a:rect l="0" t="0" r="r" b="b"/>
              <a:pathLst>
                <a:path w="237" h="59">
                  <a:moveTo>
                    <a:pt x="237" y="59"/>
                  </a:moveTo>
                  <a:lnTo>
                    <a:pt x="237" y="30"/>
                  </a:lnTo>
                  <a:lnTo>
                    <a:pt x="178" y="30"/>
                  </a:lnTo>
                  <a:lnTo>
                    <a:pt x="148" y="59"/>
                  </a:lnTo>
                  <a:lnTo>
                    <a:pt x="118" y="59"/>
                  </a:lnTo>
                  <a:lnTo>
                    <a:pt x="90" y="30"/>
                  </a:lnTo>
                  <a:lnTo>
                    <a:pt x="90" y="0"/>
                  </a:lnTo>
                  <a:lnTo>
                    <a:pt x="0" y="0"/>
                  </a:lnTo>
                </a:path>
              </a:pathLst>
            </a:custGeom>
            <a:noFill/>
            <a:ln w="1588">
              <a:solidFill>
                <a:srgbClr val="000000"/>
              </a:solidFill>
              <a:prstDash val="solid"/>
              <a:round/>
              <a:headEnd/>
              <a:tailEnd/>
            </a:ln>
          </p:spPr>
          <p:txBody>
            <a:bodyPr/>
            <a:lstStyle/>
            <a:p>
              <a:endParaRPr lang="en-GB"/>
            </a:p>
          </p:txBody>
        </p:sp>
        <p:sp>
          <p:nvSpPr>
            <p:cNvPr id="17945" name="Line 537"/>
            <p:cNvSpPr>
              <a:spLocks noChangeShapeType="1"/>
            </p:cNvSpPr>
            <p:nvPr/>
          </p:nvSpPr>
          <p:spPr bwMode="auto">
            <a:xfrm flipV="1">
              <a:off x="3176" y="2756"/>
              <a:ext cx="1" cy="15"/>
            </a:xfrm>
            <a:prstGeom prst="line">
              <a:avLst/>
            </a:prstGeom>
            <a:noFill/>
            <a:ln w="1588">
              <a:solidFill>
                <a:srgbClr val="000000"/>
              </a:solidFill>
              <a:round/>
              <a:headEnd/>
              <a:tailEnd/>
            </a:ln>
          </p:spPr>
          <p:txBody>
            <a:bodyPr/>
            <a:lstStyle/>
            <a:p>
              <a:endParaRPr lang="en-GB"/>
            </a:p>
          </p:txBody>
        </p:sp>
        <p:sp>
          <p:nvSpPr>
            <p:cNvPr id="17946" name="Freeform 538"/>
            <p:cNvSpPr>
              <a:spLocks/>
            </p:cNvSpPr>
            <p:nvPr/>
          </p:nvSpPr>
          <p:spPr bwMode="auto">
            <a:xfrm>
              <a:off x="3168" y="2756"/>
              <a:ext cx="8" cy="15"/>
            </a:xfrm>
            <a:custGeom>
              <a:avLst/>
              <a:gdLst/>
              <a:ahLst/>
              <a:cxnLst>
                <a:cxn ang="0">
                  <a:pos x="29" y="60"/>
                </a:cxn>
                <a:cxn ang="0">
                  <a:pos x="0" y="60"/>
                </a:cxn>
                <a:cxn ang="0">
                  <a:pos x="0" y="30"/>
                </a:cxn>
                <a:cxn ang="0">
                  <a:pos x="29" y="0"/>
                </a:cxn>
              </a:cxnLst>
              <a:rect l="0" t="0" r="r" b="b"/>
              <a:pathLst>
                <a:path w="29" h="60">
                  <a:moveTo>
                    <a:pt x="29" y="60"/>
                  </a:moveTo>
                  <a:lnTo>
                    <a:pt x="0" y="60"/>
                  </a:lnTo>
                  <a:lnTo>
                    <a:pt x="0" y="30"/>
                  </a:lnTo>
                  <a:lnTo>
                    <a:pt x="29" y="0"/>
                  </a:lnTo>
                </a:path>
              </a:pathLst>
            </a:custGeom>
            <a:noFill/>
            <a:ln w="1588">
              <a:solidFill>
                <a:srgbClr val="000000"/>
              </a:solidFill>
              <a:prstDash val="solid"/>
              <a:round/>
              <a:headEnd/>
              <a:tailEnd/>
            </a:ln>
          </p:spPr>
          <p:txBody>
            <a:bodyPr/>
            <a:lstStyle/>
            <a:p>
              <a:endParaRPr lang="en-GB"/>
            </a:p>
          </p:txBody>
        </p:sp>
        <p:sp>
          <p:nvSpPr>
            <p:cNvPr id="17947" name="Freeform 539"/>
            <p:cNvSpPr>
              <a:spLocks/>
            </p:cNvSpPr>
            <p:nvPr/>
          </p:nvSpPr>
          <p:spPr bwMode="auto">
            <a:xfrm>
              <a:off x="2724" y="3067"/>
              <a:ext cx="141" cy="89"/>
            </a:xfrm>
            <a:custGeom>
              <a:avLst/>
              <a:gdLst/>
              <a:ahLst/>
              <a:cxnLst>
                <a:cxn ang="0">
                  <a:pos x="30" y="355"/>
                </a:cxn>
                <a:cxn ang="0">
                  <a:pos x="0" y="325"/>
                </a:cxn>
                <a:cxn ang="0">
                  <a:pos x="0" y="207"/>
                </a:cxn>
                <a:cxn ang="0">
                  <a:pos x="30" y="176"/>
                </a:cxn>
                <a:cxn ang="0">
                  <a:pos x="0" y="148"/>
                </a:cxn>
                <a:cxn ang="0">
                  <a:pos x="30" y="118"/>
                </a:cxn>
                <a:cxn ang="0">
                  <a:pos x="58" y="118"/>
                </a:cxn>
                <a:cxn ang="0">
                  <a:pos x="88" y="87"/>
                </a:cxn>
                <a:cxn ang="0">
                  <a:pos x="119" y="87"/>
                </a:cxn>
                <a:cxn ang="0">
                  <a:pos x="177" y="30"/>
                </a:cxn>
                <a:cxn ang="0">
                  <a:pos x="207" y="30"/>
                </a:cxn>
                <a:cxn ang="0">
                  <a:pos x="237" y="0"/>
                </a:cxn>
                <a:cxn ang="0">
                  <a:pos x="356" y="0"/>
                </a:cxn>
                <a:cxn ang="0">
                  <a:pos x="383" y="30"/>
                </a:cxn>
                <a:cxn ang="0">
                  <a:pos x="444" y="30"/>
                </a:cxn>
                <a:cxn ang="0">
                  <a:pos x="474" y="58"/>
                </a:cxn>
                <a:cxn ang="0">
                  <a:pos x="503" y="30"/>
                </a:cxn>
                <a:cxn ang="0">
                  <a:pos x="563" y="30"/>
                </a:cxn>
              </a:cxnLst>
              <a:rect l="0" t="0" r="r" b="b"/>
              <a:pathLst>
                <a:path w="563" h="355">
                  <a:moveTo>
                    <a:pt x="30" y="355"/>
                  </a:moveTo>
                  <a:lnTo>
                    <a:pt x="0" y="325"/>
                  </a:lnTo>
                  <a:lnTo>
                    <a:pt x="0" y="207"/>
                  </a:lnTo>
                  <a:lnTo>
                    <a:pt x="30" y="176"/>
                  </a:lnTo>
                  <a:lnTo>
                    <a:pt x="0" y="148"/>
                  </a:lnTo>
                  <a:lnTo>
                    <a:pt x="30" y="118"/>
                  </a:lnTo>
                  <a:lnTo>
                    <a:pt x="58" y="118"/>
                  </a:lnTo>
                  <a:lnTo>
                    <a:pt x="88" y="87"/>
                  </a:lnTo>
                  <a:lnTo>
                    <a:pt x="119" y="87"/>
                  </a:lnTo>
                  <a:lnTo>
                    <a:pt x="177" y="30"/>
                  </a:lnTo>
                  <a:lnTo>
                    <a:pt x="207" y="30"/>
                  </a:lnTo>
                  <a:lnTo>
                    <a:pt x="237" y="0"/>
                  </a:lnTo>
                  <a:lnTo>
                    <a:pt x="356" y="0"/>
                  </a:lnTo>
                  <a:lnTo>
                    <a:pt x="383" y="30"/>
                  </a:lnTo>
                  <a:lnTo>
                    <a:pt x="444" y="30"/>
                  </a:lnTo>
                  <a:lnTo>
                    <a:pt x="474" y="58"/>
                  </a:lnTo>
                  <a:lnTo>
                    <a:pt x="503" y="30"/>
                  </a:lnTo>
                  <a:lnTo>
                    <a:pt x="563" y="30"/>
                  </a:lnTo>
                </a:path>
              </a:pathLst>
            </a:custGeom>
            <a:noFill/>
            <a:ln w="1588">
              <a:solidFill>
                <a:srgbClr val="000000"/>
              </a:solidFill>
              <a:prstDash val="solid"/>
              <a:round/>
              <a:headEnd/>
              <a:tailEnd/>
            </a:ln>
          </p:spPr>
          <p:txBody>
            <a:bodyPr/>
            <a:lstStyle/>
            <a:p>
              <a:endParaRPr lang="en-GB"/>
            </a:p>
          </p:txBody>
        </p:sp>
        <p:sp>
          <p:nvSpPr>
            <p:cNvPr id="17948" name="Freeform 540"/>
            <p:cNvSpPr>
              <a:spLocks/>
            </p:cNvSpPr>
            <p:nvPr/>
          </p:nvSpPr>
          <p:spPr bwMode="auto">
            <a:xfrm>
              <a:off x="2635" y="3156"/>
              <a:ext cx="97" cy="7"/>
            </a:xfrm>
            <a:custGeom>
              <a:avLst/>
              <a:gdLst/>
              <a:ahLst/>
              <a:cxnLst>
                <a:cxn ang="0">
                  <a:pos x="0" y="0"/>
                </a:cxn>
                <a:cxn ang="0">
                  <a:pos x="59" y="0"/>
                </a:cxn>
                <a:cxn ang="0">
                  <a:pos x="89" y="30"/>
                </a:cxn>
                <a:cxn ang="0">
                  <a:pos x="119" y="30"/>
                </a:cxn>
                <a:cxn ang="0">
                  <a:pos x="150" y="0"/>
                </a:cxn>
                <a:cxn ang="0">
                  <a:pos x="177" y="30"/>
                </a:cxn>
                <a:cxn ang="0">
                  <a:pos x="296" y="30"/>
                </a:cxn>
                <a:cxn ang="0">
                  <a:pos x="326" y="0"/>
                </a:cxn>
                <a:cxn ang="0">
                  <a:pos x="386" y="0"/>
                </a:cxn>
              </a:cxnLst>
              <a:rect l="0" t="0" r="r" b="b"/>
              <a:pathLst>
                <a:path w="386" h="30">
                  <a:moveTo>
                    <a:pt x="0" y="0"/>
                  </a:moveTo>
                  <a:lnTo>
                    <a:pt x="59" y="0"/>
                  </a:lnTo>
                  <a:lnTo>
                    <a:pt x="89" y="30"/>
                  </a:lnTo>
                  <a:lnTo>
                    <a:pt x="119" y="30"/>
                  </a:lnTo>
                  <a:lnTo>
                    <a:pt x="150" y="0"/>
                  </a:lnTo>
                  <a:lnTo>
                    <a:pt x="177" y="30"/>
                  </a:lnTo>
                  <a:lnTo>
                    <a:pt x="296" y="30"/>
                  </a:lnTo>
                  <a:lnTo>
                    <a:pt x="326" y="0"/>
                  </a:lnTo>
                  <a:lnTo>
                    <a:pt x="386" y="0"/>
                  </a:lnTo>
                </a:path>
              </a:pathLst>
            </a:custGeom>
            <a:noFill/>
            <a:ln w="1588">
              <a:solidFill>
                <a:srgbClr val="000000"/>
              </a:solidFill>
              <a:prstDash val="solid"/>
              <a:round/>
              <a:headEnd/>
              <a:tailEnd/>
            </a:ln>
          </p:spPr>
          <p:txBody>
            <a:bodyPr/>
            <a:lstStyle/>
            <a:p>
              <a:endParaRPr lang="en-GB"/>
            </a:p>
          </p:txBody>
        </p:sp>
        <p:sp>
          <p:nvSpPr>
            <p:cNvPr id="17949" name="Freeform 541"/>
            <p:cNvSpPr>
              <a:spLocks/>
            </p:cNvSpPr>
            <p:nvPr/>
          </p:nvSpPr>
          <p:spPr bwMode="auto">
            <a:xfrm>
              <a:off x="2620" y="3141"/>
              <a:ext cx="23" cy="15"/>
            </a:xfrm>
            <a:custGeom>
              <a:avLst/>
              <a:gdLst/>
              <a:ahLst/>
              <a:cxnLst>
                <a:cxn ang="0">
                  <a:pos x="0" y="31"/>
                </a:cxn>
                <a:cxn ang="0">
                  <a:pos x="0" y="0"/>
                </a:cxn>
                <a:cxn ang="0">
                  <a:pos x="60" y="0"/>
                </a:cxn>
                <a:cxn ang="0">
                  <a:pos x="90" y="31"/>
                </a:cxn>
                <a:cxn ang="0">
                  <a:pos x="60" y="31"/>
                </a:cxn>
                <a:cxn ang="0">
                  <a:pos x="60" y="61"/>
                </a:cxn>
              </a:cxnLst>
              <a:rect l="0" t="0" r="r" b="b"/>
              <a:pathLst>
                <a:path w="90" h="61">
                  <a:moveTo>
                    <a:pt x="0" y="31"/>
                  </a:moveTo>
                  <a:lnTo>
                    <a:pt x="0" y="0"/>
                  </a:lnTo>
                  <a:lnTo>
                    <a:pt x="60" y="0"/>
                  </a:lnTo>
                  <a:lnTo>
                    <a:pt x="90" y="31"/>
                  </a:lnTo>
                  <a:lnTo>
                    <a:pt x="60" y="31"/>
                  </a:lnTo>
                  <a:lnTo>
                    <a:pt x="60" y="61"/>
                  </a:lnTo>
                </a:path>
              </a:pathLst>
            </a:custGeom>
            <a:noFill/>
            <a:ln w="1588">
              <a:solidFill>
                <a:srgbClr val="000000"/>
              </a:solidFill>
              <a:prstDash val="solid"/>
              <a:round/>
              <a:headEnd/>
              <a:tailEnd/>
            </a:ln>
          </p:spPr>
          <p:txBody>
            <a:bodyPr/>
            <a:lstStyle/>
            <a:p>
              <a:endParaRPr lang="en-GB"/>
            </a:p>
          </p:txBody>
        </p:sp>
        <p:sp>
          <p:nvSpPr>
            <p:cNvPr id="17950" name="Freeform 542"/>
            <p:cNvSpPr>
              <a:spLocks/>
            </p:cNvSpPr>
            <p:nvPr/>
          </p:nvSpPr>
          <p:spPr bwMode="auto">
            <a:xfrm>
              <a:off x="2620" y="3149"/>
              <a:ext cx="15" cy="7"/>
            </a:xfrm>
            <a:custGeom>
              <a:avLst/>
              <a:gdLst/>
              <a:ahLst/>
              <a:cxnLst>
                <a:cxn ang="0">
                  <a:pos x="0" y="0"/>
                </a:cxn>
                <a:cxn ang="0">
                  <a:pos x="0" y="30"/>
                </a:cxn>
                <a:cxn ang="0">
                  <a:pos x="60" y="30"/>
                </a:cxn>
              </a:cxnLst>
              <a:rect l="0" t="0" r="r" b="b"/>
              <a:pathLst>
                <a:path w="60" h="30">
                  <a:moveTo>
                    <a:pt x="0" y="0"/>
                  </a:moveTo>
                  <a:lnTo>
                    <a:pt x="0" y="30"/>
                  </a:lnTo>
                  <a:lnTo>
                    <a:pt x="60" y="30"/>
                  </a:lnTo>
                </a:path>
              </a:pathLst>
            </a:custGeom>
            <a:noFill/>
            <a:ln w="1588">
              <a:solidFill>
                <a:srgbClr val="000000"/>
              </a:solidFill>
              <a:prstDash val="solid"/>
              <a:round/>
              <a:headEnd/>
              <a:tailEnd/>
            </a:ln>
          </p:spPr>
          <p:txBody>
            <a:bodyPr/>
            <a:lstStyle/>
            <a:p>
              <a:endParaRPr lang="en-GB"/>
            </a:p>
          </p:txBody>
        </p:sp>
        <p:sp>
          <p:nvSpPr>
            <p:cNvPr id="17951" name="Freeform 543"/>
            <p:cNvSpPr>
              <a:spLocks/>
            </p:cNvSpPr>
            <p:nvPr/>
          </p:nvSpPr>
          <p:spPr bwMode="auto">
            <a:xfrm>
              <a:off x="2590" y="3437"/>
              <a:ext cx="30" cy="30"/>
            </a:xfrm>
            <a:custGeom>
              <a:avLst/>
              <a:gdLst/>
              <a:ahLst/>
              <a:cxnLst>
                <a:cxn ang="0">
                  <a:pos x="30" y="30"/>
                </a:cxn>
                <a:cxn ang="0">
                  <a:pos x="0" y="60"/>
                </a:cxn>
                <a:cxn ang="0">
                  <a:pos x="0" y="90"/>
                </a:cxn>
                <a:cxn ang="0">
                  <a:pos x="30" y="118"/>
                </a:cxn>
                <a:cxn ang="0">
                  <a:pos x="118" y="30"/>
                </a:cxn>
                <a:cxn ang="0">
                  <a:pos x="90" y="0"/>
                </a:cxn>
                <a:cxn ang="0">
                  <a:pos x="30" y="30"/>
                </a:cxn>
              </a:cxnLst>
              <a:rect l="0" t="0" r="r" b="b"/>
              <a:pathLst>
                <a:path w="118" h="118">
                  <a:moveTo>
                    <a:pt x="30" y="30"/>
                  </a:moveTo>
                  <a:lnTo>
                    <a:pt x="0" y="60"/>
                  </a:lnTo>
                  <a:lnTo>
                    <a:pt x="0" y="90"/>
                  </a:lnTo>
                  <a:lnTo>
                    <a:pt x="30" y="118"/>
                  </a:lnTo>
                  <a:lnTo>
                    <a:pt x="118" y="30"/>
                  </a:lnTo>
                  <a:lnTo>
                    <a:pt x="90" y="0"/>
                  </a:lnTo>
                  <a:lnTo>
                    <a:pt x="30" y="30"/>
                  </a:lnTo>
                </a:path>
              </a:pathLst>
            </a:custGeom>
            <a:noFill/>
            <a:ln w="1588">
              <a:solidFill>
                <a:srgbClr val="000000"/>
              </a:solidFill>
              <a:prstDash val="solid"/>
              <a:round/>
              <a:headEnd/>
              <a:tailEnd/>
            </a:ln>
          </p:spPr>
          <p:txBody>
            <a:bodyPr/>
            <a:lstStyle/>
            <a:p>
              <a:endParaRPr lang="en-GB"/>
            </a:p>
          </p:txBody>
        </p:sp>
        <p:sp>
          <p:nvSpPr>
            <p:cNvPr id="17952" name="Freeform 544"/>
            <p:cNvSpPr>
              <a:spLocks/>
            </p:cNvSpPr>
            <p:nvPr/>
          </p:nvSpPr>
          <p:spPr bwMode="auto">
            <a:xfrm>
              <a:off x="2672" y="3371"/>
              <a:ext cx="74" cy="59"/>
            </a:xfrm>
            <a:custGeom>
              <a:avLst/>
              <a:gdLst/>
              <a:ahLst/>
              <a:cxnLst>
                <a:cxn ang="0">
                  <a:pos x="236" y="58"/>
                </a:cxn>
                <a:cxn ang="0">
                  <a:pos x="206" y="27"/>
                </a:cxn>
                <a:cxn ang="0">
                  <a:pos x="206" y="0"/>
                </a:cxn>
                <a:cxn ang="0">
                  <a:pos x="146" y="0"/>
                </a:cxn>
                <a:cxn ang="0">
                  <a:pos x="87" y="58"/>
                </a:cxn>
                <a:cxn ang="0">
                  <a:pos x="57" y="58"/>
                </a:cxn>
                <a:cxn ang="0">
                  <a:pos x="0" y="118"/>
                </a:cxn>
                <a:cxn ang="0">
                  <a:pos x="0" y="147"/>
                </a:cxn>
                <a:cxn ang="0">
                  <a:pos x="57" y="147"/>
                </a:cxn>
                <a:cxn ang="0">
                  <a:pos x="87" y="118"/>
                </a:cxn>
                <a:cxn ang="0">
                  <a:pos x="87" y="147"/>
                </a:cxn>
                <a:cxn ang="0">
                  <a:pos x="146" y="207"/>
                </a:cxn>
                <a:cxn ang="0">
                  <a:pos x="176" y="207"/>
                </a:cxn>
                <a:cxn ang="0">
                  <a:pos x="206" y="236"/>
                </a:cxn>
                <a:cxn ang="0">
                  <a:pos x="264" y="177"/>
                </a:cxn>
                <a:cxn ang="0">
                  <a:pos x="264" y="147"/>
                </a:cxn>
                <a:cxn ang="0">
                  <a:pos x="294" y="88"/>
                </a:cxn>
                <a:cxn ang="0">
                  <a:pos x="294" y="58"/>
                </a:cxn>
                <a:cxn ang="0">
                  <a:pos x="236" y="58"/>
                </a:cxn>
              </a:cxnLst>
              <a:rect l="0" t="0" r="r" b="b"/>
              <a:pathLst>
                <a:path w="294" h="236">
                  <a:moveTo>
                    <a:pt x="236" y="58"/>
                  </a:moveTo>
                  <a:lnTo>
                    <a:pt x="206" y="27"/>
                  </a:lnTo>
                  <a:lnTo>
                    <a:pt x="206" y="0"/>
                  </a:lnTo>
                  <a:lnTo>
                    <a:pt x="146" y="0"/>
                  </a:lnTo>
                  <a:lnTo>
                    <a:pt x="87" y="58"/>
                  </a:lnTo>
                  <a:lnTo>
                    <a:pt x="57" y="58"/>
                  </a:lnTo>
                  <a:lnTo>
                    <a:pt x="0" y="118"/>
                  </a:lnTo>
                  <a:lnTo>
                    <a:pt x="0" y="147"/>
                  </a:lnTo>
                  <a:lnTo>
                    <a:pt x="57" y="147"/>
                  </a:lnTo>
                  <a:lnTo>
                    <a:pt x="87" y="118"/>
                  </a:lnTo>
                  <a:lnTo>
                    <a:pt x="87" y="147"/>
                  </a:lnTo>
                  <a:lnTo>
                    <a:pt x="146" y="207"/>
                  </a:lnTo>
                  <a:lnTo>
                    <a:pt x="176" y="207"/>
                  </a:lnTo>
                  <a:lnTo>
                    <a:pt x="206" y="236"/>
                  </a:lnTo>
                  <a:lnTo>
                    <a:pt x="264" y="177"/>
                  </a:lnTo>
                  <a:lnTo>
                    <a:pt x="264" y="147"/>
                  </a:lnTo>
                  <a:lnTo>
                    <a:pt x="294" y="88"/>
                  </a:lnTo>
                  <a:lnTo>
                    <a:pt x="294" y="58"/>
                  </a:lnTo>
                  <a:lnTo>
                    <a:pt x="236" y="58"/>
                  </a:lnTo>
                </a:path>
              </a:pathLst>
            </a:custGeom>
            <a:noFill/>
            <a:ln w="1588">
              <a:solidFill>
                <a:srgbClr val="000000"/>
              </a:solidFill>
              <a:prstDash val="solid"/>
              <a:round/>
              <a:headEnd/>
              <a:tailEnd/>
            </a:ln>
          </p:spPr>
          <p:txBody>
            <a:bodyPr/>
            <a:lstStyle/>
            <a:p>
              <a:endParaRPr lang="en-GB"/>
            </a:p>
          </p:txBody>
        </p:sp>
        <p:sp>
          <p:nvSpPr>
            <p:cNvPr id="17953" name="Freeform 545"/>
            <p:cNvSpPr>
              <a:spLocks/>
            </p:cNvSpPr>
            <p:nvPr/>
          </p:nvSpPr>
          <p:spPr bwMode="auto">
            <a:xfrm>
              <a:off x="2776" y="3363"/>
              <a:ext cx="29" cy="15"/>
            </a:xfrm>
            <a:custGeom>
              <a:avLst/>
              <a:gdLst/>
              <a:ahLst/>
              <a:cxnLst>
                <a:cxn ang="0">
                  <a:pos x="0" y="0"/>
                </a:cxn>
                <a:cxn ang="0">
                  <a:pos x="0" y="30"/>
                </a:cxn>
                <a:cxn ang="0">
                  <a:pos x="30" y="30"/>
                </a:cxn>
                <a:cxn ang="0">
                  <a:pos x="58" y="57"/>
                </a:cxn>
                <a:cxn ang="0">
                  <a:pos x="119" y="57"/>
                </a:cxn>
                <a:cxn ang="0">
                  <a:pos x="119" y="0"/>
                </a:cxn>
                <a:cxn ang="0">
                  <a:pos x="0" y="0"/>
                </a:cxn>
              </a:cxnLst>
              <a:rect l="0" t="0" r="r" b="b"/>
              <a:pathLst>
                <a:path w="119" h="57">
                  <a:moveTo>
                    <a:pt x="0" y="0"/>
                  </a:moveTo>
                  <a:lnTo>
                    <a:pt x="0" y="30"/>
                  </a:lnTo>
                  <a:lnTo>
                    <a:pt x="30" y="30"/>
                  </a:lnTo>
                  <a:lnTo>
                    <a:pt x="58" y="57"/>
                  </a:lnTo>
                  <a:lnTo>
                    <a:pt x="119" y="57"/>
                  </a:lnTo>
                  <a:lnTo>
                    <a:pt x="119" y="0"/>
                  </a:lnTo>
                  <a:lnTo>
                    <a:pt x="0" y="0"/>
                  </a:lnTo>
                </a:path>
              </a:pathLst>
            </a:custGeom>
            <a:noFill/>
            <a:ln w="1588">
              <a:solidFill>
                <a:srgbClr val="000000"/>
              </a:solidFill>
              <a:prstDash val="solid"/>
              <a:round/>
              <a:headEnd/>
              <a:tailEnd/>
            </a:ln>
          </p:spPr>
          <p:txBody>
            <a:bodyPr/>
            <a:lstStyle/>
            <a:p>
              <a:endParaRPr lang="en-GB"/>
            </a:p>
          </p:txBody>
        </p:sp>
        <p:sp>
          <p:nvSpPr>
            <p:cNvPr id="17954" name="Freeform 546"/>
            <p:cNvSpPr>
              <a:spLocks/>
            </p:cNvSpPr>
            <p:nvPr/>
          </p:nvSpPr>
          <p:spPr bwMode="auto">
            <a:xfrm>
              <a:off x="3109" y="3111"/>
              <a:ext cx="67" cy="141"/>
            </a:xfrm>
            <a:custGeom>
              <a:avLst/>
              <a:gdLst/>
              <a:ahLst/>
              <a:cxnLst>
                <a:cxn ang="0">
                  <a:pos x="89" y="118"/>
                </a:cxn>
                <a:cxn ang="0">
                  <a:pos x="59" y="149"/>
                </a:cxn>
                <a:cxn ang="0">
                  <a:pos x="29" y="149"/>
                </a:cxn>
                <a:cxn ang="0">
                  <a:pos x="29" y="179"/>
                </a:cxn>
                <a:cxn ang="0">
                  <a:pos x="0" y="209"/>
                </a:cxn>
                <a:cxn ang="0">
                  <a:pos x="29" y="237"/>
                </a:cxn>
                <a:cxn ang="0">
                  <a:pos x="0" y="267"/>
                </a:cxn>
                <a:cxn ang="0">
                  <a:pos x="0" y="297"/>
                </a:cxn>
                <a:cxn ang="0">
                  <a:pos x="29" y="297"/>
                </a:cxn>
                <a:cxn ang="0">
                  <a:pos x="0" y="327"/>
                </a:cxn>
                <a:cxn ang="0">
                  <a:pos x="29" y="356"/>
                </a:cxn>
                <a:cxn ang="0">
                  <a:pos x="59" y="356"/>
                </a:cxn>
                <a:cxn ang="0">
                  <a:pos x="59" y="386"/>
                </a:cxn>
                <a:cxn ang="0">
                  <a:pos x="29" y="415"/>
                </a:cxn>
                <a:cxn ang="0">
                  <a:pos x="59" y="445"/>
                </a:cxn>
                <a:cxn ang="0">
                  <a:pos x="59" y="504"/>
                </a:cxn>
                <a:cxn ang="0">
                  <a:pos x="118" y="504"/>
                </a:cxn>
                <a:cxn ang="0">
                  <a:pos x="147" y="534"/>
                </a:cxn>
                <a:cxn ang="0">
                  <a:pos x="147" y="565"/>
                </a:cxn>
                <a:cxn ang="0">
                  <a:pos x="177" y="534"/>
                </a:cxn>
                <a:cxn ang="0">
                  <a:pos x="177" y="504"/>
                </a:cxn>
                <a:cxn ang="0">
                  <a:pos x="207" y="445"/>
                </a:cxn>
                <a:cxn ang="0">
                  <a:pos x="207" y="356"/>
                </a:cxn>
                <a:cxn ang="0">
                  <a:pos x="266" y="297"/>
                </a:cxn>
                <a:cxn ang="0">
                  <a:pos x="266" y="237"/>
                </a:cxn>
                <a:cxn ang="0">
                  <a:pos x="237" y="209"/>
                </a:cxn>
                <a:cxn ang="0">
                  <a:pos x="237" y="0"/>
                </a:cxn>
                <a:cxn ang="0">
                  <a:pos x="207" y="0"/>
                </a:cxn>
                <a:cxn ang="0">
                  <a:pos x="207" y="61"/>
                </a:cxn>
                <a:cxn ang="0">
                  <a:pos x="177" y="90"/>
                </a:cxn>
                <a:cxn ang="0">
                  <a:pos x="147" y="90"/>
                </a:cxn>
                <a:cxn ang="0">
                  <a:pos x="118" y="118"/>
                </a:cxn>
                <a:cxn ang="0">
                  <a:pos x="89" y="118"/>
                </a:cxn>
              </a:cxnLst>
              <a:rect l="0" t="0" r="r" b="b"/>
              <a:pathLst>
                <a:path w="266" h="565">
                  <a:moveTo>
                    <a:pt x="89" y="118"/>
                  </a:moveTo>
                  <a:lnTo>
                    <a:pt x="59" y="149"/>
                  </a:lnTo>
                  <a:lnTo>
                    <a:pt x="29" y="149"/>
                  </a:lnTo>
                  <a:lnTo>
                    <a:pt x="29" y="179"/>
                  </a:lnTo>
                  <a:lnTo>
                    <a:pt x="0" y="209"/>
                  </a:lnTo>
                  <a:lnTo>
                    <a:pt x="29" y="237"/>
                  </a:lnTo>
                  <a:lnTo>
                    <a:pt x="0" y="267"/>
                  </a:lnTo>
                  <a:lnTo>
                    <a:pt x="0" y="297"/>
                  </a:lnTo>
                  <a:lnTo>
                    <a:pt x="29" y="297"/>
                  </a:lnTo>
                  <a:lnTo>
                    <a:pt x="0" y="327"/>
                  </a:lnTo>
                  <a:lnTo>
                    <a:pt x="29" y="356"/>
                  </a:lnTo>
                  <a:lnTo>
                    <a:pt x="59" y="356"/>
                  </a:lnTo>
                  <a:lnTo>
                    <a:pt x="59" y="386"/>
                  </a:lnTo>
                  <a:lnTo>
                    <a:pt x="29" y="415"/>
                  </a:lnTo>
                  <a:lnTo>
                    <a:pt x="59" y="445"/>
                  </a:lnTo>
                  <a:lnTo>
                    <a:pt x="59" y="504"/>
                  </a:lnTo>
                  <a:lnTo>
                    <a:pt x="118" y="504"/>
                  </a:lnTo>
                  <a:lnTo>
                    <a:pt x="147" y="534"/>
                  </a:lnTo>
                  <a:lnTo>
                    <a:pt x="147" y="565"/>
                  </a:lnTo>
                  <a:lnTo>
                    <a:pt x="177" y="534"/>
                  </a:lnTo>
                  <a:lnTo>
                    <a:pt x="177" y="504"/>
                  </a:lnTo>
                  <a:lnTo>
                    <a:pt x="207" y="445"/>
                  </a:lnTo>
                  <a:lnTo>
                    <a:pt x="207" y="356"/>
                  </a:lnTo>
                  <a:lnTo>
                    <a:pt x="266" y="297"/>
                  </a:lnTo>
                  <a:lnTo>
                    <a:pt x="266" y="237"/>
                  </a:lnTo>
                  <a:lnTo>
                    <a:pt x="237" y="209"/>
                  </a:lnTo>
                  <a:lnTo>
                    <a:pt x="237" y="0"/>
                  </a:lnTo>
                  <a:lnTo>
                    <a:pt x="207" y="0"/>
                  </a:lnTo>
                  <a:lnTo>
                    <a:pt x="207" y="61"/>
                  </a:lnTo>
                  <a:lnTo>
                    <a:pt x="177" y="90"/>
                  </a:lnTo>
                  <a:lnTo>
                    <a:pt x="147" y="90"/>
                  </a:lnTo>
                  <a:lnTo>
                    <a:pt x="118" y="118"/>
                  </a:lnTo>
                  <a:lnTo>
                    <a:pt x="89" y="118"/>
                  </a:lnTo>
                </a:path>
              </a:pathLst>
            </a:custGeom>
            <a:noFill/>
            <a:ln w="1588">
              <a:solidFill>
                <a:srgbClr val="000000"/>
              </a:solidFill>
              <a:prstDash val="solid"/>
              <a:round/>
              <a:headEnd/>
              <a:tailEnd/>
            </a:ln>
          </p:spPr>
          <p:txBody>
            <a:bodyPr/>
            <a:lstStyle/>
            <a:p>
              <a:endParaRPr lang="en-GB"/>
            </a:p>
          </p:txBody>
        </p:sp>
        <p:sp>
          <p:nvSpPr>
            <p:cNvPr id="17955" name="Freeform 547"/>
            <p:cNvSpPr>
              <a:spLocks/>
            </p:cNvSpPr>
            <p:nvPr/>
          </p:nvSpPr>
          <p:spPr bwMode="auto">
            <a:xfrm>
              <a:off x="2865" y="3045"/>
              <a:ext cx="170" cy="59"/>
            </a:xfrm>
            <a:custGeom>
              <a:avLst/>
              <a:gdLst/>
              <a:ahLst/>
              <a:cxnLst>
                <a:cxn ang="0">
                  <a:pos x="0" y="118"/>
                </a:cxn>
                <a:cxn ang="0">
                  <a:pos x="0" y="146"/>
                </a:cxn>
                <a:cxn ang="0">
                  <a:pos x="88" y="146"/>
                </a:cxn>
                <a:cxn ang="0">
                  <a:pos x="88" y="175"/>
                </a:cxn>
                <a:cxn ang="0">
                  <a:pos x="118" y="175"/>
                </a:cxn>
                <a:cxn ang="0">
                  <a:pos x="148" y="206"/>
                </a:cxn>
                <a:cxn ang="0">
                  <a:pos x="177" y="206"/>
                </a:cxn>
                <a:cxn ang="0">
                  <a:pos x="207" y="236"/>
                </a:cxn>
                <a:cxn ang="0">
                  <a:pos x="237" y="206"/>
                </a:cxn>
                <a:cxn ang="0">
                  <a:pos x="266" y="236"/>
                </a:cxn>
                <a:cxn ang="0">
                  <a:pos x="295" y="236"/>
                </a:cxn>
                <a:cxn ang="0">
                  <a:pos x="325" y="206"/>
                </a:cxn>
                <a:cxn ang="0">
                  <a:pos x="355" y="236"/>
                </a:cxn>
                <a:cxn ang="0">
                  <a:pos x="386" y="206"/>
                </a:cxn>
                <a:cxn ang="0">
                  <a:pos x="444" y="206"/>
                </a:cxn>
                <a:cxn ang="0">
                  <a:pos x="414" y="175"/>
                </a:cxn>
                <a:cxn ang="0">
                  <a:pos x="473" y="118"/>
                </a:cxn>
                <a:cxn ang="0">
                  <a:pos x="504" y="118"/>
                </a:cxn>
                <a:cxn ang="0">
                  <a:pos x="593" y="27"/>
                </a:cxn>
                <a:cxn ang="0">
                  <a:pos x="650" y="27"/>
                </a:cxn>
                <a:cxn ang="0">
                  <a:pos x="650" y="0"/>
                </a:cxn>
                <a:cxn ang="0">
                  <a:pos x="680" y="0"/>
                </a:cxn>
              </a:cxnLst>
              <a:rect l="0" t="0" r="r" b="b"/>
              <a:pathLst>
                <a:path w="680" h="236">
                  <a:moveTo>
                    <a:pt x="0" y="118"/>
                  </a:moveTo>
                  <a:lnTo>
                    <a:pt x="0" y="146"/>
                  </a:lnTo>
                  <a:lnTo>
                    <a:pt x="88" y="146"/>
                  </a:lnTo>
                  <a:lnTo>
                    <a:pt x="88" y="175"/>
                  </a:lnTo>
                  <a:lnTo>
                    <a:pt x="118" y="175"/>
                  </a:lnTo>
                  <a:lnTo>
                    <a:pt x="148" y="206"/>
                  </a:lnTo>
                  <a:lnTo>
                    <a:pt x="177" y="206"/>
                  </a:lnTo>
                  <a:lnTo>
                    <a:pt x="207" y="236"/>
                  </a:lnTo>
                  <a:lnTo>
                    <a:pt x="237" y="206"/>
                  </a:lnTo>
                  <a:lnTo>
                    <a:pt x="266" y="236"/>
                  </a:lnTo>
                  <a:lnTo>
                    <a:pt x="295" y="236"/>
                  </a:lnTo>
                  <a:lnTo>
                    <a:pt x="325" y="206"/>
                  </a:lnTo>
                  <a:lnTo>
                    <a:pt x="355" y="236"/>
                  </a:lnTo>
                  <a:lnTo>
                    <a:pt x="386" y="206"/>
                  </a:lnTo>
                  <a:lnTo>
                    <a:pt x="444" y="206"/>
                  </a:lnTo>
                  <a:lnTo>
                    <a:pt x="414" y="175"/>
                  </a:lnTo>
                  <a:lnTo>
                    <a:pt x="473" y="118"/>
                  </a:lnTo>
                  <a:lnTo>
                    <a:pt x="504" y="118"/>
                  </a:lnTo>
                  <a:lnTo>
                    <a:pt x="593" y="27"/>
                  </a:lnTo>
                  <a:lnTo>
                    <a:pt x="650" y="27"/>
                  </a:lnTo>
                  <a:lnTo>
                    <a:pt x="650" y="0"/>
                  </a:lnTo>
                  <a:lnTo>
                    <a:pt x="680" y="0"/>
                  </a:lnTo>
                </a:path>
              </a:pathLst>
            </a:custGeom>
            <a:noFill/>
            <a:ln w="1588">
              <a:solidFill>
                <a:srgbClr val="000000"/>
              </a:solidFill>
              <a:prstDash val="solid"/>
              <a:round/>
              <a:headEnd/>
              <a:tailEnd/>
            </a:ln>
          </p:spPr>
          <p:txBody>
            <a:bodyPr/>
            <a:lstStyle/>
            <a:p>
              <a:endParaRPr lang="en-GB"/>
            </a:p>
          </p:txBody>
        </p:sp>
        <p:sp>
          <p:nvSpPr>
            <p:cNvPr id="17956" name="Rectangle 548"/>
            <p:cNvSpPr>
              <a:spLocks noChangeArrowheads="1"/>
            </p:cNvSpPr>
            <p:nvPr/>
          </p:nvSpPr>
          <p:spPr bwMode="auto">
            <a:xfrm>
              <a:off x="2865" y="3067"/>
              <a:ext cx="7" cy="8"/>
            </a:xfrm>
            <a:prstGeom prst="rect">
              <a:avLst/>
            </a:prstGeom>
            <a:noFill/>
            <a:ln w="1588">
              <a:solidFill>
                <a:srgbClr val="000000"/>
              </a:solidFill>
              <a:miter lim="800000"/>
              <a:headEnd/>
              <a:tailEnd/>
            </a:ln>
          </p:spPr>
          <p:txBody>
            <a:bodyPr/>
            <a:lstStyle/>
            <a:p>
              <a:endParaRPr lang="en-GB"/>
            </a:p>
          </p:txBody>
        </p:sp>
        <p:sp>
          <p:nvSpPr>
            <p:cNvPr id="17957" name="Freeform 549"/>
            <p:cNvSpPr>
              <a:spLocks/>
            </p:cNvSpPr>
            <p:nvPr/>
          </p:nvSpPr>
          <p:spPr bwMode="auto">
            <a:xfrm>
              <a:off x="3072" y="3259"/>
              <a:ext cx="119" cy="200"/>
            </a:xfrm>
            <a:custGeom>
              <a:avLst/>
              <a:gdLst/>
              <a:ahLst/>
              <a:cxnLst>
                <a:cxn ang="0">
                  <a:pos x="295" y="0"/>
                </a:cxn>
                <a:cxn ang="0">
                  <a:pos x="207" y="91"/>
                </a:cxn>
                <a:cxn ang="0">
                  <a:pos x="207" y="119"/>
                </a:cxn>
                <a:cxn ang="0">
                  <a:pos x="148" y="119"/>
                </a:cxn>
                <a:cxn ang="0">
                  <a:pos x="118" y="148"/>
                </a:cxn>
                <a:cxn ang="0">
                  <a:pos x="57" y="119"/>
                </a:cxn>
                <a:cxn ang="0">
                  <a:pos x="30" y="119"/>
                </a:cxn>
                <a:cxn ang="0">
                  <a:pos x="30" y="148"/>
                </a:cxn>
                <a:cxn ang="0">
                  <a:pos x="0" y="179"/>
                </a:cxn>
                <a:cxn ang="0">
                  <a:pos x="30" y="209"/>
                </a:cxn>
                <a:cxn ang="0">
                  <a:pos x="30" y="237"/>
                </a:cxn>
                <a:cxn ang="0">
                  <a:pos x="57" y="237"/>
                </a:cxn>
                <a:cxn ang="0">
                  <a:pos x="88" y="267"/>
                </a:cxn>
                <a:cxn ang="0">
                  <a:pos x="88" y="298"/>
                </a:cxn>
                <a:cxn ang="0">
                  <a:pos x="118" y="328"/>
                </a:cxn>
                <a:cxn ang="0">
                  <a:pos x="88" y="328"/>
                </a:cxn>
                <a:cxn ang="0">
                  <a:pos x="88" y="355"/>
                </a:cxn>
                <a:cxn ang="0">
                  <a:pos x="118" y="386"/>
                </a:cxn>
                <a:cxn ang="0">
                  <a:pos x="88" y="416"/>
                </a:cxn>
                <a:cxn ang="0">
                  <a:pos x="88" y="446"/>
                </a:cxn>
                <a:cxn ang="0">
                  <a:pos x="118" y="473"/>
                </a:cxn>
                <a:cxn ang="0">
                  <a:pos x="118" y="534"/>
                </a:cxn>
                <a:cxn ang="0">
                  <a:pos x="88" y="504"/>
                </a:cxn>
                <a:cxn ang="0">
                  <a:pos x="88" y="741"/>
                </a:cxn>
                <a:cxn ang="0">
                  <a:pos x="57" y="741"/>
                </a:cxn>
                <a:cxn ang="0">
                  <a:pos x="88" y="771"/>
                </a:cxn>
                <a:cxn ang="0">
                  <a:pos x="118" y="741"/>
                </a:cxn>
                <a:cxn ang="0">
                  <a:pos x="148" y="801"/>
                </a:cxn>
                <a:cxn ang="0">
                  <a:pos x="177" y="771"/>
                </a:cxn>
                <a:cxn ang="0">
                  <a:pos x="207" y="801"/>
                </a:cxn>
                <a:cxn ang="0">
                  <a:pos x="237" y="771"/>
                </a:cxn>
                <a:cxn ang="0">
                  <a:pos x="266" y="771"/>
                </a:cxn>
                <a:cxn ang="0">
                  <a:pos x="266" y="682"/>
                </a:cxn>
                <a:cxn ang="0">
                  <a:pos x="325" y="682"/>
                </a:cxn>
                <a:cxn ang="0">
                  <a:pos x="355" y="711"/>
                </a:cxn>
                <a:cxn ang="0">
                  <a:pos x="385" y="711"/>
                </a:cxn>
                <a:cxn ang="0">
                  <a:pos x="414" y="682"/>
                </a:cxn>
                <a:cxn ang="0">
                  <a:pos x="414" y="564"/>
                </a:cxn>
                <a:cxn ang="0">
                  <a:pos x="444" y="564"/>
                </a:cxn>
                <a:cxn ang="0">
                  <a:pos x="444" y="386"/>
                </a:cxn>
                <a:cxn ang="0">
                  <a:pos x="414" y="355"/>
                </a:cxn>
                <a:cxn ang="0">
                  <a:pos x="414" y="328"/>
                </a:cxn>
                <a:cxn ang="0">
                  <a:pos x="473" y="267"/>
                </a:cxn>
                <a:cxn ang="0">
                  <a:pos x="473" y="209"/>
                </a:cxn>
                <a:cxn ang="0">
                  <a:pos x="444" y="209"/>
                </a:cxn>
                <a:cxn ang="0">
                  <a:pos x="444" y="119"/>
                </a:cxn>
                <a:cxn ang="0">
                  <a:pos x="385" y="119"/>
                </a:cxn>
                <a:cxn ang="0">
                  <a:pos x="414" y="91"/>
                </a:cxn>
                <a:cxn ang="0">
                  <a:pos x="325" y="0"/>
                </a:cxn>
                <a:cxn ang="0">
                  <a:pos x="295" y="0"/>
                </a:cxn>
              </a:cxnLst>
              <a:rect l="0" t="0" r="r" b="b"/>
              <a:pathLst>
                <a:path w="473" h="801">
                  <a:moveTo>
                    <a:pt x="295" y="0"/>
                  </a:moveTo>
                  <a:lnTo>
                    <a:pt x="207" y="91"/>
                  </a:lnTo>
                  <a:lnTo>
                    <a:pt x="207" y="119"/>
                  </a:lnTo>
                  <a:lnTo>
                    <a:pt x="148" y="119"/>
                  </a:lnTo>
                  <a:lnTo>
                    <a:pt x="118" y="148"/>
                  </a:lnTo>
                  <a:lnTo>
                    <a:pt x="57" y="119"/>
                  </a:lnTo>
                  <a:lnTo>
                    <a:pt x="30" y="119"/>
                  </a:lnTo>
                  <a:lnTo>
                    <a:pt x="30" y="148"/>
                  </a:lnTo>
                  <a:lnTo>
                    <a:pt x="0" y="179"/>
                  </a:lnTo>
                  <a:lnTo>
                    <a:pt x="30" y="209"/>
                  </a:lnTo>
                  <a:lnTo>
                    <a:pt x="30" y="237"/>
                  </a:lnTo>
                  <a:lnTo>
                    <a:pt x="57" y="237"/>
                  </a:lnTo>
                  <a:lnTo>
                    <a:pt x="88" y="267"/>
                  </a:lnTo>
                  <a:lnTo>
                    <a:pt x="88" y="298"/>
                  </a:lnTo>
                  <a:lnTo>
                    <a:pt x="118" y="328"/>
                  </a:lnTo>
                  <a:lnTo>
                    <a:pt x="88" y="328"/>
                  </a:lnTo>
                  <a:lnTo>
                    <a:pt x="88" y="355"/>
                  </a:lnTo>
                  <a:lnTo>
                    <a:pt x="118" y="386"/>
                  </a:lnTo>
                  <a:lnTo>
                    <a:pt x="88" y="416"/>
                  </a:lnTo>
                  <a:lnTo>
                    <a:pt x="88" y="446"/>
                  </a:lnTo>
                  <a:lnTo>
                    <a:pt x="118" y="473"/>
                  </a:lnTo>
                  <a:lnTo>
                    <a:pt x="118" y="534"/>
                  </a:lnTo>
                  <a:lnTo>
                    <a:pt x="88" y="504"/>
                  </a:lnTo>
                  <a:lnTo>
                    <a:pt x="88" y="741"/>
                  </a:lnTo>
                  <a:lnTo>
                    <a:pt x="57" y="741"/>
                  </a:lnTo>
                  <a:lnTo>
                    <a:pt x="88" y="771"/>
                  </a:lnTo>
                  <a:lnTo>
                    <a:pt x="118" y="741"/>
                  </a:lnTo>
                  <a:lnTo>
                    <a:pt x="148" y="801"/>
                  </a:lnTo>
                  <a:lnTo>
                    <a:pt x="177" y="771"/>
                  </a:lnTo>
                  <a:lnTo>
                    <a:pt x="207" y="801"/>
                  </a:lnTo>
                  <a:lnTo>
                    <a:pt x="237" y="771"/>
                  </a:lnTo>
                  <a:lnTo>
                    <a:pt x="266" y="771"/>
                  </a:lnTo>
                  <a:lnTo>
                    <a:pt x="266" y="682"/>
                  </a:lnTo>
                  <a:lnTo>
                    <a:pt x="325" y="682"/>
                  </a:lnTo>
                  <a:lnTo>
                    <a:pt x="355" y="711"/>
                  </a:lnTo>
                  <a:lnTo>
                    <a:pt x="385" y="711"/>
                  </a:lnTo>
                  <a:lnTo>
                    <a:pt x="414" y="682"/>
                  </a:lnTo>
                  <a:lnTo>
                    <a:pt x="414" y="564"/>
                  </a:lnTo>
                  <a:lnTo>
                    <a:pt x="444" y="564"/>
                  </a:lnTo>
                  <a:lnTo>
                    <a:pt x="444" y="386"/>
                  </a:lnTo>
                  <a:lnTo>
                    <a:pt x="414" y="355"/>
                  </a:lnTo>
                  <a:lnTo>
                    <a:pt x="414" y="328"/>
                  </a:lnTo>
                  <a:lnTo>
                    <a:pt x="473" y="267"/>
                  </a:lnTo>
                  <a:lnTo>
                    <a:pt x="473" y="209"/>
                  </a:lnTo>
                  <a:lnTo>
                    <a:pt x="444" y="209"/>
                  </a:lnTo>
                  <a:lnTo>
                    <a:pt x="444" y="119"/>
                  </a:lnTo>
                  <a:lnTo>
                    <a:pt x="385" y="119"/>
                  </a:lnTo>
                  <a:lnTo>
                    <a:pt x="414" y="91"/>
                  </a:lnTo>
                  <a:lnTo>
                    <a:pt x="325" y="0"/>
                  </a:lnTo>
                  <a:lnTo>
                    <a:pt x="295" y="0"/>
                  </a:lnTo>
                </a:path>
              </a:pathLst>
            </a:custGeom>
            <a:noFill/>
            <a:ln w="1588">
              <a:solidFill>
                <a:srgbClr val="000000"/>
              </a:solidFill>
              <a:prstDash val="solid"/>
              <a:round/>
              <a:headEnd/>
              <a:tailEnd/>
            </a:ln>
          </p:spPr>
          <p:txBody>
            <a:bodyPr/>
            <a:lstStyle/>
            <a:p>
              <a:endParaRPr lang="en-GB"/>
            </a:p>
          </p:txBody>
        </p:sp>
        <p:sp>
          <p:nvSpPr>
            <p:cNvPr id="17958" name="Freeform 550"/>
            <p:cNvSpPr>
              <a:spLocks/>
            </p:cNvSpPr>
            <p:nvPr/>
          </p:nvSpPr>
          <p:spPr bwMode="auto">
            <a:xfrm>
              <a:off x="3109" y="3593"/>
              <a:ext cx="208" cy="355"/>
            </a:xfrm>
            <a:custGeom>
              <a:avLst/>
              <a:gdLst/>
              <a:ahLst/>
              <a:cxnLst>
                <a:cxn ang="0">
                  <a:pos x="830" y="1421"/>
                </a:cxn>
                <a:cxn ang="0">
                  <a:pos x="800" y="1391"/>
                </a:cxn>
                <a:cxn ang="0">
                  <a:pos x="712" y="1391"/>
                </a:cxn>
                <a:cxn ang="0">
                  <a:pos x="739" y="1361"/>
                </a:cxn>
                <a:cxn ang="0">
                  <a:pos x="712" y="1361"/>
                </a:cxn>
                <a:cxn ang="0">
                  <a:pos x="682" y="1333"/>
                </a:cxn>
                <a:cxn ang="0">
                  <a:pos x="712" y="1303"/>
                </a:cxn>
                <a:cxn ang="0">
                  <a:pos x="682" y="1273"/>
                </a:cxn>
                <a:cxn ang="0">
                  <a:pos x="651" y="1273"/>
                </a:cxn>
                <a:cxn ang="0">
                  <a:pos x="621" y="1303"/>
                </a:cxn>
                <a:cxn ang="0">
                  <a:pos x="593" y="1303"/>
                </a:cxn>
                <a:cxn ang="0">
                  <a:pos x="593" y="1243"/>
                </a:cxn>
                <a:cxn ang="0">
                  <a:pos x="475" y="1243"/>
                </a:cxn>
                <a:cxn ang="0">
                  <a:pos x="414" y="1184"/>
                </a:cxn>
                <a:cxn ang="0">
                  <a:pos x="414" y="1155"/>
                </a:cxn>
                <a:cxn ang="0">
                  <a:pos x="384" y="1124"/>
                </a:cxn>
                <a:cxn ang="0">
                  <a:pos x="384" y="1036"/>
                </a:cxn>
                <a:cxn ang="0">
                  <a:pos x="414" y="1005"/>
                </a:cxn>
                <a:cxn ang="0">
                  <a:pos x="444" y="1005"/>
                </a:cxn>
                <a:cxn ang="0">
                  <a:pos x="503" y="948"/>
                </a:cxn>
                <a:cxn ang="0">
                  <a:pos x="532" y="948"/>
                </a:cxn>
                <a:cxn ang="0">
                  <a:pos x="563" y="917"/>
                </a:cxn>
                <a:cxn ang="0">
                  <a:pos x="593" y="917"/>
                </a:cxn>
                <a:cxn ang="0">
                  <a:pos x="593" y="887"/>
                </a:cxn>
                <a:cxn ang="0">
                  <a:pos x="651" y="830"/>
                </a:cxn>
                <a:cxn ang="0">
                  <a:pos x="651" y="799"/>
                </a:cxn>
                <a:cxn ang="0">
                  <a:pos x="682" y="769"/>
                </a:cxn>
                <a:cxn ang="0">
                  <a:pos x="682" y="562"/>
                </a:cxn>
                <a:cxn ang="0">
                  <a:pos x="651" y="562"/>
                </a:cxn>
                <a:cxn ang="0">
                  <a:pos x="621" y="532"/>
                </a:cxn>
                <a:cxn ang="0">
                  <a:pos x="563" y="532"/>
                </a:cxn>
                <a:cxn ang="0">
                  <a:pos x="563" y="503"/>
                </a:cxn>
                <a:cxn ang="0">
                  <a:pos x="532" y="474"/>
                </a:cxn>
                <a:cxn ang="0">
                  <a:pos x="532" y="444"/>
                </a:cxn>
                <a:cxn ang="0">
                  <a:pos x="503" y="414"/>
                </a:cxn>
                <a:cxn ang="0">
                  <a:pos x="503" y="355"/>
                </a:cxn>
                <a:cxn ang="0">
                  <a:pos x="532" y="325"/>
                </a:cxn>
                <a:cxn ang="0">
                  <a:pos x="563" y="325"/>
                </a:cxn>
                <a:cxn ang="0">
                  <a:pos x="621" y="267"/>
                </a:cxn>
                <a:cxn ang="0">
                  <a:pos x="621" y="237"/>
                </a:cxn>
                <a:cxn ang="0">
                  <a:pos x="651" y="207"/>
                </a:cxn>
                <a:cxn ang="0">
                  <a:pos x="651" y="176"/>
                </a:cxn>
                <a:cxn ang="0">
                  <a:pos x="682" y="149"/>
                </a:cxn>
                <a:cxn ang="0">
                  <a:pos x="682" y="119"/>
                </a:cxn>
                <a:cxn ang="0">
                  <a:pos x="651" y="89"/>
                </a:cxn>
                <a:cxn ang="0">
                  <a:pos x="593" y="149"/>
                </a:cxn>
                <a:cxn ang="0">
                  <a:pos x="563" y="149"/>
                </a:cxn>
                <a:cxn ang="0">
                  <a:pos x="503" y="207"/>
                </a:cxn>
                <a:cxn ang="0">
                  <a:pos x="475" y="207"/>
                </a:cxn>
                <a:cxn ang="0">
                  <a:pos x="475" y="176"/>
                </a:cxn>
                <a:cxn ang="0">
                  <a:pos x="444" y="176"/>
                </a:cxn>
                <a:cxn ang="0">
                  <a:pos x="475" y="149"/>
                </a:cxn>
                <a:cxn ang="0">
                  <a:pos x="444" y="119"/>
                </a:cxn>
                <a:cxn ang="0">
                  <a:pos x="444" y="30"/>
                </a:cxn>
                <a:cxn ang="0">
                  <a:pos x="356" y="30"/>
                </a:cxn>
                <a:cxn ang="0">
                  <a:pos x="356" y="0"/>
                </a:cxn>
                <a:cxn ang="0">
                  <a:pos x="266" y="0"/>
                </a:cxn>
                <a:cxn ang="0">
                  <a:pos x="207" y="30"/>
                </a:cxn>
                <a:cxn ang="0">
                  <a:pos x="177" y="30"/>
                </a:cxn>
                <a:cxn ang="0">
                  <a:pos x="147" y="58"/>
                </a:cxn>
                <a:cxn ang="0">
                  <a:pos x="118" y="58"/>
                </a:cxn>
                <a:cxn ang="0">
                  <a:pos x="59" y="119"/>
                </a:cxn>
                <a:cxn ang="0">
                  <a:pos x="0" y="119"/>
                </a:cxn>
              </a:cxnLst>
              <a:rect l="0" t="0" r="r" b="b"/>
              <a:pathLst>
                <a:path w="830" h="1421">
                  <a:moveTo>
                    <a:pt x="830" y="1421"/>
                  </a:moveTo>
                  <a:lnTo>
                    <a:pt x="800" y="1391"/>
                  </a:lnTo>
                  <a:lnTo>
                    <a:pt x="712" y="1391"/>
                  </a:lnTo>
                  <a:lnTo>
                    <a:pt x="739" y="1361"/>
                  </a:lnTo>
                  <a:lnTo>
                    <a:pt x="712" y="1361"/>
                  </a:lnTo>
                  <a:lnTo>
                    <a:pt x="682" y="1333"/>
                  </a:lnTo>
                  <a:lnTo>
                    <a:pt x="712" y="1303"/>
                  </a:lnTo>
                  <a:lnTo>
                    <a:pt x="682" y="1273"/>
                  </a:lnTo>
                  <a:lnTo>
                    <a:pt x="651" y="1273"/>
                  </a:lnTo>
                  <a:lnTo>
                    <a:pt x="621" y="1303"/>
                  </a:lnTo>
                  <a:lnTo>
                    <a:pt x="593" y="1303"/>
                  </a:lnTo>
                  <a:lnTo>
                    <a:pt x="593" y="1243"/>
                  </a:lnTo>
                  <a:lnTo>
                    <a:pt x="475" y="1243"/>
                  </a:lnTo>
                  <a:lnTo>
                    <a:pt x="414" y="1184"/>
                  </a:lnTo>
                  <a:lnTo>
                    <a:pt x="414" y="1155"/>
                  </a:lnTo>
                  <a:lnTo>
                    <a:pt x="384" y="1124"/>
                  </a:lnTo>
                  <a:lnTo>
                    <a:pt x="384" y="1036"/>
                  </a:lnTo>
                  <a:lnTo>
                    <a:pt x="414" y="1005"/>
                  </a:lnTo>
                  <a:lnTo>
                    <a:pt x="444" y="1005"/>
                  </a:lnTo>
                  <a:lnTo>
                    <a:pt x="503" y="948"/>
                  </a:lnTo>
                  <a:lnTo>
                    <a:pt x="532" y="948"/>
                  </a:lnTo>
                  <a:lnTo>
                    <a:pt x="563" y="917"/>
                  </a:lnTo>
                  <a:lnTo>
                    <a:pt x="593" y="917"/>
                  </a:lnTo>
                  <a:lnTo>
                    <a:pt x="593" y="887"/>
                  </a:lnTo>
                  <a:lnTo>
                    <a:pt x="651" y="830"/>
                  </a:lnTo>
                  <a:lnTo>
                    <a:pt x="651" y="799"/>
                  </a:lnTo>
                  <a:lnTo>
                    <a:pt x="682" y="769"/>
                  </a:lnTo>
                  <a:lnTo>
                    <a:pt x="682" y="562"/>
                  </a:lnTo>
                  <a:lnTo>
                    <a:pt x="651" y="562"/>
                  </a:lnTo>
                  <a:lnTo>
                    <a:pt x="621" y="532"/>
                  </a:lnTo>
                  <a:lnTo>
                    <a:pt x="563" y="532"/>
                  </a:lnTo>
                  <a:lnTo>
                    <a:pt x="563" y="503"/>
                  </a:lnTo>
                  <a:lnTo>
                    <a:pt x="532" y="474"/>
                  </a:lnTo>
                  <a:lnTo>
                    <a:pt x="532" y="444"/>
                  </a:lnTo>
                  <a:lnTo>
                    <a:pt x="503" y="414"/>
                  </a:lnTo>
                  <a:lnTo>
                    <a:pt x="503" y="355"/>
                  </a:lnTo>
                  <a:lnTo>
                    <a:pt x="532" y="325"/>
                  </a:lnTo>
                  <a:lnTo>
                    <a:pt x="563" y="325"/>
                  </a:lnTo>
                  <a:lnTo>
                    <a:pt x="621" y="267"/>
                  </a:lnTo>
                  <a:lnTo>
                    <a:pt x="621" y="237"/>
                  </a:lnTo>
                  <a:lnTo>
                    <a:pt x="651" y="207"/>
                  </a:lnTo>
                  <a:lnTo>
                    <a:pt x="651" y="176"/>
                  </a:lnTo>
                  <a:lnTo>
                    <a:pt x="682" y="149"/>
                  </a:lnTo>
                  <a:lnTo>
                    <a:pt x="682" y="119"/>
                  </a:lnTo>
                  <a:lnTo>
                    <a:pt x="651" y="89"/>
                  </a:lnTo>
                  <a:lnTo>
                    <a:pt x="593" y="149"/>
                  </a:lnTo>
                  <a:lnTo>
                    <a:pt x="563" y="149"/>
                  </a:lnTo>
                  <a:lnTo>
                    <a:pt x="503" y="207"/>
                  </a:lnTo>
                  <a:lnTo>
                    <a:pt x="475" y="207"/>
                  </a:lnTo>
                  <a:lnTo>
                    <a:pt x="475" y="176"/>
                  </a:lnTo>
                  <a:lnTo>
                    <a:pt x="444" y="176"/>
                  </a:lnTo>
                  <a:lnTo>
                    <a:pt x="475" y="149"/>
                  </a:lnTo>
                  <a:lnTo>
                    <a:pt x="444" y="119"/>
                  </a:lnTo>
                  <a:lnTo>
                    <a:pt x="444" y="30"/>
                  </a:lnTo>
                  <a:lnTo>
                    <a:pt x="356" y="30"/>
                  </a:lnTo>
                  <a:lnTo>
                    <a:pt x="356" y="0"/>
                  </a:lnTo>
                  <a:lnTo>
                    <a:pt x="266" y="0"/>
                  </a:lnTo>
                  <a:lnTo>
                    <a:pt x="207" y="30"/>
                  </a:lnTo>
                  <a:lnTo>
                    <a:pt x="177" y="30"/>
                  </a:lnTo>
                  <a:lnTo>
                    <a:pt x="147" y="58"/>
                  </a:lnTo>
                  <a:lnTo>
                    <a:pt x="118" y="58"/>
                  </a:lnTo>
                  <a:lnTo>
                    <a:pt x="59" y="119"/>
                  </a:lnTo>
                  <a:lnTo>
                    <a:pt x="0" y="119"/>
                  </a:lnTo>
                </a:path>
              </a:pathLst>
            </a:custGeom>
            <a:noFill/>
            <a:ln w="1588">
              <a:solidFill>
                <a:srgbClr val="000000"/>
              </a:solidFill>
              <a:prstDash val="solid"/>
              <a:round/>
              <a:headEnd/>
              <a:tailEnd/>
            </a:ln>
          </p:spPr>
          <p:txBody>
            <a:bodyPr/>
            <a:lstStyle/>
            <a:p>
              <a:endParaRPr lang="en-GB"/>
            </a:p>
          </p:txBody>
        </p:sp>
        <p:sp>
          <p:nvSpPr>
            <p:cNvPr id="17959" name="Freeform 551"/>
            <p:cNvSpPr>
              <a:spLocks/>
            </p:cNvSpPr>
            <p:nvPr/>
          </p:nvSpPr>
          <p:spPr bwMode="auto">
            <a:xfrm>
              <a:off x="3027" y="3622"/>
              <a:ext cx="141" cy="577"/>
            </a:xfrm>
            <a:custGeom>
              <a:avLst/>
              <a:gdLst/>
              <a:ahLst/>
              <a:cxnLst>
                <a:cxn ang="0">
                  <a:pos x="328" y="0"/>
                </a:cxn>
                <a:cxn ang="0">
                  <a:pos x="328" y="57"/>
                </a:cxn>
                <a:cxn ang="0">
                  <a:pos x="298" y="57"/>
                </a:cxn>
                <a:cxn ang="0">
                  <a:pos x="180" y="177"/>
                </a:cxn>
                <a:cxn ang="0">
                  <a:pos x="237" y="177"/>
                </a:cxn>
                <a:cxn ang="0">
                  <a:pos x="237" y="325"/>
                </a:cxn>
                <a:cxn ang="0">
                  <a:pos x="210" y="355"/>
                </a:cxn>
                <a:cxn ang="0">
                  <a:pos x="210" y="413"/>
                </a:cxn>
                <a:cxn ang="0">
                  <a:pos x="237" y="443"/>
                </a:cxn>
                <a:cxn ang="0">
                  <a:pos x="237" y="561"/>
                </a:cxn>
                <a:cxn ang="0">
                  <a:pos x="268" y="591"/>
                </a:cxn>
                <a:cxn ang="0">
                  <a:pos x="237" y="622"/>
                </a:cxn>
                <a:cxn ang="0">
                  <a:pos x="237" y="650"/>
                </a:cxn>
                <a:cxn ang="0">
                  <a:pos x="210" y="680"/>
                </a:cxn>
                <a:cxn ang="0">
                  <a:pos x="210" y="768"/>
                </a:cxn>
                <a:cxn ang="0">
                  <a:pos x="180" y="798"/>
                </a:cxn>
                <a:cxn ang="0">
                  <a:pos x="180" y="829"/>
                </a:cxn>
                <a:cxn ang="0">
                  <a:pos x="150" y="829"/>
                </a:cxn>
                <a:cxn ang="0">
                  <a:pos x="119" y="859"/>
                </a:cxn>
                <a:cxn ang="0">
                  <a:pos x="91" y="859"/>
                </a:cxn>
                <a:cxn ang="0">
                  <a:pos x="91" y="917"/>
                </a:cxn>
                <a:cxn ang="0">
                  <a:pos x="61" y="947"/>
                </a:cxn>
                <a:cxn ang="0">
                  <a:pos x="30" y="947"/>
                </a:cxn>
                <a:cxn ang="0">
                  <a:pos x="0" y="977"/>
                </a:cxn>
                <a:cxn ang="0">
                  <a:pos x="0" y="1124"/>
                </a:cxn>
                <a:cxn ang="0">
                  <a:pos x="30" y="1154"/>
                </a:cxn>
                <a:cxn ang="0">
                  <a:pos x="30" y="1184"/>
                </a:cxn>
                <a:cxn ang="0">
                  <a:pos x="61" y="1214"/>
                </a:cxn>
                <a:cxn ang="0">
                  <a:pos x="61" y="1302"/>
                </a:cxn>
                <a:cxn ang="0">
                  <a:pos x="119" y="1302"/>
                </a:cxn>
                <a:cxn ang="0">
                  <a:pos x="210" y="1390"/>
                </a:cxn>
                <a:cxn ang="0">
                  <a:pos x="210" y="1420"/>
                </a:cxn>
                <a:cxn ang="0">
                  <a:pos x="237" y="1451"/>
                </a:cxn>
                <a:cxn ang="0">
                  <a:pos x="237" y="1539"/>
                </a:cxn>
                <a:cxn ang="0">
                  <a:pos x="268" y="1539"/>
                </a:cxn>
                <a:cxn ang="0">
                  <a:pos x="357" y="1627"/>
                </a:cxn>
                <a:cxn ang="0">
                  <a:pos x="417" y="1627"/>
                </a:cxn>
                <a:cxn ang="0">
                  <a:pos x="446" y="1658"/>
                </a:cxn>
                <a:cxn ang="0">
                  <a:pos x="446" y="1776"/>
                </a:cxn>
                <a:cxn ang="0">
                  <a:pos x="475" y="1806"/>
                </a:cxn>
                <a:cxn ang="0">
                  <a:pos x="475" y="1894"/>
                </a:cxn>
                <a:cxn ang="0">
                  <a:pos x="505" y="1924"/>
                </a:cxn>
                <a:cxn ang="0">
                  <a:pos x="505" y="2013"/>
                </a:cxn>
                <a:cxn ang="0">
                  <a:pos x="535" y="2071"/>
                </a:cxn>
                <a:cxn ang="0">
                  <a:pos x="535" y="2190"/>
                </a:cxn>
                <a:cxn ang="0">
                  <a:pos x="565" y="2219"/>
                </a:cxn>
                <a:cxn ang="0">
                  <a:pos x="565" y="2308"/>
                </a:cxn>
              </a:cxnLst>
              <a:rect l="0" t="0" r="r" b="b"/>
              <a:pathLst>
                <a:path w="565" h="2308">
                  <a:moveTo>
                    <a:pt x="328" y="0"/>
                  </a:moveTo>
                  <a:lnTo>
                    <a:pt x="328" y="57"/>
                  </a:lnTo>
                  <a:lnTo>
                    <a:pt x="298" y="57"/>
                  </a:lnTo>
                  <a:lnTo>
                    <a:pt x="180" y="177"/>
                  </a:lnTo>
                  <a:lnTo>
                    <a:pt x="237" y="177"/>
                  </a:lnTo>
                  <a:lnTo>
                    <a:pt x="237" y="325"/>
                  </a:lnTo>
                  <a:lnTo>
                    <a:pt x="210" y="355"/>
                  </a:lnTo>
                  <a:lnTo>
                    <a:pt x="210" y="413"/>
                  </a:lnTo>
                  <a:lnTo>
                    <a:pt x="237" y="443"/>
                  </a:lnTo>
                  <a:lnTo>
                    <a:pt x="237" y="561"/>
                  </a:lnTo>
                  <a:lnTo>
                    <a:pt x="268" y="591"/>
                  </a:lnTo>
                  <a:lnTo>
                    <a:pt x="237" y="622"/>
                  </a:lnTo>
                  <a:lnTo>
                    <a:pt x="237" y="650"/>
                  </a:lnTo>
                  <a:lnTo>
                    <a:pt x="210" y="680"/>
                  </a:lnTo>
                  <a:lnTo>
                    <a:pt x="210" y="768"/>
                  </a:lnTo>
                  <a:lnTo>
                    <a:pt x="180" y="798"/>
                  </a:lnTo>
                  <a:lnTo>
                    <a:pt x="180" y="829"/>
                  </a:lnTo>
                  <a:lnTo>
                    <a:pt x="150" y="829"/>
                  </a:lnTo>
                  <a:lnTo>
                    <a:pt x="119" y="859"/>
                  </a:lnTo>
                  <a:lnTo>
                    <a:pt x="91" y="859"/>
                  </a:lnTo>
                  <a:lnTo>
                    <a:pt x="91" y="917"/>
                  </a:lnTo>
                  <a:lnTo>
                    <a:pt x="61" y="947"/>
                  </a:lnTo>
                  <a:lnTo>
                    <a:pt x="30" y="947"/>
                  </a:lnTo>
                  <a:lnTo>
                    <a:pt x="0" y="977"/>
                  </a:lnTo>
                  <a:lnTo>
                    <a:pt x="0" y="1124"/>
                  </a:lnTo>
                  <a:lnTo>
                    <a:pt x="30" y="1154"/>
                  </a:lnTo>
                  <a:lnTo>
                    <a:pt x="30" y="1184"/>
                  </a:lnTo>
                  <a:lnTo>
                    <a:pt x="61" y="1214"/>
                  </a:lnTo>
                  <a:lnTo>
                    <a:pt x="61" y="1302"/>
                  </a:lnTo>
                  <a:lnTo>
                    <a:pt x="119" y="1302"/>
                  </a:lnTo>
                  <a:lnTo>
                    <a:pt x="210" y="1390"/>
                  </a:lnTo>
                  <a:lnTo>
                    <a:pt x="210" y="1420"/>
                  </a:lnTo>
                  <a:lnTo>
                    <a:pt x="237" y="1451"/>
                  </a:lnTo>
                  <a:lnTo>
                    <a:pt x="237" y="1539"/>
                  </a:lnTo>
                  <a:lnTo>
                    <a:pt x="268" y="1539"/>
                  </a:lnTo>
                  <a:lnTo>
                    <a:pt x="357" y="1627"/>
                  </a:lnTo>
                  <a:lnTo>
                    <a:pt x="417" y="1627"/>
                  </a:lnTo>
                  <a:lnTo>
                    <a:pt x="446" y="1658"/>
                  </a:lnTo>
                  <a:lnTo>
                    <a:pt x="446" y="1776"/>
                  </a:lnTo>
                  <a:lnTo>
                    <a:pt x="475" y="1806"/>
                  </a:lnTo>
                  <a:lnTo>
                    <a:pt x="475" y="1894"/>
                  </a:lnTo>
                  <a:lnTo>
                    <a:pt x="505" y="1924"/>
                  </a:lnTo>
                  <a:lnTo>
                    <a:pt x="505" y="2013"/>
                  </a:lnTo>
                  <a:lnTo>
                    <a:pt x="535" y="2071"/>
                  </a:lnTo>
                  <a:lnTo>
                    <a:pt x="535" y="2190"/>
                  </a:lnTo>
                  <a:lnTo>
                    <a:pt x="565" y="2219"/>
                  </a:lnTo>
                  <a:lnTo>
                    <a:pt x="565" y="2308"/>
                  </a:lnTo>
                </a:path>
              </a:pathLst>
            </a:custGeom>
            <a:noFill/>
            <a:ln w="1588">
              <a:solidFill>
                <a:srgbClr val="000000"/>
              </a:solidFill>
              <a:prstDash val="solid"/>
              <a:round/>
              <a:headEnd/>
              <a:tailEnd/>
            </a:ln>
          </p:spPr>
          <p:txBody>
            <a:bodyPr/>
            <a:lstStyle/>
            <a:p>
              <a:endParaRPr lang="en-GB"/>
            </a:p>
          </p:txBody>
        </p:sp>
        <p:sp>
          <p:nvSpPr>
            <p:cNvPr id="17960" name="Freeform 552"/>
            <p:cNvSpPr>
              <a:spLocks/>
            </p:cNvSpPr>
            <p:nvPr/>
          </p:nvSpPr>
          <p:spPr bwMode="auto">
            <a:xfrm>
              <a:off x="3168" y="3948"/>
              <a:ext cx="149" cy="251"/>
            </a:xfrm>
            <a:custGeom>
              <a:avLst/>
              <a:gdLst/>
              <a:ahLst/>
              <a:cxnLst>
                <a:cxn ang="0">
                  <a:pos x="0" y="1006"/>
                </a:cxn>
                <a:cxn ang="0">
                  <a:pos x="29" y="977"/>
                </a:cxn>
                <a:cxn ang="0">
                  <a:pos x="59" y="977"/>
                </a:cxn>
                <a:cxn ang="0">
                  <a:pos x="88" y="947"/>
                </a:cxn>
                <a:cxn ang="0">
                  <a:pos x="119" y="947"/>
                </a:cxn>
                <a:cxn ang="0">
                  <a:pos x="119" y="917"/>
                </a:cxn>
                <a:cxn ang="0">
                  <a:pos x="147" y="917"/>
                </a:cxn>
                <a:cxn ang="0">
                  <a:pos x="177" y="888"/>
                </a:cxn>
                <a:cxn ang="0">
                  <a:pos x="177" y="859"/>
                </a:cxn>
                <a:cxn ang="0">
                  <a:pos x="207" y="829"/>
                </a:cxn>
                <a:cxn ang="0">
                  <a:pos x="207" y="799"/>
                </a:cxn>
                <a:cxn ang="0">
                  <a:pos x="238" y="769"/>
                </a:cxn>
                <a:cxn ang="0">
                  <a:pos x="207" y="741"/>
                </a:cxn>
                <a:cxn ang="0">
                  <a:pos x="207" y="650"/>
                </a:cxn>
                <a:cxn ang="0">
                  <a:pos x="177" y="622"/>
                </a:cxn>
                <a:cxn ang="0">
                  <a:pos x="177" y="563"/>
                </a:cxn>
                <a:cxn ang="0">
                  <a:pos x="207" y="532"/>
                </a:cxn>
                <a:cxn ang="0">
                  <a:pos x="207" y="504"/>
                </a:cxn>
                <a:cxn ang="0">
                  <a:pos x="266" y="504"/>
                </a:cxn>
                <a:cxn ang="0">
                  <a:pos x="326" y="443"/>
                </a:cxn>
                <a:cxn ang="0">
                  <a:pos x="326" y="413"/>
                </a:cxn>
                <a:cxn ang="0">
                  <a:pos x="356" y="386"/>
                </a:cxn>
                <a:cxn ang="0">
                  <a:pos x="384" y="386"/>
                </a:cxn>
                <a:cxn ang="0">
                  <a:pos x="384" y="356"/>
                </a:cxn>
                <a:cxn ang="0">
                  <a:pos x="414" y="325"/>
                </a:cxn>
                <a:cxn ang="0">
                  <a:pos x="445" y="325"/>
                </a:cxn>
                <a:cxn ang="0">
                  <a:pos x="475" y="295"/>
                </a:cxn>
                <a:cxn ang="0">
                  <a:pos x="502" y="295"/>
                </a:cxn>
                <a:cxn ang="0">
                  <a:pos x="533" y="267"/>
                </a:cxn>
                <a:cxn ang="0">
                  <a:pos x="593" y="267"/>
                </a:cxn>
                <a:cxn ang="0">
                  <a:pos x="593" y="207"/>
                </a:cxn>
                <a:cxn ang="0">
                  <a:pos x="563" y="177"/>
                </a:cxn>
                <a:cxn ang="0">
                  <a:pos x="563" y="30"/>
                </a:cxn>
                <a:cxn ang="0">
                  <a:pos x="593" y="0"/>
                </a:cxn>
              </a:cxnLst>
              <a:rect l="0" t="0" r="r" b="b"/>
              <a:pathLst>
                <a:path w="593" h="1006">
                  <a:moveTo>
                    <a:pt x="0" y="1006"/>
                  </a:moveTo>
                  <a:lnTo>
                    <a:pt x="29" y="977"/>
                  </a:lnTo>
                  <a:lnTo>
                    <a:pt x="59" y="977"/>
                  </a:lnTo>
                  <a:lnTo>
                    <a:pt x="88" y="947"/>
                  </a:lnTo>
                  <a:lnTo>
                    <a:pt x="119" y="947"/>
                  </a:lnTo>
                  <a:lnTo>
                    <a:pt x="119" y="917"/>
                  </a:lnTo>
                  <a:lnTo>
                    <a:pt x="147" y="917"/>
                  </a:lnTo>
                  <a:lnTo>
                    <a:pt x="177" y="888"/>
                  </a:lnTo>
                  <a:lnTo>
                    <a:pt x="177" y="859"/>
                  </a:lnTo>
                  <a:lnTo>
                    <a:pt x="207" y="829"/>
                  </a:lnTo>
                  <a:lnTo>
                    <a:pt x="207" y="799"/>
                  </a:lnTo>
                  <a:lnTo>
                    <a:pt x="238" y="769"/>
                  </a:lnTo>
                  <a:lnTo>
                    <a:pt x="207" y="741"/>
                  </a:lnTo>
                  <a:lnTo>
                    <a:pt x="207" y="650"/>
                  </a:lnTo>
                  <a:lnTo>
                    <a:pt x="177" y="622"/>
                  </a:lnTo>
                  <a:lnTo>
                    <a:pt x="177" y="563"/>
                  </a:lnTo>
                  <a:lnTo>
                    <a:pt x="207" y="532"/>
                  </a:lnTo>
                  <a:lnTo>
                    <a:pt x="207" y="504"/>
                  </a:lnTo>
                  <a:lnTo>
                    <a:pt x="266" y="504"/>
                  </a:lnTo>
                  <a:lnTo>
                    <a:pt x="326" y="443"/>
                  </a:lnTo>
                  <a:lnTo>
                    <a:pt x="326" y="413"/>
                  </a:lnTo>
                  <a:lnTo>
                    <a:pt x="356" y="386"/>
                  </a:lnTo>
                  <a:lnTo>
                    <a:pt x="384" y="386"/>
                  </a:lnTo>
                  <a:lnTo>
                    <a:pt x="384" y="356"/>
                  </a:lnTo>
                  <a:lnTo>
                    <a:pt x="414" y="325"/>
                  </a:lnTo>
                  <a:lnTo>
                    <a:pt x="445" y="325"/>
                  </a:lnTo>
                  <a:lnTo>
                    <a:pt x="475" y="295"/>
                  </a:lnTo>
                  <a:lnTo>
                    <a:pt x="502" y="295"/>
                  </a:lnTo>
                  <a:lnTo>
                    <a:pt x="533" y="267"/>
                  </a:lnTo>
                  <a:lnTo>
                    <a:pt x="593" y="267"/>
                  </a:lnTo>
                  <a:lnTo>
                    <a:pt x="593" y="207"/>
                  </a:lnTo>
                  <a:lnTo>
                    <a:pt x="563" y="177"/>
                  </a:lnTo>
                  <a:lnTo>
                    <a:pt x="563" y="30"/>
                  </a:lnTo>
                  <a:lnTo>
                    <a:pt x="593" y="0"/>
                  </a:lnTo>
                </a:path>
              </a:pathLst>
            </a:custGeom>
            <a:noFill/>
            <a:ln w="1588">
              <a:solidFill>
                <a:srgbClr val="000000"/>
              </a:solidFill>
              <a:prstDash val="solid"/>
              <a:round/>
              <a:headEnd/>
              <a:tailEnd/>
            </a:ln>
          </p:spPr>
          <p:txBody>
            <a:bodyPr/>
            <a:lstStyle/>
            <a:p>
              <a:endParaRPr lang="en-GB"/>
            </a:p>
          </p:txBody>
        </p:sp>
        <p:sp>
          <p:nvSpPr>
            <p:cNvPr id="17961" name="Freeform 553"/>
            <p:cNvSpPr>
              <a:spLocks/>
            </p:cNvSpPr>
            <p:nvPr/>
          </p:nvSpPr>
          <p:spPr bwMode="auto">
            <a:xfrm>
              <a:off x="3154" y="4199"/>
              <a:ext cx="44" cy="148"/>
            </a:xfrm>
            <a:custGeom>
              <a:avLst/>
              <a:gdLst/>
              <a:ahLst/>
              <a:cxnLst>
                <a:cxn ang="0">
                  <a:pos x="148" y="592"/>
                </a:cxn>
                <a:cxn ang="0">
                  <a:pos x="148" y="504"/>
                </a:cxn>
                <a:cxn ang="0">
                  <a:pos x="179" y="473"/>
                </a:cxn>
                <a:cxn ang="0">
                  <a:pos x="179" y="416"/>
                </a:cxn>
                <a:cxn ang="0">
                  <a:pos x="148" y="416"/>
                </a:cxn>
                <a:cxn ang="0">
                  <a:pos x="148" y="266"/>
                </a:cxn>
                <a:cxn ang="0">
                  <a:pos x="119" y="236"/>
                </a:cxn>
                <a:cxn ang="0">
                  <a:pos x="119" y="209"/>
                </a:cxn>
                <a:cxn ang="0">
                  <a:pos x="89" y="178"/>
                </a:cxn>
                <a:cxn ang="0">
                  <a:pos x="89" y="148"/>
                </a:cxn>
                <a:cxn ang="0">
                  <a:pos x="60" y="118"/>
                </a:cxn>
                <a:cxn ang="0">
                  <a:pos x="60" y="90"/>
                </a:cxn>
                <a:cxn ang="0">
                  <a:pos x="0" y="30"/>
                </a:cxn>
                <a:cxn ang="0">
                  <a:pos x="30" y="0"/>
                </a:cxn>
                <a:cxn ang="0">
                  <a:pos x="60" y="0"/>
                </a:cxn>
              </a:cxnLst>
              <a:rect l="0" t="0" r="r" b="b"/>
              <a:pathLst>
                <a:path w="179" h="592">
                  <a:moveTo>
                    <a:pt x="148" y="592"/>
                  </a:moveTo>
                  <a:lnTo>
                    <a:pt x="148" y="504"/>
                  </a:lnTo>
                  <a:lnTo>
                    <a:pt x="179" y="473"/>
                  </a:lnTo>
                  <a:lnTo>
                    <a:pt x="179" y="416"/>
                  </a:lnTo>
                  <a:lnTo>
                    <a:pt x="148" y="416"/>
                  </a:lnTo>
                  <a:lnTo>
                    <a:pt x="148" y="266"/>
                  </a:lnTo>
                  <a:lnTo>
                    <a:pt x="119" y="236"/>
                  </a:lnTo>
                  <a:lnTo>
                    <a:pt x="119" y="209"/>
                  </a:lnTo>
                  <a:lnTo>
                    <a:pt x="89" y="178"/>
                  </a:lnTo>
                  <a:lnTo>
                    <a:pt x="89" y="148"/>
                  </a:lnTo>
                  <a:lnTo>
                    <a:pt x="60" y="118"/>
                  </a:lnTo>
                  <a:lnTo>
                    <a:pt x="60" y="90"/>
                  </a:lnTo>
                  <a:lnTo>
                    <a:pt x="0" y="30"/>
                  </a:lnTo>
                  <a:lnTo>
                    <a:pt x="30" y="0"/>
                  </a:lnTo>
                  <a:lnTo>
                    <a:pt x="60" y="0"/>
                  </a:lnTo>
                </a:path>
              </a:pathLst>
            </a:custGeom>
            <a:noFill/>
            <a:ln w="1588">
              <a:solidFill>
                <a:srgbClr val="000000"/>
              </a:solidFill>
              <a:prstDash val="solid"/>
              <a:round/>
              <a:headEnd/>
              <a:tailEnd/>
            </a:ln>
          </p:spPr>
          <p:txBody>
            <a:bodyPr/>
            <a:lstStyle/>
            <a:p>
              <a:endParaRPr lang="en-GB"/>
            </a:p>
          </p:txBody>
        </p:sp>
        <p:sp>
          <p:nvSpPr>
            <p:cNvPr id="17962" name="Freeform 554"/>
            <p:cNvSpPr>
              <a:spLocks/>
            </p:cNvSpPr>
            <p:nvPr/>
          </p:nvSpPr>
          <p:spPr bwMode="auto">
            <a:xfrm>
              <a:off x="3376" y="3511"/>
              <a:ext cx="222" cy="133"/>
            </a:xfrm>
            <a:custGeom>
              <a:avLst/>
              <a:gdLst/>
              <a:ahLst/>
              <a:cxnLst>
                <a:cxn ang="0">
                  <a:pos x="889" y="31"/>
                </a:cxn>
                <a:cxn ang="0">
                  <a:pos x="889" y="0"/>
                </a:cxn>
                <a:cxn ang="0">
                  <a:pos x="828" y="0"/>
                </a:cxn>
                <a:cxn ang="0">
                  <a:pos x="800" y="31"/>
                </a:cxn>
                <a:cxn ang="0">
                  <a:pos x="770" y="31"/>
                </a:cxn>
                <a:cxn ang="0">
                  <a:pos x="739" y="59"/>
                </a:cxn>
                <a:cxn ang="0">
                  <a:pos x="709" y="31"/>
                </a:cxn>
                <a:cxn ang="0">
                  <a:pos x="652" y="31"/>
                </a:cxn>
                <a:cxn ang="0">
                  <a:pos x="621" y="59"/>
                </a:cxn>
                <a:cxn ang="0">
                  <a:pos x="591" y="59"/>
                </a:cxn>
                <a:cxn ang="0">
                  <a:pos x="563" y="89"/>
                </a:cxn>
                <a:cxn ang="0">
                  <a:pos x="414" y="89"/>
                </a:cxn>
                <a:cxn ang="0">
                  <a:pos x="384" y="120"/>
                </a:cxn>
                <a:cxn ang="0">
                  <a:pos x="354" y="89"/>
                </a:cxn>
                <a:cxn ang="0">
                  <a:pos x="325" y="89"/>
                </a:cxn>
                <a:cxn ang="0">
                  <a:pos x="266" y="31"/>
                </a:cxn>
                <a:cxn ang="0">
                  <a:pos x="207" y="31"/>
                </a:cxn>
                <a:cxn ang="0">
                  <a:pos x="147" y="89"/>
                </a:cxn>
                <a:cxn ang="0">
                  <a:pos x="88" y="59"/>
                </a:cxn>
                <a:cxn ang="0">
                  <a:pos x="88" y="31"/>
                </a:cxn>
                <a:cxn ang="0">
                  <a:pos x="0" y="120"/>
                </a:cxn>
                <a:cxn ang="0">
                  <a:pos x="0" y="207"/>
                </a:cxn>
                <a:cxn ang="0">
                  <a:pos x="29" y="207"/>
                </a:cxn>
                <a:cxn ang="0">
                  <a:pos x="59" y="238"/>
                </a:cxn>
                <a:cxn ang="0">
                  <a:pos x="147" y="238"/>
                </a:cxn>
                <a:cxn ang="0">
                  <a:pos x="177" y="268"/>
                </a:cxn>
                <a:cxn ang="0">
                  <a:pos x="207" y="268"/>
                </a:cxn>
                <a:cxn ang="0">
                  <a:pos x="266" y="326"/>
                </a:cxn>
                <a:cxn ang="0">
                  <a:pos x="325" y="326"/>
                </a:cxn>
                <a:cxn ang="0">
                  <a:pos x="354" y="356"/>
                </a:cxn>
                <a:cxn ang="0">
                  <a:pos x="354" y="384"/>
                </a:cxn>
                <a:cxn ang="0">
                  <a:pos x="384" y="384"/>
                </a:cxn>
                <a:cxn ang="0">
                  <a:pos x="414" y="415"/>
                </a:cxn>
                <a:cxn ang="0">
                  <a:pos x="445" y="384"/>
                </a:cxn>
                <a:cxn ang="0">
                  <a:pos x="472" y="415"/>
                </a:cxn>
                <a:cxn ang="0">
                  <a:pos x="502" y="415"/>
                </a:cxn>
                <a:cxn ang="0">
                  <a:pos x="532" y="445"/>
                </a:cxn>
                <a:cxn ang="0">
                  <a:pos x="563" y="445"/>
                </a:cxn>
                <a:cxn ang="0">
                  <a:pos x="563" y="475"/>
                </a:cxn>
                <a:cxn ang="0">
                  <a:pos x="591" y="502"/>
                </a:cxn>
                <a:cxn ang="0">
                  <a:pos x="621" y="502"/>
                </a:cxn>
                <a:cxn ang="0">
                  <a:pos x="652" y="533"/>
                </a:cxn>
                <a:cxn ang="0">
                  <a:pos x="770" y="533"/>
                </a:cxn>
                <a:cxn ang="0">
                  <a:pos x="739" y="502"/>
                </a:cxn>
                <a:cxn ang="0">
                  <a:pos x="770" y="475"/>
                </a:cxn>
                <a:cxn ang="0">
                  <a:pos x="770" y="445"/>
                </a:cxn>
                <a:cxn ang="0">
                  <a:pos x="800" y="415"/>
                </a:cxn>
                <a:cxn ang="0">
                  <a:pos x="800" y="384"/>
                </a:cxn>
                <a:cxn ang="0">
                  <a:pos x="770" y="356"/>
                </a:cxn>
                <a:cxn ang="0">
                  <a:pos x="770" y="326"/>
                </a:cxn>
                <a:cxn ang="0">
                  <a:pos x="739" y="326"/>
                </a:cxn>
                <a:cxn ang="0">
                  <a:pos x="739" y="268"/>
                </a:cxn>
                <a:cxn ang="0">
                  <a:pos x="770" y="238"/>
                </a:cxn>
                <a:cxn ang="0">
                  <a:pos x="770" y="177"/>
                </a:cxn>
                <a:cxn ang="0">
                  <a:pos x="828" y="120"/>
                </a:cxn>
                <a:cxn ang="0">
                  <a:pos x="828" y="89"/>
                </a:cxn>
                <a:cxn ang="0">
                  <a:pos x="889" y="31"/>
                </a:cxn>
              </a:cxnLst>
              <a:rect l="0" t="0" r="r" b="b"/>
              <a:pathLst>
                <a:path w="889" h="533">
                  <a:moveTo>
                    <a:pt x="889" y="31"/>
                  </a:moveTo>
                  <a:lnTo>
                    <a:pt x="889" y="0"/>
                  </a:lnTo>
                  <a:lnTo>
                    <a:pt x="828" y="0"/>
                  </a:lnTo>
                  <a:lnTo>
                    <a:pt x="800" y="31"/>
                  </a:lnTo>
                  <a:lnTo>
                    <a:pt x="770" y="31"/>
                  </a:lnTo>
                  <a:lnTo>
                    <a:pt x="739" y="59"/>
                  </a:lnTo>
                  <a:lnTo>
                    <a:pt x="709" y="31"/>
                  </a:lnTo>
                  <a:lnTo>
                    <a:pt x="652" y="31"/>
                  </a:lnTo>
                  <a:lnTo>
                    <a:pt x="621" y="59"/>
                  </a:lnTo>
                  <a:lnTo>
                    <a:pt x="591" y="59"/>
                  </a:lnTo>
                  <a:lnTo>
                    <a:pt x="563" y="89"/>
                  </a:lnTo>
                  <a:lnTo>
                    <a:pt x="414" y="89"/>
                  </a:lnTo>
                  <a:lnTo>
                    <a:pt x="384" y="120"/>
                  </a:lnTo>
                  <a:lnTo>
                    <a:pt x="354" y="89"/>
                  </a:lnTo>
                  <a:lnTo>
                    <a:pt x="325" y="89"/>
                  </a:lnTo>
                  <a:lnTo>
                    <a:pt x="266" y="31"/>
                  </a:lnTo>
                  <a:lnTo>
                    <a:pt x="207" y="31"/>
                  </a:lnTo>
                  <a:lnTo>
                    <a:pt x="147" y="89"/>
                  </a:lnTo>
                  <a:lnTo>
                    <a:pt x="88" y="59"/>
                  </a:lnTo>
                  <a:lnTo>
                    <a:pt x="88" y="31"/>
                  </a:lnTo>
                  <a:lnTo>
                    <a:pt x="0" y="120"/>
                  </a:lnTo>
                  <a:lnTo>
                    <a:pt x="0" y="207"/>
                  </a:lnTo>
                  <a:lnTo>
                    <a:pt x="29" y="207"/>
                  </a:lnTo>
                  <a:lnTo>
                    <a:pt x="59" y="238"/>
                  </a:lnTo>
                  <a:lnTo>
                    <a:pt x="147" y="238"/>
                  </a:lnTo>
                  <a:lnTo>
                    <a:pt x="177" y="268"/>
                  </a:lnTo>
                  <a:lnTo>
                    <a:pt x="207" y="268"/>
                  </a:lnTo>
                  <a:lnTo>
                    <a:pt x="266" y="326"/>
                  </a:lnTo>
                  <a:lnTo>
                    <a:pt x="325" y="326"/>
                  </a:lnTo>
                  <a:lnTo>
                    <a:pt x="354" y="356"/>
                  </a:lnTo>
                  <a:lnTo>
                    <a:pt x="354" y="384"/>
                  </a:lnTo>
                  <a:lnTo>
                    <a:pt x="384" y="384"/>
                  </a:lnTo>
                  <a:lnTo>
                    <a:pt x="414" y="415"/>
                  </a:lnTo>
                  <a:lnTo>
                    <a:pt x="445" y="384"/>
                  </a:lnTo>
                  <a:lnTo>
                    <a:pt x="472" y="415"/>
                  </a:lnTo>
                  <a:lnTo>
                    <a:pt x="502" y="415"/>
                  </a:lnTo>
                  <a:lnTo>
                    <a:pt x="532" y="445"/>
                  </a:lnTo>
                  <a:lnTo>
                    <a:pt x="563" y="445"/>
                  </a:lnTo>
                  <a:lnTo>
                    <a:pt x="563" y="475"/>
                  </a:lnTo>
                  <a:lnTo>
                    <a:pt x="591" y="502"/>
                  </a:lnTo>
                  <a:lnTo>
                    <a:pt x="621" y="502"/>
                  </a:lnTo>
                  <a:lnTo>
                    <a:pt x="652" y="533"/>
                  </a:lnTo>
                  <a:lnTo>
                    <a:pt x="770" y="533"/>
                  </a:lnTo>
                  <a:lnTo>
                    <a:pt x="739" y="502"/>
                  </a:lnTo>
                  <a:lnTo>
                    <a:pt x="770" y="475"/>
                  </a:lnTo>
                  <a:lnTo>
                    <a:pt x="770" y="445"/>
                  </a:lnTo>
                  <a:lnTo>
                    <a:pt x="800" y="415"/>
                  </a:lnTo>
                  <a:lnTo>
                    <a:pt x="800" y="384"/>
                  </a:lnTo>
                  <a:lnTo>
                    <a:pt x="770" y="356"/>
                  </a:lnTo>
                  <a:lnTo>
                    <a:pt x="770" y="326"/>
                  </a:lnTo>
                  <a:lnTo>
                    <a:pt x="739" y="326"/>
                  </a:lnTo>
                  <a:lnTo>
                    <a:pt x="739" y="268"/>
                  </a:lnTo>
                  <a:lnTo>
                    <a:pt x="770" y="238"/>
                  </a:lnTo>
                  <a:lnTo>
                    <a:pt x="770" y="177"/>
                  </a:lnTo>
                  <a:lnTo>
                    <a:pt x="828" y="120"/>
                  </a:lnTo>
                  <a:lnTo>
                    <a:pt x="828" y="89"/>
                  </a:lnTo>
                  <a:lnTo>
                    <a:pt x="889" y="31"/>
                  </a:lnTo>
                </a:path>
              </a:pathLst>
            </a:custGeom>
            <a:noFill/>
            <a:ln w="1588">
              <a:solidFill>
                <a:srgbClr val="000000"/>
              </a:solidFill>
              <a:prstDash val="solid"/>
              <a:round/>
              <a:headEnd/>
              <a:tailEnd/>
            </a:ln>
          </p:spPr>
          <p:txBody>
            <a:bodyPr/>
            <a:lstStyle/>
            <a:p>
              <a:endParaRPr lang="en-GB"/>
            </a:p>
          </p:txBody>
        </p:sp>
        <p:sp>
          <p:nvSpPr>
            <p:cNvPr id="17963" name="Freeform 555"/>
            <p:cNvSpPr>
              <a:spLocks/>
            </p:cNvSpPr>
            <p:nvPr/>
          </p:nvSpPr>
          <p:spPr bwMode="auto">
            <a:xfrm>
              <a:off x="4061" y="1656"/>
              <a:ext cx="58" cy="58"/>
            </a:xfrm>
            <a:custGeom>
              <a:avLst/>
              <a:gdLst/>
              <a:ahLst/>
              <a:cxnLst>
                <a:cxn ang="0">
                  <a:pos x="34" y="35"/>
                </a:cxn>
                <a:cxn ang="0">
                  <a:pos x="19" y="52"/>
                </a:cxn>
                <a:cxn ang="0">
                  <a:pos x="8" y="72"/>
                </a:cxn>
                <a:cxn ang="0">
                  <a:pos x="2" y="92"/>
                </a:cxn>
                <a:cxn ang="0">
                  <a:pos x="0" y="116"/>
                </a:cxn>
                <a:cxn ang="0">
                  <a:pos x="0" y="126"/>
                </a:cxn>
                <a:cxn ang="0">
                  <a:pos x="2" y="138"/>
                </a:cxn>
                <a:cxn ang="0">
                  <a:pos x="8" y="159"/>
                </a:cxn>
                <a:cxn ang="0">
                  <a:pos x="19" y="178"/>
                </a:cxn>
                <a:cxn ang="0">
                  <a:pos x="25" y="187"/>
                </a:cxn>
                <a:cxn ang="0">
                  <a:pos x="34" y="197"/>
                </a:cxn>
                <a:cxn ang="0">
                  <a:pos x="51" y="210"/>
                </a:cxn>
                <a:cxn ang="0">
                  <a:pos x="71" y="221"/>
                </a:cxn>
                <a:cxn ang="0">
                  <a:pos x="91" y="227"/>
                </a:cxn>
                <a:cxn ang="0">
                  <a:pos x="115" y="230"/>
                </a:cxn>
                <a:cxn ang="0">
                  <a:pos x="125" y="228"/>
                </a:cxn>
                <a:cxn ang="0">
                  <a:pos x="128" y="227"/>
                </a:cxn>
                <a:cxn ang="0">
                  <a:pos x="131" y="227"/>
                </a:cxn>
                <a:cxn ang="0">
                  <a:pos x="137" y="227"/>
                </a:cxn>
                <a:cxn ang="0">
                  <a:pos x="159" y="221"/>
                </a:cxn>
                <a:cxn ang="0">
                  <a:pos x="178" y="210"/>
                </a:cxn>
                <a:cxn ang="0">
                  <a:pos x="186" y="203"/>
                </a:cxn>
                <a:cxn ang="0">
                  <a:pos x="196" y="197"/>
                </a:cxn>
                <a:cxn ang="0">
                  <a:pos x="196" y="194"/>
                </a:cxn>
                <a:cxn ang="0">
                  <a:pos x="196" y="193"/>
                </a:cxn>
                <a:cxn ang="0">
                  <a:pos x="197" y="193"/>
                </a:cxn>
                <a:cxn ang="0">
                  <a:pos x="199" y="191"/>
                </a:cxn>
                <a:cxn ang="0">
                  <a:pos x="203" y="187"/>
                </a:cxn>
                <a:cxn ang="0">
                  <a:pos x="211" y="178"/>
                </a:cxn>
                <a:cxn ang="0">
                  <a:pos x="221" y="159"/>
                </a:cxn>
                <a:cxn ang="0">
                  <a:pos x="228" y="138"/>
                </a:cxn>
                <a:cxn ang="0">
                  <a:pos x="228" y="132"/>
                </a:cxn>
                <a:cxn ang="0">
                  <a:pos x="228" y="128"/>
                </a:cxn>
                <a:cxn ang="0">
                  <a:pos x="229" y="126"/>
                </a:cxn>
                <a:cxn ang="0">
                  <a:pos x="230" y="116"/>
                </a:cxn>
                <a:cxn ang="0">
                  <a:pos x="228" y="92"/>
                </a:cxn>
                <a:cxn ang="0">
                  <a:pos x="221" y="72"/>
                </a:cxn>
                <a:cxn ang="0">
                  <a:pos x="211" y="52"/>
                </a:cxn>
                <a:cxn ang="0">
                  <a:pos x="196" y="35"/>
                </a:cxn>
                <a:cxn ang="0">
                  <a:pos x="186" y="26"/>
                </a:cxn>
                <a:cxn ang="0">
                  <a:pos x="178" y="20"/>
                </a:cxn>
                <a:cxn ang="0">
                  <a:pos x="159" y="9"/>
                </a:cxn>
                <a:cxn ang="0">
                  <a:pos x="137" y="3"/>
                </a:cxn>
                <a:cxn ang="0">
                  <a:pos x="125" y="0"/>
                </a:cxn>
                <a:cxn ang="0">
                  <a:pos x="115" y="0"/>
                </a:cxn>
                <a:cxn ang="0">
                  <a:pos x="91" y="3"/>
                </a:cxn>
                <a:cxn ang="0">
                  <a:pos x="71" y="9"/>
                </a:cxn>
                <a:cxn ang="0">
                  <a:pos x="51" y="20"/>
                </a:cxn>
                <a:cxn ang="0">
                  <a:pos x="34" y="35"/>
                </a:cxn>
              </a:cxnLst>
              <a:rect l="0" t="0" r="r" b="b"/>
              <a:pathLst>
                <a:path w="230" h="230">
                  <a:moveTo>
                    <a:pt x="34" y="35"/>
                  </a:moveTo>
                  <a:lnTo>
                    <a:pt x="19" y="52"/>
                  </a:lnTo>
                  <a:lnTo>
                    <a:pt x="8" y="72"/>
                  </a:lnTo>
                  <a:lnTo>
                    <a:pt x="2" y="92"/>
                  </a:lnTo>
                  <a:lnTo>
                    <a:pt x="0" y="116"/>
                  </a:lnTo>
                  <a:lnTo>
                    <a:pt x="0" y="126"/>
                  </a:lnTo>
                  <a:lnTo>
                    <a:pt x="2" y="138"/>
                  </a:lnTo>
                  <a:lnTo>
                    <a:pt x="8" y="159"/>
                  </a:lnTo>
                  <a:lnTo>
                    <a:pt x="19" y="178"/>
                  </a:lnTo>
                  <a:lnTo>
                    <a:pt x="25" y="187"/>
                  </a:lnTo>
                  <a:lnTo>
                    <a:pt x="34" y="197"/>
                  </a:lnTo>
                  <a:lnTo>
                    <a:pt x="51" y="210"/>
                  </a:lnTo>
                  <a:lnTo>
                    <a:pt x="71" y="221"/>
                  </a:lnTo>
                  <a:lnTo>
                    <a:pt x="91" y="227"/>
                  </a:lnTo>
                  <a:lnTo>
                    <a:pt x="115" y="230"/>
                  </a:lnTo>
                  <a:lnTo>
                    <a:pt x="125" y="228"/>
                  </a:lnTo>
                  <a:lnTo>
                    <a:pt x="128" y="227"/>
                  </a:lnTo>
                  <a:lnTo>
                    <a:pt x="131" y="227"/>
                  </a:lnTo>
                  <a:lnTo>
                    <a:pt x="137" y="227"/>
                  </a:lnTo>
                  <a:lnTo>
                    <a:pt x="159" y="221"/>
                  </a:lnTo>
                  <a:lnTo>
                    <a:pt x="178" y="210"/>
                  </a:lnTo>
                  <a:lnTo>
                    <a:pt x="186" y="203"/>
                  </a:lnTo>
                  <a:lnTo>
                    <a:pt x="196" y="197"/>
                  </a:lnTo>
                  <a:lnTo>
                    <a:pt x="196" y="194"/>
                  </a:lnTo>
                  <a:lnTo>
                    <a:pt x="196" y="193"/>
                  </a:lnTo>
                  <a:lnTo>
                    <a:pt x="197" y="193"/>
                  </a:lnTo>
                  <a:lnTo>
                    <a:pt x="199" y="191"/>
                  </a:lnTo>
                  <a:lnTo>
                    <a:pt x="203" y="187"/>
                  </a:lnTo>
                  <a:lnTo>
                    <a:pt x="211" y="178"/>
                  </a:lnTo>
                  <a:lnTo>
                    <a:pt x="221" y="159"/>
                  </a:lnTo>
                  <a:lnTo>
                    <a:pt x="228" y="138"/>
                  </a:lnTo>
                  <a:lnTo>
                    <a:pt x="228" y="132"/>
                  </a:lnTo>
                  <a:lnTo>
                    <a:pt x="228" y="128"/>
                  </a:lnTo>
                  <a:lnTo>
                    <a:pt x="229" y="126"/>
                  </a:lnTo>
                  <a:lnTo>
                    <a:pt x="230" y="116"/>
                  </a:lnTo>
                  <a:lnTo>
                    <a:pt x="228" y="92"/>
                  </a:lnTo>
                  <a:lnTo>
                    <a:pt x="221" y="72"/>
                  </a:lnTo>
                  <a:lnTo>
                    <a:pt x="211" y="52"/>
                  </a:lnTo>
                  <a:lnTo>
                    <a:pt x="196" y="35"/>
                  </a:lnTo>
                  <a:lnTo>
                    <a:pt x="186" y="26"/>
                  </a:lnTo>
                  <a:lnTo>
                    <a:pt x="178" y="20"/>
                  </a:lnTo>
                  <a:lnTo>
                    <a:pt x="159" y="9"/>
                  </a:lnTo>
                  <a:lnTo>
                    <a:pt x="137" y="3"/>
                  </a:lnTo>
                  <a:lnTo>
                    <a:pt x="125" y="0"/>
                  </a:lnTo>
                  <a:lnTo>
                    <a:pt x="115" y="0"/>
                  </a:lnTo>
                  <a:lnTo>
                    <a:pt x="91" y="3"/>
                  </a:lnTo>
                  <a:lnTo>
                    <a:pt x="71" y="9"/>
                  </a:lnTo>
                  <a:lnTo>
                    <a:pt x="51" y="20"/>
                  </a:lnTo>
                  <a:lnTo>
                    <a:pt x="34" y="35"/>
                  </a:lnTo>
                  <a:close/>
                </a:path>
              </a:pathLst>
            </a:custGeom>
            <a:solidFill>
              <a:srgbClr val="33FF00"/>
            </a:solidFill>
            <a:ln w="9525">
              <a:noFill/>
              <a:round/>
              <a:headEnd/>
              <a:tailEnd/>
            </a:ln>
          </p:spPr>
          <p:txBody>
            <a:bodyPr/>
            <a:lstStyle/>
            <a:p>
              <a:endParaRPr lang="en-GB"/>
            </a:p>
          </p:txBody>
        </p:sp>
        <p:sp>
          <p:nvSpPr>
            <p:cNvPr id="17964" name="Freeform 556"/>
            <p:cNvSpPr>
              <a:spLocks/>
            </p:cNvSpPr>
            <p:nvPr/>
          </p:nvSpPr>
          <p:spPr bwMode="auto">
            <a:xfrm>
              <a:off x="4130" y="3510"/>
              <a:ext cx="57" cy="58"/>
            </a:xfrm>
            <a:custGeom>
              <a:avLst/>
              <a:gdLst/>
              <a:ahLst/>
              <a:cxnLst>
                <a:cxn ang="0">
                  <a:pos x="0" y="115"/>
                </a:cxn>
                <a:cxn ang="0">
                  <a:pos x="0" y="126"/>
                </a:cxn>
                <a:cxn ang="0">
                  <a:pos x="2" y="138"/>
                </a:cxn>
                <a:cxn ang="0">
                  <a:pos x="4" y="147"/>
                </a:cxn>
                <a:cxn ang="0">
                  <a:pos x="8" y="158"/>
                </a:cxn>
                <a:cxn ang="0">
                  <a:pos x="19" y="177"/>
                </a:cxn>
                <a:cxn ang="0">
                  <a:pos x="25" y="186"/>
                </a:cxn>
                <a:cxn ang="0">
                  <a:pos x="34" y="195"/>
                </a:cxn>
                <a:cxn ang="0">
                  <a:pos x="50" y="210"/>
                </a:cxn>
                <a:cxn ang="0">
                  <a:pos x="70" y="221"/>
                </a:cxn>
                <a:cxn ang="0">
                  <a:pos x="90" y="227"/>
                </a:cxn>
                <a:cxn ang="0">
                  <a:pos x="115" y="229"/>
                </a:cxn>
                <a:cxn ang="0">
                  <a:pos x="126" y="228"/>
                </a:cxn>
                <a:cxn ang="0">
                  <a:pos x="128" y="227"/>
                </a:cxn>
                <a:cxn ang="0">
                  <a:pos x="131" y="227"/>
                </a:cxn>
                <a:cxn ang="0">
                  <a:pos x="137" y="227"/>
                </a:cxn>
                <a:cxn ang="0">
                  <a:pos x="142" y="225"/>
                </a:cxn>
                <a:cxn ang="0">
                  <a:pos x="144" y="224"/>
                </a:cxn>
                <a:cxn ang="0">
                  <a:pos x="147" y="224"/>
                </a:cxn>
                <a:cxn ang="0">
                  <a:pos x="158" y="221"/>
                </a:cxn>
                <a:cxn ang="0">
                  <a:pos x="177" y="210"/>
                </a:cxn>
                <a:cxn ang="0">
                  <a:pos x="185" y="203"/>
                </a:cxn>
                <a:cxn ang="0">
                  <a:pos x="190" y="198"/>
                </a:cxn>
                <a:cxn ang="0">
                  <a:pos x="192" y="196"/>
                </a:cxn>
                <a:cxn ang="0">
                  <a:pos x="192" y="195"/>
                </a:cxn>
                <a:cxn ang="0">
                  <a:pos x="193" y="195"/>
                </a:cxn>
                <a:cxn ang="0">
                  <a:pos x="195" y="195"/>
                </a:cxn>
                <a:cxn ang="0">
                  <a:pos x="195" y="193"/>
                </a:cxn>
                <a:cxn ang="0">
                  <a:pos x="195" y="192"/>
                </a:cxn>
                <a:cxn ang="0">
                  <a:pos x="196" y="192"/>
                </a:cxn>
                <a:cxn ang="0">
                  <a:pos x="198" y="190"/>
                </a:cxn>
                <a:cxn ang="0">
                  <a:pos x="203" y="186"/>
                </a:cxn>
                <a:cxn ang="0">
                  <a:pos x="210" y="177"/>
                </a:cxn>
                <a:cxn ang="0">
                  <a:pos x="221" y="158"/>
                </a:cxn>
                <a:cxn ang="0">
                  <a:pos x="224" y="147"/>
                </a:cxn>
                <a:cxn ang="0">
                  <a:pos x="224" y="144"/>
                </a:cxn>
                <a:cxn ang="0">
                  <a:pos x="225" y="142"/>
                </a:cxn>
                <a:cxn ang="0">
                  <a:pos x="227" y="138"/>
                </a:cxn>
                <a:cxn ang="0">
                  <a:pos x="227" y="131"/>
                </a:cxn>
                <a:cxn ang="0">
                  <a:pos x="227" y="128"/>
                </a:cxn>
                <a:cxn ang="0">
                  <a:pos x="228" y="126"/>
                </a:cxn>
                <a:cxn ang="0">
                  <a:pos x="229" y="115"/>
                </a:cxn>
                <a:cxn ang="0">
                  <a:pos x="227" y="91"/>
                </a:cxn>
                <a:cxn ang="0">
                  <a:pos x="221" y="71"/>
                </a:cxn>
                <a:cxn ang="0">
                  <a:pos x="210" y="50"/>
                </a:cxn>
                <a:cxn ang="0">
                  <a:pos x="195" y="34"/>
                </a:cxn>
                <a:cxn ang="0">
                  <a:pos x="185" y="26"/>
                </a:cxn>
                <a:cxn ang="0">
                  <a:pos x="177" y="19"/>
                </a:cxn>
                <a:cxn ang="0">
                  <a:pos x="158" y="9"/>
                </a:cxn>
                <a:cxn ang="0">
                  <a:pos x="147" y="4"/>
                </a:cxn>
                <a:cxn ang="0">
                  <a:pos x="137" y="2"/>
                </a:cxn>
                <a:cxn ang="0">
                  <a:pos x="126" y="0"/>
                </a:cxn>
                <a:cxn ang="0">
                  <a:pos x="115" y="0"/>
                </a:cxn>
                <a:cxn ang="0">
                  <a:pos x="90" y="2"/>
                </a:cxn>
                <a:cxn ang="0">
                  <a:pos x="70" y="9"/>
                </a:cxn>
                <a:cxn ang="0">
                  <a:pos x="50" y="19"/>
                </a:cxn>
                <a:cxn ang="0">
                  <a:pos x="34" y="34"/>
                </a:cxn>
                <a:cxn ang="0">
                  <a:pos x="19" y="50"/>
                </a:cxn>
                <a:cxn ang="0">
                  <a:pos x="8" y="71"/>
                </a:cxn>
                <a:cxn ang="0">
                  <a:pos x="2" y="91"/>
                </a:cxn>
                <a:cxn ang="0">
                  <a:pos x="0" y="115"/>
                </a:cxn>
              </a:cxnLst>
              <a:rect l="0" t="0" r="r" b="b"/>
              <a:pathLst>
                <a:path w="229" h="229">
                  <a:moveTo>
                    <a:pt x="0" y="115"/>
                  </a:moveTo>
                  <a:lnTo>
                    <a:pt x="0" y="126"/>
                  </a:lnTo>
                  <a:lnTo>
                    <a:pt x="2" y="138"/>
                  </a:lnTo>
                  <a:lnTo>
                    <a:pt x="4" y="147"/>
                  </a:lnTo>
                  <a:lnTo>
                    <a:pt x="8" y="158"/>
                  </a:lnTo>
                  <a:lnTo>
                    <a:pt x="19" y="177"/>
                  </a:lnTo>
                  <a:lnTo>
                    <a:pt x="25" y="186"/>
                  </a:lnTo>
                  <a:lnTo>
                    <a:pt x="34" y="195"/>
                  </a:lnTo>
                  <a:lnTo>
                    <a:pt x="50" y="210"/>
                  </a:lnTo>
                  <a:lnTo>
                    <a:pt x="70" y="221"/>
                  </a:lnTo>
                  <a:lnTo>
                    <a:pt x="90" y="227"/>
                  </a:lnTo>
                  <a:lnTo>
                    <a:pt x="115" y="229"/>
                  </a:lnTo>
                  <a:lnTo>
                    <a:pt x="126" y="228"/>
                  </a:lnTo>
                  <a:lnTo>
                    <a:pt x="128" y="227"/>
                  </a:lnTo>
                  <a:lnTo>
                    <a:pt x="131" y="227"/>
                  </a:lnTo>
                  <a:lnTo>
                    <a:pt x="137" y="227"/>
                  </a:lnTo>
                  <a:lnTo>
                    <a:pt x="142" y="225"/>
                  </a:lnTo>
                  <a:lnTo>
                    <a:pt x="144" y="224"/>
                  </a:lnTo>
                  <a:lnTo>
                    <a:pt x="147" y="224"/>
                  </a:lnTo>
                  <a:lnTo>
                    <a:pt x="158" y="221"/>
                  </a:lnTo>
                  <a:lnTo>
                    <a:pt x="177" y="210"/>
                  </a:lnTo>
                  <a:lnTo>
                    <a:pt x="185" y="203"/>
                  </a:lnTo>
                  <a:lnTo>
                    <a:pt x="190" y="198"/>
                  </a:lnTo>
                  <a:lnTo>
                    <a:pt x="192" y="196"/>
                  </a:lnTo>
                  <a:lnTo>
                    <a:pt x="192" y="195"/>
                  </a:lnTo>
                  <a:lnTo>
                    <a:pt x="193" y="195"/>
                  </a:lnTo>
                  <a:lnTo>
                    <a:pt x="195" y="195"/>
                  </a:lnTo>
                  <a:lnTo>
                    <a:pt x="195" y="193"/>
                  </a:lnTo>
                  <a:lnTo>
                    <a:pt x="195" y="192"/>
                  </a:lnTo>
                  <a:lnTo>
                    <a:pt x="196" y="192"/>
                  </a:lnTo>
                  <a:lnTo>
                    <a:pt x="198" y="190"/>
                  </a:lnTo>
                  <a:lnTo>
                    <a:pt x="203" y="186"/>
                  </a:lnTo>
                  <a:lnTo>
                    <a:pt x="210" y="177"/>
                  </a:lnTo>
                  <a:lnTo>
                    <a:pt x="221" y="158"/>
                  </a:lnTo>
                  <a:lnTo>
                    <a:pt x="224" y="147"/>
                  </a:lnTo>
                  <a:lnTo>
                    <a:pt x="224" y="144"/>
                  </a:lnTo>
                  <a:lnTo>
                    <a:pt x="225" y="142"/>
                  </a:lnTo>
                  <a:lnTo>
                    <a:pt x="227" y="138"/>
                  </a:lnTo>
                  <a:lnTo>
                    <a:pt x="227" y="131"/>
                  </a:lnTo>
                  <a:lnTo>
                    <a:pt x="227" y="128"/>
                  </a:lnTo>
                  <a:lnTo>
                    <a:pt x="228" y="126"/>
                  </a:lnTo>
                  <a:lnTo>
                    <a:pt x="229" y="115"/>
                  </a:lnTo>
                  <a:lnTo>
                    <a:pt x="227" y="91"/>
                  </a:lnTo>
                  <a:lnTo>
                    <a:pt x="221" y="71"/>
                  </a:lnTo>
                  <a:lnTo>
                    <a:pt x="210" y="50"/>
                  </a:lnTo>
                  <a:lnTo>
                    <a:pt x="195" y="34"/>
                  </a:lnTo>
                  <a:lnTo>
                    <a:pt x="185" y="26"/>
                  </a:lnTo>
                  <a:lnTo>
                    <a:pt x="177" y="19"/>
                  </a:lnTo>
                  <a:lnTo>
                    <a:pt x="158" y="9"/>
                  </a:lnTo>
                  <a:lnTo>
                    <a:pt x="147" y="4"/>
                  </a:lnTo>
                  <a:lnTo>
                    <a:pt x="137" y="2"/>
                  </a:lnTo>
                  <a:lnTo>
                    <a:pt x="126" y="0"/>
                  </a:lnTo>
                  <a:lnTo>
                    <a:pt x="115" y="0"/>
                  </a:lnTo>
                  <a:lnTo>
                    <a:pt x="90" y="2"/>
                  </a:lnTo>
                  <a:lnTo>
                    <a:pt x="70" y="9"/>
                  </a:lnTo>
                  <a:lnTo>
                    <a:pt x="50" y="19"/>
                  </a:lnTo>
                  <a:lnTo>
                    <a:pt x="34" y="34"/>
                  </a:lnTo>
                  <a:lnTo>
                    <a:pt x="19" y="50"/>
                  </a:lnTo>
                  <a:lnTo>
                    <a:pt x="8" y="71"/>
                  </a:lnTo>
                  <a:lnTo>
                    <a:pt x="2" y="91"/>
                  </a:lnTo>
                  <a:lnTo>
                    <a:pt x="0" y="115"/>
                  </a:lnTo>
                  <a:close/>
                </a:path>
              </a:pathLst>
            </a:custGeom>
            <a:solidFill>
              <a:srgbClr val="33FF00"/>
            </a:solidFill>
            <a:ln w="9525">
              <a:noFill/>
              <a:round/>
              <a:headEnd/>
              <a:tailEnd/>
            </a:ln>
          </p:spPr>
          <p:txBody>
            <a:bodyPr/>
            <a:lstStyle/>
            <a:p>
              <a:endParaRPr lang="en-GB"/>
            </a:p>
          </p:txBody>
        </p:sp>
        <p:sp>
          <p:nvSpPr>
            <p:cNvPr id="17965" name="Freeform 557"/>
            <p:cNvSpPr>
              <a:spLocks/>
            </p:cNvSpPr>
            <p:nvPr/>
          </p:nvSpPr>
          <p:spPr bwMode="auto">
            <a:xfrm>
              <a:off x="2908" y="2803"/>
              <a:ext cx="58" cy="57"/>
            </a:xfrm>
            <a:custGeom>
              <a:avLst/>
              <a:gdLst/>
              <a:ahLst/>
              <a:cxnLst>
                <a:cxn ang="0">
                  <a:pos x="229" y="115"/>
                </a:cxn>
                <a:cxn ang="0">
                  <a:pos x="227" y="92"/>
                </a:cxn>
                <a:cxn ang="0">
                  <a:pos x="221" y="71"/>
                </a:cxn>
                <a:cxn ang="0">
                  <a:pos x="210" y="51"/>
                </a:cxn>
                <a:cxn ang="0">
                  <a:pos x="195" y="34"/>
                </a:cxn>
                <a:cxn ang="0">
                  <a:pos x="185" y="25"/>
                </a:cxn>
                <a:cxn ang="0">
                  <a:pos x="177" y="19"/>
                </a:cxn>
                <a:cxn ang="0">
                  <a:pos x="158" y="8"/>
                </a:cxn>
                <a:cxn ang="0">
                  <a:pos x="147" y="4"/>
                </a:cxn>
                <a:cxn ang="0">
                  <a:pos x="137" y="2"/>
                </a:cxn>
                <a:cxn ang="0">
                  <a:pos x="126" y="0"/>
                </a:cxn>
                <a:cxn ang="0">
                  <a:pos x="115" y="0"/>
                </a:cxn>
                <a:cxn ang="0">
                  <a:pos x="90" y="2"/>
                </a:cxn>
                <a:cxn ang="0">
                  <a:pos x="70" y="8"/>
                </a:cxn>
                <a:cxn ang="0">
                  <a:pos x="50" y="19"/>
                </a:cxn>
                <a:cxn ang="0">
                  <a:pos x="34" y="34"/>
                </a:cxn>
                <a:cxn ang="0">
                  <a:pos x="19" y="51"/>
                </a:cxn>
                <a:cxn ang="0">
                  <a:pos x="8" y="71"/>
                </a:cxn>
                <a:cxn ang="0">
                  <a:pos x="2" y="92"/>
                </a:cxn>
                <a:cxn ang="0">
                  <a:pos x="0" y="115"/>
                </a:cxn>
                <a:cxn ang="0">
                  <a:pos x="0" y="126"/>
                </a:cxn>
                <a:cxn ang="0">
                  <a:pos x="2" y="137"/>
                </a:cxn>
                <a:cxn ang="0">
                  <a:pos x="8" y="159"/>
                </a:cxn>
                <a:cxn ang="0">
                  <a:pos x="19" y="178"/>
                </a:cxn>
                <a:cxn ang="0">
                  <a:pos x="25" y="186"/>
                </a:cxn>
                <a:cxn ang="0">
                  <a:pos x="34" y="196"/>
                </a:cxn>
                <a:cxn ang="0">
                  <a:pos x="50" y="210"/>
                </a:cxn>
                <a:cxn ang="0">
                  <a:pos x="70" y="221"/>
                </a:cxn>
                <a:cxn ang="0">
                  <a:pos x="90" y="227"/>
                </a:cxn>
                <a:cxn ang="0">
                  <a:pos x="115" y="229"/>
                </a:cxn>
                <a:cxn ang="0">
                  <a:pos x="126" y="228"/>
                </a:cxn>
                <a:cxn ang="0">
                  <a:pos x="128" y="227"/>
                </a:cxn>
                <a:cxn ang="0">
                  <a:pos x="131" y="227"/>
                </a:cxn>
                <a:cxn ang="0">
                  <a:pos x="137" y="227"/>
                </a:cxn>
                <a:cxn ang="0">
                  <a:pos x="142" y="225"/>
                </a:cxn>
                <a:cxn ang="0">
                  <a:pos x="144" y="224"/>
                </a:cxn>
                <a:cxn ang="0">
                  <a:pos x="147" y="224"/>
                </a:cxn>
                <a:cxn ang="0">
                  <a:pos x="158" y="221"/>
                </a:cxn>
                <a:cxn ang="0">
                  <a:pos x="177" y="210"/>
                </a:cxn>
                <a:cxn ang="0">
                  <a:pos x="185" y="202"/>
                </a:cxn>
                <a:cxn ang="0">
                  <a:pos x="195" y="196"/>
                </a:cxn>
                <a:cxn ang="0">
                  <a:pos x="195" y="194"/>
                </a:cxn>
                <a:cxn ang="0">
                  <a:pos x="195" y="193"/>
                </a:cxn>
                <a:cxn ang="0">
                  <a:pos x="196" y="193"/>
                </a:cxn>
                <a:cxn ang="0">
                  <a:pos x="198" y="191"/>
                </a:cxn>
                <a:cxn ang="0">
                  <a:pos x="202" y="186"/>
                </a:cxn>
                <a:cxn ang="0">
                  <a:pos x="210" y="178"/>
                </a:cxn>
                <a:cxn ang="0">
                  <a:pos x="221" y="159"/>
                </a:cxn>
                <a:cxn ang="0">
                  <a:pos x="227" y="137"/>
                </a:cxn>
                <a:cxn ang="0">
                  <a:pos x="227" y="131"/>
                </a:cxn>
                <a:cxn ang="0">
                  <a:pos x="227" y="128"/>
                </a:cxn>
                <a:cxn ang="0">
                  <a:pos x="228" y="126"/>
                </a:cxn>
                <a:cxn ang="0">
                  <a:pos x="229" y="115"/>
                </a:cxn>
              </a:cxnLst>
              <a:rect l="0" t="0" r="r" b="b"/>
              <a:pathLst>
                <a:path w="229" h="229">
                  <a:moveTo>
                    <a:pt x="229" y="115"/>
                  </a:moveTo>
                  <a:lnTo>
                    <a:pt x="227" y="92"/>
                  </a:lnTo>
                  <a:lnTo>
                    <a:pt x="221" y="71"/>
                  </a:lnTo>
                  <a:lnTo>
                    <a:pt x="210" y="51"/>
                  </a:lnTo>
                  <a:lnTo>
                    <a:pt x="195" y="34"/>
                  </a:lnTo>
                  <a:lnTo>
                    <a:pt x="185" y="25"/>
                  </a:lnTo>
                  <a:lnTo>
                    <a:pt x="177" y="19"/>
                  </a:lnTo>
                  <a:lnTo>
                    <a:pt x="158" y="8"/>
                  </a:lnTo>
                  <a:lnTo>
                    <a:pt x="147" y="4"/>
                  </a:lnTo>
                  <a:lnTo>
                    <a:pt x="137" y="2"/>
                  </a:lnTo>
                  <a:lnTo>
                    <a:pt x="126" y="0"/>
                  </a:lnTo>
                  <a:lnTo>
                    <a:pt x="115" y="0"/>
                  </a:lnTo>
                  <a:lnTo>
                    <a:pt x="90" y="2"/>
                  </a:lnTo>
                  <a:lnTo>
                    <a:pt x="70" y="8"/>
                  </a:lnTo>
                  <a:lnTo>
                    <a:pt x="50" y="19"/>
                  </a:lnTo>
                  <a:lnTo>
                    <a:pt x="34" y="34"/>
                  </a:lnTo>
                  <a:lnTo>
                    <a:pt x="19" y="51"/>
                  </a:lnTo>
                  <a:lnTo>
                    <a:pt x="8" y="71"/>
                  </a:lnTo>
                  <a:lnTo>
                    <a:pt x="2" y="92"/>
                  </a:lnTo>
                  <a:lnTo>
                    <a:pt x="0" y="115"/>
                  </a:lnTo>
                  <a:lnTo>
                    <a:pt x="0" y="126"/>
                  </a:lnTo>
                  <a:lnTo>
                    <a:pt x="2" y="137"/>
                  </a:lnTo>
                  <a:lnTo>
                    <a:pt x="8" y="159"/>
                  </a:lnTo>
                  <a:lnTo>
                    <a:pt x="19" y="178"/>
                  </a:lnTo>
                  <a:lnTo>
                    <a:pt x="25" y="186"/>
                  </a:lnTo>
                  <a:lnTo>
                    <a:pt x="34" y="196"/>
                  </a:lnTo>
                  <a:lnTo>
                    <a:pt x="50" y="210"/>
                  </a:lnTo>
                  <a:lnTo>
                    <a:pt x="70" y="221"/>
                  </a:lnTo>
                  <a:lnTo>
                    <a:pt x="90" y="227"/>
                  </a:lnTo>
                  <a:lnTo>
                    <a:pt x="115" y="229"/>
                  </a:lnTo>
                  <a:lnTo>
                    <a:pt x="126" y="228"/>
                  </a:lnTo>
                  <a:lnTo>
                    <a:pt x="128" y="227"/>
                  </a:lnTo>
                  <a:lnTo>
                    <a:pt x="131" y="227"/>
                  </a:lnTo>
                  <a:lnTo>
                    <a:pt x="137" y="227"/>
                  </a:lnTo>
                  <a:lnTo>
                    <a:pt x="142" y="225"/>
                  </a:lnTo>
                  <a:lnTo>
                    <a:pt x="144" y="224"/>
                  </a:lnTo>
                  <a:lnTo>
                    <a:pt x="147" y="224"/>
                  </a:lnTo>
                  <a:lnTo>
                    <a:pt x="158" y="221"/>
                  </a:lnTo>
                  <a:lnTo>
                    <a:pt x="177" y="210"/>
                  </a:lnTo>
                  <a:lnTo>
                    <a:pt x="185" y="202"/>
                  </a:lnTo>
                  <a:lnTo>
                    <a:pt x="195" y="196"/>
                  </a:lnTo>
                  <a:lnTo>
                    <a:pt x="195" y="194"/>
                  </a:lnTo>
                  <a:lnTo>
                    <a:pt x="195" y="193"/>
                  </a:lnTo>
                  <a:lnTo>
                    <a:pt x="196" y="193"/>
                  </a:lnTo>
                  <a:lnTo>
                    <a:pt x="198" y="191"/>
                  </a:lnTo>
                  <a:lnTo>
                    <a:pt x="202" y="186"/>
                  </a:lnTo>
                  <a:lnTo>
                    <a:pt x="210" y="178"/>
                  </a:lnTo>
                  <a:lnTo>
                    <a:pt x="221" y="159"/>
                  </a:lnTo>
                  <a:lnTo>
                    <a:pt x="227" y="137"/>
                  </a:lnTo>
                  <a:lnTo>
                    <a:pt x="227" y="131"/>
                  </a:lnTo>
                  <a:lnTo>
                    <a:pt x="227" y="128"/>
                  </a:lnTo>
                  <a:lnTo>
                    <a:pt x="228" y="126"/>
                  </a:lnTo>
                  <a:lnTo>
                    <a:pt x="229" y="115"/>
                  </a:lnTo>
                  <a:close/>
                </a:path>
              </a:pathLst>
            </a:custGeom>
            <a:solidFill>
              <a:srgbClr val="33FF00"/>
            </a:solidFill>
            <a:ln w="9525">
              <a:noFill/>
              <a:round/>
              <a:headEnd/>
              <a:tailEnd/>
            </a:ln>
          </p:spPr>
          <p:txBody>
            <a:bodyPr/>
            <a:lstStyle/>
            <a:p>
              <a:endParaRPr lang="en-GB"/>
            </a:p>
          </p:txBody>
        </p:sp>
        <p:sp>
          <p:nvSpPr>
            <p:cNvPr id="17966" name="Freeform 558"/>
            <p:cNvSpPr>
              <a:spLocks/>
            </p:cNvSpPr>
            <p:nvPr/>
          </p:nvSpPr>
          <p:spPr bwMode="auto">
            <a:xfrm>
              <a:off x="3040" y="2826"/>
              <a:ext cx="58" cy="57"/>
            </a:xfrm>
            <a:custGeom>
              <a:avLst/>
              <a:gdLst/>
              <a:ahLst/>
              <a:cxnLst>
                <a:cxn ang="0">
                  <a:pos x="34" y="33"/>
                </a:cxn>
                <a:cxn ang="0">
                  <a:pos x="19" y="50"/>
                </a:cxn>
                <a:cxn ang="0">
                  <a:pos x="8" y="70"/>
                </a:cxn>
                <a:cxn ang="0">
                  <a:pos x="2" y="90"/>
                </a:cxn>
                <a:cxn ang="0">
                  <a:pos x="0" y="114"/>
                </a:cxn>
                <a:cxn ang="0">
                  <a:pos x="0" y="124"/>
                </a:cxn>
                <a:cxn ang="0">
                  <a:pos x="2" y="136"/>
                </a:cxn>
                <a:cxn ang="0">
                  <a:pos x="8" y="157"/>
                </a:cxn>
                <a:cxn ang="0">
                  <a:pos x="19" y="177"/>
                </a:cxn>
                <a:cxn ang="0">
                  <a:pos x="25" y="185"/>
                </a:cxn>
                <a:cxn ang="0">
                  <a:pos x="34" y="195"/>
                </a:cxn>
                <a:cxn ang="0">
                  <a:pos x="50" y="210"/>
                </a:cxn>
                <a:cxn ang="0">
                  <a:pos x="70" y="220"/>
                </a:cxn>
                <a:cxn ang="0">
                  <a:pos x="90" y="227"/>
                </a:cxn>
                <a:cxn ang="0">
                  <a:pos x="114" y="229"/>
                </a:cxn>
                <a:cxn ang="0">
                  <a:pos x="125" y="228"/>
                </a:cxn>
                <a:cxn ang="0">
                  <a:pos x="127" y="227"/>
                </a:cxn>
                <a:cxn ang="0">
                  <a:pos x="130" y="227"/>
                </a:cxn>
                <a:cxn ang="0">
                  <a:pos x="136" y="227"/>
                </a:cxn>
                <a:cxn ang="0">
                  <a:pos x="158" y="220"/>
                </a:cxn>
                <a:cxn ang="0">
                  <a:pos x="177" y="210"/>
                </a:cxn>
                <a:cxn ang="0">
                  <a:pos x="185" y="202"/>
                </a:cxn>
                <a:cxn ang="0">
                  <a:pos x="190" y="198"/>
                </a:cxn>
                <a:cxn ang="0">
                  <a:pos x="192" y="196"/>
                </a:cxn>
                <a:cxn ang="0">
                  <a:pos x="192" y="195"/>
                </a:cxn>
                <a:cxn ang="0">
                  <a:pos x="193" y="195"/>
                </a:cxn>
                <a:cxn ang="0">
                  <a:pos x="195" y="195"/>
                </a:cxn>
                <a:cxn ang="0">
                  <a:pos x="195" y="193"/>
                </a:cxn>
                <a:cxn ang="0">
                  <a:pos x="195" y="191"/>
                </a:cxn>
                <a:cxn ang="0">
                  <a:pos x="196" y="191"/>
                </a:cxn>
                <a:cxn ang="0">
                  <a:pos x="198" y="189"/>
                </a:cxn>
                <a:cxn ang="0">
                  <a:pos x="202" y="185"/>
                </a:cxn>
                <a:cxn ang="0">
                  <a:pos x="210" y="177"/>
                </a:cxn>
                <a:cxn ang="0">
                  <a:pos x="221" y="157"/>
                </a:cxn>
                <a:cxn ang="0">
                  <a:pos x="227" y="136"/>
                </a:cxn>
                <a:cxn ang="0">
                  <a:pos x="227" y="130"/>
                </a:cxn>
                <a:cxn ang="0">
                  <a:pos x="227" y="126"/>
                </a:cxn>
                <a:cxn ang="0">
                  <a:pos x="228" y="124"/>
                </a:cxn>
                <a:cxn ang="0">
                  <a:pos x="229" y="114"/>
                </a:cxn>
                <a:cxn ang="0">
                  <a:pos x="227" y="90"/>
                </a:cxn>
                <a:cxn ang="0">
                  <a:pos x="221" y="70"/>
                </a:cxn>
                <a:cxn ang="0">
                  <a:pos x="210" y="50"/>
                </a:cxn>
                <a:cxn ang="0">
                  <a:pos x="195" y="33"/>
                </a:cxn>
                <a:cxn ang="0">
                  <a:pos x="185" y="24"/>
                </a:cxn>
                <a:cxn ang="0">
                  <a:pos x="177" y="18"/>
                </a:cxn>
                <a:cxn ang="0">
                  <a:pos x="158" y="7"/>
                </a:cxn>
                <a:cxn ang="0">
                  <a:pos x="136" y="1"/>
                </a:cxn>
                <a:cxn ang="0">
                  <a:pos x="114" y="0"/>
                </a:cxn>
                <a:cxn ang="0">
                  <a:pos x="90" y="1"/>
                </a:cxn>
                <a:cxn ang="0">
                  <a:pos x="70" y="7"/>
                </a:cxn>
                <a:cxn ang="0">
                  <a:pos x="50" y="18"/>
                </a:cxn>
                <a:cxn ang="0">
                  <a:pos x="34" y="33"/>
                </a:cxn>
              </a:cxnLst>
              <a:rect l="0" t="0" r="r" b="b"/>
              <a:pathLst>
                <a:path w="229" h="229">
                  <a:moveTo>
                    <a:pt x="34" y="33"/>
                  </a:moveTo>
                  <a:lnTo>
                    <a:pt x="19" y="50"/>
                  </a:lnTo>
                  <a:lnTo>
                    <a:pt x="8" y="70"/>
                  </a:lnTo>
                  <a:lnTo>
                    <a:pt x="2" y="90"/>
                  </a:lnTo>
                  <a:lnTo>
                    <a:pt x="0" y="114"/>
                  </a:lnTo>
                  <a:lnTo>
                    <a:pt x="0" y="124"/>
                  </a:lnTo>
                  <a:lnTo>
                    <a:pt x="2" y="136"/>
                  </a:lnTo>
                  <a:lnTo>
                    <a:pt x="8" y="157"/>
                  </a:lnTo>
                  <a:lnTo>
                    <a:pt x="19" y="177"/>
                  </a:lnTo>
                  <a:lnTo>
                    <a:pt x="25" y="185"/>
                  </a:lnTo>
                  <a:lnTo>
                    <a:pt x="34" y="195"/>
                  </a:lnTo>
                  <a:lnTo>
                    <a:pt x="50" y="210"/>
                  </a:lnTo>
                  <a:lnTo>
                    <a:pt x="70" y="220"/>
                  </a:lnTo>
                  <a:lnTo>
                    <a:pt x="90" y="227"/>
                  </a:lnTo>
                  <a:lnTo>
                    <a:pt x="114" y="229"/>
                  </a:lnTo>
                  <a:lnTo>
                    <a:pt x="125" y="228"/>
                  </a:lnTo>
                  <a:lnTo>
                    <a:pt x="127" y="227"/>
                  </a:lnTo>
                  <a:lnTo>
                    <a:pt x="130" y="227"/>
                  </a:lnTo>
                  <a:lnTo>
                    <a:pt x="136" y="227"/>
                  </a:lnTo>
                  <a:lnTo>
                    <a:pt x="158" y="220"/>
                  </a:lnTo>
                  <a:lnTo>
                    <a:pt x="177" y="210"/>
                  </a:lnTo>
                  <a:lnTo>
                    <a:pt x="185" y="202"/>
                  </a:lnTo>
                  <a:lnTo>
                    <a:pt x="190" y="198"/>
                  </a:lnTo>
                  <a:lnTo>
                    <a:pt x="192" y="196"/>
                  </a:lnTo>
                  <a:lnTo>
                    <a:pt x="192" y="195"/>
                  </a:lnTo>
                  <a:lnTo>
                    <a:pt x="193" y="195"/>
                  </a:lnTo>
                  <a:lnTo>
                    <a:pt x="195" y="195"/>
                  </a:lnTo>
                  <a:lnTo>
                    <a:pt x="195" y="193"/>
                  </a:lnTo>
                  <a:lnTo>
                    <a:pt x="195" y="191"/>
                  </a:lnTo>
                  <a:lnTo>
                    <a:pt x="196" y="191"/>
                  </a:lnTo>
                  <a:lnTo>
                    <a:pt x="198" y="189"/>
                  </a:lnTo>
                  <a:lnTo>
                    <a:pt x="202" y="185"/>
                  </a:lnTo>
                  <a:lnTo>
                    <a:pt x="210" y="177"/>
                  </a:lnTo>
                  <a:lnTo>
                    <a:pt x="221" y="157"/>
                  </a:lnTo>
                  <a:lnTo>
                    <a:pt x="227" y="136"/>
                  </a:lnTo>
                  <a:lnTo>
                    <a:pt x="227" y="130"/>
                  </a:lnTo>
                  <a:lnTo>
                    <a:pt x="227" y="126"/>
                  </a:lnTo>
                  <a:lnTo>
                    <a:pt x="228" y="124"/>
                  </a:lnTo>
                  <a:lnTo>
                    <a:pt x="229" y="114"/>
                  </a:lnTo>
                  <a:lnTo>
                    <a:pt x="227" y="90"/>
                  </a:lnTo>
                  <a:lnTo>
                    <a:pt x="221" y="70"/>
                  </a:lnTo>
                  <a:lnTo>
                    <a:pt x="210" y="50"/>
                  </a:lnTo>
                  <a:lnTo>
                    <a:pt x="195" y="33"/>
                  </a:lnTo>
                  <a:lnTo>
                    <a:pt x="185" y="24"/>
                  </a:lnTo>
                  <a:lnTo>
                    <a:pt x="177" y="18"/>
                  </a:lnTo>
                  <a:lnTo>
                    <a:pt x="158" y="7"/>
                  </a:lnTo>
                  <a:lnTo>
                    <a:pt x="136" y="1"/>
                  </a:lnTo>
                  <a:lnTo>
                    <a:pt x="114" y="0"/>
                  </a:lnTo>
                  <a:lnTo>
                    <a:pt x="90" y="1"/>
                  </a:lnTo>
                  <a:lnTo>
                    <a:pt x="70" y="7"/>
                  </a:lnTo>
                  <a:lnTo>
                    <a:pt x="50" y="18"/>
                  </a:lnTo>
                  <a:lnTo>
                    <a:pt x="34" y="33"/>
                  </a:lnTo>
                  <a:close/>
                </a:path>
              </a:pathLst>
            </a:custGeom>
            <a:solidFill>
              <a:srgbClr val="33FF00"/>
            </a:solidFill>
            <a:ln w="9525">
              <a:noFill/>
              <a:round/>
              <a:headEnd/>
              <a:tailEnd/>
            </a:ln>
          </p:spPr>
          <p:txBody>
            <a:bodyPr/>
            <a:lstStyle/>
            <a:p>
              <a:endParaRPr lang="en-GB"/>
            </a:p>
          </p:txBody>
        </p:sp>
        <p:sp>
          <p:nvSpPr>
            <p:cNvPr id="17967" name="Freeform 559"/>
            <p:cNvSpPr>
              <a:spLocks/>
            </p:cNvSpPr>
            <p:nvPr/>
          </p:nvSpPr>
          <p:spPr bwMode="auto">
            <a:xfrm>
              <a:off x="4130" y="3510"/>
              <a:ext cx="57" cy="58"/>
            </a:xfrm>
            <a:custGeom>
              <a:avLst/>
              <a:gdLst/>
              <a:ahLst/>
              <a:cxnLst>
                <a:cxn ang="0">
                  <a:pos x="34" y="195"/>
                </a:cxn>
                <a:cxn ang="0">
                  <a:pos x="50" y="210"/>
                </a:cxn>
                <a:cxn ang="0">
                  <a:pos x="70" y="221"/>
                </a:cxn>
                <a:cxn ang="0">
                  <a:pos x="90" y="227"/>
                </a:cxn>
                <a:cxn ang="0">
                  <a:pos x="115" y="229"/>
                </a:cxn>
                <a:cxn ang="0">
                  <a:pos x="126" y="228"/>
                </a:cxn>
                <a:cxn ang="0">
                  <a:pos x="128" y="227"/>
                </a:cxn>
                <a:cxn ang="0">
                  <a:pos x="131" y="227"/>
                </a:cxn>
                <a:cxn ang="0">
                  <a:pos x="137" y="227"/>
                </a:cxn>
                <a:cxn ang="0">
                  <a:pos x="142" y="225"/>
                </a:cxn>
                <a:cxn ang="0">
                  <a:pos x="144" y="224"/>
                </a:cxn>
                <a:cxn ang="0">
                  <a:pos x="147" y="224"/>
                </a:cxn>
                <a:cxn ang="0">
                  <a:pos x="158" y="221"/>
                </a:cxn>
                <a:cxn ang="0">
                  <a:pos x="177" y="210"/>
                </a:cxn>
                <a:cxn ang="0">
                  <a:pos x="185" y="203"/>
                </a:cxn>
                <a:cxn ang="0">
                  <a:pos x="190" y="198"/>
                </a:cxn>
                <a:cxn ang="0">
                  <a:pos x="192" y="196"/>
                </a:cxn>
                <a:cxn ang="0">
                  <a:pos x="192" y="195"/>
                </a:cxn>
                <a:cxn ang="0">
                  <a:pos x="193" y="195"/>
                </a:cxn>
                <a:cxn ang="0">
                  <a:pos x="195" y="195"/>
                </a:cxn>
                <a:cxn ang="0">
                  <a:pos x="195" y="193"/>
                </a:cxn>
                <a:cxn ang="0">
                  <a:pos x="195" y="192"/>
                </a:cxn>
                <a:cxn ang="0">
                  <a:pos x="196" y="192"/>
                </a:cxn>
                <a:cxn ang="0">
                  <a:pos x="198" y="190"/>
                </a:cxn>
                <a:cxn ang="0">
                  <a:pos x="203" y="186"/>
                </a:cxn>
                <a:cxn ang="0">
                  <a:pos x="210" y="177"/>
                </a:cxn>
                <a:cxn ang="0">
                  <a:pos x="221" y="158"/>
                </a:cxn>
                <a:cxn ang="0">
                  <a:pos x="224" y="147"/>
                </a:cxn>
                <a:cxn ang="0">
                  <a:pos x="224" y="144"/>
                </a:cxn>
                <a:cxn ang="0">
                  <a:pos x="225" y="142"/>
                </a:cxn>
                <a:cxn ang="0">
                  <a:pos x="227" y="138"/>
                </a:cxn>
                <a:cxn ang="0">
                  <a:pos x="227" y="131"/>
                </a:cxn>
                <a:cxn ang="0">
                  <a:pos x="227" y="128"/>
                </a:cxn>
                <a:cxn ang="0">
                  <a:pos x="228" y="126"/>
                </a:cxn>
                <a:cxn ang="0">
                  <a:pos x="229" y="115"/>
                </a:cxn>
                <a:cxn ang="0">
                  <a:pos x="227" y="91"/>
                </a:cxn>
                <a:cxn ang="0">
                  <a:pos x="221" y="71"/>
                </a:cxn>
                <a:cxn ang="0">
                  <a:pos x="210" y="50"/>
                </a:cxn>
                <a:cxn ang="0">
                  <a:pos x="195" y="34"/>
                </a:cxn>
                <a:cxn ang="0">
                  <a:pos x="185" y="26"/>
                </a:cxn>
                <a:cxn ang="0">
                  <a:pos x="177" y="19"/>
                </a:cxn>
                <a:cxn ang="0">
                  <a:pos x="158" y="9"/>
                </a:cxn>
                <a:cxn ang="0">
                  <a:pos x="147" y="4"/>
                </a:cxn>
                <a:cxn ang="0">
                  <a:pos x="137" y="2"/>
                </a:cxn>
                <a:cxn ang="0">
                  <a:pos x="126" y="0"/>
                </a:cxn>
                <a:cxn ang="0">
                  <a:pos x="115" y="0"/>
                </a:cxn>
                <a:cxn ang="0">
                  <a:pos x="90" y="2"/>
                </a:cxn>
                <a:cxn ang="0">
                  <a:pos x="70" y="9"/>
                </a:cxn>
                <a:cxn ang="0">
                  <a:pos x="50" y="19"/>
                </a:cxn>
                <a:cxn ang="0">
                  <a:pos x="34" y="34"/>
                </a:cxn>
                <a:cxn ang="0">
                  <a:pos x="19" y="50"/>
                </a:cxn>
                <a:cxn ang="0">
                  <a:pos x="8" y="71"/>
                </a:cxn>
                <a:cxn ang="0">
                  <a:pos x="2" y="91"/>
                </a:cxn>
                <a:cxn ang="0">
                  <a:pos x="0" y="115"/>
                </a:cxn>
                <a:cxn ang="0">
                  <a:pos x="0" y="126"/>
                </a:cxn>
                <a:cxn ang="0">
                  <a:pos x="2" y="138"/>
                </a:cxn>
                <a:cxn ang="0">
                  <a:pos x="4" y="147"/>
                </a:cxn>
                <a:cxn ang="0">
                  <a:pos x="8" y="158"/>
                </a:cxn>
                <a:cxn ang="0">
                  <a:pos x="19" y="177"/>
                </a:cxn>
                <a:cxn ang="0">
                  <a:pos x="25" y="186"/>
                </a:cxn>
                <a:cxn ang="0">
                  <a:pos x="34" y="195"/>
                </a:cxn>
              </a:cxnLst>
              <a:rect l="0" t="0" r="r" b="b"/>
              <a:pathLst>
                <a:path w="229" h="229">
                  <a:moveTo>
                    <a:pt x="34" y="195"/>
                  </a:moveTo>
                  <a:lnTo>
                    <a:pt x="50" y="210"/>
                  </a:lnTo>
                  <a:lnTo>
                    <a:pt x="70" y="221"/>
                  </a:lnTo>
                  <a:lnTo>
                    <a:pt x="90" y="227"/>
                  </a:lnTo>
                  <a:lnTo>
                    <a:pt x="115" y="229"/>
                  </a:lnTo>
                  <a:lnTo>
                    <a:pt x="126" y="228"/>
                  </a:lnTo>
                  <a:lnTo>
                    <a:pt x="128" y="227"/>
                  </a:lnTo>
                  <a:lnTo>
                    <a:pt x="131" y="227"/>
                  </a:lnTo>
                  <a:lnTo>
                    <a:pt x="137" y="227"/>
                  </a:lnTo>
                  <a:lnTo>
                    <a:pt x="142" y="225"/>
                  </a:lnTo>
                  <a:lnTo>
                    <a:pt x="144" y="224"/>
                  </a:lnTo>
                  <a:lnTo>
                    <a:pt x="147" y="224"/>
                  </a:lnTo>
                  <a:lnTo>
                    <a:pt x="158" y="221"/>
                  </a:lnTo>
                  <a:lnTo>
                    <a:pt x="177" y="210"/>
                  </a:lnTo>
                  <a:lnTo>
                    <a:pt x="185" y="203"/>
                  </a:lnTo>
                  <a:lnTo>
                    <a:pt x="190" y="198"/>
                  </a:lnTo>
                  <a:lnTo>
                    <a:pt x="192" y="196"/>
                  </a:lnTo>
                  <a:lnTo>
                    <a:pt x="192" y="195"/>
                  </a:lnTo>
                  <a:lnTo>
                    <a:pt x="193" y="195"/>
                  </a:lnTo>
                  <a:lnTo>
                    <a:pt x="195" y="195"/>
                  </a:lnTo>
                  <a:lnTo>
                    <a:pt x="195" y="193"/>
                  </a:lnTo>
                  <a:lnTo>
                    <a:pt x="195" y="192"/>
                  </a:lnTo>
                  <a:lnTo>
                    <a:pt x="196" y="192"/>
                  </a:lnTo>
                  <a:lnTo>
                    <a:pt x="198" y="190"/>
                  </a:lnTo>
                  <a:lnTo>
                    <a:pt x="203" y="186"/>
                  </a:lnTo>
                  <a:lnTo>
                    <a:pt x="210" y="177"/>
                  </a:lnTo>
                  <a:lnTo>
                    <a:pt x="221" y="158"/>
                  </a:lnTo>
                  <a:lnTo>
                    <a:pt x="224" y="147"/>
                  </a:lnTo>
                  <a:lnTo>
                    <a:pt x="224" y="144"/>
                  </a:lnTo>
                  <a:lnTo>
                    <a:pt x="225" y="142"/>
                  </a:lnTo>
                  <a:lnTo>
                    <a:pt x="227" y="138"/>
                  </a:lnTo>
                  <a:lnTo>
                    <a:pt x="227" y="131"/>
                  </a:lnTo>
                  <a:lnTo>
                    <a:pt x="227" y="128"/>
                  </a:lnTo>
                  <a:lnTo>
                    <a:pt x="228" y="126"/>
                  </a:lnTo>
                  <a:lnTo>
                    <a:pt x="229" y="115"/>
                  </a:lnTo>
                  <a:lnTo>
                    <a:pt x="227" y="91"/>
                  </a:lnTo>
                  <a:lnTo>
                    <a:pt x="221" y="71"/>
                  </a:lnTo>
                  <a:lnTo>
                    <a:pt x="210" y="50"/>
                  </a:lnTo>
                  <a:lnTo>
                    <a:pt x="195" y="34"/>
                  </a:lnTo>
                  <a:lnTo>
                    <a:pt x="185" y="26"/>
                  </a:lnTo>
                  <a:lnTo>
                    <a:pt x="177" y="19"/>
                  </a:lnTo>
                  <a:lnTo>
                    <a:pt x="158" y="9"/>
                  </a:lnTo>
                  <a:lnTo>
                    <a:pt x="147" y="4"/>
                  </a:lnTo>
                  <a:lnTo>
                    <a:pt x="137" y="2"/>
                  </a:lnTo>
                  <a:lnTo>
                    <a:pt x="126" y="0"/>
                  </a:lnTo>
                  <a:lnTo>
                    <a:pt x="115" y="0"/>
                  </a:lnTo>
                  <a:lnTo>
                    <a:pt x="90" y="2"/>
                  </a:lnTo>
                  <a:lnTo>
                    <a:pt x="70" y="9"/>
                  </a:lnTo>
                  <a:lnTo>
                    <a:pt x="50" y="19"/>
                  </a:lnTo>
                  <a:lnTo>
                    <a:pt x="34" y="34"/>
                  </a:lnTo>
                  <a:lnTo>
                    <a:pt x="19" y="50"/>
                  </a:lnTo>
                  <a:lnTo>
                    <a:pt x="8" y="71"/>
                  </a:lnTo>
                  <a:lnTo>
                    <a:pt x="2" y="91"/>
                  </a:lnTo>
                  <a:lnTo>
                    <a:pt x="0" y="115"/>
                  </a:lnTo>
                  <a:lnTo>
                    <a:pt x="0" y="126"/>
                  </a:lnTo>
                  <a:lnTo>
                    <a:pt x="2" y="138"/>
                  </a:lnTo>
                  <a:lnTo>
                    <a:pt x="4" y="147"/>
                  </a:lnTo>
                  <a:lnTo>
                    <a:pt x="8" y="158"/>
                  </a:lnTo>
                  <a:lnTo>
                    <a:pt x="19" y="177"/>
                  </a:lnTo>
                  <a:lnTo>
                    <a:pt x="25" y="186"/>
                  </a:lnTo>
                  <a:lnTo>
                    <a:pt x="34" y="195"/>
                  </a:lnTo>
                </a:path>
              </a:pathLst>
            </a:custGeom>
            <a:noFill/>
            <a:ln w="1588">
              <a:solidFill>
                <a:srgbClr val="000000"/>
              </a:solidFill>
              <a:prstDash val="solid"/>
              <a:round/>
              <a:headEnd/>
              <a:tailEnd/>
            </a:ln>
          </p:spPr>
          <p:txBody>
            <a:bodyPr/>
            <a:lstStyle/>
            <a:p>
              <a:endParaRPr lang="en-GB"/>
            </a:p>
          </p:txBody>
        </p:sp>
        <p:sp>
          <p:nvSpPr>
            <p:cNvPr id="17968" name="Freeform 560"/>
            <p:cNvSpPr>
              <a:spLocks/>
            </p:cNvSpPr>
            <p:nvPr/>
          </p:nvSpPr>
          <p:spPr bwMode="auto">
            <a:xfrm>
              <a:off x="2908" y="2803"/>
              <a:ext cx="58" cy="57"/>
            </a:xfrm>
            <a:custGeom>
              <a:avLst/>
              <a:gdLst/>
              <a:ahLst/>
              <a:cxnLst>
                <a:cxn ang="0">
                  <a:pos x="195" y="34"/>
                </a:cxn>
                <a:cxn ang="0">
                  <a:pos x="185" y="25"/>
                </a:cxn>
                <a:cxn ang="0">
                  <a:pos x="177" y="19"/>
                </a:cxn>
                <a:cxn ang="0">
                  <a:pos x="158" y="8"/>
                </a:cxn>
                <a:cxn ang="0">
                  <a:pos x="147" y="4"/>
                </a:cxn>
                <a:cxn ang="0">
                  <a:pos x="137" y="2"/>
                </a:cxn>
                <a:cxn ang="0">
                  <a:pos x="126" y="0"/>
                </a:cxn>
                <a:cxn ang="0">
                  <a:pos x="115" y="0"/>
                </a:cxn>
                <a:cxn ang="0">
                  <a:pos x="90" y="2"/>
                </a:cxn>
                <a:cxn ang="0">
                  <a:pos x="70" y="8"/>
                </a:cxn>
                <a:cxn ang="0">
                  <a:pos x="50" y="19"/>
                </a:cxn>
                <a:cxn ang="0">
                  <a:pos x="34" y="34"/>
                </a:cxn>
                <a:cxn ang="0">
                  <a:pos x="19" y="51"/>
                </a:cxn>
                <a:cxn ang="0">
                  <a:pos x="8" y="71"/>
                </a:cxn>
                <a:cxn ang="0">
                  <a:pos x="2" y="92"/>
                </a:cxn>
                <a:cxn ang="0">
                  <a:pos x="0" y="115"/>
                </a:cxn>
                <a:cxn ang="0">
                  <a:pos x="0" y="126"/>
                </a:cxn>
                <a:cxn ang="0">
                  <a:pos x="2" y="137"/>
                </a:cxn>
                <a:cxn ang="0">
                  <a:pos x="8" y="159"/>
                </a:cxn>
                <a:cxn ang="0">
                  <a:pos x="19" y="178"/>
                </a:cxn>
                <a:cxn ang="0">
                  <a:pos x="25" y="186"/>
                </a:cxn>
                <a:cxn ang="0">
                  <a:pos x="34" y="196"/>
                </a:cxn>
                <a:cxn ang="0">
                  <a:pos x="50" y="210"/>
                </a:cxn>
                <a:cxn ang="0">
                  <a:pos x="70" y="221"/>
                </a:cxn>
                <a:cxn ang="0">
                  <a:pos x="90" y="227"/>
                </a:cxn>
                <a:cxn ang="0">
                  <a:pos x="115" y="229"/>
                </a:cxn>
                <a:cxn ang="0">
                  <a:pos x="126" y="228"/>
                </a:cxn>
                <a:cxn ang="0">
                  <a:pos x="128" y="227"/>
                </a:cxn>
                <a:cxn ang="0">
                  <a:pos x="131" y="227"/>
                </a:cxn>
                <a:cxn ang="0">
                  <a:pos x="137" y="227"/>
                </a:cxn>
                <a:cxn ang="0">
                  <a:pos x="142" y="225"/>
                </a:cxn>
                <a:cxn ang="0">
                  <a:pos x="144" y="224"/>
                </a:cxn>
                <a:cxn ang="0">
                  <a:pos x="147" y="224"/>
                </a:cxn>
                <a:cxn ang="0">
                  <a:pos x="158" y="221"/>
                </a:cxn>
                <a:cxn ang="0">
                  <a:pos x="177" y="210"/>
                </a:cxn>
                <a:cxn ang="0">
                  <a:pos x="185" y="202"/>
                </a:cxn>
                <a:cxn ang="0">
                  <a:pos x="195" y="196"/>
                </a:cxn>
                <a:cxn ang="0">
                  <a:pos x="195" y="194"/>
                </a:cxn>
                <a:cxn ang="0">
                  <a:pos x="195" y="193"/>
                </a:cxn>
                <a:cxn ang="0">
                  <a:pos x="196" y="193"/>
                </a:cxn>
                <a:cxn ang="0">
                  <a:pos x="198" y="191"/>
                </a:cxn>
                <a:cxn ang="0">
                  <a:pos x="202" y="186"/>
                </a:cxn>
                <a:cxn ang="0">
                  <a:pos x="210" y="178"/>
                </a:cxn>
                <a:cxn ang="0">
                  <a:pos x="221" y="159"/>
                </a:cxn>
                <a:cxn ang="0">
                  <a:pos x="227" y="137"/>
                </a:cxn>
                <a:cxn ang="0">
                  <a:pos x="227" y="131"/>
                </a:cxn>
                <a:cxn ang="0">
                  <a:pos x="227" y="128"/>
                </a:cxn>
                <a:cxn ang="0">
                  <a:pos x="228" y="126"/>
                </a:cxn>
                <a:cxn ang="0">
                  <a:pos x="229" y="115"/>
                </a:cxn>
                <a:cxn ang="0">
                  <a:pos x="227" y="92"/>
                </a:cxn>
                <a:cxn ang="0">
                  <a:pos x="221" y="71"/>
                </a:cxn>
                <a:cxn ang="0">
                  <a:pos x="210" y="51"/>
                </a:cxn>
                <a:cxn ang="0">
                  <a:pos x="195" y="34"/>
                </a:cxn>
              </a:cxnLst>
              <a:rect l="0" t="0" r="r" b="b"/>
              <a:pathLst>
                <a:path w="229" h="229">
                  <a:moveTo>
                    <a:pt x="195" y="34"/>
                  </a:moveTo>
                  <a:lnTo>
                    <a:pt x="185" y="25"/>
                  </a:lnTo>
                  <a:lnTo>
                    <a:pt x="177" y="19"/>
                  </a:lnTo>
                  <a:lnTo>
                    <a:pt x="158" y="8"/>
                  </a:lnTo>
                  <a:lnTo>
                    <a:pt x="147" y="4"/>
                  </a:lnTo>
                  <a:lnTo>
                    <a:pt x="137" y="2"/>
                  </a:lnTo>
                  <a:lnTo>
                    <a:pt x="126" y="0"/>
                  </a:lnTo>
                  <a:lnTo>
                    <a:pt x="115" y="0"/>
                  </a:lnTo>
                  <a:lnTo>
                    <a:pt x="90" y="2"/>
                  </a:lnTo>
                  <a:lnTo>
                    <a:pt x="70" y="8"/>
                  </a:lnTo>
                  <a:lnTo>
                    <a:pt x="50" y="19"/>
                  </a:lnTo>
                  <a:lnTo>
                    <a:pt x="34" y="34"/>
                  </a:lnTo>
                  <a:lnTo>
                    <a:pt x="19" y="51"/>
                  </a:lnTo>
                  <a:lnTo>
                    <a:pt x="8" y="71"/>
                  </a:lnTo>
                  <a:lnTo>
                    <a:pt x="2" y="92"/>
                  </a:lnTo>
                  <a:lnTo>
                    <a:pt x="0" y="115"/>
                  </a:lnTo>
                  <a:lnTo>
                    <a:pt x="0" y="126"/>
                  </a:lnTo>
                  <a:lnTo>
                    <a:pt x="2" y="137"/>
                  </a:lnTo>
                  <a:lnTo>
                    <a:pt x="8" y="159"/>
                  </a:lnTo>
                  <a:lnTo>
                    <a:pt x="19" y="178"/>
                  </a:lnTo>
                  <a:lnTo>
                    <a:pt x="25" y="186"/>
                  </a:lnTo>
                  <a:lnTo>
                    <a:pt x="34" y="196"/>
                  </a:lnTo>
                  <a:lnTo>
                    <a:pt x="50" y="210"/>
                  </a:lnTo>
                  <a:lnTo>
                    <a:pt x="70" y="221"/>
                  </a:lnTo>
                  <a:lnTo>
                    <a:pt x="90" y="227"/>
                  </a:lnTo>
                  <a:lnTo>
                    <a:pt x="115" y="229"/>
                  </a:lnTo>
                  <a:lnTo>
                    <a:pt x="126" y="228"/>
                  </a:lnTo>
                  <a:lnTo>
                    <a:pt x="128" y="227"/>
                  </a:lnTo>
                  <a:lnTo>
                    <a:pt x="131" y="227"/>
                  </a:lnTo>
                  <a:lnTo>
                    <a:pt x="137" y="227"/>
                  </a:lnTo>
                  <a:lnTo>
                    <a:pt x="142" y="225"/>
                  </a:lnTo>
                  <a:lnTo>
                    <a:pt x="144" y="224"/>
                  </a:lnTo>
                  <a:lnTo>
                    <a:pt x="147" y="224"/>
                  </a:lnTo>
                  <a:lnTo>
                    <a:pt x="158" y="221"/>
                  </a:lnTo>
                  <a:lnTo>
                    <a:pt x="177" y="210"/>
                  </a:lnTo>
                  <a:lnTo>
                    <a:pt x="185" y="202"/>
                  </a:lnTo>
                  <a:lnTo>
                    <a:pt x="195" y="196"/>
                  </a:lnTo>
                  <a:lnTo>
                    <a:pt x="195" y="194"/>
                  </a:lnTo>
                  <a:lnTo>
                    <a:pt x="195" y="193"/>
                  </a:lnTo>
                  <a:lnTo>
                    <a:pt x="196" y="193"/>
                  </a:lnTo>
                  <a:lnTo>
                    <a:pt x="198" y="191"/>
                  </a:lnTo>
                  <a:lnTo>
                    <a:pt x="202" y="186"/>
                  </a:lnTo>
                  <a:lnTo>
                    <a:pt x="210" y="178"/>
                  </a:lnTo>
                  <a:lnTo>
                    <a:pt x="221" y="159"/>
                  </a:lnTo>
                  <a:lnTo>
                    <a:pt x="227" y="137"/>
                  </a:lnTo>
                  <a:lnTo>
                    <a:pt x="227" y="131"/>
                  </a:lnTo>
                  <a:lnTo>
                    <a:pt x="227" y="128"/>
                  </a:lnTo>
                  <a:lnTo>
                    <a:pt x="228" y="126"/>
                  </a:lnTo>
                  <a:lnTo>
                    <a:pt x="229" y="115"/>
                  </a:lnTo>
                  <a:lnTo>
                    <a:pt x="227" y="92"/>
                  </a:lnTo>
                  <a:lnTo>
                    <a:pt x="221" y="71"/>
                  </a:lnTo>
                  <a:lnTo>
                    <a:pt x="210" y="51"/>
                  </a:lnTo>
                  <a:lnTo>
                    <a:pt x="195" y="34"/>
                  </a:lnTo>
                </a:path>
              </a:pathLst>
            </a:custGeom>
            <a:noFill/>
            <a:ln w="1588">
              <a:solidFill>
                <a:srgbClr val="000000"/>
              </a:solidFill>
              <a:prstDash val="solid"/>
              <a:round/>
              <a:headEnd/>
              <a:tailEnd/>
            </a:ln>
          </p:spPr>
          <p:txBody>
            <a:bodyPr/>
            <a:lstStyle/>
            <a:p>
              <a:endParaRPr lang="en-GB"/>
            </a:p>
          </p:txBody>
        </p:sp>
        <p:sp>
          <p:nvSpPr>
            <p:cNvPr id="17969" name="Freeform 561"/>
            <p:cNvSpPr>
              <a:spLocks/>
            </p:cNvSpPr>
            <p:nvPr/>
          </p:nvSpPr>
          <p:spPr bwMode="auto">
            <a:xfrm>
              <a:off x="3040" y="2826"/>
              <a:ext cx="58" cy="57"/>
            </a:xfrm>
            <a:custGeom>
              <a:avLst/>
              <a:gdLst/>
              <a:ahLst/>
              <a:cxnLst>
                <a:cxn ang="0">
                  <a:pos x="0" y="114"/>
                </a:cxn>
                <a:cxn ang="0">
                  <a:pos x="0" y="124"/>
                </a:cxn>
                <a:cxn ang="0">
                  <a:pos x="2" y="136"/>
                </a:cxn>
                <a:cxn ang="0">
                  <a:pos x="8" y="157"/>
                </a:cxn>
                <a:cxn ang="0">
                  <a:pos x="19" y="177"/>
                </a:cxn>
                <a:cxn ang="0">
                  <a:pos x="25" y="185"/>
                </a:cxn>
                <a:cxn ang="0">
                  <a:pos x="34" y="195"/>
                </a:cxn>
                <a:cxn ang="0">
                  <a:pos x="50" y="210"/>
                </a:cxn>
                <a:cxn ang="0">
                  <a:pos x="70" y="220"/>
                </a:cxn>
                <a:cxn ang="0">
                  <a:pos x="90" y="227"/>
                </a:cxn>
                <a:cxn ang="0">
                  <a:pos x="114" y="229"/>
                </a:cxn>
                <a:cxn ang="0">
                  <a:pos x="125" y="228"/>
                </a:cxn>
                <a:cxn ang="0">
                  <a:pos x="127" y="227"/>
                </a:cxn>
                <a:cxn ang="0">
                  <a:pos x="130" y="227"/>
                </a:cxn>
                <a:cxn ang="0">
                  <a:pos x="136" y="227"/>
                </a:cxn>
                <a:cxn ang="0">
                  <a:pos x="158" y="220"/>
                </a:cxn>
                <a:cxn ang="0">
                  <a:pos x="177" y="210"/>
                </a:cxn>
                <a:cxn ang="0">
                  <a:pos x="185" y="202"/>
                </a:cxn>
                <a:cxn ang="0">
                  <a:pos x="190" y="198"/>
                </a:cxn>
                <a:cxn ang="0">
                  <a:pos x="192" y="196"/>
                </a:cxn>
                <a:cxn ang="0">
                  <a:pos x="192" y="195"/>
                </a:cxn>
                <a:cxn ang="0">
                  <a:pos x="193" y="195"/>
                </a:cxn>
                <a:cxn ang="0">
                  <a:pos x="195" y="195"/>
                </a:cxn>
                <a:cxn ang="0">
                  <a:pos x="195" y="193"/>
                </a:cxn>
                <a:cxn ang="0">
                  <a:pos x="195" y="191"/>
                </a:cxn>
                <a:cxn ang="0">
                  <a:pos x="196" y="191"/>
                </a:cxn>
                <a:cxn ang="0">
                  <a:pos x="198" y="189"/>
                </a:cxn>
                <a:cxn ang="0">
                  <a:pos x="202" y="185"/>
                </a:cxn>
                <a:cxn ang="0">
                  <a:pos x="210" y="177"/>
                </a:cxn>
                <a:cxn ang="0">
                  <a:pos x="221" y="157"/>
                </a:cxn>
                <a:cxn ang="0">
                  <a:pos x="227" y="136"/>
                </a:cxn>
                <a:cxn ang="0">
                  <a:pos x="227" y="130"/>
                </a:cxn>
                <a:cxn ang="0">
                  <a:pos x="227" y="126"/>
                </a:cxn>
                <a:cxn ang="0">
                  <a:pos x="228" y="124"/>
                </a:cxn>
                <a:cxn ang="0">
                  <a:pos x="229" y="114"/>
                </a:cxn>
                <a:cxn ang="0">
                  <a:pos x="227" y="90"/>
                </a:cxn>
                <a:cxn ang="0">
                  <a:pos x="221" y="70"/>
                </a:cxn>
                <a:cxn ang="0">
                  <a:pos x="210" y="50"/>
                </a:cxn>
                <a:cxn ang="0">
                  <a:pos x="195" y="33"/>
                </a:cxn>
                <a:cxn ang="0">
                  <a:pos x="185" y="24"/>
                </a:cxn>
                <a:cxn ang="0">
                  <a:pos x="177" y="18"/>
                </a:cxn>
                <a:cxn ang="0">
                  <a:pos x="158" y="7"/>
                </a:cxn>
                <a:cxn ang="0">
                  <a:pos x="136" y="1"/>
                </a:cxn>
                <a:cxn ang="0">
                  <a:pos x="114" y="0"/>
                </a:cxn>
                <a:cxn ang="0">
                  <a:pos x="90" y="1"/>
                </a:cxn>
                <a:cxn ang="0">
                  <a:pos x="70" y="7"/>
                </a:cxn>
                <a:cxn ang="0">
                  <a:pos x="50" y="18"/>
                </a:cxn>
                <a:cxn ang="0">
                  <a:pos x="34" y="33"/>
                </a:cxn>
                <a:cxn ang="0">
                  <a:pos x="19" y="50"/>
                </a:cxn>
                <a:cxn ang="0">
                  <a:pos x="8" y="70"/>
                </a:cxn>
                <a:cxn ang="0">
                  <a:pos x="2" y="90"/>
                </a:cxn>
                <a:cxn ang="0">
                  <a:pos x="0" y="114"/>
                </a:cxn>
              </a:cxnLst>
              <a:rect l="0" t="0" r="r" b="b"/>
              <a:pathLst>
                <a:path w="229" h="229">
                  <a:moveTo>
                    <a:pt x="0" y="114"/>
                  </a:moveTo>
                  <a:lnTo>
                    <a:pt x="0" y="124"/>
                  </a:lnTo>
                  <a:lnTo>
                    <a:pt x="2" y="136"/>
                  </a:lnTo>
                  <a:lnTo>
                    <a:pt x="8" y="157"/>
                  </a:lnTo>
                  <a:lnTo>
                    <a:pt x="19" y="177"/>
                  </a:lnTo>
                  <a:lnTo>
                    <a:pt x="25" y="185"/>
                  </a:lnTo>
                  <a:lnTo>
                    <a:pt x="34" y="195"/>
                  </a:lnTo>
                  <a:lnTo>
                    <a:pt x="50" y="210"/>
                  </a:lnTo>
                  <a:lnTo>
                    <a:pt x="70" y="220"/>
                  </a:lnTo>
                  <a:lnTo>
                    <a:pt x="90" y="227"/>
                  </a:lnTo>
                  <a:lnTo>
                    <a:pt x="114" y="229"/>
                  </a:lnTo>
                  <a:lnTo>
                    <a:pt x="125" y="228"/>
                  </a:lnTo>
                  <a:lnTo>
                    <a:pt x="127" y="227"/>
                  </a:lnTo>
                  <a:lnTo>
                    <a:pt x="130" y="227"/>
                  </a:lnTo>
                  <a:lnTo>
                    <a:pt x="136" y="227"/>
                  </a:lnTo>
                  <a:lnTo>
                    <a:pt x="158" y="220"/>
                  </a:lnTo>
                  <a:lnTo>
                    <a:pt x="177" y="210"/>
                  </a:lnTo>
                  <a:lnTo>
                    <a:pt x="185" y="202"/>
                  </a:lnTo>
                  <a:lnTo>
                    <a:pt x="190" y="198"/>
                  </a:lnTo>
                  <a:lnTo>
                    <a:pt x="192" y="196"/>
                  </a:lnTo>
                  <a:lnTo>
                    <a:pt x="192" y="195"/>
                  </a:lnTo>
                  <a:lnTo>
                    <a:pt x="193" y="195"/>
                  </a:lnTo>
                  <a:lnTo>
                    <a:pt x="195" y="195"/>
                  </a:lnTo>
                  <a:lnTo>
                    <a:pt x="195" y="193"/>
                  </a:lnTo>
                  <a:lnTo>
                    <a:pt x="195" y="191"/>
                  </a:lnTo>
                  <a:lnTo>
                    <a:pt x="196" y="191"/>
                  </a:lnTo>
                  <a:lnTo>
                    <a:pt x="198" y="189"/>
                  </a:lnTo>
                  <a:lnTo>
                    <a:pt x="202" y="185"/>
                  </a:lnTo>
                  <a:lnTo>
                    <a:pt x="210" y="177"/>
                  </a:lnTo>
                  <a:lnTo>
                    <a:pt x="221" y="157"/>
                  </a:lnTo>
                  <a:lnTo>
                    <a:pt x="227" y="136"/>
                  </a:lnTo>
                  <a:lnTo>
                    <a:pt x="227" y="130"/>
                  </a:lnTo>
                  <a:lnTo>
                    <a:pt x="227" y="126"/>
                  </a:lnTo>
                  <a:lnTo>
                    <a:pt x="228" y="124"/>
                  </a:lnTo>
                  <a:lnTo>
                    <a:pt x="229" y="114"/>
                  </a:lnTo>
                  <a:lnTo>
                    <a:pt x="227" y="90"/>
                  </a:lnTo>
                  <a:lnTo>
                    <a:pt x="221" y="70"/>
                  </a:lnTo>
                  <a:lnTo>
                    <a:pt x="210" y="50"/>
                  </a:lnTo>
                  <a:lnTo>
                    <a:pt x="195" y="33"/>
                  </a:lnTo>
                  <a:lnTo>
                    <a:pt x="185" y="24"/>
                  </a:lnTo>
                  <a:lnTo>
                    <a:pt x="177" y="18"/>
                  </a:lnTo>
                  <a:lnTo>
                    <a:pt x="158" y="7"/>
                  </a:lnTo>
                  <a:lnTo>
                    <a:pt x="136" y="1"/>
                  </a:lnTo>
                  <a:lnTo>
                    <a:pt x="114" y="0"/>
                  </a:lnTo>
                  <a:lnTo>
                    <a:pt x="90" y="1"/>
                  </a:lnTo>
                  <a:lnTo>
                    <a:pt x="70" y="7"/>
                  </a:lnTo>
                  <a:lnTo>
                    <a:pt x="50" y="18"/>
                  </a:lnTo>
                  <a:lnTo>
                    <a:pt x="34" y="33"/>
                  </a:lnTo>
                  <a:lnTo>
                    <a:pt x="19" y="50"/>
                  </a:lnTo>
                  <a:lnTo>
                    <a:pt x="8" y="70"/>
                  </a:lnTo>
                  <a:lnTo>
                    <a:pt x="2" y="90"/>
                  </a:lnTo>
                  <a:lnTo>
                    <a:pt x="0" y="114"/>
                  </a:lnTo>
                </a:path>
              </a:pathLst>
            </a:custGeom>
            <a:noFill/>
            <a:ln w="1588">
              <a:solidFill>
                <a:srgbClr val="000000"/>
              </a:solidFill>
              <a:prstDash val="solid"/>
              <a:round/>
              <a:headEnd/>
              <a:tailEnd/>
            </a:ln>
          </p:spPr>
          <p:txBody>
            <a:bodyPr/>
            <a:lstStyle/>
            <a:p>
              <a:endParaRPr lang="en-GB"/>
            </a:p>
          </p:txBody>
        </p:sp>
        <p:sp>
          <p:nvSpPr>
            <p:cNvPr id="17970" name="Freeform 562"/>
            <p:cNvSpPr>
              <a:spLocks/>
            </p:cNvSpPr>
            <p:nvPr/>
          </p:nvSpPr>
          <p:spPr bwMode="auto">
            <a:xfrm>
              <a:off x="4061" y="1656"/>
              <a:ext cx="58" cy="58"/>
            </a:xfrm>
            <a:custGeom>
              <a:avLst/>
              <a:gdLst/>
              <a:ahLst/>
              <a:cxnLst>
                <a:cxn ang="0">
                  <a:pos x="0" y="116"/>
                </a:cxn>
                <a:cxn ang="0">
                  <a:pos x="0" y="126"/>
                </a:cxn>
                <a:cxn ang="0">
                  <a:pos x="2" y="138"/>
                </a:cxn>
                <a:cxn ang="0">
                  <a:pos x="8" y="159"/>
                </a:cxn>
                <a:cxn ang="0">
                  <a:pos x="19" y="178"/>
                </a:cxn>
                <a:cxn ang="0">
                  <a:pos x="25" y="187"/>
                </a:cxn>
                <a:cxn ang="0">
                  <a:pos x="34" y="197"/>
                </a:cxn>
                <a:cxn ang="0">
                  <a:pos x="51" y="210"/>
                </a:cxn>
                <a:cxn ang="0">
                  <a:pos x="71" y="221"/>
                </a:cxn>
                <a:cxn ang="0">
                  <a:pos x="91" y="227"/>
                </a:cxn>
                <a:cxn ang="0">
                  <a:pos x="115" y="230"/>
                </a:cxn>
                <a:cxn ang="0">
                  <a:pos x="125" y="228"/>
                </a:cxn>
                <a:cxn ang="0">
                  <a:pos x="128" y="227"/>
                </a:cxn>
                <a:cxn ang="0">
                  <a:pos x="131" y="227"/>
                </a:cxn>
                <a:cxn ang="0">
                  <a:pos x="137" y="227"/>
                </a:cxn>
                <a:cxn ang="0">
                  <a:pos x="159" y="221"/>
                </a:cxn>
                <a:cxn ang="0">
                  <a:pos x="178" y="210"/>
                </a:cxn>
                <a:cxn ang="0">
                  <a:pos x="186" y="203"/>
                </a:cxn>
                <a:cxn ang="0">
                  <a:pos x="196" y="197"/>
                </a:cxn>
                <a:cxn ang="0">
                  <a:pos x="196" y="194"/>
                </a:cxn>
                <a:cxn ang="0">
                  <a:pos x="196" y="193"/>
                </a:cxn>
                <a:cxn ang="0">
                  <a:pos x="197" y="193"/>
                </a:cxn>
                <a:cxn ang="0">
                  <a:pos x="199" y="191"/>
                </a:cxn>
                <a:cxn ang="0">
                  <a:pos x="203" y="187"/>
                </a:cxn>
                <a:cxn ang="0">
                  <a:pos x="211" y="178"/>
                </a:cxn>
                <a:cxn ang="0">
                  <a:pos x="221" y="159"/>
                </a:cxn>
                <a:cxn ang="0">
                  <a:pos x="228" y="138"/>
                </a:cxn>
                <a:cxn ang="0">
                  <a:pos x="228" y="132"/>
                </a:cxn>
                <a:cxn ang="0">
                  <a:pos x="228" y="128"/>
                </a:cxn>
                <a:cxn ang="0">
                  <a:pos x="229" y="126"/>
                </a:cxn>
                <a:cxn ang="0">
                  <a:pos x="230" y="116"/>
                </a:cxn>
                <a:cxn ang="0">
                  <a:pos x="228" y="92"/>
                </a:cxn>
                <a:cxn ang="0">
                  <a:pos x="221" y="72"/>
                </a:cxn>
                <a:cxn ang="0">
                  <a:pos x="211" y="52"/>
                </a:cxn>
                <a:cxn ang="0">
                  <a:pos x="196" y="35"/>
                </a:cxn>
                <a:cxn ang="0">
                  <a:pos x="186" y="26"/>
                </a:cxn>
                <a:cxn ang="0">
                  <a:pos x="178" y="20"/>
                </a:cxn>
                <a:cxn ang="0">
                  <a:pos x="159" y="9"/>
                </a:cxn>
                <a:cxn ang="0">
                  <a:pos x="137" y="3"/>
                </a:cxn>
                <a:cxn ang="0">
                  <a:pos x="125" y="0"/>
                </a:cxn>
                <a:cxn ang="0">
                  <a:pos x="115" y="0"/>
                </a:cxn>
                <a:cxn ang="0">
                  <a:pos x="91" y="3"/>
                </a:cxn>
                <a:cxn ang="0">
                  <a:pos x="71" y="9"/>
                </a:cxn>
                <a:cxn ang="0">
                  <a:pos x="51" y="20"/>
                </a:cxn>
                <a:cxn ang="0">
                  <a:pos x="34" y="35"/>
                </a:cxn>
                <a:cxn ang="0">
                  <a:pos x="19" y="52"/>
                </a:cxn>
                <a:cxn ang="0">
                  <a:pos x="8" y="72"/>
                </a:cxn>
                <a:cxn ang="0">
                  <a:pos x="2" y="92"/>
                </a:cxn>
                <a:cxn ang="0">
                  <a:pos x="0" y="116"/>
                </a:cxn>
              </a:cxnLst>
              <a:rect l="0" t="0" r="r" b="b"/>
              <a:pathLst>
                <a:path w="230" h="230">
                  <a:moveTo>
                    <a:pt x="0" y="116"/>
                  </a:moveTo>
                  <a:lnTo>
                    <a:pt x="0" y="126"/>
                  </a:lnTo>
                  <a:lnTo>
                    <a:pt x="2" y="138"/>
                  </a:lnTo>
                  <a:lnTo>
                    <a:pt x="8" y="159"/>
                  </a:lnTo>
                  <a:lnTo>
                    <a:pt x="19" y="178"/>
                  </a:lnTo>
                  <a:lnTo>
                    <a:pt x="25" y="187"/>
                  </a:lnTo>
                  <a:lnTo>
                    <a:pt x="34" y="197"/>
                  </a:lnTo>
                  <a:lnTo>
                    <a:pt x="51" y="210"/>
                  </a:lnTo>
                  <a:lnTo>
                    <a:pt x="71" y="221"/>
                  </a:lnTo>
                  <a:lnTo>
                    <a:pt x="91" y="227"/>
                  </a:lnTo>
                  <a:lnTo>
                    <a:pt x="115" y="230"/>
                  </a:lnTo>
                  <a:lnTo>
                    <a:pt x="125" y="228"/>
                  </a:lnTo>
                  <a:lnTo>
                    <a:pt x="128" y="227"/>
                  </a:lnTo>
                  <a:lnTo>
                    <a:pt x="131" y="227"/>
                  </a:lnTo>
                  <a:lnTo>
                    <a:pt x="137" y="227"/>
                  </a:lnTo>
                  <a:lnTo>
                    <a:pt x="159" y="221"/>
                  </a:lnTo>
                  <a:lnTo>
                    <a:pt x="178" y="210"/>
                  </a:lnTo>
                  <a:lnTo>
                    <a:pt x="186" y="203"/>
                  </a:lnTo>
                  <a:lnTo>
                    <a:pt x="196" y="197"/>
                  </a:lnTo>
                  <a:lnTo>
                    <a:pt x="196" y="194"/>
                  </a:lnTo>
                  <a:lnTo>
                    <a:pt x="196" y="193"/>
                  </a:lnTo>
                  <a:lnTo>
                    <a:pt x="197" y="193"/>
                  </a:lnTo>
                  <a:lnTo>
                    <a:pt x="199" y="191"/>
                  </a:lnTo>
                  <a:lnTo>
                    <a:pt x="203" y="187"/>
                  </a:lnTo>
                  <a:lnTo>
                    <a:pt x="211" y="178"/>
                  </a:lnTo>
                  <a:lnTo>
                    <a:pt x="221" y="159"/>
                  </a:lnTo>
                  <a:lnTo>
                    <a:pt x="228" y="138"/>
                  </a:lnTo>
                  <a:lnTo>
                    <a:pt x="228" y="132"/>
                  </a:lnTo>
                  <a:lnTo>
                    <a:pt x="228" y="128"/>
                  </a:lnTo>
                  <a:lnTo>
                    <a:pt x="229" y="126"/>
                  </a:lnTo>
                  <a:lnTo>
                    <a:pt x="230" y="116"/>
                  </a:lnTo>
                  <a:lnTo>
                    <a:pt x="228" y="92"/>
                  </a:lnTo>
                  <a:lnTo>
                    <a:pt x="221" y="72"/>
                  </a:lnTo>
                  <a:lnTo>
                    <a:pt x="211" y="52"/>
                  </a:lnTo>
                  <a:lnTo>
                    <a:pt x="196" y="35"/>
                  </a:lnTo>
                  <a:lnTo>
                    <a:pt x="186" y="26"/>
                  </a:lnTo>
                  <a:lnTo>
                    <a:pt x="178" y="20"/>
                  </a:lnTo>
                  <a:lnTo>
                    <a:pt x="159" y="9"/>
                  </a:lnTo>
                  <a:lnTo>
                    <a:pt x="137" y="3"/>
                  </a:lnTo>
                  <a:lnTo>
                    <a:pt x="125" y="0"/>
                  </a:lnTo>
                  <a:lnTo>
                    <a:pt x="115" y="0"/>
                  </a:lnTo>
                  <a:lnTo>
                    <a:pt x="91" y="3"/>
                  </a:lnTo>
                  <a:lnTo>
                    <a:pt x="71" y="9"/>
                  </a:lnTo>
                  <a:lnTo>
                    <a:pt x="51" y="20"/>
                  </a:lnTo>
                  <a:lnTo>
                    <a:pt x="34" y="35"/>
                  </a:lnTo>
                  <a:lnTo>
                    <a:pt x="19" y="52"/>
                  </a:lnTo>
                  <a:lnTo>
                    <a:pt x="8" y="72"/>
                  </a:lnTo>
                  <a:lnTo>
                    <a:pt x="2" y="92"/>
                  </a:lnTo>
                  <a:lnTo>
                    <a:pt x="0" y="116"/>
                  </a:lnTo>
                </a:path>
              </a:pathLst>
            </a:custGeom>
            <a:noFill/>
            <a:ln w="1588">
              <a:solidFill>
                <a:srgbClr val="000000"/>
              </a:solidFill>
              <a:prstDash val="solid"/>
              <a:round/>
              <a:headEnd/>
              <a:tailEnd/>
            </a:ln>
          </p:spPr>
          <p:txBody>
            <a:bodyPr/>
            <a:lstStyle/>
            <a:p>
              <a:endParaRPr lang="en-GB"/>
            </a:p>
          </p:txBody>
        </p:sp>
      </p:grpSp>
      <p:sp>
        <p:nvSpPr>
          <p:cNvPr id="17971" name="Rectangle 563"/>
          <p:cNvSpPr>
            <a:spLocks noGrp="1" noChangeArrowheads="1"/>
          </p:cNvSpPr>
          <p:nvPr>
            <p:ph type="title"/>
          </p:nvPr>
        </p:nvSpPr>
        <p:spPr/>
        <p:txBody>
          <a:bodyPr/>
          <a:lstStyle/>
          <a:p>
            <a:r>
              <a:rPr lang="en-US"/>
              <a:t>Workflow in Action</a:t>
            </a:r>
          </a:p>
        </p:txBody>
      </p:sp>
      <p:grpSp>
        <p:nvGrpSpPr>
          <p:cNvPr id="5" name="Group 564"/>
          <p:cNvGrpSpPr>
            <a:grpSpLocks noChangeAspect="1"/>
          </p:cNvGrpSpPr>
          <p:nvPr/>
        </p:nvGrpSpPr>
        <p:grpSpPr bwMode="auto">
          <a:xfrm>
            <a:off x="6889750" y="1536700"/>
            <a:ext cx="2247900" cy="2273300"/>
            <a:chOff x="2286" y="1559"/>
            <a:chExt cx="1189" cy="1203"/>
          </a:xfrm>
        </p:grpSpPr>
        <p:sp>
          <p:nvSpPr>
            <p:cNvPr id="17973" name="AutoShape 565"/>
            <p:cNvSpPr>
              <a:spLocks noChangeAspect="1" noChangeArrowheads="1" noTextEdit="1"/>
            </p:cNvSpPr>
            <p:nvPr/>
          </p:nvSpPr>
          <p:spPr bwMode="auto">
            <a:xfrm>
              <a:off x="2286" y="1559"/>
              <a:ext cx="1189" cy="1203"/>
            </a:xfrm>
            <a:prstGeom prst="rect">
              <a:avLst/>
            </a:prstGeom>
            <a:noFill/>
            <a:ln w="9525">
              <a:noFill/>
              <a:miter lim="800000"/>
              <a:headEnd/>
              <a:tailEnd/>
            </a:ln>
          </p:spPr>
          <p:txBody>
            <a:bodyPr/>
            <a:lstStyle/>
            <a:p>
              <a:endParaRPr lang="en-GB"/>
            </a:p>
          </p:txBody>
        </p:sp>
        <p:sp>
          <p:nvSpPr>
            <p:cNvPr id="17974" name="Freeform 566"/>
            <p:cNvSpPr>
              <a:spLocks/>
            </p:cNvSpPr>
            <p:nvPr/>
          </p:nvSpPr>
          <p:spPr bwMode="auto">
            <a:xfrm>
              <a:off x="3214" y="1717"/>
              <a:ext cx="36" cy="20"/>
            </a:xfrm>
            <a:custGeom>
              <a:avLst/>
              <a:gdLst/>
              <a:ahLst/>
              <a:cxnLst>
                <a:cxn ang="0">
                  <a:pos x="4" y="4"/>
                </a:cxn>
                <a:cxn ang="0">
                  <a:pos x="17" y="15"/>
                </a:cxn>
                <a:cxn ang="0">
                  <a:pos x="30" y="26"/>
                </a:cxn>
                <a:cxn ang="0">
                  <a:pos x="39" y="34"/>
                </a:cxn>
                <a:cxn ang="0">
                  <a:pos x="51" y="43"/>
                </a:cxn>
                <a:cxn ang="0">
                  <a:pos x="62" y="51"/>
                </a:cxn>
                <a:cxn ang="0">
                  <a:pos x="76" y="60"/>
                </a:cxn>
                <a:cxn ang="0">
                  <a:pos x="93" y="72"/>
                </a:cxn>
                <a:cxn ang="0">
                  <a:pos x="98" y="78"/>
                </a:cxn>
                <a:cxn ang="0">
                  <a:pos x="104" y="86"/>
                </a:cxn>
                <a:cxn ang="0">
                  <a:pos x="108" y="94"/>
                </a:cxn>
                <a:cxn ang="0">
                  <a:pos x="109" y="104"/>
                </a:cxn>
                <a:cxn ang="0">
                  <a:pos x="179" y="104"/>
                </a:cxn>
                <a:cxn ang="0">
                  <a:pos x="115" y="50"/>
                </a:cxn>
                <a:cxn ang="0">
                  <a:pos x="53" y="0"/>
                </a:cxn>
                <a:cxn ang="0">
                  <a:pos x="0" y="0"/>
                </a:cxn>
                <a:cxn ang="0">
                  <a:pos x="4" y="4"/>
                </a:cxn>
              </a:cxnLst>
              <a:rect l="0" t="0" r="r" b="b"/>
              <a:pathLst>
                <a:path w="179" h="104">
                  <a:moveTo>
                    <a:pt x="4" y="4"/>
                  </a:moveTo>
                  <a:lnTo>
                    <a:pt x="17" y="15"/>
                  </a:lnTo>
                  <a:lnTo>
                    <a:pt x="30" y="26"/>
                  </a:lnTo>
                  <a:lnTo>
                    <a:pt x="39" y="34"/>
                  </a:lnTo>
                  <a:lnTo>
                    <a:pt x="51" y="43"/>
                  </a:lnTo>
                  <a:lnTo>
                    <a:pt x="62" y="51"/>
                  </a:lnTo>
                  <a:lnTo>
                    <a:pt x="76" y="60"/>
                  </a:lnTo>
                  <a:lnTo>
                    <a:pt x="93" y="72"/>
                  </a:lnTo>
                  <a:lnTo>
                    <a:pt x="98" y="78"/>
                  </a:lnTo>
                  <a:lnTo>
                    <a:pt x="104" y="86"/>
                  </a:lnTo>
                  <a:lnTo>
                    <a:pt x="108" y="94"/>
                  </a:lnTo>
                  <a:lnTo>
                    <a:pt x="109" y="104"/>
                  </a:lnTo>
                  <a:lnTo>
                    <a:pt x="179" y="104"/>
                  </a:lnTo>
                  <a:lnTo>
                    <a:pt x="115" y="50"/>
                  </a:lnTo>
                  <a:lnTo>
                    <a:pt x="53" y="0"/>
                  </a:lnTo>
                  <a:lnTo>
                    <a:pt x="0" y="0"/>
                  </a:lnTo>
                  <a:lnTo>
                    <a:pt x="4" y="4"/>
                  </a:lnTo>
                  <a:close/>
                </a:path>
              </a:pathLst>
            </a:custGeom>
            <a:solidFill>
              <a:srgbClr val="000000"/>
            </a:solidFill>
            <a:ln w="9525">
              <a:noFill/>
              <a:round/>
              <a:headEnd/>
              <a:tailEnd/>
            </a:ln>
          </p:spPr>
          <p:txBody>
            <a:bodyPr/>
            <a:lstStyle/>
            <a:p>
              <a:endParaRPr lang="en-GB"/>
            </a:p>
          </p:txBody>
        </p:sp>
        <p:sp>
          <p:nvSpPr>
            <p:cNvPr id="17975" name="Freeform 567"/>
            <p:cNvSpPr>
              <a:spLocks/>
            </p:cNvSpPr>
            <p:nvPr/>
          </p:nvSpPr>
          <p:spPr bwMode="auto">
            <a:xfrm>
              <a:off x="3102" y="1644"/>
              <a:ext cx="346" cy="741"/>
            </a:xfrm>
            <a:custGeom>
              <a:avLst/>
              <a:gdLst/>
              <a:ahLst/>
              <a:cxnLst>
                <a:cxn ang="0">
                  <a:pos x="563" y="364"/>
                </a:cxn>
                <a:cxn ang="0">
                  <a:pos x="469" y="255"/>
                </a:cxn>
                <a:cxn ang="0">
                  <a:pos x="317" y="159"/>
                </a:cxn>
                <a:cxn ang="0">
                  <a:pos x="160" y="74"/>
                </a:cxn>
                <a:cxn ang="0">
                  <a:pos x="297" y="284"/>
                </a:cxn>
                <a:cxn ang="0">
                  <a:pos x="355" y="365"/>
                </a:cxn>
                <a:cxn ang="0">
                  <a:pos x="369" y="390"/>
                </a:cxn>
                <a:cxn ang="0">
                  <a:pos x="377" y="407"/>
                </a:cxn>
                <a:cxn ang="0">
                  <a:pos x="386" y="430"/>
                </a:cxn>
                <a:cxn ang="0">
                  <a:pos x="397" y="461"/>
                </a:cxn>
                <a:cxn ang="0">
                  <a:pos x="532" y="843"/>
                </a:cxn>
                <a:cxn ang="0">
                  <a:pos x="551" y="1275"/>
                </a:cxn>
                <a:cxn ang="0">
                  <a:pos x="748" y="1380"/>
                </a:cxn>
                <a:cxn ang="0">
                  <a:pos x="774" y="1576"/>
                </a:cxn>
                <a:cxn ang="0">
                  <a:pos x="751" y="1947"/>
                </a:cxn>
                <a:cxn ang="0">
                  <a:pos x="808" y="2052"/>
                </a:cxn>
                <a:cxn ang="0">
                  <a:pos x="813" y="2138"/>
                </a:cxn>
                <a:cxn ang="0">
                  <a:pos x="690" y="2285"/>
                </a:cxn>
                <a:cxn ang="0">
                  <a:pos x="1124" y="2928"/>
                </a:cxn>
                <a:cxn ang="0">
                  <a:pos x="1414" y="2937"/>
                </a:cxn>
                <a:cxn ang="0">
                  <a:pos x="1501" y="2936"/>
                </a:cxn>
                <a:cxn ang="0">
                  <a:pos x="1671" y="3008"/>
                </a:cxn>
                <a:cxn ang="0">
                  <a:pos x="1661" y="3038"/>
                </a:cxn>
                <a:cxn ang="0">
                  <a:pos x="1650" y="3039"/>
                </a:cxn>
                <a:cxn ang="0">
                  <a:pos x="1627" y="3039"/>
                </a:cxn>
                <a:cxn ang="0">
                  <a:pos x="1615" y="3047"/>
                </a:cxn>
                <a:cxn ang="0">
                  <a:pos x="1648" y="3071"/>
                </a:cxn>
                <a:cxn ang="0">
                  <a:pos x="1672" y="3131"/>
                </a:cxn>
                <a:cxn ang="0">
                  <a:pos x="1671" y="3189"/>
                </a:cxn>
                <a:cxn ang="0">
                  <a:pos x="1662" y="3213"/>
                </a:cxn>
                <a:cxn ang="0">
                  <a:pos x="1653" y="3232"/>
                </a:cxn>
                <a:cxn ang="0">
                  <a:pos x="1641" y="3251"/>
                </a:cxn>
                <a:cxn ang="0">
                  <a:pos x="1636" y="3278"/>
                </a:cxn>
                <a:cxn ang="0">
                  <a:pos x="1612" y="3377"/>
                </a:cxn>
                <a:cxn ang="0">
                  <a:pos x="1582" y="3428"/>
                </a:cxn>
                <a:cxn ang="0">
                  <a:pos x="1579" y="3461"/>
                </a:cxn>
                <a:cxn ang="0">
                  <a:pos x="1572" y="3491"/>
                </a:cxn>
                <a:cxn ang="0">
                  <a:pos x="1566" y="3508"/>
                </a:cxn>
                <a:cxn ang="0">
                  <a:pos x="1552" y="3526"/>
                </a:cxn>
                <a:cxn ang="0">
                  <a:pos x="1535" y="3540"/>
                </a:cxn>
                <a:cxn ang="0">
                  <a:pos x="1532" y="3674"/>
                </a:cxn>
                <a:cxn ang="0">
                  <a:pos x="1573" y="3562"/>
                </a:cxn>
                <a:cxn ang="0">
                  <a:pos x="1611" y="3451"/>
                </a:cxn>
                <a:cxn ang="0">
                  <a:pos x="1662" y="3251"/>
                </a:cxn>
                <a:cxn ang="0">
                  <a:pos x="1672" y="3200"/>
                </a:cxn>
                <a:cxn ang="0">
                  <a:pos x="1692" y="3080"/>
                </a:cxn>
                <a:cxn ang="0">
                  <a:pos x="1708" y="2958"/>
                </a:cxn>
                <a:cxn ang="0">
                  <a:pos x="1717" y="2870"/>
                </a:cxn>
                <a:cxn ang="0">
                  <a:pos x="1725" y="2764"/>
                </a:cxn>
                <a:cxn ang="0">
                  <a:pos x="1725" y="2473"/>
                </a:cxn>
                <a:cxn ang="0">
                  <a:pos x="1707" y="2259"/>
                </a:cxn>
                <a:cxn ang="0">
                  <a:pos x="1676" y="2053"/>
                </a:cxn>
                <a:cxn ang="0">
                  <a:pos x="1629" y="1851"/>
                </a:cxn>
                <a:cxn ang="0">
                  <a:pos x="1569" y="1657"/>
                </a:cxn>
                <a:cxn ang="0">
                  <a:pos x="1471" y="1418"/>
                </a:cxn>
                <a:cxn ang="0">
                  <a:pos x="1365" y="1215"/>
                </a:cxn>
                <a:cxn ang="0">
                  <a:pos x="1188" y="948"/>
                </a:cxn>
                <a:cxn ang="0">
                  <a:pos x="977" y="694"/>
                </a:cxn>
                <a:cxn ang="0">
                  <a:pos x="742" y="468"/>
                </a:cxn>
                <a:cxn ang="0">
                  <a:pos x="667" y="450"/>
                </a:cxn>
                <a:cxn ang="0">
                  <a:pos x="639" y="424"/>
                </a:cxn>
                <a:cxn ang="0">
                  <a:pos x="602" y="398"/>
                </a:cxn>
              </a:cxnLst>
              <a:rect l="0" t="0" r="r" b="b"/>
              <a:pathLst>
                <a:path w="1730" h="3707">
                  <a:moveTo>
                    <a:pt x="580" y="379"/>
                  </a:moveTo>
                  <a:lnTo>
                    <a:pt x="567" y="368"/>
                  </a:lnTo>
                  <a:lnTo>
                    <a:pt x="563" y="364"/>
                  </a:lnTo>
                  <a:lnTo>
                    <a:pt x="616" y="364"/>
                  </a:lnTo>
                  <a:lnTo>
                    <a:pt x="542" y="309"/>
                  </a:lnTo>
                  <a:lnTo>
                    <a:pt x="469" y="255"/>
                  </a:lnTo>
                  <a:lnTo>
                    <a:pt x="430" y="229"/>
                  </a:lnTo>
                  <a:lnTo>
                    <a:pt x="393" y="205"/>
                  </a:lnTo>
                  <a:lnTo>
                    <a:pt x="317" y="159"/>
                  </a:lnTo>
                  <a:lnTo>
                    <a:pt x="238" y="115"/>
                  </a:lnTo>
                  <a:lnTo>
                    <a:pt x="199" y="93"/>
                  </a:lnTo>
                  <a:lnTo>
                    <a:pt x="160" y="74"/>
                  </a:lnTo>
                  <a:lnTo>
                    <a:pt x="81" y="35"/>
                  </a:lnTo>
                  <a:lnTo>
                    <a:pt x="0" y="0"/>
                  </a:lnTo>
                  <a:lnTo>
                    <a:pt x="297" y="284"/>
                  </a:lnTo>
                  <a:lnTo>
                    <a:pt x="352" y="364"/>
                  </a:lnTo>
                  <a:lnTo>
                    <a:pt x="354" y="364"/>
                  </a:lnTo>
                  <a:lnTo>
                    <a:pt x="355" y="365"/>
                  </a:lnTo>
                  <a:lnTo>
                    <a:pt x="356" y="372"/>
                  </a:lnTo>
                  <a:lnTo>
                    <a:pt x="363" y="379"/>
                  </a:lnTo>
                  <a:lnTo>
                    <a:pt x="369" y="390"/>
                  </a:lnTo>
                  <a:lnTo>
                    <a:pt x="377" y="402"/>
                  </a:lnTo>
                  <a:lnTo>
                    <a:pt x="377" y="405"/>
                  </a:lnTo>
                  <a:lnTo>
                    <a:pt x="377" y="407"/>
                  </a:lnTo>
                  <a:lnTo>
                    <a:pt x="379" y="412"/>
                  </a:lnTo>
                  <a:lnTo>
                    <a:pt x="380" y="420"/>
                  </a:lnTo>
                  <a:lnTo>
                    <a:pt x="386" y="430"/>
                  </a:lnTo>
                  <a:lnTo>
                    <a:pt x="392" y="438"/>
                  </a:lnTo>
                  <a:lnTo>
                    <a:pt x="394" y="454"/>
                  </a:lnTo>
                  <a:lnTo>
                    <a:pt x="397" y="461"/>
                  </a:lnTo>
                  <a:lnTo>
                    <a:pt x="403" y="468"/>
                  </a:lnTo>
                  <a:lnTo>
                    <a:pt x="399" y="468"/>
                  </a:lnTo>
                  <a:lnTo>
                    <a:pt x="532" y="843"/>
                  </a:lnTo>
                  <a:lnTo>
                    <a:pt x="563" y="1051"/>
                  </a:lnTo>
                  <a:lnTo>
                    <a:pt x="563" y="1200"/>
                  </a:lnTo>
                  <a:lnTo>
                    <a:pt x="551" y="1275"/>
                  </a:lnTo>
                  <a:lnTo>
                    <a:pt x="690" y="1335"/>
                  </a:lnTo>
                  <a:lnTo>
                    <a:pt x="723" y="1354"/>
                  </a:lnTo>
                  <a:lnTo>
                    <a:pt x="748" y="1380"/>
                  </a:lnTo>
                  <a:lnTo>
                    <a:pt x="768" y="1413"/>
                  </a:lnTo>
                  <a:lnTo>
                    <a:pt x="776" y="1455"/>
                  </a:lnTo>
                  <a:lnTo>
                    <a:pt x="774" y="1576"/>
                  </a:lnTo>
                  <a:lnTo>
                    <a:pt x="736" y="1804"/>
                  </a:lnTo>
                  <a:lnTo>
                    <a:pt x="742" y="1919"/>
                  </a:lnTo>
                  <a:lnTo>
                    <a:pt x="751" y="1947"/>
                  </a:lnTo>
                  <a:lnTo>
                    <a:pt x="765" y="1973"/>
                  </a:lnTo>
                  <a:lnTo>
                    <a:pt x="796" y="2026"/>
                  </a:lnTo>
                  <a:lnTo>
                    <a:pt x="808" y="2052"/>
                  </a:lnTo>
                  <a:lnTo>
                    <a:pt x="816" y="2080"/>
                  </a:lnTo>
                  <a:lnTo>
                    <a:pt x="819" y="2108"/>
                  </a:lnTo>
                  <a:lnTo>
                    <a:pt x="813" y="2138"/>
                  </a:lnTo>
                  <a:lnTo>
                    <a:pt x="793" y="2179"/>
                  </a:lnTo>
                  <a:lnTo>
                    <a:pt x="765" y="2219"/>
                  </a:lnTo>
                  <a:lnTo>
                    <a:pt x="690" y="2285"/>
                  </a:lnTo>
                  <a:lnTo>
                    <a:pt x="1021" y="2816"/>
                  </a:lnTo>
                  <a:lnTo>
                    <a:pt x="1099" y="2911"/>
                  </a:lnTo>
                  <a:lnTo>
                    <a:pt x="1124" y="2928"/>
                  </a:lnTo>
                  <a:lnTo>
                    <a:pt x="1217" y="2948"/>
                  </a:lnTo>
                  <a:lnTo>
                    <a:pt x="1411" y="2937"/>
                  </a:lnTo>
                  <a:lnTo>
                    <a:pt x="1414" y="2937"/>
                  </a:lnTo>
                  <a:lnTo>
                    <a:pt x="1417" y="2937"/>
                  </a:lnTo>
                  <a:lnTo>
                    <a:pt x="1501" y="2940"/>
                  </a:lnTo>
                  <a:lnTo>
                    <a:pt x="1501" y="2936"/>
                  </a:lnTo>
                  <a:lnTo>
                    <a:pt x="1671" y="2937"/>
                  </a:lnTo>
                  <a:lnTo>
                    <a:pt x="1671" y="2945"/>
                  </a:lnTo>
                  <a:lnTo>
                    <a:pt x="1671" y="3008"/>
                  </a:lnTo>
                  <a:lnTo>
                    <a:pt x="1662" y="3010"/>
                  </a:lnTo>
                  <a:lnTo>
                    <a:pt x="1662" y="3038"/>
                  </a:lnTo>
                  <a:lnTo>
                    <a:pt x="1661" y="3038"/>
                  </a:lnTo>
                  <a:lnTo>
                    <a:pt x="1658" y="3038"/>
                  </a:lnTo>
                  <a:lnTo>
                    <a:pt x="1655" y="3038"/>
                  </a:lnTo>
                  <a:lnTo>
                    <a:pt x="1650" y="3039"/>
                  </a:lnTo>
                  <a:lnTo>
                    <a:pt x="1644" y="3039"/>
                  </a:lnTo>
                  <a:lnTo>
                    <a:pt x="1636" y="3039"/>
                  </a:lnTo>
                  <a:lnTo>
                    <a:pt x="1627" y="3039"/>
                  </a:lnTo>
                  <a:lnTo>
                    <a:pt x="1617" y="3041"/>
                  </a:lnTo>
                  <a:lnTo>
                    <a:pt x="1594" y="3042"/>
                  </a:lnTo>
                  <a:lnTo>
                    <a:pt x="1615" y="3047"/>
                  </a:lnTo>
                  <a:lnTo>
                    <a:pt x="1633" y="3058"/>
                  </a:lnTo>
                  <a:lnTo>
                    <a:pt x="1640" y="3063"/>
                  </a:lnTo>
                  <a:lnTo>
                    <a:pt x="1648" y="3071"/>
                  </a:lnTo>
                  <a:lnTo>
                    <a:pt x="1661" y="3088"/>
                  </a:lnTo>
                  <a:lnTo>
                    <a:pt x="1667" y="3107"/>
                  </a:lnTo>
                  <a:lnTo>
                    <a:pt x="1672" y="3131"/>
                  </a:lnTo>
                  <a:lnTo>
                    <a:pt x="1672" y="3144"/>
                  </a:lnTo>
                  <a:lnTo>
                    <a:pt x="1673" y="3158"/>
                  </a:lnTo>
                  <a:lnTo>
                    <a:pt x="1671" y="3189"/>
                  </a:lnTo>
                  <a:lnTo>
                    <a:pt x="1665" y="3205"/>
                  </a:lnTo>
                  <a:lnTo>
                    <a:pt x="1663" y="3208"/>
                  </a:lnTo>
                  <a:lnTo>
                    <a:pt x="1662" y="3213"/>
                  </a:lnTo>
                  <a:lnTo>
                    <a:pt x="1659" y="3222"/>
                  </a:lnTo>
                  <a:lnTo>
                    <a:pt x="1655" y="3229"/>
                  </a:lnTo>
                  <a:lnTo>
                    <a:pt x="1653" y="3232"/>
                  </a:lnTo>
                  <a:lnTo>
                    <a:pt x="1652" y="3237"/>
                  </a:lnTo>
                  <a:lnTo>
                    <a:pt x="1646" y="3244"/>
                  </a:lnTo>
                  <a:lnTo>
                    <a:pt x="1641" y="3251"/>
                  </a:lnTo>
                  <a:lnTo>
                    <a:pt x="1639" y="3257"/>
                  </a:lnTo>
                  <a:lnTo>
                    <a:pt x="1638" y="3264"/>
                  </a:lnTo>
                  <a:lnTo>
                    <a:pt x="1636" y="3278"/>
                  </a:lnTo>
                  <a:lnTo>
                    <a:pt x="1631" y="3305"/>
                  </a:lnTo>
                  <a:lnTo>
                    <a:pt x="1617" y="3359"/>
                  </a:lnTo>
                  <a:lnTo>
                    <a:pt x="1612" y="3377"/>
                  </a:lnTo>
                  <a:lnTo>
                    <a:pt x="1604" y="3395"/>
                  </a:lnTo>
                  <a:lnTo>
                    <a:pt x="1594" y="3411"/>
                  </a:lnTo>
                  <a:lnTo>
                    <a:pt x="1582" y="3428"/>
                  </a:lnTo>
                  <a:lnTo>
                    <a:pt x="1581" y="3440"/>
                  </a:lnTo>
                  <a:lnTo>
                    <a:pt x="1581" y="3451"/>
                  </a:lnTo>
                  <a:lnTo>
                    <a:pt x="1579" y="3461"/>
                  </a:lnTo>
                  <a:lnTo>
                    <a:pt x="1578" y="3473"/>
                  </a:lnTo>
                  <a:lnTo>
                    <a:pt x="1574" y="3482"/>
                  </a:lnTo>
                  <a:lnTo>
                    <a:pt x="1572" y="3491"/>
                  </a:lnTo>
                  <a:lnTo>
                    <a:pt x="1570" y="3494"/>
                  </a:lnTo>
                  <a:lnTo>
                    <a:pt x="1569" y="3499"/>
                  </a:lnTo>
                  <a:lnTo>
                    <a:pt x="1566" y="3508"/>
                  </a:lnTo>
                  <a:lnTo>
                    <a:pt x="1557" y="3520"/>
                  </a:lnTo>
                  <a:lnTo>
                    <a:pt x="1554" y="3522"/>
                  </a:lnTo>
                  <a:lnTo>
                    <a:pt x="1552" y="3526"/>
                  </a:lnTo>
                  <a:lnTo>
                    <a:pt x="1547" y="3532"/>
                  </a:lnTo>
                  <a:lnTo>
                    <a:pt x="1540" y="3535"/>
                  </a:lnTo>
                  <a:lnTo>
                    <a:pt x="1535" y="3540"/>
                  </a:lnTo>
                  <a:lnTo>
                    <a:pt x="1521" y="3546"/>
                  </a:lnTo>
                  <a:lnTo>
                    <a:pt x="1521" y="3707"/>
                  </a:lnTo>
                  <a:lnTo>
                    <a:pt x="1532" y="3674"/>
                  </a:lnTo>
                  <a:lnTo>
                    <a:pt x="1545" y="3643"/>
                  </a:lnTo>
                  <a:lnTo>
                    <a:pt x="1569" y="3579"/>
                  </a:lnTo>
                  <a:lnTo>
                    <a:pt x="1573" y="3562"/>
                  </a:lnTo>
                  <a:lnTo>
                    <a:pt x="1579" y="3546"/>
                  </a:lnTo>
                  <a:lnTo>
                    <a:pt x="1590" y="3515"/>
                  </a:lnTo>
                  <a:lnTo>
                    <a:pt x="1611" y="3451"/>
                  </a:lnTo>
                  <a:lnTo>
                    <a:pt x="1629" y="3384"/>
                  </a:lnTo>
                  <a:lnTo>
                    <a:pt x="1646" y="3318"/>
                  </a:lnTo>
                  <a:lnTo>
                    <a:pt x="1662" y="3251"/>
                  </a:lnTo>
                  <a:lnTo>
                    <a:pt x="1669" y="3217"/>
                  </a:lnTo>
                  <a:lnTo>
                    <a:pt x="1670" y="3208"/>
                  </a:lnTo>
                  <a:lnTo>
                    <a:pt x="1672" y="3200"/>
                  </a:lnTo>
                  <a:lnTo>
                    <a:pt x="1676" y="3185"/>
                  </a:lnTo>
                  <a:lnTo>
                    <a:pt x="1688" y="3115"/>
                  </a:lnTo>
                  <a:lnTo>
                    <a:pt x="1692" y="3080"/>
                  </a:lnTo>
                  <a:lnTo>
                    <a:pt x="1698" y="3046"/>
                  </a:lnTo>
                  <a:lnTo>
                    <a:pt x="1707" y="2976"/>
                  </a:lnTo>
                  <a:lnTo>
                    <a:pt x="1708" y="2958"/>
                  </a:lnTo>
                  <a:lnTo>
                    <a:pt x="1710" y="2941"/>
                  </a:lnTo>
                  <a:lnTo>
                    <a:pt x="1715" y="2907"/>
                  </a:lnTo>
                  <a:lnTo>
                    <a:pt x="1717" y="2870"/>
                  </a:lnTo>
                  <a:lnTo>
                    <a:pt x="1718" y="2852"/>
                  </a:lnTo>
                  <a:lnTo>
                    <a:pt x="1721" y="2835"/>
                  </a:lnTo>
                  <a:lnTo>
                    <a:pt x="1725" y="2764"/>
                  </a:lnTo>
                  <a:lnTo>
                    <a:pt x="1728" y="2691"/>
                  </a:lnTo>
                  <a:lnTo>
                    <a:pt x="1730" y="2620"/>
                  </a:lnTo>
                  <a:lnTo>
                    <a:pt x="1725" y="2473"/>
                  </a:lnTo>
                  <a:lnTo>
                    <a:pt x="1721" y="2401"/>
                  </a:lnTo>
                  <a:lnTo>
                    <a:pt x="1715" y="2331"/>
                  </a:lnTo>
                  <a:lnTo>
                    <a:pt x="1707" y="2259"/>
                  </a:lnTo>
                  <a:lnTo>
                    <a:pt x="1698" y="2190"/>
                  </a:lnTo>
                  <a:lnTo>
                    <a:pt x="1688" y="2121"/>
                  </a:lnTo>
                  <a:lnTo>
                    <a:pt x="1676" y="2053"/>
                  </a:lnTo>
                  <a:lnTo>
                    <a:pt x="1662" y="1985"/>
                  </a:lnTo>
                  <a:lnTo>
                    <a:pt x="1646" y="1918"/>
                  </a:lnTo>
                  <a:lnTo>
                    <a:pt x="1629" y="1851"/>
                  </a:lnTo>
                  <a:lnTo>
                    <a:pt x="1611" y="1786"/>
                  </a:lnTo>
                  <a:lnTo>
                    <a:pt x="1590" y="1720"/>
                  </a:lnTo>
                  <a:lnTo>
                    <a:pt x="1569" y="1657"/>
                  </a:lnTo>
                  <a:lnTo>
                    <a:pt x="1521" y="1531"/>
                  </a:lnTo>
                  <a:lnTo>
                    <a:pt x="1496" y="1473"/>
                  </a:lnTo>
                  <a:lnTo>
                    <a:pt x="1471" y="1418"/>
                  </a:lnTo>
                  <a:lnTo>
                    <a:pt x="1444" y="1362"/>
                  </a:lnTo>
                  <a:lnTo>
                    <a:pt x="1417" y="1309"/>
                  </a:lnTo>
                  <a:lnTo>
                    <a:pt x="1365" y="1215"/>
                  </a:lnTo>
                  <a:lnTo>
                    <a:pt x="1309" y="1124"/>
                  </a:lnTo>
                  <a:lnTo>
                    <a:pt x="1250" y="1034"/>
                  </a:lnTo>
                  <a:lnTo>
                    <a:pt x="1188" y="948"/>
                  </a:lnTo>
                  <a:lnTo>
                    <a:pt x="1121" y="861"/>
                  </a:lnTo>
                  <a:lnTo>
                    <a:pt x="1050" y="777"/>
                  </a:lnTo>
                  <a:lnTo>
                    <a:pt x="977" y="694"/>
                  </a:lnTo>
                  <a:lnTo>
                    <a:pt x="900" y="615"/>
                  </a:lnTo>
                  <a:lnTo>
                    <a:pt x="820" y="540"/>
                  </a:lnTo>
                  <a:lnTo>
                    <a:pt x="742" y="468"/>
                  </a:lnTo>
                  <a:lnTo>
                    <a:pt x="672" y="468"/>
                  </a:lnTo>
                  <a:lnTo>
                    <a:pt x="671" y="458"/>
                  </a:lnTo>
                  <a:lnTo>
                    <a:pt x="667" y="450"/>
                  </a:lnTo>
                  <a:lnTo>
                    <a:pt x="661" y="442"/>
                  </a:lnTo>
                  <a:lnTo>
                    <a:pt x="656" y="436"/>
                  </a:lnTo>
                  <a:lnTo>
                    <a:pt x="639" y="424"/>
                  </a:lnTo>
                  <a:lnTo>
                    <a:pt x="625" y="415"/>
                  </a:lnTo>
                  <a:lnTo>
                    <a:pt x="614" y="407"/>
                  </a:lnTo>
                  <a:lnTo>
                    <a:pt x="602" y="398"/>
                  </a:lnTo>
                  <a:lnTo>
                    <a:pt x="593" y="390"/>
                  </a:lnTo>
                  <a:lnTo>
                    <a:pt x="580" y="379"/>
                  </a:lnTo>
                  <a:close/>
                </a:path>
              </a:pathLst>
            </a:custGeom>
            <a:solidFill>
              <a:srgbClr val="007FFF"/>
            </a:solidFill>
            <a:ln w="9525">
              <a:noFill/>
              <a:round/>
              <a:headEnd/>
              <a:tailEnd/>
            </a:ln>
          </p:spPr>
          <p:txBody>
            <a:bodyPr/>
            <a:lstStyle/>
            <a:p>
              <a:endParaRPr lang="en-GB"/>
            </a:p>
          </p:txBody>
        </p:sp>
        <p:sp>
          <p:nvSpPr>
            <p:cNvPr id="17976" name="Freeform 568"/>
            <p:cNvSpPr>
              <a:spLocks noEditPoints="1"/>
            </p:cNvSpPr>
            <p:nvPr/>
          </p:nvSpPr>
          <p:spPr bwMode="auto">
            <a:xfrm>
              <a:off x="2627" y="1601"/>
              <a:ext cx="809" cy="1125"/>
            </a:xfrm>
            <a:custGeom>
              <a:avLst/>
              <a:gdLst/>
              <a:ahLst/>
              <a:cxnLst>
                <a:cxn ang="0">
                  <a:pos x="2047" y="97"/>
                </a:cxn>
                <a:cxn ang="0">
                  <a:pos x="1492" y="6"/>
                </a:cxn>
                <a:cxn ang="0">
                  <a:pos x="670" y="58"/>
                </a:cxn>
                <a:cxn ang="0">
                  <a:pos x="101" y="571"/>
                </a:cxn>
                <a:cxn ang="0">
                  <a:pos x="148" y="811"/>
                </a:cxn>
                <a:cxn ang="0">
                  <a:pos x="210" y="1980"/>
                </a:cxn>
                <a:cxn ang="0">
                  <a:pos x="370" y="2495"/>
                </a:cxn>
                <a:cxn ang="0">
                  <a:pos x="786" y="3040"/>
                </a:cxn>
                <a:cxn ang="0">
                  <a:pos x="1152" y="3546"/>
                </a:cxn>
                <a:cxn ang="0">
                  <a:pos x="1600" y="4156"/>
                </a:cxn>
                <a:cxn ang="0">
                  <a:pos x="851" y="5011"/>
                </a:cxn>
                <a:cxn ang="0">
                  <a:pos x="818" y="5109"/>
                </a:cxn>
                <a:cxn ang="0">
                  <a:pos x="674" y="5607"/>
                </a:cxn>
                <a:cxn ang="0">
                  <a:pos x="710" y="5626"/>
                </a:cxn>
                <a:cxn ang="0">
                  <a:pos x="722" y="5620"/>
                </a:cxn>
                <a:cxn ang="0">
                  <a:pos x="809" y="5463"/>
                </a:cxn>
                <a:cxn ang="0">
                  <a:pos x="866" y="5276"/>
                </a:cxn>
                <a:cxn ang="0">
                  <a:pos x="918" y="5158"/>
                </a:cxn>
                <a:cxn ang="0">
                  <a:pos x="978" y="5043"/>
                </a:cxn>
                <a:cxn ang="0">
                  <a:pos x="1782" y="4550"/>
                </a:cxn>
                <a:cxn ang="0">
                  <a:pos x="2325" y="5016"/>
                </a:cxn>
                <a:cxn ang="0">
                  <a:pos x="2353" y="5393"/>
                </a:cxn>
                <a:cxn ang="0">
                  <a:pos x="2404" y="5101"/>
                </a:cxn>
                <a:cxn ang="0">
                  <a:pos x="2347" y="4126"/>
                </a:cxn>
                <a:cxn ang="0">
                  <a:pos x="2778" y="5025"/>
                </a:cxn>
                <a:cxn ang="0">
                  <a:pos x="2830" y="5134"/>
                </a:cxn>
                <a:cxn ang="0">
                  <a:pos x="2999" y="4635"/>
                </a:cxn>
                <a:cxn ang="0">
                  <a:pos x="3611" y="4100"/>
                </a:cxn>
                <a:cxn ang="0">
                  <a:pos x="3792" y="3276"/>
                </a:cxn>
                <a:cxn ang="0">
                  <a:pos x="3887" y="3263"/>
                </a:cxn>
                <a:cxn ang="0">
                  <a:pos x="3992" y="3254"/>
                </a:cxn>
                <a:cxn ang="0">
                  <a:pos x="4037" y="3251"/>
                </a:cxn>
                <a:cxn ang="0">
                  <a:pos x="3789" y="3150"/>
                </a:cxn>
                <a:cxn ang="0">
                  <a:pos x="3168" y="2392"/>
                </a:cxn>
                <a:cxn ang="0">
                  <a:pos x="3117" y="2132"/>
                </a:cxn>
                <a:cxn ang="0">
                  <a:pos x="2926" y="1488"/>
                </a:cxn>
                <a:cxn ang="0">
                  <a:pos x="2767" y="651"/>
                </a:cxn>
                <a:cxn ang="0">
                  <a:pos x="2738" y="592"/>
                </a:cxn>
                <a:cxn ang="0">
                  <a:pos x="995" y="615"/>
                </a:cxn>
                <a:cxn ang="0">
                  <a:pos x="708" y="533"/>
                </a:cxn>
                <a:cxn ang="0">
                  <a:pos x="972" y="404"/>
                </a:cxn>
                <a:cxn ang="0">
                  <a:pos x="575" y="350"/>
                </a:cxn>
                <a:cxn ang="0">
                  <a:pos x="2007" y="401"/>
                </a:cxn>
                <a:cxn ang="0">
                  <a:pos x="2279" y="1095"/>
                </a:cxn>
                <a:cxn ang="0">
                  <a:pos x="2594" y="1657"/>
                </a:cxn>
                <a:cxn ang="0">
                  <a:pos x="2881" y="1593"/>
                </a:cxn>
                <a:cxn ang="0">
                  <a:pos x="3044" y="1795"/>
                </a:cxn>
                <a:cxn ang="0">
                  <a:pos x="3016" y="2360"/>
                </a:cxn>
                <a:cxn ang="0">
                  <a:pos x="2904" y="3613"/>
                </a:cxn>
                <a:cxn ang="0">
                  <a:pos x="2803" y="2697"/>
                </a:cxn>
                <a:cxn ang="0">
                  <a:pos x="2471" y="3550"/>
                </a:cxn>
                <a:cxn ang="0">
                  <a:pos x="1028" y="3282"/>
                </a:cxn>
                <a:cxn ang="0">
                  <a:pos x="573" y="2645"/>
                </a:cxn>
                <a:cxn ang="0">
                  <a:pos x="640" y="2556"/>
                </a:cxn>
                <a:cxn ang="0">
                  <a:pos x="334" y="1318"/>
                </a:cxn>
                <a:cxn ang="0">
                  <a:pos x="488" y="794"/>
                </a:cxn>
                <a:cxn ang="0">
                  <a:pos x="877" y="895"/>
                </a:cxn>
                <a:cxn ang="0">
                  <a:pos x="1641" y="418"/>
                </a:cxn>
                <a:cxn ang="0">
                  <a:pos x="2763" y="1176"/>
                </a:cxn>
                <a:cxn ang="0">
                  <a:pos x="2454" y="854"/>
                </a:cxn>
                <a:cxn ang="0">
                  <a:pos x="2443" y="3936"/>
                </a:cxn>
                <a:cxn ang="0">
                  <a:pos x="3603" y="3254"/>
                </a:cxn>
                <a:cxn ang="0">
                  <a:pos x="1959" y="4525"/>
                </a:cxn>
              </a:cxnLst>
              <a:rect l="0" t="0" r="r" b="b"/>
              <a:pathLst>
                <a:path w="4046" h="5626">
                  <a:moveTo>
                    <a:pt x="2727" y="577"/>
                  </a:moveTo>
                  <a:lnTo>
                    <a:pt x="2672" y="497"/>
                  </a:lnTo>
                  <a:lnTo>
                    <a:pt x="2375" y="213"/>
                  </a:lnTo>
                  <a:lnTo>
                    <a:pt x="2311" y="186"/>
                  </a:lnTo>
                  <a:lnTo>
                    <a:pt x="2246" y="162"/>
                  </a:lnTo>
                  <a:lnTo>
                    <a:pt x="2180" y="138"/>
                  </a:lnTo>
                  <a:lnTo>
                    <a:pt x="2116" y="118"/>
                  </a:lnTo>
                  <a:lnTo>
                    <a:pt x="2047" y="97"/>
                  </a:lnTo>
                  <a:lnTo>
                    <a:pt x="1981" y="80"/>
                  </a:lnTo>
                  <a:lnTo>
                    <a:pt x="1913" y="65"/>
                  </a:lnTo>
                  <a:lnTo>
                    <a:pt x="1846" y="52"/>
                  </a:lnTo>
                  <a:lnTo>
                    <a:pt x="1775" y="38"/>
                  </a:lnTo>
                  <a:lnTo>
                    <a:pt x="1706" y="28"/>
                  </a:lnTo>
                  <a:lnTo>
                    <a:pt x="1635" y="19"/>
                  </a:lnTo>
                  <a:lnTo>
                    <a:pt x="1564" y="12"/>
                  </a:lnTo>
                  <a:lnTo>
                    <a:pt x="1492" y="6"/>
                  </a:lnTo>
                  <a:lnTo>
                    <a:pt x="1419" y="2"/>
                  </a:lnTo>
                  <a:lnTo>
                    <a:pt x="1345" y="0"/>
                  </a:lnTo>
                  <a:lnTo>
                    <a:pt x="1273" y="1"/>
                  </a:lnTo>
                  <a:lnTo>
                    <a:pt x="1147" y="2"/>
                  </a:lnTo>
                  <a:lnTo>
                    <a:pt x="1025" y="9"/>
                  </a:lnTo>
                  <a:lnTo>
                    <a:pt x="903" y="20"/>
                  </a:lnTo>
                  <a:lnTo>
                    <a:pt x="786" y="37"/>
                  </a:lnTo>
                  <a:lnTo>
                    <a:pt x="670" y="58"/>
                  </a:lnTo>
                  <a:lnTo>
                    <a:pt x="555" y="84"/>
                  </a:lnTo>
                  <a:lnTo>
                    <a:pt x="443" y="114"/>
                  </a:lnTo>
                  <a:lnTo>
                    <a:pt x="334" y="151"/>
                  </a:lnTo>
                  <a:lnTo>
                    <a:pt x="197" y="313"/>
                  </a:lnTo>
                  <a:lnTo>
                    <a:pt x="163" y="364"/>
                  </a:lnTo>
                  <a:lnTo>
                    <a:pt x="112" y="474"/>
                  </a:lnTo>
                  <a:lnTo>
                    <a:pt x="98" y="531"/>
                  </a:lnTo>
                  <a:lnTo>
                    <a:pt x="101" y="571"/>
                  </a:lnTo>
                  <a:lnTo>
                    <a:pt x="106" y="584"/>
                  </a:lnTo>
                  <a:lnTo>
                    <a:pt x="109" y="600"/>
                  </a:lnTo>
                  <a:lnTo>
                    <a:pt x="115" y="624"/>
                  </a:lnTo>
                  <a:lnTo>
                    <a:pt x="123" y="647"/>
                  </a:lnTo>
                  <a:lnTo>
                    <a:pt x="129" y="681"/>
                  </a:lnTo>
                  <a:lnTo>
                    <a:pt x="130" y="681"/>
                  </a:lnTo>
                  <a:lnTo>
                    <a:pt x="148" y="736"/>
                  </a:lnTo>
                  <a:lnTo>
                    <a:pt x="148" y="811"/>
                  </a:lnTo>
                  <a:lnTo>
                    <a:pt x="130" y="882"/>
                  </a:lnTo>
                  <a:lnTo>
                    <a:pt x="36" y="1090"/>
                  </a:lnTo>
                  <a:lnTo>
                    <a:pt x="11" y="1162"/>
                  </a:lnTo>
                  <a:lnTo>
                    <a:pt x="0" y="1241"/>
                  </a:lnTo>
                  <a:lnTo>
                    <a:pt x="13" y="1394"/>
                  </a:lnTo>
                  <a:lnTo>
                    <a:pt x="107" y="1755"/>
                  </a:lnTo>
                  <a:lnTo>
                    <a:pt x="154" y="1879"/>
                  </a:lnTo>
                  <a:lnTo>
                    <a:pt x="210" y="1980"/>
                  </a:lnTo>
                  <a:lnTo>
                    <a:pt x="387" y="2225"/>
                  </a:lnTo>
                  <a:lnTo>
                    <a:pt x="394" y="2259"/>
                  </a:lnTo>
                  <a:lnTo>
                    <a:pt x="383" y="2292"/>
                  </a:lnTo>
                  <a:lnTo>
                    <a:pt x="366" y="2321"/>
                  </a:lnTo>
                  <a:lnTo>
                    <a:pt x="353" y="2358"/>
                  </a:lnTo>
                  <a:lnTo>
                    <a:pt x="347" y="2405"/>
                  </a:lnTo>
                  <a:lnTo>
                    <a:pt x="353" y="2453"/>
                  </a:lnTo>
                  <a:lnTo>
                    <a:pt x="370" y="2495"/>
                  </a:lnTo>
                  <a:lnTo>
                    <a:pt x="421" y="2573"/>
                  </a:lnTo>
                  <a:lnTo>
                    <a:pt x="523" y="2677"/>
                  </a:lnTo>
                  <a:lnTo>
                    <a:pt x="562" y="2739"/>
                  </a:lnTo>
                  <a:lnTo>
                    <a:pt x="607" y="2945"/>
                  </a:lnTo>
                  <a:lnTo>
                    <a:pt x="623" y="2968"/>
                  </a:lnTo>
                  <a:lnTo>
                    <a:pt x="640" y="2985"/>
                  </a:lnTo>
                  <a:lnTo>
                    <a:pt x="658" y="2998"/>
                  </a:lnTo>
                  <a:lnTo>
                    <a:pt x="786" y="3040"/>
                  </a:lnTo>
                  <a:lnTo>
                    <a:pt x="811" y="3054"/>
                  </a:lnTo>
                  <a:lnTo>
                    <a:pt x="832" y="3071"/>
                  </a:lnTo>
                  <a:lnTo>
                    <a:pt x="846" y="3094"/>
                  </a:lnTo>
                  <a:lnTo>
                    <a:pt x="858" y="3116"/>
                  </a:lnTo>
                  <a:lnTo>
                    <a:pt x="900" y="3265"/>
                  </a:lnTo>
                  <a:lnTo>
                    <a:pt x="917" y="3301"/>
                  </a:lnTo>
                  <a:lnTo>
                    <a:pt x="1018" y="3437"/>
                  </a:lnTo>
                  <a:lnTo>
                    <a:pt x="1152" y="3546"/>
                  </a:lnTo>
                  <a:lnTo>
                    <a:pt x="1246" y="3622"/>
                  </a:lnTo>
                  <a:lnTo>
                    <a:pt x="1482" y="3814"/>
                  </a:lnTo>
                  <a:lnTo>
                    <a:pt x="1521" y="3852"/>
                  </a:lnTo>
                  <a:lnTo>
                    <a:pt x="1548" y="3890"/>
                  </a:lnTo>
                  <a:lnTo>
                    <a:pt x="1566" y="3931"/>
                  </a:lnTo>
                  <a:lnTo>
                    <a:pt x="1573" y="3971"/>
                  </a:lnTo>
                  <a:lnTo>
                    <a:pt x="1579" y="4067"/>
                  </a:lnTo>
                  <a:lnTo>
                    <a:pt x="1600" y="4156"/>
                  </a:lnTo>
                  <a:lnTo>
                    <a:pt x="1619" y="4200"/>
                  </a:lnTo>
                  <a:lnTo>
                    <a:pt x="1358" y="4435"/>
                  </a:lnTo>
                  <a:lnTo>
                    <a:pt x="1330" y="4466"/>
                  </a:lnTo>
                  <a:lnTo>
                    <a:pt x="1094" y="4668"/>
                  </a:lnTo>
                  <a:lnTo>
                    <a:pt x="1040" y="4724"/>
                  </a:lnTo>
                  <a:lnTo>
                    <a:pt x="877" y="4977"/>
                  </a:lnTo>
                  <a:lnTo>
                    <a:pt x="863" y="4994"/>
                  </a:lnTo>
                  <a:lnTo>
                    <a:pt x="851" y="5011"/>
                  </a:lnTo>
                  <a:lnTo>
                    <a:pt x="851" y="5048"/>
                  </a:lnTo>
                  <a:lnTo>
                    <a:pt x="843" y="5048"/>
                  </a:lnTo>
                  <a:lnTo>
                    <a:pt x="835" y="5051"/>
                  </a:lnTo>
                  <a:lnTo>
                    <a:pt x="829" y="5057"/>
                  </a:lnTo>
                  <a:lnTo>
                    <a:pt x="825" y="5062"/>
                  </a:lnTo>
                  <a:lnTo>
                    <a:pt x="823" y="5070"/>
                  </a:lnTo>
                  <a:lnTo>
                    <a:pt x="818" y="5088"/>
                  </a:lnTo>
                  <a:lnTo>
                    <a:pt x="818" y="5109"/>
                  </a:lnTo>
                  <a:lnTo>
                    <a:pt x="742" y="5333"/>
                  </a:lnTo>
                  <a:lnTo>
                    <a:pt x="668" y="5562"/>
                  </a:lnTo>
                  <a:lnTo>
                    <a:pt x="665" y="5570"/>
                  </a:lnTo>
                  <a:lnTo>
                    <a:pt x="664" y="5578"/>
                  </a:lnTo>
                  <a:lnTo>
                    <a:pt x="664" y="5585"/>
                  </a:lnTo>
                  <a:lnTo>
                    <a:pt x="666" y="5593"/>
                  </a:lnTo>
                  <a:lnTo>
                    <a:pt x="668" y="5600"/>
                  </a:lnTo>
                  <a:lnTo>
                    <a:pt x="674" y="5607"/>
                  </a:lnTo>
                  <a:lnTo>
                    <a:pt x="676" y="5610"/>
                  </a:lnTo>
                  <a:lnTo>
                    <a:pt x="681" y="5615"/>
                  </a:lnTo>
                  <a:lnTo>
                    <a:pt x="695" y="5621"/>
                  </a:lnTo>
                  <a:lnTo>
                    <a:pt x="696" y="5621"/>
                  </a:lnTo>
                  <a:lnTo>
                    <a:pt x="698" y="5623"/>
                  </a:lnTo>
                  <a:lnTo>
                    <a:pt x="702" y="5625"/>
                  </a:lnTo>
                  <a:lnTo>
                    <a:pt x="706" y="5625"/>
                  </a:lnTo>
                  <a:lnTo>
                    <a:pt x="710" y="5626"/>
                  </a:lnTo>
                  <a:lnTo>
                    <a:pt x="713" y="5625"/>
                  </a:lnTo>
                  <a:lnTo>
                    <a:pt x="713" y="5624"/>
                  </a:lnTo>
                  <a:lnTo>
                    <a:pt x="714" y="5624"/>
                  </a:lnTo>
                  <a:lnTo>
                    <a:pt x="716" y="5624"/>
                  </a:lnTo>
                  <a:lnTo>
                    <a:pt x="718" y="5621"/>
                  </a:lnTo>
                  <a:lnTo>
                    <a:pt x="718" y="5620"/>
                  </a:lnTo>
                  <a:lnTo>
                    <a:pt x="719" y="5620"/>
                  </a:lnTo>
                  <a:lnTo>
                    <a:pt x="722" y="5620"/>
                  </a:lnTo>
                  <a:lnTo>
                    <a:pt x="725" y="5616"/>
                  </a:lnTo>
                  <a:lnTo>
                    <a:pt x="741" y="5593"/>
                  </a:lnTo>
                  <a:lnTo>
                    <a:pt x="752" y="5570"/>
                  </a:lnTo>
                  <a:lnTo>
                    <a:pt x="758" y="5559"/>
                  </a:lnTo>
                  <a:lnTo>
                    <a:pt x="765" y="5549"/>
                  </a:lnTo>
                  <a:lnTo>
                    <a:pt x="776" y="5526"/>
                  </a:lnTo>
                  <a:lnTo>
                    <a:pt x="788" y="5505"/>
                  </a:lnTo>
                  <a:lnTo>
                    <a:pt x="809" y="5463"/>
                  </a:lnTo>
                  <a:lnTo>
                    <a:pt x="820" y="5432"/>
                  </a:lnTo>
                  <a:lnTo>
                    <a:pt x="832" y="5403"/>
                  </a:lnTo>
                  <a:lnTo>
                    <a:pt x="841" y="5371"/>
                  </a:lnTo>
                  <a:lnTo>
                    <a:pt x="845" y="5355"/>
                  </a:lnTo>
                  <a:lnTo>
                    <a:pt x="848" y="5347"/>
                  </a:lnTo>
                  <a:lnTo>
                    <a:pt x="851" y="5340"/>
                  </a:lnTo>
                  <a:lnTo>
                    <a:pt x="861" y="5297"/>
                  </a:lnTo>
                  <a:lnTo>
                    <a:pt x="866" y="5276"/>
                  </a:lnTo>
                  <a:lnTo>
                    <a:pt x="871" y="5255"/>
                  </a:lnTo>
                  <a:lnTo>
                    <a:pt x="877" y="5240"/>
                  </a:lnTo>
                  <a:lnTo>
                    <a:pt x="881" y="5226"/>
                  </a:lnTo>
                  <a:lnTo>
                    <a:pt x="886" y="5213"/>
                  </a:lnTo>
                  <a:lnTo>
                    <a:pt x="892" y="5201"/>
                  </a:lnTo>
                  <a:lnTo>
                    <a:pt x="900" y="5190"/>
                  </a:lnTo>
                  <a:lnTo>
                    <a:pt x="910" y="5173"/>
                  </a:lnTo>
                  <a:lnTo>
                    <a:pt x="918" y="5158"/>
                  </a:lnTo>
                  <a:lnTo>
                    <a:pt x="924" y="5142"/>
                  </a:lnTo>
                  <a:lnTo>
                    <a:pt x="927" y="5128"/>
                  </a:lnTo>
                  <a:lnTo>
                    <a:pt x="927" y="5109"/>
                  </a:lnTo>
                  <a:lnTo>
                    <a:pt x="935" y="5095"/>
                  </a:lnTo>
                  <a:lnTo>
                    <a:pt x="946" y="5084"/>
                  </a:lnTo>
                  <a:lnTo>
                    <a:pt x="955" y="5068"/>
                  </a:lnTo>
                  <a:lnTo>
                    <a:pt x="967" y="5056"/>
                  </a:lnTo>
                  <a:lnTo>
                    <a:pt x="978" y="5043"/>
                  </a:lnTo>
                  <a:lnTo>
                    <a:pt x="993" y="5033"/>
                  </a:lnTo>
                  <a:lnTo>
                    <a:pt x="1017" y="5011"/>
                  </a:lnTo>
                  <a:lnTo>
                    <a:pt x="1153" y="4816"/>
                  </a:lnTo>
                  <a:lnTo>
                    <a:pt x="1313" y="4670"/>
                  </a:lnTo>
                  <a:lnTo>
                    <a:pt x="1484" y="4542"/>
                  </a:lnTo>
                  <a:lnTo>
                    <a:pt x="1703" y="4423"/>
                  </a:lnTo>
                  <a:lnTo>
                    <a:pt x="1774" y="4535"/>
                  </a:lnTo>
                  <a:lnTo>
                    <a:pt x="1782" y="4550"/>
                  </a:lnTo>
                  <a:lnTo>
                    <a:pt x="1830" y="4653"/>
                  </a:lnTo>
                  <a:lnTo>
                    <a:pt x="1914" y="4904"/>
                  </a:lnTo>
                  <a:lnTo>
                    <a:pt x="2206" y="4288"/>
                  </a:lnTo>
                  <a:lnTo>
                    <a:pt x="2220" y="4305"/>
                  </a:lnTo>
                  <a:lnTo>
                    <a:pt x="2255" y="4339"/>
                  </a:lnTo>
                  <a:lnTo>
                    <a:pt x="2291" y="4396"/>
                  </a:lnTo>
                  <a:lnTo>
                    <a:pt x="2302" y="4440"/>
                  </a:lnTo>
                  <a:lnTo>
                    <a:pt x="2325" y="5016"/>
                  </a:lnTo>
                  <a:lnTo>
                    <a:pt x="2332" y="5024"/>
                  </a:lnTo>
                  <a:lnTo>
                    <a:pt x="2338" y="5036"/>
                  </a:lnTo>
                  <a:lnTo>
                    <a:pt x="2342" y="5069"/>
                  </a:lnTo>
                  <a:lnTo>
                    <a:pt x="2344" y="5103"/>
                  </a:lnTo>
                  <a:lnTo>
                    <a:pt x="2350" y="5134"/>
                  </a:lnTo>
                  <a:lnTo>
                    <a:pt x="2353" y="5134"/>
                  </a:lnTo>
                  <a:lnTo>
                    <a:pt x="2353" y="5146"/>
                  </a:lnTo>
                  <a:lnTo>
                    <a:pt x="2353" y="5393"/>
                  </a:lnTo>
                  <a:lnTo>
                    <a:pt x="2378" y="5392"/>
                  </a:lnTo>
                  <a:lnTo>
                    <a:pt x="2404" y="5390"/>
                  </a:lnTo>
                  <a:lnTo>
                    <a:pt x="2404" y="5387"/>
                  </a:lnTo>
                  <a:lnTo>
                    <a:pt x="2404" y="5370"/>
                  </a:lnTo>
                  <a:lnTo>
                    <a:pt x="2404" y="5339"/>
                  </a:lnTo>
                  <a:lnTo>
                    <a:pt x="2404" y="5323"/>
                  </a:lnTo>
                  <a:lnTo>
                    <a:pt x="2404" y="5143"/>
                  </a:lnTo>
                  <a:lnTo>
                    <a:pt x="2404" y="5101"/>
                  </a:lnTo>
                  <a:lnTo>
                    <a:pt x="2400" y="5101"/>
                  </a:lnTo>
                  <a:lnTo>
                    <a:pt x="2400" y="5080"/>
                  </a:lnTo>
                  <a:lnTo>
                    <a:pt x="2400" y="4982"/>
                  </a:lnTo>
                  <a:lnTo>
                    <a:pt x="2402" y="4982"/>
                  </a:lnTo>
                  <a:lnTo>
                    <a:pt x="2402" y="4400"/>
                  </a:lnTo>
                  <a:lnTo>
                    <a:pt x="2231" y="4183"/>
                  </a:lnTo>
                  <a:lnTo>
                    <a:pt x="2243" y="4047"/>
                  </a:lnTo>
                  <a:lnTo>
                    <a:pt x="2347" y="4126"/>
                  </a:lnTo>
                  <a:lnTo>
                    <a:pt x="2471" y="4400"/>
                  </a:lnTo>
                  <a:lnTo>
                    <a:pt x="2729" y="4828"/>
                  </a:lnTo>
                  <a:lnTo>
                    <a:pt x="2706" y="4820"/>
                  </a:lnTo>
                  <a:lnTo>
                    <a:pt x="2560" y="4758"/>
                  </a:lnTo>
                  <a:lnTo>
                    <a:pt x="2561" y="4769"/>
                  </a:lnTo>
                  <a:lnTo>
                    <a:pt x="2820" y="5022"/>
                  </a:lnTo>
                  <a:lnTo>
                    <a:pt x="2778" y="5019"/>
                  </a:lnTo>
                  <a:lnTo>
                    <a:pt x="2778" y="5025"/>
                  </a:lnTo>
                  <a:lnTo>
                    <a:pt x="2807" y="5025"/>
                  </a:lnTo>
                  <a:lnTo>
                    <a:pt x="2807" y="5033"/>
                  </a:lnTo>
                  <a:lnTo>
                    <a:pt x="2807" y="5034"/>
                  </a:lnTo>
                  <a:lnTo>
                    <a:pt x="2807" y="5042"/>
                  </a:lnTo>
                  <a:lnTo>
                    <a:pt x="2807" y="5056"/>
                  </a:lnTo>
                  <a:lnTo>
                    <a:pt x="2830" y="5056"/>
                  </a:lnTo>
                  <a:lnTo>
                    <a:pt x="2830" y="5063"/>
                  </a:lnTo>
                  <a:lnTo>
                    <a:pt x="2830" y="5134"/>
                  </a:lnTo>
                  <a:lnTo>
                    <a:pt x="2929" y="5134"/>
                  </a:lnTo>
                  <a:lnTo>
                    <a:pt x="2992" y="5084"/>
                  </a:lnTo>
                  <a:lnTo>
                    <a:pt x="3056" y="5033"/>
                  </a:lnTo>
                  <a:lnTo>
                    <a:pt x="2994" y="5033"/>
                  </a:lnTo>
                  <a:lnTo>
                    <a:pt x="3033" y="4794"/>
                  </a:lnTo>
                  <a:lnTo>
                    <a:pt x="3033" y="4738"/>
                  </a:lnTo>
                  <a:lnTo>
                    <a:pt x="3025" y="4685"/>
                  </a:lnTo>
                  <a:lnTo>
                    <a:pt x="2999" y="4635"/>
                  </a:lnTo>
                  <a:lnTo>
                    <a:pt x="2921" y="4552"/>
                  </a:lnTo>
                  <a:lnTo>
                    <a:pt x="2640" y="4339"/>
                  </a:lnTo>
                  <a:lnTo>
                    <a:pt x="2615" y="4316"/>
                  </a:lnTo>
                  <a:lnTo>
                    <a:pt x="2578" y="4261"/>
                  </a:lnTo>
                  <a:lnTo>
                    <a:pt x="2537" y="4105"/>
                  </a:lnTo>
                  <a:lnTo>
                    <a:pt x="3016" y="4067"/>
                  </a:lnTo>
                  <a:lnTo>
                    <a:pt x="3415" y="4072"/>
                  </a:lnTo>
                  <a:lnTo>
                    <a:pt x="3611" y="4100"/>
                  </a:lnTo>
                  <a:lnTo>
                    <a:pt x="3611" y="4061"/>
                  </a:lnTo>
                  <a:lnTo>
                    <a:pt x="3592" y="3949"/>
                  </a:lnTo>
                  <a:lnTo>
                    <a:pt x="3588" y="3774"/>
                  </a:lnTo>
                  <a:lnTo>
                    <a:pt x="3598" y="3687"/>
                  </a:lnTo>
                  <a:lnTo>
                    <a:pt x="3672" y="3360"/>
                  </a:lnTo>
                  <a:lnTo>
                    <a:pt x="3699" y="3282"/>
                  </a:lnTo>
                  <a:lnTo>
                    <a:pt x="3792" y="3273"/>
                  </a:lnTo>
                  <a:lnTo>
                    <a:pt x="3792" y="3276"/>
                  </a:lnTo>
                  <a:lnTo>
                    <a:pt x="3793" y="3274"/>
                  </a:lnTo>
                  <a:lnTo>
                    <a:pt x="3799" y="3273"/>
                  </a:lnTo>
                  <a:lnTo>
                    <a:pt x="3803" y="3273"/>
                  </a:lnTo>
                  <a:lnTo>
                    <a:pt x="3803" y="3272"/>
                  </a:lnTo>
                  <a:lnTo>
                    <a:pt x="3805" y="3271"/>
                  </a:lnTo>
                  <a:lnTo>
                    <a:pt x="3817" y="3267"/>
                  </a:lnTo>
                  <a:lnTo>
                    <a:pt x="3873" y="3263"/>
                  </a:lnTo>
                  <a:lnTo>
                    <a:pt x="3887" y="3263"/>
                  </a:lnTo>
                  <a:lnTo>
                    <a:pt x="3890" y="3263"/>
                  </a:lnTo>
                  <a:lnTo>
                    <a:pt x="3896" y="3259"/>
                  </a:lnTo>
                  <a:lnTo>
                    <a:pt x="3896" y="3255"/>
                  </a:lnTo>
                  <a:lnTo>
                    <a:pt x="3904" y="3255"/>
                  </a:lnTo>
                  <a:lnTo>
                    <a:pt x="3938" y="3255"/>
                  </a:lnTo>
                  <a:lnTo>
                    <a:pt x="3954" y="3255"/>
                  </a:lnTo>
                  <a:lnTo>
                    <a:pt x="3969" y="3255"/>
                  </a:lnTo>
                  <a:lnTo>
                    <a:pt x="3992" y="3254"/>
                  </a:lnTo>
                  <a:lnTo>
                    <a:pt x="4002" y="3252"/>
                  </a:lnTo>
                  <a:lnTo>
                    <a:pt x="4011" y="3252"/>
                  </a:lnTo>
                  <a:lnTo>
                    <a:pt x="4019" y="3252"/>
                  </a:lnTo>
                  <a:lnTo>
                    <a:pt x="4025" y="3252"/>
                  </a:lnTo>
                  <a:lnTo>
                    <a:pt x="4030" y="3251"/>
                  </a:lnTo>
                  <a:lnTo>
                    <a:pt x="4033" y="3251"/>
                  </a:lnTo>
                  <a:lnTo>
                    <a:pt x="4036" y="3251"/>
                  </a:lnTo>
                  <a:lnTo>
                    <a:pt x="4037" y="3251"/>
                  </a:lnTo>
                  <a:lnTo>
                    <a:pt x="4037" y="3223"/>
                  </a:lnTo>
                  <a:lnTo>
                    <a:pt x="4046" y="3221"/>
                  </a:lnTo>
                  <a:lnTo>
                    <a:pt x="4046" y="3158"/>
                  </a:lnTo>
                  <a:lnTo>
                    <a:pt x="4046" y="3150"/>
                  </a:lnTo>
                  <a:lnTo>
                    <a:pt x="3876" y="3149"/>
                  </a:lnTo>
                  <a:lnTo>
                    <a:pt x="3876" y="3153"/>
                  </a:lnTo>
                  <a:lnTo>
                    <a:pt x="3792" y="3150"/>
                  </a:lnTo>
                  <a:lnTo>
                    <a:pt x="3789" y="3150"/>
                  </a:lnTo>
                  <a:lnTo>
                    <a:pt x="3786" y="3150"/>
                  </a:lnTo>
                  <a:lnTo>
                    <a:pt x="3592" y="3161"/>
                  </a:lnTo>
                  <a:lnTo>
                    <a:pt x="3499" y="3141"/>
                  </a:lnTo>
                  <a:lnTo>
                    <a:pt x="3474" y="3124"/>
                  </a:lnTo>
                  <a:lnTo>
                    <a:pt x="3396" y="3029"/>
                  </a:lnTo>
                  <a:lnTo>
                    <a:pt x="3065" y="2498"/>
                  </a:lnTo>
                  <a:lnTo>
                    <a:pt x="3140" y="2432"/>
                  </a:lnTo>
                  <a:lnTo>
                    <a:pt x="3168" y="2392"/>
                  </a:lnTo>
                  <a:lnTo>
                    <a:pt x="3188" y="2351"/>
                  </a:lnTo>
                  <a:lnTo>
                    <a:pt x="3194" y="2321"/>
                  </a:lnTo>
                  <a:lnTo>
                    <a:pt x="3191" y="2293"/>
                  </a:lnTo>
                  <a:lnTo>
                    <a:pt x="3183" y="2265"/>
                  </a:lnTo>
                  <a:lnTo>
                    <a:pt x="3171" y="2239"/>
                  </a:lnTo>
                  <a:lnTo>
                    <a:pt x="3140" y="2186"/>
                  </a:lnTo>
                  <a:lnTo>
                    <a:pt x="3126" y="2160"/>
                  </a:lnTo>
                  <a:lnTo>
                    <a:pt x="3117" y="2132"/>
                  </a:lnTo>
                  <a:lnTo>
                    <a:pt x="3111" y="2017"/>
                  </a:lnTo>
                  <a:lnTo>
                    <a:pt x="3149" y="1789"/>
                  </a:lnTo>
                  <a:lnTo>
                    <a:pt x="3151" y="1668"/>
                  </a:lnTo>
                  <a:lnTo>
                    <a:pt x="3143" y="1626"/>
                  </a:lnTo>
                  <a:lnTo>
                    <a:pt x="3123" y="1593"/>
                  </a:lnTo>
                  <a:lnTo>
                    <a:pt x="3098" y="1567"/>
                  </a:lnTo>
                  <a:lnTo>
                    <a:pt x="3065" y="1548"/>
                  </a:lnTo>
                  <a:lnTo>
                    <a:pt x="2926" y="1488"/>
                  </a:lnTo>
                  <a:lnTo>
                    <a:pt x="2938" y="1413"/>
                  </a:lnTo>
                  <a:lnTo>
                    <a:pt x="2938" y="1264"/>
                  </a:lnTo>
                  <a:lnTo>
                    <a:pt x="2907" y="1056"/>
                  </a:lnTo>
                  <a:lnTo>
                    <a:pt x="2774" y="681"/>
                  </a:lnTo>
                  <a:lnTo>
                    <a:pt x="2778" y="681"/>
                  </a:lnTo>
                  <a:lnTo>
                    <a:pt x="2772" y="674"/>
                  </a:lnTo>
                  <a:lnTo>
                    <a:pt x="2769" y="667"/>
                  </a:lnTo>
                  <a:lnTo>
                    <a:pt x="2767" y="651"/>
                  </a:lnTo>
                  <a:lnTo>
                    <a:pt x="2761" y="643"/>
                  </a:lnTo>
                  <a:lnTo>
                    <a:pt x="2755" y="633"/>
                  </a:lnTo>
                  <a:lnTo>
                    <a:pt x="2754" y="625"/>
                  </a:lnTo>
                  <a:lnTo>
                    <a:pt x="2752" y="620"/>
                  </a:lnTo>
                  <a:lnTo>
                    <a:pt x="2752" y="618"/>
                  </a:lnTo>
                  <a:lnTo>
                    <a:pt x="2752" y="615"/>
                  </a:lnTo>
                  <a:lnTo>
                    <a:pt x="2744" y="603"/>
                  </a:lnTo>
                  <a:lnTo>
                    <a:pt x="2738" y="592"/>
                  </a:lnTo>
                  <a:lnTo>
                    <a:pt x="2731" y="585"/>
                  </a:lnTo>
                  <a:lnTo>
                    <a:pt x="2730" y="578"/>
                  </a:lnTo>
                  <a:lnTo>
                    <a:pt x="2729" y="577"/>
                  </a:lnTo>
                  <a:lnTo>
                    <a:pt x="2727" y="577"/>
                  </a:lnTo>
                  <a:close/>
                  <a:moveTo>
                    <a:pt x="1282" y="485"/>
                  </a:moveTo>
                  <a:lnTo>
                    <a:pt x="1183" y="547"/>
                  </a:lnTo>
                  <a:lnTo>
                    <a:pt x="1088" y="589"/>
                  </a:lnTo>
                  <a:lnTo>
                    <a:pt x="995" y="615"/>
                  </a:lnTo>
                  <a:lnTo>
                    <a:pt x="824" y="628"/>
                  </a:lnTo>
                  <a:lnTo>
                    <a:pt x="676" y="609"/>
                  </a:lnTo>
                  <a:lnTo>
                    <a:pt x="558" y="566"/>
                  </a:lnTo>
                  <a:lnTo>
                    <a:pt x="429" y="493"/>
                  </a:lnTo>
                  <a:lnTo>
                    <a:pt x="423" y="488"/>
                  </a:lnTo>
                  <a:lnTo>
                    <a:pt x="412" y="442"/>
                  </a:lnTo>
                  <a:lnTo>
                    <a:pt x="512" y="488"/>
                  </a:lnTo>
                  <a:lnTo>
                    <a:pt x="708" y="533"/>
                  </a:lnTo>
                  <a:lnTo>
                    <a:pt x="899" y="536"/>
                  </a:lnTo>
                  <a:lnTo>
                    <a:pt x="1071" y="505"/>
                  </a:lnTo>
                  <a:lnTo>
                    <a:pt x="1347" y="396"/>
                  </a:lnTo>
                  <a:lnTo>
                    <a:pt x="1482" y="313"/>
                  </a:lnTo>
                  <a:lnTo>
                    <a:pt x="1282" y="485"/>
                  </a:lnTo>
                  <a:close/>
                  <a:moveTo>
                    <a:pt x="1271" y="261"/>
                  </a:moveTo>
                  <a:lnTo>
                    <a:pt x="1116" y="356"/>
                  </a:lnTo>
                  <a:lnTo>
                    <a:pt x="972" y="404"/>
                  </a:lnTo>
                  <a:lnTo>
                    <a:pt x="846" y="421"/>
                  </a:lnTo>
                  <a:lnTo>
                    <a:pt x="736" y="413"/>
                  </a:lnTo>
                  <a:lnTo>
                    <a:pt x="688" y="404"/>
                  </a:lnTo>
                  <a:lnTo>
                    <a:pt x="612" y="379"/>
                  </a:lnTo>
                  <a:lnTo>
                    <a:pt x="556" y="350"/>
                  </a:lnTo>
                  <a:lnTo>
                    <a:pt x="539" y="337"/>
                  </a:lnTo>
                  <a:lnTo>
                    <a:pt x="523" y="330"/>
                  </a:lnTo>
                  <a:lnTo>
                    <a:pt x="575" y="350"/>
                  </a:lnTo>
                  <a:lnTo>
                    <a:pt x="691" y="373"/>
                  </a:lnTo>
                  <a:lnTo>
                    <a:pt x="815" y="373"/>
                  </a:lnTo>
                  <a:lnTo>
                    <a:pt x="995" y="347"/>
                  </a:lnTo>
                  <a:lnTo>
                    <a:pt x="1271" y="261"/>
                  </a:lnTo>
                  <a:close/>
                  <a:moveTo>
                    <a:pt x="1723" y="373"/>
                  </a:moveTo>
                  <a:lnTo>
                    <a:pt x="1769" y="367"/>
                  </a:lnTo>
                  <a:lnTo>
                    <a:pt x="1818" y="367"/>
                  </a:lnTo>
                  <a:lnTo>
                    <a:pt x="2007" y="401"/>
                  </a:lnTo>
                  <a:lnTo>
                    <a:pt x="2033" y="415"/>
                  </a:lnTo>
                  <a:lnTo>
                    <a:pt x="2050" y="471"/>
                  </a:lnTo>
                  <a:lnTo>
                    <a:pt x="2074" y="772"/>
                  </a:lnTo>
                  <a:lnTo>
                    <a:pt x="2094" y="828"/>
                  </a:lnTo>
                  <a:lnTo>
                    <a:pt x="2125" y="879"/>
                  </a:lnTo>
                  <a:lnTo>
                    <a:pt x="2248" y="1027"/>
                  </a:lnTo>
                  <a:lnTo>
                    <a:pt x="2266" y="1061"/>
                  </a:lnTo>
                  <a:lnTo>
                    <a:pt x="2279" y="1095"/>
                  </a:lnTo>
                  <a:lnTo>
                    <a:pt x="2307" y="1236"/>
                  </a:lnTo>
                  <a:lnTo>
                    <a:pt x="2325" y="1286"/>
                  </a:lnTo>
                  <a:lnTo>
                    <a:pt x="2353" y="1329"/>
                  </a:lnTo>
                  <a:lnTo>
                    <a:pt x="2392" y="1376"/>
                  </a:lnTo>
                  <a:lnTo>
                    <a:pt x="2525" y="1503"/>
                  </a:lnTo>
                  <a:lnTo>
                    <a:pt x="2560" y="1548"/>
                  </a:lnTo>
                  <a:lnTo>
                    <a:pt x="2584" y="1599"/>
                  </a:lnTo>
                  <a:lnTo>
                    <a:pt x="2594" y="1657"/>
                  </a:lnTo>
                  <a:lnTo>
                    <a:pt x="2583" y="1761"/>
                  </a:lnTo>
                  <a:lnTo>
                    <a:pt x="2594" y="1793"/>
                  </a:lnTo>
                  <a:lnTo>
                    <a:pt x="2615" y="1822"/>
                  </a:lnTo>
                  <a:lnTo>
                    <a:pt x="2643" y="1846"/>
                  </a:lnTo>
                  <a:lnTo>
                    <a:pt x="2778" y="1928"/>
                  </a:lnTo>
                  <a:lnTo>
                    <a:pt x="2803" y="1928"/>
                  </a:lnTo>
                  <a:lnTo>
                    <a:pt x="2837" y="1605"/>
                  </a:lnTo>
                  <a:lnTo>
                    <a:pt x="2881" y="1593"/>
                  </a:lnTo>
                  <a:lnTo>
                    <a:pt x="2930" y="1588"/>
                  </a:lnTo>
                  <a:lnTo>
                    <a:pt x="2954" y="1588"/>
                  </a:lnTo>
                  <a:lnTo>
                    <a:pt x="2976" y="1593"/>
                  </a:lnTo>
                  <a:lnTo>
                    <a:pt x="2993" y="1603"/>
                  </a:lnTo>
                  <a:lnTo>
                    <a:pt x="3010" y="1620"/>
                  </a:lnTo>
                  <a:lnTo>
                    <a:pt x="3039" y="1677"/>
                  </a:lnTo>
                  <a:lnTo>
                    <a:pt x="3048" y="1734"/>
                  </a:lnTo>
                  <a:lnTo>
                    <a:pt x="3044" y="1795"/>
                  </a:lnTo>
                  <a:lnTo>
                    <a:pt x="2999" y="1978"/>
                  </a:lnTo>
                  <a:lnTo>
                    <a:pt x="2993" y="2037"/>
                  </a:lnTo>
                  <a:lnTo>
                    <a:pt x="3002" y="2098"/>
                  </a:lnTo>
                  <a:lnTo>
                    <a:pt x="3048" y="2208"/>
                  </a:lnTo>
                  <a:lnTo>
                    <a:pt x="3059" y="2265"/>
                  </a:lnTo>
                  <a:lnTo>
                    <a:pt x="3050" y="2321"/>
                  </a:lnTo>
                  <a:lnTo>
                    <a:pt x="3036" y="2345"/>
                  </a:lnTo>
                  <a:lnTo>
                    <a:pt x="3016" y="2360"/>
                  </a:lnTo>
                  <a:lnTo>
                    <a:pt x="2991" y="2363"/>
                  </a:lnTo>
                  <a:lnTo>
                    <a:pt x="2875" y="2345"/>
                  </a:lnTo>
                  <a:lnTo>
                    <a:pt x="2848" y="2349"/>
                  </a:lnTo>
                  <a:lnTo>
                    <a:pt x="3059" y="2655"/>
                  </a:lnTo>
                  <a:lnTo>
                    <a:pt x="3334" y="3138"/>
                  </a:lnTo>
                  <a:lnTo>
                    <a:pt x="3368" y="3189"/>
                  </a:lnTo>
                  <a:lnTo>
                    <a:pt x="3143" y="3411"/>
                  </a:lnTo>
                  <a:lnTo>
                    <a:pt x="2904" y="3613"/>
                  </a:lnTo>
                  <a:lnTo>
                    <a:pt x="2814" y="3662"/>
                  </a:lnTo>
                  <a:lnTo>
                    <a:pt x="2719" y="3695"/>
                  </a:lnTo>
                  <a:lnTo>
                    <a:pt x="2708" y="3591"/>
                  </a:lnTo>
                  <a:lnTo>
                    <a:pt x="2725" y="3501"/>
                  </a:lnTo>
                  <a:lnTo>
                    <a:pt x="2884" y="3164"/>
                  </a:lnTo>
                  <a:lnTo>
                    <a:pt x="2901" y="3074"/>
                  </a:lnTo>
                  <a:lnTo>
                    <a:pt x="2837" y="2599"/>
                  </a:lnTo>
                  <a:lnTo>
                    <a:pt x="2803" y="2697"/>
                  </a:lnTo>
                  <a:lnTo>
                    <a:pt x="2789" y="3026"/>
                  </a:lnTo>
                  <a:lnTo>
                    <a:pt x="2784" y="3069"/>
                  </a:lnTo>
                  <a:lnTo>
                    <a:pt x="2769" y="3108"/>
                  </a:lnTo>
                  <a:lnTo>
                    <a:pt x="2746" y="3147"/>
                  </a:lnTo>
                  <a:lnTo>
                    <a:pt x="2628" y="3284"/>
                  </a:lnTo>
                  <a:lnTo>
                    <a:pt x="2550" y="3443"/>
                  </a:lnTo>
                  <a:lnTo>
                    <a:pt x="2502" y="3518"/>
                  </a:lnTo>
                  <a:lnTo>
                    <a:pt x="2471" y="3550"/>
                  </a:lnTo>
                  <a:lnTo>
                    <a:pt x="2431" y="3569"/>
                  </a:lnTo>
                  <a:lnTo>
                    <a:pt x="2151" y="3628"/>
                  </a:lnTo>
                  <a:lnTo>
                    <a:pt x="1689" y="3807"/>
                  </a:lnTo>
                  <a:lnTo>
                    <a:pt x="1674" y="3813"/>
                  </a:lnTo>
                  <a:lnTo>
                    <a:pt x="1641" y="3814"/>
                  </a:lnTo>
                  <a:lnTo>
                    <a:pt x="1613" y="3802"/>
                  </a:lnTo>
                  <a:lnTo>
                    <a:pt x="1147" y="3415"/>
                  </a:lnTo>
                  <a:lnTo>
                    <a:pt x="1028" y="3282"/>
                  </a:lnTo>
                  <a:lnTo>
                    <a:pt x="972" y="3204"/>
                  </a:lnTo>
                  <a:lnTo>
                    <a:pt x="752" y="2785"/>
                  </a:lnTo>
                  <a:lnTo>
                    <a:pt x="634" y="2635"/>
                  </a:lnTo>
                  <a:lnTo>
                    <a:pt x="769" y="2930"/>
                  </a:lnTo>
                  <a:lnTo>
                    <a:pt x="674" y="2868"/>
                  </a:lnTo>
                  <a:lnTo>
                    <a:pt x="663" y="2818"/>
                  </a:lnTo>
                  <a:lnTo>
                    <a:pt x="624" y="2728"/>
                  </a:lnTo>
                  <a:lnTo>
                    <a:pt x="573" y="2645"/>
                  </a:lnTo>
                  <a:lnTo>
                    <a:pt x="478" y="2527"/>
                  </a:lnTo>
                  <a:lnTo>
                    <a:pt x="461" y="2489"/>
                  </a:lnTo>
                  <a:lnTo>
                    <a:pt x="455" y="2366"/>
                  </a:lnTo>
                  <a:lnTo>
                    <a:pt x="489" y="2388"/>
                  </a:lnTo>
                  <a:lnTo>
                    <a:pt x="539" y="2444"/>
                  </a:lnTo>
                  <a:lnTo>
                    <a:pt x="623" y="2571"/>
                  </a:lnTo>
                  <a:lnTo>
                    <a:pt x="647" y="2596"/>
                  </a:lnTo>
                  <a:lnTo>
                    <a:pt x="640" y="2556"/>
                  </a:lnTo>
                  <a:lnTo>
                    <a:pt x="495" y="2065"/>
                  </a:lnTo>
                  <a:lnTo>
                    <a:pt x="404" y="1858"/>
                  </a:lnTo>
                  <a:lnTo>
                    <a:pt x="387" y="1806"/>
                  </a:lnTo>
                  <a:lnTo>
                    <a:pt x="381" y="1755"/>
                  </a:lnTo>
                  <a:lnTo>
                    <a:pt x="393" y="1531"/>
                  </a:lnTo>
                  <a:lnTo>
                    <a:pt x="387" y="1475"/>
                  </a:lnTo>
                  <a:lnTo>
                    <a:pt x="343" y="1371"/>
                  </a:lnTo>
                  <a:lnTo>
                    <a:pt x="334" y="1318"/>
                  </a:lnTo>
                  <a:lnTo>
                    <a:pt x="337" y="1264"/>
                  </a:lnTo>
                  <a:lnTo>
                    <a:pt x="366" y="1159"/>
                  </a:lnTo>
                  <a:lnTo>
                    <a:pt x="435" y="1012"/>
                  </a:lnTo>
                  <a:lnTo>
                    <a:pt x="464" y="994"/>
                  </a:lnTo>
                  <a:lnTo>
                    <a:pt x="455" y="784"/>
                  </a:lnTo>
                  <a:lnTo>
                    <a:pt x="469" y="788"/>
                  </a:lnTo>
                  <a:lnTo>
                    <a:pt x="478" y="789"/>
                  </a:lnTo>
                  <a:lnTo>
                    <a:pt x="488" y="794"/>
                  </a:lnTo>
                  <a:lnTo>
                    <a:pt x="499" y="795"/>
                  </a:lnTo>
                  <a:lnTo>
                    <a:pt x="511" y="799"/>
                  </a:lnTo>
                  <a:lnTo>
                    <a:pt x="522" y="801"/>
                  </a:lnTo>
                  <a:lnTo>
                    <a:pt x="529" y="805"/>
                  </a:lnTo>
                  <a:lnTo>
                    <a:pt x="541" y="806"/>
                  </a:lnTo>
                  <a:lnTo>
                    <a:pt x="543" y="811"/>
                  </a:lnTo>
                  <a:lnTo>
                    <a:pt x="776" y="882"/>
                  </a:lnTo>
                  <a:lnTo>
                    <a:pt x="877" y="895"/>
                  </a:lnTo>
                  <a:lnTo>
                    <a:pt x="950" y="895"/>
                  </a:lnTo>
                  <a:lnTo>
                    <a:pt x="1034" y="879"/>
                  </a:lnTo>
                  <a:lnTo>
                    <a:pt x="1220" y="822"/>
                  </a:lnTo>
                  <a:lnTo>
                    <a:pt x="1309" y="772"/>
                  </a:lnTo>
                  <a:lnTo>
                    <a:pt x="1394" y="706"/>
                  </a:lnTo>
                  <a:lnTo>
                    <a:pt x="1504" y="586"/>
                  </a:lnTo>
                  <a:lnTo>
                    <a:pt x="1535" y="542"/>
                  </a:lnTo>
                  <a:lnTo>
                    <a:pt x="1641" y="418"/>
                  </a:lnTo>
                  <a:lnTo>
                    <a:pt x="1680" y="390"/>
                  </a:lnTo>
                  <a:lnTo>
                    <a:pt x="1723" y="373"/>
                  </a:lnTo>
                  <a:close/>
                  <a:moveTo>
                    <a:pt x="2425" y="794"/>
                  </a:moveTo>
                  <a:lnTo>
                    <a:pt x="2514" y="833"/>
                  </a:lnTo>
                  <a:lnTo>
                    <a:pt x="2649" y="926"/>
                  </a:lnTo>
                  <a:lnTo>
                    <a:pt x="2723" y="1027"/>
                  </a:lnTo>
                  <a:lnTo>
                    <a:pt x="2746" y="1078"/>
                  </a:lnTo>
                  <a:lnTo>
                    <a:pt x="2763" y="1176"/>
                  </a:lnTo>
                  <a:lnTo>
                    <a:pt x="2755" y="1263"/>
                  </a:lnTo>
                  <a:lnTo>
                    <a:pt x="2738" y="1329"/>
                  </a:lnTo>
                  <a:lnTo>
                    <a:pt x="2723" y="1365"/>
                  </a:lnTo>
                  <a:lnTo>
                    <a:pt x="2719" y="1371"/>
                  </a:lnTo>
                  <a:lnTo>
                    <a:pt x="2713" y="1241"/>
                  </a:lnTo>
                  <a:lnTo>
                    <a:pt x="2674" y="1118"/>
                  </a:lnTo>
                  <a:lnTo>
                    <a:pt x="2611" y="1012"/>
                  </a:lnTo>
                  <a:lnTo>
                    <a:pt x="2454" y="854"/>
                  </a:lnTo>
                  <a:lnTo>
                    <a:pt x="2313" y="760"/>
                  </a:lnTo>
                  <a:lnTo>
                    <a:pt x="2425" y="794"/>
                  </a:lnTo>
                  <a:close/>
                  <a:moveTo>
                    <a:pt x="3603" y="3254"/>
                  </a:moveTo>
                  <a:lnTo>
                    <a:pt x="3539" y="3434"/>
                  </a:lnTo>
                  <a:lnTo>
                    <a:pt x="3457" y="4004"/>
                  </a:lnTo>
                  <a:lnTo>
                    <a:pt x="2767" y="3926"/>
                  </a:lnTo>
                  <a:lnTo>
                    <a:pt x="2510" y="3926"/>
                  </a:lnTo>
                  <a:lnTo>
                    <a:pt x="2443" y="3936"/>
                  </a:lnTo>
                  <a:lnTo>
                    <a:pt x="2539" y="3869"/>
                  </a:lnTo>
                  <a:lnTo>
                    <a:pt x="2643" y="3814"/>
                  </a:lnTo>
                  <a:lnTo>
                    <a:pt x="2966" y="3684"/>
                  </a:lnTo>
                  <a:lnTo>
                    <a:pt x="3117" y="3599"/>
                  </a:lnTo>
                  <a:lnTo>
                    <a:pt x="3207" y="3521"/>
                  </a:lnTo>
                  <a:lnTo>
                    <a:pt x="3323" y="3378"/>
                  </a:lnTo>
                  <a:lnTo>
                    <a:pt x="3474" y="3242"/>
                  </a:lnTo>
                  <a:lnTo>
                    <a:pt x="3603" y="3254"/>
                  </a:lnTo>
                  <a:close/>
                  <a:moveTo>
                    <a:pt x="1786" y="4327"/>
                  </a:moveTo>
                  <a:lnTo>
                    <a:pt x="1734" y="4215"/>
                  </a:lnTo>
                  <a:lnTo>
                    <a:pt x="1723" y="4154"/>
                  </a:lnTo>
                  <a:lnTo>
                    <a:pt x="1765" y="4143"/>
                  </a:lnTo>
                  <a:lnTo>
                    <a:pt x="1995" y="4126"/>
                  </a:lnTo>
                  <a:lnTo>
                    <a:pt x="2085" y="4100"/>
                  </a:lnTo>
                  <a:lnTo>
                    <a:pt x="2001" y="4339"/>
                  </a:lnTo>
                  <a:lnTo>
                    <a:pt x="1959" y="4525"/>
                  </a:lnTo>
                  <a:lnTo>
                    <a:pt x="1953" y="4592"/>
                  </a:lnTo>
                  <a:lnTo>
                    <a:pt x="1925" y="4536"/>
                  </a:lnTo>
                  <a:lnTo>
                    <a:pt x="1786" y="4327"/>
                  </a:lnTo>
                  <a:close/>
                </a:path>
              </a:pathLst>
            </a:custGeom>
            <a:solidFill>
              <a:srgbClr val="000000"/>
            </a:solidFill>
            <a:ln w="9525">
              <a:noFill/>
              <a:round/>
              <a:headEnd/>
              <a:tailEnd/>
            </a:ln>
          </p:spPr>
          <p:txBody>
            <a:bodyPr/>
            <a:lstStyle/>
            <a:p>
              <a:endParaRPr lang="en-GB"/>
            </a:p>
          </p:txBody>
        </p:sp>
        <p:sp>
          <p:nvSpPr>
            <p:cNvPr id="17977" name="Freeform 569"/>
            <p:cNvSpPr>
              <a:spLocks/>
            </p:cNvSpPr>
            <p:nvPr/>
          </p:nvSpPr>
          <p:spPr bwMode="auto">
            <a:xfrm>
              <a:off x="2709" y="1664"/>
              <a:ext cx="214" cy="63"/>
            </a:xfrm>
            <a:custGeom>
              <a:avLst/>
              <a:gdLst/>
              <a:ahLst/>
              <a:cxnLst>
                <a:cxn ang="0">
                  <a:pos x="771" y="234"/>
                </a:cxn>
                <a:cxn ang="0">
                  <a:pos x="870" y="172"/>
                </a:cxn>
                <a:cxn ang="0">
                  <a:pos x="1070" y="0"/>
                </a:cxn>
                <a:cxn ang="0">
                  <a:pos x="935" y="83"/>
                </a:cxn>
                <a:cxn ang="0">
                  <a:pos x="659" y="192"/>
                </a:cxn>
                <a:cxn ang="0">
                  <a:pos x="487" y="223"/>
                </a:cxn>
                <a:cxn ang="0">
                  <a:pos x="296" y="220"/>
                </a:cxn>
                <a:cxn ang="0">
                  <a:pos x="100" y="175"/>
                </a:cxn>
                <a:cxn ang="0">
                  <a:pos x="0" y="129"/>
                </a:cxn>
                <a:cxn ang="0">
                  <a:pos x="11" y="175"/>
                </a:cxn>
                <a:cxn ang="0">
                  <a:pos x="17" y="180"/>
                </a:cxn>
                <a:cxn ang="0">
                  <a:pos x="146" y="253"/>
                </a:cxn>
                <a:cxn ang="0">
                  <a:pos x="264" y="296"/>
                </a:cxn>
                <a:cxn ang="0">
                  <a:pos x="412" y="315"/>
                </a:cxn>
                <a:cxn ang="0">
                  <a:pos x="583" y="302"/>
                </a:cxn>
                <a:cxn ang="0">
                  <a:pos x="676" y="276"/>
                </a:cxn>
                <a:cxn ang="0">
                  <a:pos x="771" y="234"/>
                </a:cxn>
              </a:cxnLst>
              <a:rect l="0" t="0" r="r" b="b"/>
              <a:pathLst>
                <a:path w="1070" h="315">
                  <a:moveTo>
                    <a:pt x="771" y="234"/>
                  </a:moveTo>
                  <a:lnTo>
                    <a:pt x="870" y="172"/>
                  </a:lnTo>
                  <a:lnTo>
                    <a:pt x="1070" y="0"/>
                  </a:lnTo>
                  <a:lnTo>
                    <a:pt x="935" y="83"/>
                  </a:lnTo>
                  <a:lnTo>
                    <a:pt x="659" y="192"/>
                  </a:lnTo>
                  <a:lnTo>
                    <a:pt x="487" y="223"/>
                  </a:lnTo>
                  <a:lnTo>
                    <a:pt x="296" y="220"/>
                  </a:lnTo>
                  <a:lnTo>
                    <a:pt x="100" y="175"/>
                  </a:lnTo>
                  <a:lnTo>
                    <a:pt x="0" y="129"/>
                  </a:lnTo>
                  <a:lnTo>
                    <a:pt x="11" y="175"/>
                  </a:lnTo>
                  <a:lnTo>
                    <a:pt x="17" y="180"/>
                  </a:lnTo>
                  <a:lnTo>
                    <a:pt x="146" y="253"/>
                  </a:lnTo>
                  <a:lnTo>
                    <a:pt x="264" y="296"/>
                  </a:lnTo>
                  <a:lnTo>
                    <a:pt x="412" y="315"/>
                  </a:lnTo>
                  <a:lnTo>
                    <a:pt x="583" y="302"/>
                  </a:lnTo>
                  <a:lnTo>
                    <a:pt x="676" y="276"/>
                  </a:lnTo>
                  <a:lnTo>
                    <a:pt x="771" y="234"/>
                  </a:lnTo>
                  <a:close/>
                </a:path>
              </a:pathLst>
            </a:custGeom>
            <a:solidFill>
              <a:srgbClr val="007FFF"/>
            </a:solidFill>
            <a:ln w="9525">
              <a:noFill/>
              <a:round/>
              <a:headEnd/>
              <a:tailEnd/>
            </a:ln>
          </p:spPr>
          <p:txBody>
            <a:bodyPr/>
            <a:lstStyle/>
            <a:p>
              <a:endParaRPr lang="en-GB"/>
            </a:p>
          </p:txBody>
        </p:sp>
        <p:sp>
          <p:nvSpPr>
            <p:cNvPr id="17978" name="Freeform 570"/>
            <p:cNvSpPr>
              <a:spLocks/>
            </p:cNvSpPr>
            <p:nvPr/>
          </p:nvSpPr>
          <p:spPr bwMode="auto">
            <a:xfrm>
              <a:off x="2731" y="1653"/>
              <a:ext cx="150" cy="32"/>
            </a:xfrm>
            <a:custGeom>
              <a:avLst/>
              <a:gdLst/>
              <a:ahLst/>
              <a:cxnLst>
                <a:cxn ang="0">
                  <a:pos x="593" y="95"/>
                </a:cxn>
                <a:cxn ang="0">
                  <a:pos x="748" y="0"/>
                </a:cxn>
                <a:cxn ang="0">
                  <a:pos x="472" y="86"/>
                </a:cxn>
                <a:cxn ang="0">
                  <a:pos x="292" y="112"/>
                </a:cxn>
                <a:cxn ang="0">
                  <a:pos x="168" y="112"/>
                </a:cxn>
                <a:cxn ang="0">
                  <a:pos x="52" y="89"/>
                </a:cxn>
                <a:cxn ang="0">
                  <a:pos x="0" y="69"/>
                </a:cxn>
                <a:cxn ang="0">
                  <a:pos x="16" y="76"/>
                </a:cxn>
                <a:cxn ang="0">
                  <a:pos x="33" y="89"/>
                </a:cxn>
                <a:cxn ang="0">
                  <a:pos x="89" y="118"/>
                </a:cxn>
                <a:cxn ang="0">
                  <a:pos x="165" y="143"/>
                </a:cxn>
                <a:cxn ang="0">
                  <a:pos x="213" y="152"/>
                </a:cxn>
                <a:cxn ang="0">
                  <a:pos x="323" y="160"/>
                </a:cxn>
                <a:cxn ang="0">
                  <a:pos x="449" y="143"/>
                </a:cxn>
                <a:cxn ang="0">
                  <a:pos x="593" y="95"/>
                </a:cxn>
              </a:cxnLst>
              <a:rect l="0" t="0" r="r" b="b"/>
              <a:pathLst>
                <a:path w="748" h="160">
                  <a:moveTo>
                    <a:pt x="593" y="95"/>
                  </a:moveTo>
                  <a:lnTo>
                    <a:pt x="748" y="0"/>
                  </a:lnTo>
                  <a:lnTo>
                    <a:pt x="472" y="86"/>
                  </a:lnTo>
                  <a:lnTo>
                    <a:pt x="292" y="112"/>
                  </a:lnTo>
                  <a:lnTo>
                    <a:pt x="168" y="112"/>
                  </a:lnTo>
                  <a:lnTo>
                    <a:pt x="52" y="89"/>
                  </a:lnTo>
                  <a:lnTo>
                    <a:pt x="0" y="69"/>
                  </a:lnTo>
                  <a:lnTo>
                    <a:pt x="16" y="76"/>
                  </a:lnTo>
                  <a:lnTo>
                    <a:pt x="33" y="89"/>
                  </a:lnTo>
                  <a:lnTo>
                    <a:pt x="89" y="118"/>
                  </a:lnTo>
                  <a:lnTo>
                    <a:pt x="165" y="143"/>
                  </a:lnTo>
                  <a:lnTo>
                    <a:pt x="213" y="152"/>
                  </a:lnTo>
                  <a:lnTo>
                    <a:pt x="323" y="160"/>
                  </a:lnTo>
                  <a:lnTo>
                    <a:pt x="449" y="143"/>
                  </a:lnTo>
                  <a:lnTo>
                    <a:pt x="593" y="95"/>
                  </a:lnTo>
                  <a:close/>
                </a:path>
              </a:pathLst>
            </a:custGeom>
            <a:solidFill>
              <a:srgbClr val="007FFF"/>
            </a:solidFill>
            <a:ln w="9525">
              <a:noFill/>
              <a:round/>
              <a:headEnd/>
              <a:tailEnd/>
            </a:ln>
          </p:spPr>
          <p:txBody>
            <a:bodyPr/>
            <a:lstStyle/>
            <a:p>
              <a:endParaRPr lang="en-GB"/>
            </a:p>
          </p:txBody>
        </p:sp>
        <p:sp>
          <p:nvSpPr>
            <p:cNvPr id="17979" name="Freeform 571"/>
            <p:cNvSpPr>
              <a:spLocks noEditPoints="1"/>
            </p:cNvSpPr>
            <p:nvPr/>
          </p:nvSpPr>
          <p:spPr bwMode="auto">
            <a:xfrm>
              <a:off x="2734" y="1675"/>
              <a:ext cx="566" cy="688"/>
            </a:xfrm>
            <a:custGeom>
              <a:avLst/>
              <a:gdLst/>
              <a:ahLst/>
              <a:cxnLst>
                <a:cxn ang="0">
                  <a:pos x="965" y="219"/>
                </a:cxn>
                <a:cxn ang="0">
                  <a:pos x="338" y="528"/>
                </a:cxn>
                <a:cxn ang="0">
                  <a:pos x="0" y="1091"/>
                </a:cxn>
                <a:cxn ang="0">
                  <a:pos x="574" y="1337"/>
                </a:cxn>
                <a:cxn ang="0">
                  <a:pos x="572" y="1512"/>
                </a:cxn>
                <a:cxn ang="0">
                  <a:pos x="49" y="1628"/>
                </a:cxn>
                <a:cxn ang="0">
                  <a:pos x="439" y="2525"/>
                </a:cxn>
                <a:cxn ang="0">
                  <a:pos x="618" y="2999"/>
                </a:cxn>
                <a:cxn ang="0">
                  <a:pos x="1167" y="3430"/>
                </a:cxn>
                <a:cxn ang="0">
                  <a:pos x="2011" y="3076"/>
                </a:cxn>
                <a:cxn ang="0">
                  <a:pos x="2264" y="2330"/>
                </a:cxn>
                <a:cxn ang="0">
                  <a:pos x="2180" y="3328"/>
                </a:cxn>
                <a:cxn ang="0">
                  <a:pos x="2520" y="2288"/>
                </a:cxn>
                <a:cxn ang="0">
                  <a:pos x="2511" y="1954"/>
                </a:cxn>
                <a:cxn ang="0">
                  <a:pos x="2505" y="1428"/>
                </a:cxn>
                <a:cxn ang="0">
                  <a:pos x="2415" y="1221"/>
                </a:cxn>
                <a:cxn ang="0">
                  <a:pos x="2104" y="1479"/>
                </a:cxn>
                <a:cxn ang="0">
                  <a:pos x="2021" y="1181"/>
                </a:cxn>
                <a:cxn ang="0">
                  <a:pos x="1740" y="728"/>
                </a:cxn>
                <a:cxn ang="0">
                  <a:pos x="1511" y="104"/>
                </a:cxn>
                <a:cxn ang="0">
                  <a:pos x="1437" y="868"/>
                </a:cxn>
                <a:cxn ang="0">
                  <a:pos x="1342" y="970"/>
                </a:cxn>
                <a:cxn ang="0">
                  <a:pos x="945" y="1138"/>
                </a:cxn>
                <a:cxn ang="0">
                  <a:pos x="1279" y="1103"/>
                </a:cxn>
                <a:cxn ang="0">
                  <a:pos x="1629" y="1116"/>
                </a:cxn>
                <a:cxn ang="0">
                  <a:pos x="1333" y="1232"/>
                </a:cxn>
                <a:cxn ang="0">
                  <a:pos x="1445" y="1253"/>
                </a:cxn>
                <a:cxn ang="0">
                  <a:pos x="1129" y="1318"/>
                </a:cxn>
                <a:cxn ang="0">
                  <a:pos x="1006" y="1290"/>
                </a:cxn>
                <a:cxn ang="0">
                  <a:pos x="1017" y="1181"/>
                </a:cxn>
                <a:cxn ang="0">
                  <a:pos x="577" y="1920"/>
                </a:cxn>
                <a:cxn ang="0">
                  <a:pos x="614" y="2050"/>
                </a:cxn>
                <a:cxn ang="0">
                  <a:pos x="650" y="2004"/>
                </a:cxn>
                <a:cxn ang="0">
                  <a:pos x="759" y="2131"/>
                </a:cxn>
                <a:cxn ang="0">
                  <a:pos x="574" y="2204"/>
                </a:cxn>
                <a:cxn ang="0">
                  <a:pos x="1112" y="1818"/>
                </a:cxn>
                <a:cxn ang="0">
                  <a:pos x="1226" y="1819"/>
                </a:cxn>
                <a:cxn ang="0">
                  <a:pos x="1198" y="1931"/>
                </a:cxn>
                <a:cxn ang="0">
                  <a:pos x="1017" y="1895"/>
                </a:cxn>
                <a:cxn ang="0">
                  <a:pos x="1017" y="1953"/>
                </a:cxn>
                <a:cxn ang="0">
                  <a:pos x="948" y="1937"/>
                </a:cxn>
                <a:cxn ang="0">
                  <a:pos x="909" y="2120"/>
                </a:cxn>
                <a:cxn ang="0">
                  <a:pos x="905" y="2261"/>
                </a:cxn>
                <a:cxn ang="0">
                  <a:pos x="1983" y="1544"/>
                </a:cxn>
                <a:cxn ang="0">
                  <a:pos x="1842" y="2082"/>
                </a:cxn>
                <a:cxn ang="0">
                  <a:pos x="1897" y="1408"/>
                </a:cxn>
                <a:cxn ang="0">
                  <a:pos x="2441" y="1468"/>
                </a:cxn>
                <a:cxn ang="0">
                  <a:pos x="2362" y="1667"/>
                </a:cxn>
                <a:cxn ang="0">
                  <a:pos x="2368" y="1402"/>
                </a:cxn>
                <a:cxn ang="0">
                  <a:pos x="1393" y="2428"/>
                </a:cxn>
                <a:cxn ang="0">
                  <a:pos x="770" y="2411"/>
                </a:cxn>
                <a:cxn ang="0">
                  <a:pos x="1468" y="2305"/>
                </a:cxn>
                <a:cxn ang="0">
                  <a:pos x="1504" y="2654"/>
                </a:cxn>
                <a:cxn ang="0">
                  <a:pos x="1038" y="2845"/>
                </a:cxn>
                <a:cxn ang="0">
                  <a:pos x="968" y="2679"/>
                </a:cxn>
                <a:cxn ang="0">
                  <a:pos x="175" y="1630"/>
                </a:cxn>
                <a:cxn ang="0">
                  <a:pos x="372" y="1596"/>
                </a:cxn>
              </a:cxnLst>
              <a:rect l="0" t="0" r="r" b="b"/>
              <a:pathLst>
                <a:path w="2829" h="3440">
                  <a:moveTo>
                    <a:pt x="1230" y="0"/>
                  </a:moveTo>
                  <a:lnTo>
                    <a:pt x="1184" y="6"/>
                  </a:lnTo>
                  <a:lnTo>
                    <a:pt x="1141" y="23"/>
                  </a:lnTo>
                  <a:lnTo>
                    <a:pt x="1102" y="51"/>
                  </a:lnTo>
                  <a:lnTo>
                    <a:pt x="996" y="175"/>
                  </a:lnTo>
                  <a:lnTo>
                    <a:pt x="965" y="219"/>
                  </a:lnTo>
                  <a:lnTo>
                    <a:pt x="855" y="339"/>
                  </a:lnTo>
                  <a:lnTo>
                    <a:pt x="770" y="405"/>
                  </a:lnTo>
                  <a:lnTo>
                    <a:pt x="681" y="455"/>
                  </a:lnTo>
                  <a:lnTo>
                    <a:pt x="495" y="512"/>
                  </a:lnTo>
                  <a:lnTo>
                    <a:pt x="411" y="528"/>
                  </a:lnTo>
                  <a:lnTo>
                    <a:pt x="338" y="528"/>
                  </a:lnTo>
                  <a:lnTo>
                    <a:pt x="237" y="515"/>
                  </a:lnTo>
                  <a:lnTo>
                    <a:pt x="4" y="444"/>
                  </a:lnTo>
                  <a:lnTo>
                    <a:pt x="8" y="478"/>
                  </a:lnTo>
                  <a:lnTo>
                    <a:pt x="28" y="556"/>
                  </a:lnTo>
                  <a:lnTo>
                    <a:pt x="40" y="751"/>
                  </a:lnTo>
                  <a:lnTo>
                    <a:pt x="0" y="1091"/>
                  </a:lnTo>
                  <a:lnTo>
                    <a:pt x="11" y="1307"/>
                  </a:lnTo>
                  <a:lnTo>
                    <a:pt x="332" y="1256"/>
                  </a:lnTo>
                  <a:lnTo>
                    <a:pt x="439" y="1267"/>
                  </a:lnTo>
                  <a:lnTo>
                    <a:pt x="467" y="1276"/>
                  </a:lnTo>
                  <a:lnTo>
                    <a:pt x="523" y="1301"/>
                  </a:lnTo>
                  <a:lnTo>
                    <a:pt x="574" y="1337"/>
                  </a:lnTo>
                  <a:lnTo>
                    <a:pt x="644" y="1402"/>
                  </a:lnTo>
                  <a:lnTo>
                    <a:pt x="695" y="1915"/>
                  </a:lnTo>
                  <a:lnTo>
                    <a:pt x="664" y="1872"/>
                  </a:lnTo>
                  <a:lnTo>
                    <a:pt x="630" y="1771"/>
                  </a:lnTo>
                  <a:lnTo>
                    <a:pt x="607" y="1613"/>
                  </a:lnTo>
                  <a:lnTo>
                    <a:pt x="572" y="1512"/>
                  </a:lnTo>
                  <a:lnTo>
                    <a:pt x="523" y="1467"/>
                  </a:lnTo>
                  <a:lnTo>
                    <a:pt x="307" y="1546"/>
                  </a:lnTo>
                  <a:lnTo>
                    <a:pt x="143" y="1585"/>
                  </a:lnTo>
                  <a:lnTo>
                    <a:pt x="90" y="1586"/>
                  </a:lnTo>
                  <a:lnTo>
                    <a:pt x="84" y="1607"/>
                  </a:lnTo>
                  <a:lnTo>
                    <a:pt x="49" y="1628"/>
                  </a:lnTo>
                  <a:lnTo>
                    <a:pt x="8" y="1630"/>
                  </a:lnTo>
                  <a:lnTo>
                    <a:pt x="14" y="1696"/>
                  </a:lnTo>
                  <a:lnTo>
                    <a:pt x="28" y="1763"/>
                  </a:lnTo>
                  <a:lnTo>
                    <a:pt x="319" y="2310"/>
                  </a:lnTo>
                  <a:lnTo>
                    <a:pt x="405" y="2501"/>
                  </a:lnTo>
                  <a:lnTo>
                    <a:pt x="439" y="2525"/>
                  </a:lnTo>
                  <a:lnTo>
                    <a:pt x="445" y="2535"/>
                  </a:lnTo>
                  <a:lnTo>
                    <a:pt x="466" y="2580"/>
                  </a:lnTo>
                  <a:lnTo>
                    <a:pt x="549" y="2825"/>
                  </a:lnTo>
                  <a:lnTo>
                    <a:pt x="580" y="2959"/>
                  </a:lnTo>
                  <a:lnTo>
                    <a:pt x="594" y="2977"/>
                  </a:lnTo>
                  <a:lnTo>
                    <a:pt x="618" y="2999"/>
                  </a:lnTo>
                  <a:lnTo>
                    <a:pt x="641" y="3010"/>
                  </a:lnTo>
                  <a:lnTo>
                    <a:pt x="888" y="3107"/>
                  </a:lnTo>
                  <a:lnTo>
                    <a:pt x="1000" y="3183"/>
                  </a:lnTo>
                  <a:lnTo>
                    <a:pt x="1049" y="3229"/>
                  </a:lnTo>
                  <a:lnTo>
                    <a:pt x="1198" y="3418"/>
                  </a:lnTo>
                  <a:lnTo>
                    <a:pt x="1167" y="3430"/>
                  </a:lnTo>
                  <a:lnTo>
                    <a:pt x="1150" y="3440"/>
                  </a:lnTo>
                  <a:lnTo>
                    <a:pt x="1612" y="3261"/>
                  </a:lnTo>
                  <a:lnTo>
                    <a:pt x="1892" y="3202"/>
                  </a:lnTo>
                  <a:lnTo>
                    <a:pt x="1932" y="3183"/>
                  </a:lnTo>
                  <a:lnTo>
                    <a:pt x="1963" y="3151"/>
                  </a:lnTo>
                  <a:lnTo>
                    <a:pt x="2011" y="3076"/>
                  </a:lnTo>
                  <a:lnTo>
                    <a:pt x="2089" y="2917"/>
                  </a:lnTo>
                  <a:lnTo>
                    <a:pt x="2207" y="2780"/>
                  </a:lnTo>
                  <a:lnTo>
                    <a:pt x="2230" y="2741"/>
                  </a:lnTo>
                  <a:lnTo>
                    <a:pt x="2245" y="2702"/>
                  </a:lnTo>
                  <a:lnTo>
                    <a:pt x="2250" y="2659"/>
                  </a:lnTo>
                  <a:lnTo>
                    <a:pt x="2264" y="2330"/>
                  </a:lnTo>
                  <a:lnTo>
                    <a:pt x="2298" y="2232"/>
                  </a:lnTo>
                  <a:lnTo>
                    <a:pt x="2362" y="2707"/>
                  </a:lnTo>
                  <a:lnTo>
                    <a:pt x="2345" y="2797"/>
                  </a:lnTo>
                  <a:lnTo>
                    <a:pt x="2186" y="3134"/>
                  </a:lnTo>
                  <a:lnTo>
                    <a:pt x="2169" y="3224"/>
                  </a:lnTo>
                  <a:lnTo>
                    <a:pt x="2180" y="3328"/>
                  </a:lnTo>
                  <a:lnTo>
                    <a:pt x="2275" y="3295"/>
                  </a:lnTo>
                  <a:lnTo>
                    <a:pt x="2365" y="3246"/>
                  </a:lnTo>
                  <a:lnTo>
                    <a:pt x="2604" y="3044"/>
                  </a:lnTo>
                  <a:lnTo>
                    <a:pt x="2829" y="2822"/>
                  </a:lnTo>
                  <a:lnTo>
                    <a:pt x="2795" y="2771"/>
                  </a:lnTo>
                  <a:lnTo>
                    <a:pt x="2520" y="2288"/>
                  </a:lnTo>
                  <a:lnTo>
                    <a:pt x="2309" y="1982"/>
                  </a:lnTo>
                  <a:lnTo>
                    <a:pt x="2336" y="1978"/>
                  </a:lnTo>
                  <a:lnTo>
                    <a:pt x="2452" y="1996"/>
                  </a:lnTo>
                  <a:lnTo>
                    <a:pt x="2477" y="1993"/>
                  </a:lnTo>
                  <a:lnTo>
                    <a:pt x="2497" y="1978"/>
                  </a:lnTo>
                  <a:lnTo>
                    <a:pt x="2511" y="1954"/>
                  </a:lnTo>
                  <a:lnTo>
                    <a:pt x="2520" y="1898"/>
                  </a:lnTo>
                  <a:lnTo>
                    <a:pt x="2509" y="1841"/>
                  </a:lnTo>
                  <a:lnTo>
                    <a:pt x="2463" y="1731"/>
                  </a:lnTo>
                  <a:lnTo>
                    <a:pt x="2454" y="1670"/>
                  </a:lnTo>
                  <a:lnTo>
                    <a:pt x="2460" y="1611"/>
                  </a:lnTo>
                  <a:lnTo>
                    <a:pt x="2505" y="1428"/>
                  </a:lnTo>
                  <a:lnTo>
                    <a:pt x="2509" y="1367"/>
                  </a:lnTo>
                  <a:lnTo>
                    <a:pt x="2500" y="1310"/>
                  </a:lnTo>
                  <a:lnTo>
                    <a:pt x="2471" y="1253"/>
                  </a:lnTo>
                  <a:lnTo>
                    <a:pt x="2454" y="1236"/>
                  </a:lnTo>
                  <a:lnTo>
                    <a:pt x="2437" y="1226"/>
                  </a:lnTo>
                  <a:lnTo>
                    <a:pt x="2415" y="1221"/>
                  </a:lnTo>
                  <a:lnTo>
                    <a:pt x="2391" y="1221"/>
                  </a:lnTo>
                  <a:lnTo>
                    <a:pt x="2342" y="1226"/>
                  </a:lnTo>
                  <a:lnTo>
                    <a:pt x="2298" y="1238"/>
                  </a:lnTo>
                  <a:lnTo>
                    <a:pt x="2264" y="1561"/>
                  </a:lnTo>
                  <a:lnTo>
                    <a:pt x="2239" y="1561"/>
                  </a:lnTo>
                  <a:lnTo>
                    <a:pt x="2104" y="1479"/>
                  </a:lnTo>
                  <a:lnTo>
                    <a:pt x="2076" y="1455"/>
                  </a:lnTo>
                  <a:lnTo>
                    <a:pt x="2055" y="1426"/>
                  </a:lnTo>
                  <a:lnTo>
                    <a:pt x="2044" y="1394"/>
                  </a:lnTo>
                  <a:lnTo>
                    <a:pt x="2055" y="1290"/>
                  </a:lnTo>
                  <a:lnTo>
                    <a:pt x="2045" y="1232"/>
                  </a:lnTo>
                  <a:lnTo>
                    <a:pt x="2021" y="1181"/>
                  </a:lnTo>
                  <a:lnTo>
                    <a:pt x="1986" y="1136"/>
                  </a:lnTo>
                  <a:lnTo>
                    <a:pt x="1853" y="1009"/>
                  </a:lnTo>
                  <a:lnTo>
                    <a:pt x="1814" y="962"/>
                  </a:lnTo>
                  <a:lnTo>
                    <a:pt x="1786" y="919"/>
                  </a:lnTo>
                  <a:lnTo>
                    <a:pt x="1768" y="869"/>
                  </a:lnTo>
                  <a:lnTo>
                    <a:pt x="1740" y="728"/>
                  </a:lnTo>
                  <a:lnTo>
                    <a:pt x="1727" y="694"/>
                  </a:lnTo>
                  <a:lnTo>
                    <a:pt x="1709" y="660"/>
                  </a:lnTo>
                  <a:lnTo>
                    <a:pt x="1586" y="512"/>
                  </a:lnTo>
                  <a:lnTo>
                    <a:pt x="1555" y="461"/>
                  </a:lnTo>
                  <a:lnTo>
                    <a:pt x="1535" y="405"/>
                  </a:lnTo>
                  <a:lnTo>
                    <a:pt x="1511" y="104"/>
                  </a:lnTo>
                  <a:lnTo>
                    <a:pt x="1494" y="48"/>
                  </a:lnTo>
                  <a:lnTo>
                    <a:pt x="1468" y="34"/>
                  </a:lnTo>
                  <a:lnTo>
                    <a:pt x="1279" y="0"/>
                  </a:lnTo>
                  <a:lnTo>
                    <a:pt x="1230" y="0"/>
                  </a:lnTo>
                  <a:close/>
                  <a:moveTo>
                    <a:pt x="1344" y="874"/>
                  </a:moveTo>
                  <a:lnTo>
                    <a:pt x="1437" y="868"/>
                  </a:lnTo>
                  <a:lnTo>
                    <a:pt x="1606" y="897"/>
                  </a:lnTo>
                  <a:lnTo>
                    <a:pt x="1662" y="921"/>
                  </a:lnTo>
                  <a:lnTo>
                    <a:pt x="1716" y="953"/>
                  </a:lnTo>
                  <a:lnTo>
                    <a:pt x="1552" y="936"/>
                  </a:lnTo>
                  <a:lnTo>
                    <a:pt x="1443" y="942"/>
                  </a:lnTo>
                  <a:lnTo>
                    <a:pt x="1342" y="970"/>
                  </a:lnTo>
                  <a:lnTo>
                    <a:pt x="1270" y="1015"/>
                  </a:lnTo>
                  <a:lnTo>
                    <a:pt x="1245" y="1037"/>
                  </a:lnTo>
                  <a:lnTo>
                    <a:pt x="1215" y="1052"/>
                  </a:lnTo>
                  <a:lnTo>
                    <a:pt x="1190" y="1069"/>
                  </a:lnTo>
                  <a:lnTo>
                    <a:pt x="1040" y="1126"/>
                  </a:lnTo>
                  <a:lnTo>
                    <a:pt x="945" y="1138"/>
                  </a:lnTo>
                  <a:lnTo>
                    <a:pt x="882" y="1136"/>
                  </a:lnTo>
                  <a:lnTo>
                    <a:pt x="816" y="1121"/>
                  </a:lnTo>
                  <a:lnTo>
                    <a:pt x="899" y="1094"/>
                  </a:lnTo>
                  <a:lnTo>
                    <a:pt x="1258" y="897"/>
                  </a:lnTo>
                  <a:lnTo>
                    <a:pt x="1344" y="874"/>
                  </a:lnTo>
                  <a:close/>
                  <a:moveTo>
                    <a:pt x="1279" y="1103"/>
                  </a:moveTo>
                  <a:lnTo>
                    <a:pt x="1285" y="1099"/>
                  </a:lnTo>
                  <a:lnTo>
                    <a:pt x="1294" y="1099"/>
                  </a:lnTo>
                  <a:lnTo>
                    <a:pt x="1375" y="1086"/>
                  </a:lnTo>
                  <a:lnTo>
                    <a:pt x="1532" y="1080"/>
                  </a:lnTo>
                  <a:lnTo>
                    <a:pt x="1651" y="1091"/>
                  </a:lnTo>
                  <a:lnTo>
                    <a:pt x="1629" y="1116"/>
                  </a:lnTo>
                  <a:lnTo>
                    <a:pt x="1605" y="1138"/>
                  </a:lnTo>
                  <a:lnTo>
                    <a:pt x="1546" y="1170"/>
                  </a:lnTo>
                  <a:lnTo>
                    <a:pt x="1482" y="1187"/>
                  </a:lnTo>
                  <a:lnTo>
                    <a:pt x="1437" y="1192"/>
                  </a:lnTo>
                  <a:lnTo>
                    <a:pt x="1392" y="1215"/>
                  </a:lnTo>
                  <a:lnTo>
                    <a:pt x="1333" y="1232"/>
                  </a:lnTo>
                  <a:lnTo>
                    <a:pt x="1434" y="1231"/>
                  </a:lnTo>
                  <a:lnTo>
                    <a:pt x="1454" y="1226"/>
                  </a:lnTo>
                  <a:lnTo>
                    <a:pt x="1471" y="1226"/>
                  </a:lnTo>
                  <a:lnTo>
                    <a:pt x="1465" y="1238"/>
                  </a:lnTo>
                  <a:lnTo>
                    <a:pt x="1456" y="1243"/>
                  </a:lnTo>
                  <a:lnTo>
                    <a:pt x="1445" y="1253"/>
                  </a:lnTo>
                  <a:lnTo>
                    <a:pt x="1431" y="1256"/>
                  </a:lnTo>
                  <a:lnTo>
                    <a:pt x="1344" y="1276"/>
                  </a:lnTo>
                  <a:lnTo>
                    <a:pt x="1304" y="1293"/>
                  </a:lnTo>
                  <a:lnTo>
                    <a:pt x="1218" y="1316"/>
                  </a:lnTo>
                  <a:lnTo>
                    <a:pt x="1175" y="1322"/>
                  </a:lnTo>
                  <a:lnTo>
                    <a:pt x="1129" y="1318"/>
                  </a:lnTo>
                  <a:lnTo>
                    <a:pt x="1083" y="1305"/>
                  </a:lnTo>
                  <a:lnTo>
                    <a:pt x="1135" y="1276"/>
                  </a:lnTo>
                  <a:lnTo>
                    <a:pt x="1161" y="1265"/>
                  </a:lnTo>
                  <a:lnTo>
                    <a:pt x="1190" y="1259"/>
                  </a:lnTo>
                  <a:lnTo>
                    <a:pt x="1023" y="1274"/>
                  </a:lnTo>
                  <a:lnTo>
                    <a:pt x="1006" y="1290"/>
                  </a:lnTo>
                  <a:lnTo>
                    <a:pt x="971" y="1310"/>
                  </a:lnTo>
                  <a:lnTo>
                    <a:pt x="931" y="1318"/>
                  </a:lnTo>
                  <a:lnTo>
                    <a:pt x="886" y="1310"/>
                  </a:lnTo>
                  <a:lnTo>
                    <a:pt x="943" y="1253"/>
                  </a:lnTo>
                  <a:lnTo>
                    <a:pt x="960" y="1232"/>
                  </a:lnTo>
                  <a:lnTo>
                    <a:pt x="1017" y="1181"/>
                  </a:lnTo>
                  <a:lnTo>
                    <a:pt x="1078" y="1155"/>
                  </a:lnTo>
                  <a:lnTo>
                    <a:pt x="1224" y="1111"/>
                  </a:lnTo>
                  <a:lnTo>
                    <a:pt x="1279" y="1103"/>
                  </a:lnTo>
                  <a:close/>
                  <a:moveTo>
                    <a:pt x="546" y="1987"/>
                  </a:moveTo>
                  <a:lnTo>
                    <a:pt x="555" y="1953"/>
                  </a:lnTo>
                  <a:lnTo>
                    <a:pt x="577" y="1920"/>
                  </a:lnTo>
                  <a:lnTo>
                    <a:pt x="608" y="1895"/>
                  </a:lnTo>
                  <a:lnTo>
                    <a:pt x="583" y="1966"/>
                  </a:lnTo>
                  <a:lnTo>
                    <a:pt x="580" y="2004"/>
                  </a:lnTo>
                  <a:lnTo>
                    <a:pt x="594" y="2038"/>
                  </a:lnTo>
                  <a:lnTo>
                    <a:pt x="602" y="2044"/>
                  </a:lnTo>
                  <a:lnTo>
                    <a:pt x="614" y="2050"/>
                  </a:lnTo>
                  <a:lnTo>
                    <a:pt x="636" y="2050"/>
                  </a:lnTo>
                  <a:lnTo>
                    <a:pt x="652" y="2048"/>
                  </a:lnTo>
                  <a:lnTo>
                    <a:pt x="664" y="2044"/>
                  </a:lnTo>
                  <a:lnTo>
                    <a:pt x="675" y="2043"/>
                  </a:lnTo>
                  <a:lnTo>
                    <a:pt x="686" y="2037"/>
                  </a:lnTo>
                  <a:lnTo>
                    <a:pt x="650" y="2004"/>
                  </a:lnTo>
                  <a:lnTo>
                    <a:pt x="782" y="2037"/>
                  </a:lnTo>
                  <a:lnTo>
                    <a:pt x="804" y="2048"/>
                  </a:lnTo>
                  <a:lnTo>
                    <a:pt x="850" y="2082"/>
                  </a:lnTo>
                  <a:lnTo>
                    <a:pt x="833" y="2088"/>
                  </a:lnTo>
                  <a:lnTo>
                    <a:pt x="782" y="2086"/>
                  </a:lnTo>
                  <a:lnTo>
                    <a:pt x="759" y="2131"/>
                  </a:lnTo>
                  <a:lnTo>
                    <a:pt x="715" y="2198"/>
                  </a:lnTo>
                  <a:lnTo>
                    <a:pt x="695" y="2215"/>
                  </a:lnTo>
                  <a:lnTo>
                    <a:pt x="673" y="2223"/>
                  </a:lnTo>
                  <a:lnTo>
                    <a:pt x="644" y="2227"/>
                  </a:lnTo>
                  <a:lnTo>
                    <a:pt x="594" y="2217"/>
                  </a:lnTo>
                  <a:lnTo>
                    <a:pt x="574" y="2204"/>
                  </a:lnTo>
                  <a:lnTo>
                    <a:pt x="566" y="2183"/>
                  </a:lnTo>
                  <a:lnTo>
                    <a:pt x="546" y="2065"/>
                  </a:lnTo>
                  <a:lnTo>
                    <a:pt x="546" y="1987"/>
                  </a:lnTo>
                  <a:close/>
                  <a:moveTo>
                    <a:pt x="1135" y="1866"/>
                  </a:moveTo>
                  <a:lnTo>
                    <a:pt x="1123" y="1830"/>
                  </a:lnTo>
                  <a:lnTo>
                    <a:pt x="1112" y="1818"/>
                  </a:lnTo>
                  <a:lnTo>
                    <a:pt x="1097" y="1808"/>
                  </a:lnTo>
                  <a:lnTo>
                    <a:pt x="1049" y="1791"/>
                  </a:lnTo>
                  <a:lnTo>
                    <a:pt x="1023" y="1774"/>
                  </a:lnTo>
                  <a:lnTo>
                    <a:pt x="1015" y="1759"/>
                  </a:lnTo>
                  <a:lnTo>
                    <a:pt x="1152" y="1788"/>
                  </a:lnTo>
                  <a:lnTo>
                    <a:pt x="1226" y="1819"/>
                  </a:lnTo>
                  <a:lnTo>
                    <a:pt x="1240" y="1831"/>
                  </a:lnTo>
                  <a:lnTo>
                    <a:pt x="1245" y="1849"/>
                  </a:lnTo>
                  <a:lnTo>
                    <a:pt x="1241" y="1869"/>
                  </a:lnTo>
                  <a:lnTo>
                    <a:pt x="1235" y="1886"/>
                  </a:lnTo>
                  <a:lnTo>
                    <a:pt x="1212" y="1919"/>
                  </a:lnTo>
                  <a:lnTo>
                    <a:pt x="1198" y="1931"/>
                  </a:lnTo>
                  <a:lnTo>
                    <a:pt x="1184" y="1943"/>
                  </a:lnTo>
                  <a:lnTo>
                    <a:pt x="1139" y="1976"/>
                  </a:lnTo>
                  <a:lnTo>
                    <a:pt x="1123" y="1984"/>
                  </a:lnTo>
                  <a:lnTo>
                    <a:pt x="1117" y="1948"/>
                  </a:lnTo>
                  <a:lnTo>
                    <a:pt x="1135" y="1866"/>
                  </a:lnTo>
                  <a:close/>
                  <a:moveTo>
                    <a:pt x="1017" y="1895"/>
                  </a:moveTo>
                  <a:lnTo>
                    <a:pt x="1034" y="1892"/>
                  </a:lnTo>
                  <a:lnTo>
                    <a:pt x="1044" y="1908"/>
                  </a:lnTo>
                  <a:lnTo>
                    <a:pt x="1046" y="1920"/>
                  </a:lnTo>
                  <a:lnTo>
                    <a:pt x="1040" y="1936"/>
                  </a:lnTo>
                  <a:lnTo>
                    <a:pt x="1032" y="1948"/>
                  </a:lnTo>
                  <a:lnTo>
                    <a:pt x="1017" y="1953"/>
                  </a:lnTo>
                  <a:lnTo>
                    <a:pt x="1004" y="1954"/>
                  </a:lnTo>
                  <a:lnTo>
                    <a:pt x="939" y="1984"/>
                  </a:lnTo>
                  <a:lnTo>
                    <a:pt x="928" y="1987"/>
                  </a:lnTo>
                  <a:lnTo>
                    <a:pt x="920" y="1991"/>
                  </a:lnTo>
                  <a:lnTo>
                    <a:pt x="926" y="1972"/>
                  </a:lnTo>
                  <a:lnTo>
                    <a:pt x="948" y="1937"/>
                  </a:lnTo>
                  <a:lnTo>
                    <a:pt x="979" y="1914"/>
                  </a:lnTo>
                  <a:lnTo>
                    <a:pt x="996" y="1903"/>
                  </a:lnTo>
                  <a:lnTo>
                    <a:pt x="1017" y="1895"/>
                  </a:lnTo>
                  <a:close/>
                  <a:moveTo>
                    <a:pt x="886" y="2117"/>
                  </a:moveTo>
                  <a:lnTo>
                    <a:pt x="897" y="2120"/>
                  </a:lnTo>
                  <a:lnTo>
                    <a:pt x="909" y="2120"/>
                  </a:lnTo>
                  <a:lnTo>
                    <a:pt x="920" y="2126"/>
                  </a:lnTo>
                  <a:lnTo>
                    <a:pt x="928" y="2128"/>
                  </a:lnTo>
                  <a:lnTo>
                    <a:pt x="971" y="2151"/>
                  </a:lnTo>
                  <a:lnTo>
                    <a:pt x="945" y="2209"/>
                  </a:lnTo>
                  <a:lnTo>
                    <a:pt x="928" y="2238"/>
                  </a:lnTo>
                  <a:lnTo>
                    <a:pt x="905" y="2261"/>
                  </a:lnTo>
                  <a:lnTo>
                    <a:pt x="897" y="2227"/>
                  </a:lnTo>
                  <a:lnTo>
                    <a:pt x="886" y="2117"/>
                  </a:lnTo>
                  <a:close/>
                  <a:moveTo>
                    <a:pt x="1875" y="1305"/>
                  </a:moveTo>
                  <a:lnTo>
                    <a:pt x="1886" y="1354"/>
                  </a:lnTo>
                  <a:lnTo>
                    <a:pt x="1963" y="1495"/>
                  </a:lnTo>
                  <a:lnTo>
                    <a:pt x="1983" y="1544"/>
                  </a:lnTo>
                  <a:lnTo>
                    <a:pt x="1992" y="1591"/>
                  </a:lnTo>
                  <a:lnTo>
                    <a:pt x="1988" y="1641"/>
                  </a:lnTo>
                  <a:lnTo>
                    <a:pt x="1893" y="1831"/>
                  </a:lnTo>
                  <a:lnTo>
                    <a:pt x="1863" y="1931"/>
                  </a:lnTo>
                  <a:lnTo>
                    <a:pt x="1845" y="2030"/>
                  </a:lnTo>
                  <a:lnTo>
                    <a:pt x="1842" y="2082"/>
                  </a:lnTo>
                  <a:lnTo>
                    <a:pt x="1816" y="1937"/>
                  </a:lnTo>
                  <a:lnTo>
                    <a:pt x="1816" y="1866"/>
                  </a:lnTo>
                  <a:lnTo>
                    <a:pt x="1827" y="1791"/>
                  </a:lnTo>
                  <a:lnTo>
                    <a:pt x="1899" y="1512"/>
                  </a:lnTo>
                  <a:lnTo>
                    <a:pt x="1904" y="1461"/>
                  </a:lnTo>
                  <a:lnTo>
                    <a:pt x="1897" y="1408"/>
                  </a:lnTo>
                  <a:lnTo>
                    <a:pt x="1882" y="1356"/>
                  </a:lnTo>
                  <a:lnTo>
                    <a:pt x="1875" y="1305"/>
                  </a:lnTo>
                  <a:close/>
                  <a:moveTo>
                    <a:pt x="2446" y="1339"/>
                  </a:moveTo>
                  <a:lnTo>
                    <a:pt x="2452" y="1391"/>
                  </a:lnTo>
                  <a:lnTo>
                    <a:pt x="2449" y="1444"/>
                  </a:lnTo>
                  <a:lnTo>
                    <a:pt x="2441" y="1468"/>
                  </a:lnTo>
                  <a:lnTo>
                    <a:pt x="2415" y="1515"/>
                  </a:lnTo>
                  <a:lnTo>
                    <a:pt x="2409" y="1540"/>
                  </a:lnTo>
                  <a:lnTo>
                    <a:pt x="2421" y="1765"/>
                  </a:lnTo>
                  <a:lnTo>
                    <a:pt x="2403" y="1836"/>
                  </a:lnTo>
                  <a:lnTo>
                    <a:pt x="2387" y="1797"/>
                  </a:lnTo>
                  <a:lnTo>
                    <a:pt x="2362" y="1667"/>
                  </a:lnTo>
                  <a:lnTo>
                    <a:pt x="2328" y="1759"/>
                  </a:lnTo>
                  <a:lnTo>
                    <a:pt x="2308" y="1858"/>
                  </a:lnTo>
                  <a:lnTo>
                    <a:pt x="2286" y="1780"/>
                  </a:lnTo>
                  <a:lnTo>
                    <a:pt x="2285" y="1701"/>
                  </a:lnTo>
                  <a:lnTo>
                    <a:pt x="2297" y="1624"/>
                  </a:lnTo>
                  <a:lnTo>
                    <a:pt x="2368" y="1402"/>
                  </a:lnTo>
                  <a:lnTo>
                    <a:pt x="2393" y="1250"/>
                  </a:lnTo>
                  <a:lnTo>
                    <a:pt x="2427" y="1290"/>
                  </a:lnTo>
                  <a:lnTo>
                    <a:pt x="2446" y="1339"/>
                  </a:lnTo>
                  <a:close/>
                  <a:moveTo>
                    <a:pt x="1552" y="2322"/>
                  </a:moveTo>
                  <a:lnTo>
                    <a:pt x="1510" y="2344"/>
                  </a:lnTo>
                  <a:lnTo>
                    <a:pt x="1393" y="2428"/>
                  </a:lnTo>
                  <a:lnTo>
                    <a:pt x="1310" y="2474"/>
                  </a:lnTo>
                  <a:lnTo>
                    <a:pt x="899" y="2575"/>
                  </a:lnTo>
                  <a:lnTo>
                    <a:pt x="644" y="2572"/>
                  </a:lnTo>
                  <a:lnTo>
                    <a:pt x="661" y="2530"/>
                  </a:lnTo>
                  <a:lnTo>
                    <a:pt x="737" y="2417"/>
                  </a:lnTo>
                  <a:lnTo>
                    <a:pt x="770" y="2411"/>
                  </a:lnTo>
                  <a:lnTo>
                    <a:pt x="836" y="2390"/>
                  </a:lnTo>
                  <a:lnTo>
                    <a:pt x="1122" y="2261"/>
                  </a:lnTo>
                  <a:lnTo>
                    <a:pt x="1192" y="2251"/>
                  </a:lnTo>
                  <a:lnTo>
                    <a:pt x="1268" y="2261"/>
                  </a:lnTo>
                  <a:lnTo>
                    <a:pt x="1308" y="2272"/>
                  </a:lnTo>
                  <a:lnTo>
                    <a:pt x="1468" y="2305"/>
                  </a:lnTo>
                  <a:lnTo>
                    <a:pt x="1595" y="2305"/>
                  </a:lnTo>
                  <a:lnTo>
                    <a:pt x="1552" y="2322"/>
                  </a:lnTo>
                  <a:close/>
                  <a:moveTo>
                    <a:pt x="1546" y="2541"/>
                  </a:moveTo>
                  <a:lnTo>
                    <a:pt x="1586" y="2502"/>
                  </a:lnTo>
                  <a:lnTo>
                    <a:pt x="1566" y="2558"/>
                  </a:lnTo>
                  <a:lnTo>
                    <a:pt x="1504" y="2654"/>
                  </a:lnTo>
                  <a:lnTo>
                    <a:pt x="1414" y="2741"/>
                  </a:lnTo>
                  <a:lnTo>
                    <a:pt x="1364" y="2777"/>
                  </a:lnTo>
                  <a:lnTo>
                    <a:pt x="1258" y="2825"/>
                  </a:lnTo>
                  <a:lnTo>
                    <a:pt x="1150" y="2845"/>
                  </a:lnTo>
                  <a:lnTo>
                    <a:pt x="1095" y="2848"/>
                  </a:lnTo>
                  <a:lnTo>
                    <a:pt x="1038" y="2845"/>
                  </a:lnTo>
                  <a:lnTo>
                    <a:pt x="982" y="2833"/>
                  </a:lnTo>
                  <a:lnTo>
                    <a:pt x="886" y="2794"/>
                  </a:lnTo>
                  <a:lnTo>
                    <a:pt x="842" y="2758"/>
                  </a:lnTo>
                  <a:lnTo>
                    <a:pt x="830" y="2732"/>
                  </a:lnTo>
                  <a:lnTo>
                    <a:pt x="872" y="2710"/>
                  </a:lnTo>
                  <a:lnTo>
                    <a:pt x="968" y="2679"/>
                  </a:lnTo>
                  <a:lnTo>
                    <a:pt x="1114" y="2654"/>
                  </a:lnTo>
                  <a:lnTo>
                    <a:pt x="1167" y="2653"/>
                  </a:lnTo>
                  <a:lnTo>
                    <a:pt x="1364" y="2623"/>
                  </a:lnTo>
                  <a:lnTo>
                    <a:pt x="1504" y="2569"/>
                  </a:lnTo>
                  <a:lnTo>
                    <a:pt x="1546" y="2541"/>
                  </a:lnTo>
                  <a:close/>
                  <a:moveTo>
                    <a:pt x="175" y="1630"/>
                  </a:moveTo>
                  <a:lnTo>
                    <a:pt x="203" y="1603"/>
                  </a:lnTo>
                  <a:lnTo>
                    <a:pt x="270" y="1566"/>
                  </a:lnTo>
                  <a:lnTo>
                    <a:pt x="454" y="1518"/>
                  </a:lnTo>
                  <a:lnTo>
                    <a:pt x="431" y="1549"/>
                  </a:lnTo>
                  <a:lnTo>
                    <a:pt x="405" y="1574"/>
                  </a:lnTo>
                  <a:lnTo>
                    <a:pt x="372" y="1596"/>
                  </a:lnTo>
                  <a:lnTo>
                    <a:pt x="296" y="1622"/>
                  </a:lnTo>
                  <a:lnTo>
                    <a:pt x="214" y="1630"/>
                  </a:lnTo>
                  <a:lnTo>
                    <a:pt x="175" y="1630"/>
                  </a:lnTo>
                  <a:close/>
                </a:path>
              </a:pathLst>
            </a:custGeom>
            <a:solidFill>
              <a:srgbClr val="CC8C7F"/>
            </a:solidFill>
            <a:ln w="9525">
              <a:noFill/>
              <a:round/>
              <a:headEnd/>
              <a:tailEnd/>
            </a:ln>
          </p:spPr>
          <p:txBody>
            <a:bodyPr/>
            <a:lstStyle/>
            <a:p>
              <a:endParaRPr lang="en-GB"/>
            </a:p>
          </p:txBody>
        </p:sp>
        <p:sp>
          <p:nvSpPr>
            <p:cNvPr id="17980" name="Freeform 572"/>
            <p:cNvSpPr>
              <a:spLocks/>
            </p:cNvSpPr>
            <p:nvPr/>
          </p:nvSpPr>
          <p:spPr bwMode="auto">
            <a:xfrm>
              <a:off x="2898" y="1848"/>
              <a:ext cx="180" cy="54"/>
            </a:xfrm>
            <a:custGeom>
              <a:avLst/>
              <a:gdLst/>
              <a:ahLst/>
              <a:cxnLst>
                <a:cxn ang="0">
                  <a:pos x="621" y="0"/>
                </a:cxn>
                <a:cxn ang="0">
                  <a:pos x="528" y="6"/>
                </a:cxn>
                <a:cxn ang="0">
                  <a:pos x="442" y="29"/>
                </a:cxn>
                <a:cxn ang="0">
                  <a:pos x="83" y="226"/>
                </a:cxn>
                <a:cxn ang="0">
                  <a:pos x="0" y="253"/>
                </a:cxn>
                <a:cxn ang="0">
                  <a:pos x="66" y="268"/>
                </a:cxn>
                <a:cxn ang="0">
                  <a:pos x="129" y="270"/>
                </a:cxn>
                <a:cxn ang="0">
                  <a:pos x="224" y="258"/>
                </a:cxn>
                <a:cxn ang="0">
                  <a:pos x="374" y="201"/>
                </a:cxn>
                <a:cxn ang="0">
                  <a:pos x="399" y="184"/>
                </a:cxn>
                <a:cxn ang="0">
                  <a:pos x="429" y="169"/>
                </a:cxn>
                <a:cxn ang="0">
                  <a:pos x="454" y="147"/>
                </a:cxn>
                <a:cxn ang="0">
                  <a:pos x="526" y="102"/>
                </a:cxn>
                <a:cxn ang="0">
                  <a:pos x="627" y="74"/>
                </a:cxn>
                <a:cxn ang="0">
                  <a:pos x="736" y="68"/>
                </a:cxn>
                <a:cxn ang="0">
                  <a:pos x="900" y="85"/>
                </a:cxn>
                <a:cxn ang="0">
                  <a:pos x="846" y="53"/>
                </a:cxn>
                <a:cxn ang="0">
                  <a:pos x="790" y="29"/>
                </a:cxn>
                <a:cxn ang="0">
                  <a:pos x="621" y="0"/>
                </a:cxn>
              </a:cxnLst>
              <a:rect l="0" t="0" r="r" b="b"/>
              <a:pathLst>
                <a:path w="900" h="270">
                  <a:moveTo>
                    <a:pt x="621" y="0"/>
                  </a:moveTo>
                  <a:lnTo>
                    <a:pt x="528" y="6"/>
                  </a:lnTo>
                  <a:lnTo>
                    <a:pt x="442" y="29"/>
                  </a:lnTo>
                  <a:lnTo>
                    <a:pt x="83" y="226"/>
                  </a:lnTo>
                  <a:lnTo>
                    <a:pt x="0" y="253"/>
                  </a:lnTo>
                  <a:lnTo>
                    <a:pt x="66" y="268"/>
                  </a:lnTo>
                  <a:lnTo>
                    <a:pt x="129" y="270"/>
                  </a:lnTo>
                  <a:lnTo>
                    <a:pt x="224" y="258"/>
                  </a:lnTo>
                  <a:lnTo>
                    <a:pt x="374" y="201"/>
                  </a:lnTo>
                  <a:lnTo>
                    <a:pt x="399" y="184"/>
                  </a:lnTo>
                  <a:lnTo>
                    <a:pt x="429" y="169"/>
                  </a:lnTo>
                  <a:lnTo>
                    <a:pt x="454" y="147"/>
                  </a:lnTo>
                  <a:lnTo>
                    <a:pt x="526" y="102"/>
                  </a:lnTo>
                  <a:lnTo>
                    <a:pt x="627" y="74"/>
                  </a:lnTo>
                  <a:lnTo>
                    <a:pt x="736" y="68"/>
                  </a:lnTo>
                  <a:lnTo>
                    <a:pt x="900" y="85"/>
                  </a:lnTo>
                  <a:lnTo>
                    <a:pt x="846" y="53"/>
                  </a:lnTo>
                  <a:lnTo>
                    <a:pt x="790" y="29"/>
                  </a:lnTo>
                  <a:lnTo>
                    <a:pt x="621" y="0"/>
                  </a:lnTo>
                  <a:close/>
                </a:path>
              </a:pathLst>
            </a:custGeom>
            <a:solidFill>
              <a:srgbClr val="000000"/>
            </a:solidFill>
            <a:ln w="9525">
              <a:noFill/>
              <a:round/>
              <a:headEnd/>
              <a:tailEnd/>
            </a:ln>
          </p:spPr>
          <p:txBody>
            <a:bodyPr/>
            <a:lstStyle/>
            <a:p>
              <a:endParaRPr lang="en-GB"/>
            </a:p>
          </p:txBody>
        </p:sp>
        <p:sp>
          <p:nvSpPr>
            <p:cNvPr id="17981" name="Freeform 573"/>
            <p:cNvSpPr>
              <a:spLocks noEditPoints="1"/>
            </p:cNvSpPr>
            <p:nvPr/>
          </p:nvSpPr>
          <p:spPr bwMode="auto">
            <a:xfrm>
              <a:off x="2912" y="1891"/>
              <a:ext cx="153" cy="48"/>
            </a:xfrm>
            <a:custGeom>
              <a:avLst/>
              <a:gdLst/>
              <a:ahLst/>
              <a:cxnLst>
                <a:cxn ang="0">
                  <a:pos x="393" y="23"/>
                </a:cxn>
                <a:cxn ang="0">
                  <a:pos x="192" y="75"/>
                </a:cxn>
                <a:cxn ang="0">
                  <a:pos x="74" y="152"/>
                </a:cxn>
                <a:cxn ang="0">
                  <a:pos x="0" y="230"/>
                </a:cxn>
                <a:cxn ang="0">
                  <a:pos x="85" y="230"/>
                </a:cxn>
                <a:cxn ang="0">
                  <a:pos x="137" y="194"/>
                </a:cxn>
                <a:cxn ang="0">
                  <a:pos x="243" y="92"/>
                </a:cxn>
                <a:cxn ang="0">
                  <a:pos x="292" y="103"/>
                </a:cxn>
                <a:cxn ang="0">
                  <a:pos x="338" y="146"/>
                </a:cxn>
                <a:cxn ang="0">
                  <a:pos x="422" y="158"/>
                </a:cxn>
                <a:cxn ang="0">
                  <a:pos x="304" y="179"/>
                </a:cxn>
                <a:cxn ang="0">
                  <a:pos x="249" y="196"/>
                </a:cxn>
                <a:cxn ang="0">
                  <a:pos x="243" y="238"/>
                </a:cxn>
                <a:cxn ang="0">
                  <a:pos x="332" y="236"/>
                </a:cxn>
                <a:cxn ang="0">
                  <a:pos x="458" y="196"/>
                </a:cxn>
                <a:cxn ang="0">
                  <a:pos x="559" y="173"/>
                </a:cxn>
                <a:cxn ang="0">
                  <a:pos x="579" y="158"/>
                </a:cxn>
                <a:cxn ang="0">
                  <a:pos x="568" y="146"/>
                </a:cxn>
                <a:cxn ang="0">
                  <a:pos x="447" y="152"/>
                </a:cxn>
                <a:cxn ang="0">
                  <a:pos x="490" y="129"/>
                </a:cxn>
                <a:cxn ang="0">
                  <a:pos x="511" y="95"/>
                </a:cxn>
                <a:cxn ang="0">
                  <a:pos x="519" y="56"/>
                </a:cxn>
                <a:cxn ang="0">
                  <a:pos x="553" y="52"/>
                </a:cxn>
                <a:cxn ang="0">
                  <a:pos x="585" y="63"/>
                </a:cxn>
                <a:cxn ang="0">
                  <a:pos x="551" y="112"/>
                </a:cxn>
                <a:cxn ang="0">
                  <a:pos x="660" y="90"/>
                </a:cxn>
                <a:cxn ang="0">
                  <a:pos x="743" y="36"/>
                </a:cxn>
                <a:cxn ang="0">
                  <a:pos x="646" y="0"/>
                </a:cxn>
                <a:cxn ang="0">
                  <a:pos x="408" y="19"/>
                </a:cxn>
                <a:cxn ang="0">
                  <a:pos x="456" y="75"/>
                </a:cxn>
                <a:cxn ang="0">
                  <a:pos x="464" y="67"/>
                </a:cxn>
                <a:cxn ang="0">
                  <a:pos x="481" y="69"/>
                </a:cxn>
                <a:cxn ang="0">
                  <a:pos x="484" y="75"/>
                </a:cxn>
                <a:cxn ang="0">
                  <a:pos x="483" y="92"/>
                </a:cxn>
                <a:cxn ang="0">
                  <a:pos x="477" y="109"/>
                </a:cxn>
                <a:cxn ang="0">
                  <a:pos x="435" y="135"/>
                </a:cxn>
                <a:cxn ang="0">
                  <a:pos x="379" y="135"/>
                </a:cxn>
                <a:cxn ang="0">
                  <a:pos x="338" y="109"/>
                </a:cxn>
                <a:cxn ang="0">
                  <a:pos x="354" y="109"/>
                </a:cxn>
                <a:cxn ang="0">
                  <a:pos x="410" y="118"/>
                </a:cxn>
                <a:cxn ang="0">
                  <a:pos x="466" y="95"/>
                </a:cxn>
                <a:cxn ang="0">
                  <a:pos x="458" y="92"/>
                </a:cxn>
                <a:cxn ang="0">
                  <a:pos x="452" y="80"/>
                </a:cxn>
              </a:cxnLst>
              <a:rect l="0" t="0" r="r" b="b"/>
              <a:pathLst>
                <a:path w="765" h="242">
                  <a:moveTo>
                    <a:pt x="399" y="19"/>
                  </a:moveTo>
                  <a:lnTo>
                    <a:pt x="393" y="23"/>
                  </a:lnTo>
                  <a:lnTo>
                    <a:pt x="338" y="31"/>
                  </a:lnTo>
                  <a:lnTo>
                    <a:pt x="192" y="75"/>
                  </a:lnTo>
                  <a:lnTo>
                    <a:pt x="131" y="101"/>
                  </a:lnTo>
                  <a:lnTo>
                    <a:pt x="74" y="152"/>
                  </a:lnTo>
                  <a:lnTo>
                    <a:pt x="57" y="173"/>
                  </a:lnTo>
                  <a:lnTo>
                    <a:pt x="0" y="230"/>
                  </a:lnTo>
                  <a:lnTo>
                    <a:pt x="45" y="238"/>
                  </a:lnTo>
                  <a:lnTo>
                    <a:pt x="85" y="230"/>
                  </a:lnTo>
                  <a:lnTo>
                    <a:pt x="120" y="210"/>
                  </a:lnTo>
                  <a:lnTo>
                    <a:pt x="137" y="194"/>
                  </a:lnTo>
                  <a:lnTo>
                    <a:pt x="209" y="118"/>
                  </a:lnTo>
                  <a:lnTo>
                    <a:pt x="243" y="92"/>
                  </a:lnTo>
                  <a:lnTo>
                    <a:pt x="281" y="78"/>
                  </a:lnTo>
                  <a:lnTo>
                    <a:pt x="292" y="103"/>
                  </a:lnTo>
                  <a:lnTo>
                    <a:pt x="321" y="135"/>
                  </a:lnTo>
                  <a:lnTo>
                    <a:pt x="338" y="146"/>
                  </a:lnTo>
                  <a:lnTo>
                    <a:pt x="379" y="156"/>
                  </a:lnTo>
                  <a:lnTo>
                    <a:pt x="422" y="158"/>
                  </a:lnTo>
                  <a:lnTo>
                    <a:pt x="332" y="170"/>
                  </a:lnTo>
                  <a:lnTo>
                    <a:pt x="304" y="179"/>
                  </a:lnTo>
                  <a:lnTo>
                    <a:pt x="275" y="185"/>
                  </a:lnTo>
                  <a:lnTo>
                    <a:pt x="249" y="196"/>
                  </a:lnTo>
                  <a:lnTo>
                    <a:pt x="197" y="225"/>
                  </a:lnTo>
                  <a:lnTo>
                    <a:pt x="243" y="238"/>
                  </a:lnTo>
                  <a:lnTo>
                    <a:pt x="289" y="242"/>
                  </a:lnTo>
                  <a:lnTo>
                    <a:pt x="332" y="236"/>
                  </a:lnTo>
                  <a:lnTo>
                    <a:pt x="418" y="213"/>
                  </a:lnTo>
                  <a:lnTo>
                    <a:pt x="458" y="196"/>
                  </a:lnTo>
                  <a:lnTo>
                    <a:pt x="545" y="176"/>
                  </a:lnTo>
                  <a:lnTo>
                    <a:pt x="559" y="173"/>
                  </a:lnTo>
                  <a:lnTo>
                    <a:pt x="570" y="163"/>
                  </a:lnTo>
                  <a:lnTo>
                    <a:pt x="579" y="158"/>
                  </a:lnTo>
                  <a:lnTo>
                    <a:pt x="585" y="146"/>
                  </a:lnTo>
                  <a:lnTo>
                    <a:pt x="568" y="146"/>
                  </a:lnTo>
                  <a:lnTo>
                    <a:pt x="548" y="151"/>
                  </a:lnTo>
                  <a:lnTo>
                    <a:pt x="447" y="152"/>
                  </a:lnTo>
                  <a:lnTo>
                    <a:pt x="433" y="152"/>
                  </a:lnTo>
                  <a:lnTo>
                    <a:pt x="490" y="129"/>
                  </a:lnTo>
                  <a:lnTo>
                    <a:pt x="506" y="112"/>
                  </a:lnTo>
                  <a:lnTo>
                    <a:pt x="511" y="95"/>
                  </a:lnTo>
                  <a:lnTo>
                    <a:pt x="514" y="75"/>
                  </a:lnTo>
                  <a:lnTo>
                    <a:pt x="519" y="56"/>
                  </a:lnTo>
                  <a:lnTo>
                    <a:pt x="536" y="56"/>
                  </a:lnTo>
                  <a:lnTo>
                    <a:pt x="553" y="52"/>
                  </a:lnTo>
                  <a:lnTo>
                    <a:pt x="570" y="56"/>
                  </a:lnTo>
                  <a:lnTo>
                    <a:pt x="585" y="63"/>
                  </a:lnTo>
                  <a:lnTo>
                    <a:pt x="534" y="115"/>
                  </a:lnTo>
                  <a:lnTo>
                    <a:pt x="551" y="112"/>
                  </a:lnTo>
                  <a:lnTo>
                    <a:pt x="596" y="107"/>
                  </a:lnTo>
                  <a:lnTo>
                    <a:pt x="660" y="90"/>
                  </a:lnTo>
                  <a:lnTo>
                    <a:pt x="719" y="58"/>
                  </a:lnTo>
                  <a:lnTo>
                    <a:pt x="743" y="36"/>
                  </a:lnTo>
                  <a:lnTo>
                    <a:pt x="765" y="11"/>
                  </a:lnTo>
                  <a:lnTo>
                    <a:pt x="646" y="0"/>
                  </a:lnTo>
                  <a:lnTo>
                    <a:pt x="489" y="6"/>
                  </a:lnTo>
                  <a:lnTo>
                    <a:pt x="408" y="19"/>
                  </a:lnTo>
                  <a:lnTo>
                    <a:pt x="399" y="19"/>
                  </a:lnTo>
                  <a:close/>
                  <a:moveTo>
                    <a:pt x="456" y="75"/>
                  </a:moveTo>
                  <a:lnTo>
                    <a:pt x="458" y="69"/>
                  </a:lnTo>
                  <a:lnTo>
                    <a:pt x="464" y="67"/>
                  </a:lnTo>
                  <a:lnTo>
                    <a:pt x="477" y="67"/>
                  </a:lnTo>
                  <a:lnTo>
                    <a:pt x="481" y="69"/>
                  </a:lnTo>
                  <a:lnTo>
                    <a:pt x="483" y="69"/>
                  </a:lnTo>
                  <a:lnTo>
                    <a:pt x="484" y="75"/>
                  </a:lnTo>
                  <a:lnTo>
                    <a:pt x="484" y="86"/>
                  </a:lnTo>
                  <a:lnTo>
                    <a:pt x="483" y="92"/>
                  </a:lnTo>
                  <a:lnTo>
                    <a:pt x="483" y="93"/>
                  </a:lnTo>
                  <a:lnTo>
                    <a:pt x="477" y="109"/>
                  </a:lnTo>
                  <a:lnTo>
                    <a:pt x="458" y="124"/>
                  </a:lnTo>
                  <a:lnTo>
                    <a:pt x="435" y="135"/>
                  </a:lnTo>
                  <a:lnTo>
                    <a:pt x="407" y="137"/>
                  </a:lnTo>
                  <a:lnTo>
                    <a:pt x="379" y="135"/>
                  </a:lnTo>
                  <a:lnTo>
                    <a:pt x="354" y="124"/>
                  </a:lnTo>
                  <a:lnTo>
                    <a:pt x="338" y="109"/>
                  </a:lnTo>
                  <a:lnTo>
                    <a:pt x="334" y="95"/>
                  </a:lnTo>
                  <a:lnTo>
                    <a:pt x="354" y="109"/>
                  </a:lnTo>
                  <a:lnTo>
                    <a:pt x="379" y="115"/>
                  </a:lnTo>
                  <a:lnTo>
                    <a:pt x="410" y="118"/>
                  </a:lnTo>
                  <a:lnTo>
                    <a:pt x="464" y="98"/>
                  </a:lnTo>
                  <a:lnTo>
                    <a:pt x="466" y="95"/>
                  </a:lnTo>
                  <a:lnTo>
                    <a:pt x="464" y="95"/>
                  </a:lnTo>
                  <a:lnTo>
                    <a:pt x="458" y="92"/>
                  </a:lnTo>
                  <a:lnTo>
                    <a:pt x="456" y="86"/>
                  </a:lnTo>
                  <a:lnTo>
                    <a:pt x="452" y="80"/>
                  </a:lnTo>
                  <a:lnTo>
                    <a:pt x="456" y="75"/>
                  </a:lnTo>
                  <a:close/>
                </a:path>
              </a:pathLst>
            </a:custGeom>
            <a:solidFill>
              <a:srgbClr val="000000"/>
            </a:solidFill>
            <a:ln w="9525">
              <a:noFill/>
              <a:round/>
              <a:headEnd/>
              <a:tailEnd/>
            </a:ln>
          </p:spPr>
          <p:txBody>
            <a:bodyPr/>
            <a:lstStyle/>
            <a:p>
              <a:endParaRPr lang="en-GB"/>
            </a:p>
          </p:txBody>
        </p:sp>
        <p:sp>
          <p:nvSpPr>
            <p:cNvPr id="17982" name="Freeform 574"/>
            <p:cNvSpPr>
              <a:spLocks/>
            </p:cNvSpPr>
            <p:nvPr/>
          </p:nvSpPr>
          <p:spPr bwMode="auto">
            <a:xfrm>
              <a:off x="3002" y="1904"/>
              <a:ext cx="6" cy="6"/>
            </a:xfrm>
            <a:custGeom>
              <a:avLst/>
              <a:gdLst/>
              <a:ahLst/>
              <a:cxnLst>
                <a:cxn ang="0">
                  <a:pos x="6" y="2"/>
                </a:cxn>
                <a:cxn ang="0">
                  <a:pos x="4" y="8"/>
                </a:cxn>
                <a:cxn ang="0">
                  <a:pos x="0" y="13"/>
                </a:cxn>
                <a:cxn ang="0">
                  <a:pos x="4" y="19"/>
                </a:cxn>
                <a:cxn ang="0">
                  <a:pos x="6" y="25"/>
                </a:cxn>
                <a:cxn ang="0">
                  <a:pos x="12" y="28"/>
                </a:cxn>
                <a:cxn ang="0">
                  <a:pos x="14" y="28"/>
                </a:cxn>
                <a:cxn ang="0">
                  <a:pos x="25" y="28"/>
                </a:cxn>
                <a:cxn ang="0">
                  <a:pos x="31" y="26"/>
                </a:cxn>
                <a:cxn ang="0">
                  <a:pos x="31" y="25"/>
                </a:cxn>
                <a:cxn ang="0">
                  <a:pos x="32" y="19"/>
                </a:cxn>
                <a:cxn ang="0">
                  <a:pos x="32" y="8"/>
                </a:cxn>
                <a:cxn ang="0">
                  <a:pos x="31" y="2"/>
                </a:cxn>
                <a:cxn ang="0">
                  <a:pos x="29" y="2"/>
                </a:cxn>
                <a:cxn ang="0">
                  <a:pos x="25" y="0"/>
                </a:cxn>
                <a:cxn ang="0">
                  <a:pos x="12" y="0"/>
                </a:cxn>
                <a:cxn ang="0">
                  <a:pos x="6" y="2"/>
                </a:cxn>
              </a:cxnLst>
              <a:rect l="0" t="0" r="r" b="b"/>
              <a:pathLst>
                <a:path w="32" h="28">
                  <a:moveTo>
                    <a:pt x="6" y="2"/>
                  </a:moveTo>
                  <a:lnTo>
                    <a:pt x="4" y="8"/>
                  </a:lnTo>
                  <a:lnTo>
                    <a:pt x="0" y="13"/>
                  </a:lnTo>
                  <a:lnTo>
                    <a:pt x="4" y="19"/>
                  </a:lnTo>
                  <a:lnTo>
                    <a:pt x="6" y="25"/>
                  </a:lnTo>
                  <a:lnTo>
                    <a:pt x="12" y="28"/>
                  </a:lnTo>
                  <a:lnTo>
                    <a:pt x="14" y="28"/>
                  </a:lnTo>
                  <a:lnTo>
                    <a:pt x="25" y="28"/>
                  </a:lnTo>
                  <a:lnTo>
                    <a:pt x="31" y="26"/>
                  </a:lnTo>
                  <a:lnTo>
                    <a:pt x="31" y="25"/>
                  </a:lnTo>
                  <a:lnTo>
                    <a:pt x="32" y="19"/>
                  </a:lnTo>
                  <a:lnTo>
                    <a:pt x="32" y="8"/>
                  </a:lnTo>
                  <a:lnTo>
                    <a:pt x="31" y="2"/>
                  </a:lnTo>
                  <a:lnTo>
                    <a:pt x="29" y="2"/>
                  </a:lnTo>
                  <a:lnTo>
                    <a:pt x="25" y="0"/>
                  </a:lnTo>
                  <a:lnTo>
                    <a:pt x="12" y="0"/>
                  </a:lnTo>
                  <a:lnTo>
                    <a:pt x="6" y="2"/>
                  </a:lnTo>
                  <a:close/>
                </a:path>
              </a:pathLst>
            </a:custGeom>
            <a:solidFill>
              <a:srgbClr val="FFFFFF"/>
            </a:solidFill>
            <a:ln w="9525">
              <a:noFill/>
              <a:round/>
              <a:headEnd/>
              <a:tailEnd/>
            </a:ln>
          </p:spPr>
          <p:txBody>
            <a:bodyPr/>
            <a:lstStyle/>
            <a:p>
              <a:endParaRPr lang="en-GB"/>
            </a:p>
          </p:txBody>
        </p:sp>
        <p:sp>
          <p:nvSpPr>
            <p:cNvPr id="17983" name="Freeform 575"/>
            <p:cNvSpPr>
              <a:spLocks/>
            </p:cNvSpPr>
            <p:nvPr/>
          </p:nvSpPr>
          <p:spPr bwMode="auto">
            <a:xfrm>
              <a:off x="2978" y="1909"/>
              <a:ext cx="30" cy="9"/>
            </a:xfrm>
            <a:custGeom>
              <a:avLst/>
              <a:gdLst/>
              <a:ahLst/>
              <a:cxnLst>
                <a:cxn ang="0">
                  <a:pos x="132" y="2"/>
                </a:cxn>
                <a:cxn ang="0">
                  <a:pos x="130" y="5"/>
                </a:cxn>
                <a:cxn ang="0">
                  <a:pos x="76" y="25"/>
                </a:cxn>
                <a:cxn ang="0">
                  <a:pos x="45" y="22"/>
                </a:cxn>
                <a:cxn ang="0">
                  <a:pos x="20" y="16"/>
                </a:cxn>
                <a:cxn ang="0">
                  <a:pos x="0" y="2"/>
                </a:cxn>
                <a:cxn ang="0">
                  <a:pos x="4" y="16"/>
                </a:cxn>
                <a:cxn ang="0">
                  <a:pos x="20" y="31"/>
                </a:cxn>
                <a:cxn ang="0">
                  <a:pos x="45" y="42"/>
                </a:cxn>
                <a:cxn ang="0">
                  <a:pos x="73" y="44"/>
                </a:cxn>
                <a:cxn ang="0">
                  <a:pos x="101" y="42"/>
                </a:cxn>
                <a:cxn ang="0">
                  <a:pos x="124" y="31"/>
                </a:cxn>
                <a:cxn ang="0">
                  <a:pos x="143" y="16"/>
                </a:cxn>
                <a:cxn ang="0">
                  <a:pos x="149" y="0"/>
                </a:cxn>
                <a:cxn ang="0">
                  <a:pos x="143" y="2"/>
                </a:cxn>
                <a:cxn ang="0">
                  <a:pos x="132" y="2"/>
                </a:cxn>
              </a:cxnLst>
              <a:rect l="0" t="0" r="r" b="b"/>
              <a:pathLst>
                <a:path w="149" h="44">
                  <a:moveTo>
                    <a:pt x="132" y="2"/>
                  </a:moveTo>
                  <a:lnTo>
                    <a:pt x="130" y="5"/>
                  </a:lnTo>
                  <a:lnTo>
                    <a:pt x="76" y="25"/>
                  </a:lnTo>
                  <a:lnTo>
                    <a:pt x="45" y="22"/>
                  </a:lnTo>
                  <a:lnTo>
                    <a:pt x="20" y="16"/>
                  </a:lnTo>
                  <a:lnTo>
                    <a:pt x="0" y="2"/>
                  </a:lnTo>
                  <a:lnTo>
                    <a:pt x="4" y="16"/>
                  </a:lnTo>
                  <a:lnTo>
                    <a:pt x="20" y="31"/>
                  </a:lnTo>
                  <a:lnTo>
                    <a:pt x="45" y="42"/>
                  </a:lnTo>
                  <a:lnTo>
                    <a:pt x="73" y="44"/>
                  </a:lnTo>
                  <a:lnTo>
                    <a:pt x="101" y="42"/>
                  </a:lnTo>
                  <a:lnTo>
                    <a:pt x="124" y="31"/>
                  </a:lnTo>
                  <a:lnTo>
                    <a:pt x="143" y="16"/>
                  </a:lnTo>
                  <a:lnTo>
                    <a:pt x="149" y="0"/>
                  </a:lnTo>
                  <a:lnTo>
                    <a:pt x="143" y="2"/>
                  </a:lnTo>
                  <a:lnTo>
                    <a:pt x="132" y="2"/>
                  </a:lnTo>
                  <a:close/>
                </a:path>
              </a:pathLst>
            </a:custGeom>
            <a:solidFill>
              <a:srgbClr val="00FF7F"/>
            </a:solidFill>
            <a:ln w="9525">
              <a:noFill/>
              <a:round/>
              <a:headEnd/>
              <a:tailEnd/>
            </a:ln>
          </p:spPr>
          <p:txBody>
            <a:bodyPr/>
            <a:lstStyle/>
            <a:p>
              <a:endParaRPr lang="en-GB"/>
            </a:p>
          </p:txBody>
        </p:sp>
        <p:sp>
          <p:nvSpPr>
            <p:cNvPr id="17984" name="Freeform 576"/>
            <p:cNvSpPr>
              <a:spLocks/>
            </p:cNvSpPr>
            <p:nvPr/>
          </p:nvSpPr>
          <p:spPr bwMode="auto">
            <a:xfrm>
              <a:off x="2998" y="1901"/>
              <a:ext cx="31" cy="20"/>
            </a:xfrm>
            <a:custGeom>
              <a:avLst/>
              <a:gdLst/>
              <a:ahLst/>
              <a:cxnLst>
                <a:cxn ang="0">
                  <a:pos x="81" y="23"/>
                </a:cxn>
                <a:cxn ang="0">
                  <a:pos x="78" y="43"/>
                </a:cxn>
                <a:cxn ang="0">
                  <a:pos x="73" y="60"/>
                </a:cxn>
                <a:cxn ang="0">
                  <a:pos x="57" y="77"/>
                </a:cxn>
                <a:cxn ang="0">
                  <a:pos x="0" y="100"/>
                </a:cxn>
                <a:cxn ang="0">
                  <a:pos x="14" y="100"/>
                </a:cxn>
                <a:cxn ang="0">
                  <a:pos x="73" y="83"/>
                </a:cxn>
                <a:cxn ang="0">
                  <a:pos x="118" y="60"/>
                </a:cxn>
                <a:cxn ang="0">
                  <a:pos x="101" y="63"/>
                </a:cxn>
                <a:cxn ang="0">
                  <a:pos x="152" y="11"/>
                </a:cxn>
                <a:cxn ang="0">
                  <a:pos x="137" y="4"/>
                </a:cxn>
                <a:cxn ang="0">
                  <a:pos x="120" y="0"/>
                </a:cxn>
                <a:cxn ang="0">
                  <a:pos x="103" y="4"/>
                </a:cxn>
                <a:cxn ang="0">
                  <a:pos x="86" y="4"/>
                </a:cxn>
                <a:cxn ang="0">
                  <a:pos x="81" y="23"/>
                </a:cxn>
              </a:cxnLst>
              <a:rect l="0" t="0" r="r" b="b"/>
              <a:pathLst>
                <a:path w="152" h="100">
                  <a:moveTo>
                    <a:pt x="81" y="23"/>
                  </a:moveTo>
                  <a:lnTo>
                    <a:pt x="78" y="43"/>
                  </a:lnTo>
                  <a:lnTo>
                    <a:pt x="73" y="60"/>
                  </a:lnTo>
                  <a:lnTo>
                    <a:pt x="57" y="77"/>
                  </a:lnTo>
                  <a:lnTo>
                    <a:pt x="0" y="100"/>
                  </a:lnTo>
                  <a:lnTo>
                    <a:pt x="14" y="100"/>
                  </a:lnTo>
                  <a:lnTo>
                    <a:pt x="73" y="83"/>
                  </a:lnTo>
                  <a:lnTo>
                    <a:pt x="118" y="60"/>
                  </a:lnTo>
                  <a:lnTo>
                    <a:pt x="101" y="63"/>
                  </a:lnTo>
                  <a:lnTo>
                    <a:pt x="152" y="11"/>
                  </a:lnTo>
                  <a:lnTo>
                    <a:pt x="137" y="4"/>
                  </a:lnTo>
                  <a:lnTo>
                    <a:pt x="120" y="0"/>
                  </a:lnTo>
                  <a:lnTo>
                    <a:pt x="103" y="4"/>
                  </a:lnTo>
                  <a:lnTo>
                    <a:pt x="86" y="4"/>
                  </a:lnTo>
                  <a:lnTo>
                    <a:pt x="81" y="23"/>
                  </a:lnTo>
                  <a:close/>
                </a:path>
              </a:pathLst>
            </a:custGeom>
            <a:solidFill>
              <a:srgbClr val="FFFFFF"/>
            </a:solidFill>
            <a:ln w="9525">
              <a:noFill/>
              <a:round/>
              <a:headEnd/>
              <a:tailEnd/>
            </a:ln>
          </p:spPr>
          <p:txBody>
            <a:bodyPr/>
            <a:lstStyle/>
            <a:p>
              <a:endParaRPr lang="en-GB"/>
            </a:p>
          </p:txBody>
        </p:sp>
        <p:sp>
          <p:nvSpPr>
            <p:cNvPr id="17985" name="Freeform 577"/>
            <p:cNvSpPr>
              <a:spLocks/>
            </p:cNvSpPr>
            <p:nvPr/>
          </p:nvSpPr>
          <p:spPr bwMode="auto">
            <a:xfrm>
              <a:off x="2939" y="1906"/>
              <a:ext cx="57" cy="23"/>
            </a:xfrm>
            <a:custGeom>
              <a:avLst/>
              <a:gdLst/>
              <a:ahLst/>
              <a:cxnLst>
                <a:cxn ang="0">
                  <a:pos x="144" y="0"/>
                </a:cxn>
                <a:cxn ang="0">
                  <a:pos x="106" y="14"/>
                </a:cxn>
                <a:cxn ang="0">
                  <a:pos x="72" y="40"/>
                </a:cxn>
                <a:cxn ang="0">
                  <a:pos x="0" y="116"/>
                </a:cxn>
                <a:cxn ang="0">
                  <a:pos x="167" y="101"/>
                </a:cxn>
                <a:cxn ang="0">
                  <a:pos x="195" y="92"/>
                </a:cxn>
                <a:cxn ang="0">
                  <a:pos x="285" y="80"/>
                </a:cxn>
                <a:cxn ang="0">
                  <a:pos x="242" y="78"/>
                </a:cxn>
                <a:cxn ang="0">
                  <a:pos x="201" y="68"/>
                </a:cxn>
                <a:cxn ang="0">
                  <a:pos x="184" y="57"/>
                </a:cxn>
                <a:cxn ang="0">
                  <a:pos x="155" y="25"/>
                </a:cxn>
                <a:cxn ang="0">
                  <a:pos x="144" y="0"/>
                </a:cxn>
              </a:cxnLst>
              <a:rect l="0" t="0" r="r" b="b"/>
              <a:pathLst>
                <a:path w="285" h="116">
                  <a:moveTo>
                    <a:pt x="144" y="0"/>
                  </a:moveTo>
                  <a:lnTo>
                    <a:pt x="106" y="14"/>
                  </a:lnTo>
                  <a:lnTo>
                    <a:pt x="72" y="40"/>
                  </a:lnTo>
                  <a:lnTo>
                    <a:pt x="0" y="116"/>
                  </a:lnTo>
                  <a:lnTo>
                    <a:pt x="167" y="101"/>
                  </a:lnTo>
                  <a:lnTo>
                    <a:pt x="195" y="92"/>
                  </a:lnTo>
                  <a:lnTo>
                    <a:pt x="285" y="80"/>
                  </a:lnTo>
                  <a:lnTo>
                    <a:pt x="242" y="78"/>
                  </a:lnTo>
                  <a:lnTo>
                    <a:pt x="201" y="68"/>
                  </a:lnTo>
                  <a:lnTo>
                    <a:pt x="184" y="57"/>
                  </a:lnTo>
                  <a:lnTo>
                    <a:pt x="155" y="25"/>
                  </a:lnTo>
                  <a:lnTo>
                    <a:pt x="144" y="0"/>
                  </a:lnTo>
                  <a:close/>
                </a:path>
              </a:pathLst>
            </a:custGeom>
            <a:solidFill>
              <a:srgbClr val="FFFFFF"/>
            </a:solidFill>
            <a:ln w="9525">
              <a:noFill/>
              <a:round/>
              <a:headEnd/>
              <a:tailEnd/>
            </a:ln>
          </p:spPr>
          <p:txBody>
            <a:bodyPr/>
            <a:lstStyle/>
            <a:p>
              <a:endParaRPr lang="en-GB"/>
            </a:p>
          </p:txBody>
        </p:sp>
        <p:sp>
          <p:nvSpPr>
            <p:cNvPr id="17986" name="Freeform 578"/>
            <p:cNvSpPr>
              <a:spLocks/>
            </p:cNvSpPr>
            <p:nvPr/>
          </p:nvSpPr>
          <p:spPr bwMode="auto">
            <a:xfrm>
              <a:off x="2844" y="2054"/>
              <a:ext cx="60" cy="66"/>
            </a:xfrm>
            <a:custGeom>
              <a:avLst/>
              <a:gdLst/>
              <a:ahLst/>
              <a:cxnLst>
                <a:cxn ang="0">
                  <a:pos x="9" y="58"/>
                </a:cxn>
                <a:cxn ang="0">
                  <a:pos x="0" y="92"/>
                </a:cxn>
                <a:cxn ang="0">
                  <a:pos x="0" y="170"/>
                </a:cxn>
                <a:cxn ang="0">
                  <a:pos x="20" y="288"/>
                </a:cxn>
                <a:cxn ang="0">
                  <a:pos x="28" y="309"/>
                </a:cxn>
                <a:cxn ang="0">
                  <a:pos x="48" y="322"/>
                </a:cxn>
                <a:cxn ang="0">
                  <a:pos x="98" y="332"/>
                </a:cxn>
                <a:cxn ang="0">
                  <a:pos x="127" y="328"/>
                </a:cxn>
                <a:cxn ang="0">
                  <a:pos x="149" y="320"/>
                </a:cxn>
                <a:cxn ang="0">
                  <a:pos x="169" y="303"/>
                </a:cxn>
                <a:cxn ang="0">
                  <a:pos x="213" y="236"/>
                </a:cxn>
                <a:cxn ang="0">
                  <a:pos x="236" y="191"/>
                </a:cxn>
                <a:cxn ang="0">
                  <a:pos x="287" y="193"/>
                </a:cxn>
                <a:cxn ang="0">
                  <a:pos x="304" y="187"/>
                </a:cxn>
                <a:cxn ang="0">
                  <a:pos x="258" y="153"/>
                </a:cxn>
                <a:cxn ang="0">
                  <a:pos x="236" y="142"/>
                </a:cxn>
                <a:cxn ang="0">
                  <a:pos x="104" y="109"/>
                </a:cxn>
                <a:cxn ang="0">
                  <a:pos x="140" y="142"/>
                </a:cxn>
                <a:cxn ang="0">
                  <a:pos x="129" y="148"/>
                </a:cxn>
                <a:cxn ang="0">
                  <a:pos x="118" y="149"/>
                </a:cxn>
                <a:cxn ang="0">
                  <a:pos x="106" y="153"/>
                </a:cxn>
                <a:cxn ang="0">
                  <a:pos x="90" y="155"/>
                </a:cxn>
                <a:cxn ang="0">
                  <a:pos x="68" y="155"/>
                </a:cxn>
                <a:cxn ang="0">
                  <a:pos x="56" y="149"/>
                </a:cxn>
                <a:cxn ang="0">
                  <a:pos x="48" y="143"/>
                </a:cxn>
                <a:cxn ang="0">
                  <a:pos x="34" y="109"/>
                </a:cxn>
                <a:cxn ang="0">
                  <a:pos x="37" y="71"/>
                </a:cxn>
                <a:cxn ang="0">
                  <a:pos x="62" y="0"/>
                </a:cxn>
                <a:cxn ang="0">
                  <a:pos x="31" y="25"/>
                </a:cxn>
                <a:cxn ang="0">
                  <a:pos x="9" y="58"/>
                </a:cxn>
              </a:cxnLst>
              <a:rect l="0" t="0" r="r" b="b"/>
              <a:pathLst>
                <a:path w="304" h="332">
                  <a:moveTo>
                    <a:pt x="9" y="58"/>
                  </a:moveTo>
                  <a:lnTo>
                    <a:pt x="0" y="92"/>
                  </a:lnTo>
                  <a:lnTo>
                    <a:pt x="0" y="170"/>
                  </a:lnTo>
                  <a:lnTo>
                    <a:pt x="20" y="288"/>
                  </a:lnTo>
                  <a:lnTo>
                    <a:pt x="28" y="309"/>
                  </a:lnTo>
                  <a:lnTo>
                    <a:pt x="48" y="322"/>
                  </a:lnTo>
                  <a:lnTo>
                    <a:pt x="98" y="332"/>
                  </a:lnTo>
                  <a:lnTo>
                    <a:pt x="127" y="328"/>
                  </a:lnTo>
                  <a:lnTo>
                    <a:pt x="149" y="320"/>
                  </a:lnTo>
                  <a:lnTo>
                    <a:pt x="169" y="303"/>
                  </a:lnTo>
                  <a:lnTo>
                    <a:pt x="213" y="236"/>
                  </a:lnTo>
                  <a:lnTo>
                    <a:pt x="236" y="191"/>
                  </a:lnTo>
                  <a:lnTo>
                    <a:pt x="287" y="193"/>
                  </a:lnTo>
                  <a:lnTo>
                    <a:pt x="304" y="187"/>
                  </a:lnTo>
                  <a:lnTo>
                    <a:pt x="258" y="153"/>
                  </a:lnTo>
                  <a:lnTo>
                    <a:pt x="236" y="142"/>
                  </a:lnTo>
                  <a:lnTo>
                    <a:pt x="104" y="109"/>
                  </a:lnTo>
                  <a:lnTo>
                    <a:pt x="140" y="142"/>
                  </a:lnTo>
                  <a:lnTo>
                    <a:pt x="129" y="148"/>
                  </a:lnTo>
                  <a:lnTo>
                    <a:pt x="118" y="149"/>
                  </a:lnTo>
                  <a:lnTo>
                    <a:pt x="106" y="153"/>
                  </a:lnTo>
                  <a:lnTo>
                    <a:pt x="90" y="155"/>
                  </a:lnTo>
                  <a:lnTo>
                    <a:pt x="68" y="155"/>
                  </a:lnTo>
                  <a:lnTo>
                    <a:pt x="56" y="149"/>
                  </a:lnTo>
                  <a:lnTo>
                    <a:pt x="48" y="143"/>
                  </a:lnTo>
                  <a:lnTo>
                    <a:pt x="34" y="109"/>
                  </a:lnTo>
                  <a:lnTo>
                    <a:pt x="37" y="71"/>
                  </a:lnTo>
                  <a:lnTo>
                    <a:pt x="62" y="0"/>
                  </a:lnTo>
                  <a:lnTo>
                    <a:pt x="31" y="25"/>
                  </a:lnTo>
                  <a:lnTo>
                    <a:pt x="9" y="58"/>
                  </a:lnTo>
                  <a:close/>
                </a:path>
              </a:pathLst>
            </a:custGeom>
            <a:solidFill>
              <a:srgbClr val="000000"/>
            </a:solidFill>
            <a:ln w="9525">
              <a:noFill/>
              <a:round/>
              <a:headEnd/>
              <a:tailEnd/>
            </a:ln>
          </p:spPr>
          <p:txBody>
            <a:bodyPr/>
            <a:lstStyle/>
            <a:p>
              <a:endParaRPr lang="en-GB"/>
            </a:p>
          </p:txBody>
        </p:sp>
        <p:sp>
          <p:nvSpPr>
            <p:cNvPr id="17987" name="Freeform 579"/>
            <p:cNvSpPr>
              <a:spLocks/>
            </p:cNvSpPr>
            <p:nvPr/>
          </p:nvSpPr>
          <p:spPr bwMode="auto">
            <a:xfrm>
              <a:off x="2937" y="2026"/>
              <a:ext cx="46" cy="45"/>
            </a:xfrm>
            <a:custGeom>
              <a:avLst/>
              <a:gdLst/>
              <a:ahLst/>
              <a:cxnLst>
                <a:cxn ang="0">
                  <a:pos x="108" y="71"/>
                </a:cxn>
                <a:cxn ang="0">
                  <a:pos x="120" y="107"/>
                </a:cxn>
                <a:cxn ang="0">
                  <a:pos x="102" y="189"/>
                </a:cxn>
                <a:cxn ang="0">
                  <a:pos x="108" y="225"/>
                </a:cxn>
                <a:cxn ang="0">
                  <a:pos x="124" y="217"/>
                </a:cxn>
                <a:cxn ang="0">
                  <a:pos x="169" y="184"/>
                </a:cxn>
                <a:cxn ang="0">
                  <a:pos x="183" y="172"/>
                </a:cxn>
                <a:cxn ang="0">
                  <a:pos x="197" y="160"/>
                </a:cxn>
                <a:cxn ang="0">
                  <a:pos x="220" y="127"/>
                </a:cxn>
                <a:cxn ang="0">
                  <a:pos x="226" y="110"/>
                </a:cxn>
                <a:cxn ang="0">
                  <a:pos x="230" y="90"/>
                </a:cxn>
                <a:cxn ang="0">
                  <a:pos x="225" y="72"/>
                </a:cxn>
                <a:cxn ang="0">
                  <a:pos x="211" y="60"/>
                </a:cxn>
                <a:cxn ang="0">
                  <a:pos x="137" y="29"/>
                </a:cxn>
                <a:cxn ang="0">
                  <a:pos x="0" y="0"/>
                </a:cxn>
                <a:cxn ang="0">
                  <a:pos x="8" y="15"/>
                </a:cxn>
                <a:cxn ang="0">
                  <a:pos x="34" y="32"/>
                </a:cxn>
                <a:cxn ang="0">
                  <a:pos x="82" y="49"/>
                </a:cxn>
                <a:cxn ang="0">
                  <a:pos x="97" y="59"/>
                </a:cxn>
                <a:cxn ang="0">
                  <a:pos x="108" y="71"/>
                </a:cxn>
              </a:cxnLst>
              <a:rect l="0" t="0" r="r" b="b"/>
              <a:pathLst>
                <a:path w="230" h="225">
                  <a:moveTo>
                    <a:pt x="108" y="71"/>
                  </a:moveTo>
                  <a:lnTo>
                    <a:pt x="120" y="107"/>
                  </a:lnTo>
                  <a:lnTo>
                    <a:pt x="102" y="189"/>
                  </a:lnTo>
                  <a:lnTo>
                    <a:pt x="108" y="225"/>
                  </a:lnTo>
                  <a:lnTo>
                    <a:pt x="124" y="217"/>
                  </a:lnTo>
                  <a:lnTo>
                    <a:pt x="169" y="184"/>
                  </a:lnTo>
                  <a:lnTo>
                    <a:pt x="183" y="172"/>
                  </a:lnTo>
                  <a:lnTo>
                    <a:pt x="197" y="160"/>
                  </a:lnTo>
                  <a:lnTo>
                    <a:pt x="220" y="127"/>
                  </a:lnTo>
                  <a:lnTo>
                    <a:pt x="226" y="110"/>
                  </a:lnTo>
                  <a:lnTo>
                    <a:pt x="230" y="90"/>
                  </a:lnTo>
                  <a:lnTo>
                    <a:pt x="225" y="72"/>
                  </a:lnTo>
                  <a:lnTo>
                    <a:pt x="211" y="60"/>
                  </a:lnTo>
                  <a:lnTo>
                    <a:pt x="137" y="29"/>
                  </a:lnTo>
                  <a:lnTo>
                    <a:pt x="0" y="0"/>
                  </a:lnTo>
                  <a:lnTo>
                    <a:pt x="8" y="15"/>
                  </a:lnTo>
                  <a:lnTo>
                    <a:pt x="34" y="32"/>
                  </a:lnTo>
                  <a:lnTo>
                    <a:pt x="82" y="49"/>
                  </a:lnTo>
                  <a:lnTo>
                    <a:pt x="97" y="59"/>
                  </a:lnTo>
                  <a:lnTo>
                    <a:pt x="108" y="71"/>
                  </a:lnTo>
                  <a:close/>
                </a:path>
              </a:pathLst>
            </a:custGeom>
            <a:solidFill>
              <a:srgbClr val="000000"/>
            </a:solidFill>
            <a:ln w="9525">
              <a:noFill/>
              <a:round/>
              <a:headEnd/>
              <a:tailEnd/>
            </a:ln>
          </p:spPr>
          <p:txBody>
            <a:bodyPr/>
            <a:lstStyle/>
            <a:p>
              <a:endParaRPr lang="en-GB"/>
            </a:p>
          </p:txBody>
        </p:sp>
        <p:sp>
          <p:nvSpPr>
            <p:cNvPr id="17988" name="Freeform 580"/>
            <p:cNvSpPr>
              <a:spLocks/>
            </p:cNvSpPr>
            <p:nvPr/>
          </p:nvSpPr>
          <p:spPr bwMode="auto">
            <a:xfrm>
              <a:off x="2918" y="2053"/>
              <a:ext cx="26" cy="20"/>
            </a:xfrm>
            <a:custGeom>
              <a:avLst/>
              <a:gdLst/>
              <a:ahLst/>
              <a:cxnLst>
                <a:cxn ang="0">
                  <a:pos x="114" y="0"/>
                </a:cxn>
                <a:cxn ang="0">
                  <a:pos x="97" y="3"/>
                </a:cxn>
                <a:cxn ang="0">
                  <a:pos x="76" y="11"/>
                </a:cxn>
                <a:cxn ang="0">
                  <a:pos x="59" y="22"/>
                </a:cxn>
                <a:cxn ang="0">
                  <a:pos x="28" y="45"/>
                </a:cxn>
                <a:cxn ang="0">
                  <a:pos x="6" y="80"/>
                </a:cxn>
                <a:cxn ang="0">
                  <a:pos x="0" y="99"/>
                </a:cxn>
                <a:cxn ang="0">
                  <a:pos x="8" y="95"/>
                </a:cxn>
                <a:cxn ang="0">
                  <a:pos x="19" y="92"/>
                </a:cxn>
                <a:cxn ang="0">
                  <a:pos x="84" y="62"/>
                </a:cxn>
                <a:cxn ang="0">
                  <a:pos x="97" y="61"/>
                </a:cxn>
                <a:cxn ang="0">
                  <a:pos x="112" y="56"/>
                </a:cxn>
                <a:cxn ang="0">
                  <a:pos x="120" y="44"/>
                </a:cxn>
                <a:cxn ang="0">
                  <a:pos x="126" y="28"/>
                </a:cxn>
                <a:cxn ang="0">
                  <a:pos x="124" y="16"/>
                </a:cxn>
                <a:cxn ang="0">
                  <a:pos x="114" y="0"/>
                </a:cxn>
              </a:cxnLst>
              <a:rect l="0" t="0" r="r" b="b"/>
              <a:pathLst>
                <a:path w="126" h="99">
                  <a:moveTo>
                    <a:pt x="114" y="0"/>
                  </a:moveTo>
                  <a:lnTo>
                    <a:pt x="97" y="3"/>
                  </a:lnTo>
                  <a:lnTo>
                    <a:pt x="76" y="11"/>
                  </a:lnTo>
                  <a:lnTo>
                    <a:pt x="59" y="22"/>
                  </a:lnTo>
                  <a:lnTo>
                    <a:pt x="28" y="45"/>
                  </a:lnTo>
                  <a:lnTo>
                    <a:pt x="6" y="80"/>
                  </a:lnTo>
                  <a:lnTo>
                    <a:pt x="0" y="99"/>
                  </a:lnTo>
                  <a:lnTo>
                    <a:pt x="8" y="95"/>
                  </a:lnTo>
                  <a:lnTo>
                    <a:pt x="19" y="92"/>
                  </a:lnTo>
                  <a:lnTo>
                    <a:pt x="84" y="62"/>
                  </a:lnTo>
                  <a:lnTo>
                    <a:pt x="97" y="61"/>
                  </a:lnTo>
                  <a:lnTo>
                    <a:pt x="112" y="56"/>
                  </a:lnTo>
                  <a:lnTo>
                    <a:pt x="120" y="44"/>
                  </a:lnTo>
                  <a:lnTo>
                    <a:pt x="126" y="28"/>
                  </a:lnTo>
                  <a:lnTo>
                    <a:pt x="124" y="16"/>
                  </a:lnTo>
                  <a:lnTo>
                    <a:pt x="114" y="0"/>
                  </a:lnTo>
                  <a:close/>
                </a:path>
              </a:pathLst>
            </a:custGeom>
            <a:solidFill>
              <a:srgbClr val="000000"/>
            </a:solidFill>
            <a:ln w="9525">
              <a:noFill/>
              <a:round/>
              <a:headEnd/>
              <a:tailEnd/>
            </a:ln>
          </p:spPr>
          <p:txBody>
            <a:bodyPr/>
            <a:lstStyle/>
            <a:p>
              <a:endParaRPr lang="en-GB"/>
            </a:p>
          </p:txBody>
        </p:sp>
        <p:sp>
          <p:nvSpPr>
            <p:cNvPr id="17989" name="Freeform 581"/>
            <p:cNvSpPr>
              <a:spLocks/>
            </p:cNvSpPr>
            <p:nvPr/>
          </p:nvSpPr>
          <p:spPr bwMode="auto">
            <a:xfrm>
              <a:off x="2912" y="2098"/>
              <a:ext cx="17" cy="29"/>
            </a:xfrm>
            <a:custGeom>
              <a:avLst/>
              <a:gdLst/>
              <a:ahLst/>
              <a:cxnLst>
                <a:cxn ang="0">
                  <a:pos x="11" y="3"/>
                </a:cxn>
                <a:cxn ang="0">
                  <a:pos x="0" y="0"/>
                </a:cxn>
                <a:cxn ang="0">
                  <a:pos x="11" y="110"/>
                </a:cxn>
                <a:cxn ang="0">
                  <a:pos x="19" y="144"/>
                </a:cxn>
                <a:cxn ang="0">
                  <a:pos x="42" y="121"/>
                </a:cxn>
                <a:cxn ang="0">
                  <a:pos x="59" y="92"/>
                </a:cxn>
                <a:cxn ang="0">
                  <a:pos x="85" y="34"/>
                </a:cxn>
                <a:cxn ang="0">
                  <a:pos x="42" y="11"/>
                </a:cxn>
                <a:cxn ang="0">
                  <a:pos x="34" y="9"/>
                </a:cxn>
                <a:cxn ang="0">
                  <a:pos x="23" y="3"/>
                </a:cxn>
                <a:cxn ang="0">
                  <a:pos x="11" y="3"/>
                </a:cxn>
              </a:cxnLst>
              <a:rect l="0" t="0" r="r" b="b"/>
              <a:pathLst>
                <a:path w="85" h="144">
                  <a:moveTo>
                    <a:pt x="11" y="3"/>
                  </a:moveTo>
                  <a:lnTo>
                    <a:pt x="0" y="0"/>
                  </a:lnTo>
                  <a:lnTo>
                    <a:pt x="11" y="110"/>
                  </a:lnTo>
                  <a:lnTo>
                    <a:pt x="19" y="144"/>
                  </a:lnTo>
                  <a:lnTo>
                    <a:pt x="42" y="121"/>
                  </a:lnTo>
                  <a:lnTo>
                    <a:pt x="59" y="92"/>
                  </a:lnTo>
                  <a:lnTo>
                    <a:pt x="85" y="34"/>
                  </a:lnTo>
                  <a:lnTo>
                    <a:pt x="42" y="11"/>
                  </a:lnTo>
                  <a:lnTo>
                    <a:pt x="34" y="9"/>
                  </a:lnTo>
                  <a:lnTo>
                    <a:pt x="23" y="3"/>
                  </a:lnTo>
                  <a:lnTo>
                    <a:pt x="11" y="3"/>
                  </a:lnTo>
                  <a:close/>
                </a:path>
              </a:pathLst>
            </a:custGeom>
            <a:solidFill>
              <a:srgbClr val="000000"/>
            </a:solidFill>
            <a:ln w="9525">
              <a:noFill/>
              <a:round/>
              <a:headEnd/>
              <a:tailEnd/>
            </a:ln>
          </p:spPr>
          <p:txBody>
            <a:bodyPr/>
            <a:lstStyle/>
            <a:p>
              <a:endParaRPr lang="en-GB"/>
            </a:p>
          </p:txBody>
        </p:sp>
        <p:sp>
          <p:nvSpPr>
            <p:cNvPr id="17990" name="Freeform 582"/>
            <p:cNvSpPr>
              <a:spLocks/>
            </p:cNvSpPr>
            <p:nvPr/>
          </p:nvSpPr>
          <p:spPr bwMode="auto">
            <a:xfrm>
              <a:off x="3098" y="1936"/>
              <a:ext cx="35" cy="155"/>
            </a:xfrm>
            <a:custGeom>
              <a:avLst/>
              <a:gdLst/>
              <a:ahLst/>
              <a:cxnLst>
                <a:cxn ang="0">
                  <a:pos x="70" y="49"/>
                </a:cxn>
                <a:cxn ang="0">
                  <a:pos x="59" y="0"/>
                </a:cxn>
                <a:cxn ang="0">
                  <a:pos x="66" y="51"/>
                </a:cxn>
                <a:cxn ang="0">
                  <a:pos x="81" y="103"/>
                </a:cxn>
                <a:cxn ang="0">
                  <a:pos x="88" y="156"/>
                </a:cxn>
                <a:cxn ang="0">
                  <a:pos x="83" y="207"/>
                </a:cxn>
                <a:cxn ang="0">
                  <a:pos x="11" y="486"/>
                </a:cxn>
                <a:cxn ang="0">
                  <a:pos x="0" y="561"/>
                </a:cxn>
                <a:cxn ang="0">
                  <a:pos x="0" y="632"/>
                </a:cxn>
                <a:cxn ang="0">
                  <a:pos x="26" y="777"/>
                </a:cxn>
                <a:cxn ang="0">
                  <a:pos x="29" y="725"/>
                </a:cxn>
                <a:cxn ang="0">
                  <a:pos x="47" y="626"/>
                </a:cxn>
                <a:cxn ang="0">
                  <a:pos x="77" y="526"/>
                </a:cxn>
                <a:cxn ang="0">
                  <a:pos x="172" y="336"/>
                </a:cxn>
                <a:cxn ang="0">
                  <a:pos x="176" y="286"/>
                </a:cxn>
                <a:cxn ang="0">
                  <a:pos x="167" y="239"/>
                </a:cxn>
                <a:cxn ang="0">
                  <a:pos x="147" y="190"/>
                </a:cxn>
                <a:cxn ang="0">
                  <a:pos x="70" y="49"/>
                </a:cxn>
              </a:cxnLst>
              <a:rect l="0" t="0" r="r" b="b"/>
              <a:pathLst>
                <a:path w="176" h="777">
                  <a:moveTo>
                    <a:pt x="70" y="49"/>
                  </a:moveTo>
                  <a:lnTo>
                    <a:pt x="59" y="0"/>
                  </a:lnTo>
                  <a:lnTo>
                    <a:pt x="66" y="51"/>
                  </a:lnTo>
                  <a:lnTo>
                    <a:pt x="81" y="103"/>
                  </a:lnTo>
                  <a:lnTo>
                    <a:pt x="88" y="156"/>
                  </a:lnTo>
                  <a:lnTo>
                    <a:pt x="83" y="207"/>
                  </a:lnTo>
                  <a:lnTo>
                    <a:pt x="11" y="486"/>
                  </a:lnTo>
                  <a:lnTo>
                    <a:pt x="0" y="561"/>
                  </a:lnTo>
                  <a:lnTo>
                    <a:pt x="0" y="632"/>
                  </a:lnTo>
                  <a:lnTo>
                    <a:pt x="26" y="777"/>
                  </a:lnTo>
                  <a:lnTo>
                    <a:pt x="29" y="725"/>
                  </a:lnTo>
                  <a:lnTo>
                    <a:pt x="47" y="626"/>
                  </a:lnTo>
                  <a:lnTo>
                    <a:pt x="77" y="526"/>
                  </a:lnTo>
                  <a:lnTo>
                    <a:pt x="172" y="336"/>
                  </a:lnTo>
                  <a:lnTo>
                    <a:pt x="176" y="286"/>
                  </a:lnTo>
                  <a:lnTo>
                    <a:pt x="167" y="239"/>
                  </a:lnTo>
                  <a:lnTo>
                    <a:pt x="147" y="190"/>
                  </a:lnTo>
                  <a:lnTo>
                    <a:pt x="70" y="49"/>
                  </a:lnTo>
                  <a:close/>
                </a:path>
              </a:pathLst>
            </a:custGeom>
            <a:solidFill>
              <a:srgbClr val="000000"/>
            </a:solidFill>
            <a:ln w="9525">
              <a:noFill/>
              <a:round/>
              <a:headEnd/>
              <a:tailEnd/>
            </a:ln>
          </p:spPr>
          <p:txBody>
            <a:bodyPr/>
            <a:lstStyle/>
            <a:p>
              <a:endParaRPr lang="en-GB"/>
            </a:p>
          </p:txBody>
        </p:sp>
        <p:sp>
          <p:nvSpPr>
            <p:cNvPr id="17991" name="Freeform 583"/>
            <p:cNvSpPr>
              <a:spLocks/>
            </p:cNvSpPr>
            <p:nvPr/>
          </p:nvSpPr>
          <p:spPr bwMode="auto">
            <a:xfrm>
              <a:off x="3191" y="1925"/>
              <a:ext cx="34" cy="121"/>
            </a:xfrm>
            <a:custGeom>
              <a:avLst/>
              <a:gdLst/>
              <a:ahLst/>
              <a:cxnLst>
                <a:cxn ang="0">
                  <a:pos x="167" y="141"/>
                </a:cxn>
                <a:cxn ang="0">
                  <a:pos x="161" y="89"/>
                </a:cxn>
                <a:cxn ang="0">
                  <a:pos x="142" y="40"/>
                </a:cxn>
                <a:cxn ang="0">
                  <a:pos x="108" y="0"/>
                </a:cxn>
                <a:cxn ang="0">
                  <a:pos x="83" y="152"/>
                </a:cxn>
                <a:cxn ang="0">
                  <a:pos x="12" y="374"/>
                </a:cxn>
                <a:cxn ang="0">
                  <a:pos x="0" y="451"/>
                </a:cxn>
                <a:cxn ang="0">
                  <a:pos x="1" y="530"/>
                </a:cxn>
                <a:cxn ang="0">
                  <a:pos x="23" y="608"/>
                </a:cxn>
                <a:cxn ang="0">
                  <a:pos x="43" y="509"/>
                </a:cxn>
                <a:cxn ang="0">
                  <a:pos x="77" y="417"/>
                </a:cxn>
                <a:cxn ang="0">
                  <a:pos x="102" y="547"/>
                </a:cxn>
                <a:cxn ang="0">
                  <a:pos x="118" y="586"/>
                </a:cxn>
                <a:cxn ang="0">
                  <a:pos x="136" y="515"/>
                </a:cxn>
                <a:cxn ang="0">
                  <a:pos x="124" y="290"/>
                </a:cxn>
                <a:cxn ang="0">
                  <a:pos x="130" y="265"/>
                </a:cxn>
                <a:cxn ang="0">
                  <a:pos x="156" y="218"/>
                </a:cxn>
                <a:cxn ang="0">
                  <a:pos x="164" y="194"/>
                </a:cxn>
                <a:cxn ang="0">
                  <a:pos x="167" y="141"/>
                </a:cxn>
              </a:cxnLst>
              <a:rect l="0" t="0" r="r" b="b"/>
              <a:pathLst>
                <a:path w="167" h="608">
                  <a:moveTo>
                    <a:pt x="167" y="141"/>
                  </a:moveTo>
                  <a:lnTo>
                    <a:pt x="161" y="89"/>
                  </a:lnTo>
                  <a:lnTo>
                    <a:pt x="142" y="40"/>
                  </a:lnTo>
                  <a:lnTo>
                    <a:pt x="108" y="0"/>
                  </a:lnTo>
                  <a:lnTo>
                    <a:pt x="83" y="152"/>
                  </a:lnTo>
                  <a:lnTo>
                    <a:pt x="12" y="374"/>
                  </a:lnTo>
                  <a:lnTo>
                    <a:pt x="0" y="451"/>
                  </a:lnTo>
                  <a:lnTo>
                    <a:pt x="1" y="530"/>
                  </a:lnTo>
                  <a:lnTo>
                    <a:pt x="23" y="608"/>
                  </a:lnTo>
                  <a:lnTo>
                    <a:pt x="43" y="509"/>
                  </a:lnTo>
                  <a:lnTo>
                    <a:pt x="77" y="417"/>
                  </a:lnTo>
                  <a:lnTo>
                    <a:pt x="102" y="547"/>
                  </a:lnTo>
                  <a:lnTo>
                    <a:pt x="118" y="586"/>
                  </a:lnTo>
                  <a:lnTo>
                    <a:pt x="136" y="515"/>
                  </a:lnTo>
                  <a:lnTo>
                    <a:pt x="124" y="290"/>
                  </a:lnTo>
                  <a:lnTo>
                    <a:pt x="130" y="265"/>
                  </a:lnTo>
                  <a:lnTo>
                    <a:pt x="156" y="218"/>
                  </a:lnTo>
                  <a:lnTo>
                    <a:pt x="164" y="194"/>
                  </a:lnTo>
                  <a:lnTo>
                    <a:pt x="167" y="141"/>
                  </a:lnTo>
                  <a:close/>
                </a:path>
              </a:pathLst>
            </a:custGeom>
            <a:solidFill>
              <a:srgbClr val="000000"/>
            </a:solidFill>
            <a:ln w="9525">
              <a:noFill/>
              <a:round/>
              <a:headEnd/>
              <a:tailEnd/>
            </a:ln>
          </p:spPr>
          <p:txBody>
            <a:bodyPr/>
            <a:lstStyle/>
            <a:p>
              <a:endParaRPr lang="en-GB"/>
            </a:p>
          </p:txBody>
        </p:sp>
        <p:sp>
          <p:nvSpPr>
            <p:cNvPr id="17992" name="Freeform 584"/>
            <p:cNvSpPr>
              <a:spLocks noEditPoints="1"/>
            </p:cNvSpPr>
            <p:nvPr/>
          </p:nvSpPr>
          <p:spPr bwMode="auto">
            <a:xfrm>
              <a:off x="2863" y="2125"/>
              <a:ext cx="190" cy="65"/>
            </a:xfrm>
            <a:custGeom>
              <a:avLst/>
              <a:gdLst/>
              <a:ahLst/>
              <a:cxnLst>
                <a:cxn ang="0">
                  <a:pos x="866" y="93"/>
                </a:cxn>
                <a:cxn ang="0">
                  <a:pos x="908" y="71"/>
                </a:cxn>
                <a:cxn ang="0">
                  <a:pos x="951" y="54"/>
                </a:cxn>
                <a:cxn ang="0">
                  <a:pos x="824" y="54"/>
                </a:cxn>
                <a:cxn ang="0">
                  <a:pos x="664" y="21"/>
                </a:cxn>
                <a:cxn ang="0">
                  <a:pos x="624" y="10"/>
                </a:cxn>
                <a:cxn ang="0">
                  <a:pos x="548" y="0"/>
                </a:cxn>
                <a:cxn ang="0">
                  <a:pos x="478" y="10"/>
                </a:cxn>
                <a:cxn ang="0">
                  <a:pos x="192" y="139"/>
                </a:cxn>
                <a:cxn ang="0">
                  <a:pos x="126" y="160"/>
                </a:cxn>
                <a:cxn ang="0">
                  <a:pos x="93" y="166"/>
                </a:cxn>
                <a:cxn ang="0">
                  <a:pos x="17" y="279"/>
                </a:cxn>
                <a:cxn ang="0">
                  <a:pos x="0" y="321"/>
                </a:cxn>
                <a:cxn ang="0">
                  <a:pos x="255" y="324"/>
                </a:cxn>
                <a:cxn ang="0">
                  <a:pos x="666" y="223"/>
                </a:cxn>
                <a:cxn ang="0">
                  <a:pos x="749" y="177"/>
                </a:cxn>
                <a:cxn ang="0">
                  <a:pos x="866" y="93"/>
                </a:cxn>
                <a:cxn ang="0">
                  <a:pos x="683" y="105"/>
                </a:cxn>
                <a:cxn ang="0">
                  <a:pos x="692" y="116"/>
                </a:cxn>
                <a:cxn ang="0">
                  <a:pos x="703" y="126"/>
                </a:cxn>
                <a:cxn ang="0">
                  <a:pos x="290" y="257"/>
                </a:cxn>
                <a:cxn ang="0">
                  <a:pos x="147" y="284"/>
                </a:cxn>
                <a:cxn ang="0">
                  <a:pos x="143" y="268"/>
                </a:cxn>
                <a:cxn ang="0">
                  <a:pos x="141" y="251"/>
                </a:cxn>
                <a:cxn ang="0">
                  <a:pos x="141" y="237"/>
                </a:cxn>
                <a:cxn ang="0">
                  <a:pos x="147" y="223"/>
                </a:cxn>
                <a:cxn ang="0">
                  <a:pos x="181" y="191"/>
                </a:cxn>
                <a:cxn ang="0">
                  <a:pos x="221" y="167"/>
                </a:cxn>
                <a:cxn ang="0">
                  <a:pos x="265" y="150"/>
                </a:cxn>
                <a:cxn ang="0">
                  <a:pos x="439" y="105"/>
                </a:cxn>
                <a:cxn ang="0">
                  <a:pos x="503" y="73"/>
                </a:cxn>
                <a:cxn ang="0">
                  <a:pos x="525" y="67"/>
                </a:cxn>
                <a:cxn ang="0">
                  <a:pos x="548" y="65"/>
                </a:cxn>
                <a:cxn ang="0">
                  <a:pos x="601" y="67"/>
                </a:cxn>
                <a:cxn ang="0">
                  <a:pos x="672" y="82"/>
                </a:cxn>
                <a:cxn ang="0">
                  <a:pos x="683" y="105"/>
                </a:cxn>
              </a:cxnLst>
              <a:rect l="0" t="0" r="r" b="b"/>
              <a:pathLst>
                <a:path w="951" h="324">
                  <a:moveTo>
                    <a:pt x="866" y="93"/>
                  </a:moveTo>
                  <a:lnTo>
                    <a:pt x="908" y="71"/>
                  </a:lnTo>
                  <a:lnTo>
                    <a:pt x="951" y="54"/>
                  </a:lnTo>
                  <a:lnTo>
                    <a:pt x="824" y="54"/>
                  </a:lnTo>
                  <a:lnTo>
                    <a:pt x="664" y="21"/>
                  </a:lnTo>
                  <a:lnTo>
                    <a:pt x="624" y="10"/>
                  </a:lnTo>
                  <a:lnTo>
                    <a:pt x="548" y="0"/>
                  </a:lnTo>
                  <a:lnTo>
                    <a:pt x="478" y="10"/>
                  </a:lnTo>
                  <a:lnTo>
                    <a:pt x="192" y="139"/>
                  </a:lnTo>
                  <a:lnTo>
                    <a:pt x="126" y="160"/>
                  </a:lnTo>
                  <a:lnTo>
                    <a:pt x="93" y="166"/>
                  </a:lnTo>
                  <a:lnTo>
                    <a:pt x="17" y="279"/>
                  </a:lnTo>
                  <a:lnTo>
                    <a:pt x="0" y="321"/>
                  </a:lnTo>
                  <a:lnTo>
                    <a:pt x="255" y="324"/>
                  </a:lnTo>
                  <a:lnTo>
                    <a:pt x="666" y="223"/>
                  </a:lnTo>
                  <a:lnTo>
                    <a:pt x="749" y="177"/>
                  </a:lnTo>
                  <a:lnTo>
                    <a:pt x="866" y="93"/>
                  </a:lnTo>
                  <a:close/>
                  <a:moveTo>
                    <a:pt x="683" y="105"/>
                  </a:moveTo>
                  <a:lnTo>
                    <a:pt x="692" y="116"/>
                  </a:lnTo>
                  <a:lnTo>
                    <a:pt x="703" y="126"/>
                  </a:lnTo>
                  <a:lnTo>
                    <a:pt x="290" y="257"/>
                  </a:lnTo>
                  <a:lnTo>
                    <a:pt x="147" y="284"/>
                  </a:lnTo>
                  <a:lnTo>
                    <a:pt x="143" y="268"/>
                  </a:lnTo>
                  <a:lnTo>
                    <a:pt x="141" y="251"/>
                  </a:lnTo>
                  <a:lnTo>
                    <a:pt x="141" y="237"/>
                  </a:lnTo>
                  <a:lnTo>
                    <a:pt x="147" y="223"/>
                  </a:lnTo>
                  <a:lnTo>
                    <a:pt x="181" y="191"/>
                  </a:lnTo>
                  <a:lnTo>
                    <a:pt x="221" y="167"/>
                  </a:lnTo>
                  <a:lnTo>
                    <a:pt x="265" y="150"/>
                  </a:lnTo>
                  <a:lnTo>
                    <a:pt x="439" y="105"/>
                  </a:lnTo>
                  <a:lnTo>
                    <a:pt x="503" y="73"/>
                  </a:lnTo>
                  <a:lnTo>
                    <a:pt x="525" y="67"/>
                  </a:lnTo>
                  <a:lnTo>
                    <a:pt x="548" y="65"/>
                  </a:lnTo>
                  <a:lnTo>
                    <a:pt x="601" y="67"/>
                  </a:lnTo>
                  <a:lnTo>
                    <a:pt x="672" y="82"/>
                  </a:lnTo>
                  <a:lnTo>
                    <a:pt x="683" y="105"/>
                  </a:lnTo>
                  <a:close/>
                </a:path>
              </a:pathLst>
            </a:custGeom>
            <a:solidFill>
              <a:srgbClr val="000000"/>
            </a:solidFill>
            <a:ln w="9525">
              <a:noFill/>
              <a:round/>
              <a:headEnd/>
              <a:tailEnd/>
            </a:ln>
          </p:spPr>
          <p:txBody>
            <a:bodyPr/>
            <a:lstStyle/>
            <a:p>
              <a:endParaRPr lang="en-GB"/>
            </a:p>
          </p:txBody>
        </p:sp>
        <p:sp>
          <p:nvSpPr>
            <p:cNvPr id="17993" name="Freeform 585"/>
            <p:cNvSpPr>
              <a:spLocks/>
            </p:cNvSpPr>
            <p:nvPr/>
          </p:nvSpPr>
          <p:spPr bwMode="auto">
            <a:xfrm>
              <a:off x="2891" y="2138"/>
              <a:ext cx="113" cy="44"/>
            </a:xfrm>
            <a:custGeom>
              <a:avLst/>
              <a:gdLst/>
              <a:ahLst/>
              <a:cxnLst>
                <a:cxn ang="0">
                  <a:pos x="551" y="51"/>
                </a:cxn>
                <a:cxn ang="0">
                  <a:pos x="542" y="40"/>
                </a:cxn>
                <a:cxn ang="0">
                  <a:pos x="531" y="17"/>
                </a:cxn>
                <a:cxn ang="0">
                  <a:pos x="460" y="2"/>
                </a:cxn>
                <a:cxn ang="0">
                  <a:pos x="407" y="0"/>
                </a:cxn>
                <a:cxn ang="0">
                  <a:pos x="384" y="2"/>
                </a:cxn>
                <a:cxn ang="0">
                  <a:pos x="362" y="8"/>
                </a:cxn>
                <a:cxn ang="0">
                  <a:pos x="298" y="40"/>
                </a:cxn>
                <a:cxn ang="0">
                  <a:pos x="124" y="85"/>
                </a:cxn>
                <a:cxn ang="0">
                  <a:pos x="80" y="102"/>
                </a:cxn>
                <a:cxn ang="0">
                  <a:pos x="40" y="126"/>
                </a:cxn>
                <a:cxn ang="0">
                  <a:pos x="6" y="158"/>
                </a:cxn>
                <a:cxn ang="0">
                  <a:pos x="0" y="172"/>
                </a:cxn>
                <a:cxn ang="0">
                  <a:pos x="0" y="186"/>
                </a:cxn>
                <a:cxn ang="0">
                  <a:pos x="2" y="203"/>
                </a:cxn>
                <a:cxn ang="0">
                  <a:pos x="6" y="219"/>
                </a:cxn>
                <a:cxn ang="0">
                  <a:pos x="149" y="192"/>
                </a:cxn>
                <a:cxn ang="0">
                  <a:pos x="562" y="61"/>
                </a:cxn>
                <a:cxn ang="0">
                  <a:pos x="551" y="51"/>
                </a:cxn>
              </a:cxnLst>
              <a:rect l="0" t="0" r="r" b="b"/>
              <a:pathLst>
                <a:path w="562" h="219">
                  <a:moveTo>
                    <a:pt x="551" y="51"/>
                  </a:moveTo>
                  <a:lnTo>
                    <a:pt x="542" y="40"/>
                  </a:lnTo>
                  <a:lnTo>
                    <a:pt x="531" y="17"/>
                  </a:lnTo>
                  <a:lnTo>
                    <a:pt x="460" y="2"/>
                  </a:lnTo>
                  <a:lnTo>
                    <a:pt x="407" y="0"/>
                  </a:lnTo>
                  <a:lnTo>
                    <a:pt x="384" y="2"/>
                  </a:lnTo>
                  <a:lnTo>
                    <a:pt x="362" y="8"/>
                  </a:lnTo>
                  <a:lnTo>
                    <a:pt x="298" y="40"/>
                  </a:lnTo>
                  <a:lnTo>
                    <a:pt x="124" y="85"/>
                  </a:lnTo>
                  <a:lnTo>
                    <a:pt x="80" y="102"/>
                  </a:lnTo>
                  <a:lnTo>
                    <a:pt x="40" y="126"/>
                  </a:lnTo>
                  <a:lnTo>
                    <a:pt x="6" y="158"/>
                  </a:lnTo>
                  <a:lnTo>
                    <a:pt x="0" y="172"/>
                  </a:lnTo>
                  <a:lnTo>
                    <a:pt x="0" y="186"/>
                  </a:lnTo>
                  <a:lnTo>
                    <a:pt x="2" y="203"/>
                  </a:lnTo>
                  <a:lnTo>
                    <a:pt x="6" y="219"/>
                  </a:lnTo>
                  <a:lnTo>
                    <a:pt x="149" y="192"/>
                  </a:lnTo>
                  <a:lnTo>
                    <a:pt x="562" y="61"/>
                  </a:lnTo>
                  <a:lnTo>
                    <a:pt x="551" y="51"/>
                  </a:lnTo>
                  <a:close/>
                </a:path>
              </a:pathLst>
            </a:custGeom>
            <a:solidFill>
              <a:srgbClr val="FFFFFF"/>
            </a:solidFill>
            <a:ln w="9525">
              <a:noFill/>
              <a:round/>
              <a:headEnd/>
              <a:tailEnd/>
            </a:ln>
          </p:spPr>
          <p:txBody>
            <a:bodyPr/>
            <a:lstStyle/>
            <a:p>
              <a:endParaRPr lang="en-GB"/>
            </a:p>
          </p:txBody>
        </p:sp>
        <p:sp>
          <p:nvSpPr>
            <p:cNvPr id="17994" name="Freeform 586"/>
            <p:cNvSpPr>
              <a:spLocks/>
            </p:cNvSpPr>
            <p:nvPr/>
          </p:nvSpPr>
          <p:spPr bwMode="auto">
            <a:xfrm>
              <a:off x="2900" y="2175"/>
              <a:ext cx="152" cy="69"/>
            </a:xfrm>
            <a:custGeom>
              <a:avLst/>
              <a:gdLst/>
              <a:ahLst/>
              <a:cxnLst>
                <a:cxn ang="0">
                  <a:pos x="756" y="0"/>
                </a:cxn>
                <a:cxn ang="0">
                  <a:pos x="716" y="39"/>
                </a:cxn>
                <a:cxn ang="0">
                  <a:pos x="674" y="67"/>
                </a:cxn>
                <a:cxn ang="0">
                  <a:pos x="534" y="121"/>
                </a:cxn>
                <a:cxn ang="0">
                  <a:pos x="337" y="151"/>
                </a:cxn>
                <a:cxn ang="0">
                  <a:pos x="284" y="152"/>
                </a:cxn>
                <a:cxn ang="0">
                  <a:pos x="138" y="177"/>
                </a:cxn>
                <a:cxn ang="0">
                  <a:pos x="42" y="208"/>
                </a:cxn>
                <a:cxn ang="0">
                  <a:pos x="0" y="230"/>
                </a:cxn>
                <a:cxn ang="0">
                  <a:pos x="12" y="256"/>
                </a:cxn>
                <a:cxn ang="0">
                  <a:pos x="56" y="292"/>
                </a:cxn>
                <a:cxn ang="0">
                  <a:pos x="152" y="331"/>
                </a:cxn>
                <a:cxn ang="0">
                  <a:pos x="208" y="343"/>
                </a:cxn>
                <a:cxn ang="0">
                  <a:pos x="265" y="346"/>
                </a:cxn>
                <a:cxn ang="0">
                  <a:pos x="320" y="343"/>
                </a:cxn>
                <a:cxn ang="0">
                  <a:pos x="428" y="323"/>
                </a:cxn>
                <a:cxn ang="0">
                  <a:pos x="534" y="275"/>
                </a:cxn>
                <a:cxn ang="0">
                  <a:pos x="584" y="239"/>
                </a:cxn>
                <a:cxn ang="0">
                  <a:pos x="674" y="152"/>
                </a:cxn>
                <a:cxn ang="0">
                  <a:pos x="736" y="56"/>
                </a:cxn>
                <a:cxn ang="0">
                  <a:pos x="756" y="0"/>
                </a:cxn>
              </a:cxnLst>
              <a:rect l="0" t="0" r="r" b="b"/>
              <a:pathLst>
                <a:path w="756" h="346">
                  <a:moveTo>
                    <a:pt x="756" y="0"/>
                  </a:moveTo>
                  <a:lnTo>
                    <a:pt x="716" y="39"/>
                  </a:lnTo>
                  <a:lnTo>
                    <a:pt x="674" y="67"/>
                  </a:lnTo>
                  <a:lnTo>
                    <a:pt x="534" y="121"/>
                  </a:lnTo>
                  <a:lnTo>
                    <a:pt x="337" y="151"/>
                  </a:lnTo>
                  <a:lnTo>
                    <a:pt x="284" y="152"/>
                  </a:lnTo>
                  <a:lnTo>
                    <a:pt x="138" y="177"/>
                  </a:lnTo>
                  <a:lnTo>
                    <a:pt x="42" y="208"/>
                  </a:lnTo>
                  <a:lnTo>
                    <a:pt x="0" y="230"/>
                  </a:lnTo>
                  <a:lnTo>
                    <a:pt x="12" y="256"/>
                  </a:lnTo>
                  <a:lnTo>
                    <a:pt x="56" y="292"/>
                  </a:lnTo>
                  <a:lnTo>
                    <a:pt x="152" y="331"/>
                  </a:lnTo>
                  <a:lnTo>
                    <a:pt x="208" y="343"/>
                  </a:lnTo>
                  <a:lnTo>
                    <a:pt x="265" y="346"/>
                  </a:lnTo>
                  <a:lnTo>
                    <a:pt x="320" y="343"/>
                  </a:lnTo>
                  <a:lnTo>
                    <a:pt x="428" y="323"/>
                  </a:lnTo>
                  <a:lnTo>
                    <a:pt x="534" y="275"/>
                  </a:lnTo>
                  <a:lnTo>
                    <a:pt x="584" y="239"/>
                  </a:lnTo>
                  <a:lnTo>
                    <a:pt x="674" y="152"/>
                  </a:lnTo>
                  <a:lnTo>
                    <a:pt x="736" y="56"/>
                  </a:lnTo>
                  <a:lnTo>
                    <a:pt x="756" y="0"/>
                  </a:lnTo>
                  <a:close/>
                </a:path>
              </a:pathLst>
            </a:custGeom>
            <a:solidFill>
              <a:srgbClr val="000000"/>
            </a:solidFill>
            <a:ln w="9525">
              <a:noFill/>
              <a:round/>
              <a:headEnd/>
              <a:tailEnd/>
            </a:ln>
          </p:spPr>
          <p:txBody>
            <a:bodyPr/>
            <a:lstStyle/>
            <a:p>
              <a:endParaRPr lang="en-GB"/>
            </a:p>
          </p:txBody>
        </p:sp>
        <p:sp>
          <p:nvSpPr>
            <p:cNvPr id="17995" name="Freeform 587"/>
            <p:cNvSpPr>
              <a:spLocks/>
            </p:cNvSpPr>
            <p:nvPr/>
          </p:nvSpPr>
          <p:spPr bwMode="auto">
            <a:xfrm>
              <a:off x="2769" y="1978"/>
              <a:ext cx="56" cy="23"/>
            </a:xfrm>
            <a:custGeom>
              <a:avLst/>
              <a:gdLst/>
              <a:ahLst/>
              <a:cxnLst>
                <a:cxn ang="0">
                  <a:pos x="28" y="85"/>
                </a:cxn>
                <a:cxn ang="0">
                  <a:pos x="0" y="112"/>
                </a:cxn>
                <a:cxn ang="0">
                  <a:pos x="39" y="112"/>
                </a:cxn>
                <a:cxn ang="0">
                  <a:pos x="121" y="104"/>
                </a:cxn>
                <a:cxn ang="0">
                  <a:pos x="197" y="78"/>
                </a:cxn>
                <a:cxn ang="0">
                  <a:pos x="230" y="56"/>
                </a:cxn>
                <a:cxn ang="0">
                  <a:pos x="256" y="31"/>
                </a:cxn>
                <a:cxn ang="0">
                  <a:pos x="279" y="0"/>
                </a:cxn>
                <a:cxn ang="0">
                  <a:pos x="95" y="48"/>
                </a:cxn>
                <a:cxn ang="0">
                  <a:pos x="28" y="85"/>
                </a:cxn>
              </a:cxnLst>
              <a:rect l="0" t="0" r="r" b="b"/>
              <a:pathLst>
                <a:path w="279" h="112">
                  <a:moveTo>
                    <a:pt x="28" y="85"/>
                  </a:moveTo>
                  <a:lnTo>
                    <a:pt x="0" y="112"/>
                  </a:lnTo>
                  <a:lnTo>
                    <a:pt x="39" y="112"/>
                  </a:lnTo>
                  <a:lnTo>
                    <a:pt x="121" y="104"/>
                  </a:lnTo>
                  <a:lnTo>
                    <a:pt x="197" y="78"/>
                  </a:lnTo>
                  <a:lnTo>
                    <a:pt x="230" y="56"/>
                  </a:lnTo>
                  <a:lnTo>
                    <a:pt x="256" y="31"/>
                  </a:lnTo>
                  <a:lnTo>
                    <a:pt x="279" y="0"/>
                  </a:lnTo>
                  <a:lnTo>
                    <a:pt x="95" y="48"/>
                  </a:lnTo>
                  <a:lnTo>
                    <a:pt x="28" y="85"/>
                  </a:lnTo>
                  <a:close/>
                </a:path>
              </a:pathLst>
            </a:custGeom>
            <a:solidFill>
              <a:srgbClr val="000000"/>
            </a:solidFill>
            <a:ln w="9525">
              <a:noFill/>
              <a:round/>
              <a:headEnd/>
              <a:tailEnd/>
            </a:ln>
          </p:spPr>
          <p:txBody>
            <a:bodyPr/>
            <a:lstStyle/>
            <a:p>
              <a:endParaRPr lang="en-GB"/>
            </a:p>
          </p:txBody>
        </p:sp>
        <p:sp>
          <p:nvSpPr>
            <p:cNvPr id="17996" name="Freeform 588"/>
            <p:cNvSpPr>
              <a:spLocks noEditPoints="1"/>
            </p:cNvSpPr>
            <p:nvPr/>
          </p:nvSpPr>
          <p:spPr bwMode="auto">
            <a:xfrm>
              <a:off x="2718" y="1926"/>
              <a:ext cx="155" cy="132"/>
            </a:xfrm>
            <a:custGeom>
              <a:avLst/>
              <a:gdLst/>
              <a:ahLst/>
              <a:cxnLst>
                <a:cxn ang="0">
                  <a:pos x="656" y="256"/>
                </a:cxn>
                <a:cxn ang="0">
                  <a:pos x="714" y="515"/>
                </a:cxn>
                <a:cxn ang="0">
                  <a:pos x="779" y="659"/>
                </a:cxn>
                <a:cxn ang="0">
                  <a:pos x="658" y="81"/>
                </a:cxn>
                <a:cxn ang="0">
                  <a:pos x="551" y="20"/>
                </a:cxn>
                <a:cxn ang="0">
                  <a:pos x="416" y="0"/>
                </a:cxn>
                <a:cxn ang="0">
                  <a:pos x="74" y="56"/>
                </a:cxn>
                <a:cxn ang="0">
                  <a:pos x="39" y="94"/>
                </a:cxn>
                <a:cxn ang="0">
                  <a:pos x="0" y="233"/>
                </a:cxn>
                <a:cxn ang="0">
                  <a:pos x="50" y="166"/>
                </a:cxn>
                <a:cxn ang="0">
                  <a:pos x="68" y="132"/>
                </a:cxn>
                <a:cxn ang="0">
                  <a:pos x="103" y="110"/>
                </a:cxn>
                <a:cxn ang="0">
                  <a:pos x="276" y="94"/>
                </a:cxn>
                <a:cxn ang="0">
                  <a:pos x="408" y="135"/>
                </a:cxn>
                <a:cxn ang="0">
                  <a:pos x="230" y="181"/>
                </a:cxn>
                <a:cxn ang="0">
                  <a:pos x="157" y="235"/>
                </a:cxn>
                <a:cxn ang="0">
                  <a:pos x="92" y="374"/>
                </a:cxn>
                <a:cxn ang="0">
                  <a:pos x="168" y="351"/>
                </a:cxn>
                <a:cxn ang="0">
                  <a:pos x="186" y="273"/>
                </a:cxn>
                <a:cxn ang="0">
                  <a:pos x="230" y="229"/>
                </a:cxn>
                <a:cxn ang="0">
                  <a:pos x="253" y="276"/>
                </a:cxn>
                <a:cxn ang="0">
                  <a:pos x="293" y="299"/>
                </a:cxn>
                <a:cxn ang="0">
                  <a:pos x="380" y="288"/>
                </a:cxn>
                <a:cxn ang="0">
                  <a:pos x="450" y="239"/>
                </a:cxn>
                <a:cxn ang="0">
                  <a:pos x="445" y="181"/>
                </a:cxn>
                <a:cxn ang="0">
                  <a:pos x="607" y="211"/>
                </a:cxn>
                <a:cxn ang="0">
                  <a:pos x="371" y="245"/>
                </a:cxn>
                <a:cxn ang="0">
                  <a:pos x="397" y="229"/>
                </a:cxn>
                <a:cxn ang="0">
                  <a:pos x="388" y="222"/>
                </a:cxn>
                <a:cxn ang="0">
                  <a:pos x="388" y="211"/>
                </a:cxn>
                <a:cxn ang="0">
                  <a:pos x="397" y="200"/>
                </a:cxn>
                <a:cxn ang="0">
                  <a:pos x="413" y="203"/>
                </a:cxn>
                <a:cxn ang="0">
                  <a:pos x="416" y="211"/>
                </a:cxn>
                <a:cxn ang="0">
                  <a:pos x="414" y="228"/>
                </a:cxn>
                <a:cxn ang="0">
                  <a:pos x="405" y="245"/>
                </a:cxn>
                <a:cxn ang="0">
                  <a:pos x="365" y="271"/>
                </a:cxn>
                <a:cxn ang="0">
                  <a:pos x="309" y="271"/>
                </a:cxn>
                <a:cxn ang="0">
                  <a:pos x="268" y="245"/>
                </a:cxn>
                <a:cxn ang="0">
                  <a:pos x="264" y="222"/>
                </a:cxn>
                <a:cxn ang="0">
                  <a:pos x="286" y="245"/>
                </a:cxn>
                <a:cxn ang="0">
                  <a:pos x="338" y="253"/>
                </a:cxn>
              </a:cxnLst>
              <a:rect l="0" t="0" r="r" b="b"/>
              <a:pathLst>
                <a:path w="779" h="659">
                  <a:moveTo>
                    <a:pt x="607" y="211"/>
                  </a:moveTo>
                  <a:lnTo>
                    <a:pt x="656" y="256"/>
                  </a:lnTo>
                  <a:lnTo>
                    <a:pt x="691" y="357"/>
                  </a:lnTo>
                  <a:lnTo>
                    <a:pt x="714" y="515"/>
                  </a:lnTo>
                  <a:lnTo>
                    <a:pt x="748" y="616"/>
                  </a:lnTo>
                  <a:lnTo>
                    <a:pt x="779" y="659"/>
                  </a:lnTo>
                  <a:lnTo>
                    <a:pt x="728" y="146"/>
                  </a:lnTo>
                  <a:lnTo>
                    <a:pt x="658" y="81"/>
                  </a:lnTo>
                  <a:lnTo>
                    <a:pt x="607" y="45"/>
                  </a:lnTo>
                  <a:lnTo>
                    <a:pt x="551" y="20"/>
                  </a:lnTo>
                  <a:lnTo>
                    <a:pt x="523" y="11"/>
                  </a:lnTo>
                  <a:lnTo>
                    <a:pt x="416" y="0"/>
                  </a:lnTo>
                  <a:lnTo>
                    <a:pt x="95" y="51"/>
                  </a:lnTo>
                  <a:lnTo>
                    <a:pt x="74" y="56"/>
                  </a:lnTo>
                  <a:lnTo>
                    <a:pt x="56" y="71"/>
                  </a:lnTo>
                  <a:lnTo>
                    <a:pt x="39" y="94"/>
                  </a:lnTo>
                  <a:lnTo>
                    <a:pt x="17" y="149"/>
                  </a:lnTo>
                  <a:lnTo>
                    <a:pt x="0" y="233"/>
                  </a:lnTo>
                  <a:lnTo>
                    <a:pt x="15" y="217"/>
                  </a:lnTo>
                  <a:lnTo>
                    <a:pt x="50" y="166"/>
                  </a:lnTo>
                  <a:lnTo>
                    <a:pt x="57" y="149"/>
                  </a:lnTo>
                  <a:lnTo>
                    <a:pt x="68" y="132"/>
                  </a:lnTo>
                  <a:lnTo>
                    <a:pt x="98" y="113"/>
                  </a:lnTo>
                  <a:lnTo>
                    <a:pt x="103" y="110"/>
                  </a:lnTo>
                  <a:lnTo>
                    <a:pt x="186" y="93"/>
                  </a:lnTo>
                  <a:lnTo>
                    <a:pt x="276" y="94"/>
                  </a:lnTo>
                  <a:lnTo>
                    <a:pt x="449" y="123"/>
                  </a:lnTo>
                  <a:lnTo>
                    <a:pt x="408" y="135"/>
                  </a:lnTo>
                  <a:lnTo>
                    <a:pt x="385" y="140"/>
                  </a:lnTo>
                  <a:lnTo>
                    <a:pt x="230" y="181"/>
                  </a:lnTo>
                  <a:lnTo>
                    <a:pt x="202" y="195"/>
                  </a:lnTo>
                  <a:lnTo>
                    <a:pt x="157" y="235"/>
                  </a:lnTo>
                  <a:lnTo>
                    <a:pt x="124" y="290"/>
                  </a:lnTo>
                  <a:lnTo>
                    <a:pt x="92" y="374"/>
                  </a:lnTo>
                  <a:lnTo>
                    <a:pt x="133" y="372"/>
                  </a:lnTo>
                  <a:lnTo>
                    <a:pt x="168" y="351"/>
                  </a:lnTo>
                  <a:lnTo>
                    <a:pt x="174" y="330"/>
                  </a:lnTo>
                  <a:lnTo>
                    <a:pt x="186" y="273"/>
                  </a:lnTo>
                  <a:lnTo>
                    <a:pt x="208" y="239"/>
                  </a:lnTo>
                  <a:lnTo>
                    <a:pt x="230" y="229"/>
                  </a:lnTo>
                  <a:lnTo>
                    <a:pt x="242" y="246"/>
                  </a:lnTo>
                  <a:lnTo>
                    <a:pt x="253" y="276"/>
                  </a:lnTo>
                  <a:lnTo>
                    <a:pt x="270" y="293"/>
                  </a:lnTo>
                  <a:lnTo>
                    <a:pt x="293" y="299"/>
                  </a:lnTo>
                  <a:lnTo>
                    <a:pt x="337" y="299"/>
                  </a:lnTo>
                  <a:lnTo>
                    <a:pt x="380" y="288"/>
                  </a:lnTo>
                  <a:lnTo>
                    <a:pt x="439" y="256"/>
                  </a:lnTo>
                  <a:lnTo>
                    <a:pt x="450" y="239"/>
                  </a:lnTo>
                  <a:lnTo>
                    <a:pt x="449" y="199"/>
                  </a:lnTo>
                  <a:lnTo>
                    <a:pt x="445" y="181"/>
                  </a:lnTo>
                  <a:lnTo>
                    <a:pt x="543" y="152"/>
                  </a:lnTo>
                  <a:lnTo>
                    <a:pt x="607" y="211"/>
                  </a:lnTo>
                  <a:close/>
                  <a:moveTo>
                    <a:pt x="338" y="253"/>
                  </a:moveTo>
                  <a:lnTo>
                    <a:pt x="371" y="245"/>
                  </a:lnTo>
                  <a:lnTo>
                    <a:pt x="394" y="233"/>
                  </a:lnTo>
                  <a:lnTo>
                    <a:pt x="397" y="229"/>
                  </a:lnTo>
                  <a:lnTo>
                    <a:pt x="391" y="228"/>
                  </a:lnTo>
                  <a:lnTo>
                    <a:pt x="388" y="222"/>
                  </a:lnTo>
                  <a:lnTo>
                    <a:pt x="386" y="216"/>
                  </a:lnTo>
                  <a:lnTo>
                    <a:pt x="388" y="211"/>
                  </a:lnTo>
                  <a:lnTo>
                    <a:pt x="391" y="205"/>
                  </a:lnTo>
                  <a:lnTo>
                    <a:pt x="397" y="200"/>
                  </a:lnTo>
                  <a:lnTo>
                    <a:pt x="408" y="200"/>
                  </a:lnTo>
                  <a:lnTo>
                    <a:pt x="413" y="203"/>
                  </a:lnTo>
                  <a:lnTo>
                    <a:pt x="414" y="205"/>
                  </a:lnTo>
                  <a:lnTo>
                    <a:pt x="416" y="211"/>
                  </a:lnTo>
                  <a:lnTo>
                    <a:pt x="416" y="222"/>
                  </a:lnTo>
                  <a:lnTo>
                    <a:pt x="414" y="228"/>
                  </a:lnTo>
                  <a:lnTo>
                    <a:pt x="411" y="229"/>
                  </a:lnTo>
                  <a:lnTo>
                    <a:pt x="405" y="245"/>
                  </a:lnTo>
                  <a:lnTo>
                    <a:pt x="391" y="259"/>
                  </a:lnTo>
                  <a:lnTo>
                    <a:pt x="365" y="271"/>
                  </a:lnTo>
                  <a:lnTo>
                    <a:pt x="337" y="273"/>
                  </a:lnTo>
                  <a:lnTo>
                    <a:pt x="309" y="271"/>
                  </a:lnTo>
                  <a:lnTo>
                    <a:pt x="286" y="259"/>
                  </a:lnTo>
                  <a:lnTo>
                    <a:pt x="268" y="245"/>
                  </a:lnTo>
                  <a:lnTo>
                    <a:pt x="262" y="228"/>
                  </a:lnTo>
                  <a:lnTo>
                    <a:pt x="264" y="222"/>
                  </a:lnTo>
                  <a:lnTo>
                    <a:pt x="268" y="229"/>
                  </a:lnTo>
                  <a:lnTo>
                    <a:pt x="286" y="245"/>
                  </a:lnTo>
                  <a:lnTo>
                    <a:pt x="309" y="250"/>
                  </a:lnTo>
                  <a:lnTo>
                    <a:pt x="338" y="253"/>
                  </a:lnTo>
                  <a:close/>
                </a:path>
              </a:pathLst>
            </a:custGeom>
            <a:solidFill>
              <a:srgbClr val="000000"/>
            </a:solidFill>
            <a:ln w="9525">
              <a:noFill/>
              <a:round/>
              <a:headEnd/>
              <a:tailEnd/>
            </a:ln>
          </p:spPr>
          <p:txBody>
            <a:bodyPr/>
            <a:lstStyle/>
            <a:p>
              <a:endParaRPr lang="en-GB"/>
            </a:p>
          </p:txBody>
        </p:sp>
        <p:sp>
          <p:nvSpPr>
            <p:cNvPr id="17997" name="Freeform 589"/>
            <p:cNvSpPr>
              <a:spLocks/>
            </p:cNvSpPr>
            <p:nvPr/>
          </p:nvSpPr>
          <p:spPr bwMode="auto">
            <a:xfrm>
              <a:off x="2770" y="1970"/>
              <a:ext cx="30" cy="10"/>
            </a:xfrm>
            <a:custGeom>
              <a:avLst/>
              <a:gdLst/>
              <a:ahLst/>
              <a:cxnLst>
                <a:cxn ang="0">
                  <a:pos x="109" y="23"/>
                </a:cxn>
                <a:cxn ang="0">
                  <a:pos x="76" y="31"/>
                </a:cxn>
                <a:cxn ang="0">
                  <a:pos x="47" y="28"/>
                </a:cxn>
                <a:cxn ang="0">
                  <a:pos x="24" y="23"/>
                </a:cxn>
                <a:cxn ang="0">
                  <a:pos x="6" y="7"/>
                </a:cxn>
                <a:cxn ang="0">
                  <a:pos x="2" y="0"/>
                </a:cxn>
                <a:cxn ang="0">
                  <a:pos x="0" y="6"/>
                </a:cxn>
                <a:cxn ang="0">
                  <a:pos x="6" y="23"/>
                </a:cxn>
                <a:cxn ang="0">
                  <a:pos x="24" y="37"/>
                </a:cxn>
                <a:cxn ang="0">
                  <a:pos x="47" y="49"/>
                </a:cxn>
                <a:cxn ang="0">
                  <a:pos x="75" y="51"/>
                </a:cxn>
                <a:cxn ang="0">
                  <a:pos x="103" y="49"/>
                </a:cxn>
                <a:cxn ang="0">
                  <a:pos x="129" y="37"/>
                </a:cxn>
                <a:cxn ang="0">
                  <a:pos x="143" y="23"/>
                </a:cxn>
                <a:cxn ang="0">
                  <a:pos x="149" y="7"/>
                </a:cxn>
                <a:cxn ang="0">
                  <a:pos x="135" y="7"/>
                </a:cxn>
                <a:cxn ang="0">
                  <a:pos x="132" y="11"/>
                </a:cxn>
                <a:cxn ang="0">
                  <a:pos x="109" y="23"/>
                </a:cxn>
              </a:cxnLst>
              <a:rect l="0" t="0" r="r" b="b"/>
              <a:pathLst>
                <a:path w="149" h="51">
                  <a:moveTo>
                    <a:pt x="109" y="23"/>
                  </a:moveTo>
                  <a:lnTo>
                    <a:pt x="76" y="31"/>
                  </a:lnTo>
                  <a:lnTo>
                    <a:pt x="47" y="28"/>
                  </a:lnTo>
                  <a:lnTo>
                    <a:pt x="24" y="23"/>
                  </a:lnTo>
                  <a:lnTo>
                    <a:pt x="6" y="7"/>
                  </a:lnTo>
                  <a:lnTo>
                    <a:pt x="2" y="0"/>
                  </a:lnTo>
                  <a:lnTo>
                    <a:pt x="0" y="6"/>
                  </a:lnTo>
                  <a:lnTo>
                    <a:pt x="6" y="23"/>
                  </a:lnTo>
                  <a:lnTo>
                    <a:pt x="24" y="37"/>
                  </a:lnTo>
                  <a:lnTo>
                    <a:pt x="47" y="49"/>
                  </a:lnTo>
                  <a:lnTo>
                    <a:pt x="75" y="51"/>
                  </a:lnTo>
                  <a:lnTo>
                    <a:pt x="103" y="49"/>
                  </a:lnTo>
                  <a:lnTo>
                    <a:pt x="129" y="37"/>
                  </a:lnTo>
                  <a:lnTo>
                    <a:pt x="143" y="23"/>
                  </a:lnTo>
                  <a:lnTo>
                    <a:pt x="149" y="7"/>
                  </a:lnTo>
                  <a:lnTo>
                    <a:pt x="135" y="7"/>
                  </a:lnTo>
                  <a:lnTo>
                    <a:pt x="132" y="11"/>
                  </a:lnTo>
                  <a:lnTo>
                    <a:pt x="109" y="23"/>
                  </a:lnTo>
                  <a:close/>
                </a:path>
              </a:pathLst>
            </a:custGeom>
            <a:solidFill>
              <a:srgbClr val="00FF7F"/>
            </a:solidFill>
            <a:ln w="9525">
              <a:noFill/>
              <a:round/>
              <a:headEnd/>
              <a:tailEnd/>
            </a:ln>
          </p:spPr>
          <p:txBody>
            <a:bodyPr/>
            <a:lstStyle/>
            <a:p>
              <a:endParaRPr lang="en-GB"/>
            </a:p>
          </p:txBody>
        </p:sp>
        <p:sp>
          <p:nvSpPr>
            <p:cNvPr id="17998" name="Freeform 590"/>
            <p:cNvSpPr>
              <a:spLocks/>
            </p:cNvSpPr>
            <p:nvPr/>
          </p:nvSpPr>
          <p:spPr bwMode="auto">
            <a:xfrm>
              <a:off x="2795" y="1966"/>
              <a:ext cx="6" cy="6"/>
            </a:xfrm>
            <a:custGeom>
              <a:avLst/>
              <a:gdLst/>
              <a:ahLst/>
              <a:cxnLst>
                <a:cxn ang="0">
                  <a:pos x="0" y="16"/>
                </a:cxn>
                <a:cxn ang="0">
                  <a:pos x="2" y="22"/>
                </a:cxn>
                <a:cxn ang="0">
                  <a:pos x="5" y="28"/>
                </a:cxn>
                <a:cxn ang="0">
                  <a:pos x="11" y="29"/>
                </a:cxn>
                <a:cxn ang="0">
                  <a:pos x="25" y="29"/>
                </a:cxn>
                <a:cxn ang="0">
                  <a:pos x="28" y="28"/>
                </a:cxn>
                <a:cxn ang="0">
                  <a:pos x="30" y="22"/>
                </a:cxn>
                <a:cxn ang="0">
                  <a:pos x="30" y="11"/>
                </a:cxn>
                <a:cxn ang="0">
                  <a:pos x="28" y="5"/>
                </a:cxn>
                <a:cxn ang="0">
                  <a:pos x="27" y="3"/>
                </a:cxn>
                <a:cxn ang="0">
                  <a:pos x="22" y="0"/>
                </a:cxn>
                <a:cxn ang="0">
                  <a:pos x="11" y="0"/>
                </a:cxn>
                <a:cxn ang="0">
                  <a:pos x="5" y="5"/>
                </a:cxn>
                <a:cxn ang="0">
                  <a:pos x="2" y="11"/>
                </a:cxn>
                <a:cxn ang="0">
                  <a:pos x="0" y="16"/>
                </a:cxn>
              </a:cxnLst>
              <a:rect l="0" t="0" r="r" b="b"/>
              <a:pathLst>
                <a:path w="30" h="29">
                  <a:moveTo>
                    <a:pt x="0" y="16"/>
                  </a:moveTo>
                  <a:lnTo>
                    <a:pt x="2" y="22"/>
                  </a:lnTo>
                  <a:lnTo>
                    <a:pt x="5" y="28"/>
                  </a:lnTo>
                  <a:lnTo>
                    <a:pt x="11" y="29"/>
                  </a:lnTo>
                  <a:lnTo>
                    <a:pt x="25" y="29"/>
                  </a:lnTo>
                  <a:lnTo>
                    <a:pt x="28" y="28"/>
                  </a:lnTo>
                  <a:lnTo>
                    <a:pt x="30" y="22"/>
                  </a:lnTo>
                  <a:lnTo>
                    <a:pt x="30" y="11"/>
                  </a:lnTo>
                  <a:lnTo>
                    <a:pt x="28" y="5"/>
                  </a:lnTo>
                  <a:lnTo>
                    <a:pt x="27" y="3"/>
                  </a:lnTo>
                  <a:lnTo>
                    <a:pt x="22" y="0"/>
                  </a:lnTo>
                  <a:lnTo>
                    <a:pt x="11" y="0"/>
                  </a:lnTo>
                  <a:lnTo>
                    <a:pt x="5" y="5"/>
                  </a:lnTo>
                  <a:lnTo>
                    <a:pt x="2" y="11"/>
                  </a:lnTo>
                  <a:lnTo>
                    <a:pt x="0" y="16"/>
                  </a:lnTo>
                  <a:close/>
                </a:path>
              </a:pathLst>
            </a:custGeom>
            <a:solidFill>
              <a:srgbClr val="FFFFFF"/>
            </a:solidFill>
            <a:ln w="9525">
              <a:noFill/>
              <a:round/>
              <a:headEnd/>
              <a:tailEnd/>
            </a:ln>
          </p:spPr>
          <p:txBody>
            <a:bodyPr/>
            <a:lstStyle/>
            <a:p>
              <a:endParaRPr lang="en-GB"/>
            </a:p>
          </p:txBody>
        </p:sp>
        <p:sp>
          <p:nvSpPr>
            <p:cNvPr id="17999" name="Freeform 591"/>
            <p:cNvSpPr>
              <a:spLocks/>
            </p:cNvSpPr>
            <p:nvPr/>
          </p:nvSpPr>
          <p:spPr bwMode="auto">
            <a:xfrm>
              <a:off x="2693" y="1758"/>
              <a:ext cx="281" cy="606"/>
            </a:xfrm>
            <a:custGeom>
              <a:avLst/>
              <a:gdLst/>
              <a:ahLst/>
              <a:cxnLst>
                <a:cxn ang="0">
                  <a:pos x="754" y="2408"/>
                </a:cxn>
                <a:cxn ang="0">
                  <a:pos x="650" y="2118"/>
                </a:cxn>
                <a:cxn ang="0">
                  <a:pos x="610" y="2084"/>
                </a:cxn>
                <a:cxn ang="0">
                  <a:pos x="233" y="1346"/>
                </a:cxn>
                <a:cxn ang="0">
                  <a:pos x="213" y="1213"/>
                </a:cxn>
                <a:cxn ang="0">
                  <a:pos x="219" y="952"/>
                </a:cxn>
                <a:cxn ang="0">
                  <a:pos x="178" y="988"/>
                </a:cxn>
                <a:cxn ang="0">
                  <a:pos x="136" y="1056"/>
                </a:cxn>
                <a:cxn ang="0">
                  <a:pos x="138" y="988"/>
                </a:cxn>
                <a:cxn ang="0">
                  <a:pos x="177" y="910"/>
                </a:cxn>
                <a:cxn ang="0">
                  <a:pos x="216" y="890"/>
                </a:cxn>
                <a:cxn ang="0">
                  <a:pos x="245" y="334"/>
                </a:cxn>
                <a:cxn ang="0">
                  <a:pos x="213" y="61"/>
                </a:cxn>
                <a:cxn ang="0">
                  <a:pos x="207" y="22"/>
                </a:cxn>
                <a:cxn ang="0">
                  <a:pos x="188" y="17"/>
                </a:cxn>
                <a:cxn ang="0">
                  <a:pos x="165" y="11"/>
                </a:cxn>
                <a:cxn ang="0">
                  <a:pos x="144" y="5"/>
                </a:cxn>
                <a:cxn ang="0">
                  <a:pos x="133" y="4"/>
                </a:cxn>
                <a:cxn ang="0">
                  <a:pos x="130" y="210"/>
                </a:cxn>
                <a:cxn ang="0">
                  <a:pos x="32" y="375"/>
                </a:cxn>
                <a:cxn ang="0">
                  <a:pos x="0" y="534"/>
                </a:cxn>
                <a:cxn ang="0">
                  <a:pos x="53" y="691"/>
                </a:cxn>
                <a:cxn ang="0">
                  <a:pos x="47" y="971"/>
                </a:cxn>
                <a:cxn ang="0">
                  <a:pos x="70" y="1074"/>
                </a:cxn>
                <a:cxn ang="0">
                  <a:pos x="306" y="1772"/>
                </a:cxn>
                <a:cxn ang="0">
                  <a:pos x="289" y="1787"/>
                </a:cxn>
                <a:cxn ang="0">
                  <a:pos x="155" y="1604"/>
                </a:cxn>
                <a:cxn ang="0">
                  <a:pos x="127" y="1705"/>
                </a:cxn>
                <a:cxn ang="0">
                  <a:pos x="239" y="1861"/>
                </a:cxn>
                <a:cxn ang="0">
                  <a:pos x="329" y="2034"/>
                </a:cxn>
                <a:cxn ang="0">
                  <a:pos x="435" y="2146"/>
                </a:cxn>
                <a:cxn ang="0">
                  <a:pos x="418" y="2001"/>
                </a:cxn>
                <a:cxn ang="0">
                  <a:pos x="813" y="2631"/>
                </a:cxn>
                <a:cxn ang="0">
                  <a:pos x="1307" y="3030"/>
                </a:cxn>
                <a:cxn ang="0">
                  <a:pos x="1355" y="3023"/>
                </a:cxn>
                <a:cxn ang="0">
                  <a:pos x="1403" y="3001"/>
                </a:cxn>
                <a:cxn ang="0">
                  <a:pos x="1205" y="2766"/>
                </a:cxn>
                <a:cxn ang="0">
                  <a:pos x="846" y="2593"/>
                </a:cxn>
                <a:cxn ang="0">
                  <a:pos x="799" y="2560"/>
                </a:cxn>
              </a:cxnLst>
              <a:rect l="0" t="0" r="r" b="b"/>
              <a:pathLst>
                <a:path w="1403" h="3030">
                  <a:moveTo>
                    <a:pt x="785" y="2542"/>
                  </a:moveTo>
                  <a:lnTo>
                    <a:pt x="754" y="2408"/>
                  </a:lnTo>
                  <a:lnTo>
                    <a:pt x="671" y="2163"/>
                  </a:lnTo>
                  <a:lnTo>
                    <a:pt x="650" y="2118"/>
                  </a:lnTo>
                  <a:lnTo>
                    <a:pt x="644" y="2108"/>
                  </a:lnTo>
                  <a:lnTo>
                    <a:pt x="610" y="2084"/>
                  </a:lnTo>
                  <a:lnTo>
                    <a:pt x="524" y="1893"/>
                  </a:lnTo>
                  <a:lnTo>
                    <a:pt x="233" y="1346"/>
                  </a:lnTo>
                  <a:lnTo>
                    <a:pt x="219" y="1279"/>
                  </a:lnTo>
                  <a:lnTo>
                    <a:pt x="213" y="1213"/>
                  </a:lnTo>
                  <a:lnTo>
                    <a:pt x="222" y="1034"/>
                  </a:lnTo>
                  <a:lnTo>
                    <a:pt x="219" y="952"/>
                  </a:lnTo>
                  <a:lnTo>
                    <a:pt x="189" y="971"/>
                  </a:lnTo>
                  <a:lnTo>
                    <a:pt x="178" y="988"/>
                  </a:lnTo>
                  <a:lnTo>
                    <a:pt x="171" y="1005"/>
                  </a:lnTo>
                  <a:lnTo>
                    <a:pt x="136" y="1056"/>
                  </a:lnTo>
                  <a:lnTo>
                    <a:pt x="121" y="1072"/>
                  </a:lnTo>
                  <a:lnTo>
                    <a:pt x="138" y="988"/>
                  </a:lnTo>
                  <a:lnTo>
                    <a:pt x="160" y="933"/>
                  </a:lnTo>
                  <a:lnTo>
                    <a:pt x="177" y="910"/>
                  </a:lnTo>
                  <a:lnTo>
                    <a:pt x="195" y="895"/>
                  </a:lnTo>
                  <a:lnTo>
                    <a:pt x="216" y="890"/>
                  </a:lnTo>
                  <a:lnTo>
                    <a:pt x="205" y="674"/>
                  </a:lnTo>
                  <a:lnTo>
                    <a:pt x="245" y="334"/>
                  </a:lnTo>
                  <a:lnTo>
                    <a:pt x="233" y="139"/>
                  </a:lnTo>
                  <a:lnTo>
                    <a:pt x="213" y="61"/>
                  </a:lnTo>
                  <a:lnTo>
                    <a:pt x="209" y="27"/>
                  </a:lnTo>
                  <a:lnTo>
                    <a:pt x="207" y="22"/>
                  </a:lnTo>
                  <a:lnTo>
                    <a:pt x="195" y="21"/>
                  </a:lnTo>
                  <a:lnTo>
                    <a:pt x="188" y="17"/>
                  </a:lnTo>
                  <a:lnTo>
                    <a:pt x="177" y="15"/>
                  </a:lnTo>
                  <a:lnTo>
                    <a:pt x="165" y="11"/>
                  </a:lnTo>
                  <a:lnTo>
                    <a:pt x="154" y="10"/>
                  </a:lnTo>
                  <a:lnTo>
                    <a:pt x="144" y="5"/>
                  </a:lnTo>
                  <a:lnTo>
                    <a:pt x="135" y="4"/>
                  </a:lnTo>
                  <a:lnTo>
                    <a:pt x="133" y="4"/>
                  </a:lnTo>
                  <a:lnTo>
                    <a:pt x="121" y="0"/>
                  </a:lnTo>
                  <a:lnTo>
                    <a:pt x="130" y="210"/>
                  </a:lnTo>
                  <a:lnTo>
                    <a:pt x="101" y="228"/>
                  </a:lnTo>
                  <a:lnTo>
                    <a:pt x="32" y="375"/>
                  </a:lnTo>
                  <a:lnTo>
                    <a:pt x="3" y="480"/>
                  </a:lnTo>
                  <a:lnTo>
                    <a:pt x="0" y="534"/>
                  </a:lnTo>
                  <a:lnTo>
                    <a:pt x="9" y="587"/>
                  </a:lnTo>
                  <a:lnTo>
                    <a:pt x="53" y="691"/>
                  </a:lnTo>
                  <a:lnTo>
                    <a:pt x="59" y="747"/>
                  </a:lnTo>
                  <a:lnTo>
                    <a:pt x="47" y="971"/>
                  </a:lnTo>
                  <a:lnTo>
                    <a:pt x="53" y="1022"/>
                  </a:lnTo>
                  <a:lnTo>
                    <a:pt x="70" y="1074"/>
                  </a:lnTo>
                  <a:lnTo>
                    <a:pt x="161" y="1281"/>
                  </a:lnTo>
                  <a:lnTo>
                    <a:pt x="306" y="1772"/>
                  </a:lnTo>
                  <a:lnTo>
                    <a:pt x="313" y="1812"/>
                  </a:lnTo>
                  <a:lnTo>
                    <a:pt x="289" y="1787"/>
                  </a:lnTo>
                  <a:lnTo>
                    <a:pt x="205" y="1660"/>
                  </a:lnTo>
                  <a:lnTo>
                    <a:pt x="155" y="1604"/>
                  </a:lnTo>
                  <a:lnTo>
                    <a:pt x="121" y="1582"/>
                  </a:lnTo>
                  <a:lnTo>
                    <a:pt x="127" y="1705"/>
                  </a:lnTo>
                  <a:lnTo>
                    <a:pt x="144" y="1743"/>
                  </a:lnTo>
                  <a:lnTo>
                    <a:pt x="239" y="1861"/>
                  </a:lnTo>
                  <a:lnTo>
                    <a:pt x="290" y="1944"/>
                  </a:lnTo>
                  <a:lnTo>
                    <a:pt x="329" y="2034"/>
                  </a:lnTo>
                  <a:lnTo>
                    <a:pt x="340" y="2084"/>
                  </a:lnTo>
                  <a:lnTo>
                    <a:pt x="435" y="2146"/>
                  </a:lnTo>
                  <a:lnTo>
                    <a:pt x="300" y="1851"/>
                  </a:lnTo>
                  <a:lnTo>
                    <a:pt x="418" y="2001"/>
                  </a:lnTo>
                  <a:lnTo>
                    <a:pt x="638" y="2420"/>
                  </a:lnTo>
                  <a:lnTo>
                    <a:pt x="813" y="2631"/>
                  </a:lnTo>
                  <a:lnTo>
                    <a:pt x="1279" y="3018"/>
                  </a:lnTo>
                  <a:lnTo>
                    <a:pt x="1307" y="3030"/>
                  </a:lnTo>
                  <a:lnTo>
                    <a:pt x="1340" y="3029"/>
                  </a:lnTo>
                  <a:lnTo>
                    <a:pt x="1355" y="3023"/>
                  </a:lnTo>
                  <a:lnTo>
                    <a:pt x="1372" y="3013"/>
                  </a:lnTo>
                  <a:lnTo>
                    <a:pt x="1403" y="3001"/>
                  </a:lnTo>
                  <a:lnTo>
                    <a:pt x="1254" y="2812"/>
                  </a:lnTo>
                  <a:lnTo>
                    <a:pt x="1205" y="2766"/>
                  </a:lnTo>
                  <a:lnTo>
                    <a:pt x="1093" y="2690"/>
                  </a:lnTo>
                  <a:lnTo>
                    <a:pt x="846" y="2593"/>
                  </a:lnTo>
                  <a:lnTo>
                    <a:pt x="823" y="2582"/>
                  </a:lnTo>
                  <a:lnTo>
                    <a:pt x="799" y="2560"/>
                  </a:lnTo>
                  <a:lnTo>
                    <a:pt x="785" y="2542"/>
                  </a:lnTo>
                  <a:close/>
                </a:path>
              </a:pathLst>
            </a:custGeom>
            <a:solidFill>
              <a:srgbClr val="DDB2AA"/>
            </a:solidFill>
            <a:ln w="9525">
              <a:noFill/>
              <a:round/>
              <a:headEnd/>
              <a:tailEnd/>
            </a:ln>
          </p:spPr>
          <p:txBody>
            <a:bodyPr/>
            <a:lstStyle/>
            <a:p>
              <a:endParaRPr lang="en-GB"/>
            </a:p>
          </p:txBody>
        </p:sp>
        <p:sp>
          <p:nvSpPr>
            <p:cNvPr id="18000" name="Freeform 592"/>
            <p:cNvSpPr>
              <a:spLocks/>
            </p:cNvSpPr>
            <p:nvPr/>
          </p:nvSpPr>
          <p:spPr bwMode="auto">
            <a:xfrm>
              <a:off x="2718" y="1758"/>
              <a:ext cx="2" cy="1"/>
            </a:xfrm>
            <a:custGeom>
              <a:avLst/>
              <a:gdLst/>
              <a:ahLst/>
              <a:cxnLst>
                <a:cxn ang="0">
                  <a:pos x="12" y="4"/>
                </a:cxn>
                <a:cxn ang="0">
                  <a:pos x="14" y="4"/>
                </a:cxn>
                <a:cxn ang="0">
                  <a:pos x="0" y="0"/>
                </a:cxn>
                <a:cxn ang="0">
                  <a:pos x="12" y="4"/>
                </a:cxn>
              </a:cxnLst>
              <a:rect l="0" t="0" r="r" b="b"/>
              <a:pathLst>
                <a:path w="14" h="4">
                  <a:moveTo>
                    <a:pt x="12" y="4"/>
                  </a:moveTo>
                  <a:lnTo>
                    <a:pt x="14" y="4"/>
                  </a:lnTo>
                  <a:lnTo>
                    <a:pt x="0" y="0"/>
                  </a:lnTo>
                  <a:lnTo>
                    <a:pt x="12" y="4"/>
                  </a:lnTo>
                  <a:close/>
                </a:path>
              </a:pathLst>
            </a:custGeom>
            <a:solidFill>
              <a:srgbClr val="CC8C7F"/>
            </a:solidFill>
            <a:ln w="9525">
              <a:noFill/>
              <a:round/>
              <a:headEnd/>
              <a:tailEnd/>
            </a:ln>
          </p:spPr>
          <p:txBody>
            <a:bodyPr/>
            <a:lstStyle/>
            <a:p>
              <a:endParaRPr lang="en-GB"/>
            </a:p>
          </p:txBody>
        </p:sp>
        <p:sp>
          <p:nvSpPr>
            <p:cNvPr id="18001" name="Freeform 593"/>
            <p:cNvSpPr>
              <a:spLocks/>
            </p:cNvSpPr>
            <p:nvPr/>
          </p:nvSpPr>
          <p:spPr bwMode="auto">
            <a:xfrm>
              <a:off x="2736" y="1944"/>
              <a:ext cx="71" cy="57"/>
            </a:xfrm>
            <a:custGeom>
              <a:avLst/>
              <a:gdLst/>
              <a:ahLst/>
              <a:cxnLst>
                <a:cxn ang="0">
                  <a:pos x="316" y="42"/>
                </a:cxn>
                <a:cxn ang="0">
                  <a:pos x="357" y="30"/>
                </a:cxn>
                <a:cxn ang="0">
                  <a:pos x="184" y="1"/>
                </a:cxn>
                <a:cxn ang="0">
                  <a:pos x="94" y="0"/>
                </a:cxn>
                <a:cxn ang="0">
                  <a:pos x="11" y="17"/>
                </a:cxn>
                <a:cxn ang="0">
                  <a:pos x="6" y="20"/>
                </a:cxn>
                <a:cxn ang="0">
                  <a:pos x="9" y="102"/>
                </a:cxn>
                <a:cxn ang="0">
                  <a:pos x="0" y="281"/>
                </a:cxn>
                <a:cxn ang="0">
                  <a:pos x="32" y="197"/>
                </a:cxn>
                <a:cxn ang="0">
                  <a:pos x="65" y="142"/>
                </a:cxn>
                <a:cxn ang="0">
                  <a:pos x="110" y="102"/>
                </a:cxn>
                <a:cxn ang="0">
                  <a:pos x="138" y="88"/>
                </a:cxn>
                <a:cxn ang="0">
                  <a:pos x="293" y="47"/>
                </a:cxn>
                <a:cxn ang="0">
                  <a:pos x="307" y="42"/>
                </a:cxn>
                <a:cxn ang="0">
                  <a:pos x="316" y="42"/>
                </a:cxn>
              </a:cxnLst>
              <a:rect l="0" t="0" r="r" b="b"/>
              <a:pathLst>
                <a:path w="357" h="281">
                  <a:moveTo>
                    <a:pt x="316" y="42"/>
                  </a:moveTo>
                  <a:lnTo>
                    <a:pt x="357" y="30"/>
                  </a:lnTo>
                  <a:lnTo>
                    <a:pt x="184" y="1"/>
                  </a:lnTo>
                  <a:lnTo>
                    <a:pt x="94" y="0"/>
                  </a:lnTo>
                  <a:lnTo>
                    <a:pt x="11" y="17"/>
                  </a:lnTo>
                  <a:lnTo>
                    <a:pt x="6" y="20"/>
                  </a:lnTo>
                  <a:lnTo>
                    <a:pt x="9" y="102"/>
                  </a:lnTo>
                  <a:lnTo>
                    <a:pt x="0" y="281"/>
                  </a:lnTo>
                  <a:lnTo>
                    <a:pt x="32" y="197"/>
                  </a:lnTo>
                  <a:lnTo>
                    <a:pt x="65" y="142"/>
                  </a:lnTo>
                  <a:lnTo>
                    <a:pt x="110" y="102"/>
                  </a:lnTo>
                  <a:lnTo>
                    <a:pt x="138" y="88"/>
                  </a:lnTo>
                  <a:lnTo>
                    <a:pt x="293" y="47"/>
                  </a:lnTo>
                  <a:lnTo>
                    <a:pt x="307" y="42"/>
                  </a:lnTo>
                  <a:lnTo>
                    <a:pt x="316" y="42"/>
                  </a:lnTo>
                  <a:close/>
                </a:path>
              </a:pathLst>
            </a:custGeom>
            <a:solidFill>
              <a:srgbClr val="CC8C7F"/>
            </a:solidFill>
            <a:ln w="9525">
              <a:noFill/>
              <a:round/>
              <a:headEnd/>
              <a:tailEnd/>
            </a:ln>
          </p:spPr>
          <p:txBody>
            <a:bodyPr/>
            <a:lstStyle/>
            <a:p>
              <a:endParaRPr lang="en-GB"/>
            </a:p>
          </p:txBody>
        </p:sp>
        <p:sp>
          <p:nvSpPr>
            <p:cNvPr id="18002" name="Freeform 594"/>
            <p:cNvSpPr>
              <a:spLocks/>
            </p:cNvSpPr>
            <p:nvPr/>
          </p:nvSpPr>
          <p:spPr bwMode="auto">
            <a:xfrm>
              <a:off x="2795" y="1953"/>
              <a:ext cx="4" cy="1"/>
            </a:xfrm>
            <a:custGeom>
              <a:avLst/>
              <a:gdLst/>
              <a:ahLst/>
              <a:cxnLst>
                <a:cxn ang="0">
                  <a:pos x="23" y="0"/>
                </a:cxn>
                <a:cxn ang="0">
                  <a:pos x="14" y="0"/>
                </a:cxn>
                <a:cxn ang="0">
                  <a:pos x="0" y="5"/>
                </a:cxn>
                <a:cxn ang="0">
                  <a:pos x="23" y="0"/>
                </a:cxn>
              </a:cxnLst>
              <a:rect l="0" t="0" r="r" b="b"/>
              <a:pathLst>
                <a:path w="23" h="5">
                  <a:moveTo>
                    <a:pt x="23" y="0"/>
                  </a:moveTo>
                  <a:lnTo>
                    <a:pt x="14" y="0"/>
                  </a:lnTo>
                  <a:lnTo>
                    <a:pt x="0" y="5"/>
                  </a:lnTo>
                  <a:lnTo>
                    <a:pt x="23" y="0"/>
                  </a:lnTo>
                  <a:close/>
                </a:path>
              </a:pathLst>
            </a:custGeom>
            <a:solidFill>
              <a:srgbClr val="FFFFFF"/>
            </a:solidFill>
            <a:ln w="9525">
              <a:noFill/>
              <a:round/>
              <a:headEnd/>
              <a:tailEnd/>
            </a:ln>
          </p:spPr>
          <p:txBody>
            <a:bodyPr/>
            <a:lstStyle/>
            <a:p>
              <a:endParaRPr lang="en-GB"/>
            </a:p>
          </p:txBody>
        </p:sp>
        <p:sp>
          <p:nvSpPr>
            <p:cNvPr id="18003" name="Freeform 595"/>
            <p:cNvSpPr>
              <a:spLocks/>
            </p:cNvSpPr>
            <p:nvPr/>
          </p:nvSpPr>
          <p:spPr bwMode="auto">
            <a:xfrm>
              <a:off x="2752" y="1956"/>
              <a:ext cx="87" cy="36"/>
            </a:xfrm>
            <a:custGeom>
              <a:avLst/>
              <a:gdLst/>
              <a:ahLst/>
              <a:cxnLst>
                <a:cxn ang="0">
                  <a:pos x="79" y="124"/>
                </a:cxn>
                <a:cxn ang="0">
                  <a:pos x="68" y="94"/>
                </a:cxn>
                <a:cxn ang="0">
                  <a:pos x="56" y="77"/>
                </a:cxn>
                <a:cxn ang="0">
                  <a:pos x="34" y="87"/>
                </a:cxn>
                <a:cxn ang="0">
                  <a:pos x="12" y="121"/>
                </a:cxn>
                <a:cxn ang="0">
                  <a:pos x="0" y="178"/>
                </a:cxn>
                <a:cxn ang="0">
                  <a:pos x="53" y="177"/>
                </a:cxn>
                <a:cxn ang="0">
                  <a:pos x="217" y="138"/>
                </a:cxn>
                <a:cxn ang="0">
                  <a:pos x="433" y="59"/>
                </a:cxn>
                <a:cxn ang="0">
                  <a:pos x="369" y="0"/>
                </a:cxn>
                <a:cxn ang="0">
                  <a:pos x="271" y="29"/>
                </a:cxn>
                <a:cxn ang="0">
                  <a:pos x="275" y="47"/>
                </a:cxn>
                <a:cxn ang="0">
                  <a:pos x="276" y="87"/>
                </a:cxn>
                <a:cxn ang="0">
                  <a:pos x="265" y="104"/>
                </a:cxn>
                <a:cxn ang="0">
                  <a:pos x="206" y="136"/>
                </a:cxn>
                <a:cxn ang="0">
                  <a:pos x="163" y="147"/>
                </a:cxn>
                <a:cxn ang="0">
                  <a:pos x="119" y="147"/>
                </a:cxn>
                <a:cxn ang="0">
                  <a:pos x="96" y="141"/>
                </a:cxn>
                <a:cxn ang="0">
                  <a:pos x="79" y="124"/>
                </a:cxn>
              </a:cxnLst>
              <a:rect l="0" t="0" r="r" b="b"/>
              <a:pathLst>
                <a:path w="433" h="178">
                  <a:moveTo>
                    <a:pt x="79" y="124"/>
                  </a:moveTo>
                  <a:lnTo>
                    <a:pt x="68" y="94"/>
                  </a:lnTo>
                  <a:lnTo>
                    <a:pt x="56" y="77"/>
                  </a:lnTo>
                  <a:lnTo>
                    <a:pt x="34" y="87"/>
                  </a:lnTo>
                  <a:lnTo>
                    <a:pt x="12" y="121"/>
                  </a:lnTo>
                  <a:lnTo>
                    <a:pt x="0" y="178"/>
                  </a:lnTo>
                  <a:lnTo>
                    <a:pt x="53" y="177"/>
                  </a:lnTo>
                  <a:lnTo>
                    <a:pt x="217" y="138"/>
                  </a:lnTo>
                  <a:lnTo>
                    <a:pt x="433" y="59"/>
                  </a:lnTo>
                  <a:lnTo>
                    <a:pt x="369" y="0"/>
                  </a:lnTo>
                  <a:lnTo>
                    <a:pt x="271" y="29"/>
                  </a:lnTo>
                  <a:lnTo>
                    <a:pt x="275" y="47"/>
                  </a:lnTo>
                  <a:lnTo>
                    <a:pt x="276" y="87"/>
                  </a:lnTo>
                  <a:lnTo>
                    <a:pt x="265" y="104"/>
                  </a:lnTo>
                  <a:lnTo>
                    <a:pt x="206" y="136"/>
                  </a:lnTo>
                  <a:lnTo>
                    <a:pt x="163" y="147"/>
                  </a:lnTo>
                  <a:lnTo>
                    <a:pt x="119" y="147"/>
                  </a:lnTo>
                  <a:lnTo>
                    <a:pt x="96" y="141"/>
                  </a:lnTo>
                  <a:lnTo>
                    <a:pt x="79" y="124"/>
                  </a:lnTo>
                  <a:close/>
                </a:path>
              </a:pathLst>
            </a:custGeom>
            <a:solidFill>
              <a:srgbClr val="FFFFFF"/>
            </a:solidFill>
            <a:ln w="9525">
              <a:noFill/>
              <a:round/>
              <a:headEnd/>
              <a:tailEnd/>
            </a:ln>
          </p:spPr>
          <p:txBody>
            <a:bodyPr/>
            <a:lstStyle/>
            <a:p>
              <a:endParaRPr lang="en-GB"/>
            </a:p>
          </p:txBody>
        </p:sp>
        <p:sp>
          <p:nvSpPr>
            <p:cNvPr id="18004" name="Freeform 596"/>
            <p:cNvSpPr>
              <a:spLocks/>
            </p:cNvSpPr>
            <p:nvPr/>
          </p:nvSpPr>
          <p:spPr bwMode="auto">
            <a:xfrm>
              <a:off x="2821" y="2242"/>
              <a:ext cx="35" cy="42"/>
            </a:xfrm>
            <a:custGeom>
              <a:avLst/>
              <a:gdLst/>
              <a:ahLst/>
              <a:cxnLst>
                <a:cxn ang="0">
                  <a:pos x="0" y="0"/>
                </a:cxn>
                <a:cxn ang="0">
                  <a:pos x="56" y="78"/>
                </a:cxn>
                <a:cxn ang="0">
                  <a:pos x="175" y="211"/>
                </a:cxn>
                <a:cxn ang="0">
                  <a:pos x="0" y="0"/>
                </a:cxn>
              </a:cxnLst>
              <a:rect l="0" t="0" r="r" b="b"/>
              <a:pathLst>
                <a:path w="175" h="211">
                  <a:moveTo>
                    <a:pt x="0" y="0"/>
                  </a:moveTo>
                  <a:lnTo>
                    <a:pt x="56" y="78"/>
                  </a:lnTo>
                  <a:lnTo>
                    <a:pt x="175" y="211"/>
                  </a:lnTo>
                  <a:lnTo>
                    <a:pt x="0" y="0"/>
                  </a:lnTo>
                  <a:close/>
                </a:path>
              </a:pathLst>
            </a:custGeom>
            <a:solidFill>
              <a:srgbClr val="CC8C7F"/>
            </a:solidFill>
            <a:ln w="9525">
              <a:noFill/>
              <a:round/>
              <a:headEnd/>
              <a:tailEnd/>
            </a:ln>
          </p:spPr>
          <p:txBody>
            <a:bodyPr/>
            <a:lstStyle/>
            <a:p>
              <a:endParaRPr lang="en-GB"/>
            </a:p>
          </p:txBody>
        </p:sp>
        <p:sp>
          <p:nvSpPr>
            <p:cNvPr id="18005" name="Freeform 597"/>
            <p:cNvSpPr>
              <a:spLocks/>
            </p:cNvSpPr>
            <p:nvPr/>
          </p:nvSpPr>
          <p:spPr bwMode="auto">
            <a:xfrm>
              <a:off x="3089" y="1753"/>
              <a:ext cx="90" cy="122"/>
            </a:xfrm>
            <a:custGeom>
              <a:avLst/>
              <a:gdLst/>
              <a:ahLst/>
              <a:cxnLst>
                <a:cxn ang="0">
                  <a:pos x="201" y="73"/>
                </a:cxn>
                <a:cxn ang="0">
                  <a:pos x="112" y="34"/>
                </a:cxn>
                <a:cxn ang="0">
                  <a:pos x="0" y="0"/>
                </a:cxn>
                <a:cxn ang="0">
                  <a:pos x="141" y="94"/>
                </a:cxn>
                <a:cxn ang="0">
                  <a:pos x="298" y="252"/>
                </a:cxn>
                <a:cxn ang="0">
                  <a:pos x="361" y="358"/>
                </a:cxn>
                <a:cxn ang="0">
                  <a:pos x="400" y="481"/>
                </a:cxn>
                <a:cxn ang="0">
                  <a:pos x="406" y="611"/>
                </a:cxn>
                <a:cxn ang="0">
                  <a:pos x="410" y="605"/>
                </a:cxn>
                <a:cxn ang="0">
                  <a:pos x="425" y="569"/>
                </a:cxn>
                <a:cxn ang="0">
                  <a:pos x="442" y="503"/>
                </a:cxn>
                <a:cxn ang="0">
                  <a:pos x="450" y="416"/>
                </a:cxn>
                <a:cxn ang="0">
                  <a:pos x="433" y="318"/>
                </a:cxn>
                <a:cxn ang="0">
                  <a:pos x="410" y="267"/>
                </a:cxn>
                <a:cxn ang="0">
                  <a:pos x="336" y="166"/>
                </a:cxn>
                <a:cxn ang="0">
                  <a:pos x="201" y="73"/>
                </a:cxn>
              </a:cxnLst>
              <a:rect l="0" t="0" r="r" b="b"/>
              <a:pathLst>
                <a:path w="450" h="611">
                  <a:moveTo>
                    <a:pt x="201" y="73"/>
                  </a:moveTo>
                  <a:lnTo>
                    <a:pt x="112" y="34"/>
                  </a:lnTo>
                  <a:lnTo>
                    <a:pt x="0" y="0"/>
                  </a:lnTo>
                  <a:lnTo>
                    <a:pt x="141" y="94"/>
                  </a:lnTo>
                  <a:lnTo>
                    <a:pt x="298" y="252"/>
                  </a:lnTo>
                  <a:lnTo>
                    <a:pt x="361" y="358"/>
                  </a:lnTo>
                  <a:lnTo>
                    <a:pt x="400" y="481"/>
                  </a:lnTo>
                  <a:lnTo>
                    <a:pt x="406" y="611"/>
                  </a:lnTo>
                  <a:lnTo>
                    <a:pt x="410" y="605"/>
                  </a:lnTo>
                  <a:lnTo>
                    <a:pt x="425" y="569"/>
                  </a:lnTo>
                  <a:lnTo>
                    <a:pt x="442" y="503"/>
                  </a:lnTo>
                  <a:lnTo>
                    <a:pt x="450" y="416"/>
                  </a:lnTo>
                  <a:lnTo>
                    <a:pt x="433" y="318"/>
                  </a:lnTo>
                  <a:lnTo>
                    <a:pt x="410" y="267"/>
                  </a:lnTo>
                  <a:lnTo>
                    <a:pt x="336" y="166"/>
                  </a:lnTo>
                  <a:lnTo>
                    <a:pt x="201" y="73"/>
                  </a:lnTo>
                  <a:close/>
                </a:path>
              </a:pathLst>
            </a:custGeom>
            <a:solidFill>
              <a:srgbClr val="007FFF"/>
            </a:solidFill>
            <a:ln w="9525">
              <a:noFill/>
              <a:round/>
              <a:headEnd/>
              <a:tailEnd/>
            </a:ln>
          </p:spPr>
          <p:txBody>
            <a:bodyPr/>
            <a:lstStyle/>
            <a:p>
              <a:endParaRPr lang="en-GB"/>
            </a:p>
          </p:txBody>
        </p:sp>
        <p:sp>
          <p:nvSpPr>
            <p:cNvPr id="18006" name="Freeform 598"/>
            <p:cNvSpPr>
              <a:spLocks/>
            </p:cNvSpPr>
            <p:nvPr/>
          </p:nvSpPr>
          <p:spPr bwMode="auto">
            <a:xfrm>
              <a:off x="3115" y="2250"/>
              <a:ext cx="232" cy="152"/>
            </a:xfrm>
            <a:custGeom>
              <a:avLst/>
              <a:gdLst/>
              <a:ahLst/>
              <a:cxnLst>
                <a:cxn ang="0">
                  <a:pos x="1096" y="192"/>
                </a:cxn>
                <a:cxn ang="0">
                  <a:pos x="1160" y="12"/>
                </a:cxn>
                <a:cxn ang="0">
                  <a:pos x="1031" y="0"/>
                </a:cxn>
                <a:cxn ang="0">
                  <a:pos x="880" y="136"/>
                </a:cxn>
                <a:cxn ang="0">
                  <a:pos x="764" y="279"/>
                </a:cxn>
                <a:cxn ang="0">
                  <a:pos x="674" y="357"/>
                </a:cxn>
                <a:cxn ang="0">
                  <a:pos x="523" y="442"/>
                </a:cxn>
                <a:cxn ang="0">
                  <a:pos x="200" y="572"/>
                </a:cxn>
                <a:cxn ang="0">
                  <a:pos x="96" y="627"/>
                </a:cxn>
                <a:cxn ang="0">
                  <a:pos x="0" y="694"/>
                </a:cxn>
                <a:cxn ang="0">
                  <a:pos x="67" y="684"/>
                </a:cxn>
                <a:cxn ang="0">
                  <a:pos x="324" y="684"/>
                </a:cxn>
                <a:cxn ang="0">
                  <a:pos x="1014" y="762"/>
                </a:cxn>
                <a:cxn ang="0">
                  <a:pos x="1096" y="192"/>
                </a:cxn>
              </a:cxnLst>
              <a:rect l="0" t="0" r="r" b="b"/>
              <a:pathLst>
                <a:path w="1160" h="762">
                  <a:moveTo>
                    <a:pt x="1096" y="192"/>
                  </a:moveTo>
                  <a:lnTo>
                    <a:pt x="1160" y="12"/>
                  </a:lnTo>
                  <a:lnTo>
                    <a:pt x="1031" y="0"/>
                  </a:lnTo>
                  <a:lnTo>
                    <a:pt x="880" y="136"/>
                  </a:lnTo>
                  <a:lnTo>
                    <a:pt x="764" y="279"/>
                  </a:lnTo>
                  <a:lnTo>
                    <a:pt x="674" y="357"/>
                  </a:lnTo>
                  <a:lnTo>
                    <a:pt x="523" y="442"/>
                  </a:lnTo>
                  <a:lnTo>
                    <a:pt x="200" y="572"/>
                  </a:lnTo>
                  <a:lnTo>
                    <a:pt x="96" y="627"/>
                  </a:lnTo>
                  <a:lnTo>
                    <a:pt x="0" y="694"/>
                  </a:lnTo>
                  <a:lnTo>
                    <a:pt x="67" y="684"/>
                  </a:lnTo>
                  <a:lnTo>
                    <a:pt x="324" y="684"/>
                  </a:lnTo>
                  <a:lnTo>
                    <a:pt x="1014" y="762"/>
                  </a:lnTo>
                  <a:lnTo>
                    <a:pt x="1096" y="192"/>
                  </a:lnTo>
                  <a:close/>
                </a:path>
              </a:pathLst>
            </a:custGeom>
            <a:solidFill>
              <a:srgbClr val="BFDDFF"/>
            </a:solidFill>
            <a:ln w="9525">
              <a:noFill/>
              <a:round/>
              <a:headEnd/>
              <a:tailEnd/>
            </a:ln>
          </p:spPr>
          <p:txBody>
            <a:bodyPr/>
            <a:lstStyle/>
            <a:p>
              <a:endParaRPr lang="en-GB"/>
            </a:p>
          </p:txBody>
        </p:sp>
        <p:sp>
          <p:nvSpPr>
            <p:cNvPr id="18007" name="Freeform 599"/>
            <p:cNvSpPr>
              <a:spLocks/>
            </p:cNvSpPr>
            <p:nvPr/>
          </p:nvSpPr>
          <p:spPr bwMode="auto">
            <a:xfrm>
              <a:off x="2971" y="2421"/>
              <a:ext cx="73" cy="99"/>
            </a:xfrm>
            <a:custGeom>
              <a:avLst/>
              <a:gdLst/>
              <a:ahLst/>
              <a:cxnLst>
                <a:cxn ang="0">
                  <a:pos x="11" y="115"/>
                </a:cxn>
                <a:cxn ang="0">
                  <a:pos x="63" y="227"/>
                </a:cxn>
                <a:cxn ang="0">
                  <a:pos x="202" y="436"/>
                </a:cxn>
                <a:cxn ang="0">
                  <a:pos x="230" y="492"/>
                </a:cxn>
                <a:cxn ang="0">
                  <a:pos x="236" y="425"/>
                </a:cxn>
                <a:cxn ang="0">
                  <a:pos x="278" y="239"/>
                </a:cxn>
                <a:cxn ang="0">
                  <a:pos x="362" y="0"/>
                </a:cxn>
                <a:cxn ang="0">
                  <a:pos x="272" y="26"/>
                </a:cxn>
                <a:cxn ang="0">
                  <a:pos x="42" y="43"/>
                </a:cxn>
                <a:cxn ang="0">
                  <a:pos x="0" y="54"/>
                </a:cxn>
                <a:cxn ang="0">
                  <a:pos x="11" y="115"/>
                </a:cxn>
              </a:cxnLst>
              <a:rect l="0" t="0" r="r" b="b"/>
              <a:pathLst>
                <a:path w="362" h="492">
                  <a:moveTo>
                    <a:pt x="11" y="115"/>
                  </a:moveTo>
                  <a:lnTo>
                    <a:pt x="63" y="227"/>
                  </a:lnTo>
                  <a:lnTo>
                    <a:pt x="202" y="436"/>
                  </a:lnTo>
                  <a:lnTo>
                    <a:pt x="230" y="492"/>
                  </a:lnTo>
                  <a:lnTo>
                    <a:pt x="236" y="425"/>
                  </a:lnTo>
                  <a:lnTo>
                    <a:pt x="278" y="239"/>
                  </a:lnTo>
                  <a:lnTo>
                    <a:pt x="362" y="0"/>
                  </a:lnTo>
                  <a:lnTo>
                    <a:pt x="272" y="26"/>
                  </a:lnTo>
                  <a:lnTo>
                    <a:pt x="42" y="43"/>
                  </a:lnTo>
                  <a:lnTo>
                    <a:pt x="0" y="54"/>
                  </a:lnTo>
                  <a:lnTo>
                    <a:pt x="11" y="115"/>
                  </a:lnTo>
                  <a:close/>
                </a:path>
              </a:pathLst>
            </a:custGeom>
            <a:solidFill>
              <a:srgbClr val="BFDDFF"/>
            </a:solidFill>
            <a:ln w="9525">
              <a:noFill/>
              <a:round/>
              <a:headEnd/>
              <a:tailEnd/>
            </a:ln>
          </p:spPr>
          <p:txBody>
            <a:bodyPr/>
            <a:lstStyle/>
            <a:p>
              <a:endParaRPr lang="en-GB"/>
            </a:p>
          </p:txBody>
        </p:sp>
        <p:sp>
          <p:nvSpPr>
            <p:cNvPr id="18008" name="Freeform 600"/>
            <p:cNvSpPr>
              <a:spLocks/>
            </p:cNvSpPr>
            <p:nvPr/>
          </p:nvSpPr>
          <p:spPr bwMode="auto">
            <a:xfrm>
              <a:off x="2693" y="1575"/>
              <a:ext cx="409" cy="69"/>
            </a:xfrm>
            <a:custGeom>
              <a:avLst/>
              <a:gdLst/>
              <a:ahLst/>
              <a:cxnLst>
                <a:cxn ang="0">
                  <a:pos x="1076" y="37"/>
                </a:cxn>
                <a:cxn ang="0">
                  <a:pos x="900" y="0"/>
                </a:cxn>
                <a:cxn ang="0">
                  <a:pos x="559" y="14"/>
                </a:cxn>
                <a:cxn ang="0">
                  <a:pos x="363" y="56"/>
                </a:cxn>
                <a:cxn ang="0">
                  <a:pos x="241" y="103"/>
                </a:cxn>
                <a:cxn ang="0">
                  <a:pos x="130" y="166"/>
                </a:cxn>
                <a:cxn ang="0">
                  <a:pos x="30" y="246"/>
                </a:cxn>
                <a:cxn ang="0">
                  <a:pos x="0" y="284"/>
                </a:cxn>
                <a:cxn ang="0">
                  <a:pos x="109" y="247"/>
                </a:cxn>
                <a:cxn ang="0">
                  <a:pos x="221" y="217"/>
                </a:cxn>
                <a:cxn ang="0">
                  <a:pos x="336" y="191"/>
                </a:cxn>
                <a:cxn ang="0">
                  <a:pos x="452" y="170"/>
                </a:cxn>
                <a:cxn ang="0">
                  <a:pos x="569" y="153"/>
                </a:cxn>
                <a:cxn ang="0">
                  <a:pos x="691" y="142"/>
                </a:cxn>
                <a:cxn ang="0">
                  <a:pos x="813" y="135"/>
                </a:cxn>
                <a:cxn ang="0">
                  <a:pos x="939" y="134"/>
                </a:cxn>
                <a:cxn ang="0">
                  <a:pos x="1011" y="133"/>
                </a:cxn>
                <a:cxn ang="0">
                  <a:pos x="1085" y="135"/>
                </a:cxn>
                <a:cxn ang="0">
                  <a:pos x="1158" y="139"/>
                </a:cxn>
                <a:cxn ang="0">
                  <a:pos x="1230" y="145"/>
                </a:cxn>
                <a:cxn ang="0">
                  <a:pos x="1301" y="152"/>
                </a:cxn>
                <a:cxn ang="0">
                  <a:pos x="1372" y="161"/>
                </a:cxn>
                <a:cxn ang="0">
                  <a:pos x="1441" y="171"/>
                </a:cxn>
                <a:cxn ang="0">
                  <a:pos x="1512" y="185"/>
                </a:cxn>
                <a:cxn ang="0">
                  <a:pos x="1579" y="198"/>
                </a:cxn>
                <a:cxn ang="0">
                  <a:pos x="1647" y="213"/>
                </a:cxn>
                <a:cxn ang="0">
                  <a:pos x="1713" y="230"/>
                </a:cxn>
                <a:cxn ang="0">
                  <a:pos x="1782" y="251"/>
                </a:cxn>
                <a:cxn ang="0">
                  <a:pos x="1846" y="271"/>
                </a:cxn>
                <a:cxn ang="0">
                  <a:pos x="1912" y="295"/>
                </a:cxn>
                <a:cxn ang="0">
                  <a:pos x="1977" y="319"/>
                </a:cxn>
                <a:cxn ang="0">
                  <a:pos x="2041" y="346"/>
                </a:cxn>
                <a:cxn ang="0">
                  <a:pos x="1912" y="210"/>
                </a:cxn>
                <a:cxn ang="0">
                  <a:pos x="1779" y="96"/>
                </a:cxn>
                <a:cxn ang="0">
                  <a:pos x="1682" y="42"/>
                </a:cxn>
                <a:cxn ang="0">
                  <a:pos x="1614" y="20"/>
                </a:cxn>
                <a:cxn ang="0">
                  <a:pos x="1507" y="5"/>
                </a:cxn>
                <a:cxn ang="0">
                  <a:pos x="1076" y="37"/>
                </a:cxn>
              </a:cxnLst>
              <a:rect l="0" t="0" r="r" b="b"/>
              <a:pathLst>
                <a:path w="2041" h="346">
                  <a:moveTo>
                    <a:pt x="1076" y="37"/>
                  </a:moveTo>
                  <a:lnTo>
                    <a:pt x="900" y="0"/>
                  </a:lnTo>
                  <a:lnTo>
                    <a:pt x="559" y="14"/>
                  </a:lnTo>
                  <a:lnTo>
                    <a:pt x="363" y="56"/>
                  </a:lnTo>
                  <a:lnTo>
                    <a:pt x="241" y="103"/>
                  </a:lnTo>
                  <a:lnTo>
                    <a:pt x="130" y="166"/>
                  </a:lnTo>
                  <a:lnTo>
                    <a:pt x="30" y="246"/>
                  </a:lnTo>
                  <a:lnTo>
                    <a:pt x="0" y="284"/>
                  </a:lnTo>
                  <a:lnTo>
                    <a:pt x="109" y="247"/>
                  </a:lnTo>
                  <a:lnTo>
                    <a:pt x="221" y="217"/>
                  </a:lnTo>
                  <a:lnTo>
                    <a:pt x="336" y="191"/>
                  </a:lnTo>
                  <a:lnTo>
                    <a:pt x="452" y="170"/>
                  </a:lnTo>
                  <a:lnTo>
                    <a:pt x="569" y="153"/>
                  </a:lnTo>
                  <a:lnTo>
                    <a:pt x="691" y="142"/>
                  </a:lnTo>
                  <a:lnTo>
                    <a:pt x="813" y="135"/>
                  </a:lnTo>
                  <a:lnTo>
                    <a:pt x="939" y="134"/>
                  </a:lnTo>
                  <a:lnTo>
                    <a:pt x="1011" y="133"/>
                  </a:lnTo>
                  <a:lnTo>
                    <a:pt x="1085" y="135"/>
                  </a:lnTo>
                  <a:lnTo>
                    <a:pt x="1158" y="139"/>
                  </a:lnTo>
                  <a:lnTo>
                    <a:pt x="1230" y="145"/>
                  </a:lnTo>
                  <a:lnTo>
                    <a:pt x="1301" y="152"/>
                  </a:lnTo>
                  <a:lnTo>
                    <a:pt x="1372" y="161"/>
                  </a:lnTo>
                  <a:lnTo>
                    <a:pt x="1441" y="171"/>
                  </a:lnTo>
                  <a:lnTo>
                    <a:pt x="1512" y="185"/>
                  </a:lnTo>
                  <a:lnTo>
                    <a:pt x="1579" y="198"/>
                  </a:lnTo>
                  <a:lnTo>
                    <a:pt x="1647" y="213"/>
                  </a:lnTo>
                  <a:lnTo>
                    <a:pt x="1713" y="230"/>
                  </a:lnTo>
                  <a:lnTo>
                    <a:pt x="1782" y="251"/>
                  </a:lnTo>
                  <a:lnTo>
                    <a:pt x="1846" y="271"/>
                  </a:lnTo>
                  <a:lnTo>
                    <a:pt x="1912" y="295"/>
                  </a:lnTo>
                  <a:lnTo>
                    <a:pt x="1977" y="319"/>
                  </a:lnTo>
                  <a:lnTo>
                    <a:pt x="2041" y="346"/>
                  </a:lnTo>
                  <a:lnTo>
                    <a:pt x="1912" y="210"/>
                  </a:lnTo>
                  <a:lnTo>
                    <a:pt x="1779" y="96"/>
                  </a:lnTo>
                  <a:lnTo>
                    <a:pt x="1682" y="42"/>
                  </a:lnTo>
                  <a:lnTo>
                    <a:pt x="1614" y="20"/>
                  </a:lnTo>
                  <a:lnTo>
                    <a:pt x="1507" y="5"/>
                  </a:lnTo>
                  <a:lnTo>
                    <a:pt x="1076" y="37"/>
                  </a:lnTo>
                  <a:close/>
                </a:path>
              </a:pathLst>
            </a:custGeom>
            <a:solidFill>
              <a:srgbClr val="000000"/>
            </a:solidFill>
            <a:ln w="9525">
              <a:noFill/>
              <a:round/>
              <a:headEnd/>
              <a:tailEnd/>
            </a:ln>
          </p:spPr>
          <p:txBody>
            <a:bodyPr/>
            <a:lstStyle/>
            <a:p>
              <a:endParaRPr lang="en-GB"/>
            </a:p>
          </p:txBody>
        </p:sp>
        <p:sp>
          <p:nvSpPr>
            <p:cNvPr id="18009" name="Freeform 601"/>
            <p:cNvSpPr>
              <a:spLocks/>
            </p:cNvSpPr>
            <p:nvPr/>
          </p:nvSpPr>
          <p:spPr bwMode="auto">
            <a:xfrm>
              <a:off x="3134" y="2252"/>
              <a:ext cx="302" cy="356"/>
            </a:xfrm>
            <a:custGeom>
              <a:avLst/>
              <a:gdLst/>
              <a:ahLst/>
              <a:cxnLst>
                <a:cxn ang="0">
                  <a:pos x="1135" y="105"/>
                </a:cxn>
                <a:cxn ang="0">
                  <a:pos x="1051" y="519"/>
                </a:cxn>
                <a:cxn ang="0">
                  <a:pos x="1074" y="806"/>
                </a:cxn>
                <a:cxn ang="0">
                  <a:pos x="878" y="817"/>
                </a:cxn>
                <a:cxn ang="0">
                  <a:pos x="0" y="850"/>
                </a:cxn>
                <a:cxn ang="0">
                  <a:pos x="78" y="1061"/>
                </a:cxn>
                <a:cxn ang="0">
                  <a:pos x="384" y="1297"/>
                </a:cxn>
                <a:cxn ang="0">
                  <a:pos x="488" y="1430"/>
                </a:cxn>
                <a:cxn ang="0">
                  <a:pos x="496" y="1539"/>
                </a:cxn>
                <a:cxn ang="0">
                  <a:pos x="519" y="1778"/>
                </a:cxn>
                <a:cxn ang="0">
                  <a:pos x="600" y="1705"/>
                </a:cxn>
                <a:cxn ang="0">
                  <a:pos x="629" y="1681"/>
                </a:cxn>
                <a:cxn ang="0">
                  <a:pos x="738" y="1579"/>
                </a:cxn>
                <a:cxn ang="0">
                  <a:pos x="851" y="1456"/>
                </a:cxn>
                <a:cxn ang="0">
                  <a:pos x="924" y="1372"/>
                </a:cxn>
                <a:cxn ang="0">
                  <a:pos x="941" y="1350"/>
                </a:cxn>
                <a:cxn ang="0">
                  <a:pos x="992" y="1287"/>
                </a:cxn>
                <a:cxn ang="0">
                  <a:pos x="1040" y="1222"/>
                </a:cxn>
                <a:cxn ang="0">
                  <a:pos x="1088" y="1158"/>
                </a:cxn>
                <a:cxn ang="0">
                  <a:pos x="1203" y="978"/>
                </a:cxn>
                <a:cxn ang="0">
                  <a:pos x="1309" y="776"/>
                </a:cxn>
                <a:cxn ang="0">
                  <a:pos x="1359" y="504"/>
                </a:cxn>
                <a:cxn ang="0">
                  <a:pos x="1378" y="493"/>
                </a:cxn>
                <a:cxn ang="0">
                  <a:pos x="1390" y="484"/>
                </a:cxn>
                <a:cxn ang="0">
                  <a:pos x="1395" y="478"/>
                </a:cxn>
                <a:cxn ang="0">
                  <a:pos x="1407" y="457"/>
                </a:cxn>
                <a:cxn ang="0">
                  <a:pos x="1410" y="449"/>
                </a:cxn>
                <a:cxn ang="0">
                  <a:pos x="1416" y="431"/>
                </a:cxn>
                <a:cxn ang="0">
                  <a:pos x="1419" y="409"/>
                </a:cxn>
                <a:cxn ang="0">
                  <a:pos x="1420" y="386"/>
                </a:cxn>
                <a:cxn ang="0">
                  <a:pos x="1442" y="353"/>
                </a:cxn>
                <a:cxn ang="0">
                  <a:pos x="1455" y="317"/>
                </a:cxn>
                <a:cxn ang="0">
                  <a:pos x="1474" y="236"/>
                </a:cxn>
                <a:cxn ang="0">
                  <a:pos x="1477" y="215"/>
                </a:cxn>
                <a:cxn ang="0">
                  <a:pos x="1484" y="202"/>
                </a:cxn>
                <a:cxn ang="0">
                  <a:pos x="1491" y="190"/>
                </a:cxn>
                <a:cxn ang="0">
                  <a:pos x="1497" y="180"/>
                </a:cxn>
                <a:cxn ang="0">
                  <a:pos x="1501" y="166"/>
                </a:cxn>
                <a:cxn ang="0">
                  <a:pos x="1509" y="147"/>
                </a:cxn>
                <a:cxn ang="0">
                  <a:pos x="1510" y="102"/>
                </a:cxn>
                <a:cxn ang="0">
                  <a:pos x="1505" y="65"/>
                </a:cxn>
                <a:cxn ang="0">
                  <a:pos x="1486" y="29"/>
                </a:cxn>
                <a:cxn ang="0">
                  <a:pos x="1471" y="16"/>
                </a:cxn>
                <a:cxn ang="0">
                  <a:pos x="1432" y="0"/>
                </a:cxn>
                <a:cxn ang="0">
                  <a:pos x="1401" y="0"/>
                </a:cxn>
                <a:cxn ang="0">
                  <a:pos x="1362" y="1"/>
                </a:cxn>
                <a:cxn ang="0">
                  <a:pos x="1353" y="8"/>
                </a:cxn>
                <a:cxn ang="0">
                  <a:pos x="1324" y="17"/>
                </a:cxn>
                <a:cxn ang="0">
                  <a:pos x="1291" y="12"/>
                </a:cxn>
                <a:cxn ang="0">
                  <a:pos x="1274" y="16"/>
                </a:cxn>
                <a:cxn ang="0">
                  <a:pos x="1258" y="23"/>
                </a:cxn>
                <a:cxn ang="0">
                  <a:pos x="1241" y="35"/>
                </a:cxn>
                <a:cxn ang="0">
                  <a:pos x="1246" y="26"/>
                </a:cxn>
                <a:cxn ang="0">
                  <a:pos x="1255" y="21"/>
                </a:cxn>
                <a:cxn ang="0">
                  <a:pos x="1162" y="27"/>
                </a:cxn>
              </a:cxnLst>
              <a:rect l="0" t="0" r="r" b="b"/>
              <a:pathLst>
                <a:path w="1511" h="1778">
                  <a:moveTo>
                    <a:pt x="1162" y="27"/>
                  </a:moveTo>
                  <a:lnTo>
                    <a:pt x="1135" y="105"/>
                  </a:lnTo>
                  <a:lnTo>
                    <a:pt x="1061" y="432"/>
                  </a:lnTo>
                  <a:lnTo>
                    <a:pt x="1051" y="519"/>
                  </a:lnTo>
                  <a:lnTo>
                    <a:pt x="1055" y="694"/>
                  </a:lnTo>
                  <a:lnTo>
                    <a:pt x="1074" y="806"/>
                  </a:lnTo>
                  <a:lnTo>
                    <a:pt x="1074" y="845"/>
                  </a:lnTo>
                  <a:lnTo>
                    <a:pt x="878" y="817"/>
                  </a:lnTo>
                  <a:lnTo>
                    <a:pt x="479" y="812"/>
                  </a:lnTo>
                  <a:lnTo>
                    <a:pt x="0" y="850"/>
                  </a:lnTo>
                  <a:lnTo>
                    <a:pt x="41" y="1006"/>
                  </a:lnTo>
                  <a:lnTo>
                    <a:pt x="78" y="1061"/>
                  </a:lnTo>
                  <a:lnTo>
                    <a:pt x="103" y="1084"/>
                  </a:lnTo>
                  <a:lnTo>
                    <a:pt x="384" y="1297"/>
                  </a:lnTo>
                  <a:lnTo>
                    <a:pt x="462" y="1380"/>
                  </a:lnTo>
                  <a:lnTo>
                    <a:pt x="488" y="1430"/>
                  </a:lnTo>
                  <a:lnTo>
                    <a:pt x="496" y="1483"/>
                  </a:lnTo>
                  <a:lnTo>
                    <a:pt x="496" y="1539"/>
                  </a:lnTo>
                  <a:lnTo>
                    <a:pt x="457" y="1778"/>
                  </a:lnTo>
                  <a:lnTo>
                    <a:pt x="519" y="1778"/>
                  </a:lnTo>
                  <a:lnTo>
                    <a:pt x="573" y="1730"/>
                  </a:lnTo>
                  <a:lnTo>
                    <a:pt x="600" y="1705"/>
                  </a:lnTo>
                  <a:lnTo>
                    <a:pt x="614" y="1693"/>
                  </a:lnTo>
                  <a:lnTo>
                    <a:pt x="629" y="1681"/>
                  </a:lnTo>
                  <a:lnTo>
                    <a:pt x="683" y="1630"/>
                  </a:lnTo>
                  <a:lnTo>
                    <a:pt x="738" y="1579"/>
                  </a:lnTo>
                  <a:lnTo>
                    <a:pt x="815" y="1498"/>
                  </a:lnTo>
                  <a:lnTo>
                    <a:pt x="851" y="1456"/>
                  </a:lnTo>
                  <a:lnTo>
                    <a:pt x="888" y="1415"/>
                  </a:lnTo>
                  <a:lnTo>
                    <a:pt x="924" y="1372"/>
                  </a:lnTo>
                  <a:lnTo>
                    <a:pt x="932" y="1361"/>
                  </a:lnTo>
                  <a:lnTo>
                    <a:pt x="941" y="1350"/>
                  </a:lnTo>
                  <a:lnTo>
                    <a:pt x="959" y="1330"/>
                  </a:lnTo>
                  <a:lnTo>
                    <a:pt x="992" y="1287"/>
                  </a:lnTo>
                  <a:lnTo>
                    <a:pt x="1026" y="1245"/>
                  </a:lnTo>
                  <a:lnTo>
                    <a:pt x="1040" y="1222"/>
                  </a:lnTo>
                  <a:lnTo>
                    <a:pt x="1056" y="1201"/>
                  </a:lnTo>
                  <a:lnTo>
                    <a:pt x="1088" y="1158"/>
                  </a:lnTo>
                  <a:lnTo>
                    <a:pt x="1147" y="1069"/>
                  </a:lnTo>
                  <a:lnTo>
                    <a:pt x="1203" y="978"/>
                  </a:lnTo>
                  <a:lnTo>
                    <a:pt x="1255" y="888"/>
                  </a:lnTo>
                  <a:lnTo>
                    <a:pt x="1309" y="776"/>
                  </a:lnTo>
                  <a:lnTo>
                    <a:pt x="1359" y="665"/>
                  </a:lnTo>
                  <a:lnTo>
                    <a:pt x="1359" y="504"/>
                  </a:lnTo>
                  <a:lnTo>
                    <a:pt x="1373" y="498"/>
                  </a:lnTo>
                  <a:lnTo>
                    <a:pt x="1378" y="493"/>
                  </a:lnTo>
                  <a:lnTo>
                    <a:pt x="1385" y="490"/>
                  </a:lnTo>
                  <a:lnTo>
                    <a:pt x="1390" y="484"/>
                  </a:lnTo>
                  <a:lnTo>
                    <a:pt x="1392" y="480"/>
                  </a:lnTo>
                  <a:lnTo>
                    <a:pt x="1395" y="478"/>
                  </a:lnTo>
                  <a:lnTo>
                    <a:pt x="1404" y="466"/>
                  </a:lnTo>
                  <a:lnTo>
                    <a:pt x="1407" y="457"/>
                  </a:lnTo>
                  <a:lnTo>
                    <a:pt x="1408" y="452"/>
                  </a:lnTo>
                  <a:lnTo>
                    <a:pt x="1410" y="449"/>
                  </a:lnTo>
                  <a:lnTo>
                    <a:pt x="1412" y="440"/>
                  </a:lnTo>
                  <a:lnTo>
                    <a:pt x="1416" y="431"/>
                  </a:lnTo>
                  <a:lnTo>
                    <a:pt x="1417" y="419"/>
                  </a:lnTo>
                  <a:lnTo>
                    <a:pt x="1419" y="409"/>
                  </a:lnTo>
                  <a:lnTo>
                    <a:pt x="1419" y="398"/>
                  </a:lnTo>
                  <a:lnTo>
                    <a:pt x="1420" y="386"/>
                  </a:lnTo>
                  <a:lnTo>
                    <a:pt x="1432" y="369"/>
                  </a:lnTo>
                  <a:lnTo>
                    <a:pt x="1442" y="353"/>
                  </a:lnTo>
                  <a:lnTo>
                    <a:pt x="1450" y="335"/>
                  </a:lnTo>
                  <a:lnTo>
                    <a:pt x="1455" y="317"/>
                  </a:lnTo>
                  <a:lnTo>
                    <a:pt x="1469" y="263"/>
                  </a:lnTo>
                  <a:lnTo>
                    <a:pt x="1474" y="236"/>
                  </a:lnTo>
                  <a:lnTo>
                    <a:pt x="1476" y="222"/>
                  </a:lnTo>
                  <a:lnTo>
                    <a:pt x="1477" y="215"/>
                  </a:lnTo>
                  <a:lnTo>
                    <a:pt x="1479" y="209"/>
                  </a:lnTo>
                  <a:lnTo>
                    <a:pt x="1484" y="202"/>
                  </a:lnTo>
                  <a:lnTo>
                    <a:pt x="1490" y="195"/>
                  </a:lnTo>
                  <a:lnTo>
                    <a:pt x="1491" y="190"/>
                  </a:lnTo>
                  <a:lnTo>
                    <a:pt x="1493" y="187"/>
                  </a:lnTo>
                  <a:lnTo>
                    <a:pt x="1497" y="180"/>
                  </a:lnTo>
                  <a:lnTo>
                    <a:pt x="1500" y="171"/>
                  </a:lnTo>
                  <a:lnTo>
                    <a:pt x="1501" y="166"/>
                  </a:lnTo>
                  <a:lnTo>
                    <a:pt x="1503" y="163"/>
                  </a:lnTo>
                  <a:lnTo>
                    <a:pt x="1509" y="147"/>
                  </a:lnTo>
                  <a:lnTo>
                    <a:pt x="1511" y="116"/>
                  </a:lnTo>
                  <a:lnTo>
                    <a:pt x="1510" y="102"/>
                  </a:lnTo>
                  <a:lnTo>
                    <a:pt x="1510" y="89"/>
                  </a:lnTo>
                  <a:lnTo>
                    <a:pt x="1505" y="65"/>
                  </a:lnTo>
                  <a:lnTo>
                    <a:pt x="1499" y="46"/>
                  </a:lnTo>
                  <a:lnTo>
                    <a:pt x="1486" y="29"/>
                  </a:lnTo>
                  <a:lnTo>
                    <a:pt x="1478" y="21"/>
                  </a:lnTo>
                  <a:lnTo>
                    <a:pt x="1471" y="16"/>
                  </a:lnTo>
                  <a:lnTo>
                    <a:pt x="1453" y="5"/>
                  </a:lnTo>
                  <a:lnTo>
                    <a:pt x="1432" y="0"/>
                  </a:lnTo>
                  <a:lnTo>
                    <a:pt x="1417" y="0"/>
                  </a:lnTo>
                  <a:lnTo>
                    <a:pt x="1401" y="0"/>
                  </a:lnTo>
                  <a:lnTo>
                    <a:pt x="1367" y="0"/>
                  </a:lnTo>
                  <a:lnTo>
                    <a:pt x="1362" y="1"/>
                  </a:lnTo>
                  <a:lnTo>
                    <a:pt x="1359" y="4"/>
                  </a:lnTo>
                  <a:lnTo>
                    <a:pt x="1353" y="8"/>
                  </a:lnTo>
                  <a:lnTo>
                    <a:pt x="1339" y="21"/>
                  </a:lnTo>
                  <a:lnTo>
                    <a:pt x="1324" y="17"/>
                  </a:lnTo>
                  <a:lnTo>
                    <a:pt x="1308" y="14"/>
                  </a:lnTo>
                  <a:lnTo>
                    <a:pt x="1291" y="12"/>
                  </a:lnTo>
                  <a:lnTo>
                    <a:pt x="1274" y="13"/>
                  </a:lnTo>
                  <a:lnTo>
                    <a:pt x="1274" y="16"/>
                  </a:lnTo>
                  <a:lnTo>
                    <a:pt x="1264" y="20"/>
                  </a:lnTo>
                  <a:lnTo>
                    <a:pt x="1258" y="23"/>
                  </a:lnTo>
                  <a:lnTo>
                    <a:pt x="1249" y="27"/>
                  </a:lnTo>
                  <a:lnTo>
                    <a:pt x="1241" y="35"/>
                  </a:lnTo>
                  <a:lnTo>
                    <a:pt x="1242" y="29"/>
                  </a:lnTo>
                  <a:lnTo>
                    <a:pt x="1246" y="26"/>
                  </a:lnTo>
                  <a:lnTo>
                    <a:pt x="1249" y="22"/>
                  </a:lnTo>
                  <a:lnTo>
                    <a:pt x="1255" y="21"/>
                  </a:lnTo>
                  <a:lnTo>
                    <a:pt x="1255" y="18"/>
                  </a:lnTo>
                  <a:lnTo>
                    <a:pt x="1162" y="27"/>
                  </a:lnTo>
                  <a:close/>
                </a:path>
              </a:pathLst>
            </a:custGeom>
            <a:solidFill>
              <a:srgbClr val="BFDDFF"/>
            </a:solidFill>
            <a:ln w="9525">
              <a:noFill/>
              <a:round/>
              <a:headEnd/>
              <a:tailEnd/>
            </a:ln>
          </p:spPr>
          <p:txBody>
            <a:bodyPr/>
            <a:lstStyle/>
            <a:p>
              <a:endParaRPr lang="en-GB"/>
            </a:p>
          </p:txBody>
        </p:sp>
        <p:sp>
          <p:nvSpPr>
            <p:cNvPr id="18010" name="Freeform 602"/>
            <p:cNvSpPr>
              <a:spLocks/>
            </p:cNvSpPr>
            <p:nvPr/>
          </p:nvSpPr>
          <p:spPr bwMode="auto">
            <a:xfrm>
              <a:off x="3406" y="2252"/>
              <a:ext cx="1" cy="1"/>
            </a:xfrm>
            <a:custGeom>
              <a:avLst/>
              <a:gdLst/>
              <a:ahLst/>
              <a:cxnLst>
                <a:cxn ang="0">
                  <a:pos x="0" y="4"/>
                </a:cxn>
                <a:cxn ang="0">
                  <a:pos x="3" y="1"/>
                </a:cxn>
                <a:cxn ang="0">
                  <a:pos x="8" y="0"/>
                </a:cxn>
                <a:cxn ang="0">
                  <a:pos x="0" y="0"/>
                </a:cxn>
                <a:cxn ang="0">
                  <a:pos x="0" y="4"/>
                </a:cxn>
              </a:cxnLst>
              <a:rect l="0" t="0" r="r" b="b"/>
              <a:pathLst>
                <a:path w="8" h="4">
                  <a:moveTo>
                    <a:pt x="0" y="4"/>
                  </a:moveTo>
                  <a:lnTo>
                    <a:pt x="3" y="1"/>
                  </a:lnTo>
                  <a:lnTo>
                    <a:pt x="8" y="0"/>
                  </a:lnTo>
                  <a:lnTo>
                    <a:pt x="0" y="0"/>
                  </a:lnTo>
                  <a:lnTo>
                    <a:pt x="0" y="4"/>
                  </a:lnTo>
                  <a:close/>
                </a:path>
              </a:pathLst>
            </a:custGeom>
            <a:solidFill>
              <a:srgbClr val="007FFF"/>
            </a:solidFill>
            <a:ln w="9525">
              <a:noFill/>
              <a:round/>
              <a:headEnd/>
              <a:tailEnd/>
            </a:ln>
          </p:spPr>
          <p:txBody>
            <a:bodyPr/>
            <a:lstStyle/>
            <a:p>
              <a:endParaRPr lang="en-GB"/>
            </a:p>
          </p:txBody>
        </p:sp>
        <p:sp>
          <p:nvSpPr>
            <p:cNvPr id="18011" name="Freeform 603"/>
            <p:cNvSpPr>
              <a:spLocks/>
            </p:cNvSpPr>
            <p:nvPr/>
          </p:nvSpPr>
          <p:spPr bwMode="auto">
            <a:xfrm>
              <a:off x="2331" y="2239"/>
              <a:ext cx="619" cy="361"/>
            </a:xfrm>
            <a:custGeom>
              <a:avLst/>
              <a:gdLst/>
              <a:ahLst/>
              <a:cxnLst>
                <a:cxn ang="0">
                  <a:pos x="2962" y="627"/>
                </a:cxn>
                <a:cxn ang="0">
                  <a:pos x="2633" y="446"/>
                </a:cxn>
                <a:cxn ang="0">
                  <a:pos x="2514" y="494"/>
                </a:cxn>
                <a:cxn ang="0">
                  <a:pos x="2321" y="673"/>
                </a:cxn>
                <a:cxn ang="0">
                  <a:pos x="2192" y="615"/>
                </a:cxn>
                <a:cxn ang="0">
                  <a:pos x="2036" y="538"/>
                </a:cxn>
                <a:cxn ang="0">
                  <a:pos x="1918" y="415"/>
                </a:cxn>
                <a:cxn ang="0">
                  <a:pos x="1806" y="224"/>
                </a:cxn>
                <a:cxn ang="0">
                  <a:pos x="1604" y="74"/>
                </a:cxn>
                <a:cxn ang="0">
                  <a:pos x="1561" y="53"/>
                </a:cxn>
                <a:cxn ang="0">
                  <a:pos x="1474" y="22"/>
                </a:cxn>
                <a:cxn ang="0">
                  <a:pos x="1255" y="0"/>
                </a:cxn>
                <a:cxn ang="0">
                  <a:pos x="1021" y="55"/>
                </a:cxn>
                <a:cxn ang="0">
                  <a:pos x="920" y="108"/>
                </a:cxn>
                <a:cxn ang="0">
                  <a:pos x="780" y="230"/>
                </a:cxn>
                <a:cxn ang="0">
                  <a:pos x="700" y="213"/>
                </a:cxn>
                <a:cxn ang="0">
                  <a:pos x="595" y="167"/>
                </a:cxn>
                <a:cxn ang="0">
                  <a:pos x="540" y="156"/>
                </a:cxn>
                <a:cxn ang="0">
                  <a:pos x="502" y="152"/>
                </a:cxn>
                <a:cxn ang="0">
                  <a:pos x="313" y="186"/>
                </a:cxn>
                <a:cxn ang="0">
                  <a:pos x="184" y="281"/>
                </a:cxn>
                <a:cxn ang="0">
                  <a:pos x="124" y="374"/>
                </a:cxn>
                <a:cxn ang="0">
                  <a:pos x="38" y="348"/>
                </a:cxn>
                <a:cxn ang="0">
                  <a:pos x="0" y="344"/>
                </a:cxn>
                <a:cxn ang="0">
                  <a:pos x="39" y="488"/>
                </a:cxn>
                <a:cxn ang="0">
                  <a:pos x="87" y="630"/>
                </a:cxn>
                <a:cxn ang="0">
                  <a:pos x="141" y="768"/>
                </a:cxn>
                <a:cxn ang="0">
                  <a:pos x="206" y="905"/>
                </a:cxn>
                <a:cxn ang="0">
                  <a:pos x="251" y="994"/>
                </a:cxn>
                <a:cxn ang="0">
                  <a:pos x="397" y="1230"/>
                </a:cxn>
                <a:cxn ang="0">
                  <a:pos x="806" y="1074"/>
                </a:cxn>
                <a:cxn ang="0">
                  <a:pos x="941" y="1402"/>
                </a:cxn>
                <a:cxn ang="0">
                  <a:pos x="1201" y="905"/>
                </a:cxn>
                <a:cxn ang="0">
                  <a:pos x="1415" y="1290"/>
                </a:cxn>
                <a:cxn ang="0">
                  <a:pos x="1597" y="1565"/>
                </a:cxn>
                <a:cxn ang="0">
                  <a:pos x="1812" y="1119"/>
                </a:cxn>
                <a:cxn ang="0">
                  <a:pos x="1992" y="939"/>
                </a:cxn>
                <a:cxn ang="0">
                  <a:pos x="2197" y="1348"/>
                </a:cxn>
                <a:cxn ang="0">
                  <a:pos x="2343" y="1517"/>
                </a:cxn>
                <a:cxn ang="0">
                  <a:pos x="2357" y="1790"/>
                </a:cxn>
                <a:cxn ang="0">
                  <a:pos x="2574" y="1481"/>
                </a:cxn>
                <a:cxn ang="0">
                  <a:pos x="2838" y="1248"/>
                </a:cxn>
                <a:cxn ang="0">
                  <a:pos x="3080" y="969"/>
                </a:cxn>
                <a:cxn ang="0">
                  <a:pos x="3053" y="784"/>
                </a:cxn>
                <a:cxn ang="0">
                  <a:pos x="3028" y="703"/>
                </a:cxn>
              </a:cxnLst>
              <a:rect l="0" t="0" r="r" b="b"/>
              <a:pathLst>
                <a:path w="3099" h="1807">
                  <a:moveTo>
                    <a:pt x="3001" y="665"/>
                  </a:moveTo>
                  <a:lnTo>
                    <a:pt x="2962" y="627"/>
                  </a:lnTo>
                  <a:lnTo>
                    <a:pt x="2726" y="435"/>
                  </a:lnTo>
                  <a:lnTo>
                    <a:pt x="2633" y="446"/>
                  </a:lnTo>
                  <a:lnTo>
                    <a:pt x="2570" y="466"/>
                  </a:lnTo>
                  <a:lnTo>
                    <a:pt x="2514" y="494"/>
                  </a:lnTo>
                  <a:lnTo>
                    <a:pt x="2407" y="572"/>
                  </a:lnTo>
                  <a:lnTo>
                    <a:pt x="2321" y="673"/>
                  </a:lnTo>
                  <a:lnTo>
                    <a:pt x="2255" y="673"/>
                  </a:lnTo>
                  <a:lnTo>
                    <a:pt x="2192" y="615"/>
                  </a:lnTo>
                  <a:lnTo>
                    <a:pt x="2120" y="570"/>
                  </a:lnTo>
                  <a:lnTo>
                    <a:pt x="2036" y="538"/>
                  </a:lnTo>
                  <a:lnTo>
                    <a:pt x="1947" y="520"/>
                  </a:lnTo>
                  <a:lnTo>
                    <a:pt x="1918" y="415"/>
                  </a:lnTo>
                  <a:lnTo>
                    <a:pt x="1873" y="314"/>
                  </a:lnTo>
                  <a:lnTo>
                    <a:pt x="1806" y="224"/>
                  </a:lnTo>
                  <a:lnTo>
                    <a:pt x="1682" y="114"/>
                  </a:lnTo>
                  <a:lnTo>
                    <a:pt x="1604" y="74"/>
                  </a:lnTo>
                  <a:lnTo>
                    <a:pt x="1581" y="61"/>
                  </a:lnTo>
                  <a:lnTo>
                    <a:pt x="1561" y="53"/>
                  </a:lnTo>
                  <a:lnTo>
                    <a:pt x="1510" y="36"/>
                  </a:lnTo>
                  <a:lnTo>
                    <a:pt x="1474" y="22"/>
                  </a:lnTo>
                  <a:lnTo>
                    <a:pt x="1356" y="2"/>
                  </a:lnTo>
                  <a:lnTo>
                    <a:pt x="1255" y="0"/>
                  </a:lnTo>
                  <a:lnTo>
                    <a:pt x="1133" y="17"/>
                  </a:lnTo>
                  <a:lnTo>
                    <a:pt x="1021" y="55"/>
                  </a:lnTo>
                  <a:lnTo>
                    <a:pt x="939" y="98"/>
                  </a:lnTo>
                  <a:lnTo>
                    <a:pt x="920" y="108"/>
                  </a:lnTo>
                  <a:lnTo>
                    <a:pt x="859" y="152"/>
                  </a:lnTo>
                  <a:lnTo>
                    <a:pt x="780" y="230"/>
                  </a:lnTo>
                  <a:lnTo>
                    <a:pt x="757" y="258"/>
                  </a:lnTo>
                  <a:lnTo>
                    <a:pt x="700" y="213"/>
                  </a:lnTo>
                  <a:lnTo>
                    <a:pt x="665" y="191"/>
                  </a:lnTo>
                  <a:lnTo>
                    <a:pt x="595" y="167"/>
                  </a:lnTo>
                  <a:lnTo>
                    <a:pt x="578" y="163"/>
                  </a:lnTo>
                  <a:lnTo>
                    <a:pt x="540" y="156"/>
                  </a:lnTo>
                  <a:lnTo>
                    <a:pt x="521" y="152"/>
                  </a:lnTo>
                  <a:lnTo>
                    <a:pt x="502" y="152"/>
                  </a:lnTo>
                  <a:lnTo>
                    <a:pt x="425" y="152"/>
                  </a:lnTo>
                  <a:lnTo>
                    <a:pt x="313" y="186"/>
                  </a:lnTo>
                  <a:lnTo>
                    <a:pt x="223" y="245"/>
                  </a:lnTo>
                  <a:lnTo>
                    <a:pt x="184" y="281"/>
                  </a:lnTo>
                  <a:lnTo>
                    <a:pt x="150" y="325"/>
                  </a:lnTo>
                  <a:lnTo>
                    <a:pt x="124" y="374"/>
                  </a:lnTo>
                  <a:lnTo>
                    <a:pt x="105" y="365"/>
                  </a:lnTo>
                  <a:lnTo>
                    <a:pt x="38" y="348"/>
                  </a:lnTo>
                  <a:lnTo>
                    <a:pt x="27" y="348"/>
                  </a:lnTo>
                  <a:lnTo>
                    <a:pt x="0" y="344"/>
                  </a:lnTo>
                  <a:lnTo>
                    <a:pt x="17" y="416"/>
                  </a:lnTo>
                  <a:lnTo>
                    <a:pt x="39" y="488"/>
                  </a:lnTo>
                  <a:lnTo>
                    <a:pt x="61" y="559"/>
                  </a:lnTo>
                  <a:lnTo>
                    <a:pt x="87" y="630"/>
                  </a:lnTo>
                  <a:lnTo>
                    <a:pt x="113" y="699"/>
                  </a:lnTo>
                  <a:lnTo>
                    <a:pt x="141" y="768"/>
                  </a:lnTo>
                  <a:lnTo>
                    <a:pt x="172" y="837"/>
                  </a:lnTo>
                  <a:lnTo>
                    <a:pt x="206" y="905"/>
                  </a:lnTo>
                  <a:lnTo>
                    <a:pt x="251" y="905"/>
                  </a:lnTo>
                  <a:lnTo>
                    <a:pt x="251" y="994"/>
                  </a:lnTo>
                  <a:lnTo>
                    <a:pt x="320" y="1112"/>
                  </a:lnTo>
                  <a:lnTo>
                    <a:pt x="397" y="1230"/>
                  </a:lnTo>
                  <a:lnTo>
                    <a:pt x="397" y="1074"/>
                  </a:lnTo>
                  <a:lnTo>
                    <a:pt x="806" y="1074"/>
                  </a:lnTo>
                  <a:lnTo>
                    <a:pt x="806" y="1402"/>
                  </a:lnTo>
                  <a:lnTo>
                    <a:pt x="941" y="1402"/>
                  </a:lnTo>
                  <a:lnTo>
                    <a:pt x="941" y="905"/>
                  </a:lnTo>
                  <a:lnTo>
                    <a:pt x="1201" y="905"/>
                  </a:lnTo>
                  <a:lnTo>
                    <a:pt x="1201" y="1290"/>
                  </a:lnTo>
                  <a:lnTo>
                    <a:pt x="1415" y="1290"/>
                  </a:lnTo>
                  <a:lnTo>
                    <a:pt x="1415" y="1565"/>
                  </a:lnTo>
                  <a:lnTo>
                    <a:pt x="1597" y="1565"/>
                  </a:lnTo>
                  <a:lnTo>
                    <a:pt x="1597" y="1119"/>
                  </a:lnTo>
                  <a:lnTo>
                    <a:pt x="1812" y="1119"/>
                  </a:lnTo>
                  <a:lnTo>
                    <a:pt x="1812" y="939"/>
                  </a:lnTo>
                  <a:lnTo>
                    <a:pt x="1992" y="939"/>
                  </a:lnTo>
                  <a:lnTo>
                    <a:pt x="1992" y="1348"/>
                  </a:lnTo>
                  <a:lnTo>
                    <a:pt x="2197" y="1348"/>
                  </a:lnTo>
                  <a:lnTo>
                    <a:pt x="2197" y="1517"/>
                  </a:lnTo>
                  <a:lnTo>
                    <a:pt x="2343" y="1517"/>
                  </a:lnTo>
                  <a:lnTo>
                    <a:pt x="2343" y="1807"/>
                  </a:lnTo>
                  <a:lnTo>
                    <a:pt x="2357" y="1790"/>
                  </a:lnTo>
                  <a:lnTo>
                    <a:pt x="2520" y="1537"/>
                  </a:lnTo>
                  <a:lnTo>
                    <a:pt x="2574" y="1481"/>
                  </a:lnTo>
                  <a:lnTo>
                    <a:pt x="2810" y="1279"/>
                  </a:lnTo>
                  <a:lnTo>
                    <a:pt x="2838" y="1248"/>
                  </a:lnTo>
                  <a:lnTo>
                    <a:pt x="3099" y="1013"/>
                  </a:lnTo>
                  <a:lnTo>
                    <a:pt x="3080" y="969"/>
                  </a:lnTo>
                  <a:lnTo>
                    <a:pt x="3059" y="880"/>
                  </a:lnTo>
                  <a:lnTo>
                    <a:pt x="3053" y="784"/>
                  </a:lnTo>
                  <a:lnTo>
                    <a:pt x="3046" y="744"/>
                  </a:lnTo>
                  <a:lnTo>
                    <a:pt x="3028" y="703"/>
                  </a:lnTo>
                  <a:lnTo>
                    <a:pt x="3001" y="665"/>
                  </a:lnTo>
                  <a:close/>
                </a:path>
              </a:pathLst>
            </a:custGeom>
            <a:solidFill>
              <a:srgbClr val="FFFFFF"/>
            </a:solidFill>
            <a:ln w="9525">
              <a:noFill/>
              <a:round/>
              <a:headEnd/>
              <a:tailEnd/>
            </a:ln>
          </p:spPr>
          <p:txBody>
            <a:bodyPr/>
            <a:lstStyle/>
            <a:p>
              <a:endParaRPr lang="en-GB"/>
            </a:p>
          </p:txBody>
        </p:sp>
        <p:sp>
          <p:nvSpPr>
            <p:cNvPr id="18012" name="Freeform 604"/>
            <p:cNvSpPr>
              <a:spLocks/>
            </p:cNvSpPr>
            <p:nvPr/>
          </p:nvSpPr>
          <p:spPr bwMode="auto">
            <a:xfrm>
              <a:off x="2326" y="2222"/>
              <a:ext cx="550" cy="151"/>
            </a:xfrm>
            <a:custGeom>
              <a:avLst/>
              <a:gdLst/>
              <a:ahLst/>
              <a:cxnLst>
                <a:cxn ang="0">
                  <a:pos x="2747" y="519"/>
                </a:cxn>
                <a:cxn ang="0">
                  <a:pos x="2519" y="488"/>
                </a:cxn>
                <a:cxn ang="0">
                  <a:pos x="2377" y="587"/>
                </a:cxn>
                <a:cxn ang="0">
                  <a:pos x="2213" y="598"/>
                </a:cxn>
                <a:cxn ang="0">
                  <a:pos x="2036" y="530"/>
                </a:cxn>
                <a:cxn ang="0">
                  <a:pos x="1971" y="365"/>
                </a:cxn>
                <a:cxn ang="0">
                  <a:pos x="1776" y="146"/>
                </a:cxn>
                <a:cxn ang="0">
                  <a:pos x="1563" y="41"/>
                </a:cxn>
                <a:cxn ang="0">
                  <a:pos x="1276" y="0"/>
                </a:cxn>
                <a:cxn ang="0">
                  <a:pos x="980" y="75"/>
                </a:cxn>
                <a:cxn ang="0">
                  <a:pos x="767" y="229"/>
                </a:cxn>
                <a:cxn ang="0">
                  <a:pos x="604" y="158"/>
                </a:cxn>
                <a:cxn ang="0">
                  <a:pos x="446" y="151"/>
                </a:cxn>
                <a:cxn ang="0">
                  <a:pos x="278" y="202"/>
                </a:cxn>
                <a:cxn ang="0">
                  <a:pos x="104" y="354"/>
                </a:cxn>
                <a:cxn ang="0">
                  <a:pos x="53" y="342"/>
                </a:cxn>
                <a:cxn ang="0">
                  <a:pos x="2" y="337"/>
                </a:cxn>
                <a:cxn ang="0">
                  <a:pos x="21" y="428"/>
                </a:cxn>
                <a:cxn ang="0">
                  <a:pos x="59" y="432"/>
                </a:cxn>
                <a:cxn ang="0">
                  <a:pos x="145" y="458"/>
                </a:cxn>
                <a:cxn ang="0">
                  <a:pos x="205" y="365"/>
                </a:cxn>
                <a:cxn ang="0">
                  <a:pos x="334" y="270"/>
                </a:cxn>
                <a:cxn ang="0">
                  <a:pos x="502" y="234"/>
                </a:cxn>
                <a:cxn ang="0">
                  <a:pos x="542" y="236"/>
                </a:cxn>
                <a:cxn ang="0">
                  <a:pos x="581" y="241"/>
                </a:cxn>
                <a:cxn ang="0">
                  <a:pos x="616" y="251"/>
                </a:cxn>
                <a:cxn ang="0">
                  <a:pos x="721" y="297"/>
                </a:cxn>
                <a:cxn ang="0">
                  <a:pos x="801" y="314"/>
                </a:cxn>
                <a:cxn ang="0">
                  <a:pos x="941" y="192"/>
                </a:cxn>
                <a:cxn ang="0">
                  <a:pos x="973" y="173"/>
                </a:cxn>
                <a:cxn ang="0">
                  <a:pos x="1154" y="101"/>
                </a:cxn>
                <a:cxn ang="0">
                  <a:pos x="1377" y="86"/>
                </a:cxn>
                <a:cxn ang="0">
                  <a:pos x="1531" y="120"/>
                </a:cxn>
                <a:cxn ang="0">
                  <a:pos x="1582" y="137"/>
                </a:cxn>
                <a:cxn ang="0">
                  <a:pos x="1625" y="158"/>
                </a:cxn>
                <a:cxn ang="0">
                  <a:pos x="1703" y="198"/>
                </a:cxn>
                <a:cxn ang="0">
                  <a:pos x="1894" y="398"/>
                </a:cxn>
                <a:cxn ang="0">
                  <a:pos x="1968" y="604"/>
                </a:cxn>
                <a:cxn ang="0">
                  <a:pos x="2141" y="654"/>
                </a:cxn>
                <a:cxn ang="0">
                  <a:pos x="2276" y="757"/>
                </a:cxn>
                <a:cxn ang="0">
                  <a:pos x="2428" y="656"/>
                </a:cxn>
                <a:cxn ang="0">
                  <a:pos x="2591" y="550"/>
                </a:cxn>
              </a:cxnLst>
              <a:rect l="0" t="0" r="r" b="b"/>
              <a:pathLst>
                <a:path w="2747" h="757">
                  <a:moveTo>
                    <a:pt x="2654" y="530"/>
                  </a:moveTo>
                  <a:lnTo>
                    <a:pt x="2747" y="519"/>
                  </a:lnTo>
                  <a:lnTo>
                    <a:pt x="2653" y="443"/>
                  </a:lnTo>
                  <a:lnTo>
                    <a:pt x="2519" y="488"/>
                  </a:lnTo>
                  <a:lnTo>
                    <a:pt x="2429" y="544"/>
                  </a:lnTo>
                  <a:lnTo>
                    <a:pt x="2377" y="587"/>
                  </a:lnTo>
                  <a:lnTo>
                    <a:pt x="2304" y="665"/>
                  </a:lnTo>
                  <a:lnTo>
                    <a:pt x="2213" y="598"/>
                  </a:lnTo>
                  <a:lnTo>
                    <a:pt x="2113" y="550"/>
                  </a:lnTo>
                  <a:lnTo>
                    <a:pt x="2036" y="530"/>
                  </a:lnTo>
                  <a:lnTo>
                    <a:pt x="2019" y="471"/>
                  </a:lnTo>
                  <a:lnTo>
                    <a:pt x="1971" y="365"/>
                  </a:lnTo>
                  <a:lnTo>
                    <a:pt x="1905" y="268"/>
                  </a:lnTo>
                  <a:lnTo>
                    <a:pt x="1776" y="146"/>
                  </a:lnTo>
                  <a:lnTo>
                    <a:pt x="1675" y="86"/>
                  </a:lnTo>
                  <a:lnTo>
                    <a:pt x="1563" y="41"/>
                  </a:lnTo>
                  <a:lnTo>
                    <a:pt x="1441" y="8"/>
                  </a:lnTo>
                  <a:lnTo>
                    <a:pt x="1276" y="0"/>
                  </a:lnTo>
                  <a:lnTo>
                    <a:pt x="1160" y="13"/>
                  </a:lnTo>
                  <a:lnTo>
                    <a:pt x="980" y="75"/>
                  </a:lnTo>
                  <a:lnTo>
                    <a:pt x="821" y="175"/>
                  </a:lnTo>
                  <a:lnTo>
                    <a:pt x="767" y="229"/>
                  </a:lnTo>
                  <a:lnTo>
                    <a:pt x="705" y="192"/>
                  </a:lnTo>
                  <a:lnTo>
                    <a:pt x="604" y="158"/>
                  </a:lnTo>
                  <a:lnTo>
                    <a:pt x="536" y="146"/>
                  </a:lnTo>
                  <a:lnTo>
                    <a:pt x="446" y="151"/>
                  </a:lnTo>
                  <a:lnTo>
                    <a:pt x="329" y="179"/>
                  </a:lnTo>
                  <a:lnTo>
                    <a:pt x="278" y="202"/>
                  </a:lnTo>
                  <a:lnTo>
                    <a:pt x="182" y="268"/>
                  </a:lnTo>
                  <a:lnTo>
                    <a:pt x="104" y="354"/>
                  </a:lnTo>
                  <a:lnTo>
                    <a:pt x="87" y="351"/>
                  </a:lnTo>
                  <a:lnTo>
                    <a:pt x="53" y="342"/>
                  </a:lnTo>
                  <a:lnTo>
                    <a:pt x="19" y="340"/>
                  </a:lnTo>
                  <a:lnTo>
                    <a:pt x="2" y="337"/>
                  </a:lnTo>
                  <a:lnTo>
                    <a:pt x="0" y="337"/>
                  </a:lnTo>
                  <a:lnTo>
                    <a:pt x="21" y="428"/>
                  </a:lnTo>
                  <a:lnTo>
                    <a:pt x="48" y="432"/>
                  </a:lnTo>
                  <a:lnTo>
                    <a:pt x="59" y="432"/>
                  </a:lnTo>
                  <a:lnTo>
                    <a:pt x="126" y="449"/>
                  </a:lnTo>
                  <a:lnTo>
                    <a:pt x="145" y="458"/>
                  </a:lnTo>
                  <a:lnTo>
                    <a:pt x="171" y="409"/>
                  </a:lnTo>
                  <a:lnTo>
                    <a:pt x="205" y="365"/>
                  </a:lnTo>
                  <a:lnTo>
                    <a:pt x="244" y="329"/>
                  </a:lnTo>
                  <a:lnTo>
                    <a:pt x="334" y="270"/>
                  </a:lnTo>
                  <a:lnTo>
                    <a:pt x="446" y="236"/>
                  </a:lnTo>
                  <a:lnTo>
                    <a:pt x="502" y="234"/>
                  </a:lnTo>
                  <a:lnTo>
                    <a:pt x="523" y="236"/>
                  </a:lnTo>
                  <a:lnTo>
                    <a:pt x="542" y="236"/>
                  </a:lnTo>
                  <a:lnTo>
                    <a:pt x="561" y="240"/>
                  </a:lnTo>
                  <a:lnTo>
                    <a:pt x="581" y="241"/>
                  </a:lnTo>
                  <a:lnTo>
                    <a:pt x="599" y="247"/>
                  </a:lnTo>
                  <a:lnTo>
                    <a:pt x="616" y="251"/>
                  </a:lnTo>
                  <a:lnTo>
                    <a:pt x="686" y="275"/>
                  </a:lnTo>
                  <a:lnTo>
                    <a:pt x="721" y="297"/>
                  </a:lnTo>
                  <a:lnTo>
                    <a:pt x="778" y="342"/>
                  </a:lnTo>
                  <a:lnTo>
                    <a:pt x="801" y="314"/>
                  </a:lnTo>
                  <a:lnTo>
                    <a:pt x="880" y="236"/>
                  </a:lnTo>
                  <a:lnTo>
                    <a:pt x="941" y="192"/>
                  </a:lnTo>
                  <a:lnTo>
                    <a:pt x="960" y="182"/>
                  </a:lnTo>
                  <a:lnTo>
                    <a:pt x="973" y="173"/>
                  </a:lnTo>
                  <a:lnTo>
                    <a:pt x="1042" y="139"/>
                  </a:lnTo>
                  <a:lnTo>
                    <a:pt x="1154" y="101"/>
                  </a:lnTo>
                  <a:lnTo>
                    <a:pt x="1276" y="84"/>
                  </a:lnTo>
                  <a:lnTo>
                    <a:pt x="1377" y="86"/>
                  </a:lnTo>
                  <a:lnTo>
                    <a:pt x="1495" y="106"/>
                  </a:lnTo>
                  <a:lnTo>
                    <a:pt x="1531" y="120"/>
                  </a:lnTo>
                  <a:lnTo>
                    <a:pt x="1551" y="123"/>
                  </a:lnTo>
                  <a:lnTo>
                    <a:pt x="1582" y="137"/>
                  </a:lnTo>
                  <a:lnTo>
                    <a:pt x="1602" y="145"/>
                  </a:lnTo>
                  <a:lnTo>
                    <a:pt x="1625" y="158"/>
                  </a:lnTo>
                  <a:lnTo>
                    <a:pt x="1655" y="170"/>
                  </a:lnTo>
                  <a:lnTo>
                    <a:pt x="1703" y="198"/>
                  </a:lnTo>
                  <a:lnTo>
                    <a:pt x="1827" y="308"/>
                  </a:lnTo>
                  <a:lnTo>
                    <a:pt x="1894" y="398"/>
                  </a:lnTo>
                  <a:lnTo>
                    <a:pt x="1939" y="499"/>
                  </a:lnTo>
                  <a:lnTo>
                    <a:pt x="1968" y="604"/>
                  </a:lnTo>
                  <a:lnTo>
                    <a:pt x="2057" y="622"/>
                  </a:lnTo>
                  <a:lnTo>
                    <a:pt x="2141" y="654"/>
                  </a:lnTo>
                  <a:lnTo>
                    <a:pt x="2213" y="699"/>
                  </a:lnTo>
                  <a:lnTo>
                    <a:pt x="2276" y="757"/>
                  </a:lnTo>
                  <a:lnTo>
                    <a:pt x="2342" y="757"/>
                  </a:lnTo>
                  <a:lnTo>
                    <a:pt x="2428" y="656"/>
                  </a:lnTo>
                  <a:lnTo>
                    <a:pt x="2535" y="578"/>
                  </a:lnTo>
                  <a:lnTo>
                    <a:pt x="2591" y="550"/>
                  </a:lnTo>
                  <a:lnTo>
                    <a:pt x="2654" y="530"/>
                  </a:lnTo>
                  <a:close/>
                </a:path>
              </a:pathLst>
            </a:custGeom>
            <a:solidFill>
              <a:srgbClr val="7FBFFF"/>
            </a:solidFill>
            <a:ln w="9525">
              <a:noFill/>
              <a:round/>
              <a:headEnd/>
              <a:tailEnd/>
            </a:ln>
          </p:spPr>
          <p:txBody>
            <a:bodyPr/>
            <a:lstStyle/>
            <a:p>
              <a:endParaRPr lang="en-GB"/>
            </a:p>
          </p:txBody>
        </p:sp>
        <p:sp>
          <p:nvSpPr>
            <p:cNvPr id="18013" name="Freeform 605"/>
            <p:cNvSpPr>
              <a:spLocks/>
            </p:cNvSpPr>
            <p:nvPr/>
          </p:nvSpPr>
          <p:spPr bwMode="auto">
            <a:xfrm>
              <a:off x="2772" y="2459"/>
              <a:ext cx="341" cy="275"/>
            </a:xfrm>
            <a:custGeom>
              <a:avLst/>
              <a:gdLst/>
              <a:ahLst/>
              <a:cxnLst>
                <a:cxn ang="0">
                  <a:pos x="1481" y="0"/>
                </a:cxn>
                <a:cxn ang="0">
                  <a:pos x="1105" y="365"/>
                </a:cxn>
                <a:cxn ang="0">
                  <a:pos x="500" y="720"/>
                </a:cxn>
                <a:cxn ang="0">
                  <a:pos x="496" y="755"/>
                </a:cxn>
                <a:cxn ang="0">
                  <a:pos x="480" y="796"/>
                </a:cxn>
                <a:cxn ang="0">
                  <a:pos x="458" y="828"/>
                </a:cxn>
                <a:cxn ang="0">
                  <a:pos x="436" y="857"/>
                </a:cxn>
                <a:cxn ang="0">
                  <a:pos x="422" y="867"/>
                </a:cxn>
                <a:cxn ang="0">
                  <a:pos x="403" y="888"/>
                </a:cxn>
                <a:cxn ang="0">
                  <a:pos x="370" y="916"/>
                </a:cxn>
                <a:cxn ang="0">
                  <a:pos x="343" y="934"/>
                </a:cxn>
                <a:cxn ang="0">
                  <a:pos x="298" y="965"/>
                </a:cxn>
                <a:cxn ang="0">
                  <a:pos x="297" y="989"/>
                </a:cxn>
                <a:cxn ang="0">
                  <a:pos x="284" y="1018"/>
                </a:cxn>
                <a:cxn ang="0">
                  <a:pos x="276" y="1035"/>
                </a:cxn>
                <a:cxn ang="0">
                  <a:pos x="270" y="1054"/>
                </a:cxn>
                <a:cxn ang="0">
                  <a:pos x="267" y="1061"/>
                </a:cxn>
                <a:cxn ang="0">
                  <a:pos x="260" y="1073"/>
                </a:cxn>
                <a:cxn ang="0">
                  <a:pos x="246" y="1088"/>
                </a:cxn>
                <a:cxn ang="0">
                  <a:pos x="238" y="1096"/>
                </a:cxn>
                <a:cxn ang="0">
                  <a:pos x="225" y="1125"/>
                </a:cxn>
                <a:cxn ang="0">
                  <a:pos x="224" y="1139"/>
                </a:cxn>
                <a:cxn ang="0">
                  <a:pos x="218" y="1168"/>
                </a:cxn>
                <a:cxn ang="0">
                  <a:pos x="214" y="1171"/>
                </a:cxn>
                <a:cxn ang="0">
                  <a:pos x="212" y="1180"/>
                </a:cxn>
                <a:cxn ang="0">
                  <a:pos x="202" y="1205"/>
                </a:cxn>
                <a:cxn ang="0">
                  <a:pos x="199" y="1209"/>
                </a:cxn>
                <a:cxn ang="0">
                  <a:pos x="196" y="1218"/>
                </a:cxn>
                <a:cxn ang="0">
                  <a:pos x="184" y="1231"/>
                </a:cxn>
                <a:cxn ang="0">
                  <a:pos x="180" y="1235"/>
                </a:cxn>
                <a:cxn ang="0">
                  <a:pos x="171" y="1246"/>
                </a:cxn>
                <a:cxn ang="0">
                  <a:pos x="151" y="1264"/>
                </a:cxn>
                <a:cxn ang="0">
                  <a:pos x="127" y="1279"/>
                </a:cxn>
                <a:cxn ang="0">
                  <a:pos x="116" y="1298"/>
                </a:cxn>
                <a:cxn ang="0">
                  <a:pos x="65" y="1303"/>
                </a:cxn>
                <a:cxn ang="0">
                  <a:pos x="0" y="1328"/>
                </a:cxn>
                <a:cxn ang="0">
                  <a:pos x="132" y="1348"/>
                </a:cxn>
                <a:cxn ang="0">
                  <a:pos x="268" y="1364"/>
                </a:cxn>
                <a:cxn ang="0">
                  <a:pos x="406" y="1373"/>
                </a:cxn>
                <a:cxn ang="0">
                  <a:pos x="625" y="1375"/>
                </a:cxn>
                <a:cxn ang="0">
                  <a:pos x="673" y="1372"/>
                </a:cxn>
                <a:cxn ang="0">
                  <a:pos x="703" y="1372"/>
                </a:cxn>
                <a:cxn ang="0">
                  <a:pos x="730" y="1369"/>
                </a:cxn>
                <a:cxn ang="0">
                  <a:pos x="779" y="1366"/>
                </a:cxn>
                <a:cxn ang="0">
                  <a:pos x="931" y="1352"/>
                </a:cxn>
                <a:cxn ang="0">
                  <a:pos x="1042" y="1335"/>
                </a:cxn>
                <a:cxn ang="0">
                  <a:pos x="1080" y="1329"/>
                </a:cxn>
                <a:cxn ang="0">
                  <a:pos x="1189" y="1306"/>
                </a:cxn>
                <a:cxn ang="0">
                  <a:pos x="1296" y="1280"/>
                </a:cxn>
                <a:cxn ang="0">
                  <a:pos x="1437" y="1239"/>
                </a:cxn>
                <a:cxn ang="0">
                  <a:pos x="1574" y="1191"/>
                </a:cxn>
                <a:cxn ang="0">
                  <a:pos x="1641" y="1164"/>
                </a:cxn>
                <a:cxn ang="0">
                  <a:pos x="1696" y="1136"/>
                </a:cxn>
                <a:cxn ang="0">
                  <a:pos x="1679" y="1102"/>
                </a:cxn>
                <a:cxn ang="0">
                  <a:pos x="1628" y="1105"/>
                </a:cxn>
                <a:cxn ang="0">
                  <a:pos x="1628" y="846"/>
                </a:cxn>
                <a:cxn ang="0">
                  <a:pos x="1619" y="815"/>
                </a:cxn>
                <a:cxn ang="0">
                  <a:pos x="1613" y="748"/>
                </a:cxn>
                <a:cxn ang="0">
                  <a:pos x="1600" y="728"/>
                </a:cxn>
                <a:cxn ang="0">
                  <a:pos x="1566" y="108"/>
                </a:cxn>
                <a:cxn ang="0">
                  <a:pos x="1495" y="17"/>
                </a:cxn>
              </a:cxnLst>
              <a:rect l="0" t="0" r="r" b="b"/>
              <a:pathLst>
                <a:path w="1709" h="1378">
                  <a:moveTo>
                    <a:pt x="1495" y="17"/>
                  </a:moveTo>
                  <a:lnTo>
                    <a:pt x="1481" y="0"/>
                  </a:lnTo>
                  <a:lnTo>
                    <a:pt x="1189" y="616"/>
                  </a:lnTo>
                  <a:lnTo>
                    <a:pt x="1105" y="365"/>
                  </a:lnTo>
                  <a:lnTo>
                    <a:pt x="1057" y="262"/>
                  </a:lnTo>
                  <a:lnTo>
                    <a:pt x="500" y="720"/>
                  </a:lnTo>
                  <a:lnTo>
                    <a:pt x="499" y="736"/>
                  </a:lnTo>
                  <a:lnTo>
                    <a:pt x="496" y="755"/>
                  </a:lnTo>
                  <a:lnTo>
                    <a:pt x="489" y="774"/>
                  </a:lnTo>
                  <a:lnTo>
                    <a:pt x="480" y="796"/>
                  </a:lnTo>
                  <a:lnTo>
                    <a:pt x="469" y="812"/>
                  </a:lnTo>
                  <a:lnTo>
                    <a:pt x="458" y="828"/>
                  </a:lnTo>
                  <a:lnTo>
                    <a:pt x="447" y="842"/>
                  </a:lnTo>
                  <a:lnTo>
                    <a:pt x="436" y="857"/>
                  </a:lnTo>
                  <a:lnTo>
                    <a:pt x="427" y="864"/>
                  </a:lnTo>
                  <a:lnTo>
                    <a:pt x="422" y="867"/>
                  </a:lnTo>
                  <a:lnTo>
                    <a:pt x="419" y="872"/>
                  </a:lnTo>
                  <a:lnTo>
                    <a:pt x="403" y="888"/>
                  </a:lnTo>
                  <a:lnTo>
                    <a:pt x="386" y="901"/>
                  </a:lnTo>
                  <a:lnTo>
                    <a:pt x="370" y="916"/>
                  </a:lnTo>
                  <a:lnTo>
                    <a:pt x="352" y="929"/>
                  </a:lnTo>
                  <a:lnTo>
                    <a:pt x="343" y="934"/>
                  </a:lnTo>
                  <a:lnTo>
                    <a:pt x="335" y="941"/>
                  </a:lnTo>
                  <a:lnTo>
                    <a:pt x="298" y="965"/>
                  </a:lnTo>
                  <a:lnTo>
                    <a:pt x="298" y="975"/>
                  </a:lnTo>
                  <a:lnTo>
                    <a:pt x="297" y="989"/>
                  </a:lnTo>
                  <a:lnTo>
                    <a:pt x="292" y="1002"/>
                  </a:lnTo>
                  <a:lnTo>
                    <a:pt x="284" y="1018"/>
                  </a:lnTo>
                  <a:lnTo>
                    <a:pt x="278" y="1026"/>
                  </a:lnTo>
                  <a:lnTo>
                    <a:pt x="276" y="1035"/>
                  </a:lnTo>
                  <a:lnTo>
                    <a:pt x="273" y="1045"/>
                  </a:lnTo>
                  <a:lnTo>
                    <a:pt x="270" y="1054"/>
                  </a:lnTo>
                  <a:lnTo>
                    <a:pt x="268" y="1059"/>
                  </a:lnTo>
                  <a:lnTo>
                    <a:pt x="267" y="1061"/>
                  </a:lnTo>
                  <a:lnTo>
                    <a:pt x="267" y="1065"/>
                  </a:lnTo>
                  <a:lnTo>
                    <a:pt x="260" y="1073"/>
                  </a:lnTo>
                  <a:lnTo>
                    <a:pt x="254" y="1082"/>
                  </a:lnTo>
                  <a:lnTo>
                    <a:pt x="246" y="1088"/>
                  </a:lnTo>
                  <a:lnTo>
                    <a:pt x="242" y="1092"/>
                  </a:lnTo>
                  <a:lnTo>
                    <a:pt x="238" y="1096"/>
                  </a:lnTo>
                  <a:lnTo>
                    <a:pt x="227" y="1110"/>
                  </a:lnTo>
                  <a:lnTo>
                    <a:pt x="225" y="1125"/>
                  </a:lnTo>
                  <a:lnTo>
                    <a:pt x="224" y="1132"/>
                  </a:lnTo>
                  <a:lnTo>
                    <a:pt x="224" y="1139"/>
                  </a:lnTo>
                  <a:lnTo>
                    <a:pt x="220" y="1153"/>
                  </a:lnTo>
                  <a:lnTo>
                    <a:pt x="218" y="1168"/>
                  </a:lnTo>
                  <a:lnTo>
                    <a:pt x="216" y="1170"/>
                  </a:lnTo>
                  <a:lnTo>
                    <a:pt x="214" y="1171"/>
                  </a:lnTo>
                  <a:lnTo>
                    <a:pt x="214" y="1174"/>
                  </a:lnTo>
                  <a:lnTo>
                    <a:pt x="212" y="1180"/>
                  </a:lnTo>
                  <a:lnTo>
                    <a:pt x="208" y="1194"/>
                  </a:lnTo>
                  <a:lnTo>
                    <a:pt x="202" y="1205"/>
                  </a:lnTo>
                  <a:lnTo>
                    <a:pt x="200" y="1208"/>
                  </a:lnTo>
                  <a:lnTo>
                    <a:pt x="199" y="1209"/>
                  </a:lnTo>
                  <a:lnTo>
                    <a:pt x="199" y="1211"/>
                  </a:lnTo>
                  <a:lnTo>
                    <a:pt x="196" y="1218"/>
                  </a:lnTo>
                  <a:lnTo>
                    <a:pt x="188" y="1227"/>
                  </a:lnTo>
                  <a:lnTo>
                    <a:pt x="184" y="1231"/>
                  </a:lnTo>
                  <a:lnTo>
                    <a:pt x="182" y="1234"/>
                  </a:lnTo>
                  <a:lnTo>
                    <a:pt x="180" y="1235"/>
                  </a:lnTo>
                  <a:lnTo>
                    <a:pt x="180" y="1237"/>
                  </a:lnTo>
                  <a:lnTo>
                    <a:pt x="171" y="1246"/>
                  </a:lnTo>
                  <a:lnTo>
                    <a:pt x="162" y="1256"/>
                  </a:lnTo>
                  <a:lnTo>
                    <a:pt x="151" y="1264"/>
                  </a:lnTo>
                  <a:lnTo>
                    <a:pt x="140" y="1272"/>
                  </a:lnTo>
                  <a:lnTo>
                    <a:pt x="127" y="1279"/>
                  </a:lnTo>
                  <a:lnTo>
                    <a:pt x="116" y="1287"/>
                  </a:lnTo>
                  <a:lnTo>
                    <a:pt x="116" y="1298"/>
                  </a:lnTo>
                  <a:lnTo>
                    <a:pt x="116" y="1302"/>
                  </a:lnTo>
                  <a:lnTo>
                    <a:pt x="65" y="1303"/>
                  </a:lnTo>
                  <a:lnTo>
                    <a:pt x="16" y="1305"/>
                  </a:lnTo>
                  <a:lnTo>
                    <a:pt x="0" y="1328"/>
                  </a:lnTo>
                  <a:lnTo>
                    <a:pt x="65" y="1338"/>
                  </a:lnTo>
                  <a:lnTo>
                    <a:pt x="132" y="1348"/>
                  </a:lnTo>
                  <a:lnTo>
                    <a:pt x="199" y="1356"/>
                  </a:lnTo>
                  <a:lnTo>
                    <a:pt x="268" y="1364"/>
                  </a:lnTo>
                  <a:lnTo>
                    <a:pt x="336" y="1369"/>
                  </a:lnTo>
                  <a:lnTo>
                    <a:pt x="406" y="1373"/>
                  </a:lnTo>
                  <a:lnTo>
                    <a:pt x="548" y="1378"/>
                  </a:lnTo>
                  <a:lnTo>
                    <a:pt x="625" y="1375"/>
                  </a:lnTo>
                  <a:lnTo>
                    <a:pt x="664" y="1373"/>
                  </a:lnTo>
                  <a:lnTo>
                    <a:pt x="673" y="1372"/>
                  </a:lnTo>
                  <a:lnTo>
                    <a:pt x="683" y="1372"/>
                  </a:lnTo>
                  <a:lnTo>
                    <a:pt x="703" y="1372"/>
                  </a:lnTo>
                  <a:lnTo>
                    <a:pt x="721" y="1370"/>
                  </a:lnTo>
                  <a:lnTo>
                    <a:pt x="730" y="1369"/>
                  </a:lnTo>
                  <a:lnTo>
                    <a:pt x="741" y="1369"/>
                  </a:lnTo>
                  <a:lnTo>
                    <a:pt x="779" y="1366"/>
                  </a:lnTo>
                  <a:lnTo>
                    <a:pt x="856" y="1361"/>
                  </a:lnTo>
                  <a:lnTo>
                    <a:pt x="931" y="1352"/>
                  </a:lnTo>
                  <a:lnTo>
                    <a:pt x="1006" y="1341"/>
                  </a:lnTo>
                  <a:lnTo>
                    <a:pt x="1042" y="1335"/>
                  </a:lnTo>
                  <a:lnTo>
                    <a:pt x="1061" y="1331"/>
                  </a:lnTo>
                  <a:lnTo>
                    <a:pt x="1080" y="1329"/>
                  </a:lnTo>
                  <a:lnTo>
                    <a:pt x="1154" y="1315"/>
                  </a:lnTo>
                  <a:lnTo>
                    <a:pt x="1189" y="1306"/>
                  </a:lnTo>
                  <a:lnTo>
                    <a:pt x="1225" y="1298"/>
                  </a:lnTo>
                  <a:lnTo>
                    <a:pt x="1296" y="1280"/>
                  </a:lnTo>
                  <a:lnTo>
                    <a:pt x="1367" y="1261"/>
                  </a:lnTo>
                  <a:lnTo>
                    <a:pt x="1437" y="1239"/>
                  </a:lnTo>
                  <a:lnTo>
                    <a:pt x="1505" y="1215"/>
                  </a:lnTo>
                  <a:lnTo>
                    <a:pt x="1574" y="1191"/>
                  </a:lnTo>
                  <a:lnTo>
                    <a:pt x="1607" y="1177"/>
                  </a:lnTo>
                  <a:lnTo>
                    <a:pt x="1641" y="1164"/>
                  </a:lnTo>
                  <a:lnTo>
                    <a:pt x="1709" y="1136"/>
                  </a:lnTo>
                  <a:lnTo>
                    <a:pt x="1696" y="1136"/>
                  </a:lnTo>
                  <a:lnTo>
                    <a:pt x="1679" y="1136"/>
                  </a:lnTo>
                  <a:lnTo>
                    <a:pt x="1679" y="1102"/>
                  </a:lnTo>
                  <a:lnTo>
                    <a:pt x="1653" y="1104"/>
                  </a:lnTo>
                  <a:lnTo>
                    <a:pt x="1628" y="1105"/>
                  </a:lnTo>
                  <a:lnTo>
                    <a:pt x="1628" y="858"/>
                  </a:lnTo>
                  <a:lnTo>
                    <a:pt x="1628" y="846"/>
                  </a:lnTo>
                  <a:lnTo>
                    <a:pt x="1625" y="846"/>
                  </a:lnTo>
                  <a:lnTo>
                    <a:pt x="1619" y="815"/>
                  </a:lnTo>
                  <a:lnTo>
                    <a:pt x="1617" y="781"/>
                  </a:lnTo>
                  <a:lnTo>
                    <a:pt x="1613" y="748"/>
                  </a:lnTo>
                  <a:lnTo>
                    <a:pt x="1607" y="736"/>
                  </a:lnTo>
                  <a:lnTo>
                    <a:pt x="1600" y="728"/>
                  </a:lnTo>
                  <a:lnTo>
                    <a:pt x="1577" y="152"/>
                  </a:lnTo>
                  <a:lnTo>
                    <a:pt x="1566" y="108"/>
                  </a:lnTo>
                  <a:lnTo>
                    <a:pt x="1530" y="51"/>
                  </a:lnTo>
                  <a:lnTo>
                    <a:pt x="1495" y="17"/>
                  </a:lnTo>
                  <a:close/>
                </a:path>
              </a:pathLst>
            </a:custGeom>
            <a:solidFill>
              <a:srgbClr val="BFDDFF"/>
            </a:solidFill>
            <a:ln w="9525">
              <a:noFill/>
              <a:round/>
              <a:headEnd/>
              <a:tailEnd/>
            </a:ln>
          </p:spPr>
          <p:txBody>
            <a:bodyPr/>
            <a:lstStyle/>
            <a:p>
              <a:endParaRPr lang="en-GB"/>
            </a:p>
          </p:txBody>
        </p:sp>
        <p:sp>
          <p:nvSpPr>
            <p:cNvPr id="18014" name="Freeform 606"/>
            <p:cNvSpPr>
              <a:spLocks noEditPoints="1"/>
            </p:cNvSpPr>
            <p:nvPr/>
          </p:nvSpPr>
          <p:spPr bwMode="auto">
            <a:xfrm>
              <a:off x="3073" y="2411"/>
              <a:ext cx="139" cy="275"/>
            </a:xfrm>
            <a:custGeom>
              <a:avLst/>
              <a:gdLst/>
              <a:ahLst/>
              <a:cxnLst>
                <a:cxn ang="0">
                  <a:pos x="12" y="0"/>
                </a:cxn>
                <a:cxn ang="0">
                  <a:pos x="0" y="136"/>
                </a:cxn>
                <a:cxn ang="0">
                  <a:pos x="171" y="353"/>
                </a:cxn>
                <a:cxn ang="0">
                  <a:pos x="171" y="935"/>
                </a:cxn>
                <a:cxn ang="0">
                  <a:pos x="169" y="935"/>
                </a:cxn>
                <a:cxn ang="0">
                  <a:pos x="169" y="1033"/>
                </a:cxn>
                <a:cxn ang="0">
                  <a:pos x="169" y="1054"/>
                </a:cxn>
                <a:cxn ang="0">
                  <a:pos x="173" y="1054"/>
                </a:cxn>
                <a:cxn ang="0">
                  <a:pos x="173" y="1096"/>
                </a:cxn>
                <a:cxn ang="0">
                  <a:pos x="173" y="1276"/>
                </a:cxn>
                <a:cxn ang="0">
                  <a:pos x="173" y="1292"/>
                </a:cxn>
                <a:cxn ang="0">
                  <a:pos x="173" y="1323"/>
                </a:cxn>
                <a:cxn ang="0">
                  <a:pos x="173" y="1340"/>
                </a:cxn>
                <a:cxn ang="0">
                  <a:pos x="173" y="1343"/>
                </a:cxn>
                <a:cxn ang="0">
                  <a:pos x="173" y="1377"/>
                </a:cxn>
                <a:cxn ang="0">
                  <a:pos x="190" y="1377"/>
                </a:cxn>
                <a:cxn ang="0">
                  <a:pos x="203" y="1377"/>
                </a:cxn>
                <a:cxn ang="0">
                  <a:pos x="211" y="1377"/>
                </a:cxn>
                <a:cxn ang="0">
                  <a:pos x="224" y="1377"/>
                </a:cxn>
                <a:cxn ang="0">
                  <a:pos x="224" y="1368"/>
                </a:cxn>
                <a:cxn ang="0">
                  <a:pos x="253" y="1352"/>
                </a:cxn>
                <a:cxn ang="0">
                  <a:pos x="260" y="1348"/>
                </a:cxn>
                <a:cxn ang="0">
                  <a:pos x="263" y="1345"/>
                </a:cxn>
                <a:cxn ang="0">
                  <a:pos x="268" y="1344"/>
                </a:cxn>
                <a:cxn ang="0">
                  <a:pos x="284" y="1337"/>
                </a:cxn>
                <a:cxn ang="0">
                  <a:pos x="345" y="1307"/>
                </a:cxn>
                <a:cxn ang="0">
                  <a:pos x="374" y="1290"/>
                </a:cxn>
                <a:cxn ang="0">
                  <a:pos x="405" y="1274"/>
                </a:cxn>
                <a:cxn ang="0">
                  <a:pos x="465" y="1240"/>
                </a:cxn>
                <a:cxn ang="0">
                  <a:pos x="523" y="1204"/>
                </a:cxn>
                <a:cxn ang="0">
                  <a:pos x="582" y="1166"/>
                </a:cxn>
                <a:cxn ang="0">
                  <a:pos x="610" y="1146"/>
                </a:cxn>
                <a:cxn ang="0">
                  <a:pos x="640" y="1126"/>
                </a:cxn>
                <a:cxn ang="0">
                  <a:pos x="668" y="1106"/>
                </a:cxn>
                <a:cxn ang="0">
                  <a:pos x="698" y="1087"/>
                </a:cxn>
                <a:cxn ang="0">
                  <a:pos x="599" y="1087"/>
                </a:cxn>
                <a:cxn ang="0">
                  <a:pos x="599" y="1016"/>
                </a:cxn>
                <a:cxn ang="0">
                  <a:pos x="599" y="1009"/>
                </a:cxn>
                <a:cxn ang="0">
                  <a:pos x="576" y="1009"/>
                </a:cxn>
                <a:cxn ang="0">
                  <a:pos x="576" y="995"/>
                </a:cxn>
                <a:cxn ang="0">
                  <a:pos x="576" y="987"/>
                </a:cxn>
                <a:cxn ang="0">
                  <a:pos x="576" y="986"/>
                </a:cxn>
                <a:cxn ang="0">
                  <a:pos x="576" y="978"/>
                </a:cxn>
                <a:cxn ang="0">
                  <a:pos x="547" y="978"/>
                </a:cxn>
                <a:cxn ang="0">
                  <a:pos x="547" y="972"/>
                </a:cxn>
                <a:cxn ang="0">
                  <a:pos x="589" y="975"/>
                </a:cxn>
                <a:cxn ang="0">
                  <a:pos x="330" y="722"/>
                </a:cxn>
                <a:cxn ang="0">
                  <a:pos x="329" y="711"/>
                </a:cxn>
                <a:cxn ang="0">
                  <a:pos x="475" y="773"/>
                </a:cxn>
                <a:cxn ang="0">
                  <a:pos x="498" y="781"/>
                </a:cxn>
                <a:cxn ang="0">
                  <a:pos x="240" y="353"/>
                </a:cxn>
                <a:cxn ang="0">
                  <a:pos x="116" y="79"/>
                </a:cxn>
                <a:cxn ang="0">
                  <a:pos x="12" y="0"/>
                </a:cxn>
                <a:cxn ang="0">
                  <a:pos x="453" y="1087"/>
                </a:cxn>
                <a:cxn ang="0">
                  <a:pos x="453" y="1085"/>
                </a:cxn>
                <a:cxn ang="0">
                  <a:pos x="474" y="1085"/>
                </a:cxn>
                <a:cxn ang="0">
                  <a:pos x="496" y="1087"/>
                </a:cxn>
                <a:cxn ang="0">
                  <a:pos x="453" y="1087"/>
                </a:cxn>
              </a:cxnLst>
              <a:rect l="0" t="0" r="r" b="b"/>
              <a:pathLst>
                <a:path w="698" h="1377">
                  <a:moveTo>
                    <a:pt x="12" y="0"/>
                  </a:moveTo>
                  <a:lnTo>
                    <a:pt x="0" y="136"/>
                  </a:lnTo>
                  <a:lnTo>
                    <a:pt x="171" y="353"/>
                  </a:lnTo>
                  <a:lnTo>
                    <a:pt x="171" y="935"/>
                  </a:lnTo>
                  <a:lnTo>
                    <a:pt x="169" y="935"/>
                  </a:lnTo>
                  <a:lnTo>
                    <a:pt x="169" y="1033"/>
                  </a:lnTo>
                  <a:lnTo>
                    <a:pt x="169" y="1054"/>
                  </a:lnTo>
                  <a:lnTo>
                    <a:pt x="173" y="1054"/>
                  </a:lnTo>
                  <a:lnTo>
                    <a:pt x="173" y="1096"/>
                  </a:lnTo>
                  <a:lnTo>
                    <a:pt x="173" y="1276"/>
                  </a:lnTo>
                  <a:lnTo>
                    <a:pt x="173" y="1292"/>
                  </a:lnTo>
                  <a:lnTo>
                    <a:pt x="173" y="1323"/>
                  </a:lnTo>
                  <a:lnTo>
                    <a:pt x="173" y="1340"/>
                  </a:lnTo>
                  <a:lnTo>
                    <a:pt x="173" y="1343"/>
                  </a:lnTo>
                  <a:lnTo>
                    <a:pt x="173" y="1377"/>
                  </a:lnTo>
                  <a:lnTo>
                    <a:pt x="190" y="1377"/>
                  </a:lnTo>
                  <a:lnTo>
                    <a:pt x="203" y="1377"/>
                  </a:lnTo>
                  <a:lnTo>
                    <a:pt x="211" y="1377"/>
                  </a:lnTo>
                  <a:lnTo>
                    <a:pt x="224" y="1377"/>
                  </a:lnTo>
                  <a:lnTo>
                    <a:pt x="224" y="1368"/>
                  </a:lnTo>
                  <a:lnTo>
                    <a:pt x="253" y="1352"/>
                  </a:lnTo>
                  <a:lnTo>
                    <a:pt x="260" y="1348"/>
                  </a:lnTo>
                  <a:lnTo>
                    <a:pt x="263" y="1345"/>
                  </a:lnTo>
                  <a:lnTo>
                    <a:pt x="268" y="1344"/>
                  </a:lnTo>
                  <a:lnTo>
                    <a:pt x="284" y="1337"/>
                  </a:lnTo>
                  <a:lnTo>
                    <a:pt x="345" y="1307"/>
                  </a:lnTo>
                  <a:lnTo>
                    <a:pt x="374" y="1290"/>
                  </a:lnTo>
                  <a:lnTo>
                    <a:pt x="405" y="1274"/>
                  </a:lnTo>
                  <a:lnTo>
                    <a:pt x="465" y="1240"/>
                  </a:lnTo>
                  <a:lnTo>
                    <a:pt x="523" y="1204"/>
                  </a:lnTo>
                  <a:lnTo>
                    <a:pt x="582" y="1166"/>
                  </a:lnTo>
                  <a:lnTo>
                    <a:pt x="610" y="1146"/>
                  </a:lnTo>
                  <a:lnTo>
                    <a:pt x="640" y="1126"/>
                  </a:lnTo>
                  <a:lnTo>
                    <a:pt x="668" y="1106"/>
                  </a:lnTo>
                  <a:lnTo>
                    <a:pt x="698" y="1087"/>
                  </a:lnTo>
                  <a:lnTo>
                    <a:pt x="599" y="1087"/>
                  </a:lnTo>
                  <a:lnTo>
                    <a:pt x="599" y="1016"/>
                  </a:lnTo>
                  <a:lnTo>
                    <a:pt x="599" y="1009"/>
                  </a:lnTo>
                  <a:lnTo>
                    <a:pt x="576" y="1009"/>
                  </a:lnTo>
                  <a:lnTo>
                    <a:pt x="576" y="995"/>
                  </a:lnTo>
                  <a:lnTo>
                    <a:pt x="576" y="987"/>
                  </a:lnTo>
                  <a:lnTo>
                    <a:pt x="576" y="986"/>
                  </a:lnTo>
                  <a:lnTo>
                    <a:pt x="576" y="978"/>
                  </a:lnTo>
                  <a:lnTo>
                    <a:pt x="547" y="978"/>
                  </a:lnTo>
                  <a:lnTo>
                    <a:pt x="547" y="972"/>
                  </a:lnTo>
                  <a:lnTo>
                    <a:pt x="589" y="975"/>
                  </a:lnTo>
                  <a:lnTo>
                    <a:pt x="330" y="722"/>
                  </a:lnTo>
                  <a:lnTo>
                    <a:pt x="329" y="711"/>
                  </a:lnTo>
                  <a:lnTo>
                    <a:pt x="475" y="773"/>
                  </a:lnTo>
                  <a:lnTo>
                    <a:pt x="498" y="781"/>
                  </a:lnTo>
                  <a:lnTo>
                    <a:pt x="240" y="353"/>
                  </a:lnTo>
                  <a:lnTo>
                    <a:pt x="116" y="79"/>
                  </a:lnTo>
                  <a:lnTo>
                    <a:pt x="12" y="0"/>
                  </a:lnTo>
                  <a:close/>
                  <a:moveTo>
                    <a:pt x="453" y="1087"/>
                  </a:moveTo>
                  <a:lnTo>
                    <a:pt x="453" y="1085"/>
                  </a:lnTo>
                  <a:lnTo>
                    <a:pt x="474" y="1085"/>
                  </a:lnTo>
                  <a:lnTo>
                    <a:pt x="496" y="1087"/>
                  </a:lnTo>
                  <a:lnTo>
                    <a:pt x="453" y="1087"/>
                  </a:lnTo>
                  <a:close/>
                </a:path>
              </a:pathLst>
            </a:custGeom>
            <a:solidFill>
              <a:srgbClr val="FF9900"/>
            </a:solidFill>
            <a:ln w="9525">
              <a:noFill/>
              <a:round/>
              <a:headEnd/>
              <a:tailEnd/>
            </a:ln>
          </p:spPr>
          <p:txBody>
            <a:bodyPr/>
            <a:lstStyle/>
            <a:p>
              <a:endParaRPr lang="en-GB"/>
            </a:p>
          </p:txBody>
        </p:sp>
        <p:sp>
          <p:nvSpPr>
            <p:cNvPr id="18015" name="Freeform 607"/>
            <p:cNvSpPr>
              <a:spLocks/>
            </p:cNvSpPr>
            <p:nvPr/>
          </p:nvSpPr>
          <p:spPr bwMode="auto">
            <a:xfrm>
              <a:off x="3163" y="2628"/>
              <a:ext cx="9" cy="1"/>
            </a:xfrm>
            <a:custGeom>
              <a:avLst/>
              <a:gdLst/>
              <a:ahLst/>
              <a:cxnLst>
                <a:cxn ang="0">
                  <a:pos x="0" y="0"/>
                </a:cxn>
                <a:cxn ang="0">
                  <a:pos x="0" y="2"/>
                </a:cxn>
                <a:cxn ang="0">
                  <a:pos x="43" y="2"/>
                </a:cxn>
                <a:cxn ang="0">
                  <a:pos x="21" y="0"/>
                </a:cxn>
                <a:cxn ang="0">
                  <a:pos x="0" y="0"/>
                </a:cxn>
              </a:cxnLst>
              <a:rect l="0" t="0" r="r" b="b"/>
              <a:pathLst>
                <a:path w="43" h="2">
                  <a:moveTo>
                    <a:pt x="0" y="0"/>
                  </a:moveTo>
                  <a:lnTo>
                    <a:pt x="0" y="2"/>
                  </a:lnTo>
                  <a:lnTo>
                    <a:pt x="43" y="2"/>
                  </a:lnTo>
                  <a:lnTo>
                    <a:pt x="21" y="0"/>
                  </a:lnTo>
                  <a:lnTo>
                    <a:pt x="0" y="0"/>
                  </a:lnTo>
                  <a:close/>
                </a:path>
              </a:pathLst>
            </a:custGeom>
            <a:solidFill>
              <a:srgbClr val="000000"/>
            </a:solidFill>
            <a:ln w="9525">
              <a:noFill/>
              <a:round/>
              <a:headEnd/>
              <a:tailEnd/>
            </a:ln>
          </p:spPr>
          <p:txBody>
            <a:bodyPr/>
            <a:lstStyle/>
            <a:p>
              <a:endParaRPr lang="en-GB"/>
            </a:p>
          </p:txBody>
        </p:sp>
        <p:sp>
          <p:nvSpPr>
            <p:cNvPr id="18016" name="Freeform 608"/>
            <p:cNvSpPr>
              <a:spLocks/>
            </p:cNvSpPr>
            <p:nvPr/>
          </p:nvSpPr>
          <p:spPr bwMode="auto">
            <a:xfrm>
              <a:off x="2784" y="2486"/>
              <a:ext cx="199" cy="231"/>
            </a:xfrm>
            <a:custGeom>
              <a:avLst/>
              <a:gdLst/>
              <a:ahLst/>
              <a:cxnLst>
                <a:cxn ang="0">
                  <a:pos x="989" y="112"/>
                </a:cxn>
                <a:cxn ang="0">
                  <a:pos x="699" y="119"/>
                </a:cxn>
                <a:cxn ang="0">
                  <a:pos x="368" y="393"/>
                </a:cxn>
                <a:cxn ang="0">
                  <a:pos x="208" y="610"/>
                </a:cxn>
                <a:cxn ang="0">
                  <a:pos x="253" y="585"/>
                </a:cxn>
                <a:cxn ang="0">
                  <a:pos x="269" y="587"/>
                </a:cxn>
                <a:cxn ang="0">
                  <a:pos x="224" y="633"/>
                </a:cxn>
                <a:cxn ang="0">
                  <a:pos x="192" y="662"/>
                </a:cxn>
                <a:cxn ang="0">
                  <a:pos x="142" y="705"/>
                </a:cxn>
                <a:cxn ang="0">
                  <a:pos x="133" y="735"/>
                </a:cxn>
                <a:cxn ang="0">
                  <a:pos x="115" y="767"/>
                </a:cxn>
                <a:cxn ang="0">
                  <a:pos x="101" y="790"/>
                </a:cxn>
                <a:cxn ang="0">
                  <a:pos x="92" y="817"/>
                </a:cxn>
                <a:cxn ang="0">
                  <a:pos x="106" y="843"/>
                </a:cxn>
                <a:cxn ang="0">
                  <a:pos x="94" y="870"/>
                </a:cxn>
                <a:cxn ang="0">
                  <a:pos x="73" y="915"/>
                </a:cxn>
                <a:cxn ang="0">
                  <a:pos x="58" y="970"/>
                </a:cxn>
                <a:cxn ang="0">
                  <a:pos x="48" y="1001"/>
                </a:cxn>
                <a:cxn ang="0">
                  <a:pos x="34" y="1022"/>
                </a:cxn>
                <a:cxn ang="0">
                  <a:pos x="24" y="1040"/>
                </a:cxn>
                <a:cxn ang="0">
                  <a:pos x="0" y="1095"/>
                </a:cxn>
                <a:cxn ang="0">
                  <a:pos x="5" y="1122"/>
                </a:cxn>
                <a:cxn ang="0">
                  <a:pos x="13" y="1144"/>
                </a:cxn>
                <a:cxn ang="0">
                  <a:pos x="27" y="1155"/>
                </a:cxn>
                <a:cxn ang="0">
                  <a:pos x="38" y="1156"/>
                </a:cxn>
                <a:cxn ang="0">
                  <a:pos x="52" y="1153"/>
                </a:cxn>
                <a:cxn ang="0">
                  <a:pos x="54" y="1152"/>
                </a:cxn>
                <a:cxn ang="0">
                  <a:pos x="67" y="1144"/>
                </a:cxn>
                <a:cxn ang="0">
                  <a:pos x="91" y="1129"/>
                </a:cxn>
                <a:cxn ang="0">
                  <a:pos x="111" y="1111"/>
                </a:cxn>
                <a:cxn ang="0">
                  <a:pos x="120" y="1100"/>
                </a:cxn>
                <a:cxn ang="0">
                  <a:pos x="124" y="1096"/>
                </a:cxn>
                <a:cxn ang="0">
                  <a:pos x="136" y="1083"/>
                </a:cxn>
                <a:cxn ang="0">
                  <a:pos x="139" y="1074"/>
                </a:cxn>
                <a:cxn ang="0">
                  <a:pos x="142" y="1070"/>
                </a:cxn>
                <a:cxn ang="0">
                  <a:pos x="152" y="1045"/>
                </a:cxn>
                <a:cxn ang="0">
                  <a:pos x="154" y="1036"/>
                </a:cxn>
                <a:cxn ang="0">
                  <a:pos x="158" y="1033"/>
                </a:cxn>
                <a:cxn ang="0">
                  <a:pos x="164" y="1004"/>
                </a:cxn>
                <a:cxn ang="0">
                  <a:pos x="165" y="990"/>
                </a:cxn>
                <a:cxn ang="0">
                  <a:pos x="178" y="961"/>
                </a:cxn>
                <a:cxn ang="0">
                  <a:pos x="186" y="953"/>
                </a:cxn>
                <a:cxn ang="0">
                  <a:pos x="200" y="938"/>
                </a:cxn>
                <a:cxn ang="0">
                  <a:pos x="207" y="926"/>
                </a:cxn>
                <a:cxn ang="0">
                  <a:pos x="210" y="919"/>
                </a:cxn>
                <a:cxn ang="0">
                  <a:pos x="216" y="900"/>
                </a:cxn>
                <a:cxn ang="0">
                  <a:pos x="224" y="883"/>
                </a:cxn>
                <a:cxn ang="0">
                  <a:pos x="237" y="854"/>
                </a:cxn>
                <a:cxn ang="0">
                  <a:pos x="238" y="830"/>
                </a:cxn>
                <a:cxn ang="0">
                  <a:pos x="283" y="799"/>
                </a:cxn>
                <a:cxn ang="0">
                  <a:pos x="310" y="781"/>
                </a:cxn>
                <a:cxn ang="0">
                  <a:pos x="343" y="753"/>
                </a:cxn>
                <a:cxn ang="0">
                  <a:pos x="362" y="732"/>
                </a:cxn>
                <a:cxn ang="0">
                  <a:pos x="376" y="722"/>
                </a:cxn>
                <a:cxn ang="0">
                  <a:pos x="398" y="693"/>
                </a:cxn>
                <a:cxn ang="0">
                  <a:pos x="420" y="661"/>
                </a:cxn>
                <a:cxn ang="0">
                  <a:pos x="436" y="620"/>
                </a:cxn>
                <a:cxn ang="0">
                  <a:pos x="440" y="585"/>
                </a:cxn>
              </a:cxnLst>
              <a:rect l="0" t="0" r="r" b="b"/>
              <a:pathLst>
                <a:path w="997" h="1156">
                  <a:moveTo>
                    <a:pt x="997" y="127"/>
                  </a:moveTo>
                  <a:lnTo>
                    <a:pt x="989" y="112"/>
                  </a:lnTo>
                  <a:lnTo>
                    <a:pt x="918" y="0"/>
                  </a:lnTo>
                  <a:lnTo>
                    <a:pt x="699" y="119"/>
                  </a:lnTo>
                  <a:lnTo>
                    <a:pt x="528" y="247"/>
                  </a:lnTo>
                  <a:lnTo>
                    <a:pt x="368" y="393"/>
                  </a:lnTo>
                  <a:lnTo>
                    <a:pt x="232" y="588"/>
                  </a:lnTo>
                  <a:lnTo>
                    <a:pt x="208" y="610"/>
                  </a:lnTo>
                  <a:lnTo>
                    <a:pt x="243" y="588"/>
                  </a:lnTo>
                  <a:lnTo>
                    <a:pt x="253" y="585"/>
                  </a:lnTo>
                  <a:lnTo>
                    <a:pt x="263" y="585"/>
                  </a:lnTo>
                  <a:lnTo>
                    <a:pt x="269" y="587"/>
                  </a:lnTo>
                  <a:lnTo>
                    <a:pt x="240" y="618"/>
                  </a:lnTo>
                  <a:lnTo>
                    <a:pt x="224" y="633"/>
                  </a:lnTo>
                  <a:lnTo>
                    <a:pt x="209" y="648"/>
                  </a:lnTo>
                  <a:lnTo>
                    <a:pt x="192" y="662"/>
                  </a:lnTo>
                  <a:lnTo>
                    <a:pt x="176" y="677"/>
                  </a:lnTo>
                  <a:lnTo>
                    <a:pt x="142" y="705"/>
                  </a:lnTo>
                  <a:lnTo>
                    <a:pt x="139" y="719"/>
                  </a:lnTo>
                  <a:lnTo>
                    <a:pt x="133" y="735"/>
                  </a:lnTo>
                  <a:lnTo>
                    <a:pt x="125" y="750"/>
                  </a:lnTo>
                  <a:lnTo>
                    <a:pt x="115" y="767"/>
                  </a:lnTo>
                  <a:lnTo>
                    <a:pt x="107" y="778"/>
                  </a:lnTo>
                  <a:lnTo>
                    <a:pt x="101" y="790"/>
                  </a:lnTo>
                  <a:lnTo>
                    <a:pt x="96" y="803"/>
                  </a:lnTo>
                  <a:lnTo>
                    <a:pt x="92" y="817"/>
                  </a:lnTo>
                  <a:lnTo>
                    <a:pt x="98" y="829"/>
                  </a:lnTo>
                  <a:lnTo>
                    <a:pt x="106" y="843"/>
                  </a:lnTo>
                  <a:lnTo>
                    <a:pt x="109" y="849"/>
                  </a:lnTo>
                  <a:lnTo>
                    <a:pt x="94" y="870"/>
                  </a:lnTo>
                  <a:lnTo>
                    <a:pt x="83" y="892"/>
                  </a:lnTo>
                  <a:lnTo>
                    <a:pt x="73" y="915"/>
                  </a:lnTo>
                  <a:lnTo>
                    <a:pt x="66" y="940"/>
                  </a:lnTo>
                  <a:lnTo>
                    <a:pt x="58" y="970"/>
                  </a:lnTo>
                  <a:lnTo>
                    <a:pt x="54" y="985"/>
                  </a:lnTo>
                  <a:lnTo>
                    <a:pt x="48" y="1001"/>
                  </a:lnTo>
                  <a:lnTo>
                    <a:pt x="40" y="1015"/>
                  </a:lnTo>
                  <a:lnTo>
                    <a:pt x="34" y="1022"/>
                  </a:lnTo>
                  <a:lnTo>
                    <a:pt x="30" y="1029"/>
                  </a:lnTo>
                  <a:lnTo>
                    <a:pt x="24" y="1040"/>
                  </a:lnTo>
                  <a:lnTo>
                    <a:pt x="3" y="1082"/>
                  </a:lnTo>
                  <a:lnTo>
                    <a:pt x="0" y="1095"/>
                  </a:lnTo>
                  <a:lnTo>
                    <a:pt x="1" y="1109"/>
                  </a:lnTo>
                  <a:lnTo>
                    <a:pt x="5" y="1122"/>
                  </a:lnTo>
                  <a:lnTo>
                    <a:pt x="10" y="1138"/>
                  </a:lnTo>
                  <a:lnTo>
                    <a:pt x="13" y="1144"/>
                  </a:lnTo>
                  <a:lnTo>
                    <a:pt x="17" y="1149"/>
                  </a:lnTo>
                  <a:lnTo>
                    <a:pt x="27" y="1155"/>
                  </a:lnTo>
                  <a:lnTo>
                    <a:pt x="32" y="1156"/>
                  </a:lnTo>
                  <a:lnTo>
                    <a:pt x="38" y="1156"/>
                  </a:lnTo>
                  <a:lnTo>
                    <a:pt x="44" y="1155"/>
                  </a:lnTo>
                  <a:lnTo>
                    <a:pt x="52" y="1153"/>
                  </a:lnTo>
                  <a:lnTo>
                    <a:pt x="52" y="1152"/>
                  </a:lnTo>
                  <a:lnTo>
                    <a:pt x="54" y="1152"/>
                  </a:lnTo>
                  <a:lnTo>
                    <a:pt x="56" y="1152"/>
                  </a:lnTo>
                  <a:lnTo>
                    <a:pt x="67" y="1144"/>
                  </a:lnTo>
                  <a:lnTo>
                    <a:pt x="80" y="1137"/>
                  </a:lnTo>
                  <a:lnTo>
                    <a:pt x="91" y="1129"/>
                  </a:lnTo>
                  <a:lnTo>
                    <a:pt x="102" y="1121"/>
                  </a:lnTo>
                  <a:lnTo>
                    <a:pt x="111" y="1111"/>
                  </a:lnTo>
                  <a:lnTo>
                    <a:pt x="120" y="1102"/>
                  </a:lnTo>
                  <a:lnTo>
                    <a:pt x="120" y="1100"/>
                  </a:lnTo>
                  <a:lnTo>
                    <a:pt x="122" y="1099"/>
                  </a:lnTo>
                  <a:lnTo>
                    <a:pt x="124" y="1096"/>
                  </a:lnTo>
                  <a:lnTo>
                    <a:pt x="128" y="1092"/>
                  </a:lnTo>
                  <a:lnTo>
                    <a:pt x="136" y="1083"/>
                  </a:lnTo>
                  <a:lnTo>
                    <a:pt x="139" y="1076"/>
                  </a:lnTo>
                  <a:lnTo>
                    <a:pt x="139" y="1074"/>
                  </a:lnTo>
                  <a:lnTo>
                    <a:pt x="140" y="1073"/>
                  </a:lnTo>
                  <a:lnTo>
                    <a:pt x="142" y="1070"/>
                  </a:lnTo>
                  <a:lnTo>
                    <a:pt x="148" y="1059"/>
                  </a:lnTo>
                  <a:lnTo>
                    <a:pt x="152" y="1045"/>
                  </a:lnTo>
                  <a:lnTo>
                    <a:pt x="154" y="1039"/>
                  </a:lnTo>
                  <a:lnTo>
                    <a:pt x="154" y="1036"/>
                  </a:lnTo>
                  <a:lnTo>
                    <a:pt x="156" y="1035"/>
                  </a:lnTo>
                  <a:lnTo>
                    <a:pt x="158" y="1033"/>
                  </a:lnTo>
                  <a:lnTo>
                    <a:pt x="160" y="1018"/>
                  </a:lnTo>
                  <a:lnTo>
                    <a:pt x="164" y="1004"/>
                  </a:lnTo>
                  <a:lnTo>
                    <a:pt x="164" y="997"/>
                  </a:lnTo>
                  <a:lnTo>
                    <a:pt x="165" y="990"/>
                  </a:lnTo>
                  <a:lnTo>
                    <a:pt x="167" y="975"/>
                  </a:lnTo>
                  <a:lnTo>
                    <a:pt x="178" y="961"/>
                  </a:lnTo>
                  <a:lnTo>
                    <a:pt x="182" y="957"/>
                  </a:lnTo>
                  <a:lnTo>
                    <a:pt x="186" y="953"/>
                  </a:lnTo>
                  <a:lnTo>
                    <a:pt x="194" y="947"/>
                  </a:lnTo>
                  <a:lnTo>
                    <a:pt x="200" y="938"/>
                  </a:lnTo>
                  <a:lnTo>
                    <a:pt x="207" y="930"/>
                  </a:lnTo>
                  <a:lnTo>
                    <a:pt x="207" y="926"/>
                  </a:lnTo>
                  <a:lnTo>
                    <a:pt x="208" y="924"/>
                  </a:lnTo>
                  <a:lnTo>
                    <a:pt x="210" y="919"/>
                  </a:lnTo>
                  <a:lnTo>
                    <a:pt x="213" y="910"/>
                  </a:lnTo>
                  <a:lnTo>
                    <a:pt x="216" y="900"/>
                  </a:lnTo>
                  <a:lnTo>
                    <a:pt x="218" y="891"/>
                  </a:lnTo>
                  <a:lnTo>
                    <a:pt x="224" y="883"/>
                  </a:lnTo>
                  <a:lnTo>
                    <a:pt x="232" y="867"/>
                  </a:lnTo>
                  <a:lnTo>
                    <a:pt x="237" y="854"/>
                  </a:lnTo>
                  <a:lnTo>
                    <a:pt x="238" y="840"/>
                  </a:lnTo>
                  <a:lnTo>
                    <a:pt x="238" y="830"/>
                  </a:lnTo>
                  <a:lnTo>
                    <a:pt x="275" y="806"/>
                  </a:lnTo>
                  <a:lnTo>
                    <a:pt x="283" y="799"/>
                  </a:lnTo>
                  <a:lnTo>
                    <a:pt x="292" y="794"/>
                  </a:lnTo>
                  <a:lnTo>
                    <a:pt x="310" y="781"/>
                  </a:lnTo>
                  <a:lnTo>
                    <a:pt x="326" y="766"/>
                  </a:lnTo>
                  <a:lnTo>
                    <a:pt x="343" y="753"/>
                  </a:lnTo>
                  <a:lnTo>
                    <a:pt x="359" y="737"/>
                  </a:lnTo>
                  <a:lnTo>
                    <a:pt x="362" y="732"/>
                  </a:lnTo>
                  <a:lnTo>
                    <a:pt x="367" y="729"/>
                  </a:lnTo>
                  <a:lnTo>
                    <a:pt x="376" y="722"/>
                  </a:lnTo>
                  <a:lnTo>
                    <a:pt x="387" y="707"/>
                  </a:lnTo>
                  <a:lnTo>
                    <a:pt x="398" y="693"/>
                  </a:lnTo>
                  <a:lnTo>
                    <a:pt x="409" y="677"/>
                  </a:lnTo>
                  <a:lnTo>
                    <a:pt x="420" y="661"/>
                  </a:lnTo>
                  <a:lnTo>
                    <a:pt x="429" y="639"/>
                  </a:lnTo>
                  <a:lnTo>
                    <a:pt x="436" y="620"/>
                  </a:lnTo>
                  <a:lnTo>
                    <a:pt x="439" y="601"/>
                  </a:lnTo>
                  <a:lnTo>
                    <a:pt x="440" y="585"/>
                  </a:lnTo>
                  <a:lnTo>
                    <a:pt x="997" y="127"/>
                  </a:lnTo>
                  <a:close/>
                </a:path>
              </a:pathLst>
            </a:custGeom>
            <a:solidFill>
              <a:srgbClr val="FFFFFF"/>
            </a:solidFill>
            <a:ln w="9525">
              <a:noFill/>
              <a:round/>
              <a:headEnd/>
              <a:tailEnd/>
            </a:ln>
          </p:spPr>
          <p:txBody>
            <a:bodyPr/>
            <a:lstStyle/>
            <a:p>
              <a:endParaRPr lang="en-GB"/>
            </a:p>
          </p:txBody>
        </p:sp>
        <p:sp>
          <p:nvSpPr>
            <p:cNvPr id="18017" name="Freeform 609"/>
            <p:cNvSpPr>
              <a:spLocks/>
            </p:cNvSpPr>
            <p:nvPr/>
          </p:nvSpPr>
          <p:spPr bwMode="auto">
            <a:xfrm>
              <a:off x="2512" y="1717"/>
              <a:ext cx="39" cy="20"/>
            </a:xfrm>
            <a:custGeom>
              <a:avLst/>
              <a:gdLst/>
              <a:ahLst/>
              <a:cxnLst>
                <a:cxn ang="0">
                  <a:pos x="198" y="0"/>
                </a:cxn>
                <a:cxn ang="0">
                  <a:pos x="125" y="0"/>
                </a:cxn>
                <a:cxn ang="0">
                  <a:pos x="61" y="50"/>
                </a:cxn>
                <a:cxn ang="0">
                  <a:pos x="0" y="104"/>
                </a:cxn>
                <a:cxn ang="0">
                  <a:pos x="88" y="104"/>
                </a:cxn>
                <a:cxn ang="0">
                  <a:pos x="90" y="94"/>
                </a:cxn>
                <a:cxn ang="0">
                  <a:pos x="99" y="87"/>
                </a:cxn>
                <a:cxn ang="0">
                  <a:pos x="108" y="77"/>
                </a:cxn>
                <a:cxn ang="0">
                  <a:pos x="118" y="68"/>
                </a:cxn>
                <a:cxn ang="0">
                  <a:pos x="139" y="50"/>
                </a:cxn>
                <a:cxn ang="0">
                  <a:pos x="148" y="40"/>
                </a:cxn>
                <a:cxn ang="0">
                  <a:pos x="158" y="31"/>
                </a:cxn>
                <a:cxn ang="0">
                  <a:pos x="178" y="13"/>
                </a:cxn>
                <a:cxn ang="0">
                  <a:pos x="198" y="0"/>
                </a:cxn>
              </a:cxnLst>
              <a:rect l="0" t="0" r="r" b="b"/>
              <a:pathLst>
                <a:path w="198" h="104">
                  <a:moveTo>
                    <a:pt x="198" y="0"/>
                  </a:moveTo>
                  <a:lnTo>
                    <a:pt x="125" y="0"/>
                  </a:lnTo>
                  <a:lnTo>
                    <a:pt x="61" y="50"/>
                  </a:lnTo>
                  <a:lnTo>
                    <a:pt x="0" y="104"/>
                  </a:lnTo>
                  <a:lnTo>
                    <a:pt x="88" y="104"/>
                  </a:lnTo>
                  <a:lnTo>
                    <a:pt x="90" y="94"/>
                  </a:lnTo>
                  <a:lnTo>
                    <a:pt x="99" y="87"/>
                  </a:lnTo>
                  <a:lnTo>
                    <a:pt x="108" y="77"/>
                  </a:lnTo>
                  <a:lnTo>
                    <a:pt x="118" y="68"/>
                  </a:lnTo>
                  <a:lnTo>
                    <a:pt x="139" y="50"/>
                  </a:lnTo>
                  <a:lnTo>
                    <a:pt x="148" y="40"/>
                  </a:lnTo>
                  <a:lnTo>
                    <a:pt x="158" y="31"/>
                  </a:lnTo>
                  <a:lnTo>
                    <a:pt x="178" y="13"/>
                  </a:lnTo>
                  <a:lnTo>
                    <a:pt x="198" y="0"/>
                  </a:lnTo>
                  <a:close/>
                </a:path>
              </a:pathLst>
            </a:custGeom>
            <a:solidFill>
              <a:srgbClr val="000000"/>
            </a:solidFill>
            <a:ln w="9525">
              <a:noFill/>
              <a:round/>
              <a:headEnd/>
              <a:tailEnd/>
            </a:ln>
          </p:spPr>
          <p:txBody>
            <a:bodyPr/>
            <a:lstStyle/>
            <a:p>
              <a:endParaRPr lang="en-GB"/>
            </a:p>
          </p:txBody>
        </p:sp>
        <p:sp>
          <p:nvSpPr>
            <p:cNvPr id="18018" name="Freeform 610"/>
            <p:cNvSpPr>
              <a:spLocks noEditPoints="1"/>
            </p:cNvSpPr>
            <p:nvPr/>
          </p:nvSpPr>
          <p:spPr bwMode="auto">
            <a:xfrm>
              <a:off x="2314" y="1631"/>
              <a:ext cx="543" cy="724"/>
            </a:xfrm>
            <a:custGeom>
              <a:avLst/>
              <a:gdLst/>
              <a:ahLst/>
              <a:cxnLst>
                <a:cxn ang="0">
                  <a:pos x="1164" y="439"/>
                </a:cxn>
                <a:cxn ang="0">
                  <a:pos x="1125" y="476"/>
                </a:cxn>
                <a:cxn ang="0">
                  <a:pos x="1085" y="513"/>
                </a:cxn>
                <a:cxn ang="0">
                  <a:pos x="986" y="530"/>
                </a:cxn>
                <a:cxn ang="0">
                  <a:pos x="775" y="728"/>
                </a:cxn>
                <a:cxn ang="0">
                  <a:pos x="545" y="999"/>
                </a:cxn>
                <a:cxn ang="0">
                  <a:pos x="322" y="1347"/>
                </a:cxn>
                <a:cxn ang="0">
                  <a:pos x="206" y="1593"/>
                </a:cxn>
                <a:cxn ang="0">
                  <a:pos x="115" y="1848"/>
                </a:cxn>
                <a:cxn ang="0">
                  <a:pos x="27" y="2253"/>
                </a:cxn>
                <a:cxn ang="0">
                  <a:pos x="2" y="2535"/>
                </a:cxn>
                <a:cxn ang="0">
                  <a:pos x="3" y="2837"/>
                </a:cxn>
                <a:cxn ang="0">
                  <a:pos x="22" y="3066"/>
                </a:cxn>
                <a:cxn ang="0">
                  <a:pos x="60" y="3289"/>
                </a:cxn>
                <a:cxn ang="0">
                  <a:pos x="113" y="3294"/>
                </a:cxn>
                <a:cxn ang="0">
                  <a:pos x="242" y="3220"/>
                </a:cxn>
                <a:cxn ang="0">
                  <a:pos x="506" y="3103"/>
                </a:cxn>
                <a:cxn ang="0">
                  <a:pos x="765" y="3144"/>
                </a:cxn>
                <a:cxn ang="0">
                  <a:pos x="1040" y="3027"/>
                </a:cxn>
                <a:cxn ang="0">
                  <a:pos x="1501" y="2960"/>
                </a:cxn>
                <a:cxn ang="0">
                  <a:pos x="1836" y="3098"/>
                </a:cxn>
                <a:cxn ang="0">
                  <a:pos x="2079" y="3423"/>
                </a:cxn>
                <a:cxn ang="0">
                  <a:pos x="2273" y="3550"/>
                </a:cxn>
                <a:cxn ang="0">
                  <a:pos x="2489" y="3496"/>
                </a:cxn>
                <a:cxn ang="0">
                  <a:pos x="2579" y="3286"/>
                </a:cxn>
                <a:cxn ang="0">
                  <a:pos x="2419" y="2965"/>
                </a:cxn>
                <a:cxn ang="0">
                  <a:pos x="2372" y="2903"/>
                </a:cxn>
                <a:cxn ang="0">
                  <a:pos x="2201" y="2834"/>
                </a:cxn>
                <a:cxn ang="0">
                  <a:pos x="2123" y="2588"/>
                </a:cxn>
                <a:cxn ang="0">
                  <a:pos x="1931" y="2344"/>
                </a:cxn>
                <a:cxn ang="0">
                  <a:pos x="1914" y="2207"/>
                </a:cxn>
                <a:cxn ang="0">
                  <a:pos x="1955" y="2108"/>
                </a:cxn>
                <a:cxn ang="0">
                  <a:pos x="1715" y="1728"/>
                </a:cxn>
                <a:cxn ang="0">
                  <a:pos x="1561" y="1090"/>
                </a:cxn>
                <a:cxn ang="0">
                  <a:pos x="1691" y="731"/>
                </a:cxn>
                <a:cxn ang="0">
                  <a:pos x="1691" y="530"/>
                </a:cxn>
                <a:cxn ang="0">
                  <a:pos x="1676" y="473"/>
                </a:cxn>
                <a:cxn ang="0">
                  <a:pos x="1662" y="420"/>
                </a:cxn>
                <a:cxn ang="0">
                  <a:pos x="1724" y="213"/>
                </a:cxn>
                <a:cxn ang="0">
                  <a:pos x="1789" y="36"/>
                </a:cxn>
                <a:cxn ang="0">
                  <a:pos x="1488" y="178"/>
                </a:cxn>
                <a:cxn ang="0">
                  <a:pos x="1202" y="356"/>
                </a:cxn>
                <a:cxn ang="0">
                  <a:pos x="1216" y="530"/>
                </a:cxn>
                <a:cxn ang="0">
                  <a:pos x="1213" y="529"/>
                </a:cxn>
              </a:cxnLst>
              <a:rect l="0" t="0" r="r" b="b"/>
              <a:pathLst>
                <a:path w="2713" h="3617">
                  <a:moveTo>
                    <a:pt x="1111" y="426"/>
                  </a:moveTo>
                  <a:lnTo>
                    <a:pt x="1184" y="426"/>
                  </a:lnTo>
                  <a:lnTo>
                    <a:pt x="1164" y="439"/>
                  </a:lnTo>
                  <a:lnTo>
                    <a:pt x="1144" y="457"/>
                  </a:lnTo>
                  <a:lnTo>
                    <a:pt x="1134" y="466"/>
                  </a:lnTo>
                  <a:lnTo>
                    <a:pt x="1125" y="476"/>
                  </a:lnTo>
                  <a:lnTo>
                    <a:pt x="1104" y="494"/>
                  </a:lnTo>
                  <a:lnTo>
                    <a:pt x="1094" y="503"/>
                  </a:lnTo>
                  <a:lnTo>
                    <a:pt x="1085" y="513"/>
                  </a:lnTo>
                  <a:lnTo>
                    <a:pt x="1076" y="520"/>
                  </a:lnTo>
                  <a:lnTo>
                    <a:pt x="1074" y="530"/>
                  </a:lnTo>
                  <a:lnTo>
                    <a:pt x="986" y="530"/>
                  </a:lnTo>
                  <a:lnTo>
                    <a:pt x="906" y="602"/>
                  </a:lnTo>
                  <a:lnTo>
                    <a:pt x="828" y="677"/>
                  </a:lnTo>
                  <a:lnTo>
                    <a:pt x="775" y="728"/>
                  </a:lnTo>
                  <a:lnTo>
                    <a:pt x="727" y="781"/>
                  </a:lnTo>
                  <a:lnTo>
                    <a:pt x="633" y="889"/>
                  </a:lnTo>
                  <a:lnTo>
                    <a:pt x="545" y="999"/>
                  </a:lnTo>
                  <a:lnTo>
                    <a:pt x="465" y="1113"/>
                  </a:lnTo>
                  <a:lnTo>
                    <a:pt x="389" y="1228"/>
                  </a:lnTo>
                  <a:lnTo>
                    <a:pt x="322" y="1347"/>
                  </a:lnTo>
                  <a:lnTo>
                    <a:pt x="259" y="1468"/>
                  </a:lnTo>
                  <a:lnTo>
                    <a:pt x="231" y="1530"/>
                  </a:lnTo>
                  <a:lnTo>
                    <a:pt x="206" y="1593"/>
                  </a:lnTo>
                  <a:lnTo>
                    <a:pt x="157" y="1719"/>
                  </a:lnTo>
                  <a:lnTo>
                    <a:pt x="135" y="1782"/>
                  </a:lnTo>
                  <a:lnTo>
                    <a:pt x="115" y="1848"/>
                  </a:lnTo>
                  <a:lnTo>
                    <a:pt x="79" y="1981"/>
                  </a:lnTo>
                  <a:lnTo>
                    <a:pt x="51" y="2116"/>
                  </a:lnTo>
                  <a:lnTo>
                    <a:pt x="27" y="2253"/>
                  </a:lnTo>
                  <a:lnTo>
                    <a:pt x="12" y="2393"/>
                  </a:lnTo>
                  <a:lnTo>
                    <a:pt x="5" y="2463"/>
                  </a:lnTo>
                  <a:lnTo>
                    <a:pt x="2" y="2535"/>
                  </a:lnTo>
                  <a:lnTo>
                    <a:pt x="1" y="2682"/>
                  </a:lnTo>
                  <a:lnTo>
                    <a:pt x="0" y="2759"/>
                  </a:lnTo>
                  <a:lnTo>
                    <a:pt x="3" y="2837"/>
                  </a:lnTo>
                  <a:lnTo>
                    <a:pt x="7" y="2914"/>
                  </a:lnTo>
                  <a:lnTo>
                    <a:pt x="15" y="2991"/>
                  </a:lnTo>
                  <a:lnTo>
                    <a:pt x="22" y="3066"/>
                  </a:lnTo>
                  <a:lnTo>
                    <a:pt x="33" y="3141"/>
                  </a:lnTo>
                  <a:lnTo>
                    <a:pt x="45" y="3215"/>
                  </a:lnTo>
                  <a:lnTo>
                    <a:pt x="60" y="3289"/>
                  </a:lnTo>
                  <a:lnTo>
                    <a:pt x="62" y="3289"/>
                  </a:lnTo>
                  <a:lnTo>
                    <a:pt x="79" y="3292"/>
                  </a:lnTo>
                  <a:lnTo>
                    <a:pt x="113" y="3294"/>
                  </a:lnTo>
                  <a:lnTo>
                    <a:pt x="147" y="3303"/>
                  </a:lnTo>
                  <a:lnTo>
                    <a:pt x="164" y="3306"/>
                  </a:lnTo>
                  <a:lnTo>
                    <a:pt x="242" y="3220"/>
                  </a:lnTo>
                  <a:lnTo>
                    <a:pt x="338" y="3154"/>
                  </a:lnTo>
                  <a:lnTo>
                    <a:pt x="389" y="3131"/>
                  </a:lnTo>
                  <a:lnTo>
                    <a:pt x="506" y="3103"/>
                  </a:lnTo>
                  <a:lnTo>
                    <a:pt x="596" y="3098"/>
                  </a:lnTo>
                  <a:lnTo>
                    <a:pt x="664" y="3110"/>
                  </a:lnTo>
                  <a:lnTo>
                    <a:pt x="765" y="3144"/>
                  </a:lnTo>
                  <a:lnTo>
                    <a:pt x="827" y="3181"/>
                  </a:lnTo>
                  <a:lnTo>
                    <a:pt x="881" y="3127"/>
                  </a:lnTo>
                  <a:lnTo>
                    <a:pt x="1040" y="3027"/>
                  </a:lnTo>
                  <a:lnTo>
                    <a:pt x="1220" y="2965"/>
                  </a:lnTo>
                  <a:lnTo>
                    <a:pt x="1336" y="2952"/>
                  </a:lnTo>
                  <a:lnTo>
                    <a:pt x="1501" y="2960"/>
                  </a:lnTo>
                  <a:lnTo>
                    <a:pt x="1623" y="2993"/>
                  </a:lnTo>
                  <a:lnTo>
                    <a:pt x="1735" y="3038"/>
                  </a:lnTo>
                  <a:lnTo>
                    <a:pt x="1836" y="3098"/>
                  </a:lnTo>
                  <a:lnTo>
                    <a:pt x="1965" y="3220"/>
                  </a:lnTo>
                  <a:lnTo>
                    <a:pt x="2031" y="3317"/>
                  </a:lnTo>
                  <a:lnTo>
                    <a:pt x="2079" y="3423"/>
                  </a:lnTo>
                  <a:lnTo>
                    <a:pt x="2096" y="3482"/>
                  </a:lnTo>
                  <a:lnTo>
                    <a:pt x="2173" y="3502"/>
                  </a:lnTo>
                  <a:lnTo>
                    <a:pt x="2273" y="3550"/>
                  </a:lnTo>
                  <a:lnTo>
                    <a:pt x="2364" y="3617"/>
                  </a:lnTo>
                  <a:lnTo>
                    <a:pt x="2437" y="3539"/>
                  </a:lnTo>
                  <a:lnTo>
                    <a:pt x="2489" y="3496"/>
                  </a:lnTo>
                  <a:lnTo>
                    <a:pt x="2579" y="3440"/>
                  </a:lnTo>
                  <a:lnTo>
                    <a:pt x="2713" y="3395"/>
                  </a:lnTo>
                  <a:lnTo>
                    <a:pt x="2579" y="3286"/>
                  </a:lnTo>
                  <a:lnTo>
                    <a:pt x="2478" y="3150"/>
                  </a:lnTo>
                  <a:lnTo>
                    <a:pt x="2461" y="3114"/>
                  </a:lnTo>
                  <a:lnTo>
                    <a:pt x="2419" y="2965"/>
                  </a:lnTo>
                  <a:lnTo>
                    <a:pt x="2407" y="2943"/>
                  </a:lnTo>
                  <a:lnTo>
                    <a:pt x="2393" y="2920"/>
                  </a:lnTo>
                  <a:lnTo>
                    <a:pt x="2372" y="2903"/>
                  </a:lnTo>
                  <a:lnTo>
                    <a:pt x="2347" y="2889"/>
                  </a:lnTo>
                  <a:lnTo>
                    <a:pt x="2219" y="2847"/>
                  </a:lnTo>
                  <a:lnTo>
                    <a:pt x="2201" y="2834"/>
                  </a:lnTo>
                  <a:lnTo>
                    <a:pt x="2184" y="2817"/>
                  </a:lnTo>
                  <a:lnTo>
                    <a:pt x="2168" y="2794"/>
                  </a:lnTo>
                  <a:lnTo>
                    <a:pt x="2123" y="2588"/>
                  </a:lnTo>
                  <a:lnTo>
                    <a:pt x="2084" y="2526"/>
                  </a:lnTo>
                  <a:lnTo>
                    <a:pt x="1982" y="2422"/>
                  </a:lnTo>
                  <a:lnTo>
                    <a:pt x="1931" y="2344"/>
                  </a:lnTo>
                  <a:lnTo>
                    <a:pt x="1914" y="2302"/>
                  </a:lnTo>
                  <a:lnTo>
                    <a:pt x="1908" y="2254"/>
                  </a:lnTo>
                  <a:lnTo>
                    <a:pt x="1914" y="2207"/>
                  </a:lnTo>
                  <a:lnTo>
                    <a:pt x="1927" y="2170"/>
                  </a:lnTo>
                  <a:lnTo>
                    <a:pt x="1944" y="2141"/>
                  </a:lnTo>
                  <a:lnTo>
                    <a:pt x="1955" y="2108"/>
                  </a:lnTo>
                  <a:lnTo>
                    <a:pt x="1948" y="2074"/>
                  </a:lnTo>
                  <a:lnTo>
                    <a:pt x="1771" y="1829"/>
                  </a:lnTo>
                  <a:lnTo>
                    <a:pt x="1715" y="1728"/>
                  </a:lnTo>
                  <a:lnTo>
                    <a:pt x="1668" y="1604"/>
                  </a:lnTo>
                  <a:lnTo>
                    <a:pt x="1574" y="1243"/>
                  </a:lnTo>
                  <a:lnTo>
                    <a:pt x="1561" y="1090"/>
                  </a:lnTo>
                  <a:lnTo>
                    <a:pt x="1572" y="1011"/>
                  </a:lnTo>
                  <a:lnTo>
                    <a:pt x="1597" y="939"/>
                  </a:lnTo>
                  <a:lnTo>
                    <a:pt x="1691" y="731"/>
                  </a:lnTo>
                  <a:lnTo>
                    <a:pt x="1709" y="660"/>
                  </a:lnTo>
                  <a:lnTo>
                    <a:pt x="1709" y="585"/>
                  </a:lnTo>
                  <a:lnTo>
                    <a:pt x="1691" y="530"/>
                  </a:lnTo>
                  <a:lnTo>
                    <a:pt x="1690" y="530"/>
                  </a:lnTo>
                  <a:lnTo>
                    <a:pt x="1684" y="496"/>
                  </a:lnTo>
                  <a:lnTo>
                    <a:pt x="1676" y="473"/>
                  </a:lnTo>
                  <a:lnTo>
                    <a:pt x="1670" y="449"/>
                  </a:lnTo>
                  <a:lnTo>
                    <a:pt x="1667" y="433"/>
                  </a:lnTo>
                  <a:lnTo>
                    <a:pt x="1662" y="420"/>
                  </a:lnTo>
                  <a:lnTo>
                    <a:pt x="1659" y="380"/>
                  </a:lnTo>
                  <a:lnTo>
                    <a:pt x="1673" y="323"/>
                  </a:lnTo>
                  <a:lnTo>
                    <a:pt x="1724" y="213"/>
                  </a:lnTo>
                  <a:lnTo>
                    <a:pt x="1758" y="162"/>
                  </a:lnTo>
                  <a:lnTo>
                    <a:pt x="1895" y="0"/>
                  </a:lnTo>
                  <a:lnTo>
                    <a:pt x="1789" y="36"/>
                  </a:lnTo>
                  <a:lnTo>
                    <a:pt x="1687" y="79"/>
                  </a:lnTo>
                  <a:lnTo>
                    <a:pt x="1586" y="126"/>
                  </a:lnTo>
                  <a:lnTo>
                    <a:pt x="1488" y="178"/>
                  </a:lnTo>
                  <a:lnTo>
                    <a:pt x="1390" y="232"/>
                  </a:lnTo>
                  <a:lnTo>
                    <a:pt x="1296" y="292"/>
                  </a:lnTo>
                  <a:lnTo>
                    <a:pt x="1202" y="356"/>
                  </a:lnTo>
                  <a:lnTo>
                    <a:pt x="1111" y="426"/>
                  </a:lnTo>
                  <a:close/>
                  <a:moveTo>
                    <a:pt x="1216" y="528"/>
                  </a:moveTo>
                  <a:lnTo>
                    <a:pt x="1216" y="530"/>
                  </a:lnTo>
                  <a:lnTo>
                    <a:pt x="1212" y="530"/>
                  </a:lnTo>
                  <a:lnTo>
                    <a:pt x="1212" y="529"/>
                  </a:lnTo>
                  <a:lnTo>
                    <a:pt x="1213" y="529"/>
                  </a:lnTo>
                  <a:lnTo>
                    <a:pt x="1216" y="528"/>
                  </a:lnTo>
                  <a:close/>
                </a:path>
              </a:pathLst>
            </a:custGeom>
            <a:solidFill>
              <a:srgbClr val="007FFF"/>
            </a:solidFill>
            <a:ln w="9525">
              <a:noFill/>
              <a:round/>
              <a:headEnd/>
              <a:tailEnd/>
            </a:ln>
          </p:spPr>
          <p:txBody>
            <a:bodyPr/>
            <a:lstStyle/>
            <a:p>
              <a:endParaRPr lang="en-GB"/>
            </a:p>
          </p:txBody>
        </p:sp>
        <p:sp>
          <p:nvSpPr>
            <p:cNvPr id="18019" name="Freeform 611"/>
            <p:cNvSpPr>
              <a:spLocks/>
            </p:cNvSpPr>
            <p:nvPr/>
          </p:nvSpPr>
          <p:spPr bwMode="auto">
            <a:xfrm>
              <a:off x="2557" y="1737"/>
              <a:ext cx="1" cy="1"/>
            </a:xfrm>
            <a:custGeom>
              <a:avLst/>
              <a:gdLst/>
              <a:ahLst/>
              <a:cxnLst>
                <a:cxn ang="0">
                  <a:pos x="4" y="2"/>
                </a:cxn>
                <a:cxn ang="0">
                  <a:pos x="4" y="0"/>
                </a:cxn>
                <a:cxn ang="0">
                  <a:pos x="1" y="1"/>
                </a:cxn>
                <a:cxn ang="0">
                  <a:pos x="0" y="1"/>
                </a:cxn>
                <a:cxn ang="0">
                  <a:pos x="0" y="2"/>
                </a:cxn>
                <a:cxn ang="0">
                  <a:pos x="4" y="2"/>
                </a:cxn>
              </a:cxnLst>
              <a:rect l="0" t="0" r="r" b="b"/>
              <a:pathLst>
                <a:path w="4" h="2">
                  <a:moveTo>
                    <a:pt x="4" y="2"/>
                  </a:moveTo>
                  <a:lnTo>
                    <a:pt x="4" y="0"/>
                  </a:lnTo>
                  <a:lnTo>
                    <a:pt x="1" y="1"/>
                  </a:lnTo>
                  <a:lnTo>
                    <a:pt x="0" y="1"/>
                  </a:lnTo>
                  <a:lnTo>
                    <a:pt x="0" y="2"/>
                  </a:lnTo>
                  <a:lnTo>
                    <a:pt x="4" y="2"/>
                  </a:lnTo>
                  <a:close/>
                </a:path>
              </a:pathLst>
            </a:custGeom>
            <a:solidFill>
              <a:srgbClr val="000000"/>
            </a:solidFill>
            <a:ln w="9525">
              <a:noFill/>
              <a:round/>
              <a:headEnd/>
              <a:tailEnd/>
            </a:ln>
          </p:spPr>
          <p:txBody>
            <a:bodyPr/>
            <a:lstStyle/>
            <a:p>
              <a:endParaRPr lang="en-GB"/>
            </a:p>
          </p:txBody>
        </p:sp>
        <p:sp>
          <p:nvSpPr>
            <p:cNvPr id="18020" name="Freeform 612"/>
            <p:cNvSpPr>
              <a:spLocks/>
            </p:cNvSpPr>
            <p:nvPr/>
          </p:nvSpPr>
          <p:spPr bwMode="auto">
            <a:xfrm>
              <a:off x="2633" y="2246"/>
              <a:ext cx="10" cy="3"/>
            </a:xfrm>
            <a:custGeom>
              <a:avLst/>
              <a:gdLst/>
              <a:ahLst/>
              <a:cxnLst>
                <a:cxn ang="0">
                  <a:pos x="20" y="3"/>
                </a:cxn>
                <a:cxn ang="0">
                  <a:pos x="0" y="0"/>
                </a:cxn>
                <a:cxn ang="0">
                  <a:pos x="51" y="17"/>
                </a:cxn>
                <a:cxn ang="0">
                  <a:pos x="20" y="3"/>
                </a:cxn>
              </a:cxnLst>
              <a:rect l="0" t="0" r="r" b="b"/>
              <a:pathLst>
                <a:path w="51" h="17">
                  <a:moveTo>
                    <a:pt x="20" y="3"/>
                  </a:moveTo>
                  <a:lnTo>
                    <a:pt x="0" y="0"/>
                  </a:lnTo>
                  <a:lnTo>
                    <a:pt x="51" y="17"/>
                  </a:lnTo>
                  <a:lnTo>
                    <a:pt x="20" y="3"/>
                  </a:lnTo>
                  <a:close/>
                </a:path>
              </a:pathLst>
            </a:custGeom>
            <a:solidFill>
              <a:srgbClr val="007FFF"/>
            </a:solidFill>
            <a:ln w="9525">
              <a:noFill/>
              <a:round/>
              <a:headEnd/>
              <a:tailEnd/>
            </a:ln>
          </p:spPr>
          <p:txBody>
            <a:bodyPr/>
            <a:lstStyle/>
            <a:p>
              <a:endParaRPr lang="en-GB"/>
            </a:p>
          </p:txBody>
        </p:sp>
        <p:sp>
          <p:nvSpPr>
            <p:cNvPr id="18021" name="Freeform 613"/>
            <p:cNvSpPr>
              <a:spLocks/>
            </p:cNvSpPr>
            <p:nvPr/>
          </p:nvSpPr>
          <p:spPr bwMode="auto">
            <a:xfrm>
              <a:off x="2651" y="2253"/>
              <a:ext cx="16" cy="8"/>
            </a:xfrm>
            <a:custGeom>
              <a:avLst/>
              <a:gdLst/>
              <a:ahLst/>
              <a:cxnLst>
                <a:cxn ang="0">
                  <a:pos x="0" y="0"/>
                </a:cxn>
                <a:cxn ang="0">
                  <a:pos x="78" y="40"/>
                </a:cxn>
                <a:cxn ang="0">
                  <a:pos x="30" y="12"/>
                </a:cxn>
                <a:cxn ang="0">
                  <a:pos x="0" y="0"/>
                </a:cxn>
              </a:cxnLst>
              <a:rect l="0" t="0" r="r" b="b"/>
              <a:pathLst>
                <a:path w="78" h="40">
                  <a:moveTo>
                    <a:pt x="0" y="0"/>
                  </a:moveTo>
                  <a:lnTo>
                    <a:pt x="78" y="40"/>
                  </a:lnTo>
                  <a:lnTo>
                    <a:pt x="30" y="12"/>
                  </a:lnTo>
                  <a:lnTo>
                    <a:pt x="0" y="0"/>
                  </a:lnTo>
                  <a:close/>
                </a:path>
              </a:pathLst>
            </a:custGeom>
            <a:solidFill>
              <a:srgbClr val="007FFF"/>
            </a:solidFill>
            <a:ln w="9525">
              <a:noFill/>
              <a:round/>
              <a:headEnd/>
              <a:tailEnd/>
            </a:ln>
          </p:spPr>
          <p:txBody>
            <a:bodyPr/>
            <a:lstStyle/>
            <a:p>
              <a:endParaRPr lang="en-GB"/>
            </a:p>
          </p:txBody>
        </p:sp>
        <p:sp>
          <p:nvSpPr>
            <p:cNvPr id="18022" name="Freeform 614"/>
            <p:cNvSpPr>
              <a:spLocks/>
            </p:cNvSpPr>
            <p:nvPr/>
          </p:nvSpPr>
          <p:spPr bwMode="auto">
            <a:xfrm>
              <a:off x="2410" y="2420"/>
              <a:ext cx="389" cy="300"/>
            </a:xfrm>
            <a:custGeom>
              <a:avLst/>
              <a:gdLst/>
              <a:ahLst/>
              <a:cxnLst>
                <a:cxn ang="0">
                  <a:pos x="1415" y="34"/>
                </a:cxn>
                <a:cxn ang="0">
                  <a:pos x="1200" y="214"/>
                </a:cxn>
                <a:cxn ang="0">
                  <a:pos x="1018" y="660"/>
                </a:cxn>
                <a:cxn ang="0">
                  <a:pos x="804" y="385"/>
                </a:cxn>
                <a:cxn ang="0">
                  <a:pos x="544" y="0"/>
                </a:cxn>
                <a:cxn ang="0">
                  <a:pos x="409" y="497"/>
                </a:cxn>
                <a:cxn ang="0">
                  <a:pos x="0" y="169"/>
                </a:cxn>
                <a:cxn ang="0">
                  <a:pos x="38" y="378"/>
                </a:cxn>
                <a:cxn ang="0">
                  <a:pos x="118" y="485"/>
                </a:cxn>
                <a:cxn ang="0">
                  <a:pos x="206" y="589"/>
                </a:cxn>
                <a:cxn ang="0">
                  <a:pos x="300" y="691"/>
                </a:cxn>
                <a:cxn ang="0">
                  <a:pos x="457" y="844"/>
                </a:cxn>
                <a:cxn ang="0">
                  <a:pos x="569" y="941"/>
                </a:cxn>
                <a:cxn ang="0">
                  <a:pos x="697" y="1042"/>
                </a:cxn>
                <a:cxn ang="0">
                  <a:pos x="797" y="1084"/>
                </a:cxn>
                <a:cxn ang="0">
                  <a:pos x="851" y="1105"/>
                </a:cxn>
                <a:cxn ang="0">
                  <a:pos x="958" y="1142"/>
                </a:cxn>
                <a:cxn ang="0">
                  <a:pos x="1027" y="1171"/>
                </a:cxn>
                <a:cxn ang="0">
                  <a:pos x="1032" y="1184"/>
                </a:cxn>
                <a:cxn ang="0">
                  <a:pos x="1074" y="1199"/>
                </a:cxn>
                <a:cxn ang="0">
                  <a:pos x="1074" y="1206"/>
                </a:cxn>
                <a:cxn ang="0">
                  <a:pos x="1095" y="1222"/>
                </a:cxn>
                <a:cxn ang="0">
                  <a:pos x="1114" y="1237"/>
                </a:cxn>
                <a:cxn ang="0">
                  <a:pos x="1117" y="1240"/>
                </a:cxn>
                <a:cxn ang="0">
                  <a:pos x="1147" y="1254"/>
                </a:cxn>
                <a:cxn ang="0">
                  <a:pos x="1200" y="1278"/>
                </a:cxn>
                <a:cxn ang="0">
                  <a:pos x="1226" y="1295"/>
                </a:cxn>
                <a:cxn ang="0">
                  <a:pos x="1237" y="1306"/>
                </a:cxn>
                <a:cxn ang="0">
                  <a:pos x="1342" y="1354"/>
                </a:cxn>
                <a:cxn ang="0">
                  <a:pos x="1350" y="1360"/>
                </a:cxn>
                <a:cxn ang="0">
                  <a:pos x="1356" y="1368"/>
                </a:cxn>
                <a:cxn ang="0">
                  <a:pos x="1410" y="1384"/>
                </a:cxn>
                <a:cxn ang="0">
                  <a:pos x="1424" y="1388"/>
                </a:cxn>
                <a:cxn ang="0">
                  <a:pos x="1466" y="1398"/>
                </a:cxn>
                <a:cxn ang="0">
                  <a:pos x="1551" y="1410"/>
                </a:cxn>
                <a:cxn ang="0">
                  <a:pos x="1638" y="1433"/>
                </a:cxn>
                <a:cxn ang="0">
                  <a:pos x="1719" y="1450"/>
                </a:cxn>
                <a:cxn ang="0">
                  <a:pos x="1719" y="1501"/>
                </a:cxn>
                <a:cxn ang="0">
                  <a:pos x="1747" y="1493"/>
                </a:cxn>
                <a:cxn ang="0">
                  <a:pos x="1748" y="1478"/>
                </a:cxn>
                <a:cxn ang="0">
                  <a:pos x="1825" y="1241"/>
                </a:cxn>
                <a:cxn ang="0">
                  <a:pos x="1901" y="996"/>
                </a:cxn>
                <a:cxn ang="0">
                  <a:pos x="1908" y="970"/>
                </a:cxn>
                <a:cxn ang="0">
                  <a:pos x="1918" y="959"/>
                </a:cxn>
                <a:cxn ang="0">
                  <a:pos x="1934" y="956"/>
                </a:cxn>
                <a:cxn ang="0">
                  <a:pos x="1946" y="902"/>
                </a:cxn>
                <a:cxn ang="0">
                  <a:pos x="1800" y="612"/>
                </a:cxn>
                <a:cxn ang="0">
                  <a:pos x="1595" y="443"/>
                </a:cxn>
              </a:cxnLst>
              <a:rect l="0" t="0" r="r" b="b"/>
              <a:pathLst>
                <a:path w="1946" h="1501">
                  <a:moveTo>
                    <a:pt x="1595" y="34"/>
                  </a:moveTo>
                  <a:lnTo>
                    <a:pt x="1415" y="34"/>
                  </a:lnTo>
                  <a:lnTo>
                    <a:pt x="1415" y="214"/>
                  </a:lnTo>
                  <a:lnTo>
                    <a:pt x="1200" y="214"/>
                  </a:lnTo>
                  <a:lnTo>
                    <a:pt x="1200" y="660"/>
                  </a:lnTo>
                  <a:lnTo>
                    <a:pt x="1018" y="660"/>
                  </a:lnTo>
                  <a:lnTo>
                    <a:pt x="1018" y="385"/>
                  </a:lnTo>
                  <a:lnTo>
                    <a:pt x="804" y="385"/>
                  </a:lnTo>
                  <a:lnTo>
                    <a:pt x="804" y="0"/>
                  </a:lnTo>
                  <a:lnTo>
                    <a:pt x="544" y="0"/>
                  </a:lnTo>
                  <a:lnTo>
                    <a:pt x="544" y="497"/>
                  </a:lnTo>
                  <a:lnTo>
                    <a:pt x="409" y="497"/>
                  </a:lnTo>
                  <a:lnTo>
                    <a:pt x="409" y="169"/>
                  </a:lnTo>
                  <a:lnTo>
                    <a:pt x="0" y="169"/>
                  </a:lnTo>
                  <a:lnTo>
                    <a:pt x="0" y="325"/>
                  </a:lnTo>
                  <a:lnTo>
                    <a:pt x="38" y="378"/>
                  </a:lnTo>
                  <a:lnTo>
                    <a:pt x="77" y="433"/>
                  </a:lnTo>
                  <a:lnTo>
                    <a:pt x="118" y="485"/>
                  </a:lnTo>
                  <a:lnTo>
                    <a:pt x="163" y="538"/>
                  </a:lnTo>
                  <a:lnTo>
                    <a:pt x="206" y="589"/>
                  </a:lnTo>
                  <a:lnTo>
                    <a:pt x="252" y="641"/>
                  </a:lnTo>
                  <a:lnTo>
                    <a:pt x="300" y="691"/>
                  </a:lnTo>
                  <a:lnTo>
                    <a:pt x="350" y="742"/>
                  </a:lnTo>
                  <a:lnTo>
                    <a:pt x="457" y="844"/>
                  </a:lnTo>
                  <a:lnTo>
                    <a:pt x="512" y="893"/>
                  </a:lnTo>
                  <a:lnTo>
                    <a:pt x="569" y="941"/>
                  </a:lnTo>
                  <a:lnTo>
                    <a:pt x="632" y="992"/>
                  </a:lnTo>
                  <a:lnTo>
                    <a:pt x="697" y="1042"/>
                  </a:lnTo>
                  <a:lnTo>
                    <a:pt x="797" y="1042"/>
                  </a:lnTo>
                  <a:lnTo>
                    <a:pt x="797" y="1084"/>
                  </a:lnTo>
                  <a:lnTo>
                    <a:pt x="797" y="1091"/>
                  </a:lnTo>
                  <a:lnTo>
                    <a:pt x="851" y="1105"/>
                  </a:lnTo>
                  <a:lnTo>
                    <a:pt x="905" y="1122"/>
                  </a:lnTo>
                  <a:lnTo>
                    <a:pt x="958" y="1142"/>
                  </a:lnTo>
                  <a:lnTo>
                    <a:pt x="1010" y="1163"/>
                  </a:lnTo>
                  <a:lnTo>
                    <a:pt x="1027" y="1171"/>
                  </a:lnTo>
                  <a:lnTo>
                    <a:pt x="1031" y="1177"/>
                  </a:lnTo>
                  <a:lnTo>
                    <a:pt x="1032" y="1184"/>
                  </a:lnTo>
                  <a:lnTo>
                    <a:pt x="1052" y="1193"/>
                  </a:lnTo>
                  <a:lnTo>
                    <a:pt x="1074" y="1199"/>
                  </a:lnTo>
                  <a:lnTo>
                    <a:pt x="1074" y="1201"/>
                  </a:lnTo>
                  <a:lnTo>
                    <a:pt x="1074" y="1206"/>
                  </a:lnTo>
                  <a:lnTo>
                    <a:pt x="1074" y="1214"/>
                  </a:lnTo>
                  <a:lnTo>
                    <a:pt x="1095" y="1222"/>
                  </a:lnTo>
                  <a:lnTo>
                    <a:pt x="1104" y="1228"/>
                  </a:lnTo>
                  <a:lnTo>
                    <a:pt x="1114" y="1237"/>
                  </a:lnTo>
                  <a:lnTo>
                    <a:pt x="1115" y="1238"/>
                  </a:lnTo>
                  <a:lnTo>
                    <a:pt x="1117" y="1240"/>
                  </a:lnTo>
                  <a:lnTo>
                    <a:pt x="1120" y="1245"/>
                  </a:lnTo>
                  <a:lnTo>
                    <a:pt x="1147" y="1254"/>
                  </a:lnTo>
                  <a:lnTo>
                    <a:pt x="1174" y="1265"/>
                  </a:lnTo>
                  <a:lnTo>
                    <a:pt x="1200" y="1278"/>
                  </a:lnTo>
                  <a:lnTo>
                    <a:pt x="1226" y="1292"/>
                  </a:lnTo>
                  <a:lnTo>
                    <a:pt x="1226" y="1295"/>
                  </a:lnTo>
                  <a:lnTo>
                    <a:pt x="1231" y="1298"/>
                  </a:lnTo>
                  <a:lnTo>
                    <a:pt x="1237" y="1306"/>
                  </a:lnTo>
                  <a:lnTo>
                    <a:pt x="1291" y="1329"/>
                  </a:lnTo>
                  <a:lnTo>
                    <a:pt x="1342" y="1354"/>
                  </a:lnTo>
                  <a:lnTo>
                    <a:pt x="1344" y="1355"/>
                  </a:lnTo>
                  <a:lnTo>
                    <a:pt x="1350" y="1360"/>
                  </a:lnTo>
                  <a:lnTo>
                    <a:pt x="1352" y="1364"/>
                  </a:lnTo>
                  <a:lnTo>
                    <a:pt x="1356" y="1368"/>
                  </a:lnTo>
                  <a:lnTo>
                    <a:pt x="1392" y="1380"/>
                  </a:lnTo>
                  <a:lnTo>
                    <a:pt x="1410" y="1384"/>
                  </a:lnTo>
                  <a:lnTo>
                    <a:pt x="1419" y="1387"/>
                  </a:lnTo>
                  <a:lnTo>
                    <a:pt x="1424" y="1388"/>
                  </a:lnTo>
                  <a:lnTo>
                    <a:pt x="1429" y="1390"/>
                  </a:lnTo>
                  <a:lnTo>
                    <a:pt x="1466" y="1398"/>
                  </a:lnTo>
                  <a:lnTo>
                    <a:pt x="1504" y="1405"/>
                  </a:lnTo>
                  <a:lnTo>
                    <a:pt x="1551" y="1410"/>
                  </a:lnTo>
                  <a:lnTo>
                    <a:pt x="1596" y="1421"/>
                  </a:lnTo>
                  <a:lnTo>
                    <a:pt x="1638" y="1433"/>
                  </a:lnTo>
                  <a:lnTo>
                    <a:pt x="1679" y="1450"/>
                  </a:lnTo>
                  <a:lnTo>
                    <a:pt x="1719" y="1450"/>
                  </a:lnTo>
                  <a:lnTo>
                    <a:pt x="1719" y="1494"/>
                  </a:lnTo>
                  <a:lnTo>
                    <a:pt x="1719" y="1501"/>
                  </a:lnTo>
                  <a:lnTo>
                    <a:pt x="1749" y="1501"/>
                  </a:lnTo>
                  <a:lnTo>
                    <a:pt x="1747" y="1493"/>
                  </a:lnTo>
                  <a:lnTo>
                    <a:pt x="1747" y="1486"/>
                  </a:lnTo>
                  <a:lnTo>
                    <a:pt x="1748" y="1478"/>
                  </a:lnTo>
                  <a:lnTo>
                    <a:pt x="1751" y="1470"/>
                  </a:lnTo>
                  <a:lnTo>
                    <a:pt x="1825" y="1241"/>
                  </a:lnTo>
                  <a:lnTo>
                    <a:pt x="1901" y="1017"/>
                  </a:lnTo>
                  <a:lnTo>
                    <a:pt x="1901" y="996"/>
                  </a:lnTo>
                  <a:lnTo>
                    <a:pt x="1906" y="978"/>
                  </a:lnTo>
                  <a:lnTo>
                    <a:pt x="1908" y="970"/>
                  </a:lnTo>
                  <a:lnTo>
                    <a:pt x="1912" y="965"/>
                  </a:lnTo>
                  <a:lnTo>
                    <a:pt x="1918" y="959"/>
                  </a:lnTo>
                  <a:lnTo>
                    <a:pt x="1926" y="956"/>
                  </a:lnTo>
                  <a:lnTo>
                    <a:pt x="1934" y="956"/>
                  </a:lnTo>
                  <a:lnTo>
                    <a:pt x="1934" y="919"/>
                  </a:lnTo>
                  <a:lnTo>
                    <a:pt x="1946" y="902"/>
                  </a:lnTo>
                  <a:lnTo>
                    <a:pt x="1946" y="612"/>
                  </a:lnTo>
                  <a:lnTo>
                    <a:pt x="1800" y="612"/>
                  </a:lnTo>
                  <a:lnTo>
                    <a:pt x="1800" y="443"/>
                  </a:lnTo>
                  <a:lnTo>
                    <a:pt x="1595" y="443"/>
                  </a:lnTo>
                  <a:lnTo>
                    <a:pt x="1595" y="34"/>
                  </a:lnTo>
                  <a:close/>
                </a:path>
              </a:pathLst>
            </a:custGeom>
            <a:solidFill>
              <a:srgbClr val="7FBFFF"/>
            </a:solidFill>
            <a:ln w="9525">
              <a:noFill/>
              <a:round/>
              <a:headEnd/>
              <a:tailEnd/>
            </a:ln>
          </p:spPr>
          <p:txBody>
            <a:bodyPr/>
            <a:lstStyle/>
            <a:p>
              <a:endParaRPr lang="en-GB"/>
            </a:p>
          </p:txBody>
        </p:sp>
        <p:sp>
          <p:nvSpPr>
            <p:cNvPr id="18023" name="Freeform 615"/>
            <p:cNvSpPr>
              <a:spLocks/>
            </p:cNvSpPr>
            <p:nvPr/>
          </p:nvSpPr>
          <p:spPr bwMode="auto">
            <a:xfrm>
              <a:off x="2416" y="2269"/>
              <a:ext cx="15" cy="1"/>
            </a:xfrm>
            <a:custGeom>
              <a:avLst/>
              <a:gdLst/>
              <a:ahLst/>
              <a:cxnLst>
                <a:cxn ang="0">
                  <a:pos x="56" y="0"/>
                </a:cxn>
                <a:cxn ang="0">
                  <a:pos x="0" y="2"/>
                </a:cxn>
                <a:cxn ang="0">
                  <a:pos x="77" y="2"/>
                </a:cxn>
                <a:cxn ang="0">
                  <a:pos x="56" y="0"/>
                </a:cxn>
              </a:cxnLst>
              <a:rect l="0" t="0" r="r" b="b"/>
              <a:pathLst>
                <a:path w="77" h="2">
                  <a:moveTo>
                    <a:pt x="56" y="0"/>
                  </a:moveTo>
                  <a:lnTo>
                    <a:pt x="0" y="2"/>
                  </a:lnTo>
                  <a:lnTo>
                    <a:pt x="77" y="2"/>
                  </a:lnTo>
                  <a:lnTo>
                    <a:pt x="56" y="0"/>
                  </a:lnTo>
                  <a:close/>
                </a:path>
              </a:pathLst>
            </a:custGeom>
            <a:solidFill>
              <a:srgbClr val="007FFF"/>
            </a:solidFill>
            <a:ln w="9525">
              <a:noFill/>
              <a:round/>
              <a:headEnd/>
              <a:tailEnd/>
            </a:ln>
          </p:spPr>
          <p:txBody>
            <a:bodyPr/>
            <a:lstStyle/>
            <a:p>
              <a:endParaRPr lang="en-GB"/>
            </a:p>
          </p:txBody>
        </p:sp>
        <p:sp>
          <p:nvSpPr>
            <p:cNvPr id="18024" name="Freeform 616"/>
            <p:cNvSpPr>
              <a:spLocks/>
            </p:cNvSpPr>
            <p:nvPr/>
          </p:nvSpPr>
          <p:spPr bwMode="auto">
            <a:xfrm>
              <a:off x="2439" y="2270"/>
              <a:ext cx="7" cy="1"/>
            </a:xfrm>
            <a:custGeom>
              <a:avLst/>
              <a:gdLst/>
              <a:ahLst/>
              <a:cxnLst>
                <a:cxn ang="0">
                  <a:pos x="20" y="1"/>
                </a:cxn>
                <a:cxn ang="0">
                  <a:pos x="0" y="0"/>
                </a:cxn>
                <a:cxn ang="0">
                  <a:pos x="38" y="7"/>
                </a:cxn>
                <a:cxn ang="0">
                  <a:pos x="20" y="1"/>
                </a:cxn>
              </a:cxnLst>
              <a:rect l="0" t="0" r="r" b="b"/>
              <a:pathLst>
                <a:path w="38" h="7">
                  <a:moveTo>
                    <a:pt x="20" y="1"/>
                  </a:moveTo>
                  <a:lnTo>
                    <a:pt x="0" y="0"/>
                  </a:lnTo>
                  <a:lnTo>
                    <a:pt x="38" y="7"/>
                  </a:lnTo>
                  <a:lnTo>
                    <a:pt x="20" y="1"/>
                  </a:lnTo>
                  <a:close/>
                </a:path>
              </a:pathLst>
            </a:custGeom>
            <a:solidFill>
              <a:srgbClr val="007FFF"/>
            </a:solidFill>
            <a:ln w="9525">
              <a:noFill/>
              <a:round/>
              <a:headEnd/>
              <a:tailEnd/>
            </a:ln>
          </p:spPr>
          <p:txBody>
            <a:bodyPr/>
            <a:lstStyle/>
            <a:p>
              <a:endParaRPr lang="en-GB"/>
            </a:p>
          </p:txBody>
        </p:sp>
        <p:sp>
          <p:nvSpPr>
            <p:cNvPr id="18025" name="Freeform 617"/>
            <p:cNvSpPr>
              <a:spLocks/>
            </p:cNvSpPr>
            <p:nvPr/>
          </p:nvSpPr>
          <p:spPr bwMode="auto">
            <a:xfrm>
              <a:off x="2518" y="2250"/>
              <a:ext cx="17" cy="8"/>
            </a:xfrm>
            <a:custGeom>
              <a:avLst/>
              <a:gdLst/>
              <a:ahLst/>
              <a:cxnLst>
                <a:cxn ang="0">
                  <a:pos x="13" y="34"/>
                </a:cxn>
                <a:cxn ang="0">
                  <a:pos x="0" y="43"/>
                </a:cxn>
                <a:cxn ang="0">
                  <a:pos x="82" y="0"/>
                </a:cxn>
                <a:cxn ang="0">
                  <a:pos x="13" y="34"/>
                </a:cxn>
              </a:cxnLst>
              <a:rect l="0" t="0" r="r" b="b"/>
              <a:pathLst>
                <a:path w="82" h="43">
                  <a:moveTo>
                    <a:pt x="13" y="34"/>
                  </a:moveTo>
                  <a:lnTo>
                    <a:pt x="0" y="43"/>
                  </a:lnTo>
                  <a:lnTo>
                    <a:pt x="82" y="0"/>
                  </a:lnTo>
                  <a:lnTo>
                    <a:pt x="13" y="34"/>
                  </a:lnTo>
                  <a:close/>
                </a:path>
              </a:pathLst>
            </a:custGeom>
            <a:solidFill>
              <a:srgbClr val="007FFF"/>
            </a:solidFill>
            <a:ln w="9525">
              <a:noFill/>
              <a:round/>
              <a:headEnd/>
              <a:tailEnd/>
            </a:ln>
          </p:spPr>
          <p:txBody>
            <a:bodyPr/>
            <a:lstStyle/>
            <a:p>
              <a:endParaRPr lang="en-GB"/>
            </a:p>
          </p:txBody>
        </p:sp>
        <p:sp>
          <p:nvSpPr>
            <p:cNvPr id="18026" name="Freeform 618"/>
            <p:cNvSpPr>
              <a:spLocks/>
            </p:cNvSpPr>
            <p:nvPr/>
          </p:nvSpPr>
          <p:spPr bwMode="auto">
            <a:xfrm>
              <a:off x="2328" y="2307"/>
              <a:ext cx="3" cy="1"/>
            </a:xfrm>
            <a:custGeom>
              <a:avLst/>
              <a:gdLst/>
              <a:ahLst/>
              <a:cxnLst>
                <a:cxn ang="0">
                  <a:pos x="0" y="0"/>
                </a:cxn>
                <a:cxn ang="0">
                  <a:pos x="13" y="2"/>
                </a:cxn>
                <a:cxn ang="0">
                  <a:pos x="5" y="0"/>
                </a:cxn>
                <a:cxn ang="0">
                  <a:pos x="0" y="0"/>
                </a:cxn>
              </a:cxnLst>
              <a:rect l="0" t="0" r="r" b="b"/>
              <a:pathLst>
                <a:path w="13" h="2">
                  <a:moveTo>
                    <a:pt x="0" y="0"/>
                  </a:moveTo>
                  <a:lnTo>
                    <a:pt x="13" y="2"/>
                  </a:lnTo>
                  <a:lnTo>
                    <a:pt x="5" y="0"/>
                  </a:lnTo>
                  <a:lnTo>
                    <a:pt x="0" y="0"/>
                  </a:lnTo>
                  <a:close/>
                </a:path>
              </a:pathLst>
            </a:custGeom>
            <a:solidFill>
              <a:srgbClr val="007FFF"/>
            </a:solidFill>
            <a:ln w="9525">
              <a:noFill/>
              <a:round/>
              <a:headEnd/>
              <a:tailEnd/>
            </a:ln>
          </p:spPr>
          <p:txBody>
            <a:bodyPr/>
            <a:lstStyle/>
            <a:p>
              <a:endParaRPr lang="en-GB"/>
            </a:p>
          </p:txBody>
        </p:sp>
        <p:sp>
          <p:nvSpPr>
            <p:cNvPr id="18027" name="Freeform 619"/>
            <p:cNvSpPr>
              <a:spLocks/>
            </p:cNvSpPr>
            <p:nvPr/>
          </p:nvSpPr>
          <p:spPr bwMode="auto">
            <a:xfrm>
              <a:off x="2331" y="2307"/>
              <a:ext cx="5" cy="1"/>
            </a:xfrm>
            <a:custGeom>
              <a:avLst/>
              <a:gdLst/>
              <a:ahLst/>
              <a:cxnLst>
                <a:cxn ang="0">
                  <a:pos x="0" y="0"/>
                </a:cxn>
                <a:cxn ang="0">
                  <a:pos x="27" y="4"/>
                </a:cxn>
                <a:cxn ang="0">
                  <a:pos x="0" y="0"/>
                </a:cxn>
              </a:cxnLst>
              <a:rect l="0" t="0" r="r" b="b"/>
              <a:pathLst>
                <a:path w="27" h="4">
                  <a:moveTo>
                    <a:pt x="0" y="0"/>
                  </a:moveTo>
                  <a:lnTo>
                    <a:pt x="27" y="4"/>
                  </a:lnTo>
                  <a:lnTo>
                    <a:pt x="0" y="0"/>
                  </a:lnTo>
                  <a:close/>
                </a:path>
              </a:pathLst>
            </a:custGeom>
            <a:solidFill>
              <a:srgbClr val="007FFF"/>
            </a:solidFill>
            <a:ln w="9525">
              <a:noFill/>
              <a:round/>
              <a:headEnd/>
              <a:tailEnd/>
            </a:ln>
          </p:spPr>
          <p:txBody>
            <a:bodyPr/>
            <a:lstStyle/>
            <a:p>
              <a:endParaRPr lang="en-GB"/>
            </a:p>
          </p:txBody>
        </p:sp>
        <p:sp>
          <p:nvSpPr>
            <p:cNvPr id="18028" name="Freeform 620"/>
            <p:cNvSpPr>
              <a:spLocks/>
            </p:cNvSpPr>
            <p:nvPr/>
          </p:nvSpPr>
          <p:spPr bwMode="auto">
            <a:xfrm>
              <a:off x="2372" y="2420"/>
              <a:ext cx="9" cy="17"/>
            </a:xfrm>
            <a:custGeom>
              <a:avLst/>
              <a:gdLst/>
              <a:ahLst/>
              <a:cxnLst>
                <a:cxn ang="0">
                  <a:pos x="45" y="89"/>
                </a:cxn>
                <a:cxn ang="0">
                  <a:pos x="45" y="0"/>
                </a:cxn>
                <a:cxn ang="0">
                  <a:pos x="0" y="0"/>
                </a:cxn>
                <a:cxn ang="0">
                  <a:pos x="21" y="44"/>
                </a:cxn>
                <a:cxn ang="0">
                  <a:pos x="45" y="89"/>
                </a:cxn>
              </a:cxnLst>
              <a:rect l="0" t="0" r="r" b="b"/>
              <a:pathLst>
                <a:path w="45" h="89">
                  <a:moveTo>
                    <a:pt x="45" y="89"/>
                  </a:moveTo>
                  <a:lnTo>
                    <a:pt x="45" y="0"/>
                  </a:lnTo>
                  <a:lnTo>
                    <a:pt x="0" y="0"/>
                  </a:lnTo>
                  <a:lnTo>
                    <a:pt x="21" y="44"/>
                  </a:lnTo>
                  <a:lnTo>
                    <a:pt x="45" y="89"/>
                  </a:lnTo>
                  <a:close/>
                </a:path>
              </a:pathLst>
            </a:custGeom>
            <a:solidFill>
              <a:srgbClr val="7FBFFF"/>
            </a:solidFill>
            <a:ln w="9525">
              <a:noFill/>
              <a:round/>
              <a:headEnd/>
              <a:tailEnd/>
            </a:ln>
          </p:spPr>
          <p:txBody>
            <a:bodyPr/>
            <a:lstStyle/>
            <a:p>
              <a:endParaRPr lang="en-GB"/>
            </a:p>
          </p:txBody>
        </p:sp>
        <p:sp>
          <p:nvSpPr>
            <p:cNvPr id="18029" name="Freeform 621"/>
            <p:cNvSpPr>
              <a:spLocks/>
            </p:cNvSpPr>
            <p:nvPr/>
          </p:nvSpPr>
          <p:spPr bwMode="auto">
            <a:xfrm>
              <a:off x="2381" y="2437"/>
              <a:ext cx="29" cy="62"/>
            </a:xfrm>
            <a:custGeom>
              <a:avLst/>
              <a:gdLst/>
              <a:ahLst/>
              <a:cxnLst>
                <a:cxn ang="0">
                  <a:pos x="0" y="308"/>
                </a:cxn>
                <a:cxn ang="0">
                  <a:pos x="146" y="308"/>
                </a:cxn>
                <a:cxn ang="0">
                  <a:pos x="146" y="236"/>
                </a:cxn>
                <a:cxn ang="0">
                  <a:pos x="69" y="118"/>
                </a:cxn>
                <a:cxn ang="0">
                  <a:pos x="0" y="0"/>
                </a:cxn>
                <a:cxn ang="0">
                  <a:pos x="0" y="308"/>
                </a:cxn>
              </a:cxnLst>
              <a:rect l="0" t="0" r="r" b="b"/>
              <a:pathLst>
                <a:path w="146" h="308">
                  <a:moveTo>
                    <a:pt x="0" y="308"/>
                  </a:moveTo>
                  <a:lnTo>
                    <a:pt x="146" y="308"/>
                  </a:lnTo>
                  <a:lnTo>
                    <a:pt x="146" y="236"/>
                  </a:lnTo>
                  <a:lnTo>
                    <a:pt x="69" y="118"/>
                  </a:lnTo>
                  <a:lnTo>
                    <a:pt x="0" y="0"/>
                  </a:lnTo>
                  <a:lnTo>
                    <a:pt x="0" y="308"/>
                  </a:lnTo>
                  <a:close/>
                </a:path>
              </a:pathLst>
            </a:custGeom>
            <a:solidFill>
              <a:srgbClr val="FFFFFF"/>
            </a:solidFill>
            <a:ln w="9525">
              <a:noFill/>
              <a:round/>
              <a:headEnd/>
              <a:tailEnd/>
            </a:ln>
          </p:spPr>
          <p:txBody>
            <a:bodyPr/>
            <a:lstStyle/>
            <a:p>
              <a:endParaRPr lang="en-GB"/>
            </a:p>
          </p:txBody>
        </p:sp>
        <p:sp>
          <p:nvSpPr>
            <p:cNvPr id="18030" name="Freeform 622"/>
            <p:cNvSpPr>
              <a:spLocks/>
            </p:cNvSpPr>
            <p:nvPr/>
          </p:nvSpPr>
          <p:spPr bwMode="auto">
            <a:xfrm>
              <a:off x="2797" y="2649"/>
              <a:ext cx="8" cy="25"/>
            </a:xfrm>
            <a:custGeom>
              <a:avLst/>
              <a:gdLst/>
              <a:ahLst/>
              <a:cxnLst>
                <a:cxn ang="0">
                  <a:pos x="40" y="26"/>
                </a:cxn>
                <a:cxn ang="0">
                  <a:pos x="32" y="12"/>
                </a:cxn>
                <a:cxn ang="0">
                  <a:pos x="26" y="0"/>
                </a:cxn>
                <a:cxn ang="0">
                  <a:pos x="20" y="15"/>
                </a:cxn>
                <a:cxn ang="0">
                  <a:pos x="15" y="36"/>
                </a:cxn>
                <a:cxn ang="0">
                  <a:pos x="10" y="57"/>
                </a:cxn>
                <a:cxn ang="0">
                  <a:pos x="0" y="100"/>
                </a:cxn>
                <a:cxn ang="0">
                  <a:pos x="0" y="109"/>
                </a:cxn>
                <a:cxn ang="0">
                  <a:pos x="0" y="117"/>
                </a:cxn>
                <a:cxn ang="0">
                  <a:pos x="0" y="123"/>
                </a:cxn>
                <a:cxn ang="0">
                  <a:pos x="7" y="98"/>
                </a:cxn>
                <a:cxn ang="0">
                  <a:pos x="17" y="75"/>
                </a:cxn>
                <a:cxn ang="0">
                  <a:pos x="28" y="53"/>
                </a:cxn>
                <a:cxn ang="0">
                  <a:pos x="43" y="32"/>
                </a:cxn>
                <a:cxn ang="0">
                  <a:pos x="40" y="26"/>
                </a:cxn>
              </a:cxnLst>
              <a:rect l="0" t="0" r="r" b="b"/>
              <a:pathLst>
                <a:path w="43" h="123">
                  <a:moveTo>
                    <a:pt x="40" y="26"/>
                  </a:moveTo>
                  <a:lnTo>
                    <a:pt x="32" y="12"/>
                  </a:lnTo>
                  <a:lnTo>
                    <a:pt x="26" y="0"/>
                  </a:lnTo>
                  <a:lnTo>
                    <a:pt x="20" y="15"/>
                  </a:lnTo>
                  <a:lnTo>
                    <a:pt x="15" y="36"/>
                  </a:lnTo>
                  <a:lnTo>
                    <a:pt x="10" y="57"/>
                  </a:lnTo>
                  <a:lnTo>
                    <a:pt x="0" y="100"/>
                  </a:lnTo>
                  <a:lnTo>
                    <a:pt x="0" y="109"/>
                  </a:lnTo>
                  <a:lnTo>
                    <a:pt x="0" y="117"/>
                  </a:lnTo>
                  <a:lnTo>
                    <a:pt x="0" y="123"/>
                  </a:lnTo>
                  <a:lnTo>
                    <a:pt x="7" y="98"/>
                  </a:lnTo>
                  <a:lnTo>
                    <a:pt x="17" y="75"/>
                  </a:lnTo>
                  <a:lnTo>
                    <a:pt x="28" y="53"/>
                  </a:lnTo>
                  <a:lnTo>
                    <a:pt x="43" y="32"/>
                  </a:lnTo>
                  <a:lnTo>
                    <a:pt x="40" y="26"/>
                  </a:lnTo>
                  <a:close/>
                </a:path>
              </a:pathLst>
            </a:custGeom>
            <a:solidFill>
              <a:srgbClr val="BFDDFF"/>
            </a:solidFill>
            <a:ln w="9525">
              <a:noFill/>
              <a:round/>
              <a:headEnd/>
              <a:tailEnd/>
            </a:ln>
          </p:spPr>
          <p:txBody>
            <a:bodyPr/>
            <a:lstStyle/>
            <a:p>
              <a:endParaRPr lang="en-GB"/>
            </a:p>
          </p:txBody>
        </p:sp>
        <p:sp>
          <p:nvSpPr>
            <p:cNvPr id="18031" name="Freeform 623"/>
            <p:cNvSpPr>
              <a:spLocks/>
            </p:cNvSpPr>
            <p:nvPr/>
          </p:nvSpPr>
          <p:spPr bwMode="auto">
            <a:xfrm>
              <a:off x="2549" y="2628"/>
              <a:ext cx="212" cy="95"/>
            </a:xfrm>
            <a:custGeom>
              <a:avLst/>
              <a:gdLst/>
              <a:ahLst/>
              <a:cxnLst>
                <a:cxn ang="0">
                  <a:pos x="0" y="0"/>
                </a:cxn>
                <a:cxn ang="0">
                  <a:pos x="121" y="84"/>
                </a:cxn>
                <a:cxn ang="0">
                  <a:pos x="246" y="162"/>
                </a:cxn>
                <a:cxn ang="0">
                  <a:pos x="373" y="231"/>
                </a:cxn>
                <a:cxn ang="0">
                  <a:pos x="504" y="295"/>
                </a:cxn>
                <a:cxn ang="0">
                  <a:pos x="638" y="349"/>
                </a:cxn>
                <a:cxn ang="0">
                  <a:pos x="775" y="398"/>
                </a:cxn>
                <a:cxn ang="0">
                  <a:pos x="916" y="439"/>
                </a:cxn>
                <a:cxn ang="0">
                  <a:pos x="1060" y="473"/>
                </a:cxn>
                <a:cxn ang="0">
                  <a:pos x="1052" y="459"/>
                </a:cxn>
                <a:cxn ang="0">
                  <a:pos x="1022" y="452"/>
                </a:cxn>
                <a:cxn ang="0">
                  <a:pos x="982" y="408"/>
                </a:cxn>
                <a:cxn ang="0">
                  <a:pos x="899" y="379"/>
                </a:cxn>
                <a:cxn ang="0">
                  <a:pos x="807" y="363"/>
                </a:cxn>
                <a:cxn ang="0">
                  <a:pos x="732" y="348"/>
                </a:cxn>
                <a:cxn ang="0">
                  <a:pos x="722" y="345"/>
                </a:cxn>
                <a:cxn ang="0">
                  <a:pos x="695" y="338"/>
                </a:cxn>
                <a:cxn ang="0">
                  <a:pos x="655" y="322"/>
                </a:cxn>
                <a:cxn ang="0">
                  <a:pos x="647" y="313"/>
                </a:cxn>
                <a:cxn ang="0">
                  <a:pos x="594" y="287"/>
                </a:cxn>
                <a:cxn ang="0">
                  <a:pos x="534" y="256"/>
                </a:cxn>
                <a:cxn ang="0">
                  <a:pos x="529" y="250"/>
                </a:cxn>
                <a:cxn ang="0">
                  <a:pos x="477" y="223"/>
                </a:cxn>
                <a:cxn ang="0">
                  <a:pos x="423" y="203"/>
                </a:cxn>
                <a:cxn ang="0">
                  <a:pos x="418" y="196"/>
                </a:cxn>
                <a:cxn ang="0">
                  <a:pos x="407" y="186"/>
                </a:cxn>
                <a:cxn ang="0">
                  <a:pos x="377" y="172"/>
                </a:cxn>
                <a:cxn ang="0">
                  <a:pos x="377" y="159"/>
                </a:cxn>
                <a:cxn ang="0">
                  <a:pos x="355" y="151"/>
                </a:cxn>
                <a:cxn ang="0">
                  <a:pos x="334" y="135"/>
                </a:cxn>
                <a:cxn ang="0">
                  <a:pos x="313" y="121"/>
                </a:cxn>
                <a:cxn ang="0">
                  <a:pos x="208" y="80"/>
                </a:cxn>
                <a:cxn ang="0">
                  <a:pos x="100" y="49"/>
                </a:cxn>
                <a:cxn ang="0">
                  <a:pos x="100" y="0"/>
                </a:cxn>
              </a:cxnLst>
              <a:rect l="0" t="0" r="r" b="b"/>
              <a:pathLst>
                <a:path w="1060" h="473">
                  <a:moveTo>
                    <a:pt x="100" y="0"/>
                  </a:moveTo>
                  <a:lnTo>
                    <a:pt x="0" y="0"/>
                  </a:lnTo>
                  <a:lnTo>
                    <a:pt x="60" y="42"/>
                  </a:lnTo>
                  <a:lnTo>
                    <a:pt x="121" y="84"/>
                  </a:lnTo>
                  <a:lnTo>
                    <a:pt x="182" y="123"/>
                  </a:lnTo>
                  <a:lnTo>
                    <a:pt x="246" y="162"/>
                  </a:lnTo>
                  <a:lnTo>
                    <a:pt x="308" y="197"/>
                  </a:lnTo>
                  <a:lnTo>
                    <a:pt x="373" y="231"/>
                  </a:lnTo>
                  <a:lnTo>
                    <a:pt x="437" y="264"/>
                  </a:lnTo>
                  <a:lnTo>
                    <a:pt x="504" y="295"/>
                  </a:lnTo>
                  <a:lnTo>
                    <a:pt x="570" y="323"/>
                  </a:lnTo>
                  <a:lnTo>
                    <a:pt x="638" y="349"/>
                  </a:lnTo>
                  <a:lnTo>
                    <a:pt x="706" y="374"/>
                  </a:lnTo>
                  <a:lnTo>
                    <a:pt x="775" y="398"/>
                  </a:lnTo>
                  <a:lnTo>
                    <a:pt x="845" y="419"/>
                  </a:lnTo>
                  <a:lnTo>
                    <a:pt x="916" y="439"/>
                  </a:lnTo>
                  <a:lnTo>
                    <a:pt x="988" y="456"/>
                  </a:lnTo>
                  <a:lnTo>
                    <a:pt x="1060" y="473"/>
                  </a:lnTo>
                  <a:lnTo>
                    <a:pt x="1054" y="466"/>
                  </a:lnTo>
                  <a:lnTo>
                    <a:pt x="1052" y="459"/>
                  </a:lnTo>
                  <a:lnTo>
                    <a:pt x="1022" y="459"/>
                  </a:lnTo>
                  <a:lnTo>
                    <a:pt x="1022" y="452"/>
                  </a:lnTo>
                  <a:lnTo>
                    <a:pt x="1022" y="408"/>
                  </a:lnTo>
                  <a:lnTo>
                    <a:pt x="982" y="408"/>
                  </a:lnTo>
                  <a:lnTo>
                    <a:pt x="941" y="391"/>
                  </a:lnTo>
                  <a:lnTo>
                    <a:pt x="899" y="379"/>
                  </a:lnTo>
                  <a:lnTo>
                    <a:pt x="854" y="368"/>
                  </a:lnTo>
                  <a:lnTo>
                    <a:pt x="807" y="363"/>
                  </a:lnTo>
                  <a:lnTo>
                    <a:pt x="769" y="356"/>
                  </a:lnTo>
                  <a:lnTo>
                    <a:pt x="732" y="348"/>
                  </a:lnTo>
                  <a:lnTo>
                    <a:pt x="727" y="346"/>
                  </a:lnTo>
                  <a:lnTo>
                    <a:pt x="722" y="345"/>
                  </a:lnTo>
                  <a:lnTo>
                    <a:pt x="713" y="342"/>
                  </a:lnTo>
                  <a:lnTo>
                    <a:pt x="695" y="338"/>
                  </a:lnTo>
                  <a:lnTo>
                    <a:pt x="659" y="326"/>
                  </a:lnTo>
                  <a:lnTo>
                    <a:pt x="655" y="322"/>
                  </a:lnTo>
                  <a:lnTo>
                    <a:pt x="653" y="318"/>
                  </a:lnTo>
                  <a:lnTo>
                    <a:pt x="647" y="313"/>
                  </a:lnTo>
                  <a:lnTo>
                    <a:pt x="645" y="312"/>
                  </a:lnTo>
                  <a:lnTo>
                    <a:pt x="594" y="287"/>
                  </a:lnTo>
                  <a:lnTo>
                    <a:pt x="540" y="264"/>
                  </a:lnTo>
                  <a:lnTo>
                    <a:pt x="534" y="256"/>
                  </a:lnTo>
                  <a:lnTo>
                    <a:pt x="529" y="253"/>
                  </a:lnTo>
                  <a:lnTo>
                    <a:pt x="529" y="250"/>
                  </a:lnTo>
                  <a:lnTo>
                    <a:pt x="503" y="236"/>
                  </a:lnTo>
                  <a:lnTo>
                    <a:pt x="477" y="223"/>
                  </a:lnTo>
                  <a:lnTo>
                    <a:pt x="450" y="212"/>
                  </a:lnTo>
                  <a:lnTo>
                    <a:pt x="423" y="203"/>
                  </a:lnTo>
                  <a:lnTo>
                    <a:pt x="420" y="198"/>
                  </a:lnTo>
                  <a:lnTo>
                    <a:pt x="418" y="196"/>
                  </a:lnTo>
                  <a:lnTo>
                    <a:pt x="417" y="195"/>
                  </a:lnTo>
                  <a:lnTo>
                    <a:pt x="407" y="186"/>
                  </a:lnTo>
                  <a:lnTo>
                    <a:pt x="398" y="180"/>
                  </a:lnTo>
                  <a:lnTo>
                    <a:pt x="377" y="172"/>
                  </a:lnTo>
                  <a:lnTo>
                    <a:pt x="377" y="164"/>
                  </a:lnTo>
                  <a:lnTo>
                    <a:pt x="377" y="159"/>
                  </a:lnTo>
                  <a:lnTo>
                    <a:pt x="377" y="157"/>
                  </a:lnTo>
                  <a:lnTo>
                    <a:pt x="355" y="151"/>
                  </a:lnTo>
                  <a:lnTo>
                    <a:pt x="335" y="142"/>
                  </a:lnTo>
                  <a:lnTo>
                    <a:pt x="334" y="135"/>
                  </a:lnTo>
                  <a:lnTo>
                    <a:pt x="330" y="129"/>
                  </a:lnTo>
                  <a:lnTo>
                    <a:pt x="313" y="121"/>
                  </a:lnTo>
                  <a:lnTo>
                    <a:pt x="261" y="100"/>
                  </a:lnTo>
                  <a:lnTo>
                    <a:pt x="208" y="80"/>
                  </a:lnTo>
                  <a:lnTo>
                    <a:pt x="154" y="63"/>
                  </a:lnTo>
                  <a:lnTo>
                    <a:pt x="100" y="49"/>
                  </a:lnTo>
                  <a:lnTo>
                    <a:pt x="100" y="42"/>
                  </a:lnTo>
                  <a:lnTo>
                    <a:pt x="100" y="0"/>
                  </a:lnTo>
                  <a:close/>
                </a:path>
              </a:pathLst>
            </a:custGeom>
            <a:solidFill>
              <a:srgbClr val="BFDDFF"/>
            </a:solidFill>
            <a:ln w="9525">
              <a:noFill/>
              <a:round/>
              <a:headEnd/>
              <a:tailEnd/>
            </a:ln>
          </p:spPr>
          <p:txBody>
            <a:bodyPr/>
            <a:lstStyle/>
            <a:p>
              <a:endParaRPr lang="en-GB"/>
            </a:p>
          </p:txBody>
        </p:sp>
        <p:sp>
          <p:nvSpPr>
            <p:cNvPr id="18032" name="Freeform 624"/>
            <p:cNvSpPr>
              <a:spLocks/>
            </p:cNvSpPr>
            <p:nvPr/>
          </p:nvSpPr>
          <p:spPr bwMode="auto">
            <a:xfrm>
              <a:off x="2788" y="2669"/>
              <a:ext cx="9" cy="25"/>
            </a:xfrm>
            <a:custGeom>
              <a:avLst/>
              <a:gdLst/>
              <a:ahLst/>
              <a:cxnLst>
                <a:cxn ang="0">
                  <a:pos x="42" y="23"/>
                </a:cxn>
                <a:cxn ang="0">
                  <a:pos x="42" y="17"/>
                </a:cxn>
                <a:cxn ang="0">
                  <a:pos x="42" y="9"/>
                </a:cxn>
                <a:cxn ang="0">
                  <a:pos x="42" y="0"/>
                </a:cxn>
                <a:cxn ang="0">
                  <a:pos x="39" y="7"/>
                </a:cxn>
                <a:cxn ang="0">
                  <a:pos x="36" y="15"/>
                </a:cxn>
                <a:cxn ang="0">
                  <a:pos x="32" y="31"/>
                </a:cxn>
                <a:cxn ang="0">
                  <a:pos x="23" y="63"/>
                </a:cxn>
                <a:cxn ang="0">
                  <a:pos x="11" y="92"/>
                </a:cxn>
                <a:cxn ang="0">
                  <a:pos x="0" y="123"/>
                </a:cxn>
                <a:cxn ang="0">
                  <a:pos x="6" y="112"/>
                </a:cxn>
                <a:cxn ang="0">
                  <a:pos x="10" y="105"/>
                </a:cxn>
                <a:cxn ang="0">
                  <a:pos x="16" y="98"/>
                </a:cxn>
                <a:cxn ang="0">
                  <a:pos x="24" y="84"/>
                </a:cxn>
                <a:cxn ang="0">
                  <a:pos x="30" y="68"/>
                </a:cxn>
                <a:cxn ang="0">
                  <a:pos x="34" y="53"/>
                </a:cxn>
                <a:cxn ang="0">
                  <a:pos x="42" y="23"/>
                </a:cxn>
              </a:cxnLst>
              <a:rect l="0" t="0" r="r" b="b"/>
              <a:pathLst>
                <a:path w="42" h="123">
                  <a:moveTo>
                    <a:pt x="42" y="23"/>
                  </a:moveTo>
                  <a:lnTo>
                    <a:pt x="42" y="17"/>
                  </a:lnTo>
                  <a:lnTo>
                    <a:pt x="42" y="9"/>
                  </a:lnTo>
                  <a:lnTo>
                    <a:pt x="42" y="0"/>
                  </a:lnTo>
                  <a:lnTo>
                    <a:pt x="39" y="7"/>
                  </a:lnTo>
                  <a:lnTo>
                    <a:pt x="36" y="15"/>
                  </a:lnTo>
                  <a:lnTo>
                    <a:pt x="32" y="31"/>
                  </a:lnTo>
                  <a:lnTo>
                    <a:pt x="23" y="63"/>
                  </a:lnTo>
                  <a:lnTo>
                    <a:pt x="11" y="92"/>
                  </a:lnTo>
                  <a:lnTo>
                    <a:pt x="0" y="123"/>
                  </a:lnTo>
                  <a:lnTo>
                    <a:pt x="6" y="112"/>
                  </a:lnTo>
                  <a:lnTo>
                    <a:pt x="10" y="105"/>
                  </a:lnTo>
                  <a:lnTo>
                    <a:pt x="16" y="98"/>
                  </a:lnTo>
                  <a:lnTo>
                    <a:pt x="24" y="84"/>
                  </a:lnTo>
                  <a:lnTo>
                    <a:pt x="30" y="68"/>
                  </a:lnTo>
                  <a:lnTo>
                    <a:pt x="34" y="53"/>
                  </a:lnTo>
                  <a:lnTo>
                    <a:pt x="42" y="23"/>
                  </a:lnTo>
                  <a:close/>
                </a:path>
              </a:pathLst>
            </a:custGeom>
            <a:solidFill>
              <a:srgbClr val="7FBFFF"/>
            </a:solidFill>
            <a:ln w="9525">
              <a:noFill/>
              <a:round/>
              <a:headEnd/>
              <a:tailEnd/>
            </a:ln>
          </p:spPr>
          <p:txBody>
            <a:bodyPr/>
            <a:lstStyle/>
            <a:p>
              <a:endParaRPr lang="en-GB"/>
            </a:p>
          </p:txBody>
        </p:sp>
        <p:sp>
          <p:nvSpPr>
            <p:cNvPr id="18033" name="Freeform 625"/>
            <p:cNvSpPr>
              <a:spLocks/>
            </p:cNvSpPr>
            <p:nvPr/>
          </p:nvSpPr>
          <p:spPr bwMode="auto">
            <a:xfrm>
              <a:off x="2775" y="2702"/>
              <a:ext cx="20" cy="18"/>
            </a:xfrm>
            <a:custGeom>
              <a:avLst/>
              <a:gdLst/>
              <a:ahLst/>
              <a:cxnLst>
                <a:cxn ang="0">
                  <a:pos x="96" y="71"/>
                </a:cxn>
                <a:cxn ang="0">
                  <a:pos x="88" y="73"/>
                </a:cxn>
                <a:cxn ang="0">
                  <a:pos x="82" y="74"/>
                </a:cxn>
                <a:cxn ang="0">
                  <a:pos x="76" y="74"/>
                </a:cxn>
                <a:cxn ang="0">
                  <a:pos x="71" y="73"/>
                </a:cxn>
                <a:cxn ang="0">
                  <a:pos x="61" y="67"/>
                </a:cxn>
                <a:cxn ang="0">
                  <a:pos x="57" y="62"/>
                </a:cxn>
                <a:cxn ang="0">
                  <a:pos x="54" y="56"/>
                </a:cxn>
                <a:cxn ang="0">
                  <a:pos x="49" y="40"/>
                </a:cxn>
                <a:cxn ang="0">
                  <a:pos x="45" y="27"/>
                </a:cxn>
                <a:cxn ang="0">
                  <a:pos x="44" y="13"/>
                </a:cxn>
                <a:cxn ang="0">
                  <a:pos x="47" y="0"/>
                </a:cxn>
                <a:cxn ang="0">
                  <a:pos x="35" y="21"/>
                </a:cxn>
                <a:cxn ang="0">
                  <a:pos x="24" y="44"/>
                </a:cxn>
                <a:cxn ang="0">
                  <a:pos x="17" y="54"/>
                </a:cxn>
                <a:cxn ang="0">
                  <a:pos x="11" y="65"/>
                </a:cxn>
                <a:cxn ang="0">
                  <a:pos x="0" y="88"/>
                </a:cxn>
                <a:cxn ang="0">
                  <a:pos x="49" y="86"/>
                </a:cxn>
                <a:cxn ang="0">
                  <a:pos x="100" y="85"/>
                </a:cxn>
                <a:cxn ang="0">
                  <a:pos x="100" y="81"/>
                </a:cxn>
                <a:cxn ang="0">
                  <a:pos x="100" y="70"/>
                </a:cxn>
                <a:cxn ang="0">
                  <a:pos x="98" y="70"/>
                </a:cxn>
                <a:cxn ang="0">
                  <a:pos x="96" y="70"/>
                </a:cxn>
                <a:cxn ang="0">
                  <a:pos x="96" y="71"/>
                </a:cxn>
              </a:cxnLst>
              <a:rect l="0" t="0" r="r" b="b"/>
              <a:pathLst>
                <a:path w="100" h="88">
                  <a:moveTo>
                    <a:pt x="96" y="71"/>
                  </a:moveTo>
                  <a:lnTo>
                    <a:pt x="88" y="73"/>
                  </a:lnTo>
                  <a:lnTo>
                    <a:pt x="82" y="74"/>
                  </a:lnTo>
                  <a:lnTo>
                    <a:pt x="76" y="74"/>
                  </a:lnTo>
                  <a:lnTo>
                    <a:pt x="71" y="73"/>
                  </a:lnTo>
                  <a:lnTo>
                    <a:pt x="61" y="67"/>
                  </a:lnTo>
                  <a:lnTo>
                    <a:pt x="57" y="62"/>
                  </a:lnTo>
                  <a:lnTo>
                    <a:pt x="54" y="56"/>
                  </a:lnTo>
                  <a:lnTo>
                    <a:pt x="49" y="40"/>
                  </a:lnTo>
                  <a:lnTo>
                    <a:pt x="45" y="27"/>
                  </a:lnTo>
                  <a:lnTo>
                    <a:pt x="44" y="13"/>
                  </a:lnTo>
                  <a:lnTo>
                    <a:pt x="47" y="0"/>
                  </a:lnTo>
                  <a:lnTo>
                    <a:pt x="35" y="21"/>
                  </a:lnTo>
                  <a:lnTo>
                    <a:pt x="24" y="44"/>
                  </a:lnTo>
                  <a:lnTo>
                    <a:pt x="17" y="54"/>
                  </a:lnTo>
                  <a:lnTo>
                    <a:pt x="11" y="65"/>
                  </a:lnTo>
                  <a:lnTo>
                    <a:pt x="0" y="88"/>
                  </a:lnTo>
                  <a:lnTo>
                    <a:pt x="49" y="86"/>
                  </a:lnTo>
                  <a:lnTo>
                    <a:pt x="100" y="85"/>
                  </a:lnTo>
                  <a:lnTo>
                    <a:pt x="100" y="81"/>
                  </a:lnTo>
                  <a:lnTo>
                    <a:pt x="100" y="70"/>
                  </a:lnTo>
                  <a:lnTo>
                    <a:pt x="98" y="70"/>
                  </a:lnTo>
                  <a:lnTo>
                    <a:pt x="96" y="70"/>
                  </a:lnTo>
                  <a:lnTo>
                    <a:pt x="96" y="71"/>
                  </a:lnTo>
                  <a:close/>
                </a:path>
              </a:pathLst>
            </a:custGeom>
            <a:solidFill>
              <a:srgbClr val="7FBFFF"/>
            </a:solidFill>
            <a:ln w="9525">
              <a:noFill/>
              <a:round/>
              <a:headEnd/>
              <a:tailEnd/>
            </a:ln>
          </p:spPr>
          <p:txBody>
            <a:bodyPr/>
            <a:lstStyle/>
            <a:p>
              <a:endParaRPr lang="en-GB"/>
            </a:p>
          </p:txBody>
        </p:sp>
        <p:sp>
          <p:nvSpPr>
            <p:cNvPr id="18034" name="Freeform 626"/>
            <p:cNvSpPr>
              <a:spLocks/>
            </p:cNvSpPr>
            <p:nvPr/>
          </p:nvSpPr>
          <p:spPr bwMode="auto">
            <a:xfrm>
              <a:off x="2772" y="2686"/>
              <a:ext cx="341" cy="48"/>
            </a:xfrm>
            <a:custGeom>
              <a:avLst/>
              <a:gdLst/>
              <a:ahLst/>
              <a:cxnLst>
                <a:cxn ang="0">
                  <a:pos x="0" y="192"/>
                </a:cxn>
                <a:cxn ang="0">
                  <a:pos x="65" y="202"/>
                </a:cxn>
                <a:cxn ang="0">
                  <a:pos x="132" y="212"/>
                </a:cxn>
                <a:cxn ang="0">
                  <a:pos x="199" y="220"/>
                </a:cxn>
                <a:cxn ang="0">
                  <a:pos x="268" y="228"/>
                </a:cxn>
                <a:cxn ang="0">
                  <a:pos x="336" y="233"/>
                </a:cxn>
                <a:cxn ang="0">
                  <a:pos x="406" y="237"/>
                </a:cxn>
                <a:cxn ang="0">
                  <a:pos x="548" y="242"/>
                </a:cxn>
                <a:cxn ang="0">
                  <a:pos x="625" y="239"/>
                </a:cxn>
                <a:cxn ang="0">
                  <a:pos x="664" y="237"/>
                </a:cxn>
                <a:cxn ang="0">
                  <a:pos x="673" y="236"/>
                </a:cxn>
                <a:cxn ang="0">
                  <a:pos x="683" y="236"/>
                </a:cxn>
                <a:cxn ang="0">
                  <a:pos x="703" y="236"/>
                </a:cxn>
                <a:cxn ang="0">
                  <a:pos x="721" y="234"/>
                </a:cxn>
                <a:cxn ang="0">
                  <a:pos x="730" y="233"/>
                </a:cxn>
                <a:cxn ang="0">
                  <a:pos x="741" y="233"/>
                </a:cxn>
                <a:cxn ang="0">
                  <a:pos x="779" y="230"/>
                </a:cxn>
                <a:cxn ang="0">
                  <a:pos x="856" y="225"/>
                </a:cxn>
                <a:cxn ang="0">
                  <a:pos x="931" y="216"/>
                </a:cxn>
                <a:cxn ang="0">
                  <a:pos x="1006" y="205"/>
                </a:cxn>
                <a:cxn ang="0">
                  <a:pos x="1042" y="199"/>
                </a:cxn>
                <a:cxn ang="0">
                  <a:pos x="1061" y="195"/>
                </a:cxn>
                <a:cxn ang="0">
                  <a:pos x="1080" y="193"/>
                </a:cxn>
                <a:cxn ang="0">
                  <a:pos x="1154" y="179"/>
                </a:cxn>
                <a:cxn ang="0">
                  <a:pos x="1189" y="170"/>
                </a:cxn>
                <a:cxn ang="0">
                  <a:pos x="1225" y="162"/>
                </a:cxn>
                <a:cxn ang="0">
                  <a:pos x="1296" y="144"/>
                </a:cxn>
                <a:cxn ang="0">
                  <a:pos x="1367" y="125"/>
                </a:cxn>
                <a:cxn ang="0">
                  <a:pos x="1437" y="103"/>
                </a:cxn>
                <a:cxn ang="0">
                  <a:pos x="1505" y="79"/>
                </a:cxn>
                <a:cxn ang="0">
                  <a:pos x="1574" y="55"/>
                </a:cxn>
                <a:cxn ang="0">
                  <a:pos x="1607" y="41"/>
                </a:cxn>
                <a:cxn ang="0">
                  <a:pos x="1641" y="28"/>
                </a:cxn>
                <a:cxn ang="0">
                  <a:pos x="1709" y="0"/>
                </a:cxn>
              </a:cxnLst>
              <a:rect l="0" t="0" r="r" b="b"/>
              <a:pathLst>
                <a:path w="1709" h="242">
                  <a:moveTo>
                    <a:pt x="0" y="192"/>
                  </a:moveTo>
                  <a:lnTo>
                    <a:pt x="65" y="202"/>
                  </a:lnTo>
                  <a:lnTo>
                    <a:pt x="132" y="212"/>
                  </a:lnTo>
                  <a:lnTo>
                    <a:pt x="199" y="220"/>
                  </a:lnTo>
                  <a:lnTo>
                    <a:pt x="268" y="228"/>
                  </a:lnTo>
                  <a:lnTo>
                    <a:pt x="336" y="233"/>
                  </a:lnTo>
                  <a:lnTo>
                    <a:pt x="406" y="237"/>
                  </a:lnTo>
                  <a:lnTo>
                    <a:pt x="548" y="242"/>
                  </a:lnTo>
                  <a:lnTo>
                    <a:pt x="625" y="239"/>
                  </a:lnTo>
                  <a:lnTo>
                    <a:pt x="664" y="237"/>
                  </a:lnTo>
                  <a:lnTo>
                    <a:pt x="673" y="236"/>
                  </a:lnTo>
                  <a:lnTo>
                    <a:pt x="683" y="236"/>
                  </a:lnTo>
                  <a:lnTo>
                    <a:pt x="703" y="236"/>
                  </a:lnTo>
                  <a:lnTo>
                    <a:pt x="721" y="234"/>
                  </a:lnTo>
                  <a:lnTo>
                    <a:pt x="730" y="233"/>
                  </a:lnTo>
                  <a:lnTo>
                    <a:pt x="741" y="233"/>
                  </a:lnTo>
                  <a:lnTo>
                    <a:pt x="779" y="230"/>
                  </a:lnTo>
                  <a:lnTo>
                    <a:pt x="856" y="225"/>
                  </a:lnTo>
                  <a:lnTo>
                    <a:pt x="931" y="216"/>
                  </a:lnTo>
                  <a:lnTo>
                    <a:pt x="1006" y="205"/>
                  </a:lnTo>
                  <a:lnTo>
                    <a:pt x="1042" y="199"/>
                  </a:lnTo>
                  <a:lnTo>
                    <a:pt x="1061" y="195"/>
                  </a:lnTo>
                  <a:lnTo>
                    <a:pt x="1080" y="193"/>
                  </a:lnTo>
                  <a:lnTo>
                    <a:pt x="1154" y="179"/>
                  </a:lnTo>
                  <a:lnTo>
                    <a:pt x="1189" y="170"/>
                  </a:lnTo>
                  <a:lnTo>
                    <a:pt x="1225" y="162"/>
                  </a:lnTo>
                  <a:lnTo>
                    <a:pt x="1296" y="144"/>
                  </a:lnTo>
                  <a:lnTo>
                    <a:pt x="1367" y="125"/>
                  </a:lnTo>
                  <a:lnTo>
                    <a:pt x="1437" y="103"/>
                  </a:lnTo>
                  <a:lnTo>
                    <a:pt x="1505" y="79"/>
                  </a:lnTo>
                  <a:lnTo>
                    <a:pt x="1574" y="55"/>
                  </a:lnTo>
                  <a:lnTo>
                    <a:pt x="1607" y="41"/>
                  </a:lnTo>
                  <a:lnTo>
                    <a:pt x="1641" y="28"/>
                  </a:lnTo>
                  <a:lnTo>
                    <a:pt x="1709" y="0"/>
                  </a:lnTo>
                </a:path>
              </a:pathLst>
            </a:custGeom>
            <a:noFill/>
            <a:ln w="36513">
              <a:solidFill>
                <a:srgbClr val="000000"/>
              </a:solidFill>
              <a:prstDash val="solid"/>
              <a:round/>
              <a:headEnd/>
              <a:tailEnd/>
            </a:ln>
          </p:spPr>
          <p:txBody>
            <a:bodyPr/>
            <a:lstStyle/>
            <a:p>
              <a:endParaRPr lang="en-GB"/>
            </a:p>
          </p:txBody>
        </p:sp>
        <p:sp>
          <p:nvSpPr>
            <p:cNvPr id="18035" name="Freeform 627"/>
            <p:cNvSpPr>
              <a:spLocks/>
            </p:cNvSpPr>
            <p:nvPr/>
          </p:nvSpPr>
          <p:spPr bwMode="auto">
            <a:xfrm>
              <a:off x="2314" y="1601"/>
              <a:ext cx="1134" cy="1122"/>
            </a:xfrm>
            <a:custGeom>
              <a:avLst/>
              <a:gdLst/>
              <a:ahLst/>
              <a:cxnLst>
                <a:cxn ang="0">
                  <a:pos x="2020" y="5553"/>
                </a:cxn>
                <a:cxn ang="0">
                  <a:pos x="1745" y="5457"/>
                </a:cxn>
                <a:cxn ang="0">
                  <a:pos x="1483" y="5331"/>
                </a:cxn>
                <a:cxn ang="0">
                  <a:pos x="1235" y="5176"/>
                </a:cxn>
                <a:cxn ang="0">
                  <a:pos x="990" y="4985"/>
                </a:cxn>
                <a:cxn ang="0">
                  <a:pos x="730" y="4733"/>
                </a:cxn>
                <a:cxn ang="0">
                  <a:pos x="555" y="4525"/>
                </a:cxn>
                <a:cxn ang="0">
                  <a:pos x="332" y="4181"/>
                </a:cxn>
                <a:cxn ang="0">
                  <a:pos x="222" y="3955"/>
                </a:cxn>
                <a:cxn ang="0">
                  <a:pos x="120" y="3675"/>
                </a:cxn>
                <a:cxn ang="0">
                  <a:pos x="45" y="3366"/>
                </a:cxn>
                <a:cxn ang="0">
                  <a:pos x="7" y="3065"/>
                </a:cxn>
                <a:cxn ang="0">
                  <a:pos x="2" y="2686"/>
                </a:cxn>
                <a:cxn ang="0">
                  <a:pos x="51" y="2267"/>
                </a:cxn>
                <a:cxn ang="0">
                  <a:pos x="157" y="1870"/>
                </a:cxn>
                <a:cxn ang="0">
                  <a:pos x="322" y="1498"/>
                </a:cxn>
                <a:cxn ang="0">
                  <a:pos x="633" y="1040"/>
                </a:cxn>
                <a:cxn ang="0">
                  <a:pos x="906" y="753"/>
                </a:cxn>
                <a:cxn ang="0">
                  <a:pos x="1202" y="507"/>
                </a:cxn>
                <a:cxn ang="0">
                  <a:pos x="1586" y="277"/>
                </a:cxn>
                <a:cxn ang="0">
                  <a:pos x="2004" y="114"/>
                </a:cxn>
                <a:cxn ang="0">
                  <a:pos x="2464" y="20"/>
                </a:cxn>
                <a:cxn ang="0">
                  <a:pos x="2906" y="0"/>
                </a:cxn>
                <a:cxn ang="0">
                  <a:pos x="3196" y="19"/>
                </a:cxn>
                <a:cxn ang="0">
                  <a:pos x="3474" y="65"/>
                </a:cxn>
                <a:cxn ang="0">
                  <a:pos x="3741" y="138"/>
                </a:cxn>
                <a:cxn ang="0">
                  <a:pos x="4017" y="248"/>
                </a:cxn>
                <a:cxn ang="0">
                  <a:pos x="4253" y="372"/>
                </a:cxn>
                <a:cxn ang="0">
                  <a:pos x="4478" y="522"/>
                </a:cxn>
                <a:cxn ang="0">
                  <a:pos x="4756" y="753"/>
                </a:cxn>
                <a:cxn ang="0">
                  <a:pos x="5057" y="1074"/>
                </a:cxn>
                <a:cxn ang="0">
                  <a:pos x="5301" y="1428"/>
                </a:cxn>
                <a:cxn ang="0">
                  <a:pos x="5432" y="1686"/>
                </a:cxn>
                <a:cxn ang="0">
                  <a:pos x="5547" y="1999"/>
                </a:cxn>
                <a:cxn ang="0">
                  <a:pos x="5612" y="2266"/>
                </a:cxn>
                <a:cxn ang="0">
                  <a:pos x="5651" y="2544"/>
                </a:cxn>
                <a:cxn ang="0">
                  <a:pos x="5664" y="2904"/>
                </a:cxn>
                <a:cxn ang="0">
                  <a:pos x="5653" y="3083"/>
                </a:cxn>
                <a:cxn ang="0">
                  <a:pos x="5643" y="3189"/>
                </a:cxn>
                <a:cxn ang="0">
                  <a:pos x="5612" y="3398"/>
                </a:cxn>
                <a:cxn ang="0">
                  <a:pos x="5598" y="3464"/>
                </a:cxn>
                <a:cxn ang="0">
                  <a:pos x="5526" y="3728"/>
                </a:cxn>
                <a:cxn ang="0">
                  <a:pos x="5481" y="3856"/>
                </a:cxn>
                <a:cxn ang="0">
                  <a:pos x="5353" y="4143"/>
                </a:cxn>
                <a:cxn ang="0">
                  <a:pos x="5154" y="4456"/>
                </a:cxn>
                <a:cxn ang="0">
                  <a:pos x="5057" y="4585"/>
                </a:cxn>
                <a:cxn ang="0">
                  <a:pos x="4986" y="4670"/>
                </a:cxn>
                <a:cxn ang="0">
                  <a:pos x="4781" y="4885"/>
                </a:cxn>
                <a:cxn ang="0">
                  <a:pos x="4671" y="4985"/>
                </a:cxn>
                <a:cxn ang="0">
                  <a:pos x="4460" y="5153"/>
                </a:cxn>
                <a:cxn ang="0">
                  <a:pos x="4315" y="5251"/>
                </a:cxn>
                <a:cxn ang="0">
                  <a:pos x="4137" y="5354"/>
                </a:cxn>
                <a:cxn ang="0">
                  <a:pos x="4052" y="5395"/>
                </a:cxn>
              </a:cxnLst>
              <a:rect l="0" t="0" r="r" b="b"/>
              <a:pathLst>
                <a:path w="5666" h="5607">
                  <a:moveTo>
                    <a:pt x="2235" y="5607"/>
                  </a:moveTo>
                  <a:lnTo>
                    <a:pt x="2163" y="5590"/>
                  </a:lnTo>
                  <a:lnTo>
                    <a:pt x="2091" y="5573"/>
                  </a:lnTo>
                  <a:lnTo>
                    <a:pt x="2020" y="5553"/>
                  </a:lnTo>
                  <a:lnTo>
                    <a:pt x="1950" y="5532"/>
                  </a:lnTo>
                  <a:lnTo>
                    <a:pt x="1881" y="5508"/>
                  </a:lnTo>
                  <a:lnTo>
                    <a:pt x="1813" y="5483"/>
                  </a:lnTo>
                  <a:lnTo>
                    <a:pt x="1745" y="5457"/>
                  </a:lnTo>
                  <a:lnTo>
                    <a:pt x="1679" y="5429"/>
                  </a:lnTo>
                  <a:lnTo>
                    <a:pt x="1612" y="5398"/>
                  </a:lnTo>
                  <a:lnTo>
                    <a:pt x="1548" y="5365"/>
                  </a:lnTo>
                  <a:lnTo>
                    <a:pt x="1483" y="5331"/>
                  </a:lnTo>
                  <a:lnTo>
                    <a:pt x="1421" y="5296"/>
                  </a:lnTo>
                  <a:lnTo>
                    <a:pt x="1357" y="5257"/>
                  </a:lnTo>
                  <a:lnTo>
                    <a:pt x="1296" y="5218"/>
                  </a:lnTo>
                  <a:lnTo>
                    <a:pt x="1235" y="5176"/>
                  </a:lnTo>
                  <a:lnTo>
                    <a:pt x="1175" y="5134"/>
                  </a:lnTo>
                  <a:lnTo>
                    <a:pt x="1110" y="5084"/>
                  </a:lnTo>
                  <a:lnTo>
                    <a:pt x="1047" y="5033"/>
                  </a:lnTo>
                  <a:lnTo>
                    <a:pt x="990" y="4985"/>
                  </a:lnTo>
                  <a:lnTo>
                    <a:pt x="935" y="4936"/>
                  </a:lnTo>
                  <a:lnTo>
                    <a:pt x="828" y="4834"/>
                  </a:lnTo>
                  <a:lnTo>
                    <a:pt x="778" y="4783"/>
                  </a:lnTo>
                  <a:lnTo>
                    <a:pt x="730" y="4733"/>
                  </a:lnTo>
                  <a:lnTo>
                    <a:pt x="684" y="4681"/>
                  </a:lnTo>
                  <a:lnTo>
                    <a:pt x="641" y="4630"/>
                  </a:lnTo>
                  <a:lnTo>
                    <a:pt x="596" y="4577"/>
                  </a:lnTo>
                  <a:lnTo>
                    <a:pt x="555" y="4525"/>
                  </a:lnTo>
                  <a:lnTo>
                    <a:pt x="516" y="4470"/>
                  </a:lnTo>
                  <a:lnTo>
                    <a:pt x="478" y="4417"/>
                  </a:lnTo>
                  <a:lnTo>
                    <a:pt x="401" y="4299"/>
                  </a:lnTo>
                  <a:lnTo>
                    <a:pt x="332" y="4181"/>
                  </a:lnTo>
                  <a:lnTo>
                    <a:pt x="308" y="4136"/>
                  </a:lnTo>
                  <a:lnTo>
                    <a:pt x="287" y="4092"/>
                  </a:lnTo>
                  <a:lnTo>
                    <a:pt x="253" y="4024"/>
                  </a:lnTo>
                  <a:lnTo>
                    <a:pt x="222" y="3955"/>
                  </a:lnTo>
                  <a:lnTo>
                    <a:pt x="194" y="3886"/>
                  </a:lnTo>
                  <a:lnTo>
                    <a:pt x="168" y="3817"/>
                  </a:lnTo>
                  <a:lnTo>
                    <a:pt x="142" y="3746"/>
                  </a:lnTo>
                  <a:lnTo>
                    <a:pt x="120" y="3675"/>
                  </a:lnTo>
                  <a:lnTo>
                    <a:pt x="98" y="3603"/>
                  </a:lnTo>
                  <a:lnTo>
                    <a:pt x="81" y="3531"/>
                  </a:lnTo>
                  <a:lnTo>
                    <a:pt x="60" y="3440"/>
                  </a:lnTo>
                  <a:lnTo>
                    <a:pt x="45" y="3366"/>
                  </a:lnTo>
                  <a:lnTo>
                    <a:pt x="33" y="3292"/>
                  </a:lnTo>
                  <a:lnTo>
                    <a:pt x="22" y="3217"/>
                  </a:lnTo>
                  <a:lnTo>
                    <a:pt x="15" y="3142"/>
                  </a:lnTo>
                  <a:lnTo>
                    <a:pt x="7" y="3065"/>
                  </a:lnTo>
                  <a:lnTo>
                    <a:pt x="3" y="2988"/>
                  </a:lnTo>
                  <a:lnTo>
                    <a:pt x="0" y="2910"/>
                  </a:lnTo>
                  <a:lnTo>
                    <a:pt x="1" y="2833"/>
                  </a:lnTo>
                  <a:lnTo>
                    <a:pt x="2" y="2686"/>
                  </a:lnTo>
                  <a:lnTo>
                    <a:pt x="5" y="2614"/>
                  </a:lnTo>
                  <a:lnTo>
                    <a:pt x="12" y="2544"/>
                  </a:lnTo>
                  <a:lnTo>
                    <a:pt x="27" y="2404"/>
                  </a:lnTo>
                  <a:lnTo>
                    <a:pt x="51" y="2267"/>
                  </a:lnTo>
                  <a:lnTo>
                    <a:pt x="79" y="2132"/>
                  </a:lnTo>
                  <a:lnTo>
                    <a:pt x="115" y="1999"/>
                  </a:lnTo>
                  <a:lnTo>
                    <a:pt x="135" y="1933"/>
                  </a:lnTo>
                  <a:lnTo>
                    <a:pt x="157" y="1870"/>
                  </a:lnTo>
                  <a:lnTo>
                    <a:pt x="206" y="1744"/>
                  </a:lnTo>
                  <a:lnTo>
                    <a:pt x="231" y="1681"/>
                  </a:lnTo>
                  <a:lnTo>
                    <a:pt x="259" y="1619"/>
                  </a:lnTo>
                  <a:lnTo>
                    <a:pt x="322" y="1498"/>
                  </a:lnTo>
                  <a:lnTo>
                    <a:pt x="389" y="1379"/>
                  </a:lnTo>
                  <a:lnTo>
                    <a:pt x="465" y="1264"/>
                  </a:lnTo>
                  <a:lnTo>
                    <a:pt x="545" y="1150"/>
                  </a:lnTo>
                  <a:lnTo>
                    <a:pt x="633" y="1040"/>
                  </a:lnTo>
                  <a:lnTo>
                    <a:pt x="727" y="932"/>
                  </a:lnTo>
                  <a:lnTo>
                    <a:pt x="775" y="879"/>
                  </a:lnTo>
                  <a:lnTo>
                    <a:pt x="828" y="828"/>
                  </a:lnTo>
                  <a:lnTo>
                    <a:pt x="906" y="753"/>
                  </a:lnTo>
                  <a:lnTo>
                    <a:pt x="986" y="681"/>
                  </a:lnTo>
                  <a:lnTo>
                    <a:pt x="1047" y="627"/>
                  </a:lnTo>
                  <a:lnTo>
                    <a:pt x="1111" y="577"/>
                  </a:lnTo>
                  <a:lnTo>
                    <a:pt x="1202" y="507"/>
                  </a:lnTo>
                  <a:lnTo>
                    <a:pt x="1296" y="443"/>
                  </a:lnTo>
                  <a:lnTo>
                    <a:pt x="1390" y="383"/>
                  </a:lnTo>
                  <a:lnTo>
                    <a:pt x="1488" y="329"/>
                  </a:lnTo>
                  <a:lnTo>
                    <a:pt x="1586" y="277"/>
                  </a:lnTo>
                  <a:lnTo>
                    <a:pt x="1687" y="230"/>
                  </a:lnTo>
                  <a:lnTo>
                    <a:pt x="1789" y="187"/>
                  </a:lnTo>
                  <a:lnTo>
                    <a:pt x="1895" y="151"/>
                  </a:lnTo>
                  <a:lnTo>
                    <a:pt x="2004" y="114"/>
                  </a:lnTo>
                  <a:lnTo>
                    <a:pt x="2116" y="84"/>
                  </a:lnTo>
                  <a:lnTo>
                    <a:pt x="2231" y="58"/>
                  </a:lnTo>
                  <a:lnTo>
                    <a:pt x="2347" y="37"/>
                  </a:lnTo>
                  <a:lnTo>
                    <a:pt x="2464" y="20"/>
                  </a:lnTo>
                  <a:lnTo>
                    <a:pt x="2586" y="9"/>
                  </a:lnTo>
                  <a:lnTo>
                    <a:pt x="2708" y="2"/>
                  </a:lnTo>
                  <a:lnTo>
                    <a:pt x="2834" y="1"/>
                  </a:lnTo>
                  <a:lnTo>
                    <a:pt x="2906" y="0"/>
                  </a:lnTo>
                  <a:lnTo>
                    <a:pt x="2980" y="2"/>
                  </a:lnTo>
                  <a:lnTo>
                    <a:pt x="3053" y="6"/>
                  </a:lnTo>
                  <a:lnTo>
                    <a:pt x="3125" y="12"/>
                  </a:lnTo>
                  <a:lnTo>
                    <a:pt x="3196" y="19"/>
                  </a:lnTo>
                  <a:lnTo>
                    <a:pt x="3267" y="28"/>
                  </a:lnTo>
                  <a:lnTo>
                    <a:pt x="3336" y="38"/>
                  </a:lnTo>
                  <a:lnTo>
                    <a:pt x="3407" y="52"/>
                  </a:lnTo>
                  <a:lnTo>
                    <a:pt x="3474" y="65"/>
                  </a:lnTo>
                  <a:lnTo>
                    <a:pt x="3542" y="80"/>
                  </a:lnTo>
                  <a:lnTo>
                    <a:pt x="3608" y="97"/>
                  </a:lnTo>
                  <a:lnTo>
                    <a:pt x="3677" y="118"/>
                  </a:lnTo>
                  <a:lnTo>
                    <a:pt x="3741" y="138"/>
                  </a:lnTo>
                  <a:lnTo>
                    <a:pt x="3807" y="162"/>
                  </a:lnTo>
                  <a:lnTo>
                    <a:pt x="3872" y="186"/>
                  </a:lnTo>
                  <a:lnTo>
                    <a:pt x="3936" y="213"/>
                  </a:lnTo>
                  <a:lnTo>
                    <a:pt x="4017" y="248"/>
                  </a:lnTo>
                  <a:lnTo>
                    <a:pt x="4096" y="287"/>
                  </a:lnTo>
                  <a:lnTo>
                    <a:pt x="4135" y="306"/>
                  </a:lnTo>
                  <a:lnTo>
                    <a:pt x="4174" y="328"/>
                  </a:lnTo>
                  <a:lnTo>
                    <a:pt x="4253" y="372"/>
                  </a:lnTo>
                  <a:lnTo>
                    <a:pt x="4329" y="418"/>
                  </a:lnTo>
                  <a:lnTo>
                    <a:pt x="4366" y="442"/>
                  </a:lnTo>
                  <a:lnTo>
                    <a:pt x="4405" y="468"/>
                  </a:lnTo>
                  <a:lnTo>
                    <a:pt x="4478" y="522"/>
                  </a:lnTo>
                  <a:lnTo>
                    <a:pt x="4552" y="577"/>
                  </a:lnTo>
                  <a:lnTo>
                    <a:pt x="4614" y="627"/>
                  </a:lnTo>
                  <a:lnTo>
                    <a:pt x="4678" y="681"/>
                  </a:lnTo>
                  <a:lnTo>
                    <a:pt x="4756" y="753"/>
                  </a:lnTo>
                  <a:lnTo>
                    <a:pt x="4836" y="828"/>
                  </a:lnTo>
                  <a:lnTo>
                    <a:pt x="4913" y="907"/>
                  </a:lnTo>
                  <a:lnTo>
                    <a:pt x="4986" y="990"/>
                  </a:lnTo>
                  <a:lnTo>
                    <a:pt x="5057" y="1074"/>
                  </a:lnTo>
                  <a:lnTo>
                    <a:pt x="5124" y="1161"/>
                  </a:lnTo>
                  <a:lnTo>
                    <a:pt x="5186" y="1247"/>
                  </a:lnTo>
                  <a:lnTo>
                    <a:pt x="5245" y="1337"/>
                  </a:lnTo>
                  <a:lnTo>
                    <a:pt x="5301" y="1428"/>
                  </a:lnTo>
                  <a:lnTo>
                    <a:pt x="5353" y="1522"/>
                  </a:lnTo>
                  <a:lnTo>
                    <a:pt x="5380" y="1575"/>
                  </a:lnTo>
                  <a:lnTo>
                    <a:pt x="5407" y="1631"/>
                  </a:lnTo>
                  <a:lnTo>
                    <a:pt x="5432" y="1686"/>
                  </a:lnTo>
                  <a:lnTo>
                    <a:pt x="5457" y="1744"/>
                  </a:lnTo>
                  <a:lnTo>
                    <a:pt x="5505" y="1870"/>
                  </a:lnTo>
                  <a:lnTo>
                    <a:pt x="5526" y="1933"/>
                  </a:lnTo>
                  <a:lnTo>
                    <a:pt x="5547" y="1999"/>
                  </a:lnTo>
                  <a:lnTo>
                    <a:pt x="5565" y="2064"/>
                  </a:lnTo>
                  <a:lnTo>
                    <a:pt x="5582" y="2131"/>
                  </a:lnTo>
                  <a:lnTo>
                    <a:pt x="5598" y="2198"/>
                  </a:lnTo>
                  <a:lnTo>
                    <a:pt x="5612" y="2266"/>
                  </a:lnTo>
                  <a:lnTo>
                    <a:pt x="5624" y="2334"/>
                  </a:lnTo>
                  <a:lnTo>
                    <a:pt x="5634" y="2403"/>
                  </a:lnTo>
                  <a:lnTo>
                    <a:pt x="5643" y="2472"/>
                  </a:lnTo>
                  <a:lnTo>
                    <a:pt x="5651" y="2544"/>
                  </a:lnTo>
                  <a:lnTo>
                    <a:pt x="5657" y="2614"/>
                  </a:lnTo>
                  <a:lnTo>
                    <a:pt x="5661" y="2686"/>
                  </a:lnTo>
                  <a:lnTo>
                    <a:pt x="5666" y="2833"/>
                  </a:lnTo>
                  <a:lnTo>
                    <a:pt x="5664" y="2904"/>
                  </a:lnTo>
                  <a:lnTo>
                    <a:pt x="5661" y="2977"/>
                  </a:lnTo>
                  <a:lnTo>
                    <a:pt x="5657" y="3048"/>
                  </a:lnTo>
                  <a:lnTo>
                    <a:pt x="5654" y="3065"/>
                  </a:lnTo>
                  <a:lnTo>
                    <a:pt x="5653" y="3083"/>
                  </a:lnTo>
                  <a:lnTo>
                    <a:pt x="5651" y="3120"/>
                  </a:lnTo>
                  <a:lnTo>
                    <a:pt x="5646" y="3154"/>
                  </a:lnTo>
                  <a:lnTo>
                    <a:pt x="5644" y="3171"/>
                  </a:lnTo>
                  <a:lnTo>
                    <a:pt x="5643" y="3189"/>
                  </a:lnTo>
                  <a:lnTo>
                    <a:pt x="5634" y="3259"/>
                  </a:lnTo>
                  <a:lnTo>
                    <a:pt x="5628" y="3293"/>
                  </a:lnTo>
                  <a:lnTo>
                    <a:pt x="5624" y="3328"/>
                  </a:lnTo>
                  <a:lnTo>
                    <a:pt x="5612" y="3398"/>
                  </a:lnTo>
                  <a:lnTo>
                    <a:pt x="5608" y="3413"/>
                  </a:lnTo>
                  <a:lnTo>
                    <a:pt x="5606" y="3421"/>
                  </a:lnTo>
                  <a:lnTo>
                    <a:pt x="5605" y="3430"/>
                  </a:lnTo>
                  <a:lnTo>
                    <a:pt x="5598" y="3464"/>
                  </a:lnTo>
                  <a:lnTo>
                    <a:pt x="5582" y="3531"/>
                  </a:lnTo>
                  <a:lnTo>
                    <a:pt x="5565" y="3597"/>
                  </a:lnTo>
                  <a:lnTo>
                    <a:pt x="5547" y="3664"/>
                  </a:lnTo>
                  <a:lnTo>
                    <a:pt x="5526" y="3728"/>
                  </a:lnTo>
                  <a:lnTo>
                    <a:pt x="5515" y="3759"/>
                  </a:lnTo>
                  <a:lnTo>
                    <a:pt x="5509" y="3775"/>
                  </a:lnTo>
                  <a:lnTo>
                    <a:pt x="5505" y="3792"/>
                  </a:lnTo>
                  <a:lnTo>
                    <a:pt x="5481" y="3856"/>
                  </a:lnTo>
                  <a:lnTo>
                    <a:pt x="5468" y="3887"/>
                  </a:lnTo>
                  <a:lnTo>
                    <a:pt x="5457" y="3920"/>
                  </a:lnTo>
                  <a:lnTo>
                    <a:pt x="5407" y="4031"/>
                  </a:lnTo>
                  <a:lnTo>
                    <a:pt x="5353" y="4143"/>
                  </a:lnTo>
                  <a:lnTo>
                    <a:pt x="5301" y="4233"/>
                  </a:lnTo>
                  <a:lnTo>
                    <a:pt x="5245" y="4324"/>
                  </a:lnTo>
                  <a:lnTo>
                    <a:pt x="5186" y="4413"/>
                  </a:lnTo>
                  <a:lnTo>
                    <a:pt x="5154" y="4456"/>
                  </a:lnTo>
                  <a:lnTo>
                    <a:pt x="5138" y="4477"/>
                  </a:lnTo>
                  <a:lnTo>
                    <a:pt x="5124" y="4500"/>
                  </a:lnTo>
                  <a:lnTo>
                    <a:pt x="5090" y="4542"/>
                  </a:lnTo>
                  <a:lnTo>
                    <a:pt x="5057" y="4585"/>
                  </a:lnTo>
                  <a:lnTo>
                    <a:pt x="5039" y="4605"/>
                  </a:lnTo>
                  <a:lnTo>
                    <a:pt x="5030" y="4616"/>
                  </a:lnTo>
                  <a:lnTo>
                    <a:pt x="5022" y="4627"/>
                  </a:lnTo>
                  <a:lnTo>
                    <a:pt x="4986" y="4670"/>
                  </a:lnTo>
                  <a:lnTo>
                    <a:pt x="4949" y="4711"/>
                  </a:lnTo>
                  <a:lnTo>
                    <a:pt x="4913" y="4753"/>
                  </a:lnTo>
                  <a:lnTo>
                    <a:pt x="4836" y="4834"/>
                  </a:lnTo>
                  <a:lnTo>
                    <a:pt x="4781" y="4885"/>
                  </a:lnTo>
                  <a:lnTo>
                    <a:pt x="4727" y="4936"/>
                  </a:lnTo>
                  <a:lnTo>
                    <a:pt x="4712" y="4948"/>
                  </a:lnTo>
                  <a:lnTo>
                    <a:pt x="4698" y="4960"/>
                  </a:lnTo>
                  <a:lnTo>
                    <a:pt x="4671" y="4985"/>
                  </a:lnTo>
                  <a:lnTo>
                    <a:pt x="4617" y="5033"/>
                  </a:lnTo>
                  <a:lnTo>
                    <a:pt x="4553" y="5084"/>
                  </a:lnTo>
                  <a:lnTo>
                    <a:pt x="4490" y="5134"/>
                  </a:lnTo>
                  <a:lnTo>
                    <a:pt x="4460" y="5153"/>
                  </a:lnTo>
                  <a:lnTo>
                    <a:pt x="4432" y="5173"/>
                  </a:lnTo>
                  <a:lnTo>
                    <a:pt x="4402" y="5193"/>
                  </a:lnTo>
                  <a:lnTo>
                    <a:pt x="4374" y="5213"/>
                  </a:lnTo>
                  <a:lnTo>
                    <a:pt x="4315" y="5251"/>
                  </a:lnTo>
                  <a:lnTo>
                    <a:pt x="4257" y="5287"/>
                  </a:lnTo>
                  <a:lnTo>
                    <a:pt x="4197" y="5321"/>
                  </a:lnTo>
                  <a:lnTo>
                    <a:pt x="4166" y="5337"/>
                  </a:lnTo>
                  <a:lnTo>
                    <a:pt x="4137" y="5354"/>
                  </a:lnTo>
                  <a:lnTo>
                    <a:pt x="4076" y="5384"/>
                  </a:lnTo>
                  <a:lnTo>
                    <a:pt x="4060" y="5391"/>
                  </a:lnTo>
                  <a:lnTo>
                    <a:pt x="4055" y="5392"/>
                  </a:lnTo>
                  <a:lnTo>
                    <a:pt x="4052" y="5395"/>
                  </a:lnTo>
                  <a:lnTo>
                    <a:pt x="4045" y="5399"/>
                  </a:lnTo>
                  <a:lnTo>
                    <a:pt x="4016" y="5415"/>
                  </a:lnTo>
                </a:path>
              </a:pathLst>
            </a:custGeom>
            <a:noFill/>
            <a:ln w="36513">
              <a:solidFill>
                <a:srgbClr val="000000"/>
              </a:solidFill>
              <a:prstDash val="solid"/>
              <a:round/>
              <a:headEnd/>
              <a:tailEnd/>
            </a:ln>
          </p:spPr>
          <p:txBody>
            <a:bodyPr/>
            <a:lstStyle/>
            <a:p>
              <a:endParaRPr lang="en-GB"/>
            </a:p>
          </p:txBody>
        </p:sp>
        <p:sp>
          <p:nvSpPr>
            <p:cNvPr id="18036" name="Freeform 628"/>
            <p:cNvSpPr>
              <a:spLocks/>
            </p:cNvSpPr>
            <p:nvPr/>
          </p:nvSpPr>
          <p:spPr bwMode="auto">
            <a:xfrm>
              <a:off x="2313" y="1600"/>
              <a:ext cx="1133" cy="1133"/>
            </a:xfrm>
            <a:custGeom>
              <a:avLst/>
              <a:gdLst/>
              <a:ahLst/>
              <a:cxnLst>
                <a:cxn ang="0">
                  <a:pos x="2474" y="18"/>
                </a:cxn>
                <a:cxn ang="0">
                  <a:pos x="1934" y="135"/>
                </a:cxn>
                <a:cxn ang="0">
                  <a:pos x="1498" y="322"/>
                </a:cxn>
                <a:cxn ang="0">
                  <a:pos x="932" y="727"/>
                </a:cxn>
                <a:cxn ang="0">
                  <a:pos x="633" y="1040"/>
                </a:cxn>
                <a:cxn ang="0">
                  <a:pos x="260" y="1619"/>
                </a:cxn>
                <a:cxn ang="0">
                  <a:pos x="116" y="1999"/>
                </a:cxn>
                <a:cxn ang="0">
                  <a:pos x="13" y="2545"/>
                </a:cxn>
                <a:cxn ang="0">
                  <a:pos x="2" y="2978"/>
                </a:cxn>
                <a:cxn ang="0">
                  <a:pos x="38" y="3328"/>
                </a:cxn>
                <a:cxn ang="0">
                  <a:pos x="116" y="3664"/>
                </a:cxn>
                <a:cxn ang="0">
                  <a:pos x="231" y="3982"/>
                </a:cxn>
                <a:cxn ang="0">
                  <a:pos x="389" y="4282"/>
                </a:cxn>
                <a:cxn ang="0">
                  <a:pos x="588" y="4567"/>
                </a:cxn>
                <a:cxn ang="0">
                  <a:pos x="828" y="4836"/>
                </a:cxn>
                <a:cxn ang="0">
                  <a:pos x="1095" y="5073"/>
                </a:cxn>
                <a:cxn ang="0">
                  <a:pos x="1498" y="5339"/>
                </a:cxn>
                <a:cxn ang="0">
                  <a:pos x="1870" y="5505"/>
                </a:cxn>
                <a:cxn ang="0">
                  <a:pos x="2199" y="5598"/>
                </a:cxn>
                <a:cxn ang="0">
                  <a:pos x="2545" y="5651"/>
                </a:cxn>
                <a:cxn ang="0">
                  <a:pos x="2978" y="5661"/>
                </a:cxn>
                <a:cxn ang="0">
                  <a:pos x="3155" y="5646"/>
                </a:cxn>
                <a:cxn ang="0">
                  <a:pos x="3398" y="5612"/>
                </a:cxn>
                <a:cxn ang="0">
                  <a:pos x="3597" y="5565"/>
                </a:cxn>
                <a:cxn ang="0">
                  <a:pos x="3793" y="5505"/>
                </a:cxn>
                <a:cxn ang="0">
                  <a:pos x="4043" y="5401"/>
                </a:cxn>
                <a:cxn ang="0">
                  <a:pos x="4224" y="5305"/>
                </a:cxn>
                <a:cxn ang="0">
                  <a:pos x="4512" y="5116"/>
                </a:cxn>
                <a:cxn ang="0">
                  <a:pos x="4635" y="5016"/>
                </a:cxn>
                <a:cxn ang="0">
                  <a:pos x="4836" y="4836"/>
                </a:cxn>
                <a:cxn ang="0">
                  <a:pos x="5016" y="4635"/>
                </a:cxn>
                <a:cxn ang="0">
                  <a:pos x="5116" y="4511"/>
                </a:cxn>
                <a:cxn ang="0">
                  <a:pos x="5305" y="4223"/>
                </a:cxn>
                <a:cxn ang="0">
                  <a:pos x="5402" y="4043"/>
                </a:cxn>
                <a:cxn ang="0">
                  <a:pos x="5505" y="3792"/>
                </a:cxn>
                <a:cxn ang="0">
                  <a:pos x="5565" y="3597"/>
                </a:cxn>
                <a:cxn ang="0">
                  <a:pos x="5613" y="3398"/>
                </a:cxn>
                <a:cxn ang="0">
                  <a:pos x="5647" y="3155"/>
                </a:cxn>
                <a:cxn ang="0">
                  <a:pos x="5662" y="2978"/>
                </a:cxn>
                <a:cxn ang="0">
                  <a:pos x="5651" y="2545"/>
                </a:cxn>
                <a:cxn ang="0">
                  <a:pos x="5598" y="2199"/>
                </a:cxn>
                <a:cxn ang="0">
                  <a:pos x="5505" y="1870"/>
                </a:cxn>
                <a:cxn ang="0">
                  <a:pos x="5339" y="1498"/>
                </a:cxn>
                <a:cxn ang="0">
                  <a:pos x="5073" y="1094"/>
                </a:cxn>
                <a:cxn ang="0">
                  <a:pos x="4836" y="828"/>
                </a:cxn>
                <a:cxn ang="0">
                  <a:pos x="4567" y="587"/>
                </a:cxn>
                <a:cxn ang="0">
                  <a:pos x="4282" y="389"/>
                </a:cxn>
                <a:cxn ang="0">
                  <a:pos x="3982" y="231"/>
                </a:cxn>
                <a:cxn ang="0">
                  <a:pos x="3664" y="116"/>
                </a:cxn>
                <a:cxn ang="0">
                  <a:pos x="3329" y="37"/>
                </a:cxn>
                <a:cxn ang="0">
                  <a:pos x="2978" y="2"/>
                </a:cxn>
              </a:cxnLst>
              <a:rect l="0" t="0" r="r" b="b"/>
              <a:pathLst>
                <a:path w="5666" h="5666">
                  <a:moveTo>
                    <a:pt x="2834" y="1"/>
                  </a:moveTo>
                  <a:lnTo>
                    <a:pt x="2688" y="2"/>
                  </a:lnTo>
                  <a:lnTo>
                    <a:pt x="2615" y="6"/>
                  </a:lnTo>
                  <a:lnTo>
                    <a:pt x="2545" y="12"/>
                  </a:lnTo>
                  <a:lnTo>
                    <a:pt x="2474" y="18"/>
                  </a:lnTo>
                  <a:lnTo>
                    <a:pt x="2404" y="27"/>
                  </a:lnTo>
                  <a:lnTo>
                    <a:pt x="2267" y="51"/>
                  </a:lnTo>
                  <a:lnTo>
                    <a:pt x="2132" y="79"/>
                  </a:lnTo>
                  <a:lnTo>
                    <a:pt x="2000" y="116"/>
                  </a:lnTo>
                  <a:lnTo>
                    <a:pt x="1934" y="135"/>
                  </a:lnTo>
                  <a:lnTo>
                    <a:pt x="1870" y="158"/>
                  </a:lnTo>
                  <a:lnTo>
                    <a:pt x="1744" y="206"/>
                  </a:lnTo>
                  <a:lnTo>
                    <a:pt x="1681" y="231"/>
                  </a:lnTo>
                  <a:lnTo>
                    <a:pt x="1620" y="260"/>
                  </a:lnTo>
                  <a:lnTo>
                    <a:pt x="1498" y="322"/>
                  </a:lnTo>
                  <a:lnTo>
                    <a:pt x="1379" y="389"/>
                  </a:lnTo>
                  <a:lnTo>
                    <a:pt x="1265" y="465"/>
                  </a:lnTo>
                  <a:lnTo>
                    <a:pt x="1150" y="545"/>
                  </a:lnTo>
                  <a:lnTo>
                    <a:pt x="1040" y="633"/>
                  </a:lnTo>
                  <a:lnTo>
                    <a:pt x="932" y="727"/>
                  </a:lnTo>
                  <a:lnTo>
                    <a:pt x="879" y="776"/>
                  </a:lnTo>
                  <a:lnTo>
                    <a:pt x="828" y="828"/>
                  </a:lnTo>
                  <a:lnTo>
                    <a:pt x="776" y="879"/>
                  </a:lnTo>
                  <a:lnTo>
                    <a:pt x="727" y="932"/>
                  </a:lnTo>
                  <a:lnTo>
                    <a:pt x="633" y="1040"/>
                  </a:lnTo>
                  <a:lnTo>
                    <a:pt x="546" y="1150"/>
                  </a:lnTo>
                  <a:lnTo>
                    <a:pt x="465" y="1264"/>
                  </a:lnTo>
                  <a:lnTo>
                    <a:pt x="389" y="1379"/>
                  </a:lnTo>
                  <a:lnTo>
                    <a:pt x="322" y="1498"/>
                  </a:lnTo>
                  <a:lnTo>
                    <a:pt x="260" y="1619"/>
                  </a:lnTo>
                  <a:lnTo>
                    <a:pt x="231" y="1681"/>
                  </a:lnTo>
                  <a:lnTo>
                    <a:pt x="207" y="1744"/>
                  </a:lnTo>
                  <a:lnTo>
                    <a:pt x="158" y="1870"/>
                  </a:lnTo>
                  <a:lnTo>
                    <a:pt x="135" y="1934"/>
                  </a:lnTo>
                  <a:lnTo>
                    <a:pt x="116" y="1999"/>
                  </a:lnTo>
                  <a:lnTo>
                    <a:pt x="79" y="2132"/>
                  </a:lnTo>
                  <a:lnTo>
                    <a:pt x="51" y="2267"/>
                  </a:lnTo>
                  <a:lnTo>
                    <a:pt x="27" y="2404"/>
                  </a:lnTo>
                  <a:lnTo>
                    <a:pt x="18" y="2473"/>
                  </a:lnTo>
                  <a:lnTo>
                    <a:pt x="13" y="2545"/>
                  </a:lnTo>
                  <a:lnTo>
                    <a:pt x="6" y="2615"/>
                  </a:lnTo>
                  <a:lnTo>
                    <a:pt x="2" y="2688"/>
                  </a:lnTo>
                  <a:lnTo>
                    <a:pt x="1" y="2834"/>
                  </a:lnTo>
                  <a:lnTo>
                    <a:pt x="0" y="2905"/>
                  </a:lnTo>
                  <a:lnTo>
                    <a:pt x="2" y="2978"/>
                  </a:lnTo>
                  <a:lnTo>
                    <a:pt x="6" y="3049"/>
                  </a:lnTo>
                  <a:lnTo>
                    <a:pt x="13" y="3121"/>
                  </a:lnTo>
                  <a:lnTo>
                    <a:pt x="18" y="3190"/>
                  </a:lnTo>
                  <a:lnTo>
                    <a:pt x="27" y="3260"/>
                  </a:lnTo>
                  <a:lnTo>
                    <a:pt x="38" y="3328"/>
                  </a:lnTo>
                  <a:lnTo>
                    <a:pt x="51" y="3398"/>
                  </a:lnTo>
                  <a:lnTo>
                    <a:pt x="64" y="3465"/>
                  </a:lnTo>
                  <a:lnTo>
                    <a:pt x="79" y="3531"/>
                  </a:lnTo>
                  <a:lnTo>
                    <a:pt x="96" y="3597"/>
                  </a:lnTo>
                  <a:lnTo>
                    <a:pt x="116" y="3664"/>
                  </a:lnTo>
                  <a:lnTo>
                    <a:pt x="135" y="3728"/>
                  </a:lnTo>
                  <a:lnTo>
                    <a:pt x="158" y="3792"/>
                  </a:lnTo>
                  <a:lnTo>
                    <a:pt x="180" y="3856"/>
                  </a:lnTo>
                  <a:lnTo>
                    <a:pt x="207" y="3920"/>
                  </a:lnTo>
                  <a:lnTo>
                    <a:pt x="231" y="3982"/>
                  </a:lnTo>
                  <a:lnTo>
                    <a:pt x="260" y="4043"/>
                  </a:lnTo>
                  <a:lnTo>
                    <a:pt x="289" y="4103"/>
                  </a:lnTo>
                  <a:lnTo>
                    <a:pt x="322" y="4164"/>
                  </a:lnTo>
                  <a:lnTo>
                    <a:pt x="354" y="4223"/>
                  </a:lnTo>
                  <a:lnTo>
                    <a:pt x="389" y="4282"/>
                  </a:lnTo>
                  <a:lnTo>
                    <a:pt x="425" y="4340"/>
                  </a:lnTo>
                  <a:lnTo>
                    <a:pt x="465" y="4399"/>
                  </a:lnTo>
                  <a:lnTo>
                    <a:pt x="504" y="4455"/>
                  </a:lnTo>
                  <a:lnTo>
                    <a:pt x="546" y="4511"/>
                  </a:lnTo>
                  <a:lnTo>
                    <a:pt x="588" y="4567"/>
                  </a:lnTo>
                  <a:lnTo>
                    <a:pt x="633" y="4622"/>
                  </a:lnTo>
                  <a:lnTo>
                    <a:pt x="678" y="4676"/>
                  </a:lnTo>
                  <a:lnTo>
                    <a:pt x="727" y="4730"/>
                  </a:lnTo>
                  <a:lnTo>
                    <a:pt x="776" y="4782"/>
                  </a:lnTo>
                  <a:lnTo>
                    <a:pt x="828" y="4836"/>
                  </a:lnTo>
                  <a:lnTo>
                    <a:pt x="879" y="4885"/>
                  </a:lnTo>
                  <a:lnTo>
                    <a:pt x="932" y="4934"/>
                  </a:lnTo>
                  <a:lnTo>
                    <a:pt x="986" y="4982"/>
                  </a:lnTo>
                  <a:lnTo>
                    <a:pt x="1040" y="5028"/>
                  </a:lnTo>
                  <a:lnTo>
                    <a:pt x="1095" y="5073"/>
                  </a:lnTo>
                  <a:lnTo>
                    <a:pt x="1150" y="5116"/>
                  </a:lnTo>
                  <a:lnTo>
                    <a:pt x="1265" y="5197"/>
                  </a:lnTo>
                  <a:lnTo>
                    <a:pt x="1321" y="5235"/>
                  </a:lnTo>
                  <a:lnTo>
                    <a:pt x="1379" y="5271"/>
                  </a:lnTo>
                  <a:lnTo>
                    <a:pt x="1498" y="5339"/>
                  </a:lnTo>
                  <a:lnTo>
                    <a:pt x="1558" y="5371"/>
                  </a:lnTo>
                  <a:lnTo>
                    <a:pt x="1620" y="5401"/>
                  </a:lnTo>
                  <a:lnTo>
                    <a:pt x="1681" y="5430"/>
                  </a:lnTo>
                  <a:lnTo>
                    <a:pt x="1744" y="5457"/>
                  </a:lnTo>
                  <a:lnTo>
                    <a:pt x="1870" y="5505"/>
                  </a:lnTo>
                  <a:lnTo>
                    <a:pt x="1934" y="5526"/>
                  </a:lnTo>
                  <a:lnTo>
                    <a:pt x="2000" y="5547"/>
                  </a:lnTo>
                  <a:lnTo>
                    <a:pt x="2065" y="5565"/>
                  </a:lnTo>
                  <a:lnTo>
                    <a:pt x="2132" y="5582"/>
                  </a:lnTo>
                  <a:lnTo>
                    <a:pt x="2199" y="5598"/>
                  </a:lnTo>
                  <a:lnTo>
                    <a:pt x="2267" y="5612"/>
                  </a:lnTo>
                  <a:lnTo>
                    <a:pt x="2335" y="5624"/>
                  </a:lnTo>
                  <a:lnTo>
                    <a:pt x="2404" y="5634"/>
                  </a:lnTo>
                  <a:lnTo>
                    <a:pt x="2474" y="5643"/>
                  </a:lnTo>
                  <a:lnTo>
                    <a:pt x="2545" y="5651"/>
                  </a:lnTo>
                  <a:lnTo>
                    <a:pt x="2615" y="5657"/>
                  </a:lnTo>
                  <a:lnTo>
                    <a:pt x="2688" y="5661"/>
                  </a:lnTo>
                  <a:lnTo>
                    <a:pt x="2834" y="5666"/>
                  </a:lnTo>
                  <a:lnTo>
                    <a:pt x="2906" y="5663"/>
                  </a:lnTo>
                  <a:lnTo>
                    <a:pt x="2978" y="5661"/>
                  </a:lnTo>
                  <a:lnTo>
                    <a:pt x="3050" y="5657"/>
                  </a:lnTo>
                  <a:lnTo>
                    <a:pt x="3067" y="5654"/>
                  </a:lnTo>
                  <a:lnTo>
                    <a:pt x="3085" y="5653"/>
                  </a:lnTo>
                  <a:lnTo>
                    <a:pt x="3121" y="5651"/>
                  </a:lnTo>
                  <a:lnTo>
                    <a:pt x="3155" y="5646"/>
                  </a:lnTo>
                  <a:lnTo>
                    <a:pt x="3172" y="5644"/>
                  </a:lnTo>
                  <a:lnTo>
                    <a:pt x="3190" y="5643"/>
                  </a:lnTo>
                  <a:lnTo>
                    <a:pt x="3261" y="5634"/>
                  </a:lnTo>
                  <a:lnTo>
                    <a:pt x="3329" y="5624"/>
                  </a:lnTo>
                  <a:lnTo>
                    <a:pt x="3398" y="5612"/>
                  </a:lnTo>
                  <a:lnTo>
                    <a:pt x="3414" y="5608"/>
                  </a:lnTo>
                  <a:lnTo>
                    <a:pt x="3431" y="5604"/>
                  </a:lnTo>
                  <a:lnTo>
                    <a:pt x="3465" y="5598"/>
                  </a:lnTo>
                  <a:lnTo>
                    <a:pt x="3532" y="5582"/>
                  </a:lnTo>
                  <a:lnTo>
                    <a:pt x="3597" y="5565"/>
                  </a:lnTo>
                  <a:lnTo>
                    <a:pt x="3664" y="5547"/>
                  </a:lnTo>
                  <a:lnTo>
                    <a:pt x="3728" y="5526"/>
                  </a:lnTo>
                  <a:lnTo>
                    <a:pt x="3760" y="5515"/>
                  </a:lnTo>
                  <a:lnTo>
                    <a:pt x="3776" y="5509"/>
                  </a:lnTo>
                  <a:lnTo>
                    <a:pt x="3793" y="5505"/>
                  </a:lnTo>
                  <a:lnTo>
                    <a:pt x="3856" y="5481"/>
                  </a:lnTo>
                  <a:lnTo>
                    <a:pt x="3888" y="5468"/>
                  </a:lnTo>
                  <a:lnTo>
                    <a:pt x="3921" y="5457"/>
                  </a:lnTo>
                  <a:lnTo>
                    <a:pt x="3982" y="5430"/>
                  </a:lnTo>
                  <a:lnTo>
                    <a:pt x="4043" y="5401"/>
                  </a:lnTo>
                  <a:lnTo>
                    <a:pt x="4073" y="5386"/>
                  </a:lnTo>
                  <a:lnTo>
                    <a:pt x="4087" y="5378"/>
                  </a:lnTo>
                  <a:lnTo>
                    <a:pt x="4103" y="5371"/>
                  </a:lnTo>
                  <a:lnTo>
                    <a:pt x="4165" y="5339"/>
                  </a:lnTo>
                  <a:lnTo>
                    <a:pt x="4224" y="5305"/>
                  </a:lnTo>
                  <a:lnTo>
                    <a:pt x="4282" y="5271"/>
                  </a:lnTo>
                  <a:lnTo>
                    <a:pt x="4340" y="5235"/>
                  </a:lnTo>
                  <a:lnTo>
                    <a:pt x="4399" y="5197"/>
                  </a:lnTo>
                  <a:lnTo>
                    <a:pt x="4455" y="5157"/>
                  </a:lnTo>
                  <a:lnTo>
                    <a:pt x="4512" y="5116"/>
                  </a:lnTo>
                  <a:lnTo>
                    <a:pt x="4567" y="5073"/>
                  </a:lnTo>
                  <a:lnTo>
                    <a:pt x="4594" y="5050"/>
                  </a:lnTo>
                  <a:lnTo>
                    <a:pt x="4608" y="5039"/>
                  </a:lnTo>
                  <a:lnTo>
                    <a:pt x="4623" y="5028"/>
                  </a:lnTo>
                  <a:lnTo>
                    <a:pt x="4635" y="5016"/>
                  </a:lnTo>
                  <a:lnTo>
                    <a:pt x="4649" y="5005"/>
                  </a:lnTo>
                  <a:lnTo>
                    <a:pt x="4676" y="4982"/>
                  </a:lnTo>
                  <a:lnTo>
                    <a:pt x="4730" y="4934"/>
                  </a:lnTo>
                  <a:lnTo>
                    <a:pt x="4783" y="4885"/>
                  </a:lnTo>
                  <a:lnTo>
                    <a:pt x="4836" y="4836"/>
                  </a:lnTo>
                  <a:lnTo>
                    <a:pt x="4886" y="4782"/>
                  </a:lnTo>
                  <a:lnTo>
                    <a:pt x="4935" y="4730"/>
                  </a:lnTo>
                  <a:lnTo>
                    <a:pt x="4982" y="4676"/>
                  </a:lnTo>
                  <a:lnTo>
                    <a:pt x="5005" y="4648"/>
                  </a:lnTo>
                  <a:lnTo>
                    <a:pt x="5016" y="4635"/>
                  </a:lnTo>
                  <a:lnTo>
                    <a:pt x="5029" y="4622"/>
                  </a:lnTo>
                  <a:lnTo>
                    <a:pt x="5039" y="4608"/>
                  </a:lnTo>
                  <a:lnTo>
                    <a:pt x="5050" y="4594"/>
                  </a:lnTo>
                  <a:lnTo>
                    <a:pt x="5073" y="4567"/>
                  </a:lnTo>
                  <a:lnTo>
                    <a:pt x="5116" y="4511"/>
                  </a:lnTo>
                  <a:lnTo>
                    <a:pt x="5157" y="4455"/>
                  </a:lnTo>
                  <a:lnTo>
                    <a:pt x="5198" y="4399"/>
                  </a:lnTo>
                  <a:lnTo>
                    <a:pt x="5235" y="4340"/>
                  </a:lnTo>
                  <a:lnTo>
                    <a:pt x="5271" y="4282"/>
                  </a:lnTo>
                  <a:lnTo>
                    <a:pt x="5305" y="4223"/>
                  </a:lnTo>
                  <a:lnTo>
                    <a:pt x="5339" y="4164"/>
                  </a:lnTo>
                  <a:lnTo>
                    <a:pt x="5371" y="4103"/>
                  </a:lnTo>
                  <a:lnTo>
                    <a:pt x="5378" y="4087"/>
                  </a:lnTo>
                  <a:lnTo>
                    <a:pt x="5386" y="4072"/>
                  </a:lnTo>
                  <a:lnTo>
                    <a:pt x="5402" y="4043"/>
                  </a:lnTo>
                  <a:lnTo>
                    <a:pt x="5430" y="3982"/>
                  </a:lnTo>
                  <a:lnTo>
                    <a:pt x="5457" y="3920"/>
                  </a:lnTo>
                  <a:lnTo>
                    <a:pt x="5469" y="3888"/>
                  </a:lnTo>
                  <a:lnTo>
                    <a:pt x="5481" y="3856"/>
                  </a:lnTo>
                  <a:lnTo>
                    <a:pt x="5505" y="3792"/>
                  </a:lnTo>
                  <a:lnTo>
                    <a:pt x="5510" y="3775"/>
                  </a:lnTo>
                  <a:lnTo>
                    <a:pt x="5515" y="3759"/>
                  </a:lnTo>
                  <a:lnTo>
                    <a:pt x="5527" y="3728"/>
                  </a:lnTo>
                  <a:lnTo>
                    <a:pt x="5547" y="3664"/>
                  </a:lnTo>
                  <a:lnTo>
                    <a:pt x="5565" y="3597"/>
                  </a:lnTo>
                  <a:lnTo>
                    <a:pt x="5582" y="3531"/>
                  </a:lnTo>
                  <a:lnTo>
                    <a:pt x="5598" y="3465"/>
                  </a:lnTo>
                  <a:lnTo>
                    <a:pt x="5605" y="3430"/>
                  </a:lnTo>
                  <a:lnTo>
                    <a:pt x="5608" y="3413"/>
                  </a:lnTo>
                  <a:lnTo>
                    <a:pt x="5613" y="3398"/>
                  </a:lnTo>
                  <a:lnTo>
                    <a:pt x="5624" y="3328"/>
                  </a:lnTo>
                  <a:lnTo>
                    <a:pt x="5634" y="3260"/>
                  </a:lnTo>
                  <a:lnTo>
                    <a:pt x="5643" y="3190"/>
                  </a:lnTo>
                  <a:lnTo>
                    <a:pt x="5645" y="3172"/>
                  </a:lnTo>
                  <a:lnTo>
                    <a:pt x="5647" y="3155"/>
                  </a:lnTo>
                  <a:lnTo>
                    <a:pt x="5651" y="3121"/>
                  </a:lnTo>
                  <a:lnTo>
                    <a:pt x="5654" y="3085"/>
                  </a:lnTo>
                  <a:lnTo>
                    <a:pt x="5655" y="3066"/>
                  </a:lnTo>
                  <a:lnTo>
                    <a:pt x="5657" y="3049"/>
                  </a:lnTo>
                  <a:lnTo>
                    <a:pt x="5662" y="2978"/>
                  </a:lnTo>
                  <a:lnTo>
                    <a:pt x="5664" y="2905"/>
                  </a:lnTo>
                  <a:lnTo>
                    <a:pt x="5666" y="2834"/>
                  </a:lnTo>
                  <a:lnTo>
                    <a:pt x="5662" y="2688"/>
                  </a:lnTo>
                  <a:lnTo>
                    <a:pt x="5657" y="2615"/>
                  </a:lnTo>
                  <a:lnTo>
                    <a:pt x="5651" y="2545"/>
                  </a:lnTo>
                  <a:lnTo>
                    <a:pt x="5643" y="2473"/>
                  </a:lnTo>
                  <a:lnTo>
                    <a:pt x="5634" y="2404"/>
                  </a:lnTo>
                  <a:lnTo>
                    <a:pt x="5624" y="2335"/>
                  </a:lnTo>
                  <a:lnTo>
                    <a:pt x="5613" y="2267"/>
                  </a:lnTo>
                  <a:lnTo>
                    <a:pt x="5598" y="2199"/>
                  </a:lnTo>
                  <a:lnTo>
                    <a:pt x="5582" y="2132"/>
                  </a:lnTo>
                  <a:lnTo>
                    <a:pt x="5565" y="2065"/>
                  </a:lnTo>
                  <a:lnTo>
                    <a:pt x="5547" y="1999"/>
                  </a:lnTo>
                  <a:lnTo>
                    <a:pt x="5527" y="1934"/>
                  </a:lnTo>
                  <a:lnTo>
                    <a:pt x="5505" y="1870"/>
                  </a:lnTo>
                  <a:lnTo>
                    <a:pt x="5457" y="1744"/>
                  </a:lnTo>
                  <a:lnTo>
                    <a:pt x="5430" y="1681"/>
                  </a:lnTo>
                  <a:lnTo>
                    <a:pt x="5402" y="1619"/>
                  </a:lnTo>
                  <a:lnTo>
                    <a:pt x="5371" y="1558"/>
                  </a:lnTo>
                  <a:lnTo>
                    <a:pt x="5339" y="1498"/>
                  </a:lnTo>
                  <a:lnTo>
                    <a:pt x="5271" y="1379"/>
                  </a:lnTo>
                  <a:lnTo>
                    <a:pt x="5235" y="1321"/>
                  </a:lnTo>
                  <a:lnTo>
                    <a:pt x="5198" y="1264"/>
                  </a:lnTo>
                  <a:lnTo>
                    <a:pt x="5116" y="1150"/>
                  </a:lnTo>
                  <a:lnTo>
                    <a:pt x="5073" y="1094"/>
                  </a:lnTo>
                  <a:lnTo>
                    <a:pt x="5029" y="1040"/>
                  </a:lnTo>
                  <a:lnTo>
                    <a:pt x="4982" y="985"/>
                  </a:lnTo>
                  <a:lnTo>
                    <a:pt x="4935" y="932"/>
                  </a:lnTo>
                  <a:lnTo>
                    <a:pt x="4886" y="879"/>
                  </a:lnTo>
                  <a:lnTo>
                    <a:pt x="4836" y="828"/>
                  </a:lnTo>
                  <a:lnTo>
                    <a:pt x="4783" y="776"/>
                  </a:lnTo>
                  <a:lnTo>
                    <a:pt x="4730" y="727"/>
                  </a:lnTo>
                  <a:lnTo>
                    <a:pt x="4676" y="678"/>
                  </a:lnTo>
                  <a:lnTo>
                    <a:pt x="4623" y="633"/>
                  </a:lnTo>
                  <a:lnTo>
                    <a:pt x="4567" y="587"/>
                  </a:lnTo>
                  <a:lnTo>
                    <a:pt x="4512" y="545"/>
                  </a:lnTo>
                  <a:lnTo>
                    <a:pt x="4455" y="504"/>
                  </a:lnTo>
                  <a:lnTo>
                    <a:pt x="4399" y="465"/>
                  </a:lnTo>
                  <a:lnTo>
                    <a:pt x="4340" y="425"/>
                  </a:lnTo>
                  <a:lnTo>
                    <a:pt x="4282" y="389"/>
                  </a:lnTo>
                  <a:lnTo>
                    <a:pt x="4224" y="354"/>
                  </a:lnTo>
                  <a:lnTo>
                    <a:pt x="4165" y="322"/>
                  </a:lnTo>
                  <a:lnTo>
                    <a:pt x="4103" y="289"/>
                  </a:lnTo>
                  <a:lnTo>
                    <a:pt x="4043" y="260"/>
                  </a:lnTo>
                  <a:lnTo>
                    <a:pt x="3982" y="231"/>
                  </a:lnTo>
                  <a:lnTo>
                    <a:pt x="3921" y="206"/>
                  </a:lnTo>
                  <a:lnTo>
                    <a:pt x="3856" y="180"/>
                  </a:lnTo>
                  <a:lnTo>
                    <a:pt x="3793" y="158"/>
                  </a:lnTo>
                  <a:lnTo>
                    <a:pt x="3728" y="135"/>
                  </a:lnTo>
                  <a:lnTo>
                    <a:pt x="3664" y="116"/>
                  </a:lnTo>
                  <a:lnTo>
                    <a:pt x="3597" y="96"/>
                  </a:lnTo>
                  <a:lnTo>
                    <a:pt x="3532" y="79"/>
                  </a:lnTo>
                  <a:lnTo>
                    <a:pt x="3465" y="64"/>
                  </a:lnTo>
                  <a:lnTo>
                    <a:pt x="3398" y="51"/>
                  </a:lnTo>
                  <a:lnTo>
                    <a:pt x="3329" y="37"/>
                  </a:lnTo>
                  <a:lnTo>
                    <a:pt x="3261" y="27"/>
                  </a:lnTo>
                  <a:lnTo>
                    <a:pt x="3190" y="18"/>
                  </a:lnTo>
                  <a:lnTo>
                    <a:pt x="3121" y="12"/>
                  </a:lnTo>
                  <a:lnTo>
                    <a:pt x="3050" y="6"/>
                  </a:lnTo>
                  <a:lnTo>
                    <a:pt x="2978" y="2"/>
                  </a:lnTo>
                  <a:lnTo>
                    <a:pt x="2906" y="0"/>
                  </a:lnTo>
                  <a:lnTo>
                    <a:pt x="2834" y="1"/>
                  </a:lnTo>
                </a:path>
              </a:pathLst>
            </a:custGeom>
            <a:noFill/>
            <a:ln w="36513">
              <a:solidFill>
                <a:srgbClr val="000000"/>
              </a:solidFill>
              <a:prstDash val="solid"/>
              <a:round/>
              <a:headEnd/>
              <a:tailEnd/>
            </a:ln>
          </p:spPr>
          <p:txBody>
            <a:bodyPr/>
            <a:lstStyle/>
            <a:p>
              <a:endParaRPr lang="en-GB"/>
            </a:p>
          </p:txBody>
        </p:sp>
      </p:grpSp>
      <p:pic>
        <p:nvPicPr>
          <p:cNvPr id="18037" name="Picture 629"/>
          <p:cNvPicPr>
            <a:picLocks noChangeAspect="1" noChangeArrowheads="1"/>
          </p:cNvPicPr>
          <p:nvPr/>
        </p:nvPicPr>
        <p:blipFill>
          <a:blip r:embed="rId3" cstate="print"/>
          <a:srcRect/>
          <a:stretch>
            <a:fillRect/>
          </a:stretch>
        </p:blipFill>
        <p:spPr bwMode="auto">
          <a:xfrm>
            <a:off x="65088" y="1403350"/>
            <a:ext cx="8947150" cy="4670425"/>
          </a:xfrm>
          <a:prstGeom prst="rect">
            <a:avLst/>
          </a:prstGeom>
          <a:noFill/>
          <a:ln w="9525" algn="ctr">
            <a:noFill/>
            <a:miter lim="800000"/>
            <a:headEnd/>
            <a:tailEnd/>
          </a:ln>
          <a:effectLst/>
        </p:spPr>
      </p:pic>
      <p:sp>
        <p:nvSpPr>
          <p:cNvPr id="18038" name="Line 630"/>
          <p:cNvSpPr>
            <a:spLocks noChangeShapeType="1"/>
          </p:cNvSpPr>
          <p:nvPr/>
        </p:nvSpPr>
        <p:spPr bwMode="auto">
          <a:xfrm flipV="1">
            <a:off x="457200" y="3730625"/>
            <a:ext cx="533400" cy="6350"/>
          </a:xfrm>
          <a:prstGeom prst="line">
            <a:avLst/>
          </a:prstGeom>
          <a:noFill/>
          <a:ln w="57150">
            <a:solidFill>
              <a:srgbClr val="00FF00"/>
            </a:solidFill>
            <a:round/>
            <a:headEnd/>
            <a:tailEnd type="triangle" w="med" len="med"/>
          </a:ln>
          <a:effectLst/>
        </p:spPr>
        <p:txBody>
          <a:bodyPr/>
          <a:lstStyle/>
          <a:p>
            <a:endParaRPr lang="en-GB"/>
          </a:p>
        </p:txBody>
      </p:sp>
      <p:sp>
        <p:nvSpPr>
          <p:cNvPr id="18039" name="Line 631"/>
          <p:cNvSpPr>
            <a:spLocks noChangeShapeType="1"/>
          </p:cNvSpPr>
          <p:nvPr/>
        </p:nvSpPr>
        <p:spPr bwMode="auto">
          <a:xfrm flipV="1">
            <a:off x="1295400" y="3730625"/>
            <a:ext cx="838200" cy="0"/>
          </a:xfrm>
          <a:prstGeom prst="line">
            <a:avLst/>
          </a:prstGeom>
          <a:noFill/>
          <a:ln w="57150">
            <a:solidFill>
              <a:srgbClr val="00FF00"/>
            </a:solidFill>
            <a:round/>
            <a:headEnd/>
            <a:tailEnd type="triangle" w="med" len="med"/>
          </a:ln>
          <a:effectLst/>
        </p:spPr>
        <p:txBody>
          <a:bodyPr/>
          <a:lstStyle/>
          <a:p>
            <a:endParaRPr lang="en-GB"/>
          </a:p>
        </p:txBody>
      </p:sp>
      <p:sp>
        <p:nvSpPr>
          <p:cNvPr id="18040" name="AutoShape 632"/>
          <p:cNvSpPr>
            <a:spLocks noChangeArrowheads="1"/>
          </p:cNvSpPr>
          <p:nvPr/>
        </p:nvSpPr>
        <p:spPr bwMode="auto">
          <a:xfrm>
            <a:off x="-228600" y="3195638"/>
            <a:ext cx="1143000" cy="1074737"/>
          </a:xfrm>
          <a:prstGeom prst="roundRect">
            <a:avLst>
              <a:gd name="adj" fmla="val 16667"/>
            </a:avLst>
          </a:prstGeom>
          <a:gradFill rotWithShape="1">
            <a:gsLst>
              <a:gs pos="0">
                <a:schemeClr val="accent1">
                  <a:alpha val="0"/>
                </a:schemeClr>
              </a:gs>
              <a:gs pos="100000">
                <a:schemeClr val="accent1">
                  <a:gamma/>
                  <a:tint val="94902"/>
                  <a:invGamma/>
                  <a:alpha val="62000"/>
                </a:schemeClr>
              </a:gs>
            </a:gsLst>
            <a:path path="shape">
              <a:fillToRect l="50000" t="50000" r="50000" b="50000"/>
            </a:path>
          </a:gradFill>
          <a:ln w="38100" algn="ctr">
            <a:solidFill>
              <a:schemeClr val="bg2"/>
            </a:solidFill>
            <a:round/>
            <a:headEnd/>
            <a:tailEnd/>
          </a:ln>
          <a:effectLst/>
        </p:spPr>
        <p:txBody>
          <a:bodyPr wrap="none" anchor="ctr"/>
          <a:lstStyle/>
          <a:p>
            <a:endParaRPr lang="en-GB"/>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grpId="0" nodeType="withEffect">
                                  <p:stCondLst>
                                    <p:cond delay="0"/>
                                  </p:stCondLst>
                                  <p:childTnLst>
                                    <p:animMotion origin="layout" path="M 6.93889E-18 0.00047 L 0.0875 0.00047 " pathEditMode="relative" rAng="0" ptsTypes="AA">
                                      <p:cBhvr>
                                        <p:cTn id="6" dur="500" fill="hold"/>
                                        <p:tgtEl>
                                          <p:spTgt spid="18040"/>
                                        </p:tgtEl>
                                        <p:attrNameLst>
                                          <p:attrName>ppt_x</p:attrName>
                                          <p:attrName>ppt_y</p:attrName>
                                        </p:attrNameLst>
                                      </p:cBhvr>
                                      <p:rCtr x="44" y="0"/>
                                    </p:animMotion>
                                  </p:childTnLst>
                                </p:cTn>
                              </p:par>
                              <p:par>
                                <p:cTn id="7" presetID="1" presetClass="entr" presetSubtype="0" fill="hold" grpId="0" nodeType="withEffect">
                                  <p:stCondLst>
                                    <p:cond delay="500"/>
                                  </p:stCondLst>
                                  <p:childTnLst>
                                    <p:set>
                                      <p:cBhvr>
                                        <p:cTn id="8" dur="1" fill="hold">
                                          <p:stCondLst>
                                            <p:cond delay="0"/>
                                          </p:stCondLst>
                                        </p:cTn>
                                        <p:tgtEl>
                                          <p:spTgt spid="18038"/>
                                        </p:tgtEl>
                                        <p:attrNameLst>
                                          <p:attrName>style.visibility</p:attrName>
                                        </p:attrNameLst>
                                      </p:cBhvr>
                                      <p:to>
                                        <p:strVal val="visible"/>
                                      </p:to>
                                    </p:set>
                                  </p:childTnLst>
                                </p:cTn>
                              </p:par>
                              <p:par>
                                <p:cTn id="9" presetID="63" presetClass="path" presetSubtype="0" accel="50000" decel="50000" fill="hold" grpId="1" nodeType="withEffect">
                                  <p:stCondLst>
                                    <p:cond delay="500"/>
                                  </p:stCondLst>
                                  <p:childTnLst>
                                    <p:animMotion origin="layout" path="M 0.0875 0.00047 L 0.20417 0.00047 " pathEditMode="relative" rAng="0" ptsTypes="AA">
                                      <p:cBhvr>
                                        <p:cTn id="10" dur="500" fill="hold"/>
                                        <p:tgtEl>
                                          <p:spTgt spid="18040"/>
                                        </p:tgtEl>
                                        <p:attrNameLst>
                                          <p:attrName>ppt_x</p:attrName>
                                          <p:attrName>ppt_y</p:attrName>
                                        </p:attrNameLst>
                                      </p:cBhvr>
                                      <p:rCtr x="58" y="0"/>
                                    </p:animMotion>
                                  </p:childTnLst>
                                </p:cTn>
                              </p:par>
                              <p:par>
                                <p:cTn id="11" presetID="1" presetClass="entr" presetSubtype="0" fill="hold" grpId="0" nodeType="withEffect">
                                  <p:stCondLst>
                                    <p:cond delay="1000"/>
                                  </p:stCondLst>
                                  <p:childTnLst>
                                    <p:set>
                                      <p:cBhvr>
                                        <p:cTn id="12" dur="1" fill="hold">
                                          <p:stCondLst>
                                            <p:cond delay="0"/>
                                          </p:stCondLst>
                                        </p:cTn>
                                        <p:tgtEl>
                                          <p:spTgt spid="1803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38" grpId="0" animBg="1"/>
      <p:bldP spid="18039" grpId="0" animBg="1"/>
      <p:bldP spid="18040" grpId="0" animBg="1"/>
      <p:bldP spid="18040" grpId="1"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noChangeAspect="1"/>
          </p:cNvGrpSpPr>
          <p:nvPr/>
        </p:nvGrpSpPr>
        <p:grpSpPr bwMode="auto">
          <a:xfrm>
            <a:off x="2047875" y="1138238"/>
            <a:ext cx="7162800" cy="5792787"/>
            <a:chOff x="1290" y="717"/>
            <a:chExt cx="4512" cy="3649"/>
          </a:xfrm>
        </p:grpSpPr>
        <p:sp>
          <p:nvSpPr>
            <p:cNvPr id="19459" name="AutoShape 3"/>
            <p:cNvSpPr>
              <a:spLocks noChangeAspect="1" noChangeArrowheads="1" noTextEdit="1"/>
            </p:cNvSpPr>
            <p:nvPr/>
          </p:nvSpPr>
          <p:spPr bwMode="auto">
            <a:xfrm>
              <a:off x="1290" y="717"/>
              <a:ext cx="4512" cy="3649"/>
            </a:xfrm>
            <a:prstGeom prst="rect">
              <a:avLst/>
            </a:prstGeom>
            <a:noFill/>
            <a:ln w="9525">
              <a:noFill/>
              <a:miter lim="800000"/>
              <a:headEnd/>
              <a:tailEnd/>
            </a:ln>
          </p:spPr>
          <p:txBody>
            <a:bodyPr/>
            <a:lstStyle/>
            <a:p>
              <a:endParaRPr lang="en-GB"/>
            </a:p>
          </p:txBody>
        </p:sp>
        <p:grpSp>
          <p:nvGrpSpPr>
            <p:cNvPr id="3" name="Group 4"/>
            <p:cNvGrpSpPr>
              <a:grpSpLocks/>
            </p:cNvGrpSpPr>
            <p:nvPr/>
          </p:nvGrpSpPr>
          <p:grpSpPr bwMode="auto">
            <a:xfrm>
              <a:off x="1309" y="736"/>
              <a:ext cx="4474" cy="3611"/>
              <a:chOff x="1309" y="736"/>
              <a:chExt cx="4474" cy="3611"/>
            </a:xfrm>
          </p:grpSpPr>
          <p:sp>
            <p:nvSpPr>
              <p:cNvPr id="19461" name="Freeform 5"/>
              <p:cNvSpPr>
                <a:spLocks/>
              </p:cNvSpPr>
              <p:nvPr/>
            </p:nvSpPr>
            <p:spPr bwMode="auto">
              <a:xfrm>
                <a:off x="5398" y="736"/>
                <a:ext cx="363" cy="192"/>
              </a:xfrm>
              <a:custGeom>
                <a:avLst/>
                <a:gdLst/>
                <a:ahLst/>
                <a:cxnLst>
                  <a:cxn ang="0">
                    <a:pos x="889" y="118"/>
                  </a:cxn>
                  <a:cxn ang="0">
                    <a:pos x="889" y="57"/>
                  </a:cxn>
                  <a:cxn ang="0">
                    <a:pos x="889" y="29"/>
                  </a:cxn>
                  <a:cxn ang="0">
                    <a:pos x="739" y="0"/>
                  </a:cxn>
                  <a:cxn ang="0">
                    <a:pos x="682" y="29"/>
                  </a:cxn>
                  <a:cxn ang="0">
                    <a:pos x="502" y="0"/>
                  </a:cxn>
                  <a:cxn ang="0">
                    <a:pos x="237" y="29"/>
                  </a:cxn>
                  <a:cxn ang="0">
                    <a:pos x="265" y="87"/>
                  </a:cxn>
                  <a:cxn ang="0">
                    <a:pos x="295" y="148"/>
                  </a:cxn>
                  <a:cxn ang="0">
                    <a:pos x="207" y="118"/>
                  </a:cxn>
                  <a:cxn ang="0">
                    <a:pos x="147" y="148"/>
                  </a:cxn>
                  <a:cxn ang="0">
                    <a:pos x="147" y="175"/>
                  </a:cxn>
                  <a:cxn ang="0">
                    <a:pos x="207" y="175"/>
                  </a:cxn>
                  <a:cxn ang="0">
                    <a:pos x="265" y="206"/>
                  </a:cxn>
                  <a:cxn ang="0">
                    <a:pos x="207" y="236"/>
                  </a:cxn>
                  <a:cxn ang="0">
                    <a:pos x="237" y="295"/>
                  </a:cxn>
                  <a:cxn ang="0">
                    <a:pos x="207" y="325"/>
                  </a:cxn>
                  <a:cxn ang="0">
                    <a:pos x="118" y="355"/>
                  </a:cxn>
                  <a:cxn ang="0">
                    <a:pos x="59" y="355"/>
                  </a:cxn>
                  <a:cxn ang="0">
                    <a:pos x="0" y="413"/>
                  </a:cxn>
                  <a:cxn ang="0">
                    <a:pos x="118" y="503"/>
                  </a:cxn>
                  <a:cxn ang="0">
                    <a:pos x="237" y="531"/>
                  </a:cxn>
                  <a:cxn ang="0">
                    <a:pos x="295" y="503"/>
                  </a:cxn>
                  <a:cxn ang="0">
                    <a:pos x="384" y="531"/>
                  </a:cxn>
                  <a:cxn ang="0">
                    <a:pos x="414" y="531"/>
                  </a:cxn>
                  <a:cxn ang="0">
                    <a:pos x="444" y="531"/>
                  </a:cxn>
                  <a:cxn ang="0">
                    <a:pos x="502" y="561"/>
                  </a:cxn>
                  <a:cxn ang="0">
                    <a:pos x="562" y="531"/>
                  </a:cxn>
                  <a:cxn ang="0">
                    <a:pos x="532" y="591"/>
                  </a:cxn>
                  <a:cxn ang="0">
                    <a:pos x="593" y="591"/>
                  </a:cxn>
                  <a:cxn ang="0">
                    <a:pos x="593" y="621"/>
                  </a:cxn>
                  <a:cxn ang="0">
                    <a:pos x="593" y="650"/>
                  </a:cxn>
                  <a:cxn ang="0">
                    <a:pos x="651" y="709"/>
                  </a:cxn>
                  <a:cxn ang="0">
                    <a:pos x="858" y="740"/>
                  </a:cxn>
                  <a:cxn ang="0">
                    <a:pos x="976" y="768"/>
                  </a:cxn>
                  <a:cxn ang="0">
                    <a:pos x="1037" y="740"/>
                  </a:cxn>
                  <a:cxn ang="0">
                    <a:pos x="1125" y="768"/>
                  </a:cxn>
                  <a:cxn ang="0">
                    <a:pos x="1183" y="768"/>
                  </a:cxn>
                  <a:cxn ang="0">
                    <a:pos x="1183" y="740"/>
                  </a:cxn>
                  <a:cxn ang="0">
                    <a:pos x="1274" y="768"/>
                  </a:cxn>
                  <a:cxn ang="0">
                    <a:pos x="1362" y="740"/>
                  </a:cxn>
                  <a:cxn ang="0">
                    <a:pos x="1421" y="768"/>
                  </a:cxn>
                  <a:cxn ang="0">
                    <a:pos x="1421" y="709"/>
                  </a:cxn>
                  <a:cxn ang="0">
                    <a:pos x="1302" y="680"/>
                  </a:cxn>
                  <a:cxn ang="0">
                    <a:pos x="1244" y="650"/>
                  </a:cxn>
                  <a:cxn ang="0">
                    <a:pos x="1125" y="621"/>
                  </a:cxn>
                  <a:cxn ang="0">
                    <a:pos x="1007" y="531"/>
                  </a:cxn>
                  <a:cxn ang="0">
                    <a:pos x="918" y="473"/>
                  </a:cxn>
                  <a:cxn ang="0">
                    <a:pos x="830" y="325"/>
                  </a:cxn>
                  <a:cxn ang="0">
                    <a:pos x="800" y="266"/>
                  </a:cxn>
                  <a:cxn ang="0">
                    <a:pos x="830" y="206"/>
                  </a:cxn>
                  <a:cxn ang="0">
                    <a:pos x="830" y="148"/>
                  </a:cxn>
                  <a:cxn ang="0">
                    <a:pos x="889" y="148"/>
                  </a:cxn>
                </a:cxnLst>
                <a:rect l="0" t="0" r="r" b="b"/>
                <a:pathLst>
                  <a:path w="1451" h="768">
                    <a:moveTo>
                      <a:pt x="889" y="148"/>
                    </a:moveTo>
                    <a:lnTo>
                      <a:pt x="889" y="118"/>
                    </a:lnTo>
                    <a:lnTo>
                      <a:pt x="830" y="118"/>
                    </a:lnTo>
                    <a:lnTo>
                      <a:pt x="889" y="57"/>
                    </a:lnTo>
                    <a:lnTo>
                      <a:pt x="918" y="57"/>
                    </a:lnTo>
                    <a:lnTo>
                      <a:pt x="889" y="29"/>
                    </a:lnTo>
                    <a:lnTo>
                      <a:pt x="769" y="29"/>
                    </a:lnTo>
                    <a:lnTo>
                      <a:pt x="739" y="0"/>
                    </a:lnTo>
                    <a:lnTo>
                      <a:pt x="711" y="0"/>
                    </a:lnTo>
                    <a:lnTo>
                      <a:pt x="682" y="29"/>
                    </a:lnTo>
                    <a:lnTo>
                      <a:pt x="651" y="0"/>
                    </a:lnTo>
                    <a:lnTo>
                      <a:pt x="502" y="0"/>
                    </a:lnTo>
                    <a:lnTo>
                      <a:pt x="474" y="29"/>
                    </a:lnTo>
                    <a:lnTo>
                      <a:pt x="237" y="29"/>
                    </a:lnTo>
                    <a:lnTo>
                      <a:pt x="237" y="87"/>
                    </a:lnTo>
                    <a:lnTo>
                      <a:pt x="265" y="87"/>
                    </a:lnTo>
                    <a:lnTo>
                      <a:pt x="265" y="118"/>
                    </a:lnTo>
                    <a:lnTo>
                      <a:pt x="295" y="148"/>
                    </a:lnTo>
                    <a:lnTo>
                      <a:pt x="237" y="118"/>
                    </a:lnTo>
                    <a:lnTo>
                      <a:pt x="207" y="118"/>
                    </a:lnTo>
                    <a:lnTo>
                      <a:pt x="177" y="148"/>
                    </a:lnTo>
                    <a:lnTo>
                      <a:pt x="147" y="148"/>
                    </a:lnTo>
                    <a:lnTo>
                      <a:pt x="118" y="175"/>
                    </a:lnTo>
                    <a:lnTo>
                      <a:pt x="147" y="175"/>
                    </a:lnTo>
                    <a:lnTo>
                      <a:pt x="177" y="206"/>
                    </a:lnTo>
                    <a:lnTo>
                      <a:pt x="207" y="175"/>
                    </a:lnTo>
                    <a:lnTo>
                      <a:pt x="237" y="175"/>
                    </a:lnTo>
                    <a:lnTo>
                      <a:pt x="265" y="206"/>
                    </a:lnTo>
                    <a:lnTo>
                      <a:pt x="237" y="236"/>
                    </a:lnTo>
                    <a:lnTo>
                      <a:pt x="207" y="236"/>
                    </a:lnTo>
                    <a:lnTo>
                      <a:pt x="207" y="266"/>
                    </a:lnTo>
                    <a:lnTo>
                      <a:pt x="237" y="295"/>
                    </a:lnTo>
                    <a:lnTo>
                      <a:pt x="177" y="295"/>
                    </a:lnTo>
                    <a:lnTo>
                      <a:pt x="207" y="325"/>
                    </a:lnTo>
                    <a:lnTo>
                      <a:pt x="147" y="355"/>
                    </a:lnTo>
                    <a:lnTo>
                      <a:pt x="118" y="355"/>
                    </a:lnTo>
                    <a:lnTo>
                      <a:pt x="88" y="325"/>
                    </a:lnTo>
                    <a:lnTo>
                      <a:pt x="59" y="355"/>
                    </a:lnTo>
                    <a:lnTo>
                      <a:pt x="0" y="355"/>
                    </a:lnTo>
                    <a:lnTo>
                      <a:pt x="0" y="413"/>
                    </a:lnTo>
                    <a:lnTo>
                      <a:pt x="88" y="503"/>
                    </a:lnTo>
                    <a:lnTo>
                      <a:pt x="118" y="503"/>
                    </a:lnTo>
                    <a:lnTo>
                      <a:pt x="147" y="531"/>
                    </a:lnTo>
                    <a:lnTo>
                      <a:pt x="237" y="531"/>
                    </a:lnTo>
                    <a:lnTo>
                      <a:pt x="207" y="503"/>
                    </a:lnTo>
                    <a:lnTo>
                      <a:pt x="295" y="503"/>
                    </a:lnTo>
                    <a:lnTo>
                      <a:pt x="325" y="531"/>
                    </a:lnTo>
                    <a:lnTo>
                      <a:pt x="384" y="531"/>
                    </a:lnTo>
                    <a:lnTo>
                      <a:pt x="384" y="503"/>
                    </a:lnTo>
                    <a:lnTo>
                      <a:pt x="414" y="531"/>
                    </a:lnTo>
                    <a:lnTo>
                      <a:pt x="444" y="503"/>
                    </a:lnTo>
                    <a:lnTo>
                      <a:pt x="444" y="531"/>
                    </a:lnTo>
                    <a:lnTo>
                      <a:pt x="474" y="561"/>
                    </a:lnTo>
                    <a:lnTo>
                      <a:pt x="502" y="561"/>
                    </a:lnTo>
                    <a:lnTo>
                      <a:pt x="532" y="531"/>
                    </a:lnTo>
                    <a:lnTo>
                      <a:pt x="562" y="531"/>
                    </a:lnTo>
                    <a:lnTo>
                      <a:pt x="502" y="591"/>
                    </a:lnTo>
                    <a:lnTo>
                      <a:pt x="532" y="591"/>
                    </a:lnTo>
                    <a:lnTo>
                      <a:pt x="593" y="621"/>
                    </a:lnTo>
                    <a:lnTo>
                      <a:pt x="593" y="591"/>
                    </a:lnTo>
                    <a:lnTo>
                      <a:pt x="651" y="621"/>
                    </a:lnTo>
                    <a:lnTo>
                      <a:pt x="593" y="621"/>
                    </a:lnTo>
                    <a:lnTo>
                      <a:pt x="562" y="650"/>
                    </a:lnTo>
                    <a:lnTo>
                      <a:pt x="593" y="650"/>
                    </a:lnTo>
                    <a:lnTo>
                      <a:pt x="593" y="709"/>
                    </a:lnTo>
                    <a:lnTo>
                      <a:pt x="651" y="709"/>
                    </a:lnTo>
                    <a:lnTo>
                      <a:pt x="711" y="740"/>
                    </a:lnTo>
                    <a:lnTo>
                      <a:pt x="858" y="740"/>
                    </a:lnTo>
                    <a:lnTo>
                      <a:pt x="889" y="768"/>
                    </a:lnTo>
                    <a:lnTo>
                      <a:pt x="976" y="768"/>
                    </a:lnTo>
                    <a:lnTo>
                      <a:pt x="976" y="740"/>
                    </a:lnTo>
                    <a:lnTo>
                      <a:pt x="1037" y="740"/>
                    </a:lnTo>
                    <a:lnTo>
                      <a:pt x="1065" y="768"/>
                    </a:lnTo>
                    <a:lnTo>
                      <a:pt x="1125" y="768"/>
                    </a:lnTo>
                    <a:lnTo>
                      <a:pt x="1155" y="740"/>
                    </a:lnTo>
                    <a:lnTo>
                      <a:pt x="1183" y="768"/>
                    </a:lnTo>
                    <a:lnTo>
                      <a:pt x="1214" y="768"/>
                    </a:lnTo>
                    <a:lnTo>
                      <a:pt x="1183" y="740"/>
                    </a:lnTo>
                    <a:lnTo>
                      <a:pt x="1244" y="740"/>
                    </a:lnTo>
                    <a:lnTo>
                      <a:pt x="1274" y="768"/>
                    </a:lnTo>
                    <a:lnTo>
                      <a:pt x="1332" y="768"/>
                    </a:lnTo>
                    <a:lnTo>
                      <a:pt x="1362" y="740"/>
                    </a:lnTo>
                    <a:lnTo>
                      <a:pt x="1392" y="768"/>
                    </a:lnTo>
                    <a:lnTo>
                      <a:pt x="1421" y="768"/>
                    </a:lnTo>
                    <a:lnTo>
                      <a:pt x="1451" y="740"/>
                    </a:lnTo>
                    <a:lnTo>
                      <a:pt x="1421" y="709"/>
                    </a:lnTo>
                    <a:lnTo>
                      <a:pt x="1332" y="709"/>
                    </a:lnTo>
                    <a:lnTo>
                      <a:pt x="1302" y="680"/>
                    </a:lnTo>
                    <a:lnTo>
                      <a:pt x="1274" y="680"/>
                    </a:lnTo>
                    <a:lnTo>
                      <a:pt x="1244" y="650"/>
                    </a:lnTo>
                    <a:lnTo>
                      <a:pt x="1183" y="621"/>
                    </a:lnTo>
                    <a:lnTo>
                      <a:pt x="1125" y="621"/>
                    </a:lnTo>
                    <a:lnTo>
                      <a:pt x="1037" y="531"/>
                    </a:lnTo>
                    <a:lnTo>
                      <a:pt x="1007" y="531"/>
                    </a:lnTo>
                    <a:lnTo>
                      <a:pt x="946" y="473"/>
                    </a:lnTo>
                    <a:lnTo>
                      <a:pt x="918" y="473"/>
                    </a:lnTo>
                    <a:lnTo>
                      <a:pt x="830" y="384"/>
                    </a:lnTo>
                    <a:lnTo>
                      <a:pt x="830" y="325"/>
                    </a:lnTo>
                    <a:lnTo>
                      <a:pt x="800" y="295"/>
                    </a:lnTo>
                    <a:lnTo>
                      <a:pt x="800" y="266"/>
                    </a:lnTo>
                    <a:lnTo>
                      <a:pt x="769" y="266"/>
                    </a:lnTo>
                    <a:lnTo>
                      <a:pt x="830" y="206"/>
                    </a:lnTo>
                    <a:lnTo>
                      <a:pt x="800" y="175"/>
                    </a:lnTo>
                    <a:lnTo>
                      <a:pt x="830" y="148"/>
                    </a:lnTo>
                    <a:lnTo>
                      <a:pt x="858" y="175"/>
                    </a:lnTo>
                    <a:lnTo>
                      <a:pt x="889" y="148"/>
                    </a:lnTo>
                    <a:close/>
                  </a:path>
                </a:pathLst>
              </a:custGeom>
              <a:solidFill>
                <a:srgbClr val="FFFF7F"/>
              </a:solidFill>
              <a:ln w="9525">
                <a:noFill/>
                <a:round/>
                <a:headEnd/>
                <a:tailEnd/>
              </a:ln>
            </p:spPr>
            <p:txBody>
              <a:bodyPr/>
              <a:lstStyle/>
              <a:p>
                <a:endParaRPr lang="en-GB"/>
              </a:p>
            </p:txBody>
          </p:sp>
          <p:sp>
            <p:nvSpPr>
              <p:cNvPr id="19462" name="Freeform 6"/>
              <p:cNvSpPr>
                <a:spLocks/>
              </p:cNvSpPr>
              <p:nvPr/>
            </p:nvSpPr>
            <p:spPr bwMode="auto">
              <a:xfrm>
                <a:off x="5702" y="928"/>
                <a:ext cx="15" cy="7"/>
              </a:xfrm>
              <a:custGeom>
                <a:avLst/>
                <a:gdLst/>
                <a:ahLst/>
                <a:cxnLst>
                  <a:cxn ang="0">
                    <a:pos x="30" y="30"/>
                  </a:cxn>
                  <a:cxn ang="0">
                    <a:pos x="60" y="0"/>
                  </a:cxn>
                  <a:cxn ang="0">
                    <a:pos x="0" y="0"/>
                  </a:cxn>
                  <a:cxn ang="0">
                    <a:pos x="30" y="30"/>
                  </a:cxn>
                </a:cxnLst>
                <a:rect l="0" t="0" r="r" b="b"/>
                <a:pathLst>
                  <a:path w="60" h="30">
                    <a:moveTo>
                      <a:pt x="30" y="30"/>
                    </a:moveTo>
                    <a:lnTo>
                      <a:pt x="60" y="0"/>
                    </a:lnTo>
                    <a:lnTo>
                      <a:pt x="0" y="0"/>
                    </a:lnTo>
                    <a:lnTo>
                      <a:pt x="30" y="30"/>
                    </a:lnTo>
                    <a:close/>
                  </a:path>
                </a:pathLst>
              </a:custGeom>
              <a:solidFill>
                <a:srgbClr val="FFFF7F"/>
              </a:solidFill>
              <a:ln w="9525">
                <a:noFill/>
                <a:round/>
                <a:headEnd/>
                <a:tailEnd/>
              </a:ln>
            </p:spPr>
            <p:txBody>
              <a:bodyPr/>
              <a:lstStyle/>
              <a:p>
                <a:endParaRPr lang="en-GB"/>
              </a:p>
            </p:txBody>
          </p:sp>
          <p:sp>
            <p:nvSpPr>
              <p:cNvPr id="19463" name="Freeform 7"/>
              <p:cNvSpPr>
                <a:spLocks/>
              </p:cNvSpPr>
              <p:nvPr/>
            </p:nvSpPr>
            <p:spPr bwMode="auto">
              <a:xfrm>
                <a:off x="5532" y="906"/>
                <a:ext cx="15" cy="7"/>
              </a:xfrm>
              <a:custGeom>
                <a:avLst/>
                <a:gdLst/>
                <a:ahLst/>
                <a:cxnLst>
                  <a:cxn ang="0">
                    <a:pos x="30" y="0"/>
                  </a:cxn>
                  <a:cxn ang="0">
                    <a:pos x="0" y="29"/>
                  </a:cxn>
                  <a:cxn ang="0">
                    <a:pos x="61" y="29"/>
                  </a:cxn>
                  <a:cxn ang="0">
                    <a:pos x="30" y="0"/>
                  </a:cxn>
                </a:cxnLst>
                <a:rect l="0" t="0" r="r" b="b"/>
                <a:pathLst>
                  <a:path w="61" h="29">
                    <a:moveTo>
                      <a:pt x="30" y="0"/>
                    </a:moveTo>
                    <a:lnTo>
                      <a:pt x="0" y="29"/>
                    </a:lnTo>
                    <a:lnTo>
                      <a:pt x="61" y="29"/>
                    </a:lnTo>
                    <a:lnTo>
                      <a:pt x="30" y="0"/>
                    </a:lnTo>
                    <a:close/>
                  </a:path>
                </a:pathLst>
              </a:custGeom>
              <a:solidFill>
                <a:srgbClr val="FFFF7F"/>
              </a:solidFill>
              <a:ln w="9525">
                <a:noFill/>
                <a:round/>
                <a:headEnd/>
                <a:tailEnd/>
              </a:ln>
            </p:spPr>
            <p:txBody>
              <a:bodyPr/>
              <a:lstStyle/>
              <a:p>
                <a:endParaRPr lang="en-GB"/>
              </a:p>
            </p:txBody>
          </p:sp>
          <p:sp>
            <p:nvSpPr>
              <p:cNvPr id="19464" name="Freeform 8"/>
              <p:cNvSpPr>
                <a:spLocks/>
              </p:cNvSpPr>
              <p:nvPr/>
            </p:nvSpPr>
            <p:spPr bwMode="auto">
              <a:xfrm>
                <a:off x="4220" y="973"/>
                <a:ext cx="1556" cy="2257"/>
              </a:xfrm>
              <a:custGeom>
                <a:avLst/>
                <a:gdLst/>
                <a:ahLst/>
                <a:cxnLst>
                  <a:cxn ang="0">
                    <a:pos x="5333" y="443"/>
                  </a:cxn>
                  <a:cxn ang="0">
                    <a:pos x="5037" y="473"/>
                  </a:cxn>
                  <a:cxn ang="0">
                    <a:pos x="4621" y="650"/>
                  </a:cxn>
                  <a:cxn ang="0">
                    <a:pos x="4414" y="829"/>
                  </a:cxn>
                  <a:cxn ang="0">
                    <a:pos x="3734" y="741"/>
                  </a:cxn>
                  <a:cxn ang="0">
                    <a:pos x="3911" y="473"/>
                  </a:cxn>
                  <a:cxn ang="0">
                    <a:pos x="3527" y="532"/>
                  </a:cxn>
                  <a:cxn ang="0">
                    <a:pos x="3734" y="977"/>
                  </a:cxn>
                  <a:cxn ang="0">
                    <a:pos x="3527" y="1066"/>
                  </a:cxn>
                  <a:cxn ang="0">
                    <a:pos x="2785" y="1391"/>
                  </a:cxn>
                  <a:cxn ang="0">
                    <a:pos x="2636" y="1570"/>
                  </a:cxn>
                  <a:cxn ang="0">
                    <a:pos x="2253" y="1421"/>
                  </a:cxn>
                  <a:cxn ang="0">
                    <a:pos x="2310" y="1627"/>
                  </a:cxn>
                  <a:cxn ang="0">
                    <a:pos x="1985" y="1688"/>
                  </a:cxn>
                  <a:cxn ang="0">
                    <a:pos x="1660" y="1479"/>
                  </a:cxn>
                  <a:cxn ang="0">
                    <a:pos x="1541" y="1184"/>
                  </a:cxn>
                  <a:cxn ang="0">
                    <a:pos x="1037" y="916"/>
                  </a:cxn>
                  <a:cxn ang="0">
                    <a:pos x="1273" y="916"/>
                  </a:cxn>
                  <a:cxn ang="0">
                    <a:pos x="1630" y="1036"/>
                  </a:cxn>
                  <a:cxn ang="0">
                    <a:pos x="2785" y="1036"/>
                  </a:cxn>
                  <a:cxn ang="0">
                    <a:pos x="2724" y="621"/>
                  </a:cxn>
                  <a:cxn ang="0">
                    <a:pos x="2134" y="413"/>
                  </a:cxn>
                  <a:cxn ang="0">
                    <a:pos x="1243" y="176"/>
                  </a:cxn>
                  <a:cxn ang="0">
                    <a:pos x="1037" y="148"/>
                  </a:cxn>
                  <a:cxn ang="0">
                    <a:pos x="977" y="58"/>
                  </a:cxn>
                  <a:cxn ang="0">
                    <a:pos x="502" y="118"/>
                  </a:cxn>
                  <a:cxn ang="0">
                    <a:pos x="58" y="325"/>
                  </a:cxn>
                  <a:cxn ang="0">
                    <a:pos x="295" y="947"/>
                  </a:cxn>
                  <a:cxn ang="0">
                    <a:pos x="474" y="1421"/>
                  </a:cxn>
                  <a:cxn ang="0">
                    <a:pos x="681" y="1688"/>
                  </a:cxn>
                  <a:cxn ang="0">
                    <a:pos x="918" y="2250"/>
                  </a:cxn>
                  <a:cxn ang="0">
                    <a:pos x="295" y="2754"/>
                  </a:cxn>
                  <a:cxn ang="0">
                    <a:pos x="770" y="2990"/>
                  </a:cxn>
                  <a:cxn ang="0">
                    <a:pos x="295" y="3167"/>
                  </a:cxn>
                  <a:cxn ang="0">
                    <a:pos x="207" y="3552"/>
                  </a:cxn>
                  <a:cxn ang="0">
                    <a:pos x="384" y="3996"/>
                  </a:cxn>
                  <a:cxn ang="0">
                    <a:pos x="888" y="4321"/>
                  </a:cxn>
                  <a:cxn ang="0">
                    <a:pos x="1273" y="4707"/>
                  </a:cxn>
                  <a:cxn ang="0">
                    <a:pos x="1748" y="5092"/>
                  </a:cxn>
                  <a:cxn ang="0">
                    <a:pos x="1511" y="5448"/>
                  </a:cxn>
                  <a:cxn ang="0">
                    <a:pos x="2162" y="5535"/>
                  </a:cxn>
                  <a:cxn ang="0">
                    <a:pos x="2399" y="5802"/>
                  </a:cxn>
                  <a:cxn ang="0">
                    <a:pos x="2755" y="6068"/>
                  </a:cxn>
                  <a:cxn ang="0">
                    <a:pos x="3377" y="6216"/>
                  </a:cxn>
                  <a:cxn ang="0">
                    <a:pos x="3852" y="6334"/>
                  </a:cxn>
                  <a:cxn ang="0">
                    <a:pos x="3882" y="6838"/>
                  </a:cxn>
                  <a:cxn ang="0">
                    <a:pos x="3763" y="7133"/>
                  </a:cxn>
                  <a:cxn ang="0">
                    <a:pos x="3436" y="7342"/>
                  </a:cxn>
                  <a:cxn ang="0">
                    <a:pos x="3466" y="7549"/>
                  </a:cxn>
                  <a:cxn ang="0">
                    <a:pos x="3259" y="7786"/>
                  </a:cxn>
                  <a:cxn ang="0">
                    <a:pos x="3377" y="7962"/>
                  </a:cxn>
                  <a:cxn ang="0">
                    <a:pos x="4059" y="8378"/>
                  </a:cxn>
                  <a:cxn ang="0">
                    <a:pos x="4533" y="8465"/>
                  </a:cxn>
                  <a:cxn ang="0">
                    <a:pos x="5214" y="8644"/>
                  </a:cxn>
                  <a:cxn ang="0">
                    <a:pos x="5749" y="8821"/>
                  </a:cxn>
                  <a:cxn ang="0">
                    <a:pos x="6193" y="8436"/>
                  </a:cxn>
                  <a:cxn ang="0">
                    <a:pos x="6014" y="8140"/>
                  </a:cxn>
                  <a:cxn ang="0">
                    <a:pos x="6014" y="7637"/>
                  </a:cxn>
                  <a:cxn ang="0">
                    <a:pos x="5895" y="6927"/>
                  </a:cxn>
                  <a:cxn ang="0">
                    <a:pos x="5658" y="6571"/>
                  </a:cxn>
                  <a:cxn ang="0">
                    <a:pos x="5895" y="6157"/>
                  </a:cxn>
                  <a:cxn ang="0">
                    <a:pos x="6044" y="6009"/>
                  </a:cxn>
                  <a:cxn ang="0">
                    <a:pos x="5719" y="473"/>
                  </a:cxn>
                </a:cxnLst>
                <a:rect l="0" t="0" r="r" b="b"/>
                <a:pathLst>
                  <a:path w="6223" h="9028">
                    <a:moveTo>
                      <a:pt x="5601" y="325"/>
                    </a:moveTo>
                    <a:lnTo>
                      <a:pt x="5542" y="325"/>
                    </a:lnTo>
                    <a:lnTo>
                      <a:pt x="5512" y="295"/>
                    </a:lnTo>
                    <a:lnTo>
                      <a:pt x="5481" y="295"/>
                    </a:lnTo>
                    <a:lnTo>
                      <a:pt x="5451" y="325"/>
                    </a:lnTo>
                    <a:lnTo>
                      <a:pt x="5394" y="325"/>
                    </a:lnTo>
                    <a:lnTo>
                      <a:pt x="5363" y="355"/>
                    </a:lnTo>
                    <a:lnTo>
                      <a:pt x="5333" y="355"/>
                    </a:lnTo>
                    <a:lnTo>
                      <a:pt x="5305" y="385"/>
                    </a:lnTo>
                    <a:lnTo>
                      <a:pt x="5274" y="385"/>
                    </a:lnTo>
                    <a:lnTo>
                      <a:pt x="5305" y="413"/>
                    </a:lnTo>
                    <a:lnTo>
                      <a:pt x="5333" y="413"/>
                    </a:lnTo>
                    <a:lnTo>
                      <a:pt x="5363" y="443"/>
                    </a:lnTo>
                    <a:lnTo>
                      <a:pt x="5333" y="443"/>
                    </a:lnTo>
                    <a:lnTo>
                      <a:pt x="5305" y="473"/>
                    </a:lnTo>
                    <a:lnTo>
                      <a:pt x="5274" y="473"/>
                    </a:lnTo>
                    <a:lnTo>
                      <a:pt x="5244" y="443"/>
                    </a:lnTo>
                    <a:lnTo>
                      <a:pt x="5274" y="413"/>
                    </a:lnTo>
                    <a:lnTo>
                      <a:pt x="5156" y="413"/>
                    </a:lnTo>
                    <a:lnTo>
                      <a:pt x="5096" y="443"/>
                    </a:lnTo>
                    <a:lnTo>
                      <a:pt x="5067" y="413"/>
                    </a:lnTo>
                    <a:lnTo>
                      <a:pt x="5007" y="413"/>
                    </a:lnTo>
                    <a:lnTo>
                      <a:pt x="4977" y="443"/>
                    </a:lnTo>
                    <a:lnTo>
                      <a:pt x="4949" y="443"/>
                    </a:lnTo>
                    <a:lnTo>
                      <a:pt x="4977" y="473"/>
                    </a:lnTo>
                    <a:lnTo>
                      <a:pt x="5007" y="443"/>
                    </a:lnTo>
                    <a:lnTo>
                      <a:pt x="5067" y="443"/>
                    </a:lnTo>
                    <a:lnTo>
                      <a:pt x="5037" y="473"/>
                    </a:lnTo>
                    <a:lnTo>
                      <a:pt x="4977" y="473"/>
                    </a:lnTo>
                    <a:lnTo>
                      <a:pt x="4919" y="473"/>
                    </a:lnTo>
                    <a:lnTo>
                      <a:pt x="4889" y="503"/>
                    </a:lnTo>
                    <a:lnTo>
                      <a:pt x="4859" y="503"/>
                    </a:lnTo>
                    <a:lnTo>
                      <a:pt x="4800" y="562"/>
                    </a:lnTo>
                    <a:lnTo>
                      <a:pt x="4800" y="532"/>
                    </a:lnTo>
                    <a:lnTo>
                      <a:pt x="4771" y="562"/>
                    </a:lnTo>
                    <a:lnTo>
                      <a:pt x="4740" y="562"/>
                    </a:lnTo>
                    <a:lnTo>
                      <a:pt x="4712" y="591"/>
                    </a:lnTo>
                    <a:lnTo>
                      <a:pt x="4652" y="591"/>
                    </a:lnTo>
                    <a:lnTo>
                      <a:pt x="4621" y="621"/>
                    </a:lnTo>
                    <a:lnTo>
                      <a:pt x="4564" y="621"/>
                    </a:lnTo>
                    <a:lnTo>
                      <a:pt x="4593" y="650"/>
                    </a:lnTo>
                    <a:lnTo>
                      <a:pt x="4621" y="650"/>
                    </a:lnTo>
                    <a:lnTo>
                      <a:pt x="4652" y="680"/>
                    </a:lnTo>
                    <a:lnTo>
                      <a:pt x="4621" y="680"/>
                    </a:lnTo>
                    <a:lnTo>
                      <a:pt x="4564" y="650"/>
                    </a:lnTo>
                    <a:lnTo>
                      <a:pt x="4533" y="680"/>
                    </a:lnTo>
                    <a:lnTo>
                      <a:pt x="4503" y="680"/>
                    </a:lnTo>
                    <a:lnTo>
                      <a:pt x="4475" y="650"/>
                    </a:lnTo>
                    <a:lnTo>
                      <a:pt x="4445" y="680"/>
                    </a:lnTo>
                    <a:lnTo>
                      <a:pt x="4357" y="680"/>
                    </a:lnTo>
                    <a:lnTo>
                      <a:pt x="4384" y="710"/>
                    </a:lnTo>
                    <a:lnTo>
                      <a:pt x="4414" y="710"/>
                    </a:lnTo>
                    <a:lnTo>
                      <a:pt x="4414" y="741"/>
                    </a:lnTo>
                    <a:lnTo>
                      <a:pt x="4384" y="768"/>
                    </a:lnTo>
                    <a:lnTo>
                      <a:pt x="4384" y="798"/>
                    </a:lnTo>
                    <a:lnTo>
                      <a:pt x="4414" y="829"/>
                    </a:lnTo>
                    <a:lnTo>
                      <a:pt x="4414" y="859"/>
                    </a:lnTo>
                    <a:lnTo>
                      <a:pt x="4384" y="887"/>
                    </a:lnTo>
                    <a:lnTo>
                      <a:pt x="4296" y="887"/>
                    </a:lnTo>
                    <a:lnTo>
                      <a:pt x="4266" y="916"/>
                    </a:lnTo>
                    <a:lnTo>
                      <a:pt x="4177" y="916"/>
                    </a:lnTo>
                    <a:lnTo>
                      <a:pt x="4147" y="947"/>
                    </a:lnTo>
                    <a:lnTo>
                      <a:pt x="4147" y="916"/>
                    </a:lnTo>
                    <a:lnTo>
                      <a:pt x="4029" y="916"/>
                    </a:lnTo>
                    <a:lnTo>
                      <a:pt x="4000" y="887"/>
                    </a:lnTo>
                    <a:lnTo>
                      <a:pt x="3941" y="859"/>
                    </a:lnTo>
                    <a:lnTo>
                      <a:pt x="3882" y="798"/>
                    </a:lnTo>
                    <a:lnTo>
                      <a:pt x="3822" y="798"/>
                    </a:lnTo>
                    <a:lnTo>
                      <a:pt x="3763" y="768"/>
                    </a:lnTo>
                    <a:lnTo>
                      <a:pt x="3734" y="741"/>
                    </a:lnTo>
                    <a:lnTo>
                      <a:pt x="3734" y="710"/>
                    </a:lnTo>
                    <a:lnTo>
                      <a:pt x="3763" y="710"/>
                    </a:lnTo>
                    <a:lnTo>
                      <a:pt x="3791" y="680"/>
                    </a:lnTo>
                    <a:lnTo>
                      <a:pt x="3822" y="680"/>
                    </a:lnTo>
                    <a:lnTo>
                      <a:pt x="3791" y="650"/>
                    </a:lnTo>
                    <a:lnTo>
                      <a:pt x="3882" y="650"/>
                    </a:lnTo>
                    <a:lnTo>
                      <a:pt x="3911" y="621"/>
                    </a:lnTo>
                    <a:lnTo>
                      <a:pt x="4089" y="621"/>
                    </a:lnTo>
                    <a:lnTo>
                      <a:pt x="4089" y="591"/>
                    </a:lnTo>
                    <a:lnTo>
                      <a:pt x="4029" y="532"/>
                    </a:lnTo>
                    <a:lnTo>
                      <a:pt x="4000" y="532"/>
                    </a:lnTo>
                    <a:lnTo>
                      <a:pt x="3970" y="503"/>
                    </a:lnTo>
                    <a:lnTo>
                      <a:pt x="3941" y="503"/>
                    </a:lnTo>
                    <a:lnTo>
                      <a:pt x="3911" y="473"/>
                    </a:lnTo>
                    <a:lnTo>
                      <a:pt x="3882" y="473"/>
                    </a:lnTo>
                    <a:lnTo>
                      <a:pt x="3882" y="443"/>
                    </a:lnTo>
                    <a:lnTo>
                      <a:pt x="3852" y="413"/>
                    </a:lnTo>
                    <a:lnTo>
                      <a:pt x="3408" y="413"/>
                    </a:lnTo>
                    <a:lnTo>
                      <a:pt x="3377" y="385"/>
                    </a:lnTo>
                    <a:lnTo>
                      <a:pt x="3290" y="385"/>
                    </a:lnTo>
                    <a:lnTo>
                      <a:pt x="3317" y="413"/>
                    </a:lnTo>
                    <a:lnTo>
                      <a:pt x="3347" y="413"/>
                    </a:lnTo>
                    <a:lnTo>
                      <a:pt x="3377" y="443"/>
                    </a:lnTo>
                    <a:lnTo>
                      <a:pt x="3436" y="443"/>
                    </a:lnTo>
                    <a:lnTo>
                      <a:pt x="3466" y="473"/>
                    </a:lnTo>
                    <a:lnTo>
                      <a:pt x="3497" y="473"/>
                    </a:lnTo>
                    <a:lnTo>
                      <a:pt x="3527" y="503"/>
                    </a:lnTo>
                    <a:lnTo>
                      <a:pt x="3527" y="532"/>
                    </a:lnTo>
                    <a:lnTo>
                      <a:pt x="3554" y="562"/>
                    </a:lnTo>
                    <a:lnTo>
                      <a:pt x="3527" y="562"/>
                    </a:lnTo>
                    <a:lnTo>
                      <a:pt x="3554" y="591"/>
                    </a:lnTo>
                    <a:lnTo>
                      <a:pt x="3527" y="591"/>
                    </a:lnTo>
                    <a:lnTo>
                      <a:pt x="3527" y="680"/>
                    </a:lnTo>
                    <a:lnTo>
                      <a:pt x="3497" y="680"/>
                    </a:lnTo>
                    <a:lnTo>
                      <a:pt x="3497" y="768"/>
                    </a:lnTo>
                    <a:lnTo>
                      <a:pt x="3527" y="798"/>
                    </a:lnTo>
                    <a:lnTo>
                      <a:pt x="3584" y="798"/>
                    </a:lnTo>
                    <a:lnTo>
                      <a:pt x="3645" y="859"/>
                    </a:lnTo>
                    <a:lnTo>
                      <a:pt x="3673" y="859"/>
                    </a:lnTo>
                    <a:lnTo>
                      <a:pt x="3704" y="887"/>
                    </a:lnTo>
                    <a:lnTo>
                      <a:pt x="3673" y="916"/>
                    </a:lnTo>
                    <a:lnTo>
                      <a:pt x="3734" y="977"/>
                    </a:lnTo>
                    <a:lnTo>
                      <a:pt x="3704" y="977"/>
                    </a:lnTo>
                    <a:lnTo>
                      <a:pt x="3645" y="1036"/>
                    </a:lnTo>
                    <a:lnTo>
                      <a:pt x="3645" y="1095"/>
                    </a:lnTo>
                    <a:lnTo>
                      <a:pt x="3673" y="1154"/>
                    </a:lnTo>
                    <a:lnTo>
                      <a:pt x="3645" y="1123"/>
                    </a:lnTo>
                    <a:lnTo>
                      <a:pt x="3615" y="1123"/>
                    </a:lnTo>
                    <a:lnTo>
                      <a:pt x="3584" y="1095"/>
                    </a:lnTo>
                    <a:lnTo>
                      <a:pt x="3554" y="1123"/>
                    </a:lnTo>
                    <a:lnTo>
                      <a:pt x="3527" y="1123"/>
                    </a:lnTo>
                    <a:lnTo>
                      <a:pt x="3527" y="1154"/>
                    </a:lnTo>
                    <a:lnTo>
                      <a:pt x="3497" y="1123"/>
                    </a:lnTo>
                    <a:lnTo>
                      <a:pt x="3527" y="1095"/>
                    </a:lnTo>
                    <a:lnTo>
                      <a:pt x="3554" y="1095"/>
                    </a:lnTo>
                    <a:lnTo>
                      <a:pt x="3527" y="1066"/>
                    </a:lnTo>
                    <a:lnTo>
                      <a:pt x="3466" y="1066"/>
                    </a:lnTo>
                    <a:lnTo>
                      <a:pt x="3436" y="1036"/>
                    </a:lnTo>
                    <a:lnTo>
                      <a:pt x="3290" y="1036"/>
                    </a:lnTo>
                    <a:lnTo>
                      <a:pt x="3259" y="1005"/>
                    </a:lnTo>
                    <a:lnTo>
                      <a:pt x="3199" y="1005"/>
                    </a:lnTo>
                    <a:lnTo>
                      <a:pt x="3081" y="1123"/>
                    </a:lnTo>
                    <a:lnTo>
                      <a:pt x="3052" y="1123"/>
                    </a:lnTo>
                    <a:lnTo>
                      <a:pt x="3022" y="1154"/>
                    </a:lnTo>
                    <a:lnTo>
                      <a:pt x="2904" y="1154"/>
                    </a:lnTo>
                    <a:lnTo>
                      <a:pt x="2815" y="1243"/>
                    </a:lnTo>
                    <a:lnTo>
                      <a:pt x="2785" y="1243"/>
                    </a:lnTo>
                    <a:lnTo>
                      <a:pt x="2724" y="1302"/>
                    </a:lnTo>
                    <a:lnTo>
                      <a:pt x="2724" y="1332"/>
                    </a:lnTo>
                    <a:lnTo>
                      <a:pt x="2785" y="1391"/>
                    </a:lnTo>
                    <a:lnTo>
                      <a:pt x="2815" y="1391"/>
                    </a:lnTo>
                    <a:lnTo>
                      <a:pt x="2815" y="1421"/>
                    </a:lnTo>
                    <a:lnTo>
                      <a:pt x="2844" y="1450"/>
                    </a:lnTo>
                    <a:lnTo>
                      <a:pt x="2874" y="1450"/>
                    </a:lnTo>
                    <a:lnTo>
                      <a:pt x="2933" y="1509"/>
                    </a:lnTo>
                    <a:lnTo>
                      <a:pt x="2933" y="1570"/>
                    </a:lnTo>
                    <a:lnTo>
                      <a:pt x="2962" y="1597"/>
                    </a:lnTo>
                    <a:lnTo>
                      <a:pt x="2904" y="1597"/>
                    </a:lnTo>
                    <a:lnTo>
                      <a:pt x="2844" y="1539"/>
                    </a:lnTo>
                    <a:lnTo>
                      <a:pt x="2844" y="1570"/>
                    </a:lnTo>
                    <a:lnTo>
                      <a:pt x="2815" y="1597"/>
                    </a:lnTo>
                    <a:lnTo>
                      <a:pt x="2755" y="1597"/>
                    </a:lnTo>
                    <a:lnTo>
                      <a:pt x="2724" y="1570"/>
                    </a:lnTo>
                    <a:lnTo>
                      <a:pt x="2636" y="1570"/>
                    </a:lnTo>
                    <a:lnTo>
                      <a:pt x="2608" y="1539"/>
                    </a:lnTo>
                    <a:lnTo>
                      <a:pt x="2517" y="1539"/>
                    </a:lnTo>
                    <a:lnTo>
                      <a:pt x="2490" y="1509"/>
                    </a:lnTo>
                    <a:lnTo>
                      <a:pt x="2460" y="1539"/>
                    </a:lnTo>
                    <a:lnTo>
                      <a:pt x="2429" y="1539"/>
                    </a:lnTo>
                    <a:lnTo>
                      <a:pt x="2399" y="1570"/>
                    </a:lnTo>
                    <a:lnTo>
                      <a:pt x="2399" y="1539"/>
                    </a:lnTo>
                    <a:lnTo>
                      <a:pt x="2429" y="1509"/>
                    </a:lnTo>
                    <a:lnTo>
                      <a:pt x="2399" y="1509"/>
                    </a:lnTo>
                    <a:lnTo>
                      <a:pt x="2371" y="1479"/>
                    </a:lnTo>
                    <a:lnTo>
                      <a:pt x="2341" y="1479"/>
                    </a:lnTo>
                    <a:lnTo>
                      <a:pt x="2310" y="1450"/>
                    </a:lnTo>
                    <a:lnTo>
                      <a:pt x="2280" y="1450"/>
                    </a:lnTo>
                    <a:lnTo>
                      <a:pt x="2253" y="1421"/>
                    </a:lnTo>
                    <a:lnTo>
                      <a:pt x="2162" y="1421"/>
                    </a:lnTo>
                    <a:lnTo>
                      <a:pt x="2134" y="1391"/>
                    </a:lnTo>
                    <a:lnTo>
                      <a:pt x="2103" y="1391"/>
                    </a:lnTo>
                    <a:lnTo>
                      <a:pt x="2103" y="1450"/>
                    </a:lnTo>
                    <a:lnTo>
                      <a:pt x="2074" y="1479"/>
                    </a:lnTo>
                    <a:lnTo>
                      <a:pt x="2015" y="1479"/>
                    </a:lnTo>
                    <a:lnTo>
                      <a:pt x="2015" y="1509"/>
                    </a:lnTo>
                    <a:lnTo>
                      <a:pt x="2044" y="1539"/>
                    </a:lnTo>
                    <a:lnTo>
                      <a:pt x="2074" y="1539"/>
                    </a:lnTo>
                    <a:lnTo>
                      <a:pt x="2162" y="1627"/>
                    </a:lnTo>
                    <a:lnTo>
                      <a:pt x="2192" y="1627"/>
                    </a:lnTo>
                    <a:lnTo>
                      <a:pt x="2222" y="1657"/>
                    </a:lnTo>
                    <a:lnTo>
                      <a:pt x="2280" y="1657"/>
                    </a:lnTo>
                    <a:lnTo>
                      <a:pt x="2310" y="1627"/>
                    </a:lnTo>
                    <a:lnTo>
                      <a:pt x="2341" y="1627"/>
                    </a:lnTo>
                    <a:lnTo>
                      <a:pt x="2371" y="1657"/>
                    </a:lnTo>
                    <a:lnTo>
                      <a:pt x="2399" y="1657"/>
                    </a:lnTo>
                    <a:lnTo>
                      <a:pt x="2399" y="1688"/>
                    </a:lnTo>
                    <a:lnTo>
                      <a:pt x="2429" y="1716"/>
                    </a:lnTo>
                    <a:lnTo>
                      <a:pt x="2429" y="1776"/>
                    </a:lnTo>
                    <a:lnTo>
                      <a:pt x="2341" y="1776"/>
                    </a:lnTo>
                    <a:lnTo>
                      <a:pt x="2310" y="1806"/>
                    </a:lnTo>
                    <a:lnTo>
                      <a:pt x="2192" y="1806"/>
                    </a:lnTo>
                    <a:lnTo>
                      <a:pt x="2134" y="1776"/>
                    </a:lnTo>
                    <a:lnTo>
                      <a:pt x="2044" y="1776"/>
                    </a:lnTo>
                    <a:lnTo>
                      <a:pt x="2015" y="1746"/>
                    </a:lnTo>
                    <a:lnTo>
                      <a:pt x="2015" y="1716"/>
                    </a:lnTo>
                    <a:lnTo>
                      <a:pt x="1985" y="1688"/>
                    </a:lnTo>
                    <a:lnTo>
                      <a:pt x="1955" y="1688"/>
                    </a:lnTo>
                    <a:lnTo>
                      <a:pt x="1925" y="1657"/>
                    </a:lnTo>
                    <a:lnTo>
                      <a:pt x="1896" y="1657"/>
                    </a:lnTo>
                    <a:lnTo>
                      <a:pt x="1867" y="1627"/>
                    </a:lnTo>
                    <a:lnTo>
                      <a:pt x="1837" y="1657"/>
                    </a:lnTo>
                    <a:lnTo>
                      <a:pt x="1748" y="1657"/>
                    </a:lnTo>
                    <a:lnTo>
                      <a:pt x="1748" y="1627"/>
                    </a:lnTo>
                    <a:lnTo>
                      <a:pt x="1718" y="1627"/>
                    </a:lnTo>
                    <a:lnTo>
                      <a:pt x="1660" y="1597"/>
                    </a:lnTo>
                    <a:lnTo>
                      <a:pt x="1688" y="1570"/>
                    </a:lnTo>
                    <a:lnTo>
                      <a:pt x="1660" y="1539"/>
                    </a:lnTo>
                    <a:lnTo>
                      <a:pt x="1688" y="1539"/>
                    </a:lnTo>
                    <a:lnTo>
                      <a:pt x="1660" y="1509"/>
                    </a:lnTo>
                    <a:lnTo>
                      <a:pt x="1660" y="1479"/>
                    </a:lnTo>
                    <a:lnTo>
                      <a:pt x="1630" y="1479"/>
                    </a:lnTo>
                    <a:lnTo>
                      <a:pt x="1600" y="1450"/>
                    </a:lnTo>
                    <a:lnTo>
                      <a:pt x="1600" y="1421"/>
                    </a:lnTo>
                    <a:lnTo>
                      <a:pt x="1569" y="1421"/>
                    </a:lnTo>
                    <a:lnTo>
                      <a:pt x="1569" y="1391"/>
                    </a:lnTo>
                    <a:lnTo>
                      <a:pt x="1541" y="1391"/>
                    </a:lnTo>
                    <a:lnTo>
                      <a:pt x="1511" y="1332"/>
                    </a:lnTo>
                    <a:lnTo>
                      <a:pt x="1541" y="1332"/>
                    </a:lnTo>
                    <a:lnTo>
                      <a:pt x="1569" y="1302"/>
                    </a:lnTo>
                    <a:lnTo>
                      <a:pt x="1569" y="1243"/>
                    </a:lnTo>
                    <a:lnTo>
                      <a:pt x="1600" y="1243"/>
                    </a:lnTo>
                    <a:lnTo>
                      <a:pt x="1600" y="1214"/>
                    </a:lnTo>
                    <a:lnTo>
                      <a:pt x="1569" y="1184"/>
                    </a:lnTo>
                    <a:lnTo>
                      <a:pt x="1541" y="1184"/>
                    </a:lnTo>
                    <a:lnTo>
                      <a:pt x="1541" y="1154"/>
                    </a:lnTo>
                    <a:lnTo>
                      <a:pt x="1511" y="1154"/>
                    </a:lnTo>
                    <a:lnTo>
                      <a:pt x="1480" y="1123"/>
                    </a:lnTo>
                    <a:lnTo>
                      <a:pt x="1450" y="1123"/>
                    </a:lnTo>
                    <a:lnTo>
                      <a:pt x="1423" y="1095"/>
                    </a:lnTo>
                    <a:lnTo>
                      <a:pt x="1362" y="1095"/>
                    </a:lnTo>
                    <a:lnTo>
                      <a:pt x="1332" y="1066"/>
                    </a:lnTo>
                    <a:lnTo>
                      <a:pt x="1273" y="1066"/>
                    </a:lnTo>
                    <a:lnTo>
                      <a:pt x="1273" y="1005"/>
                    </a:lnTo>
                    <a:lnTo>
                      <a:pt x="1243" y="1036"/>
                    </a:lnTo>
                    <a:lnTo>
                      <a:pt x="1155" y="947"/>
                    </a:lnTo>
                    <a:lnTo>
                      <a:pt x="1095" y="947"/>
                    </a:lnTo>
                    <a:lnTo>
                      <a:pt x="1066" y="916"/>
                    </a:lnTo>
                    <a:lnTo>
                      <a:pt x="1037" y="916"/>
                    </a:lnTo>
                    <a:lnTo>
                      <a:pt x="1007" y="887"/>
                    </a:lnTo>
                    <a:lnTo>
                      <a:pt x="977" y="887"/>
                    </a:lnTo>
                    <a:lnTo>
                      <a:pt x="1007" y="859"/>
                    </a:lnTo>
                    <a:lnTo>
                      <a:pt x="948" y="859"/>
                    </a:lnTo>
                    <a:lnTo>
                      <a:pt x="918" y="829"/>
                    </a:lnTo>
                    <a:lnTo>
                      <a:pt x="1095" y="829"/>
                    </a:lnTo>
                    <a:lnTo>
                      <a:pt x="1066" y="859"/>
                    </a:lnTo>
                    <a:lnTo>
                      <a:pt x="1066" y="887"/>
                    </a:lnTo>
                    <a:lnTo>
                      <a:pt x="1095" y="887"/>
                    </a:lnTo>
                    <a:lnTo>
                      <a:pt x="1125" y="916"/>
                    </a:lnTo>
                    <a:lnTo>
                      <a:pt x="1155" y="916"/>
                    </a:lnTo>
                    <a:lnTo>
                      <a:pt x="1186" y="947"/>
                    </a:lnTo>
                    <a:lnTo>
                      <a:pt x="1243" y="947"/>
                    </a:lnTo>
                    <a:lnTo>
                      <a:pt x="1273" y="916"/>
                    </a:lnTo>
                    <a:lnTo>
                      <a:pt x="1304" y="947"/>
                    </a:lnTo>
                    <a:lnTo>
                      <a:pt x="1332" y="947"/>
                    </a:lnTo>
                    <a:lnTo>
                      <a:pt x="1362" y="916"/>
                    </a:lnTo>
                    <a:lnTo>
                      <a:pt x="1362" y="947"/>
                    </a:lnTo>
                    <a:lnTo>
                      <a:pt x="1393" y="947"/>
                    </a:lnTo>
                    <a:lnTo>
                      <a:pt x="1423" y="977"/>
                    </a:lnTo>
                    <a:lnTo>
                      <a:pt x="1450" y="977"/>
                    </a:lnTo>
                    <a:lnTo>
                      <a:pt x="1450" y="1005"/>
                    </a:lnTo>
                    <a:lnTo>
                      <a:pt x="1480" y="1005"/>
                    </a:lnTo>
                    <a:lnTo>
                      <a:pt x="1511" y="977"/>
                    </a:lnTo>
                    <a:lnTo>
                      <a:pt x="1541" y="977"/>
                    </a:lnTo>
                    <a:lnTo>
                      <a:pt x="1569" y="1005"/>
                    </a:lnTo>
                    <a:lnTo>
                      <a:pt x="1600" y="1005"/>
                    </a:lnTo>
                    <a:lnTo>
                      <a:pt x="1630" y="1036"/>
                    </a:lnTo>
                    <a:lnTo>
                      <a:pt x="1718" y="1036"/>
                    </a:lnTo>
                    <a:lnTo>
                      <a:pt x="1778" y="1066"/>
                    </a:lnTo>
                    <a:lnTo>
                      <a:pt x="2015" y="1066"/>
                    </a:lnTo>
                    <a:lnTo>
                      <a:pt x="2044" y="1095"/>
                    </a:lnTo>
                    <a:lnTo>
                      <a:pt x="2134" y="1095"/>
                    </a:lnTo>
                    <a:lnTo>
                      <a:pt x="2162" y="1123"/>
                    </a:lnTo>
                    <a:lnTo>
                      <a:pt x="2310" y="1123"/>
                    </a:lnTo>
                    <a:lnTo>
                      <a:pt x="2371" y="1154"/>
                    </a:lnTo>
                    <a:lnTo>
                      <a:pt x="2399" y="1154"/>
                    </a:lnTo>
                    <a:lnTo>
                      <a:pt x="2460" y="1123"/>
                    </a:lnTo>
                    <a:lnTo>
                      <a:pt x="2578" y="1123"/>
                    </a:lnTo>
                    <a:lnTo>
                      <a:pt x="2608" y="1095"/>
                    </a:lnTo>
                    <a:lnTo>
                      <a:pt x="2724" y="1095"/>
                    </a:lnTo>
                    <a:lnTo>
                      <a:pt x="2785" y="1036"/>
                    </a:lnTo>
                    <a:lnTo>
                      <a:pt x="2815" y="1036"/>
                    </a:lnTo>
                    <a:lnTo>
                      <a:pt x="2874" y="977"/>
                    </a:lnTo>
                    <a:lnTo>
                      <a:pt x="2933" y="947"/>
                    </a:lnTo>
                    <a:lnTo>
                      <a:pt x="2962" y="916"/>
                    </a:lnTo>
                    <a:lnTo>
                      <a:pt x="2962" y="798"/>
                    </a:lnTo>
                    <a:lnTo>
                      <a:pt x="2904" y="798"/>
                    </a:lnTo>
                    <a:lnTo>
                      <a:pt x="2904" y="768"/>
                    </a:lnTo>
                    <a:lnTo>
                      <a:pt x="2874" y="741"/>
                    </a:lnTo>
                    <a:lnTo>
                      <a:pt x="2874" y="710"/>
                    </a:lnTo>
                    <a:lnTo>
                      <a:pt x="2844" y="710"/>
                    </a:lnTo>
                    <a:lnTo>
                      <a:pt x="2844" y="680"/>
                    </a:lnTo>
                    <a:lnTo>
                      <a:pt x="2815" y="650"/>
                    </a:lnTo>
                    <a:lnTo>
                      <a:pt x="2755" y="650"/>
                    </a:lnTo>
                    <a:lnTo>
                      <a:pt x="2724" y="621"/>
                    </a:lnTo>
                    <a:lnTo>
                      <a:pt x="2697" y="650"/>
                    </a:lnTo>
                    <a:lnTo>
                      <a:pt x="2578" y="532"/>
                    </a:lnTo>
                    <a:lnTo>
                      <a:pt x="2517" y="532"/>
                    </a:lnTo>
                    <a:lnTo>
                      <a:pt x="2548" y="562"/>
                    </a:lnTo>
                    <a:lnTo>
                      <a:pt x="2490" y="562"/>
                    </a:lnTo>
                    <a:lnTo>
                      <a:pt x="2460" y="532"/>
                    </a:lnTo>
                    <a:lnTo>
                      <a:pt x="2399" y="503"/>
                    </a:lnTo>
                    <a:lnTo>
                      <a:pt x="2371" y="503"/>
                    </a:lnTo>
                    <a:lnTo>
                      <a:pt x="2310" y="473"/>
                    </a:lnTo>
                    <a:lnTo>
                      <a:pt x="2222" y="473"/>
                    </a:lnTo>
                    <a:lnTo>
                      <a:pt x="2222" y="443"/>
                    </a:lnTo>
                    <a:lnTo>
                      <a:pt x="2162" y="443"/>
                    </a:lnTo>
                    <a:lnTo>
                      <a:pt x="2162" y="413"/>
                    </a:lnTo>
                    <a:lnTo>
                      <a:pt x="2134" y="413"/>
                    </a:lnTo>
                    <a:lnTo>
                      <a:pt x="2044" y="385"/>
                    </a:lnTo>
                    <a:lnTo>
                      <a:pt x="2015" y="355"/>
                    </a:lnTo>
                    <a:lnTo>
                      <a:pt x="1955" y="355"/>
                    </a:lnTo>
                    <a:lnTo>
                      <a:pt x="1925" y="325"/>
                    </a:lnTo>
                    <a:lnTo>
                      <a:pt x="1867" y="325"/>
                    </a:lnTo>
                    <a:lnTo>
                      <a:pt x="1837" y="295"/>
                    </a:lnTo>
                    <a:lnTo>
                      <a:pt x="1807" y="295"/>
                    </a:lnTo>
                    <a:lnTo>
                      <a:pt x="1778" y="266"/>
                    </a:lnTo>
                    <a:lnTo>
                      <a:pt x="1688" y="266"/>
                    </a:lnTo>
                    <a:lnTo>
                      <a:pt x="1660" y="237"/>
                    </a:lnTo>
                    <a:lnTo>
                      <a:pt x="1600" y="237"/>
                    </a:lnTo>
                    <a:lnTo>
                      <a:pt x="1569" y="207"/>
                    </a:lnTo>
                    <a:lnTo>
                      <a:pt x="1273" y="207"/>
                    </a:lnTo>
                    <a:lnTo>
                      <a:pt x="1243" y="176"/>
                    </a:lnTo>
                    <a:lnTo>
                      <a:pt x="1095" y="176"/>
                    </a:lnTo>
                    <a:lnTo>
                      <a:pt x="1095" y="207"/>
                    </a:lnTo>
                    <a:lnTo>
                      <a:pt x="1066" y="237"/>
                    </a:lnTo>
                    <a:lnTo>
                      <a:pt x="1037" y="266"/>
                    </a:lnTo>
                    <a:lnTo>
                      <a:pt x="1007" y="266"/>
                    </a:lnTo>
                    <a:lnTo>
                      <a:pt x="1007" y="295"/>
                    </a:lnTo>
                    <a:lnTo>
                      <a:pt x="977" y="295"/>
                    </a:lnTo>
                    <a:lnTo>
                      <a:pt x="977" y="266"/>
                    </a:lnTo>
                    <a:lnTo>
                      <a:pt x="1007" y="266"/>
                    </a:lnTo>
                    <a:lnTo>
                      <a:pt x="1037" y="237"/>
                    </a:lnTo>
                    <a:lnTo>
                      <a:pt x="1066" y="237"/>
                    </a:lnTo>
                    <a:lnTo>
                      <a:pt x="1037" y="207"/>
                    </a:lnTo>
                    <a:lnTo>
                      <a:pt x="1066" y="176"/>
                    </a:lnTo>
                    <a:lnTo>
                      <a:pt x="1037" y="148"/>
                    </a:lnTo>
                    <a:lnTo>
                      <a:pt x="1007" y="148"/>
                    </a:lnTo>
                    <a:lnTo>
                      <a:pt x="977" y="176"/>
                    </a:lnTo>
                    <a:lnTo>
                      <a:pt x="948" y="176"/>
                    </a:lnTo>
                    <a:lnTo>
                      <a:pt x="977" y="148"/>
                    </a:lnTo>
                    <a:lnTo>
                      <a:pt x="830" y="148"/>
                    </a:lnTo>
                    <a:lnTo>
                      <a:pt x="830" y="118"/>
                    </a:lnTo>
                    <a:lnTo>
                      <a:pt x="770" y="118"/>
                    </a:lnTo>
                    <a:lnTo>
                      <a:pt x="740" y="88"/>
                    </a:lnTo>
                    <a:lnTo>
                      <a:pt x="740" y="58"/>
                    </a:lnTo>
                    <a:lnTo>
                      <a:pt x="770" y="88"/>
                    </a:lnTo>
                    <a:lnTo>
                      <a:pt x="830" y="88"/>
                    </a:lnTo>
                    <a:lnTo>
                      <a:pt x="858" y="118"/>
                    </a:lnTo>
                    <a:lnTo>
                      <a:pt x="918" y="118"/>
                    </a:lnTo>
                    <a:lnTo>
                      <a:pt x="977" y="58"/>
                    </a:lnTo>
                    <a:lnTo>
                      <a:pt x="858" y="58"/>
                    </a:lnTo>
                    <a:lnTo>
                      <a:pt x="800" y="30"/>
                    </a:lnTo>
                    <a:lnTo>
                      <a:pt x="740" y="30"/>
                    </a:lnTo>
                    <a:lnTo>
                      <a:pt x="711" y="0"/>
                    </a:lnTo>
                    <a:lnTo>
                      <a:pt x="681" y="0"/>
                    </a:lnTo>
                    <a:lnTo>
                      <a:pt x="711" y="30"/>
                    </a:lnTo>
                    <a:lnTo>
                      <a:pt x="651" y="30"/>
                    </a:lnTo>
                    <a:lnTo>
                      <a:pt x="651" y="58"/>
                    </a:lnTo>
                    <a:lnTo>
                      <a:pt x="620" y="88"/>
                    </a:lnTo>
                    <a:lnTo>
                      <a:pt x="593" y="88"/>
                    </a:lnTo>
                    <a:lnTo>
                      <a:pt x="563" y="58"/>
                    </a:lnTo>
                    <a:lnTo>
                      <a:pt x="474" y="58"/>
                    </a:lnTo>
                    <a:lnTo>
                      <a:pt x="502" y="88"/>
                    </a:lnTo>
                    <a:lnTo>
                      <a:pt x="502" y="118"/>
                    </a:lnTo>
                    <a:lnTo>
                      <a:pt x="384" y="118"/>
                    </a:lnTo>
                    <a:lnTo>
                      <a:pt x="356" y="88"/>
                    </a:lnTo>
                    <a:lnTo>
                      <a:pt x="325" y="88"/>
                    </a:lnTo>
                    <a:lnTo>
                      <a:pt x="356" y="118"/>
                    </a:lnTo>
                    <a:lnTo>
                      <a:pt x="295" y="176"/>
                    </a:lnTo>
                    <a:lnTo>
                      <a:pt x="207" y="176"/>
                    </a:lnTo>
                    <a:lnTo>
                      <a:pt x="177" y="207"/>
                    </a:lnTo>
                    <a:lnTo>
                      <a:pt x="177" y="237"/>
                    </a:lnTo>
                    <a:lnTo>
                      <a:pt x="147" y="266"/>
                    </a:lnTo>
                    <a:lnTo>
                      <a:pt x="118" y="266"/>
                    </a:lnTo>
                    <a:lnTo>
                      <a:pt x="88" y="295"/>
                    </a:lnTo>
                    <a:lnTo>
                      <a:pt x="28" y="295"/>
                    </a:lnTo>
                    <a:lnTo>
                      <a:pt x="0" y="325"/>
                    </a:lnTo>
                    <a:lnTo>
                      <a:pt x="58" y="325"/>
                    </a:lnTo>
                    <a:lnTo>
                      <a:pt x="58" y="355"/>
                    </a:lnTo>
                    <a:lnTo>
                      <a:pt x="28" y="385"/>
                    </a:lnTo>
                    <a:lnTo>
                      <a:pt x="28" y="473"/>
                    </a:lnTo>
                    <a:lnTo>
                      <a:pt x="58" y="473"/>
                    </a:lnTo>
                    <a:lnTo>
                      <a:pt x="88" y="532"/>
                    </a:lnTo>
                    <a:lnTo>
                      <a:pt x="207" y="532"/>
                    </a:lnTo>
                    <a:lnTo>
                      <a:pt x="295" y="621"/>
                    </a:lnTo>
                    <a:lnTo>
                      <a:pt x="356" y="621"/>
                    </a:lnTo>
                    <a:lnTo>
                      <a:pt x="384" y="650"/>
                    </a:lnTo>
                    <a:lnTo>
                      <a:pt x="384" y="710"/>
                    </a:lnTo>
                    <a:lnTo>
                      <a:pt x="237" y="859"/>
                    </a:lnTo>
                    <a:lnTo>
                      <a:pt x="237" y="916"/>
                    </a:lnTo>
                    <a:lnTo>
                      <a:pt x="265" y="916"/>
                    </a:lnTo>
                    <a:lnTo>
                      <a:pt x="295" y="947"/>
                    </a:lnTo>
                    <a:lnTo>
                      <a:pt x="295" y="977"/>
                    </a:lnTo>
                    <a:lnTo>
                      <a:pt x="384" y="1066"/>
                    </a:lnTo>
                    <a:lnTo>
                      <a:pt x="384" y="1095"/>
                    </a:lnTo>
                    <a:lnTo>
                      <a:pt x="413" y="1095"/>
                    </a:lnTo>
                    <a:lnTo>
                      <a:pt x="474" y="1154"/>
                    </a:lnTo>
                    <a:lnTo>
                      <a:pt x="474" y="1184"/>
                    </a:lnTo>
                    <a:lnTo>
                      <a:pt x="533" y="1243"/>
                    </a:lnTo>
                    <a:lnTo>
                      <a:pt x="502" y="1243"/>
                    </a:lnTo>
                    <a:lnTo>
                      <a:pt x="444" y="1272"/>
                    </a:lnTo>
                    <a:lnTo>
                      <a:pt x="444" y="1332"/>
                    </a:lnTo>
                    <a:lnTo>
                      <a:pt x="413" y="1361"/>
                    </a:lnTo>
                    <a:lnTo>
                      <a:pt x="444" y="1391"/>
                    </a:lnTo>
                    <a:lnTo>
                      <a:pt x="474" y="1391"/>
                    </a:lnTo>
                    <a:lnTo>
                      <a:pt x="474" y="1421"/>
                    </a:lnTo>
                    <a:lnTo>
                      <a:pt x="444" y="1421"/>
                    </a:lnTo>
                    <a:lnTo>
                      <a:pt x="444" y="1479"/>
                    </a:lnTo>
                    <a:lnTo>
                      <a:pt x="474" y="1509"/>
                    </a:lnTo>
                    <a:lnTo>
                      <a:pt x="533" y="1509"/>
                    </a:lnTo>
                    <a:lnTo>
                      <a:pt x="563" y="1539"/>
                    </a:lnTo>
                    <a:lnTo>
                      <a:pt x="593" y="1539"/>
                    </a:lnTo>
                    <a:lnTo>
                      <a:pt x="563" y="1570"/>
                    </a:lnTo>
                    <a:lnTo>
                      <a:pt x="533" y="1570"/>
                    </a:lnTo>
                    <a:lnTo>
                      <a:pt x="533" y="1597"/>
                    </a:lnTo>
                    <a:lnTo>
                      <a:pt x="563" y="1597"/>
                    </a:lnTo>
                    <a:lnTo>
                      <a:pt x="563" y="1627"/>
                    </a:lnTo>
                    <a:lnTo>
                      <a:pt x="593" y="1657"/>
                    </a:lnTo>
                    <a:lnTo>
                      <a:pt x="651" y="1657"/>
                    </a:lnTo>
                    <a:lnTo>
                      <a:pt x="681" y="1688"/>
                    </a:lnTo>
                    <a:lnTo>
                      <a:pt x="681" y="1716"/>
                    </a:lnTo>
                    <a:lnTo>
                      <a:pt x="711" y="1746"/>
                    </a:lnTo>
                    <a:lnTo>
                      <a:pt x="620" y="1834"/>
                    </a:lnTo>
                    <a:lnTo>
                      <a:pt x="593" y="1834"/>
                    </a:lnTo>
                    <a:lnTo>
                      <a:pt x="651" y="1895"/>
                    </a:lnTo>
                    <a:lnTo>
                      <a:pt x="681" y="1895"/>
                    </a:lnTo>
                    <a:lnTo>
                      <a:pt x="711" y="1925"/>
                    </a:lnTo>
                    <a:lnTo>
                      <a:pt x="770" y="1925"/>
                    </a:lnTo>
                    <a:lnTo>
                      <a:pt x="830" y="1983"/>
                    </a:lnTo>
                    <a:lnTo>
                      <a:pt x="888" y="1983"/>
                    </a:lnTo>
                    <a:lnTo>
                      <a:pt x="1007" y="2101"/>
                    </a:lnTo>
                    <a:lnTo>
                      <a:pt x="948" y="2161"/>
                    </a:lnTo>
                    <a:lnTo>
                      <a:pt x="948" y="2220"/>
                    </a:lnTo>
                    <a:lnTo>
                      <a:pt x="918" y="2250"/>
                    </a:lnTo>
                    <a:lnTo>
                      <a:pt x="888" y="2250"/>
                    </a:lnTo>
                    <a:lnTo>
                      <a:pt x="830" y="2308"/>
                    </a:lnTo>
                    <a:lnTo>
                      <a:pt x="800" y="2308"/>
                    </a:lnTo>
                    <a:lnTo>
                      <a:pt x="711" y="2398"/>
                    </a:lnTo>
                    <a:lnTo>
                      <a:pt x="711" y="2426"/>
                    </a:lnTo>
                    <a:lnTo>
                      <a:pt x="681" y="2426"/>
                    </a:lnTo>
                    <a:lnTo>
                      <a:pt x="681" y="2456"/>
                    </a:lnTo>
                    <a:lnTo>
                      <a:pt x="620" y="2517"/>
                    </a:lnTo>
                    <a:lnTo>
                      <a:pt x="593" y="2517"/>
                    </a:lnTo>
                    <a:lnTo>
                      <a:pt x="474" y="2635"/>
                    </a:lnTo>
                    <a:lnTo>
                      <a:pt x="444" y="2635"/>
                    </a:lnTo>
                    <a:lnTo>
                      <a:pt x="384" y="2693"/>
                    </a:lnTo>
                    <a:lnTo>
                      <a:pt x="356" y="2693"/>
                    </a:lnTo>
                    <a:lnTo>
                      <a:pt x="295" y="2754"/>
                    </a:lnTo>
                    <a:lnTo>
                      <a:pt x="265" y="2754"/>
                    </a:lnTo>
                    <a:lnTo>
                      <a:pt x="237" y="2781"/>
                    </a:lnTo>
                    <a:lnTo>
                      <a:pt x="237" y="2811"/>
                    </a:lnTo>
                    <a:lnTo>
                      <a:pt x="325" y="2811"/>
                    </a:lnTo>
                    <a:lnTo>
                      <a:pt x="356" y="2781"/>
                    </a:lnTo>
                    <a:lnTo>
                      <a:pt x="384" y="2781"/>
                    </a:lnTo>
                    <a:lnTo>
                      <a:pt x="413" y="2754"/>
                    </a:lnTo>
                    <a:lnTo>
                      <a:pt x="413" y="2842"/>
                    </a:lnTo>
                    <a:lnTo>
                      <a:pt x="386" y="2842"/>
                    </a:lnTo>
                    <a:lnTo>
                      <a:pt x="413" y="2872"/>
                    </a:lnTo>
                    <a:lnTo>
                      <a:pt x="444" y="2872"/>
                    </a:lnTo>
                    <a:lnTo>
                      <a:pt x="502" y="2931"/>
                    </a:lnTo>
                    <a:lnTo>
                      <a:pt x="711" y="2931"/>
                    </a:lnTo>
                    <a:lnTo>
                      <a:pt x="770" y="2990"/>
                    </a:lnTo>
                    <a:lnTo>
                      <a:pt x="800" y="2990"/>
                    </a:lnTo>
                    <a:lnTo>
                      <a:pt x="800" y="3019"/>
                    </a:lnTo>
                    <a:lnTo>
                      <a:pt x="681" y="3019"/>
                    </a:lnTo>
                    <a:lnTo>
                      <a:pt x="620" y="2990"/>
                    </a:lnTo>
                    <a:lnTo>
                      <a:pt x="563" y="2990"/>
                    </a:lnTo>
                    <a:lnTo>
                      <a:pt x="533" y="3019"/>
                    </a:lnTo>
                    <a:lnTo>
                      <a:pt x="533" y="3049"/>
                    </a:lnTo>
                    <a:lnTo>
                      <a:pt x="384" y="3049"/>
                    </a:lnTo>
                    <a:lnTo>
                      <a:pt x="384" y="3108"/>
                    </a:lnTo>
                    <a:lnTo>
                      <a:pt x="325" y="3049"/>
                    </a:lnTo>
                    <a:lnTo>
                      <a:pt x="295" y="3079"/>
                    </a:lnTo>
                    <a:lnTo>
                      <a:pt x="295" y="3108"/>
                    </a:lnTo>
                    <a:lnTo>
                      <a:pt x="325" y="3137"/>
                    </a:lnTo>
                    <a:lnTo>
                      <a:pt x="295" y="3167"/>
                    </a:lnTo>
                    <a:lnTo>
                      <a:pt x="356" y="3167"/>
                    </a:lnTo>
                    <a:lnTo>
                      <a:pt x="356" y="3197"/>
                    </a:lnTo>
                    <a:lnTo>
                      <a:pt x="325" y="3197"/>
                    </a:lnTo>
                    <a:lnTo>
                      <a:pt x="295" y="3227"/>
                    </a:lnTo>
                    <a:lnTo>
                      <a:pt x="265" y="3227"/>
                    </a:lnTo>
                    <a:lnTo>
                      <a:pt x="265" y="3285"/>
                    </a:lnTo>
                    <a:lnTo>
                      <a:pt x="237" y="3315"/>
                    </a:lnTo>
                    <a:lnTo>
                      <a:pt x="207" y="3315"/>
                    </a:lnTo>
                    <a:lnTo>
                      <a:pt x="177" y="3345"/>
                    </a:lnTo>
                    <a:lnTo>
                      <a:pt x="177" y="3374"/>
                    </a:lnTo>
                    <a:lnTo>
                      <a:pt x="207" y="3464"/>
                    </a:lnTo>
                    <a:lnTo>
                      <a:pt x="237" y="3492"/>
                    </a:lnTo>
                    <a:lnTo>
                      <a:pt x="207" y="3522"/>
                    </a:lnTo>
                    <a:lnTo>
                      <a:pt x="207" y="3552"/>
                    </a:lnTo>
                    <a:lnTo>
                      <a:pt x="325" y="3671"/>
                    </a:lnTo>
                    <a:lnTo>
                      <a:pt x="265" y="3671"/>
                    </a:lnTo>
                    <a:lnTo>
                      <a:pt x="237" y="3701"/>
                    </a:lnTo>
                    <a:lnTo>
                      <a:pt x="237" y="3729"/>
                    </a:lnTo>
                    <a:lnTo>
                      <a:pt x="207" y="3760"/>
                    </a:lnTo>
                    <a:lnTo>
                      <a:pt x="237" y="3760"/>
                    </a:lnTo>
                    <a:lnTo>
                      <a:pt x="295" y="3819"/>
                    </a:lnTo>
                    <a:lnTo>
                      <a:pt x="325" y="3819"/>
                    </a:lnTo>
                    <a:lnTo>
                      <a:pt x="356" y="3847"/>
                    </a:lnTo>
                    <a:lnTo>
                      <a:pt x="356" y="3878"/>
                    </a:lnTo>
                    <a:lnTo>
                      <a:pt x="325" y="3908"/>
                    </a:lnTo>
                    <a:lnTo>
                      <a:pt x="325" y="3996"/>
                    </a:lnTo>
                    <a:lnTo>
                      <a:pt x="356" y="3966"/>
                    </a:lnTo>
                    <a:lnTo>
                      <a:pt x="384" y="3996"/>
                    </a:lnTo>
                    <a:lnTo>
                      <a:pt x="384" y="4026"/>
                    </a:lnTo>
                    <a:lnTo>
                      <a:pt x="444" y="4085"/>
                    </a:lnTo>
                    <a:lnTo>
                      <a:pt x="444" y="4114"/>
                    </a:lnTo>
                    <a:lnTo>
                      <a:pt x="474" y="4144"/>
                    </a:lnTo>
                    <a:lnTo>
                      <a:pt x="474" y="4203"/>
                    </a:lnTo>
                    <a:lnTo>
                      <a:pt x="474" y="4233"/>
                    </a:lnTo>
                    <a:lnTo>
                      <a:pt x="593" y="4233"/>
                    </a:lnTo>
                    <a:lnTo>
                      <a:pt x="620" y="4263"/>
                    </a:lnTo>
                    <a:lnTo>
                      <a:pt x="770" y="4263"/>
                    </a:lnTo>
                    <a:lnTo>
                      <a:pt x="800" y="4292"/>
                    </a:lnTo>
                    <a:lnTo>
                      <a:pt x="800" y="4351"/>
                    </a:lnTo>
                    <a:lnTo>
                      <a:pt x="830" y="4351"/>
                    </a:lnTo>
                    <a:lnTo>
                      <a:pt x="858" y="4321"/>
                    </a:lnTo>
                    <a:lnTo>
                      <a:pt x="888" y="4321"/>
                    </a:lnTo>
                    <a:lnTo>
                      <a:pt x="918" y="4292"/>
                    </a:lnTo>
                    <a:lnTo>
                      <a:pt x="948" y="4292"/>
                    </a:lnTo>
                    <a:lnTo>
                      <a:pt x="948" y="4321"/>
                    </a:lnTo>
                    <a:lnTo>
                      <a:pt x="1066" y="4321"/>
                    </a:lnTo>
                    <a:lnTo>
                      <a:pt x="1066" y="4351"/>
                    </a:lnTo>
                    <a:lnTo>
                      <a:pt x="1095" y="4351"/>
                    </a:lnTo>
                    <a:lnTo>
                      <a:pt x="1125" y="4381"/>
                    </a:lnTo>
                    <a:lnTo>
                      <a:pt x="1186" y="4381"/>
                    </a:lnTo>
                    <a:lnTo>
                      <a:pt x="1186" y="4499"/>
                    </a:lnTo>
                    <a:lnTo>
                      <a:pt x="1214" y="4530"/>
                    </a:lnTo>
                    <a:lnTo>
                      <a:pt x="1214" y="4588"/>
                    </a:lnTo>
                    <a:lnTo>
                      <a:pt x="1186" y="4588"/>
                    </a:lnTo>
                    <a:lnTo>
                      <a:pt x="1186" y="4618"/>
                    </a:lnTo>
                    <a:lnTo>
                      <a:pt x="1273" y="4707"/>
                    </a:lnTo>
                    <a:lnTo>
                      <a:pt x="1273" y="4737"/>
                    </a:lnTo>
                    <a:lnTo>
                      <a:pt x="1304" y="4764"/>
                    </a:lnTo>
                    <a:lnTo>
                      <a:pt x="1332" y="4764"/>
                    </a:lnTo>
                    <a:lnTo>
                      <a:pt x="1332" y="4794"/>
                    </a:lnTo>
                    <a:lnTo>
                      <a:pt x="1393" y="4855"/>
                    </a:lnTo>
                    <a:lnTo>
                      <a:pt x="1450" y="4855"/>
                    </a:lnTo>
                    <a:lnTo>
                      <a:pt x="1450" y="4883"/>
                    </a:lnTo>
                    <a:lnTo>
                      <a:pt x="1480" y="4914"/>
                    </a:lnTo>
                    <a:lnTo>
                      <a:pt x="1480" y="4973"/>
                    </a:lnTo>
                    <a:lnTo>
                      <a:pt x="1630" y="4973"/>
                    </a:lnTo>
                    <a:lnTo>
                      <a:pt x="1660" y="5001"/>
                    </a:lnTo>
                    <a:lnTo>
                      <a:pt x="1660" y="5062"/>
                    </a:lnTo>
                    <a:lnTo>
                      <a:pt x="1718" y="5062"/>
                    </a:lnTo>
                    <a:lnTo>
                      <a:pt x="1748" y="5092"/>
                    </a:lnTo>
                    <a:lnTo>
                      <a:pt x="1748" y="5120"/>
                    </a:lnTo>
                    <a:lnTo>
                      <a:pt x="1688" y="5120"/>
                    </a:lnTo>
                    <a:lnTo>
                      <a:pt x="1688" y="5150"/>
                    </a:lnTo>
                    <a:lnTo>
                      <a:pt x="1660" y="5180"/>
                    </a:lnTo>
                    <a:lnTo>
                      <a:pt x="1630" y="5180"/>
                    </a:lnTo>
                    <a:lnTo>
                      <a:pt x="1600" y="5210"/>
                    </a:lnTo>
                    <a:lnTo>
                      <a:pt x="1569" y="5210"/>
                    </a:lnTo>
                    <a:lnTo>
                      <a:pt x="1511" y="5150"/>
                    </a:lnTo>
                    <a:lnTo>
                      <a:pt x="1423" y="5150"/>
                    </a:lnTo>
                    <a:lnTo>
                      <a:pt x="1393" y="5180"/>
                    </a:lnTo>
                    <a:lnTo>
                      <a:pt x="1393" y="5210"/>
                    </a:lnTo>
                    <a:lnTo>
                      <a:pt x="1480" y="5298"/>
                    </a:lnTo>
                    <a:lnTo>
                      <a:pt x="1480" y="5417"/>
                    </a:lnTo>
                    <a:lnTo>
                      <a:pt x="1511" y="5448"/>
                    </a:lnTo>
                    <a:lnTo>
                      <a:pt x="1511" y="5475"/>
                    </a:lnTo>
                    <a:lnTo>
                      <a:pt x="1569" y="5535"/>
                    </a:lnTo>
                    <a:lnTo>
                      <a:pt x="1660" y="5535"/>
                    </a:lnTo>
                    <a:lnTo>
                      <a:pt x="1688" y="5505"/>
                    </a:lnTo>
                    <a:lnTo>
                      <a:pt x="1688" y="5448"/>
                    </a:lnTo>
                    <a:lnTo>
                      <a:pt x="1748" y="5448"/>
                    </a:lnTo>
                    <a:lnTo>
                      <a:pt x="1778" y="5475"/>
                    </a:lnTo>
                    <a:lnTo>
                      <a:pt x="1837" y="5475"/>
                    </a:lnTo>
                    <a:lnTo>
                      <a:pt x="1867" y="5448"/>
                    </a:lnTo>
                    <a:lnTo>
                      <a:pt x="2103" y="5448"/>
                    </a:lnTo>
                    <a:lnTo>
                      <a:pt x="2103" y="5475"/>
                    </a:lnTo>
                    <a:lnTo>
                      <a:pt x="2134" y="5475"/>
                    </a:lnTo>
                    <a:lnTo>
                      <a:pt x="2162" y="5505"/>
                    </a:lnTo>
                    <a:lnTo>
                      <a:pt x="2162" y="5535"/>
                    </a:lnTo>
                    <a:lnTo>
                      <a:pt x="2222" y="5594"/>
                    </a:lnTo>
                    <a:lnTo>
                      <a:pt x="2253" y="5594"/>
                    </a:lnTo>
                    <a:lnTo>
                      <a:pt x="2253" y="5623"/>
                    </a:lnTo>
                    <a:lnTo>
                      <a:pt x="2222" y="5654"/>
                    </a:lnTo>
                    <a:lnTo>
                      <a:pt x="2162" y="5654"/>
                    </a:lnTo>
                    <a:lnTo>
                      <a:pt x="2162" y="5684"/>
                    </a:lnTo>
                    <a:lnTo>
                      <a:pt x="2192" y="5684"/>
                    </a:lnTo>
                    <a:lnTo>
                      <a:pt x="2222" y="5712"/>
                    </a:lnTo>
                    <a:lnTo>
                      <a:pt x="2222" y="5773"/>
                    </a:lnTo>
                    <a:lnTo>
                      <a:pt x="2253" y="5773"/>
                    </a:lnTo>
                    <a:lnTo>
                      <a:pt x="2222" y="5802"/>
                    </a:lnTo>
                    <a:lnTo>
                      <a:pt x="2310" y="5802"/>
                    </a:lnTo>
                    <a:lnTo>
                      <a:pt x="2371" y="5830"/>
                    </a:lnTo>
                    <a:lnTo>
                      <a:pt x="2399" y="5802"/>
                    </a:lnTo>
                    <a:lnTo>
                      <a:pt x="2429" y="5802"/>
                    </a:lnTo>
                    <a:lnTo>
                      <a:pt x="2460" y="5830"/>
                    </a:lnTo>
                    <a:lnTo>
                      <a:pt x="2460" y="5861"/>
                    </a:lnTo>
                    <a:lnTo>
                      <a:pt x="2517" y="5861"/>
                    </a:lnTo>
                    <a:lnTo>
                      <a:pt x="2517" y="5891"/>
                    </a:lnTo>
                    <a:lnTo>
                      <a:pt x="2548" y="5921"/>
                    </a:lnTo>
                    <a:lnTo>
                      <a:pt x="2548" y="5948"/>
                    </a:lnTo>
                    <a:lnTo>
                      <a:pt x="2578" y="5979"/>
                    </a:lnTo>
                    <a:lnTo>
                      <a:pt x="2578" y="6068"/>
                    </a:lnTo>
                    <a:lnTo>
                      <a:pt x="2608" y="6068"/>
                    </a:lnTo>
                    <a:lnTo>
                      <a:pt x="2636" y="6098"/>
                    </a:lnTo>
                    <a:lnTo>
                      <a:pt x="2667" y="6098"/>
                    </a:lnTo>
                    <a:lnTo>
                      <a:pt x="2697" y="6068"/>
                    </a:lnTo>
                    <a:lnTo>
                      <a:pt x="2755" y="6068"/>
                    </a:lnTo>
                    <a:lnTo>
                      <a:pt x="2815" y="6127"/>
                    </a:lnTo>
                    <a:lnTo>
                      <a:pt x="2874" y="6127"/>
                    </a:lnTo>
                    <a:lnTo>
                      <a:pt x="2874" y="6157"/>
                    </a:lnTo>
                    <a:lnTo>
                      <a:pt x="2933" y="6098"/>
                    </a:lnTo>
                    <a:lnTo>
                      <a:pt x="3052" y="6098"/>
                    </a:lnTo>
                    <a:lnTo>
                      <a:pt x="3081" y="6068"/>
                    </a:lnTo>
                    <a:lnTo>
                      <a:pt x="3110" y="6068"/>
                    </a:lnTo>
                    <a:lnTo>
                      <a:pt x="3170" y="6127"/>
                    </a:lnTo>
                    <a:lnTo>
                      <a:pt x="3170" y="6157"/>
                    </a:lnTo>
                    <a:lnTo>
                      <a:pt x="3199" y="6186"/>
                    </a:lnTo>
                    <a:lnTo>
                      <a:pt x="3259" y="6216"/>
                    </a:lnTo>
                    <a:lnTo>
                      <a:pt x="3290" y="6246"/>
                    </a:lnTo>
                    <a:lnTo>
                      <a:pt x="3347" y="6186"/>
                    </a:lnTo>
                    <a:lnTo>
                      <a:pt x="3377" y="6216"/>
                    </a:lnTo>
                    <a:lnTo>
                      <a:pt x="3436" y="6216"/>
                    </a:lnTo>
                    <a:lnTo>
                      <a:pt x="3466" y="6246"/>
                    </a:lnTo>
                    <a:lnTo>
                      <a:pt x="3497" y="6246"/>
                    </a:lnTo>
                    <a:lnTo>
                      <a:pt x="3527" y="6276"/>
                    </a:lnTo>
                    <a:lnTo>
                      <a:pt x="3554" y="6276"/>
                    </a:lnTo>
                    <a:lnTo>
                      <a:pt x="3584" y="6246"/>
                    </a:lnTo>
                    <a:lnTo>
                      <a:pt x="3645" y="6304"/>
                    </a:lnTo>
                    <a:lnTo>
                      <a:pt x="3704" y="6304"/>
                    </a:lnTo>
                    <a:lnTo>
                      <a:pt x="3704" y="6334"/>
                    </a:lnTo>
                    <a:lnTo>
                      <a:pt x="3734" y="6334"/>
                    </a:lnTo>
                    <a:lnTo>
                      <a:pt x="3763" y="6364"/>
                    </a:lnTo>
                    <a:lnTo>
                      <a:pt x="3791" y="6364"/>
                    </a:lnTo>
                    <a:lnTo>
                      <a:pt x="3822" y="6334"/>
                    </a:lnTo>
                    <a:lnTo>
                      <a:pt x="3852" y="6334"/>
                    </a:lnTo>
                    <a:lnTo>
                      <a:pt x="3852" y="6423"/>
                    </a:lnTo>
                    <a:lnTo>
                      <a:pt x="3882" y="6452"/>
                    </a:lnTo>
                    <a:lnTo>
                      <a:pt x="3822" y="6513"/>
                    </a:lnTo>
                    <a:lnTo>
                      <a:pt x="3791" y="6513"/>
                    </a:lnTo>
                    <a:lnTo>
                      <a:pt x="3791" y="6571"/>
                    </a:lnTo>
                    <a:lnTo>
                      <a:pt x="3822" y="6571"/>
                    </a:lnTo>
                    <a:lnTo>
                      <a:pt x="3852" y="6602"/>
                    </a:lnTo>
                    <a:lnTo>
                      <a:pt x="3791" y="6602"/>
                    </a:lnTo>
                    <a:lnTo>
                      <a:pt x="3791" y="6689"/>
                    </a:lnTo>
                    <a:lnTo>
                      <a:pt x="3822" y="6689"/>
                    </a:lnTo>
                    <a:lnTo>
                      <a:pt x="3852" y="6720"/>
                    </a:lnTo>
                    <a:lnTo>
                      <a:pt x="3852" y="6777"/>
                    </a:lnTo>
                    <a:lnTo>
                      <a:pt x="3882" y="6777"/>
                    </a:lnTo>
                    <a:lnTo>
                      <a:pt x="3882" y="6838"/>
                    </a:lnTo>
                    <a:lnTo>
                      <a:pt x="3852" y="6868"/>
                    </a:lnTo>
                    <a:lnTo>
                      <a:pt x="3852" y="6927"/>
                    </a:lnTo>
                    <a:lnTo>
                      <a:pt x="3584" y="6927"/>
                    </a:lnTo>
                    <a:lnTo>
                      <a:pt x="3584" y="6986"/>
                    </a:lnTo>
                    <a:lnTo>
                      <a:pt x="3527" y="6986"/>
                    </a:lnTo>
                    <a:lnTo>
                      <a:pt x="3497" y="7015"/>
                    </a:lnTo>
                    <a:lnTo>
                      <a:pt x="3466" y="7015"/>
                    </a:lnTo>
                    <a:lnTo>
                      <a:pt x="3466" y="7105"/>
                    </a:lnTo>
                    <a:lnTo>
                      <a:pt x="3497" y="7105"/>
                    </a:lnTo>
                    <a:lnTo>
                      <a:pt x="3466" y="7133"/>
                    </a:lnTo>
                    <a:lnTo>
                      <a:pt x="3466" y="7163"/>
                    </a:lnTo>
                    <a:lnTo>
                      <a:pt x="3645" y="7163"/>
                    </a:lnTo>
                    <a:lnTo>
                      <a:pt x="3673" y="7133"/>
                    </a:lnTo>
                    <a:lnTo>
                      <a:pt x="3763" y="7133"/>
                    </a:lnTo>
                    <a:lnTo>
                      <a:pt x="3763" y="7223"/>
                    </a:lnTo>
                    <a:lnTo>
                      <a:pt x="3734" y="7193"/>
                    </a:lnTo>
                    <a:lnTo>
                      <a:pt x="3704" y="7223"/>
                    </a:lnTo>
                    <a:lnTo>
                      <a:pt x="3673" y="7223"/>
                    </a:lnTo>
                    <a:lnTo>
                      <a:pt x="3645" y="7252"/>
                    </a:lnTo>
                    <a:lnTo>
                      <a:pt x="3554" y="7252"/>
                    </a:lnTo>
                    <a:lnTo>
                      <a:pt x="3527" y="7281"/>
                    </a:lnTo>
                    <a:lnTo>
                      <a:pt x="3527" y="7311"/>
                    </a:lnTo>
                    <a:lnTo>
                      <a:pt x="3554" y="7311"/>
                    </a:lnTo>
                    <a:lnTo>
                      <a:pt x="3554" y="7342"/>
                    </a:lnTo>
                    <a:lnTo>
                      <a:pt x="3527" y="7342"/>
                    </a:lnTo>
                    <a:lnTo>
                      <a:pt x="3527" y="7311"/>
                    </a:lnTo>
                    <a:lnTo>
                      <a:pt x="3466" y="7311"/>
                    </a:lnTo>
                    <a:lnTo>
                      <a:pt x="3436" y="7342"/>
                    </a:lnTo>
                    <a:lnTo>
                      <a:pt x="3377" y="7342"/>
                    </a:lnTo>
                    <a:lnTo>
                      <a:pt x="3377" y="7370"/>
                    </a:lnTo>
                    <a:lnTo>
                      <a:pt x="3436" y="7430"/>
                    </a:lnTo>
                    <a:lnTo>
                      <a:pt x="3466" y="7400"/>
                    </a:lnTo>
                    <a:lnTo>
                      <a:pt x="3554" y="7488"/>
                    </a:lnTo>
                    <a:lnTo>
                      <a:pt x="3584" y="7488"/>
                    </a:lnTo>
                    <a:lnTo>
                      <a:pt x="3615" y="7518"/>
                    </a:lnTo>
                    <a:lnTo>
                      <a:pt x="3615" y="7549"/>
                    </a:lnTo>
                    <a:lnTo>
                      <a:pt x="3584" y="7518"/>
                    </a:lnTo>
                    <a:lnTo>
                      <a:pt x="3554" y="7518"/>
                    </a:lnTo>
                    <a:lnTo>
                      <a:pt x="3527" y="7488"/>
                    </a:lnTo>
                    <a:lnTo>
                      <a:pt x="3497" y="7518"/>
                    </a:lnTo>
                    <a:lnTo>
                      <a:pt x="3497" y="7579"/>
                    </a:lnTo>
                    <a:lnTo>
                      <a:pt x="3466" y="7549"/>
                    </a:lnTo>
                    <a:lnTo>
                      <a:pt x="3466" y="7518"/>
                    </a:lnTo>
                    <a:lnTo>
                      <a:pt x="3436" y="7549"/>
                    </a:lnTo>
                    <a:lnTo>
                      <a:pt x="3436" y="7607"/>
                    </a:lnTo>
                    <a:lnTo>
                      <a:pt x="3408" y="7637"/>
                    </a:lnTo>
                    <a:lnTo>
                      <a:pt x="3408" y="7667"/>
                    </a:lnTo>
                    <a:lnTo>
                      <a:pt x="3377" y="7667"/>
                    </a:lnTo>
                    <a:lnTo>
                      <a:pt x="3377" y="7725"/>
                    </a:lnTo>
                    <a:lnTo>
                      <a:pt x="3408" y="7697"/>
                    </a:lnTo>
                    <a:lnTo>
                      <a:pt x="3408" y="7725"/>
                    </a:lnTo>
                    <a:lnTo>
                      <a:pt x="3436" y="7756"/>
                    </a:lnTo>
                    <a:lnTo>
                      <a:pt x="3408" y="7786"/>
                    </a:lnTo>
                    <a:lnTo>
                      <a:pt x="3347" y="7756"/>
                    </a:lnTo>
                    <a:lnTo>
                      <a:pt x="3317" y="7786"/>
                    </a:lnTo>
                    <a:lnTo>
                      <a:pt x="3259" y="7786"/>
                    </a:lnTo>
                    <a:lnTo>
                      <a:pt x="3259" y="7756"/>
                    </a:lnTo>
                    <a:lnTo>
                      <a:pt x="3199" y="7725"/>
                    </a:lnTo>
                    <a:lnTo>
                      <a:pt x="3170" y="7725"/>
                    </a:lnTo>
                    <a:lnTo>
                      <a:pt x="3170" y="7786"/>
                    </a:lnTo>
                    <a:lnTo>
                      <a:pt x="3199" y="7786"/>
                    </a:lnTo>
                    <a:lnTo>
                      <a:pt x="3170" y="7815"/>
                    </a:lnTo>
                    <a:lnTo>
                      <a:pt x="3140" y="7815"/>
                    </a:lnTo>
                    <a:lnTo>
                      <a:pt x="3140" y="7844"/>
                    </a:lnTo>
                    <a:lnTo>
                      <a:pt x="3229" y="7844"/>
                    </a:lnTo>
                    <a:lnTo>
                      <a:pt x="3259" y="7874"/>
                    </a:lnTo>
                    <a:lnTo>
                      <a:pt x="3290" y="7874"/>
                    </a:lnTo>
                    <a:lnTo>
                      <a:pt x="3290" y="7904"/>
                    </a:lnTo>
                    <a:lnTo>
                      <a:pt x="3317" y="7904"/>
                    </a:lnTo>
                    <a:lnTo>
                      <a:pt x="3377" y="7962"/>
                    </a:lnTo>
                    <a:lnTo>
                      <a:pt x="3377" y="7992"/>
                    </a:lnTo>
                    <a:lnTo>
                      <a:pt x="3466" y="7992"/>
                    </a:lnTo>
                    <a:lnTo>
                      <a:pt x="3466" y="7962"/>
                    </a:lnTo>
                    <a:lnTo>
                      <a:pt x="3527" y="8022"/>
                    </a:lnTo>
                    <a:lnTo>
                      <a:pt x="3584" y="8052"/>
                    </a:lnTo>
                    <a:lnTo>
                      <a:pt x="3584" y="8081"/>
                    </a:lnTo>
                    <a:lnTo>
                      <a:pt x="3615" y="8081"/>
                    </a:lnTo>
                    <a:lnTo>
                      <a:pt x="3645" y="8111"/>
                    </a:lnTo>
                    <a:lnTo>
                      <a:pt x="3734" y="8111"/>
                    </a:lnTo>
                    <a:lnTo>
                      <a:pt x="3791" y="8170"/>
                    </a:lnTo>
                    <a:lnTo>
                      <a:pt x="3822" y="8170"/>
                    </a:lnTo>
                    <a:lnTo>
                      <a:pt x="3882" y="8229"/>
                    </a:lnTo>
                    <a:lnTo>
                      <a:pt x="3911" y="8229"/>
                    </a:lnTo>
                    <a:lnTo>
                      <a:pt x="4059" y="8378"/>
                    </a:lnTo>
                    <a:lnTo>
                      <a:pt x="4089" y="8378"/>
                    </a:lnTo>
                    <a:lnTo>
                      <a:pt x="4089" y="8408"/>
                    </a:lnTo>
                    <a:lnTo>
                      <a:pt x="4119" y="8436"/>
                    </a:lnTo>
                    <a:lnTo>
                      <a:pt x="4147" y="8436"/>
                    </a:lnTo>
                    <a:lnTo>
                      <a:pt x="4147" y="8378"/>
                    </a:lnTo>
                    <a:lnTo>
                      <a:pt x="4177" y="8347"/>
                    </a:lnTo>
                    <a:lnTo>
                      <a:pt x="4207" y="8347"/>
                    </a:lnTo>
                    <a:lnTo>
                      <a:pt x="4238" y="8378"/>
                    </a:lnTo>
                    <a:lnTo>
                      <a:pt x="4357" y="8378"/>
                    </a:lnTo>
                    <a:lnTo>
                      <a:pt x="4384" y="8408"/>
                    </a:lnTo>
                    <a:lnTo>
                      <a:pt x="4414" y="8408"/>
                    </a:lnTo>
                    <a:lnTo>
                      <a:pt x="4445" y="8436"/>
                    </a:lnTo>
                    <a:lnTo>
                      <a:pt x="4503" y="8436"/>
                    </a:lnTo>
                    <a:lnTo>
                      <a:pt x="4533" y="8465"/>
                    </a:lnTo>
                    <a:lnTo>
                      <a:pt x="4593" y="8465"/>
                    </a:lnTo>
                    <a:lnTo>
                      <a:pt x="4652" y="8496"/>
                    </a:lnTo>
                    <a:lnTo>
                      <a:pt x="4712" y="8496"/>
                    </a:lnTo>
                    <a:lnTo>
                      <a:pt x="4740" y="8465"/>
                    </a:lnTo>
                    <a:lnTo>
                      <a:pt x="4800" y="8465"/>
                    </a:lnTo>
                    <a:lnTo>
                      <a:pt x="4830" y="8496"/>
                    </a:lnTo>
                    <a:lnTo>
                      <a:pt x="4919" y="8496"/>
                    </a:lnTo>
                    <a:lnTo>
                      <a:pt x="4977" y="8554"/>
                    </a:lnTo>
                    <a:lnTo>
                      <a:pt x="5007" y="8554"/>
                    </a:lnTo>
                    <a:lnTo>
                      <a:pt x="5037" y="8585"/>
                    </a:lnTo>
                    <a:lnTo>
                      <a:pt x="5126" y="8585"/>
                    </a:lnTo>
                    <a:lnTo>
                      <a:pt x="5156" y="8615"/>
                    </a:lnTo>
                    <a:lnTo>
                      <a:pt x="5186" y="8615"/>
                    </a:lnTo>
                    <a:lnTo>
                      <a:pt x="5214" y="8644"/>
                    </a:lnTo>
                    <a:lnTo>
                      <a:pt x="5186" y="8672"/>
                    </a:lnTo>
                    <a:lnTo>
                      <a:pt x="5214" y="8703"/>
                    </a:lnTo>
                    <a:lnTo>
                      <a:pt x="5244" y="8703"/>
                    </a:lnTo>
                    <a:lnTo>
                      <a:pt x="5274" y="8672"/>
                    </a:lnTo>
                    <a:lnTo>
                      <a:pt x="5333" y="8672"/>
                    </a:lnTo>
                    <a:lnTo>
                      <a:pt x="5363" y="8644"/>
                    </a:lnTo>
                    <a:lnTo>
                      <a:pt x="5451" y="8644"/>
                    </a:lnTo>
                    <a:lnTo>
                      <a:pt x="5481" y="8672"/>
                    </a:lnTo>
                    <a:lnTo>
                      <a:pt x="5481" y="8644"/>
                    </a:lnTo>
                    <a:lnTo>
                      <a:pt x="5570" y="8644"/>
                    </a:lnTo>
                    <a:lnTo>
                      <a:pt x="5630" y="8703"/>
                    </a:lnTo>
                    <a:lnTo>
                      <a:pt x="5719" y="8703"/>
                    </a:lnTo>
                    <a:lnTo>
                      <a:pt x="5749" y="8733"/>
                    </a:lnTo>
                    <a:lnTo>
                      <a:pt x="5749" y="8821"/>
                    </a:lnTo>
                    <a:lnTo>
                      <a:pt x="5777" y="8851"/>
                    </a:lnTo>
                    <a:lnTo>
                      <a:pt x="5808" y="8851"/>
                    </a:lnTo>
                    <a:lnTo>
                      <a:pt x="5837" y="8881"/>
                    </a:lnTo>
                    <a:lnTo>
                      <a:pt x="5926" y="8881"/>
                    </a:lnTo>
                    <a:lnTo>
                      <a:pt x="5986" y="8940"/>
                    </a:lnTo>
                    <a:lnTo>
                      <a:pt x="6074" y="8940"/>
                    </a:lnTo>
                    <a:lnTo>
                      <a:pt x="6074" y="8969"/>
                    </a:lnTo>
                    <a:lnTo>
                      <a:pt x="6104" y="8999"/>
                    </a:lnTo>
                    <a:lnTo>
                      <a:pt x="6133" y="8999"/>
                    </a:lnTo>
                    <a:lnTo>
                      <a:pt x="6163" y="9028"/>
                    </a:lnTo>
                    <a:lnTo>
                      <a:pt x="6193" y="9028"/>
                    </a:lnTo>
                    <a:lnTo>
                      <a:pt x="6193" y="8465"/>
                    </a:lnTo>
                    <a:lnTo>
                      <a:pt x="6223" y="8436"/>
                    </a:lnTo>
                    <a:lnTo>
                      <a:pt x="6193" y="8436"/>
                    </a:lnTo>
                    <a:lnTo>
                      <a:pt x="6163" y="8408"/>
                    </a:lnTo>
                    <a:lnTo>
                      <a:pt x="6193" y="8378"/>
                    </a:lnTo>
                    <a:lnTo>
                      <a:pt x="6193" y="8259"/>
                    </a:lnTo>
                    <a:lnTo>
                      <a:pt x="6163" y="8259"/>
                    </a:lnTo>
                    <a:lnTo>
                      <a:pt x="6163" y="8290"/>
                    </a:lnTo>
                    <a:lnTo>
                      <a:pt x="6163" y="8378"/>
                    </a:lnTo>
                    <a:lnTo>
                      <a:pt x="6133" y="8347"/>
                    </a:lnTo>
                    <a:lnTo>
                      <a:pt x="6133" y="8317"/>
                    </a:lnTo>
                    <a:lnTo>
                      <a:pt x="6163" y="8290"/>
                    </a:lnTo>
                    <a:lnTo>
                      <a:pt x="6104" y="8229"/>
                    </a:lnTo>
                    <a:lnTo>
                      <a:pt x="6104" y="8199"/>
                    </a:lnTo>
                    <a:lnTo>
                      <a:pt x="6074" y="8170"/>
                    </a:lnTo>
                    <a:lnTo>
                      <a:pt x="6074" y="8140"/>
                    </a:lnTo>
                    <a:lnTo>
                      <a:pt x="6014" y="8140"/>
                    </a:lnTo>
                    <a:lnTo>
                      <a:pt x="6014" y="8111"/>
                    </a:lnTo>
                    <a:lnTo>
                      <a:pt x="5986" y="8081"/>
                    </a:lnTo>
                    <a:lnTo>
                      <a:pt x="5926" y="8081"/>
                    </a:lnTo>
                    <a:lnTo>
                      <a:pt x="5895" y="8052"/>
                    </a:lnTo>
                    <a:lnTo>
                      <a:pt x="5895" y="7992"/>
                    </a:lnTo>
                    <a:lnTo>
                      <a:pt x="5956" y="7934"/>
                    </a:lnTo>
                    <a:lnTo>
                      <a:pt x="5956" y="7904"/>
                    </a:lnTo>
                    <a:lnTo>
                      <a:pt x="5986" y="7934"/>
                    </a:lnTo>
                    <a:lnTo>
                      <a:pt x="5986" y="7904"/>
                    </a:lnTo>
                    <a:lnTo>
                      <a:pt x="6014" y="7874"/>
                    </a:lnTo>
                    <a:lnTo>
                      <a:pt x="6014" y="7815"/>
                    </a:lnTo>
                    <a:lnTo>
                      <a:pt x="6044" y="7786"/>
                    </a:lnTo>
                    <a:lnTo>
                      <a:pt x="6044" y="7667"/>
                    </a:lnTo>
                    <a:lnTo>
                      <a:pt x="6014" y="7637"/>
                    </a:lnTo>
                    <a:lnTo>
                      <a:pt x="6044" y="7637"/>
                    </a:lnTo>
                    <a:lnTo>
                      <a:pt x="6074" y="7667"/>
                    </a:lnTo>
                    <a:lnTo>
                      <a:pt x="6074" y="7637"/>
                    </a:lnTo>
                    <a:lnTo>
                      <a:pt x="6104" y="7637"/>
                    </a:lnTo>
                    <a:lnTo>
                      <a:pt x="6133" y="7667"/>
                    </a:lnTo>
                    <a:lnTo>
                      <a:pt x="6133" y="7637"/>
                    </a:lnTo>
                    <a:lnTo>
                      <a:pt x="6193" y="7637"/>
                    </a:lnTo>
                    <a:lnTo>
                      <a:pt x="6193" y="7075"/>
                    </a:lnTo>
                    <a:lnTo>
                      <a:pt x="6133" y="7015"/>
                    </a:lnTo>
                    <a:lnTo>
                      <a:pt x="6133" y="6986"/>
                    </a:lnTo>
                    <a:lnTo>
                      <a:pt x="6074" y="6956"/>
                    </a:lnTo>
                    <a:lnTo>
                      <a:pt x="5926" y="6956"/>
                    </a:lnTo>
                    <a:lnTo>
                      <a:pt x="5926" y="6927"/>
                    </a:lnTo>
                    <a:lnTo>
                      <a:pt x="5895" y="6927"/>
                    </a:lnTo>
                    <a:lnTo>
                      <a:pt x="5867" y="6986"/>
                    </a:lnTo>
                    <a:lnTo>
                      <a:pt x="5808" y="6927"/>
                    </a:lnTo>
                    <a:lnTo>
                      <a:pt x="5808" y="6897"/>
                    </a:lnTo>
                    <a:lnTo>
                      <a:pt x="5777" y="6868"/>
                    </a:lnTo>
                    <a:lnTo>
                      <a:pt x="5808" y="6868"/>
                    </a:lnTo>
                    <a:lnTo>
                      <a:pt x="5777" y="6838"/>
                    </a:lnTo>
                    <a:lnTo>
                      <a:pt x="5777" y="6777"/>
                    </a:lnTo>
                    <a:lnTo>
                      <a:pt x="5719" y="6777"/>
                    </a:lnTo>
                    <a:lnTo>
                      <a:pt x="5688" y="6750"/>
                    </a:lnTo>
                    <a:lnTo>
                      <a:pt x="5630" y="6750"/>
                    </a:lnTo>
                    <a:lnTo>
                      <a:pt x="5601" y="6720"/>
                    </a:lnTo>
                    <a:lnTo>
                      <a:pt x="5630" y="6689"/>
                    </a:lnTo>
                    <a:lnTo>
                      <a:pt x="5630" y="6602"/>
                    </a:lnTo>
                    <a:lnTo>
                      <a:pt x="5658" y="6571"/>
                    </a:lnTo>
                    <a:lnTo>
                      <a:pt x="5658" y="6541"/>
                    </a:lnTo>
                    <a:lnTo>
                      <a:pt x="5688" y="6541"/>
                    </a:lnTo>
                    <a:lnTo>
                      <a:pt x="5719" y="6513"/>
                    </a:lnTo>
                    <a:lnTo>
                      <a:pt x="5630" y="6423"/>
                    </a:lnTo>
                    <a:lnTo>
                      <a:pt x="5630" y="6246"/>
                    </a:lnTo>
                    <a:lnTo>
                      <a:pt x="5658" y="6246"/>
                    </a:lnTo>
                    <a:lnTo>
                      <a:pt x="5719" y="6186"/>
                    </a:lnTo>
                    <a:lnTo>
                      <a:pt x="5719" y="6157"/>
                    </a:lnTo>
                    <a:lnTo>
                      <a:pt x="5688" y="6157"/>
                    </a:lnTo>
                    <a:lnTo>
                      <a:pt x="5688" y="6127"/>
                    </a:lnTo>
                    <a:lnTo>
                      <a:pt x="5749" y="6068"/>
                    </a:lnTo>
                    <a:lnTo>
                      <a:pt x="5777" y="6068"/>
                    </a:lnTo>
                    <a:lnTo>
                      <a:pt x="5867" y="6157"/>
                    </a:lnTo>
                    <a:lnTo>
                      <a:pt x="5895" y="6157"/>
                    </a:lnTo>
                    <a:lnTo>
                      <a:pt x="5926" y="6186"/>
                    </a:lnTo>
                    <a:lnTo>
                      <a:pt x="5926" y="6216"/>
                    </a:lnTo>
                    <a:lnTo>
                      <a:pt x="5956" y="6246"/>
                    </a:lnTo>
                    <a:lnTo>
                      <a:pt x="5986" y="6246"/>
                    </a:lnTo>
                    <a:lnTo>
                      <a:pt x="6014" y="6276"/>
                    </a:lnTo>
                    <a:lnTo>
                      <a:pt x="6044" y="6276"/>
                    </a:lnTo>
                    <a:lnTo>
                      <a:pt x="6074" y="6246"/>
                    </a:lnTo>
                    <a:lnTo>
                      <a:pt x="6104" y="6246"/>
                    </a:lnTo>
                    <a:lnTo>
                      <a:pt x="6133" y="6216"/>
                    </a:lnTo>
                    <a:lnTo>
                      <a:pt x="6133" y="6186"/>
                    </a:lnTo>
                    <a:lnTo>
                      <a:pt x="6104" y="6157"/>
                    </a:lnTo>
                    <a:lnTo>
                      <a:pt x="6074" y="6098"/>
                    </a:lnTo>
                    <a:lnTo>
                      <a:pt x="6044" y="6068"/>
                    </a:lnTo>
                    <a:lnTo>
                      <a:pt x="6044" y="6009"/>
                    </a:lnTo>
                    <a:lnTo>
                      <a:pt x="6104" y="6009"/>
                    </a:lnTo>
                    <a:lnTo>
                      <a:pt x="6163" y="5948"/>
                    </a:lnTo>
                    <a:lnTo>
                      <a:pt x="6193" y="5948"/>
                    </a:lnTo>
                    <a:lnTo>
                      <a:pt x="6223" y="385"/>
                    </a:lnTo>
                    <a:lnTo>
                      <a:pt x="6014" y="385"/>
                    </a:lnTo>
                    <a:lnTo>
                      <a:pt x="6014" y="413"/>
                    </a:lnTo>
                    <a:lnTo>
                      <a:pt x="5926" y="413"/>
                    </a:lnTo>
                    <a:lnTo>
                      <a:pt x="5867" y="443"/>
                    </a:lnTo>
                    <a:lnTo>
                      <a:pt x="5867" y="503"/>
                    </a:lnTo>
                    <a:lnTo>
                      <a:pt x="5837" y="532"/>
                    </a:lnTo>
                    <a:lnTo>
                      <a:pt x="5777" y="473"/>
                    </a:lnTo>
                    <a:lnTo>
                      <a:pt x="5749" y="503"/>
                    </a:lnTo>
                    <a:lnTo>
                      <a:pt x="5719" y="503"/>
                    </a:lnTo>
                    <a:lnTo>
                      <a:pt x="5719" y="473"/>
                    </a:lnTo>
                    <a:lnTo>
                      <a:pt x="5688" y="503"/>
                    </a:lnTo>
                    <a:lnTo>
                      <a:pt x="5512" y="503"/>
                    </a:lnTo>
                    <a:lnTo>
                      <a:pt x="5512" y="473"/>
                    </a:lnTo>
                    <a:lnTo>
                      <a:pt x="5542" y="473"/>
                    </a:lnTo>
                    <a:lnTo>
                      <a:pt x="5570" y="443"/>
                    </a:lnTo>
                    <a:lnTo>
                      <a:pt x="5601" y="473"/>
                    </a:lnTo>
                    <a:lnTo>
                      <a:pt x="5630" y="443"/>
                    </a:lnTo>
                    <a:lnTo>
                      <a:pt x="5630" y="413"/>
                    </a:lnTo>
                    <a:lnTo>
                      <a:pt x="5601" y="385"/>
                    </a:lnTo>
                    <a:lnTo>
                      <a:pt x="5601" y="325"/>
                    </a:lnTo>
                    <a:close/>
                  </a:path>
                </a:pathLst>
              </a:custGeom>
              <a:solidFill>
                <a:srgbClr val="FFFF7F"/>
              </a:solidFill>
              <a:ln w="9525">
                <a:noFill/>
                <a:round/>
                <a:headEnd/>
                <a:tailEnd/>
              </a:ln>
            </p:spPr>
            <p:txBody>
              <a:bodyPr/>
              <a:lstStyle/>
              <a:p>
                <a:endParaRPr lang="en-GB"/>
              </a:p>
            </p:txBody>
          </p:sp>
          <p:sp>
            <p:nvSpPr>
              <p:cNvPr id="19465" name="Freeform 9"/>
              <p:cNvSpPr>
                <a:spLocks/>
              </p:cNvSpPr>
              <p:nvPr/>
            </p:nvSpPr>
            <p:spPr bwMode="auto">
              <a:xfrm>
                <a:off x="5621" y="2460"/>
                <a:ext cx="148" cy="281"/>
              </a:xfrm>
              <a:custGeom>
                <a:avLst/>
                <a:gdLst/>
                <a:ahLst/>
                <a:cxnLst>
                  <a:cxn ang="0">
                    <a:pos x="294" y="209"/>
                  </a:cxn>
                  <a:cxn ang="0">
                    <a:pos x="266" y="209"/>
                  </a:cxn>
                  <a:cxn ang="0">
                    <a:pos x="176" y="120"/>
                  </a:cxn>
                  <a:cxn ang="0">
                    <a:pos x="148" y="120"/>
                  </a:cxn>
                  <a:cxn ang="0">
                    <a:pos x="87" y="179"/>
                  </a:cxn>
                  <a:cxn ang="0">
                    <a:pos x="87" y="209"/>
                  </a:cxn>
                  <a:cxn ang="0">
                    <a:pos x="118" y="209"/>
                  </a:cxn>
                  <a:cxn ang="0">
                    <a:pos x="118" y="238"/>
                  </a:cxn>
                  <a:cxn ang="0">
                    <a:pos x="57" y="298"/>
                  </a:cxn>
                  <a:cxn ang="0">
                    <a:pos x="29" y="298"/>
                  </a:cxn>
                  <a:cxn ang="0">
                    <a:pos x="29" y="475"/>
                  </a:cxn>
                  <a:cxn ang="0">
                    <a:pos x="118" y="565"/>
                  </a:cxn>
                  <a:cxn ang="0">
                    <a:pos x="87" y="593"/>
                  </a:cxn>
                  <a:cxn ang="0">
                    <a:pos x="57" y="593"/>
                  </a:cxn>
                  <a:cxn ang="0">
                    <a:pos x="57" y="623"/>
                  </a:cxn>
                  <a:cxn ang="0">
                    <a:pos x="29" y="654"/>
                  </a:cxn>
                  <a:cxn ang="0">
                    <a:pos x="29" y="741"/>
                  </a:cxn>
                  <a:cxn ang="0">
                    <a:pos x="0" y="772"/>
                  </a:cxn>
                  <a:cxn ang="0">
                    <a:pos x="29" y="802"/>
                  </a:cxn>
                  <a:cxn ang="0">
                    <a:pos x="87" y="802"/>
                  </a:cxn>
                  <a:cxn ang="0">
                    <a:pos x="118" y="829"/>
                  </a:cxn>
                  <a:cxn ang="0">
                    <a:pos x="176" y="829"/>
                  </a:cxn>
                  <a:cxn ang="0">
                    <a:pos x="176" y="890"/>
                  </a:cxn>
                  <a:cxn ang="0">
                    <a:pos x="207" y="920"/>
                  </a:cxn>
                  <a:cxn ang="0">
                    <a:pos x="176" y="920"/>
                  </a:cxn>
                  <a:cxn ang="0">
                    <a:pos x="207" y="949"/>
                  </a:cxn>
                  <a:cxn ang="0">
                    <a:pos x="207" y="979"/>
                  </a:cxn>
                  <a:cxn ang="0">
                    <a:pos x="266" y="1038"/>
                  </a:cxn>
                  <a:cxn ang="0">
                    <a:pos x="294" y="979"/>
                  </a:cxn>
                  <a:cxn ang="0">
                    <a:pos x="325" y="979"/>
                  </a:cxn>
                  <a:cxn ang="0">
                    <a:pos x="325" y="1008"/>
                  </a:cxn>
                  <a:cxn ang="0">
                    <a:pos x="473" y="1008"/>
                  </a:cxn>
                  <a:cxn ang="0">
                    <a:pos x="532" y="1038"/>
                  </a:cxn>
                  <a:cxn ang="0">
                    <a:pos x="532" y="1067"/>
                  </a:cxn>
                  <a:cxn ang="0">
                    <a:pos x="592" y="1127"/>
                  </a:cxn>
                  <a:cxn ang="0">
                    <a:pos x="592" y="0"/>
                  </a:cxn>
                  <a:cxn ang="0">
                    <a:pos x="562" y="0"/>
                  </a:cxn>
                  <a:cxn ang="0">
                    <a:pos x="503" y="61"/>
                  </a:cxn>
                  <a:cxn ang="0">
                    <a:pos x="443" y="61"/>
                  </a:cxn>
                  <a:cxn ang="0">
                    <a:pos x="443" y="120"/>
                  </a:cxn>
                  <a:cxn ang="0">
                    <a:pos x="473" y="150"/>
                  </a:cxn>
                  <a:cxn ang="0">
                    <a:pos x="503" y="209"/>
                  </a:cxn>
                  <a:cxn ang="0">
                    <a:pos x="532" y="238"/>
                  </a:cxn>
                  <a:cxn ang="0">
                    <a:pos x="532" y="268"/>
                  </a:cxn>
                  <a:cxn ang="0">
                    <a:pos x="503" y="298"/>
                  </a:cxn>
                  <a:cxn ang="0">
                    <a:pos x="473" y="298"/>
                  </a:cxn>
                  <a:cxn ang="0">
                    <a:pos x="443" y="328"/>
                  </a:cxn>
                  <a:cxn ang="0">
                    <a:pos x="413" y="328"/>
                  </a:cxn>
                  <a:cxn ang="0">
                    <a:pos x="385" y="298"/>
                  </a:cxn>
                  <a:cxn ang="0">
                    <a:pos x="355" y="298"/>
                  </a:cxn>
                  <a:cxn ang="0">
                    <a:pos x="325" y="268"/>
                  </a:cxn>
                  <a:cxn ang="0">
                    <a:pos x="325" y="238"/>
                  </a:cxn>
                  <a:cxn ang="0">
                    <a:pos x="294" y="209"/>
                  </a:cxn>
                </a:cxnLst>
                <a:rect l="0" t="0" r="r" b="b"/>
                <a:pathLst>
                  <a:path w="592" h="1127">
                    <a:moveTo>
                      <a:pt x="294" y="209"/>
                    </a:moveTo>
                    <a:lnTo>
                      <a:pt x="266" y="209"/>
                    </a:lnTo>
                    <a:lnTo>
                      <a:pt x="176" y="120"/>
                    </a:lnTo>
                    <a:lnTo>
                      <a:pt x="148" y="120"/>
                    </a:lnTo>
                    <a:lnTo>
                      <a:pt x="87" y="179"/>
                    </a:lnTo>
                    <a:lnTo>
                      <a:pt x="87" y="209"/>
                    </a:lnTo>
                    <a:lnTo>
                      <a:pt x="118" y="209"/>
                    </a:lnTo>
                    <a:lnTo>
                      <a:pt x="118" y="238"/>
                    </a:lnTo>
                    <a:lnTo>
                      <a:pt x="57" y="298"/>
                    </a:lnTo>
                    <a:lnTo>
                      <a:pt x="29" y="298"/>
                    </a:lnTo>
                    <a:lnTo>
                      <a:pt x="29" y="475"/>
                    </a:lnTo>
                    <a:lnTo>
                      <a:pt x="118" y="565"/>
                    </a:lnTo>
                    <a:lnTo>
                      <a:pt x="87" y="593"/>
                    </a:lnTo>
                    <a:lnTo>
                      <a:pt x="57" y="593"/>
                    </a:lnTo>
                    <a:lnTo>
                      <a:pt x="57" y="623"/>
                    </a:lnTo>
                    <a:lnTo>
                      <a:pt x="29" y="654"/>
                    </a:lnTo>
                    <a:lnTo>
                      <a:pt x="29" y="741"/>
                    </a:lnTo>
                    <a:lnTo>
                      <a:pt x="0" y="772"/>
                    </a:lnTo>
                    <a:lnTo>
                      <a:pt x="29" y="802"/>
                    </a:lnTo>
                    <a:lnTo>
                      <a:pt x="87" y="802"/>
                    </a:lnTo>
                    <a:lnTo>
                      <a:pt x="118" y="829"/>
                    </a:lnTo>
                    <a:lnTo>
                      <a:pt x="176" y="829"/>
                    </a:lnTo>
                    <a:lnTo>
                      <a:pt x="176" y="890"/>
                    </a:lnTo>
                    <a:lnTo>
                      <a:pt x="207" y="920"/>
                    </a:lnTo>
                    <a:lnTo>
                      <a:pt x="176" y="920"/>
                    </a:lnTo>
                    <a:lnTo>
                      <a:pt x="207" y="949"/>
                    </a:lnTo>
                    <a:lnTo>
                      <a:pt x="207" y="979"/>
                    </a:lnTo>
                    <a:lnTo>
                      <a:pt x="266" y="1038"/>
                    </a:lnTo>
                    <a:lnTo>
                      <a:pt x="294" y="979"/>
                    </a:lnTo>
                    <a:lnTo>
                      <a:pt x="325" y="979"/>
                    </a:lnTo>
                    <a:lnTo>
                      <a:pt x="325" y="1008"/>
                    </a:lnTo>
                    <a:lnTo>
                      <a:pt x="473" y="1008"/>
                    </a:lnTo>
                    <a:lnTo>
                      <a:pt x="532" y="1038"/>
                    </a:lnTo>
                    <a:lnTo>
                      <a:pt x="532" y="1067"/>
                    </a:lnTo>
                    <a:lnTo>
                      <a:pt x="592" y="1127"/>
                    </a:lnTo>
                    <a:lnTo>
                      <a:pt x="592" y="0"/>
                    </a:lnTo>
                    <a:lnTo>
                      <a:pt x="562" y="0"/>
                    </a:lnTo>
                    <a:lnTo>
                      <a:pt x="503" y="61"/>
                    </a:lnTo>
                    <a:lnTo>
                      <a:pt x="443" y="61"/>
                    </a:lnTo>
                    <a:lnTo>
                      <a:pt x="443" y="120"/>
                    </a:lnTo>
                    <a:lnTo>
                      <a:pt x="473" y="150"/>
                    </a:lnTo>
                    <a:lnTo>
                      <a:pt x="503" y="209"/>
                    </a:lnTo>
                    <a:lnTo>
                      <a:pt x="532" y="238"/>
                    </a:lnTo>
                    <a:lnTo>
                      <a:pt x="532" y="268"/>
                    </a:lnTo>
                    <a:lnTo>
                      <a:pt x="503" y="298"/>
                    </a:lnTo>
                    <a:lnTo>
                      <a:pt x="473" y="298"/>
                    </a:lnTo>
                    <a:lnTo>
                      <a:pt x="443" y="328"/>
                    </a:lnTo>
                    <a:lnTo>
                      <a:pt x="413" y="328"/>
                    </a:lnTo>
                    <a:lnTo>
                      <a:pt x="385" y="298"/>
                    </a:lnTo>
                    <a:lnTo>
                      <a:pt x="355" y="298"/>
                    </a:lnTo>
                    <a:lnTo>
                      <a:pt x="325" y="268"/>
                    </a:lnTo>
                    <a:lnTo>
                      <a:pt x="325" y="238"/>
                    </a:lnTo>
                    <a:lnTo>
                      <a:pt x="294" y="209"/>
                    </a:lnTo>
                    <a:close/>
                  </a:path>
                </a:pathLst>
              </a:custGeom>
              <a:solidFill>
                <a:srgbClr val="CCE83A"/>
              </a:solidFill>
              <a:ln w="9525">
                <a:noFill/>
                <a:round/>
                <a:headEnd/>
                <a:tailEnd/>
              </a:ln>
            </p:spPr>
            <p:txBody>
              <a:bodyPr/>
              <a:lstStyle/>
              <a:p>
                <a:endParaRPr lang="en-GB"/>
              </a:p>
            </p:txBody>
          </p:sp>
          <p:sp>
            <p:nvSpPr>
              <p:cNvPr id="19466" name="Freeform 10"/>
              <p:cNvSpPr>
                <a:spLocks/>
              </p:cNvSpPr>
              <p:nvPr/>
            </p:nvSpPr>
            <p:spPr bwMode="auto">
              <a:xfrm>
                <a:off x="4939" y="1357"/>
                <a:ext cx="15" cy="8"/>
              </a:xfrm>
              <a:custGeom>
                <a:avLst/>
                <a:gdLst/>
                <a:ahLst/>
                <a:cxnLst>
                  <a:cxn ang="0">
                    <a:pos x="30" y="0"/>
                  </a:cxn>
                  <a:cxn ang="0">
                    <a:pos x="0" y="0"/>
                  </a:cxn>
                  <a:cxn ang="0">
                    <a:pos x="30" y="31"/>
                  </a:cxn>
                  <a:cxn ang="0">
                    <a:pos x="59" y="31"/>
                  </a:cxn>
                  <a:cxn ang="0">
                    <a:pos x="30" y="0"/>
                  </a:cxn>
                </a:cxnLst>
                <a:rect l="0" t="0" r="r" b="b"/>
                <a:pathLst>
                  <a:path w="59" h="31">
                    <a:moveTo>
                      <a:pt x="30" y="0"/>
                    </a:moveTo>
                    <a:lnTo>
                      <a:pt x="0" y="0"/>
                    </a:lnTo>
                    <a:lnTo>
                      <a:pt x="30" y="31"/>
                    </a:lnTo>
                    <a:lnTo>
                      <a:pt x="59" y="31"/>
                    </a:lnTo>
                    <a:lnTo>
                      <a:pt x="30" y="0"/>
                    </a:lnTo>
                    <a:close/>
                  </a:path>
                </a:pathLst>
              </a:custGeom>
              <a:solidFill>
                <a:srgbClr val="FFFF7F"/>
              </a:solidFill>
              <a:ln w="9525">
                <a:noFill/>
                <a:round/>
                <a:headEnd/>
                <a:tailEnd/>
              </a:ln>
            </p:spPr>
            <p:txBody>
              <a:bodyPr/>
              <a:lstStyle/>
              <a:p>
                <a:endParaRPr lang="en-GB"/>
              </a:p>
            </p:txBody>
          </p:sp>
          <p:sp>
            <p:nvSpPr>
              <p:cNvPr id="19467" name="Freeform 11"/>
              <p:cNvSpPr>
                <a:spLocks noEditPoints="1"/>
              </p:cNvSpPr>
              <p:nvPr/>
            </p:nvSpPr>
            <p:spPr bwMode="auto">
              <a:xfrm>
                <a:off x="2909" y="891"/>
                <a:ext cx="1430" cy="984"/>
              </a:xfrm>
              <a:custGeom>
                <a:avLst/>
                <a:gdLst/>
                <a:ahLst/>
                <a:cxnLst>
                  <a:cxn ang="0">
                    <a:pos x="4860" y="119"/>
                  </a:cxn>
                  <a:cxn ang="0">
                    <a:pos x="4624" y="119"/>
                  </a:cxn>
                  <a:cxn ang="0">
                    <a:pos x="4474" y="147"/>
                  </a:cxn>
                  <a:cxn ang="0">
                    <a:pos x="4267" y="119"/>
                  </a:cxn>
                  <a:cxn ang="0">
                    <a:pos x="4030" y="326"/>
                  </a:cxn>
                  <a:cxn ang="0">
                    <a:pos x="3763" y="326"/>
                  </a:cxn>
                  <a:cxn ang="0">
                    <a:pos x="3498" y="444"/>
                  </a:cxn>
                  <a:cxn ang="0">
                    <a:pos x="3349" y="356"/>
                  </a:cxn>
                  <a:cxn ang="0">
                    <a:pos x="3200" y="295"/>
                  </a:cxn>
                  <a:cxn ang="0">
                    <a:pos x="3082" y="414"/>
                  </a:cxn>
                  <a:cxn ang="0">
                    <a:pos x="2934" y="533"/>
                  </a:cxn>
                  <a:cxn ang="0">
                    <a:pos x="2757" y="592"/>
                  </a:cxn>
                  <a:cxn ang="0">
                    <a:pos x="2727" y="681"/>
                  </a:cxn>
                  <a:cxn ang="0">
                    <a:pos x="2400" y="711"/>
                  </a:cxn>
                  <a:cxn ang="0">
                    <a:pos x="2607" y="769"/>
                  </a:cxn>
                  <a:cxn ang="0">
                    <a:pos x="2550" y="829"/>
                  </a:cxn>
                  <a:cxn ang="0">
                    <a:pos x="2459" y="976"/>
                  </a:cxn>
                  <a:cxn ang="0">
                    <a:pos x="2282" y="1094"/>
                  </a:cxn>
                  <a:cxn ang="0">
                    <a:pos x="2015" y="1273"/>
                  </a:cxn>
                  <a:cxn ang="0">
                    <a:pos x="1927" y="1392"/>
                  </a:cxn>
                  <a:cxn ang="0">
                    <a:pos x="1749" y="1628"/>
                  </a:cxn>
                  <a:cxn ang="0">
                    <a:pos x="1690" y="1776"/>
                  </a:cxn>
                  <a:cxn ang="0">
                    <a:pos x="1483" y="1983"/>
                  </a:cxn>
                  <a:cxn ang="0">
                    <a:pos x="1185" y="2102"/>
                  </a:cxn>
                  <a:cxn ang="0">
                    <a:pos x="1097" y="2221"/>
                  </a:cxn>
                  <a:cxn ang="0">
                    <a:pos x="801" y="2339"/>
                  </a:cxn>
                  <a:cxn ang="0">
                    <a:pos x="592" y="2427"/>
                  </a:cxn>
                  <a:cxn ang="0">
                    <a:pos x="416" y="2546"/>
                  </a:cxn>
                  <a:cxn ang="0">
                    <a:pos x="237" y="2664"/>
                  </a:cxn>
                  <a:cxn ang="0">
                    <a:pos x="89" y="2724"/>
                  </a:cxn>
                  <a:cxn ang="0">
                    <a:pos x="30" y="2871"/>
                  </a:cxn>
                  <a:cxn ang="0">
                    <a:pos x="60" y="3080"/>
                  </a:cxn>
                  <a:cxn ang="0">
                    <a:pos x="178" y="3316"/>
                  </a:cxn>
                  <a:cxn ang="0">
                    <a:pos x="267" y="3226"/>
                  </a:cxn>
                  <a:cxn ang="0">
                    <a:pos x="30" y="3463"/>
                  </a:cxn>
                  <a:cxn ang="0">
                    <a:pos x="237" y="3641"/>
                  </a:cxn>
                  <a:cxn ang="0">
                    <a:pos x="385" y="3878"/>
                  </a:cxn>
                  <a:cxn ang="0">
                    <a:pos x="978" y="3759"/>
                  </a:cxn>
                  <a:cxn ang="0">
                    <a:pos x="1215" y="3611"/>
                  </a:cxn>
                  <a:cxn ang="0">
                    <a:pos x="1333" y="3405"/>
                  </a:cxn>
                  <a:cxn ang="0">
                    <a:pos x="1631" y="3523"/>
                  </a:cxn>
                  <a:cxn ang="0">
                    <a:pos x="1868" y="2901"/>
                  </a:cxn>
                  <a:cxn ang="0">
                    <a:pos x="1720" y="2160"/>
                  </a:cxn>
                  <a:cxn ang="0">
                    <a:pos x="2222" y="1510"/>
                  </a:cxn>
                  <a:cxn ang="0">
                    <a:pos x="2727" y="917"/>
                  </a:cxn>
                  <a:cxn ang="0">
                    <a:pos x="3468" y="621"/>
                  </a:cxn>
                  <a:cxn ang="0">
                    <a:pos x="4001" y="711"/>
                  </a:cxn>
                  <a:cxn ang="0">
                    <a:pos x="4624" y="651"/>
                  </a:cxn>
                  <a:cxn ang="0">
                    <a:pos x="5246" y="384"/>
                  </a:cxn>
                  <a:cxn ang="0">
                    <a:pos x="5602" y="444"/>
                  </a:cxn>
                  <a:cxn ang="0">
                    <a:pos x="5630" y="238"/>
                  </a:cxn>
                  <a:cxn ang="0">
                    <a:pos x="5364" y="88"/>
                  </a:cxn>
                  <a:cxn ang="0">
                    <a:pos x="3230" y="533"/>
                  </a:cxn>
                  <a:cxn ang="0">
                    <a:pos x="2814" y="739"/>
                  </a:cxn>
                  <a:cxn ang="0">
                    <a:pos x="2075" y="1392"/>
                  </a:cxn>
                  <a:cxn ang="0">
                    <a:pos x="1333" y="2221"/>
                  </a:cxn>
                  <a:cxn ang="0">
                    <a:pos x="1483" y="2072"/>
                  </a:cxn>
                  <a:cxn ang="0">
                    <a:pos x="564" y="2930"/>
                  </a:cxn>
                  <a:cxn ang="0">
                    <a:pos x="446" y="2961"/>
                  </a:cxn>
                  <a:cxn ang="0">
                    <a:pos x="148" y="3137"/>
                  </a:cxn>
                </a:cxnLst>
                <a:rect l="0" t="0" r="r" b="b"/>
                <a:pathLst>
                  <a:path w="5720" h="3936">
                    <a:moveTo>
                      <a:pt x="5067" y="88"/>
                    </a:moveTo>
                    <a:lnTo>
                      <a:pt x="5127" y="88"/>
                    </a:lnTo>
                    <a:lnTo>
                      <a:pt x="5156" y="59"/>
                    </a:lnTo>
                    <a:lnTo>
                      <a:pt x="5156" y="29"/>
                    </a:lnTo>
                    <a:lnTo>
                      <a:pt x="5097" y="29"/>
                    </a:lnTo>
                    <a:lnTo>
                      <a:pt x="5067" y="0"/>
                    </a:lnTo>
                    <a:lnTo>
                      <a:pt x="5009" y="29"/>
                    </a:lnTo>
                    <a:lnTo>
                      <a:pt x="4979" y="29"/>
                    </a:lnTo>
                    <a:lnTo>
                      <a:pt x="4949" y="0"/>
                    </a:lnTo>
                    <a:lnTo>
                      <a:pt x="4890" y="59"/>
                    </a:lnTo>
                    <a:lnTo>
                      <a:pt x="4920" y="59"/>
                    </a:lnTo>
                    <a:lnTo>
                      <a:pt x="4949" y="88"/>
                    </a:lnTo>
                    <a:lnTo>
                      <a:pt x="4920" y="88"/>
                    </a:lnTo>
                    <a:lnTo>
                      <a:pt x="4890" y="119"/>
                    </a:lnTo>
                    <a:lnTo>
                      <a:pt x="4860" y="119"/>
                    </a:lnTo>
                    <a:lnTo>
                      <a:pt x="4890" y="147"/>
                    </a:lnTo>
                    <a:lnTo>
                      <a:pt x="4860" y="147"/>
                    </a:lnTo>
                    <a:lnTo>
                      <a:pt x="4860" y="177"/>
                    </a:lnTo>
                    <a:lnTo>
                      <a:pt x="4802" y="177"/>
                    </a:lnTo>
                    <a:lnTo>
                      <a:pt x="4772" y="207"/>
                    </a:lnTo>
                    <a:lnTo>
                      <a:pt x="4742" y="207"/>
                    </a:lnTo>
                    <a:lnTo>
                      <a:pt x="4772" y="177"/>
                    </a:lnTo>
                    <a:lnTo>
                      <a:pt x="4772" y="147"/>
                    </a:lnTo>
                    <a:lnTo>
                      <a:pt x="4742" y="119"/>
                    </a:lnTo>
                    <a:lnTo>
                      <a:pt x="4772" y="119"/>
                    </a:lnTo>
                    <a:lnTo>
                      <a:pt x="4772" y="59"/>
                    </a:lnTo>
                    <a:lnTo>
                      <a:pt x="4742" y="59"/>
                    </a:lnTo>
                    <a:lnTo>
                      <a:pt x="4683" y="88"/>
                    </a:lnTo>
                    <a:lnTo>
                      <a:pt x="4653" y="88"/>
                    </a:lnTo>
                    <a:lnTo>
                      <a:pt x="4624" y="119"/>
                    </a:lnTo>
                    <a:lnTo>
                      <a:pt x="4624" y="147"/>
                    </a:lnTo>
                    <a:lnTo>
                      <a:pt x="4565" y="207"/>
                    </a:lnTo>
                    <a:lnTo>
                      <a:pt x="4535" y="207"/>
                    </a:lnTo>
                    <a:lnTo>
                      <a:pt x="4535" y="238"/>
                    </a:lnTo>
                    <a:lnTo>
                      <a:pt x="4474" y="295"/>
                    </a:lnTo>
                    <a:lnTo>
                      <a:pt x="4446" y="265"/>
                    </a:lnTo>
                    <a:lnTo>
                      <a:pt x="4416" y="295"/>
                    </a:lnTo>
                    <a:lnTo>
                      <a:pt x="4416" y="238"/>
                    </a:lnTo>
                    <a:lnTo>
                      <a:pt x="4446" y="238"/>
                    </a:lnTo>
                    <a:lnTo>
                      <a:pt x="4446" y="207"/>
                    </a:lnTo>
                    <a:lnTo>
                      <a:pt x="4474" y="207"/>
                    </a:lnTo>
                    <a:lnTo>
                      <a:pt x="4474" y="177"/>
                    </a:lnTo>
                    <a:lnTo>
                      <a:pt x="4446" y="177"/>
                    </a:lnTo>
                    <a:lnTo>
                      <a:pt x="4446" y="147"/>
                    </a:lnTo>
                    <a:lnTo>
                      <a:pt x="4474" y="147"/>
                    </a:lnTo>
                    <a:lnTo>
                      <a:pt x="4535" y="88"/>
                    </a:lnTo>
                    <a:lnTo>
                      <a:pt x="4565" y="88"/>
                    </a:lnTo>
                    <a:lnTo>
                      <a:pt x="4535" y="59"/>
                    </a:lnTo>
                    <a:lnTo>
                      <a:pt x="4474" y="59"/>
                    </a:lnTo>
                    <a:lnTo>
                      <a:pt x="4504" y="88"/>
                    </a:lnTo>
                    <a:lnTo>
                      <a:pt x="4474" y="88"/>
                    </a:lnTo>
                    <a:lnTo>
                      <a:pt x="4446" y="59"/>
                    </a:lnTo>
                    <a:lnTo>
                      <a:pt x="4386" y="59"/>
                    </a:lnTo>
                    <a:lnTo>
                      <a:pt x="4356" y="29"/>
                    </a:lnTo>
                    <a:lnTo>
                      <a:pt x="4328" y="29"/>
                    </a:lnTo>
                    <a:lnTo>
                      <a:pt x="4328" y="59"/>
                    </a:lnTo>
                    <a:lnTo>
                      <a:pt x="4356" y="59"/>
                    </a:lnTo>
                    <a:lnTo>
                      <a:pt x="4328" y="88"/>
                    </a:lnTo>
                    <a:lnTo>
                      <a:pt x="4237" y="88"/>
                    </a:lnTo>
                    <a:lnTo>
                      <a:pt x="4267" y="119"/>
                    </a:lnTo>
                    <a:lnTo>
                      <a:pt x="4237" y="147"/>
                    </a:lnTo>
                    <a:lnTo>
                      <a:pt x="4267" y="177"/>
                    </a:lnTo>
                    <a:lnTo>
                      <a:pt x="4209" y="177"/>
                    </a:lnTo>
                    <a:lnTo>
                      <a:pt x="4209" y="119"/>
                    </a:lnTo>
                    <a:lnTo>
                      <a:pt x="4119" y="119"/>
                    </a:lnTo>
                    <a:lnTo>
                      <a:pt x="4119" y="147"/>
                    </a:lnTo>
                    <a:lnTo>
                      <a:pt x="4149" y="177"/>
                    </a:lnTo>
                    <a:lnTo>
                      <a:pt x="4179" y="177"/>
                    </a:lnTo>
                    <a:lnTo>
                      <a:pt x="4149" y="207"/>
                    </a:lnTo>
                    <a:lnTo>
                      <a:pt x="4119" y="207"/>
                    </a:lnTo>
                    <a:lnTo>
                      <a:pt x="4119" y="238"/>
                    </a:lnTo>
                    <a:lnTo>
                      <a:pt x="4060" y="295"/>
                    </a:lnTo>
                    <a:lnTo>
                      <a:pt x="4119" y="295"/>
                    </a:lnTo>
                    <a:lnTo>
                      <a:pt x="4119" y="326"/>
                    </a:lnTo>
                    <a:lnTo>
                      <a:pt x="4030" y="326"/>
                    </a:lnTo>
                    <a:lnTo>
                      <a:pt x="4001" y="295"/>
                    </a:lnTo>
                    <a:lnTo>
                      <a:pt x="4001" y="265"/>
                    </a:lnTo>
                    <a:lnTo>
                      <a:pt x="3972" y="295"/>
                    </a:lnTo>
                    <a:lnTo>
                      <a:pt x="3972" y="265"/>
                    </a:lnTo>
                    <a:lnTo>
                      <a:pt x="3912" y="265"/>
                    </a:lnTo>
                    <a:lnTo>
                      <a:pt x="3882" y="238"/>
                    </a:lnTo>
                    <a:lnTo>
                      <a:pt x="3763" y="238"/>
                    </a:lnTo>
                    <a:lnTo>
                      <a:pt x="3735" y="265"/>
                    </a:lnTo>
                    <a:lnTo>
                      <a:pt x="3705" y="238"/>
                    </a:lnTo>
                    <a:lnTo>
                      <a:pt x="3675" y="238"/>
                    </a:lnTo>
                    <a:lnTo>
                      <a:pt x="3675" y="265"/>
                    </a:lnTo>
                    <a:lnTo>
                      <a:pt x="3705" y="295"/>
                    </a:lnTo>
                    <a:lnTo>
                      <a:pt x="3763" y="295"/>
                    </a:lnTo>
                    <a:lnTo>
                      <a:pt x="3794" y="326"/>
                    </a:lnTo>
                    <a:lnTo>
                      <a:pt x="3763" y="326"/>
                    </a:lnTo>
                    <a:lnTo>
                      <a:pt x="3763" y="356"/>
                    </a:lnTo>
                    <a:lnTo>
                      <a:pt x="3794" y="356"/>
                    </a:lnTo>
                    <a:lnTo>
                      <a:pt x="3823" y="384"/>
                    </a:lnTo>
                    <a:lnTo>
                      <a:pt x="3794" y="384"/>
                    </a:lnTo>
                    <a:lnTo>
                      <a:pt x="3763" y="356"/>
                    </a:lnTo>
                    <a:lnTo>
                      <a:pt x="3705" y="356"/>
                    </a:lnTo>
                    <a:lnTo>
                      <a:pt x="3675" y="326"/>
                    </a:lnTo>
                    <a:lnTo>
                      <a:pt x="3675" y="295"/>
                    </a:lnTo>
                    <a:lnTo>
                      <a:pt x="3616" y="326"/>
                    </a:lnTo>
                    <a:lnTo>
                      <a:pt x="3644" y="356"/>
                    </a:lnTo>
                    <a:lnTo>
                      <a:pt x="3587" y="356"/>
                    </a:lnTo>
                    <a:lnTo>
                      <a:pt x="3587" y="384"/>
                    </a:lnTo>
                    <a:lnTo>
                      <a:pt x="3556" y="356"/>
                    </a:lnTo>
                    <a:lnTo>
                      <a:pt x="3498" y="414"/>
                    </a:lnTo>
                    <a:lnTo>
                      <a:pt x="3498" y="444"/>
                    </a:lnTo>
                    <a:lnTo>
                      <a:pt x="3468" y="444"/>
                    </a:lnTo>
                    <a:lnTo>
                      <a:pt x="3437" y="474"/>
                    </a:lnTo>
                    <a:lnTo>
                      <a:pt x="3437" y="502"/>
                    </a:lnTo>
                    <a:lnTo>
                      <a:pt x="3407" y="502"/>
                    </a:lnTo>
                    <a:lnTo>
                      <a:pt x="3380" y="533"/>
                    </a:lnTo>
                    <a:lnTo>
                      <a:pt x="3349" y="533"/>
                    </a:lnTo>
                    <a:lnTo>
                      <a:pt x="3380" y="502"/>
                    </a:lnTo>
                    <a:lnTo>
                      <a:pt x="3407" y="502"/>
                    </a:lnTo>
                    <a:lnTo>
                      <a:pt x="3437" y="474"/>
                    </a:lnTo>
                    <a:lnTo>
                      <a:pt x="3437" y="356"/>
                    </a:lnTo>
                    <a:lnTo>
                      <a:pt x="3407" y="326"/>
                    </a:lnTo>
                    <a:lnTo>
                      <a:pt x="3407" y="356"/>
                    </a:lnTo>
                    <a:lnTo>
                      <a:pt x="3380" y="356"/>
                    </a:lnTo>
                    <a:lnTo>
                      <a:pt x="3349" y="384"/>
                    </a:lnTo>
                    <a:lnTo>
                      <a:pt x="3349" y="356"/>
                    </a:lnTo>
                    <a:lnTo>
                      <a:pt x="3319" y="384"/>
                    </a:lnTo>
                    <a:lnTo>
                      <a:pt x="3319" y="414"/>
                    </a:lnTo>
                    <a:lnTo>
                      <a:pt x="3349" y="444"/>
                    </a:lnTo>
                    <a:lnTo>
                      <a:pt x="3319" y="444"/>
                    </a:lnTo>
                    <a:lnTo>
                      <a:pt x="3289" y="474"/>
                    </a:lnTo>
                    <a:lnTo>
                      <a:pt x="3289" y="444"/>
                    </a:lnTo>
                    <a:lnTo>
                      <a:pt x="3319" y="414"/>
                    </a:lnTo>
                    <a:lnTo>
                      <a:pt x="3289" y="384"/>
                    </a:lnTo>
                    <a:lnTo>
                      <a:pt x="3289" y="356"/>
                    </a:lnTo>
                    <a:lnTo>
                      <a:pt x="3260" y="384"/>
                    </a:lnTo>
                    <a:lnTo>
                      <a:pt x="3200" y="384"/>
                    </a:lnTo>
                    <a:lnTo>
                      <a:pt x="3260" y="326"/>
                    </a:lnTo>
                    <a:lnTo>
                      <a:pt x="3230" y="295"/>
                    </a:lnTo>
                    <a:lnTo>
                      <a:pt x="3230" y="326"/>
                    </a:lnTo>
                    <a:lnTo>
                      <a:pt x="3200" y="295"/>
                    </a:lnTo>
                    <a:lnTo>
                      <a:pt x="3142" y="295"/>
                    </a:lnTo>
                    <a:lnTo>
                      <a:pt x="3112" y="326"/>
                    </a:lnTo>
                    <a:lnTo>
                      <a:pt x="3112" y="356"/>
                    </a:lnTo>
                    <a:lnTo>
                      <a:pt x="3142" y="356"/>
                    </a:lnTo>
                    <a:lnTo>
                      <a:pt x="3171" y="384"/>
                    </a:lnTo>
                    <a:lnTo>
                      <a:pt x="3142" y="414"/>
                    </a:lnTo>
                    <a:lnTo>
                      <a:pt x="3142" y="444"/>
                    </a:lnTo>
                    <a:lnTo>
                      <a:pt x="3171" y="444"/>
                    </a:lnTo>
                    <a:lnTo>
                      <a:pt x="3142" y="474"/>
                    </a:lnTo>
                    <a:lnTo>
                      <a:pt x="3112" y="444"/>
                    </a:lnTo>
                    <a:lnTo>
                      <a:pt x="3112" y="414"/>
                    </a:lnTo>
                    <a:lnTo>
                      <a:pt x="3142" y="384"/>
                    </a:lnTo>
                    <a:lnTo>
                      <a:pt x="3112" y="356"/>
                    </a:lnTo>
                    <a:lnTo>
                      <a:pt x="3082" y="356"/>
                    </a:lnTo>
                    <a:lnTo>
                      <a:pt x="3082" y="414"/>
                    </a:lnTo>
                    <a:lnTo>
                      <a:pt x="3052" y="384"/>
                    </a:lnTo>
                    <a:lnTo>
                      <a:pt x="2993" y="444"/>
                    </a:lnTo>
                    <a:lnTo>
                      <a:pt x="3052" y="444"/>
                    </a:lnTo>
                    <a:lnTo>
                      <a:pt x="3052" y="474"/>
                    </a:lnTo>
                    <a:lnTo>
                      <a:pt x="3082" y="502"/>
                    </a:lnTo>
                    <a:lnTo>
                      <a:pt x="3052" y="502"/>
                    </a:lnTo>
                    <a:lnTo>
                      <a:pt x="3052" y="533"/>
                    </a:lnTo>
                    <a:lnTo>
                      <a:pt x="2993" y="474"/>
                    </a:lnTo>
                    <a:lnTo>
                      <a:pt x="2964" y="474"/>
                    </a:lnTo>
                    <a:lnTo>
                      <a:pt x="2964" y="502"/>
                    </a:lnTo>
                    <a:lnTo>
                      <a:pt x="2934" y="533"/>
                    </a:lnTo>
                    <a:lnTo>
                      <a:pt x="2964" y="563"/>
                    </a:lnTo>
                    <a:lnTo>
                      <a:pt x="2934" y="563"/>
                    </a:lnTo>
                    <a:lnTo>
                      <a:pt x="2905" y="533"/>
                    </a:lnTo>
                    <a:lnTo>
                      <a:pt x="2934" y="533"/>
                    </a:lnTo>
                    <a:lnTo>
                      <a:pt x="2934" y="474"/>
                    </a:lnTo>
                    <a:lnTo>
                      <a:pt x="2905" y="474"/>
                    </a:lnTo>
                    <a:lnTo>
                      <a:pt x="2845" y="444"/>
                    </a:lnTo>
                    <a:lnTo>
                      <a:pt x="2845" y="474"/>
                    </a:lnTo>
                    <a:lnTo>
                      <a:pt x="2814" y="474"/>
                    </a:lnTo>
                    <a:lnTo>
                      <a:pt x="2786" y="444"/>
                    </a:lnTo>
                    <a:lnTo>
                      <a:pt x="2757" y="474"/>
                    </a:lnTo>
                    <a:lnTo>
                      <a:pt x="2786" y="474"/>
                    </a:lnTo>
                    <a:lnTo>
                      <a:pt x="2786" y="502"/>
                    </a:lnTo>
                    <a:lnTo>
                      <a:pt x="2727" y="502"/>
                    </a:lnTo>
                    <a:lnTo>
                      <a:pt x="2727" y="533"/>
                    </a:lnTo>
                    <a:lnTo>
                      <a:pt x="2757" y="563"/>
                    </a:lnTo>
                    <a:lnTo>
                      <a:pt x="2696" y="563"/>
                    </a:lnTo>
                    <a:lnTo>
                      <a:pt x="2727" y="592"/>
                    </a:lnTo>
                    <a:lnTo>
                      <a:pt x="2757" y="592"/>
                    </a:lnTo>
                    <a:lnTo>
                      <a:pt x="2786" y="563"/>
                    </a:lnTo>
                    <a:lnTo>
                      <a:pt x="2905" y="563"/>
                    </a:lnTo>
                    <a:lnTo>
                      <a:pt x="2875" y="592"/>
                    </a:lnTo>
                    <a:lnTo>
                      <a:pt x="2845" y="592"/>
                    </a:lnTo>
                    <a:lnTo>
                      <a:pt x="2845" y="621"/>
                    </a:lnTo>
                    <a:lnTo>
                      <a:pt x="2875" y="651"/>
                    </a:lnTo>
                    <a:lnTo>
                      <a:pt x="2845" y="651"/>
                    </a:lnTo>
                    <a:lnTo>
                      <a:pt x="2875" y="681"/>
                    </a:lnTo>
                    <a:lnTo>
                      <a:pt x="2814" y="651"/>
                    </a:lnTo>
                    <a:lnTo>
                      <a:pt x="2786" y="681"/>
                    </a:lnTo>
                    <a:lnTo>
                      <a:pt x="2757" y="681"/>
                    </a:lnTo>
                    <a:lnTo>
                      <a:pt x="2757" y="651"/>
                    </a:lnTo>
                    <a:lnTo>
                      <a:pt x="2727" y="651"/>
                    </a:lnTo>
                    <a:lnTo>
                      <a:pt x="2696" y="681"/>
                    </a:lnTo>
                    <a:lnTo>
                      <a:pt x="2727" y="681"/>
                    </a:lnTo>
                    <a:lnTo>
                      <a:pt x="2696" y="711"/>
                    </a:lnTo>
                    <a:lnTo>
                      <a:pt x="2638" y="711"/>
                    </a:lnTo>
                    <a:lnTo>
                      <a:pt x="2638" y="651"/>
                    </a:lnTo>
                    <a:lnTo>
                      <a:pt x="2550" y="651"/>
                    </a:lnTo>
                    <a:lnTo>
                      <a:pt x="2550" y="681"/>
                    </a:lnTo>
                    <a:lnTo>
                      <a:pt x="2520" y="681"/>
                    </a:lnTo>
                    <a:lnTo>
                      <a:pt x="2459" y="739"/>
                    </a:lnTo>
                    <a:lnTo>
                      <a:pt x="2459" y="711"/>
                    </a:lnTo>
                    <a:lnTo>
                      <a:pt x="2489" y="681"/>
                    </a:lnTo>
                    <a:lnTo>
                      <a:pt x="2489" y="621"/>
                    </a:lnTo>
                    <a:lnTo>
                      <a:pt x="2431" y="621"/>
                    </a:lnTo>
                    <a:lnTo>
                      <a:pt x="2431" y="651"/>
                    </a:lnTo>
                    <a:lnTo>
                      <a:pt x="2400" y="681"/>
                    </a:lnTo>
                    <a:lnTo>
                      <a:pt x="2370" y="681"/>
                    </a:lnTo>
                    <a:lnTo>
                      <a:pt x="2400" y="711"/>
                    </a:lnTo>
                    <a:lnTo>
                      <a:pt x="2370" y="739"/>
                    </a:lnTo>
                    <a:lnTo>
                      <a:pt x="2340" y="739"/>
                    </a:lnTo>
                    <a:lnTo>
                      <a:pt x="2340" y="769"/>
                    </a:lnTo>
                    <a:lnTo>
                      <a:pt x="2313" y="769"/>
                    </a:lnTo>
                    <a:lnTo>
                      <a:pt x="2313" y="799"/>
                    </a:lnTo>
                    <a:lnTo>
                      <a:pt x="2340" y="799"/>
                    </a:lnTo>
                    <a:lnTo>
                      <a:pt x="2370" y="769"/>
                    </a:lnTo>
                    <a:lnTo>
                      <a:pt x="2400" y="769"/>
                    </a:lnTo>
                    <a:lnTo>
                      <a:pt x="2370" y="799"/>
                    </a:lnTo>
                    <a:lnTo>
                      <a:pt x="2431" y="799"/>
                    </a:lnTo>
                    <a:lnTo>
                      <a:pt x="2489" y="739"/>
                    </a:lnTo>
                    <a:lnTo>
                      <a:pt x="2489" y="799"/>
                    </a:lnTo>
                    <a:lnTo>
                      <a:pt x="2550" y="739"/>
                    </a:lnTo>
                    <a:lnTo>
                      <a:pt x="2550" y="769"/>
                    </a:lnTo>
                    <a:lnTo>
                      <a:pt x="2607" y="769"/>
                    </a:lnTo>
                    <a:lnTo>
                      <a:pt x="2607" y="739"/>
                    </a:lnTo>
                    <a:lnTo>
                      <a:pt x="2638" y="769"/>
                    </a:lnTo>
                    <a:lnTo>
                      <a:pt x="2607" y="769"/>
                    </a:lnTo>
                    <a:lnTo>
                      <a:pt x="2577" y="799"/>
                    </a:lnTo>
                    <a:lnTo>
                      <a:pt x="2550" y="799"/>
                    </a:lnTo>
                    <a:lnTo>
                      <a:pt x="2577" y="829"/>
                    </a:lnTo>
                    <a:lnTo>
                      <a:pt x="2607" y="829"/>
                    </a:lnTo>
                    <a:lnTo>
                      <a:pt x="2577" y="858"/>
                    </a:lnTo>
                    <a:lnTo>
                      <a:pt x="2607" y="858"/>
                    </a:lnTo>
                    <a:lnTo>
                      <a:pt x="2638" y="888"/>
                    </a:lnTo>
                    <a:lnTo>
                      <a:pt x="2577" y="888"/>
                    </a:lnTo>
                    <a:lnTo>
                      <a:pt x="2638" y="917"/>
                    </a:lnTo>
                    <a:lnTo>
                      <a:pt x="2577" y="917"/>
                    </a:lnTo>
                    <a:lnTo>
                      <a:pt x="2550" y="888"/>
                    </a:lnTo>
                    <a:lnTo>
                      <a:pt x="2550" y="829"/>
                    </a:lnTo>
                    <a:lnTo>
                      <a:pt x="2489" y="829"/>
                    </a:lnTo>
                    <a:lnTo>
                      <a:pt x="2459" y="858"/>
                    </a:lnTo>
                    <a:lnTo>
                      <a:pt x="2400" y="858"/>
                    </a:lnTo>
                    <a:lnTo>
                      <a:pt x="2370" y="888"/>
                    </a:lnTo>
                    <a:lnTo>
                      <a:pt x="2520" y="888"/>
                    </a:lnTo>
                    <a:lnTo>
                      <a:pt x="2489" y="917"/>
                    </a:lnTo>
                    <a:lnTo>
                      <a:pt x="2340" y="917"/>
                    </a:lnTo>
                    <a:lnTo>
                      <a:pt x="2313" y="888"/>
                    </a:lnTo>
                    <a:lnTo>
                      <a:pt x="2282" y="917"/>
                    </a:lnTo>
                    <a:lnTo>
                      <a:pt x="2282" y="947"/>
                    </a:lnTo>
                    <a:lnTo>
                      <a:pt x="2313" y="976"/>
                    </a:lnTo>
                    <a:lnTo>
                      <a:pt x="2340" y="976"/>
                    </a:lnTo>
                    <a:lnTo>
                      <a:pt x="2370" y="947"/>
                    </a:lnTo>
                    <a:lnTo>
                      <a:pt x="2431" y="947"/>
                    </a:lnTo>
                    <a:lnTo>
                      <a:pt x="2459" y="976"/>
                    </a:lnTo>
                    <a:lnTo>
                      <a:pt x="2370" y="976"/>
                    </a:lnTo>
                    <a:lnTo>
                      <a:pt x="2370" y="1006"/>
                    </a:lnTo>
                    <a:lnTo>
                      <a:pt x="2340" y="1036"/>
                    </a:lnTo>
                    <a:lnTo>
                      <a:pt x="2313" y="1006"/>
                    </a:lnTo>
                    <a:lnTo>
                      <a:pt x="2313" y="976"/>
                    </a:lnTo>
                    <a:lnTo>
                      <a:pt x="2282" y="976"/>
                    </a:lnTo>
                    <a:lnTo>
                      <a:pt x="2282" y="1006"/>
                    </a:lnTo>
                    <a:lnTo>
                      <a:pt x="2252" y="1036"/>
                    </a:lnTo>
                    <a:lnTo>
                      <a:pt x="2222" y="1036"/>
                    </a:lnTo>
                    <a:lnTo>
                      <a:pt x="2282" y="1067"/>
                    </a:lnTo>
                    <a:lnTo>
                      <a:pt x="2222" y="1067"/>
                    </a:lnTo>
                    <a:lnTo>
                      <a:pt x="2193" y="1094"/>
                    </a:lnTo>
                    <a:lnTo>
                      <a:pt x="2222" y="1094"/>
                    </a:lnTo>
                    <a:lnTo>
                      <a:pt x="2252" y="1124"/>
                    </a:lnTo>
                    <a:lnTo>
                      <a:pt x="2282" y="1094"/>
                    </a:lnTo>
                    <a:lnTo>
                      <a:pt x="2340" y="1094"/>
                    </a:lnTo>
                    <a:lnTo>
                      <a:pt x="2370" y="1124"/>
                    </a:lnTo>
                    <a:lnTo>
                      <a:pt x="2400" y="1124"/>
                    </a:lnTo>
                    <a:lnTo>
                      <a:pt x="2400" y="1155"/>
                    </a:lnTo>
                    <a:lnTo>
                      <a:pt x="2370" y="1124"/>
                    </a:lnTo>
                    <a:lnTo>
                      <a:pt x="2252" y="1124"/>
                    </a:lnTo>
                    <a:lnTo>
                      <a:pt x="2163" y="1124"/>
                    </a:lnTo>
                    <a:lnTo>
                      <a:pt x="2163" y="1155"/>
                    </a:lnTo>
                    <a:lnTo>
                      <a:pt x="2134" y="1185"/>
                    </a:lnTo>
                    <a:lnTo>
                      <a:pt x="2075" y="1185"/>
                    </a:lnTo>
                    <a:lnTo>
                      <a:pt x="2045" y="1213"/>
                    </a:lnTo>
                    <a:lnTo>
                      <a:pt x="2015" y="1213"/>
                    </a:lnTo>
                    <a:lnTo>
                      <a:pt x="2045" y="1242"/>
                    </a:lnTo>
                    <a:lnTo>
                      <a:pt x="1986" y="1242"/>
                    </a:lnTo>
                    <a:lnTo>
                      <a:pt x="2015" y="1273"/>
                    </a:lnTo>
                    <a:lnTo>
                      <a:pt x="1927" y="1273"/>
                    </a:lnTo>
                    <a:lnTo>
                      <a:pt x="1897" y="1303"/>
                    </a:lnTo>
                    <a:lnTo>
                      <a:pt x="1927" y="1331"/>
                    </a:lnTo>
                    <a:lnTo>
                      <a:pt x="1956" y="1331"/>
                    </a:lnTo>
                    <a:lnTo>
                      <a:pt x="1986" y="1303"/>
                    </a:lnTo>
                    <a:lnTo>
                      <a:pt x="2045" y="1303"/>
                    </a:lnTo>
                    <a:lnTo>
                      <a:pt x="2015" y="1331"/>
                    </a:lnTo>
                    <a:lnTo>
                      <a:pt x="1956" y="1331"/>
                    </a:lnTo>
                    <a:lnTo>
                      <a:pt x="1927" y="1362"/>
                    </a:lnTo>
                    <a:lnTo>
                      <a:pt x="1897" y="1331"/>
                    </a:lnTo>
                    <a:lnTo>
                      <a:pt x="1868" y="1331"/>
                    </a:lnTo>
                    <a:lnTo>
                      <a:pt x="1897" y="1362"/>
                    </a:lnTo>
                    <a:lnTo>
                      <a:pt x="1868" y="1392"/>
                    </a:lnTo>
                    <a:lnTo>
                      <a:pt x="1897" y="1392"/>
                    </a:lnTo>
                    <a:lnTo>
                      <a:pt x="1927" y="1392"/>
                    </a:lnTo>
                    <a:lnTo>
                      <a:pt x="1897" y="1421"/>
                    </a:lnTo>
                    <a:lnTo>
                      <a:pt x="1927" y="1421"/>
                    </a:lnTo>
                    <a:lnTo>
                      <a:pt x="1868" y="1449"/>
                    </a:lnTo>
                    <a:lnTo>
                      <a:pt x="1838" y="1480"/>
                    </a:lnTo>
                    <a:lnTo>
                      <a:pt x="1868" y="1480"/>
                    </a:lnTo>
                    <a:lnTo>
                      <a:pt x="1868" y="1510"/>
                    </a:lnTo>
                    <a:lnTo>
                      <a:pt x="1897" y="1510"/>
                    </a:lnTo>
                    <a:lnTo>
                      <a:pt x="1927" y="1540"/>
                    </a:lnTo>
                    <a:lnTo>
                      <a:pt x="1868" y="1510"/>
                    </a:lnTo>
                    <a:lnTo>
                      <a:pt x="1808" y="1510"/>
                    </a:lnTo>
                    <a:lnTo>
                      <a:pt x="1778" y="1540"/>
                    </a:lnTo>
                    <a:lnTo>
                      <a:pt x="1778" y="1569"/>
                    </a:lnTo>
                    <a:lnTo>
                      <a:pt x="1749" y="1569"/>
                    </a:lnTo>
                    <a:lnTo>
                      <a:pt x="1720" y="1598"/>
                    </a:lnTo>
                    <a:lnTo>
                      <a:pt x="1749" y="1628"/>
                    </a:lnTo>
                    <a:lnTo>
                      <a:pt x="1778" y="1628"/>
                    </a:lnTo>
                    <a:lnTo>
                      <a:pt x="1778" y="1658"/>
                    </a:lnTo>
                    <a:lnTo>
                      <a:pt x="1749" y="1658"/>
                    </a:lnTo>
                    <a:lnTo>
                      <a:pt x="1720" y="1628"/>
                    </a:lnTo>
                    <a:lnTo>
                      <a:pt x="1690" y="1628"/>
                    </a:lnTo>
                    <a:lnTo>
                      <a:pt x="1690" y="1717"/>
                    </a:lnTo>
                    <a:lnTo>
                      <a:pt x="1720" y="1687"/>
                    </a:lnTo>
                    <a:lnTo>
                      <a:pt x="1749" y="1687"/>
                    </a:lnTo>
                    <a:lnTo>
                      <a:pt x="1720" y="1717"/>
                    </a:lnTo>
                    <a:lnTo>
                      <a:pt x="1690" y="1717"/>
                    </a:lnTo>
                    <a:lnTo>
                      <a:pt x="1659" y="1747"/>
                    </a:lnTo>
                    <a:lnTo>
                      <a:pt x="1690" y="1776"/>
                    </a:lnTo>
                    <a:lnTo>
                      <a:pt x="1720" y="1747"/>
                    </a:lnTo>
                    <a:lnTo>
                      <a:pt x="1720" y="1776"/>
                    </a:lnTo>
                    <a:lnTo>
                      <a:pt x="1690" y="1776"/>
                    </a:lnTo>
                    <a:lnTo>
                      <a:pt x="1659" y="1776"/>
                    </a:lnTo>
                    <a:lnTo>
                      <a:pt x="1659" y="1747"/>
                    </a:lnTo>
                    <a:lnTo>
                      <a:pt x="1631" y="1747"/>
                    </a:lnTo>
                    <a:lnTo>
                      <a:pt x="1631" y="1776"/>
                    </a:lnTo>
                    <a:lnTo>
                      <a:pt x="1601" y="1776"/>
                    </a:lnTo>
                    <a:lnTo>
                      <a:pt x="1540" y="1835"/>
                    </a:lnTo>
                    <a:lnTo>
                      <a:pt x="1601" y="1835"/>
                    </a:lnTo>
                    <a:lnTo>
                      <a:pt x="1571" y="1865"/>
                    </a:lnTo>
                    <a:lnTo>
                      <a:pt x="1513" y="1865"/>
                    </a:lnTo>
                    <a:lnTo>
                      <a:pt x="1513" y="1896"/>
                    </a:lnTo>
                    <a:lnTo>
                      <a:pt x="1571" y="1896"/>
                    </a:lnTo>
                    <a:lnTo>
                      <a:pt x="1540" y="1923"/>
                    </a:lnTo>
                    <a:lnTo>
                      <a:pt x="1540" y="1953"/>
                    </a:lnTo>
                    <a:lnTo>
                      <a:pt x="1513" y="1953"/>
                    </a:lnTo>
                    <a:lnTo>
                      <a:pt x="1483" y="1983"/>
                    </a:lnTo>
                    <a:lnTo>
                      <a:pt x="1483" y="1953"/>
                    </a:lnTo>
                    <a:lnTo>
                      <a:pt x="1452" y="1923"/>
                    </a:lnTo>
                    <a:lnTo>
                      <a:pt x="1422" y="1923"/>
                    </a:lnTo>
                    <a:lnTo>
                      <a:pt x="1394" y="1896"/>
                    </a:lnTo>
                    <a:lnTo>
                      <a:pt x="1394" y="1923"/>
                    </a:lnTo>
                    <a:lnTo>
                      <a:pt x="1364" y="1923"/>
                    </a:lnTo>
                    <a:lnTo>
                      <a:pt x="1364" y="1953"/>
                    </a:lnTo>
                    <a:lnTo>
                      <a:pt x="1304" y="1983"/>
                    </a:lnTo>
                    <a:lnTo>
                      <a:pt x="1276" y="2014"/>
                    </a:lnTo>
                    <a:lnTo>
                      <a:pt x="1276" y="2042"/>
                    </a:lnTo>
                    <a:lnTo>
                      <a:pt x="1245" y="2014"/>
                    </a:lnTo>
                    <a:lnTo>
                      <a:pt x="1245" y="2042"/>
                    </a:lnTo>
                    <a:lnTo>
                      <a:pt x="1215" y="2042"/>
                    </a:lnTo>
                    <a:lnTo>
                      <a:pt x="1185" y="2072"/>
                    </a:lnTo>
                    <a:lnTo>
                      <a:pt x="1185" y="2102"/>
                    </a:lnTo>
                    <a:lnTo>
                      <a:pt x="1215" y="2102"/>
                    </a:lnTo>
                    <a:lnTo>
                      <a:pt x="1185" y="2132"/>
                    </a:lnTo>
                    <a:lnTo>
                      <a:pt x="1126" y="2132"/>
                    </a:lnTo>
                    <a:lnTo>
                      <a:pt x="1097" y="2160"/>
                    </a:lnTo>
                    <a:lnTo>
                      <a:pt x="1126" y="2160"/>
                    </a:lnTo>
                    <a:lnTo>
                      <a:pt x="1097" y="2190"/>
                    </a:lnTo>
                    <a:lnTo>
                      <a:pt x="1126" y="2190"/>
                    </a:lnTo>
                    <a:lnTo>
                      <a:pt x="1157" y="2160"/>
                    </a:lnTo>
                    <a:lnTo>
                      <a:pt x="1185" y="2160"/>
                    </a:lnTo>
                    <a:lnTo>
                      <a:pt x="1185" y="2190"/>
                    </a:lnTo>
                    <a:lnTo>
                      <a:pt x="1157" y="2190"/>
                    </a:lnTo>
                    <a:lnTo>
                      <a:pt x="1157" y="2221"/>
                    </a:lnTo>
                    <a:lnTo>
                      <a:pt x="1172" y="2236"/>
                    </a:lnTo>
                    <a:lnTo>
                      <a:pt x="1126" y="2190"/>
                    </a:lnTo>
                    <a:lnTo>
                      <a:pt x="1097" y="2221"/>
                    </a:lnTo>
                    <a:lnTo>
                      <a:pt x="1038" y="2221"/>
                    </a:lnTo>
                    <a:lnTo>
                      <a:pt x="1008" y="2251"/>
                    </a:lnTo>
                    <a:lnTo>
                      <a:pt x="1038" y="2251"/>
                    </a:lnTo>
                    <a:lnTo>
                      <a:pt x="978" y="2309"/>
                    </a:lnTo>
                    <a:lnTo>
                      <a:pt x="978" y="2278"/>
                    </a:lnTo>
                    <a:lnTo>
                      <a:pt x="948" y="2251"/>
                    </a:lnTo>
                    <a:lnTo>
                      <a:pt x="919" y="2278"/>
                    </a:lnTo>
                    <a:lnTo>
                      <a:pt x="890" y="2251"/>
                    </a:lnTo>
                    <a:lnTo>
                      <a:pt x="890" y="2278"/>
                    </a:lnTo>
                    <a:lnTo>
                      <a:pt x="860" y="2309"/>
                    </a:lnTo>
                    <a:lnTo>
                      <a:pt x="890" y="2339"/>
                    </a:lnTo>
                    <a:lnTo>
                      <a:pt x="860" y="2339"/>
                    </a:lnTo>
                    <a:lnTo>
                      <a:pt x="830" y="2309"/>
                    </a:lnTo>
                    <a:lnTo>
                      <a:pt x="801" y="2309"/>
                    </a:lnTo>
                    <a:lnTo>
                      <a:pt x="801" y="2339"/>
                    </a:lnTo>
                    <a:lnTo>
                      <a:pt x="771" y="2339"/>
                    </a:lnTo>
                    <a:lnTo>
                      <a:pt x="771" y="2369"/>
                    </a:lnTo>
                    <a:lnTo>
                      <a:pt x="830" y="2369"/>
                    </a:lnTo>
                    <a:lnTo>
                      <a:pt x="801" y="2397"/>
                    </a:lnTo>
                    <a:lnTo>
                      <a:pt x="830" y="2397"/>
                    </a:lnTo>
                    <a:lnTo>
                      <a:pt x="830" y="2427"/>
                    </a:lnTo>
                    <a:lnTo>
                      <a:pt x="801" y="2427"/>
                    </a:lnTo>
                    <a:lnTo>
                      <a:pt x="801" y="2397"/>
                    </a:lnTo>
                    <a:lnTo>
                      <a:pt x="771" y="2397"/>
                    </a:lnTo>
                    <a:lnTo>
                      <a:pt x="771" y="2427"/>
                    </a:lnTo>
                    <a:lnTo>
                      <a:pt x="801" y="2457"/>
                    </a:lnTo>
                    <a:lnTo>
                      <a:pt x="741" y="2427"/>
                    </a:lnTo>
                    <a:lnTo>
                      <a:pt x="741" y="2397"/>
                    </a:lnTo>
                    <a:lnTo>
                      <a:pt x="623" y="2397"/>
                    </a:lnTo>
                    <a:lnTo>
                      <a:pt x="592" y="2427"/>
                    </a:lnTo>
                    <a:lnTo>
                      <a:pt x="564" y="2397"/>
                    </a:lnTo>
                    <a:lnTo>
                      <a:pt x="473" y="2397"/>
                    </a:lnTo>
                    <a:lnTo>
                      <a:pt x="534" y="2457"/>
                    </a:lnTo>
                    <a:lnTo>
                      <a:pt x="564" y="2457"/>
                    </a:lnTo>
                    <a:lnTo>
                      <a:pt x="592" y="2487"/>
                    </a:lnTo>
                    <a:lnTo>
                      <a:pt x="592" y="2516"/>
                    </a:lnTo>
                    <a:lnTo>
                      <a:pt x="653" y="2516"/>
                    </a:lnTo>
                    <a:lnTo>
                      <a:pt x="623" y="2546"/>
                    </a:lnTo>
                    <a:lnTo>
                      <a:pt x="592" y="2546"/>
                    </a:lnTo>
                    <a:lnTo>
                      <a:pt x="564" y="2516"/>
                    </a:lnTo>
                    <a:lnTo>
                      <a:pt x="503" y="2516"/>
                    </a:lnTo>
                    <a:lnTo>
                      <a:pt x="473" y="2487"/>
                    </a:lnTo>
                    <a:lnTo>
                      <a:pt x="416" y="2487"/>
                    </a:lnTo>
                    <a:lnTo>
                      <a:pt x="385" y="2516"/>
                    </a:lnTo>
                    <a:lnTo>
                      <a:pt x="416" y="2546"/>
                    </a:lnTo>
                    <a:lnTo>
                      <a:pt x="446" y="2546"/>
                    </a:lnTo>
                    <a:lnTo>
                      <a:pt x="503" y="2605"/>
                    </a:lnTo>
                    <a:lnTo>
                      <a:pt x="503" y="2634"/>
                    </a:lnTo>
                    <a:lnTo>
                      <a:pt x="534" y="2664"/>
                    </a:lnTo>
                    <a:lnTo>
                      <a:pt x="446" y="2664"/>
                    </a:lnTo>
                    <a:lnTo>
                      <a:pt x="473" y="2634"/>
                    </a:lnTo>
                    <a:lnTo>
                      <a:pt x="473" y="2605"/>
                    </a:lnTo>
                    <a:lnTo>
                      <a:pt x="446" y="2576"/>
                    </a:lnTo>
                    <a:lnTo>
                      <a:pt x="355" y="2576"/>
                    </a:lnTo>
                    <a:lnTo>
                      <a:pt x="355" y="2605"/>
                    </a:lnTo>
                    <a:lnTo>
                      <a:pt x="327" y="2576"/>
                    </a:lnTo>
                    <a:lnTo>
                      <a:pt x="296" y="2576"/>
                    </a:lnTo>
                    <a:lnTo>
                      <a:pt x="237" y="2605"/>
                    </a:lnTo>
                    <a:lnTo>
                      <a:pt x="296" y="2664"/>
                    </a:lnTo>
                    <a:lnTo>
                      <a:pt x="237" y="2664"/>
                    </a:lnTo>
                    <a:lnTo>
                      <a:pt x="237" y="2634"/>
                    </a:lnTo>
                    <a:lnTo>
                      <a:pt x="209" y="2634"/>
                    </a:lnTo>
                    <a:lnTo>
                      <a:pt x="178" y="2664"/>
                    </a:lnTo>
                    <a:lnTo>
                      <a:pt x="148" y="2634"/>
                    </a:lnTo>
                    <a:lnTo>
                      <a:pt x="118" y="2634"/>
                    </a:lnTo>
                    <a:lnTo>
                      <a:pt x="118" y="2664"/>
                    </a:lnTo>
                    <a:lnTo>
                      <a:pt x="148" y="2664"/>
                    </a:lnTo>
                    <a:lnTo>
                      <a:pt x="118" y="2694"/>
                    </a:lnTo>
                    <a:lnTo>
                      <a:pt x="60" y="2634"/>
                    </a:lnTo>
                    <a:lnTo>
                      <a:pt x="30" y="2634"/>
                    </a:lnTo>
                    <a:lnTo>
                      <a:pt x="30" y="2664"/>
                    </a:lnTo>
                    <a:lnTo>
                      <a:pt x="60" y="2664"/>
                    </a:lnTo>
                    <a:lnTo>
                      <a:pt x="89" y="2694"/>
                    </a:lnTo>
                    <a:lnTo>
                      <a:pt x="30" y="2724"/>
                    </a:lnTo>
                    <a:lnTo>
                      <a:pt x="89" y="2724"/>
                    </a:lnTo>
                    <a:lnTo>
                      <a:pt x="30" y="2782"/>
                    </a:lnTo>
                    <a:lnTo>
                      <a:pt x="0" y="2782"/>
                    </a:lnTo>
                    <a:lnTo>
                      <a:pt x="0" y="2812"/>
                    </a:lnTo>
                    <a:lnTo>
                      <a:pt x="60" y="2812"/>
                    </a:lnTo>
                    <a:lnTo>
                      <a:pt x="118" y="2871"/>
                    </a:lnTo>
                    <a:lnTo>
                      <a:pt x="148" y="2843"/>
                    </a:lnTo>
                    <a:lnTo>
                      <a:pt x="178" y="2843"/>
                    </a:lnTo>
                    <a:lnTo>
                      <a:pt x="148" y="2871"/>
                    </a:lnTo>
                    <a:lnTo>
                      <a:pt x="118" y="2871"/>
                    </a:lnTo>
                    <a:lnTo>
                      <a:pt x="148" y="2901"/>
                    </a:lnTo>
                    <a:lnTo>
                      <a:pt x="89" y="2901"/>
                    </a:lnTo>
                    <a:lnTo>
                      <a:pt x="118" y="2871"/>
                    </a:lnTo>
                    <a:lnTo>
                      <a:pt x="89" y="2871"/>
                    </a:lnTo>
                    <a:lnTo>
                      <a:pt x="60" y="2843"/>
                    </a:lnTo>
                    <a:lnTo>
                      <a:pt x="30" y="2871"/>
                    </a:lnTo>
                    <a:lnTo>
                      <a:pt x="30" y="2901"/>
                    </a:lnTo>
                    <a:lnTo>
                      <a:pt x="60" y="2930"/>
                    </a:lnTo>
                    <a:lnTo>
                      <a:pt x="30" y="2930"/>
                    </a:lnTo>
                    <a:lnTo>
                      <a:pt x="89" y="2989"/>
                    </a:lnTo>
                    <a:lnTo>
                      <a:pt x="118" y="2961"/>
                    </a:lnTo>
                    <a:lnTo>
                      <a:pt x="178" y="2961"/>
                    </a:lnTo>
                    <a:lnTo>
                      <a:pt x="148" y="2989"/>
                    </a:lnTo>
                    <a:lnTo>
                      <a:pt x="89" y="2989"/>
                    </a:lnTo>
                    <a:lnTo>
                      <a:pt x="0" y="2989"/>
                    </a:lnTo>
                    <a:lnTo>
                      <a:pt x="0" y="3019"/>
                    </a:lnTo>
                    <a:lnTo>
                      <a:pt x="30" y="3019"/>
                    </a:lnTo>
                    <a:lnTo>
                      <a:pt x="30" y="3050"/>
                    </a:lnTo>
                    <a:lnTo>
                      <a:pt x="89" y="3050"/>
                    </a:lnTo>
                    <a:lnTo>
                      <a:pt x="89" y="3107"/>
                    </a:lnTo>
                    <a:lnTo>
                      <a:pt x="60" y="3080"/>
                    </a:lnTo>
                    <a:lnTo>
                      <a:pt x="0" y="3080"/>
                    </a:lnTo>
                    <a:lnTo>
                      <a:pt x="89" y="3168"/>
                    </a:lnTo>
                    <a:lnTo>
                      <a:pt x="118" y="3168"/>
                    </a:lnTo>
                    <a:lnTo>
                      <a:pt x="89" y="3198"/>
                    </a:lnTo>
                    <a:lnTo>
                      <a:pt x="60" y="3168"/>
                    </a:lnTo>
                    <a:lnTo>
                      <a:pt x="60" y="3226"/>
                    </a:lnTo>
                    <a:lnTo>
                      <a:pt x="89" y="3257"/>
                    </a:lnTo>
                    <a:lnTo>
                      <a:pt x="118" y="3257"/>
                    </a:lnTo>
                    <a:lnTo>
                      <a:pt x="118" y="3226"/>
                    </a:lnTo>
                    <a:lnTo>
                      <a:pt x="148" y="3198"/>
                    </a:lnTo>
                    <a:lnTo>
                      <a:pt x="148" y="3226"/>
                    </a:lnTo>
                    <a:lnTo>
                      <a:pt x="118" y="3257"/>
                    </a:lnTo>
                    <a:lnTo>
                      <a:pt x="148" y="3257"/>
                    </a:lnTo>
                    <a:lnTo>
                      <a:pt x="148" y="3316"/>
                    </a:lnTo>
                    <a:lnTo>
                      <a:pt x="178" y="3316"/>
                    </a:lnTo>
                    <a:lnTo>
                      <a:pt x="209" y="3286"/>
                    </a:lnTo>
                    <a:lnTo>
                      <a:pt x="209" y="3257"/>
                    </a:lnTo>
                    <a:lnTo>
                      <a:pt x="237" y="3226"/>
                    </a:lnTo>
                    <a:lnTo>
                      <a:pt x="267" y="3226"/>
                    </a:lnTo>
                    <a:lnTo>
                      <a:pt x="296" y="3198"/>
                    </a:lnTo>
                    <a:lnTo>
                      <a:pt x="355" y="3168"/>
                    </a:lnTo>
                    <a:lnTo>
                      <a:pt x="446" y="3168"/>
                    </a:lnTo>
                    <a:lnTo>
                      <a:pt x="385" y="3226"/>
                    </a:lnTo>
                    <a:lnTo>
                      <a:pt x="385" y="3257"/>
                    </a:lnTo>
                    <a:lnTo>
                      <a:pt x="355" y="3286"/>
                    </a:lnTo>
                    <a:lnTo>
                      <a:pt x="355" y="3257"/>
                    </a:lnTo>
                    <a:lnTo>
                      <a:pt x="385" y="3198"/>
                    </a:lnTo>
                    <a:lnTo>
                      <a:pt x="355" y="3198"/>
                    </a:lnTo>
                    <a:lnTo>
                      <a:pt x="296" y="3226"/>
                    </a:lnTo>
                    <a:lnTo>
                      <a:pt x="267" y="3226"/>
                    </a:lnTo>
                    <a:lnTo>
                      <a:pt x="237" y="3257"/>
                    </a:lnTo>
                    <a:lnTo>
                      <a:pt x="267" y="3286"/>
                    </a:lnTo>
                    <a:lnTo>
                      <a:pt x="237" y="3286"/>
                    </a:lnTo>
                    <a:lnTo>
                      <a:pt x="178" y="3345"/>
                    </a:lnTo>
                    <a:lnTo>
                      <a:pt x="148" y="3345"/>
                    </a:lnTo>
                    <a:lnTo>
                      <a:pt x="148" y="3375"/>
                    </a:lnTo>
                    <a:lnTo>
                      <a:pt x="178" y="3375"/>
                    </a:lnTo>
                    <a:lnTo>
                      <a:pt x="237" y="3405"/>
                    </a:lnTo>
                    <a:lnTo>
                      <a:pt x="178" y="3405"/>
                    </a:lnTo>
                    <a:lnTo>
                      <a:pt x="209" y="3434"/>
                    </a:lnTo>
                    <a:lnTo>
                      <a:pt x="118" y="3434"/>
                    </a:lnTo>
                    <a:lnTo>
                      <a:pt x="118" y="3493"/>
                    </a:lnTo>
                    <a:lnTo>
                      <a:pt x="89" y="3493"/>
                    </a:lnTo>
                    <a:lnTo>
                      <a:pt x="60" y="3463"/>
                    </a:lnTo>
                    <a:lnTo>
                      <a:pt x="30" y="3463"/>
                    </a:lnTo>
                    <a:lnTo>
                      <a:pt x="30" y="3493"/>
                    </a:lnTo>
                    <a:lnTo>
                      <a:pt x="60" y="3523"/>
                    </a:lnTo>
                    <a:lnTo>
                      <a:pt x="89" y="3523"/>
                    </a:lnTo>
                    <a:lnTo>
                      <a:pt x="89" y="3553"/>
                    </a:lnTo>
                    <a:lnTo>
                      <a:pt x="118" y="3523"/>
                    </a:lnTo>
                    <a:lnTo>
                      <a:pt x="118" y="3553"/>
                    </a:lnTo>
                    <a:lnTo>
                      <a:pt x="148" y="3523"/>
                    </a:lnTo>
                    <a:lnTo>
                      <a:pt x="178" y="3523"/>
                    </a:lnTo>
                    <a:lnTo>
                      <a:pt x="178" y="3493"/>
                    </a:lnTo>
                    <a:lnTo>
                      <a:pt x="209" y="3493"/>
                    </a:lnTo>
                    <a:lnTo>
                      <a:pt x="209" y="3523"/>
                    </a:lnTo>
                    <a:lnTo>
                      <a:pt x="237" y="3523"/>
                    </a:lnTo>
                    <a:lnTo>
                      <a:pt x="267" y="3553"/>
                    </a:lnTo>
                    <a:lnTo>
                      <a:pt x="209" y="3611"/>
                    </a:lnTo>
                    <a:lnTo>
                      <a:pt x="237" y="3641"/>
                    </a:lnTo>
                    <a:lnTo>
                      <a:pt x="237" y="3671"/>
                    </a:lnTo>
                    <a:lnTo>
                      <a:pt x="252" y="3656"/>
                    </a:lnTo>
                    <a:lnTo>
                      <a:pt x="267" y="3671"/>
                    </a:lnTo>
                    <a:lnTo>
                      <a:pt x="237" y="3671"/>
                    </a:lnTo>
                    <a:lnTo>
                      <a:pt x="209" y="3671"/>
                    </a:lnTo>
                    <a:lnTo>
                      <a:pt x="178" y="3641"/>
                    </a:lnTo>
                    <a:lnTo>
                      <a:pt x="148" y="3641"/>
                    </a:lnTo>
                    <a:lnTo>
                      <a:pt x="89" y="3700"/>
                    </a:lnTo>
                    <a:lnTo>
                      <a:pt x="89" y="3730"/>
                    </a:lnTo>
                    <a:lnTo>
                      <a:pt x="148" y="3790"/>
                    </a:lnTo>
                    <a:lnTo>
                      <a:pt x="178" y="3790"/>
                    </a:lnTo>
                    <a:lnTo>
                      <a:pt x="237" y="3848"/>
                    </a:lnTo>
                    <a:lnTo>
                      <a:pt x="296" y="3848"/>
                    </a:lnTo>
                    <a:lnTo>
                      <a:pt x="355" y="3878"/>
                    </a:lnTo>
                    <a:lnTo>
                      <a:pt x="385" y="3878"/>
                    </a:lnTo>
                    <a:lnTo>
                      <a:pt x="355" y="3909"/>
                    </a:lnTo>
                    <a:lnTo>
                      <a:pt x="385" y="3936"/>
                    </a:lnTo>
                    <a:lnTo>
                      <a:pt x="416" y="3909"/>
                    </a:lnTo>
                    <a:lnTo>
                      <a:pt x="446" y="3936"/>
                    </a:lnTo>
                    <a:lnTo>
                      <a:pt x="623" y="3936"/>
                    </a:lnTo>
                    <a:lnTo>
                      <a:pt x="653" y="3909"/>
                    </a:lnTo>
                    <a:lnTo>
                      <a:pt x="683" y="3936"/>
                    </a:lnTo>
                    <a:lnTo>
                      <a:pt x="710" y="3909"/>
                    </a:lnTo>
                    <a:lnTo>
                      <a:pt x="741" y="3909"/>
                    </a:lnTo>
                    <a:lnTo>
                      <a:pt x="771" y="3878"/>
                    </a:lnTo>
                    <a:lnTo>
                      <a:pt x="801" y="3878"/>
                    </a:lnTo>
                    <a:lnTo>
                      <a:pt x="860" y="3848"/>
                    </a:lnTo>
                    <a:lnTo>
                      <a:pt x="919" y="3790"/>
                    </a:lnTo>
                    <a:lnTo>
                      <a:pt x="919" y="3759"/>
                    </a:lnTo>
                    <a:lnTo>
                      <a:pt x="978" y="3759"/>
                    </a:lnTo>
                    <a:lnTo>
                      <a:pt x="948" y="3700"/>
                    </a:lnTo>
                    <a:lnTo>
                      <a:pt x="1038" y="3700"/>
                    </a:lnTo>
                    <a:lnTo>
                      <a:pt x="1008" y="3671"/>
                    </a:lnTo>
                    <a:lnTo>
                      <a:pt x="1038" y="3671"/>
                    </a:lnTo>
                    <a:lnTo>
                      <a:pt x="1067" y="3641"/>
                    </a:lnTo>
                    <a:lnTo>
                      <a:pt x="1097" y="3641"/>
                    </a:lnTo>
                    <a:lnTo>
                      <a:pt x="1097" y="3611"/>
                    </a:lnTo>
                    <a:lnTo>
                      <a:pt x="1067" y="3582"/>
                    </a:lnTo>
                    <a:lnTo>
                      <a:pt x="1097" y="3582"/>
                    </a:lnTo>
                    <a:lnTo>
                      <a:pt x="1097" y="3611"/>
                    </a:lnTo>
                    <a:lnTo>
                      <a:pt x="1157" y="3611"/>
                    </a:lnTo>
                    <a:lnTo>
                      <a:pt x="1157" y="3641"/>
                    </a:lnTo>
                    <a:lnTo>
                      <a:pt x="1185" y="3641"/>
                    </a:lnTo>
                    <a:lnTo>
                      <a:pt x="1185" y="3611"/>
                    </a:lnTo>
                    <a:lnTo>
                      <a:pt x="1215" y="3611"/>
                    </a:lnTo>
                    <a:lnTo>
                      <a:pt x="1245" y="3582"/>
                    </a:lnTo>
                    <a:lnTo>
                      <a:pt x="1276" y="3582"/>
                    </a:lnTo>
                    <a:lnTo>
                      <a:pt x="1304" y="3553"/>
                    </a:lnTo>
                    <a:lnTo>
                      <a:pt x="1304" y="3523"/>
                    </a:lnTo>
                    <a:lnTo>
                      <a:pt x="1245" y="3463"/>
                    </a:lnTo>
                    <a:lnTo>
                      <a:pt x="1276" y="3463"/>
                    </a:lnTo>
                    <a:lnTo>
                      <a:pt x="1304" y="3434"/>
                    </a:lnTo>
                    <a:lnTo>
                      <a:pt x="1304" y="3463"/>
                    </a:lnTo>
                    <a:lnTo>
                      <a:pt x="1333" y="3434"/>
                    </a:lnTo>
                    <a:lnTo>
                      <a:pt x="1304" y="3405"/>
                    </a:lnTo>
                    <a:lnTo>
                      <a:pt x="1304" y="3375"/>
                    </a:lnTo>
                    <a:lnTo>
                      <a:pt x="1333" y="3345"/>
                    </a:lnTo>
                    <a:lnTo>
                      <a:pt x="1364" y="3345"/>
                    </a:lnTo>
                    <a:lnTo>
                      <a:pt x="1364" y="3375"/>
                    </a:lnTo>
                    <a:lnTo>
                      <a:pt x="1333" y="3405"/>
                    </a:lnTo>
                    <a:lnTo>
                      <a:pt x="1333" y="3434"/>
                    </a:lnTo>
                    <a:lnTo>
                      <a:pt x="1333" y="3463"/>
                    </a:lnTo>
                    <a:lnTo>
                      <a:pt x="1364" y="3463"/>
                    </a:lnTo>
                    <a:lnTo>
                      <a:pt x="1364" y="3523"/>
                    </a:lnTo>
                    <a:lnTo>
                      <a:pt x="1394" y="3553"/>
                    </a:lnTo>
                    <a:lnTo>
                      <a:pt x="1422" y="3553"/>
                    </a:lnTo>
                    <a:lnTo>
                      <a:pt x="1452" y="3582"/>
                    </a:lnTo>
                    <a:lnTo>
                      <a:pt x="1483" y="3582"/>
                    </a:lnTo>
                    <a:lnTo>
                      <a:pt x="1483" y="3611"/>
                    </a:lnTo>
                    <a:lnTo>
                      <a:pt x="1513" y="3611"/>
                    </a:lnTo>
                    <a:lnTo>
                      <a:pt x="1571" y="3671"/>
                    </a:lnTo>
                    <a:lnTo>
                      <a:pt x="1601" y="3671"/>
                    </a:lnTo>
                    <a:lnTo>
                      <a:pt x="1601" y="3582"/>
                    </a:lnTo>
                    <a:lnTo>
                      <a:pt x="1631" y="3553"/>
                    </a:lnTo>
                    <a:lnTo>
                      <a:pt x="1631" y="3523"/>
                    </a:lnTo>
                    <a:lnTo>
                      <a:pt x="1601" y="3523"/>
                    </a:lnTo>
                    <a:lnTo>
                      <a:pt x="1601" y="3434"/>
                    </a:lnTo>
                    <a:lnTo>
                      <a:pt x="1631" y="3405"/>
                    </a:lnTo>
                    <a:lnTo>
                      <a:pt x="1631" y="3345"/>
                    </a:lnTo>
                    <a:lnTo>
                      <a:pt x="1720" y="3345"/>
                    </a:lnTo>
                    <a:lnTo>
                      <a:pt x="1778" y="3286"/>
                    </a:lnTo>
                    <a:lnTo>
                      <a:pt x="1778" y="3226"/>
                    </a:lnTo>
                    <a:lnTo>
                      <a:pt x="1808" y="3198"/>
                    </a:lnTo>
                    <a:lnTo>
                      <a:pt x="1808" y="3137"/>
                    </a:lnTo>
                    <a:lnTo>
                      <a:pt x="1749" y="3080"/>
                    </a:lnTo>
                    <a:lnTo>
                      <a:pt x="1749" y="2989"/>
                    </a:lnTo>
                    <a:lnTo>
                      <a:pt x="1838" y="2989"/>
                    </a:lnTo>
                    <a:lnTo>
                      <a:pt x="1838" y="2961"/>
                    </a:lnTo>
                    <a:lnTo>
                      <a:pt x="1868" y="2930"/>
                    </a:lnTo>
                    <a:lnTo>
                      <a:pt x="1868" y="2901"/>
                    </a:lnTo>
                    <a:lnTo>
                      <a:pt x="1838" y="2843"/>
                    </a:lnTo>
                    <a:lnTo>
                      <a:pt x="1749" y="2843"/>
                    </a:lnTo>
                    <a:lnTo>
                      <a:pt x="1690" y="2782"/>
                    </a:lnTo>
                    <a:lnTo>
                      <a:pt x="1720" y="2724"/>
                    </a:lnTo>
                    <a:lnTo>
                      <a:pt x="1720" y="2576"/>
                    </a:lnTo>
                    <a:lnTo>
                      <a:pt x="1690" y="2546"/>
                    </a:lnTo>
                    <a:lnTo>
                      <a:pt x="1690" y="2457"/>
                    </a:lnTo>
                    <a:lnTo>
                      <a:pt x="1659" y="2427"/>
                    </a:lnTo>
                    <a:lnTo>
                      <a:pt x="1720" y="2397"/>
                    </a:lnTo>
                    <a:lnTo>
                      <a:pt x="1659" y="2339"/>
                    </a:lnTo>
                    <a:lnTo>
                      <a:pt x="1659" y="2278"/>
                    </a:lnTo>
                    <a:lnTo>
                      <a:pt x="1690" y="2251"/>
                    </a:lnTo>
                    <a:lnTo>
                      <a:pt x="1690" y="2221"/>
                    </a:lnTo>
                    <a:lnTo>
                      <a:pt x="1720" y="2190"/>
                    </a:lnTo>
                    <a:lnTo>
                      <a:pt x="1720" y="2160"/>
                    </a:lnTo>
                    <a:lnTo>
                      <a:pt x="1778" y="2102"/>
                    </a:lnTo>
                    <a:lnTo>
                      <a:pt x="1838" y="2072"/>
                    </a:lnTo>
                    <a:lnTo>
                      <a:pt x="1897" y="2072"/>
                    </a:lnTo>
                    <a:lnTo>
                      <a:pt x="1927" y="2042"/>
                    </a:lnTo>
                    <a:lnTo>
                      <a:pt x="1986" y="2072"/>
                    </a:lnTo>
                    <a:lnTo>
                      <a:pt x="2105" y="2072"/>
                    </a:lnTo>
                    <a:lnTo>
                      <a:pt x="2134" y="2042"/>
                    </a:lnTo>
                    <a:lnTo>
                      <a:pt x="2134" y="1953"/>
                    </a:lnTo>
                    <a:lnTo>
                      <a:pt x="2105" y="1923"/>
                    </a:lnTo>
                    <a:lnTo>
                      <a:pt x="2045" y="1923"/>
                    </a:lnTo>
                    <a:lnTo>
                      <a:pt x="2015" y="1896"/>
                    </a:lnTo>
                    <a:lnTo>
                      <a:pt x="2222" y="1687"/>
                    </a:lnTo>
                    <a:lnTo>
                      <a:pt x="2222" y="1569"/>
                    </a:lnTo>
                    <a:lnTo>
                      <a:pt x="2252" y="1540"/>
                    </a:lnTo>
                    <a:lnTo>
                      <a:pt x="2222" y="1510"/>
                    </a:lnTo>
                    <a:lnTo>
                      <a:pt x="2222" y="1449"/>
                    </a:lnTo>
                    <a:lnTo>
                      <a:pt x="2313" y="1449"/>
                    </a:lnTo>
                    <a:lnTo>
                      <a:pt x="2431" y="1392"/>
                    </a:lnTo>
                    <a:lnTo>
                      <a:pt x="2400" y="1331"/>
                    </a:lnTo>
                    <a:lnTo>
                      <a:pt x="2459" y="1303"/>
                    </a:lnTo>
                    <a:lnTo>
                      <a:pt x="2577" y="1185"/>
                    </a:lnTo>
                    <a:lnTo>
                      <a:pt x="2638" y="1185"/>
                    </a:lnTo>
                    <a:lnTo>
                      <a:pt x="2638" y="1124"/>
                    </a:lnTo>
                    <a:lnTo>
                      <a:pt x="2607" y="1094"/>
                    </a:lnTo>
                    <a:lnTo>
                      <a:pt x="2550" y="1067"/>
                    </a:lnTo>
                    <a:lnTo>
                      <a:pt x="2607" y="1036"/>
                    </a:lnTo>
                    <a:lnTo>
                      <a:pt x="2638" y="1006"/>
                    </a:lnTo>
                    <a:lnTo>
                      <a:pt x="2668" y="1006"/>
                    </a:lnTo>
                    <a:lnTo>
                      <a:pt x="2668" y="947"/>
                    </a:lnTo>
                    <a:lnTo>
                      <a:pt x="2727" y="917"/>
                    </a:lnTo>
                    <a:lnTo>
                      <a:pt x="2786" y="858"/>
                    </a:lnTo>
                    <a:lnTo>
                      <a:pt x="2845" y="858"/>
                    </a:lnTo>
                    <a:lnTo>
                      <a:pt x="2934" y="888"/>
                    </a:lnTo>
                    <a:lnTo>
                      <a:pt x="2964" y="888"/>
                    </a:lnTo>
                    <a:lnTo>
                      <a:pt x="2993" y="829"/>
                    </a:lnTo>
                    <a:lnTo>
                      <a:pt x="2993" y="739"/>
                    </a:lnTo>
                    <a:lnTo>
                      <a:pt x="3171" y="739"/>
                    </a:lnTo>
                    <a:lnTo>
                      <a:pt x="3380" y="799"/>
                    </a:lnTo>
                    <a:lnTo>
                      <a:pt x="3407" y="769"/>
                    </a:lnTo>
                    <a:lnTo>
                      <a:pt x="3437" y="769"/>
                    </a:lnTo>
                    <a:lnTo>
                      <a:pt x="3407" y="739"/>
                    </a:lnTo>
                    <a:lnTo>
                      <a:pt x="3380" y="739"/>
                    </a:lnTo>
                    <a:lnTo>
                      <a:pt x="3437" y="711"/>
                    </a:lnTo>
                    <a:lnTo>
                      <a:pt x="3468" y="651"/>
                    </a:lnTo>
                    <a:lnTo>
                      <a:pt x="3468" y="621"/>
                    </a:lnTo>
                    <a:lnTo>
                      <a:pt x="3407" y="592"/>
                    </a:lnTo>
                    <a:lnTo>
                      <a:pt x="3526" y="592"/>
                    </a:lnTo>
                    <a:lnTo>
                      <a:pt x="3556" y="563"/>
                    </a:lnTo>
                    <a:lnTo>
                      <a:pt x="3587" y="592"/>
                    </a:lnTo>
                    <a:lnTo>
                      <a:pt x="3644" y="563"/>
                    </a:lnTo>
                    <a:lnTo>
                      <a:pt x="3616" y="563"/>
                    </a:lnTo>
                    <a:lnTo>
                      <a:pt x="3644" y="502"/>
                    </a:lnTo>
                    <a:lnTo>
                      <a:pt x="3705" y="533"/>
                    </a:lnTo>
                    <a:lnTo>
                      <a:pt x="3735" y="533"/>
                    </a:lnTo>
                    <a:lnTo>
                      <a:pt x="3794" y="563"/>
                    </a:lnTo>
                    <a:lnTo>
                      <a:pt x="3794" y="592"/>
                    </a:lnTo>
                    <a:lnTo>
                      <a:pt x="3823" y="592"/>
                    </a:lnTo>
                    <a:lnTo>
                      <a:pt x="3912" y="681"/>
                    </a:lnTo>
                    <a:lnTo>
                      <a:pt x="3972" y="681"/>
                    </a:lnTo>
                    <a:lnTo>
                      <a:pt x="4001" y="711"/>
                    </a:lnTo>
                    <a:lnTo>
                      <a:pt x="4119" y="711"/>
                    </a:lnTo>
                    <a:lnTo>
                      <a:pt x="4149" y="681"/>
                    </a:lnTo>
                    <a:lnTo>
                      <a:pt x="4209" y="681"/>
                    </a:lnTo>
                    <a:lnTo>
                      <a:pt x="4209" y="651"/>
                    </a:lnTo>
                    <a:lnTo>
                      <a:pt x="4297" y="651"/>
                    </a:lnTo>
                    <a:lnTo>
                      <a:pt x="4328" y="681"/>
                    </a:lnTo>
                    <a:lnTo>
                      <a:pt x="4356" y="681"/>
                    </a:lnTo>
                    <a:lnTo>
                      <a:pt x="4386" y="711"/>
                    </a:lnTo>
                    <a:lnTo>
                      <a:pt x="4446" y="711"/>
                    </a:lnTo>
                    <a:lnTo>
                      <a:pt x="4474" y="739"/>
                    </a:lnTo>
                    <a:lnTo>
                      <a:pt x="4474" y="711"/>
                    </a:lnTo>
                    <a:lnTo>
                      <a:pt x="4504" y="711"/>
                    </a:lnTo>
                    <a:lnTo>
                      <a:pt x="4535" y="681"/>
                    </a:lnTo>
                    <a:lnTo>
                      <a:pt x="4535" y="651"/>
                    </a:lnTo>
                    <a:lnTo>
                      <a:pt x="4624" y="651"/>
                    </a:lnTo>
                    <a:lnTo>
                      <a:pt x="4653" y="621"/>
                    </a:lnTo>
                    <a:lnTo>
                      <a:pt x="4624" y="592"/>
                    </a:lnTo>
                    <a:lnTo>
                      <a:pt x="4624" y="533"/>
                    </a:lnTo>
                    <a:lnTo>
                      <a:pt x="4653" y="502"/>
                    </a:lnTo>
                    <a:lnTo>
                      <a:pt x="4653" y="444"/>
                    </a:lnTo>
                    <a:lnTo>
                      <a:pt x="4772" y="326"/>
                    </a:lnTo>
                    <a:lnTo>
                      <a:pt x="4831" y="326"/>
                    </a:lnTo>
                    <a:lnTo>
                      <a:pt x="4890" y="356"/>
                    </a:lnTo>
                    <a:lnTo>
                      <a:pt x="4920" y="326"/>
                    </a:lnTo>
                    <a:lnTo>
                      <a:pt x="4979" y="326"/>
                    </a:lnTo>
                    <a:lnTo>
                      <a:pt x="5009" y="295"/>
                    </a:lnTo>
                    <a:lnTo>
                      <a:pt x="5067" y="295"/>
                    </a:lnTo>
                    <a:lnTo>
                      <a:pt x="5127" y="356"/>
                    </a:lnTo>
                    <a:lnTo>
                      <a:pt x="5186" y="356"/>
                    </a:lnTo>
                    <a:lnTo>
                      <a:pt x="5246" y="384"/>
                    </a:lnTo>
                    <a:lnTo>
                      <a:pt x="5304" y="384"/>
                    </a:lnTo>
                    <a:lnTo>
                      <a:pt x="5364" y="414"/>
                    </a:lnTo>
                    <a:lnTo>
                      <a:pt x="5393" y="444"/>
                    </a:lnTo>
                    <a:lnTo>
                      <a:pt x="5393" y="474"/>
                    </a:lnTo>
                    <a:lnTo>
                      <a:pt x="5334" y="533"/>
                    </a:lnTo>
                    <a:lnTo>
                      <a:pt x="5304" y="533"/>
                    </a:lnTo>
                    <a:lnTo>
                      <a:pt x="5304" y="563"/>
                    </a:lnTo>
                    <a:lnTo>
                      <a:pt x="5334" y="592"/>
                    </a:lnTo>
                    <a:lnTo>
                      <a:pt x="5364" y="592"/>
                    </a:lnTo>
                    <a:lnTo>
                      <a:pt x="5393" y="592"/>
                    </a:lnTo>
                    <a:lnTo>
                      <a:pt x="5423" y="563"/>
                    </a:lnTo>
                    <a:lnTo>
                      <a:pt x="5423" y="533"/>
                    </a:lnTo>
                    <a:lnTo>
                      <a:pt x="5453" y="502"/>
                    </a:lnTo>
                    <a:lnTo>
                      <a:pt x="5541" y="502"/>
                    </a:lnTo>
                    <a:lnTo>
                      <a:pt x="5602" y="444"/>
                    </a:lnTo>
                    <a:lnTo>
                      <a:pt x="5571" y="414"/>
                    </a:lnTo>
                    <a:lnTo>
                      <a:pt x="5541" y="414"/>
                    </a:lnTo>
                    <a:lnTo>
                      <a:pt x="5541" y="384"/>
                    </a:lnTo>
                    <a:lnTo>
                      <a:pt x="5511" y="384"/>
                    </a:lnTo>
                    <a:lnTo>
                      <a:pt x="5571" y="356"/>
                    </a:lnTo>
                    <a:lnTo>
                      <a:pt x="5423" y="356"/>
                    </a:lnTo>
                    <a:lnTo>
                      <a:pt x="5453" y="326"/>
                    </a:lnTo>
                    <a:lnTo>
                      <a:pt x="5364" y="326"/>
                    </a:lnTo>
                    <a:lnTo>
                      <a:pt x="5334" y="295"/>
                    </a:lnTo>
                    <a:lnTo>
                      <a:pt x="5246" y="295"/>
                    </a:lnTo>
                    <a:lnTo>
                      <a:pt x="5274" y="265"/>
                    </a:lnTo>
                    <a:lnTo>
                      <a:pt x="5304" y="265"/>
                    </a:lnTo>
                    <a:lnTo>
                      <a:pt x="5334" y="295"/>
                    </a:lnTo>
                    <a:lnTo>
                      <a:pt x="5571" y="295"/>
                    </a:lnTo>
                    <a:lnTo>
                      <a:pt x="5630" y="238"/>
                    </a:lnTo>
                    <a:lnTo>
                      <a:pt x="5720" y="238"/>
                    </a:lnTo>
                    <a:lnTo>
                      <a:pt x="5720" y="207"/>
                    </a:lnTo>
                    <a:lnTo>
                      <a:pt x="5690" y="177"/>
                    </a:lnTo>
                    <a:lnTo>
                      <a:pt x="5659" y="207"/>
                    </a:lnTo>
                    <a:lnTo>
                      <a:pt x="5602" y="147"/>
                    </a:lnTo>
                    <a:lnTo>
                      <a:pt x="5571" y="147"/>
                    </a:lnTo>
                    <a:lnTo>
                      <a:pt x="5541" y="177"/>
                    </a:lnTo>
                    <a:lnTo>
                      <a:pt x="5511" y="177"/>
                    </a:lnTo>
                    <a:lnTo>
                      <a:pt x="5541" y="147"/>
                    </a:lnTo>
                    <a:lnTo>
                      <a:pt x="5511" y="147"/>
                    </a:lnTo>
                    <a:lnTo>
                      <a:pt x="5483" y="119"/>
                    </a:lnTo>
                    <a:lnTo>
                      <a:pt x="5453" y="147"/>
                    </a:lnTo>
                    <a:lnTo>
                      <a:pt x="5423" y="119"/>
                    </a:lnTo>
                    <a:lnTo>
                      <a:pt x="5334" y="119"/>
                    </a:lnTo>
                    <a:lnTo>
                      <a:pt x="5364" y="88"/>
                    </a:lnTo>
                    <a:lnTo>
                      <a:pt x="5304" y="88"/>
                    </a:lnTo>
                    <a:lnTo>
                      <a:pt x="5274" y="59"/>
                    </a:lnTo>
                    <a:lnTo>
                      <a:pt x="5246" y="59"/>
                    </a:lnTo>
                    <a:lnTo>
                      <a:pt x="5156" y="147"/>
                    </a:lnTo>
                    <a:lnTo>
                      <a:pt x="5156" y="177"/>
                    </a:lnTo>
                    <a:lnTo>
                      <a:pt x="5067" y="177"/>
                    </a:lnTo>
                    <a:lnTo>
                      <a:pt x="5097" y="147"/>
                    </a:lnTo>
                    <a:lnTo>
                      <a:pt x="5127" y="147"/>
                    </a:lnTo>
                    <a:lnTo>
                      <a:pt x="5097" y="119"/>
                    </a:lnTo>
                    <a:lnTo>
                      <a:pt x="5067" y="147"/>
                    </a:lnTo>
                    <a:lnTo>
                      <a:pt x="5039" y="147"/>
                    </a:lnTo>
                    <a:lnTo>
                      <a:pt x="5067" y="119"/>
                    </a:lnTo>
                    <a:lnTo>
                      <a:pt x="5097" y="119"/>
                    </a:lnTo>
                    <a:lnTo>
                      <a:pt x="5067" y="88"/>
                    </a:lnTo>
                    <a:close/>
                    <a:moveTo>
                      <a:pt x="3230" y="533"/>
                    </a:moveTo>
                    <a:lnTo>
                      <a:pt x="3230" y="502"/>
                    </a:lnTo>
                    <a:lnTo>
                      <a:pt x="3260" y="533"/>
                    </a:lnTo>
                    <a:lnTo>
                      <a:pt x="3230" y="533"/>
                    </a:lnTo>
                    <a:close/>
                    <a:moveTo>
                      <a:pt x="2607" y="799"/>
                    </a:moveTo>
                    <a:lnTo>
                      <a:pt x="2638" y="799"/>
                    </a:lnTo>
                    <a:lnTo>
                      <a:pt x="2668" y="829"/>
                    </a:lnTo>
                    <a:lnTo>
                      <a:pt x="2638" y="829"/>
                    </a:lnTo>
                    <a:lnTo>
                      <a:pt x="2607" y="799"/>
                    </a:lnTo>
                    <a:close/>
                    <a:moveTo>
                      <a:pt x="2845" y="769"/>
                    </a:moveTo>
                    <a:lnTo>
                      <a:pt x="2814" y="769"/>
                    </a:lnTo>
                    <a:lnTo>
                      <a:pt x="2786" y="799"/>
                    </a:lnTo>
                    <a:lnTo>
                      <a:pt x="2727" y="799"/>
                    </a:lnTo>
                    <a:lnTo>
                      <a:pt x="2696" y="769"/>
                    </a:lnTo>
                    <a:lnTo>
                      <a:pt x="2786" y="769"/>
                    </a:lnTo>
                    <a:lnTo>
                      <a:pt x="2814" y="739"/>
                    </a:lnTo>
                    <a:lnTo>
                      <a:pt x="2845" y="769"/>
                    </a:lnTo>
                    <a:close/>
                    <a:moveTo>
                      <a:pt x="2431" y="1036"/>
                    </a:moveTo>
                    <a:lnTo>
                      <a:pt x="2459" y="1006"/>
                    </a:lnTo>
                    <a:lnTo>
                      <a:pt x="2489" y="1006"/>
                    </a:lnTo>
                    <a:lnTo>
                      <a:pt x="2459" y="1036"/>
                    </a:lnTo>
                    <a:lnTo>
                      <a:pt x="2431" y="1036"/>
                    </a:lnTo>
                    <a:lnTo>
                      <a:pt x="2431" y="1067"/>
                    </a:lnTo>
                    <a:lnTo>
                      <a:pt x="2400" y="1036"/>
                    </a:lnTo>
                    <a:lnTo>
                      <a:pt x="2431" y="1036"/>
                    </a:lnTo>
                    <a:close/>
                    <a:moveTo>
                      <a:pt x="2075" y="1421"/>
                    </a:moveTo>
                    <a:lnTo>
                      <a:pt x="2015" y="1421"/>
                    </a:lnTo>
                    <a:lnTo>
                      <a:pt x="1986" y="1449"/>
                    </a:lnTo>
                    <a:lnTo>
                      <a:pt x="1986" y="1421"/>
                    </a:lnTo>
                    <a:lnTo>
                      <a:pt x="2015" y="1421"/>
                    </a:lnTo>
                    <a:lnTo>
                      <a:pt x="2075" y="1392"/>
                    </a:lnTo>
                    <a:lnTo>
                      <a:pt x="2105" y="1392"/>
                    </a:lnTo>
                    <a:lnTo>
                      <a:pt x="2075" y="1421"/>
                    </a:lnTo>
                    <a:close/>
                    <a:moveTo>
                      <a:pt x="1778" y="1737"/>
                    </a:moveTo>
                    <a:lnTo>
                      <a:pt x="1778" y="1717"/>
                    </a:lnTo>
                    <a:lnTo>
                      <a:pt x="1838" y="1717"/>
                    </a:lnTo>
                    <a:lnTo>
                      <a:pt x="1778" y="1737"/>
                    </a:lnTo>
                    <a:close/>
                    <a:moveTo>
                      <a:pt x="1513" y="2102"/>
                    </a:moveTo>
                    <a:lnTo>
                      <a:pt x="1483" y="2102"/>
                    </a:lnTo>
                    <a:lnTo>
                      <a:pt x="1452" y="2132"/>
                    </a:lnTo>
                    <a:lnTo>
                      <a:pt x="1483" y="2132"/>
                    </a:lnTo>
                    <a:lnTo>
                      <a:pt x="1513" y="2160"/>
                    </a:lnTo>
                    <a:lnTo>
                      <a:pt x="1452" y="2160"/>
                    </a:lnTo>
                    <a:lnTo>
                      <a:pt x="1422" y="2190"/>
                    </a:lnTo>
                    <a:lnTo>
                      <a:pt x="1394" y="2190"/>
                    </a:lnTo>
                    <a:lnTo>
                      <a:pt x="1333" y="2221"/>
                    </a:lnTo>
                    <a:lnTo>
                      <a:pt x="1364" y="2221"/>
                    </a:lnTo>
                    <a:lnTo>
                      <a:pt x="1394" y="2251"/>
                    </a:lnTo>
                    <a:lnTo>
                      <a:pt x="1245" y="2251"/>
                    </a:lnTo>
                    <a:lnTo>
                      <a:pt x="1215" y="2278"/>
                    </a:lnTo>
                    <a:lnTo>
                      <a:pt x="1185" y="2278"/>
                    </a:lnTo>
                    <a:lnTo>
                      <a:pt x="1185" y="2251"/>
                    </a:lnTo>
                    <a:lnTo>
                      <a:pt x="1215" y="2251"/>
                    </a:lnTo>
                    <a:lnTo>
                      <a:pt x="1215" y="2221"/>
                    </a:lnTo>
                    <a:lnTo>
                      <a:pt x="1304" y="2221"/>
                    </a:lnTo>
                    <a:lnTo>
                      <a:pt x="1364" y="2160"/>
                    </a:lnTo>
                    <a:lnTo>
                      <a:pt x="1394" y="2160"/>
                    </a:lnTo>
                    <a:lnTo>
                      <a:pt x="1422" y="2132"/>
                    </a:lnTo>
                    <a:lnTo>
                      <a:pt x="1422" y="2102"/>
                    </a:lnTo>
                    <a:lnTo>
                      <a:pt x="1452" y="2102"/>
                    </a:lnTo>
                    <a:lnTo>
                      <a:pt x="1483" y="2072"/>
                    </a:lnTo>
                    <a:lnTo>
                      <a:pt x="1540" y="2072"/>
                    </a:lnTo>
                    <a:lnTo>
                      <a:pt x="1513" y="2102"/>
                    </a:lnTo>
                    <a:close/>
                    <a:moveTo>
                      <a:pt x="178" y="2752"/>
                    </a:moveTo>
                    <a:lnTo>
                      <a:pt x="148" y="2724"/>
                    </a:lnTo>
                    <a:lnTo>
                      <a:pt x="237" y="2724"/>
                    </a:lnTo>
                    <a:lnTo>
                      <a:pt x="267" y="2752"/>
                    </a:lnTo>
                    <a:lnTo>
                      <a:pt x="296" y="2724"/>
                    </a:lnTo>
                    <a:lnTo>
                      <a:pt x="327" y="2752"/>
                    </a:lnTo>
                    <a:lnTo>
                      <a:pt x="267" y="2752"/>
                    </a:lnTo>
                    <a:lnTo>
                      <a:pt x="178" y="2752"/>
                    </a:lnTo>
                    <a:close/>
                    <a:moveTo>
                      <a:pt x="623" y="2487"/>
                    </a:moveTo>
                    <a:lnTo>
                      <a:pt x="653" y="2457"/>
                    </a:lnTo>
                    <a:lnTo>
                      <a:pt x="683" y="2457"/>
                    </a:lnTo>
                    <a:lnTo>
                      <a:pt x="623" y="2487"/>
                    </a:lnTo>
                    <a:close/>
                    <a:moveTo>
                      <a:pt x="564" y="2930"/>
                    </a:moveTo>
                    <a:lnTo>
                      <a:pt x="623" y="2930"/>
                    </a:lnTo>
                    <a:lnTo>
                      <a:pt x="592" y="2961"/>
                    </a:lnTo>
                    <a:lnTo>
                      <a:pt x="564" y="2961"/>
                    </a:lnTo>
                    <a:lnTo>
                      <a:pt x="564" y="2930"/>
                    </a:lnTo>
                    <a:close/>
                    <a:moveTo>
                      <a:pt x="416" y="2961"/>
                    </a:moveTo>
                    <a:lnTo>
                      <a:pt x="385" y="2961"/>
                    </a:lnTo>
                    <a:lnTo>
                      <a:pt x="355" y="2989"/>
                    </a:lnTo>
                    <a:lnTo>
                      <a:pt x="327" y="2989"/>
                    </a:lnTo>
                    <a:lnTo>
                      <a:pt x="296" y="2961"/>
                    </a:lnTo>
                    <a:lnTo>
                      <a:pt x="355" y="2961"/>
                    </a:lnTo>
                    <a:lnTo>
                      <a:pt x="355" y="2901"/>
                    </a:lnTo>
                    <a:lnTo>
                      <a:pt x="385" y="2901"/>
                    </a:lnTo>
                    <a:lnTo>
                      <a:pt x="385" y="2930"/>
                    </a:lnTo>
                    <a:lnTo>
                      <a:pt x="416" y="2961"/>
                    </a:lnTo>
                    <a:lnTo>
                      <a:pt x="446" y="2961"/>
                    </a:lnTo>
                    <a:lnTo>
                      <a:pt x="473" y="2930"/>
                    </a:lnTo>
                    <a:lnTo>
                      <a:pt x="503" y="2930"/>
                    </a:lnTo>
                    <a:lnTo>
                      <a:pt x="473" y="2961"/>
                    </a:lnTo>
                    <a:lnTo>
                      <a:pt x="503" y="2961"/>
                    </a:lnTo>
                    <a:lnTo>
                      <a:pt x="473" y="2989"/>
                    </a:lnTo>
                    <a:lnTo>
                      <a:pt x="503" y="3019"/>
                    </a:lnTo>
                    <a:lnTo>
                      <a:pt x="473" y="3019"/>
                    </a:lnTo>
                    <a:lnTo>
                      <a:pt x="416" y="2961"/>
                    </a:lnTo>
                    <a:close/>
                    <a:moveTo>
                      <a:pt x="237" y="2930"/>
                    </a:moveTo>
                    <a:lnTo>
                      <a:pt x="267" y="2961"/>
                    </a:lnTo>
                    <a:lnTo>
                      <a:pt x="209" y="2961"/>
                    </a:lnTo>
                    <a:lnTo>
                      <a:pt x="237" y="2930"/>
                    </a:lnTo>
                    <a:close/>
                    <a:moveTo>
                      <a:pt x="148" y="3080"/>
                    </a:moveTo>
                    <a:lnTo>
                      <a:pt x="178" y="3107"/>
                    </a:lnTo>
                    <a:lnTo>
                      <a:pt x="148" y="3137"/>
                    </a:lnTo>
                    <a:lnTo>
                      <a:pt x="148" y="3107"/>
                    </a:lnTo>
                    <a:lnTo>
                      <a:pt x="120" y="3107"/>
                    </a:lnTo>
                    <a:lnTo>
                      <a:pt x="148" y="3080"/>
                    </a:lnTo>
                    <a:close/>
                  </a:path>
                </a:pathLst>
              </a:custGeom>
              <a:solidFill>
                <a:srgbClr val="8FB5BE"/>
              </a:solidFill>
              <a:ln w="9525">
                <a:noFill/>
                <a:round/>
                <a:headEnd/>
                <a:tailEnd/>
              </a:ln>
            </p:spPr>
            <p:txBody>
              <a:bodyPr/>
              <a:lstStyle/>
              <a:p>
                <a:endParaRPr lang="en-GB"/>
              </a:p>
            </p:txBody>
          </p:sp>
          <p:sp>
            <p:nvSpPr>
              <p:cNvPr id="19468" name="Freeform 12"/>
              <p:cNvSpPr>
                <a:spLocks/>
              </p:cNvSpPr>
              <p:nvPr/>
            </p:nvSpPr>
            <p:spPr bwMode="auto">
              <a:xfrm>
                <a:off x="3790" y="965"/>
                <a:ext cx="682" cy="770"/>
              </a:xfrm>
              <a:custGeom>
                <a:avLst/>
                <a:gdLst/>
                <a:ahLst/>
                <a:cxnLst>
                  <a:cxn ang="0">
                    <a:pos x="1098" y="238"/>
                  </a:cxn>
                  <a:cxn ang="0">
                    <a:pos x="1009" y="386"/>
                  </a:cxn>
                  <a:cxn ang="0">
                    <a:pos x="860" y="416"/>
                  </a:cxn>
                  <a:cxn ang="0">
                    <a:pos x="683" y="386"/>
                  </a:cxn>
                  <a:cxn ang="0">
                    <a:pos x="386" y="386"/>
                  </a:cxn>
                  <a:cxn ang="0">
                    <a:pos x="179" y="238"/>
                  </a:cxn>
                  <a:cxn ang="0">
                    <a:pos x="30" y="268"/>
                  </a:cxn>
                  <a:cxn ang="0">
                    <a:pos x="90" y="356"/>
                  </a:cxn>
                  <a:cxn ang="0">
                    <a:pos x="268" y="416"/>
                  </a:cxn>
                  <a:cxn ang="0">
                    <a:pos x="564" y="534"/>
                  </a:cxn>
                  <a:cxn ang="0">
                    <a:pos x="683" y="622"/>
                  </a:cxn>
                  <a:cxn ang="0">
                    <a:pos x="683" y="772"/>
                  </a:cxn>
                  <a:cxn ang="0">
                    <a:pos x="741" y="860"/>
                  </a:cxn>
                  <a:cxn ang="0">
                    <a:pos x="741" y="1097"/>
                  </a:cxn>
                  <a:cxn ang="0">
                    <a:pos x="948" y="1274"/>
                  </a:cxn>
                  <a:cxn ang="0">
                    <a:pos x="1098" y="1333"/>
                  </a:cxn>
                  <a:cxn ang="0">
                    <a:pos x="1216" y="1481"/>
                  </a:cxn>
                  <a:cxn ang="0">
                    <a:pos x="1157" y="1540"/>
                  </a:cxn>
                  <a:cxn ang="0">
                    <a:pos x="978" y="1601"/>
                  </a:cxn>
                  <a:cxn ang="0">
                    <a:pos x="771" y="1777"/>
                  </a:cxn>
                  <a:cxn ang="0">
                    <a:pos x="653" y="1865"/>
                  </a:cxn>
                  <a:cxn ang="0">
                    <a:pos x="534" y="1956"/>
                  </a:cxn>
                  <a:cxn ang="0">
                    <a:pos x="446" y="2044"/>
                  </a:cxn>
                  <a:cxn ang="0">
                    <a:pos x="356" y="2044"/>
                  </a:cxn>
                  <a:cxn ang="0">
                    <a:pos x="297" y="2192"/>
                  </a:cxn>
                  <a:cxn ang="0">
                    <a:pos x="327" y="2310"/>
                  </a:cxn>
                  <a:cxn ang="0">
                    <a:pos x="416" y="2487"/>
                  </a:cxn>
                  <a:cxn ang="0">
                    <a:pos x="416" y="2635"/>
                  </a:cxn>
                  <a:cxn ang="0">
                    <a:pos x="386" y="2842"/>
                  </a:cxn>
                  <a:cxn ang="0">
                    <a:pos x="534" y="2873"/>
                  </a:cxn>
                  <a:cxn ang="0">
                    <a:pos x="653" y="2931"/>
                  </a:cxn>
                  <a:cxn ang="0">
                    <a:pos x="653" y="2991"/>
                  </a:cxn>
                  <a:cxn ang="0">
                    <a:pos x="711" y="2962"/>
                  </a:cxn>
                  <a:cxn ang="0">
                    <a:pos x="830" y="3050"/>
                  </a:cxn>
                  <a:cxn ang="0">
                    <a:pos x="920" y="3021"/>
                  </a:cxn>
                  <a:cxn ang="0">
                    <a:pos x="1098" y="2991"/>
                  </a:cxn>
                  <a:cxn ang="0">
                    <a:pos x="1246" y="2962"/>
                  </a:cxn>
                  <a:cxn ang="0">
                    <a:pos x="1483" y="2931"/>
                  </a:cxn>
                  <a:cxn ang="0">
                    <a:pos x="1778" y="2842"/>
                  </a:cxn>
                  <a:cxn ang="0">
                    <a:pos x="1957" y="2812"/>
                  </a:cxn>
                  <a:cxn ang="0">
                    <a:pos x="2164" y="2666"/>
                  </a:cxn>
                  <a:cxn ang="0">
                    <a:pos x="2401" y="2457"/>
                  </a:cxn>
                  <a:cxn ang="0">
                    <a:pos x="2608" y="2281"/>
                  </a:cxn>
                  <a:cxn ang="0">
                    <a:pos x="2608" y="2014"/>
                  </a:cxn>
                  <a:cxn ang="0">
                    <a:pos x="2371" y="1926"/>
                  </a:cxn>
                  <a:cxn ang="0">
                    <a:pos x="2401" y="1719"/>
                  </a:cxn>
                  <a:cxn ang="0">
                    <a:pos x="2253" y="1628"/>
                  </a:cxn>
                  <a:cxn ang="0">
                    <a:pos x="2253" y="1540"/>
                  </a:cxn>
                  <a:cxn ang="0">
                    <a:pos x="2194" y="1422"/>
                  </a:cxn>
                  <a:cxn ang="0">
                    <a:pos x="2222" y="1274"/>
                  </a:cxn>
                  <a:cxn ang="0">
                    <a:pos x="2104" y="1126"/>
                  </a:cxn>
                  <a:cxn ang="0">
                    <a:pos x="1957" y="947"/>
                  </a:cxn>
                  <a:cxn ang="0">
                    <a:pos x="2015" y="652"/>
                  </a:cxn>
                  <a:cxn ang="0">
                    <a:pos x="1748" y="416"/>
                  </a:cxn>
                  <a:cxn ang="0">
                    <a:pos x="1808" y="326"/>
                  </a:cxn>
                  <a:cxn ang="0">
                    <a:pos x="1808" y="238"/>
                  </a:cxn>
                  <a:cxn ang="0">
                    <a:pos x="1720" y="89"/>
                  </a:cxn>
                  <a:cxn ang="0">
                    <a:pos x="1453" y="31"/>
                  </a:cxn>
                </a:cxnLst>
                <a:rect l="0" t="0" r="r" b="b"/>
                <a:pathLst>
                  <a:path w="2727" h="3080">
                    <a:moveTo>
                      <a:pt x="1305" y="31"/>
                    </a:moveTo>
                    <a:lnTo>
                      <a:pt x="1246" y="31"/>
                    </a:lnTo>
                    <a:lnTo>
                      <a:pt x="1127" y="149"/>
                    </a:lnTo>
                    <a:lnTo>
                      <a:pt x="1127" y="207"/>
                    </a:lnTo>
                    <a:lnTo>
                      <a:pt x="1098" y="238"/>
                    </a:lnTo>
                    <a:lnTo>
                      <a:pt x="1098" y="297"/>
                    </a:lnTo>
                    <a:lnTo>
                      <a:pt x="1127" y="326"/>
                    </a:lnTo>
                    <a:lnTo>
                      <a:pt x="1098" y="356"/>
                    </a:lnTo>
                    <a:lnTo>
                      <a:pt x="1009" y="356"/>
                    </a:lnTo>
                    <a:lnTo>
                      <a:pt x="1009" y="386"/>
                    </a:lnTo>
                    <a:lnTo>
                      <a:pt x="978" y="416"/>
                    </a:lnTo>
                    <a:lnTo>
                      <a:pt x="948" y="416"/>
                    </a:lnTo>
                    <a:lnTo>
                      <a:pt x="948" y="444"/>
                    </a:lnTo>
                    <a:lnTo>
                      <a:pt x="920" y="416"/>
                    </a:lnTo>
                    <a:lnTo>
                      <a:pt x="860" y="416"/>
                    </a:lnTo>
                    <a:lnTo>
                      <a:pt x="830" y="386"/>
                    </a:lnTo>
                    <a:lnTo>
                      <a:pt x="802" y="386"/>
                    </a:lnTo>
                    <a:lnTo>
                      <a:pt x="771" y="356"/>
                    </a:lnTo>
                    <a:lnTo>
                      <a:pt x="683" y="356"/>
                    </a:lnTo>
                    <a:lnTo>
                      <a:pt x="683" y="386"/>
                    </a:lnTo>
                    <a:lnTo>
                      <a:pt x="623" y="386"/>
                    </a:lnTo>
                    <a:lnTo>
                      <a:pt x="593" y="416"/>
                    </a:lnTo>
                    <a:lnTo>
                      <a:pt x="475" y="416"/>
                    </a:lnTo>
                    <a:lnTo>
                      <a:pt x="446" y="386"/>
                    </a:lnTo>
                    <a:lnTo>
                      <a:pt x="386" y="386"/>
                    </a:lnTo>
                    <a:lnTo>
                      <a:pt x="297" y="297"/>
                    </a:lnTo>
                    <a:lnTo>
                      <a:pt x="268" y="297"/>
                    </a:lnTo>
                    <a:lnTo>
                      <a:pt x="268" y="268"/>
                    </a:lnTo>
                    <a:lnTo>
                      <a:pt x="209" y="238"/>
                    </a:lnTo>
                    <a:lnTo>
                      <a:pt x="179" y="238"/>
                    </a:lnTo>
                    <a:lnTo>
                      <a:pt x="118" y="207"/>
                    </a:lnTo>
                    <a:lnTo>
                      <a:pt x="90" y="268"/>
                    </a:lnTo>
                    <a:lnTo>
                      <a:pt x="118" y="268"/>
                    </a:lnTo>
                    <a:lnTo>
                      <a:pt x="61" y="297"/>
                    </a:lnTo>
                    <a:lnTo>
                      <a:pt x="30" y="268"/>
                    </a:lnTo>
                    <a:lnTo>
                      <a:pt x="0" y="297"/>
                    </a:lnTo>
                    <a:lnTo>
                      <a:pt x="30" y="297"/>
                    </a:lnTo>
                    <a:lnTo>
                      <a:pt x="30" y="326"/>
                    </a:lnTo>
                    <a:lnTo>
                      <a:pt x="61" y="326"/>
                    </a:lnTo>
                    <a:lnTo>
                      <a:pt x="90" y="356"/>
                    </a:lnTo>
                    <a:lnTo>
                      <a:pt x="118" y="356"/>
                    </a:lnTo>
                    <a:lnTo>
                      <a:pt x="149" y="386"/>
                    </a:lnTo>
                    <a:lnTo>
                      <a:pt x="179" y="386"/>
                    </a:lnTo>
                    <a:lnTo>
                      <a:pt x="209" y="416"/>
                    </a:lnTo>
                    <a:lnTo>
                      <a:pt x="268" y="416"/>
                    </a:lnTo>
                    <a:lnTo>
                      <a:pt x="327" y="474"/>
                    </a:lnTo>
                    <a:lnTo>
                      <a:pt x="475" y="474"/>
                    </a:lnTo>
                    <a:lnTo>
                      <a:pt x="504" y="504"/>
                    </a:lnTo>
                    <a:lnTo>
                      <a:pt x="534" y="504"/>
                    </a:lnTo>
                    <a:lnTo>
                      <a:pt x="564" y="534"/>
                    </a:lnTo>
                    <a:lnTo>
                      <a:pt x="564" y="563"/>
                    </a:lnTo>
                    <a:lnTo>
                      <a:pt x="623" y="563"/>
                    </a:lnTo>
                    <a:lnTo>
                      <a:pt x="623" y="593"/>
                    </a:lnTo>
                    <a:lnTo>
                      <a:pt x="653" y="593"/>
                    </a:lnTo>
                    <a:lnTo>
                      <a:pt x="683" y="622"/>
                    </a:lnTo>
                    <a:lnTo>
                      <a:pt x="653" y="652"/>
                    </a:lnTo>
                    <a:lnTo>
                      <a:pt x="653" y="681"/>
                    </a:lnTo>
                    <a:lnTo>
                      <a:pt x="683" y="711"/>
                    </a:lnTo>
                    <a:lnTo>
                      <a:pt x="653" y="741"/>
                    </a:lnTo>
                    <a:lnTo>
                      <a:pt x="683" y="772"/>
                    </a:lnTo>
                    <a:lnTo>
                      <a:pt x="741" y="772"/>
                    </a:lnTo>
                    <a:lnTo>
                      <a:pt x="741" y="799"/>
                    </a:lnTo>
                    <a:lnTo>
                      <a:pt x="711" y="799"/>
                    </a:lnTo>
                    <a:lnTo>
                      <a:pt x="683" y="829"/>
                    </a:lnTo>
                    <a:lnTo>
                      <a:pt x="741" y="860"/>
                    </a:lnTo>
                    <a:lnTo>
                      <a:pt x="741" y="890"/>
                    </a:lnTo>
                    <a:lnTo>
                      <a:pt x="802" y="918"/>
                    </a:lnTo>
                    <a:lnTo>
                      <a:pt x="802" y="1008"/>
                    </a:lnTo>
                    <a:lnTo>
                      <a:pt x="741" y="1067"/>
                    </a:lnTo>
                    <a:lnTo>
                      <a:pt x="741" y="1097"/>
                    </a:lnTo>
                    <a:lnTo>
                      <a:pt x="802" y="1126"/>
                    </a:lnTo>
                    <a:lnTo>
                      <a:pt x="830" y="1154"/>
                    </a:lnTo>
                    <a:lnTo>
                      <a:pt x="830" y="1185"/>
                    </a:lnTo>
                    <a:lnTo>
                      <a:pt x="890" y="1245"/>
                    </a:lnTo>
                    <a:lnTo>
                      <a:pt x="948" y="1274"/>
                    </a:lnTo>
                    <a:lnTo>
                      <a:pt x="978" y="1245"/>
                    </a:lnTo>
                    <a:lnTo>
                      <a:pt x="978" y="1274"/>
                    </a:lnTo>
                    <a:lnTo>
                      <a:pt x="1009" y="1303"/>
                    </a:lnTo>
                    <a:lnTo>
                      <a:pt x="1098" y="1303"/>
                    </a:lnTo>
                    <a:lnTo>
                      <a:pt x="1098" y="1333"/>
                    </a:lnTo>
                    <a:lnTo>
                      <a:pt x="1127" y="1333"/>
                    </a:lnTo>
                    <a:lnTo>
                      <a:pt x="1157" y="1363"/>
                    </a:lnTo>
                    <a:lnTo>
                      <a:pt x="1157" y="1452"/>
                    </a:lnTo>
                    <a:lnTo>
                      <a:pt x="1185" y="1452"/>
                    </a:lnTo>
                    <a:lnTo>
                      <a:pt x="1216" y="1481"/>
                    </a:lnTo>
                    <a:lnTo>
                      <a:pt x="1185" y="1481"/>
                    </a:lnTo>
                    <a:lnTo>
                      <a:pt x="1185" y="1510"/>
                    </a:lnTo>
                    <a:lnTo>
                      <a:pt x="1157" y="1510"/>
                    </a:lnTo>
                    <a:lnTo>
                      <a:pt x="1185" y="1540"/>
                    </a:lnTo>
                    <a:lnTo>
                      <a:pt x="1157" y="1540"/>
                    </a:lnTo>
                    <a:lnTo>
                      <a:pt x="1127" y="1510"/>
                    </a:lnTo>
                    <a:lnTo>
                      <a:pt x="1098" y="1510"/>
                    </a:lnTo>
                    <a:lnTo>
                      <a:pt x="1067" y="1540"/>
                    </a:lnTo>
                    <a:lnTo>
                      <a:pt x="1039" y="1540"/>
                    </a:lnTo>
                    <a:lnTo>
                      <a:pt x="978" y="1601"/>
                    </a:lnTo>
                    <a:lnTo>
                      <a:pt x="978" y="1628"/>
                    </a:lnTo>
                    <a:lnTo>
                      <a:pt x="948" y="1658"/>
                    </a:lnTo>
                    <a:lnTo>
                      <a:pt x="920" y="1658"/>
                    </a:lnTo>
                    <a:lnTo>
                      <a:pt x="802" y="1777"/>
                    </a:lnTo>
                    <a:lnTo>
                      <a:pt x="771" y="1777"/>
                    </a:lnTo>
                    <a:lnTo>
                      <a:pt x="771" y="1807"/>
                    </a:lnTo>
                    <a:lnTo>
                      <a:pt x="741" y="1837"/>
                    </a:lnTo>
                    <a:lnTo>
                      <a:pt x="683" y="1837"/>
                    </a:lnTo>
                    <a:lnTo>
                      <a:pt x="683" y="1865"/>
                    </a:lnTo>
                    <a:lnTo>
                      <a:pt x="653" y="1865"/>
                    </a:lnTo>
                    <a:lnTo>
                      <a:pt x="653" y="1895"/>
                    </a:lnTo>
                    <a:lnTo>
                      <a:pt x="593" y="1895"/>
                    </a:lnTo>
                    <a:lnTo>
                      <a:pt x="564" y="1926"/>
                    </a:lnTo>
                    <a:lnTo>
                      <a:pt x="564" y="1956"/>
                    </a:lnTo>
                    <a:lnTo>
                      <a:pt x="534" y="1956"/>
                    </a:lnTo>
                    <a:lnTo>
                      <a:pt x="534" y="1983"/>
                    </a:lnTo>
                    <a:lnTo>
                      <a:pt x="564" y="1983"/>
                    </a:lnTo>
                    <a:lnTo>
                      <a:pt x="534" y="2014"/>
                    </a:lnTo>
                    <a:lnTo>
                      <a:pt x="475" y="2014"/>
                    </a:lnTo>
                    <a:lnTo>
                      <a:pt x="446" y="2044"/>
                    </a:lnTo>
                    <a:lnTo>
                      <a:pt x="446" y="2014"/>
                    </a:lnTo>
                    <a:lnTo>
                      <a:pt x="416" y="2044"/>
                    </a:lnTo>
                    <a:lnTo>
                      <a:pt x="386" y="2044"/>
                    </a:lnTo>
                    <a:lnTo>
                      <a:pt x="356" y="2014"/>
                    </a:lnTo>
                    <a:lnTo>
                      <a:pt x="356" y="2044"/>
                    </a:lnTo>
                    <a:lnTo>
                      <a:pt x="386" y="2074"/>
                    </a:lnTo>
                    <a:lnTo>
                      <a:pt x="356" y="2074"/>
                    </a:lnTo>
                    <a:lnTo>
                      <a:pt x="356" y="2102"/>
                    </a:lnTo>
                    <a:lnTo>
                      <a:pt x="297" y="2162"/>
                    </a:lnTo>
                    <a:lnTo>
                      <a:pt x="297" y="2192"/>
                    </a:lnTo>
                    <a:lnTo>
                      <a:pt x="268" y="2221"/>
                    </a:lnTo>
                    <a:lnTo>
                      <a:pt x="297" y="2221"/>
                    </a:lnTo>
                    <a:lnTo>
                      <a:pt x="297" y="2281"/>
                    </a:lnTo>
                    <a:lnTo>
                      <a:pt x="327" y="2281"/>
                    </a:lnTo>
                    <a:lnTo>
                      <a:pt x="327" y="2310"/>
                    </a:lnTo>
                    <a:lnTo>
                      <a:pt x="356" y="2310"/>
                    </a:lnTo>
                    <a:lnTo>
                      <a:pt x="327" y="2339"/>
                    </a:lnTo>
                    <a:lnTo>
                      <a:pt x="327" y="2429"/>
                    </a:lnTo>
                    <a:lnTo>
                      <a:pt x="356" y="2429"/>
                    </a:lnTo>
                    <a:lnTo>
                      <a:pt x="416" y="2487"/>
                    </a:lnTo>
                    <a:lnTo>
                      <a:pt x="416" y="2517"/>
                    </a:lnTo>
                    <a:lnTo>
                      <a:pt x="446" y="2548"/>
                    </a:lnTo>
                    <a:lnTo>
                      <a:pt x="386" y="2548"/>
                    </a:lnTo>
                    <a:lnTo>
                      <a:pt x="416" y="2576"/>
                    </a:lnTo>
                    <a:lnTo>
                      <a:pt x="416" y="2635"/>
                    </a:lnTo>
                    <a:lnTo>
                      <a:pt x="356" y="2694"/>
                    </a:lnTo>
                    <a:lnTo>
                      <a:pt x="386" y="2724"/>
                    </a:lnTo>
                    <a:lnTo>
                      <a:pt x="386" y="2785"/>
                    </a:lnTo>
                    <a:lnTo>
                      <a:pt x="416" y="2812"/>
                    </a:lnTo>
                    <a:lnTo>
                      <a:pt x="386" y="2842"/>
                    </a:lnTo>
                    <a:lnTo>
                      <a:pt x="416" y="2842"/>
                    </a:lnTo>
                    <a:lnTo>
                      <a:pt x="446" y="2873"/>
                    </a:lnTo>
                    <a:lnTo>
                      <a:pt x="446" y="2842"/>
                    </a:lnTo>
                    <a:lnTo>
                      <a:pt x="534" y="2842"/>
                    </a:lnTo>
                    <a:lnTo>
                      <a:pt x="534" y="2873"/>
                    </a:lnTo>
                    <a:lnTo>
                      <a:pt x="564" y="2873"/>
                    </a:lnTo>
                    <a:lnTo>
                      <a:pt x="593" y="2903"/>
                    </a:lnTo>
                    <a:lnTo>
                      <a:pt x="623" y="2903"/>
                    </a:lnTo>
                    <a:lnTo>
                      <a:pt x="623" y="2931"/>
                    </a:lnTo>
                    <a:lnTo>
                      <a:pt x="653" y="2931"/>
                    </a:lnTo>
                    <a:lnTo>
                      <a:pt x="653" y="2903"/>
                    </a:lnTo>
                    <a:lnTo>
                      <a:pt x="683" y="2903"/>
                    </a:lnTo>
                    <a:lnTo>
                      <a:pt x="653" y="2931"/>
                    </a:lnTo>
                    <a:lnTo>
                      <a:pt x="683" y="2962"/>
                    </a:lnTo>
                    <a:lnTo>
                      <a:pt x="653" y="2991"/>
                    </a:lnTo>
                    <a:lnTo>
                      <a:pt x="653" y="3021"/>
                    </a:lnTo>
                    <a:lnTo>
                      <a:pt x="711" y="3021"/>
                    </a:lnTo>
                    <a:lnTo>
                      <a:pt x="741" y="2991"/>
                    </a:lnTo>
                    <a:lnTo>
                      <a:pt x="741" y="2962"/>
                    </a:lnTo>
                    <a:lnTo>
                      <a:pt x="711" y="2962"/>
                    </a:lnTo>
                    <a:lnTo>
                      <a:pt x="741" y="2931"/>
                    </a:lnTo>
                    <a:lnTo>
                      <a:pt x="771" y="2931"/>
                    </a:lnTo>
                    <a:lnTo>
                      <a:pt x="771" y="2962"/>
                    </a:lnTo>
                    <a:lnTo>
                      <a:pt x="830" y="3021"/>
                    </a:lnTo>
                    <a:lnTo>
                      <a:pt x="830" y="3050"/>
                    </a:lnTo>
                    <a:lnTo>
                      <a:pt x="802" y="3050"/>
                    </a:lnTo>
                    <a:lnTo>
                      <a:pt x="771" y="3080"/>
                    </a:lnTo>
                    <a:lnTo>
                      <a:pt x="830" y="3080"/>
                    </a:lnTo>
                    <a:lnTo>
                      <a:pt x="890" y="3021"/>
                    </a:lnTo>
                    <a:lnTo>
                      <a:pt x="920" y="3021"/>
                    </a:lnTo>
                    <a:lnTo>
                      <a:pt x="890" y="3050"/>
                    </a:lnTo>
                    <a:lnTo>
                      <a:pt x="978" y="3050"/>
                    </a:lnTo>
                    <a:lnTo>
                      <a:pt x="1009" y="3021"/>
                    </a:lnTo>
                    <a:lnTo>
                      <a:pt x="1067" y="3021"/>
                    </a:lnTo>
                    <a:lnTo>
                      <a:pt x="1098" y="2991"/>
                    </a:lnTo>
                    <a:lnTo>
                      <a:pt x="1098" y="3021"/>
                    </a:lnTo>
                    <a:lnTo>
                      <a:pt x="1157" y="3021"/>
                    </a:lnTo>
                    <a:lnTo>
                      <a:pt x="1185" y="2991"/>
                    </a:lnTo>
                    <a:lnTo>
                      <a:pt x="1216" y="2991"/>
                    </a:lnTo>
                    <a:lnTo>
                      <a:pt x="1246" y="2962"/>
                    </a:lnTo>
                    <a:lnTo>
                      <a:pt x="1305" y="2962"/>
                    </a:lnTo>
                    <a:lnTo>
                      <a:pt x="1334" y="2931"/>
                    </a:lnTo>
                    <a:lnTo>
                      <a:pt x="1423" y="2931"/>
                    </a:lnTo>
                    <a:lnTo>
                      <a:pt x="1453" y="2962"/>
                    </a:lnTo>
                    <a:lnTo>
                      <a:pt x="1483" y="2931"/>
                    </a:lnTo>
                    <a:lnTo>
                      <a:pt x="1483" y="2903"/>
                    </a:lnTo>
                    <a:lnTo>
                      <a:pt x="1601" y="2903"/>
                    </a:lnTo>
                    <a:lnTo>
                      <a:pt x="1601" y="2873"/>
                    </a:lnTo>
                    <a:lnTo>
                      <a:pt x="1748" y="2873"/>
                    </a:lnTo>
                    <a:lnTo>
                      <a:pt x="1778" y="2842"/>
                    </a:lnTo>
                    <a:lnTo>
                      <a:pt x="1808" y="2873"/>
                    </a:lnTo>
                    <a:lnTo>
                      <a:pt x="1927" y="2873"/>
                    </a:lnTo>
                    <a:lnTo>
                      <a:pt x="1927" y="2842"/>
                    </a:lnTo>
                    <a:lnTo>
                      <a:pt x="1957" y="2842"/>
                    </a:lnTo>
                    <a:lnTo>
                      <a:pt x="1957" y="2812"/>
                    </a:lnTo>
                    <a:lnTo>
                      <a:pt x="1985" y="2785"/>
                    </a:lnTo>
                    <a:lnTo>
                      <a:pt x="2015" y="2785"/>
                    </a:lnTo>
                    <a:lnTo>
                      <a:pt x="2076" y="2724"/>
                    </a:lnTo>
                    <a:lnTo>
                      <a:pt x="2104" y="2724"/>
                    </a:lnTo>
                    <a:lnTo>
                      <a:pt x="2164" y="2666"/>
                    </a:lnTo>
                    <a:lnTo>
                      <a:pt x="2194" y="2666"/>
                    </a:lnTo>
                    <a:lnTo>
                      <a:pt x="2313" y="2548"/>
                    </a:lnTo>
                    <a:lnTo>
                      <a:pt x="2340" y="2548"/>
                    </a:lnTo>
                    <a:lnTo>
                      <a:pt x="2401" y="2487"/>
                    </a:lnTo>
                    <a:lnTo>
                      <a:pt x="2401" y="2457"/>
                    </a:lnTo>
                    <a:lnTo>
                      <a:pt x="2431" y="2457"/>
                    </a:lnTo>
                    <a:lnTo>
                      <a:pt x="2431" y="2429"/>
                    </a:lnTo>
                    <a:lnTo>
                      <a:pt x="2520" y="2339"/>
                    </a:lnTo>
                    <a:lnTo>
                      <a:pt x="2550" y="2339"/>
                    </a:lnTo>
                    <a:lnTo>
                      <a:pt x="2608" y="2281"/>
                    </a:lnTo>
                    <a:lnTo>
                      <a:pt x="2638" y="2281"/>
                    </a:lnTo>
                    <a:lnTo>
                      <a:pt x="2668" y="2251"/>
                    </a:lnTo>
                    <a:lnTo>
                      <a:pt x="2668" y="2192"/>
                    </a:lnTo>
                    <a:lnTo>
                      <a:pt x="2727" y="2132"/>
                    </a:lnTo>
                    <a:lnTo>
                      <a:pt x="2608" y="2014"/>
                    </a:lnTo>
                    <a:lnTo>
                      <a:pt x="2550" y="2014"/>
                    </a:lnTo>
                    <a:lnTo>
                      <a:pt x="2490" y="1956"/>
                    </a:lnTo>
                    <a:lnTo>
                      <a:pt x="2431" y="1956"/>
                    </a:lnTo>
                    <a:lnTo>
                      <a:pt x="2401" y="1926"/>
                    </a:lnTo>
                    <a:lnTo>
                      <a:pt x="2371" y="1926"/>
                    </a:lnTo>
                    <a:lnTo>
                      <a:pt x="2313" y="1865"/>
                    </a:lnTo>
                    <a:lnTo>
                      <a:pt x="2340" y="1865"/>
                    </a:lnTo>
                    <a:lnTo>
                      <a:pt x="2431" y="1777"/>
                    </a:lnTo>
                    <a:lnTo>
                      <a:pt x="2401" y="1747"/>
                    </a:lnTo>
                    <a:lnTo>
                      <a:pt x="2401" y="1719"/>
                    </a:lnTo>
                    <a:lnTo>
                      <a:pt x="2371" y="1688"/>
                    </a:lnTo>
                    <a:lnTo>
                      <a:pt x="2313" y="1688"/>
                    </a:lnTo>
                    <a:lnTo>
                      <a:pt x="2283" y="1658"/>
                    </a:lnTo>
                    <a:lnTo>
                      <a:pt x="2283" y="1628"/>
                    </a:lnTo>
                    <a:lnTo>
                      <a:pt x="2253" y="1628"/>
                    </a:lnTo>
                    <a:lnTo>
                      <a:pt x="2253" y="1601"/>
                    </a:lnTo>
                    <a:lnTo>
                      <a:pt x="2283" y="1601"/>
                    </a:lnTo>
                    <a:lnTo>
                      <a:pt x="2313" y="1570"/>
                    </a:lnTo>
                    <a:lnTo>
                      <a:pt x="2283" y="1570"/>
                    </a:lnTo>
                    <a:lnTo>
                      <a:pt x="2253" y="1540"/>
                    </a:lnTo>
                    <a:lnTo>
                      <a:pt x="2194" y="1540"/>
                    </a:lnTo>
                    <a:lnTo>
                      <a:pt x="2164" y="1510"/>
                    </a:lnTo>
                    <a:lnTo>
                      <a:pt x="2164" y="1452"/>
                    </a:lnTo>
                    <a:lnTo>
                      <a:pt x="2194" y="1452"/>
                    </a:lnTo>
                    <a:lnTo>
                      <a:pt x="2194" y="1422"/>
                    </a:lnTo>
                    <a:lnTo>
                      <a:pt x="2164" y="1422"/>
                    </a:lnTo>
                    <a:lnTo>
                      <a:pt x="2133" y="1392"/>
                    </a:lnTo>
                    <a:lnTo>
                      <a:pt x="2164" y="1363"/>
                    </a:lnTo>
                    <a:lnTo>
                      <a:pt x="2164" y="1303"/>
                    </a:lnTo>
                    <a:lnTo>
                      <a:pt x="2222" y="1274"/>
                    </a:lnTo>
                    <a:lnTo>
                      <a:pt x="2253" y="1274"/>
                    </a:lnTo>
                    <a:lnTo>
                      <a:pt x="2194" y="1215"/>
                    </a:lnTo>
                    <a:lnTo>
                      <a:pt x="2194" y="1185"/>
                    </a:lnTo>
                    <a:lnTo>
                      <a:pt x="2133" y="1126"/>
                    </a:lnTo>
                    <a:lnTo>
                      <a:pt x="2104" y="1126"/>
                    </a:lnTo>
                    <a:lnTo>
                      <a:pt x="2104" y="1097"/>
                    </a:lnTo>
                    <a:lnTo>
                      <a:pt x="2015" y="1008"/>
                    </a:lnTo>
                    <a:lnTo>
                      <a:pt x="2015" y="978"/>
                    </a:lnTo>
                    <a:lnTo>
                      <a:pt x="1985" y="947"/>
                    </a:lnTo>
                    <a:lnTo>
                      <a:pt x="1957" y="947"/>
                    </a:lnTo>
                    <a:lnTo>
                      <a:pt x="1957" y="890"/>
                    </a:lnTo>
                    <a:lnTo>
                      <a:pt x="2104" y="741"/>
                    </a:lnTo>
                    <a:lnTo>
                      <a:pt x="2104" y="681"/>
                    </a:lnTo>
                    <a:lnTo>
                      <a:pt x="2076" y="652"/>
                    </a:lnTo>
                    <a:lnTo>
                      <a:pt x="2015" y="652"/>
                    </a:lnTo>
                    <a:lnTo>
                      <a:pt x="1927" y="563"/>
                    </a:lnTo>
                    <a:lnTo>
                      <a:pt x="1808" y="563"/>
                    </a:lnTo>
                    <a:lnTo>
                      <a:pt x="1778" y="504"/>
                    </a:lnTo>
                    <a:lnTo>
                      <a:pt x="1748" y="504"/>
                    </a:lnTo>
                    <a:lnTo>
                      <a:pt x="1748" y="416"/>
                    </a:lnTo>
                    <a:lnTo>
                      <a:pt x="1778" y="386"/>
                    </a:lnTo>
                    <a:lnTo>
                      <a:pt x="1778" y="356"/>
                    </a:lnTo>
                    <a:lnTo>
                      <a:pt x="1720" y="356"/>
                    </a:lnTo>
                    <a:lnTo>
                      <a:pt x="1748" y="326"/>
                    </a:lnTo>
                    <a:lnTo>
                      <a:pt x="1808" y="326"/>
                    </a:lnTo>
                    <a:lnTo>
                      <a:pt x="1838" y="297"/>
                    </a:lnTo>
                    <a:lnTo>
                      <a:pt x="1808" y="297"/>
                    </a:lnTo>
                    <a:lnTo>
                      <a:pt x="1778" y="268"/>
                    </a:lnTo>
                    <a:lnTo>
                      <a:pt x="1778" y="238"/>
                    </a:lnTo>
                    <a:lnTo>
                      <a:pt x="1808" y="238"/>
                    </a:lnTo>
                    <a:lnTo>
                      <a:pt x="1867" y="179"/>
                    </a:lnTo>
                    <a:lnTo>
                      <a:pt x="1867" y="149"/>
                    </a:lnTo>
                    <a:lnTo>
                      <a:pt x="1838" y="119"/>
                    </a:lnTo>
                    <a:lnTo>
                      <a:pt x="1778" y="89"/>
                    </a:lnTo>
                    <a:lnTo>
                      <a:pt x="1720" y="89"/>
                    </a:lnTo>
                    <a:lnTo>
                      <a:pt x="1660" y="61"/>
                    </a:lnTo>
                    <a:lnTo>
                      <a:pt x="1601" y="61"/>
                    </a:lnTo>
                    <a:lnTo>
                      <a:pt x="1541" y="0"/>
                    </a:lnTo>
                    <a:lnTo>
                      <a:pt x="1483" y="0"/>
                    </a:lnTo>
                    <a:lnTo>
                      <a:pt x="1453" y="31"/>
                    </a:lnTo>
                    <a:lnTo>
                      <a:pt x="1394" y="31"/>
                    </a:lnTo>
                    <a:lnTo>
                      <a:pt x="1364" y="61"/>
                    </a:lnTo>
                    <a:lnTo>
                      <a:pt x="1305" y="31"/>
                    </a:lnTo>
                    <a:close/>
                  </a:path>
                </a:pathLst>
              </a:custGeom>
              <a:solidFill>
                <a:srgbClr val="4CB47E"/>
              </a:solidFill>
              <a:ln w="9525">
                <a:noFill/>
                <a:round/>
                <a:headEnd/>
                <a:tailEnd/>
              </a:ln>
            </p:spPr>
            <p:txBody>
              <a:bodyPr/>
              <a:lstStyle/>
              <a:p>
                <a:endParaRPr lang="en-GB"/>
              </a:p>
            </p:txBody>
          </p:sp>
          <p:sp>
            <p:nvSpPr>
              <p:cNvPr id="19469" name="Freeform 13"/>
              <p:cNvSpPr>
                <a:spLocks noEditPoints="1"/>
              </p:cNvSpPr>
              <p:nvPr/>
            </p:nvSpPr>
            <p:spPr bwMode="auto">
              <a:xfrm>
                <a:off x="3272" y="1039"/>
                <a:ext cx="741" cy="1051"/>
              </a:xfrm>
              <a:custGeom>
                <a:avLst/>
                <a:gdLst/>
                <a:ahLst/>
                <a:cxnLst>
                  <a:cxn ang="0">
                    <a:pos x="2815" y="800"/>
                  </a:cxn>
                  <a:cxn ang="0">
                    <a:pos x="2757" y="532"/>
                  </a:cxn>
                  <a:cxn ang="0">
                    <a:pos x="2757" y="414"/>
                  </a:cxn>
                  <a:cxn ang="0">
                    <a:pos x="2697" y="266"/>
                  </a:cxn>
                  <a:cxn ang="0">
                    <a:pos x="2401" y="177"/>
                  </a:cxn>
                  <a:cxn ang="0">
                    <a:pos x="2164" y="59"/>
                  </a:cxn>
                  <a:cxn ang="0">
                    <a:pos x="2016" y="29"/>
                  </a:cxn>
                  <a:cxn ang="0">
                    <a:pos x="1955" y="177"/>
                  </a:cxn>
                  <a:cxn ang="0">
                    <a:pos x="1482" y="296"/>
                  </a:cxn>
                  <a:cxn ang="0">
                    <a:pos x="1186" y="414"/>
                  </a:cxn>
                  <a:cxn ang="0">
                    <a:pos x="1125" y="593"/>
                  </a:cxn>
                  <a:cxn ang="0">
                    <a:pos x="770" y="918"/>
                  </a:cxn>
                  <a:cxn ang="0">
                    <a:pos x="653" y="1331"/>
                  </a:cxn>
                  <a:cxn ang="0">
                    <a:pos x="445" y="1480"/>
                  </a:cxn>
                  <a:cxn ang="0">
                    <a:pos x="238" y="1659"/>
                  </a:cxn>
                  <a:cxn ang="0">
                    <a:pos x="238" y="1954"/>
                  </a:cxn>
                  <a:cxn ang="0">
                    <a:pos x="416" y="2309"/>
                  </a:cxn>
                  <a:cxn ang="0">
                    <a:pos x="356" y="2545"/>
                  </a:cxn>
                  <a:cxn ang="0">
                    <a:pos x="179" y="2813"/>
                  </a:cxn>
                  <a:cxn ang="0">
                    <a:pos x="149" y="3079"/>
                  </a:cxn>
                  <a:cxn ang="0">
                    <a:pos x="31" y="3138"/>
                  </a:cxn>
                  <a:cxn ang="0">
                    <a:pos x="149" y="3226"/>
                  </a:cxn>
                  <a:cxn ang="0">
                    <a:pos x="179" y="3344"/>
                  </a:cxn>
                  <a:cxn ang="0">
                    <a:pos x="207" y="3553"/>
                  </a:cxn>
                  <a:cxn ang="0">
                    <a:pos x="386" y="3760"/>
                  </a:cxn>
                  <a:cxn ang="0">
                    <a:pos x="416" y="3878"/>
                  </a:cxn>
                  <a:cxn ang="0">
                    <a:pos x="416" y="4026"/>
                  </a:cxn>
                  <a:cxn ang="0">
                    <a:pos x="623" y="4203"/>
                  </a:cxn>
                  <a:cxn ang="0">
                    <a:pos x="800" y="4085"/>
                  </a:cxn>
                  <a:cxn ang="0">
                    <a:pos x="918" y="3997"/>
                  </a:cxn>
                  <a:cxn ang="0">
                    <a:pos x="1305" y="3760"/>
                  </a:cxn>
                  <a:cxn ang="0">
                    <a:pos x="1334" y="3581"/>
                  </a:cxn>
                  <a:cxn ang="0">
                    <a:pos x="1393" y="3463"/>
                  </a:cxn>
                  <a:cxn ang="0">
                    <a:pos x="1423" y="3317"/>
                  </a:cxn>
                  <a:cxn ang="0">
                    <a:pos x="1334" y="3198"/>
                  </a:cxn>
                  <a:cxn ang="0">
                    <a:pos x="1482" y="3138"/>
                  </a:cxn>
                  <a:cxn ang="0">
                    <a:pos x="1600" y="3079"/>
                  </a:cxn>
                  <a:cxn ang="0">
                    <a:pos x="1690" y="3019"/>
                  </a:cxn>
                  <a:cxn ang="0">
                    <a:pos x="1778" y="2901"/>
                  </a:cxn>
                  <a:cxn ang="0">
                    <a:pos x="1808" y="2871"/>
                  </a:cxn>
                  <a:cxn ang="0">
                    <a:pos x="1897" y="2753"/>
                  </a:cxn>
                  <a:cxn ang="0">
                    <a:pos x="1778" y="2606"/>
                  </a:cxn>
                  <a:cxn ang="0">
                    <a:pos x="1660" y="2576"/>
                  </a:cxn>
                  <a:cxn ang="0">
                    <a:pos x="1482" y="2488"/>
                  </a:cxn>
                  <a:cxn ang="0">
                    <a:pos x="1453" y="2309"/>
                  </a:cxn>
                  <a:cxn ang="0">
                    <a:pos x="1453" y="2190"/>
                  </a:cxn>
                  <a:cxn ang="0">
                    <a:pos x="1512" y="2013"/>
                  </a:cxn>
                  <a:cxn ang="0">
                    <a:pos x="1600" y="1865"/>
                  </a:cxn>
                  <a:cxn ang="0">
                    <a:pos x="1660" y="1865"/>
                  </a:cxn>
                  <a:cxn ang="0">
                    <a:pos x="1719" y="1777"/>
                  </a:cxn>
                  <a:cxn ang="0">
                    <a:pos x="1867" y="1686"/>
                  </a:cxn>
                  <a:cxn ang="0">
                    <a:pos x="2016" y="1659"/>
                  </a:cxn>
                  <a:cxn ang="0">
                    <a:pos x="2164" y="1598"/>
                  </a:cxn>
                  <a:cxn ang="0">
                    <a:pos x="2283" y="1422"/>
                  </a:cxn>
                  <a:cxn ang="0">
                    <a:pos x="2371" y="1304"/>
                  </a:cxn>
                  <a:cxn ang="0">
                    <a:pos x="2401" y="1184"/>
                  </a:cxn>
                  <a:cxn ang="0">
                    <a:pos x="2520" y="1036"/>
                  </a:cxn>
                  <a:cxn ang="0">
                    <a:pos x="2608" y="948"/>
                  </a:cxn>
                  <a:cxn ang="0">
                    <a:pos x="2727" y="948"/>
                  </a:cxn>
                  <a:cxn ang="0">
                    <a:pos x="2934" y="948"/>
                  </a:cxn>
                  <a:cxn ang="0">
                    <a:pos x="179" y="3256"/>
                  </a:cxn>
                  <a:cxn ang="0">
                    <a:pos x="1275" y="3167"/>
                  </a:cxn>
                </a:cxnLst>
                <a:rect l="0" t="0" r="r" b="b"/>
                <a:pathLst>
                  <a:path w="2964" h="4203">
                    <a:moveTo>
                      <a:pt x="2934" y="948"/>
                    </a:moveTo>
                    <a:lnTo>
                      <a:pt x="2964" y="948"/>
                    </a:lnTo>
                    <a:lnTo>
                      <a:pt x="2904" y="888"/>
                    </a:lnTo>
                    <a:lnTo>
                      <a:pt x="2904" y="857"/>
                    </a:lnTo>
                    <a:lnTo>
                      <a:pt x="2876" y="829"/>
                    </a:lnTo>
                    <a:lnTo>
                      <a:pt x="2815" y="800"/>
                    </a:lnTo>
                    <a:lnTo>
                      <a:pt x="2815" y="770"/>
                    </a:lnTo>
                    <a:lnTo>
                      <a:pt x="2876" y="711"/>
                    </a:lnTo>
                    <a:lnTo>
                      <a:pt x="2876" y="621"/>
                    </a:lnTo>
                    <a:lnTo>
                      <a:pt x="2815" y="593"/>
                    </a:lnTo>
                    <a:lnTo>
                      <a:pt x="2815" y="563"/>
                    </a:lnTo>
                    <a:lnTo>
                      <a:pt x="2757" y="532"/>
                    </a:lnTo>
                    <a:lnTo>
                      <a:pt x="2785" y="502"/>
                    </a:lnTo>
                    <a:lnTo>
                      <a:pt x="2815" y="502"/>
                    </a:lnTo>
                    <a:lnTo>
                      <a:pt x="2815" y="475"/>
                    </a:lnTo>
                    <a:lnTo>
                      <a:pt x="2757" y="475"/>
                    </a:lnTo>
                    <a:lnTo>
                      <a:pt x="2727" y="444"/>
                    </a:lnTo>
                    <a:lnTo>
                      <a:pt x="2757" y="414"/>
                    </a:lnTo>
                    <a:lnTo>
                      <a:pt x="2727" y="384"/>
                    </a:lnTo>
                    <a:lnTo>
                      <a:pt x="2727" y="355"/>
                    </a:lnTo>
                    <a:lnTo>
                      <a:pt x="2757" y="325"/>
                    </a:lnTo>
                    <a:lnTo>
                      <a:pt x="2727" y="296"/>
                    </a:lnTo>
                    <a:lnTo>
                      <a:pt x="2697" y="296"/>
                    </a:lnTo>
                    <a:lnTo>
                      <a:pt x="2697" y="266"/>
                    </a:lnTo>
                    <a:lnTo>
                      <a:pt x="2638" y="266"/>
                    </a:lnTo>
                    <a:lnTo>
                      <a:pt x="2638" y="237"/>
                    </a:lnTo>
                    <a:lnTo>
                      <a:pt x="2608" y="207"/>
                    </a:lnTo>
                    <a:lnTo>
                      <a:pt x="2578" y="207"/>
                    </a:lnTo>
                    <a:lnTo>
                      <a:pt x="2549" y="177"/>
                    </a:lnTo>
                    <a:lnTo>
                      <a:pt x="2401" y="177"/>
                    </a:lnTo>
                    <a:lnTo>
                      <a:pt x="2342" y="119"/>
                    </a:lnTo>
                    <a:lnTo>
                      <a:pt x="2283" y="119"/>
                    </a:lnTo>
                    <a:lnTo>
                      <a:pt x="2253" y="89"/>
                    </a:lnTo>
                    <a:lnTo>
                      <a:pt x="2223" y="89"/>
                    </a:lnTo>
                    <a:lnTo>
                      <a:pt x="2192" y="59"/>
                    </a:lnTo>
                    <a:lnTo>
                      <a:pt x="2164" y="59"/>
                    </a:lnTo>
                    <a:lnTo>
                      <a:pt x="2135" y="29"/>
                    </a:lnTo>
                    <a:lnTo>
                      <a:pt x="2104" y="29"/>
                    </a:lnTo>
                    <a:lnTo>
                      <a:pt x="2104" y="0"/>
                    </a:lnTo>
                    <a:lnTo>
                      <a:pt x="2074" y="0"/>
                    </a:lnTo>
                    <a:lnTo>
                      <a:pt x="1955" y="0"/>
                    </a:lnTo>
                    <a:lnTo>
                      <a:pt x="2016" y="29"/>
                    </a:lnTo>
                    <a:lnTo>
                      <a:pt x="2016" y="59"/>
                    </a:lnTo>
                    <a:lnTo>
                      <a:pt x="1985" y="119"/>
                    </a:lnTo>
                    <a:lnTo>
                      <a:pt x="1928" y="147"/>
                    </a:lnTo>
                    <a:lnTo>
                      <a:pt x="1955" y="147"/>
                    </a:lnTo>
                    <a:lnTo>
                      <a:pt x="1985" y="177"/>
                    </a:lnTo>
                    <a:lnTo>
                      <a:pt x="1955" y="177"/>
                    </a:lnTo>
                    <a:lnTo>
                      <a:pt x="1928" y="207"/>
                    </a:lnTo>
                    <a:lnTo>
                      <a:pt x="1719" y="147"/>
                    </a:lnTo>
                    <a:lnTo>
                      <a:pt x="1541" y="147"/>
                    </a:lnTo>
                    <a:lnTo>
                      <a:pt x="1541" y="237"/>
                    </a:lnTo>
                    <a:lnTo>
                      <a:pt x="1512" y="296"/>
                    </a:lnTo>
                    <a:lnTo>
                      <a:pt x="1482" y="296"/>
                    </a:lnTo>
                    <a:lnTo>
                      <a:pt x="1393" y="266"/>
                    </a:lnTo>
                    <a:lnTo>
                      <a:pt x="1334" y="266"/>
                    </a:lnTo>
                    <a:lnTo>
                      <a:pt x="1275" y="325"/>
                    </a:lnTo>
                    <a:lnTo>
                      <a:pt x="1216" y="355"/>
                    </a:lnTo>
                    <a:lnTo>
                      <a:pt x="1216" y="414"/>
                    </a:lnTo>
                    <a:lnTo>
                      <a:pt x="1186" y="414"/>
                    </a:lnTo>
                    <a:lnTo>
                      <a:pt x="1155" y="444"/>
                    </a:lnTo>
                    <a:lnTo>
                      <a:pt x="1098" y="475"/>
                    </a:lnTo>
                    <a:lnTo>
                      <a:pt x="1155" y="502"/>
                    </a:lnTo>
                    <a:lnTo>
                      <a:pt x="1186" y="532"/>
                    </a:lnTo>
                    <a:lnTo>
                      <a:pt x="1186" y="593"/>
                    </a:lnTo>
                    <a:lnTo>
                      <a:pt x="1125" y="593"/>
                    </a:lnTo>
                    <a:lnTo>
                      <a:pt x="1007" y="711"/>
                    </a:lnTo>
                    <a:lnTo>
                      <a:pt x="948" y="739"/>
                    </a:lnTo>
                    <a:lnTo>
                      <a:pt x="979" y="800"/>
                    </a:lnTo>
                    <a:lnTo>
                      <a:pt x="861" y="857"/>
                    </a:lnTo>
                    <a:lnTo>
                      <a:pt x="770" y="857"/>
                    </a:lnTo>
                    <a:lnTo>
                      <a:pt x="770" y="918"/>
                    </a:lnTo>
                    <a:lnTo>
                      <a:pt x="800" y="948"/>
                    </a:lnTo>
                    <a:lnTo>
                      <a:pt x="770" y="977"/>
                    </a:lnTo>
                    <a:lnTo>
                      <a:pt x="770" y="1095"/>
                    </a:lnTo>
                    <a:lnTo>
                      <a:pt x="563" y="1304"/>
                    </a:lnTo>
                    <a:lnTo>
                      <a:pt x="593" y="1331"/>
                    </a:lnTo>
                    <a:lnTo>
                      <a:pt x="653" y="1331"/>
                    </a:lnTo>
                    <a:lnTo>
                      <a:pt x="682" y="1361"/>
                    </a:lnTo>
                    <a:lnTo>
                      <a:pt x="682" y="1450"/>
                    </a:lnTo>
                    <a:lnTo>
                      <a:pt x="653" y="1480"/>
                    </a:lnTo>
                    <a:lnTo>
                      <a:pt x="534" y="1480"/>
                    </a:lnTo>
                    <a:lnTo>
                      <a:pt x="475" y="1450"/>
                    </a:lnTo>
                    <a:lnTo>
                      <a:pt x="445" y="1480"/>
                    </a:lnTo>
                    <a:lnTo>
                      <a:pt x="386" y="1480"/>
                    </a:lnTo>
                    <a:lnTo>
                      <a:pt x="326" y="1510"/>
                    </a:lnTo>
                    <a:lnTo>
                      <a:pt x="268" y="1568"/>
                    </a:lnTo>
                    <a:lnTo>
                      <a:pt x="268" y="1598"/>
                    </a:lnTo>
                    <a:lnTo>
                      <a:pt x="238" y="1629"/>
                    </a:lnTo>
                    <a:lnTo>
                      <a:pt x="238" y="1659"/>
                    </a:lnTo>
                    <a:lnTo>
                      <a:pt x="207" y="1686"/>
                    </a:lnTo>
                    <a:lnTo>
                      <a:pt x="207" y="1747"/>
                    </a:lnTo>
                    <a:lnTo>
                      <a:pt x="268" y="1805"/>
                    </a:lnTo>
                    <a:lnTo>
                      <a:pt x="207" y="1835"/>
                    </a:lnTo>
                    <a:lnTo>
                      <a:pt x="238" y="1865"/>
                    </a:lnTo>
                    <a:lnTo>
                      <a:pt x="238" y="1954"/>
                    </a:lnTo>
                    <a:lnTo>
                      <a:pt x="268" y="1984"/>
                    </a:lnTo>
                    <a:lnTo>
                      <a:pt x="268" y="2132"/>
                    </a:lnTo>
                    <a:lnTo>
                      <a:pt x="238" y="2190"/>
                    </a:lnTo>
                    <a:lnTo>
                      <a:pt x="297" y="2251"/>
                    </a:lnTo>
                    <a:lnTo>
                      <a:pt x="386" y="2251"/>
                    </a:lnTo>
                    <a:lnTo>
                      <a:pt x="416" y="2309"/>
                    </a:lnTo>
                    <a:lnTo>
                      <a:pt x="416" y="2338"/>
                    </a:lnTo>
                    <a:lnTo>
                      <a:pt x="386" y="2369"/>
                    </a:lnTo>
                    <a:lnTo>
                      <a:pt x="386" y="2397"/>
                    </a:lnTo>
                    <a:lnTo>
                      <a:pt x="297" y="2397"/>
                    </a:lnTo>
                    <a:lnTo>
                      <a:pt x="297" y="2488"/>
                    </a:lnTo>
                    <a:lnTo>
                      <a:pt x="356" y="2545"/>
                    </a:lnTo>
                    <a:lnTo>
                      <a:pt x="356" y="2606"/>
                    </a:lnTo>
                    <a:lnTo>
                      <a:pt x="326" y="2634"/>
                    </a:lnTo>
                    <a:lnTo>
                      <a:pt x="326" y="2694"/>
                    </a:lnTo>
                    <a:lnTo>
                      <a:pt x="268" y="2753"/>
                    </a:lnTo>
                    <a:lnTo>
                      <a:pt x="179" y="2753"/>
                    </a:lnTo>
                    <a:lnTo>
                      <a:pt x="179" y="2813"/>
                    </a:lnTo>
                    <a:lnTo>
                      <a:pt x="149" y="2842"/>
                    </a:lnTo>
                    <a:lnTo>
                      <a:pt x="149" y="2931"/>
                    </a:lnTo>
                    <a:lnTo>
                      <a:pt x="179" y="2931"/>
                    </a:lnTo>
                    <a:lnTo>
                      <a:pt x="179" y="2961"/>
                    </a:lnTo>
                    <a:lnTo>
                      <a:pt x="149" y="2990"/>
                    </a:lnTo>
                    <a:lnTo>
                      <a:pt x="149" y="3079"/>
                    </a:lnTo>
                    <a:lnTo>
                      <a:pt x="119" y="3079"/>
                    </a:lnTo>
                    <a:lnTo>
                      <a:pt x="61" y="3019"/>
                    </a:lnTo>
                    <a:lnTo>
                      <a:pt x="31" y="3019"/>
                    </a:lnTo>
                    <a:lnTo>
                      <a:pt x="0" y="3049"/>
                    </a:lnTo>
                    <a:lnTo>
                      <a:pt x="31" y="3079"/>
                    </a:lnTo>
                    <a:lnTo>
                      <a:pt x="31" y="3138"/>
                    </a:lnTo>
                    <a:lnTo>
                      <a:pt x="61" y="3167"/>
                    </a:lnTo>
                    <a:lnTo>
                      <a:pt x="61" y="3226"/>
                    </a:lnTo>
                    <a:lnTo>
                      <a:pt x="88" y="3256"/>
                    </a:lnTo>
                    <a:lnTo>
                      <a:pt x="119" y="3256"/>
                    </a:lnTo>
                    <a:lnTo>
                      <a:pt x="119" y="3226"/>
                    </a:lnTo>
                    <a:lnTo>
                      <a:pt x="149" y="3226"/>
                    </a:lnTo>
                    <a:lnTo>
                      <a:pt x="119" y="3256"/>
                    </a:lnTo>
                    <a:lnTo>
                      <a:pt x="88" y="3286"/>
                    </a:lnTo>
                    <a:lnTo>
                      <a:pt x="149" y="3286"/>
                    </a:lnTo>
                    <a:lnTo>
                      <a:pt x="88" y="3317"/>
                    </a:lnTo>
                    <a:lnTo>
                      <a:pt x="179" y="3317"/>
                    </a:lnTo>
                    <a:lnTo>
                      <a:pt x="179" y="3344"/>
                    </a:lnTo>
                    <a:lnTo>
                      <a:pt x="179" y="3374"/>
                    </a:lnTo>
                    <a:lnTo>
                      <a:pt x="149" y="3405"/>
                    </a:lnTo>
                    <a:lnTo>
                      <a:pt x="149" y="3435"/>
                    </a:lnTo>
                    <a:lnTo>
                      <a:pt x="179" y="3463"/>
                    </a:lnTo>
                    <a:lnTo>
                      <a:pt x="207" y="3463"/>
                    </a:lnTo>
                    <a:lnTo>
                      <a:pt x="207" y="3553"/>
                    </a:lnTo>
                    <a:lnTo>
                      <a:pt x="268" y="3553"/>
                    </a:lnTo>
                    <a:lnTo>
                      <a:pt x="268" y="3612"/>
                    </a:lnTo>
                    <a:lnTo>
                      <a:pt x="297" y="3612"/>
                    </a:lnTo>
                    <a:lnTo>
                      <a:pt x="297" y="3642"/>
                    </a:lnTo>
                    <a:lnTo>
                      <a:pt x="386" y="3730"/>
                    </a:lnTo>
                    <a:lnTo>
                      <a:pt x="386" y="3760"/>
                    </a:lnTo>
                    <a:lnTo>
                      <a:pt x="416" y="3790"/>
                    </a:lnTo>
                    <a:lnTo>
                      <a:pt x="445" y="3790"/>
                    </a:lnTo>
                    <a:lnTo>
                      <a:pt x="475" y="3819"/>
                    </a:lnTo>
                    <a:lnTo>
                      <a:pt x="445" y="3848"/>
                    </a:lnTo>
                    <a:lnTo>
                      <a:pt x="416" y="3848"/>
                    </a:lnTo>
                    <a:lnTo>
                      <a:pt x="416" y="3878"/>
                    </a:lnTo>
                    <a:lnTo>
                      <a:pt x="445" y="3908"/>
                    </a:lnTo>
                    <a:lnTo>
                      <a:pt x="356" y="3908"/>
                    </a:lnTo>
                    <a:lnTo>
                      <a:pt x="356" y="3937"/>
                    </a:lnTo>
                    <a:lnTo>
                      <a:pt x="386" y="3967"/>
                    </a:lnTo>
                    <a:lnTo>
                      <a:pt x="416" y="3967"/>
                    </a:lnTo>
                    <a:lnTo>
                      <a:pt x="416" y="4026"/>
                    </a:lnTo>
                    <a:lnTo>
                      <a:pt x="445" y="4026"/>
                    </a:lnTo>
                    <a:lnTo>
                      <a:pt x="504" y="4085"/>
                    </a:lnTo>
                    <a:lnTo>
                      <a:pt x="475" y="4115"/>
                    </a:lnTo>
                    <a:lnTo>
                      <a:pt x="475" y="4173"/>
                    </a:lnTo>
                    <a:lnTo>
                      <a:pt x="504" y="4203"/>
                    </a:lnTo>
                    <a:lnTo>
                      <a:pt x="623" y="4203"/>
                    </a:lnTo>
                    <a:lnTo>
                      <a:pt x="653" y="4173"/>
                    </a:lnTo>
                    <a:lnTo>
                      <a:pt x="711" y="4173"/>
                    </a:lnTo>
                    <a:lnTo>
                      <a:pt x="770" y="4203"/>
                    </a:lnTo>
                    <a:lnTo>
                      <a:pt x="830" y="4146"/>
                    </a:lnTo>
                    <a:lnTo>
                      <a:pt x="830" y="4115"/>
                    </a:lnTo>
                    <a:lnTo>
                      <a:pt x="800" y="4085"/>
                    </a:lnTo>
                    <a:lnTo>
                      <a:pt x="800" y="4026"/>
                    </a:lnTo>
                    <a:lnTo>
                      <a:pt x="830" y="4026"/>
                    </a:lnTo>
                    <a:lnTo>
                      <a:pt x="830" y="3997"/>
                    </a:lnTo>
                    <a:lnTo>
                      <a:pt x="861" y="3967"/>
                    </a:lnTo>
                    <a:lnTo>
                      <a:pt x="888" y="3997"/>
                    </a:lnTo>
                    <a:lnTo>
                      <a:pt x="918" y="3997"/>
                    </a:lnTo>
                    <a:lnTo>
                      <a:pt x="918" y="3937"/>
                    </a:lnTo>
                    <a:lnTo>
                      <a:pt x="1216" y="3937"/>
                    </a:lnTo>
                    <a:lnTo>
                      <a:pt x="1244" y="3908"/>
                    </a:lnTo>
                    <a:lnTo>
                      <a:pt x="1244" y="3848"/>
                    </a:lnTo>
                    <a:lnTo>
                      <a:pt x="1305" y="3790"/>
                    </a:lnTo>
                    <a:lnTo>
                      <a:pt x="1305" y="3760"/>
                    </a:lnTo>
                    <a:lnTo>
                      <a:pt x="1334" y="3730"/>
                    </a:lnTo>
                    <a:lnTo>
                      <a:pt x="1334" y="3672"/>
                    </a:lnTo>
                    <a:lnTo>
                      <a:pt x="1362" y="3672"/>
                    </a:lnTo>
                    <a:lnTo>
                      <a:pt x="1362" y="3642"/>
                    </a:lnTo>
                    <a:lnTo>
                      <a:pt x="1334" y="3642"/>
                    </a:lnTo>
                    <a:lnTo>
                      <a:pt x="1334" y="3581"/>
                    </a:lnTo>
                    <a:lnTo>
                      <a:pt x="1362" y="3553"/>
                    </a:lnTo>
                    <a:lnTo>
                      <a:pt x="1393" y="3553"/>
                    </a:lnTo>
                    <a:lnTo>
                      <a:pt x="1393" y="3523"/>
                    </a:lnTo>
                    <a:lnTo>
                      <a:pt x="1362" y="3494"/>
                    </a:lnTo>
                    <a:lnTo>
                      <a:pt x="1362" y="3463"/>
                    </a:lnTo>
                    <a:lnTo>
                      <a:pt x="1393" y="3463"/>
                    </a:lnTo>
                    <a:lnTo>
                      <a:pt x="1334" y="3405"/>
                    </a:lnTo>
                    <a:lnTo>
                      <a:pt x="1334" y="3374"/>
                    </a:lnTo>
                    <a:lnTo>
                      <a:pt x="1362" y="3374"/>
                    </a:lnTo>
                    <a:lnTo>
                      <a:pt x="1362" y="3344"/>
                    </a:lnTo>
                    <a:lnTo>
                      <a:pt x="1393" y="3344"/>
                    </a:lnTo>
                    <a:lnTo>
                      <a:pt x="1423" y="3317"/>
                    </a:lnTo>
                    <a:lnTo>
                      <a:pt x="1393" y="3286"/>
                    </a:lnTo>
                    <a:lnTo>
                      <a:pt x="1393" y="3256"/>
                    </a:lnTo>
                    <a:lnTo>
                      <a:pt x="1362" y="3226"/>
                    </a:lnTo>
                    <a:lnTo>
                      <a:pt x="1334" y="3226"/>
                    </a:lnTo>
                    <a:lnTo>
                      <a:pt x="1305" y="3198"/>
                    </a:lnTo>
                    <a:lnTo>
                      <a:pt x="1334" y="3198"/>
                    </a:lnTo>
                    <a:lnTo>
                      <a:pt x="1362" y="3226"/>
                    </a:lnTo>
                    <a:lnTo>
                      <a:pt x="1393" y="3226"/>
                    </a:lnTo>
                    <a:lnTo>
                      <a:pt x="1423" y="3198"/>
                    </a:lnTo>
                    <a:lnTo>
                      <a:pt x="1393" y="3167"/>
                    </a:lnTo>
                    <a:lnTo>
                      <a:pt x="1453" y="3167"/>
                    </a:lnTo>
                    <a:lnTo>
                      <a:pt x="1482" y="3138"/>
                    </a:lnTo>
                    <a:lnTo>
                      <a:pt x="1541" y="3138"/>
                    </a:lnTo>
                    <a:lnTo>
                      <a:pt x="1571" y="3108"/>
                    </a:lnTo>
                    <a:lnTo>
                      <a:pt x="1541" y="3079"/>
                    </a:lnTo>
                    <a:lnTo>
                      <a:pt x="1571" y="3079"/>
                    </a:lnTo>
                    <a:lnTo>
                      <a:pt x="1571" y="3049"/>
                    </a:lnTo>
                    <a:lnTo>
                      <a:pt x="1600" y="3079"/>
                    </a:lnTo>
                    <a:lnTo>
                      <a:pt x="1600" y="3019"/>
                    </a:lnTo>
                    <a:lnTo>
                      <a:pt x="1630" y="3019"/>
                    </a:lnTo>
                    <a:lnTo>
                      <a:pt x="1630" y="3079"/>
                    </a:lnTo>
                    <a:lnTo>
                      <a:pt x="1660" y="3079"/>
                    </a:lnTo>
                    <a:lnTo>
                      <a:pt x="1660" y="3049"/>
                    </a:lnTo>
                    <a:lnTo>
                      <a:pt x="1690" y="3019"/>
                    </a:lnTo>
                    <a:lnTo>
                      <a:pt x="1719" y="3019"/>
                    </a:lnTo>
                    <a:lnTo>
                      <a:pt x="1748" y="2990"/>
                    </a:lnTo>
                    <a:lnTo>
                      <a:pt x="1748" y="2961"/>
                    </a:lnTo>
                    <a:lnTo>
                      <a:pt x="1808" y="2961"/>
                    </a:lnTo>
                    <a:lnTo>
                      <a:pt x="1808" y="2931"/>
                    </a:lnTo>
                    <a:lnTo>
                      <a:pt x="1778" y="2901"/>
                    </a:lnTo>
                    <a:lnTo>
                      <a:pt x="1778" y="2931"/>
                    </a:lnTo>
                    <a:lnTo>
                      <a:pt x="1748" y="2931"/>
                    </a:lnTo>
                    <a:lnTo>
                      <a:pt x="1719" y="2901"/>
                    </a:lnTo>
                    <a:lnTo>
                      <a:pt x="1748" y="2901"/>
                    </a:lnTo>
                    <a:lnTo>
                      <a:pt x="1778" y="2871"/>
                    </a:lnTo>
                    <a:lnTo>
                      <a:pt x="1808" y="2871"/>
                    </a:lnTo>
                    <a:lnTo>
                      <a:pt x="1808" y="2901"/>
                    </a:lnTo>
                    <a:lnTo>
                      <a:pt x="1837" y="2871"/>
                    </a:lnTo>
                    <a:lnTo>
                      <a:pt x="1837" y="2813"/>
                    </a:lnTo>
                    <a:lnTo>
                      <a:pt x="1928" y="2813"/>
                    </a:lnTo>
                    <a:lnTo>
                      <a:pt x="1897" y="2783"/>
                    </a:lnTo>
                    <a:lnTo>
                      <a:pt x="1897" y="2753"/>
                    </a:lnTo>
                    <a:lnTo>
                      <a:pt x="1867" y="2724"/>
                    </a:lnTo>
                    <a:lnTo>
                      <a:pt x="1867" y="2694"/>
                    </a:lnTo>
                    <a:lnTo>
                      <a:pt x="1778" y="2694"/>
                    </a:lnTo>
                    <a:lnTo>
                      <a:pt x="1778" y="2665"/>
                    </a:lnTo>
                    <a:lnTo>
                      <a:pt x="1808" y="2634"/>
                    </a:lnTo>
                    <a:lnTo>
                      <a:pt x="1778" y="2606"/>
                    </a:lnTo>
                    <a:lnTo>
                      <a:pt x="1808" y="2606"/>
                    </a:lnTo>
                    <a:lnTo>
                      <a:pt x="1778" y="2576"/>
                    </a:lnTo>
                    <a:lnTo>
                      <a:pt x="1748" y="2576"/>
                    </a:lnTo>
                    <a:lnTo>
                      <a:pt x="1748" y="2606"/>
                    </a:lnTo>
                    <a:lnTo>
                      <a:pt x="1719" y="2606"/>
                    </a:lnTo>
                    <a:lnTo>
                      <a:pt x="1660" y="2576"/>
                    </a:lnTo>
                    <a:lnTo>
                      <a:pt x="1660" y="2545"/>
                    </a:lnTo>
                    <a:lnTo>
                      <a:pt x="1630" y="2545"/>
                    </a:lnTo>
                    <a:lnTo>
                      <a:pt x="1600" y="2576"/>
                    </a:lnTo>
                    <a:lnTo>
                      <a:pt x="1541" y="2515"/>
                    </a:lnTo>
                    <a:lnTo>
                      <a:pt x="1453" y="2515"/>
                    </a:lnTo>
                    <a:lnTo>
                      <a:pt x="1482" y="2488"/>
                    </a:lnTo>
                    <a:lnTo>
                      <a:pt x="1482" y="2458"/>
                    </a:lnTo>
                    <a:lnTo>
                      <a:pt x="1453" y="2427"/>
                    </a:lnTo>
                    <a:lnTo>
                      <a:pt x="1453" y="2369"/>
                    </a:lnTo>
                    <a:lnTo>
                      <a:pt x="1423" y="2338"/>
                    </a:lnTo>
                    <a:lnTo>
                      <a:pt x="1453" y="2338"/>
                    </a:lnTo>
                    <a:lnTo>
                      <a:pt x="1453" y="2309"/>
                    </a:lnTo>
                    <a:lnTo>
                      <a:pt x="1423" y="2279"/>
                    </a:lnTo>
                    <a:lnTo>
                      <a:pt x="1453" y="2279"/>
                    </a:lnTo>
                    <a:lnTo>
                      <a:pt x="1423" y="2251"/>
                    </a:lnTo>
                    <a:lnTo>
                      <a:pt x="1453" y="2251"/>
                    </a:lnTo>
                    <a:lnTo>
                      <a:pt x="1423" y="2220"/>
                    </a:lnTo>
                    <a:lnTo>
                      <a:pt x="1453" y="2190"/>
                    </a:lnTo>
                    <a:lnTo>
                      <a:pt x="1482" y="2190"/>
                    </a:lnTo>
                    <a:lnTo>
                      <a:pt x="1482" y="2132"/>
                    </a:lnTo>
                    <a:lnTo>
                      <a:pt x="1512" y="2102"/>
                    </a:lnTo>
                    <a:lnTo>
                      <a:pt x="1512" y="2042"/>
                    </a:lnTo>
                    <a:lnTo>
                      <a:pt x="1541" y="2042"/>
                    </a:lnTo>
                    <a:lnTo>
                      <a:pt x="1512" y="2013"/>
                    </a:lnTo>
                    <a:lnTo>
                      <a:pt x="1482" y="2013"/>
                    </a:lnTo>
                    <a:lnTo>
                      <a:pt x="1482" y="1954"/>
                    </a:lnTo>
                    <a:lnTo>
                      <a:pt x="1512" y="1954"/>
                    </a:lnTo>
                    <a:lnTo>
                      <a:pt x="1541" y="1984"/>
                    </a:lnTo>
                    <a:lnTo>
                      <a:pt x="1600" y="1924"/>
                    </a:lnTo>
                    <a:lnTo>
                      <a:pt x="1600" y="1865"/>
                    </a:lnTo>
                    <a:lnTo>
                      <a:pt x="1541" y="1805"/>
                    </a:lnTo>
                    <a:lnTo>
                      <a:pt x="1541" y="1777"/>
                    </a:lnTo>
                    <a:lnTo>
                      <a:pt x="1600" y="1835"/>
                    </a:lnTo>
                    <a:lnTo>
                      <a:pt x="1630" y="1835"/>
                    </a:lnTo>
                    <a:lnTo>
                      <a:pt x="1630" y="1865"/>
                    </a:lnTo>
                    <a:lnTo>
                      <a:pt x="1660" y="1865"/>
                    </a:lnTo>
                    <a:lnTo>
                      <a:pt x="1660" y="1835"/>
                    </a:lnTo>
                    <a:lnTo>
                      <a:pt x="1719" y="1835"/>
                    </a:lnTo>
                    <a:lnTo>
                      <a:pt x="1719" y="1805"/>
                    </a:lnTo>
                    <a:lnTo>
                      <a:pt x="1660" y="1805"/>
                    </a:lnTo>
                    <a:lnTo>
                      <a:pt x="1690" y="1777"/>
                    </a:lnTo>
                    <a:lnTo>
                      <a:pt x="1719" y="1777"/>
                    </a:lnTo>
                    <a:lnTo>
                      <a:pt x="1748" y="1747"/>
                    </a:lnTo>
                    <a:lnTo>
                      <a:pt x="1778" y="1747"/>
                    </a:lnTo>
                    <a:lnTo>
                      <a:pt x="1808" y="1717"/>
                    </a:lnTo>
                    <a:lnTo>
                      <a:pt x="1837" y="1747"/>
                    </a:lnTo>
                    <a:lnTo>
                      <a:pt x="1867" y="1717"/>
                    </a:lnTo>
                    <a:lnTo>
                      <a:pt x="1867" y="1686"/>
                    </a:lnTo>
                    <a:lnTo>
                      <a:pt x="1897" y="1686"/>
                    </a:lnTo>
                    <a:lnTo>
                      <a:pt x="1897" y="1659"/>
                    </a:lnTo>
                    <a:lnTo>
                      <a:pt x="1955" y="1659"/>
                    </a:lnTo>
                    <a:lnTo>
                      <a:pt x="1955" y="1629"/>
                    </a:lnTo>
                    <a:lnTo>
                      <a:pt x="1985" y="1659"/>
                    </a:lnTo>
                    <a:lnTo>
                      <a:pt x="2016" y="1659"/>
                    </a:lnTo>
                    <a:lnTo>
                      <a:pt x="2016" y="1629"/>
                    </a:lnTo>
                    <a:lnTo>
                      <a:pt x="2046" y="1629"/>
                    </a:lnTo>
                    <a:lnTo>
                      <a:pt x="2074" y="1598"/>
                    </a:lnTo>
                    <a:lnTo>
                      <a:pt x="2104" y="1598"/>
                    </a:lnTo>
                    <a:lnTo>
                      <a:pt x="2135" y="1568"/>
                    </a:lnTo>
                    <a:lnTo>
                      <a:pt x="2164" y="1598"/>
                    </a:lnTo>
                    <a:lnTo>
                      <a:pt x="2164" y="1568"/>
                    </a:lnTo>
                    <a:lnTo>
                      <a:pt x="2192" y="1568"/>
                    </a:lnTo>
                    <a:lnTo>
                      <a:pt x="2253" y="1510"/>
                    </a:lnTo>
                    <a:lnTo>
                      <a:pt x="2253" y="1480"/>
                    </a:lnTo>
                    <a:lnTo>
                      <a:pt x="2283" y="1450"/>
                    </a:lnTo>
                    <a:lnTo>
                      <a:pt x="2283" y="1422"/>
                    </a:lnTo>
                    <a:lnTo>
                      <a:pt x="2311" y="1422"/>
                    </a:lnTo>
                    <a:lnTo>
                      <a:pt x="2342" y="1391"/>
                    </a:lnTo>
                    <a:lnTo>
                      <a:pt x="2371" y="1391"/>
                    </a:lnTo>
                    <a:lnTo>
                      <a:pt x="2401" y="1361"/>
                    </a:lnTo>
                    <a:lnTo>
                      <a:pt x="2401" y="1331"/>
                    </a:lnTo>
                    <a:lnTo>
                      <a:pt x="2371" y="1304"/>
                    </a:lnTo>
                    <a:lnTo>
                      <a:pt x="2342" y="1304"/>
                    </a:lnTo>
                    <a:lnTo>
                      <a:pt x="2283" y="1243"/>
                    </a:lnTo>
                    <a:lnTo>
                      <a:pt x="2311" y="1243"/>
                    </a:lnTo>
                    <a:lnTo>
                      <a:pt x="2311" y="1213"/>
                    </a:lnTo>
                    <a:lnTo>
                      <a:pt x="2342" y="1184"/>
                    </a:lnTo>
                    <a:lnTo>
                      <a:pt x="2401" y="1184"/>
                    </a:lnTo>
                    <a:lnTo>
                      <a:pt x="2401" y="1095"/>
                    </a:lnTo>
                    <a:lnTo>
                      <a:pt x="2371" y="1095"/>
                    </a:lnTo>
                    <a:lnTo>
                      <a:pt x="2371" y="1066"/>
                    </a:lnTo>
                    <a:lnTo>
                      <a:pt x="2460" y="1066"/>
                    </a:lnTo>
                    <a:lnTo>
                      <a:pt x="2490" y="1036"/>
                    </a:lnTo>
                    <a:lnTo>
                      <a:pt x="2520" y="1036"/>
                    </a:lnTo>
                    <a:lnTo>
                      <a:pt x="2490" y="1006"/>
                    </a:lnTo>
                    <a:lnTo>
                      <a:pt x="2549" y="1036"/>
                    </a:lnTo>
                    <a:lnTo>
                      <a:pt x="2578" y="1036"/>
                    </a:lnTo>
                    <a:lnTo>
                      <a:pt x="2549" y="1006"/>
                    </a:lnTo>
                    <a:lnTo>
                      <a:pt x="2549" y="948"/>
                    </a:lnTo>
                    <a:lnTo>
                      <a:pt x="2608" y="948"/>
                    </a:lnTo>
                    <a:lnTo>
                      <a:pt x="2638" y="977"/>
                    </a:lnTo>
                    <a:lnTo>
                      <a:pt x="2638" y="948"/>
                    </a:lnTo>
                    <a:lnTo>
                      <a:pt x="2667" y="948"/>
                    </a:lnTo>
                    <a:lnTo>
                      <a:pt x="2697" y="977"/>
                    </a:lnTo>
                    <a:lnTo>
                      <a:pt x="2757" y="977"/>
                    </a:lnTo>
                    <a:lnTo>
                      <a:pt x="2727" y="948"/>
                    </a:lnTo>
                    <a:lnTo>
                      <a:pt x="2757" y="948"/>
                    </a:lnTo>
                    <a:lnTo>
                      <a:pt x="2785" y="977"/>
                    </a:lnTo>
                    <a:lnTo>
                      <a:pt x="2815" y="948"/>
                    </a:lnTo>
                    <a:lnTo>
                      <a:pt x="2876" y="948"/>
                    </a:lnTo>
                    <a:lnTo>
                      <a:pt x="2904" y="977"/>
                    </a:lnTo>
                    <a:lnTo>
                      <a:pt x="2934" y="948"/>
                    </a:lnTo>
                    <a:close/>
                    <a:moveTo>
                      <a:pt x="1690" y="2901"/>
                    </a:moveTo>
                    <a:lnTo>
                      <a:pt x="1719" y="2931"/>
                    </a:lnTo>
                    <a:lnTo>
                      <a:pt x="1690" y="2931"/>
                    </a:lnTo>
                    <a:lnTo>
                      <a:pt x="1690" y="2901"/>
                    </a:lnTo>
                    <a:close/>
                    <a:moveTo>
                      <a:pt x="164" y="3271"/>
                    </a:moveTo>
                    <a:lnTo>
                      <a:pt x="179" y="3256"/>
                    </a:lnTo>
                    <a:lnTo>
                      <a:pt x="207" y="3256"/>
                    </a:lnTo>
                    <a:lnTo>
                      <a:pt x="179" y="3286"/>
                    </a:lnTo>
                    <a:lnTo>
                      <a:pt x="164" y="3271"/>
                    </a:lnTo>
                    <a:close/>
                    <a:moveTo>
                      <a:pt x="1305" y="3138"/>
                    </a:moveTo>
                    <a:lnTo>
                      <a:pt x="1334" y="3167"/>
                    </a:lnTo>
                    <a:lnTo>
                      <a:pt x="1275" y="3167"/>
                    </a:lnTo>
                    <a:lnTo>
                      <a:pt x="1305" y="3138"/>
                    </a:lnTo>
                    <a:close/>
                  </a:path>
                </a:pathLst>
              </a:custGeom>
              <a:solidFill>
                <a:srgbClr val="FCA77E"/>
              </a:solidFill>
              <a:ln w="9525">
                <a:noFill/>
                <a:round/>
                <a:headEnd/>
                <a:tailEnd/>
              </a:ln>
            </p:spPr>
            <p:txBody>
              <a:bodyPr/>
              <a:lstStyle/>
              <a:p>
                <a:endParaRPr lang="en-GB"/>
              </a:p>
            </p:txBody>
          </p:sp>
          <p:sp>
            <p:nvSpPr>
              <p:cNvPr id="19470" name="Freeform 14"/>
              <p:cNvSpPr>
                <a:spLocks/>
              </p:cNvSpPr>
              <p:nvPr/>
            </p:nvSpPr>
            <p:spPr bwMode="auto">
              <a:xfrm>
                <a:off x="4050" y="2023"/>
                <a:ext cx="608" cy="400"/>
              </a:xfrm>
              <a:custGeom>
                <a:avLst/>
                <a:gdLst/>
                <a:ahLst/>
                <a:cxnLst>
                  <a:cxn ang="0">
                    <a:pos x="1301" y="60"/>
                  </a:cxn>
                  <a:cxn ang="0">
                    <a:pos x="1155" y="0"/>
                  </a:cxn>
                  <a:cxn ang="0">
                    <a:pos x="1037" y="118"/>
                  </a:cxn>
                  <a:cxn ang="0">
                    <a:pos x="769" y="148"/>
                  </a:cxn>
                  <a:cxn ang="0">
                    <a:pos x="828" y="296"/>
                  </a:cxn>
                  <a:cxn ang="0">
                    <a:pos x="709" y="327"/>
                  </a:cxn>
                  <a:cxn ang="0">
                    <a:pos x="591" y="415"/>
                  </a:cxn>
                  <a:cxn ang="0">
                    <a:pos x="562" y="591"/>
                  </a:cxn>
                  <a:cxn ang="0">
                    <a:pos x="621" y="652"/>
                  </a:cxn>
                  <a:cxn ang="0">
                    <a:pos x="532" y="591"/>
                  </a:cxn>
                  <a:cxn ang="0">
                    <a:pos x="474" y="652"/>
                  </a:cxn>
                  <a:cxn ang="0">
                    <a:pos x="355" y="711"/>
                  </a:cxn>
                  <a:cxn ang="0">
                    <a:pos x="266" y="740"/>
                  </a:cxn>
                  <a:cxn ang="0">
                    <a:pos x="146" y="740"/>
                  </a:cxn>
                  <a:cxn ang="0">
                    <a:pos x="59" y="711"/>
                  </a:cxn>
                  <a:cxn ang="0">
                    <a:pos x="88" y="859"/>
                  </a:cxn>
                  <a:cxn ang="0">
                    <a:pos x="146" y="917"/>
                  </a:cxn>
                  <a:cxn ang="0">
                    <a:pos x="177" y="1066"/>
                  </a:cxn>
                  <a:cxn ang="0">
                    <a:pos x="88" y="1154"/>
                  </a:cxn>
                  <a:cxn ang="0">
                    <a:pos x="0" y="1272"/>
                  </a:cxn>
                  <a:cxn ang="0">
                    <a:pos x="118" y="1302"/>
                  </a:cxn>
                  <a:cxn ang="0">
                    <a:pos x="118" y="1420"/>
                  </a:cxn>
                  <a:cxn ang="0">
                    <a:pos x="146" y="1481"/>
                  </a:cxn>
                  <a:cxn ang="0">
                    <a:pos x="325" y="1451"/>
                  </a:cxn>
                  <a:cxn ang="0">
                    <a:pos x="502" y="1391"/>
                  </a:cxn>
                  <a:cxn ang="0">
                    <a:pos x="621" y="1391"/>
                  </a:cxn>
                  <a:cxn ang="0">
                    <a:pos x="709" y="1391"/>
                  </a:cxn>
                  <a:cxn ang="0">
                    <a:pos x="1037" y="1420"/>
                  </a:cxn>
                  <a:cxn ang="0">
                    <a:pos x="1214" y="1509"/>
                  </a:cxn>
                  <a:cxn ang="0">
                    <a:pos x="1274" y="1481"/>
                  </a:cxn>
                  <a:cxn ang="0">
                    <a:pos x="1362" y="1481"/>
                  </a:cxn>
                  <a:cxn ang="0">
                    <a:pos x="1481" y="1539"/>
                  </a:cxn>
                  <a:cxn ang="0">
                    <a:pos x="1539" y="1481"/>
                  </a:cxn>
                  <a:cxn ang="0">
                    <a:pos x="1629" y="1570"/>
                  </a:cxn>
                  <a:cxn ang="0">
                    <a:pos x="1688" y="1509"/>
                  </a:cxn>
                  <a:cxn ang="0">
                    <a:pos x="1776" y="1539"/>
                  </a:cxn>
                  <a:cxn ang="0">
                    <a:pos x="1867" y="1539"/>
                  </a:cxn>
                  <a:cxn ang="0">
                    <a:pos x="1985" y="1570"/>
                  </a:cxn>
                  <a:cxn ang="0">
                    <a:pos x="1924" y="1481"/>
                  </a:cxn>
                  <a:cxn ang="0">
                    <a:pos x="1985" y="1363"/>
                  </a:cxn>
                  <a:cxn ang="0">
                    <a:pos x="2104" y="1332"/>
                  </a:cxn>
                  <a:cxn ang="0">
                    <a:pos x="2222" y="1332"/>
                  </a:cxn>
                  <a:cxn ang="0">
                    <a:pos x="2192" y="1245"/>
                  </a:cxn>
                  <a:cxn ang="0">
                    <a:pos x="2074" y="1007"/>
                  </a:cxn>
                  <a:cxn ang="0">
                    <a:pos x="2192" y="947"/>
                  </a:cxn>
                  <a:cxn ang="0">
                    <a:pos x="2311" y="977"/>
                  </a:cxn>
                  <a:cxn ang="0">
                    <a:pos x="2369" y="917"/>
                  </a:cxn>
                  <a:cxn ang="0">
                    <a:pos x="2399" y="859"/>
                  </a:cxn>
                  <a:cxn ang="0">
                    <a:pos x="2311" y="770"/>
                  </a:cxn>
                  <a:cxn ang="0">
                    <a:pos x="2131" y="680"/>
                  </a:cxn>
                  <a:cxn ang="0">
                    <a:pos x="2013" y="591"/>
                  </a:cxn>
                  <a:cxn ang="0">
                    <a:pos x="1954" y="534"/>
                  </a:cxn>
                  <a:cxn ang="0">
                    <a:pos x="1867" y="385"/>
                  </a:cxn>
                  <a:cxn ang="0">
                    <a:pos x="1867" y="296"/>
                  </a:cxn>
                  <a:cxn ang="0">
                    <a:pos x="1776" y="148"/>
                  </a:cxn>
                  <a:cxn ang="0">
                    <a:pos x="1629" y="118"/>
                  </a:cxn>
                  <a:cxn ang="0">
                    <a:pos x="1569" y="118"/>
                  </a:cxn>
                  <a:cxn ang="0">
                    <a:pos x="1481" y="148"/>
                  </a:cxn>
                </a:cxnLst>
                <a:rect l="0" t="0" r="r" b="b"/>
                <a:pathLst>
                  <a:path w="2429" h="1599">
                    <a:moveTo>
                      <a:pt x="1481" y="89"/>
                    </a:moveTo>
                    <a:lnTo>
                      <a:pt x="1451" y="60"/>
                    </a:lnTo>
                    <a:lnTo>
                      <a:pt x="1301" y="60"/>
                    </a:lnTo>
                    <a:lnTo>
                      <a:pt x="1274" y="30"/>
                    </a:lnTo>
                    <a:lnTo>
                      <a:pt x="1155" y="30"/>
                    </a:lnTo>
                    <a:lnTo>
                      <a:pt x="1155" y="0"/>
                    </a:lnTo>
                    <a:lnTo>
                      <a:pt x="1125" y="0"/>
                    </a:lnTo>
                    <a:lnTo>
                      <a:pt x="1037" y="89"/>
                    </a:lnTo>
                    <a:lnTo>
                      <a:pt x="1037" y="118"/>
                    </a:lnTo>
                    <a:lnTo>
                      <a:pt x="858" y="118"/>
                    </a:lnTo>
                    <a:lnTo>
                      <a:pt x="858" y="148"/>
                    </a:lnTo>
                    <a:lnTo>
                      <a:pt x="769" y="148"/>
                    </a:lnTo>
                    <a:lnTo>
                      <a:pt x="769" y="266"/>
                    </a:lnTo>
                    <a:lnTo>
                      <a:pt x="799" y="266"/>
                    </a:lnTo>
                    <a:lnTo>
                      <a:pt x="828" y="296"/>
                    </a:lnTo>
                    <a:lnTo>
                      <a:pt x="799" y="296"/>
                    </a:lnTo>
                    <a:lnTo>
                      <a:pt x="799" y="327"/>
                    </a:lnTo>
                    <a:lnTo>
                      <a:pt x="709" y="327"/>
                    </a:lnTo>
                    <a:lnTo>
                      <a:pt x="709" y="385"/>
                    </a:lnTo>
                    <a:lnTo>
                      <a:pt x="621" y="385"/>
                    </a:lnTo>
                    <a:lnTo>
                      <a:pt x="591" y="415"/>
                    </a:lnTo>
                    <a:lnTo>
                      <a:pt x="591" y="534"/>
                    </a:lnTo>
                    <a:lnTo>
                      <a:pt x="562" y="561"/>
                    </a:lnTo>
                    <a:lnTo>
                      <a:pt x="562" y="591"/>
                    </a:lnTo>
                    <a:lnTo>
                      <a:pt x="591" y="591"/>
                    </a:lnTo>
                    <a:lnTo>
                      <a:pt x="621" y="622"/>
                    </a:lnTo>
                    <a:lnTo>
                      <a:pt x="621" y="652"/>
                    </a:lnTo>
                    <a:lnTo>
                      <a:pt x="562" y="652"/>
                    </a:lnTo>
                    <a:lnTo>
                      <a:pt x="562" y="622"/>
                    </a:lnTo>
                    <a:lnTo>
                      <a:pt x="532" y="591"/>
                    </a:lnTo>
                    <a:lnTo>
                      <a:pt x="502" y="622"/>
                    </a:lnTo>
                    <a:lnTo>
                      <a:pt x="474" y="622"/>
                    </a:lnTo>
                    <a:lnTo>
                      <a:pt x="474" y="652"/>
                    </a:lnTo>
                    <a:lnTo>
                      <a:pt x="384" y="652"/>
                    </a:lnTo>
                    <a:lnTo>
                      <a:pt x="384" y="680"/>
                    </a:lnTo>
                    <a:lnTo>
                      <a:pt x="355" y="711"/>
                    </a:lnTo>
                    <a:lnTo>
                      <a:pt x="325" y="711"/>
                    </a:lnTo>
                    <a:lnTo>
                      <a:pt x="295" y="740"/>
                    </a:lnTo>
                    <a:lnTo>
                      <a:pt x="266" y="740"/>
                    </a:lnTo>
                    <a:lnTo>
                      <a:pt x="237" y="711"/>
                    </a:lnTo>
                    <a:lnTo>
                      <a:pt x="177" y="711"/>
                    </a:lnTo>
                    <a:lnTo>
                      <a:pt x="146" y="740"/>
                    </a:lnTo>
                    <a:lnTo>
                      <a:pt x="118" y="711"/>
                    </a:lnTo>
                    <a:lnTo>
                      <a:pt x="88" y="740"/>
                    </a:lnTo>
                    <a:lnTo>
                      <a:pt x="59" y="711"/>
                    </a:lnTo>
                    <a:lnTo>
                      <a:pt x="59" y="770"/>
                    </a:lnTo>
                    <a:lnTo>
                      <a:pt x="88" y="798"/>
                    </a:lnTo>
                    <a:lnTo>
                      <a:pt x="88" y="859"/>
                    </a:lnTo>
                    <a:lnTo>
                      <a:pt x="118" y="859"/>
                    </a:lnTo>
                    <a:lnTo>
                      <a:pt x="118" y="889"/>
                    </a:lnTo>
                    <a:lnTo>
                      <a:pt x="146" y="917"/>
                    </a:lnTo>
                    <a:lnTo>
                      <a:pt x="146" y="947"/>
                    </a:lnTo>
                    <a:lnTo>
                      <a:pt x="177" y="977"/>
                    </a:lnTo>
                    <a:lnTo>
                      <a:pt x="177" y="1066"/>
                    </a:lnTo>
                    <a:lnTo>
                      <a:pt x="207" y="1095"/>
                    </a:lnTo>
                    <a:lnTo>
                      <a:pt x="146" y="1154"/>
                    </a:lnTo>
                    <a:lnTo>
                      <a:pt x="88" y="1154"/>
                    </a:lnTo>
                    <a:lnTo>
                      <a:pt x="59" y="1184"/>
                    </a:lnTo>
                    <a:lnTo>
                      <a:pt x="59" y="1214"/>
                    </a:lnTo>
                    <a:lnTo>
                      <a:pt x="0" y="1272"/>
                    </a:lnTo>
                    <a:lnTo>
                      <a:pt x="28" y="1272"/>
                    </a:lnTo>
                    <a:lnTo>
                      <a:pt x="59" y="1302"/>
                    </a:lnTo>
                    <a:lnTo>
                      <a:pt x="118" y="1302"/>
                    </a:lnTo>
                    <a:lnTo>
                      <a:pt x="146" y="1332"/>
                    </a:lnTo>
                    <a:lnTo>
                      <a:pt x="146" y="1391"/>
                    </a:lnTo>
                    <a:lnTo>
                      <a:pt x="118" y="1420"/>
                    </a:lnTo>
                    <a:lnTo>
                      <a:pt x="118" y="1509"/>
                    </a:lnTo>
                    <a:lnTo>
                      <a:pt x="146" y="1509"/>
                    </a:lnTo>
                    <a:lnTo>
                      <a:pt x="146" y="1481"/>
                    </a:lnTo>
                    <a:lnTo>
                      <a:pt x="266" y="1481"/>
                    </a:lnTo>
                    <a:lnTo>
                      <a:pt x="295" y="1451"/>
                    </a:lnTo>
                    <a:lnTo>
                      <a:pt x="325" y="1451"/>
                    </a:lnTo>
                    <a:lnTo>
                      <a:pt x="325" y="1420"/>
                    </a:lnTo>
                    <a:lnTo>
                      <a:pt x="355" y="1391"/>
                    </a:lnTo>
                    <a:lnTo>
                      <a:pt x="502" y="1391"/>
                    </a:lnTo>
                    <a:lnTo>
                      <a:pt x="532" y="1363"/>
                    </a:lnTo>
                    <a:lnTo>
                      <a:pt x="591" y="1363"/>
                    </a:lnTo>
                    <a:lnTo>
                      <a:pt x="621" y="1391"/>
                    </a:lnTo>
                    <a:lnTo>
                      <a:pt x="651" y="1391"/>
                    </a:lnTo>
                    <a:lnTo>
                      <a:pt x="681" y="1363"/>
                    </a:lnTo>
                    <a:lnTo>
                      <a:pt x="709" y="1391"/>
                    </a:lnTo>
                    <a:lnTo>
                      <a:pt x="858" y="1391"/>
                    </a:lnTo>
                    <a:lnTo>
                      <a:pt x="888" y="1420"/>
                    </a:lnTo>
                    <a:lnTo>
                      <a:pt x="1037" y="1420"/>
                    </a:lnTo>
                    <a:lnTo>
                      <a:pt x="1094" y="1481"/>
                    </a:lnTo>
                    <a:lnTo>
                      <a:pt x="1183" y="1481"/>
                    </a:lnTo>
                    <a:lnTo>
                      <a:pt x="1214" y="1509"/>
                    </a:lnTo>
                    <a:lnTo>
                      <a:pt x="1244" y="1509"/>
                    </a:lnTo>
                    <a:lnTo>
                      <a:pt x="1244" y="1481"/>
                    </a:lnTo>
                    <a:lnTo>
                      <a:pt x="1274" y="1481"/>
                    </a:lnTo>
                    <a:lnTo>
                      <a:pt x="1301" y="1509"/>
                    </a:lnTo>
                    <a:lnTo>
                      <a:pt x="1332" y="1481"/>
                    </a:lnTo>
                    <a:lnTo>
                      <a:pt x="1362" y="1481"/>
                    </a:lnTo>
                    <a:lnTo>
                      <a:pt x="1392" y="1509"/>
                    </a:lnTo>
                    <a:lnTo>
                      <a:pt x="1421" y="1481"/>
                    </a:lnTo>
                    <a:lnTo>
                      <a:pt x="1481" y="1539"/>
                    </a:lnTo>
                    <a:lnTo>
                      <a:pt x="1481" y="1509"/>
                    </a:lnTo>
                    <a:lnTo>
                      <a:pt x="1511" y="1509"/>
                    </a:lnTo>
                    <a:lnTo>
                      <a:pt x="1539" y="1481"/>
                    </a:lnTo>
                    <a:lnTo>
                      <a:pt x="1599" y="1481"/>
                    </a:lnTo>
                    <a:lnTo>
                      <a:pt x="1599" y="1539"/>
                    </a:lnTo>
                    <a:lnTo>
                      <a:pt x="1629" y="1570"/>
                    </a:lnTo>
                    <a:lnTo>
                      <a:pt x="1629" y="1539"/>
                    </a:lnTo>
                    <a:lnTo>
                      <a:pt x="1658" y="1539"/>
                    </a:lnTo>
                    <a:lnTo>
                      <a:pt x="1688" y="1509"/>
                    </a:lnTo>
                    <a:lnTo>
                      <a:pt x="1718" y="1509"/>
                    </a:lnTo>
                    <a:lnTo>
                      <a:pt x="1747" y="1539"/>
                    </a:lnTo>
                    <a:lnTo>
                      <a:pt x="1776" y="1539"/>
                    </a:lnTo>
                    <a:lnTo>
                      <a:pt x="1806" y="1509"/>
                    </a:lnTo>
                    <a:lnTo>
                      <a:pt x="1867" y="1509"/>
                    </a:lnTo>
                    <a:lnTo>
                      <a:pt x="1867" y="1539"/>
                    </a:lnTo>
                    <a:lnTo>
                      <a:pt x="1924" y="1599"/>
                    </a:lnTo>
                    <a:lnTo>
                      <a:pt x="1954" y="1599"/>
                    </a:lnTo>
                    <a:lnTo>
                      <a:pt x="1985" y="1570"/>
                    </a:lnTo>
                    <a:lnTo>
                      <a:pt x="1954" y="1570"/>
                    </a:lnTo>
                    <a:lnTo>
                      <a:pt x="1954" y="1509"/>
                    </a:lnTo>
                    <a:lnTo>
                      <a:pt x="1924" y="1481"/>
                    </a:lnTo>
                    <a:lnTo>
                      <a:pt x="1954" y="1451"/>
                    </a:lnTo>
                    <a:lnTo>
                      <a:pt x="1954" y="1391"/>
                    </a:lnTo>
                    <a:lnTo>
                      <a:pt x="1985" y="1363"/>
                    </a:lnTo>
                    <a:lnTo>
                      <a:pt x="2013" y="1363"/>
                    </a:lnTo>
                    <a:lnTo>
                      <a:pt x="2013" y="1332"/>
                    </a:lnTo>
                    <a:lnTo>
                      <a:pt x="2104" y="1332"/>
                    </a:lnTo>
                    <a:lnTo>
                      <a:pt x="2131" y="1302"/>
                    </a:lnTo>
                    <a:lnTo>
                      <a:pt x="2192" y="1302"/>
                    </a:lnTo>
                    <a:lnTo>
                      <a:pt x="2222" y="1332"/>
                    </a:lnTo>
                    <a:lnTo>
                      <a:pt x="2250" y="1332"/>
                    </a:lnTo>
                    <a:lnTo>
                      <a:pt x="2192" y="1272"/>
                    </a:lnTo>
                    <a:lnTo>
                      <a:pt x="2192" y="1245"/>
                    </a:lnTo>
                    <a:lnTo>
                      <a:pt x="2161" y="1214"/>
                    </a:lnTo>
                    <a:lnTo>
                      <a:pt x="2161" y="1095"/>
                    </a:lnTo>
                    <a:lnTo>
                      <a:pt x="2074" y="1007"/>
                    </a:lnTo>
                    <a:lnTo>
                      <a:pt x="2074" y="977"/>
                    </a:lnTo>
                    <a:lnTo>
                      <a:pt x="2104" y="947"/>
                    </a:lnTo>
                    <a:lnTo>
                      <a:pt x="2192" y="947"/>
                    </a:lnTo>
                    <a:lnTo>
                      <a:pt x="2250" y="1007"/>
                    </a:lnTo>
                    <a:lnTo>
                      <a:pt x="2281" y="1007"/>
                    </a:lnTo>
                    <a:lnTo>
                      <a:pt x="2311" y="977"/>
                    </a:lnTo>
                    <a:lnTo>
                      <a:pt x="2341" y="977"/>
                    </a:lnTo>
                    <a:lnTo>
                      <a:pt x="2369" y="947"/>
                    </a:lnTo>
                    <a:lnTo>
                      <a:pt x="2369" y="917"/>
                    </a:lnTo>
                    <a:lnTo>
                      <a:pt x="2429" y="917"/>
                    </a:lnTo>
                    <a:lnTo>
                      <a:pt x="2429" y="889"/>
                    </a:lnTo>
                    <a:lnTo>
                      <a:pt x="2399" y="859"/>
                    </a:lnTo>
                    <a:lnTo>
                      <a:pt x="2341" y="859"/>
                    </a:lnTo>
                    <a:lnTo>
                      <a:pt x="2341" y="798"/>
                    </a:lnTo>
                    <a:lnTo>
                      <a:pt x="2311" y="770"/>
                    </a:lnTo>
                    <a:lnTo>
                      <a:pt x="2161" y="770"/>
                    </a:lnTo>
                    <a:lnTo>
                      <a:pt x="2161" y="711"/>
                    </a:lnTo>
                    <a:lnTo>
                      <a:pt x="2131" y="680"/>
                    </a:lnTo>
                    <a:lnTo>
                      <a:pt x="2131" y="652"/>
                    </a:lnTo>
                    <a:lnTo>
                      <a:pt x="2074" y="652"/>
                    </a:lnTo>
                    <a:lnTo>
                      <a:pt x="2013" y="591"/>
                    </a:lnTo>
                    <a:lnTo>
                      <a:pt x="2013" y="561"/>
                    </a:lnTo>
                    <a:lnTo>
                      <a:pt x="1985" y="561"/>
                    </a:lnTo>
                    <a:lnTo>
                      <a:pt x="1954" y="534"/>
                    </a:lnTo>
                    <a:lnTo>
                      <a:pt x="1954" y="504"/>
                    </a:lnTo>
                    <a:lnTo>
                      <a:pt x="1867" y="415"/>
                    </a:lnTo>
                    <a:lnTo>
                      <a:pt x="1867" y="385"/>
                    </a:lnTo>
                    <a:lnTo>
                      <a:pt x="1895" y="385"/>
                    </a:lnTo>
                    <a:lnTo>
                      <a:pt x="1895" y="327"/>
                    </a:lnTo>
                    <a:lnTo>
                      <a:pt x="1867" y="296"/>
                    </a:lnTo>
                    <a:lnTo>
                      <a:pt x="1867" y="178"/>
                    </a:lnTo>
                    <a:lnTo>
                      <a:pt x="1806" y="178"/>
                    </a:lnTo>
                    <a:lnTo>
                      <a:pt x="1776" y="148"/>
                    </a:lnTo>
                    <a:lnTo>
                      <a:pt x="1747" y="148"/>
                    </a:lnTo>
                    <a:lnTo>
                      <a:pt x="1747" y="118"/>
                    </a:lnTo>
                    <a:lnTo>
                      <a:pt x="1629" y="118"/>
                    </a:lnTo>
                    <a:lnTo>
                      <a:pt x="1629" y="89"/>
                    </a:lnTo>
                    <a:lnTo>
                      <a:pt x="1599" y="89"/>
                    </a:lnTo>
                    <a:lnTo>
                      <a:pt x="1569" y="118"/>
                    </a:lnTo>
                    <a:lnTo>
                      <a:pt x="1539" y="118"/>
                    </a:lnTo>
                    <a:lnTo>
                      <a:pt x="1511" y="148"/>
                    </a:lnTo>
                    <a:lnTo>
                      <a:pt x="1481" y="148"/>
                    </a:lnTo>
                    <a:lnTo>
                      <a:pt x="1481" y="89"/>
                    </a:lnTo>
                    <a:close/>
                  </a:path>
                </a:pathLst>
              </a:custGeom>
              <a:solidFill>
                <a:srgbClr val="B3B136"/>
              </a:solidFill>
              <a:ln w="9525">
                <a:noFill/>
                <a:round/>
                <a:headEnd/>
                <a:tailEnd/>
              </a:ln>
            </p:spPr>
            <p:txBody>
              <a:bodyPr/>
              <a:lstStyle/>
              <a:p>
                <a:endParaRPr lang="en-GB"/>
              </a:p>
            </p:txBody>
          </p:sp>
          <p:sp>
            <p:nvSpPr>
              <p:cNvPr id="19471" name="Freeform 15"/>
              <p:cNvSpPr>
                <a:spLocks/>
              </p:cNvSpPr>
              <p:nvPr/>
            </p:nvSpPr>
            <p:spPr bwMode="auto">
              <a:xfrm>
                <a:off x="4021" y="1750"/>
                <a:ext cx="288" cy="163"/>
              </a:xfrm>
              <a:custGeom>
                <a:avLst/>
                <a:gdLst/>
                <a:ahLst/>
                <a:cxnLst>
                  <a:cxn ang="0">
                    <a:pos x="1065" y="119"/>
                  </a:cxn>
                  <a:cxn ang="0">
                    <a:pos x="1125" y="89"/>
                  </a:cxn>
                  <a:cxn ang="0">
                    <a:pos x="1156" y="59"/>
                  </a:cxn>
                  <a:cxn ang="0">
                    <a:pos x="800" y="59"/>
                  </a:cxn>
                  <a:cxn ang="0">
                    <a:pos x="681" y="29"/>
                  </a:cxn>
                  <a:cxn ang="0">
                    <a:pos x="593" y="0"/>
                  </a:cxn>
                  <a:cxn ang="0">
                    <a:pos x="533" y="29"/>
                  </a:cxn>
                  <a:cxn ang="0">
                    <a:pos x="474" y="0"/>
                  </a:cxn>
                  <a:cxn ang="0">
                    <a:pos x="444" y="59"/>
                  </a:cxn>
                  <a:cxn ang="0">
                    <a:pos x="326" y="29"/>
                  </a:cxn>
                  <a:cxn ang="0">
                    <a:pos x="207" y="59"/>
                  </a:cxn>
                  <a:cxn ang="0">
                    <a:pos x="147" y="89"/>
                  </a:cxn>
                  <a:cxn ang="0">
                    <a:pos x="28" y="119"/>
                  </a:cxn>
                  <a:cxn ang="0">
                    <a:pos x="0" y="207"/>
                  </a:cxn>
                  <a:cxn ang="0">
                    <a:pos x="58" y="207"/>
                  </a:cxn>
                  <a:cxn ang="0">
                    <a:pos x="28" y="266"/>
                  </a:cxn>
                  <a:cxn ang="0">
                    <a:pos x="28" y="296"/>
                  </a:cxn>
                  <a:cxn ang="0">
                    <a:pos x="58" y="325"/>
                  </a:cxn>
                  <a:cxn ang="0">
                    <a:pos x="89" y="384"/>
                  </a:cxn>
                  <a:cxn ang="0">
                    <a:pos x="237" y="414"/>
                  </a:cxn>
                  <a:cxn ang="0">
                    <a:pos x="265" y="384"/>
                  </a:cxn>
                  <a:cxn ang="0">
                    <a:pos x="265" y="444"/>
                  </a:cxn>
                  <a:cxn ang="0">
                    <a:pos x="296" y="502"/>
                  </a:cxn>
                  <a:cxn ang="0">
                    <a:pos x="265" y="563"/>
                  </a:cxn>
                  <a:cxn ang="0">
                    <a:pos x="326" y="532"/>
                  </a:cxn>
                  <a:cxn ang="0">
                    <a:pos x="503" y="502"/>
                  </a:cxn>
                  <a:cxn ang="0">
                    <a:pos x="593" y="532"/>
                  </a:cxn>
                  <a:cxn ang="0">
                    <a:pos x="651" y="563"/>
                  </a:cxn>
                  <a:cxn ang="0">
                    <a:pos x="710" y="593"/>
                  </a:cxn>
                  <a:cxn ang="0">
                    <a:pos x="858" y="652"/>
                  </a:cxn>
                  <a:cxn ang="0">
                    <a:pos x="918" y="621"/>
                  </a:cxn>
                  <a:cxn ang="0">
                    <a:pos x="1007" y="652"/>
                  </a:cxn>
                  <a:cxn ang="0">
                    <a:pos x="1037" y="593"/>
                  </a:cxn>
                  <a:cxn ang="0">
                    <a:pos x="1125" y="563"/>
                  </a:cxn>
                  <a:cxn ang="0">
                    <a:pos x="1007" y="414"/>
                  </a:cxn>
                  <a:cxn ang="0">
                    <a:pos x="1007" y="356"/>
                  </a:cxn>
                  <a:cxn ang="0">
                    <a:pos x="977" y="237"/>
                  </a:cxn>
                  <a:cxn ang="0">
                    <a:pos x="1037" y="207"/>
                  </a:cxn>
                </a:cxnLst>
                <a:rect l="0" t="0" r="r" b="b"/>
                <a:pathLst>
                  <a:path w="1156" h="652">
                    <a:moveTo>
                      <a:pt x="1065" y="177"/>
                    </a:moveTo>
                    <a:lnTo>
                      <a:pt x="1065" y="119"/>
                    </a:lnTo>
                    <a:lnTo>
                      <a:pt x="1095" y="119"/>
                    </a:lnTo>
                    <a:lnTo>
                      <a:pt x="1125" y="89"/>
                    </a:lnTo>
                    <a:lnTo>
                      <a:pt x="1156" y="89"/>
                    </a:lnTo>
                    <a:lnTo>
                      <a:pt x="1156" y="59"/>
                    </a:lnTo>
                    <a:lnTo>
                      <a:pt x="1095" y="59"/>
                    </a:lnTo>
                    <a:lnTo>
                      <a:pt x="800" y="59"/>
                    </a:lnTo>
                    <a:lnTo>
                      <a:pt x="770" y="29"/>
                    </a:lnTo>
                    <a:lnTo>
                      <a:pt x="681" y="29"/>
                    </a:lnTo>
                    <a:lnTo>
                      <a:pt x="651" y="0"/>
                    </a:lnTo>
                    <a:lnTo>
                      <a:pt x="593" y="0"/>
                    </a:lnTo>
                    <a:lnTo>
                      <a:pt x="563" y="29"/>
                    </a:lnTo>
                    <a:lnTo>
                      <a:pt x="533" y="29"/>
                    </a:lnTo>
                    <a:lnTo>
                      <a:pt x="503" y="0"/>
                    </a:lnTo>
                    <a:lnTo>
                      <a:pt x="474" y="0"/>
                    </a:lnTo>
                    <a:lnTo>
                      <a:pt x="474" y="29"/>
                    </a:lnTo>
                    <a:lnTo>
                      <a:pt x="444" y="59"/>
                    </a:lnTo>
                    <a:lnTo>
                      <a:pt x="414" y="29"/>
                    </a:lnTo>
                    <a:lnTo>
                      <a:pt x="326" y="29"/>
                    </a:lnTo>
                    <a:lnTo>
                      <a:pt x="326" y="59"/>
                    </a:lnTo>
                    <a:lnTo>
                      <a:pt x="207" y="59"/>
                    </a:lnTo>
                    <a:lnTo>
                      <a:pt x="178" y="89"/>
                    </a:lnTo>
                    <a:lnTo>
                      <a:pt x="147" y="89"/>
                    </a:lnTo>
                    <a:lnTo>
                      <a:pt x="147" y="119"/>
                    </a:lnTo>
                    <a:lnTo>
                      <a:pt x="28" y="119"/>
                    </a:lnTo>
                    <a:lnTo>
                      <a:pt x="0" y="148"/>
                    </a:lnTo>
                    <a:lnTo>
                      <a:pt x="0" y="207"/>
                    </a:lnTo>
                    <a:lnTo>
                      <a:pt x="28" y="177"/>
                    </a:lnTo>
                    <a:lnTo>
                      <a:pt x="58" y="207"/>
                    </a:lnTo>
                    <a:lnTo>
                      <a:pt x="28" y="237"/>
                    </a:lnTo>
                    <a:lnTo>
                      <a:pt x="28" y="266"/>
                    </a:lnTo>
                    <a:lnTo>
                      <a:pt x="58" y="266"/>
                    </a:lnTo>
                    <a:lnTo>
                      <a:pt x="28" y="296"/>
                    </a:lnTo>
                    <a:lnTo>
                      <a:pt x="28" y="325"/>
                    </a:lnTo>
                    <a:lnTo>
                      <a:pt x="58" y="325"/>
                    </a:lnTo>
                    <a:lnTo>
                      <a:pt x="89" y="356"/>
                    </a:lnTo>
                    <a:lnTo>
                      <a:pt x="89" y="384"/>
                    </a:lnTo>
                    <a:lnTo>
                      <a:pt x="119" y="414"/>
                    </a:lnTo>
                    <a:lnTo>
                      <a:pt x="237" y="414"/>
                    </a:lnTo>
                    <a:lnTo>
                      <a:pt x="237" y="384"/>
                    </a:lnTo>
                    <a:lnTo>
                      <a:pt x="265" y="384"/>
                    </a:lnTo>
                    <a:lnTo>
                      <a:pt x="296" y="414"/>
                    </a:lnTo>
                    <a:lnTo>
                      <a:pt x="265" y="444"/>
                    </a:lnTo>
                    <a:lnTo>
                      <a:pt x="296" y="475"/>
                    </a:lnTo>
                    <a:lnTo>
                      <a:pt x="296" y="502"/>
                    </a:lnTo>
                    <a:lnTo>
                      <a:pt x="265" y="532"/>
                    </a:lnTo>
                    <a:lnTo>
                      <a:pt x="265" y="563"/>
                    </a:lnTo>
                    <a:lnTo>
                      <a:pt x="296" y="532"/>
                    </a:lnTo>
                    <a:lnTo>
                      <a:pt x="326" y="532"/>
                    </a:lnTo>
                    <a:lnTo>
                      <a:pt x="356" y="502"/>
                    </a:lnTo>
                    <a:lnTo>
                      <a:pt x="503" y="502"/>
                    </a:lnTo>
                    <a:lnTo>
                      <a:pt x="533" y="532"/>
                    </a:lnTo>
                    <a:lnTo>
                      <a:pt x="593" y="532"/>
                    </a:lnTo>
                    <a:lnTo>
                      <a:pt x="621" y="563"/>
                    </a:lnTo>
                    <a:lnTo>
                      <a:pt x="651" y="563"/>
                    </a:lnTo>
                    <a:lnTo>
                      <a:pt x="681" y="593"/>
                    </a:lnTo>
                    <a:lnTo>
                      <a:pt x="710" y="593"/>
                    </a:lnTo>
                    <a:lnTo>
                      <a:pt x="770" y="652"/>
                    </a:lnTo>
                    <a:lnTo>
                      <a:pt x="858" y="652"/>
                    </a:lnTo>
                    <a:lnTo>
                      <a:pt x="888" y="621"/>
                    </a:lnTo>
                    <a:lnTo>
                      <a:pt x="918" y="621"/>
                    </a:lnTo>
                    <a:lnTo>
                      <a:pt x="947" y="652"/>
                    </a:lnTo>
                    <a:lnTo>
                      <a:pt x="1007" y="652"/>
                    </a:lnTo>
                    <a:lnTo>
                      <a:pt x="1037" y="621"/>
                    </a:lnTo>
                    <a:lnTo>
                      <a:pt x="1037" y="593"/>
                    </a:lnTo>
                    <a:lnTo>
                      <a:pt x="1065" y="563"/>
                    </a:lnTo>
                    <a:lnTo>
                      <a:pt x="1125" y="563"/>
                    </a:lnTo>
                    <a:lnTo>
                      <a:pt x="1007" y="444"/>
                    </a:lnTo>
                    <a:lnTo>
                      <a:pt x="1007" y="414"/>
                    </a:lnTo>
                    <a:lnTo>
                      <a:pt x="1037" y="384"/>
                    </a:lnTo>
                    <a:lnTo>
                      <a:pt x="1007" y="356"/>
                    </a:lnTo>
                    <a:lnTo>
                      <a:pt x="977" y="266"/>
                    </a:lnTo>
                    <a:lnTo>
                      <a:pt x="977" y="237"/>
                    </a:lnTo>
                    <a:lnTo>
                      <a:pt x="1007" y="207"/>
                    </a:lnTo>
                    <a:lnTo>
                      <a:pt x="1037" y="207"/>
                    </a:lnTo>
                    <a:lnTo>
                      <a:pt x="1065" y="177"/>
                    </a:lnTo>
                    <a:close/>
                  </a:path>
                </a:pathLst>
              </a:custGeom>
              <a:solidFill>
                <a:srgbClr val="D3B26F"/>
              </a:solidFill>
              <a:ln w="9525">
                <a:noFill/>
                <a:round/>
                <a:headEnd/>
                <a:tailEnd/>
              </a:ln>
            </p:spPr>
            <p:txBody>
              <a:bodyPr/>
              <a:lstStyle/>
              <a:p>
                <a:endParaRPr lang="en-GB"/>
              </a:p>
            </p:txBody>
          </p:sp>
          <p:sp>
            <p:nvSpPr>
              <p:cNvPr id="19472" name="Freeform 16"/>
              <p:cNvSpPr>
                <a:spLocks/>
              </p:cNvSpPr>
              <p:nvPr/>
            </p:nvSpPr>
            <p:spPr bwMode="auto">
              <a:xfrm>
                <a:off x="3887" y="1875"/>
                <a:ext cx="452" cy="185"/>
              </a:xfrm>
              <a:custGeom>
                <a:avLst/>
                <a:gdLst/>
                <a:ahLst/>
                <a:cxnLst>
                  <a:cxn ang="0">
                    <a:pos x="1185" y="61"/>
                  </a:cxn>
                  <a:cxn ang="0">
                    <a:pos x="1127" y="30"/>
                  </a:cxn>
                  <a:cxn ang="0">
                    <a:pos x="1037" y="0"/>
                  </a:cxn>
                  <a:cxn ang="0">
                    <a:pos x="860" y="30"/>
                  </a:cxn>
                  <a:cxn ang="0">
                    <a:pos x="799" y="61"/>
                  </a:cxn>
                  <a:cxn ang="0">
                    <a:pos x="830" y="179"/>
                  </a:cxn>
                  <a:cxn ang="0">
                    <a:pos x="771" y="298"/>
                  </a:cxn>
                  <a:cxn ang="0">
                    <a:pos x="741" y="328"/>
                  </a:cxn>
                  <a:cxn ang="0">
                    <a:pos x="534" y="268"/>
                  </a:cxn>
                  <a:cxn ang="0">
                    <a:pos x="504" y="209"/>
                  </a:cxn>
                  <a:cxn ang="0">
                    <a:pos x="416" y="179"/>
                  </a:cxn>
                  <a:cxn ang="0">
                    <a:pos x="355" y="91"/>
                  </a:cxn>
                  <a:cxn ang="0">
                    <a:pos x="297" y="119"/>
                  </a:cxn>
                  <a:cxn ang="0">
                    <a:pos x="237" y="150"/>
                  </a:cxn>
                  <a:cxn ang="0">
                    <a:pos x="89" y="237"/>
                  </a:cxn>
                  <a:cxn ang="0">
                    <a:pos x="60" y="356"/>
                  </a:cxn>
                  <a:cxn ang="0">
                    <a:pos x="0" y="386"/>
                  </a:cxn>
                  <a:cxn ang="0">
                    <a:pos x="0" y="446"/>
                  </a:cxn>
                  <a:cxn ang="0">
                    <a:pos x="30" y="475"/>
                  </a:cxn>
                  <a:cxn ang="0">
                    <a:pos x="0" y="475"/>
                  </a:cxn>
                  <a:cxn ang="0">
                    <a:pos x="30" y="593"/>
                  </a:cxn>
                  <a:cxn ang="0">
                    <a:pos x="60" y="623"/>
                  </a:cxn>
                  <a:cxn ang="0">
                    <a:pos x="148" y="564"/>
                  </a:cxn>
                  <a:cxn ang="0">
                    <a:pos x="267" y="534"/>
                  </a:cxn>
                  <a:cxn ang="0">
                    <a:pos x="325" y="534"/>
                  </a:cxn>
                  <a:cxn ang="0">
                    <a:pos x="799" y="564"/>
                  </a:cxn>
                  <a:cxn ang="0">
                    <a:pos x="919" y="534"/>
                  </a:cxn>
                  <a:cxn ang="0">
                    <a:pos x="978" y="504"/>
                  </a:cxn>
                  <a:cxn ang="0">
                    <a:pos x="1008" y="564"/>
                  </a:cxn>
                  <a:cxn ang="0">
                    <a:pos x="1185" y="593"/>
                  </a:cxn>
                  <a:cxn ang="0">
                    <a:pos x="1274" y="653"/>
                  </a:cxn>
                  <a:cxn ang="0">
                    <a:pos x="1304" y="682"/>
                  </a:cxn>
                  <a:cxn ang="0">
                    <a:pos x="1422" y="741"/>
                  </a:cxn>
                  <a:cxn ang="0">
                    <a:pos x="1511" y="711"/>
                  </a:cxn>
                  <a:cxn ang="0">
                    <a:pos x="1690" y="682"/>
                  </a:cxn>
                  <a:cxn ang="0">
                    <a:pos x="1808" y="593"/>
                  </a:cxn>
                  <a:cxn ang="0">
                    <a:pos x="1778" y="504"/>
                  </a:cxn>
                  <a:cxn ang="0">
                    <a:pos x="1718" y="416"/>
                  </a:cxn>
                  <a:cxn ang="0">
                    <a:pos x="1690" y="356"/>
                  </a:cxn>
                  <a:cxn ang="0">
                    <a:pos x="1659" y="298"/>
                  </a:cxn>
                  <a:cxn ang="0">
                    <a:pos x="1690" y="237"/>
                  </a:cxn>
                  <a:cxn ang="0">
                    <a:pos x="1629" y="209"/>
                  </a:cxn>
                  <a:cxn ang="0">
                    <a:pos x="1541" y="150"/>
                  </a:cxn>
                  <a:cxn ang="0">
                    <a:pos x="1452" y="119"/>
                  </a:cxn>
                  <a:cxn ang="0">
                    <a:pos x="1392" y="150"/>
                  </a:cxn>
                  <a:cxn ang="0">
                    <a:pos x="1244" y="91"/>
                  </a:cxn>
                </a:cxnLst>
                <a:rect l="0" t="0" r="r" b="b"/>
                <a:pathLst>
                  <a:path w="1808" h="741">
                    <a:moveTo>
                      <a:pt x="1215" y="91"/>
                    </a:moveTo>
                    <a:lnTo>
                      <a:pt x="1185" y="61"/>
                    </a:lnTo>
                    <a:lnTo>
                      <a:pt x="1155" y="61"/>
                    </a:lnTo>
                    <a:lnTo>
                      <a:pt x="1127" y="30"/>
                    </a:lnTo>
                    <a:lnTo>
                      <a:pt x="1067" y="30"/>
                    </a:lnTo>
                    <a:lnTo>
                      <a:pt x="1037" y="0"/>
                    </a:lnTo>
                    <a:lnTo>
                      <a:pt x="890" y="0"/>
                    </a:lnTo>
                    <a:lnTo>
                      <a:pt x="860" y="30"/>
                    </a:lnTo>
                    <a:lnTo>
                      <a:pt x="830" y="30"/>
                    </a:lnTo>
                    <a:lnTo>
                      <a:pt x="799" y="61"/>
                    </a:lnTo>
                    <a:lnTo>
                      <a:pt x="799" y="150"/>
                    </a:lnTo>
                    <a:lnTo>
                      <a:pt x="830" y="179"/>
                    </a:lnTo>
                    <a:lnTo>
                      <a:pt x="830" y="237"/>
                    </a:lnTo>
                    <a:lnTo>
                      <a:pt x="771" y="298"/>
                    </a:lnTo>
                    <a:lnTo>
                      <a:pt x="741" y="298"/>
                    </a:lnTo>
                    <a:lnTo>
                      <a:pt x="741" y="328"/>
                    </a:lnTo>
                    <a:lnTo>
                      <a:pt x="592" y="328"/>
                    </a:lnTo>
                    <a:lnTo>
                      <a:pt x="534" y="268"/>
                    </a:lnTo>
                    <a:lnTo>
                      <a:pt x="534" y="237"/>
                    </a:lnTo>
                    <a:lnTo>
                      <a:pt x="504" y="209"/>
                    </a:lnTo>
                    <a:lnTo>
                      <a:pt x="474" y="209"/>
                    </a:lnTo>
                    <a:lnTo>
                      <a:pt x="416" y="179"/>
                    </a:lnTo>
                    <a:lnTo>
                      <a:pt x="355" y="119"/>
                    </a:lnTo>
                    <a:lnTo>
                      <a:pt x="355" y="91"/>
                    </a:lnTo>
                    <a:lnTo>
                      <a:pt x="325" y="91"/>
                    </a:lnTo>
                    <a:lnTo>
                      <a:pt x="297" y="119"/>
                    </a:lnTo>
                    <a:lnTo>
                      <a:pt x="267" y="119"/>
                    </a:lnTo>
                    <a:lnTo>
                      <a:pt x="237" y="150"/>
                    </a:lnTo>
                    <a:lnTo>
                      <a:pt x="178" y="150"/>
                    </a:lnTo>
                    <a:lnTo>
                      <a:pt x="89" y="237"/>
                    </a:lnTo>
                    <a:lnTo>
                      <a:pt x="89" y="328"/>
                    </a:lnTo>
                    <a:lnTo>
                      <a:pt x="60" y="356"/>
                    </a:lnTo>
                    <a:lnTo>
                      <a:pt x="30" y="356"/>
                    </a:lnTo>
                    <a:lnTo>
                      <a:pt x="0" y="386"/>
                    </a:lnTo>
                    <a:lnTo>
                      <a:pt x="30" y="416"/>
                    </a:lnTo>
                    <a:lnTo>
                      <a:pt x="0" y="446"/>
                    </a:lnTo>
                    <a:lnTo>
                      <a:pt x="0" y="475"/>
                    </a:lnTo>
                    <a:lnTo>
                      <a:pt x="30" y="475"/>
                    </a:lnTo>
                    <a:lnTo>
                      <a:pt x="30" y="504"/>
                    </a:lnTo>
                    <a:lnTo>
                      <a:pt x="0" y="475"/>
                    </a:lnTo>
                    <a:lnTo>
                      <a:pt x="0" y="564"/>
                    </a:lnTo>
                    <a:lnTo>
                      <a:pt x="30" y="593"/>
                    </a:lnTo>
                    <a:lnTo>
                      <a:pt x="30" y="623"/>
                    </a:lnTo>
                    <a:lnTo>
                      <a:pt x="60" y="623"/>
                    </a:lnTo>
                    <a:lnTo>
                      <a:pt x="118" y="564"/>
                    </a:lnTo>
                    <a:lnTo>
                      <a:pt x="148" y="564"/>
                    </a:lnTo>
                    <a:lnTo>
                      <a:pt x="178" y="534"/>
                    </a:lnTo>
                    <a:lnTo>
                      <a:pt x="267" y="534"/>
                    </a:lnTo>
                    <a:lnTo>
                      <a:pt x="297" y="504"/>
                    </a:lnTo>
                    <a:lnTo>
                      <a:pt x="325" y="534"/>
                    </a:lnTo>
                    <a:lnTo>
                      <a:pt x="771" y="534"/>
                    </a:lnTo>
                    <a:lnTo>
                      <a:pt x="799" y="564"/>
                    </a:lnTo>
                    <a:lnTo>
                      <a:pt x="890" y="564"/>
                    </a:lnTo>
                    <a:lnTo>
                      <a:pt x="919" y="534"/>
                    </a:lnTo>
                    <a:lnTo>
                      <a:pt x="948" y="534"/>
                    </a:lnTo>
                    <a:lnTo>
                      <a:pt x="978" y="504"/>
                    </a:lnTo>
                    <a:lnTo>
                      <a:pt x="1008" y="534"/>
                    </a:lnTo>
                    <a:lnTo>
                      <a:pt x="1008" y="564"/>
                    </a:lnTo>
                    <a:lnTo>
                      <a:pt x="1037" y="593"/>
                    </a:lnTo>
                    <a:lnTo>
                      <a:pt x="1185" y="593"/>
                    </a:lnTo>
                    <a:lnTo>
                      <a:pt x="1244" y="653"/>
                    </a:lnTo>
                    <a:lnTo>
                      <a:pt x="1274" y="653"/>
                    </a:lnTo>
                    <a:lnTo>
                      <a:pt x="1274" y="682"/>
                    </a:lnTo>
                    <a:lnTo>
                      <a:pt x="1304" y="682"/>
                    </a:lnTo>
                    <a:lnTo>
                      <a:pt x="1362" y="741"/>
                    </a:lnTo>
                    <a:lnTo>
                      <a:pt x="1422" y="741"/>
                    </a:lnTo>
                    <a:lnTo>
                      <a:pt x="1511" y="741"/>
                    </a:lnTo>
                    <a:lnTo>
                      <a:pt x="1511" y="711"/>
                    </a:lnTo>
                    <a:lnTo>
                      <a:pt x="1690" y="711"/>
                    </a:lnTo>
                    <a:lnTo>
                      <a:pt x="1690" y="682"/>
                    </a:lnTo>
                    <a:lnTo>
                      <a:pt x="1778" y="593"/>
                    </a:lnTo>
                    <a:lnTo>
                      <a:pt x="1808" y="593"/>
                    </a:lnTo>
                    <a:lnTo>
                      <a:pt x="1808" y="534"/>
                    </a:lnTo>
                    <a:lnTo>
                      <a:pt x="1778" y="504"/>
                    </a:lnTo>
                    <a:lnTo>
                      <a:pt x="1778" y="475"/>
                    </a:lnTo>
                    <a:lnTo>
                      <a:pt x="1718" y="416"/>
                    </a:lnTo>
                    <a:lnTo>
                      <a:pt x="1718" y="386"/>
                    </a:lnTo>
                    <a:lnTo>
                      <a:pt x="1690" y="356"/>
                    </a:lnTo>
                    <a:lnTo>
                      <a:pt x="1659" y="386"/>
                    </a:lnTo>
                    <a:lnTo>
                      <a:pt x="1659" y="298"/>
                    </a:lnTo>
                    <a:lnTo>
                      <a:pt x="1690" y="268"/>
                    </a:lnTo>
                    <a:lnTo>
                      <a:pt x="1690" y="237"/>
                    </a:lnTo>
                    <a:lnTo>
                      <a:pt x="1659" y="209"/>
                    </a:lnTo>
                    <a:lnTo>
                      <a:pt x="1629" y="209"/>
                    </a:lnTo>
                    <a:lnTo>
                      <a:pt x="1571" y="150"/>
                    </a:lnTo>
                    <a:lnTo>
                      <a:pt x="1541" y="150"/>
                    </a:lnTo>
                    <a:lnTo>
                      <a:pt x="1481" y="150"/>
                    </a:lnTo>
                    <a:lnTo>
                      <a:pt x="1452" y="119"/>
                    </a:lnTo>
                    <a:lnTo>
                      <a:pt x="1422" y="119"/>
                    </a:lnTo>
                    <a:lnTo>
                      <a:pt x="1392" y="150"/>
                    </a:lnTo>
                    <a:lnTo>
                      <a:pt x="1304" y="150"/>
                    </a:lnTo>
                    <a:lnTo>
                      <a:pt x="1244" y="91"/>
                    </a:lnTo>
                    <a:lnTo>
                      <a:pt x="1215" y="91"/>
                    </a:lnTo>
                    <a:close/>
                  </a:path>
                </a:pathLst>
              </a:custGeom>
              <a:solidFill>
                <a:srgbClr val="99D6AB"/>
              </a:solidFill>
              <a:ln w="9525">
                <a:noFill/>
                <a:round/>
                <a:headEnd/>
                <a:tailEnd/>
              </a:ln>
            </p:spPr>
            <p:txBody>
              <a:bodyPr/>
              <a:lstStyle/>
              <a:p>
                <a:endParaRPr lang="en-GB"/>
              </a:p>
            </p:txBody>
          </p:sp>
          <p:sp>
            <p:nvSpPr>
              <p:cNvPr id="19473" name="Freeform 17"/>
              <p:cNvSpPr>
                <a:spLocks/>
              </p:cNvSpPr>
              <p:nvPr/>
            </p:nvSpPr>
            <p:spPr bwMode="auto">
              <a:xfrm>
                <a:off x="3894" y="2001"/>
                <a:ext cx="363" cy="208"/>
              </a:xfrm>
              <a:custGeom>
                <a:avLst/>
                <a:gdLst/>
                <a:ahLst/>
                <a:cxnLst>
                  <a:cxn ang="0">
                    <a:pos x="741" y="30"/>
                  </a:cxn>
                  <a:cxn ang="0">
                    <a:pos x="267" y="0"/>
                  </a:cxn>
                  <a:cxn ang="0">
                    <a:pos x="148" y="30"/>
                  </a:cxn>
                  <a:cxn ang="0">
                    <a:pos x="88" y="60"/>
                  </a:cxn>
                  <a:cxn ang="0">
                    <a:pos x="0" y="119"/>
                  </a:cxn>
                  <a:cxn ang="0">
                    <a:pos x="30" y="237"/>
                  </a:cxn>
                  <a:cxn ang="0">
                    <a:pos x="59" y="298"/>
                  </a:cxn>
                  <a:cxn ang="0">
                    <a:pos x="88" y="385"/>
                  </a:cxn>
                  <a:cxn ang="0">
                    <a:pos x="148" y="416"/>
                  </a:cxn>
                  <a:cxn ang="0">
                    <a:pos x="237" y="444"/>
                  </a:cxn>
                  <a:cxn ang="0">
                    <a:pos x="414" y="474"/>
                  </a:cxn>
                  <a:cxn ang="0">
                    <a:pos x="474" y="504"/>
                  </a:cxn>
                  <a:cxn ang="0">
                    <a:pos x="444" y="593"/>
                  </a:cxn>
                  <a:cxn ang="0">
                    <a:pos x="474" y="680"/>
                  </a:cxn>
                  <a:cxn ang="0">
                    <a:pos x="532" y="680"/>
                  </a:cxn>
                  <a:cxn ang="0">
                    <a:pos x="593" y="711"/>
                  </a:cxn>
                  <a:cxn ang="0">
                    <a:pos x="682" y="769"/>
                  </a:cxn>
                  <a:cxn ang="0">
                    <a:pos x="711" y="829"/>
                  </a:cxn>
                  <a:cxn ang="0">
                    <a:pos x="769" y="829"/>
                  </a:cxn>
                  <a:cxn ang="0">
                    <a:pos x="860" y="800"/>
                  </a:cxn>
                  <a:cxn ang="0">
                    <a:pos x="918" y="829"/>
                  </a:cxn>
                  <a:cxn ang="0">
                    <a:pos x="978" y="800"/>
                  </a:cxn>
                  <a:cxn ang="0">
                    <a:pos x="1007" y="741"/>
                  </a:cxn>
                  <a:cxn ang="0">
                    <a:pos x="1097" y="711"/>
                  </a:cxn>
                  <a:cxn ang="0">
                    <a:pos x="1155" y="680"/>
                  </a:cxn>
                  <a:cxn ang="0">
                    <a:pos x="1185" y="741"/>
                  </a:cxn>
                  <a:cxn ang="0">
                    <a:pos x="1244" y="711"/>
                  </a:cxn>
                  <a:cxn ang="0">
                    <a:pos x="1185" y="680"/>
                  </a:cxn>
                  <a:cxn ang="0">
                    <a:pos x="1214" y="623"/>
                  </a:cxn>
                  <a:cxn ang="0">
                    <a:pos x="1244" y="474"/>
                  </a:cxn>
                  <a:cxn ang="0">
                    <a:pos x="1332" y="416"/>
                  </a:cxn>
                  <a:cxn ang="0">
                    <a:pos x="1422" y="385"/>
                  </a:cxn>
                  <a:cxn ang="0">
                    <a:pos x="1422" y="355"/>
                  </a:cxn>
                  <a:cxn ang="0">
                    <a:pos x="1392" y="237"/>
                  </a:cxn>
                  <a:cxn ang="0">
                    <a:pos x="1274" y="178"/>
                  </a:cxn>
                  <a:cxn ang="0">
                    <a:pos x="1244" y="149"/>
                  </a:cxn>
                  <a:cxn ang="0">
                    <a:pos x="1155" y="89"/>
                  </a:cxn>
                  <a:cxn ang="0">
                    <a:pos x="978" y="60"/>
                  </a:cxn>
                  <a:cxn ang="0">
                    <a:pos x="948" y="0"/>
                  </a:cxn>
                  <a:cxn ang="0">
                    <a:pos x="889" y="30"/>
                  </a:cxn>
                  <a:cxn ang="0">
                    <a:pos x="769" y="60"/>
                  </a:cxn>
                </a:cxnLst>
                <a:rect l="0" t="0" r="r" b="b"/>
                <a:pathLst>
                  <a:path w="1451" h="829">
                    <a:moveTo>
                      <a:pt x="769" y="60"/>
                    </a:moveTo>
                    <a:lnTo>
                      <a:pt x="741" y="30"/>
                    </a:lnTo>
                    <a:lnTo>
                      <a:pt x="295" y="30"/>
                    </a:lnTo>
                    <a:lnTo>
                      <a:pt x="267" y="0"/>
                    </a:lnTo>
                    <a:lnTo>
                      <a:pt x="237" y="30"/>
                    </a:lnTo>
                    <a:lnTo>
                      <a:pt x="148" y="30"/>
                    </a:lnTo>
                    <a:lnTo>
                      <a:pt x="118" y="60"/>
                    </a:lnTo>
                    <a:lnTo>
                      <a:pt x="88" y="60"/>
                    </a:lnTo>
                    <a:lnTo>
                      <a:pt x="30" y="119"/>
                    </a:lnTo>
                    <a:lnTo>
                      <a:pt x="0" y="119"/>
                    </a:lnTo>
                    <a:lnTo>
                      <a:pt x="0" y="207"/>
                    </a:lnTo>
                    <a:lnTo>
                      <a:pt x="30" y="237"/>
                    </a:lnTo>
                    <a:lnTo>
                      <a:pt x="30" y="267"/>
                    </a:lnTo>
                    <a:lnTo>
                      <a:pt x="59" y="298"/>
                    </a:lnTo>
                    <a:lnTo>
                      <a:pt x="59" y="355"/>
                    </a:lnTo>
                    <a:lnTo>
                      <a:pt x="88" y="385"/>
                    </a:lnTo>
                    <a:lnTo>
                      <a:pt x="118" y="385"/>
                    </a:lnTo>
                    <a:lnTo>
                      <a:pt x="148" y="416"/>
                    </a:lnTo>
                    <a:lnTo>
                      <a:pt x="207" y="416"/>
                    </a:lnTo>
                    <a:lnTo>
                      <a:pt x="237" y="444"/>
                    </a:lnTo>
                    <a:lnTo>
                      <a:pt x="414" y="444"/>
                    </a:lnTo>
                    <a:lnTo>
                      <a:pt x="414" y="474"/>
                    </a:lnTo>
                    <a:lnTo>
                      <a:pt x="444" y="474"/>
                    </a:lnTo>
                    <a:lnTo>
                      <a:pt x="474" y="504"/>
                    </a:lnTo>
                    <a:lnTo>
                      <a:pt x="474" y="562"/>
                    </a:lnTo>
                    <a:lnTo>
                      <a:pt x="444" y="593"/>
                    </a:lnTo>
                    <a:lnTo>
                      <a:pt x="444" y="650"/>
                    </a:lnTo>
                    <a:lnTo>
                      <a:pt x="474" y="680"/>
                    </a:lnTo>
                    <a:lnTo>
                      <a:pt x="504" y="650"/>
                    </a:lnTo>
                    <a:lnTo>
                      <a:pt x="532" y="680"/>
                    </a:lnTo>
                    <a:lnTo>
                      <a:pt x="562" y="680"/>
                    </a:lnTo>
                    <a:lnTo>
                      <a:pt x="593" y="711"/>
                    </a:lnTo>
                    <a:lnTo>
                      <a:pt x="623" y="711"/>
                    </a:lnTo>
                    <a:lnTo>
                      <a:pt x="682" y="769"/>
                    </a:lnTo>
                    <a:lnTo>
                      <a:pt x="682" y="800"/>
                    </a:lnTo>
                    <a:lnTo>
                      <a:pt x="711" y="829"/>
                    </a:lnTo>
                    <a:lnTo>
                      <a:pt x="741" y="800"/>
                    </a:lnTo>
                    <a:lnTo>
                      <a:pt x="769" y="829"/>
                    </a:lnTo>
                    <a:lnTo>
                      <a:pt x="800" y="800"/>
                    </a:lnTo>
                    <a:lnTo>
                      <a:pt x="860" y="800"/>
                    </a:lnTo>
                    <a:lnTo>
                      <a:pt x="889" y="829"/>
                    </a:lnTo>
                    <a:lnTo>
                      <a:pt x="918" y="829"/>
                    </a:lnTo>
                    <a:lnTo>
                      <a:pt x="948" y="800"/>
                    </a:lnTo>
                    <a:lnTo>
                      <a:pt x="978" y="800"/>
                    </a:lnTo>
                    <a:lnTo>
                      <a:pt x="1007" y="769"/>
                    </a:lnTo>
                    <a:lnTo>
                      <a:pt x="1007" y="741"/>
                    </a:lnTo>
                    <a:lnTo>
                      <a:pt x="1097" y="741"/>
                    </a:lnTo>
                    <a:lnTo>
                      <a:pt x="1097" y="711"/>
                    </a:lnTo>
                    <a:lnTo>
                      <a:pt x="1125" y="711"/>
                    </a:lnTo>
                    <a:lnTo>
                      <a:pt x="1155" y="680"/>
                    </a:lnTo>
                    <a:lnTo>
                      <a:pt x="1185" y="711"/>
                    </a:lnTo>
                    <a:lnTo>
                      <a:pt x="1185" y="741"/>
                    </a:lnTo>
                    <a:lnTo>
                      <a:pt x="1244" y="741"/>
                    </a:lnTo>
                    <a:lnTo>
                      <a:pt x="1244" y="711"/>
                    </a:lnTo>
                    <a:lnTo>
                      <a:pt x="1214" y="680"/>
                    </a:lnTo>
                    <a:lnTo>
                      <a:pt x="1185" y="680"/>
                    </a:lnTo>
                    <a:lnTo>
                      <a:pt x="1185" y="650"/>
                    </a:lnTo>
                    <a:lnTo>
                      <a:pt x="1214" y="623"/>
                    </a:lnTo>
                    <a:lnTo>
                      <a:pt x="1214" y="504"/>
                    </a:lnTo>
                    <a:lnTo>
                      <a:pt x="1244" y="474"/>
                    </a:lnTo>
                    <a:lnTo>
                      <a:pt x="1332" y="474"/>
                    </a:lnTo>
                    <a:lnTo>
                      <a:pt x="1332" y="416"/>
                    </a:lnTo>
                    <a:lnTo>
                      <a:pt x="1422" y="416"/>
                    </a:lnTo>
                    <a:lnTo>
                      <a:pt x="1422" y="385"/>
                    </a:lnTo>
                    <a:lnTo>
                      <a:pt x="1451" y="385"/>
                    </a:lnTo>
                    <a:lnTo>
                      <a:pt x="1422" y="355"/>
                    </a:lnTo>
                    <a:lnTo>
                      <a:pt x="1392" y="355"/>
                    </a:lnTo>
                    <a:lnTo>
                      <a:pt x="1392" y="237"/>
                    </a:lnTo>
                    <a:lnTo>
                      <a:pt x="1332" y="237"/>
                    </a:lnTo>
                    <a:lnTo>
                      <a:pt x="1274" y="178"/>
                    </a:lnTo>
                    <a:lnTo>
                      <a:pt x="1244" y="178"/>
                    </a:lnTo>
                    <a:lnTo>
                      <a:pt x="1244" y="149"/>
                    </a:lnTo>
                    <a:lnTo>
                      <a:pt x="1214" y="149"/>
                    </a:lnTo>
                    <a:lnTo>
                      <a:pt x="1155" y="89"/>
                    </a:lnTo>
                    <a:lnTo>
                      <a:pt x="1007" y="89"/>
                    </a:lnTo>
                    <a:lnTo>
                      <a:pt x="978" y="60"/>
                    </a:lnTo>
                    <a:lnTo>
                      <a:pt x="978" y="30"/>
                    </a:lnTo>
                    <a:lnTo>
                      <a:pt x="948" y="0"/>
                    </a:lnTo>
                    <a:lnTo>
                      <a:pt x="918" y="30"/>
                    </a:lnTo>
                    <a:lnTo>
                      <a:pt x="889" y="30"/>
                    </a:lnTo>
                    <a:lnTo>
                      <a:pt x="860" y="60"/>
                    </a:lnTo>
                    <a:lnTo>
                      <a:pt x="769" y="60"/>
                    </a:lnTo>
                    <a:close/>
                  </a:path>
                </a:pathLst>
              </a:custGeom>
              <a:solidFill>
                <a:srgbClr val="B28665"/>
              </a:solidFill>
              <a:ln w="9525">
                <a:noFill/>
                <a:round/>
                <a:headEnd/>
                <a:tailEnd/>
              </a:ln>
            </p:spPr>
            <p:txBody>
              <a:bodyPr/>
              <a:lstStyle/>
              <a:p>
                <a:endParaRPr lang="en-GB"/>
              </a:p>
            </p:txBody>
          </p:sp>
          <p:sp>
            <p:nvSpPr>
              <p:cNvPr id="19474" name="Freeform 18"/>
              <p:cNvSpPr>
                <a:spLocks/>
              </p:cNvSpPr>
              <p:nvPr/>
            </p:nvSpPr>
            <p:spPr bwMode="auto">
              <a:xfrm>
                <a:off x="3828" y="2098"/>
                <a:ext cx="185" cy="73"/>
              </a:xfrm>
              <a:custGeom>
                <a:avLst/>
                <a:gdLst/>
                <a:ahLst/>
                <a:cxnLst>
                  <a:cxn ang="0">
                    <a:pos x="741" y="119"/>
                  </a:cxn>
                  <a:cxn ang="0">
                    <a:pos x="711" y="89"/>
                  </a:cxn>
                  <a:cxn ang="0">
                    <a:pos x="681" y="89"/>
                  </a:cxn>
                  <a:cxn ang="0">
                    <a:pos x="681" y="59"/>
                  </a:cxn>
                  <a:cxn ang="0">
                    <a:pos x="504" y="59"/>
                  </a:cxn>
                  <a:cxn ang="0">
                    <a:pos x="474" y="31"/>
                  </a:cxn>
                  <a:cxn ang="0">
                    <a:pos x="415" y="31"/>
                  </a:cxn>
                  <a:cxn ang="0">
                    <a:pos x="385" y="0"/>
                  </a:cxn>
                  <a:cxn ang="0">
                    <a:pos x="355" y="0"/>
                  </a:cxn>
                  <a:cxn ang="0">
                    <a:pos x="326" y="0"/>
                  </a:cxn>
                  <a:cxn ang="0">
                    <a:pos x="326" y="89"/>
                  </a:cxn>
                  <a:cxn ang="0">
                    <a:pos x="297" y="119"/>
                  </a:cxn>
                  <a:cxn ang="0">
                    <a:pos x="237" y="119"/>
                  </a:cxn>
                  <a:cxn ang="0">
                    <a:pos x="237" y="89"/>
                  </a:cxn>
                  <a:cxn ang="0">
                    <a:pos x="30" y="89"/>
                  </a:cxn>
                  <a:cxn ang="0">
                    <a:pos x="0" y="119"/>
                  </a:cxn>
                  <a:cxn ang="0">
                    <a:pos x="30" y="149"/>
                  </a:cxn>
                  <a:cxn ang="0">
                    <a:pos x="30" y="177"/>
                  </a:cxn>
                  <a:cxn ang="0">
                    <a:pos x="119" y="177"/>
                  </a:cxn>
                  <a:cxn ang="0">
                    <a:pos x="88" y="208"/>
                  </a:cxn>
                  <a:cxn ang="0">
                    <a:pos x="30" y="208"/>
                  </a:cxn>
                  <a:cxn ang="0">
                    <a:pos x="30" y="238"/>
                  </a:cxn>
                  <a:cxn ang="0">
                    <a:pos x="0" y="265"/>
                  </a:cxn>
                  <a:cxn ang="0">
                    <a:pos x="148" y="265"/>
                  </a:cxn>
                  <a:cxn ang="0">
                    <a:pos x="207" y="295"/>
                  </a:cxn>
                  <a:cxn ang="0">
                    <a:pos x="741" y="295"/>
                  </a:cxn>
                  <a:cxn ang="0">
                    <a:pos x="711" y="265"/>
                  </a:cxn>
                  <a:cxn ang="0">
                    <a:pos x="711" y="208"/>
                  </a:cxn>
                  <a:cxn ang="0">
                    <a:pos x="741" y="177"/>
                  </a:cxn>
                  <a:cxn ang="0">
                    <a:pos x="741" y="119"/>
                  </a:cxn>
                </a:cxnLst>
                <a:rect l="0" t="0" r="r" b="b"/>
                <a:pathLst>
                  <a:path w="741" h="295">
                    <a:moveTo>
                      <a:pt x="741" y="119"/>
                    </a:moveTo>
                    <a:lnTo>
                      <a:pt x="711" y="89"/>
                    </a:lnTo>
                    <a:lnTo>
                      <a:pt x="681" y="89"/>
                    </a:lnTo>
                    <a:lnTo>
                      <a:pt x="681" y="59"/>
                    </a:lnTo>
                    <a:lnTo>
                      <a:pt x="504" y="59"/>
                    </a:lnTo>
                    <a:lnTo>
                      <a:pt x="474" y="31"/>
                    </a:lnTo>
                    <a:lnTo>
                      <a:pt x="415" y="31"/>
                    </a:lnTo>
                    <a:lnTo>
                      <a:pt x="385" y="0"/>
                    </a:lnTo>
                    <a:lnTo>
                      <a:pt x="355" y="0"/>
                    </a:lnTo>
                    <a:lnTo>
                      <a:pt x="326" y="0"/>
                    </a:lnTo>
                    <a:lnTo>
                      <a:pt x="326" y="89"/>
                    </a:lnTo>
                    <a:lnTo>
                      <a:pt x="297" y="119"/>
                    </a:lnTo>
                    <a:lnTo>
                      <a:pt x="237" y="119"/>
                    </a:lnTo>
                    <a:lnTo>
                      <a:pt x="237" y="89"/>
                    </a:lnTo>
                    <a:lnTo>
                      <a:pt x="30" y="89"/>
                    </a:lnTo>
                    <a:lnTo>
                      <a:pt x="0" y="119"/>
                    </a:lnTo>
                    <a:lnTo>
                      <a:pt x="30" y="149"/>
                    </a:lnTo>
                    <a:lnTo>
                      <a:pt x="30" y="177"/>
                    </a:lnTo>
                    <a:lnTo>
                      <a:pt x="119" y="177"/>
                    </a:lnTo>
                    <a:lnTo>
                      <a:pt x="88" y="208"/>
                    </a:lnTo>
                    <a:lnTo>
                      <a:pt x="30" y="208"/>
                    </a:lnTo>
                    <a:lnTo>
                      <a:pt x="30" y="238"/>
                    </a:lnTo>
                    <a:lnTo>
                      <a:pt x="0" y="265"/>
                    </a:lnTo>
                    <a:lnTo>
                      <a:pt x="148" y="265"/>
                    </a:lnTo>
                    <a:lnTo>
                      <a:pt x="207" y="295"/>
                    </a:lnTo>
                    <a:lnTo>
                      <a:pt x="741" y="295"/>
                    </a:lnTo>
                    <a:lnTo>
                      <a:pt x="711" y="265"/>
                    </a:lnTo>
                    <a:lnTo>
                      <a:pt x="711" y="208"/>
                    </a:lnTo>
                    <a:lnTo>
                      <a:pt x="741" y="177"/>
                    </a:lnTo>
                    <a:lnTo>
                      <a:pt x="741" y="119"/>
                    </a:lnTo>
                    <a:close/>
                  </a:path>
                </a:pathLst>
              </a:custGeom>
              <a:solidFill>
                <a:srgbClr val="FFFF7F"/>
              </a:solidFill>
              <a:ln w="9525">
                <a:noFill/>
                <a:round/>
                <a:headEnd/>
                <a:tailEnd/>
              </a:ln>
            </p:spPr>
            <p:txBody>
              <a:bodyPr/>
              <a:lstStyle/>
              <a:p>
                <a:endParaRPr lang="en-GB"/>
              </a:p>
            </p:txBody>
          </p:sp>
          <p:sp>
            <p:nvSpPr>
              <p:cNvPr id="19475" name="Freeform 19"/>
              <p:cNvSpPr>
                <a:spLocks/>
              </p:cNvSpPr>
              <p:nvPr/>
            </p:nvSpPr>
            <p:spPr bwMode="auto">
              <a:xfrm>
                <a:off x="3472" y="2135"/>
                <a:ext cx="652" cy="473"/>
              </a:xfrm>
              <a:custGeom>
                <a:avLst/>
                <a:gdLst/>
                <a:ahLst/>
                <a:cxnLst>
                  <a:cxn ang="0">
                    <a:pos x="2313" y="177"/>
                  </a:cxn>
                  <a:cxn ang="0">
                    <a:pos x="2222" y="146"/>
                  </a:cxn>
                  <a:cxn ang="0">
                    <a:pos x="1630" y="146"/>
                  </a:cxn>
                  <a:cxn ang="0">
                    <a:pos x="1392" y="116"/>
                  </a:cxn>
                  <a:cxn ang="0">
                    <a:pos x="1304" y="177"/>
                  </a:cxn>
                  <a:cxn ang="0">
                    <a:pos x="1155" y="146"/>
                  </a:cxn>
                  <a:cxn ang="0">
                    <a:pos x="1067" y="28"/>
                  </a:cxn>
                  <a:cxn ang="0">
                    <a:pos x="682" y="59"/>
                  </a:cxn>
                  <a:cxn ang="0">
                    <a:pos x="534" y="116"/>
                  </a:cxn>
                  <a:cxn ang="0">
                    <a:pos x="386" y="177"/>
                  </a:cxn>
                  <a:cxn ang="0">
                    <a:pos x="207" y="235"/>
                  </a:cxn>
                  <a:cxn ang="0">
                    <a:pos x="61" y="266"/>
                  </a:cxn>
                  <a:cxn ang="0">
                    <a:pos x="30" y="325"/>
                  </a:cxn>
                  <a:cxn ang="0">
                    <a:pos x="88" y="353"/>
                  </a:cxn>
                  <a:cxn ang="0">
                    <a:pos x="61" y="444"/>
                  </a:cxn>
                  <a:cxn ang="0">
                    <a:pos x="0" y="591"/>
                  </a:cxn>
                  <a:cxn ang="0">
                    <a:pos x="88" y="709"/>
                  </a:cxn>
                  <a:cxn ang="0">
                    <a:pos x="88" y="800"/>
                  </a:cxn>
                  <a:cxn ang="0">
                    <a:pos x="148" y="827"/>
                  </a:cxn>
                  <a:cxn ang="0">
                    <a:pos x="118" y="1006"/>
                  </a:cxn>
                  <a:cxn ang="0">
                    <a:pos x="179" y="1064"/>
                  </a:cxn>
                  <a:cxn ang="0">
                    <a:pos x="237" y="1125"/>
                  </a:cxn>
                  <a:cxn ang="0">
                    <a:pos x="207" y="1243"/>
                  </a:cxn>
                  <a:cxn ang="0">
                    <a:pos x="237" y="1243"/>
                  </a:cxn>
                  <a:cxn ang="0">
                    <a:pos x="325" y="1300"/>
                  </a:cxn>
                  <a:cxn ang="0">
                    <a:pos x="505" y="1331"/>
                  </a:cxn>
                  <a:cxn ang="0">
                    <a:pos x="593" y="1391"/>
                  </a:cxn>
                  <a:cxn ang="0">
                    <a:pos x="593" y="1450"/>
                  </a:cxn>
                  <a:cxn ang="0">
                    <a:pos x="653" y="1509"/>
                  </a:cxn>
                  <a:cxn ang="0">
                    <a:pos x="741" y="1509"/>
                  </a:cxn>
                  <a:cxn ang="0">
                    <a:pos x="741" y="1420"/>
                  </a:cxn>
                  <a:cxn ang="0">
                    <a:pos x="830" y="1450"/>
                  </a:cxn>
                  <a:cxn ang="0">
                    <a:pos x="948" y="1538"/>
                  </a:cxn>
                  <a:cxn ang="0">
                    <a:pos x="1037" y="1538"/>
                  </a:cxn>
                  <a:cxn ang="0">
                    <a:pos x="1097" y="1598"/>
                  </a:cxn>
                  <a:cxn ang="0">
                    <a:pos x="1216" y="1656"/>
                  </a:cxn>
                  <a:cxn ang="0">
                    <a:pos x="1304" y="1716"/>
                  </a:cxn>
                  <a:cxn ang="0">
                    <a:pos x="1364" y="1716"/>
                  </a:cxn>
                  <a:cxn ang="0">
                    <a:pos x="1511" y="1775"/>
                  </a:cxn>
                  <a:cxn ang="0">
                    <a:pos x="1571" y="1834"/>
                  </a:cxn>
                  <a:cxn ang="0">
                    <a:pos x="1749" y="1747"/>
                  </a:cxn>
                  <a:cxn ang="0">
                    <a:pos x="2015" y="1747"/>
                  </a:cxn>
                  <a:cxn ang="0">
                    <a:pos x="2164" y="1865"/>
                  </a:cxn>
                  <a:cxn ang="0">
                    <a:pos x="2313" y="1893"/>
                  </a:cxn>
                  <a:cxn ang="0">
                    <a:pos x="2283" y="1775"/>
                  </a:cxn>
                  <a:cxn ang="0">
                    <a:pos x="2283" y="1686"/>
                  </a:cxn>
                  <a:cxn ang="0">
                    <a:pos x="2490" y="1479"/>
                  </a:cxn>
                  <a:cxn ang="0">
                    <a:pos x="2579" y="1391"/>
                  </a:cxn>
                  <a:cxn ang="0">
                    <a:pos x="2579" y="1331"/>
                  </a:cxn>
                  <a:cxn ang="0">
                    <a:pos x="2608" y="1273"/>
                  </a:cxn>
                  <a:cxn ang="0">
                    <a:pos x="2550" y="1213"/>
                  </a:cxn>
                  <a:cxn ang="0">
                    <a:pos x="2431" y="1064"/>
                  </a:cxn>
                  <a:cxn ang="0">
                    <a:pos x="2459" y="887"/>
                  </a:cxn>
                  <a:cxn ang="0">
                    <a:pos x="2341" y="827"/>
                  </a:cxn>
                  <a:cxn ang="0">
                    <a:pos x="2372" y="739"/>
                  </a:cxn>
                  <a:cxn ang="0">
                    <a:pos x="2520" y="650"/>
                  </a:cxn>
                  <a:cxn ang="0">
                    <a:pos x="2459" y="502"/>
                  </a:cxn>
                  <a:cxn ang="0">
                    <a:pos x="2431" y="414"/>
                  </a:cxn>
                  <a:cxn ang="0">
                    <a:pos x="2372" y="325"/>
                  </a:cxn>
                </a:cxnLst>
                <a:rect l="0" t="0" r="r" b="b"/>
                <a:pathLst>
                  <a:path w="2608" h="1893">
                    <a:moveTo>
                      <a:pt x="2372" y="266"/>
                    </a:moveTo>
                    <a:lnTo>
                      <a:pt x="2372" y="235"/>
                    </a:lnTo>
                    <a:lnTo>
                      <a:pt x="2313" y="177"/>
                    </a:lnTo>
                    <a:lnTo>
                      <a:pt x="2283" y="177"/>
                    </a:lnTo>
                    <a:lnTo>
                      <a:pt x="2252" y="146"/>
                    </a:lnTo>
                    <a:lnTo>
                      <a:pt x="2222" y="146"/>
                    </a:lnTo>
                    <a:lnTo>
                      <a:pt x="2194" y="116"/>
                    </a:lnTo>
                    <a:lnTo>
                      <a:pt x="2164" y="146"/>
                    </a:lnTo>
                    <a:lnTo>
                      <a:pt x="1630" y="146"/>
                    </a:lnTo>
                    <a:lnTo>
                      <a:pt x="1571" y="116"/>
                    </a:lnTo>
                    <a:lnTo>
                      <a:pt x="1423" y="116"/>
                    </a:lnTo>
                    <a:lnTo>
                      <a:pt x="1392" y="116"/>
                    </a:lnTo>
                    <a:lnTo>
                      <a:pt x="1364" y="146"/>
                    </a:lnTo>
                    <a:lnTo>
                      <a:pt x="1335" y="146"/>
                    </a:lnTo>
                    <a:lnTo>
                      <a:pt x="1304" y="177"/>
                    </a:lnTo>
                    <a:lnTo>
                      <a:pt x="1274" y="177"/>
                    </a:lnTo>
                    <a:lnTo>
                      <a:pt x="1274" y="146"/>
                    </a:lnTo>
                    <a:lnTo>
                      <a:pt x="1155" y="146"/>
                    </a:lnTo>
                    <a:lnTo>
                      <a:pt x="1097" y="89"/>
                    </a:lnTo>
                    <a:lnTo>
                      <a:pt x="1097" y="59"/>
                    </a:lnTo>
                    <a:lnTo>
                      <a:pt x="1067" y="28"/>
                    </a:lnTo>
                    <a:lnTo>
                      <a:pt x="1097" y="0"/>
                    </a:lnTo>
                    <a:lnTo>
                      <a:pt x="800" y="0"/>
                    </a:lnTo>
                    <a:lnTo>
                      <a:pt x="682" y="59"/>
                    </a:lnTo>
                    <a:lnTo>
                      <a:pt x="653" y="89"/>
                    </a:lnTo>
                    <a:lnTo>
                      <a:pt x="562" y="89"/>
                    </a:lnTo>
                    <a:lnTo>
                      <a:pt x="534" y="116"/>
                    </a:lnTo>
                    <a:lnTo>
                      <a:pt x="534" y="146"/>
                    </a:lnTo>
                    <a:lnTo>
                      <a:pt x="505" y="177"/>
                    </a:lnTo>
                    <a:lnTo>
                      <a:pt x="386" y="177"/>
                    </a:lnTo>
                    <a:lnTo>
                      <a:pt x="355" y="207"/>
                    </a:lnTo>
                    <a:lnTo>
                      <a:pt x="237" y="207"/>
                    </a:lnTo>
                    <a:lnTo>
                      <a:pt x="207" y="235"/>
                    </a:lnTo>
                    <a:lnTo>
                      <a:pt x="118" y="235"/>
                    </a:lnTo>
                    <a:lnTo>
                      <a:pt x="88" y="266"/>
                    </a:lnTo>
                    <a:lnTo>
                      <a:pt x="61" y="266"/>
                    </a:lnTo>
                    <a:lnTo>
                      <a:pt x="30" y="295"/>
                    </a:lnTo>
                    <a:lnTo>
                      <a:pt x="0" y="295"/>
                    </a:lnTo>
                    <a:lnTo>
                      <a:pt x="30" y="325"/>
                    </a:lnTo>
                    <a:lnTo>
                      <a:pt x="61" y="295"/>
                    </a:lnTo>
                    <a:lnTo>
                      <a:pt x="88" y="325"/>
                    </a:lnTo>
                    <a:lnTo>
                      <a:pt x="88" y="353"/>
                    </a:lnTo>
                    <a:lnTo>
                      <a:pt x="30" y="353"/>
                    </a:lnTo>
                    <a:lnTo>
                      <a:pt x="30" y="444"/>
                    </a:lnTo>
                    <a:lnTo>
                      <a:pt x="61" y="444"/>
                    </a:lnTo>
                    <a:lnTo>
                      <a:pt x="61" y="562"/>
                    </a:lnTo>
                    <a:lnTo>
                      <a:pt x="30" y="562"/>
                    </a:lnTo>
                    <a:lnTo>
                      <a:pt x="0" y="591"/>
                    </a:lnTo>
                    <a:lnTo>
                      <a:pt x="0" y="650"/>
                    </a:lnTo>
                    <a:lnTo>
                      <a:pt x="30" y="650"/>
                    </a:lnTo>
                    <a:lnTo>
                      <a:pt x="88" y="709"/>
                    </a:lnTo>
                    <a:lnTo>
                      <a:pt x="118" y="709"/>
                    </a:lnTo>
                    <a:lnTo>
                      <a:pt x="118" y="769"/>
                    </a:lnTo>
                    <a:lnTo>
                      <a:pt x="88" y="800"/>
                    </a:lnTo>
                    <a:lnTo>
                      <a:pt x="118" y="800"/>
                    </a:lnTo>
                    <a:lnTo>
                      <a:pt x="118" y="827"/>
                    </a:lnTo>
                    <a:lnTo>
                      <a:pt x="148" y="827"/>
                    </a:lnTo>
                    <a:lnTo>
                      <a:pt x="148" y="946"/>
                    </a:lnTo>
                    <a:lnTo>
                      <a:pt x="118" y="975"/>
                    </a:lnTo>
                    <a:lnTo>
                      <a:pt x="118" y="1006"/>
                    </a:lnTo>
                    <a:lnTo>
                      <a:pt x="148" y="1006"/>
                    </a:lnTo>
                    <a:lnTo>
                      <a:pt x="148" y="1064"/>
                    </a:lnTo>
                    <a:lnTo>
                      <a:pt x="179" y="1064"/>
                    </a:lnTo>
                    <a:lnTo>
                      <a:pt x="207" y="1094"/>
                    </a:lnTo>
                    <a:lnTo>
                      <a:pt x="207" y="1125"/>
                    </a:lnTo>
                    <a:lnTo>
                      <a:pt x="237" y="1125"/>
                    </a:lnTo>
                    <a:lnTo>
                      <a:pt x="237" y="1182"/>
                    </a:lnTo>
                    <a:lnTo>
                      <a:pt x="207" y="1213"/>
                    </a:lnTo>
                    <a:lnTo>
                      <a:pt x="207" y="1243"/>
                    </a:lnTo>
                    <a:lnTo>
                      <a:pt x="179" y="1273"/>
                    </a:lnTo>
                    <a:lnTo>
                      <a:pt x="237" y="1273"/>
                    </a:lnTo>
                    <a:lnTo>
                      <a:pt x="237" y="1243"/>
                    </a:lnTo>
                    <a:lnTo>
                      <a:pt x="298" y="1243"/>
                    </a:lnTo>
                    <a:lnTo>
                      <a:pt x="298" y="1273"/>
                    </a:lnTo>
                    <a:lnTo>
                      <a:pt x="325" y="1300"/>
                    </a:lnTo>
                    <a:lnTo>
                      <a:pt x="416" y="1300"/>
                    </a:lnTo>
                    <a:lnTo>
                      <a:pt x="444" y="1331"/>
                    </a:lnTo>
                    <a:lnTo>
                      <a:pt x="505" y="1331"/>
                    </a:lnTo>
                    <a:lnTo>
                      <a:pt x="505" y="1361"/>
                    </a:lnTo>
                    <a:lnTo>
                      <a:pt x="593" y="1361"/>
                    </a:lnTo>
                    <a:lnTo>
                      <a:pt x="593" y="1391"/>
                    </a:lnTo>
                    <a:lnTo>
                      <a:pt x="534" y="1420"/>
                    </a:lnTo>
                    <a:lnTo>
                      <a:pt x="562" y="1420"/>
                    </a:lnTo>
                    <a:lnTo>
                      <a:pt x="593" y="1450"/>
                    </a:lnTo>
                    <a:lnTo>
                      <a:pt x="623" y="1450"/>
                    </a:lnTo>
                    <a:lnTo>
                      <a:pt x="653" y="1479"/>
                    </a:lnTo>
                    <a:lnTo>
                      <a:pt x="653" y="1509"/>
                    </a:lnTo>
                    <a:lnTo>
                      <a:pt x="682" y="1538"/>
                    </a:lnTo>
                    <a:lnTo>
                      <a:pt x="712" y="1509"/>
                    </a:lnTo>
                    <a:lnTo>
                      <a:pt x="741" y="1509"/>
                    </a:lnTo>
                    <a:lnTo>
                      <a:pt x="771" y="1479"/>
                    </a:lnTo>
                    <a:lnTo>
                      <a:pt x="741" y="1450"/>
                    </a:lnTo>
                    <a:lnTo>
                      <a:pt x="741" y="1420"/>
                    </a:lnTo>
                    <a:lnTo>
                      <a:pt x="771" y="1420"/>
                    </a:lnTo>
                    <a:lnTo>
                      <a:pt x="800" y="1450"/>
                    </a:lnTo>
                    <a:lnTo>
                      <a:pt x="830" y="1450"/>
                    </a:lnTo>
                    <a:lnTo>
                      <a:pt x="860" y="1479"/>
                    </a:lnTo>
                    <a:lnTo>
                      <a:pt x="948" y="1479"/>
                    </a:lnTo>
                    <a:lnTo>
                      <a:pt x="948" y="1538"/>
                    </a:lnTo>
                    <a:lnTo>
                      <a:pt x="978" y="1568"/>
                    </a:lnTo>
                    <a:lnTo>
                      <a:pt x="1008" y="1568"/>
                    </a:lnTo>
                    <a:lnTo>
                      <a:pt x="1037" y="1538"/>
                    </a:lnTo>
                    <a:lnTo>
                      <a:pt x="1067" y="1568"/>
                    </a:lnTo>
                    <a:lnTo>
                      <a:pt x="1097" y="1568"/>
                    </a:lnTo>
                    <a:lnTo>
                      <a:pt x="1097" y="1598"/>
                    </a:lnTo>
                    <a:lnTo>
                      <a:pt x="1185" y="1598"/>
                    </a:lnTo>
                    <a:lnTo>
                      <a:pt x="1185" y="1656"/>
                    </a:lnTo>
                    <a:lnTo>
                      <a:pt x="1216" y="1656"/>
                    </a:lnTo>
                    <a:lnTo>
                      <a:pt x="1246" y="1686"/>
                    </a:lnTo>
                    <a:lnTo>
                      <a:pt x="1246" y="1716"/>
                    </a:lnTo>
                    <a:lnTo>
                      <a:pt x="1304" y="1716"/>
                    </a:lnTo>
                    <a:lnTo>
                      <a:pt x="1304" y="1775"/>
                    </a:lnTo>
                    <a:lnTo>
                      <a:pt x="1364" y="1747"/>
                    </a:lnTo>
                    <a:lnTo>
                      <a:pt x="1364" y="1716"/>
                    </a:lnTo>
                    <a:lnTo>
                      <a:pt x="1423" y="1716"/>
                    </a:lnTo>
                    <a:lnTo>
                      <a:pt x="1483" y="1775"/>
                    </a:lnTo>
                    <a:lnTo>
                      <a:pt x="1511" y="1775"/>
                    </a:lnTo>
                    <a:lnTo>
                      <a:pt x="1511" y="1804"/>
                    </a:lnTo>
                    <a:lnTo>
                      <a:pt x="1542" y="1834"/>
                    </a:lnTo>
                    <a:lnTo>
                      <a:pt x="1571" y="1834"/>
                    </a:lnTo>
                    <a:lnTo>
                      <a:pt x="1630" y="1775"/>
                    </a:lnTo>
                    <a:lnTo>
                      <a:pt x="1749" y="1775"/>
                    </a:lnTo>
                    <a:lnTo>
                      <a:pt x="1749" y="1747"/>
                    </a:lnTo>
                    <a:lnTo>
                      <a:pt x="1808" y="1804"/>
                    </a:lnTo>
                    <a:lnTo>
                      <a:pt x="1867" y="1747"/>
                    </a:lnTo>
                    <a:lnTo>
                      <a:pt x="2015" y="1747"/>
                    </a:lnTo>
                    <a:lnTo>
                      <a:pt x="2045" y="1775"/>
                    </a:lnTo>
                    <a:lnTo>
                      <a:pt x="2076" y="1775"/>
                    </a:lnTo>
                    <a:lnTo>
                      <a:pt x="2164" y="1865"/>
                    </a:lnTo>
                    <a:lnTo>
                      <a:pt x="2252" y="1865"/>
                    </a:lnTo>
                    <a:lnTo>
                      <a:pt x="2283" y="1893"/>
                    </a:lnTo>
                    <a:lnTo>
                      <a:pt x="2313" y="1893"/>
                    </a:lnTo>
                    <a:lnTo>
                      <a:pt x="2313" y="1865"/>
                    </a:lnTo>
                    <a:lnTo>
                      <a:pt x="2283" y="1834"/>
                    </a:lnTo>
                    <a:lnTo>
                      <a:pt x="2283" y="1775"/>
                    </a:lnTo>
                    <a:lnTo>
                      <a:pt x="2252" y="1747"/>
                    </a:lnTo>
                    <a:lnTo>
                      <a:pt x="2252" y="1716"/>
                    </a:lnTo>
                    <a:lnTo>
                      <a:pt x="2283" y="1686"/>
                    </a:lnTo>
                    <a:lnTo>
                      <a:pt x="2283" y="1656"/>
                    </a:lnTo>
                    <a:lnTo>
                      <a:pt x="2459" y="1479"/>
                    </a:lnTo>
                    <a:lnTo>
                      <a:pt x="2490" y="1479"/>
                    </a:lnTo>
                    <a:lnTo>
                      <a:pt x="2550" y="1420"/>
                    </a:lnTo>
                    <a:lnTo>
                      <a:pt x="2579" y="1420"/>
                    </a:lnTo>
                    <a:lnTo>
                      <a:pt x="2579" y="1391"/>
                    </a:lnTo>
                    <a:lnTo>
                      <a:pt x="2608" y="1391"/>
                    </a:lnTo>
                    <a:lnTo>
                      <a:pt x="2608" y="1361"/>
                    </a:lnTo>
                    <a:lnTo>
                      <a:pt x="2579" y="1331"/>
                    </a:lnTo>
                    <a:lnTo>
                      <a:pt x="2579" y="1300"/>
                    </a:lnTo>
                    <a:lnTo>
                      <a:pt x="2608" y="1300"/>
                    </a:lnTo>
                    <a:lnTo>
                      <a:pt x="2608" y="1273"/>
                    </a:lnTo>
                    <a:lnTo>
                      <a:pt x="2579" y="1273"/>
                    </a:lnTo>
                    <a:lnTo>
                      <a:pt x="2550" y="1243"/>
                    </a:lnTo>
                    <a:lnTo>
                      <a:pt x="2550" y="1213"/>
                    </a:lnTo>
                    <a:lnTo>
                      <a:pt x="2459" y="1125"/>
                    </a:lnTo>
                    <a:lnTo>
                      <a:pt x="2459" y="1064"/>
                    </a:lnTo>
                    <a:lnTo>
                      <a:pt x="2431" y="1064"/>
                    </a:lnTo>
                    <a:lnTo>
                      <a:pt x="2431" y="975"/>
                    </a:lnTo>
                    <a:lnTo>
                      <a:pt x="2459" y="946"/>
                    </a:lnTo>
                    <a:lnTo>
                      <a:pt x="2459" y="887"/>
                    </a:lnTo>
                    <a:lnTo>
                      <a:pt x="2431" y="857"/>
                    </a:lnTo>
                    <a:lnTo>
                      <a:pt x="2372" y="857"/>
                    </a:lnTo>
                    <a:lnTo>
                      <a:pt x="2341" y="827"/>
                    </a:lnTo>
                    <a:lnTo>
                      <a:pt x="2313" y="827"/>
                    </a:lnTo>
                    <a:lnTo>
                      <a:pt x="2372" y="769"/>
                    </a:lnTo>
                    <a:lnTo>
                      <a:pt x="2372" y="739"/>
                    </a:lnTo>
                    <a:lnTo>
                      <a:pt x="2401" y="709"/>
                    </a:lnTo>
                    <a:lnTo>
                      <a:pt x="2459" y="709"/>
                    </a:lnTo>
                    <a:lnTo>
                      <a:pt x="2520" y="650"/>
                    </a:lnTo>
                    <a:lnTo>
                      <a:pt x="2490" y="621"/>
                    </a:lnTo>
                    <a:lnTo>
                      <a:pt x="2490" y="532"/>
                    </a:lnTo>
                    <a:lnTo>
                      <a:pt x="2459" y="502"/>
                    </a:lnTo>
                    <a:lnTo>
                      <a:pt x="2459" y="472"/>
                    </a:lnTo>
                    <a:lnTo>
                      <a:pt x="2431" y="444"/>
                    </a:lnTo>
                    <a:lnTo>
                      <a:pt x="2431" y="414"/>
                    </a:lnTo>
                    <a:lnTo>
                      <a:pt x="2401" y="414"/>
                    </a:lnTo>
                    <a:lnTo>
                      <a:pt x="2401" y="353"/>
                    </a:lnTo>
                    <a:lnTo>
                      <a:pt x="2372" y="325"/>
                    </a:lnTo>
                    <a:lnTo>
                      <a:pt x="2372" y="266"/>
                    </a:lnTo>
                    <a:close/>
                  </a:path>
                </a:pathLst>
              </a:custGeom>
              <a:solidFill>
                <a:srgbClr val="7FC543"/>
              </a:solidFill>
              <a:ln w="9525">
                <a:noFill/>
                <a:round/>
                <a:headEnd/>
                <a:tailEnd/>
              </a:ln>
            </p:spPr>
            <p:txBody>
              <a:bodyPr/>
              <a:lstStyle/>
              <a:p>
                <a:endParaRPr lang="en-GB"/>
              </a:p>
            </p:txBody>
          </p:sp>
          <p:sp>
            <p:nvSpPr>
              <p:cNvPr id="19476" name="Freeform 20"/>
              <p:cNvSpPr>
                <a:spLocks/>
              </p:cNvSpPr>
              <p:nvPr/>
            </p:nvSpPr>
            <p:spPr bwMode="auto">
              <a:xfrm>
                <a:off x="4005" y="2335"/>
                <a:ext cx="1186" cy="658"/>
              </a:xfrm>
              <a:custGeom>
                <a:avLst/>
                <a:gdLst/>
                <a:ahLst/>
                <a:cxnLst>
                  <a:cxn ang="0">
                    <a:pos x="445" y="473"/>
                  </a:cxn>
                  <a:cxn ang="0">
                    <a:pos x="445" y="620"/>
                  </a:cxn>
                  <a:cxn ang="0">
                    <a:pos x="149" y="975"/>
                  </a:cxn>
                  <a:cxn ang="0">
                    <a:pos x="60" y="1183"/>
                  </a:cxn>
                  <a:cxn ang="0">
                    <a:pos x="207" y="1390"/>
                  </a:cxn>
                  <a:cxn ang="0">
                    <a:pos x="681" y="1449"/>
                  </a:cxn>
                  <a:cxn ang="0">
                    <a:pos x="1067" y="1449"/>
                  </a:cxn>
                  <a:cxn ang="0">
                    <a:pos x="1393" y="1272"/>
                  </a:cxn>
                  <a:cxn ang="0">
                    <a:pos x="1690" y="1420"/>
                  </a:cxn>
                  <a:cxn ang="0">
                    <a:pos x="1897" y="1597"/>
                  </a:cxn>
                  <a:cxn ang="0">
                    <a:pos x="2103" y="1804"/>
                  </a:cxn>
                  <a:cxn ang="0">
                    <a:pos x="2253" y="2013"/>
                  </a:cxn>
                  <a:cxn ang="0">
                    <a:pos x="1955" y="1982"/>
                  </a:cxn>
                  <a:cxn ang="0">
                    <a:pos x="1837" y="2131"/>
                  </a:cxn>
                  <a:cxn ang="0">
                    <a:pos x="1778" y="2338"/>
                  </a:cxn>
                  <a:cxn ang="0">
                    <a:pos x="2046" y="2277"/>
                  </a:cxn>
                  <a:cxn ang="0">
                    <a:pos x="2074" y="2249"/>
                  </a:cxn>
                  <a:cxn ang="0">
                    <a:pos x="2192" y="2189"/>
                  </a:cxn>
                  <a:cxn ang="0">
                    <a:pos x="2371" y="1922"/>
                  </a:cxn>
                  <a:cxn ang="0">
                    <a:pos x="2667" y="1894"/>
                  </a:cxn>
                  <a:cxn ang="0">
                    <a:pos x="2815" y="1894"/>
                  </a:cxn>
                  <a:cxn ang="0">
                    <a:pos x="2667" y="1982"/>
                  </a:cxn>
                  <a:cxn ang="0">
                    <a:pos x="2963" y="2070"/>
                  </a:cxn>
                  <a:cxn ang="0">
                    <a:pos x="3170" y="2159"/>
                  </a:cxn>
                  <a:cxn ang="0">
                    <a:pos x="2934" y="2249"/>
                  </a:cxn>
                  <a:cxn ang="0">
                    <a:pos x="3113" y="2367"/>
                  </a:cxn>
                  <a:cxn ang="0">
                    <a:pos x="3170" y="2604"/>
                  </a:cxn>
                  <a:cxn ang="0">
                    <a:pos x="3496" y="2486"/>
                  </a:cxn>
                  <a:cxn ang="0">
                    <a:pos x="3941" y="2426"/>
                  </a:cxn>
                  <a:cxn ang="0">
                    <a:pos x="3793" y="2308"/>
                  </a:cxn>
                  <a:cxn ang="0">
                    <a:pos x="3557" y="2308"/>
                  </a:cxn>
                  <a:cxn ang="0">
                    <a:pos x="3408" y="2131"/>
                  </a:cxn>
                  <a:cxn ang="0">
                    <a:pos x="3170" y="2040"/>
                  </a:cxn>
                  <a:cxn ang="0">
                    <a:pos x="3350" y="2040"/>
                  </a:cxn>
                  <a:cxn ang="0">
                    <a:pos x="3557" y="1952"/>
                  </a:cxn>
                  <a:cxn ang="0">
                    <a:pos x="3764" y="1863"/>
                  </a:cxn>
                  <a:cxn ang="0">
                    <a:pos x="4059" y="1804"/>
                  </a:cxn>
                  <a:cxn ang="0">
                    <a:pos x="4326" y="1657"/>
                  </a:cxn>
                  <a:cxn ang="0">
                    <a:pos x="4742" y="1390"/>
                  </a:cxn>
                  <a:cxn ang="0">
                    <a:pos x="4682" y="1123"/>
                  </a:cxn>
                  <a:cxn ang="0">
                    <a:pos x="4651" y="916"/>
                  </a:cxn>
                  <a:cxn ang="0">
                    <a:pos x="4387" y="828"/>
                  </a:cxn>
                  <a:cxn ang="0">
                    <a:pos x="4059" y="738"/>
                  </a:cxn>
                  <a:cxn ang="0">
                    <a:pos x="3734" y="679"/>
                  </a:cxn>
                  <a:cxn ang="0">
                    <a:pos x="3438" y="531"/>
                  </a:cxn>
                  <a:cxn ang="0">
                    <a:pos x="3259" y="354"/>
                  </a:cxn>
                  <a:cxn ang="0">
                    <a:pos x="3022" y="236"/>
                  </a:cxn>
                  <a:cxn ang="0">
                    <a:pos x="2994" y="27"/>
                  </a:cxn>
                  <a:cxn ang="0">
                    <a:pos x="2548" y="57"/>
                  </a:cxn>
                  <a:cxn ang="0">
                    <a:pos x="2192" y="118"/>
                  </a:cxn>
                  <a:cxn ang="0">
                    <a:pos x="2133" y="354"/>
                  </a:cxn>
                  <a:cxn ang="0">
                    <a:pos x="1867" y="264"/>
                  </a:cxn>
                  <a:cxn ang="0">
                    <a:pos x="1660" y="264"/>
                  </a:cxn>
                  <a:cxn ang="0">
                    <a:pos x="1423" y="236"/>
                  </a:cxn>
                  <a:cxn ang="0">
                    <a:pos x="888" y="146"/>
                  </a:cxn>
                  <a:cxn ang="0">
                    <a:pos x="504" y="175"/>
                  </a:cxn>
                </a:cxnLst>
                <a:rect l="0" t="0" r="r" b="b"/>
                <a:pathLst>
                  <a:path w="4742" h="2633">
                    <a:moveTo>
                      <a:pt x="474" y="206"/>
                    </a:moveTo>
                    <a:lnTo>
                      <a:pt x="445" y="236"/>
                    </a:lnTo>
                    <a:lnTo>
                      <a:pt x="325" y="236"/>
                    </a:lnTo>
                    <a:lnTo>
                      <a:pt x="325" y="264"/>
                    </a:lnTo>
                    <a:lnTo>
                      <a:pt x="325" y="325"/>
                    </a:lnTo>
                    <a:lnTo>
                      <a:pt x="416" y="413"/>
                    </a:lnTo>
                    <a:lnTo>
                      <a:pt x="416" y="443"/>
                    </a:lnTo>
                    <a:lnTo>
                      <a:pt x="445" y="473"/>
                    </a:lnTo>
                    <a:lnTo>
                      <a:pt x="474" y="473"/>
                    </a:lnTo>
                    <a:lnTo>
                      <a:pt x="474" y="500"/>
                    </a:lnTo>
                    <a:lnTo>
                      <a:pt x="445" y="500"/>
                    </a:lnTo>
                    <a:lnTo>
                      <a:pt x="445" y="531"/>
                    </a:lnTo>
                    <a:lnTo>
                      <a:pt x="474" y="561"/>
                    </a:lnTo>
                    <a:lnTo>
                      <a:pt x="474" y="591"/>
                    </a:lnTo>
                    <a:lnTo>
                      <a:pt x="445" y="591"/>
                    </a:lnTo>
                    <a:lnTo>
                      <a:pt x="445" y="620"/>
                    </a:lnTo>
                    <a:lnTo>
                      <a:pt x="416" y="620"/>
                    </a:lnTo>
                    <a:lnTo>
                      <a:pt x="356" y="679"/>
                    </a:lnTo>
                    <a:lnTo>
                      <a:pt x="325" y="679"/>
                    </a:lnTo>
                    <a:lnTo>
                      <a:pt x="149" y="856"/>
                    </a:lnTo>
                    <a:lnTo>
                      <a:pt x="149" y="886"/>
                    </a:lnTo>
                    <a:lnTo>
                      <a:pt x="118" y="916"/>
                    </a:lnTo>
                    <a:lnTo>
                      <a:pt x="118" y="947"/>
                    </a:lnTo>
                    <a:lnTo>
                      <a:pt x="149" y="975"/>
                    </a:lnTo>
                    <a:lnTo>
                      <a:pt x="149" y="1034"/>
                    </a:lnTo>
                    <a:lnTo>
                      <a:pt x="179" y="1065"/>
                    </a:lnTo>
                    <a:lnTo>
                      <a:pt x="179" y="1093"/>
                    </a:lnTo>
                    <a:lnTo>
                      <a:pt x="149" y="1093"/>
                    </a:lnTo>
                    <a:lnTo>
                      <a:pt x="118" y="1065"/>
                    </a:lnTo>
                    <a:lnTo>
                      <a:pt x="118" y="1093"/>
                    </a:lnTo>
                    <a:lnTo>
                      <a:pt x="60" y="1154"/>
                    </a:lnTo>
                    <a:lnTo>
                      <a:pt x="60" y="1183"/>
                    </a:lnTo>
                    <a:lnTo>
                      <a:pt x="0" y="1241"/>
                    </a:lnTo>
                    <a:lnTo>
                      <a:pt x="0" y="1302"/>
                    </a:lnTo>
                    <a:lnTo>
                      <a:pt x="30" y="1302"/>
                    </a:lnTo>
                    <a:lnTo>
                      <a:pt x="60" y="1302"/>
                    </a:lnTo>
                    <a:lnTo>
                      <a:pt x="60" y="1329"/>
                    </a:lnTo>
                    <a:lnTo>
                      <a:pt x="88" y="1329"/>
                    </a:lnTo>
                    <a:lnTo>
                      <a:pt x="149" y="1390"/>
                    </a:lnTo>
                    <a:lnTo>
                      <a:pt x="207" y="1390"/>
                    </a:lnTo>
                    <a:lnTo>
                      <a:pt x="207" y="1449"/>
                    </a:lnTo>
                    <a:lnTo>
                      <a:pt x="238" y="1420"/>
                    </a:lnTo>
                    <a:lnTo>
                      <a:pt x="267" y="1420"/>
                    </a:lnTo>
                    <a:lnTo>
                      <a:pt x="297" y="1390"/>
                    </a:lnTo>
                    <a:lnTo>
                      <a:pt x="325" y="1420"/>
                    </a:lnTo>
                    <a:lnTo>
                      <a:pt x="416" y="1420"/>
                    </a:lnTo>
                    <a:lnTo>
                      <a:pt x="445" y="1449"/>
                    </a:lnTo>
                    <a:lnTo>
                      <a:pt x="681" y="1449"/>
                    </a:lnTo>
                    <a:lnTo>
                      <a:pt x="681" y="1479"/>
                    </a:lnTo>
                    <a:lnTo>
                      <a:pt x="711" y="1479"/>
                    </a:lnTo>
                    <a:lnTo>
                      <a:pt x="770" y="1538"/>
                    </a:lnTo>
                    <a:lnTo>
                      <a:pt x="770" y="1508"/>
                    </a:lnTo>
                    <a:lnTo>
                      <a:pt x="830" y="1508"/>
                    </a:lnTo>
                    <a:lnTo>
                      <a:pt x="830" y="1479"/>
                    </a:lnTo>
                    <a:lnTo>
                      <a:pt x="860" y="1449"/>
                    </a:lnTo>
                    <a:lnTo>
                      <a:pt x="1067" y="1449"/>
                    </a:lnTo>
                    <a:lnTo>
                      <a:pt x="1125" y="1390"/>
                    </a:lnTo>
                    <a:lnTo>
                      <a:pt x="1125" y="1360"/>
                    </a:lnTo>
                    <a:lnTo>
                      <a:pt x="1185" y="1360"/>
                    </a:lnTo>
                    <a:lnTo>
                      <a:pt x="1216" y="1329"/>
                    </a:lnTo>
                    <a:lnTo>
                      <a:pt x="1244" y="1329"/>
                    </a:lnTo>
                    <a:lnTo>
                      <a:pt x="1244" y="1302"/>
                    </a:lnTo>
                    <a:lnTo>
                      <a:pt x="1393" y="1302"/>
                    </a:lnTo>
                    <a:lnTo>
                      <a:pt x="1393" y="1272"/>
                    </a:lnTo>
                    <a:lnTo>
                      <a:pt x="1511" y="1272"/>
                    </a:lnTo>
                    <a:lnTo>
                      <a:pt x="1511" y="1302"/>
                    </a:lnTo>
                    <a:lnTo>
                      <a:pt x="1541" y="1302"/>
                    </a:lnTo>
                    <a:lnTo>
                      <a:pt x="1600" y="1360"/>
                    </a:lnTo>
                    <a:lnTo>
                      <a:pt x="1660" y="1360"/>
                    </a:lnTo>
                    <a:lnTo>
                      <a:pt x="1660" y="1390"/>
                    </a:lnTo>
                    <a:lnTo>
                      <a:pt x="1690" y="1360"/>
                    </a:lnTo>
                    <a:lnTo>
                      <a:pt x="1690" y="1420"/>
                    </a:lnTo>
                    <a:lnTo>
                      <a:pt x="1718" y="1390"/>
                    </a:lnTo>
                    <a:lnTo>
                      <a:pt x="1778" y="1390"/>
                    </a:lnTo>
                    <a:lnTo>
                      <a:pt x="1837" y="1449"/>
                    </a:lnTo>
                    <a:lnTo>
                      <a:pt x="1867" y="1420"/>
                    </a:lnTo>
                    <a:lnTo>
                      <a:pt x="1897" y="1479"/>
                    </a:lnTo>
                    <a:lnTo>
                      <a:pt x="1926" y="1508"/>
                    </a:lnTo>
                    <a:lnTo>
                      <a:pt x="1897" y="1538"/>
                    </a:lnTo>
                    <a:lnTo>
                      <a:pt x="1897" y="1597"/>
                    </a:lnTo>
                    <a:lnTo>
                      <a:pt x="1926" y="1627"/>
                    </a:lnTo>
                    <a:lnTo>
                      <a:pt x="1955" y="1627"/>
                    </a:lnTo>
                    <a:lnTo>
                      <a:pt x="1955" y="1657"/>
                    </a:lnTo>
                    <a:lnTo>
                      <a:pt x="1985" y="1657"/>
                    </a:lnTo>
                    <a:lnTo>
                      <a:pt x="2015" y="1685"/>
                    </a:lnTo>
                    <a:lnTo>
                      <a:pt x="2015" y="1775"/>
                    </a:lnTo>
                    <a:lnTo>
                      <a:pt x="2046" y="1804"/>
                    </a:lnTo>
                    <a:lnTo>
                      <a:pt x="2103" y="1804"/>
                    </a:lnTo>
                    <a:lnTo>
                      <a:pt x="2133" y="1833"/>
                    </a:lnTo>
                    <a:lnTo>
                      <a:pt x="2133" y="1922"/>
                    </a:lnTo>
                    <a:lnTo>
                      <a:pt x="2164" y="1922"/>
                    </a:lnTo>
                    <a:lnTo>
                      <a:pt x="2164" y="1952"/>
                    </a:lnTo>
                    <a:lnTo>
                      <a:pt x="2192" y="1952"/>
                    </a:lnTo>
                    <a:lnTo>
                      <a:pt x="2192" y="1982"/>
                    </a:lnTo>
                    <a:lnTo>
                      <a:pt x="2222" y="1982"/>
                    </a:lnTo>
                    <a:lnTo>
                      <a:pt x="2253" y="2013"/>
                    </a:lnTo>
                    <a:lnTo>
                      <a:pt x="2222" y="2013"/>
                    </a:lnTo>
                    <a:lnTo>
                      <a:pt x="2192" y="1982"/>
                    </a:lnTo>
                    <a:lnTo>
                      <a:pt x="2133" y="1982"/>
                    </a:lnTo>
                    <a:lnTo>
                      <a:pt x="2103" y="1952"/>
                    </a:lnTo>
                    <a:lnTo>
                      <a:pt x="2074" y="1952"/>
                    </a:lnTo>
                    <a:lnTo>
                      <a:pt x="2074" y="1982"/>
                    </a:lnTo>
                    <a:lnTo>
                      <a:pt x="2015" y="1922"/>
                    </a:lnTo>
                    <a:lnTo>
                      <a:pt x="1955" y="1982"/>
                    </a:lnTo>
                    <a:lnTo>
                      <a:pt x="1955" y="1922"/>
                    </a:lnTo>
                    <a:lnTo>
                      <a:pt x="1926" y="1922"/>
                    </a:lnTo>
                    <a:lnTo>
                      <a:pt x="1897" y="1952"/>
                    </a:lnTo>
                    <a:lnTo>
                      <a:pt x="1867" y="1952"/>
                    </a:lnTo>
                    <a:lnTo>
                      <a:pt x="1867" y="1982"/>
                    </a:lnTo>
                    <a:lnTo>
                      <a:pt x="1897" y="1982"/>
                    </a:lnTo>
                    <a:lnTo>
                      <a:pt x="1897" y="2070"/>
                    </a:lnTo>
                    <a:lnTo>
                      <a:pt x="1837" y="2131"/>
                    </a:lnTo>
                    <a:lnTo>
                      <a:pt x="1837" y="2159"/>
                    </a:lnTo>
                    <a:lnTo>
                      <a:pt x="1808" y="2189"/>
                    </a:lnTo>
                    <a:lnTo>
                      <a:pt x="1778" y="2189"/>
                    </a:lnTo>
                    <a:lnTo>
                      <a:pt x="1778" y="2219"/>
                    </a:lnTo>
                    <a:lnTo>
                      <a:pt x="1808" y="2249"/>
                    </a:lnTo>
                    <a:lnTo>
                      <a:pt x="1748" y="2249"/>
                    </a:lnTo>
                    <a:lnTo>
                      <a:pt x="1718" y="2277"/>
                    </a:lnTo>
                    <a:lnTo>
                      <a:pt x="1778" y="2338"/>
                    </a:lnTo>
                    <a:lnTo>
                      <a:pt x="1808" y="2338"/>
                    </a:lnTo>
                    <a:lnTo>
                      <a:pt x="1867" y="2367"/>
                    </a:lnTo>
                    <a:lnTo>
                      <a:pt x="1867" y="2338"/>
                    </a:lnTo>
                    <a:lnTo>
                      <a:pt x="1926" y="2338"/>
                    </a:lnTo>
                    <a:lnTo>
                      <a:pt x="1955" y="2308"/>
                    </a:lnTo>
                    <a:lnTo>
                      <a:pt x="1985" y="2308"/>
                    </a:lnTo>
                    <a:lnTo>
                      <a:pt x="1985" y="2277"/>
                    </a:lnTo>
                    <a:lnTo>
                      <a:pt x="2046" y="2277"/>
                    </a:lnTo>
                    <a:lnTo>
                      <a:pt x="2046" y="2308"/>
                    </a:lnTo>
                    <a:lnTo>
                      <a:pt x="2103" y="2308"/>
                    </a:lnTo>
                    <a:lnTo>
                      <a:pt x="2103" y="2367"/>
                    </a:lnTo>
                    <a:lnTo>
                      <a:pt x="2133" y="2367"/>
                    </a:lnTo>
                    <a:lnTo>
                      <a:pt x="2133" y="2277"/>
                    </a:lnTo>
                    <a:lnTo>
                      <a:pt x="2103" y="2277"/>
                    </a:lnTo>
                    <a:lnTo>
                      <a:pt x="2103" y="2249"/>
                    </a:lnTo>
                    <a:lnTo>
                      <a:pt x="2074" y="2249"/>
                    </a:lnTo>
                    <a:lnTo>
                      <a:pt x="2074" y="2219"/>
                    </a:lnTo>
                    <a:lnTo>
                      <a:pt x="2103" y="2189"/>
                    </a:lnTo>
                    <a:lnTo>
                      <a:pt x="2103" y="2219"/>
                    </a:lnTo>
                    <a:lnTo>
                      <a:pt x="2133" y="2219"/>
                    </a:lnTo>
                    <a:lnTo>
                      <a:pt x="2133" y="2189"/>
                    </a:lnTo>
                    <a:lnTo>
                      <a:pt x="2164" y="2189"/>
                    </a:lnTo>
                    <a:lnTo>
                      <a:pt x="2192" y="2159"/>
                    </a:lnTo>
                    <a:lnTo>
                      <a:pt x="2192" y="2189"/>
                    </a:lnTo>
                    <a:lnTo>
                      <a:pt x="2283" y="2101"/>
                    </a:lnTo>
                    <a:lnTo>
                      <a:pt x="2283" y="2040"/>
                    </a:lnTo>
                    <a:lnTo>
                      <a:pt x="2310" y="2070"/>
                    </a:lnTo>
                    <a:lnTo>
                      <a:pt x="2310" y="2040"/>
                    </a:lnTo>
                    <a:lnTo>
                      <a:pt x="2340" y="2013"/>
                    </a:lnTo>
                    <a:lnTo>
                      <a:pt x="2340" y="1982"/>
                    </a:lnTo>
                    <a:lnTo>
                      <a:pt x="2371" y="1952"/>
                    </a:lnTo>
                    <a:lnTo>
                      <a:pt x="2371" y="1922"/>
                    </a:lnTo>
                    <a:lnTo>
                      <a:pt x="2401" y="1894"/>
                    </a:lnTo>
                    <a:lnTo>
                      <a:pt x="2520" y="1894"/>
                    </a:lnTo>
                    <a:lnTo>
                      <a:pt x="2548" y="1863"/>
                    </a:lnTo>
                    <a:lnTo>
                      <a:pt x="2548" y="1833"/>
                    </a:lnTo>
                    <a:lnTo>
                      <a:pt x="2578" y="1833"/>
                    </a:lnTo>
                    <a:lnTo>
                      <a:pt x="2548" y="1863"/>
                    </a:lnTo>
                    <a:lnTo>
                      <a:pt x="2578" y="1894"/>
                    </a:lnTo>
                    <a:lnTo>
                      <a:pt x="2667" y="1894"/>
                    </a:lnTo>
                    <a:lnTo>
                      <a:pt x="2667" y="1863"/>
                    </a:lnTo>
                    <a:lnTo>
                      <a:pt x="2638" y="1833"/>
                    </a:lnTo>
                    <a:lnTo>
                      <a:pt x="2667" y="1804"/>
                    </a:lnTo>
                    <a:lnTo>
                      <a:pt x="2667" y="1863"/>
                    </a:lnTo>
                    <a:lnTo>
                      <a:pt x="2697" y="1894"/>
                    </a:lnTo>
                    <a:lnTo>
                      <a:pt x="2756" y="1894"/>
                    </a:lnTo>
                    <a:lnTo>
                      <a:pt x="2785" y="1922"/>
                    </a:lnTo>
                    <a:lnTo>
                      <a:pt x="2815" y="1894"/>
                    </a:lnTo>
                    <a:lnTo>
                      <a:pt x="2845" y="1894"/>
                    </a:lnTo>
                    <a:lnTo>
                      <a:pt x="2785" y="1952"/>
                    </a:lnTo>
                    <a:lnTo>
                      <a:pt x="2756" y="1922"/>
                    </a:lnTo>
                    <a:lnTo>
                      <a:pt x="2638" y="1922"/>
                    </a:lnTo>
                    <a:lnTo>
                      <a:pt x="2667" y="1952"/>
                    </a:lnTo>
                    <a:lnTo>
                      <a:pt x="2697" y="1952"/>
                    </a:lnTo>
                    <a:lnTo>
                      <a:pt x="2697" y="1982"/>
                    </a:lnTo>
                    <a:lnTo>
                      <a:pt x="2667" y="1982"/>
                    </a:lnTo>
                    <a:lnTo>
                      <a:pt x="2697" y="2013"/>
                    </a:lnTo>
                    <a:lnTo>
                      <a:pt x="2727" y="2013"/>
                    </a:lnTo>
                    <a:lnTo>
                      <a:pt x="2727" y="2040"/>
                    </a:lnTo>
                    <a:lnTo>
                      <a:pt x="2785" y="2040"/>
                    </a:lnTo>
                    <a:lnTo>
                      <a:pt x="2815" y="2070"/>
                    </a:lnTo>
                    <a:lnTo>
                      <a:pt x="2875" y="2070"/>
                    </a:lnTo>
                    <a:lnTo>
                      <a:pt x="2904" y="2040"/>
                    </a:lnTo>
                    <a:lnTo>
                      <a:pt x="2963" y="2070"/>
                    </a:lnTo>
                    <a:lnTo>
                      <a:pt x="2994" y="2040"/>
                    </a:lnTo>
                    <a:lnTo>
                      <a:pt x="3022" y="2040"/>
                    </a:lnTo>
                    <a:lnTo>
                      <a:pt x="3052" y="2070"/>
                    </a:lnTo>
                    <a:lnTo>
                      <a:pt x="3113" y="2070"/>
                    </a:lnTo>
                    <a:lnTo>
                      <a:pt x="3140" y="2040"/>
                    </a:lnTo>
                    <a:lnTo>
                      <a:pt x="3140" y="2070"/>
                    </a:lnTo>
                    <a:lnTo>
                      <a:pt x="3201" y="2131"/>
                    </a:lnTo>
                    <a:lnTo>
                      <a:pt x="3170" y="2159"/>
                    </a:lnTo>
                    <a:lnTo>
                      <a:pt x="3140" y="2131"/>
                    </a:lnTo>
                    <a:lnTo>
                      <a:pt x="3113" y="2159"/>
                    </a:lnTo>
                    <a:lnTo>
                      <a:pt x="3082" y="2159"/>
                    </a:lnTo>
                    <a:lnTo>
                      <a:pt x="3052" y="2189"/>
                    </a:lnTo>
                    <a:lnTo>
                      <a:pt x="3022" y="2189"/>
                    </a:lnTo>
                    <a:lnTo>
                      <a:pt x="2963" y="2219"/>
                    </a:lnTo>
                    <a:lnTo>
                      <a:pt x="2963" y="2249"/>
                    </a:lnTo>
                    <a:lnTo>
                      <a:pt x="2934" y="2249"/>
                    </a:lnTo>
                    <a:lnTo>
                      <a:pt x="2875" y="2308"/>
                    </a:lnTo>
                    <a:lnTo>
                      <a:pt x="2904" y="2338"/>
                    </a:lnTo>
                    <a:lnTo>
                      <a:pt x="2963" y="2308"/>
                    </a:lnTo>
                    <a:lnTo>
                      <a:pt x="2994" y="2308"/>
                    </a:lnTo>
                    <a:lnTo>
                      <a:pt x="3022" y="2338"/>
                    </a:lnTo>
                    <a:lnTo>
                      <a:pt x="3052" y="2338"/>
                    </a:lnTo>
                    <a:lnTo>
                      <a:pt x="3082" y="2367"/>
                    </a:lnTo>
                    <a:lnTo>
                      <a:pt x="3113" y="2367"/>
                    </a:lnTo>
                    <a:lnTo>
                      <a:pt x="3140" y="2396"/>
                    </a:lnTo>
                    <a:lnTo>
                      <a:pt x="3170" y="2396"/>
                    </a:lnTo>
                    <a:lnTo>
                      <a:pt x="3170" y="2426"/>
                    </a:lnTo>
                    <a:lnTo>
                      <a:pt x="3201" y="2456"/>
                    </a:lnTo>
                    <a:lnTo>
                      <a:pt x="3170" y="2486"/>
                    </a:lnTo>
                    <a:lnTo>
                      <a:pt x="3170" y="2574"/>
                    </a:lnTo>
                    <a:lnTo>
                      <a:pt x="3140" y="2574"/>
                    </a:lnTo>
                    <a:lnTo>
                      <a:pt x="3170" y="2604"/>
                    </a:lnTo>
                    <a:lnTo>
                      <a:pt x="3201" y="2604"/>
                    </a:lnTo>
                    <a:lnTo>
                      <a:pt x="3231" y="2633"/>
                    </a:lnTo>
                    <a:lnTo>
                      <a:pt x="3350" y="2633"/>
                    </a:lnTo>
                    <a:lnTo>
                      <a:pt x="3408" y="2574"/>
                    </a:lnTo>
                    <a:lnTo>
                      <a:pt x="3408" y="2544"/>
                    </a:lnTo>
                    <a:lnTo>
                      <a:pt x="3438" y="2514"/>
                    </a:lnTo>
                    <a:lnTo>
                      <a:pt x="3468" y="2514"/>
                    </a:lnTo>
                    <a:lnTo>
                      <a:pt x="3496" y="2486"/>
                    </a:lnTo>
                    <a:lnTo>
                      <a:pt x="3584" y="2486"/>
                    </a:lnTo>
                    <a:lnTo>
                      <a:pt x="3615" y="2456"/>
                    </a:lnTo>
                    <a:lnTo>
                      <a:pt x="3645" y="2456"/>
                    </a:lnTo>
                    <a:lnTo>
                      <a:pt x="3675" y="2426"/>
                    </a:lnTo>
                    <a:lnTo>
                      <a:pt x="3675" y="2396"/>
                    </a:lnTo>
                    <a:lnTo>
                      <a:pt x="3764" y="2396"/>
                    </a:lnTo>
                    <a:lnTo>
                      <a:pt x="3793" y="2426"/>
                    </a:lnTo>
                    <a:lnTo>
                      <a:pt x="3941" y="2426"/>
                    </a:lnTo>
                    <a:lnTo>
                      <a:pt x="3941" y="2338"/>
                    </a:lnTo>
                    <a:lnTo>
                      <a:pt x="3970" y="2338"/>
                    </a:lnTo>
                    <a:lnTo>
                      <a:pt x="4000" y="2308"/>
                    </a:lnTo>
                    <a:lnTo>
                      <a:pt x="3970" y="2308"/>
                    </a:lnTo>
                    <a:lnTo>
                      <a:pt x="3941" y="2277"/>
                    </a:lnTo>
                    <a:lnTo>
                      <a:pt x="3852" y="2277"/>
                    </a:lnTo>
                    <a:lnTo>
                      <a:pt x="3822" y="2308"/>
                    </a:lnTo>
                    <a:lnTo>
                      <a:pt x="3793" y="2308"/>
                    </a:lnTo>
                    <a:lnTo>
                      <a:pt x="3764" y="2277"/>
                    </a:lnTo>
                    <a:lnTo>
                      <a:pt x="3704" y="2338"/>
                    </a:lnTo>
                    <a:lnTo>
                      <a:pt x="3675" y="2338"/>
                    </a:lnTo>
                    <a:lnTo>
                      <a:pt x="3645" y="2308"/>
                    </a:lnTo>
                    <a:lnTo>
                      <a:pt x="3645" y="2338"/>
                    </a:lnTo>
                    <a:lnTo>
                      <a:pt x="3615" y="2338"/>
                    </a:lnTo>
                    <a:lnTo>
                      <a:pt x="3584" y="2308"/>
                    </a:lnTo>
                    <a:lnTo>
                      <a:pt x="3557" y="2308"/>
                    </a:lnTo>
                    <a:lnTo>
                      <a:pt x="3557" y="2249"/>
                    </a:lnTo>
                    <a:lnTo>
                      <a:pt x="3527" y="2219"/>
                    </a:lnTo>
                    <a:lnTo>
                      <a:pt x="3468" y="2159"/>
                    </a:lnTo>
                    <a:lnTo>
                      <a:pt x="3438" y="2159"/>
                    </a:lnTo>
                    <a:lnTo>
                      <a:pt x="3438" y="2131"/>
                    </a:lnTo>
                    <a:lnTo>
                      <a:pt x="3377" y="2189"/>
                    </a:lnTo>
                    <a:lnTo>
                      <a:pt x="3377" y="2159"/>
                    </a:lnTo>
                    <a:lnTo>
                      <a:pt x="3408" y="2131"/>
                    </a:lnTo>
                    <a:lnTo>
                      <a:pt x="3377" y="2131"/>
                    </a:lnTo>
                    <a:lnTo>
                      <a:pt x="3350" y="2101"/>
                    </a:lnTo>
                    <a:lnTo>
                      <a:pt x="3289" y="2101"/>
                    </a:lnTo>
                    <a:lnTo>
                      <a:pt x="3231" y="2070"/>
                    </a:lnTo>
                    <a:lnTo>
                      <a:pt x="3231" y="2101"/>
                    </a:lnTo>
                    <a:lnTo>
                      <a:pt x="3201" y="2070"/>
                    </a:lnTo>
                    <a:lnTo>
                      <a:pt x="3201" y="2040"/>
                    </a:lnTo>
                    <a:lnTo>
                      <a:pt x="3170" y="2040"/>
                    </a:lnTo>
                    <a:lnTo>
                      <a:pt x="3170" y="2013"/>
                    </a:lnTo>
                    <a:lnTo>
                      <a:pt x="3201" y="2013"/>
                    </a:lnTo>
                    <a:lnTo>
                      <a:pt x="3231" y="2040"/>
                    </a:lnTo>
                    <a:lnTo>
                      <a:pt x="3289" y="2040"/>
                    </a:lnTo>
                    <a:lnTo>
                      <a:pt x="3289" y="2013"/>
                    </a:lnTo>
                    <a:lnTo>
                      <a:pt x="3320" y="2040"/>
                    </a:lnTo>
                    <a:lnTo>
                      <a:pt x="3320" y="2070"/>
                    </a:lnTo>
                    <a:lnTo>
                      <a:pt x="3350" y="2040"/>
                    </a:lnTo>
                    <a:lnTo>
                      <a:pt x="3377" y="2040"/>
                    </a:lnTo>
                    <a:lnTo>
                      <a:pt x="3408" y="2070"/>
                    </a:lnTo>
                    <a:lnTo>
                      <a:pt x="3438" y="2040"/>
                    </a:lnTo>
                    <a:lnTo>
                      <a:pt x="3468" y="2040"/>
                    </a:lnTo>
                    <a:lnTo>
                      <a:pt x="3496" y="2013"/>
                    </a:lnTo>
                    <a:lnTo>
                      <a:pt x="3527" y="2013"/>
                    </a:lnTo>
                    <a:lnTo>
                      <a:pt x="3557" y="1982"/>
                    </a:lnTo>
                    <a:lnTo>
                      <a:pt x="3557" y="1952"/>
                    </a:lnTo>
                    <a:lnTo>
                      <a:pt x="3584" y="1952"/>
                    </a:lnTo>
                    <a:lnTo>
                      <a:pt x="3584" y="2013"/>
                    </a:lnTo>
                    <a:lnTo>
                      <a:pt x="3615" y="1982"/>
                    </a:lnTo>
                    <a:lnTo>
                      <a:pt x="3615" y="1952"/>
                    </a:lnTo>
                    <a:lnTo>
                      <a:pt x="3645" y="1952"/>
                    </a:lnTo>
                    <a:lnTo>
                      <a:pt x="3704" y="1894"/>
                    </a:lnTo>
                    <a:lnTo>
                      <a:pt x="3734" y="1894"/>
                    </a:lnTo>
                    <a:lnTo>
                      <a:pt x="3764" y="1863"/>
                    </a:lnTo>
                    <a:lnTo>
                      <a:pt x="3793" y="1863"/>
                    </a:lnTo>
                    <a:lnTo>
                      <a:pt x="3822" y="1894"/>
                    </a:lnTo>
                    <a:lnTo>
                      <a:pt x="3882" y="1833"/>
                    </a:lnTo>
                    <a:lnTo>
                      <a:pt x="3941" y="1833"/>
                    </a:lnTo>
                    <a:lnTo>
                      <a:pt x="3970" y="1863"/>
                    </a:lnTo>
                    <a:lnTo>
                      <a:pt x="3970" y="1833"/>
                    </a:lnTo>
                    <a:lnTo>
                      <a:pt x="4030" y="1804"/>
                    </a:lnTo>
                    <a:lnTo>
                      <a:pt x="4059" y="1804"/>
                    </a:lnTo>
                    <a:lnTo>
                      <a:pt x="4089" y="1775"/>
                    </a:lnTo>
                    <a:lnTo>
                      <a:pt x="4119" y="1775"/>
                    </a:lnTo>
                    <a:lnTo>
                      <a:pt x="4150" y="1745"/>
                    </a:lnTo>
                    <a:lnTo>
                      <a:pt x="4326" y="1745"/>
                    </a:lnTo>
                    <a:lnTo>
                      <a:pt x="4326" y="1715"/>
                    </a:lnTo>
                    <a:lnTo>
                      <a:pt x="4326" y="1685"/>
                    </a:lnTo>
                    <a:lnTo>
                      <a:pt x="4357" y="1657"/>
                    </a:lnTo>
                    <a:lnTo>
                      <a:pt x="4326" y="1657"/>
                    </a:lnTo>
                    <a:lnTo>
                      <a:pt x="4326" y="1567"/>
                    </a:lnTo>
                    <a:lnTo>
                      <a:pt x="4357" y="1567"/>
                    </a:lnTo>
                    <a:lnTo>
                      <a:pt x="4387" y="1538"/>
                    </a:lnTo>
                    <a:lnTo>
                      <a:pt x="4444" y="1538"/>
                    </a:lnTo>
                    <a:lnTo>
                      <a:pt x="4444" y="1479"/>
                    </a:lnTo>
                    <a:lnTo>
                      <a:pt x="4712" y="1479"/>
                    </a:lnTo>
                    <a:lnTo>
                      <a:pt x="4712" y="1420"/>
                    </a:lnTo>
                    <a:lnTo>
                      <a:pt x="4742" y="1390"/>
                    </a:lnTo>
                    <a:lnTo>
                      <a:pt x="4742" y="1329"/>
                    </a:lnTo>
                    <a:lnTo>
                      <a:pt x="4712" y="1329"/>
                    </a:lnTo>
                    <a:lnTo>
                      <a:pt x="4712" y="1272"/>
                    </a:lnTo>
                    <a:lnTo>
                      <a:pt x="4682" y="1241"/>
                    </a:lnTo>
                    <a:lnTo>
                      <a:pt x="4651" y="1241"/>
                    </a:lnTo>
                    <a:lnTo>
                      <a:pt x="4651" y="1154"/>
                    </a:lnTo>
                    <a:lnTo>
                      <a:pt x="4712" y="1154"/>
                    </a:lnTo>
                    <a:lnTo>
                      <a:pt x="4682" y="1123"/>
                    </a:lnTo>
                    <a:lnTo>
                      <a:pt x="4651" y="1123"/>
                    </a:lnTo>
                    <a:lnTo>
                      <a:pt x="4651" y="1065"/>
                    </a:lnTo>
                    <a:lnTo>
                      <a:pt x="4682" y="1065"/>
                    </a:lnTo>
                    <a:lnTo>
                      <a:pt x="4742" y="1004"/>
                    </a:lnTo>
                    <a:lnTo>
                      <a:pt x="4712" y="975"/>
                    </a:lnTo>
                    <a:lnTo>
                      <a:pt x="4712" y="886"/>
                    </a:lnTo>
                    <a:lnTo>
                      <a:pt x="4682" y="886"/>
                    </a:lnTo>
                    <a:lnTo>
                      <a:pt x="4651" y="916"/>
                    </a:lnTo>
                    <a:lnTo>
                      <a:pt x="4623" y="916"/>
                    </a:lnTo>
                    <a:lnTo>
                      <a:pt x="4594" y="886"/>
                    </a:lnTo>
                    <a:lnTo>
                      <a:pt x="4564" y="886"/>
                    </a:lnTo>
                    <a:lnTo>
                      <a:pt x="4564" y="856"/>
                    </a:lnTo>
                    <a:lnTo>
                      <a:pt x="4505" y="856"/>
                    </a:lnTo>
                    <a:lnTo>
                      <a:pt x="4444" y="798"/>
                    </a:lnTo>
                    <a:lnTo>
                      <a:pt x="4414" y="828"/>
                    </a:lnTo>
                    <a:lnTo>
                      <a:pt x="4387" y="828"/>
                    </a:lnTo>
                    <a:lnTo>
                      <a:pt x="4357" y="798"/>
                    </a:lnTo>
                    <a:lnTo>
                      <a:pt x="4326" y="798"/>
                    </a:lnTo>
                    <a:lnTo>
                      <a:pt x="4296" y="768"/>
                    </a:lnTo>
                    <a:lnTo>
                      <a:pt x="4237" y="768"/>
                    </a:lnTo>
                    <a:lnTo>
                      <a:pt x="4207" y="738"/>
                    </a:lnTo>
                    <a:lnTo>
                      <a:pt x="4150" y="798"/>
                    </a:lnTo>
                    <a:lnTo>
                      <a:pt x="4119" y="768"/>
                    </a:lnTo>
                    <a:lnTo>
                      <a:pt x="4059" y="738"/>
                    </a:lnTo>
                    <a:lnTo>
                      <a:pt x="4030" y="709"/>
                    </a:lnTo>
                    <a:lnTo>
                      <a:pt x="4030" y="679"/>
                    </a:lnTo>
                    <a:lnTo>
                      <a:pt x="3970" y="620"/>
                    </a:lnTo>
                    <a:lnTo>
                      <a:pt x="3941" y="620"/>
                    </a:lnTo>
                    <a:lnTo>
                      <a:pt x="3912" y="650"/>
                    </a:lnTo>
                    <a:lnTo>
                      <a:pt x="3793" y="650"/>
                    </a:lnTo>
                    <a:lnTo>
                      <a:pt x="3734" y="709"/>
                    </a:lnTo>
                    <a:lnTo>
                      <a:pt x="3734" y="679"/>
                    </a:lnTo>
                    <a:lnTo>
                      <a:pt x="3675" y="679"/>
                    </a:lnTo>
                    <a:lnTo>
                      <a:pt x="3615" y="620"/>
                    </a:lnTo>
                    <a:lnTo>
                      <a:pt x="3557" y="620"/>
                    </a:lnTo>
                    <a:lnTo>
                      <a:pt x="3527" y="650"/>
                    </a:lnTo>
                    <a:lnTo>
                      <a:pt x="3496" y="650"/>
                    </a:lnTo>
                    <a:lnTo>
                      <a:pt x="3468" y="620"/>
                    </a:lnTo>
                    <a:lnTo>
                      <a:pt x="3438" y="620"/>
                    </a:lnTo>
                    <a:lnTo>
                      <a:pt x="3438" y="531"/>
                    </a:lnTo>
                    <a:lnTo>
                      <a:pt x="3408" y="500"/>
                    </a:lnTo>
                    <a:lnTo>
                      <a:pt x="3408" y="473"/>
                    </a:lnTo>
                    <a:lnTo>
                      <a:pt x="3377" y="443"/>
                    </a:lnTo>
                    <a:lnTo>
                      <a:pt x="3377" y="413"/>
                    </a:lnTo>
                    <a:lnTo>
                      <a:pt x="3320" y="413"/>
                    </a:lnTo>
                    <a:lnTo>
                      <a:pt x="3320" y="382"/>
                    </a:lnTo>
                    <a:lnTo>
                      <a:pt x="3289" y="354"/>
                    </a:lnTo>
                    <a:lnTo>
                      <a:pt x="3259" y="354"/>
                    </a:lnTo>
                    <a:lnTo>
                      <a:pt x="3231" y="382"/>
                    </a:lnTo>
                    <a:lnTo>
                      <a:pt x="3170" y="354"/>
                    </a:lnTo>
                    <a:lnTo>
                      <a:pt x="3082" y="354"/>
                    </a:lnTo>
                    <a:lnTo>
                      <a:pt x="3113" y="325"/>
                    </a:lnTo>
                    <a:lnTo>
                      <a:pt x="3082" y="325"/>
                    </a:lnTo>
                    <a:lnTo>
                      <a:pt x="3082" y="264"/>
                    </a:lnTo>
                    <a:lnTo>
                      <a:pt x="3052" y="236"/>
                    </a:lnTo>
                    <a:lnTo>
                      <a:pt x="3022" y="236"/>
                    </a:lnTo>
                    <a:lnTo>
                      <a:pt x="3022" y="206"/>
                    </a:lnTo>
                    <a:lnTo>
                      <a:pt x="3082" y="206"/>
                    </a:lnTo>
                    <a:lnTo>
                      <a:pt x="3113" y="175"/>
                    </a:lnTo>
                    <a:lnTo>
                      <a:pt x="3113" y="146"/>
                    </a:lnTo>
                    <a:lnTo>
                      <a:pt x="3082" y="146"/>
                    </a:lnTo>
                    <a:lnTo>
                      <a:pt x="3022" y="87"/>
                    </a:lnTo>
                    <a:lnTo>
                      <a:pt x="3022" y="57"/>
                    </a:lnTo>
                    <a:lnTo>
                      <a:pt x="2994" y="27"/>
                    </a:lnTo>
                    <a:lnTo>
                      <a:pt x="2963" y="27"/>
                    </a:lnTo>
                    <a:lnTo>
                      <a:pt x="2963" y="0"/>
                    </a:lnTo>
                    <a:lnTo>
                      <a:pt x="2727" y="0"/>
                    </a:lnTo>
                    <a:lnTo>
                      <a:pt x="2697" y="27"/>
                    </a:lnTo>
                    <a:lnTo>
                      <a:pt x="2638" y="27"/>
                    </a:lnTo>
                    <a:lnTo>
                      <a:pt x="2608" y="0"/>
                    </a:lnTo>
                    <a:lnTo>
                      <a:pt x="2548" y="0"/>
                    </a:lnTo>
                    <a:lnTo>
                      <a:pt x="2548" y="57"/>
                    </a:lnTo>
                    <a:lnTo>
                      <a:pt x="2520" y="87"/>
                    </a:lnTo>
                    <a:lnTo>
                      <a:pt x="2429" y="87"/>
                    </a:lnTo>
                    <a:lnTo>
                      <a:pt x="2401" y="87"/>
                    </a:lnTo>
                    <a:lnTo>
                      <a:pt x="2371" y="57"/>
                    </a:lnTo>
                    <a:lnTo>
                      <a:pt x="2310" y="57"/>
                    </a:lnTo>
                    <a:lnTo>
                      <a:pt x="2283" y="87"/>
                    </a:lnTo>
                    <a:lnTo>
                      <a:pt x="2192" y="87"/>
                    </a:lnTo>
                    <a:lnTo>
                      <a:pt x="2192" y="118"/>
                    </a:lnTo>
                    <a:lnTo>
                      <a:pt x="2164" y="118"/>
                    </a:lnTo>
                    <a:lnTo>
                      <a:pt x="2133" y="146"/>
                    </a:lnTo>
                    <a:lnTo>
                      <a:pt x="2133" y="206"/>
                    </a:lnTo>
                    <a:lnTo>
                      <a:pt x="2103" y="236"/>
                    </a:lnTo>
                    <a:lnTo>
                      <a:pt x="2133" y="264"/>
                    </a:lnTo>
                    <a:lnTo>
                      <a:pt x="2133" y="325"/>
                    </a:lnTo>
                    <a:lnTo>
                      <a:pt x="2164" y="325"/>
                    </a:lnTo>
                    <a:lnTo>
                      <a:pt x="2133" y="354"/>
                    </a:lnTo>
                    <a:lnTo>
                      <a:pt x="2103" y="354"/>
                    </a:lnTo>
                    <a:lnTo>
                      <a:pt x="2046" y="294"/>
                    </a:lnTo>
                    <a:lnTo>
                      <a:pt x="2046" y="264"/>
                    </a:lnTo>
                    <a:lnTo>
                      <a:pt x="1985" y="264"/>
                    </a:lnTo>
                    <a:lnTo>
                      <a:pt x="1955" y="294"/>
                    </a:lnTo>
                    <a:lnTo>
                      <a:pt x="1926" y="294"/>
                    </a:lnTo>
                    <a:lnTo>
                      <a:pt x="1897" y="264"/>
                    </a:lnTo>
                    <a:lnTo>
                      <a:pt x="1867" y="264"/>
                    </a:lnTo>
                    <a:lnTo>
                      <a:pt x="1837" y="294"/>
                    </a:lnTo>
                    <a:lnTo>
                      <a:pt x="1808" y="294"/>
                    </a:lnTo>
                    <a:lnTo>
                      <a:pt x="1808" y="325"/>
                    </a:lnTo>
                    <a:lnTo>
                      <a:pt x="1778" y="294"/>
                    </a:lnTo>
                    <a:lnTo>
                      <a:pt x="1778" y="236"/>
                    </a:lnTo>
                    <a:lnTo>
                      <a:pt x="1718" y="236"/>
                    </a:lnTo>
                    <a:lnTo>
                      <a:pt x="1690" y="264"/>
                    </a:lnTo>
                    <a:lnTo>
                      <a:pt x="1660" y="264"/>
                    </a:lnTo>
                    <a:lnTo>
                      <a:pt x="1660" y="294"/>
                    </a:lnTo>
                    <a:lnTo>
                      <a:pt x="1600" y="236"/>
                    </a:lnTo>
                    <a:lnTo>
                      <a:pt x="1571" y="264"/>
                    </a:lnTo>
                    <a:lnTo>
                      <a:pt x="1541" y="236"/>
                    </a:lnTo>
                    <a:lnTo>
                      <a:pt x="1511" y="236"/>
                    </a:lnTo>
                    <a:lnTo>
                      <a:pt x="1480" y="264"/>
                    </a:lnTo>
                    <a:lnTo>
                      <a:pt x="1453" y="236"/>
                    </a:lnTo>
                    <a:lnTo>
                      <a:pt x="1423" y="236"/>
                    </a:lnTo>
                    <a:lnTo>
                      <a:pt x="1423" y="264"/>
                    </a:lnTo>
                    <a:lnTo>
                      <a:pt x="1393" y="264"/>
                    </a:lnTo>
                    <a:lnTo>
                      <a:pt x="1362" y="236"/>
                    </a:lnTo>
                    <a:lnTo>
                      <a:pt x="1273" y="236"/>
                    </a:lnTo>
                    <a:lnTo>
                      <a:pt x="1216" y="175"/>
                    </a:lnTo>
                    <a:lnTo>
                      <a:pt x="1067" y="175"/>
                    </a:lnTo>
                    <a:lnTo>
                      <a:pt x="1037" y="146"/>
                    </a:lnTo>
                    <a:lnTo>
                      <a:pt x="888" y="146"/>
                    </a:lnTo>
                    <a:lnTo>
                      <a:pt x="860" y="118"/>
                    </a:lnTo>
                    <a:lnTo>
                      <a:pt x="830" y="146"/>
                    </a:lnTo>
                    <a:lnTo>
                      <a:pt x="800" y="146"/>
                    </a:lnTo>
                    <a:lnTo>
                      <a:pt x="770" y="118"/>
                    </a:lnTo>
                    <a:lnTo>
                      <a:pt x="711" y="118"/>
                    </a:lnTo>
                    <a:lnTo>
                      <a:pt x="681" y="146"/>
                    </a:lnTo>
                    <a:lnTo>
                      <a:pt x="534" y="146"/>
                    </a:lnTo>
                    <a:lnTo>
                      <a:pt x="504" y="175"/>
                    </a:lnTo>
                    <a:lnTo>
                      <a:pt x="504" y="206"/>
                    </a:lnTo>
                    <a:lnTo>
                      <a:pt x="474" y="206"/>
                    </a:lnTo>
                    <a:close/>
                  </a:path>
                </a:pathLst>
              </a:custGeom>
              <a:solidFill>
                <a:srgbClr val="FECC2E"/>
              </a:solidFill>
              <a:ln w="9525">
                <a:noFill/>
                <a:round/>
                <a:headEnd/>
                <a:tailEnd/>
              </a:ln>
            </p:spPr>
            <p:txBody>
              <a:bodyPr/>
              <a:lstStyle/>
              <a:p>
                <a:endParaRPr lang="en-GB"/>
              </a:p>
            </p:txBody>
          </p:sp>
          <p:sp>
            <p:nvSpPr>
              <p:cNvPr id="19477" name="Freeform 21"/>
              <p:cNvSpPr>
                <a:spLocks/>
              </p:cNvSpPr>
              <p:nvPr/>
            </p:nvSpPr>
            <p:spPr bwMode="auto">
              <a:xfrm>
                <a:off x="4887" y="2890"/>
                <a:ext cx="30" cy="29"/>
              </a:xfrm>
              <a:custGeom>
                <a:avLst/>
                <a:gdLst/>
                <a:ahLst/>
                <a:cxnLst>
                  <a:cxn ang="0">
                    <a:pos x="88" y="119"/>
                  </a:cxn>
                  <a:cxn ang="0">
                    <a:pos x="118" y="119"/>
                  </a:cxn>
                  <a:cxn ang="0">
                    <a:pos x="118" y="89"/>
                  </a:cxn>
                  <a:cxn ang="0">
                    <a:pos x="30" y="0"/>
                  </a:cxn>
                  <a:cxn ang="0">
                    <a:pos x="0" y="0"/>
                  </a:cxn>
                  <a:cxn ang="0">
                    <a:pos x="30" y="30"/>
                  </a:cxn>
                  <a:cxn ang="0">
                    <a:pos x="30" y="89"/>
                  </a:cxn>
                  <a:cxn ang="0">
                    <a:pos x="57" y="89"/>
                  </a:cxn>
                  <a:cxn ang="0">
                    <a:pos x="88" y="119"/>
                  </a:cxn>
                </a:cxnLst>
                <a:rect l="0" t="0" r="r" b="b"/>
                <a:pathLst>
                  <a:path w="118" h="119">
                    <a:moveTo>
                      <a:pt x="88" y="119"/>
                    </a:moveTo>
                    <a:lnTo>
                      <a:pt x="118" y="119"/>
                    </a:lnTo>
                    <a:lnTo>
                      <a:pt x="118" y="89"/>
                    </a:lnTo>
                    <a:lnTo>
                      <a:pt x="30" y="0"/>
                    </a:lnTo>
                    <a:lnTo>
                      <a:pt x="0" y="0"/>
                    </a:lnTo>
                    <a:lnTo>
                      <a:pt x="30" y="30"/>
                    </a:lnTo>
                    <a:lnTo>
                      <a:pt x="30" y="89"/>
                    </a:lnTo>
                    <a:lnTo>
                      <a:pt x="57" y="89"/>
                    </a:lnTo>
                    <a:lnTo>
                      <a:pt x="88" y="119"/>
                    </a:lnTo>
                    <a:close/>
                  </a:path>
                </a:pathLst>
              </a:custGeom>
              <a:solidFill>
                <a:srgbClr val="E6F6ED"/>
              </a:solidFill>
              <a:ln w="9525">
                <a:noFill/>
                <a:round/>
                <a:headEnd/>
                <a:tailEnd/>
              </a:ln>
            </p:spPr>
            <p:txBody>
              <a:bodyPr/>
              <a:lstStyle/>
              <a:p>
                <a:endParaRPr lang="en-GB"/>
              </a:p>
            </p:txBody>
          </p:sp>
          <p:sp>
            <p:nvSpPr>
              <p:cNvPr id="19478" name="Freeform 22"/>
              <p:cNvSpPr>
                <a:spLocks/>
              </p:cNvSpPr>
              <p:nvPr/>
            </p:nvSpPr>
            <p:spPr bwMode="auto">
              <a:xfrm>
                <a:off x="4887" y="2882"/>
                <a:ext cx="8" cy="8"/>
              </a:xfrm>
              <a:custGeom>
                <a:avLst/>
                <a:gdLst/>
                <a:ahLst/>
                <a:cxnLst>
                  <a:cxn ang="0">
                    <a:pos x="0" y="0"/>
                  </a:cxn>
                  <a:cxn ang="0">
                    <a:pos x="0" y="30"/>
                  </a:cxn>
                  <a:cxn ang="0">
                    <a:pos x="30" y="30"/>
                  </a:cxn>
                  <a:cxn ang="0">
                    <a:pos x="0" y="0"/>
                  </a:cxn>
                </a:cxnLst>
                <a:rect l="0" t="0" r="r" b="b"/>
                <a:pathLst>
                  <a:path w="30" h="30">
                    <a:moveTo>
                      <a:pt x="0" y="0"/>
                    </a:moveTo>
                    <a:lnTo>
                      <a:pt x="0" y="30"/>
                    </a:lnTo>
                    <a:lnTo>
                      <a:pt x="30" y="30"/>
                    </a:lnTo>
                    <a:lnTo>
                      <a:pt x="0" y="0"/>
                    </a:lnTo>
                    <a:close/>
                  </a:path>
                </a:pathLst>
              </a:custGeom>
              <a:solidFill>
                <a:srgbClr val="FECC2E"/>
              </a:solidFill>
              <a:ln w="9525">
                <a:noFill/>
                <a:round/>
                <a:headEnd/>
                <a:tailEnd/>
              </a:ln>
            </p:spPr>
            <p:txBody>
              <a:bodyPr/>
              <a:lstStyle/>
              <a:p>
                <a:endParaRPr lang="en-GB"/>
              </a:p>
            </p:txBody>
          </p:sp>
          <p:sp>
            <p:nvSpPr>
              <p:cNvPr id="19479" name="Freeform 23"/>
              <p:cNvSpPr>
                <a:spLocks/>
              </p:cNvSpPr>
              <p:nvPr/>
            </p:nvSpPr>
            <p:spPr bwMode="auto">
              <a:xfrm>
                <a:off x="4316" y="3186"/>
                <a:ext cx="1342" cy="532"/>
              </a:xfrm>
              <a:custGeom>
                <a:avLst/>
                <a:gdLst/>
                <a:ahLst/>
                <a:cxnLst>
                  <a:cxn ang="0">
                    <a:pos x="1719" y="148"/>
                  </a:cxn>
                  <a:cxn ang="0">
                    <a:pos x="1512" y="237"/>
                  </a:cxn>
                  <a:cxn ang="0">
                    <a:pos x="1185" y="325"/>
                  </a:cxn>
                  <a:cxn ang="0">
                    <a:pos x="802" y="295"/>
                  </a:cxn>
                  <a:cxn ang="0">
                    <a:pos x="564" y="207"/>
                  </a:cxn>
                  <a:cxn ang="0">
                    <a:pos x="297" y="0"/>
                  </a:cxn>
                  <a:cxn ang="0">
                    <a:pos x="118" y="89"/>
                  </a:cxn>
                  <a:cxn ang="0">
                    <a:pos x="149" y="268"/>
                  </a:cxn>
                  <a:cxn ang="0">
                    <a:pos x="29" y="443"/>
                  </a:cxn>
                  <a:cxn ang="0">
                    <a:pos x="118" y="562"/>
                  </a:cxn>
                  <a:cxn ang="0">
                    <a:pos x="236" y="532"/>
                  </a:cxn>
                  <a:cxn ang="0">
                    <a:pos x="386" y="386"/>
                  </a:cxn>
                  <a:cxn ang="0">
                    <a:pos x="830" y="386"/>
                  </a:cxn>
                  <a:cxn ang="0">
                    <a:pos x="920" y="504"/>
                  </a:cxn>
                  <a:cxn ang="0">
                    <a:pos x="564" y="562"/>
                  </a:cxn>
                  <a:cxn ang="0">
                    <a:pos x="356" y="593"/>
                  </a:cxn>
                  <a:cxn ang="0">
                    <a:pos x="118" y="650"/>
                  </a:cxn>
                  <a:cxn ang="0">
                    <a:pos x="60" y="918"/>
                  </a:cxn>
                  <a:cxn ang="0">
                    <a:pos x="209" y="977"/>
                  </a:cxn>
                  <a:cxn ang="0">
                    <a:pos x="267" y="1154"/>
                  </a:cxn>
                  <a:cxn ang="0">
                    <a:pos x="236" y="1273"/>
                  </a:cxn>
                  <a:cxn ang="0">
                    <a:pos x="149" y="1243"/>
                  </a:cxn>
                  <a:cxn ang="0">
                    <a:pos x="236" y="1333"/>
                  </a:cxn>
                  <a:cxn ang="0">
                    <a:pos x="416" y="1452"/>
                  </a:cxn>
                  <a:cxn ang="0">
                    <a:pos x="474" y="1628"/>
                  </a:cxn>
                  <a:cxn ang="0">
                    <a:pos x="416" y="1747"/>
                  </a:cxn>
                  <a:cxn ang="0">
                    <a:pos x="534" y="1804"/>
                  </a:cxn>
                  <a:cxn ang="0">
                    <a:pos x="741" y="1804"/>
                  </a:cxn>
                  <a:cxn ang="0">
                    <a:pos x="889" y="1835"/>
                  </a:cxn>
                  <a:cxn ang="0">
                    <a:pos x="1009" y="1983"/>
                  </a:cxn>
                  <a:cxn ang="0">
                    <a:pos x="1216" y="2013"/>
                  </a:cxn>
                  <a:cxn ang="0">
                    <a:pos x="1364" y="1924"/>
                  </a:cxn>
                  <a:cxn ang="0">
                    <a:pos x="1631" y="1835"/>
                  </a:cxn>
                  <a:cxn ang="0">
                    <a:pos x="1987" y="2072"/>
                  </a:cxn>
                  <a:cxn ang="0">
                    <a:pos x="2340" y="2013"/>
                  </a:cxn>
                  <a:cxn ang="0">
                    <a:pos x="2578" y="1804"/>
                  </a:cxn>
                  <a:cxn ang="0">
                    <a:pos x="2786" y="1895"/>
                  </a:cxn>
                  <a:cxn ang="0">
                    <a:pos x="2906" y="2042"/>
                  </a:cxn>
                  <a:cxn ang="0">
                    <a:pos x="3082" y="2013"/>
                  </a:cxn>
                  <a:cxn ang="0">
                    <a:pos x="3200" y="1865"/>
                  </a:cxn>
                  <a:cxn ang="0">
                    <a:pos x="3645" y="1804"/>
                  </a:cxn>
                  <a:cxn ang="0">
                    <a:pos x="4030" y="1804"/>
                  </a:cxn>
                  <a:cxn ang="0">
                    <a:pos x="4209" y="1686"/>
                  </a:cxn>
                  <a:cxn ang="0">
                    <a:pos x="4683" y="1686"/>
                  </a:cxn>
                  <a:cxn ang="0">
                    <a:pos x="5097" y="1658"/>
                  </a:cxn>
                  <a:cxn ang="0">
                    <a:pos x="5274" y="1686"/>
                  </a:cxn>
                  <a:cxn ang="0">
                    <a:pos x="5274" y="1479"/>
                  </a:cxn>
                  <a:cxn ang="0">
                    <a:pos x="5158" y="1243"/>
                  </a:cxn>
                  <a:cxn ang="0">
                    <a:pos x="5097" y="977"/>
                  </a:cxn>
                  <a:cxn ang="0">
                    <a:pos x="5217" y="799"/>
                  </a:cxn>
                  <a:cxn ang="0">
                    <a:pos x="4890" y="504"/>
                  </a:cxn>
                  <a:cxn ang="0">
                    <a:pos x="4802" y="325"/>
                  </a:cxn>
                  <a:cxn ang="0">
                    <a:pos x="4593" y="207"/>
                  </a:cxn>
                  <a:cxn ang="0">
                    <a:pos x="4328" y="237"/>
                  </a:cxn>
                  <a:cxn ang="0">
                    <a:pos x="4061" y="325"/>
                  </a:cxn>
                  <a:cxn ang="0">
                    <a:pos x="3763" y="386"/>
                  </a:cxn>
                  <a:cxn ang="0">
                    <a:pos x="3350" y="386"/>
                  </a:cxn>
                  <a:cxn ang="0">
                    <a:pos x="2993" y="268"/>
                  </a:cxn>
                  <a:cxn ang="0">
                    <a:pos x="2638" y="148"/>
                  </a:cxn>
                  <a:cxn ang="0">
                    <a:pos x="2490" y="30"/>
                  </a:cxn>
                  <a:cxn ang="0">
                    <a:pos x="1987" y="30"/>
                  </a:cxn>
                </a:cxnLst>
                <a:rect l="0" t="0" r="r" b="b"/>
                <a:pathLst>
                  <a:path w="5365" h="2131">
                    <a:moveTo>
                      <a:pt x="1957" y="59"/>
                    </a:moveTo>
                    <a:lnTo>
                      <a:pt x="1896" y="59"/>
                    </a:lnTo>
                    <a:lnTo>
                      <a:pt x="1869" y="89"/>
                    </a:lnTo>
                    <a:lnTo>
                      <a:pt x="1808" y="89"/>
                    </a:lnTo>
                    <a:lnTo>
                      <a:pt x="1778" y="118"/>
                    </a:lnTo>
                    <a:lnTo>
                      <a:pt x="1750" y="118"/>
                    </a:lnTo>
                    <a:lnTo>
                      <a:pt x="1719" y="148"/>
                    </a:lnTo>
                    <a:lnTo>
                      <a:pt x="1690" y="148"/>
                    </a:lnTo>
                    <a:lnTo>
                      <a:pt x="1660" y="177"/>
                    </a:lnTo>
                    <a:lnTo>
                      <a:pt x="1631" y="177"/>
                    </a:lnTo>
                    <a:lnTo>
                      <a:pt x="1601" y="207"/>
                    </a:lnTo>
                    <a:lnTo>
                      <a:pt x="1571" y="207"/>
                    </a:lnTo>
                    <a:lnTo>
                      <a:pt x="1541" y="237"/>
                    </a:lnTo>
                    <a:lnTo>
                      <a:pt x="1512" y="237"/>
                    </a:lnTo>
                    <a:lnTo>
                      <a:pt x="1483" y="268"/>
                    </a:lnTo>
                    <a:lnTo>
                      <a:pt x="1453" y="268"/>
                    </a:lnTo>
                    <a:lnTo>
                      <a:pt x="1483" y="295"/>
                    </a:lnTo>
                    <a:lnTo>
                      <a:pt x="1423" y="355"/>
                    </a:lnTo>
                    <a:lnTo>
                      <a:pt x="1276" y="355"/>
                    </a:lnTo>
                    <a:lnTo>
                      <a:pt x="1276" y="325"/>
                    </a:lnTo>
                    <a:lnTo>
                      <a:pt x="1185" y="325"/>
                    </a:lnTo>
                    <a:lnTo>
                      <a:pt x="1157" y="295"/>
                    </a:lnTo>
                    <a:lnTo>
                      <a:pt x="1127" y="325"/>
                    </a:lnTo>
                    <a:lnTo>
                      <a:pt x="948" y="325"/>
                    </a:lnTo>
                    <a:lnTo>
                      <a:pt x="920" y="295"/>
                    </a:lnTo>
                    <a:lnTo>
                      <a:pt x="859" y="295"/>
                    </a:lnTo>
                    <a:lnTo>
                      <a:pt x="830" y="325"/>
                    </a:lnTo>
                    <a:lnTo>
                      <a:pt x="802" y="295"/>
                    </a:lnTo>
                    <a:lnTo>
                      <a:pt x="771" y="295"/>
                    </a:lnTo>
                    <a:lnTo>
                      <a:pt x="741" y="268"/>
                    </a:lnTo>
                    <a:lnTo>
                      <a:pt x="682" y="268"/>
                    </a:lnTo>
                    <a:lnTo>
                      <a:pt x="653" y="237"/>
                    </a:lnTo>
                    <a:lnTo>
                      <a:pt x="623" y="237"/>
                    </a:lnTo>
                    <a:lnTo>
                      <a:pt x="593" y="207"/>
                    </a:lnTo>
                    <a:lnTo>
                      <a:pt x="564" y="207"/>
                    </a:lnTo>
                    <a:lnTo>
                      <a:pt x="534" y="177"/>
                    </a:lnTo>
                    <a:lnTo>
                      <a:pt x="534" y="148"/>
                    </a:lnTo>
                    <a:lnTo>
                      <a:pt x="504" y="118"/>
                    </a:lnTo>
                    <a:lnTo>
                      <a:pt x="534" y="89"/>
                    </a:lnTo>
                    <a:lnTo>
                      <a:pt x="504" y="59"/>
                    </a:lnTo>
                    <a:lnTo>
                      <a:pt x="356" y="59"/>
                    </a:lnTo>
                    <a:lnTo>
                      <a:pt x="297" y="0"/>
                    </a:lnTo>
                    <a:lnTo>
                      <a:pt x="267" y="30"/>
                    </a:lnTo>
                    <a:lnTo>
                      <a:pt x="236" y="0"/>
                    </a:lnTo>
                    <a:lnTo>
                      <a:pt x="236" y="30"/>
                    </a:lnTo>
                    <a:lnTo>
                      <a:pt x="209" y="30"/>
                    </a:lnTo>
                    <a:lnTo>
                      <a:pt x="179" y="59"/>
                    </a:lnTo>
                    <a:lnTo>
                      <a:pt x="118" y="59"/>
                    </a:lnTo>
                    <a:lnTo>
                      <a:pt x="118" y="89"/>
                    </a:lnTo>
                    <a:lnTo>
                      <a:pt x="90" y="89"/>
                    </a:lnTo>
                    <a:lnTo>
                      <a:pt x="60" y="118"/>
                    </a:lnTo>
                    <a:lnTo>
                      <a:pt x="60" y="148"/>
                    </a:lnTo>
                    <a:lnTo>
                      <a:pt x="90" y="148"/>
                    </a:lnTo>
                    <a:lnTo>
                      <a:pt x="118" y="177"/>
                    </a:lnTo>
                    <a:lnTo>
                      <a:pt x="149" y="237"/>
                    </a:lnTo>
                    <a:lnTo>
                      <a:pt x="149" y="268"/>
                    </a:lnTo>
                    <a:lnTo>
                      <a:pt x="118" y="268"/>
                    </a:lnTo>
                    <a:lnTo>
                      <a:pt x="60" y="325"/>
                    </a:lnTo>
                    <a:lnTo>
                      <a:pt x="60" y="355"/>
                    </a:lnTo>
                    <a:lnTo>
                      <a:pt x="90" y="386"/>
                    </a:lnTo>
                    <a:lnTo>
                      <a:pt x="60" y="386"/>
                    </a:lnTo>
                    <a:lnTo>
                      <a:pt x="29" y="414"/>
                    </a:lnTo>
                    <a:lnTo>
                      <a:pt x="29" y="443"/>
                    </a:lnTo>
                    <a:lnTo>
                      <a:pt x="0" y="474"/>
                    </a:lnTo>
                    <a:lnTo>
                      <a:pt x="0" y="504"/>
                    </a:lnTo>
                    <a:lnTo>
                      <a:pt x="209" y="504"/>
                    </a:lnTo>
                    <a:lnTo>
                      <a:pt x="209" y="532"/>
                    </a:lnTo>
                    <a:lnTo>
                      <a:pt x="179" y="532"/>
                    </a:lnTo>
                    <a:lnTo>
                      <a:pt x="149" y="562"/>
                    </a:lnTo>
                    <a:lnTo>
                      <a:pt x="118" y="562"/>
                    </a:lnTo>
                    <a:lnTo>
                      <a:pt x="60" y="623"/>
                    </a:lnTo>
                    <a:lnTo>
                      <a:pt x="60" y="711"/>
                    </a:lnTo>
                    <a:lnTo>
                      <a:pt x="90" y="681"/>
                    </a:lnTo>
                    <a:lnTo>
                      <a:pt x="90" y="650"/>
                    </a:lnTo>
                    <a:lnTo>
                      <a:pt x="118" y="623"/>
                    </a:lnTo>
                    <a:lnTo>
                      <a:pt x="149" y="623"/>
                    </a:lnTo>
                    <a:lnTo>
                      <a:pt x="236" y="532"/>
                    </a:lnTo>
                    <a:lnTo>
                      <a:pt x="267" y="532"/>
                    </a:lnTo>
                    <a:lnTo>
                      <a:pt x="297" y="504"/>
                    </a:lnTo>
                    <a:lnTo>
                      <a:pt x="327" y="504"/>
                    </a:lnTo>
                    <a:lnTo>
                      <a:pt x="356" y="474"/>
                    </a:lnTo>
                    <a:lnTo>
                      <a:pt x="356" y="443"/>
                    </a:lnTo>
                    <a:lnTo>
                      <a:pt x="386" y="414"/>
                    </a:lnTo>
                    <a:lnTo>
                      <a:pt x="386" y="386"/>
                    </a:lnTo>
                    <a:lnTo>
                      <a:pt x="504" y="386"/>
                    </a:lnTo>
                    <a:lnTo>
                      <a:pt x="534" y="355"/>
                    </a:lnTo>
                    <a:lnTo>
                      <a:pt x="682" y="355"/>
                    </a:lnTo>
                    <a:lnTo>
                      <a:pt x="711" y="386"/>
                    </a:lnTo>
                    <a:lnTo>
                      <a:pt x="802" y="386"/>
                    </a:lnTo>
                    <a:lnTo>
                      <a:pt x="830" y="355"/>
                    </a:lnTo>
                    <a:lnTo>
                      <a:pt x="830" y="386"/>
                    </a:lnTo>
                    <a:lnTo>
                      <a:pt x="859" y="414"/>
                    </a:lnTo>
                    <a:lnTo>
                      <a:pt x="889" y="414"/>
                    </a:lnTo>
                    <a:lnTo>
                      <a:pt x="889" y="443"/>
                    </a:lnTo>
                    <a:lnTo>
                      <a:pt x="1009" y="443"/>
                    </a:lnTo>
                    <a:lnTo>
                      <a:pt x="1039" y="474"/>
                    </a:lnTo>
                    <a:lnTo>
                      <a:pt x="948" y="474"/>
                    </a:lnTo>
                    <a:lnTo>
                      <a:pt x="920" y="504"/>
                    </a:lnTo>
                    <a:lnTo>
                      <a:pt x="802" y="504"/>
                    </a:lnTo>
                    <a:lnTo>
                      <a:pt x="771" y="532"/>
                    </a:lnTo>
                    <a:lnTo>
                      <a:pt x="802" y="562"/>
                    </a:lnTo>
                    <a:lnTo>
                      <a:pt x="859" y="562"/>
                    </a:lnTo>
                    <a:lnTo>
                      <a:pt x="830" y="593"/>
                    </a:lnTo>
                    <a:lnTo>
                      <a:pt x="534" y="593"/>
                    </a:lnTo>
                    <a:lnTo>
                      <a:pt x="564" y="562"/>
                    </a:lnTo>
                    <a:lnTo>
                      <a:pt x="504" y="532"/>
                    </a:lnTo>
                    <a:lnTo>
                      <a:pt x="474" y="562"/>
                    </a:lnTo>
                    <a:lnTo>
                      <a:pt x="504" y="593"/>
                    </a:lnTo>
                    <a:lnTo>
                      <a:pt x="504" y="623"/>
                    </a:lnTo>
                    <a:lnTo>
                      <a:pt x="416" y="623"/>
                    </a:lnTo>
                    <a:lnTo>
                      <a:pt x="386" y="593"/>
                    </a:lnTo>
                    <a:lnTo>
                      <a:pt x="356" y="593"/>
                    </a:lnTo>
                    <a:lnTo>
                      <a:pt x="327" y="562"/>
                    </a:lnTo>
                    <a:lnTo>
                      <a:pt x="297" y="562"/>
                    </a:lnTo>
                    <a:lnTo>
                      <a:pt x="267" y="593"/>
                    </a:lnTo>
                    <a:lnTo>
                      <a:pt x="179" y="593"/>
                    </a:lnTo>
                    <a:lnTo>
                      <a:pt x="179" y="623"/>
                    </a:lnTo>
                    <a:lnTo>
                      <a:pt x="149" y="650"/>
                    </a:lnTo>
                    <a:lnTo>
                      <a:pt x="118" y="650"/>
                    </a:lnTo>
                    <a:lnTo>
                      <a:pt x="90" y="681"/>
                    </a:lnTo>
                    <a:lnTo>
                      <a:pt x="90" y="711"/>
                    </a:lnTo>
                    <a:lnTo>
                      <a:pt x="60" y="711"/>
                    </a:lnTo>
                    <a:lnTo>
                      <a:pt x="60" y="829"/>
                    </a:lnTo>
                    <a:lnTo>
                      <a:pt x="29" y="859"/>
                    </a:lnTo>
                    <a:lnTo>
                      <a:pt x="29" y="888"/>
                    </a:lnTo>
                    <a:lnTo>
                      <a:pt x="60" y="918"/>
                    </a:lnTo>
                    <a:lnTo>
                      <a:pt x="90" y="888"/>
                    </a:lnTo>
                    <a:lnTo>
                      <a:pt x="179" y="888"/>
                    </a:lnTo>
                    <a:lnTo>
                      <a:pt x="209" y="859"/>
                    </a:lnTo>
                    <a:lnTo>
                      <a:pt x="236" y="859"/>
                    </a:lnTo>
                    <a:lnTo>
                      <a:pt x="267" y="888"/>
                    </a:lnTo>
                    <a:lnTo>
                      <a:pt x="209" y="948"/>
                    </a:lnTo>
                    <a:lnTo>
                      <a:pt x="209" y="977"/>
                    </a:lnTo>
                    <a:lnTo>
                      <a:pt x="236" y="977"/>
                    </a:lnTo>
                    <a:lnTo>
                      <a:pt x="236" y="1006"/>
                    </a:lnTo>
                    <a:lnTo>
                      <a:pt x="267" y="1006"/>
                    </a:lnTo>
                    <a:lnTo>
                      <a:pt x="267" y="1096"/>
                    </a:lnTo>
                    <a:lnTo>
                      <a:pt x="297" y="1066"/>
                    </a:lnTo>
                    <a:lnTo>
                      <a:pt x="327" y="1096"/>
                    </a:lnTo>
                    <a:lnTo>
                      <a:pt x="267" y="1154"/>
                    </a:lnTo>
                    <a:lnTo>
                      <a:pt x="236" y="1154"/>
                    </a:lnTo>
                    <a:lnTo>
                      <a:pt x="267" y="1184"/>
                    </a:lnTo>
                    <a:lnTo>
                      <a:pt x="267" y="1215"/>
                    </a:lnTo>
                    <a:lnTo>
                      <a:pt x="297" y="1243"/>
                    </a:lnTo>
                    <a:lnTo>
                      <a:pt x="356" y="1243"/>
                    </a:lnTo>
                    <a:lnTo>
                      <a:pt x="356" y="1273"/>
                    </a:lnTo>
                    <a:lnTo>
                      <a:pt x="236" y="1273"/>
                    </a:lnTo>
                    <a:lnTo>
                      <a:pt x="236" y="1302"/>
                    </a:lnTo>
                    <a:lnTo>
                      <a:pt x="209" y="1273"/>
                    </a:lnTo>
                    <a:lnTo>
                      <a:pt x="209" y="1215"/>
                    </a:lnTo>
                    <a:lnTo>
                      <a:pt x="179" y="1184"/>
                    </a:lnTo>
                    <a:lnTo>
                      <a:pt x="118" y="1184"/>
                    </a:lnTo>
                    <a:lnTo>
                      <a:pt x="149" y="1215"/>
                    </a:lnTo>
                    <a:lnTo>
                      <a:pt x="149" y="1243"/>
                    </a:lnTo>
                    <a:lnTo>
                      <a:pt x="179" y="1273"/>
                    </a:lnTo>
                    <a:lnTo>
                      <a:pt x="149" y="1302"/>
                    </a:lnTo>
                    <a:lnTo>
                      <a:pt x="118" y="1302"/>
                    </a:lnTo>
                    <a:lnTo>
                      <a:pt x="118" y="1333"/>
                    </a:lnTo>
                    <a:lnTo>
                      <a:pt x="149" y="1333"/>
                    </a:lnTo>
                    <a:lnTo>
                      <a:pt x="209" y="1361"/>
                    </a:lnTo>
                    <a:lnTo>
                      <a:pt x="236" y="1333"/>
                    </a:lnTo>
                    <a:lnTo>
                      <a:pt x="267" y="1333"/>
                    </a:lnTo>
                    <a:lnTo>
                      <a:pt x="267" y="1361"/>
                    </a:lnTo>
                    <a:lnTo>
                      <a:pt x="297" y="1391"/>
                    </a:lnTo>
                    <a:lnTo>
                      <a:pt x="356" y="1391"/>
                    </a:lnTo>
                    <a:lnTo>
                      <a:pt x="386" y="1422"/>
                    </a:lnTo>
                    <a:lnTo>
                      <a:pt x="416" y="1422"/>
                    </a:lnTo>
                    <a:lnTo>
                      <a:pt x="416" y="1452"/>
                    </a:lnTo>
                    <a:lnTo>
                      <a:pt x="356" y="1509"/>
                    </a:lnTo>
                    <a:lnTo>
                      <a:pt x="386" y="1540"/>
                    </a:lnTo>
                    <a:lnTo>
                      <a:pt x="386" y="1598"/>
                    </a:lnTo>
                    <a:lnTo>
                      <a:pt x="416" y="1628"/>
                    </a:lnTo>
                    <a:lnTo>
                      <a:pt x="446" y="1598"/>
                    </a:lnTo>
                    <a:lnTo>
                      <a:pt x="446" y="1628"/>
                    </a:lnTo>
                    <a:lnTo>
                      <a:pt x="474" y="1628"/>
                    </a:lnTo>
                    <a:lnTo>
                      <a:pt x="474" y="1658"/>
                    </a:lnTo>
                    <a:lnTo>
                      <a:pt x="504" y="1658"/>
                    </a:lnTo>
                    <a:lnTo>
                      <a:pt x="504" y="1686"/>
                    </a:lnTo>
                    <a:lnTo>
                      <a:pt x="474" y="1717"/>
                    </a:lnTo>
                    <a:lnTo>
                      <a:pt x="446" y="1686"/>
                    </a:lnTo>
                    <a:lnTo>
                      <a:pt x="416" y="1686"/>
                    </a:lnTo>
                    <a:lnTo>
                      <a:pt x="416" y="1747"/>
                    </a:lnTo>
                    <a:lnTo>
                      <a:pt x="623" y="1747"/>
                    </a:lnTo>
                    <a:lnTo>
                      <a:pt x="682" y="1717"/>
                    </a:lnTo>
                    <a:lnTo>
                      <a:pt x="711" y="1747"/>
                    </a:lnTo>
                    <a:lnTo>
                      <a:pt x="682" y="1777"/>
                    </a:lnTo>
                    <a:lnTo>
                      <a:pt x="653" y="1777"/>
                    </a:lnTo>
                    <a:lnTo>
                      <a:pt x="653" y="1804"/>
                    </a:lnTo>
                    <a:lnTo>
                      <a:pt x="534" y="1804"/>
                    </a:lnTo>
                    <a:lnTo>
                      <a:pt x="534" y="1835"/>
                    </a:lnTo>
                    <a:lnTo>
                      <a:pt x="623" y="1835"/>
                    </a:lnTo>
                    <a:lnTo>
                      <a:pt x="653" y="1865"/>
                    </a:lnTo>
                    <a:lnTo>
                      <a:pt x="653" y="1895"/>
                    </a:lnTo>
                    <a:lnTo>
                      <a:pt x="711" y="1835"/>
                    </a:lnTo>
                    <a:lnTo>
                      <a:pt x="711" y="1804"/>
                    </a:lnTo>
                    <a:lnTo>
                      <a:pt x="741" y="1804"/>
                    </a:lnTo>
                    <a:lnTo>
                      <a:pt x="771" y="1777"/>
                    </a:lnTo>
                    <a:lnTo>
                      <a:pt x="771" y="1804"/>
                    </a:lnTo>
                    <a:lnTo>
                      <a:pt x="802" y="1804"/>
                    </a:lnTo>
                    <a:lnTo>
                      <a:pt x="802" y="1835"/>
                    </a:lnTo>
                    <a:lnTo>
                      <a:pt x="859" y="1835"/>
                    </a:lnTo>
                    <a:lnTo>
                      <a:pt x="889" y="1865"/>
                    </a:lnTo>
                    <a:lnTo>
                      <a:pt x="889" y="1835"/>
                    </a:lnTo>
                    <a:lnTo>
                      <a:pt x="920" y="1835"/>
                    </a:lnTo>
                    <a:lnTo>
                      <a:pt x="948" y="1865"/>
                    </a:lnTo>
                    <a:lnTo>
                      <a:pt x="920" y="1895"/>
                    </a:lnTo>
                    <a:lnTo>
                      <a:pt x="948" y="1895"/>
                    </a:lnTo>
                    <a:lnTo>
                      <a:pt x="978" y="1924"/>
                    </a:lnTo>
                    <a:lnTo>
                      <a:pt x="978" y="1953"/>
                    </a:lnTo>
                    <a:lnTo>
                      <a:pt x="1009" y="1983"/>
                    </a:lnTo>
                    <a:lnTo>
                      <a:pt x="1039" y="1983"/>
                    </a:lnTo>
                    <a:lnTo>
                      <a:pt x="1066" y="2013"/>
                    </a:lnTo>
                    <a:lnTo>
                      <a:pt x="1096" y="2013"/>
                    </a:lnTo>
                    <a:lnTo>
                      <a:pt x="1127" y="2042"/>
                    </a:lnTo>
                    <a:lnTo>
                      <a:pt x="1157" y="2042"/>
                    </a:lnTo>
                    <a:lnTo>
                      <a:pt x="1185" y="2013"/>
                    </a:lnTo>
                    <a:lnTo>
                      <a:pt x="1216" y="2013"/>
                    </a:lnTo>
                    <a:lnTo>
                      <a:pt x="1216" y="1983"/>
                    </a:lnTo>
                    <a:lnTo>
                      <a:pt x="1304" y="1983"/>
                    </a:lnTo>
                    <a:lnTo>
                      <a:pt x="1334" y="2013"/>
                    </a:lnTo>
                    <a:lnTo>
                      <a:pt x="1334" y="1983"/>
                    </a:lnTo>
                    <a:lnTo>
                      <a:pt x="1364" y="1983"/>
                    </a:lnTo>
                    <a:lnTo>
                      <a:pt x="1334" y="1924"/>
                    </a:lnTo>
                    <a:lnTo>
                      <a:pt x="1364" y="1924"/>
                    </a:lnTo>
                    <a:lnTo>
                      <a:pt x="1364" y="1804"/>
                    </a:lnTo>
                    <a:lnTo>
                      <a:pt x="1394" y="1777"/>
                    </a:lnTo>
                    <a:lnTo>
                      <a:pt x="1483" y="1777"/>
                    </a:lnTo>
                    <a:lnTo>
                      <a:pt x="1512" y="1804"/>
                    </a:lnTo>
                    <a:lnTo>
                      <a:pt x="1571" y="1804"/>
                    </a:lnTo>
                    <a:lnTo>
                      <a:pt x="1601" y="1835"/>
                    </a:lnTo>
                    <a:lnTo>
                      <a:pt x="1631" y="1835"/>
                    </a:lnTo>
                    <a:lnTo>
                      <a:pt x="1660" y="1865"/>
                    </a:lnTo>
                    <a:lnTo>
                      <a:pt x="1719" y="1865"/>
                    </a:lnTo>
                    <a:lnTo>
                      <a:pt x="1750" y="1895"/>
                    </a:lnTo>
                    <a:lnTo>
                      <a:pt x="1778" y="1895"/>
                    </a:lnTo>
                    <a:lnTo>
                      <a:pt x="1926" y="2042"/>
                    </a:lnTo>
                    <a:lnTo>
                      <a:pt x="1957" y="2042"/>
                    </a:lnTo>
                    <a:lnTo>
                      <a:pt x="1987" y="2072"/>
                    </a:lnTo>
                    <a:lnTo>
                      <a:pt x="2015" y="2072"/>
                    </a:lnTo>
                    <a:lnTo>
                      <a:pt x="2045" y="2042"/>
                    </a:lnTo>
                    <a:lnTo>
                      <a:pt x="2194" y="2042"/>
                    </a:lnTo>
                    <a:lnTo>
                      <a:pt x="2224" y="2013"/>
                    </a:lnTo>
                    <a:lnTo>
                      <a:pt x="2252" y="2042"/>
                    </a:lnTo>
                    <a:lnTo>
                      <a:pt x="2313" y="1983"/>
                    </a:lnTo>
                    <a:lnTo>
                      <a:pt x="2340" y="2013"/>
                    </a:lnTo>
                    <a:lnTo>
                      <a:pt x="2340" y="1983"/>
                    </a:lnTo>
                    <a:lnTo>
                      <a:pt x="2371" y="1953"/>
                    </a:lnTo>
                    <a:lnTo>
                      <a:pt x="2371" y="1924"/>
                    </a:lnTo>
                    <a:lnTo>
                      <a:pt x="2431" y="1865"/>
                    </a:lnTo>
                    <a:lnTo>
                      <a:pt x="2460" y="1865"/>
                    </a:lnTo>
                    <a:lnTo>
                      <a:pt x="2520" y="1804"/>
                    </a:lnTo>
                    <a:lnTo>
                      <a:pt x="2578" y="1804"/>
                    </a:lnTo>
                    <a:lnTo>
                      <a:pt x="2578" y="1835"/>
                    </a:lnTo>
                    <a:lnTo>
                      <a:pt x="2608" y="1835"/>
                    </a:lnTo>
                    <a:lnTo>
                      <a:pt x="2638" y="1865"/>
                    </a:lnTo>
                    <a:lnTo>
                      <a:pt x="2697" y="1895"/>
                    </a:lnTo>
                    <a:lnTo>
                      <a:pt x="2726" y="1895"/>
                    </a:lnTo>
                    <a:lnTo>
                      <a:pt x="2756" y="1865"/>
                    </a:lnTo>
                    <a:lnTo>
                      <a:pt x="2786" y="1895"/>
                    </a:lnTo>
                    <a:lnTo>
                      <a:pt x="2786" y="1865"/>
                    </a:lnTo>
                    <a:lnTo>
                      <a:pt x="2875" y="1777"/>
                    </a:lnTo>
                    <a:lnTo>
                      <a:pt x="2906" y="1777"/>
                    </a:lnTo>
                    <a:lnTo>
                      <a:pt x="2963" y="1835"/>
                    </a:lnTo>
                    <a:lnTo>
                      <a:pt x="2963" y="1865"/>
                    </a:lnTo>
                    <a:lnTo>
                      <a:pt x="2845" y="1983"/>
                    </a:lnTo>
                    <a:lnTo>
                      <a:pt x="2906" y="2042"/>
                    </a:lnTo>
                    <a:lnTo>
                      <a:pt x="2906" y="2102"/>
                    </a:lnTo>
                    <a:lnTo>
                      <a:pt x="2933" y="2102"/>
                    </a:lnTo>
                    <a:lnTo>
                      <a:pt x="2933" y="2131"/>
                    </a:lnTo>
                    <a:lnTo>
                      <a:pt x="2963" y="2131"/>
                    </a:lnTo>
                    <a:lnTo>
                      <a:pt x="3024" y="2072"/>
                    </a:lnTo>
                    <a:lnTo>
                      <a:pt x="3024" y="2013"/>
                    </a:lnTo>
                    <a:lnTo>
                      <a:pt x="3082" y="2013"/>
                    </a:lnTo>
                    <a:lnTo>
                      <a:pt x="3113" y="1983"/>
                    </a:lnTo>
                    <a:lnTo>
                      <a:pt x="3052" y="1924"/>
                    </a:lnTo>
                    <a:lnTo>
                      <a:pt x="3082" y="1895"/>
                    </a:lnTo>
                    <a:lnTo>
                      <a:pt x="3082" y="1804"/>
                    </a:lnTo>
                    <a:lnTo>
                      <a:pt x="3170" y="1804"/>
                    </a:lnTo>
                    <a:lnTo>
                      <a:pt x="3200" y="1835"/>
                    </a:lnTo>
                    <a:lnTo>
                      <a:pt x="3200" y="1865"/>
                    </a:lnTo>
                    <a:lnTo>
                      <a:pt x="3320" y="1865"/>
                    </a:lnTo>
                    <a:lnTo>
                      <a:pt x="3350" y="1835"/>
                    </a:lnTo>
                    <a:lnTo>
                      <a:pt x="3407" y="1835"/>
                    </a:lnTo>
                    <a:lnTo>
                      <a:pt x="3468" y="1804"/>
                    </a:lnTo>
                    <a:lnTo>
                      <a:pt x="3498" y="1777"/>
                    </a:lnTo>
                    <a:lnTo>
                      <a:pt x="3616" y="1777"/>
                    </a:lnTo>
                    <a:lnTo>
                      <a:pt x="3645" y="1804"/>
                    </a:lnTo>
                    <a:lnTo>
                      <a:pt x="3645" y="1835"/>
                    </a:lnTo>
                    <a:lnTo>
                      <a:pt x="3793" y="1835"/>
                    </a:lnTo>
                    <a:lnTo>
                      <a:pt x="3823" y="1865"/>
                    </a:lnTo>
                    <a:lnTo>
                      <a:pt x="3882" y="1835"/>
                    </a:lnTo>
                    <a:lnTo>
                      <a:pt x="3973" y="1835"/>
                    </a:lnTo>
                    <a:lnTo>
                      <a:pt x="4000" y="1804"/>
                    </a:lnTo>
                    <a:lnTo>
                      <a:pt x="4030" y="1804"/>
                    </a:lnTo>
                    <a:lnTo>
                      <a:pt x="4030" y="1777"/>
                    </a:lnTo>
                    <a:lnTo>
                      <a:pt x="4091" y="1777"/>
                    </a:lnTo>
                    <a:lnTo>
                      <a:pt x="4119" y="1747"/>
                    </a:lnTo>
                    <a:lnTo>
                      <a:pt x="4149" y="1747"/>
                    </a:lnTo>
                    <a:lnTo>
                      <a:pt x="4180" y="1717"/>
                    </a:lnTo>
                    <a:lnTo>
                      <a:pt x="4209" y="1717"/>
                    </a:lnTo>
                    <a:lnTo>
                      <a:pt x="4209" y="1686"/>
                    </a:lnTo>
                    <a:lnTo>
                      <a:pt x="4298" y="1686"/>
                    </a:lnTo>
                    <a:lnTo>
                      <a:pt x="4328" y="1717"/>
                    </a:lnTo>
                    <a:lnTo>
                      <a:pt x="4475" y="1717"/>
                    </a:lnTo>
                    <a:lnTo>
                      <a:pt x="4475" y="1686"/>
                    </a:lnTo>
                    <a:lnTo>
                      <a:pt x="4565" y="1686"/>
                    </a:lnTo>
                    <a:lnTo>
                      <a:pt x="4623" y="1628"/>
                    </a:lnTo>
                    <a:lnTo>
                      <a:pt x="4683" y="1686"/>
                    </a:lnTo>
                    <a:lnTo>
                      <a:pt x="4742" y="1686"/>
                    </a:lnTo>
                    <a:lnTo>
                      <a:pt x="4772" y="1658"/>
                    </a:lnTo>
                    <a:lnTo>
                      <a:pt x="4772" y="1598"/>
                    </a:lnTo>
                    <a:lnTo>
                      <a:pt x="4802" y="1628"/>
                    </a:lnTo>
                    <a:lnTo>
                      <a:pt x="4949" y="1628"/>
                    </a:lnTo>
                    <a:lnTo>
                      <a:pt x="4979" y="1658"/>
                    </a:lnTo>
                    <a:lnTo>
                      <a:pt x="5097" y="1658"/>
                    </a:lnTo>
                    <a:lnTo>
                      <a:pt x="5128" y="1628"/>
                    </a:lnTo>
                    <a:lnTo>
                      <a:pt x="5186" y="1628"/>
                    </a:lnTo>
                    <a:lnTo>
                      <a:pt x="5217" y="1658"/>
                    </a:lnTo>
                    <a:lnTo>
                      <a:pt x="5186" y="1686"/>
                    </a:lnTo>
                    <a:lnTo>
                      <a:pt x="5246" y="1747"/>
                    </a:lnTo>
                    <a:lnTo>
                      <a:pt x="5274" y="1717"/>
                    </a:lnTo>
                    <a:lnTo>
                      <a:pt x="5274" y="1686"/>
                    </a:lnTo>
                    <a:lnTo>
                      <a:pt x="5365" y="1686"/>
                    </a:lnTo>
                    <a:lnTo>
                      <a:pt x="5365" y="1628"/>
                    </a:lnTo>
                    <a:lnTo>
                      <a:pt x="5335" y="1598"/>
                    </a:lnTo>
                    <a:lnTo>
                      <a:pt x="5304" y="1598"/>
                    </a:lnTo>
                    <a:lnTo>
                      <a:pt x="5304" y="1540"/>
                    </a:lnTo>
                    <a:lnTo>
                      <a:pt x="5274" y="1509"/>
                    </a:lnTo>
                    <a:lnTo>
                      <a:pt x="5274" y="1479"/>
                    </a:lnTo>
                    <a:lnTo>
                      <a:pt x="5246" y="1452"/>
                    </a:lnTo>
                    <a:lnTo>
                      <a:pt x="5186" y="1452"/>
                    </a:lnTo>
                    <a:lnTo>
                      <a:pt x="5186" y="1361"/>
                    </a:lnTo>
                    <a:lnTo>
                      <a:pt x="5217" y="1333"/>
                    </a:lnTo>
                    <a:lnTo>
                      <a:pt x="5217" y="1273"/>
                    </a:lnTo>
                    <a:lnTo>
                      <a:pt x="5186" y="1273"/>
                    </a:lnTo>
                    <a:lnTo>
                      <a:pt x="5158" y="1243"/>
                    </a:lnTo>
                    <a:lnTo>
                      <a:pt x="5186" y="1215"/>
                    </a:lnTo>
                    <a:lnTo>
                      <a:pt x="5158" y="1215"/>
                    </a:lnTo>
                    <a:lnTo>
                      <a:pt x="5158" y="1124"/>
                    </a:lnTo>
                    <a:lnTo>
                      <a:pt x="5097" y="1066"/>
                    </a:lnTo>
                    <a:lnTo>
                      <a:pt x="5128" y="1036"/>
                    </a:lnTo>
                    <a:lnTo>
                      <a:pt x="5128" y="1006"/>
                    </a:lnTo>
                    <a:lnTo>
                      <a:pt x="5097" y="977"/>
                    </a:lnTo>
                    <a:lnTo>
                      <a:pt x="5067" y="977"/>
                    </a:lnTo>
                    <a:lnTo>
                      <a:pt x="5067" y="948"/>
                    </a:lnTo>
                    <a:lnTo>
                      <a:pt x="5039" y="918"/>
                    </a:lnTo>
                    <a:lnTo>
                      <a:pt x="5158" y="918"/>
                    </a:lnTo>
                    <a:lnTo>
                      <a:pt x="5158" y="829"/>
                    </a:lnTo>
                    <a:lnTo>
                      <a:pt x="5186" y="799"/>
                    </a:lnTo>
                    <a:lnTo>
                      <a:pt x="5217" y="799"/>
                    </a:lnTo>
                    <a:lnTo>
                      <a:pt x="5128" y="711"/>
                    </a:lnTo>
                    <a:lnTo>
                      <a:pt x="4979" y="711"/>
                    </a:lnTo>
                    <a:lnTo>
                      <a:pt x="4949" y="681"/>
                    </a:lnTo>
                    <a:lnTo>
                      <a:pt x="4921" y="681"/>
                    </a:lnTo>
                    <a:lnTo>
                      <a:pt x="4921" y="623"/>
                    </a:lnTo>
                    <a:lnTo>
                      <a:pt x="4890" y="593"/>
                    </a:lnTo>
                    <a:lnTo>
                      <a:pt x="4890" y="504"/>
                    </a:lnTo>
                    <a:lnTo>
                      <a:pt x="4921" y="504"/>
                    </a:lnTo>
                    <a:lnTo>
                      <a:pt x="4921" y="474"/>
                    </a:lnTo>
                    <a:lnTo>
                      <a:pt x="4890" y="443"/>
                    </a:lnTo>
                    <a:lnTo>
                      <a:pt x="4890" y="414"/>
                    </a:lnTo>
                    <a:lnTo>
                      <a:pt x="4830" y="355"/>
                    </a:lnTo>
                    <a:lnTo>
                      <a:pt x="4802" y="355"/>
                    </a:lnTo>
                    <a:lnTo>
                      <a:pt x="4802" y="325"/>
                    </a:lnTo>
                    <a:lnTo>
                      <a:pt x="4772" y="295"/>
                    </a:lnTo>
                    <a:lnTo>
                      <a:pt x="4742" y="325"/>
                    </a:lnTo>
                    <a:lnTo>
                      <a:pt x="4712" y="295"/>
                    </a:lnTo>
                    <a:lnTo>
                      <a:pt x="4742" y="268"/>
                    </a:lnTo>
                    <a:lnTo>
                      <a:pt x="4683" y="268"/>
                    </a:lnTo>
                    <a:lnTo>
                      <a:pt x="4623" y="207"/>
                    </a:lnTo>
                    <a:lnTo>
                      <a:pt x="4593" y="207"/>
                    </a:lnTo>
                    <a:lnTo>
                      <a:pt x="4623" y="177"/>
                    </a:lnTo>
                    <a:lnTo>
                      <a:pt x="4535" y="177"/>
                    </a:lnTo>
                    <a:lnTo>
                      <a:pt x="4535" y="237"/>
                    </a:lnTo>
                    <a:lnTo>
                      <a:pt x="4505" y="237"/>
                    </a:lnTo>
                    <a:lnTo>
                      <a:pt x="4475" y="207"/>
                    </a:lnTo>
                    <a:lnTo>
                      <a:pt x="4356" y="207"/>
                    </a:lnTo>
                    <a:lnTo>
                      <a:pt x="4328" y="237"/>
                    </a:lnTo>
                    <a:lnTo>
                      <a:pt x="4328" y="207"/>
                    </a:lnTo>
                    <a:lnTo>
                      <a:pt x="4268" y="207"/>
                    </a:lnTo>
                    <a:lnTo>
                      <a:pt x="4209" y="268"/>
                    </a:lnTo>
                    <a:lnTo>
                      <a:pt x="4180" y="268"/>
                    </a:lnTo>
                    <a:lnTo>
                      <a:pt x="4149" y="295"/>
                    </a:lnTo>
                    <a:lnTo>
                      <a:pt x="4119" y="295"/>
                    </a:lnTo>
                    <a:lnTo>
                      <a:pt x="4061" y="325"/>
                    </a:lnTo>
                    <a:lnTo>
                      <a:pt x="4030" y="355"/>
                    </a:lnTo>
                    <a:lnTo>
                      <a:pt x="4000" y="355"/>
                    </a:lnTo>
                    <a:lnTo>
                      <a:pt x="3973" y="386"/>
                    </a:lnTo>
                    <a:lnTo>
                      <a:pt x="3912" y="386"/>
                    </a:lnTo>
                    <a:lnTo>
                      <a:pt x="3882" y="414"/>
                    </a:lnTo>
                    <a:lnTo>
                      <a:pt x="3854" y="386"/>
                    </a:lnTo>
                    <a:lnTo>
                      <a:pt x="3763" y="386"/>
                    </a:lnTo>
                    <a:lnTo>
                      <a:pt x="3735" y="355"/>
                    </a:lnTo>
                    <a:lnTo>
                      <a:pt x="3557" y="355"/>
                    </a:lnTo>
                    <a:lnTo>
                      <a:pt x="3527" y="386"/>
                    </a:lnTo>
                    <a:lnTo>
                      <a:pt x="3468" y="386"/>
                    </a:lnTo>
                    <a:lnTo>
                      <a:pt x="3438" y="414"/>
                    </a:lnTo>
                    <a:lnTo>
                      <a:pt x="3407" y="414"/>
                    </a:lnTo>
                    <a:lnTo>
                      <a:pt x="3350" y="386"/>
                    </a:lnTo>
                    <a:lnTo>
                      <a:pt x="3289" y="386"/>
                    </a:lnTo>
                    <a:lnTo>
                      <a:pt x="3231" y="325"/>
                    </a:lnTo>
                    <a:lnTo>
                      <a:pt x="3200" y="355"/>
                    </a:lnTo>
                    <a:lnTo>
                      <a:pt x="3113" y="355"/>
                    </a:lnTo>
                    <a:lnTo>
                      <a:pt x="3082" y="325"/>
                    </a:lnTo>
                    <a:lnTo>
                      <a:pt x="3052" y="325"/>
                    </a:lnTo>
                    <a:lnTo>
                      <a:pt x="2993" y="268"/>
                    </a:lnTo>
                    <a:lnTo>
                      <a:pt x="2906" y="268"/>
                    </a:lnTo>
                    <a:lnTo>
                      <a:pt x="2875" y="295"/>
                    </a:lnTo>
                    <a:lnTo>
                      <a:pt x="2845" y="295"/>
                    </a:lnTo>
                    <a:lnTo>
                      <a:pt x="2756" y="207"/>
                    </a:lnTo>
                    <a:lnTo>
                      <a:pt x="2756" y="177"/>
                    </a:lnTo>
                    <a:lnTo>
                      <a:pt x="2726" y="148"/>
                    </a:lnTo>
                    <a:lnTo>
                      <a:pt x="2638" y="148"/>
                    </a:lnTo>
                    <a:lnTo>
                      <a:pt x="2608" y="177"/>
                    </a:lnTo>
                    <a:lnTo>
                      <a:pt x="2578" y="148"/>
                    </a:lnTo>
                    <a:lnTo>
                      <a:pt x="2520" y="148"/>
                    </a:lnTo>
                    <a:lnTo>
                      <a:pt x="2490" y="118"/>
                    </a:lnTo>
                    <a:lnTo>
                      <a:pt x="2490" y="89"/>
                    </a:lnTo>
                    <a:lnTo>
                      <a:pt x="2460" y="59"/>
                    </a:lnTo>
                    <a:lnTo>
                      <a:pt x="2490" y="30"/>
                    </a:lnTo>
                    <a:lnTo>
                      <a:pt x="2460" y="30"/>
                    </a:lnTo>
                    <a:lnTo>
                      <a:pt x="2431" y="0"/>
                    </a:lnTo>
                    <a:lnTo>
                      <a:pt x="2431" y="30"/>
                    </a:lnTo>
                    <a:lnTo>
                      <a:pt x="2401" y="59"/>
                    </a:lnTo>
                    <a:lnTo>
                      <a:pt x="2076" y="59"/>
                    </a:lnTo>
                    <a:lnTo>
                      <a:pt x="2045" y="30"/>
                    </a:lnTo>
                    <a:lnTo>
                      <a:pt x="1987" y="30"/>
                    </a:lnTo>
                    <a:lnTo>
                      <a:pt x="1957" y="59"/>
                    </a:lnTo>
                    <a:close/>
                  </a:path>
                </a:pathLst>
              </a:custGeom>
              <a:solidFill>
                <a:srgbClr val="FCA77E"/>
              </a:solidFill>
              <a:ln w="9525">
                <a:noFill/>
                <a:round/>
                <a:headEnd/>
                <a:tailEnd/>
              </a:ln>
            </p:spPr>
            <p:txBody>
              <a:bodyPr/>
              <a:lstStyle/>
              <a:p>
                <a:endParaRPr lang="en-GB"/>
              </a:p>
            </p:txBody>
          </p:sp>
          <p:sp>
            <p:nvSpPr>
              <p:cNvPr id="19480" name="Freeform 24"/>
              <p:cNvSpPr>
                <a:spLocks/>
              </p:cNvSpPr>
              <p:nvPr/>
            </p:nvSpPr>
            <p:spPr bwMode="auto">
              <a:xfrm>
                <a:off x="5257" y="3060"/>
                <a:ext cx="482" cy="214"/>
              </a:xfrm>
              <a:custGeom>
                <a:avLst/>
                <a:gdLst/>
                <a:ahLst/>
                <a:cxnLst>
                  <a:cxn ang="0">
                    <a:pos x="653" y="118"/>
                  </a:cxn>
                  <a:cxn ang="0">
                    <a:pos x="565" y="149"/>
                  </a:cxn>
                  <a:cxn ang="0">
                    <a:pos x="446" y="118"/>
                  </a:cxn>
                  <a:cxn ang="0">
                    <a:pos x="356" y="89"/>
                  </a:cxn>
                  <a:cxn ang="0">
                    <a:pos x="267" y="61"/>
                  </a:cxn>
                  <a:cxn ang="0">
                    <a:pos x="210" y="31"/>
                  </a:cxn>
                  <a:cxn ang="0">
                    <a:pos x="60" y="0"/>
                  </a:cxn>
                  <a:cxn ang="0">
                    <a:pos x="0" y="31"/>
                  </a:cxn>
                  <a:cxn ang="0">
                    <a:pos x="30" y="89"/>
                  </a:cxn>
                  <a:cxn ang="0">
                    <a:pos x="119" y="149"/>
                  </a:cxn>
                  <a:cxn ang="0">
                    <a:pos x="237" y="179"/>
                  </a:cxn>
                  <a:cxn ang="0">
                    <a:pos x="298" y="268"/>
                  </a:cxn>
                  <a:cxn ang="0">
                    <a:pos x="356" y="297"/>
                  </a:cxn>
                  <a:cxn ang="0">
                    <a:pos x="446" y="356"/>
                  </a:cxn>
                  <a:cxn ang="0">
                    <a:pos x="505" y="474"/>
                  </a:cxn>
                  <a:cxn ang="0">
                    <a:pos x="535" y="563"/>
                  </a:cxn>
                  <a:cxn ang="0">
                    <a:pos x="505" y="681"/>
                  </a:cxn>
                  <a:cxn ang="0">
                    <a:pos x="565" y="711"/>
                  </a:cxn>
                  <a:cxn ang="0">
                    <a:pos x="593" y="711"/>
                  </a:cxn>
                  <a:cxn ang="0">
                    <a:pos x="742" y="741"/>
                  </a:cxn>
                  <a:cxn ang="0">
                    <a:pos x="772" y="681"/>
                  </a:cxn>
                  <a:cxn ang="0">
                    <a:pos x="830" y="711"/>
                  </a:cxn>
                  <a:cxn ang="0">
                    <a:pos x="920" y="772"/>
                  </a:cxn>
                  <a:cxn ang="0">
                    <a:pos x="949" y="799"/>
                  </a:cxn>
                  <a:cxn ang="0">
                    <a:pos x="1009" y="799"/>
                  </a:cxn>
                  <a:cxn ang="0">
                    <a:pos x="1039" y="859"/>
                  </a:cxn>
                  <a:cxn ang="0">
                    <a:pos x="1097" y="829"/>
                  </a:cxn>
                  <a:cxn ang="0">
                    <a:pos x="1127" y="829"/>
                  </a:cxn>
                  <a:cxn ang="0">
                    <a:pos x="1247" y="799"/>
                  </a:cxn>
                  <a:cxn ang="0">
                    <a:pos x="1304" y="829"/>
                  </a:cxn>
                  <a:cxn ang="0">
                    <a:pos x="1454" y="799"/>
                  </a:cxn>
                  <a:cxn ang="0">
                    <a:pos x="1483" y="772"/>
                  </a:cxn>
                  <a:cxn ang="0">
                    <a:pos x="1602" y="741"/>
                  </a:cxn>
                  <a:cxn ang="0">
                    <a:pos x="1661" y="772"/>
                  </a:cxn>
                  <a:cxn ang="0">
                    <a:pos x="1690" y="799"/>
                  </a:cxn>
                  <a:cxn ang="0">
                    <a:pos x="1748" y="829"/>
                  </a:cxn>
                  <a:cxn ang="0">
                    <a:pos x="1809" y="829"/>
                  </a:cxn>
                  <a:cxn ang="0">
                    <a:pos x="1867" y="859"/>
                  </a:cxn>
                  <a:cxn ang="0">
                    <a:pos x="1927" y="829"/>
                  </a:cxn>
                  <a:cxn ang="0">
                    <a:pos x="1867" y="741"/>
                  </a:cxn>
                  <a:cxn ang="0">
                    <a:pos x="1809" y="711"/>
                  </a:cxn>
                  <a:cxn ang="0">
                    <a:pos x="1779" y="681"/>
                  </a:cxn>
                  <a:cxn ang="0">
                    <a:pos x="1809" y="622"/>
                  </a:cxn>
                  <a:cxn ang="0">
                    <a:pos x="1779" y="534"/>
                  </a:cxn>
                  <a:cxn ang="0">
                    <a:pos x="1661" y="504"/>
                  </a:cxn>
                  <a:cxn ang="0">
                    <a:pos x="1602" y="474"/>
                  </a:cxn>
                  <a:cxn ang="0">
                    <a:pos x="1572" y="356"/>
                  </a:cxn>
                  <a:cxn ang="0">
                    <a:pos x="1423" y="297"/>
                  </a:cxn>
                  <a:cxn ang="0">
                    <a:pos x="1334" y="325"/>
                  </a:cxn>
                  <a:cxn ang="0">
                    <a:pos x="1216" y="297"/>
                  </a:cxn>
                  <a:cxn ang="0">
                    <a:pos x="1127" y="325"/>
                  </a:cxn>
                  <a:cxn ang="0">
                    <a:pos x="1067" y="356"/>
                  </a:cxn>
                  <a:cxn ang="0">
                    <a:pos x="1067" y="297"/>
                  </a:cxn>
                  <a:cxn ang="0">
                    <a:pos x="1009" y="268"/>
                  </a:cxn>
                  <a:cxn ang="0">
                    <a:pos x="890" y="238"/>
                  </a:cxn>
                  <a:cxn ang="0">
                    <a:pos x="830" y="207"/>
                  </a:cxn>
                  <a:cxn ang="0">
                    <a:pos x="683" y="149"/>
                  </a:cxn>
                </a:cxnLst>
                <a:rect l="0" t="0" r="r" b="b"/>
                <a:pathLst>
                  <a:path w="1927" h="859">
                    <a:moveTo>
                      <a:pt x="683" y="149"/>
                    </a:moveTo>
                    <a:lnTo>
                      <a:pt x="653" y="118"/>
                    </a:lnTo>
                    <a:lnTo>
                      <a:pt x="593" y="118"/>
                    </a:lnTo>
                    <a:lnTo>
                      <a:pt x="565" y="149"/>
                    </a:lnTo>
                    <a:lnTo>
                      <a:pt x="505" y="149"/>
                    </a:lnTo>
                    <a:lnTo>
                      <a:pt x="446" y="118"/>
                    </a:lnTo>
                    <a:lnTo>
                      <a:pt x="386" y="118"/>
                    </a:lnTo>
                    <a:lnTo>
                      <a:pt x="356" y="89"/>
                    </a:lnTo>
                    <a:lnTo>
                      <a:pt x="298" y="89"/>
                    </a:lnTo>
                    <a:lnTo>
                      <a:pt x="267" y="61"/>
                    </a:lnTo>
                    <a:lnTo>
                      <a:pt x="237" y="61"/>
                    </a:lnTo>
                    <a:lnTo>
                      <a:pt x="210" y="31"/>
                    </a:lnTo>
                    <a:lnTo>
                      <a:pt x="91" y="31"/>
                    </a:lnTo>
                    <a:lnTo>
                      <a:pt x="60" y="0"/>
                    </a:lnTo>
                    <a:lnTo>
                      <a:pt x="30" y="0"/>
                    </a:lnTo>
                    <a:lnTo>
                      <a:pt x="0" y="31"/>
                    </a:lnTo>
                    <a:lnTo>
                      <a:pt x="0" y="89"/>
                    </a:lnTo>
                    <a:lnTo>
                      <a:pt x="30" y="89"/>
                    </a:lnTo>
                    <a:lnTo>
                      <a:pt x="91" y="149"/>
                    </a:lnTo>
                    <a:lnTo>
                      <a:pt x="119" y="149"/>
                    </a:lnTo>
                    <a:lnTo>
                      <a:pt x="149" y="179"/>
                    </a:lnTo>
                    <a:lnTo>
                      <a:pt x="237" y="179"/>
                    </a:lnTo>
                    <a:lnTo>
                      <a:pt x="298" y="238"/>
                    </a:lnTo>
                    <a:lnTo>
                      <a:pt x="298" y="268"/>
                    </a:lnTo>
                    <a:lnTo>
                      <a:pt x="328" y="268"/>
                    </a:lnTo>
                    <a:lnTo>
                      <a:pt x="356" y="297"/>
                    </a:lnTo>
                    <a:lnTo>
                      <a:pt x="386" y="297"/>
                    </a:lnTo>
                    <a:lnTo>
                      <a:pt x="446" y="356"/>
                    </a:lnTo>
                    <a:lnTo>
                      <a:pt x="446" y="416"/>
                    </a:lnTo>
                    <a:lnTo>
                      <a:pt x="505" y="474"/>
                    </a:lnTo>
                    <a:lnTo>
                      <a:pt x="505" y="534"/>
                    </a:lnTo>
                    <a:lnTo>
                      <a:pt x="535" y="563"/>
                    </a:lnTo>
                    <a:lnTo>
                      <a:pt x="535" y="652"/>
                    </a:lnTo>
                    <a:lnTo>
                      <a:pt x="505" y="681"/>
                    </a:lnTo>
                    <a:lnTo>
                      <a:pt x="505" y="711"/>
                    </a:lnTo>
                    <a:lnTo>
                      <a:pt x="565" y="711"/>
                    </a:lnTo>
                    <a:lnTo>
                      <a:pt x="565" y="741"/>
                    </a:lnTo>
                    <a:lnTo>
                      <a:pt x="593" y="711"/>
                    </a:lnTo>
                    <a:lnTo>
                      <a:pt x="712" y="711"/>
                    </a:lnTo>
                    <a:lnTo>
                      <a:pt x="742" y="741"/>
                    </a:lnTo>
                    <a:lnTo>
                      <a:pt x="772" y="741"/>
                    </a:lnTo>
                    <a:lnTo>
                      <a:pt x="772" y="681"/>
                    </a:lnTo>
                    <a:lnTo>
                      <a:pt x="860" y="681"/>
                    </a:lnTo>
                    <a:lnTo>
                      <a:pt x="830" y="711"/>
                    </a:lnTo>
                    <a:lnTo>
                      <a:pt x="860" y="711"/>
                    </a:lnTo>
                    <a:lnTo>
                      <a:pt x="920" y="772"/>
                    </a:lnTo>
                    <a:lnTo>
                      <a:pt x="979" y="772"/>
                    </a:lnTo>
                    <a:lnTo>
                      <a:pt x="949" y="799"/>
                    </a:lnTo>
                    <a:lnTo>
                      <a:pt x="979" y="829"/>
                    </a:lnTo>
                    <a:lnTo>
                      <a:pt x="1009" y="799"/>
                    </a:lnTo>
                    <a:lnTo>
                      <a:pt x="1039" y="829"/>
                    </a:lnTo>
                    <a:lnTo>
                      <a:pt x="1039" y="859"/>
                    </a:lnTo>
                    <a:lnTo>
                      <a:pt x="1067" y="829"/>
                    </a:lnTo>
                    <a:lnTo>
                      <a:pt x="1097" y="829"/>
                    </a:lnTo>
                    <a:lnTo>
                      <a:pt x="1127" y="859"/>
                    </a:lnTo>
                    <a:lnTo>
                      <a:pt x="1127" y="829"/>
                    </a:lnTo>
                    <a:lnTo>
                      <a:pt x="1216" y="829"/>
                    </a:lnTo>
                    <a:lnTo>
                      <a:pt x="1247" y="799"/>
                    </a:lnTo>
                    <a:lnTo>
                      <a:pt x="1276" y="829"/>
                    </a:lnTo>
                    <a:lnTo>
                      <a:pt x="1304" y="829"/>
                    </a:lnTo>
                    <a:lnTo>
                      <a:pt x="1334" y="799"/>
                    </a:lnTo>
                    <a:lnTo>
                      <a:pt x="1454" y="799"/>
                    </a:lnTo>
                    <a:lnTo>
                      <a:pt x="1454" y="772"/>
                    </a:lnTo>
                    <a:lnTo>
                      <a:pt x="1483" y="772"/>
                    </a:lnTo>
                    <a:lnTo>
                      <a:pt x="1511" y="741"/>
                    </a:lnTo>
                    <a:lnTo>
                      <a:pt x="1602" y="741"/>
                    </a:lnTo>
                    <a:lnTo>
                      <a:pt x="1630" y="772"/>
                    </a:lnTo>
                    <a:lnTo>
                      <a:pt x="1661" y="772"/>
                    </a:lnTo>
                    <a:lnTo>
                      <a:pt x="1661" y="799"/>
                    </a:lnTo>
                    <a:lnTo>
                      <a:pt x="1690" y="799"/>
                    </a:lnTo>
                    <a:lnTo>
                      <a:pt x="1720" y="829"/>
                    </a:lnTo>
                    <a:lnTo>
                      <a:pt x="1748" y="829"/>
                    </a:lnTo>
                    <a:lnTo>
                      <a:pt x="1779" y="799"/>
                    </a:lnTo>
                    <a:lnTo>
                      <a:pt x="1809" y="829"/>
                    </a:lnTo>
                    <a:lnTo>
                      <a:pt x="1839" y="829"/>
                    </a:lnTo>
                    <a:lnTo>
                      <a:pt x="1867" y="859"/>
                    </a:lnTo>
                    <a:lnTo>
                      <a:pt x="1897" y="859"/>
                    </a:lnTo>
                    <a:lnTo>
                      <a:pt x="1927" y="829"/>
                    </a:lnTo>
                    <a:lnTo>
                      <a:pt x="1927" y="799"/>
                    </a:lnTo>
                    <a:lnTo>
                      <a:pt x="1867" y="741"/>
                    </a:lnTo>
                    <a:lnTo>
                      <a:pt x="1839" y="741"/>
                    </a:lnTo>
                    <a:lnTo>
                      <a:pt x="1809" y="711"/>
                    </a:lnTo>
                    <a:lnTo>
                      <a:pt x="1809" y="681"/>
                    </a:lnTo>
                    <a:lnTo>
                      <a:pt x="1779" y="681"/>
                    </a:lnTo>
                    <a:lnTo>
                      <a:pt x="1779" y="622"/>
                    </a:lnTo>
                    <a:lnTo>
                      <a:pt x="1809" y="622"/>
                    </a:lnTo>
                    <a:lnTo>
                      <a:pt x="1839" y="593"/>
                    </a:lnTo>
                    <a:lnTo>
                      <a:pt x="1779" y="534"/>
                    </a:lnTo>
                    <a:lnTo>
                      <a:pt x="1690" y="534"/>
                    </a:lnTo>
                    <a:lnTo>
                      <a:pt x="1661" y="504"/>
                    </a:lnTo>
                    <a:lnTo>
                      <a:pt x="1630" y="504"/>
                    </a:lnTo>
                    <a:lnTo>
                      <a:pt x="1602" y="474"/>
                    </a:lnTo>
                    <a:lnTo>
                      <a:pt x="1602" y="386"/>
                    </a:lnTo>
                    <a:lnTo>
                      <a:pt x="1572" y="356"/>
                    </a:lnTo>
                    <a:lnTo>
                      <a:pt x="1483" y="356"/>
                    </a:lnTo>
                    <a:lnTo>
                      <a:pt x="1423" y="297"/>
                    </a:lnTo>
                    <a:lnTo>
                      <a:pt x="1334" y="297"/>
                    </a:lnTo>
                    <a:lnTo>
                      <a:pt x="1334" y="325"/>
                    </a:lnTo>
                    <a:lnTo>
                      <a:pt x="1304" y="297"/>
                    </a:lnTo>
                    <a:lnTo>
                      <a:pt x="1216" y="297"/>
                    </a:lnTo>
                    <a:lnTo>
                      <a:pt x="1186" y="325"/>
                    </a:lnTo>
                    <a:lnTo>
                      <a:pt x="1127" y="325"/>
                    </a:lnTo>
                    <a:lnTo>
                      <a:pt x="1097" y="356"/>
                    </a:lnTo>
                    <a:lnTo>
                      <a:pt x="1067" y="356"/>
                    </a:lnTo>
                    <a:lnTo>
                      <a:pt x="1039" y="325"/>
                    </a:lnTo>
                    <a:lnTo>
                      <a:pt x="1067" y="297"/>
                    </a:lnTo>
                    <a:lnTo>
                      <a:pt x="1039" y="268"/>
                    </a:lnTo>
                    <a:lnTo>
                      <a:pt x="1009" y="268"/>
                    </a:lnTo>
                    <a:lnTo>
                      <a:pt x="979" y="238"/>
                    </a:lnTo>
                    <a:lnTo>
                      <a:pt x="890" y="238"/>
                    </a:lnTo>
                    <a:lnTo>
                      <a:pt x="860" y="207"/>
                    </a:lnTo>
                    <a:lnTo>
                      <a:pt x="830" y="207"/>
                    </a:lnTo>
                    <a:lnTo>
                      <a:pt x="772" y="149"/>
                    </a:lnTo>
                    <a:lnTo>
                      <a:pt x="683" y="149"/>
                    </a:lnTo>
                    <a:close/>
                  </a:path>
                </a:pathLst>
              </a:custGeom>
              <a:solidFill>
                <a:srgbClr val="7FC543"/>
              </a:solidFill>
              <a:ln w="9525">
                <a:noFill/>
                <a:round/>
                <a:headEnd/>
                <a:tailEnd/>
              </a:ln>
            </p:spPr>
            <p:txBody>
              <a:bodyPr/>
              <a:lstStyle/>
              <a:p>
                <a:endParaRPr lang="en-GB"/>
              </a:p>
            </p:txBody>
          </p:sp>
          <p:sp>
            <p:nvSpPr>
              <p:cNvPr id="19481" name="Freeform 25"/>
              <p:cNvSpPr>
                <a:spLocks/>
              </p:cNvSpPr>
              <p:nvPr/>
            </p:nvSpPr>
            <p:spPr bwMode="auto">
              <a:xfrm>
                <a:off x="5517" y="3252"/>
                <a:ext cx="244" cy="215"/>
              </a:xfrm>
              <a:custGeom>
                <a:avLst/>
                <a:gdLst/>
                <a:ahLst/>
                <a:cxnLst>
                  <a:cxn ang="0">
                    <a:pos x="28" y="87"/>
                  </a:cxn>
                  <a:cxn ang="0">
                    <a:pos x="88" y="175"/>
                  </a:cxn>
                  <a:cxn ang="0">
                    <a:pos x="119" y="236"/>
                  </a:cxn>
                  <a:cxn ang="0">
                    <a:pos x="88" y="325"/>
                  </a:cxn>
                  <a:cxn ang="0">
                    <a:pos x="119" y="413"/>
                  </a:cxn>
                  <a:cxn ang="0">
                    <a:pos x="177" y="443"/>
                  </a:cxn>
                  <a:cxn ang="0">
                    <a:pos x="415" y="531"/>
                  </a:cxn>
                  <a:cxn ang="0">
                    <a:pos x="444" y="561"/>
                  </a:cxn>
                  <a:cxn ang="0">
                    <a:pos x="533" y="531"/>
                  </a:cxn>
                  <a:cxn ang="0">
                    <a:pos x="563" y="591"/>
                  </a:cxn>
                  <a:cxn ang="0">
                    <a:pos x="622" y="620"/>
                  </a:cxn>
                  <a:cxn ang="0">
                    <a:pos x="681" y="591"/>
                  </a:cxn>
                  <a:cxn ang="0">
                    <a:pos x="740" y="680"/>
                  </a:cxn>
                  <a:cxn ang="0">
                    <a:pos x="800" y="738"/>
                  </a:cxn>
                  <a:cxn ang="0">
                    <a:pos x="828" y="798"/>
                  </a:cxn>
                  <a:cxn ang="0">
                    <a:pos x="881" y="849"/>
                  </a:cxn>
                  <a:cxn ang="0">
                    <a:pos x="888" y="828"/>
                  </a:cxn>
                  <a:cxn ang="0">
                    <a:pos x="947" y="798"/>
                  </a:cxn>
                  <a:cxn ang="0">
                    <a:pos x="977" y="709"/>
                  </a:cxn>
                  <a:cxn ang="0">
                    <a:pos x="947" y="620"/>
                  </a:cxn>
                  <a:cxn ang="0">
                    <a:pos x="858" y="591"/>
                  </a:cxn>
                  <a:cxn ang="0">
                    <a:pos x="770" y="531"/>
                  </a:cxn>
                  <a:cxn ang="0">
                    <a:pos x="681" y="473"/>
                  </a:cxn>
                  <a:cxn ang="0">
                    <a:pos x="740" y="443"/>
                  </a:cxn>
                  <a:cxn ang="0">
                    <a:pos x="681" y="355"/>
                  </a:cxn>
                  <a:cxn ang="0">
                    <a:pos x="651" y="325"/>
                  </a:cxn>
                  <a:cxn ang="0">
                    <a:pos x="591" y="264"/>
                  </a:cxn>
                  <a:cxn ang="0">
                    <a:pos x="622" y="175"/>
                  </a:cxn>
                  <a:cxn ang="0">
                    <a:pos x="502" y="118"/>
                  </a:cxn>
                  <a:cxn ang="0">
                    <a:pos x="472" y="57"/>
                  </a:cxn>
                  <a:cxn ang="0">
                    <a:pos x="444" y="27"/>
                  </a:cxn>
                  <a:cxn ang="0">
                    <a:pos x="415" y="0"/>
                  </a:cxn>
                  <a:cxn ang="0">
                    <a:pos x="295" y="27"/>
                  </a:cxn>
                  <a:cxn ang="0">
                    <a:pos x="237" y="57"/>
                  </a:cxn>
                  <a:cxn ang="0">
                    <a:pos x="177" y="57"/>
                  </a:cxn>
                  <a:cxn ang="0">
                    <a:pos x="88" y="87"/>
                  </a:cxn>
                  <a:cxn ang="0">
                    <a:pos x="28" y="57"/>
                  </a:cxn>
                </a:cxnLst>
                <a:rect l="0" t="0" r="r" b="b"/>
                <a:pathLst>
                  <a:path w="977" h="856">
                    <a:moveTo>
                      <a:pt x="0" y="87"/>
                    </a:moveTo>
                    <a:lnTo>
                      <a:pt x="28" y="87"/>
                    </a:lnTo>
                    <a:lnTo>
                      <a:pt x="88" y="146"/>
                    </a:lnTo>
                    <a:lnTo>
                      <a:pt x="88" y="175"/>
                    </a:lnTo>
                    <a:lnTo>
                      <a:pt x="119" y="206"/>
                    </a:lnTo>
                    <a:lnTo>
                      <a:pt x="119" y="236"/>
                    </a:lnTo>
                    <a:lnTo>
                      <a:pt x="88" y="236"/>
                    </a:lnTo>
                    <a:lnTo>
                      <a:pt x="88" y="325"/>
                    </a:lnTo>
                    <a:lnTo>
                      <a:pt x="119" y="355"/>
                    </a:lnTo>
                    <a:lnTo>
                      <a:pt x="119" y="413"/>
                    </a:lnTo>
                    <a:lnTo>
                      <a:pt x="147" y="413"/>
                    </a:lnTo>
                    <a:lnTo>
                      <a:pt x="177" y="443"/>
                    </a:lnTo>
                    <a:lnTo>
                      <a:pt x="326" y="443"/>
                    </a:lnTo>
                    <a:lnTo>
                      <a:pt x="415" y="531"/>
                    </a:lnTo>
                    <a:lnTo>
                      <a:pt x="444" y="531"/>
                    </a:lnTo>
                    <a:lnTo>
                      <a:pt x="444" y="561"/>
                    </a:lnTo>
                    <a:lnTo>
                      <a:pt x="472" y="531"/>
                    </a:lnTo>
                    <a:lnTo>
                      <a:pt x="533" y="531"/>
                    </a:lnTo>
                    <a:lnTo>
                      <a:pt x="563" y="561"/>
                    </a:lnTo>
                    <a:lnTo>
                      <a:pt x="563" y="591"/>
                    </a:lnTo>
                    <a:lnTo>
                      <a:pt x="591" y="591"/>
                    </a:lnTo>
                    <a:lnTo>
                      <a:pt x="622" y="620"/>
                    </a:lnTo>
                    <a:lnTo>
                      <a:pt x="651" y="620"/>
                    </a:lnTo>
                    <a:lnTo>
                      <a:pt x="681" y="591"/>
                    </a:lnTo>
                    <a:lnTo>
                      <a:pt x="740" y="591"/>
                    </a:lnTo>
                    <a:lnTo>
                      <a:pt x="740" y="680"/>
                    </a:lnTo>
                    <a:lnTo>
                      <a:pt x="800" y="709"/>
                    </a:lnTo>
                    <a:lnTo>
                      <a:pt x="800" y="738"/>
                    </a:lnTo>
                    <a:lnTo>
                      <a:pt x="828" y="768"/>
                    </a:lnTo>
                    <a:lnTo>
                      <a:pt x="828" y="798"/>
                    </a:lnTo>
                    <a:lnTo>
                      <a:pt x="858" y="828"/>
                    </a:lnTo>
                    <a:lnTo>
                      <a:pt x="881" y="849"/>
                    </a:lnTo>
                    <a:lnTo>
                      <a:pt x="888" y="856"/>
                    </a:lnTo>
                    <a:lnTo>
                      <a:pt x="888" y="828"/>
                    </a:lnTo>
                    <a:lnTo>
                      <a:pt x="977" y="828"/>
                    </a:lnTo>
                    <a:lnTo>
                      <a:pt x="947" y="798"/>
                    </a:lnTo>
                    <a:lnTo>
                      <a:pt x="947" y="709"/>
                    </a:lnTo>
                    <a:lnTo>
                      <a:pt x="977" y="709"/>
                    </a:lnTo>
                    <a:lnTo>
                      <a:pt x="918" y="650"/>
                    </a:lnTo>
                    <a:lnTo>
                      <a:pt x="947" y="620"/>
                    </a:lnTo>
                    <a:lnTo>
                      <a:pt x="918" y="591"/>
                    </a:lnTo>
                    <a:lnTo>
                      <a:pt x="858" y="591"/>
                    </a:lnTo>
                    <a:lnTo>
                      <a:pt x="800" y="531"/>
                    </a:lnTo>
                    <a:lnTo>
                      <a:pt x="770" y="531"/>
                    </a:lnTo>
                    <a:lnTo>
                      <a:pt x="709" y="473"/>
                    </a:lnTo>
                    <a:lnTo>
                      <a:pt x="681" y="473"/>
                    </a:lnTo>
                    <a:lnTo>
                      <a:pt x="651" y="443"/>
                    </a:lnTo>
                    <a:lnTo>
                      <a:pt x="740" y="443"/>
                    </a:lnTo>
                    <a:lnTo>
                      <a:pt x="740" y="355"/>
                    </a:lnTo>
                    <a:lnTo>
                      <a:pt x="681" y="355"/>
                    </a:lnTo>
                    <a:lnTo>
                      <a:pt x="681" y="325"/>
                    </a:lnTo>
                    <a:lnTo>
                      <a:pt x="651" y="325"/>
                    </a:lnTo>
                    <a:lnTo>
                      <a:pt x="591" y="294"/>
                    </a:lnTo>
                    <a:lnTo>
                      <a:pt x="591" y="264"/>
                    </a:lnTo>
                    <a:lnTo>
                      <a:pt x="563" y="236"/>
                    </a:lnTo>
                    <a:lnTo>
                      <a:pt x="622" y="175"/>
                    </a:lnTo>
                    <a:lnTo>
                      <a:pt x="563" y="118"/>
                    </a:lnTo>
                    <a:lnTo>
                      <a:pt x="502" y="118"/>
                    </a:lnTo>
                    <a:lnTo>
                      <a:pt x="444" y="57"/>
                    </a:lnTo>
                    <a:lnTo>
                      <a:pt x="472" y="57"/>
                    </a:lnTo>
                    <a:lnTo>
                      <a:pt x="472" y="27"/>
                    </a:lnTo>
                    <a:lnTo>
                      <a:pt x="444" y="27"/>
                    </a:lnTo>
                    <a:lnTo>
                      <a:pt x="444" y="0"/>
                    </a:lnTo>
                    <a:lnTo>
                      <a:pt x="415" y="0"/>
                    </a:lnTo>
                    <a:lnTo>
                      <a:pt x="415" y="27"/>
                    </a:lnTo>
                    <a:lnTo>
                      <a:pt x="295" y="27"/>
                    </a:lnTo>
                    <a:lnTo>
                      <a:pt x="265" y="57"/>
                    </a:lnTo>
                    <a:lnTo>
                      <a:pt x="237" y="57"/>
                    </a:lnTo>
                    <a:lnTo>
                      <a:pt x="208" y="27"/>
                    </a:lnTo>
                    <a:lnTo>
                      <a:pt x="177" y="57"/>
                    </a:lnTo>
                    <a:lnTo>
                      <a:pt x="88" y="57"/>
                    </a:lnTo>
                    <a:lnTo>
                      <a:pt x="88" y="87"/>
                    </a:lnTo>
                    <a:lnTo>
                      <a:pt x="58" y="57"/>
                    </a:lnTo>
                    <a:lnTo>
                      <a:pt x="28" y="57"/>
                    </a:lnTo>
                    <a:lnTo>
                      <a:pt x="0" y="87"/>
                    </a:lnTo>
                    <a:close/>
                  </a:path>
                </a:pathLst>
              </a:custGeom>
              <a:solidFill>
                <a:srgbClr val="D3B26F"/>
              </a:solidFill>
              <a:ln w="9525">
                <a:noFill/>
                <a:round/>
                <a:headEnd/>
                <a:tailEnd/>
              </a:ln>
            </p:spPr>
            <p:txBody>
              <a:bodyPr/>
              <a:lstStyle/>
              <a:p>
                <a:endParaRPr lang="en-GB"/>
              </a:p>
            </p:txBody>
          </p:sp>
          <p:sp>
            <p:nvSpPr>
              <p:cNvPr id="19482" name="Freeform 26"/>
              <p:cNvSpPr>
                <a:spLocks/>
              </p:cNvSpPr>
              <p:nvPr/>
            </p:nvSpPr>
            <p:spPr bwMode="auto">
              <a:xfrm>
                <a:off x="4309" y="2653"/>
                <a:ext cx="245" cy="251"/>
              </a:xfrm>
              <a:custGeom>
                <a:avLst/>
                <a:gdLst/>
                <a:ahLst/>
                <a:cxnLst>
                  <a:cxn ang="0">
                    <a:pos x="502" y="118"/>
                  </a:cxn>
                  <a:cxn ang="0">
                    <a:pos x="474" y="88"/>
                  </a:cxn>
                  <a:cxn ang="0">
                    <a:pos x="444" y="88"/>
                  </a:cxn>
                  <a:cxn ang="0">
                    <a:pos x="325" y="30"/>
                  </a:cxn>
                  <a:cxn ang="0">
                    <a:pos x="295" y="0"/>
                  </a:cxn>
                  <a:cxn ang="0">
                    <a:pos x="177" y="30"/>
                  </a:cxn>
                  <a:cxn ang="0">
                    <a:pos x="28" y="57"/>
                  </a:cxn>
                  <a:cxn ang="0">
                    <a:pos x="28" y="88"/>
                  </a:cxn>
                  <a:cxn ang="0">
                    <a:pos x="88" y="118"/>
                  </a:cxn>
                  <a:cxn ang="0">
                    <a:pos x="146" y="207"/>
                  </a:cxn>
                  <a:cxn ang="0">
                    <a:pos x="325" y="413"/>
                  </a:cxn>
                  <a:cxn ang="0">
                    <a:pos x="355" y="473"/>
                  </a:cxn>
                  <a:cxn ang="0">
                    <a:pos x="414" y="503"/>
                  </a:cxn>
                  <a:cxn ang="0">
                    <a:pos x="444" y="561"/>
                  </a:cxn>
                  <a:cxn ang="0">
                    <a:pos x="474" y="710"/>
                  </a:cxn>
                  <a:cxn ang="0">
                    <a:pos x="444" y="887"/>
                  </a:cxn>
                  <a:cxn ang="0">
                    <a:pos x="474" y="1005"/>
                  </a:cxn>
                  <a:cxn ang="0">
                    <a:pos x="532" y="977"/>
                  </a:cxn>
                  <a:cxn ang="0">
                    <a:pos x="562" y="947"/>
                  </a:cxn>
                  <a:cxn ang="0">
                    <a:pos x="592" y="917"/>
                  </a:cxn>
                  <a:cxn ang="0">
                    <a:pos x="621" y="859"/>
                  </a:cxn>
                  <a:cxn ang="0">
                    <a:pos x="681" y="710"/>
                  </a:cxn>
                  <a:cxn ang="0">
                    <a:pos x="651" y="680"/>
                  </a:cxn>
                  <a:cxn ang="0">
                    <a:pos x="710" y="650"/>
                  </a:cxn>
                  <a:cxn ang="0">
                    <a:pos x="739" y="710"/>
                  </a:cxn>
                  <a:cxn ang="0">
                    <a:pos x="858" y="710"/>
                  </a:cxn>
                  <a:cxn ang="0">
                    <a:pos x="887" y="680"/>
                  </a:cxn>
                  <a:cxn ang="0">
                    <a:pos x="976" y="710"/>
                  </a:cxn>
                  <a:cxn ang="0">
                    <a:pos x="948" y="680"/>
                  </a:cxn>
                  <a:cxn ang="0">
                    <a:pos x="917" y="650"/>
                  </a:cxn>
                  <a:cxn ang="0">
                    <a:pos x="887" y="532"/>
                  </a:cxn>
                  <a:cxn ang="0">
                    <a:pos x="799" y="503"/>
                  </a:cxn>
                  <a:cxn ang="0">
                    <a:pos x="769" y="385"/>
                  </a:cxn>
                  <a:cxn ang="0">
                    <a:pos x="739" y="355"/>
                  </a:cxn>
                  <a:cxn ang="0">
                    <a:pos x="681" y="325"/>
                  </a:cxn>
                  <a:cxn ang="0">
                    <a:pos x="710" y="236"/>
                  </a:cxn>
                  <a:cxn ang="0">
                    <a:pos x="651" y="148"/>
                  </a:cxn>
                  <a:cxn ang="0">
                    <a:pos x="562" y="118"/>
                  </a:cxn>
                </a:cxnLst>
                <a:rect l="0" t="0" r="r" b="b"/>
                <a:pathLst>
                  <a:path w="976" h="1005">
                    <a:moveTo>
                      <a:pt x="562" y="118"/>
                    </a:moveTo>
                    <a:lnTo>
                      <a:pt x="502" y="118"/>
                    </a:lnTo>
                    <a:lnTo>
                      <a:pt x="474" y="148"/>
                    </a:lnTo>
                    <a:lnTo>
                      <a:pt x="474" y="88"/>
                    </a:lnTo>
                    <a:lnTo>
                      <a:pt x="444" y="118"/>
                    </a:lnTo>
                    <a:lnTo>
                      <a:pt x="444" y="88"/>
                    </a:lnTo>
                    <a:lnTo>
                      <a:pt x="384" y="88"/>
                    </a:lnTo>
                    <a:lnTo>
                      <a:pt x="325" y="30"/>
                    </a:lnTo>
                    <a:lnTo>
                      <a:pt x="295" y="30"/>
                    </a:lnTo>
                    <a:lnTo>
                      <a:pt x="295" y="0"/>
                    </a:lnTo>
                    <a:lnTo>
                      <a:pt x="177" y="0"/>
                    </a:lnTo>
                    <a:lnTo>
                      <a:pt x="177" y="30"/>
                    </a:lnTo>
                    <a:lnTo>
                      <a:pt x="28" y="30"/>
                    </a:lnTo>
                    <a:lnTo>
                      <a:pt x="28" y="57"/>
                    </a:lnTo>
                    <a:lnTo>
                      <a:pt x="0" y="57"/>
                    </a:lnTo>
                    <a:lnTo>
                      <a:pt x="28" y="88"/>
                    </a:lnTo>
                    <a:lnTo>
                      <a:pt x="88" y="88"/>
                    </a:lnTo>
                    <a:lnTo>
                      <a:pt x="88" y="118"/>
                    </a:lnTo>
                    <a:lnTo>
                      <a:pt x="146" y="177"/>
                    </a:lnTo>
                    <a:lnTo>
                      <a:pt x="146" y="207"/>
                    </a:lnTo>
                    <a:lnTo>
                      <a:pt x="177" y="266"/>
                    </a:lnTo>
                    <a:lnTo>
                      <a:pt x="325" y="413"/>
                    </a:lnTo>
                    <a:lnTo>
                      <a:pt x="325" y="443"/>
                    </a:lnTo>
                    <a:lnTo>
                      <a:pt x="355" y="473"/>
                    </a:lnTo>
                    <a:lnTo>
                      <a:pt x="384" y="473"/>
                    </a:lnTo>
                    <a:lnTo>
                      <a:pt x="414" y="503"/>
                    </a:lnTo>
                    <a:lnTo>
                      <a:pt x="414" y="532"/>
                    </a:lnTo>
                    <a:lnTo>
                      <a:pt x="444" y="561"/>
                    </a:lnTo>
                    <a:lnTo>
                      <a:pt x="474" y="622"/>
                    </a:lnTo>
                    <a:lnTo>
                      <a:pt x="474" y="710"/>
                    </a:lnTo>
                    <a:lnTo>
                      <a:pt x="444" y="741"/>
                    </a:lnTo>
                    <a:lnTo>
                      <a:pt x="444" y="887"/>
                    </a:lnTo>
                    <a:lnTo>
                      <a:pt x="474" y="917"/>
                    </a:lnTo>
                    <a:lnTo>
                      <a:pt x="474" y="1005"/>
                    </a:lnTo>
                    <a:lnTo>
                      <a:pt x="502" y="1005"/>
                    </a:lnTo>
                    <a:lnTo>
                      <a:pt x="532" y="977"/>
                    </a:lnTo>
                    <a:lnTo>
                      <a:pt x="592" y="977"/>
                    </a:lnTo>
                    <a:lnTo>
                      <a:pt x="562" y="947"/>
                    </a:lnTo>
                    <a:lnTo>
                      <a:pt x="562" y="917"/>
                    </a:lnTo>
                    <a:lnTo>
                      <a:pt x="592" y="917"/>
                    </a:lnTo>
                    <a:lnTo>
                      <a:pt x="621" y="887"/>
                    </a:lnTo>
                    <a:lnTo>
                      <a:pt x="621" y="859"/>
                    </a:lnTo>
                    <a:lnTo>
                      <a:pt x="681" y="798"/>
                    </a:lnTo>
                    <a:lnTo>
                      <a:pt x="681" y="710"/>
                    </a:lnTo>
                    <a:lnTo>
                      <a:pt x="651" y="710"/>
                    </a:lnTo>
                    <a:lnTo>
                      <a:pt x="651" y="680"/>
                    </a:lnTo>
                    <a:lnTo>
                      <a:pt x="681" y="680"/>
                    </a:lnTo>
                    <a:lnTo>
                      <a:pt x="710" y="650"/>
                    </a:lnTo>
                    <a:lnTo>
                      <a:pt x="739" y="650"/>
                    </a:lnTo>
                    <a:lnTo>
                      <a:pt x="739" y="710"/>
                    </a:lnTo>
                    <a:lnTo>
                      <a:pt x="799" y="650"/>
                    </a:lnTo>
                    <a:lnTo>
                      <a:pt x="858" y="710"/>
                    </a:lnTo>
                    <a:lnTo>
                      <a:pt x="858" y="680"/>
                    </a:lnTo>
                    <a:lnTo>
                      <a:pt x="887" y="680"/>
                    </a:lnTo>
                    <a:lnTo>
                      <a:pt x="917" y="710"/>
                    </a:lnTo>
                    <a:lnTo>
                      <a:pt x="976" y="710"/>
                    </a:lnTo>
                    <a:lnTo>
                      <a:pt x="976" y="680"/>
                    </a:lnTo>
                    <a:lnTo>
                      <a:pt x="948" y="680"/>
                    </a:lnTo>
                    <a:lnTo>
                      <a:pt x="948" y="650"/>
                    </a:lnTo>
                    <a:lnTo>
                      <a:pt x="917" y="650"/>
                    </a:lnTo>
                    <a:lnTo>
                      <a:pt x="917" y="561"/>
                    </a:lnTo>
                    <a:lnTo>
                      <a:pt x="887" y="532"/>
                    </a:lnTo>
                    <a:lnTo>
                      <a:pt x="830" y="532"/>
                    </a:lnTo>
                    <a:lnTo>
                      <a:pt x="799" y="503"/>
                    </a:lnTo>
                    <a:lnTo>
                      <a:pt x="799" y="413"/>
                    </a:lnTo>
                    <a:lnTo>
                      <a:pt x="769" y="385"/>
                    </a:lnTo>
                    <a:lnTo>
                      <a:pt x="739" y="385"/>
                    </a:lnTo>
                    <a:lnTo>
                      <a:pt x="739" y="355"/>
                    </a:lnTo>
                    <a:lnTo>
                      <a:pt x="710" y="355"/>
                    </a:lnTo>
                    <a:lnTo>
                      <a:pt x="681" y="325"/>
                    </a:lnTo>
                    <a:lnTo>
                      <a:pt x="681" y="266"/>
                    </a:lnTo>
                    <a:lnTo>
                      <a:pt x="710" y="236"/>
                    </a:lnTo>
                    <a:lnTo>
                      <a:pt x="681" y="207"/>
                    </a:lnTo>
                    <a:lnTo>
                      <a:pt x="651" y="148"/>
                    </a:lnTo>
                    <a:lnTo>
                      <a:pt x="621" y="177"/>
                    </a:lnTo>
                    <a:lnTo>
                      <a:pt x="562" y="118"/>
                    </a:lnTo>
                    <a:close/>
                  </a:path>
                </a:pathLst>
              </a:custGeom>
              <a:solidFill>
                <a:srgbClr val="8FB5BE"/>
              </a:solidFill>
              <a:ln w="9525">
                <a:noFill/>
                <a:round/>
                <a:headEnd/>
                <a:tailEnd/>
              </a:ln>
            </p:spPr>
            <p:txBody>
              <a:bodyPr/>
              <a:lstStyle/>
              <a:p>
                <a:endParaRPr lang="en-GB"/>
              </a:p>
            </p:txBody>
          </p:sp>
          <p:sp>
            <p:nvSpPr>
              <p:cNvPr id="19483" name="Freeform 27"/>
              <p:cNvSpPr>
                <a:spLocks/>
              </p:cNvSpPr>
              <p:nvPr/>
            </p:nvSpPr>
            <p:spPr bwMode="auto">
              <a:xfrm>
                <a:off x="3894" y="2667"/>
                <a:ext cx="637" cy="393"/>
              </a:xfrm>
              <a:custGeom>
                <a:avLst/>
                <a:gdLst/>
                <a:ahLst/>
                <a:cxnLst>
                  <a:cxn ang="0">
                    <a:pos x="1837" y="209"/>
                  </a:cxn>
                  <a:cxn ang="0">
                    <a:pos x="1748" y="61"/>
                  </a:cxn>
                  <a:cxn ang="0">
                    <a:pos x="1660" y="0"/>
                  </a:cxn>
                  <a:cxn ang="0">
                    <a:pos x="1569" y="61"/>
                  </a:cxn>
                  <a:cxn ang="0">
                    <a:pos x="1274" y="150"/>
                  </a:cxn>
                  <a:cxn ang="0">
                    <a:pos x="1214" y="209"/>
                  </a:cxn>
                  <a:cxn ang="0">
                    <a:pos x="1125" y="120"/>
                  </a:cxn>
                  <a:cxn ang="0">
                    <a:pos x="769" y="91"/>
                  </a:cxn>
                  <a:cxn ang="0">
                    <a:pos x="682" y="91"/>
                  </a:cxn>
                  <a:cxn ang="0">
                    <a:pos x="623" y="150"/>
                  </a:cxn>
                  <a:cxn ang="0">
                    <a:pos x="444" y="268"/>
                  </a:cxn>
                  <a:cxn ang="0">
                    <a:pos x="414" y="356"/>
                  </a:cxn>
                  <a:cxn ang="0">
                    <a:pos x="325" y="475"/>
                  </a:cxn>
                  <a:cxn ang="0">
                    <a:pos x="267" y="565"/>
                  </a:cxn>
                  <a:cxn ang="0">
                    <a:pos x="237" y="684"/>
                  </a:cxn>
                  <a:cxn ang="0">
                    <a:pos x="30" y="711"/>
                  </a:cxn>
                  <a:cxn ang="0">
                    <a:pos x="59" y="802"/>
                  </a:cxn>
                  <a:cxn ang="0">
                    <a:pos x="118" y="860"/>
                  </a:cxn>
                  <a:cxn ang="0">
                    <a:pos x="177" y="948"/>
                  </a:cxn>
                  <a:cxn ang="0">
                    <a:pos x="267" y="1009"/>
                  </a:cxn>
                  <a:cxn ang="0">
                    <a:pos x="325" y="1067"/>
                  </a:cxn>
                  <a:cxn ang="0">
                    <a:pos x="355" y="1157"/>
                  </a:cxn>
                  <a:cxn ang="0">
                    <a:pos x="386" y="1185"/>
                  </a:cxn>
                  <a:cxn ang="0">
                    <a:pos x="504" y="1245"/>
                  </a:cxn>
                  <a:cxn ang="0">
                    <a:pos x="562" y="1245"/>
                  </a:cxn>
                  <a:cxn ang="0">
                    <a:pos x="682" y="1245"/>
                  </a:cxn>
                  <a:cxn ang="0">
                    <a:pos x="651" y="1245"/>
                  </a:cxn>
                  <a:cxn ang="0">
                    <a:pos x="682" y="1363"/>
                  </a:cxn>
                  <a:cxn ang="0">
                    <a:pos x="769" y="1452"/>
                  </a:cxn>
                  <a:cxn ang="0">
                    <a:pos x="769" y="1513"/>
                  </a:cxn>
                  <a:cxn ang="0">
                    <a:pos x="918" y="1482"/>
                  </a:cxn>
                  <a:cxn ang="0">
                    <a:pos x="1067" y="1540"/>
                  </a:cxn>
                  <a:cxn ang="0">
                    <a:pos x="1214" y="1513"/>
                  </a:cxn>
                  <a:cxn ang="0">
                    <a:pos x="1422" y="1570"/>
                  </a:cxn>
                  <a:cxn ang="0">
                    <a:pos x="1541" y="1540"/>
                  </a:cxn>
                  <a:cxn ang="0">
                    <a:pos x="1599" y="1482"/>
                  </a:cxn>
                  <a:cxn ang="0">
                    <a:pos x="1660" y="1422"/>
                  </a:cxn>
                  <a:cxn ang="0">
                    <a:pos x="1955" y="1393"/>
                  </a:cxn>
                  <a:cxn ang="0">
                    <a:pos x="2044" y="1452"/>
                  </a:cxn>
                  <a:cxn ang="0">
                    <a:pos x="2311" y="1513"/>
                  </a:cxn>
                  <a:cxn ang="0">
                    <a:pos x="2370" y="1245"/>
                  </a:cxn>
                  <a:cxn ang="0">
                    <a:pos x="2370" y="1215"/>
                  </a:cxn>
                  <a:cxn ang="0">
                    <a:pos x="2370" y="1157"/>
                  </a:cxn>
                  <a:cxn ang="0">
                    <a:pos x="2399" y="1097"/>
                  </a:cxn>
                  <a:cxn ang="0">
                    <a:pos x="2429" y="1185"/>
                  </a:cxn>
                  <a:cxn ang="0">
                    <a:pos x="2547" y="1038"/>
                  </a:cxn>
                  <a:cxn ang="0">
                    <a:pos x="2490" y="948"/>
                  </a:cxn>
                  <a:cxn ang="0">
                    <a:pos x="2399" y="979"/>
                  </a:cxn>
                  <a:cxn ang="0">
                    <a:pos x="2311" y="1038"/>
                  </a:cxn>
                  <a:cxn ang="0">
                    <a:pos x="2162" y="948"/>
                  </a:cxn>
                  <a:cxn ang="0">
                    <a:pos x="2104" y="830"/>
                  </a:cxn>
                  <a:cxn ang="0">
                    <a:pos x="2134" y="565"/>
                  </a:cxn>
                  <a:cxn ang="0">
                    <a:pos x="2074" y="446"/>
                  </a:cxn>
                  <a:cxn ang="0">
                    <a:pos x="1985" y="386"/>
                  </a:cxn>
                </a:cxnLst>
                <a:rect l="0" t="0" r="r" b="b"/>
                <a:pathLst>
                  <a:path w="2547" h="1570">
                    <a:moveTo>
                      <a:pt x="1985" y="386"/>
                    </a:moveTo>
                    <a:lnTo>
                      <a:pt x="1985" y="356"/>
                    </a:lnTo>
                    <a:lnTo>
                      <a:pt x="1837" y="209"/>
                    </a:lnTo>
                    <a:lnTo>
                      <a:pt x="1806" y="150"/>
                    </a:lnTo>
                    <a:lnTo>
                      <a:pt x="1806" y="120"/>
                    </a:lnTo>
                    <a:lnTo>
                      <a:pt x="1748" y="61"/>
                    </a:lnTo>
                    <a:lnTo>
                      <a:pt x="1748" y="31"/>
                    </a:lnTo>
                    <a:lnTo>
                      <a:pt x="1688" y="31"/>
                    </a:lnTo>
                    <a:lnTo>
                      <a:pt x="1660" y="0"/>
                    </a:lnTo>
                    <a:lnTo>
                      <a:pt x="1629" y="31"/>
                    </a:lnTo>
                    <a:lnTo>
                      <a:pt x="1569" y="31"/>
                    </a:lnTo>
                    <a:lnTo>
                      <a:pt x="1569" y="61"/>
                    </a:lnTo>
                    <a:lnTo>
                      <a:pt x="1511" y="120"/>
                    </a:lnTo>
                    <a:lnTo>
                      <a:pt x="1304" y="120"/>
                    </a:lnTo>
                    <a:lnTo>
                      <a:pt x="1274" y="150"/>
                    </a:lnTo>
                    <a:lnTo>
                      <a:pt x="1274" y="179"/>
                    </a:lnTo>
                    <a:lnTo>
                      <a:pt x="1214" y="179"/>
                    </a:lnTo>
                    <a:lnTo>
                      <a:pt x="1214" y="209"/>
                    </a:lnTo>
                    <a:lnTo>
                      <a:pt x="1155" y="150"/>
                    </a:lnTo>
                    <a:lnTo>
                      <a:pt x="1125" y="150"/>
                    </a:lnTo>
                    <a:lnTo>
                      <a:pt x="1125" y="120"/>
                    </a:lnTo>
                    <a:lnTo>
                      <a:pt x="889" y="120"/>
                    </a:lnTo>
                    <a:lnTo>
                      <a:pt x="860" y="91"/>
                    </a:lnTo>
                    <a:lnTo>
                      <a:pt x="769" y="91"/>
                    </a:lnTo>
                    <a:lnTo>
                      <a:pt x="741" y="61"/>
                    </a:lnTo>
                    <a:lnTo>
                      <a:pt x="711" y="91"/>
                    </a:lnTo>
                    <a:lnTo>
                      <a:pt x="682" y="91"/>
                    </a:lnTo>
                    <a:lnTo>
                      <a:pt x="651" y="120"/>
                    </a:lnTo>
                    <a:lnTo>
                      <a:pt x="651" y="150"/>
                    </a:lnTo>
                    <a:lnTo>
                      <a:pt x="623" y="150"/>
                    </a:lnTo>
                    <a:lnTo>
                      <a:pt x="593" y="179"/>
                    </a:lnTo>
                    <a:lnTo>
                      <a:pt x="532" y="179"/>
                    </a:lnTo>
                    <a:lnTo>
                      <a:pt x="444" y="268"/>
                    </a:lnTo>
                    <a:lnTo>
                      <a:pt x="444" y="298"/>
                    </a:lnTo>
                    <a:lnTo>
                      <a:pt x="414" y="328"/>
                    </a:lnTo>
                    <a:lnTo>
                      <a:pt x="414" y="356"/>
                    </a:lnTo>
                    <a:lnTo>
                      <a:pt x="355" y="416"/>
                    </a:lnTo>
                    <a:lnTo>
                      <a:pt x="355" y="446"/>
                    </a:lnTo>
                    <a:lnTo>
                      <a:pt x="325" y="475"/>
                    </a:lnTo>
                    <a:lnTo>
                      <a:pt x="325" y="534"/>
                    </a:lnTo>
                    <a:lnTo>
                      <a:pt x="295" y="565"/>
                    </a:lnTo>
                    <a:lnTo>
                      <a:pt x="267" y="565"/>
                    </a:lnTo>
                    <a:lnTo>
                      <a:pt x="267" y="623"/>
                    </a:lnTo>
                    <a:lnTo>
                      <a:pt x="237" y="653"/>
                    </a:lnTo>
                    <a:lnTo>
                      <a:pt x="237" y="684"/>
                    </a:lnTo>
                    <a:lnTo>
                      <a:pt x="148" y="684"/>
                    </a:lnTo>
                    <a:lnTo>
                      <a:pt x="118" y="711"/>
                    </a:lnTo>
                    <a:lnTo>
                      <a:pt x="30" y="711"/>
                    </a:lnTo>
                    <a:lnTo>
                      <a:pt x="0" y="741"/>
                    </a:lnTo>
                    <a:lnTo>
                      <a:pt x="9" y="753"/>
                    </a:lnTo>
                    <a:lnTo>
                      <a:pt x="59" y="802"/>
                    </a:lnTo>
                    <a:lnTo>
                      <a:pt x="88" y="802"/>
                    </a:lnTo>
                    <a:lnTo>
                      <a:pt x="118" y="830"/>
                    </a:lnTo>
                    <a:lnTo>
                      <a:pt x="118" y="860"/>
                    </a:lnTo>
                    <a:lnTo>
                      <a:pt x="148" y="860"/>
                    </a:lnTo>
                    <a:lnTo>
                      <a:pt x="148" y="948"/>
                    </a:lnTo>
                    <a:lnTo>
                      <a:pt x="177" y="948"/>
                    </a:lnTo>
                    <a:lnTo>
                      <a:pt x="207" y="979"/>
                    </a:lnTo>
                    <a:lnTo>
                      <a:pt x="207" y="1009"/>
                    </a:lnTo>
                    <a:lnTo>
                      <a:pt x="267" y="1009"/>
                    </a:lnTo>
                    <a:lnTo>
                      <a:pt x="295" y="1038"/>
                    </a:lnTo>
                    <a:lnTo>
                      <a:pt x="355" y="1038"/>
                    </a:lnTo>
                    <a:lnTo>
                      <a:pt x="325" y="1067"/>
                    </a:lnTo>
                    <a:lnTo>
                      <a:pt x="325" y="1097"/>
                    </a:lnTo>
                    <a:lnTo>
                      <a:pt x="355" y="1127"/>
                    </a:lnTo>
                    <a:lnTo>
                      <a:pt x="355" y="1157"/>
                    </a:lnTo>
                    <a:lnTo>
                      <a:pt x="325" y="1157"/>
                    </a:lnTo>
                    <a:lnTo>
                      <a:pt x="325" y="1185"/>
                    </a:lnTo>
                    <a:lnTo>
                      <a:pt x="386" y="1185"/>
                    </a:lnTo>
                    <a:lnTo>
                      <a:pt x="414" y="1215"/>
                    </a:lnTo>
                    <a:lnTo>
                      <a:pt x="504" y="1215"/>
                    </a:lnTo>
                    <a:lnTo>
                      <a:pt x="504" y="1245"/>
                    </a:lnTo>
                    <a:lnTo>
                      <a:pt x="532" y="1275"/>
                    </a:lnTo>
                    <a:lnTo>
                      <a:pt x="562" y="1275"/>
                    </a:lnTo>
                    <a:lnTo>
                      <a:pt x="562" y="1245"/>
                    </a:lnTo>
                    <a:lnTo>
                      <a:pt x="593" y="1215"/>
                    </a:lnTo>
                    <a:lnTo>
                      <a:pt x="651" y="1215"/>
                    </a:lnTo>
                    <a:lnTo>
                      <a:pt x="682" y="1245"/>
                    </a:lnTo>
                    <a:lnTo>
                      <a:pt x="711" y="1245"/>
                    </a:lnTo>
                    <a:lnTo>
                      <a:pt x="682" y="1275"/>
                    </a:lnTo>
                    <a:lnTo>
                      <a:pt x="651" y="1245"/>
                    </a:lnTo>
                    <a:lnTo>
                      <a:pt x="623" y="1275"/>
                    </a:lnTo>
                    <a:lnTo>
                      <a:pt x="623" y="1304"/>
                    </a:lnTo>
                    <a:lnTo>
                      <a:pt x="682" y="1363"/>
                    </a:lnTo>
                    <a:lnTo>
                      <a:pt x="741" y="1393"/>
                    </a:lnTo>
                    <a:lnTo>
                      <a:pt x="769" y="1393"/>
                    </a:lnTo>
                    <a:lnTo>
                      <a:pt x="769" y="1452"/>
                    </a:lnTo>
                    <a:lnTo>
                      <a:pt x="741" y="1452"/>
                    </a:lnTo>
                    <a:lnTo>
                      <a:pt x="741" y="1482"/>
                    </a:lnTo>
                    <a:lnTo>
                      <a:pt x="769" y="1513"/>
                    </a:lnTo>
                    <a:lnTo>
                      <a:pt x="830" y="1513"/>
                    </a:lnTo>
                    <a:lnTo>
                      <a:pt x="830" y="1482"/>
                    </a:lnTo>
                    <a:lnTo>
                      <a:pt x="918" y="1482"/>
                    </a:lnTo>
                    <a:lnTo>
                      <a:pt x="918" y="1513"/>
                    </a:lnTo>
                    <a:lnTo>
                      <a:pt x="1037" y="1513"/>
                    </a:lnTo>
                    <a:lnTo>
                      <a:pt x="1067" y="1540"/>
                    </a:lnTo>
                    <a:lnTo>
                      <a:pt x="1185" y="1540"/>
                    </a:lnTo>
                    <a:lnTo>
                      <a:pt x="1185" y="1513"/>
                    </a:lnTo>
                    <a:lnTo>
                      <a:pt x="1214" y="1513"/>
                    </a:lnTo>
                    <a:lnTo>
                      <a:pt x="1244" y="1540"/>
                    </a:lnTo>
                    <a:lnTo>
                      <a:pt x="1422" y="1540"/>
                    </a:lnTo>
                    <a:lnTo>
                      <a:pt x="1422" y="1570"/>
                    </a:lnTo>
                    <a:lnTo>
                      <a:pt x="1481" y="1570"/>
                    </a:lnTo>
                    <a:lnTo>
                      <a:pt x="1511" y="1540"/>
                    </a:lnTo>
                    <a:lnTo>
                      <a:pt x="1541" y="1540"/>
                    </a:lnTo>
                    <a:lnTo>
                      <a:pt x="1541" y="1513"/>
                    </a:lnTo>
                    <a:lnTo>
                      <a:pt x="1569" y="1513"/>
                    </a:lnTo>
                    <a:lnTo>
                      <a:pt x="1599" y="1482"/>
                    </a:lnTo>
                    <a:lnTo>
                      <a:pt x="1599" y="1452"/>
                    </a:lnTo>
                    <a:lnTo>
                      <a:pt x="1660" y="1452"/>
                    </a:lnTo>
                    <a:lnTo>
                      <a:pt x="1660" y="1422"/>
                    </a:lnTo>
                    <a:lnTo>
                      <a:pt x="1806" y="1422"/>
                    </a:lnTo>
                    <a:lnTo>
                      <a:pt x="1837" y="1393"/>
                    </a:lnTo>
                    <a:lnTo>
                      <a:pt x="1955" y="1393"/>
                    </a:lnTo>
                    <a:lnTo>
                      <a:pt x="1985" y="1422"/>
                    </a:lnTo>
                    <a:lnTo>
                      <a:pt x="2044" y="1422"/>
                    </a:lnTo>
                    <a:lnTo>
                      <a:pt x="2044" y="1452"/>
                    </a:lnTo>
                    <a:lnTo>
                      <a:pt x="2104" y="1452"/>
                    </a:lnTo>
                    <a:lnTo>
                      <a:pt x="2162" y="1513"/>
                    </a:lnTo>
                    <a:lnTo>
                      <a:pt x="2311" y="1513"/>
                    </a:lnTo>
                    <a:lnTo>
                      <a:pt x="2311" y="1334"/>
                    </a:lnTo>
                    <a:lnTo>
                      <a:pt x="2370" y="1275"/>
                    </a:lnTo>
                    <a:lnTo>
                      <a:pt x="2370" y="1245"/>
                    </a:lnTo>
                    <a:lnTo>
                      <a:pt x="2341" y="1275"/>
                    </a:lnTo>
                    <a:lnTo>
                      <a:pt x="2341" y="1245"/>
                    </a:lnTo>
                    <a:lnTo>
                      <a:pt x="2370" y="1215"/>
                    </a:lnTo>
                    <a:lnTo>
                      <a:pt x="2341" y="1215"/>
                    </a:lnTo>
                    <a:lnTo>
                      <a:pt x="2370" y="1185"/>
                    </a:lnTo>
                    <a:lnTo>
                      <a:pt x="2370" y="1157"/>
                    </a:lnTo>
                    <a:lnTo>
                      <a:pt x="2341" y="1127"/>
                    </a:lnTo>
                    <a:lnTo>
                      <a:pt x="2370" y="1097"/>
                    </a:lnTo>
                    <a:lnTo>
                      <a:pt x="2399" y="1097"/>
                    </a:lnTo>
                    <a:lnTo>
                      <a:pt x="2399" y="1157"/>
                    </a:lnTo>
                    <a:lnTo>
                      <a:pt x="2370" y="1185"/>
                    </a:lnTo>
                    <a:lnTo>
                      <a:pt x="2429" y="1185"/>
                    </a:lnTo>
                    <a:lnTo>
                      <a:pt x="2459" y="1157"/>
                    </a:lnTo>
                    <a:lnTo>
                      <a:pt x="2547" y="1157"/>
                    </a:lnTo>
                    <a:lnTo>
                      <a:pt x="2547" y="1038"/>
                    </a:lnTo>
                    <a:lnTo>
                      <a:pt x="2547" y="979"/>
                    </a:lnTo>
                    <a:lnTo>
                      <a:pt x="2490" y="979"/>
                    </a:lnTo>
                    <a:lnTo>
                      <a:pt x="2490" y="948"/>
                    </a:lnTo>
                    <a:lnTo>
                      <a:pt x="2429" y="948"/>
                    </a:lnTo>
                    <a:lnTo>
                      <a:pt x="2429" y="979"/>
                    </a:lnTo>
                    <a:lnTo>
                      <a:pt x="2399" y="979"/>
                    </a:lnTo>
                    <a:lnTo>
                      <a:pt x="2370" y="1009"/>
                    </a:lnTo>
                    <a:lnTo>
                      <a:pt x="2311" y="1009"/>
                    </a:lnTo>
                    <a:lnTo>
                      <a:pt x="2311" y="1038"/>
                    </a:lnTo>
                    <a:lnTo>
                      <a:pt x="2252" y="1009"/>
                    </a:lnTo>
                    <a:lnTo>
                      <a:pt x="2222" y="1009"/>
                    </a:lnTo>
                    <a:lnTo>
                      <a:pt x="2162" y="948"/>
                    </a:lnTo>
                    <a:lnTo>
                      <a:pt x="2134" y="948"/>
                    </a:lnTo>
                    <a:lnTo>
                      <a:pt x="2134" y="860"/>
                    </a:lnTo>
                    <a:lnTo>
                      <a:pt x="2104" y="830"/>
                    </a:lnTo>
                    <a:lnTo>
                      <a:pt x="2104" y="684"/>
                    </a:lnTo>
                    <a:lnTo>
                      <a:pt x="2134" y="653"/>
                    </a:lnTo>
                    <a:lnTo>
                      <a:pt x="2134" y="565"/>
                    </a:lnTo>
                    <a:lnTo>
                      <a:pt x="2104" y="504"/>
                    </a:lnTo>
                    <a:lnTo>
                      <a:pt x="2074" y="475"/>
                    </a:lnTo>
                    <a:lnTo>
                      <a:pt x="2074" y="446"/>
                    </a:lnTo>
                    <a:lnTo>
                      <a:pt x="2044" y="416"/>
                    </a:lnTo>
                    <a:lnTo>
                      <a:pt x="2015" y="416"/>
                    </a:lnTo>
                    <a:lnTo>
                      <a:pt x="1985" y="386"/>
                    </a:lnTo>
                    <a:close/>
                  </a:path>
                </a:pathLst>
              </a:custGeom>
              <a:solidFill>
                <a:srgbClr val="99D6AB"/>
              </a:solidFill>
              <a:ln w="9525">
                <a:noFill/>
                <a:round/>
                <a:headEnd/>
                <a:tailEnd/>
              </a:ln>
            </p:spPr>
            <p:txBody>
              <a:bodyPr/>
              <a:lstStyle/>
              <a:p>
                <a:endParaRPr lang="en-GB"/>
              </a:p>
            </p:txBody>
          </p:sp>
          <p:sp>
            <p:nvSpPr>
              <p:cNvPr id="19484" name="Freeform 28"/>
              <p:cNvSpPr>
                <a:spLocks/>
              </p:cNvSpPr>
              <p:nvPr/>
            </p:nvSpPr>
            <p:spPr bwMode="auto">
              <a:xfrm>
                <a:off x="3657" y="2564"/>
                <a:ext cx="378" cy="148"/>
              </a:xfrm>
              <a:custGeom>
                <a:avLst/>
                <a:gdLst/>
                <a:ahLst/>
                <a:cxnLst>
                  <a:cxn ang="0">
                    <a:pos x="1453" y="238"/>
                  </a:cxn>
                  <a:cxn ang="0">
                    <a:pos x="1511" y="149"/>
                  </a:cxn>
                  <a:cxn ang="0">
                    <a:pos x="1335" y="59"/>
                  </a:cxn>
                  <a:cxn ang="0">
                    <a:pos x="1274" y="31"/>
                  </a:cxn>
                  <a:cxn ang="0">
                    <a:pos x="1067" y="88"/>
                  </a:cxn>
                  <a:cxn ang="0">
                    <a:pos x="1008" y="59"/>
                  </a:cxn>
                  <a:cxn ang="0">
                    <a:pos x="830" y="118"/>
                  </a:cxn>
                  <a:cxn ang="0">
                    <a:pos x="770" y="88"/>
                  </a:cxn>
                  <a:cxn ang="0">
                    <a:pos x="742" y="59"/>
                  </a:cxn>
                  <a:cxn ang="0">
                    <a:pos x="623" y="0"/>
                  </a:cxn>
                  <a:cxn ang="0">
                    <a:pos x="563" y="59"/>
                  </a:cxn>
                  <a:cxn ang="0">
                    <a:pos x="505" y="0"/>
                  </a:cxn>
                  <a:cxn ang="0">
                    <a:pos x="475" y="0"/>
                  </a:cxn>
                  <a:cxn ang="0">
                    <a:pos x="387" y="59"/>
                  </a:cxn>
                  <a:cxn ang="0">
                    <a:pos x="356" y="88"/>
                  </a:cxn>
                  <a:cxn ang="0">
                    <a:pos x="326" y="177"/>
                  </a:cxn>
                  <a:cxn ang="0">
                    <a:pos x="267" y="207"/>
                  </a:cxn>
                  <a:cxn ang="0">
                    <a:pos x="207" y="238"/>
                  </a:cxn>
                  <a:cxn ang="0">
                    <a:pos x="59" y="267"/>
                  </a:cxn>
                  <a:cxn ang="0">
                    <a:pos x="30" y="295"/>
                  </a:cxn>
                  <a:cxn ang="0">
                    <a:pos x="0" y="356"/>
                  </a:cxn>
                  <a:cxn ang="0">
                    <a:pos x="30" y="413"/>
                  </a:cxn>
                  <a:cxn ang="0">
                    <a:pos x="89" y="504"/>
                  </a:cxn>
                  <a:cxn ang="0">
                    <a:pos x="178" y="563"/>
                  </a:cxn>
                  <a:cxn ang="0">
                    <a:pos x="237" y="592"/>
                  </a:cxn>
                  <a:cxn ang="0">
                    <a:pos x="505" y="563"/>
                  </a:cxn>
                  <a:cxn ang="0">
                    <a:pos x="505" y="533"/>
                  </a:cxn>
                  <a:cxn ang="0">
                    <a:pos x="651" y="504"/>
                  </a:cxn>
                  <a:cxn ang="0">
                    <a:pos x="712" y="444"/>
                  </a:cxn>
                  <a:cxn ang="0">
                    <a:pos x="801" y="474"/>
                  </a:cxn>
                  <a:cxn ang="0">
                    <a:pos x="860" y="444"/>
                  </a:cxn>
                  <a:cxn ang="0">
                    <a:pos x="919" y="413"/>
                  </a:cxn>
                  <a:cxn ang="0">
                    <a:pos x="949" y="356"/>
                  </a:cxn>
                  <a:cxn ang="0">
                    <a:pos x="1067" y="325"/>
                  </a:cxn>
                  <a:cxn ang="0">
                    <a:pos x="1186" y="356"/>
                  </a:cxn>
                  <a:cxn ang="0">
                    <a:pos x="1244" y="325"/>
                  </a:cxn>
                  <a:cxn ang="0">
                    <a:pos x="1274" y="386"/>
                  </a:cxn>
                  <a:cxn ang="0">
                    <a:pos x="1335" y="386"/>
                  </a:cxn>
                  <a:cxn ang="0">
                    <a:pos x="1393" y="325"/>
                  </a:cxn>
                </a:cxnLst>
                <a:rect l="0" t="0" r="r" b="b"/>
                <a:pathLst>
                  <a:path w="1511" h="592">
                    <a:moveTo>
                      <a:pt x="1453" y="267"/>
                    </a:moveTo>
                    <a:lnTo>
                      <a:pt x="1453" y="238"/>
                    </a:lnTo>
                    <a:lnTo>
                      <a:pt x="1511" y="177"/>
                    </a:lnTo>
                    <a:lnTo>
                      <a:pt x="1511" y="149"/>
                    </a:lnTo>
                    <a:lnTo>
                      <a:pt x="1423" y="149"/>
                    </a:lnTo>
                    <a:lnTo>
                      <a:pt x="1335" y="59"/>
                    </a:lnTo>
                    <a:lnTo>
                      <a:pt x="1304" y="59"/>
                    </a:lnTo>
                    <a:lnTo>
                      <a:pt x="1274" y="31"/>
                    </a:lnTo>
                    <a:lnTo>
                      <a:pt x="1126" y="31"/>
                    </a:lnTo>
                    <a:lnTo>
                      <a:pt x="1067" y="88"/>
                    </a:lnTo>
                    <a:lnTo>
                      <a:pt x="1008" y="31"/>
                    </a:lnTo>
                    <a:lnTo>
                      <a:pt x="1008" y="59"/>
                    </a:lnTo>
                    <a:lnTo>
                      <a:pt x="889" y="59"/>
                    </a:lnTo>
                    <a:lnTo>
                      <a:pt x="830" y="118"/>
                    </a:lnTo>
                    <a:lnTo>
                      <a:pt x="801" y="118"/>
                    </a:lnTo>
                    <a:lnTo>
                      <a:pt x="770" y="88"/>
                    </a:lnTo>
                    <a:lnTo>
                      <a:pt x="770" y="59"/>
                    </a:lnTo>
                    <a:lnTo>
                      <a:pt x="742" y="59"/>
                    </a:lnTo>
                    <a:lnTo>
                      <a:pt x="682" y="0"/>
                    </a:lnTo>
                    <a:lnTo>
                      <a:pt x="623" y="0"/>
                    </a:lnTo>
                    <a:lnTo>
                      <a:pt x="623" y="31"/>
                    </a:lnTo>
                    <a:lnTo>
                      <a:pt x="563" y="59"/>
                    </a:lnTo>
                    <a:lnTo>
                      <a:pt x="563" y="0"/>
                    </a:lnTo>
                    <a:lnTo>
                      <a:pt x="505" y="0"/>
                    </a:lnTo>
                    <a:lnTo>
                      <a:pt x="505" y="31"/>
                    </a:lnTo>
                    <a:lnTo>
                      <a:pt x="475" y="0"/>
                    </a:lnTo>
                    <a:lnTo>
                      <a:pt x="414" y="59"/>
                    </a:lnTo>
                    <a:lnTo>
                      <a:pt x="387" y="59"/>
                    </a:lnTo>
                    <a:lnTo>
                      <a:pt x="387" y="88"/>
                    </a:lnTo>
                    <a:lnTo>
                      <a:pt x="356" y="88"/>
                    </a:lnTo>
                    <a:lnTo>
                      <a:pt x="326" y="118"/>
                    </a:lnTo>
                    <a:lnTo>
                      <a:pt x="326" y="177"/>
                    </a:lnTo>
                    <a:lnTo>
                      <a:pt x="296" y="177"/>
                    </a:lnTo>
                    <a:lnTo>
                      <a:pt x="267" y="207"/>
                    </a:lnTo>
                    <a:lnTo>
                      <a:pt x="237" y="207"/>
                    </a:lnTo>
                    <a:lnTo>
                      <a:pt x="207" y="238"/>
                    </a:lnTo>
                    <a:lnTo>
                      <a:pt x="59" y="238"/>
                    </a:lnTo>
                    <a:lnTo>
                      <a:pt x="59" y="267"/>
                    </a:lnTo>
                    <a:lnTo>
                      <a:pt x="30" y="267"/>
                    </a:lnTo>
                    <a:lnTo>
                      <a:pt x="30" y="295"/>
                    </a:lnTo>
                    <a:lnTo>
                      <a:pt x="30" y="325"/>
                    </a:lnTo>
                    <a:lnTo>
                      <a:pt x="0" y="356"/>
                    </a:lnTo>
                    <a:lnTo>
                      <a:pt x="0" y="386"/>
                    </a:lnTo>
                    <a:lnTo>
                      <a:pt x="30" y="413"/>
                    </a:lnTo>
                    <a:lnTo>
                      <a:pt x="30" y="444"/>
                    </a:lnTo>
                    <a:lnTo>
                      <a:pt x="89" y="504"/>
                    </a:lnTo>
                    <a:lnTo>
                      <a:pt x="119" y="504"/>
                    </a:lnTo>
                    <a:lnTo>
                      <a:pt x="178" y="563"/>
                    </a:lnTo>
                    <a:lnTo>
                      <a:pt x="207" y="563"/>
                    </a:lnTo>
                    <a:lnTo>
                      <a:pt x="237" y="592"/>
                    </a:lnTo>
                    <a:lnTo>
                      <a:pt x="505" y="592"/>
                    </a:lnTo>
                    <a:lnTo>
                      <a:pt x="505" y="563"/>
                    </a:lnTo>
                    <a:lnTo>
                      <a:pt x="533" y="563"/>
                    </a:lnTo>
                    <a:lnTo>
                      <a:pt x="505" y="533"/>
                    </a:lnTo>
                    <a:lnTo>
                      <a:pt x="533" y="504"/>
                    </a:lnTo>
                    <a:lnTo>
                      <a:pt x="651" y="504"/>
                    </a:lnTo>
                    <a:lnTo>
                      <a:pt x="712" y="474"/>
                    </a:lnTo>
                    <a:lnTo>
                      <a:pt x="712" y="444"/>
                    </a:lnTo>
                    <a:lnTo>
                      <a:pt x="770" y="444"/>
                    </a:lnTo>
                    <a:lnTo>
                      <a:pt x="801" y="474"/>
                    </a:lnTo>
                    <a:lnTo>
                      <a:pt x="830" y="444"/>
                    </a:lnTo>
                    <a:lnTo>
                      <a:pt x="860" y="444"/>
                    </a:lnTo>
                    <a:lnTo>
                      <a:pt x="889" y="413"/>
                    </a:lnTo>
                    <a:lnTo>
                      <a:pt x="919" y="413"/>
                    </a:lnTo>
                    <a:lnTo>
                      <a:pt x="949" y="386"/>
                    </a:lnTo>
                    <a:lnTo>
                      <a:pt x="949" y="356"/>
                    </a:lnTo>
                    <a:lnTo>
                      <a:pt x="979" y="325"/>
                    </a:lnTo>
                    <a:lnTo>
                      <a:pt x="1067" y="325"/>
                    </a:lnTo>
                    <a:lnTo>
                      <a:pt x="1126" y="356"/>
                    </a:lnTo>
                    <a:lnTo>
                      <a:pt x="1186" y="356"/>
                    </a:lnTo>
                    <a:lnTo>
                      <a:pt x="1186" y="325"/>
                    </a:lnTo>
                    <a:lnTo>
                      <a:pt x="1244" y="325"/>
                    </a:lnTo>
                    <a:lnTo>
                      <a:pt x="1274" y="356"/>
                    </a:lnTo>
                    <a:lnTo>
                      <a:pt x="1274" y="386"/>
                    </a:lnTo>
                    <a:lnTo>
                      <a:pt x="1304" y="413"/>
                    </a:lnTo>
                    <a:lnTo>
                      <a:pt x="1335" y="386"/>
                    </a:lnTo>
                    <a:lnTo>
                      <a:pt x="1393" y="386"/>
                    </a:lnTo>
                    <a:lnTo>
                      <a:pt x="1393" y="325"/>
                    </a:lnTo>
                    <a:lnTo>
                      <a:pt x="1453" y="267"/>
                    </a:lnTo>
                    <a:close/>
                  </a:path>
                </a:pathLst>
              </a:custGeom>
              <a:solidFill>
                <a:srgbClr val="B28665"/>
              </a:solidFill>
              <a:ln w="9525">
                <a:noFill/>
                <a:round/>
                <a:headEnd/>
                <a:tailEnd/>
              </a:ln>
            </p:spPr>
            <p:txBody>
              <a:bodyPr/>
              <a:lstStyle/>
              <a:p>
                <a:endParaRPr lang="en-GB"/>
              </a:p>
            </p:txBody>
          </p:sp>
          <p:sp>
            <p:nvSpPr>
              <p:cNvPr id="19485" name="Freeform 29"/>
              <p:cNvSpPr>
                <a:spLocks/>
              </p:cNvSpPr>
              <p:nvPr/>
            </p:nvSpPr>
            <p:spPr bwMode="auto">
              <a:xfrm>
                <a:off x="3613" y="2645"/>
                <a:ext cx="444" cy="237"/>
              </a:xfrm>
              <a:custGeom>
                <a:avLst/>
                <a:gdLst/>
                <a:ahLst/>
                <a:cxnLst>
                  <a:cxn ang="0">
                    <a:pos x="1660" y="88"/>
                  </a:cxn>
                  <a:cxn ang="0">
                    <a:pos x="1602" y="61"/>
                  </a:cxn>
                  <a:cxn ang="0">
                    <a:pos x="1514" y="61"/>
                  </a:cxn>
                  <a:cxn ang="0">
                    <a:pos x="1453" y="61"/>
                  </a:cxn>
                  <a:cxn ang="0">
                    <a:pos x="1423" y="0"/>
                  </a:cxn>
                  <a:cxn ang="0">
                    <a:pos x="1365" y="31"/>
                  </a:cxn>
                  <a:cxn ang="0">
                    <a:pos x="1246" y="0"/>
                  </a:cxn>
                  <a:cxn ang="0">
                    <a:pos x="1128" y="31"/>
                  </a:cxn>
                  <a:cxn ang="0">
                    <a:pos x="1098" y="88"/>
                  </a:cxn>
                  <a:cxn ang="0">
                    <a:pos x="1039" y="119"/>
                  </a:cxn>
                  <a:cxn ang="0">
                    <a:pos x="980" y="149"/>
                  </a:cxn>
                  <a:cxn ang="0">
                    <a:pos x="891" y="119"/>
                  </a:cxn>
                  <a:cxn ang="0">
                    <a:pos x="830" y="179"/>
                  </a:cxn>
                  <a:cxn ang="0">
                    <a:pos x="684" y="208"/>
                  </a:cxn>
                  <a:cxn ang="0">
                    <a:pos x="684" y="238"/>
                  </a:cxn>
                  <a:cxn ang="0">
                    <a:pos x="416" y="267"/>
                  </a:cxn>
                  <a:cxn ang="0">
                    <a:pos x="357" y="238"/>
                  </a:cxn>
                  <a:cxn ang="0">
                    <a:pos x="268" y="179"/>
                  </a:cxn>
                  <a:cxn ang="0">
                    <a:pos x="268" y="208"/>
                  </a:cxn>
                  <a:cxn ang="0">
                    <a:pos x="238" y="297"/>
                  </a:cxn>
                  <a:cxn ang="0">
                    <a:pos x="150" y="267"/>
                  </a:cxn>
                  <a:cxn ang="0">
                    <a:pos x="120" y="297"/>
                  </a:cxn>
                  <a:cxn ang="0">
                    <a:pos x="150" y="356"/>
                  </a:cxn>
                  <a:cxn ang="0">
                    <a:pos x="91" y="534"/>
                  </a:cxn>
                  <a:cxn ang="0">
                    <a:pos x="0" y="563"/>
                  </a:cxn>
                  <a:cxn ang="0">
                    <a:pos x="61" y="592"/>
                  </a:cxn>
                  <a:cxn ang="0">
                    <a:pos x="91" y="653"/>
                  </a:cxn>
                  <a:cxn ang="0">
                    <a:pos x="150" y="711"/>
                  </a:cxn>
                  <a:cxn ang="0">
                    <a:pos x="179" y="741"/>
                  </a:cxn>
                  <a:cxn ang="0">
                    <a:pos x="238" y="772"/>
                  </a:cxn>
                  <a:cxn ang="0">
                    <a:pos x="268" y="799"/>
                  </a:cxn>
                  <a:cxn ang="0">
                    <a:pos x="328" y="829"/>
                  </a:cxn>
                  <a:cxn ang="0">
                    <a:pos x="357" y="890"/>
                  </a:cxn>
                  <a:cxn ang="0">
                    <a:pos x="386" y="890"/>
                  </a:cxn>
                  <a:cxn ang="0">
                    <a:pos x="416" y="918"/>
                  </a:cxn>
                  <a:cxn ang="0">
                    <a:pos x="593" y="948"/>
                  </a:cxn>
                  <a:cxn ang="0">
                    <a:pos x="712" y="890"/>
                  </a:cxn>
                  <a:cxn ang="0">
                    <a:pos x="773" y="890"/>
                  </a:cxn>
                  <a:cxn ang="0">
                    <a:pos x="861" y="860"/>
                  </a:cxn>
                  <a:cxn ang="0">
                    <a:pos x="921" y="829"/>
                  </a:cxn>
                  <a:cxn ang="0">
                    <a:pos x="1098" y="799"/>
                  </a:cxn>
                  <a:cxn ang="0">
                    <a:pos x="1120" y="822"/>
                  </a:cxn>
                  <a:cxn ang="0">
                    <a:pos x="1158" y="799"/>
                  </a:cxn>
                  <a:cxn ang="0">
                    <a:pos x="1276" y="772"/>
                  </a:cxn>
                  <a:cxn ang="0">
                    <a:pos x="1365" y="741"/>
                  </a:cxn>
                  <a:cxn ang="0">
                    <a:pos x="1395" y="653"/>
                  </a:cxn>
                  <a:cxn ang="0">
                    <a:pos x="1453" y="622"/>
                  </a:cxn>
                  <a:cxn ang="0">
                    <a:pos x="1483" y="534"/>
                  </a:cxn>
                  <a:cxn ang="0">
                    <a:pos x="1542" y="444"/>
                  </a:cxn>
                  <a:cxn ang="0">
                    <a:pos x="1572" y="386"/>
                  </a:cxn>
                  <a:cxn ang="0">
                    <a:pos x="1660" y="267"/>
                  </a:cxn>
                  <a:cxn ang="0">
                    <a:pos x="1751" y="238"/>
                  </a:cxn>
                  <a:cxn ang="0">
                    <a:pos x="1779" y="208"/>
                  </a:cxn>
                  <a:cxn ang="0">
                    <a:pos x="1721" y="149"/>
                  </a:cxn>
                </a:cxnLst>
                <a:rect l="0" t="0" r="r" b="b"/>
                <a:pathLst>
                  <a:path w="1779" h="948">
                    <a:moveTo>
                      <a:pt x="1721" y="149"/>
                    </a:moveTo>
                    <a:lnTo>
                      <a:pt x="1660" y="88"/>
                    </a:lnTo>
                    <a:lnTo>
                      <a:pt x="1632" y="88"/>
                    </a:lnTo>
                    <a:lnTo>
                      <a:pt x="1602" y="61"/>
                    </a:lnTo>
                    <a:lnTo>
                      <a:pt x="1572" y="61"/>
                    </a:lnTo>
                    <a:lnTo>
                      <a:pt x="1514" y="61"/>
                    </a:lnTo>
                    <a:lnTo>
                      <a:pt x="1483" y="88"/>
                    </a:lnTo>
                    <a:lnTo>
                      <a:pt x="1453" y="61"/>
                    </a:lnTo>
                    <a:lnTo>
                      <a:pt x="1453" y="31"/>
                    </a:lnTo>
                    <a:lnTo>
                      <a:pt x="1423" y="0"/>
                    </a:lnTo>
                    <a:lnTo>
                      <a:pt x="1365" y="0"/>
                    </a:lnTo>
                    <a:lnTo>
                      <a:pt x="1365" y="31"/>
                    </a:lnTo>
                    <a:lnTo>
                      <a:pt x="1305" y="31"/>
                    </a:lnTo>
                    <a:lnTo>
                      <a:pt x="1246" y="0"/>
                    </a:lnTo>
                    <a:lnTo>
                      <a:pt x="1158" y="0"/>
                    </a:lnTo>
                    <a:lnTo>
                      <a:pt x="1128" y="31"/>
                    </a:lnTo>
                    <a:lnTo>
                      <a:pt x="1128" y="61"/>
                    </a:lnTo>
                    <a:lnTo>
                      <a:pt x="1098" y="88"/>
                    </a:lnTo>
                    <a:lnTo>
                      <a:pt x="1068" y="88"/>
                    </a:lnTo>
                    <a:lnTo>
                      <a:pt x="1039" y="119"/>
                    </a:lnTo>
                    <a:lnTo>
                      <a:pt x="1009" y="119"/>
                    </a:lnTo>
                    <a:lnTo>
                      <a:pt x="980" y="149"/>
                    </a:lnTo>
                    <a:lnTo>
                      <a:pt x="949" y="119"/>
                    </a:lnTo>
                    <a:lnTo>
                      <a:pt x="891" y="119"/>
                    </a:lnTo>
                    <a:lnTo>
                      <a:pt x="891" y="149"/>
                    </a:lnTo>
                    <a:lnTo>
                      <a:pt x="830" y="179"/>
                    </a:lnTo>
                    <a:lnTo>
                      <a:pt x="712" y="179"/>
                    </a:lnTo>
                    <a:lnTo>
                      <a:pt x="684" y="208"/>
                    </a:lnTo>
                    <a:lnTo>
                      <a:pt x="712" y="238"/>
                    </a:lnTo>
                    <a:lnTo>
                      <a:pt x="684" y="238"/>
                    </a:lnTo>
                    <a:lnTo>
                      <a:pt x="684" y="267"/>
                    </a:lnTo>
                    <a:lnTo>
                      <a:pt x="416" y="267"/>
                    </a:lnTo>
                    <a:lnTo>
                      <a:pt x="386" y="238"/>
                    </a:lnTo>
                    <a:lnTo>
                      <a:pt x="357" y="238"/>
                    </a:lnTo>
                    <a:lnTo>
                      <a:pt x="298" y="179"/>
                    </a:lnTo>
                    <a:lnTo>
                      <a:pt x="268" y="179"/>
                    </a:lnTo>
                    <a:lnTo>
                      <a:pt x="238" y="208"/>
                    </a:lnTo>
                    <a:lnTo>
                      <a:pt x="268" y="208"/>
                    </a:lnTo>
                    <a:lnTo>
                      <a:pt x="238" y="238"/>
                    </a:lnTo>
                    <a:lnTo>
                      <a:pt x="238" y="297"/>
                    </a:lnTo>
                    <a:lnTo>
                      <a:pt x="179" y="297"/>
                    </a:lnTo>
                    <a:lnTo>
                      <a:pt x="150" y="267"/>
                    </a:lnTo>
                    <a:lnTo>
                      <a:pt x="120" y="267"/>
                    </a:lnTo>
                    <a:lnTo>
                      <a:pt x="120" y="297"/>
                    </a:lnTo>
                    <a:lnTo>
                      <a:pt x="150" y="326"/>
                    </a:lnTo>
                    <a:lnTo>
                      <a:pt x="150" y="356"/>
                    </a:lnTo>
                    <a:lnTo>
                      <a:pt x="91" y="416"/>
                    </a:lnTo>
                    <a:lnTo>
                      <a:pt x="91" y="534"/>
                    </a:lnTo>
                    <a:lnTo>
                      <a:pt x="31" y="534"/>
                    </a:lnTo>
                    <a:lnTo>
                      <a:pt x="0" y="563"/>
                    </a:lnTo>
                    <a:lnTo>
                      <a:pt x="31" y="563"/>
                    </a:lnTo>
                    <a:lnTo>
                      <a:pt x="61" y="592"/>
                    </a:lnTo>
                    <a:lnTo>
                      <a:pt x="61" y="622"/>
                    </a:lnTo>
                    <a:lnTo>
                      <a:pt x="91" y="653"/>
                    </a:lnTo>
                    <a:lnTo>
                      <a:pt x="120" y="653"/>
                    </a:lnTo>
                    <a:lnTo>
                      <a:pt x="150" y="711"/>
                    </a:lnTo>
                    <a:lnTo>
                      <a:pt x="179" y="711"/>
                    </a:lnTo>
                    <a:lnTo>
                      <a:pt x="179" y="741"/>
                    </a:lnTo>
                    <a:lnTo>
                      <a:pt x="209" y="741"/>
                    </a:lnTo>
                    <a:lnTo>
                      <a:pt x="238" y="772"/>
                    </a:lnTo>
                    <a:lnTo>
                      <a:pt x="268" y="772"/>
                    </a:lnTo>
                    <a:lnTo>
                      <a:pt x="268" y="799"/>
                    </a:lnTo>
                    <a:lnTo>
                      <a:pt x="298" y="829"/>
                    </a:lnTo>
                    <a:lnTo>
                      <a:pt x="328" y="829"/>
                    </a:lnTo>
                    <a:lnTo>
                      <a:pt x="328" y="860"/>
                    </a:lnTo>
                    <a:lnTo>
                      <a:pt x="357" y="890"/>
                    </a:lnTo>
                    <a:lnTo>
                      <a:pt x="357" y="860"/>
                    </a:lnTo>
                    <a:lnTo>
                      <a:pt x="386" y="890"/>
                    </a:lnTo>
                    <a:lnTo>
                      <a:pt x="416" y="890"/>
                    </a:lnTo>
                    <a:lnTo>
                      <a:pt x="416" y="918"/>
                    </a:lnTo>
                    <a:lnTo>
                      <a:pt x="593" y="918"/>
                    </a:lnTo>
                    <a:lnTo>
                      <a:pt x="593" y="948"/>
                    </a:lnTo>
                    <a:lnTo>
                      <a:pt x="654" y="948"/>
                    </a:lnTo>
                    <a:lnTo>
                      <a:pt x="712" y="890"/>
                    </a:lnTo>
                    <a:lnTo>
                      <a:pt x="742" y="890"/>
                    </a:lnTo>
                    <a:lnTo>
                      <a:pt x="773" y="890"/>
                    </a:lnTo>
                    <a:lnTo>
                      <a:pt x="802" y="860"/>
                    </a:lnTo>
                    <a:lnTo>
                      <a:pt x="861" y="860"/>
                    </a:lnTo>
                    <a:lnTo>
                      <a:pt x="891" y="829"/>
                    </a:lnTo>
                    <a:lnTo>
                      <a:pt x="921" y="829"/>
                    </a:lnTo>
                    <a:lnTo>
                      <a:pt x="949" y="799"/>
                    </a:lnTo>
                    <a:lnTo>
                      <a:pt x="1098" y="799"/>
                    </a:lnTo>
                    <a:lnTo>
                      <a:pt x="1113" y="814"/>
                    </a:lnTo>
                    <a:lnTo>
                      <a:pt x="1120" y="822"/>
                    </a:lnTo>
                    <a:lnTo>
                      <a:pt x="1128" y="829"/>
                    </a:lnTo>
                    <a:lnTo>
                      <a:pt x="1158" y="799"/>
                    </a:lnTo>
                    <a:lnTo>
                      <a:pt x="1246" y="799"/>
                    </a:lnTo>
                    <a:lnTo>
                      <a:pt x="1276" y="772"/>
                    </a:lnTo>
                    <a:lnTo>
                      <a:pt x="1365" y="772"/>
                    </a:lnTo>
                    <a:lnTo>
                      <a:pt x="1365" y="741"/>
                    </a:lnTo>
                    <a:lnTo>
                      <a:pt x="1395" y="711"/>
                    </a:lnTo>
                    <a:lnTo>
                      <a:pt x="1395" y="653"/>
                    </a:lnTo>
                    <a:lnTo>
                      <a:pt x="1423" y="653"/>
                    </a:lnTo>
                    <a:lnTo>
                      <a:pt x="1453" y="622"/>
                    </a:lnTo>
                    <a:lnTo>
                      <a:pt x="1453" y="563"/>
                    </a:lnTo>
                    <a:lnTo>
                      <a:pt x="1483" y="534"/>
                    </a:lnTo>
                    <a:lnTo>
                      <a:pt x="1483" y="504"/>
                    </a:lnTo>
                    <a:lnTo>
                      <a:pt x="1542" y="444"/>
                    </a:lnTo>
                    <a:lnTo>
                      <a:pt x="1542" y="416"/>
                    </a:lnTo>
                    <a:lnTo>
                      <a:pt x="1572" y="386"/>
                    </a:lnTo>
                    <a:lnTo>
                      <a:pt x="1572" y="356"/>
                    </a:lnTo>
                    <a:lnTo>
                      <a:pt x="1660" y="267"/>
                    </a:lnTo>
                    <a:lnTo>
                      <a:pt x="1721" y="267"/>
                    </a:lnTo>
                    <a:lnTo>
                      <a:pt x="1751" y="238"/>
                    </a:lnTo>
                    <a:lnTo>
                      <a:pt x="1779" y="238"/>
                    </a:lnTo>
                    <a:lnTo>
                      <a:pt x="1779" y="208"/>
                    </a:lnTo>
                    <a:lnTo>
                      <a:pt x="1779" y="149"/>
                    </a:lnTo>
                    <a:lnTo>
                      <a:pt x="1721" y="149"/>
                    </a:lnTo>
                    <a:close/>
                  </a:path>
                </a:pathLst>
              </a:custGeom>
              <a:solidFill>
                <a:srgbClr val="FED9A6"/>
              </a:solidFill>
              <a:ln w="9525">
                <a:noFill/>
                <a:round/>
                <a:headEnd/>
                <a:tailEnd/>
              </a:ln>
            </p:spPr>
            <p:txBody>
              <a:bodyPr/>
              <a:lstStyle/>
              <a:p>
                <a:endParaRPr lang="en-GB"/>
              </a:p>
            </p:txBody>
          </p:sp>
          <p:sp>
            <p:nvSpPr>
              <p:cNvPr id="19486" name="Freeform 30"/>
              <p:cNvSpPr>
                <a:spLocks/>
              </p:cNvSpPr>
              <p:nvPr/>
            </p:nvSpPr>
            <p:spPr bwMode="auto">
              <a:xfrm>
                <a:off x="3784" y="2845"/>
                <a:ext cx="310" cy="370"/>
              </a:xfrm>
              <a:custGeom>
                <a:avLst/>
                <a:gdLst/>
                <a:ahLst/>
                <a:cxnLst>
                  <a:cxn ang="0">
                    <a:pos x="1095" y="504"/>
                  </a:cxn>
                  <a:cxn ang="0">
                    <a:pos x="1006" y="564"/>
                  </a:cxn>
                  <a:cxn ang="0">
                    <a:pos x="948" y="504"/>
                  </a:cxn>
                  <a:cxn ang="0">
                    <a:pos x="769" y="474"/>
                  </a:cxn>
                  <a:cxn ang="0">
                    <a:pos x="799" y="416"/>
                  </a:cxn>
                  <a:cxn ang="0">
                    <a:pos x="799" y="327"/>
                  </a:cxn>
                  <a:cxn ang="0">
                    <a:pos x="651" y="298"/>
                  </a:cxn>
                  <a:cxn ang="0">
                    <a:pos x="592" y="237"/>
                  </a:cxn>
                  <a:cxn ang="0">
                    <a:pos x="562" y="119"/>
                  </a:cxn>
                  <a:cxn ang="0">
                    <a:pos x="453" y="42"/>
                  </a:cxn>
                  <a:cxn ang="0">
                    <a:pos x="414" y="0"/>
                  </a:cxn>
                  <a:cxn ang="0">
                    <a:pos x="207" y="30"/>
                  </a:cxn>
                  <a:cxn ang="0">
                    <a:pos x="89" y="91"/>
                  </a:cxn>
                  <a:cxn ang="0">
                    <a:pos x="89" y="119"/>
                  </a:cxn>
                  <a:cxn ang="0">
                    <a:pos x="118" y="237"/>
                  </a:cxn>
                  <a:cxn ang="0">
                    <a:pos x="177" y="298"/>
                  </a:cxn>
                  <a:cxn ang="0">
                    <a:pos x="146" y="386"/>
                  </a:cxn>
                  <a:cxn ang="0">
                    <a:pos x="207" y="416"/>
                  </a:cxn>
                  <a:cxn ang="0">
                    <a:pos x="177" y="534"/>
                  </a:cxn>
                  <a:cxn ang="0">
                    <a:pos x="177" y="623"/>
                  </a:cxn>
                  <a:cxn ang="0">
                    <a:pos x="237" y="682"/>
                  </a:cxn>
                  <a:cxn ang="0">
                    <a:pos x="265" y="741"/>
                  </a:cxn>
                  <a:cxn ang="0">
                    <a:pos x="265" y="859"/>
                  </a:cxn>
                  <a:cxn ang="0">
                    <a:pos x="118" y="890"/>
                  </a:cxn>
                  <a:cxn ang="0">
                    <a:pos x="146" y="977"/>
                  </a:cxn>
                  <a:cxn ang="0">
                    <a:pos x="89" y="977"/>
                  </a:cxn>
                  <a:cxn ang="0">
                    <a:pos x="28" y="1038"/>
                  </a:cxn>
                  <a:cxn ang="0">
                    <a:pos x="0" y="1156"/>
                  </a:cxn>
                  <a:cxn ang="0">
                    <a:pos x="0" y="1215"/>
                  </a:cxn>
                  <a:cxn ang="0">
                    <a:pos x="89" y="1245"/>
                  </a:cxn>
                  <a:cxn ang="0">
                    <a:pos x="58" y="1275"/>
                  </a:cxn>
                  <a:cxn ang="0">
                    <a:pos x="146" y="1333"/>
                  </a:cxn>
                  <a:cxn ang="0">
                    <a:pos x="237" y="1422"/>
                  </a:cxn>
                  <a:cxn ang="0">
                    <a:pos x="237" y="1363"/>
                  </a:cxn>
                  <a:cxn ang="0">
                    <a:pos x="325" y="1215"/>
                  </a:cxn>
                  <a:cxn ang="0">
                    <a:pos x="414" y="1215"/>
                  </a:cxn>
                  <a:cxn ang="0">
                    <a:pos x="503" y="1303"/>
                  </a:cxn>
                  <a:cxn ang="0">
                    <a:pos x="592" y="1363"/>
                  </a:cxn>
                  <a:cxn ang="0">
                    <a:pos x="592" y="1452"/>
                  </a:cxn>
                  <a:cxn ang="0">
                    <a:pos x="651" y="1363"/>
                  </a:cxn>
                  <a:cxn ang="0">
                    <a:pos x="769" y="1333"/>
                  </a:cxn>
                  <a:cxn ang="0">
                    <a:pos x="799" y="1333"/>
                  </a:cxn>
                  <a:cxn ang="0">
                    <a:pos x="888" y="1333"/>
                  </a:cxn>
                  <a:cxn ang="0">
                    <a:pos x="948" y="1275"/>
                  </a:cxn>
                  <a:cxn ang="0">
                    <a:pos x="1067" y="1275"/>
                  </a:cxn>
                  <a:cxn ang="0">
                    <a:pos x="1126" y="1275"/>
                  </a:cxn>
                  <a:cxn ang="0">
                    <a:pos x="1095" y="1127"/>
                  </a:cxn>
                  <a:cxn ang="0">
                    <a:pos x="1185" y="1097"/>
                  </a:cxn>
                  <a:cxn ang="0">
                    <a:pos x="1213" y="1038"/>
                  </a:cxn>
                  <a:cxn ang="0">
                    <a:pos x="1185" y="977"/>
                  </a:cxn>
                  <a:cxn ang="0">
                    <a:pos x="1126" y="920"/>
                  </a:cxn>
                  <a:cxn ang="0">
                    <a:pos x="1067" y="829"/>
                  </a:cxn>
                  <a:cxn ang="0">
                    <a:pos x="1126" y="652"/>
                  </a:cxn>
                  <a:cxn ang="0">
                    <a:pos x="1095" y="534"/>
                  </a:cxn>
                </a:cxnLst>
                <a:rect l="0" t="0" r="r" b="b"/>
                <a:pathLst>
                  <a:path w="1244" h="1481">
                    <a:moveTo>
                      <a:pt x="1155" y="534"/>
                    </a:moveTo>
                    <a:lnTo>
                      <a:pt x="1126" y="534"/>
                    </a:lnTo>
                    <a:lnTo>
                      <a:pt x="1095" y="504"/>
                    </a:lnTo>
                    <a:lnTo>
                      <a:pt x="1037" y="504"/>
                    </a:lnTo>
                    <a:lnTo>
                      <a:pt x="1006" y="534"/>
                    </a:lnTo>
                    <a:lnTo>
                      <a:pt x="1006" y="564"/>
                    </a:lnTo>
                    <a:lnTo>
                      <a:pt x="976" y="564"/>
                    </a:lnTo>
                    <a:lnTo>
                      <a:pt x="948" y="534"/>
                    </a:lnTo>
                    <a:lnTo>
                      <a:pt x="948" y="504"/>
                    </a:lnTo>
                    <a:lnTo>
                      <a:pt x="858" y="504"/>
                    </a:lnTo>
                    <a:lnTo>
                      <a:pt x="830" y="474"/>
                    </a:lnTo>
                    <a:lnTo>
                      <a:pt x="769" y="474"/>
                    </a:lnTo>
                    <a:lnTo>
                      <a:pt x="769" y="446"/>
                    </a:lnTo>
                    <a:lnTo>
                      <a:pt x="799" y="446"/>
                    </a:lnTo>
                    <a:lnTo>
                      <a:pt x="799" y="416"/>
                    </a:lnTo>
                    <a:lnTo>
                      <a:pt x="769" y="386"/>
                    </a:lnTo>
                    <a:lnTo>
                      <a:pt x="769" y="356"/>
                    </a:lnTo>
                    <a:lnTo>
                      <a:pt x="799" y="327"/>
                    </a:lnTo>
                    <a:lnTo>
                      <a:pt x="739" y="327"/>
                    </a:lnTo>
                    <a:lnTo>
                      <a:pt x="711" y="298"/>
                    </a:lnTo>
                    <a:lnTo>
                      <a:pt x="651" y="298"/>
                    </a:lnTo>
                    <a:lnTo>
                      <a:pt x="651" y="268"/>
                    </a:lnTo>
                    <a:lnTo>
                      <a:pt x="621" y="237"/>
                    </a:lnTo>
                    <a:lnTo>
                      <a:pt x="592" y="237"/>
                    </a:lnTo>
                    <a:lnTo>
                      <a:pt x="592" y="149"/>
                    </a:lnTo>
                    <a:lnTo>
                      <a:pt x="562" y="149"/>
                    </a:lnTo>
                    <a:lnTo>
                      <a:pt x="562" y="119"/>
                    </a:lnTo>
                    <a:lnTo>
                      <a:pt x="532" y="91"/>
                    </a:lnTo>
                    <a:lnTo>
                      <a:pt x="503" y="91"/>
                    </a:lnTo>
                    <a:lnTo>
                      <a:pt x="453" y="42"/>
                    </a:lnTo>
                    <a:lnTo>
                      <a:pt x="436" y="23"/>
                    </a:lnTo>
                    <a:lnTo>
                      <a:pt x="429" y="15"/>
                    </a:lnTo>
                    <a:lnTo>
                      <a:pt x="414" y="0"/>
                    </a:lnTo>
                    <a:lnTo>
                      <a:pt x="265" y="0"/>
                    </a:lnTo>
                    <a:lnTo>
                      <a:pt x="237" y="30"/>
                    </a:lnTo>
                    <a:lnTo>
                      <a:pt x="207" y="30"/>
                    </a:lnTo>
                    <a:lnTo>
                      <a:pt x="177" y="61"/>
                    </a:lnTo>
                    <a:lnTo>
                      <a:pt x="118" y="61"/>
                    </a:lnTo>
                    <a:lnTo>
                      <a:pt x="89" y="91"/>
                    </a:lnTo>
                    <a:lnTo>
                      <a:pt x="58" y="91"/>
                    </a:lnTo>
                    <a:lnTo>
                      <a:pt x="58" y="119"/>
                    </a:lnTo>
                    <a:lnTo>
                      <a:pt x="89" y="119"/>
                    </a:lnTo>
                    <a:lnTo>
                      <a:pt x="89" y="209"/>
                    </a:lnTo>
                    <a:lnTo>
                      <a:pt x="146" y="209"/>
                    </a:lnTo>
                    <a:lnTo>
                      <a:pt x="118" y="237"/>
                    </a:lnTo>
                    <a:lnTo>
                      <a:pt x="118" y="268"/>
                    </a:lnTo>
                    <a:lnTo>
                      <a:pt x="146" y="298"/>
                    </a:lnTo>
                    <a:lnTo>
                      <a:pt x="177" y="298"/>
                    </a:lnTo>
                    <a:lnTo>
                      <a:pt x="207" y="327"/>
                    </a:lnTo>
                    <a:lnTo>
                      <a:pt x="146" y="327"/>
                    </a:lnTo>
                    <a:lnTo>
                      <a:pt x="146" y="386"/>
                    </a:lnTo>
                    <a:lnTo>
                      <a:pt x="118" y="446"/>
                    </a:lnTo>
                    <a:lnTo>
                      <a:pt x="146" y="416"/>
                    </a:lnTo>
                    <a:lnTo>
                      <a:pt x="207" y="416"/>
                    </a:lnTo>
                    <a:lnTo>
                      <a:pt x="207" y="474"/>
                    </a:lnTo>
                    <a:lnTo>
                      <a:pt x="177" y="504"/>
                    </a:lnTo>
                    <a:lnTo>
                      <a:pt x="177" y="534"/>
                    </a:lnTo>
                    <a:lnTo>
                      <a:pt x="146" y="564"/>
                    </a:lnTo>
                    <a:lnTo>
                      <a:pt x="146" y="593"/>
                    </a:lnTo>
                    <a:lnTo>
                      <a:pt x="177" y="623"/>
                    </a:lnTo>
                    <a:lnTo>
                      <a:pt x="177" y="652"/>
                    </a:lnTo>
                    <a:lnTo>
                      <a:pt x="207" y="652"/>
                    </a:lnTo>
                    <a:lnTo>
                      <a:pt x="237" y="682"/>
                    </a:lnTo>
                    <a:lnTo>
                      <a:pt x="265" y="682"/>
                    </a:lnTo>
                    <a:lnTo>
                      <a:pt x="296" y="711"/>
                    </a:lnTo>
                    <a:lnTo>
                      <a:pt x="265" y="741"/>
                    </a:lnTo>
                    <a:lnTo>
                      <a:pt x="207" y="741"/>
                    </a:lnTo>
                    <a:lnTo>
                      <a:pt x="265" y="802"/>
                    </a:lnTo>
                    <a:lnTo>
                      <a:pt x="265" y="859"/>
                    </a:lnTo>
                    <a:lnTo>
                      <a:pt x="207" y="859"/>
                    </a:lnTo>
                    <a:lnTo>
                      <a:pt x="207" y="890"/>
                    </a:lnTo>
                    <a:lnTo>
                      <a:pt x="118" y="890"/>
                    </a:lnTo>
                    <a:lnTo>
                      <a:pt x="118" y="920"/>
                    </a:lnTo>
                    <a:lnTo>
                      <a:pt x="146" y="948"/>
                    </a:lnTo>
                    <a:lnTo>
                      <a:pt x="146" y="977"/>
                    </a:lnTo>
                    <a:lnTo>
                      <a:pt x="118" y="948"/>
                    </a:lnTo>
                    <a:lnTo>
                      <a:pt x="89" y="948"/>
                    </a:lnTo>
                    <a:lnTo>
                      <a:pt x="89" y="977"/>
                    </a:lnTo>
                    <a:lnTo>
                      <a:pt x="58" y="977"/>
                    </a:lnTo>
                    <a:lnTo>
                      <a:pt x="58" y="1008"/>
                    </a:lnTo>
                    <a:lnTo>
                      <a:pt x="28" y="1038"/>
                    </a:lnTo>
                    <a:lnTo>
                      <a:pt x="58" y="1066"/>
                    </a:lnTo>
                    <a:lnTo>
                      <a:pt x="0" y="1066"/>
                    </a:lnTo>
                    <a:lnTo>
                      <a:pt x="0" y="1156"/>
                    </a:lnTo>
                    <a:lnTo>
                      <a:pt x="28" y="1156"/>
                    </a:lnTo>
                    <a:lnTo>
                      <a:pt x="28" y="1215"/>
                    </a:lnTo>
                    <a:lnTo>
                      <a:pt x="0" y="1215"/>
                    </a:lnTo>
                    <a:lnTo>
                      <a:pt x="0" y="1245"/>
                    </a:lnTo>
                    <a:lnTo>
                      <a:pt x="58" y="1245"/>
                    </a:lnTo>
                    <a:lnTo>
                      <a:pt x="89" y="1245"/>
                    </a:lnTo>
                    <a:lnTo>
                      <a:pt x="89" y="1275"/>
                    </a:lnTo>
                    <a:lnTo>
                      <a:pt x="58" y="1245"/>
                    </a:lnTo>
                    <a:lnTo>
                      <a:pt x="58" y="1275"/>
                    </a:lnTo>
                    <a:lnTo>
                      <a:pt x="89" y="1303"/>
                    </a:lnTo>
                    <a:lnTo>
                      <a:pt x="118" y="1303"/>
                    </a:lnTo>
                    <a:lnTo>
                      <a:pt x="146" y="1333"/>
                    </a:lnTo>
                    <a:lnTo>
                      <a:pt x="177" y="1393"/>
                    </a:lnTo>
                    <a:lnTo>
                      <a:pt x="207" y="1422"/>
                    </a:lnTo>
                    <a:lnTo>
                      <a:pt x="237" y="1422"/>
                    </a:lnTo>
                    <a:lnTo>
                      <a:pt x="265" y="1452"/>
                    </a:lnTo>
                    <a:lnTo>
                      <a:pt x="265" y="1363"/>
                    </a:lnTo>
                    <a:lnTo>
                      <a:pt x="237" y="1363"/>
                    </a:lnTo>
                    <a:lnTo>
                      <a:pt x="265" y="1333"/>
                    </a:lnTo>
                    <a:lnTo>
                      <a:pt x="265" y="1275"/>
                    </a:lnTo>
                    <a:lnTo>
                      <a:pt x="325" y="1215"/>
                    </a:lnTo>
                    <a:lnTo>
                      <a:pt x="325" y="1184"/>
                    </a:lnTo>
                    <a:lnTo>
                      <a:pt x="384" y="1245"/>
                    </a:lnTo>
                    <a:lnTo>
                      <a:pt x="414" y="1215"/>
                    </a:lnTo>
                    <a:lnTo>
                      <a:pt x="444" y="1215"/>
                    </a:lnTo>
                    <a:lnTo>
                      <a:pt x="503" y="1275"/>
                    </a:lnTo>
                    <a:lnTo>
                      <a:pt x="503" y="1303"/>
                    </a:lnTo>
                    <a:lnTo>
                      <a:pt x="562" y="1303"/>
                    </a:lnTo>
                    <a:lnTo>
                      <a:pt x="562" y="1333"/>
                    </a:lnTo>
                    <a:lnTo>
                      <a:pt x="592" y="1363"/>
                    </a:lnTo>
                    <a:lnTo>
                      <a:pt x="592" y="1393"/>
                    </a:lnTo>
                    <a:lnTo>
                      <a:pt x="621" y="1422"/>
                    </a:lnTo>
                    <a:lnTo>
                      <a:pt x="592" y="1452"/>
                    </a:lnTo>
                    <a:lnTo>
                      <a:pt x="592" y="1481"/>
                    </a:lnTo>
                    <a:lnTo>
                      <a:pt x="651" y="1422"/>
                    </a:lnTo>
                    <a:lnTo>
                      <a:pt x="651" y="1363"/>
                    </a:lnTo>
                    <a:lnTo>
                      <a:pt x="711" y="1363"/>
                    </a:lnTo>
                    <a:lnTo>
                      <a:pt x="739" y="1333"/>
                    </a:lnTo>
                    <a:lnTo>
                      <a:pt x="769" y="1333"/>
                    </a:lnTo>
                    <a:lnTo>
                      <a:pt x="769" y="1363"/>
                    </a:lnTo>
                    <a:lnTo>
                      <a:pt x="799" y="1363"/>
                    </a:lnTo>
                    <a:lnTo>
                      <a:pt x="799" y="1333"/>
                    </a:lnTo>
                    <a:lnTo>
                      <a:pt x="830" y="1333"/>
                    </a:lnTo>
                    <a:lnTo>
                      <a:pt x="858" y="1303"/>
                    </a:lnTo>
                    <a:lnTo>
                      <a:pt x="888" y="1333"/>
                    </a:lnTo>
                    <a:lnTo>
                      <a:pt x="918" y="1303"/>
                    </a:lnTo>
                    <a:lnTo>
                      <a:pt x="948" y="1303"/>
                    </a:lnTo>
                    <a:lnTo>
                      <a:pt x="948" y="1275"/>
                    </a:lnTo>
                    <a:lnTo>
                      <a:pt x="976" y="1303"/>
                    </a:lnTo>
                    <a:lnTo>
                      <a:pt x="1037" y="1303"/>
                    </a:lnTo>
                    <a:lnTo>
                      <a:pt x="1067" y="1275"/>
                    </a:lnTo>
                    <a:lnTo>
                      <a:pt x="1067" y="1303"/>
                    </a:lnTo>
                    <a:lnTo>
                      <a:pt x="1095" y="1275"/>
                    </a:lnTo>
                    <a:lnTo>
                      <a:pt x="1126" y="1275"/>
                    </a:lnTo>
                    <a:lnTo>
                      <a:pt x="1126" y="1245"/>
                    </a:lnTo>
                    <a:lnTo>
                      <a:pt x="1095" y="1215"/>
                    </a:lnTo>
                    <a:lnTo>
                      <a:pt x="1095" y="1127"/>
                    </a:lnTo>
                    <a:lnTo>
                      <a:pt x="1126" y="1127"/>
                    </a:lnTo>
                    <a:lnTo>
                      <a:pt x="1126" y="1097"/>
                    </a:lnTo>
                    <a:lnTo>
                      <a:pt x="1185" y="1097"/>
                    </a:lnTo>
                    <a:lnTo>
                      <a:pt x="1185" y="1066"/>
                    </a:lnTo>
                    <a:lnTo>
                      <a:pt x="1213" y="1066"/>
                    </a:lnTo>
                    <a:lnTo>
                      <a:pt x="1213" y="1038"/>
                    </a:lnTo>
                    <a:lnTo>
                      <a:pt x="1244" y="1008"/>
                    </a:lnTo>
                    <a:lnTo>
                      <a:pt x="1213" y="1008"/>
                    </a:lnTo>
                    <a:lnTo>
                      <a:pt x="1185" y="977"/>
                    </a:lnTo>
                    <a:lnTo>
                      <a:pt x="1185" y="948"/>
                    </a:lnTo>
                    <a:lnTo>
                      <a:pt x="1155" y="920"/>
                    </a:lnTo>
                    <a:lnTo>
                      <a:pt x="1126" y="920"/>
                    </a:lnTo>
                    <a:lnTo>
                      <a:pt x="1095" y="890"/>
                    </a:lnTo>
                    <a:lnTo>
                      <a:pt x="1095" y="859"/>
                    </a:lnTo>
                    <a:lnTo>
                      <a:pt x="1067" y="829"/>
                    </a:lnTo>
                    <a:lnTo>
                      <a:pt x="1067" y="741"/>
                    </a:lnTo>
                    <a:lnTo>
                      <a:pt x="1126" y="682"/>
                    </a:lnTo>
                    <a:lnTo>
                      <a:pt x="1126" y="652"/>
                    </a:lnTo>
                    <a:lnTo>
                      <a:pt x="1067" y="593"/>
                    </a:lnTo>
                    <a:lnTo>
                      <a:pt x="1067" y="564"/>
                    </a:lnTo>
                    <a:lnTo>
                      <a:pt x="1095" y="534"/>
                    </a:lnTo>
                    <a:lnTo>
                      <a:pt x="1126" y="564"/>
                    </a:lnTo>
                    <a:lnTo>
                      <a:pt x="1155" y="534"/>
                    </a:lnTo>
                    <a:close/>
                  </a:path>
                </a:pathLst>
              </a:custGeom>
              <a:solidFill>
                <a:srgbClr val="D3B26F"/>
              </a:solidFill>
              <a:ln w="9525">
                <a:noFill/>
                <a:round/>
                <a:headEnd/>
                <a:tailEnd/>
              </a:ln>
            </p:spPr>
            <p:txBody>
              <a:bodyPr/>
              <a:lstStyle/>
              <a:p>
                <a:endParaRPr lang="en-GB"/>
              </a:p>
            </p:txBody>
          </p:sp>
          <p:sp>
            <p:nvSpPr>
              <p:cNvPr id="19487" name="Freeform 31"/>
              <p:cNvSpPr>
                <a:spLocks/>
              </p:cNvSpPr>
              <p:nvPr/>
            </p:nvSpPr>
            <p:spPr bwMode="auto">
              <a:xfrm>
                <a:off x="4050" y="3008"/>
                <a:ext cx="422" cy="251"/>
              </a:xfrm>
              <a:custGeom>
                <a:avLst/>
                <a:gdLst/>
                <a:ahLst/>
                <a:cxnLst>
                  <a:cxn ang="0">
                    <a:pos x="946" y="150"/>
                  </a:cxn>
                  <a:cxn ang="0">
                    <a:pos x="888" y="177"/>
                  </a:cxn>
                  <a:cxn ang="0">
                    <a:pos x="799" y="177"/>
                  </a:cxn>
                  <a:cxn ang="0">
                    <a:pos x="562" y="150"/>
                  </a:cxn>
                  <a:cxn ang="0">
                    <a:pos x="414" y="150"/>
                  </a:cxn>
                  <a:cxn ang="0">
                    <a:pos x="207" y="119"/>
                  </a:cxn>
                  <a:cxn ang="0">
                    <a:pos x="118" y="119"/>
                  </a:cxn>
                  <a:cxn ang="0">
                    <a:pos x="146" y="30"/>
                  </a:cxn>
                  <a:cxn ang="0">
                    <a:pos x="59" y="30"/>
                  </a:cxn>
                  <a:cxn ang="0">
                    <a:pos x="28" y="207"/>
                  </a:cxn>
                  <a:cxn ang="0">
                    <a:pos x="88" y="268"/>
                  </a:cxn>
                  <a:cxn ang="0">
                    <a:pos x="146" y="356"/>
                  </a:cxn>
                  <a:cxn ang="0">
                    <a:pos x="146" y="414"/>
                  </a:cxn>
                  <a:cxn ang="0">
                    <a:pos x="59" y="445"/>
                  </a:cxn>
                  <a:cxn ang="0">
                    <a:pos x="28" y="563"/>
                  </a:cxn>
                  <a:cxn ang="0">
                    <a:pos x="28" y="623"/>
                  </a:cxn>
                  <a:cxn ang="0">
                    <a:pos x="59" y="681"/>
                  </a:cxn>
                  <a:cxn ang="0">
                    <a:pos x="118" y="741"/>
                  </a:cxn>
                  <a:cxn ang="0">
                    <a:pos x="177" y="800"/>
                  </a:cxn>
                  <a:cxn ang="0">
                    <a:pos x="207" y="918"/>
                  </a:cxn>
                  <a:cxn ang="0">
                    <a:pos x="237" y="979"/>
                  </a:cxn>
                  <a:cxn ang="0">
                    <a:pos x="295" y="948"/>
                  </a:cxn>
                  <a:cxn ang="0">
                    <a:pos x="591" y="918"/>
                  </a:cxn>
                  <a:cxn ang="0">
                    <a:pos x="739" y="948"/>
                  </a:cxn>
                  <a:cxn ang="0">
                    <a:pos x="828" y="979"/>
                  </a:cxn>
                  <a:cxn ang="0">
                    <a:pos x="888" y="979"/>
                  </a:cxn>
                  <a:cxn ang="0">
                    <a:pos x="1065" y="918"/>
                  </a:cxn>
                  <a:cxn ang="0">
                    <a:pos x="1065" y="829"/>
                  </a:cxn>
                  <a:cxn ang="0">
                    <a:pos x="1125" y="859"/>
                  </a:cxn>
                  <a:cxn ang="0">
                    <a:pos x="1183" y="800"/>
                  </a:cxn>
                  <a:cxn ang="0">
                    <a:pos x="1274" y="741"/>
                  </a:cxn>
                  <a:cxn ang="0">
                    <a:pos x="1332" y="741"/>
                  </a:cxn>
                  <a:cxn ang="0">
                    <a:pos x="1569" y="770"/>
                  </a:cxn>
                  <a:cxn ang="0">
                    <a:pos x="1511" y="681"/>
                  </a:cxn>
                  <a:cxn ang="0">
                    <a:pos x="1451" y="593"/>
                  </a:cxn>
                  <a:cxn ang="0">
                    <a:pos x="1451" y="563"/>
                  </a:cxn>
                  <a:cxn ang="0">
                    <a:pos x="1511" y="504"/>
                  </a:cxn>
                  <a:cxn ang="0">
                    <a:pos x="1569" y="268"/>
                  </a:cxn>
                  <a:cxn ang="0">
                    <a:pos x="1688" y="150"/>
                  </a:cxn>
                  <a:cxn ang="0">
                    <a:pos x="1421" y="89"/>
                  </a:cxn>
                  <a:cxn ang="0">
                    <a:pos x="1332" y="30"/>
                  </a:cxn>
                  <a:cxn ang="0">
                    <a:pos x="1037" y="59"/>
                  </a:cxn>
                </a:cxnLst>
                <a:rect l="0" t="0" r="r" b="b"/>
                <a:pathLst>
                  <a:path w="1688" h="1006">
                    <a:moveTo>
                      <a:pt x="976" y="89"/>
                    </a:moveTo>
                    <a:lnTo>
                      <a:pt x="976" y="119"/>
                    </a:lnTo>
                    <a:lnTo>
                      <a:pt x="946" y="150"/>
                    </a:lnTo>
                    <a:lnTo>
                      <a:pt x="918" y="150"/>
                    </a:lnTo>
                    <a:lnTo>
                      <a:pt x="918" y="177"/>
                    </a:lnTo>
                    <a:lnTo>
                      <a:pt x="888" y="177"/>
                    </a:lnTo>
                    <a:lnTo>
                      <a:pt x="858" y="207"/>
                    </a:lnTo>
                    <a:lnTo>
                      <a:pt x="799" y="207"/>
                    </a:lnTo>
                    <a:lnTo>
                      <a:pt x="799" y="177"/>
                    </a:lnTo>
                    <a:lnTo>
                      <a:pt x="621" y="177"/>
                    </a:lnTo>
                    <a:lnTo>
                      <a:pt x="591" y="150"/>
                    </a:lnTo>
                    <a:lnTo>
                      <a:pt x="562" y="150"/>
                    </a:lnTo>
                    <a:lnTo>
                      <a:pt x="562" y="177"/>
                    </a:lnTo>
                    <a:lnTo>
                      <a:pt x="444" y="177"/>
                    </a:lnTo>
                    <a:lnTo>
                      <a:pt x="414" y="150"/>
                    </a:lnTo>
                    <a:lnTo>
                      <a:pt x="295" y="150"/>
                    </a:lnTo>
                    <a:lnTo>
                      <a:pt x="295" y="119"/>
                    </a:lnTo>
                    <a:lnTo>
                      <a:pt x="207" y="119"/>
                    </a:lnTo>
                    <a:lnTo>
                      <a:pt x="207" y="150"/>
                    </a:lnTo>
                    <a:lnTo>
                      <a:pt x="146" y="150"/>
                    </a:lnTo>
                    <a:lnTo>
                      <a:pt x="118" y="119"/>
                    </a:lnTo>
                    <a:lnTo>
                      <a:pt x="118" y="89"/>
                    </a:lnTo>
                    <a:lnTo>
                      <a:pt x="146" y="89"/>
                    </a:lnTo>
                    <a:lnTo>
                      <a:pt x="146" y="30"/>
                    </a:lnTo>
                    <a:lnTo>
                      <a:pt x="118" y="30"/>
                    </a:lnTo>
                    <a:lnTo>
                      <a:pt x="59" y="0"/>
                    </a:lnTo>
                    <a:lnTo>
                      <a:pt x="59" y="30"/>
                    </a:lnTo>
                    <a:lnTo>
                      <a:pt x="0" y="89"/>
                    </a:lnTo>
                    <a:lnTo>
                      <a:pt x="0" y="177"/>
                    </a:lnTo>
                    <a:lnTo>
                      <a:pt x="28" y="207"/>
                    </a:lnTo>
                    <a:lnTo>
                      <a:pt x="28" y="238"/>
                    </a:lnTo>
                    <a:lnTo>
                      <a:pt x="59" y="268"/>
                    </a:lnTo>
                    <a:lnTo>
                      <a:pt x="88" y="268"/>
                    </a:lnTo>
                    <a:lnTo>
                      <a:pt x="118" y="296"/>
                    </a:lnTo>
                    <a:lnTo>
                      <a:pt x="118" y="325"/>
                    </a:lnTo>
                    <a:lnTo>
                      <a:pt x="146" y="356"/>
                    </a:lnTo>
                    <a:lnTo>
                      <a:pt x="177" y="356"/>
                    </a:lnTo>
                    <a:lnTo>
                      <a:pt x="146" y="386"/>
                    </a:lnTo>
                    <a:lnTo>
                      <a:pt x="146" y="414"/>
                    </a:lnTo>
                    <a:lnTo>
                      <a:pt x="118" y="414"/>
                    </a:lnTo>
                    <a:lnTo>
                      <a:pt x="118" y="445"/>
                    </a:lnTo>
                    <a:lnTo>
                      <a:pt x="59" y="445"/>
                    </a:lnTo>
                    <a:lnTo>
                      <a:pt x="59" y="475"/>
                    </a:lnTo>
                    <a:lnTo>
                      <a:pt x="28" y="475"/>
                    </a:lnTo>
                    <a:lnTo>
                      <a:pt x="28" y="563"/>
                    </a:lnTo>
                    <a:lnTo>
                      <a:pt x="59" y="593"/>
                    </a:lnTo>
                    <a:lnTo>
                      <a:pt x="59" y="623"/>
                    </a:lnTo>
                    <a:lnTo>
                      <a:pt x="28" y="623"/>
                    </a:lnTo>
                    <a:lnTo>
                      <a:pt x="0" y="651"/>
                    </a:lnTo>
                    <a:lnTo>
                      <a:pt x="28" y="681"/>
                    </a:lnTo>
                    <a:lnTo>
                      <a:pt x="59" y="681"/>
                    </a:lnTo>
                    <a:lnTo>
                      <a:pt x="59" y="711"/>
                    </a:lnTo>
                    <a:lnTo>
                      <a:pt x="88" y="711"/>
                    </a:lnTo>
                    <a:lnTo>
                      <a:pt x="118" y="741"/>
                    </a:lnTo>
                    <a:lnTo>
                      <a:pt x="146" y="741"/>
                    </a:lnTo>
                    <a:lnTo>
                      <a:pt x="146" y="770"/>
                    </a:lnTo>
                    <a:lnTo>
                      <a:pt x="177" y="800"/>
                    </a:lnTo>
                    <a:lnTo>
                      <a:pt x="207" y="859"/>
                    </a:lnTo>
                    <a:lnTo>
                      <a:pt x="177" y="888"/>
                    </a:lnTo>
                    <a:lnTo>
                      <a:pt x="207" y="918"/>
                    </a:lnTo>
                    <a:lnTo>
                      <a:pt x="207" y="948"/>
                    </a:lnTo>
                    <a:lnTo>
                      <a:pt x="177" y="979"/>
                    </a:lnTo>
                    <a:lnTo>
                      <a:pt x="237" y="979"/>
                    </a:lnTo>
                    <a:lnTo>
                      <a:pt x="266" y="948"/>
                    </a:lnTo>
                    <a:lnTo>
                      <a:pt x="295" y="979"/>
                    </a:lnTo>
                    <a:lnTo>
                      <a:pt x="295" y="948"/>
                    </a:lnTo>
                    <a:lnTo>
                      <a:pt x="474" y="948"/>
                    </a:lnTo>
                    <a:lnTo>
                      <a:pt x="502" y="918"/>
                    </a:lnTo>
                    <a:lnTo>
                      <a:pt x="591" y="918"/>
                    </a:lnTo>
                    <a:lnTo>
                      <a:pt x="621" y="888"/>
                    </a:lnTo>
                    <a:lnTo>
                      <a:pt x="709" y="979"/>
                    </a:lnTo>
                    <a:lnTo>
                      <a:pt x="739" y="948"/>
                    </a:lnTo>
                    <a:lnTo>
                      <a:pt x="769" y="948"/>
                    </a:lnTo>
                    <a:lnTo>
                      <a:pt x="799" y="979"/>
                    </a:lnTo>
                    <a:lnTo>
                      <a:pt x="828" y="979"/>
                    </a:lnTo>
                    <a:lnTo>
                      <a:pt x="828" y="1006"/>
                    </a:lnTo>
                    <a:lnTo>
                      <a:pt x="888" y="1006"/>
                    </a:lnTo>
                    <a:lnTo>
                      <a:pt x="888" y="979"/>
                    </a:lnTo>
                    <a:lnTo>
                      <a:pt x="1065" y="979"/>
                    </a:lnTo>
                    <a:lnTo>
                      <a:pt x="1094" y="948"/>
                    </a:lnTo>
                    <a:lnTo>
                      <a:pt x="1065" y="918"/>
                    </a:lnTo>
                    <a:lnTo>
                      <a:pt x="1065" y="888"/>
                    </a:lnTo>
                    <a:lnTo>
                      <a:pt x="1037" y="859"/>
                    </a:lnTo>
                    <a:lnTo>
                      <a:pt x="1065" y="829"/>
                    </a:lnTo>
                    <a:lnTo>
                      <a:pt x="1094" y="829"/>
                    </a:lnTo>
                    <a:lnTo>
                      <a:pt x="1094" y="859"/>
                    </a:lnTo>
                    <a:lnTo>
                      <a:pt x="1125" y="859"/>
                    </a:lnTo>
                    <a:lnTo>
                      <a:pt x="1125" y="829"/>
                    </a:lnTo>
                    <a:lnTo>
                      <a:pt x="1155" y="800"/>
                    </a:lnTo>
                    <a:lnTo>
                      <a:pt x="1183" y="800"/>
                    </a:lnTo>
                    <a:lnTo>
                      <a:pt x="1183" y="770"/>
                    </a:lnTo>
                    <a:lnTo>
                      <a:pt x="1244" y="770"/>
                    </a:lnTo>
                    <a:lnTo>
                      <a:pt x="1274" y="741"/>
                    </a:lnTo>
                    <a:lnTo>
                      <a:pt x="1301" y="741"/>
                    </a:lnTo>
                    <a:lnTo>
                      <a:pt x="1301" y="711"/>
                    </a:lnTo>
                    <a:lnTo>
                      <a:pt x="1332" y="741"/>
                    </a:lnTo>
                    <a:lnTo>
                      <a:pt x="1362" y="711"/>
                    </a:lnTo>
                    <a:lnTo>
                      <a:pt x="1421" y="770"/>
                    </a:lnTo>
                    <a:lnTo>
                      <a:pt x="1569" y="770"/>
                    </a:lnTo>
                    <a:lnTo>
                      <a:pt x="1569" y="711"/>
                    </a:lnTo>
                    <a:lnTo>
                      <a:pt x="1539" y="681"/>
                    </a:lnTo>
                    <a:lnTo>
                      <a:pt x="1511" y="681"/>
                    </a:lnTo>
                    <a:lnTo>
                      <a:pt x="1481" y="651"/>
                    </a:lnTo>
                    <a:lnTo>
                      <a:pt x="1481" y="623"/>
                    </a:lnTo>
                    <a:lnTo>
                      <a:pt x="1451" y="593"/>
                    </a:lnTo>
                    <a:lnTo>
                      <a:pt x="1421" y="593"/>
                    </a:lnTo>
                    <a:lnTo>
                      <a:pt x="1421" y="563"/>
                    </a:lnTo>
                    <a:lnTo>
                      <a:pt x="1451" y="563"/>
                    </a:lnTo>
                    <a:lnTo>
                      <a:pt x="1451" y="532"/>
                    </a:lnTo>
                    <a:lnTo>
                      <a:pt x="1481" y="504"/>
                    </a:lnTo>
                    <a:lnTo>
                      <a:pt x="1511" y="504"/>
                    </a:lnTo>
                    <a:lnTo>
                      <a:pt x="1511" y="356"/>
                    </a:lnTo>
                    <a:lnTo>
                      <a:pt x="1569" y="296"/>
                    </a:lnTo>
                    <a:lnTo>
                      <a:pt x="1569" y="268"/>
                    </a:lnTo>
                    <a:lnTo>
                      <a:pt x="1658" y="268"/>
                    </a:lnTo>
                    <a:lnTo>
                      <a:pt x="1688" y="238"/>
                    </a:lnTo>
                    <a:lnTo>
                      <a:pt x="1688" y="150"/>
                    </a:lnTo>
                    <a:lnTo>
                      <a:pt x="1539" y="150"/>
                    </a:lnTo>
                    <a:lnTo>
                      <a:pt x="1481" y="89"/>
                    </a:lnTo>
                    <a:lnTo>
                      <a:pt x="1421" y="89"/>
                    </a:lnTo>
                    <a:lnTo>
                      <a:pt x="1421" y="59"/>
                    </a:lnTo>
                    <a:lnTo>
                      <a:pt x="1362" y="59"/>
                    </a:lnTo>
                    <a:lnTo>
                      <a:pt x="1332" y="30"/>
                    </a:lnTo>
                    <a:lnTo>
                      <a:pt x="1214" y="30"/>
                    </a:lnTo>
                    <a:lnTo>
                      <a:pt x="1183" y="59"/>
                    </a:lnTo>
                    <a:lnTo>
                      <a:pt x="1037" y="59"/>
                    </a:lnTo>
                    <a:lnTo>
                      <a:pt x="1037" y="89"/>
                    </a:lnTo>
                    <a:lnTo>
                      <a:pt x="976" y="89"/>
                    </a:lnTo>
                    <a:close/>
                  </a:path>
                </a:pathLst>
              </a:custGeom>
              <a:solidFill>
                <a:srgbClr val="E26359"/>
              </a:solidFill>
              <a:ln w="9525">
                <a:noFill/>
                <a:round/>
                <a:headEnd/>
                <a:tailEnd/>
              </a:ln>
            </p:spPr>
            <p:txBody>
              <a:bodyPr/>
              <a:lstStyle/>
              <a:p>
                <a:endParaRPr lang="en-GB"/>
              </a:p>
            </p:txBody>
          </p:sp>
          <p:sp>
            <p:nvSpPr>
              <p:cNvPr id="19488" name="Freeform 32"/>
              <p:cNvSpPr>
                <a:spLocks noEditPoints="1"/>
              </p:cNvSpPr>
              <p:nvPr/>
            </p:nvSpPr>
            <p:spPr bwMode="auto">
              <a:xfrm>
                <a:off x="3909" y="3215"/>
                <a:ext cx="445" cy="451"/>
              </a:xfrm>
              <a:custGeom>
                <a:avLst/>
                <a:gdLst/>
                <a:ahLst/>
                <a:cxnLst>
                  <a:cxn ang="0">
                    <a:pos x="1629" y="89"/>
                  </a:cxn>
                  <a:cxn ang="0">
                    <a:pos x="1392" y="177"/>
                  </a:cxn>
                  <a:cxn ang="0">
                    <a:pos x="1273" y="150"/>
                  </a:cxn>
                  <a:cxn ang="0">
                    <a:pos x="859" y="119"/>
                  </a:cxn>
                  <a:cxn ang="0">
                    <a:pos x="710" y="150"/>
                  </a:cxn>
                  <a:cxn ang="0">
                    <a:pos x="445" y="296"/>
                  </a:cxn>
                  <a:cxn ang="0">
                    <a:pos x="236" y="414"/>
                  </a:cxn>
                  <a:cxn ang="0">
                    <a:pos x="148" y="563"/>
                  </a:cxn>
                  <a:cxn ang="0">
                    <a:pos x="59" y="681"/>
                  </a:cxn>
                  <a:cxn ang="0">
                    <a:pos x="59" y="830"/>
                  </a:cxn>
                  <a:cxn ang="0">
                    <a:pos x="296" y="918"/>
                  </a:cxn>
                  <a:cxn ang="0">
                    <a:pos x="178" y="978"/>
                  </a:cxn>
                  <a:cxn ang="0">
                    <a:pos x="296" y="1125"/>
                  </a:cxn>
                  <a:cxn ang="0">
                    <a:pos x="415" y="1155"/>
                  </a:cxn>
                  <a:cxn ang="0">
                    <a:pos x="327" y="1304"/>
                  </a:cxn>
                  <a:cxn ang="0">
                    <a:pos x="445" y="1599"/>
                  </a:cxn>
                  <a:cxn ang="0">
                    <a:pos x="564" y="1629"/>
                  </a:cxn>
                  <a:cxn ang="0">
                    <a:pos x="652" y="1717"/>
                  </a:cxn>
                  <a:cxn ang="0">
                    <a:pos x="741" y="1686"/>
                  </a:cxn>
                  <a:cxn ang="0">
                    <a:pos x="859" y="1747"/>
                  </a:cxn>
                  <a:cxn ang="0">
                    <a:pos x="830" y="1599"/>
                  </a:cxn>
                  <a:cxn ang="0">
                    <a:pos x="771" y="1422"/>
                  </a:cxn>
                  <a:cxn ang="0">
                    <a:pos x="889" y="1510"/>
                  </a:cxn>
                  <a:cxn ang="0">
                    <a:pos x="919" y="1422"/>
                  </a:cxn>
                  <a:cxn ang="0">
                    <a:pos x="859" y="1334"/>
                  </a:cxn>
                  <a:cxn ang="0">
                    <a:pos x="1008" y="1304"/>
                  </a:cxn>
                  <a:cxn ang="0">
                    <a:pos x="1126" y="1215"/>
                  </a:cxn>
                  <a:cxn ang="0">
                    <a:pos x="1155" y="1215"/>
                  </a:cxn>
                  <a:cxn ang="0">
                    <a:pos x="1215" y="1215"/>
                  </a:cxn>
                  <a:cxn ang="0">
                    <a:pos x="1126" y="1066"/>
                  </a:cxn>
                  <a:cxn ang="0">
                    <a:pos x="948" y="978"/>
                  </a:cxn>
                  <a:cxn ang="0">
                    <a:pos x="919" y="1036"/>
                  </a:cxn>
                  <a:cxn ang="0">
                    <a:pos x="948" y="1097"/>
                  </a:cxn>
                  <a:cxn ang="0">
                    <a:pos x="830" y="1036"/>
                  </a:cxn>
                  <a:cxn ang="0">
                    <a:pos x="830" y="948"/>
                  </a:cxn>
                  <a:cxn ang="0">
                    <a:pos x="801" y="830"/>
                  </a:cxn>
                  <a:cxn ang="0">
                    <a:pos x="859" y="918"/>
                  </a:cxn>
                  <a:cxn ang="0">
                    <a:pos x="771" y="681"/>
                  </a:cxn>
                  <a:cxn ang="0">
                    <a:pos x="682" y="444"/>
                  </a:cxn>
                  <a:cxn ang="0">
                    <a:pos x="741" y="444"/>
                  </a:cxn>
                  <a:cxn ang="0">
                    <a:pos x="948" y="505"/>
                  </a:cxn>
                  <a:cxn ang="0">
                    <a:pos x="1038" y="475"/>
                  </a:cxn>
                  <a:cxn ang="0">
                    <a:pos x="978" y="356"/>
                  </a:cxn>
                  <a:cxn ang="0">
                    <a:pos x="1126" y="325"/>
                  </a:cxn>
                  <a:cxn ang="0">
                    <a:pos x="1303" y="296"/>
                  </a:cxn>
                  <a:cxn ang="0">
                    <a:pos x="1452" y="296"/>
                  </a:cxn>
                  <a:cxn ang="0">
                    <a:pos x="1658" y="325"/>
                  </a:cxn>
                  <a:cxn ang="0">
                    <a:pos x="1689" y="207"/>
                  </a:cxn>
                  <a:cxn ang="0">
                    <a:pos x="1719" y="30"/>
                  </a:cxn>
                  <a:cxn ang="0">
                    <a:pos x="859" y="1273"/>
                  </a:cxn>
                  <a:cxn ang="0">
                    <a:pos x="741" y="1273"/>
                  </a:cxn>
                  <a:cxn ang="0">
                    <a:pos x="592" y="1184"/>
                  </a:cxn>
                  <a:cxn ang="0">
                    <a:pos x="710" y="1184"/>
                  </a:cxn>
                </a:cxnLst>
                <a:rect l="0" t="0" r="r" b="b"/>
                <a:pathLst>
                  <a:path w="1778" h="1806">
                    <a:moveTo>
                      <a:pt x="1658" y="0"/>
                    </a:moveTo>
                    <a:lnTo>
                      <a:pt x="1629" y="0"/>
                    </a:lnTo>
                    <a:lnTo>
                      <a:pt x="1601" y="30"/>
                    </a:lnTo>
                    <a:lnTo>
                      <a:pt x="1629" y="59"/>
                    </a:lnTo>
                    <a:lnTo>
                      <a:pt x="1629" y="89"/>
                    </a:lnTo>
                    <a:lnTo>
                      <a:pt x="1658" y="119"/>
                    </a:lnTo>
                    <a:lnTo>
                      <a:pt x="1629" y="150"/>
                    </a:lnTo>
                    <a:lnTo>
                      <a:pt x="1452" y="150"/>
                    </a:lnTo>
                    <a:lnTo>
                      <a:pt x="1452" y="177"/>
                    </a:lnTo>
                    <a:lnTo>
                      <a:pt x="1392" y="177"/>
                    </a:lnTo>
                    <a:lnTo>
                      <a:pt x="1392" y="150"/>
                    </a:lnTo>
                    <a:lnTo>
                      <a:pt x="1363" y="150"/>
                    </a:lnTo>
                    <a:lnTo>
                      <a:pt x="1333" y="119"/>
                    </a:lnTo>
                    <a:lnTo>
                      <a:pt x="1303" y="119"/>
                    </a:lnTo>
                    <a:lnTo>
                      <a:pt x="1273" y="150"/>
                    </a:lnTo>
                    <a:lnTo>
                      <a:pt x="1185" y="59"/>
                    </a:lnTo>
                    <a:lnTo>
                      <a:pt x="1155" y="89"/>
                    </a:lnTo>
                    <a:lnTo>
                      <a:pt x="1066" y="89"/>
                    </a:lnTo>
                    <a:lnTo>
                      <a:pt x="1038" y="119"/>
                    </a:lnTo>
                    <a:lnTo>
                      <a:pt x="859" y="119"/>
                    </a:lnTo>
                    <a:lnTo>
                      <a:pt x="859" y="150"/>
                    </a:lnTo>
                    <a:lnTo>
                      <a:pt x="830" y="119"/>
                    </a:lnTo>
                    <a:lnTo>
                      <a:pt x="801" y="150"/>
                    </a:lnTo>
                    <a:lnTo>
                      <a:pt x="741" y="150"/>
                    </a:lnTo>
                    <a:lnTo>
                      <a:pt x="710" y="150"/>
                    </a:lnTo>
                    <a:lnTo>
                      <a:pt x="710" y="207"/>
                    </a:lnTo>
                    <a:lnTo>
                      <a:pt x="503" y="207"/>
                    </a:lnTo>
                    <a:lnTo>
                      <a:pt x="473" y="237"/>
                    </a:lnTo>
                    <a:lnTo>
                      <a:pt x="473" y="268"/>
                    </a:lnTo>
                    <a:lnTo>
                      <a:pt x="445" y="296"/>
                    </a:lnTo>
                    <a:lnTo>
                      <a:pt x="208" y="296"/>
                    </a:lnTo>
                    <a:lnTo>
                      <a:pt x="236" y="325"/>
                    </a:lnTo>
                    <a:lnTo>
                      <a:pt x="208" y="325"/>
                    </a:lnTo>
                    <a:lnTo>
                      <a:pt x="236" y="356"/>
                    </a:lnTo>
                    <a:lnTo>
                      <a:pt x="236" y="414"/>
                    </a:lnTo>
                    <a:lnTo>
                      <a:pt x="208" y="444"/>
                    </a:lnTo>
                    <a:lnTo>
                      <a:pt x="178" y="444"/>
                    </a:lnTo>
                    <a:lnTo>
                      <a:pt x="178" y="475"/>
                    </a:lnTo>
                    <a:lnTo>
                      <a:pt x="148" y="505"/>
                    </a:lnTo>
                    <a:lnTo>
                      <a:pt x="148" y="563"/>
                    </a:lnTo>
                    <a:lnTo>
                      <a:pt x="118" y="563"/>
                    </a:lnTo>
                    <a:lnTo>
                      <a:pt x="118" y="593"/>
                    </a:lnTo>
                    <a:lnTo>
                      <a:pt x="89" y="563"/>
                    </a:lnTo>
                    <a:lnTo>
                      <a:pt x="59" y="593"/>
                    </a:lnTo>
                    <a:lnTo>
                      <a:pt x="59" y="681"/>
                    </a:lnTo>
                    <a:lnTo>
                      <a:pt x="29" y="711"/>
                    </a:lnTo>
                    <a:lnTo>
                      <a:pt x="0" y="711"/>
                    </a:lnTo>
                    <a:lnTo>
                      <a:pt x="0" y="741"/>
                    </a:lnTo>
                    <a:lnTo>
                      <a:pt x="59" y="800"/>
                    </a:lnTo>
                    <a:lnTo>
                      <a:pt x="59" y="830"/>
                    </a:lnTo>
                    <a:lnTo>
                      <a:pt x="89" y="830"/>
                    </a:lnTo>
                    <a:lnTo>
                      <a:pt x="178" y="918"/>
                    </a:lnTo>
                    <a:lnTo>
                      <a:pt x="208" y="888"/>
                    </a:lnTo>
                    <a:lnTo>
                      <a:pt x="266" y="948"/>
                    </a:lnTo>
                    <a:lnTo>
                      <a:pt x="296" y="918"/>
                    </a:lnTo>
                    <a:lnTo>
                      <a:pt x="296" y="978"/>
                    </a:lnTo>
                    <a:lnTo>
                      <a:pt x="266" y="978"/>
                    </a:lnTo>
                    <a:lnTo>
                      <a:pt x="236" y="948"/>
                    </a:lnTo>
                    <a:lnTo>
                      <a:pt x="178" y="948"/>
                    </a:lnTo>
                    <a:lnTo>
                      <a:pt x="178" y="978"/>
                    </a:lnTo>
                    <a:lnTo>
                      <a:pt x="236" y="1036"/>
                    </a:lnTo>
                    <a:lnTo>
                      <a:pt x="236" y="1066"/>
                    </a:lnTo>
                    <a:lnTo>
                      <a:pt x="266" y="1066"/>
                    </a:lnTo>
                    <a:lnTo>
                      <a:pt x="266" y="1097"/>
                    </a:lnTo>
                    <a:lnTo>
                      <a:pt x="296" y="1125"/>
                    </a:lnTo>
                    <a:lnTo>
                      <a:pt x="296" y="1184"/>
                    </a:lnTo>
                    <a:lnTo>
                      <a:pt x="355" y="1125"/>
                    </a:lnTo>
                    <a:lnTo>
                      <a:pt x="385" y="1155"/>
                    </a:lnTo>
                    <a:lnTo>
                      <a:pt x="385" y="1184"/>
                    </a:lnTo>
                    <a:lnTo>
                      <a:pt x="415" y="1155"/>
                    </a:lnTo>
                    <a:lnTo>
                      <a:pt x="503" y="1155"/>
                    </a:lnTo>
                    <a:lnTo>
                      <a:pt x="473" y="1184"/>
                    </a:lnTo>
                    <a:lnTo>
                      <a:pt x="473" y="1215"/>
                    </a:lnTo>
                    <a:lnTo>
                      <a:pt x="415" y="1215"/>
                    </a:lnTo>
                    <a:lnTo>
                      <a:pt x="327" y="1304"/>
                    </a:lnTo>
                    <a:lnTo>
                      <a:pt x="296" y="1304"/>
                    </a:lnTo>
                    <a:lnTo>
                      <a:pt x="473" y="1480"/>
                    </a:lnTo>
                    <a:lnTo>
                      <a:pt x="473" y="1540"/>
                    </a:lnTo>
                    <a:lnTo>
                      <a:pt x="445" y="1568"/>
                    </a:lnTo>
                    <a:lnTo>
                      <a:pt x="445" y="1599"/>
                    </a:lnTo>
                    <a:lnTo>
                      <a:pt x="473" y="1629"/>
                    </a:lnTo>
                    <a:lnTo>
                      <a:pt x="473" y="1659"/>
                    </a:lnTo>
                    <a:lnTo>
                      <a:pt x="503" y="1686"/>
                    </a:lnTo>
                    <a:lnTo>
                      <a:pt x="564" y="1686"/>
                    </a:lnTo>
                    <a:lnTo>
                      <a:pt x="564" y="1629"/>
                    </a:lnTo>
                    <a:lnTo>
                      <a:pt x="592" y="1599"/>
                    </a:lnTo>
                    <a:lnTo>
                      <a:pt x="623" y="1629"/>
                    </a:lnTo>
                    <a:lnTo>
                      <a:pt x="623" y="1659"/>
                    </a:lnTo>
                    <a:lnTo>
                      <a:pt x="652" y="1686"/>
                    </a:lnTo>
                    <a:lnTo>
                      <a:pt x="652" y="1717"/>
                    </a:lnTo>
                    <a:lnTo>
                      <a:pt x="682" y="1747"/>
                    </a:lnTo>
                    <a:lnTo>
                      <a:pt x="682" y="1806"/>
                    </a:lnTo>
                    <a:lnTo>
                      <a:pt x="710" y="1806"/>
                    </a:lnTo>
                    <a:lnTo>
                      <a:pt x="710" y="1717"/>
                    </a:lnTo>
                    <a:lnTo>
                      <a:pt x="741" y="1686"/>
                    </a:lnTo>
                    <a:lnTo>
                      <a:pt x="801" y="1686"/>
                    </a:lnTo>
                    <a:lnTo>
                      <a:pt x="801" y="1717"/>
                    </a:lnTo>
                    <a:lnTo>
                      <a:pt x="889" y="1806"/>
                    </a:lnTo>
                    <a:lnTo>
                      <a:pt x="919" y="1806"/>
                    </a:lnTo>
                    <a:lnTo>
                      <a:pt x="859" y="1747"/>
                    </a:lnTo>
                    <a:lnTo>
                      <a:pt x="859" y="1717"/>
                    </a:lnTo>
                    <a:lnTo>
                      <a:pt x="889" y="1686"/>
                    </a:lnTo>
                    <a:lnTo>
                      <a:pt x="859" y="1629"/>
                    </a:lnTo>
                    <a:lnTo>
                      <a:pt x="859" y="1599"/>
                    </a:lnTo>
                    <a:lnTo>
                      <a:pt x="830" y="1599"/>
                    </a:lnTo>
                    <a:lnTo>
                      <a:pt x="830" y="1568"/>
                    </a:lnTo>
                    <a:lnTo>
                      <a:pt x="801" y="1540"/>
                    </a:lnTo>
                    <a:lnTo>
                      <a:pt x="801" y="1510"/>
                    </a:lnTo>
                    <a:lnTo>
                      <a:pt x="771" y="1480"/>
                    </a:lnTo>
                    <a:lnTo>
                      <a:pt x="771" y="1422"/>
                    </a:lnTo>
                    <a:lnTo>
                      <a:pt x="801" y="1452"/>
                    </a:lnTo>
                    <a:lnTo>
                      <a:pt x="859" y="1452"/>
                    </a:lnTo>
                    <a:lnTo>
                      <a:pt x="889" y="1480"/>
                    </a:lnTo>
                    <a:lnTo>
                      <a:pt x="859" y="1510"/>
                    </a:lnTo>
                    <a:lnTo>
                      <a:pt x="889" y="1510"/>
                    </a:lnTo>
                    <a:lnTo>
                      <a:pt x="919" y="1480"/>
                    </a:lnTo>
                    <a:lnTo>
                      <a:pt x="978" y="1480"/>
                    </a:lnTo>
                    <a:lnTo>
                      <a:pt x="978" y="1452"/>
                    </a:lnTo>
                    <a:lnTo>
                      <a:pt x="948" y="1452"/>
                    </a:lnTo>
                    <a:lnTo>
                      <a:pt x="919" y="1422"/>
                    </a:lnTo>
                    <a:lnTo>
                      <a:pt x="919" y="1452"/>
                    </a:lnTo>
                    <a:lnTo>
                      <a:pt x="889" y="1422"/>
                    </a:lnTo>
                    <a:lnTo>
                      <a:pt x="889" y="1361"/>
                    </a:lnTo>
                    <a:lnTo>
                      <a:pt x="859" y="1361"/>
                    </a:lnTo>
                    <a:lnTo>
                      <a:pt x="859" y="1334"/>
                    </a:lnTo>
                    <a:lnTo>
                      <a:pt x="830" y="1334"/>
                    </a:lnTo>
                    <a:lnTo>
                      <a:pt x="830" y="1304"/>
                    </a:lnTo>
                    <a:lnTo>
                      <a:pt x="978" y="1304"/>
                    </a:lnTo>
                    <a:lnTo>
                      <a:pt x="978" y="1273"/>
                    </a:lnTo>
                    <a:lnTo>
                      <a:pt x="1008" y="1304"/>
                    </a:lnTo>
                    <a:lnTo>
                      <a:pt x="1038" y="1304"/>
                    </a:lnTo>
                    <a:lnTo>
                      <a:pt x="1038" y="1334"/>
                    </a:lnTo>
                    <a:lnTo>
                      <a:pt x="1066" y="1334"/>
                    </a:lnTo>
                    <a:lnTo>
                      <a:pt x="1126" y="1391"/>
                    </a:lnTo>
                    <a:lnTo>
                      <a:pt x="1126" y="1215"/>
                    </a:lnTo>
                    <a:lnTo>
                      <a:pt x="1096" y="1184"/>
                    </a:lnTo>
                    <a:lnTo>
                      <a:pt x="1038" y="1155"/>
                    </a:lnTo>
                    <a:lnTo>
                      <a:pt x="1126" y="1155"/>
                    </a:lnTo>
                    <a:lnTo>
                      <a:pt x="1126" y="1184"/>
                    </a:lnTo>
                    <a:lnTo>
                      <a:pt x="1155" y="1215"/>
                    </a:lnTo>
                    <a:lnTo>
                      <a:pt x="1155" y="1243"/>
                    </a:lnTo>
                    <a:lnTo>
                      <a:pt x="1245" y="1304"/>
                    </a:lnTo>
                    <a:lnTo>
                      <a:pt x="1273" y="1304"/>
                    </a:lnTo>
                    <a:lnTo>
                      <a:pt x="1273" y="1273"/>
                    </a:lnTo>
                    <a:lnTo>
                      <a:pt x="1215" y="1215"/>
                    </a:lnTo>
                    <a:lnTo>
                      <a:pt x="1185" y="1215"/>
                    </a:lnTo>
                    <a:lnTo>
                      <a:pt x="1185" y="1184"/>
                    </a:lnTo>
                    <a:lnTo>
                      <a:pt x="1155" y="1155"/>
                    </a:lnTo>
                    <a:lnTo>
                      <a:pt x="1155" y="1097"/>
                    </a:lnTo>
                    <a:lnTo>
                      <a:pt x="1126" y="1066"/>
                    </a:lnTo>
                    <a:lnTo>
                      <a:pt x="1126" y="1036"/>
                    </a:lnTo>
                    <a:lnTo>
                      <a:pt x="1096" y="1066"/>
                    </a:lnTo>
                    <a:lnTo>
                      <a:pt x="1066" y="1036"/>
                    </a:lnTo>
                    <a:lnTo>
                      <a:pt x="1008" y="1036"/>
                    </a:lnTo>
                    <a:lnTo>
                      <a:pt x="948" y="978"/>
                    </a:lnTo>
                    <a:lnTo>
                      <a:pt x="948" y="948"/>
                    </a:lnTo>
                    <a:lnTo>
                      <a:pt x="859" y="948"/>
                    </a:lnTo>
                    <a:lnTo>
                      <a:pt x="830" y="978"/>
                    </a:lnTo>
                    <a:lnTo>
                      <a:pt x="859" y="978"/>
                    </a:lnTo>
                    <a:lnTo>
                      <a:pt x="919" y="1036"/>
                    </a:lnTo>
                    <a:lnTo>
                      <a:pt x="948" y="1036"/>
                    </a:lnTo>
                    <a:lnTo>
                      <a:pt x="978" y="1066"/>
                    </a:lnTo>
                    <a:lnTo>
                      <a:pt x="978" y="1125"/>
                    </a:lnTo>
                    <a:lnTo>
                      <a:pt x="993" y="1140"/>
                    </a:lnTo>
                    <a:lnTo>
                      <a:pt x="948" y="1097"/>
                    </a:lnTo>
                    <a:lnTo>
                      <a:pt x="889" y="1097"/>
                    </a:lnTo>
                    <a:lnTo>
                      <a:pt x="919" y="1066"/>
                    </a:lnTo>
                    <a:lnTo>
                      <a:pt x="889" y="1036"/>
                    </a:lnTo>
                    <a:lnTo>
                      <a:pt x="859" y="1066"/>
                    </a:lnTo>
                    <a:lnTo>
                      <a:pt x="830" y="1036"/>
                    </a:lnTo>
                    <a:lnTo>
                      <a:pt x="801" y="1036"/>
                    </a:lnTo>
                    <a:lnTo>
                      <a:pt x="741" y="1006"/>
                    </a:lnTo>
                    <a:lnTo>
                      <a:pt x="710" y="978"/>
                    </a:lnTo>
                    <a:lnTo>
                      <a:pt x="801" y="978"/>
                    </a:lnTo>
                    <a:lnTo>
                      <a:pt x="830" y="948"/>
                    </a:lnTo>
                    <a:lnTo>
                      <a:pt x="830" y="918"/>
                    </a:lnTo>
                    <a:lnTo>
                      <a:pt x="801" y="918"/>
                    </a:lnTo>
                    <a:lnTo>
                      <a:pt x="801" y="888"/>
                    </a:lnTo>
                    <a:lnTo>
                      <a:pt x="771" y="859"/>
                    </a:lnTo>
                    <a:lnTo>
                      <a:pt x="801" y="830"/>
                    </a:lnTo>
                    <a:lnTo>
                      <a:pt x="830" y="830"/>
                    </a:lnTo>
                    <a:lnTo>
                      <a:pt x="859" y="859"/>
                    </a:lnTo>
                    <a:lnTo>
                      <a:pt x="859" y="888"/>
                    </a:lnTo>
                    <a:lnTo>
                      <a:pt x="830" y="918"/>
                    </a:lnTo>
                    <a:lnTo>
                      <a:pt x="859" y="918"/>
                    </a:lnTo>
                    <a:lnTo>
                      <a:pt x="919" y="859"/>
                    </a:lnTo>
                    <a:lnTo>
                      <a:pt x="859" y="800"/>
                    </a:lnTo>
                    <a:lnTo>
                      <a:pt x="830" y="800"/>
                    </a:lnTo>
                    <a:lnTo>
                      <a:pt x="771" y="741"/>
                    </a:lnTo>
                    <a:lnTo>
                      <a:pt x="771" y="681"/>
                    </a:lnTo>
                    <a:lnTo>
                      <a:pt x="741" y="650"/>
                    </a:lnTo>
                    <a:lnTo>
                      <a:pt x="710" y="650"/>
                    </a:lnTo>
                    <a:lnTo>
                      <a:pt x="710" y="623"/>
                    </a:lnTo>
                    <a:lnTo>
                      <a:pt x="682" y="593"/>
                    </a:lnTo>
                    <a:lnTo>
                      <a:pt x="682" y="444"/>
                    </a:lnTo>
                    <a:lnTo>
                      <a:pt x="710" y="414"/>
                    </a:lnTo>
                    <a:lnTo>
                      <a:pt x="741" y="414"/>
                    </a:lnTo>
                    <a:lnTo>
                      <a:pt x="771" y="386"/>
                    </a:lnTo>
                    <a:lnTo>
                      <a:pt x="771" y="414"/>
                    </a:lnTo>
                    <a:lnTo>
                      <a:pt x="741" y="444"/>
                    </a:lnTo>
                    <a:lnTo>
                      <a:pt x="801" y="505"/>
                    </a:lnTo>
                    <a:lnTo>
                      <a:pt x="859" y="505"/>
                    </a:lnTo>
                    <a:lnTo>
                      <a:pt x="889" y="532"/>
                    </a:lnTo>
                    <a:lnTo>
                      <a:pt x="919" y="505"/>
                    </a:lnTo>
                    <a:lnTo>
                      <a:pt x="948" y="505"/>
                    </a:lnTo>
                    <a:lnTo>
                      <a:pt x="978" y="532"/>
                    </a:lnTo>
                    <a:lnTo>
                      <a:pt x="1008" y="532"/>
                    </a:lnTo>
                    <a:lnTo>
                      <a:pt x="978" y="505"/>
                    </a:lnTo>
                    <a:lnTo>
                      <a:pt x="978" y="475"/>
                    </a:lnTo>
                    <a:lnTo>
                      <a:pt x="1038" y="475"/>
                    </a:lnTo>
                    <a:lnTo>
                      <a:pt x="1008" y="444"/>
                    </a:lnTo>
                    <a:lnTo>
                      <a:pt x="1038" y="414"/>
                    </a:lnTo>
                    <a:lnTo>
                      <a:pt x="1008" y="386"/>
                    </a:lnTo>
                    <a:lnTo>
                      <a:pt x="978" y="386"/>
                    </a:lnTo>
                    <a:lnTo>
                      <a:pt x="978" y="356"/>
                    </a:lnTo>
                    <a:lnTo>
                      <a:pt x="1008" y="325"/>
                    </a:lnTo>
                    <a:lnTo>
                      <a:pt x="1038" y="325"/>
                    </a:lnTo>
                    <a:lnTo>
                      <a:pt x="1038" y="356"/>
                    </a:lnTo>
                    <a:lnTo>
                      <a:pt x="1096" y="356"/>
                    </a:lnTo>
                    <a:lnTo>
                      <a:pt x="1126" y="325"/>
                    </a:lnTo>
                    <a:lnTo>
                      <a:pt x="1155" y="325"/>
                    </a:lnTo>
                    <a:lnTo>
                      <a:pt x="1155" y="296"/>
                    </a:lnTo>
                    <a:lnTo>
                      <a:pt x="1185" y="268"/>
                    </a:lnTo>
                    <a:lnTo>
                      <a:pt x="1215" y="296"/>
                    </a:lnTo>
                    <a:lnTo>
                      <a:pt x="1303" y="296"/>
                    </a:lnTo>
                    <a:lnTo>
                      <a:pt x="1333" y="268"/>
                    </a:lnTo>
                    <a:lnTo>
                      <a:pt x="1363" y="268"/>
                    </a:lnTo>
                    <a:lnTo>
                      <a:pt x="1392" y="296"/>
                    </a:lnTo>
                    <a:lnTo>
                      <a:pt x="1422" y="268"/>
                    </a:lnTo>
                    <a:lnTo>
                      <a:pt x="1452" y="296"/>
                    </a:lnTo>
                    <a:lnTo>
                      <a:pt x="1510" y="296"/>
                    </a:lnTo>
                    <a:lnTo>
                      <a:pt x="1540" y="325"/>
                    </a:lnTo>
                    <a:lnTo>
                      <a:pt x="1629" y="325"/>
                    </a:lnTo>
                    <a:lnTo>
                      <a:pt x="1629" y="356"/>
                    </a:lnTo>
                    <a:lnTo>
                      <a:pt x="1658" y="325"/>
                    </a:lnTo>
                    <a:lnTo>
                      <a:pt x="1658" y="296"/>
                    </a:lnTo>
                    <a:lnTo>
                      <a:pt x="1689" y="268"/>
                    </a:lnTo>
                    <a:lnTo>
                      <a:pt x="1719" y="268"/>
                    </a:lnTo>
                    <a:lnTo>
                      <a:pt x="1689" y="237"/>
                    </a:lnTo>
                    <a:lnTo>
                      <a:pt x="1689" y="207"/>
                    </a:lnTo>
                    <a:lnTo>
                      <a:pt x="1747" y="150"/>
                    </a:lnTo>
                    <a:lnTo>
                      <a:pt x="1778" y="150"/>
                    </a:lnTo>
                    <a:lnTo>
                      <a:pt x="1778" y="119"/>
                    </a:lnTo>
                    <a:lnTo>
                      <a:pt x="1747" y="59"/>
                    </a:lnTo>
                    <a:lnTo>
                      <a:pt x="1719" y="30"/>
                    </a:lnTo>
                    <a:lnTo>
                      <a:pt x="1689" y="30"/>
                    </a:lnTo>
                    <a:lnTo>
                      <a:pt x="1658" y="30"/>
                    </a:lnTo>
                    <a:lnTo>
                      <a:pt x="1658" y="0"/>
                    </a:lnTo>
                    <a:close/>
                    <a:moveTo>
                      <a:pt x="889" y="1243"/>
                    </a:moveTo>
                    <a:lnTo>
                      <a:pt x="859" y="1273"/>
                    </a:lnTo>
                    <a:lnTo>
                      <a:pt x="830" y="1243"/>
                    </a:lnTo>
                    <a:lnTo>
                      <a:pt x="801" y="1273"/>
                    </a:lnTo>
                    <a:lnTo>
                      <a:pt x="801" y="1304"/>
                    </a:lnTo>
                    <a:lnTo>
                      <a:pt x="771" y="1304"/>
                    </a:lnTo>
                    <a:lnTo>
                      <a:pt x="741" y="1273"/>
                    </a:lnTo>
                    <a:lnTo>
                      <a:pt x="682" y="1243"/>
                    </a:lnTo>
                    <a:lnTo>
                      <a:pt x="652" y="1243"/>
                    </a:lnTo>
                    <a:lnTo>
                      <a:pt x="652" y="1215"/>
                    </a:lnTo>
                    <a:lnTo>
                      <a:pt x="623" y="1215"/>
                    </a:lnTo>
                    <a:lnTo>
                      <a:pt x="592" y="1184"/>
                    </a:lnTo>
                    <a:lnTo>
                      <a:pt x="564" y="1184"/>
                    </a:lnTo>
                    <a:lnTo>
                      <a:pt x="534" y="1155"/>
                    </a:lnTo>
                    <a:lnTo>
                      <a:pt x="652" y="1155"/>
                    </a:lnTo>
                    <a:lnTo>
                      <a:pt x="652" y="1125"/>
                    </a:lnTo>
                    <a:lnTo>
                      <a:pt x="710" y="1184"/>
                    </a:lnTo>
                    <a:lnTo>
                      <a:pt x="710" y="1155"/>
                    </a:lnTo>
                    <a:lnTo>
                      <a:pt x="771" y="1215"/>
                    </a:lnTo>
                    <a:lnTo>
                      <a:pt x="889" y="1215"/>
                    </a:lnTo>
                    <a:lnTo>
                      <a:pt x="889" y="1243"/>
                    </a:lnTo>
                    <a:close/>
                  </a:path>
                </a:pathLst>
              </a:custGeom>
              <a:solidFill>
                <a:srgbClr val="B28665"/>
              </a:solidFill>
              <a:ln w="9525">
                <a:noFill/>
                <a:round/>
                <a:headEnd/>
                <a:tailEnd/>
              </a:ln>
            </p:spPr>
            <p:txBody>
              <a:bodyPr/>
              <a:lstStyle/>
              <a:p>
                <a:endParaRPr lang="en-GB"/>
              </a:p>
            </p:txBody>
          </p:sp>
          <p:sp>
            <p:nvSpPr>
              <p:cNvPr id="19489" name="Freeform 33"/>
              <p:cNvSpPr>
                <a:spLocks/>
              </p:cNvSpPr>
              <p:nvPr/>
            </p:nvSpPr>
            <p:spPr bwMode="auto">
              <a:xfrm>
                <a:off x="3924" y="3163"/>
                <a:ext cx="178" cy="126"/>
              </a:xfrm>
              <a:custGeom>
                <a:avLst/>
                <a:gdLst/>
                <a:ahLst/>
                <a:cxnLst>
                  <a:cxn ang="0">
                    <a:pos x="505" y="28"/>
                  </a:cxn>
                  <a:cxn ang="0">
                    <a:pos x="505" y="0"/>
                  </a:cxn>
                  <a:cxn ang="0">
                    <a:pos x="475" y="28"/>
                  </a:cxn>
                  <a:cxn ang="0">
                    <a:pos x="414" y="28"/>
                  </a:cxn>
                  <a:cxn ang="0">
                    <a:pos x="386" y="0"/>
                  </a:cxn>
                  <a:cxn ang="0">
                    <a:pos x="386" y="28"/>
                  </a:cxn>
                  <a:cxn ang="0">
                    <a:pos x="356" y="28"/>
                  </a:cxn>
                  <a:cxn ang="0">
                    <a:pos x="326" y="58"/>
                  </a:cxn>
                  <a:cxn ang="0">
                    <a:pos x="296" y="28"/>
                  </a:cxn>
                  <a:cxn ang="0">
                    <a:pos x="268" y="58"/>
                  </a:cxn>
                  <a:cxn ang="0">
                    <a:pos x="237" y="58"/>
                  </a:cxn>
                  <a:cxn ang="0">
                    <a:pos x="237" y="88"/>
                  </a:cxn>
                  <a:cxn ang="0">
                    <a:pos x="207" y="88"/>
                  </a:cxn>
                  <a:cxn ang="0">
                    <a:pos x="207" y="58"/>
                  </a:cxn>
                  <a:cxn ang="0">
                    <a:pos x="177" y="58"/>
                  </a:cxn>
                  <a:cxn ang="0">
                    <a:pos x="149" y="88"/>
                  </a:cxn>
                  <a:cxn ang="0">
                    <a:pos x="89" y="88"/>
                  </a:cxn>
                  <a:cxn ang="0">
                    <a:pos x="89" y="147"/>
                  </a:cxn>
                  <a:cxn ang="0">
                    <a:pos x="30" y="206"/>
                  </a:cxn>
                  <a:cxn ang="0">
                    <a:pos x="30" y="265"/>
                  </a:cxn>
                  <a:cxn ang="0">
                    <a:pos x="0" y="265"/>
                  </a:cxn>
                  <a:cxn ang="0">
                    <a:pos x="30" y="295"/>
                  </a:cxn>
                  <a:cxn ang="0">
                    <a:pos x="30" y="413"/>
                  </a:cxn>
                  <a:cxn ang="0">
                    <a:pos x="59" y="443"/>
                  </a:cxn>
                  <a:cxn ang="0">
                    <a:pos x="89" y="443"/>
                  </a:cxn>
                  <a:cxn ang="0">
                    <a:pos x="89" y="502"/>
                  </a:cxn>
                  <a:cxn ang="0">
                    <a:pos x="149" y="502"/>
                  </a:cxn>
                  <a:cxn ang="0">
                    <a:pos x="386" y="502"/>
                  </a:cxn>
                  <a:cxn ang="0">
                    <a:pos x="414" y="474"/>
                  </a:cxn>
                  <a:cxn ang="0">
                    <a:pos x="414" y="443"/>
                  </a:cxn>
                  <a:cxn ang="0">
                    <a:pos x="444" y="413"/>
                  </a:cxn>
                  <a:cxn ang="0">
                    <a:pos x="651" y="413"/>
                  </a:cxn>
                  <a:cxn ang="0">
                    <a:pos x="651" y="356"/>
                  </a:cxn>
                  <a:cxn ang="0">
                    <a:pos x="682" y="356"/>
                  </a:cxn>
                  <a:cxn ang="0">
                    <a:pos x="712" y="325"/>
                  </a:cxn>
                  <a:cxn ang="0">
                    <a:pos x="712" y="295"/>
                  </a:cxn>
                  <a:cxn ang="0">
                    <a:pos x="682" y="265"/>
                  </a:cxn>
                  <a:cxn ang="0">
                    <a:pos x="712" y="236"/>
                  </a:cxn>
                  <a:cxn ang="0">
                    <a:pos x="682" y="177"/>
                  </a:cxn>
                  <a:cxn ang="0">
                    <a:pos x="651" y="147"/>
                  </a:cxn>
                  <a:cxn ang="0">
                    <a:pos x="651" y="118"/>
                  </a:cxn>
                  <a:cxn ang="0">
                    <a:pos x="623" y="118"/>
                  </a:cxn>
                  <a:cxn ang="0">
                    <a:pos x="593" y="88"/>
                  </a:cxn>
                  <a:cxn ang="0">
                    <a:pos x="564" y="88"/>
                  </a:cxn>
                  <a:cxn ang="0">
                    <a:pos x="564" y="58"/>
                  </a:cxn>
                  <a:cxn ang="0">
                    <a:pos x="533" y="58"/>
                  </a:cxn>
                  <a:cxn ang="0">
                    <a:pos x="505" y="28"/>
                  </a:cxn>
                </a:cxnLst>
                <a:rect l="0" t="0" r="r" b="b"/>
                <a:pathLst>
                  <a:path w="712" h="502">
                    <a:moveTo>
                      <a:pt x="505" y="28"/>
                    </a:moveTo>
                    <a:lnTo>
                      <a:pt x="505" y="0"/>
                    </a:lnTo>
                    <a:lnTo>
                      <a:pt x="475" y="28"/>
                    </a:lnTo>
                    <a:lnTo>
                      <a:pt x="414" y="28"/>
                    </a:lnTo>
                    <a:lnTo>
                      <a:pt x="386" y="0"/>
                    </a:lnTo>
                    <a:lnTo>
                      <a:pt x="386" y="28"/>
                    </a:lnTo>
                    <a:lnTo>
                      <a:pt x="356" y="28"/>
                    </a:lnTo>
                    <a:lnTo>
                      <a:pt x="326" y="58"/>
                    </a:lnTo>
                    <a:lnTo>
                      <a:pt x="296" y="28"/>
                    </a:lnTo>
                    <a:lnTo>
                      <a:pt x="268" y="58"/>
                    </a:lnTo>
                    <a:lnTo>
                      <a:pt x="237" y="58"/>
                    </a:lnTo>
                    <a:lnTo>
                      <a:pt x="237" y="88"/>
                    </a:lnTo>
                    <a:lnTo>
                      <a:pt x="207" y="88"/>
                    </a:lnTo>
                    <a:lnTo>
                      <a:pt x="207" y="58"/>
                    </a:lnTo>
                    <a:lnTo>
                      <a:pt x="177" y="58"/>
                    </a:lnTo>
                    <a:lnTo>
                      <a:pt x="149" y="88"/>
                    </a:lnTo>
                    <a:lnTo>
                      <a:pt x="89" y="88"/>
                    </a:lnTo>
                    <a:lnTo>
                      <a:pt x="89" y="147"/>
                    </a:lnTo>
                    <a:lnTo>
                      <a:pt x="30" y="206"/>
                    </a:lnTo>
                    <a:lnTo>
                      <a:pt x="30" y="265"/>
                    </a:lnTo>
                    <a:lnTo>
                      <a:pt x="0" y="265"/>
                    </a:lnTo>
                    <a:lnTo>
                      <a:pt x="30" y="295"/>
                    </a:lnTo>
                    <a:lnTo>
                      <a:pt x="30" y="413"/>
                    </a:lnTo>
                    <a:lnTo>
                      <a:pt x="59" y="443"/>
                    </a:lnTo>
                    <a:lnTo>
                      <a:pt x="89" y="443"/>
                    </a:lnTo>
                    <a:lnTo>
                      <a:pt x="89" y="502"/>
                    </a:lnTo>
                    <a:lnTo>
                      <a:pt x="149" y="502"/>
                    </a:lnTo>
                    <a:lnTo>
                      <a:pt x="386" y="502"/>
                    </a:lnTo>
                    <a:lnTo>
                      <a:pt x="414" y="474"/>
                    </a:lnTo>
                    <a:lnTo>
                      <a:pt x="414" y="443"/>
                    </a:lnTo>
                    <a:lnTo>
                      <a:pt x="444" y="413"/>
                    </a:lnTo>
                    <a:lnTo>
                      <a:pt x="651" y="413"/>
                    </a:lnTo>
                    <a:lnTo>
                      <a:pt x="651" y="356"/>
                    </a:lnTo>
                    <a:lnTo>
                      <a:pt x="682" y="356"/>
                    </a:lnTo>
                    <a:lnTo>
                      <a:pt x="712" y="325"/>
                    </a:lnTo>
                    <a:lnTo>
                      <a:pt x="712" y="295"/>
                    </a:lnTo>
                    <a:lnTo>
                      <a:pt x="682" y="265"/>
                    </a:lnTo>
                    <a:lnTo>
                      <a:pt x="712" y="236"/>
                    </a:lnTo>
                    <a:lnTo>
                      <a:pt x="682" y="177"/>
                    </a:lnTo>
                    <a:lnTo>
                      <a:pt x="651" y="147"/>
                    </a:lnTo>
                    <a:lnTo>
                      <a:pt x="651" y="118"/>
                    </a:lnTo>
                    <a:lnTo>
                      <a:pt x="623" y="118"/>
                    </a:lnTo>
                    <a:lnTo>
                      <a:pt x="593" y="88"/>
                    </a:lnTo>
                    <a:lnTo>
                      <a:pt x="564" y="88"/>
                    </a:lnTo>
                    <a:lnTo>
                      <a:pt x="564" y="58"/>
                    </a:lnTo>
                    <a:lnTo>
                      <a:pt x="533" y="58"/>
                    </a:lnTo>
                    <a:lnTo>
                      <a:pt x="505" y="28"/>
                    </a:lnTo>
                    <a:close/>
                  </a:path>
                </a:pathLst>
              </a:custGeom>
              <a:solidFill>
                <a:srgbClr val="FECC2E"/>
              </a:solidFill>
              <a:ln w="9525">
                <a:noFill/>
                <a:round/>
                <a:headEnd/>
                <a:tailEnd/>
              </a:ln>
            </p:spPr>
            <p:txBody>
              <a:bodyPr/>
              <a:lstStyle/>
              <a:p>
                <a:endParaRPr lang="en-GB"/>
              </a:p>
            </p:txBody>
          </p:sp>
          <p:sp>
            <p:nvSpPr>
              <p:cNvPr id="19490" name="Freeform 34"/>
              <p:cNvSpPr>
                <a:spLocks/>
              </p:cNvSpPr>
              <p:nvPr/>
            </p:nvSpPr>
            <p:spPr bwMode="auto">
              <a:xfrm>
                <a:off x="4161" y="3348"/>
                <a:ext cx="8" cy="2"/>
              </a:xfrm>
              <a:custGeom>
                <a:avLst/>
                <a:gdLst/>
                <a:ahLst/>
                <a:cxnLst>
                  <a:cxn ang="0">
                    <a:pos x="0" y="0"/>
                  </a:cxn>
                  <a:cxn ang="0">
                    <a:pos x="0" y="8"/>
                  </a:cxn>
                  <a:cxn ang="0">
                    <a:pos x="16" y="6"/>
                  </a:cxn>
                  <a:cxn ang="0">
                    <a:pos x="23" y="3"/>
                  </a:cxn>
                  <a:cxn ang="0">
                    <a:pos x="32" y="2"/>
                  </a:cxn>
                  <a:cxn ang="0">
                    <a:pos x="30" y="0"/>
                  </a:cxn>
                  <a:cxn ang="0">
                    <a:pos x="0" y="0"/>
                  </a:cxn>
                </a:cxnLst>
                <a:rect l="0" t="0" r="r" b="b"/>
                <a:pathLst>
                  <a:path w="32" h="8">
                    <a:moveTo>
                      <a:pt x="0" y="0"/>
                    </a:moveTo>
                    <a:lnTo>
                      <a:pt x="0" y="8"/>
                    </a:lnTo>
                    <a:lnTo>
                      <a:pt x="16" y="6"/>
                    </a:lnTo>
                    <a:lnTo>
                      <a:pt x="23" y="3"/>
                    </a:lnTo>
                    <a:lnTo>
                      <a:pt x="32" y="2"/>
                    </a:lnTo>
                    <a:lnTo>
                      <a:pt x="30" y="0"/>
                    </a:lnTo>
                    <a:lnTo>
                      <a:pt x="0" y="0"/>
                    </a:lnTo>
                    <a:close/>
                  </a:path>
                </a:pathLst>
              </a:custGeom>
              <a:solidFill>
                <a:srgbClr val="B28665"/>
              </a:solidFill>
              <a:ln w="9525">
                <a:noFill/>
                <a:round/>
                <a:headEnd/>
                <a:tailEnd/>
              </a:ln>
            </p:spPr>
            <p:txBody>
              <a:bodyPr/>
              <a:lstStyle/>
              <a:p>
                <a:endParaRPr lang="en-GB"/>
              </a:p>
            </p:txBody>
          </p:sp>
          <p:sp>
            <p:nvSpPr>
              <p:cNvPr id="19491" name="Freeform 35"/>
              <p:cNvSpPr>
                <a:spLocks/>
              </p:cNvSpPr>
              <p:nvPr/>
            </p:nvSpPr>
            <p:spPr bwMode="auto">
              <a:xfrm>
                <a:off x="4132" y="3348"/>
                <a:ext cx="1" cy="4"/>
              </a:xfrm>
              <a:custGeom>
                <a:avLst/>
                <a:gdLst/>
                <a:ahLst/>
                <a:cxnLst>
                  <a:cxn ang="0">
                    <a:pos x="6" y="8"/>
                  </a:cxn>
                  <a:cxn ang="0">
                    <a:pos x="8" y="8"/>
                  </a:cxn>
                  <a:cxn ang="0">
                    <a:pos x="0" y="0"/>
                  </a:cxn>
                  <a:cxn ang="0">
                    <a:pos x="0" y="14"/>
                  </a:cxn>
                  <a:cxn ang="0">
                    <a:pos x="6" y="8"/>
                  </a:cxn>
                </a:cxnLst>
                <a:rect l="0" t="0" r="r" b="b"/>
                <a:pathLst>
                  <a:path w="8" h="14">
                    <a:moveTo>
                      <a:pt x="6" y="8"/>
                    </a:moveTo>
                    <a:lnTo>
                      <a:pt x="8" y="8"/>
                    </a:lnTo>
                    <a:lnTo>
                      <a:pt x="0" y="0"/>
                    </a:lnTo>
                    <a:lnTo>
                      <a:pt x="0" y="14"/>
                    </a:lnTo>
                    <a:lnTo>
                      <a:pt x="6" y="8"/>
                    </a:lnTo>
                    <a:close/>
                  </a:path>
                </a:pathLst>
              </a:custGeom>
              <a:solidFill>
                <a:srgbClr val="B28665"/>
              </a:solidFill>
              <a:ln w="9525">
                <a:noFill/>
                <a:round/>
                <a:headEnd/>
                <a:tailEnd/>
              </a:ln>
            </p:spPr>
            <p:txBody>
              <a:bodyPr/>
              <a:lstStyle/>
              <a:p>
                <a:endParaRPr lang="en-GB"/>
              </a:p>
            </p:txBody>
          </p:sp>
          <p:sp>
            <p:nvSpPr>
              <p:cNvPr id="19492" name="Freeform 36"/>
              <p:cNvSpPr>
                <a:spLocks/>
              </p:cNvSpPr>
              <p:nvPr/>
            </p:nvSpPr>
            <p:spPr bwMode="auto">
              <a:xfrm>
                <a:off x="3154" y="3948"/>
                <a:ext cx="1140" cy="399"/>
              </a:xfrm>
              <a:custGeom>
                <a:avLst/>
                <a:gdLst/>
                <a:ahLst/>
                <a:cxnLst>
                  <a:cxn ang="0">
                    <a:pos x="4475" y="386"/>
                  </a:cxn>
                  <a:cxn ang="0">
                    <a:pos x="4178" y="356"/>
                  </a:cxn>
                  <a:cxn ang="0">
                    <a:pos x="3971" y="267"/>
                  </a:cxn>
                  <a:cxn ang="0">
                    <a:pos x="3912" y="149"/>
                  </a:cxn>
                  <a:cxn ang="0">
                    <a:pos x="3733" y="88"/>
                  </a:cxn>
                  <a:cxn ang="0">
                    <a:pos x="3646" y="88"/>
                  </a:cxn>
                  <a:cxn ang="0">
                    <a:pos x="3378" y="118"/>
                  </a:cxn>
                  <a:cxn ang="0">
                    <a:pos x="3231" y="207"/>
                  </a:cxn>
                  <a:cxn ang="0">
                    <a:pos x="3052" y="413"/>
                  </a:cxn>
                  <a:cxn ang="0">
                    <a:pos x="3082" y="592"/>
                  </a:cxn>
                  <a:cxn ang="0">
                    <a:pos x="3141" y="650"/>
                  </a:cxn>
                  <a:cxn ang="0">
                    <a:pos x="3112" y="799"/>
                  </a:cxn>
                  <a:cxn ang="0">
                    <a:pos x="2994" y="917"/>
                  </a:cxn>
                  <a:cxn ang="0">
                    <a:pos x="2757" y="947"/>
                  </a:cxn>
                  <a:cxn ang="0">
                    <a:pos x="2666" y="917"/>
                  </a:cxn>
                  <a:cxn ang="0">
                    <a:pos x="2459" y="769"/>
                  </a:cxn>
                  <a:cxn ang="0">
                    <a:pos x="2371" y="741"/>
                  </a:cxn>
                  <a:cxn ang="0">
                    <a:pos x="2252" y="681"/>
                  </a:cxn>
                  <a:cxn ang="0">
                    <a:pos x="1927" y="650"/>
                  </a:cxn>
                  <a:cxn ang="0">
                    <a:pos x="1808" y="532"/>
                  </a:cxn>
                  <a:cxn ang="0">
                    <a:pos x="1749" y="443"/>
                  </a:cxn>
                  <a:cxn ang="0">
                    <a:pos x="1718" y="267"/>
                  </a:cxn>
                  <a:cxn ang="0">
                    <a:pos x="1542" y="237"/>
                  </a:cxn>
                  <a:cxn ang="0">
                    <a:pos x="1453" y="177"/>
                  </a:cxn>
                  <a:cxn ang="0">
                    <a:pos x="1335" y="149"/>
                  </a:cxn>
                  <a:cxn ang="0">
                    <a:pos x="1185" y="88"/>
                  </a:cxn>
                  <a:cxn ang="0">
                    <a:pos x="890" y="118"/>
                  </a:cxn>
                  <a:cxn ang="0">
                    <a:pos x="800" y="59"/>
                  </a:cxn>
                  <a:cxn ang="0">
                    <a:pos x="681" y="30"/>
                  </a:cxn>
                  <a:cxn ang="0">
                    <a:pos x="623" y="177"/>
                  </a:cxn>
                  <a:cxn ang="0">
                    <a:pos x="593" y="267"/>
                  </a:cxn>
                  <a:cxn ang="0">
                    <a:pos x="505" y="325"/>
                  </a:cxn>
                  <a:cxn ang="0">
                    <a:pos x="444" y="386"/>
                  </a:cxn>
                  <a:cxn ang="0">
                    <a:pos x="386" y="443"/>
                  </a:cxn>
                  <a:cxn ang="0">
                    <a:pos x="267" y="532"/>
                  </a:cxn>
                  <a:cxn ang="0">
                    <a:pos x="267" y="650"/>
                  </a:cxn>
                  <a:cxn ang="0">
                    <a:pos x="267" y="799"/>
                  </a:cxn>
                  <a:cxn ang="0">
                    <a:pos x="237" y="888"/>
                  </a:cxn>
                  <a:cxn ang="0">
                    <a:pos x="179" y="947"/>
                  </a:cxn>
                  <a:cxn ang="0">
                    <a:pos x="89" y="977"/>
                  </a:cxn>
                  <a:cxn ang="0">
                    <a:pos x="0" y="1036"/>
                  </a:cxn>
                  <a:cxn ang="0">
                    <a:pos x="89" y="1154"/>
                  </a:cxn>
                  <a:cxn ang="0">
                    <a:pos x="119" y="1242"/>
                  </a:cxn>
                  <a:cxn ang="0">
                    <a:pos x="179" y="1422"/>
                  </a:cxn>
                  <a:cxn ang="0">
                    <a:pos x="148" y="1598"/>
                  </a:cxn>
                  <a:cxn ang="0">
                    <a:pos x="4533" y="1303"/>
                  </a:cxn>
                  <a:cxn ang="0">
                    <a:pos x="4505" y="1096"/>
                  </a:cxn>
                  <a:cxn ang="0">
                    <a:pos x="4505" y="947"/>
                  </a:cxn>
                  <a:cxn ang="0">
                    <a:pos x="4533" y="769"/>
                  </a:cxn>
                  <a:cxn ang="0">
                    <a:pos x="4533" y="563"/>
                  </a:cxn>
                  <a:cxn ang="0">
                    <a:pos x="4563" y="474"/>
                  </a:cxn>
                </a:cxnLst>
                <a:rect l="0" t="0" r="r" b="b"/>
                <a:pathLst>
                  <a:path w="4563" h="1598">
                    <a:moveTo>
                      <a:pt x="4533" y="413"/>
                    </a:moveTo>
                    <a:lnTo>
                      <a:pt x="4505" y="413"/>
                    </a:lnTo>
                    <a:lnTo>
                      <a:pt x="4475" y="386"/>
                    </a:lnTo>
                    <a:lnTo>
                      <a:pt x="4238" y="386"/>
                    </a:lnTo>
                    <a:lnTo>
                      <a:pt x="4208" y="356"/>
                    </a:lnTo>
                    <a:lnTo>
                      <a:pt x="4178" y="356"/>
                    </a:lnTo>
                    <a:lnTo>
                      <a:pt x="4149" y="325"/>
                    </a:lnTo>
                    <a:lnTo>
                      <a:pt x="4001" y="325"/>
                    </a:lnTo>
                    <a:lnTo>
                      <a:pt x="3971" y="267"/>
                    </a:lnTo>
                    <a:lnTo>
                      <a:pt x="3971" y="177"/>
                    </a:lnTo>
                    <a:lnTo>
                      <a:pt x="3942" y="177"/>
                    </a:lnTo>
                    <a:lnTo>
                      <a:pt x="3912" y="149"/>
                    </a:lnTo>
                    <a:lnTo>
                      <a:pt x="3824" y="149"/>
                    </a:lnTo>
                    <a:lnTo>
                      <a:pt x="3794" y="118"/>
                    </a:lnTo>
                    <a:lnTo>
                      <a:pt x="3733" y="88"/>
                    </a:lnTo>
                    <a:lnTo>
                      <a:pt x="3705" y="88"/>
                    </a:lnTo>
                    <a:lnTo>
                      <a:pt x="3675" y="59"/>
                    </a:lnTo>
                    <a:lnTo>
                      <a:pt x="3646" y="88"/>
                    </a:lnTo>
                    <a:lnTo>
                      <a:pt x="3526" y="88"/>
                    </a:lnTo>
                    <a:lnTo>
                      <a:pt x="3496" y="118"/>
                    </a:lnTo>
                    <a:lnTo>
                      <a:pt x="3378" y="118"/>
                    </a:lnTo>
                    <a:lnTo>
                      <a:pt x="3319" y="177"/>
                    </a:lnTo>
                    <a:lnTo>
                      <a:pt x="3259" y="207"/>
                    </a:lnTo>
                    <a:lnTo>
                      <a:pt x="3231" y="207"/>
                    </a:lnTo>
                    <a:lnTo>
                      <a:pt x="3082" y="356"/>
                    </a:lnTo>
                    <a:lnTo>
                      <a:pt x="3082" y="386"/>
                    </a:lnTo>
                    <a:lnTo>
                      <a:pt x="3052" y="413"/>
                    </a:lnTo>
                    <a:lnTo>
                      <a:pt x="3052" y="504"/>
                    </a:lnTo>
                    <a:lnTo>
                      <a:pt x="3082" y="532"/>
                    </a:lnTo>
                    <a:lnTo>
                      <a:pt x="3082" y="592"/>
                    </a:lnTo>
                    <a:lnTo>
                      <a:pt x="3112" y="622"/>
                    </a:lnTo>
                    <a:lnTo>
                      <a:pt x="3112" y="650"/>
                    </a:lnTo>
                    <a:lnTo>
                      <a:pt x="3141" y="650"/>
                    </a:lnTo>
                    <a:lnTo>
                      <a:pt x="3141" y="741"/>
                    </a:lnTo>
                    <a:lnTo>
                      <a:pt x="3112" y="769"/>
                    </a:lnTo>
                    <a:lnTo>
                      <a:pt x="3112" y="799"/>
                    </a:lnTo>
                    <a:lnTo>
                      <a:pt x="3082" y="799"/>
                    </a:lnTo>
                    <a:lnTo>
                      <a:pt x="3082" y="829"/>
                    </a:lnTo>
                    <a:lnTo>
                      <a:pt x="2994" y="917"/>
                    </a:lnTo>
                    <a:lnTo>
                      <a:pt x="2904" y="977"/>
                    </a:lnTo>
                    <a:lnTo>
                      <a:pt x="2757" y="977"/>
                    </a:lnTo>
                    <a:lnTo>
                      <a:pt x="2757" y="947"/>
                    </a:lnTo>
                    <a:lnTo>
                      <a:pt x="2727" y="947"/>
                    </a:lnTo>
                    <a:lnTo>
                      <a:pt x="2697" y="917"/>
                    </a:lnTo>
                    <a:lnTo>
                      <a:pt x="2666" y="917"/>
                    </a:lnTo>
                    <a:lnTo>
                      <a:pt x="2548" y="799"/>
                    </a:lnTo>
                    <a:lnTo>
                      <a:pt x="2490" y="799"/>
                    </a:lnTo>
                    <a:lnTo>
                      <a:pt x="2459" y="769"/>
                    </a:lnTo>
                    <a:lnTo>
                      <a:pt x="2429" y="769"/>
                    </a:lnTo>
                    <a:lnTo>
                      <a:pt x="2402" y="741"/>
                    </a:lnTo>
                    <a:lnTo>
                      <a:pt x="2371" y="741"/>
                    </a:lnTo>
                    <a:lnTo>
                      <a:pt x="2341" y="711"/>
                    </a:lnTo>
                    <a:lnTo>
                      <a:pt x="2282" y="711"/>
                    </a:lnTo>
                    <a:lnTo>
                      <a:pt x="2252" y="681"/>
                    </a:lnTo>
                    <a:lnTo>
                      <a:pt x="2193" y="681"/>
                    </a:lnTo>
                    <a:lnTo>
                      <a:pt x="2164" y="650"/>
                    </a:lnTo>
                    <a:lnTo>
                      <a:pt x="1927" y="650"/>
                    </a:lnTo>
                    <a:lnTo>
                      <a:pt x="1867" y="622"/>
                    </a:lnTo>
                    <a:lnTo>
                      <a:pt x="1808" y="563"/>
                    </a:lnTo>
                    <a:lnTo>
                      <a:pt x="1808" y="532"/>
                    </a:lnTo>
                    <a:lnTo>
                      <a:pt x="1779" y="504"/>
                    </a:lnTo>
                    <a:lnTo>
                      <a:pt x="1779" y="474"/>
                    </a:lnTo>
                    <a:lnTo>
                      <a:pt x="1749" y="443"/>
                    </a:lnTo>
                    <a:lnTo>
                      <a:pt x="1749" y="325"/>
                    </a:lnTo>
                    <a:lnTo>
                      <a:pt x="1718" y="295"/>
                    </a:lnTo>
                    <a:lnTo>
                      <a:pt x="1718" y="267"/>
                    </a:lnTo>
                    <a:lnTo>
                      <a:pt x="1629" y="267"/>
                    </a:lnTo>
                    <a:lnTo>
                      <a:pt x="1599" y="237"/>
                    </a:lnTo>
                    <a:lnTo>
                      <a:pt x="1542" y="237"/>
                    </a:lnTo>
                    <a:lnTo>
                      <a:pt x="1511" y="207"/>
                    </a:lnTo>
                    <a:lnTo>
                      <a:pt x="1481" y="207"/>
                    </a:lnTo>
                    <a:lnTo>
                      <a:pt x="1453" y="177"/>
                    </a:lnTo>
                    <a:lnTo>
                      <a:pt x="1422" y="177"/>
                    </a:lnTo>
                    <a:lnTo>
                      <a:pt x="1392" y="149"/>
                    </a:lnTo>
                    <a:lnTo>
                      <a:pt x="1335" y="149"/>
                    </a:lnTo>
                    <a:lnTo>
                      <a:pt x="1304" y="118"/>
                    </a:lnTo>
                    <a:lnTo>
                      <a:pt x="1215" y="118"/>
                    </a:lnTo>
                    <a:lnTo>
                      <a:pt x="1185" y="88"/>
                    </a:lnTo>
                    <a:lnTo>
                      <a:pt x="1097" y="88"/>
                    </a:lnTo>
                    <a:lnTo>
                      <a:pt x="1067" y="118"/>
                    </a:lnTo>
                    <a:lnTo>
                      <a:pt x="890" y="118"/>
                    </a:lnTo>
                    <a:lnTo>
                      <a:pt x="860" y="88"/>
                    </a:lnTo>
                    <a:lnTo>
                      <a:pt x="800" y="88"/>
                    </a:lnTo>
                    <a:lnTo>
                      <a:pt x="800" y="59"/>
                    </a:lnTo>
                    <a:lnTo>
                      <a:pt x="771" y="59"/>
                    </a:lnTo>
                    <a:lnTo>
                      <a:pt x="742" y="30"/>
                    </a:lnTo>
                    <a:lnTo>
                      <a:pt x="681" y="30"/>
                    </a:lnTo>
                    <a:lnTo>
                      <a:pt x="653" y="0"/>
                    </a:lnTo>
                    <a:lnTo>
                      <a:pt x="623" y="30"/>
                    </a:lnTo>
                    <a:lnTo>
                      <a:pt x="623" y="177"/>
                    </a:lnTo>
                    <a:lnTo>
                      <a:pt x="653" y="207"/>
                    </a:lnTo>
                    <a:lnTo>
                      <a:pt x="653" y="267"/>
                    </a:lnTo>
                    <a:lnTo>
                      <a:pt x="593" y="267"/>
                    </a:lnTo>
                    <a:lnTo>
                      <a:pt x="562" y="295"/>
                    </a:lnTo>
                    <a:lnTo>
                      <a:pt x="535" y="295"/>
                    </a:lnTo>
                    <a:lnTo>
                      <a:pt x="505" y="325"/>
                    </a:lnTo>
                    <a:lnTo>
                      <a:pt x="474" y="325"/>
                    </a:lnTo>
                    <a:lnTo>
                      <a:pt x="444" y="356"/>
                    </a:lnTo>
                    <a:lnTo>
                      <a:pt x="444" y="386"/>
                    </a:lnTo>
                    <a:lnTo>
                      <a:pt x="416" y="386"/>
                    </a:lnTo>
                    <a:lnTo>
                      <a:pt x="386" y="413"/>
                    </a:lnTo>
                    <a:lnTo>
                      <a:pt x="386" y="443"/>
                    </a:lnTo>
                    <a:lnTo>
                      <a:pt x="326" y="504"/>
                    </a:lnTo>
                    <a:lnTo>
                      <a:pt x="267" y="504"/>
                    </a:lnTo>
                    <a:lnTo>
                      <a:pt x="267" y="532"/>
                    </a:lnTo>
                    <a:lnTo>
                      <a:pt x="237" y="563"/>
                    </a:lnTo>
                    <a:lnTo>
                      <a:pt x="237" y="622"/>
                    </a:lnTo>
                    <a:lnTo>
                      <a:pt x="267" y="650"/>
                    </a:lnTo>
                    <a:lnTo>
                      <a:pt x="267" y="741"/>
                    </a:lnTo>
                    <a:lnTo>
                      <a:pt x="298" y="769"/>
                    </a:lnTo>
                    <a:lnTo>
                      <a:pt x="267" y="799"/>
                    </a:lnTo>
                    <a:lnTo>
                      <a:pt x="267" y="829"/>
                    </a:lnTo>
                    <a:lnTo>
                      <a:pt x="237" y="859"/>
                    </a:lnTo>
                    <a:lnTo>
                      <a:pt x="237" y="888"/>
                    </a:lnTo>
                    <a:lnTo>
                      <a:pt x="207" y="917"/>
                    </a:lnTo>
                    <a:lnTo>
                      <a:pt x="179" y="917"/>
                    </a:lnTo>
                    <a:lnTo>
                      <a:pt x="179" y="947"/>
                    </a:lnTo>
                    <a:lnTo>
                      <a:pt x="148" y="947"/>
                    </a:lnTo>
                    <a:lnTo>
                      <a:pt x="119" y="977"/>
                    </a:lnTo>
                    <a:lnTo>
                      <a:pt x="89" y="977"/>
                    </a:lnTo>
                    <a:lnTo>
                      <a:pt x="60" y="1006"/>
                    </a:lnTo>
                    <a:lnTo>
                      <a:pt x="30" y="1006"/>
                    </a:lnTo>
                    <a:lnTo>
                      <a:pt x="0" y="1036"/>
                    </a:lnTo>
                    <a:lnTo>
                      <a:pt x="60" y="1096"/>
                    </a:lnTo>
                    <a:lnTo>
                      <a:pt x="60" y="1124"/>
                    </a:lnTo>
                    <a:lnTo>
                      <a:pt x="89" y="1154"/>
                    </a:lnTo>
                    <a:lnTo>
                      <a:pt x="89" y="1184"/>
                    </a:lnTo>
                    <a:lnTo>
                      <a:pt x="119" y="1215"/>
                    </a:lnTo>
                    <a:lnTo>
                      <a:pt x="119" y="1242"/>
                    </a:lnTo>
                    <a:lnTo>
                      <a:pt x="148" y="1272"/>
                    </a:lnTo>
                    <a:lnTo>
                      <a:pt x="148" y="1422"/>
                    </a:lnTo>
                    <a:lnTo>
                      <a:pt x="179" y="1422"/>
                    </a:lnTo>
                    <a:lnTo>
                      <a:pt x="179" y="1479"/>
                    </a:lnTo>
                    <a:lnTo>
                      <a:pt x="148" y="1510"/>
                    </a:lnTo>
                    <a:lnTo>
                      <a:pt x="148" y="1598"/>
                    </a:lnTo>
                    <a:lnTo>
                      <a:pt x="4563" y="1598"/>
                    </a:lnTo>
                    <a:lnTo>
                      <a:pt x="4563" y="1333"/>
                    </a:lnTo>
                    <a:lnTo>
                      <a:pt x="4533" y="1303"/>
                    </a:lnTo>
                    <a:lnTo>
                      <a:pt x="4533" y="1184"/>
                    </a:lnTo>
                    <a:lnTo>
                      <a:pt x="4505" y="1154"/>
                    </a:lnTo>
                    <a:lnTo>
                      <a:pt x="4505" y="1096"/>
                    </a:lnTo>
                    <a:lnTo>
                      <a:pt x="4475" y="1066"/>
                    </a:lnTo>
                    <a:lnTo>
                      <a:pt x="4475" y="977"/>
                    </a:lnTo>
                    <a:lnTo>
                      <a:pt x="4505" y="947"/>
                    </a:lnTo>
                    <a:lnTo>
                      <a:pt x="4505" y="917"/>
                    </a:lnTo>
                    <a:lnTo>
                      <a:pt x="4533" y="888"/>
                    </a:lnTo>
                    <a:lnTo>
                      <a:pt x="4533" y="769"/>
                    </a:lnTo>
                    <a:lnTo>
                      <a:pt x="4505" y="741"/>
                    </a:lnTo>
                    <a:lnTo>
                      <a:pt x="4505" y="592"/>
                    </a:lnTo>
                    <a:lnTo>
                      <a:pt x="4533" y="563"/>
                    </a:lnTo>
                    <a:lnTo>
                      <a:pt x="4533" y="532"/>
                    </a:lnTo>
                    <a:lnTo>
                      <a:pt x="4563" y="504"/>
                    </a:lnTo>
                    <a:lnTo>
                      <a:pt x="4563" y="474"/>
                    </a:lnTo>
                    <a:lnTo>
                      <a:pt x="4533" y="443"/>
                    </a:lnTo>
                    <a:lnTo>
                      <a:pt x="4533" y="413"/>
                    </a:lnTo>
                    <a:close/>
                  </a:path>
                </a:pathLst>
              </a:custGeom>
              <a:solidFill>
                <a:srgbClr val="B3B136"/>
              </a:solidFill>
              <a:ln w="9525">
                <a:noFill/>
                <a:round/>
                <a:headEnd/>
                <a:tailEnd/>
              </a:ln>
            </p:spPr>
            <p:txBody>
              <a:bodyPr/>
              <a:lstStyle/>
              <a:p>
                <a:endParaRPr lang="en-GB"/>
              </a:p>
            </p:txBody>
          </p:sp>
          <p:sp>
            <p:nvSpPr>
              <p:cNvPr id="19493" name="Freeform 37"/>
              <p:cNvSpPr>
                <a:spLocks/>
              </p:cNvSpPr>
              <p:nvPr/>
            </p:nvSpPr>
            <p:spPr bwMode="auto">
              <a:xfrm>
                <a:off x="4272" y="4074"/>
                <a:ext cx="741" cy="273"/>
              </a:xfrm>
              <a:custGeom>
                <a:avLst/>
                <a:gdLst/>
                <a:ahLst/>
                <a:cxnLst>
                  <a:cxn ang="0">
                    <a:pos x="30" y="88"/>
                  </a:cxn>
                  <a:cxn ang="0">
                    <a:pos x="58" y="384"/>
                  </a:cxn>
                  <a:cxn ang="0">
                    <a:pos x="0" y="473"/>
                  </a:cxn>
                  <a:cxn ang="0">
                    <a:pos x="30" y="650"/>
                  </a:cxn>
                  <a:cxn ang="0">
                    <a:pos x="88" y="829"/>
                  </a:cxn>
                  <a:cxn ang="0">
                    <a:pos x="2371" y="1036"/>
                  </a:cxn>
                  <a:cxn ang="0">
                    <a:pos x="2310" y="918"/>
                  </a:cxn>
                  <a:cxn ang="0">
                    <a:pos x="2283" y="799"/>
                  </a:cxn>
                  <a:cxn ang="0">
                    <a:pos x="2222" y="680"/>
                  </a:cxn>
                  <a:cxn ang="0">
                    <a:pos x="2283" y="562"/>
                  </a:cxn>
                  <a:cxn ang="0">
                    <a:pos x="2310" y="768"/>
                  </a:cxn>
                  <a:cxn ang="0">
                    <a:pos x="2371" y="829"/>
                  </a:cxn>
                  <a:cxn ang="0">
                    <a:pos x="2490" y="1006"/>
                  </a:cxn>
                  <a:cxn ang="0">
                    <a:pos x="2517" y="1094"/>
                  </a:cxn>
                  <a:cxn ang="0">
                    <a:pos x="2903" y="975"/>
                  </a:cxn>
                  <a:cxn ang="0">
                    <a:pos x="2933" y="711"/>
                  </a:cxn>
                  <a:cxn ang="0">
                    <a:pos x="2903" y="532"/>
                  </a:cxn>
                  <a:cxn ang="0">
                    <a:pos x="2845" y="443"/>
                  </a:cxn>
                  <a:cxn ang="0">
                    <a:pos x="2815" y="325"/>
                  </a:cxn>
                  <a:cxn ang="0">
                    <a:pos x="2755" y="207"/>
                  </a:cxn>
                  <a:cxn ang="0">
                    <a:pos x="2755" y="118"/>
                  </a:cxn>
                  <a:cxn ang="0">
                    <a:pos x="2637" y="177"/>
                  </a:cxn>
                  <a:cxn ang="0">
                    <a:pos x="2517" y="177"/>
                  </a:cxn>
                  <a:cxn ang="0">
                    <a:pos x="2401" y="207"/>
                  </a:cxn>
                  <a:cxn ang="0">
                    <a:pos x="2371" y="207"/>
                  </a:cxn>
                  <a:cxn ang="0">
                    <a:pos x="2192" y="146"/>
                  </a:cxn>
                  <a:cxn ang="0">
                    <a:pos x="2103" y="207"/>
                  </a:cxn>
                  <a:cxn ang="0">
                    <a:pos x="2046" y="146"/>
                  </a:cxn>
                  <a:cxn ang="0">
                    <a:pos x="2046" y="59"/>
                  </a:cxn>
                  <a:cxn ang="0">
                    <a:pos x="1927" y="59"/>
                  </a:cxn>
                  <a:cxn ang="0">
                    <a:pos x="1808" y="28"/>
                  </a:cxn>
                  <a:cxn ang="0">
                    <a:pos x="1718" y="59"/>
                  </a:cxn>
                  <a:cxn ang="0">
                    <a:pos x="1600" y="59"/>
                  </a:cxn>
                  <a:cxn ang="0">
                    <a:pos x="1541" y="146"/>
                  </a:cxn>
                  <a:cxn ang="0">
                    <a:pos x="1481" y="177"/>
                  </a:cxn>
                  <a:cxn ang="0">
                    <a:pos x="1304" y="265"/>
                  </a:cxn>
                  <a:cxn ang="0">
                    <a:pos x="1186" y="265"/>
                  </a:cxn>
                  <a:cxn ang="0">
                    <a:pos x="1097" y="237"/>
                  </a:cxn>
                  <a:cxn ang="0">
                    <a:pos x="888" y="177"/>
                  </a:cxn>
                  <a:cxn ang="0">
                    <a:pos x="800" y="177"/>
                  </a:cxn>
                  <a:cxn ang="0">
                    <a:pos x="741" y="118"/>
                  </a:cxn>
                  <a:cxn ang="0">
                    <a:pos x="593" y="88"/>
                  </a:cxn>
                  <a:cxn ang="0">
                    <a:pos x="386" y="28"/>
                  </a:cxn>
                  <a:cxn ang="0">
                    <a:pos x="118" y="59"/>
                  </a:cxn>
                  <a:cxn ang="0">
                    <a:pos x="58" y="28"/>
                  </a:cxn>
                </a:cxnLst>
                <a:rect l="0" t="0" r="r" b="b"/>
                <a:pathLst>
                  <a:path w="2963" h="1094">
                    <a:moveTo>
                      <a:pt x="58" y="28"/>
                    </a:moveTo>
                    <a:lnTo>
                      <a:pt x="58" y="59"/>
                    </a:lnTo>
                    <a:lnTo>
                      <a:pt x="30" y="88"/>
                    </a:lnTo>
                    <a:lnTo>
                      <a:pt x="30" y="237"/>
                    </a:lnTo>
                    <a:lnTo>
                      <a:pt x="58" y="265"/>
                    </a:lnTo>
                    <a:lnTo>
                      <a:pt x="58" y="384"/>
                    </a:lnTo>
                    <a:lnTo>
                      <a:pt x="30" y="413"/>
                    </a:lnTo>
                    <a:lnTo>
                      <a:pt x="30" y="443"/>
                    </a:lnTo>
                    <a:lnTo>
                      <a:pt x="0" y="473"/>
                    </a:lnTo>
                    <a:lnTo>
                      <a:pt x="0" y="562"/>
                    </a:lnTo>
                    <a:lnTo>
                      <a:pt x="30" y="592"/>
                    </a:lnTo>
                    <a:lnTo>
                      <a:pt x="30" y="650"/>
                    </a:lnTo>
                    <a:lnTo>
                      <a:pt x="58" y="680"/>
                    </a:lnTo>
                    <a:lnTo>
                      <a:pt x="58" y="799"/>
                    </a:lnTo>
                    <a:lnTo>
                      <a:pt x="88" y="829"/>
                    </a:lnTo>
                    <a:lnTo>
                      <a:pt x="88" y="1094"/>
                    </a:lnTo>
                    <a:lnTo>
                      <a:pt x="2429" y="1094"/>
                    </a:lnTo>
                    <a:lnTo>
                      <a:pt x="2371" y="1036"/>
                    </a:lnTo>
                    <a:lnTo>
                      <a:pt x="2371" y="1006"/>
                    </a:lnTo>
                    <a:lnTo>
                      <a:pt x="2341" y="975"/>
                    </a:lnTo>
                    <a:lnTo>
                      <a:pt x="2310" y="918"/>
                    </a:lnTo>
                    <a:lnTo>
                      <a:pt x="2310" y="857"/>
                    </a:lnTo>
                    <a:lnTo>
                      <a:pt x="2283" y="829"/>
                    </a:lnTo>
                    <a:lnTo>
                      <a:pt x="2283" y="799"/>
                    </a:lnTo>
                    <a:lnTo>
                      <a:pt x="2253" y="738"/>
                    </a:lnTo>
                    <a:lnTo>
                      <a:pt x="2222" y="711"/>
                    </a:lnTo>
                    <a:lnTo>
                      <a:pt x="2222" y="680"/>
                    </a:lnTo>
                    <a:lnTo>
                      <a:pt x="2253" y="650"/>
                    </a:lnTo>
                    <a:lnTo>
                      <a:pt x="2253" y="592"/>
                    </a:lnTo>
                    <a:lnTo>
                      <a:pt x="2283" y="562"/>
                    </a:lnTo>
                    <a:lnTo>
                      <a:pt x="2283" y="650"/>
                    </a:lnTo>
                    <a:lnTo>
                      <a:pt x="2310" y="650"/>
                    </a:lnTo>
                    <a:lnTo>
                      <a:pt x="2310" y="768"/>
                    </a:lnTo>
                    <a:lnTo>
                      <a:pt x="2341" y="768"/>
                    </a:lnTo>
                    <a:lnTo>
                      <a:pt x="2371" y="799"/>
                    </a:lnTo>
                    <a:lnTo>
                      <a:pt x="2371" y="829"/>
                    </a:lnTo>
                    <a:lnTo>
                      <a:pt x="2460" y="918"/>
                    </a:lnTo>
                    <a:lnTo>
                      <a:pt x="2460" y="975"/>
                    </a:lnTo>
                    <a:lnTo>
                      <a:pt x="2490" y="1006"/>
                    </a:lnTo>
                    <a:lnTo>
                      <a:pt x="2490" y="1066"/>
                    </a:lnTo>
                    <a:lnTo>
                      <a:pt x="2517" y="1066"/>
                    </a:lnTo>
                    <a:lnTo>
                      <a:pt x="2517" y="1094"/>
                    </a:lnTo>
                    <a:lnTo>
                      <a:pt x="2874" y="1094"/>
                    </a:lnTo>
                    <a:lnTo>
                      <a:pt x="2874" y="1006"/>
                    </a:lnTo>
                    <a:lnTo>
                      <a:pt x="2903" y="975"/>
                    </a:lnTo>
                    <a:lnTo>
                      <a:pt x="2903" y="799"/>
                    </a:lnTo>
                    <a:lnTo>
                      <a:pt x="2963" y="738"/>
                    </a:lnTo>
                    <a:lnTo>
                      <a:pt x="2933" y="711"/>
                    </a:lnTo>
                    <a:lnTo>
                      <a:pt x="2933" y="620"/>
                    </a:lnTo>
                    <a:lnTo>
                      <a:pt x="2903" y="592"/>
                    </a:lnTo>
                    <a:lnTo>
                      <a:pt x="2903" y="532"/>
                    </a:lnTo>
                    <a:lnTo>
                      <a:pt x="2874" y="532"/>
                    </a:lnTo>
                    <a:lnTo>
                      <a:pt x="2874" y="473"/>
                    </a:lnTo>
                    <a:lnTo>
                      <a:pt x="2845" y="443"/>
                    </a:lnTo>
                    <a:lnTo>
                      <a:pt x="2845" y="413"/>
                    </a:lnTo>
                    <a:lnTo>
                      <a:pt x="2815" y="384"/>
                    </a:lnTo>
                    <a:lnTo>
                      <a:pt x="2815" y="325"/>
                    </a:lnTo>
                    <a:lnTo>
                      <a:pt x="2785" y="265"/>
                    </a:lnTo>
                    <a:lnTo>
                      <a:pt x="2755" y="237"/>
                    </a:lnTo>
                    <a:lnTo>
                      <a:pt x="2755" y="207"/>
                    </a:lnTo>
                    <a:lnTo>
                      <a:pt x="2726" y="177"/>
                    </a:lnTo>
                    <a:lnTo>
                      <a:pt x="2726" y="146"/>
                    </a:lnTo>
                    <a:lnTo>
                      <a:pt x="2755" y="118"/>
                    </a:lnTo>
                    <a:lnTo>
                      <a:pt x="2755" y="88"/>
                    </a:lnTo>
                    <a:lnTo>
                      <a:pt x="2697" y="146"/>
                    </a:lnTo>
                    <a:lnTo>
                      <a:pt x="2637" y="177"/>
                    </a:lnTo>
                    <a:lnTo>
                      <a:pt x="2578" y="177"/>
                    </a:lnTo>
                    <a:lnTo>
                      <a:pt x="2548" y="207"/>
                    </a:lnTo>
                    <a:lnTo>
                      <a:pt x="2517" y="177"/>
                    </a:lnTo>
                    <a:lnTo>
                      <a:pt x="2490" y="177"/>
                    </a:lnTo>
                    <a:lnTo>
                      <a:pt x="2490" y="207"/>
                    </a:lnTo>
                    <a:lnTo>
                      <a:pt x="2401" y="207"/>
                    </a:lnTo>
                    <a:lnTo>
                      <a:pt x="2401" y="177"/>
                    </a:lnTo>
                    <a:lnTo>
                      <a:pt x="2371" y="177"/>
                    </a:lnTo>
                    <a:lnTo>
                      <a:pt x="2371" y="207"/>
                    </a:lnTo>
                    <a:lnTo>
                      <a:pt x="2222" y="207"/>
                    </a:lnTo>
                    <a:lnTo>
                      <a:pt x="2222" y="177"/>
                    </a:lnTo>
                    <a:lnTo>
                      <a:pt x="2192" y="146"/>
                    </a:lnTo>
                    <a:lnTo>
                      <a:pt x="2164" y="146"/>
                    </a:lnTo>
                    <a:lnTo>
                      <a:pt x="2164" y="207"/>
                    </a:lnTo>
                    <a:lnTo>
                      <a:pt x="2103" y="207"/>
                    </a:lnTo>
                    <a:lnTo>
                      <a:pt x="2103" y="177"/>
                    </a:lnTo>
                    <a:lnTo>
                      <a:pt x="2073" y="177"/>
                    </a:lnTo>
                    <a:lnTo>
                      <a:pt x="2046" y="146"/>
                    </a:lnTo>
                    <a:lnTo>
                      <a:pt x="2015" y="146"/>
                    </a:lnTo>
                    <a:lnTo>
                      <a:pt x="2046" y="118"/>
                    </a:lnTo>
                    <a:lnTo>
                      <a:pt x="2046" y="59"/>
                    </a:lnTo>
                    <a:lnTo>
                      <a:pt x="1985" y="59"/>
                    </a:lnTo>
                    <a:lnTo>
                      <a:pt x="1955" y="88"/>
                    </a:lnTo>
                    <a:lnTo>
                      <a:pt x="1927" y="59"/>
                    </a:lnTo>
                    <a:lnTo>
                      <a:pt x="1896" y="59"/>
                    </a:lnTo>
                    <a:lnTo>
                      <a:pt x="1867" y="28"/>
                    </a:lnTo>
                    <a:lnTo>
                      <a:pt x="1808" y="28"/>
                    </a:lnTo>
                    <a:lnTo>
                      <a:pt x="1748" y="88"/>
                    </a:lnTo>
                    <a:lnTo>
                      <a:pt x="1689" y="88"/>
                    </a:lnTo>
                    <a:lnTo>
                      <a:pt x="1718" y="59"/>
                    </a:lnTo>
                    <a:lnTo>
                      <a:pt x="1689" y="59"/>
                    </a:lnTo>
                    <a:lnTo>
                      <a:pt x="1630" y="88"/>
                    </a:lnTo>
                    <a:lnTo>
                      <a:pt x="1600" y="59"/>
                    </a:lnTo>
                    <a:lnTo>
                      <a:pt x="1600" y="118"/>
                    </a:lnTo>
                    <a:lnTo>
                      <a:pt x="1571" y="146"/>
                    </a:lnTo>
                    <a:lnTo>
                      <a:pt x="1541" y="146"/>
                    </a:lnTo>
                    <a:lnTo>
                      <a:pt x="1511" y="118"/>
                    </a:lnTo>
                    <a:lnTo>
                      <a:pt x="1511" y="146"/>
                    </a:lnTo>
                    <a:lnTo>
                      <a:pt x="1481" y="177"/>
                    </a:lnTo>
                    <a:lnTo>
                      <a:pt x="1453" y="177"/>
                    </a:lnTo>
                    <a:lnTo>
                      <a:pt x="1362" y="265"/>
                    </a:lnTo>
                    <a:lnTo>
                      <a:pt x="1304" y="265"/>
                    </a:lnTo>
                    <a:lnTo>
                      <a:pt x="1273" y="295"/>
                    </a:lnTo>
                    <a:lnTo>
                      <a:pt x="1216" y="295"/>
                    </a:lnTo>
                    <a:lnTo>
                      <a:pt x="1186" y="265"/>
                    </a:lnTo>
                    <a:lnTo>
                      <a:pt x="1155" y="265"/>
                    </a:lnTo>
                    <a:lnTo>
                      <a:pt x="1125" y="237"/>
                    </a:lnTo>
                    <a:lnTo>
                      <a:pt x="1097" y="237"/>
                    </a:lnTo>
                    <a:lnTo>
                      <a:pt x="1066" y="207"/>
                    </a:lnTo>
                    <a:lnTo>
                      <a:pt x="888" y="207"/>
                    </a:lnTo>
                    <a:lnTo>
                      <a:pt x="888" y="177"/>
                    </a:lnTo>
                    <a:lnTo>
                      <a:pt x="859" y="146"/>
                    </a:lnTo>
                    <a:lnTo>
                      <a:pt x="830" y="177"/>
                    </a:lnTo>
                    <a:lnTo>
                      <a:pt x="800" y="177"/>
                    </a:lnTo>
                    <a:lnTo>
                      <a:pt x="770" y="146"/>
                    </a:lnTo>
                    <a:lnTo>
                      <a:pt x="741" y="146"/>
                    </a:lnTo>
                    <a:lnTo>
                      <a:pt x="741" y="118"/>
                    </a:lnTo>
                    <a:lnTo>
                      <a:pt x="711" y="118"/>
                    </a:lnTo>
                    <a:lnTo>
                      <a:pt x="681" y="88"/>
                    </a:lnTo>
                    <a:lnTo>
                      <a:pt x="593" y="88"/>
                    </a:lnTo>
                    <a:lnTo>
                      <a:pt x="563" y="59"/>
                    </a:lnTo>
                    <a:lnTo>
                      <a:pt x="413" y="59"/>
                    </a:lnTo>
                    <a:lnTo>
                      <a:pt x="386" y="28"/>
                    </a:lnTo>
                    <a:lnTo>
                      <a:pt x="237" y="28"/>
                    </a:lnTo>
                    <a:lnTo>
                      <a:pt x="206" y="59"/>
                    </a:lnTo>
                    <a:lnTo>
                      <a:pt x="118" y="59"/>
                    </a:lnTo>
                    <a:lnTo>
                      <a:pt x="88" y="28"/>
                    </a:lnTo>
                    <a:lnTo>
                      <a:pt x="88" y="0"/>
                    </a:lnTo>
                    <a:lnTo>
                      <a:pt x="58" y="28"/>
                    </a:lnTo>
                    <a:close/>
                  </a:path>
                </a:pathLst>
              </a:custGeom>
              <a:solidFill>
                <a:srgbClr val="7FC543"/>
              </a:solidFill>
              <a:ln w="9525">
                <a:noFill/>
                <a:round/>
                <a:headEnd/>
                <a:tailEnd/>
              </a:ln>
            </p:spPr>
            <p:txBody>
              <a:bodyPr/>
              <a:lstStyle/>
              <a:p>
                <a:endParaRPr lang="en-GB"/>
              </a:p>
            </p:txBody>
          </p:sp>
          <p:sp>
            <p:nvSpPr>
              <p:cNvPr id="19494" name="Freeform 38"/>
              <p:cNvSpPr>
                <a:spLocks/>
              </p:cNvSpPr>
              <p:nvPr/>
            </p:nvSpPr>
            <p:spPr bwMode="auto">
              <a:xfrm>
                <a:off x="5035" y="3593"/>
                <a:ext cx="452" cy="429"/>
              </a:xfrm>
              <a:custGeom>
                <a:avLst/>
                <a:gdLst/>
                <a:ahLst/>
                <a:cxnLst>
                  <a:cxn ang="0">
                    <a:pos x="1630" y="267"/>
                  </a:cxn>
                  <a:cxn ang="0">
                    <a:pos x="1748" y="149"/>
                  </a:cxn>
                  <a:cxn ang="0">
                    <a:pos x="1808" y="89"/>
                  </a:cxn>
                  <a:cxn ang="0">
                    <a:pos x="1690" y="58"/>
                  </a:cxn>
                  <a:cxn ang="0">
                    <a:pos x="1453" y="89"/>
                  </a:cxn>
                  <a:cxn ang="0">
                    <a:pos x="1334" y="89"/>
                  </a:cxn>
                  <a:cxn ang="0">
                    <a:pos x="1244" y="119"/>
                  </a:cxn>
                  <a:cxn ang="0">
                    <a:pos x="1155" y="176"/>
                  </a:cxn>
                  <a:cxn ang="0">
                    <a:pos x="1007" y="207"/>
                  </a:cxn>
                  <a:cxn ang="0">
                    <a:pos x="770" y="207"/>
                  </a:cxn>
                  <a:cxn ang="0">
                    <a:pos x="623" y="149"/>
                  </a:cxn>
                  <a:cxn ang="0">
                    <a:pos x="475" y="207"/>
                  </a:cxn>
                  <a:cxn ang="0">
                    <a:pos x="325" y="207"/>
                  </a:cxn>
                  <a:cxn ang="0">
                    <a:pos x="207" y="267"/>
                  </a:cxn>
                  <a:cxn ang="0">
                    <a:pos x="207" y="385"/>
                  </a:cxn>
                  <a:cxn ang="0">
                    <a:pos x="88" y="503"/>
                  </a:cxn>
                  <a:cxn ang="0">
                    <a:pos x="31" y="474"/>
                  </a:cxn>
                  <a:cxn ang="0">
                    <a:pos x="31" y="650"/>
                  </a:cxn>
                  <a:cxn ang="0">
                    <a:pos x="58" y="741"/>
                  </a:cxn>
                  <a:cxn ang="0">
                    <a:pos x="58" y="830"/>
                  </a:cxn>
                  <a:cxn ang="0">
                    <a:pos x="207" y="917"/>
                  </a:cxn>
                  <a:cxn ang="0">
                    <a:pos x="207" y="948"/>
                  </a:cxn>
                  <a:cxn ang="0">
                    <a:pos x="238" y="1005"/>
                  </a:cxn>
                  <a:cxn ang="0">
                    <a:pos x="238" y="1124"/>
                  </a:cxn>
                  <a:cxn ang="0">
                    <a:pos x="207" y="1184"/>
                  </a:cxn>
                  <a:cxn ang="0">
                    <a:pos x="149" y="1273"/>
                  </a:cxn>
                  <a:cxn ang="0">
                    <a:pos x="118" y="1570"/>
                  </a:cxn>
                  <a:cxn ang="0">
                    <a:pos x="207" y="1628"/>
                  </a:cxn>
                  <a:cxn ang="0">
                    <a:pos x="325" y="1688"/>
                  </a:cxn>
                  <a:cxn ang="0">
                    <a:pos x="414" y="1688"/>
                  </a:cxn>
                  <a:cxn ang="0">
                    <a:pos x="563" y="1598"/>
                  </a:cxn>
                  <a:cxn ang="0">
                    <a:pos x="652" y="1509"/>
                  </a:cxn>
                  <a:cxn ang="0">
                    <a:pos x="770" y="1451"/>
                  </a:cxn>
                  <a:cxn ang="0">
                    <a:pos x="888" y="1361"/>
                  </a:cxn>
                  <a:cxn ang="0">
                    <a:pos x="1037" y="1273"/>
                  </a:cxn>
                  <a:cxn ang="0">
                    <a:pos x="1155" y="1214"/>
                  </a:cxn>
                  <a:cxn ang="0">
                    <a:pos x="1274" y="1124"/>
                  </a:cxn>
                  <a:cxn ang="0">
                    <a:pos x="1362" y="1096"/>
                  </a:cxn>
                  <a:cxn ang="0">
                    <a:pos x="1481" y="1005"/>
                  </a:cxn>
                  <a:cxn ang="0">
                    <a:pos x="1541" y="948"/>
                  </a:cxn>
                  <a:cxn ang="0">
                    <a:pos x="1571" y="769"/>
                  </a:cxn>
                  <a:cxn ang="0">
                    <a:pos x="1571" y="680"/>
                  </a:cxn>
                  <a:cxn ang="0">
                    <a:pos x="1571" y="532"/>
                  </a:cxn>
                  <a:cxn ang="0">
                    <a:pos x="1541" y="296"/>
                  </a:cxn>
                </a:cxnLst>
                <a:rect l="0" t="0" r="r" b="b"/>
                <a:pathLst>
                  <a:path w="1808" h="1716">
                    <a:moveTo>
                      <a:pt x="1541" y="296"/>
                    </a:moveTo>
                    <a:lnTo>
                      <a:pt x="1571" y="267"/>
                    </a:lnTo>
                    <a:lnTo>
                      <a:pt x="1630" y="267"/>
                    </a:lnTo>
                    <a:lnTo>
                      <a:pt x="1718" y="176"/>
                    </a:lnTo>
                    <a:lnTo>
                      <a:pt x="1748" y="176"/>
                    </a:lnTo>
                    <a:lnTo>
                      <a:pt x="1748" y="149"/>
                    </a:lnTo>
                    <a:lnTo>
                      <a:pt x="1778" y="149"/>
                    </a:lnTo>
                    <a:lnTo>
                      <a:pt x="1778" y="119"/>
                    </a:lnTo>
                    <a:lnTo>
                      <a:pt x="1808" y="89"/>
                    </a:lnTo>
                    <a:lnTo>
                      <a:pt x="1808" y="58"/>
                    </a:lnTo>
                    <a:lnTo>
                      <a:pt x="1748" y="0"/>
                    </a:lnTo>
                    <a:lnTo>
                      <a:pt x="1690" y="58"/>
                    </a:lnTo>
                    <a:lnTo>
                      <a:pt x="1600" y="58"/>
                    </a:lnTo>
                    <a:lnTo>
                      <a:pt x="1600" y="89"/>
                    </a:lnTo>
                    <a:lnTo>
                      <a:pt x="1453" y="89"/>
                    </a:lnTo>
                    <a:lnTo>
                      <a:pt x="1423" y="58"/>
                    </a:lnTo>
                    <a:lnTo>
                      <a:pt x="1334" y="58"/>
                    </a:lnTo>
                    <a:lnTo>
                      <a:pt x="1334" y="89"/>
                    </a:lnTo>
                    <a:lnTo>
                      <a:pt x="1305" y="89"/>
                    </a:lnTo>
                    <a:lnTo>
                      <a:pt x="1274" y="119"/>
                    </a:lnTo>
                    <a:lnTo>
                      <a:pt x="1244" y="119"/>
                    </a:lnTo>
                    <a:lnTo>
                      <a:pt x="1216" y="149"/>
                    </a:lnTo>
                    <a:lnTo>
                      <a:pt x="1155" y="149"/>
                    </a:lnTo>
                    <a:lnTo>
                      <a:pt x="1155" y="176"/>
                    </a:lnTo>
                    <a:lnTo>
                      <a:pt x="1125" y="176"/>
                    </a:lnTo>
                    <a:lnTo>
                      <a:pt x="1098" y="207"/>
                    </a:lnTo>
                    <a:lnTo>
                      <a:pt x="1007" y="207"/>
                    </a:lnTo>
                    <a:lnTo>
                      <a:pt x="948" y="237"/>
                    </a:lnTo>
                    <a:lnTo>
                      <a:pt x="918" y="207"/>
                    </a:lnTo>
                    <a:lnTo>
                      <a:pt x="770" y="207"/>
                    </a:lnTo>
                    <a:lnTo>
                      <a:pt x="770" y="176"/>
                    </a:lnTo>
                    <a:lnTo>
                      <a:pt x="741" y="149"/>
                    </a:lnTo>
                    <a:lnTo>
                      <a:pt x="623" y="149"/>
                    </a:lnTo>
                    <a:lnTo>
                      <a:pt x="593" y="176"/>
                    </a:lnTo>
                    <a:lnTo>
                      <a:pt x="532" y="207"/>
                    </a:lnTo>
                    <a:lnTo>
                      <a:pt x="475" y="207"/>
                    </a:lnTo>
                    <a:lnTo>
                      <a:pt x="445" y="237"/>
                    </a:lnTo>
                    <a:lnTo>
                      <a:pt x="325" y="237"/>
                    </a:lnTo>
                    <a:lnTo>
                      <a:pt x="325" y="207"/>
                    </a:lnTo>
                    <a:lnTo>
                      <a:pt x="295" y="176"/>
                    </a:lnTo>
                    <a:lnTo>
                      <a:pt x="207" y="176"/>
                    </a:lnTo>
                    <a:lnTo>
                      <a:pt x="207" y="267"/>
                    </a:lnTo>
                    <a:lnTo>
                      <a:pt x="177" y="296"/>
                    </a:lnTo>
                    <a:lnTo>
                      <a:pt x="238" y="355"/>
                    </a:lnTo>
                    <a:lnTo>
                      <a:pt x="207" y="385"/>
                    </a:lnTo>
                    <a:lnTo>
                      <a:pt x="149" y="385"/>
                    </a:lnTo>
                    <a:lnTo>
                      <a:pt x="149" y="444"/>
                    </a:lnTo>
                    <a:lnTo>
                      <a:pt x="88" y="503"/>
                    </a:lnTo>
                    <a:lnTo>
                      <a:pt x="58" y="503"/>
                    </a:lnTo>
                    <a:lnTo>
                      <a:pt x="58" y="474"/>
                    </a:lnTo>
                    <a:lnTo>
                      <a:pt x="31" y="474"/>
                    </a:lnTo>
                    <a:lnTo>
                      <a:pt x="0" y="503"/>
                    </a:lnTo>
                    <a:lnTo>
                      <a:pt x="0" y="622"/>
                    </a:lnTo>
                    <a:lnTo>
                      <a:pt x="31" y="650"/>
                    </a:lnTo>
                    <a:lnTo>
                      <a:pt x="31" y="680"/>
                    </a:lnTo>
                    <a:lnTo>
                      <a:pt x="58" y="710"/>
                    </a:lnTo>
                    <a:lnTo>
                      <a:pt x="58" y="741"/>
                    </a:lnTo>
                    <a:lnTo>
                      <a:pt x="31" y="769"/>
                    </a:lnTo>
                    <a:lnTo>
                      <a:pt x="31" y="799"/>
                    </a:lnTo>
                    <a:lnTo>
                      <a:pt x="58" y="830"/>
                    </a:lnTo>
                    <a:lnTo>
                      <a:pt x="58" y="887"/>
                    </a:lnTo>
                    <a:lnTo>
                      <a:pt x="88" y="917"/>
                    </a:lnTo>
                    <a:lnTo>
                      <a:pt x="207" y="917"/>
                    </a:lnTo>
                    <a:lnTo>
                      <a:pt x="177" y="948"/>
                    </a:lnTo>
                    <a:lnTo>
                      <a:pt x="177" y="978"/>
                    </a:lnTo>
                    <a:lnTo>
                      <a:pt x="207" y="948"/>
                    </a:lnTo>
                    <a:lnTo>
                      <a:pt x="238" y="978"/>
                    </a:lnTo>
                    <a:lnTo>
                      <a:pt x="268" y="978"/>
                    </a:lnTo>
                    <a:lnTo>
                      <a:pt x="238" y="1005"/>
                    </a:lnTo>
                    <a:lnTo>
                      <a:pt x="268" y="1036"/>
                    </a:lnTo>
                    <a:lnTo>
                      <a:pt x="268" y="1096"/>
                    </a:lnTo>
                    <a:lnTo>
                      <a:pt x="238" y="1124"/>
                    </a:lnTo>
                    <a:lnTo>
                      <a:pt x="207" y="1124"/>
                    </a:lnTo>
                    <a:lnTo>
                      <a:pt x="177" y="1155"/>
                    </a:lnTo>
                    <a:lnTo>
                      <a:pt x="207" y="1184"/>
                    </a:lnTo>
                    <a:lnTo>
                      <a:pt x="118" y="1184"/>
                    </a:lnTo>
                    <a:lnTo>
                      <a:pt x="118" y="1273"/>
                    </a:lnTo>
                    <a:lnTo>
                      <a:pt x="149" y="1273"/>
                    </a:lnTo>
                    <a:lnTo>
                      <a:pt x="31" y="1391"/>
                    </a:lnTo>
                    <a:lnTo>
                      <a:pt x="31" y="1570"/>
                    </a:lnTo>
                    <a:lnTo>
                      <a:pt x="118" y="1570"/>
                    </a:lnTo>
                    <a:lnTo>
                      <a:pt x="149" y="1598"/>
                    </a:lnTo>
                    <a:lnTo>
                      <a:pt x="149" y="1628"/>
                    </a:lnTo>
                    <a:lnTo>
                      <a:pt x="207" y="1628"/>
                    </a:lnTo>
                    <a:lnTo>
                      <a:pt x="207" y="1658"/>
                    </a:lnTo>
                    <a:lnTo>
                      <a:pt x="268" y="1688"/>
                    </a:lnTo>
                    <a:lnTo>
                      <a:pt x="325" y="1688"/>
                    </a:lnTo>
                    <a:lnTo>
                      <a:pt x="356" y="1716"/>
                    </a:lnTo>
                    <a:lnTo>
                      <a:pt x="386" y="1716"/>
                    </a:lnTo>
                    <a:lnTo>
                      <a:pt x="414" y="1688"/>
                    </a:lnTo>
                    <a:lnTo>
                      <a:pt x="445" y="1688"/>
                    </a:lnTo>
                    <a:lnTo>
                      <a:pt x="532" y="1598"/>
                    </a:lnTo>
                    <a:lnTo>
                      <a:pt x="563" y="1598"/>
                    </a:lnTo>
                    <a:lnTo>
                      <a:pt x="563" y="1570"/>
                    </a:lnTo>
                    <a:lnTo>
                      <a:pt x="623" y="1539"/>
                    </a:lnTo>
                    <a:lnTo>
                      <a:pt x="652" y="1509"/>
                    </a:lnTo>
                    <a:lnTo>
                      <a:pt x="682" y="1509"/>
                    </a:lnTo>
                    <a:lnTo>
                      <a:pt x="711" y="1480"/>
                    </a:lnTo>
                    <a:lnTo>
                      <a:pt x="770" y="1451"/>
                    </a:lnTo>
                    <a:lnTo>
                      <a:pt x="800" y="1421"/>
                    </a:lnTo>
                    <a:lnTo>
                      <a:pt x="830" y="1421"/>
                    </a:lnTo>
                    <a:lnTo>
                      <a:pt x="888" y="1361"/>
                    </a:lnTo>
                    <a:lnTo>
                      <a:pt x="918" y="1361"/>
                    </a:lnTo>
                    <a:lnTo>
                      <a:pt x="979" y="1303"/>
                    </a:lnTo>
                    <a:lnTo>
                      <a:pt x="1037" y="1273"/>
                    </a:lnTo>
                    <a:lnTo>
                      <a:pt x="1067" y="1243"/>
                    </a:lnTo>
                    <a:lnTo>
                      <a:pt x="1125" y="1214"/>
                    </a:lnTo>
                    <a:lnTo>
                      <a:pt x="1155" y="1214"/>
                    </a:lnTo>
                    <a:lnTo>
                      <a:pt x="1186" y="1184"/>
                    </a:lnTo>
                    <a:lnTo>
                      <a:pt x="1216" y="1184"/>
                    </a:lnTo>
                    <a:lnTo>
                      <a:pt x="1274" y="1124"/>
                    </a:lnTo>
                    <a:lnTo>
                      <a:pt x="1305" y="1124"/>
                    </a:lnTo>
                    <a:lnTo>
                      <a:pt x="1334" y="1096"/>
                    </a:lnTo>
                    <a:lnTo>
                      <a:pt x="1362" y="1096"/>
                    </a:lnTo>
                    <a:lnTo>
                      <a:pt x="1423" y="1036"/>
                    </a:lnTo>
                    <a:lnTo>
                      <a:pt x="1453" y="1036"/>
                    </a:lnTo>
                    <a:lnTo>
                      <a:pt x="1481" y="1005"/>
                    </a:lnTo>
                    <a:lnTo>
                      <a:pt x="1512" y="1005"/>
                    </a:lnTo>
                    <a:lnTo>
                      <a:pt x="1512" y="978"/>
                    </a:lnTo>
                    <a:lnTo>
                      <a:pt x="1541" y="948"/>
                    </a:lnTo>
                    <a:lnTo>
                      <a:pt x="1541" y="917"/>
                    </a:lnTo>
                    <a:lnTo>
                      <a:pt x="1571" y="887"/>
                    </a:lnTo>
                    <a:lnTo>
                      <a:pt x="1571" y="769"/>
                    </a:lnTo>
                    <a:lnTo>
                      <a:pt x="1541" y="741"/>
                    </a:lnTo>
                    <a:lnTo>
                      <a:pt x="1541" y="710"/>
                    </a:lnTo>
                    <a:lnTo>
                      <a:pt x="1571" y="680"/>
                    </a:lnTo>
                    <a:lnTo>
                      <a:pt x="1571" y="592"/>
                    </a:lnTo>
                    <a:lnTo>
                      <a:pt x="1600" y="562"/>
                    </a:lnTo>
                    <a:lnTo>
                      <a:pt x="1571" y="532"/>
                    </a:lnTo>
                    <a:lnTo>
                      <a:pt x="1571" y="474"/>
                    </a:lnTo>
                    <a:lnTo>
                      <a:pt x="1541" y="444"/>
                    </a:lnTo>
                    <a:lnTo>
                      <a:pt x="1541" y="296"/>
                    </a:lnTo>
                    <a:close/>
                  </a:path>
                </a:pathLst>
              </a:custGeom>
              <a:solidFill>
                <a:srgbClr val="4CB47E"/>
              </a:solidFill>
              <a:ln w="9525">
                <a:noFill/>
                <a:round/>
                <a:headEnd/>
                <a:tailEnd/>
              </a:ln>
            </p:spPr>
            <p:txBody>
              <a:bodyPr/>
              <a:lstStyle/>
              <a:p>
                <a:endParaRPr lang="en-GB"/>
              </a:p>
            </p:txBody>
          </p:sp>
          <p:sp>
            <p:nvSpPr>
              <p:cNvPr id="19495" name="Freeform 39"/>
              <p:cNvSpPr>
                <a:spLocks/>
              </p:cNvSpPr>
              <p:nvPr/>
            </p:nvSpPr>
            <p:spPr bwMode="auto">
              <a:xfrm>
                <a:off x="5265" y="3585"/>
                <a:ext cx="518" cy="703"/>
              </a:xfrm>
              <a:custGeom>
                <a:avLst/>
                <a:gdLst/>
                <a:ahLst/>
                <a:cxnLst>
                  <a:cxn ang="0">
                    <a:pos x="623" y="474"/>
                  </a:cxn>
                  <a:cxn ang="0">
                    <a:pos x="682" y="592"/>
                  </a:cxn>
                  <a:cxn ang="0">
                    <a:pos x="623" y="740"/>
                  </a:cxn>
                  <a:cxn ang="0">
                    <a:pos x="653" y="917"/>
                  </a:cxn>
                  <a:cxn ang="0">
                    <a:pos x="594" y="1008"/>
                  </a:cxn>
                  <a:cxn ang="0">
                    <a:pos x="535" y="1066"/>
                  </a:cxn>
                  <a:cxn ang="0">
                    <a:pos x="416" y="1126"/>
                  </a:cxn>
                  <a:cxn ang="0">
                    <a:pos x="298" y="1214"/>
                  </a:cxn>
                  <a:cxn ang="0">
                    <a:pos x="207" y="1244"/>
                  </a:cxn>
                  <a:cxn ang="0">
                    <a:pos x="61" y="1333"/>
                  </a:cxn>
                  <a:cxn ang="0">
                    <a:pos x="30" y="1481"/>
                  </a:cxn>
                  <a:cxn ang="0">
                    <a:pos x="119" y="1658"/>
                  </a:cxn>
                  <a:cxn ang="0">
                    <a:pos x="119" y="1718"/>
                  </a:cxn>
                  <a:cxn ang="0">
                    <a:pos x="180" y="1718"/>
                  </a:cxn>
                  <a:cxn ang="0">
                    <a:pos x="237" y="1807"/>
                  </a:cxn>
                  <a:cxn ang="0">
                    <a:pos x="444" y="1864"/>
                  </a:cxn>
                  <a:cxn ang="0">
                    <a:pos x="712" y="1983"/>
                  </a:cxn>
                  <a:cxn ang="0">
                    <a:pos x="860" y="2073"/>
                  </a:cxn>
                  <a:cxn ang="0">
                    <a:pos x="979" y="2132"/>
                  </a:cxn>
                  <a:cxn ang="0">
                    <a:pos x="1156" y="2250"/>
                  </a:cxn>
                  <a:cxn ang="0">
                    <a:pos x="1304" y="2398"/>
                  </a:cxn>
                  <a:cxn ang="0">
                    <a:pos x="1424" y="2457"/>
                  </a:cxn>
                  <a:cxn ang="0">
                    <a:pos x="1690" y="2693"/>
                  </a:cxn>
                  <a:cxn ang="0">
                    <a:pos x="2016" y="2812"/>
                  </a:cxn>
                  <a:cxn ang="0">
                    <a:pos x="1956" y="1273"/>
                  </a:cxn>
                  <a:cxn ang="0">
                    <a:pos x="1897" y="1154"/>
                  </a:cxn>
                  <a:cxn ang="0">
                    <a:pos x="1897" y="1035"/>
                  </a:cxn>
                  <a:cxn ang="0">
                    <a:pos x="1897" y="978"/>
                  </a:cxn>
                  <a:cxn ang="0">
                    <a:pos x="1956" y="978"/>
                  </a:cxn>
                  <a:cxn ang="0">
                    <a:pos x="1986" y="829"/>
                  </a:cxn>
                  <a:cxn ang="0">
                    <a:pos x="2016" y="799"/>
                  </a:cxn>
                  <a:cxn ang="0">
                    <a:pos x="2016" y="710"/>
                  </a:cxn>
                  <a:cxn ang="0">
                    <a:pos x="1986" y="592"/>
                  </a:cxn>
                  <a:cxn ang="0">
                    <a:pos x="2016" y="533"/>
                  </a:cxn>
                  <a:cxn ang="0">
                    <a:pos x="1837" y="504"/>
                  </a:cxn>
                  <a:cxn ang="0">
                    <a:pos x="1779" y="444"/>
                  </a:cxn>
                  <a:cxn ang="0">
                    <a:pos x="1690" y="326"/>
                  </a:cxn>
                  <a:cxn ang="0">
                    <a:pos x="1600" y="179"/>
                  </a:cxn>
                  <a:cxn ang="0">
                    <a:pos x="1572" y="88"/>
                  </a:cxn>
                  <a:cxn ang="0">
                    <a:pos x="1453" y="149"/>
                  </a:cxn>
                  <a:cxn ang="0">
                    <a:pos x="1393" y="30"/>
                  </a:cxn>
                  <a:cxn ang="0">
                    <a:pos x="1186" y="60"/>
                  </a:cxn>
                  <a:cxn ang="0">
                    <a:pos x="979" y="0"/>
                  </a:cxn>
                  <a:cxn ang="0">
                    <a:pos x="890" y="88"/>
                  </a:cxn>
                  <a:cxn ang="0">
                    <a:pos x="860" y="179"/>
                  </a:cxn>
                  <a:cxn ang="0">
                    <a:pos x="800" y="206"/>
                  </a:cxn>
                </a:cxnLst>
                <a:rect l="0" t="0" r="r" b="b"/>
                <a:pathLst>
                  <a:path w="2074" h="2812">
                    <a:moveTo>
                      <a:pt x="653" y="297"/>
                    </a:moveTo>
                    <a:lnTo>
                      <a:pt x="623" y="326"/>
                    </a:lnTo>
                    <a:lnTo>
                      <a:pt x="623" y="474"/>
                    </a:lnTo>
                    <a:lnTo>
                      <a:pt x="653" y="504"/>
                    </a:lnTo>
                    <a:lnTo>
                      <a:pt x="653" y="562"/>
                    </a:lnTo>
                    <a:lnTo>
                      <a:pt x="682" y="592"/>
                    </a:lnTo>
                    <a:lnTo>
                      <a:pt x="653" y="622"/>
                    </a:lnTo>
                    <a:lnTo>
                      <a:pt x="653" y="710"/>
                    </a:lnTo>
                    <a:lnTo>
                      <a:pt x="623" y="740"/>
                    </a:lnTo>
                    <a:lnTo>
                      <a:pt x="623" y="771"/>
                    </a:lnTo>
                    <a:lnTo>
                      <a:pt x="653" y="799"/>
                    </a:lnTo>
                    <a:lnTo>
                      <a:pt x="653" y="917"/>
                    </a:lnTo>
                    <a:lnTo>
                      <a:pt x="623" y="947"/>
                    </a:lnTo>
                    <a:lnTo>
                      <a:pt x="623" y="978"/>
                    </a:lnTo>
                    <a:lnTo>
                      <a:pt x="594" y="1008"/>
                    </a:lnTo>
                    <a:lnTo>
                      <a:pt x="594" y="1035"/>
                    </a:lnTo>
                    <a:lnTo>
                      <a:pt x="563" y="1035"/>
                    </a:lnTo>
                    <a:lnTo>
                      <a:pt x="535" y="1066"/>
                    </a:lnTo>
                    <a:lnTo>
                      <a:pt x="505" y="1066"/>
                    </a:lnTo>
                    <a:lnTo>
                      <a:pt x="444" y="1126"/>
                    </a:lnTo>
                    <a:lnTo>
                      <a:pt x="416" y="1126"/>
                    </a:lnTo>
                    <a:lnTo>
                      <a:pt x="387" y="1154"/>
                    </a:lnTo>
                    <a:lnTo>
                      <a:pt x="356" y="1154"/>
                    </a:lnTo>
                    <a:lnTo>
                      <a:pt x="298" y="1214"/>
                    </a:lnTo>
                    <a:lnTo>
                      <a:pt x="268" y="1214"/>
                    </a:lnTo>
                    <a:lnTo>
                      <a:pt x="237" y="1244"/>
                    </a:lnTo>
                    <a:lnTo>
                      <a:pt x="207" y="1244"/>
                    </a:lnTo>
                    <a:lnTo>
                      <a:pt x="149" y="1273"/>
                    </a:lnTo>
                    <a:lnTo>
                      <a:pt x="119" y="1303"/>
                    </a:lnTo>
                    <a:lnTo>
                      <a:pt x="61" y="1333"/>
                    </a:lnTo>
                    <a:lnTo>
                      <a:pt x="0" y="1391"/>
                    </a:lnTo>
                    <a:lnTo>
                      <a:pt x="30" y="1421"/>
                    </a:lnTo>
                    <a:lnTo>
                      <a:pt x="30" y="1481"/>
                    </a:lnTo>
                    <a:lnTo>
                      <a:pt x="61" y="1510"/>
                    </a:lnTo>
                    <a:lnTo>
                      <a:pt x="89" y="1600"/>
                    </a:lnTo>
                    <a:lnTo>
                      <a:pt x="119" y="1658"/>
                    </a:lnTo>
                    <a:lnTo>
                      <a:pt x="119" y="1688"/>
                    </a:lnTo>
                    <a:lnTo>
                      <a:pt x="89" y="1688"/>
                    </a:lnTo>
                    <a:lnTo>
                      <a:pt x="119" y="1718"/>
                    </a:lnTo>
                    <a:lnTo>
                      <a:pt x="119" y="1746"/>
                    </a:lnTo>
                    <a:lnTo>
                      <a:pt x="149" y="1718"/>
                    </a:lnTo>
                    <a:lnTo>
                      <a:pt x="180" y="1718"/>
                    </a:lnTo>
                    <a:lnTo>
                      <a:pt x="180" y="1776"/>
                    </a:lnTo>
                    <a:lnTo>
                      <a:pt x="149" y="1807"/>
                    </a:lnTo>
                    <a:lnTo>
                      <a:pt x="237" y="1807"/>
                    </a:lnTo>
                    <a:lnTo>
                      <a:pt x="268" y="1837"/>
                    </a:lnTo>
                    <a:lnTo>
                      <a:pt x="387" y="1837"/>
                    </a:lnTo>
                    <a:lnTo>
                      <a:pt x="444" y="1864"/>
                    </a:lnTo>
                    <a:lnTo>
                      <a:pt x="505" y="1864"/>
                    </a:lnTo>
                    <a:lnTo>
                      <a:pt x="682" y="1955"/>
                    </a:lnTo>
                    <a:lnTo>
                      <a:pt x="712" y="1983"/>
                    </a:lnTo>
                    <a:lnTo>
                      <a:pt x="772" y="2014"/>
                    </a:lnTo>
                    <a:lnTo>
                      <a:pt x="830" y="2073"/>
                    </a:lnTo>
                    <a:lnTo>
                      <a:pt x="860" y="2073"/>
                    </a:lnTo>
                    <a:lnTo>
                      <a:pt x="890" y="2101"/>
                    </a:lnTo>
                    <a:lnTo>
                      <a:pt x="949" y="2132"/>
                    </a:lnTo>
                    <a:lnTo>
                      <a:pt x="979" y="2132"/>
                    </a:lnTo>
                    <a:lnTo>
                      <a:pt x="1009" y="2162"/>
                    </a:lnTo>
                    <a:lnTo>
                      <a:pt x="1128" y="2220"/>
                    </a:lnTo>
                    <a:lnTo>
                      <a:pt x="1156" y="2250"/>
                    </a:lnTo>
                    <a:lnTo>
                      <a:pt x="1186" y="2310"/>
                    </a:lnTo>
                    <a:lnTo>
                      <a:pt x="1246" y="2339"/>
                    </a:lnTo>
                    <a:lnTo>
                      <a:pt x="1304" y="2398"/>
                    </a:lnTo>
                    <a:lnTo>
                      <a:pt x="1365" y="2428"/>
                    </a:lnTo>
                    <a:lnTo>
                      <a:pt x="1393" y="2457"/>
                    </a:lnTo>
                    <a:lnTo>
                      <a:pt x="1424" y="2457"/>
                    </a:lnTo>
                    <a:lnTo>
                      <a:pt x="1481" y="2517"/>
                    </a:lnTo>
                    <a:lnTo>
                      <a:pt x="1511" y="2517"/>
                    </a:lnTo>
                    <a:lnTo>
                      <a:pt x="1690" y="2693"/>
                    </a:lnTo>
                    <a:lnTo>
                      <a:pt x="1749" y="2723"/>
                    </a:lnTo>
                    <a:lnTo>
                      <a:pt x="1837" y="2812"/>
                    </a:lnTo>
                    <a:lnTo>
                      <a:pt x="2016" y="2812"/>
                    </a:lnTo>
                    <a:lnTo>
                      <a:pt x="2016" y="1303"/>
                    </a:lnTo>
                    <a:lnTo>
                      <a:pt x="1986" y="1273"/>
                    </a:lnTo>
                    <a:lnTo>
                      <a:pt x="1956" y="1273"/>
                    </a:lnTo>
                    <a:lnTo>
                      <a:pt x="1956" y="1244"/>
                    </a:lnTo>
                    <a:lnTo>
                      <a:pt x="1867" y="1154"/>
                    </a:lnTo>
                    <a:lnTo>
                      <a:pt x="1897" y="1154"/>
                    </a:lnTo>
                    <a:lnTo>
                      <a:pt x="1897" y="1096"/>
                    </a:lnTo>
                    <a:lnTo>
                      <a:pt x="1927" y="1066"/>
                    </a:lnTo>
                    <a:lnTo>
                      <a:pt x="1897" y="1035"/>
                    </a:lnTo>
                    <a:lnTo>
                      <a:pt x="1867" y="1035"/>
                    </a:lnTo>
                    <a:lnTo>
                      <a:pt x="1867" y="1008"/>
                    </a:lnTo>
                    <a:lnTo>
                      <a:pt x="1897" y="978"/>
                    </a:lnTo>
                    <a:lnTo>
                      <a:pt x="1897" y="947"/>
                    </a:lnTo>
                    <a:lnTo>
                      <a:pt x="1927" y="978"/>
                    </a:lnTo>
                    <a:lnTo>
                      <a:pt x="1956" y="978"/>
                    </a:lnTo>
                    <a:lnTo>
                      <a:pt x="1927" y="947"/>
                    </a:lnTo>
                    <a:lnTo>
                      <a:pt x="1927" y="889"/>
                    </a:lnTo>
                    <a:lnTo>
                      <a:pt x="1986" y="829"/>
                    </a:lnTo>
                    <a:lnTo>
                      <a:pt x="1956" y="829"/>
                    </a:lnTo>
                    <a:lnTo>
                      <a:pt x="1986" y="799"/>
                    </a:lnTo>
                    <a:lnTo>
                      <a:pt x="2016" y="799"/>
                    </a:lnTo>
                    <a:lnTo>
                      <a:pt x="2046" y="799"/>
                    </a:lnTo>
                    <a:lnTo>
                      <a:pt x="2046" y="710"/>
                    </a:lnTo>
                    <a:lnTo>
                      <a:pt x="2016" y="710"/>
                    </a:lnTo>
                    <a:lnTo>
                      <a:pt x="2016" y="680"/>
                    </a:lnTo>
                    <a:lnTo>
                      <a:pt x="1986" y="652"/>
                    </a:lnTo>
                    <a:lnTo>
                      <a:pt x="1986" y="592"/>
                    </a:lnTo>
                    <a:lnTo>
                      <a:pt x="2016" y="592"/>
                    </a:lnTo>
                    <a:lnTo>
                      <a:pt x="2074" y="533"/>
                    </a:lnTo>
                    <a:lnTo>
                      <a:pt x="2016" y="533"/>
                    </a:lnTo>
                    <a:lnTo>
                      <a:pt x="1897" y="533"/>
                    </a:lnTo>
                    <a:lnTo>
                      <a:pt x="1867" y="504"/>
                    </a:lnTo>
                    <a:lnTo>
                      <a:pt x="1837" y="504"/>
                    </a:lnTo>
                    <a:lnTo>
                      <a:pt x="1837" y="474"/>
                    </a:lnTo>
                    <a:lnTo>
                      <a:pt x="1779" y="474"/>
                    </a:lnTo>
                    <a:lnTo>
                      <a:pt x="1779" y="444"/>
                    </a:lnTo>
                    <a:lnTo>
                      <a:pt x="1749" y="415"/>
                    </a:lnTo>
                    <a:lnTo>
                      <a:pt x="1749" y="355"/>
                    </a:lnTo>
                    <a:lnTo>
                      <a:pt x="1690" y="326"/>
                    </a:lnTo>
                    <a:lnTo>
                      <a:pt x="1660" y="297"/>
                    </a:lnTo>
                    <a:lnTo>
                      <a:pt x="1660" y="237"/>
                    </a:lnTo>
                    <a:lnTo>
                      <a:pt x="1600" y="179"/>
                    </a:lnTo>
                    <a:lnTo>
                      <a:pt x="1600" y="119"/>
                    </a:lnTo>
                    <a:lnTo>
                      <a:pt x="1572" y="119"/>
                    </a:lnTo>
                    <a:lnTo>
                      <a:pt x="1572" y="88"/>
                    </a:lnTo>
                    <a:lnTo>
                      <a:pt x="1481" y="88"/>
                    </a:lnTo>
                    <a:lnTo>
                      <a:pt x="1481" y="119"/>
                    </a:lnTo>
                    <a:lnTo>
                      <a:pt x="1453" y="149"/>
                    </a:lnTo>
                    <a:lnTo>
                      <a:pt x="1393" y="88"/>
                    </a:lnTo>
                    <a:lnTo>
                      <a:pt x="1424" y="60"/>
                    </a:lnTo>
                    <a:lnTo>
                      <a:pt x="1393" y="30"/>
                    </a:lnTo>
                    <a:lnTo>
                      <a:pt x="1335" y="30"/>
                    </a:lnTo>
                    <a:lnTo>
                      <a:pt x="1304" y="60"/>
                    </a:lnTo>
                    <a:lnTo>
                      <a:pt x="1186" y="60"/>
                    </a:lnTo>
                    <a:lnTo>
                      <a:pt x="1156" y="30"/>
                    </a:lnTo>
                    <a:lnTo>
                      <a:pt x="1009" y="30"/>
                    </a:lnTo>
                    <a:lnTo>
                      <a:pt x="979" y="0"/>
                    </a:lnTo>
                    <a:lnTo>
                      <a:pt x="979" y="60"/>
                    </a:lnTo>
                    <a:lnTo>
                      <a:pt x="949" y="88"/>
                    </a:lnTo>
                    <a:lnTo>
                      <a:pt x="890" y="88"/>
                    </a:lnTo>
                    <a:lnTo>
                      <a:pt x="890" y="119"/>
                    </a:lnTo>
                    <a:lnTo>
                      <a:pt x="860" y="149"/>
                    </a:lnTo>
                    <a:lnTo>
                      <a:pt x="860" y="179"/>
                    </a:lnTo>
                    <a:lnTo>
                      <a:pt x="830" y="179"/>
                    </a:lnTo>
                    <a:lnTo>
                      <a:pt x="830" y="206"/>
                    </a:lnTo>
                    <a:lnTo>
                      <a:pt x="800" y="206"/>
                    </a:lnTo>
                    <a:lnTo>
                      <a:pt x="712" y="297"/>
                    </a:lnTo>
                    <a:lnTo>
                      <a:pt x="653" y="297"/>
                    </a:lnTo>
                    <a:close/>
                  </a:path>
                </a:pathLst>
              </a:custGeom>
              <a:solidFill>
                <a:srgbClr val="CCE83A"/>
              </a:solidFill>
              <a:ln w="9525">
                <a:noFill/>
                <a:round/>
                <a:headEnd/>
                <a:tailEnd/>
              </a:ln>
            </p:spPr>
            <p:txBody>
              <a:bodyPr/>
              <a:lstStyle/>
              <a:p>
                <a:endParaRPr lang="en-GB"/>
              </a:p>
            </p:txBody>
          </p:sp>
          <p:sp>
            <p:nvSpPr>
              <p:cNvPr id="19496" name="Freeform 40"/>
              <p:cNvSpPr>
                <a:spLocks/>
              </p:cNvSpPr>
              <p:nvPr/>
            </p:nvSpPr>
            <p:spPr bwMode="auto">
              <a:xfrm>
                <a:off x="5006" y="3822"/>
                <a:ext cx="96" cy="133"/>
              </a:xfrm>
              <a:custGeom>
                <a:avLst/>
                <a:gdLst/>
                <a:ahLst/>
                <a:cxnLst>
                  <a:cxn ang="0">
                    <a:pos x="59" y="326"/>
                  </a:cxn>
                  <a:cxn ang="0">
                    <a:pos x="59" y="356"/>
                  </a:cxn>
                  <a:cxn ang="0">
                    <a:pos x="30" y="386"/>
                  </a:cxn>
                  <a:cxn ang="0">
                    <a:pos x="30" y="504"/>
                  </a:cxn>
                  <a:cxn ang="0">
                    <a:pos x="0" y="504"/>
                  </a:cxn>
                  <a:cxn ang="0">
                    <a:pos x="0" y="534"/>
                  </a:cxn>
                  <a:cxn ang="0">
                    <a:pos x="89" y="534"/>
                  </a:cxn>
                  <a:cxn ang="0">
                    <a:pos x="119" y="504"/>
                  </a:cxn>
                  <a:cxn ang="0">
                    <a:pos x="119" y="474"/>
                  </a:cxn>
                  <a:cxn ang="0">
                    <a:pos x="150" y="474"/>
                  </a:cxn>
                  <a:cxn ang="0">
                    <a:pos x="268" y="356"/>
                  </a:cxn>
                  <a:cxn ang="0">
                    <a:pos x="237" y="356"/>
                  </a:cxn>
                  <a:cxn ang="0">
                    <a:pos x="237" y="267"/>
                  </a:cxn>
                  <a:cxn ang="0">
                    <a:pos x="326" y="267"/>
                  </a:cxn>
                  <a:cxn ang="0">
                    <a:pos x="296" y="238"/>
                  </a:cxn>
                  <a:cxn ang="0">
                    <a:pos x="326" y="207"/>
                  </a:cxn>
                  <a:cxn ang="0">
                    <a:pos x="357" y="207"/>
                  </a:cxn>
                  <a:cxn ang="0">
                    <a:pos x="387" y="179"/>
                  </a:cxn>
                  <a:cxn ang="0">
                    <a:pos x="387" y="119"/>
                  </a:cxn>
                  <a:cxn ang="0">
                    <a:pos x="357" y="88"/>
                  </a:cxn>
                  <a:cxn ang="0">
                    <a:pos x="387" y="61"/>
                  </a:cxn>
                  <a:cxn ang="0">
                    <a:pos x="357" y="61"/>
                  </a:cxn>
                  <a:cxn ang="0">
                    <a:pos x="326" y="31"/>
                  </a:cxn>
                  <a:cxn ang="0">
                    <a:pos x="296" y="61"/>
                  </a:cxn>
                  <a:cxn ang="0">
                    <a:pos x="296" y="31"/>
                  </a:cxn>
                  <a:cxn ang="0">
                    <a:pos x="326" y="0"/>
                  </a:cxn>
                  <a:cxn ang="0">
                    <a:pos x="207" y="0"/>
                  </a:cxn>
                  <a:cxn ang="0">
                    <a:pos x="207" y="31"/>
                  </a:cxn>
                  <a:cxn ang="0">
                    <a:pos x="119" y="119"/>
                  </a:cxn>
                  <a:cxn ang="0">
                    <a:pos x="119" y="238"/>
                  </a:cxn>
                  <a:cxn ang="0">
                    <a:pos x="89" y="238"/>
                  </a:cxn>
                  <a:cxn ang="0">
                    <a:pos x="89" y="297"/>
                  </a:cxn>
                  <a:cxn ang="0">
                    <a:pos x="59" y="326"/>
                  </a:cxn>
                </a:cxnLst>
                <a:rect l="0" t="0" r="r" b="b"/>
                <a:pathLst>
                  <a:path w="387" h="534">
                    <a:moveTo>
                      <a:pt x="59" y="326"/>
                    </a:moveTo>
                    <a:lnTo>
                      <a:pt x="59" y="356"/>
                    </a:lnTo>
                    <a:lnTo>
                      <a:pt x="30" y="386"/>
                    </a:lnTo>
                    <a:lnTo>
                      <a:pt x="30" y="504"/>
                    </a:lnTo>
                    <a:lnTo>
                      <a:pt x="0" y="504"/>
                    </a:lnTo>
                    <a:lnTo>
                      <a:pt x="0" y="534"/>
                    </a:lnTo>
                    <a:lnTo>
                      <a:pt x="89" y="534"/>
                    </a:lnTo>
                    <a:lnTo>
                      <a:pt x="119" y="504"/>
                    </a:lnTo>
                    <a:lnTo>
                      <a:pt x="119" y="474"/>
                    </a:lnTo>
                    <a:lnTo>
                      <a:pt x="150" y="474"/>
                    </a:lnTo>
                    <a:lnTo>
                      <a:pt x="268" y="356"/>
                    </a:lnTo>
                    <a:lnTo>
                      <a:pt x="237" y="356"/>
                    </a:lnTo>
                    <a:lnTo>
                      <a:pt x="237" y="267"/>
                    </a:lnTo>
                    <a:lnTo>
                      <a:pt x="326" y="267"/>
                    </a:lnTo>
                    <a:lnTo>
                      <a:pt x="296" y="238"/>
                    </a:lnTo>
                    <a:lnTo>
                      <a:pt x="326" y="207"/>
                    </a:lnTo>
                    <a:lnTo>
                      <a:pt x="357" y="207"/>
                    </a:lnTo>
                    <a:lnTo>
                      <a:pt x="387" y="179"/>
                    </a:lnTo>
                    <a:lnTo>
                      <a:pt x="387" y="119"/>
                    </a:lnTo>
                    <a:lnTo>
                      <a:pt x="357" y="88"/>
                    </a:lnTo>
                    <a:lnTo>
                      <a:pt x="387" y="61"/>
                    </a:lnTo>
                    <a:lnTo>
                      <a:pt x="357" y="61"/>
                    </a:lnTo>
                    <a:lnTo>
                      <a:pt x="326" y="31"/>
                    </a:lnTo>
                    <a:lnTo>
                      <a:pt x="296" y="61"/>
                    </a:lnTo>
                    <a:lnTo>
                      <a:pt x="296" y="31"/>
                    </a:lnTo>
                    <a:lnTo>
                      <a:pt x="326" y="0"/>
                    </a:lnTo>
                    <a:lnTo>
                      <a:pt x="207" y="0"/>
                    </a:lnTo>
                    <a:lnTo>
                      <a:pt x="207" y="31"/>
                    </a:lnTo>
                    <a:lnTo>
                      <a:pt x="119" y="119"/>
                    </a:lnTo>
                    <a:lnTo>
                      <a:pt x="119" y="238"/>
                    </a:lnTo>
                    <a:lnTo>
                      <a:pt x="89" y="238"/>
                    </a:lnTo>
                    <a:lnTo>
                      <a:pt x="89" y="297"/>
                    </a:lnTo>
                    <a:lnTo>
                      <a:pt x="59" y="326"/>
                    </a:lnTo>
                    <a:close/>
                  </a:path>
                </a:pathLst>
              </a:custGeom>
              <a:solidFill>
                <a:srgbClr val="8FB5BE"/>
              </a:solidFill>
              <a:ln w="9525">
                <a:noFill/>
                <a:round/>
                <a:headEnd/>
                <a:tailEnd/>
              </a:ln>
            </p:spPr>
            <p:txBody>
              <a:bodyPr/>
              <a:lstStyle/>
              <a:p>
                <a:endParaRPr lang="en-GB"/>
              </a:p>
            </p:txBody>
          </p:sp>
          <p:sp>
            <p:nvSpPr>
              <p:cNvPr id="19497" name="Freeform 41"/>
              <p:cNvSpPr>
                <a:spLocks/>
              </p:cNvSpPr>
              <p:nvPr/>
            </p:nvSpPr>
            <p:spPr bwMode="auto">
              <a:xfrm>
                <a:off x="5013" y="3933"/>
                <a:ext cx="297" cy="355"/>
              </a:xfrm>
              <a:custGeom>
                <a:avLst/>
                <a:gdLst/>
                <a:ahLst/>
                <a:cxnLst>
                  <a:cxn ang="0">
                    <a:pos x="296" y="267"/>
                  </a:cxn>
                  <a:cxn ang="0">
                    <a:pos x="238" y="237"/>
                  </a:cxn>
                  <a:cxn ang="0">
                    <a:pos x="120" y="209"/>
                  </a:cxn>
                  <a:cxn ang="0">
                    <a:pos x="120" y="623"/>
                  </a:cxn>
                  <a:cxn ang="0">
                    <a:pos x="89" y="682"/>
                  </a:cxn>
                  <a:cxn ang="0">
                    <a:pos x="120" y="710"/>
                  </a:cxn>
                  <a:cxn ang="0">
                    <a:pos x="89" y="829"/>
                  </a:cxn>
                  <a:cxn ang="0">
                    <a:pos x="59" y="919"/>
                  </a:cxn>
                  <a:cxn ang="0">
                    <a:pos x="29" y="1126"/>
                  </a:cxn>
                  <a:cxn ang="0">
                    <a:pos x="0" y="1275"/>
                  </a:cxn>
                  <a:cxn ang="0">
                    <a:pos x="0" y="1332"/>
                  </a:cxn>
                  <a:cxn ang="0">
                    <a:pos x="89" y="1363"/>
                  </a:cxn>
                  <a:cxn ang="0">
                    <a:pos x="296" y="1393"/>
                  </a:cxn>
                  <a:cxn ang="0">
                    <a:pos x="357" y="1421"/>
                  </a:cxn>
                  <a:cxn ang="0">
                    <a:pos x="475" y="1275"/>
                  </a:cxn>
                  <a:cxn ang="0">
                    <a:pos x="503" y="1214"/>
                  </a:cxn>
                  <a:cxn ang="0">
                    <a:pos x="564" y="1184"/>
                  </a:cxn>
                  <a:cxn ang="0">
                    <a:pos x="712" y="1156"/>
                  </a:cxn>
                  <a:cxn ang="0">
                    <a:pos x="741" y="1096"/>
                  </a:cxn>
                  <a:cxn ang="0">
                    <a:pos x="771" y="1037"/>
                  </a:cxn>
                  <a:cxn ang="0">
                    <a:pos x="859" y="977"/>
                  </a:cxn>
                  <a:cxn ang="0">
                    <a:pos x="771" y="859"/>
                  </a:cxn>
                  <a:cxn ang="0">
                    <a:pos x="741" y="801"/>
                  </a:cxn>
                  <a:cxn ang="0">
                    <a:pos x="682" y="771"/>
                  </a:cxn>
                  <a:cxn ang="0">
                    <a:pos x="652" y="710"/>
                  </a:cxn>
                  <a:cxn ang="0">
                    <a:pos x="593" y="623"/>
                  </a:cxn>
                  <a:cxn ang="0">
                    <a:pos x="771" y="564"/>
                  </a:cxn>
                  <a:cxn ang="0">
                    <a:pos x="830" y="534"/>
                  </a:cxn>
                  <a:cxn ang="0">
                    <a:pos x="889" y="503"/>
                  </a:cxn>
                  <a:cxn ang="0">
                    <a:pos x="1007" y="473"/>
                  </a:cxn>
                  <a:cxn ang="0">
                    <a:pos x="1096" y="446"/>
                  </a:cxn>
                  <a:cxn ang="0">
                    <a:pos x="1156" y="416"/>
                  </a:cxn>
                  <a:cxn ang="0">
                    <a:pos x="1187" y="327"/>
                  </a:cxn>
                  <a:cxn ang="0">
                    <a:pos x="1126" y="355"/>
                  </a:cxn>
                  <a:cxn ang="0">
                    <a:pos x="1096" y="297"/>
                  </a:cxn>
                  <a:cxn ang="0">
                    <a:pos x="1126" y="267"/>
                  </a:cxn>
                  <a:cxn ang="0">
                    <a:pos x="1068" y="119"/>
                  </a:cxn>
                  <a:cxn ang="0">
                    <a:pos x="1037" y="30"/>
                  </a:cxn>
                  <a:cxn ang="0">
                    <a:pos x="977" y="0"/>
                  </a:cxn>
                  <a:cxn ang="0">
                    <a:pos x="889" y="60"/>
                  </a:cxn>
                  <a:cxn ang="0">
                    <a:pos x="800" y="119"/>
                  </a:cxn>
                  <a:cxn ang="0">
                    <a:pos x="741" y="148"/>
                  </a:cxn>
                  <a:cxn ang="0">
                    <a:pos x="652" y="209"/>
                  </a:cxn>
                  <a:cxn ang="0">
                    <a:pos x="621" y="237"/>
                  </a:cxn>
                  <a:cxn ang="0">
                    <a:pos x="503" y="327"/>
                  </a:cxn>
                  <a:cxn ang="0">
                    <a:pos x="445" y="355"/>
                  </a:cxn>
                  <a:cxn ang="0">
                    <a:pos x="357" y="327"/>
                  </a:cxn>
                </a:cxnLst>
                <a:rect l="0" t="0" r="r" b="b"/>
                <a:pathLst>
                  <a:path w="1187" h="1421">
                    <a:moveTo>
                      <a:pt x="296" y="297"/>
                    </a:moveTo>
                    <a:lnTo>
                      <a:pt x="296" y="267"/>
                    </a:lnTo>
                    <a:lnTo>
                      <a:pt x="238" y="267"/>
                    </a:lnTo>
                    <a:lnTo>
                      <a:pt x="238" y="237"/>
                    </a:lnTo>
                    <a:lnTo>
                      <a:pt x="207" y="209"/>
                    </a:lnTo>
                    <a:lnTo>
                      <a:pt x="120" y="209"/>
                    </a:lnTo>
                    <a:lnTo>
                      <a:pt x="120" y="327"/>
                    </a:lnTo>
                    <a:lnTo>
                      <a:pt x="120" y="623"/>
                    </a:lnTo>
                    <a:lnTo>
                      <a:pt x="120" y="682"/>
                    </a:lnTo>
                    <a:lnTo>
                      <a:pt x="89" y="682"/>
                    </a:lnTo>
                    <a:lnTo>
                      <a:pt x="89" y="710"/>
                    </a:lnTo>
                    <a:lnTo>
                      <a:pt x="120" y="710"/>
                    </a:lnTo>
                    <a:lnTo>
                      <a:pt x="120" y="801"/>
                    </a:lnTo>
                    <a:lnTo>
                      <a:pt x="89" y="829"/>
                    </a:lnTo>
                    <a:lnTo>
                      <a:pt x="89" y="889"/>
                    </a:lnTo>
                    <a:lnTo>
                      <a:pt x="59" y="919"/>
                    </a:lnTo>
                    <a:lnTo>
                      <a:pt x="59" y="1126"/>
                    </a:lnTo>
                    <a:lnTo>
                      <a:pt x="29" y="1126"/>
                    </a:lnTo>
                    <a:lnTo>
                      <a:pt x="29" y="1275"/>
                    </a:lnTo>
                    <a:lnTo>
                      <a:pt x="0" y="1275"/>
                    </a:lnTo>
                    <a:lnTo>
                      <a:pt x="29" y="1302"/>
                    </a:lnTo>
                    <a:lnTo>
                      <a:pt x="0" y="1332"/>
                    </a:lnTo>
                    <a:lnTo>
                      <a:pt x="0" y="1363"/>
                    </a:lnTo>
                    <a:lnTo>
                      <a:pt x="89" y="1363"/>
                    </a:lnTo>
                    <a:lnTo>
                      <a:pt x="207" y="1393"/>
                    </a:lnTo>
                    <a:lnTo>
                      <a:pt x="296" y="1393"/>
                    </a:lnTo>
                    <a:lnTo>
                      <a:pt x="327" y="1421"/>
                    </a:lnTo>
                    <a:lnTo>
                      <a:pt x="357" y="1421"/>
                    </a:lnTo>
                    <a:lnTo>
                      <a:pt x="357" y="1393"/>
                    </a:lnTo>
                    <a:lnTo>
                      <a:pt x="475" y="1275"/>
                    </a:lnTo>
                    <a:lnTo>
                      <a:pt x="475" y="1244"/>
                    </a:lnTo>
                    <a:lnTo>
                      <a:pt x="503" y="1214"/>
                    </a:lnTo>
                    <a:lnTo>
                      <a:pt x="503" y="1184"/>
                    </a:lnTo>
                    <a:lnTo>
                      <a:pt x="564" y="1184"/>
                    </a:lnTo>
                    <a:lnTo>
                      <a:pt x="593" y="1156"/>
                    </a:lnTo>
                    <a:lnTo>
                      <a:pt x="712" y="1156"/>
                    </a:lnTo>
                    <a:lnTo>
                      <a:pt x="741" y="1126"/>
                    </a:lnTo>
                    <a:lnTo>
                      <a:pt x="741" y="1096"/>
                    </a:lnTo>
                    <a:lnTo>
                      <a:pt x="771" y="1066"/>
                    </a:lnTo>
                    <a:lnTo>
                      <a:pt x="771" y="1037"/>
                    </a:lnTo>
                    <a:lnTo>
                      <a:pt x="830" y="977"/>
                    </a:lnTo>
                    <a:lnTo>
                      <a:pt x="859" y="977"/>
                    </a:lnTo>
                    <a:lnTo>
                      <a:pt x="800" y="919"/>
                    </a:lnTo>
                    <a:lnTo>
                      <a:pt x="771" y="859"/>
                    </a:lnTo>
                    <a:lnTo>
                      <a:pt x="741" y="829"/>
                    </a:lnTo>
                    <a:lnTo>
                      <a:pt x="741" y="801"/>
                    </a:lnTo>
                    <a:lnTo>
                      <a:pt x="712" y="771"/>
                    </a:lnTo>
                    <a:lnTo>
                      <a:pt x="682" y="771"/>
                    </a:lnTo>
                    <a:lnTo>
                      <a:pt x="652" y="741"/>
                    </a:lnTo>
                    <a:lnTo>
                      <a:pt x="652" y="710"/>
                    </a:lnTo>
                    <a:lnTo>
                      <a:pt x="564" y="623"/>
                    </a:lnTo>
                    <a:lnTo>
                      <a:pt x="593" y="623"/>
                    </a:lnTo>
                    <a:lnTo>
                      <a:pt x="621" y="592"/>
                    </a:lnTo>
                    <a:lnTo>
                      <a:pt x="771" y="564"/>
                    </a:lnTo>
                    <a:lnTo>
                      <a:pt x="800" y="564"/>
                    </a:lnTo>
                    <a:lnTo>
                      <a:pt x="830" y="534"/>
                    </a:lnTo>
                    <a:lnTo>
                      <a:pt x="889" y="534"/>
                    </a:lnTo>
                    <a:lnTo>
                      <a:pt x="889" y="503"/>
                    </a:lnTo>
                    <a:lnTo>
                      <a:pt x="977" y="503"/>
                    </a:lnTo>
                    <a:lnTo>
                      <a:pt x="1007" y="473"/>
                    </a:lnTo>
                    <a:lnTo>
                      <a:pt x="1068" y="473"/>
                    </a:lnTo>
                    <a:lnTo>
                      <a:pt x="1096" y="446"/>
                    </a:lnTo>
                    <a:lnTo>
                      <a:pt x="1126" y="446"/>
                    </a:lnTo>
                    <a:lnTo>
                      <a:pt x="1156" y="416"/>
                    </a:lnTo>
                    <a:lnTo>
                      <a:pt x="1187" y="385"/>
                    </a:lnTo>
                    <a:lnTo>
                      <a:pt x="1187" y="327"/>
                    </a:lnTo>
                    <a:lnTo>
                      <a:pt x="1156" y="327"/>
                    </a:lnTo>
                    <a:lnTo>
                      <a:pt x="1126" y="355"/>
                    </a:lnTo>
                    <a:lnTo>
                      <a:pt x="1126" y="327"/>
                    </a:lnTo>
                    <a:lnTo>
                      <a:pt x="1096" y="297"/>
                    </a:lnTo>
                    <a:lnTo>
                      <a:pt x="1126" y="297"/>
                    </a:lnTo>
                    <a:lnTo>
                      <a:pt x="1126" y="267"/>
                    </a:lnTo>
                    <a:lnTo>
                      <a:pt x="1096" y="209"/>
                    </a:lnTo>
                    <a:lnTo>
                      <a:pt x="1068" y="119"/>
                    </a:lnTo>
                    <a:lnTo>
                      <a:pt x="1037" y="90"/>
                    </a:lnTo>
                    <a:lnTo>
                      <a:pt x="1037" y="30"/>
                    </a:lnTo>
                    <a:lnTo>
                      <a:pt x="1007" y="0"/>
                    </a:lnTo>
                    <a:lnTo>
                      <a:pt x="977" y="0"/>
                    </a:lnTo>
                    <a:lnTo>
                      <a:pt x="919" y="60"/>
                    </a:lnTo>
                    <a:lnTo>
                      <a:pt x="889" y="60"/>
                    </a:lnTo>
                    <a:lnTo>
                      <a:pt x="859" y="90"/>
                    </a:lnTo>
                    <a:lnTo>
                      <a:pt x="800" y="119"/>
                    </a:lnTo>
                    <a:lnTo>
                      <a:pt x="771" y="148"/>
                    </a:lnTo>
                    <a:lnTo>
                      <a:pt x="741" y="148"/>
                    </a:lnTo>
                    <a:lnTo>
                      <a:pt x="712" y="178"/>
                    </a:lnTo>
                    <a:lnTo>
                      <a:pt x="652" y="209"/>
                    </a:lnTo>
                    <a:lnTo>
                      <a:pt x="652" y="237"/>
                    </a:lnTo>
                    <a:lnTo>
                      <a:pt x="621" y="237"/>
                    </a:lnTo>
                    <a:lnTo>
                      <a:pt x="534" y="327"/>
                    </a:lnTo>
                    <a:lnTo>
                      <a:pt x="503" y="327"/>
                    </a:lnTo>
                    <a:lnTo>
                      <a:pt x="475" y="355"/>
                    </a:lnTo>
                    <a:lnTo>
                      <a:pt x="445" y="355"/>
                    </a:lnTo>
                    <a:lnTo>
                      <a:pt x="414" y="327"/>
                    </a:lnTo>
                    <a:lnTo>
                      <a:pt x="357" y="327"/>
                    </a:lnTo>
                    <a:lnTo>
                      <a:pt x="296" y="297"/>
                    </a:lnTo>
                    <a:close/>
                  </a:path>
                </a:pathLst>
              </a:custGeom>
              <a:solidFill>
                <a:srgbClr val="FECC2E"/>
              </a:solidFill>
              <a:ln w="9525">
                <a:noFill/>
                <a:round/>
                <a:headEnd/>
                <a:tailEnd/>
              </a:ln>
            </p:spPr>
            <p:txBody>
              <a:bodyPr/>
              <a:lstStyle/>
              <a:p>
                <a:endParaRPr lang="en-GB"/>
              </a:p>
            </p:txBody>
          </p:sp>
          <p:sp>
            <p:nvSpPr>
              <p:cNvPr id="19498" name="Freeform 42"/>
              <p:cNvSpPr>
                <a:spLocks/>
              </p:cNvSpPr>
              <p:nvPr/>
            </p:nvSpPr>
            <p:spPr bwMode="auto">
              <a:xfrm>
                <a:off x="4954" y="3940"/>
                <a:ext cx="89" cy="318"/>
              </a:xfrm>
              <a:custGeom>
                <a:avLst/>
                <a:gdLst/>
                <a:ahLst/>
                <a:cxnLst>
                  <a:cxn ang="0">
                    <a:pos x="326" y="0"/>
                  </a:cxn>
                  <a:cxn ang="0">
                    <a:pos x="296" y="60"/>
                  </a:cxn>
                  <a:cxn ang="0">
                    <a:pos x="207" y="118"/>
                  </a:cxn>
                  <a:cxn ang="0">
                    <a:pos x="177" y="179"/>
                  </a:cxn>
                  <a:cxn ang="0">
                    <a:pos x="148" y="355"/>
                  </a:cxn>
                  <a:cxn ang="0">
                    <a:pos x="119" y="473"/>
                  </a:cxn>
                  <a:cxn ang="0">
                    <a:pos x="89" y="534"/>
                  </a:cxn>
                  <a:cxn ang="0">
                    <a:pos x="89" y="562"/>
                  </a:cxn>
                  <a:cxn ang="0">
                    <a:pos x="59" y="593"/>
                  </a:cxn>
                  <a:cxn ang="0">
                    <a:pos x="29" y="652"/>
                  </a:cxn>
                  <a:cxn ang="0">
                    <a:pos x="0" y="711"/>
                  </a:cxn>
                  <a:cxn ang="0">
                    <a:pos x="29" y="771"/>
                  </a:cxn>
                  <a:cxn ang="0">
                    <a:pos x="89" y="859"/>
                  </a:cxn>
                  <a:cxn ang="0">
                    <a:pos x="119" y="947"/>
                  </a:cxn>
                  <a:cxn ang="0">
                    <a:pos x="148" y="1007"/>
                  </a:cxn>
                  <a:cxn ang="0">
                    <a:pos x="177" y="1066"/>
                  </a:cxn>
                  <a:cxn ang="0">
                    <a:pos x="207" y="1154"/>
                  </a:cxn>
                  <a:cxn ang="0">
                    <a:pos x="237" y="1272"/>
                  </a:cxn>
                  <a:cxn ang="0">
                    <a:pos x="266" y="1245"/>
                  </a:cxn>
                  <a:cxn ang="0">
                    <a:pos x="296" y="1096"/>
                  </a:cxn>
                  <a:cxn ang="0">
                    <a:pos x="326" y="859"/>
                  </a:cxn>
                  <a:cxn ang="0">
                    <a:pos x="357" y="771"/>
                  </a:cxn>
                  <a:cxn ang="0">
                    <a:pos x="326" y="680"/>
                  </a:cxn>
                  <a:cxn ang="0">
                    <a:pos x="357" y="652"/>
                  </a:cxn>
                  <a:cxn ang="0">
                    <a:pos x="326" y="593"/>
                  </a:cxn>
                  <a:cxn ang="0">
                    <a:pos x="296" y="622"/>
                  </a:cxn>
                  <a:cxn ang="0">
                    <a:pos x="207" y="652"/>
                  </a:cxn>
                  <a:cxn ang="0">
                    <a:pos x="207" y="593"/>
                  </a:cxn>
                  <a:cxn ang="0">
                    <a:pos x="237" y="534"/>
                  </a:cxn>
                  <a:cxn ang="0">
                    <a:pos x="237" y="473"/>
                  </a:cxn>
                  <a:cxn ang="0">
                    <a:pos x="207" y="386"/>
                  </a:cxn>
                  <a:cxn ang="0">
                    <a:pos x="207" y="355"/>
                  </a:cxn>
                  <a:cxn ang="0">
                    <a:pos x="237" y="267"/>
                  </a:cxn>
                  <a:cxn ang="0">
                    <a:pos x="266" y="237"/>
                  </a:cxn>
                  <a:cxn ang="0">
                    <a:pos x="357" y="297"/>
                  </a:cxn>
                  <a:cxn ang="0">
                    <a:pos x="357" y="0"/>
                  </a:cxn>
                </a:cxnLst>
                <a:rect l="0" t="0" r="r" b="b"/>
                <a:pathLst>
                  <a:path w="357" h="1272">
                    <a:moveTo>
                      <a:pt x="357" y="0"/>
                    </a:moveTo>
                    <a:lnTo>
                      <a:pt x="326" y="0"/>
                    </a:lnTo>
                    <a:lnTo>
                      <a:pt x="326" y="30"/>
                    </a:lnTo>
                    <a:lnTo>
                      <a:pt x="296" y="60"/>
                    </a:lnTo>
                    <a:lnTo>
                      <a:pt x="207" y="60"/>
                    </a:lnTo>
                    <a:lnTo>
                      <a:pt x="207" y="118"/>
                    </a:lnTo>
                    <a:lnTo>
                      <a:pt x="177" y="148"/>
                    </a:lnTo>
                    <a:lnTo>
                      <a:pt x="177" y="179"/>
                    </a:lnTo>
                    <a:lnTo>
                      <a:pt x="148" y="207"/>
                    </a:lnTo>
                    <a:lnTo>
                      <a:pt x="148" y="355"/>
                    </a:lnTo>
                    <a:lnTo>
                      <a:pt x="119" y="386"/>
                    </a:lnTo>
                    <a:lnTo>
                      <a:pt x="119" y="473"/>
                    </a:lnTo>
                    <a:lnTo>
                      <a:pt x="89" y="473"/>
                    </a:lnTo>
                    <a:lnTo>
                      <a:pt x="89" y="534"/>
                    </a:lnTo>
                    <a:lnTo>
                      <a:pt x="59" y="562"/>
                    </a:lnTo>
                    <a:lnTo>
                      <a:pt x="89" y="562"/>
                    </a:lnTo>
                    <a:lnTo>
                      <a:pt x="89" y="593"/>
                    </a:lnTo>
                    <a:lnTo>
                      <a:pt x="59" y="593"/>
                    </a:lnTo>
                    <a:lnTo>
                      <a:pt x="29" y="622"/>
                    </a:lnTo>
                    <a:lnTo>
                      <a:pt x="29" y="652"/>
                    </a:lnTo>
                    <a:lnTo>
                      <a:pt x="0" y="680"/>
                    </a:lnTo>
                    <a:lnTo>
                      <a:pt x="0" y="711"/>
                    </a:lnTo>
                    <a:lnTo>
                      <a:pt x="29" y="741"/>
                    </a:lnTo>
                    <a:lnTo>
                      <a:pt x="29" y="771"/>
                    </a:lnTo>
                    <a:lnTo>
                      <a:pt x="59" y="799"/>
                    </a:lnTo>
                    <a:lnTo>
                      <a:pt x="89" y="859"/>
                    </a:lnTo>
                    <a:lnTo>
                      <a:pt x="89" y="918"/>
                    </a:lnTo>
                    <a:lnTo>
                      <a:pt x="119" y="947"/>
                    </a:lnTo>
                    <a:lnTo>
                      <a:pt x="119" y="977"/>
                    </a:lnTo>
                    <a:lnTo>
                      <a:pt x="148" y="1007"/>
                    </a:lnTo>
                    <a:lnTo>
                      <a:pt x="148" y="1066"/>
                    </a:lnTo>
                    <a:lnTo>
                      <a:pt x="177" y="1066"/>
                    </a:lnTo>
                    <a:lnTo>
                      <a:pt x="177" y="1126"/>
                    </a:lnTo>
                    <a:lnTo>
                      <a:pt x="207" y="1154"/>
                    </a:lnTo>
                    <a:lnTo>
                      <a:pt x="207" y="1245"/>
                    </a:lnTo>
                    <a:lnTo>
                      <a:pt x="237" y="1272"/>
                    </a:lnTo>
                    <a:lnTo>
                      <a:pt x="237" y="1245"/>
                    </a:lnTo>
                    <a:lnTo>
                      <a:pt x="266" y="1245"/>
                    </a:lnTo>
                    <a:lnTo>
                      <a:pt x="266" y="1096"/>
                    </a:lnTo>
                    <a:lnTo>
                      <a:pt x="296" y="1096"/>
                    </a:lnTo>
                    <a:lnTo>
                      <a:pt x="296" y="889"/>
                    </a:lnTo>
                    <a:lnTo>
                      <a:pt x="326" y="859"/>
                    </a:lnTo>
                    <a:lnTo>
                      <a:pt x="326" y="799"/>
                    </a:lnTo>
                    <a:lnTo>
                      <a:pt x="357" y="771"/>
                    </a:lnTo>
                    <a:lnTo>
                      <a:pt x="357" y="680"/>
                    </a:lnTo>
                    <a:lnTo>
                      <a:pt x="326" y="680"/>
                    </a:lnTo>
                    <a:lnTo>
                      <a:pt x="326" y="652"/>
                    </a:lnTo>
                    <a:lnTo>
                      <a:pt x="357" y="652"/>
                    </a:lnTo>
                    <a:lnTo>
                      <a:pt x="357" y="593"/>
                    </a:lnTo>
                    <a:lnTo>
                      <a:pt x="326" y="593"/>
                    </a:lnTo>
                    <a:lnTo>
                      <a:pt x="326" y="622"/>
                    </a:lnTo>
                    <a:lnTo>
                      <a:pt x="296" y="622"/>
                    </a:lnTo>
                    <a:lnTo>
                      <a:pt x="266" y="652"/>
                    </a:lnTo>
                    <a:lnTo>
                      <a:pt x="207" y="652"/>
                    </a:lnTo>
                    <a:lnTo>
                      <a:pt x="177" y="622"/>
                    </a:lnTo>
                    <a:lnTo>
                      <a:pt x="207" y="593"/>
                    </a:lnTo>
                    <a:lnTo>
                      <a:pt x="207" y="534"/>
                    </a:lnTo>
                    <a:lnTo>
                      <a:pt x="237" y="534"/>
                    </a:lnTo>
                    <a:lnTo>
                      <a:pt x="266" y="504"/>
                    </a:lnTo>
                    <a:lnTo>
                      <a:pt x="237" y="473"/>
                    </a:lnTo>
                    <a:lnTo>
                      <a:pt x="207" y="473"/>
                    </a:lnTo>
                    <a:lnTo>
                      <a:pt x="207" y="386"/>
                    </a:lnTo>
                    <a:lnTo>
                      <a:pt x="177" y="355"/>
                    </a:lnTo>
                    <a:lnTo>
                      <a:pt x="207" y="355"/>
                    </a:lnTo>
                    <a:lnTo>
                      <a:pt x="207" y="297"/>
                    </a:lnTo>
                    <a:lnTo>
                      <a:pt x="237" y="267"/>
                    </a:lnTo>
                    <a:lnTo>
                      <a:pt x="237" y="237"/>
                    </a:lnTo>
                    <a:lnTo>
                      <a:pt x="266" y="237"/>
                    </a:lnTo>
                    <a:lnTo>
                      <a:pt x="326" y="297"/>
                    </a:lnTo>
                    <a:lnTo>
                      <a:pt x="357" y="297"/>
                    </a:lnTo>
                    <a:lnTo>
                      <a:pt x="357" y="179"/>
                    </a:lnTo>
                    <a:lnTo>
                      <a:pt x="357" y="0"/>
                    </a:lnTo>
                    <a:close/>
                  </a:path>
                </a:pathLst>
              </a:custGeom>
              <a:solidFill>
                <a:srgbClr val="B28665"/>
              </a:solidFill>
              <a:ln w="9525">
                <a:noFill/>
                <a:round/>
                <a:headEnd/>
                <a:tailEnd/>
              </a:ln>
            </p:spPr>
            <p:txBody>
              <a:bodyPr/>
              <a:lstStyle/>
              <a:p>
                <a:endParaRPr lang="en-GB"/>
              </a:p>
            </p:txBody>
          </p:sp>
          <p:sp>
            <p:nvSpPr>
              <p:cNvPr id="19499" name="Freeform 43"/>
              <p:cNvSpPr>
                <a:spLocks/>
              </p:cNvSpPr>
              <p:nvPr/>
            </p:nvSpPr>
            <p:spPr bwMode="auto">
              <a:xfrm>
                <a:off x="4998" y="3999"/>
                <a:ext cx="45" cy="104"/>
              </a:xfrm>
              <a:custGeom>
                <a:avLst/>
                <a:gdLst/>
                <a:ahLst/>
                <a:cxnLst>
                  <a:cxn ang="0">
                    <a:pos x="30" y="60"/>
                  </a:cxn>
                  <a:cxn ang="0">
                    <a:pos x="30" y="118"/>
                  </a:cxn>
                  <a:cxn ang="0">
                    <a:pos x="0" y="118"/>
                  </a:cxn>
                  <a:cxn ang="0">
                    <a:pos x="30" y="149"/>
                  </a:cxn>
                  <a:cxn ang="0">
                    <a:pos x="30" y="236"/>
                  </a:cxn>
                  <a:cxn ang="0">
                    <a:pos x="60" y="236"/>
                  </a:cxn>
                  <a:cxn ang="0">
                    <a:pos x="89" y="267"/>
                  </a:cxn>
                  <a:cxn ang="0">
                    <a:pos x="60" y="297"/>
                  </a:cxn>
                  <a:cxn ang="0">
                    <a:pos x="30" y="297"/>
                  </a:cxn>
                  <a:cxn ang="0">
                    <a:pos x="30" y="356"/>
                  </a:cxn>
                  <a:cxn ang="0">
                    <a:pos x="0" y="385"/>
                  </a:cxn>
                  <a:cxn ang="0">
                    <a:pos x="30" y="415"/>
                  </a:cxn>
                  <a:cxn ang="0">
                    <a:pos x="89" y="415"/>
                  </a:cxn>
                  <a:cxn ang="0">
                    <a:pos x="119" y="385"/>
                  </a:cxn>
                  <a:cxn ang="0">
                    <a:pos x="149" y="385"/>
                  </a:cxn>
                  <a:cxn ang="0">
                    <a:pos x="149" y="356"/>
                  </a:cxn>
                  <a:cxn ang="0">
                    <a:pos x="180" y="356"/>
                  </a:cxn>
                  <a:cxn ang="0">
                    <a:pos x="180" y="60"/>
                  </a:cxn>
                  <a:cxn ang="0">
                    <a:pos x="149" y="60"/>
                  </a:cxn>
                  <a:cxn ang="0">
                    <a:pos x="89" y="0"/>
                  </a:cxn>
                  <a:cxn ang="0">
                    <a:pos x="60" y="0"/>
                  </a:cxn>
                  <a:cxn ang="0">
                    <a:pos x="60" y="30"/>
                  </a:cxn>
                  <a:cxn ang="0">
                    <a:pos x="30" y="60"/>
                  </a:cxn>
                </a:cxnLst>
                <a:rect l="0" t="0" r="r" b="b"/>
                <a:pathLst>
                  <a:path w="180" h="415">
                    <a:moveTo>
                      <a:pt x="30" y="60"/>
                    </a:moveTo>
                    <a:lnTo>
                      <a:pt x="30" y="118"/>
                    </a:lnTo>
                    <a:lnTo>
                      <a:pt x="0" y="118"/>
                    </a:lnTo>
                    <a:lnTo>
                      <a:pt x="30" y="149"/>
                    </a:lnTo>
                    <a:lnTo>
                      <a:pt x="30" y="236"/>
                    </a:lnTo>
                    <a:lnTo>
                      <a:pt x="60" y="236"/>
                    </a:lnTo>
                    <a:lnTo>
                      <a:pt x="89" y="267"/>
                    </a:lnTo>
                    <a:lnTo>
                      <a:pt x="60" y="297"/>
                    </a:lnTo>
                    <a:lnTo>
                      <a:pt x="30" y="297"/>
                    </a:lnTo>
                    <a:lnTo>
                      <a:pt x="30" y="356"/>
                    </a:lnTo>
                    <a:lnTo>
                      <a:pt x="0" y="385"/>
                    </a:lnTo>
                    <a:lnTo>
                      <a:pt x="30" y="415"/>
                    </a:lnTo>
                    <a:lnTo>
                      <a:pt x="89" y="415"/>
                    </a:lnTo>
                    <a:lnTo>
                      <a:pt x="119" y="385"/>
                    </a:lnTo>
                    <a:lnTo>
                      <a:pt x="149" y="385"/>
                    </a:lnTo>
                    <a:lnTo>
                      <a:pt x="149" y="356"/>
                    </a:lnTo>
                    <a:lnTo>
                      <a:pt x="180" y="356"/>
                    </a:lnTo>
                    <a:lnTo>
                      <a:pt x="180" y="60"/>
                    </a:lnTo>
                    <a:lnTo>
                      <a:pt x="149" y="60"/>
                    </a:lnTo>
                    <a:lnTo>
                      <a:pt x="89" y="0"/>
                    </a:lnTo>
                    <a:lnTo>
                      <a:pt x="60" y="0"/>
                    </a:lnTo>
                    <a:lnTo>
                      <a:pt x="60" y="30"/>
                    </a:lnTo>
                    <a:lnTo>
                      <a:pt x="30" y="60"/>
                    </a:lnTo>
                    <a:close/>
                  </a:path>
                </a:pathLst>
              </a:custGeom>
              <a:solidFill>
                <a:srgbClr val="7FC543"/>
              </a:solidFill>
              <a:ln w="9525">
                <a:noFill/>
                <a:round/>
                <a:headEnd/>
                <a:tailEnd/>
              </a:ln>
            </p:spPr>
            <p:txBody>
              <a:bodyPr/>
              <a:lstStyle/>
              <a:p>
                <a:endParaRPr lang="en-GB"/>
              </a:p>
            </p:txBody>
          </p:sp>
          <p:sp>
            <p:nvSpPr>
              <p:cNvPr id="19500" name="Rectangle 44"/>
              <p:cNvSpPr>
                <a:spLocks noChangeArrowheads="1"/>
              </p:cNvSpPr>
              <p:nvPr/>
            </p:nvSpPr>
            <p:spPr bwMode="auto">
              <a:xfrm>
                <a:off x="4969" y="4081"/>
                <a:ext cx="7" cy="7"/>
              </a:xfrm>
              <a:prstGeom prst="rect">
                <a:avLst/>
              </a:prstGeom>
              <a:solidFill>
                <a:srgbClr val="7FC543"/>
              </a:solidFill>
              <a:ln w="9525">
                <a:noFill/>
                <a:miter lim="800000"/>
                <a:headEnd/>
                <a:tailEnd/>
              </a:ln>
            </p:spPr>
            <p:txBody>
              <a:bodyPr/>
              <a:lstStyle/>
              <a:p>
                <a:endParaRPr lang="en-GB"/>
              </a:p>
            </p:txBody>
          </p:sp>
          <p:sp>
            <p:nvSpPr>
              <p:cNvPr id="19501" name="Freeform 45"/>
              <p:cNvSpPr>
                <a:spLocks/>
              </p:cNvSpPr>
              <p:nvPr/>
            </p:nvSpPr>
            <p:spPr bwMode="auto">
              <a:xfrm>
                <a:off x="4784" y="4088"/>
                <a:ext cx="7" cy="8"/>
              </a:xfrm>
              <a:custGeom>
                <a:avLst/>
                <a:gdLst/>
                <a:ahLst/>
                <a:cxnLst>
                  <a:cxn ang="0">
                    <a:pos x="27" y="0"/>
                  </a:cxn>
                  <a:cxn ang="0">
                    <a:pos x="0" y="0"/>
                  </a:cxn>
                  <a:cxn ang="0">
                    <a:pos x="27" y="29"/>
                  </a:cxn>
                  <a:cxn ang="0">
                    <a:pos x="27" y="0"/>
                  </a:cxn>
                </a:cxnLst>
                <a:rect l="0" t="0" r="r" b="b"/>
                <a:pathLst>
                  <a:path w="27" h="29">
                    <a:moveTo>
                      <a:pt x="27" y="0"/>
                    </a:moveTo>
                    <a:lnTo>
                      <a:pt x="0" y="0"/>
                    </a:lnTo>
                    <a:lnTo>
                      <a:pt x="27" y="29"/>
                    </a:lnTo>
                    <a:lnTo>
                      <a:pt x="27" y="0"/>
                    </a:lnTo>
                    <a:close/>
                  </a:path>
                </a:pathLst>
              </a:custGeom>
              <a:solidFill>
                <a:srgbClr val="7FC543"/>
              </a:solidFill>
              <a:ln w="9525">
                <a:noFill/>
                <a:round/>
                <a:headEnd/>
                <a:tailEnd/>
              </a:ln>
            </p:spPr>
            <p:txBody>
              <a:bodyPr/>
              <a:lstStyle/>
              <a:p>
                <a:endParaRPr lang="en-GB"/>
              </a:p>
            </p:txBody>
          </p:sp>
          <p:sp>
            <p:nvSpPr>
              <p:cNvPr id="19502" name="Freeform 46"/>
              <p:cNvSpPr>
                <a:spLocks/>
              </p:cNvSpPr>
              <p:nvPr/>
            </p:nvSpPr>
            <p:spPr bwMode="auto">
              <a:xfrm>
                <a:off x="5006" y="4037"/>
                <a:ext cx="763" cy="310"/>
              </a:xfrm>
              <a:custGeom>
                <a:avLst/>
                <a:gdLst/>
                <a:ahLst/>
                <a:cxnLst>
                  <a:cxn ang="0">
                    <a:pos x="505" y="859"/>
                  </a:cxn>
                  <a:cxn ang="0">
                    <a:pos x="387" y="1005"/>
                  </a:cxn>
                  <a:cxn ang="0">
                    <a:pos x="326" y="977"/>
                  </a:cxn>
                  <a:cxn ang="0">
                    <a:pos x="119" y="947"/>
                  </a:cxn>
                  <a:cxn ang="0">
                    <a:pos x="30" y="1123"/>
                  </a:cxn>
                  <a:cxn ang="0">
                    <a:pos x="0" y="1184"/>
                  </a:cxn>
                  <a:cxn ang="0">
                    <a:pos x="0" y="1242"/>
                  </a:cxn>
                  <a:cxn ang="0">
                    <a:pos x="3053" y="1005"/>
                  </a:cxn>
                  <a:cxn ang="0">
                    <a:pos x="2786" y="916"/>
                  </a:cxn>
                  <a:cxn ang="0">
                    <a:pos x="2548" y="710"/>
                  </a:cxn>
                  <a:cxn ang="0">
                    <a:pos x="2461" y="650"/>
                  </a:cxn>
                  <a:cxn ang="0">
                    <a:pos x="2402" y="621"/>
                  </a:cxn>
                  <a:cxn ang="0">
                    <a:pos x="2283" y="532"/>
                  </a:cxn>
                  <a:cxn ang="0">
                    <a:pos x="2193" y="443"/>
                  </a:cxn>
                  <a:cxn ang="0">
                    <a:pos x="2046" y="355"/>
                  </a:cxn>
                  <a:cxn ang="0">
                    <a:pos x="1986" y="325"/>
                  </a:cxn>
                  <a:cxn ang="0">
                    <a:pos x="1897" y="266"/>
                  </a:cxn>
                  <a:cxn ang="0">
                    <a:pos x="1809" y="207"/>
                  </a:cxn>
                  <a:cxn ang="0">
                    <a:pos x="1719" y="148"/>
                  </a:cxn>
                  <a:cxn ang="0">
                    <a:pos x="1481" y="57"/>
                  </a:cxn>
                  <a:cxn ang="0">
                    <a:pos x="1305" y="30"/>
                  </a:cxn>
                  <a:cxn ang="0">
                    <a:pos x="1186" y="0"/>
                  </a:cxn>
                  <a:cxn ang="0">
                    <a:pos x="1126" y="30"/>
                  </a:cxn>
                  <a:cxn ang="0">
                    <a:pos x="1037" y="57"/>
                  </a:cxn>
                  <a:cxn ang="0">
                    <a:pos x="919" y="87"/>
                  </a:cxn>
                  <a:cxn ang="0">
                    <a:pos x="860" y="118"/>
                  </a:cxn>
                  <a:cxn ang="0">
                    <a:pos x="801" y="148"/>
                  </a:cxn>
                  <a:cxn ang="0">
                    <a:pos x="623" y="207"/>
                  </a:cxn>
                  <a:cxn ang="0">
                    <a:pos x="682" y="294"/>
                  </a:cxn>
                  <a:cxn ang="0">
                    <a:pos x="712" y="355"/>
                  </a:cxn>
                  <a:cxn ang="0">
                    <a:pos x="771" y="385"/>
                  </a:cxn>
                  <a:cxn ang="0">
                    <a:pos x="801" y="443"/>
                  </a:cxn>
                  <a:cxn ang="0">
                    <a:pos x="889" y="561"/>
                  </a:cxn>
                  <a:cxn ang="0">
                    <a:pos x="801" y="621"/>
                  </a:cxn>
                  <a:cxn ang="0">
                    <a:pos x="771" y="680"/>
                  </a:cxn>
                  <a:cxn ang="0">
                    <a:pos x="742" y="740"/>
                  </a:cxn>
                  <a:cxn ang="0">
                    <a:pos x="594" y="768"/>
                  </a:cxn>
                  <a:cxn ang="0">
                    <a:pos x="533" y="798"/>
                  </a:cxn>
                </a:cxnLst>
                <a:rect l="0" t="0" r="r" b="b"/>
                <a:pathLst>
                  <a:path w="3053" h="1242">
                    <a:moveTo>
                      <a:pt x="505" y="828"/>
                    </a:moveTo>
                    <a:lnTo>
                      <a:pt x="505" y="859"/>
                    </a:lnTo>
                    <a:lnTo>
                      <a:pt x="387" y="977"/>
                    </a:lnTo>
                    <a:lnTo>
                      <a:pt x="387" y="1005"/>
                    </a:lnTo>
                    <a:lnTo>
                      <a:pt x="357" y="1005"/>
                    </a:lnTo>
                    <a:lnTo>
                      <a:pt x="326" y="977"/>
                    </a:lnTo>
                    <a:lnTo>
                      <a:pt x="237" y="977"/>
                    </a:lnTo>
                    <a:lnTo>
                      <a:pt x="119" y="947"/>
                    </a:lnTo>
                    <a:lnTo>
                      <a:pt x="30" y="947"/>
                    </a:lnTo>
                    <a:lnTo>
                      <a:pt x="30" y="1123"/>
                    </a:lnTo>
                    <a:lnTo>
                      <a:pt x="0" y="1154"/>
                    </a:lnTo>
                    <a:lnTo>
                      <a:pt x="0" y="1184"/>
                    </a:lnTo>
                    <a:lnTo>
                      <a:pt x="30" y="1214"/>
                    </a:lnTo>
                    <a:lnTo>
                      <a:pt x="0" y="1242"/>
                    </a:lnTo>
                    <a:lnTo>
                      <a:pt x="3053" y="1242"/>
                    </a:lnTo>
                    <a:lnTo>
                      <a:pt x="3053" y="1005"/>
                    </a:lnTo>
                    <a:lnTo>
                      <a:pt x="2874" y="1005"/>
                    </a:lnTo>
                    <a:lnTo>
                      <a:pt x="2786" y="916"/>
                    </a:lnTo>
                    <a:lnTo>
                      <a:pt x="2727" y="886"/>
                    </a:lnTo>
                    <a:lnTo>
                      <a:pt x="2548" y="710"/>
                    </a:lnTo>
                    <a:lnTo>
                      <a:pt x="2518" y="710"/>
                    </a:lnTo>
                    <a:lnTo>
                      <a:pt x="2461" y="650"/>
                    </a:lnTo>
                    <a:lnTo>
                      <a:pt x="2430" y="650"/>
                    </a:lnTo>
                    <a:lnTo>
                      <a:pt x="2402" y="621"/>
                    </a:lnTo>
                    <a:lnTo>
                      <a:pt x="2341" y="591"/>
                    </a:lnTo>
                    <a:lnTo>
                      <a:pt x="2283" y="532"/>
                    </a:lnTo>
                    <a:lnTo>
                      <a:pt x="2223" y="503"/>
                    </a:lnTo>
                    <a:lnTo>
                      <a:pt x="2193" y="443"/>
                    </a:lnTo>
                    <a:lnTo>
                      <a:pt x="2165" y="413"/>
                    </a:lnTo>
                    <a:lnTo>
                      <a:pt x="2046" y="355"/>
                    </a:lnTo>
                    <a:lnTo>
                      <a:pt x="2016" y="325"/>
                    </a:lnTo>
                    <a:lnTo>
                      <a:pt x="1986" y="325"/>
                    </a:lnTo>
                    <a:lnTo>
                      <a:pt x="1927" y="294"/>
                    </a:lnTo>
                    <a:lnTo>
                      <a:pt x="1897" y="266"/>
                    </a:lnTo>
                    <a:lnTo>
                      <a:pt x="1867" y="266"/>
                    </a:lnTo>
                    <a:lnTo>
                      <a:pt x="1809" y="207"/>
                    </a:lnTo>
                    <a:lnTo>
                      <a:pt x="1749" y="176"/>
                    </a:lnTo>
                    <a:lnTo>
                      <a:pt x="1719" y="148"/>
                    </a:lnTo>
                    <a:lnTo>
                      <a:pt x="1542" y="57"/>
                    </a:lnTo>
                    <a:lnTo>
                      <a:pt x="1481" y="57"/>
                    </a:lnTo>
                    <a:lnTo>
                      <a:pt x="1424" y="30"/>
                    </a:lnTo>
                    <a:lnTo>
                      <a:pt x="1305" y="30"/>
                    </a:lnTo>
                    <a:lnTo>
                      <a:pt x="1274" y="0"/>
                    </a:lnTo>
                    <a:lnTo>
                      <a:pt x="1186" y="0"/>
                    </a:lnTo>
                    <a:lnTo>
                      <a:pt x="1156" y="30"/>
                    </a:lnTo>
                    <a:lnTo>
                      <a:pt x="1126" y="30"/>
                    </a:lnTo>
                    <a:lnTo>
                      <a:pt x="1098" y="57"/>
                    </a:lnTo>
                    <a:lnTo>
                      <a:pt x="1037" y="57"/>
                    </a:lnTo>
                    <a:lnTo>
                      <a:pt x="1007" y="87"/>
                    </a:lnTo>
                    <a:lnTo>
                      <a:pt x="919" y="87"/>
                    </a:lnTo>
                    <a:lnTo>
                      <a:pt x="919" y="118"/>
                    </a:lnTo>
                    <a:lnTo>
                      <a:pt x="860" y="118"/>
                    </a:lnTo>
                    <a:lnTo>
                      <a:pt x="830" y="148"/>
                    </a:lnTo>
                    <a:lnTo>
                      <a:pt x="801" y="148"/>
                    </a:lnTo>
                    <a:lnTo>
                      <a:pt x="651" y="176"/>
                    </a:lnTo>
                    <a:lnTo>
                      <a:pt x="623" y="207"/>
                    </a:lnTo>
                    <a:lnTo>
                      <a:pt x="594" y="207"/>
                    </a:lnTo>
                    <a:lnTo>
                      <a:pt x="682" y="294"/>
                    </a:lnTo>
                    <a:lnTo>
                      <a:pt x="682" y="325"/>
                    </a:lnTo>
                    <a:lnTo>
                      <a:pt x="712" y="355"/>
                    </a:lnTo>
                    <a:lnTo>
                      <a:pt x="742" y="355"/>
                    </a:lnTo>
                    <a:lnTo>
                      <a:pt x="771" y="385"/>
                    </a:lnTo>
                    <a:lnTo>
                      <a:pt x="771" y="413"/>
                    </a:lnTo>
                    <a:lnTo>
                      <a:pt x="801" y="443"/>
                    </a:lnTo>
                    <a:lnTo>
                      <a:pt x="830" y="503"/>
                    </a:lnTo>
                    <a:lnTo>
                      <a:pt x="889" y="561"/>
                    </a:lnTo>
                    <a:lnTo>
                      <a:pt x="860" y="561"/>
                    </a:lnTo>
                    <a:lnTo>
                      <a:pt x="801" y="621"/>
                    </a:lnTo>
                    <a:lnTo>
                      <a:pt x="801" y="650"/>
                    </a:lnTo>
                    <a:lnTo>
                      <a:pt x="771" y="680"/>
                    </a:lnTo>
                    <a:lnTo>
                      <a:pt x="771" y="710"/>
                    </a:lnTo>
                    <a:lnTo>
                      <a:pt x="742" y="740"/>
                    </a:lnTo>
                    <a:lnTo>
                      <a:pt x="623" y="740"/>
                    </a:lnTo>
                    <a:lnTo>
                      <a:pt x="594" y="768"/>
                    </a:lnTo>
                    <a:lnTo>
                      <a:pt x="533" y="768"/>
                    </a:lnTo>
                    <a:lnTo>
                      <a:pt x="533" y="798"/>
                    </a:lnTo>
                    <a:lnTo>
                      <a:pt x="505" y="828"/>
                    </a:lnTo>
                    <a:close/>
                  </a:path>
                </a:pathLst>
              </a:custGeom>
              <a:solidFill>
                <a:srgbClr val="FFFF7F"/>
              </a:solidFill>
              <a:ln w="9525">
                <a:noFill/>
                <a:round/>
                <a:headEnd/>
                <a:tailEnd/>
              </a:ln>
            </p:spPr>
            <p:txBody>
              <a:bodyPr/>
              <a:lstStyle/>
              <a:p>
                <a:endParaRPr lang="en-GB"/>
              </a:p>
            </p:txBody>
          </p:sp>
          <p:sp>
            <p:nvSpPr>
              <p:cNvPr id="19503" name="Freeform 47"/>
              <p:cNvSpPr>
                <a:spLocks/>
              </p:cNvSpPr>
              <p:nvPr/>
            </p:nvSpPr>
            <p:spPr bwMode="auto">
              <a:xfrm>
                <a:off x="5013" y="4251"/>
                <a:ext cx="7" cy="7"/>
              </a:xfrm>
              <a:custGeom>
                <a:avLst/>
                <a:gdLst/>
                <a:ahLst/>
                <a:cxnLst>
                  <a:cxn ang="0">
                    <a:pos x="0" y="0"/>
                  </a:cxn>
                  <a:cxn ang="0">
                    <a:pos x="0" y="27"/>
                  </a:cxn>
                  <a:cxn ang="0">
                    <a:pos x="29" y="27"/>
                  </a:cxn>
                  <a:cxn ang="0">
                    <a:pos x="0" y="0"/>
                  </a:cxn>
                </a:cxnLst>
                <a:rect l="0" t="0" r="r" b="b"/>
                <a:pathLst>
                  <a:path w="29" h="27">
                    <a:moveTo>
                      <a:pt x="0" y="0"/>
                    </a:moveTo>
                    <a:lnTo>
                      <a:pt x="0" y="27"/>
                    </a:lnTo>
                    <a:lnTo>
                      <a:pt x="29" y="27"/>
                    </a:lnTo>
                    <a:lnTo>
                      <a:pt x="0" y="0"/>
                    </a:lnTo>
                    <a:close/>
                  </a:path>
                </a:pathLst>
              </a:custGeom>
              <a:solidFill>
                <a:srgbClr val="7FC543"/>
              </a:solidFill>
              <a:ln w="9525">
                <a:noFill/>
                <a:round/>
                <a:headEnd/>
                <a:tailEnd/>
              </a:ln>
            </p:spPr>
            <p:txBody>
              <a:bodyPr/>
              <a:lstStyle/>
              <a:p>
                <a:endParaRPr lang="en-GB"/>
              </a:p>
            </p:txBody>
          </p:sp>
          <p:sp>
            <p:nvSpPr>
              <p:cNvPr id="19504" name="Freeform 48"/>
              <p:cNvSpPr>
                <a:spLocks/>
              </p:cNvSpPr>
              <p:nvPr/>
            </p:nvSpPr>
            <p:spPr bwMode="auto">
              <a:xfrm>
                <a:off x="5694" y="2882"/>
                <a:ext cx="75" cy="163"/>
              </a:xfrm>
              <a:custGeom>
                <a:avLst/>
                <a:gdLst/>
                <a:ahLst/>
                <a:cxnLst>
                  <a:cxn ang="0">
                    <a:pos x="61" y="297"/>
                  </a:cxn>
                  <a:cxn ang="0">
                    <a:pos x="0" y="355"/>
                  </a:cxn>
                  <a:cxn ang="0">
                    <a:pos x="0" y="415"/>
                  </a:cxn>
                  <a:cxn ang="0">
                    <a:pos x="31" y="444"/>
                  </a:cxn>
                  <a:cxn ang="0">
                    <a:pos x="91" y="444"/>
                  </a:cxn>
                  <a:cxn ang="0">
                    <a:pos x="119" y="474"/>
                  </a:cxn>
                  <a:cxn ang="0">
                    <a:pos x="119" y="503"/>
                  </a:cxn>
                  <a:cxn ang="0">
                    <a:pos x="179" y="503"/>
                  </a:cxn>
                  <a:cxn ang="0">
                    <a:pos x="179" y="533"/>
                  </a:cxn>
                  <a:cxn ang="0">
                    <a:pos x="209" y="562"/>
                  </a:cxn>
                  <a:cxn ang="0">
                    <a:pos x="209" y="592"/>
                  </a:cxn>
                  <a:cxn ang="0">
                    <a:pos x="268" y="653"/>
                  </a:cxn>
                  <a:cxn ang="0">
                    <a:pos x="268" y="622"/>
                  </a:cxn>
                  <a:cxn ang="0">
                    <a:pos x="298" y="622"/>
                  </a:cxn>
                  <a:cxn ang="0">
                    <a:pos x="298" y="0"/>
                  </a:cxn>
                  <a:cxn ang="0">
                    <a:pos x="238" y="0"/>
                  </a:cxn>
                  <a:cxn ang="0">
                    <a:pos x="238" y="30"/>
                  </a:cxn>
                  <a:cxn ang="0">
                    <a:pos x="209" y="0"/>
                  </a:cxn>
                  <a:cxn ang="0">
                    <a:pos x="179" y="0"/>
                  </a:cxn>
                  <a:cxn ang="0">
                    <a:pos x="179" y="30"/>
                  </a:cxn>
                  <a:cxn ang="0">
                    <a:pos x="149" y="0"/>
                  </a:cxn>
                  <a:cxn ang="0">
                    <a:pos x="119" y="0"/>
                  </a:cxn>
                  <a:cxn ang="0">
                    <a:pos x="149" y="30"/>
                  </a:cxn>
                  <a:cxn ang="0">
                    <a:pos x="149" y="149"/>
                  </a:cxn>
                  <a:cxn ang="0">
                    <a:pos x="119" y="178"/>
                  </a:cxn>
                  <a:cxn ang="0">
                    <a:pos x="119" y="237"/>
                  </a:cxn>
                  <a:cxn ang="0">
                    <a:pos x="91" y="267"/>
                  </a:cxn>
                  <a:cxn ang="0">
                    <a:pos x="91" y="297"/>
                  </a:cxn>
                  <a:cxn ang="0">
                    <a:pos x="61" y="267"/>
                  </a:cxn>
                  <a:cxn ang="0">
                    <a:pos x="61" y="297"/>
                  </a:cxn>
                </a:cxnLst>
                <a:rect l="0" t="0" r="r" b="b"/>
                <a:pathLst>
                  <a:path w="298" h="653">
                    <a:moveTo>
                      <a:pt x="61" y="297"/>
                    </a:moveTo>
                    <a:lnTo>
                      <a:pt x="0" y="355"/>
                    </a:lnTo>
                    <a:lnTo>
                      <a:pt x="0" y="415"/>
                    </a:lnTo>
                    <a:lnTo>
                      <a:pt x="31" y="444"/>
                    </a:lnTo>
                    <a:lnTo>
                      <a:pt x="91" y="444"/>
                    </a:lnTo>
                    <a:lnTo>
                      <a:pt x="119" y="474"/>
                    </a:lnTo>
                    <a:lnTo>
                      <a:pt x="119" y="503"/>
                    </a:lnTo>
                    <a:lnTo>
                      <a:pt x="179" y="503"/>
                    </a:lnTo>
                    <a:lnTo>
                      <a:pt x="179" y="533"/>
                    </a:lnTo>
                    <a:lnTo>
                      <a:pt x="209" y="562"/>
                    </a:lnTo>
                    <a:lnTo>
                      <a:pt x="209" y="592"/>
                    </a:lnTo>
                    <a:lnTo>
                      <a:pt x="268" y="653"/>
                    </a:lnTo>
                    <a:lnTo>
                      <a:pt x="268" y="622"/>
                    </a:lnTo>
                    <a:lnTo>
                      <a:pt x="298" y="622"/>
                    </a:lnTo>
                    <a:lnTo>
                      <a:pt x="298" y="0"/>
                    </a:lnTo>
                    <a:lnTo>
                      <a:pt x="238" y="0"/>
                    </a:lnTo>
                    <a:lnTo>
                      <a:pt x="238" y="30"/>
                    </a:lnTo>
                    <a:lnTo>
                      <a:pt x="209" y="0"/>
                    </a:lnTo>
                    <a:lnTo>
                      <a:pt x="179" y="0"/>
                    </a:lnTo>
                    <a:lnTo>
                      <a:pt x="179" y="30"/>
                    </a:lnTo>
                    <a:lnTo>
                      <a:pt x="149" y="0"/>
                    </a:lnTo>
                    <a:lnTo>
                      <a:pt x="119" y="0"/>
                    </a:lnTo>
                    <a:lnTo>
                      <a:pt x="149" y="30"/>
                    </a:lnTo>
                    <a:lnTo>
                      <a:pt x="149" y="149"/>
                    </a:lnTo>
                    <a:lnTo>
                      <a:pt x="119" y="178"/>
                    </a:lnTo>
                    <a:lnTo>
                      <a:pt x="119" y="237"/>
                    </a:lnTo>
                    <a:lnTo>
                      <a:pt x="91" y="267"/>
                    </a:lnTo>
                    <a:lnTo>
                      <a:pt x="91" y="297"/>
                    </a:lnTo>
                    <a:lnTo>
                      <a:pt x="61" y="267"/>
                    </a:lnTo>
                    <a:lnTo>
                      <a:pt x="61" y="297"/>
                    </a:lnTo>
                    <a:close/>
                  </a:path>
                </a:pathLst>
              </a:custGeom>
              <a:solidFill>
                <a:srgbClr val="E6F6ED"/>
              </a:solidFill>
              <a:ln w="9525">
                <a:noFill/>
                <a:round/>
                <a:headEnd/>
                <a:tailEnd/>
              </a:ln>
            </p:spPr>
            <p:txBody>
              <a:bodyPr/>
              <a:lstStyle/>
              <a:p>
                <a:endParaRPr lang="en-GB"/>
              </a:p>
            </p:txBody>
          </p:sp>
          <p:sp>
            <p:nvSpPr>
              <p:cNvPr id="19505" name="Freeform 49"/>
              <p:cNvSpPr>
                <a:spLocks/>
              </p:cNvSpPr>
              <p:nvPr/>
            </p:nvSpPr>
            <p:spPr bwMode="auto">
              <a:xfrm>
                <a:off x="5754" y="3045"/>
                <a:ext cx="7" cy="22"/>
              </a:xfrm>
              <a:custGeom>
                <a:avLst/>
                <a:gdLst/>
                <a:ahLst/>
                <a:cxnLst>
                  <a:cxn ang="0">
                    <a:pos x="30" y="0"/>
                  </a:cxn>
                  <a:cxn ang="0">
                    <a:pos x="0" y="27"/>
                  </a:cxn>
                  <a:cxn ang="0">
                    <a:pos x="0" y="57"/>
                  </a:cxn>
                  <a:cxn ang="0">
                    <a:pos x="30" y="88"/>
                  </a:cxn>
                  <a:cxn ang="0">
                    <a:pos x="30" y="0"/>
                  </a:cxn>
                </a:cxnLst>
                <a:rect l="0" t="0" r="r" b="b"/>
                <a:pathLst>
                  <a:path w="30" h="88">
                    <a:moveTo>
                      <a:pt x="30" y="0"/>
                    </a:moveTo>
                    <a:lnTo>
                      <a:pt x="0" y="27"/>
                    </a:lnTo>
                    <a:lnTo>
                      <a:pt x="0" y="57"/>
                    </a:lnTo>
                    <a:lnTo>
                      <a:pt x="30" y="88"/>
                    </a:lnTo>
                    <a:lnTo>
                      <a:pt x="30" y="0"/>
                    </a:lnTo>
                    <a:close/>
                  </a:path>
                </a:pathLst>
              </a:custGeom>
              <a:solidFill>
                <a:srgbClr val="E6F6ED"/>
              </a:solidFill>
              <a:ln w="9525">
                <a:noFill/>
                <a:round/>
                <a:headEnd/>
                <a:tailEnd/>
              </a:ln>
            </p:spPr>
            <p:txBody>
              <a:bodyPr/>
              <a:lstStyle/>
              <a:p>
                <a:endParaRPr lang="en-GB"/>
              </a:p>
            </p:txBody>
          </p:sp>
          <p:sp>
            <p:nvSpPr>
              <p:cNvPr id="19506" name="Freeform 50"/>
              <p:cNvSpPr>
                <a:spLocks/>
              </p:cNvSpPr>
              <p:nvPr/>
            </p:nvSpPr>
            <p:spPr bwMode="auto">
              <a:xfrm>
                <a:off x="5761" y="3067"/>
                <a:ext cx="8" cy="15"/>
              </a:xfrm>
              <a:custGeom>
                <a:avLst/>
                <a:gdLst/>
                <a:ahLst/>
                <a:cxnLst>
                  <a:cxn ang="0">
                    <a:pos x="30" y="58"/>
                  </a:cxn>
                  <a:cxn ang="0">
                    <a:pos x="30" y="0"/>
                  </a:cxn>
                  <a:cxn ang="0">
                    <a:pos x="0" y="30"/>
                  </a:cxn>
                  <a:cxn ang="0">
                    <a:pos x="30" y="58"/>
                  </a:cxn>
                </a:cxnLst>
                <a:rect l="0" t="0" r="r" b="b"/>
                <a:pathLst>
                  <a:path w="30" h="58">
                    <a:moveTo>
                      <a:pt x="30" y="58"/>
                    </a:moveTo>
                    <a:lnTo>
                      <a:pt x="30" y="0"/>
                    </a:lnTo>
                    <a:lnTo>
                      <a:pt x="0" y="30"/>
                    </a:lnTo>
                    <a:lnTo>
                      <a:pt x="30" y="58"/>
                    </a:lnTo>
                    <a:close/>
                  </a:path>
                </a:pathLst>
              </a:custGeom>
              <a:solidFill>
                <a:srgbClr val="E6F6ED"/>
              </a:solidFill>
              <a:ln w="9525">
                <a:noFill/>
                <a:round/>
                <a:headEnd/>
                <a:tailEnd/>
              </a:ln>
            </p:spPr>
            <p:txBody>
              <a:bodyPr/>
              <a:lstStyle/>
              <a:p>
                <a:endParaRPr lang="en-GB"/>
              </a:p>
            </p:txBody>
          </p:sp>
          <p:sp>
            <p:nvSpPr>
              <p:cNvPr id="19507" name="Freeform 51"/>
              <p:cNvSpPr>
                <a:spLocks/>
              </p:cNvSpPr>
              <p:nvPr/>
            </p:nvSpPr>
            <p:spPr bwMode="auto">
              <a:xfrm>
                <a:off x="5628" y="3208"/>
                <a:ext cx="141" cy="251"/>
              </a:xfrm>
              <a:custGeom>
                <a:avLst/>
                <a:gdLst/>
                <a:ahLst/>
                <a:cxnLst>
                  <a:cxn ang="0">
                    <a:pos x="444" y="29"/>
                  </a:cxn>
                  <a:cxn ang="0">
                    <a:pos x="444" y="0"/>
                  </a:cxn>
                  <a:cxn ang="0">
                    <a:pos x="356" y="0"/>
                  </a:cxn>
                  <a:cxn ang="0">
                    <a:pos x="326" y="29"/>
                  </a:cxn>
                  <a:cxn ang="0">
                    <a:pos x="296" y="29"/>
                  </a:cxn>
                  <a:cxn ang="0">
                    <a:pos x="296" y="88"/>
                  </a:cxn>
                  <a:cxn ang="0">
                    <a:pos x="326" y="88"/>
                  </a:cxn>
                  <a:cxn ang="0">
                    <a:pos x="326" y="118"/>
                  </a:cxn>
                  <a:cxn ang="0">
                    <a:pos x="356" y="148"/>
                  </a:cxn>
                  <a:cxn ang="0">
                    <a:pos x="384" y="148"/>
                  </a:cxn>
                  <a:cxn ang="0">
                    <a:pos x="444" y="206"/>
                  </a:cxn>
                  <a:cxn ang="0">
                    <a:pos x="444" y="236"/>
                  </a:cxn>
                  <a:cxn ang="0">
                    <a:pos x="414" y="266"/>
                  </a:cxn>
                  <a:cxn ang="0">
                    <a:pos x="384" y="266"/>
                  </a:cxn>
                  <a:cxn ang="0">
                    <a:pos x="356" y="236"/>
                  </a:cxn>
                  <a:cxn ang="0">
                    <a:pos x="326" y="236"/>
                  </a:cxn>
                  <a:cxn ang="0">
                    <a:pos x="296" y="206"/>
                  </a:cxn>
                  <a:cxn ang="0">
                    <a:pos x="265" y="236"/>
                  </a:cxn>
                  <a:cxn ang="0">
                    <a:pos x="237" y="236"/>
                  </a:cxn>
                  <a:cxn ang="0">
                    <a:pos x="207" y="206"/>
                  </a:cxn>
                  <a:cxn ang="0">
                    <a:pos x="178" y="206"/>
                  </a:cxn>
                  <a:cxn ang="0">
                    <a:pos x="178" y="179"/>
                  </a:cxn>
                  <a:cxn ang="0">
                    <a:pos x="147" y="179"/>
                  </a:cxn>
                  <a:cxn ang="0">
                    <a:pos x="119" y="148"/>
                  </a:cxn>
                  <a:cxn ang="0">
                    <a:pos x="28" y="148"/>
                  </a:cxn>
                  <a:cxn ang="0">
                    <a:pos x="0" y="179"/>
                  </a:cxn>
                  <a:cxn ang="0">
                    <a:pos x="0" y="206"/>
                  </a:cxn>
                  <a:cxn ang="0">
                    <a:pos x="28" y="206"/>
                  </a:cxn>
                  <a:cxn ang="0">
                    <a:pos x="28" y="236"/>
                  </a:cxn>
                  <a:cxn ang="0">
                    <a:pos x="0" y="236"/>
                  </a:cxn>
                  <a:cxn ang="0">
                    <a:pos x="58" y="297"/>
                  </a:cxn>
                  <a:cxn ang="0">
                    <a:pos x="119" y="297"/>
                  </a:cxn>
                  <a:cxn ang="0">
                    <a:pos x="178" y="354"/>
                  </a:cxn>
                  <a:cxn ang="0">
                    <a:pos x="119" y="415"/>
                  </a:cxn>
                  <a:cxn ang="0">
                    <a:pos x="147" y="443"/>
                  </a:cxn>
                  <a:cxn ang="0">
                    <a:pos x="147" y="473"/>
                  </a:cxn>
                  <a:cxn ang="0">
                    <a:pos x="207" y="504"/>
                  </a:cxn>
                  <a:cxn ang="0">
                    <a:pos x="237" y="504"/>
                  </a:cxn>
                  <a:cxn ang="0">
                    <a:pos x="237" y="534"/>
                  </a:cxn>
                  <a:cxn ang="0">
                    <a:pos x="296" y="534"/>
                  </a:cxn>
                  <a:cxn ang="0">
                    <a:pos x="296" y="622"/>
                  </a:cxn>
                  <a:cxn ang="0">
                    <a:pos x="207" y="622"/>
                  </a:cxn>
                  <a:cxn ang="0">
                    <a:pos x="237" y="652"/>
                  </a:cxn>
                  <a:cxn ang="0">
                    <a:pos x="265" y="652"/>
                  </a:cxn>
                  <a:cxn ang="0">
                    <a:pos x="326" y="710"/>
                  </a:cxn>
                  <a:cxn ang="0">
                    <a:pos x="356" y="710"/>
                  </a:cxn>
                  <a:cxn ang="0">
                    <a:pos x="414" y="770"/>
                  </a:cxn>
                  <a:cxn ang="0">
                    <a:pos x="474" y="770"/>
                  </a:cxn>
                  <a:cxn ang="0">
                    <a:pos x="503" y="799"/>
                  </a:cxn>
                  <a:cxn ang="0">
                    <a:pos x="474" y="829"/>
                  </a:cxn>
                  <a:cxn ang="0">
                    <a:pos x="533" y="888"/>
                  </a:cxn>
                  <a:cxn ang="0">
                    <a:pos x="503" y="888"/>
                  </a:cxn>
                  <a:cxn ang="0">
                    <a:pos x="503" y="977"/>
                  </a:cxn>
                  <a:cxn ang="0">
                    <a:pos x="533" y="1007"/>
                  </a:cxn>
                  <a:cxn ang="0">
                    <a:pos x="563" y="977"/>
                  </a:cxn>
                  <a:cxn ang="0">
                    <a:pos x="563" y="88"/>
                  </a:cxn>
                  <a:cxn ang="0">
                    <a:pos x="533" y="88"/>
                  </a:cxn>
                  <a:cxn ang="0">
                    <a:pos x="503" y="59"/>
                  </a:cxn>
                  <a:cxn ang="0">
                    <a:pos x="474" y="59"/>
                  </a:cxn>
                  <a:cxn ang="0">
                    <a:pos x="444" y="29"/>
                  </a:cxn>
                </a:cxnLst>
                <a:rect l="0" t="0" r="r" b="b"/>
                <a:pathLst>
                  <a:path w="563" h="1007">
                    <a:moveTo>
                      <a:pt x="444" y="29"/>
                    </a:moveTo>
                    <a:lnTo>
                      <a:pt x="444" y="0"/>
                    </a:lnTo>
                    <a:lnTo>
                      <a:pt x="356" y="0"/>
                    </a:lnTo>
                    <a:lnTo>
                      <a:pt x="326" y="29"/>
                    </a:lnTo>
                    <a:lnTo>
                      <a:pt x="296" y="29"/>
                    </a:lnTo>
                    <a:lnTo>
                      <a:pt x="296" y="88"/>
                    </a:lnTo>
                    <a:lnTo>
                      <a:pt x="326" y="88"/>
                    </a:lnTo>
                    <a:lnTo>
                      <a:pt x="326" y="118"/>
                    </a:lnTo>
                    <a:lnTo>
                      <a:pt x="356" y="148"/>
                    </a:lnTo>
                    <a:lnTo>
                      <a:pt x="384" y="148"/>
                    </a:lnTo>
                    <a:lnTo>
                      <a:pt x="444" y="206"/>
                    </a:lnTo>
                    <a:lnTo>
                      <a:pt x="444" y="236"/>
                    </a:lnTo>
                    <a:lnTo>
                      <a:pt x="414" y="266"/>
                    </a:lnTo>
                    <a:lnTo>
                      <a:pt x="384" y="266"/>
                    </a:lnTo>
                    <a:lnTo>
                      <a:pt x="356" y="236"/>
                    </a:lnTo>
                    <a:lnTo>
                      <a:pt x="326" y="236"/>
                    </a:lnTo>
                    <a:lnTo>
                      <a:pt x="296" y="206"/>
                    </a:lnTo>
                    <a:lnTo>
                      <a:pt x="265" y="236"/>
                    </a:lnTo>
                    <a:lnTo>
                      <a:pt x="237" y="236"/>
                    </a:lnTo>
                    <a:lnTo>
                      <a:pt x="207" y="206"/>
                    </a:lnTo>
                    <a:lnTo>
                      <a:pt x="178" y="206"/>
                    </a:lnTo>
                    <a:lnTo>
                      <a:pt x="178" y="179"/>
                    </a:lnTo>
                    <a:lnTo>
                      <a:pt x="147" y="179"/>
                    </a:lnTo>
                    <a:lnTo>
                      <a:pt x="119" y="148"/>
                    </a:lnTo>
                    <a:lnTo>
                      <a:pt x="28" y="148"/>
                    </a:lnTo>
                    <a:lnTo>
                      <a:pt x="0" y="179"/>
                    </a:lnTo>
                    <a:lnTo>
                      <a:pt x="0" y="206"/>
                    </a:lnTo>
                    <a:lnTo>
                      <a:pt x="28" y="206"/>
                    </a:lnTo>
                    <a:lnTo>
                      <a:pt x="28" y="236"/>
                    </a:lnTo>
                    <a:lnTo>
                      <a:pt x="0" y="236"/>
                    </a:lnTo>
                    <a:lnTo>
                      <a:pt x="58" y="297"/>
                    </a:lnTo>
                    <a:lnTo>
                      <a:pt x="119" y="297"/>
                    </a:lnTo>
                    <a:lnTo>
                      <a:pt x="178" y="354"/>
                    </a:lnTo>
                    <a:lnTo>
                      <a:pt x="119" y="415"/>
                    </a:lnTo>
                    <a:lnTo>
                      <a:pt x="147" y="443"/>
                    </a:lnTo>
                    <a:lnTo>
                      <a:pt x="147" y="473"/>
                    </a:lnTo>
                    <a:lnTo>
                      <a:pt x="207" y="504"/>
                    </a:lnTo>
                    <a:lnTo>
                      <a:pt x="237" y="504"/>
                    </a:lnTo>
                    <a:lnTo>
                      <a:pt x="237" y="534"/>
                    </a:lnTo>
                    <a:lnTo>
                      <a:pt x="296" y="534"/>
                    </a:lnTo>
                    <a:lnTo>
                      <a:pt x="296" y="622"/>
                    </a:lnTo>
                    <a:lnTo>
                      <a:pt x="207" y="622"/>
                    </a:lnTo>
                    <a:lnTo>
                      <a:pt x="237" y="652"/>
                    </a:lnTo>
                    <a:lnTo>
                      <a:pt x="265" y="652"/>
                    </a:lnTo>
                    <a:lnTo>
                      <a:pt x="326" y="710"/>
                    </a:lnTo>
                    <a:lnTo>
                      <a:pt x="356" y="710"/>
                    </a:lnTo>
                    <a:lnTo>
                      <a:pt x="414" y="770"/>
                    </a:lnTo>
                    <a:lnTo>
                      <a:pt x="474" y="770"/>
                    </a:lnTo>
                    <a:lnTo>
                      <a:pt x="503" y="799"/>
                    </a:lnTo>
                    <a:lnTo>
                      <a:pt x="474" y="829"/>
                    </a:lnTo>
                    <a:lnTo>
                      <a:pt x="533" y="888"/>
                    </a:lnTo>
                    <a:lnTo>
                      <a:pt x="503" y="888"/>
                    </a:lnTo>
                    <a:lnTo>
                      <a:pt x="503" y="977"/>
                    </a:lnTo>
                    <a:lnTo>
                      <a:pt x="533" y="1007"/>
                    </a:lnTo>
                    <a:lnTo>
                      <a:pt x="563" y="977"/>
                    </a:lnTo>
                    <a:lnTo>
                      <a:pt x="563" y="88"/>
                    </a:lnTo>
                    <a:lnTo>
                      <a:pt x="533" y="88"/>
                    </a:lnTo>
                    <a:lnTo>
                      <a:pt x="503" y="59"/>
                    </a:lnTo>
                    <a:lnTo>
                      <a:pt x="474" y="59"/>
                    </a:lnTo>
                    <a:lnTo>
                      <a:pt x="444" y="29"/>
                    </a:lnTo>
                    <a:close/>
                  </a:path>
                </a:pathLst>
              </a:custGeom>
              <a:solidFill>
                <a:srgbClr val="E26359"/>
              </a:solidFill>
              <a:ln w="9525">
                <a:noFill/>
                <a:round/>
                <a:headEnd/>
                <a:tailEnd/>
              </a:ln>
            </p:spPr>
            <p:txBody>
              <a:bodyPr/>
              <a:lstStyle/>
              <a:p>
                <a:endParaRPr lang="en-GB"/>
              </a:p>
            </p:txBody>
          </p:sp>
          <p:sp>
            <p:nvSpPr>
              <p:cNvPr id="19508" name="Freeform 52"/>
              <p:cNvSpPr>
                <a:spLocks/>
              </p:cNvSpPr>
              <p:nvPr/>
            </p:nvSpPr>
            <p:spPr bwMode="auto">
              <a:xfrm>
                <a:off x="5576" y="3385"/>
                <a:ext cx="193" cy="333"/>
              </a:xfrm>
              <a:custGeom>
                <a:avLst/>
                <a:gdLst/>
                <a:ahLst/>
                <a:cxnLst>
                  <a:cxn ang="0">
                    <a:pos x="178" y="0"/>
                  </a:cxn>
                  <a:cxn ang="0">
                    <a:pos x="147" y="0"/>
                  </a:cxn>
                  <a:cxn ang="0">
                    <a:pos x="119" y="30"/>
                  </a:cxn>
                  <a:cxn ang="0">
                    <a:pos x="119" y="119"/>
                  </a:cxn>
                  <a:cxn ang="0">
                    <a:pos x="0" y="119"/>
                  </a:cxn>
                  <a:cxn ang="0">
                    <a:pos x="28" y="149"/>
                  </a:cxn>
                  <a:cxn ang="0">
                    <a:pos x="28" y="178"/>
                  </a:cxn>
                  <a:cxn ang="0">
                    <a:pos x="58" y="178"/>
                  </a:cxn>
                  <a:cxn ang="0">
                    <a:pos x="89" y="207"/>
                  </a:cxn>
                  <a:cxn ang="0">
                    <a:pos x="89" y="237"/>
                  </a:cxn>
                  <a:cxn ang="0">
                    <a:pos x="58" y="267"/>
                  </a:cxn>
                  <a:cxn ang="0">
                    <a:pos x="119" y="325"/>
                  </a:cxn>
                  <a:cxn ang="0">
                    <a:pos x="119" y="416"/>
                  </a:cxn>
                  <a:cxn ang="0">
                    <a:pos x="147" y="416"/>
                  </a:cxn>
                  <a:cxn ang="0">
                    <a:pos x="119" y="444"/>
                  </a:cxn>
                  <a:cxn ang="0">
                    <a:pos x="147" y="474"/>
                  </a:cxn>
                  <a:cxn ang="0">
                    <a:pos x="178" y="474"/>
                  </a:cxn>
                  <a:cxn ang="0">
                    <a:pos x="178" y="534"/>
                  </a:cxn>
                  <a:cxn ang="0">
                    <a:pos x="147" y="562"/>
                  </a:cxn>
                  <a:cxn ang="0">
                    <a:pos x="147" y="653"/>
                  </a:cxn>
                  <a:cxn ang="0">
                    <a:pos x="207" y="653"/>
                  </a:cxn>
                  <a:cxn ang="0">
                    <a:pos x="235" y="680"/>
                  </a:cxn>
                  <a:cxn ang="0">
                    <a:pos x="235" y="710"/>
                  </a:cxn>
                  <a:cxn ang="0">
                    <a:pos x="265" y="741"/>
                  </a:cxn>
                  <a:cxn ang="0">
                    <a:pos x="265" y="799"/>
                  </a:cxn>
                  <a:cxn ang="0">
                    <a:pos x="296" y="799"/>
                  </a:cxn>
                  <a:cxn ang="0">
                    <a:pos x="326" y="829"/>
                  </a:cxn>
                  <a:cxn ang="0">
                    <a:pos x="326" y="887"/>
                  </a:cxn>
                  <a:cxn ang="0">
                    <a:pos x="326" y="918"/>
                  </a:cxn>
                  <a:cxn ang="0">
                    <a:pos x="354" y="918"/>
                  </a:cxn>
                  <a:cxn ang="0">
                    <a:pos x="354" y="978"/>
                  </a:cxn>
                  <a:cxn ang="0">
                    <a:pos x="414" y="1036"/>
                  </a:cxn>
                  <a:cxn ang="0">
                    <a:pos x="414" y="1096"/>
                  </a:cxn>
                  <a:cxn ang="0">
                    <a:pos x="444" y="1125"/>
                  </a:cxn>
                  <a:cxn ang="0">
                    <a:pos x="503" y="1154"/>
                  </a:cxn>
                  <a:cxn ang="0">
                    <a:pos x="503" y="1214"/>
                  </a:cxn>
                  <a:cxn ang="0">
                    <a:pos x="533" y="1243"/>
                  </a:cxn>
                  <a:cxn ang="0">
                    <a:pos x="533" y="1273"/>
                  </a:cxn>
                  <a:cxn ang="0">
                    <a:pos x="591" y="1273"/>
                  </a:cxn>
                  <a:cxn ang="0">
                    <a:pos x="591" y="1303"/>
                  </a:cxn>
                  <a:cxn ang="0">
                    <a:pos x="621" y="1303"/>
                  </a:cxn>
                  <a:cxn ang="0">
                    <a:pos x="651" y="1332"/>
                  </a:cxn>
                  <a:cxn ang="0">
                    <a:pos x="770" y="1332"/>
                  </a:cxn>
                  <a:cxn ang="0">
                    <a:pos x="770" y="267"/>
                  </a:cxn>
                  <a:cxn ang="0">
                    <a:pos x="740" y="297"/>
                  </a:cxn>
                  <a:cxn ang="0">
                    <a:pos x="651" y="297"/>
                  </a:cxn>
                  <a:cxn ang="0">
                    <a:pos x="651" y="325"/>
                  </a:cxn>
                  <a:cxn ang="0">
                    <a:pos x="621" y="325"/>
                  </a:cxn>
                  <a:cxn ang="0">
                    <a:pos x="591" y="297"/>
                  </a:cxn>
                  <a:cxn ang="0">
                    <a:pos x="503" y="297"/>
                  </a:cxn>
                  <a:cxn ang="0">
                    <a:pos x="472" y="267"/>
                  </a:cxn>
                  <a:cxn ang="0">
                    <a:pos x="414" y="267"/>
                  </a:cxn>
                  <a:cxn ang="0">
                    <a:pos x="385" y="207"/>
                  </a:cxn>
                  <a:cxn ang="0">
                    <a:pos x="354" y="178"/>
                  </a:cxn>
                  <a:cxn ang="0">
                    <a:pos x="326" y="178"/>
                  </a:cxn>
                  <a:cxn ang="0">
                    <a:pos x="265" y="119"/>
                  </a:cxn>
                  <a:cxn ang="0">
                    <a:pos x="265" y="89"/>
                  </a:cxn>
                  <a:cxn ang="0">
                    <a:pos x="235" y="60"/>
                  </a:cxn>
                  <a:cxn ang="0">
                    <a:pos x="207" y="60"/>
                  </a:cxn>
                  <a:cxn ang="0">
                    <a:pos x="207" y="30"/>
                  </a:cxn>
                  <a:cxn ang="0">
                    <a:pos x="178" y="0"/>
                  </a:cxn>
                </a:cxnLst>
                <a:rect l="0" t="0" r="r" b="b"/>
                <a:pathLst>
                  <a:path w="770" h="1332">
                    <a:moveTo>
                      <a:pt x="178" y="0"/>
                    </a:moveTo>
                    <a:lnTo>
                      <a:pt x="147" y="0"/>
                    </a:lnTo>
                    <a:lnTo>
                      <a:pt x="119" y="30"/>
                    </a:lnTo>
                    <a:lnTo>
                      <a:pt x="119" y="119"/>
                    </a:lnTo>
                    <a:lnTo>
                      <a:pt x="0" y="119"/>
                    </a:lnTo>
                    <a:lnTo>
                      <a:pt x="28" y="149"/>
                    </a:lnTo>
                    <a:lnTo>
                      <a:pt x="28" y="178"/>
                    </a:lnTo>
                    <a:lnTo>
                      <a:pt x="58" y="178"/>
                    </a:lnTo>
                    <a:lnTo>
                      <a:pt x="89" y="207"/>
                    </a:lnTo>
                    <a:lnTo>
                      <a:pt x="89" y="237"/>
                    </a:lnTo>
                    <a:lnTo>
                      <a:pt x="58" y="267"/>
                    </a:lnTo>
                    <a:lnTo>
                      <a:pt x="119" y="325"/>
                    </a:lnTo>
                    <a:lnTo>
                      <a:pt x="119" y="416"/>
                    </a:lnTo>
                    <a:lnTo>
                      <a:pt x="147" y="416"/>
                    </a:lnTo>
                    <a:lnTo>
                      <a:pt x="119" y="444"/>
                    </a:lnTo>
                    <a:lnTo>
                      <a:pt x="147" y="474"/>
                    </a:lnTo>
                    <a:lnTo>
                      <a:pt x="178" y="474"/>
                    </a:lnTo>
                    <a:lnTo>
                      <a:pt x="178" y="534"/>
                    </a:lnTo>
                    <a:lnTo>
                      <a:pt x="147" y="562"/>
                    </a:lnTo>
                    <a:lnTo>
                      <a:pt x="147" y="653"/>
                    </a:lnTo>
                    <a:lnTo>
                      <a:pt x="207" y="653"/>
                    </a:lnTo>
                    <a:lnTo>
                      <a:pt x="235" y="680"/>
                    </a:lnTo>
                    <a:lnTo>
                      <a:pt x="235" y="710"/>
                    </a:lnTo>
                    <a:lnTo>
                      <a:pt x="265" y="741"/>
                    </a:lnTo>
                    <a:lnTo>
                      <a:pt x="265" y="799"/>
                    </a:lnTo>
                    <a:lnTo>
                      <a:pt x="296" y="799"/>
                    </a:lnTo>
                    <a:lnTo>
                      <a:pt x="326" y="829"/>
                    </a:lnTo>
                    <a:lnTo>
                      <a:pt x="326" y="887"/>
                    </a:lnTo>
                    <a:lnTo>
                      <a:pt x="326" y="918"/>
                    </a:lnTo>
                    <a:lnTo>
                      <a:pt x="354" y="918"/>
                    </a:lnTo>
                    <a:lnTo>
                      <a:pt x="354" y="978"/>
                    </a:lnTo>
                    <a:lnTo>
                      <a:pt x="414" y="1036"/>
                    </a:lnTo>
                    <a:lnTo>
                      <a:pt x="414" y="1096"/>
                    </a:lnTo>
                    <a:lnTo>
                      <a:pt x="444" y="1125"/>
                    </a:lnTo>
                    <a:lnTo>
                      <a:pt x="503" y="1154"/>
                    </a:lnTo>
                    <a:lnTo>
                      <a:pt x="503" y="1214"/>
                    </a:lnTo>
                    <a:lnTo>
                      <a:pt x="533" y="1243"/>
                    </a:lnTo>
                    <a:lnTo>
                      <a:pt x="533" y="1273"/>
                    </a:lnTo>
                    <a:lnTo>
                      <a:pt x="591" y="1273"/>
                    </a:lnTo>
                    <a:lnTo>
                      <a:pt x="591" y="1303"/>
                    </a:lnTo>
                    <a:lnTo>
                      <a:pt x="621" y="1303"/>
                    </a:lnTo>
                    <a:lnTo>
                      <a:pt x="651" y="1332"/>
                    </a:lnTo>
                    <a:lnTo>
                      <a:pt x="770" y="1332"/>
                    </a:lnTo>
                    <a:lnTo>
                      <a:pt x="770" y="267"/>
                    </a:lnTo>
                    <a:lnTo>
                      <a:pt x="740" y="297"/>
                    </a:lnTo>
                    <a:lnTo>
                      <a:pt x="651" y="297"/>
                    </a:lnTo>
                    <a:lnTo>
                      <a:pt x="651" y="325"/>
                    </a:lnTo>
                    <a:lnTo>
                      <a:pt x="621" y="325"/>
                    </a:lnTo>
                    <a:lnTo>
                      <a:pt x="591" y="297"/>
                    </a:lnTo>
                    <a:lnTo>
                      <a:pt x="503" y="297"/>
                    </a:lnTo>
                    <a:lnTo>
                      <a:pt x="472" y="267"/>
                    </a:lnTo>
                    <a:lnTo>
                      <a:pt x="414" y="267"/>
                    </a:lnTo>
                    <a:lnTo>
                      <a:pt x="385" y="207"/>
                    </a:lnTo>
                    <a:lnTo>
                      <a:pt x="354" y="178"/>
                    </a:lnTo>
                    <a:lnTo>
                      <a:pt x="326" y="178"/>
                    </a:lnTo>
                    <a:lnTo>
                      <a:pt x="265" y="119"/>
                    </a:lnTo>
                    <a:lnTo>
                      <a:pt x="265" y="89"/>
                    </a:lnTo>
                    <a:lnTo>
                      <a:pt x="235" y="60"/>
                    </a:lnTo>
                    <a:lnTo>
                      <a:pt x="207" y="60"/>
                    </a:lnTo>
                    <a:lnTo>
                      <a:pt x="207" y="30"/>
                    </a:lnTo>
                    <a:lnTo>
                      <a:pt x="178" y="0"/>
                    </a:lnTo>
                    <a:close/>
                  </a:path>
                </a:pathLst>
              </a:custGeom>
              <a:solidFill>
                <a:srgbClr val="99D6AB"/>
              </a:solidFill>
              <a:ln w="9525">
                <a:noFill/>
                <a:round/>
                <a:headEnd/>
                <a:tailEnd/>
              </a:ln>
            </p:spPr>
            <p:txBody>
              <a:bodyPr/>
              <a:lstStyle/>
              <a:p>
                <a:endParaRPr lang="en-GB"/>
              </a:p>
            </p:txBody>
          </p:sp>
          <p:sp>
            <p:nvSpPr>
              <p:cNvPr id="19509" name="Freeform 53"/>
              <p:cNvSpPr>
                <a:spLocks/>
              </p:cNvSpPr>
              <p:nvPr/>
            </p:nvSpPr>
            <p:spPr bwMode="auto">
              <a:xfrm>
                <a:off x="5628" y="3385"/>
                <a:ext cx="111" cy="82"/>
              </a:xfrm>
              <a:custGeom>
                <a:avLst/>
                <a:gdLst/>
                <a:ahLst/>
                <a:cxnLst>
                  <a:cxn ang="0">
                    <a:pos x="89" y="0"/>
                  </a:cxn>
                  <a:cxn ang="0">
                    <a:pos x="28" y="0"/>
                  </a:cxn>
                  <a:cxn ang="0">
                    <a:pos x="0" y="30"/>
                  </a:cxn>
                  <a:cxn ang="0">
                    <a:pos x="0" y="60"/>
                  </a:cxn>
                  <a:cxn ang="0">
                    <a:pos x="28" y="60"/>
                  </a:cxn>
                  <a:cxn ang="0">
                    <a:pos x="58" y="89"/>
                  </a:cxn>
                  <a:cxn ang="0">
                    <a:pos x="58" y="119"/>
                  </a:cxn>
                  <a:cxn ang="0">
                    <a:pos x="119" y="178"/>
                  </a:cxn>
                  <a:cxn ang="0">
                    <a:pos x="147" y="178"/>
                  </a:cxn>
                  <a:cxn ang="0">
                    <a:pos x="178" y="207"/>
                  </a:cxn>
                  <a:cxn ang="0">
                    <a:pos x="207" y="267"/>
                  </a:cxn>
                  <a:cxn ang="0">
                    <a:pos x="265" y="267"/>
                  </a:cxn>
                  <a:cxn ang="0">
                    <a:pos x="296" y="297"/>
                  </a:cxn>
                  <a:cxn ang="0">
                    <a:pos x="384" y="297"/>
                  </a:cxn>
                  <a:cxn ang="0">
                    <a:pos x="414" y="325"/>
                  </a:cxn>
                  <a:cxn ang="0">
                    <a:pos x="444" y="325"/>
                  </a:cxn>
                  <a:cxn ang="0">
                    <a:pos x="437" y="318"/>
                  </a:cxn>
                  <a:cxn ang="0">
                    <a:pos x="414" y="297"/>
                  </a:cxn>
                  <a:cxn ang="0">
                    <a:pos x="384" y="267"/>
                  </a:cxn>
                  <a:cxn ang="0">
                    <a:pos x="384" y="237"/>
                  </a:cxn>
                  <a:cxn ang="0">
                    <a:pos x="356" y="207"/>
                  </a:cxn>
                  <a:cxn ang="0">
                    <a:pos x="356" y="178"/>
                  </a:cxn>
                  <a:cxn ang="0">
                    <a:pos x="296" y="149"/>
                  </a:cxn>
                  <a:cxn ang="0">
                    <a:pos x="296" y="60"/>
                  </a:cxn>
                  <a:cxn ang="0">
                    <a:pos x="237" y="60"/>
                  </a:cxn>
                  <a:cxn ang="0">
                    <a:pos x="207" y="89"/>
                  </a:cxn>
                  <a:cxn ang="0">
                    <a:pos x="178" y="89"/>
                  </a:cxn>
                  <a:cxn ang="0">
                    <a:pos x="147" y="60"/>
                  </a:cxn>
                  <a:cxn ang="0">
                    <a:pos x="119" y="60"/>
                  </a:cxn>
                  <a:cxn ang="0">
                    <a:pos x="119" y="30"/>
                  </a:cxn>
                  <a:cxn ang="0">
                    <a:pos x="89" y="0"/>
                  </a:cxn>
                </a:cxnLst>
                <a:rect l="0" t="0" r="r" b="b"/>
                <a:pathLst>
                  <a:path w="444" h="325">
                    <a:moveTo>
                      <a:pt x="89" y="0"/>
                    </a:moveTo>
                    <a:lnTo>
                      <a:pt x="28" y="0"/>
                    </a:lnTo>
                    <a:lnTo>
                      <a:pt x="0" y="30"/>
                    </a:lnTo>
                    <a:lnTo>
                      <a:pt x="0" y="60"/>
                    </a:lnTo>
                    <a:lnTo>
                      <a:pt x="28" y="60"/>
                    </a:lnTo>
                    <a:lnTo>
                      <a:pt x="58" y="89"/>
                    </a:lnTo>
                    <a:lnTo>
                      <a:pt x="58" y="119"/>
                    </a:lnTo>
                    <a:lnTo>
                      <a:pt x="119" y="178"/>
                    </a:lnTo>
                    <a:lnTo>
                      <a:pt x="147" y="178"/>
                    </a:lnTo>
                    <a:lnTo>
                      <a:pt x="178" y="207"/>
                    </a:lnTo>
                    <a:lnTo>
                      <a:pt x="207" y="267"/>
                    </a:lnTo>
                    <a:lnTo>
                      <a:pt x="265" y="267"/>
                    </a:lnTo>
                    <a:lnTo>
                      <a:pt x="296" y="297"/>
                    </a:lnTo>
                    <a:lnTo>
                      <a:pt x="384" y="297"/>
                    </a:lnTo>
                    <a:lnTo>
                      <a:pt x="414" y="325"/>
                    </a:lnTo>
                    <a:lnTo>
                      <a:pt x="444" y="325"/>
                    </a:lnTo>
                    <a:lnTo>
                      <a:pt x="437" y="318"/>
                    </a:lnTo>
                    <a:lnTo>
                      <a:pt x="414" y="297"/>
                    </a:lnTo>
                    <a:lnTo>
                      <a:pt x="384" y="267"/>
                    </a:lnTo>
                    <a:lnTo>
                      <a:pt x="384" y="237"/>
                    </a:lnTo>
                    <a:lnTo>
                      <a:pt x="356" y="207"/>
                    </a:lnTo>
                    <a:lnTo>
                      <a:pt x="356" y="178"/>
                    </a:lnTo>
                    <a:lnTo>
                      <a:pt x="296" y="149"/>
                    </a:lnTo>
                    <a:lnTo>
                      <a:pt x="296" y="60"/>
                    </a:lnTo>
                    <a:lnTo>
                      <a:pt x="237" y="60"/>
                    </a:lnTo>
                    <a:lnTo>
                      <a:pt x="207" y="89"/>
                    </a:lnTo>
                    <a:lnTo>
                      <a:pt x="178" y="89"/>
                    </a:lnTo>
                    <a:lnTo>
                      <a:pt x="147" y="60"/>
                    </a:lnTo>
                    <a:lnTo>
                      <a:pt x="119" y="60"/>
                    </a:lnTo>
                    <a:lnTo>
                      <a:pt x="119" y="30"/>
                    </a:lnTo>
                    <a:lnTo>
                      <a:pt x="89" y="0"/>
                    </a:lnTo>
                    <a:close/>
                  </a:path>
                </a:pathLst>
              </a:custGeom>
              <a:solidFill>
                <a:srgbClr val="E26359"/>
              </a:solidFill>
              <a:ln w="9525">
                <a:noFill/>
                <a:round/>
                <a:headEnd/>
                <a:tailEnd/>
              </a:ln>
            </p:spPr>
            <p:txBody>
              <a:bodyPr/>
              <a:lstStyle/>
              <a:p>
                <a:endParaRPr lang="en-GB"/>
              </a:p>
            </p:txBody>
          </p:sp>
          <p:sp>
            <p:nvSpPr>
              <p:cNvPr id="19510" name="Freeform 54"/>
              <p:cNvSpPr>
                <a:spLocks/>
              </p:cNvSpPr>
              <p:nvPr/>
            </p:nvSpPr>
            <p:spPr bwMode="auto">
              <a:xfrm>
                <a:off x="5621" y="3385"/>
                <a:ext cx="7" cy="8"/>
              </a:xfrm>
              <a:custGeom>
                <a:avLst/>
                <a:gdLst/>
                <a:ahLst/>
                <a:cxnLst>
                  <a:cxn ang="0">
                    <a:pos x="29" y="30"/>
                  </a:cxn>
                  <a:cxn ang="0">
                    <a:pos x="29" y="0"/>
                  </a:cxn>
                  <a:cxn ang="0">
                    <a:pos x="0" y="0"/>
                  </a:cxn>
                  <a:cxn ang="0">
                    <a:pos x="29" y="30"/>
                  </a:cxn>
                </a:cxnLst>
                <a:rect l="0" t="0" r="r" b="b"/>
                <a:pathLst>
                  <a:path w="29" h="30">
                    <a:moveTo>
                      <a:pt x="29" y="30"/>
                    </a:moveTo>
                    <a:lnTo>
                      <a:pt x="29" y="0"/>
                    </a:lnTo>
                    <a:lnTo>
                      <a:pt x="0" y="0"/>
                    </a:lnTo>
                    <a:lnTo>
                      <a:pt x="29" y="30"/>
                    </a:lnTo>
                    <a:close/>
                  </a:path>
                </a:pathLst>
              </a:custGeom>
              <a:solidFill>
                <a:srgbClr val="FCA77E"/>
              </a:solidFill>
              <a:ln w="9525">
                <a:noFill/>
                <a:round/>
                <a:headEnd/>
                <a:tailEnd/>
              </a:ln>
            </p:spPr>
            <p:txBody>
              <a:bodyPr/>
              <a:lstStyle/>
              <a:p>
                <a:endParaRPr lang="en-GB"/>
              </a:p>
            </p:txBody>
          </p:sp>
          <p:sp>
            <p:nvSpPr>
              <p:cNvPr id="19511" name="Freeform 55"/>
              <p:cNvSpPr>
                <a:spLocks/>
              </p:cNvSpPr>
              <p:nvPr/>
            </p:nvSpPr>
            <p:spPr bwMode="auto">
              <a:xfrm>
                <a:off x="5732" y="3785"/>
                <a:ext cx="37" cy="126"/>
              </a:xfrm>
              <a:custGeom>
                <a:avLst/>
                <a:gdLst/>
                <a:ahLst/>
                <a:cxnLst>
                  <a:cxn ang="0">
                    <a:pos x="119" y="0"/>
                  </a:cxn>
                  <a:cxn ang="0">
                    <a:pos x="89" y="30"/>
                  </a:cxn>
                  <a:cxn ang="0">
                    <a:pos x="119" y="30"/>
                  </a:cxn>
                  <a:cxn ang="0">
                    <a:pos x="60" y="90"/>
                  </a:cxn>
                  <a:cxn ang="0">
                    <a:pos x="60" y="148"/>
                  </a:cxn>
                  <a:cxn ang="0">
                    <a:pos x="89" y="179"/>
                  </a:cxn>
                  <a:cxn ang="0">
                    <a:pos x="60" y="179"/>
                  </a:cxn>
                  <a:cxn ang="0">
                    <a:pos x="30" y="148"/>
                  </a:cxn>
                  <a:cxn ang="0">
                    <a:pos x="30" y="179"/>
                  </a:cxn>
                  <a:cxn ang="0">
                    <a:pos x="0" y="209"/>
                  </a:cxn>
                  <a:cxn ang="0">
                    <a:pos x="0" y="236"/>
                  </a:cxn>
                  <a:cxn ang="0">
                    <a:pos x="30" y="236"/>
                  </a:cxn>
                  <a:cxn ang="0">
                    <a:pos x="60" y="267"/>
                  </a:cxn>
                  <a:cxn ang="0">
                    <a:pos x="30" y="297"/>
                  </a:cxn>
                  <a:cxn ang="0">
                    <a:pos x="30" y="355"/>
                  </a:cxn>
                  <a:cxn ang="0">
                    <a:pos x="0" y="355"/>
                  </a:cxn>
                  <a:cxn ang="0">
                    <a:pos x="89" y="445"/>
                  </a:cxn>
                  <a:cxn ang="0">
                    <a:pos x="89" y="474"/>
                  </a:cxn>
                  <a:cxn ang="0">
                    <a:pos x="119" y="474"/>
                  </a:cxn>
                  <a:cxn ang="0">
                    <a:pos x="149" y="504"/>
                  </a:cxn>
                  <a:cxn ang="0">
                    <a:pos x="149" y="0"/>
                  </a:cxn>
                  <a:cxn ang="0">
                    <a:pos x="119" y="0"/>
                  </a:cxn>
                </a:cxnLst>
                <a:rect l="0" t="0" r="r" b="b"/>
                <a:pathLst>
                  <a:path w="149" h="504">
                    <a:moveTo>
                      <a:pt x="119" y="0"/>
                    </a:moveTo>
                    <a:lnTo>
                      <a:pt x="89" y="30"/>
                    </a:lnTo>
                    <a:lnTo>
                      <a:pt x="119" y="30"/>
                    </a:lnTo>
                    <a:lnTo>
                      <a:pt x="60" y="90"/>
                    </a:lnTo>
                    <a:lnTo>
                      <a:pt x="60" y="148"/>
                    </a:lnTo>
                    <a:lnTo>
                      <a:pt x="89" y="179"/>
                    </a:lnTo>
                    <a:lnTo>
                      <a:pt x="60" y="179"/>
                    </a:lnTo>
                    <a:lnTo>
                      <a:pt x="30" y="148"/>
                    </a:lnTo>
                    <a:lnTo>
                      <a:pt x="30" y="179"/>
                    </a:lnTo>
                    <a:lnTo>
                      <a:pt x="0" y="209"/>
                    </a:lnTo>
                    <a:lnTo>
                      <a:pt x="0" y="236"/>
                    </a:lnTo>
                    <a:lnTo>
                      <a:pt x="30" y="236"/>
                    </a:lnTo>
                    <a:lnTo>
                      <a:pt x="60" y="267"/>
                    </a:lnTo>
                    <a:lnTo>
                      <a:pt x="30" y="297"/>
                    </a:lnTo>
                    <a:lnTo>
                      <a:pt x="30" y="355"/>
                    </a:lnTo>
                    <a:lnTo>
                      <a:pt x="0" y="355"/>
                    </a:lnTo>
                    <a:lnTo>
                      <a:pt x="89" y="445"/>
                    </a:lnTo>
                    <a:lnTo>
                      <a:pt x="89" y="474"/>
                    </a:lnTo>
                    <a:lnTo>
                      <a:pt x="119" y="474"/>
                    </a:lnTo>
                    <a:lnTo>
                      <a:pt x="149" y="504"/>
                    </a:lnTo>
                    <a:lnTo>
                      <a:pt x="149" y="0"/>
                    </a:lnTo>
                    <a:lnTo>
                      <a:pt x="119" y="0"/>
                    </a:lnTo>
                    <a:close/>
                  </a:path>
                </a:pathLst>
              </a:custGeom>
              <a:solidFill>
                <a:srgbClr val="99D6AB"/>
              </a:solidFill>
              <a:ln w="9525">
                <a:noFill/>
                <a:round/>
                <a:headEnd/>
                <a:tailEnd/>
              </a:ln>
            </p:spPr>
            <p:txBody>
              <a:bodyPr/>
              <a:lstStyle/>
              <a:p>
                <a:endParaRPr lang="en-GB"/>
              </a:p>
            </p:txBody>
          </p:sp>
          <p:sp>
            <p:nvSpPr>
              <p:cNvPr id="19512" name="Freeform 56"/>
              <p:cNvSpPr>
                <a:spLocks/>
              </p:cNvSpPr>
              <p:nvPr/>
            </p:nvSpPr>
            <p:spPr bwMode="auto">
              <a:xfrm>
                <a:off x="5761" y="3733"/>
                <a:ext cx="8" cy="22"/>
              </a:xfrm>
              <a:custGeom>
                <a:avLst/>
                <a:gdLst/>
                <a:ahLst/>
                <a:cxnLst>
                  <a:cxn ang="0">
                    <a:pos x="0" y="60"/>
                  </a:cxn>
                  <a:cxn ang="0">
                    <a:pos x="30" y="88"/>
                  </a:cxn>
                  <a:cxn ang="0">
                    <a:pos x="30" y="0"/>
                  </a:cxn>
                  <a:cxn ang="0">
                    <a:pos x="0" y="0"/>
                  </a:cxn>
                  <a:cxn ang="0">
                    <a:pos x="0" y="60"/>
                  </a:cxn>
                </a:cxnLst>
                <a:rect l="0" t="0" r="r" b="b"/>
                <a:pathLst>
                  <a:path w="30" h="88">
                    <a:moveTo>
                      <a:pt x="0" y="60"/>
                    </a:moveTo>
                    <a:lnTo>
                      <a:pt x="30" y="88"/>
                    </a:lnTo>
                    <a:lnTo>
                      <a:pt x="30" y="0"/>
                    </a:lnTo>
                    <a:lnTo>
                      <a:pt x="0" y="0"/>
                    </a:lnTo>
                    <a:lnTo>
                      <a:pt x="0" y="60"/>
                    </a:lnTo>
                    <a:close/>
                  </a:path>
                </a:pathLst>
              </a:custGeom>
              <a:solidFill>
                <a:srgbClr val="99D6AB"/>
              </a:solidFill>
              <a:ln w="9525">
                <a:noFill/>
                <a:round/>
                <a:headEnd/>
                <a:tailEnd/>
              </a:ln>
            </p:spPr>
            <p:txBody>
              <a:bodyPr/>
              <a:lstStyle/>
              <a:p>
                <a:endParaRPr lang="en-GB"/>
              </a:p>
            </p:txBody>
          </p:sp>
          <p:sp>
            <p:nvSpPr>
              <p:cNvPr id="19513" name="Freeform 57"/>
              <p:cNvSpPr>
                <a:spLocks/>
              </p:cNvSpPr>
              <p:nvPr/>
            </p:nvSpPr>
            <p:spPr bwMode="auto">
              <a:xfrm>
                <a:off x="3598" y="1047"/>
                <a:ext cx="15" cy="7"/>
              </a:xfrm>
              <a:custGeom>
                <a:avLst/>
                <a:gdLst/>
                <a:ahLst/>
                <a:cxnLst>
                  <a:cxn ang="0">
                    <a:pos x="0" y="0"/>
                  </a:cxn>
                  <a:cxn ang="0">
                    <a:pos x="0" y="30"/>
                  </a:cxn>
                  <a:cxn ang="0">
                    <a:pos x="57" y="30"/>
                  </a:cxn>
                  <a:cxn ang="0">
                    <a:pos x="29" y="0"/>
                  </a:cxn>
                  <a:cxn ang="0">
                    <a:pos x="0" y="0"/>
                  </a:cxn>
                </a:cxnLst>
                <a:rect l="0" t="0" r="r" b="b"/>
                <a:pathLst>
                  <a:path w="57" h="30">
                    <a:moveTo>
                      <a:pt x="0" y="0"/>
                    </a:moveTo>
                    <a:lnTo>
                      <a:pt x="0" y="30"/>
                    </a:lnTo>
                    <a:lnTo>
                      <a:pt x="57" y="30"/>
                    </a:lnTo>
                    <a:lnTo>
                      <a:pt x="29" y="0"/>
                    </a:lnTo>
                    <a:lnTo>
                      <a:pt x="0" y="0"/>
                    </a:lnTo>
                    <a:close/>
                  </a:path>
                </a:pathLst>
              </a:custGeom>
              <a:solidFill>
                <a:srgbClr val="8FB5BE"/>
              </a:solidFill>
              <a:ln w="9525">
                <a:noFill/>
                <a:round/>
                <a:headEnd/>
                <a:tailEnd/>
              </a:ln>
            </p:spPr>
            <p:txBody>
              <a:bodyPr/>
              <a:lstStyle/>
              <a:p>
                <a:endParaRPr lang="en-GB"/>
              </a:p>
            </p:txBody>
          </p:sp>
          <p:sp>
            <p:nvSpPr>
              <p:cNvPr id="19514" name="Freeform 58"/>
              <p:cNvSpPr>
                <a:spLocks/>
              </p:cNvSpPr>
              <p:nvPr/>
            </p:nvSpPr>
            <p:spPr bwMode="auto">
              <a:xfrm>
                <a:off x="3376" y="1239"/>
                <a:ext cx="7" cy="8"/>
              </a:xfrm>
              <a:custGeom>
                <a:avLst/>
                <a:gdLst/>
                <a:ahLst/>
                <a:cxnLst>
                  <a:cxn ang="0">
                    <a:pos x="29" y="29"/>
                  </a:cxn>
                  <a:cxn ang="0">
                    <a:pos x="29" y="0"/>
                  </a:cxn>
                  <a:cxn ang="0">
                    <a:pos x="0" y="29"/>
                  </a:cxn>
                  <a:cxn ang="0">
                    <a:pos x="29" y="29"/>
                  </a:cxn>
                </a:cxnLst>
                <a:rect l="0" t="0" r="r" b="b"/>
                <a:pathLst>
                  <a:path w="29" h="29">
                    <a:moveTo>
                      <a:pt x="29" y="29"/>
                    </a:moveTo>
                    <a:lnTo>
                      <a:pt x="29" y="0"/>
                    </a:lnTo>
                    <a:lnTo>
                      <a:pt x="0" y="29"/>
                    </a:lnTo>
                    <a:lnTo>
                      <a:pt x="29" y="29"/>
                    </a:lnTo>
                    <a:close/>
                  </a:path>
                </a:pathLst>
              </a:custGeom>
              <a:solidFill>
                <a:srgbClr val="8FB5BE"/>
              </a:solidFill>
              <a:ln w="9525">
                <a:noFill/>
                <a:round/>
                <a:headEnd/>
                <a:tailEnd/>
              </a:ln>
            </p:spPr>
            <p:txBody>
              <a:bodyPr/>
              <a:lstStyle/>
              <a:p>
                <a:endParaRPr lang="en-GB"/>
              </a:p>
            </p:txBody>
          </p:sp>
          <p:sp>
            <p:nvSpPr>
              <p:cNvPr id="19515" name="Freeform 59"/>
              <p:cNvSpPr>
                <a:spLocks/>
              </p:cNvSpPr>
              <p:nvPr/>
            </p:nvSpPr>
            <p:spPr bwMode="auto">
              <a:xfrm>
                <a:off x="3287" y="1365"/>
                <a:ext cx="7" cy="7"/>
              </a:xfrm>
              <a:custGeom>
                <a:avLst/>
                <a:gdLst/>
                <a:ahLst/>
                <a:cxnLst>
                  <a:cxn ang="0">
                    <a:pos x="0" y="0"/>
                  </a:cxn>
                  <a:cxn ang="0">
                    <a:pos x="0" y="27"/>
                  </a:cxn>
                  <a:cxn ang="0">
                    <a:pos x="27" y="27"/>
                  </a:cxn>
                  <a:cxn ang="0">
                    <a:pos x="0" y="0"/>
                  </a:cxn>
                </a:cxnLst>
                <a:rect l="0" t="0" r="r" b="b"/>
                <a:pathLst>
                  <a:path w="27" h="27">
                    <a:moveTo>
                      <a:pt x="0" y="0"/>
                    </a:moveTo>
                    <a:lnTo>
                      <a:pt x="0" y="27"/>
                    </a:lnTo>
                    <a:lnTo>
                      <a:pt x="27" y="27"/>
                    </a:lnTo>
                    <a:lnTo>
                      <a:pt x="0" y="0"/>
                    </a:lnTo>
                    <a:close/>
                  </a:path>
                </a:pathLst>
              </a:custGeom>
              <a:solidFill>
                <a:srgbClr val="8FB5BE"/>
              </a:solidFill>
              <a:ln w="9525">
                <a:noFill/>
                <a:round/>
                <a:headEnd/>
                <a:tailEnd/>
              </a:ln>
            </p:spPr>
            <p:txBody>
              <a:bodyPr/>
              <a:lstStyle/>
              <a:p>
                <a:endParaRPr lang="en-GB"/>
              </a:p>
            </p:txBody>
          </p:sp>
          <p:sp>
            <p:nvSpPr>
              <p:cNvPr id="19516" name="Freeform 60"/>
              <p:cNvSpPr>
                <a:spLocks/>
              </p:cNvSpPr>
              <p:nvPr/>
            </p:nvSpPr>
            <p:spPr bwMode="auto">
              <a:xfrm>
                <a:off x="3642" y="1587"/>
                <a:ext cx="8" cy="7"/>
              </a:xfrm>
              <a:custGeom>
                <a:avLst/>
                <a:gdLst/>
                <a:ahLst/>
                <a:cxnLst>
                  <a:cxn ang="0">
                    <a:pos x="30" y="0"/>
                  </a:cxn>
                  <a:cxn ang="0">
                    <a:pos x="0" y="0"/>
                  </a:cxn>
                  <a:cxn ang="0">
                    <a:pos x="30" y="30"/>
                  </a:cxn>
                  <a:cxn ang="0">
                    <a:pos x="30" y="0"/>
                  </a:cxn>
                </a:cxnLst>
                <a:rect l="0" t="0" r="r" b="b"/>
                <a:pathLst>
                  <a:path w="30" h="30">
                    <a:moveTo>
                      <a:pt x="30" y="0"/>
                    </a:moveTo>
                    <a:lnTo>
                      <a:pt x="0" y="0"/>
                    </a:lnTo>
                    <a:lnTo>
                      <a:pt x="30" y="30"/>
                    </a:lnTo>
                    <a:lnTo>
                      <a:pt x="30" y="0"/>
                    </a:lnTo>
                    <a:close/>
                  </a:path>
                </a:pathLst>
              </a:custGeom>
              <a:solidFill>
                <a:srgbClr val="FCA77E"/>
              </a:solidFill>
              <a:ln w="9525">
                <a:noFill/>
                <a:round/>
                <a:headEnd/>
                <a:tailEnd/>
              </a:ln>
            </p:spPr>
            <p:txBody>
              <a:bodyPr/>
              <a:lstStyle/>
              <a:p>
                <a:endParaRPr lang="en-GB"/>
              </a:p>
            </p:txBody>
          </p:sp>
          <p:sp>
            <p:nvSpPr>
              <p:cNvPr id="19517" name="Freeform 61"/>
              <p:cNvSpPr>
                <a:spLocks/>
              </p:cNvSpPr>
              <p:nvPr/>
            </p:nvSpPr>
            <p:spPr bwMode="auto">
              <a:xfrm>
                <a:off x="2946" y="1543"/>
                <a:ext cx="15" cy="7"/>
              </a:xfrm>
              <a:custGeom>
                <a:avLst/>
                <a:gdLst/>
                <a:ahLst/>
                <a:cxnLst>
                  <a:cxn ang="0">
                    <a:pos x="0" y="0"/>
                  </a:cxn>
                  <a:cxn ang="0">
                    <a:pos x="0" y="29"/>
                  </a:cxn>
                  <a:cxn ang="0">
                    <a:pos x="30" y="29"/>
                  </a:cxn>
                  <a:cxn ang="0">
                    <a:pos x="61" y="0"/>
                  </a:cxn>
                  <a:cxn ang="0">
                    <a:pos x="0" y="0"/>
                  </a:cxn>
                </a:cxnLst>
                <a:rect l="0" t="0" r="r" b="b"/>
                <a:pathLst>
                  <a:path w="61" h="29">
                    <a:moveTo>
                      <a:pt x="0" y="0"/>
                    </a:moveTo>
                    <a:lnTo>
                      <a:pt x="0" y="29"/>
                    </a:lnTo>
                    <a:lnTo>
                      <a:pt x="30" y="29"/>
                    </a:lnTo>
                    <a:lnTo>
                      <a:pt x="61" y="0"/>
                    </a:lnTo>
                    <a:lnTo>
                      <a:pt x="0" y="0"/>
                    </a:lnTo>
                    <a:close/>
                  </a:path>
                </a:pathLst>
              </a:custGeom>
              <a:solidFill>
                <a:srgbClr val="8FB5BE"/>
              </a:solidFill>
              <a:ln w="9525">
                <a:noFill/>
                <a:round/>
                <a:headEnd/>
                <a:tailEnd/>
              </a:ln>
            </p:spPr>
            <p:txBody>
              <a:bodyPr/>
              <a:lstStyle/>
              <a:p>
                <a:endParaRPr lang="en-GB"/>
              </a:p>
            </p:txBody>
          </p:sp>
          <p:sp>
            <p:nvSpPr>
              <p:cNvPr id="19518" name="Freeform 62"/>
              <p:cNvSpPr>
                <a:spLocks/>
              </p:cNvSpPr>
              <p:nvPr/>
            </p:nvSpPr>
            <p:spPr bwMode="auto">
              <a:xfrm>
                <a:off x="2902" y="1572"/>
                <a:ext cx="22" cy="7"/>
              </a:xfrm>
              <a:custGeom>
                <a:avLst/>
                <a:gdLst/>
                <a:ahLst/>
                <a:cxnLst>
                  <a:cxn ang="0">
                    <a:pos x="89" y="28"/>
                  </a:cxn>
                  <a:cxn ang="0">
                    <a:pos x="59" y="0"/>
                  </a:cxn>
                  <a:cxn ang="0">
                    <a:pos x="0" y="0"/>
                  </a:cxn>
                  <a:cxn ang="0">
                    <a:pos x="29" y="28"/>
                  </a:cxn>
                  <a:cxn ang="0">
                    <a:pos x="89" y="28"/>
                  </a:cxn>
                </a:cxnLst>
                <a:rect l="0" t="0" r="r" b="b"/>
                <a:pathLst>
                  <a:path w="89" h="28">
                    <a:moveTo>
                      <a:pt x="89" y="28"/>
                    </a:moveTo>
                    <a:lnTo>
                      <a:pt x="59" y="0"/>
                    </a:lnTo>
                    <a:lnTo>
                      <a:pt x="0" y="0"/>
                    </a:lnTo>
                    <a:lnTo>
                      <a:pt x="29" y="28"/>
                    </a:lnTo>
                    <a:lnTo>
                      <a:pt x="89" y="28"/>
                    </a:lnTo>
                    <a:close/>
                  </a:path>
                </a:pathLst>
              </a:custGeom>
              <a:solidFill>
                <a:srgbClr val="8FB5BE"/>
              </a:solidFill>
              <a:ln w="9525">
                <a:noFill/>
                <a:round/>
                <a:headEnd/>
                <a:tailEnd/>
              </a:ln>
            </p:spPr>
            <p:txBody>
              <a:bodyPr/>
              <a:lstStyle/>
              <a:p>
                <a:endParaRPr lang="en-GB"/>
              </a:p>
            </p:txBody>
          </p:sp>
          <p:sp>
            <p:nvSpPr>
              <p:cNvPr id="19519" name="Freeform 63"/>
              <p:cNvSpPr>
                <a:spLocks/>
              </p:cNvSpPr>
              <p:nvPr/>
            </p:nvSpPr>
            <p:spPr bwMode="auto">
              <a:xfrm>
                <a:off x="2909" y="1565"/>
                <a:ext cx="7" cy="7"/>
              </a:xfrm>
              <a:custGeom>
                <a:avLst/>
                <a:gdLst/>
                <a:ahLst/>
                <a:cxnLst>
                  <a:cxn ang="0">
                    <a:pos x="0" y="0"/>
                  </a:cxn>
                  <a:cxn ang="0">
                    <a:pos x="30" y="30"/>
                  </a:cxn>
                  <a:cxn ang="0">
                    <a:pos x="30" y="0"/>
                  </a:cxn>
                  <a:cxn ang="0">
                    <a:pos x="0" y="0"/>
                  </a:cxn>
                </a:cxnLst>
                <a:rect l="0" t="0" r="r" b="b"/>
                <a:pathLst>
                  <a:path w="30" h="30">
                    <a:moveTo>
                      <a:pt x="0" y="0"/>
                    </a:moveTo>
                    <a:lnTo>
                      <a:pt x="30" y="30"/>
                    </a:lnTo>
                    <a:lnTo>
                      <a:pt x="30" y="0"/>
                    </a:lnTo>
                    <a:lnTo>
                      <a:pt x="0" y="0"/>
                    </a:lnTo>
                    <a:close/>
                  </a:path>
                </a:pathLst>
              </a:custGeom>
              <a:solidFill>
                <a:srgbClr val="8FB5BE"/>
              </a:solidFill>
              <a:ln w="9525">
                <a:noFill/>
                <a:round/>
                <a:headEnd/>
                <a:tailEnd/>
              </a:ln>
            </p:spPr>
            <p:txBody>
              <a:bodyPr/>
              <a:lstStyle/>
              <a:p>
                <a:endParaRPr lang="en-GB"/>
              </a:p>
            </p:txBody>
          </p:sp>
          <p:sp>
            <p:nvSpPr>
              <p:cNvPr id="19520" name="Freeform 64"/>
              <p:cNvSpPr>
                <a:spLocks/>
              </p:cNvSpPr>
              <p:nvPr/>
            </p:nvSpPr>
            <p:spPr bwMode="auto">
              <a:xfrm>
                <a:off x="2961" y="1535"/>
                <a:ext cx="7" cy="15"/>
              </a:xfrm>
              <a:custGeom>
                <a:avLst/>
                <a:gdLst/>
                <a:ahLst/>
                <a:cxnLst>
                  <a:cxn ang="0">
                    <a:pos x="28" y="0"/>
                  </a:cxn>
                  <a:cxn ang="0">
                    <a:pos x="0" y="29"/>
                  </a:cxn>
                  <a:cxn ang="0">
                    <a:pos x="0" y="58"/>
                  </a:cxn>
                  <a:cxn ang="0">
                    <a:pos x="28" y="29"/>
                  </a:cxn>
                  <a:cxn ang="0">
                    <a:pos x="28" y="0"/>
                  </a:cxn>
                </a:cxnLst>
                <a:rect l="0" t="0" r="r" b="b"/>
                <a:pathLst>
                  <a:path w="28" h="58">
                    <a:moveTo>
                      <a:pt x="28" y="0"/>
                    </a:moveTo>
                    <a:lnTo>
                      <a:pt x="0" y="29"/>
                    </a:lnTo>
                    <a:lnTo>
                      <a:pt x="0" y="58"/>
                    </a:lnTo>
                    <a:lnTo>
                      <a:pt x="28" y="29"/>
                    </a:lnTo>
                    <a:lnTo>
                      <a:pt x="28" y="0"/>
                    </a:lnTo>
                    <a:close/>
                  </a:path>
                </a:pathLst>
              </a:custGeom>
              <a:solidFill>
                <a:srgbClr val="8FB5BE"/>
              </a:solidFill>
              <a:ln w="9525">
                <a:noFill/>
                <a:round/>
                <a:headEnd/>
                <a:tailEnd/>
              </a:ln>
            </p:spPr>
            <p:txBody>
              <a:bodyPr/>
              <a:lstStyle/>
              <a:p>
                <a:endParaRPr lang="en-GB"/>
              </a:p>
            </p:txBody>
          </p:sp>
          <p:sp>
            <p:nvSpPr>
              <p:cNvPr id="19521" name="Freeform 65"/>
              <p:cNvSpPr>
                <a:spLocks/>
              </p:cNvSpPr>
              <p:nvPr/>
            </p:nvSpPr>
            <p:spPr bwMode="auto">
              <a:xfrm>
                <a:off x="2991" y="1528"/>
                <a:ext cx="14" cy="7"/>
              </a:xfrm>
              <a:custGeom>
                <a:avLst/>
                <a:gdLst/>
                <a:ahLst/>
                <a:cxnLst>
                  <a:cxn ang="0">
                    <a:pos x="28" y="30"/>
                  </a:cxn>
                  <a:cxn ang="0">
                    <a:pos x="58" y="0"/>
                  </a:cxn>
                  <a:cxn ang="0">
                    <a:pos x="0" y="0"/>
                  </a:cxn>
                  <a:cxn ang="0">
                    <a:pos x="28" y="30"/>
                  </a:cxn>
                </a:cxnLst>
                <a:rect l="0" t="0" r="r" b="b"/>
                <a:pathLst>
                  <a:path w="58" h="30">
                    <a:moveTo>
                      <a:pt x="28" y="30"/>
                    </a:moveTo>
                    <a:lnTo>
                      <a:pt x="58" y="0"/>
                    </a:lnTo>
                    <a:lnTo>
                      <a:pt x="0" y="0"/>
                    </a:lnTo>
                    <a:lnTo>
                      <a:pt x="28" y="30"/>
                    </a:lnTo>
                    <a:close/>
                  </a:path>
                </a:pathLst>
              </a:custGeom>
              <a:solidFill>
                <a:srgbClr val="8FB5BE"/>
              </a:solidFill>
              <a:ln w="9525">
                <a:noFill/>
                <a:round/>
                <a:headEnd/>
                <a:tailEnd/>
              </a:ln>
            </p:spPr>
            <p:txBody>
              <a:bodyPr/>
              <a:lstStyle/>
              <a:p>
                <a:endParaRPr lang="en-GB"/>
              </a:p>
            </p:txBody>
          </p:sp>
          <p:sp>
            <p:nvSpPr>
              <p:cNvPr id="19522" name="Freeform 66"/>
              <p:cNvSpPr>
                <a:spLocks/>
              </p:cNvSpPr>
              <p:nvPr/>
            </p:nvSpPr>
            <p:spPr bwMode="auto">
              <a:xfrm>
                <a:off x="2909" y="1646"/>
                <a:ext cx="7" cy="8"/>
              </a:xfrm>
              <a:custGeom>
                <a:avLst/>
                <a:gdLst/>
                <a:ahLst/>
                <a:cxnLst>
                  <a:cxn ang="0">
                    <a:pos x="0" y="31"/>
                  </a:cxn>
                  <a:cxn ang="0">
                    <a:pos x="30" y="31"/>
                  </a:cxn>
                  <a:cxn ang="0">
                    <a:pos x="0" y="0"/>
                  </a:cxn>
                  <a:cxn ang="0">
                    <a:pos x="0" y="31"/>
                  </a:cxn>
                </a:cxnLst>
                <a:rect l="0" t="0" r="r" b="b"/>
                <a:pathLst>
                  <a:path w="30" h="31">
                    <a:moveTo>
                      <a:pt x="0" y="31"/>
                    </a:moveTo>
                    <a:lnTo>
                      <a:pt x="30" y="31"/>
                    </a:lnTo>
                    <a:lnTo>
                      <a:pt x="0" y="0"/>
                    </a:lnTo>
                    <a:lnTo>
                      <a:pt x="0" y="31"/>
                    </a:lnTo>
                    <a:close/>
                  </a:path>
                </a:pathLst>
              </a:custGeom>
              <a:solidFill>
                <a:srgbClr val="8FB5BE"/>
              </a:solidFill>
              <a:ln w="9525">
                <a:noFill/>
                <a:round/>
                <a:headEnd/>
                <a:tailEnd/>
              </a:ln>
            </p:spPr>
            <p:txBody>
              <a:bodyPr/>
              <a:lstStyle/>
              <a:p>
                <a:endParaRPr lang="en-GB"/>
              </a:p>
            </p:txBody>
          </p:sp>
          <p:sp>
            <p:nvSpPr>
              <p:cNvPr id="19523" name="Freeform 67"/>
              <p:cNvSpPr>
                <a:spLocks/>
              </p:cNvSpPr>
              <p:nvPr/>
            </p:nvSpPr>
            <p:spPr bwMode="auto">
              <a:xfrm>
                <a:off x="3087" y="1905"/>
                <a:ext cx="177" cy="230"/>
              </a:xfrm>
              <a:custGeom>
                <a:avLst/>
                <a:gdLst/>
                <a:ahLst/>
                <a:cxnLst>
                  <a:cxn ang="0">
                    <a:pos x="566" y="31"/>
                  </a:cxn>
                  <a:cxn ang="0">
                    <a:pos x="566" y="0"/>
                  </a:cxn>
                  <a:cxn ang="0">
                    <a:pos x="447" y="31"/>
                  </a:cxn>
                  <a:cxn ang="0">
                    <a:pos x="387" y="118"/>
                  </a:cxn>
                  <a:cxn ang="0">
                    <a:pos x="328" y="149"/>
                  </a:cxn>
                  <a:cxn ang="0">
                    <a:pos x="238" y="149"/>
                  </a:cxn>
                  <a:cxn ang="0">
                    <a:pos x="120" y="179"/>
                  </a:cxn>
                  <a:cxn ang="0">
                    <a:pos x="91" y="327"/>
                  </a:cxn>
                  <a:cxn ang="0">
                    <a:pos x="150" y="237"/>
                  </a:cxn>
                  <a:cxn ang="0">
                    <a:pos x="298" y="209"/>
                  </a:cxn>
                  <a:cxn ang="0">
                    <a:pos x="268" y="297"/>
                  </a:cxn>
                  <a:cxn ang="0">
                    <a:pos x="298" y="297"/>
                  </a:cxn>
                  <a:cxn ang="0">
                    <a:pos x="268" y="327"/>
                  </a:cxn>
                  <a:cxn ang="0">
                    <a:pos x="268" y="297"/>
                  </a:cxn>
                  <a:cxn ang="0">
                    <a:pos x="209" y="267"/>
                  </a:cxn>
                  <a:cxn ang="0">
                    <a:pos x="150" y="237"/>
                  </a:cxn>
                  <a:cxn ang="0">
                    <a:pos x="120" y="297"/>
                  </a:cxn>
                  <a:cxn ang="0">
                    <a:pos x="150" y="297"/>
                  </a:cxn>
                  <a:cxn ang="0">
                    <a:pos x="150" y="327"/>
                  </a:cxn>
                  <a:cxn ang="0">
                    <a:pos x="120" y="385"/>
                  </a:cxn>
                  <a:cxn ang="0">
                    <a:pos x="91" y="356"/>
                  </a:cxn>
                  <a:cxn ang="0">
                    <a:pos x="31" y="327"/>
                  </a:cxn>
                  <a:cxn ang="0">
                    <a:pos x="0" y="504"/>
                  </a:cxn>
                  <a:cxn ang="0">
                    <a:pos x="61" y="534"/>
                  </a:cxn>
                  <a:cxn ang="0">
                    <a:pos x="31" y="592"/>
                  </a:cxn>
                  <a:cxn ang="0">
                    <a:pos x="0" y="683"/>
                  </a:cxn>
                  <a:cxn ang="0">
                    <a:pos x="61" y="652"/>
                  </a:cxn>
                  <a:cxn ang="0">
                    <a:pos x="91" y="710"/>
                  </a:cxn>
                  <a:cxn ang="0">
                    <a:pos x="120" y="801"/>
                  </a:cxn>
                  <a:cxn ang="0">
                    <a:pos x="91" y="829"/>
                  </a:cxn>
                  <a:cxn ang="0">
                    <a:pos x="120" y="889"/>
                  </a:cxn>
                  <a:cxn ang="0">
                    <a:pos x="298" y="919"/>
                  </a:cxn>
                  <a:cxn ang="0">
                    <a:pos x="357" y="889"/>
                  </a:cxn>
                  <a:cxn ang="0">
                    <a:pos x="416" y="919"/>
                  </a:cxn>
                  <a:cxn ang="0">
                    <a:pos x="475" y="889"/>
                  </a:cxn>
                  <a:cxn ang="0">
                    <a:pos x="447" y="859"/>
                  </a:cxn>
                  <a:cxn ang="0">
                    <a:pos x="387" y="829"/>
                  </a:cxn>
                  <a:cxn ang="0">
                    <a:pos x="357" y="829"/>
                  </a:cxn>
                  <a:cxn ang="0">
                    <a:pos x="328" y="801"/>
                  </a:cxn>
                  <a:cxn ang="0">
                    <a:pos x="387" y="770"/>
                  </a:cxn>
                  <a:cxn ang="0">
                    <a:pos x="357" y="710"/>
                  </a:cxn>
                  <a:cxn ang="0">
                    <a:pos x="387" y="683"/>
                  </a:cxn>
                  <a:cxn ang="0">
                    <a:pos x="357" y="622"/>
                  </a:cxn>
                  <a:cxn ang="0">
                    <a:pos x="475" y="592"/>
                  </a:cxn>
                  <a:cxn ang="0">
                    <a:pos x="535" y="563"/>
                  </a:cxn>
                  <a:cxn ang="0">
                    <a:pos x="566" y="445"/>
                  </a:cxn>
                  <a:cxn ang="0">
                    <a:pos x="566" y="474"/>
                  </a:cxn>
                  <a:cxn ang="0">
                    <a:pos x="623" y="474"/>
                  </a:cxn>
                  <a:cxn ang="0">
                    <a:pos x="654" y="474"/>
                  </a:cxn>
                  <a:cxn ang="0">
                    <a:pos x="712" y="385"/>
                  </a:cxn>
                  <a:cxn ang="0">
                    <a:pos x="535" y="356"/>
                  </a:cxn>
                  <a:cxn ang="0">
                    <a:pos x="535" y="297"/>
                  </a:cxn>
                  <a:cxn ang="0">
                    <a:pos x="535" y="267"/>
                  </a:cxn>
                  <a:cxn ang="0">
                    <a:pos x="566" y="179"/>
                  </a:cxn>
                  <a:cxn ang="0">
                    <a:pos x="594" y="149"/>
                  </a:cxn>
                </a:cxnLst>
                <a:rect l="0" t="0" r="r" b="b"/>
                <a:pathLst>
                  <a:path w="712" h="919">
                    <a:moveTo>
                      <a:pt x="594" y="60"/>
                    </a:moveTo>
                    <a:lnTo>
                      <a:pt x="566" y="31"/>
                    </a:lnTo>
                    <a:lnTo>
                      <a:pt x="594" y="0"/>
                    </a:lnTo>
                    <a:lnTo>
                      <a:pt x="566" y="0"/>
                    </a:lnTo>
                    <a:lnTo>
                      <a:pt x="535" y="31"/>
                    </a:lnTo>
                    <a:lnTo>
                      <a:pt x="447" y="31"/>
                    </a:lnTo>
                    <a:lnTo>
                      <a:pt x="387" y="90"/>
                    </a:lnTo>
                    <a:lnTo>
                      <a:pt x="387" y="118"/>
                    </a:lnTo>
                    <a:lnTo>
                      <a:pt x="357" y="149"/>
                    </a:lnTo>
                    <a:lnTo>
                      <a:pt x="328" y="149"/>
                    </a:lnTo>
                    <a:lnTo>
                      <a:pt x="268" y="179"/>
                    </a:lnTo>
                    <a:lnTo>
                      <a:pt x="238" y="149"/>
                    </a:lnTo>
                    <a:lnTo>
                      <a:pt x="209" y="179"/>
                    </a:lnTo>
                    <a:lnTo>
                      <a:pt x="120" y="179"/>
                    </a:lnTo>
                    <a:lnTo>
                      <a:pt x="31" y="267"/>
                    </a:lnTo>
                    <a:lnTo>
                      <a:pt x="91" y="327"/>
                    </a:lnTo>
                    <a:lnTo>
                      <a:pt x="91" y="267"/>
                    </a:lnTo>
                    <a:lnTo>
                      <a:pt x="150" y="237"/>
                    </a:lnTo>
                    <a:lnTo>
                      <a:pt x="180" y="209"/>
                    </a:lnTo>
                    <a:lnTo>
                      <a:pt x="298" y="209"/>
                    </a:lnTo>
                    <a:lnTo>
                      <a:pt x="268" y="237"/>
                    </a:lnTo>
                    <a:lnTo>
                      <a:pt x="268" y="297"/>
                    </a:lnTo>
                    <a:lnTo>
                      <a:pt x="268" y="327"/>
                    </a:lnTo>
                    <a:lnTo>
                      <a:pt x="298" y="297"/>
                    </a:lnTo>
                    <a:lnTo>
                      <a:pt x="298" y="327"/>
                    </a:lnTo>
                    <a:lnTo>
                      <a:pt x="268" y="327"/>
                    </a:lnTo>
                    <a:lnTo>
                      <a:pt x="238" y="327"/>
                    </a:lnTo>
                    <a:lnTo>
                      <a:pt x="268" y="297"/>
                    </a:lnTo>
                    <a:lnTo>
                      <a:pt x="238" y="267"/>
                    </a:lnTo>
                    <a:lnTo>
                      <a:pt x="209" y="267"/>
                    </a:lnTo>
                    <a:lnTo>
                      <a:pt x="180" y="237"/>
                    </a:lnTo>
                    <a:lnTo>
                      <a:pt x="150" y="237"/>
                    </a:lnTo>
                    <a:lnTo>
                      <a:pt x="150" y="267"/>
                    </a:lnTo>
                    <a:lnTo>
                      <a:pt x="120" y="297"/>
                    </a:lnTo>
                    <a:lnTo>
                      <a:pt x="150" y="327"/>
                    </a:lnTo>
                    <a:lnTo>
                      <a:pt x="150" y="297"/>
                    </a:lnTo>
                    <a:lnTo>
                      <a:pt x="180" y="297"/>
                    </a:lnTo>
                    <a:lnTo>
                      <a:pt x="150" y="327"/>
                    </a:lnTo>
                    <a:lnTo>
                      <a:pt x="150" y="385"/>
                    </a:lnTo>
                    <a:lnTo>
                      <a:pt x="120" y="385"/>
                    </a:lnTo>
                    <a:lnTo>
                      <a:pt x="120" y="356"/>
                    </a:lnTo>
                    <a:lnTo>
                      <a:pt x="91" y="356"/>
                    </a:lnTo>
                    <a:lnTo>
                      <a:pt x="61" y="327"/>
                    </a:lnTo>
                    <a:lnTo>
                      <a:pt x="31" y="327"/>
                    </a:lnTo>
                    <a:lnTo>
                      <a:pt x="0" y="356"/>
                    </a:lnTo>
                    <a:lnTo>
                      <a:pt x="0" y="504"/>
                    </a:lnTo>
                    <a:lnTo>
                      <a:pt x="31" y="504"/>
                    </a:lnTo>
                    <a:lnTo>
                      <a:pt x="61" y="534"/>
                    </a:lnTo>
                    <a:lnTo>
                      <a:pt x="61" y="563"/>
                    </a:lnTo>
                    <a:lnTo>
                      <a:pt x="31" y="592"/>
                    </a:lnTo>
                    <a:lnTo>
                      <a:pt x="0" y="563"/>
                    </a:lnTo>
                    <a:lnTo>
                      <a:pt x="0" y="683"/>
                    </a:lnTo>
                    <a:lnTo>
                      <a:pt x="31" y="683"/>
                    </a:lnTo>
                    <a:lnTo>
                      <a:pt x="61" y="652"/>
                    </a:lnTo>
                    <a:lnTo>
                      <a:pt x="61" y="683"/>
                    </a:lnTo>
                    <a:lnTo>
                      <a:pt x="91" y="710"/>
                    </a:lnTo>
                    <a:lnTo>
                      <a:pt x="120" y="710"/>
                    </a:lnTo>
                    <a:lnTo>
                      <a:pt x="120" y="801"/>
                    </a:lnTo>
                    <a:lnTo>
                      <a:pt x="91" y="801"/>
                    </a:lnTo>
                    <a:lnTo>
                      <a:pt x="91" y="829"/>
                    </a:lnTo>
                    <a:lnTo>
                      <a:pt x="120" y="829"/>
                    </a:lnTo>
                    <a:lnTo>
                      <a:pt x="120" y="889"/>
                    </a:lnTo>
                    <a:lnTo>
                      <a:pt x="268" y="889"/>
                    </a:lnTo>
                    <a:lnTo>
                      <a:pt x="298" y="919"/>
                    </a:lnTo>
                    <a:lnTo>
                      <a:pt x="328" y="919"/>
                    </a:lnTo>
                    <a:lnTo>
                      <a:pt x="357" y="889"/>
                    </a:lnTo>
                    <a:lnTo>
                      <a:pt x="387" y="889"/>
                    </a:lnTo>
                    <a:lnTo>
                      <a:pt x="416" y="919"/>
                    </a:lnTo>
                    <a:lnTo>
                      <a:pt x="416" y="889"/>
                    </a:lnTo>
                    <a:lnTo>
                      <a:pt x="475" y="889"/>
                    </a:lnTo>
                    <a:lnTo>
                      <a:pt x="475" y="859"/>
                    </a:lnTo>
                    <a:lnTo>
                      <a:pt x="447" y="859"/>
                    </a:lnTo>
                    <a:lnTo>
                      <a:pt x="416" y="829"/>
                    </a:lnTo>
                    <a:lnTo>
                      <a:pt x="387" y="829"/>
                    </a:lnTo>
                    <a:lnTo>
                      <a:pt x="387" y="859"/>
                    </a:lnTo>
                    <a:lnTo>
                      <a:pt x="357" y="829"/>
                    </a:lnTo>
                    <a:lnTo>
                      <a:pt x="328" y="829"/>
                    </a:lnTo>
                    <a:lnTo>
                      <a:pt x="328" y="801"/>
                    </a:lnTo>
                    <a:lnTo>
                      <a:pt x="357" y="801"/>
                    </a:lnTo>
                    <a:lnTo>
                      <a:pt x="387" y="770"/>
                    </a:lnTo>
                    <a:lnTo>
                      <a:pt x="387" y="740"/>
                    </a:lnTo>
                    <a:lnTo>
                      <a:pt x="357" y="710"/>
                    </a:lnTo>
                    <a:lnTo>
                      <a:pt x="357" y="683"/>
                    </a:lnTo>
                    <a:lnTo>
                      <a:pt x="387" y="683"/>
                    </a:lnTo>
                    <a:lnTo>
                      <a:pt x="416" y="652"/>
                    </a:lnTo>
                    <a:lnTo>
                      <a:pt x="357" y="622"/>
                    </a:lnTo>
                    <a:lnTo>
                      <a:pt x="475" y="622"/>
                    </a:lnTo>
                    <a:lnTo>
                      <a:pt x="475" y="592"/>
                    </a:lnTo>
                    <a:lnTo>
                      <a:pt x="447" y="563"/>
                    </a:lnTo>
                    <a:lnTo>
                      <a:pt x="535" y="563"/>
                    </a:lnTo>
                    <a:lnTo>
                      <a:pt x="535" y="474"/>
                    </a:lnTo>
                    <a:lnTo>
                      <a:pt x="566" y="445"/>
                    </a:lnTo>
                    <a:lnTo>
                      <a:pt x="594" y="445"/>
                    </a:lnTo>
                    <a:lnTo>
                      <a:pt x="566" y="474"/>
                    </a:lnTo>
                    <a:lnTo>
                      <a:pt x="594" y="504"/>
                    </a:lnTo>
                    <a:lnTo>
                      <a:pt x="623" y="474"/>
                    </a:lnTo>
                    <a:lnTo>
                      <a:pt x="623" y="445"/>
                    </a:lnTo>
                    <a:lnTo>
                      <a:pt x="654" y="474"/>
                    </a:lnTo>
                    <a:lnTo>
                      <a:pt x="712" y="415"/>
                    </a:lnTo>
                    <a:lnTo>
                      <a:pt x="712" y="385"/>
                    </a:lnTo>
                    <a:lnTo>
                      <a:pt x="684" y="356"/>
                    </a:lnTo>
                    <a:lnTo>
                      <a:pt x="535" y="356"/>
                    </a:lnTo>
                    <a:lnTo>
                      <a:pt x="566" y="327"/>
                    </a:lnTo>
                    <a:lnTo>
                      <a:pt x="535" y="297"/>
                    </a:lnTo>
                    <a:lnTo>
                      <a:pt x="566" y="297"/>
                    </a:lnTo>
                    <a:lnTo>
                      <a:pt x="535" y="267"/>
                    </a:lnTo>
                    <a:lnTo>
                      <a:pt x="535" y="209"/>
                    </a:lnTo>
                    <a:lnTo>
                      <a:pt x="566" y="179"/>
                    </a:lnTo>
                    <a:lnTo>
                      <a:pt x="566" y="149"/>
                    </a:lnTo>
                    <a:lnTo>
                      <a:pt x="594" y="149"/>
                    </a:lnTo>
                    <a:lnTo>
                      <a:pt x="594" y="60"/>
                    </a:lnTo>
                    <a:close/>
                  </a:path>
                </a:pathLst>
              </a:custGeom>
              <a:solidFill>
                <a:srgbClr val="99D6AB"/>
              </a:solidFill>
              <a:ln w="9525">
                <a:noFill/>
                <a:round/>
                <a:headEnd/>
                <a:tailEnd/>
              </a:ln>
            </p:spPr>
            <p:txBody>
              <a:bodyPr/>
              <a:lstStyle/>
              <a:p>
                <a:endParaRPr lang="en-GB"/>
              </a:p>
            </p:txBody>
          </p:sp>
          <p:sp>
            <p:nvSpPr>
              <p:cNvPr id="19524" name="Freeform 68"/>
              <p:cNvSpPr>
                <a:spLocks/>
              </p:cNvSpPr>
              <p:nvPr/>
            </p:nvSpPr>
            <p:spPr bwMode="auto">
              <a:xfrm>
                <a:off x="3109" y="1987"/>
                <a:ext cx="7" cy="7"/>
              </a:xfrm>
              <a:custGeom>
                <a:avLst/>
                <a:gdLst/>
                <a:ahLst/>
                <a:cxnLst>
                  <a:cxn ang="0">
                    <a:pos x="0" y="0"/>
                  </a:cxn>
                  <a:cxn ang="0">
                    <a:pos x="29" y="29"/>
                  </a:cxn>
                  <a:cxn ang="0">
                    <a:pos x="29" y="0"/>
                  </a:cxn>
                  <a:cxn ang="0">
                    <a:pos x="0" y="0"/>
                  </a:cxn>
                </a:cxnLst>
                <a:rect l="0" t="0" r="r" b="b"/>
                <a:pathLst>
                  <a:path w="29" h="29">
                    <a:moveTo>
                      <a:pt x="0" y="0"/>
                    </a:moveTo>
                    <a:lnTo>
                      <a:pt x="29" y="29"/>
                    </a:lnTo>
                    <a:lnTo>
                      <a:pt x="29" y="0"/>
                    </a:lnTo>
                    <a:lnTo>
                      <a:pt x="0" y="0"/>
                    </a:lnTo>
                    <a:close/>
                  </a:path>
                </a:pathLst>
              </a:custGeom>
              <a:solidFill>
                <a:srgbClr val="99D6AB"/>
              </a:solidFill>
              <a:ln w="9525">
                <a:noFill/>
                <a:round/>
                <a:headEnd/>
                <a:tailEnd/>
              </a:ln>
            </p:spPr>
            <p:txBody>
              <a:bodyPr/>
              <a:lstStyle/>
              <a:p>
                <a:endParaRPr lang="en-GB"/>
              </a:p>
            </p:txBody>
          </p:sp>
          <p:sp>
            <p:nvSpPr>
              <p:cNvPr id="19525" name="Freeform 69"/>
              <p:cNvSpPr>
                <a:spLocks/>
              </p:cNvSpPr>
              <p:nvPr/>
            </p:nvSpPr>
            <p:spPr bwMode="auto">
              <a:xfrm>
                <a:off x="2228" y="2438"/>
                <a:ext cx="859" cy="725"/>
              </a:xfrm>
              <a:custGeom>
                <a:avLst/>
                <a:gdLst/>
                <a:ahLst/>
                <a:cxnLst>
                  <a:cxn ang="0">
                    <a:pos x="1541" y="385"/>
                  </a:cxn>
                  <a:cxn ang="0">
                    <a:pos x="1333" y="534"/>
                  </a:cxn>
                  <a:cxn ang="0">
                    <a:pos x="976" y="562"/>
                  </a:cxn>
                  <a:cxn ang="0">
                    <a:pos x="830" y="443"/>
                  </a:cxn>
                  <a:cxn ang="0">
                    <a:pos x="858" y="621"/>
                  </a:cxn>
                  <a:cxn ang="0">
                    <a:pos x="711" y="798"/>
                  </a:cxn>
                  <a:cxn ang="0">
                    <a:pos x="503" y="828"/>
                  </a:cxn>
                  <a:cxn ang="0">
                    <a:pos x="325" y="770"/>
                  </a:cxn>
                  <a:cxn ang="0">
                    <a:pos x="177" y="798"/>
                  </a:cxn>
                  <a:cxn ang="0">
                    <a:pos x="28" y="916"/>
                  </a:cxn>
                  <a:cxn ang="0">
                    <a:pos x="118" y="947"/>
                  </a:cxn>
                  <a:cxn ang="0">
                    <a:pos x="207" y="1066"/>
                  </a:cxn>
                  <a:cxn ang="0">
                    <a:pos x="444" y="1125"/>
                  </a:cxn>
                  <a:cxn ang="0">
                    <a:pos x="592" y="1244"/>
                  </a:cxn>
                  <a:cxn ang="0">
                    <a:pos x="681" y="1302"/>
                  </a:cxn>
                  <a:cxn ang="0">
                    <a:pos x="739" y="1509"/>
                  </a:cxn>
                  <a:cxn ang="0">
                    <a:pos x="918" y="1569"/>
                  </a:cxn>
                  <a:cxn ang="0">
                    <a:pos x="918" y="1836"/>
                  </a:cxn>
                  <a:cxn ang="0">
                    <a:pos x="888" y="2131"/>
                  </a:cxn>
                  <a:cxn ang="0">
                    <a:pos x="799" y="2456"/>
                  </a:cxn>
                  <a:cxn ang="0">
                    <a:pos x="711" y="2604"/>
                  </a:cxn>
                  <a:cxn ang="0">
                    <a:pos x="858" y="2693"/>
                  </a:cxn>
                  <a:cxn ang="0">
                    <a:pos x="1155" y="2811"/>
                  </a:cxn>
                  <a:cxn ang="0">
                    <a:pos x="1333" y="2783"/>
                  </a:cxn>
                  <a:cxn ang="0">
                    <a:pos x="1569" y="2811"/>
                  </a:cxn>
                  <a:cxn ang="0">
                    <a:pos x="1718" y="2902"/>
                  </a:cxn>
                  <a:cxn ang="0">
                    <a:pos x="2015" y="2872"/>
                  </a:cxn>
                  <a:cxn ang="0">
                    <a:pos x="2043" y="2635"/>
                  </a:cxn>
                  <a:cxn ang="0">
                    <a:pos x="2341" y="2517"/>
                  </a:cxn>
                  <a:cxn ang="0">
                    <a:pos x="2548" y="2517"/>
                  </a:cxn>
                  <a:cxn ang="0">
                    <a:pos x="2636" y="2604"/>
                  </a:cxn>
                  <a:cxn ang="0">
                    <a:pos x="2814" y="2665"/>
                  </a:cxn>
                  <a:cxn ang="0">
                    <a:pos x="2962" y="2604"/>
                  </a:cxn>
                  <a:cxn ang="0">
                    <a:pos x="3228" y="2429"/>
                  </a:cxn>
                  <a:cxn ang="0">
                    <a:pos x="3110" y="2279"/>
                  </a:cxn>
                  <a:cxn ang="0">
                    <a:pos x="3110" y="2101"/>
                  </a:cxn>
                  <a:cxn ang="0">
                    <a:pos x="3021" y="1954"/>
                  </a:cxn>
                  <a:cxn ang="0">
                    <a:pos x="3080" y="1836"/>
                  </a:cxn>
                  <a:cxn ang="0">
                    <a:pos x="3080" y="1657"/>
                  </a:cxn>
                  <a:cxn ang="0">
                    <a:pos x="2873" y="1627"/>
                  </a:cxn>
                  <a:cxn ang="0">
                    <a:pos x="2962" y="1391"/>
                  </a:cxn>
                  <a:cxn ang="0">
                    <a:pos x="3171" y="1214"/>
                  </a:cxn>
                  <a:cxn ang="0">
                    <a:pos x="3259" y="1036"/>
                  </a:cxn>
                  <a:cxn ang="0">
                    <a:pos x="3317" y="889"/>
                  </a:cxn>
                  <a:cxn ang="0">
                    <a:pos x="3228" y="652"/>
                  </a:cxn>
                  <a:cxn ang="0">
                    <a:pos x="3052" y="621"/>
                  </a:cxn>
                  <a:cxn ang="0">
                    <a:pos x="2903" y="503"/>
                  </a:cxn>
                  <a:cxn ang="0">
                    <a:pos x="2636" y="443"/>
                  </a:cxn>
                  <a:cxn ang="0">
                    <a:pos x="2518" y="325"/>
                  </a:cxn>
                  <a:cxn ang="0">
                    <a:pos x="2399" y="325"/>
                  </a:cxn>
                  <a:cxn ang="0">
                    <a:pos x="2162" y="178"/>
                  </a:cxn>
                  <a:cxn ang="0">
                    <a:pos x="2015" y="87"/>
                  </a:cxn>
                  <a:cxn ang="0">
                    <a:pos x="1779" y="30"/>
                  </a:cxn>
                </a:cxnLst>
                <a:rect l="0" t="0" r="r" b="b"/>
                <a:pathLst>
                  <a:path w="3435" h="2902">
                    <a:moveTo>
                      <a:pt x="1718" y="296"/>
                    </a:moveTo>
                    <a:lnTo>
                      <a:pt x="1659" y="296"/>
                    </a:lnTo>
                    <a:lnTo>
                      <a:pt x="1659" y="325"/>
                    </a:lnTo>
                    <a:lnTo>
                      <a:pt x="1599" y="355"/>
                    </a:lnTo>
                    <a:lnTo>
                      <a:pt x="1569" y="355"/>
                    </a:lnTo>
                    <a:lnTo>
                      <a:pt x="1541" y="385"/>
                    </a:lnTo>
                    <a:lnTo>
                      <a:pt x="1451" y="385"/>
                    </a:lnTo>
                    <a:lnTo>
                      <a:pt x="1451" y="415"/>
                    </a:lnTo>
                    <a:lnTo>
                      <a:pt x="1392" y="415"/>
                    </a:lnTo>
                    <a:lnTo>
                      <a:pt x="1304" y="503"/>
                    </a:lnTo>
                    <a:lnTo>
                      <a:pt x="1304" y="534"/>
                    </a:lnTo>
                    <a:lnTo>
                      <a:pt x="1333" y="534"/>
                    </a:lnTo>
                    <a:lnTo>
                      <a:pt x="1304" y="562"/>
                    </a:lnTo>
                    <a:lnTo>
                      <a:pt x="1274" y="562"/>
                    </a:lnTo>
                    <a:lnTo>
                      <a:pt x="1274" y="591"/>
                    </a:lnTo>
                    <a:lnTo>
                      <a:pt x="1213" y="591"/>
                    </a:lnTo>
                    <a:lnTo>
                      <a:pt x="1185" y="562"/>
                    </a:lnTo>
                    <a:lnTo>
                      <a:pt x="976" y="562"/>
                    </a:lnTo>
                    <a:lnTo>
                      <a:pt x="948" y="534"/>
                    </a:lnTo>
                    <a:lnTo>
                      <a:pt x="948" y="443"/>
                    </a:lnTo>
                    <a:lnTo>
                      <a:pt x="918" y="443"/>
                    </a:lnTo>
                    <a:lnTo>
                      <a:pt x="888" y="473"/>
                    </a:lnTo>
                    <a:lnTo>
                      <a:pt x="858" y="473"/>
                    </a:lnTo>
                    <a:lnTo>
                      <a:pt x="830" y="443"/>
                    </a:lnTo>
                    <a:lnTo>
                      <a:pt x="769" y="443"/>
                    </a:lnTo>
                    <a:lnTo>
                      <a:pt x="799" y="473"/>
                    </a:lnTo>
                    <a:lnTo>
                      <a:pt x="769" y="503"/>
                    </a:lnTo>
                    <a:lnTo>
                      <a:pt x="799" y="534"/>
                    </a:lnTo>
                    <a:lnTo>
                      <a:pt x="799" y="562"/>
                    </a:lnTo>
                    <a:lnTo>
                      <a:pt x="858" y="621"/>
                    </a:lnTo>
                    <a:lnTo>
                      <a:pt x="858" y="798"/>
                    </a:lnTo>
                    <a:lnTo>
                      <a:pt x="769" y="798"/>
                    </a:lnTo>
                    <a:lnTo>
                      <a:pt x="769" y="770"/>
                    </a:lnTo>
                    <a:lnTo>
                      <a:pt x="739" y="798"/>
                    </a:lnTo>
                    <a:lnTo>
                      <a:pt x="739" y="828"/>
                    </a:lnTo>
                    <a:lnTo>
                      <a:pt x="711" y="798"/>
                    </a:lnTo>
                    <a:lnTo>
                      <a:pt x="681" y="798"/>
                    </a:lnTo>
                    <a:lnTo>
                      <a:pt x="681" y="828"/>
                    </a:lnTo>
                    <a:lnTo>
                      <a:pt x="651" y="798"/>
                    </a:lnTo>
                    <a:lnTo>
                      <a:pt x="592" y="798"/>
                    </a:lnTo>
                    <a:lnTo>
                      <a:pt x="532" y="859"/>
                    </a:lnTo>
                    <a:lnTo>
                      <a:pt x="503" y="828"/>
                    </a:lnTo>
                    <a:lnTo>
                      <a:pt x="503" y="798"/>
                    </a:lnTo>
                    <a:lnTo>
                      <a:pt x="474" y="770"/>
                    </a:lnTo>
                    <a:lnTo>
                      <a:pt x="444" y="770"/>
                    </a:lnTo>
                    <a:lnTo>
                      <a:pt x="444" y="741"/>
                    </a:lnTo>
                    <a:lnTo>
                      <a:pt x="325" y="741"/>
                    </a:lnTo>
                    <a:lnTo>
                      <a:pt x="325" y="770"/>
                    </a:lnTo>
                    <a:lnTo>
                      <a:pt x="296" y="798"/>
                    </a:lnTo>
                    <a:lnTo>
                      <a:pt x="296" y="770"/>
                    </a:lnTo>
                    <a:lnTo>
                      <a:pt x="265" y="770"/>
                    </a:lnTo>
                    <a:lnTo>
                      <a:pt x="237" y="798"/>
                    </a:lnTo>
                    <a:lnTo>
                      <a:pt x="207" y="770"/>
                    </a:lnTo>
                    <a:lnTo>
                      <a:pt x="177" y="798"/>
                    </a:lnTo>
                    <a:lnTo>
                      <a:pt x="89" y="798"/>
                    </a:lnTo>
                    <a:lnTo>
                      <a:pt x="58" y="828"/>
                    </a:lnTo>
                    <a:lnTo>
                      <a:pt x="28" y="828"/>
                    </a:lnTo>
                    <a:lnTo>
                      <a:pt x="0" y="859"/>
                    </a:lnTo>
                    <a:lnTo>
                      <a:pt x="0" y="916"/>
                    </a:lnTo>
                    <a:lnTo>
                      <a:pt x="28" y="916"/>
                    </a:lnTo>
                    <a:lnTo>
                      <a:pt x="58" y="889"/>
                    </a:lnTo>
                    <a:lnTo>
                      <a:pt x="89" y="889"/>
                    </a:lnTo>
                    <a:lnTo>
                      <a:pt x="89" y="916"/>
                    </a:lnTo>
                    <a:lnTo>
                      <a:pt x="28" y="916"/>
                    </a:lnTo>
                    <a:lnTo>
                      <a:pt x="58" y="947"/>
                    </a:lnTo>
                    <a:lnTo>
                      <a:pt x="118" y="947"/>
                    </a:lnTo>
                    <a:lnTo>
                      <a:pt x="118" y="977"/>
                    </a:lnTo>
                    <a:lnTo>
                      <a:pt x="58" y="977"/>
                    </a:lnTo>
                    <a:lnTo>
                      <a:pt x="28" y="1007"/>
                    </a:lnTo>
                    <a:lnTo>
                      <a:pt x="118" y="1095"/>
                    </a:lnTo>
                    <a:lnTo>
                      <a:pt x="146" y="1066"/>
                    </a:lnTo>
                    <a:lnTo>
                      <a:pt x="207" y="1066"/>
                    </a:lnTo>
                    <a:lnTo>
                      <a:pt x="237" y="1095"/>
                    </a:lnTo>
                    <a:lnTo>
                      <a:pt x="384" y="1095"/>
                    </a:lnTo>
                    <a:lnTo>
                      <a:pt x="355" y="1125"/>
                    </a:lnTo>
                    <a:lnTo>
                      <a:pt x="384" y="1125"/>
                    </a:lnTo>
                    <a:lnTo>
                      <a:pt x="414" y="1154"/>
                    </a:lnTo>
                    <a:lnTo>
                      <a:pt x="444" y="1125"/>
                    </a:lnTo>
                    <a:lnTo>
                      <a:pt x="503" y="1184"/>
                    </a:lnTo>
                    <a:lnTo>
                      <a:pt x="621" y="1184"/>
                    </a:lnTo>
                    <a:lnTo>
                      <a:pt x="592" y="1214"/>
                    </a:lnTo>
                    <a:lnTo>
                      <a:pt x="562" y="1214"/>
                    </a:lnTo>
                    <a:lnTo>
                      <a:pt x="562" y="1244"/>
                    </a:lnTo>
                    <a:lnTo>
                      <a:pt x="592" y="1244"/>
                    </a:lnTo>
                    <a:lnTo>
                      <a:pt x="621" y="1272"/>
                    </a:lnTo>
                    <a:lnTo>
                      <a:pt x="651" y="1244"/>
                    </a:lnTo>
                    <a:lnTo>
                      <a:pt x="681" y="1244"/>
                    </a:lnTo>
                    <a:lnTo>
                      <a:pt x="651" y="1272"/>
                    </a:lnTo>
                    <a:lnTo>
                      <a:pt x="651" y="1302"/>
                    </a:lnTo>
                    <a:lnTo>
                      <a:pt x="681" y="1302"/>
                    </a:lnTo>
                    <a:lnTo>
                      <a:pt x="711" y="1332"/>
                    </a:lnTo>
                    <a:lnTo>
                      <a:pt x="681" y="1332"/>
                    </a:lnTo>
                    <a:lnTo>
                      <a:pt x="681" y="1362"/>
                    </a:lnTo>
                    <a:lnTo>
                      <a:pt x="651" y="1391"/>
                    </a:lnTo>
                    <a:lnTo>
                      <a:pt x="739" y="1481"/>
                    </a:lnTo>
                    <a:lnTo>
                      <a:pt x="739" y="1509"/>
                    </a:lnTo>
                    <a:lnTo>
                      <a:pt x="769" y="1539"/>
                    </a:lnTo>
                    <a:lnTo>
                      <a:pt x="799" y="1539"/>
                    </a:lnTo>
                    <a:lnTo>
                      <a:pt x="830" y="1569"/>
                    </a:lnTo>
                    <a:lnTo>
                      <a:pt x="858" y="1569"/>
                    </a:lnTo>
                    <a:lnTo>
                      <a:pt x="888" y="1600"/>
                    </a:lnTo>
                    <a:lnTo>
                      <a:pt x="918" y="1569"/>
                    </a:lnTo>
                    <a:lnTo>
                      <a:pt x="918" y="1746"/>
                    </a:lnTo>
                    <a:lnTo>
                      <a:pt x="888" y="1746"/>
                    </a:lnTo>
                    <a:lnTo>
                      <a:pt x="888" y="1776"/>
                    </a:lnTo>
                    <a:lnTo>
                      <a:pt x="976" y="1864"/>
                    </a:lnTo>
                    <a:lnTo>
                      <a:pt x="948" y="1864"/>
                    </a:lnTo>
                    <a:lnTo>
                      <a:pt x="918" y="1836"/>
                    </a:lnTo>
                    <a:lnTo>
                      <a:pt x="888" y="1864"/>
                    </a:lnTo>
                    <a:lnTo>
                      <a:pt x="888" y="1983"/>
                    </a:lnTo>
                    <a:lnTo>
                      <a:pt x="858" y="2013"/>
                    </a:lnTo>
                    <a:lnTo>
                      <a:pt x="858" y="2101"/>
                    </a:lnTo>
                    <a:lnTo>
                      <a:pt x="888" y="2101"/>
                    </a:lnTo>
                    <a:lnTo>
                      <a:pt x="888" y="2131"/>
                    </a:lnTo>
                    <a:lnTo>
                      <a:pt x="858" y="2131"/>
                    </a:lnTo>
                    <a:lnTo>
                      <a:pt x="858" y="2220"/>
                    </a:lnTo>
                    <a:lnTo>
                      <a:pt x="830" y="2250"/>
                    </a:lnTo>
                    <a:lnTo>
                      <a:pt x="830" y="2338"/>
                    </a:lnTo>
                    <a:lnTo>
                      <a:pt x="799" y="2368"/>
                    </a:lnTo>
                    <a:lnTo>
                      <a:pt x="799" y="2456"/>
                    </a:lnTo>
                    <a:lnTo>
                      <a:pt x="769" y="2486"/>
                    </a:lnTo>
                    <a:lnTo>
                      <a:pt x="769" y="2517"/>
                    </a:lnTo>
                    <a:lnTo>
                      <a:pt x="739" y="2547"/>
                    </a:lnTo>
                    <a:lnTo>
                      <a:pt x="711" y="2547"/>
                    </a:lnTo>
                    <a:lnTo>
                      <a:pt x="681" y="2575"/>
                    </a:lnTo>
                    <a:lnTo>
                      <a:pt x="711" y="2604"/>
                    </a:lnTo>
                    <a:lnTo>
                      <a:pt x="799" y="2604"/>
                    </a:lnTo>
                    <a:lnTo>
                      <a:pt x="799" y="2635"/>
                    </a:lnTo>
                    <a:lnTo>
                      <a:pt x="769" y="2665"/>
                    </a:lnTo>
                    <a:lnTo>
                      <a:pt x="799" y="2693"/>
                    </a:lnTo>
                    <a:lnTo>
                      <a:pt x="830" y="2665"/>
                    </a:lnTo>
                    <a:lnTo>
                      <a:pt x="858" y="2693"/>
                    </a:lnTo>
                    <a:lnTo>
                      <a:pt x="888" y="2693"/>
                    </a:lnTo>
                    <a:lnTo>
                      <a:pt x="918" y="2724"/>
                    </a:lnTo>
                    <a:lnTo>
                      <a:pt x="948" y="2693"/>
                    </a:lnTo>
                    <a:lnTo>
                      <a:pt x="1006" y="2754"/>
                    </a:lnTo>
                    <a:lnTo>
                      <a:pt x="1095" y="2754"/>
                    </a:lnTo>
                    <a:lnTo>
                      <a:pt x="1155" y="2811"/>
                    </a:lnTo>
                    <a:lnTo>
                      <a:pt x="1185" y="2783"/>
                    </a:lnTo>
                    <a:lnTo>
                      <a:pt x="1213" y="2783"/>
                    </a:lnTo>
                    <a:lnTo>
                      <a:pt x="1244" y="2811"/>
                    </a:lnTo>
                    <a:lnTo>
                      <a:pt x="1274" y="2811"/>
                    </a:lnTo>
                    <a:lnTo>
                      <a:pt x="1304" y="2783"/>
                    </a:lnTo>
                    <a:lnTo>
                      <a:pt x="1333" y="2783"/>
                    </a:lnTo>
                    <a:lnTo>
                      <a:pt x="1362" y="2754"/>
                    </a:lnTo>
                    <a:lnTo>
                      <a:pt x="1422" y="2754"/>
                    </a:lnTo>
                    <a:lnTo>
                      <a:pt x="1451" y="2783"/>
                    </a:lnTo>
                    <a:lnTo>
                      <a:pt x="1541" y="2783"/>
                    </a:lnTo>
                    <a:lnTo>
                      <a:pt x="1569" y="2842"/>
                    </a:lnTo>
                    <a:lnTo>
                      <a:pt x="1569" y="2811"/>
                    </a:lnTo>
                    <a:lnTo>
                      <a:pt x="1629" y="2811"/>
                    </a:lnTo>
                    <a:lnTo>
                      <a:pt x="1659" y="2842"/>
                    </a:lnTo>
                    <a:lnTo>
                      <a:pt x="1629" y="2842"/>
                    </a:lnTo>
                    <a:lnTo>
                      <a:pt x="1629" y="2872"/>
                    </a:lnTo>
                    <a:lnTo>
                      <a:pt x="1688" y="2872"/>
                    </a:lnTo>
                    <a:lnTo>
                      <a:pt x="1718" y="2902"/>
                    </a:lnTo>
                    <a:lnTo>
                      <a:pt x="1748" y="2902"/>
                    </a:lnTo>
                    <a:lnTo>
                      <a:pt x="1779" y="2872"/>
                    </a:lnTo>
                    <a:lnTo>
                      <a:pt x="1806" y="2902"/>
                    </a:lnTo>
                    <a:lnTo>
                      <a:pt x="1925" y="2902"/>
                    </a:lnTo>
                    <a:lnTo>
                      <a:pt x="1955" y="2872"/>
                    </a:lnTo>
                    <a:lnTo>
                      <a:pt x="2015" y="2872"/>
                    </a:lnTo>
                    <a:lnTo>
                      <a:pt x="1985" y="2842"/>
                    </a:lnTo>
                    <a:lnTo>
                      <a:pt x="1985" y="2724"/>
                    </a:lnTo>
                    <a:lnTo>
                      <a:pt x="2015" y="2693"/>
                    </a:lnTo>
                    <a:lnTo>
                      <a:pt x="1985" y="2665"/>
                    </a:lnTo>
                    <a:lnTo>
                      <a:pt x="2015" y="2635"/>
                    </a:lnTo>
                    <a:lnTo>
                      <a:pt x="2043" y="2635"/>
                    </a:lnTo>
                    <a:lnTo>
                      <a:pt x="2073" y="2604"/>
                    </a:lnTo>
                    <a:lnTo>
                      <a:pt x="2104" y="2604"/>
                    </a:lnTo>
                    <a:lnTo>
                      <a:pt x="2162" y="2547"/>
                    </a:lnTo>
                    <a:lnTo>
                      <a:pt x="2192" y="2547"/>
                    </a:lnTo>
                    <a:lnTo>
                      <a:pt x="2222" y="2517"/>
                    </a:lnTo>
                    <a:lnTo>
                      <a:pt x="2341" y="2517"/>
                    </a:lnTo>
                    <a:lnTo>
                      <a:pt x="2368" y="2547"/>
                    </a:lnTo>
                    <a:lnTo>
                      <a:pt x="2429" y="2547"/>
                    </a:lnTo>
                    <a:lnTo>
                      <a:pt x="2459" y="2575"/>
                    </a:lnTo>
                    <a:lnTo>
                      <a:pt x="2488" y="2547"/>
                    </a:lnTo>
                    <a:lnTo>
                      <a:pt x="2548" y="2547"/>
                    </a:lnTo>
                    <a:lnTo>
                      <a:pt x="2548" y="2517"/>
                    </a:lnTo>
                    <a:lnTo>
                      <a:pt x="2578" y="2517"/>
                    </a:lnTo>
                    <a:lnTo>
                      <a:pt x="2578" y="2547"/>
                    </a:lnTo>
                    <a:lnTo>
                      <a:pt x="2548" y="2547"/>
                    </a:lnTo>
                    <a:lnTo>
                      <a:pt x="2548" y="2575"/>
                    </a:lnTo>
                    <a:lnTo>
                      <a:pt x="2636" y="2575"/>
                    </a:lnTo>
                    <a:lnTo>
                      <a:pt x="2636" y="2604"/>
                    </a:lnTo>
                    <a:lnTo>
                      <a:pt x="2666" y="2604"/>
                    </a:lnTo>
                    <a:lnTo>
                      <a:pt x="2696" y="2635"/>
                    </a:lnTo>
                    <a:lnTo>
                      <a:pt x="2725" y="2635"/>
                    </a:lnTo>
                    <a:lnTo>
                      <a:pt x="2755" y="2665"/>
                    </a:lnTo>
                    <a:lnTo>
                      <a:pt x="2785" y="2635"/>
                    </a:lnTo>
                    <a:lnTo>
                      <a:pt x="2814" y="2665"/>
                    </a:lnTo>
                    <a:lnTo>
                      <a:pt x="2843" y="2665"/>
                    </a:lnTo>
                    <a:lnTo>
                      <a:pt x="2873" y="2635"/>
                    </a:lnTo>
                    <a:lnTo>
                      <a:pt x="2903" y="2665"/>
                    </a:lnTo>
                    <a:lnTo>
                      <a:pt x="2934" y="2635"/>
                    </a:lnTo>
                    <a:lnTo>
                      <a:pt x="2992" y="2635"/>
                    </a:lnTo>
                    <a:lnTo>
                      <a:pt x="2962" y="2604"/>
                    </a:lnTo>
                    <a:lnTo>
                      <a:pt x="3021" y="2547"/>
                    </a:lnTo>
                    <a:lnTo>
                      <a:pt x="3052" y="2547"/>
                    </a:lnTo>
                    <a:lnTo>
                      <a:pt x="3141" y="2456"/>
                    </a:lnTo>
                    <a:lnTo>
                      <a:pt x="3198" y="2456"/>
                    </a:lnTo>
                    <a:lnTo>
                      <a:pt x="3198" y="2429"/>
                    </a:lnTo>
                    <a:lnTo>
                      <a:pt x="3228" y="2429"/>
                    </a:lnTo>
                    <a:lnTo>
                      <a:pt x="3228" y="2398"/>
                    </a:lnTo>
                    <a:lnTo>
                      <a:pt x="3289" y="2338"/>
                    </a:lnTo>
                    <a:lnTo>
                      <a:pt x="3259" y="2309"/>
                    </a:lnTo>
                    <a:lnTo>
                      <a:pt x="3171" y="2309"/>
                    </a:lnTo>
                    <a:lnTo>
                      <a:pt x="3141" y="2279"/>
                    </a:lnTo>
                    <a:lnTo>
                      <a:pt x="3110" y="2279"/>
                    </a:lnTo>
                    <a:lnTo>
                      <a:pt x="3052" y="2220"/>
                    </a:lnTo>
                    <a:lnTo>
                      <a:pt x="3052" y="2191"/>
                    </a:lnTo>
                    <a:lnTo>
                      <a:pt x="3080" y="2161"/>
                    </a:lnTo>
                    <a:lnTo>
                      <a:pt x="3080" y="2131"/>
                    </a:lnTo>
                    <a:lnTo>
                      <a:pt x="3110" y="2131"/>
                    </a:lnTo>
                    <a:lnTo>
                      <a:pt x="3110" y="2101"/>
                    </a:lnTo>
                    <a:lnTo>
                      <a:pt x="3080" y="2073"/>
                    </a:lnTo>
                    <a:lnTo>
                      <a:pt x="3021" y="2043"/>
                    </a:lnTo>
                    <a:lnTo>
                      <a:pt x="3021" y="2013"/>
                    </a:lnTo>
                    <a:lnTo>
                      <a:pt x="2992" y="1983"/>
                    </a:lnTo>
                    <a:lnTo>
                      <a:pt x="3021" y="1983"/>
                    </a:lnTo>
                    <a:lnTo>
                      <a:pt x="3021" y="1954"/>
                    </a:lnTo>
                    <a:lnTo>
                      <a:pt x="3080" y="1983"/>
                    </a:lnTo>
                    <a:lnTo>
                      <a:pt x="3080" y="1954"/>
                    </a:lnTo>
                    <a:lnTo>
                      <a:pt x="3110" y="1954"/>
                    </a:lnTo>
                    <a:lnTo>
                      <a:pt x="3141" y="1925"/>
                    </a:lnTo>
                    <a:lnTo>
                      <a:pt x="3141" y="1895"/>
                    </a:lnTo>
                    <a:lnTo>
                      <a:pt x="3080" y="1836"/>
                    </a:lnTo>
                    <a:lnTo>
                      <a:pt x="3080" y="1776"/>
                    </a:lnTo>
                    <a:lnTo>
                      <a:pt x="3052" y="1746"/>
                    </a:lnTo>
                    <a:lnTo>
                      <a:pt x="3080" y="1746"/>
                    </a:lnTo>
                    <a:lnTo>
                      <a:pt x="3110" y="1718"/>
                    </a:lnTo>
                    <a:lnTo>
                      <a:pt x="3080" y="1688"/>
                    </a:lnTo>
                    <a:lnTo>
                      <a:pt x="3080" y="1657"/>
                    </a:lnTo>
                    <a:lnTo>
                      <a:pt x="3052" y="1627"/>
                    </a:lnTo>
                    <a:lnTo>
                      <a:pt x="3052" y="1539"/>
                    </a:lnTo>
                    <a:lnTo>
                      <a:pt x="2934" y="1539"/>
                    </a:lnTo>
                    <a:lnTo>
                      <a:pt x="2903" y="1569"/>
                    </a:lnTo>
                    <a:lnTo>
                      <a:pt x="2903" y="1600"/>
                    </a:lnTo>
                    <a:lnTo>
                      <a:pt x="2873" y="1627"/>
                    </a:lnTo>
                    <a:lnTo>
                      <a:pt x="2814" y="1627"/>
                    </a:lnTo>
                    <a:lnTo>
                      <a:pt x="2873" y="1569"/>
                    </a:lnTo>
                    <a:lnTo>
                      <a:pt x="2873" y="1539"/>
                    </a:lnTo>
                    <a:lnTo>
                      <a:pt x="2843" y="1539"/>
                    </a:lnTo>
                    <a:lnTo>
                      <a:pt x="2962" y="1420"/>
                    </a:lnTo>
                    <a:lnTo>
                      <a:pt x="2962" y="1391"/>
                    </a:lnTo>
                    <a:lnTo>
                      <a:pt x="3110" y="1244"/>
                    </a:lnTo>
                    <a:lnTo>
                      <a:pt x="3080" y="1244"/>
                    </a:lnTo>
                    <a:lnTo>
                      <a:pt x="3110" y="1214"/>
                    </a:lnTo>
                    <a:lnTo>
                      <a:pt x="3110" y="1184"/>
                    </a:lnTo>
                    <a:lnTo>
                      <a:pt x="3141" y="1184"/>
                    </a:lnTo>
                    <a:lnTo>
                      <a:pt x="3171" y="1214"/>
                    </a:lnTo>
                    <a:lnTo>
                      <a:pt x="3228" y="1214"/>
                    </a:lnTo>
                    <a:lnTo>
                      <a:pt x="3228" y="1184"/>
                    </a:lnTo>
                    <a:lnTo>
                      <a:pt x="3259" y="1154"/>
                    </a:lnTo>
                    <a:lnTo>
                      <a:pt x="3228" y="1125"/>
                    </a:lnTo>
                    <a:lnTo>
                      <a:pt x="3259" y="1095"/>
                    </a:lnTo>
                    <a:lnTo>
                      <a:pt x="3259" y="1036"/>
                    </a:lnTo>
                    <a:lnTo>
                      <a:pt x="3289" y="1007"/>
                    </a:lnTo>
                    <a:lnTo>
                      <a:pt x="3259" y="1007"/>
                    </a:lnTo>
                    <a:lnTo>
                      <a:pt x="3259" y="977"/>
                    </a:lnTo>
                    <a:lnTo>
                      <a:pt x="3289" y="947"/>
                    </a:lnTo>
                    <a:lnTo>
                      <a:pt x="3289" y="916"/>
                    </a:lnTo>
                    <a:lnTo>
                      <a:pt x="3317" y="889"/>
                    </a:lnTo>
                    <a:lnTo>
                      <a:pt x="3317" y="828"/>
                    </a:lnTo>
                    <a:lnTo>
                      <a:pt x="3435" y="710"/>
                    </a:lnTo>
                    <a:lnTo>
                      <a:pt x="3435" y="680"/>
                    </a:lnTo>
                    <a:lnTo>
                      <a:pt x="3289" y="680"/>
                    </a:lnTo>
                    <a:lnTo>
                      <a:pt x="3259" y="652"/>
                    </a:lnTo>
                    <a:lnTo>
                      <a:pt x="3228" y="652"/>
                    </a:lnTo>
                    <a:lnTo>
                      <a:pt x="3228" y="621"/>
                    </a:lnTo>
                    <a:lnTo>
                      <a:pt x="3198" y="621"/>
                    </a:lnTo>
                    <a:lnTo>
                      <a:pt x="3198" y="652"/>
                    </a:lnTo>
                    <a:lnTo>
                      <a:pt x="3141" y="652"/>
                    </a:lnTo>
                    <a:lnTo>
                      <a:pt x="3110" y="621"/>
                    </a:lnTo>
                    <a:lnTo>
                      <a:pt x="3052" y="621"/>
                    </a:lnTo>
                    <a:lnTo>
                      <a:pt x="3021" y="591"/>
                    </a:lnTo>
                    <a:lnTo>
                      <a:pt x="3021" y="562"/>
                    </a:lnTo>
                    <a:lnTo>
                      <a:pt x="2992" y="534"/>
                    </a:lnTo>
                    <a:lnTo>
                      <a:pt x="2962" y="534"/>
                    </a:lnTo>
                    <a:lnTo>
                      <a:pt x="2934" y="503"/>
                    </a:lnTo>
                    <a:lnTo>
                      <a:pt x="2903" y="503"/>
                    </a:lnTo>
                    <a:lnTo>
                      <a:pt x="2873" y="534"/>
                    </a:lnTo>
                    <a:lnTo>
                      <a:pt x="2843" y="534"/>
                    </a:lnTo>
                    <a:lnTo>
                      <a:pt x="2814" y="503"/>
                    </a:lnTo>
                    <a:lnTo>
                      <a:pt x="2725" y="503"/>
                    </a:lnTo>
                    <a:lnTo>
                      <a:pt x="2666" y="443"/>
                    </a:lnTo>
                    <a:lnTo>
                      <a:pt x="2636" y="443"/>
                    </a:lnTo>
                    <a:lnTo>
                      <a:pt x="2606" y="415"/>
                    </a:lnTo>
                    <a:lnTo>
                      <a:pt x="2548" y="415"/>
                    </a:lnTo>
                    <a:lnTo>
                      <a:pt x="2578" y="385"/>
                    </a:lnTo>
                    <a:lnTo>
                      <a:pt x="2548" y="355"/>
                    </a:lnTo>
                    <a:lnTo>
                      <a:pt x="2548" y="296"/>
                    </a:lnTo>
                    <a:lnTo>
                      <a:pt x="2518" y="325"/>
                    </a:lnTo>
                    <a:lnTo>
                      <a:pt x="2518" y="355"/>
                    </a:lnTo>
                    <a:lnTo>
                      <a:pt x="2459" y="355"/>
                    </a:lnTo>
                    <a:lnTo>
                      <a:pt x="2459" y="385"/>
                    </a:lnTo>
                    <a:lnTo>
                      <a:pt x="2429" y="355"/>
                    </a:lnTo>
                    <a:lnTo>
                      <a:pt x="2368" y="355"/>
                    </a:lnTo>
                    <a:lnTo>
                      <a:pt x="2399" y="325"/>
                    </a:lnTo>
                    <a:lnTo>
                      <a:pt x="2368" y="296"/>
                    </a:lnTo>
                    <a:lnTo>
                      <a:pt x="2368" y="266"/>
                    </a:lnTo>
                    <a:lnTo>
                      <a:pt x="2341" y="237"/>
                    </a:lnTo>
                    <a:lnTo>
                      <a:pt x="2250" y="237"/>
                    </a:lnTo>
                    <a:lnTo>
                      <a:pt x="2250" y="178"/>
                    </a:lnTo>
                    <a:lnTo>
                      <a:pt x="2162" y="178"/>
                    </a:lnTo>
                    <a:lnTo>
                      <a:pt x="2162" y="148"/>
                    </a:lnTo>
                    <a:lnTo>
                      <a:pt x="2132" y="148"/>
                    </a:lnTo>
                    <a:lnTo>
                      <a:pt x="2132" y="87"/>
                    </a:lnTo>
                    <a:lnTo>
                      <a:pt x="2073" y="87"/>
                    </a:lnTo>
                    <a:lnTo>
                      <a:pt x="2043" y="118"/>
                    </a:lnTo>
                    <a:lnTo>
                      <a:pt x="2015" y="87"/>
                    </a:lnTo>
                    <a:lnTo>
                      <a:pt x="1985" y="87"/>
                    </a:lnTo>
                    <a:lnTo>
                      <a:pt x="1985" y="30"/>
                    </a:lnTo>
                    <a:lnTo>
                      <a:pt x="1955" y="0"/>
                    </a:lnTo>
                    <a:lnTo>
                      <a:pt x="1866" y="0"/>
                    </a:lnTo>
                    <a:lnTo>
                      <a:pt x="1806" y="30"/>
                    </a:lnTo>
                    <a:lnTo>
                      <a:pt x="1779" y="30"/>
                    </a:lnTo>
                    <a:lnTo>
                      <a:pt x="1718" y="87"/>
                    </a:lnTo>
                    <a:lnTo>
                      <a:pt x="1718" y="237"/>
                    </a:lnTo>
                    <a:lnTo>
                      <a:pt x="1688" y="237"/>
                    </a:lnTo>
                    <a:lnTo>
                      <a:pt x="1688" y="266"/>
                    </a:lnTo>
                    <a:lnTo>
                      <a:pt x="1718" y="296"/>
                    </a:lnTo>
                    <a:close/>
                  </a:path>
                </a:pathLst>
              </a:custGeom>
              <a:solidFill>
                <a:srgbClr val="B3B136"/>
              </a:solidFill>
              <a:ln w="9525">
                <a:noFill/>
                <a:round/>
                <a:headEnd/>
                <a:tailEnd/>
              </a:ln>
            </p:spPr>
            <p:txBody>
              <a:bodyPr/>
              <a:lstStyle/>
              <a:p>
                <a:endParaRPr lang="en-GB"/>
              </a:p>
            </p:txBody>
          </p:sp>
          <p:sp>
            <p:nvSpPr>
              <p:cNvPr id="19526" name="Freeform 70"/>
              <p:cNvSpPr>
                <a:spLocks noEditPoints="1"/>
              </p:cNvSpPr>
              <p:nvPr/>
            </p:nvSpPr>
            <p:spPr bwMode="auto">
              <a:xfrm>
                <a:off x="2805" y="2246"/>
                <a:ext cx="222" cy="222"/>
              </a:xfrm>
              <a:custGeom>
                <a:avLst/>
                <a:gdLst/>
                <a:ahLst/>
                <a:cxnLst>
                  <a:cxn ang="0">
                    <a:pos x="177" y="356"/>
                  </a:cxn>
                  <a:cxn ang="0">
                    <a:pos x="57" y="502"/>
                  </a:cxn>
                  <a:cxn ang="0">
                    <a:pos x="148" y="562"/>
                  </a:cxn>
                  <a:cxn ang="0">
                    <a:pos x="57" y="592"/>
                  </a:cxn>
                  <a:cxn ang="0">
                    <a:pos x="0" y="562"/>
                  </a:cxn>
                  <a:cxn ang="0">
                    <a:pos x="88" y="620"/>
                  </a:cxn>
                  <a:cxn ang="0">
                    <a:pos x="57" y="650"/>
                  </a:cxn>
                  <a:cxn ang="0">
                    <a:pos x="118" y="681"/>
                  </a:cxn>
                  <a:cxn ang="0">
                    <a:pos x="148" y="650"/>
                  </a:cxn>
                  <a:cxn ang="0">
                    <a:pos x="237" y="620"/>
                  </a:cxn>
                  <a:cxn ang="0">
                    <a:pos x="295" y="650"/>
                  </a:cxn>
                  <a:cxn ang="0">
                    <a:pos x="325" y="650"/>
                  </a:cxn>
                  <a:cxn ang="0">
                    <a:pos x="355" y="681"/>
                  </a:cxn>
                  <a:cxn ang="0">
                    <a:pos x="444" y="710"/>
                  </a:cxn>
                  <a:cxn ang="0">
                    <a:pos x="503" y="738"/>
                  </a:cxn>
                  <a:cxn ang="0">
                    <a:pos x="474" y="829"/>
                  </a:cxn>
                  <a:cxn ang="0">
                    <a:pos x="474" y="856"/>
                  </a:cxn>
                  <a:cxn ang="0">
                    <a:pos x="532" y="887"/>
                  </a:cxn>
                  <a:cxn ang="0">
                    <a:pos x="562" y="799"/>
                  </a:cxn>
                  <a:cxn ang="0">
                    <a:pos x="562" y="769"/>
                  </a:cxn>
                  <a:cxn ang="0">
                    <a:pos x="592" y="710"/>
                  </a:cxn>
                  <a:cxn ang="0">
                    <a:pos x="623" y="681"/>
                  </a:cxn>
                  <a:cxn ang="0">
                    <a:pos x="592" y="620"/>
                  </a:cxn>
                  <a:cxn ang="0">
                    <a:pos x="562" y="562"/>
                  </a:cxn>
                  <a:cxn ang="0">
                    <a:pos x="562" y="531"/>
                  </a:cxn>
                  <a:cxn ang="0">
                    <a:pos x="562" y="502"/>
                  </a:cxn>
                  <a:cxn ang="0">
                    <a:pos x="592" y="502"/>
                  </a:cxn>
                  <a:cxn ang="0">
                    <a:pos x="769" y="474"/>
                  </a:cxn>
                  <a:cxn ang="0">
                    <a:pos x="799" y="383"/>
                  </a:cxn>
                  <a:cxn ang="0">
                    <a:pos x="830" y="325"/>
                  </a:cxn>
                  <a:cxn ang="0">
                    <a:pos x="741" y="295"/>
                  </a:cxn>
                  <a:cxn ang="0">
                    <a:pos x="830" y="265"/>
                  </a:cxn>
                  <a:cxn ang="0">
                    <a:pos x="860" y="206"/>
                  </a:cxn>
                  <a:cxn ang="0">
                    <a:pos x="887" y="147"/>
                  </a:cxn>
                  <a:cxn ang="0">
                    <a:pos x="860" y="58"/>
                  </a:cxn>
                  <a:cxn ang="0">
                    <a:pos x="799" y="28"/>
                  </a:cxn>
                  <a:cxn ang="0">
                    <a:pos x="562" y="0"/>
                  </a:cxn>
                  <a:cxn ang="0">
                    <a:pos x="474" y="28"/>
                  </a:cxn>
                  <a:cxn ang="0">
                    <a:pos x="355" y="118"/>
                  </a:cxn>
                  <a:cxn ang="0">
                    <a:pos x="325" y="147"/>
                  </a:cxn>
                  <a:cxn ang="0">
                    <a:pos x="237" y="177"/>
                  </a:cxn>
                  <a:cxn ang="0">
                    <a:pos x="207" y="236"/>
                  </a:cxn>
                  <a:cxn ang="0">
                    <a:pos x="177" y="325"/>
                  </a:cxn>
                  <a:cxn ang="0">
                    <a:pos x="503" y="265"/>
                  </a:cxn>
                  <a:cxn ang="0">
                    <a:pos x="444" y="383"/>
                  </a:cxn>
                  <a:cxn ang="0">
                    <a:pos x="385" y="356"/>
                  </a:cxn>
                  <a:cxn ang="0">
                    <a:pos x="355" y="325"/>
                  </a:cxn>
                  <a:cxn ang="0">
                    <a:pos x="444" y="265"/>
                  </a:cxn>
                  <a:cxn ang="0">
                    <a:pos x="267" y="562"/>
                  </a:cxn>
                  <a:cxn ang="0">
                    <a:pos x="237" y="531"/>
                  </a:cxn>
                </a:cxnLst>
                <a:rect l="0" t="0" r="r" b="b"/>
                <a:pathLst>
                  <a:path w="887" h="887">
                    <a:moveTo>
                      <a:pt x="177" y="325"/>
                    </a:moveTo>
                    <a:lnTo>
                      <a:pt x="177" y="356"/>
                    </a:lnTo>
                    <a:lnTo>
                      <a:pt x="57" y="474"/>
                    </a:lnTo>
                    <a:lnTo>
                      <a:pt x="57" y="502"/>
                    </a:lnTo>
                    <a:lnTo>
                      <a:pt x="88" y="531"/>
                    </a:lnTo>
                    <a:lnTo>
                      <a:pt x="148" y="562"/>
                    </a:lnTo>
                    <a:lnTo>
                      <a:pt x="118" y="592"/>
                    </a:lnTo>
                    <a:lnTo>
                      <a:pt x="57" y="592"/>
                    </a:lnTo>
                    <a:lnTo>
                      <a:pt x="57" y="562"/>
                    </a:lnTo>
                    <a:lnTo>
                      <a:pt x="0" y="562"/>
                    </a:lnTo>
                    <a:lnTo>
                      <a:pt x="57" y="620"/>
                    </a:lnTo>
                    <a:lnTo>
                      <a:pt x="88" y="620"/>
                    </a:lnTo>
                    <a:lnTo>
                      <a:pt x="118" y="650"/>
                    </a:lnTo>
                    <a:lnTo>
                      <a:pt x="57" y="650"/>
                    </a:lnTo>
                    <a:lnTo>
                      <a:pt x="88" y="681"/>
                    </a:lnTo>
                    <a:lnTo>
                      <a:pt x="118" y="681"/>
                    </a:lnTo>
                    <a:lnTo>
                      <a:pt x="148" y="681"/>
                    </a:lnTo>
                    <a:lnTo>
                      <a:pt x="148" y="650"/>
                    </a:lnTo>
                    <a:lnTo>
                      <a:pt x="207" y="650"/>
                    </a:lnTo>
                    <a:lnTo>
                      <a:pt x="237" y="620"/>
                    </a:lnTo>
                    <a:lnTo>
                      <a:pt x="237" y="650"/>
                    </a:lnTo>
                    <a:lnTo>
                      <a:pt x="295" y="650"/>
                    </a:lnTo>
                    <a:lnTo>
                      <a:pt x="295" y="620"/>
                    </a:lnTo>
                    <a:lnTo>
                      <a:pt x="325" y="650"/>
                    </a:lnTo>
                    <a:lnTo>
                      <a:pt x="325" y="681"/>
                    </a:lnTo>
                    <a:lnTo>
                      <a:pt x="355" y="681"/>
                    </a:lnTo>
                    <a:lnTo>
                      <a:pt x="355" y="710"/>
                    </a:lnTo>
                    <a:lnTo>
                      <a:pt x="444" y="710"/>
                    </a:lnTo>
                    <a:lnTo>
                      <a:pt x="474" y="738"/>
                    </a:lnTo>
                    <a:lnTo>
                      <a:pt x="503" y="738"/>
                    </a:lnTo>
                    <a:lnTo>
                      <a:pt x="503" y="799"/>
                    </a:lnTo>
                    <a:lnTo>
                      <a:pt x="474" y="829"/>
                    </a:lnTo>
                    <a:lnTo>
                      <a:pt x="444" y="829"/>
                    </a:lnTo>
                    <a:lnTo>
                      <a:pt x="474" y="856"/>
                    </a:lnTo>
                    <a:lnTo>
                      <a:pt x="503" y="856"/>
                    </a:lnTo>
                    <a:lnTo>
                      <a:pt x="532" y="887"/>
                    </a:lnTo>
                    <a:lnTo>
                      <a:pt x="562" y="856"/>
                    </a:lnTo>
                    <a:lnTo>
                      <a:pt x="562" y="799"/>
                    </a:lnTo>
                    <a:lnTo>
                      <a:pt x="532" y="769"/>
                    </a:lnTo>
                    <a:lnTo>
                      <a:pt x="562" y="769"/>
                    </a:lnTo>
                    <a:lnTo>
                      <a:pt x="562" y="738"/>
                    </a:lnTo>
                    <a:lnTo>
                      <a:pt x="592" y="710"/>
                    </a:lnTo>
                    <a:lnTo>
                      <a:pt x="592" y="681"/>
                    </a:lnTo>
                    <a:lnTo>
                      <a:pt x="623" y="681"/>
                    </a:lnTo>
                    <a:lnTo>
                      <a:pt x="623" y="650"/>
                    </a:lnTo>
                    <a:lnTo>
                      <a:pt x="592" y="620"/>
                    </a:lnTo>
                    <a:lnTo>
                      <a:pt x="592" y="592"/>
                    </a:lnTo>
                    <a:lnTo>
                      <a:pt x="562" y="562"/>
                    </a:lnTo>
                    <a:lnTo>
                      <a:pt x="532" y="562"/>
                    </a:lnTo>
                    <a:lnTo>
                      <a:pt x="562" y="531"/>
                    </a:lnTo>
                    <a:lnTo>
                      <a:pt x="532" y="531"/>
                    </a:lnTo>
                    <a:lnTo>
                      <a:pt x="562" y="502"/>
                    </a:lnTo>
                    <a:lnTo>
                      <a:pt x="592" y="531"/>
                    </a:lnTo>
                    <a:lnTo>
                      <a:pt x="592" y="502"/>
                    </a:lnTo>
                    <a:lnTo>
                      <a:pt x="741" y="502"/>
                    </a:lnTo>
                    <a:lnTo>
                      <a:pt x="769" y="474"/>
                    </a:lnTo>
                    <a:lnTo>
                      <a:pt x="741" y="443"/>
                    </a:lnTo>
                    <a:lnTo>
                      <a:pt x="799" y="383"/>
                    </a:lnTo>
                    <a:lnTo>
                      <a:pt x="830" y="383"/>
                    </a:lnTo>
                    <a:lnTo>
                      <a:pt x="830" y="325"/>
                    </a:lnTo>
                    <a:lnTo>
                      <a:pt x="769" y="325"/>
                    </a:lnTo>
                    <a:lnTo>
                      <a:pt x="741" y="295"/>
                    </a:lnTo>
                    <a:lnTo>
                      <a:pt x="741" y="265"/>
                    </a:lnTo>
                    <a:lnTo>
                      <a:pt x="830" y="265"/>
                    </a:lnTo>
                    <a:lnTo>
                      <a:pt x="830" y="206"/>
                    </a:lnTo>
                    <a:lnTo>
                      <a:pt x="860" y="206"/>
                    </a:lnTo>
                    <a:lnTo>
                      <a:pt x="860" y="177"/>
                    </a:lnTo>
                    <a:lnTo>
                      <a:pt x="887" y="147"/>
                    </a:lnTo>
                    <a:lnTo>
                      <a:pt x="887" y="58"/>
                    </a:lnTo>
                    <a:lnTo>
                      <a:pt x="860" y="58"/>
                    </a:lnTo>
                    <a:lnTo>
                      <a:pt x="830" y="28"/>
                    </a:lnTo>
                    <a:lnTo>
                      <a:pt x="799" y="28"/>
                    </a:lnTo>
                    <a:lnTo>
                      <a:pt x="799" y="0"/>
                    </a:lnTo>
                    <a:lnTo>
                      <a:pt x="562" y="0"/>
                    </a:lnTo>
                    <a:lnTo>
                      <a:pt x="532" y="28"/>
                    </a:lnTo>
                    <a:lnTo>
                      <a:pt x="474" y="28"/>
                    </a:lnTo>
                    <a:lnTo>
                      <a:pt x="385" y="118"/>
                    </a:lnTo>
                    <a:lnTo>
                      <a:pt x="355" y="118"/>
                    </a:lnTo>
                    <a:lnTo>
                      <a:pt x="355" y="147"/>
                    </a:lnTo>
                    <a:lnTo>
                      <a:pt x="325" y="147"/>
                    </a:lnTo>
                    <a:lnTo>
                      <a:pt x="295" y="177"/>
                    </a:lnTo>
                    <a:lnTo>
                      <a:pt x="237" y="177"/>
                    </a:lnTo>
                    <a:lnTo>
                      <a:pt x="237" y="206"/>
                    </a:lnTo>
                    <a:lnTo>
                      <a:pt x="207" y="236"/>
                    </a:lnTo>
                    <a:lnTo>
                      <a:pt x="207" y="325"/>
                    </a:lnTo>
                    <a:lnTo>
                      <a:pt x="177" y="325"/>
                    </a:lnTo>
                    <a:close/>
                    <a:moveTo>
                      <a:pt x="444" y="265"/>
                    </a:moveTo>
                    <a:lnTo>
                      <a:pt x="503" y="265"/>
                    </a:lnTo>
                    <a:lnTo>
                      <a:pt x="532" y="295"/>
                    </a:lnTo>
                    <a:lnTo>
                      <a:pt x="444" y="383"/>
                    </a:lnTo>
                    <a:lnTo>
                      <a:pt x="414" y="383"/>
                    </a:lnTo>
                    <a:lnTo>
                      <a:pt x="385" y="356"/>
                    </a:lnTo>
                    <a:lnTo>
                      <a:pt x="355" y="356"/>
                    </a:lnTo>
                    <a:lnTo>
                      <a:pt x="355" y="325"/>
                    </a:lnTo>
                    <a:lnTo>
                      <a:pt x="385" y="325"/>
                    </a:lnTo>
                    <a:lnTo>
                      <a:pt x="444" y="265"/>
                    </a:lnTo>
                    <a:close/>
                    <a:moveTo>
                      <a:pt x="237" y="531"/>
                    </a:moveTo>
                    <a:lnTo>
                      <a:pt x="267" y="562"/>
                    </a:lnTo>
                    <a:lnTo>
                      <a:pt x="207" y="562"/>
                    </a:lnTo>
                    <a:lnTo>
                      <a:pt x="237" y="531"/>
                    </a:lnTo>
                    <a:close/>
                  </a:path>
                </a:pathLst>
              </a:custGeom>
              <a:solidFill>
                <a:srgbClr val="B28665"/>
              </a:solidFill>
              <a:ln w="9525">
                <a:noFill/>
                <a:round/>
                <a:headEnd/>
                <a:tailEnd/>
              </a:ln>
            </p:spPr>
            <p:txBody>
              <a:bodyPr/>
              <a:lstStyle/>
              <a:p>
                <a:endParaRPr lang="en-GB"/>
              </a:p>
            </p:txBody>
          </p:sp>
          <p:sp>
            <p:nvSpPr>
              <p:cNvPr id="19527" name="Freeform 71"/>
              <p:cNvSpPr>
                <a:spLocks/>
              </p:cNvSpPr>
              <p:nvPr/>
            </p:nvSpPr>
            <p:spPr bwMode="auto">
              <a:xfrm>
                <a:off x="2894" y="2312"/>
                <a:ext cx="45" cy="30"/>
              </a:xfrm>
              <a:custGeom>
                <a:avLst/>
                <a:gdLst/>
                <a:ahLst/>
                <a:cxnLst>
                  <a:cxn ang="0">
                    <a:pos x="148" y="0"/>
                  </a:cxn>
                  <a:cxn ang="0">
                    <a:pos x="89" y="0"/>
                  </a:cxn>
                  <a:cxn ang="0">
                    <a:pos x="30" y="60"/>
                  </a:cxn>
                  <a:cxn ang="0">
                    <a:pos x="0" y="60"/>
                  </a:cxn>
                  <a:cxn ang="0">
                    <a:pos x="0" y="91"/>
                  </a:cxn>
                  <a:cxn ang="0">
                    <a:pos x="30" y="91"/>
                  </a:cxn>
                  <a:cxn ang="0">
                    <a:pos x="59" y="118"/>
                  </a:cxn>
                  <a:cxn ang="0">
                    <a:pos x="89" y="118"/>
                  </a:cxn>
                  <a:cxn ang="0">
                    <a:pos x="177" y="30"/>
                  </a:cxn>
                  <a:cxn ang="0">
                    <a:pos x="148" y="0"/>
                  </a:cxn>
                </a:cxnLst>
                <a:rect l="0" t="0" r="r" b="b"/>
                <a:pathLst>
                  <a:path w="177" h="118">
                    <a:moveTo>
                      <a:pt x="148" y="0"/>
                    </a:moveTo>
                    <a:lnTo>
                      <a:pt x="89" y="0"/>
                    </a:lnTo>
                    <a:lnTo>
                      <a:pt x="30" y="60"/>
                    </a:lnTo>
                    <a:lnTo>
                      <a:pt x="0" y="60"/>
                    </a:lnTo>
                    <a:lnTo>
                      <a:pt x="0" y="91"/>
                    </a:lnTo>
                    <a:lnTo>
                      <a:pt x="30" y="91"/>
                    </a:lnTo>
                    <a:lnTo>
                      <a:pt x="59" y="118"/>
                    </a:lnTo>
                    <a:lnTo>
                      <a:pt x="89" y="118"/>
                    </a:lnTo>
                    <a:lnTo>
                      <a:pt x="177" y="30"/>
                    </a:lnTo>
                    <a:lnTo>
                      <a:pt x="148" y="0"/>
                    </a:lnTo>
                    <a:close/>
                  </a:path>
                </a:pathLst>
              </a:custGeom>
              <a:solidFill>
                <a:srgbClr val="E6F6ED"/>
              </a:solidFill>
              <a:ln w="9525">
                <a:noFill/>
                <a:round/>
                <a:headEnd/>
                <a:tailEnd/>
              </a:ln>
            </p:spPr>
            <p:txBody>
              <a:bodyPr/>
              <a:lstStyle/>
              <a:p>
                <a:endParaRPr lang="en-GB"/>
              </a:p>
            </p:txBody>
          </p:sp>
          <p:sp>
            <p:nvSpPr>
              <p:cNvPr id="19528" name="Freeform 72"/>
              <p:cNvSpPr>
                <a:spLocks/>
              </p:cNvSpPr>
              <p:nvPr/>
            </p:nvSpPr>
            <p:spPr bwMode="auto">
              <a:xfrm>
                <a:off x="2783" y="2394"/>
                <a:ext cx="37" cy="14"/>
              </a:xfrm>
              <a:custGeom>
                <a:avLst/>
                <a:gdLst/>
                <a:ahLst/>
                <a:cxnLst>
                  <a:cxn ang="0">
                    <a:pos x="89" y="0"/>
                  </a:cxn>
                  <a:cxn ang="0">
                    <a:pos x="28" y="0"/>
                  </a:cxn>
                  <a:cxn ang="0">
                    <a:pos x="0" y="28"/>
                  </a:cxn>
                  <a:cxn ang="0">
                    <a:pos x="28" y="58"/>
                  </a:cxn>
                  <a:cxn ang="0">
                    <a:pos x="119" y="58"/>
                  </a:cxn>
                  <a:cxn ang="0">
                    <a:pos x="146" y="58"/>
                  </a:cxn>
                  <a:cxn ang="0">
                    <a:pos x="89" y="0"/>
                  </a:cxn>
                </a:cxnLst>
                <a:rect l="0" t="0" r="r" b="b"/>
                <a:pathLst>
                  <a:path w="146" h="58">
                    <a:moveTo>
                      <a:pt x="89" y="0"/>
                    </a:moveTo>
                    <a:lnTo>
                      <a:pt x="28" y="0"/>
                    </a:lnTo>
                    <a:lnTo>
                      <a:pt x="0" y="28"/>
                    </a:lnTo>
                    <a:lnTo>
                      <a:pt x="28" y="58"/>
                    </a:lnTo>
                    <a:lnTo>
                      <a:pt x="119" y="58"/>
                    </a:lnTo>
                    <a:lnTo>
                      <a:pt x="146" y="58"/>
                    </a:lnTo>
                    <a:lnTo>
                      <a:pt x="89" y="0"/>
                    </a:lnTo>
                    <a:close/>
                  </a:path>
                </a:pathLst>
              </a:custGeom>
              <a:solidFill>
                <a:srgbClr val="B28665"/>
              </a:solidFill>
              <a:ln w="9525">
                <a:noFill/>
                <a:round/>
                <a:headEnd/>
                <a:tailEnd/>
              </a:ln>
            </p:spPr>
            <p:txBody>
              <a:bodyPr/>
              <a:lstStyle/>
              <a:p>
                <a:endParaRPr lang="en-GB"/>
              </a:p>
            </p:txBody>
          </p:sp>
          <p:sp>
            <p:nvSpPr>
              <p:cNvPr id="19529" name="Freeform 73"/>
              <p:cNvSpPr>
                <a:spLocks/>
              </p:cNvSpPr>
              <p:nvPr/>
            </p:nvSpPr>
            <p:spPr bwMode="auto">
              <a:xfrm>
                <a:off x="2820" y="2379"/>
                <a:ext cx="15" cy="7"/>
              </a:xfrm>
              <a:custGeom>
                <a:avLst/>
                <a:gdLst/>
                <a:ahLst/>
                <a:cxnLst>
                  <a:cxn ang="0">
                    <a:pos x="31" y="0"/>
                  </a:cxn>
                  <a:cxn ang="0">
                    <a:pos x="0" y="0"/>
                  </a:cxn>
                  <a:cxn ang="0">
                    <a:pos x="31" y="31"/>
                  </a:cxn>
                  <a:cxn ang="0">
                    <a:pos x="61" y="31"/>
                  </a:cxn>
                  <a:cxn ang="0">
                    <a:pos x="31" y="0"/>
                  </a:cxn>
                </a:cxnLst>
                <a:rect l="0" t="0" r="r" b="b"/>
                <a:pathLst>
                  <a:path w="61" h="31">
                    <a:moveTo>
                      <a:pt x="31" y="0"/>
                    </a:moveTo>
                    <a:lnTo>
                      <a:pt x="0" y="0"/>
                    </a:lnTo>
                    <a:lnTo>
                      <a:pt x="31" y="31"/>
                    </a:lnTo>
                    <a:lnTo>
                      <a:pt x="61" y="31"/>
                    </a:lnTo>
                    <a:lnTo>
                      <a:pt x="31" y="0"/>
                    </a:lnTo>
                    <a:close/>
                  </a:path>
                </a:pathLst>
              </a:custGeom>
              <a:solidFill>
                <a:srgbClr val="B28665"/>
              </a:solidFill>
              <a:ln w="9525">
                <a:noFill/>
                <a:round/>
                <a:headEnd/>
                <a:tailEnd/>
              </a:ln>
            </p:spPr>
            <p:txBody>
              <a:bodyPr/>
              <a:lstStyle/>
              <a:p>
                <a:endParaRPr lang="en-GB"/>
              </a:p>
            </p:txBody>
          </p:sp>
          <p:sp>
            <p:nvSpPr>
              <p:cNvPr id="19530" name="Freeform 74"/>
              <p:cNvSpPr>
                <a:spLocks/>
              </p:cNvSpPr>
              <p:nvPr/>
            </p:nvSpPr>
            <p:spPr bwMode="auto">
              <a:xfrm>
                <a:off x="2805" y="2371"/>
                <a:ext cx="15" cy="8"/>
              </a:xfrm>
              <a:custGeom>
                <a:avLst/>
                <a:gdLst/>
                <a:ahLst/>
                <a:cxnLst>
                  <a:cxn ang="0">
                    <a:pos x="57" y="29"/>
                  </a:cxn>
                  <a:cxn ang="0">
                    <a:pos x="30" y="0"/>
                  </a:cxn>
                  <a:cxn ang="0">
                    <a:pos x="0" y="29"/>
                  </a:cxn>
                  <a:cxn ang="0">
                    <a:pos x="57" y="29"/>
                  </a:cxn>
                </a:cxnLst>
                <a:rect l="0" t="0" r="r" b="b"/>
                <a:pathLst>
                  <a:path w="57" h="29">
                    <a:moveTo>
                      <a:pt x="57" y="29"/>
                    </a:moveTo>
                    <a:lnTo>
                      <a:pt x="30" y="0"/>
                    </a:lnTo>
                    <a:lnTo>
                      <a:pt x="0" y="29"/>
                    </a:lnTo>
                    <a:lnTo>
                      <a:pt x="57" y="29"/>
                    </a:lnTo>
                    <a:close/>
                  </a:path>
                </a:pathLst>
              </a:custGeom>
              <a:solidFill>
                <a:srgbClr val="B28665"/>
              </a:solidFill>
              <a:ln w="9525">
                <a:noFill/>
                <a:round/>
                <a:headEnd/>
                <a:tailEnd/>
              </a:ln>
            </p:spPr>
            <p:txBody>
              <a:bodyPr/>
              <a:lstStyle/>
              <a:p>
                <a:endParaRPr lang="en-GB"/>
              </a:p>
            </p:txBody>
          </p:sp>
          <p:sp>
            <p:nvSpPr>
              <p:cNvPr id="19531" name="Freeform 75"/>
              <p:cNvSpPr>
                <a:spLocks/>
              </p:cNvSpPr>
              <p:nvPr/>
            </p:nvSpPr>
            <p:spPr bwMode="auto">
              <a:xfrm>
                <a:off x="2716" y="2401"/>
                <a:ext cx="252" cy="163"/>
              </a:xfrm>
              <a:custGeom>
                <a:avLst/>
                <a:gdLst/>
                <a:ahLst/>
                <a:cxnLst>
                  <a:cxn ang="0">
                    <a:pos x="177" y="236"/>
                  </a:cxn>
                  <a:cxn ang="0">
                    <a:pos x="207" y="297"/>
                  </a:cxn>
                  <a:cxn ang="0">
                    <a:pos x="295" y="327"/>
                  </a:cxn>
                  <a:cxn ang="0">
                    <a:pos x="386" y="386"/>
                  </a:cxn>
                  <a:cxn ang="0">
                    <a:pos x="413" y="445"/>
                  </a:cxn>
                  <a:cxn ang="0">
                    <a:pos x="413" y="504"/>
                  </a:cxn>
                  <a:cxn ang="0">
                    <a:pos x="504" y="534"/>
                  </a:cxn>
                  <a:cxn ang="0">
                    <a:pos x="563" y="504"/>
                  </a:cxn>
                  <a:cxn ang="0">
                    <a:pos x="593" y="445"/>
                  </a:cxn>
                  <a:cxn ang="0">
                    <a:pos x="623" y="534"/>
                  </a:cxn>
                  <a:cxn ang="0">
                    <a:pos x="651" y="564"/>
                  </a:cxn>
                  <a:cxn ang="0">
                    <a:pos x="711" y="592"/>
                  </a:cxn>
                  <a:cxn ang="0">
                    <a:pos x="859" y="652"/>
                  </a:cxn>
                  <a:cxn ang="0">
                    <a:pos x="830" y="564"/>
                  </a:cxn>
                  <a:cxn ang="0">
                    <a:pos x="859" y="504"/>
                  </a:cxn>
                  <a:cxn ang="0">
                    <a:pos x="888" y="445"/>
                  </a:cxn>
                  <a:cxn ang="0">
                    <a:pos x="948" y="415"/>
                  </a:cxn>
                  <a:cxn ang="0">
                    <a:pos x="1007" y="386"/>
                  </a:cxn>
                  <a:cxn ang="0">
                    <a:pos x="979" y="327"/>
                  </a:cxn>
                  <a:cxn ang="0">
                    <a:pos x="979" y="297"/>
                  </a:cxn>
                  <a:cxn ang="0">
                    <a:pos x="948" y="267"/>
                  </a:cxn>
                  <a:cxn ang="0">
                    <a:pos x="918" y="236"/>
                  </a:cxn>
                  <a:cxn ang="0">
                    <a:pos x="859" y="236"/>
                  </a:cxn>
                  <a:cxn ang="0">
                    <a:pos x="800" y="209"/>
                  </a:cxn>
                  <a:cxn ang="0">
                    <a:pos x="859" y="179"/>
                  </a:cxn>
                  <a:cxn ang="0">
                    <a:pos x="830" y="118"/>
                  </a:cxn>
                  <a:cxn ang="0">
                    <a:pos x="711" y="90"/>
                  </a:cxn>
                  <a:cxn ang="0">
                    <a:pos x="681" y="61"/>
                  </a:cxn>
                  <a:cxn ang="0">
                    <a:pos x="651" y="0"/>
                  </a:cxn>
                  <a:cxn ang="0">
                    <a:pos x="593" y="30"/>
                  </a:cxn>
                  <a:cxn ang="0">
                    <a:pos x="563" y="30"/>
                  </a:cxn>
                  <a:cxn ang="0">
                    <a:pos x="504" y="61"/>
                  </a:cxn>
                  <a:cxn ang="0">
                    <a:pos x="474" y="90"/>
                  </a:cxn>
                  <a:cxn ang="0">
                    <a:pos x="413" y="90"/>
                  </a:cxn>
                  <a:cxn ang="0">
                    <a:pos x="237" y="61"/>
                  </a:cxn>
                  <a:cxn ang="0">
                    <a:pos x="60" y="118"/>
                  </a:cxn>
                  <a:cxn ang="0">
                    <a:pos x="0" y="149"/>
                  </a:cxn>
                  <a:cxn ang="0">
                    <a:pos x="30" y="236"/>
                  </a:cxn>
                  <a:cxn ang="0">
                    <a:pos x="88" y="267"/>
                  </a:cxn>
                </a:cxnLst>
                <a:rect l="0" t="0" r="r" b="b"/>
                <a:pathLst>
                  <a:path w="1007" h="652">
                    <a:moveTo>
                      <a:pt x="118" y="236"/>
                    </a:moveTo>
                    <a:lnTo>
                      <a:pt x="177" y="236"/>
                    </a:lnTo>
                    <a:lnTo>
                      <a:pt x="177" y="297"/>
                    </a:lnTo>
                    <a:lnTo>
                      <a:pt x="207" y="297"/>
                    </a:lnTo>
                    <a:lnTo>
                      <a:pt x="207" y="327"/>
                    </a:lnTo>
                    <a:lnTo>
                      <a:pt x="295" y="327"/>
                    </a:lnTo>
                    <a:lnTo>
                      <a:pt x="295" y="386"/>
                    </a:lnTo>
                    <a:lnTo>
                      <a:pt x="386" y="386"/>
                    </a:lnTo>
                    <a:lnTo>
                      <a:pt x="413" y="415"/>
                    </a:lnTo>
                    <a:lnTo>
                      <a:pt x="413" y="445"/>
                    </a:lnTo>
                    <a:lnTo>
                      <a:pt x="444" y="474"/>
                    </a:lnTo>
                    <a:lnTo>
                      <a:pt x="413" y="504"/>
                    </a:lnTo>
                    <a:lnTo>
                      <a:pt x="474" y="504"/>
                    </a:lnTo>
                    <a:lnTo>
                      <a:pt x="504" y="534"/>
                    </a:lnTo>
                    <a:lnTo>
                      <a:pt x="504" y="504"/>
                    </a:lnTo>
                    <a:lnTo>
                      <a:pt x="563" y="504"/>
                    </a:lnTo>
                    <a:lnTo>
                      <a:pt x="563" y="474"/>
                    </a:lnTo>
                    <a:lnTo>
                      <a:pt x="593" y="445"/>
                    </a:lnTo>
                    <a:lnTo>
                      <a:pt x="593" y="504"/>
                    </a:lnTo>
                    <a:lnTo>
                      <a:pt x="623" y="534"/>
                    </a:lnTo>
                    <a:lnTo>
                      <a:pt x="593" y="564"/>
                    </a:lnTo>
                    <a:lnTo>
                      <a:pt x="651" y="564"/>
                    </a:lnTo>
                    <a:lnTo>
                      <a:pt x="681" y="592"/>
                    </a:lnTo>
                    <a:lnTo>
                      <a:pt x="711" y="592"/>
                    </a:lnTo>
                    <a:lnTo>
                      <a:pt x="770" y="652"/>
                    </a:lnTo>
                    <a:lnTo>
                      <a:pt x="859" y="652"/>
                    </a:lnTo>
                    <a:lnTo>
                      <a:pt x="859" y="564"/>
                    </a:lnTo>
                    <a:lnTo>
                      <a:pt x="830" y="564"/>
                    </a:lnTo>
                    <a:lnTo>
                      <a:pt x="830" y="534"/>
                    </a:lnTo>
                    <a:lnTo>
                      <a:pt x="859" y="504"/>
                    </a:lnTo>
                    <a:lnTo>
                      <a:pt x="859" y="474"/>
                    </a:lnTo>
                    <a:lnTo>
                      <a:pt x="888" y="445"/>
                    </a:lnTo>
                    <a:lnTo>
                      <a:pt x="948" y="445"/>
                    </a:lnTo>
                    <a:lnTo>
                      <a:pt x="948" y="415"/>
                    </a:lnTo>
                    <a:lnTo>
                      <a:pt x="979" y="415"/>
                    </a:lnTo>
                    <a:lnTo>
                      <a:pt x="1007" y="386"/>
                    </a:lnTo>
                    <a:lnTo>
                      <a:pt x="1007" y="356"/>
                    </a:lnTo>
                    <a:lnTo>
                      <a:pt x="979" y="327"/>
                    </a:lnTo>
                    <a:lnTo>
                      <a:pt x="948" y="327"/>
                    </a:lnTo>
                    <a:lnTo>
                      <a:pt x="979" y="297"/>
                    </a:lnTo>
                    <a:lnTo>
                      <a:pt x="948" y="297"/>
                    </a:lnTo>
                    <a:lnTo>
                      <a:pt x="948" y="267"/>
                    </a:lnTo>
                    <a:lnTo>
                      <a:pt x="918" y="267"/>
                    </a:lnTo>
                    <a:lnTo>
                      <a:pt x="918" y="236"/>
                    </a:lnTo>
                    <a:lnTo>
                      <a:pt x="888" y="267"/>
                    </a:lnTo>
                    <a:lnTo>
                      <a:pt x="859" y="236"/>
                    </a:lnTo>
                    <a:lnTo>
                      <a:pt x="830" y="236"/>
                    </a:lnTo>
                    <a:lnTo>
                      <a:pt x="800" y="209"/>
                    </a:lnTo>
                    <a:lnTo>
                      <a:pt x="830" y="209"/>
                    </a:lnTo>
                    <a:lnTo>
                      <a:pt x="859" y="179"/>
                    </a:lnTo>
                    <a:lnTo>
                      <a:pt x="859" y="118"/>
                    </a:lnTo>
                    <a:lnTo>
                      <a:pt x="830" y="118"/>
                    </a:lnTo>
                    <a:lnTo>
                      <a:pt x="800" y="90"/>
                    </a:lnTo>
                    <a:lnTo>
                      <a:pt x="711" y="90"/>
                    </a:lnTo>
                    <a:lnTo>
                      <a:pt x="711" y="61"/>
                    </a:lnTo>
                    <a:lnTo>
                      <a:pt x="681" y="61"/>
                    </a:lnTo>
                    <a:lnTo>
                      <a:pt x="681" y="30"/>
                    </a:lnTo>
                    <a:lnTo>
                      <a:pt x="651" y="0"/>
                    </a:lnTo>
                    <a:lnTo>
                      <a:pt x="651" y="30"/>
                    </a:lnTo>
                    <a:lnTo>
                      <a:pt x="593" y="30"/>
                    </a:lnTo>
                    <a:lnTo>
                      <a:pt x="593" y="0"/>
                    </a:lnTo>
                    <a:lnTo>
                      <a:pt x="563" y="30"/>
                    </a:lnTo>
                    <a:lnTo>
                      <a:pt x="504" y="30"/>
                    </a:lnTo>
                    <a:lnTo>
                      <a:pt x="504" y="61"/>
                    </a:lnTo>
                    <a:lnTo>
                      <a:pt x="474" y="61"/>
                    </a:lnTo>
                    <a:lnTo>
                      <a:pt x="474" y="90"/>
                    </a:lnTo>
                    <a:lnTo>
                      <a:pt x="444" y="61"/>
                    </a:lnTo>
                    <a:lnTo>
                      <a:pt x="413" y="90"/>
                    </a:lnTo>
                    <a:lnTo>
                      <a:pt x="237" y="90"/>
                    </a:lnTo>
                    <a:lnTo>
                      <a:pt x="237" y="61"/>
                    </a:lnTo>
                    <a:lnTo>
                      <a:pt x="149" y="61"/>
                    </a:lnTo>
                    <a:lnTo>
                      <a:pt x="60" y="118"/>
                    </a:lnTo>
                    <a:lnTo>
                      <a:pt x="30" y="118"/>
                    </a:lnTo>
                    <a:lnTo>
                      <a:pt x="0" y="149"/>
                    </a:lnTo>
                    <a:lnTo>
                      <a:pt x="30" y="179"/>
                    </a:lnTo>
                    <a:lnTo>
                      <a:pt x="30" y="236"/>
                    </a:lnTo>
                    <a:lnTo>
                      <a:pt x="60" y="236"/>
                    </a:lnTo>
                    <a:lnTo>
                      <a:pt x="88" y="267"/>
                    </a:lnTo>
                    <a:lnTo>
                      <a:pt x="118" y="236"/>
                    </a:lnTo>
                    <a:close/>
                  </a:path>
                </a:pathLst>
              </a:custGeom>
              <a:solidFill>
                <a:srgbClr val="E26359"/>
              </a:solidFill>
              <a:ln w="9525">
                <a:noFill/>
                <a:round/>
                <a:headEnd/>
                <a:tailEnd/>
              </a:ln>
            </p:spPr>
            <p:txBody>
              <a:bodyPr/>
              <a:lstStyle/>
              <a:p>
                <a:endParaRPr lang="en-GB"/>
              </a:p>
            </p:txBody>
          </p:sp>
          <p:sp>
            <p:nvSpPr>
              <p:cNvPr id="19532" name="Freeform 76"/>
              <p:cNvSpPr>
                <a:spLocks/>
              </p:cNvSpPr>
              <p:nvPr/>
            </p:nvSpPr>
            <p:spPr bwMode="auto">
              <a:xfrm>
                <a:off x="2776" y="2408"/>
                <a:ext cx="52" cy="15"/>
              </a:xfrm>
              <a:custGeom>
                <a:avLst/>
                <a:gdLst/>
                <a:ahLst/>
                <a:cxnLst>
                  <a:cxn ang="0">
                    <a:pos x="176" y="31"/>
                  </a:cxn>
                  <a:cxn ang="0">
                    <a:pos x="149" y="0"/>
                  </a:cxn>
                  <a:cxn ang="0">
                    <a:pos x="119" y="31"/>
                  </a:cxn>
                  <a:cxn ang="0">
                    <a:pos x="88" y="31"/>
                  </a:cxn>
                  <a:cxn ang="0">
                    <a:pos x="58" y="0"/>
                  </a:cxn>
                  <a:cxn ang="0">
                    <a:pos x="30" y="0"/>
                  </a:cxn>
                  <a:cxn ang="0">
                    <a:pos x="0" y="31"/>
                  </a:cxn>
                  <a:cxn ang="0">
                    <a:pos x="0" y="60"/>
                  </a:cxn>
                  <a:cxn ang="0">
                    <a:pos x="176" y="60"/>
                  </a:cxn>
                  <a:cxn ang="0">
                    <a:pos x="207" y="31"/>
                  </a:cxn>
                  <a:cxn ang="0">
                    <a:pos x="176" y="31"/>
                  </a:cxn>
                </a:cxnLst>
                <a:rect l="0" t="0" r="r" b="b"/>
                <a:pathLst>
                  <a:path w="207" h="60">
                    <a:moveTo>
                      <a:pt x="176" y="31"/>
                    </a:moveTo>
                    <a:lnTo>
                      <a:pt x="149" y="0"/>
                    </a:lnTo>
                    <a:lnTo>
                      <a:pt x="119" y="31"/>
                    </a:lnTo>
                    <a:lnTo>
                      <a:pt x="88" y="31"/>
                    </a:lnTo>
                    <a:lnTo>
                      <a:pt x="58" y="0"/>
                    </a:lnTo>
                    <a:lnTo>
                      <a:pt x="30" y="0"/>
                    </a:lnTo>
                    <a:lnTo>
                      <a:pt x="0" y="31"/>
                    </a:lnTo>
                    <a:lnTo>
                      <a:pt x="0" y="60"/>
                    </a:lnTo>
                    <a:lnTo>
                      <a:pt x="176" y="60"/>
                    </a:lnTo>
                    <a:lnTo>
                      <a:pt x="207" y="31"/>
                    </a:lnTo>
                    <a:lnTo>
                      <a:pt x="176" y="31"/>
                    </a:lnTo>
                    <a:close/>
                  </a:path>
                </a:pathLst>
              </a:custGeom>
              <a:solidFill>
                <a:srgbClr val="B28665"/>
              </a:solidFill>
              <a:ln w="9525">
                <a:noFill/>
                <a:round/>
                <a:headEnd/>
                <a:tailEnd/>
              </a:ln>
            </p:spPr>
            <p:txBody>
              <a:bodyPr/>
              <a:lstStyle/>
              <a:p>
                <a:endParaRPr lang="en-GB"/>
              </a:p>
            </p:txBody>
          </p:sp>
          <p:sp>
            <p:nvSpPr>
              <p:cNvPr id="19533" name="Freeform 77"/>
              <p:cNvSpPr>
                <a:spLocks/>
              </p:cNvSpPr>
              <p:nvPr/>
            </p:nvSpPr>
            <p:spPr bwMode="auto">
              <a:xfrm>
                <a:off x="3183" y="2068"/>
                <a:ext cx="75" cy="44"/>
              </a:xfrm>
              <a:custGeom>
                <a:avLst/>
                <a:gdLst/>
                <a:ahLst/>
                <a:cxnLst>
                  <a:cxn ang="0">
                    <a:pos x="88" y="118"/>
                  </a:cxn>
                  <a:cxn ang="0">
                    <a:pos x="88" y="149"/>
                  </a:cxn>
                  <a:cxn ang="0">
                    <a:pos x="118" y="149"/>
                  </a:cxn>
                  <a:cxn ang="0">
                    <a:pos x="118" y="177"/>
                  </a:cxn>
                  <a:cxn ang="0">
                    <a:pos x="267" y="177"/>
                  </a:cxn>
                  <a:cxn ang="0">
                    <a:pos x="267" y="149"/>
                  </a:cxn>
                  <a:cxn ang="0">
                    <a:pos x="297" y="118"/>
                  </a:cxn>
                  <a:cxn ang="0">
                    <a:pos x="267" y="88"/>
                  </a:cxn>
                  <a:cxn ang="0">
                    <a:pos x="297" y="88"/>
                  </a:cxn>
                  <a:cxn ang="0">
                    <a:pos x="267" y="58"/>
                  </a:cxn>
                  <a:cxn ang="0">
                    <a:pos x="236" y="58"/>
                  </a:cxn>
                  <a:cxn ang="0">
                    <a:pos x="267" y="31"/>
                  </a:cxn>
                  <a:cxn ang="0">
                    <a:pos x="236" y="0"/>
                  </a:cxn>
                  <a:cxn ang="0">
                    <a:pos x="236" y="31"/>
                  </a:cxn>
                  <a:cxn ang="0">
                    <a:pos x="207" y="58"/>
                  </a:cxn>
                  <a:cxn ang="0">
                    <a:pos x="179" y="58"/>
                  </a:cxn>
                  <a:cxn ang="0">
                    <a:pos x="207" y="31"/>
                  </a:cxn>
                  <a:cxn ang="0">
                    <a:pos x="179" y="0"/>
                  </a:cxn>
                  <a:cxn ang="0">
                    <a:pos x="148" y="0"/>
                  </a:cxn>
                  <a:cxn ang="0">
                    <a:pos x="88" y="31"/>
                  </a:cxn>
                  <a:cxn ang="0">
                    <a:pos x="0" y="31"/>
                  </a:cxn>
                  <a:cxn ang="0">
                    <a:pos x="0" y="58"/>
                  </a:cxn>
                  <a:cxn ang="0">
                    <a:pos x="29" y="58"/>
                  </a:cxn>
                  <a:cxn ang="0">
                    <a:pos x="88" y="118"/>
                  </a:cxn>
                </a:cxnLst>
                <a:rect l="0" t="0" r="r" b="b"/>
                <a:pathLst>
                  <a:path w="297" h="177">
                    <a:moveTo>
                      <a:pt x="88" y="118"/>
                    </a:moveTo>
                    <a:lnTo>
                      <a:pt x="88" y="149"/>
                    </a:lnTo>
                    <a:lnTo>
                      <a:pt x="118" y="149"/>
                    </a:lnTo>
                    <a:lnTo>
                      <a:pt x="118" y="177"/>
                    </a:lnTo>
                    <a:lnTo>
                      <a:pt x="267" y="177"/>
                    </a:lnTo>
                    <a:lnTo>
                      <a:pt x="267" y="149"/>
                    </a:lnTo>
                    <a:lnTo>
                      <a:pt x="297" y="118"/>
                    </a:lnTo>
                    <a:lnTo>
                      <a:pt x="267" y="88"/>
                    </a:lnTo>
                    <a:lnTo>
                      <a:pt x="297" y="88"/>
                    </a:lnTo>
                    <a:lnTo>
                      <a:pt x="267" y="58"/>
                    </a:lnTo>
                    <a:lnTo>
                      <a:pt x="236" y="58"/>
                    </a:lnTo>
                    <a:lnTo>
                      <a:pt x="267" y="31"/>
                    </a:lnTo>
                    <a:lnTo>
                      <a:pt x="236" y="0"/>
                    </a:lnTo>
                    <a:lnTo>
                      <a:pt x="236" y="31"/>
                    </a:lnTo>
                    <a:lnTo>
                      <a:pt x="207" y="58"/>
                    </a:lnTo>
                    <a:lnTo>
                      <a:pt x="179" y="58"/>
                    </a:lnTo>
                    <a:lnTo>
                      <a:pt x="207" y="31"/>
                    </a:lnTo>
                    <a:lnTo>
                      <a:pt x="179" y="0"/>
                    </a:lnTo>
                    <a:lnTo>
                      <a:pt x="148" y="0"/>
                    </a:lnTo>
                    <a:lnTo>
                      <a:pt x="88" y="31"/>
                    </a:lnTo>
                    <a:lnTo>
                      <a:pt x="0" y="31"/>
                    </a:lnTo>
                    <a:lnTo>
                      <a:pt x="0" y="58"/>
                    </a:lnTo>
                    <a:lnTo>
                      <a:pt x="29" y="58"/>
                    </a:lnTo>
                    <a:lnTo>
                      <a:pt x="88" y="118"/>
                    </a:lnTo>
                    <a:close/>
                  </a:path>
                </a:pathLst>
              </a:custGeom>
              <a:solidFill>
                <a:srgbClr val="99D6AB"/>
              </a:solidFill>
              <a:ln w="9525">
                <a:noFill/>
                <a:round/>
                <a:headEnd/>
                <a:tailEnd/>
              </a:ln>
            </p:spPr>
            <p:txBody>
              <a:bodyPr/>
              <a:lstStyle/>
              <a:p>
                <a:endParaRPr lang="en-GB"/>
              </a:p>
            </p:txBody>
          </p:sp>
          <p:sp>
            <p:nvSpPr>
              <p:cNvPr id="19534" name="Freeform 78"/>
              <p:cNvSpPr>
                <a:spLocks noEditPoints="1"/>
              </p:cNvSpPr>
              <p:nvPr/>
            </p:nvSpPr>
            <p:spPr bwMode="auto">
              <a:xfrm>
                <a:off x="2939" y="2127"/>
                <a:ext cx="592" cy="622"/>
              </a:xfrm>
              <a:custGeom>
                <a:avLst/>
                <a:gdLst/>
                <a:ahLst/>
                <a:cxnLst>
                  <a:cxn ang="0">
                    <a:pos x="860" y="0"/>
                  </a:cxn>
                  <a:cxn ang="0">
                    <a:pos x="801" y="146"/>
                  </a:cxn>
                  <a:cxn ang="0">
                    <a:pos x="801" y="176"/>
                  </a:cxn>
                  <a:cxn ang="0">
                    <a:pos x="772" y="265"/>
                  </a:cxn>
                  <a:cxn ang="0">
                    <a:pos x="712" y="325"/>
                  </a:cxn>
                  <a:cxn ang="0">
                    <a:pos x="623" y="474"/>
                  </a:cxn>
                  <a:cxn ang="0">
                    <a:pos x="328" y="414"/>
                  </a:cxn>
                  <a:cxn ang="0">
                    <a:pos x="355" y="532"/>
                  </a:cxn>
                  <a:cxn ang="0">
                    <a:pos x="298" y="739"/>
                  </a:cxn>
                  <a:cxn ang="0">
                    <a:pos x="298" y="857"/>
                  </a:cxn>
                  <a:cxn ang="0">
                    <a:pos x="60" y="976"/>
                  </a:cxn>
                  <a:cxn ang="0">
                    <a:pos x="0" y="1036"/>
                  </a:cxn>
                  <a:cxn ang="0">
                    <a:pos x="91" y="1155"/>
                  </a:cxn>
                  <a:cxn ang="0">
                    <a:pos x="0" y="1243"/>
                  </a:cxn>
                  <a:cxn ang="0">
                    <a:pos x="60" y="1391"/>
                  </a:cxn>
                  <a:cxn ang="0">
                    <a:pos x="119" y="1480"/>
                  </a:cxn>
                  <a:cxn ang="0">
                    <a:pos x="91" y="1628"/>
                  </a:cxn>
                  <a:cxn ang="0">
                    <a:pos x="119" y="1777"/>
                  </a:cxn>
                  <a:cxn ang="0">
                    <a:pos x="267" y="1864"/>
                  </a:cxn>
                  <a:cxn ang="0">
                    <a:pos x="385" y="1895"/>
                  </a:cxn>
                  <a:cxn ang="0">
                    <a:pos x="474" y="2071"/>
                  </a:cxn>
                  <a:cxn ang="0">
                    <a:pos x="416" y="2250"/>
                  </a:cxn>
                  <a:cxn ang="0">
                    <a:pos x="416" y="2397"/>
                  </a:cxn>
                  <a:cxn ang="0">
                    <a:pos x="712" y="2338"/>
                  </a:cxn>
                  <a:cxn ang="0">
                    <a:pos x="949" y="2427"/>
                  </a:cxn>
                  <a:cxn ang="0">
                    <a:pos x="1097" y="2457"/>
                  </a:cxn>
                  <a:cxn ang="0">
                    <a:pos x="1215" y="2427"/>
                  </a:cxn>
                  <a:cxn ang="0">
                    <a:pos x="1334" y="2457"/>
                  </a:cxn>
                  <a:cxn ang="0">
                    <a:pos x="1809" y="2368"/>
                  </a:cxn>
                  <a:cxn ang="0">
                    <a:pos x="1897" y="2368"/>
                  </a:cxn>
                  <a:cxn ang="0">
                    <a:pos x="1809" y="2220"/>
                  </a:cxn>
                  <a:cxn ang="0">
                    <a:pos x="1987" y="2071"/>
                  </a:cxn>
                  <a:cxn ang="0">
                    <a:pos x="2075" y="1984"/>
                  </a:cxn>
                  <a:cxn ang="0">
                    <a:pos x="1927" y="1895"/>
                  </a:cxn>
                  <a:cxn ang="0">
                    <a:pos x="1720" y="1716"/>
                  </a:cxn>
                  <a:cxn ang="0">
                    <a:pos x="1660" y="1568"/>
                  </a:cxn>
                  <a:cxn ang="0">
                    <a:pos x="1631" y="1480"/>
                  </a:cxn>
                  <a:cxn ang="0">
                    <a:pos x="1868" y="1421"/>
                  </a:cxn>
                  <a:cxn ang="0">
                    <a:pos x="2045" y="1361"/>
                  </a:cxn>
                  <a:cxn ang="0">
                    <a:pos x="2164" y="1273"/>
                  </a:cxn>
                  <a:cxn ang="0">
                    <a:pos x="2282" y="1303"/>
                  </a:cxn>
                  <a:cxn ang="0">
                    <a:pos x="2371" y="1155"/>
                  </a:cxn>
                  <a:cxn ang="0">
                    <a:pos x="2282" y="1036"/>
                  </a:cxn>
                  <a:cxn ang="0">
                    <a:pos x="2252" y="857"/>
                  </a:cxn>
                  <a:cxn ang="0">
                    <a:pos x="2222" y="739"/>
                  </a:cxn>
                  <a:cxn ang="0">
                    <a:pos x="2195" y="592"/>
                  </a:cxn>
                  <a:cxn ang="0">
                    <a:pos x="2104" y="355"/>
                  </a:cxn>
                  <a:cxn ang="0">
                    <a:pos x="2045" y="265"/>
                  </a:cxn>
                  <a:cxn ang="0">
                    <a:pos x="1927" y="207"/>
                  </a:cxn>
                  <a:cxn ang="0">
                    <a:pos x="1927" y="89"/>
                  </a:cxn>
                  <a:cxn ang="0">
                    <a:pos x="1838" y="176"/>
                  </a:cxn>
                  <a:cxn ang="0">
                    <a:pos x="1720" y="176"/>
                  </a:cxn>
                  <a:cxn ang="0">
                    <a:pos x="1483" y="237"/>
                  </a:cxn>
                  <a:cxn ang="0">
                    <a:pos x="1246" y="296"/>
                  </a:cxn>
                  <a:cxn ang="0">
                    <a:pos x="1127" y="146"/>
                  </a:cxn>
                  <a:cxn ang="0">
                    <a:pos x="1008" y="30"/>
                  </a:cxn>
                  <a:cxn ang="0">
                    <a:pos x="860" y="325"/>
                  </a:cxn>
                </a:cxnLst>
                <a:rect l="0" t="0" r="r" b="b"/>
                <a:pathLst>
                  <a:path w="2371" h="2487">
                    <a:moveTo>
                      <a:pt x="1008" y="30"/>
                    </a:moveTo>
                    <a:lnTo>
                      <a:pt x="949" y="0"/>
                    </a:lnTo>
                    <a:lnTo>
                      <a:pt x="920" y="30"/>
                    </a:lnTo>
                    <a:lnTo>
                      <a:pt x="890" y="30"/>
                    </a:lnTo>
                    <a:lnTo>
                      <a:pt x="860" y="0"/>
                    </a:lnTo>
                    <a:lnTo>
                      <a:pt x="712" y="0"/>
                    </a:lnTo>
                    <a:lnTo>
                      <a:pt x="742" y="30"/>
                    </a:lnTo>
                    <a:lnTo>
                      <a:pt x="742" y="58"/>
                    </a:lnTo>
                    <a:lnTo>
                      <a:pt x="801" y="119"/>
                    </a:lnTo>
                    <a:lnTo>
                      <a:pt x="801" y="146"/>
                    </a:lnTo>
                    <a:lnTo>
                      <a:pt x="742" y="146"/>
                    </a:lnTo>
                    <a:lnTo>
                      <a:pt x="712" y="176"/>
                    </a:lnTo>
                    <a:lnTo>
                      <a:pt x="742" y="207"/>
                    </a:lnTo>
                    <a:lnTo>
                      <a:pt x="772" y="176"/>
                    </a:lnTo>
                    <a:lnTo>
                      <a:pt x="801" y="176"/>
                    </a:lnTo>
                    <a:lnTo>
                      <a:pt x="772" y="207"/>
                    </a:lnTo>
                    <a:lnTo>
                      <a:pt x="772" y="237"/>
                    </a:lnTo>
                    <a:lnTo>
                      <a:pt x="801" y="237"/>
                    </a:lnTo>
                    <a:lnTo>
                      <a:pt x="801" y="265"/>
                    </a:lnTo>
                    <a:lnTo>
                      <a:pt x="772" y="265"/>
                    </a:lnTo>
                    <a:lnTo>
                      <a:pt x="772" y="296"/>
                    </a:lnTo>
                    <a:lnTo>
                      <a:pt x="801" y="325"/>
                    </a:lnTo>
                    <a:lnTo>
                      <a:pt x="772" y="355"/>
                    </a:lnTo>
                    <a:lnTo>
                      <a:pt x="742" y="325"/>
                    </a:lnTo>
                    <a:lnTo>
                      <a:pt x="712" y="325"/>
                    </a:lnTo>
                    <a:lnTo>
                      <a:pt x="683" y="355"/>
                    </a:lnTo>
                    <a:lnTo>
                      <a:pt x="683" y="444"/>
                    </a:lnTo>
                    <a:lnTo>
                      <a:pt x="653" y="414"/>
                    </a:lnTo>
                    <a:lnTo>
                      <a:pt x="623" y="414"/>
                    </a:lnTo>
                    <a:lnTo>
                      <a:pt x="623" y="474"/>
                    </a:lnTo>
                    <a:lnTo>
                      <a:pt x="565" y="474"/>
                    </a:lnTo>
                    <a:lnTo>
                      <a:pt x="592" y="444"/>
                    </a:lnTo>
                    <a:lnTo>
                      <a:pt x="535" y="383"/>
                    </a:lnTo>
                    <a:lnTo>
                      <a:pt x="355" y="383"/>
                    </a:lnTo>
                    <a:lnTo>
                      <a:pt x="328" y="414"/>
                    </a:lnTo>
                    <a:lnTo>
                      <a:pt x="328" y="444"/>
                    </a:lnTo>
                    <a:lnTo>
                      <a:pt x="298" y="474"/>
                    </a:lnTo>
                    <a:lnTo>
                      <a:pt x="328" y="502"/>
                    </a:lnTo>
                    <a:lnTo>
                      <a:pt x="355" y="502"/>
                    </a:lnTo>
                    <a:lnTo>
                      <a:pt x="355" y="532"/>
                    </a:lnTo>
                    <a:lnTo>
                      <a:pt x="355" y="621"/>
                    </a:lnTo>
                    <a:lnTo>
                      <a:pt x="328" y="651"/>
                    </a:lnTo>
                    <a:lnTo>
                      <a:pt x="328" y="680"/>
                    </a:lnTo>
                    <a:lnTo>
                      <a:pt x="298" y="680"/>
                    </a:lnTo>
                    <a:lnTo>
                      <a:pt x="298" y="739"/>
                    </a:lnTo>
                    <a:lnTo>
                      <a:pt x="209" y="739"/>
                    </a:lnTo>
                    <a:lnTo>
                      <a:pt x="209" y="769"/>
                    </a:lnTo>
                    <a:lnTo>
                      <a:pt x="237" y="799"/>
                    </a:lnTo>
                    <a:lnTo>
                      <a:pt x="298" y="799"/>
                    </a:lnTo>
                    <a:lnTo>
                      <a:pt x="298" y="857"/>
                    </a:lnTo>
                    <a:lnTo>
                      <a:pt x="267" y="857"/>
                    </a:lnTo>
                    <a:lnTo>
                      <a:pt x="209" y="917"/>
                    </a:lnTo>
                    <a:lnTo>
                      <a:pt x="237" y="948"/>
                    </a:lnTo>
                    <a:lnTo>
                      <a:pt x="209" y="976"/>
                    </a:lnTo>
                    <a:lnTo>
                      <a:pt x="60" y="976"/>
                    </a:lnTo>
                    <a:lnTo>
                      <a:pt x="60" y="1005"/>
                    </a:lnTo>
                    <a:lnTo>
                      <a:pt x="30" y="976"/>
                    </a:lnTo>
                    <a:lnTo>
                      <a:pt x="0" y="1005"/>
                    </a:lnTo>
                    <a:lnTo>
                      <a:pt x="30" y="1005"/>
                    </a:lnTo>
                    <a:lnTo>
                      <a:pt x="0" y="1036"/>
                    </a:lnTo>
                    <a:lnTo>
                      <a:pt x="30" y="1036"/>
                    </a:lnTo>
                    <a:lnTo>
                      <a:pt x="60" y="1066"/>
                    </a:lnTo>
                    <a:lnTo>
                      <a:pt x="60" y="1094"/>
                    </a:lnTo>
                    <a:lnTo>
                      <a:pt x="91" y="1124"/>
                    </a:lnTo>
                    <a:lnTo>
                      <a:pt x="91" y="1155"/>
                    </a:lnTo>
                    <a:lnTo>
                      <a:pt x="60" y="1155"/>
                    </a:lnTo>
                    <a:lnTo>
                      <a:pt x="60" y="1184"/>
                    </a:lnTo>
                    <a:lnTo>
                      <a:pt x="30" y="1212"/>
                    </a:lnTo>
                    <a:lnTo>
                      <a:pt x="30" y="1243"/>
                    </a:lnTo>
                    <a:lnTo>
                      <a:pt x="0" y="1243"/>
                    </a:lnTo>
                    <a:lnTo>
                      <a:pt x="30" y="1273"/>
                    </a:lnTo>
                    <a:lnTo>
                      <a:pt x="30" y="1330"/>
                    </a:lnTo>
                    <a:lnTo>
                      <a:pt x="30" y="1361"/>
                    </a:lnTo>
                    <a:lnTo>
                      <a:pt x="60" y="1361"/>
                    </a:lnTo>
                    <a:lnTo>
                      <a:pt x="60" y="1391"/>
                    </a:lnTo>
                    <a:lnTo>
                      <a:pt x="91" y="1391"/>
                    </a:lnTo>
                    <a:lnTo>
                      <a:pt x="60" y="1421"/>
                    </a:lnTo>
                    <a:lnTo>
                      <a:pt x="91" y="1421"/>
                    </a:lnTo>
                    <a:lnTo>
                      <a:pt x="119" y="1450"/>
                    </a:lnTo>
                    <a:lnTo>
                      <a:pt x="119" y="1480"/>
                    </a:lnTo>
                    <a:lnTo>
                      <a:pt x="91" y="1509"/>
                    </a:lnTo>
                    <a:lnTo>
                      <a:pt x="60" y="1509"/>
                    </a:lnTo>
                    <a:lnTo>
                      <a:pt x="60" y="1539"/>
                    </a:lnTo>
                    <a:lnTo>
                      <a:pt x="60" y="1598"/>
                    </a:lnTo>
                    <a:lnTo>
                      <a:pt x="91" y="1628"/>
                    </a:lnTo>
                    <a:lnTo>
                      <a:pt x="91" y="1658"/>
                    </a:lnTo>
                    <a:lnTo>
                      <a:pt x="119" y="1658"/>
                    </a:lnTo>
                    <a:lnTo>
                      <a:pt x="149" y="1686"/>
                    </a:lnTo>
                    <a:lnTo>
                      <a:pt x="119" y="1716"/>
                    </a:lnTo>
                    <a:lnTo>
                      <a:pt x="119" y="1777"/>
                    </a:lnTo>
                    <a:lnTo>
                      <a:pt x="149" y="1777"/>
                    </a:lnTo>
                    <a:lnTo>
                      <a:pt x="178" y="1805"/>
                    </a:lnTo>
                    <a:lnTo>
                      <a:pt x="178" y="1834"/>
                    </a:lnTo>
                    <a:lnTo>
                      <a:pt x="209" y="1864"/>
                    </a:lnTo>
                    <a:lnTo>
                      <a:pt x="267" y="1864"/>
                    </a:lnTo>
                    <a:lnTo>
                      <a:pt x="298" y="1895"/>
                    </a:lnTo>
                    <a:lnTo>
                      <a:pt x="355" y="1895"/>
                    </a:lnTo>
                    <a:lnTo>
                      <a:pt x="355" y="1864"/>
                    </a:lnTo>
                    <a:lnTo>
                      <a:pt x="385" y="1864"/>
                    </a:lnTo>
                    <a:lnTo>
                      <a:pt x="385" y="1895"/>
                    </a:lnTo>
                    <a:lnTo>
                      <a:pt x="416" y="1895"/>
                    </a:lnTo>
                    <a:lnTo>
                      <a:pt x="446" y="1923"/>
                    </a:lnTo>
                    <a:lnTo>
                      <a:pt x="592" y="1923"/>
                    </a:lnTo>
                    <a:lnTo>
                      <a:pt x="592" y="1953"/>
                    </a:lnTo>
                    <a:lnTo>
                      <a:pt x="474" y="2071"/>
                    </a:lnTo>
                    <a:lnTo>
                      <a:pt x="474" y="2132"/>
                    </a:lnTo>
                    <a:lnTo>
                      <a:pt x="446" y="2159"/>
                    </a:lnTo>
                    <a:lnTo>
                      <a:pt x="446" y="2190"/>
                    </a:lnTo>
                    <a:lnTo>
                      <a:pt x="416" y="2220"/>
                    </a:lnTo>
                    <a:lnTo>
                      <a:pt x="416" y="2250"/>
                    </a:lnTo>
                    <a:lnTo>
                      <a:pt x="446" y="2250"/>
                    </a:lnTo>
                    <a:lnTo>
                      <a:pt x="416" y="2279"/>
                    </a:lnTo>
                    <a:lnTo>
                      <a:pt x="416" y="2338"/>
                    </a:lnTo>
                    <a:lnTo>
                      <a:pt x="385" y="2368"/>
                    </a:lnTo>
                    <a:lnTo>
                      <a:pt x="416" y="2397"/>
                    </a:lnTo>
                    <a:lnTo>
                      <a:pt x="683" y="2397"/>
                    </a:lnTo>
                    <a:lnTo>
                      <a:pt x="683" y="2368"/>
                    </a:lnTo>
                    <a:lnTo>
                      <a:pt x="653" y="2368"/>
                    </a:lnTo>
                    <a:lnTo>
                      <a:pt x="653" y="2338"/>
                    </a:lnTo>
                    <a:lnTo>
                      <a:pt x="712" y="2338"/>
                    </a:lnTo>
                    <a:lnTo>
                      <a:pt x="712" y="2368"/>
                    </a:lnTo>
                    <a:lnTo>
                      <a:pt x="890" y="2368"/>
                    </a:lnTo>
                    <a:lnTo>
                      <a:pt x="890" y="2397"/>
                    </a:lnTo>
                    <a:lnTo>
                      <a:pt x="949" y="2397"/>
                    </a:lnTo>
                    <a:lnTo>
                      <a:pt x="949" y="2427"/>
                    </a:lnTo>
                    <a:lnTo>
                      <a:pt x="979" y="2427"/>
                    </a:lnTo>
                    <a:lnTo>
                      <a:pt x="979" y="2397"/>
                    </a:lnTo>
                    <a:lnTo>
                      <a:pt x="1039" y="2427"/>
                    </a:lnTo>
                    <a:lnTo>
                      <a:pt x="1039" y="2397"/>
                    </a:lnTo>
                    <a:lnTo>
                      <a:pt x="1097" y="2457"/>
                    </a:lnTo>
                    <a:lnTo>
                      <a:pt x="1127" y="2457"/>
                    </a:lnTo>
                    <a:lnTo>
                      <a:pt x="1127" y="2487"/>
                    </a:lnTo>
                    <a:lnTo>
                      <a:pt x="1186" y="2427"/>
                    </a:lnTo>
                    <a:lnTo>
                      <a:pt x="1186" y="2397"/>
                    </a:lnTo>
                    <a:lnTo>
                      <a:pt x="1215" y="2427"/>
                    </a:lnTo>
                    <a:lnTo>
                      <a:pt x="1215" y="2397"/>
                    </a:lnTo>
                    <a:lnTo>
                      <a:pt x="1246" y="2397"/>
                    </a:lnTo>
                    <a:lnTo>
                      <a:pt x="1276" y="2427"/>
                    </a:lnTo>
                    <a:lnTo>
                      <a:pt x="1304" y="2427"/>
                    </a:lnTo>
                    <a:lnTo>
                      <a:pt x="1334" y="2457"/>
                    </a:lnTo>
                    <a:lnTo>
                      <a:pt x="1422" y="2457"/>
                    </a:lnTo>
                    <a:lnTo>
                      <a:pt x="1483" y="2397"/>
                    </a:lnTo>
                    <a:lnTo>
                      <a:pt x="1660" y="2397"/>
                    </a:lnTo>
                    <a:lnTo>
                      <a:pt x="1631" y="2368"/>
                    </a:lnTo>
                    <a:lnTo>
                      <a:pt x="1809" y="2368"/>
                    </a:lnTo>
                    <a:lnTo>
                      <a:pt x="1809" y="2397"/>
                    </a:lnTo>
                    <a:lnTo>
                      <a:pt x="1838" y="2427"/>
                    </a:lnTo>
                    <a:lnTo>
                      <a:pt x="1868" y="2427"/>
                    </a:lnTo>
                    <a:lnTo>
                      <a:pt x="1868" y="2397"/>
                    </a:lnTo>
                    <a:lnTo>
                      <a:pt x="1897" y="2368"/>
                    </a:lnTo>
                    <a:lnTo>
                      <a:pt x="1868" y="2368"/>
                    </a:lnTo>
                    <a:lnTo>
                      <a:pt x="1838" y="2338"/>
                    </a:lnTo>
                    <a:lnTo>
                      <a:pt x="1868" y="2309"/>
                    </a:lnTo>
                    <a:lnTo>
                      <a:pt x="1809" y="2250"/>
                    </a:lnTo>
                    <a:lnTo>
                      <a:pt x="1809" y="2220"/>
                    </a:lnTo>
                    <a:lnTo>
                      <a:pt x="1868" y="2159"/>
                    </a:lnTo>
                    <a:lnTo>
                      <a:pt x="1927" y="2159"/>
                    </a:lnTo>
                    <a:lnTo>
                      <a:pt x="1957" y="2132"/>
                    </a:lnTo>
                    <a:lnTo>
                      <a:pt x="1957" y="2102"/>
                    </a:lnTo>
                    <a:lnTo>
                      <a:pt x="1987" y="2071"/>
                    </a:lnTo>
                    <a:lnTo>
                      <a:pt x="2016" y="2071"/>
                    </a:lnTo>
                    <a:lnTo>
                      <a:pt x="2045" y="2102"/>
                    </a:lnTo>
                    <a:lnTo>
                      <a:pt x="2075" y="2071"/>
                    </a:lnTo>
                    <a:lnTo>
                      <a:pt x="2075" y="2013"/>
                    </a:lnTo>
                    <a:lnTo>
                      <a:pt x="2075" y="1984"/>
                    </a:lnTo>
                    <a:lnTo>
                      <a:pt x="2045" y="1953"/>
                    </a:lnTo>
                    <a:lnTo>
                      <a:pt x="2016" y="1953"/>
                    </a:lnTo>
                    <a:lnTo>
                      <a:pt x="1987" y="1923"/>
                    </a:lnTo>
                    <a:lnTo>
                      <a:pt x="1957" y="1923"/>
                    </a:lnTo>
                    <a:lnTo>
                      <a:pt x="1927" y="1895"/>
                    </a:lnTo>
                    <a:lnTo>
                      <a:pt x="1897" y="1895"/>
                    </a:lnTo>
                    <a:lnTo>
                      <a:pt x="1809" y="1805"/>
                    </a:lnTo>
                    <a:lnTo>
                      <a:pt x="1779" y="1805"/>
                    </a:lnTo>
                    <a:lnTo>
                      <a:pt x="1750" y="1777"/>
                    </a:lnTo>
                    <a:lnTo>
                      <a:pt x="1720" y="1716"/>
                    </a:lnTo>
                    <a:lnTo>
                      <a:pt x="1720" y="1686"/>
                    </a:lnTo>
                    <a:lnTo>
                      <a:pt x="1690" y="1686"/>
                    </a:lnTo>
                    <a:lnTo>
                      <a:pt x="1720" y="1658"/>
                    </a:lnTo>
                    <a:lnTo>
                      <a:pt x="1720" y="1628"/>
                    </a:lnTo>
                    <a:lnTo>
                      <a:pt x="1660" y="1568"/>
                    </a:lnTo>
                    <a:lnTo>
                      <a:pt x="1631" y="1568"/>
                    </a:lnTo>
                    <a:lnTo>
                      <a:pt x="1631" y="1539"/>
                    </a:lnTo>
                    <a:lnTo>
                      <a:pt x="1602" y="1509"/>
                    </a:lnTo>
                    <a:lnTo>
                      <a:pt x="1602" y="1480"/>
                    </a:lnTo>
                    <a:lnTo>
                      <a:pt x="1631" y="1480"/>
                    </a:lnTo>
                    <a:lnTo>
                      <a:pt x="1660" y="1509"/>
                    </a:lnTo>
                    <a:lnTo>
                      <a:pt x="1660" y="1539"/>
                    </a:lnTo>
                    <a:lnTo>
                      <a:pt x="1750" y="1450"/>
                    </a:lnTo>
                    <a:lnTo>
                      <a:pt x="1838" y="1450"/>
                    </a:lnTo>
                    <a:lnTo>
                      <a:pt x="1868" y="1421"/>
                    </a:lnTo>
                    <a:lnTo>
                      <a:pt x="1897" y="1421"/>
                    </a:lnTo>
                    <a:lnTo>
                      <a:pt x="1927" y="1391"/>
                    </a:lnTo>
                    <a:lnTo>
                      <a:pt x="1987" y="1391"/>
                    </a:lnTo>
                    <a:lnTo>
                      <a:pt x="2016" y="1361"/>
                    </a:lnTo>
                    <a:lnTo>
                      <a:pt x="2045" y="1361"/>
                    </a:lnTo>
                    <a:lnTo>
                      <a:pt x="2075" y="1330"/>
                    </a:lnTo>
                    <a:lnTo>
                      <a:pt x="2134" y="1330"/>
                    </a:lnTo>
                    <a:lnTo>
                      <a:pt x="2164" y="1303"/>
                    </a:lnTo>
                    <a:lnTo>
                      <a:pt x="2195" y="1303"/>
                    </a:lnTo>
                    <a:lnTo>
                      <a:pt x="2164" y="1273"/>
                    </a:lnTo>
                    <a:lnTo>
                      <a:pt x="2195" y="1243"/>
                    </a:lnTo>
                    <a:lnTo>
                      <a:pt x="2222" y="1243"/>
                    </a:lnTo>
                    <a:lnTo>
                      <a:pt x="2252" y="1273"/>
                    </a:lnTo>
                    <a:lnTo>
                      <a:pt x="2252" y="1303"/>
                    </a:lnTo>
                    <a:lnTo>
                      <a:pt x="2282" y="1303"/>
                    </a:lnTo>
                    <a:lnTo>
                      <a:pt x="2282" y="1330"/>
                    </a:lnTo>
                    <a:lnTo>
                      <a:pt x="2341" y="1273"/>
                    </a:lnTo>
                    <a:lnTo>
                      <a:pt x="2341" y="1243"/>
                    </a:lnTo>
                    <a:lnTo>
                      <a:pt x="2371" y="1212"/>
                    </a:lnTo>
                    <a:lnTo>
                      <a:pt x="2371" y="1155"/>
                    </a:lnTo>
                    <a:lnTo>
                      <a:pt x="2341" y="1155"/>
                    </a:lnTo>
                    <a:lnTo>
                      <a:pt x="2341" y="1124"/>
                    </a:lnTo>
                    <a:lnTo>
                      <a:pt x="2313" y="1094"/>
                    </a:lnTo>
                    <a:lnTo>
                      <a:pt x="2282" y="1094"/>
                    </a:lnTo>
                    <a:lnTo>
                      <a:pt x="2282" y="1036"/>
                    </a:lnTo>
                    <a:lnTo>
                      <a:pt x="2252" y="1036"/>
                    </a:lnTo>
                    <a:lnTo>
                      <a:pt x="2252" y="1005"/>
                    </a:lnTo>
                    <a:lnTo>
                      <a:pt x="2282" y="976"/>
                    </a:lnTo>
                    <a:lnTo>
                      <a:pt x="2282" y="857"/>
                    </a:lnTo>
                    <a:lnTo>
                      <a:pt x="2252" y="857"/>
                    </a:lnTo>
                    <a:lnTo>
                      <a:pt x="2252" y="830"/>
                    </a:lnTo>
                    <a:lnTo>
                      <a:pt x="2222" y="830"/>
                    </a:lnTo>
                    <a:lnTo>
                      <a:pt x="2252" y="799"/>
                    </a:lnTo>
                    <a:lnTo>
                      <a:pt x="2252" y="739"/>
                    </a:lnTo>
                    <a:lnTo>
                      <a:pt x="2222" y="739"/>
                    </a:lnTo>
                    <a:lnTo>
                      <a:pt x="2164" y="680"/>
                    </a:lnTo>
                    <a:lnTo>
                      <a:pt x="2134" y="680"/>
                    </a:lnTo>
                    <a:lnTo>
                      <a:pt x="2134" y="621"/>
                    </a:lnTo>
                    <a:lnTo>
                      <a:pt x="2164" y="592"/>
                    </a:lnTo>
                    <a:lnTo>
                      <a:pt x="2195" y="592"/>
                    </a:lnTo>
                    <a:lnTo>
                      <a:pt x="2195" y="474"/>
                    </a:lnTo>
                    <a:lnTo>
                      <a:pt x="2164" y="474"/>
                    </a:lnTo>
                    <a:lnTo>
                      <a:pt x="2164" y="383"/>
                    </a:lnTo>
                    <a:lnTo>
                      <a:pt x="2134" y="383"/>
                    </a:lnTo>
                    <a:lnTo>
                      <a:pt x="2104" y="355"/>
                    </a:lnTo>
                    <a:lnTo>
                      <a:pt x="2075" y="355"/>
                    </a:lnTo>
                    <a:lnTo>
                      <a:pt x="2045" y="325"/>
                    </a:lnTo>
                    <a:lnTo>
                      <a:pt x="2045" y="296"/>
                    </a:lnTo>
                    <a:lnTo>
                      <a:pt x="2016" y="265"/>
                    </a:lnTo>
                    <a:lnTo>
                      <a:pt x="2045" y="265"/>
                    </a:lnTo>
                    <a:lnTo>
                      <a:pt x="2016" y="237"/>
                    </a:lnTo>
                    <a:lnTo>
                      <a:pt x="1957" y="237"/>
                    </a:lnTo>
                    <a:lnTo>
                      <a:pt x="1957" y="265"/>
                    </a:lnTo>
                    <a:lnTo>
                      <a:pt x="1897" y="207"/>
                    </a:lnTo>
                    <a:lnTo>
                      <a:pt x="1927" y="207"/>
                    </a:lnTo>
                    <a:lnTo>
                      <a:pt x="1957" y="176"/>
                    </a:lnTo>
                    <a:lnTo>
                      <a:pt x="2016" y="176"/>
                    </a:lnTo>
                    <a:lnTo>
                      <a:pt x="1987" y="146"/>
                    </a:lnTo>
                    <a:lnTo>
                      <a:pt x="1987" y="89"/>
                    </a:lnTo>
                    <a:lnTo>
                      <a:pt x="1927" y="89"/>
                    </a:lnTo>
                    <a:lnTo>
                      <a:pt x="1957" y="119"/>
                    </a:lnTo>
                    <a:lnTo>
                      <a:pt x="1897" y="119"/>
                    </a:lnTo>
                    <a:lnTo>
                      <a:pt x="1868" y="119"/>
                    </a:lnTo>
                    <a:lnTo>
                      <a:pt x="1868" y="207"/>
                    </a:lnTo>
                    <a:lnTo>
                      <a:pt x="1838" y="176"/>
                    </a:lnTo>
                    <a:lnTo>
                      <a:pt x="1838" y="146"/>
                    </a:lnTo>
                    <a:lnTo>
                      <a:pt x="1809" y="146"/>
                    </a:lnTo>
                    <a:lnTo>
                      <a:pt x="1779" y="176"/>
                    </a:lnTo>
                    <a:lnTo>
                      <a:pt x="1750" y="146"/>
                    </a:lnTo>
                    <a:lnTo>
                      <a:pt x="1720" y="176"/>
                    </a:lnTo>
                    <a:lnTo>
                      <a:pt x="1690" y="176"/>
                    </a:lnTo>
                    <a:lnTo>
                      <a:pt x="1660" y="207"/>
                    </a:lnTo>
                    <a:lnTo>
                      <a:pt x="1660" y="176"/>
                    </a:lnTo>
                    <a:lnTo>
                      <a:pt x="1602" y="237"/>
                    </a:lnTo>
                    <a:lnTo>
                      <a:pt x="1483" y="237"/>
                    </a:lnTo>
                    <a:lnTo>
                      <a:pt x="1453" y="265"/>
                    </a:lnTo>
                    <a:lnTo>
                      <a:pt x="1483" y="265"/>
                    </a:lnTo>
                    <a:lnTo>
                      <a:pt x="1422" y="325"/>
                    </a:lnTo>
                    <a:lnTo>
                      <a:pt x="1395" y="296"/>
                    </a:lnTo>
                    <a:lnTo>
                      <a:pt x="1246" y="296"/>
                    </a:lnTo>
                    <a:lnTo>
                      <a:pt x="1334" y="207"/>
                    </a:lnTo>
                    <a:lnTo>
                      <a:pt x="1334" y="176"/>
                    </a:lnTo>
                    <a:lnTo>
                      <a:pt x="1215" y="176"/>
                    </a:lnTo>
                    <a:lnTo>
                      <a:pt x="1186" y="146"/>
                    </a:lnTo>
                    <a:lnTo>
                      <a:pt x="1127" y="146"/>
                    </a:lnTo>
                    <a:lnTo>
                      <a:pt x="1097" y="119"/>
                    </a:lnTo>
                    <a:lnTo>
                      <a:pt x="1067" y="119"/>
                    </a:lnTo>
                    <a:lnTo>
                      <a:pt x="1067" y="58"/>
                    </a:lnTo>
                    <a:lnTo>
                      <a:pt x="1039" y="30"/>
                    </a:lnTo>
                    <a:lnTo>
                      <a:pt x="1008" y="30"/>
                    </a:lnTo>
                    <a:close/>
                    <a:moveTo>
                      <a:pt x="1008" y="414"/>
                    </a:moveTo>
                    <a:lnTo>
                      <a:pt x="1008" y="444"/>
                    </a:lnTo>
                    <a:lnTo>
                      <a:pt x="979" y="414"/>
                    </a:lnTo>
                    <a:lnTo>
                      <a:pt x="949" y="414"/>
                    </a:lnTo>
                    <a:lnTo>
                      <a:pt x="860" y="325"/>
                    </a:lnTo>
                    <a:lnTo>
                      <a:pt x="890" y="325"/>
                    </a:lnTo>
                    <a:lnTo>
                      <a:pt x="979" y="414"/>
                    </a:lnTo>
                    <a:lnTo>
                      <a:pt x="1008" y="414"/>
                    </a:lnTo>
                    <a:close/>
                  </a:path>
                </a:pathLst>
              </a:custGeom>
              <a:solidFill>
                <a:srgbClr val="CCE83A"/>
              </a:solidFill>
              <a:ln w="9525">
                <a:noFill/>
                <a:round/>
                <a:headEnd/>
                <a:tailEnd/>
              </a:ln>
            </p:spPr>
            <p:txBody>
              <a:bodyPr/>
              <a:lstStyle/>
              <a:p>
                <a:endParaRPr lang="en-GB"/>
              </a:p>
            </p:txBody>
          </p:sp>
          <p:sp>
            <p:nvSpPr>
              <p:cNvPr id="19535" name="Freeform 79"/>
              <p:cNvSpPr>
                <a:spLocks/>
              </p:cNvSpPr>
              <p:nvPr/>
            </p:nvSpPr>
            <p:spPr bwMode="auto">
              <a:xfrm>
                <a:off x="2924" y="2512"/>
                <a:ext cx="52" cy="59"/>
              </a:xfrm>
              <a:custGeom>
                <a:avLst/>
                <a:gdLst/>
                <a:ahLst/>
                <a:cxnLst>
                  <a:cxn ang="0">
                    <a:pos x="118" y="0"/>
                  </a:cxn>
                  <a:cxn ang="0">
                    <a:pos x="58" y="0"/>
                  </a:cxn>
                  <a:cxn ang="0">
                    <a:pos x="29" y="29"/>
                  </a:cxn>
                  <a:cxn ang="0">
                    <a:pos x="29" y="59"/>
                  </a:cxn>
                  <a:cxn ang="0">
                    <a:pos x="0" y="89"/>
                  </a:cxn>
                  <a:cxn ang="0">
                    <a:pos x="0" y="119"/>
                  </a:cxn>
                  <a:cxn ang="0">
                    <a:pos x="29" y="119"/>
                  </a:cxn>
                  <a:cxn ang="0">
                    <a:pos x="29" y="207"/>
                  </a:cxn>
                  <a:cxn ang="0">
                    <a:pos x="58" y="238"/>
                  </a:cxn>
                  <a:cxn ang="0">
                    <a:pos x="88" y="238"/>
                  </a:cxn>
                  <a:cxn ang="0">
                    <a:pos x="118" y="207"/>
                  </a:cxn>
                  <a:cxn ang="0">
                    <a:pos x="149" y="207"/>
                  </a:cxn>
                  <a:cxn ang="0">
                    <a:pos x="177" y="238"/>
                  </a:cxn>
                  <a:cxn ang="0">
                    <a:pos x="177" y="177"/>
                  </a:cxn>
                  <a:cxn ang="0">
                    <a:pos x="207" y="147"/>
                  </a:cxn>
                  <a:cxn ang="0">
                    <a:pos x="177" y="119"/>
                  </a:cxn>
                  <a:cxn ang="0">
                    <a:pos x="149" y="119"/>
                  </a:cxn>
                  <a:cxn ang="0">
                    <a:pos x="149" y="89"/>
                  </a:cxn>
                  <a:cxn ang="0">
                    <a:pos x="118" y="59"/>
                  </a:cxn>
                  <a:cxn ang="0">
                    <a:pos x="118" y="0"/>
                  </a:cxn>
                </a:cxnLst>
                <a:rect l="0" t="0" r="r" b="b"/>
                <a:pathLst>
                  <a:path w="207" h="238">
                    <a:moveTo>
                      <a:pt x="118" y="0"/>
                    </a:moveTo>
                    <a:lnTo>
                      <a:pt x="58" y="0"/>
                    </a:lnTo>
                    <a:lnTo>
                      <a:pt x="29" y="29"/>
                    </a:lnTo>
                    <a:lnTo>
                      <a:pt x="29" y="59"/>
                    </a:lnTo>
                    <a:lnTo>
                      <a:pt x="0" y="89"/>
                    </a:lnTo>
                    <a:lnTo>
                      <a:pt x="0" y="119"/>
                    </a:lnTo>
                    <a:lnTo>
                      <a:pt x="29" y="119"/>
                    </a:lnTo>
                    <a:lnTo>
                      <a:pt x="29" y="207"/>
                    </a:lnTo>
                    <a:lnTo>
                      <a:pt x="58" y="238"/>
                    </a:lnTo>
                    <a:lnTo>
                      <a:pt x="88" y="238"/>
                    </a:lnTo>
                    <a:lnTo>
                      <a:pt x="118" y="207"/>
                    </a:lnTo>
                    <a:lnTo>
                      <a:pt x="149" y="207"/>
                    </a:lnTo>
                    <a:lnTo>
                      <a:pt x="177" y="238"/>
                    </a:lnTo>
                    <a:lnTo>
                      <a:pt x="177" y="177"/>
                    </a:lnTo>
                    <a:lnTo>
                      <a:pt x="207" y="147"/>
                    </a:lnTo>
                    <a:lnTo>
                      <a:pt x="177" y="119"/>
                    </a:lnTo>
                    <a:lnTo>
                      <a:pt x="149" y="119"/>
                    </a:lnTo>
                    <a:lnTo>
                      <a:pt x="149" y="89"/>
                    </a:lnTo>
                    <a:lnTo>
                      <a:pt x="118" y="59"/>
                    </a:lnTo>
                    <a:lnTo>
                      <a:pt x="118" y="0"/>
                    </a:lnTo>
                    <a:close/>
                  </a:path>
                </a:pathLst>
              </a:custGeom>
              <a:solidFill>
                <a:srgbClr val="4CB47E"/>
              </a:solidFill>
              <a:ln w="9525">
                <a:noFill/>
                <a:round/>
                <a:headEnd/>
                <a:tailEnd/>
              </a:ln>
            </p:spPr>
            <p:txBody>
              <a:bodyPr/>
              <a:lstStyle/>
              <a:p>
                <a:endParaRPr lang="en-GB"/>
              </a:p>
            </p:txBody>
          </p:sp>
          <p:sp>
            <p:nvSpPr>
              <p:cNvPr id="19536" name="Freeform 80"/>
              <p:cNvSpPr>
                <a:spLocks/>
              </p:cNvSpPr>
              <p:nvPr/>
            </p:nvSpPr>
            <p:spPr bwMode="auto">
              <a:xfrm>
                <a:off x="3302" y="1875"/>
                <a:ext cx="15" cy="8"/>
              </a:xfrm>
              <a:custGeom>
                <a:avLst/>
                <a:gdLst/>
                <a:ahLst/>
                <a:cxnLst>
                  <a:cxn ang="0">
                    <a:pos x="60" y="0"/>
                  </a:cxn>
                  <a:cxn ang="0">
                    <a:pos x="0" y="0"/>
                  </a:cxn>
                  <a:cxn ang="0">
                    <a:pos x="0" y="30"/>
                  </a:cxn>
                  <a:cxn ang="0">
                    <a:pos x="30" y="30"/>
                  </a:cxn>
                  <a:cxn ang="0">
                    <a:pos x="60" y="0"/>
                  </a:cxn>
                </a:cxnLst>
                <a:rect l="0" t="0" r="r" b="b"/>
                <a:pathLst>
                  <a:path w="60" h="30">
                    <a:moveTo>
                      <a:pt x="60" y="0"/>
                    </a:moveTo>
                    <a:lnTo>
                      <a:pt x="0" y="0"/>
                    </a:lnTo>
                    <a:lnTo>
                      <a:pt x="0" y="30"/>
                    </a:lnTo>
                    <a:lnTo>
                      <a:pt x="30" y="30"/>
                    </a:lnTo>
                    <a:lnTo>
                      <a:pt x="60" y="0"/>
                    </a:lnTo>
                    <a:close/>
                  </a:path>
                </a:pathLst>
              </a:custGeom>
              <a:solidFill>
                <a:srgbClr val="FCA77E"/>
              </a:solidFill>
              <a:ln w="9525">
                <a:noFill/>
                <a:round/>
                <a:headEnd/>
                <a:tailEnd/>
              </a:ln>
            </p:spPr>
            <p:txBody>
              <a:bodyPr/>
              <a:lstStyle/>
              <a:p>
                <a:endParaRPr lang="en-GB"/>
              </a:p>
            </p:txBody>
          </p:sp>
          <p:sp>
            <p:nvSpPr>
              <p:cNvPr id="19537" name="Freeform 81"/>
              <p:cNvSpPr>
                <a:spLocks/>
              </p:cNvSpPr>
              <p:nvPr/>
            </p:nvSpPr>
            <p:spPr bwMode="auto">
              <a:xfrm>
                <a:off x="3613" y="1883"/>
                <a:ext cx="7" cy="8"/>
              </a:xfrm>
              <a:custGeom>
                <a:avLst/>
                <a:gdLst/>
                <a:ahLst/>
                <a:cxnLst>
                  <a:cxn ang="0">
                    <a:pos x="31" y="0"/>
                  </a:cxn>
                  <a:cxn ang="0">
                    <a:pos x="0" y="0"/>
                  </a:cxn>
                  <a:cxn ang="0">
                    <a:pos x="31" y="31"/>
                  </a:cxn>
                  <a:cxn ang="0">
                    <a:pos x="31" y="0"/>
                  </a:cxn>
                </a:cxnLst>
                <a:rect l="0" t="0" r="r" b="b"/>
                <a:pathLst>
                  <a:path w="31" h="31">
                    <a:moveTo>
                      <a:pt x="31" y="0"/>
                    </a:moveTo>
                    <a:lnTo>
                      <a:pt x="0" y="0"/>
                    </a:lnTo>
                    <a:lnTo>
                      <a:pt x="31" y="31"/>
                    </a:lnTo>
                    <a:lnTo>
                      <a:pt x="31" y="0"/>
                    </a:lnTo>
                    <a:close/>
                  </a:path>
                </a:pathLst>
              </a:custGeom>
              <a:solidFill>
                <a:srgbClr val="FCA77E"/>
              </a:solidFill>
              <a:ln w="9525">
                <a:noFill/>
                <a:round/>
                <a:headEnd/>
                <a:tailEnd/>
              </a:ln>
            </p:spPr>
            <p:txBody>
              <a:bodyPr/>
              <a:lstStyle/>
              <a:p>
                <a:endParaRPr lang="en-GB"/>
              </a:p>
            </p:txBody>
          </p:sp>
          <p:sp>
            <p:nvSpPr>
              <p:cNvPr id="19538" name="Freeform 82"/>
              <p:cNvSpPr>
                <a:spLocks/>
              </p:cNvSpPr>
              <p:nvPr/>
            </p:nvSpPr>
            <p:spPr bwMode="auto">
              <a:xfrm>
                <a:off x="3450" y="2193"/>
                <a:ext cx="22" cy="16"/>
              </a:xfrm>
              <a:custGeom>
                <a:avLst/>
                <a:gdLst/>
                <a:ahLst/>
                <a:cxnLst>
                  <a:cxn ang="0">
                    <a:pos x="30" y="60"/>
                  </a:cxn>
                  <a:cxn ang="0">
                    <a:pos x="89" y="60"/>
                  </a:cxn>
                  <a:cxn ang="0">
                    <a:pos x="30" y="0"/>
                  </a:cxn>
                  <a:cxn ang="0">
                    <a:pos x="0" y="31"/>
                  </a:cxn>
                  <a:cxn ang="0">
                    <a:pos x="30" y="60"/>
                  </a:cxn>
                </a:cxnLst>
                <a:rect l="0" t="0" r="r" b="b"/>
                <a:pathLst>
                  <a:path w="89" h="60">
                    <a:moveTo>
                      <a:pt x="30" y="60"/>
                    </a:moveTo>
                    <a:lnTo>
                      <a:pt x="89" y="60"/>
                    </a:lnTo>
                    <a:lnTo>
                      <a:pt x="30" y="0"/>
                    </a:lnTo>
                    <a:lnTo>
                      <a:pt x="0" y="31"/>
                    </a:lnTo>
                    <a:lnTo>
                      <a:pt x="30" y="60"/>
                    </a:lnTo>
                    <a:close/>
                  </a:path>
                </a:pathLst>
              </a:custGeom>
              <a:solidFill>
                <a:srgbClr val="CCE83A"/>
              </a:solidFill>
              <a:ln w="9525">
                <a:noFill/>
                <a:round/>
                <a:headEnd/>
                <a:tailEnd/>
              </a:ln>
            </p:spPr>
            <p:txBody>
              <a:bodyPr/>
              <a:lstStyle/>
              <a:p>
                <a:endParaRPr lang="en-GB"/>
              </a:p>
            </p:txBody>
          </p:sp>
          <p:sp>
            <p:nvSpPr>
              <p:cNvPr id="19539" name="Freeform 83"/>
              <p:cNvSpPr>
                <a:spLocks/>
              </p:cNvSpPr>
              <p:nvPr/>
            </p:nvSpPr>
            <p:spPr bwMode="auto">
              <a:xfrm>
                <a:off x="3354" y="2164"/>
                <a:ext cx="15" cy="7"/>
              </a:xfrm>
              <a:custGeom>
                <a:avLst/>
                <a:gdLst/>
                <a:ahLst/>
                <a:cxnLst>
                  <a:cxn ang="0">
                    <a:pos x="60" y="0"/>
                  </a:cxn>
                  <a:cxn ang="0">
                    <a:pos x="30" y="0"/>
                  </a:cxn>
                  <a:cxn ang="0">
                    <a:pos x="0" y="30"/>
                  </a:cxn>
                  <a:cxn ang="0">
                    <a:pos x="30" y="30"/>
                  </a:cxn>
                  <a:cxn ang="0">
                    <a:pos x="60" y="0"/>
                  </a:cxn>
                </a:cxnLst>
                <a:rect l="0" t="0" r="r" b="b"/>
                <a:pathLst>
                  <a:path w="60" h="30">
                    <a:moveTo>
                      <a:pt x="60" y="0"/>
                    </a:moveTo>
                    <a:lnTo>
                      <a:pt x="30" y="0"/>
                    </a:lnTo>
                    <a:lnTo>
                      <a:pt x="0" y="30"/>
                    </a:lnTo>
                    <a:lnTo>
                      <a:pt x="30" y="30"/>
                    </a:lnTo>
                    <a:lnTo>
                      <a:pt x="60" y="0"/>
                    </a:lnTo>
                    <a:close/>
                  </a:path>
                </a:pathLst>
              </a:custGeom>
              <a:solidFill>
                <a:srgbClr val="CCE83A"/>
              </a:solidFill>
              <a:ln w="9525">
                <a:noFill/>
                <a:round/>
                <a:headEnd/>
                <a:tailEnd/>
              </a:ln>
            </p:spPr>
            <p:txBody>
              <a:bodyPr/>
              <a:lstStyle/>
              <a:p>
                <a:endParaRPr lang="en-GB"/>
              </a:p>
            </p:txBody>
          </p:sp>
          <p:sp>
            <p:nvSpPr>
              <p:cNvPr id="19540" name="Freeform 84"/>
              <p:cNvSpPr>
                <a:spLocks/>
              </p:cNvSpPr>
              <p:nvPr/>
            </p:nvSpPr>
            <p:spPr bwMode="auto">
              <a:xfrm>
                <a:off x="3413" y="2142"/>
                <a:ext cx="7" cy="15"/>
              </a:xfrm>
              <a:custGeom>
                <a:avLst/>
                <a:gdLst/>
                <a:ahLst/>
                <a:cxnLst>
                  <a:cxn ang="0">
                    <a:pos x="30" y="0"/>
                  </a:cxn>
                  <a:cxn ang="0">
                    <a:pos x="0" y="31"/>
                  </a:cxn>
                  <a:cxn ang="0">
                    <a:pos x="0" y="61"/>
                  </a:cxn>
                  <a:cxn ang="0">
                    <a:pos x="30" y="31"/>
                  </a:cxn>
                  <a:cxn ang="0">
                    <a:pos x="30" y="0"/>
                  </a:cxn>
                </a:cxnLst>
                <a:rect l="0" t="0" r="r" b="b"/>
                <a:pathLst>
                  <a:path w="30" h="61">
                    <a:moveTo>
                      <a:pt x="30" y="0"/>
                    </a:moveTo>
                    <a:lnTo>
                      <a:pt x="0" y="31"/>
                    </a:lnTo>
                    <a:lnTo>
                      <a:pt x="0" y="61"/>
                    </a:lnTo>
                    <a:lnTo>
                      <a:pt x="30" y="31"/>
                    </a:lnTo>
                    <a:lnTo>
                      <a:pt x="30" y="0"/>
                    </a:lnTo>
                    <a:close/>
                  </a:path>
                </a:pathLst>
              </a:custGeom>
              <a:solidFill>
                <a:srgbClr val="CCE83A"/>
              </a:solidFill>
              <a:ln w="9525">
                <a:noFill/>
                <a:round/>
                <a:headEnd/>
                <a:tailEnd/>
              </a:ln>
            </p:spPr>
            <p:txBody>
              <a:bodyPr/>
              <a:lstStyle/>
              <a:p>
                <a:endParaRPr lang="en-GB"/>
              </a:p>
            </p:txBody>
          </p:sp>
          <p:sp>
            <p:nvSpPr>
              <p:cNvPr id="19541" name="Freeform 85"/>
              <p:cNvSpPr>
                <a:spLocks/>
              </p:cNvSpPr>
              <p:nvPr/>
            </p:nvSpPr>
            <p:spPr bwMode="auto">
              <a:xfrm>
                <a:off x="3339" y="2438"/>
                <a:ext cx="445" cy="207"/>
              </a:xfrm>
              <a:custGeom>
                <a:avLst/>
                <a:gdLst/>
                <a:ahLst/>
                <a:cxnLst>
                  <a:cxn ang="0">
                    <a:pos x="58" y="296"/>
                  </a:cxn>
                  <a:cxn ang="0">
                    <a:pos x="29" y="237"/>
                  </a:cxn>
                  <a:cxn ang="0">
                    <a:pos x="0" y="266"/>
                  </a:cxn>
                  <a:cxn ang="0">
                    <a:pos x="29" y="325"/>
                  </a:cxn>
                  <a:cxn ang="0">
                    <a:pos x="118" y="385"/>
                  </a:cxn>
                  <a:cxn ang="0">
                    <a:pos x="88" y="443"/>
                  </a:cxn>
                  <a:cxn ang="0">
                    <a:pos x="118" y="473"/>
                  </a:cxn>
                  <a:cxn ang="0">
                    <a:pos x="177" y="562"/>
                  </a:cxn>
                  <a:cxn ang="0">
                    <a:pos x="295" y="652"/>
                  </a:cxn>
                  <a:cxn ang="0">
                    <a:pos x="355" y="680"/>
                  </a:cxn>
                  <a:cxn ang="0">
                    <a:pos x="414" y="710"/>
                  </a:cxn>
                  <a:cxn ang="0">
                    <a:pos x="473" y="741"/>
                  </a:cxn>
                  <a:cxn ang="0">
                    <a:pos x="502" y="770"/>
                  </a:cxn>
                  <a:cxn ang="0">
                    <a:pos x="620" y="828"/>
                  </a:cxn>
                  <a:cxn ang="0">
                    <a:pos x="680" y="798"/>
                  </a:cxn>
                  <a:cxn ang="0">
                    <a:pos x="711" y="798"/>
                  </a:cxn>
                  <a:cxn ang="0">
                    <a:pos x="769" y="770"/>
                  </a:cxn>
                  <a:cxn ang="0">
                    <a:pos x="800" y="680"/>
                  </a:cxn>
                  <a:cxn ang="0">
                    <a:pos x="857" y="680"/>
                  </a:cxn>
                  <a:cxn ang="0">
                    <a:pos x="918" y="710"/>
                  </a:cxn>
                  <a:cxn ang="0">
                    <a:pos x="976" y="741"/>
                  </a:cxn>
                  <a:cxn ang="0">
                    <a:pos x="1007" y="741"/>
                  </a:cxn>
                  <a:cxn ang="0">
                    <a:pos x="1066" y="770"/>
                  </a:cxn>
                  <a:cxn ang="0">
                    <a:pos x="1155" y="741"/>
                  </a:cxn>
                  <a:cxn ang="0">
                    <a:pos x="1214" y="770"/>
                  </a:cxn>
                  <a:cxn ang="0">
                    <a:pos x="1303" y="798"/>
                  </a:cxn>
                  <a:cxn ang="0">
                    <a:pos x="1332" y="770"/>
                  </a:cxn>
                  <a:cxn ang="0">
                    <a:pos x="1480" y="741"/>
                  </a:cxn>
                  <a:cxn ang="0">
                    <a:pos x="1540" y="710"/>
                  </a:cxn>
                  <a:cxn ang="0">
                    <a:pos x="1599" y="680"/>
                  </a:cxn>
                  <a:cxn ang="0">
                    <a:pos x="1629" y="591"/>
                  </a:cxn>
                  <a:cxn ang="0">
                    <a:pos x="1660" y="562"/>
                  </a:cxn>
                  <a:cxn ang="0">
                    <a:pos x="1748" y="503"/>
                  </a:cxn>
                  <a:cxn ang="0">
                    <a:pos x="1778" y="503"/>
                  </a:cxn>
                  <a:cxn ang="0">
                    <a:pos x="1748" y="443"/>
                  </a:cxn>
                  <a:cxn ang="0">
                    <a:pos x="1717" y="385"/>
                  </a:cxn>
                  <a:cxn ang="0">
                    <a:pos x="1629" y="355"/>
                  </a:cxn>
                  <a:cxn ang="0">
                    <a:pos x="1569" y="325"/>
                  </a:cxn>
                  <a:cxn ang="0">
                    <a:pos x="1510" y="355"/>
                  </a:cxn>
                  <a:cxn ang="0">
                    <a:pos x="1480" y="266"/>
                  </a:cxn>
                  <a:cxn ang="0">
                    <a:pos x="1362" y="237"/>
                  </a:cxn>
                  <a:cxn ang="0">
                    <a:pos x="1303" y="207"/>
                  </a:cxn>
                  <a:cxn ang="0">
                    <a:pos x="1273" y="237"/>
                  </a:cxn>
                  <a:cxn ang="0">
                    <a:pos x="1273" y="296"/>
                  </a:cxn>
                  <a:cxn ang="0">
                    <a:pos x="1214" y="325"/>
                  </a:cxn>
                  <a:cxn ang="0">
                    <a:pos x="1185" y="266"/>
                  </a:cxn>
                  <a:cxn ang="0">
                    <a:pos x="1125" y="237"/>
                  </a:cxn>
                  <a:cxn ang="0">
                    <a:pos x="1066" y="207"/>
                  </a:cxn>
                  <a:cxn ang="0">
                    <a:pos x="1125" y="148"/>
                  </a:cxn>
                  <a:cxn ang="0">
                    <a:pos x="1037" y="118"/>
                  </a:cxn>
                  <a:cxn ang="0">
                    <a:pos x="948" y="87"/>
                  </a:cxn>
                  <a:cxn ang="0">
                    <a:pos x="830" y="60"/>
                  </a:cxn>
                  <a:cxn ang="0">
                    <a:pos x="769" y="30"/>
                  </a:cxn>
                  <a:cxn ang="0">
                    <a:pos x="711" y="60"/>
                  </a:cxn>
                  <a:cxn ang="0">
                    <a:pos x="680" y="60"/>
                  </a:cxn>
                  <a:cxn ang="0">
                    <a:pos x="650" y="30"/>
                  </a:cxn>
                  <a:cxn ang="0">
                    <a:pos x="593" y="0"/>
                  </a:cxn>
                  <a:cxn ang="0">
                    <a:pos x="593" y="60"/>
                  </a:cxn>
                  <a:cxn ang="0">
                    <a:pos x="532" y="87"/>
                  </a:cxn>
                  <a:cxn ang="0">
                    <a:pos x="443" y="118"/>
                  </a:cxn>
                  <a:cxn ang="0">
                    <a:pos x="385" y="148"/>
                  </a:cxn>
                  <a:cxn ang="0">
                    <a:pos x="295" y="178"/>
                  </a:cxn>
                  <a:cxn ang="0">
                    <a:pos x="236" y="207"/>
                  </a:cxn>
                </a:cxnLst>
                <a:rect l="0" t="0" r="r" b="b"/>
                <a:pathLst>
                  <a:path w="1778" h="828">
                    <a:moveTo>
                      <a:pt x="148" y="207"/>
                    </a:moveTo>
                    <a:lnTo>
                      <a:pt x="58" y="296"/>
                    </a:lnTo>
                    <a:lnTo>
                      <a:pt x="58" y="266"/>
                    </a:lnTo>
                    <a:lnTo>
                      <a:pt x="29" y="237"/>
                    </a:lnTo>
                    <a:lnTo>
                      <a:pt x="0" y="237"/>
                    </a:lnTo>
                    <a:lnTo>
                      <a:pt x="0" y="266"/>
                    </a:lnTo>
                    <a:lnTo>
                      <a:pt x="29" y="296"/>
                    </a:lnTo>
                    <a:lnTo>
                      <a:pt x="29" y="325"/>
                    </a:lnTo>
                    <a:lnTo>
                      <a:pt x="58" y="325"/>
                    </a:lnTo>
                    <a:lnTo>
                      <a:pt x="118" y="385"/>
                    </a:lnTo>
                    <a:lnTo>
                      <a:pt x="118" y="415"/>
                    </a:lnTo>
                    <a:lnTo>
                      <a:pt x="88" y="443"/>
                    </a:lnTo>
                    <a:lnTo>
                      <a:pt x="118" y="443"/>
                    </a:lnTo>
                    <a:lnTo>
                      <a:pt x="118" y="473"/>
                    </a:lnTo>
                    <a:lnTo>
                      <a:pt x="148" y="534"/>
                    </a:lnTo>
                    <a:lnTo>
                      <a:pt x="177" y="562"/>
                    </a:lnTo>
                    <a:lnTo>
                      <a:pt x="207" y="562"/>
                    </a:lnTo>
                    <a:lnTo>
                      <a:pt x="295" y="652"/>
                    </a:lnTo>
                    <a:lnTo>
                      <a:pt x="325" y="652"/>
                    </a:lnTo>
                    <a:lnTo>
                      <a:pt x="355" y="680"/>
                    </a:lnTo>
                    <a:lnTo>
                      <a:pt x="385" y="680"/>
                    </a:lnTo>
                    <a:lnTo>
                      <a:pt x="414" y="710"/>
                    </a:lnTo>
                    <a:lnTo>
                      <a:pt x="443" y="710"/>
                    </a:lnTo>
                    <a:lnTo>
                      <a:pt x="473" y="741"/>
                    </a:lnTo>
                    <a:lnTo>
                      <a:pt x="473" y="770"/>
                    </a:lnTo>
                    <a:lnTo>
                      <a:pt x="502" y="770"/>
                    </a:lnTo>
                    <a:lnTo>
                      <a:pt x="562" y="828"/>
                    </a:lnTo>
                    <a:lnTo>
                      <a:pt x="620" y="828"/>
                    </a:lnTo>
                    <a:lnTo>
                      <a:pt x="650" y="798"/>
                    </a:lnTo>
                    <a:lnTo>
                      <a:pt x="680" y="798"/>
                    </a:lnTo>
                    <a:lnTo>
                      <a:pt x="711" y="828"/>
                    </a:lnTo>
                    <a:lnTo>
                      <a:pt x="711" y="798"/>
                    </a:lnTo>
                    <a:lnTo>
                      <a:pt x="739" y="770"/>
                    </a:lnTo>
                    <a:lnTo>
                      <a:pt x="769" y="770"/>
                    </a:lnTo>
                    <a:lnTo>
                      <a:pt x="769" y="680"/>
                    </a:lnTo>
                    <a:lnTo>
                      <a:pt x="800" y="680"/>
                    </a:lnTo>
                    <a:lnTo>
                      <a:pt x="830" y="710"/>
                    </a:lnTo>
                    <a:lnTo>
                      <a:pt x="857" y="680"/>
                    </a:lnTo>
                    <a:lnTo>
                      <a:pt x="887" y="680"/>
                    </a:lnTo>
                    <a:lnTo>
                      <a:pt x="918" y="710"/>
                    </a:lnTo>
                    <a:lnTo>
                      <a:pt x="948" y="710"/>
                    </a:lnTo>
                    <a:lnTo>
                      <a:pt x="976" y="741"/>
                    </a:lnTo>
                    <a:lnTo>
                      <a:pt x="1007" y="710"/>
                    </a:lnTo>
                    <a:lnTo>
                      <a:pt x="1007" y="741"/>
                    </a:lnTo>
                    <a:lnTo>
                      <a:pt x="1037" y="741"/>
                    </a:lnTo>
                    <a:lnTo>
                      <a:pt x="1066" y="770"/>
                    </a:lnTo>
                    <a:lnTo>
                      <a:pt x="1125" y="770"/>
                    </a:lnTo>
                    <a:lnTo>
                      <a:pt x="1155" y="741"/>
                    </a:lnTo>
                    <a:lnTo>
                      <a:pt x="1185" y="741"/>
                    </a:lnTo>
                    <a:lnTo>
                      <a:pt x="1214" y="770"/>
                    </a:lnTo>
                    <a:lnTo>
                      <a:pt x="1273" y="770"/>
                    </a:lnTo>
                    <a:lnTo>
                      <a:pt x="1303" y="798"/>
                    </a:lnTo>
                    <a:lnTo>
                      <a:pt x="1303" y="770"/>
                    </a:lnTo>
                    <a:lnTo>
                      <a:pt x="1332" y="770"/>
                    </a:lnTo>
                    <a:lnTo>
                      <a:pt x="1332" y="741"/>
                    </a:lnTo>
                    <a:lnTo>
                      <a:pt x="1480" y="741"/>
                    </a:lnTo>
                    <a:lnTo>
                      <a:pt x="1510" y="710"/>
                    </a:lnTo>
                    <a:lnTo>
                      <a:pt x="1540" y="710"/>
                    </a:lnTo>
                    <a:lnTo>
                      <a:pt x="1569" y="680"/>
                    </a:lnTo>
                    <a:lnTo>
                      <a:pt x="1599" y="680"/>
                    </a:lnTo>
                    <a:lnTo>
                      <a:pt x="1599" y="621"/>
                    </a:lnTo>
                    <a:lnTo>
                      <a:pt x="1629" y="591"/>
                    </a:lnTo>
                    <a:lnTo>
                      <a:pt x="1660" y="591"/>
                    </a:lnTo>
                    <a:lnTo>
                      <a:pt x="1660" y="562"/>
                    </a:lnTo>
                    <a:lnTo>
                      <a:pt x="1687" y="562"/>
                    </a:lnTo>
                    <a:lnTo>
                      <a:pt x="1748" y="503"/>
                    </a:lnTo>
                    <a:lnTo>
                      <a:pt x="1778" y="534"/>
                    </a:lnTo>
                    <a:lnTo>
                      <a:pt x="1778" y="503"/>
                    </a:lnTo>
                    <a:lnTo>
                      <a:pt x="1778" y="473"/>
                    </a:lnTo>
                    <a:lnTo>
                      <a:pt x="1748" y="443"/>
                    </a:lnTo>
                    <a:lnTo>
                      <a:pt x="1717" y="443"/>
                    </a:lnTo>
                    <a:lnTo>
                      <a:pt x="1717" y="385"/>
                    </a:lnTo>
                    <a:lnTo>
                      <a:pt x="1629" y="385"/>
                    </a:lnTo>
                    <a:lnTo>
                      <a:pt x="1629" y="355"/>
                    </a:lnTo>
                    <a:lnTo>
                      <a:pt x="1599" y="355"/>
                    </a:lnTo>
                    <a:lnTo>
                      <a:pt x="1569" y="325"/>
                    </a:lnTo>
                    <a:lnTo>
                      <a:pt x="1540" y="355"/>
                    </a:lnTo>
                    <a:lnTo>
                      <a:pt x="1510" y="355"/>
                    </a:lnTo>
                    <a:lnTo>
                      <a:pt x="1480" y="325"/>
                    </a:lnTo>
                    <a:lnTo>
                      <a:pt x="1480" y="266"/>
                    </a:lnTo>
                    <a:lnTo>
                      <a:pt x="1392" y="266"/>
                    </a:lnTo>
                    <a:lnTo>
                      <a:pt x="1362" y="237"/>
                    </a:lnTo>
                    <a:lnTo>
                      <a:pt x="1332" y="237"/>
                    </a:lnTo>
                    <a:lnTo>
                      <a:pt x="1303" y="207"/>
                    </a:lnTo>
                    <a:lnTo>
                      <a:pt x="1273" y="207"/>
                    </a:lnTo>
                    <a:lnTo>
                      <a:pt x="1273" y="237"/>
                    </a:lnTo>
                    <a:lnTo>
                      <a:pt x="1303" y="266"/>
                    </a:lnTo>
                    <a:lnTo>
                      <a:pt x="1273" y="296"/>
                    </a:lnTo>
                    <a:lnTo>
                      <a:pt x="1244" y="296"/>
                    </a:lnTo>
                    <a:lnTo>
                      <a:pt x="1214" y="325"/>
                    </a:lnTo>
                    <a:lnTo>
                      <a:pt x="1185" y="296"/>
                    </a:lnTo>
                    <a:lnTo>
                      <a:pt x="1185" y="266"/>
                    </a:lnTo>
                    <a:lnTo>
                      <a:pt x="1155" y="237"/>
                    </a:lnTo>
                    <a:lnTo>
                      <a:pt x="1125" y="237"/>
                    </a:lnTo>
                    <a:lnTo>
                      <a:pt x="1094" y="207"/>
                    </a:lnTo>
                    <a:lnTo>
                      <a:pt x="1066" y="207"/>
                    </a:lnTo>
                    <a:lnTo>
                      <a:pt x="1125" y="178"/>
                    </a:lnTo>
                    <a:lnTo>
                      <a:pt x="1125" y="148"/>
                    </a:lnTo>
                    <a:lnTo>
                      <a:pt x="1037" y="148"/>
                    </a:lnTo>
                    <a:lnTo>
                      <a:pt x="1037" y="118"/>
                    </a:lnTo>
                    <a:lnTo>
                      <a:pt x="976" y="118"/>
                    </a:lnTo>
                    <a:lnTo>
                      <a:pt x="948" y="87"/>
                    </a:lnTo>
                    <a:lnTo>
                      <a:pt x="857" y="87"/>
                    </a:lnTo>
                    <a:lnTo>
                      <a:pt x="830" y="60"/>
                    </a:lnTo>
                    <a:lnTo>
                      <a:pt x="830" y="30"/>
                    </a:lnTo>
                    <a:lnTo>
                      <a:pt x="769" y="30"/>
                    </a:lnTo>
                    <a:lnTo>
                      <a:pt x="769" y="60"/>
                    </a:lnTo>
                    <a:lnTo>
                      <a:pt x="711" y="60"/>
                    </a:lnTo>
                    <a:lnTo>
                      <a:pt x="680" y="87"/>
                    </a:lnTo>
                    <a:lnTo>
                      <a:pt x="680" y="60"/>
                    </a:lnTo>
                    <a:lnTo>
                      <a:pt x="650" y="60"/>
                    </a:lnTo>
                    <a:lnTo>
                      <a:pt x="650" y="30"/>
                    </a:lnTo>
                    <a:lnTo>
                      <a:pt x="620" y="0"/>
                    </a:lnTo>
                    <a:lnTo>
                      <a:pt x="593" y="0"/>
                    </a:lnTo>
                    <a:lnTo>
                      <a:pt x="562" y="30"/>
                    </a:lnTo>
                    <a:lnTo>
                      <a:pt x="593" y="60"/>
                    </a:lnTo>
                    <a:lnTo>
                      <a:pt x="562" y="60"/>
                    </a:lnTo>
                    <a:lnTo>
                      <a:pt x="532" y="87"/>
                    </a:lnTo>
                    <a:lnTo>
                      <a:pt x="473" y="87"/>
                    </a:lnTo>
                    <a:lnTo>
                      <a:pt x="443" y="118"/>
                    </a:lnTo>
                    <a:lnTo>
                      <a:pt x="414" y="118"/>
                    </a:lnTo>
                    <a:lnTo>
                      <a:pt x="385" y="148"/>
                    </a:lnTo>
                    <a:lnTo>
                      <a:pt x="325" y="148"/>
                    </a:lnTo>
                    <a:lnTo>
                      <a:pt x="295" y="178"/>
                    </a:lnTo>
                    <a:lnTo>
                      <a:pt x="266" y="178"/>
                    </a:lnTo>
                    <a:lnTo>
                      <a:pt x="236" y="207"/>
                    </a:lnTo>
                    <a:lnTo>
                      <a:pt x="148" y="207"/>
                    </a:lnTo>
                    <a:close/>
                  </a:path>
                </a:pathLst>
              </a:custGeom>
              <a:solidFill>
                <a:srgbClr val="4CB47E"/>
              </a:solidFill>
              <a:ln w="9525">
                <a:noFill/>
                <a:round/>
                <a:headEnd/>
                <a:tailEnd/>
              </a:ln>
            </p:spPr>
            <p:txBody>
              <a:bodyPr/>
              <a:lstStyle/>
              <a:p>
                <a:endParaRPr lang="en-GB"/>
              </a:p>
            </p:txBody>
          </p:sp>
          <p:sp>
            <p:nvSpPr>
              <p:cNvPr id="19542" name="Freeform 86"/>
              <p:cNvSpPr>
                <a:spLocks/>
              </p:cNvSpPr>
              <p:nvPr/>
            </p:nvSpPr>
            <p:spPr bwMode="auto">
              <a:xfrm>
                <a:off x="3790" y="2142"/>
                <a:ext cx="67" cy="37"/>
              </a:xfrm>
              <a:custGeom>
                <a:avLst/>
                <a:gdLst/>
                <a:ahLst/>
                <a:cxnLst>
                  <a:cxn ang="0">
                    <a:pos x="179" y="0"/>
                  </a:cxn>
                  <a:cxn ang="0">
                    <a:pos x="90" y="88"/>
                  </a:cxn>
                  <a:cxn ang="0">
                    <a:pos x="61" y="88"/>
                  </a:cxn>
                  <a:cxn ang="0">
                    <a:pos x="30" y="118"/>
                  </a:cxn>
                  <a:cxn ang="0">
                    <a:pos x="0" y="118"/>
                  </a:cxn>
                  <a:cxn ang="0">
                    <a:pos x="0" y="149"/>
                  </a:cxn>
                  <a:cxn ang="0">
                    <a:pos x="30" y="149"/>
                  </a:cxn>
                  <a:cxn ang="0">
                    <a:pos x="61" y="118"/>
                  </a:cxn>
                  <a:cxn ang="0">
                    <a:pos x="90" y="118"/>
                  </a:cxn>
                  <a:cxn ang="0">
                    <a:pos x="118" y="88"/>
                  </a:cxn>
                  <a:cxn ang="0">
                    <a:pos x="149" y="88"/>
                  </a:cxn>
                  <a:cxn ang="0">
                    <a:pos x="179" y="61"/>
                  </a:cxn>
                  <a:cxn ang="0">
                    <a:pos x="179" y="31"/>
                  </a:cxn>
                  <a:cxn ang="0">
                    <a:pos x="237" y="31"/>
                  </a:cxn>
                  <a:cxn ang="0">
                    <a:pos x="268" y="0"/>
                  </a:cxn>
                  <a:cxn ang="0">
                    <a:pos x="179" y="0"/>
                  </a:cxn>
                </a:cxnLst>
                <a:rect l="0" t="0" r="r" b="b"/>
                <a:pathLst>
                  <a:path w="268" h="149">
                    <a:moveTo>
                      <a:pt x="179" y="0"/>
                    </a:moveTo>
                    <a:lnTo>
                      <a:pt x="90" y="88"/>
                    </a:lnTo>
                    <a:lnTo>
                      <a:pt x="61" y="88"/>
                    </a:lnTo>
                    <a:lnTo>
                      <a:pt x="30" y="118"/>
                    </a:lnTo>
                    <a:lnTo>
                      <a:pt x="0" y="118"/>
                    </a:lnTo>
                    <a:lnTo>
                      <a:pt x="0" y="149"/>
                    </a:lnTo>
                    <a:lnTo>
                      <a:pt x="30" y="149"/>
                    </a:lnTo>
                    <a:lnTo>
                      <a:pt x="61" y="118"/>
                    </a:lnTo>
                    <a:lnTo>
                      <a:pt x="90" y="118"/>
                    </a:lnTo>
                    <a:lnTo>
                      <a:pt x="118" y="88"/>
                    </a:lnTo>
                    <a:lnTo>
                      <a:pt x="149" y="88"/>
                    </a:lnTo>
                    <a:lnTo>
                      <a:pt x="179" y="61"/>
                    </a:lnTo>
                    <a:lnTo>
                      <a:pt x="179" y="31"/>
                    </a:lnTo>
                    <a:lnTo>
                      <a:pt x="237" y="31"/>
                    </a:lnTo>
                    <a:lnTo>
                      <a:pt x="268" y="0"/>
                    </a:lnTo>
                    <a:lnTo>
                      <a:pt x="179" y="0"/>
                    </a:lnTo>
                    <a:close/>
                  </a:path>
                </a:pathLst>
              </a:custGeom>
              <a:solidFill>
                <a:srgbClr val="E6F6ED"/>
              </a:solidFill>
              <a:ln w="9525">
                <a:noFill/>
                <a:round/>
                <a:headEnd/>
                <a:tailEnd/>
              </a:ln>
            </p:spPr>
            <p:txBody>
              <a:bodyPr/>
              <a:lstStyle/>
              <a:p>
                <a:endParaRPr lang="en-GB"/>
              </a:p>
            </p:txBody>
          </p:sp>
          <p:sp>
            <p:nvSpPr>
              <p:cNvPr id="19543" name="Freeform 87"/>
              <p:cNvSpPr>
                <a:spLocks/>
              </p:cNvSpPr>
              <p:nvPr/>
            </p:nvSpPr>
            <p:spPr bwMode="auto">
              <a:xfrm>
                <a:off x="2383" y="2778"/>
                <a:ext cx="7" cy="8"/>
              </a:xfrm>
              <a:custGeom>
                <a:avLst/>
                <a:gdLst/>
                <a:ahLst/>
                <a:cxnLst>
                  <a:cxn ang="0">
                    <a:pos x="30" y="29"/>
                  </a:cxn>
                  <a:cxn ang="0">
                    <a:pos x="30" y="0"/>
                  </a:cxn>
                  <a:cxn ang="0">
                    <a:pos x="0" y="0"/>
                  </a:cxn>
                  <a:cxn ang="0">
                    <a:pos x="30" y="29"/>
                  </a:cxn>
                </a:cxnLst>
                <a:rect l="0" t="0" r="r" b="b"/>
                <a:pathLst>
                  <a:path w="30" h="29">
                    <a:moveTo>
                      <a:pt x="30" y="29"/>
                    </a:moveTo>
                    <a:lnTo>
                      <a:pt x="30" y="0"/>
                    </a:lnTo>
                    <a:lnTo>
                      <a:pt x="0" y="0"/>
                    </a:lnTo>
                    <a:lnTo>
                      <a:pt x="30" y="29"/>
                    </a:lnTo>
                    <a:close/>
                  </a:path>
                </a:pathLst>
              </a:custGeom>
              <a:solidFill>
                <a:srgbClr val="B3B136"/>
              </a:solidFill>
              <a:ln w="9525">
                <a:noFill/>
                <a:round/>
                <a:headEnd/>
                <a:tailEnd/>
              </a:ln>
            </p:spPr>
            <p:txBody>
              <a:bodyPr/>
              <a:lstStyle/>
              <a:p>
                <a:endParaRPr lang="en-GB"/>
              </a:p>
            </p:txBody>
          </p:sp>
          <p:sp>
            <p:nvSpPr>
              <p:cNvPr id="19544" name="Freeform 88"/>
              <p:cNvSpPr>
                <a:spLocks/>
              </p:cNvSpPr>
              <p:nvPr/>
            </p:nvSpPr>
            <p:spPr bwMode="auto">
              <a:xfrm>
                <a:off x="1887" y="3045"/>
                <a:ext cx="859" cy="658"/>
              </a:xfrm>
              <a:custGeom>
                <a:avLst/>
                <a:gdLst/>
                <a:ahLst/>
                <a:cxnLst>
                  <a:cxn ang="0">
                    <a:pos x="386" y="27"/>
                  </a:cxn>
                  <a:cxn ang="0">
                    <a:pos x="266" y="118"/>
                  </a:cxn>
                  <a:cxn ang="0">
                    <a:pos x="148" y="175"/>
                  </a:cxn>
                  <a:cxn ang="0">
                    <a:pos x="29" y="206"/>
                  </a:cxn>
                  <a:cxn ang="0">
                    <a:pos x="59" y="354"/>
                  </a:cxn>
                  <a:cxn ang="0">
                    <a:pos x="118" y="413"/>
                  </a:cxn>
                  <a:cxn ang="0">
                    <a:pos x="90" y="531"/>
                  </a:cxn>
                  <a:cxn ang="0">
                    <a:pos x="59" y="591"/>
                  </a:cxn>
                  <a:cxn ang="0">
                    <a:pos x="209" y="561"/>
                  </a:cxn>
                  <a:cxn ang="0">
                    <a:pos x="266" y="650"/>
                  </a:cxn>
                  <a:cxn ang="0">
                    <a:pos x="534" y="620"/>
                  </a:cxn>
                  <a:cxn ang="0">
                    <a:pos x="771" y="709"/>
                  </a:cxn>
                  <a:cxn ang="0">
                    <a:pos x="711" y="829"/>
                  </a:cxn>
                  <a:cxn ang="0">
                    <a:pos x="593" y="916"/>
                  </a:cxn>
                  <a:cxn ang="0">
                    <a:pos x="593" y="1065"/>
                  </a:cxn>
                  <a:cxn ang="0">
                    <a:pos x="562" y="1302"/>
                  </a:cxn>
                  <a:cxn ang="0">
                    <a:pos x="416" y="1449"/>
                  </a:cxn>
                  <a:cxn ang="0">
                    <a:pos x="534" y="1597"/>
                  </a:cxn>
                  <a:cxn ang="0">
                    <a:pos x="416" y="1776"/>
                  </a:cxn>
                  <a:cxn ang="0">
                    <a:pos x="446" y="1952"/>
                  </a:cxn>
                  <a:cxn ang="0">
                    <a:pos x="327" y="2101"/>
                  </a:cxn>
                  <a:cxn ang="0">
                    <a:pos x="386" y="2219"/>
                  </a:cxn>
                  <a:cxn ang="0">
                    <a:pos x="534" y="2278"/>
                  </a:cxn>
                  <a:cxn ang="0">
                    <a:pos x="680" y="2514"/>
                  </a:cxn>
                  <a:cxn ang="0">
                    <a:pos x="889" y="2633"/>
                  </a:cxn>
                  <a:cxn ang="0">
                    <a:pos x="1096" y="2485"/>
                  </a:cxn>
                  <a:cxn ang="0">
                    <a:pos x="1719" y="2365"/>
                  </a:cxn>
                  <a:cxn ang="0">
                    <a:pos x="1926" y="2308"/>
                  </a:cxn>
                  <a:cxn ang="0">
                    <a:pos x="2075" y="2101"/>
                  </a:cxn>
                  <a:cxn ang="0">
                    <a:pos x="2252" y="1983"/>
                  </a:cxn>
                  <a:cxn ang="0">
                    <a:pos x="2370" y="1804"/>
                  </a:cxn>
                  <a:cxn ang="0">
                    <a:pos x="2489" y="1745"/>
                  </a:cxn>
                  <a:cxn ang="0">
                    <a:pos x="2431" y="1627"/>
                  </a:cxn>
                  <a:cxn ang="0">
                    <a:pos x="2401" y="1449"/>
                  </a:cxn>
                  <a:cxn ang="0">
                    <a:pos x="2489" y="1272"/>
                  </a:cxn>
                  <a:cxn ang="0">
                    <a:pos x="2697" y="1004"/>
                  </a:cxn>
                  <a:cxn ang="0">
                    <a:pos x="2993" y="856"/>
                  </a:cxn>
                  <a:cxn ang="0">
                    <a:pos x="3261" y="738"/>
                  </a:cxn>
                  <a:cxn ang="0">
                    <a:pos x="3379" y="561"/>
                  </a:cxn>
                  <a:cxn ang="0">
                    <a:pos x="3379" y="473"/>
                  </a:cxn>
                  <a:cxn ang="0">
                    <a:pos x="3143" y="443"/>
                  </a:cxn>
                  <a:cxn ang="0">
                    <a:pos x="2933" y="443"/>
                  </a:cxn>
                  <a:cxn ang="0">
                    <a:pos x="2726" y="325"/>
                  </a:cxn>
                  <a:cxn ang="0">
                    <a:pos x="2577" y="354"/>
                  </a:cxn>
                  <a:cxn ang="0">
                    <a:pos x="2312" y="264"/>
                  </a:cxn>
                  <a:cxn ang="0">
                    <a:pos x="2163" y="264"/>
                  </a:cxn>
                  <a:cxn ang="0">
                    <a:pos x="2045" y="146"/>
                  </a:cxn>
                  <a:cxn ang="0">
                    <a:pos x="1808" y="118"/>
                  </a:cxn>
                  <a:cxn ang="0">
                    <a:pos x="1571" y="118"/>
                  </a:cxn>
                  <a:cxn ang="0">
                    <a:pos x="1126" y="118"/>
                  </a:cxn>
                  <a:cxn ang="0">
                    <a:pos x="800" y="88"/>
                  </a:cxn>
                  <a:cxn ang="0">
                    <a:pos x="680" y="57"/>
                  </a:cxn>
                </a:cxnLst>
                <a:rect l="0" t="0" r="r" b="b"/>
                <a:pathLst>
                  <a:path w="3437" h="2633">
                    <a:moveTo>
                      <a:pt x="593" y="88"/>
                    </a:moveTo>
                    <a:lnTo>
                      <a:pt x="534" y="27"/>
                    </a:lnTo>
                    <a:lnTo>
                      <a:pt x="446" y="27"/>
                    </a:lnTo>
                    <a:lnTo>
                      <a:pt x="446" y="0"/>
                    </a:lnTo>
                    <a:lnTo>
                      <a:pt x="386" y="27"/>
                    </a:lnTo>
                    <a:lnTo>
                      <a:pt x="386" y="0"/>
                    </a:lnTo>
                    <a:lnTo>
                      <a:pt x="327" y="57"/>
                    </a:lnTo>
                    <a:lnTo>
                      <a:pt x="297" y="57"/>
                    </a:lnTo>
                    <a:lnTo>
                      <a:pt x="266" y="88"/>
                    </a:lnTo>
                    <a:lnTo>
                      <a:pt x="266" y="118"/>
                    </a:lnTo>
                    <a:lnTo>
                      <a:pt x="297" y="88"/>
                    </a:lnTo>
                    <a:lnTo>
                      <a:pt x="297" y="118"/>
                    </a:lnTo>
                    <a:lnTo>
                      <a:pt x="266" y="146"/>
                    </a:lnTo>
                    <a:lnTo>
                      <a:pt x="178" y="146"/>
                    </a:lnTo>
                    <a:lnTo>
                      <a:pt x="148" y="175"/>
                    </a:lnTo>
                    <a:lnTo>
                      <a:pt x="118" y="146"/>
                    </a:lnTo>
                    <a:lnTo>
                      <a:pt x="90" y="146"/>
                    </a:lnTo>
                    <a:lnTo>
                      <a:pt x="90" y="175"/>
                    </a:lnTo>
                    <a:lnTo>
                      <a:pt x="59" y="206"/>
                    </a:lnTo>
                    <a:lnTo>
                      <a:pt x="29" y="206"/>
                    </a:lnTo>
                    <a:lnTo>
                      <a:pt x="0" y="236"/>
                    </a:lnTo>
                    <a:lnTo>
                      <a:pt x="0" y="295"/>
                    </a:lnTo>
                    <a:lnTo>
                      <a:pt x="29" y="295"/>
                    </a:lnTo>
                    <a:lnTo>
                      <a:pt x="29" y="354"/>
                    </a:lnTo>
                    <a:lnTo>
                      <a:pt x="59" y="354"/>
                    </a:lnTo>
                    <a:lnTo>
                      <a:pt x="29" y="382"/>
                    </a:lnTo>
                    <a:lnTo>
                      <a:pt x="59" y="413"/>
                    </a:lnTo>
                    <a:lnTo>
                      <a:pt x="90" y="382"/>
                    </a:lnTo>
                    <a:lnTo>
                      <a:pt x="118" y="382"/>
                    </a:lnTo>
                    <a:lnTo>
                      <a:pt x="118" y="413"/>
                    </a:lnTo>
                    <a:lnTo>
                      <a:pt x="90" y="443"/>
                    </a:lnTo>
                    <a:lnTo>
                      <a:pt x="90" y="473"/>
                    </a:lnTo>
                    <a:lnTo>
                      <a:pt x="118" y="473"/>
                    </a:lnTo>
                    <a:lnTo>
                      <a:pt x="90" y="501"/>
                    </a:lnTo>
                    <a:lnTo>
                      <a:pt x="90" y="531"/>
                    </a:lnTo>
                    <a:lnTo>
                      <a:pt x="118" y="501"/>
                    </a:lnTo>
                    <a:lnTo>
                      <a:pt x="148" y="501"/>
                    </a:lnTo>
                    <a:lnTo>
                      <a:pt x="90" y="561"/>
                    </a:lnTo>
                    <a:lnTo>
                      <a:pt x="59" y="561"/>
                    </a:lnTo>
                    <a:lnTo>
                      <a:pt x="59" y="591"/>
                    </a:lnTo>
                    <a:lnTo>
                      <a:pt x="90" y="620"/>
                    </a:lnTo>
                    <a:lnTo>
                      <a:pt x="118" y="620"/>
                    </a:lnTo>
                    <a:lnTo>
                      <a:pt x="118" y="591"/>
                    </a:lnTo>
                    <a:lnTo>
                      <a:pt x="178" y="591"/>
                    </a:lnTo>
                    <a:lnTo>
                      <a:pt x="209" y="561"/>
                    </a:lnTo>
                    <a:lnTo>
                      <a:pt x="266" y="561"/>
                    </a:lnTo>
                    <a:lnTo>
                      <a:pt x="266" y="591"/>
                    </a:lnTo>
                    <a:lnTo>
                      <a:pt x="297" y="591"/>
                    </a:lnTo>
                    <a:lnTo>
                      <a:pt x="266" y="620"/>
                    </a:lnTo>
                    <a:lnTo>
                      <a:pt x="266" y="650"/>
                    </a:lnTo>
                    <a:lnTo>
                      <a:pt x="446" y="650"/>
                    </a:lnTo>
                    <a:lnTo>
                      <a:pt x="473" y="679"/>
                    </a:lnTo>
                    <a:lnTo>
                      <a:pt x="504" y="650"/>
                    </a:lnTo>
                    <a:lnTo>
                      <a:pt x="534" y="650"/>
                    </a:lnTo>
                    <a:lnTo>
                      <a:pt x="534" y="620"/>
                    </a:lnTo>
                    <a:lnTo>
                      <a:pt x="680" y="620"/>
                    </a:lnTo>
                    <a:lnTo>
                      <a:pt x="711" y="650"/>
                    </a:lnTo>
                    <a:lnTo>
                      <a:pt x="711" y="679"/>
                    </a:lnTo>
                    <a:lnTo>
                      <a:pt x="741" y="709"/>
                    </a:lnTo>
                    <a:lnTo>
                      <a:pt x="771" y="709"/>
                    </a:lnTo>
                    <a:lnTo>
                      <a:pt x="800" y="738"/>
                    </a:lnTo>
                    <a:lnTo>
                      <a:pt x="771" y="768"/>
                    </a:lnTo>
                    <a:lnTo>
                      <a:pt x="771" y="798"/>
                    </a:lnTo>
                    <a:lnTo>
                      <a:pt x="741" y="829"/>
                    </a:lnTo>
                    <a:lnTo>
                      <a:pt x="711" y="829"/>
                    </a:lnTo>
                    <a:lnTo>
                      <a:pt x="680" y="856"/>
                    </a:lnTo>
                    <a:lnTo>
                      <a:pt x="652" y="856"/>
                    </a:lnTo>
                    <a:lnTo>
                      <a:pt x="623" y="886"/>
                    </a:lnTo>
                    <a:lnTo>
                      <a:pt x="623" y="916"/>
                    </a:lnTo>
                    <a:lnTo>
                      <a:pt x="593" y="916"/>
                    </a:lnTo>
                    <a:lnTo>
                      <a:pt x="593" y="975"/>
                    </a:lnTo>
                    <a:lnTo>
                      <a:pt x="623" y="975"/>
                    </a:lnTo>
                    <a:lnTo>
                      <a:pt x="593" y="1004"/>
                    </a:lnTo>
                    <a:lnTo>
                      <a:pt x="623" y="1035"/>
                    </a:lnTo>
                    <a:lnTo>
                      <a:pt x="593" y="1065"/>
                    </a:lnTo>
                    <a:lnTo>
                      <a:pt x="593" y="1184"/>
                    </a:lnTo>
                    <a:lnTo>
                      <a:pt x="562" y="1184"/>
                    </a:lnTo>
                    <a:lnTo>
                      <a:pt x="534" y="1211"/>
                    </a:lnTo>
                    <a:lnTo>
                      <a:pt x="562" y="1242"/>
                    </a:lnTo>
                    <a:lnTo>
                      <a:pt x="562" y="1302"/>
                    </a:lnTo>
                    <a:lnTo>
                      <a:pt x="534" y="1329"/>
                    </a:lnTo>
                    <a:lnTo>
                      <a:pt x="534" y="1390"/>
                    </a:lnTo>
                    <a:lnTo>
                      <a:pt x="386" y="1390"/>
                    </a:lnTo>
                    <a:lnTo>
                      <a:pt x="386" y="1420"/>
                    </a:lnTo>
                    <a:lnTo>
                      <a:pt x="416" y="1449"/>
                    </a:lnTo>
                    <a:lnTo>
                      <a:pt x="446" y="1449"/>
                    </a:lnTo>
                    <a:lnTo>
                      <a:pt x="446" y="1538"/>
                    </a:lnTo>
                    <a:lnTo>
                      <a:pt x="473" y="1567"/>
                    </a:lnTo>
                    <a:lnTo>
                      <a:pt x="504" y="1567"/>
                    </a:lnTo>
                    <a:lnTo>
                      <a:pt x="534" y="1597"/>
                    </a:lnTo>
                    <a:lnTo>
                      <a:pt x="504" y="1627"/>
                    </a:lnTo>
                    <a:lnTo>
                      <a:pt x="504" y="1657"/>
                    </a:lnTo>
                    <a:lnTo>
                      <a:pt x="446" y="1715"/>
                    </a:lnTo>
                    <a:lnTo>
                      <a:pt x="446" y="1745"/>
                    </a:lnTo>
                    <a:lnTo>
                      <a:pt x="416" y="1776"/>
                    </a:lnTo>
                    <a:lnTo>
                      <a:pt x="416" y="1834"/>
                    </a:lnTo>
                    <a:lnTo>
                      <a:pt x="473" y="1894"/>
                    </a:lnTo>
                    <a:lnTo>
                      <a:pt x="504" y="1894"/>
                    </a:lnTo>
                    <a:lnTo>
                      <a:pt x="504" y="1952"/>
                    </a:lnTo>
                    <a:lnTo>
                      <a:pt x="446" y="1952"/>
                    </a:lnTo>
                    <a:lnTo>
                      <a:pt x="416" y="1983"/>
                    </a:lnTo>
                    <a:lnTo>
                      <a:pt x="416" y="2013"/>
                    </a:lnTo>
                    <a:lnTo>
                      <a:pt x="355" y="2070"/>
                    </a:lnTo>
                    <a:lnTo>
                      <a:pt x="355" y="2101"/>
                    </a:lnTo>
                    <a:lnTo>
                      <a:pt x="327" y="2101"/>
                    </a:lnTo>
                    <a:lnTo>
                      <a:pt x="327" y="2131"/>
                    </a:lnTo>
                    <a:lnTo>
                      <a:pt x="355" y="2159"/>
                    </a:lnTo>
                    <a:lnTo>
                      <a:pt x="355" y="2219"/>
                    </a:lnTo>
                    <a:lnTo>
                      <a:pt x="355" y="2247"/>
                    </a:lnTo>
                    <a:lnTo>
                      <a:pt x="386" y="2219"/>
                    </a:lnTo>
                    <a:lnTo>
                      <a:pt x="473" y="2219"/>
                    </a:lnTo>
                    <a:lnTo>
                      <a:pt x="473" y="2189"/>
                    </a:lnTo>
                    <a:lnTo>
                      <a:pt x="504" y="2219"/>
                    </a:lnTo>
                    <a:lnTo>
                      <a:pt x="504" y="2247"/>
                    </a:lnTo>
                    <a:lnTo>
                      <a:pt x="534" y="2278"/>
                    </a:lnTo>
                    <a:lnTo>
                      <a:pt x="562" y="2278"/>
                    </a:lnTo>
                    <a:lnTo>
                      <a:pt x="652" y="2365"/>
                    </a:lnTo>
                    <a:lnTo>
                      <a:pt x="623" y="2396"/>
                    </a:lnTo>
                    <a:lnTo>
                      <a:pt x="680" y="2456"/>
                    </a:lnTo>
                    <a:lnTo>
                      <a:pt x="680" y="2514"/>
                    </a:lnTo>
                    <a:lnTo>
                      <a:pt x="741" y="2574"/>
                    </a:lnTo>
                    <a:lnTo>
                      <a:pt x="771" y="2574"/>
                    </a:lnTo>
                    <a:lnTo>
                      <a:pt x="771" y="2603"/>
                    </a:lnTo>
                    <a:lnTo>
                      <a:pt x="830" y="2633"/>
                    </a:lnTo>
                    <a:lnTo>
                      <a:pt x="889" y="2633"/>
                    </a:lnTo>
                    <a:lnTo>
                      <a:pt x="889" y="2603"/>
                    </a:lnTo>
                    <a:lnTo>
                      <a:pt x="918" y="2603"/>
                    </a:lnTo>
                    <a:lnTo>
                      <a:pt x="918" y="2574"/>
                    </a:lnTo>
                    <a:lnTo>
                      <a:pt x="1008" y="2485"/>
                    </a:lnTo>
                    <a:lnTo>
                      <a:pt x="1096" y="2485"/>
                    </a:lnTo>
                    <a:lnTo>
                      <a:pt x="1126" y="2456"/>
                    </a:lnTo>
                    <a:lnTo>
                      <a:pt x="1155" y="2456"/>
                    </a:lnTo>
                    <a:lnTo>
                      <a:pt x="1185" y="2396"/>
                    </a:lnTo>
                    <a:lnTo>
                      <a:pt x="1689" y="2396"/>
                    </a:lnTo>
                    <a:lnTo>
                      <a:pt x="1719" y="2365"/>
                    </a:lnTo>
                    <a:lnTo>
                      <a:pt x="1808" y="2365"/>
                    </a:lnTo>
                    <a:lnTo>
                      <a:pt x="1838" y="2396"/>
                    </a:lnTo>
                    <a:lnTo>
                      <a:pt x="1838" y="2365"/>
                    </a:lnTo>
                    <a:lnTo>
                      <a:pt x="1867" y="2365"/>
                    </a:lnTo>
                    <a:lnTo>
                      <a:pt x="1926" y="2308"/>
                    </a:lnTo>
                    <a:lnTo>
                      <a:pt x="1926" y="2219"/>
                    </a:lnTo>
                    <a:lnTo>
                      <a:pt x="1985" y="2159"/>
                    </a:lnTo>
                    <a:lnTo>
                      <a:pt x="2045" y="2159"/>
                    </a:lnTo>
                    <a:lnTo>
                      <a:pt x="2045" y="2131"/>
                    </a:lnTo>
                    <a:lnTo>
                      <a:pt x="2075" y="2101"/>
                    </a:lnTo>
                    <a:lnTo>
                      <a:pt x="2222" y="2101"/>
                    </a:lnTo>
                    <a:lnTo>
                      <a:pt x="2252" y="2070"/>
                    </a:lnTo>
                    <a:lnTo>
                      <a:pt x="2222" y="2070"/>
                    </a:lnTo>
                    <a:lnTo>
                      <a:pt x="2222" y="2040"/>
                    </a:lnTo>
                    <a:lnTo>
                      <a:pt x="2252" y="1983"/>
                    </a:lnTo>
                    <a:lnTo>
                      <a:pt x="2282" y="1952"/>
                    </a:lnTo>
                    <a:lnTo>
                      <a:pt x="2282" y="1894"/>
                    </a:lnTo>
                    <a:lnTo>
                      <a:pt x="2312" y="1894"/>
                    </a:lnTo>
                    <a:lnTo>
                      <a:pt x="2312" y="1863"/>
                    </a:lnTo>
                    <a:lnTo>
                      <a:pt x="2370" y="1804"/>
                    </a:lnTo>
                    <a:lnTo>
                      <a:pt x="2401" y="1804"/>
                    </a:lnTo>
                    <a:lnTo>
                      <a:pt x="2431" y="1776"/>
                    </a:lnTo>
                    <a:lnTo>
                      <a:pt x="2459" y="1776"/>
                    </a:lnTo>
                    <a:lnTo>
                      <a:pt x="2459" y="1745"/>
                    </a:lnTo>
                    <a:lnTo>
                      <a:pt x="2489" y="1745"/>
                    </a:lnTo>
                    <a:lnTo>
                      <a:pt x="2519" y="1715"/>
                    </a:lnTo>
                    <a:lnTo>
                      <a:pt x="2519" y="1685"/>
                    </a:lnTo>
                    <a:lnTo>
                      <a:pt x="2489" y="1657"/>
                    </a:lnTo>
                    <a:lnTo>
                      <a:pt x="2459" y="1657"/>
                    </a:lnTo>
                    <a:lnTo>
                      <a:pt x="2431" y="1627"/>
                    </a:lnTo>
                    <a:lnTo>
                      <a:pt x="2431" y="1597"/>
                    </a:lnTo>
                    <a:lnTo>
                      <a:pt x="2401" y="1567"/>
                    </a:lnTo>
                    <a:lnTo>
                      <a:pt x="2401" y="1509"/>
                    </a:lnTo>
                    <a:lnTo>
                      <a:pt x="2370" y="1479"/>
                    </a:lnTo>
                    <a:lnTo>
                      <a:pt x="2401" y="1449"/>
                    </a:lnTo>
                    <a:lnTo>
                      <a:pt x="2401" y="1420"/>
                    </a:lnTo>
                    <a:lnTo>
                      <a:pt x="2431" y="1390"/>
                    </a:lnTo>
                    <a:lnTo>
                      <a:pt x="2431" y="1360"/>
                    </a:lnTo>
                    <a:lnTo>
                      <a:pt x="2489" y="1302"/>
                    </a:lnTo>
                    <a:lnTo>
                      <a:pt x="2489" y="1272"/>
                    </a:lnTo>
                    <a:lnTo>
                      <a:pt x="2608" y="1154"/>
                    </a:lnTo>
                    <a:lnTo>
                      <a:pt x="2638" y="1093"/>
                    </a:lnTo>
                    <a:lnTo>
                      <a:pt x="2668" y="1093"/>
                    </a:lnTo>
                    <a:lnTo>
                      <a:pt x="2726" y="1035"/>
                    </a:lnTo>
                    <a:lnTo>
                      <a:pt x="2697" y="1004"/>
                    </a:lnTo>
                    <a:lnTo>
                      <a:pt x="2786" y="916"/>
                    </a:lnTo>
                    <a:lnTo>
                      <a:pt x="2845" y="916"/>
                    </a:lnTo>
                    <a:lnTo>
                      <a:pt x="2875" y="886"/>
                    </a:lnTo>
                    <a:lnTo>
                      <a:pt x="2963" y="886"/>
                    </a:lnTo>
                    <a:lnTo>
                      <a:pt x="2993" y="856"/>
                    </a:lnTo>
                    <a:lnTo>
                      <a:pt x="3082" y="856"/>
                    </a:lnTo>
                    <a:lnTo>
                      <a:pt x="3170" y="768"/>
                    </a:lnTo>
                    <a:lnTo>
                      <a:pt x="3200" y="768"/>
                    </a:lnTo>
                    <a:lnTo>
                      <a:pt x="3230" y="738"/>
                    </a:lnTo>
                    <a:lnTo>
                      <a:pt x="3261" y="738"/>
                    </a:lnTo>
                    <a:lnTo>
                      <a:pt x="3289" y="709"/>
                    </a:lnTo>
                    <a:lnTo>
                      <a:pt x="3319" y="709"/>
                    </a:lnTo>
                    <a:lnTo>
                      <a:pt x="3407" y="620"/>
                    </a:lnTo>
                    <a:lnTo>
                      <a:pt x="3407" y="591"/>
                    </a:lnTo>
                    <a:lnTo>
                      <a:pt x="3379" y="561"/>
                    </a:lnTo>
                    <a:lnTo>
                      <a:pt x="3379" y="501"/>
                    </a:lnTo>
                    <a:lnTo>
                      <a:pt x="3407" y="531"/>
                    </a:lnTo>
                    <a:lnTo>
                      <a:pt x="3437" y="501"/>
                    </a:lnTo>
                    <a:lnTo>
                      <a:pt x="3407" y="473"/>
                    </a:lnTo>
                    <a:lnTo>
                      <a:pt x="3379" y="473"/>
                    </a:lnTo>
                    <a:lnTo>
                      <a:pt x="3379" y="443"/>
                    </a:lnTo>
                    <a:lnTo>
                      <a:pt x="3319" y="443"/>
                    </a:lnTo>
                    <a:lnTo>
                      <a:pt x="3289" y="473"/>
                    </a:lnTo>
                    <a:lnTo>
                      <a:pt x="3170" y="473"/>
                    </a:lnTo>
                    <a:lnTo>
                      <a:pt x="3143" y="443"/>
                    </a:lnTo>
                    <a:lnTo>
                      <a:pt x="3112" y="473"/>
                    </a:lnTo>
                    <a:lnTo>
                      <a:pt x="3082" y="473"/>
                    </a:lnTo>
                    <a:lnTo>
                      <a:pt x="3052" y="443"/>
                    </a:lnTo>
                    <a:lnTo>
                      <a:pt x="2993" y="443"/>
                    </a:lnTo>
                    <a:lnTo>
                      <a:pt x="2933" y="443"/>
                    </a:lnTo>
                    <a:lnTo>
                      <a:pt x="2933" y="413"/>
                    </a:lnTo>
                    <a:lnTo>
                      <a:pt x="2905" y="354"/>
                    </a:lnTo>
                    <a:lnTo>
                      <a:pt x="2815" y="354"/>
                    </a:lnTo>
                    <a:lnTo>
                      <a:pt x="2786" y="325"/>
                    </a:lnTo>
                    <a:lnTo>
                      <a:pt x="2726" y="325"/>
                    </a:lnTo>
                    <a:lnTo>
                      <a:pt x="2697" y="354"/>
                    </a:lnTo>
                    <a:lnTo>
                      <a:pt x="2668" y="354"/>
                    </a:lnTo>
                    <a:lnTo>
                      <a:pt x="2638" y="382"/>
                    </a:lnTo>
                    <a:lnTo>
                      <a:pt x="2608" y="382"/>
                    </a:lnTo>
                    <a:lnTo>
                      <a:pt x="2577" y="354"/>
                    </a:lnTo>
                    <a:lnTo>
                      <a:pt x="2549" y="354"/>
                    </a:lnTo>
                    <a:lnTo>
                      <a:pt x="2519" y="382"/>
                    </a:lnTo>
                    <a:lnTo>
                      <a:pt x="2459" y="325"/>
                    </a:lnTo>
                    <a:lnTo>
                      <a:pt x="2370" y="325"/>
                    </a:lnTo>
                    <a:lnTo>
                      <a:pt x="2312" y="264"/>
                    </a:lnTo>
                    <a:lnTo>
                      <a:pt x="2282" y="295"/>
                    </a:lnTo>
                    <a:lnTo>
                      <a:pt x="2252" y="264"/>
                    </a:lnTo>
                    <a:lnTo>
                      <a:pt x="2222" y="264"/>
                    </a:lnTo>
                    <a:lnTo>
                      <a:pt x="2194" y="236"/>
                    </a:lnTo>
                    <a:lnTo>
                      <a:pt x="2163" y="264"/>
                    </a:lnTo>
                    <a:lnTo>
                      <a:pt x="2133" y="236"/>
                    </a:lnTo>
                    <a:lnTo>
                      <a:pt x="2163" y="206"/>
                    </a:lnTo>
                    <a:lnTo>
                      <a:pt x="2163" y="175"/>
                    </a:lnTo>
                    <a:lnTo>
                      <a:pt x="2075" y="175"/>
                    </a:lnTo>
                    <a:lnTo>
                      <a:pt x="2045" y="146"/>
                    </a:lnTo>
                    <a:lnTo>
                      <a:pt x="1926" y="146"/>
                    </a:lnTo>
                    <a:lnTo>
                      <a:pt x="1896" y="175"/>
                    </a:lnTo>
                    <a:lnTo>
                      <a:pt x="1867" y="146"/>
                    </a:lnTo>
                    <a:lnTo>
                      <a:pt x="1838" y="146"/>
                    </a:lnTo>
                    <a:lnTo>
                      <a:pt x="1808" y="118"/>
                    </a:lnTo>
                    <a:lnTo>
                      <a:pt x="1719" y="118"/>
                    </a:lnTo>
                    <a:lnTo>
                      <a:pt x="1719" y="146"/>
                    </a:lnTo>
                    <a:lnTo>
                      <a:pt x="1660" y="146"/>
                    </a:lnTo>
                    <a:lnTo>
                      <a:pt x="1629" y="118"/>
                    </a:lnTo>
                    <a:lnTo>
                      <a:pt x="1571" y="118"/>
                    </a:lnTo>
                    <a:lnTo>
                      <a:pt x="1541" y="88"/>
                    </a:lnTo>
                    <a:lnTo>
                      <a:pt x="1510" y="118"/>
                    </a:lnTo>
                    <a:lnTo>
                      <a:pt x="1482" y="88"/>
                    </a:lnTo>
                    <a:lnTo>
                      <a:pt x="1482" y="118"/>
                    </a:lnTo>
                    <a:lnTo>
                      <a:pt x="1126" y="118"/>
                    </a:lnTo>
                    <a:lnTo>
                      <a:pt x="1096" y="88"/>
                    </a:lnTo>
                    <a:lnTo>
                      <a:pt x="1008" y="88"/>
                    </a:lnTo>
                    <a:lnTo>
                      <a:pt x="978" y="57"/>
                    </a:lnTo>
                    <a:lnTo>
                      <a:pt x="830" y="57"/>
                    </a:lnTo>
                    <a:lnTo>
                      <a:pt x="800" y="88"/>
                    </a:lnTo>
                    <a:lnTo>
                      <a:pt x="771" y="88"/>
                    </a:lnTo>
                    <a:lnTo>
                      <a:pt x="741" y="57"/>
                    </a:lnTo>
                    <a:lnTo>
                      <a:pt x="711" y="88"/>
                    </a:lnTo>
                    <a:lnTo>
                      <a:pt x="680" y="88"/>
                    </a:lnTo>
                    <a:lnTo>
                      <a:pt x="680" y="57"/>
                    </a:lnTo>
                    <a:lnTo>
                      <a:pt x="652" y="57"/>
                    </a:lnTo>
                    <a:lnTo>
                      <a:pt x="623" y="88"/>
                    </a:lnTo>
                    <a:lnTo>
                      <a:pt x="593" y="88"/>
                    </a:lnTo>
                    <a:close/>
                  </a:path>
                </a:pathLst>
              </a:custGeom>
              <a:solidFill>
                <a:srgbClr val="FED9A6"/>
              </a:solidFill>
              <a:ln w="9525">
                <a:noFill/>
                <a:round/>
                <a:headEnd/>
                <a:tailEnd/>
              </a:ln>
            </p:spPr>
            <p:txBody>
              <a:bodyPr/>
              <a:lstStyle/>
              <a:p>
                <a:endParaRPr lang="en-GB"/>
              </a:p>
            </p:txBody>
          </p:sp>
          <p:sp>
            <p:nvSpPr>
              <p:cNvPr id="19545" name="Freeform 89"/>
              <p:cNvSpPr>
                <a:spLocks/>
              </p:cNvSpPr>
              <p:nvPr/>
            </p:nvSpPr>
            <p:spPr bwMode="auto">
              <a:xfrm>
                <a:off x="1842" y="3186"/>
                <a:ext cx="245" cy="436"/>
              </a:xfrm>
              <a:custGeom>
                <a:avLst/>
                <a:gdLst/>
                <a:ahLst/>
                <a:cxnLst>
                  <a:cxn ang="0">
                    <a:pos x="356" y="30"/>
                  </a:cxn>
                  <a:cxn ang="0">
                    <a:pos x="268" y="59"/>
                  </a:cxn>
                  <a:cxn ang="0">
                    <a:pos x="268" y="177"/>
                  </a:cxn>
                  <a:cxn ang="0">
                    <a:pos x="296" y="386"/>
                  </a:cxn>
                  <a:cxn ang="0">
                    <a:pos x="237" y="504"/>
                  </a:cxn>
                  <a:cxn ang="0">
                    <a:pos x="207" y="681"/>
                  </a:cxn>
                  <a:cxn ang="0">
                    <a:pos x="149" y="768"/>
                  </a:cxn>
                  <a:cxn ang="0">
                    <a:pos x="119" y="859"/>
                  </a:cxn>
                  <a:cxn ang="0">
                    <a:pos x="59" y="948"/>
                  </a:cxn>
                  <a:cxn ang="0">
                    <a:pos x="0" y="1096"/>
                  </a:cxn>
                  <a:cxn ang="0">
                    <a:pos x="149" y="1066"/>
                  </a:cxn>
                  <a:cxn ang="0">
                    <a:pos x="119" y="1184"/>
                  </a:cxn>
                  <a:cxn ang="0">
                    <a:pos x="59" y="1243"/>
                  </a:cxn>
                  <a:cxn ang="0">
                    <a:pos x="178" y="1243"/>
                  </a:cxn>
                  <a:cxn ang="0">
                    <a:pos x="207" y="1243"/>
                  </a:cxn>
                  <a:cxn ang="0">
                    <a:pos x="149" y="1391"/>
                  </a:cxn>
                  <a:cxn ang="0">
                    <a:pos x="149" y="1509"/>
                  </a:cxn>
                  <a:cxn ang="0">
                    <a:pos x="119" y="1686"/>
                  </a:cxn>
                  <a:cxn ang="0">
                    <a:pos x="119" y="1717"/>
                  </a:cxn>
                  <a:cxn ang="0">
                    <a:pos x="237" y="1686"/>
                  </a:cxn>
                  <a:cxn ang="0">
                    <a:pos x="387" y="1747"/>
                  </a:cxn>
                  <a:cxn ang="0">
                    <a:pos x="505" y="1686"/>
                  </a:cxn>
                  <a:cxn ang="0">
                    <a:pos x="505" y="1570"/>
                  </a:cxn>
                  <a:cxn ang="0">
                    <a:pos x="533" y="1509"/>
                  </a:cxn>
                  <a:cxn ang="0">
                    <a:pos x="624" y="1391"/>
                  </a:cxn>
                  <a:cxn ang="0">
                    <a:pos x="651" y="1333"/>
                  </a:cxn>
                  <a:cxn ang="0">
                    <a:pos x="624" y="1184"/>
                  </a:cxn>
                  <a:cxn ang="0">
                    <a:pos x="682" y="1066"/>
                  </a:cxn>
                  <a:cxn ang="0">
                    <a:pos x="651" y="1006"/>
                  </a:cxn>
                  <a:cxn ang="0">
                    <a:pos x="594" y="888"/>
                  </a:cxn>
                  <a:cxn ang="0">
                    <a:pos x="712" y="829"/>
                  </a:cxn>
                  <a:cxn ang="0">
                    <a:pos x="740" y="681"/>
                  </a:cxn>
                  <a:cxn ang="0">
                    <a:pos x="771" y="623"/>
                  </a:cxn>
                  <a:cxn ang="0">
                    <a:pos x="771" y="443"/>
                  </a:cxn>
                  <a:cxn ang="0">
                    <a:pos x="771" y="355"/>
                  </a:cxn>
                  <a:cxn ang="0">
                    <a:pos x="830" y="295"/>
                  </a:cxn>
                  <a:cxn ang="0">
                    <a:pos x="919" y="268"/>
                  </a:cxn>
                  <a:cxn ang="0">
                    <a:pos x="978" y="177"/>
                  </a:cxn>
                  <a:cxn ang="0">
                    <a:pos x="889" y="118"/>
                  </a:cxn>
                  <a:cxn ang="0">
                    <a:pos x="712" y="59"/>
                  </a:cxn>
                  <a:cxn ang="0">
                    <a:pos x="651" y="118"/>
                  </a:cxn>
                  <a:cxn ang="0">
                    <a:pos x="444" y="59"/>
                  </a:cxn>
                  <a:cxn ang="0">
                    <a:pos x="444" y="0"/>
                  </a:cxn>
                </a:cxnLst>
                <a:rect l="0" t="0" r="r" b="b"/>
                <a:pathLst>
                  <a:path w="978" h="1747">
                    <a:moveTo>
                      <a:pt x="444" y="0"/>
                    </a:moveTo>
                    <a:lnTo>
                      <a:pt x="387" y="0"/>
                    </a:lnTo>
                    <a:lnTo>
                      <a:pt x="356" y="30"/>
                    </a:lnTo>
                    <a:lnTo>
                      <a:pt x="296" y="30"/>
                    </a:lnTo>
                    <a:lnTo>
                      <a:pt x="296" y="59"/>
                    </a:lnTo>
                    <a:lnTo>
                      <a:pt x="268" y="59"/>
                    </a:lnTo>
                    <a:lnTo>
                      <a:pt x="237" y="89"/>
                    </a:lnTo>
                    <a:lnTo>
                      <a:pt x="237" y="148"/>
                    </a:lnTo>
                    <a:lnTo>
                      <a:pt x="268" y="177"/>
                    </a:lnTo>
                    <a:lnTo>
                      <a:pt x="268" y="325"/>
                    </a:lnTo>
                    <a:lnTo>
                      <a:pt x="296" y="325"/>
                    </a:lnTo>
                    <a:lnTo>
                      <a:pt x="296" y="386"/>
                    </a:lnTo>
                    <a:lnTo>
                      <a:pt x="268" y="386"/>
                    </a:lnTo>
                    <a:lnTo>
                      <a:pt x="268" y="504"/>
                    </a:lnTo>
                    <a:lnTo>
                      <a:pt x="237" y="504"/>
                    </a:lnTo>
                    <a:lnTo>
                      <a:pt x="237" y="562"/>
                    </a:lnTo>
                    <a:lnTo>
                      <a:pt x="207" y="593"/>
                    </a:lnTo>
                    <a:lnTo>
                      <a:pt x="207" y="681"/>
                    </a:lnTo>
                    <a:lnTo>
                      <a:pt x="178" y="711"/>
                    </a:lnTo>
                    <a:lnTo>
                      <a:pt x="178" y="741"/>
                    </a:lnTo>
                    <a:lnTo>
                      <a:pt x="149" y="768"/>
                    </a:lnTo>
                    <a:lnTo>
                      <a:pt x="149" y="799"/>
                    </a:lnTo>
                    <a:lnTo>
                      <a:pt x="119" y="829"/>
                    </a:lnTo>
                    <a:lnTo>
                      <a:pt x="119" y="859"/>
                    </a:lnTo>
                    <a:lnTo>
                      <a:pt x="59" y="918"/>
                    </a:lnTo>
                    <a:lnTo>
                      <a:pt x="30" y="918"/>
                    </a:lnTo>
                    <a:lnTo>
                      <a:pt x="59" y="948"/>
                    </a:lnTo>
                    <a:lnTo>
                      <a:pt x="30" y="977"/>
                    </a:lnTo>
                    <a:lnTo>
                      <a:pt x="30" y="1066"/>
                    </a:lnTo>
                    <a:lnTo>
                      <a:pt x="0" y="1096"/>
                    </a:lnTo>
                    <a:lnTo>
                      <a:pt x="0" y="1154"/>
                    </a:lnTo>
                    <a:lnTo>
                      <a:pt x="59" y="1154"/>
                    </a:lnTo>
                    <a:lnTo>
                      <a:pt x="149" y="1066"/>
                    </a:lnTo>
                    <a:lnTo>
                      <a:pt x="149" y="1124"/>
                    </a:lnTo>
                    <a:lnTo>
                      <a:pt x="119" y="1154"/>
                    </a:lnTo>
                    <a:lnTo>
                      <a:pt x="119" y="1184"/>
                    </a:lnTo>
                    <a:lnTo>
                      <a:pt x="89" y="1154"/>
                    </a:lnTo>
                    <a:lnTo>
                      <a:pt x="59" y="1154"/>
                    </a:lnTo>
                    <a:lnTo>
                      <a:pt x="59" y="1243"/>
                    </a:lnTo>
                    <a:lnTo>
                      <a:pt x="119" y="1243"/>
                    </a:lnTo>
                    <a:lnTo>
                      <a:pt x="149" y="1215"/>
                    </a:lnTo>
                    <a:lnTo>
                      <a:pt x="178" y="1243"/>
                    </a:lnTo>
                    <a:lnTo>
                      <a:pt x="178" y="1215"/>
                    </a:lnTo>
                    <a:lnTo>
                      <a:pt x="207" y="1215"/>
                    </a:lnTo>
                    <a:lnTo>
                      <a:pt x="207" y="1243"/>
                    </a:lnTo>
                    <a:lnTo>
                      <a:pt x="178" y="1273"/>
                    </a:lnTo>
                    <a:lnTo>
                      <a:pt x="178" y="1361"/>
                    </a:lnTo>
                    <a:lnTo>
                      <a:pt x="149" y="1391"/>
                    </a:lnTo>
                    <a:lnTo>
                      <a:pt x="149" y="1452"/>
                    </a:lnTo>
                    <a:lnTo>
                      <a:pt x="178" y="1479"/>
                    </a:lnTo>
                    <a:lnTo>
                      <a:pt x="149" y="1509"/>
                    </a:lnTo>
                    <a:lnTo>
                      <a:pt x="149" y="1628"/>
                    </a:lnTo>
                    <a:lnTo>
                      <a:pt x="119" y="1658"/>
                    </a:lnTo>
                    <a:lnTo>
                      <a:pt x="119" y="1686"/>
                    </a:lnTo>
                    <a:lnTo>
                      <a:pt x="89" y="1717"/>
                    </a:lnTo>
                    <a:lnTo>
                      <a:pt x="89" y="1747"/>
                    </a:lnTo>
                    <a:lnTo>
                      <a:pt x="119" y="1717"/>
                    </a:lnTo>
                    <a:lnTo>
                      <a:pt x="149" y="1717"/>
                    </a:lnTo>
                    <a:lnTo>
                      <a:pt x="178" y="1686"/>
                    </a:lnTo>
                    <a:lnTo>
                      <a:pt x="237" y="1686"/>
                    </a:lnTo>
                    <a:lnTo>
                      <a:pt x="237" y="1717"/>
                    </a:lnTo>
                    <a:lnTo>
                      <a:pt x="356" y="1717"/>
                    </a:lnTo>
                    <a:lnTo>
                      <a:pt x="387" y="1747"/>
                    </a:lnTo>
                    <a:lnTo>
                      <a:pt x="414" y="1717"/>
                    </a:lnTo>
                    <a:lnTo>
                      <a:pt x="444" y="1717"/>
                    </a:lnTo>
                    <a:lnTo>
                      <a:pt x="505" y="1686"/>
                    </a:lnTo>
                    <a:lnTo>
                      <a:pt x="533" y="1658"/>
                    </a:lnTo>
                    <a:lnTo>
                      <a:pt x="533" y="1598"/>
                    </a:lnTo>
                    <a:lnTo>
                      <a:pt x="505" y="1570"/>
                    </a:lnTo>
                    <a:lnTo>
                      <a:pt x="505" y="1540"/>
                    </a:lnTo>
                    <a:lnTo>
                      <a:pt x="533" y="1540"/>
                    </a:lnTo>
                    <a:lnTo>
                      <a:pt x="533" y="1509"/>
                    </a:lnTo>
                    <a:lnTo>
                      <a:pt x="594" y="1452"/>
                    </a:lnTo>
                    <a:lnTo>
                      <a:pt x="594" y="1422"/>
                    </a:lnTo>
                    <a:lnTo>
                      <a:pt x="624" y="1391"/>
                    </a:lnTo>
                    <a:lnTo>
                      <a:pt x="682" y="1391"/>
                    </a:lnTo>
                    <a:lnTo>
                      <a:pt x="682" y="1333"/>
                    </a:lnTo>
                    <a:lnTo>
                      <a:pt x="651" y="1333"/>
                    </a:lnTo>
                    <a:lnTo>
                      <a:pt x="594" y="1273"/>
                    </a:lnTo>
                    <a:lnTo>
                      <a:pt x="594" y="1215"/>
                    </a:lnTo>
                    <a:lnTo>
                      <a:pt x="624" y="1184"/>
                    </a:lnTo>
                    <a:lnTo>
                      <a:pt x="624" y="1154"/>
                    </a:lnTo>
                    <a:lnTo>
                      <a:pt x="682" y="1096"/>
                    </a:lnTo>
                    <a:lnTo>
                      <a:pt x="682" y="1066"/>
                    </a:lnTo>
                    <a:lnTo>
                      <a:pt x="712" y="1036"/>
                    </a:lnTo>
                    <a:lnTo>
                      <a:pt x="682" y="1006"/>
                    </a:lnTo>
                    <a:lnTo>
                      <a:pt x="651" y="1006"/>
                    </a:lnTo>
                    <a:lnTo>
                      <a:pt x="624" y="977"/>
                    </a:lnTo>
                    <a:lnTo>
                      <a:pt x="624" y="888"/>
                    </a:lnTo>
                    <a:lnTo>
                      <a:pt x="594" y="888"/>
                    </a:lnTo>
                    <a:lnTo>
                      <a:pt x="564" y="859"/>
                    </a:lnTo>
                    <a:lnTo>
                      <a:pt x="564" y="829"/>
                    </a:lnTo>
                    <a:lnTo>
                      <a:pt x="712" y="829"/>
                    </a:lnTo>
                    <a:lnTo>
                      <a:pt x="712" y="768"/>
                    </a:lnTo>
                    <a:lnTo>
                      <a:pt x="740" y="741"/>
                    </a:lnTo>
                    <a:lnTo>
                      <a:pt x="740" y="681"/>
                    </a:lnTo>
                    <a:lnTo>
                      <a:pt x="712" y="650"/>
                    </a:lnTo>
                    <a:lnTo>
                      <a:pt x="740" y="623"/>
                    </a:lnTo>
                    <a:lnTo>
                      <a:pt x="771" y="623"/>
                    </a:lnTo>
                    <a:lnTo>
                      <a:pt x="771" y="504"/>
                    </a:lnTo>
                    <a:lnTo>
                      <a:pt x="801" y="474"/>
                    </a:lnTo>
                    <a:lnTo>
                      <a:pt x="771" y="443"/>
                    </a:lnTo>
                    <a:lnTo>
                      <a:pt x="801" y="414"/>
                    </a:lnTo>
                    <a:lnTo>
                      <a:pt x="771" y="414"/>
                    </a:lnTo>
                    <a:lnTo>
                      <a:pt x="771" y="355"/>
                    </a:lnTo>
                    <a:lnTo>
                      <a:pt x="801" y="355"/>
                    </a:lnTo>
                    <a:lnTo>
                      <a:pt x="801" y="325"/>
                    </a:lnTo>
                    <a:lnTo>
                      <a:pt x="830" y="295"/>
                    </a:lnTo>
                    <a:lnTo>
                      <a:pt x="858" y="295"/>
                    </a:lnTo>
                    <a:lnTo>
                      <a:pt x="889" y="268"/>
                    </a:lnTo>
                    <a:lnTo>
                      <a:pt x="919" y="268"/>
                    </a:lnTo>
                    <a:lnTo>
                      <a:pt x="949" y="237"/>
                    </a:lnTo>
                    <a:lnTo>
                      <a:pt x="949" y="207"/>
                    </a:lnTo>
                    <a:lnTo>
                      <a:pt x="978" y="177"/>
                    </a:lnTo>
                    <a:lnTo>
                      <a:pt x="949" y="148"/>
                    </a:lnTo>
                    <a:lnTo>
                      <a:pt x="919" y="148"/>
                    </a:lnTo>
                    <a:lnTo>
                      <a:pt x="889" y="118"/>
                    </a:lnTo>
                    <a:lnTo>
                      <a:pt x="889" y="89"/>
                    </a:lnTo>
                    <a:lnTo>
                      <a:pt x="858" y="59"/>
                    </a:lnTo>
                    <a:lnTo>
                      <a:pt x="712" y="59"/>
                    </a:lnTo>
                    <a:lnTo>
                      <a:pt x="712" y="89"/>
                    </a:lnTo>
                    <a:lnTo>
                      <a:pt x="682" y="89"/>
                    </a:lnTo>
                    <a:lnTo>
                      <a:pt x="651" y="118"/>
                    </a:lnTo>
                    <a:lnTo>
                      <a:pt x="624" y="89"/>
                    </a:lnTo>
                    <a:lnTo>
                      <a:pt x="444" y="89"/>
                    </a:lnTo>
                    <a:lnTo>
                      <a:pt x="444" y="59"/>
                    </a:lnTo>
                    <a:lnTo>
                      <a:pt x="475" y="30"/>
                    </a:lnTo>
                    <a:lnTo>
                      <a:pt x="444" y="30"/>
                    </a:lnTo>
                    <a:lnTo>
                      <a:pt x="444" y="0"/>
                    </a:lnTo>
                    <a:close/>
                  </a:path>
                </a:pathLst>
              </a:custGeom>
              <a:solidFill>
                <a:srgbClr val="FCA77E"/>
              </a:solidFill>
              <a:ln w="9525">
                <a:noFill/>
                <a:round/>
                <a:headEnd/>
                <a:tailEnd/>
              </a:ln>
            </p:spPr>
            <p:txBody>
              <a:bodyPr/>
              <a:lstStyle/>
              <a:p>
                <a:endParaRPr lang="en-GB"/>
              </a:p>
            </p:txBody>
          </p:sp>
          <p:sp>
            <p:nvSpPr>
              <p:cNvPr id="19546" name="Freeform 90"/>
              <p:cNvSpPr>
                <a:spLocks/>
              </p:cNvSpPr>
              <p:nvPr/>
            </p:nvSpPr>
            <p:spPr bwMode="auto">
              <a:xfrm>
                <a:off x="1650" y="3718"/>
                <a:ext cx="763" cy="629"/>
              </a:xfrm>
              <a:custGeom>
                <a:avLst/>
                <a:gdLst/>
                <a:ahLst/>
                <a:cxnLst>
                  <a:cxn ang="0">
                    <a:pos x="209" y="2369"/>
                  </a:cxn>
                  <a:cxn ang="0">
                    <a:pos x="91" y="2428"/>
                  </a:cxn>
                  <a:cxn ang="0">
                    <a:pos x="771" y="2428"/>
                  </a:cxn>
                  <a:cxn ang="0">
                    <a:pos x="978" y="2309"/>
                  </a:cxn>
                  <a:cxn ang="0">
                    <a:pos x="1127" y="2190"/>
                  </a:cxn>
                  <a:cxn ang="0">
                    <a:pos x="1215" y="2133"/>
                  </a:cxn>
                  <a:cxn ang="0">
                    <a:pos x="1453" y="2072"/>
                  </a:cxn>
                  <a:cxn ang="0">
                    <a:pos x="1690" y="2042"/>
                  </a:cxn>
                  <a:cxn ang="0">
                    <a:pos x="1808" y="1984"/>
                  </a:cxn>
                  <a:cxn ang="0">
                    <a:pos x="1927" y="1806"/>
                  </a:cxn>
                  <a:cxn ang="0">
                    <a:pos x="2045" y="1777"/>
                  </a:cxn>
                  <a:cxn ang="0">
                    <a:pos x="2134" y="1717"/>
                  </a:cxn>
                  <a:cxn ang="0">
                    <a:pos x="2282" y="1629"/>
                  </a:cxn>
                  <a:cxn ang="0">
                    <a:pos x="2222" y="1568"/>
                  </a:cxn>
                  <a:cxn ang="0">
                    <a:pos x="2222" y="1510"/>
                  </a:cxn>
                  <a:cxn ang="0">
                    <a:pos x="2341" y="1422"/>
                  </a:cxn>
                  <a:cxn ang="0">
                    <a:pos x="2490" y="1361"/>
                  </a:cxn>
                  <a:cxn ang="0">
                    <a:pos x="2964" y="1274"/>
                  </a:cxn>
                  <a:cxn ang="0">
                    <a:pos x="3052" y="1125"/>
                  </a:cxn>
                  <a:cxn ang="0">
                    <a:pos x="2934" y="977"/>
                  </a:cxn>
                  <a:cxn ang="0">
                    <a:pos x="2875" y="830"/>
                  </a:cxn>
                  <a:cxn ang="0">
                    <a:pos x="2875" y="740"/>
                  </a:cxn>
                  <a:cxn ang="0">
                    <a:pos x="2875" y="475"/>
                  </a:cxn>
                  <a:cxn ang="0">
                    <a:pos x="2875" y="384"/>
                  </a:cxn>
                  <a:cxn ang="0">
                    <a:pos x="2757" y="266"/>
                  </a:cxn>
                  <a:cxn ang="0">
                    <a:pos x="2638" y="266"/>
                  </a:cxn>
                  <a:cxn ang="0">
                    <a:pos x="2550" y="238"/>
                  </a:cxn>
                  <a:cxn ang="0">
                    <a:pos x="2520" y="207"/>
                  </a:cxn>
                  <a:cxn ang="0">
                    <a:pos x="2501" y="187"/>
                  </a:cxn>
                  <a:cxn ang="0">
                    <a:pos x="2371" y="207"/>
                  </a:cxn>
                  <a:cxn ang="0">
                    <a:pos x="2075" y="238"/>
                  </a:cxn>
                  <a:cxn ang="0">
                    <a:pos x="1957" y="177"/>
                  </a:cxn>
                  <a:cxn ang="0">
                    <a:pos x="1897" y="119"/>
                  </a:cxn>
                  <a:cxn ang="0">
                    <a:pos x="1867" y="27"/>
                  </a:cxn>
                  <a:cxn ang="0">
                    <a:pos x="1846" y="28"/>
                  </a:cxn>
                  <a:cxn ang="0">
                    <a:pos x="1838" y="28"/>
                  </a:cxn>
                  <a:cxn ang="0">
                    <a:pos x="1819" y="24"/>
                  </a:cxn>
                  <a:cxn ang="0">
                    <a:pos x="1810" y="12"/>
                  </a:cxn>
                  <a:cxn ang="0">
                    <a:pos x="1690" y="59"/>
                  </a:cxn>
                  <a:cxn ang="0">
                    <a:pos x="1660" y="147"/>
                  </a:cxn>
                  <a:cxn ang="0">
                    <a:pos x="1601" y="238"/>
                  </a:cxn>
                  <a:cxn ang="0">
                    <a:pos x="1572" y="356"/>
                  </a:cxn>
                  <a:cxn ang="0">
                    <a:pos x="1511" y="445"/>
                  </a:cxn>
                  <a:cxn ang="0">
                    <a:pos x="1453" y="563"/>
                  </a:cxn>
                  <a:cxn ang="0">
                    <a:pos x="1365" y="681"/>
                  </a:cxn>
                  <a:cxn ang="0">
                    <a:pos x="1215" y="740"/>
                  </a:cxn>
                  <a:cxn ang="0">
                    <a:pos x="1097" y="800"/>
                  </a:cxn>
                  <a:cxn ang="0">
                    <a:pos x="978" y="858"/>
                  </a:cxn>
                  <a:cxn ang="0">
                    <a:pos x="890" y="888"/>
                  </a:cxn>
                  <a:cxn ang="0">
                    <a:pos x="683" y="1243"/>
                  </a:cxn>
                  <a:cxn ang="0">
                    <a:pos x="535" y="1422"/>
                  </a:cxn>
                  <a:cxn ang="0">
                    <a:pos x="505" y="1599"/>
                  </a:cxn>
                  <a:cxn ang="0">
                    <a:pos x="474" y="1687"/>
                  </a:cxn>
                  <a:cxn ang="0">
                    <a:pos x="474" y="1777"/>
                  </a:cxn>
                  <a:cxn ang="0">
                    <a:pos x="535" y="1835"/>
                  </a:cxn>
                  <a:cxn ang="0">
                    <a:pos x="474" y="2042"/>
                  </a:cxn>
                  <a:cxn ang="0">
                    <a:pos x="298" y="2251"/>
                  </a:cxn>
                </a:cxnLst>
                <a:rect l="0" t="0" r="r" b="b"/>
                <a:pathLst>
                  <a:path w="3052" h="2516">
                    <a:moveTo>
                      <a:pt x="237" y="2340"/>
                    </a:moveTo>
                    <a:lnTo>
                      <a:pt x="209" y="2340"/>
                    </a:lnTo>
                    <a:lnTo>
                      <a:pt x="209" y="2369"/>
                    </a:lnTo>
                    <a:lnTo>
                      <a:pt x="179" y="2369"/>
                    </a:lnTo>
                    <a:lnTo>
                      <a:pt x="119" y="2428"/>
                    </a:lnTo>
                    <a:lnTo>
                      <a:pt x="91" y="2428"/>
                    </a:lnTo>
                    <a:lnTo>
                      <a:pt x="0" y="2516"/>
                    </a:lnTo>
                    <a:lnTo>
                      <a:pt x="771" y="2516"/>
                    </a:lnTo>
                    <a:lnTo>
                      <a:pt x="771" y="2428"/>
                    </a:lnTo>
                    <a:lnTo>
                      <a:pt x="801" y="2428"/>
                    </a:lnTo>
                    <a:lnTo>
                      <a:pt x="860" y="2369"/>
                    </a:lnTo>
                    <a:lnTo>
                      <a:pt x="978" y="2309"/>
                    </a:lnTo>
                    <a:lnTo>
                      <a:pt x="1039" y="2251"/>
                    </a:lnTo>
                    <a:lnTo>
                      <a:pt x="1067" y="2251"/>
                    </a:lnTo>
                    <a:lnTo>
                      <a:pt x="1127" y="2190"/>
                    </a:lnTo>
                    <a:lnTo>
                      <a:pt x="1185" y="2190"/>
                    </a:lnTo>
                    <a:lnTo>
                      <a:pt x="1185" y="2160"/>
                    </a:lnTo>
                    <a:lnTo>
                      <a:pt x="1215" y="2133"/>
                    </a:lnTo>
                    <a:lnTo>
                      <a:pt x="1422" y="2133"/>
                    </a:lnTo>
                    <a:lnTo>
                      <a:pt x="1422" y="2102"/>
                    </a:lnTo>
                    <a:lnTo>
                      <a:pt x="1453" y="2072"/>
                    </a:lnTo>
                    <a:lnTo>
                      <a:pt x="1511" y="2072"/>
                    </a:lnTo>
                    <a:lnTo>
                      <a:pt x="1542" y="2042"/>
                    </a:lnTo>
                    <a:lnTo>
                      <a:pt x="1690" y="2042"/>
                    </a:lnTo>
                    <a:lnTo>
                      <a:pt x="1720" y="2014"/>
                    </a:lnTo>
                    <a:lnTo>
                      <a:pt x="1779" y="1984"/>
                    </a:lnTo>
                    <a:lnTo>
                      <a:pt x="1808" y="1984"/>
                    </a:lnTo>
                    <a:lnTo>
                      <a:pt x="1838" y="1954"/>
                    </a:lnTo>
                    <a:lnTo>
                      <a:pt x="1838" y="1895"/>
                    </a:lnTo>
                    <a:lnTo>
                      <a:pt x="1927" y="1806"/>
                    </a:lnTo>
                    <a:lnTo>
                      <a:pt x="1957" y="1806"/>
                    </a:lnTo>
                    <a:lnTo>
                      <a:pt x="1986" y="1777"/>
                    </a:lnTo>
                    <a:lnTo>
                      <a:pt x="2045" y="1777"/>
                    </a:lnTo>
                    <a:lnTo>
                      <a:pt x="2075" y="1747"/>
                    </a:lnTo>
                    <a:lnTo>
                      <a:pt x="2134" y="1747"/>
                    </a:lnTo>
                    <a:lnTo>
                      <a:pt x="2134" y="1717"/>
                    </a:lnTo>
                    <a:lnTo>
                      <a:pt x="2164" y="1687"/>
                    </a:lnTo>
                    <a:lnTo>
                      <a:pt x="2222" y="1687"/>
                    </a:lnTo>
                    <a:lnTo>
                      <a:pt x="2282" y="1629"/>
                    </a:lnTo>
                    <a:lnTo>
                      <a:pt x="2282" y="1599"/>
                    </a:lnTo>
                    <a:lnTo>
                      <a:pt x="2252" y="1599"/>
                    </a:lnTo>
                    <a:lnTo>
                      <a:pt x="2222" y="1568"/>
                    </a:lnTo>
                    <a:lnTo>
                      <a:pt x="2222" y="1540"/>
                    </a:lnTo>
                    <a:lnTo>
                      <a:pt x="2252" y="1510"/>
                    </a:lnTo>
                    <a:lnTo>
                      <a:pt x="2222" y="1510"/>
                    </a:lnTo>
                    <a:lnTo>
                      <a:pt x="2222" y="1450"/>
                    </a:lnTo>
                    <a:lnTo>
                      <a:pt x="2252" y="1422"/>
                    </a:lnTo>
                    <a:lnTo>
                      <a:pt x="2341" y="1422"/>
                    </a:lnTo>
                    <a:lnTo>
                      <a:pt x="2371" y="1392"/>
                    </a:lnTo>
                    <a:lnTo>
                      <a:pt x="2459" y="1392"/>
                    </a:lnTo>
                    <a:lnTo>
                      <a:pt x="2490" y="1361"/>
                    </a:lnTo>
                    <a:lnTo>
                      <a:pt x="2490" y="1304"/>
                    </a:lnTo>
                    <a:lnTo>
                      <a:pt x="2520" y="1274"/>
                    </a:lnTo>
                    <a:lnTo>
                      <a:pt x="2964" y="1274"/>
                    </a:lnTo>
                    <a:lnTo>
                      <a:pt x="2994" y="1243"/>
                    </a:lnTo>
                    <a:lnTo>
                      <a:pt x="2994" y="1185"/>
                    </a:lnTo>
                    <a:lnTo>
                      <a:pt x="3052" y="1125"/>
                    </a:lnTo>
                    <a:lnTo>
                      <a:pt x="3024" y="1125"/>
                    </a:lnTo>
                    <a:lnTo>
                      <a:pt x="2905" y="1006"/>
                    </a:lnTo>
                    <a:lnTo>
                      <a:pt x="2934" y="977"/>
                    </a:lnTo>
                    <a:lnTo>
                      <a:pt x="2934" y="948"/>
                    </a:lnTo>
                    <a:lnTo>
                      <a:pt x="2875" y="888"/>
                    </a:lnTo>
                    <a:lnTo>
                      <a:pt x="2875" y="830"/>
                    </a:lnTo>
                    <a:lnTo>
                      <a:pt x="2905" y="800"/>
                    </a:lnTo>
                    <a:lnTo>
                      <a:pt x="2905" y="770"/>
                    </a:lnTo>
                    <a:lnTo>
                      <a:pt x="2875" y="740"/>
                    </a:lnTo>
                    <a:lnTo>
                      <a:pt x="2875" y="533"/>
                    </a:lnTo>
                    <a:lnTo>
                      <a:pt x="2845" y="502"/>
                    </a:lnTo>
                    <a:lnTo>
                      <a:pt x="2875" y="475"/>
                    </a:lnTo>
                    <a:lnTo>
                      <a:pt x="2845" y="445"/>
                    </a:lnTo>
                    <a:lnTo>
                      <a:pt x="2845" y="414"/>
                    </a:lnTo>
                    <a:lnTo>
                      <a:pt x="2875" y="384"/>
                    </a:lnTo>
                    <a:lnTo>
                      <a:pt x="2787" y="296"/>
                    </a:lnTo>
                    <a:lnTo>
                      <a:pt x="2757" y="296"/>
                    </a:lnTo>
                    <a:lnTo>
                      <a:pt x="2757" y="266"/>
                    </a:lnTo>
                    <a:lnTo>
                      <a:pt x="2727" y="238"/>
                    </a:lnTo>
                    <a:lnTo>
                      <a:pt x="2668" y="238"/>
                    </a:lnTo>
                    <a:lnTo>
                      <a:pt x="2638" y="266"/>
                    </a:lnTo>
                    <a:lnTo>
                      <a:pt x="2609" y="266"/>
                    </a:lnTo>
                    <a:lnTo>
                      <a:pt x="2578" y="238"/>
                    </a:lnTo>
                    <a:lnTo>
                      <a:pt x="2550" y="238"/>
                    </a:lnTo>
                    <a:lnTo>
                      <a:pt x="2550" y="207"/>
                    </a:lnTo>
                    <a:lnTo>
                      <a:pt x="2548" y="207"/>
                    </a:lnTo>
                    <a:lnTo>
                      <a:pt x="2520" y="207"/>
                    </a:lnTo>
                    <a:lnTo>
                      <a:pt x="2525" y="202"/>
                    </a:lnTo>
                    <a:lnTo>
                      <a:pt x="2513" y="194"/>
                    </a:lnTo>
                    <a:lnTo>
                      <a:pt x="2501" y="187"/>
                    </a:lnTo>
                    <a:lnTo>
                      <a:pt x="2459" y="207"/>
                    </a:lnTo>
                    <a:lnTo>
                      <a:pt x="2431" y="238"/>
                    </a:lnTo>
                    <a:lnTo>
                      <a:pt x="2371" y="207"/>
                    </a:lnTo>
                    <a:lnTo>
                      <a:pt x="2195" y="207"/>
                    </a:lnTo>
                    <a:lnTo>
                      <a:pt x="2164" y="238"/>
                    </a:lnTo>
                    <a:lnTo>
                      <a:pt x="2075" y="238"/>
                    </a:lnTo>
                    <a:lnTo>
                      <a:pt x="2045" y="207"/>
                    </a:lnTo>
                    <a:lnTo>
                      <a:pt x="1986" y="207"/>
                    </a:lnTo>
                    <a:lnTo>
                      <a:pt x="1957" y="177"/>
                    </a:lnTo>
                    <a:lnTo>
                      <a:pt x="1957" y="147"/>
                    </a:lnTo>
                    <a:lnTo>
                      <a:pt x="1927" y="147"/>
                    </a:lnTo>
                    <a:lnTo>
                      <a:pt x="1897" y="119"/>
                    </a:lnTo>
                    <a:lnTo>
                      <a:pt x="1897" y="89"/>
                    </a:lnTo>
                    <a:lnTo>
                      <a:pt x="1867" y="59"/>
                    </a:lnTo>
                    <a:lnTo>
                      <a:pt x="1867" y="27"/>
                    </a:lnTo>
                    <a:lnTo>
                      <a:pt x="1860" y="27"/>
                    </a:lnTo>
                    <a:lnTo>
                      <a:pt x="1853" y="28"/>
                    </a:lnTo>
                    <a:lnTo>
                      <a:pt x="1846" y="28"/>
                    </a:lnTo>
                    <a:lnTo>
                      <a:pt x="1842" y="28"/>
                    </a:lnTo>
                    <a:lnTo>
                      <a:pt x="1839" y="28"/>
                    </a:lnTo>
                    <a:lnTo>
                      <a:pt x="1838" y="28"/>
                    </a:lnTo>
                    <a:lnTo>
                      <a:pt x="1838" y="29"/>
                    </a:lnTo>
                    <a:lnTo>
                      <a:pt x="1824" y="27"/>
                    </a:lnTo>
                    <a:lnTo>
                      <a:pt x="1819" y="24"/>
                    </a:lnTo>
                    <a:lnTo>
                      <a:pt x="1816" y="22"/>
                    </a:lnTo>
                    <a:lnTo>
                      <a:pt x="1812" y="16"/>
                    </a:lnTo>
                    <a:lnTo>
                      <a:pt x="1810" y="12"/>
                    </a:lnTo>
                    <a:lnTo>
                      <a:pt x="1808" y="0"/>
                    </a:lnTo>
                    <a:lnTo>
                      <a:pt x="1749" y="0"/>
                    </a:lnTo>
                    <a:lnTo>
                      <a:pt x="1690" y="59"/>
                    </a:lnTo>
                    <a:lnTo>
                      <a:pt x="1690" y="89"/>
                    </a:lnTo>
                    <a:lnTo>
                      <a:pt x="1660" y="119"/>
                    </a:lnTo>
                    <a:lnTo>
                      <a:pt x="1660" y="147"/>
                    </a:lnTo>
                    <a:lnTo>
                      <a:pt x="1629" y="147"/>
                    </a:lnTo>
                    <a:lnTo>
                      <a:pt x="1629" y="207"/>
                    </a:lnTo>
                    <a:lnTo>
                      <a:pt x="1601" y="238"/>
                    </a:lnTo>
                    <a:lnTo>
                      <a:pt x="1601" y="296"/>
                    </a:lnTo>
                    <a:lnTo>
                      <a:pt x="1572" y="327"/>
                    </a:lnTo>
                    <a:lnTo>
                      <a:pt x="1572" y="356"/>
                    </a:lnTo>
                    <a:lnTo>
                      <a:pt x="1542" y="384"/>
                    </a:lnTo>
                    <a:lnTo>
                      <a:pt x="1542" y="414"/>
                    </a:lnTo>
                    <a:lnTo>
                      <a:pt x="1511" y="445"/>
                    </a:lnTo>
                    <a:lnTo>
                      <a:pt x="1511" y="475"/>
                    </a:lnTo>
                    <a:lnTo>
                      <a:pt x="1453" y="533"/>
                    </a:lnTo>
                    <a:lnTo>
                      <a:pt x="1453" y="563"/>
                    </a:lnTo>
                    <a:lnTo>
                      <a:pt x="1422" y="593"/>
                    </a:lnTo>
                    <a:lnTo>
                      <a:pt x="1422" y="621"/>
                    </a:lnTo>
                    <a:lnTo>
                      <a:pt x="1365" y="681"/>
                    </a:lnTo>
                    <a:lnTo>
                      <a:pt x="1304" y="681"/>
                    </a:lnTo>
                    <a:lnTo>
                      <a:pt x="1246" y="740"/>
                    </a:lnTo>
                    <a:lnTo>
                      <a:pt x="1215" y="740"/>
                    </a:lnTo>
                    <a:lnTo>
                      <a:pt x="1185" y="770"/>
                    </a:lnTo>
                    <a:lnTo>
                      <a:pt x="1127" y="770"/>
                    </a:lnTo>
                    <a:lnTo>
                      <a:pt x="1097" y="800"/>
                    </a:lnTo>
                    <a:lnTo>
                      <a:pt x="1039" y="830"/>
                    </a:lnTo>
                    <a:lnTo>
                      <a:pt x="1008" y="830"/>
                    </a:lnTo>
                    <a:lnTo>
                      <a:pt x="978" y="858"/>
                    </a:lnTo>
                    <a:lnTo>
                      <a:pt x="949" y="858"/>
                    </a:lnTo>
                    <a:lnTo>
                      <a:pt x="920" y="888"/>
                    </a:lnTo>
                    <a:lnTo>
                      <a:pt x="890" y="888"/>
                    </a:lnTo>
                    <a:lnTo>
                      <a:pt x="890" y="918"/>
                    </a:lnTo>
                    <a:lnTo>
                      <a:pt x="683" y="1125"/>
                    </a:lnTo>
                    <a:lnTo>
                      <a:pt x="683" y="1243"/>
                    </a:lnTo>
                    <a:lnTo>
                      <a:pt x="653" y="1274"/>
                    </a:lnTo>
                    <a:lnTo>
                      <a:pt x="653" y="1304"/>
                    </a:lnTo>
                    <a:lnTo>
                      <a:pt x="535" y="1422"/>
                    </a:lnTo>
                    <a:lnTo>
                      <a:pt x="535" y="1481"/>
                    </a:lnTo>
                    <a:lnTo>
                      <a:pt x="505" y="1510"/>
                    </a:lnTo>
                    <a:lnTo>
                      <a:pt x="505" y="1599"/>
                    </a:lnTo>
                    <a:lnTo>
                      <a:pt x="474" y="1629"/>
                    </a:lnTo>
                    <a:lnTo>
                      <a:pt x="505" y="1659"/>
                    </a:lnTo>
                    <a:lnTo>
                      <a:pt x="474" y="1687"/>
                    </a:lnTo>
                    <a:lnTo>
                      <a:pt x="505" y="1687"/>
                    </a:lnTo>
                    <a:lnTo>
                      <a:pt x="474" y="1717"/>
                    </a:lnTo>
                    <a:lnTo>
                      <a:pt x="474" y="1777"/>
                    </a:lnTo>
                    <a:lnTo>
                      <a:pt x="505" y="1777"/>
                    </a:lnTo>
                    <a:lnTo>
                      <a:pt x="505" y="1806"/>
                    </a:lnTo>
                    <a:lnTo>
                      <a:pt x="535" y="1835"/>
                    </a:lnTo>
                    <a:lnTo>
                      <a:pt x="535" y="1954"/>
                    </a:lnTo>
                    <a:lnTo>
                      <a:pt x="474" y="2014"/>
                    </a:lnTo>
                    <a:lnTo>
                      <a:pt x="474" y="2042"/>
                    </a:lnTo>
                    <a:lnTo>
                      <a:pt x="386" y="2133"/>
                    </a:lnTo>
                    <a:lnTo>
                      <a:pt x="386" y="2160"/>
                    </a:lnTo>
                    <a:lnTo>
                      <a:pt x="298" y="2251"/>
                    </a:lnTo>
                    <a:lnTo>
                      <a:pt x="298" y="2279"/>
                    </a:lnTo>
                    <a:lnTo>
                      <a:pt x="237" y="2340"/>
                    </a:lnTo>
                    <a:close/>
                  </a:path>
                </a:pathLst>
              </a:custGeom>
              <a:solidFill>
                <a:srgbClr val="B28665"/>
              </a:solidFill>
              <a:ln w="9525">
                <a:noFill/>
                <a:round/>
                <a:headEnd/>
                <a:tailEnd/>
              </a:ln>
            </p:spPr>
            <p:txBody>
              <a:bodyPr/>
              <a:lstStyle/>
              <a:p>
                <a:endParaRPr lang="en-GB"/>
              </a:p>
            </p:txBody>
          </p:sp>
          <p:sp>
            <p:nvSpPr>
              <p:cNvPr id="19547" name="Freeform 91"/>
              <p:cNvSpPr>
                <a:spLocks/>
              </p:cNvSpPr>
              <p:nvPr/>
            </p:nvSpPr>
            <p:spPr bwMode="auto">
              <a:xfrm>
                <a:off x="2280" y="3769"/>
                <a:ext cx="6" cy="1"/>
              </a:xfrm>
              <a:custGeom>
                <a:avLst/>
                <a:gdLst/>
                <a:ahLst/>
                <a:cxnLst>
                  <a:cxn ang="0">
                    <a:pos x="5" y="0"/>
                  </a:cxn>
                  <a:cxn ang="0">
                    <a:pos x="0" y="5"/>
                  </a:cxn>
                  <a:cxn ang="0">
                    <a:pos x="28" y="5"/>
                  </a:cxn>
                  <a:cxn ang="0">
                    <a:pos x="21" y="4"/>
                  </a:cxn>
                  <a:cxn ang="0">
                    <a:pos x="19" y="3"/>
                  </a:cxn>
                  <a:cxn ang="0">
                    <a:pos x="18" y="3"/>
                  </a:cxn>
                  <a:cxn ang="0">
                    <a:pos x="16" y="3"/>
                  </a:cxn>
                  <a:cxn ang="0">
                    <a:pos x="5" y="0"/>
                  </a:cxn>
                </a:cxnLst>
                <a:rect l="0" t="0" r="r" b="b"/>
                <a:pathLst>
                  <a:path w="28" h="5">
                    <a:moveTo>
                      <a:pt x="5" y="0"/>
                    </a:moveTo>
                    <a:lnTo>
                      <a:pt x="0" y="5"/>
                    </a:lnTo>
                    <a:lnTo>
                      <a:pt x="28" y="5"/>
                    </a:lnTo>
                    <a:lnTo>
                      <a:pt x="21" y="4"/>
                    </a:lnTo>
                    <a:lnTo>
                      <a:pt x="19" y="3"/>
                    </a:lnTo>
                    <a:lnTo>
                      <a:pt x="18" y="3"/>
                    </a:lnTo>
                    <a:lnTo>
                      <a:pt x="16" y="3"/>
                    </a:lnTo>
                    <a:lnTo>
                      <a:pt x="5" y="0"/>
                    </a:lnTo>
                    <a:close/>
                  </a:path>
                </a:pathLst>
              </a:custGeom>
              <a:solidFill>
                <a:srgbClr val="FED9A6"/>
              </a:solidFill>
              <a:ln w="9525">
                <a:noFill/>
                <a:round/>
                <a:headEnd/>
                <a:tailEnd/>
              </a:ln>
            </p:spPr>
            <p:txBody>
              <a:bodyPr/>
              <a:lstStyle/>
              <a:p>
                <a:endParaRPr lang="en-GB"/>
              </a:p>
            </p:txBody>
          </p:sp>
          <p:sp>
            <p:nvSpPr>
              <p:cNvPr id="19548" name="Freeform 92"/>
              <p:cNvSpPr>
                <a:spLocks/>
              </p:cNvSpPr>
              <p:nvPr/>
            </p:nvSpPr>
            <p:spPr bwMode="auto">
              <a:xfrm>
                <a:off x="1842" y="3615"/>
                <a:ext cx="1356" cy="732"/>
              </a:xfrm>
              <a:custGeom>
                <a:avLst/>
                <a:gdLst/>
                <a:ahLst/>
                <a:cxnLst>
                  <a:cxn ang="0">
                    <a:pos x="2341" y="473"/>
                  </a:cxn>
                  <a:cxn ang="0">
                    <a:pos x="2253" y="561"/>
                  </a:cxn>
                  <a:cxn ang="0">
                    <a:pos x="2134" y="652"/>
                  </a:cxn>
                  <a:cxn ang="0">
                    <a:pos x="1986" y="680"/>
                  </a:cxn>
                  <a:cxn ang="0">
                    <a:pos x="2104" y="798"/>
                  </a:cxn>
                  <a:cxn ang="0">
                    <a:pos x="2104" y="889"/>
                  </a:cxn>
                  <a:cxn ang="0">
                    <a:pos x="2104" y="1154"/>
                  </a:cxn>
                  <a:cxn ang="0">
                    <a:pos x="2104" y="1244"/>
                  </a:cxn>
                  <a:cxn ang="0">
                    <a:pos x="2163" y="1391"/>
                  </a:cxn>
                  <a:cxn ang="0">
                    <a:pos x="2281" y="1539"/>
                  </a:cxn>
                  <a:cxn ang="0">
                    <a:pos x="2193" y="1688"/>
                  </a:cxn>
                  <a:cxn ang="0">
                    <a:pos x="1719" y="1775"/>
                  </a:cxn>
                  <a:cxn ang="0">
                    <a:pos x="1570" y="1836"/>
                  </a:cxn>
                  <a:cxn ang="0">
                    <a:pos x="1451" y="1924"/>
                  </a:cxn>
                  <a:cxn ang="0">
                    <a:pos x="1451" y="1982"/>
                  </a:cxn>
                  <a:cxn ang="0">
                    <a:pos x="1511" y="2043"/>
                  </a:cxn>
                  <a:cxn ang="0">
                    <a:pos x="1363" y="2131"/>
                  </a:cxn>
                  <a:cxn ang="0">
                    <a:pos x="1274" y="2191"/>
                  </a:cxn>
                  <a:cxn ang="0">
                    <a:pos x="1156" y="2220"/>
                  </a:cxn>
                  <a:cxn ang="0">
                    <a:pos x="1037" y="2398"/>
                  </a:cxn>
                  <a:cxn ang="0">
                    <a:pos x="919" y="2456"/>
                  </a:cxn>
                  <a:cxn ang="0">
                    <a:pos x="682" y="2486"/>
                  </a:cxn>
                  <a:cxn ang="0">
                    <a:pos x="444" y="2547"/>
                  </a:cxn>
                  <a:cxn ang="0">
                    <a:pos x="356" y="2604"/>
                  </a:cxn>
                  <a:cxn ang="0">
                    <a:pos x="207" y="2723"/>
                  </a:cxn>
                  <a:cxn ang="0">
                    <a:pos x="0" y="2842"/>
                  </a:cxn>
                  <a:cxn ang="0">
                    <a:pos x="5393" y="2842"/>
                  </a:cxn>
                  <a:cxn ang="0">
                    <a:pos x="5393" y="2754"/>
                  </a:cxn>
                  <a:cxn ang="0">
                    <a:pos x="5364" y="2547"/>
                  </a:cxn>
                  <a:cxn ang="0">
                    <a:pos x="5305" y="2456"/>
                  </a:cxn>
                  <a:cxn ang="0">
                    <a:pos x="5275" y="2338"/>
                  </a:cxn>
                  <a:cxn ang="0">
                    <a:pos x="5275" y="2220"/>
                  </a:cxn>
                  <a:cxn ang="0">
                    <a:pos x="5245" y="1954"/>
                  </a:cxn>
                  <a:cxn ang="0">
                    <a:pos x="5186" y="1806"/>
                  </a:cxn>
                  <a:cxn ang="0">
                    <a:pos x="5097" y="1657"/>
                  </a:cxn>
                  <a:cxn ang="0">
                    <a:pos x="4977" y="1481"/>
                  </a:cxn>
                  <a:cxn ang="0">
                    <a:pos x="4859" y="1332"/>
                  </a:cxn>
                  <a:cxn ang="0">
                    <a:pos x="4770" y="1214"/>
                  </a:cxn>
                  <a:cxn ang="0">
                    <a:pos x="4740" y="1007"/>
                  </a:cxn>
                  <a:cxn ang="0">
                    <a:pos x="4831" y="947"/>
                  </a:cxn>
                  <a:cxn ang="0">
                    <a:pos x="4890" y="859"/>
                  </a:cxn>
                  <a:cxn ang="0">
                    <a:pos x="4950" y="798"/>
                  </a:cxn>
                  <a:cxn ang="0">
                    <a:pos x="4977" y="652"/>
                  </a:cxn>
                  <a:cxn ang="0">
                    <a:pos x="4977" y="473"/>
                  </a:cxn>
                  <a:cxn ang="0">
                    <a:pos x="4977" y="355"/>
                  </a:cxn>
                  <a:cxn ang="0">
                    <a:pos x="5038" y="87"/>
                  </a:cxn>
                  <a:cxn ang="0">
                    <a:pos x="5038" y="60"/>
                  </a:cxn>
                  <a:cxn ang="0">
                    <a:pos x="4920" y="60"/>
                  </a:cxn>
                  <a:cxn ang="0">
                    <a:pos x="4770" y="30"/>
                  </a:cxn>
                  <a:cxn ang="0">
                    <a:pos x="4683" y="30"/>
                  </a:cxn>
                  <a:cxn ang="0">
                    <a:pos x="4563" y="30"/>
                  </a:cxn>
                  <a:cxn ang="0">
                    <a:pos x="4415" y="0"/>
                  </a:cxn>
                  <a:cxn ang="0">
                    <a:pos x="4327" y="60"/>
                  </a:cxn>
                  <a:cxn ang="0">
                    <a:pos x="4148" y="148"/>
                  </a:cxn>
                  <a:cxn ang="0">
                    <a:pos x="3674" y="60"/>
                  </a:cxn>
                  <a:cxn ang="0">
                    <a:pos x="3527" y="118"/>
                  </a:cxn>
                  <a:cxn ang="0">
                    <a:pos x="3408" y="118"/>
                  </a:cxn>
                  <a:cxn ang="0">
                    <a:pos x="3201" y="178"/>
                  </a:cxn>
                  <a:cxn ang="0">
                    <a:pos x="2875" y="236"/>
                  </a:cxn>
                  <a:cxn ang="0">
                    <a:pos x="2755" y="266"/>
                  </a:cxn>
                  <a:cxn ang="0">
                    <a:pos x="2637" y="355"/>
                  </a:cxn>
                  <a:cxn ang="0">
                    <a:pos x="2548" y="414"/>
                  </a:cxn>
                  <a:cxn ang="0">
                    <a:pos x="2430" y="443"/>
                  </a:cxn>
                </a:cxnLst>
                <a:rect l="0" t="0" r="r" b="b"/>
                <a:pathLst>
                  <a:path w="5424" h="2930">
                    <a:moveTo>
                      <a:pt x="2430" y="443"/>
                    </a:moveTo>
                    <a:lnTo>
                      <a:pt x="2372" y="443"/>
                    </a:lnTo>
                    <a:lnTo>
                      <a:pt x="2341" y="473"/>
                    </a:lnTo>
                    <a:lnTo>
                      <a:pt x="2311" y="473"/>
                    </a:lnTo>
                    <a:lnTo>
                      <a:pt x="2253" y="533"/>
                    </a:lnTo>
                    <a:lnTo>
                      <a:pt x="2253" y="561"/>
                    </a:lnTo>
                    <a:lnTo>
                      <a:pt x="2223" y="591"/>
                    </a:lnTo>
                    <a:lnTo>
                      <a:pt x="2193" y="591"/>
                    </a:lnTo>
                    <a:lnTo>
                      <a:pt x="2134" y="652"/>
                    </a:lnTo>
                    <a:lnTo>
                      <a:pt x="2104" y="652"/>
                    </a:lnTo>
                    <a:lnTo>
                      <a:pt x="2074" y="680"/>
                    </a:lnTo>
                    <a:lnTo>
                      <a:pt x="1986" y="680"/>
                    </a:lnTo>
                    <a:lnTo>
                      <a:pt x="1986" y="710"/>
                    </a:lnTo>
                    <a:lnTo>
                      <a:pt x="2016" y="710"/>
                    </a:lnTo>
                    <a:lnTo>
                      <a:pt x="2104" y="798"/>
                    </a:lnTo>
                    <a:lnTo>
                      <a:pt x="2074" y="828"/>
                    </a:lnTo>
                    <a:lnTo>
                      <a:pt x="2074" y="859"/>
                    </a:lnTo>
                    <a:lnTo>
                      <a:pt x="2104" y="889"/>
                    </a:lnTo>
                    <a:lnTo>
                      <a:pt x="2074" y="916"/>
                    </a:lnTo>
                    <a:lnTo>
                      <a:pt x="2104" y="947"/>
                    </a:lnTo>
                    <a:lnTo>
                      <a:pt x="2104" y="1154"/>
                    </a:lnTo>
                    <a:lnTo>
                      <a:pt x="2134" y="1184"/>
                    </a:lnTo>
                    <a:lnTo>
                      <a:pt x="2134" y="1214"/>
                    </a:lnTo>
                    <a:lnTo>
                      <a:pt x="2104" y="1244"/>
                    </a:lnTo>
                    <a:lnTo>
                      <a:pt x="2104" y="1302"/>
                    </a:lnTo>
                    <a:lnTo>
                      <a:pt x="2163" y="1362"/>
                    </a:lnTo>
                    <a:lnTo>
                      <a:pt x="2163" y="1391"/>
                    </a:lnTo>
                    <a:lnTo>
                      <a:pt x="2134" y="1420"/>
                    </a:lnTo>
                    <a:lnTo>
                      <a:pt x="2253" y="1539"/>
                    </a:lnTo>
                    <a:lnTo>
                      <a:pt x="2281" y="1539"/>
                    </a:lnTo>
                    <a:lnTo>
                      <a:pt x="2223" y="1599"/>
                    </a:lnTo>
                    <a:lnTo>
                      <a:pt x="2223" y="1657"/>
                    </a:lnTo>
                    <a:lnTo>
                      <a:pt x="2193" y="1688"/>
                    </a:lnTo>
                    <a:lnTo>
                      <a:pt x="1749" y="1688"/>
                    </a:lnTo>
                    <a:lnTo>
                      <a:pt x="1719" y="1718"/>
                    </a:lnTo>
                    <a:lnTo>
                      <a:pt x="1719" y="1775"/>
                    </a:lnTo>
                    <a:lnTo>
                      <a:pt x="1688" y="1806"/>
                    </a:lnTo>
                    <a:lnTo>
                      <a:pt x="1600" y="1806"/>
                    </a:lnTo>
                    <a:lnTo>
                      <a:pt x="1570" y="1836"/>
                    </a:lnTo>
                    <a:lnTo>
                      <a:pt x="1481" y="1836"/>
                    </a:lnTo>
                    <a:lnTo>
                      <a:pt x="1451" y="1864"/>
                    </a:lnTo>
                    <a:lnTo>
                      <a:pt x="1451" y="1924"/>
                    </a:lnTo>
                    <a:lnTo>
                      <a:pt x="1481" y="1924"/>
                    </a:lnTo>
                    <a:lnTo>
                      <a:pt x="1451" y="1954"/>
                    </a:lnTo>
                    <a:lnTo>
                      <a:pt x="1451" y="1982"/>
                    </a:lnTo>
                    <a:lnTo>
                      <a:pt x="1481" y="2013"/>
                    </a:lnTo>
                    <a:lnTo>
                      <a:pt x="1511" y="2013"/>
                    </a:lnTo>
                    <a:lnTo>
                      <a:pt x="1511" y="2043"/>
                    </a:lnTo>
                    <a:lnTo>
                      <a:pt x="1451" y="2101"/>
                    </a:lnTo>
                    <a:lnTo>
                      <a:pt x="1393" y="2101"/>
                    </a:lnTo>
                    <a:lnTo>
                      <a:pt x="1363" y="2131"/>
                    </a:lnTo>
                    <a:lnTo>
                      <a:pt x="1363" y="2161"/>
                    </a:lnTo>
                    <a:lnTo>
                      <a:pt x="1304" y="2161"/>
                    </a:lnTo>
                    <a:lnTo>
                      <a:pt x="1274" y="2191"/>
                    </a:lnTo>
                    <a:lnTo>
                      <a:pt x="1215" y="2191"/>
                    </a:lnTo>
                    <a:lnTo>
                      <a:pt x="1186" y="2220"/>
                    </a:lnTo>
                    <a:lnTo>
                      <a:pt x="1156" y="2220"/>
                    </a:lnTo>
                    <a:lnTo>
                      <a:pt x="1067" y="2309"/>
                    </a:lnTo>
                    <a:lnTo>
                      <a:pt x="1067" y="2368"/>
                    </a:lnTo>
                    <a:lnTo>
                      <a:pt x="1037" y="2398"/>
                    </a:lnTo>
                    <a:lnTo>
                      <a:pt x="1008" y="2398"/>
                    </a:lnTo>
                    <a:lnTo>
                      <a:pt x="949" y="2428"/>
                    </a:lnTo>
                    <a:lnTo>
                      <a:pt x="919" y="2456"/>
                    </a:lnTo>
                    <a:lnTo>
                      <a:pt x="771" y="2456"/>
                    </a:lnTo>
                    <a:lnTo>
                      <a:pt x="740" y="2486"/>
                    </a:lnTo>
                    <a:lnTo>
                      <a:pt x="682" y="2486"/>
                    </a:lnTo>
                    <a:lnTo>
                      <a:pt x="651" y="2516"/>
                    </a:lnTo>
                    <a:lnTo>
                      <a:pt x="651" y="2547"/>
                    </a:lnTo>
                    <a:lnTo>
                      <a:pt x="444" y="2547"/>
                    </a:lnTo>
                    <a:lnTo>
                      <a:pt x="414" y="2574"/>
                    </a:lnTo>
                    <a:lnTo>
                      <a:pt x="414" y="2604"/>
                    </a:lnTo>
                    <a:lnTo>
                      <a:pt x="356" y="2604"/>
                    </a:lnTo>
                    <a:lnTo>
                      <a:pt x="296" y="2665"/>
                    </a:lnTo>
                    <a:lnTo>
                      <a:pt x="268" y="2665"/>
                    </a:lnTo>
                    <a:lnTo>
                      <a:pt x="207" y="2723"/>
                    </a:lnTo>
                    <a:lnTo>
                      <a:pt x="89" y="2783"/>
                    </a:lnTo>
                    <a:lnTo>
                      <a:pt x="30" y="2842"/>
                    </a:lnTo>
                    <a:lnTo>
                      <a:pt x="0" y="2842"/>
                    </a:lnTo>
                    <a:lnTo>
                      <a:pt x="0" y="2930"/>
                    </a:lnTo>
                    <a:lnTo>
                      <a:pt x="5393" y="2930"/>
                    </a:lnTo>
                    <a:lnTo>
                      <a:pt x="5393" y="2842"/>
                    </a:lnTo>
                    <a:lnTo>
                      <a:pt x="5424" y="2811"/>
                    </a:lnTo>
                    <a:lnTo>
                      <a:pt x="5424" y="2754"/>
                    </a:lnTo>
                    <a:lnTo>
                      <a:pt x="5393" y="2754"/>
                    </a:lnTo>
                    <a:lnTo>
                      <a:pt x="5393" y="2604"/>
                    </a:lnTo>
                    <a:lnTo>
                      <a:pt x="5364" y="2574"/>
                    </a:lnTo>
                    <a:lnTo>
                      <a:pt x="5364" y="2547"/>
                    </a:lnTo>
                    <a:lnTo>
                      <a:pt x="5334" y="2516"/>
                    </a:lnTo>
                    <a:lnTo>
                      <a:pt x="5334" y="2486"/>
                    </a:lnTo>
                    <a:lnTo>
                      <a:pt x="5305" y="2456"/>
                    </a:lnTo>
                    <a:lnTo>
                      <a:pt x="5305" y="2428"/>
                    </a:lnTo>
                    <a:lnTo>
                      <a:pt x="5245" y="2368"/>
                    </a:lnTo>
                    <a:lnTo>
                      <a:pt x="5275" y="2338"/>
                    </a:lnTo>
                    <a:lnTo>
                      <a:pt x="5305" y="2338"/>
                    </a:lnTo>
                    <a:lnTo>
                      <a:pt x="5305" y="2249"/>
                    </a:lnTo>
                    <a:lnTo>
                      <a:pt x="5275" y="2220"/>
                    </a:lnTo>
                    <a:lnTo>
                      <a:pt x="5275" y="2101"/>
                    </a:lnTo>
                    <a:lnTo>
                      <a:pt x="5245" y="2043"/>
                    </a:lnTo>
                    <a:lnTo>
                      <a:pt x="5245" y="1954"/>
                    </a:lnTo>
                    <a:lnTo>
                      <a:pt x="5215" y="1924"/>
                    </a:lnTo>
                    <a:lnTo>
                      <a:pt x="5215" y="1836"/>
                    </a:lnTo>
                    <a:lnTo>
                      <a:pt x="5186" y="1806"/>
                    </a:lnTo>
                    <a:lnTo>
                      <a:pt x="5186" y="1688"/>
                    </a:lnTo>
                    <a:lnTo>
                      <a:pt x="5157" y="1657"/>
                    </a:lnTo>
                    <a:lnTo>
                      <a:pt x="5097" y="1657"/>
                    </a:lnTo>
                    <a:lnTo>
                      <a:pt x="5008" y="1569"/>
                    </a:lnTo>
                    <a:lnTo>
                      <a:pt x="4977" y="1569"/>
                    </a:lnTo>
                    <a:lnTo>
                      <a:pt x="4977" y="1481"/>
                    </a:lnTo>
                    <a:lnTo>
                      <a:pt x="4950" y="1450"/>
                    </a:lnTo>
                    <a:lnTo>
                      <a:pt x="4950" y="1420"/>
                    </a:lnTo>
                    <a:lnTo>
                      <a:pt x="4859" y="1332"/>
                    </a:lnTo>
                    <a:lnTo>
                      <a:pt x="4801" y="1332"/>
                    </a:lnTo>
                    <a:lnTo>
                      <a:pt x="4801" y="1244"/>
                    </a:lnTo>
                    <a:lnTo>
                      <a:pt x="4770" y="1214"/>
                    </a:lnTo>
                    <a:lnTo>
                      <a:pt x="4770" y="1184"/>
                    </a:lnTo>
                    <a:lnTo>
                      <a:pt x="4740" y="1154"/>
                    </a:lnTo>
                    <a:lnTo>
                      <a:pt x="4740" y="1007"/>
                    </a:lnTo>
                    <a:lnTo>
                      <a:pt x="4770" y="977"/>
                    </a:lnTo>
                    <a:lnTo>
                      <a:pt x="4801" y="977"/>
                    </a:lnTo>
                    <a:lnTo>
                      <a:pt x="4831" y="947"/>
                    </a:lnTo>
                    <a:lnTo>
                      <a:pt x="4831" y="889"/>
                    </a:lnTo>
                    <a:lnTo>
                      <a:pt x="4859" y="889"/>
                    </a:lnTo>
                    <a:lnTo>
                      <a:pt x="4890" y="859"/>
                    </a:lnTo>
                    <a:lnTo>
                      <a:pt x="4920" y="859"/>
                    </a:lnTo>
                    <a:lnTo>
                      <a:pt x="4920" y="828"/>
                    </a:lnTo>
                    <a:lnTo>
                      <a:pt x="4950" y="798"/>
                    </a:lnTo>
                    <a:lnTo>
                      <a:pt x="4950" y="710"/>
                    </a:lnTo>
                    <a:lnTo>
                      <a:pt x="4977" y="680"/>
                    </a:lnTo>
                    <a:lnTo>
                      <a:pt x="4977" y="652"/>
                    </a:lnTo>
                    <a:lnTo>
                      <a:pt x="5008" y="621"/>
                    </a:lnTo>
                    <a:lnTo>
                      <a:pt x="4977" y="591"/>
                    </a:lnTo>
                    <a:lnTo>
                      <a:pt x="4977" y="473"/>
                    </a:lnTo>
                    <a:lnTo>
                      <a:pt x="4950" y="443"/>
                    </a:lnTo>
                    <a:lnTo>
                      <a:pt x="4950" y="385"/>
                    </a:lnTo>
                    <a:lnTo>
                      <a:pt x="4977" y="355"/>
                    </a:lnTo>
                    <a:lnTo>
                      <a:pt x="4977" y="207"/>
                    </a:lnTo>
                    <a:lnTo>
                      <a:pt x="4920" y="207"/>
                    </a:lnTo>
                    <a:lnTo>
                      <a:pt x="5038" y="87"/>
                    </a:lnTo>
                    <a:lnTo>
                      <a:pt x="5068" y="87"/>
                    </a:lnTo>
                    <a:lnTo>
                      <a:pt x="5068" y="30"/>
                    </a:lnTo>
                    <a:lnTo>
                      <a:pt x="5038" y="60"/>
                    </a:lnTo>
                    <a:lnTo>
                      <a:pt x="4977" y="60"/>
                    </a:lnTo>
                    <a:lnTo>
                      <a:pt x="4950" y="30"/>
                    </a:lnTo>
                    <a:lnTo>
                      <a:pt x="4920" y="60"/>
                    </a:lnTo>
                    <a:lnTo>
                      <a:pt x="4831" y="60"/>
                    </a:lnTo>
                    <a:lnTo>
                      <a:pt x="4831" y="30"/>
                    </a:lnTo>
                    <a:lnTo>
                      <a:pt x="4770" y="30"/>
                    </a:lnTo>
                    <a:lnTo>
                      <a:pt x="4740" y="0"/>
                    </a:lnTo>
                    <a:lnTo>
                      <a:pt x="4683" y="0"/>
                    </a:lnTo>
                    <a:lnTo>
                      <a:pt x="4683" y="30"/>
                    </a:lnTo>
                    <a:lnTo>
                      <a:pt x="4652" y="60"/>
                    </a:lnTo>
                    <a:lnTo>
                      <a:pt x="4594" y="60"/>
                    </a:lnTo>
                    <a:lnTo>
                      <a:pt x="4563" y="30"/>
                    </a:lnTo>
                    <a:lnTo>
                      <a:pt x="4504" y="30"/>
                    </a:lnTo>
                    <a:lnTo>
                      <a:pt x="4476" y="0"/>
                    </a:lnTo>
                    <a:lnTo>
                      <a:pt x="4415" y="0"/>
                    </a:lnTo>
                    <a:lnTo>
                      <a:pt x="4385" y="30"/>
                    </a:lnTo>
                    <a:lnTo>
                      <a:pt x="4385" y="60"/>
                    </a:lnTo>
                    <a:lnTo>
                      <a:pt x="4327" y="60"/>
                    </a:lnTo>
                    <a:lnTo>
                      <a:pt x="4297" y="87"/>
                    </a:lnTo>
                    <a:lnTo>
                      <a:pt x="4208" y="87"/>
                    </a:lnTo>
                    <a:lnTo>
                      <a:pt x="4148" y="148"/>
                    </a:lnTo>
                    <a:lnTo>
                      <a:pt x="4090" y="148"/>
                    </a:lnTo>
                    <a:lnTo>
                      <a:pt x="4001" y="60"/>
                    </a:lnTo>
                    <a:lnTo>
                      <a:pt x="3674" y="60"/>
                    </a:lnTo>
                    <a:lnTo>
                      <a:pt x="3646" y="87"/>
                    </a:lnTo>
                    <a:lnTo>
                      <a:pt x="3527" y="87"/>
                    </a:lnTo>
                    <a:lnTo>
                      <a:pt x="3527" y="118"/>
                    </a:lnTo>
                    <a:lnTo>
                      <a:pt x="3497" y="87"/>
                    </a:lnTo>
                    <a:lnTo>
                      <a:pt x="3439" y="87"/>
                    </a:lnTo>
                    <a:lnTo>
                      <a:pt x="3408" y="118"/>
                    </a:lnTo>
                    <a:lnTo>
                      <a:pt x="3348" y="148"/>
                    </a:lnTo>
                    <a:lnTo>
                      <a:pt x="3230" y="148"/>
                    </a:lnTo>
                    <a:lnTo>
                      <a:pt x="3201" y="178"/>
                    </a:lnTo>
                    <a:lnTo>
                      <a:pt x="2964" y="178"/>
                    </a:lnTo>
                    <a:lnTo>
                      <a:pt x="2904" y="207"/>
                    </a:lnTo>
                    <a:lnTo>
                      <a:pt x="2875" y="236"/>
                    </a:lnTo>
                    <a:lnTo>
                      <a:pt x="2816" y="236"/>
                    </a:lnTo>
                    <a:lnTo>
                      <a:pt x="2786" y="266"/>
                    </a:lnTo>
                    <a:lnTo>
                      <a:pt x="2755" y="266"/>
                    </a:lnTo>
                    <a:lnTo>
                      <a:pt x="2727" y="296"/>
                    </a:lnTo>
                    <a:lnTo>
                      <a:pt x="2697" y="296"/>
                    </a:lnTo>
                    <a:lnTo>
                      <a:pt x="2637" y="355"/>
                    </a:lnTo>
                    <a:lnTo>
                      <a:pt x="2637" y="385"/>
                    </a:lnTo>
                    <a:lnTo>
                      <a:pt x="2579" y="443"/>
                    </a:lnTo>
                    <a:lnTo>
                      <a:pt x="2548" y="414"/>
                    </a:lnTo>
                    <a:lnTo>
                      <a:pt x="2518" y="414"/>
                    </a:lnTo>
                    <a:lnTo>
                      <a:pt x="2490" y="385"/>
                    </a:lnTo>
                    <a:lnTo>
                      <a:pt x="2430" y="443"/>
                    </a:lnTo>
                    <a:close/>
                  </a:path>
                </a:pathLst>
              </a:custGeom>
              <a:solidFill>
                <a:srgbClr val="FECC2E"/>
              </a:solidFill>
              <a:ln w="9525">
                <a:noFill/>
                <a:round/>
                <a:headEnd/>
                <a:tailEnd/>
              </a:ln>
            </p:spPr>
            <p:txBody>
              <a:bodyPr/>
              <a:lstStyle/>
              <a:p>
                <a:endParaRPr lang="en-GB"/>
              </a:p>
            </p:txBody>
          </p:sp>
          <p:sp>
            <p:nvSpPr>
              <p:cNvPr id="19549" name="Freeform 93"/>
              <p:cNvSpPr>
                <a:spLocks/>
              </p:cNvSpPr>
              <p:nvPr/>
            </p:nvSpPr>
            <p:spPr bwMode="auto">
              <a:xfrm>
                <a:off x="3176" y="2608"/>
                <a:ext cx="503" cy="222"/>
              </a:xfrm>
              <a:custGeom>
                <a:avLst/>
                <a:gdLst/>
                <a:ahLst/>
                <a:cxnLst>
                  <a:cxn ang="0">
                    <a:pos x="1778" y="90"/>
                  </a:cxn>
                  <a:cxn ang="0">
                    <a:pos x="1660" y="61"/>
                  </a:cxn>
                  <a:cxn ang="0">
                    <a:pos x="1601" y="30"/>
                  </a:cxn>
                  <a:cxn ang="0">
                    <a:pos x="1510" y="0"/>
                  </a:cxn>
                  <a:cxn ang="0">
                    <a:pos x="1422" y="0"/>
                  </a:cxn>
                  <a:cxn ang="0">
                    <a:pos x="1364" y="118"/>
                  </a:cxn>
                  <a:cxn ang="0">
                    <a:pos x="1303" y="118"/>
                  </a:cxn>
                  <a:cxn ang="0">
                    <a:pos x="1155" y="90"/>
                  </a:cxn>
                  <a:cxn ang="0">
                    <a:pos x="1096" y="179"/>
                  </a:cxn>
                  <a:cxn ang="0">
                    <a:pos x="1008" y="179"/>
                  </a:cxn>
                  <a:cxn ang="0">
                    <a:pos x="919" y="236"/>
                  </a:cxn>
                  <a:cxn ang="0">
                    <a:pos x="919" y="386"/>
                  </a:cxn>
                  <a:cxn ang="0">
                    <a:pos x="948" y="445"/>
                  </a:cxn>
                  <a:cxn ang="0">
                    <a:pos x="889" y="504"/>
                  </a:cxn>
                  <a:cxn ang="0">
                    <a:pos x="682" y="445"/>
                  </a:cxn>
                  <a:cxn ang="0">
                    <a:pos x="473" y="534"/>
                  </a:cxn>
                  <a:cxn ang="0">
                    <a:pos x="327" y="504"/>
                  </a:cxn>
                  <a:cxn ang="0">
                    <a:pos x="266" y="504"/>
                  </a:cxn>
                  <a:cxn ang="0">
                    <a:pos x="178" y="564"/>
                  </a:cxn>
                  <a:cxn ang="0">
                    <a:pos x="90" y="474"/>
                  </a:cxn>
                  <a:cxn ang="0">
                    <a:pos x="30" y="504"/>
                  </a:cxn>
                  <a:cxn ang="0">
                    <a:pos x="0" y="534"/>
                  </a:cxn>
                  <a:cxn ang="0">
                    <a:pos x="90" y="652"/>
                  </a:cxn>
                  <a:cxn ang="0">
                    <a:pos x="148" y="711"/>
                  </a:cxn>
                  <a:cxn ang="0">
                    <a:pos x="237" y="711"/>
                  </a:cxn>
                  <a:cxn ang="0">
                    <a:pos x="385" y="740"/>
                  </a:cxn>
                  <a:cxn ang="0">
                    <a:pos x="473" y="682"/>
                  </a:cxn>
                  <a:cxn ang="0">
                    <a:pos x="592" y="682"/>
                  </a:cxn>
                  <a:cxn ang="0">
                    <a:pos x="682" y="682"/>
                  </a:cxn>
                  <a:cxn ang="0">
                    <a:pos x="741" y="770"/>
                  </a:cxn>
                  <a:cxn ang="0">
                    <a:pos x="978" y="801"/>
                  </a:cxn>
                  <a:cxn ang="0">
                    <a:pos x="1038" y="801"/>
                  </a:cxn>
                  <a:cxn ang="0">
                    <a:pos x="1185" y="829"/>
                  </a:cxn>
                  <a:cxn ang="0">
                    <a:pos x="1333" y="889"/>
                  </a:cxn>
                  <a:cxn ang="0">
                    <a:pos x="1629" y="770"/>
                  </a:cxn>
                  <a:cxn ang="0">
                    <a:pos x="1747" y="711"/>
                  </a:cxn>
                  <a:cxn ang="0">
                    <a:pos x="1838" y="564"/>
                  </a:cxn>
                  <a:cxn ang="0">
                    <a:pos x="1867" y="445"/>
                  </a:cxn>
                  <a:cxn ang="0">
                    <a:pos x="1926" y="445"/>
                  </a:cxn>
                  <a:cxn ang="0">
                    <a:pos x="2015" y="356"/>
                  </a:cxn>
                  <a:cxn ang="0">
                    <a:pos x="1956" y="267"/>
                  </a:cxn>
                  <a:cxn ang="0">
                    <a:pos x="1926" y="179"/>
                  </a:cxn>
                  <a:cxn ang="0">
                    <a:pos x="1926" y="90"/>
                  </a:cxn>
                </a:cxnLst>
                <a:rect l="0" t="0" r="r" b="b"/>
                <a:pathLst>
                  <a:path w="2015" h="889">
                    <a:moveTo>
                      <a:pt x="1838" y="61"/>
                    </a:moveTo>
                    <a:lnTo>
                      <a:pt x="1808" y="61"/>
                    </a:lnTo>
                    <a:lnTo>
                      <a:pt x="1778" y="90"/>
                    </a:lnTo>
                    <a:lnTo>
                      <a:pt x="1719" y="90"/>
                    </a:lnTo>
                    <a:lnTo>
                      <a:pt x="1690" y="61"/>
                    </a:lnTo>
                    <a:lnTo>
                      <a:pt x="1660" y="61"/>
                    </a:lnTo>
                    <a:lnTo>
                      <a:pt x="1660" y="30"/>
                    </a:lnTo>
                    <a:lnTo>
                      <a:pt x="1629" y="61"/>
                    </a:lnTo>
                    <a:lnTo>
                      <a:pt x="1601" y="30"/>
                    </a:lnTo>
                    <a:lnTo>
                      <a:pt x="1571" y="30"/>
                    </a:lnTo>
                    <a:lnTo>
                      <a:pt x="1540" y="0"/>
                    </a:lnTo>
                    <a:lnTo>
                      <a:pt x="1510" y="0"/>
                    </a:lnTo>
                    <a:lnTo>
                      <a:pt x="1483" y="30"/>
                    </a:lnTo>
                    <a:lnTo>
                      <a:pt x="1453" y="0"/>
                    </a:lnTo>
                    <a:lnTo>
                      <a:pt x="1422" y="0"/>
                    </a:lnTo>
                    <a:lnTo>
                      <a:pt x="1422" y="90"/>
                    </a:lnTo>
                    <a:lnTo>
                      <a:pt x="1392" y="90"/>
                    </a:lnTo>
                    <a:lnTo>
                      <a:pt x="1364" y="118"/>
                    </a:lnTo>
                    <a:lnTo>
                      <a:pt x="1364" y="148"/>
                    </a:lnTo>
                    <a:lnTo>
                      <a:pt x="1333" y="118"/>
                    </a:lnTo>
                    <a:lnTo>
                      <a:pt x="1303" y="118"/>
                    </a:lnTo>
                    <a:lnTo>
                      <a:pt x="1273" y="148"/>
                    </a:lnTo>
                    <a:lnTo>
                      <a:pt x="1215" y="148"/>
                    </a:lnTo>
                    <a:lnTo>
                      <a:pt x="1155" y="90"/>
                    </a:lnTo>
                    <a:lnTo>
                      <a:pt x="1126" y="90"/>
                    </a:lnTo>
                    <a:lnTo>
                      <a:pt x="1126" y="148"/>
                    </a:lnTo>
                    <a:lnTo>
                      <a:pt x="1096" y="179"/>
                    </a:lnTo>
                    <a:lnTo>
                      <a:pt x="1067" y="148"/>
                    </a:lnTo>
                    <a:lnTo>
                      <a:pt x="1038" y="148"/>
                    </a:lnTo>
                    <a:lnTo>
                      <a:pt x="1008" y="179"/>
                    </a:lnTo>
                    <a:lnTo>
                      <a:pt x="1008" y="209"/>
                    </a:lnTo>
                    <a:lnTo>
                      <a:pt x="978" y="236"/>
                    </a:lnTo>
                    <a:lnTo>
                      <a:pt x="919" y="236"/>
                    </a:lnTo>
                    <a:lnTo>
                      <a:pt x="860" y="297"/>
                    </a:lnTo>
                    <a:lnTo>
                      <a:pt x="860" y="327"/>
                    </a:lnTo>
                    <a:lnTo>
                      <a:pt x="919" y="386"/>
                    </a:lnTo>
                    <a:lnTo>
                      <a:pt x="889" y="415"/>
                    </a:lnTo>
                    <a:lnTo>
                      <a:pt x="919" y="445"/>
                    </a:lnTo>
                    <a:lnTo>
                      <a:pt x="948" y="445"/>
                    </a:lnTo>
                    <a:lnTo>
                      <a:pt x="919" y="474"/>
                    </a:lnTo>
                    <a:lnTo>
                      <a:pt x="919" y="504"/>
                    </a:lnTo>
                    <a:lnTo>
                      <a:pt x="889" y="504"/>
                    </a:lnTo>
                    <a:lnTo>
                      <a:pt x="860" y="474"/>
                    </a:lnTo>
                    <a:lnTo>
                      <a:pt x="860" y="445"/>
                    </a:lnTo>
                    <a:lnTo>
                      <a:pt x="682" y="445"/>
                    </a:lnTo>
                    <a:lnTo>
                      <a:pt x="711" y="474"/>
                    </a:lnTo>
                    <a:lnTo>
                      <a:pt x="534" y="474"/>
                    </a:lnTo>
                    <a:lnTo>
                      <a:pt x="473" y="534"/>
                    </a:lnTo>
                    <a:lnTo>
                      <a:pt x="385" y="534"/>
                    </a:lnTo>
                    <a:lnTo>
                      <a:pt x="355" y="504"/>
                    </a:lnTo>
                    <a:lnTo>
                      <a:pt x="327" y="504"/>
                    </a:lnTo>
                    <a:lnTo>
                      <a:pt x="297" y="474"/>
                    </a:lnTo>
                    <a:lnTo>
                      <a:pt x="266" y="474"/>
                    </a:lnTo>
                    <a:lnTo>
                      <a:pt x="266" y="504"/>
                    </a:lnTo>
                    <a:lnTo>
                      <a:pt x="237" y="474"/>
                    </a:lnTo>
                    <a:lnTo>
                      <a:pt x="237" y="504"/>
                    </a:lnTo>
                    <a:lnTo>
                      <a:pt x="178" y="564"/>
                    </a:lnTo>
                    <a:lnTo>
                      <a:pt x="178" y="534"/>
                    </a:lnTo>
                    <a:lnTo>
                      <a:pt x="148" y="534"/>
                    </a:lnTo>
                    <a:lnTo>
                      <a:pt x="90" y="474"/>
                    </a:lnTo>
                    <a:lnTo>
                      <a:pt x="90" y="504"/>
                    </a:lnTo>
                    <a:lnTo>
                      <a:pt x="30" y="474"/>
                    </a:lnTo>
                    <a:lnTo>
                      <a:pt x="30" y="504"/>
                    </a:lnTo>
                    <a:lnTo>
                      <a:pt x="0" y="504"/>
                    </a:lnTo>
                    <a:lnTo>
                      <a:pt x="30" y="534"/>
                    </a:lnTo>
                    <a:lnTo>
                      <a:pt x="0" y="534"/>
                    </a:lnTo>
                    <a:lnTo>
                      <a:pt x="0" y="592"/>
                    </a:lnTo>
                    <a:lnTo>
                      <a:pt x="0" y="652"/>
                    </a:lnTo>
                    <a:lnTo>
                      <a:pt x="90" y="652"/>
                    </a:lnTo>
                    <a:lnTo>
                      <a:pt x="90" y="682"/>
                    </a:lnTo>
                    <a:lnTo>
                      <a:pt x="118" y="711"/>
                    </a:lnTo>
                    <a:lnTo>
                      <a:pt x="148" y="711"/>
                    </a:lnTo>
                    <a:lnTo>
                      <a:pt x="178" y="682"/>
                    </a:lnTo>
                    <a:lnTo>
                      <a:pt x="237" y="682"/>
                    </a:lnTo>
                    <a:lnTo>
                      <a:pt x="237" y="711"/>
                    </a:lnTo>
                    <a:lnTo>
                      <a:pt x="297" y="711"/>
                    </a:lnTo>
                    <a:lnTo>
                      <a:pt x="327" y="740"/>
                    </a:lnTo>
                    <a:lnTo>
                      <a:pt x="385" y="740"/>
                    </a:lnTo>
                    <a:lnTo>
                      <a:pt x="416" y="711"/>
                    </a:lnTo>
                    <a:lnTo>
                      <a:pt x="416" y="682"/>
                    </a:lnTo>
                    <a:lnTo>
                      <a:pt x="473" y="682"/>
                    </a:lnTo>
                    <a:lnTo>
                      <a:pt x="504" y="652"/>
                    </a:lnTo>
                    <a:lnTo>
                      <a:pt x="504" y="682"/>
                    </a:lnTo>
                    <a:lnTo>
                      <a:pt x="592" y="682"/>
                    </a:lnTo>
                    <a:lnTo>
                      <a:pt x="623" y="652"/>
                    </a:lnTo>
                    <a:lnTo>
                      <a:pt x="711" y="652"/>
                    </a:lnTo>
                    <a:lnTo>
                      <a:pt x="682" y="682"/>
                    </a:lnTo>
                    <a:lnTo>
                      <a:pt x="711" y="711"/>
                    </a:lnTo>
                    <a:lnTo>
                      <a:pt x="741" y="711"/>
                    </a:lnTo>
                    <a:lnTo>
                      <a:pt x="741" y="770"/>
                    </a:lnTo>
                    <a:lnTo>
                      <a:pt x="830" y="770"/>
                    </a:lnTo>
                    <a:lnTo>
                      <a:pt x="860" y="801"/>
                    </a:lnTo>
                    <a:lnTo>
                      <a:pt x="978" y="801"/>
                    </a:lnTo>
                    <a:lnTo>
                      <a:pt x="1008" y="829"/>
                    </a:lnTo>
                    <a:lnTo>
                      <a:pt x="1008" y="801"/>
                    </a:lnTo>
                    <a:lnTo>
                      <a:pt x="1038" y="801"/>
                    </a:lnTo>
                    <a:lnTo>
                      <a:pt x="1067" y="829"/>
                    </a:lnTo>
                    <a:lnTo>
                      <a:pt x="1096" y="829"/>
                    </a:lnTo>
                    <a:lnTo>
                      <a:pt x="1185" y="829"/>
                    </a:lnTo>
                    <a:lnTo>
                      <a:pt x="1246" y="859"/>
                    </a:lnTo>
                    <a:lnTo>
                      <a:pt x="1303" y="859"/>
                    </a:lnTo>
                    <a:lnTo>
                      <a:pt x="1333" y="889"/>
                    </a:lnTo>
                    <a:lnTo>
                      <a:pt x="1422" y="801"/>
                    </a:lnTo>
                    <a:lnTo>
                      <a:pt x="1601" y="801"/>
                    </a:lnTo>
                    <a:lnTo>
                      <a:pt x="1629" y="770"/>
                    </a:lnTo>
                    <a:lnTo>
                      <a:pt x="1719" y="770"/>
                    </a:lnTo>
                    <a:lnTo>
                      <a:pt x="1719" y="711"/>
                    </a:lnTo>
                    <a:lnTo>
                      <a:pt x="1747" y="711"/>
                    </a:lnTo>
                    <a:lnTo>
                      <a:pt x="1778" y="682"/>
                    </a:lnTo>
                    <a:lnTo>
                      <a:pt x="1838" y="682"/>
                    </a:lnTo>
                    <a:lnTo>
                      <a:pt x="1838" y="564"/>
                    </a:lnTo>
                    <a:lnTo>
                      <a:pt x="1897" y="504"/>
                    </a:lnTo>
                    <a:lnTo>
                      <a:pt x="1897" y="474"/>
                    </a:lnTo>
                    <a:lnTo>
                      <a:pt x="1867" y="445"/>
                    </a:lnTo>
                    <a:lnTo>
                      <a:pt x="1867" y="415"/>
                    </a:lnTo>
                    <a:lnTo>
                      <a:pt x="1897" y="415"/>
                    </a:lnTo>
                    <a:lnTo>
                      <a:pt x="1926" y="445"/>
                    </a:lnTo>
                    <a:lnTo>
                      <a:pt x="1985" y="445"/>
                    </a:lnTo>
                    <a:lnTo>
                      <a:pt x="1985" y="386"/>
                    </a:lnTo>
                    <a:lnTo>
                      <a:pt x="2015" y="356"/>
                    </a:lnTo>
                    <a:lnTo>
                      <a:pt x="1985" y="356"/>
                    </a:lnTo>
                    <a:lnTo>
                      <a:pt x="2015" y="327"/>
                    </a:lnTo>
                    <a:lnTo>
                      <a:pt x="1956" y="267"/>
                    </a:lnTo>
                    <a:lnTo>
                      <a:pt x="1956" y="236"/>
                    </a:lnTo>
                    <a:lnTo>
                      <a:pt x="1926" y="209"/>
                    </a:lnTo>
                    <a:lnTo>
                      <a:pt x="1926" y="179"/>
                    </a:lnTo>
                    <a:lnTo>
                      <a:pt x="1956" y="148"/>
                    </a:lnTo>
                    <a:lnTo>
                      <a:pt x="1956" y="118"/>
                    </a:lnTo>
                    <a:lnTo>
                      <a:pt x="1926" y="90"/>
                    </a:lnTo>
                    <a:lnTo>
                      <a:pt x="1867" y="90"/>
                    </a:lnTo>
                    <a:lnTo>
                      <a:pt x="1838" y="61"/>
                    </a:lnTo>
                    <a:close/>
                  </a:path>
                </a:pathLst>
              </a:custGeom>
              <a:solidFill>
                <a:srgbClr val="FCA77E"/>
              </a:solidFill>
              <a:ln w="9525">
                <a:noFill/>
                <a:round/>
                <a:headEnd/>
                <a:tailEnd/>
              </a:ln>
            </p:spPr>
            <p:txBody>
              <a:bodyPr/>
              <a:lstStyle/>
              <a:p>
                <a:endParaRPr lang="en-GB"/>
              </a:p>
            </p:txBody>
          </p:sp>
          <p:sp>
            <p:nvSpPr>
              <p:cNvPr id="19550" name="Freeform 94"/>
              <p:cNvSpPr>
                <a:spLocks/>
              </p:cNvSpPr>
              <p:nvPr/>
            </p:nvSpPr>
            <p:spPr bwMode="auto">
              <a:xfrm>
                <a:off x="3435" y="2786"/>
                <a:ext cx="215" cy="118"/>
              </a:xfrm>
              <a:custGeom>
                <a:avLst/>
                <a:gdLst/>
                <a:ahLst/>
                <a:cxnLst>
                  <a:cxn ang="0">
                    <a:pos x="770" y="59"/>
                  </a:cxn>
                  <a:cxn ang="0">
                    <a:pos x="770" y="29"/>
                  </a:cxn>
                  <a:cxn ang="0">
                    <a:pos x="740" y="0"/>
                  </a:cxn>
                  <a:cxn ang="0">
                    <a:pos x="709" y="0"/>
                  </a:cxn>
                  <a:cxn ang="0">
                    <a:pos x="681" y="0"/>
                  </a:cxn>
                  <a:cxn ang="0">
                    <a:pos x="681" y="59"/>
                  </a:cxn>
                  <a:cxn ang="0">
                    <a:pos x="591" y="59"/>
                  </a:cxn>
                  <a:cxn ang="0">
                    <a:pos x="563" y="90"/>
                  </a:cxn>
                  <a:cxn ang="0">
                    <a:pos x="384" y="90"/>
                  </a:cxn>
                  <a:cxn ang="0">
                    <a:pos x="295" y="178"/>
                  </a:cxn>
                  <a:cxn ang="0">
                    <a:pos x="265" y="148"/>
                  </a:cxn>
                  <a:cxn ang="0">
                    <a:pos x="208" y="148"/>
                  </a:cxn>
                  <a:cxn ang="0">
                    <a:pos x="147" y="118"/>
                  </a:cxn>
                  <a:cxn ang="0">
                    <a:pos x="58" y="118"/>
                  </a:cxn>
                  <a:cxn ang="0">
                    <a:pos x="58" y="148"/>
                  </a:cxn>
                  <a:cxn ang="0">
                    <a:pos x="29" y="148"/>
                  </a:cxn>
                  <a:cxn ang="0">
                    <a:pos x="0" y="178"/>
                  </a:cxn>
                  <a:cxn ang="0">
                    <a:pos x="0" y="209"/>
                  </a:cxn>
                  <a:cxn ang="0">
                    <a:pos x="29" y="209"/>
                  </a:cxn>
                  <a:cxn ang="0">
                    <a:pos x="58" y="236"/>
                  </a:cxn>
                  <a:cxn ang="0">
                    <a:pos x="29" y="266"/>
                  </a:cxn>
                  <a:cxn ang="0">
                    <a:pos x="29" y="297"/>
                  </a:cxn>
                  <a:cxn ang="0">
                    <a:pos x="58" y="327"/>
                  </a:cxn>
                  <a:cxn ang="0">
                    <a:pos x="29" y="355"/>
                  </a:cxn>
                  <a:cxn ang="0">
                    <a:pos x="88" y="355"/>
                  </a:cxn>
                  <a:cxn ang="0">
                    <a:pos x="117" y="385"/>
                  </a:cxn>
                  <a:cxn ang="0">
                    <a:pos x="117" y="415"/>
                  </a:cxn>
                  <a:cxn ang="0">
                    <a:pos x="88" y="445"/>
                  </a:cxn>
                  <a:cxn ang="0">
                    <a:pos x="58" y="445"/>
                  </a:cxn>
                  <a:cxn ang="0">
                    <a:pos x="29" y="473"/>
                  </a:cxn>
                  <a:cxn ang="0">
                    <a:pos x="147" y="473"/>
                  </a:cxn>
                  <a:cxn ang="0">
                    <a:pos x="147" y="445"/>
                  </a:cxn>
                  <a:cxn ang="0">
                    <a:pos x="177" y="473"/>
                  </a:cxn>
                  <a:cxn ang="0">
                    <a:pos x="208" y="473"/>
                  </a:cxn>
                  <a:cxn ang="0">
                    <a:pos x="235" y="445"/>
                  </a:cxn>
                  <a:cxn ang="0">
                    <a:pos x="235" y="473"/>
                  </a:cxn>
                  <a:cxn ang="0">
                    <a:pos x="265" y="473"/>
                  </a:cxn>
                  <a:cxn ang="0">
                    <a:pos x="295" y="445"/>
                  </a:cxn>
                  <a:cxn ang="0">
                    <a:pos x="295" y="415"/>
                  </a:cxn>
                  <a:cxn ang="0">
                    <a:pos x="326" y="415"/>
                  </a:cxn>
                  <a:cxn ang="0">
                    <a:pos x="384" y="473"/>
                  </a:cxn>
                  <a:cxn ang="0">
                    <a:pos x="472" y="473"/>
                  </a:cxn>
                  <a:cxn ang="0">
                    <a:pos x="502" y="445"/>
                  </a:cxn>
                  <a:cxn ang="0">
                    <a:pos x="502" y="415"/>
                  </a:cxn>
                  <a:cxn ang="0">
                    <a:pos x="533" y="415"/>
                  </a:cxn>
                  <a:cxn ang="0">
                    <a:pos x="502" y="385"/>
                  </a:cxn>
                  <a:cxn ang="0">
                    <a:pos x="533" y="355"/>
                  </a:cxn>
                  <a:cxn ang="0">
                    <a:pos x="622" y="355"/>
                  </a:cxn>
                  <a:cxn ang="0">
                    <a:pos x="622" y="297"/>
                  </a:cxn>
                  <a:cxn ang="0">
                    <a:pos x="591" y="266"/>
                  </a:cxn>
                  <a:cxn ang="0">
                    <a:pos x="591" y="209"/>
                  </a:cxn>
                  <a:cxn ang="0">
                    <a:pos x="681" y="209"/>
                  </a:cxn>
                  <a:cxn ang="0">
                    <a:pos x="740" y="148"/>
                  </a:cxn>
                  <a:cxn ang="0">
                    <a:pos x="770" y="118"/>
                  </a:cxn>
                  <a:cxn ang="0">
                    <a:pos x="829" y="118"/>
                  </a:cxn>
                  <a:cxn ang="0">
                    <a:pos x="859" y="148"/>
                  </a:cxn>
                  <a:cxn ang="0">
                    <a:pos x="829" y="90"/>
                  </a:cxn>
                  <a:cxn ang="0">
                    <a:pos x="800" y="90"/>
                  </a:cxn>
                  <a:cxn ang="0">
                    <a:pos x="770" y="59"/>
                  </a:cxn>
                </a:cxnLst>
                <a:rect l="0" t="0" r="r" b="b"/>
                <a:pathLst>
                  <a:path w="859" h="473">
                    <a:moveTo>
                      <a:pt x="770" y="59"/>
                    </a:moveTo>
                    <a:lnTo>
                      <a:pt x="770" y="29"/>
                    </a:lnTo>
                    <a:lnTo>
                      <a:pt x="740" y="0"/>
                    </a:lnTo>
                    <a:lnTo>
                      <a:pt x="709" y="0"/>
                    </a:lnTo>
                    <a:lnTo>
                      <a:pt x="681" y="0"/>
                    </a:lnTo>
                    <a:lnTo>
                      <a:pt x="681" y="59"/>
                    </a:lnTo>
                    <a:lnTo>
                      <a:pt x="591" y="59"/>
                    </a:lnTo>
                    <a:lnTo>
                      <a:pt x="563" y="90"/>
                    </a:lnTo>
                    <a:lnTo>
                      <a:pt x="384" y="90"/>
                    </a:lnTo>
                    <a:lnTo>
                      <a:pt x="295" y="178"/>
                    </a:lnTo>
                    <a:lnTo>
                      <a:pt x="265" y="148"/>
                    </a:lnTo>
                    <a:lnTo>
                      <a:pt x="208" y="148"/>
                    </a:lnTo>
                    <a:lnTo>
                      <a:pt x="147" y="118"/>
                    </a:lnTo>
                    <a:lnTo>
                      <a:pt x="58" y="118"/>
                    </a:lnTo>
                    <a:lnTo>
                      <a:pt x="58" y="148"/>
                    </a:lnTo>
                    <a:lnTo>
                      <a:pt x="29" y="148"/>
                    </a:lnTo>
                    <a:lnTo>
                      <a:pt x="0" y="178"/>
                    </a:lnTo>
                    <a:lnTo>
                      <a:pt x="0" y="209"/>
                    </a:lnTo>
                    <a:lnTo>
                      <a:pt x="29" y="209"/>
                    </a:lnTo>
                    <a:lnTo>
                      <a:pt x="58" y="236"/>
                    </a:lnTo>
                    <a:lnTo>
                      <a:pt x="29" y="266"/>
                    </a:lnTo>
                    <a:lnTo>
                      <a:pt x="29" y="297"/>
                    </a:lnTo>
                    <a:lnTo>
                      <a:pt x="58" y="327"/>
                    </a:lnTo>
                    <a:lnTo>
                      <a:pt x="29" y="355"/>
                    </a:lnTo>
                    <a:lnTo>
                      <a:pt x="88" y="355"/>
                    </a:lnTo>
                    <a:lnTo>
                      <a:pt x="117" y="385"/>
                    </a:lnTo>
                    <a:lnTo>
                      <a:pt x="117" y="415"/>
                    </a:lnTo>
                    <a:lnTo>
                      <a:pt x="88" y="445"/>
                    </a:lnTo>
                    <a:lnTo>
                      <a:pt x="58" y="445"/>
                    </a:lnTo>
                    <a:lnTo>
                      <a:pt x="29" y="473"/>
                    </a:lnTo>
                    <a:lnTo>
                      <a:pt x="147" y="473"/>
                    </a:lnTo>
                    <a:lnTo>
                      <a:pt x="147" y="445"/>
                    </a:lnTo>
                    <a:lnTo>
                      <a:pt x="177" y="473"/>
                    </a:lnTo>
                    <a:lnTo>
                      <a:pt x="208" y="473"/>
                    </a:lnTo>
                    <a:lnTo>
                      <a:pt x="235" y="445"/>
                    </a:lnTo>
                    <a:lnTo>
                      <a:pt x="235" y="473"/>
                    </a:lnTo>
                    <a:lnTo>
                      <a:pt x="265" y="473"/>
                    </a:lnTo>
                    <a:lnTo>
                      <a:pt x="295" y="445"/>
                    </a:lnTo>
                    <a:lnTo>
                      <a:pt x="295" y="415"/>
                    </a:lnTo>
                    <a:lnTo>
                      <a:pt x="326" y="415"/>
                    </a:lnTo>
                    <a:lnTo>
                      <a:pt x="384" y="473"/>
                    </a:lnTo>
                    <a:lnTo>
                      <a:pt x="472" y="473"/>
                    </a:lnTo>
                    <a:lnTo>
                      <a:pt x="502" y="445"/>
                    </a:lnTo>
                    <a:lnTo>
                      <a:pt x="502" y="415"/>
                    </a:lnTo>
                    <a:lnTo>
                      <a:pt x="533" y="415"/>
                    </a:lnTo>
                    <a:lnTo>
                      <a:pt x="502" y="385"/>
                    </a:lnTo>
                    <a:lnTo>
                      <a:pt x="533" y="355"/>
                    </a:lnTo>
                    <a:lnTo>
                      <a:pt x="622" y="355"/>
                    </a:lnTo>
                    <a:lnTo>
                      <a:pt x="622" y="297"/>
                    </a:lnTo>
                    <a:lnTo>
                      <a:pt x="591" y="266"/>
                    </a:lnTo>
                    <a:lnTo>
                      <a:pt x="591" y="209"/>
                    </a:lnTo>
                    <a:lnTo>
                      <a:pt x="681" y="209"/>
                    </a:lnTo>
                    <a:lnTo>
                      <a:pt x="740" y="148"/>
                    </a:lnTo>
                    <a:lnTo>
                      <a:pt x="770" y="118"/>
                    </a:lnTo>
                    <a:lnTo>
                      <a:pt x="829" y="118"/>
                    </a:lnTo>
                    <a:lnTo>
                      <a:pt x="859" y="148"/>
                    </a:lnTo>
                    <a:lnTo>
                      <a:pt x="829" y="90"/>
                    </a:lnTo>
                    <a:lnTo>
                      <a:pt x="800" y="90"/>
                    </a:lnTo>
                    <a:lnTo>
                      <a:pt x="770" y="59"/>
                    </a:lnTo>
                    <a:close/>
                  </a:path>
                </a:pathLst>
              </a:custGeom>
              <a:solidFill>
                <a:srgbClr val="8FB5BE"/>
              </a:solidFill>
              <a:ln w="9525">
                <a:noFill/>
                <a:round/>
                <a:headEnd/>
                <a:tailEnd/>
              </a:ln>
            </p:spPr>
            <p:txBody>
              <a:bodyPr/>
              <a:lstStyle/>
              <a:p>
                <a:endParaRPr lang="en-GB"/>
              </a:p>
            </p:txBody>
          </p:sp>
          <p:sp>
            <p:nvSpPr>
              <p:cNvPr id="19551" name="Freeform 95"/>
              <p:cNvSpPr>
                <a:spLocks/>
              </p:cNvSpPr>
              <p:nvPr/>
            </p:nvSpPr>
            <p:spPr bwMode="auto">
              <a:xfrm>
                <a:off x="3442" y="2815"/>
                <a:ext cx="393" cy="304"/>
              </a:xfrm>
              <a:custGeom>
                <a:avLst/>
                <a:gdLst/>
                <a:ahLst/>
                <a:cxnLst>
                  <a:cxn ang="0">
                    <a:pos x="859" y="30"/>
                  </a:cxn>
                  <a:cxn ang="0">
                    <a:pos x="741" y="0"/>
                  </a:cxn>
                  <a:cxn ang="0">
                    <a:pos x="741" y="60"/>
                  </a:cxn>
                  <a:cxn ang="0">
                    <a:pos x="652" y="91"/>
                  </a:cxn>
                  <a:cxn ang="0">
                    <a:pos x="593" y="179"/>
                  </a:cxn>
                  <a:cxn ang="0">
                    <a:pos x="473" y="267"/>
                  </a:cxn>
                  <a:cxn ang="0">
                    <a:pos x="473" y="327"/>
                  </a:cxn>
                  <a:cxn ang="0">
                    <a:pos x="297" y="297"/>
                  </a:cxn>
                  <a:cxn ang="0">
                    <a:pos x="236" y="355"/>
                  </a:cxn>
                  <a:cxn ang="0">
                    <a:pos x="179" y="355"/>
                  </a:cxn>
                  <a:cxn ang="0">
                    <a:pos x="118" y="355"/>
                  </a:cxn>
                  <a:cxn ang="0">
                    <a:pos x="29" y="416"/>
                  </a:cxn>
                  <a:cxn ang="0">
                    <a:pos x="29" y="474"/>
                  </a:cxn>
                  <a:cxn ang="0">
                    <a:pos x="118" y="592"/>
                  </a:cxn>
                  <a:cxn ang="0">
                    <a:pos x="148" y="504"/>
                  </a:cxn>
                  <a:cxn ang="0">
                    <a:pos x="206" y="445"/>
                  </a:cxn>
                  <a:cxn ang="0">
                    <a:pos x="325" y="474"/>
                  </a:cxn>
                  <a:cxn ang="0">
                    <a:pos x="386" y="504"/>
                  </a:cxn>
                  <a:cxn ang="0">
                    <a:pos x="386" y="592"/>
                  </a:cxn>
                  <a:cxn ang="0">
                    <a:pos x="355" y="652"/>
                  </a:cxn>
                  <a:cxn ang="0">
                    <a:pos x="504" y="741"/>
                  </a:cxn>
                  <a:cxn ang="0">
                    <a:pos x="534" y="770"/>
                  </a:cxn>
                  <a:cxn ang="0">
                    <a:pos x="443" y="770"/>
                  </a:cxn>
                  <a:cxn ang="0">
                    <a:pos x="652" y="947"/>
                  </a:cxn>
                  <a:cxn ang="0">
                    <a:pos x="711" y="1038"/>
                  </a:cxn>
                  <a:cxn ang="0">
                    <a:pos x="889" y="1038"/>
                  </a:cxn>
                  <a:cxn ang="0">
                    <a:pos x="1037" y="1126"/>
                  </a:cxn>
                  <a:cxn ang="0">
                    <a:pos x="1126" y="1215"/>
                  </a:cxn>
                  <a:cxn ang="0">
                    <a:pos x="1126" y="1156"/>
                  </a:cxn>
                  <a:cxn ang="0">
                    <a:pos x="1037" y="1095"/>
                  </a:cxn>
                  <a:cxn ang="0">
                    <a:pos x="978" y="1008"/>
                  </a:cxn>
                  <a:cxn ang="0">
                    <a:pos x="889" y="920"/>
                  </a:cxn>
                  <a:cxn ang="0">
                    <a:pos x="830" y="859"/>
                  </a:cxn>
                  <a:cxn ang="0">
                    <a:pos x="771" y="800"/>
                  </a:cxn>
                  <a:cxn ang="0">
                    <a:pos x="711" y="711"/>
                  </a:cxn>
                  <a:cxn ang="0">
                    <a:pos x="680" y="622"/>
                  </a:cxn>
                  <a:cxn ang="0">
                    <a:pos x="593" y="592"/>
                  </a:cxn>
                  <a:cxn ang="0">
                    <a:pos x="593" y="474"/>
                  </a:cxn>
                  <a:cxn ang="0">
                    <a:pos x="680" y="474"/>
                  </a:cxn>
                  <a:cxn ang="0">
                    <a:pos x="771" y="474"/>
                  </a:cxn>
                  <a:cxn ang="0">
                    <a:pos x="889" y="445"/>
                  </a:cxn>
                  <a:cxn ang="0">
                    <a:pos x="978" y="445"/>
                  </a:cxn>
                  <a:cxn ang="0">
                    <a:pos x="1392" y="504"/>
                  </a:cxn>
                  <a:cxn ang="0">
                    <a:pos x="1453" y="564"/>
                  </a:cxn>
                  <a:cxn ang="0">
                    <a:pos x="1510" y="445"/>
                  </a:cxn>
                  <a:cxn ang="0">
                    <a:pos x="1510" y="416"/>
                  </a:cxn>
                  <a:cxn ang="0">
                    <a:pos x="1510" y="327"/>
                  </a:cxn>
                  <a:cxn ang="0">
                    <a:pos x="1422" y="237"/>
                  </a:cxn>
                  <a:cxn ang="0">
                    <a:pos x="1334" y="267"/>
                  </a:cxn>
                  <a:cxn ang="0">
                    <a:pos x="1096" y="237"/>
                  </a:cxn>
                  <a:cxn ang="0">
                    <a:pos x="1037" y="179"/>
                  </a:cxn>
                  <a:cxn ang="0">
                    <a:pos x="1008" y="148"/>
                  </a:cxn>
                  <a:cxn ang="0">
                    <a:pos x="948" y="91"/>
                  </a:cxn>
                </a:cxnLst>
                <a:rect l="0" t="0" r="r" b="b"/>
                <a:pathLst>
                  <a:path w="1571" h="1215">
                    <a:moveTo>
                      <a:pt x="889" y="60"/>
                    </a:moveTo>
                    <a:lnTo>
                      <a:pt x="859" y="60"/>
                    </a:lnTo>
                    <a:lnTo>
                      <a:pt x="859" y="30"/>
                    </a:lnTo>
                    <a:lnTo>
                      <a:pt x="830" y="30"/>
                    </a:lnTo>
                    <a:lnTo>
                      <a:pt x="800" y="0"/>
                    </a:lnTo>
                    <a:lnTo>
                      <a:pt x="741" y="0"/>
                    </a:lnTo>
                    <a:lnTo>
                      <a:pt x="711" y="30"/>
                    </a:lnTo>
                    <a:lnTo>
                      <a:pt x="741" y="30"/>
                    </a:lnTo>
                    <a:lnTo>
                      <a:pt x="741" y="60"/>
                    </a:lnTo>
                    <a:lnTo>
                      <a:pt x="711" y="60"/>
                    </a:lnTo>
                    <a:lnTo>
                      <a:pt x="711" y="30"/>
                    </a:lnTo>
                    <a:lnTo>
                      <a:pt x="652" y="91"/>
                    </a:lnTo>
                    <a:lnTo>
                      <a:pt x="562" y="91"/>
                    </a:lnTo>
                    <a:lnTo>
                      <a:pt x="562" y="148"/>
                    </a:lnTo>
                    <a:lnTo>
                      <a:pt x="593" y="179"/>
                    </a:lnTo>
                    <a:lnTo>
                      <a:pt x="593" y="237"/>
                    </a:lnTo>
                    <a:lnTo>
                      <a:pt x="504" y="237"/>
                    </a:lnTo>
                    <a:lnTo>
                      <a:pt x="473" y="267"/>
                    </a:lnTo>
                    <a:lnTo>
                      <a:pt x="504" y="297"/>
                    </a:lnTo>
                    <a:lnTo>
                      <a:pt x="473" y="297"/>
                    </a:lnTo>
                    <a:lnTo>
                      <a:pt x="473" y="327"/>
                    </a:lnTo>
                    <a:lnTo>
                      <a:pt x="443" y="355"/>
                    </a:lnTo>
                    <a:lnTo>
                      <a:pt x="355" y="355"/>
                    </a:lnTo>
                    <a:lnTo>
                      <a:pt x="297" y="297"/>
                    </a:lnTo>
                    <a:lnTo>
                      <a:pt x="266" y="297"/>
                    </a:lnTo>
                    <a:lnTo>
                      <a:pt x="266" y="327"/>
                    </a:lnTo>
                    <a:lnTo>
                      <a:pt x="236" y="355"/>
                    </a:lnTo>
                    <a:lnTo>
                      <a:pt x="206" y="355"/>
                    </a:lnTo>
                    <a:lnTo>
                      <a:pt x="206" y="327"/>
                    </a:lnTo>
                    <a:lnTo>
                      <a:pt x="179" y="355"/>
                    </a:lnTo>
                    <a:lnTo>
                      <a:pt x="148" y="355"/>
                    </a:lnTo>
                    <a:lnTo>
                      <a:pt x="118" y="327"/>
                    </a:lnTo>
                    <a:lnTo>
                      <a:pt x="118" y="355"/>
                    </a:lnTo>
                    <a:lnTo>
                      <a:pt x="0" y="355"/>
                    </a:lnTo>
                    <a:lnTo>
                      <a:pt x="0" y="386"/>
                    </a:lnTo>
                    <a:lnTo>
                      <a:pt x="29" y="416"/>
                    </a:lnTo>
                    <a:lnTo>
                      <a:pt x="0" y="416"/>
                    </a:lnTo>
                    <a:lnTo>
                      <a:pt x="29" y="445"/>
                    </a:lnTo>
                    <a:lnTo>
                      <a:pt x="29" y="474"/>
                    </a:lnTo>
                    <a:lnTo>
                      <a:pt x="59" y="504"/>
                    </a:lnTo>
                    <a:lnTo>
                      <a:pt x="59" y="534"/>
                    </a:lnTo>
                    <a:lnTo>
                      <a:pt x="118" y="592"/>
                    </a:lnTo>
                    <a:lnTo>
                      <a:pt x="118" y="564"/>
                    </a:lnTo>
                    <a:lnTo>
                      <a:pt x="148" y="534"/>
                    </a:lnTo>
                    <a:lnTo>
                      <a:pt x="148" y="504"/>
                    </a:lnTo>
                    <a:lnTo>
                      <a:pt x="179" y="504"/>
                    </a:lnTo>
                    <a:lnTo>
                      <a:pt x="179" y="445"/>
                    </a:lnTo>
                    <a:lnTo>
                      <a:pt x="206" y="445"/>
                    </a:lnTo>
                    <a:lnTo>
                      <a:pt x="206" y="386"/>
                    </a:lnTo>
                    <a:lnTo>
                      <a:pt x="236" y="386"/>
                    </a:lnTo>
                    <a:lnTo>
                      <a:pt x="325" y="474"/>
                    </a:lnTo>
                    <a:lnTo>
                      <a:pt x="355" y="474"/>
                    </a:lnTo>
                    <a:lnTo>
                      <a:pt x="355" y="504"/>
                    </a:lnTo>
                    <a:lnTo>
                      <a:pt x="386" y="504"/>
                    </a:lnTo>
                    <a:lnTo>
                      <a:pt x="386" y="534"/>
                    </a:lnTo>
                    <a:lnTo>
                      <a:pt x="355" y="564"/>
                    </a:lnTo>
                    <a:lnTo>
                      <a:pt x="386" y="592"/>
                    </a:lnTo>
                    <a:lnTo>
                      <a:pt x="386" y="622"/>
                    </a:lnTo>
                    <a:lnTo>
                      <a:pt x="416" y="652"/>
                    </a:lnTo>
                    <a:lnTo>
                      <a:pt x="355" y="652"/>
                    </a:lnTo>
                    <a:lnTo>
                      <a:pt x="443" y="741"/>
                    </a:lnTo>
                    <a:lnTo>
                      <a:pt x="473" y="713"/>
                    </a:lnTo>
                    <a:lnTo>
                      <a:pt x="504" y="741"/>
                    </a:lnTo>
                    <a:lnTo>
                      <a:pt x="534" y="741"/>
                    </a:lnTo>
                    <a:lnTo>
                      <a:pt x="562" y="770"/>
                    </a:lnTo>
                    <a:lnTo>
                      <a:pt x="534" y="770"/>
                    </a:lnTo>
                    <a:lnTo>
                      <a:pt x="504" y="741"/>
                    </a:lnTo>
                    <a:lnTo>
                      <a:pt x="473" y="741"/>
                    </a:lnTo>
                    <a:lnTo>
                      <a:pt x="443" y="770"/>
                    </a:lnTo>
                    <a:lnTo>
                      <a:pt x="593" y="920"/>
                    </a:lnTo>
                    <a:lnTo>
                      <a:pt x="623" y="920"/>
                    </a:lnTo>
                    <a:lnTo>
                      <a:pt x="652" y="947"/>
                    </a:lnTo>
                    <a:lnTo>
                      <a:pt x="680" y="947"/>
                    </a:lnTo>
                    <a:lnTo>
                      <a:pt x="652" y="977"/>
                    </a:lnTo>
                    <a:lnTo>
                      <a:pt x="711" y="1038"/>
                    </a:lnTo>
                    <a:lnTo>
                      <a:pt x="741" y="1008"/>
                    </a:lnTo>
                    <a:lnTo>
                      <a:pt x="800" y="1008"/>
                    </a:lnTo>
                    <a:lnTo>
                      <a:pt x="889" y="1038"/>
                    </a:lnTo>
                    <a:lnTo>
                      <a:pt x="918" y="1038"/>
                    </a:lnTo>
                    <a:lnTo>
                      <a:pt x="1008" y="1126"/>
                    </a:lnTo>
                    <a:lnTo>
                      <a:pt x="1037" y="1126"/>
                    </a:lnTo>
                    <a:lnTo>
                      <a:pt x="1037" y="1156"/>
                    </a:lnTo>
                    <a:lnTo>
                      <a:pt x="1066" y="1156"/>
                    </a:lnTo>
                    <a:lnTo>
                      <a:pt x="1126" y="1215"/>
                    </a:lnTo>
                    <a:lnTo>
                      <a:pt x="1155" y="1184"/>
                    </a:lnTo>
                    <a:lnTo>
                      <a:pt x="1155" y="1156"/>
                    </a:lnTo>
                    <a:lnTo>
                      <a:pt x="1126" y="1156"/>
                    </a:lnTo>
                    <a:lnTo>
                      <a:pt x="1096" y="1126"/>
                    </a:lnTo>
                    <a:lnTo>
                      <a:pt x="1066" y="1126"/>
                    </a:lnTo>
                    <a:lnTo>
                      <a:pt x="1037" y="1095"/>
                    </a:lnTo>
                    <a:lnTo>
                      <a:pt x="1037" y="1038"/>
                    </a:lnTo>
                    <a:lnTo>
                      <a:pt x="1008" y="1008"/>
                    </a:lnTo>
                    <a:lnTo>
                      <a:pt x="978" y="1008"/>
                    </a:lnTo>
                    <a:lnTo>
                      <a:pt x="948" y="947"/>
                    </a:lnTo>
                    <a:lnTo>
                      <a:pt x="889" y="947"/>
                    </a:lnTo>
                    <a:lnTo>
                      <a:pt x="889" y="920"/>
                    </a:lnTo>
                    <a:lnTo>
                      <a:pt x="859" y="889"/>
                    </a:lnTo>
                    <a:lnTo>
                      <a:pt x="859" y="859"/>
                    </a:lnTo>
                    <a:lnTo>
                      <a:pt x="830" y="859"/>
                    </a:lnTo>
                    <a:lnTo>
                      <a:pt x="800" y="829"/>
                    </a:lnTo>
                    <a:lnTo>
                      <a:pt x="771" y="829"/>
                    </a:lnTo>
                    <a:lnTo>
                      <a:pt x="771" y="800"/>
                    </a:lnTo>
                    <a:lnTo>
                      <a:pt x="741" y="770"/>
                    </a:lnTo>
                    <a:lnTo>
                      <a:pt x="741" y="741"/>
                    </a:lnTo>
                    <a:lnTo>
                      <a:pt x="711" y="711"/>
                    </a:lnTo>
                    <a:lnTo>
                      <a:pt x="711" y="682"/>
                    </a:lnTo>
                    <a:lnTo>
                      <a:pt x="680" y="682"/>
                    </a:lnTo>
                    <a:lnTo>
                      <a:pt x="680" y="622"/>
                    </a:lnTo>
                    <a:lnTo>
                      <a:pt x="652" y="622"/>
                    </a:lnTo>
                    <a:lnTo>
                      <a:pt x="623" y="592"/>
                    </a:lnTo>
                    <a:lnTo>
                      <a:pt x="593" y="592"/>
                    </a:lnTo>
                    <a:lnTo>
                      <a:pt x="623" y="564"/>
                    </a:lnTo>
                    <a:lnTo>
                      <a:pt x="623" y="504"/>
                    </a:lnTo>
                    <a:lnTo>
                      <a:pt x="593" y="474"/>
                    </a:lnTo>
                    <a:lnTo>
                      <a:pt x="623" y="445"/>
                    </a:lnTo>
                    <a:lnTo>
                      <a:pt x="680" y="445"/>
                    </a:lnTo>
                    <a:lnTo>
                      <a:pt x="680" y="474"/>
                    </a:lnTo>
                    <a:lnTo>
                      <a:pt x="711" y="504"/>
                    </a:lnTo>
                    <a:lnTo>
                      <a:pt x="741" y="504"/>
                    </a:lnTo>
                    <a:lnTo>
                      <a:pt x="771" y="474"/>
                    </a:lnTo>
                    <a:lnTo>
                      <a:pt x="800" y="474"/>
                    </a:lnTo>
                    <a:lnTo>
                      <a:pt x="800" y="445"/>
                    </a:lnTo>
                    <a:lnTo>
                      <a:pt x="889" y="445"/>
                    </a:lnTo>
                    <a:lnTo>
                      <a:pt x="918" y="416"/>
                    </a:lnTo>
                    <a:lnTo>
                      <a:pt x="948" y="445"/>
                    </a:lnTo>
                    <a:lnTo>
                      <a:pt x="978" y="445"/>
                    </a:lnTo>
                    <a:lnTo>
                      <a:pt x="1008" y="474"/>
                    </a:lnTo>
                    <a:lnTo>
                      <a:pt x="1364" y="474"/>
                    </a:lnTo>
                    <a:lnTo>
                      <a:pt x="1392" y="504"/>
                    </a:lnTo>
                    <a:lnTo>
                      <a:pt x="1422" y="504"/>
                    </a:lnTo>
                    <a:lnTo>
                      <a:pt x="1422" y="534"/>
                    </a:lnTo>
                    <a:lnTo>
                      <a:pt x="1453" y="564"/>
                    </a:lnTo>
                    <a:lnTo>
                      <a:pt x="1482" y="564"/>
                    </a:lnTo>
                    <a:lnTo>
                      <a:pt x="1510" y="504"/>
                    </a:lnTo>
                    <a:lnTo>
                      <a:pt x="1510" y="445"/>
                    </a:lnTo>
                    <a:lnTo>
                      <a:pt x="1571" y="445"/>
                    </a:lnTo>
                    <a:lnTo>
                      <a:pt x="1541" y="416"/>
                    </a:lnTo>
                    <a:lnTo>
                      <a:pt x="1510" y="416"/>
                    </a:lnTo>
                    <a:lnTo>
                      <a:pt x="1482" y="386"/>
                    </a:lnTo>
                    <a:lnTo>
                      <a:pt x="1482" y="355"/>
                    </a:lnTo>
                    <a:lnTo>
                      <a:pt x="1510" y="327"/>
                    </a:lnTo>
                    <a:lnTo>
                      <a:pt x="1453" y="327"/>
                    </a:lnTo>
                    <a:lnTo>
                      <a:pt x="1453" y="237"/>
                    </a:lnTo>
                    <a:lnTo>
                      <a:pt x="1422" y="237"/>
                    </a:lnTo>
                    <a:lnTo>
                      <a:pt x="1422" y="209"/>
                    </a:lnTo>
                    <a:lnTo>
                      <a:pt x="1392" y="209"/>
                    </a:lnTo>
                    <a:lnTo>
                      <a:pt x="1334" y="267"/>
                    </a:lnTo>
                    <a:lnTo>
                      <a:pt x="1273" y="267"/>
                    </a:lnTo>
                    <a:lnTo>
                      <a:pt x="1273" y="237"/>
                    </a:lnTo>
                    <a:lnTo>
                      <a:pt x="1096" y="237"/>
                    </a:lnTo>
                    <a:lnTo>
                      <a:pt x="1096" y="209"/>
                    </a:lnTo>
                    <a:lnTo>
                      <a:pt x="1066" y="209"/>
                    </a:lnTo>
                    <a:lnTo>
                      <a:pt x="1037" y="179"/>
                    </a:lnTo>
                    <a:lnTo>
                      <a:pt x="1037" y="209"/>
                    </a:lnTo>
                    <a:lnTo>
                      <a:pt x="1008" y="179"/>
                    </a:lnTo>
                    <a:lnTo>
                      <a:pt x="1008" y="148"/>
                    </a:lnTo>
                    <a:lnTo>
                      <a:pt x="978" y="148"/>
                    </a:lnTo>
                    <a:lnTo>
                      <a:pt x="948" y="118"/>
                    </a:lnTo>
                    <a:lnTo>
                      <a:pt x="948" y="91"/>
                    </a:lnTo>
                    <a:lnTo>
                      <a:pt x="918" y="91"/>
                    </a:lnTo>
                    <a:lnTo>
                      <a:pt x="889" y="60"/>
                    </a:lnTo>
                    <a:close/>
                  </a:path>
                </a:pathLst>
              </a:custGeom>
              <a:solidFill>
                <a:srgbClr val="CCE83A"/>
              </a:solidFill>
              <a:ln w="9525">
                <a:noFill/>
                <a:round/>
                <a:headEnd/>
                <a:tailEnd/>
              </a:ln>
            </p:spPr>
            <p:txBody>
              <a:bodyPr/>
              <a:lstStyle/>
              <a:p>
                <a:endParaRPr lang="en-GB"/>
              </a:p>
            </p:txBody>
          </p:sp>
          <p:sp>
            <p:nvSpPr>
              <p:cNvPr id="19552" name="Rectangle 96"/>
              <p:cNvSpPr>
                <a:spLocks noChangeArrowheads="1"/>
              </p:cNvSpPr>
              <p:nvPr/>
            </p:nvSpPr>
            <p:spPr bwMode="auto">
              <a:xfrm>
                <a:off x="3620" y="2823"/>
                <a:ext cx="8" cy="7"/>
              </a:xfrm>
              <a:prstGeom prst="rect">
                <a:avLst/>
              </a:prstGeom>
              <a:solidFill>
                <a:srgbClr val="8FB5BE"/>
              </a:solidFill>
              <a:ln w="9525">
                <a:noFill/>
                <a:miter lim="800000"/>
                <a:headEnd/>
                <a:tailEnd/>
              </a:ln>
            </p:spPr>
            <p:txBody>
              <a:bodyPr/>
              <a:lstStyle/>
              <a:p>
                <a:endParaRPr lang="en-GB"/>
              </a:p>
            </p:txBody>
          </p:sp>
          <p:sp>
            <p:nvSpPr>
              <p:cNvPr id="19553" name="Freeform 97"/>
              <p:cNvSpPr>
                <a:spLocks/>
              </p:cNvSpPr>
              <p:nvPr/>
            </p:nvSpPr>
            <p:spPr bwMode="auto">
              <a:xfrm>
                <a:off x="3591" y="2919"/>
                <a:ext cx="266" cy="230"/>
              </a:xfrm>
              <a:custGeom>
                <a:avLst/>
                <a:gdLst/>
                <a:ahLst/>
                <a:cxnLst>
                  <a:cxn ang="0">
                    <a:pos x="148" y="88"/>
                  </a:cxn>
                  <a:cxn ang="0">
                    <a:pos x="87" y="58"/>
                  </a:cxn>
                  <a:cxn ang="0">
                    <a:pos x="30" y="29"/>
                  </a:cxn>
                  <a:cxn ang="0">
                    <a:pos x="30" y="88"/>
                  </a:cxn>
                  <a:cxn ang="0">
                    <a:pos x="0" y="176"/>
                  </a:cxn>
                  <a:cxn ang="0">
                    <a:pos x="59" y="206"/>
                  </a:cxn>
                  <a:cxn ang="0">
                    <a:pos x="87" y="266"/>
                  </a:cxn>
                  <a:cxn ang="0">
                    <a:pos x="118" y="295"/>
                  </a:cxn>
                  <a:cxn ang="0">
                    <a:pos x="148" y="354"/>
                  </a:cxn>
                  <a:cxn ang="0">
                    <a:pos x="178" y="413"/>
                  </a:cxn>
                  <a:cxn ang="0">
                    <a:pos x="237" y="443"/>
                  </a:cxn>
                  <a:cxn ang="0">
                    <a:pos x="266" y="473"/>
                  </a:cxn>
                  <a:cxn ang="0">
                    <a:pos x="296" y="531"/>
                  </a:cxn>
                  <a:cxn ang="0">
                    <a:pos x="385" y="592"/>
                  </a:cxn>
                  <a:cxn ang="0">
                    <a:pos x="444" y="622"/>
                  </a:cxn>
                  <a:cxn ang="0">
                    <a:pos x="473" y="710"/>
                  </a:cxn>
                  <a:cxn ang="0">
                    <a:pos x="533" y="740"/>
                  </a:cxn>
                  <a:cxn ang="0">
                    <a:pos x="562" y="768"/>
                  </a:cxn>
                  <a:cxn ang="0">
                    <a:pos x="562" y="799"/>
                  </a:cxn>
                  <a:cxn ang="0">
                    <a:pos x="592" y="829"/>
                  </a:cxn>
                  <a:cxn ang="0">
                    <a:pos x="653" y="858"/>
                  </a:cxn>
                  <a:cxn ang="0">
                    <a:pos x="710" y="886"/>
                  </a:cxn>
                  <a:cxn ang="0">
                    <a:pos x="771" y="917"/>
                  </a:cxn>
                  <a:cxn ang="0">
                    <a:pos x="799" y="858"/>
                  </a:cxn>
                  <a:cxn ang="0">
                    <a:pos x="771" y="768"/>
                  </a:cxn>
                  <a:cxn ang="0">
                    <a:pos x="799" y="740"/>
                  </a:cxn>
                  <a:cxn ang="0">
                    <a:pos x="829" y="679"/>
                  </a:cxn>
                  <a:cxn ang="0">
                    <a:pos x="860" y="650"/>
                  </a:cxn>
                  <a:cxn ang="0">
                    <a:pos x="917" y="679"/>
                  </a:cxn>
                  <a:cxn ang="0">
                    <a:pos x="889" y="622"/>
                  </a:cxn>
                  <a:cxn ang="0">
                    <a:pos x="978" y="592"/>
                  </a:cxn>
                  <a:cxn ang="0">
                    <a:pos x="1036" y="561"/>
                  </a:cxn>
                  <a:cxn ang="0">
                    <a:pos x="978" y="443"/>
                  </a:cxn>
                  <a:cxn ang="0">
                    <a:pos x="1067" y="413"/>
                  </a:cxn>
                  <a:cxn ang="0">
                    <a:pos x="1008" y="384"/>
                  </a:cxn>
                  <a:cxn ang="0">
                    <a:pos x="948" y="354"/>
                  </a:cxn>
                  <a:cxn ang="0">
                    <a:pos x="917" y="295"/>
                  </a:cxn>
                  <a:cxn ang="0">
                    <a:pos x="948" y="236"/>
                  </a:cxn>
                  <a:cxn ang="0">
                    <a:pos x="978" y="176"/>
                  </a:cxn>
                  <a:cxn ang="0">
                    <a:pos x="917" y="118"/>
                  </a:cxn>
                  <a:cxn ang="0">
                    <a:pos x="860" y="148"/>
                  </a:cxn>
                  <a:cxn ang="0">
                    <a:pos x="829" y="88"/>
                  </a:cxn>
                  <a:cxn ang="0">
                    <a:pos x="771" y="58"/>
                  </a:cxn>
                  <a:cxn ang="0">
                    <a:pos x="385" y="29"/>
                  </a:cxn>
                  <a:cxn ang="0">
                    <a:pos x="325" y="0"/>
                  </a:cxn>
                  <a:cxn ang="0">
                    <a:pos x="207" y="29"/>
                  </a:cxn>
                  <a:cxn ang="0">
                    <a:pos x="178" y="58"/>
                  </a:cxn>
                </a:cxnLst>
                <a:rect l="0" t="0" r="r" b="b"/>
                <a:pathLst>
                  <a:path w="1067" h="917">
                    <a:moveTo>
                      <a:pt x="178" y="58"/>
                    </a:moveTo>
                    <a:lnTo>
                      <a:pt x="148" y="88"/>
                    </a:lnTo>
                    <a:lnTo>
                      <a:pt x="118" y="88"/>
                    </a:lnTo>
                    <a:lnTo>
                      <a:pt x="87" y="58"/>
                    </a:lnTo>
                    <a:lnTo>
                      <a:pt x="87" y="29"/>
                    </a:lnTo>
                    <a:lnTo>
                      <a:pt x="30" y="29"/>
                    </a:lnTo>
                    <a:lnTo>
                      <a:pt x="0" y="58"/>
                    </a:lnTo>
                    <a:lnTo>
                      <a:pt x="30" y="88"/>
                    </a:lnTo>
                    <a:lnTo>
                      <a:pt x="30" y="148"/>
                    </a:lnTo>
                    <a:lnTo>
                      <a:pt x="0" y="176"/>
                    </a:lnTo>
                    <a:lnTo>
                      <a:pt x="30" y="176"/>
                    </a:lnTo>
                    <a:lnTo>
                      <a:pt x="59" y="206"/>
                    </a:lnTo>
                    <a:lnTo>
                      <a:pt x="87" y="206"/>
                    </a:lnTo>
                    <a:lnTo>
                      <a:pt x="87" y="266"/>
                    </a:lnTo>
                    <a:lnTo>
                      <a:pt x="118" y="266"/>
                    </a:lnTo>
                    <a:lnTo>
                      <a:pt x="118" y="295"/>
                    </a:lnTo>
                    <a:lnTo>
                      <a:pt x="148" y="325"/>
                    </a:lnTo>
                    <a:lnTo>
                      <a:pt x="148" y="354"/>
                    </a:lnTo>
                    <a:lnTo>
                      <a:pt x="178" y="384"/>
                    </a:lnTo>
                    <a:lnTo>
                      <a:pt x="178" y="413"/>
                    </a:lnTo>
                    <a:lnTo>
                      <a:pt x="207" y="413"/>
                    </a:lnTo>
                    <a:lnTo>
                      <a:pt x="237" y="443"/>
                    </a:lnTo>
                    <a:lnTo>
                      <a:pt x="266" y="443"/>
                    </a:lnTo>
                    <a:lnTo>
                      <a:pt x="266" y="473"/>
                    </a:lnTo>
                    <a:lnTo>
                      <a:pt x="296" y="504"/>
                    </a:lnTo>
                    <a:lnTo>
                      <a:pt x="296" y="531"/>
                    </a:lnTo>
                    <a:lnTo>
                      <a:pt x="355" y="531"/>
                    </a:lnTo>
                    <a:lnTo>
                      <a:pt x="385" y="592"/>
                    </a:lnTo>
                    <a:lnTo>
                      <a:pt x="415" y="592"/>
                    </a:lnTo>
                    <a:lnTo>
                      <a:pt x="444" y="622"/>
                    </a:lnTo>
                    <a:lnTo>
                      <a:pt x="444" y="679"/>
                    </a:lnTo>
                    <a:lnTo>
                      <a:pt x="473" y="710"/>
                    </a:lnTo>
                    <a:lnTo>
                      <a:pt x="503" y="710"/>
                    </a:lnTo>
                    <a:lnTo>
                      <a:pt x="533" y="740"/>
                    </a:lnTo>
                    <a:lnTo>
                      <a:pt x="562" y="740"/>
                    </a:lnTo>
                    <a:lnTo>
                      <a:pt x="562" y="768"/>
                    </a:lnTo>
                    <a:lnTo>
                      <a:pt x="533" y="799"/>
                    </a:lnTo>
                    <a:lnTo>
                      <a:pt x="562" y="799"/>
                    </a:lnTo>
                    <a:lnTo>
                      <a:pt x="592" y="799"/>
                    </a:lnTo>
                    <a:lnTo>
                      <a:pt x="592" y="829"/>
                    </a:lnTo>
                    <a:lnTo>
                      <a:pt x="622" y="829"/>
                    </a:lnTo>
                    <a:lnTo>
                      <a:pt x="653" y="858"/>
                    </a:lnTo>
                    <a:lnTo>
                      <a:pt x="680" y="858"/>
                    </a:lnTo>
                    <a:lnTo>
                      <a:pt x="710" y="886"/>
                    </a:lnTo>
                    <a:lnTo>
                      <a:pt x="741" y="886"/>
                    </a:lnTo>
                    <a:lnTo>
                      <a:pt x="771" y="917"/>
                    </a:lnTo>
                    <a:lnTo>
                      <a:pt x="799" y="917"/>
                    </a:lnTo>
                    <a:lnTo>
                      <a:pt x="799" y="858"/>
                    </a:lnTo>
                    <a:lnTo>
                      <a:pt x="771" y="858"/>
                    </a:lnTo>
                    <a:lnTo>
                      <a:pt x="771" y="768"/>
                    </a:lnTo>
                    <a:lnTo>
                      <a:pt x="829" y="768"/>
                    </a:lnTo>
                    <a:lnTo>
                      <a:pt x="799" y="740"/>
                    </a:lnTo>
                    <a:lnTo>
                      <a:pt x="829" y="710"/>
                    </a:lnTo>
                    <a:lnTo>
                      <a:pt x="829" y="679"/>
                    </a:lnTo>
                    <a:lnTo>
                      <a:pt x="860" y="679"/>
                    </a:lnTo>
                    <a:lnTo>
                      <a:pt x="860" y="650"/>
                    </a:lnTo>
                    <a:lnTo>
                      <a:pt x="889" y="650"/>
                    </a:lnTo>
                    <a:lnTo>
                      <a:pt x="917" y="679"/>
                    </a:lnTo>
                    <a:lnTo>
                      <a:pt x="917" y="650"/>
                    </a:lnTo>
                    <a:lnTo>
                      <a:pt x="889" y="622"/>
                    </a:lnTo>
                    <a:lnTo>
                      <a:pt x="889" y="592"/>
                    </a:lnTo>
                    <a:lnTo>
                      <a:pt x="978" y="592"/>
                    </a:lnTo>
                    <a:lnTo>
                      <a:pt x="978" y="561"/>
                    </a:lnTo>
                    <a:lnTo>
                      <a:pt x="1036" y="561"/>
                    </a:lnTo>
                    <a:lnTo>
                      <a:pt x="1036" y="504"/>
                    </a:lnTo>
                    <a:lnTo>
                      <a:pt x="978" y="443"/>
                    </a:lnTo>
                    <a:lnTo>
                      <a:pt x="1036" y="443"/>
                    </a:lnTo>
                    <a:lnTo>
                      <a:pt x="1067" y="413"/>
                    </a:lnTo>
                    <a:lnTo>
                      <a:pt x="1036" y="384"/>
                    </a:lnTo>
                    <a:lnTo>
                      <a:pt x="1008" y="384"/>
                    </a:lnTo>
                    <a:lnTo>
                      <a:pt x="978" y="354"/>
                    </a:lnTo>
                    <a:lnTo>
                      <a:pt x="948" y="354"/>
                    </a:lnTo>
                    <a:lnTo>
                      <a:pt x="948" y="325"/>
                    </a:lnTo>
                    <a:lnTo>
                      <a:pt x="917" y="295"/>
                    </a:lnTo>
                    <a:lnTo>
                      <a:pt x="917" y="266"/>
                    </a:lnTo>
                    <a:lnTo>
                      <a:pt x="948" y="236"/>
                    </a:lnTo>
                    <a:lnTo>
                      <a:pt x="948" y="206"/>
                    </a:lnTo>
                    <a:lnTo>
                      <a:pt x="978" y="176"/>
                    </a:lnTo>
                    <a:lnTo>
                      <a:pt x="978" y="118"/>
                    </a:lnTo>
                    <a:lnTo>
                      <a:pt x="917" y="118"/>
                    </a:lnTo>
                    <a:lnTo>
                      <a:pt x="889" y="148"/>
                    </a:lnTo>
                    <a:lnTo>
                      <a:pt x="860" y="148"/>
                    </a:lnTo>
                    <a:lnTo>
                      <a:pt x="829" y="118"/>
                    </a:lnTo>
                    <a:lnTo>
                      <a:pt x="829" y="88"/>
                    </a:lnTo>
                    <a:lnTo>
                      <a:pt x="799" y="88"/>
                    </a:lnTo>
                    <a:lnTo>
                      <a:pt x="771" y="58"/>
                    </a:lnTo>
                    <a:lnTo>
                      <a:pt x="415" y="58"/>
                    </a:lnTo>
                    <a:lnTo>
                      <a:pt x="385" y="29"/>
                    </a:lnTo>
                    <a:lnTo>
                      <a:pt x="355" y="29"/>
                    </a:lnTo>
                    <a:lnTo>
                      <a:pt x="325" y="0"/>
                    </a:lnTo>
                    <a:lnTo>
                      <a:pt x="296" y="29"/>
                    </a:lnTo>
                    <a:lnTo>
                      <a:pt x="207" y="29"/>
                    </a:lnTo>
                    <a:lnTo>
                      <a:pt x="207" y="58"/>
                    </a:lnTo>
                    <a:lnTo>
                      <a:pt x="178" y="58"/>
                    </a:lnTo>
                    <a:close/>
                  </a:path>
                </a:pathLst>
              </a:custGeom>
              <a:solidFill>
                <a:srgbClr val="7FC543"/>
              </a:solidFill>
              <a:ln w="9525">
                <a:noFill/>
                <a:round/>
                <a:headEnd/>
                <a:tailEnd/>
              </a:ln>
            </p:spPr>
            <p:txBody>
              <a:bodyPr/>
              <a:lstStyle/>
              <a:p>
                <a:endParaRPr lang="en-GB"/>
              </a:p>
            </p:txBody>
          </p:sp>
          <p:sp>
            <p:nvSpPr>
              <p:cNvPr id="19554" name="Freeform 98"/>
              <p:cNvSpPr>
                <a:spLocks/>
              </p:cNvSpPr>
              <p:nvPr/>
            </p:nvSpPr>
            <p:spPr bwMode="auto">
              <a:xfrm>
                <a:off x="2976" y="2771"/>
                <a:ext cx="822" cy="770"/>
              </a:xfrm>
              <a:custGeom>
                <a:avLst/>
                <a:gdLst/>
                <a:ahLst/>
                <a:cxnLst>
                  <a:cxn ang="0">
                    <a:pos x="1541" y="59"/>
                  </a:cxn>
                  <a:cxn ang="0">
                    <a:pos x="1392" y="30"/>
                  </a:cxn>
                  <a:cxn ang="0">
                    <a:pos x="1216" y="59"/>
                  </a:cxn>
                  <a:cxn ang="0">
                    <a:pos x="1037" y="177"/>
                  </a:cxn>
                  <a:cxn ang="0">
                    <a:pos x="918" y="207"/>
                  </a:cxn>
                  <a:cxn ang="0">
                    <a:pos x="830" y="237"/>
                  </a:cxn>
                  <a:cxn ang="0">
                    <a:pos x="711" y="268"/>
                  </a:cxn>
                  <a:cxn ang="0">
                    <a:pos x="623" y="414"/>
                  </a:cxn>
                  <a:cxn ang="0">
                    <a:pos x="504" y="268"/>
                  </a:cxn>
                  <a:cxn ang="0">
                    <a:pos x="325" y="386"/>
                  </a:cxn>
                  <a:cxn ang="0">
                    <a:pos x="88" y="414"/>
                  </a:cxn>
                  <a:cxn ang="0">
                    <a:pos x="149" y="593"/>
                  </a:cxn>
                  <a:cxn ang="0">
                    <a:pos x="29" y="651"/>
                  </a:cxn>
                  <a:cxn ang="0">
                    <a:pos x="118" y="769"/>
                  </a:cxn>
                  <a:cxn ang="0">
                    <a:pos x="60" y="888"/>
                  </a:cxn>
                  <a:cxn ang="0">
                    <a:pos x="297" y="1006"/>
                  </a:cxn>
                  <a:cxn ang="0">
                    <a:pos x="386" y="1066"/>
                  </a:cxn>
                  <a:cxn ang="0">
                    <a:pos x="534" y="888"/>
                  </a:cxn>
                  <a:cxn ang="0">
                    <a:pos x="771" y="947"/>
                  </a:cxn>
                  <a:cxn ang="0">
                    <a:pos x="978" y="1066"/>
                  </a:cxn>
                  <a:cxn ang="0">
                    <a:pos x="1037" y="1272"/>
                  </a:cxn>
                  <a:cxn ang="0">
                    <a:pos x="1127" y="1451"/>
                  </a:cxn>
                  <a:cxn ang="0">
                    <a:pos x="1246" y="1540"/>
                  </a:cxn>
                  <a:cxn ang="0">
                    <a:pos x="1482" y="1717"/>
                  </a:cxn>
                  <a:cxn ang="0">
                    <a:pos x="1748" y="1926"/>
                  </a:cxn>
                  <a:cxn ang="0">
                    <a:pos x="1955" y="1953"/>
                  </a:cxn>
                  <a:cxn ang="0">
                    <a:pos x="2073" y="2101"/>
                  </a:cxn>
                  <a:cxn ang="0">
                    <a:pos x="2283" y="2190"/>
                  </a:cxn>
                  <a:cxn ang="0">
                    <a:pos x="2371" y="2339"/>
                  </a:cxn>
                  <a:cxn ang="0">
                    <a:pos x="2519" y="2457"/>
                  </a:cxn>
                  <a:cxn ang="0">
                    <a:pos x="2608" y="2606"/>
                  </a:cxn>
                  <a:cxn ang="0">
                    <a:pos x="2578" y="2812"/>
                  </a:cxn>
                  <a:cxn ang="0">
                    <a:pos x="2490" y="2991"/>
                  </a:cxn>
                  <a:cxn ang="0">
                    <a:pos x="2638" y="3019"/>
                  </a:cxn>
                  <a:cxn ang="0">
                    <a:pos x="2756" y="2812"/>
                  </a:cxn>
                  <a:cxn ang="0">
                    <a:pos x="2875" y="2546"/>
                  </a:cxn>
                  <a:cxn ang="0">
                    <a:pos x="2726" y="2426"/>
                  </a:cxn>
                  <a:cxn ang="0">
                    <a:pos x="2815" y="2251"/>
                  </a:cxn>
                  <a:cxn ang="0">
                    <a:pos x="2933" y="2220"/>
                  </a:cxn>
                  <a:cxn ang="0">
                    <a:pos x="3113" y="2308"/>
                  </a:cxn>
                  <a:cxn ang="0">
                    <a:pos x="3259" y="2369"/>
                  </a:cxn>
                  <a:cxn ang="0">
                    <a:pos x="3113" y="2132"/>
                  </a:cxn>
                  <a:cxn ang="0">
                    <a:pos x="2933" y="2072"/>
                  </a:cxn>
                  <a:cxn ang="0">
                    <a:pos x="2726" y="1953"/>
                  </a:cxn>
                  <a:cxn ang="0">
                    <a:pos x="2547" y="1865"/>
                  </a:cxn>
                  <a:cxn ang="0">
                    <a:pos x="2578" y="1717"/>
                  </a:cxn>
                  <a:cxn ang="0">
                    <a:pos x="2192" y="1628"/>
                  </a:cxn>
                  <a:cxn ang="0">
                    <a:pos x="1955" y="1361"/>
                  </a:cxn>
                  <a:cxn ang="0">
                    <a:pos x="1896" y="1154"/>
                  </a:cxn>
                  <a:cxn ang="0">
                    <a:pos x="1660" y="1036"/>
                  </a:cxn>
                  <a:cxn ang="0">
                    <a:pos x="1541" y="947"/>
                  </a:cxn>
                  <a:cxn ang="0">
                    <a:pos x="1571" y="769"/>
                  </a:cxn>
                  <a:cxn ang="0">
                    <a:pos x="1511" y="622"/>
                  </a:cxn>
                  <a:cxn ang="0">
                    <a:pos x="1571" y="532"/>
                  </a:cxn>
                  <a:cxn ang="0">
                    <a:pos x="1748" y="444"/>
                  </a:cxn>
                  <a:cxn ang="0">
                    <a:pos x="1867" y="325"/>
                  </a:cxn>
                  <a:cxn ang="0">
                    <a:pos x="1867" y="207"/>
                  </a:cxn>
                  <a:cxn ang="0">
                    <a:pos x="1808" y="149"/>
                  </a:cxn>
                </a:cxnLst>
                <a:rect l="0" t="0" r="r" b="b"/>
                <a:pathLst>
                  <a:path w="3289" h="3080">
                    <a:moveTo>
                      <a:pt x="1778" y="149"/>
                    </a:moveTo>
                    <a:lnTo>
                      <a:pt x="1660" y="149"/>
                    </a:lnTo>
                    <a:lnTo>
                      <a:pt x="1630" y="118"/>
                    </a:lnTo>
                    <a:lnTo>
                      <a:pt x="1541" y="118"/>
                    </a:lnTo>
                    <a:lnTo>
                      <a:pt x="1541" y="59"/>
                    </a:lnTo>
                    <a:lnTo>
                      <a:pt x="1511" y="59"/>
                    </a:lnTo>
                    <a:lnTo>
                      <a:pt x="1482" y="30"/>
                    </a:lnTo>
                    <a:lnTo>
                      <a:pt x="1511" y="0"/>
                    </a:lnTo>
                    <a:lnTo>
                      <a:pt x="1423" y="0"/>
                    </a:lnTo>
                    <a:lnTo>
                      <a:pt x="1392" y="30"/>
                    </a:lnTo>
                    <a:lnTo>
                      <a:pt x="1304" y="30"/>
                    </a:lnTo>
                    <a:lnTo>
                      <a:pt x="1304" y="0"/>
                    </a:lnTo>
                    <a:lnTo>
                      <a:pt x="1273" y="30"/>
                    </a:lnTo>
                    <a:lnTo>
                      <a:pt x="1216" y="30"/>
                    </a:lnTo>
                    <a:lnTo>
                      <a:pt x="1216" y="59"/>
                    </a:lnTo>
                    <a:lnTo>
                      <a:pt x="1185" y="88"/>
                    </a:lnTo>
                    <a:lnTo>
                      <a:pt x="1127" y="88"/>
                    </a:lnTo>
                    <a:lnTo>
                      <a:pt x="1097" y="59"/>
                    </a:lnTo>
                    <a:lnTo>
                      <a:pt x="1037" y="59"/>
                    </a:lnTo>
                    <a:lnTo>
                      <a:pt x="1037" y="177"/>
                    </a:lnTo>
                    <a:lnTo>
                      <a:pt x="1009" y="177"/>
                    </a:lnTo>
                    <a:lnTo>
                      <a:pt x="978" y="149"/>
                    </a:lnTo>
                    <a:lnTo>
                      <a:pt x="948" y="149"/>
                    </a:lnTo>
                    <a:lnTo>
                      <a:pt x="918" y="177"/>
                    </a:lnTo>
                    <a:lnTo>
                      <a:pt x="918" y="207"/>
                    </a:lnTo>
                    <a:lnTo>
                      <a:pt x="948" y="207"/>
                    </a:lnTo>
                    <a:lnTo>
                      <a:pt x="948" y="268"/>
                    </a:lnTo>
                    <a:lnTo>
                      <a:pt x="918" y="268"/>
                    </a:lnTo>
                    <a:lnTo>
                      <a:pt x="890" y="237"/>
                    </a:lnTo>
                    <a:lnTo>
                      <a:pt x="830" y="237"/>
                    </a:lnTo>
                    <a:lnTo>
                      <a:pt x="800" y="268"/>
                    </a:lnTo>
                    <a:lnTo>
                      <a:pt x="771" y="237"/>
                    </a:lnTo>
                    <a:lnTo>
                      <a:pt x="771" y="177"/>
                    </a:lnTo>
                    <a:lnTo>
                      <a:pt x="711" y="177"/>
                    </a:lnTo>
                    <a:lnTo>
                      <a:pt x="711" y="268"/>
                    </a:lnTo>
                    <a:lnTo>
                      <a:pt x="681" y="295"/>
                    </a:lnTo>
                    <a:lnTo>
                      <a:pt x="681" y="325"/>
                    </a:lnTo>
                    <a:lnTo>
                      <a:pt x="652" y="356"/>
                    </a:lnTo>
                    <a:lnTo>
                      <a:pt x="652" y="414"/>
                    </a:lnTo>
                    <a:lnTo>
                      <a:pt x="623" y="414"/>
                    </a:lnTo>
                    <a:lnTo>
                      <a:pt x="623" y="386"/>
                    </a:lnTo>
                    <a:lnTo>
                      <a:pt x="593" y="356"/>
                    </a:lnTo>
                    <a:lnTo>
                      <a:pt x="593" y="325"/>
                    </a:lnTo>
                    <a:lnTo>
                      <a:pt x="563" y="325"/>
                    </a:lnTo>
                    <a:lnTo>
                      <a:pt x="504" y="268"/>
                    </a:lnTo>
                    <a:lnTo>
                      <a:pt x="504" y="237"/>
                    </a:lnTo>
                    <a:lnTo>
                      <a:pt x="474" y="207"/>
                    </a:lnTo>
                    <a:lnTo>
                      <a:pt x="416" y="268"/>
                    </a:lnTo>
                    <a:lnTo>
                      <a:pt x="416" y="295"/>
                    </a:lnTo>
                    <a:lnTo>
                      <a:pt x="325" y="386"/>
                    </a:lnTo>
                    <a:lnTo>
                      <a:pt x="297" y="356"/>
                    </a:lnTo>
                    <a:lnTo>
                      <a:pt x="267" y="356"/>
                    </a:lnTo>
                    <a:lnTo>
                      <a:pt x="236" y="386"/>
                    </a:lnTo>
                    <a:lnTo>
                      <a:pt x="118" y="386"/>
                    </a:lnTo>
                    <a:lnTo>
                      <a:pt x="88" y="414"/>
                    </a:lnTo>
                    <a:lnTo>
                      <a:pt x="60" y="414"/>
                    </a:lnTo>
                    <a:lnTo>
                      <a:pt x="88" y="444"/>
                    </a:lnTo>
                    <a:lnTo>
                      <a:pt x="88" y="504"/>
                    </a:lnTo>
                    <a:lnTo>
                      <a:pt x="149" y="563"/>
                    </a:lnTo>
                    <a:lnTo>
                      <a:pt x="149" y="593"/>
                    </a:lnTo>
                    <a:lnTo>
                      <a:pt x="118" y="622"/>
                    </a:lnTo>
                    <a:lnTo>
                      <a:pt x="88" y="622"/>
                    </a:lnTo>
                    <a:lnTo>
                      <a:pt x="88" y="651"/>
                    </a:lnTo>
                    <a:lnTo>
                      <a:pt x="29" y="622"/>
                    </a:lnTo>
                    <a:lnTo>
                      <a:pt x="29" y="651"/>
                    </a:lnTo>
                    <a:lnTo>
                      <a:pt x="0" y="651"/>
                    </a:lnTo>
                    <a:lnTo>
                      <a:pt x="29" y="681"/>
                    </a:lnTo>
                    <a:lnTo>
                      <a:pt x="29" y="711"/>
                    </a:lnTo>
                    <a:lnTo>
                      <a:pt x="88" y="741"/>
                    </a:lnTo>
                    <a:lnTo>
                      <a:pt x="118" y="769"/>
                    </a:lnTo>
                    <a:lnTo>
                      <a:pt x="118" y="799"/>
                    </a:lnTo>
                    <a:lnTo>
                      <a:pt x="88" y="799"/>
                    </a:lnTo>
                    <a:lnTo>
                      <a:pt x="88" y="829"/>
                    </a:lnTo>
                    <a:lnTo>
                      <a:pt x="60" y="859"/>
                    </a:lnTo>
                    <a:lnTo>
                      <a:pt x="60" y="888"/>
                    </a:lnTo>
                    <a:lnTo>
                      <a:pt x="118" y="947"/>
                    </a:lnTo>
                    <a:lnTo>
                      <a:pt x="149" y="947"/>
                    </a:lnTo>
                    <a:lnTo>
                      <a:pt x="179" y="977"/>
                    </a:lnTo>
                    <a:lnTo>
                      <a:pt x="267" y="977"/>
                    </a:lnTo>
                    <a:lnTo>
                      <a:pt x="297" y="1006"/>
                    </a:lnTo>
                    <a:lnTo>
                      <a:pt x="236" y="1066"/>
                    </a:lnTo>
                    <a:lnTo>
                      <a:pt x="236" y="1097"/>
                    </a:lnTo>
                    <a:lnTo>
                      <a:pt x="325" y="1097"/>
                    </a:lnTo>
                    <a:lnTo>
                      <a:pt x="356" y="1066"/>
                    </a:lnTo>
                    <a:lnTo>
                      <a:pt x="386" y="1066"/>
                    </a:lnTo>
                    <a:lnTo>
                      <a:pt x="443" y="1006"/>
                    </a:lnTo>
                    <a:lnTo>
                      <a:pt x="443" y="977"/>
                    </a:lnTo>
                    <a:lnTo>
                      <a:pt x="474" y="977"/>
                    </a:lnTo>
                    <a:lnTo>
                      <a:pt x="474" y="947"/>
                    </a:lnTo>
                    <a:lnTo>
                      <a:pt x="534" y="888"/>
                    </a:lnTo>
                    <a:lnTo>
                      <a:pt x="652" y="888"/>
                    </a:lnTo>
                    <a:lnTo>
                      <a:pt x="681" y="918"/>
                    </a:lnTo>
                    <a:lnTo>
                      <a:pt x="711" y="918"/>
                    </a:lnTo>
                    <a:lnTo>
                      <a:pt x="741" y="947"/>
                    </a:lnTo>
                    <a:lnTo>
                      <a:pt x="771" y="947"/>
                    </a:lnTo>
                    <a:lnTo>
                      <a:pt x="830" y="1006"/>
                    </a:lnTo>
                    <a:lnTo>
                      <a:pt x="859" y="977"/>
                    </a:lnTo>
                    <a:lnTo>
                      <a:pt x="890" y="1006"/>
                    </a:lnTo>
                    <a:lnTo>
                      <a:pt x="918" y="1006"/>
                    </a:lnTo>
                    <a:lnTo>
                      <a:pt x="978" y="1066"/>
                    </a:lnTo>
                    <a:lnTo>
                      <a:pt x="978" y="1154"/>
                    </a:lnTo>
                    <a:lnTo>
                      <a:pt x="1009" y="1185"/>
                    </a:lnTo>
                    <a:lnTo>
                      <a:pt x="1009" y="1215"/>
                    </a:lnTo>
                    <a:lnTo>
                      <a:pt x="1037" y="1243"/>
                    </a:lnTo>
                    <a:lnTo>
                      <a:pt x="1037" y="1272"/>
                    </a:lnTo>
                    <a:lnTo>
                      <a:pt x="1066" y="1303"/>
                    </a:lnTo>
                    <a:lnTo>
                      <a:pt x="1066" y="1392"/>
                    </a:lnTo>
                    <a:lnTo>
                      <a:pt x="1097" y="1361"/>
                    </a:lnTo>
                    <a:lnTo>
                      <a:pt x="1127" y="1392"/>
                    </a:lnTo>
                    <a:lnTo>
                      <a:pt x="1127" y="1451"/>
                    </a:lnTo>
                    <a:lnTo>
                      <a:pt x="1155" y="1451"/>
                    </a:lnTo>
                    <a:lnTo>
                      <a:pt x="1185" y="1479"/>
                    </a:lnTo>
                    <a:lnTo>
                      <a:pt x="1216" y="1479"/>
                    </a:lnTo>
                    <a:lnTo>
                      <a:pt x="1246" y="1510"/>
                    </a:lnTo>
                    <a:lnTo>
                      <a:pt x="1246" y="1540"/>
                    </a:lnTo>
                    <a:lnTo>
                      <a:pt x="1216" y="1570"/>
                    </a:lnTo>
                    <a:lnTo>
                      <a:pt x="1304" y="1570"/>
                    </a:lnTo>
                    <a:lnTo>
                      <a:pt x="1423" y="1688"/>
                    </a:lnTo>
                    <a:lnTo>
                      <a:pt x="1453" y="1688"/>
                    </a:lnTo>
                    <a:lnTo>
                      <a:pt x="1482" y="1717"/>
                    </a:lnTo>
                    <a:lnTo>
                      <a:pt x="1511" y="1717"/>
                    </a:lnTo>
                    <a:lnTo>
                      <a:pt x="1511" y="1747"/>
                    </a:lnTo>
                    <a:lnTo>
                      <a:pt x="1660" y="1895"/>
                    </a:lnTo>
                    <a:lnTo>
                      <a:pt x="1719" y="1895"/>
                    </a:lnTo>
                    <a:lnTo>
                      <a:pt x="1748" y="1926"/>
                    </a:lnTo>
                    <a:lnTo>
                      <a:pt x="1748" y="1953"/>
                    </a:lnTo>
                    <a:lnTo>
                      <a:pt x="1778" y="1953"/>
                    </a:lnTo>
                    <a:lnTo>
                      <a:pt x="1808" y="1926"/>
                    </a:lnTo>
                    <a:lnTo>
                      <a:pt x="1838" y="1953"/>
                    </a:lnTo>
                    <a:lnTo>
                      <a:pt x="1955" y="1953"/>
                    </a:lnTo>
                    <a:lnTo>
                      <a:pt x="1985" y="2013"/>
                    </a:lnTo>
                    <a:lnTo>
                      <a:pt x="1985" y="2044"/>
                    </a:lnTo>
                    <a:lnTo>
                      <a:pt x="2015" y="2072"/>
                    </a:lnTo>
                    <a:lnTo>
                      <a:pt x="2046" y="2072"/>
                    </a:lnTo>
                    <a:lnTo>
                      <a:pt x="2073" y="2101"/>
                    </a:lnTo>
                    <a:lnTo>
                      <a:pt x="2103" y="2101"/>
                    </a:lnTo>
                    <a:lnTo>
                      <a:pt x="2164" y="2132"/>
                    </a:lnTo>
                    <a:lnTo>
                      <a:pt x="2133" y="2162"/>
                    </a:lnTo>
                    <a:lnTo>
                      <a:pt x="2253" y="2162"/>
                    </a:lnTo>
                    <a:lnTo>
                      <a:pt x="2283" y="2190"/>
                    </a:lnTo>
                    <a:lnTo>
                      <a:pt x="2283" y="2220"/>
                    </a:lnTo>
                    <a:lnTo>
                      <a:pt x="2310" y="2251"/>
                    </a:lnTo>
                    <a:lnTo>
                      <a:pt x="2283" y="2281"/>
                    </a:lnTo>
                    <a:lnTo>
                      <a:pt x="2340" y="2339"/>
                    </a:lnTo>
                    <a:lnTo>
                      <a:pt x="2371" y="2339"/>
                    </a:lnTo>
                    <a:lnTo>
                      <a:pt x="2401" y="2369"/>
                    </a:lnTo>
                    <a:lnTo>
                      <a:pt x="2429" y="2369"/>
                    </a:lnTo>
                    <a:lnTo>
                      <a:pt x="2460" y="2339"/>
                    </a:lnTo>
                    <a:lnTo>
                      <a:pt x="2519" y="2399"/>
                    </a:lnTo>
                    <a:lnTo>
                      <a:pt x="2519" y="2457"/>
                    </a:lnTo>
                    <a:lnTo>
                      <a:pt x="2547" y="2487"/>
                    </a:lnTo>
                    <a:lnTo>
                      <a:pt x="2547" y="2517"/>
                    </a:lnTo>
                    <a:lnTo>
                      <a:pt x="2578" y="2546"/>
                    </a:lnTo>
                    <a:lnTo>
                      <a:pt x="2578" y="2576"/>
                    </a:lnTo>
                    <a:lnTo>
                      <a:pt x="2608" y="2606"/>
                    </a:lnTo>
                    <a:lnTo>
                      <a:pt x="2608" y="2694"/>
                    </a:lnTo>
                    <a:lnTo>
                      <a:pt x="2667" y="2754"/>
                    </a:lnTo>
                    <a:lnTo>
                      <a:pt x="2667" y="2782"/>
                    </a:lnTo>
                    <a:lnTo>
                      <a:pt x="2638" y="2812"/>
                    </a:lnTo>
                    <a:lnTo>
                      <a:pt x="2578" y="2812"/>
                    </a:lnTo>
                    <a:lnTo>
                      <a:pt x="2547" y="2842"/>
                    </a:lnTo>
                    <a:lnTo>
                      <a:pt x="2578" y="2873"/>
                    </a:lnTo>
                    <a:lnTo>
                      <a:pt x="2547" y="2901"/>
                    </a:lnTo>
                    <a:lnTo>
                      <a:pt x="2547" y="2931"/>
                    </a:lnTo>
                    <a:lnTo>
                      <a:pt x="2490" y="2991"/>
                    </a:lnTo>
                    <a:lnTo>
                      <a:pt x="2490" y="3049"/>
                    </a:lnTo>
                    <a:lnTo>
                      <a:pt x="2519" y="3080"/>
                    </a:lnTo>
                    <a:lnTo>
                      <a:pt x="2608" y="3080"/>
                    </a:lnTo>
                    <a:lnTo>
                      <a:pt x="2638" y="3049"/>
                    </a:lnTo>
                    <a:lnTo>
                      <a:pt x="2638" y="3019"/>
                    </a:lnTo>
                    <a:lnTo>
                      <a:pt x="2667" y="2991"/>
                    </a:lnTo>
                    <a:lnTo>
                      <a:pt x="2667" y="2960"/>
                    </a:lnTo>
                    <a:lnTo>
                      <a:pt x="2697" y="2960"/>
                    </a:lnTo>
                    <a:lnTo>
                      <a:pt x="2756" y="2901"/>
                    </a:lnTo>
                    <a:lnTo>
                      <a:pt x="2756" y="2812"/>
                    </a:lnTo>
                    <a:lnTo>
                      <a:pt x="2845" y="2724"/>
                    </a:lnTo>
                    <a:lnTo>
                      <a:pt x="2875" y="2754"/>
                    </a:lnTo>
                    <a:lnTo>
                      <a:pt x="2904" y="2724"/>
                    </a:lnTo>
                    <a:lnTo>
                      <a:pt x="2904" y="2576"/>
                    </a:lnTo>
                    <a:lnTo>
                      <a:pt x="2875" y="2546"/>
                    </a:lnTo>
                    <a:lnTo>
                      <a:pt x="2845" y="2546"/>
                    </a:lnTo>
                    <a:lnTo>
                      <a:pt x="2815" y="2517"/>
                    </a:lnTo>
                    <a:lnTo>
                      <a:pt x="2756" y="2517"/>
                    </a:lnTo>
                    <a:lnTo>
                      <a:pt x="2726" y="2487"/>
                    </a:lnTo>
                    <a:lnTo>
                      <a:pt x="2726" y="2426"/>
                    </a:lnTo>
                    <a:lnTo>
                      <a:pt x="2756" y="2399"/>
                    </a:lnTo>
                    <a:lnTo>
                      <a:pt x="2756" y="2339"/>
                    </a:lnTo>
                    <a:lnTo>
                      <a:pt x="2785" y="2308"/>
                    </a:lnTo>
                    <a:lnTo>
                      <a:pt x="2785" y="2281"/>
                    </a:lnTo>
                    <a:lnTo>
                      <a:pt x="2815" y="2251"/>
                    </a:lnTo>
                    <a:lnTo>
                      <a:pt x="2815" y="2220"/>
                    </a:lnTo>
                    <a:lnTo>
                      <a:pt x="2845" y="2220"/>
                    </a:lnTo>
                    <a:lnTo>
                      <a:pt x="2875" y="2190"/>
                    </a:lnTo>
                    <a:lnTo>
                      <a:pt x="2904" y="2220"/>
                    </a:lnTo>
                    <a:lnTo>
                      <a:pt x="2933" y="2220"/>
                    </a:lnTo>
                    <a:lnTo>
                      <a:pt x="2933" y="2251"/>
                    </a:lnTo>
                    <a:lnTo>
                      <a:pt x="2963" y="2251"/>
                    </a:lnTo>
                    <a:lnTo>
                      <a:pt x="2993" y="2281"/>
                    </a:lnTo>
                    <a:lnTo>
                      <a:pt x="3113" y="2281"/>
                    </a:lnTo>
                    <a:lnTo>
                      <a:pt x="3113" y="2308"/>
                    </a:lnTo>
                    <a:lnTo>
                      <a:pt x="3140" y="2339"/>
                    </a:lnTo>
                    <a:lnTo>
                      <a:pt x="3140" y="2369"/>
                    </a:lnTo>
                    <a:lnTo>
                      <a:pt x="3201" y="2426"/>
                    </a:lnTo>
                    <a:lnTo>
                      <a:pt x="3259" y="2426"/>
                    </a:lnTo>
                    <a:lnTo>
                      <a:pt x="3259" y="2369"/>
                    </a:lnTo>
                    <a:lnTo>
                      <a:pt x="3289" y="2308"/>
                    </a:lnTo>
                    <a:lnTo>
                      <a:pt x="3259" y="2281"/>
                    </a:lnTo>
                    <a:lnTo>
                      <a:pt x="3231" y="2281"/>
                    </a:lnTo>
                    <a:lnTo>
                      <a:pt x="3113" y="2162"/>
                    </a:lnTo>
                    <a:lnTo>
                      <a:pt x="3113" y="2132"/>
                    </a:lnTo>
                    <a:lnTo>
                      <a:pt x="3052" y="2132"/>
                    </a:lnTo>
                    <a:lnTo>
                      <a:pt x="3022" y="2101"/>
                    </a:lnTo>
                    <a:lnTo>
                      <a:pt x="2993" y="2101"/>
                    </a:lnTo>
                    <a:lnTo>
                      <a:pt x="2963" y="2072"/>
                    </a:lnTo>
                    <a:lnTo>
                      <a:pt x="2933" y="2072"/>
                    </a:lnTo>
                    <a:lnTo>
                      <a:pt x="2875" y="2013"/>
                    </a:lnTo>
                    <a:lnTo>
                      <a:pt x="2845" y="2013"/>
                    </a:lnTo>
                    <a:lnTo>
                      <a:pt x="2815" y="1983"/>
                    </a:lnTo>
                    <a:lnTo>
                      <a:pt x="2785" y="1983"/>
                    </a:lnTo>
                    <a:lnTo>
                      <a:pt x="2726" y="1953"/>
                    </a:lnTo>
                    <a:lnTo>
                      <a:pt x="2697" y="1953"/>
                    </a:lnTo>
                    <a:lnTo>
                      <a:pt x="2638" y="1926"/>
                    </a:lnTo>
                    <a:lnTo>
                      <a:pt x="2608" y="1895"/>
                    </a:lnTo>
                    <a:lnTo>
                      <a:pt x="2578" y="1895"/>
                    </a:lnTo>
                    <a:lnTo>
                      <a:pt x="2547" y="1865"/>
                    </a:lnTo>
                    <a:lnTo>
                      <a:pt x="2547" y="1806"/>
                    </a:lnTo>
                    <a:lnTo>
                      <a:pt x="2578" y="1806"/>
                    </a:lnTo>
                    <a:lnTo>
                      <a:pt x="2608" y="1776"/>
                    </a:lnTo>
                    <a:lnTo>
                      <a:pt x="2608" y="1747"/>
                    </a:lnTo>
                    <a:lnTo>
                      <a:pt x="2578" y="1717"/>
                    </a:lnTo>
                    <a:lnTo>
                      <a:pt x="2310" y="1717"/>
                    </a:lnTo>
                    <a:lnTo>
                      <a:pt x="2283" y="1688"/>
                    </a:lnTo>
                    <a:lnTo>
                      <a:pt x="2222" y="1688"/>
                    </a:lnTo>
                    <a:lnTo>
                      <a:pt x="2222" y="1658"/>
                    </a:lnTo>
                    <a:lnTo>
                      <a:pt x="2192" y="1628"/>
                    </a:lnTo>
                    <a:lnTo>
                      <a:pt x="2164" y="1628"/>
                    </a:lnTo>
                    <a:lnTo>
                      <a:pt x="2015" y="1479"/>
                    </a:lnTo>
                    <a:lnTo>
                      <a:pt x="1985" y="1422"/>
                    </a:lnTo>
                    <a:lnTo>
                      <a:pt x="1985" y="1392"/>
                    </a:lnTo>
                    <a:lnTo>
                      <a:pt x="1955" y="1361"/>
                    </a:lnTo>
                    <a:lnTo>
                      <a:pt x="1955" y="1303"/>
                    </a:lnTo>
                    <a:lnTo>
                      <a:pt x="1926" y="1272"/>
                    </a:lnTo>
                    <a:lnTo>
                      <a:pt x="1926" y="1215"/>
                    </a:lnTo>
                    <a:lnTo>
                      <a:pt x="1896" y="1185"/>
                    </a:lnTo>
                    <a:lnTo>
                      <a:pt x="1896" y="1154"/>
                    </a:lnTo>
                    <a:lnTo>
                      <a:pt x="1838" y="1154"/>
                    </a:lnTo>
                    <a:lnTo>
                      <a:pt x="1778" y="1097"/>
                    </a:lnTo>
                    <a:lnTo>
                      <a:pt x="1748" y="1097"/>
                    </a:lnTo>
                    <a:lnTo>
                      <a:pt x="1719" y="1066"/>
                    </a:lnTo>
                    <a:lnTo>
                      <a:pt x="1660" y="1036"/>
                    </a:lnTo>
                    <a:lnTo>
                      <a:pt x="1630" y="1036"/>
                    </a:lnTo>
                    <a:lnTo>
                      <a:pt x="1601" y="1006"/>
                    </a:lnTo>
                    <a:lnTo>
                      <a:pt x="1601" y="977"/>
                    </a:lnTo>
                    <a:lnTo>
                      <a:pt x="1571" y="947"/>
                    </a:lnTo>
                    <a:lnTo>
                      <a:pt x="1541" y="947"/>
                    </a:lnTo>
                    <a:lnTo>
                      <a:pt x="1541" y="799"/>
                    </a:lnTo>
                    <a:lnTo>
                      <a:pt x="1511" y="799"/>
                    </a:lnTo>
                    <a:lnTo>
                      <a:pt x="1511" y="769"/>
                    </a:lnTo>
                    <a:lnTo>
                      <a:pt x="1541" y="741"/>
                    </a:lnTo>
                    <a:lnTo>
                      <a:pt x="1571" y="769"/>
                    </a:lnTo>
                    <a:lnTo>
                      <a:pt x="1571" y="741"/>
                    </a:lnTo>
                    <a:lnTo>
                      <a:pt x="1601" y="711"/>
                    </a:lnTo>
                    <a:lnTo>
                      <a:pt x="1541" y="651"/>
                    </a:lnTo>
                    <a:lnTo>
                      <a:pt x="1541" y="622"/>
                    </a:lnTo>
                    <a:lnTo>
                      <a:pt x="1511" y="622"/>
                    </a:lnTo>
                    <a:lnTo>
                      <a:pt x="1511" y="532"/>
                    </a:lnTo>
                    <a:lnTo>
                      <a:pt x="1541" y="532"/>
                    </a:lnTo>
                    <a:lnTo>
                      <a:pt x="1571" y="504"/>
                    </a:lnTo>
                    <a:lnTo>
                      <a:pt x="1601" y="504"/>
                    </a:lnTo>
                    <a:lnTo>
                      <a:pt x="1571" y="532"/>
                    </a:lnTo>
                    <a:lnTo>
                      <a:pt x="1601" y="532"/>
                    </a:lnTo>
                    <a:lnTo>
                      <a:pt x="1660" y="504"/>
                    </a:lnTo>
                    <a:lnTo>
                      <a:pt x="1689" y="474"/>
                    </a:lnTo>
                    <a:lnTo>
                      <a:pt x="1748" y="474"/>
                    </a:lnTo>
                    <a:lnTo>
                      <a:pt x="1748" y="444"/>
                    </a:lnTo>
                    <a:lnTo>
                      <a:pt x="1838" y="444"/>
                    </a:lnTo>
                    <a:lnTo>
                      <a:pt x="1867" y="414"/>
                    </a:lnTo>
                    <a:lnTo>
                      <a:pt x="1896" y="386"/>
                    </a:lnTo>
                    <a:lnTo>
                      <a:pt x="1867" y="356"/>
                    </a:lnTo>
                    <a:lnTo>
                      <a:pt x="1867" y="325"/>
                    </a:lnTo>
                    <a:lnTo>
                      <a:pt x="1896" y="295"/>
                    </a:lnTo>
                    <a:lnTo>
                      <a:pt x="1867" y="268"/>
                    </a:lnTo>
                    <a:lnTo>
                      <a:pt x="1838" y="268"/>
                    </a:lnTo>
                    <a:lnTo>
                      <a:pt x="1838" y="237"/>
                    </a:lnTo>
                    <a:lnTo>
                      <a:pt x="1867" y="207"/>
                    </a:lnTo>
                    <a:lnTo>
                      <a:pt x="1896" y="207"/>
                    </a:lnTo>
                    <a:lnTo>
                      <a:pt x="1896" y="177"/>
                    </a:lnTo>
                    <a:lnTo>
                      <a:pt x="1867" y="177"/>
                    </a:lnTo>
                    <a:lnTo>
                      <a:pt x="1838" y="149"/>
                    </a:lnTo>
                    <a:lnTo>
                      <a:pt x="1808" y="149"/>
                    </a:lnTo>
                    <a:lnTo>
                      <a:pt x="1808" y="177"/>
                    </a:lnTo>
                    <a:lnTo>
                      <a:pt x="1778" y="149"/>
                    </a:lnTo>
                    <a:close/>
                  </a:path>
                </a:pathLst>
              </a:custGeom>
              <a:solidFill>
                <a:srgbClr val="FFFF7F"/>
              </a:solidFill>
              <a:ln w="9525">
                <a:noFill/>
                <a:round/>
                <a:headEnd/>
                <a:tailEnd/>
              </a:ln>
            </p:spPr>
            <p:txBody>
              <a:bodyPr/>
              <a:lstStyle/>
              <a:p>
                <a:endParaRPr lang="en-GB"/>
              </a:p>
            </p:txBody>
          </p:sp>
          <p:sp>
            <p:nvSpPr>
              <p:cNvPr id="19555" name="Freeform 99"/>
              <p:cNvSpPr>
                <a:spLocks/>
              </p:cNvSpPr>
              <p:nvPr/>
            </p:nvSpPr>
            <p:spPr bwMode="auto">
              <a:xfrm>
                <a:off x="3442" y="2874"/>
                <a:ext cx="23" cy="23"/>
              </a:xfrm>
              <a:custGeom>
                <a:avLst/>
                <a:gdLst/>
                <a:ahLst/>
                <a:cxnLst>
                  <a:cxn ang="0">
                    <a:pos x="88" y="30"/>
                  </a:cxn>
                  <a:cxn ang="0">
                    <a:pos x="59" y="0"/>
                  </a:cxn>
                  <a:cxn ang="0">
                    <a:pos x="0" y="0"/>
                  </a:cxn>
                  <a:cxn ang="0">
                    <a:pos x="29" y="30"/>
                  </a:cxn>
                  <a:cxn ang="0">
                    <a:pos x="59" y="30"/>
                  </a:cxn>
                  <a:cxn ang="0">
                    <a:pos x="59" y="90"/>
                  </a:cxn>
                  <a:cxn ang="0">
                    <a:pos x="88" y="60"/>
                  </a:cxn>
                  <a:cxn ang="0">
                    <a:pos x="88" y="30"/>
                  </a:cxn>
                </a:cxnLst>
                <a:rect l="0" t="0" r="r" b="b"/>
                <a:pathLst>
                  <a:path w="88" h="90">
                    <a:moveTo>
                      <a:pt x="88" y="30"/>
                    </a:moveTo>
                    <a:lnTo>
                      <a:pt x="59" y="0"/>
                    </a:lnTo>
                    <a:lnTo>
                      <a:pt x="0" y="0"/>
                    </a:lnTo>
                    <a:lnTo>
                      <a:pt x="29" y="30"/>
                    </a:lnTo>
                    <a:lnTo>
                      <a:pt x="59" y="30"/>
                    </a:lnTo>
                    <a:lnTo>
                      <a:pt x="59" y="90"/>
                    </a:lnTo>
                    <a:lnTo>
                      <a:pt x="88" y="60"/>
                    </a:lnTo>
                    <a:lnTo>
                      <a:pt x="88" y="30"/>
                    </a:lnTo>
                    <a:close/>
                  </a:path>
                </a:pathLst>
              </a:custGeom>
              <a:solidFill>
                <a:srgbClr val="FFFF7F"/>
              </a:solidFill>
              <a:ln w="9525">
                <a:noFill/>
                <a:round/>
                <a:headEnd/>
                <a:tailEnd/>
              </a:ln>
            </p:spPr>
            <p:txBody>
              <a:bodyPr/>
              <a:lstStyle/>
              <a:p>
                <a:endParaRPr lang="en-GB"/>
              </a:p>
            </p:txBody>
          </p:sp>
          <p:sp>
            <p:nvSpPr>
              <p:cNvPr id="19556" name="Freeform 100"/>
              <p:cNvSpPr>
                <a:spLocks/>
              </p:cNvSpPr>
              <p:nvPr/>
            </p:nvSpPr>
            <p:spPr bwMode="auto">
              <a:xfrm>
                <a:off x="3843" y="3141"/>
                <a:ext cx="125" cy="252"/>
              </a:xfrm>
              <a:custGeom>
                <a:avLst/>
                <a:gdLst/>
                <a:ahLst/>
                <a:cxnLst>
                  <a:cxn ang="0">
                    <a:pos x="177" y="31"/>
                  </a:cxn>
                  <a:cxn ang="0">
                    <a:pos x="88" y="0"/>
                  </a:cxn>
                  <a:cxn ang="0">
                    <a:pos x="28" y="91"/>
                  </a:cxn>
                  <a:cxn ang="0">
                    <a:pos x="0" y="179"/>
                  </a:cxn>
                  <a:cxn ang="0">
                    <a:pos x="28" y="268"/>
                  </a:cxn>
                  <a:cxn ang="0">
                    <a:pos x="88" y="297"/>
                  </a:cxn>
                  <a:cxn ang="0">
                    <a:pos x="59" y="386"/>
                  </a:cxn>
                  <a:cxn ang="0">
                    <a:pos x="88" y="474"/>
                  </a:cxn>
                  <a:cxn ang="0">
                    <a:pos x="59" y="565"/>
                  </a:cxn>
                  <a:cxn ang="0">
                    <a:pos x="59" y="593"/>
                  </a:cxn>
                  <a:cxn ang="0">
                    <a:pos x="28" y="653"/>
                  </a:cxn>
                  <a:cxn ang="0">
                    <a:pos x="59" y="711"/>
                  </a:cxn>
                  <a:cxn ang="0">
                    <a:pos x="88" y="741"/>
                  </a:cxn>
                  <a:cxn ang="0">
                    <a:pos x="59" y="802"/>
                  </a:cxn>
                  <a:cxn ang="0">
                    <a:pos x="147" y="860"/>
                  </a:cxn>
                  <a:cxn ang="0">
                    <a:pos x="207" y="890"/>
                  </a:cxn>
                  <a:cxn ang="0">
                    <a:pos x="237" y="947"/>
                  </a:cxn>
                  <a:cxn ang="0">
                    <a:pos x="266" y="1008"/>
                  </a:cxn>
                  <a:cxn ang="0">
                    <a:pos x="325" y="978"/>
                  </a:cxn>
                  <a:cxn ang="0">
                    <a:pos x="355" y="860"/>
                  </a:cxn>
                  <a:cxn ang="0">
                    <a:pos x="384" y="860"/>
                  </a:cxn>
                  <a:cxn ang="0">
                    <a:pos x="414" y="802"/>
                  </a:cxn>
                  <a:cxn ang="0">
                    <a:pos x="444" y="741"/>
                  </a:cxn>
                  <a:cxn ang="0">
                    <a:pos x="502" y="711"/>
                  </a:cxn>
                  <a:cxn ang="0">
                    <a:pos x="474" y="622"/>
                  </a:cxn>
                  <a:cxn ang="0">
                    <a:pos x="474" y="593"/>
                  </a:cxn>
                  <a:cxn ang="0">
                    <a:pos x="414" y="534"/>
                  </a:cxn>
                  <a:cxn ang="0">
                    <a:pos x="355" y="504"/>
                  </a:cxn>
                  <a:cxn ang="0">
                    <a:pos x="325" y="356"/>
                  </a:cxn>
                  <a:cxn ang="0">
                    <a:pos x="355" y="297"/>
                  </a:cxn>
                  <a:cxn ang="0">
                    <a:pos x="384" y="238"/>
                  </a:cxn>
                  <a:cxn ang="0">
                    <a:pos x="355" y="179"/>
                  </a:cxn>
                  <a:cxn ang="0">
                    <a:pos x="325" y="119"/>
                  </a:cxn>
                  <a:cxn ang="0">
                    <a:pos x="266" y="91"/>
                  </a:cxn>
                </a:cxnLst>
                <a:rect l="0" t="0" r="r" b="b"/>
                <a:pathLst>
                  <a:path w="502" h="1008">
                    <a:moveTo>
                      <a:pt x="207" y="31"/>
                    </a:moveTo>
                    <a:lnTo>
                      <a:pt x="177" y="31"/>
                    </a:lnTo>
                    <a:lnTo>
                      <a:pt x="147" y="61"/>
                    </a:lnTo>
                    <a:lnTo>
                      <a:pt x="88" y="0"/>
                    </a:lnTo>
                    <a:lnTo>
                      <a:pt x="88" y="31"/>
                    </a:lnTo>
                    <a:lnTo>
                      <a:pt x="28" y="91"/>
                    </a:lnTo>
                    <a:lnTo>
                      <a:pt x="28" y="149"/>
                    </a:lnTo>
                    <a:lnTo>
                      <a:pt x="0" y="179"/>
                    </a:lnTo>
                    <a:lnTo>
                      <a:pt x="28" y="179"/>
                    </a:lnTo>
                    <a:lnTo>
                      <a:pt x="28" y="268"/>
                    </a:lnTo>
                    <a:lnTo>
                      <a:pt x="59" y="268"/>
                    </a:lnTo>
                    <a:lnTo>
                      <a:pt x="88" y="297"/>
                    </a:lnTo>
                    <a:lnTo>
                      <a:pt x="88" y="356"/>
                    </a:lnTo>
                    <a:lnTo>
                      <a:pt x="59" y="386"/>
                    </a:lnTo>
                    <a:lnTo>
                      <a:pt x="59" y="447"/>
                    </a:lnTo>
                    <a:lnTo>
                      <a:pt x="88" y="474"/>
                    </a:lnTo>
                    <a:lnTo>
                      <a:pt x="59" y="504"/>
                    </a:lnTo>
                    <a:lnTo>
                      <a:pt x="59" y="565"/>
                    </a:lnTo>
                    <a:lnTo>
                      <a:pt x="88" y="565"/>
                    </a:lnTo>
                    <a:lnTo>
                      <a:pt x="59" y="593"/>
                    </a:lnTo>
                    <a:lnTo>
                      <a:pt x="59" y="622"/>
                    </a:lnTo>
                    <a:lnTo>
                      <a:pt x="28" y="653"/>
                    </a:lnTo>
                    <a:lnTo>
                      <a:pt x="28" y="711"/>
                    </a:lnTo>
                    <a:lnTo>
                      <a:pt x="59" y="711"/>
                    </a:lnTo>
                    <a:lnTo>
                      <a:pt x="59" y="741"/>
                    </a:lnTo>
                    <a:lnTo>
                      <a:pt x="88" y="741"/>
                    </a:lnTo>
                    <a:lnTo>
                      <a:pt x="59" y="772"/>
                    </a:lnTo>
                    <a:lnTo>
                      <a:pt x="59" y="802"/>
                    </a:lnTo>
                    <a:lnTo>
                      <a:pt x="118" y="860"/>
                    </a:lnTo>
                    <a:lnTo>
                      <a:pt x="147" y="860"/>
                    </a:lnTo>
                    <a:lnTo>
                      <a:pt x="177" y="890"/>
                    </a:lnTo>
                    <a:lnTo>
                      <a:pt x="207" y="890"/>
                    </a:lnTo>
                    <a:lnTo>
                      <a:pt x="207" y="920"/>
                    </a:lnTo>
                    <a:lnTo>
                      <a:pt x="237" y="947"/>
                    </a:lnTo>
                    <a:lnTo>
                      <a:pt x="237" y="1008"/>
                    </a:lnTo>
                    <a:lnTo>
                      <a:pt x="266" y="1008"/>
                    </a:lnTo>
                    <a:lnTo>
                      <a:pt x="295" y="1008"/>
                    </a:lnTo>
                    <a:lnTo>
                      <a:pt x="325" y="978"/>
                    </a:lnTo>
                    <a:lnTo>
                      <a:pt x="325" y="890"/>
                    </a:lnTo>
                    <a:lnTo>
                      <a:pt x="355" y="860"/>
                    </a:lnTo>
                    <a:lnTo>
                      <a:pt x="384" y="890"/>
                    </a:lnTo>
                    <a:lnTo>
                      <a:pt x="384" y="860"/>
                    </a:lnTo>
                    <a:lnTo>
                      <a:pt x="414" y="860"/>
                    </a:lnTo>
                    <a:lnTo>
                      <a:pt x="414" y="802"/>
                    </a:lnTo>
                    <a:lnTo>
                      <a:pt x="444" y="772"/>
                    </a:lnTo>
                    <a:lnTo>
                      <a:pt x="444" y="741"/>
                    </a:lnTo>
                    <a:lnTo>
                      <a:pt x="474" y="741"/>
                    </a:lnTo>
                    <a:lnTo>
                      <a:pt x="502" y="711"/>
                    </a:lnTo>
                    <a:lnTo>
                      <a:pt x="502" y="653"/>
                    </a:lnTo>
                    <a:lnTo>
                      <a:pt x="474" y="622"/>
                    </a:lnTo>
                    <a:lnTo>
                      <a:pt x="502" y="622"/>
                    </a:lnTo>
                    <a:lnTo>
                      <a:pt x="474" y="593"/>
                    </a:lnTo>
                    <a:lnTo>
                      <a:pt x="414" y="593"/>
                    </a:lnTo>
                    <a:lnTo>
                      <a:pt x="414" y="534"/>
                    </a:lnTo>
                    <a:lnTo>
                      <a:pt x="384" y="534"/>
                    </a:lnTo>
                    <a:lnTo>
                      <a:pt x="355" y="504"/>
                    </a:lnTo>
                    <a:lnTo>
                      <a:pt x="355" y="386"/>
                    </a:lnTo>
                    <a:lnTo>
                      <a:pt x="325" y="356"/>
                    </a:lnTo>
                    <a:lnTo>
                      <a:pt x="355" y="356"/>
                    </a:lnTo>
                    <a:lnTo>
                      <a:pt x="355" y="297"/>
                    </a:lnTo>
                    <a:lnTo>
                      <a:pt x="355" y="268"/>
                    </a:lnTo>
                    <a:lnTo>
                      <a:pt x="384" y="238"/>
                    </a:lnTo>
                    <a:lnTo>
                      <a:pt x="355" y="209"/>
                    </a:lnTo>
                    <a:lnTo>
                      <a:pt x="355" y="179"/>
                    </a:lnTo>
                    <a:lnTo>
                      <a:pt x="325" y="149"/>
                    </a:lnTo>
                    <a:lnTo>
                      <a:pt x="325" y="119"/>
                    </a:lnTo>
                    <a:lnTo>
                      <a:pt x="266" y="119"/>
                    </a:lnTo>
                    <a:lnTo>
                      <a:pt x="266" y="91"/>
                    </a:lnTo>
                    <a:lnTo>
                      <a:pt x="207" y="31"/>
                    </a:lnTo>
                    <a:close/>
                  </a:path>
                </a:pathLst>
              </a:custGeom>
              <a:solidFill>
                <a:srgbClr val="4CB47E"/>
              </a:solidFill>
              <a:ln w="9525">
                <a:noFill/>
                <a:round/>
                <a:headEnd/>
                <a:tailEnd/>
              </a:ln>
            </p:spPr>
            <p:txBody>
              <a:bodyPr/>
              <a:lstStyle/>
              <a:p>
                <a:endParaRPr lang="en-GB"/>
              </a:p>
            </p:txBody>
          </p:sp>
          <p:sp>
            <p:nvSpPr>
              <p:cNvPr id="19557" name="Freeform 101"/>
              <p:cNvSpPr>
                <a:spLocks/>
              </p:cNvSpPr>
              <p:nvPr/>
            </p:nvSpPr>
            <p:spPr bwMode="auto">
              <a:xfrm>
                <a:off x="3768" y="3141"/>
                <a:ext cx="16" cy="15"/>
              </a:xfrm>
              <a:custGeom>
                <a:avLst/>
                <a:gdLst/>
                <a:ahLst/>
                <a:cxnLst>
                  <a:cxn ang="0">
                    <a:pos x="61" y="61"/>
                  </a:cxn>
                  <a:cxn ang="0">
                    <a:pos x="61" y="31"/>
                  </a:cxn>
                  <a:cxn ang="0">
                    <a:pos x="31" y="0"/>
                  </a:cxn>
                  <a:cxn ang="0">
                    <a:pos x="0" y="0"/>
                  </a:cxn>
                  <a:cxn ang="0">
                    <a:pos x="61" y="61"/>
                  </a:cxn>
                </a:cxnLst>
                <a:rect l="0" t="0" r="r" b="b"/>
                <a:pathLst>
                  <a:path w="61" h="61">
                    <a:moveTo>
                      <a:pt x="61" y="61"/>
                    </a:moveTo>
                    <a:lnTo>
                      <a:pt x="61" y="31"/>
                    </a:lnTo>
                    <a:lnTo>
                      <a:pt x="31" y="0"/>
                    </a:lnTo>
                    <a:lnTo>
                      <a:pt x="0" y="0"/>
                    </a:lnTo>
                    <a:lnTo>
                      <a:pt x="61" y="61"/>
                    </a:lnTo>
                    <a:close/>
                  </a:path>
                </a:pathLst>
              </a:custGeom>
              <a:solidFill>
                <a:srgbClr val="CCE83A"/>
              </a:solidFill>
              <a:ln w="9525">
                <a:noFill/>
                <a:round/>
                <a:headEnd/>
                <a:tailEnd/>
              </a:ln>
            </p:spPr>
            <p:txBody>
              <a:bodyPr/>
              <a:lstStyle/>
              <a:p>
                <a:endParaRPr lang="en-GB"/>
              </a:p>
            </p:txBody>
          </p:sp>
          <p:sp>
            <p:nvSpPr>
              <p:cNvPr id="19558" name="Rectangle 102"/>
              <p:cNvSpPr>
                <a:spLocks noChangeArrowheads="1"/>
              </p:cNvSpPr>
              <p:nvPr/>
            </p:nvSpPr>
            <p:spPr bwMode="auto">
              <a:xfrm>
                <a:off x="3731" y="3119"/>
                <a:ext cx="8" cy="7"/>
              </a:xfrm>
              <a:prstGeom prst="rect">
                <a:avLst/>
              </a:prstGeom>
              <a:solidFill>
                <a:srgbClr val="CCE83A"/>
              </a:solidFill>
              <a:ln w="9525">
                <a:noFill/>
                <a:miter lim="800000"/>
                <a:headEnd/>
                <a:tailEnd/>
              </a:ln>
            </p:spPr>
            <p:txBody>
              <a:bodyPr/>
              <a:lstStyle/>
              <a:p>
                <a:endParaRPr lang="en-GB"/>
              </a:p>
            </p:txBody>
          </p:sp>
          <p:sp>
            <p:nvSpPr>
              <p:cNvPr id="19559" name="Freeform 103"/>
              <p:cNvSpPr>
                <a:spLocks/>
              </p:cNvSpPr>
              <p:nvPr/>
            </p:nvSpPr>
            <p:spPr bwMode="auto">
              <a:xfrm>
                <a:off x="3754" y="3134"/>
                <a:ext cx="14" cy="7"/>
              </a:xfrm>
              <a:custGeom>
                <a:avLst/>
                <a:gdLst/>
                <a:ahLst/>
                <a:cxnLst>
                  <a:cxn ang="0">
                    <a:pos x="27" y="0"/>
                  </a:cxn>
                  <a:cxn ang="0">
                    <a:pos x="0" y="0"/>
                  </a:cxn>
                  <a:cxn ang="0">
                    <a:pos x="27" y="28"/>
                  </a:cxn>
                  <a:cxn ang="0">
                    <a:pos x="57" y="28"/>
                  </a:cxn>
                  <a:cxn ang="0">
                    <a:pos x="27" y="0"/>
                  </a:cxn>
                </a:cxnLst>
                <a:rect l="0" t="0" r="r" b="b"/>
                <a:pathLst>
                  <a:path w="57" h="28">
                    <a:moveTo>
                      <a:pt x="27" y="0"/>
                    </a:moveTo>
                    <a:lnTo>
                      <a:pt x="0" y="0"/>
                    </a:lnTo>
                    <a:lnTo>
                      <a:pt x="27" y="28"/>
                    </a:lnTo>
                    <a:lnTo>
                      <a:pt x="57" y="28"/>
                    </a:lnTo>
                    <a:lnTo>
                      <a:pt x="27" y="0"/>
                    </a:lnTo>
                    <a:close/>
                  </a:path>
                </a:pathLst>
              </a:custGeom>
              <a:solidFill>
                <a:srgbClr val="CCE83A"/>
              </a:solidFill>
              <a:ln w="9525">
                <a:noFill/>
                <a:round/>
                <a:headEnd/>
                <a:tailEnd/>
              </a:ln>
            </p:spPr>
            <p:txBody>
              <a:bodyPr/>
              <a:lstStyle/>
              <a:p>
                <a:endParaRPr lang="en-GB"/>
              </a:p>
            </p:txBody>
          </p:sp>
          <p:sp>
            <p:nvSpPr>
              <p:cNvPr id="19560" name="Freeform 104"/>
              <p:cNvSpPr>
                <a:spLocks/>
              </p:cNvSpPr>
              <p:nvPr/>
            </p:nvSpPr>
            <p:spPr bwMode="auto">
              <a:xfrm>
                <a:off x="3739" y="3126"/>
                <a:ext cx="15" cy="8"/>
              </a:xfrm>
              <a:custGeom>
                <a:avLst/>
                <a:gdLst/>
                <a:ahLst/>
                <a:cxnLst>
                  <a:cxn ang="0">
                    <a:pos x="30" y="29"/>
                  </a:cxn>
                  <a:cxn ang="0">
                    <a:pos x="61" y="29"/>
                  </a:cxn>
                  <a:cxn ang="0">
                    <a:pos x="30" y="0"/>
                  </a:cxn>
                  <a:cxn ang="0">
                    <a:pos x="0" y="0"/>
                  </a:cxn>
                  <a:cxn ang="0">
                    <a:pos x="30" y="29"/>
                  </a:cxn>
                </a:cxnLst>
                <a:rect l="0" t="0" r="r" b="b"/>
                <a:pathLst>
                  <a:path w="61" h="29">
                    <a:moveTo>
                      <a:pt x="30" y="29"/>
                    </a:moveTo>
                    <a:lnTo>
                      <a:pt x="61" y="29"/>
                    </a:lnTo>
                    <a:lnTo>
                      <a:pt x="30" y="0"/>
                    </a:lnTo>
                    <a:lnTo>
                      <a:pt x="0" y="0"/>
                    </a:lnTo>
                    <a:lnTo>
                      <a:pt x="30" y="29"/>
                    </a:lnTo>
                    <a:close/>
                  </a:path>
                </a:pathLst>
              </a:custGeom>
              <a:solidFill>
                <a:srgbClr val="CCE83A"/>
              </a:solidFill>
              <a:ln w="9525">
                <a:noFill/>
                <a:round/>
                <a:headEnd/>
                <a:tailEnd/>
              </a:ln>
            </p:spPr>
            <p:txBody>
              <a:bodyPr/>
              <a:lstStyle/>
              <a:p>
                <a:endParaRPr lang="en-GB"/>
              </a:p>
            </p:txBody>
          </p:sp>
          <p:sp>
            <p:nvSpPr>
              <p:cNvPr id="19561" name="Freeform 105"/>
              <p:cNvSpPr>
                <a:spLocks/>
              </p:cNvSpPr>
              <p:nvPr/>
            </p:nvSpPr>
            <p:spPr bwMode="auto">
              <a:xfrm>
                <a:off x="2931" y="2712"/>
                <a:ext cx="304" cy="162"/>
              </a:xfrm>
              <a:custGeom>
                <a:avLst/>
                <a:gdLst/>
                <a:ahLst/>
                <a:cxnLst>
                  <a:cxn ang="0">
                    <a:pos x="712" y="59"/>
                  </a:cxn>
                  <a:cxn ang="0">
                    <a:pos x="414" y="89"/>
                  </a:cxn>
                  <a:cxn ang="0">
                    <a:pos x="357" y="119"/>
                  </a:cxn>
                  <a:cxn ang="0">
                    <a:pos x="296" y="89"/>
                  </a:cxn>
                  <a:cxn ang="0">
                    <a:pos x="266" y="149"/>
                  </a:cxn>
                  <a:cxn ang="0">
                    <a:pos x="148" y="296"/>
                  </a:cxn>
                  <a:cxn ang="0">
                    <a:pos x="29" y="444"/>
                  </a:cxn>
                  <a:cxn ang="0">
                    <a:pos x="59" y="474"/>
                  </a:cxn>
                  <a:cxn ang="0">
                    <a:pos x="59" y="532"/>
                  </a:cxn>
                  <a:cxn ang="0">
                    <a:pos x="89" y="474"/>
                  </a:cxn>
                  <a:cxn ang="0">
                    <a:pos x="238" y="444"/>
                  </a:cxn>
                  <a:cxn ang="0">
                    <a:pos x="266" y="562"/>
                  </a:cxn>
                  <a:cxn ang="0">
                    <a:pos x="296" y="623"/>
                  </a:cxn>
                  <a:cxn ang="0">
                    <a:pos x="445" y="593"/>
                  </a:cxn>
                  <a:cxn ang="0">
                    <a:pos x="503" y="623"/>
                  </a:cxn>
                  <a:cxn ang="0">
                    <a:pos x="594" y="505"/>
                  </a:cxn>
                  <a:cxn ang="0">
                    <a:pos x="682" y="474"/>
                  </a:cxn>
                  <a:cxn ang="0">
                    <a:pos x="741" y="562"/>
                  </a:cxn>
                  <a:cxn ang="0">
                    <a:pos x="771" y="593"/>
                  </a:cxn>
                  <a:cxn ang="0">
                    <a:pos x="801" y="651"/>
                  </a:cxn>
                  <a:cxn ang="0">
                    <a:pos x="830" y="593"/>
                  </a:cxn>
                  <a:cxn ang="0">
                    <a:pos x="859" y="532"/>
                  </a:cxn>
                  <a:cxn ang="0">
                    <a:pos x="889" y="414"/>
                  </a:cxn>
                  <a:cxn ang="0">
                    <a:pos x="949" y="474"/>
                  </a:cxn>
                  <a:cxn ang="0">
                    <a:pos x="1008" y="474"/>
                  </a:cxn>
                  <a:cxn ang="0">
                    <a:pos x="1096" y="505"/>
                  </a:cxn>
                  <a:cxn ang="0">
                    <a:pos x="1126" y="444"/>
                  </a:cxn>
                  <a:cxn ang="0">
                    <a:pos x="1096" y="414"/>
                  </a:cxn>
                  <a:cxn ang="0">
                    <a:pos x="1156" y="386"/>
                  </a:cxn>
                  <a:cxn ang="0">
                    <a:pos x="1215" y="414"/>
                  </a:cxn>
                  <a:cxn ang="0">
                    <a:pos x="1215" y="267"/>
                  </a:cxn>
                  <a:cxn ang="0">
                    <a:pos x="1126" y="296"/>
                  </a:cxn>
                  <a:cxn ang="0">
                    <a:pos x="1068" y="267"/>
                  </a:cxn>
                  <a:cxn ang="0">
                    <a:pos x="978" y="237"/>
                  </a:cxn>
                  <a:cxn ang="0">
                    <a:pos x="949" y="207"/>
                  </a:cxn>
                  <a:cxn ang="0">
                    <a:pos x="978" y="119"/>
                  </a:cxn>
                  <a:cxn ang="0">
                    <a:pos x="978" y="89"/>
                  </a:cxn>
                  <a:cxn ang="0">
                    <a:pos x="919" y="59"/>
                  </a:cxn>
                  <a:cxn ang="0">
                    <a:pos x="741" y="30"/>
                  </a:cxn>
                  <a:cxn ang="0">
                    <a:pos x="682" y="0"/>
                  </a:cxn>
                  <a:cxn ang="0">
                    <a:pos x="712" y="30"/>
                  </a:cxn>
                </a:cxnLst>
                <a:rect l="0" t="0" r="r" b="b"/>
                <a:pathLst>
                  <a:path w="1215" h="651">
                    <a:moveTo>
                      <a:pt x="712" y="30"/>
                    </a:moveTo>
                    <a:lnTo>
                      <a:pt x="712" y="59"/>
                    </a:lnTo>
                    <a:lnTo>
                      <a:pt x="445" y="59"/>
                    </a:lnTo>
                    <a:lnTo>
                      <a:pt x="414" y="89"/>
                    </a:lnTo>
                    <a:lnTo>
                      <a:pt x="414" y="119"/>
                    </a:lnTo>
                    <a:lnTo>
                      <a:pt x="357" y="119"/>
                    </a:lnTo>
                    <a:lnTo>
                      <a:pt x="327" y="89"/>
                    </a:lnTo>
                    <a:lnTo>
                      <a:pt x="296" y="89"/>
                    </a:lnTo>
                    <a:lnTo>
                      <a:pt x="296" y="119"/>
                    </a:lnTo>
                    <a:lnTo>
                      <a:pt x="266" y="149"/>
                    </a:lnTo>
                    <a:lnTo>
                      <a:pt x="296" y="149"/>
                    </a:lnTo>
                    <a:lnTo>
                      <a:pt x="148" y="296"/>
                    </a:lnTo>
                    <a:lnTo>
                      <a:pt x="148" y="325"/>
                    </a:lnTo>
                    <a:lnTo>
                      <a:pt x="29" y="444"/>
                    </a:lnTo>
                    <a:lnTo>
                      <a:pt x="59" y="444"/>
                    </a:lnTo>
                    <a:lnTo>
                      <a:pt x="59" y="474"/>
                    </a:lnTo>
                    <a:lnTo>
                      <a:pt x="0" y="532"/>
                    </a:lnTo>
                    <a:lnTo>
                      <a:pt x="59" y="532"/>
                    </a:lnTo>
                    <a:lnTo>
                      <a:pt x="89" y="505"/>
                    </a:lnTo>
                    <a:lnTo>
                      <a:pt x="89" y="474"/>
                    </a:lnTo>
                    <a:lnTo>
                      <a:pt x="120" y="444"/>
                    </a:lnTo>
                    <a:lnTo>
                      <a:pt x="238" y="444"/>
                    </a:lnTo>
                    <a:lnTo>
                      <a:pt x="238" y="532"/>
                    </a:lnTo>
                    <a:lnTo>
                      <a:pt x="266" y="562"/>
                    </a:lnTo>
                    <a:lnTo>
                      <a:pt x="266" y="593"/>
                    </a:lnTo>
                    <a:lnTo>
                      <a:pt x="296" y="623"/>
                    </a:lnTo>
                    <a:lnTo>
                      <a:pt x="414" y="623"/>
                    </a:lnTo>
                    <a:lnTo>
                      <a:pt x="445" y="593"/>
                    </a:lnTo>
                    <a:lnTo>
                      <a:pt x="475" y="593"/>
                    </a:lnTo>
                    <a:lnTo>
                      <a:pt x="503" y="623"/>
                    </a:lnTo>
                    <a:lnTo>
                      <a:pt x="594" y="532"/>
                    </a:lnTo>
                    <a:lnTo>
                      <a:pt x="594" y="505"/>
                    </a:lnTo>
                    <a:lnTo>
                      <a:pt x="652" y="444"/>
                    </a:lnTo>
                    <a:lnTo>
                      <a:pt x="682" y="474"/>
                    </a:lnTo>
                    <a:lnTo>
                      <a:pt x="682" y="505"/>
                    </a:lnTo>
                    <a:lnTo>
                      <a:pt x="741" y="562"/>
                    </a:lnTo>
                    <a:lnTo>
                      <a:pt x="771" y="562"/>
                    </a:lnTo>
                    <a:lnTo>
                      <a:pt x="771" y="593"/>
                    </a:lnTo>
                    <a:lnTo>
                      <a:pt x="801" y="623"/>
                    </a:lnTo>
                    <a:lnTo>
                      <a:pt x="801" y="651"/>
                    </a:lnTo>
                    <a:lnTo>
                      <a:pt x="830" y="651"/>
                    </a:lnTo>
                    <a:lnTo>
                      <a:pt x="830" y="593"/>
                    </a:lnTo>
                    <a:lnTo>
                      <a:pt x="859" y="562"/>
                    </a:lnTo>
                    <a:lnTo>
                      <a:pt x="859" y="532"/>
                    </a:lnTo>
                    <a:lnTo>
                      <a:pt x="889" y="505"/>
                    </a:lnTo>
                    <a:lnTo>
                      <a:pt x="889" y="414"/>
                    </a:lnTo>
                    <a:lnTo>
                      <a:pt x="949" y="414"/>
                    </a:lnTo>
                    <a:lnTo>
                      <a:pt x="949" y="474"/>
                    </a:lnTo>
                    <a:lnTo>
                      <a:pt x="978" y="505"/>
                    </a:lnTo>
                    <a:lnTo>
                      <a:pt x="1008" y="474"/>
                    </a:lnTo>
                    <a:lnTo>
                      <a:pt x="1068" y="474"/>
                    </a:lnTo>
                    <a:lnTo>
                      <a:pt x="1096" y="505"/>
                    </a:lnTo>
                    <a:lnTo>
                      <a:pt x="1126" y="505"/>
                    </a:lnTo>
                    <a:lnTo>
                      <a:pt x="1126" y="444"/>
                    </a:lnTo>
                    <a:lnTo>
                      <a:pt x="1096" y="444"/>
                    </a:lnTo>
                    <a:lnTo>
                      <a:pt x="1096" y="414"/>
                    </a:lnTo>
                    <a:lnTo>
                      <a:pt x="1126" y="386"/>
                    </a:lnTo>
                    <a:lnTo>
                      <a:pt x="1156" y="386"/>
                    </a:lnTo>
                    <a:lnTo>
                      <a:pt x="1187" y="414"/>
                    </a:lnTo>
                    <a:lnTo>
                      <a:pt x="1215" y="414"/>
                    </a:lnTo>
                    <a:lnTo>
                      <a:pt x="1215" y="296"/>
                    </a:lnTo>
                    <a:lnTo>
                      <a:pt x="1215" y="267"/>
                    </a:lnTo>
                    <a:lnTo>
                      <a:pt x="1156" y="267"/>
                    </a:lnTo>
                    <a:lnTo>
                      <a:pt x="1126" y="296"/>
                    </a:lnTo>
                    <a:lnTo>
                      <a:pt x="1096" y="296"/>
                    </a:lnTo>
                    <a:lnTo>
                      <a:pt x="1068" y="267"/>
                    </a:lnTo>
                    <a:lnTo>
                      <a:pt x="1068" y="237"/>
                    </a:lnTo>
                    <a:lnTo>
                      <a:pt x="978" y="237"/>
                    </a:lnTo>
                    <a:lnTo>
                      <a:pt x="949" y="237"/>
                    </a:lnTo>
                    <a:lnTo>
                      <a:pt x="949" y="207"/>
                    </a:lnTo>
                    <a:lnTo>
                      <a:pt x="978" y="177"/>
                    </a:lnTo>
                    <a:lnTo>
                      <a:pt x="978" y="119"/>
                    </a:lnTo>
                    <a:lnTo>
                      <a:pt x="1008" y="119"/>
                    </a:lnTo>
                    <a:lnTo>
                      <a:pt x="978" y="89"/>
                    </a:lnTo>
                    <a:lnTo>
                      <a:pt x="978" y="59"/>
                    </a:lnTo>
                    <a:lnTo>
                      <a:pt x="919" y="59"/>
                    </a:lnTo>
                    <a:lnTo>
                      <a:pt x="919" y="30"/>
                    </a:lnTo>
                    <a:lnTo>
                      <a:pt x="741" y="30"/>
                    </a:lnTo>
                    <a:lnTo>
                      <a:pt x="741" y="0"/>
                    </a:lnTo>
                    <a:lnTo>
                      <a:pt x="682" y="0"/>
                    </a:lnTo>
                    <a:lnTo>
                      <a:pt x="682" y="30"/>
                    </a:lnTo>
                    <a:lnTo>
                      <a:pt x="712" y="30"/>
                    </a:lnTo>
                    <a:close/>
                  </a:path>
                </a:pathLst>
              </a:custGeom>
              <a:solidFill>
                <a:srgbClr val="FECC2E"/>
              </a:solidFill>
              <a:ln w="9525">
                <a:noFill/>
                <a:round/>
                <a:headEnd/>
                <a:tailEnd/>
              </a:ln>
            </p:spPr>
            <p:txBody>
              <a:bodyPr/>
              <a:lstStyle/>
              <a:p>
                <a:endParaRPr lang="en-GB"/>
              </a:p>
            </p:txBody>
          </p:sp>
          <p:sp>
            <p:nvSpPr>
              <p:cNvPr id="19562" name="Freeform 106"/>
              <p:cNvSpPr>
                <a:spLocks/>
              </p:cNvSpPr>
              <p:nvPr/>
            </p:nvSpPr>
            <p:spPr bwMode="auto">
              <a:xfrm>
                <a:off x="3168" y="2756"/>
                <a:ext cx="8" cy="15"/>
              </a:xfrm>
              <a:custGeom>
                <a:avLst/>
                <a:gdLst/>
                <a:ahLst/>
                <a:cxnLst>
                  <a:cxn ang="0">
                    <a:pos x="29" y="60"/>
                  </a:cxn>
                  <a:cxn ang="0">
                    <a:pos x="29" y="0"/>
                  </a:cxn>
                  <a:cxn ang="0">
                    <a:pos x="0" y="30"/>
                  </a:cxn>
                  <a:cxn ang="0">
                    <a:pos x="0" y="60"/>
                  </a:cxn>
                  <a:cxn ang="0">
                    <a:pos x="29" y="60"/>
                  </a:cxn>
                </a:cxnLst>
                <a:rect l="0" t="0" r="r" b="b"/>
                <a:pathLst>
                  <a:path w="29" h="60">
                    <a:moveTo>
                      <a:pt x="29" y="60"/>
                    </a:moveTo>
                    <a:lnTo>
                      <a:pt x="29" y="0"/>
                    </a:lnTo>
                    <a:lnTo>
                      <a:pt x="0" y="30"/>
                    </a:lnTo>
                    <a:lnTo>
                      <a:pt x="0" y="60"/>
                    </a:lnTo>
                    <a:lnTo>
                      <a:pt x="29" y="60"/>
                    </a:lnTo>
                    <a:close/>
                  </a:path>
                </a:pathLst>
              </a:custGeom>
              <a:solidFill>
                <a:srgbClr val="D3B26F"/>
              </a:solidFill>
              <a:ln w="9525">
                <a:noFill/>
                <a:round/>
                <a:headEnd/>
                <a:tailEnd/>
              </a:ln>
            </p:spPr>
            <p:txBody>
              <a:bodyPr/>
              <a:lstStyle/>
              <a:p>
                <a:endParaRPr lang="en-GB"/>
              </a:p>
            </p:txBody>
          </p:sp>
          <p:sp>
            <p:nvSpPr>
              <p:cNvPr id="19563" name="Freeform 107"/>
              <p:cNvSpPr>
                <a:spLocks/>
              </p:cNvSpPr>
              <p:nvPr/>
            </p:nvSpPr>
            <p:spPr bwMode="auto">
              <a:xfrm>
                <a:off x="2620" y="3141"/>
                <a:ext cx="23" cy="15"/>
              </a:xfrm>
              <a:custGeom>
                <a:avLst/>
                <a:gdLst/>
                <a:ahLst/>
                <a:cxnLst>
                  <a:cxn ang="0">
                    <a:pos x="90" y="31"/>
                  </a:cxn>
                  <a:cxn ang="0">
                    <a:pos x="60" y="0"/>
                  </a:cxn>
                  <a:cxn ang="0">
                    <a:pos x="0" y="0"/>
                  </a:cxn>
                  <a:cxn ang="0">
                    <a:pos x="0" y="31"/>
                  </a:cxn>
                  <a:cxn ang="0">
                    <a:pos x="0" y="61"/>
                  </a:cxn>
                  <a:cxn ang="0">
                    <a:pos x="60" y="61"/>
                  </a:cxn>
                  <a:cxn ang="0">
                    <a:pos x="60" y="31"/>
                  </a:cxn>
                  <a:cxn ang="0">
                    <a:pos x="90" y="31"/>
                  </a:cxn>
                </a:cxnLst>
                <a:rect l="0" t="0" r="r" b="b"/>
                <a:pathLst>
                  <a:path w="90" h="61">
                    <a:moveTo>
                      <a:pt x="90" y="31"/>
                    </a:moveTo>
                    <a:lnTo>
                      <a:pt x="60" y="0"/>
                    </a:lnTo>
                    <a:lnTo>
                      <a:pt x="0" y="0"/>
                    </a:lnTo>
                    <a:lnTo>
                      <a:pt x="0" y="31"/>
                    </a:lnTo>
                    <a:lnTo>
                      <a:pt x="0" y="61"/>
                    </a:lnTo>
                    <a:lnTo>
                      <a:pt x="60" y="61"/>
                    </a:lnTo>
                    <a:lnTo>
                      <a:pt x="60" y="31"/>
                    </a:lnTo>
                    <a:lnTo>
                      <a:pt x="90" y="31"/>
                    </a:lnTo>
                    <a:close/>
                  </a:path>
                </a:pathLst>
              </a:custGeom>
              <a:solidFill>
                <a:srgbClr val="D3B26F"/>
              </a:solidFill>
              <a:ln w="9525">
                <a:noFill/>
                <a:round/>
                <a:headEnd/>
                <a:tailEnd/>
              </a:ln>
            </p:spPr>
            <p:txBody>
              <a:bodyPr/>
              <a:lstStyle/>
              <a:p>
                <a:endParaRPr lang="en-GB"/>
              </a:p>
            </p:txBody>
          </p:sp>
          <p:sp>
            <p:nvSpPr>
              <p:cNvPr id="19564" name="Freeform 108"/>
              <p:cNvSpPr>
                <a:spLocks/>
              </p:cNvSpPr>
              <p:nvPr/>
            </p:nvSpPr>
            <p:spPr bwMode="auto">
              <a:xfrm>
                <a:off x="3027" y="3593"/>
                <a:ext cx="290" cy="606"/>
              </a:xfrm>
              <a:custGeom>
                <a:avLst/>
                <a:gdLst/>
                <a:ahLst/>
                <a:cxnLst>
                  <a:cxn ang="0">
                    <a:pos x="328" y="176"/>
                  </a:cxn>
                  <a:cxn ang="0">
                    <a:pos x="237" y="296"/>
                  </a:cxn>
                  <a:cxn ang="0">
                    <a:pos x="210" y="532"/>
                  </a:cxn>
                  <a:cxn ang="0">
                    <a:pos x="268" y="710"/>
                  </a:cxn>
                  <a:cxn ang="0">
                    <a:pos x="210" y="799"/>
                  </a:cxn>
                  <a:cxn ang="0">
                    <a:pos x="180" y="948"/>
                  </a:cxn>
                  <a:cxn ang="0">
                    <a:pos x="91" y="978"/>
                  </a:cxn>
                  <a:cxn ang="0">
                    <a:pos x="30" y="1066"/>
                  </a:cxn>
                  <a:cxn ang="0">
                    <a:pos x="30" y="1273"/>
                  </a:cxn>
                  <a:cxn ang="0">
                    <a:pos x="61" y="1421"/>
                  </a:cxn>
                  <a:cxn ang="0">
                    <a:pos x="210" y="1539"/>
                  </a:cxn>
                  <a:cxn ang="0">
                    <a:pos x="268" y="1658"/>
                  </a:cxn>
                  <a:cxn ang="0">
                    <a:pos x="446" y="1777"/>
                  </a:cxn>
                  <a:cxn ang="0">
                    <a:pos x="475" y="2013"/>
                  </a:cxn>
                  <a:cxn ang="0">
                    <a:pos x="535" y="2190"/>
                  </a:cxn>
                  <a:cxn ang="0">
                    <a:pos x="565" y="2427"/>
                  </a:cxn>
                  <a:cxn ang="0">
                    <a:pos x="653" y="2368"/>
                  </a:cxn>
                  <a:cxn ang="0">
                    <a:pos x="712" y="2338"/>
                  </a:cxn>
                  <a:cxn ang="0">
                    <a:pos x="772" y="2250"/>
                  </a:cxn>
                  <a:cxn ang="0">
                    <a:pos x="772" y="2162"/>
                  </a:cxn>
                  <a:cxn ang="0">
                    <a:pos x="742" y="1984"/>
                  </a:cxn>
                  <a:cxn ang="0">
                    <a:pos x="831" y="1925"/>
                  </a:cxn>
                  <a:cxn ang="0">
                    <a:pos x="921" y="1807"/>
                  </a:cxn>
                  <a:cxn ang="0">
                    <a:pos x="979" y="1746"/>
                  </a:cxn>
                  <a:cxn ang="0">
                    <a:pos x="1067" y="1716"/>
                  </a:cxn>
                  <a:cxn ang="0">
                    <a:pos x="1158" y="1628"/>
                  </a:cxn>
                  <a:cxn ang="0">
                    <a:pos x="1158" y="1421"/>
                  </a:cxn>
                  <a:cxn ang="0">
                    <a:pos x="1067" y="1361"/>
                  </a:cxn>
                  <a:cxn ang="0">
                    <a:pos x="1040" y="1303"/>
                  </a:cxn>
                  <a:cxn ang="0">
                    <a:pos x="949" y="1303"/>
                  </a:cxn>
                  <a:cxn ang="0">
                    <a:pos x="803" y="1243"/>
                  </a:cxn>
                  <a:cxn ang="0">
                    <a:pos x="712" y="1124"/>
                  </a:cxn>
                  <a:cxn ang="0">
                    <a:pos x="772" y="1005"/>
                  </a:cxn>
                  <a:cxn ang="0">
                    <a:pos x="891" y="917"/>
                  </a:cxn>
                  <a:cxn ang="0">
                    <a:pos x="979" y="830"/>
                  </a:cxn>
                  <a:cxn ang="0">
                    <a:pos x="1010" y="562"/>
                  </a:cxn>
                  <a:cxn ang="0">
                    <a:pos x="891" y="532"/>
                  </a:cxn>
                  <a:cxn ang="0">
                    <a:pos x="860" y="444"/>
                  </a:cxn>
                  <a:cxn ang="0">
                    <a:pos x="860" y="325"/>
                  </a:cxn>
                  <a:cxn ang="0">
                    <a:pos x="949" y="237"/>
                  </a:cxn>
                  <a:cxn ang="0">
                    <a:pos x="1010" y="149"/>
                  </a:cxn>
                  <a:cxn ang="0">
                    <a:pos x="921" y="149"/>
                  </a:cxn>
                  <a:cxn ang="0">
                    <a:pos x="803" y="207"/>
                  </a:cxn>
                  <a:cxn ang="0">
                    <a:pos x="803" y="149"/>
                  </a:cxn>
                  <a:cxn ang="0">
                    <a:pos x="684" y="30"/>
                  </a:cxn>
                  <a:cxn ang="0">
                    <a:pos x="653" y="30"/>
                  </a:cxn>
                  <a:cxn ang="0">
                    <a:pos x="594" y="0"/>
                  </a:cxn>
                  <a:cxn ang="0">
                    <a:pos x="475" y="58"/>
                  </a:cxn>
                </a:cxnLst>
                <a:rect l="0" t="0" r="r" b="b"/>
                <a:pathLst>
                  <a:path w="1158" h="2427">
                    <a:moveTo>
                      <a:pt x="387" y="119"/>
                    </a:moveTo>
                    <a:lnTo>
                      <a:pt x="328" y="119"/>
                    </a:lnTo>
                    <a:lnTo>
                      <a:pt x="328" y="176"/>
                    </a:lnTo>
                    <a:lnTo>
                      <a:pt x="298" y="176"/>
                    </a:lnTo>
                    <a:lnTo>
                      <a:pt x="180" y="296"/>
                    </a:lnTo>
                    <a:lnTo>
                      <a:pt x="237" y="296"/>
                    </a:lnTo>
                    <a:lnTo>
                      <a:pt x="237" y="444"/>
                    </a:lnTo>
                    <a:lnTo>
                      <a:pt x="210" y="474"/>
                    </a:lnTo>
                    <a:lnTo>
                      <a:pt x="210" y="532"/>
                    </a:lnTo>
                    <a:lnTo>
                      <a:pt x="237" y="562"/>
                    </a:lnTo>
                    <a:lnTo>
                      <a:pt x="237" y="680"/>
                    </a:lnTo>
                    <a:lnTo>
                      <a:pt x="268" y="710"/>
                    </a:lnTo>
                    <a:lnTo>
                      <a:pt x="237" y="741"/>
                    </a:lnTo>
                    <a:lnTo>
                      <a:pt x="237" y="769"/>
                    </a:lnTo>
                    <a:lnTo>
                      <a:pt x="210" y="799"/>
                    </a:lnTo>
                    <a:lnTo>
                      <a:pt x="210" y="887"/>
                    </a:lnTo>
                    <a:lnTo>
                      <a:pt x="180" y="917"/>
                    </a:lnTo>
                    <a:lnTo>
                      <a:pt x="180" y="948"/>
                    </a:lnTo>
                    <a:lnTo>
                      <a:pt x="150" y="948"/>
                    </a:lnTo>
                    <a:lnTo>
                      <a:pt x="119" y="978"/>
                    </a:lnTo>
                    <a:lnTo>
                      <a:pt x="91" y="978"/>
                    </a:lnTo>
                    <a:lnTo>
                      <a:pt x="91" y="1036"/>
                    </a:lnTo>
                    <a:lnTo>
                      <a:pt x="61" y="1066"/>
                    </a:lnTo>
                    <a:lnTo>
                      <a:pt x="30" y="1066"/>
                    </a:lnTo>
                    <a:lnTo>
                      <a:pt x="0" y="1096"/>
                    </a:lnTo>
                    <a:lnTo>
                      <a:pt x="0" y="1243"/>
                    </a:lnTo>
                    <a:lnTo>
                      <a:pt x="30" y="1273"/>
                    </a:lnTo>
                    <a:lnTo>
                      <a:pt x="30" y="1303"/>
                    </a:lnTo>
                    <a:lnTo>
                      <a:pt x="61" y="1333"/>
                    </a:lnTo>
                    <a:lnTo>
                      <a:pt x="61" y="1421"/>
                    </a:lnTo>
                    <a:lnTo>
                      <a:pt x="119" y="1421"/>
                    </a:lnTo>
                    <a:lnTo>
                      <a:pt x="210" y="1509"/>
                    </a:lnTo>
                    <a:lnTo>
                      <a:pt x="210" y="1539"/>
                    </a:lnTo>
                    <a:lnTo>
                      <a:pt x="237" y="1570"/>
                    </a:lnTo>
                    <a:lnTo>
                      <a:pt x="237" y="1658"/>
                    </a:lnTo>
                    <a:lnTo>
                      <a:pt x="268" y="1658"/>
                    </a:lnTo>
                    <a:lnTo>
                      <a:pt x="357" y="1746"/>
                    </a:lnTo>
                    <a:lnTo>
                      <a:pt x="417" y="1746"/>
                    </a:lnTo>
                    <a:lnTo>
                      <a:pt x="446" y="1777"/>
                    </a:lnTo>
                    <a:lnTo>
                      <a:pt x="446" y="1895"/>
                    </a:lnTo>
                    <a:lnTo>
                      <a:pt x="475" y="1925"/>
                    </a:lnTo>
                    <a:lnTo>
                      <a:pt x="475" y="2013"/>
                    </a:lnTo>
                    <a:lnTo>
                      <a:pt x="505" y="2043"/>
                    </a:lnTo>
                    <a:lnTo>
                      <a:pt x="505" y="2132"/>
                    </a:lnTo>
                    <a:lnTo>
                      <a:pt x="535" y="2190"/>
                    </a:lnTo>
                    <a:lnTo>
                      <a:pt x="535" y="2309"/>
                    </a:lnTo>
                    <a:lnTo>
                      <a:pt x="565" y="2338"/>
                    </a:lnTo>
                    <a:lnTo>
                      <a:pt x="565" y="2427"/>
                    </a:lnTo>
                    <a:lnTo>
                      <a:pt x="594" y="2398"/>
                    </a:lnTo>
                    <a:lnTo>
                      <a:pt x="624" y="2398"/>
                    </a:lnTo>
                    <a:lnTo>
                      <a:pt x="653" y="2368"/>
                    </a:lnTo>
                    <a:lnTo>
                      <a:pt x="684" y="2368"/>
                    </a:lnTo>
                    <a:lnTo>
                      <a:pt x="684" y="2338"/>
                    </a:lnTo>
                    <a:lnTo>
                      <a:pt x="712" y="2338"/>
                    </a:lnTo>
                    <a:lnTo>
                      <a:pt x="742" y="2309"/>
                    </a:lnTo>
                    <a:lnTo>
                      <a:pt x="742" y="2280"/>
                    </a:lnTo>
                    <a:lnTo>
                      <a:pt x="772" y="2250"/>
                    </a:lnTo>
                    <a:lnTo>
                      <a:pt x="772" y="2220"/>
                    </a:lnTo>
                    <a:lnTo>
                      <a:pt x="803" y="2190"/>
                    </a:lnTo>
                    <a:lnTo>
                      <a:pt x="772" y="2162"/>
                    </a:lnTo>
                    <a:lnTo>
                      <a:pt x="772" y="2071"/>
                    </a:lnTo>
                    <a:lnTo>
                      <a:pt x="742" y="2043"/>
                    </a:lnTo>
                    <a:lnTo>
                      <a:pt x="742" y="1984"/>
                    </a:lnTo>
                    <a:lnTo>
                      <a:pt x="772" y="1953"/>
                    </a:lnTo>
                    <a:lnTo>
                      <a:pt x="772" y="1925"/>
                    </a:lnTo>
                    <a:lnTo>
                      <a:pt x="831" y="1925"/>
                    </a:lnTo>
                    <a:lnTo>
                      <a:pt x="891" y="1864"/>
                    </a:lnTo>
                    <a:lnTo>
                      <a:pt x="891" y="1834"/>
                    </a:lnTo>
                    <a:lnTo>
                      <a:pt x="921" y="1807"/>
                    </a:lnTo>
                    <a:lnTo>
                      <a:pt x="949" y="1807"/>
                    </a:lnTo>
                    <a:lnTo>
                      <a:pt x="949" y="1777"/>
                    </a:lnTo>
                    <a:lnTo>
                      <a:pt x="979" y="1746"/>
                    </a:lnTo>
                    <a:lnTo>
                      <a:pt x="1010" y="1746"/>
                    </a:lnTo>
                    <a:lnTo>
                      <a:pt x="1040" y="1716"/>
                    </a:lnTo>
                    <a:lnTo>
                      <a:pt x="1067" y="1716"/>
                    </a:lnTo>
                    <a:lnTo>
                      <a:pt x="1098" y="1688"/>
                    </a:lnTo>
                    <a:lnTo>
                      <a:pt x="1158" y="1688"/>
                    </a:lnTo>
                    <a:lnTo>
                      <a:pt x="1158" y="1628"/>
                    </a:lnTo>
                    <a:lnTo>
                      <a:pt x="1128" y="1598"/>
                    </a:lnTo>
                    <a:lnTo>
                      <a:pt x="1128" y="1451"/>
                    </a:lnTo>
                    <a:lnTo>
                      <a:pt x="1158" y="1421"/>
                    </a:lnTo>
                    <a:lnTo>
                      <a:pt x="1128" y="1391"/>
                    </a:lnTo>
                    <a:lnTo>
                      <a:pt x="1040" y="1391"/>
                    </a:lnTo>
                    <a:lnTo>
                      <a:pt x="1067" y="1361"/>
                    </a:lnTo>
                    <a:lnTo>
                      <a:pt x="1040" y="1361"/>
                    </a:lnTo>
                    <a:lnTo>
                      <a:pt x="1010" y="1333"/>
                    </a:lnTo>
                    <a:lnTo>
                      <a:pt x="1040" y="1303"/>
                    </a:lnTo>
                    <a:lnTo>
                      <a:pt x="1010" y="1273"/>
                    </a:lnTo>
                    <a:lnTo>
                      <a:pt x="979" y="1273"/>
                    </a:lnTo>
                    <a:lnTo>
                      <a:pt x="949" y="1303"/>
                    </a:lnTo>
                    <a:lnTo>
                      <a:pt x="921" y="1303"/>
                    </a:lnTo>
                    <a:lnTo>
                      <a:pt x="921" y="1243"/>
                    </a:lnTo>
                    <a:lnTo>
                      <a:pt x="803" y="1243"/>
                    </a:lnTo>
                    <a:lnTo>
                      <a:pt x="742" y="1184"/>
                    </a:lnTo>
                    <a:lnTo>
                      <a:pt x="742" y="1155"/>
                    </a:lnTo>
                    <a:lnTo>
                      <a:pt x="712" y="1124"/>
                    </a:lnTo>
                    <a:lnTo>
                      <a:pt x="712" y="1036"/>
                    </a:lnTo>
                    <a:lnTo>
                      <a:pt x="742" y="1005"/>
                    </a:lnTo>
                    <a:lnTo>
                      <a:pt x="772" y="1005"/>
                    </a:lnTo>
                    <a:lnTo>
                      <a:pt x="831" y="948"/>
                    </a:lnTo>
                    <a:lnTo>
                      <a:pt x="860" y="948"/>
                    </a:lnTo>
                    <a:lnTo>
                      <a:pt x="891" y="917"/>
                    </a:lnTo>
                    <a:lnTo>
                      <a:pt x="921" y="917"/>
                    </a:lnTo>
                    <a:lnTo>
                      <a:pt x="921" y="887"/>
                    </a:lnTo>
                    <a:lnTo>
                      <a:pt x="979" y="830"/>
                    </a:lnTo>
                    <a:lnTo>
                      <a:pt x="979" y="799"/>
                    </a:lnTo>
                    <a:lnTo>
                      <a:pt x="1010" y="769"/>
                    </a:lnTo>
                    <a:lnTo>
                      <a:pt x="1010" y="562"/>
                    </a:lnTo>
                    <a:lnTo>
                      <a:pt x="979" y="562"/>
                    </a:lnTo>
                    <a:lnTo>
                      <a:pt x="949" y="532"/>
                    </a:lnTo>
                    <a:lnTo>
                      <a:pt x="891" y="532"/>
                    </a:lnTo>
                    <a:lnTo>
                      <a:pt x="891" y="503"/>
                    </a:lnTo>
                    <a:lnTo>
                      <a:pt x="860" y="474"/>
                    </a:lnTo>
                    <a:lnTo>
                      <a:pt x="860" y="444"/>
                    </a:lnTo>
                    <a:lnTo>
                      <a:pt x="831" y="414"/>
                    </a:lnTo>
                    <a:lnTo>
                      <a:pt x="831" y="355"/>
                    </a:lnTo>
                    <a:lnTo>
                      <a:pt x="860" y="325"/>
                    </a:lnTo>
                    <a:lnTo>
                      <a:pt x="891" y="325"/>
                    </a:lnTo>
                    <a:lnTo>
                      <a:pt x="949" y="267"/>
                    </a:lnTo>
                    <a:lnTo>
                      <a:pt x="949" y="237"/>
                    </a:lnTo>
                    <a:lnTo>
                      <a:pt x="979" y="207"/>
                    </a:lnTo>
                    <a:lnTo>
                      <a:pt x="979" y="176"/>
                    </a:lnTo>
                    <a:lnTo>
                      <a:pt x="1010" y="149"/>
                    </a:lnTo>
                    <a:lnTo>
                      <a:pt x="1010" y="119"/>
                    </a:lnTo>
                    <a:lnTo>
                      <a:pt x="979" y="89"/>
                    </a:lnTo>
                    <a:lnTo>
                      <a:pt x="921" y="149"/>
                    </a:lnTo>
                    <a:lnTo>
                      <a:pt x="891" y="149"/>
                    </a:lnTo>
                    <a:lnTo>
                      <a:pt x="831" y="207"/>
                    </a:lnTo>
                    <a:lnTo>
                      <a:pt x="803" y="207"/>
                    </a:lnTo>
                    <a:lnTo>
                      <a:pt x="803" y="176"/>
                    </a:lnTo>
                    <a:lnTo>
                      <a:pt x="772" y="176"/>
                    </a:lnTo>
                    <a:lnTo>
                      <a:pt x="803" y="149"/>
                    </a:lnTo>
                    <a:lnTo>
                      <a:pt x="772" y="119"/>
                    </a:lnTo>
                    <a:lnTo>
                      <a:pt x="772" y="30"/>
                    </a:lnTo>
                    <a:lnTo>
                      <a:pt x="684" y="30"/>
                    </a:lnTo>
                    <a:lnTo>
                      <a:pt x="684" y="58"/>
                    </a:lnTo>
                    <a:lnTo>
                      <a:pt x="653" y="58"/>
                    </a:lnTo>
                    <a:lnTo>
                      <a:pt x="653" y="30"/>
                    </a:lnTo>
                    <a:lnTo>
                      <a:pt x="684" y="30"/>
                    </a:lnTo>
                    <a:lnTo>
                      <a:pt x="684" y="0"/>
                    </a:lnTo>
                    <a:lnTo>
                      <a:pt x="594" y="0"/>
                    </a:lnTo>
                    <a:lnTo>
                      <a:pt x="535" y="30"/>
                    </a:lnTo>
                    <a:lnTo>
                      <a:pt x="505" y="30"/>
                    </a:lnTo>
                    <a:lnTo>
                      <a:pt x="475" y="58"/>
                    </a:lnTo>
                    <a:lnTo>
                      <a:pt x="446" y="58"/>
                    </a:lnTo>
                    <a:lnTo>
                      <a:pt x="387" y="119"/>
                    </a:lnTo>
                    <a:close/>
                  </a:path>
                </a:pathLst>
              </a:custGeom>
              <a:solidFill>
                <a:srgbClr val="7FC543"/>
              </a:solidFill>
              <a:ln w="9525">
                <a:noFill/>
                <a:round/>
                <a:headEnd/>
                <a:tailEnd/>
              </a:ln>
            </p:spPr>
            <p:txBody>
              <a:bodyPr/>
              <a:lstStyle/>
              <a:p>
                <a:endParaRPr lang="en-GB"/>
              </a:p>
            </p:txBody>
          </p:sp>
          <p:sp>
            <p:nvSpPr>
              <p:cNvPr id="19565" name="Freeform 109"/>
              <p:cNvSpPr>
                <a:spLocks/>
              </p:cNvSpPr>
              <p:nvPr/>
            </p:nvSpPr>
            <p:spPr bwMode="auto">
              <a:xfrm>
                <a:off x="3376" y="3511"/>
                <a:ext cx="222" cy="133"/>
              </a:xfrm>
              <a:custGeom>
                <a:avLst/>
                <a:gdLst/>
                <a:ahLst/>
                <a:cxnLst>
                  <a:cxn ang="0">
                    <a:pos x="652" y="31"/>
                  </a:cxn>
                  <a:cxn ang="0">
                    <a:pos x="621" y="59"/>
                  </a:cxn>
                  <a:cxn ang="0">
                    <a:pos x="591" y="59"/>
                  </a:cxn>
                  <a:cxn ang="0">
                    <a:pos x="563" y="89"/>
                  </a:cxn>
                  <a:cxn ang="0">
                    <a:pos x="414" y="89"/>
                  </a:cxn>
                  <a:cxn ang="0">
                    <a:pos x="384" y="120"/>
                  </a:cxn>
                  <a:cxn ang="0">
                    <a:pos x="354" y="89"/>
                  </a:cxn>
                  <a:cxn ang="0">
                    <a:pos x="325" y="89"/>
                  </a:cxn>
                  <a:cxn ang="0">
                    <a:pos x="266" y="31"/>
                  </a:cxn>
                  <a:cxn ang="0">
                    <a:pos x="207" y="31"/>
                  </a:cxn>
                  <a:cxn ang="0">
                    <a:pos x="147" y="89"/>
                  </a:cxn>
                  <a:cxn ang="0">
                    <a:pos x="88" y="59"/>
                  </a:cxn>
                  <a:cxn ang="0">
                    <a:pos x="88" y="31"/>
                  </a:cxn>
                  <a:cxn ang="0">
                    <a:pos x="0" y="120"/>
                  </a:cxn>
                  <a:cxn ang="0">
                    <a:pos x="0" y="207"/>
                  </a:cxn>
                  <a:cxn ang="0">
                    <a:pos x="29" y="207"/>
                  </a:cxn>
                  <a:cxn ang="0">
                    <a:pos x="59" y="238"/>
                  </a:cxn>
                  <a:cxn ang="0">
                    <a:pos x="147" y="238"/>
                  </a:cxn>
                  <a:cxn ang="0">
                    <a:pos x="177" y="268"/>
                  </a:cxn>
                  <a:cxn ang="0">
                    <a:pos x="207" y="268"/>
                  </a:cxn>
                  <a:cxn ang="0">
                    <a:pos x="266" y="326"/>
                  </a:cxn>
                  <a:cxn ang="0">
                    <a:pos x="325" y="326"/>
                  </a:cxn>
                  <a:cxn ang="0">
                    <a:pos x="354" y="356"/>
                  </a:cxn>
                  <a:cxn ang="0">
                    <a:pos x="354" y="384"/>
                  </a:cxn>
                  <a:cxn ang="0">
                    <a:pos x="384" y="384"/>
                  </a:cxn>
                  <a:cxn ang="0">
                    <a:pos x="414" y="415"/>
                  </a:cxn>
                  <a:cxn ang="0">
                    <a:pos x="445" y="384"/>
                  </a:cxn>
                  <a:cxn ang="0">
                    <a:pos x="472" y="415"/>
                  </a:cxn>
                  <a:cxn ang="0">
                    <a:pos x="502" y="415"/>
                  </a:cxn>
                  <a:cxn ang="0">
                    <a:pos x="532" y="445"/>
                  </a:cxn>
                  <a:cxn ang="0">
                    <a:pos x="563" y="445"/>
                  </a:cxn>
                  <a:cxn ang="0">
                    <a:pos x="563" y="475"/>
                  </a:cxn>
                  <a:cxn ang="0">
                    <a:pos x="591" y="502"/>
                  </a:cxn>
                  <a:cxn ang="0">
                    <a:pos x="621" y="502"/>
                  </a:cxn>
                  <a:cxn ang="0">
                    <a:pos x="652" y="533"/>
                  </a:cxn>
                  <a:cxn ang="0">
                    <a:pos x="770" y="533"/>
                  </a:cxn>
                  <a:cxn ang="0">
                    <a:pos x="739" y="502"/>
                  </a:cxn>
                  <a:cxn ang="0">
                    <a:pos x="770" y="475"/>
                  </a:cxn>
                  <a:cxn ang="0">
                    <a:pos x="770" y="445"/>
                  </a:cxn>
                  <a:cxn ang="0">
                    <a:pos x="800" y="415"/>
                  </a:cxn>
                  <a:cxn ang="0">
                    <a:pos x="800" y="384"/>
                  </a:cxn>
                  <a:cxn ang="0">
                    <a:pos x="770" y="356"/>
                  </a:cxn>
                  <a:cxn ang="0">
                    <a:pos x="770" y="326"/>
                  </a:cxn>
                  <a:cxn ang="0">
                    <a:pos x="739" y="326"/>
                  </a:cxn>
                  <a:cxn ang="0">
                    <a:pos x="739" y="268"/>
                  </a:cxn>
                  <a:cxn ang="0">
                    <a:pos x="770" y="238"/>
                  </a:cxn>
                  <a:cxn ang="0">
                    <a:pos x="770" y="177"/>
                  </a:cxn>
                  <a:cxn ang="0">
                    <a:pos x="828" y="120"/>
                  </a:cxn>
                  <a:cxn ang="0">
                    <a:pos x="828" y="89"/>
                  </a:cxn>
                  <a:cxn ang="0">
                    <a:pos x="889" y="31"/>
                  </a:cxn>
                  <a:cxn ang="0">
                    <a:pos x="889" y="0"/>
                  </a:cxn>
                  <a:cxn ang="0">
                    <a:pos x="828" y="0"/>
                  </a:cxn>
                  <a:cxn ang="0">
                    <a:pos x="800" y="31"/>
                  </a:cxn>
                  <a:cxn ang="0">
                    <a:pos x="770" y="31"/>
                  </a:cxn>
                  <a:cxn ang="0">
                    <a:pos x="739" y="59"/>
                  </a:cxn>
                  <a:cxn ang="0">
                    <a:pos x="709" y="31"/>
                  </a:cxn>
                  <a:cxn ang="0">
                    <a:pos x="652" y="31"/>
                  </a:cxn>
                </a:cxnLst>
                <a:rect l="0" t="0" r="r" b="b"/>
                <a:pathLst>
                  <a:path w="889" h="533">
                    <a:moveTo>
                      <a:pt x="652" y="31"/>
                    </a:moveTo>
                    <a:lnTo>
                      <a:pt x="621" y="59"/>
                    </a:lnTo>
                    <a:lnTo>
                      <a:pt x="591" y="59"/>
                    </a:lnTo>
                    <a:lnTo>
                      <a:pt x="563" y="89"/>
                    </a:lnTo>
                    <a:lnTo>
                      <a:pt x="414" y="89"/>
                    </a:lnTo>
                    <a:lnTo>
                      <a:pt x="384" y="120"/>
                    </a:lnTo>
                    <a:lnTo>
                      <a:pt x="354" y="89"/>
                    </a:lnTo>
                    <a:lnTo>
                      <a:pt x="325" y="89"/>
                    </a:lnTo>
                    <a:lnTo>
                      <a:pt x="266" y="31"/>
                    </a:lnTo>
                    <a:lnTo>
                      <a:pt x="207" y="31"/>
                    </a:lnTo>
                    <a:lnTo>
                      <a:pt x="147" y="89"/>
                    </a:lnTo>
                    <a:lnTo>
                      <a:pt x="88" y="59"/>
                    </a:lnTo>
                    <a:lnTo>
                      <a:pt x="88" y="31"/>
                    </a:lnTo>
                    <a:lnTo>
                      <a:pt x="0" y="120"/>
                    </a:lnTo>
                    <a:lnTo>
                      <a:pt x="0" y="207"/>
                    </a:lnTo>
                    <a:lnTo>
                      <a:pt x="29" y="207"/>
                    </a:lnTo>
                    <a:lnTo>
                      <a:pt x="59" y="238"/>
                    </a:lnTo>
                    <a:lnTo>
                      <a:pt x="147" y="238"/>
                    </a:lnTo>
                    <a:lnTo>
                      <a:pt x="177" y="268"/>
                    </a:lnTo>
                    <a:lnTo>
                      <a:pt x="207" y="268"/>
                    </a:lnTo>
                    <a:lnTo>
                      <a:pt x="266" y="326"/>
                    </a:lnTo>
                    <a:lnTo>
                      <a:pt x="325" y="326"/>
                    </a:lnTo>
                    <a:lnTo>
                      <a:pt x="354" y="356"/>
                    </a:lnTo>
                    <a:lnTo>
                      <a:pt x="354" y="384"/>
                    </a:lnTo>
                    <a:lnTo>
                      <a:pt x="384" y="384"/>
                    </a:lnTo>
                    <a:lnTo>
                      <a:pt x="414" y="415"/>
                    </a:lnTo>
                    <a:lnTo>
                      <a:pt x="445" y="384"/>
                    </a:lnTo>
                    <a:lnTo>
                      <a:pt x="472" y="415"/>
                    </a:lnTo>
                    <a:lnTo>
                      <a:pt x="502" y="415"/>
                    </a:lnTo>
                    <a:lnTo>
                      <a:pt x="532" y="445"/>
                    </a:lnTo>
                    <a:lnTo>
                      <a:pt x="563" y="445"/>
                    </a:lnTo>
                    <a:lnTo>
                      <a:pt x="563" y="475"/>
                    </a:lnTo>
                    <a:lnTo>
                      <a:pt x="591" y="502"/>
                    </a:lnTo>
                    <a:lnTo>
                      <a:pt x="621" y="502"/>
                    </a:lnTo>
                    <a:lnTo>
                      <a:pt x="652" y="533"/>
                    </a:lnTo>
                    <a:lnTo>
                      <a:pt x="770" y="533"/>
                    </a:lnTo>
                    <a:lnTo>
                      <a:pt x="739" y="502"/>
                    </a:lnTo>
                    <a:lnTo>
                      <a:pt x="770" y="475"/>
                    </a:lnTo>
                    <a:lnTo>
                      <a:pt x="770" y="445"/>
                    </a:lnTo>
                    <a:lnTo>
                      <a:pt x="800" y="415"/>
                    </a:lnTo>
                    <a:lnTo>
                      <a:pt x="800" y="384"/>
                    </a:lnTo>
                    <a:lnTo>
                      <a:pt x="770" y="356"/>
                    </a:lnTo>
                    <a:lnTo>
                      <a:pt x="770" y="326"/>
                    </a:lnTo>
                    <a:lnTo>
                      <a:pt x="739" y="326"/>
                    </a:lnTo>
                    <a:lnTo>
                      <a:pt x="739" y="268"/>
                    </a:lnTo>
                    <a:lnTo>
                      <a:pt x="770" y="238"/>
                    </a:lnTo>
                    <a:lnTo>
                      <a:pt x="770" y="177"/>
                    </a:lnTo>
                    <a:lnTo>
                      <a:pt x="828" y="120"/>
                    </a:lnTo>
                    <a:lnTo>
                      <a:pt x="828" y="89"/>
                    </a:lnTo>
                    <a:lnTo>
                      <a:pt x="889" y="31"/>
                    </a:lnTo>
                    <a:lnTo>
                      <a:pt x="889" y="0"/>
                    </a:lnTo>
                    <a:lnTo>
                      <a:pt x="828" y="0"/>
                    </a:lnTo>
                    <a:lnTo>
                      <a:pt x="800" y="31"/>
                    </a:lnTo>
                    <a:lnTo>
                      <a:pt x="770" y="31"/>
                    </a:lnTo>
                    <a:lnTo>
                      <a:pt x="739" y="59"/>
                    </a:lnTo>
                    <a:lnTo>
                      <a:pt x="709" y="31"/>
                    </a:lnTo>
                    <a:lnTo>
                      <a:pt x="652" y="31"/>
                    </a:lnTo>
                    <a:close/>
                  </a:path>
                </a:pathLst>
              </a:custGeom>
              <a:solidFill>
                <a:srgbClr val="FFFF7F"/>
              </a:solidFill>
              <a:ln w="9525">
                <a:noFill/>
                <a:round/>
                <a:headEnd/>
                <a:tailEnd/>
              </a:ln>
            </p:spPr>
            <p:txBody>
              <a:bodyPr/>
              <a:lstStyle/>
              <a:p>
                <a:endParaRPr lang="en-GB"/>
              </a:p>
            </p:txBody>
          </p:sp>
          <p:sp>
            <p:nvSpPr>
              <p:cNvPr id="19566" name="Freeform 110"/>
              <p:cNvSpPr>
                <a:spLocks/>
              </p:cNvSpPr>
              <p:nvPr/>
            </p:nvSpPr>
            <p:spPr bwMode="auto">
              <a:xfrm>
                <a:off x="5628" y="1039"/>
                <a:ext cx="15" cy="8"/>
              </a:xfrm>
              <a:custGeom>
                <a:avLst/>
                <a:gdLst/>
                <a:ahLst/>
                <a:cxnLst>
                  <a:cxn ang="0">
                    <a:pos x="28" y="29"/>
                  </a:cxn>
                  <a:cxn ang="0">
                    <a:pos x="58" y="0"/>
                  </a:cxn>
                  <a:cxn ang="0">
                    <a:pos x="28" y="0"/>
                  </a:cxn>
                  <a:cxn ang="0">
                    <a:pos x="0" y="29"/>
                  </a:cxn>
                  <a:cxn ang="0">
                    <a:pos x="28" y="29"/>
                  </a:cxn>
                </a:cxnLst>
                <a:rect l="0" t="0" r="r" b="b"/>
                <a:pathLst>
                  <a:path w="58" h="29">
                    <a:moveTo>
                      <a:pt x="28" y="29"/>
                    </a:moveTo>
                    <a:lnTo>
                      <a:pt x="58" y="0"/>
                    </a:lnTo>
                    <a:lnTo>
                      <a:pt x="28" y="0"/>
                    </a:lnTo>
                    <a:lnTo>
                      <a:pt x="0" y="29"/>
                    </a:lnTo>
                    <a:lnTo>
                      <a:pt x="28" y="29"/>
                    </a:lnTo>
                    <a:close/>
                  </a:path>
                </a:pathLst>
              </a:custGeom>
              <a:solidFill>
                <a:srgbClr val="FFFF7F"/>
              </a:solidFill>
              <a:ln w="9525">
                <a:noFill/>
                <a:round/>
                <a:headEnd/>
                <a:tailEnd/>
              </a:ln>
            </p:spPr>
            <p:txBody>
              <a:bodyPr/>
              <a:lstStyle/>
              <a:p>
                <a:endParaRPr lang="en-GB"/>
              </a:p>
            </p:txBody>
          </p:sp>
          <p:sp>
            <p:nvSpPr>
              <p:cNvPr id="19567" name="Freeform 111"/>
              <p:cNvSpPr>
                <a:spLocks/>
              </p:cNvSpPr>
              <p:nvPr/>
            </p:nvSpPr>
            <p:spPr bwMode="auto">
              <a:xfrm>
                <a:off x="5732" y="928"/>
                <a:ext cx="15" cy="7"/>
              </a:xfrm>
              <a:custGeom>
                <a:avLst/>
                <a:gdLst/>
                <a:ahLst/>
                <a:cxnLst>
                  <a:cxn ang="0">
                    <a:pos x="30" y="0"/>
                  </a:cxn>
                  <a:cxn ang="0">
                    <a:pos x="0" y="30"/>
                  </a:cxn>
                  <a:cxn ang="0">
                    <a:pos x="60" y="30"/>
                  </a:cxn>
                  <a:cxn ang="0">
                    <a:pos x="30" y="0"/>
                  </a:cxn>
                </a:cxnLst>
                <a:rect l="0" t="0" r="r" b="b"/>
                <a:pathLst>
                  <a:path w="60" h="30">
                    <a:moveTo>
                      <a:pt x="30" y="0"/>
                    </a:moveTo>
                    <a:lnTo>
                      <a:pt x="0" y="30"/>
                    </a:lnTo>
                    <a:lnTo>
                      <a:pt x="60" y="30"/>
                    </a:lnTo>
                    <a:lnTo>
                      <a:pt x="30" y="0"/>
                    </a:lnTo>
                    <a:close/>
                  </a:path>
                </a:pathLst>
              </a:custGeom>
              <a:solidFill>
                <a:srgbClr val="FFFF7F"/>
              </a:solidFill>
              <a:ln w="9525">
                <a:noFill/>
                <a:round/>
                <a:headEnd/>
                <a:tailEnd/>
              </a:ln>
            </p:spPr>
            <p:txBody>
              <a:bodyPr/>
              <a:lstStyle/>
              <a:p>
                <a:endParaRPr lang="en-GB"/>
              </a:p>
            </p:txBody>
          </p:sp>
          <p:sp>
            <p:nvSpPr>
              <p:cNvPr id="19568" name="Freeform 112"/>
              <p:cNvSpPr>
                <a:spLocks/>
              </p:cNvSpPr>
              <p:nvPr/>
            </p:nvSpPr>
            <p:spPr bwMode="auto">
              <a:xfrm>
                <a:off x="5465" y="876"/>
                <a:ext cx="44" cy="22"/>
              </a:xfrm>
              <a:custGeom>
                <a:avLst/>
                <a:gdLst/>
                <a:ahLst/>
                <a:cxnLst>
                  <a:cxn ang="0">
                    <a:pos x="0" y="0"/>
                  </a:cxn>
                  <a:cxn ang="0">
                    <a:pos x="0" y="30"/>
                  </a:cxn>
                  <a:cxn ang="0">
                    <a:pos x="90" y="30"/>
                  </a:cxn>
                  <a:cxn ang="0">
                    <a:pos x="149" y="89"/>
                  </a:cxn>
                  <a:cxn ang="0">
                    <a:pos x="179" y="89"/>
                  </a:cxn>
                  <a:cxn ang="0">
                    <a:pos x="179" y="30"/>
                  </a:cxn>
                  <a:cxn ang="0">
                    <a:pos x="149" y="30"/>
                  </a:cxn>
                  <a:cxn ang="0">
                    <a:pos x="119" y="0"/>
                  </a:cxn>
                  <a:cxn ang="0">
                    <a:pos x="0" y="0"/>
                  </a:cxn>
                </a:cxnLst>
                <a:rect l="0" t="0" r="r" b="b"/>
                <a:pathLst>
                  <a:path w="179" h="89">
                    <a:moveTo>
                      <a:pt x="0" y="0"/>
                    </a:moveTo>
                    <a:lnTo>
                      <a:pt x="0" y="30"/>
                    </a:lnTo>
                    <a:lnTo>
                      <a:pt x="90" y="30"/>
                    </a:lnTo>
                    <a:lnTo>
                      <a:pt x="149" y="89"/>
                    </a:lnTo>
                    <a:lnTo>
                      <a:pt x="179" y="89"/>
                    </a:lnTo>
                    <a:lnTo>
                      <a:pt x="179" y="30"/>
                    </a:lnTo>
                    <a:lnTo>
                      <a:pt x="149" y="30"/>
                    </a:lnTo>
                    <a:lnTo>
                      <a:pt x="119" y="0"/>
                    </a:lnTo>
                    <a:lnTo>
                      <a:pt x="0" y="0"/>
                    </a:lnTo>
                    <a:close/>
                  </a:path>
                </a:pathLst>
              </a:custGeom>
              <a:solidFill>
                <a:srgbClr val="FFFF7F"/>
              </a:solidFill>
              <a:ln w="9525">
                <a:noFill/>
                <a:round/>
                <a:headEnd/>
                <a:tailEnd/>
              </a:ln>
            </p:spPr>
            <p:txBody>
              <a:bodyPr/>
              <a:lstStyle/>
              <a:p>
                <a:endParaRPr lang="en-GB"/>
              </a:p>
            </p:txBody>
          </p:sp>
          <p:sp>
            <p:nvSpPr>
              <p:cNvPr id="19569" name="Freeform 113"/>
              <p:cNvSpPr>
                <a:spLocks/>
              </p:cNvSpPr>
              <p:nvPr/>
            </p:nvSpPr>
            <p:spPr bwMode="auto">
              <a:xfrm>
                <a:off x="5302" y="1010"/>
                <a:ext cx="111" cy="51"/>
              </a:xfrm>
              <a:custGeom>
                <a:avLst/>
                <a:gdLst/>
                <a:ahLst/>
                <a:cxnLst>
                  <a:cxn ang="0">
                    <a:pos x="0" y="177"/>
                  </a:cxn>
                  <a:cxn ang="0">
                    <a:pos x="58" y="177"/>
                  </a:cxn>
                  <a:cxn ang="0">
                    <a:pos x="88" y="207"/>
                  </a:cxn>
                  <a:cxn ang="0">
                    <a:pos x="238" y="207"/>
                  </a:cxn>
                  <a:cxn ang="0">
                    <a:pos x="267" y="177"/>
                  </a:cxn>
                  <a:cxn ang="0">
                    <a:pos x="326" y="177"/>
                  </a:cxn>
                  <a:cxn ang="0">
                    <a:pos x="386" y="118"/>
                  </a:cxn>
                  <a:cxn ang="0">
                    <a:pos x="386" y="89"/>
                  </a:cxn>
                  <a:cxn ang="0">
                    <a:pos x="414" y="89"/>
                  </a:cxn>
                  <a:cxn ang="0">
                    <a:pos x="445" y="118"/>
                  </a:cxn>
                  <a:cxn ang="0">
                    <a:pos x="445" y="89"/>
                  </a:cxn>
                  <a:cxn ang="0">
                    <a:pos x="414" y="59"/>
                  </a:cxn>
                  <a:cxn ang="0">
                    <a:pos x="386" y="59"/>
                  </a:cxn>
                  <a:cxn ang="0">
                    <a:pos x="356" y="28"/>
                  </a:cxn>
                  <a:cxn ang="0">
                    <a:pos x="267" y="28"/>
                  </a:cxn>
                  <a:cxn ang="0">
                    <a:pos x="238" y="0"/>
                  </a:cxn>
                  <a:cxn ang="0">
                    <a:pos x="58" y="0"/>
                  </a:cxn>
                  <a:cxn ang="0">
                    <a:pos x="0" y="59"/>
                  </a:cxn>
                  <a:cxn ang="0">
                    <a:pos x="0" y="177"/>
                  </a:cxn>
                </a:cxnLst>
                <a:rect l="0" t="0" r="r" b="b"/>
                <a:pathLst>
                  <a:path w="445" h="207">
                    <a:moveTo>
                      <a:pt x="0" y="177"/>
                    </a:moveTo>
                    <a:lnTo>
                      <a:pt x="58" y="177"/>
                    </a:lnTo>
                    <a:lnTo>
                      <a:pt x="88" y="207"/>
                    </a:lnTo>
                    <a:lnTo>
                      <a:pt x="238" y="207"/>
                    </a:lnTo>
                    <a:lnTo>
                      <a:pt x="267" y="177"/>
                    </a:lnTo>
                    <a:lnTo>
                      <a:pt x="326" y="177"/>
                    </a:lnTo>
                    <a:lnTo>
                      <a:pt x="386" y="118"/>
                    </a:lnTo>
                    <a:lnTo>
                      <a:pt x="386" y="89"/>
                    </a:lnTo>
                    <a:lnTo>
                      <a:pt x="414" y="89"/>
                    </a:lnTo>
                    <a:lnTo>
                      <a:pt x="445" y="118"/>
                    </a:lnTo>
                    <a:lnTo>
                      <a:pt x="445" y="89"/>
                    </a:lnTo>
                    <a:lnTo>
                      <a:pt x="414" y="59"/>
                    </a:lnTo>
                    <a:lnTo>
                      <a:pt x="386" y="59"/>
                    </a:lnTo>
                    <a:lnTo>
                      <a:pt x="356" y="28"/>
                    </a:lnTo>
                    <a:lnTo>
                      <a:pt x="267" y="28"/>
                    </a:lnTo>
                    <a:lnTo>
                      <a:pt x="238" y="0"/>
                    </a:lnTo>
                    <a:lnTo>
                      <a:pt x="58" y="0"/>
                    </a:lnTo>
                    <a:lnTo>
                      <a:pt x="0" y="59"/>
                    </a:lnTo>
                    <a:lnTo>
                      <a:pt x="0" y="177"/>
                    </a:lnTo>
                    <a:close/>
                  </a:path>
                </a:pathLst>
              </a:custGeom>
              <a:solidFill>
                <a:srgbClr val="FFFF7F"/>
              </a:solidFill>
              <a:ln w="9525">
                <a:noFill/>
                <a:round/>
                <a:headEnd/>
                <a:tailEnd/>
              </a:ln>
            </p:spPr>
            <p:txBody>
              <a:bodyPr/>
              <a:lstStyle/>
              <a:p>
                <a:endParaRPr lang="en-GB"/>
              </a:p>
            </p:txBody>
          </p:sp>
          <p:sp>
            <p:nvSpPr>
              <p:cNvPr id="19570" name="Freeform 114"/>
              <p:cNvSpPr>
                <a:spLocks/>
              </p:cNvSpPr>
              <p:nvPr/>
            </p:nvSpPr>
            <p:spPr bwMode="auto">
              <a:xfrm>
                <a:off x="5035" y="1202"/>
                <a:ext cx="8" cy="8"/>
              </a:xfrm>
              <a:custGeom>
                <a:avLst/>
                <a:gdLst/>
                <a:ahLst/>
                <a:cxnLst>
                  <a:cxn ang="0">
                    <a:pos x="31" y="0"/>
                  </a:cxn>
                  <a:cxn ang="0">
                    <a:pos x="0" y="0"/>
                  </a:cxn>
                  <a:cxn ang="0">
                    <a:pos x="0" y="31"/>
                  </a:cxn>
                  <a:cxn ang="0">
                    <a:pos x="31" y="0"/>
                  </a:cxn>
                </a:cxnLst>
                <a:rect l="0" t="0" r="r" b="b"/>
                <a:pathLst>
                  <a:path w="31" h="31">
                    <a:moveTo>
                      <a:pt x="31" y="0"/>
                    </a:moveTo>
                    <a:lnTo>
                      <a:pt x="0" y="0"/>
                    </a:lnTo>
                    <a:lnTo>
                      <a:pt x="0" y="31"/>
                    </a:lnTo>
                    <a:lnTo>
                      <a:pt x="31" y="0"/>
                    </a:lnTo>
                    <a:close/>
                  </a:path>
                </a:pathLst>
              </a:custGeom>
              <a:solidFill>
                <a:srgbClr val="FFFF7F"/>
              </a:solidFill>
              <a:ln w="9525">
                <a:noFill/>
                <a:round/>
                <a:headEnd/>
                <a:tailEnd/>
              </a:ln>
            </p:spPr>
            <p:txBody>
              <a:bodyPr/>
              <a:lstStyle/>
              <a:p>
                <a:endParaRPr lang="en-GB"/>
              </a:p>
            </p:txBody>
          </p:sp>
          <p:sp>
            <p:nvSpPr>
              <p:cNvPr id="19571" name="Freeform 115"/>
              <p:cNvSpPr>
                <a:spLocks/>
              </p:cNvSpPr>
              <p:nvPr/>
            </p:nvSpPr>
            <p:spPr bwMode="auto">
              <a:xfrm>
                <a:off x="3932" y="1831"/>
                <a:ext cx="81" cy="52"/>
              </a:xfrm>
              <a:custGeom>
                <a:avLst/>
                <a:gdLst/>
                <a:ahLst/>
                <a:cxnLst>
                  <a:cxn ang="0">
                    <a:pos x="296" y="31"/>
                  </a:cxn>
                  <a:cxn ang="0">
                    <a:pos x="296" y="0"/>
                  </a:cxn>
                  <a:cxn ang="0">
                    <a:pos x="119" y="0"/>
                  </a:cxn>
                  <a:cxn ang="0">
                    <a:pos x="89" y="31"/>
                  </a:cxn>
                  <a:cxn ang="0">
                    <a:pos x="0" y="31"/>
                  </a:cxn>
                  <a:cxn ang="0">
                    <a:pos x="29" y="59"/>
                  </a:cxn>
                  <a:cxn ang="0">
                    <a:pos x="0" y="89"/>
                  </a:cxn>
                  <a:cxn ang="0">
                    <a:pos x="59" y="150"/>
                  </a:cxn>
                  <a:cxn ang="0">
                    <a:pos x="59" y="177"/>
                  </a:cxn>
                  <a:cxn ang="0">
                    <a:pos x="29" y="177"/>
                  </a:cxn>
                  <a:cxn ang="0">
                    <a:pos x="29" y="207"/>
                  </a:cxn>
                  <a:cxn ang="0">
                    <a:pos x="89" y="207"/>
                  </a:cxn>
                  <a:cxn ang="0">
                    <a:pos x="89" y="150"/>
                  </a:cxn>
                  <a:cxn ang="0">
                    <a:pos x="119" y="119"/>
                  </a:cxn>
                  <a:cxn ang="0">
                    <a:pos x="207" y="119"/>
                  </a:cxn>
                  <a:cxn ang="0">
                    <a:pos x="238" y="89"/>
                  </a:cxn>
                  <a:cxn ang="0">
                    <a:pos x="266" y="89"/>
                  </a:cxn>
                  <a:cxn ang="0">
                    <a:pos x="296" y="59"/>
                  </a:cxn>
                  <a:cxn ang="0">
                    <a:pos x="326" y="59"/>
                  </a:cxn>
                  <a:cxn ang="0">
                    <a:pos x="296" y="31"/>
                  </a:cxn>
                </a:cxnLst>
                <a:rect l="0" t="0" r="r" b="b"/>
                <a:pathLst>
                  <a:path w="326" h="207">
                    <a:moveTo>
                      <a:pt x="296" y="31"/>
                    </a:moveTo>
                    <a:lnTo>
                      <a:pt x="296" y="0"/>
                    </a:lnTo>
                    <a:lnTo>
                      <a:pt x="119" y="0"/>
                    </a:lnTo>
                    <a:lnTo>
                      <a:pt x="89" y="31"/>
                    </a:lnTo>
                    <a:lnTo>
                      <a:pt x="0" y="31"/>
                    </a:lnTo>
                    <a:lnTo>
                      <a:pt x="29" y="59"/>
                    </a:lnTo>
                    <a:lnTo>
                      <a:pt x="0" y="89"/>
                    </a:lnTo>
                    <a:lnTo>
                      <a:pt x="59" y="150"/>
                    </a:lnTo>
                    <a:lnTo>
                      <a:pt x="59" y="177"/>
                    </a:lnTo>
                    <a:lnTo>
                      <a:pt x="29" y="177"/>
                    </a:lnTo>
                    <a:lnTo>
                      <a:pt x="29" y="207"/>
                    </a:lnTo>
                    <a:lnTo>
                      <a:pt x="89" y="207"/>
                    </a:lnTo>
                    <a:lnTo>
                      <a:pt x="89" y="150"/>
                    </a:lnTo>
                    <a:lnTo>
                      <a:pt x="119" y="119"/>
                    </a:lnTo>
                    <a:lnTo>
                      <a:pt x="207" y="119"/>
                    </a:lnTo>
                    <a:lnTo>
                      <a:pt x="238" y="89"/>
                    </a:lnTo>
                    <a:lnTo>
                      <a:pt x="266" y="89"/>
                    </a:lnTo>
                    <a:lnTo>
                      <a:pt x="296" y="59"/>
                    </a:lnTo>
                    <a:lnTo>
                      <a:pt x="326" y="59"/>
                    </a:lnTo>
                    <a:lnTo>
                      <a:pt x="296" y="31"/>
                    </a:lnTo>
                    <a:close/>
                  </a:path>
                </a:pathLst>
              </a:custGeom>
              <a:solidFill>
                <a:srgbClr val="D3B26F"/>
              </a:solidFill>
              <a:ln w="9525">
                <a:noFill/>
                <a:round/>
                <a:headEnd/>
                <a:tailEnd/>
              </a:ln>
            </p:spPr>
            <p:txBody>
              <a:bodyPr/>
              <a:lstStyle/>
              <a:p>
                <a:endParaRPr lang="en-GB"/>
              </a:p>
            </p:txBody>
          </p:sp>
          <p:sp>
            <p:nvSpPr>
              <p:cNvPr id="19572" name="Freeform 116"/>
              <p:cNvSpPr>
                <a:spLocks/>
              </p:cNvSpPr>
              <p:nvPr/>
            </p:nvSpPr>
            <p:spPr bwMode="auto">
              <a:xfrm>
                <a:off x="4405" y="3622"/>
                <a:ext cx="1" cy="8"/>
              </a:xfrm>
              <a:custGeom>
                <a:avLst/>
                <a:gdLst/>
                <a:ahLst/>
                <a:cxnLst>
                  <a:cxn ang="0">
                    <a:pos x="2" y="0"/>
                  </a:cxn>
                  <a:cxn ang="0">
                    <a:pos x="0" y="0"/>
                  </a:cxn>
                  <a:cxn ang="0">
                    <a:pos x="0" y="27"/>
                  </a:cxn>
                  <a:cxn ang="0">
                    <a:pos x="2" y="30"/>
                  </a:cxn>
                  <a:cxn ang="0">
                    <a:pos x="2" y="0"/>
                  </a:cxn>
                </a:cxnLst>
                <a:rect l="0" t="0" r="r" b="b"/>
                <a:pathLst>
                  <a:path w="2" h="30">
                    <a:moveTo>
                      <a:pt x="2" y="0"/>
                    </a:moveTo>
                    <a:lnTo>
                      <a:pt x="0" y="0"/>
                    </a:lnTo>
                    <a:lnTo>
                      <a:pt x="0" y="27"/>
                    </a:lnTo>
                    <a:lnTo>
                      <a:pt x="2" y="30"/>
                    </a:lnTo>
                    <a:lnTo>
                      <a:pt x="2" y="0"/>
                    </a:lnTo>
                    <a:close/>
                  </a:path>
                </a:pathLst>
              </a:custGeom>
              <a:solidFill>
                <a:srgbClr val="B28665"/>
              </a:solidFill>
              <a:ln w="9525">
                <a:noFill/>
                <a:round/>
                <a:headEnd/>
                <a:tailEnd/>
              </a:ln>
            </p:spPr>
            <p:txBody>
              <a:bodyPr/>
              <a:lstStyle/>
              <a:p>
                <a:endParaRPr lang="en-GB"/>
              </a:p>
            </p:txBody>
          </p:sp>
          <p:sp>
            <p:nvSpPr>
              <p:cNvPr id="19573" name="Freeform 117"/>
              <p:cNvSpPr>
                <a:spLocks/>
              </p:cNvSpPr>
              <p:nvPr/>
            </p:nvSpPr>
            <p:spPr bwMode="auto">
              <a:xfrm>
                <a:off x="4405" y="3637"/>
                <a:ext cx="1" cy="7"/>
              </a:xfrm>
              <a:custGeom>
                <a:avLst/>
                <a:gdLst/>
                <a:ahLst/>
                <a:cxnLst>
                  <a:cxn ang="0">
                    <a:pos x="2" y="31"/>
                  </a:cxn>
                  <a:cxn ang="0">
                    <a:pos x="2" y="0"/>
                  </a:cxn>
                  <a:cxn ang="0">
                    <a:pos x="0" y="2"/>
                  </a:cxn>
                  <a:cxn ang="0">
                    <a:pos x="0" y="31"/>
                  </a:cxn>
                  <a:cxn ang="0">
                    <a:pos x="2" y="31"/>
                  </a:cxn>
                </a:cxnLst>
                <a:rect l="0" t="0" r="r" b="b"/>
                <a:pathLst>
                  <a:path w="2" h="31">
                    <a:moveTo>
                      <a:pt x="2" y="31"/>
                    </a:moveTo>
                    <a:lnTo>
                      <a:pt x="2" y="0"/>
                    </a:lnTo>
                    <a:lnTo>
                      <a:pt x="0" y="2"/>
                    </a:lnTo>
                    <a:lnTo>
                      <a:pt x="0" y="31"/>
                    </a:lnTo>
                    <a:lnTo>
                      <a:pt x="2" y="31"/>
                    </a:lnTo>
                    <a:close/>
                  </a:path>
                </a:pathLst>
              </a:custGeom>
              <a:solidFill>
                <a:srgbClr val="B28665"/>
              </a:solidFill>
              <a:ln w="9525">
                <a:noFill/>
                <a:round/>
                <a:headEnd/>
                <a:tailEnd/>
              </a:ln>
            </p:spPr>
            <p:txBody>
              <a:bodyPr/>
              <a:lstStyle/>
              <a:p>
                <a:endParaRPr lang="en-GB"/>
              </a:p>
            </p:txBody>
          </p:sp>
          <p:sp>
            <p:nvSpPr>
              <p:cNvPr id="19574" name="Freeform 118"/>
              <p:cNvSpPr>
                <a:spLocks/>
              </p:cNvSpPr>
              <p:nvPr/>
            </p:nvSpPr>
            <p:spPr bwMode="auto">
              <a:xfrm>
                <a:off x="4235" y="3538"/>
                <a:ext cx="3" cy="6"/>
              </a:xfrm>
              <a:custGeom>
                <a:avLst/>
                <a:gdLst/>
                <a:ahLst/>
                <a:cxnLst>
                  <a:cxn ang="0">
                    <a:pos x="0" y="12"/>
                  </a:cxn>
                  <a:cxn ang="0">
                    <a:pos x="12" y="22"/>
                  </a:cxn>
                  <a:cxn ang="0">
                    <a:pos x="12" y="0"/>
                  </a:cxn>
                  <a:cxn ang="0">
                    <a:pos x="0" y="12"/>
                  </a:cxn>
                </a:cxnLst>
                <a:rect l="0" t="0" r="r" b="b"/>
                <a:pathLst>
                  <a:path w="12" h="22">
                    <a:moveTo>
                      <a:pt x="0" y="12"/>
                    </a:moveTo>
                    <a:lnTo>
                      <a:pt x="12" y="22"/>
                    </a:lnTo>
                    <a:lnTo>
                      <a:pt x="12" y="0"/>
                    </a:lnTo>
                    <a:lnTo>
                      <a:pt x="0" y="12"/>
                    </a:lnTo>
                    <a:close/>
                  </a:path>
                </a:pathLst>
              </a:custGeom>
              <a:solidFill>
                <a:srgbClr val="B28665"/>
              </a:solidFill>
              <a:ln w="9525">
                <a:noFill/>
                <a:round/>
                <a:headEnd/>
                <a:tailEnd/>
              </a:ln>
            </p:spPr>
            <p:txBody>
              <a:bodyPr/>
              <a:lstStyle/>
              <a:p>
                <a:endParaRPr lang="en-GB"/>
              </a:p>
            </p:txBody>
          </p:sp>
          <p:sp>
            <p:nvSpPr>
              <p:cNvPr id="19575" name="Freeform 119"/>
              <p:cNvSpPr>
                <a:spLocks/>
              </p:cNvSpPr>
              <p:nvPr/>
            </p:nvSpPr>
            <p:spPr bwMode="auto">
              <a:xfrm>
                <a:off x="4169" y="3733"/>
                <a:ext cx="192" cy="67"/>
              </a:xfrm>
              <a:custGeom>
                <a:avLst/>
                <a:gdLst/>
                <a:ahLst/>
                <a:cxnLst>
                  <a:cxn ang="0">
                    <a:pos x="0" y="30"/>
                  </a:cxn>
                  <a:cxn ang="0">
                    <a:pos x="0" y="118"/>
                  </a:cxn>
                  <a:cxn ang="0">
                    <a:pos x="28" y="148"/>
                  </a:cxn>
                  <a:cxn ang="0">
                    <a:pos x="177" y="148"/>
                  </a:cxn>
                  <a:cxn ang="0">
                    <a:pos x="207" y="179"/>
                  </a:cxn>
                  <a:cxn ang="0">
                    <a:pos x="265" y="179"/>
                  </a:cxn>
                  <a:cxn ang="0">
                    <a:pos x="295" y="207"/>
                  </a:cxn>
                  <a:cxn ang="0">
                    <a:pos x="325" y="207"/>
                  </a:cxn>
                  <a:cxn ang="0">
                    <a:pos x="354" y="237"/>
                  </a:cxn>
                  <a:cxn ang="0">
                    <a:pos x="354" y="268"/>
                  </a:cxn>
                  <a:cxn ang="0">
                    <a:pos x="414" y="268"/>
                  </a:cxn>
                  <a:cxn ang="0">
                    <a:pos x="414" y="237"/>
                  </a:cxn>
                  <a:cxn ang="0">
                    <a:pos x="651" y="237"/>
                  </a:cxn>
                  <a:cxn ang="0">
                    <a:pos x="651" y="207"/>
                  </a:cxn>
                  <a:cxn ang="0">
                    <a:pos x="709" y="207"/>
                  </a:cxn>
                  <a:cxn ang="0">
                    <a:pos x="740" y="237"/>
                  </a:cxn>
                  <a:cxn ang="0">
                    <a:pos x="770" y="207"/>
                  </a:cxn>
                  <a:cxn ang="0">
                    <a:pos x="770" y="148"/>
                  </a:cxn>
                  <a:cxn ang="0">
                    <a:pos x="709" y="148"/>
                  </a:cxn>
                  <a:cxn ang="0">
                    <a:pos x="681" y="179"/>
                  </a:cxn>
                  <a:cxn ang="0">
                    <a:pos x="620" y="179"/>
                  </a:cxn>
                  <a:cxn ang="0">
                    <a:pos x="620" y="118"/>
                  </a:cxn>
                  <a:cxn ang="0">
                    <a:pos x="444" y="118"/>
                  </a:cxn>
                  <a:cxn ang="0">
                    <a:pos x="414" y="88"/>
                  </a:cxn>
                  <a:cxn ang="0">
                    <a:pos x="265" y="88"/>
                  </a:cxn>
                  <a:cxn ang="0">
                    <a:pos x="235" y="118"/>
                  </a:cxn>
                  <a:cxn ang="0">
                    <a:pos x="207" y="118"/>
                  </a:cxn>
                  <a:cxn ang="0">
                    <a:pos x="207" y="88"/>
                  </a:cxn>
                  <a:cxn ang="0">
                    <a:pos x="177" y="88"/>
                  </a:cxn>
                  <a:cxn ang="0">
                    <a:pos x="147" y="60"/>
                  </a:cxn>
                  <a:cxn ang="0">
                    <a:pos x="177" y="30"/>
                  </a:cxn>
                  <a:cxn ang="0">
                    <a:pos x="147" y="30"/>
                  </a:cxn>
                  <a:cxn ang="0">
                    <a:pos x="117" y="60"/>
                  </a:cxn>
                  <a:cxn ang="0">
                    <a:pos x="88" y="60"/>
                  </a:cxn>
                  <a:cxn ang="0">
                    <a:pos x="28" y="0"/>
                  </a:cxn>
                  <a:cxn ang="0">
                    <a:pos x="28" y="60"/>
                  </a:cxn>
                  <a:cxn ang="0">
                    <a:pos x="0" y="30"/>
                  </a:cxn>
                </a:cxnLst>
                <a:rect l="0" t="0" r="r" b="b"/>
                <a:pathLst>
                  <a:path w="770" h="268">
                    <a:moveTo>
                      <a:pt x="0" y="30"/>
                    </a:moveTo>
                    <a:lnTo>
                      <a:pt x="0" y="118"/>
                    </a:lnTo>
                    <a:lnTo>
                      <a:pt x="28" y="148"/>
                    </a:lnTo>
                    <a:lnTo>
                      <a:pt x="177" y="148"/>
                    </a:lnTo>
                    <a:lnTo>
                      <a:pt x="207" y="179"/>
                    </a:lnTo>
                    <a:lnTo>
                      <a:pt x="265" y="179"/>
                    </a:lnTo>
                    <a:lnTo>
                      <a:pt x="295" y="207"/>
                    </a:lnTo>
                    <a:lnTo>
                      <a:pt x="325" y="207"/>
                    </a:lnTo>
                    <a:lnTo>
                      <a:pt x="354" y="237"/>
                    </a:lnTo>
                    <a:lnTo>
                      <a:pt x="354" y="268"/>
                    </a:lnTo>
                    <a:lnTo>
                      <a:pt x="414" y="268"/>
                    </a:lnTo>
                    <a:lnTo>
                      <a:pt x="414" y="237"/>
                    </a:lnTo>
                    <a:lnTo>
                      <a:pt x="651" y="237"/>
                    </a:lnTo>
                    <a:lnTo>
                      <a:pt x="651" y="207"/>
                    </a:lnTo>
                    <a:lnTo>
                      <a:pt x="709" y="207"/>
                    </a:lnTo>
                    <a:lnTo>
                      <a:pt x="740" y="237"/>
                    </a:lnTo>
                    <a:lnTo>
                      <a:pt x="770" y="207"/>
                    </a:lnTo>
                    <a:lnTo>
                      <a:pt x="770" y="148"/>
                    </a:lnTo>
                    <a:lnTo>
                      <a:pt x="709" y="148"/>
                    </a:lnTo>
                    <a:lnTo>
                      <a:pt x="681" y="179"/>
                    </a:lnTo>
                    <a:lnTo>
                      <a:pt x="620" y="179"/>
                    </a:lnTo>
                    <a:lnTo>
                      <a:pt x="620" y="118"/>
                    </a:lnTo>
                    <a:lnTo>
                      <a:pt x="444" y="118"/>
                    </a:lnTo>
                    <a:lnTo>
                      <a:pt x="414" y="88"/>
                    </a:lnTo>
                    <a:lnTo>
                      <a:pt x="265" y="88"/>
                    </a:lnTo>
                    <a:lnTo>
                      <a:pt x="235" y="118"/>
                    </a:lnTo>
                    <a:lnTo>
                      <a:pt x="207" y="118"/>
                    </a:lnTo>
                    <a:lnTo>
                      <a:pt x="207" y="88"/>
                    </a:lnTo>
                    <a:lnTo>
                      <a:pt x="177" y="88"/>
                    </a:lnTo>
                    <a:lnTo>
                      <a:pt x="147" y="60"/>
                    </a:lnTo>
                    <a:lnTo>
                      <a:pt x="177" y="30"/>
                    </a:lnTo>
                    <a:lnTo>
                      <a:pt x="147" y="30"/>
                    </a:lnTo>
                    <a:lnTo>
                      <a:pt x="117" y="60"/>
                    </a:lnTo>
                    <a:lnTo>
                      <a:pt x="88" y="60"/>
                    </a:lnTo>
                    <a:lnTo>
                      <a:pt x="28" y="0"/>
                    </a:lnTo>
                    <a:lnTo>
                      <a:pt x="28" y="60"/>
                    </a:lnTo>
                    <a:lnTo>
                      <a:pt x="0" y="30"/>
                    </a:lnTo>
                    <a:close/>
                  </a:path>
                </a:pathLst>
              </a:custGeom>
              <a:solidFill>
                <a:srgbClr val="B28665"/>
              </a:solidFill>
              <a:ln w="9525">
                <a:noFill/>
                <a:round/>
                <a:headEnd/>
                <a:tailEnd/>
              </a:ln>
            </p:spPr>
            <p:txBody>
              <a:bodyPr/>
              <a:lstStyle/>
              <a:p>
                <a:endParaRPr lang="en-GB"/>
              </a:p>
            </p:txBody>
          </p:sp>
          <p:sp>
            <p:nvSpPr>
              <p:cNvPr id="19576" name="Freeform 120"/>
              <p:cNvSpPr>
                <a:spLocks/>
              </p:cNvSpPr>
              <p:nvPr/>
            </p:nvSpPr>
            <p:spPr bwMode="auto">
              <a:xfrm>
                <a:off x="4791" y="3733"/>
                <a:ext cx="155" cy="96"/>
              </a:xfrm>
              <a:custGeom>
                <a:avLst/>
                <a:gdLst/>
                <a:ahLst/>
                <a:cxnLst>
                  <a:cxn ang="0">
                    <a:pos x="624" y="0"/>
                  </a:cxn>
                  <a:cxn ang="0">
                    <a:pos x="594" y="0"/>
                  </a:cxn>
                  <a:cxn ang="0">
                    <a:pos x="564" y="30"/>
                  </a:cxn>
                  <a:cxn ang="0">
                    <a:pos x="535" y="30"/>
                  </a:cxn>
                  <a:cxn ang="0">
                    <a:pos x="475" y="88"/>
                  </a:cxn>
                  <a:cxn ang="0">
                    <a:pos x="417" y="88"/>
                  </a:cxn>
                  <a:cxn ang="0">
                    <a:pos x="387" y="118"/>
                  </a:cxn>
                  <a:cxn ang="0">
                    <a:pos x="180" y="118"/>
                  </a:cxn>
                  <a:cxn ang="0">
                    <a:pos x="180" y="179"/>
                  </a:cxn>
                  <a:cxn ang="0">
                    <a:pos x="61" y="179"/>
                  </a:cxn>
                  <a:cxn ang="0">
                    <a:pos x="61" y="207"/>
                  </a:cxn>
                  <a:cxn ang="0">
                    <a:pos x="0" y="207"/>
                  </a:cxn>
                  <a:cxn ang="0">
                    <a:pos x="0" y="268"/>
                  </a:cxn>
                  <a:cxn ang="0">
                    <a:pos x="30" y="297"/>
                  </a:cxn>
                  <a:cxn ang="0">
                    <a:pos x="30" y="325"/>
                  </a:cxn>
                  <a:cxn ang="0">
                    <a:pos x="91" y="325"/>
                  </a:cxn>
                  <a:cxn ang="0">
                    <a:pos x="119" y="355"/>
                  </a:cxn>
                  <a:cxn ang="0">
                    <a:pos x="180" y="355"/>
                  </a:cxn>
                  <a:cxn ang="0">
                    <a:pos x="210" y="386"/>
                  </a:cxn>
                  <a:cxn ang="0">
                    <a:pos x="210" y="355"/>
                  </a:cxn>
                  <a:cxn ang="0">
                    <a:pos x="237" y="325"/>
                  </a:cxn>
                  <a:cxn ang="0">
                    <a:pos x="328" y="325"/>
                  </a:cxn>
                  <a:cxn ang="0">
                    <a:pos x="417" y="237"/>
                  </a:cxn>
                  <a:cxn ang="0">
                    <a:pos x="505" y="237"/>
                  </a:cxn>
                  <a:cxn ang="0">
                    <a:pos x="444" y="179"/>
                  </a:cxn>
                  <a:cxn ang="0">
                    <a:pos x="444" y="148"/>
                  </a:cxn>
                  <a:cxn ang="0">
                    <a:pos x="475" y="118"/>
                  </a:cxn>
                  <a:cxn ang="0">
                    <a:pos x="505" y="118"/>
                  </a:cxn>
                  <a:cxn ang="0">
                    <a:pos x="505" y="88"/>
                  </a:cxn>
                  <a:cxn ang="0">
                    <a:pos x="535" y="60"/>
                  </a:cxn>
                  <a:cxn ang="0">
                    <a:pos x="564" y="60"/>
                  </a:cxn>
                  <a:cxn ang="0">
                    <a:pos x="624" y="0"/>
                  </a:cxn>
                </a:cxnLst>
                <a:rect l="0" t="0" r="r" b="b"/>
                <a:pathLst>
                  <a:path w="624" h="386">
                    <a:moveTo>
                      <a:pt x="624" y="0"/>
                    </a:moveTo>
                    <a:lnTo>
                      <a:pt x="594" y="0"/>
                    </a:lnTo>
                    <a:lnTo>
                      <a:pt x="564" y="30"/>
                    </a:lnTo>
                    <a:lnTo>
                      <a:pt x="535" y="30"/>
                    </a:lnTo>
                    <a:lnTo>
                      <a:pt x="475" y="88"/>
                    </a:lnTo>
                    <a:lnTo>
                      <a:pt x="417" y="88"/>
                    </a:lnTo>
                    <a:lnTo>
                      <a:pt x="387" y="118"/>
                    </a:lnTo>
                    <a:lnTo>
                      <a:pt x="180" y="118"/>
                    </a:lnTo>
                    <a:lnTo>
                      <a:pt x="180" y="179"/>
                    </a:lnTo>
                    <a:lnTo>
                      <a:pt x="61" y="179"/>
                    </a:lnTo>
                    <a:lnTo>
                      <a:pt x="61" y="207"/>
                    </a:lnTo>
                    <a:lnTo>
                      <a:pt x="0" y="207"/>
                    </a:lnTo>
                    <a:lnTo>
                      <a:pt x="0" y="268"/>
                    </a:lnTo>
                    <a:lnTo>
                      <a:pt x="30" y="297"/>
                    </a:lnTo>
                    <a:lnTo>
                      <a:pt x="30" y="325"/>
                    </a:lnTo>
                    <a:lnTo>
                      <a:pt x="91" y="325"/>
                    </a:lnTo>
                    <a:lnTo>
                      <a:pt x="119" y="355"/>
                    </a:lnTo>
                    <a:lnTo>
                      <a:pt x="180" y="355"/>
                    </a:lnTo>
                    <a:lnTo>
                      <a:pt x="210" y="386"/>
                    </a:lnTo>
                    <a:lnTo>
                      <a:pt x="210" y="355"/>
                    </a:lnTo>
                    <a:lnTo>
                      <a:pt x="237" y="325"/>
                    </a:lnTo>
                    <a:lnTo>
                      <a:pt x="328" y="325"/>
                    </a:lnTo>
                    <a:lnTo>
                      <a:pt x="417" y="237"/>
                    </a:lnTo>
                    <a:lnTo>
                      <a:pt x="505" y="237"/>
                    </a:lnTo>
                    <a:lnTo>
                      <a:pt x="444" y="179"/>
                    </a:lnTo>
                    <a:lnTo>
                      <a:pt x="444" y="148"/>
                    </a:lnTo>
                    <a:lnTo>
                      <a:pt x="475" y="118"/>
                    </a:lnTo>
                    <a:lnTo>
                      <a:pt x="505" y="118"/>
                    </a:lnTo>
                    <a:lnTo>
                      <a:pt x="505" y="88"/>
                    </a:lnTo>
                    <a:lnTo>
                      <a:pt x="535" y="60"/>
                    </a:lnTo>
                    <a:lnTo>
                      <a:pt x="564" y="60"/>
                    </a:lnTo>
                    <a:lnTo>
                      <a:pt x="624" y="0"/>
                    </a:lnTo>
                    <a:close/>
                  </a:path>
                </a:pathLst>
              </a:custGeom>
              <a:solidFill>
                <a:srgbClr val="FFFF7F"/>
              </a:solidFill>
              <a:ln w="9525">
                <a:noFill/>
                <a:round/>
                <a:headEnd/>
                <a:tailEnd/>
              </a:ln>
            </p:spPr>
            <p:txBody>
              <a:bodyPr/>
              <a:lstStyle/>
              <a:p>
                <a:endParaRPr lang="en-GB"/>
              </a:p>
            </p:txBody>
          </p:sp>
          <p:sp>
            <p:nvSpPr>
              <p:cNvPr id="19577" name="Freeform 121"/>
              <p:cNvSpPr>
                <a:spLocks/>
              </p:cNvSpPr>
              <p:nvPr/>
            </p:nvSpPr>
            <p:spPr bwMode="auto">
              <a:xfrm>
                <a:off x="2902" y="1624"/>
                <a:ext cx="7" cy="8"/>
              </a:xfrm>
              <a:custGeom>
                <a:avLst/>
                <a:gdLst/>
                <a:ahLst/>
                <a:cxnLst>
                  <a:cxn ang="0">
                    <a:pos x="0" y="0"/>
                  </a:cxn>
                  <a:cxn ang="0">
                    <a:pos x="0" y="31"/>
                  </a:cxn>
                  <a:cxn ang="0">
                    <a:pos x="29" y="31"/>
                  </a:cxn>
                  <a:cxn ang="0">
                    <a:pos x="0" y="0"/>
                  </a:cxn>
                </a:cxnLst>
                <a:rect l="0" t="0" r="r" b="b"/>
                <a:pathLst>
                  <a:path w="29" h="31">
                    <a:moveTo>
                      <a:pt x="0" y="0"/>
                    </a:moveTo>
                    <a:lnTo>
                      <a:pt x="0" y="31"/>
                    </a:lnTo>
                    <a:lnTo>
                      <a:pt x="29" y="31"/>
                    </a:lnTo>
                    <a:lnTo>
                      <a:pt x="0" y="0"/>
                    </a:lnTo>
                    <a:close/>
                  </a:path>
                </a:pathLst>
              </a:custGeom>
              <a:solidFill>
                <a:srgbClr val="8FB5BE"/>
              </a:solidFill>
              <a:ln w="9525">
                <a:noFill/>
                <a:round/>
                <a:headEnd/>
                <a:tailEnd/>
              </a:ln>
            </p:spPr>
            <p:txBody>
              <a:bodyPr/>
              <a:lstStyle/>
              <a:p>
                <a:endParaRPr lang="en-GB"/>
              </a:p>
            </p:txBody>
          </p:sp>
          <p:sp>
            <p:nvSpPr>
              <p:cNvPr id="19578" name="Freeform 122"/>
              <p:cNvSpPr>
                <a:spLocks/>
              </p:cNvSpPr>
              <p:nvPr/>
            </p:nvSpPr>
            <p:spPr bwMode="auto">
              <a:xfrm>
                <a:off x="2509" y="1676"/>
                <a:ext cx="15" cy="15"/>
              </a:xfrm>
              <a:custGeom>
                <a:avLst/>
                <a:gdLst/>
                <a:ahLst/>
                <a:cxnLst>
                  <a:cxn ang="0">
                    <a:pos x="60" y="0"/>
                  </a:cxn>
                  <a:cxn ang="0">
                    <a:pos x="30" y="31"/>
                  </a:cxn>
                  <a:cxn ang="0">
                    <a:pos x="0" y="31"/>
                  </a:cxn>
                  <a:cxn ang="0">
                    <a:pos x="30" y="61"/>
                  </a:cxn>
                  <a:cxn ang="0">
                    <a:pos x="60" y="61"/>
                  </a:cxn>
                  <a:cxn ang="0">
                    <a:pos x="60" y="0"/>
                  </a:cxn>
                </a:cxnLst>
                <a:rect l="0" t="0" r="r" b="b"/>
                <a:pathLst>
                  <a:path w="60" h="61">
                    <a:moveTo>
                      <a:pt x="60" y="0"/>
                    </a:moveTo>
                    <a:lnTo>
                      <a:pt x="30" y="31"/>
                    </a:lnTo>
                    <a:lnTo>
                      <a:pt x="0" y="31"/>
                    </a:lnTo>
                    <a:lnTo>
                      <a:pt x="30" y="61"/>
                    </a:lnTo>
                    <a:lnTo>
                      <a:pt x="60" y="61"/>
                    </a:lnTo>
                    <a:lnTo>
                      <a:pt x="60" y="0"/>
                    </a:lnTo>
                    <a:close/>
                  </a:path>
                </a:pathLst>
              </a:custGeom>
              <a:solidFill>
                <a:srgbClr val="FECC2E"/>
              </a:solidFill>
              <a:ln w="9525">
                <a:noFill/>
                <a:round/>
                <a:headEnd/>
                <a:tailEnd/>
              </a:ln>
            </p:spPr>
            <p:txBody>
              <a:bodyPr/>
              <a:lstStyle/>
              <a:p>
                <a:endParaRPr lang="en-GB"/>
              </a:p>
            </p:txBody>
          </p:sp>
          <p:sp>
            <p:nvSpPr>
              <p:cNvPr id="19579" name="Freeform 123"/>
              <p:cNvSpPr>
                <a:spLocks/>
              </p:cNvSpPr>
              <p:nvPr/>
            </p:nvSpPr>
            <p:spPr bwMode="auto">
              <a:xfrm>
                <a:off x="2501" y="1683"/>
                <a:ext cx="38" cy="44"/>
              </a:xfrm>
              <a:custGeom>
                <a:avLst/>
                <a:gdLst/>
                <a:ahLst/>
                <a:cxnLst>
                  <a:cxn ang="0">
                    <a:pos x="60" y="58"/>
                  </a:cxn>
                  <a:cxn ang="0">
                    <a:pos x="0" y="58"/>
                  </a:cxn>
                  <a:cxn ang="0">
                    <a:pos x="0" y="89"/>
                  </a:cxn>
                  <a:cxn ang="0">
                    <a:pos x="60" y="89"/>
                  </a:cxn>
                  <a:cxn ang="0">
                    <a:pos x="90" y="118"/>
                  </a:cxn>
                  <a:cxn ang="0">
                    <a:pos x="90" y="148"/>
                  </a:cxn>
                  <a:cxn ang="0">
                    <a:pos x="60" y="177"/>
                  </a:cxn>
                  <a:cxn ang="0">
                    <a:pos x="90" y="177"/>
                  </a:cxn>
                  <a:cxn ang="0">
                    <a:pos x="118" y="148"/>
                  </a:cxn>
                  <a:cxn ang="0">
                    <a:pos x="118" y="89"/>
                  </a:cxn>
                  <a:cxn ang="0">
                    <a:pos x="149" y="58"/>
                  </a:cxn>
                  <a:cxn ang="0">
                    <a:pos x="149" y="30"/>
                  </a:cxn>
                  <a:cxn ang="0">
                    <a:pos x="118" y="30"/>
                  </a:cxn>
                  <a:cxn ang="0">
                    <a:pos x="118" y="0"/>
                  </a:cxn>
                  <a:cxn ang="0">
                    <a:pos x="90" y="30"/>
                  </a:cxn>
                  <a:cxn ang="0">
                    <a:pos x="60" y="58"/>
                  </a:cxn>
                </a:cxnLst>
                <a:rect l="0" t="0" r="r" b="b"/>
                <a:pathLst>
                  <a:path w="149" h="177">
                    <a:moveTo>
                      <a:pt x="60" y="58"/>
                    </a:moveTo>
                    <a:lnTo>
                      <a:pt x="0" y="58"/>
                    </a:lnTo>
                    <a:lnTo>
                      <a:pt x="0" y="89"/>
                    </a:lnTo>
                    <a:lnTo>
                      <a:pt x="60" y="89"/>
                    </a:lnTo>
                    <a:lnTo>
                      <a:pt x="90" y="118"/>
                    </a:lnTo>
                    <a:lnTo>
                      <a:pt x="90" y="148"/>
                    </a:lnTo>
                    <a:lnTo>
                      <a:pt x="60" y="177"/>
                    </a:lnTo>
                    <a:lnTo>
                      <a:pt x="90" y="177"/>
                    </a:lnTo>
                    <a:lnTo>
                      <a:pt x="118" y="148"/>
                    </a:lnTo>
                    <a:lnTo>
                      <a:pt x="118" y="89"/>
                    </a:lnTo>
                    <a:lnTo>
                      <a:pt x="149" y="58"/>
                    </a:lnTo>
                    <a:lnTo>
                      <a:pt x="149" y="30"/>
                    </a:lnTo>
                    <a:lnTo>
                      <a:pt x="118" y="30"/>
                    </a:lnTo>
                    <a:lnTo>
                      <a:pt x="118" y="0"/>
                    </a:lnTo>
                    <a:lnTo>
                      <a:pt x="90" y="30"/>
                    </a:lnTo>
                    <a:lnTo>
                      <a:pt x="60" y="58"/>
                    </a:lnTo>
                    <a:close/>
                  </a:path>
                </a:pathLst>
              </a:custGeom>
              <a:solidFill>
                <a:srgbClr val="FECC2E"/>
              </a:solidFill>
              <a:ln w="9525">
                <a:noFill/>
                <a:round/>
                <a:headEnd/>
                <a:tailEnd/>
              </a:ln>
            </p:spPr>
            <p:txBody>
              <a:bodyPr/>
              <a:lstStyle/>
              <a:p>
                <a:endParaRPr lang="en-GB"/>
              </a:p>
            </p:txBody>
          </p:sp>
          <p:sp>
            <p:nvSpPr>
              <p:cNvPr id="19580" name="Freeform 124"/>
              <p:cNvSpPr>
                <a:spLocks/>
              </p:cNvSpPr>
              <p:nvPr/>
            </p:nvSpPr>
            <p:spPr bwMode="auto">
              <a:xfrm>
                <a:off x="2531" y="1668"/>
                <a:ext cx="15" cy="15"/>
              </a:xfrm>
              <a:custGeom>
                <a:avLst/>
                <a:gdLst/>
                <a:ahLst/>
                <a:cxnLst>
                  <a:cxn ang="0">
                    <a:pos x="61" y="0"/>
                  </a:cxn>
                  <a:cxn ang="0">
                    <a:pos x="31" y="0"/>
                  </a:cxn>
                  <a:cxn ang="0">
                    <a:pos x="31" y="30"/>
                  </a:cxn>
                  <a:cxn ang="0">
                    <a:pos x="0" y="61"/>
                  </a:cxn>
                  <a:cxn ang="0">
                    <a:pos x="31" y="61"/>
                  </a:cxn>
                  <a:cxn ang="0">
                    <a:pos x="61" y="30"/>
                  </a:cxn>
                  <a:cxn ang="0">
                    <a:pos x="61" y="0"/>
                  </a:cxn>
                </a:cxnLst>
                <a:rect l="0" t="0" r="r" b="b"/>
                <a:pathLst>
                  <a:path w="61" h="61">
                    <a:moveTo>
                      <a:pt x="61" y="0"/>
                    </a:moveTo>
                    <a:lnTo>
                      <a:pt x="31" y="0"/>
                    </a:lnTo>
                    <a:lnTo>
                      <a:pt x="31" y="30"/>
                    </a:lnTo>
                    <a:lnTo>
                      <a:pt x="0" y="61"/>
                    </a:lnTo>
                    <a:lnTo>
                      <a:pt x="31" y="61"/>
                    </a:lnTo>
                    <a:lnTo>
                      <a:pt x="61" y="30"/>
                    </a:lnTo>
                    <a:lnTo>
                      <a:pt x="61" y="0"/>
                    </a:lnTo>
                    <a:close/>
                  </a:path>
                </a:pathLst>
              </a:custGeom>
              <a:solidFill>
                <a:srgbClr val="FECC2E"/>
              </a:solidFill>
              <a:ln w="9525">
                <a:noFill/>
                <a:round/>
                <a:headEnd/>
                <a:tailEnd/>
              </a:ln>
            </p:spPr>
            <p:txBody>
              <a:bodyPr/>
              <a:lstStyle/>
              <a:p>
                <a:endParaRPr lang="en-GB"/>
              </a:p>
            </p:txBody>
          </p:sp>
          <p:sp>
            <p:nvSpPr>
              <p:cNvPr id="19581" name="Freeform 125"/>
              <p:cNvSpPr>
                <a:spLocks noEditPoints="1"/>
              </p:cNvSpPr>
              <p:nvPr/>
            </p:nvSpPr>
            <p:spPr bwMode="auto">
              <a:xfrm>
                <a:off x="2175" y="1824"/>
                <a:ext cx="497" cy="703"/>
              </a:xfrm>
              <a:custGeom>
                <a:avLst/>
                <a:gdLst/>
                <a:ahLst/>
                <a:cxnLst>
                  <a:cxn ang="0">
                    <a:pos x="1008" y="859"/>
                  </a:cxn>
                  <a:cxn ang="0">
                    <a:pos x="830" y="829"/>
                  </a:cxn>
                  <a:cxn ang="0">
                    <a:pos x="948" y="710"/>
                  </a:cxn>
                  <a:cxn ang="0">
                    <a:pos x="1127" y="474"/>
                  </a:cxn>
                  <a:cxn ang="0">
                    <a:pos x="712" y="325"/>
                  </a:cxn>
                  <a:cxn ang="0">
                    <a:pos x="653" y="325"/>
                  </a:cxn>
                  <a:cxn ang="0">
                    <a:pos x="683" y="236"/>
                  </a:cxn>
                  <a:cxn ang="0">
                    <a:pos x="860" y="0"/>
                  </a:cxn>
                  <a:cxn ang="0">
                    <a:pos x="505" y="60"/>
                  </a:cxn>
                  <a:cxn ang="0">
                    <a:pos x="327" y="206"/>
                  </a:cxn>
                  <a:cxn ang="0">
                    <a:pos x="237" y="267"/>
                  </a:cxn>
                  <a:cxn ang="0">
                    <a:pos x="267" y="443"/>
                  </a:cxn>
                  <a:cxn ang="0">
                    <a:pos x="178" y="592"/>
                  </a:cxn>
                  <a:cxn ang="0">
                    <a:pos x="60" y="681"/>
                  </a:cxn>
                  <a:cxn ang="0">
                    <a:pos x="209" y="710"/>
                  </a:cxn>
                  <a:cxn ang="0">
                    <a:pos x="386" y="622"/>
                  </a:cxn>
                  <a:cxn ang="0">
                    <a:pos x="267" y="740"/>
                  </a:cxn>
                  <a:cxn ang="0">
                    <a:pos x="178" y="977"/>
                  </a:cxn>
                  <a:cxn ang="0">
                    <a:pos x="237" y="1008"/>
                  </a:cxn>
                  <a:cxn ang="0">
                    <a:pos x="386" y="888"/>
                  </a:cxn>
                  <a:cxn ang="0">
                    <a:pos x="474" y="888"/>
                  </a:cxn>
                  <a:cxn ang="0">
                    <a:pos x="446" y="1035"/>
                  </a:cxn>
                  <a:cxn ang="0">
                    <a:pos x="298" y="1244"/>
                  </a:cxn>
                  <a:cxn ang="0">
                    <a:pos x="474" y="1214"/>
                  </a:cxn>
                  <a:cxn ang="0">
                    <a:pos x="801" y="1184"/>
                  </a:cxn>
                  <a:cxn ang="0">
                    <a:pos x="771" y="1421"/>
                  </a:cxn>
                  <a:cxn ang="0">
                    <a:pos x="801" y="1539"/>
                  </a:cxn>
                  <a:cxn ang="0">
                    <a:pos x="771" y="1746"/>
                  </a:cxn>
                  <a:cxn ang="0">
                    <a:pos x="505" y="1746"/>
                  </a:cxn>
                  <a:cxn ang="0">
                    <a:pos x="416" y="1776"/>
                  </a:cxn>
                  <a:cxn ang="0">
                    <a:pos x="416" y="1865"/>
                  </a:cxn>
                  <a:cxn ang="0">
                    <a:pos x="474" y="2044"/>
                  </a:cxn>
                  <a:cxn ang="0">
                    <a:pos x="267" y="2162"/>
                  </a:cxn>
                  <a:cxn ang="0">
                    <a:pos x="237" y="2280"/>
                  </a:cxn>
                  <a:cxn ang="0">
                    <a:pos x="474" y="2280"/>
                  </a:cxn>
                  <a:cxn ang="0">
                    <a:pos x="564" y="2338"/>
                  </a:cxn>
                  <a:cxn ang="0">
                    <a:pos x="830" y="2280"/>
                  </a:cxn>
                  <a:cxn ang="0">
                    <a:pos x="741" y="2398"/>
                  </a:cxn>
                  <a:cxn ang="0">
                    <a:pos x="386" y="2487"/>
                  </a:cxn>
                  <a:cxn ang="0">
                    <a:pos x="178" y="2635"/>
                  </a:cxn>
                  <a:cxn ang="0">
                    <a:pos x="0" y="2812"/>
                  </a:cxn>
                  <a:cxn ang="0">
                    <a:pos x="237" y="2723"/>
                  </a:cxn>
                  <a:cxn ang="0">
                    <a:pos x="505" y="2753"/>
                  </a:cxn>
                  <a:cxn ang="0">
                    <a:pos x="683" y="2575"/>
                  </a:cxn>
                  <a:cxn ang="0">
                    <a:pos x="1097" y="2575"/>
                  </a:cxn>
                  <a:cxn ang="0">
                    <a:pos x="1276" y="2544"/>
                  </a:cxn>
                  <a:cxn ang="0">
                    <a:pos x="1690" y="2517"/>
                  </a:cxn>
                  <a:cxn ang="0">
                    <a:pos x="1690" y="2338"/>
                  </a:cxn>
                  <a:cxn ang="0">
                    <a:pos x="1868" y="2190"/>
                  </a:cxn>
                  <a:cxn ang="0">
                    <a:pos x="1988" y="1924"/>
                  </a:cxn>
                  <a:cxn ang="0">
                    <a:pos x="1631" y="1894"/>
                  </a:cxn>
                  <a:cxn ang="0">
                    <a:pos x="1542" y="1628"/>
                  </a:cxn>
                  <a:cxn ang="0">
                    <a:pos x="1513" y="1479"/>
                  </a:cxn>
                  <a:cxn ang="0">
                    <a:pos x="1422" y="1333"/>
                  </a:cxn>
                  <a:cxn ang="0">
                    <a:pos x="355" y="799"/>
                  </a:cxn>
                  <a:cxn ang="0">
                    <a:pos x="593" y="267"/>
                  </a:cxn>
                </a:cxnLst>
                <a:rect l="0" t="0" r="r" b="b"/>
                <a:pathLst>
                  <a:path w="1988" h="2812">
                    <a:moveTo>
                      <a:pt x="1215" y="1154"/>
                    </a:moveTo>
                    <a:lnTo>
                      <a:pt x="1215" y="1008"/>
                    </a:lnTo>
                    <a:lnTo>
                      <a:pt x="1185" y="977"/>
                    </a:lnTo>
                    <a:lnTo>
                      <a:pt x="1157" y="977"/>
                    </a:lnTo>
                    <a:lnTo>
                      <a:pt x="1067" y="888"/>
                    </a:lnTo>
                    <a:lnTo>
                      <a:pt x="1039" y="888"/>
                    </a:lnTo>
                    <a:lnTo>
                      <a:pt x="1008" y="859"/>
                    </a:lnTo>
                    <a:lnTo>
                      <a:pt x="978" y="859"/>
                    </a:lnTo>
                    <a:lnTo>
                      <a:pt x="948" y="829"/>
                    </a:lnTo>
                    <a:lnTo>
                      <a:pt x="920" y="829"/>
                    </a:lnTo>
                    <a:lnTo>
                      <a:pt x="890" y="859"/>
                    </a:lnTo>
                    <a:lnTo>
                      <a:pt x="771" y="859"/>
                    </a:lnTo>
                    <a:lnTo>
                      <a:pt x="801" y="829"/>
                    </a:lnTo>
                    <a:lnTo>
                      <a:pt x="830" y="829"/>
                    </a:lnTo>
                    <a:lnTo>
                      <a:pt x="860" y="799"/>
                    </a:lnTo>
                    <a:lnTo>
                      <a:pt x="920" y="799"/>
                    </a:lnTo>
                    <a:lnTo>
                      <a:pt x="948" y="770"/>
                    </a:lnTo>
                    <a:lnTo>
                      <a:pt x="948" y="740"/>
                    </a:lnTo>
                    <a:lnTo>
                      <a:pt x="920" y="740"/>
                    </a:lnTo>
                    <a:lnTo>
                      <a:pt x="920" y="710"/>
                    </a:lnTo>
                    <a:lnTo>
                      <a:pt x="948" y="710"/>
                    </a:lnTo>
                    <a:lnTo>
                      <a:pt x="1008" y="652"/>
                    </a:lnTo>
                    <a:lnTo>
                      <a:pt x="1008" y="622"/>
                    </a:lnTo>
                    <a:lnTo>
                      <a:pt x="1039" y="622"/>
                    </a:lnTo>
                    <a:lnTo>
                      <a:pt x="1039" y="592"/>
                    </a:lnTo>
                    <a:lnTo>
                      <a:pt x="1067" y="592"/>
                    </a:lnTo>
                    <a:lnTo>
                      <a:pt x="1127" y="534"/>
                    </a:lnTo>
                    <a:lnTo>
                      <a:pt x="1127" y="474"/>
                    </a:lnTo>
                    <a:lnTo>
                      <a:pt x="1215" y="385"/>
                    </a:lnTo>
                    <a:lnTo>
                      <a:pt x="1185" y="356"/>
                    </a:lnTo>
                    <a:lnTo>
                      <a:pt x="1185" y="325"/>
                    </a:lnTo>
                    <a:lnTo>
                      <a:pt x="860" y="325"/>
                    </a:lnTo>
                    <a:lnTo>
                      <a:pt x="830" y="297"/>
                    </a:lnTo>
                    <a:lnTo>
                      <a:pt x="801" y="325"/>
                    </a:lnTo>
                    <a:lnTo>
                      <a:pt x="712" y="325"/>
                    </a:lnTo>
                    <a:lnTo>
                      <a:pt x="683" y="356"/>
                    </a:lnTo>
                    <a:lnTo>
                      <a:pt x="653" y="356"/>
                    </a:lnTo>
                    <a:lnTo>
                      <a:pt x="623" y="385"/>
                    </a:lnTo>
                    <a:lnTo>
                      <a:pt x="593" y="385"/>
                    </a:lnTo>
                    <a:lnTo>
                      <a:pt x="593" y="356"/>
                    </a:lnTo>
                    <a:lnTo>
                      <a:pt x="623" y="356"/>
                    </a:lnTo>
                    <a:lnTo>
                      <a:pt x="653" y="325"/>
                    </a:lnTo>
                    <a:lnTo>
                      <a:pt x="623" y="325"/>
                    </a:lnTo>
                    <a:lnTo>
                      <a:pt x="653" y="297"/>
                    </a:lnTo>
                    <a:lnTo>
                      <a:pt x="683" y="297"/>
                    </a:lnTo>
                    <a:lnTo>
                      <a:pt x="712" y="267"/>
                    </a:lnTo>
                    <a:lnTo>
                      <a:pt x="653" y="267"/>
                    </a:lnTo>
                    <a:lnTo>
                      <a:pt x="653" y="236"/>
                    </a:lnTo>
                    <a:lnTo>
                      <a:pt x="683" y="236"/>
                    </a:lnTo>
                    <a:lnTo>
                      <a:pt x="712" y="206"/>
                    </a:lnTo>
                    <a:lnTo>
                      <a:pt x="741" y="206"/>
                    </a:lnTo>
                    <a:lnTo>
                      <a:pt x="830" y="118"/>
                    </a:lnTo>
                    <a:lnTo>
                      <a:pt x="860" y="118"/>
                    </a:lnTo>
                    <a:lnTo>
                      <a:pt x="920" y="60"/>
                    </a:lnTo>
                    <a:lnTo>
                      <a:pt x="920" y="0"/>
                    </a:lnTo>
                    <a:lnTo>
                      <a:pt x="860" y="0"/>
                    </a:lnTo>
                    <a:lnTo>
                      <a:pt x="830" y="29"/>
                    </a:lnTo>
                    <a:lnTo>
                      <a:pt x="653" y="29"/>
                    </a:lnTo>
                    <a:lnTo>
                      <a:pt x="623" y="60"/>
                    </a:lnTo>
                    <a:lnTo>
                      <a:pt x="564" y="60"/>
                    </a:lnTo>
                    <a:lnTo>
                      <a:pt x="564" y="29"/>
                    </a:lnTo>
                    <a:lnTo>
                      <a:pt x="534" y="60"/>
                    </a:lnTo>
                    <a:lnTo>
                      <a:pt x="505" y="60"/>
                    </a:lnTo>
                    <a:lnTo>
                      <a:pt x="474" y="29"/>
                    </a:lnTo>
                    <a:lnTo>
                      <a:pt x="446" y="29"/>
                    </a:lnTo>
                    <a:lnTo>
                      <a:pt x="446" y="88"/>
                    </a:lnTo>
                    <a:lnTo>
                      <a:pt x="386" y="148"/>
                    </a:lnTo>
                    <a:lnTo>
                      <a:pt x="355" y="148"/>
                    </a:lnTo>
                    <a:lnTo>
                      <a:pt x="355" y="179"/>
                    </a:lnTo>
                    <a:lnTo>
                      <a:pt x="327" y="206"/>
                    </a:lnTo>
                    <a:lnTo>
                      <a:pt x="386" y="267"/>
                    </a:lnTo>
                    <a:lnTo>
                      <a:pt x="355" y="267"/>
                    </a:lnTo>
                    <a:lnTo>
                      <a:pt x="327" y="236"/>
                    </a:lnTo>
                    <a:lnTo>
                      <a:pt x="298" y="267"/>
                    </a:lnTo>
                    <a:lnTo>
                      <a:pt x="267" y="267"/>
                    </a:lnTo>
                    <a:lnTo>
                      <a:pt x="267" y="297"/>
                    </a:lnTo>
                    <a:lnTo>
                      <a:pt x="237" y="267"/>
                    </a:lnTo>
                    <a:lnTo>
                      <a:pt x="237" y="356"/>
                    </a:lnTo>
                    <a:lnTo>
                      <a:pt x="209" y="356"/>
                    </a:lnTo>
                    <a:lnTo>
                      <a:pt x="209" y="385"/>
                    </a:lnTo>
                    <a:lnTo>
                      <a:pt x="237" y="415"/>
                    </a:lnTo>
                    <a:lnTo>
                      <a:pt x="267" y="415"/>
                    </a:lnTo>
                    <a:lnTo>
                      <a:pt x="237" y="443"/>
                    </a:lnTo>
                    <a:lnTo>
                      <a:pt x="267" y="443"/>
                    </a:lnTo>
                    <a:lnTo>
                      <a:pt x="237" y="474"/>
                    </a:lnTo>
                    <a:lnTo>
                      <a:pt x="237" y="504"/>
                    </a:lnTo>
                    <a:lnTo>
                      <a:pt x="209" y="534"/>
                    </a:lnTo>
                    <a:lnTo>
                      <a:pt x="178" y="534"/>
                    </a:lnTo>
                    <a:lnTo>
                      <a:pt x="178" y="562"/>
                    </a:lnTo>
                    <a:lnTo>
                      <a:pt x="209" y="592"/>
                    </a:lnTo>
                    <a:lnTo>
                      <a:pt x="178" y="592"/>
                    </a:lnTo>
                    <a:lnTo>
                      <a:pt x="178" y="622"/>
                    </a:lnTo>
                    <a:lnTo>
                      <a:pt x="118" y="622"/>
                    </a:lnTo>
                    <a:lnTo>
                      <a:pt x="148" y="652"/>
                    </a:lnTo>
                    <a:lnTo>
                      <a:pt x="148" y="681"/>
                    </a:lnTo>
                    <a:lnTo>
                      <a:pt x="118" y="652"/>
                    </a:lnTo>
                    <a:lnTo>
                      <a:pt x="91" y="652"/>
                    </a:lnTo>
                    <a:lnTo>
                      <a:pt x="60" y="681"/>
                    </a:lnTo>
                    <a:lnTo>
                      <a:pt x="91" y="681"/>
                    </a:lnTo>
                    <a:lnTo>
                      <a:pt x="118" y="710"/>
                    </a:lnTo>
                    <a:lnTo>
                      <a:pt x="60" y="770"/>
                    </a:lnTo>
                    <a:lnTo>
                      <a:pt x="118" y="770"/>
                    </a:lnTo>
                    <a:lnTo>
                      <a:pt x="148" y="740"/>
                    </a:lnTo>
                    <a:lnTo>
                      <a:pt x="209" y="740"/>
                    </a:lnTo>
                    <a:lnTo>
                      <a:pt x="209" y="710"/>
                    </a:lnTo>
                    <a:lnTo>
                      <a:pt x="178" y="681"/>
                    </a:lnTo>
                    <a:lnTo>
                      <a:pt x="237" y="681"/>
                    </a:lnTo>
                    <a:lnTo>
                      <a:pt x="298" y="622"/>
                    </a:lnTo>
                    <a:lnTo>
                      <a:pt x="327" y="622"/>
                    </a:lnTo>
                    <a:lnTo>
                      <a:pt x="355" y="592"/>
                    </a:lnTo>
                    <a:lnTo>
                      <a:pt x="355" y="622"/>
                    </a:lnTo>
                    <a:lnTo>
                      <a:pt x="386" y="622"/>
                    </a:lnTo>
                    <a:lnTo>
                      <a:pt x="355" y="652"/>
                    </a:lnTo>
                    <a:lnTo>
                      <a:pt x="298" y="652"/>
                    </a:lnTo>
                    <a:lnTo>
                      <a:pt x="298" y="681"/>
                    </a:lnTo>
                    <a:lnTo>
                      <a:pt x="327" y="681"/>
                    </a:lnTo>
                    <a:lnTo>
                      <a:pt x="298" y="710"/>
                    </a:lnTo>
                    <a:lnTo>
                      <a:pt x="267" y="710"/>
                    </a:lnTo>
                    <a:lnTo>
                      <a:pt x="267" y="740"/>
                    </a:lnTo>
                    <a:lnTo>
                      <a:pt x="237" y="740"/>
                    </a:lnTo>
                    <a:lnTo>
                      <a:pt x="237" y="799"/>
                    </a:lnTo>
                    <a:lnTo>
                      <a:pt x="209" y="829"/>
                    </a:lnTo>
                    <a:lnTo>
                      <a:pt x="178" y="888"/>
                    </a:lnTo>
                    <a:lnTo>
                      <a:pt x="209" y="917"/>
                    </a:lnTo>
                    <a:lnTo>
                      <a:pt x="237" y="917"/>
                    </a:lnTo>
                    <a:lnTo>
                      <a:pt x="178" y="977"/>
                    </a:lnTo>
                    <a:lnTo>
                      <a:pt x="178" y="1035"/>
                    </a:lnTo>
                    <a:lnTo>
                      <a:pt x="148" y="1065"/>
                    </a:lnTo>
                    <a:lnTo>
                      <a:pt x="148" y="1095"/>
                    </a:lnTo>
                    <a:lnTo>
                      <a:pt x="178" y="1065"/>
                    </a:lnTo>
                    <a:lnTo>
                      <a:pt x="209" y="1065"/>
                    </a:lnTo>
                    <a:lnTo>
                      <a:pt x="209" y="1035"/>
                    </a:lnTo>
                    <a:lnTo>
                      <a:pt x="237" y="1008"/>
                    </a:lnTo>
                    <a:lnTo>
                      <a:pt x="237" y="977"/>
                    </a:lnTo>
                    <a:lnTo>
                      <a:pt x="267" y="947"/>
                    </a:lnTo>
                    <a:lnTo>
                      <a:pt x="267" y="888"/>
                    </a:lnTo>
                    <a:lnTo>
                      <a:pt x="298" y="917"/>
                    </a:lnTo>
                    <a:lnTo>
                      <a:pt x="355" y="859"/>
                    </a:lnTo>
                    <a:lnTo>
                      <a:pt x="355" y="888"/>
                    </a:lnTo>
                    <a:lnTo>
                      <a:pt x="386" y="888"/>
                    </a:lnTo>
                    <a:lnTo>
                      <a:pt x="386" y="829"/>
                    </a:lnTo>
                    <a:lnTo>
                      <a:pt x="386" y="799"/>
                    </a:lnTo>
                    <a:lnTo>
                      <a:pt x="416" y="799"/>
                    </a:lnTo>
                    <a:lnTo>
                      <a:pt x="386" y="829"/>
                    </a:lnTo>
                    <a:lnTo>
                      <a:pt x="416" y="859"/>
                    </a:lnTo>
                    <a:lnTo>
                      <a:pt x="416" y="829"/>
                    </a:lnTo>
                    <a:lnTo>
                      <a:pt x="474" y="888"/>
                    </a:lnTo>
                    <a:lnTo>
                      <a:pt x="446" y="888"/>
                    </a:lnTo>
                    <a:lnTo>
                      <a:pt x="416" y="859"/>
                    </a:lnTo>
                    <a:lnTo>
                      <a:pt x="386" y="888"/>
                    </a:lnTo>
                    <a:lnTo>
                      <a:pt x="386" y="977"/>
                    </a:lnTo>
                    <a:lnTo>
                      <a:pt x="416" y="977"/>
                    </a:lnTo>
                    <a:lnTo>
                      <a:pt x="446" y="1008"/>
                    </a:lnTo>
                    <a:lnTo>
                      <a:pt x="446" y="1035"/>
                    </a:lnTo>
                    <a:lnTo>
                      <a:pt x="416" y="1035"/>
                    </a:lnTo>
                    <a:lnTo>
                      <a:pt x="386" y="1095"/>
                    </a:lnTo>
                    <a:lnTo>
                      <a:pt x="355" y="1095"/>
                    </a:lnTo>
                    <a:lnTo>
                      <a:pt x="327" y="1126"/>
                    </a:lnTo>
                    <a:lnTo>
                      <a:pt x="327" y="1214"/>
                    </a:lnTo>
                    <a:lnTo>
                      <a:pt x="298" y="1184"/>
                    </a:lnTo>
                    <a:lnTo>
                      <a:pt x="298" y="1244"/>
                    </a:lnTo>
                    <a:lnTo>
                      <a:pt x="327" y="1244"/>
                    </a:lnTo>
                    <a:lnTo>
                      <a:pt x="355" y="1214"/>
                    </a:lnTo>
                    <a:lnTo>
                      <a:pt x="386" y="1244"/>
                    </a:lnTo>
                    <a:lnTo>
                      <a:pt x="416" y="1244"/>
                    </a:lnTo>
                    <a:lnTo>
                      <a:pt x="446" y="1272"/>
                    </a:lnTo>
                    <a:lnTo>
                      <a:pt x="474" y="1272"/>
                    </a:lnTo>
                    <a:lnTo>
                      <a:pt x="474" y="1214"/>
                    </a:lnTo>
                    <a:lnTo>
                      <a:pt x="505" y="1214"/>
                    </a:lnTo>
                    <a:lnTo>
                      <a:pt x="534" y="1244"/>
                    </a:lnTo>
                    <a:lnTo>
                      <a:pt x="593" y="1244"/>
                    </a:lnTo>
                    <a:lnTo>
                      <a:pt x="623" y="1214"/>
                    </a:lnTo>
                    <a:lnTo>
                      <a:pt x="683" y="1214"/>
                    </a:lnTo>
                    <a:lnTo>
                      <a:pt x="683" y="1184"/>
                    </a:lnTo>
                    <a:lnTo>
                      <a:pt x="801" y="1184"/>
                    </a:lnTo>
                    <a:lnTo>
                      <a:pt x="771" y="1214"/>
                    </a:lnTo>
                    <a:lnTo>
                      <a:pt x="741" y="1214"/>
                    </a:lnTo>
                    <a:lnTo>
                      <a:pt x="683" y="1272"/>
                    </a:lnTo>
                    <a:lnTo>
                      <a:pt x="683" y="1360"/>
                    </a:lnTo>
                    <a:lnTo>
                      <a:pt x="712" y="1390"/>
                    </a:lnTo>
                    <a:lnTo>
                      <a:pt x="712" y="1421"/>
                    </a:lnTo>
                    <a:lnTo>
                      <a:pt x="771" y="1421"/>
                    </a:lnTo>
                    <a:lnTo>
                      <a:pt x="741" y="1451"/>
                    </a:lnTo>
                    <a:lnTo>
                      <a:pt x="771" y="1479"/>
                    </a:lnTo>
                    <a:lnTo>
                      <a:pt x="801" y="1451"/>
                    </a:lnTo>
                    <a:lnTo>
                      <a:pt x="860" y="1451"/>
                    </a:lnTo>
                    <a:lnTo>
                      <a:pt x="860" y="1510"/>
                    </a:lnTo>
                    <a:lnTo>
                      <a:pt x="830" y="1510"/>
                    </a:lnTo>
                    <a:lnTo>
                      <a:pt x="801" y="1539"/>
                    </a:lnTo>
                    <a:lnTo>
                      <a:pt x="801" y="1597"/>
                    </a:lnTo>
                    <a:lnTo>
                      <a:pt x="771" y="1628"/>
                    </a:lnTo>
                    <a:lnTo>
                      <a:pt x="771" y="1658"/>
                    </a:lnTo>
                    <a:lnTo>
                      <a:pt x="801" y="1688"/>
                    </a:lnTo>
                    <a:lnTo>
                      <a:pt x="771" y="1688"/>
                    </a:lnTo>
                    <a:lnTo>
                      <a:pt x="741" y="1716"/>
                    </a:lnTo>
                    <a:lnTo>
                      <a:pt x="771" y="1746"/>
                    </a:lnTo>
                    <a:lnTo>
                      <a:pt x="741" y="1746"/>
                    </a:lnTo>
                    <a:lnTo>
                      <a:pt x="712" y="1716"/>
                    </a:lnTo>
                    <a:lnTo>
                      <a:pt x="683" y="1716"/>
                    </a:lnTo>
                    <a:lnTo>
                      <a:pt x="623" y="1746"/>
                    </a:lnTo>
                    <a:lnTo>
                      <a:pt x="593" y="1716"/>
                    </a:lnTo>
                    <a:lnTo>
                      <a:pt x="564" y="1746"/>
                    </a:lnTo>
                    <a:lnTo>
                      <a:pt x="505" y="1746"/>
                    </a:lnTo>
                    <a:lnTo>
                      <a:pt x="505" y="1716"/>
                    </a:lnTo>
                    <a:lnTo>
                      <a:pt x="474" y="1716"/>
                    </a:lnTo>
                    <a:lnTo>
                      <a:pt x="446" y="1688"/>
                    </a:lnTo>
                    <a:lnTo>
                      <a:pt x="416" y="1688"/>
                    </a:lnTo>
                    <a:lnTo>
                      <a:pt x="386" y="1716"/>
                    </a:lnTo>
                    <a:lnTo>
                      <a:pt x="386" y="1746"/>
                    </a:lnTo>
                    <a:lnTo>
                      <a:pt x="416" y="1776"/>
                    </a:lnTo>
                    <a:lnTo>
                      <a:pt x="446" y="1776"/>
                    </a:lnTo>
                    <a:lnTo>
                      <a:pt x="446" y="1806"/>
                    </a:lnTo>
                    <a:lnTo>
                      <a:pt x="416" y="1835"/>
                    </a:lnTo>
                    <a:lnTo>
                      <a:pt x="386" y="1835"/>
                    </a:lnTo>
                    <a:lnTo>
                      <a:pt x="327" y="1894"/>
                    </a:lnTo>
                    <a:lnTo>
                      <a:pt x="386" y="1894"/>
                    </a:lnTo>
                    <a:lnTo>
                      <a:pt x="416" y="1865"/>
                    </a:lnTo>
                    <a:lnTo>
                      <a:pt x="505" y="1865"/>
                    </a:lnTo>
                    <a:lnTo>
                      <a:pt x="474" y="1894"/>
                    </a:lnTo>
                    <a:lnTo>
                      <a:pt x="505" y="1924"/>
                    </a:lnTo>
                    <a:lnTo>
                      <a:pt x="474" y="1953"/>
                    </a:lnTo>
                    <a:lnTo>
                      <a:pt x="505" y="1983"/>
                    </a:lnTo>
                    <a:lnTo>
                      <a:pt x="474" y="2013"/>
                    </a:lnTo>
                    <a:lnTo>
                      <a:pt x="474" y="2044"/>
                    </a:lnTo>
                    <a:lnTo>
                      <a:pt x="446" y="2071"/>
                    </a:lnTo>
                    <a:lnTo>
                      <a:pt x="416" y="2071"/>
                    </a:lnTo>
                    <a:lnTo>
                      <a:pt x="386" y="2101"/>
                    </a:lnTo>
                    <a:lnTo>
                      <a:pt x="355" y="2101"/>
                    </a:lnTo>
                    <a:lnTo>
                      <a:pt x="327" y="2131"/>
                    </a:lnTo>
                    <a:lnTo>
                      <a:pt x="298" y="2131"/>
                    </a:lnTo>
                    <a:lnTo>
                      <a:pt x="267" y="2162"/>
                    </a:lnTo>
                    <a:lnTo>
                      <a:pt x="237" y="2162"/>
                    </a:lnTo>
                    <a:lnTo>
                      <a:pt x="237" y="2131"/>
                    </a:lnTo>
                    <a:lnTo>
                      <a:pt x="178" y="2190"/>
                    </a:lnTo>
                    <a:lnTo>
                      <a:pt x="209" y="2219"/>
                    </a:lnTo>
                    <a:lnTo>
                      <a:pt x="178" y="2250"/>
                    </a:lnTo>
                    <a:lnTo>
                      <a:pt x="209" y="2250"/>
                    </a:lnTo>
                    <a:lnTo>
                      <a:pt x="237" y="2280"/>
                    </a:lnTo>
                    <a:lnTo>
                      <a:pt x="267" y="2280"/>
                    </a:lnTo>
                    <a:lnTo>
                      <a:pt x="298" y="2250"/>
                    </a:lnTo>
                    <a:lnTo>
                      <a:pt x="355" y="2250"/>
                    </a:lnTo>
                    <a:lnTo>
                      <a:pt x="386" y="2219"/>
                    </a:lnTo>
                    <a:lnTo>
                      <a:pt x="416" y="2250"/>
                    </a:lnTo>
                    <a:lnTo>
                      <a:pt x="474" y="2250"/>
                    </a:lnTo>
                    <a:lnTo>
                      <a:pt x="474" y="2280"/>
                    </a:lnTo>
                    <a:lnTo>
                      <a:pt x="416" y="2280"/>
                    </a:lnTo>
                    <a:lnTo>
                      <a:pt x="446" y="2308"/>
                    </a:lnTo>
                    <a:lnTo>
                      <a:pt x="474" y="2308"/>
                    </a:lnTo>
                    <a:lnTo>
                      <a:pt x="505" y="2280"/>
                    </a:lnTo>
                    <a:lnTo>
                      <a:pt x="534" y="2280"/>
                    </a:lnTo>
                    <a:lnTo>
                      <a:pt x="534" y="2308"/>
                    </a:lnTo>
                    <a:lnTo>
                      <a:pt x="564" y="2338"/>
                    </a:lnTo>
                    <a:lnTo>
                      <a:pt x="623" y="2338"/>
                    </a:lnTo>
                    <a:lnTo>
                      <a:pt x="653" y="2369"/>
                    </a:lnTo>
                    <a:lnTo>
                      <a:pt x="683" y="2369"/>
                    </a:lnTo>
                    <a:lnTo>
                      <a:pt x="712" y="2338"/>
                    </a:lnTo>
                    <a:lnTo>
                      <a:pt x="712" y="2308"/>
                    </a:lnTo>
                    <a:lnTo>
                      <a:pt x="801" y="2308"/>
                    </a:lnTo>
                    <a:lnTo>
                      <a:pt x="830" y="2280"/>
                    </a:lnTo>
                    <a:lnTo>
                      <a:pt x="860" y="2250"/>
                    </a:lnTo>
                    <a:lnTo>
                      <a:pt x="860" y="2280"/>
                    </a:lnTo>
                    <a:lnTo>
                      <a:pt x="830" y="2280"/>
                    </a:lnTo>
                    <a:lnTo>
                      <a:pt x="830" y="2308"/>
                    </a:lnTo>
                    <a:lnTo>
                      <a:pt x="801" y="2308"/>
                    </a:lnTo>
                    <a:lnTo>
                      <a:pt x="741" y="2369"/>
                    </a:lnTo>
                    <a:lnTo>
                      <a:pt x="741" y="2398"/>
                    </a:lnTo>
                    <a:lnTo>
                      <a:pt x="712" y="2426"/>
                    </a:lnTo>
                    <a:lnTo>
                      <a:pt x="653" y="2426"/>
                    </a:lnTo>
                    <a:lnTo>
                      <a:pt x="623" y="2398"/>
                    </a:lnTo>
                    <a:lnTo>
                      <a:pt x="446" y="2398"/>
                    </a:lnTo>
                    <a:lnTo>
                      <a:pt x="416" y="2426"/>
                    </a:lnTo>
                    <a:lnTo>
                      <a:pt x="416" y="2457"/>
                    </a:lnTo>
                    <a:lnTo>
                      <a:pt x="386" y="2487"/>
                    </a:lnTo>
                    <a:lnTo>
                      <a:pt x="327" y="2487"/>
                    </a:lnTo>
                    <a:lnTo>
                      <a:pt x="327" y="2544"/>
                    </a:lnTo>
                    <a:lnTo>
                      <a:pt x="298" y="2575"/>
                    </a:lnTo>
                    <a:lnTo>
                      <a:pt x="267" y="2575"/>
                    </a:lnTo>
                    <a:lnTo>
                      <a:pt x="267" y="2605"/>
                    </a:lnTo>
                    <a:lnTo>
                      <a:pt x="237" y="2635"/>
                    </a:lnTo>
                    <a:lnTo>
                      <a:pt x="178" y="2635"/>
                    </a:lnTo>
                    <a:lnTo>
                      <a:pt x="178" y="2664"/>
                    </a:lnTo>
                    <a:lnTo>
                      <a:pt x="118" y="2723"/>
                    </a:lnTo>
                    <a:lnTo>
                      <a:pt x="91" y="2723"/>
                    </a:lnTo>
                    <a:lnTo>
                      <a:pt x="60" y="2753"/>
                    </a:lnTo>
                    <a:lnTo>
                      <a:pt x="30" y="2753"/>
                    </a:lnTo>
                    <a:lnTo>
                      <a:pt x="0" y="2782"/>
                    </a:lnTo>
                    <a:lnTo>
                      <a:pt x="0" y="2812"/>
                    </a:lnTo>
                    <a:lnTo>
                      <a:pt x="30" y="2782"/>
                    </a:lnTo>
                    <a:lnTo>
                      <a:pt x="91" y="2782"/>
                    </a:lnTo>
                    <a:lnTo>
                      <a:pt x="118" y="2812"/>
                    </a:lnTo>
                    <a:lnTo>
                      <a:pt x="148" y="2812"/>
                    </a:lnTo>
                    <a:lnTo>
                      <a:pt x="148" y="2782"/>
                    </a:lnTo>
                    <a:lnTo>
                      <a:pt x="209" y="2723"/>
                    </a:lnTo>
                    <a:lnTo>
                      <a:pt x="237" y="2723"/>
                    </a:lnTo>
                    <a:lnTo>
                      <a:pt x="267" y="2694"/>
                    </a:lnTo>
                    <a:lnTo>
                      <a:pt x="355" y="2694"/>
                    </a:lnTo>
                    <a:lnTo>
                      <a:pt x="386" y="2664"/>
                    </a:lnTo>
                    <a:lnTo>
                      <a:pt x="416" y="2664"/>
                    </a:lnTo>
                    <a:lnTo>
                      <a:pt x="416" y="2694"/>
                    </a:lnTo>
                    <a:lnTo>
                      <a:pt x="446" y="2694"/>
                    </a:lnTo>
                    <a:lnTo>
                      <a:pt x="505" y="2753"/>
                    </a:lnTo>
                    <a:lnTo>
                      <a:pt x="564" y="2694"/>
                    </a:lnTo>
                    <a:lnTo>
                      <a:pt x="564" y="2664"/>
                    </a:lnTo>
                    <a:lnTo>
                      <a:pt x="593" y="2635"/>
                    </a:lnTo>
                    <a:lnTo>
                      <a:pt x="593" y="2575"/>
                    </a:lnTo>
                    <a:lnTo>
                      <a:pt x="623" y="2605"/>
                    </a:lnTo>
                    <a:lnTo>
                      <a:pt x="653" y="2605"/>
                    </a:lnTo>
                    <a:lnTo>
                      <a:pt x="683" y="2575"/>
                    </a:lnTo>
                    <a:lnTo>
                      <a:pt x="771" y="2575"/>
                    </a:lnTo>
                    <a:lnTo>
                      <a:pt x="830" y="2605"/>
                    </a:lnTo>
                    <a:lnTo>
                      <a:pt x="860" y="2635"/>
                    </a:lnTo>
                    <a:lnTo>
                      <a:pt x="890" y="2605"/>
                    </a:lnTo>
                    <a:lnTo>
                      <a:pt x="978" y="2605"/>
                    </a:lnTo>
                    <a:lnTo>
                      <a:pt x="1008" y="2575"/>
                    </a:lnTo>
                    <a:lnTo>
                      <a:pt x="1097" y="2575"/>
                    </a:lnTo>
                    <a:lnTo>
                      <a:pt x="1127" y="2544"/>
                    </a:lnTo>
                    <a:lnTo>
                      <a:pt x="1157" y="2544"/>
                    </a:lnTo>
                    <a:lnTo>
                      <a:pt x="1157" y="2517"/>
                    </a:lnTo>
                    <a:lnTo>
                      <a:pt x="1185" y="2544"/>
                    </a:lnTo>
                    <a:lnTo>
                      <a:pt x="1215" y="2517"/>
                    </a:lnTo>
                    <a:lnTo>
                      <a:pt x="1246" y="2544"/>
                    </a:lnTo>
                    <a:lnTo>
                      <a:pt x="1276" y="2544"/>
                    </a:lnTo>
                    <a:lnTo>
                      <a:pt x="1276" y="2575"/>
                    </a:lnTo>
                    <a:lnTo>
                      <a:pt x="1334" y="2544"/>
                    </a:lnTo>
                    <a:lnTo>
                      <a:pt x="1542" y="2544"/>
                    </a:lnTo>
                    <a:lnTo>
                      <a:pt x="1571" y="2575"/>
                    </a:lnTo>
                    <a:lnTo>
                      <a:pt x="1601" y="2544"/>
                    </a:lnTo>
                    <a:lnTo>
                      <a:pt x="1631" y="2544"/>
                    </a:lnTo>
                    <a:lnTo>
                      <a:pt x="1690" y="2517"/>
                    </a:lnTo>
                    <a:lnTo>
                      <a:pt x="1778" y="2517"/>
                    </a:lnTo>
                    <a:lnTo>
                      <a:pt x="1778" y="2487"/>
                    </a:lnTo>
                    <a:lnTo>
                      <a:pt x="1808" y="2457"/>
                    </a:lnTo>
                    <a:lnTo>
                      <a:pt x="1868" y="2457"/>
                    </a:lnTo>
                    <a:lnTo>
                      <a:pt x="1868" y="2369"/>
                    </a:lnTo>
                    <a:lnTo>
                      <a:pt x="1720" y="2369"/>
                    </a:lnTo>
                    <a:lnTo>
                      <a:pt x="1690" y="2338"/>
                    </a:lnTo>
                    <a:lnTo>
                      <a:pt x="1720" y="2338"/>
                    </a:lnTo>
                    <a:lnTo>
                      <a:pt x="1690" y="2308"/>
                    </a:lnTo>
                    <a:lnTo>
                      <a:pt x="1750" y="2308"/>
                    </a:lnTo>
                    <a:lnTo>
                      <a:pt x="1750" y="2250"/>
                    </a:lnTo>
                    <a:lnTo>
                      <a:pt x="1778" y="2219"/>
                    </a:lnTo>
                    <a:lnTo>
                      <a:pt x="1838" y="2219"/>
                    </a:lnTo>
                    <a:lnTo>
                      <a:pt x="1868" y="2190"/>
                    </a:lnTo>
                    <a:lnTo>
                      <a:pt x="1838" y="2162"/>
                    </a:lnTo>
                    <a:lnTo>
                      <a:pt x="1897" y="2162"/>
                    </a:lnTo>
                    <a:lnTo>
                      <a:pt x="1927" y="2131"/>
                    </a:lnTo>
                    <a:lnTo>
                      <a:pt x="1957" y="2131"/>
                    </a:lnTo>
                    <a:lnTo>
                      <a:pt x="1957" y="2071"/>
                    </a:lnTo>
                    <a:lnTo>
                      <a:pt x="1988" y="2044"/>
                    </a:lnTo>
                    <a:lnTo>
                      <a:pt x="1988" y="1924"/>
                    </a:lnTo>
                    <a:lnTo>
                      <a:pt x="1957" y="1894"/>
                    </a:lnTo>
                    <a:lnTo>
                      <a:pt x="1927" y="1894"/>
                    </a:lnTo>
                    <a:lnTo>
                      <a:pt x="1897" y="1865"/>
                    </a:lnTo>
                    <a:lnTo>
                      <a:pt x="1868" y="1865"/>
                    </a:lnTo>
                    <a:lnTo>
                      <a:pt x="1838" y="1835"/>
                    </a:lnTo>
                    <a:lnTo>
                      <a:pt x="1690" y="1835"/>
                    </a:lnTo>
                    <a:lnTo>
                      <a:pt x="1631" y="1894"/>
                    </a:lnTo>
                    <a:lnTo>
                      <a:pt x="1601" y="1894"/>
                    </a:lnTo>
                    <a:lnTo>
                      <a:pt x="1571" y="1865"/>
                    </a:lnTo>
                    <a:lnTo>
                      <a:pt x="1571" y="1835"/>
                    </a:lnTo>
                    <a:lnTo>
                      <a:pt x="1631" y="1776"/>
                    </a:lnTo>
                    <a:lnTo>
                      <a:pt x="1631" y="1688"/>
                    </a:lnTo>
                    <a:lnTo>
                      <a:pt x="1601" y="1688"/>
                    </a:lnTo>
                    <a:lnTo>
                      <a:pt x="1542" y="1628"/>
                    </a:lnTo>
                    <a:lnTo>
                      <a:pt x="1601" y="1628"/>
                    </a:lnTo>
                    <a:lnTo>
                      <a:pt x="1601" y="1597"/>
                    </a:lnTo>
                    <a:lnTo>
                      <a:pt x="1571" y="1569"/>
                    </a:lnTo>
                    <a:lnTo>
                      <a:pt x="1542" y="1569"/>
                    </a:lnTo>
                    <a:lnTo>
                      <a:pt x="1542" y="1539"/>
                    </a:lnTo>
                    <a:lnTo>
                      <a:pt x="1513" y="1510"/>
                    </a:lnTo>
                    <a:lnTo>
                      <a:pt x="1513" y="1479"/>
                    </a:lnTo>
                    <a:lnTo>
                      <a:pt x="1542" y="1451"/>
                    </a:lnTo>
                    <a:lnTo>
                      <a:pt x="1513" y="1451"/>
                    </a:lnTo>
                    <a:lnTo>
                      <a:pt x="1513" y="1421"/>
                    </a:lnTo>
                    <a:lnTo>
                      <a:pt x="1483" y="1421"/>
                    </a:lnTo>
                    <a:lnTo>
                      <a:pt x="1453" y="1390"/>
                    </a:lnTo>
                    <a:lnTo>
                      <a:pt x="1453" y="1360"/>
                    </a:lnTo>
                    <a:lnTo>
                      <a:pt x="1422" y="1333"/>
                    </a:lnTo>
                    <a:lnTo>
                      <a:pt x="1394" y="1333"/>
                    </a:lnTo>
                    <a:lnTo>
                      <a:pt x="1364" y="1303"/>
                    </a:lnTo>
                    <a:lnTo>
                      <a:pt x="1304" y="1303"/>
                    </a:lnTo>
                    <a:lnTo>
                      <a:pt x="1246" y="1244"/>
                    </a:lnTo>
                    <a:lnTo>
                      <a:pt x="1246" y="1184"/>
                    </a:lnTo>
                    <a:lnTo>
                      <a:pt x="1215" y="1154"/>
                    </a:lnTo>
                    <a:close/>
                    <a:moveTo>
                      <a:pt x="355" y="799"/>
                    </a:moveTo>
                    <a:lnTo>
                      <a:pt x="327" y="829"/>
                    </a:lnTo>
                    <a:lnTo>
                      <a:pt x="327" y="799"/>
                    </a:lnTo>
                    <a:lnTo>
                      <a:pt x="355" y="799"/>
                    </a:lnTo>
                    <a:close/>
                    <a:moveTo>
                      <a:pt x="593" y="267"/>
                    </a:moveTo>
                    <a:lnTo>
                      <a:pt x="564" y="236"/>
                    </a:lnTo>
                    <a:lnTo>
                      <a:pt x="593" y="236"/>
                    </a:lnTo>
                    <a:lnTo>
                      <a:pt x="593" y="267"/>
                    </a:lnTo>
                    <a:close/>
                    <a:moveTo>
                      <a:pt x="712" y="829"/>
                    </a:moveTo>
                    <a:lnTo>
                      <a:pt x="741" y="859"/>
                    </a:lnTo>
                    <a:lnTo>
                      <a:pt x="712" y="859"/>
                    </a:lnTo>
                    <a:lnTo>
                      <a:pt x="683" y="829"/>
                    </a:lnTo>
                    <a:lnTo>
                      <a:pt x="712" y="829"/>
                    </a:lnTo>
                    <a:close/>
                  </a:path>
                </a:pathLst>
              </a:custGeom>
              <a:solidFill>
                <a:srgbClr val="FECC2E"/>
              </a:solidFill>
              <a:ln w="9525">
                <a:noFill/>
                <a:round/>
                <a:headEnd/>
                <a:tailEnd/>
              </a:ln>
            </p:spPr>
            <p:txBody>
              <a:bodyPr/>
              <a:lstStyle/>
              <a:p>
                <a:endParaRPr lang="en-GB"/>
              </a:p>
            </p:txBody>
          </p:sp>
          <p:sp>
            <p:nvSpPr>
              <p:cNvPr id="19582" name="Freeform 126"/>
              <p:cNvSpPr>
                <a:spLocks/>
              </p:cNvSpPr>
              <p:nvPr/>
            </p:nvSpPr>
            <p:spPr bwMode="auto">
              <a:xfrm>
                <a:off x="2213" y="1934"/>
                <a:ext cx="22" cy="23"/>
              </a:xfrm>
              <a:custGeom>
                <a:avLst/>
                <a:gdLst/>
                <a:ahLst/>
                <a:cxnLst>
                  <a:cxn ang="0">
                    <a:pos x="89" y="0"/>
                  </a:cxn>
                  <a:cxn ang="0">
                    <a:pos x="61" y="0"/>
                  </a:cxn>
                  <a:cxn ang="0">
                    <a:pos x="30" y="31"/>
                  </a:cxn>
                  <a:cxn ang="0">
                    <a:pos x="0" y="61"/>
                  </a:cxn>
                  <a:cxn ang="0">
                    <a:pos x="0" y="91"/>
                  </a:cxn>
                  <a:cxn ang="0">
                    <a:pos x="30" y="91"/>
                  </a:cxn>
                  <a:cxn ang="0">
                    <a:pos x="89" y="31"/>
                  </a:cxn>
                  <a:cxn ang="0">
                    <a:pos x="89" y="0"/>
                  </a:cxn>
                </a:cxnLst>
                <a:rect l="0" t="0" r="r" b="b"/>
                <a:pathLst>
                  <a:path w="89" h="91">
                    <a:moveTo>
                      <a:pt x="89" y="0"/>
                    </a:moveTo>
                    <a:lnTo>
                      <a:pt x="61" y="0"/>
                    </a:lnTo>
                    <a:lnTo>
                      <a:pt x="30" y="31"/>
                    </a:lnTo>
                    <a:lnTo>
                      <a:pt x="0" y="61"/>
                    </a:lnTo>
                    <a:lnTo>
                      <a:pt x="0" y="91"/>
                    </a:lnTo>
                    <a:lnTo>
                      <a:pt x="30" y="91"/>
                    </a:lnTo>
                    <a:lnTo>
                      <a:pt x="89" y="31"/>
                    </a:lnTo>
                    <a:lnTo>
                      <a:pt x="89" y="0"/>
                    </a:lnTo>
                    <a:close/>
                  </a:path>
                </a:pathLst>
              </a:custGeom>
              <a:solidFill>
                <a:srgbClr val="FECC2E"/>
              </a:solidFill>
              <a:ln w="9525">
                <a:noFill/>
                <a:round/>
                <a:headEnd/>
                <a:tailEnd/>
              </a:ln>
            </p:spPr>
            <p:txBody>
              <a:bodyPr/>
              <a:lstStyle/>
              <a:p>
                <a:endParaRPr lang="en-GB"/>
              </a:p>
            </p:txBody>
          </p:sp>
          <p:sp>
            <p:nvSpPr>
              <p:cNvPr id="19583" name="Freeform 127"/>
              <p:cNvSpPr>
                <a:spLocks/>
              </p:cNvSpPr>
              <p:nvPr/>
            </p:nvSpPr>
            <p:spPr bwMode="auto">
              <a:xfrm>
                <a:off x="2168" y="1905"/>
                <a:ext cx="52" cy="45"/>
              </a:xfrm>
              <a:custGeom>
                <a:avLst/>
                <a:gdLst/>
                <a:ahLst/>
                <a:cxnLst>
                  <a:cxn ang="0">
                    <a:pos x="147" y="90"/>
                  </a:cxn>
                  <a:cxn ang="0">
                    <a:pos x="147" y="0"/>
                  </a:cxn>
                  <a:cxn ang="0">
                    <a:pos x="120" y="0"/>
                  </a:cxn>
                  <a:cxn ang="0">
                    <a:pos x="120" y="60"/>
                  </a:cxn>
                  <a:cxn ang="0">
                    <a:pos x="89" y="60"/>
                  </a:cxn>
                  <a:cxn ang="0">
                    <a:pos x="59" y="31"/>
                  </a:cxn>
                  <a:cxn ang="0">
                    <a:pos x="29" y="60"/>
                  </a:cxn>
                  <a:cxn ang="0">
                    <a:pos x="0" y="60"/>
                  </a:cxn>
                  <a:cxn ang="0">
                    <a:pos x="59" y="118"/>
                  </a:cxn>
                  <a:cxn ang="0">
                    <a:pos x="59" y="90"/>
                  </a:cxn>
                  <a:cxn ang="0">
                    <a:pos x="89" y="118"/>
                  </a:cxn>
                  <a:cxn ang="0">
                    <a:pos x="59" y="118"/>
                  </a:cxn>
                  <a:cxn ang="0">
                    <a:pos x="89" y="149"/>
                  </a:cxn>
                  <a:cxn ang="0">
                    <a:pos x="120" y="149"/>
                  </a:cxn>
                  <a:cxn ang="0">
                    <a:pos x="147" y="179"/>
                  </a:cxn>
                  <a:cxn ang="0">
                    <a:pos x="177" y="149"/>
                  </a:cxn>
                  <a:cxn ang="0">
                    <a:pos x="207" y="149"/>
                  </a:cxn>
                  <a:cxn ang="0">
                    <a:pos x="147" y="90"/>
                  </a:cxn>
                </a:cxnLst>
                <a:rect l="0" t="0" r="r" b="b"/>
                <a:pathLst>
                  <a:path w="207" h="179">
                    <a:moveTo>
                      <a:pt x="147" y="90"/>
                    </a:moveTo>
                    <a:lnTo>
                      <a:pt x="147" y="0"/>
                    </a:lnTo>
                    <a:lnTo>
                      <a:pt x="120" y="0"/>
                    </a:lnTo>
                    <a:lnTo>
                      <a:pt x="120" y="60"/>
                    </a:lnTo>
                    <a:lnTo>
                      <a:pt x="89" y="60"/>
                    </a:lnTo>
                    <a:lnTo>
                      <a:pt x="59" y="31"/>
                    </a:lnTo>
                    <a:lnTo>
                      <a:pt x="29" y="60"/>
                    </a:lnTo>
                    <a:lnTo>
                      <a:pt x="0" y="60"/>
                    </a:lnTo>
                    <a:lnTo>
                      <a:pt x="59" y="118"/>
                    </a:lnTo>
                    <a:lnTo>
                      <a:pt x="59" y="90"/>
                    </a:lnTo>
                    <a:lnTo>
                      <a:pt x="89" y="118"/>
                    </a:lnTo>
                    <a:lnTo>
                      <a:pt x="59" y="118"/>
                    </a:lnTo>
                    <a:lnTo>
                      <a:pt x="89" y="149"/>
                    </a:lnTo>
                    <a:lnTo>
                      <a:pt x="120" y="149"/>
                    </a:lnTo>
                    <a:lnTo>
                      <a:pt x="147" y="179"/>
                    </a:lnTo>
                    <a:lnTo>
                      <a:pt x="177" y="149"/>
                    </a:lnTo>
                    <a:lnTo>
                      <a:pt x="207" y="149"/>
                    </a:lnTo>
                    <a:lnTo>
                      <a:pt x="147" y="90"/>
                    </a:lnTo>
                    <a:close/>
                  </a:path>
                </a:pathLst>
              </a:custGeom>
              <a:solidFill>
                <a:srgbClr val="FECC2E"/>
              </a:solidFill>
              <a:ln w="9525">
                <a:noFill/>
                <a:round/>
                <a:headEnd/>
                <a:tailEnd/>
              </a:ln>
            </p:spPr>
            <p:txBody>
              <a:bodyPr/>
              <a:lstStyle/>
              <a:p>
                <a:endParaRPr lang="en-GB"/>
              </a:p>
            </p:txBody>
          </p:sp>
          <p:sp>
            <p:nvSpPr>
              <p:cNvPr id="19584" name="Freeform 128"/>
              <p:cNvSpPr>
                <a:spLocks/>
              </p:cNvSpPr>
              <p:nvPr/>
            </p:nvSpPr>
            <p:spPr bwMode="auto">
              <a:xfrm>
                <a:off x="2235" y="2060"/>
                <a:ext cx="22" cy="23"/>
              </a:xfrm>
              <a:custGeom>
                <a:avLst/>
                <a:gdLst/>
                <a:ahLst/>
                <a:cxnLst>
                  <a:cxn ang="0">
                    <a:pos x="90" y="0"/>
                  </a:cxn>
                  <a:cxn ang="0">
                    <a:pos x="61" y="0"/>
                  </a:cxn>
                  <a:cxn ang="0">
                    <a:pos x="0" y="30"/>
                  </a:cxn>
                  <a:cxn ang="0">
                    <a:pos x="30" y="61"/>
                  </a:cxn>
                  <a:cxn ang="0">
                    <a:pos x="30" y="88"/>
                  </a:cxn>
                  <a:cxn ang="0">
                    <a:pos x="61" y="88"/>
                  </a:cxn>
                  <a:cxn ang="0">
                    <a:pos x="90" y="61"/>
                  </a:cxn>
                  <a:cxn ang="0">
                    <a:pos x="90" y="0"/>
                  </a:cxn>
                </a:cxnLst>
                <a:rect l="0" t="0" r="r" b="b"/>
                <a:pathLst>
                  <a:path w="90" h="88">
                    <a:moveTo>
                      <a:pt x="90" y="0"/>
                    </a:moveTo>
                    <a:lnTo>
                      <a:pt x="61" y="0"/>
                    </a:lnTo>
                    <a:lnTo>
                      <a:pt x="0" y="30"/>
                    </a:lnTo>
                    <a:lnTo>
                      <a:pt x="30" y="61"/>
                    </a:lnTo>
                    <a:lnTo>
                      <a:pt x="30" y="88"/>
                    </a:lnTo>
                    <a:lnTo>
                      <a:pt x="61" y="88"/>
                    </a:lnTo>
                    <a:lnTo>
                      <a:pt x="90" y="61"/>
                    </a:lnTo>
                    <a:lnTo>
                      <a:pt x="90" y="0"/>
                    </a:lnTo>
                    <a:close/>
                  </a:path>
                </a:pathLst>
              </a:custGeom>
              <a:solidFill>
                <a:srgbClr val="FECC2E"/>
              </a:solidFill>
              <a:ln w="9525">
                <a:noFill/>
                <a:round/>
                <a:headEnd/>
                <a:tailEnd/>
              </a:ln>
            </p:spPr>
            <p:txBody>
              <a:bodyPr/>
              <a:lstStyle/>
              <a:p>
                <a:endParaRPr lang="en-GB"/>
              </a:p>
            </p:txBody>
          </p:sp>
          <p:sp>
            <p:nvSpPr>
              <p:cNvPr id="19585" name="Freeform 129"/>
              <p:cNvSpPr>
                <a:spLocks/>
              </p:cNvSpPr>
              <p:nvPr/>
            </p:nvSpPr>
            <p:spPr bwMode="auto">
              <a:xfrm>
                <a:off x="3784" y="1691"/>
                <a:ext cx="36" cy="22"/>
              </a:xfrm>
              <a:custGeom>
                <a:avLst/>
                <a:gdLst/>
                <a:ahLst/>
                <a:cxnLst>
                  <a:cxn ang="0">
                    <a:pos x="146" y="28"/>
                  </a:cxn>
                  <a:cxn ang="0">
                    <a:pos x="118" y="0"/>
                  </a:cxn>
                  <a:cxn ang="0">
                    <a:pos x="58" y="0"/>
                  </a:cxn>
                  <a:cxn ang="0">
                    <a:pos x="58" y="59"/>
                  </a:cxn>
                  <a:cxn ang="0">
                    <a:pos x="28" y="28"/>
                  </a:cxn>
                  <a:cxn ang="0">
                    <a:pos x="0" y="28"/>
                  </a:cxn>
                  <a:cxn ang="0">
                    <a:pos x="28" y="59"/>
                  </a:cxn>
                  <a:cxn ang="0">
                    <a:pos x="28" y="88"/>
                  </a:cxn>
                  <a:cxn ang="0">
                    <a:pos x="89" y="88"/>
                  </a:cxn>
                  <a:cxn ang="0">
                    <a:pos x="89" y="28"/>
                  </a:cxn>
                  <a:cxn ang="0">
                    <a:pos x="118" y="28"/>
                  </a:cxn>
                  <a:cxn ang="0">
                    <a:pos x="118" y="59"/>
                  </a:cxn>
                  <a:cxn ang="0">
                    <a:pos x="146" y="59"/>
                  </a:cxn>
                  <a:cxn ang="0">
                    <a:pos x="146" y="28"/>
                  </a:cxn>
                </a:cxnLst>
                <a:rect l="0" t="0" r="r" b="b"/>
                <a:pathLst>
                  <a:path w="146" h="88">
                    <a:moveTo>
                      <a:pt x="146" y="28"/>
                    </a:moveTo>
                    <a:lnTo>
                      <a:pt x="118" y="0"/>
                    </a:lnTo>
                    <a:lnTo>
                      <a:pt x="58" y="0"/>
                    </a:lnTo>
                    <a:lnTo>
                      <a:pt x="58" y="59"/>
                    </a:lnTo>
                    <a:lnTo>
                      <a:pt x="28" y="28"/>
                    </a:lnTo>
                    <a:lnTo>
                      <a:pt x="0" y="28"/>
                    </a:lnTo>
                    <a:lnTo>
                      <a:pt x="28" y="59"/>
                    </a:lnTo>
                    <a:lnTo>
                      <a:pt x="28" y="88"/>
                    </a:lnTo>
                    <a:lnTo>
                      <a:pt x="89" y="88"/>
                    </a:lnTo>
                    <a:lnTo>
                      <a:pt x="89" y="28"/>
                    </a:lnTo>
                    <a:lnTo>
                      <a:pt x="118" y="28"/>
                    </a:lnTo>
                    <a:lnTo>
                      <a:pt x="118" y="59"/>
                    </a:lnTo>
                    <a:lnTo>
                      <a:pt x="146" y="59"/>
                    </a:lnTo>
                    <a:lnTo>
                      <a:pt x="146" y="28"/>
                    </a:lnTo>
                    <a:close/>
                  </a:path>
                </a:pathLst>
              </a:custGeom>
              <a:solidFill>
                <a:srgbClr val="4CB47E"/>
              </a:solidFill>
              <a:ln w="9525">
                <a:noFill/>
                <a:round/>
                <a:headEnd/>
                <a:tailEnd/>
              </a:ln>
            </p:spPr>
            <p:txBody>
              <a:bodyPr/>
              <a:lstStyle/>
              <a:p>
                <a:endParaRPr lang="en-GB"/>
              </a:p>
            </p:txBody>
          </p:sp>
          <p:sp>
            <p:nvSpPr>
              <p:cNvPr id="19586" name="Freeform 130"/>
              <p:cNvSpPr>
                <a:spLocks/>
              </p:cNvSpPr>
              <p:nvPr/>
            </p:nvSpPr>
            <p:spPr bwMode="auto">
              <a:xfrm>
                <a:off x="3806" y="1713"/>
                <a:ext cx="14" cy="7"/>
              </a:xfrm>
              <a:custGeom>
                <a:avLst/>
                <a:gdLst/>
                <a:ahLst/>
                <a:cxnLst>
                  <a:cxn ang="0">
                    <a:pos x="29" y="30"/>
                  </a:cxn>
                  <a:cxn ang="0">
                    <a:pos x="57" y="30"/>
                  </a:cxn>
                  <a:cxn ang="0">
                    <a:pos x="57" y="0"/>
                  </a:cxn>
                  <a:cxn ang="0">
                    <a:pos x="0" y="0"/>
                  </a:cxn>
                  <a:cxn ang="0">
                    <a:pos x="29" y="30"/>
                  </a:cxn>
                </a:cxnLst>
                <a:rect l="0" t="0" r="r" b="b"/>
                <a:pathLst>
                  <a:path w="57" h="30">
                    <a:moveTo>
                      <a:pt x="29" y="30"/>
                    </a:moveTo>
                    <a:lnTo>
                      <a:pt x="57" y="30"/>
                    </a:lnTo>
                    <a:lnTo>
                      <a:pt x="57" y="0"/>
                    </a:lnTo>
                    <a:lnTo>
                      <a:pt x="0" y="0"/>
                    </a:lnTo>
                    <a:lnTo>
                      <a:pt x="29" y="30"/>
                    </a:lnTo>
                    <a:close/>
                  </a:path>
                </a:pathLst>
              </a:custGeom>
              <a:solidFill>
                <a:srgbClr val="4CB47E"/>
              </a:solidFill>
              <a:ln w="9525">
                <a:noFill/>
                <a:round/>
                <a:headEnd/>
                <a:tailEnd/>
              </a:ln>
            </p:spPr>
            <p:txBody>
              <a:bodyPr/>
              <a:lstStyle/>
              <a:p>
                <a:endParaRPr lang="en-GB"/>
              </a:p>
            </p:txBody>
          </p:sp>
          <p:sp>
            <p:nvSpPr>
              <p:cNvPr id="19587" name="Freeform 131"/>
              <p:cNvSpPr>
                <a:spLocks/>
              </p:cNvSpPr>
              <p:nvPr/>
            </p:nvSpPr>
            <p:spPr bwMode="auto">
              <a:xfrm>
                <a:off x="3776" y="1698"/>
                <a:ext cx="8" cy="7"/>
              </a:xfrm>
              <a:custGeom>
                <a:avLst/>
                <a:gdLst/>
                <a:ahLst/>
                <a:cxnLst>
                  <a:cxn ang="0">
                    <a:pos x="0" y="31"/>
                  </a:cxn>
                  <a:cxn ang="0">
                    <a:pos x="30" y="31"/>
                  </a:cxn>
                  <a:cxn ang="0">
                    <a:pos x="30" y="0"/>
                  </a:cxn>
                  <a:cxn ang="0">
                    <a:pos x="0" y="31"/>
                  </a:cxn>
                </a:cxnLst>
                <a:rect l="0" t="0" r="r" b="b"/>
                <a:pathLst>
                  <a:path w="30" h="31">
                    <a:moveTo>
                      <a:pt x="0" y="31"/>
                    </a:moveTo>
                    <a:lnTo>
                      <a:pt x="30" y="31"/>
                    </a:lnTo>
                    <a:lnTo>
                      <a:pt x="30" y="0"/>
                    </a:lnTo>
                    <a:lnTo>
                      <a:pt x="0" y="31"/>
                    </a:lnTo>
                    <a:close/>
                  </a:path>
                </a:pathLst>
              </a:custGeom>
              <a:solidFill>
                <a:srgbClr val="4CB47E"/>
              </a:solidFill>
              <a:ln w="9525">
                <a:noFill/>
                <a:round/>
                <a:headEnd/>
                <a:tailEnd/>
              </a:ln>
            </p:spPr>
            <p:txBody>
              <a:bodyPr/>
              <a:lstStyle/>
              <a:p>
                <a:endParaRPr lang="en-GB"/>
              </a:p>
            </p:txBody>
          </p:sp>
          <p:sp>
            <p:nvSpPr>
              <p:cNvPr id="19588" name="Freeform 132"/>
              <p:cNvSpPr>
                <a:spLocks/>
              </p:cNvSpPr>
              <p:nvPr/>
            </p:nvSpPr>
            <p:spPr bwMode="auto">
              <a:xfrm>
                <a:off x="3939" y="1794"/>
                <a:ext cx="59" cy="30"/>
              </a:xfrm>
              <a:custGeom>
                <a:avLst/>
                <a:gdLst/>
                <a:ahLst/>
                <a:cxnLst>
                  <a:cxn ang="0">
                    <a:pos x="0" y="30"/>
                  </a:cxn>
                  <a:cxn ang="0">
                    <a:pos x="30" y="60"/>
                  </a:cxn>
                  <a:cxn ang="0">
                    <a:pos x="90" y="60"/>
                  </a:cxn>
                  <a:cxn ang="0">
                    <a:pos x="90" y="89"/>
                  </a:cxn>
                  <a:cxn ang="0">
                    <a:pos x="118" y="119"/>
                  </a:cxn>
                  <a:cxn ang="0">
                    <a:pos x="148" y="119"/>
                  </a:cxn>
                  <a:cxn ang="0">
                    <a:pos x="178" y="89"/>
                  </a:cxn>
                  <a:cxn ang="0">
                    <a:pos x="209" y="89"/>
                  </a:cxn>
                  <a:cxn ang="0">
                    <a:pos x="237" y="60"/>
                  </a:cxn>
                  <a:cxn ang="0">
                    <a:pos x="209" y="30"/>
                  </a:cxn>
                  <a:cxn ang="0">
                    <a:pos x="178" y="30"/>
                  </a:cxn>
                  <a:cxn ang="0">
                    <a:pos x="148" y="0"/>
                  </a:cxn>
                  <a:cxn ang="0">
                    <a:pos x="118" y="0"/>
                  </a:cxn>
                  <a:cxn ang="0">
                    <a:pos x="90" y="30"/>
                  </a:cxn>
                  <a:cxn ang="0">
                    <a:pos x="0" y="30"/>
                  </a:cxn>
                </a:cxnLst>
                <a:rect l="0" t="0" r="r" b="b"/>
                <a:pathLst>
                  <a:path w="237" h="119">
                    <a:moveTo>
                      <a:pt x="0" y="30"/>
                    </a:moveTo>
                    <a:lnTo>
                      <a:pt x="30" y="60"/>
                    </a:lnTo>
                    <a:lnTo>
                      <a:pt x="90" y="60"/>
                    </a:lnTo>
                    <a:lnTo>
                      <a:pt x="90" y="89"/>
                    </a:lnTo>
                    <a:lnTo>
                      <a:pt x="118" y="119"/>
                    </a:lnTo>
                    <a:lnTo>
                      <a:pt x="148" y="119"/>
                    </a:lnTo>
                    <a:lnTo>
                      <a:pt x="178" y="89"/>
                    </a:lnTo>
                    <a:lnTo>
                      <a:pt x="209" y="89"/>
                    </a:lnTo>
                    <a:lnTo>
                      <a:pt x="237" y="60"/>
                    </a:lnTo>
                    <a:lnTo>
                      <a:pt x="209" y="30"/>
                    </a:lnTo>
                    <a:lnTo>
                      <a:pt x="178" y="30"/>
                    </a:lnTo>
                    <a:lnTo>
                      <a:pt x="148" y="0"/>
                    </a:lnTo>
                    <a:lnTo>
                      <a:pt x="118" y="0"/>
                    </a:lnTo>
                    <a:lnTo>
                      <a:pt x="90" y="30"/>
                    </a:lnTo>
                    <a:lnTo>
                      <a:pt x="0" y="30"/>
                    </a:lnTo>
                    <a:close/>
                  </a:path>
                </a:pathLst>
              </a:custGeom>
              <a:solidFill>
                <a:srgbClr val="D3B26F"/>
              </a:solidFill>
              <a:ln w="9525">
                <a:noFill/>
                <a:round/>
                <a:headEnd/>
                <a:tailEnd/>
              </a:ln>
            </p:spPr>
            <p:txBody>
              <a:bodyPr/>
              <a:lstStyle/>
              <a:p>
                <a:endParaRPr lang="en-GB"/>
              </a:p>
            </p:txBody>
          </p:sp>
          <p:sp>
            <p:nvSpPr>
              <p:cNvPr id="19589" name="Freeform 133"/>
              <p:cNvSpPr>
                <a:spLocks/>
              </p:cNvSpPr>
              <p:nvPr/>
            </p:nvSpPr>
            <p:spPr bwMode="auto">
              <a:xfrm>
                <a:off x="3702" y="1883"/>
                <a:ext cx="59" cy="81"/>
              </a:xfrm>
              <a:custGeom>
                <a:avLst/>
                <a:gdLst/>
                <a:ahLst/>
                <a:cxnLst>
                  <a:cxn ang="0">
                    <a:pos x="209" y="0"/>
                  </a:cxn>
                  <a:cxn ang="0">
                    <a:pos x="178" y="31"/>
                  </a:cxn>
                  <a:cxn ang="0">
                    <a:pos x="148" y="0"/>
                  </a:cxn>
                  <a:cxn ang="0">
                    <a:pos x="0" y="149"/>
                  </a:cxn>
                  <a:cxn ang="0">
                    <a:pos x="29" y="179"/>
                  </a:cxn>
                  <a:cxn ang="0">
                    <a:pos x="29" y="268"/>
                  </a:cxn>
                  <a:cxn ang="0">
                    <a:pos x="59" y="268"/>
                  </a:cxn>
                  <a:cxn ang="0">
                    <a:pos x="29" y="298"/>
                  </a:cxn>
                  <a:cxn ang="0">
                    <a:pos x="29" y="326"/>
                  </a:cxn>
                  <a:cxn ang="0">
                    <a:pos x="59" y="326"/>
                  </a:cxn>
                  <a:cxn ang="0">
                    <a:pos x="89" y="298"/>
                  </a:cxn>
                  <a:cxn ang="0">
                    <a:pos x="89" y="268"/>
                  </a:cxn>
                  <a:cxn ang="0">
                    <a:pos x="118" y="238"/>
                  </a:cxn>
                  <a:cxn ang="0">
                    <a:pos x="148" y="238"/>
                  </a:cxn>
                  <a:cxn ang="0">
                    <a:pos x="178" y="207"/>
                  </a:cxn>
                  <a:cxn ang="0">
                    <a:pos x="178" y="179"/>
                  </a:cxn>
                  <a:cxn ang="0">
                    <a:pos x="209" y="149"/>
                  </a:cxn>
                  <a:cxn ang="0">
                    <a:pos x="178" y="149"/>
                  </a:cxn>
                  <a:cxn ang="0">
                    <a:pos x="178" y="89"/>
                  </a:cxn>
                  <a:cxn ang="0">
                    <a:pos x="236" y="31"/>
                  </a:cxn>
                  <a:cxn ang="0">
                    <a:pos x="236" y="0"/>
                  </a:cxn>
                  <a:cxn ang="0">
                    <a:pos x="209" y="0"/>
                  </a:cxn>
                </a:cxnLst>
                <a:rect l="0" t="0" r="r" b="b"/>
                <a:pathLst>
                  <a:path w="236" h="326">
                    <a:moveTo>
                      <a:pt x="209" y="0"/>
                    </a:moveTo>
                    <a:lnTo>
                      <a:pt x="178" y="31"/>
                    </a:lnTo>
                    <a:lnTo>
                      <a:pt x="148" y="0"/>
                    </a:lnTo>
                    <a:lnTo>
                      <a:pt x="0" y="149"/>
                    </a:lnTo>
                    <a:lnTo>
                      <a:pt x="29" y="179"/>
                    </a:lnTo>
                    <a:lnTo>
                      <a:pt x="29" y="268"/>
                    </a:lnTo>
                    <a:lnTo>
                      <a:pt x="59" y="268"/>
                    </a:lnTo>
                    <a:lnTo>
                      <a:pt x="29" y="298"/>
                    </a:lnTo>
                    <a:lnTo>
                      <a:pt x="29" y="326"/>
                    </a:lnTo>
                    <a:lnTo>
                      <a:pt x="59" y="326"/>
                    </a:lnTo>
                    <a:lnTo>
                      <a:pt x="89" y="298"/>
                    </a:lnTo>
                    <a:lnTo>
                      <a:pt x="89" y="268"/>
                    </a:lnTo>
                    <a:lnTo>
                      <a:pt x="118" y="238"/>
                    </a:lnTo>
                    <a:lnTo>
                      <a:pt x="148" y="238"/>
                    </a:lnTo>
                    <a:lnTo>
                      <a:pt x="178" y="207"/>
                    </a:lnTo>
                    <a:lnTo>
                      <a:pt x="178" y="179"/>
                    </a:lnTo>
                    <a:lnTo>
                      <a:pt x="209" y="149"/>
                    </a:lnTo>
                    <a:lnTo>
                      <a:pt x="178" y="149"/>
                    </a:lnTo>
                    <a:lnTo>
                      <a:pt x="178" y="89"/>
                    </a:lnTo>
                    <a:lnTo>
                      <a:pt x="236" y="31"/>
                    </a:lnTo>
                    <a:lnTo>
                      <a:pt x="236" y="0"/>
                    </a:lnTo>
                    <a:lnTo>
                      <a:pt x="209" y="0"/>
                    </a:lnTo>
                    <a:close/>
                  </a:path>
                </a:pathLst>
              </a:custGeom>
              <a:solidFill>
                <a:srgbClr val="FCA77E"/>
              </a:solidFill>
              <a:ln w="9525">
                <a:noFill/>
                <a:round/>
                <a:headEnd/>
                <a:tailEnd/>
              </a:ln>
            </p:spPr>
            <p:txBody>
              <a:bodyPr/>
              <a:lstStyle/>
              <a:p>
                <a:endParaRPr lang="en-GB"/>
              </a:p>
            </p:txBody>
          </p:sp>
          <p:sp>
            <p:nvSpPr>
              <p:cNvPr id="19590" name="Freeform 134"/>
              <p:cNvSpPr>
                <a:spLocks/>
              </p:cNvSpPr>
              <p:nvPr/>
            </p:nvSpPr>
            <p:spPr bwMode="auto">
              <a:xfrm>
                <a:off x="3606" y="1928"/>
                <a:ext cx="36" cy="88"/>
              </a:xfrm>
              <a:custGeom>
                <a:avLst/>
                <a:gdLst/>
                <a:ahLst/>
                <a:cxnLst>
                  <a:cxn ang="0">
                    <a:pos x="148" y="0"/>
                  </a:cxn>
                  <a:cxn ang="0">
                    <a:pos x="119" y="28"/>
                  </a:cxn>
                  <a:cxn ang="0">
                    <a:pos x="119" y="59"/>
                  </a:cxn>
                  <a:cxn ang="0">
                    <a:pos x="89" y="119"/>
                  </a:cxn>
                  <a:cxn ang="0">
                    <a:pos x="59" y="147"/>
                  </a:cxn>
                  <a:cxn ang="0">
                    <a:pos x="28" y="207"/>
                  </a:cxn>
                  <a:cxn ang="0">
                    <a:pos x="0" y="237"/>
                  </a:cxn>
                  <a:cxn ang="0">
                    <a:pos x="0" y="355"/>
                  </a:cxn>
                  <a:cxn ang="0">
                    <a:pos x="28" y="325"/>
                  </a:cxn>
                  <a:cxn ang="0">
                    <a:pos x="28" y="295"/>
                  </a:cxn>
                  <a:cxn ang="0">
                    <a:pos x="59" y="266"/>
                  </a:cxn>
                  <a:cxn ang="0">
                    <a:pos x="59" y="237"/>
                  </a:cxn>
                  <a:cxn ang="0">
                    <a:pos x="89" y="177"/>
                  </a:cxn>
                  <a:cxn ang="0">
                    <a:pos x="89" y="147"/>
                  </a:cxn>
                  <a:cxn ang="0">
                    <a:pos x="119" y="119"/>
                  </a:cxn>
                  <a:cxn ang="0">
                    <a:pos x="119" y="89"/>
                  </a:cxn>
                  <a:cxn ang="0">
                    <a:pos x="148" y="59"/>
                  </a:cxn>
                  <a:cxn ang="0">
                    <a:pos x="148" y="0"/>
                  </a:cxn>
                </a:cxnLst>
                <a:rect l="0" t="0" r="r" b="b"/>
                <a:pathLst>
                  <a:path w="148" h="355">
                    <a:moveTo>
                      <a:pt x="148" y="0"/>
                    </a:moveTo>
                    <a:lnTo>
                      <a:pt x="119" y="28"/>
                    </a:lnTo>
                    <a:lnTo>
                      <a:pt x="119" y="59"/>
                    </a:lnTo>
                    <a:lnTo>
                      <a:pt x="89" y="119"/>
                    </a:lnTo>
                    <a:lnTo>
                      <a:pt x="59" y="147"/>
                    </a:lnTo>
                    <a:lnTo>
                      <a:pt x="28" y="207"/>
                    </a:lnTo>
                    <a:lnTo>
                      <a:pt x="0" y="237"/>
                    </a:lnTo>
                    <a:lnTo>
                      <a:pt x="0" y="355"/>
                    </a:lnTo>
                    <a:lnTo>
                      <a:pt x="28" y="325"/>
                    </a:lnTo>
                    <a:lnTo>
                      <a:pt x="28" y="295"/>
                    </a:lnTo>
                    <a:lnTo>
                      <a:pt x="59" y="266"/>
                    </a:lnTo>
                    <a:lnTo>
                      <a:pt x="59" y="237"/>
                    </a:lnTo>
                    <a:lnTo>
                      <a:pt x="89" y="177"/>
                    </a:lnTo>
                    <a:lnTo>
                      <a:pt x="89" y="147"/>
                    </a:lnTo>
                    <a:lnTo>
                      <a:pt x="119" y="119"/>
                    </a:lnTo>
                    <a:lnTo>
                      <a:pt x="119" y="89"/>
                    </a:lnTo>
                    <a:lnTo>
                      <a:pt x="148" y="59"/>
                    </a:lnTo>
                    <a:lnTo>
                      <a:pt x="148" y="0"/>
                    </a:lnTo>
                    <a:close/>
                  </a:path>
                </a:pathLst>
              </a:custGeom>
              <a:solidFill>
                <a:srgbClr val="FCA77E"/>
              </a:solidFill>
              <a:ln w="9525">
                <a:noFill/>
                <a:round/>
                <a:headEnd/>
                <a:tailEnd/>
              </a:ln>
            </p:spPr>
            <p:txBody>
              <a:bodyPr/>
              <a:lstStyle/>
              <a:p>
                <a:endParaRPr lang="en-GB"/>
              </a:p>
            </p:txBody>
          </p:sp>
          <p:sp>
            <p:nvSpPr>
              <p:cNvPr id="19591" name="Freeform 135"/>
              <p:cNvSpPr>
                <a:spLocks/>
              </p:cNvSpPr>
              <p:nvPr/>
            </p:nvSpPr>
            <p:spPr bwMode="auto">
              <a:xfrm>
                <a:off x="3264" y="2031"/>
                <a:ext cx="105" cy="89"/>
              </a:xfrm>
              <a:custGeom>
                <a:avLst/>
                <a:gdLst/>
                <a:ahLst/>
                <a:cxnLst>
                  <a:cxn ang="0">
                    <a:pos x="209" y="59"/>
                  </a:cxn>
                  <a:cxn ang="0">
                    <a:pos x="179" y="30"/>
                  </a:cxn>
                  <a:cxn ang="0">
                    <a:pos x="149" y="59"/>
                  </a:cxn>
                  <a:cxn ang="0">
                    <a:pos x="118" y="30"/>
                  </a:cxn>
                  <a:cxn ang="0">
                    <a:pos x="91" y="30"/>
                  </a:cxn>
                  <a:cxn ang="0">
                    <a:pos x="118" y="59"/>
                  </a:cxn>
                  <a:cxn ang="0">
                    <a:pos x="118" y="88"/>
                  </a:cxn>
                  <a:cxn ang="0">
                    <a:pos x="91" y="88"/>
                  </a:cxn>
                  <a:cxn ang="0">
                    <a:pos x="91" y="118"/>
                  </a:cxn>
                  <a:cxn ang="0">
                    <a:pos x="0" y="118"/>
                  </a:cxn>
                  <a:cxn ang="0">
                    <a:pos x="0" y="148"/>
                  </a:cxn>
                  <a:cxn ang="0">
                    <a:pos x="61" y="179"/>
                  </a:cxn>
                  <a:cxn ang="0">
                    <a:pos x="61" y="236"/>
                  </a:cxn>
                  <a:cxn ang="0">
                    <a:pos x="30" y="236"/>
                  </a:cxn>
                  <a:cxn ang="0">
                    <a:pos x="91" y="297"/>
                  </a:cxn>
                  <a:cxn ang="0">
                    <a:pos x="91" y="266"/>
                  </a:cxn>
                  <a:cxn ang="0">
                    <a:pos x="118" y="297"/>
                  </a:cxn>
                  <a:cxn ang="0">
                    <a:pos x="149" y="297"/>
                  </a:cxn>
                  <a:cxn ang="0">
                    <a:pos x="179" y="266"/>
                  </a:cxn>
                  <a:cxn ang="0">
                    <a:pos x="209" y="297"/>
                  </a:cxn>
                  <a:cxn ang="0">
                    <a:pos x="209" y="325"/>
                  </a:cxn>
                  <a:cxn ang="0">
                    <a:pos x="237" y="355"/>
                  </a:cxn>
                  <a:cxn ang="0">
                    <a:pos x="298" y="355"/>
                  </a:cxn>
                  <a:cxn ang="0">
                    <a:pos x="298" y="297"/>
                  </a:cxn>
                  <a:cxn ang="0">
                    <a:pos x="327" y="266"/>
                  </a:cxn>
                  <a:cxn ang="0">
                    <a:pos x="386" y="266"/>
                  </a:cxn>
                  <a:cxn ang="0">
                    <a:pos x="356" y="236"/>
                  </a:cxn>
                  <a:cxn ang="0">
                    <a:pos x="298" y="206"/>
                  </a:cxn>
                  <a:cxn ang="0">
                    <a:pos x="356" y="148"/>
                  </a:cxn>
                  <a:cxn ang="0">
                    <a:pos x="386" y="148"/>
                  </a:cxn>
                  <a:cxn ang="0">
                    <a:pos x="416" y="118"/>
                  </a:cxn>
                  <a:cxn ang="0">
                    <a:pos x="416" y="88"/>
                  </a:cxn>
                  <a:cxn ang="0">
                    <a:pos x="386" y="59"/>
                  </a:cxn>
                  <a:cxn ang="0">
                    <a:pos x="386" y="30"/>
                  </a:cxn>
                  <a:cxn ang="0">
                    <a:pos x="416" y="30"/>
                  </a:cxn>
                  <a:cxn ang="0">
                    <a:pos x="386" y="0"/>
                  </a:cxn>
                  <a:cxn ang="0">
                    <a:pos x="268" y="0"/>
                  </a:cxn>
                  <a:cxn ang="0">
                    <a:pos x="237" y="30"/>
                  </a:cxn>
                  <a:cxn ang="0">
                    <a:pos x="268" y="59"/>
                  </a:cxn>
                  <a:cxn ang="0">
                    <a:pos x="237" y="88"/>
                  </a:cxn>
                  <a:cxn ang="0">
                    <a:pos x="237" y="118"/>
                  </a:cxn>
                  <a:cxn ang="0">
                    <a:pos x="209" y="148"/>
                  </a:cxn>
                  <a:cxn ang="0">
                    <a:pos x="179" y="118"/>
                  </a:cxn>
                  <a:cxn ang="0">
                    <a:pos x="179" y="59"/>
                  </a:cxn>
                  <a:cxn ang="0">
                    <a:pos x="209" y="59"/>
                  </a:cxn>
                </a:cxnLst>
                <a:rect l="0" t="0" r="r" b="b"/>
                <a:pathLst>
                  <a:path w="416" h="355">
                    <a:moveTo>
                      <a:pt x="209" y="59"/>
                    </a:moveTo>
                    <a:lnTo>
                      <a:pt x="179" y="30"/>
                    </a:lnTo>
                    <a:lnTo>
                      <a:pt x="149" y="59"/>
                    </a:lnTo>
                    <a:lnTo>
                      <a:pt x="118" y="30"/>
                    </a:lnTo>
                    <a:lnTo>
                      <a:pt x="91" y="30"/>
                    </a:lnTo>
                    <a:lnTo>
                      <a:pt x="118" y="59"/>
                    </a:lnTo>
                    <a:lnTo>
                      <a:pt x="118" y="88"/>
                    </a:lnTo>
                    <a:lnTo>
                      <a:pt x="91" y="88"/>
                    </a:lnTo>
                    <a:lnTo>
                      <a:pt x="91" y="118"/>
                    </a:lnTo>
                    <a:lnTo>
                      <a:pt x="0" y="118"/>
                    </a:lnTo>
                    <a:lnTo>
                      <a:pt x="0" y="148"/>
                    </a:lnTo>
                    <a:lnTo>
                      <a:pt x="61" y="179"/>
                    </a:lnTo>
                    <a:lnTo>
                      <a:pt x="61" y="236"/>
                    </a:lnTo>
                    <a:lnTo>
                      <a:pt x="30" y="236"/>
                    </a:lnTo>
                    <a:lnTo>
                      <a:pt x="91" y="297"/>
                    </a:lnTo>
                    <a:lnTo>
                      <a:pt x="91" y="266"/>
                    </a:lnTo>
                    <a:lnTo>
                      <a:pt x="118" y="297"/>
                    </a:lnTo>
                    <a:lnTo>
                      <a:pt x="149" y="297"/>
                    </a:lnTo>
                    <a:lnTo>
                      <a:pt x="179" y="266"/>
                    </a:lnTo>
                    <a:lnTo>
                      <a:pt x="209" y="297"/>
                    </a:lnTo>
                    <a:lnTo>
                      <a:pt x="209" y="325"/>
                    </a:lnTo>
                    <a:lnTo>
                      <a:pt x="237" y="355"/>
                    </a:lnTo>
                    <a:lnTo>
                      <a:pt x="298" y="355"/>
                    </a:lnTo>
                    <a:lnTo>
                      <a:pt x="298" y="297"/>
                    </a:lnTo>
                    <a:lnTo>
                      <a:pt x="327" y="266"/>
                    </a:lnTo>
                    <a:lnTo>
                      <a:pt x="386" y="266"/>
                    </a:lnTo>
                    <a:lnTo>
                      <a:pt x="356" y="236"/>
                    </a:lnTo>
                    <a:lnTo>
                      <a:pt x="298" y="206"/>
                    </a:lnTo>
                    <a:lnTo>
                      <a:pt x="356" y="148"/>
                    </a:lnTo>
                    <a:lnTo>
                      <a:pt x="386" y="148"/>
                    </a:lnTo>
                    <a:lnTo>
                      <a:pt x="416" y="118"/>
                    </a:lnTo>
                    <a:lnTo>
                      <a:pt x="416" y="88"/>
                    </a:lnTo>
                    <a:lnTo>
                      <a:pt x="386" y="59"/>
                    </a:lnTo>
                    <a:lnTo>
                      <a:pt x="386" y="30"/>
                    </a:lnTo>
                    <a:lnTo>
                      <a:pt x="416" y="30"/>
                    </a:lnTo>
                    <a:lnTo>
                      <a:pt x="386" y="0"/>
                    </a:lnTo>
                    <a:lnTo>
                      <a:pt x="268" y="0"/>
                    </a:lnTo>
                    <a:lnTo>
                      <a:pt x="237" y="30"/>
                    </a:lnTo>
                    <a:lnTo>
                      <a:pt x="268" y="59"/>
                    </a:lnTo>
                    <a:lnTo>
                      <a:pt x="237" y="88"/>
                    </a:lnTo>
                    <a:lnTo>
                      <a:pt x="237" y="118"/>
                    </a:lnTo>
                    <a:lnTo>
                      <a:pt x="209" y="148"/>
                    </a:lnTo>
                    <a:lnTo>
                      <a:pt x="179" y="118"/>
                    </a:lnTo>
                    <a:lnTo>
                      <a:pt x="179" y="59"/>
                    </a:lnTo>
                    <a:lnTo>
                      <a:pt x="209" y="59"/>
                    </a:lnTo>
                    <a:close/>
                  </a:path>
                </a:pathLst>
              </a:custGeom>
              <a:solidFill>
                <a:srgbClr val="99D6AB"/>
              </a:solidFill>
              <a:ln w="9525">
                <a:noFill/>
                <a:round/>
                <a:headEnd/>
                <a:tailEnd/>
              </a:ln>
            </p:spPr>
            <p:txBody>
              <a:bodyPr/>
              <a:lstStyle/>
              <a:p>
                <a:endParaRPr lang="en-GB"/>
              </a:p>
            </p:txBody>
          </p:sp>
          <p:sp>
            <p:nvSpPr>
              <p:cNvPr id="19592" name="Freeform 136"/>
              <p:cNvSpPr>
                <a:spLocks/>
              </p:cNvSpPr>
              <p:nvPr/>
            </p:nvSpPr>
            <p:spPr bwMode="auto">
              <a:xfrm>
                <a:off x="3361" y="2068"/>
                <a:ext cx="8" cy="8"/>
              </a:xfrm>
              <a:custGeom>
                <a:avLst/>
                <a:gdLst/>
                <a:ahLst/>
                <a:cxnLst>
                  <a:cxn ang="0">
                    <a:pos x="0" y="0"/>
                  </a:cxn>
                  <a:cxn ang="0">
                    <a:pos x="30" y="31"/>
                  </a:cxn>
                  <a:cxn ang="0">
                    <a:pos x="30" y="0"/>
                  </a:cxn>
                  <a:cxn ang="0">
                    <a:pos x="0" y="0"/>
                  </a:cxn>
                </a:cxnLst>
                <a:rect l="0" t="0" r="r" b="b"/>
                <a:pathLst>
                  <a:path w="30" h="31">
                    <a:moveTo>
                      <a:pt x="0" y="0"/>
                    </a:moveTo>
                    <a:lnTo>
                      <a:pt x="30" y="31"/>
                    </a:lnTo>
                    <a:lnTo>
                      <a:pt x="30" y="0"/>
                    </a:lnTo>
                    <a:lnTo>
                      <a:pt x="0" y="0"/>
                    </a:lnTo>
                    <a:close/>
                  </a:path>
                </a:pathLst>
              </a:custGeom>
              <a:solidFill>
                <a:srgbClr val="99D6AB"/>
              </a:solidFill>
              <a:ln w="9525">
                <a:noFill/>
                <a:round/>
                <a:headEnd/>
                <a:tailEnd/>
              </a:ln>
            </p:spPr>
            <p:txBody>
              <a:bodyPr/>
              <a:lstStyle/>
              <a:p>
                <a:endParaRPr lang="en-GB"/>
              </a:p>
            </p:txBody>
          </p:sp>
          <p:sp>
            <p:nvSpPr>
              <p:cNvPr id="19593" name="Freeform 137"/>
              <p:cNvSpPr>
                <a:spLocks/>
              </p:cNvSpPr>
              <p:nvPr/>
            </p:nvSpPr>
            <p:spPr bwMode="auto">
              <a:xfrm>
                <a:off x="3264" y="2120"/>
                <a:ext cx="75" cy="29"/>
              </a:xfrm>
              <a:custGeom>
                <a:avLst/>
                <a:gdLst/>
                <a:ahLst/>
                <a:cxnLst>
                  <a:cxn ang="0">
                    <a:pos x="298" y="60"/>
                  </a:cxn>
                  <a:cxn ang="0">
                    <a:pos x="298" y="30"/>
                  </a:cxn>
                  <a:cxn ang="0">
                    <a:pos x="268" y="30"/>
                  </a:cxn>
                  <a:cxn ang="0">
                    <a:pos x="237" y="0"/>
                  </a:cxn>
                  <a:cxn ang="0">
                    <a:pos x="209" y="0"/>
                  </a:cxn>
                  <a:cxn ang="0">
                    <a:pos x="209" y="30"/>
                  </a:cxn>
                  <a:cxn ang="0">
                    <a:pos x="237" y="60"/>
                  </a:cxn>
                  <a:cxn ang="0">
                    <a:pos x="209" y="60"/>
                  </a:cxn>
                  <a:cxn ang="0">
                    <a:pos x="209" y="30"/>
                  </a:cxn>
                  <a:cxn ang="0">
                    <a:pos x="179" y="30"/>
                  </a:cxn>
                  <a:cxn ang="0">
                    <a:pos x="149" y="60"/>
                  </a:cxn>
                  <a:cxn ang="0">
                    <a:pos x="91" y="0"/>
                  </a:cxn>
                  <a:cxn ang="0">
                    <a:pos x="61" y="0"/>
                  </a:cxn>
                  <a:cxn ang="0">
                    <a:pos x="30" y="30"/>
                  </a:cxn>
                  <a:cxn ang="0">
                    <a:pos x="30" y="60"/>
                  </a:cxn>
                  <a:cxn ang="0">
                    <a:pos x="0" y="60"/>
                  </a:cxn>
                  <a:cxn ang="0">
                    <a:pos x="30" y="88"/>
                  </a:cxn>
                  <a:cxn ang="0">
                    <a:pos x="91" y="88"/>
                  </a:cxn>
                  <a:cxn ang="0">
                    <a:pos x="118" y="119"/>
                  </a:cxn>
                  <a:cxn ang="0">
                    <a:pos x="209" y="119"/>
                  </a:cxn>
                  <a:cxn ang="0">
                    <a:pos x="237" y="88"/>
                  </a:cxn>
                  <a:cxn ang="0">
                    <a:pos x="237" y="119"/>
                  </a:cxn>
                  <a:cxn ang="0">
                    <a:pos x="268" y="119"/>
                  </a:cxn>
                  <a:cxn ang="0">
                    <a:pos x="268" y="88"/>
                  </a:cxn>
                  <a:cxn ang="0">
                    <a:pos x="298" y="60"/>
                  </a:cxn>
                </a:cxnLst>
                <a:rect l="0" t="0" r="r" b="b"/>
                <a:pathLst>
                  <a:path w="298" h="119">
                    <a:moveTo>
                      <a:pt x="298" y="60"/>
                    </a:moveTo>
                    <a:lnTo>
                      <a:pt x="298" y="30"/>
                    </a:lnTo>
                    <a:lnTo>
                      <a:pt x="268" y="30"/>
                    </a:lnTo>
                    <a:lnTo>
                      <a:pt x="237" y="0"/>
                    </a:lnTo>
                    <a:lnTo>
                      <a:pt x="209" y="0"/>
                    </a:lnTo>
                    <a:lnTo>
                      <a:pt x="209" y="30"/>
                    </a:lnTo>
                    <a:lnTo>
                      <a:pt x="237" y="60"/>
                    </a:lnTo>
                    <a:lnTo>
                      <a:pt x="209" y="60"/>
                    </a:lnTo>
                    <a:lnTo>
                      <a:pt x="209" y="30"/>
                    </a:lnTo>
                    <a:lnTo>
                      <a:pt x="179" y="30"/>
                    </a:lnTo>
                    <a:lnTo>
                      <a:pt x="149" y="60"/>
                    </a:lnTo>
                    <a:lnTo>
                      <a:pt x="91" y="0"/>
                    </a:lnTo>
                    <a:lnTo>
                      <a:pt x="61" y="0"/>
                    </a:lnTo>
                    <a:lnTo>
                      <a:pt x="30" y="30"/>
                    </a:lnTo>
                    <a:lnTo>
                      <a:pt x="30" y="60"/>
                    </a:lnTo>
                    <a:lnTo>
                      <a:pt x="0" y="60"/>
                    </a:lnTo>
                    <a:lnTo>
                      <a:pt x="30" y="88"/>
                    </a:lnTo>
                    <a:lnTo>
                      <a:pt x="91" y="88"/>
                    </a:lnTo>
                    <a:lnTo>
                      <a:pt x="118" y="119"/>
                    </a:lnTo>
                    <a:lnTo>
                      <a:pt x="209" y="119"/>
                    </a:lnTo>
                    <a:lnTo>
                      <a:pt x="237" y="88"/>
                    </a:lnTo>
                    <a:lnTo>
                      <a:pt x="237" y="119"/>
                    </a:lnTo>
                    <a:lnTo>
                      <a:pt x="268" y="119"/>
                    </a:lnTo>
                    <a:lnTo>
                      <a:pt x="268" y="88"/>
                    </a:lnTo>
                    <a:lnTo>
                      <a:pt x="298" y="60"/>
                    </a:lnTo>
                    <a:close/>
                  </a:path>
                </a:pathLst>
              </a:custGeom>
              <a:solidFill>
                <a:srgbClr val="99D6AB"/>
              </a:solidFill>
              <a:ln w="9525">
                <a:noFill/>
                <a:round/>
                <a:headEnd/>
                <a:tailEnd/>
              </a:ln>
            </p:spPr>
            <p:txBody>
              <a:bodyPr/>
              <a:lstStyle/>
              <a:p>
                <a:endParaRPr lang="en-GB"/>
              </a:p>
            </p:txBody>
          </p:sp>
          <p:sp>
            <p:nvSpPr>
              <p:cNvPr id="19594" name="Freeform 138"/>
              <p:cNvSpPr>
                <a:spLocks/>
              </p:cNvSpPr>
              <p:nvPr/>
            </p:nvSpPr>
            <p:spPr bwMode="auto">
              <a:xfrm>
                <a:off x="3502" y="2098"/>
                <a:ext cx="22" cy="22"/>
              </a:xfrm>
              <a:custGeom>
                <a:avLst/>
                <a:gdLst/>
                <a:ahLst/>
                <a:cxnLst>
                  <a:cxn ang="0">
                    <a:pos x="61" y="31"/>
                  </a:cxn>
                  <a:cxn ang="0">
                    <a:pos x="61" y="0"/>
                  </a:cxn>
                  <a:cxn ang="0">
                    <a:pos x="0" y="0"/>
                  </a:cxn>
                  <a:cxn ang="0">
                    <a:pos x="0" y="59"/>
                  </a:cxn>
                  <a:cxn ang="0">
                    <a:pos x="30" y="59"/>
                  </a:cxn>
                  <a:cxn ang="0">
                    <a:pos x="61" y="89"/>
                  </a:cxn>
                  <a:cxn ang="0">
                    <a:pos x="89" y="89"/>
                  </a:cxn>
                  <a:cxn ang="0">
                    <a:pos x="89" y="31"/>
                  </a:cxn>
                  <a:cxn ang="0">
                    <a:pos x="61" y="31"/>
                  </a:cxn>
                </a:cxnLst>
                <a:rect l="0" t="0" r="r" b="b"/>
                <a:pathLst>
                  <a:path w="89" h="89">
                    <a:moveTo>
                      <a:pt x="61" y="31"/>
                    </a:moveTo>
                    <a:lnTo>
                      <a:pt x="61" y="0"/>
                    </a:lnTo>
                    <a:lnTo>
                      <a:pt x="0" y="0"/>
                    </a:lnTo>
                    <a:lnTo>
                      <a:pt x="0" y="59"/>
                    </a:lnTo>
                    <a:lnTo>
                      <a:pt x="30" y="59"/>
                    </a:lnTo>
                    <a:lnTo>
                      <a:pt x="61" y="89"/>
                    </a:lnTo>
                    <a:lnTo>
                      <a:pt x="89" y="89"/>
                    </a:lnTo>
                    <a:lnTo>
                      <a:pt x="89" y="31"/>
                    </a:lnTo>
                    <a:lnTo>
                      <a:pt x="61" y="31"/>
                    </a:lnTo>
                    <a:close/>
                  </a:path>
                </a:pathLst>
              </a:custGeom>
              <a:solidFill>
                <a:srgbClr val="99D6AB"/>
              </a:solidFill>
              <a:ln w="9525">
                <a:noFill/>
                <a:round/>
                <a:headEnd/>
                <a:tailEnd/>
              </a:ln>
            </p:spPr>
            <p:txBody>
              <a:bodyPr/>
              <a:lstStyle/>
              <a:p>
                <a:endParaRPr lang="en-GB"/>
              </a:p>
            </p:txBody>
          </p:sp>
          <p:sp>
            <p:nvSpPr>
              <p:cNvPr id="19595" name="Freeform 139"/>
              <p:cNvSpPr>
                <a:spLocks/>
              </p:cNvSpPr>
              <p:nvPr/>
            </p:nvSpPr>
            <p:spPr bwMode="auto">
              <a:xfrm>
                <a:off x="3887" y="2098"/>
                <a:ext cx="7" cy="7"/>
              </a:xfrm>
              <a:custGeom>
                <a:avLst/>
                <a:gdLst/>
                <a:ahLst/>
                <a:cxnLst>
                  <a:cxn ang="0">
                    <a:pos x="30" y="0"/>
                  </a:cxn>
                  <a:cxn ang="0">
                    <a:pos x="0" y="0"/>
                  </a:cxn>
                  <a:cxn ang="0">
                    <a:pos x="0" y="31"/>
                  </a:cxn>
                  <a:cxn ang="0">
                    <a:pos x="30" y="0"/>
                  </a:cxn>
                </a:cxnLst>
                <a:rect l="0" t="0" r="r" b="b"/>
                <a:pathLst>
                  <a:path w="30" h="31">
                    <a:moveTo>
                      <a:pt x="30" y="0"/>
                    </a:moveTo>
                    <a:lnTo>
                      <a:pt x="0" y="0"/>
                    </a:lnTo>
                    <a:lnTo>
                      <a:pt x="0" y="31"/>
                    </a:lnTo>
                    <a:lnTo>
                      <a:pt x="30" y="0"/>
                    </a:lnTo>
                    <a:close/>
                  </a:path>
                </a:pathLst>
              </a:custGeom>
              <a:solidFill>
                <a:srgbClr val="FFFF7F"/>
              </a:solidFill>
              <a:ln w="9525">
                <a:noFill/>
                <a:round/>
                <a:headEnd/>
                <a:tailEnd/>
              </a:ln>
            </p:spPr>
            <p:txBody>
              <a:bodyPr/>
              <a:lstStyle/>
              <a:p>
                <a:endParaRPr lang="en-GB"/>
              </a:p>
            </p:txBody>
          </p:sp>
          <p:sp>
            <p:nvSpPr>
              <p:cNvPr id="19596" name="Freeform 140"/>
              <p:cNvSpPr>
                <a:spLocks/>
              </p:cNvSpPr>
              <p:nvPr/>
            </p:nvSpPr>
            <p:spPr bwMode="auto">
              <a:xfrm>
                <a:off x="3894" y="2083"/>
                <a:ext cx="8" cy="15"/>
              </a:xfrm>
              <a:custGeom>
                <a:avLst/>
                <a:gdLst/>
                <a:ahLst/>
                <a:cxnLst>
                  <a:cxn ang="0">
                    <a:pos x="0" y="60"/>
                  </a:cxn>
                  <a:cxn ang="0">
                    <a:pos x="30" y="30"/>
                  </a:cxn>
                  <a:cxn ang="0">
                    <a:pos x="30" y="0"/>
                  </a:cxn>
                  <a:cxn ang="0">
                    <a:pos x="0" y="30"/>
                  </a:cxn>
                  <a:cxn ang="0">
                    <a:pos x="0" y="60"/>
                  </a:cxn>
                </a:cxnLst>
                <a:rect l="0" t="0" r="r" b="b"/>
                <a:pathLst>
                  <a:path w="30" h="60">
                    <a:moveTo>
                      <a:pt x="0" y="60"/>
                    </a:moveTo>
                    <a:lnTo>
                      <a:pt x="30" y="30"/>
                    </a:lnTo>
                    <a:lnTo>
                      <a:pt x="30" y="0"/>
                    </a:lnTo>
                    <a:lnTo>
                      <a:pt x="0" y="30"/>
                    </a:lnTo>
                    <a:lnTo>
                      <a:pt x="0" y="60"/>
                    </a:lnTo>
                    <a:close/>
                  </a:path>
                </a:pathLst>
              </a:custGeom>
              <a:solidFill>
                <a:srgbClr val="D3B26F"/>
              </a:solidFill>
              <a:ln w="9525">
                <a:noFill/>
                <a:round/>
                <a:headEnd/>
                <a:tailEnd/>
              </a:ln>
            </p:spPr>
            <p:txBody>
              <a:bodyPr/>
              <a:lstStyle/>
              <a:p>
                <a:endParaRPr lang="en-GB"/>
              </a:p>
            </p:txBody>
          </p:sp>
          <p:sp>
            <p:nvSpPr>
              <p:cNvPr id="19597" name="Freeform 141"/>
              <p:cNvSpPr>
                <a:spLocks/>
              </p:cNvSpPr>
              <p:nvPr/>
            </p:nvSpPr>
            <p:spPr bwMode="auto">
              <a:xfrm>
                <a:off x="1309" y="1224"/>
                <a:ext cx="548" cy="237"/>
              </a:xfrm>
              <a:custGeom>
                <a:avLst/>
                <a:gdLst/>
                <a:ahLst/>
                <a:cxnLst>
                  <a:cxn ang="0">
                    <a:pos x="1571" y="31"/>
                  </a:cxn>
                  <a:cxn ang="0">
                    <a:pos x="1541" y="118"/>
                  </a:cxn>
                  <a:cxn ang="0">
                    <a:pos x="1362" y="118"/>
                  </a:cxn>
                  <a:cxn ang="0">
                    <a:pos x="1303" y="118"/>
                  </a:cxn>
                  <a:cxn ang="0">
                    <a:pos x="1155" y="149"/>
                  </a:cxn>
                  <a:cxn ang="0">
                    <a:pos x="1155" y="179"/>
                  </a:cxn>
                  <a:cxn ang="0">
                    <a:pos x="1067" y="90"/>
                  </a:cxn>
                  <a:cxn ang="0">
                    <a:pos x="948" y="118"/>
                  </a:cxn>
                  <a:cxn ang="0">
                    <a:pos x="860" y="238"/>
                  </a:cxn>
                  <a:cxn ang="0">
                    <a:pos x="741" y="118"/>
                  </a:cxn>
                  <a:cxn ang="0">
                    <a:pos x="651" y="297"/>
                  </a:cxn>
                  <a:cxn ang="0">
                    <a:pos x="593" y="238"/>
                  </a:cxn>
                  <a:cxn ang="0">
                    <a:pos x="473" y="416"/>
                  </a:cxn>
                  <a:cxn ang="0">
                    <a:pos x="414" y="267"/>
                  </a:cxn>
                  <a:cxn ang="0">
                    <a:pos x="386" y="238"/>
                  </a:cxn>
                  <a:cxn ang="0">
                    <a:pos x="444" y="179"/>
                  </a:cxn>
                  <a:cxn ang="0">
                    <a:pos x="386" y="118"/>
                  </a:cxn>
                  <a:cxn ang="0">
                    <a:pos x="295" y="61"/>
                  </a:cxn>
                  <a:cxn ang="0">
                    <a:pos x="177" y="61"/>
                  </a:cxn>
                  <a:cxn ang="0">
                    <a:pos x="177" y="118"/>
                  </a:cxn>
                  <a:cxn ang="0">
                    <a:pos x="148" y="149"/>
                  </a:cxn>
                  <a:cxn ang="0">
                    <a:pos x="30" y="90"/>
                  </a:cxn>
                  <a:cxn ang="0">
                    <a:pos x="58" y="267"/>
                  </a:cxn>
                  <a:cxn ang="0">
                    <a:pos x="148" y="297"/>
                  </a:cxn>
                  <a:cxn ang="0">
                    <a:pos x="237" y="327"/>
                  </a:cxn>
                  <a:cxn ang="0">
                    <a:pos x="237" y="356"/>
                  </a:cxn>
                  <a:cxn ang="0">
                    <a:pos x="266" y="445"/>
                  </a:cxn>
                  <a:cxn ang="0">
                    <a:pos x="58" y="534"/>
                  </a:cxn>
                  <a:cxn ang="0">
                    <a:pos x="177" y="534"/>
                  </a:cxn>
                  <a:cxn ang="0">
                    <a:pos x="177" y="622"/>
                  </a:cxn>
                  <a:cxn ang="0">
                    <a:pos x="295" y="565"/>
                  </a:cxn>
                  <a:cxn ang="0">
                    <a:pos x="237" y="592"/>
                  </a:cxn>
                  <a:cxn ang="0">
                    <a:pos x="266" y="622"/>
                  </a:cxn>
                  <a:cxn ang="0">
                    <a:pos x="237" y="711"/>
                  </a:cxn>
                  <a:cxn ang="0">
                    <a:pos x="58" y="771"/>
                  </a:cxn>
                  <a:cxn ang="0">
                    <a:pos x="295" y="801"/>
                  </a:cxn>
                  <a:cxn ang="0">
                    <a:pos x="386" y="801"/>
                  </a:cxn>
                  <a:cxn ang="0">
                    <a:pos x="473" y="829"/>
                  </a:cxn>
                  <a:cxn ang="0">
                    <a:pos x="504" y="890"/>
                  </a:cxn>
                  <a:cxn ang="0">
                    <a:pos x="800" y="947"/>
                  </a:cxn>
                  <a:cxn ang="0">
                    <a:pos x="1067" y="890"/>
                  </a:cxn>
                  <a:cxn ang="0">
                    <a:pos x="1274" y="829"/>
                  </a:cxn>
                  <a:cxn ang="0">
                    <a:pos x="1453" y="771"/>
                  </a:cxn>
                  <a:cxn ang="0">
                    <a:pos x="1571" y="711"/>
                  </a:cxn>
                  <a:cxn ang="0">
                    <a:pos x="1717" y="652"/>
                  </a:cxn>
                  <a:cxn ang="0">
                    <a:pos x="1926" y="622"/>
                  </a:cxn>
                  <a:cxn ang="0">
                    <a:pos x="1985" y="534"/>
                  </a:cxn>
                  <a:cxn ang="0">
                    <a:pos x="2104" y="474"/>
                  </a:cxn>
                  <a:cxn ang="0">
                    <a:pos x="2192" y="416"/>
                  </a:cxn>
                  <a:cxn ang="0">
                    <a:pos x="2163" y="356"/>
                  </a:cxn>
                  <a:cxn ang="0">
                    <a:pos x="2133" y="267"/>
                  </a:cxn>
                  <a:cxn ang="0">
                    <a:pos x="2045" y="209"/>
                  </a:cxn>
                  <a:cxn ang="0">
                    <a:pos x="1926" y="209"/>
                  </a:cxn>
                  <a:cxn ang="0">
                    <a:pos x="1926" y="149"/>
                  </a:cxn>
                  <a:cxn ang="0">
                    <a:pos x="1897" y="61"/>
                  </a:cxn>
                  <a:cxn ang="0">
                    <a:pos x="1778" y="90"/>
                  </a:cxn>
                </a:cxnLst>
                <a:rect l="0" t="0" r="r" b="b"/>
                <a:pathLst>
                  <a:path w="2192" h="947">
                    <a:moveTo>
                      <a:pt x="1748" y="31"/>
                    </a:moveTo>
                    <a:lnTo>
                      <a:pt x="1717" y="0"/>
                    </a:lnTo>
                    <a:lnTo>
                      <a:pt x="1599" y="0"/>
                    </a:lnTo>
                    <a:lnTo>
                      <a:pt x="1571" y="31"/>
                    </a:lnTo>
                    <a:lnTo>
                      <a:pt x="1599" y="61"/>
                    </a:lnTo>
                    <a:lnTo>
                      <a:pt x="1599" y="90"/>
                    </a:lnTo>
                    <a:lnTo>
                      <a:pt x="1571" y="90"/>
                    </a:lnTo>
                    <a:lnTo>
                      <a:pt x="1541" y="118"/>
                    </a:lnTo>
                    <a:lnTo>
                      <a:pt x="1481" y="118"/>
                    </a:lnTo>
                    <a:lnTo>
                      <a:pt x="1453" y="90"/>
                    </a:lnTo>
                    <a:lnTo>
                      <a:pt x="1392" y="90"/>
                    </a:lnTo>
                    <a:lnTo>
                      <a:pt x="1362" y="118"/>
                    </a:lnTo>
                    <a:lnTo>
                      <a:pt x="1362" y="149"/>
                    </a:lnTo>
                    <a:lnTo>
                      <a:pt x="1333" y="179"/>
                    </a:lnTo>
                    <a:lnTo>
                      <a:pt x="1303" y="149"/>
                    </a:lnTo>
                    <a:lnTo>
                      <a:pt x="1303" y="118"/>
                    </a:lnTo>
                    <a:lnTo>
                      <a:pt x="1215" y="118"/>
                    </a:lnTo>
                    <a:lnTo>
                      <a:pt x="1185" y="90"/>
                    </a:lnTo>
                    <a:lnTo>
                      <a:pt x="1155" y="90"/>
                    </a:lnTo>
                    <a:lnTo>
                      <a:pt x="1155" y="149"/>
                    </a:lnTo>
                    <a:lnTo>
                      <a:pt x="1185" y="179"/>
                    </a:lnTo>
                    <a:lnTo>
                      <a:pt x="1185" y="267"/>
                    </a:lnTo>
                    <a:lnTo>
                      <a:pt x="1155" y="238"/>
                    </a:lnTo>
                    <a:lnTo>
                      <a:pt x="1155" y="179"/>
                    </a:lnTo>
                    <a:lnTo>
                      <a:pt x="1125" y="179"/>
                    </a:lnTo>
                    <a:lnTo>
                      <a:pt x="1096" y="149"/>
                    </a:lnTo>
                    <a:lnTo>
                      <a:pt x="1096" y="118"/>
                    </a:lnTo>
                    <a:lnTo>
                      <a:pt x="1067" y="90"/>
                    </a:lnTo>
                    <a:lnTo>
                      <a:pt x="1007" y="90"/>
                    </a:lnTo>
                    <a:lnTo>
                      <a:pt x="1007" y="118"/>
                    </a:lnTo>
                    <a:lnTo>
                      <a:pt x="978" y="149"/>
                    </a:lnTo>
                    <a:lnTo>
                      <a:pt x="948" y="118"/>
                    </a:lnTo>
                    <a:lnTo>
                      <a:pt x="918" y="118"/>
                    </a:lnTo>
                    <a:lnTo>
                      <a:pt x="887" y="149"/>
                    </a:lnTo>
                    <a:lnTo>
                      <a:pt x="887" y="238"/>
                    </a:lnTo>
                    <a:lnTo>
                      <a:pt x="860" y="238"/>
                    </a:lnTo>
                    <a:lnTo>
                      <a:pt x="800" y="179"/>
                    </a:lnTo>
                    <a:lnTo>
                      <a:pt x="769" y="179"/>
                    </a:lnTo>
                    <a:lnTo>
                      <a:pt x="769" y="149"/>
                    </a:lnTo>
                    <a:lnTo>
                      <a:pt x="741" y="118"/>
                    </a:lnTo>
                    <a:lnTo>
                      <a:pt x="711" y="118"/>
                    </a:lnTo>
                    <a:lnTo>
                      <a:pt x="680" y="149"/>
                    </a:lnTo>
                    <a:lnTo>
                      <a:pt x="680" y="267"/>
                    </a:lnTo>
                    <a:lnTo>
                      <a:pt x="651" y="297"/>
                    </a:lnTo>
                    <a:lnTo>
                      <a:pt x="623" y="267"/>
                    </a:lnTo>
                    <a:lnTo>
                      <a:pt x="623" y="297"/>
                    </a:lnTo>
                    <a:lnTo>
                      <a:pt x="593" y="267"/>
                    </a:lnTo>
                    <a:lnTo>
                      <a:pt x="593" y="238"/>
                    </a:lnTo>
                    <a:lnTo>
                      <a:pt x="504" y="327"/>
                    </a:lnTo>
                    <a:lnTo>
                      <a:pt x="504" y="356"/>
                    </a:lnTo>
                    <a:lnTo>
                      <a:pt x="473" y="327"/>
                    </a:lnTo>
                    <a:lnTo>
                      <a:pt x="473" y="416"/>
                    </a:lnTo>
                    <a:lnTo>
                      <a:pt x="444" y="386"/>
                    </a:lnTo>
                    <a:lnTo>
                      <a:pt x="444" y="327"/>
                    </a:lnTo>
                    <a:lnTo>
                      <a:pt x="414" y="297"/>
                    </a:lnTo>
                    <a:lnTo>
                      <a:pt x="414" y="267"/>
                    </a:lnTo>
                    <a:lnTo>
                      <a:pt x="386" y="267"/>
                    </a:lnTo>
                    <a:lnTo>
                      <a:pt x="355" y="238"/>
                    </a:lnTo>
                    <a:lnTo>
                      <a:pt x="355" y="209"/>
                    </a:lnTo>
                    <a:lnTo>
                      <a:pt x="386" y="238"/>
                    </a:lnTo>
                    <a:lnTo>
                      <a:pt x="414" y="238"/>
                    </a:lnTo>
                    <a:lnTo>
                      <a:pt x="444" y="209"/>
                    </a:lnTo>
                    <a:lnTo>
                      <a:pt x="473" y="209"/>
                    </a:lnTo>
                    <a:lnTo>
                      <a:pt x="444" y="179"/>
                    </a:lnTo>
                    <a:lnTo>
                      <a:pt x="414" y="179"/>
                    </a:lnTo>
                    <a:lnTo>
                      <a:pt x="444" y="149"/>
                    </a:lnTo>
                    <a:lnTo>
                      <a:pt x="414" y="118"/>
                    </a:lnTo>
                    <a:lnTo>
                      <a:pt x="386" y="118"/>
                    </a:lnTo>
                    <a:lnTo>
                      <a:pt x="386" y="90"/>
                    </a:lnTo>
                    <a:lnTo>
                      <a:pt x="355" y="90"/>
                    </a:lnTo>
                    <a:lnTo>
                      <a:pt x="325" y="61"/>
                    </a:lnTo>
                    <a:lnTo>
                      <a:pt x="295" y="61"/>
                    </a:lnTo>
                    <a:lnTo>
                      <a:pt x="266" y="31"/>
                    </a:lnTo>
                    <a:lnTo>
                      <a:pt x="88" y="31"/>
                    </a:lnTo>
                    <a:lnTo>
                      <a:pt x="88" y="61"/>
                    </a:lnTo>
                    <a:lnTo>
                      <a:pt x="177" y="61"/>
                    </a:lnTo>
                    <a:lnTo>
                      <a:pt x="207" y="90"/>
                    </a:lnTo>
                    <a:lnTo>
                      <a:pt x="118" y="90"/>
                    </a:lnTo>
                    <a:lnTo>
                      <a:pt x="148" y="118"/>
                    </a:lnTo>
                    <a:lnTo>
                      <a:pt x="177" y="118"/>
                    </a:lnTo>
                    <a:lnTo>
                      <a:pt x="207" y="149"/>
                    </a:lnTo>
                    <a:lnTo>
                      <a:pt x="207" y="179"/>
                    </a:lnTo>
                    <a:lnTo>
                      <a:pt x="177" y="179"/>
                    </a:lnTo>
                    <a:lnTo>
                      <a:pt x="148" y="149"/>
                    </a:lnTo>
                    <a:lnTo>
                      <a:pt x="88" y="149"/>
                    </a:lnTo>
                    <a:lnTo>
                      <a:pt x="88" y="118"/>
                    </a:lnTo>
                    <a:lnTo>
                      <a:pt x="58" y="118"/>
                    </a:lnTo>
                    <a:lnTo>
                      <a:pt x="30" y="90"/>
                    </a:lnTo>
                    <a:lnTo>
                      <a:pt x="0" y="90"/>
                    </a:lnTo>
                    <a:lnTo>
                      <a:pt x="0" y="267"/>
                    </a:lnTo>
                    <a:lnTo>
                      <a:pt x="30" y="297"/>
                    </a:lnTo>
                    <a:lnTo>
                      <a:pt x="58" y="267"/>
                    </a:lnTo>
                    <a:lnTo>
                      <a:pt x="88" y="297"/>
                    </a:lnTo>
                    <a:lnTo>
                      <a:pt x="88" y="267"/>
                    </a:lnTo>
                    <a:lnTo>
                      <a:pt x="118" y="297"/>
                    </a:lnTo>
                    <a:lnTo>
                      <a:pt x="148" y="297"/>
                    </a:lnTo>
                    <a:lnTo>
                      <a:pt x="177" y="267"/>
                    </a:lnTo>
                    <a:lnTo>
                      <a:pt x="177" y="297"/>
                    </a:lnTo>
                    <a:lnTo>
                      <a:pt x="207" y="297"/>
                    </a:lnTo>
                    <a:lnTo>
                      <a:pt x="237" y="327"/>
                    </a:lnTo>
                    <a:lnTo>
                      <a:pt x="266" y="297"/>
                    </a:lnTo>
                    <a:lnTo>
                      <a:pt x="295" y="327"/>
                    </a:lnTo>
                    <a:lnTo>
                      <a:pt x="266" y="327"/>
                    </a:lnTo>
                    <a:lnTo>
                      <a:pt x="237" y="356"/>
                    </a:lnTo>
                    <a:lnTo>
                      <a:pt x="177" y="356"/>
                    </a:lnTo>
                    <a:lnTo>
                      <a:pt x="118" y="416"/>
                    </a:lnTo>
                    <a:lnTo>
                      <a:pt x="295" y="416"/>
                    </a:lnTo>
                    <a:lnTo>
                      <a:pt x="266" y="445"/>
                    </a:lnTo>
                    <a:lnTo>
                      <a:pt x="0" y="445"/>
                    </a:lnTo>
                    <a:lnTo>
                      <a:pt x="0" y="504"/>
                    </a:lnTo>
                    <a:lnTo>
                      <a:pt x="30" y="504"/>
                    </a:lnTo>
                    <a:lnTo>
                      <a:pt x="58" y="534"/>
                    </a:lnTo>
                    <a:lnTo>
                      <a:pt x="88" y="504"/>
                    </a:lnTo>
                    <a:lnTo>
                      <a:pt x="118" y="504"/>
                    </a:lnTo>
                    <a:lnTo>
                      <a:pt x="148" y="534"/>
                    </a:lnTo>
                    <a:lnTo>
                      <a:pt x="177" y="534"/>
                    </a:lnTo>
                    <a:lnTo>
                      <a:pt x="118" y="592"/>
                    </a:lnTo>
                    <a:lnTo>
                      <a:pt x="148" y="592"/>
                    </a:lnTo>
                    <a:lnTo>
                      <a:pt x="148" y="622"/>
                    </a:lnTo>
                    <a:lnTo>
                      <a:pt x="177" y="622"/>
                    </a:lnTo>
                    <a:lnTo>
                      <a:pt x="207" y="592"/>
                    </a:lnTo>
                    <a:lnTo>
                      <a:pt x="237" y="592"/>
                    </a:lnTo>
                    <a:lnTo>
                      <a:pt x="266" y="565"/>
                    </a:lnTo>
                    <a:lnTo>
                      <a:pt x="295" y="565"/>
                    </a:lnTo>
                    <a:lnTo>
                      <a:pt x="295" y="592"/>
                    </a:lnTo>
                    <a:lnTo>
                      <a:pt x="266" y="565"/>
                    </a:lnTo>
                    <a:lnTo>
                      <a:pt x="266" y="592"/>
                    </a:lnTo>
                    <a:lnTo>
                      <a:pt x="237" y="592"/>
                    </a:lnTo>
                    <a:lnTo>
                      <a:pt x="207" y="622"/>
                    </a:lnTo>
                    <a:lnTo>
                      <a:pt x="207" y="652"/>
                    </a:lnTo>
                    <a:lnTo>
                      <a:pt x="237" y="652"/>
                    </a:lnTo>
                    <a:lnTo>
                      <a:pt x="266" y="622"/>
                    </a:lnTo>
                    <a:lnTo>
                      <a:pt x="295" y="652"/>
                    </a:lnTo>
                    <a:lnTo>
                      <a:pt x="237" y="652"/>
                    </a:lnTo>
                    <a:lnTo>
                      <a:pt x="207" y="683"/>
                    </a:lnTo>
                    <a:lnTo>
                      <a:pt x="237" y="711"/>
                    </a:lnTo>
                    <a:lnTo>
                      <a:pt x="177" y="711"/>
                    </a:lnTo>
                    <a:lnTo>
                      <a:pt x="177" y="741"/>
                    </a:lnTo>
                    <a:lnTo>
                      <a:pt x="88" y="741"/>
                    </a:lnTo>
                    <a:lnTo>
                      <a:pt x="58" y="771"/>
                    </a:lnTo>
                    <a:lnTo>
                      <a:pt x="30" y="741"/>
                    </a:lnTo>
                    <a:lnTo>
                      <a:pt x="0" y="741"/>
                    </a:lnTo>
                    <a:lnTo>
                      <a:pt x="0" y="801"/>
                    </a:lnTo>
                    <a:lnTo>
                      <a:pt x="295" y="801"/>
                    </a:lnTo>
                    <a:lnTo>
                      <a:pt x="325" y="771"/>
                    </a:lnTo>
                    <a:lnTo>
                      <a:pt x="386" y="771"/>
                    </a:lnTo>
                    <a:lnTo>
                      <a:pt x="355" y="801"/>
                    </a:lnTo>
                    <a:lnTo>
                      <a:pt x="386" y="801"/>
                    </a:lnTo>
                    <a:lnTo>
                      <a:pt x="414" y="829"/>
                    </a:lnTo>
                    <a:lnTo>
                      <a:pt x="444" y="801"/>
                    </a:lnTo>
                    <a:lnTo>
                      <a:pt x="444" y="829"/>
                    </a:lnTo>
                    <a:lnTo>
                      <a:pt x="473" y="829"/>
                    </a:lnTo>
                    <a:lnTo>
                      <a:pt x="504" y="801"/>
                    </a:lnTo>
                    <a:lnTo>
                      <a:pt x="532" y="829"/>
                    </a:lnTo>
                    <a:lnTo>
                      <a:pt x="504" y="859"/>
                    </a:lnTo>
                    <a:lnTo>
                      <a:pt x="504" y="890"/>
                    </a:lnTo>
                    <a:lnTo>
                      <a:pt x="651" y="890"/>
                    </a:lnTo>
                    <a:lnTo>
                      <a:pt x="680" y="920"/>
                    </a:lnTo>
                    <a:lnTo>
                      <a:pt x="769" y="920"/>
                    </a:lnTo>
                    <a:lnTo>
                      <a:pt x="800" y="947"/>
                    </a:lnTo>
                    <a:lnTo>
                      <a:pt x="887" y="947"/>
                    </a:lnTo>
                    <a:lnTo>
                      <a:pt x="918" y="920"/>
                    </a:lnTo>
                    <a:lnTo>
                      <a:pt x="1037" y="920"/>
                    </a:lnTo>
                    <a:lnTo>
                      <a:pt x="1067" y="890"/>
                    </a:lnTo>
                    <a:lnTo>
                      <a:pt x="1096" y="890"/>
                    </a:lnTo>
                    <a:lnTo>
                      <a:pt x="1067" y="859"/>
                    </a:lnTo>
                    <a:lnTo>
                      <a:pt x="1096" y="829"/>
                    </a:lnTo>
                    <a:lnTo>
                      <a:pt x="1274" y="829"/>
                    </a:lnTo>
                    <a:lnTo>
                      <a:pt x="1333" y="771"/>
                    </a:lnTo>
                    <a:lnTo>
                      <a:pt x="1333" y="801"/>
                    </a:lnTo>
                    <a:lnTo>
                      <a:pt x="1422" y="801"/>
                    </a:lnTo>
                    <a:lnTo>
                      <a:pt x="1453" y="771"/>
                    </a:lnTo>
                    <a:lnTo>
                      <a:pt x="1481" y="771"/>
                    </a:lnTo>
                    <a:lnTo>
                      <a:pt x="1481" y="741"/>
                    </a:lnTo>
                    <a:lnTo>
                      <a:pt x="1541" y="741"/>
                    </a:lnTo>
                    <a:lnTo>
                      <a:pt x="1571" y="711"/>
                    </a:lnTo>
                    <a:lnTo>
                      <a:pt x="1599" y="711"/>
                    </a:lnTo>
                    <a:lnTo>
                      <a:pt x="1629" y="683"/>
                    </a:lnTo>
                    <a:lnTo>
                      <a:pt x="1690" y="683"/>
                    </a:lnTo>
                    <a:lnTo>
                      <a:pt x="1717" y="652"/>
                    </a:lnTo>
                    <a:lnTo>
                      <a:pt x="1778" y="652"/>
                    </a:lnTo>
                    <a:lnTo>
                      <a:pt x="1808" y="683"/>
                    </a:lnTo>
                    <a:lnTo>
                      <a:pt x="1867" y="622"/>
                    </a:lnTo>
                    <a:lnTo>
                      <a:pt x="1926" y="622"/>
                    </a:lnTo>
                    <a:lnTo>
                      <a:pt x="1955" y="592"/>
                    </a:lnTo>
                    <a:lnTo>
                      <a:pt x="1926" y="565"/>
                    </a:lnTo>
                    <a:lnTo>
                      <a:pt x="1955" y="565"/>
                    </a:lnTo>
                    <a:lnTo>
                      <a:pt x="1985" y="534"/>
                    </a:lnTo>
                    <a:lnTo>
                      <a:pt x="2015" y="534"/>
                    </a:lnTo>
                    <a:lnTo>
                      <a:pt x="2045" y="504"/>
                    </a:lnTo>
                    <a:lnTo>
                      <a:pt x="2074" y="504"/>
                    </a:lnTo>
                    <a:lnTo>
                      <a:pt x="2104" y="474"/>
                    </a:lnTo>
                    <a:lnTo>
                      <a:pt x="2133" y="474"/>
                    </a:lnTo>
                    <a:lnTo>
                      <a:pt x="2074" y="445"/>
                    </a:lnTo>
                    <a:lnTo>
                      <a:pt x="2192" y="445"/>
                    </a:lnTo>
                    <a:lnTo>
                      <a:pt x="2192" y="416"/>
                    </a:lnTo>
                    <a:lnTo>
                      <a:pt x="2163" y="386"/>
                    </a:lnTo>
                    <a:lnTo>
                      <a:pt x="2192" y="386"/>
                    </a:lnTo>
                    <a:lnTo>
                      <a:pt x="2192" y="356"/>
                    </a:lnTo>
                    <a:lnTo>
                      <a:pt x="2163" y="356"/>
                    </a:lnTo>
                    <a:lnTo>
                      <a:pt x="2192" y="327"/>
                    </a:lnTo>
                    <a:lnTo>
                      <a:pt x="2192" y="297"/>
                    </a:lnTo>
                    <a:lnTo>
                      <a:pt x="2163" y="297"/>
                    </a:lnTo>
                    <a:lnTo>
                      <a:pt x="2133" y="267"/>
                    </a:lnTo>
                    <a:lnTo>
                      <a:pt x="2045" y="267"/>
                    </a:lnTo>
                    <a:lnTo>
                      <a:pt x="1985" y="297"/>
                    </a:lnTo>
                    <a:lnTo>
                      <a:pt x="2045" y="238"/>
                    </a:lnTo>
                    <a:lnTo>
                      <a:pt x="2045" y="209"/>
                    </a:lnTo>
                    <a:lnTo>
                      <a:pt x="2015" y="209"/>
                    </a:lnTo>
                    <a:lnTo>
                      <a:pt x="1985" y="238"/>
                    </a:lnTo>
                    <a:lnTo>
                      <a:pt x="1926" y="238"/>
                    </a:lnTo>
                    <a:lnTo>
                      <a:pt x="1926" y="209"/>
                    </a:lnTo>
                    <a:lnTo>
                      <a:pt x="1955" y="179"/>
                    </a:lnTo>
                    <a:lnTo>
                      <a:pt x="1985" y="179"/>
                    </a:lnTo>
                    <a:lnTo>
                      <a:pt x="1985" y="149"/>
                    </a:lnTo>
                    <a:lnTo>
                      <a:pt x="1926" y="149"/>
                    </a:lnTo>
                    <a:lnTo>
                      <a:pt x="1897" y="118"/>
                    </a:lnTo>
                    <a:lnTo>
                      <a:pt x="1926" y="118"/>
                    </a:lnTo>
                    <a:lnTo>
                      <a:pt x="1926" y="61"/>
                    </a:lnTo>
                    <a:lnTo>
                      <a:pt x="1897" y="61"/>
                    </a:lnTo>
                    <a:lnTo>
                      <a:pt x="1836" y="90"/>
                    </a:lnTo>
                    <a:lnTo>
                      <a:pt x="1836" y="118"/>
                    </a:lnTo>
                    <a:lnTo>
                      <a:pt x="1808" y="90"/>
                    </a:lnTo>
                    <a:lnTo>
                      <a:pt x="1778" y="90"/>
                    </a:lnTo>
                    <a:lnTo>
                      <a:pt x="1748" y="61"/>
                    </a:lnTo>
                    <a:lnTo>
                      <a:pt x="1748" y="31"/>
                    </a:lnTo>
                    <a:close/>
                  </a:path>
                </a:pathLst>
              </a:custGeom>
              <a:solidFill>
                <a:srgbClr val="B28665"/>
              </a:solidFill>
              <a:ln w="9525">
                <a:noFill/>
                <a:round/>
                <a:headEnd/>
                <a:tailEnd/>
              </a:ln>
            </p:spPr>
            <p:txBody>
              <a:bodyPr/>
              <a:lstStyle/>
              <a:p>
                <a:endParaRPr lang="en-GB"/>
              </a:p>
            </p:txBody>
          </p:sp>
          <p:sp>
            <p:nvSpPr>
              <p:cNvPr id="19598" name="Freeform 142"/>
              <p:cNvSpPr>
                <a:spLocks/>
              </p:cNvSpPr>
              <p:nvPr/>
            </p:nvSpPr>
            <p:spPr bwMode="auto">
              <a:xfrm>
                <a:off x="1791" y="1232"/>
                <a:ext cx="22" cy="7"/>
              </a:xfrm>
              <a:custGeom>
                <a:avLst/>
                <a:gdLst/>
                <a:ahLst/>
                <a:cxnLst>
                  <a:cxn ang="0">
                    <a:pos x="0" y="30"/>
                  </a:cxn>
                  <a:cxn ang="0">
                    <a:pos x="59" y="30"/>
                  </a:cxn>
                  <a:cxn ang="0">
                    <a:pos x="89" y="0"/>
                  </a:cxn>
                  <a:cxn ang="0">
                    <a:pos x="29" y="0"/>
                  </a:cxn>
                  <a:cxn ang="0">
                    <a:pos x="0" y="30"/>
                  </a:cxn>
                </a:cxnLst>
                <a:rect l="0" t="0" r="r" b="b"/>
                <a:pathLst>
                  <a:path w="89" h="30">
                    <a:moveTo>
                      <a:pt x="0" y="30"/>
                    </a:moveTo>
                    <a:lnTo>
                      <a:pt x="59" y="30"/>
                    </a:lnTo>
                    <a:lnTo>
                      <a:pt x="89" y="0"/>
                    </a:lnTo>
                    <a:lnTo>
                      <a:pt x="29" y="0"/>
                    </a:lnTo>
                    <a:lnTo>
                      <a:pt x="0" y="30"/>
                    </a:lnTo>
                    <a:close/>
                  </a:path>
                </a:pathLst>
              </a:custGeom>
              <a:solidFill>
                <a:srgbClr val="B28665"/>
              </a:solidFill>
              <a:ln w="9525">
                <a:noFill/>
                <a:round/>
                <a:headEnd/>
                <a:tailEnd/>
              </a:ln>
            </p:spPr>
            <p:txBody>
              <a:bodyPr/>
              <a:lstStyle/>
              <a:p>
                <a:endParaRPr lang="en-GB"/>
              </a:p>
            </p:txBody>
          </p:sp>
          <p:sp>
            <p:nvSpPr>
              <p:cNvPr id="19599" name="Freeform 143"/>
              <p:cNvSpPr>
                <a:spLocks/>
              </p:cNvSpPr>
              <p:nvPr/>
            </p:nvSpPr>
            <p:spPr bwMode="auto">
              <a:xfrm>
                <a:off x="2183" y="1543"/>
                <a:ext cx="30" cy="22"/>
              </a:xfrm>
              <a:custGeom>
                <a:avLst/>
                <a:gdLst/>
                <a:ahLst/>
                <a:cxnLst>
                  <a:cxn ang="0">
                    <a:pos x="0" y="89"/>
                  </a:cxn>
                  <a:cxn ang="0">
                    <a:pos x="30" y="89"/>
                  </a:cxn>
                  <a:cxn ang="0">
                    <a:pos x="61" y="59"/>
                  </a:cxn>
                  <a:cxn ang="0">
                    <a:pos x="88" y="89"/>
                  </a:cxn>
                  <a:cxn ang="0">
                    <a:pos x="88" y="59"/>
                  </a:cxn>
                  <a:cxn ang="0">
                    <a:pos x="61" y="29"/>
                  </a:cxn>
                  <a:cxn ang="0">
                    <a:pos x="88" y="29"/>
                  </a:cxn>
                  <a:cxn ang="0">
                    <a:pos x="88" y="59"/>
                  </a:cxn>
                  <a:cxn ang="0">
                    <a:pos x="118" y="59"/>
                  </a:cxn>
                  <a:cxn ang="0">
                    <a:pos x="118" y="30"/>
                  </a:cxn>
                  <a:cxn ang="0">
                    <a:pos x="88" y="0"/>
                  </a:cxn>
                  <a:cxn ang="0">
                    <a:pos x="30" y="0"/>
                  </a:cxn>
                  <a:cxn ang="0">
                    <a:pos x="30" y="59"/>
                  </a:cxn>
                  <a:cxn ang="0">
                    <a:pos x="0" y="59"/>
                  </a:cxn>
                  <a:cxn ang="0">
                    <a:pos x="0" y="89"/>
                  </a:cxn>
                </a:cxnLst>
                <a:rect l="0" t="0" r="r" b="b"/>
                <a:pathLst>
                  <a:path w="118" h="89">
                    <a:moveTo>
                      <a:pt x="0" y="89"/>
                    </a:moveTo>
                    <a:lnTo>
                      <a:pt x="30" y="89"/>
                    </a:lnTo>
                    <a:lnTo>
                      <a:pt x="61" y="59"/>
                    </a:lnTo>
                    <a:lnTo>
                      <a:pt x="88" y="89"/>
                    </a:lnTo>
                    <a:lnTo>
                      <a:pt x="88" y="59"/>
                    </a:lnTo>
                    <a:lnTo>
                      <a:pt x="61" y="29"/>
                    </a:lnTo>
                    <a:lnTo>
                      <a:pt x="88" y="29"/>
                    </a:lnTo>
                    <a:lnTo>
                      <a:pt x="88" y="59"/>
                    </a:lnTo>
                    <a:lnTo>
                      <a:pt x="118" y="59"/>
                    </a:lnTo>
                    <a:lnTo>
                      <a:pt x="118" y="30"/>
                    </a:lnTo>
                    <a:lnTo>
                      <a:pt x="88" y="0"/>
                    </a:lnTo>
                    <a:lnTo>
                      <a:pt x="30" y="0"/>
                    </a:lnTo>
                    <a:lnTo>
                      <a:pt x="30" y="59"/>
                    </a:lnTo>
                    <a:lnTo>
                      <a:pt x="0" y="59"/>
                    </a:lnTo>
                    <a:lnTo>
                      <a:pt x="0" y="89"/>
                    </a:lnTo>
                    <a:close/>
                  </a:path>
                </a:pathLst>
              </a:custGeom>
              <a:solidFill>
                <a:srgbClr val="FECC2E"/>
              </a:solidFill>
              <a:ln w="9525">
                <a:noFill/>
                <a:round/>
                <a:headEnd/>
                <a:tailEnd/>
              </a:ln>
            </p:spPr>
            <p:txBody>
              <a:bodyPr/>
              <a:lstStyle/>
              <a:p>
                <a:endParaRPr lang="en-GB"/>
              </a:p>
            </p:txBody>
          </p:sp>
          <p:sp>
            <p:nvSpPr>
              <p:cNvPr id="19600" name="Freeform 144"/>
              <p:cNvSpPr>
                <a:spLocks/>
              </p:cNvSpPr>
              <p:nvPr/>
            </p:nvSpPr>
            <p:spPr bwMode="auto">
              <a:xfrm>
                <a:off x="2205" y="1565"/>
                <a:ext cx="8" cy="7"/>
              </a:xfrm>
              <a:custGeom>
                <a:avLst/>
                <a:gdLst/>
                <a:ahLst/>
                <a:cxnLst>
                  <a:cxn ang="0">
                    <a:pos x="30" y="30"/>
                  </a:cxn>
                  <a:cxn ang="0">
                    <a:pos x="30" y="0"/>
                  </a:cxn>
                  <a:cxn ang="0">
                    <a:pos x="0" y="0"/>
                  </a:cxn>
                  <a:cxn ang="0">
                    <a:pos x="30" y="30"/>
                  </a:cxn>
                </a:cxnLst>
                <a:rect l="0" t="0" r="r" b="b"/>
                <a:pathLst>
                  <a:path w="30" h="30">
                    <a:moveTo>
                      <a:pt x="30" y="30"/>
                    </a:moveTo>
                    <a:lnTo>
                      <a:pt x="30" y="0"/>
                    </a:lnTo>
                    <a:lnTo>
                      <a:pt x="0" y="0"/>
                    </a:lnTo>
                    <a:lnTo>
                      <a:pt x="30" y="30"/>
                    </a:lnTo>
                    <a:close/>
                  </a:path>
                </a:pathLst>
              </a:custGeom>
              <a:solidFill>
                <a:srgbClr val="FECC2E"/>
              </a:solidFill>
              <a:ln w="9525">
                <a:noFill/>
                <a:round/>
                <a:headEnd/>
                <a:tailEnd/>
              </a:ln>
            </p:spPr>
            <p:txBody>
              <a:bodyPr/>
              <a:lstStyle/>
              <a:p>
                <a:endParaRPr lang="en-GB"/>
              </a:p>
            </p:txBody>
          </p:sp>
          <p:sp>
            <p:nvSpPr>
              <p:cNvPr id="19601" name="Freeform 145"/>
              <p:cNvSpPr>
                <a:spLocks/>
              </p:cNvSpPr>
              <p:nvPr/>
            </p:nvSpPr>
            <p:spPr bwMode="auto">
              <a:xfrm>
                <a:off x="2390" y="1787"/>
                <a:ext cx="23" cy="22"/>
              </a:xfrm>
              <a:custGeom>
                <a:avLst/>
                <a:gdLst/>
                <a:ahLst/>
                <a:cxnLst>
                  <a:cxn ang="0">
                    <a:pos x="60" y="0"/>
                  </a:cxn>
                  <a:cxn ang="0">
                    <a:pos x="30" y="0"/>
                  </a:cxn>
                  <a:cxn ang="0">
                    <a:pos x="0" y="29"/>
                  </a:cxn>
                  <a:cxn ang="0">
                    <a:pos x="60" y="89"/>
                  </a:cxn>
                  <a:cxn ang="0">
                    <a:pos x="88" y="59"/>
                  </a:cxn>
                  <a:cxn ang="0">
                    <a:pos x="60" y="29"/>
                  </a:cxn>
                  <a:cxn ang="0">
                    <a:pos x="60" y="0"/>
                  </a:cxn>
                </a:cxnLst>
                <a:rect l="0" t="0" r="r" b="b"/>
                <a:pathLst>
                  <a:path w="88" h="89">
                    <a:moveTo>
                      <a:pt x="60" y="0"/>
                    </a:moveTo>
                    <a:lnTo>
                      <a:pt x="30" y="0"/>
                    </a:lnTo>
                    <a:lnTo>
                      <a:pt x="0" y="29"/>
                    </a:lnTo>
                    <a:lnTo>
                      <a:pt x="60" y="89"/>
                    </a:lnTo>
                    <a:lnTo>
                      <a:pt x="88" y="59"/>
                    </a:lnTo>
                    <a:lnTo>
                      <a:pt x="60" y="29"/>
                    </a:lnTo>
                    <a:lnTo>
                      <a:pt x="60" y="0"/>
                    </a:lnTo>
                    <a:close/>
                  </a:path>
                </a:pathLst>
              </a:custGeom>
              <a:solidFill>
                <a:srgbClr val="FECC2E"/>
              </a:solidFill>
              <a:ln w="9525">
                <a:noFill/>
                <a:round/>
                <a:headEnd/>
                <a:tailEnd/>
              </a:ln>
            </p:spPr>
            <p:txBody>
              <a:bodyPr/>
              <a:lstStyle/>
              <a:p>
                <a:endParaRPr lang="en-GB"/>
              </a:p>
            </p:txBody>
          </p:sp>
          <p:sp>
            <p:nvSpPr>
              <p:cNvPr id="19602" name="Freeform 146"/>
              <p:cNvSpPr>
                <a:spLocks/>
              </p:cNvSpPr>
              <p:nvPr/>
            </p:nvSpPr>
            <p:spPr bwMode="auto">
              <a:xfrm>
                <a:off x="2413" y="1802"/>
                <a:ext cx="15" cy="7"/>
              </a:xfrm>
              <a:custGeom>
                <a:avLst/>
                <a:gdLst/>
                <a:ahLst/>
                <a:cxnLst>
                  <a:cxn ang="0">
                    <a:pos x="30" y="30"/>
                  </a:cxn>
                  <a:cxn ang="0">
                    <a:pos x="60" y="0"/>
                  </a:cxn>
                  <a:cxn ang="0">
                    <a:pos x="0" y="0"/>
                  </a:cxn>
                  <a:cxn ang="0">
                    <a:pos x="30" y="30"/>
                  </a:cxn>
                </a:cxnLst>
                <a:rect l="0" t="0" r="r" b="b"/>
                <a:pathLst>
                  <a:path w="60" h="30">
                    <a:moveTo>
                      <a:pt x="30" y="30"/>
                    </a:moveTo>
                    <a:lnTo>
                      <a:pt x="60" y="0"/>
                    </a:lnTo>
                    <a:lnTo>
                      <a:pt x="0" y="0"/>
                    </a:lnTo>
                    <a:lnTo>
                      <a:pt x="30" y="30"/>
                    </a:lnTo>
                    <a:close/>
                  </a:path>
                </a:pathLst>
              </a:custGeom>
              <a:solidFill>
                <a:srgbClr val="FECC2E"/>
              </a:solidFill>
              <a:ln w="9525">
                <a:noFill/>
                <a:round/>
                <a:headEnd/>
                <a:tailEnd/>
              </a:ln>
            </p:spPr>
            <p:txBody>
              <a:bodyPr/>
              <a:lstStyle/>
              <a:p>
                <a:endParaRPr lang="en-GB"/>
              </a:p>
            </p:txBody>
          </p:sp>
          <p:sp>
            <p:nvSpPr>
              <p:cNvPr id="19603" name="Freeform 147"/>
              <p:cNvSpPr>
                <a:spLocks/>
              </p:cNvSpPr>
              <p:nvPr/>
            </p:nvSpPr>
            <p:spPr bwMode="auto">
              <a:xfrm>
                <a:off x="2390" y="1802"/>
                <a:ext cx="8" cy="14"/>
              </a:xfrm>
              <a:custGeom>
                <a:avLst/>
                <a:gdLst/>
                <a:ahLst/>
                <a:cxnLst>
                  <a:cxn ang="0">
                    <a:pos x="0" y="30"/>
                  </a:cxn>
                  <a:cxn ang="0">
                    <a:pos x="30" y="59"/>
                  </a:cxn>
                  <a:cxn ang="0">
                    <a:pos x="30" y="30"/>
                  </a:cxn>
                  <a:cxn ang="0">
                    <a:pos x="0" y="0"/>
                  </a:cxn>
                  <a:cxn ang="0">
                    <a:pos x="0" y="30"/>
                  </a:cxn>
                </a:cxnLst>
                <a:rect l="0" t="0" r="r" b="b"/>
                <a:pathLst>
                  <a:path w="30" h="59">
                    <a:moveTo>
                      <a:pt x="0" y="30"/>
                    </a:moveTo>
                    <a:lnTo>
                      <a:pt x="30" y="59"/>
                    </a:lnTo>
                    <a:lnTo>
                      <a:pt x="30" y="30"/>
                    </a:lnTo>
                    <a:lnTo>
                      <a:pt x="0" y="0"/>
                    </a:lnTo>
                    <a:lnTo>
                      <a:pt x="0" y="30"/>
                    </a:lnTo>
                    <a:close/>
                  </a:path>
                </a:pathLst>
              </a:custGeom>
              <a:solidFill>
                <a:srgbClr val="FECC2E"/>
              </a:solidFill>
              <a:ln w="9525">
                <a:noFill/>
                <a:round/>
                <a:headEnd/>
                <a:tailEnd/>
              </a:ln>
            </p:spPr>
            <p:txBody>
              <a:bodyPr/>
              <a:lstStyle/>
              <a:p>
                <a:endParaRPr lang="en-GB"/>
              </a:p>
            </p:txBody>
          </p:sp>
          <p:sp>
            <p:nvSpPr>
              <p:cNvPr id="19604" name="Freeform 148"/>
              <p:cNvSpPr>
                <a:spLocks/>
              </p:cNvSpPr>
              <p:nvPr/>
            </p:nvSpPr>
            <p:spPr bwMode="auto">
              <a:xfrm>
                <a:off x="2153" y="1839"/>
                <a:ext cx="60" cy="59"/>
              </a:xfrm>
              <a:custGeom>
                <a:avLst/>
                <a:gdLst/>
                <a:ahLst/>
                <a:cxnLst>
                  <a:cxn ang="0">
                    <a:pos x="207" y="28"/>
                  </a:cxn>
                  <a:cxn ang="0">
                    <a:pos x="180" y="28"/>
                  </a:cxn>
                  <a:cxn ang="0">
                    <a:pos x="149" y="58"/>
                  </a:cxn>
                  <a:cxn ang="0">
                    <a:pos x="89" y="58"/>
                  </a:cxn>
                  <a:cxn ang="0">
                    <a:pos x="89" y="88"/>
                  </a:cxn>
                  <a:cxn ang="0">
                    <a:pos x="60" y="119"/>
                  </a:cxn>
                  <a:cxn ang="0">
                    <a:pos x="60" y="88"/>
                  </a:cxn>
                  <a:cxn ang="0">
                    <a:pos x="30" y="88"/>
                  </a:cxn>
                  <a:cxn ang="0">
                    <a:pos x="0" y="119"/>
                  </a:cxn>
                  <a:cxn ang="0">
                    <a:pos x="30" y="146"/>
                  </a:cxn>
                  <a:cxn ang="0">
                    <a:pos x="0" y="176"/>
                  </a:cxn>
                  <a:cxn ang="0">
                    <a:pos x="60" y="176"/>
                  </a:cxn>
                  <a:cxn ang="0">
                    <a:pos x="30" y="207"/>
                  </a:cxn>
                  <a:cxn ang="0">
                    <a:pos x="0" y="207"/>
                  </a:cxn>
                  <a:cxn ang="0">
                    <a:pos x="30" y="237"/>
                  </a:cxn>
                  <a:cxn ang="0">
                    <a:pos x="60" y="237"/>
                  </a:cxn>
                  <a:cxn ang="0">
                    <a:pos x="60" y="207"/>
                  </a:cxn>
                  <a:cxn ang="0">
                    <a:pos x="89" y="176"/>
                  </a:cxn>
                  <a:cxn ang="0">
                    <a:pos x="149" y="176"/>
                  </a:cxn>
                  <a:cxn ang="0">
                    <a:pos x="149" y="146"/>
                  </a:cxn>
                  <a:cxn ang="0">
                    <a:pos x="180" y="146"/>
                  </a:cxn>
                  <a:cxn ang="0">
                    <a:pos x="180" y="119"/>
                  </a:cxn>
                  <a:cxn ang="0">
                    <a:pos x="207" y="88"/>
                  </a:cxn>
                  <a:cxn ang="0">
                    <a:pos x="237" y="88"/>
                  </a:cxn>
                  <a:cxn ang="0">
                    <a:pos x="207" y="58"/>
                  </a:cxn>
                  <a:cxn ang="0">
                    <a:pos x="237" y="58"/>
                  </a:cxn>
                  <a:cxn ang="0">
                    <a:pos x="237" y="0"/>
                  </a:cxn>
                  <a:cxn ang="0">
                    <a:pos x="207" y="28"/>
                  </a:cxn>
                </a:cxnLst>
                <a:rect l="0" t="0" r="r" b="b"/>
                <a:pathLst>
                  <a:path w="237" h="237">
                    <a:moveTo>
                      <a:pt x="207" y="28"/>
                    </a:moveTo>
                    <a:lnTo>
                      <a:pt x="180" y="28"/>
                    </a:lnTo>
                    <a:lnTo>
                      <a:pt x="149" y="58"/>
                    </a:lnTo>
                    <a:lnTo>
                      <a:pt x="89" y="58"/>
                    </a:lnTo>
                    <a:lnTo>
                      <a:pt x="89" y="88"/>
                    </a:lnTo>
                    <a:lnTo>
                      <a:pt x="60" y="119"/>
                    </a:lnTo>
                    <a:lnTo>
                      <a:pt x="60" y="88"/>
                    </a:lnTo>
                    <a:lnTo>
                      <a:pt x="30" y="88"/>
                    </a:lnTo>
                    <a:lnTo>
                      <a:pt x="0" y="119"/>
                    </a:lnTo>
                    <a:lnTo>
                      <a:pt x="30" y="146"/>
                    </a:lnTo>
                    <a:lnTo>
                      <a:pt x="0" y="176"/>
                    </a:lnTo>
                    <a:lnTo>
                      <a:pt x="60" y="176"/>
                    </a:lnTo>
                    <a:lnTo>
                      <a:pt x="30" y="207"/>
                    </a:lnTo>
                    <a:lnTo>
                      <a:pt x="0" y="207"/>
                    </a:lnTo>
                    <a:lnTo>
                      <a:pt x="30" y="237"/>
                    </a:lnTo>
                    <a:lnTo>
                      <a:pt x="60" y="237"/>
                    </a:lnTo>
                    <a:lnTo>
                      <a:pt x="60" y="207"/>
                    </a:lnTo>
                    <a:lnTo>
                      <a:pt x="89" y="176"/>
                    </a:lnTo>
                    <a:lnTo>
                      <a:pt x="149" y="176"/>
                    </a:lnTo>
                    <a:lnTo>
                      <a:pt x="149" y="146"/>
                    </a:lnTo>
                    <a:lnTo>
                      <a:pt x="180" y="146"/>
                    </a:lnTo>
                    <a:lnTo>
                      <a:pt x="180" y="119"/>
                    </a:lnTo>
                    <a:lnTo>
                      <a:pt x="207" y="88"/>
                    </a:lnTo>
                    <a:lnTo>
                      <a:pt x="237" y="88"/>
                    </a:lnTo>
                    <a:lnTo>
                      <a:pt x="207" y="58"/>
                    </a:lnTo>
                    <a:lnTo>
                      <a:pt x="237" y="58"/>
                    </a:lnTo>
                    <a:lnTo>
                      <a:pt x="237" y="0"/>
                    </a:lnTo>
                    <a:lnTo>
                      <a:pt x="207" y="28"/>
                    </a:lnTo>
                    <a:close/>
                  </a:path>
                </a:pathLst>
              </a:custGeom>
              <a:solidFill>
                <a:srgbClr val="FECC2E"/>
              </a:solidFill>
              <a:ln w="9525">
                <a:noFill/>
                <a:round/>
                <a:headEnd/>
                <a:tailEnd/>
              </a:ln>
            </p:spPr>
            <p:txBody>
              <a:bodyPr/>
              <a:lstStyle/>
              <a:p>
                <a:endParaRPr lang="en-GB"/>
              </a:p>
            </p:txBody>
          </p:sp>
          <p:sp>
            <p:nvSpPr>
              <p:cNvPr id="19605" name="Freeform 149"/>
              <p:cNvSpPr>
                <a:spLocks/>
              </p:cNvSpPr>
              <p:nvPr/>
            </p:nvSpPr>
            <p:spPr bwMode="auto">
              <a:xfrm>
                <a:off x="2124" y="1905"/>
                <a:ext cx="22" cy="15"/>
              </a:xfrm>
              <a:custGeom>
                <a:avLst/>
                <a:gdLst/>
                <a:ahLst/>
                <a:cxnLst>
                  <a:cxn ang="0">
                    <a:pos x="30" y="31"/>
                  </a:cxn>
                  <a:cxn ang="0">
                    <a:pos x="60" y="60"/>
                  </a:cxn>
                  <a:cxn ang="0">
                    <a:pos x="60" y="31"/>
                  </a:cxn>
                  <a:cxn ang="0">
                    <a:pos x="89" y="31"/>
                  </a:cxn>
                  <a:cxn ang="0">
                    <a:pos x="89" y="0"/>
                  </a:cxn>
                  <a:cxn ang="0">
                    <a:pos x="30" y="0"/>
                  </a:cxn>
                  <a:cxn ang="0">
                    <a:pos x="0" y="31"/>
                  </a:cxn>
                  <a:cxn ang="0">
                    <a:pos x="30" y="31"/>
                  </a:cxn>
                </a:cxnLst>
                <a:rect l="0" t="0" r="r" b="b"/>
                <a:pathLst>
                  <a:path w="89" h="60">
                    <a:moveTo>
                      <a:pt x="30" y="31"/>
                    </a:moveTo>
                    <a:lnTo>
                      <a:pt x="60" y="60"/>
                    </a:lnTo>
                    <a:lnTo>
                      <a:pt x="60" y="31"/>
                    </a:lnTo>
                    <a:lnTo>
                      <a:pt x="89" y="31"/>
                    </a:lnTo>
                    <a:lnTo>
                      <a:pt x="89" y="0"/>
                    </a:lnTo>
                    <a:lnTo>
                      <a:pt x="30" y="0"/>
                    </a:lnTo>
                    <a:lnTo>
                      <a:pt x="0" y="31"/>
                    </a:lnTo>
                    <a:lnTo>
                      <a:pt x="30" y="31"/>
                    </a:lnTo>
                    <a:close/>
                  </a:path>
                </a:pathLst>
              </a:custGeom>
              <a:solidFill>
                <a:srgbClr val="FECC2E"/>
              </a:solidFill>
              <a:ln w="9525">
                <a:noFill/>
                <a:round/>
                <a:headEnd/>
                <a:tailEnd/>
              </a:ln>
            </p:spPr>
            <p:txBody>
              <a:bodyPr/>
              <a:lstStyle/>
              <a:p>
                <a:endParaRPr lang="en-GB"/>
              </a:p>
            </p:txBody>
          </p:sp>
          <p:sp>
            <p:nvSpPr>
              <p:cNvPr id="19606" name="Freeform 150"/>
              <p:cNvSpPr>
                <a:spLocks/>
              </p:cNvSpPr>
              <p:nvPr/>
            </p:nvSpPr>
            <p:spPr bwMode="auto">
              <a:xfrm>
                <a:off x="2131" y="1920"/>
                <a:ext cx="8" cy="8"/>
              </a:xfrm>
              <a:custGeom>
                <a:avLst/>
                <a:gdLst/>
                <a:ahLst/>
                <a:cxnLst>
                  <a:cxn ang="0">
                    <a:pos x="30" y="0"/>
                  </a:cxn>
                  <a:cxn ang="0">
                    <a:pos x="0" y="0"/>
                  </a:cxn>
                  <a:cxn ang="0">
                    <a:pos x="30" y="30"/>
                  </a:cxn>
                  <a:cxn ang="0">
                    <a:pos x="30" y="0"/>
                  </a:cxn>
                </a:cxnLst>
                <a:rect l="0" t="0" r="r" b="b"/>
                <a:pathLst>
                  <a:path w="30" h="30">
                    <a:moveTo>
                      <a:pt x="30" y="0"/>
                    </a:moveTo>
                    <a:lnTo>
                      <a:pt x="0" y="0"/>
                    </a:lnTo>
                    <a:lnTo>
                      <a:pt x="30" y="30"/>
                    </a:lnTo>
                    <a:lnTo>
                      <a:pt x="30" y="0"/>
                    </a:lnTo>
                    <a:close/>
                  </a:path>
                </a:pathLst>
              </a:custGeom>
              <a:solidFill>
                <a:srgbClr val="FECC2E"/>
              </a:solidFill>
              <a:ln w="9525">
                <a:noFill/>
                <a:round/>
                <a:headEnd/>
                <a:tailEnd/>
              </a:ln>
            </p:spPr>
            <p:txBody>
              <a:bodyPr/>
              <a:lstStyle/>
              <a:p>
                <a:endParaRPr lang="en-GB"/>
              </a:p>
            </p:txBody>
          </p:sp>
          <p:sp>
            <p:nvSpPr>
              <p:cNvPr id="19607" name="Freeform 151"/>
              <p:cNvSpPr>
                <a:spLocks/>
              </p:cNvSpPr>
              <p:nvPr/>
            </p:nvSpPr>
            <p:spPr bwMode="auto">
              <a:xfrm>
                <a:off x="2124" y="1928"/>
                <a:ext cx="15" cy="22"/>
              </a:xfrm>
              <a:custGeom>
                <a:avLst/>
                <a:gdLst/>
                <a:ahLst/>
                <a:cxnLst>
                  <a:cxn ang="0">
                    <a:pos x="30" y="0"/>
                  </a:cxn>
                  <a:cxn ang="0">
                    <a:pos x="0" y="28"/>
                  </a:cxn>
                  <a:cxn ang="0">
                    <a:pos x="0" y="59"/>
                  </a:cxn>
                  <a:cxn ang="0">
                    <a:pos x="30" y="89"/>
                  </a:cxn>
                  <a:cxn ang="0">
                    <a:pos x="30" y="59"/>
                  </a:cxn>
                  <a:cxn ang="0">
                    <a:pos x="60" y="28"/>
                  </a:cxn>
                  <a:cxn ang="0">
                    <a:pos x="30" y="0"/>
                  </a:cxn>
                </a:cxnLst>
                <a:rect l="0" t="0" r="r" b="b"/>
                <a:pathLst>
                  <a:path w="60" h="89">
                    <a:moveTo>
                      <a:pt x="30" y="0"/>
                    </a:moveTo>
                    <a:lnTo>
                      <a:pt x="0" y="28"/>
                    </a:lnTo>
                    <a:lnTo>
                      <a:pt x="0" y="59"/>
                    </a:lnTo>
                    <a:lnTo>
                      <a:pt x="30" y="89"/>
                    </a:lnTo>
                    <a:lnTo>
                      <a:pt x="30" y="59"/>
                    </a:lnTo>
                    <a:lnTo>
                      <a:pt x="60" y="28"/>
                    </a:lnTo>
                    <a:lnTo>
                      <a:pt x="30" y="0"/>
                    </a:lnTo>
                    <a:close/>
                  </a:path>
                </a:pathLst>
              </a:custGeom>
              <a:solidFill>
                <a:srgbClr val="FECC2E"/>
              </a:solidFill>
              <a:ln w="9525">
                <a:noFill/>
                <a:round/>
                <a:headEnd/>
                <a:tailEnd/>
              </a:ln>
            </p:spPr>
            <p:txBody>
              <a:bodyPr/>
              <a:lstStyle/>
              <a:p>
                <a:endParaRPr lang="en-GB"/>
              </a:p>
            </p:txBody>
          </p:sp>
          <p:sp>
            <p:nvSpPr>
              <p:cNvPr id="19608" name="Freeform 152"/>
              <p:cNvSpPr>
                <a:spLocks/>
              </p:cNvSpPr>
              <p:nvPr/>
            </p:nvSpPr>
            <p:spPr bwMode="auto">
              <a:xfrm>
                <a:off x="2168" y="2046"/>
                <a:ext cx="30" cy="22"/>
              </a:xfrm>
              <a:custGeom>
                <a:avLst/>
                <a:gdLst/>
                <a:ahLst/>
                <a:cxnLst>
                  <a:cxn ang="0">
                    <a:pos x="89" y="0"/>
                  </a:cxn>
                  <a:cxn ang="0">
                    <a:pos x="29" y="0"/>
                  </a:cxn>
                  <a:cxn ang="0">
                    <a:pos x="29" y="29"/>
                  </a:cxn>
                  <a:cxn ang="0">
                    <a:pos x="0" y="89"/>
                  </a:cxn>
                  <a:cxn ang="0">
                    <a:pos x="29" y="59"/>
                  </a:cxn>
                  <a:cxn ang="0">
                    <a:pos x="59" y="59"/>
                  </a:cxn>
                  <a:cxn ang="0">
                    <a:pos x="59" y="89"/>
                  </a:cxn>
                  <a:cxn ang="0">
                    <a:pos x="89" y="89"/>
                  </a:cxn>
                  <a:cxn ang="0">
                    <a:pos x="120" y="59"/>
                  </a:cxn>
                  <a:cxn ang="0">
                    <a:pos x="120" y="29"/>
                  </a:cxn>
                  <a:cxn ang="0">
                    <a:pos x="89" y="0"/>
                  </a:cxn>
                </a:cxnLst>
                <a:rect l="0" t="0" r="r" b="b"/>
                <a:pathLst>
                  <a:path w="120" h="89">
                    <a:moveTo>
                      <a:pt x="89" y="0"/>
                    </a:moveTo>
                    <a:lnTo>
                      <a:pt x="29" y="0"/>
                    </a:lnTo>
                    <a:lnTo>
                      <a:pt x="29" y="29"/>
                    </a:lnTo>
                    <a:lnTo>
                      <a:pt x="0" y="89"/>
                    </a:lnTo>
                    <a:lnTo>
                      <a:pt x="29" y="59"/>
                    </a:lnTo>
                    <a:lnTo>
                      <a:pt x="59" y="59"/>
                    </a:lnTo>
                    <a:lnTo>
                      <a:pt x="59" y="89"/>
                    </a:lnTo>
                    <a:lnTo>
                      <a:pt x="89" y="89"/>
                    </a:lnTo>
                    <a:lnTo>
                      <a:pt x="120" y="59"/>
                    </a:lnTo>
                    <a:lnTo>
                      <a:pt x="120" y="29"/>
                    </a:lnTo>
                    <a:lnTo>
                      <a:pt x="89" y="0"/>
                    </a:lnTo>
                    <a:close/>
                  </a:path>
                </a:pathLst>
              </a:custGeom>
              <a:solidFill>
                <a:srgbClr val="FECC2E"/>
              </a:solidFill>
              <a:ln w="9525">
                <a:noFill/>
                <a:round/>
                <a:headEnd/>
                <a:tailEnd/>
              </a:ln>
            </p:spPr>
            <p:txBody>
              <a:bodyPr/>
              <a:lstStyle/>
              <a:p>
                <a:endParaRPr lang="en-GB"/>
              </a:p>
            </p:txBody>
          </p:sp>
          <p:sp>
            <p:nvSpPr>
              <p:cNvPr id="19609" name="Freeform 153"/>
              <p:cNvSpPr>
                <a:spLocks/>
              </p:cNvSpPr>
              <p:nvPr/>
            </p:nvSpPr>
            <p:spPr bwMode="auto">
              <a:xfrm>
                <a:off x="2198" y="2023"/>
                <a:ext cx="22" cy="30"/>
              </a:xfrm>
              <a:custGeom>
                <a:avLst/>
                <a:gdLst/>
                <a:ahLst/>
                <a:cxnLst>
                  <a:cxn ang="0">
                    <a:pos x="27" y="30"/>
                  </a:cxn>
                  <a:cxn ang="0">
                    <a:pos x="27" y="60"/>
                  </a:cxn>
                  <a:cxn ang="0">
                    <a:pos x="0" y="89"/>
                  </a:cxn>
                  <a:cxn ang="0">
                    <a:pos x="27" y="118"/>
                  </a:cxn>
                  <a:cxn ang="0">
                    <a:pos x="27" y="89"/>
                  </a:cxn>
                  <a:cxn ang="0">
                    <a:pos x="87" y="30"/>
                  </a:cxn>
                  <a:cxn ang="0">
                    <a:pos x="87" y="0"/>
                  </a:cxn>
                  <a:cxn ang="0">
                    <a:pos x="27" y="30"/>
                  </a:cxn>
                </a:cxnLst>
                <a:rect l="0" t="0" r="r" b="b"/>
                <a:pathLst>
                  <a:path w="87" h="118">
                    <a:moveTo>
                      <a:pt x="27" y="30"/>
                    </a:moveTo>
                    <a:lnTo>
                      <a:pt x="27" y="60"/>
                    </a:lnTo>
                    <a:lnTo>
                      <a:pt x="0" y="89"/>
                    </a:lnTo>
                    <a:lnTo>
                      <a:pt x="27" y="118"/>
                    </a:lnTo>
                    <a:lnTo>
                      <a:pt x="27" y="89"/>
                    </a:lnTo>
                    <a:lnTo>
                      <a:pt x="87" y="30"/>
                    </a:lnTo>
                    <a:lnTo>
                      <a:pt x="87" y="0"/>
                    </a:lnTo>
                    <a:lnTo>
                      <a:pt x="27" y="30"/>
                    </a:lnTo>
                    <a:close/>
                  </a:path>
                </a:pathLst>
              </a:custGeom>
              <a:solidFill>
                <a:srgbClr val="FECC2E"/>
              </a:solidFill>
              <a:ln w="9525">
                <a:noFill/>
                <a:round/>
                <a:headEnd/>
                <a:tailEnd/>
              </a:ln>
            </p:spPr>
            <p:txBody>
              <a:bodyPr/>
              <a:lstStyle/>
              <a:p>
                <a:endParaRPr lang="en-GB"/>
              </a:p>
            </p:txBody>
          </p:sp>
          <p:sp>
            <p:nvSpPr>
              <p:cNvPr id="19610" name="Freeform 154"/>
              <p:cNvSpPr>
                <a:spLocks noEditPoints="1"/>
              </p:cNvSpPr>
              <p:nvPr/>
            </p:nvSpPr>
            <p:spPr bwMode="auto">
              <a:xfrm>
                <a:off x="1887" y="2090"/>
                <a:ext cx="288" cy="311"/>
              </a:xfrm>
              <a:custGeom>
                <a:avLst/>
                <a:gdLst/>
                <a:ahLst/>
                <a:cxnLst>
                  <a:cxn ang="0">
                    <a:pos x="800" y="30"/>
                  </a:cxn>
                  <a:cxn ang="0">
                    <a:pos x="741" y="30"/>
                  </a:cxn>
                  <a:cxn ang="0">
                    <a:pos x="652" y="89"/>
                  </a:cxn>
                  <a:cxn ang="0">
                    <a:pos x="593" y="149"/>
                  </a:cxn>
                  <a:cxn ang="0">
                    <a:pos x="534" y="207"/>
                  </a:cxn>
                  <a:cxn ang="0">
                    <a:pos x="623" y="295"/>
                  </a:cxn>
                  <a:cxn ang="0">
                    <a:pos x="562" y="356"/>
                  </a:cxn>
                  <a:cxn ang="0">
                    <a:pos x="355" y="325"/>
                  </a:cxn>
                  <a:cxn ang="0">
                    <a:pos x="209" y="356"/>
                  </a:cxn>
                  <a:cxn ang="0">
                    <a:pos x="209" y="386"/>
                  </a:cxn>
                  <a:cxn ang="0">
                    <a:pos x="209" y="445"/>
                  </a:cxn>
                  <a:cxn ang="0">
                    <a:pos x="297" y="474"/>
                  </a:cxn>
                  <a:cxn ang="0">
                    <a:pos x="178" y="532"/>
                  </a:cxn>
                  <a:cxn ang="0">
                    <a:pos x="178" y="593"/>
                  </a:cxn>
                  <a:cxn ang="0">
                    <a:pos x="148" y="623"/>
                  </a:cxn>
                  <a:cxn ang="0">
                    <a:pos x="178" y="623"/>
                  </a:cxn>
                  <a:cxn ang="0">
                    <a:pos x="266" y="651"/>
                  </a:cxn>
                  <a:cxn ang="0">
                    <a:pos x="416" y="711"/>
                  </a:cxn>
                  <a:cxn ang="0">
                    <a:pos x="297" y="800"/>
                  </a:cxn>
                  <a:cxn ang="0">
                    <a:pos x="209" y="888"/>
                  </a:cxn>
                  <a:cxn ang="0">
                    <a:pos x="148" y="948"/>
                  </a:cxn>
                  <a:cxn ang="0">
                    <a:pos x="118" y="1006"/>
                  </a:cxn>
                  <a:cxn ang="0">
                    <a:pos x="29" y="1006"/>
                  </a:cxn>
                  <a:cxn ang="0">
                    <a:pos x="29" y="1036"/>
                  </a:cxn>
                  <a:cxn ang="0">
                    <a:pos x="59" y="1066"/>
                  </a:cxn>
                  <a:cxn ang="0">
                    <a:pos x="0" y="1125"/>
                  </a:cxn>
                  <a:cxn ang="0">
                    <a:pos x="59" y="1185"/>
                  </a:cxn>
                  <a:cxn ang="0">
                    <a:pos x="148" y="1125"/>
                  </a:cxn>
                  <a:cxn ang="0">
                    <a:pos x="118" y="1154"/>
                  </a:cxn>
                  <a:cxn ang="0">
                    <a:pos x="178" y="1185"/>
                  </a:cxn>
                  <a:cxn ang="0">
                    <a:pos x="355" y="1243"/>
                  </a:cxn>
                  <a:cxn ang="0">
                    <a:pos x="473" y="1185"/>
                  </a:cxn>
                  <a:cxn ang="0">
                    <a:pos x="504" y="1125"/>
                  </a:cxn>
                  <a:cxn ang="0">
                    <a:pos x="593" y="1154"/>
                  </a:cxn>
                  <a:cxn ang="0">
                    <a:pos x="652" y="1097"/>
                  </a:cxn>
                  <a:cxn ang="0">
                    <a:pos x="741" y="1066"/>
                  </a:cxn>
                  <a:cxn ang="0">
                    <a:pos x="889" y="1006"/>
                  </a:cxn>
                  <a:cxn ang="0">
                    <a:pos x="978" y="1036"/>
                  </a:cxn>
                  <a:cxn ang="0">
                    <a:pos x="1037" y="979"/>
                  </a:cxn>
                  <a:cxn ang="0">
                    <a:pos x="1096" y="918"/>
                  </a:cxn>
                  <a:cxn ang="0">
                    <a:pos x="1126" y="800"/>
                  </a:cxn>
                  <a:cxn ang="0">
                    <a:pos x="1126" y="651"/>
                  </a:cxn>
                  <a:cxn ang="0">
                    <a:pos x="1126" y="563"/>
                  </a:cxn>
                  <a:cxn ang="0">
                    <a:pos x="1096" y="445"/>
                  </a:cxn>
                  <a:cxn ang="0">
                    <a:pos x="1126" y="414"/>
                  </a:cxn>
                  <a:cxn ang="0">
                    <a:pos x="1037" y="414"/>
                  </a:cxn>
                  <a:cxn ang="0">
                    <a:pos x="978" y="356"/>
                  </a:cxn>
                  <a:cxn ang="0">
                    <a:pos x="918" y="325"/>
                  </a:cxn>
                  <a:cxn ang="0">
                    <a:pos x="741" y="386"/>
                  </a:cxn>
                  <a:cxn ang="0">
                    <a:pos x="680" y="295"/>
                  </a:cxn>
                  <a:cxn ang="0">
                    <a:pos x="800" y="238"/>
                  </a:cxn>
                  <a:cxn ang="0">
                    <a:pos x="771" y="207"/>
                  </a:cxn>
                  <a:cxn ang="0">
                    <a:pos x="859" y="149"/>
                  </a:cxn>
                  <a:cxn ang="0">
                    <a:pos x="918" y="89"/>
                  </a:cxn>
                  <a:cxn ang="0">
                    <a:pos x="1008" y="30"/>
                  </a:cxn>
                  <a:cxn ang="0">
                    <a:pos x="918" y="30"/>
                  </a:cxn>
                  <a:cxn ang="0">
                    <a:pos x="830" y="119"/>
                  </a:cxn>
                  <a:cxn ang="0">
                    <a:pos x="830" y="61"/>
                  </a:cxn>
                  <a:cxn ang="0">
                    <a:pos x="355" y="888"/>
                  </a:cxn>
                  <a:cxn ang="0">
                    <a:pos x="446" y="859"/>
                  </a:cxn>
                </a:cxnLst>
                <a:rect l="0" t="0" r="r" b="b"/>
                <a:pathLst>
                  <a:path w="1155" h="1243">
                    <a:moveTo>
                      <a:pt x="830" y="61"/>
                    </a:moveTo>
                    <a:lnTo>
                      <a:pt x="830" y="30"/>
                    </a:lnTo>
                    <a:lnTo>
                      <a:pt x="800" y="30"/>
                    </a:lnTo>
                    <a:lnTo>
                      <a:pt x="800" y="61"/>
                    </a:lnTo>
                    <a:lnTo>
                      <a:pt x="771" y="61"/>
                    </a:lnTo>
                    <a:lnTo>
                      <a:pt x="741" y="30"/>
                    </a:lnTo>
                    <a:lnTo>
                      <a:pt x="711" y="61"/>
                    </a:lnTo>
                    <a:lnTo>
                      <a:pt x="652" y="61"/>
                    </a:lnTo>
                    <a:lnTo>
                      <a:pt x="652" y="89"/>
                    </a:lnTo>
                    <a:lnTo>
                      <a:pt x="623" y="119"/>
                    </a:lnTo>
                    <a:lnTo>
                      <a:pt x="623" y="179"/>
                    </a:lnTo>
                    <a:lnTo>
                      <a:pt x="593" y="149"/>
                    </a:lnTo>
                    <a:lnTo>
                      <a:pt x="593" y="179"/>
                    </a:lnTo>
                    <a:lnTo>
                      <a:pt x="562" y="179"/>
                    </a:lnTo>
                    <a:lnTo>
                      <a:pt x="534" y="207"/>
                    </a:lnTo>
                    <a:lnTo>
                      <a:pt x="534" y="238"/>
                    </a:lnTo>
                    <a:lnTo>
                      <a:pt x="680" y="238"/>
                    </a:lnTo>
                    <a:lnTo>
                      <a:pt x="623" y="295"/>
                    </a:lnTo>
                    <a:lnTo>
                      <a:pt x="562" y="295"/>
                    </a:lnTo>
                    <a:lnTo>
                      <a:pt x="534" y="325"/>
                    </a:lnTo>
                    <a:lnTo>
                      <a:pt x="562" y="356"/>
                    </a:lnTo>
                    <a:lnTo>
                      <a:pt x="416" y="356"/>
                    </a:lnTo>
                    <a:lnTo>
                      <a:pt x="416" y="386"/>
                    </a:lnTo>
                    <a:lnTo>
                      <a:pt x="355" y="325"/>
                    </a:lnTo>
                    <a:lnTo>
                      <a:pt x="266" y="325"/>
                    </a:lnTo>
                    <a:lnTo>
                      <a:pt x="266" y="356"/>
                    </a:lnTo>
                    <a:lnTo>
                      <a:pt x="209" y="356"/>
                    </a:lnTo>
                    <a:lnTo>
                      <a:pt x="209" y="325"/>
                    </a:lnTo>
                    <a:lnTo>
                      <a:pt x="178" y="356"/>
                    </a:lnTo>
                    <a:lnTo>
                      <a:pt x="209" y="386"/>
                    </a:lnTo>
                    <a:lnTo>
                      <a:pt x="209" y="414"/>
                    </a:lnTo>
                    <a:lnTo>
                      <a:pt x="236" y="414"/>
                    </a:lnTo>
                    <a:lnTo>
                      <a:pt x="209" y="445"/>
                    </a:lnTo>
                    <a:lnTo>
                      <a:pt x="224" y="460"/>
                    </a:lnTo>
                    <a:lnTo>
                      <a:pt x="209" y="474"/>
                    </a:lnTo>
                    <a:lnTo>
                      <a:pt x="297" y="474"/>
                    </a:lnTo>
                    <a:lnTo>
                      <a:pt x="266" y="504"/>
                    </a:lnTo>
                    <a:lnTo>
                      <a:pt x="209" y="504"/>
                    </a:lnTo>
                    <a:lnTo>
                      <a:pt x="178" y="532"/>
                    </a:lnTo>
                    <a:lnTo>
                      <a:pt x="209" y="563"/>
                    </a:lnTo>
                    <a:lnTo>
                      <a:pt x="178" y="563"/>
                    </a:lnTo>
                    <a:lnTo>
                      <a:pt x="178" y="593"/>
                    </a:lnTo>
                    <a:lnTo>
                      <a:pt x="148" y="563"/>
                    </a:lnTo>
                    <a:lnTo>
                      <a:pt x="118" y="593"/>
                    </a:lnTo>
                    <a:lnTo>
                      <a:pt x="148" y="623"/>
                    </a:lnTo>
                    <a:lnTo>
                      <a:pt x="118" y="623"/>
                    </a:lnTo>
                    <a:lnTo>
                      <a:pt x="148" y="651"/>
                    </a:lnTo>
                    <a:lnTo>
                      <a:pt x="178" y="623"/>
                    </a:lnTo>
                    <a:lnTo>
                      <a:pt x="209" y="623"/>
                    </a:lnTo>
                    <a:lnTo>
                      <a:pt x="178" y="651"/>
                    </a:lnTo>
                    <a:lnTo>
                      <a:pt x="266" y="651"/>
                    </a:lnTo>
                    <a:lnTo>
                      <a:pt x="266" y="681"/>
                    </a:lnTo>
                    <a:lnTo>
                      <a:pt x="446" y="681"/>
                    </a:lnTo>
                    <a:lnTo>
                      <a:pt x="416" y="711"/>
                    </a:lnTo>
                    <a:lnTo>
                      <a:pt x="355" y="711"/>
                    </a:lnTo>
                    <a:lnTo>
                      <a:pt x="297" y="770"/>
                    </a:lnTo>
                    <a:lnTo>
                      <a:pt x="297" y="800"/>
                    </a:lnTo>
                    <a:lnTo>
                      <a:pt x="266" y="859"/>
                    </a:lnTo>
                    <a:lnTo>
                      <a:pt x="236" y="859"/>
                    </a:lnTo>
                    <a:lnTo>
                      <a:pt x="209" y="888"/>
                    </a:lnTo>
                    <a:lnTo>
                      <a:pt x="209" y="918"/>
                    </a:lnTo>
                    <a:lnTo>
                      <a:pt x="178" y="948"/>
                    </a:lnTo>
                    <a:lnTo>
                      <a:pt x="148" y="948"/>
                    </a:lnTo>
                    <a:lnTo>
                      <a:pt x="148" y="979"/>
                    </a:lnTo>
                    <a:lnTo>
                      <a:pt x="178" y="1006"/>
                    </a:lnTo>
                    <a:lnTo>
                      <a:pt x="118" y="1006"/>
                    </a:lnTo>
                    <a:lnTo>
                      <a:pt x="118" y="979"/>
                    </a:lnTo>
                    <a:lnTo>
                      <a:pt x="90" y="1006"/>
                    </a:lnTo>
                    <a:lnTo>
                      <a:pt x="29" y="1006"/>
                    </a:lnTo>
                    <a:lnTo>
                      <a:pt x="0" y="1036"/>
                    </a:lnTo>
                    <a:lnTo>
                      <a:pt x="0" y="1066"/>
                    </a:lnTo>
                    <a:lnTo>
                      <a:pt x="29" y="1036"/>
                    </a:lnTo>
                    <a:lnTo>
                      <a:pt x="118" y="1036"/>
                    </a:lnTo>
                    <a:lnTo>
                      <a:pt x="118" y="1066"/>
                    </a:lnTo>
                    <a:lnTo>
                      <a:pt x="59" y="1066"/>
                    </a:lnTo>
                    <a:lnTo>
                      <a:pt x="29" y="1097"/>
                    </a:lnTo>
                    <a:lnTo>
                      <a:pt x="29" y="1125"/>
                    </a:lnTo>
                    <a:lnTo>
                      <a:pt x="0" y="1125"/>
                    </a:lnTo>
                    <a:lnTo>
                      <a:pt x="0" y="1154"/>
                    </a:lnTo>
                    <a:lnTo>
                      <a:pt x="29" y="1154"/>
                    </a:lnTo>
                    <a:lnTo>
                      <a:pt x="59" y="1185"/>
                    </a:lnTo>
                    <a:lnTo>
                      <a:pt x="90" y="1154"/>
                    </a:lnTo>
                    <a:lnTo>
                      <a:pt x="118" y="1154"/>
                    </a:lnTo>
                    <a:lnTo>
                      <a:pt x="148" y="1125"/>
                    </a:lnTo>
                    <a:lnTo>
                      <a:pt x="178" y="1125"/>
                    </a:lnTo>
                    <a:lnTo>
                      <a:pt x="118" y="1185"/>
                    </a:lnTo>
                    <a:lnTo>
                      <a:pt x="118" y="1154"/>
                    </a:lnTo>
                    <a:lnTo>
                      <a:pt x="59" y="1215"/>
                    </a:lnTo>
                    <a:lnTo>
                      <a:pt x="148" y="1215"/>
                    </a:lnTo>
                    <a:lnTo>
                      <a:pt x="178" y="1185"/>
                    </a:lnTo>
                    <a:lnTo>
                      <a:pt x="236" y="1185"/>
                    </a:lnTo>
                    <a:lnTo>
                      <a:pt x="178" y="1243"/>
                    </a:lnTo>
                    <a:lnTo>
                      <a:pt x="355" y="1243"/>
                    </a:lnTo>
                    <a:lnTo>
                      <a:pt x="386" y="1215"/>
                    </a:lnTo>
                    <a:lnTo>
                      <a:pt x="473" y="1215"/>
                    </a:lnTo>
                    <a:lnTo>
                      <a:pt x="473" y="1185"/>
                    </a:lnTo>
                    <a:lnTo>
                      <a:pt x="534" y="1185"/>
                    </a:lnTo>
                    <a:lnTo>
                      <a:pt x="534" y="1154"/>
                    </a:lnTo>
                    <a:lnTo>
                      <a:pt x="504" y="1125"/>
                    </a:lnTo>
                    <a:lnTo>
                      <a:pt x="562" y="1125"/>
                    </a:lnTo>
                    <a:lnTo>
                      <a:pt x="562" y="1154"/>
                    </a:lnTo>
                    <a:lnTo>
                      <a:pt x="593" y="1154"/>
                    </a:lnTo>
                    <a:lnTo>
                      <a:pt x="623" y="1125"/>
                    </a:lnTo>
                    <a:lnTo>
                      <a:pt x="652" y="1125"/>
                    </a:lnTo>
                    <a:lnTo>
                      <a:pt x="652" y="1097"/>
                    </a:lnTo>
                    <a:lnTo>
                      <a:pt x="741" y="1097"/>
                    </a:lnTo>
                    <a:lnTo>
                      <a:pt x="711" y="1066"/>
                    </a:lnTo>
                    <a:lnTo>
                      <a:pt x="741" y="1066"/>
                    </a:lnTo>
                    <a:lnTo>
                      <a:pt x="771" y="1036"/>
                    </a:lnTo>
                    <a:lnTo>
                      <a:pt x="889" y="1036"/>
                    </a:lnTo>
                    <a:lnTo>
                      <a:pt x="889" y="1006"/>
                    </a:lnTo>
                    <a:lnTo>
                      <a:pt x="918" y="1036"/>
                    </a:lnTo>
                    <a:lnTo>
                      <a:pt x="948" y="1006"/>
                    </a:lnTo>
                    <a:lnTo>
                      <a:pt x="978" y="1036"/>
                    </a:lnTo>
                    <a:lnTo>
                      <a:pt x="1037" y="1036"/>
                    </a:lnTo>
                    <a:lnTo>
                      <a:pt x="1066" y="1006"/>
                    </a:lnTo>
                    <a:lnTo>
                      <a:pt x="1037" y="979"/>
                    </a:lnTo>
                    <a:lnTo>
                      <a:pt x="1066" y="979"/>
                    </a:lnTo>
                    <a:lnTo>
                      <a:pt x="1066" y="948"/>
                    </a:lnTo>
                    <a:lnTo>
                      <a:pt x="1096" y="918"/>
                    </a:lnTo>
                    <a:lnTo>
                      <a:pt x="1096" y="888"/>
                    </a:lnTo>
                    <a:lnTo>
                      <a:pt x="1126" y="859"/>
                    </a:lnTo>
                    <a:lnTo>
                      <a:pt x="1126" y="800"/>
                    </a:lnTo>
                    <a:lnTo>
                      <a:pt x="1155" y="770"/>
                    </a:lnTo>
                    <a:lnTo>
                      <a:pt x="1155" y="681"/>
                    </a:lnTo>
                    <a:lnTo>
                      <a:pt x="1126" y="651"/>
                    </a:lnTo>
                    <a:lnTo>
                      <a:pt x="1155" y="623"/>
                    </a:lnTo>
                    <a:lnTo>
                      <a:pt x="1155" y="563"/>
                    </a:lnTo>
                    <a:lnTo>
                      <a:pt x="1126" y="563"/>
                    </a:lnTo>
                    <a:lnTo>
                      <a:pt x="1126" y="474"/>
                    </a:lnTo>
                    <a:lnTo>
                      <a:pt x="1096" y="474"/>
                    </a:lnTo>
                    <a:lnTo>
                      <a:pt x="1096" y="445"/>
                    </a:lnTo>
                    <a:lnTo>
                      <a:pt x="1126" y="445"/>
                    </a:lnTo>
                    <a:lnTo>
                      <a:pt x="1155" y="414"/>
                    </a:lnTo>
                    <a:lnTo>
                      <a:pt x="1126" y="414"/>
                    </a:lnTo>
                    <a:lnTo>
                      <a:pt x="1126" y="386"/>
                    </a:lnTo>
                    <a:lnTo>
                      <a:pt x="1096" y="414"/>
                    </a:lnTo>
                    <a:lnTo>
                      <a:pt x="1037" y="414"/>
                    </a:lnTo>
                    <a:lnTo>
                      <a:pt x="1037" y="386"/>
                    </a:lnTo>
                    <a:lnTo>
                      <a:pt x="1008" y="386"/>
                    </a:lnTo>
                    <a:lnTo>
                      <a:pt x="978" y="356"/>
                    </a:lnTo>
                    <a:lnTo>
                      <a:pt x="978" y="295"/>
                    </a:lnTo>
                    <a:lnTo>
                      <a:pt x="948" y="325"/>
                    </a:lnTo>
                    <a:lnTo>
                      <a:pt x="918" y="325"/>
                    </a:lnTo>
                    <a:lnTo>
                      <a:pt x="918" y="356"/>
                    </a:lnTo>
                    <a:lnTo>
                      <a:pt x="889" y="386"/>
                    </a:lnTo>
                    <a:lnTo>
                      <a:pt x="741" y="386"/>
                    </a:lnTo>
                    <a:lnTo>
                      <a:pt x="741" y="325"/>
                    </a:lnTo>
                    <a:lnTo>
                      <a:pt x="711" y="325"/>
                    </a:lnTo>
                    <a:lnTo>
                      <a:pt x="680" y="295"/>
                    </a:lnTo>
                    <a:lnTo>
                      <a:pt x="680" y="268"/>
                    </a:lnTo>
                    <a:lnTo>
                      <a:pt x="771" y="268"/>
                    </a:lnTo>
                    <a:lnTo>
                      <a:pt x="800" y="238"/>
                    </a:lnTo>
                    <a:lnTo>
                      <a:pt x="771" y="238"/>
                    </a:lnTo>
                    <a:lnTo>
                      <a:pt x="741" y="207"/>
                    </a:lnTo>
                    <a:lnTo>
                      <a:pt x="771" y="207"/>
                    </a:lnTo>
                    <a:lnTo>
                      <a:pt x="800" y="179"/>
                    </a:lnTo>
                    <a:lnTo>
                      <a:pt x="859" y="179"/>
                    </a:lnTo>
                    <a:lnTo>
                      <a:pt x="859" y="149"/>
                    </a:lnTo>
                    <a:lnTo>
                      <a:pt x="889" y="119"/>
                    </a:lnTo>
                    <a:lnTo>
                      <a:pt x="889" y="89"/>
                    </a:lnTo>
                    <a:lnTo>
                      <a:pt x="918" y="89"/>
                    </a:lnTo>
                    <a:lnTo>
                      <a:pt x="948" y="61"/>
                    </a:lnTo>
                    <a:lnTo>
                      <a:pt x="978" y="61"/>
                    </a:lnTo>
                    <a:lnTo>
                      <a:pt x="1008" y="30"/>
                    </a:lnTo>
                    <a:lnTo>
                      <a:pt x="978" y="30"/>
                    </a:lnTo>
                    <a:lnTo>
                      <a:pt x="948" y="0"/>
                    </a:lnTo>
                    <a:lnTo>
                      <a:pt x="918" y="30"/>
                    </a:lnTo>
                    <a:lnTo>
                      <a:pt x="859" y="30"/>
                    </a:lnTo>
                    <a:lnTo>
                      <a:pt x="859" y="89"/>
                    </a:lnTo>
                    <a:lnTo>
                      <a:pt x="830" y="119"/>
                    </a:lnTo>
                    <a:lnTo>
                      <a:pt x="830" y="89"/>
                    </a:lnTo>
                    <a:lnTo>
                      <a:pt x="859" y="89"/>
                    </a:lnTo>
                    <a:lnTo>
                      <a:pt x="830" y="61"/>
                    </a:lnTo>
                    <a:close/>
                    <a:moveTo>
                      <a:pt x="446" y="859"/>
                    </a:moveTo>
                    <a:lnTo>
                      <a:pt x="416" y="888"/>
                    </a:lnTo>
                    <a:lnTo>
                      <a:pt x="355" y="888"/>
                    </a:lnTo>
                    <a:lnTo>
                      <a:pt x="416" y="829"/>
                    </a:lnTo>
                    <a:lnTo>
                      <a:pt x="416" y="859"/>
                    </a:lnTo>
                    <a:lnTo>
                      <a:pt x="446" y="859"/>
                    </a:lnTo>
                    <a:close/>
                  </a:path>
                </a:pathLst>
              </a:custGeom>
              <a:solidFill>
                <a:srgbClr val="7FC543"/>
              </a:solidFill>
              <a:ln w="9525">
                <a:noFill/>
                <a:round/>
                <a:headEnd/>
                <a:tailEnd/>
              </a:ln>
            </p:spPr>
            <p:txBody>
              <a:bodyPr/>
              <a:lstStyle/>
              <a:p>
                <a:endParaRPr lang="en-GB"/>
              </a:p>
            </p:txBody>
          </p:sp>
          <p:sp>
            <p:nvSpPr>
              <p:cNvPr id="19611" name="Freeform 155"/>
              <p:cNvSpPr>
                <a:spLocks/>
              </p:cNvSpPr>
              <p:nvPr/>
            </p:nvSpPr>
            <p:spPr bwMode="auto">
              <a:xfrm>
                <a:off x="2057" y="2098"/>
                <a:ext cx="171" cy="95"/>
              </a:xfrm>
              <a:custGeom>
                <a:avLst/>
                <a:gdLst/>
                <a:ahLst/>
                <a:cxnLst>
                  <a:cxn ang="0">
                    <a:pos x="0" y="238"/>
                  </a:cxn>
                  <a:cxn ang="0">
                    <a:pos x="0" y="265"/>
                  </a:cxn>
                  <a:cxn ang="0">
                    <a:pos x="31" y="295"/>
                  </a:cxn>
                  <a:cxn ang="0">
                    <a:pos x="61" y="295"/>
                  </a:cxn>
                  <a:cxn ang="0">
                    <a:pos x="61" y="356"/>
                  </a:cxn>
                  <a:cxn ang="0">
                    <a:pos x="209" y="356"/>
                  </a:cxn>
                  <a:cxn ang="0">
                    <a:pos x="238" y="326"/>
                  </a:cxn>
                  <a:cxn ang="0">
                    <a:pos x="238" y="295"/>
                  </a:cxn>
                  <a:cxn ang="0">
                    <a:pos x="268" y="295"/>
                  </a:cxn>
                  <a:cxn ang="0">
                    <a:pos x="298" y="265"/>
                  </a:cxn>
                  <a:cxn ang="0">
                    <a:pos x="298" y="326"/>
                  </a:cxn>
                  <a:cxn ang="0">
                    <a:pos x="328" y="356"/>
                  </a:cxn>
                  <a:cxn ang="0">
                    <a:pos x="357" y="356"/>
                  </a:cxn>
                  <a:cxn ang="0">
                    <a:pos x="357" y="384"/>
                  </a:cxn>
                  <a:cxn ang="0">
                    <a:pos x="416" y="384"/>
                  </a:cxn>
                  <a:cxn ang="0">
                    <a:pos x="446" y="356"/>
                  </a:cxn>
                  <a:cxn ang="0">
                    <a:pos x="446" y="384"/>
                  </a:cxn>
                  <a:cxn ang="0">
                    <a:pos x="475" y="384"/>
                  </a:cxn>
                  <a:cxn ang="0">
                    <a:pos x="535" y="384"/>
                  </a:cxn>
                  <a:cxn ang="0">
                    <a:pos x="566" y="356"/>
                  </a:cxn>
                  <a:cxn ang="0">
                    <a:pos x="566" y="326"/>
                  </a:cxn>
                  <a:cxn ang="0">
                    <a:pos x="623" y="326"/>
                  </a:cxn>
                  <a:cxn ang="0">
                    <a:pos x="653" y="295"/>
                  </a:cxn>
                  <a:cxn ang="0">
                    <a:pos x="623" y="295"/>
                  </a:cxn>
                  <a:cxn ang="0">
                    <a:pos x="623" y="238"/>
                  </a:cxn>
                  <a:cxn ang="0">
                    <a:pos x="653" y="238"/>
                  </a:cxn>
                  <a:cxn ang="0">
                    <a:pos x="653" y="295"/>
                  </a:cxn>
                  <a:cxn ang="0">
                    <a:pos x="684" y="265"/>
                  </a:cxn>
                  <a:cxn ang="0">
                    <a:pos x="684" y="238"/>
                  </a:cxn>
                  <a:cxn ang="0">
                    <a:pos x="653" y="208"/>
                  </a:cxn>
                  <a:cxn ang="0">
                    <a:pos x="653" y="177"/>
                  </a:cxn>
                  <a:cxn ang="0">
                    <a:pos x="593" y="177"/>
                  </a:cxn>
                  <a:cxn ang="0">
                    <a:pos x="566" y="208"/>
                  </a:cxn>
                  <a:cxn ang="0">
                    <a:pos x="566" y="177"/>
                  </a:cxn>
                  <a:cxn ang="0">
                    <a:pos x="593" y="177"/>
                  </a:cxn>
                  <a:cxn ang="0">
                    <a:pos x="623" y="149"/>
                  </a:cxn>
                  <a:cxn ang="0">
                    <a:pos x="593" y="149"/>
                  </a:cxn>
                  <a:cxn ang="0">
                    <a:pos x="593" y="119"/>
                  </a:cxn>
                  <a:cxn ang="0">
                    <a:pos x="566" y="89"/>
                  </a:cxn>
                  <a:cxn ang="0">
                    <a:pos x="566" y="59"/>
                  </a:cxn>
                  <a:cxn ang="0">
                    <a:pos x="535" y="59"/>
                  </a:cxn>
                  <a:cxn ang="0">
                    <a:pos x="535" y="31"/>
                  </a:cxn>
                  <a:cxn ang="0">
                    <a:pos x="505" y="0"/>
                  </a:cxn>
                  <a:cxn ang="0">
                    <a:pos x="416" y="0"/>
                  </a:cxn>
                  <a:cxn ang="0">
                    <a:pos x="386" y="31"/>
                  </a:cxn>
                  <a:cxn ang="0">
                    <a:pos x="328" y="31"/>
                  </a:cxn>
                  <a:cxn ang="0">
                    <a:pos x="298" y="59"/>
                  </a:cxn>
                  <a:cxn ang="0">
                    <a:pos x="238" y="59"/>
                  </a:cxn>
                  <a:cxn ang="0">
                    <a:pos x="209" y="59"/>
                  </a:cxn>
                  <a:cxn ang="0">
                    <a:pos x="209" y="89"/>
                  </a:cxn>
                  <a:cxn ang="0">
                    <a:pos x="179" y="119"/>
                  </a:cxn>
                  <a:cxn ang="0">
                    <a:pos x="179" y="149"/>
                  </a:cxn>
                  <a:cxn ang="0">
                    <a:pos x="120" y="149"/>
                  </a:cxn>
                  <a:cxn ang="0">
                    <a:pos x="91" y="177"/>
                  </a:cxn>
                  <a:cxn ang="0">
                    <a:pos x="61" y="177"/>
                  </a:cxn>
                  <a:cxn ang="0">
                    <a:pos x="91" y="208"/>
                  </a:cxn>
                  <a:cxn ang="0">
                    <a:pos x="120" y="208"/>
                  </a:cxn>
                  <a:cxn ang="0">
                    <a:pos x="91" y="238"/>
                  </a:cxn>
                  <a:cxn ang="0">
                    <a:pos x="0" y="238"/>
                  </a:cxn>
                </a:cxnLst>
                <a:rect l="0" t="0" r="r" b="b"/>
                <a:pathLst>
                  <a:path w="684" h="384">
                    <a:moveTo>
                      <a:pt x="0" y="238"/>
                    </a:moveTo>
                    <a:lnTo>
                      <a:pt x="0" y="265"/>
                    </a:lnTo>
                    <a:lnTo>
                      <a:pt x="31" y="295"/>
                    </a:lnTo>
                    <a:lnTo>
                      <a:pt x="61" y="295"/>
                    </a:lnTo>
                    <a:lnTo>
                      <a:pt x="61" y="356"/>
                    </a:lnTo>
                    <a:lnTo>
                      <a:pt x="209" y="356"/>
                    </a:lnTo>
                    <a:lnTo>
                      <a:pt x="238" y="326"/>
                    </a:lnTo>
                    <a:lnTo>
                      <a:pt x="238" y="295"/>
                    </a:lnTo>
                    <a:lnTo>
                      <a:pt x="268" y="295"/>
                    </a:lnTo>
                    <a:lnTo>
                      <a:pt x="298" y="265"/>
                    </a:lnTo>
                    <a:lnTo>
                      <a:pt x="298" y="326"/>
                    </a:lnTo>
                    <a:lnTo>
                      <a:pt x="328" y="356"/>
                    </a:lnTo>
                    <a:lnTo>
                      <a:pt x="357" y="356"/>
                    </a:lnTo>
                    <a:lnTo>
                      <a:pt x="357" y="384"/>
                    </a:lnTo>
                    <a:lnTo>
                      <a:pt x="416" y="384"/>
                    </a:lnTo>
                    <a:lnTo>
                      <a:pt x="446" y="356"/>
                    </a:lnTo>
                    <a:lnTo>
                      <a:pt x="446" y="384"/>
                    </a:lnTo>
                    <a:lnTo>
                      <a:pt x="475" y="384"/>
                    </a:lnTo>
                    <a:lnTo>
                      <a:pt x="535" y="384"/>
                    </a:lnTo>
                    <a:lnTo>
                      <a:pt x="566" y="356"/>
                    </a:lnTo>
                    <a:lnTo>
                      <a:pt x="566" y="326"/>
                    </a:lnTo>
                    <a:lnTo>
                      <a:pt x="623" y="326"/>
                    </a:lnTo>
                    <a:lnTo>
                      <a:pt x="653" y="295"/>
                    </a:lnTo>
                    <a:lnTo>
                      <a:pt x="623" y="295"/>
                    </a:lnTo>
                    <a:lnTo>
                      <a:pt x="623" y="238"/>
                    </a:lnTo>
                    <a:lnTo>
                      <a:pt x="653" y="238"/>
                    </a:lnTo>
                    <a:lnTo>
                      <a:pt x="653" y="295"/>
                    </a:lnTo>
                    <a:lnTo>
                      <a:pt x="684" y="265"/>
                    </a:lnTo>
                    <a:lnTo>
                      <a:pt x="684" y="238"/>
                    </a:lnTo>
                    <a:lnTo>
                      <a:pt x="653" y="208"/>
                    </a:lnTo>
                    <a:lnTo>
                      <a:pt x="653" y="177"/>
                    </a:lnTo>
                    <a:lnTo>
                      <a:pt x="593" y="177"/>
                    </a:lnTo>
                    <a:lnTo>
                      <a:pt x="566" y="208"/>
                    </a:lnTo>
                    <a:lnTo>
                      <a:pt x="566" y="177"/>
                    </a:lnTo>
                    <a:lnTo>
                      <a:pt x="593" y="177"/>
                    </a:lnTo>
                    <a:lnTo>
                      <a:pt x="623" y="149"/>
                    </a:lnTo>
                    <a:lnTo>
                      <a:pt x="593" y="149"/>
                    </a:lnTo>
                    <a:lnTo>
                      <a:pt x="593" y="119"/>
                    </a:lnTo>
                    <a:lnTo>
                      <a:pt x="566" y="89"/>
                    </a:lnTo>
                    <a:lnTo>
                      <a:pt x="566" y="59"/>
                    </a:lnTo>
                    <a:lnTo>
                      <a:pt x="535" y="59"/>
                    </a:lnTo>
                    <a:lnTo>
                      <a:pt x="535" y="31"/>
                    </a:lnTo>
                    <a:lnTo>
                      <a:pt x="505" y="0"/>
                    </a:lnTo>
                    <a:lnTo>
                      <a:pt x="416" y="0"/>
                    </a:lnTo>
                    <a:lnTo>
                      <a:pt x="386" y="31"/>
                    </a:lnTo>
                    <a:lnTo>
                      <a:pt x="328" y="31"/>
                    </a:lnTo>
                    <a:lnTo>
                      <a:pt x="298" y="59"/>
                    </a:lnTo>
                    <a:lnTo>
                      <a:pt x="238" y="59"/>
                    </a:lnTo>
                    <a:lnTo>
                      <a:pt x="209" y="59"/>
                    </a:lnTo>
                    <a:lnTo>
                      <a:pt x="209" y="89"/>
                    </a:lnTo>
                    <a:lnTo>
                      <a:pt x="179" y="119"/>
                    </a:lnTo>
                    <a:lnTo>
                      <a:pt x="179" y="149"/>
                    </a:lnTo>
                    <a:lnTo>
                      <a:pt x="120" y="149"/>
                    </a:lnTo>
                    <a:lnTo>
                      <a:pt x="91" y="177"/>
                    </a:lnTo>
                    <a:lnTo>
                      <a:pt x="61" y="177"/>
                    </a:lnTo>
                    <a:lnTo>
                      <a:pt x="91" y="208"/>
                    </a:lnTo>
                    <a:lnTo>
                      <a:pt x="120" y="208"/>
                    </a:lnTo>
                    <a:lnTo>
                      <a:pt x="91" y="238"/>
                    </a:lnTo>
                    <a:lnTo>
                      <a:pt x="0" y="238"/>
                    </a:lnTo>
                    <a:close/>
                  </a:path>
                </a:pathLst>
              </a:custGeom>
              <a:solidFill>
                <a:srgbClr val="FECC2E"/>
              </a:solidFill>
              <a:ln w="9525">
                <a:noFill/>
                <a:round/>
                <a:headEnd/>
                <a:tailEnd/>
              </a:ln>
            </p:spPr>
            <p:txBody>
              <a:bodyPr/>
              <a:lstStyle/>
              <a:p>
                <a:endParaRPr lang="en-GB"/>
              </a:p>
            </p:txBody>
          </p:sp>
          <p:sp>
            <p:nvSpPr>
              <p:cNvPr id="19612" name="Freeform 156"/>
              <p:cNvSpPr>
                <a:spLocks/>
              </p:cNvSpPr>
              <p:nvPr/>
            </p:nvSpPr>
            <p:spPr bwMode="auto">
              <a:xfrm>
                <a:off x="1924" y="2201"/>
                <a:ext cx="15" cy="8"/>
              </a:xfrm>
              <a:custGeom>
                <a:avLst/>
                <a:gdLst/>
                <a:ahLst/>
                <a:cxnLst>
                  <a:cxn ang="0">
                    <a:pos x="61" y="29"/>
                  </a:cxn>
                  <a:cxn ang="0">
                    <a:pos x="30" y="0"/>
                  </a:cxn>
                  <a:cxn ang="0">
                    <a:pos x="0" y="0"/>
                  </a:cxn>
                  <a:cxn ang="0">
                    <a:pos x="30" y="29"/>
                  </a:cxn>
                  <a:cxn ang="0">
                    <a:pos x="61" y="29"/>
                  </a:cxn>
                </a:cxnLst>
                <a:rect l="0" t="0" r="r" b="b"/>
                <a:pathLst>
                  <a:path w="61" h="29">
                    <a:moveTo>
                      <a:pt x="61" y="29"/>
                    </a:moveTo>
                    <a:lnTo>
                      <a:pt x="30" y="0"/>
                    </a:lnTo>
                    <a:lnTo>
                      <a:pt x="0" y="0"/>
                    </a:lnTo>
                    <a:lnTo>
                      <a:pt x="30" y="29"/>
                    </a:lnTo>
                    <a:lnTo>
                      <a:pt x="61" y="29"/>
                    </a:lnTo>
                    <a:close/>
                  </a:path>
                </a:pathLst>
              </a:custGeom>
              <a:solidFill>
                <a:srgbClr val="7FC543"/>
              </a:solidFill>
              <a:ln w="9525">
                <a:noFill/>
                <a:round/>
                <a:headEnd/>
                <a:tailEnd/>
              </a:ln>
            </p:spPr>
            <p:txBody>
              <a:bodyPr/>
              <a:lstStyle/>
              <a:p>
                <a:endParaRPr lang="en-GB"/>
              </a:p>
            </p:txBody>
          </p:sp>
          <p:sp>
            <p:nvSpPr>
              <p:cNvPr id="19613" name="Freeform 157"/>
              <p:cNvSpPr>
                <a:spLocks/>
              </p:cNvSpPr>
              <p:nvPr/>
            </p:nvSpPr>
            <p:spPr bwMode="auto">
              <a:xfrm>
                <a:off x="2264" y="2164"/>
                <a:ext cx="30" cy="29"/>
              </a:xfrm>
              <a:custGeom>
                <a:avLst/>
                <a:gdLst/>
                <a:ahLst/>
                <a:cxnLst>
                  <a:cxn ang="0">
                    <a:pos x="31" y="91"/>
                  </a:cxn>
                  <a:cxn ang="0">
                    <a:pos x="0" y="119"/>
                  </a:cxn>
                  <a:cxn ang="0">
                    <a:pos x="61" y="119"/>
                  </a:cxn>
                  <a:cxn ang="0">
                    <a:pos x="91" y="91"/>
                  </a:cxn>
                  <a:cxn ang="0">
                    <a:pos x="91" y="61"/>
                  </a:cxn>
                  <a:cxn ang="0">
                    <a:pos x="119" y="30"/>
                  </a:cxn>
                  <a:cxn ang="0">
                    <a:pos x="91" y="0"/>
                  </a:cxn>
                  <a:cxn ang="0">
                    <a:pos x="31" y="61"/>
                  </a:cxn>
                  <a:cxn ang="0">
                    <a:pos x="31" y="91"/>
                  </a:cxn>
                </a:cxnLst>
                <a:rect l="0" t="0" r="r" b="b"/>
                <a:pathLst>
                  <a:path w="119" h="119">
                    <a:moveTo>
                      <a:pt x="31" y="91"/>
                    </a:moveTo>
                    <a:lnTo>
                      <a:pt x="0" y="119"/>
                    </a:lnTo>
                    <a:lnTo>
                      <a:pt x="61" y="119"/>
                    </a:lnTo>
                    <a:lnTo>
                      <a:pt x="91" y="91"/>
                    </a:lnTo>
                    <a:lnTo>
                      <a:pt x="91" y="61"/>
                    </a:lnTo>
                    <a:lnTo>
                      <a:pt x="119" y="30"/>
                    </a:lnTo>
                    <a:lnTo>
                      <a:pt x="91" y="0"/>
                    </a:lnTo>
                    <a:lnTo>
                      <a:pt x="31" y="61"/>
                    </a:lnTo>
                    <a:lnTo>
                      <a:pt x="31" y="91"/>
                    </a:lnTo>
                    <a:close/>
                  </a:path>
                </a:pathLst>
              </a:custGeom>
              <a:solidFill>
                <a:srgbClr val="FECC2E"/>
              </a:solidFill>
              <a:ln w="9525">
                <a:noFill/>
                <a:round/>
                <a:headEnd/>
                <a:tailEnd/>
              </a:ln>
            </p:spPr>
            <p:txBody>
              <a:bodyPr/>
              <a:lstStyle/>
              <a:p>
                <a:endParaRPr lang="en-GB"/>
              </a:p>
            </p:txBody>
          </p:sp>
          <p:sp>
            <p:nvSpPr>
              <p:cNvPr id="19614" name="Freeform 158"/>
              <p:cNvSpPr>
                <a:spLocks/>
              </p:cNvSpPr>
              <p:nvPr/>
            </p:nvSpPr>
            <p:spPr bwMode="auto">
              <a:xfrm>
                <a:off x="2590" y="3437"/>
                <a:ext cx="30" cy="30"/>
              </a:xfrm>
              <a:custGeom>
                <a:avLst/>
                <a:gdLst/>
                <a:ahLst/>
                <a:cxnLst>
                  <a:cxn ang="0">
                    <a:pos x="90" y="0"/>
                  </a:cxn>
                  <a:cxn ang="0">
                    <a:pos x="30" y="30"/>
                  </a:cxn>
                  <a:cxn ang="0">
                    <a:pos x="0" y="60"/>
                  </a:cxn>
                  <a:cxn ang="0">
                    <a:pos x="0" y="90"/>
                  </a:cxn>
                  <a:cxn ang="0">
                    <a:pos x="30" y="118"/>
                  </a:cxn>
                  <a:cxn ang="0">
                    <a:pos x="118" y="30"/>
                  </a:cxn>
                  <a:cxn ang="0">
                    <a:pos x="90" y="0"/>
                  </a:cxn>
                </a:cxnLst>
                <a:rect l="0" t="0" r="r" b="b"/>
                <a:pathLst>
                  <a:path w="118" h="118">
                    <a:moveTo>
                      <a:pt x="90" y="0"/>
                    </a:moveTo>
                    <a:lnTo>
                      <a:pt x="30" y="30"/>
                    </a:lnTo>
                    <a:lnTo>
                      <a:pt x="0" y="60"/>
                    </a:lnTo>
                    <a:lnTo>
                      <a:pt x="0" y="90"/>
                    </a:lnTo>
                    <a:lnTo>
                      <a:pt x="30" y="118"/>
                    </a:lnTo>
                    <a:lnTo>
                      <a:pt x="118" y="30"/>
                    </a:lnTo>
                    <a:lnTo>
                      <a:pt x="90" y="0"/>
                    </a:lnTo>
                    <a:close/>
                  </a:path>
                </a:pathLst>
              </a:custGeom>
              <a:solidFill>
                <a:srgbClr val="FED9A6"/>
              </a:solidFill>
              <a:ln w="9525">
                <a:noFill/>
                <a:round/>
                <a:headEnd/>
                <a:tailEnd/>
              </a:ln>
            </p:spPr>
            <p:txBody>
              <a:bodyPr/>
              <a:lstStyle/>
              <a:p>
                <a:endParaRPr lang="en-GB"/>
              </a:p>
            </p:txBody>
          </p:sp>
          <p:sp>
            <p:nvSpPr>
              <p:cNvPr id="19615" name="Freeform 159"/>
              <p:cNvSpPr>
                <a:spLocks/>
              </p:cNvSpPr>
              <p:nvPr/>
            </p:nvSpPr>
            <p:spPr bwMode="auto">
              <a:xfrm>
                <a:off x="2672" y="3371"/>
                <a:ext cx="74" cy="59"/>
              </a:xfrm>
              <a:custGeom>
                <a:avLst/>
                <a:gdLst/>
                <a:ahLst/>
                <a:cxnLst>
                  <a:cxn ang="0">
                    <a:pos x="294" y="58"/>
                  </a:cxn>
                  <a:cxn ang="0">
                    <a:pos x="236" y="58"/>
                  </a:cxn>
                  <a:cxn ang="0">
                    <a:pos x="206" y="27"/>
                  </a:cxn>
                  <a:cxn ang="0">
                    <a:pos x="206" y="0"/>
                  </a:cxn>
                  <a:cxn ang="0">
                    <a:pos x="146" y="0"/>
                  </a:cxn>
                  <a:cxn ang="0">
                    <a:pos x="87" y="58"/>
                  </a:cxn>
                  <a:cxn ang="0">
                    <a:pos x="57" y="58"/>
                  </a:cxn>
                  <a:cxn ang="0">
                    <a:pos x="0" y="118"/>
                  </a:cxn>
                  <a:cxn ang="0">
                    <a:pos x="0" y="147"/>
                  </a:cxn>
                  <a:cxn ang="0">
                    <a:pos x="57" y="147"/>
                  </a:cxn>
                  <a:cxn ang="0">
                    <a:pos x="87" y="118"/>
                  </a:cxn>
                  <a:cxn ang="0">
                    <a:pos x="87" y="147"/>
                  </a:cxn>
                  <a:cxn ang="0">
                    <a:pos x="146" y="207"/>
                  </a:cxn>
                  <a:cxn ang="0">
                    <a:pos x="176" y="207"/>
                  </a:cxn>
                  <a:cxn ang="0">
                    <a:pos x="206" y="236"/>
                  </a:cxn>
                  <a:cxn ang="0">
                    <a:pos x="264" y="177"/>
                  </a:cxn>
                  <a:cxn ang="0">
                    <a:pos x="264" y="147"/>
                  </a:cxn>
                  <a:cxn ang="0">
                    <a:pos x="294" y="88"/>
                  </a:cxn>
                  <a:cxn ang="0">
                    <a:pos x="294" y="58"/>
                  </a:cxn>
                </a:cxnLst>
                <a:rect l="0" t="0" r="r" b="b"/>
                <a:pathLst>
                  <a:path w="294" h="236">
                    <a:moveTo>
                      <a:pt x="294" y="58"/>
                    </a:moveTo>
                    <a:lnTo>
                      <a:pt x="236" y="58"/>
                    </a:lnTo>
                    <a:lnTo>
                      <a:pt x="206" y="27"/>
                    </a:lnTo>
                    <a:lnTo>
                      <a:pt x="206" y="0"/>
                    </a:lnTo>
                    <a:lnTo>
                      <a:pt x="146" y="0"/>
                    </a:lnTo>
                    <a:lnTo>
                      <a:pt x="87" y="58"/>
                    </a:lnTo>
                    <a:lnTo>
                      <a:pt x="57" y="58"/>
                    </a:lnTo>
                    <a:lnTo>
                      <a:pt x="0" y="118"/>
                    </a:lnTo>
                    <a:lnTo>
                      <a:pt x="0" y="147"/>
                    </a:lnTo>
                    <a:lnTo>
                      <a:pt x="57" y="147"/>
                    </a:lnTo>
                    <a:lnTo>
                      <a:pt x="87" y="118"/>
                    </a:lnTo>
                    <a:lnTo>
                      <a:pt x="87" y="147"/>
                    </a:lnTo>
                    <a:lnTo>
                      <a:pt x="146" y="207"/>
                    </a:lnTo>
                    <a:lnTo>
                      <a:pt x="176" y="207"/>
                    </a:lnTo>
                    <a:lnTo>
                      <a:pt x="206" y="236"/>
                    </a:lnTo>
                    <a:lnTo>
                      <a:pt x="264" y="177"/>
                    </a:lnTo>
                    <a:lnTo>
                      <a:pt x="264" y="147"/>
                    </a:lnTo>
                    <a:lnTo>
                      <a:pt x="294" y="88"/>
                    </a:lnTo>
                    <a:lnTo>
                      <a:pt x="294" y="58"/>
                    </a:lnTo>
                    <a:close/>
                  </a:path>
                </a:pathLst>
              </a:custGeom>
              <a:solidFill>
                <a:srgbClr val="FED9A6"/>
              </a:solidFill>
              <a:ln w="9525">
                <a:noFill/>
                <a:round/>
                <a:headEnd/>
                <a:tailEnd/>
              </a:ln>
            </p:spPr>
            <p:txBody>
              <a:bodyPr/>
              <a:lstStyle/>
              <a:p>
                <a:endParaRPr lang="en-GB"/>
              </a:p>
            </p:txBody>
          </p:sp>
          <p:sp>
            <p:nvSpPr>
              <p:cNvPr id="19616" name="Freeform 160"/>
              <p:cNvSpPr>
                <a:spLocks/>
              </p:cNvSpPr>
              <p:nvPr/>
            </p:nvSpPr>
            <p:spPr bwMode="auto">
              <a:xfrm>
                <a:off x="2776" y="3363"/>
                <a:ext cx="29" cy="15"/>
              </a:xfrm>
              <a:custGeom>
                <a:avLst/>
                <a:gdLst/>
                <a:ahLst/>
                <a:cxnLst>
                  <a:cxn ang="0">
                    <a:pos x="119" y="0"/>
                  </a:cxn>
                  <a:cxn ang="0">
                    <a:pos x="0" y="0"/>
                  </a:cxn>
                  <a:cxn ang="0">
                    <a:pos x="0" y="30"/>
                  </a:cxn>
                  <a:cxn ang="0">
                    <a:pos x="30" y="30"/>
                  </a:cxn>
                  <a:cxn ang="0">
                    <a:pos x="58" y="57"/>
                  </a:cxn>
                  <a:cxn ang="0">
                    <a:pos x="119" y="57"/>
                  </a:cxn>
                  <a:cxn ang="0">
                    <a:pos x="119" y="0"/>
                  </a:cxn>
                </a:cxnLst>
                <a:rect l="0" t="0" r="r" b="b"/>
                <a:pathLst>
                  <a:path w="119" h="57">
                    <a:moveTo>
                      <a:pt x="119" y="0"/>
                    </a:moveTo>
                    <a:lnTo>
                      <a:pt x="0" y="0"/>
                    </a:lnTo>
                    <a:lnTo>
                      <a:pt x="0" y="30"/>
                    </a:lnTo>
                    <a:lnTo>
                      <a:pt x="30" y="30"/>
                    </a:lnTo>
                    <a:lnTo>
                      <a:pt x="58" y="57"/>
                    </a:lnTo>
                    <a:lnTo>
                      <a:pt x="119" y="57"/>
                    </a:lnTo>
                    <a:lnTo>
                      <a:pt x="119" y="0"/>
                    </a:lnTo>
                    <a:close/>
                  </a:path>
                </a:pathLst>
              </a:custGeom>
              <a:solidFill>
                <a:srgbClr val="FED9A6"/>
              </a:solidFill>
              <a:ln w="9525">
                <a:noFill/>
                <a:round/>
                <a:headEnd/>
                <a:tailEnd/>
              </a:ln>
            </p:spPr>
            <p:txBody>
              <a:bodyPr/>
              <a:lstStyle/>
              <a:p>
                <a:endParaRPr lang="en-GB"/>
              </a:p>
            </p:txBody>
          </p:sp>
          <p:sp>
            <p:nvSpPr>
              <p:cNvPr id="19617" name="Freeform 161"/>
              <p:cNvSpPr>
                <a:spLocks/>
              </p:cNvSpPr>
              <p:nvPr/>
            </p:nvSpPr>
            <p:spPr bwMode="auto">
              <a:xfrm>
                <a:off x="3109" y="3111"/>
                <a:ext cx="67" cy="141"/>
              </a:xfrm>
              <a:custGeom>
                <a:avLst/>
                <a:gdLst/>
                <a:ahLst/>
                <a:cxnLst>
                  <a:cxn ang="0">
                    <a:pos x="118" y="118"/>
                  </a:cxn>
                  <a:cxn ang="0">
                    <a:pos x="89" y="118"/>
                  </a:cxn>
                  <a:cxn ang="0">
                    <a:pos x="59" y="149"/>
                  </a:cxn>
                  <a:cxn ang="0">
                    <a:pos x="29" y="149"/>
                  </a:cxn>
                  <a:cxn ang="0">
                    <a:pos x="29" y="179"/>
                  </a:cxn>
                  <a:cxn ang="0">
                    <a:pos x="0" y="209"/>
                  </a:cxn>
                  <a:cxn ang="0">
                    <a:pos x="29" y="237"/>
                  </a:cxn>
                  <a:cxn ang="0">
                    <a:pos x="0" y="267"/>
                  </a:cxn>
                  <a:cxn ang="0">
                    <a:pos x="0" y="297"/>
                  </a:cxn>
                  <a:cxn ang="0">
                    <a:pos x="29" y="297"/>
                  </a:cxn>
                  <a:cxn ang="0">
                    <a:pos x="0" y="327"/>
                  </a:cxn>
                  <a:cxn ang="0">
                    <a:pos x="29" y="356"/>
                  </a:cxn>
                  <a:cxn ang="0">
                    <a:pos x="59" y="356"/>
                  </a:cxn>
                  <a:cxn ang="0">
                    <a:pos x="59" y="386"/>
                  </a:cxn>
                  <a:cxn ang="0">
                    <a:pos x="29" y="415"/>
                  </a:cxn>
                  <a:cxn ang="0">
                    <a:pos x="59" y="445"/>
                  </a:cxn>
                  <a:cxn ang="0">
                    <a:pos x="59" y="504"/>
                  </a:cxn>
                  <a:cxn ang="0">
                    <a:pos x="118" y="504"/>
                  </a:cxn>
                  <a:cxn ang="0">
                    <a:pos x="147" y="534"/>
                  </a:cxn>
                  <a:cxn ang="0">
                    <a:pos x="147" y="565"/>
                  </a:cxn>
                  <a:cxn ang="0">
                    <a:pos x="177" y="534"/>
                  </a:cxn>
                  <a:cxn ang="0">
                    <a:pos x="177" y="504"/>
                  </a:cxn>
                  <a:cxn ang="0">
                    <a:pos x="207" y="445"/>
                  </a:cxn>
                  <a:cxn ang="0">
                    <a:pos x="207" y="356"/>
                  </a:cxn>
                  <a:cxn ang="0">
                    <a:pos x="266" y="297"/>
                  </a:cxn>
                  <a:cxn ang="0">
                    <a:pos x="266" y="237"/>
                  </a:cxn>
                  <a:cxn ang="0">
                    <a:pos x="237" y="209"/>
                  </a:cxn>
                  <a:cxn ang="0">
                    <a:pos x="237" y="0"/>
                  </a:cxn>
                  <a:cxn ang="0">
                    <a:pos x="207" y="0"/>
                  </a:cxn>
                  <a:cxn ang="0">
                    <a:pos x="207" y="61"/>
                  </a:cxn>
                  <a:cxn ang="0">
                    <a:pos x="177" y="90"/>
                  </a:cxn>
                  <a:cxn ang="0">
                    <a:pos x="147" y="90"/>
                  </a:cxn>
                  <a:cxn ang="0">
                    <a:pos x="118" y="118"/>
                  </a:cxn>
                </a:cxnLst>
                <a:rect l="0" t="0" r="r" b="b"/>
                <a:pathLst>
                  <a:path w="266" h="565">
                    <a:moveTo>
                      <a:pt x="118" y="118"/>
                    </a:moveTo>
                    <a:lnTo>
                      <a:pt x="89" y="118"/>
                    </a:lnTo>
                    <a:lnTo>
                      <a:pt x="59" y="149"/>
                    </a:lnTo>
                    <a:lnTo>
                      <a:pt x="29" y="149"/>
                    </a:lnTo>
                    <a:lnTo>
                      <a:pt x="29" y="179"/>
                    </a:lnTo>
                    <a:lnTo>
                      <a:pt x="0" y="209"/>
                    </a:lnTo>
                    <a:lnTo>
                      <a:pt x="29" y="237"/>
                    </a:lnTo>
                    <a:lnTo>
                      <a:pt x="0" y="267"/>
                    </a:lnTo>
                    <a:lnTo>
                      <a:pt x="0" y="297"/>
                    </a:lnTo>
                    <a:lnTo>
                      <a:pt x="29" y="297"/>
                    </a:lnTo>
                    <a:lnTo>
                      <a:pt x="0" y="327"/>
                    </a:lnTo>
                    <a:lnTo>
                      <a:pt x="29" y="356"/>
                    </a:lnTo>
                    <a:lnTo>
                      <a:pt x="59" y="356"/>
                    </a:lnTo>
                    <a:lnTo>
                      <a:pt x="59" y="386"/>
                    </a:lnTo>
                    <a:lnTo>
                      <a:pt x="29" y="415"/>
                    </a:lnTo>
                    <a:lnTo>
                      <a:pt x="59" y="445"/>
                    </a:lnTo>
                    <a:lnTo>
                      <a:pt x="59" y="504"/>
                    </a:lnTo>
                    <a:lnTo>
                      <a:pt x="118" y="504"/>
                    </a:lnTo>
                    <a:lnTo>
                      <a:pt x="147" y="534"/>
                    </a:lnTo>
                    <a:lnTo>
                      <a:pt x="147" y="565"/>
                    </a:lnTo>
                    <a:lnTo>
                      <a:pt x="177" y="534"/>
                    </a:lnTo>
                    <a:lnTo>
                      <a:pt x="177" y="504"/>
                    </a:lnTo>
                    <a:lnTo>
                      <a:pt x="207" y="445"/>
                    </a:lnTo>
                    <a:lnTo>
                      <a:pt x="207" y="356"/>
                    </a:lnTo>
                    <a:lnTo>
                      <a:pt x="266" y="297"/>
                    </a:lnTo>
                    <a:lnTo>
                      <a:pt x="266" y="237"/>
                    </a:lnTo>
                    <a:lnTo>
                      <a:pt x="237" y="209"/>
                    </a:lnTo>
                    <a:lnTo>
                      <a:pt x="237" y="0"/>
                    </a:lnTo>
                    <a:lnTo>
                      <a:pt x="207" y="0"/>
                    </a:lnTo>
                    <a:lnTo>
                      <a:pt x="207" y="61"/>
                    </a:lnTo>
                    <a:lnTo>
                      <a:pt x="177" y="90"/>
                    </a:lnTo>
                    <a:lnTo>
                      <a:pt x="147" y="90"/>
                    </a:lnTo>
                    <a:lnTo>
                      <a:pt x="118" y="118"/>
                    </a:lnTo>
                    <a:close/>
                  </a:path>
                </a:pathLst>
              </a:custGeom>
              <a:solidFill>
                <a:srgbClr val="B3B136"/>
              </a:solidFill>
              <a:ln w="9525">
                <a:noFill/>
                <a:round/>
                <a:headEnd/>
                <a:tailEnd/>
              </a:ln>
            </p:spPr>
            <p:txBody>
              <a:bodyPr/>
              <a:lstStyle/>
              <a:p>
                <a:endParaRPr lang="en-GB"/>
              </a:p>
            </p:txBody>
          </p:sp>
          <p:sp>
            <p:nvSpPr>
              <p:cNvPr id="19618" name="Freeform 162"/>
              <p:cNvSpPr>
                <a:spLocks/>
              </p:cNvSpPr>
              <p:nvPr/>
            </p:nvSpPr>
            <p:spPr bwMode="auto">
              <a:xfrm>
                <a:off x="3213" y="3119"/>
                <a:ext cx="22" cy="15"/>
              </a:xfrm>
              <a:custGeom>
                <a:avLst/>
                <a:gdLst/>
                <a:ahLst/>
                <a:cxnLst>
                  <a:cxn ang="0">
                    <a:pos x="89" y="59"/>
                  </a:cxn>
                  <a:cxn ang="0">
                    <a:pos x="89" y="0"/>
                  </a:cxn>
                  <a:cxn ang="0">
                    <a:pos x="61" y="30"/>
                  </a:cxn>
                  <a:cxn ang="0">
                    <a:pos x="30" y="30"/>
                  </a:cxn>
                  <a:cxn ang="0">
                    <a:pos x="0" y="59"/>
                  </a:cxn>
                  <a:cxn ang="0">
                    <a:pos x="89" y="59"/>
                  </a:cxn>
                </a:cxnLst>
                <a:rect l="0" t="0" r="r" b="b"/>
                <a:pathLst>
                  <a:path w="89" h="59">
                    <a:moveTo>
                      <a:pt x="89" y="59"/>
                    </a:moveTo>
                    <a:lnTo>
                      <a:pt x="89" y="0"/>
                    </a:lnTo>
                    <a:lnTo>
                      <a:pt x="61" y="30"/>
                    </a:lnTo>
                    <a:lnTo>
                      <a:pt x="30" y="30"/>
                    </a:lnTo>
                    <a:lnTo>
                      <a:pt x="0" y="59"/>
                    </a:lnTo>
                    <a:lnTo>
                      <a:pt x="89" y="59"/>
                    </a:lnTo>
                    <a:close/>
                  </a:path>
                </a:pathLst>
              </a:custGeom>
              <a:solidFill>
                <a:srgbClr val="FFFF7F"/>
              </a:solidFill>
              <a:ln w="9525">
                <a:noFill/>
                <a:round/>
                <a:headEnd/>
                <a:tailEnd/>
              </a:ln>
            </p:spPr>
            <p:txBody>
              <a:bodyPr/>
              <a:lstStyle/>
              <a:p>
                <a:endParaRPr lang="en-GB"/>
              </a:p>
            </p:txBody>
          </p:sp>
          <p:sp>
            <p:nvSpPr>
              <p:cNvPr id="19619" name="Freeform 163"/>
              <p:cNvSpPr>
                <a:spLocks/>
              </p:cNvSpPr>
              <p:nvPr/>
            </p:nvSpPr>
            <p:spPr bwMode="auto">
              <a:xfrm>
                <a:off x="3072" y="3259"/>
                <a:ext cx="119" cy="200"/>
              </a:xfrm>
              <a:custGeom>
                <a:avLst/>
                <a:gdLst/>
                <a:ahLst/>
                <a:cxnLst>
                  <a:cxn ang="0">
                    <a:pos x="325" y="0"/>
                  </a:cxn>
                  <a:cxn ang="0">
                    <a:pos x="295" y="0"/>
                  </a:cxn>
                  <a:cxn ang="0">
                    <a:pos x="207" y="91"/>
                  </a:cxn>
                  <a:cxn ang="0">
                    <a:pos x="207" y="119"/>
                  </a:cxn>
                  <a:cxn ang="0">
                    <a:pos x="148" y="119"/>
                  </a:cxn>
                  <a:cxn ang="0">
                    <a:pos x="118" y="148"/>
                  </a:cxn>
                  <a:cxn ang="0">
                    <a:pos x="57" y="119"/>
                  </a:cxn>
                  <a:cxn ang="0">
                    <a:pos x="30" y="119"/>
                  </a:cxn>
                  <a:cxn ang="0">
                    <a:pos x="30" y="148"/>
                  </a:cxn>
                  <a:cxn ang="0">
                    <a:pos x="0" y="179"/>
                  </a:cxn>
                  <a:cxn ang="0">
                    <a:pos x="30" y="209"/>
                  </a:cxn>
                  <a:cxn ang="0">
                    <a:pos x="30" y="237"/>
                  </a:cxn>
                  <a:cxn ang="0">
                    <a:pos x="57" y="237"/>
                  </a:cxn>
                  <a:cxn ang="0">
                    <a:pos x="88" y="267"/>
                  </a:cxn>
                  <a:cxn ang="0">
                    <a:pos x="88" y="298"/>
                  </a:cxn>
                  <a:cxn ang="0">
                    <a:pos x="118" y="328"/>
                  </a:cxn>
                  <a:cxn ang="0">
                    <a:pos x="88" y="328"/>
                  </a:cxn>
                  <a:cxn ang="0">
                    <a:pos x="88" y="355"/>
                  </a:cxn>
                  <a:cxn ang="0">
                    <a:pos x="118" y="386"/>
                  </a:cxn>
                  <a:cxn ang="0">
                    <a:pos x="88" y="416"/>
                  </a:cxn>
                  <a:cxn ang="0">
                    <a:pos x="88" y="446"/>
                  </a:cxn>
                  <a:cxn ang="0">
                    <a:pos x="118" y="473"/>
                  </a:cxn>
                  <a:cxn ang="0">
                    <a:pos x="118" y="534"/>
                  </a:cxn>
                  <a:cxn ang="0">
                    <a:pos x="88" y="504"/>
                  </a:cxn>
                  <a:cxn ang="0">
                    <a:pos x="88" y="741"/>
                  </a:cxn>
                  <a:cxn ang="0">
                    <a:pos x="57" y="741"/>
                  </a:cxn>
                  <a:cxn ang="0">
                    <a:pos x="88" y="771"/>
                  </a:cxn>
                  <a:cxn ang="0">
                    <a:pos x="118" y="741"/>
                  </a:cxn>
                  <a:cxn ang="0">
                    <a:pos x="148" y="801"/>
                  </a:cxn>
                  <a:cxn ang="0">
                    <a:pos x="177" y="771"/>
                  </a:cxn>
                  <a:cxn ang="0">
                    <a:pos x="207" y="801"/>
                  </a:cxn>
                  <a:cxn ang="0">
                    <a:pos x="237" y="771"/>
                  </a:cxn>
                  <a:cxn ang="0">
                    <a:pos x="266" y="771"/>
                  </a:cxn>
                  <a:cxn ang="0">
                    <a:pos x="266" y="682"/>
                  </a:cxn>
                  <a:cxn ang="0">
                    <a:pos x="325" y="682"/>
                  </a:cxn>
                  <a:cxn ang="0">
                    <a:pos x="355" y="711"/>
                  </a:cxn>
                  <a:cxn ang="0">
                    <a:pos x="385" y="711"/>
                  </a:cxn>
                  <a:cxn ang="0">
                    <a:pos x="414" y="682"/>
                  </a:cxn>
                  <a:cxn ang="0">
                    <a:pos x="414" y="564"/>
                  </a:cxn>
                  <a:cxn ang="0">
                    <a:pos x="444" y="564"/>
                  </a:cxn>
                  <a:cxn ang="0">
                    <a:pos x="444" y="386"/>
                  </a:cxn>
                  <a:cxn ang="0">
                    <a:pos x="414" y="355"/>
                  </a:cxn>
                  <a:cxn ang="0">
                    <a:pos x="414" y="328"/>
                  </a:cxn>
                  <a:cxn ang="0">
                    <a:pos x="473" y="267"/>
                  </a:cxn>
                  <a:cxn ang="0">
                    <a:pos x="473" y="209"/>
                  </a:cxn>
                  <a:cxn ang="0">
                    <a:pos x="444" y="209"/>
                  </a:cxn>
                  <a:cxn ang="0">
                    <a:pos x="444" y="119"/>
                  </a:cxn>
                  <a:cxn ang="0">
                    <a:pos x="385" y="119"/>
                  </a:cxn>
                  <a:cxn ang="0">
                    <a:pos x="414" y="91"/>
                  </a:cxn>
                  <a:cxn ang="0">
                    <a:pos x="325" y="0"/>
                  </a:cxn>
                </a:cxnLst>
                <a:rect l="0" t="0" r="r" b="b"/>
                <a:pathLst>
                  <a:path w="473" h="801">
                    <a:moveTo>
                      <a:pt x="325" y="0"/>
                    </a:moveTo>
                    <a:lnTo>
                      <a:pt x="295" y="0"/>
                    </a:lnTo>
                    <a:lnTo>
                      <a:pt x="207" y="91"/>
                    </a:lnTo>
                    <a:lnTo>
                      <a:pt x="207" y="119"/>
                    </a:lnTo>
                    <a:lnTo>
                      <a:pt x="148" y="119"/>
                    </a:lnTo>
                    <a:lnTo>
                      <a:pt x="118" y="148"/>
                    </a:lnTo>
                    <a:lnTo>
                      <a:pt x="57" y="119"/>
                    </a:lnTo>
                    <a:lnTo>
                      <a:pt x="30" y="119"/>
                    </a:lnTo>
                    <a:lnTo>
                      <a:pt x="30" y="148"/>
                    </a:lnTo>
                    <a:lnTo>
                      <a:pt x="0" y="179"/>
                    </a:lnTo>
                    <a:lnTo>
                      <a:pt x="30" y="209"/>
                    </a:lnTo>
                    <a:lnTo>
                      <a:pt x="30" y="237"/>
                    </a:lnTo>
                    <a:lnTo>
                      <a:pt x="57" y="237"/>
                    </a:lnTo>
                    <a:lnTo>
                      <a:pt x="88" y="267"/>
                    </a:lnTo>
                    <a:lnTo>
                      <a:pt x="88" y="298"/>
                    </a:lnTo>
                    <a:lnTo>
                      <a:pt x="118" y="328"/>
                    </a:lnTo>
                    <a:lnTo>
                      <a:pt x="88" y="328"/>
                    </a:lnTo>
                    <a:lnTo>
                      <a:pt x="88" y="355"/>
                    </a:lnTo>
                    <a:lnTo>
                      <a:pt x="118" y="386"/>
                    </a:lnTo>
                    <a:lnTo>
                      <a:pt x="88" y="416"/>
                    </a:lnTo>
                    <a:lnTo>
                      <a:pt x="88" y="446"/>
                    </a:lnTo>
                    <a:lnTo>
                      <a:pt x="118" y="473"/>
                    </a:lnTo>
                    <a:lnTo>
                      <a:pt x="118" y="534"/>
                    </a:lnTo>
                    <a:lnTo>
                      <a:pt x="88" y="504"/>
                    </a:lnTo>
                    <a:lnTo>
                      <a:pt x="88" y="741"/>
                    </a:lnTo>
                    <a:lnTo>
                      <a:pt x="57" y="741"/>
                    </a:lnTo>
                    <a:lnTo>
                      <a:pt x="88" y="771"/>
                    </a:lnTo>
                    <a:lnTo>
                      <a:pt x="118" y="741"/>
                    </a:lnTo>
                    <a:lnTo>
                      <a:pt x="148" y="801"/>
                    </a:lnTo>
                    <a:lnTo>
                      <a:pt x="177" y="771"/>
                    </a:lnTo>
                    <a:lnTo>
                      <a:pt x="207" y="801"/>
                    </a:lnTo>
                    <a:lnTo>
                      <a:pt x="237" y="771"/>
                    </a:lnTo>
                    <a:lnTo>
                      <a:pt x="266" y="771"/>
                    </a:lnTo>
                    <a:lnTo>
                      <a:pt x="266" y="682"/>
                    </a:lnTo>
                    <a:lnTo>
                      <a:pt x="325" y="682"/>
                    </a:lnTo>
                    <a:lnTo>
                      <a:pt x="355" y="711"/>
                    </a:lnTo>
                    <a:lnTo>
                      <a:pt x="385" y="711"/>
                    </a:lnTo>
                    <a:lnTo>
                      <a:pt x="414" y="682"/>
                    </a:lnTo>
                    <a:lnTo>
                      <a:pt x="414" y="564"/>
                    </a:lnTo>
                    <a:lnTo>
                      <a:pt x="444" y="564"/>
                    </a:lnTo>
                    <a:lnTo>
                      <a:pt x="444" y="386"/>
                    </a:lnTo>
                    <a:lnTo>
                      <a:pt x="414" y="355"/>
                    </a:lnTo>
                    <a:lnTo>
                      <a:pt x="414" y="328"/>
                    </a:lnTo>
                    <a:lnTo>
                      <a:pt x="473" y="267"/>
                    </a:lnTo>
                    <a:lnTo>
                      <a:pt x="473" y="209"/>
                    </a:lnTo>
                    <a:lnTo>
                      <a:pt x="444" y="209"/>
                    </a:lnTo>
                    <a:lnTo>
                      <a:pt x="444" y="119"/>
                    </a:lnTo>
                    <a:lnTo>
                      <a:pt x="385" y="119"/>
                    </a:lnTo>
                    <a:lnTo>
                      <a:pt x="414" y="91"/>
                    </a:lnTo>
                    <a:lnTo>
                      <a:pt x="325" y="0"/>
                    </a:lnTo>
                    <a:close/>
                  </a:path>
                </a:pathLst>
              </a:custGeom>
              <a:solidFill>
                <a:srgbClr val="FFFF7F"/>
              </a:solidFill>
              <a:ln w="9525">
                <a:noFill/>
                <a:round/>
                <a:headEnd/>
                <a:tailEnd/>
              </a:ln>
            </p:spPr>
            <p:txBody>
              <a:bodyPr/>
              <a:lstStyle/>
              <a:p>
                <a:endParaRPr lang="en-GB"/>
              </a:p>
            </p:txBody>
          </p:sp>
          <p:sp>
            <p:nvSpPr>
              <p:cNvPr id="19620" name="Freeform 164"/>
              <p:cNvSpPr>
                <a:spLocks/>
              </p:cNvSpPr>
              <p:nvPr/>
            </p:nvSpPr>
            <p:spPr bwMode="auto">
              <a:xfrm>
                <a:off x="3339" y="3637"/>
                <a:ext cx="7" cy="7"/>
              </a:xfrm>
              <a:custGeom>
                <a:avLst/>
                <a:gdLst/>
                <a:ahLst/>
                <a:cxnLst>
                  <a:cxn ang="0">
                    <a:pos x="29" y="31"/>
                  </a:cxn>
                  <a:cxn ang="0">
                    <a:pos x="29" y="0"/>
                  </a:cxn>
                  <a:cxn ang="0">
                    <a:pos x="0" y="0"/>
                  </a:cxn>
                  <a:cxn ang="0">
                    <a:pos x="29" y="31"/>
                  </a:cxn>
                </a:cxnLst>
                <a:rect l="0" t="0" r="r" b="b"/>
                <a:pathLst>
                  <a:path w="29" h="31">
                    <a:moveTo>
                      <a:pt x="29" y="31"/>
                    </a:moveTo>
                    <a:lnTo>
                      <a:pt x="29" y="0"/>
                    </a:lnTo>
                    <a:lnTo>
                      <a:pt x="0" y="0"/>
                    </a:lnTo>
                    <a:lnTo>
                      <a:pt x="29" y="31"/>
                    </a:lnTo>
                    <a:close/>
                  </a:path>
                </a:pathLst>
              </a:custGeom>
              <a:solidFill>
                <a:srgbClr val="FFFF7F"/>
              </a:solidFill>
              <a:ln w="9525">
                <a:noFill/>
                <a:round/>
                <a:headEnd/>
                <a:tailEnd/>
              </a:ln>
            </p:spPr>
            <p:txBody>
              <a:bodyPr/>
              <a:lstStyle/>
              <a:p>
                <a:endParaRPr lang="en-GB"/>
              </a:p>
            </p:txBody>
          </p:sp>
          <p:sp>
            <p:nvSpPr>
              <p:cNvPr id="19621" name="Freeform 165"/>
              <p:cNvSpPr>
                <a:spLocks/>
              </p:cNvSpPr>
              <p:nvPr/>
            </p:nvSpPr>
            <p:spPr bwMode="auto">
              <a:xfrm>
                <a:off x="2939" y="1661"/>
                <a:ext cx="14" cy="15"/>
              </a:xfrm>
              <a:custGeom>
                <a:avLst/>
                <a:gdLst/>
                <a:ahLst/>
                <a:cxnLst>
                  <a:cxn ang="0">
                    <a:pos x="28" y="0"/>
                  </a:cxn>
                  <a:cxn ang="0">
                    <a:pos x="0" y="27"/>
                  </a:cxn>
                  <a:cxn ang="0">
                    <a:pos x="28" y="27"/>
                  </a:cxn>
                  <a:cxn ang="0">
                    <a:pos x="28" y="57"/>
                  </a:cxn>
                  <a:cxn ang="0">
                    <a:pos x="58" y="27"/>
                  </a:cxn>
                  <a:cxn ang="0">
                    <a:pos x="28" y="0"/>
                  </a:cxn>
                </a:cxnLst>
                <a:rect l="0" t="0" r="r" b="b"/>
                <a:pathLst>
                  <a:path w="58" h="57">
                    <a:moveTo>
                      <a:pt x="28" y="0"/>
                    </a:moveTo>
                    <a:lnTo>
                      <a:pt x="0" y="27"/>
                    </a:lnTo>
                    <a:lnTo>
                      <a:pt x="28" y="27"/>
                    </a:lnTo>
                    <a:lnTo>
                      <a:pt x="28" y="57"/>
                    </a:lnTo>
                    <a:lnTo>
                      <a:pt x="58" y="27"/>
                    </a:lnTo>
                    <a:lnTo>
                      <a:pt x="28" y="0"/>
                    </a:lnTo>
                  </a:path>
                </a:pathLst>
              </a:custGeom>
              <a:noFill/>
              <a:ln w="1588">
                <a:solidFill>
                  <a:srgbClr val="000000"/>
                </a:solidFill>
                <a:prstDash val="solid"/>
                <a:round/>
                <a:headEnd/>
                <a:tailEnd/>
              </a:ln>
            </p:spPr>
            <p:txBody>
              <a:bodyPr/>
              <a:lstStyle/>
              <a:p>
                <a:endParaRPr lang="en-GB"/>
              </a:p>
            </p:txBody>
          </p:sp>
          <p:sp>
            <p:nvSpPr>
              <p:cNvPr id="19622" name="Freeform 166"/>
              <p:cNvSpPr>
                <a:spLocks/>
              </p:cNvSpPr>
              <p:nvPr/>
            </p:nvSpPr>
            <p:spPr bwMode="auto">
              <a:xfrm>
                <a:off x="5547" y="884"/>
                <a:ext cx="14" cy="7"/>
              </a:xfrm>
              <a:custGeom>
                <a:avLst/>
                <a:gdLst/>
                <a:ahLst/>
                <a:cxnLst>
                  <a:cxn ang="0">
                    <a:pos x="0" y="30"/>
                  </a:cxn>
                  <a:cxn ang="0">
                    <a:pos x="58" y="30"/>
                  </a:cxn>
                  <a:cxn ang="0">
                    <a:pos x="0" y="0"/>
                  </a:cxn>
                  <a:cxn ang="0">
                    <a:pos x="0" y="30"/>
                  </a:cxn>
                </a:cxnLst>
                <a:rect l="0" t="0" r="r" b="b"/>
                <a:pathLst>
                  <a:path w="58" h="30">
                    <a:moveTo>
                      <a:pt x="0" y="30"/>
                    </a:moveTo>
                    <a:lnTo>
                      <a:pt x="58" y="30"/>
                    </a:lnTo>
                    <a:lnTo>
                      <a:pt x="0" y="0"/>
                    </a:lnTo>
                    <a:lnTo>
                      <a:pt x="0" y="30"/>
                    </a:lnTo>
                  </a:path>
                </a:pathLst>
              </a:custGeom>
              <a:noFill/>
              <a:ln w="1588">
                <a:solidFill>
                  <a:srgbClr val="000000"/>
                </a:solidFill>
                <a:prstDash val="solid"/>
                <a:round/>
                <a:headEnd/>
                <a:tailEnd/>
              </a:ln>
            </p:spPr>
            <p:txBody>
              <a:bodyPr/>
              <a:lstStyle/>
              <a:p>
                <a:endParaRPr lang="en-GB"/>
              </a:p>
            </p:txBody>
          </p:sp>
          <p:sp>
            <p:nvSpPr>
              <p:cNvPr id="19623" name="Freeform 167"/>
              <p:cNvSpPr>
                <a:spLocks/>
              </p:cNvSpPr>
              <p:nvPr/>
            </p:nvSpPr>
            <p:spPr bwMode="auto">
              <a:xfrm>
                <a:off x="5458" y="1047"/>
                <a:ext cx="318" cy="59"/>
              </a:xfrm>
              <a:custGeom>
                <a:avLst/>
                <a:gdLst/>
                <a:ahLst/>
                <a:cxnLst>
                  <a:cxn ang="0">
                    <a:pos x="28" y="178"/>
                  </a:cxn>
                  <a:cxn ang="0">
                    <a:pos x="0" y="148"/>
                  </a:cxn>
                  <a:cxn ang="0">
                    <a:pos x="28" y="148"/>
                  </a:cxn>
                  <a:cxn ang="0">
                    <a:pos x="58" y="118"/>
                  </a:cxn>
                  <a:cxn ang="0">
                    <a:pos x="118" y="118"/>
                  </a:cxn>
                  <a:cxn ang="0">
                    <a:pos x="147" y="148"/>
                  </a:cxn>
                  <a:cxn ang="0">
                    <a:pos x="207" y="118"/>
                  </a:cxn>
                  <a:cxn ang="0">
                    <a:pos x="325" y="118"/>
                  </a:cxn>
                  <a:cxn ang="0">
                    <a:pos x="295" y="148"/>
                  </a:cxn>
                  <a:cxn ang="0">
                    <a:pos x="325" y="178"/>
                  </a:cxn>
                  <a:cxn ang="0">
                    <a:pos x="356" y="178"/>
                  </a:cxn>
                  <a:cxn ang="0">
                    <a:pos x="384" y="148"/>
                  </a:cxn>
                  <a:cxn ang="0">
                    <a:pos x="414" y="148"/>
                  </a:cxn>
                  <a:cxn ang="0">
                    <a:pos x="384" y="118"/>
                  </a:cxn>
                  <a:cxn ang="0">
                    <a:pos x="356" y="118"/>
                  </a:cxn>
                  <a:cxn ang="0">
                    <a:pos x="325" y="90"/>
                  </a:cxn>
                  <a:cxn ang="0">
                    <a:pos x="356" y="90"/>
                  </a:cxn>
                  <a:cxn ang="0">
                    <a:pos x="384" y="60"/>
                  </a:cxn>
                  <a:cxn ang="0">
                    <a:pos x="414" y="60"/>
                  </a:cxn>
                  <a:cxn ang="0">
                    <a:pos x="445" y="30"/>
                  </a:cxn>
                  <a:cxn ang="0">
                    <a:pos x="502" y="30"/>
                  </a:cxn>
                  <a:cxn ang="0">
                    <a:pos x="532" y="0"/>
                  </a:cxn>
                  <a:cxn ang="0">
                    <a:pos x="563" y="0"/>
                  </a:cxn>
                  <a:cxn ang="0">
                    <a:pos x="593" y="30"/>
                  </a:cxn>
                  <a:cxn ang="0">
                    <a:pos x="652" y="30"/>
                  </a:cxn>
                  <a:cxn ang="0">
                    <a:pos x="652" y="90"/>
                  </a:cxn>
                  <a:cxn ang="0">
                    <a:pos x="681" y="118"/>
                  </a:cxn>
                  <a:cxn ang="0">
                    <a:pos x="681" y="148"/>
                  </a:cxn>
                  <a:cxn ang="0">
                    <a:pos x="652" y="178"/>
                  </a:cxn>
                  <a:cxn ang="0">
                    <a:pos x="621" y="148"/>
                  </a:cxn>
                  <a:cxn ang="0">
                    <a:pos x="593" y="178"/>
                  </a:cxn>
                  <a:cxn ang="0">
                    <a:pos x="563" y="178"/>
                  </a:cxn>
                  <a:cxn ang="0">
                    <a:pos x="563" y="208"/>
                  </a:cxn>
                  <a:cxn ang="0">
                    <a:pos x="739" y="208"/>
                  </a:cxn>
                  <a:cxn ang="0">
                    <a:pos x="770" y="178"/>
                  </a:cxn>
                  <a:cxn ang="0">
                    <a:pos x="770" y="208"/>
                  </a:cxn>
                  <a:cxn ang="0">
                    <a:pos x="800" y="208"/>
                  </a:cxn>
                  <a:cxn ang="0">
                    <a:pos x="828" y="178"/>
                  </a:cxn>
                  <a:cxn ang="0">
                    <a:pos x="888" y="237"/>
                  </a:cxn>
                  <a:cxn ang="0">
                    <a:pos x="918" y="208"/>
                  </a:cxn>
                  <a:cxn ang="0">
                    <a:pos x="918" y="148"/>
                  </a:cxn>
                  <a:cxn ang="0">
                    <a:pos x="977" y="118"/>
                  </a:cxn>
                  <a:cxn ang="0">
                    <a:pos x="1065" y="118"/>
                  </a:cxn>
                  <a:cxn ang="0">
                    <a:pos x="1065" y="90"/>
                  </a:cxn>
                  <a:cxn ang="0">
                    <a:pos x="1274" y="90"/>
                  </a:cxn>
                </a:cxnLst>
                <a:rect l="0" t="0" r="r" b="b"/>
                <a:pathLst>
                  <a:path w="1274" h="237">
                    <a:moveTo>
                      <a:pt x="28" y="178"/>
                    </a:moveTo>
                    <a:lnTo>
                      <a:pt x="0" y="148"/>
                    </a:lnTo>
                    <a:lnTo>
                      <a:pt x="28" y="148"/>
                    </a:lnTo>
                    <a:lnTo>
                      <a:pt x="58" y="118"/>
                    </a:lnTo>
                    <a:lnTo>
                      <a:pt x="118" y="118"/>
                    </a:lnTo>
                    <a:lnTo>
                      <a:pt x="147" y="148"/>
                    </a:lnTo>
                    <a:lnTo>
                      <a:pt x="207" y="118"/>
                    </a:lnTo>
                    <a:lnTo>
                      <a:pt x="325" y="118"/>
                    </a:lnTo>
                    <a:lnTo>
                      <a:pt x="295" y="148"/>
                    </a:lnTo>
                    <a:lnTo>
                      <a:pt x="325" y="178"/>
                    </a:lnTo>
                    <a:lnTo>
                      <a:pt x="356" y="178"/>
                    </a:lnTo>
                    <a:lnTo>
                      <a:pt x="384" y="148"/>
                    </a:lnTo>
                    <a:lnTo>
                      <a:pt x="414" y="148"/>
                    </a:lnTo>
                    <a:lnTo>
                      <a:pt x="384" y="118"/>
                    </a:lnTo>
                    <a:lnTo>
                      <a:pt x="356" y="118"/>
                    </a:lnTo>
                    <a:lnTo>
                      <a:pt x="325" y="90"/>
                    </a:lnTo>
                    <a:lnTo>
                      <a:pt x="356" y="90"/>
                    </a:lnTo>
                    <a:lnTo>
                      <a:pt x="384" y="60"/>
                    </a:lnTo>
                    <a:lnTo>
                      <a:pt x="414" y="60"/>
                    </a:lnTo>
                    <a:lnTo>
                      <a:pt x="445" y="30"/>
                    </a:lnTo>
                    <a:lnTo>
                      <a:pt x="502" y="30"/>
                    </a:lnTo>
                    <a:lnTo>
                      <a:pt x="532" y="0"/>
                    </a:lnTo>
                    <a:lnTo>
                      <a:pt x="563" y="0"/>
                    </a:lnTo>
                    <a:lnTo>
                      <a:pt x="593" y="30"/>
                    </a:lnTo>
                    <a:lnTo>
                      <a:pt x="652" y="30"/>
                    </a:lnTo>
                    <a:lnTo>
                      <a:pt x="652" y="90"/>
                    </a:lnTo>
                    <a:lnTo>
                      <a:pt x="681" y="118"/>
                    </a:lnTo>
                    <a:lnTo>
                      <a:pt x="681" y="148"/>
                    </a:lnTo>
                    <a:lnTo>
                      <a:pt x="652" y="178"/>
                    </a:lnTo>
                    <a:lnTo>
                      <a:pt x="621" y="148"/>
                    </a:lnTo>
                    <a:lnTo>
                      <a:pt x="593" y="178"/>
                    </a:lnTo>
                    <a:lnTo>
                      <a:pt x="563" y="178"/>
                    </a:lnTo>
                    <a:lnTo>
                      <a:pt x="563" y="208"/>
                    </a:lnTo>
                    <a:lnTo>
                      <a:pt x="739" y="208"/>
                    </a:lnTo>
                    <a:lnTo>
                      <a:pt x="770" y="178"/>
                    </a:lnTo>
                    <a:lnTo>
                      <a:pt x="770" y="208"/>
                    </a:lnTo>
                    <a:lnTo>
                      <a:pt x="800" y="208"/>
                    </a:lnTo>
                    <a:lnTo>
                      <a:pt x="828" y="178"/>
                    </a:lnTo>
                    <a:lnTo>
                      <a:pt x="888" y="237"/>
                    </a:lnTo>
                    <a:lnTo>
                      <a:pt x="918" y="208"/>
                    </a:lnTo>
                    <a:lnTo>
                      <a:pt x="918" y="148"/>
                    </a:lnTo>
                    <a:lnTo>
                      <a:pt x="977" y="118"/>
                    </a:lnTo>
                    <a:lnTo>
                      <a:pt x="1065" y="118"/>
                    </a:lnTo>
                    <a:lnTo>
                      <a:pt x="1065" y="90"/>
                    </a:lnTo>
                    <a:lnTo>
                      <a:pt x="1274" y="90"/>
                    </a:lnTo>
                  </a:path>
                </a:pathLst>
              </a:custGeom>
              <a:noFill/>
              <a:ln w="1588">
                <a:solidFill>
                  <a:srgbClr val="000000"/>
                </a:solidFill>
                <a:prstDash val="solid"/>
                <a:round/>
                <a:headEnd/>
                <a:tailEnd/>
              </a:ln>
            </p:spPr>
            <p:txBody>
              <a:bodyPr/>
              <a:lstStyle/>
              <a:p>
                <a:endParaRPr lang="en-GB"/>
              </a:p>
            </p:txBody>
          </p:sp>
          <p:sp>
            <p:nvSpPr>
              <p:cNvPr id="19624" name="Freeform 168"/>
              <p:cNvSpPr>
                <a:spLocks/>
              </p:cNvSpPr>
              <p:nvPr/>
            </p:nvSpPr>
            <p:spPr bwMode="auto">
              <a:xfrm>
                <a:off x="5621" y="2460"/>
                <a:ext cx="148" cy="281"/>
              </a:xfrm>
              <a:custGeom>
                <a:avLst/>
                <a:gdLst/>
                <a:ahLst/>
                <a:cxnLst>
                  <a:cxn ang="0">
                    <a:pos x="592" y="0"/>
                  </a:cxn>
                  <a:cxn ang="0">
                    <a:pos x="562" y="0"/>
                  </a:cxn>
                  <a:cxn ang="0">
                    <a:pos x="503" y="61"/>
                  </a:cxn>
                  <a:cxn ang="0">
                    <a:pos x="443" y="61"/>
                  </a:cxn>
                  <a:cxn ang="0">
                    <a:pos x="443" y="120"/>
                  </a:cxn>
                  <a:cxn ang="0">
                    <a:pos x="473" y="150"/>
                  </a:cxn>
                  <a:cxn ang="0">
                    <a:pos x="503" y="209"/>
                  </a:cxn>
                  <a:cxn ang="0">
                    <a:pos x="532" y="238"/>
                  </a:cxn>
                  <a:cxn ang="0">
                    <a:pos x="532" y="268"/>
                  </a:cxn>
                  <a:cxn ang="0">
                    <a:pos x="503" y="298"/>
                  </a:cxn>
                  <a:cxn ang="0">
                    <a:pos x="473" y="298"/>
                  </a:cxn>
                  <a:cxn ang="0">
                    <a:pos x="443" y="328"/>
                  </a:cxn>
                  <a:cxn ang="0">
                    <a:pos x="413" y="328"/>
                  </a:cxn>
                  <a:cxn ang="0">
                    <a:pos x="385" y="298"/>
                  </a:cxn>
                  <a:cxn ang="0">
                    <a:pos x="355" y="298"/>
                  </a:cxn>
                  <a:cxn ang="0">
                    <a:pos x="325" y="268"/>
                  </a:cxn>
                  <a:cxn ang="0">
                    <a:pos x="325" y="238"/>
                  </a:cxn>
                  <a:cxn ang="0">
                    <a:pos x="294" y="209"/>
                  </a:cxn>
                  <a:cxn ang="0">
                    <a:pos x="266" y="209"/>
                  </a:cxn>
                  <a:cxn ang="0">
                    <a:pos x="176" y="120"/>
                  </a:cxn>
                  <a:cxn ang="0">
                    <a:pos x="148" y="120"/>
                  </a:cxn>
                  <a:cxn ang="0">
                    <a:pos x="87" y="179"/>
                  </a:cxn>
                  <a:cxn ang="0">
                    <a:pos x="87" y="209"/>
                  </a:cxn>
                  <a:cxn ang="0">
                    <a:pos x="118" y="209"/>
                  </a:cxn>
                  <a:cxn ang="0">
                    <a:pos x="118" y="238"/>
                  </a:cxn>
                  <a:cxn ang="0">
                    <a:pos x="57" y="298"/>
                  </a:cxn>
                  <a:cxn ang="0">
                    <a:pos x="29" y="298"/>
                  </a:cxn>
                  <a:cxn ang="0">
                    <a:pos x="29" y="475"/>
                  </a:cxn>
                  <a:cxn ang="0">
                    <a:pos x="118" y="565"/>
                  </a:cxn>
                  <a:cxn ang="0">
                    <a:pos x="87" y="593"/>
                  </a:cxn>
                  <a:cxn ang="0">
                    <a:pos x="57" y="593"/>
                  </a:cxn>
                  <a:cxn ang="0">
                    <a:pos x="57" y="623"/>
                  </a:cxn>
                  <a:cxn ang="0">
                    <a:pos x="29" y="654"/>
                  </a:cxn>
                  <a:cxn ang="0">
                    <a:pos x="29" y="741"/>
                  </a:cxn>
                  <a:cxn ang="0">
                    <a:pos x="0" y="772"/>
                  </a:cxn>
                  <a:cxn ang="0">
                    <a:pos x="29" y="802"/>
                  </a:cxn>
                  <a:cxn ang="0">
                    <a:pos x="87" y="802"/>
                  </a:cxn>
                  <a:cxn ang="0">
                    <a:pos x="118" y="829"/>
                  </a:cxn>
                  <a:cxn ang="0">
                    <a:pos x="176" y="829"/>
                  </a:cxn>
                  <a:cxn ang="0">
                    <a:pos x="176" y="890"/>
                  </a:cxn>
                  <a:cxn ang="0">
                    <a:pos x="207" y="920"/>
                  </a:cxn>
                  <a:cxn ang="0">
                    <a:pos x="176" y="920"/>
                  </a:cxn>
                  <a:cxn ang="0">
                    <a:pos x="207" y="949"/>
                  </a:cxn>
                  <a:cxn ang="0">
                    <a:pos x="207" y="979"/>
                  </a:cxn>
                  <a:cxn ang="0">
                    <a:pos x="266" y="1038"/>
                  </a:cxn>
                  <a:cxn ang="0">
                    <a:pos x="294" y="979"/>
                  </a:cxn>
                  <a:cxn ang="0">
                    <a:pos x="325" y="979"/>
                  </a:cxn>
                  <a:cxn ang="0">
                    <a:pos x="325" y="1008"/>
                  </a:cxn>
                  <a:cxn ang="0">
                    <a:pos x="473" y="1008"/>
                  </a:cxn>
                  <a:cxn ang="0">
                    <a:pos x="532" y="1038"/>
                  </a:cxn>
                  <a:cxn ang="0">
                    <a:pos x="532" y="1067"/>
                  </a:cxn>
                  <a:cxn ang="0">
                    <a:pos x="592" y="1127"/>
                  </a:cxn>
                </a:cxnLst>
                <a:rect l="0" t="0" r="r" b="b"/>
                <a:pathLst>
                  <a:path w="592" h="1127">
                    <a:moveTo>
                      <a:pt x="592" y="0"/>
                    </a:moveTo>
                    <a:lnTo>
                      <a:pt x="562" y="0"/>
                    </a:lnTo>
                    <a:lnTo>
                      <a:pt x="503" y="61"/>
                    </a:lnTo>
                    <a:lnTo>
                      <a:pt x="443" y="61"/>
                    </a:lnTo>
                    <a:lnTo>
                      <a:pt x="443" y="120"/>
                    </a:lnTo>
                    <a:lnTo>
                      <a:pt x="473" y="150"/>
                    </a:lnTo>
                    <a:lnTo>
                      <a:pt x="503" y="209"/>
                    </a:lnTo>
                    <a:lnTo>
                      <a:pt x="532" y="238"/>
                    </a:lnTo>
                    <a:lnTo>
                      <a:pt x="532" y="268"/>
                    </a:lnTo>
                    <a:lnTo>
                      <a:pt x="503" y="298"/>
                    </a:lnTo>
                    <a:lnTo>
                      <a:pt x="473" y="298"/>
                    </a:lnTo>
                    <a:lnTo>
                      <a:pt x="443" y="328"/>
                    </a:lnTo>
                    <a:lnTo>
                      <a:pt x="413" y="328"/>
                    </a:lnTo>
                    <a:lnTo>
                      <a:pt x="385" y="298"/>
                    </a:lnTo>
                    <a:lnTo>
                      <a:pt x="355" y="298"/>
                    </a:lnTo>
                    <a:lnTo>
                      <a:pt x="325" y="268"/>
                    </a:lnTo>
                    <a:lnTo>
                      <a:pt x="325" y="238"/>
                    </a:lnTo>
                    <a:lnTo>
                      <a:pt x="294" y="209"/>
                    </a:lnTo>
                    <a:lnTo>
                      <a:pt x="266" y="209"/>
                    </a:lnTo>
                    <a:lnTo>
                      <a:pt x="176" y="120"/>
                    </a:lnTo>
                    <a:lnTo>
                      <a:pt x="148" y="120"/>
                    </a:lnTo>
                    <a:lnTo>
                      <a:pt x="87" y="179"/>
                    </a:lnTo>
                    <a:lnTo>
                      <a:pt x="87" y="209"/>
                    </a:lnTo>
                    <a:lnTo>
                      <a:pt x="118" y="209"/>
                    </a:lnTo>
                    <a:lnTo>
                      <a:pt x="118" y="238"/>
                    </a:lnTo>
                    <a:lnTo>
                      <a:pt x="57" y="298"/>
                    </a:lnTo>
                    <a:lnTo>
                      <a:pt x="29" y="298"/>
                    </a:lnTo>
                    <a:lnTo>
                      <a:pt x="29" y="475"/>
                    </a:lnTo>
                    <a:lnTo>
                      <a:pt x="118" y="565"/>
                    </a:lnTo>
                    <a:lnTo>
                      <a:pt x="87" y="593"/>
                    </a:lnTo>
                    <a:lnTo>
                      <a:pt x="57" y="593"/>
                    </a:lnTo>
                    <a:lnTo>
                      <a:pt x="57" y="623"/>
                    </a:lnTo>
                    <a:lnTo>
                      <a:pt x="29" y="654"/>
                    </a:lnTo>
                    <a:lnTo>
                      <a:pt x="29" y="741"/>
                    </a:lnTo>
                    <a:lnTo>
                      <a:pt x="0" y="772"/>
                    </a:lnTo>
                    <a:lnTo>
                      <a:pt x="29" y="802"/>
                    </a:lnTo>
                    <a:lnTo>
                      <a:pt x="87" y="802"/>
                    </a:lnTo>
                    <a:lnTo>
                      <a:pt x="118" y="829"/>
                    </a:lnTo>
                    <a:lnTo>
                      <a:pt x="176" y="829"/>
                    </a:lnTo>
                    <a:lnTo>
                      <a:pt x="176" y="890"/>
                    </a:lnTo>
                    <a:lnTo>
                      <a:pt x="207" y="920"/>
                    </a:lnTo>
                    <a:lnTo>
                      <a:pt x="176" y="920"/>
                    </a:lnTo>
                    <a:lnTo>
                      <a:pt x="207" y="949"/>
                    </a:lnTo>
                    <a:lnTo>
                      <a:pt x="207" y="979"/>
                    </a:lnTo>
                    <a:lnTo>
                      <a:pt x="266" y="1038"/>
                    </a:lnTo>
                    <a:lnTo>
                      <a:pt x="294" y="979"/>
                    </a:lnTo>
                    <a:lnTo>
                      <a:pt x="325" y="979"/>
                    </a:lnTo>
                    <a:lnTo>
                      <a:pt x="325" y="1008"/>
                    </a:lnTo>
                    <a:lnTo>
                      <a:pt x="473" y="1008"/>
                    </a:lnTo>
                    <a:lnTo>
                      <a:pt x="532" y="1038"/>
                    </a:lnTo>
                    <a:lnTo>
                      <a:pt x="532" y="1067"/>
                    </a:lnTo>
                    <a:lnTo>
                      <a:pt x="592" y="1127"/>
                    </a:lnTo>
                  </a:path>
                </a:pathLst>
              </a:custGeom>
              <a:noFill/>
              <a:ln w="1588">
                <a:solidFill>
                  <a:srgbClr val="000000"/>
                </a:solidFill>
                <a:prstDash val="solid"/>
                <a:round/>
                <a:headEnd/>
                <a:tailEnd/>
              </a:ln>
            </p:spPr>
            <p:txBody>
              <a:bodyPr/>
              <a:lstStyle/>
              <a:p>
                <a:endParaRPr lang="en-GB"/>
              </a:p>
            </p:txBody>
          </p:sp>
          <p:sp>
            <p:nvSpPr>
              <p:cNvPr id="19625" name="Freeform 169"/>
              <p:cNvSpPr>
                <a:spLocks/>
              </p:cNvSpPr>
              <p:nvPr/>
            </p:nvSpPr>
            <p:spPr bwMode="auto">
              <a:xfrm>
                <a:off x="5465" y="876"/>
                <a:ext cx="44" cy="22"/>
              </a:xfrm>
              <a:custGeom>
                <a:avLst/>
                <a:gdLst/>
                <a:ahLst/>
                <a:cxnLst>
                  <a:cxn ang="0">
                    <a:pos x="0" y="0"/>
                  </a:cxn>
                  <a:cxn ang="0">
                    <a:pos x="119" y="0"/>
                  </a:cxn>
                  <a:cxn ang="0">
                    <a:pos x="149" y="30"/>
                  </a:cxn>
                  <a:cxn ang="0">
                    <a:pos x="179" y="30"/>
                  </a:cxn>
                  <a:cxn ang="0">
                    <a:pos x="179" y="89"/>
                  </a:cxn>
                  <a:cxn ang="0">
                    <a:pos x="149" y="89"/>
                  </a:cxn>
                  <a:cxn ang="0">
                    <a:pos x="90" y="30"/>
                  </a:cxn>
                  <a:cxn ang="0">
                    <a:pos x="0" y="30"/>
                  </a:cxn>
                  <a:cxn ang="0">
                    <a:pos x="0" y="0"/>
                  </a:cxn>
                </a:cxnLst>
                <a:rect l="0" t="0" r="r" b="b"/>
                <a:pathLst>
                  <a:path w="179" h="89">
                    <a:moveTo>
                      <a:pt x="0" y="0"/>
                    </a:moveTo>
                    <a:lnTo>
                      <a:pt x="119" y="0"/>
                    </a:lnTo>
                    <a:lnTo>
                      <a:pt x="149" y="30"/>
                    </a:lnTo>
                    <a:lnTo>
                      <a:pt x="179" y="30"/>
                    </a:lnTo>
                    <a:lnTo>
                      <a:pt x="179" y="89"/>
                    </a:lnTo>
                    <a:lnTo>
                      <a:pt x="149" y="89"/>
                    </a:lnTo>
                    <a:lnTo>
                      <a:pt x="90" y="30"/>
                    </a:lnTo>
                    <a:lnTo>
                      <a:pt x="0" y="30"/>
                    </a:lnTo>
                    <a:lnTo>
                      <a:pt x="0" y="0"/>
                    </a:lnTo>
                  </a:path>
                </a:pathLst>
              </a:custGeom>
              <a:noFill/>
              <a:ln w="1588">
                <a:solidFill>
                  <a:srgbClr val="000000"/>
                </a:solidFill>
                <a:prstDash val="solid"/>
                <a:round/>
                <a:headEnd/>
                <a:tailEnd/>
              </a:ln>
            </p:spPr>
            <p:txBody>
              <a:bodyPr/>
              <a:lstStyle/>
              <a:p>
                <a:endParaRPr lang="en-GB"/>
              </a:p>
            </p:txBody>
          </p:sp>
          <p:sp>
            <p:nvSpPr>
              <p:cNvPr id="19626" name="Freeform 170"/>
              <p:cNvSpPr>
                <a:spLocks/>
              </p:cNvSpPr>
              <p:nvPr/>
            </p:nvSpPr>
            <p:spPr bwMode="auto">
              <a:xfrm>
                <a:off x="4450" y="1017"/>
                <a:ext cx="1015" cy="407"/>
              </a:xfrm>
              <a:custGeom>
                <a:avLst/>
                <a:gdLst/>
                <a:ahLst/>
                <a:cxnLst>
                  <a:cxn ang="0">
                    <a:pos x="355" y="31"/>
                  </a:cxn>
                  <a:cxn ang="0">
                    <a:pos x="860" y="90"/>
                  </a:cxn>
                  <a:cxn ang="0">
                    <a:pos x="1037" y="179"/>
                  </a:cxn>
                  <a:cxn ang="0">
                    <a:pos x="1244" y="267"/>
                  </a:cxn>
                  <a:cxn ang="0">
                    <a:pos x="1481" y="327"/>
                  </a:cxn>
                  <a:cxn ang="0">
                    <a:pos x="1660" y="356"/>
                  </a:cxn>
                  <a:cxn ang="0">
                    <a:pos x="1926" y="504"/>
                  </a:cxn>
                  <a:cxn ang="0">
                    <a:pos x="1986" y="622"/>
                  </a:cxn>
                  <a:cxn ang="0">
                    <a:pos x="1897" y="860"/>
                  </a:cxn>
                  <a:cxn ang="0">
                    <a:pos x="1542" y="947"/>
                  </a:cxn>
                  <a:cxn ang="0">
                    <a:pos x="1216" y="919"/>
                  </a:cxn>
                  <a:cxn ang="0">
                    <a:pos x="712" y="860"/>
                  </a:cxn>
                  <a:cxn ang="0">
                    <a:pos x="562" y="829"/>
                  </a:cxn>
                  <a:cxn ang="0">
                    <a:pos x="444" y="771"/>
                  </a:cxn>
                  <a:cxn ang="0">
                    <a:pos x="325" y="771"/>
                  </a:cxn>
                  <a:cxn ang="0">
                    <a:pos x="148" y="711"/>
                  </a:cxn>
                  <a:cxn ang="0">
                    <a:pos x="89" y="683"/>
                  </a:cxn>
                  <a:cxn ang="0">
                    <a:pos x="177" y="771"/>
                  </a:cxn>
                  <a:cxn ang="0">
                    <a:pos x="414" y="890"/>
                  </a:cxn>
                  <a:cxn ang="0">
                    <a:pos x="593" y="978"/>
                  </a:cxn>
                  <a:cxn ang="0">
                    <a:pos x="682" y="1067"/>
                  </a:cxn>
                  <a:cxn ang="0">
                    <a:pos x="623" y="1215"/>
                  </a:cxn>
                  <a:cxn ang="0">
                    <a:pos x="712" y="1303"/>
                  </a:cxn>
                  <a:cxn ang="0">
                    <a:pos x="770" y="1394"/>
                  </a:cxn>
                  <a:cxn ang="0">
                    <a:pos x="919" y="1481"/>
                  </a:cxn>
                  <a:cxn ang="0">
                    <a:pos x="1067" y="1512"/>
                  </a:cxn>
                  <a:cxn ang="0">
                    <a:pos x="1274" y="1630"/>
                  </a:cxn>
                  <a:cxn ang="0">
                    <a:pos x="1481" y="1512"/>
                  </a:cxn>
                  <a:cxn ang="0">
                    <a:pos x="1362" y="1481"/>
                  </a:cxn>
                  <a:cxn ang="0">
                    <a:pos x="1126" y="1363"/>
                  </a:cxn>
                  <a:cxn ang="0">
                    <a:pos x="1185" y="1215"/>
                  </a:cxn>
                  <a:cxn ang="0">
                    <a:pos x="1392" y="1274"/>
                  </a:cxn>
                  <a:cxn ang="0">
                    <a:pos x="1481" y="1363"/>
                  </a:cxn>
                  <a:cxn ang="0">
                    <a:pos x="1599" y="1363"/>
                  </a:cxn>
                  <a:cxn ang="0">
                    <a:pos x="1897" y="1421"/>
                  </a:cxn>
                  <a:cxn ang="0">
                    <a:pos x="2015" y="1394"/>
                  </a:cxn>
                  <a:cxn ang="0">
                    <a:pos x="1897" y="1215"/>
                  </a:cxn>
                  <a:cxn ang="0">
                    <a:pos x="1897" y="1067"/>
                  </a:cxn>
                  <a:cxn ang="0">
                    <a:pos x="2281" y="829"/>
                  </a:cxn>
                  <a:cxn ang="0">
                    <a:pos x="2609" y="890"/>
                  </a:cxn>
                  <a:cxn ang="0">
                    <a:pos x="2609" y="947"/>
                  </a:cxn>
                  <a:cxn ang="0">
                    <a:pos x="2755" y="978"/>
                  </a:cxn>
                  <a:cxn ang="0">
                    <a:pos x="2755" y="740"/>
                  </a:cxn>
                  <a:cxn ang="0">
                    <a:pos x="2609" y="622"/>
                  </a:cxn>
                  <a:cxn ang="0">
                    <a:pos x="2636" y="415"/>
                  </a:cxn>
                  <a:cxn ang="0">
                    <a:pos x="2579" y="297"/>
                  </a:cxn>
                  <a:cxn ang="0">
                    <a:pos x="2399" y="237"/>
                  </a:cxn>
                  <a:cxn ang="0">
                    <a:pos x="2964" y="267"/>
                  </a:cxn>
                  <a:cxn ang="0">
                    <a:pos x="3082" y="356"/>
                  </a:cxn>
                  <a:cxn ang="0">
                    <a:pos x="2964" y="474"/>
                  </a:cxn>
                  <a:cxn ang="0">
                    <a:pos x="2816" y="534"/>
                  </a:cxn>
                  <a:cxn ang="0">
                    <a:pos x="3023" y="683"/>
                  </a:cxn>
                  <a:cxn ang="0">
                    <a:pos x="3259" y="740"/>
                  </a:cxn>
                  <a:cxn ang="0">
                    <a:pos x="3496" y="653"/>
                  </a:cxn>
                  <a:cxn ang="0">
                    <a:pos x="3466" y="534"/>
                  </a:cxn>
                  <a:cxn ang="0">
                    <a:pos x="3615" y="504"/>
                  </a:cxn>
                  <a:cxn ang="0">
                    <a:pos x="3675" y="474"/>
                  </a:cxn>
                  <a:cxn ang="0">
                    <a:pos x="3822" y="386"/>
                  </a:cxn>
                  <a:cxn ang="0">
                    <a:pos x="3971" y="327"/>
                  </a:cxn>
                </a:cxnLst>
                <a:rect l="0" t="0" r="r" b="b"/>
                <a:pathLst>
                  <a:path w="4059" h="1630">
                    <a:moveTo>
                      <a:pt x="148" y="61"/>
                    </a:moveTo>
                    <a:lnTo>
                      <a:pt x="177" y="31"/>
                    </a:lnTo>
                    <a:lnTo>
                      <a:pt x="177" y="0"/>
                    </a:lnTo>
                    <a:lnTo>
                      <a:pt x="325" y="0"/>
                    </a:lnTo>
                    <a:lnTo>
                      <a:pt x="355" y="31"/>
                    </a:lnTo>
                    <a:lnTo>
                      <a:pt x="651" y="31"/>
                    </a:lnTo>
                    <a:lnTo>
                      <a:pt x="682" y="61"/>
                    </a:lnTo>
                    <a:lnTo>
                      <a:pt x="742" y="61"/>
                    </a:lnTo>
                    <a:lnTo>
                      <a:pt x="770" y="90"/>
                    </a:lnTo>
                    <a:lnTo>
                      <a:pt x="860" y="90"/>
                    </a:lnTo>
                    <a:lnTo>
                      <a:pt x="889" y="119"/>
                    </a:lnTo>
                    <a:lnTo>
                      <a:pt x="919" y="119"/>
                    </a:lnTo>
                    <a:lnTo>
                      <a:pt x="949" y="149"/>
                    </a:lnTo>
                    <a:lnTo>
                      <a:pt x="1007" y="149"/>
                    </a:lnTo>
                    <a:lnTo>
                      <a:pt x="1037" y="179"/>
                    </a:lnTo>
                    <a:lnTo>
                      <a:pt x="1097" y="179"/>
                    </a:lnTo>
                    <a:lnTo>
                      <a:pt x="1126" y="209"/>
                    </a:lnTo>
                    <a:lnTo>
                      <a:pt x="1216" y="237"/>
                    </a:lnTo>
                    <a:lnTo>
                      <a:pt x="1244" y="237"/>
                    </a:lnTo>
                    <a:lnTo>
                      <a:pt x="1244" y="267"/>
                    </a:lnTo>
                    <a:lnTo>
                      <a:pt x="1304" y="267"/>
                    </a:lnTo>
                    <a:lnTo>
                      <a:pt x="1304" y="297"/>
                    </a:lnTo>
                    <a:lnTo>
                      <a:pt x="1392" y="297"/>
                    </a:lnTo>
                    <a:lnTo>
                      <a:pt x="1453" y="327"/>
                    </a:lnTo>
                    <a:lnTo>
                      <a:pt x="1481" y="327"/>
                    </a:lnTo>
                    <a:lnTo>
                      <a:pt x="1542" y="356"/>
                    </a:lnTo>
                    <a:lnTo>
                      <a:pt x="1572" y="386"/>
                    </a:lnTo>
                    <a:lnTo>
                      <a:pt x="1630" y="386"/>
                    </a:lnTo>
                    <a:lnTo>
                      <a:pt x="1599" y="356"/>
                    </a:lnTo>
                    <a:lnTo>
                      <a:pt x="1660" y="356"/>
                    </a:lnTo>
                    <a:lnTo>
                      <a:pt x="1779" y="474"/>
                    </a:lnTo>
                    <a:lnTo>
                      <a:pt x="1806" y="445"/>
                    </a:lnTo>
                    <a:lnTo>
                      <a:pt x="1837" y="474"/>
                    </a:lnTo>
                    <a:lnTo>
                      <a:pt x="1897" y="474"/>
                    </a:lnTo>
                    <a:lnTo>
                      <a:pt x="1926" y="504"/>
                    </a:lnTo>
                    <a:lnTo>
                      <a:pt x="1926" y="534"/>
                    </a:lnTo>
                    <a:lnTo>
                      <a:pt x="1956" y="534"/>
                    </a:lnTo>
                    <a:lnTo>
                      <a:pt x="1956" y="565"/>
                    </a:lnTo>
                    <a:lnTo>
                      <a:pt x="1986" y="592"/>
                    </a:lnTo>
                    <a:lnTo>
                      <a:pt x="1986" y="622"/>
                    </a:lnTo>
                    <a:lnTo>
                      <a:pt x="2044" y="622"/>
                    </a:lnTo>
                    <a:lnTo>
                      <a:pt x="2044" y="740"/>
                    </a:lnTo>
                    <a:lnTo>
                      <a:pt x="2015" y="771"/>
                    </a:lnTo>
                    <a:lnTo>
                      <a:pt x="1956" y="801"/>
                    </a:lnTo>
                    <a:lnTo>
                      <a:pt x="1897" y="860"/>
                    </a:lnTo>
                    <a:lnTo>
                      <a:pt x="1867" y="860"/>
                    </a:lnTo>
                    <a:lnTo>
                      <a:pt x="1806" y="919"/>
                    </a:lnTo>
                    <a:lnTo>
                      <a:pt x="1690" y="919"/>
                    </a:lnTo>
                    <a:lnTo>
                      <a:pt x="1660" y="947"/>
                    </a:lnTo>
                    <a:lnTo>
                      <a:pt x="1542" y="947"/>
                    </a:lnTo>
                    <a:lnTo>
                      <a:pt x="1481" y="978"/>
                    </a:lnTo>
                    <a:lnTo>
                      <a:pt x="1453" y="978"/>
                    </a:lnTo>
                    <a:lnTo>
                      <a:pt x="1392" y="947"/>
                    </a:lnTo>
                    <a:lnTo>
                      <a:pt x="1244" y="947"/>
                    </a:lnTo>
                    <a:lnTo>
                      <a:pt x="1216" y="919"/>
                    </a:lnTo>
                    <a:lnTo>
                      <a:pt x="1126" y="919"/>
                    </a:lnTo>
                    <a:lnTo>
                      <a:pt x="1097" y="890"/>
                    </a:lnTo>
                    <a:lnTo>
                      <a:pt x="860" y="890"/>
                    </a:lnTo>
                    <a:lnTo>
                      <a:pt x="800" y="860"/>
                    </a:lnTo>
                    <a:lnTo>
                      <a:pt x="712" y="860"/>
                    </a:lnTo>
                    <a:lnTo>
                      <a:pt x="682" y="829"/>
                    </a:lnTo>
                    <a:lnTo>
                      <a:pt x="651" y="829"/>
                    </a:lnTo>
                    <a:lnTo>
                      <a:pt x="623" y="801"/>
                    </a:lnTo>
                    <a:lnTo>
                      <a:pt x="593" y="801"/>
                    </a:lnTo>
                    <a:lnTo>
                      <a:pt x="562" y="829"/>
                    </a:lnTo>
                    <a:lnTo>
                      <a:pt x="532" y="829"/>
                    </a:lnTo>
                    <a:lnTo>
                      <a:pt x="532" y="801"/>
                    </a:lnTo>
                    <a:lnTo>
                      <a:pt x="505" y="801"/>
                    </a:lnTo>
                    <a:lnTo>
                      <a:pt x="475" y="771"/>
                    </a:lnTo>
                    <a:lnTo>
                      <a:pt x="444" y="771"/>
                    </a:lnTo>
                    <a:lnTo>
                      <a:pt x="444" y="740"/>
                    </a:lnTo>
                    <a:lnTo>
                      <a:pt x="414" y="771"/>
                    </a:lnTo>
                    <a:lnTo>
                      <a:pt x="386" y="771"/>
                    </a:lnTo>
                    <a:lnTo>
                      <a:pt x="355" y="740"/>
                    </a:lnTo>
                    <a:lnTo>
                      <a:pt x="325" y="771"/>
                    </a:lnTo>
                    <a:lnTo>
                      <a:pt x="268" y="771"/>
                    </a:lnTo>
                    <a:lnTo>
                      <a:pt x="237" y="740"/>
                    </a:lnTo>
                    <a:lnTo>
                      <a:pt x="207" y="740"/>
                    </a:lnTo>
                    <a:lnTo>
                      <a:pt x="177" y="711"/>
                    </a:lnTo>
                    <a:lnTo>
                      <a:pt x="148" y="711"/>
                    </a:lnTo>
                    <a:lnTo>
                      <a:pt x="148" y="683"/>
                    </a:lnTo>
                    <a:lnTo>
                      <a:pt x="177" y="653"/>
                    </a:lnTo>
                    <a:lnTo>
                      <a:pt x="0" y="653"/>
                    </a:lnTo>
                    <a:lnTo>
                      <a:pt x="30" y="683"/>
                    </a:lnTo>
                    <a:lnTo>
                      <a:pt x="89" y="683"/>
                    </a:lnTo>
                    <a:lnTo>
                      <a:pt x="59" y="711"/>
                    </a:lnTo>
                    <a:lnTo>
                      <a:pt x="89" y="711"/>
                    </a:lnTo>
                    <a:lnTo>
                      <a:pt x="119" y="740"/>
                    </a:lnTo>
                    <a:lnTo>
                      <a:pt x="148" y="740"/>
                    </a:lnTo>
                    <a:lnTo>
                      <a:pt x="177" y="771"/>
                    </a:lnTo>
                    <a:lnTo>
                      <a:pt x="237" y="771"/>
                    </a:lnTo>
                    <a:lnTo>
                      <a:pt x="325" y="860"/>
                    </a:lnTo>
                    <a:lnTo>
                      <a:pt x="355" y="829"/>
                    </a:lnTo>
                    <a:lnTo>
                      <a:pt x="355" y="890"/>
                    </a:lnTo>
                    <a:lnTo>
                      <a:pt x="414" y="890"/>
                    </a:lnTo>
                    <a:lnTo>
                      <a:pt x="444" y="919"/>
                    </a:lnTo>
                    <a:lnTo>
                      <a:pt x="505" y="919"/>
                    </a:lnTo>
                    <a:lnTo>
                      <a:pt x="532" y="947"/>
                    </a:lnTo>
                    <a:lnTo>
                      <a:pt x="562" y="947"/>
                    </a:lnTo>
                    <a:lnTo>
                      <a:pt x="593" y="978"/>
                    </a:lnTo>
                    <a:lnTo>
                      <a:pt x="623" y="978"/>
                    </a:lnTo>
                    <a:lnTo>
                      <a:pt x="623" y="1008"/>
                    </a:lnTo>
                    <a:lnTo>
                      <a:pt x="651" y="1008"/>
                    </a:lnTo>
                    <a:lnTo>
                      <a:pt x="682" y="1038"/>
                    </a:lnTo>
                    <a:lnTo>
                      <a:pt x="682" y="1067"/>
                    </a:lnTo>
                    <a:lnTo>
                      <a:pt x="651" y="1067"/>
                    </a:lnTo>
                    <a:lnTo>
                      <a:pt x="651" y="1126"/>
                    </a:lnTo>
                    <a:lnTo>
                      <a:pt x="623" y="1156"/>
                    </a:lnTo>
                    <a:lnTo>
                      <a:pt x="593" y="1156"/>
                    </a:lnTo>
                    <a:lnTo>
                      <a:pt x="623" y="1215"/>
                    </a:lnTo>
                    <a:lnTo>
                      <a:pt x="651" y="1215"/>
                    </a:lnTo>
                    <a:lnTo>
                      <a:pt x="651" y="1245"/>
                    </a:lnTo>
                    <a:lnTo>
                      <a:pt x="682" y="1245"/>
                    </a:lnTo>
                    <a:lnTo>
                      <a:pt x="682" y="1274"/>
                    </a:lnTo>
                    <a:lnTo>
                      <a:pt x="712" y="1303"/>
                    </a:lnTo>
                    <a:lnTo>
                      <a:pt x="742" y="1303"/>
                    </a:lnTo>
                    <a:lnTo>
                      <a:pt x="742" y="1333"/>
                    </a:lnTo>
                    <a:lnTo>
                      <a:pt x="770" y="1363"/>
                    </a:lnTo>
                    <a:lnTo>
                      <a:pt x="742" y="1363"/>
                    </a:lnTo>
                    <a:lnTo>
                      <a:pt x="770" y="1394"/>
                    </a:lnTo>
                    <a:lnTo>
                      <a:pt x="742" y="1421"/>
                    </a:lnTo>
                    <a:lnTo>
                      <a:pt x="800" y="1451"/>
                    </a:lnTo>
                    <a:lnTo>
                      <a:pt x="830" y="1451"/>
                    </a:lnTo>
                    <a:lnTo>
                      <a:pt x="830" y="1481"/>
                    </a:lnTo>
                    <a:lnTo>
                      <a:pt x="919" y="1481"/>
                    </a:lnTo>
                    <a:lnTo>
                      <a:pt x="949" y="1451"/>
                    </a:lnTo>
                    <a:lnTo>
                      <a:pt x="978" y="1481"/>
                    </a:lnTo>
                    <a:lnTo>
                      <a:pt x="1007" y="1481"/>
                    </a:lnTo>
                    <a:lnTo>
                      <a:pt x="1037" y="1512"/>
                    </a:lnTo>
                    <a:lnTo>
                      <a:pt x="1067" y="1512"/>
                    </a:lnTo>
                    <a:lnTo>
                      <a:pt x="1097" y="1540"/>
                    </a:lnTo>
                    <a:lnTo>
                      <a:pt x="1097" y="1570"/>
                    </a:lnTo>
                    <a:lnTo>
                      <a:pt x="1126" y="1600"/>
                    </a:lnTo>
                    <a:lnTo>
                      <a:pt x="1216" y="1600"/>
                    </a:lnTo>
                    <a:lnTo>
                      <a:pt x="1274" y="1630"/>
                    </a:lnTo>
                    <a:lnTo>
                      <a:pt x="1392" y="1630"/>
                    </a:lnTo>
                    <a:lnTo>
                      <a:pt x="1423" y="1600"/>
                    </a:lnTo>
                    <a:lnTo>
                      <a:pt x="1511" y="1600"/>
                    </a:lnTo>
                    <a:lnTo>
                      <a:pt x="1511" y="1540"/>
                    </a:lnTo>
                    <a:lnTo>
                      <a:pt x="1481" y="1512"/>
                    </a:lnTo>
                    <a:lnTo>
                      <a:pt x="1481" y="1481"/>
                    </a:lnTo>
                    <a:lnTo>
                      <a:pt x="1453" y="1481"/>
                    </a:lnTo>
                    <a:lnTo>
                      <a:pt x="1423" y="1451"/>
                    </a:lnTo>
                    <a:lnTo>
                      <a:pt x="1392" y="1451"/>
                    </a:lnTo>
                    <a:lnTo>
                      <a:pt x="1362" y="1481"/>
                    </a:lnTo>
                    <a:lnTo>
                      <a:pt x="1304" y="1481"/>
                    </a:lnTo>
                    <a:lnTo>
                      <a:pt x="1274" y="1451"/>
                    </a:lnTo>
                    <a:lnTo>
                      <a:pt x="1244" y="1451"/>
                    </a:lnTo>
                    <a:lnTo>
                      <a:pt x="1156" y="1363"/>
                    </a:lnTo>
                    <a:lnTo>
                      <a:pt x="1126" y="1363"/>
                    </a:lnTo>
                    <a:lnTo>
                      <a:pt x="1097" y="1333"/>
                    </a:lnTo>
                    <a:lnTo>
                      <a:pt x="1097" y="1303"/>
                    </a:lnTo>
                    <a:lnTo>
                      <a:pt x="1156" y="1303"/>
                    </a:lnTo>
                    <a:lnTo>
                      <a:pt x="1185" y="1274"/>
                    </a:lnTo>
                    <a:lnTo>
                      <a:pt x="1185" y="1215"/>
                    </a:lnTo>
                    <a:lnTo>
                      <a:pt x="1216" y="1215"/>
                    </a:lnTo>
                    <a:lnTo>
                      <a:pt x="1244" y="1245"/>
                    </a:lnTo>
                    <a:lnTo>
                      <a:pt x="1335" y="1245"/>
                    </a:lnTo>
                    <a:lnTo>
                      <a:pt x="1362" y="1274"/>
                    </a:lnTo>
                    <a:lnTo>
                      <a:pt x="1392" y="1274"/>
                    </a:lnTo>
                    <a:lnTo>
                      <a:pt x="1423" y="1303"/>
                    </a:lnTo>
                    <a:lnTo>
                      <a:pt x="1453" y="1303"/>
                    </a:lnTo>
                    <a:lnTo>
                      <a:pt x="1481" y="1333"/>
                    </a:lnTo>
                    <a:lnTo>
                      <a:pt x="1511" y="1333"/>
                    </a:lnTo>
                    <a:lnTo>
                      <a:pt x="1481" y="1363"/>
                    </a:lnTo>
                    <a:lnTo>
                      <a:pt x="1481" y="1394"/>
                    </a:lnTo>
                    <a:lnTo>
                      <a:pt x="1511" y="1363"/>
                    </a:lnTo>
                    <a:lnTo>
                      <a:pt x="1542" y="1363"/>
                    </a:lnTo>
                    <a:lnTo>
                      <a:pt x="1572" y="1333"/>
                    </a:lnTo>
                    <a:lnTo>
                      <a:pt x="1599" y="1363"/>
                    </a:lnTo>
                    <a:lnTo>
                      <a:pt x="1690" y="1363"/>
                    </a:lnTo>
                    <a:lnTo>
                      <a:pt x="1718" y="1394"/>
                    </a:lnTo>
                    <a:lnTo>
                      <a:pt x="1806" y="1394"/>
                    </a:lnTo>
                    <a:lnTo>
                      <a:pt x="1837" y="1421"/>
                    </a:lnTo>
                    <a:lnTo>
                      <a:pt x="1897" y="1421"/>
                    </a:lnTo>
                    <a:lnTo>
                      <a:pt x="1926" y="1394"/>
                    </a:lnTo>
                    <a:lnTo>
                      <a:pt x="1926" y="1363"/>
                    </a:lnTo>
                    <a:lnTo>
                      <a:pt x="1986" y="1421"/>
                    </a:lnTo>
                    <a:lnTo>
                      <a:pt x="2044" y="1421"/>
                    </a:lnTo>
                    <a:lnTo>
                      <a:pt x="2015" y="1394"/>
                    </a:lnTo>
                    <a:lnTo>
                      <a:pt x="2015" y="1333"/>
                    </a:lnTo>
                    <a:lnTo>
                      <a:pt x="1956" y="1274"/>
                    </a:lnTo>
                    <a:lnTo>
                      <a:pt x="1926" y="1274"/>
                    </a:lnTo>
                    <a:lnTo>
                      <a:pt x="1897" y="1245"/>
                    </a:lnTo>
                    <a:lnTo>
                      <a:pt x="1897" y="1215"/>
                    </a:lnTo>
                    <a:lnTo>
                      <a:pt x="1867" y="1215"/>
                    </a:lnTo>
                    <a:lnTo>
                      <a:pt x="1806" y="1156"/>
                    </a:lnTo>
                    <a:lnTo>
                      <a:pt x="1806" y="1126"/>
                    </a:lnTo>
                    <a:lnTo>
                      <a:pt x="1867" y="1067"/>
                    </a:lnTo>
                    <a:lnTo>
                      <a:pt x="1897" y="1067"/>
                    </a:lnTo>
                    <a:lnTo>
                      <a:pt x="1986" y="978"/>
                    </a:lnTo>
                    <a:lnTo>
                      <a:pt x="2104" y="978"/>
                    </a:lnTo>
                    <a:lnTo>
                      <a:pt x="2134" y="947"/>
                    </a:lnTo>
                    <a:lnTo>
                      <a:pt x="2163" y="947"/>
                    </a:lnTo>
                    <a:lnTo>
                      <a:pt x="2281" y="829"/>
                    </a:lnTo>
                    <a:lnTo>
                      <a:pt x="2341" y="829"/>
                    </a:lnTo>
                    <a:lnTo>
                      <a:pt x="2372" y="860"/>
                    </a:lnTo>
                    <a:lnTo>
                      <a:pt x="2518" y="860"/>
                    </a:lnTo>
                    <a:lnTo>
                      <a:pt x="2548" y="890"/>
                    </a:lnTo>
                    <a:lnTo>
                      <a:pt x="2609" y="890"/>
                    </a:lnTo>
                    <a:lnTo>
                      <a:pt x="2636" y="919"/>
                    </a:lnTo>
                    <a:lnTo>
                      <a:pt x="2609" y="919"/>
                    </a:lnTo>
                    <a:lnTo>
                      <a:pt x="2579" y="947"/>
                    </a:lnTo>
                    <a:lnTo>
                      <a:pt x="2609" y="978"/>
                    </a:lnTo>
                    <a:lnTo>
                      <a:pt x="2609" y="947"/>
                    </a:lnTo>
                    <a:lnTo>
                      <a:pt x="2636" y="947"/>
                    </a:lnTo>
                    <a:lnTo>
                      <a:pt x="2666" y="919"/>
                    </a:lnTo>
                    <a:lnTo>
                      <a:pt x="2697" y="947"/>
                    </a:lnTo>
                    <a:lnTo>
                      <a:pt x="2727" y="947"/>
                    </a:lnTo>
                    <a:lnTo>
                      <a:pt x="2755" y="978"/>
                    </a:lnTo>
                    <a:lnTo>
                      <a:pt x="2727" y="919"/>
                    </a:lnTo>
                    <a:lnTo>
                      <a:pt x="2727" y="860"/>
                    </a:lnTo>
                    <a:lnTo>
                      <a:pt x="2786" y="801"/>
                    </a:lnTo>
                    <a:lnTo>
                      <a:pt x="2816" y="801"/>
                    </a:lnTo>
                    <a:lnTo>
                      <a:pt x="2755" y="740"/>
                    </a:lnTo>
                    <a:lnTo>
                      <a:pt x="2786" y="711"/>
                    </a:lnTo>
                    <a:lnTo>
                      <a:pt x="2755" y="683"/>
                    </a:lnTo>
                    <a:lnTo>
                      <a:pt x="2727" y="683"/>
                    </a:lnTo>
                    <a:lnTo>
                      <a:pt x="2666" y="622"/>
                    </a:lnTo>
                    <a:lnTo>
                      <a:pt x="2609" y="622"/>
                    </a:lnTo>
                    <a:lnTo>
                      <a:pt x="2579" y="592"/>
                    </a:lnTo>
                    <a:lnTo>
                      <a:pt x="2579" y="504"/>
                    </a:lnTo>
                    <a:lnTo>
                      <a:pt x="2609" y="504"/>
                    </a:lnTo>
                    <a:lnTo>
                      <a:pt x="2609" y="415"/>
                    </a:lnTo>
                    <a:lnTo>
                      <a:pt x="2636" y="415"/>
                    </a:lnTo>
                    <a:lnTo>
                      <a:pt x="2609" y="386"/>
                    </a:lnTo>
                    <a:lnTo>
                      <a:pt x="2636" y="386"/>
                    </a:lnTo>
                    <a:lnTo>
                      <a:pt x="2609" y="356"/>
                    </a:lnTo>
                    <a:lnTo>
                      <a:pt x="2609" y="327"/>
                    </a:lnTo>
                    <a:lnTo>
                      <a:pt x="2579" y="297"/>
                    </a:lnTo>
                    <a:lnTo>
                      <a:pt x="2548" y="297"/>
                    </a:lnTo>
                    <a:lnTo>
                      <a:pt x="2518" y="267"/>
                    </a:lnTo>
                    <a:lnTo>
                      <a:pt x="2459" y="267"/>
                    </a:lnTo>
                    <a:lnTo>
                      <a:pt x="2429" y="237"/>
                    </a:lnTo>
                    <a:lnTo>
                      <a:pt x="2399" y="237"/>
                    </a:lnTo>
                    <a:lnTo>
                      <a:pt x="2372" y="209"/>
                    </a:lnTo>
                    <a:lnTo>
                      <a:pt x="2459" y="209"/>
                    </a:lnTo>
                    <a:lnTo>
                      <a:pt x="2490" y="237"/>
                    </a:lnTo>
                    <a:lnTo>
                      <a:pt x="2934" y="237"/>
                    </a:lnTo>
                    <a:lnTo>
                      <a:pt x="2964" y="267"/>
                    </a:lnTo>
                    <a:lnTo>
                      <a:pt x="2964" y="297"/>
                    </a:lnTo>
                    <a:lnTo>
                      <a:pt x="2993" y="297"/>
                    </a:lnTo>
                    <a:lnTo>
                      <a:pt x="3023" y="327"/>
                    </a:lnTo>
                    <a:lnTo>
                      <a:pt x="3052" y="327"/>
                    </a:lnTo>
                    <a:lnTo>
                      <a:pt x="3082" y="356"/>
                    </a:lnTo>
                    <a:lnTo>
                      <a:pt x="3111" y="356"/>
                    </a:lnTo>
                    <a:lnTo>
                      <a:pt x="3171" y="415"/>
                    </a:lnTo>
                    <a:lnTo>
                      <a:pt x="3171" y="445"/>
                    </a:lnTo>
                    <a:lnTo>
                      <a:pt x="2993" y="445"/>
                    </a:lnTo>
                    <a:lnTo>
                      <a:pt x="2964" y="474"/>
                    </a:lnTo>
                    <a:lnTo>
                      <a:pt x="2873" y="474"/>
                    </a:lnTo>
                    <a:lnTo>
                      <a:pt x="2904" y="504"/>
                    </a:lnTo>
                    <a:lnTo>
                      <a:pt x="2873" y="504"/>
                    </a:lnTo>
                    <a:lnTo>
                      <a:pt x="2845" y="534"/>
                    </a:lnTo>
                    <a:lnTo>
                      <a:pt x="2816" y="534"/>
                    </a:lnTo>
                    <a:lnTo>
                      <a:pt x="2816" y="565"/>
                    </a:lnTo>
                    <a:lnTo>
                      <a:pt x="2845" y="592"/>
                    </a:lnTo>
                    <a:lnTo>
                      <a:pt x="2904" y="622"/>
                    </a:lnTo>
                    <a:lnTo>
                      <a:pt x="2964" y="622"/>
                    </a:lnTo>
                    <a:lnTo>
                      <a:pt x="3023" y="683"/>
                    </a:lnTo>
                    <a:lnTo>
                      <a:pt x="3082" y="711"/>
                    </a:lnTo>
                    <a:lnTo>
                      <a:pt x="3111" y="740"/>
                    </a:lnTo>
                    <a:lnTo>
                      <a:pt x="3229" y="740"/>
                    </a:lnTo>
                    <a:lnTo>
                      <a:pt x="3229" y="771"/>
                    </a:lnTo>
                    <a:lnTo>
                      <a:pt x="3259" y="740"/>
                    </a:lnTo>
                    <a:lnTo>
                      <a:pt x="3348" y="740"/>
                    </a:lnTo>
                    <a:lnTo>
                      <a:pt x="3378" y="711"/>
                    </a:lnTo>
                    <a:lnTo>
                      <a:pt x="3466" y="711"/>
                    </a:lnTo>
                    <a:lnTo>
                      <a:pt x="3496" y="683"/>
                    </a:lnTo>
                    <a:lnTo>
                      <a:pt x="3496" y="653"/>
                    </a:lnTo>
                    <a:lnTo>
                      <a:pt x="3466" y="622"/>
                    </a:lnTo>
                    <a:lnTo>
                      <a:pt x="3466" y="592"/>
                    </a:lnTo>
                    <a:lnTo>
                      <a:pt x="3496" y="565"/>
                    </a:lnTo>
                    <a:lnTo>
                      <a:pt x="3496" y="534"/>
                    </a:lnTo>
                    <a:lnTo>
                      <a:pt x="3466" y="534"/>
                    </a:lnTo>
                    <a:lnTo>
                      <a:pt x="3439" y="504"/>
                    </a:lnTo>
                    <a:lnTo>
                      <a:pt x="3527" y="504"/>
                    </a:lnTo>
                    <a:lnTo>
                      <a:pt x="3557" y="474"/>
                    </a:lnTo>
                    <a:lnTo>
                      <a:pt x="3585" y="504"/>
                    </a:lnTo>
                    <a:lnTo>
                      <a:pt x="3615" y="504"/>
                    </a:lnTo>
                    <a:lnTo>
                      <a:pt x="3646" y="474"/>
                    </a:lnTo>
                    <a:lnTo>
                      <a:pt x="3703" y="504"/>
                    </a:lnTo>
                    <a:lnTo>
                      <a:pt x="3734" y="504"/>
                    </a:lnTo>
                    <a:lnTo>
                      <a:pt x="3703" y="474"/>
                    </a:lnTo>
                    <a:lnTo>
                      <a:pt x="3675" y="474"/>
                    </a:lnTo>
                    <a:lnTo>
                      <a:pt x="3646" y="445"/>
                    </a:lnTo>
                    <a:lnTo>
                      <a:pt x="3703" y="445"/>
                    </a:lnTo>
                    <a:lnTo>
                      <a:pt x="3734" y="415"/>
                    </a:lnTo>
                    <a:lnTo>
                      <a:pt x="3794" y="415"/>
                    </a:lnTo>
                    <a:lnTo>
                      <a:pt x="3822" y="386"/>
                    </a:lnTo>
                    <a:lnTo>
                      <a:pt x="3853" y="386"/>
                    </a:lnTo>
                    <a:lnTo>
                      <a:pt x="3882" y="356"/>
                    </a:lnTo>
                    <a:lnTo>
                      <a:pt x="3882" y="386"/>
                    </a:lnTo>
                    <a:lnTo>
                      <a:pt x="3941" y="327"/>
                    </a:lnTo>
                    <a:lnTo>
                      <a:pt x="3971" y="327"/>
                    </a:lnTo>
                    <a:lnTo>
                      <a:pt x="4001" y="297"/>
                    </a:lnTo>
                    <a:lnTo>
                      <a:pt x="4059" y="297"/>
                    </a:lnTo>
                  </a:path>
                </a:pathLst>
              </a:custGeom>
              <a:noFill/>
              <a:ln w="1588">
                <a:solidFill>
                  <a:srgbClr val="000000"/>
                </a:solidFill>
                <a:prstDash val="solid"/>
                <a:round/>
                <a:headEnd/>
                <a:tailEnd/>
              </a:ln>
            </p:spPr>
            <p:txBody>
              <a:bodyPr/>
              <a:lstStyle/>
              <a:p>
                <a:endParaRPr lang="en-GB"/>
              </a:p>
            </p:txBody>
          </p:sp>
          <p:sp>
            <p:nvSpPr>
              <p:cNvPr id="19627" name="Freeform 171"/>
              <p:cNvSpPr>
                <a:spLocks/>
              </p:cNvSpPr>
              <p:nvPr/>
            </p:nvSpPr>
            <p:spPr bwMode="auto">
              <a:xfrm>
                <a:off x="5302" y="1010"/>
                <a:ext cx="111" cy="51"/>
              </a:xfrm>
              <a:custGeom>
                <a:avLst/>
                <a:gdLst/>
                <a:ahLst/>
                <a:cxnLst>
                  <a:cxn ang="0">
                    <a:pos x="0" y="177"/>
                  </a:cxn>
                  <a:cxn ang="0">
                    <a:pos x="0" y="59"/>
                  </a:cxn>
                  <a:cxn ang="0">
                    <a:pos x="58" y="0"/>
                  </a:cxn>
                  <a:cxn ang="0">
                    <a:pos x="238" y="0"/>
                  </a:cxn>
                  <a:cxn ang="0">
                    <a:pos x="267" y="28"/>
                  </a:cxn>
                  <a:cxn ang="0">
                    <a:pos x="356" y="28"/>
                  </a:cxn>
                  <a:cxn ang="0">
                    <a:pos x="386" y="59"/>
                  </a:cxn>
                  <a:cxn ang="0">
                    <a:pos x="414" y="59"/>
                  </a:cxn>
                  <a:cxn ang="0">
                    <a:pos x="445" y="89"/>
                  </a:cxn>
                  <a:cxn ang="0">
                    <a:pos x="445" y="118"/>
                  </a:cxn>
                  <a:cxn ang="0">
                    <a:pos x="414" y="89"/>
                  </a:cxn>
                  <a:cxn ang="0">
                    <a:pos x="386" y="89"/>
                  </a:cxn>
                  <a:cxn ang="0">
                    <a:pos x="386" y="118"/>
                  </a:cxn>
                  <a:cxn ang="0">
                    <a:pos x="326" y="177"/>
                  </a:cxn>
                  <a:cxn ang="0">
                    <a:pos x="267" y="177"/>
                  </a:cxn>
                  <a:cxn ang="0">
                    <a:pos x="238" y="207"/>
                  </a:cxn>
                  <a:cxn ang="0">
                    <a:pos x="88" y="207"/>
                  </a:cxn>
                  <a:cxn ang="0">
                    <a:pos x="58" y="177"/>
                  </a:cxn>
                  <a:cxn ang="0">
                    <a:pos x="0" y="177"/>
                  </a:cxn>
                </a:cxnLst>
                <a:rect l="0" t="0" r="r" b="b"/>
                <a:pathLst>
                  <a:path w="445" h="207">
                    <a:moveTo>
                      <a:pt x="0" y="177"/>
                    </a:moveTo>
                    <a:lnTo>
                      <a:pt x="0" y="59"/>
                    </a:lnTo>
                    <a:lnTo>
                      <a:pt x="58" y="0"/>
                    </a:lnTo>
                    <a:lnTo>
                      <a:pt x="238" y="0"/>
                    </a:lnTo>
                    <a:lnTo>
                      <a:pt x="267" y="28"/>
                    </a:lnTo>
                    <a:lnTo>
                      <a:pt x="356" y="28"/>
                    </a:lnTo>
                    <a:lnTo>
                      <a:pt x="386" y="59"/>
                    </a:lnTo>
                    <a:lnTo>
                      <a:pt x="414" y="59"/>
                    </a:lnTo>
                    <a:lnTo>
                      <a:pt x="445" y="89"/>
                    </a:lnTo>
                    <a:lnTo>
                      <a:pt x="445" y="118"/>
                    </a:lnTo>
                    <a:lnTo>
                      <a:pt x="414" y="89"/>
                    </a:lnTo>
                    <a:lnTo>
                      <a:pt x="386" y="89"/>
                    </a:lnTo>
                    <a:lnTo>
                      <a:pt x="386" y="118"/>
                    </a:lnTo>
                    <a:lnTo>
                      <a:pt x="326" y="177"/>
                    </a:lnTo>
                    <a:lnTo>
                      <a:pt x="267" y="177"/>
                    </a:lnTo>
                    <a:lnTo>
                      <a:pt x="238" y="207"/>
                    </a:lnTo>
                    <a:lnTo>
                      <a:pt x="88" y="207"/>
                    </a:lnTo>
                    <a:lnTo>
                      <a:pt x="58" y="177"/>
                    </a:lnTo>
                    <a:lnTo>
                      <a:pt x="0" y="177"/>
                    </a:lnTo>
                  </a:path>
                </a:pathLst>
              </a:custGeom>
              <a:noFill/>
              <a:ln w="1588">
                <a:solidFill>
                  <a:srgbClr val="000000"/>
                </a:solidFill>
                <a:prstDash val="solid"/>
                <a:round/>
                <a:headEnd/>
                <a:tailEnd/>
              </a:ln>
            </p:spPr>
            <p:txBody>
              <a:bodyPr/>
              <a:lstStyle/>
              <a:p>
                <a:endParaRPr lang="en-GB"/>
              </a:p>
            </p:txBody>
          </p:sp>
          <p:sp>
            <p:nvSpPr>
              <p:cNvPr id="19628" name="Freeform 172"/>
              <p:cNvSpPr>
                <a:spLocks/>
              </p:cNvSpPr>
              <p:nvPr/>
            </p:nvSpPr>
            <p:spPr bwMode="auto">
              <a:xfrm>
                <a:off x="5465" y="1084"/>
                <a:ext cx="22" cy="7"/>
              </a:xfrm>
              <a:custGeom>
                <a:avLst/>
                <a:gdLst/>
                <a:ahLst/>
                <a:cxnLst>
                  <a:cxn ang="0">
                    <a:pos x="0" y="30"/>
                  </a:cxn>
                  <a:cxn ang="0">
                    <a:pos x="60" y="30"/>
                  </a:cxn>
                  <a:cxn ang="0">
                    <a:pos x="90" y="0"/>
                  </a:cxn>
                  <a:cxn ang="0">
                    <a:pos x="30" y="0"/>
                  </a:cxn>
                  <a:cxn ang="0">
                    <a:pos x="0" y="30"/>
                  </a:cxn>
                </a:cxnLst>
                <a:rect l="0" t="0" r="r" b="b"/>
                <a:pathLst>
                  <a:path w="90" h="30">
                    <a:moveTo>
                      <a:pt x="0" y="30"/>
                    </a:moveTo>
                    <a:lnTo>
                      <a:pt x="60" y="30"/>
                    </a:lnTo>
                    <a:lnTo>
                      <a:pt x="90" y="0"/>
                    </a:lnTo>
                    <a:lnTo>
                      <a:pt x="30" y="0"/>
                    </a:lnTo>
                    <a:lnTo>
                      <a:pt x="0" y="30"/>
                    </a:lnTo>
                  </a:path>
                </a:pathLst>
              </a:custGeom>
              <a:noFill/>
              <a:ln w="1588">
                <a:solidFill>
                  <a:srgbClr val="000000"/>
                </a:solidFill>
                <a:prstDash val="solid"/>
                <a:round/>
                <a:headEnd/>
                <a:tailEnd/>
              </a:ln>
            </p:spPr>
            <p:txBody>
              <a:bodyPr/>
              <a:lstStyle/>
              <a:p>
                <a:endParaRPr lang="en-GB"/>
              </a:p>
            </p:txBody>
          </p:sp>
          <p:sp>
            <p:nvSpPr>
              <p:cNvPr id="19629" name="Freeform 173"/>
              <p:cNvSpPr>
                <a:spLocks/>
              </p:cNvSpPr>
              <p:nvPr/>
            </p:nvSpPr>
            <p:spPr bwMode="auto">
              <a:xfrm>
                <a:off x="4302" y="973"/>
                <a:ext cx="185" cy="59"/>
              </a:xfrm>
              <a:custGeom>
                <a:avLst/>
                <a:gdLst/>
                <a:ahLst/>
                <a:cxnLst>
                  <a:cxn ang="0">
                    <a:pos x="0" y="88"/>
                  </a:cxn>
                  <a:cxn ang="0">
                    <a:pos x="31" y="88"/>
                  </a:cxn>
                  <a:cxn ang="0">
                    <a:pos x="59" y="118"/>
                  </a:cxn>
                  <a:cxn ang="0">
                    <a:pos x="177" y="118"/>
                  </a:cxn>
                  <a:cxn ang="0">
                    <a:pos x="177" y="88"/>
                  </a:cxn>
                  <a:cxn ang="0">
                    <a:pos x="149" y="58"/>
                  </a:cxn>
                  <a:cxn ang="0">
                    <a:pos x="238" y="58"/>
                  </a:cxn>
                  <a:cxn ang="0">
                    <a:pos x="268" y="88"/>
                  </a:cxn>
                  <a:cxn ang="0">
                    <a:pos x="295" y="88"/>
                  </a:cxn>
                  <a:cxn ang="0">
                    <a:pos x="326" y="58"/>
                  </a:cxn>
                  <a:cxn ang="0">
                    <a:pos x="326" y="30"/>
                  </a:cxn>
                  <a:cxn ang="0">
                    <a:pos x="386" y="30"/>
                  </a:cxn>
                  <a:cxn ang="0">
                    <a:pos x="356" y="0"/>
                  </a:cxn>
                  <a:cxn ang="0">
                    <a:pos x="386" y="0"/>
                  </a:cxn>
                  <a:cxn ang="0">
                    <a:pos x="415" y="30"/>
                  </a:cxn>
                  <a:cxn ang="0">
                    <a:pos x="475" y="30"/>
                  </a:cxn>
                  <a:cxn ang="0">
                    <a:pos x="533" y="58"/>
                  </a:cxn>
                  <a:cxn ang="0">
                    <a:pos x="652" y="58"/>
                  </a:cxn>
                  <a:cxn ang="0">
                    <a:pos x="593" y="118"/>
                  </a:cxn>
                  <a:cxn ang="0">
                    <a:pos x="533" y="118"/>
                  </a:cxn>
                  <a:cxn ang="0">
                    <a:pos x="505" y="88"/>
                  </a:cxn>
                  <a:cxn ang="0">
                    <a:pos x="445" y="88"/>
                  </a:cxn>
                  <a:cxn ang="0">
                    <a:pos x="415" y="58"/>
                  </a:cxn>
                  <a:cxn ang="0">
                    <a:pos x="415" y="88"/>
                  </a:cxn>
                  <a:cxn ang="0">
                    <a:pos x="445" y="118"/>
                  </a:cxn>
                  <a:cxn ang="0">
                    <a:pos x="505" y="118"/>
                  </a:cxn>
                  <a:cxn ang="0">
                    <a:pos x="505" y="148"/>
                  </a:cxn>
                  <a:cxn ang="0">
                    <a:pos x="652" y="148"/>
                  </a:cxn>
                  <a:cxn ang="0">
                    <a:pos x="623" y="176"/>
                  </a:cxn>
                  <a:cxn ang="0">
                    <a:pos x="652" y="176"/>
                  </a:cxn>
                  <a:cxn ang="0">
                    <a:pos x="682" y="148"/>
                  </a:cxn>
                  <a:cxn ang="0">
                    <a:pos x="712" y="148"/>
                  </a:cxn>
                  <a:cxn ang="0">
                    <a:pos x="741" y="176"/>
                  </a:cxn>
                  <a:cxn ang="0">
                    <a:pos x="712" y="207"/>
                  </a:cxn>
                  <a:cxn ang="0">
                    <a:pos x="741" y="237"/>
                  </a:cxn>
                </a:cxnLst>
                <a:rect l="0" t="0" r="r" b="b"/>
                <a:pathLst>
                  <a:path w="741" h="237">
                    <a:moveTo>
                      <a:pt x="0" y="88"/>
                    </a:moveTo>
                    <a:lnTo>
                      <a:pt x="31" y="88"/>
                    </a:lnTo>
                    <a:lnTo>
                      <a:pt x="59" y="118"/>
                    </a:lnTo>
                    <a:lnTo>
                      <a:pt x="177" y="118"/>
                    </a:lnTo>
                    <a:lnTo>
                      <a:pt x="177" y="88"/>
                    </a:lnTo>
                    <a:lnTo>
                      <a:pt x="149" y="58"/>
                    </a:lnTo>
                    <a:lnTo>
                      <a:pt x="238" y="58"/>
                    </a:lnTo>
                    <a:lnTo>
                      <a:pt x="268" y="88"/>
                    </a:lnTo>
                    <a:lnTo>
                      <a:pt x="295" y="88"/>
                    </a:lnTo>
                    <a:lnTo>
                      <a:pt x="326" y="58"/>
                    </a:lnTo>
                    <a:lnTo>
                      <a:pt x="326" y="30"/>
                    </a:lnTo>
                    <a:lnTo>
                      <a:pt x="386" y="30"/>
                    </a:lnTo>
                    <a:lnTo>
                      <a:pt x="356" y="0"/>
                    </a:lnTo>
                    <a:lnTo>
                      <a:pt x="386" y="0"/>
                    </a:lnTo>
                    <a:lnTo>
                      <a:pt x="415" y="30"/>
                    </a:lnTo>
                    <a:lnTo>
                      <a:pt x="475" y="30"/>
                    </a:lnTo>
                    <a:lnTo>
                      <a:pt x="533" y="58"/>
                    </a:lnTo>
                    <a:lnTo>
                      <a:pt x="652" y="58"/>
                    </a:lnTo>
                    <a:lnTo>
                      <a:pt x="593" y="118"/>
                    </a:lnTo>
                    <a:lnTo>
                      <a:pt x="533" y="118"/>
                    </a:lnTo>
                    <a:lnTo>
                      <a:pt x="505" y="88"/>
                    </a:lnTo>
                    <a:lnTo>
                      <a:pt x="445" y="88"/>
                    </a:lnTo>
                    <a:lnTo>
                      <a:pt x="415" y="58"/>
                    </a:lnTo>
                    <a:lnTo>
                      <a:pt x="415" y="88"/>
                    </a:lnTo>
                    <a:lnTo>
                      <a:pt x="445" y="118"/>
                    </a:lnTo>
                    <a:lnTo>
                      <a:pt x="505" y="118"/>
                    </a:lnTo>
                    <a:lnTo>
                      <a:pt x="505" y="148"/>
                    </a:lnTo>
                    <a:lnTo>
                      <a:pt x="652" y="148"/>
                    </a:lnTo>
                    <a:lnTo>
                      <a:pt x="623" y="176"/>
                    </a:lnTo>
                    <a:lnTo>
                      <a:pt x="652" y="176"/>
                    </a:lnTo>
                    <a:lnTo>
                      <a:pt x="682" y="148"/>
                    </a:lnTo>
                    <a:lnTo>
                      <a:pt x="712" y="148"/>
                    </a:lnTo>
                    <a:lnTo>
                      <a:pt x="741" y="176"/>
                    </a:lnTo>
                    <a:lnTo>
                      <a:pt x="712" y="207"/>
                    </a:lnTo>
                    <a:lnTo>
                      <a:pt x="741" y="237"/>
                    </a:lnTo>
                  </a:path>
                </a:pathLst>
              </a:custGeom>
              <a:noFill/>
              <a:ln w="1588">
                <a:solidFill>
                  <a:srgbClr val="000000"/>
                </a:solidFill>
                <a:prstDash val="solid"/>
                <a:round/>
                <a:headEnd/>
                <a:tailEnd/>
              </a:ln>
            </p:spPr>
            <p:txBody>
              <a:bodyPr/>
              <a:lstStyle/>
              <a:p>
                <a:endParaRPr lang="en-GB"/>
              </a:p>
            </p:txBody>
          </p:sp>
          <p:sp>
            <p:nvSpPr>
              <p:cNvPr id="19630" name="Rectangle 174"/>
              <p:cNvSpPr>
                <a:spLocks noChangeArrowheads="1"/>
              </p:cNvSpPr>
              <p:nvPr/>
            </p:nvSpPr>
            <p:spPr bwMode="auto">
              <a:xfrm>
                <a:off x="4465" y="1039"/>
                <a:ext cx="7" cy="8"/>
              </a:xfrm>
              <a:prstGeom prst="rect">
                <a:avLst/>
              </a:prstGeom>
              <a:noFill/>
              <a:ln w="1588">
                <a:solidFill>
                  <a:srgbClr val="000000"/>
                </a:solidFill>
                <a:miter lim="800000"/>
                <a:headEnd/>
                <a:tailEnd/>
              </a:ln>
            </p:spPr>
            <p:txBody>
              <a:bodyPr/>
              <a:lstStyle/>
              <a:p>
                <a:endParaRPr lang="en-GB"/>
              </a:p>
            </p:txBody>
          </p:sp>
          <p:sp>
            <p:nvSpPr>
              <p:cNvPr id="19631" name="Freeform 175"/>
              <p:cNvSpPr>
                <a:spLocks/>
              </p:cNvSpPr>
              <p:nvPr/>
            </p:nvSpPr>
            <p:spPr bwMode="auto">
              <a:xfrm>
                <a:off x="4472" y="1032"/>
                <a:ext cx="15" cy="7"/>
              </a:xfrm>
              <a:custGeom>
                <a:avLst/>
                <a:gdLst/>
                <a:ahLst/>
                <a:cxnLst>
                  <a:cxn ang="0">
                    <a:pos x="0" y="29"/>
                  </a:cxn>
                  <a:cxn ang="0">
                    <a:pos x="30" y="29"/>
                  </a:cxn>
                  <a:cxn ang="0">
                    <a:pos x="59" y="0"/>
                  </a:cxn>
                </a:cxnLst>
                <a:rect l="0" t="0" r="r" b="b"/>
                <a:pathLst>
                  <a:path w="59" h="29">
                    <a:moveTo>
                      <a:pt x="0" y="29"/>
                    </a:moveTo>
                    <a:lnTo>
                      <a:pt x="30" y="29"/>
                    </a:lnTo>
                    <a:lnTo>
                      <a:pt x="59" y="0"/>
                    </a:lnTo>
                  </a:path>
                </a:pathLst>
              </a:custGeom>
              <a:noFill/>
              <a:ln w="1588">
                <a:solidFill>
                  <a:srgbClr val="000000"/>
                </a:solidFill>
                <a:prstDash val="solid"/>
                <a:round/>
                <a:headEnd/>
                <a:tailEnd/>
              </a:ln>
            </p:spPr>
            <p:txBody>
              <a:bodyPr/>
              <a:lstStyle/>
              <a:p>
                <a:endParaRPr lang="en-GB"/>
              </a:p>
            </p:txBody>
          </p:sp>
          <p:sp>
            <p:nvSpPr>
              <p:cNvPr id="19632" name="Freeform 176"/>
              <p:cNvSpPr>
                <a:spLocks/>
              </p:cNvSpPr>
              <p:nvPr/>
            </p:nvSpPr>
            <p:spPr bwMode="auto">
              <a:xfrm>
                <a:off x="4472" y="1032"/>
                <a:ext cx="15" cy="7"/>
              </a:xfrm>
              <a:custGeom>
                <a:avLst/>
                <a:gdLst/>
                <a:ahLst/>
                <a:cxnLst>
                  <a:cxn ang="0">
                    <a:pos x="59" y="0"/>
                  </a:cxn>
                  <a:cxn ang="0">
                    <a:pos x="30" y="0"/>
                  </a:cxn>
                  <a:cxn ang="0">
                    <a:pos x="0" y="29"/>
                  </a:cxn>
                </a:cxnLst>
                <a:rect l="0" t="0" r="r" b="b"/>
                <a:pathLst>
                  <a:path w="59" h="29">
                    <a:moveTo>
                      <a:pt x="59" y="0"/>
                    </a:moveTo>
                    <a:lnTo>
                      <a:pt x="30" y="0"/>
                    </a:lnTo>
                    <a:lnTo>
                      <a:pt x="0" y="29"/>
                    </a:lnTo>
                  </a:path>
                </a:pathLst>
              </a:custGeom>
              <a:noFill/>
              <a:ln w="1588">
                <a:solidFill>
                  <a:srgbClr val="000000"/>
                </a:solidFill>
                <a:prstDash val="solid"/>
                <a:round/>
                <a:headEnd/>
                <a:tailEnd/>
              </a:ln>
            </p:spPr>
            <p:txBody>
              <a:bodyPr/>
              <a:lstStyle/>
              <a:p>
                <a:endParaRPr lang="en-GB"/>
              </a:p>
            </p:txBody>
          </p:sp>
          <p:sp>
            <p:nvSpPr>
              <p:cNvPr id="19633" name="Freeform 177"/>
              <p:cNvSpPr>
                <a:spLocks/>
              </p:cNvSpPr>
              <p:nvPr/>
            </p:nvSpPr>
            <p:spPr bwMode="auto">
              <a:xfrm>
                <a:off x="3828" y="891"/>
                <a:ext cx="370" cy="89"/>
              </a:xfrm>
              <a:custGeom>
                <a:avLst/>
                <a:gdLst/>
                <a:ahLst/>
                <a:cxnLst>
                  <a:cxn ang="0">
                    <a:pos x="88" y="326"/>
                  </a:cxn>
                  <a:cxn ang="0">
                    <a:pos x="88" y="295"/>
                  </a:cxn>
                  <a:cxn ang="0">
                    <a:pos x="0" y="265"/>
                  </a:cxn>
                  <a:cxn ang="0">
                    <a:pos x="30" y="238"/>
                  </a:cxn>
                  <a:cxn ang="0">
                    <a:pos x="88" y="238"/>
                  </a:cxn>
                  <a:cxn ang="0">
                    <a:pos x="237" y="265"/>
                  </a:cxn>
                  <a:cxn ang="0">
                    <a:pos x="297" y="295"/>
                  </a:cxn>
                  <a:cxn ang="0">
                    <a:pos x="326" y="295"/>
                  </a:cxn>
                  <a:cxn ang="0">
                    <a:pos x="444" y="326"/>
                  </a:cxn>
                  <a:cxn ang="0">
                    <a:pos x="385" y="295"/>
                  </a:cxn>
                  <a:cxn ang="0">
                    <a:pos x="444" y="207"/>
                  </a:cxn>
                  <a:cxn ang="0">
                    <a:pos x="504" y="177"/>
                  </a:cxn>
                  <a:cxn ang="0">
                    <a:pos x="444" y="147"/>
                  </a:cxn>
                  <a:cxn ang="0">
                    <a:pos x="534" y="119"/>
                  </a:cxn>
                  <a:cxn ang="0">
                    <a:pos x="592" y="177"/>
                  </a:cxn>
                  <a:cxn ang="0">
                    <a:pos x="592" y="119"/>
                  </a:cxn>
                  <a:cxn ang="0">
                    <a:pos x="653" y="88"/>
                  </a:cxn>
                  <a:cxn ang="0">
                    <a:pos x="653" y="59"/>
                  </a:cxn>
                  <a:cxn ang="0">
                    <a:pos x="681" y="29"/>
                  </a:cxn>
                  <a:cxn ang="0">
                    <a:pos x="771" y="59"/>
                  </a:cxn>
                  <a:cxn ang="0">
                    <a:pos x="829" y="88"/>
                  </a:cxn>
                  <a:cxn ang="0">
                    <a:pos x="860" y="59"/>
                  </a:cxn>
                  <a:cxn ang="0">
                    <a:pos x="860" y="88"/>
                  </a:cxn>
                  <a:cxn ang="0">
                    <a:pos x="771" y="147"/>
                  </a:cxn>
                  <a:cxn ang="0">
                    <a:pos x="799" y="177"/>
                  </a:cxn>
                  <a:cxn ang="0">
                    <a:pos x="771" y="207"/>
                  </a:cxn>
                  <a:cxn ang="0">
                    <a:pos x="741" y="238"/>
                  </a:cxn>
                  <a:cxn ang="0">
                    <a:pos x="771" y="265"/>
                  </a:cxn>
                  <a:cxn ang="0">
                    <a:pos x="860" y="238"/>
                  </a:cxn>
                  <a:cxn ang="0">
                    <a:pos x="890" y="207"/>
                  </a:cxn>
                  <a:cxn ang="0">
                    <a:pos x="949" y="119"/>
                  </a:cxn>
                  <a:cxn ang="0">
                    <a:pos x="1008" y="88"/>
                  </a:cxn>
                  <a:cxn ang="0">
                    <a:pos x="1097" y="59"/>
                  </a:cxn>
                  <a:cxn ang="0">
                    <a:pos x="1067" y="119"/>
                  </a:cxn>
                  <a:cxn ang="0">
                    <a:pos x="1097" y="177"/>
                  </a:cxn>
                  <a:cxn ang="0">
                    <a:pos x="1097" y="207"/>
                  </a:cxn>
                  <a:cxn ang="0">
                    <a:pos x="1185" y="177"/>
                  </a:cxn>
                  <a:cxn ang="0">
                    <a:pos x="1215" y="147"/>
                  </a:cxn>
                  <a:cxn ang="0">
                    <a:pos x="1215" y="119"/>
                  </a:cxn>
                  <a:cxn ang="0">
                    <a:pos x="1274" y="88"/>
                  </a:cxn>
                  <a:cxn ang="0">
                    <a:pos x="1215" y="59"/>
                  </a:cxn>
                  <a:cxn ang="0">
                    <a:pos x="1304" y="29"/>
                  </a:cxn>
                  <a:cxn ang="0">
                    <a:pos x="1392" y="0"/>
                  </a:cxn>
                  <a:cxn ang="0">
                    <a:pos x="1481" y="29"/>
                  </a:cxn>
                  <a:cxn ang="0">
                    <a:pos x="1452" y="88"/>
                  </a:cxn>
                  <a:cxn ang="0">
                    <a:pos x="1422" y="119"/>
                  </a:cxn>
                </a:cxnLst>
                <a:rect l="0" t="0" r="r" b="b"/>
                <a:pathLst>
                  <a:path w="1481" h="356">
                    <a:moveTo>
                      <a:pt x="88" y="356"/>
                    </a:moveTo>
                    <a:lnTo>
                      <a:pt x="88" y="326"/>
                    </a:lnTo>
                    <a:lnTo>
                      <a:pt x="119" y="326"/>
                    </a:lnTo>
                    <a:lnTo>
                      <a:pt x="88" y="295"/>
                    </a:lnTo>
                    <a:lnTo>
                      <a:pt x="30" y="295"/>
                    </a:lnTo>
                    <a:lnTo>
                      <a:pt x="0" y="265"/>
                    </a:lnTo>
                    <a:lnTo>
                      <a:pt x="0" y="238"/>
                    </a:lnTo>
                    <a:lnTo>
                      <a:pt x="30" y="238"/>
                    </a:lnTo>
                    <a:lnTo>
                      <a:pt x="60" y="265"/>
                    </a:lnTo>
                    <a:lnTo>
                      <a:pt x="88" y="238"/>
                    </a:lnTo>
                    <a:lnTo>
                      <a:pt x="207" y="238"/>
                    </a:lnTo>
                    <a:lnTo>
                      <a:pt x="237" y="265"/>
                    </a:lnTo>
                    <a:lnTo>
                      <a:pt x="297" y="265"/>
                    </a:lnTo>
                    <a:lnTo>
                      <a:pt x="297" y="295"/>
                    </a:lnTo>
                    <a:lnTo>
                      <a:pt x="326" y="265"/>
                    </a:lnTo>
                    <a:lnTo>
                      <a:pt x="326" y="295"/>
                    </a:lnTo>
                    <a:lnTo>
                      <a:pt x="355" y="326"/>
                    </a:lnTo>
                    <a:lnTo>
                      <a:pt x="444" y="326"/>
                    </a:lnTo>
                    <a:lnTo>
                      <a:pt x="444" y="295"/>
                    </a:lnTo>
                    <a:lnTo>
                      <a:pt x="385" y="295"/>
                    </a:lnTo>
                    <a:lnTo>
                      <a:pt x="444" y="238"/>
                    </a:lnTo>
                    <a:lnTo>
                      <a:pt x="444" y="207"/>
                    </a:lnTo>
                    <a:lnTo>
                      <a:pt x="474" y="207"/>
                    </a:lnTo>
                    <a:lnTo>
                      <a:pt x="504" y="177"/>
                    </a:lnTo>
                    <a:lnTo>
                      <a:pt x="474" y="177"/>
                    </a:lnTo>
                    <a:lnTo>
                      <a:pt x="444" y="147"/>
                    </a:lnTo>
                    <a:lnTo>
                      <a:pt x="444" y="119"/>
                    </a:lnTo>
                    <a:lnTo>
                      <a:pt x="534" y="119"/>
                    </a:lnTo>
                    <a:lnTo>
                      <a:pt x="534" y="177"/>
                    </a:lnTo>
                    <a:lnTo>
                      <a:pt x="592" y="177"/>
                    </a:lnTo>
                    <a:lnTo>
                      <a:pt x="562" y="147"/>
                    </a:lnTo>
                    <a:lnTo>
                      <a:pt x="592" y="119"/>
                    </a:lnTo>
                    <a:lnTo>
                      <a:pt x="562" y="88"/>
                    </a:lnTo>
                    <a:lnTo>
                      <a:pt x="653" y="88"/>
                    </a:lnTo>
                    <a:lnTo>
                      <a:pt x="681" y="59"/>
                    </a:lnTo>
                    <a:lnTo>
                      <a:pt x="653" y="59"/>
                    </a:lnTo>
                    <a:lnTo>
                      <a:pt x="653" y="29"/>
                    </a:lnTo>
                    <a:lnTo>
                      <a:pt x="681" y="29"/>
                    </a:lnTo>
                    <a:lnTo>
                      <a:pt x="711" y="59"/>
                    </a:lnTo>
                    <a:lnTo>
                      <a:pt x="771" y="59"/>
                    </a:lnTo>
                    <a:lnTo>
                      <a:pt x="799" y="88"/>
                    </a:lnTo>
                    <a:lnTo>
                      <a:pt x="829" y="88"/>
                    </a:lnTo>
                    <a:lnTo>
                      <a:pt x="799" y="59"/>
                    </a:lnTo>
                    <a:lnTo>
                      <a:pt x="860" y="59"/>
                    </a:lnTo>
                    <a:lnTo>
                      <a:pt x="890" y="88"/>
                    </a:lnTo>
                    <a:lnTo>
                      <a:pt x="860" y="88"/>
                    </a:lnTo>
                    <a:lnTo>
                      <a:pt x="799" y="147"/>
                    </a:lnTo>
                    <a:lnTo>
                      <a:pt x="771" y="147"/>
                    </a:lnTo>
                    <a:lnTo>
                      <a:pt x="771" y="177"/>
                    </a:lnTo>
                    <a:lnTo>
                      <a:pt x="799" y="177"/>
                    </a:lnTo>
                    <a:lnTo>
                      <a:pt x="799" y="207"/>
                    </a:lnTo>
                    <a:lnTo>
                      <a:pt x="771" y="207"/>
                    </a:lnTo>
                    <a:lnTo>
                      <a:pt x="771" y="238"/>
                    </a:lnTo>
                    <a:lnTo>
                      <a:pt x="741" y="238"/>
                    </a:lnTo>
                    <a:lnTo>
                      <a:pt x="741" y="295"/>
                    </a:lnTo>
                    <a:lnTo>
                      <a:pt x="771" y="265"/>
                    </a:lnTo>
                    <a:lnTo>
                      <a:pt x="799" y="295"/>
                    </a:lnTo>
                    <a:lnTo>
                      <a:pt x="860" y="238"/>
                    </a:lnTo>
                    <a:lnTo>
                      <a:pt x="860" y="207"/>
                    </a:lnTo>
                    <a:lnTo>
                      <a:pt x="890" y="207"/>
                    </a:lnTo>
                    <a:lnTo>
                      <a:pt x="949" y="147"/>
                    </a:lnTo>
                    <a:lnTo>
                      <a:pt x="949" y="119"/>
                    </a:lnTo>
                    <a:lnTo>
                      <a:pt x="978" y="88"/>
                    </a:lnTo>
                    <a:lnTo>
                      <a:pt x="1008" y="88"/>
                    </a:lnTo>
                    <a:lnTo>
                      <a:pt x="1067" y="59"/>
                    </a:lnTo>
                    <a:lnTo>
                      <a:pt x="1097" y="59"/>
                    </a:lnTo>
                    <a:lnTo>
                      <a:pt x="1097" y="119"/>
                    </a:lnTo>
                    <a:lnTo>
                      <a:pt x="1067" y="119"/>
                    </a:lnTo>
                    <a:lnTo>
                      <a:pt x="1097" y="147"/>
                    </a:lnTo>
                    <a:lnTo>
                      <a:pt x="1097" y="177"/>
                    </a:lnTo>
                    <a:lnTo>
                      <a:pt x="1067" y="207"/>
                    </a:lnTo>
                    <a:lnTo>
                      <a:pt x="1097" y="207"/>
                    </a:lnTo>
                    <a:lnTo>
                      <a:pt x="1127" y="177"/>
                    </a:lnTo>
                    <a:lnTo>
                      <a:pt x="1185" y="177"/>
                    </a:lnTo>
                    <a:lnTo>
                      <a:pt x="1185" y="147"/>
                    </a:lnTo>
                    <a:lnTo>
                      <a:pt x="1215" y="147"/>
                    </a:lnTo>
                    <a:lnTo>
                      <a:pt x="1185" y="119"/>
                    </a:lnTo>
                    <a:lnTo>
                      <a:pt x="1215" y="119"/>
                    </a:lnTo>
                    <a:lnTo>
                      <a:pt x="1245" y="88"/>
                    </a:lnTo>
                    <a:lnTo>
                      <a:pt x="1274" y="88"/>
                    </a:lnTo>
                    <a:lnTo>
                      <a:pt x="1245" y="59"/>
                    </a:lnTo>
                    <a:lnTo>
                      <a:pt x="1215" y="59"/>
                    </a:lnTo>
                    <a:lnTo>
                      <a:pt x="1274" y="0"/>
                    </a:lnTo>
                    <a:lnTo>
                      <a:pt x="1304" y="29"/>
                    </a:lnTo>
                    <a:lnTo>
                      <a:pt x="1334" y="29"/>
                    </a:lnTo>
                    <a:lnTo>
                      <a:pt x="1392" y="0"/>
                    </a:lnTo>
                    <a:lnTo>
                      <a:pt x="1422" y="29"/>
                    </a:lnTo>
                    <a:lnTo>
                      <a:pt x="1481" y="29"/>
                    </a:lnTo>
                    <a:lnTo>
                      <a:pt x="1481" y="59"/>
                    </a:lnTo>
                    <a:lnTo>
                      <a:pt x="1452" y="88"/>
                    </a:lnTo>
                    <a:lnTo>
                      <a:pt x="1392" y="88"/>
                    </a:lnTo>
                    <a:lnTo>
                      <a:pt x="1422" y="119"/>
                    </a:lnTo>
                  </a:path>
                </a:pathLst>
              </a:custGeom>
              <a:noFill/>
              <a:ln w="1588">
                <a:solidFill>
                  <a:srgbClr val="000000"/>
                </a:solidFill>
                <a:prstDash val="solid"/>
                <a:round/>
                <a:headEnd/>
                <a:tailEnd/>
              </a:ln>
            </p:spPr>
            <p:txBody>
              <a:bodyPr/>
              <a:lstStyle/>
              <a:p>
                <a:endParaRPr lang="en-GB"/>
              </a:p>
            </p:txBody>
          </p:sp>
          <p:sp>
            <p:nvSpPr>
              <p:cNvPr id="19634" name="Freeform 178"/>
              <p:cNvSpPr>
                <a:spLocks/>
              </p:cNvSpPr>
              <p:nvPr/>
            </p:nvSpPr>
            <p:spPr bwMode="auto">
              <a:xfrm>
                <a:off x="4169" y="921"/>
                <a:ext cx="14" cy="7"/>
              </a:xfrm>
              <a:custGeom>
                <a:avLst/>
                <a:gdLst/>
                <a:ahLst/>
                <a:cxnLst>
                  <a:cxn ang="0">
                    <a:pos x="58" y="0"/>
                  </a:cxn>
                  <a:cxn ang="0">
                    <a:pos x="28" y="0"/>
                  </a:cxn>
                  <a:cxn ang="0">
                    <a:pos x="0" y="28"/>
                  </a:cxn>
                  <a:cxn ang="0">
                    <a:pos x="28" y="28"/>
                  </a:cxn>
                  <a:cxn ang="0">
                    <a:pos x="58" y="0"/>
                  </a:cxn>
                </a:cxnLst>
                <a:rect l="0" t="0" r="r" b="b"/>
                <a:pathLst>
                  <a:path w="58" h="28">
                    <a:moveTo>
                      <a:pt x="58" y="0"/>
                    </a:moveTo>
                    <a:lnTo>
                      <a:pt x="28" y="0"/>
                    </a:lnTo>
                    <a:lnTo>
                      <a:pt x="0" y="28"/>
                    </a:lnTo>
                    <a:lnTo>
                      <a:pt x="28" y="28"/>
                    </a:lnTo>
                    <a:lnTo>
                      <a:pt x="58" y="0"/>
                    </a:lnTo>
                  </a:path>
                </a:pathLst>
              </a:custGeom>
              <a:noFill/>
              <a:ln w="1588">
                <a:solidFill>
                  <a:srgbClr val="000000"/>
                </a:solidFill>
                <a:prstDash val="solid"/>
                <a:round/>
                <a:headEnd/>
                <a:tailEnd/>
              </a:ln>
            </p:spPr>
            <p:txBody>
              <a:bodyPr/>
              <a:lstStyle/>
              <a:p>
                <a:endParaRPr lang="en-GB"/>
              </a:p>
            </p:txBody>
          </p:sp>
          <p:sp>
            <p:nvSpPr>
              <p:cNvPr id="19635" name="Freeform 179"/>
              <p:cNvSpPr>
                <a:spLocks/>
              </p:cNvSpPr>
              <p:nvPr/>
            </p:nvSpPr>
            <p:spPr bwMode="auto">
              <a:xfrm>
                <a:off x="4176" y="906"/>
                <a:ext cx="163" cy="59"/>
              </a:xfrm>
              <a:custGeom>
                <a:avLst/>
                <a:gdLst/>
                <a:ahLst/>
                <a:cxnLst>
                  <a:cxn ang="0">
                    <a:pos x="30" y="60"/>
                  </a:cxn>
                  <a:cxn ang="0">
                    <a:pos x="60" y="88"/>
                  </a:cxn>
                  <a:cxn ang="0">
                    <a:pos x="30" y="88"/>
                  </a:cxn>
                  <a:cxn ang="0">
                    <a:pos x="0" y="118"/>
                  </a:cxn>
                  <a:cxn ang="0">
                    <a:pos x="89" y="118"/>
                  </a:cxn>
                  <a:cxn ang="0">
                    <a:pos x="89" y="88"/>
                  </a:cxn>
                  <a:cxn ang="0">
                    <a:pos x="179" y="0"/>
                  </a:cxn>
                  <a:cxn ang="0">
                    <a:pos x="207" y="0"/>
                  </a:cxn>
                  <a:cxn ang="0">
                    <a:pos x="237" y="29"/>
                  </a:cxn>
                  <a:cxn ang="0">
                    <a:pos x="297" y="29"/>
                  </a:cxn>
                  <a:cxn ang="0">
                    <a:pos x="267" y="60"/>
                  </a:cxn>
                  <a:cxn ang="0">
                    <a:pos x="356" y="60"/>
                  </a:cxn>
                  <a:cxn ang="0">
                    <a:pos x="386" y="88"/>
                  </a:cxn>
                  <a:cxn ang="0">
                    <a:pos x="416" y="60"/>
                  </a:cxn>
                  <a:cxn ang="0">
                    <a:pos x="444" y="88"/>
                  </a:cxn>
                  <a:cxn ang="0">
                    <a:pos x="474" y="88"/>
                  </a:cxn>
                  <a:cxn ang="0">
                    <a:pos x="444" y="118"/>
                  </a:cxn>
                  <a:cxn ang="0">
                    <a:pos x="474" y="118"/>
                  </a:cxn>
                  <a:cxn ang="0">
                    <a:pos x="504" y="88"/>
                  </a:cxn>
                  <a:cxn ang="0">
                    <a:pos x="535" y="88"/>
                  </a:cxn>
                  <a:cxn ang="0">
                    <a:pos x="592" y="148"/>
                  </a:cxn>
                  <a:cxn ang="0">
                    <a:pos x="623" y="118"/>
                  </a:cxn>
                  <a:cxn ang="0">
                    <a:pos x="653" y="148"/>
                  </a:cxn>
                  <a:cxn ang="0">
                    <a:pos x="653" y="179"/>
                  </a:cxn>
                  <a:cxn ang="0">
                    <a:pos x="563" y="179"/>
                  </a:cxn>
                  <a:cxn ang="0">
                    <a:pos x="504" y="236"/>
                  </a:cxn>
                  <a:cxn ang="0">
                    <a:pos x="267" y="236"/>
                  </a:cxn>
                </a:cxnLst>
                <a:rect l="0" t="0" r="r" b="b"/>
                <a:pathLst>
                  <a:path w="653" h="236">
                    <a:moveTo>
                      <a:pt x="30" y="60"/>
                    </a:moveTo>
                    <a:lnTo>
                      <a:pt x="60" y="88"/>
                    </a:lnTo>
                    <a:lnTo>
                      <a:pt x="30" y="88"/>
                    </a:lnTo>
                    <a:lnTo>
                      <a:pt x="0" y="118"/>
                    </a:lnTo>
                    <a:lnTo>
                      <a:pt x="89" y="118"/>
                    </a:lnTo>
                    <a:lnTo>
                      <a:pt x="89" y="88"/>
                    </a:lnTo>
                    <a:lnTo>
                      <a:pt x="179" y="0"/>
                    </a:lnTo>
                    <a:lnTo>
                      <a:pt x="207" y="0"/>
                    </a:lnTo>
                    <a:lnTo>
                      <a:pt x="237" y="29"/>
                    </a:lnTo>
                    <a:lnTo>
                      <a:pt x="297" y="29"/>
                    </a:lnTo>
                    <a:lnTo>
                      <a:pt x="267" y="60"/>
                    </a:lnTo>
                    <a:lnTo>
                      <a:pt x="356" y="60"/>
                    </a:lnTo>
                    <a:lnTo>
                      <a:pt x="386" y="88"/>
                    </a:lnTo>
                    <a:lnTo>
                      <a:pt x="416" y="60"/>
                    </a:lnTo>
                    <a:lnTo>
                      <a:pt x="444" y="88"/>
                    </a:lnTo>
                    <a:lnTo>
                      <a:pt x="474" y="88"/>
                    </a:lnTo>
                    <a:lnTo>
                      <a:pt x="444" y="118"/>
                    </a:lnTo>
                    <a:lnTo>
                      <a:pt x="474" y="118"/>
                    </a:lnTo>
                    <a:lnTo>
                      <a:pt x="504" y="88"/>
                    </a:lnTo>
                    <a:lnTo>
                      <a:pt x="535" y="88"/>
                    </a:lnTo>
                    <a:lnTo>
                      <a:pt x="592" y="148"/>
                    </a:lnTo>
                    <a:lnTo>
                      <a:pt x="623" y="118"/>
                    </a:lnTo>
                    <a:lnTo>
                      <a:pt x="653" y="148"/>
                    </a:lnTo>
                    <a:lnTo>
                      <a:pt x="653" y="179"/>
                    </a:lnTo>
                    <a:lnTo>
                      <a:pt x="563" y="179"/>
                    </a:lnTo>
                    <a:lnTo>
                      <a:pt x="504" y="236"/>
                    </a:lnTo>
                    <a:lnTo>
                      <a:pt x="267" y="236"/>
                    </a:lnTo>
                  </a:path>
                </a:pathLst>
              </a:custGeom>
              <a:noFill/>
              <a:ln w="1588">
                <a:solidFill>
                  <a:srgbClr val="000000"/>
                </a:solidFill>
                <a:prstDash val="solid"/>
                <a:round/>
                <a:headEnd/>
                <a:tailEnd/>
              </a:ln>
            </p:spPr>
            <p:txBody>
              <a:bodyPr/>
              <a:lstStyle/>
              <a:p>
                <a:endParaRPr lang="en-GB"/>
              </a:p>
            </p:txBody>
          </p:sp>
          <p:sp>
            <p:nvSpPr>
              <p:cNvPr id="19636" name="Freeform 180"/>
              <p:cNvSpPr>
                <a:spLocks/>
              </p:cNvSpPr>
              <p:nvPr/>
            </p:nvSpPr>
            <p:spPr bwMode="auto">
              <a:xfrm>
                <a:off x="3790" y="965"/>
                <a:ext cx="467" cy="111"/>
              </a:xfrm>
              <a:custGeom>
                <a:avLst/>
                <a:gdLst/>
                <a:ahLst/>
                <a:cxnLst>
                  <a:cxn ang="0">
                    <a:pos x="1838" y="297"/>
                  </a:cxn>
                  <a:cxn ang="0">
                    <a:pos x="1808" y="297"/>
                  </a:cxn>
                  <a:cxn ang="0">
                    <a:pos x="1778" y="268"/>
                  </a:cxn>
                  <a:cxn ang="0">
                    <a:pos x="1778" y="238"/>
                  </a:cxn>
                  <a:cxn ang="0">
                    <a:pos x="1808" y="238"/>
                  </a:cxn>
                  <a:cxn ang="0">
                    <a:pos x="1867" y="179"/>
                  </a:cxn>
                  <a:cxn ang="0">
                    <a:pos x="1867" y="149"/>
                  </a:cxn>
                  <a:cxn ang="0">
                    <a:pos x="1838" y="119"/>
                  </a:cxn>
                  <a:cxn ang="0">
                    <a:pos x="1778" y="89"/>
                  </a:cxn>
                  <a:cxn ang="0">
                    <a:pos x="1720" y="89"/>
                  </a:cxn>
                  <a:cxn ang="0">
                    <a:pos x="1660" y="61"/>
                  </a:cxn>
                  <a:cxn ang="0">
                    <a:pos x="1601" y="61"/>
                  </a:cxn>
                  <a:cxn ang="0">
                    <a:pos x="1541" y="0"/>
                  </a:cxn>
                  <a:cxn ang="0">
                    <a:pos x="1483" y="0"/>
                  </a:cxn>
                  <a:cxn ang="0">
                    <a:pos x="1453" y="31"/>
                  </a:cxn>
                  <a:cxn ang="0">
                    <a:pos x="1394" y="31"/>
                  </a:cxn>
                  <a:cxn ang="0">
                    <a:pos x="1364" y="61"/>
                  </a:cxn>
                  <a:cxn ang="0">
                    <a:pos x="1305" y="31"/>
                  </a:cxn>
                  <a:cxn ang="0">
                    <a:pos x="1246" y="31"/>
                  </a:cxn>
                  <a:cxn ang="0">
                    <a:pos x="1127" y="149"/>
                  </a:cxn>
                  <a:cxn ang="0">
                    <a:pos x="1127" y="207"/>
                  </a:cxn>
                  <a:cxn ang="0">
                    <a:pos x="1098" y="238"/>
                  </a:cxn>
                  <a:cxn ang="0">
                    <a:pos x="1098" y="297"/>
                  </a:cxn>
                  <a:cxn ang="0">
                    <a:pos x="1127" y="326"/>
                  </a:cxn>
                  <a:cxn ang="0">
                    <a:pos x="1098" y="356"/>
                  </a:cxn>
                  <a:cxn ang="0">
                    <a:pos x="1009" y="356"/>
                  </a:cxn>
                  <a:cxn ang="0">
                    <a:pos x="1009" y="386"/>
                  </a:cxn>
                  <a:cxn ang="0">
                    <a:pos x="978" y="416"/>
                  </a:cxn>
                  <a:cxn ang="0">
                    <a:pos x="948" y="416"/>
                  </a:cxn>
                  <a:cxn ang="0">
                    <a:pos x="948" y="444"/>
                  </a:cxn>
                  <a:cxn ang="0">
                    <a:pos x="920" y="416"/>
                  </a:cxn>
                  <a:cxn ang="0">
                    <a:pos x="860" y="416"/>
                  </a:cxn>
                  <a:cxn ang="0">
                    <a:pos x="830" y="386"/>
                  </a:cxn>
                  <a:cxn ang="0">
                    <a:pos x="802" y="386"/>
                  </a:cxn>
                  <a:cxn ang="0">
                    <a:pos x="771" y="356"/>
                  </a:cxn>
                  <a:cxn ang="0">
                    <a:pos x="683" y="356"/>
                  </a:cxn>
                  <a:cxn ang="0">
                    <a:pos x="683" y="386"/>
                  </a:cxn>
                  <a:cxn ang="0">
                    <a:pos x="623" y="386"/>
                  </a:cxn>
                  <a:cxn ang="0">
                    <a:pos x="593" y="416"/>
                  </a:cxn>
                  <a:cxn ang="0">
                    <a:pos x="475" y="416"/>
                  </a:cxn>
                  <a:cxn ang="0">
                    <a:pos x="446" y="386"/>
                  </a:cxn>
                  <a:cxn ang="0">
                    <a:pos x="386" y="386"/>
                  </a:cxn>
                  <a:cxn ang="0">
                    <a:pos x="297" y="297"/>
                  </a:cxn>
                  <a:cxn ang="0">
                    <a:pos x="268" y="297"/>
                  </a:cxn>
                  <a:cxn ang="0">
                    <a:pos x="268" y="268"/>
                  </a:cxn>
                  <a:cxn ang="0">
                    <a:pos x="209" y="238"/>
                  </a:cxn>
                  <a:cxn ang="0">
                    <a:pos x="179" y="238"/>
                  </a:cxn>
                  <a:cxn ang="0">
                    <a:pos x="118" y="207"/>
                  </a:cxn>
                  <a:cxn ang="0">
                    <a:pos x="90" y="268"/>
                  </a:cxn>
                  <a:cxn ang="0">
                    <a:pos x="118" y="268"/>
                  </a:cxn>
                  <a:cxn ang="0">
                    <a:pos x="61" y="297"/>
                  </a:cxn>
                  <a:cxn ang="0">
                    <a:pos x="30" y="268"/>
                  </a:cxn>
                  <a:cxn ang="0">
                    <a:pos x="0" y="297"/>
                  </a:cxn>
                </a:cxnLst>
                <a:rect l="0" t="0" r="r" b="b"/>
                <a:pathLst>
                  <a:path w="1867" h="444">
                    <a:moveTo>
                      <a:pt x="1838" y="297"/>
                    </a:moveTo>
                    <a:lnTo>
                      <a:pt x="1808" y="297"/>
                    </a:lnTo>
                    <a:lnTo>
                      <a:pt x="1778" y="268"/>
                    </a:lnTo>
                    <a:lnTo>
                      <a:pt x="1778" y="238"/>
                    </a:lnTo>
                    <a:lnTo>
                      <a:pt x="1808" y="238"/>
                    </a:lnTo>
                    <a:lnTo>
                      <a:pt x="1867" y="179"/>
                    </a:lnTo>
                    <a:lnTo>
                      <a:pt x="1867" y="149"/>
                    </a:lnTo>
                    <a:lnTo>
                      <a:pt x="1838" y="119"/>
                    </a:lnTo>
                    <a:lnTo>
                      <a:pt x="1778" y="89"/>
                    </a:lnTo>
                    <a:lnTo>
                      <a:pt x="1720" y="89"/>
                    </a:lnTo>
                    <a:lnTo>
                      <a:pt x="1660" y="61"/>
                    </a:lnTo>
                    <a:lnTo>
                      <a:pt x="1601" y="61"/>
                    </a:lnTo>
                    <a:lnTo>
                      <a:pt x="1541" y="0"/>
                    </a:lnTo>
                    <a:lnTo>
                      <a:pt x="1483" y="0"/>
                    </a:lnTo>
                    <a:lnTo>
                      <a:pt x="1453" y="31"/>
                    </a:lnTo>
                    <a:lnTo>
                      <a:pt x="1394" y="31"/>
                    </a:lnTo>
                    <a:lnTo>
                      <a:pt x="1364" y="61"/>
                    </a:lnTo>
                    <a:lnTo>
                      <a:pt x="1305" y="31"/>
                    </a:lnTo>
                    <a:lnTo>
                      <a:pt x="1246" y="31"/>
                    </a:lnTo>
                    <a:lnTo>
                      <a:pt x="1127" y="149"/>
                    </a:lnTo>
                    <a:lnTo>
                      <a:pt x="1127" y="207"/>
                    </a:lnTo>
                    <a:lnTo>
                      <a:pt x="1098" y="238"/>
                    </a:lnTo>
                    <a:lnTo>
                      <a:pt x="1098" y="297"/>
                    </a:lnTo>
                    <a:lnTo>
                      <a:pt x="1127" y="326"/>
                    </a:lnTo>
                    <a:lnTo>
                      <a:pt x="1098" y="356"/>
                    </a:lnTo>
                    <a:lnTo>
                      <a:pt x="1009" y="356"/>
                    </a:lnTo>
                    <a:lnTo>
                      <a:pt x="1009" y="386"/>
                    </a:lnTo>
                    <a:lnTo>
                      <a:pt x="978" y="416"/>
                    </a:lnTo>
                    <a:lnTo>
                      <a:pt x="948" y="416"/>
                    </a:lnTo>
                    <a:lnTo>
                      <a:pt x="948" y="444"/>
                    </a:lnTo>
                    <a:lnTo>
                      <a:pt x="920" y="416"/>
                    </a:lnTo>
                    <a:lnTo>
                      <a:pt x="860" y="416"/>
                    </a:lnTo>
                    <a:lnTo>
                      <a:pt x="830" y="386"/>
                    </a:lnTo>
                    <a:lnTo>
                      <a:pt x="802" y="386"/>
                    </a:lnTo>
                    <a:lnTo>
                      <a:pt x="771" y="356"/>
                    </a:lnTo>
                    <a:lnTo>
                      <a:pt x="683" y="356"/>
                    </a:lnTo>
                    <a:lnTo>
                      <a:pt x="683" y="386"/>
                    </a:lnTo>
                    <a:lnTo>
                      <a:pt x="623" y="386"/>
                    </a:lnTo>
                    <a:lnTo>
                      <a:pt x="593" y="416"/>
                    </a:lnTo>
                    <a:lnTo>
                      <a:pt x="475" y="416"/>
                    </a:lnTo>
                    <a:lnTo>
                      <a:pt x="446" y="386"/>
                    </a:lnTo>
                    <a:lnTo>
                      <a:pt x="386" y="386"/>
                    </a:lnTo>
                    <a:lnTo>
                      <a:pt x="297" y="297"/>
                    </a:lnTo>
                    <a:lnTo>
                      <a:pt x="268" y="297"/>
                    </a:lnTo>
                    <a:lnTo>
                      <a:pt x="268" y="268"/>
                    </a:lnTo>
                    <a:lnTo>
                      <a:pt x="209" y="238"/>
                    </a:lnTo>
                    <a:lnTo>
                      <a:pt x="179" y="238"/>
                    </a:lnTo>
                    <a:lnTo>
                      <a:pt x="118" y="207"/>
                    </a:lnTo>
                    <a:lnTo>
                      <a:pt x="90" y="268"/>
                    </a:lnTo>
                    <a:lnTo>
                      <a:pt x="118" y="268"/>
                    </a:lnTo>
                    <a:lnTo>
                      <a:pt x="61" y="297"/>
                    </a:lnTo>
                    <a:lnTo>
                      <a:pt x="30" y="268"/>
                    </a:lnTo>
                    <a:lnTo>
                      <a:pt x="0" y="297"/>
                    </a:lnTo>
                  </a:path>
                </a:pathLst>
              </a:custGeom>
              <a:noFill/>
              <a:ln w="1588">
                <a:solidFill>
                  <a:srgbClr val="000000"/>
                </a:solidFill>
                <a:prstDash val="solid"/>
                <a:round/>
                <a:headEnd/>
                <a:tailEnd/>
              </a:ln>
            </p:spPr>
            <p:txBody>
              <a:bodyPr/>
              <a:lstStyle/>
              <a:p>
                <a:endParaRPr lang="en-GB"/>
              </a:p>
            </p:txBody>
          </p:sp>
          <p:sp>
            <p:nvSpPr>
              <p:cNvPr id="19637" name="Freeform 181"/>
              <p:cNvSpPr>
                <a:spLocks/>
              </p:cNvSpPr>
              <p:nvPr/>
            </p:nvSpPr>
            <p:spPr bwMode="auto">
              <a:xfrm>
                <a:off x="4250" y="995"/>
                <a:ext cx="59" cy="44"/>
              </a:xfrm>
              <a:custGeom>
                <a:avLst/>
                <a:gdLst/>
                <a:ahLst/>
                <a:cxnLst>
                  <a:cxn ang="0">
                    <a:pos x="0" y="178"/>
                  </a:cxn>
                  <a:cxn ang="0">
                    <a:pos x="29" y="178"/>
                  </a:cxn>
                  <a:cxn ang="0">
                    <a:pos x="59" y="149"/>
                  </a:cxn>
                  <a:cxn ang="0">
                    <a:pos x="59" y="119"/>
                  </a:cxn>
                  <a:cxn ang="0">
                    <a:pos x="89" y="88"/>
                  </a:cxn>
                  <a:cxn ang="0">
                    <a:pos x="177" y="88"/>
                  </a:cxn>
                  <a:cxn ang="0">
                    <a:pos x="238" y="30"/>
                  </a:cxn>
                  <a:cxn ang="0">
                    <a:pos x="207" y="0"/>
                  </a:cxn>
                </a:cxnLst>
                <a:rect l="0" t="0" r="r" b="b"/>
                <a:pathLst>
                  <a:path w="238" h="178">
                    <a:moveTo>
                      <a:pt x="0" y="178"/>
                    </a:moveTo>
                    <a:lnTo>
                      <a:pt x="29" y="178"/>
                    </a:lnTo>
                    <a:lnTo>
                      <a:pt x="59" y="149"/>
                    </a:lnTo>
                    <a:lnTo>
                      <a:pt x="59" y="119"/>
                    </a:lnTo>
                    <a:lnTo>
                      <a:pt x="89" y="88"/>
                    </a:lnTo>
                    <a:lnTo>
                      <a:pt x="177" y="88"/>
                    </a:lnTo>
                    <a:lnTo>
                      <a:pt x="238" y="30"/>
                    </a:lnTo>
                    <a:lnTo>
                      <a:pt x="207" y="0"/>
                    </a:lnTo>
                  </a:path>
                </a:pathLst>
              </a:custGeom>
              <a:noFill/>
              <a:ln w="1588">
                <a:solidFill>
                  <a:srgbClr val="000000"/>
                </a:solidFill>
                <a:prstDash val="solid"/>
                <a:round/>
                <a:headEnd/>
                <a:tailEnd/>
              </a:ln>
            </p:spPr>
            <p:txBody>
              <a:bodyPr/>
              <a:lstStyle/>
              <a:p>
                <a:endParaRPr lang="en-GB"/>
              </a:p>
            </p:txBody>
          </p:sp>
          <p:sp>
            <p:nvSpPr>
              <p:cNvPr id="19638" name="Freeform 182"/>
              <p:cNvSpPr>
                <a:spLocks/>
              </p:cNvSpPr>
              <p:nvPr/>
            </p:nvSpPr>
            <p:spPr bwMode="auto">
              <a:xfrm>
                <a:off x="4243" y="965"/>
                <a:ext cx="59" cy="30"/>
              </a:xfrm>
              <a:custGeom>
                <a:avLst/>
                <a:gdLst/>
                <a:ahLst/>
                <a:cxnLst>
                  <a:cxn ang="0">
                    <a:pos x="0" y="0"/>
                  </a:cxn>
                  <a:cxn ang="0">
                    <a:pos x="30" y="31"/>
                  </a:cxn>
                  <a:cxn ang="0">
                    <a:pos x="119" y="31"/>
                  </a:cxn>
                  <a:cxn ang="0">
                    <a:pos x="89" y="61"/>
                  </a:cxn>
                  <a:cxn ang="0">
                    <a:pos x="237" y="61"/>
                  </a:cxn>
                  <a:cxn ang="0">
                    <a:pos x="177" y="89"/>
                  </a:cxn>
                  <a:cxn ang="0">
                    <a:pos x="207" y="89"/>
                  </a:cxn>
                  <a:cxn ang="0">
                    <a:pos x="207" y="119"/>
                  </a:cxn>
                  <a:cxn ang="0">
                    <a:pos x="237" y="119"/>
                  </a:cxn>
                </a:cxnLst>
                <a:rect l="0" t="0" r="r" b="b"/>
                <a:pathLst>
                  <a:path w="237" h="119">
                    <a:moveTo>
                      <a:pt x="0" y="0"/>
                    </a:moveTo>
                    <a:lnTo>
                      <a:pt x="30" y="31"/>
                    </a:lnTo>
                    <a:lnTo>
                      <a:pt x="119" y="31"/>
                    </a:lnTo>
                    <a:lnTo>
                      <a:pt x="89" y="61"/>
                    </a:lnTo>
                    <a:lnTo>
                      <a:pt x="237" y="61"/>
                    </a:lnTo>
                    <a:lnTo>
                      <a:pt x="177" y="89"/>
                    </a:lnTo>
                    <a:lnTo>
                      <a:pt x="207" y="89"/>
                    </a:lnTo>
                    <a:lnTo>
                      <a:pt x="207" y="119"/>
                    </a:lnTo>
                    <a:lnTo>
                      <a:pt x="237" y="119"/>
                    </a:lnTo>
                  </a:path>
                </a:pathLst>
              </a:custGeom>
              <a:noFill/>
              <a:ln w="1588">
                <a:solidFill>
                  <a:srgbClr val="000000"/>
                </a:solidFill>
                <a:prstDash val="solid"/>
                <a:round/>
                <a:headEnd/>
                <a:tailEnd/>
              </a:ln>
            </p:spPr>
            <p:txBody>
              <a:bodyPr/>
              <a:lstStyle/>
              <a:p>
                <a:endParaRPr lang="en-GB"/>
              </a:p>
            </p:txBody>
          </p:sp>
          <p:sp>
            <p:nvSpPr>
              <p:cNvPr id="19639" name="Freeform 183"/>
              <p:cNvSpPr>
                <a:spLocks/>
              </p:cNvSpPr>
              <p:nvPr/>
            </p:nvSpPr>
            <p:spPr bwMode="auto">
              <a:xfrm>
                <a:off x="4220" y="958"/>
                <a:ext cx="23" cy="7"/>
              </a:xfrm>
              <a:custGeom>
                <a:avLst/>
                <a:gdLst/>
                <a:ahLst/>
                <a:cxnLst>
                  <a:cxn ang="0">
                    <a:pos x="88" y="30"/>
                  </a:cxn>
                  <a:cxn ang="0">
                    <a:pos x="58" y="0"/>
                  </a:cxn>
                  <a:cxn ang="0">
                    <a:pos x="28" y="0"/>
                  </a:cxn>
                  <a:cxn ang="0">
                    <a:pos x="0" y="30"/>
                  </a:cxn>
                  <a:cxn ang="0">
                    <a:pos x="88" y="30"/>
                  </a:cxn>
                </a:cxnLst>
                <a:rect l="0" t="0" r="r" b="b"/>
                <a:pathLst>
                  <a:path w="88" h="30">
                    <a:moveTo>
                      <a:pt x="88" y="30"/>
                    </a:moveTo>
                    <a:lnTo>
                      <a:pt x="58" y="0"/>
                    </a:lnTo>
                    <a:lnTo>
                      <a:pt x="28" y="0"/>
                    </a:lnTo>
                    <a:lnTo>
                      <a:pt x="0" y="30"/>
                    </a:lnTo>
                    <a:lnTo>
                      <a:pt x="88" y="30"/>
                    </a:lnTo>
                  </a:path>
                </a:pathLst>
              </a:custGeom>
              <a:noFill/>
              <a:ln w="1588">
                <a:solidFill>
                  <a:srgbClr val="000000"/>
                </a:solidFill>
                <a:prstDash val="solid"/>
                <a:round/>
                <a:headEnd/>
                <a:tailEnd/>
              </a:ln>
            </p:spPr>
            <p:txBody>
              <a:bodyPr/>
              <a:lstStyle/>
              <a:p>
                <a:endParaRPr lang="en-GB"/>
              </a:p>
            </p:txBody>
          </p:sp>
          <p:sp>
            <p:nvSpPr>
              <p:cNvPr id="19640" name="Freeform 184"/>
              <p:cNvSpPr>
                <a:spLocks/>
              </p:cNvSpPr>
              <p:nvPr/>
            </p:nvSpPr>
            <p:spPr bwMode="auto">
              <a:xfrm>
                <a:off x="4220" y="1039"/>
                <a:ext cx="252" cy="637"/>
              </a:xfrm>
              <a:custGeom>
                <a:avLst/>
                <a:gdLst/>
                <a:ahLst/>
                <a:cxnLst>
                  <a:cxn ang="0">
                    <a:pos x="237" y="2515"/>
                  </a:cxn>
                  <a:cxn ang="0">
                    <a:pos x="295" y="2488"/>
                  </a:cxn>
                  <a:cxn ang="0">
                    <a:pos x="384" y="2427"/>
                  </a:cxn>
                  <a:cxn ang="0">
                    <a:pos x="474" y="2369"/>
                  </a:cxn>
                  <a:cxn ang="0">
                    <a:pos x="620" y="2251"/>
                  </a:cxn>
                  <a:cxn ang="0">
                    <a:pos x="681" y="2160"/>
                  </a:cxn>
                  <a:cxn ang="0">
                    <a:pos x="711" y="2132"/>
                  </a:cxn>
                  <a:cxn ang="0">
                    <a:pos x="830" y="2042"/>
                  </a:cxn>
                  <a:cxn ang="0">
                    <a:pos x="918" y="1984"/>
                  </a:cxn>
                  <a:cxn ang="0">
                    <a:pos x="948" y="1895"/>
                  </a:cxn>
                  <a:cxn ang="0">
                    <a:pos x="888" y="1717"/>
                  </a:cxn>
                  <a:cxn ang="0">
                    <a:pos x="770" y="1659"/>
                  </a:cxn>
                  <a:cxn ang="0">
                    <a:pos x="681" y="1629"/>
                  </a:cxn>
                  <a:cxn ang="0">
                    <a:pos x="593" y="1568"/>
                  </a:cxn>
                  <a:cxn ang="0">
                    <a:pos x="711" y="1480"/>
                  </a:cxn>
                  <a:cxn ang="0">
                    <a:pos x="681" y="1422"/>
                  </a:cxn>
                  <a:cxn ang="0">
                    <a:pos x="593" y="1391"/>
                  </a:cxn>
                  <a:cxn ang="0">
                    <a:pos x="563" y="1331"/>
                  </a:cxn>
                  <a:cxn ang="0">
                    <a:pos x="533" y="1304"/>
                  </a:cxn>
                  <a:cxn ang="0">
                    <a:pos x="593" y="1273"/>
                  </a:cxn>
                  <a:cxn ang="0">
                    <a:pos x="533" y="1243"/>
                  </a:cxn>
                  <a:cxn ang="0">
                    <a:pos x="444" y="1213"/>
                  </a:cxn>
                  <a:cxn ang="0">
                    <a:pos x="474" y="1155"/>
                  </a:cxn>
                  <a:cxn ang="0">
                    <a:pos x="444" y="1125"/>
                  </a:cxn>
                  <a:cxn ang="0">
                    <a:pos x="444" y="1066"/>
                  </a:cxn>
                  <a:cxn ang="0">
                    <a:pos x="502" y="977"/>
                  </a:cxn>
                  <a:cxn ang="0">
                    <a:pos x="474" y="918"/>
                  </a:cxn>
                  <a:cxn ang="0">
                    <a:pos x="413" y="829"/>
                  </a:cxn>
                  <a:cxn ang="0">
                    <a:pos x="384" y="800"/>
                  </a:cxn>
                  <a:cxn ang="0">
                    <a:pos x="295" y="681"/>
                  </a:cxn>
                  <a:cxn ang="0">
                    <a:pos x="237" y="650"/>
                  </a:cxn>
                  <a:cxn ang="0">
                    <a:pos x="384" y="444"/>
                  </a:cxn>
                  <a:cxn ang="0">
                    <a:pos x="356" y="355"/>
                  </a:cxn>
                  <a:cxn ang="0">
                    <a:pos x="207" y="266"/>
                  </a:cxn>
                  <a:cxn ang="0">
                    <a:pos x="58" y="207"/>
                  </a:cxn>
                  <a:cxn ang="0">
                    <a:pos x="28" y="119"/>
                  </a:cxn>
                  <a:cxn ang="0">
                    <a:pos x="58" y="59"/>
                  </a:cxn>
                  <a:cxn ang="0">
                    <a:pos x="28" y="29"/>
                  </a:cxn>
                  <a:cxn ang="0">
                    <a:pos x="118" y="0"/>
                  </a:cxn>
                </a:cxnLst>
                <a:rect l="0" t="0" r="r" b="b"/>
                <a:pathLst>
                  <a:path w="1007" h="2545">
                    <a:moveTo>
                      <a:pt x="237" y="2545"/>
                    </a:moveTo>
                    <a:lnTo>
                      <a:pt x="237" y="2515"/>
                    </a:lnTo>
                    <a:lnTo>
                      <a:pt x="265" y="2488"/>
                    </a:lnTo>
                    <a:lnTo>
                      <a:pt x="295" y="2488"/>
                    </a:lnTo>
                    <a:lnTo>
                      <a:pt x="356" y="2427"/>
                    </a:lnTo>
                    <a:lnTo>
                      <a:pt x="384" y="2427"/>
                    </a:lnTo>
                    <a:lnTo>
                      <a:pt x="444" y="2369"/>
                    </a:lnTo>
                    <a:lnTo>
                      <a:pt x="474" y="2369"/>
                    </a:lnTo>
                    <a:lnTo>
                      <a:pt x="593" y="2251"/>
                    </a:lnTo>
                    <a:lnTo>
                      <a:pt x="620" y="2251"/>
                    </a:lnTo>
                    <a:lnTo>
                      <a:pt x="681" y="2190"/>
                    </a:lnTo>
                    <a:lnTo>
                      <a:pt x="681" y="2160"/>
                    </a:lnTo>
                    <a:lnTo>
                      <a:pt x="711" y="2160"/>
                    </a:lnTo>
                    <a:lnTo>
                      <a:pt x="711" y="2132"/>
                    </a:lnTo>
                    <a:lnTo>
                      <a:pt x="800" y="2042"/>
                    </a:lnTo>
                    <a:lnTo>
                      <a:pt x="830" y="2042"/>
                    </a:lnTo>
                    <a:lnTo>
                      <a:pt x="888" y="1984"/>
                    </a:lnTo>
                    <a:lnTo>
                      <a:pt x="918" y="1984"/>
                    </a:lnTo>
                    <a:lnTo>
                      <a:pt x="948" y="1954"/>
                    </a:lnTo>
                    <a:lnTo>
                      <a:pt x="948" y="1895"/>
                    </a:lnTo>
                    <a:lnTo>
                      <a:pt x="1007" y="1835"/>
                    </a:lnTo>
                    <a:lnTo>
                      <a:pt x="888" y="1717"/>
                    </a:lnTo>
                    <a:lnTo>
                      <a:pt x="830" y="1717"/>
                    </a:lnTo>
                    <a:lnTo>
                      <a:pt x="770" y="1659"/>
                    </a:lnTo>
                    <a:lnTo>
                      <a:pt x="711" y="1659"/>
                    </a:lnTo>
                    <a:lnTo>
                      <a:pt x="681" y="1629"/>
                    </a:lnTo>
                    <a:lnTo>
                      <a:pt x="651" y="1629"/>
                    </a:lnTo>
                    <a:lnTo>
                      <a:pt x="593" y="1568"/>
                    </a:lnTo>
                    <a:lnTo>
                      <a:pt x="620" y="1568"/>
                    </a:lnTo>
                    <a:lnTo>
                      <a:pt x="711" y="1480"/>
                    </a:lnTo>
                    <a:lnTo>
                      <a:pt x="681" y="1450"/>
                    </a:lnTo>
                    <a:lnTo>
                      <a:pt x="681" y="1422"/>
                    </a:lnTo>
                    <a:lnTo>
                      <a:pt x="651" y="1391"/>
                    </a:lnTo>
                    <a:lnTo>
                      <a:pt x="593" y="1391"/>
                    </a:lnTo>
                    <a:lnTo>
                      <a:pt x="563" y="1361"/>
                    </a:lnTo>
                    <a:lnTo>
                      <a:pt x="563" y="1331"/>
                    </a:lnTo>
                    <a:lnTo>
                      <a:pt x="533" y="1331"/>
                    </a:lnTo>
                    <a:lnTo>
                      <a:pt x="533" y="1304"/>
                    </a:lnTo>
                    <a:lnTo>
                      <a:pt x="563" y="1304"/>
                    </a:lnTo>
                    <a:lnTo>
                      <a:pt x="593" y="1273"/>
                    </a:lnTo>
                    <a:lnTo>
                      <a:pt x="563" y="1273"/>
                    </a:lnTo>
                    <a:lnTo>
                      <a:pt x="533" y="1243"/>
                    </a:lnTo>
                    <a:lnTo>
                      <a:pt x="474" y="1243"/>
                    </a:lnTo>
                    <a:lnTo>
                      <a:pt x="444" y="1213"/>
                    </a:lnTo>
                    <a:lnTo>
                      <a:pt x="444" y="1155"/>
                    </a:lnTo>
                    <a:lnTo>
                      <a:pt x="474" y="1155"/>
                    </a:lnTo>
                    <a:lnTo>
                      <a:pt x="474" y="1125"/>
                    </a:lnTo>
                    <a:lnTo>
                      <a:pt x="444" y="1125"/>
                    </a:lnTo>
                    <a:lnTo>
                      <a:pt x="413" y="1095"/>
                    </a:lnTo>
                    <a:lnTo>
                      <a:pt x="444" y="1066"/>
                    </a:lnTo>
                    <a:lnTo>
                      <a:pt x="444" y="1006"/>
                    </a:lnTo>
                    <a:lnTo>
                      <a:pt x="502" y="977"/>
                    </a:lnTo>
                    <a:lnTo>
                      <a:pt x="533" y="977"/>
                    </a:lnTo>
                    <a:lnTo>
                      <a:pt x="474" y="918"/>
                    </a:lnTo>
                    <a:lnTo>
                      <a:pt x="474" y="888"/>
                    </a:lnTo>
                    <a:lnTo>
                      <a:pt x="413" y="829"/>
                    </a:lnTo>
                    <a:lnTo>
                      <a:pt x="384" y="829"/>
                    </a:lnTo>
                    <a:lnTo>
                      <a:pt x="384" y="800"/>
                    </a:lnTo>
                    <a:lnTo>
                      <a:pt x="295" y="711"/>
                    </a:lnTo>
                    <a:lnTo>
                      <a:pt x="295" y="681"/>
                    </a:lnTo>
                    <a:lnTo>
                      <a:pt x="265" y="650"/>
                    </a:lnTo>
                    <a:lnTo>
                      <a:pt x="237" y="650"/>
                    </a:lnTo>
                    <a:lnTo>
                      <a:pt x="237" y="593"/>
                    </a:lnTo>
                    <a:lnTo>
                      <a:pt x="384" y="444"/>
                    </a:lnTo>
                    <a:lnTo>
                      <a:pt x="384" y="384"/>
                    </a:lnTo>
                    <a:lnTo>
                      <a:pt x="356" y="355"/>
                    </a:lnTo>
                    <a:lnTo>
                      <a:pt x="295" y="355"/>
                    </a:lnTo>
                    <a:lnTo>
                      <a:pt x="207" y="266"/>
                    </a:lnTo>
                    <a:lnTo>
                      <a:pt x="88" y="266"/>
                    </a:lnTo>
                    <a:lnTo>
                      <a:pt x="58" y="207"/>
                    </a:lnTo>
                    <a:lnTo>
                      <a:pt x="28" y="207"/>
                    </a:lnTo>
                    <a:lnTo>
                      <a:pt x="28" y="119"/>
                    </a:lnTo>
                    <a:lnTo>
                      <a:pt x="58" y="89"/>
                    </a:lnTo>
                    <a:lnTo>
                      <a:pt x="58" y="59"/>
                    </a:lnTo>
                    <a:lnTo>
                      <a:pt x="0" y="59"/>
                    </a:lnTo>
                    <a:lnTo>
                      <a:pt x="28" y="29"/>
                    </a:lnTo>
                    <a:lnTo>
                      <a:pt x="88" y="29"/>
                    </a:lnTo>
                    <a:lnTo>
                      <a:pt x="118" y="0"/>
                    </a:lnTo>
                  </a:path>
                </a:pathLst>
              </a:custGeom>
              <a:noFill/>
              <a:ln w="1588">
                <a:solidFill>
                  <a:srgbClr val="000000"/>
                </a:solidFill>
                <a:prstDash val="solid"/>
                <a:round/>
                <a:headEnd/>
                <a:tailEnd/>
              </a:ln>
            </p:spPr>
            <p:txBody>
              <a:bodyPr/>
              <a:lstStyle/>
              <a:p>
                <a:endParaRPr lang="en-GB"/>
              </a:p>
            </p:txBody>
          </p:sp>
          <p:sp>
            <p:nvSpPr>
              <p:cNvPr id="19641" name="Freeform 185"/>
              <p:cNvSpPr>
                <a:spLocks/>
              </p:cNvSpPr>
              <p:nvPr/>
            </p:nvSpPr>
            <p:spPr bwMode="auto">
              <a:xfrm>
                <a:off x="3857" y="1276"/>
                <a:ext cx="237" cy="422"/>
              </a:xfrm>
              <a:custGeom>
                <a:avLst/>
                <a:gdLst/>
                <a:ahLst/>
                <a:cxnLst>
                  <a:cxn ang="0">
                    <a:pos x="680" y="29"/>
                  </a:cxn>
                  <a:cxn ang="0">
                    <a:pos x="710" y="29"/>
                  </a:cxn>
                  <a:cxn ang="0">
                    <a:pos x="830" y="58"/>
                  </a:cxn>
                  <a:cxn ang="0">
                    <a:pos x="859" y="88"/>
                  </a:cxn>
                  <a:cxn ang="0">
                    <a:pos x="889" y="207"/>
                  </a:cxn>
                  <a:cxn ang="0">
                    <a:pos x="948" y="236"/>
                  </a:cxn>
                  <a:cxn ang="0">
                    <a:pos x="917" y="265"/>
                  </a:cxn>
                  <a:cxn ang="0">
                    <a:pos x="917" y="295"/>
                  </a:cxn>
                  <a:cxn ang="0">
                    <a:pos x="859" y="265"/>
                  </a:cxn>
                  <a:cxn ang="0">
                    <a:pos x="799" y="295"/>
                  </a:cxn>
                  <a:cxn ang="0">
                    <a:pos x="710" y="356"/>
                  </a:cxn>
                  <a:cxn ang="0">
                    <a:pos x="680" y="413"/>
                  </a:cxn>
                  <a:cxn ang="0">
                    <a:pos x="534" y="532"/>
                  </a:cxn>
                  <a:cxn ang="0">
                    <a:pos x="503" y="562"/>
                  </a:cxn>
                  <a:cxn ang="0">
                    <a:pos x="415" y="592"/>
                  </a:cxn>
                  <a:cxn ang="0">
                    <a:pos x="385" y="620"/>
                  </a:cxn>
                  <a:cxn ang="0">
                    <a:pos x="325" y="650"/>
                  </a:cxn>
                  <a:cxn ang="0">
                    <a:pos x="296" y="711"/>
                  </a:cxn>
                  <a:cxn ang="0">
                    <a:pos x="266" y="738"/>
                  </a:cxn>
                  <a:cxn ang="0">
                    <a:pos x="266" y="769"/>
                  </a:cxn>
                  <a:cxn ang="0">
                    <a:pos x="178" y="799"/>
                  </a:cxn>
                  <a:cxn ang="0">
                    <a:pos x="148" y="799"/>
                  </a:cxn>
                  <a:cxn ang="0">
                    <a:pos x="88" y="769"/>
                  </a:cxn>
                  <a:cxn ang="0">
                    <a:pos x="118" y="829"/>
                  </a:cxn>
                  <a:cxn ang="0">
                    <a:pos x="88" y="857"/>
                  </a:cxn>
                  <a:cxn ang="0">
                    <a:pos x="29" y="947"/>
                  </a:cxn>
                  <a:cxn ang="0">
                    <a:pos x="29" y="976"/>
                  </a:cxn>
                  <a:cxn ang="0">
                    <a:pos x="59" y="1036"/>
                  </a:cxn>
                  <a:cxn ang="0">
                    <a:pos x="88" y="1065"/>
                  </a:cxn>
                  <a:cxn ang="0">
                    <a:pos x="59" y="1184"/>
                  </a:cxn>
                  <a:cxn ang="0">
                    <a:pos x="148" y="1242"/>
                  </a:cxn>
                  <a:cxn ang="0">
                    <a:pos x="178" y="1303"/>
                  </a:cxn>
                  <a:cxn ang="0">
                    <a:pos x="148" y="1331"/>
                  </a:cxn>
                  <a:cxn ang="0">
                    <a:pos x="88" y="1449"/>
                  </a:cxn>
                  <a:cxn ang="0">
                    <a:pos x="118" y="1540"/>
                  </a:cxn>
                  <a:cxn ang="0">
                    <a:pos x="118" y="1597"/>
                  </a:cxn>
                  <a:cxn ang="0">
                    <a:pos x="178" y="1628"/>
                  </a:cxn>
                  <a:cxn ang="0">
                    <a:pos x="266" y="1597"/>
                  </a:cxn>
                  <a:cxn ang="0">
                    <a:pos x="296" y="1628"/>
                  </a:cxn>
                  <a:cxn ang="0">
                    <a:pos x="355" y="1658"/>
                  </a:cxn>
                  <a:cxn ang="0">
                    <a:pos x="385" y="1686"/>
                  </a:cxn>
                </a:cxnLst>
                <a:rect l="0" t="0" r="r" b="b"/>
                <a:pathLst>
                  <a:path w="948" h="1686">
                    <a:moveTo>
                      <a:pt x="622" y="0"/>
                    </a:moveTo>
                    <a:lnTo>
                      <a:pt x="680" y="29"/>
                    </a:lnTo>
                    <a:lnTo>
                      <a:pt x="710" y="0"/>
                    </a:lnTo>
                    <a:lnTo>
                      <a:pt x="710" y="29"/>
                    </a:lnTo>
                    <a:lnTo>
                      <a:pt x="741" y="58"/>
                    </a:lnTo>
                    <a:lnTo>
                      <a:pt x="830" y="58"/>
                    </a:lnTo>
                    <a:lnTo>
                      <a:pt x="830" y="88"/>
                    </a:lnTo>
                    <a:lnTo>
                      <a:pt x="859" y="88"/>
                    </a:lnTo>
                    <a:lnTo>
                      <a:pt x="889" y="118"/>
                    </a:lnTo>
                    <a:lnTo>
                      <a:pt x="889" y="207"/>
                    </a:lnTo>
                    <a:lnTo>
                      <a:pt x="917" y="207"/>
                    </a:lnTo>
                    <a:lnTo>
                      <a:pt x="948" y="236"/>
                    </a:lnTo>
                    <a:lnTo>
                      <a:pt x="917" y="236"/>
                    </a:lnTo>
                    <a:lnTo>
                      <a:pt x="917" y="265"/>
                    </a:lnTo>
                    <a:lnTo>
                      <a:pt x="889" y="265"/>
                    </a:lnTo>
                    <a:lnTo>
                      <a:pt x="917" y="295"/>
                    </a:lnTo>
                    <a:lnTo>
                      <a:pt x="889" y="295"/>
                    </a:lnTo>
                    <a:lnTo>
                      <a:pt x="859" y="265"/>
                    </a:lnTo>
                    <a:lnTo>
                      <a:pt x="830" y="265"/>
                    </a:lnTo>
                    <a:lnTo>
                      <a:pt x="799" y="295"/>
                    </a:lnTo>
                    <a:lnTo>
                      <a:pt x="771" y="295"/>
                    </a:lnTo>
                    <a:lnTo>
                      <a:pt x="710" y="356"/>
                    </a:lnTo>
                    <a:lnTo>
                      <a:pt x="710" y="383"/>
                    </a:lnTo>
                    <a:lnTo>
                      <a:pt x="680" y="413"/>
                    </a:lnTo>
                    <a:lnTo>
                      <a:pt x="652" y="413"/>
                    </a:lnTo>
                    <a:lnTo>
                      <a:pt x="534" y="532"/>
                    </a:lnTo>
                    <a:lnTo>
                      <a:pt x="503" y="532"/>
                    </a:lnTo>
                    <a:lnTo>
                      <a:pt x="503" y="562"/>
                    </a:lnTo>
                    <a:lnTo>
                      <a:pt x="473" y="592"/>
                    </a:lnTo>
                    <a:lnTo>
                      <a:pt x="415" y="592"/>
                    </a:lnTo>
                    <a:lnTo>
                      <a:pt x="415" y="620"/>
                    </a:lnTo>
                    <a:lnTo>
                      <a:pt x="385" y="620"/>
                    </a:lnTo>
                    <a:lnTo>
                      <a:pt x="385" y="650"/>
                    </a:lnTo>
                    <a:lnTo>
                      <a:pt x="325" y="650"/>
                    </a:lnTo>
                    <a:lnTo>
                      <a:pt x="296" y="681"/>
                    </a:lnTo>
                    <a:lnTo>
                      <a:pt x="296" y="711"/>
                    </a:lnTo>
                    <a:lnTo>
                      <a:pt x="266" y="711"/>
                    </a:lnTo>
                    <a:lnTo>
                      <a:pt x="266" y="738"/>
                    </a:lnTo>
                    <a:lnTo>
                      <a:pt x="296" y="738"/>
                    </a:lnTo>
                    <a:lnTo>
                      <a:pt x="266" y="769"/>
                    </a:lnTo>
                    <a:lnTo>
                      <a:pt x="207" y="769"/>
                    </a:lnTo>
                    <a:lnTo>
                      <a:pt x="178" y="799"/>
                    </a:lnTo>
                    <a:lnTo>
                      <a:pt x="178" y="769"/>
                    </a:lnTo>
                    <a:lnTo>
                      <a:pt x="148" y="799"/>
                    </a:lnTo>
                    <a:lnTo>
                      <a:pt x="118" y="799"/>
                    </a:lnTo>
                    <a:lnTo>
                      <a:pt x="88" y="769"/>
                    </a:lnTo>
                    <a:lnTo>
                      <a:pt x="88" y="799"/>
                    </a:lnTo>
                    <a:lnTo>
                      <a:pt x="118" y="829"/>
                    </a:lnTo>
                    <a:lnTo>
                      <a:pt x="88" y="829"/>
                    </a:lnTo>
                    <a:lnTo>
                      <a:pt x="88" y="857"/>
                    </a:lnTo>
                    <a:lnTo>
                      <a:pt x="29" y="917"/>
                    </a:lnTo>
                    <a:lnTo>
                      <a:pt x="29" y="947"/>
                    </a:lnTo>
                    <a:lnTo>
                      <a:pt x="0" y="976"/>
                    </a:lnTo>
                    <a:lnTo>
                      <a:pt x="29" y="976"/>
                    </a:lnTo>
                    <a:lnTo>
                      <a:pt x="29" y="1036"/>
                    </a:lnTo>
                    <a:lnTo>
                      <a:pt x="59" y="1036"/>
                    </a:lnTo>
                    <a:lnTo>
                      <a:pt x="59" y="1065"/>
                    </a:lnTo>
                    <a:lnTo>
                      <a:pt x="88" y="1065"/>
                    </a:lnTo>
                    <a:lnTo>
                      <a:pt x="59" y="1094"/>
                    </a:lnTo>
                    <a:lnTo>
                      <a:pt x="59" y="1184"/>
                    </a:lnTo>
                    <a:lnTo>
                      <a:pt x="88" y="1184"/>
                    </a:lnTo>
                    <a:lnTo>
                      <a:pt x="148" y="1242"/>
                    </a:lnTo>
                    <a:lnTo>
                      <a:pt x="148" y="1272"/>
                    </a:lnTo>
                    <a:lnTo>
                      <a:pt x="178" y="1303"/>
                    </a:lnTo>
                    <a:lnTo>
                      <a:pt x="118" y="1303"/>
                    </a:lnTo>
                    <a:lnTo>
                      <a:pt x="148" y="1331"/>
                    </a:lnTo>
                    <a:lnTo>
                      <a:pt x="148" y="1390"/>
                    </a:lnTo>
                    <a:lnTo>
                      <a:pt x="88" y="1449"/>
                    </a:lnTo>
                    <a:lnTo>
                      <a:pt x="118" y="1479"/>
                    </a:lnTo>
                    <a:lnTo>
                      <a:pt x="118" y="1540"/>
                    </a:lnTo>
                    <a:lnTo>
                      <a:pt x="148" y="1567"/>
                    </a:lnTo>
                    <a:lnTo>
                      <a:pt x="118" y="1597"/>
                    </a:lnTo>
                    <a:lnTo>
                      <a:pt x="148" y="1597"/>
                    </a:lnTo>
                    <a:lnTo>
                      <a:pt x="178" y="1628"/>
                    </a:lnTo>
                    <a:lnTo>
                      <a:pt x="178" y="1597"/>
                    </a:lnTo>
                    <a:lnTo>
                      <a:pt x="266" y="1597"/>
                    </a:lnTo>
                    <a:lnTo>
                      <a:pt x="266" y="1628"/>
                    </a:lnTo>
                    <a:lnTo>
                      <a:pt x="296" y="1628"/>
                    </a:lnTo>
                    <a:lnTo>
                      <a:pt x="325" y="1658"/>
                    </a:lnTo>
                    <a:lnTo>
                      <a:pt x="355" y="1658"/>
                    </a:lnTo>
                    <a:lnTo>
                      <a:pt x="355" y="1686"/>
                    </a:lnTo>
                    <a:lnTo>
                      <a:pt x="385" y="1686"/>
                    </a:lnTo>
                  </a:path>
                </a:pathLst>
              </a:custGeom>
              <a:noFill/>
              <a:ln w="1588">
                <a:solidFill>
                  <a:srgbClr val="000000"/>
                </a:solidFill>
                <a:prstDash val="solid"/>
                <a:round/>
                <a:headEnd/>
                <a:tailEnd/>
              </a:ln>
            </p:spPr>
            <p:txBody>
              <a:bodyPr/>
              <a:lstStyle/>
              <a:p>
                <a:endParaRPr lang="en-GB"/>
              </a:p>
            </p:txBody>
          </p:sp>
          <p:sp>
            <p:nvSpPr>
              <p:cNvPr id="19642" name="Freeform 186"/>
              <p:cNvSpPr>
                <a:spLocks/>
              </p:cNvSpPr>
              <p:nvPr/>
            </p:nvSpPr>
            <p:spPr bwMode="auto">
              <a:xfrm>
                <a:off x="3613" y="1276"/>
                <a:ext cx="400" cy="570"/>
              </a:xfrm>
              <a:custGeom>
                <a:avLst/>
                <a:gdLst/>
                <a:ahLst/>
                <a:cxnLst>
                  <a:cxn ang="0">
                    <a:pos x="61" y="2250"/>
                  </a:cxn>
                  <a:cxn ang="0">
                    <a:pos x="120" y="2190"/>
                  </a:cxn>
                  <a:cxn ang="0">
                    <a:pos x="179" y="2131"/>
                  </a:cxn>
                  <a:cxn ang="0">
                    <a:pos x="238" y="2131"/>
                  </a:cxn>
                  <a:cxn ang="0">
                    <a:pos x="268" y="2131"/>
                  </a:cxn>
                  <a:cxn ang="0">
                    <a:pos x="328" y="2071"/>
                  </a:cxn>
                  <a:cxn ang="0">
                    <a:pos x="386" y="2013"/>
                  </a:cxn>
                  <a:cxn ang="0">
                    <a:pos x="416" y="1953"/>
                  </a:cxn>
                  <a:cxn ang="0">
                    <a:pos x="357" y="1953"/>
                  </a:cxn>
                  <a:cxn ang="0">
                    <a:pos x="446" y="1923"/>
                  </a:cxn>
                  <a:cxn ang="0">
                    <a:pos x="475" y="1865"/>
                  </a:cxn>
                  <a:cxn ang="0">
                    <a:pos x="535" y="1805"/>
                  </a:cxn>
                  <a:cxn ang="0">
                    <a:pos x="416" y="1746"/>
                  </a:cxn>
                  <a:cxn ang="0">
                    <a:pos x="416" y="1658"/>
                  </a:cxn>
                  <a:cxn ang="0">
                    <a:pos x="386" y="1628"/>
                  </a:cxn>
                  <a:cxn ang="0">
                    <a:pos x="298" y="1628"/>
                  </a:cxn>
                  <a:cxn ang="0">
                    <a:pos x="238" y="1628"/>
                  </a:cxn>
                  <a:cxn ang="0">
                    <a:pos x="120" y="1540"/>
                  </a:cxn>
                  <a:cxn ang="0">
                    <a:pos x="91" y="1421"/>
                  </a:cxn>
                  <a:cxn ang="0">
                    <a:pos x="91" y="1361"/>
                  </a:cxn>
                  <a:cxn ang="0">
                    <a:pos x="61" y="1303"/>
                  </a:cxn>
                  <a:cxn ang="0">
                    <a:pos x="91" y="1242"/>
                  </a:cxn>
                  <a:cxn ang="0">
                    <a:pos x="150" y="1154"/>
                  </a:cxn>
                  <a:cxn ang="0">
                    <a:pos x="150" y="1065"/>
                  </a:cxn>
                  <a:cxn ang="0">
                    <a:pos x="150" y="1006"/>
                  </a:cxn>
                  <a:cxn ang="0">
                    <a:pos x="238" y="917"/>
                  </a:cxn>
                  <a:cxn ang="0">
                    <a:pos x="238" y="887"/>
                  </a:cxn>
                  <a:cxn ang="0">
                    <a:pos x="298" y="917"/>
                  </a:cxn>
                  <a:cxn ang="0">
                    <a:pos x="357" y="857"/>
                  </a:cxn>
                  <a:cxn ang="0">
                    <a:pos x="357" y="829"/>
                  </a:cxn>
                  <a:cxn ang="0">
                    <a:pos x="446" y="769"/>
                  </a:cxn>
                  <a:cxn ang="0">
                    <a:pos x="505" y="738"/>
                  </a:cxn>
                  <a:cxn ang="0">
                    <a:pos x="593" y="711"/>
                  </a:cxn>
                  <a:cxn ang="0">
                    <a:pos x="654" y="711"/>
                  </a:cxn>
                  <a:cxn ang="0">
                    <a:pos x="712" y="650"/>
                  </a:cxn>
                  <a:cxn ang="0">
                    <a:pos x="802" y="650"/>
                  </a:cxn>
                  <a:cxn ang="0">
                    <a:pos x="891" y="562"/>
                  </a:cxn>
                  <a:cxn ang="0">
                    <a:pos x="921" y="474"/>
                  </a:cxn>
                  <a:cxn ang="0">
                    <a:pos x="1009" y="443"/>
                  </a:cxn>
                  <a:cxn ang="0">
                    <a:pos x="1009" y="356"/>
                  </a:cxn>
                  <a:cxn ang="0">
                    <a:pos x="949" y="295"/>
                  </a:cxn>
                  <a:cxn ang="0">
                    <a:pos x="1039" y="236"/>
                  </a:cxn>
                  <a:cxn ang="0">
                    <a:pos x="1009" y="118"/>
                  </a:cxn>
                  <a:cxn ang="0">
                    <a:pos x="1158" y="88"/>
                  </a:cxn>
                  <a:cxn ang="0">
                    <a:pos x="1216" y="88"/>
                  </a:cxn>
                  <a:cxn ang="0">
                    <a:pos x="1246" y="0"/>
                  </a:cxn>
                  <a:cxn ang="0">
                    <a:pos x="1305" y="0"/>
                  </a:cxn>
                  <a:cxn ang="0">
                    <a:pos x="1365" y="0"/>
                  </a:cxn>
                  <a:cxn ang="0">
                    <a:pos x="1453" y="0"/>
                  </a:cxn>
                  <a:cxn ang="0">
                    <a:pos x="1572" y="0"/>
                  </a:cxn>
                </a:cxnLst>
                <a:rect l="0" t="0" r="r" b="b"/>
                <a:pathLst>
                  <a:path w="1602" h="2278">
                    <a:moveTo>
                      <a:pt x="0" y="2278"/>
                    </a:moveTo>
                    <a:lnTo>
                      <a:pt x="31" y="2278"/>
                    </a:lnTo>
                    <a:lnTo>
                      <a:pt x="61" y="2250"/>
                    </a:lnTo>
                    <a:lnTo>
                      <a:pt x="31" y="2219"/>
                    </a:lnTo>
                    <a:lnTo>
                      <a:pt x="91" y="2219"/>
                    </a:lnTo>
                    <a:lnTo>
                      <a:pt x="120" y="2190"/>
                    </a:lnTo>
                    <a:lnTo>
                      <a:pt x="179" y="2190"/>
                    </a:lnTo>
                    <a:lnTo>
                      <a:pt x="209" y="2160"/>
                    </a:lnTo>
                    <a:lnTo>
                      <a:pt x="179" y="2131"/>
                    </a:lnTo>
                    <a:lnTo>
                      <a:pt x="209" y="2131"/>
                    </a:lnTo>
                    <a:lnTo>
                      <a:pt x="209" y="2101"/>
                    </a:lnTo>
                    <a:lnTo>
                      <a:pt x="238" y="2131"/>
                    </a:lnTo>
                    <a:lnTo>
                      <a:pt x="238" y="2071"/>
                    </a:lnTo>
                    <a:lnTo>
                      <a:pt x="268" y="2071"/>
                    </a:lnTo>
                    <a:lnTo>
                      <a:pt x="268" y="2131"/>
                    </a:lnTo>
                    <a:lnTo>
                      <a:pt x="298" y="2131"/>
                    </a:lnTo>
                    <a:lnTo>
                      <a:pt x="298" y="2101"/>
                    </a:lnTo>
                    <a:lnTo>
                      <a:pt x="328" y="2071"/>
                    </a:lnTo>
                    <a:lnTo>
                      <a:pt x="357" y="2071"/>
                    </a:lnTo>
                    <a:lnTo>
                      <a:pt x="386" y="2042"/>
                    </a:lnTo>
                    <a:lnTo>
                      <a:pt x="386" y="2013"/>
                    </a:lnTo>
                    <a:lnTo>
                      <a:pt x="446" y="2013"/>
                    </a:lnTo>
                    <a:lnTo>
                      <a:pt x="446" y="1983"/>
                    </a:lnTo>
                    <a:lnTo>
                      <a:pt x="416" y="1953"/>
                    </a:lnTo>
                    <a:lnTo>
                      <a:pt x="416" y="1983"/>
                    </a:lnTo>
                    <a:lnTo>
                      <a:pt x="386" y="1983"/>
                    </a:lnTo>
                    <a:lnTo>
                      <a:pt x="357" y="1953"/>
                    </a:lnTo>
                    <a:lnTo>
                      <a:pt x="386" y="1953"/>
                    </a:lnTo>
                    <a:lnTo>
                      <a:pt x="416" y="1923"/>
                    </a:lnTo>
                    <a:lnTo>
                      <a:pt x="446" y="1923"/>
                    </a:lnTo>
                    <a:lnTo>
                      <a:pt x="446" y="1953"/>
                    </a:lnTo>
                    <a:lnTo>
                      <a:pt x="475" y="1923"/>
                    </a:lnTo>
                    <a:lnTo>
                      <a:pt x="475" y="1865"/>
                    </a:lnTo>
                    <a:lnTo>
                      <a:pt x="566" y="1865"/>
                    </a:lnTo>
                    <a:lnTo>
                      <a:pt x="535" y="1835"/>
                    </a:lnTo>
                    <a:lnTo>
                      <a:pt x="535" y="1805"/>
                    </a:lnTo>
                    <a:lnTo>
                      <a:pt x="505" y="1776"/>
                    </a:lnTo>
                    <a:lnTo>
                      <a:pt x="505" y="1746"/>
                    </a:lnTo>
                    <a:lnTo>
                      <a:pt x="416" y="1746"/>
                    </a:lnTo>
                    <a:lnTo>
                      <a:pt x="416" y="1717"/>
                    </a:lnTo>
                    <a:lnTo>
                      <a:pt x="446" y="1686"/>
                    </a:lnTo>
                    <a:lnTo>
                      <a:pt x="416" y="1658"/>
                    </a:lnTo>
                    <a:lnTo>
                      <a:pt x="446" y="1658"/>
                    </a:lnTo>
                    <a:lnTo>
                      <a:pt x="416" y="1628"/>
                    </a:lnTo>
                    <a:lnTo>
                      <a:pt x="386" y="1628"/>
                    </a:lnTo>
                    <a:lnTo>
                      <a:pt x="386" y="1658"/>
                    </a:lnTo>
                    <a:lnTo>
                      <a:pt x="357" y="1658"/>
                    </a:lnTo>
                    <a:lnTo>
                      <a:pt x="298" y="1628"/>
                    </a:lnTo>
                    <a:lnTo>
                      <a:pt x="298" y="1597"/>
                    </a:lnTo>
                    <a:lnTo>
                      <a:pt x="268" y="1597"/>
                    </a:lnTo>
                    <a:lnTo>
                      <a:pt x="238" y="1628"/>
                    </a:lnTo>
                    <a:lnTo>
                      <a:pt x="179" y="1567"/>
                    </a:lnTo>
                    <a:lnTo>
                      <a:pt x="91" y="1567"/>
                    </a:lnTo>
                    <a:lnTo>
                      <a:pt x="120" y="1540"/>
                    </a:lnTo>
                    <a:lnTo>
                      <a:pt x="120" y="1510"/>
                    </a:lnTo>
                    <a:lnTo>
                      <a:pt x="91" y="1479"/>
                    </a:lnTo>
                    <a:lnTo>
                      <a:pt x="91" y="1421"/>
                    </a:lnTo>
                    <a:lnTo>
                      <a:pt x="61" y="1390"/>
                    </a:lnTo>
                    <a:lnTo>
                      <a:pt x="91" y="1390"/>
                    </a:lnTo>
                    <a:lnTo>
                      <a:pt x="91" y="1361"/>
                    </a:lnTo>
                    <a:lnTo>
                      <a:pt x="61" y="1331"/>
                    </a:lnTo>
                    <a:lnTo>
                      <a:pt x="91" y="1331"/>
                    </a:lnTo>
                    <a:lnTo>
                      <a:pt x="61" y="1303"/>
                    </a:lnTo>
                    <a:lnTo>
                      <a:pt x="91" y="1303"/>
                    </a:lnTo>
                    <a:lnTo>
                      <a:pt x="61" y="1272"/>
                    </a:lnTo>
                    <a:lnTo>
                      <a:pt x="91" y="1242"/>
                    </a:lnTo>
                    <a:lnTo>
                      <a:pt x="120" y="1242"/>
                    </a:lnTo>
                    <a:lnTo>
                      <a:pt x="120" y="1184"/>
                    </a:lnTo>
                    <a:lnTo>
                      <a:pt x="150" y="1154"/>
                    </a:lnTo>
                    <a:lnTo>
                      <a:pt x="150" y="1094"/>
                    </a:lnTo>
                    <a:lnTo>
                      <a:pt x="179" y="1094"/>
                    </a:lnTo>
                    <a:lnTo>
                      <a:pt x="150" y="1065"/>
                    </a:lnTo>
                    <a:lnTo>
                      <a:pt x="120" y="1065"/>
                    </a:lnTo>
                    <a:lnTo>
                      <a:pt x="120" y="1006"/>
                    </a:lnTo>
                    <a:lnTo>
                      <a:pt x="150" y="1006"/>
                    </a:lnTo>
                    <a:lnTo>
                      <a:pt x="179" y="1036"/>
                    </a:lnTo>
                    <a:lnTo>
                      <a:pt x="238" y="976"/>
                    </a:lnTo>
                    <a:lnTo>
                      <a:pt x="238" y="917"/>
                    </a:lnTo>
                    <a:lnTo>
                      <a:pt x="179" y="857"/>
                    </a:lnTo>
                    <a:lnTo>
                      <a:pt x="179" y="829"/>
                    </a:lnTo>
                    <a:lnTo>
                      <a:pt x="238" y="887"/>
                    </a:lnTo>
                    <a:lnTo>
                      <a:pt x="268" y="887"/>
                    </a:lnTo>
                    <a:lnTo>
                      <a:pt x="268" y="917"/>
                    </a:lnTo>
                    <a:lnTo>
                      <a:pt x="298" y="917"/>
                    </a:lnTo>
                    <a:lnTo>
                      <a:pt x="298" y="887"/>
                    </a:lnTo>
                    <a:lnTo>
                      <a:pt x="357" y="887"/>
                    </a:lnTo>
                    <a:lnTo>
                      <a:pt x="357" y="857"/>
                    </a:lnTo>
                    <a:lnTo>
                      <a:pt x="298" y="857"/>
                    </a:lnTo>
                    <a:lnTo>
                      <a:pt x="328" y="829"/>
                    </a:lnTo>
                    <a:lnTo>
                      <a:pt x="357" y="829"/>
                    </a:lnTo>
                    <a:lnTo>
                      <a:pt x="386" y="799"/>
                    </a:lnTo>
                    <a:lnTo>
                      <a:pt x="416" y="799"/>
                    </a:lnTo>
                    <a:lnTo>
                      <a:pt x="446" y="769"/>
                    </a:lnTo>
                    <a:lnTo>
                      <a:pt x="475" y="799"/>
                    </a:lnTo>
                    <a:lnTo>
                      <a:pt x="505" y="769"/>
                    </a:lnTo>
                    <a:lnTo>
                      <a:pt x="505" y="738"/>
                    </a:lnTo>
                    <a:lnTo>
                      <a:pt x="535" y="738"/>
                    </a:lnTo>
                    <a:lnTo>
                      <a:pt x="535" y="711"/>
                    </a:lnTo>
                    <a:lnTo>
                      <a:pt x="593" y="711"/>
                    </a:lnTo>
                    <a:lnTo>
                      <a:pt x="593" y="681"/>
                    </a:lnTo>
                    <a:lnTo>
                      <a:pt x="623" y="711"/>
                    </a:lnTo>
                    <a:lnTo>
                      <a:pt x="654" y="711"/>
                    </a:lnTo>
                    <a:lnTo>
                      <a:pt x="654" y="681"/>
                    </a:lnTo>
                    <a:lnTo>
                      <a:pt x="684" y="681"/>
                    </a:lnTo>
                    <a:lnTo>
                      <a:pt x="712" y="650"/>
                    </a:lnTo>
                    <a:lnTo>
                      <a:pt x="742" y="650"/>
                    </a:lnTo>
                    <a:lnTo>
                      <a:pt x="773" y="620"/>
                    </a:lnTo>
                    <a:lnTo>
                      <a:pt x="802" y="650"/>
                    </a:lnTo>
                    <a:lnTo>
                      <a:pt x="802" y="620"/>
                    </a:lnTo>
                    <a:lnTo>
                      <a:pt x="830" y="620"/>
                    </a:lnTo>
                    <a:lnTo>
                      <a:pt x="891" y="562"/>
                    </a:lnTo>
                    <a:lnTo>
                      <a:pt x="891" y="532"/>
                    </a:lnTo>
                    <a:lnTo>
                      <a:pt x="921" y="502"/>
                    </a:lnTo>
                    <a:lnTo>
                      <a:pt x="921" y="474"/>
                    </a:lnTo>
                    <a:lnTo>
                      <a:pt x="949" y="474"/>
                    </a:lnTo>
                    <a:lnTo>
                      <a:pt x="980" y="443"/>
                    </a:lnTo>
                    <a:lnTo>
                      <a:pt x="1009" y="443"/>
                    </a:lnTo>
                    <a:lnTo>
                      <a:pt x="1039" y="413"/>
                    </a:lnTo>
                    <a:lnTo>
                      <a:pt x="1039" y="383"/>
                    </a:lnTo>
                    <a:lnTo>
                      <a:pt x="1009" y="356"/>
                    </a:lnTo>
                    <a:lnTo>
                      <a:pt x="980" y="356"/>
                    </a:lnTo>
                    <a:lnTo>
                      <a:pt x="921" y="295"/>
                    </a:lnTo>
                    <a:lnTo>
                      <a:pt x="949" y="295"/>
                    </a:lnTo>
                    <a:lnTo>
                      <a:pt x="949" y="265"/>
                    </a:lnTo>
                    <a:lnTo>
                      <a:pt x="980" y="236"/>
                    </a:lnTo>
                    <a:lnTo>
                      <a:pt x="1039" y="236"/>
                    </a:lnTo>
                    <a:lnTo>
                      <a:pt x="1039" y="147"/>
                    </a:lnTo>
                    <a:lnTo>
                      <a:pt x="1009" y="147"/>
                    </a:lnTo>
                    <a:lnTo>
                      <a:pt x="1009" y="118"/>
                    </a:lnTo>
                    <a:lnTo>
                      <a:pt x="1098" y="118"/>
                    </a:lnTo>
                    <a:lnTo>
                      <a:pt x="1128" y="88"/>
                    </a:lnTo>
                    <a:lnTo>
                      <a:pt x="1158" y="88"/>
                    </a:lnTo>
                    <a:lnTo>
                      <a:pt x="1128" y="58"/>
                    </a:lnTo>
                    <a:lnTo>
                      <a:pt x="1187" y="88"/>
                    </a:lnTo>
                    <a:lnTo>
                      <a:pt x="1216" y="88"/>
                    </a:lnTo>
                    <a:lnTo>
                      <a:pt x="1187" y="58"/>
                    </a:lnTo>
                    <a:lnTo>
                      <a:pt x="1187" y="0"/>
                    </a:lnTo>
                    <a:lnTo>
                      <a:pt x="1246" y="0"/>
                    </a:lnTo>
                    <a:lnTo>
                      <a:pt x="1276" y="29"/>
                    </a:lnTo>
                    <a:lnTo>
                      <a:pt x="1276" y="0"/>
                    </a:lnTo>
                    <a:lnTo>
                      <a:pt x="1305" y="0"/>
                    </a:lnTo>
                    <a:lnTo>
                      <a:pt x="1335" y="29"/>
                    </a:lnTo>
                    <a:lnTo>
                      <a:pt x="1395" y="29"/>
                    </a:lnTo>
                    <a:lnTo>
                      <a:pt x="1365" y="0"/>
                    </a:lnTo>
                    <a:lnTo>
                      <a:pt x="1395" y="0"/>
                    </a:lnTo>
                    <a:lnTo>
                      <a:pt x="1423" y="29"/>
                    </a:lnTo>
                    <a:lnTo>
                      <a:pt x="1453" y="0"/>
                    </a:lnTo>
                    <a:lnTo>
                      <a:pt x="1514" y="0"/>
                    </a:lnTo>
                    <a:lnTo>
                      <a:pt x="1542" y="29"/>
                    </a:lnTo>
                    <a:lnTo>
                      <a:pt x="1572" y="0"/>
                    </a:lnTo>
                    <a:lnTo>
                      <a:pt x="1602" y="0"/>
                    </a:lnTo>
                  </a:path>
                </a:pathLst>
              </a:custGeom>
              <a:noFill/>
              <a:ln w="1588">
                <a:solidFill>
                  <a:srgbClr val="000000"/>
                </a:solidFill>
                <a:prstDash val="solid"/>
                <a:round/>
                <a:headEnd/>
                <a:tailEnd/>
              </a:ln>
            </p:spPr>
            <p:txBody>
              <a:bodyPr/>
              <a:lstStyle/>
              <a:p>
                <a:endParaRPr lang="en-GB"/>
              </a:p>
            </p:txBody>
          </p:sp>
          <p:sp>
            <p:nvSpPr>
              <p:cNvPr id="19643" name="Freeform 187"/>
              <p:cNvSpPr>
                <a:spLocks/>
              </p:cNvSpPr>
              <p:nvPr/>
            </p:nvSpPr>
            <p:spPr bwMode="auto">
              <a:xfrm>
                <a:off x="4339" y="2023"/>
                <a:ext cx="319" cy="333"/>
              </a:xfrm>
              <a:custGeom>
                <a:avLst/>
                <a:gdLst/>
                <a:ahLst/>
                <a:cxnLst>
                  <a:cxn ang="0">
                    <a:pos x="1095" y="1332"/>
                  </a:cxn>
                  <a:cxn ang="0">
                    <a:pos x="1037" y="1272"/>
                  </a:cxn>
                  <a:cxn ang="0">
                    <a:pos x="1037" y="1245"/>
                  </a:cxn>
                  <a:cxn ang="0">
                    <a:pos x="1006" y="1214"/>
                  </a:cxn>
                  <a:cxn ang="0">
                    <a:pos x="1006" y="1095"/>
                  </a:cxn>
                  <a:cxn ang="0">
                    <a:pos x="919" y="1007"/>
                  </a:cxn>
                  <a:cxn ang="0">
                    <a:pos x="919" y="977"/>
                  </a:cxn>
                  <a:cxn ang="0">
                    <a:pos x="949" y="947"/>
                  </a:cxn>
                  <a:cxn ang="0">
                    <a:pos x="1037" y="947"/>
                  </a:cxn>
                  <a:cxn ang="0">
                    <a:pos x="1095" y="1007"/>
                  </a:cxn>
                  <a:cxn ang="0">
                    <a:pos x="1126" y="1007"/>
                  </a:cxn>
                  <a:cxn ang="0">
                    <a:pos x="1156" y="977"/>
                  </a:cxn>
                  <a:cxn ang="0">
                    <a:pos x="1186" y="977"/>
                  </a:cxn>
                  <a:cxn ang="0">
                    <a:pos x="1214" y="947"/>
                  </a:cxn>
                  <a:cxn ang="0">
                    <a:pos x="1214" y="917"/>
                  </a:cxn>
                  <a:cxn ang="0">
                    <a:pos x="1274" y="917"/>
                  </a:cxn>
                  <a:cxn ang="0">
                    <a:pos x="1274" y="889"/>
                  </a:cxn>
                  <a:cxn ang="0">
                    <a:pos x="1244" y="859"/>
                  </a:cxn>
                  <a:cxn ang="0">
                    <a:pos x="1186" y="859"/>
                  </a:cxn>
                  <a:cxn ang="0">
                    <a:pos x="1186" y="798"/>
                  </a:cxn>
                  <a:cxn ang="0">
                    <a:pos x="1156" y="770"/>
                  </a:cxn>
                  <a:cxn ang="0">
                    <a:pos x="1006" y="770"/>
                  </a:cxn>
                  <a:cxn ang="0">
                    <a:pos x="1006" y="711"/>
                  </a:cxn>
                  <a:cxn ang="0">
                    <a:pos x="976" y="680"/>
                  </a:cxn>
                  <a:cxn ang="0">
                    <a:pos x="976" y="652"/>
                  </a:cxn>
                  <a:cxn ang="0">
                    <a:pos x="919" y="652"/>
                  </a:cxn>
                  <a:cxn ang="0">
                    <a:pos x="858" y="591"/>
                  </a:cxn>
                  <a:cxn ang="0">
                    <a:pos x="858" y="561"/>
                  </a:cxn>
                  <a:cxn ang="0">
                    <a:pos x="830" y="561"/>
                  </a:cxn>
                  <a:cxn ang="0">
                    <a:pos x="799" y="534"/>
                  </a:cxn>
                  <a:cxn ang="0">
                    <a:pos x="799" y="504"/>
                  </a:cxn>
                  <a:cxn ang="0">
                    <a:pos x="712" y="415"/>
                  </a:cxn>
                  <a:cxn ang="0">
                    <a:pos x="712" y="385"/>
                  </a:cxn>
                  <a:cxn ang="0">
                    <a:pos x="740" y="385"/>
                  </a:cxn>
                  <a:cxn ang="0">
                    <a:pos x="740" y="327"/>
                  </a:cxn>
                  <a:cxn ang="0">
                    <a:pos x="712" y="296"/>
                  </a:cxn>
                  <a:cxn ang="0">
                    <a:pos x="712" y="178"/>
                  </a:cxn>
                  <a:cxn ang="0">
                    <a:pos x="651" y="178"/>
                  </a:cxn>
                  <a:cxn ang="0">
                    <a:pos x="621" y="148"/>
                  </a:cxn>
                  <a:cxn ang="0">
                    <a:pos x="592" y="148"/>
                  </a:cxn>
                  <a:cxn ang="0">
                    <a:pos x="592" y="118"/>
                  </a:cxn>
                  <a:cxn ang="0">
                    <a:pos x="474" y="118"/>
                  </a:cxn>
                  <a:cxn ang="0">
                    <a:pos x="474" y="89"/>
                  </a:cxn>
                  <a:cxn ang="0">
                    <a:pos x="444" y="89"/>
                  </a:cxn>
                  <a:cxn ang="0">
                    <a:pos x="414" y="118"/>
                  </a:cxn>
                  <a:cxn ang="0">
                    <a:pos x="384" y="118"/>
                  </a:cxn>
                  <a:cxn ang="0">
                    <a:pos x="356" y="148"/>
                  </a:cxn>
                  <a:cxn ang="0">
                    <a:pos x="326" y="148"/>
                  </a:cxn>
                  <a:cxn ang="0">
                    <a:pos x="326" y="89"/>
                  </a:cxn>
                  <a:cxn ang="0">
                    <a:pos x="296" y="60"/>
                  </a:cxn>
                  <a:cxn ang="0">
                    <a:pos x="146" y="60"/>
                  </a:cxn>
                  <a:cxn ang="0">
                    <a:pos x="119" y="30"/>
                  </a:cxn>
                  <a:cxn ang="0">
                    <a:pos x="0" y="30"/>
                  </a:cxn>
                  <a:cxn ang="0">
                    <a:pos x="0" y="0"/>
                  </a:cxn>
                </a:cxnLst>
                <a:rect l="0" t="0" r="r" b="b"/>
                <a:pathLst>
                  <a:path w="1274" h="1332">
                    <a:moveTo>
                      <a:pt x="1095" y="1332"/>
                    </a:moveTo>
                    <a:lnTo>
                      <a:pt x="1037" y="1272"/>
                    </a:lnTo>
                    <a:lnTo>
                      <a:pt x="1037" y="1245"/>
                    </a:lnTo>
                    <a:lnTo>
                      <a:pt x="1006" y="1214"/>
                    </a:lnTo>
                    <a:lnTo>
                      <a:pt x="1006" y="1095"/>
                    </a:lnTo>
                    <a:lnTo>
                      <a:pt x="919" y="1007"/>
                    </a:lnTo>
                    <a:lnTo>
                      <a:pt x="919" y="977"/>
                    </a:lnTo>
                    <a:lnTo>
                      <a:pt x="949" y="947"/>
                    </a:lnTo>
                    <a:lnTo>
                      <a:pt x="1037" y="947"/>
                    </a:lnTo>
                    <a:lnTo>
                      <a:pt x="1095" y="1007"/>
                    </a:lnTo>
                    <a:lnTo>
                      <a:pt x="1126" y="1007"/>
                    </a:lnTo>
                    <a:lnTo>
                      <a:pt x="1156" y="977"/>
                    </a:lnTo>
                    <a:lnTo>
                      <a:pt x="1186" y="977"/>
                    </a:lnTo>
                    <a:lnTo>
                      <a:pt x="1214" y="947"/>
                    </a:lnTo>
                    <a:lnTo>
                      <a:pt x="1214" y="917"/>
                    </a:lnTo>
                    <a:lnTo>
                      <a:pt x="1274" y="917"/>
                    </a:lnTo>
                    <a:lnTo>
                      <a:pt x="1274" y="889"/>
                    </a:lnTo>
                    <a:lnTo>
                      <a:pt x="1244" y="859"/>
                    </a:lnTo>
                    <a:lnTo>
                      <a:pt x="1186" y="859"/>
                    </a:lnTo>
                    <a:lnTo>
                      <a:pt x="1186" y="798"/>
                    </a:lnTo>
                    <a:lnTo>
                      <a:pt x="1156" y="770"/>
                    </a:lnTo>
                    <a:lnTo>
                      <a:pt x="1006" y="770"/>
                    </a:lnTo>
                    <a:lnTo>
                      <a:pt x="1006" y="711"/>
                    </a:lnTo>
                    <a:lnTo>
                      <a:pt x="976" y="680"/>
                    </a:lnTo>
                    <a:lnTo>
                      <a:pt x="976" y="652"/>
                    </a:lnTo>
                    <a:lnTo>
                      <a:pt x="919" y="652"/>
                    </a:lnTo>
                    <a:lnTo>
                      <a:pt x="858" y="591"/>
                    </a:lnTo>
                    <a:lnTo>
                      <a:pt x="858" y="561"/>
                    </a:lnTo>
                    <a:lnTo>
                      <a:pt x="830" y="561"/>
                    </a:lnTo>
                    <a:lnTo>
                      <a:pt x="799" y="534"/>
                    </a:lnTo>
                    <a:lnTo>
                      <a:pt x="799" y="504"/>
                    </a:lnTo>
                    <a:lnTo>
                      <a:pt x="712" y="415"/>
                    </a:lnTo>
                    <a:lnTo>
                      <a:pt x="712" y="385"/>
                    </a:lnTo>
                    <a:lnTo>
                      <a:pt x="740" y="385"/>
                    </a:lnTo>
                    <a:lnTo>
                      <a:pt x="740" y="327"/>
                    </a:lnTo>
                    <a:lnTo>
                      <a:pt x="712" y="296"/>
                    </a:lnTo>
                    <a:lnTo>
                      <a:pt x="712" y="178"/>
                    </a:lnTo>
                    <a:lnTo>
                      <a:pt x="651" y="178"/>
                    </a:lnTo>
                    <a:lnTo>
                      <a:pt x="621" y="148"/>
                    </a:lnTo>
                    <a:lnTo>
                      <a:pt x="592" y="148"/>
                    </a:lnTo>
                    <a:lnTo>
                      <a:pt x="592" y="118"/>
                    </a:lnTo>
                    <a:lnTo>
                      <a:pt x="474" y="118"/>
                    </a:lnTo>
                    <a:lnTo>
                      <a:pt x="474" y="89"/>
                    </a:lnTo>
                    <a:lnTo>
                      <a:pt x="444" y="89"/>
                    </a:lnTo>
                    <a:lnTo>
                      <a:pt x="414" y="118"/>
                    </a:lnTo>
                    <a:lnTo>
                      <a:pt x="384" y="118"/>
                    </a:lnTo>
                    <a:lnTo>
                      <a:pt x="356" y="148"/>
                    </a:lnTo>
                    <a:lnTo>
                      <a:pt x="326" y="148"/>
                    </a:lnTo>
                    <a:lnTo>
                      <a:pt x="326" y="89"/>
                    </a:lnTo>
                    <a:lnTo>
                      <a:pt x="296" y="60"/>
                    </a:lnTo>
                    <a:lnTo>
                      <a:pt x="146" y="60"/>
                    </a:lnTo>
                    <a:lnTo>
                      <a:pt x="119" y="30"/>
                    </a:lnTo>
                    <a:lnTo>
                      <a:pt x="0" y="30"/>
                    </a:lnTo>
                    <a:lnTo>
                      <a:pt x="0" y="0"/>
                    </a:lnTo>
                  </a:path>
                </a:pathLst>
              </a:custGeom>
              <a:noFill/>
              <a:ln w="1588">
                <a:solidFill>
                  <a:srgbClr val="000000"/>
                </a:solidFill>
                <a:prstDash val="solid"/>
                <a:round/>
                <a:headEnd/>
                <a:tailEnd/>
              </a:ln>
            </p:spPr>
            <p:txBody>
              <a:bodyPr/>
              <a:lstStyle/>
              <a:p>
                <a:endParaRPr lang="en-GB"/>
              </a:p>
            </p:txBody>
          </p:sp>
          <p:sp>
            <p:nvSpPr>
              <p:cNvPr id="19644" name="Freeform 188"/>
              <p:cNvSpPr>
                <a:spLocks/>
              </p:cNvSpPr>
              <p:nvPr/>
            </p:nvSpPr>
            <p:spPr bwMode="auto">
              <a:xfrm>
                <a:off x="4280" y="1661"/>
                <a:ext cx="140" cy="104"/>
              </a:xfrm>
              <a:custGeom>
                <a:avLst/>
                <a:gdLst/>
                <a:ahLst/>
                <a:cxnLst>
                  <a:cxn ang="0">
                    <a:pos x="58" y="413"/>
                  </a:cxn>
                  <a:cxn ang="0">
                    <a:pos x="88" y="383"/>
                  </a:cxn>
                  <a:cxn ang="0">
                    <a:pos x="58" y="354"/>
                  </a:cxn>
                  <a:cxn ang="0">
                    <a:pos x="58" y="325"/>
                  </a:cxn>
                  <a:cxn ang="0">
                    <a:pos x="88" y="295"/>
                  </a:cxn>
                  <a:cxn ang="0">
                    <a:pos x="147" y="354"/>
                  </a:cxn>
                  <a:cxn ang="0">
                    <a:pos x="147" y="295"/>
                  </a:cxn>
                  <a:cxn ang="0">
                    <a:pos x="296" y="295"/>
                  </a:cxn>
                  <a:cxn ang="0">
                    <a:pos x="296" y="265"/>
                  </a:cxn>
                  <a:cxn ang="0">
                    <a:pos x="326" y="236"/>
                  </a:cxn>
                  <a:cxn ang="0">
                    <a:pos x="383" y="236"/>
                  </a:cxn>
                  <a:cxn ang="0">
                    <a:pos x="444" y="265"/>
                  </a:cxn>
                  <a:cxn ang="0">
                    <a:pos x="563" y="265"/>
                  </a:cxn>
                  <a:cxn ang="0">
                    <a:pos x="563" y="236"/>
                  </a:cxn>
                  <a:cxn ang="0">
                    <a:pos x="533" y="236"/>
                  </a:cxn>
                  <a:cxn ang="0">
                    <a:pos x="474" y="177"/>
                  </a:cxn>
                  <a:cxn ang="0">
                    <a:pos x="265" y="177"/>
                  </a:cxn>
                  <a:cxn ang="0">
                    <a:pos x="207" y="118"/>
                  </a:cxn>
                  <a:cxn ang="0">
                    <a:pos x="176" y="118"/>
                  </a:cxn>
                  <a:cxn ang="0">
                    <a:pos x="149" y="88"/>
                  </a:cxn>
                  <a:cxn ang="0">
                    <a:pos x="176" y="88"/>
                  </a:cxn>
                  <a:cxn ang="0">
                    <a:pos x="176" y="0"/>
                  </a:cxn>
                  <a:cxn ang="0">
                    <a:pos x="147" y="27"/>
                  </a:cxn>
                  <a:cxn ang="0">
                    <a:pos x="119" y="27"/>
                  </a:cxn>
                  <a:cxn ang="0">
                    <a:pos x="88" y="57"/>
                  </a:cxn>
                  <a:cxn ang="0">
                    <a:pos x="0" y="57"/>
                  </a:cxn>
                </a:cxnLst>
                <a:rect l="0" t="0" r="r" b="b"/>
                <a:pathLst>
                  <a:path w="563" h="413">
                    <a:moveTo>
                      <a:pt x="58" y="413"/>
                    </a:moveTo>
                    <a:lnTo>
                      <a:pt x="88" y="383"/>
                    </a:lnTo>
                    <a:lnTo>
                      <a:pt x="58" y="354"/>
                    </a:lnTo>
                    <a:lnTo>
                      <a:pt x="58" y="325"/>
                    </a:lnTo>
                    <a:lnTo>
                      <a:pt x="88" y="295"/>
                    </a:lnTo>
                    <a:lnTo>
                      <a:pt x="147" y="354"/>
                    </a:lnTo>
                    <a:lnTo>
                      <a:pt x="147" y="295"/>
                    </a:lnTo>
                    <a:lnTo>
                      <a:pt x="296" y="295"/>
                    </a:lnTo>
                    <a:lnTo>
                      <a:pt x="296" y="265"/>
                    </a:lnTo>
                    <a:lnTo>
                      <a:pt x="326" y="236"/>
                    </a:lnTo>
                    <a:lnTo>
                      <a:pt x="383" y="236"/>
                    </a:lnTo>
                    <a:lnTo>
                      <a:pt x="444" y="265"/>
                    </a:lnTo>
                    <a:lnTo>
                      <a:pt x="563" y="265"/>
                    </a:lnTo>
                    <a:lnTo>
                      <a:pt x="563" y="236"/>
                    </a:lnTo>
                    <a:lnTo>
                      <a:pt x="533" y="236"/>
                    </a:lnTo>
                    <a:lnTo>
                      <a:pt x="474" y="177"/>
                    </a:lnTo>
                    <a:lnTo>
                      <a:pt x="265" y="177"/>
                    </a:lnTo>
                    <a:lnTo>
                      <a:pt x="207" y="118"/>
                    </a:lnTo>
                    <a:lnTo>
                      <a:pt x="176" y="118"/>
                    </a:lnTo>
                    <a:lnTo>
                      <a:pt x="149" y="88"/>
                    </a:lnTo>
                    <a:lnTo>
                      <a:pt x="176" y="88"/>
                    </a:lnTo>
                    <a:lnTo>
                      <a:pt x="176" y="0"/>
                    </a:lnTo>
                    <a:lnTo>
                      <a:pt x="147" y="27"/>
                    </a:lnTo>
                    <a:lnTo>
                      <a:pt x="119" y="27"/>
                    </a:lnTo>
                    <a:lnTo>
                      <a:pt x="88" y="57"/>
                    </a:lnTo>
                    <a:lnTo>
                      <a:pt x="0" y="57"/>
                    </a:lnTo>
                  </a:path>
                </a:pathLst>
              </a:custGeom>
              <a:noFill/>
              <a:ln w="1588">
                <a:solidFill>
                  <a:srgbClr val="000000"/>
                </a:solidFill>
                <a:prstDash val="solid"/>
                <a:round/>
                <a:headEnd/>
                <a:tailEnd/>
              </a:ln>
            </p:spPr>
            <p:txBody>
              <a:bodyPr/>
              <a:lstStyle/>
              <a:p>
                <a:endParaRPr lang="en-GB"/>
              </a:p>
            </p:txBody>
          </p:sp>
          <p:sp>
            <p:nvSpPr>
              <p:cNvPr id="19645" name="Freeform 189"/>
              <p:cNvSpPr>
                <a:spLocks/>
              </p:cNvSpPr>
              <p:nvPr/>
            </p:nvSpPr>
            <p:spPr bwMode="auto">
              <a:xfrm>
                <a:off x="3954" y="1676"/>
                <a:ext cx="326" cy="59"/>
              </a:xfrm>
              <a:custGeom>
                <a:avLst/>
                <a:gdLst/>
                <a:ahLst/>
                <a:cxnLst>
                  <a:cxn ang="0">
                    <a:pos x="0" y="89"/>
                  </a:cxn>
                  <a:cxn ang="0">
                    <a:pos x="30" y="120"/>
                  </a:cxn>
                  <a:cxn ang="0">
                    <a:pos x="0" y="149"/>
                  </a:cxn>
                  <a:cxn ang="0">
                    <a:pos x="0" y="179"/>
                  </a:cxn>
                  <a:cxn ang="0">
                    <a:pos x="58" y="179"/>
                  </a:cxn>
                  <a:cxn ang="0">
                    <a:pos x="88" y="149"/>
                  </a:cxn>
                  <a:cxn ang="0">
                    <a:pos x="88" y="120"/>
                  </a:cxn>
                  <a:cxn ang="0">
                    <a:pos x="58" y="120"/>
                  </a:cxn>
                  <a:cxn ang="0">
                    <a:pos x="88" y="89"/>
                  </a:cxn>
                  <a:cxn ang="0">
                    <a:pos x="118" y="89"/>
                  </a:cxn>
                  <a:cxn ang="0">
                    <a:pos x="118" y="120"/>
                  </a:cxn>
                  <a:cxn ang="0">
                    <a:pos x="177" y="179"/>
                  </a:cxn>
                  <a:cxn ang="0">
                    <a:pos x="177" y="208"/>
                  </a:cxn>
                  <a:cxn ang="0">
                    <a:pos x="149" y="208"/>
                  </a:cxn>
                  <a:cxn ang="0">
                    <a:pos x="118" y="238"/>
                  </a:cxn>
                  <a:cxn ang="0">
                    <a:pos x="177" y="238"/>
                  </a:cxn>
                  <a:cxn ang="0">
                    <a:pos x="237" y="179"/>
                  </a:cxn>
                  <a:cxn ang="0">
                    <a:pos x="267" y="179"/>
                  </a:cxn>
                  <a:cxn ang="0">
                    <a:pos x="237" y="208"/>
                  </a:cxn>
                  <a:cxn ang="0">
                    <a:pos x="325" y="208"/>
                  </a:cxn>
                  <a:cxn ang="0">
                    <a:pos x="356" y="179"/>
                  </a:cxn>
                  <a:cxn ang="0">
                    <a:pos x="414" y="179"/>
                  </a:cxn>
                  <a:cxn ang="0">
                    <a:pos x="445" y="149"/>
                  </a:cxn>
                  <a:cxn ang="0">
                    <a:pos x="445" y="179"/>
                  </a:cxn>
                  <a:cxn ang="0">
                    <a:pos x="504" y="179"/>
                  </a:cxn>
                  <a:cxn ang="0">
                    <a:pos x="532" y="149"/>
                  </a:cxn>
                  <a:cxn ang="0">
                    <a:pos x="563" y="149"/>
                  </a:cxn>
                  <a:cxn ang="0">
                    <a:pos x="593" y="120"/>
                  </a:cxn>
                  <a:cxn ang="0">
                    <a:pos x="652" y="120"/>
                  </a:cxn>
                  <a:cxn ang="0">
                    <a:pos x="681" y="89"/>
                  </a:cxn>
                  <a:cxn ang="0">
                    <a:pos x="770" y="89"/>
                  </a:cxn>
                  <a:cxn ang="0">
                    <a:pos x="800" y="120"/>
                  </a:cxn>
                  <a:cxn ang="0">
                    <a:pos x="830" y="89"/>
                  </a:cxn>
                  <a:cxn ang="0">
                    <a:pos x="830" y="61"/>
                  </a:cxn>
                  <a:cxn ang="0">
                    <a:pos x="948" y="61"/>
                  </a:cxn>
                  <a:cxn ang="0">
                    <a:pos x="948" y="31"/>
                  </a:cxn>
                  <a:cxn ang="0">
                    <a:pos x="1095" y="31"/>
                  </a:cxn>
                  <a:cxn ang="0">
                    <a:pos x="1125" y="0"/>
                  </a:cxn>
                  <a:cxn ang="0">
                    <a:pos x="1155" y="31"/>
                  </a:cxn>
                  <a:cxn ang="0">
                    <a:pos x="1274" y="31"/>
                  </a:cxn>
                  <a:cxn ang="0">
                    <a:pos x="1274" y="0"/>
                  </a:cxn>
                  <a:cxn ang="0">
                    <a:pos x="1304" y="0"/>
                  </a:cxn>
                </a:cxnLst>
                <a:rect l="0" t="0" r="r" b="b"/>
                <a:pathLst>
                  <a:path w="1304" h="238">
                    <a:moveTo>
                      <a:pt x="0" y="89"/>
                    </a:moveTo>
                    <a:lnTo>
                      <a:pt x="30" y="120"/>
                    </a:lnTo>
                    <a:lnTo>
                      <a:pt x="0" y="149"/>
                    </a:lnTo>
                    <a:lnTo>
                      <a:pt x="0" y="179"/>
                    </a:lnTo>
                    <a:lnTo>
                      <a:pt x="58" y="179"/>
                    </a:lnTo>
                    <a:lnTo>
                      <a:pt x="88" y="149"/>
                    </a:lnTo>
                    <a:lnTo>
                      <a:pt x="88" y="120"/>
                    </a:lnTo>
                    <a:lnTo>
                      <a:pt x="58" y="120"/>
                    </a:lnTo>
                    <a:lnTo>
                      <a:pt x="88" y="89"/>
                    </a:lnTo>
                    <a:lnTo>
                      <a:pt x="118" y="89"/>
                    </a:lnTo>
                    <a:lnTo>
                      <a:pt x="118" y="120"/>
                    </a:lnTo>
                    <a:lnTo>
                      <a:pt x="177" y="179"/>
                    </a:lnTo>
                    <a:lnTo>
                      <a:pt x="177" y="208"/>
                    </a:lnTo>
                    <a:lnTo>
                      <a:pt x="149" y="208"/>
                    </a:lnTo>
                    <a:lnTo>
                      <a:pt x="118" y="238"/>
                    </a:lnTo>
                    <a:lnTo>
                      <a:pt x="177" y="238"/>
                    </a:lnTo>
                    <a:lnTo>
                      <a:pt x="237" y="179"/>
                    </a:lnTo>
                    <a:lnTo>
                      <a:pt x="267" y="179"/>
                    </a:lnTo>
                    <a:lnTo>
                      <a:pt x="237" y="208"/>
                    </a:lnTo>
                    <a:lnTo>
                      <a:pt x="325" y="208"/>
                    </a:lnTo>
                    <a:lnTo>
                      <a:pt x="356" y="179"/>
                    </a:lnTo>
                    <a:lnTo>
                      <a:pt x="414" y="179"/>
                    </a:lnTo>
                    <a:lnTo>
                      <a:pt x="445" y="149"/>
                    </a:lnTo>
                    <a:lnTo>
                      <a:pt x="445" y="179"/>
                    </a:lnTo>
                    <a:lnTo>
                      <a:pt x="504" y="179"/>
                    </a:lnTo>
                    <a:lnTo>
                      <a:pt x="532" y="149"/>
                    </a:lnTo>
                    <a:lnTo>
                      <a:pt x="563" y="149"/>
                    </a:lnTo>
                    <a:lnTo>
                      <a:pt x="593" y="120"/>
                    </a:lnTo>
                    <a:lnTo>
                      <a:pt x="652" y="120"/>
                    </a:lnTo>
                    <a:lnTo>
                      <a:pt x="681" y="89"/>
                    </a:lnTo>
                    <a:lnTo>
                      <a:pt x="770" y="89"/>
                    </a:lnTo>
                    <a:lnTo>
                      <a:pt x="800" y="120"/>
                    </a:lnTo>
                    <a:lnTo>
                      <a:pt x="830" y="89"/>
                    </a:lnTo>
                    <a:lnTo>
                      <a:pt x="830" y="61"/>
                    </a:lnTo>
                    <a:lnTo>
                      <a:pt x="948" y="61"/>
                    </a:lnTo>
                    <a:lnTo>
                      <a:pt x="948" y="31"/>
                    </a:lnTo>
                    <a:lnTo>
                      <a:pt x="1095" y="31"/>
                    </a:lnTo>
                    <a:lnTo>
                      <a:pt x="1125" y="0"/>
                    </a:lnTo>
                    <a:lnTo>
                      <a:pt x="1155" y="31"/>
                    </a:lnTo>
                    <a:lnTo>
                      <a:pt x="1274" y="31"/>
                    </a:lnTo>
                    <a:lnTo>
                      <a:pt x="1274" y="0"/>
                    </a:lnTo>
                    <a:lnTo>
                      <a:pt x="1304" y="0"/>
                    </a:lnTo>
                  </a:path>
                </a:pathLst>
              </a:custGeom>
              <a:noFill/>
              <a:ln w="1588">
                <a:solidFill>
                  <a:srgbClr val="000000"/>
                </a:solidFill>
                <a:prstDash val="solid"/>
                <a:round/>
                <a:headEnd/>
                <a:tailEnd/>
              </a:ln>
            </p:spPr>
            <p:txBody>
              <a:bodyPr/>
              <a:lstStyle/>
              <a:p>
                <a:endParaRPr lang="en-GB"/>
              </a:p>
            </p:txBody>
          </p:sp>
          <p:sp>
            <p:nvSpPr>
              <p:cNvPr id="19646" name="Freeform 190"/>
              <p:cNvSpPr>
                <a:spLocks/>
              </p:cNvSpPr>
              <p:nvPr/>
            </p:nvSpPr>
            <p:spPr bwMode="auto">
              <a:xfrm>
                <a:off x="4265" y="1765"/>
                <a:ext cx="44" cy="148"/>
              </a:xfrm>
              <a:custGeom>
                <a:avLst/>
                <a:gdLst/>
                <a:ahLst/>
                <a:cxnLst>
                  <a:cxn ang="0">
                    <a:pos x="30" y="593"/>
                  </a:cxn>
                  <a:cxn ang="0">
                    <a:pos x="60" y="562"/>
                  </a:cxn>
                  <a:cxn ang="0">
                    <a:pos x="60" y="534"/>
                  </a:cxn>
                  <a:cxn ang="0">
                    <a:pos x="88" y="504"/>
                  </a:cxn>
                  <a:cxn ang="0">
                    <a:pos x="148" y="504"/>
                  </a:cxn>
                  <a:cxn ang="0">
                    <a:pos x="30" y="385"/>
                  </a:cxn>
                  <a:cxn ang="0">
                    <a:pos x="30" y="355"/>
                  </a:cxn>
                  <a:cxn ang="0">
                    <a:pos x="60" y="325"/>
                  </a:cxn>
                  <a:cxn ang="0">
                    <a:pos x="30" y="297"/>
                  </a:cxn>
                  <a:cxn ang="0">
                    <a:pos x="0" y="207"/>
                  </a:cxn>
                  <a:cxn ang="0">
                    <a:pos x="0" y="178"/>
                  </a:cxn>
                  <a:cxn ang="0">
                    <a:pos x="30" y="148"/>
                  </a:cxn>
                  <a:cxn ang="0">
                    <a:pos x="60" y="148"/>
                  </a:cxn>
                  <a:cxn ang="0">
                    <a:pos x="88" y="118"/>
                  </a:cxn>
                  <a:cxn ang="0">
                    <a:pos x="88" y="60"/>
                  </a:cxn>
                  <a:cxn ang="0">
                    <a:pos x="118" y="60"/>
                  </a:cxn>
                  <a:cxn ang="0">
                    <a:pos x="148" y="30"/>
                  </a:cxn>
                  <a:cxn ang="0">
                    <a:pos x="179" y="30"/>
                  </a:cxn>
                  <a:cxn ang="0">
                    <a:pos x="179" y="0"/>
                  </a:cxn>
                  <a:cxn ang="0">
                    <a:pos x="118" y="0"/>
                  </a:cxn>
                </a:cxnLst>
                <a:rect l="0" t="0" r="r" b="b"/>
                <a:pathLst>
                  <a:path w="179" h="593">
                    <a:moveTo>
                      <a:pt x="30" y="593"/>
                    </a:moveTo>
                    <a:lnTo>
                      <a:pt x="60" y="562"/>
                    </a:lnTo>
                    <a:lnTo>
                      <a:pt x="60" y="534"/>
                    </a:lnTo>
                    <a:lnTo>
                      <a:pt x="88" y="504"/>
                    </a:lnTo>
                    <a:lnTo>
                      <a:pt x="148" y="504"/>
                    </a:lnTo>
                    <a:lnTo>
                      <a:pt x="30" y="385"/>
                    </a:lnTo>
                    <a:lnTo>
                      <a:pt x="30" y="355"/>
                    </a:lnTo>
                    <a:lnTo>
                      <a:pt x="60" y="325"/>
                    </a:lnTo>
                    <a:lnTo>
                      <a:pt x="30" y="297"/>
                    </a:lnTo>
                    <a:lnTo>
                      <a:pt x="0" y="207"/>
                    </a:lnTo>
                    <a:lnTo>
                      <a:pt x="0" y="178"/>
                    </a:lnTo>
                    <a:lnTo>
                      <a:pt x="30" y="148"/>
                    </a:lnTo>
                    <a:lnTo>
                      <a:pt x="60" y="148"/>
                    </a:lnTo>
                    <a:lnTo>
                      <a:pt x="88" y="118"/>
                    </a:lnTo>
                    <a:lnTo>
                      <a:pt x="88" y="60"/>
                    </a:lnTo>
                    <a:lnTo>
                      <a:pt x="118" y="60"/>
                    </a:lnTo>
                    <a:lnTo>
                      <a:pt x="148" y="30"/>
                    </a:lnTo>
                    <a:lnTo>
                      <a:pt x="179" y="30"/>
                    </a:lnTo>
                    <a:lnTo>
                      <a:pt x="179" y="0"/>
                    </a:lnTo>
                    <a:lnTo>
                      <a:pt x="118" y="0"/>
                    </a:lnTo>
                  </a:path>
                </a:pathLst>
              </a:custGeom>
              <a:noFill/>
              <a:ln w="1588">
                <a:solidFill>
                  <a:srgbClr val="000000"/>
                </a:solidFill>
                <a:prstDash val="solid"/>
                <a:round/>
                <a:headEnd/>
                <a:tailEnd/>
              </a:ln>
            </p:spPr>
            <p:txBody>
              <a:bodyPr/>
              <a:lstStyle/>
              <a:p>
                <a:endParaRPr lang="en-GB"/>
              </a:p>
            </p:txBody>
          </p:sp>
          <p:sp>
            <p:nvSpPr>
              <p:cNvPr id="19647" name="Freeform 191"/>
              <p:cNvSpPr>
                <a:spLocks/>
              </p:cNvSpPr>
              <p:nvPr/>
            </p:nvSpPr>
            <p:spPr bwMode="auto">
              <a:xfrm>
                <a:off x="4021" y="1750"/>
                <a:ext cx="273" cy="141"/>
              </a:xfrm>
              <a:custGeom>
                <a:avLst/>
                <a:gdLst/>
                <a:ahLst/>
                <a:cxnLst>
                  <a:cxn ang="0">
                    <a:pos x="1095" y="59"/>
                  </a:cxn>
                  <a:cxn ang="0">
                    <a:pos x="800" y="59"/>
                  </a:cxn>
                  <a:cxn ang="0">
                    <a:pos x="770" y="29"/>
                  </a:cxn>
                  <a:cxn ang="0">
                    <a:pos x="681" y="29"/>
                  </a:cxn>
                  <a:cxn ang="0">
                    <a:pos x="651" y="0"/>
                  </a:cxn>
                  <a:cxn ang="0">
                    <a:pos x="593" y="0"/>
                  </a:cxn>
                  <a:cxn ang="0">
                    <a:pos x="563" y="29"/>
                  </a:cxn>
                  <a:cxn ang="0">
                    <a:pos x="533" y="29"/>
                  </a:cxn>
                  <a:cxn ang="0">
                    <a:pos x="503" y="0"/>
                  </a:cxn>
                  <a:cxn ang="0">
                    <a:pos x="474" y="0"/>
                  </a:cxn>
                  <a:cxn ang="0">
                    <a:pos x="474" y="29"/>
                  </a:cxn>
                  <a:cxn ang="0">
                    <a:pos x="444" y="59"/>
                  </a:cxn>
                  <a:cxn ang="0">
                    <a:pos x="414" y="29"/>
                  </a:cxn>
                  <a:cxn ang="0">
                    <a:pos x="326" y="29"/>
                  </a:cxn>
                  <a:cxn ang="0">
                    <a:pos x="326" y="59"/>
                  </a:cxn>
                  <a:cxn ang="0">
                    <a:pos x="207" y="59"/>
                  </a:cxn>
                  <a:cxn ang="0">
                    <a:pos x="178" y="89"/>
                  </a:cxn>
                  <a:cxn ang="0">
                    <a:pos x="147" y="89"/>
                  </a:cxn>
                  <a:cxn ang="0">
                    <a:pos x="147" y="119"/>
                  </a:cxn>
                  <a:cxn ang="0">
                    <a:pos x="28" y="119"/>
                  </a:cxn>
                  <a:cxn ang="0">
                    <a:pos x="0" y="148"/>
                  </a:cxn>
                  <a:cxn ang="0">
                    <a:pos x="0" y="207"/>
                  </a:cxn>
                  <a:cxn ang="0">
                    <a:pos x="28" y="177"/>
                  </a:cxn>
                  <a:cxn ang="0">
                    <a:pos x="58" y="207"/>
                  </a:cxn>
                  <a:cxn ang="0">
                    <a:pos x="28" y="237"/>
                  </a:cxn>
                  <a:cxn ang="0">
                    <a:pos x="28" y="266"/>
                  </a:cxn>
                  <a:cxn ang="0">
                    <a:pos x="58" y="266"/>
                  </a:cxn>
                  <a:cxn ang="0">
                    <a:pos x="28" y="296"/>
                  </a:cxn>
                  <a:cxn ang="0">
                    <a:pos x="28" y="325"/>
                  </a:cxn>
                  <a:cxn ang="0">
                    <a:pos x="58" y="325"/>
                  </a:cxn>
                  <a:cxn ang="0">
                    <a:pos x="89" y="356"/>
                  </a:cxn>
                  <a:cxn ang="0">
                    <a:pos x="89" y="384"/>
                  </a:cxn>
                  <a:cxn ang="0">
                    <a:pos x="119" y="414"/>
                  </a:cxn>
                  <a:cxn ang="0">
                    <a:pos x="237" y="414"/>
                  </a:cxn>
                  <a:cxn ang="0">
                    <a:pos x="237" y="384"/>
                  </a:cxn>
                  <a:cxn ang="0">
                    <a:pos x="265" y="384"/>
                  </a:cxn>
                  <a:cxn ang="0">
                    <a:pos x="296" y="414"/>
                  </a:cxn>
                  <a:cxn ang="0">
                    <a:pos x="265" y="444"/>
                  </a:cxn>
                  <a:cxn ang="0">
                    <a:pos x="296" y="475"/>
                  </a:cxn>
                  <a:cxn ang="0">
                    <a:pos x="296" y="502"/>
                  </a:cxn>
                  <a:cxn ang="0">
                    <a:pos x="265" y="532"/>
                  </a:cxn>
                  <a:cxn ang="0">
                    <a:pos x="265" y="563"/>
                  </a:cxn>
                </a:cxnLst>
                <a:rect l="0" t="0" r="r" b="b"/>
                <a:pathLst>
                  <a:path w="1095" h="563">
                    <a:moveTo>
                      <a:pt x="1095" y="59"/>
                    </a:moveTo>
                    <a:lnTo>
                      <a:pt x="800" y="59"/>
                    </a:lnTo>
                    <a:lnTo>
                      <a:pt x="770" y="29"/>
                    </a:lnTo>
                    <a:lnTo>
                      <a:pt x="681" y="29"/>
                    </a:lnTo>
                    <a:lnTo>
                      <a:pt x="651" y="0"/>
                    </a:lnTo>
                    <a:lnTo>
                      <a:pt x="593" y="0"/>
                    </a:lnTo>
                    <a:lnTo>
                      <a:pt x="563" y="29"/>
                    </a:lnTo>
                    <a:lnTo>
                      <a:pt x="533" y="29"/>
                    </a:lnTo>
                    <a:lnTo>
                      <a:pt x="503" y="0"/>
                    </a:lnTo>
                    <a:lnTo>
                      <a:pt x="474" y="0"/>
                    </a:lnTo>
                    <a:lnTo>
                      <a:pt x="474" y="29"/>
                    </a:lnTo>
                    <a:lnTo>
                      <a:pt x="444" y="59"/>
                    </a:lnTo>
                    <a:lnTo>
                      <a:pt x="414" y="29"/>
                    </a:lnTo>
                    <a:lnTo>
                      <a:pt x="326" y="29"/>
                    </a:lnTo>
                    <a:lnTo>
                      <a:pt x="326" y="59"/>
                    </a:lnTo>
                    <a:lnTo>
                      <a:pt x="207" y="59"/>
                    </a:lnTo>
                    <a:lnTo>
                      <a:pt x="178" y="89"/>
                    </a:lnTo>
                    <a:lnTo>
                      <a:pt x="147" y="89"/>
                    </a:lnTo>
                    <a:lnTo>
                      <a:pt x="147" y="119"/>
                    </a:lnTo>
                    <a:lnTo>
                      <a:pt x="28" y="119"/>
                    </a:lnTo>
                    <a:lnTo>
                      <a:pt x="0" y="148"/>
                    </a:lnTo>
                    <a:lnTo>
                      <a:pt x="0" y="207"/>
                    </a:lnTo>
                    <a:lnTo>
                      <a:pt x="28" y="177"/>
                    </a:lnTo>
                    <a:lnTo>
                      <a:pt x="58" y="207"/>
                    </a:lnTo>
                    <a:lnTo>
                      <a:pt x="28" y="237"/>
                    </a:lnTo>
                    <a:lnTo>
                      <a:pt x="28" y="266"/>
                    </a:lnTo>
                    <a:lnTo>
                      <a:pt x="58" y="266"/>
                    </a:lnTo>
                    <a:lnTo>
                      <a:pt x="28" y="296"/>
                    </a:lnTo>
                    <a:lnTo>
                      <a:pt x="28" y="325"/>
                    </a:lnTo>
                    <a:lnTo>
                      <a:pt x="58" y="325"/>
                    </a:lnTo>
                    <a:lnTo>
                      <a:pt x="89" y="356"/>
                    </a:lnTo>
                    <a:lnTo>
                      <a:pt x="89" y="384"/>
                    </a:lnTo>
                    <a:lnTo>
                      <a:pt x="119" y="414"/>
                    </a:lnTo>
                    <a:lnTo>
                      <a:pt x="237" y="414"/>
                    </a:lnTo>
                    <a:lnTo>
                      <a:pt x="237" y="384"/>
                    </a:lnTo>
                    <a:lnTo>
                      <a:pt x="265" y="384"/>
                    </a:lnTo>
                    <a:lnTo>
                      <a:pt x="296" y="414"/>
                    </a:lnTo>
                    <a:lnTo>
                      <a:pt x="265" y="444"/>
                    </a:lnTo>
                    <a:lnTo>
                      <a:pt x="296" y="475"/>
                    </a:lnTo>
                    <a:lnTo>
                      <a:pt x="296" y="502"/>
                    </a:lnTo>
                    <a:lnTo>
                      <a:pt x="265" y="532"/>
                    </a:lnTo>
                    <a:lnTo>
                      <a:pt x="265" y="563"/>
                    </a:lnTo>
                  </a:path>
                </a:pathLst>
              </a:custGeom>
              <a:noFill/>
              <a:ln w="1588">
                <a:solidFill>
                  <a:srgbClr val="000000"/>
                </a:solidFill>
                <a:prstDash val="solid"/>
                <a:round/>
                <a:headEnd/>
                <a:tailEnd/>
              </a:ln>
            </p:spPr>
            <p:txBody>
              <a:bodyPr/>
              <a:lstStyle/>
              <a:p>
                <a:endParaRPr lang="en-GB"/>
              </a:p>
            </p:txBody>
          </p:sp>
          <p:sp>
            <p:nvSpPr>
              <p:cNvPr id="19648" name="Freeform 192"/>
              <p:cNvSpPr>
                <a:spLocks/>
              </p:cNvSpPr>
              <p:nvPr/>
            </p:nvSpPr>
            <p:spPr bwMode="auto">
              <a:xfrm>
                <a:off x="4087" y="1875"/>
                <a:ext cx="185" cy="38"/>
              </a:xfrm>
              <a:custGeom>
                <a:avLst/>
                <a:gdLst/>
                <a:ahLst/>
                <a:cxnLst>
                  <a:cxn ang="0">
                    <a:pos x="742" y="150"/>
                  </a:cxn>
                  <a:cxn ang="0">
                    <a:pos x="682" y="150"/>
                  </a:cxn>
                  <a:cxn ang="0">
                    <a:pos x="653" y="119"/>
                  </a:cxn>
                  <a:cxn ang="0">
                    <a:pos x="623" y="119"/>
                  </a:cxn>
                  <a:cxn ang="0">
                    <a:pos x="593" y="150"/>
                  </a:cxn>
                  <a:cxn ang="0">
                    <a:pos x="505" y="150"/>
                  </a:cxn>
                  <a:cxn ang="0">
                    <a:pos x="445" y="91"/>
                  </a:cxn>
                  <a:cxn ang="0">
                    <a:pos x="416" y="91"/>
                  </a:cxn>
                  <a:cxn ang="0">
                    <a:pos x="386" y="61"/>
                  </a:cxn>
                  <a:cxn ang="0">
                    <a:pos x="356" y="61"/>
                  </a:cxn>
                  <a:cxn ang="0">
                    <a:pos x="328" y="30"/>
                  </a:cxn>
                  <a:cxn ang="0">
                    <a:pos x="268" y="30"/>
                  </a:cxn>
                  <a:cxn ang="0">
                    <a:pos x="238" y="0"/>
                  </a:cxn>
                  <a:cxn ang="0">
                    <a:pos x="91" y="0"/>
                  </a:cxn>
                  <a:cxn ang="0">
                    <a:pos x="61" y="30"/>
                  </a:cxn>
                  <a:cxn ang="0">
                    <a:pos x="31" y="30"/>
                  </a:cxn>
                  <a:cxn ang="0">
                    <a:pos x="0" y="61"/>
                  </a:cxn>
                </a:cxnLst>
                <a:rect l="0" t="0" r="r" b="b"/>
                <a:pathLst>
                  <a:path w="742" h="150">
                    <a:moveTo>
                      <a:pt x="742" y="150"/>
                    </a:moveTo>
                    <a:lnTo>
                      <a:pt x="682" y="150"/>
                    </a:lnTo>
                    <a:lnTo>
                      <a:pt x="653" y="119"/>
                    </a:lnTo>
                    <a:lnTo>
                      <a:pt x="623" y="119"/>
                    </a:lnTo>
                    <a:lnTo>
                      <a:pt x="593" y="150"/>
                    </a:lnTo>
                    <a:lnTo>
                      <a:pt x="505" y="150"/>
                    </a:lnTo>
                    <a:lnTo>
                      <a:pt x="445" y="91"/>
                    </a:lnTo>
                    <a:lnTo>
                      <a:pt x="416" y="91"/>
                    </a:lnTo>
                    <a:lnTo>
                      <a:pt x="386" y="61"/>
                    </a:lnTo>
                    <a:lnTo>
                      <a:pt x="356" y="61"/>
                    </a:lnTo>
                    <a:lnTo>
                      <a:pt x="328" y="30"/>
                    </a:lnTo>
                    <a:lnTo>
                      <a:pt x="268" y="30"/>
                    </a:lnTo>
                    <a:lnTo>
                      <a:pt x="238" y="0"/>
                    </a:lnTo>
                    <a:lnTo>
                      <a:pt x="91" y="0"/>
                    </a:lnTo>
                    <a:lnTo>
                      <a:pt x="61" y="30"/>
                    </a:lnTo>
                    <a:lnTo>
                      <a:pt x="31" y="30"/>
                    </a:lnTo>
                    <a:lnTo>
                      <a:pt x="0" y="61"/>
                    </a:lnTo>
                  </a:path>
                </a:pathLst>
              </a:custGeom>
              <a:noFill/>
              <a:ln w="1588">
                <a:solidFill>
                  <a:srgbClr val="000000"/>
                </a:solidFill>
                <a:prstDash val="solid"/>
                <a:round/>
                <a:headEnd/>
                <a:tailEnd/>
              </a:ln>
            </p:spPr>
            <p:txBody>
              <a:bodyPr/>
              <a:lstStyle/>
              <a:p>
                <a:endParaRPr lang="en-GB"/>
              </a:p>
            </p:txBody>
          </p:sp>
          <p:sp>
            <p:nvSpPr>
              <p:cNvPr id="19649" name="Freeform 193"/>
              <p:cNvSpPr>
                <a:spLocks/>
              </p:cNvSpPr>
              <p:nvPr/>
            </p:nvSpPr>
            <p:spPr bwMode="auto">
              <a:xfrm>
                <a:off x="3932" y="1831"/>
                <a:ext cx="81" cy="52"/>
              </a:xfrm>
              <a:custGeom>
                <a:avLst/>
                <a:gdLst/>
                <a:ahLst/>
                <a:cxnLst>
                  <a:cxn ang="0">
                    <a:pos x="296" y="31"/>
                  </a:cxn>
                  <a:cxn ang="0">
                    <a:pos x="326" y="59"/>
                  </a:cxn>
                  <a:cxn ang="0">
                    <a:pos x="296" y="59"/>
                  </a:cxn>
                  <a:cxn ang="0">
                    <a:pos x="266" y="89"/>
                  </a:cxn>
                  <a:cxn ang="0">
                    <a:pos x="238" y="89"/>
                  </a:cxn>
                  <a:cxn ang="0">
                    <a:pos x="207" y="119"/>
                  </a:cxn>
                  <a:cxn ang="0">
                    <a:pos x="119" y="119"/>
                  </a:cxn>
                  <a:cxn ang="0">
                    <a:pos x="89" y="150"/>
                  </a:cxn>
                  <a:cxn ang="0">
                    <a:pos x="89" y="207"/>
                  </a:cxn>
                  <a:cxn ang="0">
                    <a:pos x="29" y="207"/>
                  </a:cxn>
                  <a:cxn ang="0">
                    <a:pos x="29" y="177"/>
                  </a:cxn>
                  <a:cxn ang="0">
                    <a:pos x="59" y="177"/>
                  </a:cxn>
                  <a:cxn ang="0">
                    <a:pos x="59" y="150"/>
                  </a:cxn>
                  <a:cxn ang="0">
                    <a:pos x="0" y="89"/>
                  </a:cxn>
                  <a:cxn ang="0">
                    <a:pos x="29" y="59"/>
                  </a:cxn>
                  <a:cxn ang="0">
                    <a:pos x="0" y="31"/>
                  </a:cxn>
                  <a:cxn ang="0">
                    <a:pos x="89" y="31"/>
                  </a:cxn>
                  <a:cxn ang="0">
                    <a:pos x="119" y="0"/>
                  </a:cxn>
                  <a:cxn ang="0">
                    <a:pos x="296" y="0"/>
                  </a:cxn>
                  <a:cxn ang="0">
                    <a:pos x="296" y="31"/>
                  </a:cxn>
                </a:cxnLst>
                <a:rect l="0" t="0" r="r" b="b"/>
                <a:pathLst>
                  <a:path w="326" h="207">
                    <a:moveTo>
                      <a:pt x="296" y="31"/>
                    </a:moveTo>
                    <a:lnTo>
                      <a:pt x="326" y="59"/>
                    </a:lnTo>
                    <a:lnTo>
                      <a:pt x="296" y="59"/>
                    </a:lnTo>
                    <a:lnTo>
                      <a:pt x="266" y="89"/>
                    </a:lnTo>
                    <a:lnTo>
                      <a:pt x="238" y="89"/>
                    </a:lnTo>
                    <a:lnTo>
                      <a:pt x="207" y="119"/>
                    </a:lnTo>
                    <a:lnTo>
                      <a:pt x="119" y="119"/>
                    </a:lnTo>
                    <a:lnTo>
                      <a:pt x="89" y="150"/>
                    </a:lnTo>
                    <a:lnTo>
                      <a:pt x="89" y="207"/>
                    </a:lnTo>
                    <a:lnTo>
                      <a:pt x="29" y="207"/>
                    </a:lnTo>
                    <a:lnTo>
                      <a:pt x="29" y="177"/>
                    </a:lnTo>
                    <a:lnTo>
                      <a:pt x="59" y="177"/>
                    </a:lnTo>
                    <a:lnTo>
                      <a:pt x="59" y="150"/>
                    </a:lnTo>
                    <a:lnTo>
                      <a:pt x="0" y="89"/>
                    </a:lnTo>
                    <a:lnTo>
                      <a:pt x="29" y="59"/>
                    </a:lnTo>
                    <a:lnTo>
                      <a:pt x="0" y="31"/>
                    </a:lnTo>
                    <a:lnTo>
                      <a:pt x="89" y="31"/>
                    </a:lnTo>
                    <a:lnTo>
                      <a:pt x="119" y="0"/>
                    </a:lnTo>
                    <a:lnTo>
                      <a:pt x="296" y="0"/>
                    </a:lnTo>
                    <a:lnTo>
                      <a:pt x="296" y="31"/>
                    </a:lnTo>
                  </a:path>
                </a:pathLst>
              </a:custGeom>
              <a:noFill/>
              <a:ln w="1588">
                <a:solidFill>
                  <a:srgbClr val="000000"/>
                </a:solidFill>
                <a:prstDash val="solid"/>
                <a:round/>
                <a:headEnd/>
                <a:tailEnd/>
              </a:ln>
            </p:spPr>
            <p:txBody>
              <a:bodyPr/>
              <a:lstStyle/>
              <a:p>
                <a:endParaRPr lang="en-GB"/>
              </a:p>
            </p:txBody>
          </p:sp>
          <p:sp>
            <p:nvSpPr>
              <p:cNvPr id="19650" name="Freeform 194"/>
              <p:cNvSpPr>
                <a:spLocks/>
              </p:cNvSpPr>
              <p:nvPr/>
            </p:nvSpPr>
            <p:spPr bwMode="auto">
              <a:xfrm>
                <a:off x="3887" y="1891"/>
                <a:ext cx="207" cy="103"/>
              </a:xfrm>
              <a:custGeom>
                <a:avLst/>
                <a:gdLst/>
                <a:ahLst/>
                <a:cxnLst>
                  <a:cxn ang="0">
                    <a:pos x="799" y="0"/>
                  </a:cxn>
                  <a:cxn ang="0">
                    <a:pos x="799" y="89"/>
                  </a:cxn>
                  <a:cxn ang="0">
                    <a:pos x="830" y="118"/>
                  </a:cxn>
                  <a:cxn ang="0">
                    <a:pos x="830" y="176"/>
                  </a:cxn>
                  <a:cxn ang="0">
                    <a:pos x="771" y="237"/>
                  </a:cxn>
                  <a:cxn ang="0">
                    <a:pos x="741" y="237"/>
                  </a:cxn>
                  <a:cxn ang="0">
                    <a:pos x="741" y="267"/>
                  </a:cxn>
                  <a:cxn ang="0">
                    <a:pos x="592" y="267"/>
                  </a:cxn>
                  <a:cxn ang="0">
                    <a:pos x="534" y="207"/>
                  </a:cxn>
                  <a:cxn ang="0">
                    <a:pos x="534" y="176"/>
                  </a:cxn>
                  <a:cxn ang="0">
                    <a:pos x="504" y="148"/>
                  </a:cxn>
                  <a:cxn ang="0">
                    <a:pos x="474" y="148"/>
                  </a:cxn>
                  <a:cxn ang="0">
                    <a:pos x="416" y="118"/>
                  </a:cxn>
                  <a:cxn ang="0">
                    <a:pos x="355" y="58"/>
                  </a:cxn>
                  <a:cxn ang="0">
                    <a:pos x="355" y="30"/>
                  </a:cxn>
                  <a:cxn ang="0">
                    <a:pos x="325" y="30"/>
                  </a:cxn>
                  <a:cxn ang="0">
                    <a:pos x="297" y="58"/>
                  </a:cxn>
                  <a:cxn ang="0">
                    <a:pos x="267" y="58"/>
                  </a:cxn>
                  <a:cxn ang="0">
                    <a:pos x="237" y="89"/>
                  </a:cxn>
                  <a:cxn ang="0">
                    <a:pos x="178" y="89"/>
                  </a:cxn>
                  <a:cxn ang="0">
                    <a:pos x="89" y="176"/>
                  </a:cxn>
                  <a:cxn ang="0">
                    <a:pos x="89" y="267"/>
                  </a:cxn>
                  <a:cxn ang="0">
                    <a:pos x="60" y="295"/>
                  </a:cxn>
                  <a:cxn ang="0">
                    <a:pos x="30" y="295"/>
                  </a:cxn>
                  <a:cxn ang="0">
                    <a:pos x="0" y="325"/>
                  </a:cxn>
                  <a:cxn ang="0">
                    <a:pos x="30" y="355"/>
                  </a:cxn>
                  <a:cxn ang="0">
                    <a:pos x="0" y="385"/>
                  </a:cxn>
                  <a:cxn ang="0">
                    <a:pos x="0" y="414"/>
                  </a:cxn>
                </a:cxnLst>
                <a:rect l="0" t="0" r="r" b="b"/>
                <a:pathLst>
                  <a:path w="830" h="414">
                    <a:moveTo>
                      <a:pt x="799" y="0"/>
                    </a:moveTo>
                    <a:lnTo>
                      <a:pt x="799" y="89"/>
                    </a:lnTo>
                    <a:lnTo>
                      <a:pt x="830" y="118"/>
                    </a:lnTo>
                    <a:lnTo>
                      <a:pt x="830" y="176"/>
                    </a:lnTo>
                    <a:lnTo>
                      <a:pt x="771" y="237"/>
                    </a:lnTo>
                    <a:lnTo>
                      <a:pt x="741" y="237"/>
                    </a:lnTo>
                    <a:lnTo>
                      <a:pt x="741" y="267"/>
                    </a:lnTo>
                    <a:lnTo>
                      <a:pt x="592" y="267"/>
                    </a:lnTo>
                    <a:lnTo>
                      <a:pt x="534" y="207"/>
                    </a:lnTo>
                    <a:lnTo>
                      <a:pt x="534" y="176"/>
                    </a:lnTo>
                    <a:lnTo>
                      <a:pt x="504" y="148"/>
                    </a:lnTo>
                    <a:lnTo>
                      <a:pt x="474" y="148"/>
                    </a:lnTo>
                    <a:lnTo>
                      <a:pt x="416" y="118"/>
                    </a:lnTo>
                    <a:lnTo>
                      <a:pt x="355" y="58"/>
                    </a:lnTo>
                    <a:lnTo>
                      <a:pt x="355" y="30"/>
                    </a:lnTo>
                    <a:lnTo>
                      <a:pt x="325" y="30"/>
                    </a:lnTo>
                    <a:lnTo>
                      <a:pt x="297" y="58"/>
                    </a:lnTo>
                    <a:lnTo>
                      <a:pt x="267" y="58"/>
                    </a:lnTo>
                    <a:lnTo>
                      <a:pt x="237" y="89"/>
                    </a:lnTo>
                    <a:lnTo>
                      <a:pt x="178" y="89"/>
                    </a:lnTo>
                    <a:lnTo>
                      <a:pt x="89" y="176"/>
                    </a:lnTo>
                    <a:lnTo>
                      <a:pt x="89" y="267"/>
                    </a:lnTo>
                    <a:lnTo>
                      <a:pt x="60" y="295"/>
                    </a:lnTo>
                    <a:lnTo>
                      <a:pt x="30" y="295"/>
                    </a:lnTo>
                    <a:lnTo>
                      <a:pt x="0" y="325"/>
                    </a:lnTo>
                    <a:lnTo>
                      <a:pt x="30" y="355"/>
                    </a:lnTo>
                    <a:lnTo>
                      <a:pt x="0" y="385"/>
                    </a:lnTo>
                    <a:lnTo>
                      <a:pt x="0" y="414"/>
                    </a:lnTo>
                  </a:path>
                </a:pathLst>
              </a:custGeom>
              <a:noFill/>
              <a:ln w="1588">
                <a:solidFill>
                  <a:srgbClr val="000000"/>
                </a:solidFill>
                <a:prstDash val="solid"/>
                <a:round/>
                <a:headEnd/>
                <a:tailEnd/>
              </a:ln>
            </p:spPr>
            <p:txBody>
              <a:bodyPr/>
              <a:lstStyle/>
              <a:p>
                <a:endParaRPr lang="en-GB"/>
              </a:p>
            </p:txBody>
          </p:sp>
          <p:sp>
            <p:nvSpPr>
              <p:cNvPr id="19651" name="Freeform 195"/>
              <p:cNvSpPr>
                <a:spLocks/>
              </p:cNvSpPr>
              <p:nvPr/>
            </p:nvSpPr>
            <p:spPr bwMode="auto">
              <a:xfrm>
                <a:off x="3894" y="2001"/>
                <a:ext cx="349" cy="59"/>
              </a:xfrm>
              <a:custGeom>
                <a:avLst/>
                <a:gdLst/>
                <a:ahLst/>
                <a:cxnLst>
                  <a:cxn ang="0">
                    <a:pos x="0" y="119"/>
                  </a:cxn>
                  <a:cxn ang="0">
                    <a:pos x="30" y="119"/>
                  </a:cxn>
                  <a:cxn ang="0">
                    <a:pos x="88" y="60"/>
                  </a:cxn>
                  <a:cxn ang="0">
                    <a:pos x="118" y="60"/>
                  </a:cxn>
                  <a:cxn ang="0">
                    <a:pos x="148" y="30"/>
                  </a:cxn>
                  <a:cxn ang="0">
                    <a:pos x="237" y="30"/>
                  </a:cxn>
                  <a:cxn ang="0">
                    <a:pos x="267" y="0"/>
                  </a:cxn>
                  <a:cxn ang="0">
                    <a:pos x="295" y="30"/>
                  </a:cxn>
                  <a:cxn ang="0">
                    <a:pos x="741" y="30"/>
                  </a:cxn>
                  <a:cxn ang="0">
                    <a:pos x="769" y="60"/>
                  </a:cxn>
                  <a:cxn ang="0">
                    <a:pos x="860" y="60"/>
                  </a:cxn>
                  <a:cxn ang="0">
                    <a:pos x="889" y="30"/>
                  </a:cxn>
                  <a:cxn ang="0">
                    <a:pos x="918" y="30"/>
                  </a:cxn>
                  <a:cxn ang="0">
                    <a:pos x="948" y="0"/>
                  </a:cxn>
                  <a:cxn ang="0">
                    <a:pos x="978" y="30"/>
                  </a:cxn>
                  <a:cxn ang="0">
                    <a:pos x="978" y="60"/>
                  </a:cxn>
                  <a:cxn ang="0">
                    <a:pos x="1007" y="89"/>
                  </a:cxn>
                  <a:cxn ang="0">
                    <a:pos x="1155" y="89"/>
                  </a:cxn>
                  <a:cxn ang="0">
                    <a:pos x="1214" y="149"/>
                  </a:cxn>
                  <a:cxn ang="0">
                    <a:pos x="1244" y="149"/>
                  </a:cxn>
                  <a:cxn ang="0">
                    <a:pos x="1244" y="178"/>
                  </a:cxn>
                  <a:cxn ang="0">
                    <a:pos x="1274" y="178"/>
                  </a:cxn>
                  <a:cxn ang="0">
                    <a:pos x="1332" y="237"/>
                  </a:cxn>
                  <a:cxn ang="0">
                    <a:pos x="1392" y="237"/>
                  </a:cxn>
                </a:cxnLst>
                <a:rect l="0" t="0" r="r" b="b"/>
                <a:pathLst>
                  <a:path w="1392" h="237">
                    <a:moveTo>
                      <a:pt x="0" y="119"/>
                    </a:moveTo>
                    <a:lnTo>
                      <a:pt x="30" y="119"/>
                    </a:lnTo>
                    <a:lnTo>
                      <a:pt x="88" y="60"/>
                    </a:lnTo>
                    <a:lnTo>
                      <a:pt x="118" y="60"/>
                    </a:lnTo>
                    <a:lnTo>
                      <a:pt x="148" y="30"/>
                    </a:lnTo>
                    <a:lnTo>
                      <a:pt x="237" y="30"/>
                    </a:lnTo>
                    <a:lnTo>
                      <a:pt x="267" y="0"/>
                    </a:lnTo>
                    <a:lnTo>
                      <a:pt x="295" y="30"/>
                    </a:lnTo>
                    <a:lnTo>
                      <a:pt x="741" y="30"/>
                    </a:lnTo>
                    <a:lnTo>
                      <a:pt x="769" y="60"/>
                    </a:lnTo>
                    <a:lnTo>
                      <a:pt x="860" y="60"/>
                    </a:lnTo>
                    <a:lnTo>
                      <a:pt x="889" y="30"/>
                    </a:lnTo>
                    <a:lnTo>
                      <a:pt x="918" y="30"/>
                    </a:lnTo>
                    <a:lnTo>
                      <a:pt x="948" y="0"/>
                    </a:lnTo>
                    <a:lnTo>
                      <a:pt x="978" y="30"/>
                    </a:lnTo>
                    <a:lnTo>
                      <a:pt x="978" y="60"/>
                    </a:lnTo>
                    <a:lnTo>
                      <a:pt x="1007" y="89"/>
                    </a:lnTo>
                    <a:lnTo>
                      <a:pt x="1155" y="89"/>
                    </a:lnTo>
                    <a:lnTo>
                      <a:pt x="1214" y="149"/>
                    </a:lnTo>
                    <a:lnTo>
                      <a:pt x="1244" y="149"/>
                    </a:lnTo>
                    <a:lnTo>
                      <a:pt x="1244" y="178"/>
                    </a:lnTo>
                    <a:lnTo>
                      <a:pt x="1274" y="178"/>
                    </a:lnTo>
                    <a:lnTo>
                      <a:pt x="1332" y="237"/>
                    </a:lnTo>
                    <a:lnTo>
                      <a:pt x="1392" y="237"/>
                    </a:lnTo>
                  </a:path>
                </a:pathLst>
              </a:custGeom>
              <a:noFill/>
              <a:ln w="1588">
                <a:solidFill>
                  <a:srgbClr val="000000"/>
                </a:solidFill>
                <a:prstDash val="solid"/>
                <a:round/>
                <a:headEnd/>
                <a:tailEnd/>
              </a:ln>
            </p:spPr>
            <p:txBody>
              <a:bodyPr/>
              <a:lstStyle/>
              <a:p>
                <a:endParaRPr lang="en-GB"/>
              </a:p>
            </p:txBody>
          </p:sp>
          <p:sp>
            <p:nvSpPr>
              <p:cNvPr id="19652" name="Freeform 196"/>
              <p:cNvSpPr>
                <a:spLocks/>
              </p:cNvSpPr>
              <p:nvPr/>
            </p:nvSpPr>
            <p:spPr bwMode="auto">
              <a:xfrm>
                <a:off x="4272" y="1913"/>
                <a:ext cx="67" cy="110"/>
              </a:xfrm>
              <a:custGeom>
                <a:avLst/>
                <a:gdLst/>
                <a:ahLst/>
                <a:cxnLst>
                  <a:cxn ang="0">
                    <a:pos x="267" y="443"/>
                  </a:cxn>
                  <a:cxn ang="0">
                    <a:pos x="267" y="384"/>
                  </a:cxn>
                  <a:cxn ang="0">
                    <a:pos x="237" y="354"/>
                  </a:cxn>
                  <a:cxn ang="0">
                    <a:pos x="237" y="325"/>
                  </a:cxn>
                  <a:cxn ang="0">
                    <a:pos x="177" y="266"/>
                  </a:cxn>
                  <a:cxn ang="0">
                    <a:pos x="177" y="236"/>
                  </a:cxn>
                  <a:cxn ang="0">
                    <a:pos x="149" y="206"/>
                  </a:cxn>
                  <a:cxn ang="0">
                    <a:pos x="118" y="236"/>
                  </a:cxn>
                  <a:cxn ang="0">
                    <a:pos x="118" y="148"/>
                  </a:cxn>
                  <a:cxn ang="0">
                    <a:pos x="149" y="118"/>
                  </a:cxn>
                  <a:cxn ang="0">
                    <a:pos x="149" y="87"/>
                  </a:cxn>
                  <a:cxn ang="0">
                    <a:pos x="118" y="59"/>
                  </a:cxn>
                  <a:cxn ang="0">
                    <a:pos x="88" y="59"/>
                  </a:cxn>
                  <a:cxn ang="0">
                    <a:pos x="30" y="0"/>
                  </a:cxn>
                  <a:cxn ang="0">
                    <a:pos x="0" y="0"/>
                  </a:cxn>
                </a:cxnLst>
                <a:rect l="0" t="0" r="r" b="b"/>
                <a:pathLst>
                  <a:path w="267" h="443">
                    <a:moveTo>
                      <a:pt x="267" y="443"/>
                    </a:moveTo>
                    <a:lnTo>
                      <a:pt x="267" y="384"/>
                    </a:lnTo>
                    <a:lnTo>
                      <a:pt x="237" y="354"/>
                    </a:lnTo>
                    <a:lnTo>
                      <a:pt x="237" y="325"/>
                    </a:lnTo>
                    <a:lnTo>
                      <a:pt x="177" y="266"/>
                    </a:lnTo>
                    <a:lnTo>
                      <a:pt x="177" y="236"/>
                    </a:lnTo>
                    <a:lnTo>
                      <a:pt x="149" y="206"/>
                    </a:lnTo>
                    <a:lnTo>
                      <a:pt x="118" y="236"/>
                    </a:lnTo>
                    <a:lnTo>
                      <a:pt x="118" y="148"/>
                    </a:lnTo>
                    <a:lnTo>
                      <a:pt x="149" y="118"/>
                    </a:lnTo>
                    <a:lnTo>
                      <a:pt x="149" y="87"/>
                    </a:lnTo>
                    <a:lnTo>
                      <a:pt x="118" y="59"/>
                    </a:lnTo>
                    <a:lnTo>
                      <a:pt x="88" y="59"/>
                    </a:lnTo>
                    <a:lnTo>
                      <a:pt x="30" y="0"/>
                    </a:lnTo>
                    <a:lnTo>
                      <a:pt x="0" y="0"/>
                    </a:lnTo>
                  </a:path>
                </a:pathLst>
              </a:custGeom>
              <a:noFill/>
              <a:ln w="1588">
                <a:solidFill>
                  <a:srgbClr val="000000"/>
                </a:solidFill>
                <a:prstDash val="solid"/>
                <a:round/>
                <a:headEnd/>
                <a:tailEnd/>
              </a:ln>
            </p:spPr>
            <p:txBody>
              <a:bodyPr/>
              <a:lstStyle/>
              <a:p>
                <a:endParaRPr lang="en-GB"/>
              </a:p>
            </p:txBody>
          </p:sp>
          <p:sp>
            <p:nvSpPr>
              <p:cNvPr id="19653" name="Freeform 197"/>
              <p:cNvSpPr>
                <a:spLocks/>
              </p:cNvSpPr>
              <p:nvPr/>
            </p:nvSpPr>
            <p:spPr bwMode="auto">
              <a:xfrm>
                <a:off x="4243" y="2023"/>
                <a:ext cx="96" cy="37"/>
              </a:xfrm>
              <a:custGeom>
                <a:avLst/>
                <a:gdLst/>
                <a:ahLst/>
                <a:cxnLst>
                  <a:cxn ang="0">
                    <a:pos x="386" y="0"/>
                  </a:cxn>
                  <a:cxn ang="0">
                    <a:pos x="356" y="0"/>
                  </a:cxn>
                  <a:cxn ang="0">
                    <a:pos x="268" y="89"/>
                  </a:cxn>
                  <a:cxn ang="0">
                    <a:pos x="268" y="118"/>
                  </a:cxn>
                  <a:cxn ang="0">
                    <a:pos x="89" y="118"/>
                  </a:cxn>
                  <a:cxn ang="0">
                    <a:pos x="89" y="148"/>
                  </a:cxn>
                  <a:cxn ang="0">
                    <a:pos x="0" y="148"/>
                  </a:cxn>
                </a:cxnLst>
                <a:rect l="0" t="0" r="r" b="b"/>
                <a:pathLst>
                  <a:path w="386" h="148">
                    <a:moveTo>
                      <a:pt x="386" y="0"/>
                    </a:moveTo>
                    <a:lnTo>
                      <a:pt x="356" y="0"/>
                    </a:lnTo>
                    <a:lnTo>
                      <a:pt x="268" y="89"/>
                    </a:lnTo>
                    <a:lnTo>
                      <a:pt x="268" y="118"/>
                    </a:lnTo>
                    <a:lnTo>
                      <a:pt x="89" y="118"/>
                    </a:lnTo>
                    <a:lnTo>
                      <a:pt x="89" y="148"/>
                    </a:lnTo>
                    <a:lnTo>
                      <a:pt x="0" y="148"/>
                    </a:lnTo>
                  </a:path>
                </a:pathLst>
              </a:custGeom>
              <a:noFill/>
              <a:ln w="1588">
                <a:solidFill>
                  <a:srgbClr val="000000"/>
                </a:solidFill>
                <a:prstDash val="solid"/>
                <a:round/>
                <a:headEnd/>
                <a:tailEnd/>
              </a:ln>
            </p:spPr>
            <p:txBody>
              <a:bodyPr/>
              <a:lstStyle/>
              <a:p>
                <a:endParaRPr lang="en-GB"/>
              </a:p>
            </p:txBody>
          </p:sp>
          <p:sp>
            <p:nvSpPr>
              <p:cNvPr id="19654" name="Freeform 198"/>
              <p:cNvSpPr>
                <a:spLocks/>
              </p:cNvSpPr>
              <p:nvPr/>
            </p:nvSpPr>
            <p:spPr bwMode="auto">
              <a:xfrm>
                <a:off x="4065" y="2060"/>
                <a:ext cx="192" cy="149"/>
              </a:xfrm>
              <a:custGeom>
                <a:avLst/>
                <a:gdLst/>
                <a:ahLst/>
                <a:cxnLst>
                  <a:cxn ang="0">
                    <a:pos x="710" y="0"/>
                  </a:cxn>
                  <a:cxn ang="0">
                    <a:pos x="710" y="118"/>
                  </a:cxn>
                  <a:cxn ang="0">
                    <a:pos x="740" y="118"/>
                  </a:cxn>
                  <a:cxn ang="0">
                    <a:pos x="769" y="148"/>
                  </a:cxn>
                  <a:cxn ang="0">
                    <a:pos x="740" y="148"/>
                  </a:cxn>
                  <a:cxn ang="0">
                    <a:pos x="740" y="179"/>
                  </a:cxn>
                  <a:cxn ang="0">
                    <a:pos x="650" y="179"/>
                  </a:cxn>
                  <a:cxn ang="0">
                    <a:pos x="650" y="237"/>
                  </a:cxn>
                  <a:cxn ang="0">
                    <a:pos x="562" y="237"/>
                  </a:cxn>
                  <a:cxn ang="0">
                    <a:pos x="532" y="267"/>
                  </a:cxn>
                  <a:cxn ang="0">
                    <a:pos x="532" y="386"/>
                  </a:cxn>
                  <a:cxn ang="0">
                    <a:pos x="503" y="413"/>
                  </a:cxn>
                  <a:cxn ang="0">
                    <a:pos x="503" y="443"/>
                  </a:cxn>
                  <a:cxn ang="0">
                    <a:pos x="532" y="443"/>
                  </a:cxn>
                  <a:cxn ang="0">
                    <a:pos x="562" y="474"/>
                  </a:cxn>
                  <a:cxn ang="0">
                    <a:pos x="562" y="504"/>
                  </a:cxn>
                  <a:cxn ang="0">
                    <a:pos x="503" y="504"/>
                  </a:cxn>
                  <a:cxn ang="0">
                    <a:pos x="503" y="474"/>
                  </a:cxn>
                  <a:cxn ang="0">
                    <a:pos x="473" y="443"/>
                  </a:cxn>
                  <a:cxn ang="0">
                    <a:pos x="443" y="474"/>
                  </a:cxn>
                  <a:cxn ang="0">
                    <a:pos x="415" y="474"/>
                  </a:cxn>
                  <a:cxn ang="0">
                    <a:pos x="415" y="504"/>
                  </a:cxn>
                  <a:cxn ang="0">
                    <a:pos x="325" y="504"/>
                  </a:cxn>
                  <a:cxn ang="0">
                    <a:pos x="325" y="532"/>
                  </a:cxn>
                  <a:cxn ang="0">
                    <a:pos x="296" y="563"/>
                  </a:cxn>
                  <a:cxn ang="0">
                    <a:pos x="266" y="563"/>
                  </a:cxn>
                  <a:cxn ang="0">
                    <a:pos x="236" y="592"/>
                  </a:cxn>
                  <a:cxn ang="0">
                    <a:pos x="207" y="592"/>
                  </a:cxn>
                  <a:cxn ang="0">
                    <a:pos x="178" y="563"/>
                  </a:cxn>
                  <a:cxn ang="0">
                    <a:pos x="118" y="563"/>
                  </a:cxn>
                  <a:cxn ang="0">
                    <a:pos x="87" y="592"/>
                  </a:cxn>
                  <a:cxn ang="0">
                    <a:pos x="59" y="563"/>
                  </a:cxn>
                  <a:cxn ang="0">
                    <a:pos x="29" y="592"/>
                  </a:cxn>
                  <a:cxn ang="0">
                    <a:pos x="0" y="563"/>
                  </a:cxn>
                </a:cxnLst>
                <a:rect l="0" t="0" r="r" b="b"/>
                <a:pathLst>
                  <a:path w="769" h="592">
                    <a:moveTo>
                      <a:pt x="710" y="0"/>
                    </a:moveTo>
                    <a:lnTo>
                      <a:pt x="710" y="118"/>
                    </a:lnTo>
                    <a:lnTo>
                      <a:pt x="740" y="118"/>
                    </a:lnTo>
                    <a:lnTo>
                      <a:pt x="769" y="148"/>
                    </a:lnTo>
                    <a:lnTo>
                      <a:pt x="740" y="148"/>
                    </a:lnTo>
                    <a:lnTo>
                      <a:pt x="740" y="179"/>
                    </a:lnTo>
                    <a:lnTo>
                      <a:pt x="650" y="179"/>
                    </a:lnTo>
                    <a:lnTo>
                      <a:pt x="650" y="237"/>
                    </a:lnTo>
                    <a:lnTo>
                      <a:pt x="562" y="237"/>
                    </a:lnTo>
                    <a:lnTo>
                      <a:pt x="532" y="267"/>
                    </a:lnTo>
                    <a:lnTo>
                      <a:pt x="532" y="386"/>
                    </a:lnTo>
                    <a:lnTo>
                      <a:pt x="503" y="413"/>
                    </a:lnTo>
                    <a:lnTo>
                      <a:pt x="503" y="443"/>
                    </a:lnTo>
                    <a:lnTo>
                      <a:pt x="532" y="443"/>
                    </a:lnTo>
                    <a:lnTo>
                      <a:pt x="562" y="474"/>
                    </a:lnTo>
                    <a:lnTo>
                      <a:pt x="562" y="504"/>
                    </a:lnTo>
                    <a:lnTo>
                      <a:pt x="503" y="504"/>
                    </a:lnTo>
                    <a:lnTo>
                      <a:pt x="503" y="474"/>
                    </a:lnTo>
                    <a:lnTo>
                      <a:pt x="473" y="443"/>
                    </a:lnTo>
                    <a:lnTo>
                      <a:pt x="443" y="474"/>
                    </a:lnTo>
                    <a:lnTo>
                      <a:pt x="415" y="474"/>
                    </a:lnTo>
                    <a:lnTo>
                      <a:pt x="415" y="504"/>
                    </a:lnTo>
                    <a:lnTo>
                      <a:pt x="325" y="504"/>
                    </a:lnTo>
                    <a:lnTo>
                      <a:pt x="325" y="532"/>
                    </a:lnTo>
                    <a:lnTo>
                      <a:pt x="296" y="563"/>
                    </a:lnTo>
                    <a:lnTo>
                      <a:pt x="266" y="563"/>
                    </a:lnTo>
                    <a:lnTo>
                      <a:pt x="236" y="592"/>
                    </a:lnTo>
                    <a:lnTo>
                      <a:pt x="207" y="592"/>
                    </a:lnTo>
                    <a:lnTo>
                      <a:pt x="178" y="563"/>
                    </a:lnTo>
                    <a:lnTo>
                      <a:pt x="118" y="563"/>
                    </a:lnTo>
                    <a:lnTo>
                      <a:pt x="87" y="592"/>
                    </a:lnTo>
                    <a:lnTo>
                      <a:pt x="59" y="563"/>
                    </a:lnTo>
                    <a:lnTo>
                      <a:pt x="29" y="592"/>
                    </a:lnTo>
                    <a:lnTo>
                      <a:pt x="0" y="563"/>
                    </a:lnTo>
                  </a:path>
                </a:pathLst>
              </a:custGeom>
              <a:noFill/>
              <a:ln w="1588">
                <a:solidFill>
                  <a:srgbClr val="000000"/>
                </a:solidFill>
                <a:prstDash val="solid"/>
                <a:round/>
                <a:headEnd/>
                <a:tailEnd/>
              </a:ln>
            </p:spPr>
            <p:txBody>
              <a:bodyPr/>
              <a:lstStyle/>
              <a:p>
                <a:endParaRPr lang="en-GB"/>
              </a:p>
            </p:txBody>
          </p:sp>
          <p:sp>
            <p:nvSpPr>
              <p:cNvPr id="19655" name="Freeform 199"/>
              <p:cNvSpPr>
                <a:spLocks/>
              </p:cNvSpPr>
              <p:nvPr/>
            </p:nvSpPr>
            <p:spPr bwMode="auto">
              <a:xfrm>
                <a:off x="3917" y="2098"/>
                <a:ext cx="96" cy="73"/>
              </a:xfrm>
              <a:custGeom>
                <a:avLst/>
                <a:gdLst/>
                <a:ahLst/>
                <a:cxnLst>
                  <a:cxn ang="0">
                    <a:pos x="386" y="295"/>
                  </a:cxn>
                  <a:cxn ang="0">
                    <a:pos x="356" y="265"/>
                  </a:cxn>
                  <a:cxn ang="0">
                    <a:pos x="356" y="208"/>
                  </a:cxn>
                  <a:cxn ang="0">
                    <a:pos x="386" y="177"/>
                  </a:cxn>
                  <a:cxn ang="0">
                    <a:pos x="386" y="119"/>
                  </a:cxn>
                  <a:cxn ang="0">
                    <a:pos x="356" y="89"/>
                  </a:cxn>
                  <a:cxn ang="0">
                    <a:pos x="326" y="89"/>
                  </a:cxn>
                  <a:cxn ang="0">
                    <a:pos x="326" y="59"/>
                  </a:cxn>
                  <a:cxn ang="0">
                    <a:pos x="149" y="59"/>
                  </a:cxn>
                  <a:cxn ang="0">
                    <a:pos x="119" y="31"/>
                  </a:cxn>
                  <a:cxn ang="0">
                    <a:pos x="60" y="31"/>
                  </a:cxn>
                  <a:cxn ang="0">
                    <a:pos x="30" y="0"/>
                  </a:cxn>
                  <a:cxn ang="0">
                    <a:pos x="0" y="0"/>
                  </a:cxn>
                </a:cxnLst>
                <a:rect l="0" t="0" r="r" b="b"/>
                <a:pathLst>
                  <a:path w="386" h="295">
                    <a:moveTo>
                      <a:pt x="386" y="295"/>
                    </a:moveTo>
                    <a:lnTo>
                      <a:pt x="356" y="265"/>
                    </a:lnTo>
                    <a:lnTo>
                      <a:pt x="356" y="208"/>
                    </a:lnTo>
                    <a:lnTo>
                      <a:pt x="386" y="177"/>
                    </a:lnTo>
                    <a:lnTo>
                      <a:pt x="386" y="119"/>
                    </a:lnTo>
                    <a:lnTo>
                      <a:pt x="356" y="89"/>
                    </a:lnTo>
                    <a:lnTo>
                      <a:pt x="326" y="89"/>
                    </a:lnTo>
                    <a:lnTo>
                      <a:pt x="326" y="59"/>
                    </a:lnTo>
                    <a:lnTo>
                      <a:pt x="149" y="59"/>
                    </a:lnTo>
                    <a:lnTo>
                      <a:pt x="119" y="31"/>
                    </a:lnTo>
                    <a:lnTo>
                      <a:pt x="60" y="31"/>
                    </a:lnTo>
                    <a:lnTo>
                      <a:pt x="30" y="0"/>
                    </a:lnTo>
                    <a:lnTo>
                      <a:pt x="0" y="0"/>
                    </a:lnTo>
                  </a:path>
                </a:pathLst>
              </a:custGeom>
              <a:noFill/>
              <a:ln w="1588">
                <a:solidFill>
                  <a:srgbClr val="000000"/>
                </a:solidFill>
                <a:prstDash val="solid"/>
                <a:round/>
                <a:headEnd/>
                <a:tailEnd/>
              </a:ln>
            </p:spPr>
            <p:txBody>
              <a:bodyPr/>
              <a:lstStyle/>
              <a:p>
                <a:endParaRPr lang="en-GB"/>
              </a:p>
            </p:txBody>
          </p:sp>
          <p:sp>
            <p:nvSpPr>
              <p:cNvPr id="19656" name="Freeform 200"/>
              <p:cNvSpPr>
                <a:spLocks/>
              </p:cNvSpPr>
              <p:nvPr/>
            </p:nvSpPr>
            <p:spPr bwMode="auto">
              <a:xfrm>
                <a:off x="4013" y="2164"/>
                <a:ext cx="52" cy="37"/>
              </a:xfrm>
              <a:custGeom>
                <a:avLst/>
                <a:gdLst/>
                <a:ahLst/>
                <a:cxnLst>
                  <a:cxn ang="0">
                    <a:pos x="208" y="150"/>
                  </a:cxn>
                  <a:cxn ang="0">
                    <a:pos x="208" y="119"/>
                  </a:cxn>
                  <a:cxn ang="0">
                    <a:pos x="149" y="61"/>
                  </a:cxn>
                  <a:cxn ang="0">
                    <a:pos x="119" y="61"/>
                  </a:cxn>
                  <a:cxn ang="0">
                    <a:pos x="88" y="30"/>
                  </a:cxn>
                  <a:cxn ang="0">
                    <a:pos x="58" y="30"/>
                  </a:cxn>
                  <a:cxn ang="0">
                    <a:pos x="30" y="0"/>
                  </a:cxn>
                  <a:cxn ang="0">
                    <a:pos x="0" y="30"/>
                  </a:cxn>
                </a:cxnLst>
                <a:rect l="0" t="0" r="r" b="b"/>
                <a:pathLst>
                  <a:path w="208" h="150">
                    <a:moveTo>
                      <a:pt x="208" y="150"/>
                    </a:moveTo>
                    <a:lnTo>
                      <a:pt x="208" y="119"/>
                    </a:lnTo>
                    <a:lnTo>
                      <a:pt x="149" y="61"/>
                    </a:lnTo>
                    <a:lnTo>
                      <a:pt x="119" y="61"/>
                    </a:lnTo>
                    <a:lnTo>
                      <a:pt x="88" y="30"/>
                    </a:lnTo>
                    <a:lnTo>
                      <a:pt x="58" y="30"/>
                    </a:lnTo>
                    <a:lnTo>
                      <a:pt x="30" y="0"/>
                    </a:lnTo>
                    <a:lnTo>
                      <a:pt x="0" y="30"/>
                    </a:lnTo>
                  </a:path>
                </a:pathLst>
              </a:custGeom>
              <a:noFill/>
              <a:ln w="1588">
                <a:solidFill>
                  <a:srgbClr val="000000"/>
                </a:solidFill>
                <a:prstDash val="solid"/>
                <a:round/>
                <a:headEnd/>
                <a:tailEnd/>
              </a:ln>
            </p:spPr>
            <p:txBody>
              <a:bodyPr/>
              <a:lstStyle/>
              <a:p>
                <a:endParaRPr lang="en-GB"/>
              </a:p>
            </p:txBody>
          </p:sp>
          <p:sp>
            <p:nvSpPr>
              <p:cNvPr id="19657" name="Freeform 201"/>
              <p:cNvSpPr>
                <a:spLocks/>
              </p:cNvSpPr>
              <p:nvPr/>
            </p:nvSpPr>
            <p:spPr bwMode="auto">
              <a:xfrm>
                <a:off x="4050" y="2201"/>
                <a:ext cx="52" cy="200"/>
              </a:xfrm>
              <a:custGeom>
                <a:avLst/>
                <a:gdLst/>
                <a:ahLst/>
                <a:cxnLst>
                  <a:cxn ang="0">
                    <a:pos x="59" y="0"/>
                  </a:cxn>
                  <a:cxn ang="0">
                    <a:pos x="59" y="59"/>
                  </a:cxn>
                  <a:cxn ang="0">
                    <a:pos x="88" y="87"/>
                  </a:cxn>
                  <a:cxn ang="0">
                    <a:pos x="88" y="148"/>
                  </a:cxn>
                  <a:cxn ang="0">
                    <a:pos x="118" y="148"/>
                  </a:cxn>
                  <a:cxn ang="0">
                    <a:pos x="118" y="178"/>
                  </a:cxn>
                  <a:cxn ang="0">
                    <a:pos x="146" y="206"/>
                  </a:cxn>
                  <a:cxn ang="0">
                    <a:pos x="146" y="236"/>
                  </a:cxn>
                  <a:cxn ang="0">
                    <a:pos x="177" y="266"/>
                  </a:cxn>
                  <a:cxn ang="0">
                    <a:pos x="177" y="355"/>
                  </a:cxn>
                  <a:cxn ang="0">
                    <a:pos x="207" y="384"/>
                  </a:cxn>
                  <a:cxn ang="0">
                    <a:pos x="146" y="443"/>
                  </a:cxn>
                  <a:cxn ang="0">
                    <a:pos x="88" y="443"/>
                  </a:cxn>
                  <a:cxn ang="0">
                    <a:pos x="59" y="473"/>
                  </a:cxn>
                  <a:cxn ang="0">
                    <a:pos x="59" y="503"/>
                  </a:cxn>
                  <a:cxn ang="0">
                    <a:pos x="0" y="561"/>
                  </a:cxn>
                  <a:cxn ang="0">
                    <a:pos x="28" y="561"/>
                  </a:cxn>
                  <a:cxn ang="0">
                    <a:pos x="59" y="591"/>
                  </a:cxn>
                  <a:cxn ang="0">
                    <a:pos x="118" y="591"/>
                  </a:cxn>
                  <a:cxn ang="0">
                    <a:pos x="146" y="621"/>
                  </a:cxn>
                  <a:cxn ang="0">
                    <a:pos x="146" y="680"/>
                  </a:cxn>
                  <a:cxn ang="0">
                    <a:pos x="118" y="709"/>
                  </a:cxn>
                  <a:cxn ang="0">
                    <a:pos x="118" y="798"/>
                  </a:cxn>
                  <a:cxn ang="0">
                    <a:pos x="146" y="798"/>
                  </a:cxn>
                </a:cxnLst>
                <a:rect l="0" t="0" r="r" b="b"/>
                <a:pathLst>
                  <a:path w="207" h="798">
                    <a:moveTo>
                      <a:pt x="59" y="0"/>
                    </a:moveTo>
                    <a:lnTo>
                      <a:pt x="59" y="59"/>
                    </a:lnTo>
                    <a:lnTo>
                      <a:pt x="88" y="87"/>
                    </a:lnTo>
                    <a:lnTo>
                      <a:pt x="88" y="148"/>
                    </a:lnTo>
                    <a:lnTo>
                      <a:pt x="118" y="148"/>
                    </a:lnTo>
                    <a:lnTo>
                      <a:pt x="118" y="178"/>
                    </a:lnTo>
                    <a:lnTo>
                      <a:pt x="146" y="206"/>
                    </a:lnTo>
                    <a:lnTo>
                      <a:pt x="146" y="236"/>
                    </a:lnTo>
                    <a:lnTo>
                      <a:pt x="177" y="266"/>
                    </a:lnTo>
                    <a:lnTo>
                      <a:pt x="177" y="355"/>
                    </a:lnTo>
                    <a:lnTo>
                      <a:pt x="207" y="384"/>
                    </a:lnTo>
                    <a:lnTo>
                      <a:pt x="146" y="443"/>
                    </a:lnTo>
                    <a:lnTo>
                      <a:pt x="88" y="443"/>
                    </a:lnTo>
                    <a:lnTo>
                      <a:pt x="59" y="473"/>
                    </a:lnTo>
                    <a:lnTo>
                      <a:pt x="59" y="503"/>
                    </a:lnTo>
                    <a:lnTo>
                      <a:pt x="0" y="561"/>
                    </a:lnTo>
                    <a:lnTo>
                      <a:pt x="28" y="561"/>
                    </a:lnTo>
                    <a:lnTo>
                      <a:pt x="59" y="591"/>
                    </a:lnTo>
                    <a:lnTo>
                      <a:pt x="118" y="591"/>
                    </a:lnTo>
                    <a:lnTo>
                      <a:pt x="146" y="621"/>
                    </a:lnTo>
                    <a:lnTo>
                      <a:pt x="146" y="680"/>
                    </a:lnTo>
                    <a:lnTo>
                      <a:pt x="118" y="709"/>
                    </a:lnTo>
                    <a:lnTo>
                      <a:pt x="118" y="798"/>
                    </a:lnTo>
                    <a:lnTo>
                      <a:pt x="146" y="798"/>
                    </a:lnTo>
                  </a:path>
                </a:pathLst>
              </a:custGeom>
              <a:noFill/>
              <a:ln w="1588">
                <a:solidFill>
                  <a:srgbClr val="000000"/>
                </a:solidFill>
                <a:prstDash val="solid"/>
                <a:round/>
                <a:headEnd/>
                <a:tailEnd/>
              </a:ln>
            </p:spPr>
            <p:txBody>
              <a:bodyPr/>
              <a:lstStyle/>
              <a:p>
                <a:endParaRPr lang="en-GB"/>
              </a:p>
            </p:txBody>
          </p:sp>
          <p:sp>
            <p:nvSpPr>
              <p:cNvPr id="19658" name="Freeform 202"/>
              <p:cNvSpPr>
                <a:spLocks/>
              </p:cNvSpPr>
              <p:nvPr/>
            </p:nvSpPr>
            <p:spPr bwMode="auto">
              <a:xfrm>
                <a:off x="4087" y="2349"/>
                <a:ext cx="526" cy="74"/>
              </a:xfrm>
              <a:custGeom>
                <a:avLst/>
                <a:gdLst/>
                <a:ahLst/>
                <a:cxnLst>
                  <a:cxn ang="0">
                    <a:pos x="0" y="207"/>
                  </a:cxn>
                  <a:cxn ang="0">
                    <a:pos x="0" y="179"/>
                  </a:cxn>
                  <a:cxn ang="0">
                    <a:pos x="120" y="179"/>
                  </a:cxn>
                  <a:cxn ang="0">
                    <a:pos x="149" y="149"/>
                  </a:cxn>
                  <a:cxn ang="0">
                    <a:pos x="179" y="149"/>
                  </a:cxn>
                  <a:cxn ang="0">
                    <a:pos x="179" y="118"/>
                  </a:cxn>
                  <a:cxn ang="0">
                    <a:pos x="209" y="89"/>
                  </a:cxn>
                  <a:cxn ang="0">
                    <a:pos x="356" y="89"/>
                  </a:cxn>
                  <a:cxn ang="0">
                    <a:pos x="386" y="61"/>
                  </a:cxn>
                  <a:cxn ang="0">
                    <a:pos x="445" y="61"/>
                  </a:cxn>
                  <a:cxn ang="0">
                    <a:pos x="475" y="89"/>
                  </a:cxn>
                  <a:cxn ang="0">
                    <a:pos x="505" y="89"/>
                  </a:cxn>
                  <a:cxn ang="0">
                    <a:pos x="535" y="61"/>
                  </a:cxn>
                  <a:cxn ang="0">
                    <a:pos x="563" y="89"/>
                  </a:cxn>
                  <a:cxn ang="0">
                    <a:pos x="712" y="89"/>
                  </a:cxn>
                  <a:cxn ang="0">
                    <a:pos x="742" y="118"/>
                  </a:cxn>
                  <a:cxn ang="0">
                    <a:pos x="891" y="118"/>
                  </a:cxn>
                  <a:cxn ang="0">
                    <a:pos x="948" y="179"/>
                  </a:cxn>
                  <a:cxn ang="0">
                    <a:pos x="1037" y="179"/>
                  </a:cxn>
                  <a:cxn ang="0">
                    <a:pos x="1068" y="207"/>
                  </a:cxn>
                  <a:cxn ang="0">
                    <a:pos x="1098" y="207"/>
                  </a:cxn>
                  <a:cxn ang="0">
                    <a:pos x="1098" y="179"/>
                  </a:cxn>
                  <a:cxn ang="0">
                    <a:pos x="1128" y="179"/>
                  </a:cxn>
                  <a:cxn ang="0">
                    <a:pos x="1155" y="207"/>
                  </a:cxn>
                  <a:cxn ang="0">
                    <a:pos x="1186" y="179"/>
                  </a:cxn>
                  <a:cxn ang="0">
                    <a:pos x="1216" y="179"/>
                  </a:cxn>
                  <a:cxn ang="0">
                    <a:pos x="1246" y="207"/>
                  </a:cxn>
                  <a:cxn ang="0">
                    <a:pos x="1275" y="179"/>
                  </a:cxn>
                  <a:cxn ang="0">
                    <a:pos x="1335" y="237"/>
                  </a:cxn>
                  <a:cxn ang="0">
                    <a:pos x="1335" y="207"/>
                  </a:cxn>
                  <a:cxn ang="0">
                    <a:pos x="1365" y="207"/>
                  </a:cxn>
                  <a:cxn ang="0">
                    <a:pos x="1393" y="179"/>
                  </a:cxn>
                  <a:cxn ang="0">
                    <a:pos x="1453" y="179"/>
                  </a:cxn>
                  <a:cxn ang="0">
                    <a:pos x="1453" y="237"/>
                  </a:cxn>
                  <a:cxn ang="0">
                    <a:pos x="1483" y="268"/>
                  </a:cxn>
                  <a:cxn ang="0">
                    <a:pos x="1483" y="237"/>
                  </a:cxn>
                  <a:cxn ang="0">
                    <a:pos x="1512" y="237"/>
                  </a:cxn>
                  <a:cxn ang="0">
                    <a:pos x="1542" y="207"/>
                  </a:cxn>
                  <a:cxn ang="0">
                    <a:pos x="1572" y="207"/>
                  </a:cxn>
                  <a:cxn ang="0">
                    <a:pos x="1601" y="237"/>
                  </a:cxn>
                  <a:cxn ang="0">
                    <a:pos x="1630" y="237"/>
                  </a:cxn>
                  <a:cxn ang="0">
                    <a:pos x="1660" y="207"/>
                  </a:cxn>
                  <a:cxn ang="0">
                    <a:pos x="1721" y="207"/>
                  </a:cxn>
                  <a:cxn ang="0">
                    <a:pos x="1721" y="237"/>
                  </a:cxn>
                  <a:cxn ang="0">
                    <a:pos x="1778" y="297"/>
                  </a:cxn>
                  <a:cxn ang="0">
                    <a:pos x="1808" y="297"/>
                  </a:cxn>
                  <a:cxn ang="0">
                    <a:pos x="1839" y="268"/>
                  </a:cxn>
                  <a:cxn ang="0">
                    <a:pos x="1808" y="268"/>
                  </a:cxn>
                  <a:cxn ang="0">
                    <a:pos x="1808" y="207"/>
                  </a:cxn>
                  <a:cxn ang="0">
                    <a:pos x="1778" y="179"/>
                  </a:cxn>
                  <a:cxn ang="0">
                    <a:pos x="1808" y="149"/>
                  </a:cxn>
                  <a:cxn ang="0">
                    <a:pos x="1808" y="89"/>
                  </a:cxn>
                  <a:cxn ang="0">
                    <a:pos x="1839" y="61"/>
                  </a:cxn>
                  <a:cxn ang="0">
                    <a:pos x="1867" y="61"/>
                  </a:cxn>
                  <a:cxn ang="0">
                    <a:pos x="1867" y="30"/>
                  </a:cxn>
                  <a:cxn ang="0">
                    <a:pos x="1958" y="30"/>
                  </a:cxn>
                  <a:cxn ang="0">
                    <a:pos x="1985" y="0"/>
                  </a:cxn>
                  <a:cxn ang="0">
                    <a:pos x="2046" y="0"/>
                  </a:cxn>
                  <a:cxn ang="0">
                    <a:pos x="2076" y="30"/>
                  </a:cxn>
                  <a:cxn ang="0">
                    <a:pos x="2104" y="30"/>
                  </a:cxn>
                </a:cxnLst>
                <a:rect l="0" t="0" r="r" b="b"/>
                <a:pathLst>
                  <a:path w="2104" h="297">
                    <a:moveTo>
                      <a:pt x="0" y="207"/>
                    </a:moveTo>
                    <a:lnTo>
                      <a:pt x="0" y="179"/>
                    </a:lnTo>
                    <a:lnTo>
                      <a:pt x="120" y="179"/>
                    </a:lnTo>
                    <a:lnTo>
                      <a:pt x="149" y="149"/>
                    </a:lnTo>
                    <a:lnTo>
                      <a:pt x="179" y="149"/>
                    </a:lnTo>
                    <a:lnTo>
                      <a:pt x="179" y="118"/>
                    </a:lnTo>
                    <a:lnTo>
                      <a:pt x="209" y="89"/>
                    </a:lnTo>
                    <a:lnTo>
                      <a:pt x="356" y="89"/>
                    </a:lnTo>
                    <a:lnTo>
                      <a:pt x="386" y="61"/>
                    </a:lnTo>
                    <a:lnTo>
                      <a:pt x="445" y="61"/>
                    </a:lnTo>
                    <a:lnTo>
                      <a:pt x="475" y="89"/>
                    </a:lnTo>
                    <a:lnTo>
                      <a:pt x="505" y="89"/>
                    </a:lnTo>
                    <a:lnTo>
                      <a:pt x="535" y="61"/>
                    </a:lnTo>
                    <a:lnTo>
                      <a:pt x="563" y="89"/>
                    </a:lnTo>
                    <a:lnTo>
                      <a:pt x="712" y="89"/>
                    </a:lnTo>
                    <a:lnTo>
                      <a:pt x="742" y="118"/>
                    </a:lnTo>
                    <a:lnTo>
                      <a:pt x="891" y="118"/>
                    </a:lnTo>
                    <a:lnTo>
                      <a:pt x="948" y="179"/>
                    </a:lnTo>
                    <a:lnTo>
                      <a:pt x="1037" y="179"/>
                    </a:lnTo>
                    <a:lnTo>
                      <a:pt x="1068" y="207"/>
                    </a:lnTo>
                    <a:lnTo>
                      <a:pt x="1098" y="207"/>
                    </a:lnTo>
                    <a:lnTo>
                      <a:pt x="1098" y="179"/>
                    </a:lnTo>
                    <a:lnTo>
                      <a:pt x="1128" y="179"/>
                    </a:lnTo>
                    <a:lnTo>
                      <a:pt x="1155" y="207"/>
                    </a:lnTo>
                    <a:lnTo>
                      <a:pt x="1186" y="179"/>
                    </a:lnTo>
                    <a:lnTo>
                      <a:pt x="1216" y="179"/>
                    </a:lnTo>
                    <a:lnTo>
                      <a:pt x="1246" y="207"/>
                    </a:lnTo>
                    <a:lnTo>
                      <a:pt x="1275" y="179"/>
                    </a:lnTo>
                    <a:lnTo>
                      <a:pt x="1335" y="237"/>
                    </a:lnTo>
                    <a:lnTo>
                      <a:pt x="1335" y="207"/>
                    </a:lnTo>
                    <a:lnTo>
                      <a:pt x="1365" y="207"/>
                    </a:lnTo>
                    <a:lnTo>
                      <a:pt x="1393" y="179"/>
                    </a:lnTo>
                    <a:lnTo>
                      <a:pt x="1453" y="179"/>
                    </a:lnTo>
                    <a:lnTo>
                      <a:pt x="1453" y="237"/>
                    </a:lnTo>
                    <a:lnTo>
                      <a:pt x="1483" y="268"/>
                    </a:lnTo>
                    <a:lnTo>
                      <a:pt x="1483" y="237"/>
                    </a:lnTo>
                    <a:lnTo>
                      <a:pt x="1512" y="237"/>
                    </a:lnTo>
                    <a:lnTo>
                      <a:pt x="1542" y="207"/>
                    </a:lnTo>
                    <a:lnTo>
                      <a:pt x="1572" y="207"/>
                    </a:lnTo>
                    <a:lnTo>
                      <a:pt x="1601" y="237"/>
                    </a:lnTo>
                    <a:lnTo>
                      <a:pt x="1630" y="237"/>
                    </a:lnTo>
                    <a:lnTo>
                      <a:pt x="1660" y="207"/>
                    </a:lnTo>
                    <a:lnTo>
                      <a:pt x="1721" y="207"/>
                    </a:lnTo>
                    <a:lnTo>
                      <a:pt x="1721" y="237"/>
                    </a:lnTo>
                    <a:lnTo>
                      <a:pt x="1778" y="297"/>
                    </a:lnTo>
                    <a:lnTo>
                      <a:pt x="1808" y="297"/>
                    </a:lnTo>
                    <a:lnTo>
                      <a:pt x="1839" y="268"/>
                    </a:lnTo>
                    <a:lnTo>
                      <a:pt x="1808" y="268"/>
                    </a:lnTo>
                    <a:lnTo>
                      <a:pt x="1808" y="207"/>
                    </a:lnTo>
                    <a:lnTo>
                      <a:pt x="1778" y="179"/>
                    </a:lnTo>
                    <a:lnTo>
                      <a:pt x="1808" y="149"/>
                    </a:lnTo>
                    <a:lnTo>
                      <a:pt x="1808" y="89"/>
                    </a:lnTo>
                    <a:lnTo>
                      <a:pt x="1839" y="61"/>
                    </a:lnTo>
                    <a:lnTo>
                      <a:pt x="1867" y="61"/>
                    </a:lnTo>
                    <a:lnTo>
                      <a:pt x="1867" y="30"/>
                    </a:lnTo>
                    <a:lnTo>
                      <a:pt x="1958" y="30"/>
                    </a:lnTo>
                    <a:lnTo>
                      <a:pt x="1985" y="0"/>
                    </a:lnTo>
                    <a:lnTo>
                      <a:pt x="2046" y="0"/>
                    </a:lnTo>
                    <a:lnTo>
                      <a:pt x="2076" y="30"/>
                    </a:lnTo>
                    <a:lnTo>
                      <a:pt x="2104" y="30"/>
                    </a:lnTo>
                  </a:path>
                </a:pathLst>
              </a:custGeom>
              <a:noFill/>
              <a:ln w="1588">
                <a:solidFill>
                  <a:srgbClr val="000000"/>
                </a:solidFill>
                <a:prstDash val="solid"/>
                <a:round/>
                <a:headEnd/>
                <a:tailEnd/>
              </a:ln>
            </p:spPr>
            <p:txBody>
              <a:bodyPr/>
              <a:lstStyle/>
              <a:p>
                <a:endParaRPr lang="en-GB"/>
              </a:p>
            </p:txBody>
          </p:sp>
          <p:sp>
            <p:nvSpPr>
              <p:cNvPr id="19659" name="Freeform 203"/>
              <p:cNvSpPr>
                <a:spLocks/>
              </p:cNvSpPr>
              <p:nvPr/>
            </p:nvSpPr>
            <p:spPr bwMode="auto">
              <a:xfrm>
                <a:off x="4035" y="2401"/>
                <a:ext cx="89" cy="207"/>
              </a:xfrm>
              <a:custGeom>
                <a:avLst/>
                <a:gdLst/>
                <a:ahLst/>
                <a:cxnLst>
                  <a:cxn ang="0">
                    <a:pos x="0" y="801"/>
                  </a:cxn>
                  <a:cxn ang="0">
                    <a:pos x="31" y="829"/>
                  </a:cxn>
                  <a:cxn ang="0">
                    <a:pos x="61" y="829"/>
                  </a:cxn>
                  <a:cxn ang="0">
                    <a:pos x="61" y="801"/>
                  </a:cxn>
                  <a:cxn ang="0">
                    <a:pos x="31" y="770"/>
                  </a:cxn>
                  <a:cxn ang="0">
                    <a:pos x="31" y="711"/>
                  </a:cxn>
                  <a:cxn ang="0">
                    <a:pos x="0" y="683"/>
                  </a:cxn>
                  <a:cxn ang="0">
                    <a:pos x="0" y="652"/>
                  </a:cxn>
                  <a:cxn ang="0">
                    <a:pos x="31" y="622"/>
                  </a:cxn>
                  <a:cxn ang="0">
                    <a:pos x="31" y="592"/>
                  </a:cxn>
                  <a:cxn ang="0">
                    <a:pos x="207" y="415"/>
                  </a:cxn>
                  <a:cxn ang="0">
                    <a:pos x="238" y="415"/>
                  </a:cxn>
                  <a:cxn ang="0">
                    <a:pos x="298" y="356"/>
                  </a:cxn>
                  <a:cxn ang="0">
                    <a:pos x="327" y="356"/>
                  </a:cxn>
                  <a:cxn ang="0">
                    <a:pos x="327" y="327"/>
                  </a:cxn>
                  <a:cxn ang="0">
                    <a:pos x="356" y="327"/>
                  </a:cxn>
                  <a:cxn ang="0">
                    <a:pos x="356" y="297"/>
                  </a:cxn>
                  <a:cxn ang="0">
                    <a:pos x="327" y="267"/>
                  </a:cxn>
                  <a:cxn ang="0">
                    <a:pos x="327" y="236"/>
                  </a:cxn>
                  <a:cxn ang="0">
                    <a:pos x="356" y="236"/>
                  </a:cxn>
                  <a:cxn ang="0">
                    <a:pos x="356" y="209"/>
                  </a:cxn>
                  <a:cxn ang="0">
                    <a:pos x="327" y="209"/>
                  </a:cxn>
                  <a:cxn ang="0">
                    <a:pos x="298" y="179"/>
                  </a:cxn>
                  <a:cxn ang="0">
                    <a:pos x="298" y="149"/>
                  </a:cxn>
                  <a:cxn ang="0">
                    <a:pos x="207" y="61"/>
                  </a:cxn>
                  <a:cxn ang="0">
                    <a:pos x="207" y="0"/>
                  </a:cxn>
                </a:cxnLst>
                <a:rect l="0" t="0" r="r" b="b"/>
                <a:pathLst>
                  <a:path w="356" h="829">
                    <a:moveTo>
                      <a:pt x="0" y="801"/>
                    </a:moveTo>
                    <a:lnTo>
                      <a:pt x="31" y="829"/>
                    </a:lnTo>
                    <a:lnTo>
                      <a:pt x="61" y="829"/>
                    </a:lnTo>
                    <a:lnTo>
                      <a:pt x="61" y="801"/>
                    </a:lnTo>
                    <a:lnTo>
                      <a:pt x="31" y="770"/>
                    </a:lnTo>
                    <a:lnTo>
                      <a:pt x="31" y="711"/>
                    </a:lnTo>
                    <a:lnTo>
                      <a:pt x="0" y="683"/>
                    </a:lnTo>
                    <a:lnTo>
                      <a:pt x="0" y="652"/>
                    </a:lnTo>
                    <a:lnTo>
                      <a:pt x="31" y="622"/>
                    </a:lnTo>
                    <a:lnTo>
                      <a:pt x="31" y="592"/>
                    </a:lnTo>
                    <a:lnTo>
                      <a:pt x="207" y="415"/>
                    </a:lnTo>
                    <a:lnTo>
                      <a:pt x="238" y="415"/>
                    </a:lnTo>
                    <a:lnTo>
                      <a:pt x="298" y="356"/>
                    </a:lnTo>
                    <a:lnTo>
                      <a:pt x="327" y="356"/>
                    </a:lnTo>
                    <a:lnTo>
                      <a:pt x="327" y="327"/>
                    </a:lnTo>
                    <a:lnTo>
                      <a:pt x="356" y="327"/>
                    </a:lnTo>
                    <a:lnTo>
                      <a:pt x="356" y="297"/>
                    </a:lnTo>
                    <a:lnTo>
                      <a:pt x="327" y="267"/>
                    </a:lnTo>
                    <a:lnTo>
                      <a:pt x="327" y="236"/>
                    </a:lnTo>
                    <a:lnTo>
                      <a:pt x="356" y="236"/>
                    </a:lnTo>
                    <a:lnTo>
                      <a:pt x="356" y="209"/>
                    </a:lnTo>
                    <a:lnTo>
                      <a:pt x="327" y="209"/>
                    </a:lnTo>
                    <a:lnTo>
                      <a:pt x="298" y="179"/>
                    </a:lnTo>
                    <a:lnTo>
                      <a:pt x="298" y="149"/>
                    </a:lnTo>
                    <a:lnTo>
                      <a:pt x="207" y="61"/>
                    </a:lnTo>
                    <a:lnTo>
                      <a:pt x="207" y="0"/>
                    </a:lnTo>
                  </a:path>
                </a:pathLst>
              </a:custGeom>
              <a:noFill/>
              <a:ln w="1588">
                <a:solidFill>
                  <a:srgbClr val="000000"/>
                </a:solidFill>
                <a:prstDash val="solid"/>
                <a:round/>
                <a:headEnd/>
                <a:tailEnd/>
              </a:ln>
            </p:spPr>
            <p:txBody>
              <a:bodyPr/>
              <a:lstStyle/>
              <a:p>
                <a:endParaRPr lang="en-GB"/>
              </a:p>
            </p:txBody>
          </p:sp>
          <p:sp>
            <p:nvSpPr>
              <p:cNvPr id="19660" name="Freeform 204"/>
              <p:cNvSpPr>
                <a:spLocks/>
              </p:cNvSpPr>
              <p:nvPr/>
            </p:nvSpPr>
            <p:spPr bwMode="auto">
              <a:xfrm>
                <a:off x="4613" y="2335"/>
                <a:ext cx="578" cy="429"/>
              </a:xfrm>
              <a:custGeom>
                <a:avLst/>
                <a:gdLst/>
                <a:ahLst/>
                <a:cxnLst>
                  <a:cxn ang="0">
                    <a:pos x="1897" y="1685"/>
                  </a:cxn>
                  <a:cxn ang="0">
                    <a:pos x="1897" y="1657"/>
                  </a:cxn>
                  <a:cxn ang="0">
                    <a:pos x="1928" y="1567"/>
                  </a:cxn>
                  <a:cxn ang="0">
                    <a:pos x="2015" y="1538"/>
                  </a:cxn>
                  <a:cxn ang="0">
                    <a:pos x="2283" y="1479"/>
                  </a:cxn>
                  <a:cxn ang="0">
                    <a:pos x="2313" y="1390"/>
                  </a:cxn>
                  <a:cxn ang="0">
                    <a:pos x="2283" y="1329"/>
                  </a:cxn>
                  <a:cxn ang="0">
                    <a:pos x="2253" y="1241"/>
                  </a:cxn>
                  <a:cxn ang="0">
                    <a:pos x="2222" y="1154"/>
                  </a:cxn>
                  <a:cxn ang="0">
                    <a:pos x="2253" y="1123"/>
                  </a:cxn>
                  <a:cxn ang="0">
                    <a:pos x="2222" y="1065"/>
                  </a:cxn>
                  <a:cxn ang="0">
                    <a:pos x="2313" y="1004"/>
                  </a:cxn>
                  <a:cxn ang="0">
                    <a:pos x="2283" y="886"/>
                  </a:cxn>
                  <a:cxn ang="0">
                    <a:pos x="2222" y="916"/>
                  </a:cxn>
                  <a:cxn ang="0">
                    <a:pos x="2165" y="886"/>
                  </a:cxn>
                  <a:cxn ang="0">
                    <a:pos x="2135" y="856"/>
                  </a:cxn>
                  <a:cxn ang="0">
                    <a:pos x="2015" y="798"/>
                  </a:cxn>
                  <a:cxn ang="0">
                    <a:pos x="1958" y="828"/>
                  </a:cxn>
                  <a:cxn ang="0">
                    <a:pos x="1897" y="798"/>
                  </a:cxn>
                  <a:cxn ang="0">
                    <a:pos x="1808" y="768"/>
                  </a:cxn>
                  <a:cxn ang="0">
                    <a:pos x="1721" y="798"/>
                  </a:cxn>
                  <a:cxn ang="0">
                    <a:pos x="1630" y="738"/>
                  </a:cxn>
                  <a:cxn ang="0">
                    <a:pos x="1601" y="679"/>
                  </a:cxn>
                  <a:cxn ang="0">
                    <a:pos x="1512" y="620"/>
                  </a:cxn>
                  <a:cxn ang="0">
                    <a:pos x="1364" y="650"/>
                  </a:cxn>
                  <a:cxn ang="0">
                    <a:pos x="1305" y="679"/>
                  </a:cxn>
                  <a:cxn ang="0">
                    <a:pos x="1186" y="620"/>
                  </a:cxn>
                  <a:cxn ang="0">
                    <a:pos x="1098" y="650"/>
                  </a:cxn>
                  <a:cxn ang="0">
                    <a:pos x="1039" y="620"/>
                  </a:cxn>
                  <a:cxn ang="0">
                    <a:pos x="1009" y="531"/>
                  </a:cxn>
                  <a:cxn ang="0">
                    <a:pos x="979" y="473"/>
                  </a:cxn>
                  <a:cxn ang="0">
                    <a:pos x="948" y="413"/>
                  </a:cxn>
                  <a:cxn ang="0">
                    <a:pos x="891" y="382"/>
                  </a:cxn>
                  <a:cxn ang="0">
                    <a:pos x="830" y="354"/>
                  </a:cxn>
                  <a:cxn ang="0">
                    <a:pos x="741" y="354"/>
                  </a:cxn>
                  <a:cxn ang="0">
                    <a:pos x="684" y="325"/>
                  </a:cxn>
                  <a:cxn ang="0">
                    <a:pos x="653" y="264"/>
                  </a:cxn>
                  <a:cxn ang="0">
                    <a:pos x="593" y="236"/>
                  </a:cxn>
                  <a:cxn ang="0">
                    <a:pos x="653" y="206"/>
                  </a:cxn>
                  <a:cxn ang="0">
                    <a:pos x="684" y="146"/>
                  </a:cxn>
                  <a:cxn ang="0">
                    <a:pos x="593" y="87"/>
                  </a:cxn>
                  <a:cxn ang="0">
                    <a:pos x="565" y="27"/>
                  </a:cxn>
                  <a:cxn ang="0">
                    <a:pos x="534" y="0"/>
                  </a:cxn>
                  <a:cxn ang="0">
                    <a:pos x="268" y="27"/>
                  </a:cxn>
                  <a:cxn ang="0">
                    <a:pos x="179" y="0"/>
                  </a:cxn>
                  <a:cxn ang="0">
                    <a:pos x="119" y="57"/>
                  </a:cxn>
                  <a:cxn ang="0">
                    <a:pos x="0" y="87"/>
                  </a:cxn>
                </a:cxnLst>
                <a:rect l="0" t="0" r="r" b="b"/>
                <a:pathLst>
                  <a:path w="2313" h="1715">
                    <a:moveTo>
                      <a:pt x="1897" y="1715"/>
                    </a:moveTo>
                    <a:lnTo>
                      <a:pt x="1897" y="1685"/>
                    </a:lnTo>
                    <a:lnTo>
                      <a:pt x="1928" y="1657"/>
                    </a:lnTo>
                    <a:lnTo>
                      <a:pt x="1897" y="1657"/>
                    </a:lnTo>
                    <a:lnTo>
                      <a:pt x="1897" y="1567"/>
                    </a:lnTo>
                    <a:lnTo>
                      <a:pt x="1928" y="1567"/>
                    </a:lnTo>
                    <a:lnTo>
                      <a:pt x="1958" y="1538"/>
                    </a:lnTo>
                    <a:lnTo>
                      <a:pt x="2015" y="1538"/>
                    </a:lnTo>
                    <a:lnTo>
                      <a:pt x="2015" y="1479"/>
                    </a:lnTo>
                    <a:lnTo>
                      <a:pt x="2283" y="1479"/>
                    </a:lnTo>
                    <a:lnTo>
                      <a:pt x="2283" y="1420"/>
                    </a:lnTo>
                    <a:lnTo>
                      <a:pt x="2313" y="1390"/>
                    </a:lnTo>
                    <a:lnTo>
                      <a:pt x="2313" y="1329"/>
                    </a:lnTo>
                    <a:lnTo>
                      <a:pt x="2283" y="1329"/>
                    </a:lnTo>
                    <a:lnTo>
                      <a:pt x="2283" y="1272"/>
                    </a:lnTo>
                    <a:lnTo>
                      <a:pt x="2253" y="1241"/>
                    </a:lnTo>
                    <a:lnTo>
                      <a:pt x="2222" y="1241"/>
                    </a:lnTo>
                    <a:lnTo>
                      <a:pt x="2222" y="1154"/>
                    </a:lnTo>
                    <a:lnTo>
                      <a:pt x="2283" y="1154"/>
                    </a:lnTo>
                    <a:lnTo>
                      <a:pt x="2253" y="1123"/>
                    </a:lnTo>
                    <a:lnTo>
                      <a:pt x="2222" y="1123"/>
                    </a:lnTo>
                    <a:lnTo>
                      <a:pt x="2222" y="1065"/>
                    </a:lnTo>
                    <a:lnTo>
                      <a:pt x="2253" y="1065"/>
                    </a:lnTo>
                    <a:lnTo>
                      <a:pt x="2313" y="1004"/>
                    </a:lnTo>
                    <a:lnTo>
                      <a:pt x="2283" y="975"/>
                    </a:lnTo>
                    <a:lnTo>
                      <a:pt x="2283" y="886"/>
                    </a:lnTo>
                    <a:lnTo>
                      <a:pt x="2253" y="886"/>
                    </a:lnTo>
                    <a:lnTo>
                      <a:pt x="2222" y="916"/>
                    </a:lnTo>
                    <a:lnTo>
                      <a:pt x="2194" y="916"/>
                    </a:lnTo>
                    <a:lnTo>
                      <a:pt x="2165" y="886"/>
                    </a:lnTo>
                    <a:lnTo>
                      <a:pt x="2135" y="886"/>
                    </a:lnTo>
                    <a:lnTo>
                      <a:pt x="2135" y="856"/>
                    </a:lnTo>
                    <a:lnTo>
                      <a:pt x="2076" y="856"/>
                    </a:lnTo>
                    <a:lnTo>
                      <a:pt x="2015" y="798"/>
                    </a:lnTo>
                    <a:lnTo>
                      <a:pt x="1985" y="828"/>
                    </a:lnTo>
                    <a:lnTo>
                      <a:pt x="1958" y="828"/>
                    </a:lnTo>
                    <a:lnTo>
                      <a:pt x="1928" y="798"/>
                    </a:lnTo>
                    <a:lnTo>
                      <a:pt x="1897" y="798"/>
                    </a:lnTo>
                    <a:lnTo>
                      <a:pt x="1867" y="768"/>
                    </a:lnTo>
                    <a:lnTo>
                      <a:pt x="1808" y="768"/>
                    </a:lnTo>
                    <a:lnTo>
                      <a:pt x="1778" y="738"/>
                    </a:lnTo>
                    <a:lnTo>
                      <a:pt x="1721" y="798"/>
                    </a:lnTo>
                    <a:lnTo>
                      <a:pt x="1690" y="768"/>
                    </a:lnTo>
                    <a:lnTo>
                      <a:pt x="1630" y="738"/>
                    </a:lnTo>
                    <a:lnTo>
                      <a:pt x="1601" y="709"/>
                    </a:lnTo>
                    <a:lnTo>
                      <a:pt x="1601" y="679"/>
                    </a:lnTo>
                    <a:lnTo>
                      <a:pt x="1541" y="620"/>
                    </a:lnTo>
                    <a:lnTo>
                      <a:pt x="1512" y="620"/>
                    </a:lnTo>
                    <a:lnTo>
                      <a:pt x="1483" y="650"/>
                    </a:lnTo>
                    <a:lnTo>
                      <a:pt x="1364" y="650"/>
                    </a:lnTo>
                    <a:lnTo>
                      <a:pt x="1305" y="709"/>
                    </a:lnTo>
                    <a:lnTo>
                      <a:pt x="1305" y="679"/>
                    </a:lnTo>
                    <a:lnTo>
                      <a:pt x="1246" y="679"/>
                    </a:lnTo>
                    <a:lnTo>
                      <a:pt x="1186" y="620"/>
                    </a:lnTo>
                    <a:lnTo>
                      <a:pt x="1128" y="620"/>
                    </a:lnTo>
                    <a:lnTo>
                      <a:pt x="1098" y="650"/>
                    </a:lnTo>
                    <a:lnTo>
                      <a:pt x="1067" y="650"/>
                    </a:lnTo>
                    <a:lnTo>
                      <a:pt x="1039" y="620"/>
                    </a:lnTo>
                    <a:lnTo>
                      <a:pt x="1009" y="620"/>
                    </a:lnTo>
                    <a:lnTo>
                      <a:pt x="1009" y="531"/>
                    </a:lnTo>
                    <a:lnTo>
                      <a:pt x="979" y="500"/>
                    </a:lnTo>
                    <a:lnTo>
                      <a:pt x="979" y="473"/>
                    </a:lnTo>
                    <a:lnTo>
                      <a:pt x="948" y="443"/>
                    </a:lnTo>
                    <a:lnTo>
                      <a:pt x="948" y="413"/>
                    </a:lnTo>
                    <a:lnTo>
                      <a:pt x="891" y="413"/>
                    </a:lnTo>
                    <a:lnTo>
                      <a:pt x="891" y="382"/>
                    </a:lnTo>
                    <a:lnTo>
                      <a:pt x="860" y="354"/>
                    </a:lnTo>
                    <a:lnTo>
                      <a:pt x="830" y="354"/>
                    </a:lnTo>
                    <a:lnTo>
                      <a:pt x="802" y="382"/>
                    </a:lnTo>
                    <a:lnTo>
                      <a:pt x="741" y="354"/>
                    </a:lnTo>
                    <a:lnTo>
                      <a:pt x="653" y="354"/>
                    </a:lnTo>
                    <a:lnTo>
                      <a:pt x="684" y="325"/>
                    </a:lnTo>
                    <a:lnTo>
                      <a:pt x="653" y="325"/>
                    </a:lnTo>
                    <a:lnTo>
                      <a:pt x="653" y="264"/>
                    </a:lnTo>
                    <a:lnTo>
                      <a:pt x="623" y="236"/>
                    </a:lnTo>
                    <a:lnTo>
                      <a:pt x="593" y="236"/>
                    </a:lnTo>
                    <a:lnTo>
                      <a:pt x="593" y="206"/>
                    </a:lnTo>
                    <a:lnTo>
                      <a:pt x="653" y="206"/>
                    </a:lnTo>
                    <a:lnTo>
                      <a:pt x="684" y="175"/>
                    </a:lnTo>
                    <a:lnTo>
                      <a:pt x="684" y="146"/>
                    </a:lnTo>
                    <a:lnTo>
                      <a:pt x="653" y="146"/>
                    </a:lnTo>
                    <a:lnTo>
                      <a:pt x="593" y="87"/>
                    </a:lnTo>
                    <a:lnTo>
                      <a:pt x="593" y="57"/>
                    </a:lnTo>
                    <a:lnTo>
                      <a:pt x="565" y="27"/>
                    </a:lnTo>
                    <a:lnTo>
                      <a:pt x="534" y="27"/>
                    </a:lnTo>
                    <a:lnTo>
                      <a:pt x="534" y="0"/>
                    </a:lnTo>
                    <a:lnTo>
                      <a:pt x="298" y="0"/>
                    </a:lnTo>
                    <a:lnTo>
                      <a:pt x="268" y="27"/>
                    </a:lnTo>
                    <a:lnTo>
                      <a:pt x="209" y="27"/>
                    </a:lnTo>
                    <a:lnTo>
                      <a:pt x="179" y="0"/>
                    </a:lnTo>
                    <a:lnTo>
                      <a:pt x="119" y="0"/>
                    </a:lnTo>
                    <a:lnTo>
                      <a:pt x="119" y="57"/>
                    </a:lnTo>
                    <a:lnTo>
                      <a:pt x="91" y="87"/>
                    </a:lnTo>
                    <a:lnTo>
                      <a:pt x="0" y="87"/>
                    </a:lnTo>
                  </a:path>
                </a:pathLst>
              </a:custGeom>
              <a:noFill/>
              <a:ln w="1588">
                <a:solidFill>
                  <a:srgbClr val="000000"/>
                </a:solidFill>
                <a:prstDash val="solid"/>
                <a:round/>
                <a:headEnd/>
                <a:tailEnd/>
              </a:ln>
            </p:spPr>
            <p:txBody>
              <a:bodyPr/>
              <a:lstStyle/>
              <a:p>
                <a:endParaRPr lang="en-GB"/>
              </a:p>
            </p:txBody>
          </p:sp>
        </p:grpSp>
        <p:grpSp>
          <p:nvGrpSpPr>
            <p:cNvPr id="4" name="Group 205"/>
            <p:cNvGrpSpPr>
              <a:grpSpLocks/>
            </p:cNvGrpSpPr>
            <p:nvPr/>
          </p:nvGrpSpPr>
          <p:grpSpPr bwMode="auto">
            <a:xfrm>
              <a:off x="2175" y="736"/>
              <a:ext cx="3608" cy="3611"/>
              <a:chOff x="2175" y="736"/>
              <a:chExt cx="3608" cy="3611"/>
            </a:xfrm>
          </p:grpSpPr>
          <p:sp>
            <p:nvSpPr>
              <p:cNvPr id="19662" name="Freeform 206"/>
              <p:cNvSpPr>
                <a:spLocks/>
              </p:cNvSpPr>
              <p:nvPr/>
            </p:nvSpPr>
            <p:spPr bwMode="auto">
              <a:xfrm>
                <a:off x="5087" y="2756"/>
                <a:ext cx="74" cy="45"/>
              </a:xfrm>
              <a:custGeom>
                <a:avLst/>
                <a:gdLst/>
                <a:ahLst/>
                <a:cxnLst>
                  <a:cxn ang="0">
                    <a:pos x="61" y="178"/>
                  </a:cxn>
                  <a:cxn ang="0">
                    <a:pos x="61" y="148"/>
                  </a:cxn>
                  <a:cxn ang="0">
                    <a:pos x="88" y="119"/>
                  </a:cxn>
                  <a:cxn ang="0">
                    <a:pos x="179" y="119"/>
                  </a:cxn>
                  <a:cxn ang="0">
                    <a:pos x="207" y="90"/>
                  </a:cxn>
                  <a:cxn ang="0">
                    <a:pos x="238" y="90"/>
                  </a:cxn>
                  <a:cxn ang="0">
                    <a:pos x="268" y="60"/>
                  </a:cxn>
                  <a:cxn ang="0">
                    <a:pos x="297" y="90"/>
                  </a:cxn>
                  <a:cxn ang="0">
                    <a:pos x="297" y="0"/>
                  </a:cxn>
                  <a:cxn ang="0">
                    <a:pos x="207" y="0"/>
                  </a:cxn>
                  <a:cxn ang="0">
                    <a:pos x="179" y="30"/>
                  </a:cxn>
                  <a:cxn ang="0">
                    <a:pos x="0" y="30"/>
                  </a:cxn>
                </a:cxnLst>
                <a:rect l="0" t="0" r="r" b="b"/>
                <a:pathLst>
                  <a:path w="297" h="178">
                    <a:moveTo>
                      <a:pt x="61" y="178"/>
                    </a:moveTo>
                    <a:lnTo>
                      <a:pt x="61" y="148"/>
                    </a:lnTo>
                    <a:lnTo>
                      <a:pt x="88" y="119"/>
                    </a:lnTo>
                    <a:lnTo>
                      <a:pt x="179" y="119"/>
                    </a:lnTo>
                    <a:lnTo>
                      <a:pt x="207" y="90"/>
                    </a:lnTo>
                    <a:lnTo>
                      <a:pt x="238" y="90"/>
                    </a:lnTo>
                    <a:lnTo>
                      <a:pt x="268" y="60"/>
                    </a:lnTo>
                    <a:lnTo>
                      <a:pt x="297" y="90"/>
                    </a:lnTo>
                    <a:lnTo>
                      <a:pt x="297" y="0"/>
                    </a:lnTo>
                    <a:lnTo>
                      <a:pt x="207" y="0"/>
                    </a:lnTo>
                    <a:lnTo>
                      <a:pt x="179" y="30"/>
                    </a:lnTo>
                    <a:lnTo>
                      <a:pt x="0" y="30"/>
                    </a:lnTo>
                  </a:path>
                </a:pathLst>
              </a:custGeom>
              <a:noFill/>
              <a:ln w="1588">
                <a:solidFill>
                  <a:srgbClr val="000000"/>
                </a:solidFill>
                <a:prstDash val="solid"/>
                <a:round/>
                <a:headEnd/>
                <a:tailEnd/>
              </a:ln>
            </p:spPr>
            <p:txBody>
              <a:bodyPr/>
              <a:lstStyle/>
              <a:p>
                <a:endParaRPr lang="en-GB"/>
              </a:p>
            </p:txBody>
          </p:sp>
          <p:sp>
            <p:nvSpPr>
              <p:cNvPr id="19663" name="Freeform 207"/>
              <p:cNvSpPr>
                <a:spLocks/>
              </p:cNvSpPr>
              <p:nvPr/>
            </p:nvSpPr>
            <p:spPr bwMode="auto">
              <a:xfrm>
                <a:off x="4665" y="2764"/>
                <a:ext cx="422" cy="229"/>
              </a:xfrm>
              <a:custGeom>
                <a:avLst/>
                <a:gdLst/>
                <a:ahLst/>
                <a:cxnLst>
                  <a:cxn ang="0">
                    <a:pos x="1512" y="30"/>
                  </a:cxn>
                  <a:cxn ang="0">
                    <a:pos x="1421" y="89"/>
                  </a:cxn>
                  <a:cxn ang="0">
                    <a:pos x="1332" y="148"/>
                  </a:cxn>
                  <a:cxn ang="0">
                    <a:pos x="1184" y="179"/>
                  </a:cxn>
                  <a:cxn ang="0">
                    <a:pos x="1096" y="179"/>
                  </a:cxn>
                  <a:cxn ang="0">
                    <a:pos x="977" y="237"/>
                  </a:cxn>
                  <a:cxn ang="0">
                    <a:pos x="946" y="237"/>
                  </a:cxn>
                  <a:cxn ang="0">
                    <a:pos x="889" y="298"/>
                  </a:cxn>
                  <a:cxn ang="0">
                    <a:pos x="800" y="325"/>
                  </a:cxn>
                  <a:cxn ang="0">
                    <a:pos x="712" y="325"/>
                  </a:cxn>
                  <a:cxn ang="0">
                    <a:pos x="651" y="298"/>
                  </a:cxn>
                  <a:cxn ang="0">
                    <a:pos x="563" y="298"/>
                  </a:cxn>
                  <a:cxn ang="0">
                    <a:pos x="563" y="325"/>
                  </a:cxn>
                  <a:cxn ang="0">
                    <a:pos x="593" y="355"/>
                  </a:cxn>
                  <a:cxn ang="0">
                    <a:pos x="739" y="416"/>
                  </a:cxn>
                  <a:cxn ang="0">
                    <a:pos x="739" y="474"/>
                  </a:cxn>
                  <a:cxn ang="0">
                    <a:pos x="830" y="444"/>
                  </a:cxn>
                  <a:cxn ang="0">
                    <a:pos x="919" y="593"/>
                  </a:cxn>
                  <a:cxn ang="0">
                    <a:pos x="1007" y="623"/>
                  </a:cxn>
                  <a:cxn ang="0">
                    <a:pos x="1066" y="623"/>
                  </a:cxn>
                  <a:cxn ang="0">
                    <a:pos x="1184" y="593"/>
                  </a:cxn>
                  <a:cxn ang="0">
                    <a:pos x="1332" y="593"/>
                  </a:cxn>
                  <a:cxn ang="0">
                    <a:pos x="1303" y="623"/>
                  </a:cxn>
                  <a:cxn ang="0">
                    <a:pos x="1126" y="681"/>
                  </a:cxn>
                  <a:cxn ang="0">
                    <a:pos x="1007" y="741"/>
                  </a:cxn>
                  <a:cxn ang="0">
                    <a:pos x="858" y="771"/>
                  </a:cxn>
                  <a:cxn ang="0">
                    <a:pos x="770" y="829"/>
                  </a:cxn>
                  <a:cxn ang="0">
                    <a:pos x="593" y="918"/>
                  </a:cxn>
                  <a:cxn ang="0">
                    <a:pos x="502" y="859"/>
                  </a:cxn>
                  <a:cxn ang="0">
                    <a:pos x="563" y="741"/>
                  </a:cxn>
                  <a:cxn ang="0">
                    <a:pos x="502" y="681"/>
                  </a:cxn>
                  <a:cxn ang="0">
                    <a:pos x="414" y="623"/>
                  </a:cxn>
                  <a:cxn ang="0">
                    <a:pos x="325" y="593"/>
                  </a:cxn>
                  <a:cxn ang="0">
                    <a:pos x="296" y="534"/>
                  </a:cxn>
                  <a:cxn ang="0">
                    <a:pos x="384" y="474"/>
                  </a:cxn>
                  <a:cxn ang="0">
                    <a:pos x="475" y="444"/>
                  </a:cxn>
                  <a:cxn ang="0">
                    <a:pos x="563" y="416"/>
                  </a:cxn>
                  <a:cxn ang="0">
                    <a:pos x="475" y="355"/>
                  </a:cxn>
                  <a:cxn ang="0">
                    <a:pos x="356" y="325"/>
                  </a:cxn>
                  <a:cxn ang="0">
                    <a:pos x="237" y="355"/>
                  </a:cxn>
                  <a:cxn ang="0">
                    <a:pos x="89" y="325"/>
                  </a:cxn>
                  <a:cxn ang="0">
                    <a:pos x="29" y="267"/>
                  </a:cxn>
                  <a:cxn ang="0">
                    <a:pos x="29" y="237"/>
                  </a:cxn>
                  <a:cxn ang="0">
                    <a:pos x="147" y="237"/>
                  </a:cxn>
                  <a:cxn ang="0">
                    <a:pos x="147" y="207"/>
                  </a:cxn>
                  <a:cxn ang="0">
                    <a:pos x="29" y="148"/>
                  </a:cxn>
                </a:cxnLst>
                <a:rect l="0" t="0" r="r" b="b"/>
                <a:pathLst>
                  <a:path w="1688" h="918">
                    <a:moveTo>
                      <a:pt x="1688" y="0"/>
                    </a:moveTo>
                    <a:lnTo>
                      <a:pt x="1688" y="30"/>
                    </a:lnTo>
                    <a:lnTo>
                      <a:pt x="1512" y="30"/>
                    </a:lnTo>
                    <a:lnTo>
                      <a:pt x="1481" y="60"/>
                    </a:lnTo>
                    <a:lnTo>
                      <a:pt x="1451" y="60"/>
                    </a:lnTo>
                    <a:lnTo>
                      <a:pt x="1421" y="89"/>
                    </a:lnTo>
                    <a:lnTo>
                      <a:pt x="1392" y="89"/>
                    </a:lnTo>
                    <a:lnTo>
                      <a:pt x="1332" y="118"/>
                    </a:lnTo>
                    <a:lnTo>
                      <a:pt x="1332" y="148"/>
                    </a:lnTo>
                    <a:lnTo>
                      <a:pt x="1303" y="118"/>
                    </a:lnTo>
                    <a:lnTo>
                      <a:pt x="1244" y="118"/>
                    </a:lnTo>
                    <a:lnTo>
                      <a:pt x="1184" y="179"/>
                    </a:lnTo>
                    <a:lnTo>
                      <a:pt x="1155" y="148"/>
                    </a:lnTo>
                    <a:lnTo>
                      <a:pt x="1126" y="148"/>
                    </a:lnTo>
                    <a:lnTo>
                      <a:pt x="1096" y="179"/>
                    </a:lnTo>
                    <a:lnTo>
                      <a:pt x="1066" y="179"/>
                    </a:lnTo>
                    <a:lnTo>
                      <a:pt x="1007" y="237"/>
                    </a:lnTo>
                    <a:lnTo>
                      <a:pt x="977" y="237"/>
                    </a:lnTo>
                    <a:lnTo>
                      <a:pt x="977" y="267"/>
                    </a:lnTo>
                    <a:lnTo>
                      <a:pt x="946" y="298"/>
                    </a:lnTo>
                    <a:lnTo>
                      <a:pt x="946" y="237"/>
                    </a:lnTo>
                    <a:lnTo>
                      <a:pt x="919" y="237"/>
                    </a:lnTo>
                    <a:lnTo>
                      <a:pt x="919" y="267"/>
                    </a:lnTo>
                    <a:lnTo>
                      <a:pt x="889" y="298"/>
                    </a:lnTo>
                    <a:lnTo>
                      <a:pt x="858" y="298"/>
                    </a:lnTo>
                    <a:lnTo>
                      <a:pt x="830" y="325"/>
                    </a:lnTo>
                    <a:lnTo>
                      <a:pt x="800" y="325"/>
                    </a:lnTo>
                    <a:lnTo>
                      <a:pt x="770" y="355"/>
                    </a:lnTo>
                    <a:lnTo>
                      <a:pt x="739" y="325"/>
                    </a:lnTo>
                    <a:lnTo>
                      <a:pt x="712" y="325"/>
                    </a:lnTo>
                    <a:lnTo>
                      <a:pt x="682" y="355"/>
                    </a:lnTo>
                    <a:lnTo>
                      <a:pt x="682" y="325"/>
                    </a:lnTo>
                    <a:lnTo>
                      <a:pt x="651" y="298"/>
                    </a:lnTo>
                    <a:lnTo>
                      <a:pt x="651" y="325"/>
                    </a:lnTo>
                    <a:lnTo>
                      <a:pt x="593" y="325"/>
                    </a:lnTo>
                    <a:lnTo>
                      <a:pt x="563" y="298"/>
                    </a:lnTo>
                    <a:lnTo>
                      <a:pt x="532" y="298"/>
                    </a:lnTo>
                    <a:lnTo>
                      <a:pt x="532" y="325"/>
                    </a:lnTo>
                    <a:lnTo>
                      <a:pt x="563" y="325"/>
                    </a:lnTo>
                    <a:lnTo>
                      <a:pt x="563" y="355"/>
                    </a:lnTo>
                    <a:lnTo>
                      <a:pt x="593" y="386"/>
                    </a:lnTo>
                    <a:lnTo>
                      <a:pt x="593" y="355"/>
                    </a:lnTo>
                    <a:lnTo>
                      <a:pt x="651" y="386"/>
                    </a:lnTo>
                    <a:lnTo>
                      <a:pt x="712" y="386"/>
                    </a:lnTo>
                    <a:lnTo>
                      <a:pt x="739" y="416"/>
                    </a:lnTo>
                    <a:lnTo>
                      <a:pt x="770" y="416"/>
                    </a:lnTo>
                    <a:lnTo>
                      <a:pt x="739" y="444"/>
                    </a:lnTo>
                    <a:lnTo>
                      <a:pt x="739" y="474"/>
                    </a:lnTo>
                    <a:lnTo>
                      <a:pt x="800" y="416"/>
                    </a:lnTo>
                    <a:lnTo>
                      <a:pt x="800" y="444"/>
                    </a:lnTo>
                    <a:lnTo>
                      <a:pt x="830" y="444"/>
                    </a:lnTo>
                    <a:lnTo>
                      <a:pt x="889" y="504"/>
                    </a:lnTo>
                    <a:lnTo>
                      <a:pt x="919" y="534"/>
                    </a:lnTo>
                    <a:lnTo>
                      <a:pt x="919" y="593"/>
                    </a:lnTo>
                    <a:lnTo>
                      <a:pt x="946" y="593"/>
                    </a:lnTo>
                    <a:lnTo>
                      <a:pt x="977" y="623"/>
                    </a:lnTo>
                    <a:lnTo>
                      <a:pt x="1007" y="623"/>
                    </a:lnTo>
                    <a:lnTo>
                      <a:pt x="1007" y="593"/>
                    </a:lnTo>
                    <a:lnTo>
                      <a:pt x="1037" y="623"/>
                    </a:lnTo>
                    <a:lnTo>
                      <a:pt x="1066" y="623"/>
                    </a:lnTo>
                    <a:lnTo>
                      <a:pt x="1126" y="562"/>
                    </a:lnTo>
                    <a:lnTo>
                      <a:pt x="1155" y="593"/>
                    </a:lnTo>
                    <a:lnTo>
                      <a:pt x="1184" y="593"/>
                    </a:lnTo>
                    <a:lnTo>
                      <a:pt x="1214" y="562"/>
                    </a:lnTo>
                    <a:lnTo>
                      <a:pt x="1303" y="562"/>
                    </a:lnTo>
                    <a:lnTo>
                      <a:pt x="1332" y="593"/>
                    </a:lnTo>
                    <a:lnTo>
                      <a:pt x="1362" y="593"/>
                    </a:lnTo>
                    <a:lnTo>
                      <a:pt x="1332" y="623"/>
                    </a:lnTo>
                    <a:lnTo>
                      <a:pt x="1303" y="623"/>
                    </a:lnTo>
                    <a:lnTo>
                      <a:pt x="1303" y="711"/>
                    </a:lnTo>
                    <a:lnTo>
                      <a:pt x="1155" y="711"/>
                    </a:lnTo>
                    <a:lnTo>
                      <a:pt x="1126" y="681"/>
                    </a:lnTo>
                    <a:lnTo>
                      <a:pt x="1037" y="681"/>
                    </a:lnTo>
                    <a:lnTo>
                      <a:pt x="1037" y="711"/>
                    </a:lnTo>
                    <a:lnTo>
                      <a:pt x="1007" y="741"/>
                    </a:lnTo>
                    <a:lnTo>
                      <a:pt x="977" y="741"/>
                    </a:lnTo>
                    <a:lnTo>
                      <a:pt x="946" y="771"/>
                    </a:lnTo>
                    <a:lnTo>
                      <a:pt x="858" y="771"/>
                    </a:lnTo>
                    <a:lnTo>
                      <a:pt x="830" y="799"/>
                    </a:lnTo>
                    <a:lnTo>
                      <a:pt x="800" y="799"/>
                    </a:lnTo>
                    <a:lnTo>
                      <a:pt x="770" y="829"/>
                    </a:lnTo>
                    <a:lnTo>
                      <a:pt x="770" y="859"/>
                    </a:lnTo>
                    <a:lnTo>
                      <a:pt x="712" y="918"/>
                    </a:lnTo>
                    <a:lnTo>
                      <a:pt x="593" y="918"/>
                    </a:lnTo>
                    <a:lnTo>
                      <a:pt x="563" y="889"/>
                    </a:lnTo>
                    <a:lnTo>
                      <a:pt x="532" y="889"/>
                    </a:lnTo>
                    <a:lnTo>
                      <a:pt x="502" y="859"/>
                    </a:lnTo>
                    <a:lnTo>
                      <a:pt x="532" y="859"/>
                    </a:lnTo>
                    <a:lnTo>
                      <a:pt x="532" y="771"/>
                    </a:lnTo>
                    <a:lnTo>
                      <a:pt x="563" y="741"/>
                    </a:lnTo>
                    <a:lnTo>
                      <a:pt x="532" y="711"/>
                    </a:lnTo>
                    <a:lnTo>
                      <a:pt x="532" y="681"/>
                    </a:lnTo>
                    <a:lnTo>
                      <a:pt x="502" y="681"/>
                    </a:lnTo>
                    <a:lnTo>
                      <a:pt x="475" y="652"/>
                    </a:lnTo>
                    <a:lnTo>
                      <a:pt x="444" y="652"/>
                    </a:lnTo>
                    <a:lnTo>
                      <a:pt x="414" y="623"/>
                    </a:lnTo>
                    <a:lnTo>
                      <a:pt x="384" y="623"/>
                    </a:lnTo>
                    <a:lnTo>
                      <a:pt x="356" y="593"/>
                    </a:lnTo>
                    <a:lnTo>
                      <a:pt x="325" y="593"/>
                    </a:lnTo>
                    <a:lnTo>
                      <a:pt x="266" y="623"/>
                    </a:lnTo>
                    <a:lnTo>
                      <a:pt x="237" y="593"/>
                    </a:lnTo>
                    <a:lnTo>
                      <a:pt x="296" y="534"/>
                    </a:lnTo>
                    <a:lnTo>
                      <a:pt x="325" y="534"/>
                    </a:lnTo>
                    <a:lnTo>
                      <a:pt x="325" y="504"/>
                    </a:lnTo>
                    <a:lnTo>
                      <a:pt x="384" y="474"/>
                    </a:lnTo>
                    <a:lnTo>
                      <a:pt x="414" y="474"/>
                    </a:lnTo>
                    <a:lnTo>
                      <a:pt x="444" y="444"/>
                    </a:lnTo>
                    <a:lnTo>
                      <a:pt x="475" y="444"/>
                    </a:lnTo>
                    <a:lnTo>
                      <a:pt x="502" y="416"/>
                    </a:lnTo>
                    <a:lnTo>
                      <a:pt x="532" y="444"/>
                    </a:lnTo>
                    <a:lnTo>
                      <a:pt x="563" y="416"/>
                    </a:lnTo>
                    <a:lnTo>
                      <a:pt x="502" y="355"/>
                    </a:lnTo>
                    <a:lnTo>
                      <a:pt x="502" y="325"/>
                    </a:lnTo>
                    <a:lnTo>
                      <a:pt x="475" y="355"/>
                    </a:lnTo>
                    <a:lnTo>
                      <a:pt x="414" y="355"/>
                    </a:lnTo>
                    <a:lnTo>
                      <a:pt x="384" y="325"/>
                    </a:lnTo>
                    <a:lnTo>
                      <a:pt x="356" y="325"/>
                    </a:lnTo>
                    <a:lnTo>
                      <a:pt x="325" y="355"/>
                    </a:lnTo>
                    <a:lnTo>
                      <a:pt x="266" y="325"/>
                    </a:lnTo>
                    <a:lnTo>
                      <a:pt x="237" y="355"/>
                    </a:lnTo>
                    <a:lnTo>
                      <a:pt x="177" y="355"/>
                    </a:lnTo>
                    <a:lnTo>
                      <a:pt x="147" y="325"/>
                    </a:lnTo>
                    <a:lnTo>
                      <a:pt x="89" y="325"/>
                    </a:lnTo>
                    <a:lnTo>
                      <a:pt x="89" y="298"/>
                    </a:lnTo>
                    <a:lnTo>
                      <a:pt x="59" y="298"/>
                    </a:lnTo>
                    <a:lnTo>
                      <a:pt x="29" y="267"/>
                    </a:lnTo>
                    <a:lnTo>
                      <a:pt x="59" y="267"/>
                    </a:lnTo>
                    <a:lnTo>
                      <a:pt x="59" y="237"/>
                    </a:lnTo>
                    <a:lnTo>
                      <a:pt x="29" y="237"/>
                    </a:lnTo>
                    <a:lnTo>
                      <a:pt x="0" y="207"/>
                    </a:lnTo>
                    <a:lnTo>
                      <a:pt x="118" y="207"/>
                    </a:lnTo>
                    <a:lnTo>
                      <a:pt x="147" y="237"/>
                    </a:lnTo>
                    <a:lnTo>
                      <a:pt x="207" y="179"/>
                    </a:lnTo>
                    <a:lnTo>
                      <a:pt x="177" y="179"/>
                    </a:lnTo>
                    <a:lnTo>
                      <a:pt x="147" y="207"/>
                    </a:lnTo>
                    <a:lnTo>
                      <a:pt x="118" y="179"/>
                    </a:lnTo>
                    <a:lnTo>
                      <a:pt x="59" y="179"/>
                    </a:lnTo>
                    <a:lnTo>
                      <a:pt x="29" y="148"/>
                    </a:lnTo>
                  </a:path>
                </a:pathLst>
              </a:custGeom>
              <a:noFill/>
              <a:ln w="1588">
                <a:solidFill>
                  <a:srgbClr val="000000"/>
                </a:solidFill>
                <a:prstDash val="solid"/>
                <a:round/>
                <a:headEnd/>
                <a:tailEnd/>
              </a:ln>
            </p:spPr>
            <p:txBody>
              <a:bodyPr/>
              <a:lstStyle/>
              <a:p>
                <a:endParaRPr lang="en-GB"/>
              </a:p>
            </p:txBody>
          </p:sp>
          <p:sp>
            <p:nvSpPr>
              <p:cNvPr id="19664" name="Rectangle 208"/>
              <p:cNvSpPr>
                <a:spLocks noChangeArrowheads="1"/>
              </p:cNvSpPr>
              <p:nvPr/>
            </p:nvSpPr>
            <p:spPr bwMode="auto">
              <a:xfrm>
                <a:off x="5102" y="2801"/>
                <a:ext cx="7" cy="7"/>
              </a:xfrm>
              <a:prstGeom prst="rect">
                <a:avLst/>
              </a:prstGeom>
              <a:noFill/>
              <a:ln w="1588">
                <a:solidFill>
                  <a:srgbClr val="000000"/>
                </a:solidFill>
                <a:miter lim="800000"/>
                <a:headEnd/>
                <a:tailEnd/>
              </a:ln>
            </p:spPr>
            <p:txBody>
              <a:bodyPr/>
              <a:lstStyle/>
              <a:p>
                <a:endParaRPr lang="en-GB"/>
              </a:p>
            </p:txBody>
          </p:sp>
          <p:sp>
            <p:nvSpPr>
              <p:cNvPr id="19665" name="Freeform 209"/>
              <p:cNvSpPr>
                <a:spLocks/>
              </p:cNvSpPr>
              <p:nvPr/>
            </p:nvSpPr>
            <p:spPr bwMode="auto">
              <a:xfrm>
                <a:off x="5006" y="2801"/>
                <a:ext cx="251" cy="281"/>
              </a:xfrm>
              <a:custGeom>
                <a:avLst/>
                <a:gdLst/>
                <a:ahLst/>
                <a:cxnLst>
                  <a:cxn ang="0">
                    <a:pos x="1007" y="1125"/>
                  </a:cxn>
                  <a:cxn ang="0">
                    <a:pos x="979" y="1125"/>
                  </a:cxn>
                  <a:cxn ang="0">
                    <a:pos x="949" y="1097"/>
                  </a:cxn>
                  <a:cxn ang="0">
                    <a:pos x="949" y="1067"/>
                  </a:cxn>
                  <a:cxn ang="0">
                    <a:pos x="919" y="1067"/>
                  </a:cxn>
                  <a:cxn ang="0">
                    <a:pos x="771" y="918"/>
                  </a:cxn>
                  <a:cxn ang="0">
                    <a:pos x="742" y="918"/>
                  </a:cxn>
                  <a:cxn ang="0">
                    <a:pos x="682" y="859"/>
                  </a:cxn>
                  <a:cxn ang="0">
                    <a:pos x="651" y="859"/>
                  </a:cxn>
                  <a:cxn ang="0">
                    <a:pos x="594" y="800"/>
                  </a:cxn>
                  <a:cxn ang="0">
                    <a:pos x="505" y="800"/>
                  </a:cxn>
                  <a:cxn ang="0">
                    <a:pos x="475" y="770"/>
                  </a:cxn>
                  <a:cxn ang="0">
                    <a:pos x="444" y="770"/>
                  </a:cxn>
                  <a:cxn ang="0">
                    <a:pos x="444" y="741"/>
                  </a:cxn>
                  <a:cxn ang="0">
                    <a:pos x="387" y="711"/>
                  </a:cxn>
                  <a:cxn ang="0">
                    <a:pos x="326" y="651"/>
                  </a:cxn>
                  <a:cxn ang="0">
                    <a:pos x="326" y="681"/>
                  </a:cxn>
                  <a:cxn ang="0">
                    <a:pos x="237" y="681"/>
                  </a:cxn>
                  <a:cxn ang="0">
                    <a:pos x="237" y="651"/>
                  </a:cxn>
                  <a:cxn ang="0">
                    <a:pos x="177" y="593"/>
                  </a:cxn>
                  <a:cxn ang="0">
                    <a:pos x="150" y="593"/>
                  </a:cxn>
                  <a:cxn ang="0">
                    <a:pos x="150" y="563"/>
                  </a:cxn>
                  <a:cxn ang="0">
                    <a:pos x="119" y="563"/>
                  </a:cxn>
                  <a:cxn ang="0">
                    <a:pos x="89" y="533"/>
                  </a:cxn>
                  <a:cxn ang="0">
                    <a:pos x="0" y="533"/>
                  </a:cxn>
                  <a:cxn ang="0">
                    <a:pos x="0" y="504"/>
                  </a:cxn>
                  <a:cxn ang="0">
                    <a:pos x="30" y="504"/>
                  </a:cxn>
                  <a:cxn ang="0">
                    <a:pos x="59" y="475"/>
                  </a:cxn>
                  <a:cxn ang="0">
                    <a:pos x="30" y="475"/>
                  </a:cxn>
                  <a:cxn ang="0">
                    <a:pos x="30" y="414"/>
                  </a:cxn>
                  <a:cxn ang="0">
                    <a:pos x="59" y="414"/>
                  </a:cxn>
                  <a:cxn ang="0">
                    <a:pos x="119" y="445"/>
                  </a:cxn>
                  <a:cxn ang="0">
                    <a:pos x="119" y="475"/>
                  </a:cxn>
                  <a:cxn ang="0">
                    <a:pos x="177" y="475"/>
                  </a:cxn>
                  <a:cxn ang="0">
                    <a:pos x="207" y="445"/>
                  </a:cxn>
                  <a:cxn ang="0">
                    <a:pos x="268" y="475"/>
                  </a:cxn>
                  <a:cxn ang="0">
                    <a:pos x="296" y="445"/>
                  </a:cxn>
                  <a:cxn ang="0">
                    <a:pos x="268" y="414"/>
                  </a:cxn>
                  <a:cxn ang="0">
                    <a:pos x="268" y="386"/>
                  </a:cxn>
                  <a:cxn ang="0">
                    <a:pos x="237" y="414"/>
                  </a:cxn>
                  <a:cxn ang="0">
                    <a:pos x="237" y="356"/>
                  </a:cxn>
                  <a:cxn ang="0">
                    <a:pos x="268" y="356"/>
                  </a:cxn>
                  <a:cxn ang="0">
                    <a:pos x="268" y="326"/>
                  </a:cxn>
                  <a:cxn ang="0">
                    <a:pos x="296" y="296"/>
                  </a:cxn>
                  <a:cxn ang="0">
                    <a:pos x="296" y="238"/>
                  </a:cxn>
                  <a:cxn ang="0">
                    <a:pos x="326" y="207"/>
                  </a:cxn>
                  <a:cxn ang="0">
                    <a:pos x="326" y="238"/>
                  </a:cxn>
                  <a:cxn ang="0">
                    <a:pos x="357" y="268"/>
                  </a:cxn>
                  <a:cxn ang="0">
                    <a:pos x="357" y="207"/>
                  </a:cxn>
                  <a:cxn ang="0">
                    <a:pos x="387" y="177"/>
                  </a:cxn>
                  <a:cxn ang="0">
                    <a:pos x="414" y="207"/>
                  </a:cxn>
                  <a:cxn ang="0">
                    <a:pos x="444" y="207"/>
                  </a:cxn>
                  <a:cxn ang="0">
                    <a:pos x="475" y="238"/>
                  </a:cxn>
                  <a:cxn ang="0">
                    <a:pos x="475" y="207"/>
                  </a:cxn>
                  <a:cxn ang="0">
                    <a:pos x="444" y="177"/>
                  </a:cxn>
                  <a:cxn ang="0">
                    <a:pos x="414" y="177"/>
                  </a:cxn>
                  <a:cxn ang="0">
                    <a:pos x="326" y="89"/>
                  </a:cxn>
                  <a:cxn ang="0">
                    <a:pos x="296" y="119"/>
                  </a:cxn>
                  <a:cxn ang="0">
                    <a:pos x="237" y="59"/>
                  </a:cxn>
                  <a:cxn ang="0">
                    <a:pos x="237" y="31"/>
                  </a:cxn>
                  <a:cxn ang="0">
                    <a:pos x="296" y="31"/>
                  </a:cxn>
                  <a:cxn ang="0">
                    <a:pos x="326" y="0"/>
                  </a:cxn>
                  <a:cxn ang="0">
                    <a:pos x="387" y="0"/>
                  </a:cxn>
                </a:cxnLst>
                <a:rect l="0" t="0" r="r" b="b"/>
                <a:pathLst>
                  <a:path w="1007" h="1125">
                    <a:moveTo>
                      <a:pt x="1007" y="1125"/>
                    </a:moveTo>
                    <a:lnTo>
                      <a:pt x="979" y="1125"/>
                    </a:lnTo>
                    <a:lnTo>
                      <a:pt x="949" y="1097"/>
                    </a:lnTo>
                    <a:lnTo>
                      <a:pt x="949" y="1067"/>
                    </a:lnTo>
                    <a:lnTo>
                      <a:pt x="919" y="1067"/>
                    </a:lnTo>
                    <a:lnTo>
                      <a:pt x="771" y="918"/>
                    </a:lnTo>
                    <a:lnTo>
                      <a:pt x="742" y="918"/>
                    </a:lnTo>
                    <a:lnTo>
                      <a:pt x="682" y="859"/>
                    </a:lnTo>
                    <a:lnTo>
                      <a:pt x="651" y="859"/>
                    </a:lnTo>
                    <a:lnTo>
                      <a:pt x="594" y="800"/>
                    </a:lnTo>
                    <a:lnTo>
                      <a:pt x="505" y="800"/>
                    </a:lnTo>
                    <a:lnTo>
                      <a:pt x="475" y="770"/>
                    </a:lnTo>
                    <a:lnTo>
                      <a:pt x="444" y="770"/>
                    </a:lnTo>
                    <a:lnTo>
                      <a:pt x="444" y="741"/>
                    </a:lnTo>
                    <a:lnTo>
                      <a:pt x="387" y="711"/>
                    </a:lnTo>
                    <a:lnTo>
                      <a:pt x="326" y="651"/>
                    </a:lnTo>
                    <a:lnTo>
                      <a:pt x="326" y="681"/>
                    </a:lnTo>
                    <a:lnTo>
                      <a:pt x="237" y="681"/>
                    </a:lnTo>
                    <a:lnTo>
                      <a:pt x="237" y="651"/>
                    </a:lnTo>
                    <a:lnTo>
                      <a:pt x="177" y="593"/>
                    </a:lnTo>
                    <a:lnTo>
                      <a:pt x="150" y="593"/>
                    </a:lnTo>
                    <a:lnTo>
                      <a:pt x="150" y="563"/>
                    </a:lnTo>
                    <a:lnTo>
                      <a:pt x="119" y="563"/>
                    </a:lnTo>
                    <a:lnTo>
                      <a:pt x="89" y="533"/>
                    </a:lnTo>
                    <a:lnTo>
                      <a:pt x="0" y="533"/>
                    </a:lnTo>
                    <a:lnTo>
                      <a:pt x="0" y="504"/>
                    </a:lnTo>
                    <a:lnTo>
                      <a:pt x="30" y="504"/>
                    </a:lnTo>
                    <a:lnTo>
                      <a:pt x="59" y="475"/>
                    </a:lnTo>
                    <a:lnTo>
                      <a:pt x="30" y="475"/>
                    </a:lnTo>
                    <a:lnTo>
                      <a:pt x="30" y="414"/>
                    </a:lnTo>
                    <a:lnTo>
                      <a:pt x="59" y="414"/>
                    </a:lnTo>
                    <a:lnTo>
                      <a:pt x="119" y="445"/>
                    </a:lnTo>
                    <a:lnTo>
                      <a:pt x="119" y="475"/>
                    </a:lnTo>
                    <a:lnTo>
                      <a:pt x="177" y="475"/>
                    </a:lnTo>
                    <a:lnTo>
                      <a:pt x="207" y="445"/>
                    </a:lnTo>
                    <a:lnTo>
                      <a:pt x="268" y="475"/>
                    </a:lnTo>
                    <a:lnTo>
                      <a:pt x="296" y="445"/>
                    </a:lnTo>
                    <a:lnTo>
                      <a:pt x="268" y="414"/>
                    </a:lnTo>
                    <a:lnTo>
                      <a:pt x="268" y="386"/>
                    </a:lnTo>
                    <a:lnTo>
                      <a:pt x="237" y="414"/>
                    </a:lnTo>
                    <a:lnTo>
                      <a:pt x="237" y="356"/>
                    </a:lnTo>
                    <a:lnTo>
                      <a:pt x="268" y="356"/>
                    </a:lnTo>
                    <a:lnTo>
                      <a:pt x="268" y="326"/>
                    </a:lnTo>
                    <a:lnTo>
                      <a:pt x="296" y="296"/>
                    </a:lnTo>
                    <a:lnTo>
                      <a:pt x="296" y="238"/>
                    </a:lnTo>
                    <a:lnTo>
                      <a:pt x="326" y="207"/>
                    </a:lnTo>
                    <a:lnTo>
                      <a:pt x="326" y="238"/>
                    </a:lnTo>
                    <a:lnTo>
                      <a:pt x="357" y="268"/>
                    </a:lnTo>
                    <a:lnTo>
                      <a:pt x="357" y="207"/>
                    </a:lnTo>
                    <a:lnTo>
                      <a:pt x="387" y="177"/>
                    </a:lnTo>
                    <a:lnTo>
                      <a:pt x="414" y="207"/>
                    </a:lnTo>
                    <a:lnTo>
                      <a:pt x="444" y="207"/>
                    </a:lnTo>
                    <a:lnTo>
                      <a:pt x="475" y="238"/>
                    </a:lnTo>
                    <a:lnTo>
                      <a:pt x="475" y="207"/>
                    </a:lnTo>
                    <a:lnTo>
                      <a:pt x="444" y="177"/>
                    </a:lnTo>
                    <a:lnTo>
                      <a:pt x="414" y="177"/>
                    </a:lnTo>
                    <a:lnTo>
                      <a:pt x="326" y="89"/>
                    </a:lnTo>
                    <a:lnTo>
                      <a:pt x="296" y="119"/>
                    </a:lnTo>
                    <a:lnTo>
                      <a:pt x="237" y="59"/>
                    </a:lnTo>
                    <a:lnTo>
                      <a:pt x="237" y="31"/>
                    </a:lnTo>
                    <a:lnTo>
                      <a:pt x="296" y="31"/>
                    </a:lnTo>
                    <a:lnTo>
                      <a:pt x="326" y="0"/>
                    </a:lnTo>
                    <a:lnTo>
                      <a:pt x="387" y="0"/>
                    </a:lnTo>
                  </a:path>
                </a:pathLst>
              </a:custGeom>
              <a:noFill/>
              <a:ln w="1588">
                <a:solidFill>
                  <a:srgbClr val="000000"/>
                </a:solidFill>
                <a:prstDash val="solid"/>
                <a:round/>
                <a:headEnd/>
                <a:tailEnd/>
              </a:ln>
            </p:spPr>
            <p:txBody>
              <a:bodyPr/>
              <a:lstStyle/>
              <a:p>
                <a:endParaRPr lang="en-GB"/>
              </a:p>
            </p:txBody>
          </p:sp>
          <p:sp>
            <p:nvSpPr>
              <p:cNvPr id="19666" name="Freeform 210"/>
              <p:cNvSpPr>
                <a:spLocks/>
              </p:cNvSpPr>
              <p:nvPr/>
            </p:nvSpPr>
            <p:spPr bwMode="auto">
              <a:xfrm>
                <a:off x="4443" y="3186"/>
                <a:ext cx="941" cy="103"/>
              </a:xfrm>
              <a:custGeom>
                <a:avLst/>
                <a:gdLst/>
                <a:ahLst/>
                <a:cxnLst>
                  <a:cxn ang="0">
                    <a:pos x="3705" y="268"/>
                  </a:cxn>
                  <a:cxn ang="0">
                    <a:pos x="3645" y="295"/>
                  </a:cxn>
                  <a:cxn ang="0">
                    <a:pos x="3557" y="325"/>
                  </a:cxn>
                  <a:cxn ang="0">
                    <a:pos x="3496" y="355"/>
                  </a:cxn>
                  <a:cxn ang="0">
                    <a:pos x="3408" y="386"/>
                  </a:cxn>
                  <a:cxn ang="0">
                    <a:pos x="3350" y="386"/>
                  </a:cxn>
                  <a:cxn ang="0">
                    <a:pos x="3231" y="355"/>
                  </a:cxn>
                  <a:cxn ang="0">
                    <a:pos x="3023" y="386"/>
                  </a:cxn>
                  <a:cxn ang="0">
                    <a:pos x="2934" y="414"/>
                  </a:cxn>
                  <a:cxn ang="0">
                    <a:pos x="2846" y="386"/>
                  </a:cxn>
                  <a:cxn ang="0">
                    <a:pos x="2727" y="325"/>
                  </a:cxn>
                  <a:cxn ang="0">
                    <a:pos x="2609" y="355"/>
                  </a:cxn>
                  <a:cxn ang="0">
                    <a:pos x="2548" y="325"/>
                  </a:cxn>
                  <a:cxn ang="0">
                    <a:pos x="2402" y="268"/>
                  </a:cxn>
                  <a:cxn ang="0">
                    <a:pos x="2341" y="295"/>
                  </a:cxn>
                  <a:cxn ang="0">
                    <a:pos x="2252" y="177"/>
                  </a:cxn>
                  <a:cxn ang="0">
                    <a:pos x="2134" y="148"/>
                  </a:cxn>
                  <a:cxn ang="0">
                    <a:pos x="2074" y="148"/>
                  </a:cxn>
                  <a:cxn ang="0">
                    <a:pos x="1986" y="118"/>
                  </a:cxn>
                  <a:cxn ang="0">
                    <a:pos x="1956" y="59"/>
                  </a:cxn>
                  <a:cxn ang="0">
                    <a:pos x="1956" y="30"/>
                  </a:cxn>
                  <a:cxn ang="0">
                    <a:pos x="1927" y="30"/>
                  </a:cxn>
                  <a:cxn ang="0">
                    <a:pos x="1572" y="59"/>
                  </a:cxn>
                  <a:cxn ang="0">
                    <a:pos x="1483" y="30"/>
                  </a:cxn>
                  <a:cxn ang="0">
                    <a:pos x="1392" y="59"/>
                  </a:cxn>
                  <a:cxn ang="0">
                    <a:pos x="1304" y="89"/>
                  </a:cxn>
                  <a:cxn ang="0">
                    <a:pos x="1246" y="118"/>
                  </a:cxn>
                  <a:cxn ang="0">
                    <a:pos x="1186" y="148"/>
                  </a:cxn>
                  <a:cxn ang="0">
                    <a:pos x="1127" y="177"/>
                  </a:cxn>
                  <a:cxn ang="0">
                    <a:pos x="1067" y="207"/>
                  </a:cxn>
                  <a:cxn ang="0">
                    <a:pos x="1008" y="237"/>
                  </a:cxn>
                  <a:cxn ang="0">
                    <a:pos x="949" y="268"/>
                  </a:cxn>
                  <a:cxn ang="0">
                    <a:pos x="919" y="355"/>
                  </a:cxn>
                  <a:cxn ang="0">
                    <a:pos x="772" y="325"/>
                  </a:cxn>
                  <a:cxn ang="0">
                    <a:pos x="653" y="295"/>
                  </a:cxn>
                  <a:cxn ang="0">
                    <a:pos x="444" y="325"/>
                  </a:cxn>
                  <a:cxn ang="0">
                    <a:pos x="355" y="295"/>
                  </a:cxn>
                  <a:cxn ang="0">
                    <a:pos x="298" y="295"/>
                  </a:cxn>
                  <a:cxn ang="0">
                    <a:pos x="237" y="268"/>
                  </a:cxn>
                  <a:cxn ang="0">
                    <a:pos x="149" y="237"/>
                  </a:cxn>
                  <a:cxn ang="0">
                    <a:pos x="89" y="207"/>
                  </a:cxn>
                  <a:cxn ang="0">
                    <a:pos x="30" y="177"/>
                  </a:cxn>
                  <a:cxn ang="0">
                    <a:pos x="0" y="118"/>
                  </a:cxn>
                  <a:cxn ang="0">
                    <a:pos x="0" y="59"/>
                  </a:cxn>
                </a:cxnLst>
                <a:rect l="0" t="0" r="r" b="b"/>
                <a:pathLst>
                  <a:path w="3764" h="414">
                    <a:moveTo>
                      <a:pt x="3764" y="207"/>
                    </a:moveTo>
                    <a:lnTo>
                      <a:pt x="3705" y="268"/>
                    </a:lnTo>
                    <a:lnTo>
                      <a:pt x="3676" y="268"/>
                    </a:lnTo>
                    <a:lnTo>
                      <a:pt x="3645" y="295"/>
                    </a:lnTo>
                    <a:lnTo>
                      <a:pt x="3615" y="295"/>
                    </a:lnTo>
                    <a:lnTo>
                      <a:pt x="3557" y="325"/>
                    </a:lnTo>
                    <a:lnTo>
                      <a:pt x="3526" y="355"/>
                    </a:lnTo>
                    <a:lnTo>
                      <a:pt x="3496" y="355"/>
                    </a:lnTo>
                    <a:lnTo>
                      <a:pt x="3469" y="386"/>
                    </a:lnTo>
                    <a:lnTo>
                      <a:pt x="3408" y="386"/>
                    </a:lnTo>
                    <a:lnTo>
                      <a:pt x="3378" y="414"/>
                    </a:lnTo>
                    <a:lnTo>
                      <a:pt x="3350" y="386"/>
                    </a:lnTo>
                    <a:lnTo>
                      <a:pt x="3259" y="386"/>
                    </a:lnTo>
                    <a:lnTo>
                      <a:pt x="3231" y="355"/>
                    </a:lnTo>
                    <a:lnTo>
                      <a:pt x="3053" y="355"/>
                    </a:lnTo>
                    <a:lnTo>
                      <a:pt x="3023" y="386"/>
                    </a:lnTo>
                    <a:lnTo>
                      <a:pt x="2964" y="386"/>
                    </a:lnTo>
                    <a:lnTo>
                      <a:pt x="2934" y="414"/>
                    </a:lnTo>
                    <a:lnTo>
                      <a:pt x="2903" y="414"/>
                    </a:lnTo>
                    <a:lnTo>
                      <a:pt x="2846" y="386"/>
                    </a:lnTo>
                    <a:lnTo>
                      <a:pt x="2785" y="386"/>
                    </a:lnTo>
                    <a:lnTo>
                      <a:pt x="2727" y="325"/>
                    </a:lnTo>
                    <a:lnTo>
                      <a:pt x="2696" y="355"/>
                    </a:lnTo>
                    <a:lnTo>
                      <a:pt x="2609" y="355"/>
                    </a:lnTo>
                    <a:lnTo>
                      <a:pt x="2578" y="325"/>
                    </a:lnTo>
                    <a:lnTo>
                      <a:pt x="2548" y="325"/>
                    </a:lnTo>
                    <a:lnTo>
                      <a:pt x="2489" y="268"/>
                    </a:lnTo>
                    <a:lnTo>
                      <a:pt x="2402" y="268"/>
                    </a:lnTo>
                    <a:lnTo>
                      <a:pt x="2371" y="295"/>
                    </a:lnTo>
                    <a:lnTo>
                      <a:pt x="2341" y="295"/>
                    </a:lnTo>
                    <a:lnTo>
                      <a:pt x="2252" y="207"/>
                    </a:lnTo>
                    <a:lnTo>
                      <a:pt x="2252" y="177"/>
                    </a:lnTo>
                    <a:lnTo>
                      <a:pt x="2222" y="148"/>
                    </a:lnTo>
                    <a:lnTo>
                      <a:pt x="2134" y="148"/>
                    </a:lnTo>
                    <a:lnTo>
                      <a:pt x="2104" y="177"/>
                    </a:lnTo>
                    <a:lnTo>
                      <a:pt x="2074" y="148"/>
                    </a:lnTo>
                    <a:lnTo>
                      <a:pt x="2016" y="148"/>
                    </a:lnTo>
                    <a:lnTo>
                      <a:pt x="1986" y="118"/>
                    </a:lnTo>
                    <a:lnTo>
                      <a:pt x="1986" y="89"/>
                    </a:lnTo>
                    <a:lnTo>
                      <a:pt x="1956" y="59"/>
                    </a:lnTo>
                    <a:lnTo>
                      <a:pt x="1986" y="30"/>
                    </a:lnTo>
                    <a:lnTo>
                      <a:pt x="1956" y="30"/>
                    </a:lnTo>
                    <a:lnTo>
                      <a:pt x="1927" y="0"/>
                    </a:lnTo>
                    <a:lnTo>
                      <a:pt x="1927" y="30"/>
                    </a:lnTo>
                    <a:lnTo>
                      <a:pt x="1897" y="59"/>
                    </a:lnTo>
                    <a:lnTo>
                      <a:pt x="1572" y="59"/>
                    </a:lnTo>
                    <a:lnTo>
                      <a:pt x="1541" y="30"/>
                    </a:lnTo>
                    <a:lnTo>
                      <a:pt x="1483" y="30"/>
                    </a:lnTo>
                    <a:lnTo>
                      <a:pt x="1453" y="59"/>
                    </a:lnTo>
                    <a:lnTo>
                      <a:pt x="1392" y="59"/>
                    </a:lnTo>
                    <a:lnTo>
                      <a:pt x="1365" y="89"/>
                    </a:lnTo>
                    <a:lnTo>
                      <a:pt x="1304" y="89"/>
                    </a:lnTo>
                    <a:lnTo>
                      <a:pt x="1274" y="118"/>
                    </a:lnTo>
                    <a:lnTo>
                      <a:pt x="1246" y="118"/>
                    </a:lnTo>
                    <a:lnTo>
                      <a:pt x="1215" y="148"/>
                    </a:lnTo>
                    <a:lnTo>
                      <a:pt x="1186" y="148"/>
                    </a:lnTo>
                    <a:lnTo>
                      <a:pt x="1156" y="177"/>
                    </a:lnTo>
                    <a:lnTo>
                      <a:pt x="1127" y="177"/>
                    </a:lnTo>
                    <a:lnTo>
                      <a:pt x="1097" y="207"/>
                    </a:lnTo>
                    <a:lnTo>
                      <a:pt x="1067" y="207"/>
                    </a:lnTo>
                    <a:lnTo>
                      <a:pt x="1037" y="237"/>
                    </a:lnTo>
                    <a:lnTo>
                      <a:pt x="1008" y="237"/>
                    </a:lnTo>
                    <a:lnTo>
                      <a:pt x="979" y="268"/>
                    </a:lnTo>
                    <a:lnTo>
                      <a:pt x="949" y="268"/>
                    </a:lnTo>
                    <a:lnTo>
                      <a:pt x="979" y="295"/>
                    </a:lnTo>
                    <a:lnTo>
                      <a:pt x="919" y="355"/>
                    </a:lnTo>
                    <a:lnTo>
                      <a:pt x="772" y="355"/>
                    </a:lnTo>
                    <a:lnTo>
                      <a:pt x="772" y="325"/>
                    </a:lnTo>
                    <a:lnTo>
                      <a:pt x="681" y="325"/>
                    </a:lnTo>
                    <a:lnTo>
                      <a:pt x="653" y="295"/>
                    </a:lnTo>
                    <a:lnTo>
                      <a:pt x="623" y="325"/>
                    </a:lnTo>
                    <a:lnTo>
                      <a:pt x="444" y="325"/>
                    </a:lnTo>
                    <a:lnTo>
                      <a:pt x="416" y="295"/>
                    </a:lnTo>
                    <a:lnTo>
                      <a:pt x="355" y="295"/>
                    </a:lnTo>
                    <a:lnTo>
                      <a:pt x="326" y="325"/>
                    </a:lnTo>
                    <a:lnTo>
                      <a:pt x="298" y="295"/>
                    </a:lnTo>
                    <a:lnTo>
                      <a:pt x="267" y="295"/>
                    </a:lnTo>
                    <a:lnTo>
                      <a:pt x="237" y="268"/>
                    </a:lnTo>
                    <a:lnTo>
                      <a:pt x="178" y="268"/>
                    </a:lnTo>
                    <a:lnTo>
                      <a:pt x="149" y="237"/>
                    </a:lnTo>
                    <a:lnTo>
                      <a:pt x="119" y="237"/>
                    </a:lnTo>
                    <a:lnTo>
                      <a:pt x="89" y="207"/>
                    </a:lnTo>
                    <a:lnTo>
                      <a:pt x="60" y="207"/>
                    </a:lnTo>
                    <a:lnTo>
                      <a:pt x="30" y="177"/>
                    </a:lnTo>
                    <a:lnTo>
                      <a:pt x="30" y="148"/>
                    </a:lnTo>
                    <a:lnTo>
                      <a:pt x="0" y="118"/>
                    </a:lnTo>
                    <a:lnTo>
                      <a:pt x="30" y="89"/>
                    </a:lnTo>
                    <a:lnTo>
                      <a:pt x="0" y="59"/>
                    </a:lnTo>
                  </a:path>
                </a:pathLst>
              </a:custGeom>
              <a:noFill/>
              <a:ln w="1588">
                <a:solidFill>
                  <a:srgbClr val="000000"/>
                </a:solidFill>
                <a:prstDash val="solid"/>
                <a:round/>
                <a:headEnd/>
                <a:tailEnd/>
              </a:ln>
            </p:spPr>
            <p:txBody>
              <a:bodyPr/>
              <a:lstStyle/>
              <a:p>
                <a:endParaRPr lang="en-GB"/>
              </a:p>
            </p:txBody>
          </p:sp>
          <p:sp>
            <p:nvSpPr>
              <p:cNvPr id="19667" name="Freeform 211"/>
              <p:cNvSpPr>
                <a:spLocks/>
              </p:cNvSpPr>
              <p:nvPr/>
            </p:nvSpPr>
            <p:spPr bwMode="auto">
              <a:xfrm>
                <a:off x="5257" y="3060"/>
                <a:ext cx="460" cy="148"/>
              </a:xfrm>
              <a:custGeom>
                <a:avLst/>
                <a:gdLst/>
                <a:ahLst/>
                <a:cxnLst>
                  <a:cxn ang="0">
                    <a:pos x="1839" y="593"/>
                  </a:cxn>
                  <a:cxn ang="0">
                    <a:pos x="1779" y="534"/>
                  </a:cxn>
                  <a:cxn ang="0">
                    <a:pos x="1690" y="534"/>
                  </a:cxn>
                  <a:cxn ang="0">
                    <a:pos x="1661" y="504"/>
                  </a:cxn>
                  <a:cxn ang="0">
                    <a:pos x="1630" y="504"/>
                  </a:cxn>
                  <a:cxn ang="0">
                    <a:pos x="1602" y="474"/>
                  </a:cxn>
                  <a:cxn ang="0">
                    <a:pos x="1602" y="386"/>
                  </a:cxn>
                  <a:cxn ang="0">
                    <a:pos x="1572" y="356"/>
                  </a:cxn>
                  <a:cxn ang="0">
                    <a:pos x="1483" y="356"/>
                  </a:cxn>
                  <a:cxn ang="0">
                    <a:pos x="1423" y="297"/>
                  </a:cxn>
                  <a:cxn ang="0">
                    <a:pos x="1334" y="297"/>
                  </a:cxn>
                  <a:cxn ang="0">
                    <a:pos x="1334" y="325"/>
                  </a:cxn>
                  <a:cxn ang="0">
                    <a:pos x="1304" y="297"/>
                  </a:cxn>
                  <a:cxn ang="0">
                    <a:pos x="1216" y="297"/>
                  </a:cxn>
                  <a:cxn ang="0">
                    <a:pos x="1186" y="325"/>
                  </a:cxn>
                  <a:cxn ang="0">
                    <a:pos x="1127" y="325"/>
                  </a:cxn>
                  <a:cxn ang="0">
                    <a:pos x="1097" y="356"/>
                  </a:cxn>
                  <a:cxn ang="0">
                    <a:pos x="1067" y="356"/>
                  </a:cxn>
                  <a:cxn ang="0">
                    <a:pos x="1039" y="325"/>
                  </a:cxn>
                  <a:cxn ang="0">
                    <a:pos x="1067" y="297"/>
                  </a:cxn>
                  <a:cxn ang="0">
                    <a:pos x="1039" y="268"/>
                  </a:cxn>
                  <a:cxn ang="0">
                    <a:pos x="1009" y="268"/>
                  </a:cxn>
                  <a:cxn ang="0">
                    <a:pos x="979" y="238"/>
                  </a:cxn>
                  <a:cxn ang="0">
                    <a:pos x="890" y="238"/>
                  </a:cxn>
                  <a:cxn ang="0">
                    <a:pos x="860" y="207"/>
                  </a:cxn>
                  <a:cxn ang="0">
                    <a:pos x="830" y="207"/>
                  </a:cxn>
                  <a:cxn ang="0">
                    <a:pos x="772" y="149"/>
                  </a:cxn>
                  <a:cxn ang="0">
                    <a:pos x="683" y="149"/>
                  </a:cxn>
                  <a:cxn ang="0">
                    <a:pos x="653" y="118"/>
                  </a:cxn>
                  <a:cxn ang="0">
                    <a:pos x="593" y="118"/>
                  </a:cxn>
                  <a:cxn ang="0">
                    <a:pos x="565" y="149"/>
                  </a:cxn>
                  <a:cxn ang="0">
                    <a:pos x="505" y="149"/>
                  </a:cxn>
                  <a:cxn ang="0">
                    <a:pos x="446" y="118"/>
                  </a:cxn>
                  <a:cxn ang="0">
                    <a:pos x="386" y="118"/>
                  </a:cxn>
                  <a:cxn ang="0">
                    <a:pos x="356" y="89"/>
                  </a:cxn>
                  <a:cxn ang="0">
                    <a:pos x="298" y="89"/>
                  </a:cxn>
                  <a:cxn ang="0">
                    <a:pos x="267" y="61"/>
                  </a:cxn>
                  <a:cxn ang="0">
                    <a:pos x="237" y="61"/>
                  </a:cxn>
                  <a:cxn ang="0">
                    <a:pos x="210" y="31"/>
                  </a:cxn>
                  <a:cxn ang="0">
                    <a:pos x="91" y="31"/>
                  </a:cxn>
                  <a:cxn ang="0">
                    <a:pos x="60" y="0"/>
                  </a:cxn>
                  <a:cxn ang="0">
                    <a:pos x="30" y="0"/>
                  </a:cxn>
                  <a:cxn ang="0">
                    <a:pos x="0" y="31"/>
                  </a:cxn>
                  <a:cxn ang="0">
                    <a:pos x="0" y="89"/>
                  </a:cxn>
                </a:cxnLst>
                <a:rect l="0" t="0" r="r" b="b"/>
                <a:pathLst>
                  <a:path w="1839" h="593">
                    <a:moveTo>
                      <a:pt x="1839" y="593"/>
                    </a:moveTo>
                    <a:lnTo>
                      <a:pt x="1779" y="534"/>
                    </a:lnTo>
                    <a:lnTo>
                      <a:pt x="1690" y="534"/>
                    </a:lnTo>
                    <a:lnTo>
                      <a:pt x="1661" y="504"/>
                    </a:lnTo>
                    <a:lnTo>
                      <a:pt x="1630" y="504"/>
                    </a:lnTo>
                    <a:lnTo>
                      <a:pt x="1602" y="474"/>
                    </a:lnTo>
                    <a:lnTo>
                      <a:pt x="1602" y="386"/>
                    </a:lnTo>
                    <a:lnTo>
                      <a:pt x="1572" y="356"/>
                    </a:lnTo>
                    <a:lnTo>
                      <a:pt x="1483" y="356"/>
                    </a:lnTo>
                    <a:lnTo>
                      <a:pt x="1423" y="297"/>
                    </a:lnTo>
                    <a:lnTo>
                      <a:pt x="1334" y="297"/>
                    </a:lnTo>
                    <a:lnTo>
                      <a:pt x="1334" y="325"/>
                    </a:lnTo>
                    <a:lnTo>
                      <a:pt x="1304" y="297"/>
                    </a:lnTo>
                    <a:lnTo>
                      <a:pt x="1216" y="297"/>
                    </a:lnTo>
                    <a:lnTo>
                      <a:pt x="1186" y="325"/>
                    </a:lnTo>
                    <a:lnTo>
                      <a:pt x="1127" y="325"/>
                    </a:lnTo>
                    <a:lnTo>
                      <a:pt x="1097" y="356"/>
                    </a:lnTo>
                    <a:lnTo>
                      <a:pt x="1067" y="356"/>
                    </a:lnTo>
                    <a:lnTo>
                      <a:pt x="1039" y="325"/>
                    </a:lnTo>
                    <a:lnTo>
                      <a:pt x="1067" y="297"/>
                    </a:lnTo>
                    <a:lnTo>
                      <a:pt x="1039" y="268"/>
                    </a:lnTo>
                    <a:lnTo>
                      <a:pt x="1009" y="268"/>
                    </a:lnTo>
                    <a:lnTo>
                      <a:pt x="979" y="238"/>
                    </a:lnTo>
                    <a:lnTo>
                      <a:pt x="890" y="238"/>
                    </a:lnTo>
                    <a:lnTo>
                      <a:pt x="860" y="207"/>
                    </a:lnTo>
                    <a:lnTo>
                      <a:pt x="830" y="207"/>
                    </a:lnTo>
                    <a:lnTo>
                      <a:pt x="772" y="149"/>
                    </a:lnTo>
                    <a:lnTo>
                      <a:pt x="683" y="149"/>
                    </a:lnTo>
                    <a:lnTo>
                      <a:pt x="653" y="118"/>
                    </a:lnTo>
                    <a:lnTo>
                      <a:pt x="593" y="118"/>
                    </a:lnTo>
                    <a:lnTo>
                      <a:pt x="565" y="149"/>
                    </a:lnTo>
                    <a:lnTo>
                      <a:pt x="505" y="149"/>
                    </a:lnTo>
                    <a:lnTo>
                      <a:pt x="446" y="118"/>
                    </a:lnTo>
                    <a:lnTo>
                      <a:pt x="386" y="118"/>
                    </a:lnTo>
                    <a:lnTo>
                      <a:pt x="356" y="89"/>
                    </a:lnTo>
                    <a:lnTo>
                      <a:pt x="298" y="89"/>
                    </a:lnTo>
                    <a:lnTo>
                      <a:pt x="267" y="61"/>
                    </a:lnTo>
                    <a:lnTo>
                      <a:pt x="237" y="61"/>
                    </a:lnTo>
                    <a:lnTo>
                      <a:pt x="210" y="31"/>
                    </a:lnTo>
                    <a:lnTo>
                      <a:pt x="91" y="31"/>
                    </a:lnTo>
                    <a:lnTo>
                      <a:pt x="60" y="0"/>
                    </a:lnTo>
                    <a:lnTo>
                      <a:pt x="30" y="0"/>
                    </a:lnTo>
                    <a:lnTo>
                      <a:pt x="0" y="31"/>
                    </a:lnTo>
                    <a:lnTo>
                      <a:pt x="0" y="89"/>
                    </a:lnTo>
                  </a:path>
                </a:pathLst>
              </a:custGeom>
              <a:noFill/>
              <a:ln w="1588">
                <a:solidFill>
                  <a:srgbClr val="000000"/>
                </a:solidFill>
                <a:prstDash val="solid"/>
                <a:round/>
                <a:headEnd/>
                <a:tailEnd/>
              </a:ln>
            </p:spPr>
            <p:txBody>
              <a:bodyPr/>
              <a:lstStyle/>
              <a:p>
                <a:endParaRPr lang="en-GB"/>
              </a:p>
            </p:txBody>
          </p:sp>
          <p:sp>
            <p:nvSpPr>
              <p:cNvPr id="19668" name="Freeform 212"/>
              <p:cNvSpPr>
                <a:spLocks/>
              </p:cNvSpPr>
              <p:nvPr/>
            </p:nvSpPr>
            <p:spPr bwMode="auto">
              <a:xfrm>
                <a:off x="5257" y="3082"/>
                <a:ext cx="134" cy="155"/>
              </a:xfrm>
              <a:custGeom>
                <a:avLst/>
                <a:gdLst/>
                <a:ahLst/>
                <a:cxnLst>
                  <a:cxn ang="0">
                    <a:pos x="0" y="0"/>
                  </a:cxn>
                  <a:cxn ang="0">
                    <a:pos x="30" y="0"/>
                  </a:cxn>
                  <a:cxn ang="0">
                    <a:pos x="91" y="60"/>
                  </a:cxn>
                  <a:cxn ang="0">
                    <a:pos x="119" y="60"/>
                  </a:cxn>
                  <a:cxn ang="0">
                    <a:pos x="149" y="90"/>
                  </a:cxn>
                  <a:cxn ang="0">
                    <a:pos x="237" y="90"/>
                  </a:cxn>
                  <a:cxn ang="0">
                    <a:pos x="298" y="149"/>
                  </a:cxn>
                  <a:cxn ang="0">
                    <a:pos x="298" y="179"/>
                  </a:cxn>
                  <a:cxn ang="0">
                    <a:pos x="328" y="179"/>
                  </a:cxn>
                  <a:cxn ang="0">
                    <a:pos x="356" y="208"/>
                  </a:cxn>
                  <a:cxn ang="0">
                    <a:pos x="386" y="208"/>
                  </a:cxn>
                  <a:cxn ang="0">
                    <a:pos x="446" y="267"/>
                  </a:cxn>
                  <a:cxn ang="0">
                    <a:pos x="446" y="327"/>
                  </a:cxn>
                  <a:cxn ang="0">
                    <a:pos x="505" y="385"/>
                  </a:cxn>
                  <a:cxn ang="0">
                    <a:pos x="505" y="445"/>
                  </a:cxn>
                  <a:cxn ang="0">
                    <a:pos x="535" y="474"/>
                  </a:cxn>
                  <a:cxn ang="0">
                    <a:pos x="535" y="563"/>
                  </a:cxn>
                  <a:cxn ang="0">
                    <a:pos x="505" y="592"/>
                  </a:cxn>
                  <a:cxn ang="0">
                    <a:pos x="505" y="622"/>
                  </a:cxn>
                </a:cxnLst>
                <a:rect l="0" t="0" r="r" b="b"/>
                <a:pathLst>
                  <a:path w="535" h="622">
                    <a:moveTo>
                      <a:pt x="0" y="0"/>
                    </a:moveTo>
                    <a:lnTo>
                      <a:pt x="30" y="0"/>
                    </a:lnTo>
                    <a:lnTo>
                      <a:pt x="91" y="60"/>
                    </a:lnTo>
                    <a:lnTo>
                      <a:pt x="119" y="60"/>
                    </a:lnTo>
                    <a:lnTo>
                      <a:pt x="149" y="90"/>
                    </a:lnTo>
                    <a:lnTo>
                      <a:pt x="237" y="90"/>
                    </a:lnTo>
                    <a:lnTo>
                      <a:pt x="298" y="149"/>
                    </a:lnTo>
                    <a:lnTo>
                      <a:pt x="298" y="179"/>
                    </a:lnTo>
                    <a:lnTo>
                      <a:pt x="328" y="179"/>
                    </a:lnTo>
                    <a:lnTo>
                      <a:pt x="356" y="208"/>
                    </a:lnTo>
                    <a:lnTo>
                      <a:pt x="386" y="208"/>
                    </a:lnTo>
                    <a:lnTo>
                      <a:pt x="446" y="267"/>
                    </a:lnTo>
                    <a:lnTo>
                      <a:pt x="446" y="327"/>
                    </a:lnTo>
                    <a:lnTo>
                      <a:pt x="505" y="385"/>
                    </a:lnTo>
                    <a:lnTo>
                      <a:pt x="505" y="445"/>
                    </a:lnTo>
                    <a:lnTo>
                      <a:pt x="535" y="474"/>
                    </a:lnTo>
                    <a:lnTo>
                      <a:pt x="535" y="563"/>
                    </a:lnTo>
                    <a:lnTo>
                      <a:pt x="505" y="592"/>
                    </a:lnTo>
                    <a:lnTo>
                      <a:pt x="505" y="622"/>
                    </a:lnTo>
                  </a:path>
                </a:pathLst>
              </a:custGeom>
              <a:noFill/>
              <a:ln w="1588">
                <a:solidFill>
                  <a:srgbClr val="000000"/>
                </a:solidFill>
                <a:prstDash val="solid"/>
                <a:round/>
                <a:headEnd/>
                <a:tailEnd/>
              </a:ln>
            </p:spPr>
            <p:txBody>
              <a:bodyPr/>
              <a:lstStyle/>
              <a:p>
                <a:endParaRPr lang="en-GB"/>
              </a:p>
            </p:txBody>
          </p:sp>
          <p:sp>
            <p:nvSpPr>
              <p:cNvPr id="19669" name="Freeform 213"/>
              <p:cNvSpPr>
                <a:spLocks/>
              </p:cNvSpPr>
              <p:nvPr/>
            </p:nvSpPr>
            <p:spPr bwMode="auto">
              <a:xfrm>
                <a:off x="5384" y="3230"/>
                <a:ext cx="133" cy="44"/>
              </a:xfrm>
              <a:custGeom>
                <a:avLst/>
                <a:gdLst/>
                <a:ahLst/>
                <a:cxnLst>
                  <a:cxn ang="0">
                    <a:pos x="534" y="178"/>
                  </a:cxn>
                  <a:cxn ang="0">
                    <a:pos x="534" y="148"/>
                  </a:cxn>
                  <a:cxn ang="0">
                    <a:pos x="504" y="118"/>
                  </a:cxn>
                  <a:cxn ang="0">
                    <a:pos x="474" y="148"/>
                  </a:cxn>
                  <a:cxn ang="0">
                    <a:pos x="444" y="118"/>
                  </a:cxn>
                  <a:cxn ang="0">
                    <a:pos x="474" y="91"/>
                  </a:cxn>
                  <a:cxn ang="0">
                    <a:pos x="415" y="91"/>
                  </a:cxn>
                  <a:cxn ang="0">
                    <a:pos x="355" y="30"/>
                  </a:cxn>
                  <a:cxn ang="0">
                    <a:pos x="325" y="30"/>
                  </a:cxn>
                  <a:cxn ang="0">
                    <a:pos x="355" y="0"/>
                  </a:cxn>
                  <a:cxn ang="0">
                    <a:pos x="267" y="0"/>
                  </a:cxn>
                  <a:cxn ang="0">
                    <a:pos x="267" y="60"/>
                  </a:cxn>
                  <a:cxn ang="0">
                    <a:pos x="237" y="60"/>
                  </a:cxn>
                  <a:cxn ang="0">
                    <a:pos x="207" y="30"/>
                  </a:cxn>
                  <a:cxn ang="0">
                    <a:pos x="88" y="30"/>
                  </a:cxn>
                  <a:cxn ang="0">
                    <a:pos x="60" y="60"/>
                  </a:cxn>
                  <a:cxn ang="0">
                    <a:pos x="60" y="30"/>
                  </a:cxn>
                  <a:cxn ang="0">
                    <a:pos x="0" y="30"/>
                  </a:cxn>
                </a:cxnLst>
                <a:rect l="0" t="0" r="r" b="b"/>
                <a:pathLst>
                  <a:path w="534" h="178">
                    <a:moveTo>
                      <a:pt x="534" y="178"/>
                    </a:moveTo>
                    <a:lnTo>
                      <a:pt x="534" y="148"/>
                    </a:lnTo>
                    <a:lnTo>
                      <a:pt x="504" y="118"/>
                    </a:lnTo>
                    <a:lnTo>
                      <a:pt x="474" y="148"/>
                    </a:lnTo>
                    <a:lnTo>
                      <a:pt x="444" y="118"/>
                    </a:lnTo>
                    <a:lnTo>
                      <a:pt x="474" y="91"/>
                    </a:lnTo>
                    <a:lnTo>
                      <a:pt x="415" y="91"/>
                    </a:lnTo>
                    <a:lnTo>
                      <a:pt x="355" y="30"/>
                    </a:lnTo>
                    <a:lnTo>
                      <a:pt x="325" y="30"/>
                    </a:lnTo>
                    <a:lnTo>
                      <a:pt x="355" y="0"/>
                    </a:lnTo>
                    <a:lnTo>
                      <a:pt x="267" y="0"/>
                    </a:lnTo>
                    <a:lnTo>
                      <a:pt x="267" y="60"/>
                    </a:lnTo>
                    <a:lnTo>
                      <a:pt x="237" y="60"/>
                    </a:lnTo>
                    <a:lnTo>
                      <a:pt x="207" y="30"/>
                    </a:lnTo>
                    <a:lnTo>
                      <a:pt x="88" y="30"/>
                    </a:lnTo>
                    <a:lnTo>
                      <a:pt x="60" y="60"/>
                    </a:lnTo>
                    <a:lnTo>
                      <a:pt x="60" y="30"/>
                    </a:lnTo>
                    <a:lnTo>
                      <a:pt x="0" y="30"/>
                    </a:lnTo>
                  </a:path>
                </a:pathLst>
              </a:custGeom>
              <a:noFill/>
              <a:ln w="1588">
                <a:solidFill>
                  <a:srgbClr val="000000"/>
                </a:solidFill>
                <a:prstDash val="solid"/>
                <a:round/>
                <a:headEnd/>
                <a:tailEnd/>
              </a:ln>
            </p:spPr>
            <p:txBody>
              <a:bodyPr/>
              <a:lstStyle/>
              <a:p>
                <a:endParaRPr lang="en-GB"/>
              </a:p>
            </p:txBody>
          </p:sp>
          <p:sp>
            <p:nvSpPr>
              <p:cNvPr id="19670" name="Freeform 214"/>
              <p:cNvSpPr>
                <a:spLocks/>
              </p:cNvSpPr>
              <p:nvPr/>
            </p:nvSpPr>
            <p:spPr bwMode="auto">
              <a:xfrm>
                <a:off x="5517" y="3274"/>
                <a:ext cx="104" cy="111"/>
              </a:xfrm>
              <a:custGeom>
                <a:avLst/>
                <a:gdLst/>
                <a:ahLst/>
                <a:cxnLst>
                  <a:cxn ang="0">
                    <a:pos x="415" y="444"/>
                  </a:cxn>
                  <a:cxn ang="0">
                    <a:pos x="326" y="356"/>
                  </a:cxn>
                  <a:cxn ang="0">
                    <a:pos x="177" y="356"/>
                  </a:cxn>
                  <a:cxn ang="0">
                    <a:pos x="147" y="326"/>
                  </a:cxn>
                  <a:cxn ang="0">
                    <a:pos x="119" y="326"/>
                  </a:cxn>
                  <a:cxn ang="0">
                    <a:pos x="119" y="268"/>
                  </a:cxn>
                  <a:cxn ang="0">
                    <a:pos x="88" y="238"/>
                  </a:cxn>
                  <a:cxn ang="0">
                    <a:pos x="88" y="149"/>
                  </a:cxn>
                  <a:cxn ang="0">
                    <a:pos x="119" y="149"/>
                  </a:cxn>
                  <a:cxn ang="0">
                    <a:pos x="119" y="119"/>
                  </a:cxn>
                  <a:cxn ang="0">
                    <a:pos x="88" y="88"/>
                  </a:cxn>
                  <a:cxn ang="0">
                    <a:pos x="88" y="59"/>
                  </a:cxn>
                  <a:cxn ang="0">
                    <a:pos x="28" y="0"/>
                  </a:cxn>
                  <a:cxn ang="0">
                    <a:pos x="0" y="0"/>
                  </a:cxn>
                </a:cxnLst>
                <a:rect l="0" t="0" r="r" b="b"/>
                <a:pathLst>
                  <a:path w="415" h="444">
                    <a:moveTo>
                      <a:pt x="415" y="444"/>
                    </a:moveTo>
                    <a:lnTo>
                      <a:pt x="326" y="356"/>
                    </a:lnTo>
                    <a:lnTo>
                      <a:pt x="177" y="356"/>
                    </a:lnTo>
                    <a:lnTo>
                      <a:pt x="147" y="326"/>
                    </a:lnTo>
                    <a:lnTo>
                      <a:pt x="119" y="326"/>
                    </a:lnTo>
                    <a:lnTo>
                      <a:pt x="119" y="268"/>
                    </a:lnTo>
                    <a:lnTo>
                      <a:pt x="88" y="238"/>
                    </a:lnTo>
                    <a:lnTo>
                      <a:pt x="88" y="149"/>
                    </a:lnTo>
                    <a:lnTo>
                      <a:pt x="119" y="149"/>
                    </a:lnTo>
                    <a:lnTo>
                      <a:pt x="119" y="119"/>
                    </a:lnTo>
                    <a:lnTo>
                      <a:pt x="88" y="88"/>
                    </a:lnTo>
                    <a:lnTo>
                      <a:pt x="88" y="59"/>
                    </a:lnTo>
                    <a:lnTo>
                      <a:pt x="28" y="0"/>
                    </a:lnTo>
                    <a:lnTo>
                      <a:pt x="0" y="0"/>
                    </a:lnTo>
                  </a:path>
                </a:pathLst>
              </a:custGeom>
              <a:noFill/>
              <a:ln w="1588">
                <a:solidFill>
                  <a:srgbClr val="000000"/>
                </a:solidFill>
                <a:prstDash val="solid"/>
                <a:round/>
                <a:headEnd/>
                <a:tailEnd/>
              </a:ln>
            </p:spPr>
            <p:txBody>
              <a:bodyPr/>
              <a:lstStyle/>
              <a:p>
                <a:endParaRPr lang="en-GB"/>
              </a:p>
            </p:txBody>
          </p:sp>
          <p:sp>
            <p:nvSpPr>
              <p:cNvPr id="19671" name="Freeform 215"/>
              <p:cNvSpPr>
                <a:spLocks/>
              </p:cNvSpPr>
              <p:nvPr/>
            </p:nvSpPr>
            <p:spPr bwMode="auto">
              <a:xfrm>
                <a:off x="5517" y="3252"/>
                <a:ext cx="111" cy="22"/>
              </a:xfrm>
              <a:custGeom>
                <a:avLst/>
                <a:gdLst/>
                <a:ahLst/>
                <a:cxnLst>
                  <a:cxn ang="0">
                    <a:pos x="444" y="0"/>
                  </a:cxn>
                  <a:cxn ang="0">
                    <a:pos x="415" y="0"/>
                  </a:cxn>
                  <a:cxn ang="0">
                    <a:pos x="415" y="27"/>
                  </a:cxn>
                  <a:cxn ang="0">
                    <a:pos x="295" y="27"/>
                  </a:cxn>
                  <a:cxn ang="0">
                    <a:pos x="265" y="57"/>
                  </a:cxn>
                  <a:cxn ang="0">
                    <a:pos x="237" y="57"/>
                  </a:cxn>
                  <a:cxn ang="0">
                    <a:pos x="208" y="27"/>
                  </a:cxn>
                  <a:cxn ang="0">
                    <a:pos x="177" y="57"/>
                  </a:cxn>
                  <a:cxn ang="0">
                    <a:pos x="88" y="57"/>
                  </a:cxn>
                  <a:cxn ang="0">
                    <a:pos x="88" y="87"/>
                  </a:cxn>
                  <a:cxn ang="0">
                    <a:pos x="58" y="57"/>
                  </a:cxn>
                  <a:cxn ang="0">
                    <a:pos x="28" y="57"/>
                  </a:cxn>
                  <a:cxn ang="0">
                    <a:pos x="0" y="87"/>
                  </a:cxn>
                </a:cxnLst>
                <a:rect l="0" t="0" r="r" b="b"/>
                <a:pathLst>
                  <a:path w="444" h="87">
                    <a:moveTo>
                      <a:pt x="444" y="0"/>
                    </a:moveTo>
                    <a:lnTo>
                      <a:pt x="415" y="0"/>
                    </a:lnTo>
                    <a:lnTo>
                      <a:pt x="415" y="27"/>
                    </a:lnTo>
                    <a:lnTo>
                      <a:pt x="295" y="27"/>
                    </a:lnTo>
                    <a:lnTo>
                      <a:pt x="265" y="57"/>
                    </a:lnTo>
                    <a:lnTo>
                      <a:pt x="237" y="57"/>
                    </a:lnTo>
                    <a:lnTo>
                      <a:pt x="208" y="27"/>
                    </a:lnTo>
                    <a:lnTo>
                      <a:pt x="177" y="57"/>
                    </a:lnTo>
                    <a:lnTo>
                      <a:pt x="88" y="57"/>
                    </a:lnTo>
                    <a:lnTo>
                      <a:pt x="88" y="87"/>
                    </a:lnTo>
                    <a:lnTo>
                      <a:pt x="58" y="57"/>
                    </a:lnTo>
                    <a:lnTo>
                      <a:pt x="28" y="57"/>
                    </a:lnTo>
                    <a:lnTo>
                      <a:pt x="0" y="87"/>
                    </a:lnTo>
                  </a:path>
                </a:pathLst>
              </a:custGeom>
              <a:noFill/>
              <a:ln w="1588">
                <a:solidFill>
                  <a:srgbClr val="000000"/>
                </a:solidFill>
                <a:prstDash val="solid"/>
                <a:round/>
                <a:headEnd/>
                <a:tailEnd/>
              </a:ln>
            </p:spPr>
            <p:txBody>
              <a:bodyPr/>
              <a:lstStyle/>
              <a:p>
                <a:endParaRPr lang="en-GB"/>
              </a:p>
            </p:txBody>
          </p:sp>
          <p:sp>
            <p:nvSpPr>
              <p:cNvPr id="19672" name="Freeform 216"/>
              <p:cNvSpPr>
                <a:spLocks/>
              </p:cNvSpPr>
              <p:nvPr/>
            </p:nvSpPr>
            <p:spPr bwMode="auto">
              <a:xfrm>
                <a:off x="4309" y="2653"/>
                <a:ext cx="245" cy="177"/>
              </a:xfrm>
              <a:custGeom>
                <a:avLst/>
                <a:gdLst/>
                <a:ahLst/>
                <a:cxnLst>
                  <a:cxn ang="0">
                    <a:pos x="976" y="710"/>
                  </a:cxn>
                  <a:cxn ang="0">
                    <a:pos x="976" y="680"/>
                  </a:cxn>
                  <a:cxn ang="0">
                    <a:pos x="948" y="680"/>
                  </a:cxn>
                  <a:cxn ang="0">
                    <a:pos x="948" y="650"/>
                  </a:cxn>
                  <a:cxn ang="0">
                    <a:pos x="917" y="650"/>
                  </a:cxn>
                  <a:cxn ang="0">
                    <a:pos x="917" y="561"/>
                  </a:cxn>
                  <a:cxn ang="0">
                    <a:pos x="887" y="532"/>
                  </a:cxn>
                  <a:cxn ang="0">
                    <a:pos x="830" y="532"/>
                  </a:cxn>
                  <a:cxn ang="0">
                    <a:pos x="799" y="503"/>
                  </a:cxn>
                  <a:cxn ang="0">
                    <a:pos x="799" y="413"/>
                  </a:cxn>
                  <a:cxn ang="0">
                    <a:pos x="769" y="385"/>
                  </a:cxn>
                  <a:cxn ang="0">
                    <a:pos x="739" y="385"/>
                  </a:cxn>
                  <a:cxn ang="0">
                    <a:pos x="739" y="355"/>
                  </a:cxn>
                  <a:cxn ang="0">
                    <a:pos x="710" y="355"/>
                  </a:cxn>
                  <a:cxn ang="0">
                    <a:pos x="681" y="325"/>
                  </a:cxn>
                  <a:cxn ang="0">
                    <a:pos x="681" y="266"/>
                  </a:cxn>
                  <a:cxn ang="0">
                    <a:pos x="710" y="236"/>
                  </a:cxn>
                  <a:cxn ang="0">
                    <a:pos x="681" y="207"/>
                  </a:cxn>
                  <a:cxn ang="0">
                    <a:pos x="651" y="148"/>
                  </a:cxn>
                  <a:cxn ang="0">
                    <a:pos x="621" y="177"/>
                  </a:cxn>
                  <a:cxn ang="0">
                    <a:pos x="562" y="118"/>
                  </a:cxn>
                  <a:cxn ang="0">
                    <a:pos x="502" y="118"/>
                  </a:cxn>
                  <a:cxn ang="0">
                    <a:pos x="474" y="148"/>
                  </a:cxn>
                  <a:cxn ang="0">
                    <a:pos x="474" y="88"/>
                  </a:cxn>
                  <a:cxn ang="0">
                    <a:pos x="444" y="118"/>
                  </a:cxn>
                  <a:cxn ang="0">
                    <a:pos x="444" y="88"/>
                  </a:cxn>
                  <a:cxn ang="0">
                    <a:pos x="384" y="88"/>
                  </a:cxn>
                  <a:cxn ang="0">
                    <a:pos x="325" y="30"/>
                  </a:cxn>
                  <a:cxn ang="0">
                    <a:pos x="295" y="30"/>
                  </a:cxn>
                  <a:cxn ang="0">
                    <a:pos x="295" y="0"/>
                  </a:cxn>
                  <a:cxn ang="0">
                    <a:pos x="177" y="0"/>
                  </a:cxn>
                  <a:cxn ang="0">
                    <a:pos x="177" y="30"/>
                  </a:cxn>
                  <a:cxn ang="0">
                    <a:pos x="28" y="30"/>
                  </a:cxn>
                  <a:cxn ang="0">
                    <a:pos x="28" y="57"/>
                  </a:cxn>
                  <a:cxn ang="0">
                    <a:pos x="0" y="57"/>
                  </a:cxn>
                </a:cxnLst>
                <a:rect l="0" t="0" r="r" b="b"/>
                <a:pathLst>
                  <a:path w="976" h="710">
                    <a:moveTo>
                      <a:pt x="976" y="710"/>
                    </a:moveTo>
                    <a:lnTo>
                      <a:pt x="976" y="680"/>
                    </a:lnTo>
                    <a:lnTo>
                      <a:pt x="948" y="680"/>
                    </a:lnTo>
                    <a:lnTo>
                      <a:pt x="948" y="650"/>
                    </a:lnTo>
                    <a:lnTo>
                      <a:pt x="917" y="650"/>
                    </a:lnTo>
                    <a:lnTo>
                      <a:pt x="917" y="561"/>
                    </a:lnTo>
                    <a:lnTo>
                      <a:pt x="887" y="532"/>
                    </a:lnTo>
                    <a:lnTo>
                      <a:pt x="830" y="532"/>
                    </a:lnTo>
                    <a:lnTo>
                      <a:pt x="799" y="503"/>
                    </a:lnTo>
                    <a:lnTo>
                      <a:pt x="799" y="413"/>
                    </a:lnTo>
                    <a:lnTo>
                      <a:pt x="769" y="385"/>
                    </a:lnTo>
                    <a:lnTo>
                      <a:pt x="739" y="385"/>
                    </a:lnTo>
                    <a:lnTo>
                      <a:pt x="739" y="355"/>
                    </a:lnTo>
                    <a:lnTo>
                      <a:pt x="710" y="355"/>
                    </a:lnTo>
                    <a:lnTo>
                      <a:pt x="681" y="325"/>
                    </a:lnTo>
                    <a:lnTo>
                      <a:pt x="681" y="266"/>
                    </a:lnTo>
                    <a:lnTo>
                      <a:pt x="710" y="236"/>
                    </a:lnTo>
                    <a:lnTo>
                      <a:pt x="681" y="207"/>
                    </a:lnTo>
                    <a:lnTo>
                      <a:pt x="651" y="148"/>
                    </a:lnTo>
                    <a:lnTo>
                      <a:pt x="621" y="177"/>
                    </a:lnTo>
                    <a:lnTo>
                      <a:pt x="562" y="118"/>
                    </a:lnTo>
                    <a:lnTo>
                      <a:pt x="502" y="118"/>
                    </a:lnTo>
                    <a:lnTo>
                      <a:pt x="474" y="148"/>
                    </a:lnTo>
                    <a:lnTo>
                      <a:pt x="474" y="88"/>
                    </a:lnTo>
                    <a:lnTo>
                      <a:pt x="444" y="118"/>
                    </a:lnTo>
                    <a:lnTo>
                      <a:pt x="444" y="88"/>
                    </a:lnTo>
                    <a:lnTo>
                      <a:pt x="384" y="88"/>
                    </a:lnTo>
                    <a:lnTo>
                      <a:pt x="325" y="30"/>
                    </a:lnTo>
                    <a:lnTo>
                      <a:pt x="295" y="30"/>
                    </a:lnTo>
                    <a:lnTo>
                      <a:pt x="295" y="0"/>
                    </a:lnTo>
                    <a:lnTo>
                      <a:pt x="177" y="0"/>
                    </a:lnTo>
                    <a:lnTo>
                      <a:pt x="177" y="30"/>
                    </a:lnTo>
                    <a:lnTo>
                      <a:pt x="28" y="30"/>
                    </a:lnTo>
                    <a:lnTo>
                      <a:pt x="28" y="57"/>
                    </a:lnTo>
                    <a:lnTo>
                      <a:pt x="0" y="57"/>
                    </a:lnTo>
                  </a:path>
                </a:pathLst>
              </a:custGeom>
              <a:noFill/>
              <a:ln w="1588">
                <a:solidFill>
                  <a:srgbClr val="000000"/>
                </a:solidFill>
                <a:prstDash val="solid"/>
                <a:round/>
                <a:headEnd/>
                <a:tailEnd/>
              </a:ln>
            </p:spPr>
            <p:txBody>
              <a:bodyPr/>
              <a:lstStyle/>
              <a:p>
                <a:endParaRPr lang="en-GB"/>
              </a:p>
            </p:txBody>
          </p:sp>
          <p:sp>
            <p:nvSpPr>
              <p:cNvPr id="19673" name="Freeform 217"/>
              <p:cNvSpPr>
                <a:spLocks/>
              </p:cNvSpPr>
              <p:nvPr/>
            </p:nvSpPr>
            <p:spPr bwMode="auto">
              <a:xfrm>
                <a:off x="4435" y="2815"/>
                <a:ext cx="119" cy="89"/>
              </a:xfrm>
              <a:custGeom>
                <a:avLst/>
                <a:gdLst/>
                <a:ahLst/>
                <a:cxnLst>
                  <a:cxn ang="0">
                    <a:pos x="0" y="355"/>
                  </a:cxn>
                  <a:cxn ang="0">
                    <a:pos x="30" y="327"/>
                  </a:cxn>
                  <a:cxn ang="0">
                    <a:pos x="90" y="327"/>
                  </a:cxn>
                  <a:cxn ang="0">
                    <a:pos x="60" y="297"/>
                  </a:cxn>
                  <a:cxn ang="0">
                    <a:pos x="60" y="267"/>
                  </a:cxn>
                  <a:cxn ang="0">
                    <a:pos x="90" y="267"/>
                  </a:cxn>
                  <a:cxn ang="0">
                    <a:pos x="119" y="237"/>
                  </a:cxn>
                  <a:cxn ang="0">
                    <a:pos x="119" y="209"/>
                  </a:cxn>
                  <a:cxn ang="0">
                    <a:pos x="179" y="148"/>
                  </a:cxn>
                  <a:cxn ang="0">
                    <a:pos x="179" y="60"/>
                  </a:cxn>
                  <a:cxn ang="0">
                    <a:pos x="149" y="60"/>
                  </a:cxn>
                  <a:cxn ang="0">
                    <a:pos x="149" y="30"/>
                  </a:cxn>
                  <a:cxn ang="0">
                    <a:pos x="179" y="30"/>
                  </a:cxn>
                  <a:cxn ang="0">
                    <a:pos x="208" y="0"/>
                  </a:cxn>
                  <a:cxn ang="0">
                    <a:pos x="237" y="0"/>
                  </a:cxn>
                  <a:cxn ang="0">
                    <a:pos x="237" y="60"/>
                  </a:cxn>
                  <a:cxn ang="0">
                    <a:pos x="297" y="0"/>
                  </a:cxn>
                  <a:cxn ang="0">
                    <a:pos x="356" y="60"/>
                  </a:cxn>
                  <a:cxn ang="0">
                    <a:pos x="356" y="30"/>
                  </a:cxn>
                  <a:cxn ang="0">
                    <a:pos x="385" y="30"/>
                  </a:cxn>
                  <a:cxn ang="0">
                    <a:pos x="415" y="60"/>
                  </a:cxn>
                  <a:cxn ang="0">
                    <a:pos x="474" y="60"/>
                  </a:cxn>
                </a:cxnLst>
                <a:rect l="0" t="0" r="r" b="b"/>
                <a:pathLst>
                  <a:path w="474" h="355">
                    <a:moveTo>
                      <a:pt x="0" y="355"/>
                    </a:moveTo>
                    <a:lnTo>
                      <a:pt x="30" y="327"/>
                    </a:lnTo>
                    <a:lnTo>
                      <a:pt x="90" y="327"/>
                    </a:lnTo>
                    <a:lnTo>
                      <a:pt x="60" y="297"/>
                    </a:lnTo>
                    <a:lnTo>
                      <a:pt x="60" y="267"/>
                    </a:lnTo>
                    <a:lnTo>
                      <a:pt x="90" y="267"/>
                    </a:lnTo>
                    <a:lnTo>
                      <a:pt x="119" y="237"/>
                    </a:lnTo>
                    <a:lnTo>
                      <a:pt x="119" y="209"/>
                    </a:lnTo>
                    <a:lnTo>
                      <a:pt x="179" y="148"/>
                    </a:lnTo>
                    <a:lnTo>
                      <a:pt x="179" y="60"/>
                    </a:lnTo>
                    <a:lnTo>
                      <a:pt x="149" y="60"/>
                    </a:lnTo>
                    <a:lnTo>
                      <a:pt x="149" y="30"/>
                    </a:lnTo>
                    <a:lnTo>
                      <a:pt x="179" y="30"/>
                    </a:lnTo>
                    <a:lnTo>
                      <a:pt x="208" y="0"/>
                    </a:lnTo>
                    <a:lnTo>
                      <a:pt x="237" y="0"/>
                    </a:lnTo>
                    <a:lnTo>
                      <a:pt x="237" y="60"/>
                    </a:lnTo>
                    <a:lnTo>
                      <a:pt x="297" y="0"/>
                    </a:lnTo>
                    <a:lnTo>
                      <a:pt x="356" y="60"/>
                    </a:lnTo>
                    <a:lnTo>
                      <a:pt x="356" y="30"/>
                    </a:lnTo>
                    <a:lnTo>
                      <a:pt x="385" y="30"/>
                    </a:lnTo>
                    <a:lnTo>
                      <a:pt x="415" y="60"/>
                    </a:lnTo>
                    <a:lnTo>
                      <a:pt x="474" y="60"/>
                    </a:lnTo>
                  </a:path>
                </a:pathLst>
              </a:custGeom>
              <a:noFill/>
              <a:ln w="1588">
                <a:solidFill>
                  <a:srgbClr val="000000"/>
                </a:solidFill>
                <a:prstDash val="solid"/>
                <a:round/>
                <a:headEnd/>
                <a:tailEnd/>
              </a:ln>
            </p:spPr>
            <p:txBody>
              <a:bodyPr/>
              <a:lstStyle/>
              <a:p>
                <a:endParaRPr lang="en-GB"/>
              </a:p>
            </p:txBody>
          </p:sp>
          <p:sp>
            <p:nvSpPr>
              <p:cNvPr id="19674" name="Freeform 218"/>
              <p:cNvSpPr>
                <a:spLocks/>
              </p:cNvSpPr>
              <p:nvPr/>
            </p:nvSpPr>
            <p:spPr bwMode="auto">
              <a:xfrm>
                <a:off x="4554" y="2830"/>
                <a:ext cx="15" cy="8"/>
              </a:xfrm>
              <a:custGeom>
                <a:avLst/>
                <a:gdLst/>
                <a:ahLst/>
                <a:cxnLst>
                  <a:cxn ang="0">
                    <a:pos x="0" y="0"/>
                  </a:cxn>
                  <a:cxn ang="0">
                    <a:pos x="30" y="31"/>
                  </a:cxn>
                  <a:cxn ang="0">
                    <a:pos x="61" y="31"/>
                  </a:cxn>
                  <a:cxn ang="0">
                    <a:pos x="30" y="0"/>
                  </a:cxn>
                  <a:cxn ang="0">
                    <a:pos x="0" y="0"/>
                  </a:cxn>
                </a:cxnLst>
                <a:rect l="0" t="0" r="r" b="b"/>
                <a:pathLst>
                  <a:path w="61" h="31">
                    <a:moveTo>
                      <a:pt x="0" y="0"/>
                    </a:moveTo>
                    <a:lnTo>
                      <a:pt x="30" y="31"/>
                    </a:lnTo>
                    <a:lnTo>
                      <a:pt x="61" y="31"/>
                    </a:lnTo>
                    <a:lnTo>
                      <a:pt x="30" y="0"/>
                    </a:lnTo>
                    <a:lnTo>
                      <a:pt x="0" y="0"/>
                    </a:lnTo>
                  </a:path>
                </a:pathLst>
              </a:custGeom>
              <a:noFill/>
              <a:ln w="1588">
                <a:solidFill>
                  <a:srgbClr val="000000"/>
                </a:solidFill>
                <a:prstDash val="solid"/>
                <a:round/>
                <a:headEnd/>
                <a:tailEnd/>
              </a:ln>
            </p:spPr>
            <p:txBody>
              <a:bodyPr/>
              <a:lstStyle/>
              <a:p>
                <a:endParaRPr lang="en-GB"/>
              </a:p>
            </p:txBody>
          </p:sp>
          <p:sp>
            <p:nvSpPr>
              <p:cNvPr id="19675" name="Freeform 219"/>
              <p:cNvSpPr>
                <a:spLocks/>
              </p:cNvSpPr>
              <p:nvPr/>
            </p:nvSpPr>
            <p:spPr bwMode="auto">
              <a:xfrm>
                <a:off x="4309" y="2667"/>
                <a:ext cx="126" cy="237"/>
              </a:xfrm>
              <a:custGeom>
                <a:avLst/>
                <a:gdLst/>
                <a:ahLst/>
                <a:cxnLst>
                  <a:cxn ang="0">
                    <a:pos x="502" y="948"/>
                  </a:cxn>
                  <a:cxn ang="0">
                    <a:pos x="474" y="948"/>
                  </a:cxn>
                  <a:cxn ang="0">
                    <a:pos x="474" y="860"/>
                  </a:cxn>
                  <a:cxn ang="0">
                    <a:pos x="444" y="830"/>
                  </a:cxn>
                  <a:cxn ang="0">
                    <a:pos x="444" y="684"/>
                  </a:cxn>
                  <a:cxn ang="0">
                    <a:pos x="474" y="653"/>
                  </a:cxn>
                  <a:cxn ang="0">
                    <a:pos x="474" y="565"/>
                  </a:cxn>
                  <a:cxn ang="0">
                    <a:pos x="444" y="504"/>
                  </a:cxn>
                  <a:cxn ang="0">
                    <a:pos x="414" y="475"/>
                  </a:cxn>
                  <a:cxn ang="0">
                    <a:pos x="414" y="446"/>
                  </a:cxn>
                  <a:cxn ang="0">
                    <a:pos x="384" y="416"/>
                  </a:cxn>
                  <a:cxn ang="0">
                    <a:pos x="355" y="416"/>
                  </a:cxn>
                  <a:cxn ang="0">
                    <a:pos x="325" y="386"/>
                  </a:cxn>
                  <a:cxn ang="0">
                    <a:pos x="325" y="356"/>
                  </a:cxn>
                  <a:cxn ang="0">
                    <a:pos x="177" y="209"/>
                  </a:cxn>
                  <a:cxn ang="0">
                    <a:pos x="146" y="150"/>
                  </a:cxn>
                  <a:cxn ang="0">
                    <a:pos x="146" y="120"/>
                  </a:cxn>
                  <a:cxn ang="0">
                    <a:pos x="88" y="61"/>
                  </a:cxn>
                  <a:cxn ang="0">
                    <a:pos x="88" y="31"/>
                  </a:cxn>
                  <a:cxn ang="0">
                    <a:pos x="28" y="31"/>
                  </a:cxn>
                  <a:cxn ang="0">
                    <a:pos x="0" y="0"/>
                  </a:cxn>
                </a:cxnLst>
                <a:rect l="0" t="0" r="r" b="b"/>
                <a:pathLst>
                  <a:path w="502" h="948">
                    <a:moveTo>
                      <a:pt x="502" y="948"/>
                    </a:moveTo>
                    <a:lnTo>
                      <a:pt x="474" y="948"/>
                    </a:lnTo>
                    <a:lnTo>
                      <a:pt x="474" y="860"/>
                    </a:lnTo>
                    <a:lnTo>
                      <a:pt x="444" y="830"/>
                    </a:lnTo>
                    <a:lnTo>
                      <a:pt x="444" y="684"/>
                    </a:lnTo>
                    <a:lnTo>
                      <a:pt x="474" y="653"/>
                    </a:lnTo>
                    <a:lnTo>
                      <a:pt x="474" y="565"/>
                    </a:lnTo>
                    <a:lnTo>
                      <a:pt x="444" y="504"/>
                    </a:lnTo>
                    <a:lnTo>
                      <a:pt x="414" y="475"/>
                    </a:lnTo>
                    <a:lnTo>
                      <a:pt x="414" y="446"/>
                    </a:lnTo>
                    <a:lnTo>
                      <a:pt x="384" y="416"/>
                    </a:lnTo>
                    <a:lnTo>
                      <a:pt x="355" y="416"/>
                    </a:lnTo>
                    <a:lnTo>
                      <a:pt x="325" y="386"/>
                    </a:lnTo>
                    <a:lnTo>
                      <a:pt x="325" y="356"/>
                    </a:lnTo>
                    <a:lnTo>
                      <a:pt x="177" y="209"/>
                    </a:lnTo>
                    <a:lnTo>
                      <a:pt x="146" y="150"/>
                    </a:lnTo>
                    <a:lnTo>
                      <a:pt x="146" y="120"/>
                    </a:lnTo>
                    <a:lnTo>
                      <a:pt x="88" y="61"/>
                    </a:lnTo>
                    <a:lnTo>
                      <a:pt x="88" y="31"/>
                    </a:lnTo>
                    <a:lnTo>
                      <a:pt x="28" y="31"/>
                    </a:lnTo>
                    <a:lnTo>
                      <a:pt x="0" y="0"/>
                    </a:lnTo>
                  </a:path>
                </a:pathLst>
              </a:custGeom>
              <a:noFill/>
              <a:ln w="1588">
                <a:solidFill>
                  <a:srgbClr val="000000"/>
                </a:solidFill>
                <a:prstDash val="solid"/>
                <a:round/>
                <a:headEnd/>
                <a:tailEnd/>
              </a:ln>
            </p:spPr>
            <p:txBody>
              <a:bodyPr/>
              <a:lstStyle/>
              <a:p>
                <a:endParaRPr lang="en-GB"/>
              </a:p>
            </p:txBody>
          </p:sp>
          <p:sp>
            <p:nvSpPr>
              <p:cNvPr id="19676" name="Freeform 220"/>
              <p:cNvSpPr>
                <a:spLocks/>
              </p:cNvSpPr>
              <p:nvPr/>
            </p:nvSpPr>
            <p:spPr bwMode="auto">
              <a:xfrm>
                <a:off x="4435" y="2904"/>
                <a:ext cx="96" cy="23"/>
              </a:xfrm>
              <a:custGeom>
                <a:avLst/>
                <a:gdLst/>
                <a:ahLst/>
                <a:cxnLst>
                  <a:cxn ang="0">
                    <a:pos x="385" y="90"/>
                  </a:cxn>
                  <a:cxn ang="0">
                    <a:pos x="385" y="31"/>
                  </a:cxn>
                  <a:cxn ang="0">
                    <a:pos x="328" y="31"/>
                  </a:cxn>
                  <a:cxn ang="0">
                    <a:pos x="328" y="0"/>
                  </a:cxn>
                  <a:cxn ang="0">
                    <a:pos x="267" y="0"/>
                  </a:cxn>
                  <a:cxn ang="0">
                    <a:pos x="267" y="31"/>
                  </a:cxn>
                  <a:cxn ang="0">
                    <a:pos x="237" y="31"/>
                  </a:cxn>
                  <a:cxn ang="0">
                    <a:pos x="208" y="61"/>
                  </a:cxn>
                  <a:cxn ang="0">
                    <a:pos x="149" y="61"/>
                  </a:cxn>
                  <a:cxn ang="0">
                    <a:pos x="149" y="90"/>
                  </a:cxn>
                  <a:cxn ang="0">
                    <a:pos x="90" y="61"/>
                  </a:cxn>
                  <a:cxn ang="0">
                    <a:pos x="60" y="61"/>
                  </a:cxn>
                  <a:cxn ang="0">
                    <a:pos x="0" y="0"/>
                  </a:cxn>
                </a:cxnLst>
                <a:rect l="0" t="0" r="r" b="b"/>
                <a:pathLst>
                  <a:path w="385" h="90">
                    <a:moveTo>
                      <a:pt x="385" y="90"/>
                    </a:moveTo>
                    <a:lnTo>
                      <a:pt x="385" y="31"/>
                    </a:lnTo>
                    <a:lnTo>
                      <a:pt x="328" y="31"/>
                    </a:lnTo>
                    <a:lnTo>
                      <a:pt x="328" y="0"/>
                    </a:lnTo>
                    <a:lnTo>
                      <a:pt x="267" y="0"/>
                    </a:lnTo>
                    <a:lnTo>
                      <a:pt x="267" y="31"/>
                    </a:lnTo>
                    <a:lnTo>
                      <a:pt x="237" y="31"/>
                    </a:lnTo>
                    <a:lnTo>
                      <a:pt x="208" y="61"/>
                    </a:lnTo>
                    <a:lnTo>
                      <a:pt x="149" y="61"/>
                    </a:lnTo>
                    <a:lnTo>
                      <a:pt x="149" y="90"/>
                    </a:lnTo>
                    <a:lnTo>
                      <a:pt x="90" y="61"/>
                    </a:lnTo>
                    <a:lnTo>
                      <a:pt x="60" y="61"/>
                    </a:lnTo>
                    <a:lnTo>
                      <a:pt x="0" y="0"/>
                    </a:lnTo>
                  </a:path>
                </a:pathLst>
              </a:custGeom>
              <a:noFill/>
              <a:ln w="1588">
                <a:solidFill>
                  <a:srgbClr val="000000"/>
                </a:solidFill>
                <a:prstDash val="solid"/>
                <a:round/>
                <a:headEnd/>
                <a:tailEnd/>
              </a:ln>
            </p:spPr>
            <p:txBody>
              <a:bodyPr/>
              <a:lstStyle/>
              <a:p>
                <a:endParaRPr lang="en-GB"/>
              </a:p>
            </p:txBody>
          </p:sp>
          <p:sp>
            <p:nvSpPr>
              <p:cNvPr id="19677" name="Freeform 221"/>
              <p:cNvSpPr>
                <a:spLocks/>
              </p:cNvSpPr>
              <p:nvPr/>
            </p:nvSpPr>
            <p:spPr bwMode="auto">
              <a:xfrm>
                <a:off x="4524" y="2801"/>
                <a:ext cx="119" cy="126"/>
              </a:xfrm>
              <a:custGeom>
                <a:avLst/>
                <a:gdLst/>
                <a:ahLst/>
                <a:cxnLst>
                  <a:cxn ang="0">
                    <a:pos x="474" y="0"/>
                  </a:cxn>
                  <a:cxn ang="0">
                    <a:pos x="446" y="31"/>
                  </a:cxn>
                  <a:cxn ang="0">
                    <a:pos x="327" y="31"/>
                  </a:cxn>
                  <a:cxn ang="0">
                    <a:pos x="297" y="59"/>
                  </a:cxn>
                  <a:cxn ang="0">
                    <a:pos x="297" y="89"/>
                  </a:cxn>
                  <a:cxn ang="0">
                    <a:pos x="266" y="119"/>
                  </a:cxn>
                  <a:cxn ang="0">
                    <a:pos x="266" y="150"/>
                  </a:cxn>
                  <a:cxn ang="0">
                    <a:pos x="236" y="177"/>
                  </a:cxn>
                  <a:cxn ang="0">
                    <a:pos x="236" y="207"/>
                  </a:cxn>
                  <a:cxn ang="0">
                    <a:pos x="209" y="177"/>
                  </a:cxn>
                  <a:cxn ang="0">
                    <a:pos x="209" y="238"/>
                  </a:cxn>
                  <a:cxn ang="0">
                    <a:pos x="118" y="326"/>
                  </a:cxn>
                  <a:cxn ang="0">
                    <a:pos x="118" y="296"/>
                  </a:cxn>
                  <a:cxn ang="0">
                    <a:pos x="90" y="326"/>
                  </a:cxn>
                  <a:cxn ang="0">
                    <a:pos x="59" y="326"/>
                  </a:cxn>
                  <a:cxn ang="0">
                    <a:pos x="59" y="356"/>
                  </a:cxn>
                  <a:cxn ang="0">
                    <a:pos x="29" y="356"/>
                  </a:cxn>
                  <a:cxn ang="0">
                    <a:pos x="29" y="326"/>
                  </a:cxn>
                  <a:cxn ang="0">
                    <a:pos x="0" y="356"/>
                  </a:cxn>
                  <a:cxn ang="0">
                    <a:pos x="0" y="386"/>
                  </a:cxn>
                  <a:cxn ang="0">
                    <a:pos x="29" y="386"/>
                  </a:cxn>
                  <a:cxn ang="0">
                    <a:pos x="29" y="414"/>
                  </a:cxn>
                  <a:cxn ang="0">
                    <a:pos x="59" y="414"/>
                  </a:cxn>
                  <a:cxn ang="0">
                    <a:pos x="59" y="504"/>
                  </a:cxn>
                  <a:cxn ang="0">
                    <a:pos x="29" y="504"/>
                  </a:cxn>
                </a:cxnLst>
                <a:rect l="0" t="0" r="r" b="b"/>
                <a:pathLst>
                  <a:path w="474" h="504">
                    <a:moveTo>
                      <a:pt x="474" y="0"/>
                    </a:moveTo>
                    <a:lnTo>
                      <a:pt x="446" y="31"/>
                    </a:lnTo>
                    <a:lnTo>
                      <a:pt x="327" y="31"/>
                    </a:lnTo>
                    <a:lnTo>
                      <a:pt x="297" y="59"/>
                    </a:lnTo>
                    <a:lnTo>
                      <a:pt x="297" y="89"/>
                    </a:lnTo>
                    <a:lnTo>
                      <a:pt x="266" y="119"/>
                    </a:lnTo>
                    <a:lnTo>
                      <a:pt x="266" y="150"/>
                    </a:lnTo>
                    <a:lnTo>
                      <a:pt x="236" y="177"/>
                    </a:lnTo>
                    <a:lnTo>
                      <a:pt x="236" y="207"/>
                    </a:lnTo>
                    <a:lnTo>
                      <a:pt x="209" y="177"/>
                    </a:lnTo>
                    <a:lnTo>
                      <a:pt x="209" y="238"/>
                    </a:lnTo>
                    <a:lnTo>
                      <a:pt x="118" y="326"/>
                    </a:lnTo>
                    <a:lnTo>
                      <a:pt x="118" y="296"/>
                    </a:lnTo>
                    <a:lnTo>
                      <a:pt x="90" y="326"/>
                    </a:lnTo>
                    <a:lnTo>
                      <a:pt x="59" y="326"/>
                    </a:lnTo>
                    <a:lnTo>
                      <a:pt x="59" y="356"/>
                    </a:lnTo>
                    <a:lnTo>
                      <a:pt x="29" y="356"/>
                    </a:lnTo>
                    <a:lnTo>
                      <a:pt x="29" y="326"/>
                    </a:lnTo>
                    <a:lnTo>
                      <a:pt x="0" y="356"/>
                    </a:lnTo>
                    <a:lnTo>
                      <a:pt x="0" y="386"/>
                    </a:lnTo>
                    <a:lnTo>
                      <a:pt x="29" y="386"/>
                    </a:lnTo>
                    <a:lnTo>
                      <a:pt x="29" y="414"/>
                    </a:lnTo>
                    <a:lnTo>
                      <a:pt x="59" y="414"/>
                    </a:lnTo>
                    <a:lnTo>
                      <a:pt x="59" y="504"/>
                    </a:lnTo>
                    <a:lnTo>
                      <a:pt x="29" y="504"/>
                    </a:lnTo>
                  </a:path>
                </a:pathLst>
              </a:custGeom>
              <a:noFill/>
              <a:ln w="1588">
                <a:solidFill>
                  <a:srgbClr val="000000"/>
                </a:solidFill>
                <a:prstDash val="solid"/>
                <a:round/>
                <a:headEnd/>
                <a:tailEnd/>
              </a:ln>
            </p:spPr>
            <p:txBody>
              <a:bodyPr/>
              <a:lstStyle/>
              <a:p>
                <a:endParaRPr lang="en-GB"/>
              </a:p>
            </p:txBody>
          </p:sp>
          <p:sp>
            <p:nvSpPr>
              <p:cNvPr id="19678" name="Freeform 222"/>
              <p:cNvSpPr>
                <a:spLocks/>
              </p:cNvSpPr>
              <p:nvPr/>
            </p:nvSpPr>
            <p:spPr bwMode="auto">
              <a:xfrm>
                <a:off x="4480" y="2941"/>
                <a:ext cx="14" cy="22"/>
              </a:xfrm>
              <a:custGeom>
                <a:avLst/>
                <a:gdLst/>
                <a:ahLst/>
                <a:cxnLst>
                  <a:cxn ang="0">
                    <a:pos x="29" y="88"/>
                  </a:cxn>
                  <a:cxn ang="0">
                    <a:pos x="29" y="60"/>
                  </a:cxn>
                  <a:cxn ang="0">
                    <a:pos x="0" y="30"/>
                  </a:cxn>
                  <a:cxn ang="0">
                    <a:pos x="29" y="0"/>
                  </a:cxn>
                  <a:cxn ang="0">
                    <a:pos x="58" y="0"/>
                  </a:cxn>
                  <a:cxn ang="0">
                    <a:pos x="58" y="60"/>
                  </a:cxn>
                  <a:cxn ang="0">
                    <a:pos x="29" y="88"/>
                  </a:cxn>
                </a:cxnLst>
                <a:rect l="0" t="0" r="r" b="b"/>
                <a:pathLst>
                  <a:path w="58" h="88">
                    <a:moveTo>
                      <a:pt x="29" y="88"/>
                    </a:moveTo>
                    <a:lnTo>
                      <a:pt x="29" y="60"/>
                    </a:lnTo>
                    <a:lnTo>
                      <a:pt x="0" y="30"/>
                    </a:lnTo>
                    <a:lnTo>
                      <a:pt x="29" y="0"/>
                    </a:lnTo>
                    <a:lnTo>
                      <a:pt x="58" y="0"/>
                    </a:lnTo>
                    <a:lnTo>
                      <a:pt x="58" y="60"/>
                    </a:lnTo>
                    <a:lnTo>
                      <a:pt x="29" y="88"/>
                    </a:lnTo>
                  </a:path>
                </a:pathLst>
              </a:custGeom>
              <a:noFill/>
              <a:ln w="1588">
                <a:solidFill>
                  <a:srgbClr val="000000"/>
                </a:solidFill>
                <a:prstDash val="solid"/>
                <a:round/>
                <a:headEnd/>
                <a:tailEnd/>
              </a:ln>
            </p:spPr>
            <p:txBody>
              <a:bodyPr/>
              <a:lstStyle/>
              <a:p>
                <a:endParaRPr lang="en-GB"/>
              </a:p>
            </p:txBody>
          </p:sp>
          <p:sp>
            <p:nvSpPr>
              <p:cNvPr id="19679" name="Freeform 223"/>
              <p:cNvSpPr>
                <a:spLocks/>
              </p:cNvSpPr>
              <p:nvPr/>
            </p:nvSpPr>
            <p:spPr bwMode="auto">
              <a:xfrm>
                <a:off x="4472" y="2963"/>
                <a:ext cx="15" cy="82"/>
              </a:xfrm>
              <a:custGeom>
                <a:avLst/>
                <a:gdLst/>
                <a:ahLst/>
                <a:cxnLst>
                  <a:cxn ang="0">
                    <a:pos x="0" y="328"/>
                  </a:cxn>
                  <a:cxn ang="0">
                    <a:pos x="0" y="149"/>
                  </a:cxn>
                  <a:cxn ang="0">
                    <a:pos x="59" y="90"/>
                  </a:cxn>
                  <a:cxn ang="0">
                    <a:pos x="59" y="60"/>
                  </a:cxn>
                  <a:cxn ang="0">
                    <a:pos x="30" y="90"/>
                  </a:cxn>
                  <a:cxn ang="0">
                    <a:pos x="30" y="60"/>
                  </a:cxn>
                  <a:cxn ang="0">
                    <a:pos x="59" y="30"/>
                  </a:cxn>
                  <a:cxn ang="0">
                    <a:pos x="30" y="30"/>
                  </a:cxn>
                  <a:cxn ang="0">
                    <a:pos x="59" y="0"/>
                  </a:cxn>
                </a:cxnLst>
                <a:rect l="0" t="0" r="r" b="b"/>
                <a:pathLst>
                  <a:path w="59" h="328">
                    <a:moveTo>
                      <a:pt x="0" y="328"/>
                    </a:moveTo>
                    <a:lnTo>
                      <a:pt x="0" y="149"/>
                    </a:lnTo>
                    <a:lnTo>
                      <a:pt x="59" y="90"/>
                    </a:lnTo>
                    <a:lnTo>
                      <a:pt x="59" y="60"/>
                    </a:lnTo>
                    <a:lnTo>
                      <a:pt x="30" y="90"/>
                    </a:lnTo>
                    <a:lnTo>
                      <a:pt x="30" y="60"/>
                    </a:lnTo>
                    <a:lnTo>
                      <a:pt x="59" y="30"/>
                    </a:lnTo>
                    <a:lnTo>
                      <a:pt x="30" y="30"/>
                    </a:lnTo>
                    <a:lnTo>
                      <a:pt x="59" y="0"/>
                    </a:lnTo>
                  </a:path>
                </a:pathLst>
              </a:custGeom>
              <a:noFill/>
              <a:ln w="1588">
                <a:solidFill>
                  <a:srgbClr val="000000"/>
                </a:solidFill>
                <a:prstDash val="solid"/>
                <a:round/>
                <a:headEnd/>
                <a:tailEnd/>
              </a:ln>
            </p:spPr>
            <p:txBody>
              <a:bodyPr/>
              <a:lstStyle/>
              <a:p>
                <a:endParaRPr lang="en-GB"/>
              </a:p>
            </p:txBody>
          </p:sp>
          <p:sp>
            <p:nvSpPr>
              <p:cNvPr id="19680" name="Freeform 224"/>
              <p:cNvSpPr>
                <a:spLocks/>
              </p:cNvSpPr>
              <p:nvPr/>
            </p:nvSpPr>
            <p:spPr bwMode="auto">
              <a:xfrm>
                <a:off x="4487" y="2927"/>
                <a:ext cx="44" cy="36"/>
              </a:xfrm>
              <a:custGeom>
                <a:avLst/>
                <a:gdLst/>
                <a:ahLst/>
                <a:cxnLst>
                  <a:cxn ang="0">
                    <a:pos x="0" y="147"/>
                  </a:cxn>
                  <a:cxn ang="0">
                    <a:pos x="59" y="147"/>
                  </a:cxn>
                  <a:cxn ang="0">
                    <a:pos x="89" y="119"/>
                  </a:cxn>
                  <a:cxn ang="0">
                    <a:pos x="177" y="119"/>
                  </a:cxn>
                  <a:cxn ang="0">
                    <a:pos x="177" y="0"/>
                  </a:cxn>
                </a:cxnLst>
                <a:rect l="0" t="0" r="r" b="b"/>
                <a:pathLst>
                  <a:path w="177" h="147">
                    <a:moveTo>
                      <a:pt x="0" y="147"/>
                    </a:moveTo>
                    <a:lnTo>
                      <a:pt x="59" y="147"/>
                    </a:lnTo>
                    <a:lnTo>
                      <a:pt x="89" y="119"/>
                    </a:lnTo>
                    <a:lnTo>
                      <a:pt x="177" y="119"/>
                    </a:lnTo>
                    <a:lnTo>
                      <a:pt x="177" y="0"/>
                    </a:lnTo>
                  </a:path>
                </a:pathLst>
              </a:custGeom>
              <a:noFill/>
              <a:ln w="1588">
                <a:solidFill>
                  <a:srgbClr val="000000"/>
                </a:solidFill>
                <a:prstDash val="solid"/>
                <a:round/>
                <a:headEnd/>
                <a:tailEnd/>
              </a:ln>
            </p:spPr>
            <p:txBody>
              <a:bodyPr/>
              <a:lstStyle/>
              <a:p>
                <a:endParaRPr lang="en-GB"/>
              </a:p>
            </p:txBody>
          </p:sp>
          <p:sp>
            <p:nvSpPr>
              <p:cNvPr id="19681" name="Freeform 225"/>
              <p:cNvSpPr>
                <a:spLocks/>
              </p:cNvSpPr>
              <p:nvPr/>
            </p:nvSpPr>
            <p:spPr bwMode="auto">
              <a:xfrm>
                <a:off x="4665" y="2786"/>
                <a:ext cx="7" cy="15"/>
              </a:xfrm>
              <a:custGeom>
                <a:avLst/>
                <a:gdLst/>
                <a:ahLst/>
                <a:cxnLst>
                  <a:cxn ang="0">
                    <a:pos x="29" y="59"/>
                  </a:cxn>
                  <a:cxn ang="0">
                    <a:pos x="29" y="0"/>
                  </a:cxn>
                  <a:cxn ang="0">
                    <a:pos x="0" y="29"/>
                  </a:cxn>
                  <a:cxn ang="0">
                    <a:pos x="29" y="59"/>
                  </a:cxn>
                </a:cxnLst>
                <a:rect l="0" t="0" r="r" b="b"/>
                <a:pathLst>
                  <a:path w="29" h="59">
                    <a:moveTo>
                      <a:pt x="29" y="59"/>
                    </a:moveTo>
                    <a:lnTo>
                      <a:pt x="29" y="0"/>
                    </a:lnTo>
                    <a:lnTo>
                      <a:pt x="0" y="29"/>
                    </a:lnTo>
                    <a:lnTo>
                      <a:pt x="29" y="59"/>
                    </a:lnTo>
                  </a:path>
                </a:pathLst>
              </a:custGeom>
              <a:noFill/>
              <a:ln w="1588">
                <a:solidFill>
                  <a:srgbClr val="000000"/>
                </a:solidFill>
                <a:prstDash val="solid"/>
                <a:round/>
                <a:headEnd/>
                <a:tailEnd/>
              </a:ln>
            </p:spPr>
            <p:txBody>
              <a:bodyPr/>
              <a:lstStyle/>
              <a:p>
                <a:endParaRPr lang="en-GB"/>
              </a:p>
            </p:txBody>
          </p:sp>
          <p:sp>
            <p:nvSpPr>
              <p:cNvPr id="19682" name="Freeform 226"/>
              <p:cNvSpPr>
                <a:spLocks/>
              </p:cNvSpPr>
              <p:nvPr/>
            </p:nvSpPr>
            <p:spPr bwMode="auto">
              <a:xfrm>
                <a:off x="4643" y="2801"/>
                <a:ext cx="29" cy="7"/>
              </a:xfrm>
              <a:custGeom>
                <a:avLst/>
                <a:gdLst/>
                <a:ahLst/>
                <a:cxnLst>
                  <a:cxn ang="0">
                    <a:pos x="119" y="0"/>
                  </a:cxn>
                  <a:cxn ang="0">
                    <a:pos x="119" y="31"/>
                  </a:cxn>
                  <a:cxn ang="0">
                    <a:pos x="30" y="31"/>
                  </a:cxn>
                  <a:cxn ang="0">
                    <a:pos x="0" y="0"/>
                  </a:cxn>
                </a:cxnLst>
                <a:rect l="0" t="0" r="r" b="b"/>
                <a:pathLst>
                  <a:path w="119" h="31">
                    <a:moveTo>
                      <a:pt x="119" y="0"/>
                    </a:moveTo>
                    <a:lnTo>
                      <a:pt x="119" y="31"/>
                    </a:lnTo>
                    <a:lnTo>
                      <a:pt x="30" y="31"/>
                    </a:lnTo>
                    <a:lnTo>
                      <a:pt x="0" y="0"/>
                    </a:lnTo>
                  </a:path>
                </a:pathLst>
              </a:custGeom>
              <a:noFill/>
              <a:ln w="1588">
                <a:solidFill>
                  <a:srgbClr val="000000"/>
                </a:solidFill>
                <a:prstDash val="solid"/>
                <a:round/>
                <a:headEnd/>
                <a:tailEnd/>
              </a:ln>
            </p:spPr>
            <p:txBody>
              <a:bodyPr/>
              <a:lstStyle/>
              <a:p>
                <a:endParaRPr lang="en-GB"/>
              </a:p>
            </p:txBody>
          </p:sp>
          <p:sp>
            <p:nvSpPr>
              <p:cNvPr id="19683" name="Freeform 227"/>
              <p:cNvSpPr>
                <a:spLocks/>
              </p:cNvSpPr>
              <p:nvPr/>
            </p:nvSpPr>
            <p:spPr bwMode="auto">
              <a:xfrm>
                <a:off x="4643" y="2793"/>
                <a:ext cx="7" cy="8"/>
              </a:xfrm>
              <a:custGeom>
                <a:avLst/>
                <a:gdLst/>
                <a:ahLst/>
                <a:cxnLst>
                  <a:cxn ang="0">
                    <a:pos x="0" y="30"/>
                  </a:cxn>
                  <a:cxn ang="0">
                    <a:pos x="30" y="0"/>
                  </a:cxn>
                  <a:cxn ang="0">
                    <a:pos x="0" y="0"/>
                  </a:cxn>
                  <a:cxn ang="0">
                    <a:pos x="0" y="30"/>
                  </a:cxn>
                </a:cxnLst>
                <a:rect l="0" t="0" r="r" b="b"/>
                <a:pathLst>
                  <a:path w="30" h="30">
                    <a:moveTo>
                      <a:pt x="0" y="30"/>
                    </a:moveTo>
                    <a:lnTo>
                      <a:pt x="30" y="0"/>
                    </a:lnTo>
                    <a:lnTo>
                      <a:pt x="0" y="0"/>
                    </a:lnTo>
                    <a:lnTo>
                      <a:pt x="0" y="30"/>
                    </a:lnTo>
                  </a:path>
                </a:pathLst>
              </a:custGeom>
              <a:noFill/>
              <a:ln w="1588">
                <a:solidFill>
                  <a:srgbClr val="000000"/>
                </a:solidFill>
                <a:prstDash val="solid"/>
                <a:round/>
                <a:headEnd/>
                <a:tailEnd/>
              </a:ln>
            </p:spPr>
            <p:txBody>
              <a:bodyPr/>
              <a:lstStyle/>
              <a:p>
                <a:endParaRPr lang="en-GB"/>
              </a:p>
            </p:txBody>
          </p:sp>
          <p:sp>
            <p:nvSpPr>
              <p:cNvPr id="19684" name="Freeform 228"/>
              <p:cNvSpPr>
                <a:spLocks/>
              </p:cNvSpPr>
              <p:nvPr/>
            </p:nvSpPr>
            <p:spPr bwMode="auto">
              <a:xfrm>
                <a:off x="4057" y="2667"/>
                <a:ext cx="252" cy="52"/>
              </a:xfrm>
              <a:custGeom>
                <a:avLst/>
                <a:gdLst/>
                <a:ahLst/>
                <a:cxnLst>
                  <a:cxn ang="0">
                    <a:pos x="1009" y="0"/>
                  </a:cxn>
                  <a:cxn ang="0">
                    <a:pos x="978" y="31"/>
                  </a:cxn>
                  <a:cxn ang="0">
                    <a:pos x="918" y="31"/>
                  </a:cxn>
                  <a:cxn ang="0">
                    <a:pos x="918" y="61"/>
                  </a:cxn>
                  <a:cxn ang="0">
                    <a:pos x="860" y="120"/>
                  </a:cxn>
                  <a:cxn ang="0">
                    <a:pos x="653" y="120"/>
                  </a:cxn>
                  <a:cxn ang="0">
                    <a:pos x="623" y="150"/>
                  </a:cxn>
                  <a:cxn ang="0">
                    <a:pos x="623" y="179"/>
                  </a:cxn>
                  <a:cxn ang="0">
                    <a:pos x="563" y="179"/>
                  </a:cxn>
                  <a:cxn ang="0">
                    <a:pos x="563" y="209"/>
                  </a:cxn>
                  <a:cxn ang="0">
                    <a:pos x="504" y="150"/>
                  </a:cxn>
                  <a:cxn ang="0">
                    <a:pos x="474" y="150"/>
                  </a:cxn>
                  <a:cxn ang="0">
                    <a:pos x="474" y="120"/>
                  </a:cxn>
                  <a:cxn ang="0">
                    <a:pos x="238" y="120"/>
                  </a:cxn>
                  <a:cxn ang="0">
                    <a:pos x="209" y="91"/>
                  </a:cxn>
                  <a:cxn ang="0">
                    <a:pos x="118" y="91"/>
                  </a:cxn>
                  <a:cxn ang="0">
                    <a:pos x="90" y="61"/>
                  </a:cxn>
                  <a:cxn ang="0">
                    <a:pos x="60" y="91"/>
                  </a:cxn>
                  <a:cxn ang="0">
                    <a:pos x="31" y="91"/>
                  </a:cxn>
                  <a:cxn ang="0">
                    <a:pos x="0" y="120"/>
                  </a:cxn>
                </a:cxnLst>
                <a:rect l="0" t="0" r="r" b="b"/>
                <a:pathLst>
                  <a:path w="1009" h="209">
                    <a:moveTo>
                      <a:pt x="1009" y="0"/>
                    </a:moveTo>
                    <a:lnTo>
                      <a:pt x="978" y="31"/>
                    </a:lnTo>
                    <a:lnTo>
                      <a:pt x="918" y="31"/>
                    </a:lnTo>
                    <a:lnTo>
                      <a:pt x="918" y="61"/>
                    </a:lnTo>
                    <a:lnTo>
                      <a:pt x="860" y="120"/>
                    </a:lnTo>
                    <a:lnTo>
                      <a:pt x="653" y="120"/>
                    </a:lnTo>
                    <a:lnTo>
                      <a:pt x="623" y="150"/>
                    </a:lnTo>
                    <a:lnTo>
                      <a:pt x="623" y="179"/>
                    </a:lnTo>
                    <a:lnTo>
                      <a:pt x="563" y="179"/>
                    </a:lnTo>
                    <a:lnTo>
                      <a:pt x="563" y="209"/>
                    </a:lnTo>
                    <a:lnTo>
                      <a:pt x="504" y="150"/>
                    </a:lnTo>
                    <a:lnTo>
                      <a:pt x="474" y="150"/>
                    </a:lnTo>
                    <a:lnTo>
                      <a:pt x="474" y="120"/>
                    </a:lnTo>
                    <a:lnTo>
                      <a:pt x="238" y="120"/>
                    </a:lnTo>
                    <a:lnTo>
                      <a:pt x="209" y="91"/>
                    </a:lnTo>
                    <a:lnTo>
                      <a:pt x="118" y="91"/>
                    </a:lnTo>
                    <a:lnTo>
                      <a:pt x="90" y="61"/>
                    </a:lnTo>
                    <a:lnTo>
                      <a:pt x="60" y="91"/>
                    </a:lnTo>
                    <a:lnTo>
                      <a:pt x="31" y="91"/>
                    </a:lnTo>
                    <a:lnTo>
                      <a:pt x="0" y="120"/>
                    </a:lnTo>
                  </a:path>
                </a:pathLst>
              </a:custGeom>
              <a:noFill/>
              <a:ln w="1588">
                <a:solidFill>
                  <a:srgbClr val="000000"/>
                </a:solidFill>
                <a:prstDash val="solid"/>
                <a:round/>
                <a:headEnd/>
                <a:tailEnd/>
              </a:ln>
            </p:spPr>
            <p:txBody>
              <a:bodyPr/>
              <a:lstStyle/>
              <a:p>
                <a:endParaRPr lang="en-GB"/>
              </a:p>
            </p:txBody>
          </p:sp>
          <p:sp>
            <p:nvSpPr>
              <p:cNvPr id="19685" name="Freeform 229"/>
              <p:cNvSpPr>
                <a:spLocks/>
              </p:cNvSpPr>
              <p:nvPr/>
            </p:nvSpPr>
            <p:spPr bwMode="auto">
              <a:xfrm>
                <a:off x="4005" y="2601"/>
                <a:ext cx="30" cy="59"/>
              </a:xfrm>
              <a:custGeom>
                <a:avLst/>
                <a:gdLst/>
                <a:ahLst/>
                <a:cxnLst>
                  <a:cxn ang="0">
                    <a:pos x="0" y="237"/>
                  </a:cxn>
                  <a:cxn ang="0">
                    <a:pos x="0" y="176"/>
                  </a:cxn>
                  <a:cxn ang="0">
                    <a:pos x="60" y="118"/>
                  </a:cxn>
                  <a:cxn ang="0">
                    <a:pos x="60" y="89"/>
                  </a:cxn>
                  <a:cxn ang="0">
                    <a:pos x="118" y="28"/>
                  </a:cxn>
                  <a:cxn ang="0">
                    <a:pos x="118" y="0"/>
                  </a:cxn>
                </a:cxnLst>
                <a:rect l="0" t="0" r="r" b="b"/>
                <a:pathLst>
                  <a:path w="118" h="237">
                    <a:moveTo>
                      <a:pt x="0" y="237"/>
                    </a:moveTo>
                    <a:lnTo>
                      <a:pt x="0" y="176"/>
                    </a:lnTo>
                    <a:lnTo>
                      <a:pt x="60" y="118"/>
                    </a:lnTo>
                    <a:lnTo>
                      <a:pt x="60" y="89"/>
                    </a:lnTo>
                    <a:lnTo>
                      <a:pt x="118" y="28"/>
                    </a:lnTo>
                    <a:lnTo>
                      <a:pt x="118" y="0"/>
                    </a:lnTo>
                  </a:path>
                </a:pathLst>
              </a:custGeom>
              <a:noFill/>
              <a:ln w="1588">
                <a:solidFill>
                  <a:srgbClr val="000000"/>
                </a:solidFill>
                <a:prstDash val="solid"/>
                <a:round/>
                <a:headEnd/>
                <a:tailEnd/>
              </a:ln>
            </p:spPr>
            <p:txBody>
              <a:bodyPr/>
              <a:lstStyle/>
              <a:p>
                <a:endParaRPr lang="en-GB"/>
              </a:p>
            </p:txBody>
          </p:sp>
          <p:sp>
            <p:nvSpPr>
              <p:cNvPr id="19686" name="Freeform 230"/>
              <p:cNvSpPr>
                <a:spLocks/>
              </p:cNvSpPr>
              <p:nvPr/>
            </p:nvSpPr>
            <p:spPr bwMode="auto">
              <a:xfrm>
                <a:off x="3784" y="2564"/>
                <a:ext cx="251" cy="37"/>
              </a:xfrm>
              <a:custGeom>
                <a:avLst/>
                <a:gdLst/>
                <a:ahLst/>
                <a:cxnLst>
                  <a:cxn ang="0">
                    <a:pos x="0" y="0"/>
                  </a:cxn>
                  <a:cxn ang="0">
                    <a:pos x="58" y="0"/>
                  </a:cxn>
                  <a:cxn ang="0">
                    <a:pos x="58" y="59"/>
                  </a:cxn>
                  <a:cxn ang="0">
                    <a:pos x="118" y="31"/>
                  </a:cxn>
                  <a:cxn ang="0">
                    <a:pos x="118" y="0"/>
                  </a:cxn>
                  <a:cxn ang="0">
                    <a:pos x="177" y="0"/>
                  </a:cxn>
                  <a:cxn ang="0">
                    <a:pos x="237" y="59"/>
                  </a:cxn>
                  <a:cxn ang="0">
                    <a:pos x="265" y="59"/>
                  </a:cxn>
                  <a:cxn ang="0">
                    <a:pos x="265" y="88"/>
                  </a:cxn>
                  <a:cxn ang="0">
                    <a:pos x="296" y="118"/>
                  </a:cxn>
                  <a:cxn ang="0">
                    <a:pos x="325" y="118"/>
                  </a:cxn>
                  <a:cxn ang="0">
                    <a:pos x="384" y="59"/>
                  </a:cxn>
                  <a:cxn ang="0">
                    <a:pos x="503" y="59"/>
                  </a:cxn>
                  <a:cxn ang="0">
                    <a:pos x="503" y="31"/>
                  </a:cxn>
                  <a:cxn ang="0">
                    <a:pos x="562" y="88"/>
                  </a:cxn>
                  <a:cxn ang="0">
                    <a:pos x="621" y="31"/>
                  </a:cxn>
                  <a:cxn ang="0">
                    <a:pos x="769" y="31"/>
                  </a:cxn>
                  <a:cxn ang="0">
                    <a:pos x="799" y="59"/>
                  </a:cxn>
                  <a:cxn ang="0">
                    <a:pos x="830" y="59"/>
                  </a:cxn>
                  <a:cxn ang="0">
                    <a:pos x="918" y="149"/>
                  </a:cxn>
                  <a:cxn ang="0">
                    <a:pos x="1006" y="149"/>
                  </a:cxn>
                </a:cxnLst>
                <a:rect l="0" t="0" r="r" b="b"/>
                <a:pathLst>
                  <a:path w="1006" h="149">
                    <a:moveTo>
                      <a:pt x="0" y="0"/>
                    </a:moveTo>
                    <a:lnTo>
                      <a:pt x="58" y="0"/>
                    </a:lnTo>
                    <a:lnTo>
                      <a:pt x="58" y="59"/>
                    </a:lnTo>
                    <a:lnTo>
                      <a:pt x="118" y="31"/>
                    </a:lnTo>
                    <a:lnTo>
                      <a:pt x="118" y="0"/>
                    </a:lnTo>
                    <a:lnTo>
                      <a:pt x="177" y="0"/>
                    </a:lnTo>
                    <a:lnTo>
                      <a:pt x="237" y="59"/>
                    </a:lnTo>
                    <a:lnTo>
                      <a:pt x="265" y="59"/>
                    </a:lnTo>
                    <a:lnTo>
                      <a:pt x="265" y="88"/>
                    </a:lnTo>
                    <a:lnTo>
                      <a:pt x="296" y="118"/>
                    </a:lnTo>
                    <a:lnTo>
                      <a:pt x="325" y="118"/>
                    </a:lnTo>
                    <a:lnTo>
                      <a:pt x="384" y="59"/>
                    </a:lnTo>
                    <a:lnTo>
                      <a:pt x="503" y="59"/>
                    </a:lnTo>
                    <a:lnTo>
                      <a:pt x="503" y="31"/>
                    </a:lnTo>
                    <a:lnTo>
                      <a:pt x="562" y="88"/>
                    </a:lnTo>
                    <a:lnTo>
                      <a:pt x="621" y="31"/>
                    </a:lnTo>
                    <a:lnTo>
                      <a:pt x="769" y="31"/>
                    </a:lnTo>
                    <a:lnTo>
                      <a:pt x="799" y="59"/>
                    </a:lnTo>
                    <a:lnTo>
                      <a:pt x="830" y="59"/>
                    </a:lnTo>
                    <a:lnTo>
                      <a:pt x="918" y="149"/>
                    </a:lnTo>
                    <a:lnTo>
                      <a:pt x="1006" y="149"/>
                    </a:lnTo>
                  </a:path>
                </a:pathLst>
              </a:custGeom>
              <a:noFill/>
              <a:ln w="1588">
                <a:solidFill>
                  <a:srgbClr val="000000"/>
                </a:solidFill>
                <a:prstDash val="solid"/>
                <a:round/>
                <a:headEnd/>
                <a:tailEnd/>
              </a:ln>
            </p:spPr>
            <p:txBody>
              <a:bodyPr/>
              <a:lstStyle/>
              <a:p>
                <a:endParaRPr lang="en-GB"/>
              </a:p>
            </p:txBody>
          </p:sp>
          <p:sp>
            <p:nvSpPr>
              <p:cNvPr id="19687" name="Freeform 231"/>
              <p:cNvSpPr>
                <a:spLocks/>
              </p:cNvSpPr>
              <p:nvPr/>
            </p:nvSpPr>
            <p:spPr bwMode="auto">
              <a:xfrm>
                <a:off x="4021" y="2667"/>
                <a:ext cx="36" cy="30"/>
              </a:xfrm>
              <a:custGeom>
                <a:avLst/>
                <a:gdLst/>
                <a:ahLst/>
                <a:cxnLst>
                  <a:cxn ang="0">
                    <a:pos x="147" y="120"/>
                  </a:cxn>
                  <a:cxn ang="0">
                    <a:pos x="147" y="61"/>
                  </a:cxn>
                  <a:cxn ang="0">
                    <a:pos x="89" y="61"/>
                  </a:cxn>
                  <a:cxn ang="0">
                    <a:pos x="28" y="0"/>
                  </a:cxn>
                  <a:cxn ang="0">
                    <a:pos x="0" y="0"/>
                  </a:cxn>
                </a:cxnLst>
                <a:rect l="0" t="0" r="r" b="b"/>
                <a:pathLst>
                  <a:path w="147" h="120">
                    <a:moveTo>
                      <a:pt x="147" y="120"/>
                    </a:moveTo>
                    <a:lnTo>
                      <a:pt x="147" y="61"/>
                    </a:lnTo>
                    <a:lnTo>
                      <a:pt x="89" y="61"/>
                    </a:lnTo>
                    <a:lnTo>
                      <a:pt x="28" y="0"/>
                    </a:lnTo>
                    <a:lnTo>
                      <a:pt x="0" y="0"/>
                    </a:lnTo>
                  </a:path>
                </a:pathLst>
              </a:custGeom>
              <a:noFill/>
              <a:ln w="1588">
                <a:solidFill>
                  <a:srgbClr val="000000"/>
                </a:solidFill>
                <a:prstDash val="solid"/>
                <a:round/>
                <a:headEnd/>
                <a:tailEnd/>
              </a:ln>
            </p:spPr>
            <p:txBody>
              <a:bodyPr/>
              <a:lstStyle/>
              <a:p>
                <a:endParaRPr lang="en-GB"/>
              </a:p>
            </p:txBody>
          </p:sp>
          <p:sp>
            <p:nvSpPr>
              <p:cNvPr id="19688" name="Line 232"/>
              <p:cNvSpPr>
                <a:spLocks noChangeShapeType="1"/>
              </p:cNvSpPr>
              <p:nvPr/>
            </p:nvSpPr>
            <p:spPr bwMode="auto">
              <a:xfrm flipH="1" flipV="1">
                <a:off x="4013" y="2660"/>
                <a:ext cx="8" cy="7"/>
              </a:xfrm>
              <a:prstGeom prst="line">
                <a:avLst/>
              </a:prstGeom>
              <a:noFill/>
              <a:ln w="1588">
                <a:solidFill>
                  <a:srgbClr val="000000"/>
                </a:solidFill>
                <a:round/>
                <a:headEnd/>
                <a:tailEnd/>
              </a:ln>
            </p:spPr>
            <p:txBody>
              <a:bodyPr/>
              <a:lstStyle/>
              <a:p>
                <a:endParaRPr lang="en-GB"/>
              </a:p>
            </p:txBody>
          </p:sp>
          <p:sp>
            <p:nvSpPr>
              <p:cNvPr id="19689" name="Line 233"/>
              <p:cNvSpPr>
                <a:spLocks noChangeShapeType="1"/>
              </p:cNvSpPr>
              <p:nvPr/>
            </p:nvSpPr>
            <p:spPr bwMode="auto">
              <a:xfrm flipH="1">
                <a:off x="4005" y="2660"/>
                <a:ext cx="8" cy="1"/>
              </a:xfrm>
              <a:prstGeom prst="line">
                <a:avLst/>
              </a:prstGeom>
              <a:noFill/>
              <a:ln w="1588">
                <a:solidFill>
                  <a:srgbClr val="000000"/>
                </a:solidFill>
                <a:round/>
                <a:headEnd/>
                <a:tailEnd/>
              </a:ln>
            </p:spPr>
            <p:txBody>
              <a:bodyPr/>
              <a:lstStyle/>
              <a:p>
                <a:endParaRPr lang="en-GB"/>
              </a:p>
            </p:txBody>
          </p:sp>
          <p:sp>
            <p:nvSpPr>
              <p:cNvPr id="19690" name="Freeform 234"/>
              <p:cNvSpPr>
                <a:spLocks/>
              </p:cNvSpPr>
              <p:nvPr/>
            </p:nvSpPr>
            <p:spPr bwMode="auto">
              <a:xfrm>
                <a:off x="4013" y="2660"/>
                <a:ext cx="8" cy="7"/>
              </a:xfrm>
              <a:custGeom>
                <a:avLst/>
                <a:gdLst/>
                <a:ahLst/>
                <a:cxnLst>
                  <a:cxn ang="0">
                    <a:pos x="30" y="27"/>
                  </a:cxn>
                  <a:cxn ang="0">
                    <a:pos x="30" y="0"/>
                  </a:cxn>
                  <a:cxn ang="0">
                    <a:pos x="0" y="0"/>
                  </a:cxn>
                </a:cxnLst>
                <a:rect l="0" t="0" r="r" b="b"/>
                <a:pathLst>
                  <a:path w="30" h="27">
                    <a:moveTo>
                      <a:pt x="30" y="27"/>
                    </a:moveTo>
                    <a:lnTo>
                      <a:pt x="30" y="0"/>
                    </a:lnTo>
                    <a:lnTo>
                      <a:pt x="0" y="0"/>
                    </a:lnTo>
                  </a:path>
                </a:pathLst>
              </a:custGeom>
              <a:noFill/>
              <a:ln w="1588">
                <a:solidFill>
                  <a:srgbClr val="000000"/>
                </a:solidFill>
                <a:prstDash val="solid"/>
                <a:round/>
                <a:headEnd/>
                <a:tailEnd/>
              </a:ln>
            </p:spPr>
            <p:txBody>
              <a:bodyPr/>
              <a:lstStyle/>
              <a:p>
                <a:endParaRPr lang="en-GB"/>
              </a:p>
            </p:txBody>
          </p:sp>
          <p:sp>
            <p:nvSpPr>
              <p:cNvPr id="19691" name="Freeform 235"/>
              <p:cNvSpPr>
                <a:spLocks/>
              </p:cNvSpPr>
              <p:nvPr/>
            </p:nvSpPr>
            <p:spPr bwMode="auto">
              <a:xfrm>
                <a:off x="3894" y="2697"/>
                <a:ext cx="163" cy="155"/>
              </a:xfrm>
              <a:custGeom>
                <a:avLst/>
                <a:gdLst/>
                <a:ahLst/>
                <a:cxnLst>
                  <a:cxn ang="0">
                    <a:pos x="651" y="0"/>
                  </a:cxn>
                  <a:cxn ang="0">
                    <a:pos x="651" y="30"/>
                  </a:cxn>
                  <a:cxn ang="0">
                    <a:pos x="623" y="30"/>
                  </a:cxn>
                  <a:cxn ang="0">
                    <a:pos x="593" y="59"/>
                  </a:cxn>
                  <a:cxn ang="0">
                    <a:pos x="532" y="59"/>
                  </a:cxn>
                  <a:cxn ang="0">
                    <a:pos x="444" y="148"/>
                  </a:cxn>
                  <a:cxn ang="0">
                    <a:pos x="444" y="178"/>
                  </a:cxn>
                  <a:cxn ang="0">
                    <a:pos x="414" y="208"/>
                  </a:cxn>
                  <a:cxn ang="0">
                    <a:pos x="414" y="236"/>
                  </a:cxn>
                  <a:cxn ang="0">
                    <a:pos x="355" y="296"/>
                  </a:cxn>
                  <a:cxn ang="0">
                    <a:pos x="355" y="326"/>
                  </a:cxn>
                  <a:cxn ang="0">
                    <a:pos x="325" y="355"/>
                  </a:cxn>
                  <a:cxn ang="0">
                    <a:pos x="325" y="414"/>
                  </a:cxn>
                  <a:cxn ang="0">
                    <a:pos x="295" y="445"/>
                  </a:cxn>
                  <a:cxn ang="0">
                    <a:pos x="267" y="445"/>
                  </a:cxn>
                  <a:cxn ang="0">
                    <a:pos x="267" y="503"/>
                  </a:cxn>
                  <a:cxn ang="0">
                    <a:pos x="237" y="533"/>
                  </a:cxn>
                  <a:cxn ang="0">
                    <a:pos x="237" y="564"/>
                  </a:cxn>
                  <a:cxn ang="0">
                    <a:pos x="148" y="564"/>
                  </a:cxn>
                  <a:cxn ang="0">
                    <a:pos x="118" y="591"/>
                  </a:cxn>
                  <a:cxn ang="0">
                    <a:pos x="30" y="591"/>
                  </a:cxn>
                  <a:cxn ang="0">
                    <a:pos x="0" y="621"/>
                  </a:cxn>
                </a:cxnLst>
                <a:rect l="0" t="0" r="r" b="b"/>
                <a:pathLst>
                  <a:path w="651" h="621">
                    <a:moveTo>
                      <a:pt x="651" y="0"/>
                    </a:moveTo>
                    <a:lnTo>
                      <a:pt x="651" y="30"/>
                    </a:lnTo>
                    <a:lnTo>
                      <a:pt x="623" y="30"/>
                    </a:lnTo>
                    <a:lnTo>
                      <a:pt x="593" y="59"/>
                    </a:lnTo>
                    <a:lnTo>
                      <a:pt x="532" y="59"/>
                    </a:lnTo>
                    <a:lnTo>
                      <a:pt x="444" y="148"/>
                    </a:lnTo>
                    <a:lnTo>
                      <a:pt x="444" y="178"/>
                    </a:lnTo>
                    <a:lnTo>
                      <a:pt x="414" y="208"/>
                    </a:lnTo>
                    <a:lnTo>
                      <a:pt x="414" y="236"/>
                    </a:lnTo>
                    <a:lnTo>
                      <a:pt x="355" y="296"/>
                    </a:lnTo>
                    <a:lnTo>
                      <a:pt x="355" y="326"/>
                    </a:lnTo>
                    <a:lnTo>
                      <a:pt x="325" y="355"/>
                    </a:lnTo>
                    <a:lnTo>
                      <a:pt x="325" y="414"/>
                    </a:lnTo>
                    <a:lnTo>
                      <a:pt x="295" y="445"/>
                    </a:lnTo>
                    <a:lnTo>
                      <a:pt x="267" y="445"/>
                    </a:lnTo>
                    <a:lnTo>
                      <a:pt x="267" y="503"/>
                    </a:lnTo>
                    <a:lnTo>
                      <a:pt x="237" y="533"/>
                    </a:lnTo>
                    <a:lnTo>
                      <a:pt x="237" y="564"/>
                    </a:lnTo>
                    <a:lnTo>
                      <a:pt x="148" y="564"/>
                    </a:lnTo>
                    <a:lnTo>
                      <a:pt x="118" y="591"/>
                    </a:lnTo>
                    <a:lnTo>
                      <a:pt x="30" y="591"/>
                    </a:lnTo>
                    <a:lnTo>
                      <a:pt x="0" y="621"/>
                    </a:lnTo>
                  </a:path>
                </a:pathLst>
              </a:custGeom>
              <a:noFill/>
              <a:ln w="1588">
                <a:solidFill>
                  <a:srgbClr val="000000"/>
                </a:solidFill>
                <a:prstDash val="solid"/>
                <a:round/>
                <a:headEnd/>
                <a:tailEnd/>
              </a:ln>
            </p:spPr>
            <p:txBody>
              <a:bodyPr/>
              <a:lstStyle/>
              <a:p>
                <a:endParaRPr lang="en-GB"/>
              </a:p>
            </p:txBody>
          </p:sp>
          <p:sp>
            <p:nvSpPr>
              <p:cNvPr id="19692" name="Freeform 236"/>
              <p:cNvSpPr>
                <a:spLocks/>
              </p:cNvSpPr>
              <p:nvPr/>
            </p:nvSpPr>
            <p:spPr bwMode="auto">
              <a:xfrm>
                <a:off x="3897" y="2855"/>
                <a:ext cx="175" cy="153"/>
              </a:xfrm>
              <a:custGeom>
                <a:avLst/>
                <a:gdLst/>
                <a:ahLst/>
                <a:cxnLst>
                  <a:cxn ang="0">
                    <a:pos x="0" y="0"/>
                  </a:cxn>
                  <a:cxn ang="0">
                    <a:pos x="50" y="49"/>
                  </a:cxn>
                  <a:cxn ang="0">
                    <a:pos x="79" y="49"/>
                  </a:cxn>
                  <a:cxn ang="0">
                    <a:pos x="109" y="77"/>
                  </a:cxn>
                  <a:cxn ang="0">
                    <a:pos x="109" y="107"/>
                  </a:cxn>
                  <a:cxn ang="0">
                    <a:pos x="139" y="107"/>
                  </a:cxn>
                  <a:cxn ang="0">
                    <a:pos x="139" y="195"/>
                  </a:cxn>
                  <a:cxn ang="0">
                    <a:pos x="168" y="195"/>
                  </a:cxn>
                  <a:cxn ang="0">
                    <a:pos x="198" y="226"/>
                  </a:cxn>
                  <a:cxn ang="0">
                    <a:pos x="198" y="256"/>
                  </a:cxn>
                  <a:cxn ang="0">
                    <a:pos x="258" y="256"/>
                  </a:cxn>
                  <a:cxn ang="0">
                    <a:pos x="286" y="285"/>
                  </a:cxn>
                  <a:cxn ang="0">
                    <a:pos x="346" y="285"/>
                  </a:cxn>
                  <a:cxn ang="0">
                    <a:pos x="316" y="314"/>
                  </a:cxn>
                  <a:cxn ang="0">
                    <a:pos x="316" y="344"/>
                  </a:cxn>
                  <a:cxn ang="0">
                    <a:pos x="346" y="374"/>
                  </a:cxn>
                  <a:cxn ang="0">
                    <a:pos x="346" y="404"/>
                  </a:cxn>
                  <a:cxn ang="0">
                    <a:pos x="316" y="404"/>
                  </a:cxn>
                  <a:cxn ang="0">
                    <a:pos x="316" y="432"/>
                  </a:cxn>
                  <a:cxn ang="0">
                    <a:pos x="377" y="432"/>
                  </a:cxn>
                  <a:cxn ang="0">
                    <a:pos x="405" y="462"/>
                  </a:cxn>
                  <a:cxn ang="0">
                    <a:pos x="495" y="462"/>
                  </a:cxn>
                  <a:cxn ang="0">
                    <a:pos x="495" y="492"/>
                  </a:cxn>
                  <a:cxn ang="0">
                    <a:pos x="523" y="522"/>
                  </a:cxn>
                  <a:cxn ang="0">
                    <a:pos x="553" y="522"/>
                  </a:cxn>
                  <a:cxn ang="0">
                    <a:pos x="553" y="492"/>
                  </a:cxn>
                  <a:cxn ang="0">
                    <a:pos x="584" y="462"/>
                  </a:cxn>
                  <a:cxn ang="0">
                    <a:pos x="642" y="462"/>
                  </a:cxn>
                  <a:cxn ang="0">
                    <a:pos x="673" y="492"/>
                  </a:cxn>
                  <a:cxn ang="0">
                    <a:pos x="702" y="492"/>
                  </a:cxn>
                  <a:cxn ang="0">
                    <a:pos x="673" y="522"/>
                  </a:cxn>
                  <a:cxn ang="0">
                    <a:pos x="642" y="492"/>
                  </a:cxn>
                  <a:cxn ang="0">
                    <a:pos x="614" y="522"/>
                  </a:cxn>
                  <a:cxn ang="0">
                    <a:pos x="614" y="551"/>
                  </a:cxn>
                  <a:cxn ang="0">
                    <a:pos x="673" y="610"/>
                  </a:cxn>
                </a:cxnLst>
                <a:rect l="0" t="0" r="r" b="b"/>
                <a:pathLst>
                  <a:path w="702" h="610">
                    <a:moveTo>
                      <a:pt x="0" y="0"/>
                    </a:moveTo>
                    <a:lnTo>
                      <a:pt x="50" y="49"/>
                    </a:lnTo>
                    <a:lnTo>
                      <a:pt x="79" y="49"/>
                    </a:lnTo>
                    <a:lnTo>
                      <a:pt x="109" y="77"/>
                    </a:lnTo>
                    <a:lnTo>
                      <a:pt x="109" y="107"/>
                    </a:lnTo>
                    <a:lnTo>
                      <a:pt x="139" y="107"/>
                    </a:lnTo>
                    <a:lnTo>
                      <a:pt x="139" y="195"/>
                    </a:lnTo>
                    <a:lnTo>
                      <a:pt x="168" y="195"/>
                    </a:lnTo>
                    <a:lnTo>
                      <a:pt x="198" y="226"/>
                    </a:lnTo>
                    <a:lnTo>
                      <a:pt x="198" y="256"/>
                    </a:lnTo>
                    <a:lnTo>
                      <a:pt x="258" y="256"/>
                    </a:lnTo>
                    <a:lnTo>
                      <a:pt x="286" y="285"/>
                    </a:lnTo>
                    <a:lnTo>
                      <a:pt x="346" y="285"/>
                    </a:lnTo>
                    <a:lnTo>
                      <a:pt x="316" y="314"/>
                    </a:lnTo>
                    <a:lnTo>
                      <a:pt x="316" y="344"/>
                    </a:lnTo>
                    <a:lnTo>
                      <a:pt x="346" y="374"/>
                    </a:lnTo>
                    <a:lnTo>
                      <a:pt x="346" y="404"/>
                    </a:lnTo>
                    <a:lnTo>
                      <a:pt x="316" y="404"/>
                    </a:lnTo>
                    <a:lnTo>
                      <a:pt x="316" y="432"/>
                    </a:lnTo>
                    <a:lnTo>
                      <a:pt x="377" y="432"/>
                    </a:lnTo>
                    <a:lnTo>
                      <a:pt x="405" y="462"/>
                    </a:lnTo>
                    <a:lnTo>
                      <a:pt x="495" y="462"/>
                    </a:lnTo>
                    <a:lnTo>
                      <a:pt x="495" y="492"/>
                    </a:lnTo>
                    <a:lnTo>
                      <a:pt x="523" y="522"/>
                    </a:lnTo>
                    <a:lnTo>
                      <a:pt x="553" y="522"/>
                    </a:lnTo>
                    <a:lnTo>
                      <a:pt x="553" y="492"/>
                    </a:lnTo>
                    <a:lnTo>
                      <a:pt x="584" y="462"/>
                    </a:lnTo>
                    <a:lnTo>
                      <a:pt x="642" y="462"/>
                    </a:lnTo>
                    <a:lnTo>
                      <a:pt x="673" y="492"/>
                    </a:lnTo>
                    <a:lnTo>
                      <a:pt x="702" y="492"/>
                    </a:lnTo>
                    <a:lnTo>
                      <a:pt x="673" y="522"/>
                    </a:lnTo>
                    <a:lnTo>
                      <a:pt x="642" y="492"/>
                    </a:lnTo>
                    <a:lnTo>
                      <a:pt x="614" y="522"/>
                    </a:lnTo>
                    <a:lnTo>
                      <a:pt x="614" y="551"/>
                    </a:lnTo>
                    <a:lnTo>
                      <a:pt x="673" y="610"/>
                    </a:lnTo>
                  </a:path>
                </a:pathLst>
              </a:custGeom>
              <a:noFill/>
              <a:ln w="1588">
                <a:solidFill>
                  <a:srgbClr val="000000"/>
                </a:solidFill>
                <a:prstDash val="solid"/>
                <a:round/>
                <a:headEnd/>
                <a:tailEnd/>
              </a:ln>
            </p:spPr>
            <p:txBody>
              <a:bodyPr/>
              <a:lstStyle/>
              <a:p>
                <a:endParaRPr lang="en-GB"/>
              </a:p>
            </p:txBody>
          </p:sp>
          <p:sp>
            <p:nvSpPr>
              <p:cNvPr id="19693" name="Freeform 237"/>
              <p:cNvSpPr>
                <a:spLocks/>
              </p:cNvSpPr>
              <p:nvPr/>
            </p:nvSpPr>
            <p:spPr bwMode="auto">
              <a:xfrm>
                <a:off x="4065" y="3008"/>
                <a:ext cx="407" cy="52"/>
              </a:xfrm>
              <a:custGeom>
                <a:avLst/>
                <a:gdLst/>
                <a:ahLst/>
                <a:cxnLst>
                  <a:cxn ang="0">
                    <a:pos x="0" y="0"/>
                  </a:cxn>
                  <a:cxn ang="0">
                    <a:pos x="59" y="30"/>
                  </a:cxn>
                  <a:cxn ang="0">
                    <a:pos x="87" y="30"/>
                  </a:cxn>
                  <a:cxn ang="0">
                    <a:pos x="87" y="89"/>
                  </a:cxn>
                  <a:cxn ang="0">
                    <a:pos x="59" y="89"/>
                  </a:cxn>
                  <a:cxn ang="0">
                    <a:pos x="59" y="119"/>
                  </a:cxn>
                  <a:cxn ang="0">
                    <a:pos x="87" y="150"/>
                  </a:cxn>
                  <a:cxn ang="0">
                    <a:pos x="148" y="150"/>
                  </a:cxn>
                  <a:cxn ang="0">
                    <a:pos x="148" y="119"/>
                  </a:cxn>
                  <a:cxn ang="0">
                    <a:pos x="236" y="119"/>
                  </a:cxn>
                  <a:cxn ang="0">
                    <a:pos x="236" y="150"/>
                  </a:cxn>
                  <a:cxn ang="0">
                    <a:pos x="355" y="150"/>
                  </a:cxn>
                  <a:cxn ang="0">
                    <a:pos x="385" y="177"/>
                  </a:cxn>
                  <a:cxn ang="0">
                    <a:pos x="503" y="177"/>
                  </a:cxn>
                  <a:cxn ang="0">
                    <a:pos x="503" y="150"/>
                  </a:cxn>
                  <a:cxn ang="0">
                    <a:pos x="532" y="150"/>
                  </a:cxn>
                  <a:cxn ang="0">
                    <a:pos x="562" y="177"/>
                  </a:cxn>
                  <a:cxn ang="0">
                    <a:pos x="740" y="177"/>
                  </a:cxn>
                  <a:cxn ang="0">
                    <a:pos x="740" y="207"/>
                  </a:cxn>
                  <a:cxn ang="0">
                    <a:pos x="799" y="207"/>
                  </a:cxn>
                  <a:cxn ang="0">
                    <a:pos x="829" y="177"/>
                  </a:cxn>
                  <a:cxn ang="0">
                    <a:pos x="859" y="177"/>
                  </a:cxn>
                  <a:cxn ang="0">
                    <a:pos x="859" y="150"/>
                  </a:cxn>
                  <a:cxn ang="0">
                    <a:pos x="887" y="150"/>
                  </a:cxn>
                  <a:cxn ang="0">
                    <a:pos x="917" y="119"/>
                  </a:cxn>
                  <a:cxn ang="0">
                    <a:pos x="917" y="89"/>
                  </a:cxn>
                  <a:cxn ang="0">
                    <a:pos x="978" y="89"/>
                  </a:cxn>
                  <a:cxn ang="0">
                    <a:pos x="978" y="59"/>
                  </a:cxn>
                  <a:cxn ang="0">
                    <a:pos x="1124" y="59"/>
                  </a:cxn>
                  <a:cxn ang="0">
                    <a:pos x="1155" y="30"/>
                  </a:cxn>
                  <a:cxn ang="0">
                    <a:pos x="1273" y="30"/>
                  </a:cxn>
                  <a:cxn ang="0">
                    <a:pos x="1303" y="59"/>
                  </a:cxn>
                  <a:cxn ang="0">
                    <a:pos x="1362" y="59"/>
                  </a:cxn>
                  <a:cxn ang="0">
                    <a:pos x="1362" y="89"/>
                  </a:cxn>
                  <a:cxn ang="0">
                    <a:pos x="1422" y="89"/>
                  </a:cxn>
                  <a:cxn ang="0">
                    <a:pos x="1480" y="150"/>
                  </a:cxn>
                  <a:cxn ang="0">
                    <a:pos x="1629" y="150"/>
                  </a:cxn>
                </a:cxnLst>
                <a:rect l="0" t="0" r="r" b="b"/>
                <a:pathLst>
                  <a:path w="1629" h="207">
                    <a:moveTo>
                      <a:pt x="0" y="0"/>
                    </a:moveTo>
                    <a:lnTo>
                      <a:pt x="59" y="30"/>
                    </a:lnTo>
                    <a:lnTo>
                      <a:pt x="87" y="30"/>
                    </a:lnTo>
                    <a:lnTo>
                      <a:pt x="87" y="89"/>
                    </a:lnTo>
                    <a:lnTo>
                      <a:pt x="59" y="89"/>
                    </a:lnTo>
                    <a:lnTo>
                      <a:pt x="59" y="119"/>
                    </a:lnTo>
                    <a:lnTo>
                      <a:pt x="87" y="150"/>
                    </a:lnTo>
                    <a:lnTo>
                      <a:pt x="148" y="150"/>
                    </a:lnTo>
                    <a:lnTo>
                      <a:pt x="148" y="119"/>
                    </a:lnTo>
                    <a:lnTo>
                      <a:pt x="236" y="119"/>
                    </a:lnTo>
                    <a:lnTo>
                      <a:pt x="236" y="150"/>
                    </a:lnTo>
                    <a:lnTo>
                      <a:pt x="355" y="150"/>
                    </a:lnTo>
                    <a:lnTo>
                      <a:pt x="385" y="177"/>
                    </a:lnTo>
                    <a:lnTo>
                      <a:pt x="503" y="177"/>
                    </a:lnTo>
                    <a:lnTo>
                      <a:pt x="503" y="150"/>
                    </a:lnTo>
                    <a:lnTo>
                      <a:pt x="532" y="150"/>
                    </a:lnTo>
                    <a:lnTo>
                      <a:pt x="562" y="177"/>
                    </a:lnTo>
                    <a:lnTo>
                      <a:pt x="740" y="177"/>
                    </a:lnTo>
                    <a:lnTo>
                      <a:pt x="740" y="207"/>
                    </a:lnTo>
                    <a:lnTo>
                      <a:pt x="799" y="207"/>
                    </a:lnTo>
                    <a:lnTo>
                      <a:pt x="829" y="177"/>
                    </a:lnTo>
                    <a:lnTo>
                      <a:pt x="859" y="177"/>
                    </a:lnTo>
                    <a:lnTo>
                      <a:pt x="859" y="150"/>
                    </a:lnTo>
                    <a:lnTo>
                      <a:pt x="887" y="150"/>
                    </a:lnTo>
                    <a:lnTo>
                      <a:pt x="917" y="119"/>
                    </a:lnTo>
                    <a:lnTo>
                      <a:pt x="917" y="89"/>
                    </a:lnTo>
                    <a:lnTo>
                      <a:pt x="978" y="89"/>
                    </a:lnTo>
                    <a:lnTo>
                      <a:pt x="978" y="59"/>
                    </a:lnTo>
                    <a:lnTo>
                      <a:pt x="1124" y="59"/>
                    </a:lnTo>
                    <a:lnTo>
                      <a:pt x="1155" y="30"/>
                    </a:lnTo>
                    <a:lnTo>
                      <a:pt x="1273" y="30"/>
                    </a:lnTo>
                    <a:lnTo>
                      <a:pt x="1303" y="59"/>
                    </a:lnTo>
                    <a:lnTo>
                      <a:pt x="1362" y="59"/>
                    </a:lnTo>
                    <a:lnTo>
                      <a:pt x="1362" y="89"/>
                    </a:lnTo>
                    <a:lnTo>
                      <a:pt x="1422" y="89"/>
                    </a:lnTo>
                    <a:lnTo>
                      <a:pt x="1480" y="150"/>
                    </a:lnTo>
                    <a:lnTo>
                      <a:pt x="1629" y="150"/>
                    </a:lnTo>
                  </a:path>
                </a:pathLst>
              </a:custGeom>
              <a:noFill/>
              <a:ln w="1588">
                <a:solidFill>
                  <a:srgbClr val="000000"/>
                </a:solidFill>
                <a:prstDash val="solid"/>
                <a:round/>
                <a:headEnd/>
                <a:tailEnd/>
              </a:ln>
            </p:spPr>
            <p:txBody>
              <a:bodyPr/>
              <a:lstStyle/>
              <a:p>
                <a:endParaRPr lang="en-GB"/>
              </a:p>
            </p:txBody>
          </p:sp>
          <p:sp>
            <p:nvSpPr>
              <p:cNvPr id="19694" name="Freeform 238"/>
              <p:cNvSpPr>
                <a:spLocks/>
              </p:cNvSpPr>
              <p:nvPr/>
            </p:nvSpPr>
            <p:spPr bwMode="auto">
              <a:xfrm>
                <a:off x="4094" y="3215"/>
                <a:ext cx="238" cy="44"/>
              </a:xfrm>
              <a:custGeom>
                <a:avLst/>
                <a:gdLst/>
                <a:ahLst/>
                <a:cxnLst>
                  <a:cxn ang="0">
                    <a:pos x="0" y="150"/>
                  </a:cxn>
                  <a:cxn ang="0">
                    <a:pos x="60" y="150"/>
                  </a:cxn>
                  <a:cxn ang="0">
                    <a:pos x="89" y="119"/>
                  </a:cxn>
                  <a:cxn ang="0">
                    <a:pos x="118" y="150"/>
                  </a:cxn>
                  <a:cxn ang="0">
                    <a:pos x="118" y="119"/>
                  </a:cxn>
                  <a:cxn ang="0">
                    <a:pos x="297" y="119"/>
                  </a:cxn>
                  <a:cxn ang="0">
                    <a:pos x="325" y="89"/>
                  </a:cxn>
                  <a:cxn ang="0">
                    <a:pos x="414" y="89"/>
                  </a:cxn>
                  <a:cxn ang="0">
                    <a:pos x="444" y="59"/>
                  </a:cxn>
                  <a:cxn ang="0">
                    <a:pos x="532" y="150"/>
                  </a:cxn>
                  <a:cxn ang="0">
                    <a:pos x="562" y="119"/>
                  </a:cxn>
                  <a:cxn ang="0">
                    <a:pos x="592" y="119"/>
                  </a:cxn>
                  <a:cxn ang="0">
                    <a:pos x="622" y="150"/>
                  </a:cxn>
                  <a:cxn ang="0">
                    <a:pos x="651" y="150"/>
                  </a:cxn>
                  <a:cxn ang="0">
                    <a:pos x="651" y="177"/>
                  </a:cxn>
                  <a:cxn ang="0">
                    <a:pos x="711" y="177"/>
                  </a:cxn>
                  <a:cxn ang="0">
                    <a:pos x="711" y="150"/>
                  </a:cxn>
                  <a:cxn ang="0">
                    <a:pos x="888" y="150"/>
                  </a:cxn>
                  <a:cxn ang="0">
                    <a:pos x="917" y="119"/>
                  </a:cxn>
                  <a:cxn ang="0">
                    <a:pos x="888" y="89"/>
                  </a:cxn>
                  <a:cxn ang="0">
                    <a:pos x="888" y="59"/>
                  </a:cxn>
                  <a:cxn ang="0">
                    <a:pos x="860" y="30"/>
                  </a:cxn>
                  <a:cxn ang="0">
                    <a:pos x="888" y="0"/>
                  </a:cxn>
                  <a:cxn ang="0">
                    <a:pos x="917" y="0"/>
                  </a:cxn>
                  <a:cxn ang="0">
                    <a:pos x="917" y="30"/>
                  </a:cxn>
                  <a:cxn ang="0">
                    <a:pos x="948" y="30"/>
                  </a:cxn>
                </a:cxnLst>
                <a:rect l="0" t="0" r="r" b="b"/>
                <a:pathLst>
                  <a:path w="948" h="177">
                    <a:moveTo>
                      <a:pt x="0" y="150"/>
                    </a:moveTo>
                    <a:lnTo>
                      <a:pt x="60" y="150"/>
                    </a:lnTo>
                    <a:lnTo>
                      <a:pt x="89" y="119"/>
                    </a:lnTo>
                    <a:lnTo>
                      <a:pt x="118" y="150"/>
                    </a:lnTo>
                    <a:lnTo>
                      <a:pt x="118" y="119"/>
                    </a:lnTo>
                    <a:lnTo>
                      <a:pt x="297" y="119"/>
                    </a:lnTo>
                    <a:lnTo>
                      <a:pt x="325" y="89"/>
                    </a:lnTo>
                    <a:lnTo>
                      <a:pt x="414" y="89"/>
                    </a:lnTo>
                    <a:lnTo>
                      <a:pt x="444" y="59"/>
                    </a:lnTo>
                    <a:lnTo>
                      <a:pt x="532" y="150"/>
                    </a:lnTo>
                    <a:lnTo>
                      <a:pt x="562" y="119"/>
                    </a:lnTo>
                    <a:lnTo>
                      <a:pt x="592" y="119"/>
                    </a:lnTo>
                    <a:lnTo>
                      <a:pt x="622" y="150"/>
                    </a:lnTo>
                    <a:lnTo>
                      <a:pt x="651" y="150"/>
                    </a:lnTo>
                    <a:lnTo>
                      <a:pt x="651" y="177"/>
                    </a:lnTo>
                    <a:lnTo>
                      <a:pt x="711" y="177"/>
                    </a:lnTo>
                    <a:lnTo>
                      <a:pt x="711" y="150"/>
                    </a:lnTo>
                    <a:lnTo>
                      <a:pt x="888" y="150"/>
                    </a:lnTo>
                    <a:lnTo>
                      <a:pt x="917" y="119"/>
                    </a:lnTo>
                    <a:lnTo>
                      <a:pt x="888" y="89"/>
                    </a:lnTo>
                    <a:lnTo>
                      <a:pt x="888" y="59"/>
                    </a:lnTo>
                    <a:lnTo>
                      <a:pt x="860" y="30"/>
                    </a:lnTo>
                    <a:lnTo>
                      <a:pt x="888" y="0"/>
                    </a:lnTo>
                    <a:lnTo>
                      <a:pt x="917" y="0"/>
                    </a:lnTo>
                    <a:lnTo>
                      <a:pt x="917" y="30"/>
                    </a:lnTo>
                    <a:lnTo>
                      <a:pt x="948" y="30"/>
                    </a:lnTo>
                  </a:path>
                </a:pathLst>
              </a:custGeom>
              <a:noFill/>
              <a:ln w="1588">
                <a:solidFill>
                  <a:srgbClr val="000000"/>
                </a:solidFill>
                <a:prstDash val="solid"/>
                <a:round/>
                <a:headEnd/>
                <a:tailEnd/>
              </a:ln>
            </p:spPr>
            <p:txBody>
              <a:bodyPr/>
              <a:lstStyle/>
              <a:p>
                <a:endParaRPr lang="en-GB"/>
              </a:p>
            </p:txBody>
          </p:sp>
          <p:sp>
            <p:nvSpPr>
              <p:cNvPr id="19695" name="Freeform 239"/>
              <p:cNvSpPr>
                <a:spLocks/>
              </p:cNvSpPr>
              <p:nvPr/>
            </p:nvSpPr>
            <p:spPr bwMode="auto">
              <a:xfrm>
                <a:off x="4332" y="3186"/>
                <a:ext cx="111" cy="37"/>
              </a:xfrm>
              <a:custGeom>
                <a:avLst/>
                <a:gdLst/>
                <a:ahLst/>
                <a:cxnLst>
                  <a:cxn ang="0">
                    <a:pos x="444" y="59"/>
                  </a:cxn>
                  <a:cxn ang="0">
                    <a:pos x="296" y="59"/>
                  </a:cxn>
                  <a:cxn ang="0">
                    <a:pos x="237" y="0"/>
                  </a:cxn>
                  <a:cxn ang="0">
                    <a:pos x="207" y="30"/>
                  </a:cxn>
                  <a:cxn ang="0">
                    <a:pos x="176" y="0"/>
                  </a:cxn>
                  <a:cxn ang="0">
                    <a:pos x="176" y="30"/>
                  </a:cxn>
                  <a:cxn ang="0">
                    <a:pos x="149" y="30"/>
                  </a:cxn>
                  <a:cxn ang="0">
                    <a:pos x="119" y="59"/>
                  </a:cxn>
                  <a:cxn ang="0">
                    <a:pos x="58" y="59"/>
                  </a:cxn>
                  <a:cxn ang="0">
                    <a:pos x="58" y="89"/>
                  </a:cxn>
                  <a:cxn ang="0">
                    <a:pos x="30" y="89"/>
                  </a:cxn>
                  <a:cxn ang="0">
                    <a:pos x="0" y="118"/>
                  </a:cxn>
                  <a:cxn ang="0">
                    <a:pos x="0" y="148"/>
                  </a:cxn>
                </a:cxnLst>
                <a:rect l="0" t="0" r="r" b="b"/>
                <a:pathLst>
                  <a:path w="444" h="148">
                    <a:moveTo>
                      <a:pt x="444" y="59"/>
                    </a:moveTo>
                    <a:lnTo>
                      <a:pt x="296" y="59"/>
                    </a:lnTo>
                    <a:lnTo>
                      <a:pt x="237" y="0"/>
                    </a:lnTo>
                    <a:lnTo>
                      <a:pt x="207" y="30"/>
                    </a:lnTo>
                    <a:lnTo>
                      <a:pt x="176" y="0"/>
                    </a:lnTo>
                    <a:lnTo>
                      <a:pt x="176" y="30"/>
                    </a:lnTo>
                    <a:lnTo>
                      <a:pt x="149" y="30"/>
                    </a:lnTo>
                    <a:lnTo>
                      <a:pt x="119" y="59"/>
                    </a:lnTo>
                    <a:lnTo>
                      <a:pt x="58" y="59"/>
                    </a:lnTo>
                    <a:lnTo>
                      <a:pt x="58" y="89"/>
                    </a:lnTo>
                    <a:lnTo>
                      <a:pt x="30" y="89"/>
                    </a:lnTo>
                    <a:lnTo>
                      <a:pt x="0" y="118"/>
                    </a:lnTo>
                    <a:lnTo>
                      <a:pt x="0" y="148"/>
                    </a:lnTo>
                  </a:path>
                </a:pathLst>
              </a:custGeom>
              <a:noFill/>
              <a:ln w="1588">
                <a:solidFill>
                  <a:srgbClr val="000000"/>
                </a:solidFill>
                <a:prstDash val="solid"/>
                <a:round/>
                <a:headEnd/>
                <a:tailEnd/>
              </a:ln>
            </p:spPr>
            <p:txBody>
              <a:bodyPr/>
              <a:lstStyle/>
              <a:p>
                <a:endParaRPr lang="en-GB"/>
              </a:p>
            </p:txBody>
          </p:sp>
          <p:sp>
            <p:nvSpPr>
              <p:cNvPr id="19696" name="Freeform 240"/>
              <p:cNvSpPr>
                <a:spLocks/>
              </p:cNvSpPr>
              <p:nvPr/>
            </p:nvSpPr>
            <p:spPr bwMode="auto">
              <a:xfrm>
                <a:off x="4050" y="3008"/>
                <a:ext cx="44" cy="163"/>
              </a:xfrm>
              <a:custGeom>
                <a:avLst/>
                <a:gdLst/>
                <a:ahLst/>
                <a:cxnLst>
                  <a:cxn ang="0">
                    <a:pos x="59" y="0"/>
                  </a:cxn>
                  <a:cxn ang="0">
                    <a:pos x="59" y="30"/>
                  </a:cxn>
                  <a:cxn ang="0">
                    <a:pos x="0" y="89"/>
                  </a:cxn>
                  <a:cxn ang="0">
                    <a:pos x="0" y="177"/>
                  </a:cxn>
                  <a:cxn ang="0">
                    <a:pos x="28" y="207"/>
                  </a:cxn>
                  <a:cxn ang="0">
                    <a:pos x="28" y="238"/>
                  </a:cxn>
                  <a:cxn ang="0">
                    <a:pos x="59" y="268"/>
                  </a:cxn>
                  <a:cxn ang="0">
                    <a:pos x="88" y="268"/>
                  </a:cxn>
                  <a:cxn ang="0">
                    <a:pos x="118" y="296"/>
                  </a:cxn>
                  <a:cxn ang="0">
                    <a:pos x="118" y="325"/>
                  </a:cxn>
                  <a:cxn ang="0">
                    <a:pos x="146" y="356"/>
                  </a:cxn>
                  <a:cxn ang="0">
                    <a:pos x="177" y="356"/>
                  </a:cxn>
                  <a:cxn ang="0">
                    <a:pos x="146" y="386"/>
                  </a:cxn>
                  <a:cxn ang="0">
                    <a:pos x="146" y="414"/>
                  </a:cxn>
                  <a:cxn ang="0">
                    <a:pos x="118" y="414"/>
                  </a:cxn>
                  <a:cxn ang="0">
                    <a:pos x="118" y="445"/>
                  </a:cxn>
                  <a:cxn ang="0">
                    <a:pos x="59" y="445"/>
                  </a:cxn>
                  <a:cxn ang="0">
                    <a:pos x="59" y="475"/>
                  </a:cxn>
                  <a:cxn ang="0">
                    <a:pos x="28" y="475"/>
                  </a:cxn>
                  <a:cxn ang="0">
                    <a:pos x="28" y="563"/>
                  </a:cxn>
                  <a:cxn ang="0">
                    <a:pos x="59" y="593"/>
                  </a:cxn>
                  <a:cxn ang="0">
                    <a:pos x="59" y="623"/>
                  </a:cxn>
                  <a:cxn ang="0">
                    <a:pos x="28" y="623"/>
                  </a:cxn>
                  <a:cxn ang="0">
                    <a:pos x="0" y="651"/>
                  </a:cxn>
                </a:cxnLst>
                <a:rect l="0" t="0" r="r" b="b"/>
                <a:pathLst>
                  <a:path w="177" h="651">
                    <a:moveTo>
                      <a:pt x="59" y="0"/>
                    </a:moveTo>
                    <a:lnTo>
                      <a:pt x="59" y="30"/>
                    </a:lnTo>
                    <a:lnTo>
                      <a:pt x="0" y="89"/>
                    </a:lnTo>
                    <a:lnTo>
                      <a:pt x="0" y="177"/>
                    </a:lnTo>
                    <a:lnTo>
                      <a:pt x="28" y="207"/>
                    </a:lnTo>
                    <a:lnTo>
                      <a:pt x="28" y="238"/>
                    </a:lnTo>
                    <a:lnTo>
                      <a:pt x="59" y="268"/>
                    </a:lnTo>
                    <a:lnTo>
                      <a:pt x="88" y="268"/>
                    </a:lnTo>
                    <a:lnTo>
                      <a:pt x="118" y="296"/>
                    </a:lnTo>
                    <a:lnTo>
                      <a:pt x="118" y="325"/>
                    </a:lnTo>
                    <a:lnTo>
                      <a:pt x="146" y="356"/>
                    </a:lnTo>
                    <a:lnTo>
                      <a:pt x="177" y="356"/>
                    </a:lnTo>
                    <a:lnTo>
                      <a:pt x="146" y="386"/>
                    </a:lnTo>
                    <a:lnTo>
                      <a:pt x="146" y="414"/>
                    </a:lnTo>
                    <a:lnTo>
                      <a:pt x="118" y="414"/>
                    </a:lnTo>
                    <a:lnTo>
                      <a:pt x="118" y="445"/>
                    </a:lnTo>
                    <a:lnTo>
                      <a:pt x="59" y="445"/>
                    </a:lnTo>
                    <a:lnTo>
                      <a:pt x="59" y="475"/>
                    </a:lnTo>
                    <a:lnTo>
                      <a:pt x="28" y="475"/>
                    </a:lnTo>
                    <a:lnTo>
                      <a:pt x="28" y="563"/>
                    </a:lnTo>
                    <a:lnTo>
                      <a:pt x="59" y="593"/>
                    </a:lnTo>
                    <a:lnTo>
                      <a:pt x="59" y="623"/>
                    </a:lnTo>
                    <a:lnTo>
                      <a:pt x="28" y="623"/>
                    </a:lnTo>
                    <a:lnTo>
                      <a:pt x="0" y="651"/>
                    </a:lnTo>
                  </a:path>
                </a:pathLst>
              </a:custGeom>
              <a:noFill/>
              <a:ln w="1588">
                <a:solidFill>
                  <a:srgbClr val="000000"/>
                </a:solidFill>
                <a:prstDash val="solid"/>
                <a:round/>
                <a:headEnd/>
                <a:tailEnd/>
              </a:ln>
            </p:spPr>
            <p:txBody>
              <a:bodyPr/>
              <a:lstStyle/>
              <a:p>
                <a:endParaRPr lang="en-GB"/>
              </a:p>
            </p:txBody>
          </p:sp>
          <p:sp>
            <p:nvSpPr>
              <p:cNvPr id="19697" name="Freeform 241"/>
              <p:cNvSpPr>
                <a:spLocks/>
              </p:cNvSpPr>
              <p:nvPr/>
            </p:nvSpPr>
            <p:spPr bwMode="auto">
              <a:xfrm>
                <a:off x="3932" y="3163"/>
                <a:ext cx="118" cy="52"/>
              </a:xfrm>
              <a:custGeom>
                <a:avLst/>
                <a:gdLst/>
                <a:ahLst/>
                <a:cxnLst>
                  <a:cxn ang="0">
                    <a:pos x="475" y="28"/>
                  </a:cxn>
                  <a:cxn ang="0">
                    <a:pos x="475" y="0"/>
                  </a:cxn>
                  <a:cxn ang="0">
                    <a:pos x="445" y="28"/>
                  </a:cxn>
                  <a:cxn ang="0">
                    <a:pos x="384" y="28"/>
                  </a:cxn>
                  <a:cxn ang="0">
                    <a:pos x="356" y="0"/>
                  </a:cxn>
                  <a:cxn ang="0">
                    <a:pos x="356" y="28"/>
                  </a:cxn>
                  <a:cxn ang="0">
                    <a:pos x="326" y="28"/>
                  </a:cxn>
                  <a:cxn ang="0">
                    <a:pos x="296" y="58"/>
                  </a:cxn>
                  <a:cxn ang="0">
                    <a:pos x="266" y="28"/>
                  </a:cxn>
                  <a:cxn ang="0">
                    <a:pos x="238" y="58"/>
                  </a:cxn>
                  <a:cxn ang="0">
                    <a:pos x="207" y="58"/>
                  </a:cxn>
                  <a:cxn ang="0">
                    <a:pos x="207" y="88"/>
                  </a:cxn>
                  <a:cxn ang="0">
                    <a:pos x="177" y="88"/>
                  </a:cxn>
                  <a:cxn ang="0">
                    <a:pos x="177" y="58"/>
                  </a:cxn>
                  <a:cxn ang="0">
                    <a:pos x="147" y="58"/>
                  </a:cxn>
                  <a:cxn ang="0">
                    <a:pos x="119" y="88"/>
                  </a:cxn>
                  <a:cxn ang="0">
                    <a:pos x="59" y="88"/>
                  </a:cxn>
                  <a:cxn ang="0">
                    <a:pos x="59" y="147"/>
                  </a:cxn>
                  <a:cxn ang="0">
                    <a:pos x="0" y="206"/>
                  </a:cxn>
                </a:cxnLst>
                <a:rect l="0" t="0" r="r" b="b"/>
                <a:pathLst>
                  <a:path w="475" h="206">
                    <a:moveTo>
                      <a:pt x="475" y="28"/>
                    </a:moveTo>
                    <a:lnTo>
                      <a:pt x="475" y="0"/>
                    </a:lnTo>
                    <a:lnTo>
                      <a:pt x="445" y="28"/>
                    </a:lnTo>
                    <a:lnTo>
                      <a:pt x="384" y="28"/>
                    </a:lnTo>
                    <a:lnTo>
                      <a:pt x="356" y="0"/>
                    </a:lnTo>
                    <a:lnTo>
                      <a:pt x="356" y="28"/>
                    </a:lnTo>
                    <a:lnTo>
                      <a:pt x="326" y="28"/>
                    </a:lnTo>
                    <a:lnTo>
                      <a:pt x="296" y="58"/>
                    </a:lnTo>
                    <a:lnTo>
                      <a:pt x="266" y="28"/>
                    </a:lnTo>
                    <a:lnTo>
                      <a:pt x="238" y="58"/>
                    </a:lnTo>
                    <a:lnTo>
                      <a:pt x="207" y="58"/>
                    </a:lnTo>
                    <a:lnTo>
                      <a:pt x="207" y="88"/>
                    </a:lnTo>
                    <a:lnTo>
                      <a:pt x="177" y="88"/>
                    </a:lnTo>
                    <a:lnTo>
                      <a:pt x="177" y="58"/>
                    </a:lnTo>
                    <a:lnTo>
                      <a:pt x="147" y="58"/>
                    </a:lnTo>
                    <a:lnTo>
                      <a:pt x="119" y="88"/>
                    </a:lnTo>
                    <a:lnTo>
                      <a:pt x="59" y="88"/>
                    </a:lnTo>
                    <a:lnTo>
                      <a:pt x="59" y="147"/>
                    </a:lnTo>
                    <a:lnTo>
                      <a:pt x="0" y="206"/>
                    </a:lnTo>
                  </a:path>
                </a:pathLst>
              </a:custGeom>
              <a:noFill/>
              <a:ln w="1588">
                <a:solidFill>
                  <a:srgbClr val="000000"/>
                </a:solidFill>
                <a:prstDash val="solid"/>
                <a:round/>
                <a:headEnd/>
                <a:tailEnd/>
              </a:ln>
            </p:spPr>
            <p:txBody>
              <a:bodyPr/>
              <a:lstStyle/>
              <a:p>
                <a:endParaRPr lang="en-GB"/>
              </a:p>
            </p:txBody>
          </p:sp>
          <p:sp>
            <p:nvSpPr>
              <p:cNvPr id="19698" name="Freeform 242"/>
              <p:cNvSpPr>
                <a:spLocks/>
              </p:cNvSpPr>
              <p:nvPr/>
            </p:nvSpPr>
            <p:spPr bwMode="auto">
              <a:xfrm>
                <a:off x="4050" y="3171"/>
                <a:ext cx="52" cy="81"/>
              </a:xfrm>
              <a:custGeom>
                <a:avLst/>
                <a:gdLst/>
                <a:ahLst/>
                <a:cxnLst>
                  <a:cxn ang="0">
                    <a:pos x="177" y="328"/>
                  </a:cxn>
                  <a:cxn ang="0">
                    <a:pos x="207" y="297"/>
                  </a:cxn>
                  <a:cxn ang="0">
                    <a:pos x="207" y="267"/>
                  </a:cxn>
                  <a:cxn ang="0">
                    <a:pos x="177" y="237"/>
                  </a:cxn>
                  <a:cxn ang="0">
                    <a:pos x="207" y="208"/>
                  </a:cxn>
                  <a:cxn ang="0">
                    <a:pos x="177" y="149"/>
                  </a:cxn>
                  <a:cxn ang="0">
                    <a:pos x="146" y="119"/>
                  </a:cxn>
                  <a:cxn ang="0">
                    <a:pos x="146" y="90"/>
                  </a:cxn>
                  <a:cxn ang="0">
                    <a:pos x="118" y="90"/>
                  </a:cxn>
                  <a:cxn ang="0">
                    <a:pos x="88" y="60"/>
                  </a:cxn>
                  <a:cxn ang="0">
                    <a:pos x="59" y="60"/>
                  </a:cxn>
                  <a:cxn ang="0">
                    <a:pos x="59" y="30"/>
                  </a:cxn>
                  <a:cxn ang="0">
                    <a:pos x="28" y="30"/>
                  </a:cxn>
                  <a:cxn ang="0">
                    <a:pos x="0" y="0"/>
                  </a:cxn>
                </a:cxnLst>
                <a:rect l="0" t="0" r="r" b="b"/>
                <a:pathLst>
                  <a:path w="207" h="328">
                    <a:moveTo>
                      <a:pt x="177" y="328"/>
                    </a:moveTo>
                    <a:lnTo>
                      <a:pt x="207" y="297"/>
                    </a:lnTo>
                    <a:lnTo>
                      <a:pt x="207" y="267"/>
                    </a:lnTo>
                    <a:lnTo>
                      <a:pt x="177" y="237"/>
                    </a:lnTo>
                    <a:lnTo>
                      <a:pt x="207" y="208"/>
                    </a:lnTo>
                    <a:lnTo>
                      <a:pt x="177" y="149"/>
                    </a:lnTo>
                    <a:lnTo>
                      <a:pt x="146" y="119"/>
                    </a:lnTo>
                    <a:lnTo>
                      <a:pt x="146" y="90"/>
                    </a:lnTo>
                    <a:lnTo>
                      <a:pt x="118" y="90"/>
                    </a:lnTo>
                    <a:lnTo>
                      <a:pt x="88" y="60"/>
                    </a:lnTo>
                    <a:lnTo>
                      <a:pt x="59" y="60"/>
                    </a:lnTo>
                    <a:lnTo>
                      <a:pt x="59" y="30"/>
                    </a:lnTo>
                    <a:lnTo>
                      <a:pt x="28" y="30"/>
                    </a:lnTo>
                    <a:lnTo>
                      <a:pt x="0" y="0"/>
                    </a:lnTo>
                  </a:path>
                </a:pathLst>
              </a:custGeom>
              <a:noFill/>
              <a:ln w="1588">
                <a:solidFill>
                  <a:srgbClr val="000000"/>
                </a:solidFill>
                <a:prstDash val="solid"/>
                <a:round/>
                <a:headEnd/>
                <a:tailEnd/>
              </a:ln>
            </p:spPr>
            <p:txBody>
              <a:bodyPr/>
              <a:lstStyle/>
              <a:p>
                <a:endParaRPr lang="en-GB"/>
              </a:p>
            </p:txBody>
          </p:sp>
          <p:sp>
            <p:nvSpPr>
              <p:cNvPr id="19699" name="Freeform 243"/>
              <p:cNvSpPr>
                <a:spLocks/>
              </p:cNvSpPr>
              <p:nvPr/>
            </p:nvSpPr>
            <p:spPr bwMode="auto">
              <a:xfrm>
                <a:off x="4080" y="3282"/>
                <a:ext cx="236" cy="162"/>
              </a:xfrm>
              <a:custGeom>
                <a:avLst/>
                <a:gdLst/>
                <a:ahLst/>
                <a:cxnLst>
                  <a:cxn ang="0">
                    <a:pos x="947" y="88"/>
                  </a:cxn>
                  <a:cxn ang="0">
                    <a:pos x="947" y="57"/>
                  </a:cxn>
                  <a:cxn ang="0">
                    <a:pos x="858" y="57"/>
                  </a:cxn>
                  <a:cxn ang="0">
                    <a:pos x="828" y="28"/>
                  </a:cxn>
                  <a:cxn ang="0">
                    <a:pos x="770" y="28"/>
                  </a:cxn>
                  <a:cxn ang="0">
                    <a:pos x="740" y="0"/>
                  </a:cxn>
                  <a:cxn ang="0">
                    <a:pos x="710" y="28"/>
                  </a:cxn>
                  <a:cxn ang="0">
                    <a:pos x="681" y="0"/>
                  </a:cxn>
                  <a:cxn ang="0">
                    <a:pos x="651" y="0"/>
                  </a:cxn>
                  <a:cxn ang="0">
                    <a:pos x="621" y="28"/>
                  </a:cxn>
                  <a:cxn ang="0">
                    <a:pos x="533" y="28"/>
                  </a:cxn>
                  <a:cxn ang="0">
                    <a:pos x="503" y="0"/>
                  </a:cxn>
                  <a:cxn ang="0">
                    <a:pos x="473" y="28"/>
                  </a:cxn>
                  <a:cxn ang="0">
                    <a:pos x="473" y="57"/>
                  </a:cxn>
                  <a:cxn ang="0">
                    <a:pos x="444" y="57"/>
                  </a:cxn>
                  <a:cxn ang="0">
                    <a:pos x="414" y="88"/>
                  </a:cxn>
                  <a:cxn ang="0">
                    <a:pos x="356" y="88"/>
                  </a:cxn>
                  <a:cxn ang="0">
                    <a:pos x="356" y="57"/>
                  </a:cxn>
                  <a:cxn ang="0">
                    <a:pos x="326" y="57"/>
                  </a:cxn>
                  <a:cxn ang="0">
                    <a:pos x="296" y="88"/>
                  </a:cxn>
                  <a:cxn ang="0">
                    <a:pos x="296" y="118"/>
                  </a:cxn>
                  <a:cxn ang="0">
                    <a:pos x="326" y="118"/>
                  </a:cxn>
                  <a:cxn ang="0">
                    <a:pos x="356" y="146"/>
                  </a:cxn>
                  <a:cxn ang="0">
                    <a:pos x="326" y="176"/>
                  </a:cxn>
                  <a:cxn ang="0">
                    <a:pos x="356" y="207"/>
                  </a:cxn>
                  <a:cxn ang="0">
                    <a:pos x="296" y="207"/>
                  </a:cxn>
                  <a:cxn ang="0">
                    <a:pos x="296" y="237"/>
                  </a:cxn>
                  <a:cxn ang="0">
                    <a:pos x="326" y="264"/>
                  </a:cxn>
                  <a:cxn ang="0">
                    <a:pos x="296" y="264"/>
                  </a:cxn>
                  <a:cxn ang="0">
                    <a:pos x="266" y="237"/>
                  </a:cxn>
                  <a:cxn ang="0">
                    <a:pos x="237" y="237"/>
                  </a:cxn>
                  <a:cxn ang="0">
                    <a:pos x="207" y="264"/>
                  </a:cxn>
                  <a:cxn ang="0">
                    <a:pos x="177" y="237"/>
                  </a:cxn>
                  <a:cxn ang="0">
                    <a:pos x="119" y="237"/>
                  </a:cxn>
                  <a:cxn ang="0">
                    <a:pos x="59" y="176"/>
                  </a:cxn>
                  <a:cxn ang="0">
                    <a:pos x="89" y="146"/>
                  </a:cxn>
                  <a:cxn ang="0">
                    <a:pos x="89" y="118"/>
                  </a:cxn>
                  <a:cxn ang="0">
                    <a:pos x="59" y="146"/>
                  </a:cxn>
                  <a:cxn ang="0">
                    <a:pos x="28" y="146"/>
                  </a:cxn>
                  <a:cxn ang="0">
                    <a:pos x="0" y="176"/>
                  </a:cxn>
                  <a:cxn ang="0">
                    <a:pos x="0" y="325"/>
                  </a:cxn>
                  <a:cxn ang="0">
                    <a:pos x="28" y="355"/>
                  </a:cxn>
                  <a:cxn ang="0">
                    <a:pos x="28" y="382"/>
                  </a:cxn>
                  <a:cxn ang="0">
                    <a:pos x="59" y="382"/>
                  </a:cxn>
                  <a:cxn ang="0">
                    <a:pos x="89" y="413"/>
                  </a:cxn>
                  <a:cxn ang="0">
                    <a:pos x="89" y="473"/>
                  </a:cxn>
                  <a:cxn ang="0">
                    <a:pos x="148" y="532"/>
                  </a:cxn>
                  <a:cxn ang="0">
                    <a:pos x="177" y="532"/>
                  </a:cxn>
                  <a:cxn ang="0">
                    <a:pos x="237" y="591"/>
                  </a:cxn>
                  <a:cxn ang="0">
                    <a:pos x="177" y="650"/>
                  </a:cxn>
                  <a:cxn ang="0">
                    <a:pos x="148" y="650"/>
                  </a:cxn>
                </a:cxnLst>
                <a:rect l="0" t="0" r="r" b="b"/>
                <a:pathLst>
                  <a:path w="947" h="650">
                    <a:moveTo>
                      <a:pt x="947" y="88"/>
                    </a:moveTo>
                    <a:lnTo>
                      <a:pt x="947" y="57"/>
                    </a:lnTo>
                    <a:lnTo>
                      <a:pt x="858" y="57"/>
                    </a:lnTo>
                    <a:lnTo>
                      <a:pt x="828" y="28"/>
                    </a:lnTo>
                    <a:lnTo>
                      <a:pt x="770" y="28"/>
                    </a:lnTo>
                    <a:lnTo>
                      <a:pt x="740" y="0"/>
                    </a:lnTo>
                    <a:lnTo>
                      <a:pt x="710" y="28"/>
                    </a:lnTo>
                    <a:lnTo>
                      <a:pt x="681" y="0"/>
                    </a:lnTo>
                    <a:lnTo>
                      <a:pt x="651" y="0"/>
                    </a:lnTo>
                    <a:lnTo>
                      <a:pt x="621" y="28"/>
                    </a:lnTo>
                    <a:lnTo>
                      <a:pt x="533" y="28"/>
                    </a:lnTo>
                    <a:lnTo>
                      <a:pt x="503" y="0"/>
                    </a:lnTo>
                    <a:lnTo>
                      <a:pt x="473" y="28"/>
                    </a:lnTo>
                    <a:lnTo>
                      <a:pt x="473" y="57"/>
                    </a:lnTo>
                    <a:lnTo>
                      <a:pt x="444" y="57"/>
                    </a:lnTo>
                    <a:lnTo>
                      <a:pt x="414" y="88"/>
                    </a:lnTo>
                    <a:lnTo>
                      <a:pt x="356" y="88"/>
                    </a:lnTo>
                    <a:lnTo>
                      <a:pt x="356" y="57"/>
                    </a:lnTo>
                    <a:lnTo>
                      <a:pt x="326" y="57"/>
                    </a:lnTo>
                    <a:lnTo>
                      <a:pt x="296" y="88"/>
                    </a:lnTo>
                    <a:lnTo>
                      <a:pt x="296" y="118"/>
                    </a:lnTo>
                    <a:lnTo>
                      <a:pt x="326" y="118"/>
                    </a:lnTo>
                    <a:lnTo>
                      <a:pt x="356" y="146"/>
                    </a:lnTo>
                    <a:lnTo>
                      <a:pt x="326" y="176"/>
                    </a:lnTo>
                    <a:lnTo>
                      <a:pt x="356" y="207"/>
                    </a:lnTo>
                    <a:lnTo>
                      <a:pt x="296" y="207"/>
                    </a:lnTo>
                    <a:lnTo>
                      <a:pt x="296" y="237"/>
                    </a:lnTo>
                    <a:lnTo>
                      <a:pt x="326" y="264"/>
                    </a:lnTo>
                    <a:lnTo>
                      <a:pt x="296" y="264"/>
                    </a:lnTo>
                    <a:lnTo>
                      <a:pt x="266" y="237"/>
                    </a:lnTo>
                    <a:lnTo>
                      <a:pt x="237" y="237"/>
                    </a:lnTo>
                    <a:lnTo>
                      <a:pt x="207" y="264"/>
                    </a:lnTo>
                    <a:lnTo>
                      <a:pt x="177" y="237"/>
                    </a:lnTo>
                    <a:lnTo>
                      <a:pt x="119" y="237"/>
                    </a:lnTo>
                    <a:lnTo>
                      <a:pt x="59" y="176"/>
                    </a:lnTo>
                    <a:lnTo>
                      <a:pt x="89" y="146"/>
                    </a:lnTo>
                    <a:lnTo>
                      <a:pt x="89" y="118"/>
                    </a:lnTo>
                    <a:lnTo>
                      <a:pt x="59" y="146"/>
                    </a:lnTo>
                    <a:lnTo>
                      <a:pt x="28" y="146"/>
                    </a:lnTo>
                    <a:lnTo>
                      <a:pt x="0" y="176"/>
                    </a:lnTo>
                    <a:lnTo>
                      <a:pt x="0" y="325"/>
                    </a:lnTo>
                    <a:lnTo>
                      <a:pt x="28" y="355"/>
                    </a:lnTo>
                    <a:lnTo>
                      <a:pt x="28" y="382"/>
                    </a:lnTo>
                    <a:lnTo>
                      <a:pt x="59" y="382"/>
                    </a:lnTo>
                    <a:lnTo>
                      <a:pt x="89" y="413"/>
                    </a:lnTo>
                    <a:lnTo>
                      <a:pt x="89" y="473"/>
                    </a:lnTo>
                    <a:lnTo>
                      <a:pt x="148" y="532"/>
                    </a:lnTo>
                    <a:lnTo>
                      <a:pt x="177" y="532"/>
                    </a:lnTo>
                    <a:lnTo>
                      <a:pt x="237" y="591"/>
                    </a:lnTo>
                    <a:lnTo>
                      <a:pt x="177" y="650"/>
                    </a:lnTo>
                    <a:lnTo>
                      <a:pt x="148" y="650"/>
                    </a:lnTo>
                  </a:path>
                </a:pathLst>
              </a:custGeom>
              <a:noFill/>
              <a:ln w="1588">
                <a:solidFill>
                  <a:srgbClr val="000000"/>
                </a:solidFill>
                <a:prstDash val="solid"/>
                <a:round/>
                <a:headEnd/>
                <a:tailEnd/>
              </a:ln>
            </p:spPr>
            <p:txBody>
              <a:bodyPr/>
              <a:lstStyle/>
              <a:p>
                <a:endParaRPr lang="en-GB"/>
              </a:p>
            </p:txBody>
          </p:sp>
          <p:sp>
            <p:nvSpPr>
              <p:cNvPr id="19700" name="Freeform 244"/>
              <p:cNvSpPr>
                <a:spLocks/>
              </p:cNvSpPr>
              <p:nvPr/>
            </p:nvSpPr>
            <p:spPr bwMode="auto">
              <a:xfrm>
                <a:off x="3961" y="3252"/>
                <a:ext cx="133" cy="37"/>
              </a:xfrm>
              <a:custGeom>
                <a:avLst/>
                <a:gdLst/>
                <a:ahLst/>
                <a:cxnLst>
                  <a:cxn ang="0">
                    <a:pos x="0" y="146"/>
                  </a:cxn>
                  <a:cxn ang="0">
                    <a:pos x="237" y="146"/>
                  </a:cxn>
                  <a:cxn ang="0">
                    <a:pos x="265" y="118"/>
                  </a:cxn>
                  <a:cxn ang="0">
                    <a:pos x="265" y="87"/>
                  </a:cxn>
                  <a:cxn ang="0">
                    <a:pos x="295" y="57"/>
                  </a:cxn>
                  <a:cxn ang="0">
                    <a:pos x="502" y="57"/>
                  </a:cxn>
                  <a:cxn ang="0">
                    <a:pos x="502" y="0"/>
                  </a:cxn>
                  <a:cxn ang="0">
                    <a:pos x="533" y="0"/>
                  </a:cxn>
                </a:cxnLst>
                <a:rect l="0" t="0" r="r" b="b"/>
                <a:pathLst>
                  <a:path w="533" h="146">
                    <a:moveTo>
                      <a:pt x="0" y="146"/>
                    </a:moveTo>
                    <a:lnTo>
                      <a:pt x="237" y="146"/>
                    </a:lnTo>
                    <a:lnTo>
                      <a:pt x="265" y="118"/>
                    </a:lnTo>
                    <a:lnTo>
                      <a:pt x="265" y="87"/>
                    </a:lnTo>
                    <a:lnTo>
                      <a:pt x="295" y="57"/>
                    </a:lnTo>
                    <a:lnTo>
                      <a:pt x="502" y="57"/>
                    </a:lnTo>
                    <a:lnTo>
                      <a:pt x="502" y="0"/>
                    </a:lnTo>
                    <a:lnTo>
                      <a:pt x="533" y="0"/>
                    </a:lnTo>
                  </a:path>
                </a:pathLst>
              </a:custGeom>
              <a:noFill/>
              <a:ln w="1588">
                <a:solidFill>
                  <a:srgbClr val="000000"/>
                </a:solidFill>
                <a:prstDash val="solid"/>
                <a:round/>
                <a:headEnd/>
                <a:tailEnd/>
              </a:ln>
            </p:spPr>
            <p:txBody>
              <a:bodyPr/>
              <a:lstStyle/>
              <a:p>
                <a:endParaRPr lang="en-GB"/>
              </a:p>
            </p:txBody>
          </p:sp>
          <p:sp>
            <p:nvSpPr>
              <p:cNvPr id="19701" name="Freeform 245"/>
              <p:cNvSpPr>
                <a:spLocks/>
              </p:cNvSpPr>
              <p:nvPr/>
            </p:nvSpPr>
            <p:spPr bwMode="auto">
              <a:xfrm>
                <a:off x="4102" y="3422"/>
                <a:ext cx="22" cy="22"/>
              </a:xfrm>
              <a:custGeom>
                <a:avLst/>
                <a:gdLst/>
                <a:ahLst/>
                <a:cxnLst>
                  <a:cxn ang="0">
                    <a:pos x="59" y="88"/>
                  </a:cxn>
                  <a:cxn ang="0">
                    <a:pos x="88" y="58"/>
                  </a:cxn>
                  <a:cxn ang="0">
                    <a:pos x="88" y="29"/>
                  </a:cxn>
                  <a:cxn ang="0">
                    <a:pos x="59" y="0"/>
                  </a:cxn>
                  <a:cxn ang="0">
                    <a:pos x="30" y="0"/>
                  </a:cxn>
                  <a:cxn ang="0">
                    <a:pos x="0" y="29"/>
                  </a:cxn>
                  <a:cxn ang="0">
                    <a:pos x="30" y="58"/>
                  </a:cxn>
                  <a:cxn ang="0">
                    <a:pos x="30" y="88"/>
                  </a:cxn>
                  <a:cxn ang="0">
                    <a:pos x="59" y="88"/>
                  </a:cxn>
                </a:cxnLst>
                <a:rect l="0" t="0" r="r" b="b"/>
                <a:pathLst>
                  <a:path w="88" h="88">
                    <a:moveTo>
                      <a:pt x="59" y="88"/>
                    </a:moveTo>
                    <a:lnTo>
                      <a:pt x="88" y="58"/>
                    </a:lnTo>
                    <a:lnTo>
                      <a:pt x="88" y="29"/>
                    </a:lnTo>
                    <a:lnTo>
                      <a:pt x="59" y="0"/>
                    </a:lnTo>
                    <a:lnTo>
                      <a:pt x="30" y="0"/>
                    </a:lnTo>
                    <a:lnTo>
                      <a:pt x="0" y="29"/>
                    </a:lnTo>
                    <a:lnTo>
                      <a:pt x="30" y="58"/>
                    </a:lnTo>
                    <a:lnTo>
                      <a:pt x="30" y="88"/>
                    </a:lnTo>
                    <a:lnTo>
                      <a:pt x="59" y="88"/>
                    </a:lnTo>
                  </a:path>
                </a:pathLst>
              </a:custGeom>
              <a:noFill/>
              <a:ln w="1588">
                <a:solidFill>
                  <a:srgbClr val="000000"/>
                </a:solidFill>
                <a:prstDash val="solid"/>
                <a:round/>
                <a:headEnd/>
                <a:tailEnd/>
              </a:ln>
            </p:spPr>
            <p:txBody>
              <a:bodyPr/>
              <a:lstStyle/>
              <a:p>
                <a:endParaRPr lang="en-GB"/>
              </a:p>
            </p:txBody>
          </p:sp>
          <p:sp>
            <p:nvSpPr>
              <p:cNvPr id="19702" name="Freeform 246"/>
              <p:cNvSpPr>
                <a:spLocks/>
              </p:cNvSpPr>
              <p:nvPr/>
            </p:nvSpPr>
            <p:spPr bwMode="auto">
              <a:xfrm>
                <a:off x="4316" y="3223"/>
                <a:ext cx="38" cy="81"/>
              </a:xfrm>
              <a:custGeom>
                <a:avLst/>
                <a:gdLst/>
                <a:ahLst/>
                <a:cxnLst>
                  <a:cxn ang="0">
                    <a:pos x="60" y="0"/>
                  </a:cxn>
                  <a:cxn ang="0">
                    <a:pos x="90" y="0"/>
                  </a:cxn>
                  <a:cxn ang="0">
                    <a:pos x="118" y="29"/>
                  </a:cxn>
                  <a:cxn ang="0">
                    <a:pos x="149" y="89"/>
                  </a:cxn>
                  <a:cxn ang="0">
                    <a:pos x="149" y="120"/>
                  </a:cxn>
                  <a:cxn ang="0">
                    <a:pos x="118" y="120"/>
                  </a:cxn>
                  <a:cxn ang="0">
                    <a:pos x="60" y="177"/>
                  </a:cxn>
                  <a:cxn ang="0">
                    <a:pos x="60" y="207"/>
                  </a:cxn>
                  <a:cxn ang="0">
                    <a:pos x="90" y="238"/>
                  </a:cxn>
                  <a:cxn ang="0">
                    <a:pos x="60" y="238"/>
                  </a:cxn>
                  <a:cxn ang="0">
                    <a:pos x="29" y="266"/>
                  </a:cxn>
                  <a:cxn ang="0">
                    <a:pos x="29" y="295"/>
                  </a:cxn>
                  <a:cxn ang="0">
                    <a:pos x="0" y="326"/>
                  </a:cxn>
                </a:cxnLst>
                <a:rect l="0" t="0" r="r" b="b"/>
                <a:pathLst>
                  <a:path w="149" h="326">
                    <a:moveTo>
                      <a:pt x="60" y="0"/>
                    </a:moveTo>
                    <a:lnTo>
                      <a:pt x="90" y="0"/>
                    </a:lnTo>
                    <a:lnTo>
                      <a:pt x="118" y="29"/>
                    </a:lnTo>
                    <a:lnTo>
                      <a:pt x="149" y="89"/>
                    </a:lnTo>
                    <a:lnTo>
                      <a:pt x="149" y="120"/>
                    </a:lnTo>
                    <a:lnTo>
                      <a:pt x="118" y="120"/>
                    </a:lnTo>
                    <a:lnTo>
                      <a:pt x="60" y="177"/>
                    </a:lnTo>
                    <a:lnTo>
                      <a:pt x="60" y="207"/>
                    </a:lnTo>
                    <a:lnTo>
                      <a:pt x="90" y="238"/>
                    </a:lnTo>
                    <a:lnTo>
                      <a:pt x="60" y="238"/>
                    </a:lnTo>
                    <a:lnTo>
                      <a:pt x="29" y="266"/>
                    </a:lnTo>
                    <a:lnTo>
                      <a:pt x="29" y="295"/>
                    </a:lnTo>
                    <a:lnTo>
                      <a:pt x="0" y="326"/>
                    </a:lnTo>
                  </a:path>
                </a:pathLst>
              </a:custGeom>
              <a:noFill/>
              <a:ln w="1588">
                <a:solidFill>
                  <a:srgbClr val="000000"/>
                </a:solidFill>
                <a:prstDash val="solid"/>
                <a:round/>
                <a:headEnd/>
                <a:tailEnd/>
              </a:ln>
            </p:spPr>
            <p:txBody>
              <a:bodyPr/>
              <a:lstStyle/>
              <a:p>
                <a:endParaRPr lang="en-GB"/>
              </a:p>
            </p:txBody>
          </p:sp>
          <p:sp>
            <p:nvSpPr>
              <p:cNvPr id="19703" name="Freeform 247"/>
              <p:cNvSpPr>
                <a:spLocks/>
              </p:cNvSpPr>
              <p:nvPr/>
            </p:nvSpPr>
            <p:spPr bwMode="auto">
              <a:xfrm>
                <a:off x="4316" y="3304"/>
                <a:ext cx="53" cy="59"/>
              </a:xfrm>
              <a:custGeom>
                <a:avLst/>
                <a:gdLst/>
                <a:ahLst/>
                <a:cxnLst>
                  <a:cxn ang="0">
                    <a:pos x="0" y="0"/>
                  </a:cxn>
                  <a:cxn ang="0">
                    <a:pos x="0" y="30"/>
                  </a:cxn>
                  <a:cxn ang="0">
                    <a:pos x="209" y="30"/>
                  </a:cxn>
                  <a:cxn ang="0">
                    <a:pos x="209" y="58"/>
                  </a:cxn>
                  <a:cxn ang="0">
                    <a:pos x="179" y="58"/>
                  </a:cxn>
                  <a:cxn ang="0">
                    <a:pos x="149" y="88"/>
                  </a:cxn>
                  <a:cxn ang="0">
                    <a:pos x="118" y="88"/>
                  </a:cxn>
                  <a:cxn ang="0">
                    <a:pos x="60" y="149"/>
                  </a:cxn>
                  <a:cxn ang="0">
                    <a:pos x="60" y="237"/>
                  </a:cxn>
                </a:cxnLst>
                <a:rect l="0" t="0" r="r" b="b"/>
                <a:pathLst>
                  <a:path w="209" h="237">
                    <a:moveTo>
                      <a:pt x="0" y="0"/>
                    </a:moveTo>
                    <a:lnTo>
                      <a:pt x="0" y="30"/>
                    </a:lnTo>
                    <a:lnTo>
                      <a:pt x="209" y="30"/>
                    </a:lnTo>
                    <a:lnTo>
                      <a:pt x="209" y="58"/>
                    </a:lnTo>
                    <a:lnTo>
                      <a:pt x="179" y="58"/>
                    </a:lnTo>
                    <a:lnTo>
                      <a:pt x="149" y="88"/>
                    </a:lnTo>
                    <a:lnTo>
                      <a:pt x="118" y="88"/>
                    </a:lnTo>
                    <a:lnTo>
                      <a:pt x="60" y="149"/>
                    </a:lnTo>
                    <a:lnTo>
                      <a:pt x="60" y="237"/>
                    </a:lnTo>
                  </a:path>
                </a:pathLst>
              </a:custGeom>
              <a:noFill/>
              <a:ln w="1588">
                <a:solidFill>
                  <a:srgbClr val="000000"/>
                </a:solidFill>
                <a:prstDash val="solid"/>
                <a:round/>
                <a:headEnd/>
                <a:tailEnd/>
              </a:ln>
            </p:spPr>
            <p:txBody>
              <a:bodyPr/>
              <a:lstStyle/>
              <a:p>
                <a:endParaRPr lang="en-GB"/>
              </a:p>
            </p:txBody>
          </p:sp>
          <p:sp>
            <p:nvSpPr>
              <p:cNvPr id="19704" name="Freeform 248"/>
              <p:cNvSpPr>
                <a:spLocks/>
              </p:cNvSpPr>
              <p:nvPr/>
            </p:nvSpPr>
            <p:spPr bwMode="auto">
              <a:xfrm>
                <a:off x="4339" y="3274"/>
                <a:ext cx="237" cy="82"/>
              </a:xfrm>
              <a:custGeom>
                <a:avLst/>
                <a:gdLst/>
                <a:ahLst/>
                <a:cxnLst>
                  <a:cxn ang="0">
                    <a:pos x="0" y="326"/>
                  </a:cxn>
                  <a:cxn ang="0">
                    <a:pos x="0" y="295"/>
                  </a:cxn>
                  <a:cxn ang="0">
                    <a:pos x="28" y="268"/>
                  </a:cxn>
                  <a:cxn ang="0">
                    <a:pos x="59" y="268"/>
                  </a:cxn>
                  <a:cxn ang="0">
                    <a:pos x="146" y="177"/>
                  </a:cxn>
                  <a:cxn ang="0">
                    <a:pos x="177" y="177"/>
                  </a:cxn>
                  <a:cxn ang="0">
                    <a:pos x="207" y="149"/>
                  </a:cxn>
                  <a:cxn ang="0">
                    <a:pos x="237" y="149"/>
                  </a:cxn>
                  <a:cxn ang="0">
                    <a:pos x="266" y="119"/>
                  </a:cxn>
                  <a:cxn ang="0">
                    <a:pos x="266" y="88"/>
                  </a:cxn>
                  <a:cxn ang="0">
                    <a:pos x="296" y="59"/>
                  </a:cxn>
                  <a:cxn ang="0">
                    <a:pos x="296" y="31"/>
                  </a:cxn>
                  <a:cxn ang="0">
                    <a:pos x="414" y="31"/>
                  </a:cxn>
                  <a:cxn ang="0">
                    <a:pos x="444" y="0"/>
                  </a:cxn>
                  <a:cxn ang="0">
                    <a:pos x="592" y="0"/>
                  </a:cxn>
                  <a:cxn ang="0">
                    <a:pos x="621" y="31"/>
                  </a:cxn>
                  <a:cxn ang="0">
                    <a:pos x="712" y="31"/>
                  </a:cxn>
                  <a:cxn ang="0">
                    <a:pos x="740" y="0"/>
                  </a:cxn>
                  <a:cxn ang="0">
                    <a:pos x="740" y="31"/>
                  </a:cxn>
                  <a:cxn ang="0">
                    <a:pos x="769" y="59"/>
                  </a:cxn>
                  <a:cxn ang="0">
                    <a:pos x="799" y="59"/>
                  </a:cxn>
                  <a:cxn ang="0">
                    <a:pos x="799" y="88"/>
                  </a:cxn>
                  <a:cxn ang="0">
                    <a:pos x="919" y="88"/>
                  </a:cxn>
                  <a:cxn ang="0">
                    <a:pos x="949" y="119"/>
                  </a:cxn>
                  <a:cxn ang="0">
                    <a:pos x="858" y="119"/>
                  </a:cxn>
                  <a:cxn ang="0">
                    <a:pos x="830" y="149"/>
                  </a:cxn>
                  <a:cxn ang="0">
                    <a:pos x="712" y="149"/>
                  </a:cxn>
                  <a:cxn ang="0">
                    <a:pos x="681" y="177"/>
                  </a:cxn>
                  <a:cxn ang="0">
                    <a:pos x="712" y="207"/>
                  </a:cxn>
                  <a:cxn ang="0">
                    <a:pos x="769" y="207"/>
                  </a:cxn>
                  <a:cxn ang="0">
                    <a:pos x="740" y="238"/>
                  </a:cxn>
                  <a:cxn ang="0">
                    <a:pos x="444" y="238"/>
                  </a:cxn>
                  <a:cxn ang="0">
                    <a:pos x="474" y="207"/>
                  </a:cxn>
                  <a:cxn ang="0">
                    <a:pos x="414" y="177"/>
                  </a:cxn>
                  <a:cxn ang="0">
                    <a:pos x="384" y="207"/>
                  </a:cxn>
                  <a:cxn ang="0">
                    <a:pos x="414" y="238"/>
                  </a:cxn>
                  <a:cxn ang="0">
                    <a:pos x="414" y="268"/>
                  </a:cxn>
                  <a:cxn ang="0">
                    <a:pos x="326" y="268"/>
                  </a:cxn>
                  <a:cxn ang="0">
                    <a:pos x="296" y="238"/>
                  </a:cxn>
                  <a:cxn ang="0">
                    <a:pos x="266" y="238"/>
                  </a:cxn>
                  <a:cxn ang="0">
                    <a:pos x="237" y="207"/>
                  </a:cxn>
                  <a:cxn ang="0">
                    <a:pos x="207" y="207"/>
                  </a:cxn>
                  <a:cxn ang="0">
                    <a:pos x="177" y="238"/>
                  </a:cxn>
                  <a:cxn ang="0">
                    <a:pos x="89" y="238"/>
                  </a:cxn>
                  <a:cxn ang="0">
                    <a:pos x="89" y="268"/>
                  </a:cxn>
                  <a:cxn ang="0">
                    <a:pos x="59" y="295"/>
                  </a:cxn>
                  <a:cxn ang="0">
                    <a:pos x="28" y="295"/>
                  </a:cxn>
                  <a:cxn ang="0">
                    <a:pos x="0" y="326"/>
                  </a:cxn>
                </a:cxnLst>
                <a:rect l="0" t="0" r="r" b="b"/>
                <a:pathLst>
                  <a:path w="949" h="326">
                    <a:moveTo>
                      <a:pt x="0" y="326"/>
                    </a:moveTo>
                    <a:lnTo>
                      <a:pt x="0" y="295"/>
                    </a:lnTo>
                    <a:lnTo>
                      <a:pt x="28" y="268"/>
                    </a:lnTo>
                    <a:lnTo>
                      <a:pt x="59" y="268"/>
                    </a:lnTo>
                    <a:lnTo>
                      <a:pt x="146" y="177"/>
                    </a:lnTo>
                    <a:lnTo>
                      <a:pt x="177" y="177"/>
                    </a:lnTo>
                    <a:lnTo>
                      <a:pt x="207" y="149"/>
                    </a:lnTo>
                    <a:lnTo>
                      <a:pt x="237" y="149"/>
                    </a:lnTo>
                    <a:lnTo>
                      <a:pt x="266" y="119"/>
                    </a:lnTo>
                    <a:lnTo>
                      <a:pt x="266" y="88"/>
                    </a:lnTo>
                    <a:lnTo>
                      <a:pt x="296" y="59"/>
                    </a:lnTo>
                    <a:lnTo>
                      <a:pt x="296" y="31"/>
                    </a:lnTo>
                    <a:lnTo>
                      <a:pt x="414" y="31"/>
                    </a:lnTo>
                    <a:lnTo>
                      <a:pt x="444" y="0"/>
                    </a:lnTo>
                    <a:lnTo>
                      <a:pt x="592" y="0"/>
                    </a:lnTo>
                    <a:lnTo>
                      <a:pt x="621" y="31"/>
                    </a:lnTo>
                    <a:lnTo>
                      <a:pt x="712" y="31"/>
                    </a:lnTo>
                    <a:lnTo>
                      <a:pt x="740" y="0"/>
                    </a:lnTo>
                    <a:lnTo>
                      <a:pt x="740" y="31"/>
                    </a:lnTo>
                    <a:lnTo>
                      <a:pt x="769" y="59"/>
                    </a:lnTo>
                    <a:lnTo>
                      <a:pt x="799" y="59"/>
                    </a:lnTo>
                    <a:lnTo>
                      <a:pt x="799" y="88"/>
                    </a:lnTo>
                    <a:lnTo>
                      <a:pt x="919" y="88"/>
                    </a:lnTo>
                    <a:lnTo>
                      <a:pt x="949" y="119"/>
                    </a:lnTo>
                    <a:lnTo>
                      <a:pt x="858" y="119"/>
                    </a:lnTo>
                    <a:lnTo>
                      <a:pt x="830" y="149"/>
                    </a:lnTo>
                    <a:lnTo>
                      <a:pt x="712" y="149"/>
                    </a:lnTo>
                    <a:lnTo>
                      <a:pt x="681" y="177"/>
                    </a:lnTo>
                    <a:lnTo>
                      <a:pt x="712" y="207"/>
                    </a:lnTo>
                    <a:lnTo>
                      <a:pt x="769" y="207"/>
                    </a:lnTo>
                    <a:lnTo>
                      <a:pt x="740" y="238"/>
                    </a:lnTo>
                    <a:lnTo>
                      <a:pt x="444" y="238"/>
                    </a:lnTo>
                    <a:lnTo>
                      <a:pt x="474" y="207"/>
                    </a:lnTo>
                    <a:lnTo>
                      <a:pt x="414" y="177"/>
                    </a:lnTo>
                    <a:lnTo>
                      <a:pt x="384" y="207"/>
                    </a:lnTo>
                    <a:lnTo>
                      <a:pt x="414" y="238"/>
                    </a:lnTo>
                    <a:lnTo>
                      <a:pt x="414" y="268"/>
                    </a:lnTo>
                    <a:lnTo>
                      <a:pt x="326" y="268"/>
                    </a:lnTo>
                    <a:lnTo>
                      <a:pt x="296" y="238"/>
                    </a:lnTo>
                    <a:lnTo>
                      <a:pt x="266" y="238"/>
                    </a:lnTo>
                    <a:lnTo>
                      <a:pt x="237" y="207"/>
                    </a:lnTo>
                    <a:lnTo>
                      <a:pt x="207" y="207"/>
                    </a:lnTo>
                    <a:lnTo>
                      <a:pt x="177" y="238"/>
                    </a:lnTo>
                    <a:lnTo>
                      <a:pt x="89" y="238"/>
                    </a:lnTo>
                    <a:lnTo>
                      <a:pt x="89" y="268"/>
                    </a:lnTo>
                    <a:lnTo>
                      <a:pt x="59" y="295"/>
                    </a:lnTo>
                    <a:lnTo>
                      <a:pt x="28" y="295"/>
                    </a:lnTo>
                    <a:lnTo>
                      <a:pt x="0" y="326"/>
                    </a:lnTo>
                  </a:path>
                </a:pathLst>
              </a:custGeom>
              <a:noFill/>
              <a:ln w="1588">
                <a:solidFill>
                  <a:srgbClr val="000000"/>
                </a:solidFill>
                <a:prstDash val="solid"/>
                <a:round/>
                <a:headEnd/>
                <a:tailEnd/>
              </a:ln>
            </p:spPr>
            <p:txBody>
              <a:bodyPr/>
              <a:lstStyle/>
              <a:p>
                <a:endParaRPr lang="en-GB"/>
              </a:p>
            </p:txBody>
          </p:sp>
          <p:sp>
            <p:nvSpPr>
              <p:cNvPr id="19705" name="Freeform 249"/>
              <p:cNvSpPr>
                <a:spLocks/>
              </p:cNvSpPr>
              <p:nvPr/>
            </p:nvSpPr>
            <p:spPr bwMode="auto">
              <a:xfrm>
                <a:off x="4332" y="3356"/>
                <a:ext cx="7" cy="7"/>
              </a:xfrm>
              <a:custGeom>
                <a:avLst/>
                <a:gdLst/>
                <a:ahLst/>
                <a:cxnLst>
                  <a:cxn ang="0">
                    <a:pos x="30" y="0"/>
                  </a:cxn>
                  <a:cxn ang="0">
                    <a:pos x="30" y="30"/>
                  </a:cxn>
                  <a:cxn ang="0">
                    <a:pos x="0" y="30"/>
                  </a:cxn>
                </a:cxnLst>
                <a:rect l="0" t="0" r="r" b="b"/>
                <a:pathLst>
                  <a:path w="30" h="30">
                    <a:moveTo>
                      <a:pt x="30" y="0"/>
                    </a:moveTo>
                    <a:lnTo>
                      <a:pt x="30" y="30"/>
                    </a:lnTo>
                    <a:lnTo>
                      <a:pt x="0" y="30"/>
                    </a:lnTo>
                  </a:path>
                </a:pathLst>
              </a:custGeom>
              <a:noFill/>
              <a:ln w="1588">
                <a:solidFill>
                  <a:srgbClr val="000000"/>
                </a:solidFill>
                <a:prstDash val="solid"/>
                <a:round/>
                <a:headEnd/>
                <a:tailEnd/>
              </a:ln>
            </p:spPr>
            <p:txBody>
              <a:bodyPr/>
              <a:lstStyle/>
              <a:p>
                <a:endParaRPr lang="en-GB"/>
              </a:p>
            </p:txBody>
          </p:sp>
          <p:sp>
            <p:nvSpPr>
              <p:cNvPr id="19706" name="Freeform 250"/>
              <p:cNvSpPr>
                <a:spLocks/>
              </p:cNvSpPr>
              <p:nvPr/>
            </p:nvSpPr>
            <p:spPr bwMode="auto">
              <a:xfrm>
                <a:off x="4324" y="3363"/>
                <a:ext cx="733" cy="348"/>
              </a:xfrm>
              <a:custGeom>
                <a:avLst/>
                <a:gdLst/>
                <a:ahLst/>
                <a:cxnLst>
                  <a:cxn ang="0">
                    <a:pos x="0" y="148"/>
                  </a:cxn>
                  <a:cxn ang="0">
                    <a:pos x="61" y="177"/>
                  </a:cxn>
                  <a:cxn ang="0">
                    <a:pos x="207" y="148"/>
                  </a:cxn>
                  <a:cxn ang="0">
                    <a:pos x="180" y="266"/>
                  </a:cxn>
                  <a:cxn ang="0">
                    <a:pos x="238" y="295"/>
                  </a:cxn>
                  <a:cxn ang="0">
                    <a:pos x="298" y="385"/>
                  </a:cxn>
                  <a:cxn ang="0">
                    <a:pos x="238" y="473"/>
                  </a:cxn>
                  <a:cxn ang="0">
                    <a:pos x="327" y="532"/>
                  </a:cxn>
                  <a:cxn ang="0">
                    <a:pos x="207" y="591"/>
                  </a:cxn>
                  <a:cxn ang="0">
                    <a:pos x="150" y="473"/>
                  </a:cxn>
                  <a:cxn ang="0">
                    <a:pos x="120" y="532"/>
                  </a:cxn>
                  <a:cxn ang="0">
                    <a:pos x="89" y="591"/>
                  </a:cxn>
                  <a:cxn ang="0">
                    <a:pos x="180" y="650"/>
                  </a:cxn>
                  <a:cxn ang="0">
                    <a:pos x="238" y="650"/>
                  </a:cxn>
                  <a:cxn ang="0">
                    <a:pos x="357" y="711"/>
                  </a:cxn>
                  <a:cxn ang="0">
                    <a:pos x="327" y="798"/>
                  </a:cxn>
                  <a:cxn ang="0">
                    <a:pos x="387" y="917"/>
                  </a:cxn>
                  <a:cxn ang="0">
                    <a:pos x="445" y="917"/>
                  </a:cxn>
                  <a:cxn ang="0">
                    <a:pos x="475" y="975"/>
                  </a:cxn>
                  <a:cxn ang="0">
                    <a:pos x="387" y="975"/>
                  </a:cxn>
                  <a:cxn ang="0">
                    <a:pos x="653" y="1006"/>
                  </a:cxn>
                  <a:cxn ang="0">
                    <a:pos x="624" y="1066"/>
                  </a:cxn>
                  <a:cxn ang="0">
                    <a:pos x="505" y="1124"/>
                  </a:cxn>
                  <a:cxn ang="0">
                    <a:pos x="624" y="1184"/>
                  </a:cxn>
                  <a:cxn ang="0">
                    <a:pos x="712" y="1093"/>
                  </a:cxn>
                  <a:cxn ang="0">
                    <a:pos x="773" y="1093"/>
                  </a:cxn>
                  <a:cxn ang="0">
                    <a:pos x="860" y="1154"/>
                  </a:cxn>
                  <a:cxn ang="0">
                    <a:pos x="919" y="1154"/>
                  </a:cxn>
                  <a:cxn ang="0">
                    <a:pos x="949" y="1213"/>
                  </a:cxn>
                  <a:cxn ang="0">
                    <a:pos x="1010" y="1272"/>
                  </a:cxn>
                  <a:cxn ang="0">
                    <a:pos x="1098" y="1331"/>
                  </a:cxn>
                  <a:cxn ang="0">
                    <a:pos x="1187" y="1302"/>
                  </a:cxn>
                  <a:cxn ang="0">
                    <a:pos x="1305" y="1302"/>
                  </a:cxn>
                  <a:cxn ang="0">
                    <a:pos x="1305" y="1213"/>
                  </a:cxn>
                  <a:cxn ang="0">
                    <a:pos x="1365" y="1066"/>
                  </a:cxn>
                  <a:cxn ang="0">
                    <a:pos x="1542" y="1093"/>
                  </a:cxn>
                  <a:cxn ang="0">
                    <a:pos x="1631" y="1154"/>
                  </a:cxn>
                  <a:cxn ang="0">
                    <a:pos x="1749" y="1184"/>
                  </a:cxn>
                  <a:cxn ang="0">
                    <a:pos x="1958" y="1361"/>
                  </a:cxn>
                  <a:cxn ang="0">
                    <a:pos x="2165" y="1331"/>
                  </a:cxn>
                  <a:cxn ang="0">
                    <a:pos x="2284" y="1272"/>
                  </a:cxn>
                  <a:cxn ang="0">
                    <a:pos x="2342" y="1242"/>
                  </a:cxn>
                  <a:cxn ang="0">
                    <a:pos x="2431" y="1154"/>
                  </a:cxn>
                  <a:cxn ang="0">
                    <a:pos x="2549" y="1124"/>
                  </a:cxn>
                  <a:cxn ang="0">
                    <a:pos x="2668" y="1184"/>
                  </a:cxn>
                  <a:cxn ang="0">
                    <a:pos x="2757" y="1184"/>
                  </a:cxn>
                  <a:cxn ang="0">
                    <a:pos x="2877" y="1066"/>
                  </a:cxn>
                  <a:cxn ang="0">
                    <a:pos x="2816" y="1272"/>
                  </a:cxn>
                </a:cxnLst>
                <a:rect l="0" t="0" r="r" b="b"/>
                <a:pathLst>
                  <a:path w="2934" h="1391">
                    <a:moveTo>
                      <a:pt x="31" y="0"/>
                    </a:moveTo>
                    <a:lnTo>
                      <a:pt x="31" y="118"/>
                    </a:lnTo>
                    <a:lnTo>
                      <a:pt x="0" y="148"/>
                    </a:lnTo>
                    <a:lnTo>
                      <a:pt x="0" y="177"/>
                    </a:lnTo>
                    <a:lnTo>
                      <a:pt x="31" y="207"/>
                    </a:lnTo>
                    <a:lnTo>
                      <a:pt x="61" y="177"/>
                    </a:lnTo>
                    <a:lnTo>
                      <a:pt x="150" y="177"/>
                    </a:lnTo>
                    <a:lnTo>
                      <a:pt x="180" y="148"/>
                    </a:lnTo>
                    <a:lnTo>
                      <a:pt x="207" y="148"/>
                    </a:lnTo>
                    <a:lnTo>
                      <a:pt x="238" y="177"/>
                    </a:lnTo>
                    <a:lnTo>
                      <a:pt x="180" y="237"/>
                    </a:lnTo>
                    <a:lnTo>
                      <a:pt x="180" y="266"/>
                    </a:lnTo>
                    <a:lnTo>
                      <a:pt x="207" y="266"/>
                    </a:lnTo>
                    <a:lnTo>
                      <a:pt x="207" y="295"/>
                    </a:lnTo>
                    <a:lnTo>
                      <a:pt x="238" y="295"/>
                    </a:lnTo>
                    <a:lnTo>
                      <a:pt x="238" y="385"/>
                    </a:lnTo>
                    <a:lnTo>
                      <a:pt x="268" y="355"/>
                    </a:lnTo>
                    <a:lnTo>
                      <a:pt x="298" y="385"/>
                    </a:lnTo>
                    <a:lnTo>
                      <a:pt x="238" y="443"/>
                    </a:lnTo>
                    <a:lnTo>
                      <a:pt x="207" y="443"/>
                    </a:lnTo>
                    <a:lnTo>
                      <a:pt x="238" y="473"/>
                    </a:lnTo>
                    <a:lnTo>
                      <a:pt x="238" y="504"/>
                    </a:lnTo>
                    <a:lnTo>
                      <a:pt x="268" y="532"/>
                    </a:lnTo>
                    <a:lnTo>
                      <a:pt x="327" y="532"/>
                    </a:lnTo>
                    <a:lnTo>
                      <a:pt x="327" y="562"/>
                    </a:lnTo>
                    <a:lnTo>
                      <a:pt x="207" y="562"/>
                    </a:lnTo>
                    <a:lnTo>
                      <a:pt x="207" y="591"/>
                    </a:lnTo>
                    <a:lnTo>
                      <a:pt x="180" y="562"/>
                    </a:lnTo>
                    <a:lnTo>
                      <a:pt x="180" y="504"/>
                    </a:lnTo>
                    <a:lnTo>
                      <a:pt x="150" y="473"/>
                    </a:lnTo>
                    <a:lnTo>
                      <a:pt x="89" y="473"/>
                    </a:lnTo>
                    <a:lnTo>
                      <a:pt x="120" y="504"/>
                    </a:lnTo>
                    <a:lnTo>
                      <a:pt x="120" y="532"/>
                    </a:lnTo>
                    <a:lnTo>
                      <a:pt x="150" y="562"/>
                    </a:lnTo>
                    <a:lnTo>
                      <a:pt x="120" y="591"/>
                    </a:lnTo>
                    <a:lnTo>
                      <a:pt x="89" y="591"/>
                    </a:lnTo>
                    <a:lnTo>
                      <a:pt x="89" y="622"/>
                    </a:lnTo>
                    <a:lnTo>
                      <a:pt x="120" y="622"/>
                    </a:lnTo>
                    <a:lnTo>
                      <a:pt x="180" y="650"/>
                    </a:lnTo>
                    <a:lnTo>
                      <a:pt x="207" y="622"/>
                    </a:lnTo>
                    <a:lnTo>
                      <a:pt x="238" y="622"/>
                    </a:lnTo>
                    <a:lnTo>
                      <a:pt x="238" y="650"/>
                    </a:lnTo>
                    <a:lnTo>
                      <a:pt x="268" y="680"/>
                    </a:lnTo>
                    <a:lnTo>
                      <a:pt x="327" y="680"/>
                    </a:lnTo>
                    <a:lnTo>
                      <a:pt x="357" y="711"/>
                    </a:lnTo>
                    <a:lnTo>
                      <a:pt x="387" y="711"/>
                    </a:lnTo>
                    <a:lnTo>
                      <a:pt x="387" y="741"/>
                    </a:lnTo>
                    <a:lnTo>
                      <a:pt x="327" y="798"/>
                    </a:lnTo>
                    <a:lnTo>
                      <a:pt x="357" y="829"/>
                    </a:lnTo>
                    <a:lnTo>
                      <a:pt x="357" y="887"/>
                    </a:lnTo>
                    <a:lnTo>
                      <a:pt x="387" y="917"/>
                    </a:lnTo>
                    <a:lnTo>
                      <a:pt x="417" y="887"/>
                    </a:lnTo>
                    <a:lnTo>
                      <a:pt x="417" y="917"/>
                    </a:lnTo>
                    <a:lnTo>
                      <a:pt x="445" y="917"/>
                    </a:lnTo>
                    <a:lnTo>
                      <a:pt x="445" y="947"/>
                    </a:lnTo>
                    <a:lnTo>
                      <a:pt x="475" y="947"/>
                    </a:lnTo>
                    <a:lnTo>
                      <a:pt x="475" y="975"/>
                    </a:lnTo>
                    <a:lnTo>
                      <a:pt x="445" y="1006"/>
                    </a:lnTo>
                    <a:lnTo>
                      <a:pt x="417" y="975"/>
                    </a:lnTo>
                    <a:lnTo>
                      <a:pt x="387" y="975"/>
                    </a:lnTo>
                    <a:lnTo>
                      <a:pt x="387" y="1036"/>
                    </a:lnTo>
                    <a:lnTo>
                      <a:pt x="594" y="1036"/>
                    </a:lnTo>
                    <a:lnTo>
                      <a:pt x="653" y="1006"/>
                    </a:lnTo>
                    <a:lnTo>
                      <a:pt x="682" y="1036"/>
                    </a:lnTo>
                    <a:lnTo>
                      <a:pt x="653" y="1066"/>
                    </a:lnTo>
                    <a:lnTo>
                      <a:pt x="624" y="1066"/>
                    </a:lnTo>
                    <a:lnTo>
                      <a:pt x="624" y="1093"/>
                    </a:lnTo>
                    <a:lnTo>
                      <a:pt x="505" y="1093"/>
                    </a:lnTo>
                    <a:lnTo>
                      <a:pt x="505" y="1124"/>
                    </a:lnTo>
                    <a:lnTo>
                      <a:pt x="594" y="1124"/>
                    </a:lnTo>
                    <a:lnTo>
                      <a:pt x="624" y="1154"/>
                    </a:lnTo>
                    <a:lnTo>
                      <a:pt x="624" y="1184"/>
                    </a:lnTo>
                    <a:lnTo>
                      <a:pt x="682" y="1124"/>
                    </a:lnTo>
                    <a:lnTo>
                      <a:pt x="682" y="1093"/>
                    </a:lnTo>
                    <a:lnTo>
                      <a:pt x="712" y="1093"/>
                    </a:lnTo>
                    <a:lnTo>
                      <a:pt x="742" y="1066"/>
                    </a:lnTo>
                    <a:lnTo>
                      <a:pt x="742" y="1093"/>
                    </a:lnTo>
                    <a:lnTo>
                      <a:pt x="773" y="1093"/>
                    </a:lnTo>
                    <a:lnTo>
                      <a:pt x="773" y="1124"/>
                    </a:lnTo>
                    <a:lnTo>
                      <a:pt x="830" y="1124"/>
                    </a:lnTo>
                    <a:lnTo>
                      <a:pt x="860" y="1154"/>
                    </a:lnTo>
                    <a:lnTo>
                      <a:pt x="860" y="1124"/>
                    </a:lnTo>
                    <a:lnTo>
                      <a:pt x="891" y="1124"/>
                    </a:lnTo>
                    <a:lnTo>
                      <a:pt x="919" y="1154"/>
                    </a:lnTo>
                    <a:lnTo>
                      <a:pt x="891" y="1184"/>
                    </a:lnTo>
                    <a:lnTo>
                      <a:pt x="919" y="1184"/>
                    </a:lnTo>
                    <a:lnTo>
                      <a:pt x="949" y="1213"/>
                    </a:lnTo>
                    <a:lnTo>
                      <a:pt x="949" y="1242"/>
                    </a:lnTo>
                    <a:lnTo>
                      <a:pt x="980" y="1272"/>
                    </a:lnTo>
                    <a:lnTo>
                      <a:pt x="1010" y="1272"/>
                    </a:lnTo>
                    <a:lnTo>
                      <a:pt x="1037" y="1302"/>
                    </a:lnTo>
                    <a:lnTo>
                      <a:pt x="1067" y="1302"/>
                    </a:lnTo>
                    <a:lnTo>
                      <a:pt x="1098" y="1331"/>
                    </a:lnTo>
                    <a:lnTo>
                      <a:pt x="1128" y="1331"/>
                    </a:lnTo>
                    <a:lnTo>
                      <a:pt x="1156" y="1302"/>
                    </a:lnTo>
                    <a:lnTo>
                      <a:pt x="1187" y="1302"/>
                    </a:lnTo>
                    <a:lnTo>
                      <a:pt x="1187" y="1272"/>
                    </a:lnTo>
                    <a:lnTo>
                      <a:pt x="1275" y="1272"/>
                    </a:lnTo>
                    <a:lnTo>
                      <a:pt x="1305" y="1302"/>
                    </a:lnTo>
                    <a:lnTo>
                      <a:pt x="1305" y="1272"/>
                    </a:lnTo>
                    <a:lnTo>
                      <a:pt x="1335" y="1272"/>
                    </a:lnTo>
                    <a:lnTo>
                      <a:pt x="1305" y="1213"/>
                    </a:lnTo>
                    <a:lnTo>
                      <a:pt x="1335" y="1213"/>
                    </a:lnTo>
                    <a:lnTo>
                      <a:pt x="1335" y="1093"/>
                    </a:lnTo>
                    <a:lnTo>
                      <a:pt x="1365" y="1066"/>
                    </a:lnTo>
                    <a:lnTo>
                      <a:pt x="1454" y="1066"/>
                    </a:lnTo>
                    <a:lnTo>
                      <a:pt x="1483" y="1093"/>
                    </a:lnTo>
                    <a:lnTo>
                      <a:pt x="1542" y="1093"/>
                    </a:lnTo>
                    <a:lnTo>
                      <a:pt x="1572" y="1124"/>
                    </a:lnTo>
                    <a:lnTo>
                      <a:pt x="1602" y="1124"/>
                    </a:lnTo>
                    <a:lnTo>
                      <a:pt x="1631" y="1154"/>
                    </a:lnTo>
                    <a:lnTo>
                      <a:pt x="1690" y="1154"/>
                    </a:lnTo>
                    <a:lnTo>
                      <a:pt x="1721" y="1184"/>
                    </a:lnTo>
                    <a:lnTo>
                      <a:pt x="1749" y="1184"/>
                    </a:lnTo>
                    <a:lnTo>
                      <a:pt x="1897" y="1331"/>
                    </a:lnTo>
                    <a:lnTo>
                      <a:pt x="1928" y="1331"/>
                    </a:lnTo>
                    <a:lnTo>
                      <a:pt x="1958" y="1361"/>
                    </a:lnTo>
                    <a:lnTo>
                      <a:pt x="1986" y="1361"/>
                    </a:lnTo>
                    <a:lnTo>
                      <a:pt x="2016" y="1331"/>
                    </a:lnTo>
                    <a:lnTo>
                      <a:pt x="2165" y="1331"/>
                    </a:lnTo>
                    <a:lnTo>
                      <a:pt x="2195" y="1302"/>
                    </a:lnTo>
                    <a:lnTo>
                      <a:pt x="2223" y="1331"/>
                    </a:lnTo>
                    <a:lnTo>
                      <a:pt x="2284" y="1272"/>
                    </a:lnTo>
                    <a:lnTo>
                      <a:pt x="2311" y="1302"/>
                    </a:lnTo>
                    <a:lnTo>
                      <a:pt x="2311" y="1272"/>
                    </a:lnTo>
                    <a:lnTo>
                      <a:pt x="2342" y="1242"/>
                    </a:lnTo>
                    <a:lnTo>
                      <a:pt x="2342" y="1213"/>
                    </a:lnTo>
                    <a:lnTo>
                      <a:pt x="2402" y="1154"/>
                    </a:lnTo>
                    <a:lnTo>
                      <a:pt x="2431" y="1154"/>
                    </a:lnTo>
                    <a:lnTo>
                      <a:pt x="2491" y="1093"/>
                    </a:lnTo>
                    <a:lnTo>
                      <a:pt x="2549" y="1093"/>
                    </a:lnTo>
                    <a:lnTo>
                      <a:pt x="2549" y="1124"/>
                    </a:lnTo>
                    <a:lnTo>
                      <a:pt x="2579" y="1124"/>
                    </a:lnTo>
                    <a:lnTo>
                      <a:pt x="2609" y="1154"/>
                    </a:lnTo>
                    <a:lnTo>
                      <a:pt x="2668" y="1184"/>
                    </a:lnTo>
                    <a:lnTo>
                      <a:pt x="2697" y="1184"/>
                    </a:lnTo>
                    <a:lnTo>
                      <a:pt x="2727" y="1154"/>
                    </a:lnTo>
                    <a:lnTo>
                      <a:pt x="2757" y="1184"/>
                    </a:lnTo>
                    <a:lnTo>
                      <a:pt x="2757" y="1154"/>
                    </a:lnTo>
                    <a:lnTo>
                      <a:pt x="2846" y="1066"/>
                    </a:lnTo>
                    <a:lnTo>
                      <a:pt x="2877" y="1066"/>
                    </a:lnTo>
                    <a:lnTo>
                      <a:pt x="2934" y="1124"/>
                    </a:lnTo>
                    <a:lnTo>
                      <a:pt x="2934" y="1154"/>
                    </a:lnTo>
                    <a:lnTo>
                      <a:pt x="2816" y="1272"/>
                    </a:lnTo>
                    <a:lnTo>
                      <a:pt x="2877" y="1331"/>
                    </a:lnTo>
                    <a:lnTo>
                      <a:pt x="2877" y="1391"/>
                    </a:lnTo>
                  </a:path>
                </a:pathLst>
              </a:custGeom>
              <a:noFill/>
              <a:ln w="1588">
                <a:solidFill>
                  <a:srgbClr val="000000"/>
                </a:solidFill>
                <a:prstDash val="solid"/>
                <a:round/>
                <a:headEnd/>
                <a:tailEnd/>
              </a:ln>
            </p:spPr>
            <p:txBody>
              <a:bodyPr/>
              <a:lstStyle/>
              <a:p>
                <a:endParaRPr lang="en-GB"/>
              </a:p>
            </p:txBody>
          </p:sp>
          <p:sp>
            <p:nvSpPr>
              <p:cNvPr id="19707" name="Line 251"/>
              <p:cNvSpPr>
                <a:spLocks noChangeShapeType="1"/>
              </p:cNvSpPr>
              <p:nvPr/>
            </p:nvSpPr>
            <p:spPr bwMode="auto">
              <a:xfrm flipV="1">
                <a:off x="4332" y="3356"/>
                <a:ext cx="7" cy="7"/>
              </a:xfrm>
              <a:prstGeom prst="line">
                <a:avLst/>
              </a:prstGeom>
              <a:noFill/>
              <a:ln w="1588">
                <a:solidFill>
                  <a:srgbClr val="000000"/>
                </a:solidFill>
                <a:round/>
                <a:headEnd/>
                <a:tailEnd/>
              </a:ln>
            </p:spPr>
            <p:txBody>
              <a:bodyPr/>
              <a:lstStyle/>
              <a:p>
                <a:endParaRPr lang="en-GB"/>
              </a:p>
            </p:txBody>
          </p:sp>
          <p:sp>
            <p:nvSpPr>
              <p:cNvPr id="19708" name="Freeform 252"/>
              <p:cNvSpPr>
                <a:spLocks/>
              </p:cNvSpPr>
              <p:nvPr/>
            </p:nvSpPr>
            <p:spPr bwMode="auto">
              <a:xfrm>
                <a:off x="4405" y="3045"/>
                <a:ext cx="67" cy="155"/>
              </a:xfrm>
              <a:custGeom>
                <a:avLst/>
                <a:gdLst/>
                <a:ahLst/>
                <a:cxnLst>
                  <a:cxn ang="0">
                    <a:pos x="148" y="620"/>
                  </a:cxn>
                  <a:cxn ang="0">
                    <a:pos x="148" y="561"/>
                  </a:cxn>
                  <a:cxn ang="0">
                    <a:pos x="118" y="531"/>
                  </a:cxn>
                  <a:cxn ang="0">
                    <a:pos x="90" y="531"/>
                  </a:cxn>
                  <a:cxn ang="0">
                    <a:pos x="60" y="501"/>
                  </a:cxn>
                  <a:cxn ang="0">
                    <a:pos x="60" y="473"/>
                  </a:cxn>
                  <a:cxn ang="0">
                    <a:pos x="30" y="443"/>
                  </a:cxn>
                  <a:cxn ang="0">
                    <a:pos x="0" y="443"/>
                  </a:cxn>
                  <a:cxn ang="0">
                    <a:pos x="0" y="413"/>
                  </a:cxn>
                  <a:cxn ang="0">
                    <a:pos x="30" y="413"/>
                  </a:cxn>
                  <a:cxn ang="0">
                    <a:pos x="30" y="382"/>
                  </a:cxn>
                  <a:cxn ang="0">
                    <a:pos x="60" y="354"/>
                  </a:cxn>
                  <a:cxn ang="0">
                    <a:pos x="90" y="354"/>
                  </a:cxn>
                  <a:cxn ang="0">
                    <a:pos x="90" y="206"/>
                  </a:cxn>
                  <a:cxn ang="0">
                    <a:pos x="148" y="146"/>
                  </a:cxn>
                  <a:cxn ang="0">
                    <a:pos x="148" y="118"/>
                  </a:cxn>
                  <a:cxn ang="0">
                    <a:pos x="237" y="118"/>
                  </a:cxn>
                  <a:cxn ang="0">
                    <a:pos x="267" y="88"/>
                  </a:cxn>
                  <a:cxn ang="0">
                    <a:pos x="267" y="0"/>
                  </a:cxn>
                </a:cxnLst>
                <a:rect l="0" t="0" r="r" b="b"/>
                <a:pathLst>
                  <a:path w="267" h="620">
                    <a:moveTo>
                      <a:pt x="148" y="620"/>
                    </a:moveTo>
                    <a:lnTo>
                      <a:pt x="148" y="561"/>
                    </a:lnTo>
                    <a:lnTo>
                      <a:pt x="118" y="531"/>
                    </a:lnTo>
                    <a:lnTo>
                      <a:pt x="90" y="531"/>
                    </a:lnTo>
                    <a:lnTo>
                      <a:pt x="60" y="501"/>
                    </a:lnTo>
                    <a:lnTo>
                      <a:pt x="60" y="473"/>
                    </a:lnTo>
                    <a:lnTo>
                      <a:pt x="30" y="443"/>
                    </a:lnTo>
                    <a:lnTo>
                      <a:pt x="0" y="443"/>
                    </a:lnTo>
                    <a:lnTo>
                      <a:pt x="0" y="413"/>
                    </a:lnTo>
                    <a:lnTo>
                      <a:pt x="30" y="413"/>
                    </a:lnTo>
                    <a:lnTo>
                      <a:pt x="30" y="382"/>
                    </a:lnTo>
                    <a:lnTo>
                      <a:pt x="60" y="354"/>
                    </a:lnTo>
                    <a:lnTo>
                      <a:pt x="90" y="354"/>
                    </a:lnTo>
                    <a:lnTo>
                      <a:pt x="90" y="206"/>
                    </a:lnTo>
                    <a:lnTo>
                      <a:pt x="148" y="146"/>
                    </a:lnTo>
                    <a:lnTo>
                      <a:pt x="148" y="118"/>
                    </a:lnTo>
                    <a:lnTo>
                      <a:pt x="237" y="118"/>
                    </a:lnTo>
                    <a:lnTo>
                      <a:pt x="267" y="88"/>
                    </a:lnTo>
                    <a:lnTo>
                      <a:pt x="267" y="0"/>
                    </a:lnTo>
                  </a:path>
                </a:pathLst>
              </a:custGeom>
              <a:noFill/>
              <a:ln w="1588">
                <a:solidFill>
                  <a:srgbClr val="000000"/>
                </a:solidFill>
                <a:prstDash val="solid"/>
                <a:round/>
                <a:headEnd/>
                <a:tailEnd/>
              </a:ln>
            </p:spPr>
            <p:txBody>
              <a:bodyPr/>
              <a:lstStyle/>
              <a:p>
                <a:endParaRPr lang="en-GB"/>
              </a:p>
            </p:txBody>
          </p:sp>
          <p:sp>
            <p:nvSpPr>
              <p:cNvPr id="19709" name="Freeform 253"/>
              <p:cNvSpPr>
                <a:spLocks/>
              </p:cNvSpPr>
              <p:nvPr/>
            </p:nvSpPr>
            <p:spPr bwMode="auto">
              <a:xfrm>
                <a:off x="3909" y="3393"/>
                <a:ext cx="319" cy="273"/>
              </a:xfrm>
              <a:custGeom>
                <a:avLst/>
                <a:gdLst/>
                <a:ahLst/>
                <a:cxnLst>
                  <a:cxn ang="0">
                    <a:pos x="801" y="267"/>
                  </a:cxn>
                  <a:cxn ang="0">
                    <a:pos x="801" y="325"/>
                  </a:cxn>
                  <a:cxn ang="0">
                    <a:pos x="889" y="325"/>
                  </a:cxn>
                  <a:cxn ang="0">
                    <a:pos x="948" y="386"/>
                  </a:cxn>
                  <a:cxn ang="0">
                    <a:pos x="978" y="355"/>
                  </a:cxn>
                  <a:cxn ang="0">
                    <a:pos x="859" y="267"/>
                  </a:cxn>
                  <a:cxn ang="0">
                    <a:pos x="948" y="237"/>
                  </a:cxn>
                  <a:cxn ang="0">
                    <a:pos x="1066" y="325"/>
                  </a:cxn>
                  <a:cxn ang="0">
                    <a:pos x="1126" y="355"/>
                  </a:cxn>
                  <a:cxn ang="0">
                    <a:pos x="1185" y="473"/>
                  </a:cxn>
                  <a:cxn ang="0">
                    <a:pos x="1273" y="562"/>
                  </a:cxn>
                  <a:cxn ang="0">
                    <a:pos x="1155" y="532"/>
                  </a:cxn>
                  <a:cxn ang="0">
                    <a:pos x="1126" y="444"/>
                  </a:cxn>
                  <a:cxn ang="0">
                    <a:pos x="1126" y="504"/>
                  </a:cxn>
                  <a:cxn ang="0">
                    <a:pos x="1038" y="623"/>
                  </a:cxn>
                  <a:cxn ang="0">
                    <a:pos x="978" y="562"/>
                  </a:cxn>
                  <a:cxn ang="0">
                    <a:pos x="830" y="623"/>
                  </a:cxn>
                  <a:cxn ang="0">
                    <a:pos x="889" y="650"/>
                  </a:cxn>
                  <a:cxn ang="0">
                    <a:pos x="919" y="711"/>
                  </a:cxn>
                  <a:cxn ang="0">
                    <a:pos x="978" y="769"/>
                  </a:cxn>
                  <a:cxn ang="0">
                    <a:pos x="859" y="799"/>
                  </a:cxn>
                  <a:cxn ang="0">
                    <a:pos x="801" y="741"/>
                  </a:cxn>
                  <a:cxn ang="0">
                    <a:pos x="801" y="799"/>
                  </a:cxn>
                  <a:cxn ang="0">
                    <a:pos x="830" y="888"/>
                  </a:cxn>
                  <a:cxn ang="0">
                    <a:pos x="889" y="975"/>
                  </a:cxn>
                  <a:cxn ang="0">
                    <a:pos x="919" y="1095"/>
                  </a:cxn>
                  <a:cxn ang="0">
                    <a:pos x="801" y="975"/>
                  </a:cxn>
                  <a:cxn ang="0">
                    <a:pos x="710" y="1095"/>
                  </a:cxn>
                  <a:cxn ang="0">
                    <a:pos x="652" y="1006"/>
                  </a:cxn>
                  <a:cxn ang="0">
                    <a:pos x="623" y="918"/>
                  </a:cxn>
                  <a:cxn ang="0">
                    <a:pos x="564" y="975"/>
                  </a:cxn>
                  <a:cxn ang="0">
                    <a:pos x="473" y="918"/>
                  </a:cxn>
                  <a:cxn ang="0">
                    <a:pos x="473" y="829"/>
                  </a:cxn>
                  <a:cxn ang="0">
                    <a:pos x="327" y="593"/>
                  </a:cxn>
                  <a:cxn ang="0">
                    <a:pos x="473" y="473"/>
                  </a:cxn>
                  <a:cxn ang="0">
                    <a:pos x="385" y="473"/>
                  </a:cxn>
                  <a:cxn ang="0">
                    <a:pos x="296" y="473"/>
                  </a:cxn>
                  <a:cxn ang="0">
                    <a:pos x="266" y="355"/>
                  </a:cxn>
                  <a:cxn ang="0">
                    <a:pos x="178" y="267"/>
                  </a:cxn>
                  <a:cxn ang="0">
                    <a:pos x="266" y="267"/>
                  </a:cxn>
                  <a:cxn ang="0">
                    <a:pos x="266" y="237"/>
                  </a:cxn>
                  <a:cxn ang="0">
                    <a:pos x="89" y="119"/>
                  </a:cxn>
                  <a:cxn ang="0">
                    <a:pos x="0" y="30"/>
                  </a:cxn>
                </a:cxnLst>
                <a:rect l="0" t="0" r="r" b="b"/>
                <a:pathLst>
                  <a:path w="1273" h="1095">
                    <a:moveTo>
                      <a:pt x="830" y="207"/>
                    </a:moveTo>
                    <a:lnTo>
                      <a:pt x="830" y="237"/>
                    </a:lnTo>
                    <a:lnTo>
                      <a:pt x="801" y="267"/>
                    </a:lnTo>
                    <a:lnTo>
                      <a:pt x="710" y="267"/>
                    </a:lnTo>
                    <a:lnTo>
                      <a:pt x="741" y="295"/>
                    </a:lnTo>
                    <a:lnTo>
                      <a:pt x="801" y="325"/>
                    </a:lnTo>
                    <a:lnTo>
                      <a:pt x="830" y="325"/>
                    </a:lnTo>
                    <a:lnTo>
                      <a:pt x="859" y="355"/>
                    </a:lnTo>
                    <a:lnTo>
                      <a:pt x="889" y="325"/>
                    </a:lnTo>
                    <a:lnTo>
                      <a:pt x="919" y="355"/>
                    </a:lnTo>
                    <a:lnTo>
                      <a:pt x="889" y="386"/>
                    </a:lnTo>
                    <a:lnTo>
                      <a:pt x="948" y="386"/>
                    </a:lnTo>
                    <a:lnTo>
                      <a:pt x="993" y="429"/>
                    </a:lnTo>
                    <a:lnTo>
                      <a:pt x="978" y="414"/>
                    </a:lnTo>
                    <a:lnTo>
                      <a:pt x="978" y="355"/>
                    </a:lnTo>
                    <a:lnTo>
                      <a:pt x="948" y="325"/>
                    </a:lnTo>
                    <a:lnTo>
                      <a:pt x="919" y="325"/>
                    </a:lnTo>
                    <a:lnTo>
                      <a:pt x="859" y="267"/>
                    </a:lnTo>
                    <a:lnTo>
                      <a:pt x="830" y="267"/>
                    </a:lnTo>
                    <a:lnTo>
                      <a:pt x="859" y="237"/>
                    </a:lnTo>
                    <a:lnTo>
                      <a:pt x="948" y="237"/>
                    </a:lnTo>
                    <a:lnTo>
                      <a:pt x="948" y="267"/>
                    </a:lnTo>
                    <a:lnTo>
                      <a:pt x="1008" y="325"/>
                    </a:lnTo>
                    <a:lnTo>
                      <a:pt x="1066" y="325"/>
                    </a:lnTo>
                    <a:lnTo>
                      <a:pt x="1096" y="355"/>
                    </a:lnTo>
                    <a:lnTo>
                      <a:pt x="1126" y="325"/>
                    </a:lnTo>
                    <a:lnTo>
                      <a:pt x="1126" y="355"/>
                    </a:lnTo>
                    <a:lnTo>
                      <a:pt x="1155" y="386"/>
                    </a:lnTo>
                    <a:lnTo>
                      <a:pt x="1155" y="444"/>
                    </a:lnTo>
                    <a:lnTo>
                      <a:pt x="1185" y="473"/>
                    </a:lnTo>
                    <a:lnTo>
                      <a:pt x="1185" y="504"/>
                    </a:lnTo>
                    <a:lnTo>
                      <a:pt x="1215" y="504"/>
                    </a:lnTo>
                    <a:lnTo>
                      <a:pt x="1273" y="562"/>
                    </a:lnTo>
                    <a:lnTo>
                      <a:pt x="1273" y="593"/>
                    </a:lnTo>
                    <a:lnTo>
                      <a:pt x="1245" y="593"/>
                    </a:lnTo>
                    <a:lnTo>
                      <a:pt x="1155" y="532"/>
                    </a:lnTo>
                    <a:lnTo>
                      <a:pt x="1155" y="504"/>
                    </a:lnTo>
                    <a:lnTo>
                      <a:pt x="1126" y="473"/>
                    </a:lnTo>
                    <a:lnTo>
                      <a:pt x="1126" y="444"/>
                    </a:lnTo>
                    <a:lnTo>
                      <a:pt x="1038" y="444"/>
                    </a:lnTo>
                    <a:lnTo>
                      <a:pt x="1096" y="473"/>
                    </a:lnTo>
                    <a:lnTo>
                      <a:pt x="1126" y="504"/>
                    </a:lnTo>
                    <a:lnTo>
                      <a:pt x="1126" y="680"/>
                    </a:lnTo>
                    <a:lnTo>
                      <a:pt x="1066" y="623"/>
                    </a:lnTo>
                    <a:lnTo>
                      <a:pt x="1038" y="623"/>
                    </a:lnTo>
                    <a:lnTo>
                      <a:pt x="1038" y="593"/>
                    </a:lnTo>
                    <a:lnTo>
                      <a:pt x="1008" y="593"/>
                    </a:lnTo>
                    <a:lnTo>
                      <a:pt x="978" y="562"/>
                    </a:lnTo>
                    <a:lnTo>
                      <a:pt x="978" y="593"/>
                    </a:lnTo>
                    <a:lnTo>
                      <a:pt x="830" y="593"/>
                    </a:lnTo>
                    <a:lnTo>
                      <a:pt x="830" y="623"/>
                    </a:lnTo>
                    <a:lnTo>
                      <a:pt x="859" y="623"/>
                    </a:lnTo>
                    <a:lnTo>
                      <a:pt x="859" y="650"/>
                    </a:lnTo>
                    <a:lnTo>
                      <a:pt x="889" y="650"/>
                    </a:lnTo>
                    <a:lnTo>
                      <a:pt x="889" y="711"/>
                    </a:lnTo>
                    <a:lnTo>
                      <a:pt x="919" y="741"/>
                    </a:lnTo>
                    <a:lnTo>
                      <a:pt x="919" y="711"/>
                    </a:lnTo>
                    <a:lnTo>
                      <a:pt x="948" y="741"/>
                    </a:lnTo>
                    <a:lnTo>
                      <a:pt x="978" y="741"/>
                    </a:lnTo>
                    <a:lnTo>
                      <a:pt x="978" y="769"/>
                    </a:lnTo>
                    <a:lnTo>
                      <a:pt x="919" y="769"/>
                    </a:lnTo>
                    <a:lnTo>
                      <a:pt x="889" y="799"/>
                    </a:lnTo>
                    <a:lnTo>
                      <a:pt x="859" y="799"/>
                    </a:lnTo>
                    <a:lnTo>
                      <a:pt x="889" y="769"/>
                    </a:lnTo>
                    <a:lnTo>
                      <a:pt x="859" y="741"/>
                    </a:lnTo>
                    <a:lnTo>
                      <a:pt x="801" y="741"/>
                    </a:lnTo>
                    <a:lnTo>
                      <a:pt x="771" y="711"/>
                    </a:lnTo>
                    <a:lnTo>
                      <a:pt x="771" y="769"/>
                    </a:lnTo>
                    <a:lnTo>
                      <a:pt x="801" y="799"/>
                    </a:lnTo>
                    <a:lnTo>
                      <a:pt x="801" y="829"/>
                    </a:lnTo>
                    <a:lnTo>
                      <a:pt x="830" y="857"/>
                    </a:lnTo>
                    <a:lnTo>
                      <a:pt x="830" y="888"/>
                    </a:lnTo>
                    <a:lnTo>
                      <a:pt x="859" y="888"/>
                    </a:lnTo>
                    <a:lnTo>
                      <a:pt x="859" y="918"/>
                    </a:lnTo>
                    <a:lnTo>
                      <a:pt x="889" y="975"/>
                    </a:lnTo>
                    <a:lnTo>
                      <a:pt x="859" y="1006"/>
                    </a:lnTo>
                    <a:lnTo>
                      <a:pt x="859" y="1036"/>
                    </a:lnTo>
                    <a:lnTo>
                      <a:pt x="919" y="1095"/>
                    </a:lnTo>
                    <a:lnTo>
                      <a:pt x="889" y="1095"/>
                    </a:lnTo>
                    <a:lnTo>
                      <a:pt x="801" y="1006"/>
                    </a:lnTo>
                    <a:lnTo>
                      <a:pt x="801" y="975"/>
                    </a:lnTo>
                    <a:lnTo>
                      <a:pt x="741" y="975"/>
                    </a:lnTo>
                    <a:lnTo>
                      <a:pt x="710" y="1006"/>
                    </a:lnTo>
                    <a:lnTo>
                      <a:pt x="710" y="1095"/>
                    </a:lnTo>
                    <a:lnTo>
                      <a:pt x="682" y="1095"/>
                    </a:lnTo>
                    <a:lnTo>
                      <a:pt x="682" y="1036"/>
                    </a:lnTo>
                    <a:lnTo>
                      <a:pt x="652" y="1006"/>
                    </a:lnTo>
                    <a:lnTo>
                      <a:pt x="652" y="975"/>
                    </a:lnTo>
                    <a:lnTo>
                      <a:pt x="623" y="948"/>
                    </a:lnTo>
                    <a:lnTo>
                      <a:pt x="623" y="918"/>
                    </a:lnTo>
                    <a:lnTo>
                      <a:pt x="592" y="888"/>
                    </a:lnTo>
                    <a:lnTo>
                      <a:pt x="564" y="918"/>
                    </a:lnTo>
                    <a:lnTo>
                      <a:pt x="564" y="975"/>
                    </a:lnTo>
                    <a:lnTo>
                      <a:pt x="503" y="975"/>
                    </a:lnTo>
                    <a:lnTo>
                      <a:pt x="473" y="948"/>
                    </a:lnTo>
                    <a:lnTo>
                      <a:pt x="473" y="918"/>
                    </a:lnTo>
                    <a:lnTo>
                      <a:pt x="445" y="888"/>
                    </a:lnTo>
                    <a:lnTo>
                      <a:pt x="445" y="857"/>
                    </a:lnTo>
                    <a:lnTo>
                      <a:pt x="473" y="829"/>
                    </a:lnTo>
                    <a:lnTo>
                      <a:pt x="473" y="769"/>
                    </a:lnTo>
                    <a:lnTo>
                      <a:pt x="296" y="593"/>
                    </a:lnTo>
                    <a:lnTo>
                      <a:pt x="327" y="593"/>
                    </a:lnTo>
                    <a:lnTo>
                      <a:pt x="415" y="504"/>
                    </a:lnTo>
                    <a:lnTo>
                      <a:pt x="473" y="504"/>
                    </a:lnTo>
                    <a:lnTo>
                      <a:pt x="473" y="473"/>
                    </a:lnTo>
                    <a:lnTo>
                      <a:pt x="503" y="444"/>
                    </a:lnTo>
                    <a:lnTo>
                      <a:pt x="415" y="444"/>
                    </a:lnTo>
                    <a:lnTo>
                      <a:pt x="385" y="473"/>
                    </a:lnTo>
                    <a:lnTo>
                      <a:pt x="385" y="444"/>
                    </a:lnTo>
                    <a:lnTo>
                      <a:pt x="355" y="414"/>
                    </a:lnTo>
                    <a:lnTo>
                      <a:pt x="296" y="473"/>
                    </a:lnTo>
                    <a:lnTo>
                      <a:pt x="296" y="414"/>
                    </a:lnTo>
                    <a:lnTo>
                      <a:pt x="266" y="386"/>
                    </a:lnTo>
                    <a:lnTo>
                      <a:pt x="266" y="355"/>
                    </a:lnTo>
                    <a:lnTo>
                      <a:pt x="236" y="355"/>
                    </a:lnTo>
                    <a:lnTo>
                      <a:pt x="236" y="325"/>
                    </a:lnTo>
                    <a:lnTo>
                      <a:pt x="178" y="267"/>
                    </a:lnTo>
                    <a:lnTo>
                      <a:pt x="178" y="237"/>
                    </a:lnTo>
                    <a:lnTo>
                      <a:pt x="236" y="237"/>
                    </a:lnTo>
                    <a:lnTo>
                      <a:pt x="266" y="267"/>
                    </a:lnTo>
                    <a:lnTo>
                      <a:pt x="296" y="267"/>
                    </a:lnTo>
                    <a:lnTo>
                      <a:pt x="296" y="207"/>
                    </a:lnTo>
                    <a:lnTo>
                      <a:pt x="266" y="237"/>
                    </a:lnTo>
                    <a:lnTo>
                      <a:pt x="208" y="177"/>
                    </a:lnTo>
                    <a:lnTo>
                      <a:pt x="178" y="207"/>
                    </a:lnTo>
                    <a:lnTo>
                      <a:pt x="89" y="119"/>
                    </a:lnTo>
                    <a:lnTo>
                      <a:pt x="59" y="119"/>
                    </a:lnTo>
                    <a:lnTo>
                      <a:pt x="59" y="89"/>
                    </a:lnTo>
                    <a:lnTo>
                      <a:pt x="0" y="30"/>
                    </a:lnTo>
                    <a:lnTo>
                      <a:pt x="0" y="0"/>
                    </a:lnTo>
                  </a:path>
                </a:pathLst>
              </a:custGeom>
              <a:noFill/>
              <a:ln w="1588">
                <a:solidFill>
                  <a:srgbClr val="000000"/>
                </a:solidFill>
                <a:prstDash val="solid"/>
                <a:round/>
                <a:headEnd/>
                <a:tailEnd/>
              </a:ln>
            </p:spPr>
            <p:txBody>
              <a:bodyPr/>
              <a:lstStyle/>
              <a:p>
                <a:endParaRPr lang="en-GB"/>
              </a:p>
            </p:txBody>
          </p:sp>
          <p:sp>
            <p:nvSpPr>
              <p:cNvPr id="19710" name="Freeform 254"/>
              <p:cNvSpPr>
                <a:spLocks/>
              </p:cNvSpPr>
              <p:nvPr/>
            </p:nvSpPr>
            <p:spPr bwMode="auto">
              <a:xfrm>
                <a:off x="4043" y="3496"/>
                <a:ext cx="89" cy="45"/>
              </a:xfrm>
              <a:custGeom>
                <a:avLst/>
                <a:gdLst/>
                <a:ahLst/>
                <a:cxnLst>
                  <a:cxn ang="0">
                    <a:pos x="325" y="148"/>
                  </a:cxn>
                  <a:cxn ang="0">
                    <a:pos x="296" y="118"/>
                  </a:cxn>
                  <a:cxn ang="0">
                    <a:pos x="267" y="148"/>
                  </a:cxn>
                  <a:cxn ang="0">
                    <a:pos x="267" y="179"/>
                  </a:cxn>
                  <a:cxn ang="0">
                    <a:pos x="237" y="179"/>
                  </a:cxn>
                  <a:cxn ang="0">
                    <a:pos x="207" y="148"/>
                  </a:cxn>
                  <a:cxn ang="0">
                    <a:pos x="148" y="118"/>
                  </a:cxn>
                  <a:cxn ang="0">
                    <a:pos x="118" y="118"/>
                  </a:cxn>
                  <a:cxn ang="0">
                    <a:pos x="118" y="90"/>
                  </a:cxn>
                  <a:cxn ang="0">
                    <a:pos x="89" y="90"/>
                  </a:cxn>
                  <a:cxn ang="0">
                    <a:pos x="58" y="59"/>
                  </a:cxn>
                  <a:cxn ang="0">
                    <a:pos x="30" y="59"/>
                  </a:cxn>
                  <a:cxn ang="0">
                    <a:pos x="0" y="30"/>
                  </a:cxn>
                  <a:cxn ang="0">
                    <a:pos x="118" y="30"/>
                  </a:cxn>
                  <a:cxn ang="0">
                    <a:pos x="118" y="0"/>
                  </a:cxn>
                  <a:cxn ang="0">
                    <a:pos x="176" y="59"/>
                  </a:cxn>
                  <a:cxn ang="0">
                    <a:pos x="176" y="30"/>
                  </a:cxn>
                  <a:cxn ang="0">
                    <a:pos x="237" y="90"/>
                  </a:cxn>
                  <a:cxn ang="0">
                    <a:pos x="355" y="90"/>
                  </a:cxn>
                  <a:cxn ang="0">
                    <a:pos x="355" y="118"/>
                  </a:cxn>
                  <a:cxn ang="0">
                    <a:pos x="325" y="148"/>
                  </a:cxn>
                </a:cxnLst>
                <a:rect l="0" t="0" r="r" b="b"/>
                <a:pathLst>
                  <a:path w="355" h="179">
                    <a:moveTo>
                      <a:pt x="325" y="148"/>
                    </a:moveTo>
                    <a:lnTo>
                      <a:pt x="296" y="118"/>
                    </a:lnTo>
                    <a:lnTo>
                      <a:pt x="267" y="148"/>
                    </a:lnTo>
                    <a:lnTo>
                      <a:pt x="267" y="179"/>
                    </a:lnTo>
                    <a:lnTo>
                      <a:pt x="237" y="179"/>
                    </a:lnTo>
                    <a:lnTo>
                      <a:pt x="207" y="148"/>
                    </a:lnTo>
                    <a:lnTo>
                      <a:pt x="148" y="118"/>
                    </a:lnTo>
                    <a:lnTo>
                      <a:pt x="118" y="118"/>
                    </a:lnTo>
                    <a:lnTo>
                      <a:pt x="118" y="90"/>
                    </a:lnTo>
                    <a:lnTo>
                      <a:pt x="89" y="90"/>
                    </a:lnTo>
                    <a:lnTo>
                      <a:pt x="58" y="59"/>
                    </a:lnTo>
                    <a:lnTo>
                      <a:pt x="30" y="59"/>
                    </a:lnTo>
                    <a:lnTo>
                      <a:pt x="0" y="30"/>
                    </a:lnTo>
                    <a:lnTo>
                      <a:pt x="118" y="30"/>
                    </a:lnTo>
                    <a:lnTo>
                      <a:pt x="118" y="0"/>
                    </a:lnTo>
                    <a:lnTo>
                      <a:pt x="176" y="59"/>
                    </a:lnTo>
                    <a:lnTo>
                      <a:pt x="176" y="30"/>
                    </a:lnTo>
                    <a:lnTo>
                      <a:pt x="237" y="90"/>
                    </a:lnTo>
                    <a:lnTo>
                      <a:pt x="355" y="90"/>
                    </a:lnTo>
                    <a:lnTo>
                      <a:pt x="355" y="118"/>
                    </a:lnTo>
                    <a:lnTo>
                      <a:pt x="325" y="148"/>
                    </a:lnTo>
                  </a:path>
                </a:pathLst>
              </a:custGeom>
              <a:noFill/>
              <a:ln w="1588">
                <a:solidFill>
                  <a:srgbClr val="000000"/>
                </a:solidFill>
                <a:prstDash val="solid"/>
                <a:round/>
                <a:headEnd/>
                <a:tailEnd/>
              </a:ln>
            </p:spPr>
            <p:txBody>
              <a:bodyPr/>
              <a:lstStyle/>
              <a:p>
                <a:endParaRPr lang="en-GB"/>
              </a:p>
            </p:txBody>
          </p:sp>
          <p:sp>
            <p:nvSpPr>
              <p:cNvPr id="19711" name="Freeform 255"/>
              <p:cNvSpPr>
                <a:spLocks/>
              </p:cNvSpPr>
              <p:nvPr/>
            </p:nvSpPr>
            <p:spPr bwMode="auto">
              <a:xfrm>
                <a:off x="4169" y="3733"/>
                <a:ext cx="192" cy="67"/>
              </a:xfrm>
              <a:custGeom>
                <a:avLst/>
                <a:gdLst/>
                <a:ahLst/>
                <a:cxnLst>
                  <a:cxn ang="0">
                    <a:pos x="0" y="118"/>
                  </a:cxn>
                  <a:cxn ang="0">
                    <a:pos x="28" y="148"/>
                  </a:cxn>
                  <a:cxn ang="0">
                    <a:pos x="177" y="148"/>
                  </a:cxn>
                  <a:cxn ang="0">
                    <a:pos x="207" y="179"/>
                  </a:cxn>
                  <a:cxn ang="0">
                    <a:pos x="265" y="179"/>
                  </a:cxn>
                  <a:cxn ang="0">
                    <a:pos x="295" y="207"/>
                  </a:cxn>
                  <a:cxn ang="0">
                    <a:pos x="325" y="207"/>
                  </a:cxn>
                  <a:cxn ang="0">
                    <a:pos x="354" y="237"/>
                  </a:cxn>
                  <a:cxn ang="0">
                    <a:pos x="354" y="268"/>
                  </a:cxn>
                  <a:cxn ang="0">
                    <a:pos x="414" y="268"/>
                  </a:cxn>
                  <a:cxn ang="0">
                    <a:pos x="414" y="237"/>
                  </a:cxn>
                  <a:cxn ang="0">
                    <a:pos x="651" y="237"/>
                  </a:cxn>
                  <a:cxn ang="0">
                    <a:pos x="651" y="207"/>
                  </a:cxn>
                  <a:cxn ang="0">
                    <a:pos x="709" y="207"/>
                  </a:cxn>
                  <a:cxn ang="0">
                    <a:pos x="740" y="237"/>
                  </a:cxn>
                  <a:cxn ang="0">
                    <a:pos x="770" y="207"/>
                  </a:cxn>
                  <a:cxn ang="0">
                    <a:pos x="770" y="148"/>
                  </a:cxn>
                  <a:cxn ang="0">
                    <a:pos x="709" y="148"/>
                  </a:cxn>
                  <a:cxn ang="0">
                    <a:pos x="681" y="179"/>
                  </a:cxn>
                  <a:cxn ang="0">
                    <a:pos x="620" y="179"/>
                  </a:cxn>
                  <a:cxn ang="0">
                    <a:pos x="620" y="118"/>
                  </a:cxn>
                  <a:cxn ang="0">
                    <a:pos x="444" y="118"/>
                  </a:cxn>
                  <a:cxn ang="0">
                    <a:pos x="414" y="88"/>
                  </a:cxn>
                  <a:cxn ang="0">
                    <a:pos x="265" y="88"/>
                  </a:cxn>
                  <a:cxn ang="0">
                    <a:pos x="235" y="118"/>
                  </a:cxn>
                  <a:cxn ang="0">
                    <a:pos x="207" y="118"/>
                  </a:cxn>
                  <a:cxn ang="0">
                    <a:pos x="207" y="88"/>
                  </a:cxn>
                  <a:cxn ang="0">
                    <a:pos x="177" y="88"/>
                  </a:cxn>
                  <a:cxn ang="0">
                    <a:pos x="147" y="60"/>
                  </a:cxn>
                  <a:cxn ang="0">
                    <a:pos x="177" y="30"/>
                  </a:cxn>
                  <a:cxn ang="0">
                    <a:pos x="147" y="30"/>
                  </a:cxn>
                  <a:cxn ang="0">
                    <a:pos x="117" y="60"/>
                  </a:cxn>
                  <a:cxn ang="0">
                    <a:pos x="88" y="60"/>
                  </a:cxn>
                  <a:cxn ang="0">
                    <a:pos x="28" y="0"/>
                  </a:cxn>
                  <a:cxn ang="0">
                    <a:pos x="28" y="60"/>
                  </a:cxn>
                  <a:cxn ang="0">
                    <a:pos x="0" y="30"/>
                  </a:cxn>
                  <a:cxn ang="0">
                    <a:pos x="0" y="118"/>
                  </a:cxn>
                </a:cxnLst>
                <a:rect l="0" t="0" r="r" b="b"/>
                <a:pathLst>
                  <a:path w="770" h="268">
                    <a:moveTo>
                      <a:pt x="0" y="118"/>
                    </a:moveTo>
                    <a:lnTo>
                      <a:pt x="28" y="148"/>
                    </a:lnTo>
                    <a:lnTo>
                      <a:pt x="177" y="148"/>
                    </a:lnTo>
                    <a:lnTo>
                      <a:pt x="207" y="179"/>
                    </a:lnTo>
                    <a:lnTo>
                      <a:pt x="265" y="179"/>
                    </a:lnTo>
                    <a:lnTo>
                      <a:pt x="295" y="207"/>
                    </a:lnTo>
                    <a:lnTo>
                      <a:pt x="325" y="207"/>
                    </a:lnTo>
                    <a:lnTo>
                      <a:pt x="354" y="237"/>
                    </a:lnTo>
                    <a:lnTo>
                      <a:pt x="354" y="268"/>
                    </a:lnTo>
                    <a:lnTo>
                      <a:pt x="414" y="268"/>
                    </a:lnTo>
                    <a:lnTo>
                      <a:pt x="414" y="237"/>
                    </a:lnTo>
                    <a:lnTo>
                      <a:pt x="651" y="237"/>
                    </a:lnTo>
                    <a:lnTo>
                      <a:pt x="651" y="207"/>
                    </a:lnTo>
                    <a:lnTo>
                      <a:pt x="709" y="207"/>
                    </a:lnTo>
                    <a:lnTo>
                      <a:pt x="740" y="237"/>
                    </a:lnTo>
                    <a:lnTo>
                      <a:pt x="770" y="207"/>
                    </a:lnTo>
                    <a:lnTo>
                      <a:pt x="770" y="148"/>
                    </a:lnTo>
                    <a:lnTo>
                      <a:pt x="709" y="148"/>
                    </a:lnTo>
                    <a:lnTo>
                      <a:pt x="681" y="179"/>
                    </a:lnTo>
                    <a:lnTo>
                      <a:pt x="620" y="179"/>
                    </a:lnTo>
                    <a:lnTo>
                      <a:pt x="620" y="118"/>
                    </a:lnTo>
                    <a:lnTo>
                      <a:pt x="444" y="118"/>
                    </a:lnTo>
                    <a:lnTo>
                      <a:pt x="414" y="88"/>
                    </a:lnTo>
                    <a:lnTo>
                      <a:pt x="265" y="88"/>
                    </a:lnTo>
                    <a:lnTo>
                      <a:pt x="235" y="118"/>
                    </a:lnTo>
                    <a:lnTo>
                      <a:pt x="207" y="118"/>
                    </a:lnTo>
                    <a:lnTo>
                      <a:pt x="207" y="88"/>
                    </a:lnTo>
                    <a:lnTo>
                      <a:pt x="177" y="88"/>
                    </a:lnTo>
                    <a:lnTo>
                      <a:pt x="147" y="60"/>
                    </a:lnTo>
                    <a:lnTo>
                      <a:pt x="177" y="30"/>
                    </a:lnTo>
                    <a:lnTo>
                      <a:pt x="147" y="30"/>
                    </a:lnTo>
                    <a:lnTo>
                      <a:pt x="117" y="60"/>
                    </a:lnTo>
                    <a:lnTo>
                      <a:pt x="88" y="60"/>
                    </a:lnTo>
                    <a:lnTo>
                      <a:pt x="28" y="0"/>
                    </a:lnTo>
                    <a:lnTo>
                      <a:pt x="28" y="60"/>
                    </a:lnTo>
                    <a:lnTo>
                      <a:pt x="0" y="30"/>
                    </a:lnTo>
                    <a:lnTo>
                      <a:pt x="0" y="118"/>
                    </a:lnTo>
                  </a:path>
                </a:pathLst>
              </a:custGeom>
              <a:noFill/>
              <a:ln w="1588">
                <a:solidFill>
                  <a:srgbClr val="000000"/>
                </a:solidFill>
                <a:prstDash val="solid"/>
                <a:round/>
                <a:headEnd/>
                <a:tailEnd/>
              </a:ln>
            </p:spPr>
            <p:txBody>
              <a:bodyPr/>
              <a:lstStyle/>
              <a:p>
                <a:endParaRPr lang="en-GB"/>
              </a:p>
            </p:txBody>
          </p:sp>
          <p:sp>
            <p:nvSpPr>
              <p:cNvPr id="19712" name="Freeform 256"/>
              <p:cNvSpPr>
                <a:spLocks/>
              </p:cNvSpPr>
              <p:nvPr/>
            </p:nvSpPr>
            <p:spPr bwMode="auto">
              <a:xfrm>
                <a:off x="3317" y="3948"/>
                <a:ext cx="977" cy="244"/>
              </a:xfrm>
              <a:custGeom>
                <a:avLst/>
                <a:gdLst/>
                <a:ahLst/>
                <a:cxnLst>
                  <a:cxn ang="0">
                    <a:pos x="28" y="30"/>
                  </a:cxn>
                  <a:cxn ang="0">
                    <a:pos x="118" y="59"/>
                  </a:cxn>
                  <a:cxn ang="0">
                    <a:pos x="147" y="88"/>
                  </a:cxn>
                  <a:cxn ang="0">
                    <a:pos x="237" y="118"/>
                  </a:cxn>
                  <a:cxn ang="0">
                    <a:pos x="444" y="88"/>
                  </a:cxn>
                  <a:cxn ang="0">
                    <a:pos x="562" y="118"/>
                  </a:cxn>
                  <a:cxn ang="0">
                    <a:pos x="682" y="149"/>
                  </a:cxn>
                  <a:cxn ang="0">
                    <a:pos x="769" y="177"/>
                  </a:cxn>
                  <a:cxn ang="0">
                    <a:pos x="828" y="207"/>
                  </a:cxn>
                  <a:cxn ang="0">
                    <a:pos x="889" y="237"/>
                  </a:cxn>
                  <a:cxn ang="0">
                    <a:pos x="976" y="267"/>
                  </a:cxn>
                  <a:cxn ang="0">
                    <a:pos x="1065" y="295"/>
                  </a:cxn>
                  <a:cxn ang="0">
                    <a:pos x="1096" y="443"/>
                  </a:cxn>
                  <a:cxn ang="0">
                    <a:pos x="1126" y="504"/>
                  </a:cxn>
                  <a:cxn ang="0">
                    <a:pos x="1155" y="563"/>
                  </a:cxn>
                  <a:cxn ang="0">
                    <a:pos x="1274" y="650"/>
                  </a:cxn>
                  <a:cxn ang="0">
                    <a:pos x="1540" y="681"/>
                  </a:cxn>
                  <a:cxn ang="0">
                    <a:pos x="1629" y="711"/>
                  </a:cxn>
                  <a:cxn ang="0">
                    <a:pos x="1718" y="741"/>
                  </a:cxn>
                  <a:cxn ang="0">
                    <a:pos x="1776" y="769"/>
                  </a:cxn>
                  <a:cxn ang="0">
                    <a:pos x="1837" y="799"/>
                  </a:cxn>
                  <a:cxn ang="0">
                    <a:pos x="2013" y="917"/>
                  </a:cxn>
                  <a:cxn ang="0">
                    <a:pos x="2074" y="947"/>
                  </a:cxn>
                  <a:cxn ang="0">
                    <a:pos x="2104" y="977"/>
                  </a:cxn>
                  <a:cxn ang="0">
                    <a:pos x="2341" y="917"/>
                  </a:cxn>
                  <a:cxn ang="0">
                    <a:pos x="2429" y="799"/>
                  </a:cxn>
                  <a:cxn ang="0">
                    <a:pos x="2459" y="769"/>
                  </a:cxn>
                  <a:cxn ang="0">
                    <a:pos x="2488" y="650"/>
                  </a:cxn>
                  <a:cxn ang="0">
                    <a:pos x="2459" y="622"/>
                  </a:cxn>
                  <a:cxn ang="0">
                    <a:pos x="2429" y="532"/>
                  </a:cxn>
                  <a:cxn ang="0">
                    <a:pos x="2399" y="413"/>
                  </a:cxn>
                  <a:cxn ang="0">
                    <a:pos x="2429" y="356"/>
                  </a:cxn>
                  <a:cxn ang="0">
                    <a:pos x="2606" y="207"/>
                  </a:cxn>
                  <a:cxn ang="0">
                    <a:pos x="2725" y="118"/>
                  </a:cxn>
                  <a:cxn ang="0">
                    <a:pos x="2873" y="88"/>
                  </a:cxn>
                  <a:cxn ang="0">
                    <a:pos x="3022" y="59"/>
                  </a:cxn>
                  <a:cxn ang="0">
                    <a:pos x="3080" y="88"/>
                  </a:cxn>
                  <a:cxn ang="0">
                    <a:pos x="3171" y="149"/>
                  </a:cxn>
                  <a:cxn ang="0">
                    <a:pos x="3289" y="177"/>
                  </a:cxn>
                  <a:cxn ang="0">
                    <a:pos x="3318" y="267"/>
                  </a:cxn>
                  <a:cxn ang="0">
                    <a:pos x="3496" y="325"/>
                  </a:cxn>
                  <a:cxn ang="0">
                    <a:pos x="3555" y="356"/>
                  </a:cxn>
                  <a:cxn ang="0">
                    <a:pos x="3822" y="386"/>
                  </a:cxn>
                  <a:cxn ang="0">
                    <a:pos x="3880" y="413"/>
                  </a:cxn>
                  <a:cxn ang="0">
                    <a:pos x="3910" y="474"/>
                  </a:cxn>
                </a:cxnLst>
                <a:rect l="0" t="0" r="r" b="b"/>
                <a:pathLst>
                  <a:path w="3910" h="977">
                    <a:moveTo>
                      <a:pt x="0" y="0"/>
                    </a:moveTo>
                    <a:lnTo>
                      <a:pt x="28" y="30"/>
                    </a:lnTo>
                    <a:lnTo>
                      <a:pt x="89" y="30"/>
                    </a:lnTo>
                    <a:lnTo>
                      <a:pt x="118" y="59"/>
                    </a:lnTo>
                    <a:lnTo>
                      <a:pt x="147" y="59"/>
                    </a:lnTo>
                    <a:lnTo>
                      <a:pt x="147" y="88"/>
                    </a:lnTo>
                    <a:lnTo>
                      <a:pt x="207" y="88"/>
                    </a:lnTo>
                    <a:lnTo>
                      <a:pt x="237" y="118"/>
                    </a:lnTo>
                    <a:lnTo>
                      <a:pt x="414" y="118"/>
                    </a:lnTo>
                    <a:lnTo>
                      <a:pt x="444" y="88"/>
                    </a:lnTo>
                    <a:lnTo>
                      <a:pt x="532" y="88"/>
                    </a:lnTo>
                    <a:lnTo>
                      <a:pt x="562" y="118"/>
                    </a:lnTo>
                    <a:lnTo>
                      <a:pt x="651" y="118"/>
                    </a:lnTo>
                    <a:lnTo>
                      <a:pt x="682" y="149"/>
                    </a:lnTo>
                    <a:lnTo>
                      <a:pt x="739" y="149"/>
                    </a:lnTo>
                    <a:lnTo>
                      <a:pt x="769" y="177"/>
                    </a:lnTo>
                    <a:lnTo>
                      <a:pt x="800" y="177"/>
                    </a:lnTo>
                    <a:lnTo>
                      <a:pt x="828" y="207"/>
                    </a:lnTo>
                    <a:lnTo>
                      <a:pt x="858" y="207"/>
                    </a:lnTo>
                    <a:lnTo>
                      <a:pt x="889" y="237"/>
                    </a:lnTo>
                    <a:lnTo>
                      <a:pt x="946" y="237"/>
                    </a:lnTo>
                    <a:lnTo>
                      <a:pt x="976" y="267"/>
                    </a:lnTo>
                    <a:lnTo>
                      <a:pt x="1065" y="267"/>
                    </a:lnTo>
                    <a:lnTo>
                      <a:pt x="1065" y="295"/>
                    </a:lnTo>
                    <a:lnTo>
                      <a:pt x="1096" y="325"/>
                    </a:lnTo>
                    <a:lnTo>
                      <a:pt x="1096" y="443"/>
                    </a:lnTo>
                    <a:lnTo>
                      <a:pt x="1126" y="474"/>
                    </a:lnTo>
                    <a:lnTo>
                      <a:pt x="1126" y="504"/>
                    </a:lnTo>
                    <a:lnTo>
                      <a:pt x="1155" y="532"/>
                    </a:lnTo>
                    <a:lnTo>
                      <a:pt x="1155" y="563"/>
                    </a:lnTo>
                    <a:lnTo>
                      <a:pt x="1214" y="622"/>
                    </a:lnTo>
                    <a:lnTo>
                      <a:pt x="1274" y="650"/>
                    </a:lnTo>
                    <a:lnTo>
                      <a:pt x="1511" y="650"/>
                    </a:lnTo>
                    <a:lnTo>
                      <a:pt x="1540" y="681"/>
                    </a:lnTo>
                    <a:lnTo>
                      <a:pt x="1599" y="681"/>
                    </a:lnTo>
                    <a:lnTo>
                      <a:pt x="1629" y="711"/>
                    </a:lnTo>
                    <a:lnTo>
                      <a:pt x="1688" y="711"/>
                    </a:lnTo>
                    <a:lnTo>
                      <a:pt x="1718" y="741"/>
                    </a:lnTo>
                    <a:lnTo>
                      <a:pt x="1749" y="741"/>
                    </a:lnTo>
                    <a:lnTo>
                      <a:pt x="1776" y="769"/>
                    </a:lnTo>
                    <a:lnTo>
                      <a:pt x="1806" y="769"/>
                    </a:lnTo>
                    <a:lnTo>
                      <a:pt x="1837" y="799"/>
                    </a:lnTo>
                    <a:lnTo>
                      <a:pt x="1895" y="799"/>
                    </a:lnTo>
                    <a:lnTo>
                      <a:pt x="2013" y="917"/>
                    </a:lnTo>
                    <a:lnTo>
                      <a:pt x="2044" y="917"/>
                    </a:lnTo>
                    <a:lnTo>
                      <a:pt x="2074" y="947"/>
                    </a:lnTo>
                    <a:lnTo>
                      <a:pt x="2104" y="947"/>
                    </a:lnTo>
                    <a:lnTo>
                      <a:pt x="2104" y="977"/>
                    </a:lnTo>
                    <a:lnTo>
                      <a:pt x="2251" y="977"/>
                    </a:lnTo>
                    <a:lnTo>
                      <a:pt x="2341" y="917"/>
                    </a:lnTo>
                    <a:lnTo>
                      <a:pt x="2429" y="829"/>
                    </a:lnTo>
                    <a:lnTo>
                      <a:pt x="2429" y="799"/>
                    </a:lnTo>
                    <a:lnTo>
                      <a:pt x="2459" y="799"/>
                    </a:lnTo>
                    <a:lnTo>
                      <a:pt x="2459" y="769"/>
                    </a:lnTo>
                    <a:lnTo>
                      <a:pt x="2488" y="741"/>
                    </a:lnTo>
                    <a:lnTo>
                      <a:pt x="2488" y="650"/>
                    </a:lnTo>
                    <a:lnTo>
                      <a:pt x="2459" y="650"/>
                    </a:lnTo>
                    <a:lnTo>
                      <a:pt x="2459" y="622"/>
                    </a:lnTo>
                    <a:lnTo>
                      <a:pt x="2429" y="592"/>
                    </a:lnTo>
                    <a:lnTo>
                      <a:pt x="2429" y="532"/>
                    </a:lnTo>
                    <a:lnTo>
                      <a:pt x="2399" y="504"/>
                    </a:lnTo>
                    <a:lnTo>
                      <a:pt x="2399" y="413"/>
                    </a:lnTo>
                    <a:lnTo>
                      <a:pt x="2429" y="386"/>
                    </a:lnTo>
                    <a:lnTo>
                      <a:pt x="2429" y="356"/>
                    </a:lnTo>
                    <a:lnTo>
                      <a:pt x="2578" y="207"/>
                    </a:lnTo>
                    <a:lnTo>
                      <a:pt x="2606" y="207"/>
                    </a:lnTo>
                    <a:lnTo>
                      <a:pt x="2666" y="177"/>
                    </a:lnTo>
                    <a:lnTo>
                      <a:pt x="2725" y="118"/>
                    </a:lnTo>
                    <a:lnTo>
                      <a:pt x="2843" y="118"/>
                    </a:lnTo>
                    <a:lnTo>
                      <a:pt x="2873" y="88"/>
                    </a:lnTo>
                    <a:lnTo>
                      <a:pt x="2993" y="88"/>
                    </a:lnTo>
                    <a:lnTo>
                      <a:pt x="3022" y="59"/>
                    </a:lnTo>
                    <a:lnTo>
                      <a:pt x="3052" y="88"/>
                    </a:lnTo>
                    <a:lnTo>
                      <a:pt x="3080" y="88"/>
                    </a:lnTo>
                    <a:lnTo>
                      <a:pt x="3141" y="118"/>
                    </a:lnTo>
                    <a:lnTo>
                      <a:pt x="3171" y="149"/>
                    </a:lnTo>
                    <a:lnTo>
                      <a:pt x="3259" y="149"/>
                    </a:lnTo>
                    <a:lnTo>
                      <a:pt x="3289" y="177"/>
                    </a:lnTo>
                    <a:lnTo>
                      <a:pt x="3318" y="177"/>
                    </a:lnTo>
                    <a:lnTo>
                      <a:pt x="3318" y="267"/>
                    </a:lnTo>
                    <a:lnTo>
                      <a:pt x="3348" y="325"/>
                    </a:lnTo>
                    <a:lnTo>
                      <a:pt x="3496" y="325"/>
                    </a:lnTo>
                    <a:lnTo>
                      <a:pt x="3525" y="356"/>
                    </a:lnTo>
                    <a:lnTo>
                      <a:pt x="3555" y="356"/>
                    </a:lnTo>
                    <a:lnTo>
                      <a:pt x="3585" y="386"/>
                    </a:lnTo>
                    <a:lnTo>
                      <a:pt x="3822" y="386"/>
                    </a:lnTo>
                    <a:lnTo>
                      <a:pt x="3852" y="413"/>
                    </a:lnTo>
                    <a:lnTo>
                      <a:pt x="3880" y="413"/>
                    </a:lnTo>
                    <a:lnTo>
                      <a:pt x="3880" y="443"/>
                    </a:lnTo>
                    <a:lnTo>
                      <a:pt x="3910" y="474"/>
                    </a:lnTo>
                    <a:lnTo>
                      <a:pt x="3910" y="504"/>
                    </a:lnTo>
                  </a:path>
                </a:pathLst>
              </a:custGeom>
              <a:noFill/>
              <a:ln w="1588">
                <a:solidFill>
                  <a:srgbClr val="000000"/>
                </a:solidFill>
                <a:prstDash val="solid"/>
                <a:round/>
                <a:headEnd/>
                <a:tailEnd/>
              </a:ln>
            </p:spPr>
            <p:txBody>
              <a:bodyPr/>
              <a:lstStyle/>
              <a:p>
                <a:endParaRPr lang="en-GB"/>
              </a:p>
            </p:txBody>
          </p:sp>
          <p:sp>
            <p:nvSpPr>
              <p:cNvPr id="19713" name="Freeform 257"/>
              <p:cNvSpPr>
                <a:spLocks/>
              </p:cNvSpPr>
              <p:nvPr/>
            </p:nvSpPr>
            <p:spPr bwMode="auto">
              <a:xfrm>
                <a:off x="4272" y="4074"/>
                <a:ext cx="22" cy="273"/>
              </a:xfrm>
              <a:custGeom>
                <a:avLst/>
                <a:gdLst/>
                <a:ahLst/>
                <a:cxnLst>
                  <a:cxn ang="0">
                    <a:pos x="88" y="0"/>
                  </a:cxn>
                  <a:cxn ang="0">
                    <a:pos x="58" y="28"/>
                  </a:cxn>
                  <a:cxn ang="0">
                    <a:pos x="58" y="59"/>
                  </a:cxn>
                  <a:cxn ang="0">
                    <a:pos x="30" y="88"/>
                  </a:cxn>
                  <a:cxn ang="0">
                    <a:pos x="30" y="237"/>
                  </a:cxn>
                  <a:cxn ang="0">
                    <a:pos x="58" y="265"/>
                  </a:cxn>
                  <a:cxn ang="0">
                    <a:pos x="58" y="384"/>
                  </a:cxn>
                  <a:cxn ang="0">
                    <a:pos x="30" y="413"/>
                  </a:cxn>
                  <a:cxn ang="0">
                    <a:pos x="30" y="443"/>
                  </a:cxn>
                  <a:cxn ang="0">
                    <a:pos x="0" y="473"/>
                  </a:cxn>
                  <a:cxn ang="0">
                    <a:pos x="0" y="562"/>
                  </a:cxn>
                  <a:cxn ang="0">
                    <a:pos x="30" y="592"/>
                  </a:cxn>
                  <a:cxn ang="0">
                    <a:pos x="30" y="650"/>
                  </a:cxn>
                  <a:cxn ang="0">
                    <a:pos x="58" y="680"/>
                  </a:cxn>
                  <a:cxn ang="0">
                    <a:pos x="58" y="799"/>
                  </a:cxn>
                  <a:cxn ang="0">
                    <a:pos x="88" y="829"/>
                  </a:cxn>
                  <a:cxn ang="0">
                    <a:pos x="88" y="1094"/>
                  </a:cxn>
                </a:cxnLst>
                <a:rect l="0" t="0" r="r" b="b"/>
                <a:pathLst>
                  <a:path w="88" h="1094">
                    <a:moveTo>
                      <a:pt x="88" y="0"/>
                    </a:moveTo>
                    <a:lnTo>
                      <a:pt x="58" y="28"/>
                    </a:lnTo>
                    <a:lnTo>
                      <a:pt x="58" y="59"/>
                    </a:lnTo>
                    <a:lnTo>
                      <a:pt x="30" y="88"/>
                    </a:lnTo>
                    <a:lnTo>
                      <a:pt x="30" y="237"/>
                    </a:lnTo>
                    <a:lnTo>
                      <a:pt x="58" y="265"/>
                    </a:lnTo>
                    <a:lnTo>
                      <a:pt x="58" y="384"/>
                    </a:lnTo>
                    <a:lnTo>
                      <a:pt x="30" y="413"/>
                    </a:lnTo>
                    <a:lnTo>
                      <a:pt x="30" y="443"/>
                    </a:lnTo>
                    <a:lnTo>
                      <a:pt x="0" y="473"/>
                    </a:lnTo>
                    <a:lnTo>
                      <a:pt x="0" y="562"/>
                    </a:lnTo>
                    <a:lnTo>
                      <a:pt x="30" y="592"/>
                    </a:lnTo>
                    <a:lnTo>
                      <a:pt x="30" y="650"/>
                    </a:lnTo>
                    <a:lnTo>
                      <a:pt x="58" y="680"/>
                    </a:lnTo>
                    <a:lnTo>
                      <a:pt x="58" y="799"/>
                    </a:lnTo>
                    <a:lnTo>
                      <a:pt x="88" y="829"/>
                    </a:lnTo>
                    <a:lnTo>
                      <a:pt x="88" y="1094"/>
                    </a:lnTo>
                  </a:path>
                </a:pathLst>
              </a:custGeom>
              <a:noFill/>
              <a:ln w="1588">
                <a:solidFill>
                  <a:srgbClr val="000000"/>
                </a:solidFill>
                <a:prstDash val="solid"/>
                <a:round/>
                <a:headEnd/>
                <a:tailEnd/>
              </a:ln>
            </p:spPr>
            <p:txBody>
              <a:bodyPr/>
              <a:lstStyle/>
              <a:p>
                <a:endParaRPr lang="en-GB"/>
              </a:p>
            </p:txBody>
          </p:sp>
          <p:sp>
            <p:nvSpPr>
              <p:cNvPr id="19714" name="Freeform 258"/>
              <p:cNvSpPr>
                <a:spLocks/>
              </p:cNvSpPr>
              <p:nvPr/>
            </p:nvSpPr>
            <p:spPr bwMode="auto">
              <a:xfrm>
                <a:off x="4294" y="4074"/>
                <a:ext cx="667" cy="74"/>
              </a:xfrm>
              <a:custGeom>
                <a:avLst/>
                <a:gdLst/>
                <a:ahLst/>
                <a:cxnLst>
                  <a:cxn ang="0">
                    <a:pos x="0" y="28"/>
                  </a:cxn>
                  <a:cxn ang="0">
                    <a:pos x="118" y="59"/>
                  </a:cxn>
                  <a:cxn ang="0">
                    <a:pos x="298" y="28"/>
                  </a:cxn>
                  <a:cxn ang="0">
                    <a:pos x="475" y="59"/>
                  </a:cxn>
                  <a:cxn ang="0">
                    <a:pos x="593" y="88"/>
                  </a:cxn>
                  <a:cxn ang="0">
                    <a:pos x="653" y="118"/>
                  </a:cxn>
                  <a:cxn ang="0">
                    <a:pos x="682" y="146"/>
                  </a:cxn>
                  <a:cxn ang="0">
                    <a:pos x="742" y="177"/>
                  </a:cxn>
                  <a:cxn ang="0">
                    <a:pos x="800" y="177"/>
                  </a:cxn>
                  <a:cxn ang="0">
                    <a:pos x="978" y="207"/>
                  </a:cxn>
                  <a:cxn ang="0">
                    <a:pos x="1037" y="237"/>
                  </a:cxn>
                  <a:cxn ang="0">
                    <a:pos x="1098" y="265"/>
                  </a:cxn>
                  <a:cxn ang="0">
                    <a:pos x="1185" y="295"/>
                  </a:cxn>
                  <a:cxn ang="0">
                    <a:pos x="1274" y="265"/>
                  </a:cxn>
                  <a:cxn ang="0">
                    <a:pos x="1393" y="177"/>
                  </a:cxn>
                  <a:cxn ang="0">
                    <a:pos x="1423" y="118"/>
                  </a:cxn>
                  <a:cxn ang="0">
                    <a:pos x="1483" y="146"/>
                  </a:cxn>
                  <a:cxn ang="0">
                    <a:pos x="1512" y="59"/>
                  </a:cxn>
                  <a:cxn ang="0">
                    <a:pos x="1601" y="59"/>
                  </a:cxn>
                  <a:cxn ang="0">
                    <a:pos x="1601" y="88"/>
                  </a:cxn>
                  <a:cxn ang="0">
                    <a:pos x="1720" y="28"/>
                  </a:cxn>
                  <a:cxn ang="0">
                    <a:pos x="1808" y="59"/>
                  </a:cxn>
                  <a:cxn ang="0">
                    <a:pos x="1867" y="88"/>
                  </a:cxn>
                  <a:cxn ang="0">
                    <a:pos x="1958" y="59"/>
                  </a:cxn>
                  <a:cxn ang="0">
                    <a:pos x="1927" y="146"/>
                  </a:cxn>
                  <a:cxn ang="0">
                    <a:pos x="1985" y="177"/>
                  </a:cxn>
                  <a:cxn ang="0">
                    <a:pos x="2015" y="207"/>
                  </a:cxn>
                  <a:cxn ang="0">
                    <a:pos x="2076" y="146"/>
                  </a:cxn>
                  <a:cxn ang="0">
                    <a:pos x="2134" y="177"/>
                  </a:cxn>
                  <a:cxn ang="0">
                    <a:pos x="2283" y="207"/>
                  </a:cxn>
                  <a:cxn ang="0">
                    <a:pos x="2313" y="177"/>
                  </a:cxn>
                  <a:cxn ang="0">
                    <a:pos x="2402" y="207"/>
                  </a:cxn>
                  <a:cxn ang="0">
                    <a:pos x="2429" y="177"/>
                  </a:cxn>
                  <a:cxn ang="0">
                    <a:pos x="2490" y="177"/>
                  </a:cxn>
                  <a:cxn ang="0">
                    <a:pos x="2609" y="146"/>
                  </a:cxn>
                </a:cxnLst>
                <a:rect l="0" t="0" r="r" b="b"/>
                <a:pathLst>
                  <a:path w="2667" h="295">
                    <a:moveTo>
                      <a:pt x="0" y="0"/>
                    </a:moveTo>
                    <a:lnTo>
                      <a:pt x="0" y="28"/>
                    </a:lnTo>
                    <a:lnTo>
                      <a:pt x="30" y="59"/>
                    </a:lnTo>
                    <a:lnTo>
                      <a:pt x="118" y="59"/>
                    </a:lnTo>
                    <a:lnTo>
                      <a:pt x="149" y="28"/>
                    </a:lnTo>
                    <a:lnTo>
                      <a:pt x="298" y="28"/>
                    </a:lnTo>
                    <a:lnTo>
                      <a:pt x="325" y="59"/>
                    </a:lnTo>
                    <a:lnTo>
                      <a:pt x="475" y="59"/>
                    </a:lnTo>
                    <a:lnTo>
                      <a:pt x="505" y="88"/>
                    </a:lnTo>
                    <a:lnTo>
                      <a:pt x="593" y="88"/>
                    </a:lnTo>
                    <a:lnTo>
                      <a:pt x="623" y="118"/>
                    </a:lnTo>
                    <a:lnTo>
                      <a:pt x="653" y="118"/>
                    </a:lnTo>
                    <a:lnTo>
                      <a:pt x="653" y="146"/>
                    </a:lnTo>
                    <a:lnTo>
                      <a:pt x="682" y="146"/>
                    </a:lnTo>
                    <a:lnTo>
                      <a:pt x="712" y="177"/>
                    </a:lnTo>
                    <a:lnTo>
                      <a:pt x="742" y="177"/>
                    </a:lnTo>
                    <a:lnTo>
                      <a:pt x="771" y="146"/>
                    </a:lnTo>
                    <a:lnTo>
                      <a:pt x="800" y="177"/>
                    </a:lnTo>
                    <a:lnTo>
                      <a:pt x="800" y="207"/>
                    </a:lnTo>
                    <a:lnTo>
                      <a:pt x="978" y="207"/>
                    </a:lnTo>
                    <a:lnTo>
                      <a:pt x="1009" y="237"/>
                    </a:lnTo>
                    <a:lnTo>
                      <a:pt x="1037" y="237"/>
                    </a:lnTo>
                    <a:lnTo>
                      <a:pt x="1067" y="265"/>
                    </a:lnTo>
                    <a:lnTo>
                      <a:pt x="1098" y="265"/>
                    </a:lnTo>
                    <a:lnTo>
                      <a:pt x="1128" y="295"/>
                    </a:lnTo>
                    <a:lnTo>
                      <a:pt x="1185" y="295"/>
                    </a:lnTo>
                    <a:lnTo>
                      <a:pt x="1216" y="265"/>
                    </a:lnTo>
                    <a:lnTo>
                      <a:pt x="1274" y="265"/>
                    </a:lnTo>
                    <a:lnTo>
                      <a:pt x="1365" y="177"/>
                    </a:lnTo>
                    <a:lnTo>
                      <a:pt x="1393" y="177"/>
                    </a:lnTo>
                    <a:lnTo>
                      <a:pt x="1423" y="146"/>
                    </a:lnTo>
                    <a:lnTo>
                      <a:pt x="1423" y="118"/>
                    </a:lnTo>
                    <a:lnTo>
                      <a:pt x="1453" y="146"/>
                    </a:lnTo>
                    <a:lnTo>
                      <a:pt x="1483" y="146"/>
                    </a:lnTo>
                    <a:lnTo>
                      <a:pt x="1512" y="118"/>
                    </a:lnTo>
                    <a:lnTo>
                      <a:pt x="1512" y="59"/>
                    </a:lnTo>
                    <a:lnTo>
                      <a:pt x="1542" y="88"/>
                    </a:lnTo>
                    <a:lnTo>
                      <a:pt x="1601" y="59"/>
                    </a:lnTo>
                    <a:lnTo>
                      <a:pt x="1630" y="59"/>
                    </a:lnTo>
                    <a:lnTo>
                      <a:pt x="1601" y="88"/>
                    </a:lnTo>
                    <a:lnTo>
                      <a:pt x="1660" y="88"/>
                    </a:lnTo>
                    <a:lnTo>
                      <a:pt x="1720" y="28"/>
                    </a:lnTo>
                    <a:lnTo>
                      <a:pt x="1779" y="28"/>
                    </a:lnTo>
                    <a:lnTo>
                      <a:pt x="1808" y="59"/>
                    </a:lnTo>
                    <a:lnTo>
                      <a:pt x="1839" y="59"/>
                    </a:lnTo>
                    <a:lnTo>
                      <a:pt x="1867" y="88"/>
                    </a:lnTo>
                    <a:lnTo>
                      <a:pt x="1897" y="59"/>
                    </a:lnTo>
                    <a:lnTo>
                      <a:pt x="1958" y="59"/>
                    </a:lnTo>
                    <a:lnTo>
                      <a:pt x="1958" y="118"/>
                    </a:lnTo>
                    <a:lnTo>
                      <a:pt x="1927" y="146"/>
                    </a:lnTo>
                    <a:lnTo>
                      <a:pt x="1958" y="146"/>
                    </a:lnTo>
                    <a:lnTo>
                      <a:pt x="1985" y="177"/>
                    </a:lnTo>
                    <a:lnTo>
                      <a:pt x="2015" y="177"/>
                    </a:lnTo>
                    <a:lnTo>
                      <a:pt x="2015" y="207"/>
                    </a:lnTo>
                    <a:lnTo>
                      <a:pt x="2076" y="207"/>
                    </a:lnTo>
                    <a:lnTo>
                      <a:pt x="2076" y="146"/>
                    </a:lnTo>
                    <a:lnTo>
                      <a:pt x="2104" y="146"/>
                    </a:lnTo>
                    <a:lnTo>
                      <a:pt x="2134" y="177"/>
                    </a:lnTo>
                    <a:lnTo>
                      <a:pt x="2134" y="207"/>
                    </a:lnTo>
                    <a:lnTo>
                      <a:pt x="2283" y="207"/>
                    </a:lnTo>
                    <a:lnTo>
                      <a:pt x="2283" y="177"/>
                    </a:lnTo>
                    <a:lnTo>
                      <a:pt x="2313" y="177"/>
                    </a:lnTo>
                    <a:lnTo>
                      <a:pt x="2313" y="207"/>
                    </a:lnTo>
                    <a:lnTo>
                      <a:pt x="2402" y="207"/>
                    </a:lnTo>
                    <a:lnTo>
                      <a:pt x="2402" y="177"/>
                    </a:lnTo>
                    <a:lnTo>
                      <a:pt x="2429" y="177"/>
                    </a:lnTo>
                    <a:lnTo>
                      <a:pt x="2460" y="207"/>
                    </a:lnTo>
                    <a:lnTo>
                      <a:pt x="2490" y="177"/>
                    </a:lnTo>
                    <a:lnTo>
                      <a:pt x="2549" y="177"/>
                    </a:lnTo>
                    <a:lnTo>
                      <a:pt x="2609" y="146"/>
                    </a:lnTo>
                    <a:lnTo>
                      <a:pt x="2667" y="88"/>
                    </a:lnTo>
                  </a:path>
                </a:pathLst>
              </a:custGeom>
              <a:noFill/>
              <a:ln w="1588">
                <a:solidFill>
                  <a:srgbClr val="000000"/>
                </a:solidFill>
                <a:prstDash val="solid"/>
                <a:round/>
                <a:headEnd/>
                <a:tailEnd/>
              </a:ln>
            </p:spPr>
            <p:txBody>
              <a:bodyPr/>
              <a:lstStyle/>
              <a:p>
                <a:endParaRPr lang="en-GB"/>
              </a:p>
            </p:txBody>
          </p:sp>
          <p:sp>
            <p:nvSpPr>
              <p:cNvPr id="19715" name="Freeform 259"/>
              <p:cNvSpPr>
                <a:spLocks/>
              </p:cNvSpPr>
              <p:nvPr/>
            </p:nvSpPr>
            <p:spPr bwMode="auto">
              <a:xfrm>
                <a:off x="5265" y="3607"/>
                <a:ext cx="222" cy="326"/>
              </a:xfrm>
              <a:custGeom>
                <a:avLst/>
                <a:gdLst/>
                <a:ahLst/>
                <a:cxnLst>
                  <a:cxn ang="0">
                    <a:pos x="890" y="0"/>
                  </a:cxn>
                  <a:cxn ang="0">
                    <a:pos x="890" y="31"/>
                  </a:cxn>
                  <a:cxn ang="0">
                    <a:pos x="860" y="61"/>
                  </a:cxn>
                  <a:cxn ang="0">
                    <a:pos x="860" y="91"/>
                  </a:cxn>
                  <a:cxn ang="0">
                    <a:pos x="830" y="91"/>
                  </a:cxn>
                  <a:cxn ang="0">
                    <a:pos x="830" y="118"/>
                  </a:cxn>
                  <a:cxn ang="0">
                    <a:pos x="800" y="118"/>
                  </a:cxn>
                  <a:cxn ang="0">
                    <a:pos x="712" y="209"/>
                  </a:cxn>
                  <a:cxn ang="0">
                    <a:pos x="653" y="209"/>
                  </a:cxn>
                  <a:cxn ang="0">
                    <a:pos x="623" y="238"/>
                  </a:cxn>
                  <a:cxn ang="0">
                    <a:pos x="623" y="386"/>
                  </a:cxn>
                  <a:cxn ang="0">
                    <a:pos x="653" y="416"/>
                  </a:cxn>
                  <a:cxn ang="0">
                    <a:pos x="653" y="474"/>
                  </a:cxn>
                  <a:cxn ang="0">
                    <a:pos x="682" y="504"/>
                  </a:cxn>
                  <a:cxn ang="0">
                    <a:pos x="653" y="534"/>
                  </a:cxn>
                  <a:cxn ang="0">
                    <a:pos x="653" y="622"/>
                  </a:cxn>
                  <a:cxn ang="0">
                    <a:pos x="623" y="652"/>
                  </a:cxn>
                  <a:cxn ang="0">
                    <a:pos x="623" y="683"/>
                  </a:cxn>
                  <a:cxn ang="0">
                    <a:pos x="653" y="711"/>
                  </a:cxn>
                  <a:cxn ang="0">
                    <a:pos x="653" y="829"/>
                  </a:cxn>
                  <a:cxn ang="0">
                    <a:pos x="623" y="859"/>
                  </a:cxn>
                  <a:cxn ang="0">
                    <a:pos x="623" y="890"/>
                  </a:cxn>
                  <a:cxn ang="0">
                    <a:pos x="594" y="920"/>
                  </a:cxn>
                  <a:cxn ang="0">
                    <a:pos x="594" y="947"/>
                  </a:cxn>
                  <a:cxn ang="0">
                    <a:pos x="563" y="947"/>
                  </a:cxn>
                  <a:cxn ang="0">
                    <a:pos x="535" y="978"/>
                  </a:cxn>
                  <a:cxn ang="0">
                    <a:pos x="505" y="978"/>
                  </a:cxn>
                  <a:cxn ang="0">
                    <a:pos x="444" y="1038"/>
                  </a:cxn>
                  <a:cxn ang="0">
                    <a:pos x="416" y="1038"/>
                  </a:cxn>
                  <a:cxn ang="0">
                    <a:pos x="387" y="1066"/>
                  </a:cxn>
                  <a:cxn ang="0">
                    <a:pos x="356" y="1066"/>
                  </a:cxn>
                  <a:cxn ang="0">
                    <a:pos x="298" y="1126"/>
                  </a:cxn>
                  <a:cxn ang="0">
                    <a:pos x="268" y="1126"/>
                  </a:cxn>
                  <a:cxn ang="0">
                    <a:pos x="237" y="1156"/>
                  </a:cxn>
                  <a:cxn ang="0">
                    <a:pos x="207" y="1156"/>
                  </a:cxn>
                  <a:cxn ang="0">
                    <a:pos x="149" y="1185"/>
                  </a:cxn>
                  <a:cxn ang="0">
                    <a:pos x="119" y="1215"/>
                  </a:cxn>
                  <a:cxn ang="0">
                    <a:pos x="61" y="1245"/>
                  </a:cxn>
                  <a:cxn ang="0">
                    <a:pos x="0" y="1303"/>
                  </a:cxn>
                </a:cxnLst>
                <a:rect l="0" t="0" r="r" b="b"/>
                <a:pathLst>
                  <a:path w="890" h="1303">
                    <a:moveTo>
                      <a:pt x="890" y="0"/>
                    </a:moveTo>
                    <a:lnTo>
                      <a:pt x="890" y="31"/>
                    </a:lnTo>
                    <a:lnTo>
                      <a:pt x="860" y="61"/>
                    </a:lnTo>
                    <a:lnTo>
                      <a:pt x="860" y="91"/>
                    </a:lnTo>
                    <a:lnTo>
                      <a:pt x="830" y="91"/>
                    </a:lnTo>
                    <a:lnTo>
                      <a:pt x="830" y="118"/>
                    </a:lnTo>
                    <a:lnTo>
                      <a:pt x="800" y="118"/>
                    </a:lnTo>
                    <a:lnTo>
                      <a:pt x="712" y="209"/>
                    </a:lnTo>
                    <a:lnTo>
                      <a:pt x="653" y="209"/>
                    </a:lnTo>
                    <a:lnTo>
                      <a:pt x="623" y="238"/>
                    </a:lnTo>
                    <a:lnTo>
                      <a:pt x="623" y="386"/>
                    </a:lnTo>
                    <a:lnTo>
                      <a:pt x="653" y="416"/>
                    </a:lnTo>
                    <a:lnTo>
                      <a:pt x="653" y="474"/>
                    </a:lnTo>
                    <a:lnTo>
                      <a:pt x="682" y="504"/>
                    </a:lnTo>
                    <a:lnTo>
                      <a:pt x="653" y="534"/>
                    </a:lnTo>
                    <a:lnTo>
                      <a:pt x="653" y="622"/>
                    </a:lnTo>
                    <a:lnTo>
                      <a:pt x="623" y="652"/>
                    </a:lnTo>
                    <a:lnTo>
                      <a:pt x="623" y="683"/>
                    </a:lnTo>
                    <a:lnTo>
                      <a:pt x="653" y="711"/>
                    </a:lnTo>
                    <a:lnTo>
                      <a:pt x="653" y="829"/>
                    </a:lnTo>
                    <a:lnTo>
                      <a:pt x="623" y="859"/>
                    </a:lnTo>
                    <a:lnTo>
                      <a:pt x="623" y="890"/>
                    </a:lnTo>
                    <a:lnTo>
                      <a:pt x="594" y="920"/>
                    </a:lnTo>
                    <a:lnTo>
                      <a:pt x="594" y="947"/>
                    </a:lnTo>
                    <a:lnTo>
                      <a:pt x="563" y="947"/>
                    </a:lnTo>
                    <a:lnTo>
                      <a:pt x="535" y="978"/>
                    </a:lnTo>
                    <a:lnTo>
                      <a:pt x="505" y="978"/>
                    </a:lnTo>
                    <a:lnTo>
                      <a:pt x="444" y="1038"/>
                    </a:lnTo>
                    <a:lnTo>
                      <a:pt x="416" y="1038"/>
                    </a:lnTo>
                    <a:lnTo>
                      <a:pt x="387" y="1066"/>
                    </a:lnTo>
                    <a:lnTo>
                      <a:pt x="356" y="1066"/>
                    </a:lnTo>
                    <a:lnTo>
                      <a:pt x="298" y="1126"/>
                    </a:lnTo>
                    <a:lnTo>
                      <a:pt x="268" y="1126"/>
                    </a:lnTo>
                    <a:lnTo>
                      <a:pt x="237" y="1156"/>
                    </a:lnTo>
                    <a:lnTo>
                      <a:pt x="207" y="1156"/>
                    </a:lnTo>
                    <a:lnTo>
                      <a:pt x="149" y="1185"/>
                    </a:lnTo>
                    <a:lnTo>
                      <a:pt x="119" y="1215"/>
                    </a:lnTo>
                    <a:lnTo>
                      <a:pt x="61" y="1245"/>
                    </a:lnTo>
                    <a:lnTo>
                      <a:pt x="0" y="1303"/>
                    </a:lnTo>
                  </a:path>
                </a:pathLst>
              </a:custGeom>
              <a:noFill/>
              <a:ln w="1588">
                <a:solidFill>
                  <a:srgbClr val="000000"/>
                </a:solidFill>
                <a:prstDash val="solid"/>
                <a:round/>
                <a:headEnd/>
                <a:tailEnd/>
              </a:ln>
            </p:spPr>
            <p:txBody>
              <a:bodyPr/>
              <a:lstStyle/>
              <a:p>
                <a:endParaRPr lang="en-GB"/>
              </a:p>
            </p:txBody>
          </p:sp>
          <p:sp>
            <p:nvSpPr>
              <p:cNvPr id="19716" name="Freeform 260"/>
              <p:cNvSpPr>
                <a:spLocks/>
              </p:cNvSpPr>
              <p:nvPr/>
            </p:nvSpPr>
            <p:spPr bwMode="auto">
              <a:xfrm>
                <a:off x="5043" y="3593"/>
                <a:ext cx="444" cy="125"/>
              </a:xfrm>
              <a:custGeom>
                <a:avLst/>
                <a:gdLst/>
                <a:ahLst/>
                <a:cxnLst>
                  <a:cxn ang="0">
                    <a:pos x="0" y="474"/>
                  </a:cxn>
                  <a:cxn ang="0">
                    <a:pos x="27" y="474"/>
                  </a:cxn>
                  <a:cxn ang="0">
                    <a:pos x="27" y="503"/>
                  </a:cxn>
                  <a:cxn ang="0">
                    <a:pos x="57" y="503"/>
                  </a:cxn>
                  <a:cxn ang="0">
                    <a:pos x="118" y="444"/>
                  </a:cxn>
                  <a:cxn ang="0">
                    <a:pos x="118" y="385"/>
                  </a:cxn>
                  <a:cxn ang="0">
                    <a:pos x="176" y="385"/>
                  </a:cxn>
                  <a:cxn ang="0">
                    <a:pos x="207" y="355"/>
                  </a:cxn>
                  <a:cxn ang="0">
                    <a:pos x="146" y="296"/>
                  </a:cxn>
                  <a:cxn ang="0">
                    <a:pos x="176" y="267"/>
                  </a:cxn>
                  <a:cxn ang="0">
                    <a:pos x="176" y="176"/>
                  </a:cxn>
                  <a:cxn ang="0">
                    <a:pos x="264" y="176"/>
                  </a:cxn>
                  <a:cxn ang="0">
                    <a:pos x="294" y="207"/>
                  </a:cxn>
                  <a:cxn ang="0">
                    <a:pos x="294" y="237"/>
                  </a:cxn>
                  <a:cxn ang="0">
                    <a:pos x="414" y="237"/>
                  </a:cxn>
                  <a:cxn ang="0">
                    <a:pos x="444" y="207"/>
                  </a:cxn>
                  <a:cxn ang="0">
                    <a:pos x="501" y="207"/>
                  </a:cxn>
                  <a:cxn ang="0">
                    <a:pos x="562" y="176"/>
                  </a:cxn>
                  <a:cxn ang="0">
                    <a:pos x="592" y="149"/>
                  </a:cxn>
                  <a:cxn ang="0">
                    <a:pos x="710" y="149"/>
                  </a:cxn>
                  <a:cxn ang="0">
                    <a:pos x="739" y="176"/>
                  </a:cxn>
                  <a:cxn ang="0">
                    <a:pos x="739" y="207"/>
                  </a:cxn>
                  <a:cxn ang="0">
                    <a:pos x="887" y="207"/>
                  </a:cxn>
                  <a:cxn ang="0">
                    <a:pos x="917" y="237"/>
                  </a:cxn>
                  <a:cxn ang="0">
                    <a:pos x="976" y="207"/>
                  </a:cxn>
                  <a:cxn ang="0">
                    <a:pos x="1067" y="207"/>
                  </a:cxn>
                  <a:cxn ang="0">
                    <a:pos x="1094" y="176"/>
                  </a:cxn>
                  <a:cxn ang="0">
                    <a:pos x="1124" y="176"/>
                  </a:cxn>
                  <a:cxn ang="0">
                    <a:pos x="1124" y="149"/>
                  </a:cxn>
                  <a:cxn ang="0">
                    <a:pos x="1185" y="149"/>
                  </a:cxn>
                  <a:cxn ang="0">
                    <a:pos x="1213" y="119"/>
                  </a:cxn>
                  <a:cxn ang="0">
                    <a:pos x="1243" y="119"/>
                  </a:cxn>
                  <a:cxn ang="0">
                    <a:pos x="1274" y="89"/>
                  </a:cxn>
                  <a:cxn ang="0">
                    <a:pos x="1303" y="89"/>
                  </a:cxn>
                  <a:cxn ang="0">
                    <a:pos x="1303" y="58"/>
                  </a:cxn>
                  <a:cxn ang="0">
                    <a:pos x="1392" y="58"/>
                  </a:cxn>
                  <a:cxn ang="0">
                    <a:pos x="1422" y="89"/>
                  </a:cxn>
                  <a:cxn ang="0">
                    <a:pos x="1569" y="89"/>
                  </a:cxn>
                  <a:cxn ang="0">
                    <a:pos x="1569" y="58"/>
                  </a:cxn>
                  <a:cxn ang="0">
                    <a:pos x="1659" y="58"/>
                  </a:cxn>
                  <a:cxn ang="0">
                    <a:pos x="1717" y="0"/>
                  </a:cxn>
                  <a:cxn ang="0">
                    <a:pos x="1777" y="58"/>
                  </a:cxn>
                </a:cxnLst>
                <a:rect l="0" t="0" r="r" b="b"/>
                <a:pathLst>
                  <a:path w="1777" h="503">
                    <a:moveTo>
                      <a:pt x="0" y="474"/>
                    </a:moveTo>
                    <a:lnTo>
                      <a:pt x="27" y="474"/>
                    </a:lnTo>
                    <a:lnTo>
                      <a:pt x="27" y="503"/>
                    </a:lnTo>
                    <a:lnTo>
                      <a:pt x="57" y="503"/>
                    </a:lnTo>
                    <a:lnTo>
                      <a:pt x="118" y="444"/>
                    </a:lnTo>
                    <a:lnTo>
                      <a:pt x="118" y="385"/>
                    </a:lnTo>
                    <a:lnTo>
                      <a:pt x="176" y="385"/>
                    </a:lnTo>
                    <a:lnTo>
                      <a:pt x="207" y="355"/>
                    </a:lnTo>
                    <a:lnTo>
                      <a:pt x="146" y="296"/>
                    </a:lnTo>
                    <a:lnTo>
                      <a:pt x="176" y="267"/>
                    </a:lnTo>
                    <a:lnTo>
                      <a:pt x="176" y="176"/>
                    </a:lnTo>
                    <a:lnTo>
                      <a:pt x="264" y="176"/>
                    </a:lnTo>
                    <a:lnTo>
                      <a:pt x="294" y="207"/>
                    </a:lnTo>
                    <a:lnTo>
                      <a:pt x="294" y="237"/>
                    </a:lnTo>
                    <a:lnTo>
                      <a:pt x="414" y="237"/>
                    </a:lnTo>
                    <a:lnTo>
                      <a:pt x="444" y="207"/>
                    </a:lnTo>
                    <a:lnTo>
                      <a:pt x="501" y="207"/>
                    </a:lnTo>
                    <a:lnTo>
                      <a:pt x="562" y="176"/>
                    </a:lnTo>
                    <a:lnTo>
                      <a:pt x="592" y="149"/>
                    </a:lnTo>
                    <a:lnTo>
                      <a:pt x="710" y="149"/>
                    </a:lnTo>
                    <a:lnTo>
                      <a:pt x="739" y="176"/>
                    </a:lnTo>
                    <a:lnTo>
                      <a:pt x="739" y="207"/>
                    </a:lnTo>
                    <a:lnTo>
                      <a:pt x="887" y="207"/>
                    </a:lnTo>
                    <a:lnTo>
                      <a:pt x="917" y="237"/>
                    </a:lnTo>
                    <a:lnTo>
                      <a:pt x="976" y="207"/>
                    </a:lnTo>
                    <a:lnTo>
                      <a:pt x="1067" y="207"/>
                    </a:lnTo>
                    <a:lnTo>
                      <a:pt x="1094" y="176"/>
                    </a:lnTo>
                    <a:lnTo>
                      <a:pt x="1124" y="176"/>
                    </a:lnTo>
                    <a:lnTo>
                      <a:pt x="1124" y="149"/>
                    </a:lnTo>
                    <a:lnTo>
                      <a:pt x="1185" y="149"/>
                    </a:lnTo>
                    <a:lnTo>
                      <a:pt x="1213" y="119"/>
                    </a:lnTo>
                    <a:lnTo>
                      <a:pt x="1243" y="119"/>
                    </a:lnTo>
                    <a:lnTo>
                      <a:pt x="1274" y="89"/>
                    </a:lnTo>
                    <a:lnTo>
                      <a:pt x="1303" y="89"/>
                    </a:lnTo>
                    <a:lnTo>
                      <a:pt x="1303" y="58"/>
                    </a:lnTo>
                    <a:lnTo>
                      <a:pt x="1392" y="58"/>
                    </a:lnTo>
                    <a:lnTo>
                      <a:pt x="1422" y="89"/>
                    </a:lnTo>
                    <a:lnTo>
                      <a:pt x="1569" y="89"/>
                    </a:lnTo>
                    <a:lnTo>
                      <a:pt x="1569" y="58"/>
                    </a:lnTo>
                    <a:lnTo>
                      <a:pt x="1659" y="58"/>
                    </a:lnTo>
                    <a:lnTo>
                      <a:pt x="1717" y="0"/>
                    </a:lnTo>
                    <a:lnTo>
                      <a:pt x="1777" y="58"/>
                    </a:lnTo>
                  </a:path>
                </a:pathLst>
              </a:custGeom>
              <a:noFill/>
              <a:ln w="1588">
                <a:solidFill>
                  <a:srgbClr val="000000"/>
                </a:solidFill>
                <a:prstDash val="solid"/>
                <a:round/>
                <a:headEnd/>
                <a:tailEnd/>
              </a:ln>
            </p:spPr>
            <p:txBody>
              <a:bodyPr/>
              <a:lstStyle/>
              <a:p>
                <a:endParaRPr lang="en-GB"/>
              </a:p>
            </p:txBody>
          </p:sp>
          <p:sp>
            <p:nvSpPr>
              <p:cNvPr id="19717" name="Freeform 261"/>
              <p:cNvSpPr>
                <a:spLocks/>
              </p:cNvSpPr>
              <p:nvPr/>
            </p:nvSpPr>
            <p:spPr bwMode="auto">
              <a:xfrm>
                <a:off x="5487" y="3585"/>
                <a:ext cx="171" cy="37"/>
              </a:xfrm>
              <a:custGeom>
                <a:avLst/>
                <a:gdLst/>
                <a:ahLst/>
                <a:cxnLst>
                  <a:cxn ang="0">
                    <a:pos x="0" y="88"/>
                  </a:cxn>
                  <a:cxn ang="0">
                    <a:pos x="59" y="88"/>
                  </a:cxn>
                  <a:cxn ang="0">
                    <a:pos x="89" y="60"/>
                  </a:cxn>
                  <a:cxn ang="0">
                    <a:pos x="89" y="0"/>
                  </a:cxn>
                  <a:cxn ang="0">
                    <a:pos x="119" y="30"/>
                  </a:cxn>
                  <a:cxn ang="0">
                    <a:pos x="266" y="30"/>
                  </a:cxn>
                  <a:cxn ang="0">
                    <a:pos x="296" y="60"/>
                  </a:cxn>
                  <a:cxn ang="0">
                    <a:pos x="414" y="60"/>
                  </a:cxn>
                  <a:cxn ang="0">
                    <a:pos x="445" y="30"/>
                  </a:cxn>
                  <a:cxn ang="0">
                    <a:pos x="503" y="30"/>
                  </a:cxn>
                  <a:cxn ang="0">
                    <a:pos x="534" y="60"/>
                  </a:cxn>
                  <a:cxn ang="0">
                    <a:pos x="503" y="88"/>
                  </a:cxn>
                  <a:cxn ang="0">
                    <a:pos x="563" y="149"/>
                  </a:cxn>
                  <a:cxn ang="0">
                    <a:pos x="591" y="119"/>
                  </a:cxn>
                  <a:cxn ang="0">
                    <a:pos x="591" y="88"/>
                  </a:cxn>
                  <a:cxn ang="0">
                    <a:pos x="682" y="88"/>
                  </a:cxn>
                </a:cxnLst>
                <a:rect l="0" t="0" r="r" b="b"/>
                <a:pathLst>
                  <a:path w="682" h="149">
                    <a:moveTo>
                      <a:pt x="0" y="88"/>
                    </a:moveTo>
                    <a:lnTo>
                      <a:pt x="59" y="88"/>
                    </a:lnTo>
                    <a:lnTo>
                      <a:pt x="89" y="60"/>
                    </a:lnTo>
                    <a:lnTo>
                      <a:pt x="89" y="0"/>
                    </a:lnTo>
                    <a:lnTo>
                      <a:pt x="119" y="30"/>
                    </a:lnTo>
                    <a:lnTo>
                      <a:pt x="266" y="30"/>
                    </a:lnTo>
                    <a:lnTo>
                      <a:pt x="296" y="60"/>
                    </a:lnTo>
                    <a:lnTo>
                      <a:pt x="414" y="60"/>
                    </a:lnTo>
                    <a:lnTo>
                      <a:pt x="445" y="30"/>
                    </a:lnTo>
                    <a:lnTo>
                      <a:pt x="503" y="30"/>
                    </a:lnTo>
                    <a:lnTo>
                      <a:pt x="534" y="60"/>
                    </a:lnTo>
                    <a:lnTo>
                      <a:pt x="503" y="88"/>
                    </a:lnTo>
                    <a:lnTo>
                      <a:pt x="563" y="149"/>
                    </a:lnTo>
                    <a:lnTo>
                      <a:pt x="591" y="119"/>
                    </a:lnTo>
                    <a:lnTo>
                      <a:pt x="591" y="88"/>
                    </a:lnTo>
                    <a:lnTo>
                      <a:pt x="682" y="88"/>
                    </a:lnTo>
                  </a:path>
                </a:pathLst>
              </a:custGeom>
              <a:noFill/>
              <a:ln w="1588">
                <a:solidFill>
                  <a:srgbClr val="000000"/>
                </a:solidFill>
                <a:prstDash val="solid"/>
                <a:round/>
                <a:headEnd/>
                <a:tailEnd/>
              </a:ln>
            </p:spPr>
            <p:txBody>
              <a:bodyPr/>
              <a:lstStyle/>
              <a:p>
                <a:endParaRPr lang="en-GB"/>
              </a:p>
            </p:txBody>
          </p:sp>
          <p:sp>
            <p:nvSpPr>
              <p:cNvPr id="19718" name="Freeform 262"/>
              <p:cNvSpPr>
                <a:spLocks/>
              </p:cNvSpPr>
              <p:nvPr/>
            </p:nvSpPr>
            <p:spPr bwMode="auto">
              <a:xfrm>
                <a:off x="4791" y="3733"/>
                <a:ext cx="155" cy="96"/>
              </a:xfrm>
              <a:custGeom>
                <a:avLst/>
                <a:gdLst/>
                <a:ahLst/>
                <a:cxnLst>
                  <a:cxn ang="0">
                    <a:pos x="594" y="0"/>
                  </a:cxn>
                  <a:cxn ang="0">
                    <a:pos x="564" y="30"/>
                  </a:cxn>
                  <a:cxn ang="0">
                    <a:pos x="535" y="30"/>
                  </a:cxn>
                  <a:cxn ang="0">
                    <a:pos x="475" y="88"/>
                  </a:cxn>
                  <a:cxn ang="0">
                    <a:pos x="417" y="88"/>
                  </a:cxn>
                  <a:cxn ang="0">
                    <a:pos x="387" y="118"/>
                  </a:cxn>
                  <a:cxn ang="0">
                    <a:pos x="180" y="118"/>
                  </a:cxn>
                  <a:cxn ang="0">
                    <a:pos x="180" y="179"/>
                  </a:cxn>
                  <a:cxn ang="0">
                    <a:pos x="61" y="179"/>
                  </a:cxn>
                  <a:cxn ang="0">
                    <a:pos x="61" y="207"/>
                  </a:cxn>
                  <a:cxn ang="0">
                    <a:pos x="0" y="207"/>
                  </a:cxn>
                  <a:cxn ang="0">
                    <a:pos x="0" y="268"/>
                  </a:cxn>
                  <a:cxn ang="0">
                    <a:pos x="30" y="297"/>
                  </a:cxn>
                  <a:cxn ang="0">
                    <a:pos x="30" y="325"/>
                  </a:cxn>
                  <a:cxn ang="0">
                    <a:pos x="91" y="325"/>
                  </a:cxn>
                  <a:cxn ang="0">
                    <a:pos x="119" y="355"/>
                  </a:cxn>
                  <a:cxn ang="0">
                    <a:pos x="180" y="355"/>
                  </a:cxn>
                  <a:cxn ang="0">
                    <a:pos x="210" y="386"/>
                  </a:cxn>
                  <a:cxn ang="0">
                    <a:pos x="210" y="355"/>
                  </a:cxn>
                  <a:cxn ang="0">
                    <a:pos x="237" y="325"/>
                  </a:cxn>
                  <a:cxn ang="0">
                    <a:pos x="328" y="325"/>
                  </a:cxn>
                  <a:cxn ang="0">
                    <a:pos x="417" y="237"/>
                  </a:cxn>
                  <a:cxn ang="0">
                    <a:pos x="505" y="237"/>
                  </a:cxn>
                  <a:cxn ang="0">
                    <a:pos x="444" y="179"/>
                  </a:cxn>
                  <a:cxn ang="0">
                    <a:pos x="444" y="148"/>
                  </a:cxn>
                  <a:cxn ang="0">
                    <a:pos x="475" y="118"/>
                  </a:cxn>
                  <a:cxn ang="0">
                    <a:pos x="505" y="118"/>
                  </a:cxn>
                  <a:cxn ang="0">
                    <a:pos x="505" y="88"/>
                  </a:cxn>
                  <a:cxn ang="0">
                    <a:pos x="535" y="60"/>
                  </a:cxn>
                  <a:cxn ang="0">
                    <a:pos x="564" y="60"/>
                  </a:cxn>
                  <a:cxn ang="0">
                    <a:pos x="624" y="0"/>
                  </a:cxn>
                  <a:cxn ang="0">
                    <a:pos x="594" y="0"/>
                  </a:cxn>
                </a:cxnLst>
                <a:rect l="0" t="0" r="r" b="b"/>
                <a:pathLst>
                  <a:path w="624" h="386">
                    <a:moveTo>
                      <a:pt x="594" y="0"/>
                    </a:moveTo>
                    <a:lnTo>
                      <a:pt x="564" y="30"/>
                    </a:lnTo>
                    <a:lnTo>
                      <a:pt x="535" y="30"/>
                    </a:lnTo>
                    <a:lnTo>
                      <a:pt x="475" y="88"/>
                    </a:lnTo>
                    <a:lnTo>
                      <a:pt x="417" y="88"/>
                    </a:lnTo>
                    <a:lnTo>
                      <a:pt x="387" y="118"/>
                    </a:lnTo>
                    <a:lnTo>
                      <a:pt x="180" y="118"/>
                    </a:lnTo>
                    <a:lnTo>
                      <a:pt x="180" y="179"/>
                    </a:lnTo>
                    <a:lnTo>
                      <a:pt x="61" y="179"/>
                    </a:lnTo>
                    <a:lnTo>
                      <a:pt x="61" y="207"/>
                    </a:lnTo>
                    <a:lnTo>
                      <a:pt x="0" y="207"/>
                    </a:lnTo>
                    <a:lnTo>
                      <a:pt x="0" y="268"/>
                    </a:lnTo>
                    <a:lnTo>
                      <a:pt x="30" y="297"/>
                    </a:lnTo>
                    <a:lnTo>
                      <a:pt x="30" y="325"/>
                    </a:lnTo>
                    <a:lnTo>
                      <a:pt x="91" y="325"/>
                    </a:lnTo>
                    <a:lnTo>
                      <a:pt x="119" y="355"/>
                    </a:lnTo>
                    <a:lnTo>
                      <a:pt x="180" y="355"/>
                    </a:lnTo>
                    <a:lnTo>
                      <a:pt x="210" y="386"/>
                    </a:lnTo>
                    <a:lnTo>
                      <a:pt x="210" y="355"/>
                    </a:lnTo>
                    <a:lnTo>
                      <a:pt x="237" y="325"/>
                    </a:lnTo>
                    <a:lnTo>
                      <a:pt x="328" y="325"/>
                    </a:lnTo>
                    <a:lnTo>
                      <a:pt x="417" y="237"/>
                    </a:lnTo>
                    <a:lnTo>
                      <a:pt x="505" y="237"/>
                    </a:lnTo>
                    <a:lnTo>
                      <a:pt x="444" y="179"/>
                    </a:lnTo>
                    <a:lnTo>
                      <a:pt x="444" y="148"/>
                    </a:lnTo>
                    <a:lnTo>
                      <a:pt x="475" y="118"/>
                    </a:lnTo>
                    <a:lnTo>
                      <a:pt x="505" y="118"/>
                    </a:lnTo>
                    <a:lnTo>
                      <a:pt x="505" y="88"/>
                    </a:lnTo>
                    <a:lnTo>
                      <a:pt x="535" y="60"/>
                    </a:lnTo>
                    <a:lnTo>
                      <a:pt x="564" y="60"/>
                    </a:lnTo>
                    <a:lnTo>
                      <a:pt x="624" y="0"/>
                    </a:lnTo>
                    <a:lnTo>
                      <a:pt x="594" y="0"/>
                    </a:lnTo>
                  </a:path>
                </a:pathLst>
              </a:custGeom>
              <a:noFill/>
              <a:ln w="1588">
                <a:solidFill>
                  <a:srgbClr val="000000"/>
                </a:solidFill>
                <a:prstDash val="solid"/>
                <a:round/>
                <a:headEnd/>
                <a:tailEnd/>
              </a:ln>
            </p:spPr>
            <p:txBody>
              <a:bodyPr/>
              <a:lstStyle/>
              <a:p>
                <a:endParaRPr lang="en-GB"/>
              </a:p>
            </p:txBody>
          </p:sp>
          <p:sp>
            <p:nvSpPr>
              <p:cNvPr id="19719" name="Freeform 263"/>
              <p:cNvSpPr>
                <a:spLocks/>
              </p:cNvSpPr>
              <p:nvPr/>
            </p:nvSpPr>
            <p:spPr bwMode="auto">
              <a:xfrm>
                <a:off x="5035" y="3711"/>
                <a:ext cx="22" cy="111"/>
              </a:xfrm>
              <a:custGeom>
                <a:avLst/>
                <a:gdLst/>
                <a:ahLst/>
                <a:cxnLst>
                  <a:cxn ang="0">
                    <a:pos x="88" y="443"/>
                  </a:cxn>
                  <a:cxn ang="0">
                    <a:pos x="58" y="413"/>
                  </a:cxn>
                  <a:cxn ang="0">
                    <a:pos x="58" y="356"/>
                  </a:cxn>
                  <a:cxn ang="0">
                    <a:pos x="31" y="325"/>
                  </a:cxn>
                  <a:cxn ang="0">
                    <a:pos x="31" y="295"/>
                  </a:cxn>
                  <a:cxn ang="0">
                    <a:pos x="58" y="267"/>
                  </a:cxn>
                  <a:cxn ang="0">
                    <a:pos x="58" y="236"/>
                  </a:cxn>
                  <a:cxn ang="0">
                    <a:pos x="31" y="206"/>
                  </a:cxn>
                  <a:cxn ang="0">
                    <a:pos x="31" y="176"/>
                  </a:cxn>
                  <a:cxn ang="0">
                    <a:pos x="0" y="148"/>
                  </a:cxn>
                  <a:cxn ang="0">
                    <a:pos x="0" y="29"/>
                  </a:cxn>
                  <a:cxn ang="0">
                    <a:pos x="31" y="0"/>
                  </a:cxn>
                </a:cxnLst>
                <a:rect l="0" t="0" r="r" b="b"/>
                <a:pathLst>
                  <a:path w="88" h="443">
                    <a:moveTo>
                      <a:pt x="88" y="443"/>
                    </a:moveTo>
                    <a:lnTo>
                      <a:pt x="58" y="413"/>
                    </a:lnTo>
                    <a:lnTo>
                      <a:pt x="58" y="356"/>
                    </a:lnTo>
                    <a:lnTo>
                      <a:pt x="31" y="325"/>
                    </a:lnTo>
                    <a:lnTo>
                      <a:pt x="31" y="295"/>
                    </a:lnTo>
                    <a:lnTo>
                      <a:pt x="58" y="267"/>
                    </a:lnTo>
                    <a:lnTo>
                      <a:pt x="58" y="236"/>
                    </a:lnTo>
                    <a:lnTo>
                      <a:pt x="31" y="206"/>
                    </a:lnTo>
                    <a:lnTo>
                      <a:pt x="31" y="176"/>
                    </a:lnTo>
                    <a:lnTo>
                      <a:pt x="0" y="148"/>
                    </a:lnTo>
                    <a:lnTo>
                      <a:pt x="0" y="29"/>
                    </a:lnTo>
                    <a:lnTo>
                      <a:pt x="31" y="0"/>
                    </a:lnTo>
                  </a:path>
                </a:pathLst>
              </a:custGeom>
              <a:noFill/>
              <a:ln w="1588">
                <a:solidFill>
                  <a:srgbClr val="000000"/>
                </a:solidFill>
                <a:prstDash val="solid"/>
                <a:round/>
                <a:headEnd/>
                <a:tailEnd/>
              </a:ln>
            </p:spPr>
            <p:txBody>
              <a:bodyPr/>
              <a:lstStyle/>
              <a:p>
                <a:endParaRPr lang="en-GB"/>
              </a:p>
            </p:txBody>
          </p:sp>
          <p:sp>
            <p:nvSpPr>
              <p:cNvPr id="19720" name="Freeform 264"/>
              <p:cNvSpPr>
                <a:spLocks/>
              </p:cNvSpPr>
              <p:nvPr/>
            </p:nvSpPr>
            <p:spPr bwMode="auto">
              <a:xfrm>
                <a:off x="5006" y="3822"/>
                <a:ext cx="51" cy="133"/>
              </a:xfrm>
              <a:custGeom>
                <a:avLst/>
                <a:gdLst/>
                <a:ahLst/>
                <a:cxnLst>
                  <a:cxn ang="0">
                    <a:pos x="207" y="0"/>
                  </a:cxn>
                  <a:cxn ang="0">
                    <a:pos x="207" y="31"/>
                  </a:cxn>
                  <a:cxn ang="0">
                    <a:pos x="119" y="119"/>
                  </a:cxn>
                  <a:cxn ang="0">
                    <a:pos x="119" y="238"/>
                  </a:cxn>
                  <a:cxn ang="0">
                    <a:pos x="89" y="238"/>
                  </a:cxn>
                  <a:cxn ang="0">
                    <a:pos x="89" y="297"/>
                  </a:cxn>
                  <a:cxn ang="0">
                    <a:pos x="59" y="326"/>
                  </a:cxn>
                  <a:cxn ang="0">
                    <a:pos x="59" y="356"/>
                  </a:cxn>
                  <a:cxn ang="0">
                    <a:pos x="30" y="386"/>
                  </a:cxn>
                  <a:cxn ang="0">
                    <a:pos x="30" y="504"/>
                  </a:cxn>
                  <a:cxn ang="0">
                    <a:pos x="0" y="504"/>
                  </a:cxn>
                  <a:cxn ang="0">
                    <a:pos x="0" y="534"/>
                  </a:cxn>
                </a:cxnLst>
                <a:rect l="0" t="0" r="r" b="b"/>
                <a:pathLst>
                  <a:path w="207" h="534">
                    <a:moveTo>
                      <a:pt x="207" y="0"/>
                    </a:moveTo>
                    <a:lnTo>
                      <a:pt x="207" y="31"/>
                    </a:lnTo>
                    <a:lnTo>
                      <a:pt x="119" y="119"/>
                    </a:lnTo>
                    <a:lnTo>
                      <a:pt x="119" y="238"/>
                    </a:lnTo>
                    <a:lnTo>
                      <a:pt x="89" y="238"/>
                    </a:lnTo>
                    <a:lnTo>
                      <a:pt x="89" y="297"/>
                    </a:lnTo>
                    <a:lnTo>
                      <a:pt x="59" y="326"/>
                    </a:lnTo>
                    <a:lnTo>
                      <a:pt x="59" y="356"/>
                    </a:lnTo>
                    <a:lnTo>
                      <a:pt x="30" y="386"/>
                    </a:lnTo>
                    <a:lnTo>
                      <a:pt x="30" y="504"/>
                    </a:lnTo>
                    <a:lnTo>
                      <a:pt x="0" y="504"/>
                    </a:lnTo>
                    <a:lnTo>
                      <a:pt x="0" y="534"/>
                    </a:lnTo>
                  </a:path>
                </a:pathLst>
              </a:custGeom>
              <a:noFill/>
              <a:ln w="1588">
                <a:solidFill>
                  <a:srgbClr val="000000"/>
                </a:solidFill>
                <a:prstDash val="solid"/>
                <a:round/>
                <a:headEnd/>
                <a:tailEnd/>
              </a:ln>
            </p:spPr>
            <p:txBody>
              <a:bodyPr/>
              <a:lstStyle/>
              <a:p>
                <a:endParaRPr lang="en-GB"/>
              </a:p>
            </p:txBody>
          </p:sp>
          <p:sp>
            <p:nvSpPr>
              <p:cNvPr id="19721" name="Freeform 265"/>
              <p:cNvSpPr>
                <a:spLocks/>
              </p:cNvSpPr>
              <p:nvPr/>
            </p:nvSpPr>
            <p:spPr bwMode="auto">
              <a:xfrm>
                <a:off x="5043" y="3822"/>
                <a:ext cx="59" cy="118"/>
              </a:xfrm>
              <a:custGeom>
                <a:avLst/>
                <a:gdLst/>
                <a:ahLst/>
                <a:cxnLst>
                  <a:cxn ang="0">
                    <a:pos x="0" y="474"/>
                  </a:cxn>
                  <a:cxn ang="0">
                    <a:pos x="118" y="356"/>
                  </a:cxn>
                  <a:cxn ang="0">
                    <a:pos x="87" y="356"/>
                  </a:cxn>
                  <a:cxn ang="0">
                    <a:pos x="87" y="267"/>
                  </a:cxn>
                  <a:cxn ang="0">
                    <a:pos x="176" y="267"/>
                  </a:cxn>
                  <a:cxn ang="0">
                    <a:pos x="146" y="238"/>
                  </a:cxn>
                  <a:cxn ang="0">
                    <a:pos x="176" y="207"/>
                  </a:cxn>
                  <a:cxn ang="0">
                    <a:pos x="207" y="207"/>
                  </a:cxn>
                  <a:cxn ang="0">
                    <a:pos x="237" y="179"/>
                  </a:cxn>
                  <a:cxn ang="0">
                    <a:pos x="237" y="119"/>
                  </a:cxn>
                  <a:cxn ang="0">
                    <a:pos x="207" y="88"/>
                  </a:cxn>
                  <a:cxn ang="0">
                    <a:pos x="237" y="61"/>
                  </a:cxn>
                  <a:cxn ang="0">
                    <a:pos x="207" y="61"/>
                  </a:cxn>
                  <a:cxn ang="0">
                    <a:pos x="176" y="31"/>
                  </a:cxn>
                  <a:cxn ang="0">
                    <a:pos x="146" y="61"/>
                  </a:cxn>
                  <a:cxn ang="0">
                    <a:pos x="146" y="31"/>
                  </a:cxn>
                  <a:cxn ang="0">
                    <a:pos x="176" y="0"/>
                  </a:cxn>
                  <a:cxn ang="0">
                    <a:pos x="57" y="0"/>
                  </a:cxn>
                </a:cxnLst>
                <a:rect l="0" t="0" r="r" b="b"/>
                <a:pathLst>
                  <a:path w="237" h="474">
                    <a:moveTo>
                      <a:pt x="0" y="474"/>
                    </a:moveTo>
                    <a:lnTo>
                      <a:pt x="118" y="356"/>
                    </a:lnTo>
                    <a:lnTo>
                      <a:pt x="87" y="356"/>
                    </a:lnTo>
                    <a:lnTo>
                      <a:pt x="87" y="267"/>
                    </a:lnTo>
                    <a:lnTo>
                      <a:pt x="176" y="267"/>
                    </a:lnTo>
                    <a:lnTo>
                      <a:pt x="146" y="238"/>
                    </a:lnTo>
                    <a:lnTo>
                      <a:pt x="176" y="207"/>
                    </a:lnTo>
                    <a:lnTo>
                      <a:pt x="207" y="207"/>
                    </a:lnTo>
                    <a:lnTo>
                      <a:pt x="237" y="179"/>
                    </a:lnTo>
                    <a:lnTo>
                      <a:pt x="237" y="119"/>
                    </a:lnTo>
                    <a:lnTo>
                      <a:pt x="207" y="88"/>
                    </a:lnTo>
                    <a:lnTo>
                      <a:pt x="237" y="61"/>
                    </a:lnTo>
                    <a:lnTo>
                      <a:pt x="207" y="61"/>
                    </a:lnTo>
                    <a:lnTo>
                      <a:pt x="176" y="31"/>
                    </a:lnTo>
                    <a:lnTo>
                      <a:pt x="146" y="61"/>
                    </a:lnTo>
                    <a:lnTo>
                      <a:pt x="146" y="31"/>
                    </a:lnTo>
                    <a:lnTo>
                      <a:pt x="176" y="0"/>
                    </a:lnTo>
                    <a:lnTo>
                      <a:pt x="57" y="0"/>
                    </a:lnTo>
                  </a:path>
                </a:pathLst>
              </a:custGeom>
              <a:noFill/>
              <a:ln w="1588">
                <a:solidFill>
                  <a:srgbClr val="000000"/>
                </a:solidFill>
                <a:prstDash val="solid"/>
                <a:round/>
                <a:headEnd/>
                <a:tailEnd/>
              </a:ln>
            </p:spPr>
            <p:txBody>
              <a:bodyPr/>
              <a:lstStyle/>
              <a:p>
                <a:endParaRPr lang="en-GB"/>
              </a:p>
            </p:txBody>
          </p:sp>
          <p:sp>
            <p:nvSpPr>
              <p:cNvPr id="19722" name="Freeform 266"/>
              <p:cNvSpPr>
                <a:spLocks/>
              </p:cNvSpPr>
              <p:nvPr/>
            </p:nvSpPr>
            <p:spPr bwMode="auto">
              <a:xfrm>
                <a:off x="5043" y="3933"/>
                <a:ext cx="222" cy="89"/>
              </a:xfrm>
              <a:custGeom>
                <a:avLst/>
                <a:gdLst/>
                <a:ahLst/>
                <a:cxnLst>
                  <a:cxn ang="0">
                    <a:pos x="887" y="0"/>
                  </a:cxn>
                  <a:cxn ang="0">
                    <a:pos x="857" y="0"/>
                  </a:cxn>
                  <a:cxn ang="0">
                    <a:pos x="799" y="60"/>
                  </a:cxn>
                  <a:cxn ang="0">
                    <a:pos x="769" y="60"/>
                  </a:cxn>
                  <a:cxn ang="0">
                    <a:pos x="739" y="90"/>
                  </a:cxn>
                  <a:cxn ang="0">
                    <a:pos x="680" y="119"/>
                  </a:cxn>
                  <a:cxn ang="0">
                    <a:pos x="651" y="148"/>
                  </a:cxn>
                  <a:cxn ang="0">
                    <a:pos x="621" y="148"/>
                  </a:cxn>
                  <a:cxn ang="0">
                    <a:pos x="592" y="178"/>
                  </a:cxn>
                  <a:cxn ang="0">
                    <a:pos x="532" y="209"/>
                  </a:cxn>
                  <a:cxn ang="0">
                    <a:pos x="532" y="237"/>
                  </a:cxn>
                  <a:cxn ang="0">
                    <a:pos x="501" y="237"/>
                  </a:cxn>
                  <a:cxn ang="0">
                    <a:pos x="414" y="327"/>
                  </a:cxn>
                  <a:cxn ang="0">
                    <a:pos x="383" y="327"/>
                  </a:cxn>
                  <a:cxn ang="0">
                    <a:pos x="355" y="355"/>
                  </a:cxn>
                  <a:cxn ang="0">
                    <a:pos x="325" y="355"/>
                  </a:cxn>
                  <a:cxn ang="0">
                    <a:pos x="294" y="327"/>
                  </a:cxn>
                  <a:cxn ang="0">
                    <a:pos x="237" y="327"/>
                  </a:cxn>
                  <a:cxn ang="0">
                    <a:pos x="176" y="297"/>
                  </a:cxn>
                  <a:cxn ang="0">
                    <a:pos x="176" y="267"/>
                  </a:cxn>
                  <a:cxn ang="0">
                    <a:pos x="118" y="267"/>
                  </a:cxn>
                  <a:cxn ang="0">
                    <a:pos x="118" y="237"/>
                  </a:cxn>
                  <a:cxn ang="0">
                    <a:pos x="87" y="209"/>
                  </a:cxn>
                  <a:cxn ang="0">
                    <a:pos x="0" y="209"/>
                  </a:cxn>
                </a:cxnLst>
                <a:rect l="0" t="0" r="r" b="b"/>
                <a:pathLst>
                  <a:path w="887" h="355">
                    <a:moveTo>
                      <a:pt x="887" y="0"/>
                    </a:moveTo>
                    <a:lnTo>
                      <a:pt x="857" y="0"/>
                    </a:lnTo>
                    <a:lnTo>
                      <a:pt x="799" y="60"/>
                    </a:lnTo>
                    <a:lnTo>
                      <a:pt x="769" y="60"/>
                    </a:lnTo>
                    <a:lnTo>
                      <a:pt x="739" y="90"/>
                    </a:lnTo>
                    <a:lnTo>
                      <a:pt x="680" y="119"/>
                    </a:lnTo>
                    <a:lnTo>
                      <a:pt x="651" y="148"/>
                    </a:lnTo>
                    <a:lnTo>
                      <a:pt x="621" y="148"/>
                    </a:lnTo>
                    <a:lnTo>
                      <a:pt x="592" y="178"/>
                    </a:lnTo>
                    <a:lnTo>
                      <a:pt x="532" y="209"/>
                    </a:lnTo>
                    <a:lnTo>
                      <a:pt x="532" y="237"/>
                    </a:lnTo>
                    <a:lnTo>
                      <a:pt x="501" y="237"/>
                    </a:lnTo>
                    <a:lnTo>
                      <a:pt x="414" y="327"/>
                    </a:lnTo>
                    <a:lnTo>
                      <a:pt x="383" y="327"/>
                    </a:lnTo>
                    <a:lnTo>
                      <a:pt x="355" y="355"/>
                    </a:lnTo>
                    <a:lnTo>
                      <a:pt x="325" y="355"/>
                    </a:lnTo>
                    <a:lnTo>
                      <a:pt x="294" y="327"/>
                    </a:lnTo>
                    <a:lnTo>
                      <a:pt x="237" y="327"/>
                    </a:lnTo>
                    <a:lnTo>
                      <a:pt x="176" y="297"/>
                    </a:lnTo>
                    <a:lnTo>
                      <a:pt x="176" y="267"/>
                    </a:lnTo>
                    <a:lnTo>
                      <a:pt x="118" y="267"/>
                    </a:lnTo>
                    <a:lnTo>
                      <a:pt x="118" y="237"/>
                    </a:lnTo>
                    <a:lnTo>
                      <a:pt x="87" y="209"/>
                    </a:lnTo>
                    <a:lnTo>
                      <a:pt x="0" y="209"/>
                    </a:lnTo>
                  </a:path>
                </a:pathLst>
              </a:custGeom>
              <a:noFill/>
              <a:ln w="1588">
                <a:solidFill>
                  <a:srgbClr val="000000"/>
                </a:solidFill>
                <a:prstDash val="solid"/>
                <a:round/>
                <a:headEnd/>
                <a:tailEnd/>
              </a:ln>
            </p:spPr>
            <p:txBody>
              <a:bodyPr/>
              <a:lstStyle/>
              <a:p>
                <a:endParaRPr lang="en-GB"/>
              </a:p>
            </p:txBody>
          </p:sp>
          <p:sp>
            <p:nvSpPr>
              <p:cNvPr id="19723" name="Freeform 267"/>
              <p:cNvSpPr>
                <a:spLocks/>
              </p:cNvSpPr>
              <p:nvPr/>
            </p:nvSpPr>
            <p:spPr bwMode="auto">
              <a:xfrm>
                <a:off x="5006" y="3940"/>
                <a:ext cx="37" cy="15"/>
              </a:xfrm>
              <a:custGeom>
                <a:avLst/>
                <a:gdLst/>
                <a:ahLst/>
                <a:cxnLst>
                  <a:cxn ang="0">
                    <a:pos x="150" y="0"/>
                  </a:cxn>
                  <a:cxn ang="0">
                    <a:pos x="119" y="0"/>
                  </a:cxn>
                  <a:cxn ang="0">
                    <a:pos x="119" y="30"/>
                  </a:cxn>
                  <a:cxn ang="0">
                    <a:pos x="89" y="60"/>
                  </a:cxn>
                  <a:cxn ang="0">
                    <a:pos x="0" y="60"/>
                  </a:cxn>
                </a:cxnLst>
                <a:rect l="0" t="0" r="r" b="b"/>
                <a:pathLst>
                  <a:path w="150" h="60">
                    <a:moveTo>
                      <a:pt x="150" y="0"/>
                    </a:moveTo>
                    <a:lnTo>
                      <a:pt x="119" y="0"/>
                    </a:lnTo>
                    <a:lnTo>
                      <a:pt x="119" y="30"/>
                    </a:lnTo>
                    <a:lnTo>
                      <a:pt x="89" y="60"/>
                    </a:lnTo>
                    <a:lnTo>
                      <a:pt x="0" y="60"/>
                    </a:lnTo>
                  </a:path>
                </a:pathLst>
              </a:custGeom>
              <a:noFill/>
              <a:ln w="1588">
                <a:solidFill>
                  <a:srgbClr val="000000"/>
                </a:solidFill>
                <a:prstDash val="solid"/>
                <a:round/>
                <a:headEnd/>
                <a:tailEnd/>
              </a:ln>
            </p:spPr>
            <p:txBody>
              <a:bodyPr/>
              <a:lstStyle/>
              <a:p>
                <a:endParaRPr lang="en-GB"/>
              </a:p>
            </p:txBody>
          </p:sp>
          <p:sp>
            <p:nvSpPr>
              <p:cNvPr id="19724" name="Freeform 268"/>
              <p:cNvSpPr>
                <a:spLocks/>
              </p:cNvSpPr>
              <p:nvPr/>
            </p:nvSpPr>
            <p:spPr bwMode="auto">
              <a:xfrm>
                <a:off x="4961" y="3955"/>
                <a:ext cx="45" cy="141"/>
              </a:xfrm>
              <a:custGeom>
                <a:avLst/>
                <a:gdLst/>
                <a:ahLst/>
                <a:cxnLst>
                  <a:cxn ang="0">
                    <a:pos x="178" y="0"/>
                  </a:cxn>
                  <a:cxn ang="0">
                    <a:pos x="178" y="58"/>
                  </a:cxn>
                  <a:cxn ang="0">
                    <a:pos x="148" y="88"/>
                  </a:cxn>
                  <a:cxn ang="0">
                    <a:pos x="148" y="119"/>
                  </a:cxn>
                  <a:cxn ang="0">
                    <a:pos x="119" y="147"/>
                  </a:cxn>
                  <a:cxn ang="0">
                    <a:pos x="119" y="295"/>
                  </a:cxn>
                  <a:cxn ang="0">
                    <a:pos x="90" y="326"/>
                  </a:cxn>
                  <a:cxn ang="0">
                    <a:pos x="90" y="413"/>
                  </a:cxn>
                  <a:cxn ang="0">
                    <a:pos x="60" y="413"/>
                  </a:cxn>
                  <a:cxn ang="0">
                    <a:pos x="60" y="474"/>
                  </a:cxn>
                  <a:cxn ang="0">
                    <a:pos x="30" y="502"/>
                  </a:cxn>
                  <a:cxn ang="0">
                    <a:pos x="60" y="502"/>
                  </a:cxn>
                  <a:cxn ang="0">
                    <a:pos x="60" y="533"/>
                  </a:cxn>
                  <a:cxn ang="0">
                    <a:pos x="30" y="533"/>
                  </a:cxn>
                  <a:cxn ang="0">
                    <a:pos x="0" y="562"/>
                  </a:cxn>
                </a:cxnLst>
                <a:rect l="0" t="0" r="r" b="b"/>
                <a:pathLst>
                  <a:path w="178" h="562">
                    <a:moveTo>
                      <a:pt x="178" y="0"/>
                    </a:moveTo>
                    <a:lnTo>
                      <a:pt x="178" y="58"/>
                    </a:lnTo>
                    <a:lnTo>
                      <a:pt x="148" y="88"/>
                    </a:lnTo>
                    <a:lnTo>
                      <a:pt x="148" y="119"/>
                    </a:lnTo>
                    <a:lnTo>
                      <a:pt x="119" y="147"/>
                    </a:lnTo>
                    <a:lnTo>
                      <a:pt x="119" y="295"/>
                    </a:lnTo>
                    <a:lnTo>
                      <a:pt x="90" y="326"/>
                    </a:lnTo>
                    <a:lnTo>
                      <a:pt x="90" y="413"/>
                    </a:lnTo>
                    <a:lnTo>
                      <a:pt x="60" y="413"/>
                    </a:lnTo>
                    <a:lnTo>
                      <a:pt x="60" y="474"/>
                    </a:lnTo>
                    <a:lnTo>
                      <a:pt x="30" y="502"/>
                    </a:lnTo>
                    <a:lnTo>
                      <a:pt x="60" y="502"/>
                    </a:lnTo>
                    <a:lnTo>
                      <a:pt x="60" y="533"/>
                    </a:lnTo>
                    <a:lnTo>
                      <a:pt x="30" y="533"/>
                    </a:lnTo>
                    <a:lnTo>
                      <a:pt x="0" y="562"/>
                    </a:lnTo>
                  </a:path>
                </a:pathLst>
              </a:custGeom>
              <a:noFill/>
              <a:ln w="1588">
                <a:solidFill>
                  <a:srgbClr val="000000"/>
                </a:solidFill>
                <a:prstDash val="solid"/>
                <a:round/>
                <a:headEnd/>
                <a:tailEnd/>
              </a:ln>
            </p:spPr>
            <p:txBody>
              <a:bodyPr/>
              <a:lstStyle/>
              <a:p>
                <a:endParaRPr lang="en-GB"/>
              </a:p>
            </p:txBody>
          </p:sp>
          <p:sp>
            <p:nvSpPr>
              <p:cNvPr id="19725" name="Line 269"/>
              <p:cNvSpPr>
                <a:spLocks noChangeShapeType="1"/>
              </p:cNvSpPr>
              <p:nvPr/>
            </p:nvSpPr>
            <p:spPr bwMode="auto">
              <a:xfrm>
                <a:off x="5043" y="3985"/>
                <a:ext cx="1" cy="30"/>
              </a:xfrm>
              <a:prstGeom prst="line">
                <a:avLst/>
              </a:prstGeom>
              <a:noFill/>
              <a:ln w="1588">
                <a:solidFill>
                  <a:srgbClr val="000000"/>
                </a:solidFill>
                <a:round/>
                <a:headEnd/>
                <a:tailEnd/>
              </a:ln>
            </p:spPr>
            <p:txBody>
              <a:bodyPr/>
              <a:lstStyle/>
              <a:p>
                <a:endParaRPr lang="en-GB"/>
              </a:p>
            </p:txBody>
          </p:sp>
          <p:sp>
            <p:nvSpPr>
              <p:cNvPr id="19726" name="Freeform 270"/>
              <p:cNvSpPr>
                <a:spLocks/>
              </p:cNvSpPr>
              <p:nvPr/>
            </p:nvSpPr>
            <p:spPr bwMode="auto">
              <a:xfrm>
                <a:off x="4998" y="3999"/>
                <a:ext cx="45" cy="104"/>
              </a:xfrm>
              <a:custGeom>
                <a:avLst/>
                <a:gdLst/>
                <a:ahLst/>
                <a:cxnLst>
                  <a:cxn ang="0">
                    <a:pos x="180" y="60"/>
                  </a:cxn>
                  <a:cxn ang="0">
                    <a:pos x="149" y="60"/>
                  </a:cxn>
                  <a:cxn ang="0">
                    <a:pos x="89" y="0"/>
                  </a:cxn>
                  <a:cxn ang="0">
                    <a:pos x="60" y="0"/>
                  </a:cxn>
                  <a:cxn ang="0">
                    <a:pos x="60" y="30"/>
                  </a:cxn>
                  <a:cxn ang="0">
                    <a:pos x="30" y="60"/>
                  </a:cxn>
                  <a:cxn ang="0">
                    <a:pos x="30" y="118"/>
                  </a:cxn>
                  <a:cxn ang="0">
                    <a:pos x="0" y="118"/>
                  </a:cxn>
                  <a:cxn ang="0">
                    <a:pos x="30" y="149"/>
                  </a:cxn>
                  <a:cxn ang="0">
                    <a:pos x="30" y="236"/>
                  </a:cxn>
                  <a:cxn ang="0">
                    <a:pos x="60" y="236"/>
                  </a:cxn>
                  <a:cxn ang="0">
                    <a:pos x="89" y="267"/>
                  </a:cxn>
                  <a:cxn ang="0">
                    <a:pos x="60" y="297"/>
                  </a:cxn>
                  <a:cxn ang="0">
                    <a:pos x="30" y="297"/>
                  </a:cxn>
                  <a:cxn ang="0">
                    <a:pos x="30" y="356"/>
                  </a:cxn>
                  <a:cxn ang="0">
                    <a:pos x="0" y="385"/>
                  </a:cxn>
                  <a:cxn ang="0">
                    <a:pos x="30" y="415"/>
                  </a:cxn>
                  <a:cxn ang="0">
                    <a:pos x="89" y="415"/>
                  </a:cxn>
                  <a:cxn ang="0">
                    <a:pos x="119" y="385"/>
                  </a:cxn>
                  <a:cxn ang="0">
                    <a:pos x="149" y="385"/>
                  </a:cxn>
                  <a:cxn ang="0">
                    <a:pos x="149" y="356"/>
                  </a:cxn>
                  <a:cxn ang="0">
                    <a:pos x="180" y="356"/>
                  </a:cxn>
                </a:cxnLst>
                <a:rect l="0" t="0" r="r" b="b"/>
                <a:pathLst>
                  <a:path w="180" h="415">
                    <a:moveTo>
                      <a:pt x="180" y="60"/>
                    </a:moveTo>
                    <a:lnTo>
                      <a:pt x="149" y="60"/>
                    </a:lnTo>
                    <a:lnTo>
                      <a:pt x="89" y="0"/>
                    </a:lnTo>
                    <a:lnTo>
                      <a:pt x="60" y="0"/>
                    </a:lnTo>
                    <a:lnTo>
                      <a:pt x="60" y="30"/>
                    </a:lnTo>
                    <a:lnTo>
                      <a:pt x="30" y="60"/>
                    </a:lnTo>
                    <a:lnTo>
                      <a:pt x="30" y="118"/>
                    </a:lnTo>
                    <a:lnTo>
                      <a:pt x="0" y="118"/>
                    </a:lnTo>
                    <a:lnTo>
                      <a:pt x="30" y="149"/>
                    </a:lnTo>
                    <a:lnTo>
                      <a:pt x="30" y="236"/>
                    </a:lnTo>
                    <a:lnTo>
                      <a:pt x="60" y="236"/>
                    </a:lnTo>
                    <a:lnTo>
                      <a:pt x="89" y="267"/>
                    </a:lnTo>
                    <a:lnTo>
                      <a:pt x="60" y="297"/>
                    </a:lnTo>
                    <a:lnTo>
                      <a:pt x="30" y="297"/>
                    </a:lnTo>
                    <a:lnTo>
                      <a:pt x="30" y="356"/>
                    </a:lnTo>
                    <a:lnTo>
                      <a:pt x="0" y="385"/>
                    </a:lnTo>
                    <a:lnTo>
                      <a:pt x="30" y="415"/>
                    </a:lnTo>
                    <a:lnTo>
                      <a:pt x="89" y="415"/>
                    </a:lnTo>
                    <a:lnTo>
                      <a:pt x="119" y="385"/>
                    </a:lnTo>
                    <a:lnTo>
                      <a:pt x="149" y="385"/>
                    </a:lnTo>
                    <a:lnTo>
                      <a:pt x="149" y="356"/>
                    </a:lnTo>
                    <a:lnTo>
                      <a:pt x="180" y="356"/>
                    </a:lnTo>
                  </a:path>
                </a:pathLst>
              </a:custGeom>
              <a:noFill/>
              <a:ln w="1588">
                <a:solidFill>
                  <a:srgbClr val="000000"/>
                </a:solidFill>
                <a:prstDash val="solid"/>
                <a:round/>
                <a:headEnd/>
                <a:tailEnd/>
              </a:ln>
            </p:spPr>
            <p:txBody>
              <a:bodyPr/>
              <a:lstStyle/>
              <a:p>
                <a:endParaRPr lang="en-GB"/>
              </a:p>
            </p:txBody>
          </p:sp>
          <p:sp>
            <p:nvSpPr>
              <p:cNvPr id="19727" name="Line 271"/>
              <p:cNvSpPr>
                <a:spLocks noChangeShapeType="1"/>
              </p:cNvSpPr>
              <p:nvPr/>
            </p:nvSpPr>
            <p:spPr bwMode="auto">
              <a:xfrm flipV="1">
                <a:off x="5043" y="3940"/>
                <a:ext cx="1" cy="45"/>
              </a:xfrm>
              <a:prstGeom prst="line">
                <a:avLst/>
              </a:prstGeom>
              <a:noFill/>
              <a:ln w="1588">
                <a:solidFill>
                  <a:srgbClr val="000000"/>
                </a:solidFill>
                <a:round/>
                <a:headEnd/>
                <a:tailEnd/>
              </a:ln>
            </p:spPr>
            <p:txBody>
              <a:bodyPr/>
              <a:lstStyle/>
              <a:p>
                <a:endParaRPr lang="en-GB"/>
              </a:p>
            </p:txBody>
          </p:sp>
          <p:sp>
            <p:nvSpPr>
              <p:cNvPr id="19728" name="Freeform 272"/>
              <p:cNvSpPr>
                <a:spLocks/>
              </p:cNvSpPr>
              <p:nvPr/>
            </p:nvSpPr>
            <p:spPr bwMode="auto">
              <a:xfrm>
                <a:off x="4954" y="4096"/>
                <a:ext cx="59" cy="162"/>
              </a:xfrm>
              <a:custGeom>
                <a:avLst/>
                <a:gdLst/>
                <a:ahLst/>
                <a:cxnLst>
                  <a:cxn ang="0">
                    <a:pos x="237" y="650"/>
                  </a:cxn>
                  <a:cxn ang="0">
                    <a:pos x="207" y="623"/>
                  </a:cxn>
                  <a:cxn ang="0">
                    <a:pos x="207" y="532"/>
                  </a:cxn>
                  <a:cxn ang="0">
                    <a:pos x="177" y="504"/>
                  </a:cxn>
                  <a:cxn ang="0">
                    <a:pos x="177" y="444"/>
                  </a:cxn>
                  <a:cxn ang="0">
                    <a:pos x="148" y="444"/>
                  </a:cxn>
                  <a:cxn ang="0">
                    <a:pos x="148" y="385"/>
                  </a:cxn>
                  <a:cxn ang="0">
                    <a:pos x="119" y="355"/>
                  </a:cxn>
                  <a:cxn ang="0">
                    <a:pos x="119" y="325"/>
                  </a:cxn>
                  <a:cxn ang="0">
                    <a:pos x="89" y="296"/>
                  </a:cxn>
                  <a:cxn ang="0">
                    <a:pos x="89" y="237"/>
                  </a:cxn>
                  <a:cxn ang="0">
                    <a:pos x="59" y="177"/>
                  </a:cxn>
                  <a:cxn ang="0">
                    <a:pos x="29" y="149"/>
                  </a:cxn>
                  <a:cxn ang="0">
                    <a:pos x="29" y="119"/>
                  </a:cxn>
                  <a:cxn ang="0">
                    <a:pos x="0" y="89"/>
                  </a:cxn>
                  <a:cxn ang="0">
                    <a:pos x="0" y="58"/>
                  </a:cxn>
                  <a:cxn ang="0">
                    <a:pos x="29" y="30"/>
                  </a:cxn>
                  <a:cxn ang="0">
                    <a:pos x="29" y="0"/>
                  </a:cxn>
                </a:cxnLst>
                <a:rect l="0" t="0" r="r" b="b"/>
                <a:pathLst>
                  <a:path w="237" h="650">
                    <a:moveTo>
                      <a:pt x="237" y="650"/>
                    </a:moveTo>
                    <a:lnTo>
                      <a:pt x="207" y="623"/>
                    </a:lnTo>
                    <a:lnTo>
                      <a:pt x="207" y="532"/>
                    </a:lnTo>
                    <a:lnTo>
                      <a:pt x="177" y="504"/>
                    </a:lnTo>
                    <a:lnTo>
                      <a:pt x="177" y="444"/>
                    </a:lnTo>
                    <a:lnTo>
                      <a:pt x="148" y="444"/>
                    </a:lnTo>
                    <a:lnTo>
                      <a:pt x="148" y="385"/>
                    </a:lnTo>
                    <a:lnTo>
                      <a:pt x="119" y="355"/>
                    </a:lnTo>
                    <a:lnTo>
                      <a:pt x="119" y="325"/>
                    </a:lnTo>
                    <a:lnTo>
                      <a:pt x="89" y="296"/>
                    </a:lnTo>
                    <a:lnTo>
                      <a:pt x="89" y="237"/>
                    </a:lnTo>
                    <a:lnTo>
                      <a:pt x="59" y="177"/>
                    </a:lnTo>
                    <a:lnTo>
                      <a:pt x="29" y="149"/>
                    </a:lnTo>
                    <a:lnTo>
                      <a:pt x="29" y="119"/>
                    </a:lnTo>
                    <a:lnTo>
                      <a:pt x="0" y="89"/>
                    </a:lnTo>
                    <a:lnTo>
                      <a:pt x="0" y="58"/>
                    </a:lnTo>
                    <a:lnTo>
                      <a:pt x="29" y="30"/>
                    </a:lnTo>
                    <a:lnTo>
                      <a:pt x="29" y="0"/>
                    </a:lnTo>
                  </a:path>
                </a:pathLst>
              </a:custGeom>
              <a:noFill/>
              <a:ln w="1588">
                <a:solidFill>
                  <a:srgbClr val="000000"/>
                </a:solidFill>
                <a:prstDash val="solid"/>
                <a:round/>
                <a:headEnd/>
                <a:tailEnd/>
              </a:ln>
            </p:spPr>
            <p:txBody>
              <a:bodyPr/>
              <a:lstStyle/>
              <a:p>
                <a:endParaRPr lang="en-GB"/>
              </a:p>
            </p:txBody>
          </p:sp>
          <p:sp>
            <p:nvSpPr>
              <p:cNvPr id="19729" name="Freeform 273"/>
              <p:cNvSpPr>
                <a:spLocks/>
              </p:cNvSpPr>
              <p:nvPr/>
            </p:nvSpPr>
            <p:spPr bwMode="auto">
              <a:xfrm>
                <a:off x="5013" y="4088"/>
                <a:ext cx="30" cy="163"/>
              </a:xfrm>
              <a:custGeom>
                <a:avLst/>
                <a:gdLst/>
                <a:ahLst/>
                <a:cxnLst>
                  <a:cxn ang="0">
                    <a:pos x="120" y="0"/>
                  </a:cxn>
                  <a:cxn ang="0">
                    <a:pos x="120" y="59"/>
                  </a:cxn>
                  <a:cxn ang="0">
                    <a:pos x="89" y="59"/>
                  </a:cxn>
                  <a:cxn ang="0">
                    <a:pos x="89" y="87"/>
                  </a:cxn>
                  <a:cxn ang="0">
                    <a:pos x="120" y="87"/>
                  </a:cxn>
                  <a:cxn ang="0">
                    <a:pos x="120" y="178"/>
                  </a:cxn>
                  <a:cxn ang="0">
                    <a:pos x="89" y="206"/>
                  </a:cxn>
                  <a:cxn ang="0">
                    <a:pos x="89" y="266"/>
                  </a:cxn>
                  <a:cxn ang="0">
                    <a:pos x="59" y="296"/>
                  </a:cxn>
                  <a:cxn ang="0">
                    <a:pos x="59" y="503"/>
                  </a:cxn>
                  <a:cxn ang="0">
                    <a:pos x="29" y="503"/>
                  </a:cxn>
                  <a:cxn ang="0">
                    <a:pos x="29" y="652"/>
                  </a:cxn>
                  <a:cxn ang="0">
                    <a:pos x="0" y="652"/>
                  </a:cxn>
                </a:cxnLst>
                <a:rect l="0" t="0" r="r" b="b"/>
                <a:pathLst>
                  <a:path w="120" h="652">
                    <a:moveTo>
                      <a:pt x="120" y="0"/>
                    </a:moveTo>
                    <a:lnTo>
                      <a:pt x="120" y="59"/>
                    </a:lnTo>
                    <a:lnTo>
                      <a:pt x="89" y="59"/>
                    </a:lnTo>
                    <a:lnTo>
                      <a:pt x="89" y="87"/>
                    </a:lnTo>
                    <a:lnTo>
                      <a:pt x="120" y="87"/>
                    </a:lnTo>
                    <a:lnTo>
                      <a:pt x="120" y="178"/>
                    </a:lnTo>
                    <a:lnTo>
                      <a:pt x="89" y="206"/>
                    </a:lnTo>
                    <a:lnTo>
                      <a:pt x="89" y="266"/>
                    </a:lnTo>
                    <a:lnTo>
                      <a:pt x="59" y="296"/>
                    </a:lnTo>
                    <a:lnTo>
                      <a:pt x="59" y="503"/>
                    </a:lnTo>
                    <a:lnTo>
                      <a:pt x="29" y="503"/>
                    </a:lnTo>
                    <a:lnTo>
                      <a:pt x="29" y="652"/>
                    </a:lnTo>
                    <a:lnTo>
                      <a:pt x="0" y="652"/>
                    </a:lnTo>
                  </a:path>
                </a:pathLst>
              </a:custGeom>
              <a:noFill/>
              <a:ln w="1588">
                <a:solidFill>
                  <a:srgbClr val="000000"/>
                </a:solidFill>
                <a:prstDash val="solid"/>
                <a:round/>
                <a:headEnd/>
                <a:tailEnd/>
              </a:ln>
            </p:spPr>
            <p:txBody>
              <a:bodyPr/>
              <a:lstStyle/>
              <a:p>
                <a:endParaRPr lang="en-GB"/>
              </a:p>
            </p:txBody>
          </p:sp>
          <p:sp>
            <p:nvSpPr>
              <p:cNvPr id="19730" name="Line 274"/>
              <p:cNvSpPr>
                <a:spLocks noChangeShapeType="1"/>
              </p:cNvSpPr>
              <p:nvPr/>
            </p:nvSpPr>
            <p:spPr bwMode="auto">
              <a:xfrm>
                <a:off x="5043" y="4015"/>
                <a:ext cx="1" cy="73"/>
              </a:xfrm>
              <a:prstGeom prst="line">
                <a:avLst/>
              </a:prstGeom>
              <a:noFill/>
              <a:ln w="1588">
                <a:solidFill>
                  <a:srgbClr val="000000"/>
                </a:solidFill>
                <a:round/>
                <a:headEnd/>
                <a:tailEnd/>
              </a:ln>
            </p:spPr>
            <p:txBody>
              <a:bodyPr/>
              <a:lstStyle/>
              <a:p>
                <a:endParaRPr lang="en-GB"/>
              </a:p>
            </p:txBody>
          </p:sp>
          <p:sp>
            <p:nvSpPr>
              <p:cNvPr id="19731" name="Freeform 275"/>
              <p:cNvSpPr>
                <a:spLocks/>
              </p:cNvSpPr>
              <p:nvPr/>
            </p:nvSpPr>
            <p:spPr bwMode="auto">
              <a:xfrm>
                <a:off x="4828" y="4214"/>
                <a:ext cx="185" cy="133"/>
              </a:xfrm>
              <a:custGeom>
                <a:avLst/>
                <a:gdLst/>
                <a:ahLst/>
                <a:cxnLst>
                  <a:cxn ang="0">
                    <a:pos x="741" y="176"/>
                  </a:cxn>
                  <a:cxn ang="0">
                    <a:pos x="681" y="237"/>
                  </a:cxn>
                  <a:cxn ang="0">
                    <a:pos x="681" y="413"/>
                  </a:cxn>
                  <a:cxn ang="0">
                    <a:pos x="652" y="444"/>
                  </a:cxn>
                  <a:cxn ang="0">
                    <a:pos x="652" y="532"/>
                  </a:cxn>
                  <a:cxn ang="0">
                    <a:pos x="295" y="532"/>
                  </a:cxn>
                  <a:cxn ang="0">
                    <a:pos x="295" y="504"/>
                  </a:cxn>
                  <a:cxn ang="0">
                    <a:pos x="268" y="504"/>
                  </a:cxn>
                  <a:cxn ang="0">
                    <a:pos x="268" y="444"/>
                  </a:cxn>
                  <a:cxn ang="0">
                    <a:pos x="238" y="413"/>
                  </a:cxn>
                  <a:cxn ang="0">
                    <a:pos x="238" y="356"/>
                  </a:cxn>
                  <a:cxn ang="0">
                    <a:pos x="149" y="267"/>
                  </a:cxn>
                  <a:cxn ang="0">
                    <a:pos x="149" y="237"/>
                  </a:cxn>
                  <a:cxn ang="0">
                    <a:pos x="119" y="206"/>
                  </a:cxn>
                  <a:cxn ang="0">
                    <a:pos x="88" y="206"/>
                  </a:cxn>
                  <a:cxn ang="0">
                    <a:pos x="88" y="88"/>
                  </a:cxn>
                  <a:cxn ang="0">
                    <a:pos x="61" y="88"/>
                  </a:cxn>
                  <a:cxn ang="0">
                    <a:pos x="61" y="0"/>
                  </a:cxn>
                  <a:cxn ang="0">
                    <a:pos x="31" y="30"/>
                  </a:cxn>
                  <a:cxn ang="0">
                    <a:pos x="31" y="88"/>
                  </a:cxn>
                  <a:cxn ang="0">
                    <a:pos x="0" y="118"/>
                  </a:cxn>
                  <a:cxn ang="0">
                    <a:pos x="0" y="149"/>
                  </a:cxn>
                  <a:cxn ang="0">
                    <a:pos x="31" y="176"/>
                  </a:cxn>
                  <a:cxn ang="0">
                    <a:pos x="61" y="237"/>
                  </a:cxn>
                  <a:cxn ang="0">
                    <a:pos x="61" y="267"/>
                  </a:cxn>
                  <a:cxn ang="0">
                    <a:pos x="88" y="295"/>
                  </a:cxn>
                  <a:cxn ang="0">
                    <a:pos x="88" y="356"/>
                  </a:cxn>
                  <a:cxn ang="0">
                    <a:pos x="119" y="413"/>
                  </a:cxn>
                  <a:cxn ang="0">
                    <a:pos x="149" y="444"/>
                  </a:cxn>
                  <a:cxn ang="0">
                    <a:pos x="149" y="474"/>
                  </a:cxn>
                  <a:cxn ang="0">
                    <a:pos x="207" y="532"/>
                  </a:cxn>
                </a:cxnLst>
                <a:rect l="0" t="0" r="r" b="b"/>
                <a:pathLst>
                  <a:path w="741" h="532">
                    <a:moveTo>
                      <a:pt x="741" y="176"/>
                    </a:moveTo>
                    <a:lnTo>
                      <a:pt x="681" y="237"/>
                    </a:lnTo>
                    <a:lnTo>
                      <a:pt x="681" y="413"/>
                    </a:lnTo>
                    <a:lnTo>
                      <a:pt x="652" y="444"/>
                    </a:lnTo>
                    <a:lnTo>
                      <a:pt x="652" y="532"/>
                    </a:lnTo>
                    <a:lnTo>
                      <a:pt x="295" y="532"/>
                    </a:lnTo>
                    <a:lnTo>
                      <a:pt x="295" y="504"/>
                    </a:lnTo>
                    <a:lnTo>
                      <a:pt x="268" y="504"/>
                    </a:lnTo>
                    <a:lnTo>
                      <a:pt x="268" y="444"/>
                    </a:lnTo>
                    <a:lnTo>
                      <a:pt x="238" y="413"/>
                    </a:lnTo>
                    <a:lnTo>
                      <a:pt x="238" y="356"/>
                    </a:lnTo>
                    <a:lnTo>
                      <a:pt x="149" y="267"/>
                    </a:lnTo>
                    <a:lnTo>
                      <a:pt x="149" y="237"/>
                    </a:lnTo>
                    <a:lnTo>
                      <a:pt x="119" y="206"/>
                    </a:lnTo>
                    <a:lnTo>
                      <a:pt x="88" y="206"/>
                    </a:lnTo>
                    <a:lnTo>
                      <a:pt x="88" y="88"/>
                    </a:lnTo>
                    <a:lnTo>
                      <a:pt x="61" y="88"/>
                    </a:lnTo>
                    <a:lnTo>
                      <a:pt x="61" y="0"/>
                    </a:lnTo>
                    <a:lnTo>
                      <a:pt x="31" y="30"/>
                    </a:lnTo>
                    <a:lnTo>
                      <a:pt x="31" y="88"/>
                    </a:lnTo>
                    <a:lnTo>
                      <a:pt x="0" y="118"/>
                    </a:lnTo>
                    <a:lnTo>
                      <a:pt x="0" y="149"/>
                    </a:lnTo>
                    <a:lnTo>
                      <a:pt x="31" y="176"/>
                    </a:lnTo>
                    <a:lnTo>
                      <a:pt x="61" y="237"/>
                    </a:lnTo>
                    <a:lnTo>
                      <a:pt x="61" y="267"/>
                    </a:lnTo>
                    <a:lnTo>
                      <a:pt x="88" y="295"/>
                    </a:lnTo>
                    <a:lnTo>
                      <a:pt x="88" y="356"/>
                    </a:lnTo>
                    <a:lnTo>
                      <a:pt x="119" y="413"/>
                    </a:lnTo>
                    <a:lnTo>
                      <a:pt x="149" y="444"/>
                    </a:lnTo>
                    <a:lnTo>
                      <a:pt x="149" y="474"/>
                    </a:lnTo>
                    <a:lnTo>
                      <a:pt x="207" y="532"/>
                    </a:lnTo>
                  </a:path>
                </a:pathLst>
              </a:custGeom>
              <a:noFill/>
              <a:ln w="1588">
                <a:solidFill>
                  <a:srgbClr val="000000"/>
                </a:solidFill>
                <a:prstDash val="solid"/>
                <a:round/>
                <a:headEnd/>
                <a:tailEnd/>
              </a:ln>
            </p:spPr>
            <p:txBody>
              <a:bodyPr/>
              <a:lstStyle/>
              <a:p>
                <a:endParaRPr lang="en-GB"/>
              </a:p>
            </p:txBody>
          </p:sp>
          <p:sp>
            <p:nvSpPr>
              <p:cNvPr id="19732" name="Freeform 276"/>
              <p:cNvSpPr>
                <a:spLocks/>
              </p:cNvSpPr>
              <p:nvPr/>
            </p:nvSpPr>
            <p:spPr bwMode="auto">
              <a:xfrm>
                <a:off x="5013" y="4037"/>
                <a:ext cx="289" cy="251"/>
              </a:xfrm>
              <a:custGeom>
                <a:avLst/>
                <a:gdLst/>
                <a:ahLst/>
                <a:cxnLst>
                  <a:cxn ang="0">
                    <a:pos x="0" y="947"/>
                  </a:cxn>
                  <a:cxn ang="0">
                    <a:pos x="89" y="947"/>
                  </a:cxn>
                  <a:cxn ang="0">
                    <a:pos x="207" y="977"/>
                  </a:cxn>
                  <a:cxn ang="0">
                    <a:pos x="296" y="977"/>
                  </a:cxn>
                  <a:cxn ang="0">
                    <a:pos x="327" y="1005"/>
                  </a:cxn>
                  <a:cxn ang="0">
                    <a:pos x="357" y="1005"/>
                  </a:cxn>
                  <a:cxn ang="0">
                    <a:pos x="357" y="977"/>
                  </a:cxn>
                  <a:cxn ang="0">
                    <a:pos x="475" y="859"/>
                  </a:cxn>
                  <a:cxn ang="0">
                    <a:pos x="475" y="828"/>
                  </a:cxn>
                  <a:cxn ang="0">
                    <a:pos x="503" y="798"/>
                  </a:cxn>
                  <a:cxn ang="0">
                    <a:pos x="503" y="768"/>
                  </a:cxn>
                  <a:cxn ang="0">
                    <a:pos x="564" y="768"/>
                  </a:cxn>
                  <a:cxn ang="0">
                    <a:pos x="593" y="740"/>
                  </a:cxn>
                  <a:cxn ang="0">
                    <a:pos x="712" y="740"/>
                  </a:cxn>
                  <a:cxn ang="0">
                    <a:pos x="741" y="710"/>
                  </a:cxn>
                  <a:cxn ang="0">
                    <a:pos x="741" y="680"/>
                  </a:cxn>
                  <a:cxn ang="0">
                    <a:pos x="771" y="650"/>
                  </a:cxn>
                  <a:cxn ang="0">
                    <a:pos x="771" y="621"/>
                  </a:cxn>
                  <a:cxn ang="0">
                    <a:pos x="830" y="561"/>
                  </a:cxn>
                  <a:cxn ang="0">
                    <a:pos x="859" y="561"/>
                  </a:cxn>
                  <a:cxn ang="0">
                    <a:pos x="800" y="503"/>
                  </a:cxn>
                  <a:cxn ang="0">
                    <a:pos x="771" y="443"/>
                  </a:cxn>
                  <a:cxn ang="0">
                    <a:pos x="741" y="413"/>
                  </a:cxn>
                  <a:cxn ang="0">
                    <a:pos x="741" y="385"/>
                  </a:cxn>
                  <a:cxn ang="0">
                    <a:pos x="712" y="355"/>
                  </a:cxn>
                  <a:cxn ang="0">
                    <a:pos x="682" y="355"/>
                  </a:cxn>
                  <a:cxn ang="0">
                    <a:pos x="652" y="325"/>
                  </a:cxn>
                  <a:cxn ang="0">
                    <a:pos x="652" y="294"/>
                  </a:cxn>
                  <a:cxn ang="0">
                    <a:pos x="564" y="207"/>
                  </a:cxn>
                  <a:cxn ang="0">
                    <a:pos x="593" y="207"/>
                  </a:cxn>
                  <a:cxn ang="0">
                    <a:pos x="621" y="176"/>
                  </a:cxn>
                  <a:cxn ang="0">
                    <a:pos x="771" y="148"/>
                  </a:cxn>
                  <a:cxn ang="0">
                    <a:pos x="800" y="148"/>
                  </a:cxn>
                  <a:cxn ang="0">
                    <a:pos x="830" y="118"/>
                  </a:cxn>
                  <a:cxn ang="0">
                    <a:pos x="889" y="118"/>
                  </a:cxn>
                  <a:cxn ang="0">
                    <a:pos x="889" y="87"/>
                  </a:cxn>
                  <a:cxn ang="0">
                    <a:pos x="977" y="87"/>
                  </a:cxn>
                  <a:cxn ang="0">
                    <a:pos x="1007" y="57"/>
                  </a:cxn>
                  <a:cxn ang="0">
                    <a:pos x="1068" y="57"/>
                  </a:cxn>
                  <a:cxn ang="0">
                    <a:pos x="1096" y="30"/>
                  </a:cxn>
                  <a:cxn ang="0">
                    <a:pos x="1126" y="30"/>
                  </a:cxn>
                  <a:cxn ang="0">
                    <a:pos x="1156" y="0"/>
                  </a:cxn>
                </a:cxnLst>
                <a:rect l="0" t="0" r="r" b="b"/>
                <a:pathLst>
                  <a:path w="1156" h="1005">
                    <a:moveTo>
                      <a:pt x="0" y="947"/>
                    </a:moveTo>
                    <a:lnTo>
                      <a:pt x="89" y="947"/>
                    </a:lnTo>
                    <a:lnTo>
                      <a:pt x="207" y="977"/>
                    </a:lnTo>
                    <a:lnTo>
                      <a:pt x="296" y="977"/>
                    </a:lnTo>
                    <a:lnTo>
                      <a:pt x="327" y="1005"/>
                    </a:lnTo>
                    <a:lnTo>
                      <a:pt x="357" y="1005"/>
                    </a:lnTo>
                    <a:lnTo>
                      <a:pt x="357" y="977"/>
                    </a:lnTo>
                    <a:lnTo>
                      <a:pt x="475" y="859"/>
                    </a:lnTo>
                    <a:lnTo>
                      <a:pt x="475" y="828"/>
                    </a:lnTo>
                    <a:lnTo>
                      <a:pt x="503" y="798"/>
                    </a:lnTo>
                    <a:lnTo>
                      <a:pt x="503" y="768"/>
                    </a:lnTo>
                    <a:lnTo>
                      <a:pt x="564" y="768"/>
                    </a:lnTo>
                    <a:lnTo>
                      <a:pt x="593" y="740"/>
                    </a:lnTo>
                    <a:lnTo>
                      <a:pt x="712" y="740"/>
                    </a:lnTo>
                    <a:lnTo>
                      <a:pt x="741" y="710"/>
                    </a:lnTo>
                    <a:lnTo>
                      <a:pt x="741" y="680"/>
                    </a:lnTo>
                    <a:lnTo>
                      <a:pt x="771" y="650"/>
                    </a:lnTo>
                    <a:lnTo>
                      <a:pt x="771" y="621"/>
                    </a:lnTo>
                    <a:lnTo>
                      <a:pt x="830" y="561"/>
                    </a:lnTo>
                    <a:lnTo>
                      <a:pt x="859" y="561"/>
                    </a:lnTo>
                    <a:lnTo>
                      <a:pt x="800" y="503"/>
                    </a:lnTo>
                    <a:lnTo>
                      <a:pt x="771" y="443"/>
                    </a:lnTo>
                    <a:lnTo>
                      <a:pt x="741" y="413"/>
                    </a:lnTo>
                    <a:lnTo>
                      <a:pt x="741" y="385"/>
                    </a:lnTo>
                    <a:lnTo>
                      <a:pt x="712" y="355"/>
                    </a:lnTo>
                    <a:lnTo>
                      <a:pt x="682" y="355"/>
                    </a:lnTo>
                    <a:lnTo>
                      <a:pt x="652" y="325"/>
                    </a:lnTo>
                    <a:lnTo>
                      <a:pt x="652" y="294"/>
                    </a:lnTo>
                    <a:lnTo>
                      <a:pt x="564" y="207"/>
                    </a:lnTo>
                    <a:lnTo>
                      <a:pt x="593" y="207"/>
                    </a:lnTo>
                    <a:lnTo>
                      <a:pt x="621" y="176"/>
                    </a:lnTo>
                    <a:lnTo>
                      <a:pt x="771" y="148"/>
                    </a:lnTo>
                    <a:lnTo>
                      <a:pt x="800" y="148"/>
                    </a:lnTo>
                    <a:lnTo>
                      <a:pt x="830" y="118"/>
                    </a:lnTo>
                    <a:lnTo>
                      <a:pt x="889" y="118"/>
                    </a:lnTo>
                    <a:lnTo>
                      <a:pt x="889" y="87"/>
                    </a:lnTo>
                    <a:lnTo>
                      <a:pt x="977" y="87"/>
                    </a:lnTo>
                    <a:lnTo>
                      <a:pt x="1007" y="57"/>
                    </a:lnTo>
                    <a:lnTo>
                      <a:pt x="1068" y="57"/>
                    </a:lnTo>
                    <a:lnTo>
                      <a:pt x="1096" y="30"/>
                    </a:lnTo>
                    <a:lnTo>
                      <a:pt x="1126" y="30"/>
                    </a:lnTo>
                    <a:lnTo>
                      <a:pt x="1156" y="0"/>
                    </a:lnTo>
                  </a:path>
                </a:pathLst>
              </a:custGeom>
              <a:noFill/>
              <a:ln w="1588">
                <a:solidFill>
                  <a:srgbClr val="000000"/>
                </a:solidFill>
                <a:prstDash val="solid"/>
                <a:round/>
                <a:headEnd/>
                <a:tailEnd/>
              </a:ln>
            </p:spPr>
            <p:txBody>
              <a:bodyPr/>
              <a:lstStyle/>
              <a:p>
                <a:endParaRPr lang="en-GB"/>
              </a:p>
            </p:txBody>
          </p:sp>
          <p:sp>
            <p:nvSpPr>
              <p:cNvPr id="19733" name="Line 277"/>
              <p:cNvSpPr>
                <a:spLocks noChangeShapeType="1"/>
              </p:cNvSpPr>
              <p:nvPr/>
            </p:nvSpPr>
            <p:spPr bwMode="auto">
              <a:xfrm>
                <a:off x="5013" y="4251"/>
                <a:ext cx="1" cy="7"/>
              </a:xfrm>
              <a:prstGeom prst="line">
                <a:avLst/>
              </a:prstGeom>
              <a:noFill/>
              <a:ln w="1588">
                <a:solidFill>
                  <a:srgbClr val="000000"/>
                </a:solidFill>
                <a:round/>
                <a:headEnd/>
                <a:tailEnd/>
              </a:ln>
            </p:spPr>
            <p:txBody>
              <a:bodyPr/>
              <a:lstStyle/>
              <a:p>
                <a:endParaRPr lang="en-GB"/>
              </a:p>
            </p:txBody>
          </p:sp>
          <p:sp>
            <p:nvSpPr>
              <p:cNvPr id="19734" name="Freeform 278"/>
              <p:cNvSpPr>
                <a:spLocks/>
              </p:cNvSpPr>
              <p:nvPr/>
            </p:nvSpPr>
            <p:spPr bwMode="auto">
              <a:xfrm>
                <a:off x="5013" y="4251"/>
                <a:ext cx="7" cy="23"/>
              </a:xfrm>
              <a:custGeom>
                <a:avLst/>
                <a:gdLst/>
                <a:ahLst/>
                <a:cxnLst>
                  <a:cxn ang="0">
                    <a:pos x="0" y="0"/>
                  </a:cxn>
                  <a:cxn ang="0">
                    <a:pos x="29" y="27"/>
                  </a:cxn>
                  <a:cxn ang="0">
                    <a:pos x="0" y="57"/>
                  </a:cxn>
                  <a:cxn ang="0">
                    <a:pos x="0" y="88"/>
                  </a:cxn>
                </a:cxnLst>
                <a:rect l="0" t="0" r="r" b="b"/>
                <a:pathLst>
                  <a:path w="29" h="88">
                    <a:moveTo>
                      <a:pt x="0" y="0"/>
                    </a:moveTo>
                    <a:lnTo>
                      <a:pt x="29" y="27"/>
                    </a:lnTo>
                    <a:lnTo>
                      <a:pt x="0" y="57"/>
                    </a:lnTo>
                    <a:lnTo>
                      <a:pt x="0" y="88"/>
                    </a:lnTo>
                  </a:path>
                </a:pathLst>
              </a:custGeom>
              <a:noFill/>
              <a:ln w="1588">
                <a:solidFill>
                  <a:srgbClr val="000000"/>
                </a:solidFill>
                <a:prstDash val="solid"/>
                <a:round/>
                <a:headEnd/>
                <a:tailEnd/>
              </a:ln>
            </p:spPr>
            <p:txBody>
              <a:bodyPr/>
              <a:lstStyle/>
              <a:p>
                <a:endParaRPr lang="en-GB"/>
              </a:p>
            </p:txBody>
          </p:sp>
          <p:sp>
            <p:nvSpPr>
              <p:cNvPr id="19735" name="Freeform 279"/>
              <p:cNvSpPr>
                <a:spLocks/>
              </p:cNvSpPr>
              <p:nvPr/>
            </p:nvSpPr>
            <p:spPr bwMode="auto">
              <a:xfrm>
                <a:off x="5006" y="4274"/>
                <a:ext cx="7" cy="73"/>
              </a:xfrm>
              <a:custGeom>
                <a:avLst/>
                <a:gdLst/>
                <a:ahLst/>
                <a:cxnLst>
                  <a:cxn ang="0">
                    <a:pos x="0" y="295"/>
                  </a:cxn>
                  <a:cxn ang="0">
                    <a:pos x="30" y="267"/>
                  </a:cxn>
                  <a:cxn ang="0">
                    <a:pos x="0" y="237"/>
                  </a:cxn>
                  <a:cxn ang="0">
                    <a:pos x="0" y="207"/>
                  </a:cxn>
                  <a:cxn ang="0">
                    <a:pos x="30" y="176"/>
                  </a:cxn>
                  <a:cxn ang="0">
                    <a:pos x="30" y="0"/>
                  </a:cxn>
                </a:cxnLst>
                <a:rect l="0" t="0" r="r" b="b"/>
                <a:pathLst>
                  <a:path w="30" h="295">
                    <a:moveTo>
                      <a:pt x="0" y="295"/>
                    </a:moveTo>
                    <a:lnTo>
                      <a:pt x="30" y="267"/>
                    </a:lnTo>
                    <a:lnTo>
                      <a:pt x="0" y="237"/>
                    </a:lnTo>
                    <a:lnTo>
                      <a:pt x="0" y="207"/>
                    </a:lnTo>
                    <a:lnTo>
                      <a:pt x="30" y="176"/>
                    </a:lnTo>
                    <a:lnTo>
                      <a:pt x="30" y="0"/>
                    </a:lnTo>
                  </a:path>
                </a:pathLst>
              </a:custGeom>
              <a:noFill/>
              <a:ln w="1588">
                <a:solidFill>
                  <a:srgbClr val="000000"/>
                </a:solidFill>
                <a:prstDash val="solid"/>
                <a:round/>
                <a:headEnd/>
                <a:tailEnd/>
              </a:ln>
            </p:spPr>
            <p:txBody>
              <a:bodyPr/>
              <a:lstStyle/>
              <a:p>
                <a:endParaRPr lang="en-GB"/>
              </a:p>
            </p:txBody>
          </p:sp>
          <p:sp>
            <p:nvSpPr>
              <p:cNvPr id="19736" name="Freeform 280"/>
              <p:cNvSpPr>
                <a:spLocks/>
              </p:cNvSpPr>
              <p:nvPr/>
            </p:nvSpPr>
            <p:spPr bwMode="auto">
              <a:xfrm>
                <a:off x="5302" y="4037"/>
                <a:ext cx="467" cy="251"/>
              </a:xfrm>
              <a:custGeom>
                <a:avLst/>
                <a:gdLst/>
                <a:ahLst/>
                <a:cxnLst>
                  <a:cxn ang="0">
                    <a:pos x="0" y="0"/>
                  </a:cxn>
                  <a:cxn ang="0">
                    <a:pos x="88" y="0"/>
                  </a:cxn>
                  <a:cxn ang="0">
                    <a:pos x="119" y="30"/>
                  </a:cxn>
                  <a:cxn ang="0">
                    <a:pos x="238" y="30"/>
                  </a:cxn>
                  <a:cxn ang="0">
                    <a:pos x="295" y="57"/>
                  </a:cxn>
                  <a:cxn ang="0">
                    <a:pos x="356" y="57"/>
                  </a:cxn>
                  <a:cxn ang="0">
                    <a:pos x="533" y="148"/>
                  </a:cxn>
                  <a:cxn ang="0">
                    <a:pos x="563" y="176"/>
                  </a:cxn>
                  <a:cxn ang="0">
                    <a:pos x="623" y="207"/>
                  </a:cxn>
                  <a:cxn ang="0">
                    <a:pos x="681" y="266"/>
                  </a:cxn>
                  <a:cxn ang="0">
                    <a:pos x="711" y="266"/>
                  </a:cxn>
                  <a:cxn ang="0">
                    <a:pos x="741" y="294"/>
                  </a:cxn>
                  <a:cxn ang="0">
                    <a:pos x="800" y="325"/>
                  </a:cxn>
                  <a:cxn ang="0">
                    <a:pos x="830" y="325"/>
                  </a:cxn>
                  <a:cxn ang="0">
                    <a:pos x="860" y="355"/>
                  </a:cxn>
                  <a:cxn ang="0">
                    <a:pos x="979" y="413"/>
                  </a:cxn>
                  <a:cxn ang="0">
                    <a:pos x="1007" y="443"/>
                  </a:cxn>
                  <a:cxn ang="0">
                    <a:pos x="1037" y="503"/>
                  </a:cxn>
                  <a:cxn ang="0">
                    <a:pos x="1097" y="532"/>
                  </a:cxn>
                  <a:cxn ang="0">
                    <a:pos x="1155" y="591"/>
                  </a:cxn>
                  <a:cxn ang="0">
                    <a:pos x="1216" y="621"/>
                  </a:cxn>
                  <a:cxn ang="0">
                    <a:pos x="1244" y="650"/>
                  </a:cxn>
                  <a:cxn ang="0">
                    <a:pos x="1275" y="650"/>
                  </a:cxn>
                  <a:cxn ang="0">
                    <a:pos x="1332" y="710"/>
                  </a:cxn>
                  <a:cxn ang="0">
                    <a:pos x="1362" y="710"/>
                  </a:cxn>
                  <a:cxn ang="0">
                    <a:pos x="1541" y="886"/>
                  </a:cxn>
                  <a:cxn ang="0">
                    <a:pos x="1600" y="916"/>
                  </a:cxn>
                  <a:cxn ang="0">
                    <a:pos x="1688" y="1005"/>
                  </a:cxn>
                  <a:cxn ang="0">
                    <a:pos x="1867" y="1005"/>
                  </a:cxn>
                </a:cxnLst>
                <a:rect l="0" t="0" r="r" b="b"/>
                <a:pathLst>
                  <a:path w="1867" h="1005">
                    <a:moveTo>
                      <a:pt x="0" y="0"/>
                    </a:moveTo>
                    <a:lnTo>
                      <a:pt x="88" y="0"/>
                    </a:lnTo>
                    <a:lnTo>
                      <a:pt x="119" y="30"/>
                    </a:lnTo>
                    <a:lnTo>
                      <a:pt x="238" y="30"/>
                    </a:lnTo>
                    <a:lnTo>
                      <a:pt x="295" y="57"/>
                    </a:lnTo>
                    <a:lnTo>
                      <a:pt x="356" y="57"/>
                    </a:lnTo>
                    <a:lnTo>
                      <a:pt x="533" y="148"/>
                    </a:lnTo>
                    <a:lnTo>
                      <a:pt x="563" y="176"/>
                    </a:lnTo>
                    <a:lnTo>
                      <a:pt x="623" y="207"/>
                    </a:lnTo>
                    <a:lnTo>
                      <a:pt x="681" y="266"/>
                    </a:lnTo>
                    <a:lnTo>
                      <a:pt x="711" y="266"/>
                    </a:lnTo>
                    <a:lnTo>
                      <a:pt x="741" y="294"/>
                    </a:lnTo>
                    <a:lnTo>
                      <a:pt x="800" y="325"/>
                    </a:lnTo>
                    <a:lnTo>
                      <a:pt x="830" y="325"/>
                    </a:lnTo>
                    <a:lnTo>
                      <a:pt x="860" y="355"/>
                    </a:lnTo>
                    <a:lnTo>
                      <a:pt x="979" y="413"/>
                    </a:lnTo>
                    <a:lnTo>
                      <a:pt x="1007" y="443"/>
                    </a:lnTo>
                    <a:lnTo>
                      <a:pt x="1037" y="503"/>
                    </a:lnTo>
                    <a:lnTo>
                      <a:pt x="1097" y="532"/>
                    </a:lnTo>
                    <a:lnTo>
                      <a:pt x="1155" y="591"/>
                    </a:lnTo>
                    <a:lnTo>
                      <a:pt x="1216" y="621"/>
                    </a:lnTo>
                    <a:lnTo>
                      <a:pt x="1244" y="650"/>
                    </a:lnTo>
                    <a:lnTo>
                      <a:pt x="1275" y="650"/>
                    </a:lnTo>
                    <a:lnTo>
                      <a:pt x="1332" y="710"/>
                    </a:lnTo>
                    <a:lnTo>
                      <a:pt x="1362" y="710"/>
                    </a:lnTo>
                    <a:lnTo>
                      <a:pt x="1541" y="886"/>
                    </a:lnTo>
                    <a:lnTo>
                      <a:pt x="1600" y="916"/>
                    </a:lnTo>
                    <a:lnTo>
                      <a:pt x="1688" y="1005"/>
                    </a:lnTo>
                    <a:lnTo>
                      <a:pt x="1867" y="1005"/>
                    </a:lnTo>
                  </a:path>
                </a:pathLst>
              </a:custGeom>
              <a:noFill/>
              <a:ln w="1588">
                <a:solidFill>
                  <a:srgbClr val="000000"/>
                </a:solidFill>
                <a:prstDash val="solid"/>
                <a:round/>
                <a:headEnd/>
                <a:tailEnd/>
              </a:ln>
            </p:spPr>
            <p:txBody>
              <a:bodyPr/>
              <a:lstStyle/>
              <a:p>
                <a:endParaRPr lang="en-GB"/>
              </a:p>
            </p:txBody>
          </p:sp>
          <p:sp>
            <p:nvSpPr>
              <p:cNvPr id="19737" name="Freeform 281"/>
              <p:cNvSpPr>
                <a:spLocks/>
              </p:cNvSpPr>
              <p:nvPr/>
            </p:nvSpPr>
            <p:spPr bwMode="auto">
              <a:xfrm>
                <a:off x="5265" y="3933"/>
                <a:ext cx="45" cy="104"/>
              </a:xfrm>
              <a:custGeom>
                <a:avLst/>
                <a:gdLst/>
                <a:ahLst/>
                <a:cxnLst>
                  <a:cxn ang="0">
                    <a:pos x="149" y="416"/>
                  </a:cxn>
                  <a:cxn ang="0">
                    <a:pos x="180" y="385"/>
                  </a:cxn>
                  <a:cxn ang="0">
                    <a:pos x="180" y="327"/>
                  </a:cxn>
                  <a:cxn ang="0">
                    <a:pos x="149" y="327"/>
                  </a:cxn>
                  <a:cxn ang="0">
                    <a:pos x="119" y="355"/>
                  </a:cxn>
                  <a:cxn ang="0">
                    <a:pos x="119" y="327"/>
                  </a:cxn>
                  <a:cxn ang="0">
                    <a:pos x="89" y="297"/>
                  </a:cxn>
                  <a:cxn ang="0">
                    <a:pos x="119" y="297"/>
                  </a:cxn>
                  <a:cxn ang="0">
                    <a:pos x="119" y="267"/>
                  </a:cxn>
                  <a:cxn ang="0">
                    <a:pos x="89" y="209"/>
                  </a:cxn>
                  <a:cxn ang="0">
                    <a:pos x="61" y="119"/>
                  </a:cxn>
                  <a:cxn ang="0">
                    <a:pos x="30" y="90"/>
                  </a:cxn>
                  <a:cxn ang="0">
                    <a:pos x="30" y="30"/>
                  </a:cxn>
                  <a:cxn ang="0">
                    <a:pos x="0" y="0"/>
                  </a:cxn>
                </a:cxnLst>
                <a:rect l="0" t="0" r="r" b="b"/>
                <a:pathLst>
                  <a:path w="180" h="416">
                    <a:moveTo>
                      <a:pt x="149" y="416"/>
                    </a:moveTo>
                    <a:lnTo>
                      <a:pt x="180" y="385"/>
                    </a:lnTo>
                    <a:lnTo>
                      <a:pt x="180" y="327"/>
                    </a:lnTo>
                    <a:lnTo>
                      <a:pt x="149" y="327"/>
                    </a:lnTo>
                    <a:lnTo>
                      <a:pt x="119" y="355"/>
                    </a:lnTo>
                    <a:lnTo>
                      <a:pt x="119" y="327"/>
                    </a:lnTo>
                    <a:lnTo>
                      <a:pt x="89" y="297"/>
                    </a:lnTo>
                    <a:lnTo>
                      <a:pt x="119" y="297"/>
                    </a:lnTo>
                    <a:lnTo>
                      <a:pt x="119" y="267"/>
                    </a:lnTo>
                    <a:lnTo>
                      <a:pt x="89" y="209"/>
                    </a:lnTo>
                    <a:lnTo>
                      <a:pt x="61" y="119"/>
                    </a:lnTo>
                    <a:lnTo>
                      <a:pt x="30" y="90"/>
                    </a:lnTo>
                    <a:lnTo>
                      <a:pt x="30" y="30"/>
                    </a:lnTo>
                    <a:lnTo>
                      <a:pt x="0" y="0"/>
                    </a:lnTo>
                  </a:path>
                </a:pathLst>
              </a:custGeom>
              <a:noFill/>
              <a:ln w="1588">
                <a:solidFill>
                  <a:srgbClr val="000000"/>
                </a:solidFill>
                <a:prstDash val="solid"/>
                <a:round/>
                <a:headEnd/>
                <a:tailEnd/>
              </a:ln>
            </p:spPr>
            <p:txBody>
              <a:bodyPr/>
              <a:lstStyle/>
              <a:p>
                <a:endParaRPr lang="en-GB"/>
              </a:p>
            </p:txBody>
          </p:sp>
          <p:sp>
            <p:nvSpPr>
              <p:cNvPr id="19738" name="Freeform 282"/>
              <p:cNvSpPr>
                <a:spLocks/>
              </p:cNvSpPr>
              <p:nvPr/>
            </p:nvSpPr>
            <p:spPr bwMode="auto">
              <a:xfrm>
                <a:off x="5694" y="2882"/>
                <a:ext cx="75" cy="163"/>
              </a:xfrm>
              <a:custGeom>
                <a:avLst/>
                <a:gdLst/>
                <a:ahLst/>
                <a:cxnLst>
                  <a:cxn ang="0">
                    <a:pos x="298" y="0"/>
                  </a:cxn>
                  <a:cxn ang="0">
                    <a:pos x="238" y="0"/>
                  </a:cxn>
                  <a:cxn ang="0">
                    <a:pos x="238" y="30"/>
                  </a:cxn>
                  <a:cxn ang="0">
                    <a:pos x="209" y="0"/>
                  </a:cxn>
                  <a:cxn ang="0">
                    <a:pos x="179" y="0"/>
                  </a:cxn>
                  <a:cxn ang="0">
                    <a:pos x="179" y="30"/>
                  </a:cxn>
                  <a:cxn ang="0">
                    <a:pos x="149" y="0"/>
                  </a:cxn>
                  <a:cxn ang="0">
                    <a:pos x="119" y="0"/>
                  </a:cxn>
                  <a:cxn ang="0">
                    <a:pos x="149" y="30"/>
                  </a:cxn>
                  <a:cxn ang="0">
                    <a:pos x="149" y="149"/>
                  </a:cxn>
                  <a:cxn ang="0">
                    <a:pos x="119" y="178"/>
                  </a:cxn>
                  <a:cxn ang="0">
                    <a:pos x="119" y="237"/>
                  </a:cxn>
                  <a:cxn ang="0">
                    <a:pos x="91" y="267"/>
                  </a:cxn>
                  <a:cxn ang="0">
                    <a:pos x="91" y="297"/>
                  </a:cxn>
                  <a:cxn ang="0">
                    <a:pos x="61" y="267"/>
                  </a:cxn>
                  <a:cxn ang="0">
                    <a:pos x="61" y="297"/>
                  </a:cxn>
                  <a:cxn ang="0">
                    <a:pos x="0" y="355"/>
                  </a:cxn>
                  <a:cxn ang="0">
                    <a:pos x="0" y="415"/>
                  </a:cxn>
                  <a:cxn ang="0">
                    <a:pos x="31" y="444"/>
                  </a:cxn>
                  <a:cxn ang="0">
                    <a:pos x="91" y="444"/>
                  </a:cxn>
                  <a:cxn ang="0">
                    <a:pos x="119" y="474"/>
                  </a:cxn>
                  <a:cxn ang="0">
                    <a:pos x="119" y="503"/>
                  </a:cxn>
                  <a:cxn ang="0">
                    <a:pos x="179" y="503"/>
                  </a:cxn>
                  <a:cxn ang="0">
                    <a:pos x="179" y="533"/>
                  </a:cxn>
                  <a:cxn ang="0">
                    <a:pos x="209" y="562"/>
                  </a:cxn>
                  <a:cxn ang="0">
                    <a:pos x="209" y="592"/>
                  </a:cxn>
                  <a:cxn ang="0">
                    <a:pos x="268" y="653"/>
                  </a:cxn>
                </a:cxnLst>
                <a:rect l="0" t="0" r="r" b="b"/>
                <a:pathLst>
                  <a:path w="298" h="653">
                    <a:moveTo>
                      <a:pt x="298" y="0"/>
                    </a:moveTo>
                    <a:lnTo>
                      <a:pt x="238" y="0"/>
                    </a:lnTo>
                    <a:lnTo>
                      <a:pt x="238" y="30"/>
                    </a:lnTo>
                    <a:lnTo>
                      <a:pt x="209" y="0"/>
                    </a:lnTo>
                    <a:lnTo>
                      <a:pt x="179" y="0"/>
                    </a:lnTo>
                    <a:lnTo>
                      <a:pt x="179" y="30"/>
                    </a:lnTo>
                    <a:lnTo>
                      <a:pt x="149" y="0"/>
                    </a:lnTo>
                    <a:lnTo>
                      <a:pt x="119" y="0"/>
                    </a:lnTo>
                    <a:lnTo>
                      <a:pt x="149" y="30"/>
                    </a:lnTo>
                    <a:lnTo>
                      <a:pt x="149" y="149"/>
                    </a:lnTo>
                    <a:lnTo>
                      <a:pt x="119" y="178"/>
                    </a:lnTo>
                    <a:lnTo>
                      <a:pt x="119" y="237"/>
                    </a:lnTo>
                    <a:lnTo>
                      <a:pt x="91" y="267"/>
                    </a:lnTo>
                    <a:lnTo>
                      <a:pt x="91" y="297"/>
                    </a:lnTo>
                    <a:lnTo>
                      <a:pt x="61" y="267"/>
                    </a:lnTo>
                    <a:lnTo>
                      <a:pt x="61" y="297"/>
                    </a:lnTo>
                    <a:lnTo>
                      <a:pt x="0" y="355"/>
                    </a:lnTo>
                    <a:lnTo>
                      <a:pt x="0" y="415"/>
                    </a:lnTo>
                    <a:lnTo>
                      <a:pt x="31" y="444"/>
                    </a:lnTo>
                    <a:lnTo>
                      <a:pt x="91" y="444"/>
                    </a:lnTo>
                    <a:lnTo>
                      <a:pt x="119" y="474"/>
                    </a:lnTo>
                    <a:lnTo>
                      <a:pt x="119" y="503"/>
                    </a:lnTo>
                    <a:lnTo>
                      <a:pt x="179" y="503"/>
                    </a:lnTo>
                    <a:lnTo>
                      <a:pt x="179" y="533"/>
                    </a:lnTo>
                    <a:lnTo>
                      <a:pt x="209" y="562"/>
                    </a:lnTo>
                    <a:lnTo>
                      <a:pt x="209" y="592"/>
                    </a:lnTo>
                    <a:lnTo>
                      <a:pt x="268" y="653"/>
                    </a:lnTo>
                  </a:path>
                </a:pathLst>
              </a:custGeom>
              <a:noFill/>
              <a:ln w="1588">
                <a:solidFill>
                  <a:srgbClr val="000000"/>
                </a:solidFill>
                <a:prstDash val="solid"/>
                <a:round/>
                <a:headEnd/>
                <a:tailEnd/>
              </a:ln>
            </p:spPr>
            <p:txBody>
              <a:bodyPr/>
              <a:lstStyle/>
              <a:p>
                <a:endParaRPr lang="en-GB"/>
              </a:p>
            </p:txBody>
          </p:sp>
          <p:sp>
            <p:nvSpPr>
              <p:cNvPr id="19739" name="Freeform 283"/>
              <p:cNvSpPr>
                <a:spLocks/>
              </p:cNvSpPr>
              <p:nvPr/>
            </p:nvSpPr>
            <p:spPr bwMode="auto">
              <a:xfrm>
                <a:off x="5754" y="3045"/>
                <a:ext cx="7" cy="22"/>
              </a:xfrm>
              <a:custGeom>
                <a:avLst/>
                <a:gdLst/>
                <a:ahLst/>
                <a:cxnLst>
                  <a:cxn ang="0">
                    <a:pos x="30" y="0"/>
                  </a:cxn>
                  <a:cxn ang="0">
                    <a:pos x="0" y="27"/>
                  </a:cxn>
                  <a:cxn ang="0">
                    <a:pos x="0" y="57"/>
                  </a:cxn>
                  <a:cxn ang="0">
                    <a:pos x="30" y="88"/>
                  </a:cxn>
                  <a:cxn ang="0">
                    <a:pos x="30" y="0"/>
                  </a:cxn>
                </a:cxnLst>
                <a:rect l="0" t="0" r="r" b="b"/>
                <a:pathLst>
                  <a:path w="30" h="88">
                    <a:moveTo>
                      <a:pt x="30" y="0"/>
                    </a:moveTo>
                    <a:lnTo>
                      <a:pt x="0" y="27"/>
                    </a:lnTo>
                    <a:lnTo>
                      <a:pt x="0" y="57"/>
                    </a:lnTo>
                    <a:lnTo>
                      <a:pt x="30" y="88"/>
                    </a:lnTo>
                    <a:lnTo>
                      <a:pt x="30" y="0"/>
                    </a:lnTo>
                  </a:path>
                </a:pathLst>
              </a:custGeom>
              <a:noFill/>
              <a:ln w="1588">
                <a:solidFill>
                  <a:srgbClr val="000000"/>
                </a:solidFill>
                <a:prstDash val="solid"/>
                <a:round/>
                <a:headEnd/>
                <a:tailEnd/>
              </a:ln>
            </p:spPr>
            <p:txBody>
              <a:bodyPr/>
              <a:lstStyle/>
              <a:p>
                <a:endParaRPr lang="en-GB"/>
              </a:p>
            </p:txBody>
          </p:sp>
          <p:sp>
            <p:nvSpPr>
              <p:cNvPr id="19740" name="Freeform 284"/>
              <p:cNvSpPr>
                <a:spLocks/>
              </p:cNvSpPr>
              <p:nvPr/>
            </p:nvSpPr>
            <p:spPr bwMode="auto">
              <a:xfrm>
                <a:off x="5761" y="3037"/>
                <a:ext cx="15" cy="52"/>
              </a:xfrm>
              <a:custGeom>
                <a:avLst/>
                <a:gdLst/>
                <a:ahLst/>
                <a:cxnLst>
                  <a:cxn ang="0">
                    <a:pos x="0" y="31"/>
                  </a:cxn>
                  <a:cxn ang="0">
                    <a:pos x="0" y="0"/>
                  </a:cxn>
                  <a:cxn ang="0">
                    <a:pos x="30" y="0"/>
                  </a:cxn>
                  <a:cxn ang="0">
                    <a:pos x="30" y="119"/>
                  </a:cxn>
                  <a:cxn ang="0">
                    <a:pos x="0" y="149"/>
                  </a:cxn>
                  <a:cxn ang="0">
                    <a:pos x="30" y="177"/>
                  </a:cxn>
                  <a:cxn ang="0">
                    <a:pos x="60" y="177"/>
                  </a:cxn>
                  <a:cxn ang="0">
                    <a:pos x="30" y="206"/>
                  </a:cxn>
                </a:cxnLst>
                <a:rect l="0" t="0" r="r" b="b"/>
                <a:pathLst>
                  <a:path w="60" h="206">
                    <a:moveTo>
                      <a:pt x="0" y="31"/>
                    </a:moveTo>
                    <a:lnTo>
                      <a:pt x="0" y="0"/>
                    </a:lnTo>
                    <a:lnTo>
                      <a:pt x="30" y="0"/>
                    </a:lnTo>
                    <a:lnTo>
                      <a:pt x="30" y="119"/>
                    </a:lnTo>
                    <a:lnTo>
                      <a:pt x="0" y="149"/>
                    </a:lnTo>
                    <a:lnTo>
                      <a:pt x="30" y="177"/>
                    </a:lnTo>
                    <a:lnTo>
                      <a:pt x="60" y="177"/>
                    </a:lnTo>
                    <a:lnTo>
                      <a:pt x="30" y="206"/>
                    </a:lnTo>
                  </a:path>
                </a:pathLst>
              </a:custGeom>
              <a:noFill/>
              <a:ln w="1588">
                <a:solidFill>
                  <a:srgbClr val="000000"/>
                </a:solidFill>
                <a:prstDash val="solid"/>
                <a:round/>
                <a:headEnd/>
                <a:tailEnd/>
              </a:ln>
            </p:spPr>
            <p:txBody>
              <a:bodyPr/>
              <a:lstStyle/>
              <a:p>
                <a:endParaRPr lang="en-GB"/>
              </a:p>
            </p:txBody>
          </p:sp>
          <p:sp>
            <p:nvSpPr>
              <p:cNvPr id="19741" name="Freeform 285"/>
              <p:cNvSpPr>
                <a:spLocks/>
              </p:cNvSpPr>
              <p:nvPr/>
            </p:nvSpPr>
            <p:spPr bwMode="auto">
              <a:xfrm>
                <a:off x="5717" y="3208"/>
                <a:ext cx="52" cy="22"/>
              </a:xfrm>
              <a:custGeom>
                <a:avLst/>
                <a:gdLst/>
                <a:ahLst/>
                <a:cxnLst>
                  <a:cxn ang="0">
                    <a:pos x="207" y="88"/>
                  </a:cxn>
                  <a:cxn ang="0">
                    <a:pos x="177" y="88"/>
                  </a:cxn>
                  <a:cxn ang="0">
                    <a:pos x="147" y="59"/>
                  </a:cxn>
                  <a:cxn ang="0">
                    <a:pos x="118" y="59"/>
                  </a:cxn>
                  <a:cxn ang="0">
                    <a:pos x="88" y="29"/>
                  </a:cxn>
                  <a:cxn ang="0">
                    <a:pos x="88" y="0"/>
                  </a:cxn>
                  <a:cxn ang="0">
                    <a:pos x="0" y="0"/>
                  </a:cxn>
                </a:cxnLst>
                <a:rect l="0" t="0" r="r" b="b"/>
                <a:pathLst>
                  <a:path w="207" h="88">
                    <a:moveTo>
                      <a:pt x="207" y="88"/>
                    </a:moveTo>
                    <a:lnTo>
                      <a:pt x="177" y="88"/>
                    </a:lnTo>
                    <a:lnTo>
                      <a:pt x="147" y="59"/>
                    </a:lnTo>
                    <a:lnTo>
                      <a:pt x="118" y="59"/>
                    </a:lnTo>
                    <a:lnTo>
                      <a:pt x="88" y="29"/>
                    </a:lnTo>
                    <a:lnTo>
                      <a:pt x="88" y="0"/>
                    </a:lnTo>
                    <a:lnTo>
                      <a:pt x="0" y="0"/>
                    </a:lnTo>
                  </a:path>
                </a:pathLst>
              </a:custGeom>
              <a:noFill/>
              <a:ln w="1588">
                <a:solidFill>
                  <a:srgbClr val="000000"/>
                </a:solidFill>
                <a:prstDash val="solid"/>
                <a:round/>
                <a:headEnd/>
                <a:tailEnd/>
              </a:ln>
            </p:spPr>
            <p:txBody>
              <a:bodyPr/>
              <a:lstStyle/>
              <a:p>
                <a:endParaRPr lang="en-GB"/>
              </a:p>
            </p:txBody>
          </p:sp>
          <p:sp>
            <p:nvSpPr>
              <p:cNvPr id="19742" name="Freeform 286"/>
              <p:cNvSpPr>
                <a:spLocks/>
              </p:cNvSpPr>
              <p:nvPr/>
            </p:nvSpPr>
            <p:spPr bwMode="auto">
              <a:xfrm>
                <a:off x="5628" y="3208"/>
                <a:ext cx="111" cy="66"/>
              </a:xfrm>
              <a:custGeom>
                <a:avLst/>
                <a:gdLst/>
                <a:ahLst/>
                <a:cxnLst>
                  <a:cxn ang="0">
                    <a:pos x="356" y="0"/>
                  </a:cxn>
                  <a:cxn ang="0">
                    <a:pos x="326" y="29"/>
                  </a:cxn>
                  <a:cxn ang="0">
                    <a:pos x="296" y="29"/>
                  </a:cxn>
                  <a:cxn ang="0">
                    <a:pos x="296" y="88"/>
                  </a:cxn>
                  <a:cxn ang="0">
                    <a:pos x="326" y="88"/>
                  </a:cxn>
                  <a:cxn ang="0">
                    <a:pos x="326" y="118"/>
                  </a:cxn>
                  <a:cxn ang="0">
                    <a:pos x="356" y="148"/>
                  </a:cxn>
                  <a:cxn ang="0">
                    <a:pos x="384" y="148"/>
                  </a:cxn>
                  <a:cxn ang="0">
                    <a:pos x="444" y="206"/>
                  </a:cxn>
                  <a:cxn ang="0">
                    <a:pos x="444" y="236"/>
                  </a:cxn>
                  <a:cxn ang="0">
                    <a:pos x="414" y="266"/>
                  </a:cxn>
                  <a:cxn ang="0">
                    <a:pos x="384" y="266"/>
                  </a:cxn>
                  <a:cxn ang="0">
                    <a:pos x="356" y="236"/>
                  </a:cxn>
                  <a:cxn ang="0">
                    <a:pos x="326" y="236"/>
                  </a:cxn>
                  <a:cxn ang="0">
                    <a:pos x="296" y="206"/>
                  </a:cxn>
                  <a:cxn ang="0">
                    <a:pos x="265" y="236"/>
                  </a:cxn>
                  <a:cxn ang="0">
                    <a:pos x="237" y="236"/>
                  </a:cxn>
                  <a:cxn ang="0">
                    <a:pos x="207" y="206"/>
                  </a:cxn>
                  <a:cxn ang="0">
                    <a:pos x="178" y="206"/>
                  </a:cxn>
                  <a:cxn ang="0">
                    <a:pos x="178" y="179"/>
                  </a:cxn>
                  <a:cxn ang="0">
                    <a:pos x="147" y="179"/>
                  </a:cxn>
                  <a:cxn ang="0">
                    <a:pos x="119" y="148"/>
                  </a:cxn>
                  <a:cxn ang="0">
                    <a:pos x="28" y="148"/>
                  </a:cxn>
                  <a:cxn ang="0">
                    <a:pos x="0" y="179"/>
                  </a:cxn>
                </a:cxnLst>
                <a:rect l="0" t="0" r="r" b="b"/>
                <a:pathLst>
                  <a:path w="444" h="266">
                    <a:moveTo>
                      <a:pt x="356" y="0"/>
                    </a:moveTo>
                    <a:lnTo>
                      <a:pt x="326" y="29"/>
                    </a:lnTo>
                    <a:lnTo>
                      <a:pt x="296" y="29"/>
                    </a:lnTo>
                    <a:lnTo>
                      <a:pt x="296" y="88"/>
                    </a:lnTo>
                    <a:lnTo>
                      <a:pt x="326" y="88"/>
                    </a:lnTo>
                    <a:lnTo>
                      <a:pt x="326" y="118"/>
                    </a:lnTo>
                    <a:lnTo>
                      <a:pt x="356" y="148"/>
                    </a:lnTo>
                    <a:lnTo>
                      <a:pt x="384" y="148"/>
                    </a:lnTo>
                    <a:lnTo>
                      <a:pt x="444" y="206"/>
                    </a:lnTo>
                    <a:lnTo>
                      <a:pt x="444" y="236"/>
                    </a:lnTo>
                    <a:lnTo>
                      <a:pt x="414" y="266"/>
                    </a:lnTo>
                    <a:lnTo>
                      <a:pt x="384" y="266"/>
                    </a:lnTo>
                    <a:lnTo>
                      <a:pt x="356" y="236"/>
                    </a:lnTo>
                    <a:lnTo>
                      <a:pt x="326" y="236"/>
                    </a:lnTo>
                    <a:lnTo>
                      <a:pt x="296" y="206"/>
                    </a:lnTo>
                    <a:lnTo>
                      <a:pt x="265" y="236"/>
                    </a:lnTo>
                    <a:lnTo>
                      <a:pt x="237" y="236"/>
                    </a:lnTo>
                    <a:lnTo>
                      <a:pt x="207" y="206"/>
                    </a:lnTo>
                    <a:lnTo>
                      <a:pt x="178" y="206"/>
                    </a:lnTo>
                    <a:lnTo>
                      <a:pt x="178" y="179"/>
                    </a:lnTo>
                    <a:lnTo>
                      <a:pt x="147" y="179"/>
                    </a:lnTo>
                    <a:lnTo>
                      <a:pt x="119" y="148"/>
                    </a:lnTo>
                    <a:lnTo>
                      <a:pt x="28" y="148"/>
                    </a:lnTo>
                    <a:lnTo>
                      <a:pt x="0" y="179"/>
                    </a:lnTo>
                  </a:path>
                </a:pathLst>
              </a:custGeom>
              <a:noFill/>
              <a:ln w="1588">
                <a:solidFill>
                  <a:srgbClr val="000000"/>
                </a:solidFill>
                <a:prstDash val="solid"/>
                <a:round/>
                <a:headEnd/>
                <a:tailEnd/>
              </a:ln>
            </p:spPr>
            <p:txBody>
              <a:bodyPr/>
              <a:lstStyle/>
              <a:p>
                <a:endParaRPr lang="en-GB"/>
              </a:p>
            </p:txBody>
          </p:sp>
          <p:sp>
            <p:nvSpPr>
              <p:cNvPr id="19743" name="Freeform 287"/>
              <p:cNvSpPr>
                <a:spLocks/>
              </p:cNvSpPr>
              <p:nvPr/>
            </p:nvSpPr>
            <p:spPr bwMode="auto">
              <a:xfrm>
                <a:off x="5628" y="3252"/>
                <a:ext cx="133" cy="207"/>
              </a:xfrm>
              <a:custGeom>
                <a:avLst/>
                <a:gdLst/>
                <a:ahLst/>
                <a:cxnLst>
                  <a:cxn ang="0">
                    <a:pos x="0" y="0"/>
                  </a:cxn>
                  <a:cxn ang="0">
                    <a:pos x="0" y="27"/>
                  </a:cxn>
                  <a:cxn ang="0">
                    <a:pos x="28" y="27"/>
                  </a:cxn>
                  <a:cxn ang="0">
                    <a:pos x="28" y="57"/>
                  </a:cxn>
                  <a:cxn ang="0">
                    <a:pos x="0" y="57"/>
                  </a:cxn>
                  <a:cxn ang="0">
                    <a:pos x="58" y="118"/>
                  </a:cxn>
                  <a:cxn ang="0">
                    <a:pos x="119" y="118"/>
                  </a:cxn>
                  <a:cxn ang="0">
                    <a:pos x="178" y="175"/>
                  </a:cxn>
                  <a:cxn ang="0">
                    <a:pos x="119" y="236"/>
                  </a:cxn>
                  <a:cxn ang="0">
                    <a:pos x="147" y="264"/>
                  </a:cxn>
                  <a:cxn ang="0">
                    <a:pos x="147" y="294"/>
                  </a:cxn>
                  <a:cxn ang="0">
                    <a:pos x="207" y="325"/>
                  </a:cxn>
                  <a:cxn ang="0">
                    <a:pos x="237" y="325"/>
                  </a:cxn>
                  <a:cxn ang="0">
                    <a:pos x="237" y="355"/>
                  </a:cxn>
                  <a:cxn ang="0">
                    <a:pos x="296" y="355"/>
                  </a:cxn>
                  <a:cxn ang="0">
                    <a:pos x="296" y="443"/>
                  </a:cxn>
                  <a:cxn ang="0">
                    <a:pos x="207" y="443"/>
                  </a:cxn>
                  <a:cxn ang="0">
                    <a:pos x="237" y="473"/>
                  </a:cxn>
                  <a:cxn ang="0">
                    <a:pos x="265" y="473"/>
                  </a:cxn>
                  <a:cxn ang="0">
                    <a:pos x="326" y="531"/>
                  </a:cxn>
                  <a:cxn ang="0">
                    <a:pos x="356" y="531"/>
                  </a:cxn>
                  <a:cxn ang="0">
                    <a:pos x="414" y="591"/>
                  </a:cxn>
                  <a:cxn ang="0">
                    <a:pos x="474" y="591"/>
                  </a:cxn>
                  <a:cxn ang="0">
                    <a:pos x="503" y="620"/>
                  </a:cxn>
                  <a:cxn ang="0">
                    <a:pos x="474" y="650"/>
                  </a:cxn>
                  <a:cxn ang="0">
                    <a:pos x="533" y="709"/>
                  </a:cxn>
                  <a:cxn ang="0">
                    <a:pos x="503" y="709"/>
                  </a:cxn>
                  <a:cxn ang="0">
                    <a:pos x="503" y="798"/>
                  </a:cxn>
                  <a:cxn ang="0">
                    <a:pos x="533" y="828"/>
                  </a:cxn>
                </a:cxnLst>
                <a:rect l="0" t="0" r="r" b="b"/>
                <a:pathLst>
                  <a:path w="533" h="828">
                    <a:moveTo>
                      <a:pt x="0" y="0"/>
                    </a:moveTo>
                    <a:lnTo>
                      <a:pt x="0" y="27"/>
                    </a:lnTo>
                    <a:lnTo>
                      <a:pt x="28" y="27"/>
                    </a:lnTo>
                    <a:lnTo>
                      <a:pt x="28" y="57"/>
                    </a:lnTo>
                    <a:lnTo>
                      <a:pt x="0" y="57"/>
                    </a:lnTo>
                    <a:lnTo>
                      <a:pt x="58" y="118"/>
                    </a:lnTo>
                    <a:lnTo>
                      <a:pt x="119" y="118"/>
                    </a:lnTo>
                    <a:lnTo>
                      <a:pt x="178" y="175"/>
                    </a:lnTo>
                    <a:lnTo>
                      <a:pt x="119" y="236"/>
                    </a:lnTo>
                    <a:lnTo>
                      <a:pt x="147" y="264"/>
                    </a:lnTo>
                    <a:lnTo>
                      <a:pt x="147" y="294"/>
                    </a:lnTo>
                    <a:lnTo>
                      <a:pt x="207" y="325"/>
                    </a:lnTo>
                    <a:lnTo>
                      <a:pt x="237" y="325"/>
                    </a:lnTo>
                    <a:lnTo>
                      <a:pt x="237" y="355"/>
                    </a:lnTo>
                    <a:lnTo>
                      <a:pt x="296" y="355"/>
                    </a:lnTo>
                    <a:lnTo>
                      <a:pt x="296" y="443"/>
                    </a:lnTo>
                    <a:lnTo>
                      <a:pt x="207" y="443"/>
                    </a:lnTo>
                    <a:lnTo>
                      <a:pt x="237" y="473"/>
                    </a:lnTo>
                    <a:lnTo>
                      <a:pt x="265" y="473"/>
                    </a:lnTo>
                    <a:lnTo>
                      <a:pt x="326" y="531"/>
                    </a:lnTo>
                    <a:lnTo>
                      <a:pt x="356" y="531"/>
                    </a:lnTo>
                    <a:lnTo>
                      <a:pt x="414" y="591"/>
                    </a:lnTo>
                    <a:lnTo>
                      <a:pt x="474" y="591"/>
                    </a:lnTo>
                    <a:lnTo>
                      <a:pt x="503" y="620"/>
                    </a:lnTo>
                    <a:lnTo>
                      <a:pt x="474" y="650"/>
                    </a:lnTo>
                    <a:lnTo>
                      <a:pt x="533" y="709"/>
                    </a:lnTo>
                    <a:lnTo>
                      <a:pt x="503" y="709"/>
                    </a:lnTo>
                    <a:lnTo>
                      <a:pt x="503" y="798"/>
                    </a:lnTo>
                    <a:lnTo>
                      <a:pt x="533" y="828"/>
                    </a:lnTo>
                  </a:path>
                </a:pathLst>
              </a:custGeom>
              <a:noFill/>
              <a:ln w="1588">
                <a:solidFill>
                  <a:srgbClr val="000000"/>
                </a:solidFill>
                <a:prstDash val="solid"/>
                <a:round/>
                <a:headEnd/>
                <a:tailEnd/>
              </a:ln>
            </p:spPr>
            <p:txBody>
              <a:bodyPr/>
              <a:lstStyle/>
              <a:p>
                <a:endParaRPr lang="en-GB"/>
              </a:p>
            </p:txBody>
          </p:sp>
          <p:sp>
            <p:nvSpPr>
              <p:cNvPr id="19744" name="Freeform 288"/>
              <p:cNvSpPr>
                <a:spLocks/>
              </p:cNvSpPr>
              <p:nvPr/>
            </p:nvSpPr>
            <p:spPr bwMode="auto">
              <a:xfrm>
                <a:off x="5576" y="3385"/>
                <a:ext cx="82" cy="222"/>
              </a:xfrm>
              <a:custGeom>
                <a:avLst/>
                <a:gdLst/>
                <a:ahLst/>
                <a:cxnLst>
                  <a:cxn ang="0">
                    <a:pos x="326" y="887"/>
                  </a:cxn>
                  <a:cxn ang="0">
                    <a:pos x="326" y="829"/>
                  </a:cxn>
                  <a:cxn ang="0">
                    <a:pos x="296" y="799"/>
                  </a:cxn>
                  <a:cxn ang="0">
                    <a:pos x="265" y="799"/>
                  </a:cxn>
                  <a:cxn ang="0">
                    <a:pos x="265" y="741"/>
                  </a:cxn>
                  <a:cxn ang="0">
                    <a:pos x="235" y="710"/>
                  </a:cxn>
                  <a:cxn ang="0">
                    <a:pos x="235" y="680"/>
                  </a:cxn>
                  <a:cxn ang="0">
                    <a:pos x="207" y="653"/>
                  </a:cxn>
                  <a:cxn ang="0">
                    <a:pos x="147" y="653"/>
                  </a:cxn>
                  <a:cxn ang="0">
                    <a:pos x="147" y="562"/>
                  </a:cxn>
                  <a:cxn ang="0">
                    <a:pos x="178" y="534"/>
                  </a:cxn>
                  <a:cxn ang="0">
                    <a:pos x="178" y="474"/>
                  </a:cxn>
                  <a:cxn ang="0">
                    <a:pos x="147" y="474"/>
                  </a:cxn>
                  <a:cxn ang="0">
                    <a:pos x="119" y="444"/>
                  </a:cxn>
                  <a:cxn ang="0">
                    <a:pos x="147" y="416"/>
                  </a:cxn>
                  <a:cxn ang="0">
                    <a:pos x="119" y="416"/>
                  </a:cxn>
                  <a:cxn ang="0">
                    <a:pos x="119" y="325"/>
                  </a:cxn>
                  <a:cxn ang="0">
                    <a:pos x="58" y="267"/>
                  </a:cxn>
                  <a:cxn ang="0">
                    <a:pos x="89" y="237"/>
                  </a:cxn>
                  <a:cxn ang="0">
                    <a:pos x="89" y="207"/>
                  </a:cxn>
                  <a:cxn ang="0">
                    <a:pos x="58" y="178"/>
                  </a:cxn>
                  <a:cxn ang="0">
                    <a:pos x="28" y="178"/>
                  </a:cxn>
                  <a:cxn ang="0">
                    <a:pos x="28" y="149"/>
                  </a:cxn>
                  <a:cxn ang="0">
                    <a:pos x="0" y="119"/>
                  </a:cxn>
                  <a:cxn ang="0">
                    <a:pos x="119" y="119"/>
                  </a:cxn>
                  <a:cxn ang="0">
                    <a:pos x="119" y="30"/>
                  </a:cxn>
                  <a:cxn ang="0">
                    <a:pos x="147" y="0"/>
                  </a:cxn>
                  <a:cxn ang="0">
                    <a:pos x="178" y="0"/>
                  </a:cxn>
                </a:cxnLst>
                <a:rect l="0" t="0" r="r" b="b"/>
                <a:pathLst>
                  <a:path w="326" h="887">
                    <a:moveTo>
                      <a:pt x="326" y="887"/>
                    </a:moveTo>
                    <a:lnTo>
                      <a:pt x="326" y="829"/>
                    </a:lnTo>
                    <a:lnTo>
                      <a:pt x="296" y="799"/>
                    </a:lnTo>
                    <a:lnTo>
                      <a:pt x="265" y="799"/>
                    </a:lnTo>
                    <a:lnTo>
                      <a:pt x="265" y="741"/>
                    </a:lnTo>
                    <a:lnTo>
                      <a:pt x="235" y="710"/>
                    </a:lnTo>
                    <a:lnTo>
                      <a:pt x="235" y="680"/>
                    </a:lnTo>
                    <a:lnTo>
                      <a:pt x="207" y="653"/>
                    </a:lnTo>
                    <a:lnTo>
                      <a:pt x="147" y="653"/>
                    </a:lnTo>
                    <a:lnTo>
                      <a:pt x="147" y="562"/>
                    </a:lnTo>
                    <a:lnTo>
                      <a:pt x="178" y="534"/>
                    </a:lnTo>
                    <a:lnTo>
                      <a:pt x="178" y="474"/>
                    </a:lnTo>
                    <a:lnTo>
                      <a:pt x="147" y="474"/>
                    </a:lnTo>
                    <a:lnTo>
                      <a:pt x="119" y="444"/>
                    </a:lnTo>
                    <a:lnTo>
                      <a:pt x="147" y="416"/>
                    </a:lnTo>
                    <a:lnTo>
                      <a:pt x="119" y="416"/>
                    </a:lnTo>
                    <a:lnTo>
                      <a:pt x="119" y="325"/>
                    </a:lnTo>
                    <a:lnTo>
                      <a:pt x="58" y="267"/>
                    </a:lnTo>
                    <a:lnTo>
                      <a:pt x="89" y="237"/>
                    </a:lnTo>
                    <a:lnTo>
                      <a:pt x="89" y="207"/>
                    </a:lnTo>
                    <a:lnTo>
                      <a:pt x="58" y="178"/>
                    </a:lnTo>
                    <a:lnTo>
                      <a:pt x="28" y="178"/>
                    </a:lnTo>
                    <a:lnTo>
                      <a:pt x="28" y="149"/>
                    </a:lnTo>
                    <a:lnTo>
                      <a:pt x="0" y="119"/>
                    </a:lnTo>
                    <a:lnTo>
                      <a:pt x="119" y="119"/>
                    </a:lnTo>
                    <a:lnTo>
                      <a:pt x="119" y="30"/>
                    </a:lnTo>
                    <a:lnTo>
                      <a:pt x="147" y="0"/>
                    </a:lnTo>
                    <a:lnTo>
                      <a:pt x="178" y="0"/>
                    </a:lnTo>
                  </a:path>
                </a:pathLst>
              </a:custGeom>
              <a:noFill/>
              <a:ln w="1588">
                <a:solidFill>
                  <a:srgbClr val="000000"/>
                </a:solidFill>
                <a:prstDash val="solid"/>
                <a:round/>
                <a:headEnd/>
                <a:tailEnd/>
              </a:ln>
            </p:spPr>
            <p:txBody>
              <a:bodyPr/>
              <a:lstStyle/>
              <a:p>
                <a:endParaRPr lang="en-GB"/>
              </a:p>
            </p:txBody>
          </p:sp>
          <p:sp>
            <p:nvSpPr>
              <p:cNvPr id="19745" name="Freeform 289"/>
              <p:cNvSpPr>
                <a:spLocks/>
              </p:cNvSpPr>
              <p:nvPr/>
            </p:nvSpPr>
            <p:spPr bwMode="auto">
              <a:xfrm>
                <a:off x="5628" y="3385"/>
                <a:ext cx="111" cy="82"/>
              </a:xfrm>
              <a:custGeom>
                <a:avLst/>
                <a:gdLst/>
                <a:ahLst/>
                <a:cxnLst>
                  <a:cxn ang="0">
                    <a:pos x="444" y="325"/>
                  </a:cxn>
                  <a:cxn ang="0">
                    <a:pos x="437" y="318"/>
                  </a:cxn>
                  <a:cxn ang="0">
                    <a:pos x="414" y="297"/>
                  </a:cxn>
                  <a:cxn ang="0">
                    <a:pos x="384" y="267"/>
                  </a:cxn>
                  <a:cxn ang="0">
                    <a:pos x="384" y="237"/>
                  </a:cxn>
                  <a:cxn ang="0">
                    <a:pos x="356" y="207"/>
                  </a:cxn>
                  <a:cxn ang="0">
                    <a:pos x="356" y="178"/>
                  </a:cxn>
                  <a:cxn ang="0">
                    <a:pos x="296" y="149"/>
                  </a:cxn>
                  <a:cxn ang="0">
                    <a:pos x="296" y="60"/>
                  </a:cxn>
                  <a:cxn ang="0">
                    <a:pos x="237" y="60"/>
                  </a:cxn>
                  <a:cxn ang="0">
                    <a:pos x="207" y="89"/>
                  </a:cxn>
                  <a:cxn ang="0">
                    <a:pos x="178" y="89"/>
                  </a:cxn>
                  <a:cxn ang="0">
                    <a:pos x="147" y="60"/>
                  </a:cxn>
                  <a:cxn ang="0">
                    <a:pos x="119" y="60"/>
                  </a:cxn>
                  <a:cxn ang="0">
                    <a:pos x="119" y="30"/>
                  </a:cxn>
                  <a:cxn ang="0">
                    <a:pos x="89" y="0"/>
                  </a:cxn>
                  <a:cxn ang="0">
                    <a:pos x="28" y="0"/>
                  </a:cxn>
                  <a:cxn ang="0">
                    <a:pos x="0" y="30"/>
                  </a:cxn>
                </a:cxnLst>
                <a:rect l="0" t="0" r="r" b="b"/>
                <a:pathLst>
                  <a:path w="444" h="325">
                    <a:moveTo>
                      <a:pt x="444" y="325"/>
                    </a:moveTo>
                    <a:lnTo>
                      <a:pt x="437" y="318"/>
                    </a:lnTo>
                    <a:lnTo>
                      <a:pt x="414" y="297"/>
                    </a:lnTo>
                    <a:lnTo>
                      <a:pt x="384" y="267"/>
                    </a:lnTo>
                    <a:lnTo>
                      <a:pt x="384" y="237"/>
                    </a:lnTo>
                    <a:lnTo>
                      <a:pt x="356" y="207"/>
                    </a:lnTo>
                    <a:lnTo>
                      <a:pt x="356" y="178"/>
                    </a:lnTo>
                    <a:lnTo>
                      <a:pt x="296" y="149"/>
                    </a:lnTo>
                    <a:lnTo>
                      <a:pt x="296" y="60"/>
                    </a:lnTo>
                    <a:lnTo>
                      <a:pt x="237" y="60"/>
                    </a:lnTo>
                    <a:lnTo>
                      <a:pt x="207" y="89"/>
                    </a:lnTo>
                    <a:lnTo>
                      <a:pt x="178" y="89"/>
                    </a:lnTo>
                    <a:lnTo>
                      <a:pt x="147" y="60"/>
                    </a:lnTo>
                    <a:lnTo>
                      <a:pt x="119" y="60"/>
                    </a:lnTo>
                    <a:lnTo>
                      <a:pt x="119" y="30"/>
                    </a:lnTo>
                    <a:lnTo>
                      <a:pt x="89" y="0"/>
                    </a:lnTo>
                    <a:lnTo>
                      <a:pt x="28" y="0"/>
                    </a:lnTo>
                    <a:lnTo>
                      <a:pt x="0" y="30"/>
                    </a:lnTo>
                  </a:path>
                </a:pathLst>
              </a:custGeom>
              <a:noFill/>
              <a:ln w="1588">
                <a:solidFill>
                  <a:srgbClr val="000000"/>
                </a:solidFill>
                <a:prstDash val="solid"/>
                <a:round/>
                <a:headEnd/>
                <a:tailEnd/>
              </a:ln>
            </p:spPr>
            <p:txBody>
              <a:bodyPr/>
              <a:lstStyle/>
              <a:p>
                <a:endParaRPr lang="en-GB"/>
              </a:p>
            </p:txBody>
          </p:sp>
          <p:sp>
            <p:nvSpPr>
              <p:cNvPr id="19746" name="Freeform 290"/>
              <p:cNvSpPr>
                <a:spLocks/>
              </p:cNvSpPr>
              <p:nvPr/>
            </p:nvSpPr>
            <p:spPr bwMode="auto">
              <a:xfrm>
                <a:off x="5628" y="3393"/>
                <a:ext cx="111" cy="74"/>
              </a:xfrm>
              <a:custGeom>
                <a:avLst/>
                <a:gdLst/>
                <a:ahLst/>
                <a:cxnLst>
                  <a:cxn ang="0">
                    <a:pos x="0" y="0"/>
                  </a:cxn>
                  <a:cxn ang="0">
                    <a:pos x="0" y="30"/>
                  </a:cxn>
                  <a:cxn ang="0">
                    <a:pos x="28" y="30"/>
                  </a:cxn>
                  <a:cxn ang="0">
                    <a:pos x="58" y="59"/>
                  </a:cxn>
                  <a:cxn ang="0">
                    <a:pos x="58" y="89"/>
                  </a:cxn>
                  <a:cxn ang="0">
                    <a:pos x="119" y="148"/>
                  </a:cxn>
                  <a:cxn ang="0">
                    <a:pos x="147" y="148"/>
                  </a:cxn>
                  <a:cxn ang="0">
                    <a:pos x="178" y="177"/>
                  </a:cxn>
                  <a:cxn ang="0">
                    <a:pos x="207" y="237"/>
                  </a:cxn>
                  <a:cxn ang="0">
                    <a:pos x="265" y="237"/>
                  </a:cxn>
                  <a:cxn ang="0">
                    <a:pos x="296" y="267"/>
                  </a:cxn>
                  <a:cxn ang="0">
                    <a:pos x="384" y="267"/>
                  </a:cxn>
                  <a:cxn ang="0">
                    <a:pos x="414" y="295"/>
                  </a:cxn>
                  <a:cxn ang="0">
                    <a:pos x="444" y="295"/>
                  </a:cxn>
                </a:cxnLst>
                <a:rect l="0" t="0" r="r" b="b"/>
                <a:pathLst>
                  <a:path w="444" h="295">
                    <a:moveTo>
                      <a:pt x="0" y="0"/>
                    </a:moveTo>
                    <a:lnTo>
                      <a:pt x="0" y="30"/>
                    </a:lnTo>
                    <a:lnTo>
                      <a:pt x="28" y="30"/>
                    </a:lnTo>
                    <a:lnTo>
                      <a:pt x="58" y="59"/>
                    </a:lnTo>
                    <a:lnTo>
                      <a:pt x="58" y="89"/>
                    </a:lnTo>
                    <a:lnTo>
                      <a:pt x="119" y="148"/>
                    </a:lnTo>
                    <a:lnTo>
                      <a:pt x="147" y="148"/>
                    </a:lnTo>
                    <a:lnTo>
                      <a:pt x="178" y="177"/>
                    </a:lnTo>
                    <a:lnTo>
                      <a:pt x="207" y="237"/>
                    </a:lnTo>
                    <a:lnTo>
                      <a:pt x="265" y="237"/>
                    </a:lnTo>
                    <a:lnTo>
                      <a:pt x="296" y="267"/>
                    </a:lnTo>
                    <a:lnTo>
                      <a:pt x="384" y="267"/>
                    </a:lnTo>
                    <a:lnTo>
                      <a:pt x="414" y="295"/>
                    </a:lnTo>
                    <a:lnTo>
                      <a:pt x="444" y="295"/>
                    </a:lnTo>
                  </a:path>
                </a:pathLst>
              </a:custGeom>
              <a:noFill/>
              <a:ln w="1588">
                <a:solidFill>
                  <a:srgbClr val="000000"/>
                </a:solidFill>
                <a:prstDash val="solid"/>
                <a:round/>
                <a:headEnd/>
                <a:tailEnd/>
              </a:ln>
            </p:spPr>
            <p:txBody>
              <a:bodyPr/>
              <a:lstStyle/>
              <a:p>
                <a:endParaRPr lang="en-GB"/>
              </a:p>
            </p:txBody>
          </p:sp>
          <p:sp>
            <p:nvSpPr>
              <p:cNvPr id="19747" name="Freeform 291"/>
              <p:cNvSpPr>
                <a:spLocks/>
              </p:cNvSpPr>
              <p:nvPr/>
            </p:nvSpPr>
            <p:spPr bwMode="auto">
              <a:xfrm>
                <a:off x="5621" y="3385"/>
                <a:ext cx="7" cy="8"/>
              </a:xfrm>
              <a:custGeom>
                <a:avLst/>
                <a:gdLst/>
                <a:ahLst/>
                <a:cxnLst>
                  <a:cxn ang="0">
                    <a:pos x="29" y="30"/>
                  </a:cxn>
                  <a:cxn ang="0">
                    <a:pos x="29" y="0"/>
                  </a:cxn>
                  <a:cxn ang="0">
                    <a:pos x="0" y="0"/>
                  </a:cxn>
                </a:cxnLst>
                <a:rect l="0" t="0" r="r" b="b"/>
                <a:pathLst>
                  <a:path w="29" h="30">
                    <a:moveTo>
                      <a:pt x="29" y="30"/>
                    </a:moveTo>
                    <a:lnTo>
                      <a:pt x="29" y="0"/>
                    </a:lnTo>
                    <a:lnTo>
                      <a:pt x="0" y="0"/>
                    </a:lnTo>
                  </a:path>
                </a:pathLst>
              </a:custGeom>
              <a:noFill/>
              <a:ln w="1588">
                <a:solidFill>
                  <a:srgbClr val="000000"/>
                </a:solidFill>
                <a:prstDash val="solid"/>
                <a:round/>
                <a:headEnd/>
                <a:tailEnd/>
              </a:ln>
            </p:spPr>
            <p:txBody>
              <a:bodyPr/>
              <a:lstStyle/>
              <a:p>
                <a:endParaRPr lang="en-GB"/>
              </a:p>
            </p:txBody>
          </p:sp>
          <p:sp>
            <p:nvSpPr>
              <p:cNvPr id="19748" name="Line 292"/>
              <p:cNvSpPr>
                <a:spLocks noChangeShapeType="1"/>
              </p:cNvSpPr>
              <p:nvPr/>
            </p:nvSpPr>
            <p:spPr bwMode="auto">
              <a:xfrm>
                <a:off x="5621" y="3385"/>
                <a:ext cx="7" cy="8"/>
              </a:xfrm>
              <a:prstGeom prst="line">
                <a:avLst/>
              </a:prstGeom>
              <a:noFill/>
              <a:ln w="1588">
                <a:solidFill>
                  <a:srgbClr val="000000"/>
                </a:solidFill>
                <a:round/>
                <a:headEnd/>
                <a:tailEnd/>
              </a:ln>
            </p:spPr>
            <p:txBody>
              <a:bodyPr/>
              <a:lstStyle/>
              <a:p>
                <a:endParaRPr lang="en-GB"/>
              </a:p>
            </p:txBody>
          </p:sp>
          <p:sp>
            <p:nvSpPr>
              <p:cNvPr id="19749" name="Freeform 293"/>
              <p:cNvSpPr>
                <a:spLocks/>
              </p:cNvSpPr>
              <p:nvPr/>
            </p:nvSpPr>
            <p:spPr bwMode="auto">
              <a:xfrm>
                <a:off x="5739" y="3459"/>
                <a:ext cx="22" cy="8"/>
              </a:xfrm>
              <a:custGeom>
                <a:avLst/>
                <a:gdLst/>
                <a:ahLst/>
                <a:cxnLst>
                  <a:cxn ang="0">
                    <a:pos x="89" y="0"/>
                  </a:cxn>
                  <a:cxn ang="0">
                    <a:pos x="0" y="0"/>
                  </a:cxn>
                  <a:cxn ang="0">
                    <a:pos x="0" y="28"/>
                  </a:cxn>
                </a:cxnLst>
                <a:rect l="0" t="0" r="r" b="b"/>
                <a:pathLst>
                  <a:path w="89" h="28">
                    <a:moveTo>
                      <a:pt x="89" y="0"/>
                    </a:moveTo>
                    <a:lnTo>
                      <a:pt x="0" y="0"/>
                    </a:lnTo>
                    <a:lnTo>
                      <a:pt x="0" y="28"/>
                    </a:lnTo>
                  </a:path>
                </a:pathLst>
              </a:custGeom>
              <a:noFill/>
              <a:ln w="1588">
                <a:solidFill>
                  <a:srgbClr val="000000"/>
                </a:solidFill>
                <a:prstDash val="solid"/>
                <a:round/>
                <a:headEnd/>
                <a:tailEnd/>
              </a:ln>
            </p:spPr>
            <p:txBody>
              <a:bodyPr/>
              <a:lstStyle/>
              <a:p>
                <a:endParaRPr lang="en-GB"/>
              </a:p>
            </p:txBody>
          </p:sp>
          <p:sp>
            <p:nvSpPr>
              <p:cNvPr id="19750" name="Line 294"/>
              <p:cNvSpPr>
                <a:spLocks noChangeShapeType="1"/>
              </p:cNvSpPr>
              <p:nvPr/>
            </p:nvSpPr>
            <p:spPr bwMode="auto">
              <a:xfrm flipV="1">
                <a:off x="5761" y="3452"/>
                <a:ext cx="8" cy="7"/>
              </a:xfrm>
              <a:prstGeom prst="line">
                <a:avLst/>
              </a:prstGeom>
              <a:noFill/>
              <a:ln w="1588">
                <a:solidFill>
                  <a:srgbClr val="000000"/>
                </a:solidFill>
                <a:round/>
                <a:headEnd/>
                <a:tailEnd/>
              </a:ln>
            </p:spPr>
            <p:txBody>
              <a:bodyPr/>
              <a:lstStyle/>
              <a:p>
                <a:endParaRPr lang="en-GB"/>
              </a:p>
            </p:txBody>
          </p:sp>
          <p:sp>
            <p:nvSpPr>
              <p:cNvPr id="19751" name="Freeform 295"/>
              <p:cNvSpPr>
                <a:spLocks/>
              </p:cNvSpPr>
              <p:nvPr/>
            </p:nvSpPr>
            <p:spPr bwMode="auto">
              <a:xfrm>
                <a:off x="5658" y="3607"/>
                <a:ext cx="125" cy="304"/>
              </a:xfrm>
              <a:custGeom>
                <a:avLst/>
                <a:gdLst/>
                <a:ahLst/>
                <a:cxnLst>
                  <a:cxn ang="0">
                    <a:pos x="444" y="1215"/>
                  </a:cxn>
                  <a:cxn ang="0">
                    <a:pos x="414" y="1185"/>
                  </a:cxn>
                  <a:cxn ang="0">
                    <a:pos x="384" y="1185"/>
                  </a:cxn>
                  <a:cxn ang="0">
                    <a:pos x="384" y="1156"/>
                  </a:cxn>
                  <a:cxn ang="0">
                    <a:pos x="295" y="1066"/>
                  </a:cxn>
                  <a:cxn ang="0">
                    <a:pos x="325" y="1066"/>
                  </a:cxn>
                  <a:cxn ang="0">
                    <a:pos x="325" y="1008"/>
                  </a:cxn>
                  <a:cxn ang="0">
                    <a:pos x="355" y="978"/>
                  </a:cxn>
                  <a:cxn ang="0">
                    <a:pos x="325" y="947"/>
                  </a:cxn>
                  <a:cxn ang="0">
                    <a:pos x="295" y="947"/>
                  </a:cxn>
                  <a:cxn ang="0">
                    <a:pos x="295" y="920"/>
                  </a:cxn>
                  <a:cxn ang="0">
                    <a:pos x="325" y="890"/>
                  </a:cxn>
                  <a:cxn ang="0">
                    <a:pos x="325" y="859"/>
                  </a:cxn>
                  <a:cxn ang="0">
                    <a:pos x="355" y="890"/>
                  </a:cxn>
                  <a:cxn ang="0">
                    <a:pos x="384" y="890"/>
                  </a:cxn>
                  <a:cxn ang="0">
                    <a:pos x="355" y="859"/>
                  </a:cxn>
                  <a:cxn ang="0">
                    <a:pos x="355" y="801"/>
                  </a:cxn>
                  <a:cxn ang="0">
                    <a:pos x="414" y="741"/>
                  </a:cxn>
                  <a:cxn ang="0">
                    <a:pos x="384" y="741"/>
                  </a:cxn>
                  <a:cxn ang="0">
                    <a:pos x="414" y="711"/>
                  </a:cxn>
                  <a:cxn ang="0">
                    <a:pos x="444" y="711"/>
                  </a:cxn>
                  <a:cxn ang="0">
                    <a:pos x="474" y="711"/>
                  </a:cxn>
                  <a:cxn ang="0">
                    <a:pos x="474" y="622"/>
                  </a:cxn>
                  <a:cxn ang="0">
                    <a:pos x="444" y="622"/>
                  </a:cxn>
                  <a:cxn ang="0">
                    <a:pos x="444" y="592"/>
                  </a:cxn>
                  <a:cxn ang="0">
                    <a:pos x="414" y="564"/>
                  </a:cxn>
                  <a:cxn ang="0">
                    <a:pos x="414" y="504"/>
                  </a:cxn>
                  <a:cxn ang="0">
                    <a:pos x="444" y="504"/>
                  </a:cxn>
                  <a:cxn ang="0">
                    <a:pos x="502" y="445"/>
                  </a:cxn>
                  <a:cxn ang="0">
                    <a:pos x="444" y="445"/>
                  </a:cxn>
                  <a:cxn ang="0">
                    <a:pos x="325" y="445"/>
                  </a:cxn>
                  <a:cxn ang="0">
                    <a:pos x="295" y="416"/>
                  </a:cxn>
                  <a:cxn ang="0">
                    <a:pos x="265" y="416"/>
                  </a:cxn>
                  <a:cxn ang="0">
                    <a:pos x="265" y="386"/>
                  </a:cxn>
                  <a:cxn ang="0">
                    <a:pos x="207" y="386"/>
                  </a:cxn>
                  <a:cxn ang="0">
                    <a:pos x="207" y="356"/>
                  </a:cxn>
                  <a:cxn ang="0">
                    <a:pos x="177" y="327"/>
                  </a:cxn>
                  <a:cxn ang="0">
                    <a:pos x="177" y="267"/>
                  </a:cxn>
                  <a:cxn ang="0">
                    <a:pos x="118" y="238"/>
                  </a:cxn>
                  <a:cxn ang="0">
                    <a:pos x="88" y="209"/>
                  </a:cxn>
                  <a:cxn ang="0">
                    <a:pos x="88" y="149"/>
                  </a:cxn>
                  <a:cxn ang="0">
                    <a:pos x="28" y="91"/>
                  </a:cxn>
                  <a:cxn ang="0">
                    <a:pos x="28" y="31"/>
                  </a:cxn>
                  <a:cxn ang="0">
                    <a:pos x="0" y="31"/>
                  </a:cxn>
                  <a:cxn ang="0">
                    <a:pos x="0" y="0"/>
                  </a:cxn>
                </a:cxnLst>
                <a:rect l="0" t="0" r="r" b="b"/>
                <a:pathLst>
                  <a:path w="502" h="1215">
                    <a:moveTo>
                      <a:pt x="444" y="1215"/>
                    </a:moveTo>
                    <a:lnTo>
                      <a:pt x="414" y="1185"/>
                    </a:lnTo>
                    <a:lnTo>
                      <a:pt x="384" y="1185"/>
                    </a:lnTo>
                    <a:lnTo>
                      <a:pt x="384" y="1156"/>
                    </a:lnTo>
                    <a:lnTo>
                      <a:pt x="295" y="1066"/>
                    </a:lnTo>
                    <a:lnTo>
                      <a:pt x="325" y="1066"/>
                    </a:lnTo>
                    <a:lnTo>
                      <a:pt x="325" y="1008"/>
                    </a:lnTo>
                    <a:lnTo>
                      <a:pt x="355" y="978"/>
                    </a:lnTo>
                    <a:lnTo>
                      <a:pt x="325" y="947"/>
                    </a:lnTo>
                    <a:lnTo>
                      <a:pt x="295" y="947"/>
                    </a:lnTo>
                    <a:lnTo>
                      <a:pt x="295" y="920"/>
                    </a:lnTo>
                    <a:lnTo>
                      <a:pt x="325" y="890"/>
                    </a:lnTo>
                    <a:lnTo>
                      <a:pt x="325" y="859"/>
                    </a:lnTo>
                    <a:lnTo>
                      <a:pt x="355" y="890"/>
                    </a:lnTo>
                    <a:lnTo>
                      <a:pt x="384" y="890"/>
                    </a:lnTo>
                    <a:lnTo>
                      <a:pt x="355" y="859"/>
                    </a:lnTo>
                    <a:lnTo>
                      <a:pt x="355" y="801"/>
                    </a:lnTo>
                    <a:lnTo>
                      <a:pt x="414" y="741"/>
                    </a:lnTo>
                    <a:lnTo>
                      <a:pt x="384" y="741"/>
                    </a:lnTo>
                    <a:lnTo>
                      <a:pt x="414" y="711"/>
                    </a:lnTo>
                    <a:lnTo>
                      <a:pt x="444" y="711"/>
                    </a:lnTo>
                    <a:lnTo>
                      <a:pt x="474" y="711"/>
                    </a:lnTo>
                    <a:lnTo>
                      <a:pt x="474" y="622"/>
                    </a:lnTo>
                    <a:lnTo>
                      <a:pt x="444" y="622"/>
                    </a:lnTo>
                    <a:lnTo>
                      <a:pt x="444" y="592"/>
                    </a:lnTo>
                    <a:lnTo>
                      <a:pt x="414" y="564"/>
                    </a:lnTo>
                    <a:lnTo>
                      <a:pt x="414" y="504"/>
                    </a:lnTo>
                    <a:lnTo>
                      <a:pt x="444" y="504"/>
                    </a:lnTo>
                    <a:lnTo>
                      <a:pt x="502" y="445"/>
                    </a:lnTo>
                    <a:lnTo>
                      <a:pt x="444" y="445"/>
                    </a:lnTo>
                    <a:lnTo>
                      <a:pt x="325" y="445"/>
                    </a:lnTo>
                    <a:lnTo>
                      <a:pt x="295" y="416"/>
                    </a:lnTo>
                    <a:lnTo>
                      <a:pt x="265" y="416"/>
                    </a:lnTo>
                    <a:lnTo>
                      <a:pt x="265" y="386"/>
                    </a:lnTo>
                    <a:lnTo>
                      <a:pt x="207" y="386"/>
                    </a:lnTo>
                    <a:lnTo>
                      <a:pt x="207" y="356"/>
                    </a:lnTo>
                    <a:lnTo>
                      <a:pt x="177" y="327"/>
                    </a:lnTo>
                    <a:lnTo>
                      <a:pt x="177" y="267"/>
                    </a:lnTo>
                    <a:lnTo>
                      <a:pt x="118" y="238"/>
                    </a:lnTo>
                    <a:lnTo>
                      <a:pt x="88" y="209"/>
                    </a:lnTo>
                    <a:lnTo>
                      <a:pt x="88" y="149"/>
                    </a:lnTo>
                    <a:lnTo>
                      <a:pt x="28" y="91"/>
                    </a:lnTo>
                    <a:lnTo>
                      <a:pt x="28" y="31"/>
                    </a:lnTo>
                    <a:lnTo>
                      <a:pt x="0" y="31"/>
                    </a:lnTo>
                    <a:lnTo>
                      <a:pt x="0" y="0"/>
                    </a:lnTo>
                  </a:path>
                </a:pathLst>
              </a:custGeom>
              <a:noFill/>
              <a:ln w="1588">
                <a:solidFill>
                  <a:srgbClr val="000000"/>
                </a:solidFill>
                <a:prstDash val="solid"/>
                <a:round/>
                <a:headEnd/>
                <a:tailEnd/>
              </a:ln>
            </p:spPr>
            <p:txBody>
              <a:bodyPr/>
              <a:lstStyle/>
              <a:p>
                <a:endParaRPr lang="en-GB"/>
              </a:p>
            </p:txBody>
          </p:sp>
          <p:sp>
            <p:nvSpPr>
              <p:cNvPr id="19752" name="Freeform 296"/>
              <p:cNvSpPr>
                <a:spLocks/>
              </p:cNvSpPr>
              <p:nvPr/>
            </p:nvSpPr>
            <p:spPr bwMode="auto">
              <a:xfrm>
                <a:off x="3731" y="995"/>
                <a:ext cx="15" cy="15"/>
              </a:xfrm>
              <a:custGeom>
                <a:avLst/>
                <a:gdLst/>
                <a:ahLst/>
                <a:cxnLst>
                  <a:cxn ang="0">
                    <a:pos x="30" y="0"/>
                  </a:cxn>
                  <a:cxn ang="0">
                    <a:pos x="0" y="30"/>
                  </a:cxn>
                  <a:cxn ang="0">
                    <a:pos x="0" y="60"/>
                  </a:cxn>
                  <a:cxn ang="0">
                    <a:pos x="30" y="30"/>
                  </a:cxn>
                  <a:cxn ang="0">
                    <a:pos x="60" y="30"/>
                  </a:cxn>
                  <a:cxn ang="0">
                    <a:pos x="30" y="0"/>
                  </a:cxn>
                </a:cxnLst>
                <a:rect l="0" t="0" r="r" b="b"/>
                <a:pathLst>
                  <a:path w="60" h="60">
                    <a:moveTo>
                      <a:pt x="30" y="0"/>
                    </a:moveTo>
                    <a:lnTo>
                      <a:pt x="0" y="30"/>
                    </a:lnTo>
                    <a:lnTo>
                      <a:pt x="0" y="60"/>
                    </a:lnTo>
                    <a:lnTo>
                      <a:pt x="30" y="30"/>
                    </a:lnTo>
                    <a:lnTo>
                      <a:pt x="60" y="30"/>
                    </a:lnTo>
                    <a:lnTo>
                      <a:pt x="30" y="0"/>
                    </a:lnTo>
                  </a:path>
                </a:pathLst>
              </a:custGeom>
              <a:noFill/>
              <a:ln w="1588">
                <a:solidFill>
                  <a:srgbClr val="000000"/>
                </a:solidFill>
                <a:prstDash val="solid"/>
                <a:round/>
                <a:headEnd/>
                <a:tailEnd/>
              </a:ln>
            </p:spPr>
            <p:txBody>
              <a:bodyPr/>
              <a:lstStyle/>
              <a:p>
                <a:endParaRPr lang="en-GB"/>
              </a:p>
            </p:txBody>
          </p:sp>
          <p:sp>
            <p:nvSpPr>
              <p:cNvPr id="19753" name="Freeform 297"/>
              <p:cNvSpPr>
                <a:spLocks/>
              </p:cNvSpPr>
              <p:nvPr/>
            </p:nvSpPr>
            <p:spPr bwMode="auto">
              <a:xfrm>
                <a:off x="3739" y="973"/>
                <a:ext cx="29" cy="37"/>
              </a:xfrm>
              <a:custGeom>
                <a:avLst/>
                <a:gdLst/>
                <a:ahLst/>
                <a:cxnLst>
                  <a:cxn ang="0">
                    <a:pos x="0" y="88"/>
                  </a:cxn>
                  <a:cxn ang="0">
                    <a:pos x="0" y="58"/>
                  </a:cxn>
                  <a:cxn ang="0">
                    <a:pos x="30" y="30"/>
                  </a:cxn>
                  <a:cxn ang="0">
                    <a:pos x="30" y="58"/>
                  </a:cxn>
                  <a:cxn ang="0">
                    <a:pos x="61" y="30"/>
                  </a:cxn>
                  <a:cxn ang="0">
                    <a:pos x="88" y="30"/>
                  </a:cxn>
                  <a:cxn ang="0">
                    <a:pos x="88" y="0"/>
                  </a:cxn>
                  <a:cxn ang="0">
                    <a:pos x="118" y="30"/>
                  </a:cxn>
                  <a:cxn ang="0">
                    <a:pos x="118" y="148"/>
                  </a:cxn>
                </a:cxnLst>
                <a:rect l="0" t="0" r="r" b="b"/>
                <a:pathLst>
                  <a:path w="118" h="148">
                    <a:moveTo>
                      <a:pt x="0" y="88"/>
                    </a:moveTo>
                    <a:lnTo>
                      <a:pt x="0" y="58"/>
                    </a:lnTo>
                    <a:lnTo>
                      <a:pt x="30" y="30"/>
                    </a:lnTo>
                    <a:lnTo>
                      <a:pt x="30" y="58"/>
                    </a:lnTo>
                    <a:lnTo>
                      <a:pt x="61" y="30"/>
                    </a:lnTo>
                    <a:lnTo>
                      <a:pt x="88" y="30"/>
                    </a:lnTo>
                    <a:lnTo>
                      <a:pt x="88" y="0"/>
                    </a:lnTo>
                    <a:lnTo>
                      <a:pt x="118" y="30"/>
                    </a:lnTo>
                    <a:lnTo>
                      <a:pt x="118" y="148"/>
                    </a:lnTo>
                  </a:path>
                </a:pathLst>
              </a:custGeom>
              <a:noFill/>
              <a:ln w="1588">
                <a:solidFill>
                  <a:srgbClr val="000000"/>
                </a:solidFill>
                <a:prstDash val="solid"/>
                <a:round/>
                <a:headEnd/>
                <a:tailEnd/>
              </a:ln>
            </p:spPr>
            <p:txBody>
              <a:bodyPr/>
              <a:lstStyle/>
              <a:p>
                <a:endParaRPr lang="en-GB"/>
              </a:p>
            </p:txBody>
          </p:sp>
          <p:sp>
            <p:nvSpPr>
              <p:cNvPr id="19754" name="Freeform 298"/>
              <p:cNvSpPr>
                <a:spLocks/>
              </p:cNvSpPr>
              <p:nvPr/>
            </p:nvSpPr>
            <p:spPr bwMode="auto">
              <a:xfrm>
                <a:off x="3687" y="965"/>
                <a:ext cx="52" cy="30"/>
              </a:xfrm>
              <a:custGeom>
                <a:avLst/>
                <a:gdLst/>
                <a:ahLst/>
                <a:cxnLst>
                  <a:cxn ang="0">
                    <a:pos x="0" y="61"/>
                  </a:cxn>
                  <a:cxn ang="0">
                    <a:pos x="0" y="31"/>
                  </a:cxn>
                  <a:cxn ang="0">
                    <a:pos x="30" y="0"/>
                  </a:cxn>
                  <a:cxn ang="0">
                    <a:pos x="88" y="0"/>
                  </a:cxn>
                  <a:cxn ang="0">
                    <a:pos x="118" y="31"/>
                  </a:cxn>
                  <a:cxn ang="0">
                    <a:pos x="118" y="0"/>
                  </a:cxn>
                  <a:cxn ang="0">
                    <a:pos x="148" y="31"/>
                  </a:cxn>
                  <a:cxn ang="0">
                    <a:pos x="88" y="89"/>
                  </a:cxn>
                  <a:cxn ang="0">
                    <a:pos x="148" y="89"/>
                  </a:cxn>
                  <a:cxn ang="0">
                    <a:pos x="177" y="61"/>
                  </a:cxn>
                  <a:cxn ang="0">
                    <a:pos x="177" y="89"/>
                  </a:cxn>
                  <a:cxn ang="0">
                    <a:pos x="207" y="119"/>
                  </a:cxn>
                </a:cxnLst>
                <a:rect l="0" t="0" r="r" b="b"/>
                <a:pathLst>
                  <a:path w="207" h="119">
                    <a:moveTo>
                      <a:pt x="0" y="61"/>
                    </a:moveTo>
                    <a:lnTo>
                      <a:pt x="0" y="31"/>
                    </a:lnTo>
                    <a:lnTo>
                      <a:pt x="30" y="0"/>
                    </a:lnTo>
                    <a:lnTo>
                      <a:pt x="88" y="0"/>
                    </a:lnTo>
                    <a:lnTo>
                      <a:pt x="118" y="31"/>
                    </a:lnTo>
                    <a:lnTo>
                      <a:pt x="118" y="0"/>
                    </a:lnTo>
                    <a:lnTo>
                      <a:pt x="148" y="31"/>
                    </a:lnTo>
                    <a:lnTo>
                      <a:pt x="88" y="89"/>
                    </a:lnTo>
                    <a:lnTo>
                      <a:pt x="148" y="89"/>
                    </a:lnTo>
                    <a:lnTo>
                      <a:pt x="177" y="61"/>
                    </a:lnTo>
                    <a:lnTo>
                      <a:pt x="177" y="89"/>
                    </a:lnTo>
                    <a:lnTo>
                      <a:pt x="207" y="119"/>
                    </a:lnTo>
                  </a:path>
                </a:pathLst>
              </a:custGeom>
              <a:noFill/>
              <a:ln w="1588">
                <a:solidFill>
                  <a:srgbClr val="000000"/>
                </a:solidFill>
                <a:prstDash val="solid"/>
                <a:round/>
                <a:headEnd/>
                <a:tailEnd/>
              </a:ln>
            </p:spPr>
            <p:txBody>
              <a:bodyPr/>
              <a:lstStyle/>
              <a:p>
                <a:endParaRPr lang="en-GB"/>
              </a:p>
            </p:txBody>
          </p:sp>
          <p:sp>
            <p:nvSpPr>
              <p:cNvPr id="19755" name="Freeform 299"/>
              <p:cNvSpPr>
                <a:spLocks/>
              </p:cNvSpPr>
              <p:nvPr/>
            </p:nvSpPr>
            <p:spPr bwMode="auto">
              <a:xfrm>
                <a:off x="3768" y="965"/>
                <a:ext cx="82" cy="45"/>
              </a:xfrm>
              <a:custGeom>
                <a:avLst/>
                <a:gdLst/>
                <a:ahLst/>
                <a:cxnLst>
                  <a:cxn ang="0">
                    <a:pos x="0" y="179"/>
                  </a:cxn>
                  <a:cxn ang="0">
                    <a:pos x="31" y="149"/>
                  </a:cxn>
                  <a:cxn ang="0">
                    <a:pos x="61" y="149"/>
                  </a:cxn>
                  <a:cxn ang="0">
                    <a:pos x="61" y="119"/>
                  </a:cxn>
                  <a:cxn ang="0">
                    <a:pos x="119" y="61"/>
                  </a:cxn>
                  <a:cxn ang="0">
                    <a:pos x="150" y="89"/>
                  </a:cxn>
                  <a:cxn ang="0">
                    <a:pos x="150" y="61"/>
                  </a:cxn>
                  <a:cxn ang="0">
                    <a:pos x="207" y="61"/>
                  </a:cxn>
                  <a:cxn ang="0">
                    <a:pos x="179" y="31"/>
                  </a:cxn>
                  <a:cxn ang="0">
                    <a:pos x="238" y="0"/>
                  </a:cxn>
                  <a:cxn ang="0">
                    <a:pos x="238" y="31"/>
                  </a:cxn>
                  <a:cxn ang="0">
                    <a:pos x="268" y="61"/>
                  </a:cxn>
                  <a:cxn ang="0">
                    <a:pos x="326" y="61"/>
                  </a:cxn>
                </a:cxnLst>
                <a:rect l="0" t="0" r="r" b="b"/>
                <a:pathLst>
                  <a:path w="326" h="179">
                    <a:moveTo>
                      <a:pt x="0" y="179"/>
                    </a:moveTo>
                    <a:lnTo>
                      <a:pt x="31" y="149"/>
                    </a:lnTo>
                    <a:lnTo>
                      <a:pt x="61" y="149"/>
                    </a:lnTo>
                    <a:lnTo>
                      <a:pt x="61" y="119"/>
                    </a:lnTo>
                    <a:lnTo>
                      <a:pt x="119" y="61"/>
                    </a:lnTo>
                    <a:lnTo>
                      <a:pt x="150" y="89"/>
                    </a:lnTo>
                    <a:lnTo>
                      <a:pt x="150" y="61"/>
                    </a:lnTo>
                    <a:lnTo>
                      <a:pt x="207" y="61"/>
                    </a:lnTo>
                    <a:lnTo>
                      <a:pt x="179" y="31"/>
                    </a:lnTo>
                    <a:lnTo>
                      <a:pt x="238" y="0"/>
                    </a:lnTo>
                    <a:lnTo>
                      <a:pt x="238" y="31"/>
                    </a:lnTo>
                    <a:lnTo>
                      <a:pt x="268" y="61"/>
                    </a:lnTo>
                    <a:lnTo>
                      <a:pt x="326" y="61"/>
                    </a:lnTo>
                  </a:path>
                </a:pathLst>
              </a:custGeom>
              <a:noFill/>
              <a:ln w="1588">
                <a:solidFill>
                  <a:srgbClr val="000000"/>
                </a:solidFill>
                <a:prstDash val="solid"/>
                <a:round/>
                <a:headEnd/>
                <a:tailEnd/>
              </a:ln>
            </p:spPr>
            <p:txBody>
              <a:bodyPr/>
              <a:lstStyle/>
              <a:p>
                <a:endParaRPr lang="en-GB"/>
              </a:p>
            </p:txBody>
          </p:sp>
          <p:sp>
            <p:nvSpPr>
              <p:cNvPr id="19756" name="Freeform 300"/>
              <p:cNvSpPr>
                <a:spLocks/>
              </p:cNvSpPr>
              <p:nvPr/>
            </p:nvSpPr>
            <p:spPr bwMode="auto">
              <a:xfrm>
                <a:off x="3687" y="980"/>
                <a:ext cx="15" cy="30"/>
              </a:xfrm>
              <a:custGeom>
                <a:avLst/>
                <a:gdLst/>
                <a:ahLst/>
                <a:cxnLst>
                  <a:cxn ang="0">
                    <a:pos x="0" y="0"/>
                  </a:cxn>
                  <a:cxn ang="0">
                    <a:pos x="30" y="28"/>
                  </a:cxn>
                  <a:cxn ang="0">
                    <a:pos x="0" y="58"/>
                  </a:cxn>
                  <a:cxn ang="0">
                    <a:pos x="0" y="88"/>
                  </a:cxn>
                  <a:cxn ang="0">
                    <a:pos x="30" y="118"/>
                  </a:cxn>
                  <a:cxn ang="0">
                    <a:pos x="59" y="88"/>
                  </a:cxn>
                  <a:cxn ang="0">
                    <a:pos x="30" y="88"/>
                  </a:cxn>
                  <a:cxn ang="0">
                    <a:pos x="30" y="58"/>
                  </a:cxn>
                  <a:cxn ang="0">
                    <a:pos x="59" y="28"/>
                  </a:cxn>
                  <a:cxn ang="0">
                    <a:pos x="30" y="0"/>
                  </a:cxn>
                  <a:cxn ang="0">
                    <a:pos x="0" y="0"/>
                  </a:cxn>
                </a:cxnLst>
                <a:rect l="0" t="0" r="r" b="b"/>
                <a:pathLst>
                  <a:path w="59" h="118">
                    <a:moveTo>
                      <a:pt x="0" y="0"/>
                    </a:moveTo>
                    <a:lnTo>
                      <a:pt x="30" y="28"/>
                    </a:lnTo>
                    <a:lnTo>
                      <a:pt x="0" y="58"/>
                    </a:lnTo>
                    <a:lnTo>
                      <a:pt x="0" y="88"/>
                    </a:lnTo>
                    <a:lnTo>
                      <a:pt x="30" y="118"/>
                    </a:lnTo>
                    <a:lnTo>
                      <a:pt x="59" y="88"/>
                    </a:lnTo>
                    <a:lnTo>
                      <a:pt x="30" y="88"/>
                    </a:lnTo>
                    <a:lnTo>
                      <a:pt x="30" y="58"/>
                    </a:lnTo>
                    <a:lnTo>
                      <a:pt x="59" y="28"/>
                    </a:lnTo>
                    <a:lnTo>
                      <a:pt x="30" y="0"/>
                    </a:lnTo>
                    <a:lnTo>
                      <a:pt x="0" y="0"/>
                    </a:lnTo>
                  </a:path>
                </a:pathLst>
              </a:custGeom>
              <a:noFill/>
              <a:ln w="1588">
                <a:solidFill>
                  <a:srgbClr val="000000"/>
                </a:solidFill>
                <a:prstDash val="solid"/>
                <a:round/>
                <a:headEnd/>
                <a:tailEnd/>
              </a:ln>
            </p:spPr>
            <p:txBody>
              <a:bodyPr/>
              <a:lstStyle/>
              <a:p>
                <a:endParaRPr lang="en-GB"/>
              </a:p>
            </p:txBody>
          </p:sp>
          <p:sp>
            <p:nvSpPr>
              <p:cNvPr id="19757" name="Freeform 301"/>
              <p:cNvSpPr>
                <a:spLocks/>
              </p:cNvSpPr>
              <p:nvPr/>
            </p:nvSpPr>
            <p:spPr bwMode="auto">
              <a:xfrm>
                <a:off x="3642" y="980"/>
                <a:ext cx="45" cy="44"/>
              </a:xfrm>
              <a:custGeom>
                <a:avLst/>
                <a:gdLst/>
                <a:ahLst/>
                <a:cxnLst>
                  <a:cxn ang="0">
                    <a:pos x="0" y="177"/>
                  </a:cxn>
                  <a:cxn ang="0">
                    <a:pos x="30" y="146"/>
                  </a:cxn>
                  <a:cxn ang="0">
                    <a:pos x="30" y="118"/>
                  </a:cxn>
                  <a:cxn ang="0">
                    <a:pos x="59" y="118"/>
                  </a:cxn>
                  <a:cxn ang="0">
                    <a:pos x="118" y="177"/>
                  </a:cxn>
                  <a:cxn ang="0">
                    <a:pos x="118" y="146"/>
                  </a:cxn>
                  <a:cxn ang="0">
                    <a:pos x="148" y="146"/>
                  </a:cxn>
                  <a:cxn ang="0">
                    <a:pos x="118" y="118"/>
                  </a:cxn>
                  <a:cxn ang="0">
                    <a:pos x="118" y="88"/>
                  </a:cxn>
                  <a:cxn ang="0">
                    <a:pos x="59" y="88"/>
                  </a:cxn>
                  <a:cxn ang="0">
                    <a:pos x="118" y="28"/>
                  </a:cxn>
                  <a:cxn ang="0">
                    <a:pos x="148" y="58"/>
                  </a:cxn>
                  <a:cxn ang="0">
                    <a:pos x="148" y="0"/>
                  </a:cxn>
                  <a:cxn ang="0">
                    <a:pos x="178" y="0"/>
                  </a:cxn>
                </a:cxnLst>
                <a:rect l="0" t="0" r="r" b="b"/>
                <a:pathLst>
                  <a:path w="178" h="177">
                    <a:moveTo>
                      <a:pt x="0" y="177"/>
                    </a:moveTo>
                    <a:lnTo>
                      <a:pt x="30" y="146"/>
                    </a:lnTo>
                    <a:lnTo>
                      <a:pt x="30" y="118"/>
                    </a:lnTo>
                    <a:lnTo>
                      <a:pt x="59" y="118"/>
                    </a:lnTo>
                    <a:lnTo>
                      <a:pt x="118" y="177"/>
                    </a:lnTo>
                    <a:lnTo>
                      <a:pt x="118" y="146"/>
                    </a:lnTo>
                    <a:lnTo>
                      <a:pt x="148" y="146"/>
                    </a:lnTo>
                    <a:lnTo>
                      <a:pt x="118" y="118"/>
                    </a:lnTo>
                    <a:lnTo>
                      <a:pt x="118" y="88"/>
                    </a:lnTo>
                    <a:lnTo>
                      <a:pt x="59" y="88"/>
                    </a:lnTo>
                    <a:lnTo>
                      <a:pt x="118" y="28"/>
                    </a:lnTo>
                    <a:lnTo>
                      <a:pt x="148" y="58"/>
                    </a:lnTo>
                    <a:lnTo>
                      <a:pt x="148" y="0"/>
                    </a:lnTo>
                    <a:lnTo>
                      <a:pt x="178" y="0"/>
                    </a:lnTo>
                  </a:path>
                </a:pathLst>
              </a:custGeom>
              <a:noFill/>
              <a:ln w="1588">
                <a:solidFill>
                  <a:srgbClr val="000000"/>
                </a:solidFill>
                <a:prstDash val="solid"/>
                <a:round/>
                <a:headEnd/>
                <a:tailEnd/>
              </a:ln>
            </p:spPr>
            <p:txBody>
              <a:bodyPr/>
              <a:lstStyle/>
              <a:p>
                <a:endParaRPr lang="en-GB"/>
              </a:p>
            </p:txBody>
          </p:sp>
          <p:sp>
            <p:nvSpPr>
              <p:cNvPr id="19758" name="Freeform 302"/>
              <p:cNvSpPr>
                <a:spLocks/>
              </p:cNvSpPr>
              <p:nvPr/>
            </p:nvSpPr>
            <p:spPr bwMode="auto">
              <a:xfrm>
                <a:off x="3717" y="1017"/>
                <a:ext cx="7" cy="7"/>
              </a:xfrm>
              <a:custGeom>
                <a:avLst/>
                <a:gdLst/>
                <a:ahLst/>
                <a:cxnLst>
                  <a:cxn ang="0">
                    <a:pos x="0" y="31"/>
                  </a:cxn>
                  <a:cxn ang="0">
                    <a:pos x="30" y="31"/>
                  </a:cxn>
                  <a:cxn ang="0">
                    <a:pos x="0" y="0"/>
                  </a:cxn>
                  <a:cxn ang="0">
                    <a:pos x="0" y="31"/>
                  </a:cxn>
                </a:cxnLst>
                <a:rect l="0" t="0" r="r" b="b"/>
                <a:pathLst>
                  <a:path w="30" h="31">
                    <a:moveTo>
                      <a:pt x="0" y="31"/>
                    </a:moveTo>
                    <a:lnTo>
                      <a:pt x="30" y="31"/>
                    </a:lnTo>
                    <a:lnTo>
                      <a:pt x="0" y="0"/>
                    </a:lnTo>
                    <a:lnTo>
                      <a:pt x="0" y="31"/>
                    </a:lnTo>
                  </a:path>
                </a:pathLst>
              </a:custGeom>
              <a:noFill/>
              <a:ln w="1588">
                <a:solidFill>
                  <a:srgbClr val="000000"/>
                </a:solidFill>
                <a:prstDash val="solid"/>
                <a:round/>
                <a:headEnd/>
                <a:tailEnd/>
              </a:ln>
            </p:spPr>
            <p:txBody>
              <a:bodyPr/>
              <a:lstStyle/>
              <a:p>
                <a:endParaRPr lang="en-GB"/>
              </a:p>
            </p:txBody>
          </p:sp>
          <p:sp>
            <p:nvSpPr>
              <p:cNvPr id="19759" name="Freeform 303"/>
              <p:cNvSpPr>
                <a:spLocks/>
              </p:cNvSpPr>
              <p:nvPr/>
            </p:nvSpPr>
            <p:spPr bwMode="auto">
              <a:xfrm>
                <a:off x="3487" y="1002"/>
                <a:ext cx="155" cy="89"/>
              </a:xfrm>
              <a:custGeom>
                <a:avLst/>
                <a:gdLst/>
                <a:ahLst/>
                <a:cxnLst>
                  <a:cxn ang="0">
                    <a:pos x="294" y="325"/>
                  </a:cxn>
                  <a:cxn ang="0">
                    <a:pos x="237" y="325"/>
                  </a:cxn>
                  <a:cxn ang="0">
                    <a:pos x="237" y="295"/>
                  </a:cxn>
                  <a:cxn ang="0">
                    <a:pos x="176" y="355"/>
                  </a:cxn>
                  <a:cxn ang="0">
                    <a:pos x="176" y="295"/>
                  </a:cxn>
                  <a:cxn ang="0">
                    <a:pos x="118" y="355"/>
                  </a:cxn>
                  <a:cxn ang="0">
                    <a:pos x="57" y="355"/>
                  </a:cxn>
                  <a:cxn ang="0">
                    <a:pos x="87" y="325"/>
                  </a:cxn>
                  <a:cxn ang="0">
                    <a:pos x="57" y="325"/>
                  </a:cxn>
                  <a:cxn ang="0">
                    <a:pos x="27" y="355"/>
                  </a:cxn>
                  <a:cxn ang="0">
                    <a:pos x="0" y="355"/>
                  </a:cxn>
                  <a:cxn ang="0">
                    <a:pos x="0" y="325"/>
                  </a:cxn>
                  <a:cxn ang="0">
                    <a:pos x="27" y="325"/>
                  </a:cxn>
                  <a:cxn ang="0">
                    <a:pos x="27" y="295"/>
                  </a:cxn>
                  <a:cxn ang="0">
                    <a:pos x="57" y="295"/>
                  </a:cxn>
                  <a:cxn ang="0">
                    <a:pos x="87" y="267"/>
                  </a:cxn>
                  <a:cxn ang="0">
                    <a:pos x="57" y="237"/>
                  </a:cxn>
                  <a:cxn ang="0">
                    <a:pos x="87" y="237"/>
                  </a:cxn>
                  <a:cxn ang="0">
                    <a:pos x="118" y="207"/>
                  </a:cxn>
                  <a:cxn ang="0">
                    <a:pos x="118" y="177"/>
                  </a:cxn>
                  <a:cxn ang="0">
                    <a:pos x="176" y="177"/>
                  </a:cxn>
                  <a:cxn ang="0">
                    <a:pos x="176" y="237"/>
                  </a:cxn>
                  <a:cxn ang="0">
                    <a:pos x="146" y="267"/>
                  </a:cxn>
                  <a:cxn ang="0">
                    <a:pos x="146" y="295"/>
                  </a:cxn>
                  <a:cxn ang="0">
                    <a:pos x="207" y="237"/>
                  </a:cxn>
                  <a:cxn ang="0">
                    <a:pos x="237" y="237"/>
                  </a:cxn>
                  <a:cxn ang="0">
                    <a:pos x="237" y="207"/>
                  </a:cxn>
                  <a:cxn ang="0">
                    <a:pos x="325" y="207"/>
                  </a:cxn>
                  <a:cxn ang="0">
                    <a:pos x="325" y="267"/>
                  </a:cxn>
                  <a:cxn ang="0">
                    <a:pos x="383" y="267"/>
                  </a:cxn>
                  <a:cxn ang="0">
                    <a:pos x="414" y="237"/>
                  </a:cxn>
                  <a:cxn ang="0">
                    <a:pos x="383" y="237"/>
                  </a:cxn>
                  <a:cxn ang="0">
                    <a:pos x="414" y="207"/>
                  </a:cxn>
                  <a:cxn ang="0">
                    <a:pos x="444" y="207"/>
                  </a:cxn>
                  <a:cxn ang="0">
                    <a:pos x="444" y="237"/>
                  </a:cxn>
                  <a:cxn ang="0">
                    <a:pos x="473" y="237"/>
                  </a:cxn>
                  <a:cxn ang="0">
                    <a:pos x="501" y="207"/>
                  </a:cxn>
                  <a:cxn ang="0">
                    <a:pos x="562" y="237"/>
                  </a:cxn>
                  <a:cxn ang="0">
                    <a:pos x="532" y="207"/>
                  </a:cxn>
                  <a:cxn ang="0">
                    <a:pos x="562" y="207"/>
                  </a:cxn>
                  <a:cxn ang="0">
                    <a:pos x="532" y="177"/>
                  </a:cxn>
                  <a:cxn ang="0">
                    <a:pos x="532" y="148"/>
                  </a:cxn>
                  <a:cxn ang="0">
                    <a:pos x="562" y="148"/>
                  </a:cxn>
                  <a:cxn ang="0">
                    <a:pos x="592" y="119"/>
                  </a:cxn>
                  <a:cxn ang="0">
                    <a:pos x="473" y="119"/>
                  </a:cxn>
                  <a:cxn ang="0">
                    <a:pos x="444" y="148"/>
                  </a:cxn>
                  <a:cxn ang="0">
                    <a:pos x="414" y="148"/>
                  </a:cxn>
                  <a:cxn ang="0">
                    <a:pos x="383" y="119"/>
                  </a:cxn>
                  <a:cxn ang="0">
                    <a:pos x="444" y="119"/>
                  </a:cxn>
                  <a:cxn ang="0">
                    <a:pos x="414" y="89"/>
                  </a:cxn>
                  <a:cxn ang="0">
                    <a:pos x="414" y="58"/>
                  </a:cxn>
                  <a:cxn ang="0">
                    <a:pos x="473" y="58"/>
                  </a:cxn>
                  <a:cxn ang="0">
                    <a:pos x="473" y="30"/>
                  </a:cxn>
                  <a:cxn ang="0">
                    <a:pos x="444" y="30"/>
                  </a:cxn>
                  <a:cxn ang="0">
                    <a:pos x="473" y="0"/>
                  </a:cxn>
                  <a:cxn ang="0">
                    <a:pos x="501" y="30"/>
                  </a:cxn>
                  <a:cxn ang="0">
                    <a:pos x="532" y="30"/>
                  </a:cxn>
                  <a:cxn ang="0">
                    <a:pos x="532" y="0"/>
                  </a:cxn>
                  <a:cxn ang="0">
                    <a:pos x="592" y="30"/>
                  </a:cxn>
                  <a:cxn ang="0">
                    <a:pos x="621" y="30"/>
                  </a:cxn>
                  <a:cxn ang="0">
                    <a:pos x="621" y="89"/>
                  </a:cxn>
                </a:cxnLst>
                <a:rect l="0" t="0" r="r" b="b"/>
                <a:pathLst>
                  <a:path w="621" h="355">
                    <a:moveTo>
                      <a:pt x="294" y="325"/>
                    </a:moveTo>
                    <a:lnTo>
                      <a:pt x="237" y="325"/>
                    </a:lnTo>
                    <a:lnTo>
                      <a:pt x="237" y="295"/>
                    </a:lnTo>
                    <a:lnTo>
                      <a:pt x="176" y="355"/>
                    </a:lnTo>
                    <a:lnTo>
                      <a:pt x="176" y="295"/>
                    </a:lnTo>
                    <a:lnTo>
                      <a:pt x="118" y="355"/>
                    </a:lnTo>
                    <a:lnTo>
                      <a:pt x="57" y="355"/>
                    </a:lnTo>
                    <a:lnTo>
                      <a:pt x="87" y="325"/>
                    </a:lnTo>
                    <a:lnTo>
                      <a:pt x="57" y="325"/>
                    </a:lnTo>
                    <a:lnTo>
                      <a:pt x="27" y="355"/>
                    </a:lnTo>
                    <a:lnTo>
                      <a:pt x="0" y="355"/>
                    </a:lnTo>
                    <a:lnTo>
                      <a:pt x="0" y="325"/>
                    </a:lnTo>
                    <a:lnTo>
                      <a:pt x="27" y="325"/>
                    </a:lnTo>
                    <a:lnTo>
                      <a:pt x="27" y="295"/>
                    </a:lnTo>
                    <a:lnTo>
                      <a:pt x="57" y="295"/>
                    </a:lnTo>
                    <a:lnTo>
                      <a:pt x="87" y="267"/>
                    </a:lnTo>
                    <a:lnTo>
                      <a:pt x="57" y="237"/>
                    </a:lnTo>
                    <a:lnTo>
                      <a:pt x="87" y="237"/>
                    </a:lnTo>
                    <a:lnTo>
                      <a:pt x="118" y="207"/>
                    </a:lnTo>
                    <a:lnTo>
                      <a:pt x="118" y="177"/>
                    </a:lnTo>
                    <a:lnTo>
                      <a:pt x="176" y="177"/>
                    </a:lnTo>
                    <a:lnTo>
                      <a:pt x="176" y="237"/>
                    </a:lnTo>
                    <a:lnTo>
                      <a:pt x="146" y="267"/>
                    </a:lnTo>
                    <a:lnTo>
                      <a:pt x="146" y="295"/>
                    </a:lnTo>
                    <a:lnTo>
                      <a:pt x="207" y="237"/>
                    </a:lnTo>
                    <a:lnTo>
                      <a:pt x="237" y="237"/>
                    </a:lnTo>
                    <a:lnTo>
                      <a:pt x="237" y="207"/>
                    </a:lnTo>
                    <a:lnTo>
                      <a:pt x="325" y="207"/>
                    </a:lnTo>
                    <a:lnTo>
                      <a:pt x="325" y="267"/>
                    </a:lnTo>
                    <a:lnTo>
                      <a:pt x="383" y="267"/>
                    </a:lnTo>
                    <a:lnTo>
                      <a:pt x="414" y="237"/>
                    </a:lnTo>
                    <a:lnTo>
                      <a:pt x="383" y="237"/>
                    </a:lnTo>
                    <a:lnTo>
                      <a:pt x="414" y="207"/>
                    </a:lnTo>
                    <a:lnTo>
                      <a:pt x="444" y="207"/>
                    </a:lnTo>
                    <a:lnTo>
                      <a:pt x="444" y="237"/>
                    </a:lnTo>
                    <a:lnTo>
                      <a:pt x="473" y="237"/>
                    </a:lnTo>
                    <a:lnTo>
                      <a:pt x="501" y="207"/>
                    </a:lnTo>
                    <a:lnTo>
                      <a:pt x="562" y="237"/>
                    </a:lnTo>
                    <a:lnTo>
                      <a:pt x="532" y="207"/>
                    </a:lnTo>
                    <a:lnTo>
                      <a:pt x="562" y="207"/>
                    </a:lnTo>
                    <a:lnTo>
                      <a:pt x="532" y="177"/>
                    </a:lnTo>
                    <a:lnTo>
                      <a:pt x="532" y="148"/>
                    </a:lnTo>
                    <a:lnTo>
                      <a:pt x="562" y="148"/>
                    </a:lnTo>
                    <a:lnTo>
                      <a:pt x="592" y="119"/>
                    </a:lnTo>
                    <a:lnTo>
                      <a:pt x="473" y="119"/>
                    </a:lnTo>
                    <a:lnTo>
                      <a:pt x="444" y="148"/>
                    </a:lnTo>
                    <a:lnTo>
                      <a:pt x="414" y="148"/>
                    </a:lnTo>
                    <a:lnTo>
                      <a:pt x="383" y="119"/>
                    </a:lnTo>
                    <a:lnTo>
                      <a:pt x="444" y="119"/>
                    </a:lnTo>
                    <a:lnTo>
                      <a:pt x="414" y="89"/>
                    </a:lnTo>
                    <a:lnTo>
                      <a:pt x="414" y="58"/>
                    </a:lnTo>
                    <a:lnTo>
                      <a:pt x="473" y="58"/>
                    </a:lnTo>
                    <a:lnTo>
                      <a:pt x="473" y="30"/>
                    </a:lnTo>
                    <a:lnTo>
                      <a:pt x="444" y="30"/>
                    </a:lnTo>
                    <a:lnTo>
                      <a:pt x="473" y="0"/>
                    </a:lnTo>
                    <a:lnTo>
                      <a:pt x="501" y="30"/>
                    </a:lnTo>
                    <a:lnTo>
                      <a:pt x="532" y="30"/>
                    </a:lnTo>
                    <a:lnTo>
                      <a:pt x="532" y="0"/>
                    </a:lnTo>
                    <a:lnTo>
                      <a:pt x="592" y="30"/>
                    </a:lnTo>
                    <a:lnTo>
                      <a:pt x="621" y="30"/>
                    </a:lnTo>
                    <a:lnTo>
                      <a:pt x="621" y="89"/>
                    </a:lnTo>
                  </a:path>
                </a:pathLst>
              </a:custGeom>
              <a:noFill/>
              <a:ln w="1588">
                <a:solidFill>
                  <a:srgbClr val="000000"/>
                </a:solidFill>
                <a:prstDash val="solid"/>
                <a:round/>
                <a:headEnd/>
                <a:tailEnd/>
              </a:ln>
            </p:spPr>
            <p:txBody>
              <a:bodyPr/>
              <a:lstStyle/>
              <a:p>
                <a:endParaRPr lang="en-GB"/>
              </a:p>
            </p:txBody>
          </p:sp>
          <p:sp>
            <p:nvSpPr>
              <p:cNvPr id="19760" name="Freeform 304"/>
              <p:cNvSpPr>
                <a:spLocks/>
              </p:cNvSpPr>
              <p:nvPr/>
            </p:nvSpPr>
            <p:spPr bwMode="auto">
              <a:xfrm>
                <a:off x="3635" y="1024"/>
                <a:ext cx="15" cy="8"/>
              </a:xfrm>
              <a:custGeom>
                <a:avLst/>
                <a:gdLst/>
                <a:ahLst/>
                <a:cxnLst>
                  <a:cxn ang="0">
                    <a:pos x="29" y="0"/>
                  </a:cxn>
                  <a:cxn ang="0">
                    <a:pos x="0" y="0"/>
                  </a:cxn>
                  <a:cxn ang="0">
                    <a:pos x="29" y="30"/>
                  </a:cxn>
                  <a:cxn ang="0">
                    <a:pos x="59" y="30"/>
                  </a:cxn>
                  <a:cxn ang="0">
                    <a:pos x="29" y="0"/>
                  </a:cxn>
                </a:cxnLst>
                <a:rect l="0" t="0" r="r" b="b"/>
                <a:pathLst>
                  <a:path w="59" h="30">
                    <a:moveTo>
                      <a:pt x="29" y="0"/>
                    </a:moveTo>
                    <a:lnTo>
                      <a:pt x="0" y="0"/>
                    </a:lnTo>
                    <a:lnTo>
                      <a:pt x="29" y="30"/>
                    </a:lnTo>
                    <a:lnTo>
                      <a:pt x="59" y="30"/>
                    </a:lnTo>
                    <a:lnTo>
                      <a:pt x="29" y="0"/>
                    </a:lnTo>
                  </a:path>
                </a:pathLst>
              </a:custGeom>
              <a:noFill/>
              <a:ln w="1588">
                <a:solidFill>
                  <a:srgbClr val="000000"/>
                </a:solidFill>
                <a:prstDash val="solid"/>
                <a:round/>
                <a:headEnd/>
                <a:tailEnd/>
              </a:ln>
            </p:spPr>
            <p:txBody>
              <a:bodyPr/>
              <a:lstStyle/>
              <a:p>
                <a:endParaRPr lang="en-GB"/>
              </a:p>
            </p:txBody>
          </p:sp>
          <p:sp>
            <p:nvSpPr>
              <p:cNvPr id="19761" name="Freeform 305"/>
              <p:cNvSpPr>
                <a:spLocks/>
              </p:cNvSpPr>
              <p:nvPr/>
            </p:nvSpPr>
            <p:spPr bwMode="auto">
              <a:xfrm>
                <a:off x="3280" y="1039"/>
                <a:ext cx="510" cy="770"/>
              </a:xfrm>
              <a:custGeom>
                <a:avLst/>
                <a:gdLst/>
                <a:ahLst/>
                <a:cxnLst>
                  <a:cxn ang="0">
                    <a:pos x="1924" y="0"/>
                  </a:cxn>
                  <a:cxn ang="0">
                    <a:pos x="1985" y="59"/>
                  </a:cxn>
                  <a:cxn ang="0">
                    <a:pos x="1897" y="147"/>
                  </a:cxn>
                  <a:cxn ang="0">
                    <a:pos x="1954" y="177"/>
                  </a:cxn>
                  <a:cxn ang="0">
                    <a:pos x="1897" y="207"/>
                  </a:cxn>
                  <a:cxn ang="0">
                    <a:pos x="1510" y="147"/>
                  </a:cxn>
                  <a:cxn ang="0">
                    <a:pos x="1481" y="296"/>
                  </a:cxn>
                  <a:cxn ang="0">
                    <a:pos x="1362" y="266"/>
                  </a:cxn>
                  <a:cxn ang="0">
                    <a:pos x="1244" y="325"/>
                  </a:cxn>
                  <a:cxn ang="0">
                    <a:pos x="1185" y="414"/>
                  </a:cxn>
                  <a:cxn ang="0">
                    <a:pos x="1124" y="444"/>
                  </a:cxn>
                  <a:cxn ang="0">
                    <a:pos x="1124" y="502"/>
                  </a:cxn>
                  <a:cxn ang="0">
                    <a:pos x="1155" y="593"/>
                  </a:cxn>
                  <a:cxn ang="0">
                    <a:pos x="976" y="711"/>
                  </a:cxn>
                  <a:cxn ang="0">
                    <a:pos x="948" y="800"/>
                  </a:cxn>
                  <a:cxn ang="0">
                    <a:pos x="739" y="857"/>
                  </a:cxn>
                  <a:cxn ang="0">
                    <a:pos x="769" y="948"/>
                  </a:cxn>
                  <a:cxn ang="0">
                    <a:pos x="739" y="1095"/>
                  </a:cxn>
                  <a:cxn ang="0">
                    <a:pos x="562" y="1331"/>
                  </a:cxn>
                  <a:cxn ang="0">
                    <a:pos x="651" y="1361"/>
                  </a:cxn>
                  <a:cxn ang="0">
                    <a:pos x="622" y="1480"/>
                  </a:cxn>
                  <a:cxn ang="0">
                    <a:pos x="444" y="1450"/>
                  </a:cxn>
                  <a:cxn ang="0">
                    <a:pos x="355" y="1480"/>
                  </a:cxn>
                  <a:cxn ang="0">
                    <a:pos x="237" y="1568"/>
                  </a:cxn>
                  <a:cxn ang="0">
                    <a:pos x="207" y="1629"/>
                  </a:cxn>
                  <a:cxn ang="0">
                    <a:pos x="176" y="1686"/>
                  </a:cxn>
                  <a:cxn ang="0">
                    <a:pos x="237" y="1805"/>
                  </a:cxn>
                  <a:cxn ang="0">
                    <a:pos x="207" y="1865"/>
                  </a:cxn>
                  <a:cxn ang="0">
                    <a:pos x="237" y="1984"/>
                  </a:cxn>
                  <a:cxn ang="0">
                    <a:pos x="207" y="2190"/>
                  </a:cxn>
                  <a:cxn ang="0">
                    <a:pos x="355" y="2251"/>
                  </a:cxn>
                  <a:cxn ang="0">
                    <a:pos x="385" y="2338"/>
                  </a:cxn>
                  <a:cxn ang="0">
                    <a:pos x="355" y="2397"/>
                  </a:cxn>
                  <a:cxn ang="0">
                    <a:pos x="266" y="2488"/>
                  </a:cxn>
                  <a:cxn ang="0">
                    <a:pos x="325" y="2606"/>
                  </a:cxn>
                  <a:cxn ang="0">
                    <a:pos x="295" y="2694"/>
                  </a:cxn>
                  <a:cxn ang="0">
                    <a:pos x="148" y="2753"/>
                  </a:cxn>
                  <a:cxn ang="0">
                    <a:pos x="118" y="2842"/>
                  </a:cxn>
                  <a:cxn ang="0">
                    <a:pos x="148" y="2931"/>
                  </a:cxn>
                  <a:cxn ang="0">
                    <a:pos x="118" y="2990"/>
                  </a:cxn>
                  <a:cxn ang="0">
                    <a:pos x="88" y="3079"/>
                  </a:cxn>
                  <a:cxn ang="0">
                    <a:pos x="0" y="3019"/>
                  </a:cxn>
                </a:cxnLst>
                <a:rect l="0" t="0" r="r" b="b"/>
                <a:pathLst>
                  <a:path w="2043" h="3079">
                    <a:moveTo>
                      <a:pt x="2043" y="0"/>
                    </a:moveTo>
                    <a:lnTo>
                      <a:pt x="1924" y="0"/>
                    </a:lnTo>
                    <a:lnTo>
                      <a:pt x="1985" y="29"/>
                    </a:lnTo>
                    <a:lnTo>
                      <a:pt x="1985" y="59"/>
                    </a:lnTo>
                    <a:lnTo>
                      <a:pt x="1954" y="119"/>
                    </a:lnTo>
                    <a:lnTo>
                      <a:pt x="1897" y="147"/>
                    </a:lnTo>
                    <a:lnTo>
                      <a:pt x="1924" y="147"/>
                    </a:lnTo>
                    <a:lnTo>
                      <a:pt x="1954" y="177"/>
                    </a:lnTo>
                    <a:lnTo>
                      <a:pt x="1924" y="177"/>
                    </a:lnTo>
                    <a:lnTo>
                      <a:pt x="1897" y="207"/>
                    </a:lnTo>
                    <a:lnTo>
                      <a:pt x="1688" y="147"/>
                    </a:lnTo>
                    <a:lnTo>
                      <a:pt x="1510" y="147"/>
                    </a:lnTo>
                    <a:lnTo>
                      <a:pt x="1510" y="237"/>
                    </a:lnTo>
                    <a:lnTo>
                      <a:pt x="1481" y="296"/>
                    </a:lnTo>
                    <a:lnTo>
                      <a:pt x="1451" y="296"/>
                    </a:lnTo>
                    <a:lnTo>
                      <a:pt x="1362" y="266"/>
                    </a:lnTo>
                    <a:lnTo>
                      <a:pt x="1303" y="266"/>
                    </a:lnTo>
                    <a:lnTo>
                      <a:pt x="1244" y="325"/>
                    </a:lnTo>
                    <a:lnTo>
                      <a:pt x="1185" y="355"/>
                    </a:lnTo>
                    <a:lnTo>
                      <a:pt x="1185" y="414"/>
                    </a:lnTo>
                    <a:lnTo>
                      <a:pt x="1155" y="414"/>
                    </a:lnTo>
                    <a:lnTo>
                      <a:pt x="1124" y="444"/>
                    </a:lnTo>
                    <a:lnTo>
                      <a:pt x="1067" y="475"/>
                    </a:lnTo>
                    <a:lnTo>
                      <a:pt x="1124" y="502"/>
                    </a:lnTo>
                    <a:lnTo>
                      <a:pt x="1155" y="532"/>
                    </a:lnTo>
                    <a:lnTo>
                      <a:pt x="1155" y="593"/>
                    </a:lnTo>
                    <a:lnTo>
                      <a:pt x="1094" y="593"/>
                    </a:lnTo>
                    <a:lnTo>
                      <a:pt x="976" y="711"/>
                    </a:lnTo>
                    <a:lnTo>
                      <a:pt x="917" y="739"/>
                    </a:lnTo>
                    <a:lnTo>
                      <a:pt x="948" y="800"/>
                    </a:lnTo>
                    <a:lnTo>
                      <a:pt x="830" y="857"/>
                    </a:lnTo>
                    <a:lnTo>
                      <a:pt x="739" y="857"/>
                    </a:lnTo>
                    <a:lnTo>
                      <a:pt x="739" y="918"/>
                    </a:lnTo>
                    <a:lnTo>
                      <a:pt x="769" y="948"/>
                    </a:lnTo>
                    <a:lnTo>
                      <a:pt x="739" y="977"/>
                    </a:lnTo>
                    <a:lnTo>
                      <a:pt x="739" y="1095"/>
                    </a:lnTo>
                    <a:lnTo>
                      <a:pt x="532" y="1304"/>
                    </a:lnTo>
                    <a:lnTo>
                      <a:pt x="562" y="1331"/>
                    </a:lnTo>
                    <a:lnTo>
                      <a:pt x="622" y="1331"/>
                    </a:lnTo>
                    <a:lnTo>
                      <a:pt x="651" y="1361"/>
                    </a:lnTo>
                    <a:lnTo>
                      <a:pt x="651" y="1450"/>
                    </a:lnTo>
                    <a:lnTo>
                      <a:pt x="622" y="1480"/>
                    </a:lnTo>
                    <a:lnTo>
                      <a:pt x="503" y="1480"/>
                    </a:lnTo>
                    <a:lnTo>
                      <a:pt x="444" y="1450"/>
                    </a:lnTo>
                    <a:lnTo>
                      <a:pt x="414" y="1480"/>
                    </a:lnTo>
                    <a:lnTo>
                      <a:pt x="355" y="1480"/>
                    </a:lnTo>
                    <a:lnTo>
                      <a:pt x="295" y="1510"/>
                    </a:lnTo>
                    <a:lnTo>
                      <a:pt x="237" y="1568"/>
                    </a:lnTo>
                    <a:lnTo>
                      <a:pt x="237" y="1598"/>
                    </a:lnTo>
                    <a:lnTo>
                      <a:pt x="207" y="1629"/>
                    </a:lnTo>
                    <a:lnTo>
                      <a:pt x="207" y="1659"/>
                    </a:lnTo>
                    <a:lnTo>
                      <a:pt x="176" y="1686"/>
                    </a:lnTo>
                    <a:lnTo>
                      <a:pt x="176" y="1747"/>
                    </a:lnTo>
                    <a:lnTo>
                      <a:pt x="237" y="1805"/>
                    </a:lnTo>
                    <a:lnTo>
                      <a:pt x="176" y="1835"/>
                    </a:lnTo>
                    <a:lnTo>
                      <a:pt x="207" y="1865"/>
                    </a:lnTo>
                    <a:lnTo>
                      <a:pt x="207" y="1954"/>
                    </a:lnTo>
                    <a:lnTo>
                      <a:pt x="237" y="1984"/>
                    </a:lnTo>
                    <a:lnTo>
                      <a:pt x="237" y="2132"/>
                    </a:lnTo>
                    <a:lnTo>
                      <a:pt x="207" y="2190"/>
                    </a:lnTo>
                    <a:lnTo>
                      <a:pt x="266" y="2251"/>
                    </a:lnTo>
                    <a:lnTo>
                      <a:pt x="355" y="2251"/>
                    </a:lnTo>
                    <a:lnTo>
                      <a:pt x="385" y="2309"/>
                    </a:lnTo>
                    <a:lnTo>
                      <a:pt x="385" y="2338"/>
                    </a:lnTo>
                    <a:lnTo>
                      <a:pt x="355" y="2369"/>
                    </a:lnTo>
                    <a:lnTo>
                      <a:pt x="355" y="2397"/>
                    </a:lnTo>
                    <a:lnTo>
                      <a:pt x="266" y="2397"/>
                    </a:lnTo>
                    <a:lnTo>
                      <a:pt x="266" y="2488"/>
                    </a:lnTo>
                    <a:lnTo>
                      <a:pt x="325" y="2545"/>
                    </a:lnTo>
                    <a:lnTo>
                      <a:pt x="325" y="2606"/>
                    </a:lnTo>
                    <a:lnTo>
                      <a:pt x="295" y="2634"/>
                    </a:lnTo>
                    <a:lnTo>
                      <a:pt x="295" y="2694"/>
                    </a:lnTo>
                    <a:lnTo>
                      <a:pt x="237" y="2753"/>
                    </a:lnTo>
                    <a:lnTo>
                      <a:pt x="148" y="2753"/>
                    </a:lnTo>
                    <a:lnTo>
                      <a:pt x="148" y="2813"/>
                    </a:lnTo>
                    <a:lnTo>
                      <a:pt x="118" y="2842"/>
                    </a:lnTo>
                    <a:lnTo>
                      <a:pt x="118" y="2931"/>
                    </a:lnTo>
                    <a:lnTo>
                      <a:pt x="148" y="2931"/>
                    </a:lnTo>
                    <a:lnTo>
                      <a:pt x="148" y="2961"/>
                    </a:lnTo>
                    <a:lnTo>
                      <a:pt x="118" y="2990"/>
                    </a:lnTo>
                    <a:lnTo>
                      <a:pt x="118" y="3079"/>
                    </a:lnTo>
                    <a:lnTo>
                      <a:pt x="88" y="3079"/>
                    </a:lnTo>
                    <a:lnTo>
                      <a:pt x="30" y="3019"/>
                    </a:lnTo>
                    <a:lnTo>
                      <a:pt x="0" y="3019"/>
                    </a:lnTo>
                  </a:path>
                </a:pathLst>
              </a:custGeom>
              <a:noFill/>
              <a:ln w="1588">
                <a:solidFill>
                  <a:srgbClr val="000000"/>
                </a:solidFill>
                <a:prstDash val="solid"/>
                <a:round/>
                <a:headEnd/>
                <a:tailEnd/>
              </a:ln>
            </p:spPr>
            <p:txBody>
              <a:bodyPr/>
              <a:lstStyle/>
              <a:p>
                <a:endParaRPr lang="en-GB"/>
              </a:p>
            </p:txBody>
          </p:sp>
          <p:sp>
            <p:nvSpPr>
              <p:cNvPr id="19762" name="Freeform 306"/>
              <p:cNvSpPr>
                <a:spLocks/>
              </p:cNvSpPr>
              <p:nvPr/>
            </p:nvSpPr>
            <p:spPr bwMode="auto">
              <a:xfrm>
                <a:off x="3790" y="1039"/>
                <a:ext cx="223" cy="237"/>
              </a:xfrm>
              <a:custGeom>
                <a:avLst/>
                <a:gdLst/>
                <a:ahLst/>
                <a:cxnLst>
                  <a:cxn ang="0">
                    <a:pos x="890" y="948"/>
                  </a:cxn>
                  <a:cxn ang="0">
                    <a:pos x="830" y="888"/>
                  </a:cxn>
                  <a:cxn ang="0">
                    <a:pos x="830" y="857"/>
                  </a:cxn>
                  <a:cxn ang="0">
                    <a:pos x="802" y="829"/>
                  </a:cxn>
                  <a:cxn ang="0">
                    <a:pos x="741" y="800"/>
                  </a:cxn>
                  <a:cxn ang="0">
                    <a:pos x="741" y="770"/>
                  </a:cxn>
                  <a:cxn ang="0">
                    <a:pos x="802" y="711"/>
                  </a:cxn>
                  <a:cxn ang="0">
                    <a:pos x="802" y="621"/>
                  </a:cxn>
                  <a:cxn ang="0">
                    <a:pos x="741" y="593"/>
                  </a:cxn>
                  <a:cxn ang="0">
                    <a:pos x="741" y="563"/>
                  </a:cxn>
                  <a:cxn ang="0">
                    <a:pos x="683" y="532"/>
                  </a:cxn>
                  <a:cxn ang="0">
                    <a:pos x="711" y="502"/>
                  </a:cxn>
                  <a:cxn ang="0">
                    <a:pos x="741" y="502"/>
                  </a:cxn>
                  <a:cxn ang="0">
                    <a:pos x="741" y="475"/>
                  </a:cxn>
                  <a:cxn ang="0">
                    <a:pos x="683" y="475"/>
                  </a:cxn>
                  <a:cxn ang="0">
                    <a:pos x="653" y="444"/>
                  </a:cxn>
                  <a:cxn ang="0">
                    <a:pos x="683" y="414"/>
                  </a:cxn>
                  <a:cxn ang="0">
                    <a:pos x="653" y="384"/>
                  </a:cxn>
                  <a:cxn ang="0">
                    <a:pos x="653" y="355"/>
                  </a:cxn>
                  <a:cxn ang="0">
                    <a:pos x="683" y="325"/>
                  </a:cxn>
                  <a:cxn ang="0">
                    <a:pos x="653" y="296"/>
                  </a:cxn>
                  <a:cxn ang="0">
                    <a:pos x="623" y="296"/>
                  </a:cxn>
                  <a:cxn ang="0">
                    <a:pos x="623" y="266"/>
                  </a:cxn>
                  <a:cxn ang="0">
                    <a:pos x="564" y="266"/>
                  </a:cxn>
                  <a:cxn ang="0">
                    <a:pos x="564" y="237"/>
                  </a:cxn>
                  <a:cxn ang="0">
                    <a:pos x="534" y="207"/>
                  </a:cxn>
                  <a:cxn ang="0">
                    <a:pos x="504" y="207"/>
                  </a:cxn>
                  <a:cxn ang="0">
                    <a:pos x="475" y="177"/>
                  </a:cxn>
                  <a:cxn ang="0">
                    <a:pos x="327" y="177"/>
                  </a:cxn>
                  <a:cxn ang="0">
                    <a:pos x="268" y="119"/>
                  </a:cxn>
                  <a:cxn ang="0">
                    <a:pos x="209" y="119"/>
                  </a:cxn>
                  <a:cxn ang="0">
                    <a:pos x="179" y="89"/>
                  </a:cxn>
                  <a:cxn ang="0">
                    <a:pos x="149" y="89"/>
                  </a:cxn>
                  <a:cxn ang="0">
                    <a:pos x="118" y="59"/>
                  </a:cxn>
                  <a:cxn ang="0">
                    <a:pos x="90" y="59"/>
                  </a:cxn>
                  <a:cxn ang="0">
                    <a:pos x="61" y="29"/>
                  </a:cxn>
                  <a:cxn ang="0">
                    <a:pos x="30" y="29"/>
                  </a:cxn>
                  <a:cxn ang="0">
                    <a:pos x="30" y="0"/>
                  </a:cxn>
                  <a:cxn ang="0">
                    <a:pos x="0" y="0"/>
                  </a:cxn>
                </a:cxnLst>
                <a:rect l="0" t="0" r="r" b="b"/>
                <a:pathLst>
                  <a:path w="890" h="948">
                    <a:moveTo>
                      <a:pt x="890" y="948"/>
                    </a:moveTo>
                    <a:lnTo>
                      <a:pt x="830" y="888"/>
                    </a:lnTo>
                    <a:lnTo>
                      <a:pt x="830" y="857"/>
                    </a:lnTo>
                    <a:lnTo>
                      <a:pt x="802" y="829"/>
                    </a:lnTo>
                    <a:lnTo>
                      <a:pt x="741" y="800"/>
                    </a:lnTo>
                    <a:lnTo>
                      <a:pt x="741" y="770"/>
                    </a:lnTo>
                    <a:lnTo>
                      <a:pt x="802" y="711"/>
                    </a:lnTo>
                    <a:lnTo>
                      <a:pt x="802" y="621"/>
                    </a:lnTo>
                    <a:lnTo>
                      <a:pt x="741" y="593"/>
                    </a:lnTo>
                    <a:lnTo>
                      <a:pt x="741" y="563"/>
                    </a:lnTo>
                    <a:lnTo>
                      <a:pt x="683" y="532"/>
                    </a:lnTo>
                    <a:lnTo>
                      <a:pt x="711" y="502"/>
                    </a:lnTo>
                    <a:lnTo>
                      <a:pt x="741" y="502"/>
                    </a:lnTo>
                    <a:lnTo>
                      <a:pt x="741" y="475"/>
                    </a:lnTo>
                    <a:lnTo>
                      <a:pt x="683" y="475"/>
                    </a:lnTo>
                    <a:lnTo>
                      <a:pt x="653" y="444"/>
                    </a:lnTo>
                    <a:lnTo>
                      <a:pt x="683" y="414"/>
                    </a:lnTo>
                    <a:lnTo>
                      <a:pt x="653" y="384"/>
                    </a:lnTo>
                    <a:lnTo>
                      <a:pt x="653" y="355"/>
                    </a:lnTo>
                    <a:lnTo>
                      <a:pt x="683" y="325"/>
                    </a:lnTo>
                    <a:lnTo>
                      <a:pt x="653" y="296"/>
                    </a:lnTo>
                    <a:lnTo>
                      <a:pt x="623" y="296"/>
                    </a:lnTo>
                    <a:lnTo>
                      <a:pt x="623" y="266"/>
                    </a:lnTo>
                    <a:lnTo>
                      <a:pt x="564" y="266"/>
                    </a:lnTo>
                    <a:lnTo>
                      <a:pt x="564" y="237"/>
                    </a:lnTo>
                    <a:lnTo>
                      <a:pt x="534" y="207"/>
                    </a:lnTo>
                    <a:lnTo>
                      <a:pt x="504" y="207"/>
                    </a:lnTo>
                    <a:lnTo>
                      <a:pt x="475" y="177"/>
                    </a:lnTo>
                    <a:lnTo>
                      <a:pt x="327" y="177"/>
                    </a:lnTo>
                    <a:lnTo>
                      <a:pt x="268" y="119"/>
                    </a:lnTo>
                    <a:lnTo>
                      <a:pt x="209" y="119"/>
                    </a:lnTo>
                    <a:lnTo>
                      <a:pt x="179" y="89"/>
                    </a:lnTo>
                    <a:lnTo>
                      <a:pt x="149" y="89"/>
                    </a:lnTo>
                    <a:lnTo>
                      <a:pt x="118" y="59"/>
                    </a:lnTo>
                    <a:lnTo>
                      <a:pt x="90" y="59"/>
                    </a:lnTo>
                    <a:lnTo>
                      <a:pt x="61" y="29"/>
                    </a:lnTo>
                    <a:lnTo>
                      <a:pt x="30" y="29"/>
                    </a:lnTo>
                    <a:lnTo>
                      <a:pt x="30" y="0"/>
                    </a:lnTo>
                    <a:lnTo>
                      <a:pt x="0" y="0"/>
                    </a:lnTo>
                  </a:path>
                </a:pathLst>
              </a:custGeom>
              <a:noFill/>
              <a:ln w="1588">
                <a:solidFill>
                  <a:srgbClr val="000000"/>
                </a:solidFill>
                <a:prstDash val="solid"/>
                <a:round/>
                <a:headEnd/>
                <a:tailEnd/>
              </a:ln>
            </p:spPr>
            <p:txBody>
              <a:bodyPr/>
              <a:lstStyle/>
              <a:p>
                <a:endParaRPr lang="en-GB"/>
              </a:p>
            </p:txBody>
          </p:sp>
          <p:sp>
            <p:nvSpPr>
              <p:cNvPr id="19763" name="Freeform 307"/>
              <p:cNvSpPr>
                <a:spLocks/>
              </p:cNvSpPr>
              <p:nvPr/>
            </p:nvSpPr>
            <p:spPr bwMode="auto">
              <a:xfrm>
                <a:off x="3761" y="1010"/>
                <a:ext cx="7" cy="7"/>
              </a:xfrm>
              <a:custGeom>
                <a:avLst/>
                <a:gdLst/>
                <a:ahLst/>
                <a:cxnLst>
                  <a:cxn ang="0">
                    <a:pos x="0" y="28"/>
                  </a:cxn>
                  <a:cxn ang="0">
                    <a:pos x="30" y="28"/>
                  </a:cxn>
                  <a:cxn ang="0">
                    <a:pos x="30" y="0"/>
                  </a:cxn>
                </a:cxnLst>
                <a:rect l="0" t="0" r="r" b="b"/>
                <a:pathLst>
                  <a:path w="30" h="28">
                    <a:moveTo>
                      <a:pt x="0" y="28"/>
                    </a:moveTo>
                    <a:lnTo>
                      <a:pt x="30" y="28"/>
                    </a:lnTo>
                    <a:lnTo>
                      <a:pt x="30" y="0"/>
                    </a:lnTo>
                  </a:path>
                </a:pathLst>
              </a:custGeom>
              <a:noFill/>
              <a:ln w="1588">
                <a:solidFill>
                  <a:srgbClr val="000000"/>
                </a:solidFill>
                <a:prstDash val="solid"/>
                <a:round/>
                <a:headEnd/>
                <a:tailEnd/>
              </a:ln>
            </p:spPr>
            <p:txBody>
              <a:bodyPr/>
              <a:lstStyle/>
              <a:p>
                <a:endParaRPr lang="en-GB"/>
              </a:p>
            </p:txBody>
          </p:sp>
          <p:sp>
            <p:nvSpPr>
              <p:cNvPr id="19764" name="Freeform 308"/>
              <p:cNvSpPr>
                <a:spLocks/>
              </p:cNvSpPr>
              <p:nvPr/>
            </p:nvSpPr>
            <p:spPr bwMode="auto">
              <a:xfrm>
                <a:off x="3746" y="1017"/>
                <a:ext cx="15" cy="7"/>
              </a:xfrm>
              <a:custGeom>
                <a:avLst/>
                <a:gdLst/>
                <a:ahLst/>
                <a:cxnLst>
                  <a:cxn ang="0">
                    <a:pos x="58" y="0"/>
                  </a:cxn>
                  <a:cxn ang="0">
                    <a:pos x="31" y="0"/>
                  </a:cxn>
                  <a:cxn ang="0">
                    <a:pos x="0" y="31"/>
                  </a:cxn>
                  <a:cxn ang="0">
                    <a:pos x="31" y="31"/>
                  </a:cxn>
                  <a:cxn ang="0">
                    <a:pos x="58" y="0"/>
                  </a:cxn>
                </a:cxnLst>
                <a:rect l="0" t="0" r="r" b="b"/>
                <a:pathLst>
                  <a:path w="58" h="31">
                    <a:moveTo>
                      <a:pt x="58" y="0"/>
                    </a:moveTo>
                    <a:lnTo>
                      <a:pt x="31" y="0"/>
                    </a:lnTo>
                    <a:lnTo>
                      <a:pt x="0" y="31"/>
                    </a:lnTo>
                    <a:lnTo>
                      <a:pt x="31" y="31"/>
                    </a:lnTo>
                    <a:lnTo>
                      <a:pt x="58" y="0"/>
                    </a:lnTo>
                  </a:path>
                </a:pathLst>
              </a:custGeom>
              <a:noFill/>
              <a:ln w="1588">
                <a:solidFill>
                  <a:srgbClr val="000000"/>
                </a:solidFill>
                <a:prstDash val="solid"/>
                <a:round/>
                <a:headEnd/>
                <a:tailEnd/>
              </a:ln>
            </p:spPr>
            <p:txBody>
              <a:bodyPr/>
              <a:lstStyle/>
              <a:p>
                <a:endParaRPr lang="en-GB"/>
              </a:p>
            </p:txBody>
          </p:sp>
          <p:sp>
            <p:nvSpPr>
              <p:cNvPr id="19765" name="Line 309"/>
              <p:cNvSpPr>
                <a:spLocks noChangeShapeType="1"/>
              </p:cNvSpPr>
              <p:nvPr/>
            </p:nvSpPr>
            <p:spPr bwMode="auto">
              <a:xfrm flipH="1">
                <a:off x="3761" y="1010"/>
                <a:ext cx="7" cy="7"/>
              </a:xfrm>
              <a:prstGeom prst="line">
                <a:avLst/>
              </a:prstGeom>
              <a:noFill/>
              <a:ln w="1588">
                <a:solidFill>
                  <a:srgbClr val="000000"/>
                </a:solidFill>
                <a:round/>
                <a:headEnd/>
                <a:tailEnd/>
              </a:ln>
            </p:spPr>
            <p:txBody>
              <a:bodyPr/>
              <a:lstStyle/>
              <a:p>
                <a:endParaRPr lang="en-GB"/>
              </a:p>
            </p:txBody>
          </p:sp>
          <p:sp>
            <p:nvSpPr>
              <p:cNvPr id="19766" name="Freeform 310"/>
              <p:cNvSpPr>
                <a:spLocks/>
              </p:cNvSpPr>
              <p:nvPr/>
            </p:nvSpPr>
            <p:spPr bwMode="auto">
              <a:xfrm>
                <a:off x="3850" y="980"/>
                <a:ext cx="15" cy="7"/>
              </a:xfrm>
              <a:custGeom>
                <a:avLst/>
                <a:gdLst/>
                <a:ahLst/>
                <a:cxnLst>
                  <a:cxn ang="0">
                    <a:pos x="0" y="0"/>
                  </a:cxn>
                  <a:cxn ang="0">
                    <a:pos x="31" y="28"/>
                  </a:cxn>
                  <a:cxn ang="0">
                    <a:pos x="60" y="28"/>
                  </a:cxn>
                  <a:cxn ang="0">
                    <a:pos x="31" y="0"/>
                  </a:cxn>
                  <a:cxn ang="0">
                    <a:pos x="0" y="0"/>
                  </a:cxn>
                </a:cxnLst>
                <a:rect l="0" t="0" r="r" b="b"/>
                <a:pathLst>
                  <a:path w="60" h="28">
                    <a:moveTo>
                      <a:pt x="0" y="0"/>
                    </a:moveTo>
                    <a:lnTo>
                      <a:pt x="31" y="28"/>
                    </a:lnTo>
                    <a:lnTo>
                      <a:pt x="60" y="28"/>
                    </a:lnTo>
                    <a:lnTo>
                      <a:pt x="31" y="0"/>
                    </a:lnTo>
                    <a:lnTo>
                      <a:pt x="0" y="0"/>
                    </a:lnTo>
                  </a:path>
                </a:pathLst>
              </a:custGeom>
              <a:noFill/>
              <a:ln w="1588">
                <a:solidFill>
                  <a:srgbClr val="000000"/>
                </a:solidFill>
                <a:prstDash val="solid"/>
                <a:round/>
                <a:headEnd/>
                <a:tailEnd/>
              </a:ln>
            </p:spPr>
            <p:txBody>
              <a:bodyPr/>
              <a:lstStyle/>
              <a:p>
                <a:endParaRPr lang="en-GB"/>
              </a:p>
            </p:txBody>
          </p:sp>
          <p:sp>
            <p:nvSpPr>
              <p:cNvPr id="19767" name="Freeform 311"/>
              <p:cNvSpPr>
                <a:spLocks/>
              </p:cNvSpPr>
              <p:nvPr/>
            </p:nvSpPr>
            <p:spPr bwMode="auto">
              <a:xfrm>
                <a:off x="3479" y="1084"/>
                <a:ext cx="90" cy="51"/>
              </a:xfrm>
              <a:custGeom>
                <a:avLst/>
                <a:gdLst/>
                <a:ahLst/>
                <a:cxnLst>
                  <a:cxn ang="0">
                    <a:pos x="31" y="207"/>
                  </a:cxn>
                  <a:cxn ang="0">
                    <a:pos x="0" y="178"/>
                  </a:cxn>
                  <a:cxn ang="0">
                    <a:pos x="0" y="148"/>
                  </a:cxn>
                  <a:cxn ang="0">
                    <a:pos x="31" y="119"/>
                  </a:cxn>
                  <a:cxn ang="0">
                    <a:pos x="58" y="148"/>
                  </a:cxn>
                  <a:cxn ang="0">
                    <a:pos x="207" y="148"/>
                  </a:cxn>
                  <a:cxn ang="0">
                    <a:pos x="238" y="119"/>
                  </a:cxn>
                  <a:cxn ang="0">
                    <a:pos x="88" y="119"/>
                  </a:cxn>
                  <a:cxn ang="0">
                    <a:pos x="118" y="89"/>
                  </a:cxn>
                  <a:cxn ang="0">
                    <a:pos x="177" y="89"/>
                  </a:cxn>
                  <a:cxn ang="0">
                    <a:pos x="207" y="60"/>
                  </a:cxn>
                  <a:cxn ang="0">
                    <a:pos x="268" y="60"/>
                  </a:cxn>
                  <a:cxn ang="0">
                    <a:pos x="268" y="119"/>
                  </a:cxn>
                  <a:cxn ang="0">
                    <a:pos x="295" y="148"/>
                  </a:cxn>
                  <a:cxn ang="0">
                    <a:pos x="356" y="148"/>
                  </a:cxn>
                  <a:cxn ang="0">
                    <a:pos x="295" y="119"/>
                  </a:cxn>
                  <a:cxn ang="0">
                    <a:pos x="356" y="119"/>
                  </a:cxn>
                  <a:cxn ang="0">
                    <a:pos x="325" y="89"/>
                  </a:cxn>
                  <a:cxn ang="0">
                    <a:pos x="295" y="89"/>
                  </a:cxn>
                  <a:cxn ang="0">
                    <a:pos x="325" y="60"/>
                  </a:cxn>
                  <a:cxn ang="0">
                    <a:pos x="295" y="60"/>
                  </a:cxn>
                  <a:cxn ang="0">
                    <a:pos x="268" y="30"/>
                  </a:cxn>
                  <a:cxn ang="0">
                    <a:pos x="295" y="30"/>
                  </a:cxn>
                  <a:cxn ang="0">
                    <a:pos x="325" y="0"/>
                  </a:cxn>
                </a:cxnLst>
                <a:rect l="0" t="0" r="r" b="b"/>
                <a:pathLst>
                  <a:path w="356" h="207">
                    <a:moveTo>
                      <a:pt x="31" y="207"/>
                    </a:moveTo>
                    <a:lnTo>
                      <a:pt x="0" y="178"/>
                    </a:lnTo>
                    <a:lnTo>
                      <a:pt x="0" y="148"/>
                    </a:lnTo>
                    <a:lnTo>
                      <a:pt x="31" y="119"/>
                    </a:lnTo>
                    <a:lnTo>
                      <a:pt x="58" y="148"/>
                    </a:lnTo>
                    <a:lnTo>
                      <a:pt x="207" y="148"/>
                    </a:lnTo>
                    <a:lnTo>
                      <a:pt x="238" y="119"/>
                    </a:lnTo>
                    <a:lnTo>
                      <a:pt x="88" y="119"/>
                    </a:lnTo>
                    <a:lnTo>
                      <a:pt x="118" y="89"/>
                    </a:lnTo>
                    <a:lnTo>
                      <a:pt x="177" y="89"/>
                    </a:lnTo>
                    <a:lnTo>
                      <a:pt x="207" y="60"/>
                    </a:lnTo>
                    <a:lnTo>
                      <a:pt x="268" y="60"/>
                    </a:lnTo>
                    <a:lnTo>
                      <a:pt x="268" y="119"/>
                    </a:lnTo>
                    <a:lnTo>
                      <a:pt x="295" y="148"/>
                    </a:lnTo>
                    <a:lnTo>
                      <a:pt x="356" y="148"/>
                    </a:lnTo>
                    <a:lnTo>
                      <a:pt x="295" y="119"/>
                    </a:lnTo>
                    <a:lnTo>
                      <a:pt x="356" y="119"/>
                    </a:lnTo>
                    <a:lnTo>
                      <a:pt x="325" y="89"/>
                    </a:lnTo>
                    <a:lnTo>
                      <a:pt x="295" y="89"/>
                    </a:lnTo>
                    <a:lnTo>
                      <a:pt x="325" y="60"/>
                    </a:lnTo>
                    <a:lnTo>
                      <a:pt x="295" y="60"/>
                    </a:lnTo>
                    <a:lnTo>
                      <a:pt x="268" y="30"/>
                    </a:lnTo>
                    <a:lnTo>
                      <a:pt x="295" y="30"/>
                    </a:lnTo>
                    <a:lnTo>
                      <a:pt x="325" y="0"/>
                    </a:lnTo>
                  </a:path>
                </a:pathLst>
              </a:custGeom>
              <a:noFill/>
              <a:ln w="1588">
                <a:solidFill>
                  <a:srgbClr val="000000"/>
                </a:solidFill>
                <a:prstDash val="solid"/>
                <a:round/>
                <a:headEnd/>
                <a:tailEnd/>
              </a:ln>
            </p:spPr>
            <p:txBody>
              <a:bodyPr/>
              <a:lstStyle/>
              <a:p>
                <a:endParaRPr lang="en-GB"/>
              </a:p>
            </p:txBody>
          </p:sp>
          <p:sp>
            <p:nvSpPr>
              <p:cNvPr id="19768" name="Freeform 312"/>
              <p:cNvSpPr>
                <a:spLocks/>
              </p:cNvSpPr>
              <p:nvPr/>
            </p:nvSpPr>
            <p:spPr bwMode="auto">
              <a:xfrm>
                <a:off x="3561" y="1091"/>
                <a:ext cx="15" cy="7"/>
              </a:xfrm>
              <a:custGeom>
                <a:avLst/>
                <a:gdLst/>
                <a:ahLst/>
                <a:cxnLst>
                  <a:cxn ang="0">
                    <a:pos x="0" y="0"/>
                  </a:cxn>
                  <a:cxn ang="0">
                    <a:pos x="31" y="30"/>
                  </a:cxn>
                  <a:cxn ang="0">
                    <a:pos x="61" y="30"/>
                  </a:cxn>
                  <a:cxn ang="0">
                    <a:pos x="31" y="0"/>
                  </a:cxn>
                  <a:cxn ang="0">
                    <a:pos x="0" y="0"/>
                  </a:cxn>
                </a:cxnLst>
                <a:rect l="0" t="0" r="r" b="b"/>
                <a:pathLst>
                  <a:path w="61" h="30">
                    <a:moveTo>
                      <a:pt x="0" y="0"/>
                    </a:moveTo>
                    <a:lnTo>
                      <a:pt x="31" y="30"/>
                    </a:lnTo>
                    <a:lnTo>
                      <a:pt x="61" y="30"/>
                    </a:lnTo>
                    <a:lnTo>
                      <a:pt x="31" y="0"/>
                    </a:lnTo>
                    <a:lnTo>
                      <a:pt x="0" y="0"/>
                    </a:lnTo>
                  </a:path>
                </a:pathLst>
              </a:custGeom>
              <a:noFill/>
              <a:ln w="1588">
                <a:solidFill>
                  <a:srgbClr val="000000"/>
                </a:solidFill>
                <a:prstDash val="solid"/>
                <a:round/>
                <a:headEnd/>
                <a:tailEnd/>
              </a:ln>
            </p:spPr>
            <p:txBody>
              <a:bodyPr/>
              <a:lstStyle/>
              <a:p>
                <a:endParaRPr lang="en-GB"/>
              </a:p>
            </p:txBody>
          </p:sp>
          <p:sp>
            <p:nvSpPr>
              <p:cNvPr id="19769" name="Freeform 313"/>
              <p:cNvSpPr>
                <a:spLocks/>
              </p:cNvSpPr>
              <p:nvPr/>
            </p:nvSpPr>
            <p:spPr bwMode="auto">
              <a:xfrm>
                <a:off x="3561" y="1076"/>
                <a:ext cx="8" cy="8"/>
              </a:xfrm>
              <a:custGeom>
                <a:avLst/>
                <a:gdLst/>
                <a:ahLst/>
                <a:cxnLst>
                  <a:cxn ang="0">
                    <a:pos x="0" y="30"/>
                  </a:cxn>
                  <a:cxn ang="0">
                    <a:pos x="31" y="30"/>
                  </a:cxn>
                  <a:cxn ang="0">
                    <a:pos x="0" y="0"/>
                  </a:cxn>
                  <a:cxn ang="0">
                    <a:pos x="0" y="30"/>
                  </a:cxn>
                </a:cxnLst>
                <a:rect l="0" t="0" r="r" b="b"/>
                <a:pathLst>
                  <a:path w="31" h="30">
                    <a:moveTo>
                      <a:pt x="0" y="30"/>
                    </a:moveTo>
                    <a:lnTo>
                      <a:pt x="31" y="30"/>
                    </a:lnTo>
                    <a:lnTo>
                      <a:pt x="0" y="0"/>
                    </a:lnTo>
                    <a:lnTo>
                      <a:pt x="0" y="30"/>
                    </a:lnTo>
                  </a:path>
                </a:pathLst>
              </a:custGeom>
              <a:noFill/>
              <a:ln w="1588">
                <a:solidFill>
                  <a:srgbClr val="000000"/>
                </a:solidFill>
                <a:prstDash val="solid"/>
                <a:round/>
                <a:headEnd/>
                <a:tailEnd/>
              </a:ln>
            </p:spPr>
            <p:txBody>
              <a:bodyPr/>
              <a:lstStyle/>
              <a:p>
                <a:endParaRPr lang="en-GB"/>
              </a:p>
            </p:txBody>
          </p:sp>
          <p:sp>
            <p:nvSpPr>
              <p:cNvPr id="19770" name="Freeform 314"/>
              <p:cNvSpPr>
                <a:spLocks/>
              </p:cNvSpPr>
              <p:nvPr/>
            </p:nvSpPr>
            <p:spPr bwMode="auto">
              <a:xfrm>
                <a:off x="3583" y="1076"/>
                <a:ext cx="37" cy="15"/>
              </a:xfrm>
              <a:custGeom>
                <a:avLst/>
                <a:gdLst/>
                <a:ahLst/>
                <a:cxnLst>
                  <a:cxn ang="0">
                    <a:pos x="149" y="30"/>
                  </a:cxn>
                  <a:cxn ang="0">
                    <a:pos x="118" y="0"/>
                  </a:cxn>
                  <a:cxn ang="0">
                    <a:pos x="90" y="30"/>
                  </a:cxn>
                  <a:cxn ang="0">
                    <a:pos x="0" y="30"/>
                  </a:cxn>
                  <a:cxn ang="0">
                    <a:pos x="31" y="60"/>
                  </a:cxn>
                  <a:cxn ang="0">
                    <a:pos x="90" y="60"/>
                  </a:cxn>
                  <a:cxn ang="0">
                    <a:pos x="118" y="30"/>
                  </a:cxn>
                  <a:cxn ang="0">
                    <a:pos x="149" y="30"/>
                  </a:cxn>
                </a:cxnLst>
                <a:rect l="0" t="0" r="r" b="b"/>
                <a:pathLst>
                  <a:path w="149" h="60">
                    <a:moveTo>
                      <a:pt x="149" y="30"/>
                    </a:moveTo>
                    <a:lnTo>
                      <a:pt x="118" y="0"/>
                    </a:lnTo>
                    <a:lnTo>
                      <a:pt x="90" y="30"/>
                    </a:lnTo>
                    <a:lnTo>
                      <a:pt x="0" y="30"/>
                    </a:lnTo>
                    <a:lnTo>
                      <a:pt x="31" y="60"/>
                    </a:lnTo>
                    <a:lnTo>
                      <a:pt x="90" y="60"/>
                    </a:lnTo>
                    <a:lnTo>
                      <a:pt x="118" y="30"/>
                    </a:lnTo>
                    <a:lnTo>
                      <a:pt x="149" y="30"/>
                    </a:lnTo>
                  </a:path>
                </a:pathLst>
              </a:custGeom>
              <a:noFill/>
              <a:ln w="1588">
                <a:solidFill>
                  <a:srgbClr val="000000"/>
                </a:solidFill>
                <a:prstDash val="solid"/>
                <a:round/>
                <a:headEnd/>
                <a:tailEnd/>
              </a:ln>
            </p:spPr>
            <p:txBody>
              <a:bodyPr/>
              <a:lstStyle/>
              <a:p>
                <a:endParaRPr lang="en-GB"/>
              </a:p>
            </p:txBody>
          </p:sp>
          <p:sp>
            <p:nvSpPr>
              <p:cNvPr id="19771" name="Freeform 315"/>
              <p:cNvSpPr>
                <a:spLocks/>
              </p:cNvSpPr>
              <p:nvPr/>
            </p:nvSpPr>
            <p:spPr bwMode="auto">
              <a:xfrm>
                <a:off x="3487" y="1128"/>
                <a:ext cx="37" cy="22"/>
              </a:xfrm>
              <a:custGeom>
                <a:avLst/>
                <a:gdLst/>
                <a:ahLst/>
                <a:cxnLst>
                  <a:cxn ang="0">
                    <a:pos x="0" y="29"/>
                  </a:cxn>
                  <a:cxn ang="0">
                    <a:pos x="0" y="59"/>
                  </a:cxn>
                  <a:cxn ang="0">
                    <a:pos x="27" y="89"/>
                  </a:cxn>
                  <a:cxn ang="0">
                    <a:pos x="57" y="59"/>
                  </a:cxn>
                  <a:cxn ang="0">
                    <a:pos x="57" y="29"/>
                  </a:cxn>
                  <a:cxn ang="0">
                    <a:pos x="146" y="29"/>
                  </a:cxn>
                  <a:cxn ang="0">
                    <a:pos x="118" y="0"/>
                  </a:cxn>
                  <a:cxn ang="0">
                    <a:pos x="57" y="0"/>
                  </a:cxn>
                  <a:cxn ang="0">
                    <a:pos x="27" y="29"/>
                  </a:cxn>
                  <a:cxn ang="0">
                    <a:pos x="0" y="29"/>
                  </a:cxn>
                </a:cxnLst>
                <a:rect l="0" t="0" r="r" b="b"/>
                <a:pathLst>
                  <a:path w="146" h="89">
                    <a:moveTo>
                      <a:pt x="0" y="29"/>
                    </a:moveTo>
                    <a:lnTo>
                      <a:pt x="0" y="59"/>
                    </a:lnTo>
                    <a:lnTo>
                      <a:pt x="27" y="89"/>
                    </a:lnTo>
                    <a:lnTo>
                      <a:pt x="57" y="59"/>
                    </a:lnTo>
                    <a:lnTo>
                      <a:pt x="57" y="29"/>
                    </a:lnTo>
                    <a:lnTo>
                      <a:pt x="146" y="29"/>
                    </a:lnTo>
                    <a:lnTo>
                      <a:pt x="118" y="0"/>
                    </a:lnTo>
                    <a:lnTo>
                      <a:pt x="57" y="0"/>
                    </a:lnTo>
                    <a:lnTo>
                      <a:pt x="27" y="29"/>
                    </a:lnTo>
                    <a:lnTo>
                      <a:pt x="0" y="29"/>
                    </a:lnTo>
                  </a:path>
                </a:pathLst>
              </a:custGeom>
              <a:noFill/>
              <a:ln w="1588">
                <a:solidFill>
                  <a:srgbClr val="000000"/>
                </a:solidFill>
                <a:prstDash val="solid"/>
                <a:round/>
                <a:headEnd/>
                <a:tailEnd/>
              </a:ln>
            </p:spPr>
            <p:txBody>
              <a:bodyPr/>
              <a:lstStyle/>
              <a:p>
                <a:endParaRPr lang="en-GB"/>
              </a:p>
            </p:txBody>
          </p:sp>
          <p:sp>
            <p:nvSpPr>
              <p:cNvPr id="19772" name="Freeform 316"/>
              <p:cNvSpPr>
                <a:spLocks/>
              </p:cNvSpPr>
              <p:nvPr/>
            </p:nvSpPr>
            <p:spPr bwMode="auto">
              <a:xfrm>
                <a:off x="3517" y="1143"/>
                <a:ext cx="14" cy="7"/>
              </a:xfrm>
              <a:custGeom>
                <a:avLst/>
                <a:gdLst/>
                <a:ahLst/>
                <a:cxnLst>
                  <a:cxn ang="0">
                    <a:pos x="0" y="30"/>
                  </a:cxn>
                  <a:cxn ang="0">
                    <a:pos x="28" y="30"/>
                  </a:cxn>
                  <a:cxn ang="0">
                    <a:pos x="58" y="0"/>
                  </a:cxn>
                  <a:cxn ang="0">
                    <a:pos x="28" y="0"/>
                  </a:cxn>
                  <a:cxn ang="0">
                    <a:pos x="0" y="30"/>
                  </a:cxn>
                </a:cxnLst>
                <a:rect l="0" t="0" r="r" b="b"/>
                <a:pathLst>
                  <a:path w="58" h="30">
                    <a:moveTo>
                      <a:pt x="0" y="30"/>
                    </a:moveTo>
                    <a:lnTo>
                      <a:pt x="28" y="30"/>
                    </a:lnTo>
                    <a:lnTo>
                      <a:pt x="58" y="0"/>
                    </a:lnTo>
                    <a:lnTo>
                      <a:pt x="28" y="0"/>
                    </a:lnTo>
                    <a:lnTo>
                      <a:pt x="0" y="30"/>
                    </a:lnTo>
                  </a:path>
                </a:pathLst>
              </a:custGeom>
              <a:noFill/>
              <a:ln w="1588">
                <a:solidFill>
                  <a:srgbClr val="000000"/>
                </a:solidFill>
                <a:prstDash val="solid"/>
                <a:round/>
                <a:headEnd/>
                <a:tailEnd/>
              </a:ln>
            </p:spPr>
            <p:txBody>
              <a:bodyPr/>
              <a:lstStyle/>
              <a:p>
                <a:endParaRPr lang="en-GB"/>
              </a:p>
            </p:txBody>
          </p:sp>
          <p:sp>
            <p:nvSpPr>
              <p:cNvPr id="19773" name="Freeform 317"/>
              <p:cNvSpPr>
                <a:spLocks/>
              </p:cNvSpPr>
              <p:nvPr/>
            </p:nvSpPr>
            <p:spPr bwMode="auto">
              <a:xfrm>
                <a:off x="3509" y="1150"/>
                <a:ext cx="8" cy="8"/>
              </a:xfrm>
              <a:custGeom>
                <a:avLst/>
                <a:gdLst/>
                <a:ahLst/>
                <a:cxnLst>
                  <a:cxn ang="0">
                    <a:pos x="31" y="0"/>
                  </a:cxn>
                  <a:cxn ang="0">
                    <a:pos x="0" y="0"/>
                  </a:cxn>
                  <a:cxn ang="0">
                    <a:pos x="31" y="31"/>
                  </a:cxn>
                  <a:cxn ang="0">
                    <a:pos x="31" y="0"/>
                  </a:cxn>
                </a:cxnLst>
                <a:rect l="0" t="0" r="r" b="b"/>
                <a:pathLst>
                  <a:path w="31" h="31">
                    <a:moveTo>
                      <a:pt x="31" y="0"/>
                    </a:moveTo>
                    <a:lnTo>
                      <a:pt x="0" y="0"/>
                    </a:lnTo>
                    <a:lnTo>
                      <a:pt x="31" y="31"/>
                    </a:lnTo>
                    <a:lnTo>
                      <a:pt x="31" y="0"/>
                    </a:lnTo>
                  </a:path>
                </a:pathLst>
              </a:custGeom>
              <a:noFill/>
              <a:ln w="1588">
                <a:solidFill>
                  <a:srgbClr val="000000"/>
                </a:solidFill>
                <a:prstDash val="solid"/>
                <a:round/>
                <a:headEnd/>
                <a:tailEnd/>
              </a:ln>
            </p:spPr>
            <p:txBody>
              <a:bodyPr/>
              <a:lstStyle/>
              <a:p>
                <a:endParaRPr lang="en-GB"/>
              </a:p>
            </p:txBody>
          </p:sp>
          <p:sp>
            <p:nvSpPr>
              <p:cNvPr id="19774" name="Freeform 318"/>
              <p:cNvSpPr>
                <a:spLocks/>
              </p:cNvSpPr>
              <p:nvPr/>
            </p:nvSpPr>
            <p:spPr bwMode="auto">
              <a:xfrm>
                <a:off x="3457" y="1135"/>
                <a:ext cx="30" cy="37"/>
              </a:xfrm>
              <a:custGeom>
                <a:avLst/>
                <a:gdLst/>
                <a:ahLst/>
                <a:cxnLst>
                  <a:cxn ang="0">
                    <a:pos x="59" y="148"/>
                  </a:cxn>
                  <a:cxn ang="0">
                    <a:pos x="29" y="118"/>
                  </a:cxn>
                  <a:cxn ang="0">
                    <a:pos x="0" y="118"/>
                  </a:cxn>
                  <a:cxn ang="0">
                    <a:pos x="29" y="91"/>
                  </a:cxn>
                  <a:cxn ang="0">
                    <a:pos x="89" y="91"/>
                  </a:cxn>
                  <a:cxn ang="0">
                    <a:pos x="29" y="60"/>
                  </a:cxn>
                  <a:cxn ang="0">
                    <a:pos x="59" y="60"/>
                  </a:cxn>
                  <a:cxn ang="0">
                    <a:pos x="89" y="30"/>
                  </a:cxn>
                  <a:cxn ang="0">
                    <a:pos x="89" y="0"/>
                  </a:cxn>
                  <a:cxn ang="0">
                    <a:pos x="120" y="0"/>
                  </a:cxn>
                </a:cxnLst>
                <a:rect l="0" t="0" r="r" b="b"/>
                <a:pathLst>
                  <a:path w="120" h="148">
                    <a:moveTo>
                      <a:pt x="59" y="148"/>
                    </a:moveTo>
                    <a:lnTo>
                      <a:pt x="29" y="118"/>
                    </a:lnTo>
                    <a:lnTo>
                      <a:pt x="0" y="118"/>
                    </a:lnTo>
                    <a:lnTo>
                      <a:pt x="29" y="91"/>
                    </a:lnTo>
                    <a:lnTo>
                      <a:pt x="89" y="91"/>
                    </a:lnTo>
                    <a:lnTo>
                      <a:pt x="29" y="60"/>
                    </a:lnTo>
                    <a:lnTo>
                      <a:pt x="59" y="60"/>
                    </a:lnTo>
                    <a:lnTo>
                      <a:pt x="89" y="30"/>
                    </a:lnTo>
                    <a:lnTo>
                      <a:pt x="89" y="0"/>
                    </a:lnTo>
                    <a:lnTo>
                      <a:pt x="120" y="0"/>
                    </a:lnTo>
                  </a:path>
                </a:pathLst>
              </a:custGeom>
              <a:noFill/>
              <a:ln w="1588">
                <a:solidFill>
                  <a:srgbClr val="000000"/>
                </a:solidFill>
                <a:prstDash val="solid"/>
                <a:round/>
                <a:headEnd/>
                <a:tailEnd/>
              </a:ln>
            </p:spPr>
            <p:txBody>
              <a:bodyPr/>
              <a:lstStyle/>
              <a:p>
                <a:endParaRPr lang="en-GB"/>
              </a:p>
            </p:txBody>
          </p:sp>
          <p:sp>
            <p:nvSpPr>
              <p:cNvPr id="19775" name="Freeform 319"/>
              <p:cNvSpPr>
                <a:spLocks/>
              </p:cNvSpPr>
              <p:nvPr/>
            </p:nvSpPr>
            <p:spPr bwMode="auto">
              <a:xfrm>
                <a:off x="3472" y="1165"/>
                <a:ext cx="30" cy="7"/>
              </a:xfrm>
              <a:custGeom>
                <a:avLst/>
                <a:gdLst/>
                <a:ahLst/>
                <a:cxnLst>
                  <a:cxn ang="0">
                    <a:pos x="118" y="30"/>
                  </a:cxn>
                  <a:cxn ang="0">
                    <a:pos x="88" y="0"/>
                  </a:cxn>
                  <a:cxn ang="0">
                    <a:pos x="30" y="0"/>
                  </a:cxn>
                  <a:cxn ang="0">
                    <a:pos x="0" y="30"/>
                  </a:cxn>
                </a:cxnLst>
                <a:rect l="0" t="0" r="r" b="b"/>
                <a:pathLst>
                  <a:path w="118" h="30">
                    <a:moveTo>
                      <a:pt x="118" y="30"/>
                    </a:moveTo>
                    <a:lnTo>
                      <a:pt x="88" y="0"/>
                    </a:lnTo>
                    <a:lnTo>
                      <a:pt x="30" y="0"/>
                    </a:lnTo>
                    <a:lnTo>
                      <a:pt x="0" y="30"/>
                    </a:lnTo>
                  </a:path>
                </a:pathLst>
              </a:custGeom>
              <a:noFill/>
              <a:ln w="1588">
                <a:solidFill>
                  <a:srgbClr val="000000"/>
                </a:solidFill>
                <a:prstDash val="solid"/>
                <a:round/>
                <a:headEnd/>
                <a:tailEnd/>
              </a:ln>
            </p:spPr>
            <p:txBody>
              <a:bodyPr/>
              <a:lstStyle/>
              <a:p>
                <a:endParaRPr lang="en-GB"/>
              </a:p>
            </p:txBody>
          </p:sp>
          <p:sp>
            <p:nvSpPr>
              <p:cNvPr id="19776" name="Freeform 320"/>
              <p:cNvSpPr>
                <a:spLocks/>
              </p:cNvSpPr>
              <p:nvPr/>
            </p:nvSpPr>
            <p:spPr bwMode="auto">
              <a:xfrm>
                <a:off x="3502" y="1172"/>
                <a:ext cx="7" cy="8"/>
              </a:xfrm>
              <a:custGeom>
                <a:avLst/>
                <a:gdLst/>
                <a:ahLst/>
                <a:cxnLst>
                  <a:cxn ang="0">
                    <a:pos x="0" y="0"/>
                  </a:cxn>
                  <a:cxn ang="0">
                    <a:pos x="30" y="31"/>
                  </a:cxn>
                  <a:cxn ang="0">
                    <a:pos x="30" y="0"/>
                  </a:cxn>
                  <a:cxn ang="0">
                    <a:pos x="0" y="0"/>
                  </a:cxn>
                </a:cxnLst>
                <a:rect l="0" t="0" r="r" b="b"/>
                <a:pathLst>
                  <a:path w="30" h="31">
                    <a:moveTo>
                      <a:pt x="0" y="0"/>
                    </a:moveTo>
                    <a:lnTo>
                      <a:pt x="30" y="31"/>
                    </a:lnTo>
                    <a:lnTo>
                      <a:pt x="30" y="0"/>
                    </a:lnTo>
                    <a:lnTo>
                      <a:pt x="0" y="0"/>
                    </a:lnTo>
                  </a:path>
                </a:pathLst>
              </a:custGeom>
              <a:noFill/>
              <a:ln w="1588">
                <a:solidFill>
                  <a:srgbClr val="000000"/>
                </a:solidFill>
                <a:prstDash val="solid"/>
                <a:round/>
                <a:headEnd/>
                <a:tailEnd/>
              </a:ln>
            </p:spPr>
            <p:txBody>
              <a:bodyPr/>
              <a:lstStyle/>
              <a:p>
                <a:endParaRPr lang="en-GB"/>
              </a:p>
            </p:txBody>
          </p:sp>
          <p:sp>
            <p:nvSpPr>
              <p:cNvPr id="19777" name="Freeform 321"/>
              <p:cNvSpPr>
                <a:spLocks/>
              </p:cNvSpPr>
              <p:nvPr/>
            </p:nvSpPr>
            <p:spPr bwMode="auto">
              <a:xfrm>
                <a:off x="3383" y="1172"/>
                <a:ext cx="89" cy="52"/>
              </a:xfrm>
              <a:custGeom>
                <a:avLst/>
                <a:gdLst/>
                <a:ahLst/>
                <a:cxnLst>
                  <a:cxn ang="0">
                    <a:pos x="59" y="207"/>
                  </a:cxn>
                  <a:cxn ang="0">
                    <a:pos x="30" y="207"/>
                  </a:cxn>
                  <a:cxn ang="0">
                    <a:pos x="0" y="179"/>
                  </a:cxn>
                  <a:cxn ang="0">
                    <a:pos x="30" y="149"/>
                  </a:cxn>
                  <a:cxn ang="0">
                    <a:pos x="118" y="149"/>
                  </a:cxn>
                  <a:cxn ang="0">
                    <a:pos x="89" y="118"/>
                  </a:cxn>
                  <a:cxn ang="0">
                    <a:pos x="148" y="118"/>
                  </a:cxn>
                  <a:cxn ang="0">
                    <a:pos x="118" y="89"/>
                  </a:cxn>
                  <a:cxn ang="0">
                    <a:pos x="148" y="89"/>
                  </a:cxn>
                  <a:cxn ang="0">
                    <a:pos x="178" y="61"/>
                  </a:cxn>
                  <a:cxn ang="0">
                    <a:pos x="237" y="61"/>
                  </a:cxn>
                  <a:cxn ang="0">
                    <a:pos x="266" y="31"/>
                  </a:cxn>
                  <a:cxn ang="0">
                    <a:pos x="266" y="0"/>
                  </a:cxn>
                  <a:cxn ang="0">
                    <a:pos x="355" y="0"/>
                  </a:cxn>
                </a:cxnLst>
                <a:rect l="0" t="0" r="r" b="b"/>
                <a:pathLst>
                  <a:path w="355" h="207">
                    <a:moveTo>
                      <a:pt x="59" y="207"/>
                    </a:moveTo>
                    <a:lnTo>
                      <a:pt x="30" y="207"/>
                    </a:lnTo>
                    <a:lnTo>
                      <a:pt x="0" y="179"/>
                    </a:lnTo>
                    <a:lnTo>
                      <a:pt x="30" y="149"/>
                    </a:lnTo>
                    <a:lnTo>
                      <a:pt x="118" y="149"/>
                    </a:lnTo>
                    <a:lnTo>
                      <a:pt x="89" y="118"/>
                    </a:lnTo>
                    <a:lnTo>
                      <a:pt x="148" y="118"/>
                    </a:lnTo>
                    <a:lnTo>
                      <a:pt x="118" y="89"/>
                    </a:lnTo>
                    <a:lnTo>
                      <a:pt x="148" y="89"/>
                    </a:lnTo>
                    <a:lnTo>
                      <a:pt x="178" y="61"/>
                    </a:lnTo>
                    <a:lnTo>
                      <a:pt x="237" y="61"/>
                    </a:lnTo>
                    <a:lnTo>
                      <a:pt x="266" y="31"/>
                    </a:lnTo>
                    <a:lnTo>
                      <a:pt x="266" y="0"/>
                    </a:lnTo>
                    <a:lnTo>
                      <a:pt x="355" y="0"/>
                    </a:lnTo>
                  </a:path>
                </a:pathLst>
              </a:custGeom>
              <a:noFill/>
              <a:ln w="1588">
                <a:solidFill>
                  <a:srgbClr val="000000"/>
                </a:solidFill>
                <a:prstDash val="solid"/>
                <a:round/>
                <a:headEnd/>
                <a:tailEnd/>
              </a:ln>
            </p:spPr>
            <p:txBody>
              <a:bodyPr/>
              <a:lstStyle/>
              <a:p>
                <a:endParaRPr lang="en-GB"/>
              </a:p>
            </p:txBody>
          </p:sp>
          <p:sp>
            <p:nvSpPr>
              <p:cNvPr id="19778" name="Line 322"/>
              <p:cNvSpPr>
                <a:spLocks noChangeShapeType="1"/>
              </p:cNvSpPr>
              <p:nvPr/>
            </p:nvSpPr>
            <p:spPr bwMode="auto">
              <a:xfrm>
                <a:off x="3472" y="1172"/>
                <a:ext cx="30" cy="1"/>
              </a:xfrm>
              <a:prstGeom prst="line">
                <a:avLst/>
              </a:prstGeom>
              <a:noFill/>
              <a:ln w="1588">
                <a:solidFill>
                  <a:srgbClr val="000000"/>
                </a:solidFill>
                <a:round/>
                <a:headEnd/>
                <a:tailEnd/>
              </a:ln>
            </p:spPr>
            <p:txBody>
              <a:bodyPr/>
              <a:lstStyle/>
              <a:p>
                <a:endParaRPr lang="en-GB"/>
              </a:p>
            </p:txBody>
          </p:sp>
          <p:sp>
            <p:nvSpPr>
              <p:cNvPr id="19779" name="Freeform 323"/>
              <p:cNvSpPr>
                <a:spLocks/>
              </p:cNvSpPr>
              <p:nvPr/>
            </p:nvSpPr>
            <p:spPr bwMode="auto">
              <a:xfrm>
                <a:off x="3369" y="1224"/>
                <a:ext cx="29" cy="45"/>
              </a:xfrm>
              <a:custGeom>
                <a:avLst/>
                <a:gdLst/>
                <a:ahLst/>
                <a:cxnLst>
                  <a:cxn ang="0">
                    <a:pos x="30" y="179"/>
                  </a:cxn>
                  <a:cxn ang="0">
                    <a:pos x="30" y="149"/>
                  </a:cxn>
                  <a:cxn ang="0">
                    <a:pos x="0" y="149"/>
                  </a:cxn>
                  <a:cxn ang="0">
                    <a:pos x="30" y="118"/>
                  </a:cxn>
                  <a:cxn ang="0">
                    <a:pos x="89" y="90"/>
                  </a:cxn>
                  <a:cxn ang="0">
                    <a:pos x="59" y="90"/>
                  </a:cxn>
                  <a:cxn ang="0">
                    <a:pos x="89" y="61"/>
                  </a:cxn>
                  <a:cxn ang="0">
                    <a:pos x="59" y="61"/>
                  </a:cxn>
                  <a:cxn ang="0">
                    <a:pos x="30" y="61"/>
                  </a:cxn>
                  <a:cxn ang="0">
                    <a:pos x="59" y="31"/>
                  </a:cxn>
                  <a:cxn ang="0">
                    <a:pos x="30" y="0"/>
                  </a:cxn>
                  <a:cxn ang="0">
                    <a:pos x="59" y="0"/>
                  </a:cxn>
                  <a:cxn ang="0">
                    <a:pos x="89" y="31"/>
                  </a:cxn>
                  <a:cxn ang="0">
                    <a:pos x="118" y="0"/>
                  </a:cxn>
                </a:cxnLst>
                <a:rect l="0" t="0" r="r" b="b"/>
                <a:pathLst>
                  <a:path w="118" h="179">
                    <a:moveTo>
                      <a:pt x="30" y="179"/>
                    </a:moveTo>
                    <a:lnTo>
                      <a:pt x="30" y="149"/>
                    </a:lnTo>
                    <a:lnTo>
                      <a:pt x="0" y="149"/>
                    </a:lnTo>
                    <a:lnTo>
                      <a:pt x="30" y="118"/>
                    </a:lnTo>
                    <a:lnTo>
                      <a:pt x="89" y="90"/>
                    </a:lnTo>
                    <a:lnTo>
                      <a:pt x="59" y="90"/>
                    </a:lnTo>
                    <a:lnTo>
                      <a:pt x="89" y="61"/>
                    </a:lnTo>
                    <a:lnTo>
                      <a:pt x="59" y="61"/>
                    </a:lnTo>
                    <a:lnTo>
                      <a:pt x="30" y="61"/>
                    </a:lnTo>
                    <a:lnTo>
                      <a:pt x="59" y="31"/>
                    </a:lnTo>
                    <a:lnTo>
                      <a:pt x="30" y="0"/>
                    </a:lnTo>
                    <a:lnTo>
                      <a:pt x="59" y="0"/>
                    </a:lnTo>
                    <a:lnTo>
                      <a:pt x="89" y="31"/>
                    </a:lnTo>
                    <a:lnTo>
                      <a:pt x="118" y="0"/>
                    </a:lnTo>
                  </a:path>
                </a:pathLst>
              </a:custGeom>
              <a:noFill/>
              <a:ln w="1588">
                <a:solidFill>
                  <a:srgbClr val="000000"/>
                </a:solidFill>
                <a:prstDash val="solid"/>
                <a:round/>
                <a:headEnd/>
                <a:tailEnd/>
              </a:ln>
            </p:spPr>
            <p:txBody>
              <a:bodyPr/>
              <a:lstStyle/>
              <a:p>
                <a:endParaRPr lang="en-GB"/>
              </a:p>
            </p:txBody>
          </p:sp>
          <p:sp>
            <p:nvSpPr>
              <p:cNvPr id="19780" name="Freeform 324"/>
              <p:cNvSpPr>
                <a:spLocks/>
              </p:cNvSpPr>
              <p:nvPr/>
            </p:nvSpPr>
            <p:spPr bwMode="auto">
              <a:xfrm>
                <a:off x="3398" y="1217"/>
                <a:ext cx="22" cy="7"/>
              </a:xfrm>
              <a:custGeom>
                <a:avLst/>
                <a:gdLst/>
                <a:ahLst/>
                <a:cxnLst>
                  <a:cxn ang="0">
                    <a:pos x="0" y="28"/>
                  </a:cxn>
                  <a:cxn ang="0">
                    <a:pos x="59" y="28"/>
                  </a:cxn>
                  <a:cxn ang="0">
                    <a:pos x="89" y="0"/>
                  </a:cxn>
                  <a:cxn ang="0">
                    <a:pos x="30" y="0"/>
                  </a:cxn>
                  <a:cxn ang="0">
                    <a:pos x="0" y="28"/>
                  </a:cxn>
                </a:cxnLst>
                <a:rect l="0" t="0" r="r" b="b"/>
                <a:pathLst>
                  <a:path w="89" h="28">
                    <a:moveTo>
                      <a:pt x="0" y="28"/>
                    </a:moveTo>
                    <a:lnTo>
                      <a:pt x="59" y="28"/>
                    </a:lnTo>
                    <a:lnTo>
                      <a:pt x="89" y="0"/>
                    </a:lnTo>
                    <a:lnTo>
                      <a:pt x="30" y="0"/>
                    </a:lnTo>
                    <a:lnTo>
                      <a:pt x="0" y="28"/>
                    </a:lnTo>
                  </a:path>
                </a:pathLst>
              </a:custGeom>
              <a:noFill/>
              <a:ln w="1588">
                <a:solidFill>
                  <a:srgbClr val="000000"/>
                </a:solidFill>
                <a:prstDash val="solid"/>
                <a:round/>
                <a:headEnd/>
                <a:tailEnd/>
              </a:ln>
            </p:spPr>
            <p:txBody>
              <a:bodyPr/>
              <a:lstStyle/>
              <a:p>
                <a:endParaRPr lang="en-GB"/>
              </a:p>
            </p:txBody>
          </p:sp>
          <p:sp>
            <p:nvSpPr>
              <p:cNvPr id="19781" name="Freeform 325"/>
              <p:cNvSpPr>
                <a:spLocks/>
              </p:cNvSpPr>
              <p:nvPr/>
            </p:nvSpPr>
            <p:spPr bwMode="auto">
              <a:xfrm>
                <a:off x="3331" y="1269"/>
                <a:ext cx="45" cy="51"/>
              </a:xfrm>
              <a:custGeom>
                <a:avLst/>
                <a:gdLst/>
                <a:ahLst/>
                <a:cxnLst>
                  <a:cxn ang="0">
                    <a:pos x="0" y="207"/>
                  </a:cxn>
                  <a:cxn ang="0">
                    <a:pos x="0" y="118"/>
                  </a:cxn>
                  <a:cxn ang="0">
                    <a:pos x="30" y="118"/>
                  </a:cxn>
                  <a:cxn ang="0">
                    <a:pos x="59" y="148"/>
                  </a:cxn>
                  <a:cxn ang="0">
                    <a:pos x="88" y="148"/>
                  </a:cxn>
                  <a:cxn ang="0">
                    <a:pos x="88" y="118"/>
                  </a:cxn>
                  <a:cxn ang="0">
                    <a:pos x="59" y="118"/>
                  </a:cxn>
                  <a:cxn ang="0">
                    <a:pos x="30" y="88"/>
                  </a:cxn>
                  <a:cxn ang="0">
                    <a:pos x="59" y="59"/>
                  </a:cxn>
                  <a:cxn ang="0">
                    <a:pos x="88" y="59"/>
                  </a:cxn>
                  <a:cxn ang="0">
                    <a:pos x="88" y="30"/>
                  </a:cxn>
                  <a:cxn ang="0">
                    <a:pos x="118" y="0"/>
                  </a:cxn>
                  <a:cxn ang="0">
                    <a:pos x="178" y="0"/>
                  </a:cxn>
                </a:cxnLst>
                <a:rect l="0" t="0" r="r" b="b"/>
                <a:pathLst>
                  <a:path w="178" h="207">
                    <a:moveTo>
                      <a:pt x="0" y="207"/>
                    </a:moveTo>
                    <a:lnTo>
                      <a:pt x="0" y="118"/>
                    </a:lnTo>
                    <a:lnTo>
                      <a:pt x="30" y="118"/>
                    </a:lnTo>
                    <a:lnTo>
                      <a:pt x="59" y="148"/>
                    </a:lnTo>
                    <a:lnTo>
                      <a:pt x="88" y="148"/>
                    </a:lnTo>
                    <a:lnTo>
                      <a:pt x="88" y="118"/>
                    </a:lnTo>
                    <a:lnTo>
                      <a:pt x="59" y="118"/>
                    </a:lnTo>
                    <a:lnTo>
                      <a:pt x="30" y="88"/>
                    </a:lnTo>
                    <a:lnTo>
                      <a:pt x="59" y="59"/>
                    </a:lnTo>
                    <a:lnTo>
                      <a:pt x="88" y="59"/>
                    </a:lnTo>
                    <a:lnTo>
                      <a:pt x="88" y="30"/>
                    </a:lnTo>
                    <a:lnTo>
                      <a:pt x="118" y="0"/>
                    </a:lnTo>
                    <a:lnTo>
                      <a:pt x="178" y="0"/>
                    </a:lnTo>
                  </a:path>
                </a:pathLst>
              </a:custGeom>
              <a:noFill/>
              <a:ln w="1588">
                <a:solidFill>
                  <a:srgbClr val="000000"/>
                </a:solidFill>
                <a:prstDash val="solid"/>
                <a:round/>
                <a:headEnd/>
                <a:tailEnd/>
              </a:ln>
            </p:spPr>
            <p:txBody>
              <a:bodyPr/>
              <a:lstStyle/>
              <a:p>
                <a:endParaRPr lang="en-GB"/>
              </a:p>
            </p:txBody>
          </p:sp>
          <p:sp>
            <p:nvSpPr>
              <p:cNvPr id="19782" name="Freeform 326"/>
              <p:cNvSpPr>
                <a:spLocks/>
              </p:cNvSpPr>
              <p:nvPr/>
            </p:nvSpPr>
            <p:spPr bwMode="auto">
              <a:xfrm>
                <a:off x="3183" y="1328"/>
                <a:ext cx="141" cy="111"/>
              </a:xfrm>
              <a:custGeom>
                <a:avLst/>
                <a:gdLst/>
                <a:ahLst/>
                <a:cxnLst>
                  <a:cxn ang="0">
                    <a:pos x="29" y="443"/>
                  </a:cxn>
                  <a:cxn ang="0">
                    <a:pos x="0" y="443"/>
                  </a:cxn>
                  <a:cxn ang="0">
                    <a:pos x="29" y="413"/>
                  </a:cxn>
                  <a:cxn ang="0">
                    <a:pos x="0" y="413"/>
                  </a:cxn>
                  <a:cxn ang="0">
                    <a:pos x="29" y="385"/>
                  </a:cxn>
                  <a:cxn ang="0">
                    <a:pos x="88" y="385"/>
                  </a:cxn>
                  <a:cxn ang="0">
                    <a:pos x="118" y="355"/>
                  </a:cxn>
                  <a:cxn ang="0">
                    <a:pos x="88" y="355"/>
                  </a:cxn>
                  <a:cxn ang="0">
                    <a:pos x="88" y="325"/>
                  </a:cxn>
                  <a:cxn ang="0">
                    <a:pos x="118" y="295"/>
                  </a:cxn>
                  <a:cxn ang="0">
                    <a:pos x="148" y="295"/>
                  </a:cxn>
                  <a:cxn ang="0">
                    <a:pos x="148" y="267"/>
                  </a:cxn>
                  <a:cxn ang="0">
                    <a:pos x="179" y="295"/>
                  </a:cxn>
                  <a:cxn ang="0">
                    <a:pos x="179" y="267"/>
                  </a:cxn>
                  <a:cxn ang="0">
                    <a:pos x="207" y="236"/>
                  </a:cxn>
                  <a:cxn ang="0">
                    <a:pos x="267" y="206"/>
                  </a:cxn>
                  <a:cxn ang="0">
                    <a:pos x="267" y="176"/>
                  </a:cxn>
                  <a:cxn ang="0">
                    <a:pos x="297" y="176"/>
                  </a:cxn>
                  <a:cxn ang="0">
                    <a:pos x="297" y="149"/>
                  </a:cxn>
                  <a:cxn ang="0">
                    <a:pos x="325" y="176"/>
                  </a:cxn>
                  <a:cxn ang="0">
                    <a:pos x="355" y="176"/>
                  </a:cxn>
                  <a:cxn ang="0">
                    <a:pos x="386" y="206"/>
                  </a:cxn>
                  <a:cxn ang="0">
                    <a:pos x="386" y="236"/>
                  </a:cxn>
                  <a:cxn ang="0">
                    <a:pos x="416" y="206"/>
                  </a:cxn>
                  <a:cxn ang="0">
                    <a:pos x="443" y="206"/>
                  </a:cxn>
                  <a:cxn ang="0">
                    <a:pos x="443" y="176"/>
                  </a:cxn>
                  <a:cxn ang="0">
                    <a:pos x="474" y="149"/>
                  </a:cxn>
                  <a:cxn ang="0">
                    <a:pos x="416" y="149"/>
                  </a:cxn>
                  <a:cxn ang="0">
                    <a:pos x="416" y="118"/>
                  </a:cxn>
                  <a:cxn ang="0">
                    <a:pos x="474" y="118"/>
                  </a:cxn>
                  <a:cxn ang="0">
                    <a:pos x="504" y="88"/>
                  </a:cxn>
                  <a:cxn ang="0">
                    <a:pos x="443" y="88"/>
                  </a:cxn>
                  <a:cxn ang="0">
                    <a:pos x="504" y="29"/>
                  </a:cxn>
                  <a:cxn ang="0">
                    <a:pos x="534" y="29"/>
                  </a:cxn>
                  <a:cxn ang="0">
                    <a:pos x="534" y="0"/>
                  </a:cxn>
                  <a:cxn ang="0">
                    <a:pos x="562" y="0"/>
                  </a:cxn>
                </a:cxnLst>
                <a:rect l="0" t="0" r="r" b="b"/>
                <a:pathLst>
                  <a:path w="562" h="443">
                    <a:moveTo>
                      <a:pt x="29" y="443"/>
                    </a:moveTo>
                    <a:lnTo>
                      <a:pt x="0" y="443"/>
                    </a:lnTo>
                    <a:lnTo>
                      <a:pt x="29" y="413"/>
                    </a:lnTo>
                    <a:lnTo>
                      <a:pt x="0" y="413"/>
                    </a:lnTo>
                    <a:lnTo>
                      <a:pt x="29" y="385"/>
                    </a:lnTo>
                    <a:lnTo>
                      <a:pt x="88" y="385"/>
                    </a:lnTo>
                    <a:lnTo>
                      <a:pt x="118" y="355"/>
                    </a:lnTo>
                    <a:lnTo>
                      <a:pt x="88" y="355"/>
                    </a:lnTo>
                    <a:lnTo>
                      <a:pt x="88" y="325"/>
                    </a:lnTo>
                    <a:lnTo>
                      <a:pt x="118" y="295"/>
                    </a:lnTo>
                    <a:lnTo>
                      <a:pt x="148" y="295"/>
                    </a:lnTo>
                    <a:lnTo>
                      <a:pt x="148" y="267"/>
                    </a:lnTo>
                    <a:lnTo>
                      <a:pt x="179" y="295"/>
                    </a:lnTo>
                    <a:lnTo>
                      <a:pt x="179" y="267"/>
                    </a:lnTo>
                    <a:lnTo>
                      <a:pt x="207" y="236"/>
                    </a:lnTo>
                    <a:lnTo>
                      <a:pt x="267" y="206"/>
                    </a:lnTo>
                    <a:lnTo>
                      <a:pt x="267" y="176"/>
                    </a:lnTo>
                    <a:lnTo>
                      <a:pt x="297" y="176"/>
                    </a:lnTo>
                    <a:lnTo>
                      <a:pt x="297" y="149"/>
                    </a:lnTo>
                    <a:lnTo>
                      <a:pt x="325" y="176"/>
                    </a:lnTo>
                    <a:lnTo>
                      <a:pt x="355" y="176"/>
                    </a:lnTo>
                    <a:lnTo>
                      <a:pt x="386" y="206"/>
                    </a:lnTo>
                    <a:lnTo>
                      <a:pt x="386" y="236"/>
                    </a:lnTo>
                    <a:lnTo>
                      <a:pt x="416" y="206"/>
                    </a:lnTo>
                    <a:lnTo>
                      <a:pt x="443" y="206"/>
                    </a:lnTo>
                    <a:lnTo>
                      <a:pt x="443" y="176"/>
                    </a:lnTo>
                    <a:lnTo>
                      <a:pt x="474" y="149"/>
                    </a:lnTo>
                    <a:lnTo>
                      <a:pt x="416" y="149"/>
                    </a:lnTo>
                    <a:lnTo>
                      <a:pt x="416" y="118"/>
                    </a:lnTo>
                    <a:lnTo>
                      <a:pt x="474" y="118"/>
                    </a:lnTo>
                    <a:lnTo>
                      <a:pt x="504" y="88"/>
                    </a:lnTo>
                    <a:lnTo>
                      <a:pt x="443" y="88"/>
                    </a:lnTo>
                    <a:lnTo>
                      <a:pt x="504" y="29"/>
                    </a:lnTo>
                    <a:lnTo>
                      <a:pt x="534" y="29"/>
                    </a:lnTo>
                    <a:lnTo>
                      <a:pt x="534" y="0"/>
                    </a:lnTo>
                    <a:lnTo>
                      <a:pt x="562" y="0"/>
                    </a:lnTo>
                  </a:path>
                </a:pathLst>
              </a:custGeom>
              <a:noFill/>
              <a:ln w="1588">
                <a:solidFill>
                  <a:srgbClr val="000000"/>
                </a:solidFill>
                <a:prstDash val="solid"/>
                <a:round/>
                <a:headEnd/>
                <a:tailEnd/>
              </a:ln>
            </p:spPr>
            <p:txBody>
              <a:bodyPr/>
              <a:lstStyle/>
              <a:p>
                <a:endParaRPr lang="en-GB"/>
              </a:p>
            </p:txBody>
          </p:sp>
          <p:sp>
            <p:nvSpPr>
              <p:cNvPr id="19783" name="Line 327"/>
              <p:cNvSpPr>
                <a:spLocks noChangeShapeType="1"/>
              </p:cNvSpPr>
              <p:nvPr/>
            </p:nvSpPr>
            <p:spPr bwMode="auto">
              <a:xfrm flipH="1" flipV="1">
                <a:off x="3324" y="1328"/>
                <a:ext cx="7" cy="7"/>
              </a:xfrm>
              <a:prstGeom prst="line">
                <a:avLst/>
              </a:prstGeom>
              <a:noFill/>
              <a:ln w="1588">
                <a:solidFill>
                  <a:srgbClr val="000000"/>
                </a:solidFill>
                <a:round/>
                <a:headEnd/>
                <a:tailEnd/>
              </a:ln>
            </p:spPr>
            <p:txBody>
              <a:bodyPr/>
              <a:lstStyle/>
              <a:p>
                <a:endParaRPr lang="en-GB"/>
              </a:p>
            </p:txBody>
          </p:sp>
          <p:sp>
            <p:nvSpPr>
              <p:cNvPr id="19784" name="Freeform 328"/>
              <p:cNvSpPr>
                <a:spLocks/>
              </p:cNvSpPr>
              <p:nvPr/>
            </p:nvSpPr>
            <p:spPr bwMode="auto">
              <a:xfrm>
                <a:off x="3324" y="1328"/>
                <a:ext cx="7" cy="7"/>
              </a:xfrm>
              <a:custGeom>
                <a:avLst/>
                <a:gdLst/>
                <a:ahLst/>
                <a:cxnLst>
                  <a:cxn ang="0">
                    <a:pos x="0" y="0"/>
                  </a:cxn>
                  <a:cxn ang="0">
                    <a:pos x="0" y="29"/>
                  </a:cxn>
                  <a:cxn ang="0">
                    <a:pos x="31" y="29"/>
                  </a:cxn>
                </a:cxnLst>
                <a:rect l="0" t="0" r="r" b="b"/>
                <a:pathLst>
                  <a:path w="31" h="29">
                    <a:moveTo>
                      <a:pt x="0" y="0"/>
                    </a:moveTo>
                    <a:lnTo>
                      <a:pt x="0" y="29"/>
                    </a:lnTo>
                    <a:lnTo>
                      <a:pt x="31" y="29"/>
                    </a:lnTo>
                  </a:path>
                </a:pathLst>
              </a:custGeom>
              <a:noFill/>
              <a:ln w="1588">
                <a:solidFill>
                  <a:srgbClr val="000000"/>
                </a:solidFill>
                <a:prstDash val="solid"/>
                <a:round/>
                <a:headEnd/>
                <a:tailEnd/>
              </a:ln>
            </p:spPr>
            <p:txBody>
              <a:bodyPr/>
              <a:lstStyle/>
              <a:p>
                <a:endParaRPr lang="en-GB"/>
              </a:p>
            </p:txBody>
          </p:sp>
          <p:sp>
            <p:nvSpPr>
              <p:cNvPr id="19785" name="Line 329"/>
              <p:cNvSpPr>
                <a:spLocks noChangeShapeType="1"/>
              </p:cNvSpPr>
              <p:nvPr/>
            </p:nvSpPr>
            <p:spPr bwMode="auto">
              <a:xfrm flipV="1">
                <a:off x="3324" y="1320"/>
                <a:ext cx="7" cy="8"/>
              </a:xfrm>
              <a:prstGeom prst="line">
                <a:avLst/>
              </a:prstGeom>
              <a:noFill/>
              <a:ln w="1588">
                <a:solidFill>
                  <a:srgbClr val="000000"/>
                </a:solidFill>
                <a:round/>
                <a:headEnd/>
                <a:tailEnd/>
              </a:ln>
            </p:spPr>
            <p:txBody>
              <a:bodyPr/>
              <a:lstStyle/>
              <a:p>
                <a:endParaRPr lang="en-GB"/>
              </a:p>
            </p:txBody>
          </p:sp>
          <p:sp>
            <p:nvSpPr>
              <p:cNvPr id="19786" name="Freeform 330"/>
              <p:cNvSpPr>
                <a:spLocks/>
              </p:cNvSpPr>
              <p:nvPr/>
            </p:nvSpPr>
            <p:spPr bwMode="auto">
              <a:xfrm>
                <a:off x="3413" y="1239"/>
                <a:ext cx="22" cy="8"/>
              </a:xfrm>
              <a:custGeom>
                <a:avLst/>
                <a:gdLst/>
                <a:ahLst/>
                <a:cxnLst>
                  <a:cxn ang="0">
                    <a:pos x="0" y="29"/>
                  </a:cxn>
                  <a:cxn ang="0">
                    <a:pos x="60" y="29"/>
                  </a:cxn>
                  <a:cxn ang="0">
                    <a:pos x="90" y="0"/>
                  </a:cxn>
                  <a:cxn ang="0">
                    <a:pos x="60" y="0"/>
                  </a:cxn>
                  <a:cxn ang="0">
                    <a:pos x="0" y="29"/>
                  </a:cxn>
                </a:cxnLst>
                <a:rect l="0" t="0" r="r" b="b"/>
                <a:pathLst>
                  <a:path w="90" h="29">
                    <a:moveTo>
                      <a:pt x="0" y="29"/>
                    </a:moveTo>
                    <a:lnTo>
                      <a:pt x="60" y="29"/>
                    </a:lnTo>
                    <a:lnTo>
                      <a:pt x="90" y="0"/>
                    </a:lnTo>
                    <a:lnTo>
                      <a:pt x="60" y="0"/>
                    </a:lnTo>
                    <a:lnTo>
                      <a:pt x="0" y="29"/>
                    </a:lnTo>
                  </a:path>
                </a:pathLst>
              </a:custGeom>
              <a:noFill/>
              <a:ln w="1588">
                <a:solidFill>
                  <a:srgbClr val="000000"/>
                </a:solidFill>
                <a:prstDash val="solid"/>
                <a:round/>
                <a:headEnd/>
                <a:tailEnd/>
              </a:ln>
            </p:spPr>
            <p:txBody>
              <a:bodyPr/>
              <a:lstStyle/>
              <a:p>
                <a:endParaRPr lang="en-GB"/>
              </a:p>
            </p:txBody>
          </p:sp>
          <p:sp>
            <p:nvSpPr>
              <p:cNvPr id="19787" name="Freeform 331"/>
              <p:cNvSpPr>
                <a:spLocks/>
              </p:cNvSpPr>
              <p:nvPr/>
            </p:nvSpPr>
            <p:spPr bwMode="auto">
              <a:xfrm>
                <a:off x="3406" y="1247"/>
                <a:ext cx="7" cy="7"/>
              </a:xfrm>
              <a:custGeom>
                <a:avLst/>
                <a:gdLst/>
                <a:ahLst/>
                <a:cxnLst>
                  <a:cxn ang="0">
                    <a:pos x="29" y="0"/>
                  </a:cxn>
                  <a:cxn ang="0">
                    <a:pos x="0" y="0"/>
                  </a:cxn>
                  <a:cxn ang="0">
                    <a:pos x="0" y="28"/>
                  </a:cxn>
                  <a:cxn ang="0">
                    <a:pos x="29" y="0"/>
                  </a:cxn>
                </a:cxnLst>
                <a:rect l="0" t="0" r="r" b="b"/>
                <a:pathLst>
                  <a:path w="29" h="28">
                    <a:moveTo>
                      <a:pt x="29" y="0"/>
                    </a:moveTo>
                    <a:lnTo>
                      <a:pt x="0" y="0"/>
                    </a:lnTo>
                    <a:lnTo>
                      <a:pt x="0" y="28"/>
                    </a:lnTo>
                    <a:lnTo>
                      <a:pt x="29" y="0"/>
                    </a:lnTo>
                  </a:path>
                </a:pathLst>
              </a:custGeom>
              <a:noFill/>
              <a:ln w="1588">
                <a:solidFill>
                  <a:srgbClr val="000000"/>
                </a:solidFill>
                <a:prstDash val="solid"/>
                <a:round/>
                <a:headEnd/>
                <a:tailEnd/>
              </a:ln>
            </p:spPr>
            <p:txBody>
              <a:bodyPr/>
              <a:lstStyle/>
              <a:p>
                <a:endParaRPr lang="en-GB"/>
              </a:p>
            </p:txBody>
          </p:sp>
          <p:sp>
            <p:nvSpPr>
              <p:cNvPr id="19788" name="Freeform 332"/>
              <p:cNvSpPr>
                <a:spLocks/>
              </p:cNvSpPr>
              <p:nvPr/>
            </p:nvSpPr>
            <p:spPr bwMode="auto">
              <a:xfrm>
                <a:off x="3376" y="1269"/>
                <a:ext cx="15" cy="7"/>
              </a:xfrm>
              <a:custGeom>
                <a:avLst/>
                <a:gdLst/>
                <a:ahLst/>
                <a:cxnLst>
                  <a:cxn ang="0">
                    <a:pos x="0" y="0"/>
                  </a:cxn>
                  <a:cxn ang="0">
                    <a:pos x="59" y="30"/>
                  </a:cxn>
                  <a:cxn ang="0">
                    <a:pos x="29" y="0"/>
                  </a:cxn>
                  <a:cxn ang="0">
                    <a:pos x="0" y="0"/>
                  </a:cxn>
                </a:cxnLst>
                <a:rect l="0" t="0" r="r" b="b"/>
                <a:pathLst>
                  <a:path w="59" h="30">
                    <a:moveTo>
                      <a:pt x="0" y="0"/>
                    </a:moveTo>
                    <a:lnTo>
                      <a:pt x="59" y="30"/>
                    </a:lnTo>
                    <a:lnTo>
                      <a:pt x="29" y="0"/>
                    </a:lnTo>
                    <a:lnTo>
                      <a:pt x="0" y="0"/>
                    </a:lnTo>
                  </a:path>
                </a:pathLst>
              </a:custGeom>
              <a:noFill/>
              <a:ln w="1588">
                <a:solidFill>
                  <a:srgbClr val="000000"/>
                </a:solidFill>
                <a:prstDash val="solid"/>
                <a:round/>
                <a:headEnd/>
                <a:tailEnd/>
              </a:ln>
            </p:spPr>
            <p:txBody>
              <a:bodyPr/>
              <a:lstStyle/>
              <a:p>
                <a:endParaRPr lang="en-GB"/>
              </a:p>
            </p:txBody>
          </p:sp>
          <p:sp>
            <p:nvSpPr>
              <p:cNvPr id="19789" name="Freeform 333"/>
              <p:cNvSpPr>
                <a:spLocks/>
              </p:cNvSpPr>
              <p:nvPr/>
            </p:nvSpPr>
            <p:spPr bwMode="auto">
              <a:xfrm>
                <a:off x="3354" y="1320"/>
                <a:ext cx="15" cy="5"/>
              </a:xfrm>
              <a:custGeom>
                <a:avLst/>
                <a:gdLst/>
                <a:ahLst/>
                <a:cxnLst>
                  <a:cxn ang="0">
                    <a:pos x="0" y="20"/>
                  </a:cxn>
                  <a:cxn ang="0">
                    <a:pos x="60" y="0"/>
                  </a:cxn>
                  <a:cxn ang="0">
                    <a:pos x="0" y="0"/>
                  </a:cxn>
                  <a:cxn ang="0">
                    <a:pos x="0" y="20"/>
                  </a:cxn>
                </a:cxnLst>
                <a:rect l="0" t="0" r="r" b="b"/>
                <a:pathLst>
                  <a:path w="60" h="20">
                    <a:moveTo>
                      <a:pt x="0" y="20"/>
                    </a:moveTo>
                    <a:lnTo>
                      <a:pt x="60" y="0"/>
                    </a:lnTo>
                    <a:lnTo>
                      <a:pt x="0" y="0"/>
                    </a:lnTo>
                    <a:lnTo>
                      <a:pt x="0" y="20"/>
                    </a:lnTo>
                  </a:path>
                </a:pathLst>
              </a:custGeom>
              <a:noFill/>
              <a:ln w="1588">
                <a:solidFill>
                  <a:srgbClr val="000000"/>
                </a:solidFill>
                <a:prstDash val="solid"/>
                <a:round/>
                <a:headEnd/>
                <a:tailEnd/>
              </a:ln>
            </p:spPr>
            <p:txBody>
              <a:bodyPr/>
              <a:lstStyle/>
              <a:p>
                <a:endParaRPr lang="en-GB"/>
              </a:p>
            </p:txBody>
          </p:sp>
          <p:sp>
            <p:nvSpPr>
              <p:cNvPr id="19790" name="Freeform 334"/>
              <p:cNvSpPr>
                <a:spLocks/>
              </p:cNvSpPr>
              <p:nvPr/>
            </p:nvSpPr>
            <p:spPr bwMode="auto">
              <a:xfrm>
                <a:off x="3331" y="1313"/>
                <a:ext cx="15" cy="7"/>
              </a:xfrm>
              <a:custGeom>
                <a:avLst/>
                <a:gdLst/>
                <a:ahLst/>
                <a:cxnLst>
                  <a:cxn ang="0">
                    <a:pos x="0" y="30"/>
                  </a:cxn>
                  <a:cxn ang="0">
                    <a:pos x="30" y="30"/>
                  </a:cxn>
                  <a:cxn ang="0">
                    <a:pos x="59" y="0"/>
                  </a:cxn>
                  <a:cxn ang="0">
                    <a:pos x="30" y="0"/>
                  </a:cxn>
                  <a:cxn ang="0">
                    <a:pos x="0" y="30"/>
                  </a:cxn>
                </a:cxnLst>
                <a:rect l="0" t="0" r="r" b="b"/>
                <a:pathLst>
                  <a:path w="59" h="30">
                    <a:moveTo>
                      <a:pt x="0" y="30"/>
                    </a:moveTo>
                    <a:lnTo>
                      <a:pt x="30" y="30"/>
                    </a:lnTo>
                    <a:lnTo>
                      <a:pt x="59" y="0"/>
                    </a:lnTo>
                    <a:lnTo>
                      <a:pt x="30" y="0"/>
                    </a:lnTo>
                    <a:lnTo>
                      <a:pt x="0" y="30"/>
                    </a:lnTo>
                  </a:path>
                </a:pathLst>
              </a:custGeom>
              <a:noFill/>
              <a:ln w="1588">
                <a:solidFill>
                  <a:srgbClr val="000000"/>
                </a:solidFill>
                <a:prstDash val="solid"/>
                <a:round/>
                <a:headEnd/>
                <a:tailEnd/>
              </a:ln>
            </p:spPr>
            <p:txBody>
              <a:bodyPr/>
              <a:lstStyle/>
              <a:p>
                <a:endParaRPr lang="en-GB"/>
              </a:p>
            </p:txBody>
          </p:sp>
          <p:sp>
            <p:nvSpPr>
              <p:cNvPr id="19791" name="Freeform 335"/>
              <p:cNvSpPr>
                <a:spLocks/>
              </p:cNvSpPr>
              <p:nvPr/>
            </p:nvSpPr>
            <p:spPr bwMode="auto">
              <a:xfrm>
                <a:off x="3331" y="1328"/>
                <a:ext cx="8" cy="7"/>
              </a:xfrm>
              <a:custGeom>
                <a:avLst/>
                <a:gdLst/>
                <a:ahLst/>
                <a:cxnLst>
                  <a:cxn ang="0">
                    <a:pos x="0" y="29"/>
                  </a:cxn>
                  <a:cxn ang="0">
                    <a:pos x="30" y="29"/>
                  </a:cxn>
                  <a:cxn ang="0">
                    <a:pos x="30" y="0"/>
                  </a:cxn>
                  <a:cxn ang="0">
                    <a:pos x="0" y="29"/>
                  </a:cxn>
                </a:cxnLst>
                <a:rect l="0" t="0" r="r" b="b"/>
                <a:pathLst>
                  <a:path w="30" h="29">
                    <a:moveTo>
                      <a:pt x="0" y="29"/>
                    </a:moveTo>
                    <a:lnTo>
                      <a:pt x="30" y="29"/>
                    </a:lnTo>
                    <a:lnTo>
                      <a:pt x="30" y="0"/>
                    </a:lnTo>
                    <a:lnTo>
                      <a:pt x="0" y="29"/>
                    </a:lnTo>
                  </a:path>
                </a:pathLst>
              </a:custGeom>
              <a:noFill/>
              <a:ln w="1588">
                <a:solidFill>
                  <a:srgbClr val="000000"/>
                </a:solidFill>
                <a:prstDash val="solid"/>
                <a:round/>
                <a:headEnd/>
                <a:tailEnd/>
              </a:ln>
            </p:spPr>
            <p:txBody>
              <a:bodyPr/>
              <a:lstStyle/>
              <a:p>
                <a:endParaRPr lang="en-GB"/>
              </a:p>
            </p:txBody>
          </p:sp>
          <p:sp>
            <p:nvSpPr>
              <p:cNvPr id="19792" name="Freeform 336"/>
              <p:cNvSpPr>
                <a:spLocks/>
              </p:cNvSpPr>
              <p:nvPr/>
            </p:nvSpPr>
            <p:spPr bwMode="auto">
              <a:xfrm>
                <a:off x="3205" y="1409"/>
                <a:ext cx="89" cy="52"/>
              </a:xfrm>
              <a:custGeom>
                <a:avLst/>
                <a:gdLst/>
                <a:ahLst/>
                <a:cxnLst>
                  <a:cxn ang="0">
                    <a:pos x="328" y="30"/>
                  </a:cxn>
                  <a:cxn ang="0">
                    <a:pos x="355" y="0"/>
                  </a:cxn>
                  <a:cxn ang="0">
                    <a:pos x="298" y="0"/>
                  </a:cxn>
                  <a:cxn ang="0">
                    <a:pos x="267" y="30"/>
                  </a:cxn>
                  <a:cxn ang="0">
                    <a:pos x="237" y="30"/>
                  </a:cxn>
                  <a:cxn ang="0">
                    <a:pos x="237" y="60"/>
                  </a:cxn>
                  <a:cxn ang="0">
                    <a:pos x="209" y="88"/>
                  </a:cxn>
                  <a:cxn ang="0">
                    <a:pos x="179" y="88"/>
                  </a:cxn>
                  <a:cxn ang="0">
                    <a:pos x="119" y="149"/>
                  </a:cxn>
                  <a:cxn ang="0">
                    <a:pos x="30" y="149"/>
                  </a:cxn>
                  <a:cxn ang="0">
                    <a:pos x="30" y="179"/>
                  </a:cxn>
                  <a:cxn ang="0">
                    <a:pos x="0" y="179"/>
                  </a:cxn>
                  <a:cxn ang="0">
                    <a:pos x="0" y="206"/>
                  </a:cxn>
                  <a:cxn ang="0">
                    <a:pos x="30" y="206"/>
                  </a:cxn>
                  <a:cxn ang="0">
                    <a:pos x="60" y="179"/>
                  </a:cxn>
                  <a:cxn ang="0">
                    <a:pos x="209" y="179"/>
                  </a:cxn>
                  <a:cxn ang="0">
                    <a:pos x="179" y="149"/>
                  </a:cxn>
                  <a:cxn ang="0">
                    <a:pos x="148" y="149"/>
                  </a:cxn>
                  <a:cxn ang="0">
                    <a:pos x="209" y="118"/>
                  </a:cxn>
                  <a:cxn ang="0">
                    <a:pos x="237" y="118"/>
                  </a:cxn>
                  <a:cxn ang="0">
                    <a:pos x="267" y="88"/>
                  </a:cxn>
                  <a:cxn ang="0">
                    <a:pos x="328" y="88"/>
                  </a:cxn>
                  <a:cxn ang="0">
                    <a:pos x="298" y="60"/>
                  </a:cxn>
                  <a:cxn ang="0">
                    <a:pos x="267" y="60"/>
                  </a:cxn>
                  <a:cxn ang="0">
                    <a:pos x="298" y="30"/>
                  </a:cxn>
                  <a:cxn ang="0">
                    <a:pos x="328" y="30"/>
                  </a:cxn>
                </a:cxnLst>
                <a:rect l="0" t="0" r="r" b="b"/>
                <a:pathLst>
                  <a:path w="355" h="206">
                    <a:moveTo>
                      <a:pt x="328" y="30"/>
                    </a:moveTo>
                    <a:lnTo>
                      <a:pt x="355" y="0"/>
                    </a:lnTo>
                    <a:lnTo>
                      <a:pt x="298" y="0"/>
                    </a:lnTo>
                    <a:lnTo>
                      <a:pt x="267" y="30"/>
                    </a:lnTo>
                    <a:lnTo>
                      <a:pt x="237" y="30"/>
                    </a:lnTo>
                    <a:lnTo>
                      <a:pt x="237" y="60"/>
                    </a:lnTo>
                    <a:lnTo>
                      <a:pt x="209" y="88"/>
                    </a:lnTo>
                    <a:lnTo>
                      <a:pt x="179" y="88"/>
                    </a:lnTo>
                    <a:lnTo>
                      <a:pt x="119" y="149"/>
                    </a:lnTo>
                    <a:lnTo>
                      <a:pt x="30" y="149"/>
                    </a:lnTo>
                    <a:lnTo>
                      <a:pt x="30" y="179"/>
                    </a:lnTo>
                    <a:lnTo>
                      <a:pt x="0" y="179"/>
                    </a:lnTo>
                    <a:lnTo>
                      <a:pt x="0" y="206"/>
                    </a:lnTo>
                    <a:lnTo>
                      <a:pt x="30" y="206"/>
                    </a:lnTo>
                    <a:lnTo>
                      <a:pt x="60" y="179"/>
                    </a:lnTo>
                    <a:lnTo>
                      <a:pt x="209" y="179"/>
                    </a:lnTo>
                    <a:lnTo>
                      <a:pt x="179" y="149"/>
                    </a:lnTo>
                    <a:lnTo>
                      <a:pt x="148" y="149"/>
                    </a:lnTo>
                    <a:lnTo>
                      <a:pt x="209" y="118"/>
                    </a:lnTo>
                    <a:lnTo>
                      <a:pt x="237" y="118"/>
                    </a:lnTo>
                    <a:lnTo>
                      <a:pt x="267" y="88"/>
                    </a:lnTo>
                    <a:lnTo>
                      <a:pt x="328" y="88"/>
                    </a:lnTo>
                    <a:lnTo>
                      <a:pt x="298" y="60"/>
                    </a:lnTo>
                    <a:lnTo>
                      <a:pt x="267" y="60"/>
                    </a:lnTo>
                    <a:lnTo>
                      <a:pt x="298" y="30"/>
                    </a:lnTo>
                    <a:lnTo>
                      <a:pt x="328" y="30"/>
                    </a:lnTo>
                  </a:path>
                </a:pathLst>
              </a:custGeom>
              <a:noFill/>
              <a:ln w="1588">
                <a:solidFill>
                  <a:srgbClr val="000000"/>
                </a:solidFill>
                <a:prstDash val="solid"/>
                <a:round/>
                <a:headEnd/>
                <a:tailEnd/>
              </a:ln>
            </p:spPr>
            <p:txBody>
              <a:bodyPr/>
              <a:lstStyle/>
              <a:p>
                <a:endParaRPr lang="en-GB"/>
              </a:p>
            </p:txBody>
          </p:sp>
          <p:sp>
            <p:nvSpPr>
              <p:cNvPr id="19793" name="Freeform 337"/>
              <p:cNvSpPr>
                <a:spLocks/>
              </p:cNvSpPr>
              <p:nvPr/>
            </p:nvSpPr>
            <p:spPr bwMode="auto">
              <a:xfrm>
                <a:off x="2909" y="1513"/>
                <a:ext cx="134" cy="96"/>
              </a:xfrm>
              <a:custGeom>
                <a:avLst/>
                <a:gdLst/>
                <a:ahLst/>
                <a:cxnLst>
                  <a:cxn ang="0">
                    <a:pos x="118" y="384"/>
                  </a:cxn>
                  <a:cxn ang="0">
                    <a:pos x="60" y="325"/>
                  </a:cxn>
                  <a:cxn ang="0">
                    <a:pos x="0" y="325"/>
                  </a:cxn>
                  <a:cxn ang="0">
                    <a:pos x="0" y="295"/>
                  </a:cxn>
                  <a:cxn ang="0">
                    <a:pos x="30" y="295"/>
                  </a:cxn>
                  <a:cxn ang="0">
                    <a:pos x="89" y="237"/>
                  </a:cxn>
                  <a:cxn ang="0">
                    <a:pos x="30" y="237"/>
                  </a:cxn>
                  <a:cxn ang="0">
                    <a:pos x="89" y="207"/>
                  </a:cxn>
                  <a:cxn ang="0">
                    <a:pos x="60" y="177"/>
                  </a:cxn>
                  <a:cxn ang="0">
                    <a:pos x="30" y="177"/>
                  </a:cxn>
                  <a:cxn ang="0">
                    <a:pos x="30" y="147"/>
                  </a:cxn>
                  <a:cxn ang="0">
                    <a:pos x="60" y="147"/>
                  </a:cxn>
                  <a:cxn ang="0">
                    <a:pos x="118" y="207"/>
                  </a:cxn>
                  <a:cxn ang="0">
                    <a:pos x="148" y="177"/>
                  </a:cxn>
                  <a:cxn ang="0">
                    <a:pos x="118" y="177"/>
                  </a:cxn>
                  <a:cxn ang="0">
                    <a:pos x="118" y="147"/>
                  </a:cxn>
                  <a:cxn ang="0">
                    <a:pos x="148" y="147"/>
                  </a:cxn>
                  <a:cxn ang="0">
                    <a:pos x="178" y="177"/>
                  </a:cxn>
                  <a:cxn ang="0">
                    <a:pos x="209" y="147"/>
                  </a:cxn>
                  <a:cxn ang="0">
                    <a:pos x="237" y="147"/>
                  </a:cxn>
                  <a:cxn ang="0">
                    <a:pos x="237" y="177"/>
                  </a:cxn>
                  <a:cxn ang="0">
                    <a:pos x="296" y="177"/>
                  </a:cxn>
                  <a:cxn ang="0">
                    <a:pos x="237" y="118"/>
                  </a:cxn>
                  <a:cxn ang="0">
                    <a:pos x="296" y="89"/>
                  </a:cxn>
                  <a:cxn ang="0">
                    <a:pos x="327" y="89"/>
                  </a:cxn>
                  <a:cxn ang="0">
                    <a:pos x="355" y="118"/>
                  </a:cxn>
                  <a:cxn ang="0">
                    <a:pos x="355" y="89"/>
                  </a:cxn>
                  <a:cxn ang="0">
                    <a:pos x="446" y="89"/>
                  </a:cxn>
                  <a:cxn ang="0">
                    <a:pos x="473" y="118"/>
                  </a:cxn>
                  <a:cxn ang="0">
                    <a:pos x="473" y="147"/>
                  </a:cxn>
                  <a:cxn ang="0">
                    <a:pos x="446" y="177"/>
                  </a:cxn>
                  <a:cxn ang="0">
                    <a:pos x="534" y="177"/>
                  </a:cxn>
                  <a:cxn ang="0">
                    <a:pos x="503" y="147"/>
                  </a:cxn>
                  <a:cxn ang="0">
                    <a:pos x="503" y="118"/>
                  </a:cxn>
                  <a:cxn ang="0">
                    <a:pos x="446" y="59"/>
                  </a:cxn>
                  <a:cxn ang="0">
                    <a:pos x="416" y="59"/>
                  </a:cxn>
                  <a:cxn ang="0">
                    <a:pos x="385" y="29"/>
                  </a:cxn>
                  <a:cxn ang="0">
                    <a:pos x="416" y="0"/>
                  </a:cxn>
                  <a:cxn ang="0">
                    <a:pos x="473" y="0"/>
                  </a:cxn>
                </a:cxnLst>
                <a:rect l="0" t="0" r="r" b="b"/>
                <a:pathLst>
                  <a:path w="534" h="384">
                    <a:moveTo>
                      <a:pt x="118" y="384"/>
                    </a:moveTo>
                    <a:lnTo>
                      <a:pt x="60" y="325"/>
                    </a:lnTo>
                    <a:lnTo>
                      <a:pt x="0" y="325"/>
                    </a:lnTo>
                    <a:lnTo>
                      <a:pt x="0" y="295"/>
                    </a:lnTo>
                    <a:lnTo>
                      <a:pt x="30" y="295"/>
                    </a:lnTo>
                    <a:lnTo>
                      <a:pt x="89" y="237"/>
                    </a:lnTo>
                    <a:lnTo>
                      <a:pt x="30" y="237"/>
                    </a:lnTo>
                    <a:lnTo>
                      <a:pt x="89" y="207"/>
                    </a:lnTo>
                    <a:lnTo>
                      <a:pt x="60" y="177"/>
                    </a:lnTo>
                    <a:lnTo>
                      <a:pt x="30" y="177"/>
                    </a:lnTo>
                    <a:lnTo>
                      <a:pt x="30" y="147"/>
                    </a:lnTo>
                    <a:lnTo>
                      <a:pt x="60" y="147"/>
                    </a:lnTo>
                    <a:lnTo>
                      <a:pt x="118" y="207"/>
                    </a:lnTo>
                    <a:lnTo>
                      <a:pt x="148" y="177"/>
                    </a:lnTo>
                    <a:lnTo>
                      <a:pt x="118" y="177"/>
                    </a:lnTo>
                    <a:lnTo>
                      <a:pt x="118" y="147"/>
                    </a:lnTo>
                    <a:lnTo>
                      <a:pt x="148" y="147"/>
                    </a:lnTo>
                    <a:lnTo>
                      <a:pt x="178" y="177"/>
                    </a:lnTo>
                    <a:lnTo>
                      <a:pt x="209" y="147"/>
                    </a:lnTo>
                    <a:lnTo>
                      <a:pt x="237" y="147"/>
                    </a:lnTo>
                    <a:lnTo>
                      <a:pt x="237" y="177"/>
                    </a:lnTo>
                    <a:lnTo>
                      <a:pt x="296" y="177"/>
                    </a:lnTo>
                    <a:lnTo>
                      <a:pt x="237" y="118"/>
                    </a:lnTo>
                    <a:lnTo>
                      <a:pt x="296" y="89"/>
                    </a:lnTo>
                    <a:lnTo>
                      <a:pt x="327" y="89"/>
                    </a:lnTo>
                    <a:lnTo>
                      <a:pt x="355" y="118"/>
                    </a:lnTo>
                    <a:lnTo>
                      <a:pt x="355" y="89"/>
                    </a:lnTo>
                    <a:lnTo>
                      <a:pt x="446" y="89"/>
                    </a:lnTo>
                    <a:lnTo>
                      <a:pt x="473" y="118"/>
                    </a:lnTo>
                    <a:lnTo>
                      <a:pt x="473" y="147"/>
                    </a:lnTo>
                    <a:lnTo>
                      <a:pt x="446" y="177"/>
                    </a:lnTo>
                    <a:lnTo>
                      <a:pt x="534" y="177"/>
                    </a:lnTo>
                    <a:lnTo>
                      <a:pt x="503" y="147"/>
                    </a:lnTo>
                    <a:lnTo>
                      <a:pt x="503" y="118"/>
                    </a:lnTo>
                    <a:lnTo>
                      <a:pt x="446" y="59"/>
                    </a:lnTo>
                    <a:lnTo>
                      <a:pt x="416" y="59"/>
                    </a:lnTo>
                    <a:lnTo>
                      <a:pt x="385" y="29"/>
                    </a:lnTo>
                    <a:lnTo>
                      <a:pt x="416" y="0"/>
                    </a:lnTo>
                    <a:lnTo>
                      <a:pt x="473" y="0"/>
                    </a:lnTo>
                  </a:path>
                </a:pathLst>
              </a:custGeom>
              <a:noFill/>
              <a:ln w="1588">
                <a:solidFill>
                  <a:srgbClr val="000000"/>
                </a:solidFill>
                <a:prstDash val="solid"/>
                <a:round/>
                <a:headEnd/>
                <a:tailEnd/>
              </a:ln>
            </p:spPr>
            <p:txBody>
              <a:bodyPr/>
              <a:lstStyle/>
              <a:p>
                <a:endParaRPr lang="en-GB"/>
              </a:p>
            </p:txBody>
          </p:sp>
          <p:sp>
            <p:nvSpPr>
              <p:cNvPr id="19794" name="Freeform 338"/>
              <p:cNvSpPr>
                <a:spLocks/>
              </p:cNvSpPr>
              <p:nvPr/>
            </p:nvSpPr>
            <p:spPr bwMode="auto">
              <a:xfrm>
                <a:off x="2946" y="1572"/>
                <a:ext cx="30" cy="7"/>
              </a:xfrm>
              <a:custGeom>
                <a:avLst/>
                <a:gdLst/>
                <a:ahLst/>
                <a:cxnLst>
                  <a:cxn ang="0">
                    <a:pos x="119" y="28"/>
                  </a:cxn>
                  <a:cxn ang="0">
                    <a:pos x="89" y="0"/>
                  </a:cxn>
                  <a:cxn ang="0">
                    <a:pos x="0" y="0"/>
                  </a:cxn>
                  <a:cxn ang="0">
                    <a:pos x="30" y="28"/>
                  </a:cxn>
                  <a:cxn ang="0">
                    <a:pos x="119" y="28"/>
                  </a:cxn>
                </a:cxnLst>
                <a:rect l="0" t="0" r="r" b="b"/>
                <a:pathLst>
                  <a:path w="119" h="28">
                    <a:moveTo>
                      <a:pt x="119" y="28"/>
                    </a:moveTo>
                    <a:lnTo>
                      <a:pt x="89" y="0"/>
                    </a:lnTo>
                    <a:lnTo>
                      <a:pt x="0" y="0"/>
                    </a:lnTo>
                    <a:lnTo>
                      <a:pt x="30" y="28"/>
                    </a:lnTo>
                    <a:lnTo>
                      <a:pt x="119" y="28"/>
                    </a:lnTo>
                  </a:path>
                </a:pathLst>
              </a:custGeom>
              <a:noFill/>
              <a:ln w="1588">
                <a:solidFill>
                  <a:srgbClr val="000000"/>
                </a:solidFill>
                <a:prstDash val="solid"/>
                <a:round/>
                <a:headEnd/>
                <a:tailEnd/>
              </a:ln>
            </p:spPr>
            <p:txBody>
              <a:bodyPr/>
              <a:lstStyle/>
              <a:p>
                <a:endParaRPr lang="en-GB"/>
              </a:p>
            </p:txBody>
          </p:sp>
          <p:sp>
            <p:nvSpPr>
              <p:cNvPr id="19795" name="Freeform 339"/>
              <p:cNvSpPr>
                <a:spLocks/>
              </p:cNvSpPr>
              <p:nvPr/>
            </p:nvSpPr>
            <p:spPr bwMode="auto">
              <a:xfrm>
                <a:off x="3027" y="1490"/>
                <a:ext cx="82" cy="38"/>
              </a:xfrm>
              <a:custGeom>
                <a:avLst/>
                <a:gdLst/>
                <a:ahLst/>
                <a:cxnLst>
                  <a:cxn ang="0">
                    <a:pos x="30" y="119"/>
                  </a:cxn>
                  <a:cxn ang="0">
                    <a:pos x="91" y="119"/>
                  </a:cxn>
                  <a:cxn ang="0">
                    <a:pos x="119" y="149"/>
                  </a:cxn>
                  <a:cxn ang="0">
                    <a:pos x="150" y="149"/>
                  </a:cxn>
                  <a:cxn ang="0">
                    <a:pos x="180" y="119"/>
                  </a:cxn>
                  <a:cxn ang="0">
                    <a:pos x="119" y="119"/>
                  </a:cxn>
                  <a:cxn ang="0">
                    <a:pos x="119" y="90"/>
                  </a:cxn>
                  <a:cxn ang="0">
                    <a:pos x="91" y="60"/>
                  </a:cxn>
                  <a:cxn ang="0">
                    <a:pos x="61" y="60"/>
                  </a:cxn>
                  <a:cxn ang="0">
                    <a:pos x="0" y="0"/>
                  </a:cxn>
                  <a:cxn ang="0">
                    <a:pos x="91" y="0"/>
                  </a:cxn>
                  <a:cxn ang="0">
                    <a:pos x="119" y="30"/>
                  </a:cxn>
                  <a:cxn ang="0">
                    <a:pos x="150" y="0"/>
                  </a:cxn>
                  <a:cxn ang="0">
                    <a:pos x="268" y="0"/>
                  </a:cxn>
                  <a:cxn ang="0">
                    <a:pos x="268" y="30"/>
                  </a:cxn>
                  <a:cxn ang="0">
                    <a:pos x="328" y="60"/>
                  </a:cxn>
                  <a:cxn ang="0">
                    <a:pos x="298" y="30"/>
                  </a:cxn>
                  <a:cxn ang="0">
                    <a:pos x="298" y="0"/>
                  </a:cxn>
                  <a:cxn ang="0">
                    <a:pos x="328" y="0"/>
                  </a:cxn>
                </a:cxnLst>
                <a:rect l="0" t="0" r="r" b="b"/>
                <a:pathLst>
                  <a:path w="328" h="149">
                    <a:moveTo>
                      <a:pt x="30" y="119"/>
                    </a:moveTo>
                    <a:lnTo>
                      <a:pt x="91" y="119"/>
                    </a:lnTo>
                    <a:lnTo>
                      <a:pt x="119" y="149"/>
                    </a:lnTo>
                    <a:lnTo>
                      <a:pt x="150" y="149"/>
                    </a:lnTo>
                    <a:lnTo>
                      <a:pt x="180" y="119"/>
                    </a:lnTo>
                    <a:lnTo>
                      <a:pt x="119" y="119"/>
                    </a:lnTo>
                    <a:lnTo>
                      <a:pt x="119" y="90"/>
                    </a:lnTo>
                    <a:lnTo>
                      <a:pt x="91" y="60"/>
                    </a:lnTo>
                    <a:lnTo>
                      <a:pt x="61" y="60"/>
                    </a:lnTo>
                    <a:lnTo>
                      <a:pt x="0" y="0"/>
                    </a:lnTo>
                    <a:lnTo>
                      <a:pt x="91" y="0"/>
                    </a:lnTo>
                    <a:lnTo>
                      <a:pt x="119" y="30"/>
                    </a:lnTo>
                    <a:lnTo>
                      <a:pt x="150" y="0"/>
                    </a:lnTo>
                    <a:lnTo>
                      <a:pt x="268" y="0"/>
                    </a:lnTo>
                    <a:lnTo>
                      <a:pt x="268" y="30"/>
                    </a:lnTo>
                    <a:lnTo>
                      <a:pt x="328" y="60"/>
                    </a:lnTo>
                    <a:lnTo>
                      <a:pt x="298" y="30"/>
                    </a:lnTo>
                    <a:lnTo>
                      <a:pt x="298" y="0"/>
                    </a:lnTo>
                    <a:lnTo>
                      <a:pt x="328" y="0"/>
                    </a:lnTo>
                  </a:path>
                </a:pathLst>
              </a:custGeom>
              <a:noFill/>
              <a:ln w="1588">
                <a:solidFill>
                  <a:srgbClr val="000000"/>
                </a:solidFill>
                <a:prstDash val="solid"/>
                <a:round/>
                <a:headEnd/>
                <a:tailEnd/>
              </a:ln>
            </p:spPr>
            <p:txBody>
              <a:bodyPr/>
              <a:lstStyle/>
              <a:p>
                <a:endParaRPr lang="en-GB"/>
              </a:p>
            </p:txBody>
          </p:sp>
          <p:sp>
            <p:nvSpPr>
              <p:cNvPr id="19796" name="Freeform 340"/>
              <p:cNvSpPr>
                <a:spLocks/>
              </p:cNvSpPr>
              <p:nvPr/>
            </p:nvSpPr>
            <p:spPr bwMode="auto">
              <a:xfrm>
                <a:off x="2976" y="1572"/>
                <a:ext cx="15" cy="7"/>
              </a:xfrm>
              <a:custGeom>
                <a:avLst/>
                <a:gdLst/>
                <a:ahLst/>
                <a:cxnLst>
                  <a:cxn ang="0">
                    <a:pos x="0" y="28"/>
                  </a:cxn>
                  <a:cxn ang="0">
                    <a:pos x="60" y="28"/>
                  </a:cxn>
                  <a:cxn ang="0">
                    <a:pos x="29" y="0"/>
                  </a:cxn>
                  <a:cxn ang="0">
                    <a:pos x="0" y="28"/>
                  </a:cxn>
                </a:cxnLst>
                <a:rect l="0" t="0" r="r" b="b"/>
                <a:pathLst>
                  <a:path w="60" h="28">
                    <a:moveTo>
                      <a:pt x="0" y="28"/>
                    </a:moveTo>
                    <a:lnTo>
                      <a:pt x="60" y="28"/>
                    </a:lnTo>
                    <a:lnTo>
                      <a:pt x="29" y="0"/>
                    </a:lnTo>
                    <a:lnTo>
                      <a:pt x="0" y="28"/>
                    </a:lnTo>
                  </a:path>
                </a:pathLst>
              </a:custGeom>
              <a:noFill/>
              <a:ln w="1588">
                <a:solidFill>
                  <a:srgbClr val="000000"/>
                </a:solidFill>
                <a:prstDash val="solid"/>
                <a:round/>
                <a:headEnd/>
                <a:tailEnd/>
              </a:ln>
            </p:spPr>
            <p:txBody>
              <a:bodyPr/>
              <a:lstStyle/>
              <a:p>
                <a:endParaRPr lang="en-GB"/>
              </a:p>
            </p:txBody>
          </p:sp>
          <p:sp>
            <p:nvSpPr>
              <p:cNvPr id="19797" name="Freeform 341"/>
              <p:cNvSpPr>
                <a:spLocks/>
              </p:cNvSpPr>
              <p:nvPr/>
            </p:nvSpPr>
            <p:spPr bwMode="auto">
              <a:xfrm>
                <a:off x="3102" y="1439"/>
                <a:ext cx="89" cy="51"/>
              </a:xfrm>
              <a:custGeom>
                <a:avLst/>
                <a:gdLst/>
                <a:ahLst/>
                <a:cxnLst>
                  <a:cxn ang="0">
                    <a:pos x="30" y="207"/>
                  </a:cxn>
                  <a:cxn ang="0">
                    <a:pos x="59" y="179"/>
                  </a:cxn>
                  <a:cxn ang="0">
                    <a:pos x="0" y="179"/>
                  </a:cxn>
                  <a:cxn ang="0">
                    <a:pos x="0" y="149"/>
                  </a:cxn>
                  <a:cxn ang="0">
                    <a:pos x="30" y="149"/>
                  </a:cxn>
                  <a:cxn ang="0">
                    <a:pos x="30" y="119"/>
                  </a:cxn>
                  <a:cxn ang="0">
                    <a:pos x="59" y="119"/>
                  </a:cxn>
                  <a:cxn ang="0">
                    <a:pos x="89" y="149"/>
                  </a:cxn>
                  <a:cxn ang="0">
                    <a:pos x="119" y="149"/>
                  </a:cxn>
                  <a:cxn ang="0">
                    <a:pos x="89" y="119"/>
                  </a:cxn>
                  <a:cxn ang="0">
                    <a:pos x="119" y="88"/>
                  </a:cxn>
                  <a:cxn ang="0">
                    <a:pos x="119" y="61"/>
                  </a:cxn>
                  <a:cxn ang="0">
                    <a:pos x="148" y="88"/>
                  </a:cxn>
                  <a:cxn ang="0">
                    <a:pos x="177" y="61"/>
                  </a:cxn>
                  <a:cxn ang="0">
                    <a:pos x="207" y="88"/>
                  </a:cxn>
                  <a:cxn ang="0">
                    <a:pos x="207" y="119"/>
                  </a:cxn>
                  <a:cxn ang="0">
                    <a:pos x="267" y="61"/>
                  </a:cxn>
                  <a:cxn ang="0">
                    <a:pos x="237" y="61"/>
                  </a:cxn>
                  <a:cxn ang="0">
                    <a:pos x="267" y="31"/>
                  </a:cxn>
                  <a:cxn ang="0">
                    <a:pos x="326" y="31"/>
                  </a:cxn>
                  <a:cxn ang="0">
                    <a:pos x="355" y="0"/>
                  </a:cxn>
                </a:cxnLst>
                <a:rect l="0" t="0" r="r" b="b"/>
                <a:pathLst>
                  <a:path w="355" h="207">
                    <a:moveTo>
                      <a:pt x="30" y="207"/>
                    </a:moveTo>
                    <a:lnTo>
                      <a:pt x="59" y="179"/>
                    </a:lnTo>
                    <a:lnTo>
                      <a:pt x="0" y="179"/>
                    </a:lnTo>
                    <a:lnTo>
                      <a:pt x="0" y="149"/>
                    </a:lnTo>
                    <a:lnTo>
                      <a:pt x="30" y="149"/>
                    </a:lnTo>
                    <a:lnTo>
                      <a:pt x="30" y="119"/>
                    </a:lnTo>
                    <a:lnTo>
                      <a:pt x="59" y="119"/>
                    </a:lnTo>
                    <a:lnTo>
                      <a:pt x="89" y="149"/>
                    </a:lnTo>
                    <a:lnTo>
                      <a:pt x="119" y="149"/>
                    </a:lnTo>
                    <a:lnTo>
                      <a:pt x="89" y="119"/>
                    </a:lnTo>
                    <a:lnTo>
                      <a:pt x="119" y="88"/>
                    </a:lnTo>
                    <a:lnTo>
                      <a:pt x="119" y="61"/>
                    </a:lnTo>
                    <a:lnTo>
                      <a:pt x="148" y="88"/>
                    </a:lnTo>
                    <a:lnTo>
                      <a:pt x="177" y="61"/>
                    </a:lnTo>
                    <a:lnTo>
                      <a:pt x="207" y="88"/>
                    </a:lnTo>
                    <a:lnTo>
                      <a:pt x="207" y="119"/>
                    </a:lnTo>
                    <a:lnTo>
                      <a:pt x="267" y="61"/>
                    </a:lnTo>
                    <a:lnTo>
                      <a:pt x="237" y="61"/>
                    </a:lnTo>
                    <a:lnTo>
                      <a:pt x="267" y="31"/>
                    </a:lnTo>
                    <a:lnTo>
                      <a:pt x="326" y="31"/>
                    </a:lnTo>
                    <a:lnTo>
                      <a:pt x="355" y="0"/>
                    </a:lnTo>
                  </a:path>
                </a:pathLst>
              </a:custGeom>
              <a:noFill/>
              <a:ln w="1588">
                <a:solidFill>
                  <a:srgbClr val="000000"/>
                </a:solidFill>
                <a:prstDash val="solid"/>
                <a:round/>
                <a:headEnd/>
                <a:tailEnd/>
              </a:ln>
            </p:spPr>
            <p:txBody>
              <a:bodyPr/>
              <a:lstStyle/>
              <a:p>
                <a:endParaRPr lang="en-GB"/>
              </a:p>
            </p:txBody>
          </p:sp>
          <p:sp>
            <p:nvSpPr>
              <p:cNvPr id="19798" name="Freeform 342"/>
              <p:cNvSpPr>
                <a:spLocks/>
              </p:cNvSpPr>
              <p:nvPr/>
            </p:nvSpPr>
            <p:spPr bwMode="auto">
              <a:xfrm>
                <a:off x="3191" y="1431"/>
                <a:ext cx="14" cy="19"/>
              </a:xfrm>
              <a:custGeom>
                <a:avLst/>
                <a:gdLst/>
                <a:ahLst/>
                <a:cxnLst>
                  <a:cxn ang="0">
                    <a:pos x="0" y="30"/>
                  </a:cxn>
                  <a:cxn ang="0">
                    <a:pos x="46" y="76"/>
                  </a:cxn>
                  <a:cxn ang="0">
                    <a:pos x="31" y="61"/>
                  </a:cxn>
                  <a:cxn ang="0">
                    <a:pos x="31" y="30"/>
                  </a:cxn>
                  <a:cxn ang="0">
                    <a:pos x="59" y="30"/>
                  </a:cxn>
                  <a:cxn ang="0">
                    <a:pos x="59" y="0"/>
                  </a:cxn>
                  <a:cxn ang="0">
                    <a:pos x="31" y="0"/>
                  </a:cxn>
                  <a:cxn ang="0">
                    <a:pos x="0" y="30"/>
                  </a:cxn>
                </a:cxnLst>
                <a:rect l="0" t="0" r="r" b="b"/>
                <a:pathLst>
                  <a:path w="59" h="76">
                    <a:moveTo>
                      <a:pt x="0" y="30"/>
                    </a:moveTo>
                    <a:lnTo>
                      <a:pt x="46" y="76"/>
                    </a:lnTo>
                    <a:lnTo>
                      <a:pt x="31" y="61"/>
                    </a:lnTo>
                    <a:lnTo>
                      <a:pt x="31" y="30"/>
                    </a:lnTo>
                    <a:lnTo>
                      <a:pt x="59" y="30"/>
                    </a:lnTo>
                    <a:lnTo>
                      <a:pt x="59" y="0"/>
                    </a:lnTo>
                    <a:lnTo>
                      <a:pt x="31" y="0"/>
                    </a:lnTo>
                    <a:lnTo>
                      <a:pt x="0" y="30"/>
                    </a:lnTo>
                  </a:path>
                </a:pathLst>
              </a:custGeom>
              <a:noFill/>
              <a:ln w="1588">
                <a:solidFill>
                  <a:srgbClr val="000000"/>
                </a:solidFill>
                <a:prstDash val="solid"/>
                <a:round/>
                <a:headEnd/>
                <a:tailEnd/>
              </a:ln>
            </p:spPr>
            <p:txBody>
              <a:bodyPr/>
              <a:lstStyle/>
              <a:p>
                <a:endParaRPr lang="en-GB"/>
              </a:p>
            </p:txBody>
          </p:sp>
          <p:sp>
            <p:nvSpPr>
              <p:cNvPr id="19799" name="Rectangle 343"/>
              <p:cNvSpPr>
                <a:spLocks noChangeArrowheads="1"/>
              </p:cNvSpPr>
              <p:nvPr/>
            </p:nvSpPr>
            <p:spPr bwMode="auto">
              <a:xfrm>
                <a:off x="3109" y="1490"/>
                <a:ext cx="7" cy="8"/>
              </a:xfrm>
              <a:prstGeom prst="rect">
                <a:avLst/>
              </a:prstGeom>
              <a:noFill/>
              <a:ln w="1588">
                <a:solidFill>
                  <a:srgbClr val="000000"/>
                </a:solidFill>
                <a:miter lim="800000"/>
                <a:headEnd/>
                <a:tailEnd/>
              </a:ln>
            </p:spPr>
            <p:txBody>
              <a:bodyPr/>
              <a:lstStyle/>
              <a:p>
                <a:endParaRPr lang="en-GB"/>
              </a:p>
            </p:txBody>
          </p:sp>
          <p:sp>
            <p:nvSpPr>
              <p:cNvPr id="19800" name="Freeform 344"/>
              <p:cNvSpPr>
                <a:spLocks/>
              </p:cNvSpPr>
              <p:nvPr/>
            </p:nvSpPr>
            <p:spPr bwMode="auto">
              <a:xfrm>
                <a:off x="3065" y="1506"/>
                <a:ext cx="15" cy="7"/>
              </a:xfrm>
              <a:custGeom>
                <a:avLst/>
                <a:gdLst/>
                <a:ahLst/>
                <a:cxnLst>
                  <a:cxn ang="0">
                    <a:pos x="0" y="30"/>
                  </a:cxn>
                  <a:cxn ang="0">
                    <a:pos x="60" y="0"/>
                  </a:cxn>
                  <a:cxn ang="0">
                    <a:pos x="30" y="0"/>
                  </a:cxn>
                  <a:cxn ang="0">
                    <a:pos x="0" y="30"/>
                  </a:cxn>
                </a:cxnLst>
                <a:rect l="0" t="0" r="r" b="b"/>
                <a:pathLst>
                  <a:path w="60" h="30">
                    <a:moveTo>
                      <a:pt x="0" y="30"/>
                    </a:moveTo>
                    <a:lnTo>
                      <a:pt x="60" y="0"/>
                    </a:lnTo>
                    <a:lnTo>
                      <a:pt x="30" y="0"/>
                    </a:lnTo>
                    <a:lnTo>
                      <a:pt x="0" y="30"/>
                    </a:lnTo>
                  </a:path>
                </a:pathLst>
              </a:custGeom>
              <a:noFill/>
              <a:ln w="1588">
                <a:solidFill>
                  <a:srgbClr val="000000"/>
                </a:solidFill>
                <a:prstDash val="solid"/>
                <a:round/>
                <a:headEnd/>
                <a:tailEnd/>
              </a:ln>
            </p:spPr>
            <p:txBody>
              <a:bodyPr/>
              <a:lstStyle/>
              <a:p>
                <a:endParaRPr lang="en-GB"/>
              </a:p>
            </p:txBody>
          </p:sp>
          <p:sp>
            <p:nvSpPr>
              <p:cNvPr id="19801" name="Freeform 345"/>
              <p:cNvSpPr>
                <a:spLocks/>
              </p:cNvSpPr>
              <p:nvPr/>
            </p:nvSpPr>
            <p:spPr bwMode="auto">
              <a:xfrm>
                <a:off x="3050" y="1624"/>
                <a:ext cx="15" cy="8"/>
              </a:xfrm>
              <a:custGeom>
                <a:avLst/>
                <a:gdLst/>
                <a:ahLst/>
                <a:cxnLst>
                  <a:cxn ang="0">
                    <a:pos x="0" y="0"/>
                  </a:cxn>
                  <a:cxn ang="0">
                    <a:pos x="0" y="31"/>
                  </a:cxn>
                  <a:cxn ang="0">
                    <a:pos x="28" y="31"/>
                  </a:cxn>
                  <a:cxn ang="0">
                    <a:pos x="59" y="0"/>
                  </a:cxn>
                  <a:cxn ang="0">
                    <a:pos x="0" y="0"/>
                  </a:cxn>
                </a:cxnLst>
                <a:rect l="0" t="0" r="r" b="b"/>
                <a:pathLst>
                  <a:path w="59" h="31">
                    <a:moveTo>
                      <a:pt x="0" y="0"/>
                    </a:moveTo>
                    <a:lnTo>
                      <a:pt x="0" y="31"/>
                    </a:lnTo>
                    <a:lnTo>
                      <a:pt x="28" y="31"/>
                    </a:lnTo>
                    <a:lnTo>
                      <a:pt x="59" y="0"/>
                    </a:lnTo>
                    <a:lnTo>
                      <a:pt x="0" y="0"/>
                    </a:lnTo>
                  </a:path>
                </a:pathLst>
              </a:custGeom>
              <a:noFill/>
              <a:ln w="1588">
                <a:solidFill>
                  <a:srgbClr val="000000"/>
                </a:solidFill>
                <a:prstDash val="solid"/>
                <a:round/>
                <a:headEnd/>
                <a:tailEnd/>
              </a:ln>
            </p:spPr>
            <p:txBody>
              <a:bodyPr/>
              <a:lstStyle/>
              <a:p>
                <a:endParaRPr lang="en-GB"/>
              </a:p>
            </p:txBody>
          </p:sp>
          <p:sp>
            <p:nvSpPr>
              <p:cNvPr id="19802" name="Freeform 346"/>
              <p:cNvSpPr>
                <a:spLocks/>
              </p:cNvSpPr>
              <p:nvPr/>
            </p:nvSpPr>
            <p:spPr bwMode="auto">
              <a:xfrm>
                <a:off x="3235" y="1727"/>
                <a:ext cx="15" cy="23"/>
              </a:xfrm>
              <a:custGeom>
                <a:avLst/>
                <a:gdLst/>
                <a:ahLst/>
                <a:cxnLst>
                  <a:cxn ang="0">
                    <a:pos x="29" y="89"/>
                  </a:cxn>
                  <a:cxn ang="0">
                    <a:pos x="29" y="60"/>
                  </a:cxn>
                  <a:cxn ang="0">
                    <a:pos x="60" y="30"/>
                  </a:cxn>
                  <a:cxn ang="0">
                    <a:pos x="60" y="0"/>
                  </a:cxn>
                  <a:cxn ang="0">
                    <a:pos x="29" y="0"/>
                  </a:cxn>
                  <a:cxn ang="0">
                    <a:pos x="0" y="30"/>
                  </a:cxn>
                  <a:cxn ang="0">
                    <a:pos x="0" y="60"/>
                  </a:cxn>
                  <a:cxn ang="0">
                    <a:pos x="29" y="89"/>
                  </a:cxn>
                </a:cxnLst>
                <a:rect l="0" t="0" r="r" b="b"/>
                <a:pathLst>
                  <a:path w="60" h="89">
                    <a:moveTo>
                      <a:pt x="29" y="89"/>
                    </a:moveTo>
                    <a:lnTo>
                      <a:pt x="29" y="60"/>
                    </a:lnTo>
                    <a:lnTo>
                      <a:pt x="60" y="30"/>
                    </a:lnTo>
                    <a:lnTo>
                      <a:pt x="60" y="0"/>
                    </a:lnTo>
                    <a:lnTo>
                      <a:pt x="29" y="0"/>
                    </a:lnTo>
                    <a:lnTo>
                      <a:pt x="0" y="30"/>
                    </a:lnTo>
                    <a:lnTo>
                      <a:pt x="0" y="60"/>
                    </a:lnTo>
                    <a:lnTo>
                      <a:pt x="29" y="89"/>
                    </a:lnTo>
                  </a:path>
                </a:pathLst>
              </a:custGeom>
              <a:noFill/>
              <a:ln w="1588">
                <a:solidFill>
                  <a:srgbClr val="000000"/>
                </a:solidFill>
                <a:prstDash val="solid"/>
                <a:round/>
                <a:headEnd/>
                <a:tailEnd/>
              </a:ln>
            </p:spPr>
            <p:txBody>
              <a:bodyPr/>
              <a:lstStyle/>
              <a:p>
                <a:endParaRPr lang="en-GB"/>
              </a:p>
            </p:txBody>
          </p:sp>
          <p:sp>
            <p:nvSpPr>
              <p:cNvPr id="19803" name="Freeform 347"/>
              <p:cNvSpPr>
                <a:spLocks/>
              </p:cNvSpPr>
              <p:nvPr/>
            </p:nvSpPr>
            <p:spPr bwMode="auto">
              <a:xfrm>
                <a:off x="3183" y="1750"/>
                <a:ext cx="59" cy="52"/>
              </a:xfrm>
              <a:custGeom>
                <a:avLst/>
                <a:gdLst/>
                <a:ahLst/>
                <a:cxnLst>
                  <a:cxn ang="0">
                    <a:pos x="236" y="0"/>
                  </a:cxn>
                  <a:cxn ang="0">
                    <a:pos x="207" y="29"/>
                  </a:cxn>
                  <a:cxn ang="0">
                    <a:pos x="207" y="0"/>
                  </a:cxn>
                  <a:cxn ang="0">
                    <a:pos x="179" y="29"/>
                  </a:cxn>
                  <a:cxn ang="0">
                    <a:pos x="148" y="29"/>
                  </a:cxn>
                  <a:cxn ang="0">
                    <a:pos x="207" y="89"/>
                  </a:cxn>
                  <a:cxn ang="0">
                    <a:pos x="207" y="119"/>
                  </a:cxn>
                  <a:cxn ang="0">
                    <a:pos x="179" y="148"/>
                  </a:cxn>
                  <a:cxn ang="0">
                    <a:pos x="148" y="148"/>
                  </a:cxn>
                  <a:cxn ang="0">
                    <a:pos x="118" y="177"/>
                  </a:cxn>
                  <a:cxn ang="0">
                    <a:pos x="88" y="177"/>
                  </a:cxn>
                  <a:cxn ang="0">
                    <a:pos x="88" y="207"/>
                  </a:cxn>
                  <a:cxn ang="0">
                    <a:pos x="60" y="207"/>
                  </a:cxn>
                  <a:cxn ang="0">
                    <a:pos x="60" y="177"/>
                  </a:cxn>
                  <a:cxn ang="0">
                    <a:pos x="0" y="177"/>
                  </a:cxn>
                </a:cxnLst>
                <a:rect l="0" t="0" r="r" b="b"/>
                <a:pathLst>
                  <a:path w="236" h="207">
                    <a:moveTo>
                      <a:pt x="236" y="0"/>
                    </a:moveTo>
                    <a:lnTo>
                      <a:pt x="207" y="29"/>
                    </a:lnTo>
                    <a:lnTo>
                      <a:pt x="207" y="0"/>
                    </a:lnTo>
                    <a:lnTo>
                      <a:pt x="179" y="29"/>
                    </a:lnTo>
                    <a:lnTo>
                      <a:pt x="148" y="29"/>
                    </a:lnTo>
                    <a:lnTo>
                      <a:pt x="207" y="89"/>
                    </a:lnTo>
                    <a:lnTo>
                      <a:pt x="207" y="119"/>
                    </a:lnTo>
                    <a:lnTo>
                      <a:pt x="179" y="148"/>
                    </a:lnTo>
                    <a:lnTo>
                      <a:pt x="148" y="148"/>
                    </a:lnTo>
                    <a:lnTo>
                      <a:pt x="118" y="177"/>
                    </a:lnTo>
                    <a:lnTo>
                      <a:pt x="88" y="177"/>
                    </a:lnTo>
                    <a:lnTo>
                      <a:pt x="88" y="207"/>
                    </a:lnTo>
                    <a:lnTo>
                      <a:pt x="60" y="207"/>
                    </a:lnTo>
                    <a:lnTo>
                      <a:pt x="60" y="177"/>
                    </a:lnTo>
                    <a:lnTo>
                      <a:pt x="0" y="177"/>
                    </a:lnTo>
                  </a:path>
                </a:pathLst>
              </a:custGeom>
              <a:noFill/>
              <a:ln w="1588">
                <a:solidFill>
                  <a:srgbClr val="000000"/>
                </a:solidFill>
                <a:prstDash val="solid"/>
                <a:round/>
                <a:headEnd/>
                <a:tailEnd/>
              </a:ln>
            </p:spPr>
            <p:txBody>
              <a:bodyPr/>
              <a:lstStyle/>
              <a:p>
                <a:endParaRPr lang="en-GB"/>
              </a:p>
            </p:txBody>
          </p:sp>
          <p:sp>
            <p:nvSpPr>
              <p:cNvPr id="19804" name="Freeform 348"/>
              <p:cNvSpPr>
                <a:spLocks/>
              </p:cNvSpPr>
              <p:nvPr/>
            </p:nvSpPr>
            <p:spPr bwMode="auto">
              <a:xfrm>
                <a:off x="3176" y="1787"/>
                <a:ext cx="7" cy="7"/>
              </a:xfrm>
              <a:custGeom>
                <a:avLst/>
                <a:gdLst/>
                <a:ahLst/>
                <a:cxnLst>
                  <a:cxn ang="0">
                    <a:pos x="30" y="29"/>
                  </a:cxn>
                  <a:cxn ang="0">
                    <a:pos x="30" y="0"/>
                  </a:cxn>
                  <a:cxn ang="0">
                    <a:pos x="0" y="0"/>
                  </a:cxn>
                  <a:cxn ang="0">
                    <a:pos x="30" y="29"/>
                  </a:cxn>
                </a:cxnLst>
                <a:rect l="0" t="0" r="r" b="b"/>
                <a:pathLst>
                  <a:path w="30" h="29">
                    <a:moveTo>
                      <a:pt x="30" y="29"/>
                    </a:moveTo>
                    <a:lnTo>
                      <a:pt x="30" y="0"/>
                    </a:lnTo>
                    <a:lnTo>
                      <a:pt x="0" y="0"/>
                    </a:lnTo>
                    <a:lnTo>
                      <a:pt x="30" y="29"/>
                    </a:lnTo>
                  </a:path>
                </a:pathLst>
              </a:custGeom>
              <a:noFill/>
              <a:ln w="1588">
                <a:solidFill>
                  <a:srgbClr val="000000"/>
                </a:solidFill>
                <a:prstDash val="solid"/>
                <a:round/>
                <a:headEnd/>
                <a:tailEnd/>
              </a:ln>
            </p:spPr>
            <p:txBody>
              <a:bodyPr/>
              <a:lstStyle/>
              <a:p>
                <a:endParaRPr lang="en-GB"/>
              </a:p>
            </p:txBody>
          </p:sp>
          <p:sp>
            <p:nvSpPr>
              <p:cNvPr id="19805" name="Freeform 349"/>
              <p:cNvSpPr>
                <a:spLocks/>
              </p:cNvSpPr>
              <p:nvPr/>
            </p:nvSpPr>
            <p:spPr bwMode="auto">
              <a:xfrm>
                <a:off x="2931" y="1794"/>
                <a:ext cx="252" cy="81"/>
              </a:xfrm>
              <a:custGeom>
                <a:avLst/>
                <a:gdLst/>
                <a:ahLst/>
                <a:cxnLst>
                  <a:cxn ang="0">
                    <a:pos x="1008" y="0"/>
                  </a:cxn>
                  <a:cxn ang="0">
                    <a:pos x="1008" y="30"/>
                  </a:cxn>
                  <a:cxn ang="0">
                    <a:pos x="978" y="30"/>
                  </a:cxn>
                  <a:cxn ang="0">
                    <a:pos x="949" y="60"/>
                  </a:cxn>
                  <a:cxn ang="0">
                    <a:pos x="919" y="60"/>
                  </a:cxn>
                  <a:cxn ang="0">
                    <a:pos x="949" y="89"/>
                  </a:cxn>
                  <a:cxn ang="0">
                    <a:pos x="859" y="89"/>
                  </a:cxn>
                  <a:cxn ang="0">
                    <a:pos x="889" y="148"/>
                  </a:cxn>
                  <a:cxn ang="0">
                    <a:pos x="830" y="148"/>
                  </a:cxn>
                  <a:cxn ang="0">
                    <a:pos x="830" y="179"/>
                  </a:cxn>
                  <a:cxn ang="0">
                    <a:pos x="771" y="237"/>
                  </a:cxn>
                  <a:cxn ang="0">
                    <a:pos x="712" y="267"/>
                  </a:cxn>
                  <a:cxn ang="0">
                    <a:pos x="682" y="267"/>
                  </a:cxn>
                  <a:cxn ang="0">
                    <a:pos x="652" y="298"/>
                  </a:cxn>
                  <a:cxn ang="0">
                    <a:pos x="621" y="298"/>
                  </a:cxn>
                  <a:cxn ang="0">
                    <a:pos x="594" y="325"/>
                  </a:cxn>
                  <a:cxn ang="0">
                    <a:pos x="564" y="298"/>
                  </a:cxn>
                  <a:cxn ang="0">
                    <a:pos x="534" y="325"/>
                  </a:cxn>
                  <a:cxn ang="0">
                    <a:pos x="357" y="325"/>
                  </a:cxn>
                  <a:cxn ang="0">
                    <a:pos x="327" y="298"/>
                  </a:cxn>
                  <a:cxn ang="0">
                    <a:pos x="296" y="325"/>
                  </a:cxn>
                  <a:cxn ang="0">
                    <a:pos x="266" y="298"/>
                  </a:cxn>
                  <a:cxn ang="0">
                    <a:pos x="296" y="267"/>
                  </a:cxn>
                  <a:cxn ang="0">
                    <a:pos x="266" y="267"/>
                  </a:cxn>
                  <a:cxn ang="0">
                    <a:pos x="207" y="237"/>
                  </a:cxn>
                  <a:cxn ang="0">
                    <a:pos x="148" y="237"/>
                  </a:cxn>
                  <a:cxn ang="0">
                    <a:pos x="89" y="179"/>
                  </a:cxn>
                  <a:cxn ang="0">
                    <a:pos x="59" y="179"/>
                  </a:cxn>
                  <a:cxn ang="0">
                    <a:pos x="0" y="119"/>
                  </a:cxn>
                  <a:cxn ang="0">
                    <a:pos x="0" y="89"/>
                  </a:cxn>
                  <a:cxn ang="0">
                    <a:pos x="59" y="30"/>
                  </a:cxn>
                  <a:cxn ang="0">
                    <a:pos x="89" y="30"/>
                  </a:cxn>
                  <a:cxn ang="0">
                    <a:pos x="120" y="60"/>
                  </a:cxn>
                  <a:cxn ang="0">
                    <a:pos x="148" y="60"/>
                  </a:cxn>
                </a:cxnLst>
                <a:rect l="0" t="0" r="r" b="b"/>
                <a:pathLst>
                  <a:path w="1008" h="325">
                    <a:moveTo>
                      <a:pt x="1008" y="0"/>
                    </a:moveTo>
                    <a:lnTo>
                      <a:pt x="1008" y="30"/>
                    </a:lnTo>
                    <a:lnTo>
                      <a:pt x="978" y="30"/>
                    </a:lnTo>
                    <a:lnTo>
                      <a:pt x="949" y="60"/>
                    </a:lnTo>
                    <a:lnTo>
                      <a:pt x="919" y="60"/>
                    </a:lnTo>
                    <a:lnTo>
                      <a:pt x="949" y="89"/>
                    </a:lnTo>
                    <a:lnTo>
                      <a:pt x="859" y="89"/>
                    </a:lnTo>
                    <a:lnTo>
                      <a:pt x="889" y="148"/>
                    </a:lnTo>
                    <a:lnTo>
                      <a:pt x="830" y="148"/>
                    </a:lnTo>
                    <a:lnTo>
                      <a:pt x="830" y="179"/>
                    </a:lnTo>
                    <a:lnTo>
                      <a:pt x="771" y="237"/>
                    </a:lnTo>
                    <a:lnTo>
                      <a:pt x="712" y="267"/>
                    </a:lnTo>
                    <a:lnTo>
                      <a:pt x="682" y="267"/>
                    </a:lnTo>
                    <a:lnTo>
                      <a:pt x="652" y="298"/>
                    </a:lnTo>
                    <a:lnTo>
                      <a:pt x="621" y="298"/>
                    </a:lnTo>
                    <a:lnTo>
                      <a:pt x="594" y="325"/>
                    </a:lnTo>
                    <a:lnTo>
                      <a:pt x="564" y="298"/>
                    </a:lnTo>
                    <a:lnTo>
                      <a:pt x="534" y="325"/>
                    </a:lnTo>
                    <a:lnTo>
                      <a:pt x="357" y="325"/>
                    </a:lnTo>
                    <a:lnTo>
                      <a:pt x="327" y="298"/>
                    </a:lnTo>
                    <a:lnTo>
                      <a:pt x="296" y="325"/>
                    </a:lnTo>
                    <a:lnTo>
                      <a:pt x="266" y="298"/>
                    </a:lnTo>
                    <a:lnTo>
                      <a:pt x="296" y="267"/>
                    </a:lnTo>
                    <a:lnTo>
                      <a:pt x="266" y="267"/>
                    </a:lnTo>
                    <a:lnTo>
                      <a:pt x="207" y="237"/>
                    </a:lnTo>
                    <a:lnTo>
                      <a:pt x="148" y="237"/>
                    </a:lnTo>
                    <a:lnTo>
                      <a:pt x="89" y="179"/>
                    </a:lnTo>
                    <a:lnTo>
                      <a:pt x="59" y="179"/>
                    </a:lnTo>
                    <a:lnTo>
                      <a:pt x="0" y="119"/>
                    </a:lnTo>
                    <a:lnTo>
                      <a:pt x="0" y="89"/>
                    </a:lnTo>
                    <a:lnTo>
                      <a:pt x="59" y="30"/>
                    </a:lnTo>
                    <a:lnTo>
                      <a:pt x="89" y="30"/>
                    </a:lnTo>
                    <a:lnTo>
                      <a:pt x="120" y="60"/>
                    </a:lnTo>
                    <a:lnTo>
                      <a:pt x="148" y="60"/>
                    </a:lnTo>
                  </a:path>
                </a:pathLst>
              </a:custGeom>
              <a:noFill/>
              <a:ln w="1588">
                <a:solidFill>
                  <a:srgbClr val="000000"/>
                </a:solidFill>
                <a:prstDash val="solid"/>
                <a:round/>
                <a:headEnd/>
                <a:tailEnd/>
              </a:ln>
            </p:spPr>
            <p:txBody>
              <a:bodyPr/>
              <a:lstStyle/>
              <a:p>
                <a:endParaRPr lang="en-GB"/>
              </a:p>
            </p:txBody>
          </p:sp>
          <p:sp>
            <p:nvSpPr>
              <p:cNvPr id="19806" name="Freeform 350"/>
              <p:cNvSpPr>
                <a:spLocks/>
              </p:cNvSpPr>
              <p:nvPr/>
            </p:nvSpPr>
            <p:spPr bwMode="auto">
              <a:xfrm>
                <a:off x="2983" y="1616"/>
                <a:ext cx="30" cy="23"/>
              </a:xfrm>
              <a:custGeom>
                <a:avLst/>
                <a:gdLst/>
                <a:ahLst/>
                <a:cxnLst>
                  <a:cxn ang="0">
                    <a:pos x="120" y="60"/>
                  </a:cxn>
                  <a:cxn ang="0">
                    <a:pos x="89" y="29"/>
                  </a:cxn>
                  <a:cxn ang="0">
                    <a:pos x="89" y="0"/>
                  </a:cxn>
                  <a:cxn ang="0">
                    <a:pos x="59" y="0"/>
                  </a:cxn>
                  <a:cxn ang="0">
                    <a:pos x="59" y="60"/>
                  </a:cxn>
                  <a:cxn ang="0">
                    <a:pos x="0" y="60"/>
                  </a:cxn>
                  <a:cxn ang="0">
                    <a:pos x="31" y="88"/>
                  </a:cxn>
                  <a:cxn ang="0">
                    <a:pos x="59" y="88"/>
                  </a:cxn>
                  <a:cxn ang="0">
                    <a:pos x="89" y="60"/>
                  </a:cxn>
                  <a:cxn ang="0">
                    <a:pos x="120" y="60"/>
                  </a:cxn>
                </a:cxnLst>
                <a:rect l="0" t="0" r="r" b="b"/>
                <a:pathLst>
                  <a:path w="120" h="88">
                    <a:moveTo>
                      <a:pt x="120" y="60"/>
                    </a:moveTo>
                    <a:lnTo>
                      <a:pt x="89" y="29"/>
                    </a:lnTo>
                    <a:lnTo>
                      <a:pt x="89" y="0"/>
                    </a:lnTo>
                    <a:lnTo>
                      <a:pt x="59" y="0"/>
                    </a:lnTo>
                    <a:lnTo>
                      <a:pt x="59" y="60"/>
                    </a:lnTo>
                    <a:lnTo>
                      <a:pt x="0" y="60"/>
                    </a:lnTo>
                    <a:lnTo>
                      <a:pt x="31" y="88"/>
                    </a:lnTo>
                    <a:lnTo>
                      <a:pt x="59" y="88"/>
                    </a:lnTo>
                    <a:lnTo>
                      <a:pt x="89" y="60"/>
                    </a:lnTo>
                    <a:lnTo>
                      <a:pt x="120" y="60"/>
                    </a:lnTo>
                  </a:path>
                </a:pathLst>
              </a:custGeom>
              <a:noFill/>
              <a:ln w="1588">
                <a:solidFill>
                  <a:srgbClr val="000000"/>
                </a:solidFill>
                <a:prstDash val="solid"/>
                <a:round/>
                <a:headEnd/>
                <a:tailEnd/>
              </a:ln>
            </p:spPr>
            <p:txBody>
              <a:bodyPr/>
              <a:lstStyle/>
              <a:p>
                <a:endParaRPr lang="en-GB"/>
              </a:p>
            </p:txBody>
          </p:sp>
          <p:sp>
            <p:nvSpPr>
              <p:cNvPr id="19807" name="Freeform 351"/>
              <p:cNvSpPr>
                <a:spLocks/>
              </p:cNvSpPr>
              <p:nvPr/>
            </p:nvSpPr>
            <p:spPr bwMode="auto">
              <a:xfrm>
                <a:off x="3013" y="1624"/>
                <a:ext cx="22" cy="22"/>
              </a:xfrm>
              <a:custGeom>
                <a:avLst/>
                <a:gdLst/>
                <a:ahLst/>
                <a:cxnLst>
                  <a:cxn ang="0">
                    <a:pos x="0" y="31"/>
                  </a:cxn>
                  <a:cxn ang="0">
                    <a:pos x="57" y="89"/>
                  </a:cxn>
                  <a:cxn ang="0">
                    <a:pos x="87" y="89"/>
                  </a:cxn>
                  <a:cxn ang="0">
                    <a:pos x="57" y="59"/>
                  </a:cxn>
                  <a:cxn ang="0">
                    <a:pos x="87" y="31"/>
                  </a:cxn>
                  <a:cxn ang="0">
                    <a:pos x="57" y="31"/>
                  </a:cxn>
                  <a:cxn ang="0">
                    <a:pos x="87" y="0"/>
                  </a:cxn>
                  <a:cxn ang="0">
                    <a:pos x="57" y="0"/>
                  </a:cxn>
                  <a:cxn ang="0">
                    <a:pos x="30" y="31"/>
                  </a:cxn>
                  <a:cxn ang="0">
                    <a:pos x="0" y="31"/>
                  </a:cxn>
                </a:cxnLst>
                <a:rect l="0" t="0" r="r" b="b"/>
                <a:pathLst>
                  <a:path w="87" h="89">
                    <a:moveTo>
                      <a:pt x="0" y="31"/>
                    </a:moveTo>
                    <a:lnTo>
                      <a:pt x="57" y="89"/>
                    </a:lnTo>
                    <a:lnTo>
                      <a:pt x="87" y="89"/>
                    </a:lnTo>
                    <a:lnTo>
                      <a:pt x="57" y="59"/>
                    </a:lnTo>
                    <a:lnTo>
                      <a:pt x="87" y="31"/>
                    </a:lnTo>
                    <a:lnTo>
                      <a:pt x="57" y="31"/>
                    </a:lnTo>
                    <a:lnTo>
                      <a:pt x="87" y="0"/>
                    </a:lnTo>
                    <a:lnTo>
                      <a:pt x="57" y="0"/>
                    </a:lnTo>
                    <a:lnTo>
                      <a:pt x="30" y="31"/>
                    </a:lnTo>
                    <a:lnTo>
                      <a:pt x="0" y="31"/>
                    </a:lnTo>
                  </a:path>
                </a:pathLst>
              </a:custGeom>
              <a:noFill/>
              <a:ln w="1588">
                <a:solidFill>
                  <a:srgbClr val="000000"/>
                </a:solidFill>
                <a:prstDash val="solid"/>
                <a:round/>
                <a:headEnd/>
                <a:tailEnd/>
              </a:ln>
            </p:spPr>
            <p:txBody>
              <a:bodyPr/>
              <a:lstStyle/>
              <a:p>
                <a:endParaRPr lang="en-GB"/>
              </a:p>
            </p:txBody>
          </p:sp>
          <p:sp>
            <p:nvSpPr>
              <p:cNvPr id="19808" name="Freeform 352"/>
              <p:cNvSpPr>
                <a:spLocks/>
              </p:cNvSpPr>
              <p:nvPr/>
            </p:nvSpPr>
            <p:spPr bwMode="auto">
              <a:xfrm>
                <a:off x="2961" y="1624"/>
                <a:ext cx="15" cy="8"/>
              </a:xfrm>
              <a:custGeom>
                <a:avLst/>
                <a:gdLst/>
                <a:ahLst/>
                <a:cxnLst>
                  <a:cxn ang="0">
                    <a:pos x="28" y="0"/>
                  </a:cxn>
                  <a:cxn ang="0">
                    <a:pos x="0" y="31"/>
                  </a:cxn>
                  <a:cxn ang="0">
                    <a:pos x="58" y="31"/>
                  </a:cxn>
                  <a:cxn ang="0">
                    <a:pos x="28" y="0"/>
                  </a:cxn>
                </a:cxnLst>
                <a:rect l="0" t="0" r="r" b="b"/>
                <a:pathLst>
                  <a:path w="58" h="31">
                    <a:moveTo>
                      <a:pt x="28" y="0"/>
                    </a:moveTo>
                    <a:lnTo>
                      <a:pt x="0" y="31"/>
                    </a:lnTo>
                    <a:lnTo>
                      <a:pt x="58" y="31"/>
                    </a:lnTo>
                    <a:lnTo>
                      <a:pt x="28" y="0"/>
                    </a:lnTo>
                  </a:path>
                </a:pathLst>
              </a:custGeom>
              <a:noFill/>
              <a:ln w="1588">
                <a:solidFill>
                  <a:srgbClr val="000000"/>
                </a:solidFill>
                <a:prstDash val="solid"/>
                <a:round/>
                <a:headEnd/>
                <a:tailEnd/>
              </a:ln>
            </p:spPr>
            <p:txBody>
              <a:bodyPr/>
              <a:lstStyle/>
              <a:p>
                <a:endParaRPr lang="en-GB"/>
              </a:p>
            </p:txBody>
          </p:sp>
          <p:sp>
            <p:nvSpPr>
              <p:cNvPr id="19809" name="Freeform 353"/>
              <p:cNvSpPr>
                <a:spLocks/>
              </p:cNvSpPr>
              <p:nvPr/>
            </p:nvSpPr>
            <p:spPr bwMode="auto">
              <a:xfrm>
                <a:off x="2976" y="1683"/>
                <a:ext cx="44" cy="30"/>
              </a:xfrm>
              <a:custGeom>
                <a:avLst/>
                <a:gdLst/>
                <a:ahLst/>
                <a:cxnLst>
                  <a:cxn ang="0">
                    <a:pos x="0" y="58"/>
                  </a:cxn>
                  <a:cxn ang="0">
                    <a:pos x="29" y="58"/>
                  </a:cxn>
                  <a:cxn ang="0">
                    <a:pos x="88" y="30"/>
                  </a:cxn>
                  <a:cxn ang="0">
                    <a:pos x="118" y="30"/>
                  </a:cxn>
                  <a:cxn ang="0">
                    <a:pos x="88" y="89"/>
                  </a:cxn>
                  <a:cxn ang="0">
                    <a:pos x="88" y="118"/>
                  </a:cxn>
                  <a:cxn ang="0">
                    <a:pos x="118" y="89"/>
                  </a:cxn>
                  <a:cxn ang="0">
                    <a:pos x="118" y="58"/>
                  </a:cxn>
                  <a:cxn ang="0">
                    <a:pos x="179" y="0"/>
                  </a:cxn>
                  <a:cxn ang="0">
                    <a:pos x="88" y="0"/>
                  </a:cxn>
                  <a:cxn ang="0">
                    <a:pos x="29" y="30"/>
                  </a:cxn>
                  <a:cxn ang="0">
                    <a:pos x="0" y="58"/>
                  </a:cxn>
                </a:cxnLst>
                <a:rect l="0" t="0" r="r" b="b"/>
                <a:pathLst>
                  <a:path w="179" h="118">
                    <a:moveTo>
                      <a:pt x="0" y="58"/>
                    </a:moveTo>
                    <a:lnTo>
                      <a:pt x="29" y="58"/>
                    </a:lnTo>
                    <a:lnTo>
                      <a:pt x="88" y="30"/>
                    </a:lnTo>
                    <a:lnTo>
                      <a:pt x="118" y="30"/>
                    </a:lnTo>
                    <a:lnTo>
                      <a:pt x="88" y="89"/>
                    </a:lnTo>
                    <a:lnTo>
                      <a:pt x="88" y="118"/>
                    </a:lnTo>
                    <a:lnTo>
                      <a:pt x="118" y="89"/>
                    </a:lnTo>
                    <a:lnTo>
                      <a:pt x="118" y="58"/>
                    </a:lnTo>
                    <a:lnTo>
                      <a:pt x="179" y="0"/>
                    </a:lnTo>
                    <a:lnTo>
                      <a:pt x="88" y="0"/>
                    </a:lnTo>
                    <a:lnTo>
                      <a:pt x="29" y="30"/>
                    </a:lnTo>
                    <a:lnTo>
                      <a:pt x="0" y="58"/>
                    </a:lnTo>
                  </a:path>
                </a:pathLst>
              </a:custGeom>
              <a:noFill/>
              <a:ln w="1588">
                <a:solidFill>
                  <a:srgbClr val="000000"/>
                </a:solidFill>
                <a:prstDash val="solid"/>
                <a:round/>
                <a:headEnd/>
                <a:tailEnd/>
              </a:ln>
            </p:spPr>
            <p:txBody>
              <a:bodyPr/>
              <a:lstStyle/>
              <a:p>
                <a:endParaRPr lang="en-GB"/>
              </a:p>
            </p:txBody>
          </p:sp>
          <p:sp>
            <p:nvSpPr>
              <p:cNvPr id="19810" name="Freeform 354"/>
              <p:cNvSpPr>
                <a:spLocks/>
              </p:cNvSpPr>
              <p:nvPr/>
            </p:nvSpPr>
            <p:spPr bwMode="auto">
              <a:xfrm>
                <a:off x="2939" y="1698"/>
                <a:ext cx="37" cy="22"/>
              </a:xfrm>
              <a:custGeom>
                <a:avLst/>
                <a:gdLst/>
                <a:ahLst/>
                <a:cxnLst>
                  <a:cxn ang="0">
                    <a:pos x="149" y="0"/>
                  </a:cxn>
                  <a:cxn ang="0">
                    <a:pos x="119" y="0"/>
                  </a:cxn>
                  <a:cxn ang="0">
                    <a:pos x="91" y="31"/>
                  </a:cxn>
                  <a:cxn ang="0">
                    <a:pos x="91" y="60"/>
                  </a:cxn>
                  <a:cxn ang="0">
                    <a:pos x="60" y="90"/>
                  </a:cxn>
                  <a:cxn ang="0">
                    <a:pos x="30" y="90"/>
                  </a:cxn>
                  <a:cxn ang="0">
                    <a:pos x="30" y="31"/>
                  </a:cxn>
                  <a:cxn ang="0">
                    <a:pos x="0" y="31"/>
                  </a:cxn>
                </a:cxnLst>
                <a:rect l="0" t="0" r="r" b="b"/>
                <a:pathLst>
                  <a:path w="149" h="90">
                    <a:moveTo>
                      <a:pt x="149" y="0"/>
                    </a:moveTo>
                    <a:lnTo>
                      <a:pt x="119" y="0"/>
                    </a:lnTo>
                    <a:lnTo>
                      <a:pt x="91" y="31"/>
                    </a:lnTo>
                    <a:lnTo>
                      <a:pt x="91" y="60"/>
                    </a:lnTo>
                    <a:lnTo>
                      <a:pt x="60" y="90"/>
                    </a:lnTo>
                    <a:lnTo>
                      <a:pt x="30" y="90"/>
                    </a:lnTo>
                    <a:lnTo>
                      <a:pt x="30" y="31"/>
                    </a:lnTo>
                    <a:lnTo>
                      <a:pt x="0" y="31"/>
                    </a:lnTo>
                  </a:path>
                </a:pathLst>
              </a:custGeom>
              <a:noFill/>
              <a:ln w="1588">
                <a:solidFill>
                  <a:srgbClr val="000000"/>
                </a:solidFill>
                <a:prstDash val="solid"/>
                <a:round/>
                <a:headEnd/>
                <a:tailEnd/>
              </a:ln>
            </p:spPr>
            <p:txBody>
              <a:bodyPr/>
              <a:lstStyle/>
              <a:p>
                <a:endParaRPr lang="en-GB"/>
              </a:p>
            </p:txBody>
          </p:sp>
          <p:sp>
            <p:nvSpPr>
              <p:cNvPr id="19811" name="Freeform 355"/>
              <p:cNvSpPr>
                <a:spLocks/>
              </p:cNvSpPr>
              <p:nvPr/>
            </p:nvSpPr>
            <p:spPr bwMode="auto">
              <a:xfrm>
                <a:off x="2931" y="1609"/>
                <a:ext cx="15" cy="7"/>
              </a:xfrm>
              <a:custGeom>
                <a:avLst/>
                <a:gdLst/>
                <a:ahLst/>
                <a:cxnLst>
                  <a:cxn ang="0">
                    <a:pos x="29" y="0"/>
                  </a:cxn>
                  <a:cxn ang="0">
                    <a:pos x="0" y="30"/>
                  </a:cxn>
                  <a:cxn ang="0">
                    <a:pos x="59" y="30"/>
                  </a:cxn>
                  <a:cxn ang="0">
                    <a:pos x="29" y="0"/>
                  </a:cxn>
                </a:cxnLst>
                <a:rect l="0" t="0" r="r" b="b"/>
                <a:pathLst>
                  <a:path w="59" h="30">
                    <a:moveTo>
                      <a:pt x="29" y="0"/>
                    </a:moveTo>
                    <a:lnTo>
                      <a:pt x="0" y="30"/>
                    </a:lnTo>
                    <a:lnTo>
                      <a:pt x="59" y="30"/>
                    </a:lnTo>
                    <a:lnTo>
                      <a:pt x="29" y="0"/>
                    </a:lnTo>
                  </a:path>
                </a:pathLst>
              </a:custGeom>
              <a:noFill/>
              <a:ln w="1588">
                <a:solidFill>
                  <a:srgbClr val="000000"/>
                </a:solidFill>
                <a:prstDash val="solid"/>
                <a:round/>
                <a:headEnd/>
                <a:tailEnd/>
              </a:ln>
            </p:spPr>
            <p:txBody>
              <a:bodyPr/>
              <a:lstStyle/>
              <a:p>
                <a:endParaRPr lang="en-GB"/>
              </a:p>
            </p:txBody>
          </p:sp>
          <p:sp>
            <p:nvSpPr>
              <p:cNvPr id="19812" name="Freeform 356"/>
              <p:cNvSpPr>
                <a:spLocks/>
              </p:cNvSpPr>
              <p:nvPr/>
            </p:nvSpPr>
            <p:spPr bwMode="auto">
              <a:xfrm>
                <a:off x="2939" y="1602"/>
                <a:ext cx="14" cy="7"/>
              </a:xfrm>
              <a:custGeom>
                <a:avLst/>
                <a:gdLst/>
                <a:ahLst/>
                <a:cxnLst>
                  <a:cxn ang="0">
                    <a:pos x="0" y="28"/>
                  </a:cxn>
                  <a:cxn ang="0">
                    <a:pos x="30" y="28"/>
                  </a:cxn>
                  <a:cxn ang="0">
                    <a:pos x="60" y="0"/>
                  </a:cxn>
                  <a:cxn ang="0">
                    <a:pos x="30" y="0"/>
                  </a:cxn>
                  <a:cxn ang="0">
                    <a:pos x="0" y="28"/>
                  </a:cxn>
                </a:cxnLst>
                <a:rect l="0" t="0" r="r" b="b"/>
                <a:pathLst>
                  <a:path w="60" h="28">
                    <a:moveTo>
                      <a:pt x="0" y="28"/>
                    </a:moveTo>
                    <a:lnTo>
                      <a:pt x="30" y="28"/>
                    </a:lnTo>
                    <a:lnTo>
                      <a:pt x="60" y="0"/>
                    </a:lnTo>
                    <a:lnTo>
                      <a:pt x="30" y="0"/>
                    </a:lnTo>
                    <a:lnTo>
                      <a:pt x="0" y="28"/>
                    </a:lnTo>
                  </a:path>
                </a:pathLst>
              </a:custGeom>
              <a:noFill/>
              <a:ln w="1588">
                <a:solidFill>
                  <a:srgbClr val="000000"/>
                </a:solidFill>
                <a:prstDash val="solid"/>
                <a:round/>
                <a:headEnd/>
                <a:tailEnd/>
              </a:ln>
            </p:spPr>
            <p:txBody>
              <a:bodyPr/>
              <a:lstStyle/>
              <a:p>
                <a:endParaRPr lang="en-GB"/>
              </a:p>
            </p:txBody>
          </p:sp>
          <p:sp>
            <p:nvSpPr>
              <p:cNvPr id="19813" name="Freeform 357"/>
              <p:cNvSpPr>
                <a:spLocks/>
              </p:cNvSpPr>
              <p:nvPr/>
            </p:nvSpPr>
            <p:spPr bwMode="auto">
              <a:xfrm>
                <a:off x="2916" y="1602"/>
                <a:ext cx="23" cy="37"/>
              </a:xfrm>
              <a:custGeom>
                <a:avLst/>
                <a:gdLst/>
                <a:ahLst/>
                <a:cxnLst>
                  <a:cxn ang="0">
                    <a:pos x="59" y="146"/>
                  </a:cxn>
                  <a:cxn ang="0">
                    <a:pos x="0" y="87"/>
                  </a:cxn>
                  <a:cxn ang="0">
                    <a:pos x="30" y="87"/>
                  </a:cxn>
                  <a:cxn ang="0">
                    <a:pos x="0" y="58"/>
                  </a:cxn>
                  <a:cxn ang="0">
                    <a:pos x="0" y="28"/>
                  </a:cxn>
                  <a:cxn ang="0">
                    <a:pos x="30" y="0"/>
                  </a:cxn>
                  <a:cxn ang="0">
                    <a:pos x="59" y="28"/>
                  </a:cxn>
                  <a:cxn ang="0">
                    <a:pos x="88" y="28"/>
                  </a:cxn>
                </a:cxnLst>
                <a:rect l="0" t="0" r="r" b="b"/>
                <a:pathLst>
                  <a:path w="88" h="146">
                    <a:moveTo>
                      <a:pt x="59" y="146"/>
                    </a:moveTo>
                    <a:lnTo>
                      <a:pt x="0" y="87"/>
                    </a:lnTo>
                    <a:lnTo>
                      <a:pt x="30" y="87"/>
                    </a:lnTo>
                    <a:lnTo>
                      <a:pt x="0" y="58"/>
                    </a:lnTo>
                    <a:lnTo>
                      <a:pt x="0" y="28"/>
                    </a:lnTo>
                    <a:lnTo>
                      <a:pt x="30" y="0"/>
                    </a:lnTo>
                    <a:lnTo>
                      <a:pt x="59" y="28"/>
                    </a:lnTo>
                    <a:lnTo>
                      <a:pt x="88" y="28"/>
                    </a:lnTo>
                  </a:path>
                </a:pathLst>
              </a:custGeom>
              <a:noFill/>
              <a:ln w="1588">
                <a:solidFill>
                  <a:srgbClr val="000000"/>
                </a:solidFill>
                <a:prstDash val="solid"/>
                <a:round/>
                <a:headEnd/>
                <a:tailEnd/>
              </a:ln>
            </p:spPr>
            <p:txBody>
              <a:bodyPr/>
              <a:lstStyle/>
              <a:p>
                <a:endParaRPr lang="en-GB"/>
              </a:p>
            </p:txBody>
          </p:sp>
          <p:sp>
            <p:nvSpPr>
              <p:cNvPr id="19814" name="Freeform 358"/>
              <p:cNvSpPr>
                <a:spLocks/>
              </p:cNvSpPr>
              <p:nvPr/>
            </p:nvSpPr>
            <p:spPr bwMode="auto">
              <a:xfrm>
                <a:off x="2931" y="1632"/>
                <a:ext cx="22" cy="7"/>
              </a:xfrm>
              <a:custGeom>
                <a:avLst/>
                <a:gdLst/>
                <a:ahLst/>
                <a:cxnLst>
                  <a:cxn ang="0">
                    <a:pos x="0" y="28"/>
                  </a:cxn>
                  <a:cxn ang="0">
                    <a:pos x="59" y="28"/>
                  </a:cxn>
                  <a:cxn ang="0">
                    <a:pos x="89" y="0"/>
                  </a:cxn>
                  <a:cxn ang="0">
                    <a:pos x="29" y="0"/>
                  </a:cxn>
                  <a:cxn ang="0">
                    <a:pos x="0" y="28"/>
                  </a:cxn>
                </a:cxnLst>
                <a:rect l="0" t="0" r="r" b="b"/>
                <a:pathLst>
                  <a:path w="89" h="28">
                    <a:moveTo>
                      <a:pt x="0" y="28"/>
                    </a:moveTo>
                    <a:lnTo>
                      <a:pt x="59" y="28"/>
                    </a:lnTo>
                    <a:lnTo>
                      <a:pt x="89" y="0"/>
                    </a:lnTo>
                    <a:lnTo>
                      <a:pt x="29" y="0"/>
                    </a:lnTo>
                    <a:lnTo>
                      <a:pt x="0" y="28"/>
                    </a:lnTo>
                  </a:path>
                </a:pathLst>
              </a:custGeom>
              <a:noFill/>
              <a:ln w="1588">
                <a:solidFill>
                  <a:srgbClr val="000000"/>
                </a:solidFill>
                <a:prstDash val="solid"/>
                <a:round/>
                <a:headEnd/>
                <a:tailEnd/>
              </a:ln>
            </p:spPr>
            <p:txBody>
              <a:bodyPr/>
              <a:lstStyle/>
              <a:p>
                <a:endParaRPr lang="en-GB"/>
              </a:p>
            </p:txBody>
          </p:sp>
          <p:sp>
            <p:nvSpPr>
              <p:cNvPr id="19815" name="Freeform 359"/>
              <p:cNvSpPr>
                <a:spLocks/>
              </p:cNvSpPr>
              <p:nvPr/>
            </p:nvSpPr>
            <p:spPr bwMode="auto">
              <a:xfrm>
                <a:off x="2909" y="1639"/>
                <a:ext cx="30" cy="66"/>
              </a:xfrm>
              <a:custGeom>
                <a:avLst/>
                <a:gdLst/>
                <a:ahLst/>
                <a:cxnLst>
                  <a:cxn ang="0">
                    <a:pos x="118" y="268"/>
                  </a:cxn>
                  <a:cxn ang="0">
                    <a:pos x="89" y="268"/>
                  </a:cxn>
                  <a:cxn ang="0">
                    <a:pos x="60" y="237"/>
                  </a:cxn>
                  <a:cxn ang="0">
                    <a:pos x="60" y="179"/>
                  </a:cxn>
                  <a:cxn ang="0">
                    <a:pos x="89" y="209"/>
                  </a:cxn>
                  <a:cxn ang="0">
                    <a:pos x="118" y="179"/>
                  </a:cxn>
                  <a:cxn ang="0">
                    <a:pos x="89" y="179"/>
                  </a:cxn>
                  <a:cxn ang="0">
                    <a:pos x="0" y="91"/>
                  </a:cxn>
                  <a:cxn ang="0">
                    <a:pos x="60" y="91"/>
                  </a:cxn>
                  <a:cxn ang="0">
                    <a:pos x="89" y="118"/>
                  </a:cxn>
                  <a:cxn ang="0">
                    <a:pos x="89" y="61"/>
                  </a:cxn>
                  <a:cxn ang="0">
                    <a:pos x="30" y="61"/>
                  </a:cxn>
                  <a:cxn ang="0">
                    <a:pos x="30" y="30"/>
                  </a:cxn>
                  <a:cxn ang="0">
                    <a:pos x="0" y="30"/>
                  </a:cxn>
                  <a:cxn ang="0">
                    <a:pos x="0" y="0"/>
                  </a:cxn>
                  <a:cxn ang="0">
                    <a:pos x="89" y="0"/>
                  </a:cxn>
                </a:cxnLst>
                <a:rect l="0" t="0" r="r" b="b"/>
                <a:pathLst>
                  <a:path w="118" h="268">
                    <a:moveTo>
                      <a:pt x="118" y="268"/>
                    </a:moveTo>
                    <a:lnTo>
                      <a:pt x="89" y="268"/>
                    </a:lnTo>
                    <a:lnTo>
                      <a:pt x="60" y="237"/>
                    </a:lnTo>
                    <a:lnTo>
                      <a:pt x="60" y="179"/>
                    </a:lnTo>
                    <a:lnTo>
                      <a:pt x="89" y="209"/>
                    </a:lnTo>
                    <a:lnTo>
                      <a:pt x="118" y="179"/>
                    </a:lnTo>
                    <a:lnTo>
                      <a:pt x="89" y="179"/>
                    </a:lnTo>
                    <a:lnTo>
                      <a:pt x="0" y="91"/>
                    </a:lnTo>
                    <a:lnTo>
                      <a:pt x="60" y="91"/>
                    </a:lnTo>
                    <a:lnTo>
                      <a:pt x="89" y="118"/>
                    </a:lnTo>
                    <a:lnTo>
                      <a:pt x="89" y="61"/>
                    </a:lnTo>
                    <a:lnTo>
                      <a:pt x="30" y="61"/>
                    </a:lnTo>
                    <a:lnTo>
                      <a:pt x="30" y="30"/>
                    </a:lnTo>
                    <a:lnTo>
                      <a:pt x="0" y="30"/>
                    </a:lnTo>
                    <a:lnTo>
                      <a:pt x="0" y="0"/>
                    </a:lnTo>
                    <a:lnTo>
                      <a:pt x="89" y="0"/>
                    </a:lnTo>
                  </a:path>
                </a:pathLst>
              </a:custGeom>
              <a:noFill/>
              <a:ln w="1588">
                <a:solidFill>
                  <a:srgbClr val="000000"/>
                </a:solidFill>
                <a:prstDash val="solid"/>
                <a:round/>
                <a:headEnd/>
                <a:tailEnd/>
              </a:ln>
            </p:spPr>
            <p:txBody>
              <a:bodyPr/>
              <a:lstStyle/>
              <a:p>
                <a:endParaRPr lang="en-GB"/>
              </a:p>
            </p:txBody>
          </p:sp>
          <p:sp>
            <p:nvSpPr>
              <p:cNvPr id="19816" name="Freeform 360"/>
              <p:cNvSpPr>
                <a:spLocks/>
              </p:cNvSpPr>
              <p:nvPr/>
            </p:nvSpPr>
            <p:spPr bwMode="auto">
              <a:xfrm>
                <a:off x="5398" y="736"/>
                <a:ext cx="363" cy="192"/>
              </a:xfrm>
              <a:custGeom>
                <a:avLst/>
                <a:gdLst/>
                <a:ahLst/>
                <a:cxnLst>
                  <a:cxn ang="0">
                    <a:pos x="532" y="591"/>
                  </a:cxn>
                  <a:cxn ang="0">
                    <a:pos x="562" y="531"/>
                  </a:cxn>
                  <a:cxn ang="0">
                    <a:pos x="502" y="561"/>
                  </a:cxn>
                  <a:cxn ang="0">
                    <a:pos x="444" y="531"/>
                  </a:cxn>
                  <a:cxn ang="0">
                    <a:pos x="414" y="531"/>
                  </a:cxn>
                  <a:cxn ang="0">
                    <a:pos x="384" y="531"/>
                  </a:cxn>
                  <a:cxn ang="0">
                    <a:pos x="295" y="503"/>
                  </a:cxn>
                  <a:cxn ang="0">
                    <a:pos x="237" y="531"/>
                  </a:cxn>
                  <a:cxn ang="0">
                    <a:pos x="118" y="503"/>
                  </a:cxn>
                  <a:cxn ang="0">
                    <a:pos x="0" y="413"/>
                  </a:cxn>
                  <a:cxn ang="0">
                    <a:pos x="59" y="355"/>
                  </a:cxn>
                  <a:cxn ang="0">
                    <a:pos x="118" y="355"/>
                  </a:cxn>
                  <a:cxn ang="0">
                    <a:pos x="207" y="325"/>
                  </a:cxn>
                  <a:cxn ang="0">
                    <a:pos x="237" y="295"/>
                  </a:cxn>
                  <a:cxn ang="0">
                    <a:pos x="207" y="236"/>
                  </a:cxn>
                  <a:cxn ang="0">
                    <a:pos x="265" y="206"/>
                  </a:cxn>
                  <a:cxn ang="0">
                    <a:pos x="207" y="175"/>
                  </a:cxn>
                  <a:cxn ang="0">
                    <a:pos x="147" y="175"/>
                  </a:cxn>
                  <a:cxn ang="0">
                    <a:pos x="147" y="148"/>
                  </a:cxn>
                  <a:cxn ang="0">
                    <a:pos x="207" y="118"/>
                  </a:cxn>
                  <a:cxn ang="0">
                    <a:pos x="295" y="148"/>
                  </a:cxn>
                  <a:cxn ang="0">
                    <a:pos x="265" y="87"/>
                  </a:cxn>
                  <a:cxn ang="0">
                    <a:pos x="237" y="29"/>
                  </a:cxn>
                  <a:cxn ang="0">
                    <a:pos x="502" y="0"/>
                  </a:cxn>
                  <a:cxn ang="0">
                    <a:pos x="682" y="29"/>
                  </a:cxn>
                  <a:cxn ang="0">
                    <a:pos x="739" y="0"/>
                  </a:cxn>
                  <a:cxn ang="0">
                    <a:pos x="889" y="29"/>
                  </a:cxn>
                  <a:cxn ang="0">
                    <a:pos x="889" y="57"/>
                  </a:cxn>
                  <a:cxn ang="0">
                    <a:pos x="889" y="118"/>
                  </a:cxn>
                  <a:cxn ang="0">
                    <a:pos x="858" y="175"/>
                  </a:cxn>
                  <a:cxn ang="0">
                    <a:pos x="800" y="175"/>
                  </a:cxn>
                  <a:cxn ang="0">
                    <a:pos x="769" y="266"/>
                  </a:cxn>
                  <a:cxn ang="0">
                    <a:pos x="800" y="295"/>
                  </a:cxn>
                  <a:cxn ang="0">
                    <a:pos x="830" y="384"/>
                  </a:cxn>
                  <a:cxn ang="0">
                    <a:pos x="946" y="473"/>
                  </a:cxn>
                  <a:cxn ang="0">
                    <a:pos x="1037" y="531"/>
                  </a:cxn>
                  <a:cxn ang="0">
                    <a:pos x="1183" y="621"/>
                  </a:cxn>
                  <a:cxn ang="0">
                    <a:pos x="1274" y="680"/>
                  </a:cxn>
                  <a:cxn ang="0">
                    <a:pos x="1332" y="709"/>
                  </a:cxn>
                  <a:cxn ang="0">
                    <a:pos x="1451" y="740"/>
                  </a:cxn>
                  <a:cxn ang="0">
                    <a:pos x="1392" y="768"/>
                  </a:cxn>
                  <a:cxn ang="0">
                    <a:pos x="1332" y="768"/>
                  </a:cxn>
                  <a:cxn ang="0">
                    <a:pos x="1244" y="740"/>
                  </a:cxn>
                  <a:cxn ang="0">
                    <a:pos x="1214" y="768"/>
                  </a:cxn>
                  <a:cxn ang="0">
                    <a:pos x="1155" y="740"/>
                  </a:cxn>
                  <a:cxn ang="0">
                    <a:pos x="1065" y="768"/>
                  </a:cxn>
                  <a:cxn ang="0">
                    <a:pos x="976" y="740"/>
                  </a:cxn>
                  <a:cxn ang="0">
                    <a:pos x="889" y="768"/>
                  </a:cxn>
                  <a:cxn ang="0">
                    <a:pos x="711" y="740"/>
                  </a:cxn>
                  <a:cxn ang="0">
                    <a:pos x="593" y="709"/>
                  </a:cxn>
                  <a:cxn ang="0">
                    <a:pos x="562" y="650"/>
                  </a:cxn>
                </a:cxnLst>
                <a:rect l="0" t="0" r="r" b="b"/>
                <a:pathLst>
                  <a:path w="1451" h="768">
                    <a:moveTo>
                      <a:pt x="593" y="621"/>
                    </a:moveTo>
                    <a:lnTo>
                      <a:pt x="532" y="591"/>
                    </a:lnTo>
                    <a:lnTo>
                      <a:pt x="502" y="591"/>
                    </a:lnTo>
                    <a:lnTo>
                      <a:pt x="562" y="531"/>
                    </a:lnTo>
                    <a:lnTo>
                      <a:pt x="532" y="531"/>
                    </a:lnTo>
                    <a:lnTo>
                      <a:pt x="502" y="561"/>
                    </a:lnTo>
                    <a:lnTo>
                      <a:pt x="474" y="561"/>
                    </a:lnTo>
                    <a:lnTo>
                      <a:pt x="444" y="531"/>
                    </a:lnTo>
                    <a:lnTo>
                      <a:pt x="444" y="503"/>
                    </a:lnTo>
                    <a:lnTo>
                      <a:pt x="414" y="531"/>
                    </a:lnTo>
                    <a:lnTo>
                      <a:pt x="384" y="503"/>
                    </a:lnTo>
                    <a:lnTo>
                      <a:pt x="384" y="531"/>
                    </a:lnTo>
                    <a:lnTo>
                      <a:pt x="325" y="531"/>
                    </a:lnTo>
                    <a:lnTo>
                      <a:pt x="295" y="503"/>
                    </a:lnTo>
                    <a:lnTo>
                      <a:pt x="207" y="503"/>
                    </a:lnTo>
                    <a:lnTo>
                      <a:pt x="237" y="531"/>
                    </a:lnTo>
                    <a:lnTo>
                      <a:pt x="147" y="531"/>
                    </a:lnTo>
                    <a:lnTo>
                      <a:pt x="118" y="503"/>
                    </a:lnTo>
                    <a:lnTo>
                      <a:pt x="88" y="503"/>
                    </a:lnTo>
                    <a:lnTo>
                      <a:pt x="0" y="413"/>
                    </a:lnTo>
                    <a:lnTo>
                      <a:pt x="0" y="355"/>
                    </a:lnTo>
                    <a:lnTo>
                      <a:pt x="59" y="355"/>
                    </a:lnTo>
                    <a:lnTo>
                      <a:pt x="88" y="325"/>
                    </a:lnTo>
                    <a:lnTo>
                      <a:pt x="118" y="355"/>
                    </a:lnTo>
                    <a:lnTo>
                      <a:pt x="147" y="355"/>
                    </a:lnTo>
                    <a:lnTo>
                      <a:pt x="207" y="325"/>
                    </a:lnTo>
                    <a:lnTo>
                      <a:pt x="177" y="295"/>
                    </a:lnTo>
                    <a:lnTo>
                      <a:pt x="237" y="295"/>
                    </a:lnTo>
                    <a:lnTo>
                      <a:pt x="207" y="266"/>
                    </a:lnTo>
                    <a:lnTo>
                      <a:pt x="207" y="236"/>
                    </a:lnTo>
                    <a:lnTo>
                      <a:pt x="237" y="236"/>
                    </a:lnTo>
                    <a:lnTo>
                      <a:pt x="265" y="206"/>
                    </a:lnTo>
                    <a:lnTo>
                      <a:pt x="237" y="175"/>
                    </a:lnTo>
                    <a:lnTo>
                      <a:pt x="207" y="175"/>
                    </a:lnTo>
                    <a:lnTo>
                      <a:pt x="177" y="206"/>
                    </a:lnTo>
                    <a:lnTo>
                      <a:pt x="147" y="175"/>
                    </a:lnTo>
                    <a:lnTo>
                      <a:pt x="118" y="175"/>
                    </a:lnTo>
                    <a:lnTo>
                      <a:pt x="147" y="148"/>
                    </a:lnTo>
                    <a:lnTo>
                      <a:pt x="177" y="148"/>
                    </a:lnTo>
                    <a:lnTo>
                      <a:pt x="207" y="118"/>
                    </a:lnTo>
                    <a:lnTo>
                      <a:pt x="237" y="118"/>
                    </a:lnTo>
                    <a:lnTo>
                      <a:pt x="295" y="148"/>
                    </a:lnTo>
                    <a:lnTo>
                      <a:pt x="265" y="118"/>
                    </a:lnTo>
                    <a:lnTo>
                      <a:pt x="265" y="87"/>
                    </a:lnTo>
                    <a:lnTo>
                      <a:pt x="237" y="87"/>
                    </a:lnTo>
                    <a:lnTo>
                      <a:pt x="237" y="29"/>
                    </a:lnTo>
                    <a:lnTo>
                      <a:pt x="474" y="29"/>
                    </a:lnTo>
                    <a:lnTo>
                      <a:pt x="502" y="0"/>
                    </a:lnTo>
                    <a:lnTo>
                      <a:pt x="651" y="0"/>
                    </a:lnTo>
                    <a:lnTo>
                      <a:pt x="682" y="29"/>
                    </a:lnTo>
                    <a:lnTo>
                      <a:pt x="711" y="0"/>
                    </a:lnTo>
                    <a:lnTo>
                      <a:pt x="739" y="0"/>
                    </a:lnTo>
                    <a:lnTo>
                      <a:pt x="769" y="29"/>
                    </a:lnTo>
                    <a:lnTo>
                      <a:pt x="889" y="29"/>
                    </a:lnTo>
                    <a:lnTo>
                      <a:pt x="918" y="57"/>
                    </a:lnTo>
                    <a:lnTo>
                      <a:pt x="889" y="57"/>
                    </a:lnTo>
                    <a:lnTo>
                      <a:pt x="830" y="118"/>
                    </a:lnTo>
                    <a:lnTo>
                      <a:pt x="889" y="118"/>
                    </a:lnTo>
                    <a:lnTo>
                      <a:pt x="889" y="148"/>
                    </a:lnTo>
                    <a:lnTo>
                      <a:pt x="858" y="175"/>
                    </a:lnTo>
                    <a:lnTo>
                      <a:pt x="830" y="148"/>
                    </a:lnTo>
                    <a:lnTo>
                      <a:pt x="800" y="175"/>
                    </a:lnTo>
                    <a:lnTo>
                      <a:pt x="830" y="206"/>
                    </a:lnTo>
                    <a:lnTo>
                      <a:pt x="769" y="266"/>
                    </a:lnTo>
                    <a:lnTo>
                      <a:pt x="800" y="266"/>
                    </a:lnTo>
                    <a:lnTo>
                      <a:pt x="800" y="295"/>
                    </a:lnTo>
                    <a:lnTo>
                      <a:pt x="830" y="325"/>
                    </a:lnTo>
                    <a:lnTo>
                      <a:pt x="830" y="384"/>
                    </a:lnTo>
                    <a:lnTo>
                      <a:pt x="918" y="473"/>
                    </a:lnTo>
                    <a:lnTo>
                      <a:pt x="946" y="473"/>
                    </a:lnTo>
                    <a:lnTo>
                      <a:pt x="1007" y="531"/>
                    </a:lnTo>
                    <a:lnTo>
                      <a:pt x="1037" y="531"/>
                    </a:lnTo>
                    <a:lnTo>
                      <a:pt x="1125" y="621"/>
                    </a:lnTo>
                    <a:lnTo>
                      <a:pt x="1183" y="621"/>
                    </a:lnTo>
                    <a:lnTo>
                      <a:pt x="1244" y="650"/>
                    </a:lnTo>
                    <a:lnTo>
                      <a:pt x="1274" y="680"/>
                    </a:lnTo>
                    <a:lnTo>
                      <a:pt x="1302" y="680"/>
                    </a:lnTo>
                    <a:lnTo>
                      <a:pt x="1332" y="709"/>
                    </a:lnTo>
                    <a:lnTo>
                      <a:pt x="1421" y="709"/>
                    </a:lnTo>
                    <a:lnTo>
                      <a:pt x="1451" y="740"/>
                    </a:lnTo>
                    <a:lnTo>
                      <a:pt x="1421" y="768"/>
                    </a:lnTo>
                    <a:lnTo>
                      <a:pt x="1392" y="768"/>
                    </a:lnTo>
                    <a:lnTo>
                      <a:pt x="1362" y="740"/>
                    </a:lnTo>
                    <a:lnTo>
                      <a:pt x="1332" y="768"/>
                    </a:lnTo>
                    <a:lnTo>
                      <a:pt x="1274" y="768"/>
                    </a:lnTo>
                    <a:lnTo>
                      <a:pt x="1244" y="740"/>
                    </a:lnTo>
                    <a:lnTo>
                      <a:pt x="1183" y="740"/>
                    </a:lnTo>
                    <a:lnTo>
                      <a:pt x="1214" y="768"/>
                    </a:lnTo>
                    <a:lnTo>
                      <a:pt x="1183" y="768"/>
                    </a:lnTo>
                    <a:lnTo>
                      <a:pt x="1155" y="740"/>
                    </a:lnTo>
                    <a:lnTo>
                      <a:pt x="1125" y="768"/>
                    </a:lnTo>
                    <a:lnTo>
                      <a:pt x="1065" y="768"/>
                    </a:lnTo>
                    <a:lnTo>
                      <a:pt x="1037" y="740"/>
                    </a:lnTo>
                    <a:lnTo>
                      <a:pt x="976" y="740"/>
                    </a:lnTo>
                    <a:lnTo>
                      <a:pt x="976" y="768"/>
                    </a:lnTo>
                    <a:lnTo>
                      <a:pt x="889" y="768"/>
                    </a:lnTo>
                    <a:lnTo>
                      <a:pt x="858" y="740"/>
                    </a:lnTo>
                    <a:lnTo>
                      <a:pt x="711" y="740"/>
                    </a:lnTo>
                    <a:lnTo>
                      <a:pt x="651" y="709"/>
                    </a:lnTo>
                    <a:lnTo>
                      <a:pt x="593" y="709"/>
                    </a:lnTo>
                    <a:lnTo>
                      <a:pt x="593" y="650"/>
                    </a:lnTo>
                    <a:lnTo>
                      <a:pt x="562" y="650"/>
                    </a:lnTo>
                    <a:lnTo>
                      <a:pt x="593" y="621"/>
                    </a:lnTo>
                  </a:path>
                </a:pathLst>
              </a:custGeom>
              <a:noFill/>
              <a:ln w="1588">
                <a:solidFill>
                  <a:srgbClr val="000000"/>
                </a:solidFill>
                <a:prstDash val="solid"/>
                <a:round/>
                <a:headEnd/>
                <a:tailEnd/>
              </a:ln>
            </p:spPr>
            <p:txBody>
              <a:bodyPr/>
              <a:lstStyle/>
              <a:p>
                <a:endParaRPr lang="en-GB"/>
              </a:p>
            </p:txBody>
          </p:sp>
          <p:sp>
            <p:nvSpPr>
              <p:cNvPr id="19817" name="Freeform 361"/>
              <p:cNvSpPr>
                <a:spLocks/>
              </p:cNvSpPr>
              <p:nvPr/>
            </p:nvSpPr>
            <p:spPr bwMode="auto">
              <a:xfrm>
                <a:off x="2939" y="1691"/>
                <a:ext cx="7" cy="14"/>
              </a:xfrm>
              <a:custGeom>
                <a:avLst/>
                <a:gdLst/>
                <a:ahLst/>
                <a:cxnLst>
                  <a:cxn ang="0">
                    <a:pos x="0" y="59"/>
                  </a:cxn>
                  <a:cxn ang="0">
                    <a:pos x="30" y="28"/>
                  </a:cxn>
                  <a:cxn ang="0">
                    <a:pos x="30" y="0"/>
                  </a:cxn>
                  <a:cxn ang="0">
                    <a:pos x="0" y="28"/>
                  </a:cxn>
                  <a:cxn ang="0">
                    <a:pos x="0" y="59"/>
                  </a:cxn>
                </a:cxnLst>
                <a:rect l="0" t="0" r="r" b="b"/>
                <a:pathLst>
                  <a:path w="30" h="59">
                    <a:moveTo>
                      <a:pt x="0" y="59"/>
                    </a:moveTo>
                    <a:lnTo>
                      <a:pt x="30" y="28"/>
                    </a:lnTo>
                    <a:lnTo>
                      <a:pt x="30" y="0"/>
                    </a:lnTo>
                    <a:lnTo>
                      <a:pt x="0" y="28"/>
                    </a:lnTo>
                    <a:lnTo>
                      <a:pt x="0" y="59"/>
                    </a:lnTo>
                  </a:path>
                </a:pathLst>
              </a:custGeom>
              <a:noFill/>
              <a:ln w="1588">
                <a:solidFill>
                  <a:srgbClr val="000000"/>
                </a:solidFill>
                <a:prstDash val="solid"/>
                <a:round/>
                <a:headEnd/>
                <a:tailEnd/>
              </a:ln>
            </p:spPr>
            <p:txBody>
              <a:bodyPr/>
              <a:lstStyle/>
              <a:p>
                <a:endParaRPr lang="en-GB"/>
              </a:p>
            </p:txBody>
          </p:sp>
          <p:sp>
            <p:nvSpPr>
              <p:cNvPr id="19818" name="Freeform 362"/>
              <p:cNvSpPr>
                <a:spLocks/>
              </p:cNvSpPr>
              <p:nvPr/>
            </p:nvSpPr>
            <p:spPr bwMode="auto">
              <a:xfrm>
                <a:off x="2916" y="1698"/>
                <a:ext cx="60" cy="111"/>
              </a:xfrm>
              <a:custGeom>
                <a:avLst/>
                <a:gdLst/>
                <a:ahLst/>
                <a:cxnLst>
                  <a:cxn ang="0">
                    <a:pos x="207" y="445"/>
                  </a:cxn>
                  <a:cxn ang="0">
                    <a:pos x="207" y="415"/>
                  </a:cxn>
                  <a:cxn ang="0">
                    <a:pos x="179" y="385"/>
                  </a:cxn>
                  <a:cxn ang="0">
                    <a:pos x="237" y="327"/>
                  </a:cxn>
                  <a:cxn ang="0">
                    <a:pos x="207" y="297"/>
                  </a:cxn>
                  <a:cxn ang="0">
                    <a:pos x="179" y="297"/>
                  </a:cxn>
                  <a:cxn ang="0">
                    <a:pos x="179" y="267"/>
                  </a:cxn>
                  <a:cxn ang="0">
                    <a:pos x="148" y="267"/>
                  </a:cxn>
                  <a:cxn ang="0">
                    <a:pos x="148" y="297"/>
                  </a:cxn>
                  <a:cxn ang="0">
                    <a:pos x="118" y="297"/>
                  </a:cxn>
                  <a:cxn ang="0">
                    <a:pos x="88" y="327"/>
                  </a:cxn>
                  <a:cxn ang="0">
                    <a:pos x="88" y="297"/>
                  </a:cxn>
                  <a:cxn ang="0">
                    <a:pos x="59" y="327"/>
                  </a:cxn>
                  <a:cxn ang="0">
                    <a:pos x="59" y="297"/>
                  </a:cxn>
                  <a:cxn ang="0">
                    <a:pos x="30" y="297"/>
                  </a:cxn>
                  <a:cxn ang="0">
                    <a:pos x="0" y="267"/>
                  </a:cxn>
                  <a:cxn ang="0">
                    <a:pos x="0" y="237"/>
                  </a:cxn>
                  <a:cxn ang="0">
                    <a:pos x="30" y="237"/>
                  </a:cxn>
                  <a:cxn ang="0">
                    <a:pos x="59" y="267"/>
                  </a:cxn>
                  <a:cxn ang="0">
                    <a:pos x="88" y="267"/>
                  </a:cxn>
                  <a:cxn ang="0">
                    <a:pos x="88" y="208"/>
                  </a:cxn>
                  <a:cxn ang="0">
                    <a:pos x="179" y="208"/>
                  </a:cxn>
                  <a:cxn ang="0">
                    <a:pos x="148" y="179"/>
                  </a:cxn>
                  <a:cxn ang="0">
                    <a:pos x="207" y="179"/>
                  </a:cxn>
                  <a:cxn ang="0">
                    <a:pos x="148" y="149"/>
                  </a:cxn>
                  <a:cxn ang="0">
                    <a:pos x="118" y="149"/>
                  </a:cxn>
                  <a:cxn ang="0">
                    <a:pos x="118" y="119"/>
                  </a:cxn>
                  <a:cxn ang="0">
                    <a:pos x="148" y="119"/>
                  </a:cxn>
                  <a:cxn ang="0">
                    <a:pos x="207" y="60"/>
                  </a:cxn>
                  <a:cxn ang="0">
                    <a:pos x="237" y="60"/>
                  </a:cxn>
                  <a:cxn ang="0">
                    <a:pos x="207" y="31"/>
                  </a:cxn>
                  <a:cxn ang="0">
                    <a:pos x="237" y="0"/>
                  </a:cxn>
                </a:cxnLst>
                <a:rect l="0" t="0" r="r" b="b"/>
                <a:pathLst>
                  <a:path w="237" h="445">
                    <a:moveTo>
                      <a:pt x="207" y="445"/>
                    </a:moveTo>
                    <a:lnTo>
                      <a:pt x="207" y="415"/>
                    </a:lnTo>
                    <a:lnTo>
                      <a:pt x="179" y="385"/>
                    </a:lnTo>
                    <a:lnTo>
                      <a:pt x="237" y="327"/>
                    </a:lnTo>
                    <a:lnTo>
                      <a:pt x="207" y="297"/>
                    </a:lnTo>
                    <a:lnTo>
                      <a:pt x="179" y="297"/>
                    </a:lnTo>
                    <a:lnTo>
                      <a:pt x="179" y="267"/>
                    </a:lnTo>
                    <a:lnTo>
                      <a:pt x="148" y="267"/>
                    </a:lnTo>
                    <a:lnTo>
                      <a:pt x="148" y="297"/>
                    </a:lnTo>
                    <a:lnTo>
                      <a:pt x="118" y="297"/>
                    </a:lnTo>
                    <a:lnTo>
                      <a:pt x="88" y="327"/>
                    </a:lnTo>
                    <a:lnTo>
                      <a:pt x="88" y="297"/>
                    </a:lnTo>
                    <a:lnTo>
                      <a:pt x="59" y="327"/>
                    </a:lnTo>
                    <a:lnTo>
                      <a:pt x="59" y="297"/>
                    </a:lnTo>
                    <a:lnTo>
                      <a:pt x="30" y="297"/>
                    </a:lnTo>
                    <a:lnTo>
                      <a:pt x="0" y="267"/>
                    </a:lnTo>
                    <a:lnTo>
                      <a:pt x="0" y="237"/>
                    </a:lnTo>
                    <a:lnTo>
                      <a:pt x="30" y="237"/>
                    </a:lnTo>
                    <a:lnTo>
                      <a:pt x="59" y="267"/>
                    </a:lnTo>
                    <a:lnTo>
                      <a:pt x="88" y="267"/>
                    </a:lnTo>
                    <a:lnTo>
                      <a:pt x="88" y="208"/>
                    </a:lnTo>
                    <a:lnTo>
                      <a:pt x="179" y="208"/>
                    </a:lnTo>
                    <a:lnTo>
                      <a:pt x="148" y="179"/>
                    </a:lnTo>
                    <a:lnTo>
                      <a:pt x="207" y="179"/>
                    </a:lnTo>
                    <a:lnTo>
                      <a:pt x="148" y="149"/>
                    </a:lnTo>
                    <a:lnTo>
                      <a:pt x="118" y="149"/>
                    </a:lnTo>
                    <a:lnTo>
                      <a:pt x="118" y="119"/>
                    </a:lnTo>
                    <a:lnTo>
                      <a:pt x="148" y="119"/>
                    </a:lnTo>
                    <a:lnTo>
                      <a:pt x="207" y="60"/>
                    </a:lnTo>
                    <a:lnTo>
                      <a:pt x="237" y="60"/>
                    </a:lnTo>
                    <a:lnTo>
                      <a:pt x="207" y="31"/>
                    </a:lnTo>
                    <a:lnTo>
                      <a:pt x="237" y="0"/>
                    </a:lnTo>
                  </a:path>
                </a:pathLst>
              </a:custGeom>
              <a:noFill/>
              <a:ln w="1588">
                <a:solidFill>
                  <a:srgbClr val="000000"/>
                </a:solidFill>
                <a:prstDash val="solid"/>
                <a:round/>
                <a:headEnd/>
                <a:tailEnd/>
              </a:ln>
            </p:spPr>
            <p:txBody>
              <a:bodyPr/>
              <a:lstStyle/>
              <a:p>
                <a:endParaRPr lang="en-GB"/>
              </a:p>
            </p:txBody>
          </p:sp>
          <p:sp>
            <p:nvSpPr>
              <p:cNvPr id="19819" name="Freeform 363"/>
              <p:cNvSpPr>
                <a:spLocks/>
              </p:cNvSpPr>
              <p:nvPr/>
            </p:nvSpPr>
            <p:spPr bwMode="auto">
              <a:xfrm>
                <a:off x="2968" y="1805"/>
                <a:ext cx="8" cy="4"/>
              </a:xfrm>
              <a:custGeom>
                <a:avLst/>
                <a:gdLst/>
                <a:ahLst/>
                <a:cxnLst>
                  <a:cxn ang="0">
                    <a:pos x="0" y="15"/>
                  </a:cxn>
                  <a:cxn ang="0">
                    <a:pos x="30" y="15"/>
                  </a:cxn>
                  <a:cxn ang="0">
                    <a:pos x="15" y="0"/>
                  </a:cxn>
                  <a:cxn ang="0">
                    <a:pos x="0" y="15"/>
                  </a:cxn>
                </a:cxnLst>
                <a:rect l="0" t="0" r="r" b="b"/>
                <a:pathLst>
                  <a:path w="30" h="15">
                    <a:moveTo>
                      <a:pt x="0" y="15"/>
                    </a:moveTo>
                    <a:lnTo>
                      <a:pt x="30" y="15"/>
                    </a:lnTo>
                    <a:lnTo>
                      <a:pt x="15" y="0"/>
                    </a:lnTo>
                    <a:lnTo>
                      <a:pt x="0" y="15"/>
                    </a:lnTo>
                  </a:path>
                </a:pathLst>
              </a:custGeom>
              <a:noFill/>
              <a:ln w="1588">
                <a:solidFill>
                  <a:srgbClr val="000000"/>
                </a:solidFill>
                <a:prstDash val="solid"/>
                <a:round/>
                <a:headEnd/>
                <a:tailEnd/>
              </a:ln>
            </p:spPr>
            <p:txBody>
              <a:bodyPr/>
              <a:lstStyle/>
              <a:p>
                <a:endParaRPr lang="en-GB"/>
              </a:p>
            </p:txBody>
          </p:sp>
          <p:sp>
            <p:nvSpPr>
              <p:cNvPr id="19820" name="Freeform 364"/>
              <p:cNvSpPr>
                <a:spLocks/>
              </p:cNvSpPr>
              <p:nvPr/>
            </p:nvSpPr>
            <p:spPr bwMode="auto">
              <a:xfrm>
                <a:off x="3094" y="1905"/>
                <a:ext cx="170" cy="171"/>
              </a:xfrm>
              <a:custGeom>
                <a:avLst/>
                <a:gdLst/>
                <a:ahLst/>
                <a:cxnLst>
                  <a:cxn ang="0">
                    <a:pos x="356" y="683"/>
                  </a:cxn>
                  <a:cxn ang="0">
                    <a:pos x="385" y="652"/>
                  </a:cxn>
                  <a:cxn ang="0">
                    <a:pos x="326" y="622"/>
                  </a:cxn>
                  <a:cxn ang="0">
                    <a:pos x="444" y="622"/>
                  </a:cxn>
                  <a:cxn ang="0">
                    <a:pos x="444" y="592"/>
                  </a:cxn>
                  <a:cxn ang="0">
                    <a:pos x="416" y="563"/>
                  </a:cxn>
                  <a:cxn ang="0">
                    <a:pos x="504" y="563"/>
                  </a:cxn>
                  <a:cxn ang="0">
                    <a:pos x="504" y="474"/>
                  </a:cxn>
                  <a:cxn ang="0">
                    <a:pos x="535" y="445"/>
                  </a:cxn>
                  <a:cxn ang="0">
                    <a:pos x="563" y="445"/>
                  </a:cxn>
                  <a:cxn ang="0">
                    <a:pos x="535" y="474"/>
                  </a:cxn>
                  <a:cxn ang="0">
                    <a:pos x="563" y="504"/>
                  </a:cxn>
                  <a:cxn ang="0">
                    <a:pos x="592" y="474"/>
                  </a:cxn>
                  <a:cxn ang="0">
                    <a:pos x="592" y="445"/>
                  </a:cxn>
                  <a:cxn ang="0">
                    <a:pos x="623" y="474"/>
                  </a:cxn>
                  <a:cxn ang="0">
                    <a:pos x="681" y="415"/>
                  </a:cxn>
                  <a:cxn ang="0">
                    <a:pos x="681" y="385"/>
                  </a:cxn>
                  <a:cxn ang="0">
                    <a:pos x="653" y="356"/>
                  </a:cxn>
                  <a:cxn ang="0">
                    <a:pos x="504" y="356"/>
                  </a:cxn>
                  <a:cxn ang="0">
                    <a:pos x="535" y="327"/>
                  </a:cxn>
                  <a:cxn ang="0">
                    <a:pos x="504" y="297"/>
                  </a:cxn>
                  <a:cxn ang="0">
                    <a:pos x="535" y="297"/>
                  </a:cxn>
                  <a:cxn ang="0">
                    <a:pos x="504" y="267"/>
                  </a:cxn>
                  <a:cxn ang="0">
                    <a:pos x="504" y="209"/>
                  </a:cxn>
                  <a:cxn ang="0">
                    <a:pos x="535" y="179"/>
                  </a:cxn>
                  <a:cxn ang="0">
                    <a:pos x="535" y="149"/>
                  </a:cxn>
                  <a:cxn ang="0">
                    <a:pos x="563" y="149"/>
                  </a:cxn>
                  <a:cxn ang="0">
                    <a:pos x="563" y="60"/>
                  </a:cxn>
                  <a:cxn ang="0">
                    <a:pos x="535" y="31"/>
                  </a:cxn>
                  <a:cxn ang="0">
                    <a:pos x="563" y="0"/>
                  </a:cxn>
                  <a:cxn ang="0">
                    <a:pos x="535" y="0"/>
                  </a:cxn>
                  <a:cxn ang="0">
                    <a:pos x="504" y="31"/>
                  </a:cxn>
                  <a:cxn ang="0">
                    <a:pos x="416" y="31"/>
                  </a:cxn>
                  <a:cxn ang="0">
                    <a:pos x="356" y="90"/>
                  </a:cxn>
                  <a:cxn ang="0">
                    <a:pos x="356" y="118"/>
                  </a:cxn>
                  <a:cxn ang="0">
                    <a:pos x="326" y="149"/>
                  </a:cxn>
                  <a:cxn ang="0">
                    <a:pos x="297" y="149"/>
                  </a:cxn>
                  <a:cxn ang="0">
                    <a:pos x="237" y="179"/>
                  </a:cxn>
                  <a:cxn ang="0">
                    <a:pos x="207" y="149"/>
                  </a:cxn>
                  <a:cxn ang="0">
                    <a:pos x="178" y="179"/>
                  </a:cxn>
                  <a:cxn ang="0">
                    <a:pos x="89" y="179"/>
                  </a:cxn>
                  <a:cxn ang="0">
                    <a:pos x="0" y="267"/>
                  </a:cxn>
                  <a:cxn ang="0">
                    <a:pos x="60" y="327"/>
                  </a:cxn>
                  <a:cxn ang="0">
                    <a:pos x="60" y="267"/>
                  </a:cxn>
                  <a:cxn ang="0">
                    <a:pos x="119" y="237"/>
                  </a:cxn>
                </a:cxnLst>
                <a:rect l="0" t="0" r="r" b="b"/>
                <a:pathLst>
                  <a:path w="681" h="683">
                    <a:moveTo>
                      <a:pt x="356" y="683"/>
                    </a:moveTo>
                    <a:lnTo>
                      <a:pt x="385" y="652"/>
                    </a:lnTo>
                    <a:lnTo>
                      <a:pt x="326" y="622"/>
                    </a:lnTo>
                    <a:lnTo>
                      <a:pt x="444" y="622"/>
                    </a:lnTo>
                    <a:lnTo>
                      <a:pt x="444" y="592"/>
                    </a:lnTo>
                    <a:lnTo>
                      <a:pt x="416" y="563"/>
                    </a:lnTo>
                    <a:lnTo>
                      <a:pt x="504" y="563"/>
                    </a:lnTo>
                    <a:lnTo>
                      <a:pt x="504" y="474"/>
                    </a:lnTo>
                    <a:lnTo>
                      <a:pt x="535" y="445"/>
                    </a:lnTo>
                    <a:lnTo>
                      <a:pt x="563" y="445"/>
                    </a:lnTo>
                    <a:lnTo>
                      <a:pt x="535" y="474"/>
                    </a:lnTo>
                    <a:lnTo>
                      <a:pt x="563" y="504"/>
                    </a:lnTo>
                    <a:lnTo>
                      <a:pt x="592" y="474"/>
                    </a:lnTo>
                    <a:lnTo>
                      <a:pt x="592" y="445"/>
                    </a:lnTo>
                    <a:lnTo>
                      <a:pt x="623" y="474"/>
                    </a:lnTo>
                    <a:lnTo>
                      <a:pt x="681" y="415"/>
                    </a:lnTo>
                    <a:lnTo>
                      <a:pt x="681" y="385"/>
                    </a:lnTo>
                    <a:lnTo>
                      <a:pt x="653" y="356"/>
                    </a:lnTo>
                    <a:lnTo>
                      <a:pt x="504" y="356"/>
                    </a:lnTo>
                    <a:lnTo>
                      <a:pt x="535" y="327"/>
                    </a:lnTo>
                    <a:lnTo>
                      <a:pt x="504" y="297"/>
                    </a:lnTo>
                    <a:lnTo>
                      <a:pt x="535" y="297"/>
                    </a:lnTo>
                    <a:lnTo>
                      <a:pt x="504" y="267"/>
                    </a:lnTo>
                    <a:lnTo>
                      <a:pt x="504" y="209"/>
                    </a:lnTo>
                    <a:lnTo>
                      <a:pt x="535" y="179"/>
                    </a:lnTo>
                    <a:lnTo>
                      <a:pt x="535" y="149"/>
                    </a:lnTo>
                    <a:lnTo>
                      <a:pt x="563" y="149"/>
                    </a:lnTo>
                    <a:lnTo>
                      <a:pt x="563" y="60"/>
                    </a:lnTo>
                    <a:lnTo>
                      <a:pt x="535" y="31"/>
                    </a:lnTo>
                    <a:lnTo>
                      <a:pt x="563" y="0"/>
                    </a:lnTo>
                    <a:lnTo>
                      <a:pt x="535" y="0"/>
                    </a:lnTo>
                    <a:lnTo>
                      <a:pt x="504" y="31"/>
                    </a:lnTo>
                    <a:lnTo>
                      <a:pt x="416" y="31"/>
                    </a:lnTo>
                    <a:lnTo>
                      <a:pt x="356" y="90"/>
                    </a:lnTo>
                    <a:lnTo>
                      <a:pt x="356" y="118"/>
                    </a:lnTo>
                    <a:lnTo>
                      <a:pt x="326" y="149"/>
                    </a:lnTo>
                    <a:lnTo>
                      <a:pt x="297" y="149"/>
                    </a:lnTo>
                    <a:lnTo>
                      <a:pt x="237" y="179"/>
                    </a:lnTo>
                    <a:lnTo>
                      <a:pt x="207" y="149"/>
                    </a:lnTo>
                    <a:lnTo>
                      <a:pt x="178" y="179"/>
                    </a:lnTo>
                    <a:lnTo>
                      <a:pt x="89" y="179"/>
                    </a:lnTo>
                    <a:lnTo>
                      <a:pt x="0" y="267"/>
                    </a:lnTo>
                    <a:lnTo>
                      <a:pt x="60" y="327"/>
                    </a:lnTo>
                    <a:lnTo>
                      <a:pt x="60" y="267"/>
                    </a:lnTo>
                    <a:lnTo>
                      <a:pt x="119" y="237"/>
                    </a:lnTo>
                  </a:path>
                </a:pathLst>
              </a:custGeom>
              <a:noFill/>
              <a:ln w="1588">
                <a:solidFill>
                  <a:srgbClr val="000000"/>
                </a:solidFill>
                <a:prstDash val="solid"/>
                <a:round/>
                <a:headEnd/>
                <a:tailEnd/>
              </a:ln>
            </p:spPr>
            <p:txBody>
              <a:bodyPr/>
              <a:lstStyle/>
              <a:p>
                <a:endParaRPr lang="en-GB"/>
              </a:p>
            </p:txBody>
          </p:sp>
          <p:sp>
            <p:nvSpPr>
              <p:cNvPr id="19821" name="Freeform 365"/>
              <p:cNvSpPr>
                <a:spLocks/>
              </p:cNvSpPr>
              <p:nvPr/>
            </p:nvSpPr>
            <p:spPr bwMode="auto">
              <a:xfrm>
                <a:off x="3124" y="1957"/>
                <a:ext cx="37" cy="22"/>
              </a:xfrm>
              <a:custGeom>
                <a:avLst/>
                <a:gdLst/>
                <a:ahLst/>
                <a:cxnLst>
                  <a:cxn ang="0">
                    <a:pos x="118" y="88"/>
                  </a:cxn>
                  <a:cxn ang="0">
                    <a:pos x="118" y="28"/>
                  </a:cxn>
                  <a:cxn ang="0">
                    <a:pos x="148" y="0"/>
                  </a:cxn>
                  <a:cxn ang="0">
                    <a:pos x="30" y="0"/>
                  </a:cxn>
                  <a:cxn ang="0">
                    <a:pos x="0" y="28"/>
                  </a:cxn>
                </a:cxnLst>
                <a:rect l="0" t="0" r="r" b="b"/>
                <a:pathLst>
                  <a:path w="148" h="88">
                    <a:moveTo>
                      <a:pt x="118" y="88"/>
                    </a:moveTo>
                    <a:lnTo>
                      <a:pt x="118" y="28"/>
                    </a:lnTo>
                    <a:lnTo>
                      <a:pt x="148" y="0"/>
                    </a:lnTo>
                    <a:lnTo>
                      <a:pt x="30" y="0"/>
                    </a:lnTo>
                    <a:lnTo>
                      <a:pt x="0" y="28"/>
                    </a:lnTo>
                  </a:path>
                </a:pathLst>
              </a:custGeom>
              <a:noFill/>
              <a:ln w="1588">
                <a:solidFill>
                  <a:srgbClr val="000000"/>
                </a:solidFill>
                <a:prstDash val="solid"/>
                <a:round/>
                <a:headEnd/>
                <a:tailEnd/>
              </a:ln>
            </p:spPr>
            <p:txBody>
              <a:bodyPr/>
              <a:lstStyle/>
              <a:p>
                <a:endParaRPr lang="en-GB"/>
              </a:p>
            </p:txBody>
          </p:sp>
          <p:sp>
            <p:nvSpPr>
              <p:cNvPr id="19822" name="Freeform 366"/>
              <p:cNvSpPr>
                <a:spLocks/>
              </p:cNvSpPr>
              <p:nvPr/>
            </p:nvSpPr>
            <p:spPr bwMode="auto">
              <a:xfrm>
                <a:off x="3124" y="1964"/>
                <a:ext cx="30" cy="15"/>
              </a:xfrm>
              <a:custGeom>
                <a:avLst/>
                <a:gdLst/>
                <a:ahLst/>
                <a:cxnLst>
                  <a:cxn ang="0">
                    <a:pos x="0" y="0"/>
                  </a:cxn>
                  <a:cxn ang="0">
                    <a:pos x="30" y="0"/>
                  </a:cxn>
                  <a:cxn ang="0">
                    <a:pos x="59" y="30"/>
                  </a:cxn>
                  <a:cxn ang="0">
                    <a:pos x="88" y="30"/>
                  </a:cxn>
                  <a:cxn ang="0">
                    <a:pos x="118" y="60"/>
                  </a:cxn>
                </a:cxnLst>
                <a:rect l="0" t="0" r="r" b="b"/>
                <a:pathLst>
                  <a:path w="118" h="60">
                    <a:moveTo>
                      <a:pt x="0" y="0"/>
                    </a:moveTo>
                    <a:lnTo>
                      <a:pt x="30" y="0"/>
                    </a:lnTo>
                    <a:lnTo>
                      <a:pt x="59" y="30"/>
                    </a:lnTo>
                    <a:lnTo>
                      <a:pt x="88" y="30"/>
                    </a:lnTo>
                    <a:lnTo>
                      <a:pt x="118" y="60"/>
                    </a:lnTo>
                  </a:path>
                </a:pathLst>
              </a:custGeom>
              <a:noFill/>
              <a:ln w="1588">
                <a:solidFill>
                  <a:srgbClr val="000000"/>
                </a:solidFill>
                <a:prstDash val="solid"/>
                <a:round/>
                <a:headEnd/>
                <a:tailEnd/>
              </a:ln>
            </p:spPr>
            <p:txBody>
              <a:bodyPr/>
              <a:lstStyle/>
              <a:p>
                <a:endParaRPr lang="en-GB"/>
              </a:p>
            </p:txBody>
          </p:sp>
          <p:sp>
            <p:nvSpPr>
              <p:cNvPr id="19823" name="Freeform 367"/>
              <p:cNvSpPr>
                <a:spLocks/>
              </p:cNvSpPr>
              <p:nvPr/>
            </p:nvSpPr>
            <p:spPr bwMode="auto">
              <a:xfrm>
                <a:off x="3087" y="1987"/>
                <a:ext cx="37" cy="140"/>
              </a:xfrm>
              <a:custGeom>
                <a:avLst/>
                <a:gdLst/>
                <a:ahLst/>
                <a:cxnLst>
                  <a:cxn ang="0">
                    <a:pos x="120" y="562"/>
                  </a:cxn>
                  <a:cxn ang="0">
                    <a:pos x="120" y="502"/>
                  </a:cxn>
                  <a:cxn ang="0">
                    <a:pos x="91" y="502"/>
                  </a:cxn>
                  <a:cxn ang="0">
                    <a:pos x="91" y="474"/>
                  </a:cxn>
                  <a:cxn ang="0">
                    <a:pos x="120" y="474"/>
                  </a:cxn>
                  <a:cxn ang="0">
                    <a:pos x="120" y="383"/>
                  </a:cxn>
                  <a:cxn ang="0">
                    <a:pos x="91" y="383"/>
                  </a:cxn>
                  <a:cxn ang="0">
                    <a:pos x="61" y="356"/>
                  </a:cxn>
                  <a:cxn ang="0">
                    <a:pos x="61" y="325"/>
                  </a:cxn>
                  <a:cxn ang="0">
                    <a:pos x="31" y="356"/>
                  </a:cxn>
                  <a:cxn ang="0">
                    <a:pos x="0" y="356"/>
                  </a:cxn>
                  <a:cxn ang="0">
                    <a:pos x="0" y="236"/>
                  </a:cxn>
                  <a:cxn ang="0">
                    <a:pos x="31" y="265"/>
                  </a:cxn>
                  <a:cxn ang="0">
                    <a:pos x="61" y="236"/>
                  </a:cxn>
                  <a:cxn ang="0">
                    <a:pos x="61" y="207"/>
                  </a:cxn>
                  <a:cxn ang="0">
                    <a:pos x="31" y="177"/>
                  </a:cxn>
                  <a:cxn ang="0">
                    <a:pos x="0" y="177"/>
                  </a:cxn>
                  <a:cxn ang="0">
                    <a:pos x="0" y="29"/>
                  </a:cxn>
                  <a:cxn ang="0">
                    <a:pos x="31" y="0"/>
                  </a:cxn>
                  <a:cxn ang="0">
                    <a:pos x="61" y="0"/>
                  </a:cxn>
                  <a:cxn ang="0">
                    <a:pos x="91" y="29"/>
                  </a:cxn>
                  <a:cxn ang="0">
                    <a:pos x="120" y="29"/>
                  </a:cxn>
                  <a:cxn ang="0">
                    <a:pos x="120" y="58"/>
                  </a:cxn>
                  <a:cxn ang="0">
                    <a:pos x="150" y="58"/>
                  </a:cxn>
                  <a:cxn ang="0">
                    <a:pos x="150" y="0"/>
                  </a:cxn>
                </a:cxnLst>
                <a:rect l="0" t="0" r="r" b="b"/>
                <a:pathLst>
                  <a:path w="150" h="562">
                    <a:moveTo>
                      <a:pt x="120" y="562"/>
                    </a:moveTo>
                    <a:lnTo>
                      <a:pt x="120" y="502"/>
                    </a:lnTo>
                    <a:lnTo>
                      <a:pt x="91" y="502"/>
                    </a:lnTo>
                    <a:lnTo>
                      <a:pt x="91" y="474"/>
                    </a:lnTo>
                    <a:lnTo>
                      <a:pt x="120" y="474"/>
                    </a:lnTo>
                    <a:lnTo>
                      <a:pt x="120" y="383"/>
                    </a:lnTo>
                    <a:lnTo>
                      <a:pt x="91" y="383"/>
                    </a:lnTo>
                    <a:lnTo>
                      <a:pt x="61" y="356"/>
                    </a:lnTo>
                    <a:lnTo>
                      <a:pt x="61" y="325"/>
                    </a:lnTo>
                    <a:lnTo>
                      <a:pt x="31" y="356"/>
                    </a:lnTo>
                    <a:lnTo>
                      <a:pt x="0" y="356"/>
                    </a:lnTo>
                    <a:lnTo>
                      <a:pt x="0" y="236"/>
                    </a:lnTo>
                    <a:lnTo>
                      <a:pt x="31" y="265"/>
                    </a:lnTo>
                    <a:lnTo>
                      <a:pt x="61" y="236"/>
                    </a:lnTo>
                    <a:lnTo>
                      <a:pt x="61" y="207"/>
                    </a:lnTo>
                    <a:lnTo>
                      <a:pt x="31" y="177"/>
                    </a:lnTo>
                    <a:lnTo>
                      <a:pt x="0" y="177"/>
                    </a:lnTo>
                    <a:lnTo>
                      <a:pt x="0" y="29"/>
                    </a:lnTo>
                    <a:lnTo>
                      <a:pt x="31" y="0"/>
                    </a:lnTo>
                    <a:lnTo>
                      <a:pt x="61" y="0"/>
                    </a:lnTo>
                    <a:lnTo>
                      <a:pt x="91" y="29"/>
                    </a:lnTo>
                    <a:lnTo>
                      <a:pt x="120" y="29"/>
                    </a:lnTo>
                    <a:lnTo>
                      <a:pt x="120" y="58"/>
                    </a:lnTo>
                    <a:lnTo>
                      <a:pt x="150" y="58"/>
                    </a:lnTo>
                    <a:lnTo>
                      <a:pt x="150" y="0"/>
                    </a:lnTo>
                  </a:path>
                </a:pathLst>
              </a:custGeom>
              <a:noFill/>
              <a:ln w="1588">
                <a:solidFill>
                  <a:srgbClr val="000000"/>
                </a:solidFill>
                <a:prstDash val="solid"/>
                <a:round/>
                <a:headEnd/>
                <a:tailEnd/>
              </a:ln>
            </p:spPr>
            <p:txBody>
              <a:bodyPr/>
              <a:lstStyle/>
              <a:p>
                <a:endParaRPr lang="en-GB"/>
              </a:p>
            </p:txBody>
          </p:sp>
          <p:sp>
            <p:nvSpPr>
              <p:cNvPr id="19824" name="Freeform 368"/>
              <p:cNvSpPr>
                <a:spLocks/>
              </p:cNvSpPr>
              <p:nvPr/>
            </p:nvSpPr>
            <p:spPr bwMode="auto">
              <a:xfrm>
                <a:off x="3124" y="1979"/>
                <a:ext cx="7" cy="8"/>
              </a:xfrm>
              <a:custGeom>
                <a:avLst/>
                <a:gdLst/>
                <a:ahLst/>
                <a:cxnLst>
                  <a:cxn ang="0">
                    <a:pos x="0" y="30"/>
                  </a:cxn>
                  <a:cxn ang="0">
                    <a:pos x="30" y="0"/>
                  </a:cxn>
                  <a:cxn ang="0">
                    <a:pos x="0" y="0"/>
                  </a:cxn>
                  <a:cxn ang="0">
                    <a:pos x="0" y="30"/>
                  </a:cxn>
                </a:cxnLst>
                <a:rect l="0" t="0" r="r" b="b"/>
                <a:pathLst>
                  <a:path w="30" h="30">
                    <a:moveTo>
                      <a:pt x="0" y="30"/>
                    </a:moveTo>
                    <a:lnTo>
                      <a:pt x="30" y="0"/>
                    </a:lnTo>
                    <a:lnTo>
                      <a:pt x="0" y="0"/>
                    </a:lnTo>
                    <a:lnTo>
                      <a:pt x="0" y="30"/>
                    </a:lnTo>
                  </a:path>
                </a:pathLst>
              </a:custGeom>
              <a:noFill/>
              <a:ln w="1588">
                <a:solidFill>
                  <a:srgbClr val="000000"/>
                </a:solidFill>
                <a:prstDash val="solid"/>
                <a:round/>
                <a:headEnd/>
                <a:tailEnd/>
              </a:ln>
            </p:spPr>
            <p:txBody>
              <a:bodyPr/>
              <a:lstStyle/>
              <a:p>
                <a:endParaRPr lang="en-GB"/>
              </a:p>
            </p:txBody>
          </p:sp>
          <p:sp>
            <p:nvSpPr>
              <p:cNvPr id="19825" name="Freeform 369"/>
              <p:cNvSpPr>
                <a:spLocks/>
              </p:cNvSpPr>
              <p:nvPr/>
            </p:nvSpPr>
            <p:spPr bwMode="auto">
              <a:xfrm>
                <a:off x="3116" y="1964"/>
                <a:ext cx="8" cy="23"/>
              </a:xfrm>
              <a:custGeom>
                <a:avLst/>
                <a:gdLst/>
                <a:ahLst/>
                <a:cxnLst>
                  <a:cxn ang="0">
                    <a:pos x="30" y="90"/>
                  </a:cxn>
                  <a:cxn ang="0">
                    <a:pos x="0" y="60"/>
                  </a:cxn>
                  <a:cxn ang="0">
                    <a:pos x="30" y="30"/>
                  </a:cxn>
                  <a:cxn ang="0">
                    <a:pos x="30" y="0"/>
                  </a:cxn>
                </a:cxnLst>
                <a:rect l="0" t="0" r="r" b="b"/>
                <a:pathLst>
                  <a:path w="30" h="90">
                    <a:moveTo>
                      <a:pt x="30" y="90"/>
                    </a:moveTo>
                    <a:lnTo>
                      <a:pt x="0" y="60"/>
                    </a:lnTo>
                    <a:lnTo>
                      <a:pt x="30" y="30"/>
                    </a:lnTo>
                    <a:lnTo>
                      <a:pt x="30" y="0"/>
                    </a:lnTo>
                  </a:path>
                </a:pathLst>
              </a:custGeom>
              <a:noFill/>
              <a:ln w="1588">
                <a:solidFill>
                  <a:srgbClr val="000000"/>
                </a:solidFill>
                <a:prstDash val="solid"/>
                <a:round/>
                <a:headEnd/>
                <a:tailEnd/>
              </a:ln>
            </p:spPr>
            <p:txBody>
              <a:bodyPr/>
              <a:lstStyle/>
              <a:p>
                <a:endParaRPr lang="en-GB"/>
              </a:p>
            </p:txBody>
          </p:sp>
          <p:sp>
            <p:nvSpPr>
              <p:cNvPr id="19826" name="Freeform 370"/>
              <p:cNvSpPr>
                <a:spLocks/>
              </p:cNvSpPr>
              <p:nvPr/>
            </p:nvSpPr>
            <p:spPr bwMode="auto">
              <a:xfrm>
                <a:off x="3154" y="1979"/>
                <a:ext cx="7" cy="8"/>
              </a:xfrm>
              <a:custGeom>
                <a:avLst/>
                <a:gdLst/>
                <a:ahLst/>
                <a:cxnLst>
                  <a:cxn ang="0">
                    <a:pos x="0" y="30"/>
                  </a:cxn>
                  <a:cxn ang="0">
                    <a:pos x="30" y="30"/>
                  </a:cxn>
                  <a:cxn ang="0">
                    <a:pos x="30" y="0"/>
                  </a:cxn>
                  <a:cxn ang="0">
                    <a:pos x="0" y="30"/>
                  </a:cxn>
                </a:cxnLst>
                <a:rect l="0" t="0" r="r" b="b"/>
                <a:pathLst>
                  <a:path w="30" h="30">
                    <a:moveTo>
                      <a:pt x="0" y="30"/>
                    </a:moveTo>
                    <a:lnTo>
                      <a:pt x="30" y="30"/>
                    </a:lnTo>
                    <a:lnTo>
                      <a:pt x="30" y="0"/>
                    </a:lnTo>
                    <a:lnTo>
                      <a:pt x="0" y="30"/>
                    </a:lnTo>
                  </a:path>
                </a:pathLst>
              </a:custGeom>
              <a:noFill/>
              <a:ln w="1588">
                <a:solidFill>
                  <a:srgbClr val="000000"/>
                </a:solidFill>
                <a:prstDash val="solid"/>
                <a:round/>
                <a:headEnd/>
                <a:tailEnd/>
              </a:ln>
            </p:spPr>
            <p:txBody>
              <a:bodyPr/>
              <a:lstStyle/>
              <a:p>
                <a:endParaRPr lang="en-GB"/>
              </a:p>
            </p:txBody>
          </p:sp>
          <p:sp>
            <p:nvSpPr>
              <p:cNvPr id="19827" name="Freeform 371"/>
              <p:cNvSpPr>
                <a:spLocks/>
              </p:cNvSpPr>
              <p:nvPr/>
            </p:nvSpPr>
            <p:spPr bwMode="auto">
              <a:xfrm>
                <a:off x="3146" y="1979"/>
                <a:ext cx="8" cy="8"/>
              </a:xfrm>
              <a:custGeom>
                <a:avLst/>
                <a:gdLst/>
                <a:ahLst/>
                <a:cxnLst>
                  <a:cxn ang="0">
                    <a:pos x="30" y="0"/>
                  </a:cxn>
                  <a:cxn ang="0">
                    <a:pos x="0" y="30"/>
                  </a:cxn>
                  <a:cxn ang="0">
                    <a:pos x="30" y="30"/>
                  </a:cxn>
                </a:cxnLst>
                <a:rect l="0" t="0" r="r" b="b"/>
                <a:pathLst>
                  <a:path w="30" h="30">
                    <a:moveTo>
                      <a:pt x="30" y="0"/>
                    </a:moveTo>
                    <a:lnTo>
                      <a:pt x="0" y="30"/>
                    </a:lnTo>
                    <a:lnTo>
                      <a:pt x="30" y="30"/>
                    </a:lnTo>
                  </a:path>
                </a:pathLst>
              </a:custGeom>
              <a:noFill/>
              <a:ln w="1588">
                <a:solidFill>
                  <a:srgbClr val="000000"/>
                </a:solidFill>
                <a:prstDash val="solid"/>
                <a:round/>
                <a:headEnd/>
                <a:tailEnd/>
              </a:ln>
            </p:spPr>
            <p:txBody>
              <a:bodyPr/>
              <a:lstStyle/>
              <a:p>
                <a:endParaRPr lang="en-GB"/>
              </a:p>
            </p:txBody>
          </p:sp>
          <p:sp>
            <p:nvSpPr>
              <p:cNvPr id="19828" name="Line 372"/>
              <p:cNvSpPr>
                <a:spLocks noChangeShapeType="1"/>
              </p:cNvSpPr>
              <p:nvPr/>
            </p:nvSpPr>
            <p:spPr bwMode="auto">
              <a:xfrm flipV="1">
                <a:off x="3154" y="1979"/>
                <a:ext cx="1" cy="8"/>
              </a:xfrm>
              <a:prstGeom prst="line">
                <a:avLst/>
              </a:prstGeom>
              <a:noFill/>
              <a:ln w="1588">
                <a:solidFill>
                  <a:srgbClr val="000000"/>
                </a:solidFill>
                <a:round/>
                <a:headEnd/>
                <a:tailEnd/>
              </a:ln>
            </p:spPr>
            <p:txBody>
              <a:bodyPr/>
              <a:lstStyle/>
              <a:p>
                <a:endParaRPr lang="en-GB"/>
              </a:p>
            </p:txBody>
          </p:sp>
          <p:sp>
            <p:nvSpPr>
              <p:cNvPr id="19829" name="Freeform 373"/>
              <p:cNvSpPr>
                <a:spLocks/>
              </p:cNvSpPr>
              <p:nvPr/>
            </p:nvSpPr>
            <p:spPr bwMode="auto">
              <a:xfrm>
                <a:off x="2509" y="1676"/>
                <a:ext cx="15" cy="15"/>
              </a:xfrm>
              <a:custGeom>
                <a:avLst/>
                <a:gdLst/>
                <a:ahLst/>
                <a:cxnLst>
                  <a:cxn ang="0">
                    <a:pos x="60" y="61"/>
                  </a:cxn>
                  <a:cxn ang="0">
                    <a:pos x="30" y="61"/>
                  </a:cxn>
                  <a:cxn ang="0">
                    <a:pos x="0" y="31"/>
                  </a:cxn>
                  <a:cxn ang="0">
                    <a:pos x="30" y="31"/>
                  </a:cxn>
                  <a:cxn ang="0">
                    <a:pos x="60" y="0"/>
                  </a:cxn>
                  <a:cxn ang="0">
                    <a:pos x="60" y="61"/>
                  </a:cxn>
                </a:cxnLst>
                <a:rect l="0" t="0" r="r" b="b"/>
                <a:pathLst>
                  <a:path w="60" h="61">
                    <a:moveTo>
                      <a:pt x="60" y="61"/>
                    </a:moveTo>
                    <a:lnTo>
                      <a:pt x="30" y="61"/>
                    </a:lnTo>
                    <a:lnTo>
                      <a:pt x="0" y="31"/>
                    </a:lnTo>
                    <a:lnTo>
                      <a:pt x="30" y="31"/>
                    </a:lnTo>
                    <a:lnTo>
                      <a:pt x="60" y="0"/>
                    </a:lnTo>
                    <a:lnTo>
                      <a:pt x="60" y="61"/>
                    </a:lnTo>
                  </a:path>
                </a:pathLst>
              </a:custGeom>
              <a:noFill/>
              <a:ln w="1588">
                <a:solidFill>
                  <a:srgbClr val="000000"/>
                </a:solidFill>
                <a:prstDash val="solid"/>
                <a:round/>
                <a:headEnd/>
                <a:tailEnd/>
              </a:ln>
            </p:spPr>
            <p:txBody>
              <a:bodyPr/>
              <a:lstStyle/>
              <a:p>
                <a:endParaRPr lang="en-GB"/>
              </a:p>
            </p:txBody>
          </p:sp>
          <p:sp>
            <p:nvSpPr>
              <p:cNvPr id="19830" name="Freeform 374"/>
              <p:cNvSpPr>
                <a:spLocks/>
              </p:cNvSpPr>
              <p:nvPr/>
            </p:nvSpPr>
            <p:spPr bwMode="auto">
              <a:xfrm>
                <a:off x="2501" y="1683"/>
                <a:ext cx="38" cy="44"/>
              </a:xfrm>
              <a:custGeom>
                <a:avLst/>
                <a:gdLst/>
                <a:ahLst/>
                <a:cxnLst>
                  <a:cxn ang="0">
                    <a:pos x="118" y="0"/>
                  </a:cxn>
                  <a:cxn ang="0">
                    <a:pos x="118" y="30"/>
                  </a:cxn>
                  <a:cxn ang="0">
                    <a:pos x="149" y="30"/>
                  </a:cxn>
                  <a:cxn ang="0">
                    <a:pos x="149" y="58"/>
                  </a:cxn>
                  <a:cxn ang="0">
                    <a:pos x="118" y="89"/>
                  </a:cxn>
                  <a:cxn ang="0">
                    <a:pos x="118" y="148"/>
                  </a:cxn>
                  <a:cxn ang="0">
                    <a:pos x="90" y="177"/>
                  </a:cxn>
                  <a:cxn ang="0">
                    <a:pos x="60" y="177"/>
                  </a:cxn>
                  <a:cxn ang="0">
                    <a:pos x="90" y="148"/>
                  </a:cxn>
                  <a:cxn ang="0">
                    <a:pos x="90" y="118"/>
                  </a:cxn>
                  <a:cxn ang="0">
                    <a:pos x="60" y="89"/>
                  </a:cxn>
                  <a:cxn ang="0">
                    <a:pos x="0" y="89"/>
                  </a:cxn>
                  <a:cxn ang="0">
                    <a:pos x="0" y="58"/>
                  </a:cxn>
                  <a:cxn ang="0">
                    <a:pos x="60" y="58"/>
                  </a:cxn>
                  <a:cxn ang="0">
                    <a:pos x="90" y="30"/>
                  </a:cxn>
                </a:cxnLst>
                <a:rect l="0" t="0" r="r" b="b"/>
                <a:pathLst>
                  <a:path w="149" h="177">
                    <a:moveTo>
                      <a:pt x="118" y="0"/>
                    </a:moveTo>
                    <a:lnTo>
                      <a:pt x="118" y="30"/>
                    </a:lnTo>
                    <a:lnTo>
                      <a:pt x="149" y="30"/>
                    </a:lnTo>
                    <a:lnTo>
                      <a:pt x="149" y="58"/>
                    </a:lnTo>
                    <a:lnTo>
                      <a:pt x="118" y="89"/>
                    </a:lnTo>
                    <a:lnTo>
                      <a:pt x="118" y="148"/>
                    </a:lnTo>
                    <a:lnTo>
                      <a:pt x="90" y="177"/>
                    </a:lnTo>
                    <a:lnTo>
                      <a:pt x="60" y="177"/>
                    </a:lnTo>
                    <a:lnTo>
                      <a:pt x="90" y="148"/>
                    </a:lnTo>
                    <a:lnTo>
                      <a:pt x="90" y="118"/>
                    </a:lnTo>
                    <a:lnTo>
                      <a:pt x="60" y="89"/>
                    </a:lnTo>
                    <a:lnTo>
                      <a:pt x="0" y="89"/>
                    </a:lnTo>
                    <a:lnTo>
                      <a:pt x="0" y="58"/>
                    </a:lnTo>
                    <a:lnTo>
                      <a:pt x="60" y="58"/>
                    </a:lnTo>
                    <a:lnTo>
                      <a:pt x="90" y="30"/>
                    </a:lnTo>
                  </a:path>
                </a:pathLst>
              </a:custGeom>
              <a:noFill/>
              <a:ln w="1588">
                <a:solidFill>
                  <a:srgbClr val="000000"/>
                </a:solidFill>
                <a:prstDash val="solid"/>
                <a:round/>
                <a:headEnd/>
                <a:tailEnd/>
              </a:ln>
            </p:spPr>
            <p:txBody>
              <a:bodyPr/>
              <a:lstStyle/>
              <a:p>
                <a:endParaRPr lang="en-GB"/>
              </a:p>
            </p:txBody>
          </p:sp>
          <p:sp>
            <p:nvSpPr>
              <p:cNvPr id="19831" name="Freeform 375"/>
              <p:cNvSpPr>
                <a:spLocks/>
              </p:cNvSpPr>
              <p:nvPr/>
            </p:nvSpPr>
            <p:spPr bwMode="auto">
              <a:xfrm>
                <a:off x="2531" y="1668"/>
                <a:ext cx="15" cy="15"/>
              </a:xfrm>
              <a:custGeom>
                <a:avLst/>
                <a:gdLst/>
                <a:ahLst/>
                <a:cxnLst>
                  <a:cxn ang="0">
                    <a:pos x="0" y="61"/>
                  </a:cxn>
                  <a:cxn ang="0">
                    <a:pos x="31" y="30"/>
                  </a:cxn>
                  <a:cxn ang="0">
                    <a:pos x="31" y="0"/>
                  </a:cxn>
                  <a:cxn ang="0">
                    <a:pos x="61" y="0"/>
                  </a:cxn>
                  <a:cxn ang="0">
                    <a:pos x="61" y="30"/>
                  </a:cxn>
                  <a:cxn ang="0">
                    <a:pos x="31" y="61"/>
                  </a:cxn>
                  <a:cxn ang="0">
                    <a:pos x="0" y="61"/>
                  </a:cxn>
                </a:cxnLst>
                <a:rect l="0" t="0" r="r" b="b"/>
                <a:pathLst>
                  <a:path w="61" h="61">
                    <a:moveTo>
                      <a:pt x="0" y="61"/>
                    </a:moveTo>
                    <a:lnTo>
                      <a:pt x="31" y="30"/>
                    </a:lnTo>
                    <a:lnTo>
                      <a:pt x="31" y="0"/>
                    </a:lnTo>
                    <a:lnTo>
                      <a:pt x="61" y="0"/>
                    </a:lnTo>
                    <a:lnTo>
                      <a:pt x="61" y="30"/>
                    </a:lnTo>
                    <a:lnTo>
                      <a:pt x="31" y="61"/>
                    </a:lnTo>
                    <a:lnTo>
                      <a:pt x="0" y="61"/>
                    </a:lnTo>
                  </a:path>
                </a:pathLst>
              </a:custGeom>
              <a:noFill/>
              <a:ln w="1588">
                <a:solidFill>
                  <a:srgbClr val="000000"/>
                </a:solidFill>
                <a:prstDash val="solid"/>
                <a:round/>
                <a:headEnd/>
                <a:tailEnd/>
              </a:ln>
            </p:spPr>
            <p:txBody>
              <a:bodyPr/>
              <a:lstStyle/>
              <a:p>
                <a:endParaRPr lang="en-GB"/>
              </a:p>
            </p:txBody>
          </p:sp>
          <p:sp>
            <p:nvSpPr>
              <p:cNvPr id="19832" name="Freeform 376"/>
              <p:cNvSpPr>
                <a:spLocks/>
              </p:cNvSpPr>
              <p:nvPr/>
            </p:nvSpPr>
            <p:spPr bwMode="auto">
              <a:xfrm>
                <a:off x="2175" y="1824"/>
                <a:ext cx="497" cy="703"/>
              </a:xfrm>
              <a:custGeom>
                <a:avLst/>
                <a:gdLst/>
                <a:ahLst/>
                <a:cxnLst>
                  <a:cxn ang="0">
                    <a:pos x="267" y="415"/>
                  </a:cxn>
                  <a:cxn ang="0">
                    <a:pos x="237" y="356"/>
                  </a:cxn>
                  <a:cxn ang="0">
                    <a:pos x="298" y="267"/>
                  </a:cxn>
                  <a:cxn ang="0">
                    <a:pos x="327" y="206"/>
                  </a:cxn>
                  <a:cxn ang="0">
                    <a:pos x="446" y="88"/>
                  </a:cxn>
                  <a:cxn ang="0">
                    <a:pos x="534" y="60"/>
                  </a:cxn>
                  <a:cxn ang="0">
                    <a:pos x="653" y="29"/>
                  </a:cxn>
                  <a:cxn ang="0">
                    <a:pos x="920" y="60"/>
                  </a:cxn>
                  <a:cxn ang="0">
                    <a:pos x="712" y="206"/>
                  </a:cxn>
                  <a:cxn ang="0">
                    <a:pos x="712" y="267"/>
                  </a:cxn>
                  <a:cxn ang="0">
                    <a:pos x="653" y="325"/>
                  </a:cxn>
                  <a:cxn ang="0">
                    <a:pos x="623" y="385"/>
                  </a:cxn>
                  <a:cxn ang="0">
                    <a:pos x="801" y="325"/>
                  </a:cxn>
                  <a:cxn ang="0">
                    <a:pos x="1185" y="356"/>
                  </a:cxn>
                  <a:cxn ang="0">
                    <a:pos x="1067" y="592"/>
                  </a:cxn>
                  <a:cxn ang="0">
                    <a:pos x="1008" y="652"/>
                  </a:cxn>
                  <a:cxn ang="0">
                    <a:pos x="948" y="740"/>
                  </a:cxn>
                  <a:cxn ang="0">
                    <a:pos x="830" y="829"/>
                  </a:cxn>
                  <a:cxn ang="0">
                    <a:pos x="920" y="829"/>
                  </a:cxn>
                  <a:cxn ang="0">
                    <a:pos x="1039" y="888"/>
                  </a:cxn>
                  <a:cxn ang="0">
                    <a:pos x="1215" y="1008"/>
                  </a:cxn>
                  <a:cxn ang="0">
                    <a:pos x="1304" y="1303"/>
                  </a:cxn>
                  <a:cxn ang="0">
                    <a:pos x="1453" y="1360"/>
                  </a:cxn>
                  <a:cxn ang="0">
                    <a:pos x="1513" y="1451"/>
                  </a:cxn>
                  <a:cxn ang="0">
                    <a:pos x="1542" y="1539"/>
                  </a:cxn>
                  <a:cxn ang="0">
                    <a:pos x="1601" y="1628"/>
                  </a:cxn>
                  <a:cxn ang="0">
                    <a:pos x="1631" y="1776"/>
                  </a:cxn>
                  <a:cxn ang="0">
                    <a:pos x="1631" y="1894"/>
                  </a:cxn>
                  <a:cxn ang="0">
                    <a:pos x="1897" y="1865"/>
                  </a:cxn>
                  <a:cxn ang="0">
                    <a:pos x="1988" y="2044"/>
                  </a:cxn>
                  <a:cxn ang="0">
                    <a:pos x="1897" y="2162"/>
                  </a:cxn>
                  <a:cxn ang="0">
                    <a:pos x="1778" y="2219"/>
                  </a:cxn>
                  <a:cxn ang="0">
                    <a:pos x="1720" y="2338"/>
                  </a:cxn>
                  <a:cxn ang="0">
                    <a:pos x="1868" y="2457"/>
                  </a:cxn>
                  <a:cxn ang="0">
                    <a:pos x="1690" y="2517"/>
                  </a:cxn>
                  <a:cxn ang="0">
                    <a:pos x="1542" y="2544"/>
                  </a:cxn>
                  <a:cxn ang="0">
                    <a:pos x="1246" y="2544"/>
                  </a:cxn>
                  <a:cxn ang="0">
                    <a:pos x="1157" y="2544"/>
                  </a:cxn>
                  <a:cxn ang="0">
                    <a:pos x="978" y="2605"/>
                  </a:cxn>
                  <a:cxn ang="0">
                    <a:pos x="771" y="2575"/>
                  </a:cxn>
                  <a:cxn ang="0">
                    <a:pos x="593" y="2575"/>
                  </a:cxn>
                  <a:cxn ang="0">
                    <a:pos x="505" y="2753"/>
                  </a:cxn>
                  <a:cxn ang="0">
                    <a:pos x="386" y="2664"/>
                  </a:cxn>
                  <a:cxn ang="0">
                    <a:pos x="209" y="2723"/>
                  </a:cxn>
                  <a:cxn ang="0">
                    <a:pos x="91" y="2782"/>
                  </a:cxn>
                  <a:cxn ang="0">
                    <a:pos x="30" y="2753"/>
                  </a:cxn>
                  <a:cxn ang="0">
                    <a:pos x="178" y="2664"/>
                  </a:cxn>
                  <a:cxn ang="0">
                    <a:pos x="267" y="2575"/>
                  </a:cxn>
                  <a:cxn ang="0">
                    <a:pos x="386" y="2487"/>
                  </a:cxn>
                  <a:cxn ang="0">
                    <a:pos x="623" y="2398"/>
                  </a:cxn>
                  <a:cxn ang="0">
                    <a:pos x="741" y="2369"/>
                  </a:cxn>
                </a:cxnLst>
                <a:rect l="0" t="0" r="r" b="b"/>
                <a:pathLst>
                  <a:path w="1988" h="2812">
                    <a:moveTo>
                      <a:pt x="237" y="474"/>
                    </a:moveTo>
                    <a:lnTo>
                      <a:pt x="267" y="443"/>
                    </a:lnTo>
                    <a:lnTo>
                      <a:pt x="237" y="443"/>
                    </a:lnTo>
                    <a:lnTo>
                      <a:pt x="267" y="415"/>
                    </a:lnTo>
                    <a:lnTo>
                      <a:pt x="237" y="415"/>
                    </a:lnTo>
                    <a:lnTo>
                      <a:pt x="209" y="385"/>
                    </a:lnTo>
                    <a:lnTo>
                      <a:pt x="209" y="356"/>
                    </a:lnTo>
                    <a:lnTo>
                      <a:pt x="237" y="356"/>
                    </a:lnTo>
                    <a:lnTo>
                      <a:pt x="237" y="267"/>
                    </a:lnTo>
                    <a:lnTo>
                      <a:pt x="267" y="297"/>
                    </a:lnTo>
                    <a:lnTo>
                      <a:pt x="267" y="267"/>
                    </a:lnTo>
                    <a:lnTo>
                      <a:pt x="298" y="267"/>
                    </a:lnTo>
                    <a:lnTo>
                      <a:pt x="327" y="236"/>
                    </a:lnTo>
                    <a:lnTo>
                      <a:pt x="355" y="267"/>
                    </a:lnTo>
                    <a:lnTo>
                      <a:pt x="386" y="267"/>
                    </a:lnTo>
                    <a:lnTo>
                      <a:pt x="327" y="206"/>
                    </a:lnTo>
                    <a:lnTo>
                      <a:pt x="355" y="179"/>
                    </a:lnTo>
                    <a:lnTo>
                      <a:pt x="355" y="148"/>
                    </a:lnTo>
                    <a:lnTo>
                      <a:pt x="386" y="148"/>
                    </a:lnTo>
                    <a:lnTo>
                      <a:pt x="446" y="88"/>
                    </a:lnTo>
                    <a:lnTo>
                      <a:pt x="446" y="29"/>
                    </a:lnTo>
                    <a:lnTo>
                      <a:pt x="474" y="29"/>
                    </a:lnTo>
                    <a:lnTo>
                      <a:pt x="505" y="60"/>
                    </a:lnTo>
                    <a:lnTo>
                      <a:pt x="534" y="60"/>
                    </a:lnTo>
                    <a:lnTo>
                      <a:pt x="564" y="29"/>
                    </a:lnTo>
                    <a:lnTo>
                      <a:pt x="564" y="60"/>
                    </a:lnTo>
                    <a:lnTo>
                      <a:pt x="623" y="60"/>
                    </a:lnTo>
                    <a:lnTo>
                      <a:pt x="653" y="29"/>
                    </a:lnTo>
                    <a:lnTo>
                      <a:pt x="830" y="29"/>
                    </a:lnTo>
                    <a:lnTo>
                      <a:pt x="860" y="0"/>
                    </a:lnTo>
                    <a:lnTo>
                      <a:pt x="920" y="0"/>
                    </a:lnTo>
                    <a:lnTo>
                      <a:pt x="920" y="60"/>
                    </a:lnTo>
                    <a:lnTo>
                      <a:pt x="860" y="118"/>
                    </a:lnTo>
                    <a:lnTo>
                      <a:pt x="830" y="118"/>
                    </a:lnTo>
                    <a:lnTo>
                      <a:pt x="741" y="206"/>
                    </a:lnTo>
                    <a:lnTo>
                      <a:pt x="712" y="206"/>
                    </a:lnTo>
                    <a:lnTo>
                      <a:pt x="683" y="236"/>
                    </a:lnTo>
                    <a:lnTo>
                      <a:pt x="653" y="236"/>
                    </a:lnTo>
                    <a:lnTo>
                      <a:pt x="653" y="267"/>
                    </a:lnTo>
                    <a:lnTo>
                      <a:pt x="712" y="267"/>
                    </a:lnTo>
                    <a:lnTo>
                      <a:pt x="683" y="297"/>
                    </a:lnTo>
                    <a:lnTo>
                      <a:pt x="653" y="297"/>
                    </a:lnTo>
                    <a:lnTo>
                      <a:pt x="623" y="325"/>
                    </a:lnTo>
                    <a:lnTo>
                      <a:pt x="653" y="325"/>
                    </a:lnTo>
                    <a:lnTo>
                      <a:pt x="623" y="356"/>
                    </a:lnTo>
                    <a:lnTo>
                      <a:pt x="593" y="356"/>
                    </a:lnTo>
                    <a:lnTo>
                      <a:pt x="593" y="385"/>
                    </a:lnTo>
                    <a:lnTo>
                      <a:pt x="623" y="385"/>
                    </a:lnTo>
                    <a:lnTo>
                      <a:pt x="653" y="356"/>
                    </a:lnTo>
                    <a:lnTo>
                      <a:pt x="683" y="356"/>
                    </a:lnTo>
                    <a:lnTo>
                      <a:pt x="712" y="325"/>
                    </a:lnTo>
                    <a:lnTo>
                      <a:pt x="801" y="325"/>
                    </a:lnTo>
                    <a:lnTo>
                      <a:pt x="830" y="297"/>
                    </a:lnTo>
                    <a:lnTo>
                      <a:pt x="860" y="325"/>
                    </a:lnTo>
                    <a:lnTo>
                      <a:pt x="1185" y="325"/>
                    </a:lnTo>
                    <a:lnTo>
                      <a:pt x="1185" y="356"/>
                    </a:lnTo>
                    <a:lnTo>
                      <a:pt x="1215" y="385"/>
                    </a:lnTo>
                    <a:lnTo>
                      <a:pt x="1127" y="474"/>
                    </a:lnTo>
                    <a:lnTo>
                      <a:pt x="1127" y="534"/>
                    </a:lnTo>
                    <a:lnTo>
                      <a:pt x="1067" y="592"/>
                    </a:lnTo>
                    <a:lnTo>
                      <a:pt x="1039" y="592"/>
                    </a:lnTo>
                    <a:lnTo>
                      <a:pt x="1039" y="622"/>
                    </a:lnTo>
                    <a:lnTo>
                      <a:pt x="1008" y="622"/>
                    </a:lnTo>
                    <a:lnTo>
                      <a:pt x="1008" y="652"/>
                    </a:lnTo>
                    <a:lnTo>
                      <a:pt x="948" y="710"/>
                    </a:lnTo>
                    <a:lnTo>
                      <a:pt x="920" y="710"/>
                    </a:lnTo>
                    <a:lnTo>
                      <a:pt x="920" y="740"/>
                    </a:lnTo>
                    <a:lnTo>
                      <a:pt x="948" y="740"/>
                    </a:lnTo>
                    <a:lnTo>
                      <a:pt x="948" y="770"/>
                    </a:lnTo>
                    <a:lnTo>
                      <a:pt x="920" y="799"/>
                    </a:lnTo>
                    <a:lnTo>
                      <a:pt x="860" y="799"/>
                    </a:lnTo>
                    <a:lnTo>
                      <a:pt x="830" y="829"/>
                    </a:lnTo>
                    <a:lnTo>
                      <a:pt x="801" y="829"/>
                    </a:lnTo>
                    <a:lnTo>
                      <a:pt x="771" y="859"/>
                    </a:lnTo>
                    <a:lnTo>
                      <a:pt x="890" y="859"/>
                    </a:lnTo>
                    <a:lnTo>
                      <a:pt x="920" y="829"/>
                    </a:lnTo>
                    <a:lnTo>
                      <a:pt x="948" y="829"/>
                    </a:lnTo>
                    <a:lnTo>
                      <a:pt x="978" y="859"/>
                    </a:lnTo>
                    <a:lnTo>
                      <a:pt x="1008" y="859"/>
                    </a:lnTo>
                    <a:lnTo>
                      <a:pt x="1039" y="888"/>
                    </a:lnTo>
                    <a:lnTo>
                      <a:pt x="1067" y="888"/>
                    </a:lnTo>
                    <a:lnTo>
                      <a:pt x="1157" y="977"/>
                    </a:lnTo>
                    <a:lnTo>
                      <a:pt x="1185" y="977"/>
                    </a:lnTo>
                    <a:lnTo>
                      <a:pt x="1215" y="1008"/>
                    </a:lnTo>
                    <a:lnTo>
                      <a:pt x="1215" y="1154"/>
                    </a:lnTo>
                    <a:lnTo>
                      <a:pt x="1246" y="1184"/>
                    </a:lnTo>
                    <a:lnTo>
                      <a:pt x="1246" y="1244"/>
                    </a:lnTo>
                    <a:lnTo>
                      <a:pt x="1304" y="1303"/>
                    </a:lnTo>
                    <a:lnTo>
                      <a:pt x="1364" y="1303"/>
                    </a:lnTo>
                    <a:lnTo>
                      <a:pt x="1394" y="1333"/>
                    </a:lnTo>
                    <a:lnTo>
                      <a:pt x="1422" y="1333"/>
                    </a:lnTo>
                    <a:lnTo>
                      <a:pt x="1453" y="1360"/>
                    </a:lnTo>
                    <a:lnTo>
                      <a:pt x="1453" y="1390"/>
                    </a:lnTo>
                    <a:lnTo>
                      <a:pt x="1483" y="1421"/>
                    </a:lnTo>
                    <a:lnTo>
                      <a:pt x="1513" y="1421"/>
                    </a:lnTo>
                    <a:lnTo>
                      <a:pt x="1513" y="1451"/>
                    </a:lnTo>
                    <a:lnTo>
                      <a:pt x="1542" y="1451"/>
                    </a:lnTo>
                    <a:lnTo>
                      <a:pt x="1513" y="1479"/>
                    </a:lnTo>
                    <a:lnTo>
                      <a:pt x="1513" y="1510"/>
                    </a:lnTo>
                    <a:lnTo>
                      <a:pt x="1542" y="1539"/>
                    </a:lnTo>
                    <a:lnTo>
                      <a:pt x="1542" y="1569"/>
                    </a:lnTo>
                    <a:lnTo>
                      <a:pt x="1571" y="1569"/>
                    </a:lnTo>
                    <a:lnTo>
                      <a:pt x="1601" y="1597"/>
                    </a:lnTo>
                    <a:lnTo>
                      <a:pt x="1601" y="1628"/>
                    </a:lnTo>
                    <a:lnTo>
                      <a:pt x="1542" y="1628"/>
                    </a:lnTo>
                    <a:lnTo>
                      <a:pt x="1601" y="1688"/>
                    </a:lnTo>
                    <a:lnTo>
                      <a:pt x="1631" y="1688"/>
                    </a:lnTo>
                    <a:lnTo>
                      <a:pt x="1631" y="1776"/>
                    </a:lnTo>
                    <a:lnTo>
                      <a:pt x="1571" y="1835"/>
                    </a:lnTo>
                    <a:lnTo>
                      <a:pt x="1571" y="1865"/>
                    </a:lnTo>
                    <a:lnTo>
                      <a:pt x="1601" y="1894"/>
                    </a:lnTo>
                    <a:lnTo>
                      <a:pt x="1631" y="1894"/>
                    </a:lnTo>
                    <a:lnTo>
                      <a:pt x="1690" y="1835"/>
                    </a:lnTo>
                    <a:lnTo>
                      <a:pt x="1838" y="1835"/>
                    </a:lnTo>
                    <a:lnTo>
                      <a:pt x="1868" y="1865"/>
                    </a:lnTo>
                    <a:lnTo>
                      <a:pt x="1897" y="1865"/>
                    </a:lnTo>
                    <a:lnTo>
                      <a:pt x="1927" y="1894"/>
                    </a:lnTo>
                    <a:lnTo>
                      <a:pt x="1957" y="1894"/>
                    </a:lnTo>
                    <a:lnTo>
                      <a:pt x="1988" y="1924"/>
                    </a:lnTo>
                    <a:lnTo>
                      <a:pt x="1988" y="2044"/>
                    </a:lnTo>
                    <a:lnTo>
                      <a:pt x="1957" y="2071"/>
                    </a:lnTo>
                    <a:lnTo>
                      <a:pt x="1957" y="2131"/>
                    </a:lnTo>
                    <a:lnTo>
                      <a:pt x="1927" y="2131"/>
                    </a:lnTo>
                    <a:lnTo>
                      <a:pt x="1897" y="2162"/>
                    </a:lnTo>
                    <a:lnTo>
                      <a:pt x="1838" y="2162"/>
                    </a:lnTo>
                    <a:lnTo>
                      <a:pt x="1868" y="2190"/>
                    </a:lnTo>
                    <a:lnTo>
                      <a:pt x="1838" y="2219"/>
                    </a:lnTo>
                    <a:lnTo>
                      <a:pt x="1778" y="2219"/>
                    </a:lnTo>
                    <a:lnTo>
                      <a:pt x="1750" y="2250"/>
                    </a:lnTo>
                    <a:lnTo>
                      <a:pt x="1750" y="2308"/>
                    </a:lnTo>
                    <a:lnTo>
                      <a:pt x="1690" y="2308"/>
                    </a:lnTo>
                    <a:lnTo>
                      <a:pt x="1720" y="2338"/>
                    </a:lnTo>
                    <a:lnTo>
                      <a:pt x="1690" y="2338"/>
                    </a:lnTo>
                    <a:lnTo>
                      <a:pt x="1720" y="2369"/>
                    </a:lnTo>
                    <a:lnTo>
                      <a:pt x="1868" y="2369"/>
                    </a:lnTo>
                    <a:lnTo>
                      <a:pt x="1868" y="2457"/>
                    </a:lnTo>
                    <a:lnTo>
                      <a:pt x="1808" y="2457"/>
                    </a:lnTo>
                    <a:lnTo>
                      <a:pt x="1778" y="2487"/>
                    </a:lnTo>
                    <a:lnTo>
                      <a:pt x="1778" y="2517"/>
                    </a:lnTo>
                    <a:lnTo>
                      <a:pt x="1690" y="2517"/>
                    </a:lnTo>
                    <a:lnTo>
                      <a:pt x="1631" y="2544"/>
                    </a:lnTo>
                    <a:lnTo>
                      <a:pt x="1601" y="2544"/>
                    </a:lnTo>
                    <a:lnTo>
                      <a:pt x="1571" y="2575"/>
                    </a:lnTo>
                    <a:lnTo>
                      <a:pt x="1542" y="2544"/>
                    </a:lnTo>
                    <a:lnTo>
                      <a:pt x="1334" y="2544"/>
                    </a:lnTo>
                    <a:lnTo>
                      <a:pt x="1276" y="2575"/>
                    </a:lnTo>
                    <a:lnTo>
                      <a:pt x="1276" y="2544"/>
                    </a:lnTo>
                    <a:lnTo>
                      <a:pt x="1246" y="2544"/>
                    </a:lnTo>
                    <a:lnTo>
                      <a:pt x="1215" y="2517"/>
                    </a:lnTo>
                    <a:lnTo>
                      <a:pt x="1185" y="2544"/>
                    </a:lnTo>
                    <a:lnTo>
                      <a:pt x="1157" y="2517"/>
                    </a:lnTo>
                    <a:lnTo>
                      <a:pt x="1157" y="2544"/>
                    </a:lnTo>
                    <a:lnTo>
                      <a:pt x="1127" y="2544"/>
                    </a:lnTo>
                    <a:lnTo>
                      <a:pt x="1097" y="2575"/>
                    </a:lnTo>
                    <a:lnTo>
                      <a:pt x="1008" y="2575"/>
                    </a:lnTo>
                    <a:lnTo>
                      <a:pt x="978" y="2605"/>
                    </a:lnTo>
                    <a:lnTo>
                      <a:pt x="890" y="2605"/>
                    </a:lnTo>
                    <a:lnTo>
                      <a:pt x="860" y="2635"/>
                    </a:lnTo>
                    <a:lnTo>
                      <a:pt x="830" y="2605"/>
                    </a:lnTo>
                    <a:lnTo>
                      <a:pt x="771" y="2575"/>
                    </a:lnTo>
                    <a:lnTo>
                      <a:pt x="683" y="2575"/>
                    </a:lnTo>
                    <a:lnTo>
                      <a:pt x="653" y="2605"/>
                    </a:lnTo>
                    <a:lnTo>
                      <a:pt x="623" y="2605"/>
                    </a:lnTo>
                    <a:lnTo>
                      <a:pt x="593" y="2575"/>
                    </a:lnTo>
                    <a:lnTo>
                      <a:pt x="593" y="2635"/>
                    </a:lnTo>
                    <a:lnTo>
                      <a:pt x="564" y="2664"/>
                    </a:lnTo>
                    <a:lnTo>
                      <a:pt x="564" y="2694"/>
                    </a:lnTo>
                    <a:lnTo>
                      <a:pt x="505" y="2753"/>
                    </a:lnTo>
                    <a:lnTo>
                      <a:pt x="446" y="2694"/>
                    </a:lnTo>
                    <a:lnTo>
                      <a:pt x="416" y="2694"/>
                    </a:lnTo>
                    <a:lnTo>
                      <a:pt x="416" y="2664"/>
                    </a:lnTo>
                    <a:lnTo>
                      <a:pt x="386" y="2664"/>
                    </a:lnTo>
                    <a:lnTo>
                      <a:pt x="355" y="2694"/>
                    </a:lnTo>
                    <a:lnTo>
                      <a:pt x="267" y="2694"/>
                    </a:lnTo>
                    <a:lnTo>
                      <a:pt x="237" y="2723"/>
                    </a:lnTo>
                    <a:lnTo>
                      <a:pt x="209" y="2723"/>
                    </a:lnTo>
                    <a:lnTo>
                      <a:pt x="148" y="2782"/>
                    </a:lnTo>
                    <a:lnTo>
                      <a:pt x="148" y="2812"/>
                    </a:lnTo>
                    <a:lnTo>
                      <a:pt x="118" y="2812"/>
                    </a:lnTo>
                    <a:lnTo>
                      <a:pt x="91" y="2782"/>
                    </a:lnTo>
                    <a:lnTo>
                      <a:pt x="30" y="2782"/>
                    </a:lnTo>
                    <a:lnTo>
                      <a:pt x="0" y="2812"/>
                    </a:lnTo>
                    <a:lnTo>
                      <a:pt x="0" y="2782"/>
                    </a:lnTo>
                    <a:lnTo>
                      <a:pt x="30" y="2753"/>
                    </a:lnTo>
                    <a:lnTo>
                      <a:pt x="60" y="2753"/>
                    </a:lnTo>
                    <a:lnTo>
                      <a:pt x="91" y="2723"/>
                    </a:lnTo>
                    <a:lnTo>
                      <a:pt x="118" y="2723"/>
                    </a:lnTo>
                    <a:lnTo>
                      <a:pt x="178" y="2664"/>
                    </a:lnTo>
                    <a:lnTo>
                      <a:pt x="178" y="2635"/>
                    </a:lnTo>
                    <a:lnTo>
                      <a:pt x="237" y="2635"/>
                    </a:lnTo>
                    <a:lnTo>
                      <a:pt x="267" y="2605"/>
                    </a:lnTo>
                    <a:lnTo>
                      <a:pt x="267" y="2575"/>
                    </a:lnTo>
                    <a:lnTo>
                      <a:pt x="298" y="2575"/>
                    </a:lnTo>
                    <a:lnTo>
                      <a:pt x="327" y="2544"/>
                    </a:lnTo>
                    <a:lnTo>
                      <a:pt x="327" y="2487"/>
                    </a:lnTo>
                    <a:lnTo>
                      <a:pt x="386" y="2487"/>
                    </a:lnTo>
                    <a:lnTo>
                      <a:pt x="416" y="2457"/>
                    </a:lnTo>
                    <a:lnTo>
                      <a:pt x="416" y="2426"/>
                    </a:lnTo>
                    <a:lnTo>
                      <a:pt x="446" y="2398"/>
                    </a:lnTo>
                    <a:lnTo>
                      <a:pt x="623" y="2398"/>
                    </a:lnTo>
                    <a:lnTo>
                      <a:pt x="653" y="2426"/>
                    </a:lnTo>
                    <a:lnTo>
                      <a:pt x="712" y="2426"/>
                    </a:lnTo>
                    <a:lnTo>
                      <a:pt x="741" y="2398"/>
                    </a:lnTo>
                    <a:lnTo>
                      <a:pt x="741" y="2369"/>
                    </a:lnTo>
                    <a:lnTo>
                      <a:pt x="801" y="2308"/>
                    </a:lnTo>
                  </a:path>
                </a:pathLst>
              </a:custGeom>
              <a:noFill/>
              <a:ln w="1588">
                <a:solidFill>
                  <a:srgbClr val="000000"/>
                </a:solidFill>
                <a:prstDash val="solid"/>
                <a:round/>
                <a:headEnd/>
                <a:tailEnd/>
              </a:ln>
            </p:spPr>
            <p:txBody>
              <a:bodyPr/>
              <a:lstStyle/>
              <a:p>
                <a:endParaRPr lang="en-GB"/>
              </a:p>
            </p:txBody>
          </p:sp>
          <p:sp>
            <p:nvSpPr>
              <p:cNvPr id="19833" name="Freeform 377"/>
              <p:cNvSpPr>
                <a:spLocks/>
              </p:cNvSpPr>
              <p:nvPr/>
            </p:nvSpPr>
            <p:spPr bwMode="auto">
              <a:xfrm>
                <a:off x="2228" y="2438"/>
                <a:ext cx="488" cy="229"/>
              </a:xfrm>
              <a:custGeom>
                <a:avLst/>
                <a:gdLst/>
                <a:ahLst/>
                <a:cxnLst>
                  <a:cxn ang="0">
                    <a:pos x="1866" y="0"/>
                  </a:cxn>
                  <a:cxn ang="0">
                    <a:pos x="1779" y="30"/>
                  </a:cxn>
                  <a:cxn ang="0">
                    <a:pos x="1718" y="237"/>
                  </a:cxn>
                  <a:cxn ang="0">
                    <a:pos x="1688" y="266"/>
                  </a:cxn>
                  <a:cxn ang="0">
                    <a:pos x="1659" y="296"/>
                  </a:cxn>
                  <a:cxn ang="0">
                    <a:pos x="1599" y="355"/>
                  </a:cxn>
                  <a:cxn ang="0">
                    <a:pos x="1541" y="385"/>
                  </a:cxn>
                  <a:cxn ang="0">
                    <a:pos x="1451" y="415"/>
                  </a:cxn>
                  <a:cxn ang="0">
                    <a:pos x="1304" y="503"/>
                  </a:cxn>
                  <a:cxn ang="0">
                    <a:pos x="1333" y="534"/>
                  </a:cxn>
                  <a:cxn ang="0">
                    <a:pos x="1274" y="562"/>
                  </a:cxn>
                  <a:cxn ang="0">
                    <a:pos x="1213" y="591"/>
                  </a:cxn>
                  <a:cxn ang="0">
                    <a:pos x="976" y="562"/>
                  </a:cxn>
                  <a:cxn ang="0">
                    <a:pos x="948" y="443"/>
                  </a:cxn>
                  <a:cxn ang="0">
                    <a:pos x="888" y="473"/>
                  </a:cxn>
                  <a:cxn ang="0">
                    <a:pos x="830" y="443"/>
                  </a:cxn>
                  <a:cxn ang="0">
                    <a:pos x="799" y="473"/>
                  </a:cxn>
                  <a:cxn ang="0">
                    <a:pos x="799" y="534"/>
                  </a:cxn>
                  <a:cxn ang="0">
                    <a:pos x="858" y="621"/>
                  </a:cxn>
                  <a:cxn ang="0">
                    <a:pos x="769" y="798"/>
                  </a:cxn>
                  <a:cxn ang="0">
                    <a:pos x="739" y="798"/>
                  </a:cxn>
                  <a:cxn ang="0">
                    <a:pos x="711" y="798"/>
                  </a:cxn>
                  <a:cxn ang="0">
                    <a:pos x="681" y="828"/>
                  </a:cxn>
                  <a:cxn ang="0">
                    <a:pos x="592" y="798"/>
                  </a:cxn>
                  <a:cxn ang="0">
                    <a:pos x="503" y="828"/>
                  </a:cxn>
                  <a:cxn ang="0">
                    <a:pos x="474" y="770"/>
                  </a:cxn>
                  <a:cxn ang="0">
                    <a:pos x="444" y="741"/>
                  </a:cxn>
                  <a:cxn ang="0">
                    <a:pos x="325" y="770"/>
                  </a:cxn>
                  <a:cxn ang="0">
                    <a:pos x="296" y="770"/>
                  </a:cxn>
                  <a:cxn ang="0">
                    <a:pos x="237" y="798"/>
                  </a:cxn>
                  <a:cxn ang="0">
                    <a:pos x="177" y="798"/>
                  </a:cxn>
                  <a:cxn ang="0">
                    <a:pos x="58" y="828"/>
                  </a:cxn>
                  <a:cxn ang="0">
                    <a:pos x="0" y="859"/>
                  </a:cxn>
                  <a:cxn ang="0">
                    <a:pos x="28" y="916"/>
                  </a:cxn>
                </a:cxnLst>
                <a:rect l="0" t="0" r="r" b="b"/>
                <a:pathLst>
                  <a:path w="1955" h="916">
                    <a:moveTo>
                      <a:pt x="1955" y="0"/>
                    </a:moveTo>
                    <a:lnTo>
                      <a:pt x="1866" y="0"/>
                    </a:lnTo>
                    <a:lnTo>
                      <a:pt x="1806" y="30"/>
                    </a:lnTo>
                    <a:lnTo>
                      <a:pt x="1779" y="30"/>
                    </a:lnTo>
                    <a:lnTo>
                      <a:pt x="1718" y="87"/>
                    </a:lnTo>
                    <a:lnTo>
                      <a:pt x="1718" y="237"/>
                    </a:lnTo>
                    <a:lnTo>
                      <a:pt x="1688" y="237"/>
                    </a:lnTo>
                    <a:lnTo>
                      <a:pt x="1688" y="266"/>
                    </a:lnTo>
                    <a:lnTo>
                      <a:pt x="1718" y="296"/>
                    </a:lnTo>
                    <a:lnTo>
                      <a:pt x="1659" y="296"/>
                    </a:lnTo>
                    <a:lnTo>
                      <a:pt x="1659" y="325"/>
                    </a:lnTo>
                    <a:lnTo>
                      <a:pt x="1599" y="355"/>
                    </a:lnTo>
                    <a:lnTo>
                      <a:pt x="1569" y="355"/>
                    </a:lnTo>
                    <a:lnTo>
                      <a:pt x="1541" y="385"/>
                    </a:lnTo>
                    <a:lnTo>
                      <a:pt x="1451" y="385"/>
                    </a:lnTo>
                    <a:lnTo>
                      <a:pt x="1451" y="415"/>
                    </a:lnTo>
                    <a:lnTo>
                      <a:pt x="1392" y="415"/>
                    </a:lnTo>
                    <a:lnTo>
                      <a:pt x="1304" y="503"/>
                    </a:lnTo>
                    <a:lnTo>
                      <a:pt x="1304" y="534"/>
                    </a:lnTo>
                    <a:lnTo>
                      <a:pt x="1333" y="534"/>
                    </a:lnTo>
                    <a:lnTo>
                      <a:pt x="1304" y="562"/>
                    </a:lnTo>
                    <a:lnTo>
                      <a:pt x="1274" y="562"/>
                    </a:lnTo>
                    <a:lnTo>
                      <a:pt x="1274" y="591"/>
                    </a:lnTo>
                    <a:lnTo>
                      <a:pt x="1213" y="591"/>
                    </a:lnTo>
                    <a:lnTo>
                      <a:pt x="1185" y="562"/>
                    </a:lnTo>
                    <a:lnTo>
                      <a:pt x="976" y="562"/>
                    </a:lnTo>
                    <a:lnTo>
                      <a:pt x="948" y="534"/>
                    </a:lnTo>
                    <a:lnTo>
                      <a:pt x="948" y="443"/>
                    </a:lnTo>
                    <a:lnTo>
                      <a:pt x="918" y="443"/>
                    </a:lnTo>
                    <a:lnTo>
                      <a:pt x="888" y="473"/>
                    </a:lnTo>
                    <a:lnTo>
                      <a:pt x="858" y="473"/>
                    </a:lnTo>
                    <a:lnTo>
                      <a:pt x="830" y="443"/>
                    </a:lnTo>
                    <a:lnTo>
                      <a:pt x="769" y="443"/>
                    </a:lnTo>
                    <a:lnTo>
                      <a:pt x="799" y="473"/>
                    </a:lnTo>
                    <a:lnTo>
                      <a:pt x="769" y="503"/>
                    </a:lnTo>
                    <a:lnTo>
                      <a:pt x="799" y="534"/>
                    </a:lnTo>
                    <a:lnTo>
                      <a:pt x="799" y="562"/>
                    </a:lnTo>
                    <a:lnTo>
                      <a:pt x="858" y="621"/>
                    </a:lnTo>
                    <a:lnTo>
                      <a:pt x="858" y="798"/>
                    </a:lnTo>
                    <a:lnTo>
                      <a:pt x="769" y="798"/>
                    </a:lnTo>
                    <a:lnTo>
                      <a:pt x="769" y="770"/>
                    </a:lnTo>
                    <a:lnTo>
                      <a:pt x="739" y="798"/>
                    </a:lnTo>
                    <a:lnTo>
                      <a:pt x="739" y="828"/>
                    </a:lnTo>
                    <a:lnTo>
                      <a:pt x="711" y="798"/>
                    </a:lnTo>
                    <a:lnTo>
                      <a:pt x="681" y="798"/>
                    </a:lnTo>
                    <a:lnTo>
                      <a:pt x="681" y="828"/>
                    </a:lnTo>
                    <a:lnTo>
                      <a:pt x="651" y="798"/>
                    </a:lnTo>
                    <a:lnTo>
                      <a:pt x="592" y="798"/>
                    </a:lnTo>
                    <a:lnTo>
                      <a:pt x="532" y="859"/>
                    </a:lnTo>
                    <a:lnTo>
                      <a:pt x="503" y="828"/>
                    </a:lnTo>
                    <a:lnTo>
                      <a:pt x="503" y="798"/>
                    </a:lnTo>
                    <a:lnTo>
                      <a:pt x="474" y="770"/>
                    </a:lnTo>
                    <a:lnTo>
                      <a:pt x="444" y="770"/>
                    </a:lnTo>
                    <a:lnTo>
                      <a:pt x="444" y="741"/>
                    </a:lnTo>
                    <a:lnTo>
                      <a:pt x="325" y="741"/>
                    </a:lnTo>
                    <a:lnTo>
                      <a:pt x="325" y="770"/>
                    </a:lnTo>
                    <a:lnTo>
                      <a:pt x="296" y="798"/>
                    </a:lnTo>
                    <a:lnTo>
                      <a:pt x="296" y="770"/>
                    </a:lnTo>
                    <a:lnTo>
                      <a:pt x="265" y="770"/>
                    </a:lnTo>
                    <a:lnTo>
                      <a:pt x="237" y="798"/>
                    </a:lnTo>
                    <a:lnTo>
                      <a:pt x="207" y="770"/>
                    </a:lnTo>
                    <a:lnTo>
                      <a:pt x="177" y="798"/>
                    </a:lnTo>
                    <a:lnTo>
                      <a:pt x="89" y="798"/>
                    </a:lnTo>
                    <a:lnTo>
                      <a:pt x="58" y="828"/>
                    </a:lnTo>
                    <a:lnTo>
                      <a:pt x="28" y="828"/>
                    </a:lnTo>
                    <a:lnTo>
                      <a:pt x="0" y="859"/>
                    </a:lnTo>
                    <a:lnTo>
                      <a:pt x="0" y="916"/>
                    </a:lnTo>
                    <a:lnTo>
                      <a:pt x="28" y="916"/>
                    </a:lnTo>
                  </a:path>
                </a:pathLst>
              </a:custGeom>
              <a:noFill/>
              <a:ln w="1588">
                <a:solidFill>
                  <a:srgbClr val="000000"/>
                </a:solidFill>
                <a:prstDash val="solid"/>
                <a:round/>
                <a:headEnd/>
                <a:tailEnd/>
              </a:ln>
            </p:spPr>
            <p:txBody>
              <a:bodyPr/>
              <a:lstStyle/>
              <a:p>
                <a:endParaRPr lang="en-GB"/>
              </a:p>
            </p:txBody>
          </p:sp>
          <p:sp>
            <p:nvSpPr>
              <p:cNvPr id="19834" name="Freeform 378"/>
              <p:cNvSpPr>
                <a:spLocks/>
              </p:cNvSpPr>
              <p:nvPr/>
            </p:nvSpPr>
            <p:spPr bwMode="auto">
              <a:xfrm>
                <a:off x="2805" y="2246"/>
                <a:ext cx="222" cy="162"/>
              </a:xfrm>
              <a:custGeom>
                <a:avLst/>
                <a:gdLst/>
                <a:ahLst/>
                <a:cxnLst>
                  <a:cxn ang="0">
                    <a:pos x="887" y="58"/>
                  </a:cxn>
                  <a:cxn ang="0">
                    <a:pos x="860" y="58"/>
                  </a:cxn>
                  <a:cxn ang="0">
                    <a:pos x="830" y="28"/>
                  </a:cxn>
                  <a:cxn ang="0">
                    <a:pos x="799" y="28"/>
                  </a:cxn>
                  <a:cxn ang="0">
                    <a:pos x="799" y="0"/>
                  </a:cxn>
                  <a:cxn ang="0">
                    <a:pos x="562" y="0"/>
                  </a:cxn>
                  <a:cxn ang="0">
                    <a:pos x="532" y="28"/>
                  </a:cxn>
                  <a:cxn ang="0">
                    <a:pos x="474" y="28"/>
                  </a:cxn>
                  <a:cxn ang="0">
                    <a:pos x="385" y="118"/>
                  </a:cxn>
                  <a:cxn ang="0">
                    <a:pos x="355" y="118"/>
                  </a:cxn>
                  <a:cxn ang="0">
                    <a:pos x="355" y="147"/>
                  </a:cxn>
                  <a:cxn ang="0">
                    <a:pos x="325" y="147"/>
                  </a:cxn>
                  <a:cxn ang="0">
                    <a:pos x="295" y="177"/>
                  </a:cxn>
                  <a:cxn ang="0">
                    <a:pos x="237" y="177"/>
                  </a:cxn>
                  <a:cxn ang="0">
                    <a:pos x="237" y="206"/>
                  </a:cxn>
                  <a:cxn ang="0">
                    <a:pos x="207" y="236"/>
                  </a:cxn>
                  <a:cxn ang="0">
                    <a:pos x="207" y="325"/>
                  </a:cxn>
                  <a:cxn ang="0">
                    <a:pos x="177" y="325"/>
                  </a:cxn>
                  <a:cxn ang="0">
                    <a:pos x="177" y="356"/>
                  </a:cxn>
                  <a:cxn ang="0">
                    <a:pos x="57" y="474"/>
                  </a:cxn>
                  <a:cxn ang="0">
                    <a:pos x="57" y="502"/>
                  </a:cxn>
                  <a:cxn ang="0">
                    <a:pos x="88" y="531"/>
                  </a:cxn>
                  <a:cxn ang="0">
                    <a:pos x="148" y="562"/>
                  </a:cxn>
                  <a:cxn ang="0">
                    <a:pos x="118" y="592"/>
                  </a:cxn>
                  <a:cxn ang="0">
                    <a:pos x="57" y="592"/>
                  </a:cxn>
                  <a:cxn ang="0">
                    <a:pos x="57" y="562"/>
                  </a:cxn>
                  <a:cxn ang="0">
                    <a:pos x="0" y="562"/>
                  </a:cxn>
                  <a:cxn ang="0">
                    <a:pos x="57" y="620"/>
                  </a:cxn>
                  <a:cxn ang="0">
                    <a:pos x="88" y="620"/>
                  </a:cxn>
                  <a:cxn ang="0">
                    <a:pos x="118" y="650"/>
                  </a:cxn>
                  <a:cxn ang="0">
                    <a:pos x="57" y="650"/>
                  </a:cxn>
                </a:cxnLst>
                <a:rect l="0" t="0" r="r" b="b"/>
                <a:pathLst>
                  <a:path w="887" h="650">
                    <a:moveTo>
                      <a:pt x="887" y="58"/>
                    </a:moveTo>
                    <a:lnTo>
                      <a:pt x="860" y="58"/>
                    </a:lnTo>
                    <a:lnTo>
                      <a:pt x="830" y="28"/>
                    </a:lnTo>
                    <a:lnTo>
                      <a:pt x="799" y="28"/>
                    </a:lnTo>
                    <a:lnTo>
                      <a:pt x="799" y="0"/>
                    </a:lnTo>
                    <a:lnTo>
                      <a:pt x="562" y="0"/>
                    </a:lnTo>
                    <a:lnTo>
                      <a:pt x="532" y="28"/>
                    </a:lnTo>
                    <a:lnTo>
                      <a:pt x="474" y="28"/>
                    </a:lnTo>
                    <a:lnTo>
                      <a:pt x="385" y="118"/>
                    </a:lnTo>
                    <a:lnTo>
                      <a:pt x="355" y="118"/>
                    </a:lnTo>
                    <a:lnTo>
                      <a:pt x="355" y="147"/>
                    </a:lnTo>
                    <a:lnTo>
                      <a:pt x="325" y="147"/>
                    </a:lnTo>
                    <a:lnTo>
                      <a:pt x="295" y="177"/>
                    </a:lnTo>
                    <a:lnTo>
                      <a:pt x="237" y="177"/>
                    </a:lnTo>
                    <a:lnTo>
                      <a:pt x="237" y="206"/>
                    </a:lnTo>
                    <a:lnTo>
                      <a:pt x="207" y="236"/>
                    </a:lnTo>
                    <a:lnTo>
                      <a:pt x="207" y="325"/>
                    </a:lnTo>
                    <a:lnTo>
                      <a:pt x="177" y="325"/>
                    </a:lnTo>
                    <a:lnTo>
                      <a:pt x="177" y="356"/>
                    </a:lnTo>
                    <a:lnTo>
                      <a:pt x="57" y="474"/>
                    </a:lnTo>
                    <a:lnTo>
                      <a:pt x="57" y="502"/>
                    </a:lnTo>
                    <a:lnTo>
                      <a:pt x="88" y="531"/>
                    </a:lnTo>
                    <a:lnTo>
                      <a:pt x="148" y="562"/>
                    </a:lnTo>
                    <a:lnTo>
                      <a:pt x="118" y="592"/>
                    </a:lnTo>
                    <a:lnTo>
                      <a:pt x="57" y="592"/>
                    </a:lnTo>
                    <a:lnTo>
                      <a:pt x="57" y="562"/>
                    </a:lnTo>
                    <a:lnTo>
                      <a:pt x="0" y="562"/>
                    </a:lnTo>
                    <a:lnTo>
                      <a:pt x="57" y="620"/>
                    </a:lnTo>
                    <a:lnTo>
                      <a:pt x="88" y="620"/>
                    </a:lnTo>
                    <a:lnTo>
                      <a:pt x="118" y="650"/>
                    </a:lnTo>
                    <a:lnTo>
                      <a:pt x="57" y="650"/>
                    </a:lnTo>
                  </a:path>
                </a:pathLst>
              </a:custGeom>
              <a:noFill/>
              <a:ln w="1588">
                <a:solidFill>
                  <a:srgbClr val="000000"/>
                </a:solidFill>
                <a:prstDash val="solid"/>
                <a:round/>
                <a:headEnd/>
                <a:tailEnd/>
              </a:ln>
            </p:spPr>
            <p:txBody>
              <a:bodyPr/>
              <a:lstStyle/>
              <a:p>
                <a:endParaRPr lang="en-GB"/>
              </a:p>
            </p:txBody>
          </p:sp>
          <p:sp>
            <p:nvSpPr>
              <p:cNvPr id="19835" name="Freeform 379"/>
              <p:cNvSpPr>
                <a:spLocks/>
              </p:cNvSpPr>
              <p:nvPr/>
            </p:nvSpPr>
            <p:spPr bwMode="auto">
              <a:xfrm>
                <a:off x="2783" y="2394"/>
                <a:ext cx="37" cy="14"/>
              </a:xfrm>
              <a:custGeom>
                <a:avLst/>
                <a:gdLst/>
                <a:ahLst/>
                <a:cxnLst>
                  <a:cxn ang="0">
                    <a:pos x="146" y="58"/>
                  </a:cxn>
                  <a:cxn ang="0">
                    <a:pos x="89" y="0"/>
                  </a:cxn>
                  <a:cxn ang="0">
                    <a:pos x="28" y="0"/>
                  </a:cxn>
                  <a:cxn ang="0">
                    <a:pos x="0" y="28"/>
                  </a:cxn>
                  <a:cxn ang="0">
                    <a:pos x="28" y="58"/>
                  </a:cxn>
                </a:cxnLst>
                <a:rect l="0" t="0" r="r" b="b"/>
                <a:pathLst>
                  <a:path w="146" h="58">
                    <a:moveTo>
                      <a:pt x="146" y="58"/>
                    </a:moveTo>
                    <a:lnTo>
                      <a:pt x="89" y="0"/>
                    </a:lnTo>
                    <a:lnTo>
                      <a:pt x="28" y="0"/>
                    </a:lnTo>
                    <a:lnTo>
                      <a:pt x="0" y="28"/>
                    </a:lnTo>
                    <a:lnTo>
                      <a:pt x="28" y="58"/>
                    </a:lnTo>
                  </a:path>
                </a:pathLst>
              </a:custGeom>
              <a:noFill/>
              <a:ln w="1588">
                <a:solidFill>
                  <a:srgbClr val="000000"/>
                </a:solidFill>
                <a:prstDash val="solid"/>
                <a:round/>
                <a:headEnd/>
                <a:tailEnd/>
              </a:ln>
            </p:spPr>
            <p:txBody>
              <a:bodyPr/>
              <a:lstStyle/>
              <a:p>
                <a:endParaRPr lang="en-GB"/>
              </a:p>
            </p:txBody>
          </p:sp>
          <p:sp>
            <p:nvSpPr>
              <p:cNvPr id="19836" name="Freeform 380"/>
              <p:cNvSpPr>
                <a:spLocks/>
              </p:cNvSpPr>
              <p:nvPr/>
            </p:nvSpPr>
            <p:spPr bwMode="auto">
              <a:xfrm>
                <a:off x="2716" y="2438"/>
                <a:ext cx="215" cy="126"/>
              </a:xfrm>
              <a:custGeom>
                <a:avLst/>
                <a:gdLst/>
                <a:ahLst/>
                <a:cxnLst>
                  <a:cxn ang="0">
                    <a:pos x="859" y="503"/>
                  </a:cxn>
                  <a:cxn ang="0">
                    <a:pos x="770" y="503"/>
                  </a:cxn>
                  <a:cxn ang="0">
                    <a:pos x="711" y="443"/>
                  </a:cxn>
                  <a:cxn ang="0">
                    <a:pos x="681" y="443"/>
                  </a:cxn>
                  <a:cxn ang="0">
                    <a:pos x="651" y="415"/>
                  </a:cxn>
                  <a:cxn ang="0">
                    <a:pos x="593" y="415"/>
                  </a:cxn>
                  <a:cxn ang="0">
                    <a:pos x="623" y="385"/>
                  </a:cxn>
                  <a:cxn ang="0">
                    <a:pos x="593" y="355"/>
                  </a:cxn>
                  <a:cxn ang="0">
                    <a:pos x="593" y="296"/>
                  </a:cxn>
                  <a:cxn ang="0">
                    <a:pos x="563" y="325"/>
                  </a:cxn>
                  <a:cxn ang="0">
                    <a:pos x="563" y="355"/>
                  </a:cxn>
                  <a:cxn ang="0">
                    <a:pos x="504" y="355"/>
                  </a:cxn>
                  <a:cxn ang="0">
                    <a:pos x="504" y="385"/>
                  </a:cxn>
                  <a:cxn ang="0">
                    <a:pos x="474" y="355"/>
                  </a:cxn>
                  <a:cxn ang="0">
                    <a:pos x="413" y="355"/>
                  </a:cxn>
                  <a:cxn ang="0">
                    <a:pos x="444" y="325"/>
                  </a:cxn>
                  <a:cxn ang="0">
                    <a:pos x="413" y="296"/>
                  </a:cxn>
                  <a:cxn ang="0">
                    <a:pos x="413" y="266"/>
                  </a:cxn>
                  <a:cxn ang="0">
                    <a:pos x="386" y="237"/>
                  </a:cxn>
                  <a:cxn ang="0">
                    <a:pos x="295" y="237"/>
                  </a:cxn>
                  <a:cxn ang="0">
                    <a:pos x="295" y="178"/>
                  </a:cxn>
                  <a:cxn ang="0">
                    <a:pos x="207" y="178"/>
                  </a:cxn>
                  <a:cxn ang="0">
                    <a:pos x="207" y="148"/>
                  </a:cxn>
                  <a:cxn ang="0">
                    <a:pos x="177" y="148"/>
                  </a:cxn>
                  <a:cxn ang="0">
                    <a:pos x="177" y="87"/>
                  </a:cxn>
                  <a:cxn ang="0">
                    <a:pos x="118" y="87"/>
                  </a:cxn>
                  <a:cxn ang="0">
                    <a:pos x="88" y="118"/>
                  </a:cxn>
                  <a:cxn ang="0">
                    <a:pos x="60" y="87"/>
                  </a:cxn>
                  <a:cxn ang="0">
                    <a:pos x="30" y="87"/>
                  </a:cxn>
                  <a:cxn ang="0">
                    <a:pos x="30" y="30"/>
                  </a:cxn>
                  <a:cxn ang="0">
                    <a:pos x="0" y="0"/>
                  </a:cxn>
                </a:cxnLst>
                <a:rect l="0" t="0" r="r" b="b"/>
                <a:pathLst>
                  <a:path w="859" h="503">
                    <a:moveTo>
                      <a:pt x="859" y="503"/>
                    </a:moveTo>
                    <a:lnTo>
                      <a:pt x="770" y="503"/>
                    </a:lnTo>
                    <a:lnTo>
                      <a:pt x="711" y="443"/>
                    </a:lnTo>
                    <a:lnTo>
                      <a:pt x="681" y="443"/>
                    </a:lnTo>
                    <a:lnTo>
                      <a:pt x="651" y="415"/>
                    </a:lnTo>
                    <a:lnTo>
                      <a:pt x="593" y="415"/>
                    </a:lnTo>
                    <a:lnTo>
                      <a:pt x="623" y="385"/>
                    </a:lnTo>
                    <a:lnTo>
                      <a:pt x="593" y="355"/>
                    </a:lnTo>
                    <a:lnTo>
                      <a:pt x="593" y="296"/>
                    </a:lnTo>
                    <a:lnTo>
                      <a:pt x="563" y="325"/>
                    </a:lnTo>
                    <a:lnTo>
                      <a:pt x="563" y="355"/>
                    </a:lnTo>
                    <a:lnTo>
                      <a:pt x="504" y="355"/>
                    </a:lnTo>
                    <a:lnTo>
                      <a:pt x="504" y="385"/>
                    </a:lnTo>
                    <a:lnTo>
                      <a:pt x="474" y="355"/>
                    </a:lnTo>
                    <a:lnTo>
                      <a:pt x="413" y="355"/>
                    </a:lnTo>
                    <a:lnTo>
                      <a:pt x="444" y="325"/>
                    </a:lnTo>
                    <a:lnTo>
                      <a:pt x="413" y="296"/>
                    </a:lnTo>
                    <a:lnTo>
                      <a:pt x="413" y="266"/>
                    </a:lnTo>
                    <a:lnTo>
                      <a:pt x="386" y="237"/>
                    </a:lnTo>
                    <a:lnTo>
                      <a:pt x="295" y="237"/>
                    </a:lnTo>
                    <a:lnTo>
                      <a:pt x="295" y="178"/>
                    </a:lnTo>
                    <a:lnTo>
                      <a:pt x="207" y="178"/>
                    </a:lnTo>
                    <a:lnTo>
                      <a:pt x="207" y="148"/>
                    </a:lnTo>
                    <a:lnTo>
                      <a:pt x="177" y="148"/>
                    </a:lnTo>
                    <a:lnTo>
                      <a:pt x="177" y="87"/>
                    </a:lnTo>
                    <a:lnTo>
                      <a:pt x="118" y="87"/>
                    </a:lnTo>
                    <a:lnTo>
                      <a:pt x="88" y="118"/>
                    </a:lnTo>
                    <a:lnTo>
                      <a:pt x="60" y="87"/>
                    </a:lnTo>
                    <a:lnTo>
                      <a:pt x="30" y="87"/>
                    </a:lnTo>
                    <a:lnTo>
                      <a:pt x="30" y="30"/>
                    </a:lnTo>
                    <a:lnTo>
                      <a:pt x="0" y="0"/>
                    </a:lnTo>
                  </a:path>
                </a:pathLst>
              </a:custGeom>
              <a:noFill/>
              <a:ln w="1588">
                <a:solidFill>
                  <a:srgbClr val="000000"/>
                </a:solidFill>
                <a:prstDash val="solid"/>
                <a:round/>
                <a:headEnd/>
                <a:tailEnd/>
              </a:ln>
            </p:spPr>
            <p:txBody>
              <a:bodyPr/>
              <a:lstStyle/>
              <a:p>
                <a:endParaRPr lang="en-GB"/>
              </a:p>
            </p:txBody>
          </p:sp>
          <p:sp>
            <p:nvSpPr>
              <p:cNvPr id="19837" name="Freeform 381"/>
              <p:cNvSpPr>
                <a:spLocks/>
              </p:cNvSpPr>
              <p:nvPr/>
            </p:nvSpPr>
            <p:spPr bwMode="auto">
              <a:xfrm>
                <a:off x="2716" y="2416"/>
                <a:ext cx="60" cy="22"/>
              </a:xfrm>
              <a:custGeom>
                <a:avLst/>
                <a:gdLst/>
                <a:ahLst/>
                <a:cxnLst>
                  <a:cxn ang="0">
                    <a:pos x="237" y="0"/>
                  </a:cxn>
                  <a:cxn ang="0">
                    <a:pos x="149" y="0"/>
                  </a:cxn>
                  <a:cxn ang="0">
                    <a:pos x="60" y="57"/>
                  </a:cxn>
                  <a:cxn ang="0">
                    <a:pos x="30" y="57"/>
                  </a:cxn>
                  <a:cxn ang="0">
                    <a:pos x="0" y="88"/>
                  </a:cxn>
                </a:cxnLst>
                <a:rect l="0" t="0" r="r" b="b"/>
                <a:pathLst>
                  <a:path w="237" h="88">
                    <a:moveTo>
                      <a:pt x="237" y="0"/>
                    </a:moveTo>
                    <a:lnTo>
                      <a:pt x="149" y="0"/>
                    </a:lnTo>
                    <a:lnTo>
                      <a:pt x="60" y="57"/>
                    </a:lnTo>
                    <a:lnTo>
                      <a:pt x="30" y="57"/>
                    </a:lnTo>
                    <a:lnTo>
                      <a:pt x="0" y="88"/>
                    </a:lnTo>
                  </a:path>
                </a:pathLst>
              </a:custGeom>
              <a:noFill/>
              <a:ln w="1588">
                <a:solidFill>
                  <a:srgbClr val="000000"/>
                </a:solidFill>
                <a:prstDash val="solid"/>
                <a:round/>
                <a:headEnd/>
                <a:tailEnd/>
              </a:ln>
            </p:spPr>
            <p:txBody>
              <a:bodyPr/>
              <a:lstStyle/>
              <a:p>
                <a:endParaRPr lang="en-GB"/>
              </a:p>
            </p:txBody>
          </p:sp>
          <p:sp>
            <p:nvSpPr>
              <p:cNvPr id="19838" name="Freeform 382"/>
              <p:cNvSpPr>
                <a:spLocks/>
              </p:cNvSpPr>
              <p:nvPr/>
            </p:nvSpPr>
            <p:spPr bwMode="auto">
              <a:xfrm>
                <a:off x="2835" y="2401"/>
                <a:ext cx="111" cy="67"/>
              </a:xfrm>
              <a:custGeom>
                <a:avLst/>
                <a:gdLst/>
                <a:ahLst/>
                <a:cxnLst>
                  <a:cxn ang="0">
                    <a:pos x="0" y="61"/>
                  </a:cxn>
                  <a:cxn ang="0">
                    <a:pos x="30" y="61"/>
                  </a:cxn>
                  <a:cxn ang="0">
                    <a:pos x="30" y="30"/>
                  </a:cxn>
                  <a:cxn ang="0">
                    <a:pos x="89" y="30"/>
                  </a:cxn>
                  <a:cxn ang="0">
                    <a:pos x="119" y="0"/>
                  </a:cxn>
                  <a:cxn ang="0">
                    <a:pos x="119" y="30"/>
                  </a:cxn>
                  <a:cxn ang="0">
                    <a:pos x="177" y="30"/>
                  </a:cxn>
                  <a:cxn ang="0">
                    <a:pos x="177" y="0"/>
                  </a:cxn>
                  <a:cxn ang="0">
                    <a:pos x="207" y="30"/>
                  </a:cxn>
                  <a:cxn ang="0">
                    <a:pos x="207" y="61"/>
                  </a:cxn>
                  <a:cxn ang="0">
                    <a:pos x="237" y="61"/>
                  </a:cxn>
                  <a:cxn ang="0">
                    <a:pos x="237" y="90"/>
                  </a:cxn>
                  <a:cxn ang="0">
                    <a:pos x="326" y="90"/>
                  </a:cxn>
                  <a:cxn ang="0">
                    <a:pos x="356" y="118"/>
                  </a:cxn>
                  <a:cxn ang="0">
                    <a:pos x="385" y="118"/>
                  </a:cxn>
                  <a:cxn ang="0">
                    <a:pos x="385" y="179"/>
                  </a:cxn>
                  <a:cxn ang="0">
                    <a:pos x="356" y="209"/>
                  </a:cxn>
                  <a:cxn ang="0">
                    <a:pos x="326" y="209"/>
                  </a:cxn>
                  <a:cxn ang="0">
                    <a:pos x="356" y="236"/>
                  </a:cxn>
                  <a:cxn ang="0">
                    <a:pos x="385" y="236"/>
                  </a:cxn>
                  <a:cxn ang="0">
                    <a:pos x="414" y="267"/>
                  </a:cxn>
                  <a:cxn ang="0">
                    <a:pos x="444" y="236"/>
                  </a:cxn>
                </a:cxnLst>
                <a:rect l="0" t="0" r="r" b="b"/>
                <a:pathLst>
                  <a:path w="444" h="267">
                    <a:moveTo>
                      <a:pt x="0" y="61"/>
                    </a:moveTo>
                    <a:lnTo>
                      <a:pt x="30" y="61"/>
                    </a:lnTo>
                    <a:lnTo>
                      <a:pt x="30" y="30"/>
                    </a:lnTo>
                    <a:lnTo>
                      <a:pt x="89" y="30"/>
                    </a:lnTo>
                    <a:lnTo>
                      <a:pt x="119" y="0"/>
                    </a:lnTo>
                    <a:lnTo>
                      <a:pt x="119" y="30"/>
                    </a:lnTo>
                    <a:lnTo>
                      <a:pt x="177" y="30"/>
                    </a:lnTo>
                    <a:lnTo>
                      <a:pt x="177" y="0"/>
                    </a:lnTo>
                    <a:lnTo>
                      <a:pt x="207" y="30"/>
                    </a:lnTo>
                    <a:lnTo>
                      <a:pt x="207" y="61"/>
                    </a:lnTo>
                    <a:lnTo>
                      <a:pt x="237" y="61"/>
                    </a:lnTo>
                    <a:lnTo>
                      <a:pt x="237" y="90"/>
                    </a:lnTo>
                    <a:lnTo>
                      <a:pt x="326" y="90"/>
                    </a:lnTo>
                    <a:lnTo>
                      <a:pt x="356" y="118"/>
                    </a:lnTo>
                    <a:lnTo>
                      <a:pt x="385" y="118"/>
                    </a:lnTo>
                    <a:lnTo>
                      <a:pt x="385" y="179"/>
                    </a:lnTo>
                    <a:lnTo>
                      <a:pt x="356" y="209"/>
                    </a:lnTo>
                    <a:lnTo>
                      <a:pt x="326" y="209"/>
                    </a:lnTo>
                    <a:lnTo>
                      <a:pt x="356" y="236"/>
                    </a:lnTo>
                    <a:lnTo>
                      <a:pt x="385" y="236"/>
                    </a:lnTo>
                    <a:lnTo>
                      <a:pt x="414" y="267"/>
                    </a:lnTo>
                    <a:lnTo>
                      <a:pt x="444" y="236"/>
                    </a:lnTo>
                  </a:path>
                </a:pathLst>
              </a:custGeom>
              <a:noFill/>
              <a:ln w="1588">
                <a:solidFill>
                  <a:srgbClr val="000000"/>
                </a:solidFill>
                <a:prstDash val="solid"/>
                <a:round/>
                <a:headEnd/>
                <a:tailEnd/>
              </a:ln>
            </p:spPr>
            <p:txBody>
              <a:bodyPr/>
              <a:lstStyle/>
              <a:p>
                <a:endParaRPr lang="en-GB"/>
              </a:p>
            </p:txBody>
          </p:sp>
          <p:sp>
            <p:nvSpPr>
              <p:cNvPr id="19839" name="Line 383"/>
              <p:cNvSpPr>
                <a:spLocks noChangeShapeType="1"/>
              </p:cNvSpPr>
              <p:nvPr/>
            </p:nvSpPr>
            <p:spPr bwMode="auto">
              <a:xfrm>
                <a:off x="2828" y="2416"/>
                <a:ext cx="7" cy="1"/>
              </a:xfrm>
              <a:prstGeom prst="line">
                <a:avLst/>
              </a:prstGeom>
              <a:noFill/>
              <a:ln w="1588">
                <a:solidFill>
                  <a:srgbClr val="000000"/>
                </a:solidFill>
                <a:round/>
                <a:headEnd/>
                <a:tailEnd/>
              </a:ln>
            </p:spPr>
            <p:txBody>
              <a:bodyPr/>
              <a:lstStyle/>
              <a:p>
                <a:endParaRPr lang="en-GB"/>
              </a:p>
            </p:txBody>
          </p:sp>
          <p:sp>
            <p:nvSpPr>
              <p:cNvPr id="19840" name="Freeform 384"/>
              <p:cNvSpPr>
                <a:spLocks/>
              </p:cNvSpPr>
              <p:nvPr/>
            </p:nvSpPr>
            <p:spPr bwMode="auto">
              <a:xfrm>
                <a:off x="2776" y="2416"/>
                <a:ext cx="52" cy="7"/>
              </a:xfrm>
              <a:custGeom>
                <a:avLst/>
                <a:gdLst/>
                <a:ahLst/>
                <a:cxnLst>
                  <a:cxn ang="0">
                    <a:pos x="0" y="0"/>
                  </a:cxn>
                  <a:cxn ang="0">
                    <a:pos x="0" y="29"/>
                  </a:cxn>
                  <a:cxn ang="0">
                    <a:pos x="176" y="29"/>
                  </a:cxn>
                  <a:cxn ang="0">
                    <a:pos x="207" y="0"/>
                  </a:cxn>
                </a:cxnLst>
                <a:rect l="0" t="0" r="r" b="b"/>
                <a:pathLst>
                  <a:path w="207" h="29">
                    <a:moveTo>
                      <a:pt x="0" y="0"/>
                    </a:moveTo>
                    <a:lnTo>
                      <a:pt x="0" y="29"/>
                    </a:lnTo>
                    <a:lnTo>
                      <a:pt x="176" y="29"/>
                    </a:lnTo>
                    <a:lnTo>
                      <a:pt x="207" y="0"/>
                    </a:lnTo>
                  </a:path>
                </a:pathLst>
              </a:custGeom>
              <a:noFill/>
              <a:ln w="1588">
                <a:solidFill>
                  <a:srgbClr val="000000"/>
                </a:solidFill>
                <a:prstDash val="solid"/>
                <a:round/>
                <a:headEnd/>
                <a:tailEnd/>
              </a:ln>
            </p:spPr>
            <p:txBody>
              <a:bodyPr/>
              <a:lstStyle/>
              <a:p>
                <a:endParaRPr lang="en-GB"/>
              </a:p>
            </p:txBody>
          </p:sp>
          <p:sp>
            <p:nvSpPr>
              <p:cNvPr id="19841" name="Freeform 385"/>
              <p:cNvSpPr>
                <a:spLocks/>
              </p:cNvSpPr>
              <p:nvPr/>
            </p:nvSpPr>
            <p:spPr bwMode="auto">
              <a:xfrm>
                <a:off x="2828" y="2416"/>
                <a:ext cx="7" cy="7"/>
              </a:xfrm>
              <a:custGeom>
                <a:avLst/>
                <a:gdLst/>
                <a:ahLst/>
                <a:cxnLst>
                  <a:cxn ang="0">
                    <a:pos x="0" y="0"/>
                  </a:cxn>
                  <a:cxn ang="0">
                    <a:pos x="30" y="29"/>
                  </a:cxn>
                  <a:cxn ang="0">
                    <a:pos x="30" y="0"/>
                  </a:cxn>
                </a:cxnLst>
                <a:rect l="0" t="0" r="r" b="b"/>
                <a:pathLst>
                  <a:path w="30" h="29">
                    <a:moveTo>
                      <a:pt x="0" y="0"/>
                    </a:moveTo>
                    <a:lnTo>
                      <a:pt x="30" y="29"/>
                    </a:lnTo>
                    <a:lnTo>
                      <a:pt x="30" y="0"/>
                    </a:lnTo>
                  </a:path>
                </a:pathLst>
              </a:custGeom>
              <a:noFill/>
              <a:ln w="1588">
                <a:solidFill>
                  <a:srgbClr val="000000"/>
                </a:solidFill>
                <a:prstDash val="solid"/>
                <a:round/>
                <a:headEnd/>
                <a:tailEnd/>
              </a:ln>
            </p:spPr>
            <p:txBody>
              <a:bodyPr/>
              <a:lstStyle/>
              <a:p>
                <a:endParaRPr lang="en-GB"/>
              </a:p>
            </p:txBody>
          </p:sp>
          <p:sp>
            <p:nvSpPr>
              <p:cNvPr id="19842" name="Line 386"/>
              <p:cNvSpPr>
                <a:spLocks noChangeShapeType="1"/>
              </p:cNvSpPr>
              <p:nvPr/>
            </p:nvSpPr>
            <p:spPr bwMode="auto">
              <a:xfrm>
                <a:off x="2820" y="2408"/>
                <a:ext cx="8" cy="8"/>
              </a:xfrm>
              <a:prstGeom prst="line">
                <a:avLst/>
              </a:prstGeom>
              <a:noFill/>
              <a:ln w="1588">
                <a:solidFill>
                  <a:srgbClr val="000000"/>
                </a:solidFill>
                <a:round/>
                <a:headEnd/>
                <a:tailEnd/>
              </a:ln>
            </p:spPr>
            <p:txBody>
              <a:bodyPr/>
              <a:lstStyle/>
              <a:p>
                <a:endParaRPr lang="en-GB"/>
              </a:p>
            </p:txBody>
          </p:sp>
          <p:sp>
            <p:nvSpPr>
              <p:cNvPr id="19843" name="Freeform 387"/>
              <p:cNvSpPr>
                <a:spLocks/>
              </p:cNvSpPr>
              <p:nvPr/>
            </p:nvSpPr>
            <p:spPr bwMode="auto">
              <a:xfrm>
                <a:off x="2776" y="2408"/>
                <a:ext cx="14" cy="8"/>
              </a:xfrm>
              <a:custGeom>
                <a:avLst/>
                <a:gdLst/>
                <a:ahLst/>
                <a:cxnLst>
                  <a:cxn ang="0">
                    <a:pos x="58" y="0"/>
                  </a:cxn>
                  <a:cxn ang="0">
                    <a:pos x="30" y="0"/>
                  </a:cxn>
                  <a:cxn ang="0">
                    <a:pos x="0" y="31"/>
                  </a:cxn>
                </a:cxnLst>
                <a:rect l="0" t="0" r="r" b="b"/>
                <a:pathLst>
                  <a:path w="58" h="31">
                    <a:moveTo>
                      <a:pt x="58" y="0"/>
                    </a:moveTo>
                    <a:lnTo>
                      <a:pt x="30" y="0"/>
                    </a:lnTo>
                    <a:lnTo>
                      <a:pt x="0" y="31"/>
                    </a:lnTo>
                  </a:path>
                </a:pathLst>
              </a:custGeom>
              <a:noFill/>
              <a:ln w="1588">
                <a:solidFill>
                  <a:srgbClr val="000000"/>
                </a:solidFill>
                <a:prstDash val="solid"/>
                <a:round/>
                <a:headEnd/>
                <a:tailEnd/>
              </a:ln>
            </p:spPr>
            <p:txBody>
              <a:bodyPr/>
              <a:lstStyle/>
              <a:p>
                <a:endParaRPr lang="en-GB"/>
              </a:p>
            </p:txBody>
          </p:sp>
          <p:sp>
            <p:nvSpPr>
              <p:cNvPr id="19844" name="Freeform 388"/>
              <p:cNvSpPr>
                <a:spLocks/>
              </p:cNvSpPr>
              <p:nvPr/>
            </p:nvSpPr>
            <p:spPr bwMode="auto">
              <a:xfrm>
                <a:off x="2790" y="2408"/>
                <a:ext cx="23" cy="8"/>
              </a:xfrm>
              <a:custGeom>
                <a:avLst/>
                <a:gdLst/>
                <a:ahLst/>
                <a:cxnLst>
                  <a:cxn ang="0">
                    <a:pos x="0" y="0"/>
                  </a:cxn>
                  <a:cxn ang="0">
                    <a:pos x="91" y="0"/>
                  </a:cxn>
                  <a:cxn ang="0">
                    <a:pos x="61" y="31"/>
                  </a:cxn>
                  <a:cxn ang="0">
                    <a:pos x="30" y="31"/>
                  </a:cxn>
                  <a:cxn ang="0">
                    <a:pos x="0" y="0"/>
                  </a:cxn>
                </a:cxnLst>
                <a:rect l="0" t="0" r="r" b="b"/>
                <a:pathLst>
                  <a:path w="91" h="31">
                    <a:moveTo>
                      <a:pt x="0" y="0"/>
                    </a:moveTo>
                    <a:lnTo>
                      <a:pt x="91" y="0"/>
                    </a:lnTo>
                    <a:lnTo>
                      <a:pt x="61" y="31"/>
                    </a:lnTo>
                    <a:lnTo>
                      <a:pt x="30" y="31"/>
                    </a:lnTo>
                    <a:lnTo>
                      <a:pt x="0" y="0"/>
                    </a:lnTo>
                  </a:path>
                </a:pathLst>
              </a:custGeom>
              <a:noFill/>
              <a:ln w="1588">
                <a:solidFill>
                  <a:srgbClr val="000000"/>
                </a:solidFill>
                <a:prstDash val="solid"/>
                <a:round/>
                <a:headEnd/>
                <a:tailEnd/>
              </a:ln>
            </p:spPr>
            <p:txBody>
              <a:bodyPr/>
              <a:lstStyle/>
              <a:p>
                <a:endParaRPr lang="en-GB"/>
              </a:p>
            </p:txBody>
          </p:sp>
          <p:sp>
            <p:nvSpPr>
              <p:cNvPr id="19845" name="Freeform 389"/>
              <p:cNvSpPr>
                <a:spLocks/>
              </p:cNvSpPr>
              <p:nvPr/>
            </p:nvSpPr>
            <p:spPr bwMode="auto">
              <a:xfrm>
                <a:off x="3183" y="2068"/>
                <a:ext cx="75" cy="44"/>
              </a:xfrm>
              <a:custGeom>
                <a:avLst/>
                <a:gdLst/>
                <a:ahLst/>
                <a:cxnLst>
                  <a:cxn ang="0">
                    <a:pos x="0" y="31"/>
                  </a:cxn>
                  <a:cxn ang="0">
                    <a:pos x="0" y="58"/>
                  </a:cxn>
                  <a:cxn ang="0">
                    <a:pos x="29" y="58"/>
                  </a:cxn>
                  <a:cxn ang="0">
                    <a:pos x="88" y="118"/>
                  </a:cxn>
                  <a:cxn ang="0">
                    <a:pos x="88" y="149"/>
                  </a:cxn>
                  <a:cxn ang="0">
                    <a:pos x="118" y="149"/>
                  </a:cxn>
                  <a:cxn ang="0">
                    <a:pos x="118" y="177"/>
                  </a:cxn>
                  <a:cxn ang="0">
                    <a:pos x="267" y="177"/>
                  </a:cxn>
                  <a:cxn ang="0">
                    <a:pos x="267" y="149"/>
                  </a:cxn>
                  <a:cxn ang="0">
                    <a:pos x="297" y="118"/>
                  </a:cxn>
                  <a:cxn ang="0">
                    <a:pos x="267" y="88"/>
                  </a:cxn>
                  <a:cxn ang="0">
                    <a:pos x="297" y="88"/>
                  </a:cxn>
                  <a:cxn ang="0">
                    <a:pos x="267" y="58"/>
                  </a:cxn>
                  <a:cxn ang="0">
                    <a:pos x="236" y="58"/>
                  </a:cxn>
                  <a:cxn ang="0">
                    <a:pos x="267" y="31"/>
                  </a:cxn>
                  <a:cxn ang="0">
                    <a:pos x="236" y="0"/>
                  </a:cxn>
                  <a:cxn ang="0">
                    <a:pos x="236" y="31"/>
                  </a:cxn>
                  <a:cxn ang="0">
                    <a:pos x="207" y="58"/>
                  </a:cxn>
                  <a:cxn ang="0">
                    <a:pos x="179" y="58"/>
                  </a:cxn>
                  <a:cxn ang="0">
                    <a:pos x="207" y="31"/>
                  </a:cxn>
                  <a:cxn ang="0">
                    <a:pos x="179" y="0"/>
                  </a:cxn>
                  <a:cxn ang="0">
                    <a:pos x="148" y="0"/>
                  </a:cxn>
                  <a:cxn ang="0">
                    <a:pos x="88" y="31"/>
                  </a:cxn>
                  <a:cxn ang="0">
                    <a:pos x="0" y="31"/>
                  </a:cxn>
                </a:cxnLst>
                <a:rect l="0" t="0" r="r" b="b"/>
                <a:pathLst>
                  <a:path w="297" h="177">
                    <a:moveTo>
                      <a:pt x="0" y="31"/>
                    </a:moveTo>
                    <a:lnTo>
                      <a:pt x="0" y="58"/>
                    </a:lnTo>
                    <a:lnTo>
                      <a:pt x="29" y="58"/>
                    </a:lnTo>
                    <a:lnTo>
                      <a:pt x="88" y="118"/>
                    </a:lnTo>
                    <a:lnTo>
                      <a:pt x="88" y="149"/>
                    </a:lnTo>
                    <a:lnTo>
                      <a:pt x="118" y="149"/>
                    </a:lnTo>
                    <a:lnTo>
                      <a:pt x="118" y="177"/>
                    </a:lnTo>
                    <a:lnTo>
                      <a:pt x="267" y="177"/>
                    </a:lnTo>
                    <a:lnTo>
                      <a:pt x="267" y="149"/>
                    </a:lnTo>
                    <a:lnTo>
                      <a:pt x="297" y="118"/>
                    </a:lnTo>
                    <a:lnTo>
                      <a:pt x="267" y="88"/>
                    </a:lnTo>
                    <a:lnTo>
                      <a:pt x="297" y="88"/>
                    </a:lnTo>
                    <a:lnTo>
                      <a:pt x="267" y="58"/>
                    </a:lnTo>
                    <a:lnTo>
                      <a:pt x="236" y="58"/>
                    </a:lnTo>
                    <a:lnTo>
                      <a:pt x="267" y="31"/>
                    </a:lnTo>
                    <a:lnTo>
                      <a:pt x="236" y="0"/>
                    </a:lnTo>
                    <a:lnTo>
                      <a:pt x="236" y="31"/>
                    </a:lnTo>
                    <a:lnTo>
                      <a:pt x="207" y="58"/>
                    </a:lnTo>
                    <a:lnTo>
                      <a:pt x="179" y="58"/>
                    </a:lnTo>
                    <a:lnTo>
                      <a:pt x="207" y="31"/>
                    </a:lnTo>
                    <a:lnTo>
                      <a:pt x="179" y="0"/>
                    </a:lnTo>
                    <a:lnTo>
                      <a:pt x="148" y="0"/>
                    </a:lnTo>
                    <a:lnTo>
                      <a:pt x="88" y="31"/>
                    </a:lnTo>
                    <a:lnTo>
                      <a:pt x="0" y="31"/>
                    </a:lnTo>
                  </a:path>
                </a:pathLst>
              </a:custGeom>
              <a:noFill/>
              <a:ln w="1588">
                <a:solidFill>
                  <a:srgbClr val="000000"/>
                </a:solidFill>
                <a:prstDash val="solid"/>
                <a:round/>
                <a:headEnd/>
                <a:tailEnd/>
              </a:ln>
            </p:spPr>
            <p:txBody>
              <a:bodyPr/>
              <a:lstStyle/>
              <a:p>
                <a:endParaRPr lang="en-GB"/>
              </a:p>
            </p:txBody>
          </p:sp>
          <p:sp>
            <p:nvSpPr>
              <p:cNvPr id="19846" name="Freeform 390"/>
              <p:cNvSpPr>
                <a:spLocks/>
              </p:cNvSpPr>
              <p:nvPr/>
            </p:nvSpPr>
            <p:spPr bwMode="auto">
              <a:xfrm>
                <a:off x="3168" y="2076"/>
                <a:ext cx="37" cy="59"/>
              </a:xfrm>
              <a:custGeom>
                <a:avLst/>
                <a:gdLst/>
                <a:ahLst/>
                <a:cxnLst>
                  <a:cxn ang="0">
                    <a:pos x="88" y="236"/>
                  </a:cxn>
                  <a:cxn ang="0">
                    <a:pos x="88" y="206"/>
                  </a:cxn>
                  <a:cxn ang="0">
                    <a:pos x="147" y="206"/>
                  </a:cxn>
                  <a:cxn ang="0">
                    <a:pos x="147" y="176"/>
                  </a:cxn>
                  <a:cxn ang="0">
                    <a:pos x="119" y="176"/>
                  </a:cxn>
                  <a:cxn ang="0">
                    <a:pos x="88" y="146"/>
                  </a:cxn>
                  <a:cxn ang="0">
                    <a:pos x="59" y="146"/>
                  </a:cxn>
                  <a:cxn ang="0">
                    <a:pos x="59" y="176"/>
                  </a:cxn>
                  <a:cxn ang="0">
                    <a:pos x="29" y="146"/>
                  </a:cxn>
                  <a:cxn ang="0">
                    <a:pos x="0" y="146"/>
                  </a:cxn>
                  <a:cxn ang="0">
                    <a:pos x="0" y="118"/>
                  </a:cxn>
                  <a:cxn ang="0">
                    <a:pos x="29" y="118"/>
                  </a:cxn>
                  <a:cxn ang="0">
                    <a:pos x="59" y="87"/>
                  </a:cxn>
                  <a:cxn ang="0">
                    <a:pos x="59" y="57"/>
                  </a:cxn>
                  <a:cxn ang="0">
                    <a:pos x="29" y="27"/>
                  </a:cxn>
                  <a:cxn ang="0">
                    <a:pos x="29" y="0"/>
                  </a:cxn>
                  <a:cxn ang="0">
                    <a:pos x="59" y="0"/>
                  </a:cxn>
                </a:cxnLst>
                <a:rect l="0" t="0" r="r" b="b"/>
                <a:pathLst>
                  <a:path w="147" h="236">
                    <a:moveTo>
                      <a:pt x="88" y="236"/>
                    </a:moveTo>
                    <a:lnTo>
                      <a:pt x="88" y="206"/>
                    </a:lnTo>
                    <a:lnTo>
                      <a:pt x="147" y="206"/>
                    </a:lnTo>
                    <a:lnTo>
                      <a:pt x="147" y="176"/>
                    </a:lnTo>
                    <a:lnTo>
                      <a:pt x="119" y="176"/>
                    </a:lnTo>
                    <a:lnTo>
                      <a:pt x="88" y="146"/>
                    </a:lnTo>
                    <a:lnTo>
                      <a:pt x="59" y="146"/>
                    </a:lnTo>
                    <a:lnTo>
                      <a:pt x="59" y="176"/>
                    </a:lnTo>
                    <a:lnTo>
                      <a:pt x="29" y="146"/>
                    </a:lnTo>
                    <a:lnTo>
                      <a:pt x="0" y="146"/>
                    </a:lnTo>
                    <a:lnTo>
                      <a:pt x="0" y="118"/>
                    </a:lnTo>
                    <a:lnTo>
                      <a:pt x="29" y="118"/>
                    </a:lnTo>
                    <a:lnTo>
                      <a:pt x="59" y="87"/>
                    </a:lnTo>
                    <a:lnTo>
                      <a:pt x="59" y="57"/>
                    </a:lnTo>
                    <a:lnTo>
                      <a:pt x="29" y="27"/>
                    </a:lnTo>
                    <a:lnTo>
                      <a:pt x="29" y="0"/>
                    </a:lnTo>
                    <a:lnTo>
                      <a:pt x="59" y="0"/>
                    </a:lnTo>
                  </a:path>
                </a:pathLst>
              </a:custGeom>
              <a:noFill/>
              <a:ln w="1588">
                <a:solidFill>
                  <a:srgbClr val="000000"/>
                </a:solidFill>
                <a:prstDash val="solid"/>
                <a:round/>
                <a:headEnd/>
                <a:tailEnd/>
              </a:ln>
            </p:spPr>
            <p:txBody>
              <a:bodyPr/>
              <a:lstStyle/>
              <a:p>
                <a:endParaRPr lang="en-GB"/>
              </a:p>
            </p:txBody>
          </p:sp>
          <p:sp>
            <p:nvSpPr>
              <p:cNvPr id="19847" name="Line 391"/>
              <p:cNvSpPr>
                <a:spLocks noChangeShapeType="1"/>
              </p:cNvSpPr>
              <p:nvPr/>
            </p:nvSpPr>
            <p:spPr bwMode="auto">
              <a:xfrm flipH="1" flipV="1">
                <a:off x="3176" y="2127"/>
                <a:ext cx="15" cy="8"/>
              </a:xfrm>
              <a:prstGeom prst="line">
                <a:avLst/>
              </a:prstGeom>
              <a:noFill/>
              <a:ln w="1588">
                <a:solidFill>
                  <a:srgbClr val="000000"/>
                </a:solidFill>
                <a:round/>
                <a:headEnd/>
                <a:tailEnd/>
              </a:ln>
            </p:spPr>
            <p:txBody>
              <a:bodyPr/>
              <a:lstStyle/>
              <a:p>
                <a:endParaRPr lang="en-GB"/>
              </a:p>
            </p:txBody>
          </p:sp>
          <p:sp>
            <p:nvSpPr>
              <p:cNvPr id="19848" name="Freeform 392"/>
              <p:cNvSpPr>
                <a:spLocks/>
              </p:cNvSpPr>
              <p:nvPr/>
            </p:nvSpPr>
            <p:spPr bwMode="auto">
              <a:xfrm>
                <a:off x="3176" y="2127"/>
                <a:ext cx="15" cy="8"/>
              </a:xfrm>
              <a:custGeom>
                <a:avLst/>
                <a:gdLst/>
                <a:ahLst/>
                <a:cxnLst>
                  <a:cxn ang="0">
                    <a:pos x="59" y="30"/>
                  </a:cxn>
                  <a:cxn ang="0">
                    <a:pos x="30" y="0"/>
                  </a:cxn>
                  <a:cxn ang="0">
                    <a:pos x="0" y="0"/>
                  </a:cxn>
                </a:cxnLst>
                <a:rect l="0" t="0" r="r" b="b"/>
                <a:pathLst>
                  <a:path w="59" h="30">
                    <a:moveTo>
                      <a:pt x="59" y="30"/>
                    </a:moveTo>
                    <a:lnTo>
                      <a:pt x="30" y="0"/>
                    </a:lnTo>
                    <a:lnTo>
                      <a:pt x="0" y="0"/>
                    </a:lnTo>
                  </a:path>
                </a:pathLst>
              </a:custGeom>
              <a:noFill/>
              <a:ln w="1588">
                <a:solidFill>
                  <a:srgbClr val="000000"/>
                </a:solidFill>
                <a:prstDash val="solid"/>
                <a:round/>
                <a:headEnd/>
                <a:tailEnd/>
              </a:ln>
            </p:spPr>
            <p:txBody>
              <a:bodyPr/>
              <a:lstStyle/>
              <a:p>
                <a:endParaRPr lang="en-GB"/>
              </a:p>
            </p:txBody>
          </p:sp>
          <p:sp>
            <p:nvSpPr>
              <p:cNvPr id="19849" name="Freeform 393"/>
              <p:cNvSpPr>
                <a:spLocks/>
              </p:cNvSpPr>
              <p:nvPr/>
            </p:nvSpPr>
            <p:spPr bwMode="auto">
              <a:xfrm>
                <a:off x="3116" y="2127"/>
                <a:ext cx="60" cy="8"/>
              </a:xfrm>
              <a:custGeom>
                <a:avLst/>
                <a:gdLst/>
                <a:ahLst/>
                <a:cxnLst>
                  <a:cxn ang="0">
                    <a:pos x="237" y="0"/>
                  </a:cxn>
                  <a:cxn ang="0">
                    <a:pos x="208" y="30"/>
                  </a:cxn>
                  <a:cxn ang="0">
                    <a:pos x="178" y="30"/>
                  </a:cxn>
                  <a:cxn ang="0">
                    <a:pos x="148" y="0"/>
                  </a:cxn>
                  <a:cxn ang="0">
                    <a:pos x="0" y="0"/>
                  </a:cxn>
                </a:cxnLst>
                <a:rect l="0" t="0" r="r" b="b"/>
                <a:pathLst>
                  <a:path w="237" h="30">
                    <a:moveTo>
                      <a:pt x="237" y="0"/>
                    </a:moveTo>
                    <a:lnTo>
                      <a:pt x="208" y="30"/>
                    </a:lnTo>
                    <a:lnTo>
                      <a:pt x="178" y="30"/>
                    </a:lnTo>
                    <a:lnTo>
                      <a:pt x="148" y="0"/>
                    </a:lnTo>
                    <a:lnTo>
                      <a:pt x="0" y="0"/>
                    </a:lnTo>
                  </a:path>
                </a:pathLst>
              </a:custGeom>
              <a:noFill/>
              <a:ln w="1588">
                <a:solidFill>
                  <a:srgbClr val="000000"/>
                </a:solidFill>
                <a:prstDash val="solid"/>
                <a:round/>
                <a:headEnd/>
                <a:tailEnd/>
              </a:ln>
            </p:spPr>
            <p:txBody>
              <a:bodyPr/>
              <a:lstStyle/>
              <a:p>
                <a:endParaRPr lang="en-GB"/>
              </a:p>
            </p:txBody>
          </p:sp>
          <p:sp>
            <p:nvSpPr>
              <p:cNvPr id="19850" name="Freeform 394"/>
              <p:cNvSpPr>
                <a:spLocks/>
              </p:cNvSpPr>
              <p:nvPr/>
            </p:nvSpPr>
            <p:spPr bwMode="auto">
              <a:xfrm>
                <a:off x="3191" y="2135"/>
                <a:ext cx="288" cy="88"/>
              </a:xfrm>
              <a:custGeom>
                <a:avLst/>
                <a:gdLst/>
                <a:ahLst/>
                <a:cxnLst>
                  <a:cxn ang="0">
                    <a:pos x="1156" y="353"/>
                  </a:cxn>
                  <a:cxn ang="0">
                    <a:pos x="1126" y="353"/>
                  </a:cxn>
                  <a:cxn ang="0">
                    <a:pos x="1096" y="325"/>
                  </a:cxn>
                  <a:cxn ang="0">
                    <a:pos x="1067" y="325"/>
                  </a:cxn>
                  <a:cxn ang="0">
                    <a:pos x="1037" y="295"/>
                  </a:cxn>
                  <a:cxn ang="0">
                    <a:pos x="1037" y="266"/>
                  </a:cxn>
                  <a:cxn ang="0">
                    <a:pos x="1008" y="235"/>
                  </a:cxn>
                  <a:cxn ang="0">
                    <a:pos x="1037" y="235"/>
                  </a:cxn>
                  <a:cxn ang="0">
                    <a:pos x="1008" y="207"/>
                  </a:cxn>
                  <a:cxn ang="0">
                    <a:pos x="949" y="207"/>
                  </a:cxn>
                  <a:cxn ang="0">
                    <a:pos x="949" y="235"/>
                  </a:cxn>
                  <a:cxn ang="0">
                    <a:pos x="889" y="177"/>
                  </a:cxn>
                  <a:cxn ang="0">
                    <a:pos x="919" y="177"/>
                  </a:cxn>
                  <a:cxn ang="0">
                    <a:pos x="949" y="146"/>
                  </a:cxn>
                  <a:cxn ang="0">
                    <a:pos x="1008" y="146"/>
                  </a:cxn>
                  <a:cxn ang="0">
                    <a:pos x="979" y="116"/>
                  </a:cxn>
                  <a:cxn ang="0">
                    <a:pos x="979" y="59"/>
                  </a:cxn>
                  <a:cxn ang="0">
                    <a:pos x="919" y="59"/>
                  </a:cxn>
                  <a:cxn ang="0">
                    <a:pos x="949" y="89"/>
                  </a:cxn>
                  <a:cxn ang="0">
                    <a:pos x="889" y="89"/>
                  </a:cxn>
                  <a:cxn ang="0">
                    <a:pos x="860" y="89"/>
                  </a:cxn>
                  <a:cxn ang="0">
                    <a:pos x="860" y="177"/>
                  </a:cxn>
                  <a:cxn ang="0">
                    <a:pos x="830" y="146"/>
                  </a:cxn>
                  <a:cxn ang="0">
                    <a:pos x="830" y="116"/>
                  </a:cxn>
                  <a:cxn ang="0">
                    <a:pos x="801" y="116"/>
                  </a:cxn>
                  <a:cxn ang="0">
                    <a:pos x="771" y="146"/>
                  </a:cxn>
                  <a:cxn ang="0">
                    <a:pos x="742" y="116"/>
                  </a:cxn>
                  <a:cxn ang="0">
                    <a:pos x="712" y="146"/>
                  </a:cxn>
                  <a:cxn ang="0">
                    <a:pos x="682" y="146"/>
                  </a:cxn>
                  <a:cxn ang="0">
                    <a:pos x="652" y="177"/>
                  </a:cxn>
                  <a:cxn ang="0">
                    <a:pos x="652" y="146"/>
                  </a:cxn>
                  <a:cxn ang="0">
                    <a:pos x="594" y="207"/>
                  </a:cxn>
                  <a:cxn ang="0">
                    <a:pos x="475" y="207"/>
                  </a:cxn>
                  <a:cxn ang="0">
                    <a:pos x="445" y="235"/>
                  </a:cxn>
                  <a:cxn ang="0">
                    <a:pos x="475" y="235"/>
                  </a:cxn>
                  <a:cxn ang="0">
                    <a:pos x="414" y="295"/>
                  </a:cxn>
                  <a:cxn ang="0">
                    <a:pos x="387" y="266"/>
                  </a:cxn>
                  <a:cxn ang="0">
                    <a:pos x="238" y="266"/>
                  </a:cxn>
                  <a:cxn ang="0">
                    <a:pos x="326" y="177"/>
                  </a:cxn>
                  <a:cxn ang="0">
                    <a:pos x="326" y="146"/>
                  </a:cxn>
                  <a:cxn ang="0">
                    <a:pos x="207" y="146"/>
                  </a:cxn>
                  <a:cxn ang="0">
                    <a:pos x="178" y="116"/>
                  </a:cxn>
                  <a:cxn ang="0">
                    <a:pos x="119" y="116"/>
                  </a:cxn>
                  <a:cxn ang="0">
                    <a:pos x="89" y="89"/>
                  </a:cxn>
                  <a:cxn ang="0">
                    <a:pos x="59" y="89"/>
                  </a:cxn>
                  <a:cxn ang="0">
                    <a:pos x="59" y="28"/>
                  </a:cxn>
                  <a:cxn ang="0">
                    <a:pos x="31" y="0"/>
                  </a:cxn>
                  <a:cxn ang="0">
                    <a:pos x="0" y="0"/>
                  </a:cxn>
                </a:cxnLst>
                <a:rect l="0" t="0" r="r" b="b"/>
                <a:pathLst>
                  <a:path w="1156" h="353">
                    <a:moveTo>
                      <a:pt x="1156" y="353"/>
                    </a:moveTo>
                    <a:lnTo>
                      <a:pt x="1126" y="353"/>
                    </a:lnTo>
                    <a:lnTo>
                      <a:pt x="1096" y="325"/>
                    </a:lnTo>
                    <a:lnTo>
                      <a:pt x="1067" y="325"/>
                    </a:lnTo>
                    <a:lnTo>
                      <a:pt x="1037" y="295"/>
                    </a:lnTo>
                    <a:lnTo>
                      <a:pt x="1037" y="266"/>
                    </a:lnTo>
                    <a:lnTo>
                      <a:pt x="1008" y="235"/>
                    </a:lnTo>
                    <a:lnTo>
                      <a:pt x="1037" y="235"/>
                    </a:lnTo>
                    <a:lnTo>
                      <a:pt x="1008" y="207"/>
                    </a:lnTo>
                    <a:lnTo>
                      <a:pt x="949" y="207"/>
                    </a:lnTo>
                    <a:lnTo>
                      <a:pt x="949" y="235"/>
                    </a:lnTo>
                    <a:lnTo>
                      <a:pt x="889" y="177"/>
                    </a:lnTo>
                    <a:lnTo>
                      <a:pt x="919" y="177"/>
                    </a:lnTo>
                    <a:lnTo>
                      <a:pt x="949" y="146"/>
                    </a:lnTo>
                    <a:lnTo>
                      <a:pt x="1008" y="146"/>
                    </a:lnTo>
                    <a:lnTo>
                      <a:pt x="979" y="116"/>
                    </a:lnTo>
                    <a:lnTo>
                      <a:pt x="979" y="59"/>
                    </a:lnTo>
                    <a:lnTo>
                      <a:pt x="919" y="59"/>
                    </a:lnTo>
                    <a:lnTo>
                      <a:pt x="949" y="89"/>
                    </a:lnTo>
                    <a:lnTo>
                      <a:pt x="889" y="89"/>
                    </a:lnTo>
                    <a:lnTo>
                      <a:pt x="860" y="89"/>
                    </a:lnTo>
                    <a:lnTo>
                      <a:pt x="860" y="177"/>
                    </a:lnTo>
                    <a:lnTo>
                      <a:pt x="830" y="146"/>
                    </a:lnTo>
                    <a:lnTo>
                      <a:pt x="830" y="116"/>
                    </a:lnTo>
                    <a:lnTo>
                      <a:pt x="801" y="116"/>
                    </a:lnTo>
                    <a:lnTo>
                      <a:pt x="771" y="146"/>
                    </a:lnTo>
                    <a:lnTo>
                      <a:pt x="742" y="116"/>
                    </a:lnTo>
                    <a:lnTo>
                      <a:pt x="712" y="146"/>
                    </a:lnTo>
                    <a:lnTo>
                      <a:pt x="682" y="146"/>
                    </a:lnTo>
                    <a:lnTo>
                      <a:pt x="652" y="177"/>
                    </a:lnTo>
                    <a:lnTo>
                      <a:pt x="652" y="146"/>
                    </a:lnTo>
                    <a:lnTo>
                      <a:pt x="594" y="207"/>
                    </a:lnTo>
                    <a:lnTo>
                      <a:pt x="475" y="207"/>
                    </a:lnTo>
                    <a:lnTo>
                      <a:pt x="445" y="235"/>
                    </a:lnTo>
                    <a:lnTo>
                      <a:pt x="475" y="235"/>
                    </a:lnTo>
                    <a:lnTo>
                      <a:pt x="414" y="295"/>
                    </a:lnTo>
                    <a:lnTo>
                      <a:pt x="387" y="266"/>
                    </a:lnTo>
                    <a:lnTo>
                      <a:pt x="238" y="266"/>
                    </a:lnTo>
                    <a:lnTo>
                      <a:pt x="326" y="177"/>
                    </a:lnTo>
                    <a:lnTo>
                      <a:pt x="326" y="146"/>
                    </a:lnTo>
                    <a:lnTo>
                      <a:pt x="207" y="146"/>
                    </a:lnTo>
                    <a:lnTo>
                      <a:pt x="178" y="116"/>
                    </a:lnTo>
                    <a:lnTo>
                      <a:pt x="119" y="116"/>
                    </a:lnTo>
                    <a:lnTo>
                      <a:pt x="89" y="89"/>
                    </a:lnTo>
                    <a:lnTo>
                      <a:pt x="59" y="89"/>
                    </a:lnTo>
                    <a:lnTo>
                      <a:pt x="59" y="28"/>
                    </a:lnTo>
                    <a:lnTo>
                      <a:pt x="31" y="0"/>
                    </a:lnTo>
                    <a:lnTo>
                      <a:pt x="0" y="0"/>
                    </a:lnTo>
                  </a:path>
                </a:pathLst>
              </a:custGeom>
              <a:noFill/>
              <a:ln w="1588">
                <a:solidFill>
                  <a:srgbClr val="000000"/>
                </a:solidFill>
                <a:prstDash val="solid"/>
                <a:round/>
                <a:headEnd/>
                <a:tailEnd/>
              </a:ln>
            </p:spPr>
            <p:txBody>
              <a:bodyPr/>
              <a:lstStyle/>
              <a:p>
                <a:endParaRPr lang="en-GB"/>
              </a:p>
            </p:txBody>
          </p:sp>
          <p:sp>
            <p:nvSpPr>
              <p:cNvPr id="19851" name="Freeform 395"/>
              <p:cNvSpPr>
                <a:spLocks/>
              </p:cNvSpPr>
              <p:nvPr/>
            </p:nvSpPr>
            <p:spPr bwMode="auto">
              <a:xfrm>
                <a:off x="3013" y="2127"/>
                <a:ext cx="126" cy="133"/>
              </a:xfrm>
              <a:custGeom>
                <a:avLst/>
                <a:gdLst/>
                <a:ahLst/>
                <a:cxnLst>
                  <a:cxn ang="0">
                    <a:pos x="414" y="0"/>
                  </a:cxn>
                  <a:cxn ang="0">
                    <a:pos x="444" y="30"/>
                  </a:cxn>
                  <a:cxn ang="0">
                    <a:pos x="444" y="58"/>
                  </a:cxn>
                  <a:cxn ang="0">
                    <a:pos x="503" y="119"/>
                  </a:cxn>
                  <a:cxn ang="0">
                    <a:pos x="503" y="146"/>
                  </a:cxn>
                  <a:cxn ang="0">
                    <a:pos x="444" y="146"/>
                  </a:cxn>
                  <a:cxn ang="0">
                    <a:pos x="414" y="176"/>
                  </a:cxn>
                  <a:cxn ang="0">
                    <a:pos x="444" y="207"/>
                  </a:cxn>
                  <a:cxn ang="0">
                    <a:pos x="474" y="176"/>
                  </a:cxn>
                  <a:cxn ang="0">
                    <a:pos x="503" y="176"/>
                  </a:cxn>
                  <a:cxn ang="0">
                    <a:pos x="474" y="207"/>
                  </a:cxn>
                  <a:cxn ang="0">
                    <a:pos x="474" y="237"/>
                  </a:cxn>
                  <a:cxn ang="0">
                    <a:pos x="503" y="237"/>
                  </a:cxn>
                  <a:cxn ang="0">
                    <a:pos x="503" y="265"/>
                  </a:cxn>
                  <a:cxn ang="0">
                    <a:pos x="474" y="265"/>
                  </a:cxn>
                  <a:cxn ang="0">
                    <a:pos x="474" y="296"/>
                  </a:cxn>
                  <a:cxn ang="0">
                    <a:pos x="503" y="325"/>
                  </a:cxn>
                  <a:cxn ang="0">
                    <a:pos x="474" y="355"/>
                  </a:cxn>
                  <a:cxn ang="0">
                    <a:pos x="444" y="325"/>
                  </a:cxn>
                  <a:cxn ang="0">
                    <a:pos x="414" y="325"/>
                  </a:cxn>
                  <a:cxn ang="0">
                    <a:pos x="385" y="355"/>
                  </a:cxn>
                  <a:cxn ang="0">
                    <a:pos x="385" y="444"/>
                  </a:cxn>
                  <a:cxn ang="0">
                    <a:pos x="355" y="414"/>
                  </a:cxn>
                  <a:cxn ang="0">
                    <a:pos x="325" y="414"/>
                  </a:cxn>
                  <a:cxn ang="0">
                    <a:pos x="325" y="474"/>
                  </a:cxn>
                  <a:cxn ang="0">
                    <a:pos x="267" y="474"/>
                  </a:cxn>
                  <a:cxn ang="0">
                    <a:pos x="294" y="444"/>
                  </a:cxn>
                  <a:cxn ang="0">
                    <a:pos x="237" y="383"/>
                  </a:cxn>
                  <a:cxn ang="0">
                    <a:pos x="57" y="383"/>
                  </a:cxn>
                  <a:cxn ang="0">
                    <a:pos x="30" y="414"/>
                  </a:cxn>
                  <a:cxn ang="0">
                    <a:pos x="30" y="444"/>
                  </a:cxn>
                  <a:cxn ang="0">
                    <a:pos x="0" y="474"/>
                  </a:cxn>
                  <a:cxn ang="0">
                    <a:pos x="30" y="502"/>
                  </a:cxn>
                  <a:cxn ang="0">
                    <a:pos x="57" y="502"/>
                  </a:cxn>
                  <a:cxn ang="0">
                    <a:pos x="57" y="532"/>
                  </a:cxn>
                </a:cxnLst>
                <a:rect l="0" t="0" r="r" b="b"/>
                <a:pathLst>
                  <a:path w="503" h="532">
                    <a:moveTo>
                      <a:pt x="414" y="0"/>
                    </a:moveTo>
                    <a:lnTo>
                      <a:pt x="444" y="30"/>
                    </a:lnTo>
                    <a:lnTo>
                      <a:pt x="444" y="58"/>
                    </a:lnTo>
                    <a:lnTo>
                      <a:pt x="503" y="119"/>
                    </a:lnTo>
                    <a:lnTo>
                      <a:pt x="503" y="146"/>
                    </a:lnTo>
                    <a:lnTo>
                      <a:pt x="444" y="146"/>
                    </a:lnTo>
                    <a:lnTo>
                      <a:pt x="414" y="176"/>
                    </a:lnTo>
                    <a:lnTo>
                      <a:pt x="444" y="207"/>
                    </a:lnTo>
                    <a:lnTo>
                      <a:pt x="474" y="176"/>
                    </a:lnTo>
                    <a:lnTo>
                      <a:pt x="503" y="176"/>
                    </a:lnTo>
                    <a:lnTo>
                      <a:pt x="474" y="207"/>
                    </a:lnTo>
                    <a:lnTo>
                      <a:pt x="474" y="237"/>
                    </a:lnTo>
                    <a:lnTo>
                      <a:pt x="503" y="237"/>
                    </a:lnTo>
                    <a:lnTo>
                      <a:pt x="503" y="265"/>
                    </a:lnTo>
                    <a:lnTo>
                      <a:pt x="474" y="265"/>
                    </a:lnTo>
                    <a:lnTo>
                      <a:pt x="474" y="296"/>
                    </a:lnTo>
                    <a:lnTo>
                      <a:pt x="503" y="325"/>
                    </a:lnTo>
                    <a:lnTo>
                      <a:pt x="474" y="355"/>
                    </a:lnTo>
                    <a:lnTo>
                      <a:pt x="444" y="325"/>
                    </a:lnTo>
                    <a:lnTo>
                      <a:pt x="414" y="325"/>
                    </a:lnTo>
                    <a:lnTo>
                      <a:pt x="385" y="355"/>
                    </a:lnTo>
                    <a:lnTo>
                      <a:pt x="385" y="444"/>
                    </a:lnTo>
                    <a:lnTo>
                      <a:pt x="355" y="414"/>
                    </a:lnTo>
                    <a:lnTo>
                      <a:pt x="325" y="414"/>
                    </a:lnTo>
                    <a:lnTo>
                      <a:pt x="325" y="474"/>
                    </a:lnTo>
                    <a:lnTo>
                      <a:pt x="267" y="474"/>
                    </a:lnTo>
                    <a:lnTo>
                      <a:pt x="294" y="444"/>
                    </a:lnTo>
                    <a:lnTo>
                      <a:pt x="237" y="383"/>
                    </a:lnTo>
                    <a:lnTo>
                      <a:pt x="57" y="383"/>
                    </a:lnTo>
                    <a:lnTo>
                      <a:pt x="30" y="414"/>
                    </a:lnTo>
                    <a:lnTo>
                      <a:pt x="30" y="444"/>
                    </a:lnTo>
                    <a:lnTo>
                      <a:pt x="0" y="474"/>
                    </a:lnTo>
                    <a:lnTo>
                      <a:pt x="30" y="502"/>
                    </a:lnTo>
                    <a:lnTo>
                      <a:pt x="57" y="502"/>
                    </a:lnTo>
                    <a:lnTo>
                      <a:pt x="57" y="532"/>
                    </a:lnTo>
                  </a:path>
                </a:pathLst>
              </a:custGeom>
              <a:noFill/>
              <a:ln w="1588">
                <a:solidFill>
                  <a:srgbClr val="000000"/>
                </a:solidFill>
                <a:prstDash val="solid"/>
                <a:round/>
                <a:headEnd/>
                <a:tailEnd/>
              </a:ln>
            </p:spPr>
            <p:txBody>
              <a:bodyPr/>
              <a:lstStyle/>
              <a:p>
                <a:endParaRPr lang="en-GB"/>
              </a:p>
            </p:txBody>
          </p:sp>
          <p:sp>
            <p:nvSpPr>
              <p:cNvPr id="19852" name="Freeform 396"/>
              <p:cNvSpPr>
                <a:spLocks/>
              </p:cNvSpPr>
              <p:nvPr/>
            </p:nvSpPr>
            <p:spPr bwMode="auto">
              <a:xfrm>
                <a:off x="3183" y="2231"/>
                <a:ext cx="8" cy="7"/>
              </a:xfrm>
              <a:custGeom>
                <a:avLst/>
                <a:gdLst/>
                <a:ahLst/>
                <a:cxnLst>
                  <a:cxn ang="0">
                    <a:pos x="0" y="0"/>
                  </a:cxn>
                  <a:cxn ang="0">
                    <a:pos x="29" y="0"/>
                  </a:cxn>
                  <a:cxn ang="0">
                    <a:pos x="29" y="30"/>
                  </a:cxn>
                  <a:cxn ang="0">
                    <a:pos x="0" y="0"/>
                  </a:cxn>
                </a:cxnLst>
                <a:rect l="0" t="0" r="r" b="b"/>
                <a:pathLst>
                  <a:path w="29" h="30">
                    <a:moveTo>
                      <a:pt x="0" y="0"/>
                    </a:moveTo>
                    <a:lnTo>
                      <a:pt x="29" y="0"/>
                    </a:lnTo>
                    <a:lnTo>
                      <a:pt x="29" y="30"/>
                    </a:lnTo>
                    <a:lnTo>
                      <a:pt x="0" y="0"/>
                    </a:lnTo>
                  </a:path>
                </a:pathLst>
              </a:custGeom>
              <a:noFill/>
              <a:ln w="1588">
                <a:solidFill>
                  <a:srgbClr val="000000"/>
                </a:solidFill>
                <a:prstDash val="solid"/>
                <a:round/>
                <a:headEnd/>
                <a:tailEnd/>
              </a:ln>
            </p:spPr>
            <p:txBody>
              <a:bodyPr/>
              <a:lstStyle/>
              <a:p>
                <a:endParaRPr lang="en-GB"/>
              </a:p>
            </p:txBody>
          </p:sp>
          <p:sp>
            <p:nvSpPr>
              <p:cNvPr id="19853" name="Freeform 397"/>
              <p:cNvSpPr>
                <a:spLocks/>
              </p:cNvSpPr>
              <p:nvPr/>
            </p:nvSpPr>
            <p:spPr bwMode="auto">
              <a:xfrm>
                <a:off x="3154" y="2209"/>
                <a:ext cx="29" cy="22"/>
              </a:xfrm>
              <a:custGeom>
                <a:avLst/>
                <a:gdLst/>
                <a:ahLst/>
                <a:cxnLst>
                  <a:cxn ang="0">
                    <a:pos x="119" y="89"/>
                  </a:cxn>
                  <a:cxn ang="0">
                    <a:pos x="89" y="89"/>
                  </a:cxn>
                  <a:cxn ang="0">
                    <a:pos x="0" y="0"/>
                  </a:cxn>
                  <a:cxn ang="0">
                    <a:pos x="30" y="0"/>
                  </a:cxn>
                  <a:cxn ang="0">
                    <a:pos x="119" y="89"/>
                  </a:cxn>
                </a:cxnLst>
                <a:rect l="0" t="0" r="r" b="b"/>
                <a:pathLst>
                  <a:path w="119" h="89">
                    <a:moveTo>
                      <a:pt x="119" y="89"/>
                    </a:moveTo>
                    <a:lnTo>
                      <a:pt x="89" y="89"/>
                    </a:lnTo>
                    <a:lnTo>
                      <a:pt x="0" y="0"/>
                    </a:lnTo>
                    <a:lnTo>
                      <a:pt x="30" y="0"/>
                    </a:lnTo>
                    <a:lnTo>
                      <a:pt x="119" y="89"/>
                    </a:lnTo>
                  </a:path>
                </a:pathLst>
              </a:custGeom>
              <a:noFill/>
              <a:ln w="1588">
                <a:solidFill>
                  <a:srgbClr val="000000"/>
                </a:solidFill>
                <a:prstDash val="solid"/>
                <a:round/>
                <a:headEnd/>
                <a:tailEnd/>
              </a:ln>
            </p:spPr>
            <p:txBody>
              <a:bodyPr/>
              <a:lstStyle/>
              <a:p>
                <a:endParaRPr lang="en-GB"/>
              </a:p>
            </p:txBody>
          </p:sp>
          <p:sp>
            <p:nvSpPr>
              <p:cNvPr id="19854" name="Freeform 398"/>
              <p:cNvSpPr>
                <a:spLocks/>
              </p:cNvSpPr>
              <p:nvPr/>
            </p:nvSpPr>
            <p:spPr bwMode="auto">
              <a:xfrm>
                <a:off x="2939" y="2260"/>
                <a:ext cx="88" cy="200"/>
              </a:xfrm>
              <a:custGeom>
                <a:avLst/>
                <a:gdLst/>
                <a:ahLst/>
                <a:cxnLst>
                  <a:cxn ang="0">
                    <a:pos x="355" y="0"/>
                  </a:cxn>
                  <a:cxn ang="0">
                    <a:pos x="355" y="89"/>
                  </a:cxn>
                  <a:cxn ang="0">
                    <a:pos x="328" y="119"/>
                  </a:cxn>
                  <a:cxn ang="0">
                    <a:pos x="328" y="148"/>
                  </a:cxn>
                  <a:cxn ang="0">
                    <a:pos x="298" y="148"/>
                  </a:cxn>
                  <a:cxn ang="0">
                    <a:pos x="298" y="207"/>
                  </a:cxn>
                  <a:cxn ang="0">
                    <a:pos x="209" y="207"/>
                  </a:cxn>
                  <a:cxn ang="0">
                    <a:pos x="209" y="237"/>
                  </a:cxn>
                  <a:cxn ang="0">
                    <a:pos x="237" y="267"/>
                  </a:cxn>
                  <a:cxn ang="0">
                    <a:pos x="298" y="267"/>
                  </a:cxn>
                  <a:cxn ang="0">
                    <a:pos x="298" y="325"/>
                  </a:cxn>
                  <a:cxn ang="0">
                    <a:pos x="267" y="325"/>
                  </a:cxn>
                  <a:cxn ang="0">
                    <a:pos x="209" y="385"/>
                  </a:cxn>
                  <a:cxn ang="0">
                    <a:pos x="237" y="416"/>
                  </a:cxn>
                  <a:cxn ang="0">
                    <a:pos x="209" y="444"/>
                  </a:cxn>
                  <a:cxn ang="0">
                    <a:pos x="60" y="444"/>
                  </a:cxn>
                  <a:cxn ang="0">
                    <a:pos x="60" y="473"/>
                  </a:cxn>
                  <a:cxn ang="0">
                    <a:pos x="30" y="444"/>
                  </a:cxn>
                  <a:cxn ang="0">
                    <a:pos x="0" y="473"/>
                  </a:cxn>
                  <a:cxn ang="0">
                    <a:pos x="30" y="473"/>
                  </a:cxn>
                  <a:cxn ang="0">
                    <a:pos x="0" y="504"/>
                  </a:cxn>
                  <a:cxn ang="0">
                    <a:pos x="30" y="504"/>
                  </a:cxn>
                  <a:cxn ang="0">
                    <a:pos x="60" y="534"/>
                  </a:cxn>
                  <a:cxn ang="0">
                    <a:pos x="60" y="562"/>
                  </a:cxn>
                  <a:cxn ang="0">
                    <a:pos x="91" y="592"/>
                  </a:cxn>
                  <a:cxn ang="0">
                    <a:pos x="91" y="623"/>
                  </a:cxn>
                  <a:cxn ang="0">
                    <a:pos x="60" y="623"/>
                  </a:cxn>
                  <a:cxn ang="0">
                    <a:pos x="60" y="652"/>
                  </a:cxn>
                  <a:cxn ang="0">
                    <a:pos x="30" y="680"/>
                  </a:cxn>
                  <a:cxn ang="0">
                    <a:pos x="30" y="711"/>
                  </a:cxn>
                  <a:cxn ang="0">
                    <a:pos x="0" y="711"/>
                  </a:cxn>
                  <a:cxn ang="0">
                    <a:pos x="30" y="741"/>
                  </a:cxn>
                  <a:cxn ang="0">
                    <a:pos x="30" y="798"/>
                  </a:cxn>
                </a:cxnLst>
                <a:rect l="0" t="0" r="r" b="b"/>
                <a:pathLst>
                  <a:path w="355" h="798">
                    <a:moveTo>
                      <a:pt x="355" y="0"/>
                    </a:moveTo>
                    <a:lnTo>
                      <a:pt x="355" y="89"/>
                    </a:lnTo>
                    <a:lnTo>
                      <a:pt x="328" y="119"/>
                    </a:lnTo>
                    <a:lnTo>
                      <a:pt x="328" y="148"/>
                    </a:lnTo>
                    <a:lnTo>
                      <a:pt x="298" y="148"/>
                    </a:lnTo>
                    <a:lnTo>
                      <a:pt x="298" y="207"/>
                    </a:lnTo>
                    <a:lnTo>
                      <a:pt x="209" y="207"/>
                    </a:lnTo>
                    <a:lnTo>
                      <a:pt x="209" y="237"/>
                    </a:lnTo>
                    <a:lnTo>
                      <a:pt x="237" y="267"/>
                    </a:lnTo>
                    <a:lnTo>
                      <a:pt x="298" y="267"/>
                    </a:lnTo>
                    <a:lnTo>
                      <a:pt x="298" y="325"/>
                    </a:lnTo>
                    <a:lnTo>
                      <a:pt x="267" y="325"/>
                    </a:lnTo>
                    <a:lnTo>
                      <a:pt x="209" y="385"/>
                    </a:lnTo>
                    <a:lnTo>
                      <a:pt x="237" y="416"/>
                    </a:lnTo>
                    <a:lnTo>
                      <a:pt x="209" y="444"/>
                    </a:lnTo>
                    <a:lnTo>
                      <a:pt x="60" y="444"/>
                    </a:lnTo>
                    <a:lnTo>
                      <a:pt x="60" y="473"/>
                    </a:lnTo>
                    <a:lnTo>
                      <a:pt x="30" y="444"/>
                    </a:lnTo>
                    <a:lnTo>
                      <a:pt x="0" y="473"/>
                    </a:lnTo>
                    <a:lnTo>
                      <a:pt x="30" y="473"/>
                    </a:lnTo>
                    <a:lnTo>
                      <a:pt x="0" y="504"/>
                    </a:lnTo>
                    <a:lnTo>
                      <a:pt x="30" y="504"/>
                    </a:lnTo>
                    <a:lnTo>
                      <a:pt x="60" y="534"/>
                    </a:lnTo>
                    <a:lnTo>
                      <a:pt x="60" y="562"/>
                    </a:lnTo>
                    <a:lnTo>
                      <a:pt x="91" y="592"/>
                    </a:lnTo>
                    <a:lnTo>
                      <a:pt x="91" y="623"/>
                    </a:lnTo>
                    <a:lnTo>
                      <a:pt x="60" y="623"/>
                    </a:lnTo>
                    <a:lnTo>
                      <a:pt x="60" y="652"/>
                    </a:lnTo>
                    <a:lnTo>
                      <a:pt x="30" y="680"/>
                    </a:lnTo>
                    <a:lnTo>
                      <a:pt x="30" y="711"/>
                    </a:lnTo>
                    <a:lnTo>
                      <a:pt x="0" y="711"/>
                    </a:lnTo>
                    <a:lnTo>
                      <a:pt x="30" y="741"/>
                    </a:lnTo>
                    <a:lnTo>
                      <a:pt x="30" y="798"/>
                    </a:lnTo>
                  </a:path>
                </a:pathLst>
              </a:custGeom>
              <a:noFill/>
              <a:ln w="1588">
                <a:solidFill>
                  <a:srgbClr val="000000"/>
                </a:solidFill>
                <a:prstDash val="solid"/>
                <a:round/>
                <a:headEnd/>
                <a:tailEnd/>
              </a:ln>
            </p:spPr>
            <p:txBody>
              <a:bodyPr/>
              <a:lstStyle/>
              <a:p>
                <a:endParaRPr lang="en-GB"/>
              </a:p>
            </p:txBody>
          </p:sp>
          <p:sp>
            <p:nvSpPr>
              <p:cNvPr id="19855" name="Freeform 399"/>
              <p:cNvSpPr>
                <a:spLocks/>
              </p:cNvSpPr>
              <p:nvPr/>
            </p:nvSpPr>
            <p:spPr bwMode="auto">
              <a:xfrm>
                <a:off x="2894" y="2312"/>
                <a:ext cx="45" cy="30"/>
              </a:xfrm>
              <a:custGeom>
                <a:avLst/>
                <a:gdLst/>
                <a:ahLst/>
                <a:cxnLst>
                  <a:cxn ang="0">
                    <a:pos x="89" y="0"/>
                  </a:cxn>
                  <a:cxn ang="0">
                    <a:pos x="30" y="60"/>
                  </a:cxn>
                  <a:cxn ang="0">
                    <a:pos x="0" y="60"/>
                  </a:cxn>
                  <a:cxn ang="0">
                    <a:pos x="0" y="91"/>
                  </a:cxn>
                  <a:cxn ang="0">
                    <a:pos x="30" y="91"/>
                  </a:cxn>
                  <a:cxn ang="0">
                    <a:pos x="59" y="118"/>
                  </a:cxn>
                  <a:cxn ang="0">
                    <a:pos x="89" y="118"/>
                  </a:cxn>
                  <a:cxn ang="0">
                    <a:pos x="177" y="30"/>
                  </a:cxn>
                  <a:cxn ang="0">
                    <a:pos x="148" y="0"/>
                  </a:cxn>
                  <a:cxn ang="0">
                    <a:pos x="89" y="0"/>
                  </a:cxn>
                </a:cxnLst>
                <a:rect l="0" t="0" r="r" b="b"/>
                <a:pathLst>
                  <a:path w="177" h="118">
                    <a:moveTo>
                      <a:pt x="89" y="0"/>
                    </a:moveTo>
                    <a:lnTo>
                      <a:pt x="30" y="60"/>
                    </a:lnTo>
                    <a:lnTo>
                      <a:pt x="0" y="60"/>
                    </a:lnTo>
                    <a:lnTo>
                      <a:pt x="0" y="91"/>
                    </a:lnTo>
                    <a:lnTo>
                      <a:pt x="30" y="91"/>
                    </a:lnTo>
                    <a:lnTo>
                      <a:pt x="59" y="118"/>
                    </a:lnTo>
                    <a:lnTo>
                      <a:pt x="89" y="118"/>
                    </a:lnTo>
                    <a:lnTo>
                      <a:pt x="177" y="30"/>
                    </a:lnTo>
                    <a:lnTo>
                      <a:pt x="148" y="0"/>
                    </a:lnTo>
                    <a:lnTo>
                      <a:pt x="89" y="0"/>
                    </a:lnTo>
                  </a:path>
                </a:pathLst>
              </a:custGeom>
              <a:noFill/>
              <a:ln w="1588">
                <a:solidFill>
                  <a:srgbClr val="000000"/>
                </a:solidFill>
                <a:prstDash val="solid"/>
                <a:round/>
                <a:headEnd/>
                <a:tailEnd/>
              </a:ln>
            </p:spPr>
            <p:txBody>
              <a:bodyPr/>
              <a:lstStyle/>
              <a:p>
                <a:endParaRPr lang="en-GB"/>
              </a:p>
            </p:txBody>
          </p:sp>
          <p:sp>
            <p:nvSpPr>
              <p:cNvPr id="19856" name="Freeform 400"/>
              <p:cNvSpPr>
                <a:spLocks/>
              </p:cNvSpPr>
              <p:nvPr/>
            </p:nvSpPr>
            <p:spPr bwMode="auto">
              <a:xfrm>
                <a:off x="2857" y="2379"/>
                <a:ext cx="15" cy="7"/>
              </a:xfrm>
              <a:custGeom>
                <a:avLst/>
                <a:gdLst/>
                <a:ahLst/>
                <a:cxnLst>
                  <a:cxn ang="0">
                    <a:pos x="60" y="31"/>
                  </a:cxn>
                  <a:cxn ang="0">
                    <a:pos x="0" y="31"/>
                  </a:cxn>
                  <a:cxn ang="0">
                    <a:pos x="30" y="0"/>
                  </a:cxn>
                  <a:cxn ang="0">
                    <a:pos x="60" y="31"/>
                  </a:cxn>
                </a:cxnLst>
                <a:rect l="0" t="0" r="r" b="b"/>
                <a:pathLst>
                  <a:path w="60" h="31">
                    <a:moveTo>
                      <a:pt x="60" y="31"/>
                    </a:moveTo>
                    <a:lnTo>
                      <a:pt x="0" y="31"/>
                    </a:lnTo>
                    <a:lnTo>
                      <a:pt x="30" y="0"/>
                    </a:lnTo>
                    <a:lnTo>
                      <a:pt x="60" y="31"/>
                    </a:lnTo>
                  </a:path>
                </a:pathLst>
              </a:custGeom>
              <a:noFill/>
              <a:ln w="1588">
                <a:solidFill>
                  <a:srgbClr val="000000"/>
                </a:solidFill>
                <a:prstDash val="solid"/>
                <a:round/>
                <a:headEnd/>
                <a:tailEnd/>
              </a:ln>
            </p:spPr>
            <p:txBody>
              <a:bodyPr/>
              <a:lstStyle/>
              <a:p>
                <a:endParaRPr lang="en-GB"/>
              </a:p>
            </p:txBody>
          </p:sp>
          <p:sp>
            <p:nvSpPr>
              <p:cNvPr id="19857" name="Freeform 401"/>
              <p:cNvSpPr>
                <a:spLocks/>
              </p:cNvSpPr>
              <p:nvPr/>
            </p:nvSpPr>
            <p:spPr bwMode="auto">
              <a:xfrm>
                <a:off x="2946" y="2460"/>
                <a:ext cx="22" cy="52"/>
              </a:xfrm>
              <a:custGeom>
                <a:avLst/>
                <a:gdLst/>
                <a:ahLst/>
                <a:cxnLst>
                  <a:cxn ang="0">
                    <a:pos x="0" y="0"/>
                  </a:cxn>
                  <a:cxn ang="0">
                    <a:pos x="0" y="31"/>
                  </a:cxn>
                  <a:cxn ang="0">
                    <a:pos x="30" y="31"/>
                  </a:cxn>
                  <a:cxn ang="0">
                    <a:pos x="30" y="61"/>
                  </a:cxn>
                  <a:cxn ang="0">
                    <a:pos x="61" y="61"/>
                  </a:cxn>
                  <a:cxn ang="0">
                    <a:pos x="30" y="91"/>
                  </a:cxn>
                  <a:cxn ang="0">
                    <a:pos x="61" y="91"/>
                  </a:cxn>
                  <a:cxn ang="0">
                    <a:pos x="89" y="120"/>
                  </a:cxn>
                  <a:cxn ang="0">
                    <a:pos x="89" y="150"/>
                  </a:cxn>
                  <a:cxn ang="0">
                    <a:pos x="61" y="179"/>
                  </a:cxn>
                  <a:cxn ang="0">
                    <a:pos x="30" y="179"/>
                  </a:cxn>
                  <a:cxn ang="0">
                    <a:pos x="30" y="209"/>
                  </a:cxn>
                </a:cxnLst>
                <a:rect l="0" t="0" r="r" b="b"/>
                <a:pathLst>
                  <a:path w="89" h="209">
                    <a:moveTo>
                      <a:pt x="0" y="0"/>
                    </a:moveTo>
                    <a:lnTo>
                      <a:pt x="0" y="31"/>
                    </a:lnTo>
                    <a:lnTo>
                      <a:pt x="30" y="31"/>
                    </a:lnTo>
                    <a:lnTo>
                      <a:pt x="30" y="61"/>
                    </a:lnTo>
                    <a:lnTo>
                      <a:pt x="61" y="61"/>
                    </a:lnTo>
                    <a:lnTo>
                      <a:pt x="30" y="91"/>
                    </a:lnTo>
                    <a:lnTo>
                      <a:pt x="61" y="91"/>
                    </a:lnTo>
                    <a:lnTo>
                      <a:pt x="89" y="120"/>
                    </a:lnTo>
                    <a:lnTo>
                      <a:pt x="89" y="150"/>
                    </a:lnTo>
                    <a:lnTo>
                      <a:pt x="61" y="179"/>
                    </a:lnTo>
                    <a:lnTo>
                      <a:pt x="30" y="179"/>
                    </a:lnTo>
                    <a:lnTo>
                      <a:pt x="30" y="209"/>
                    </a:lnTo>
                  </a:path>
                </a:pathLst>
              </a:custGeom>
              <a:noFill/>
              <a:ln w="1588">
                <a:solidFill>
                  <a:srgbClr val="000000"/>
                </a:solidFill>
                <a:prstDash val="solid"/>
                <a:round/>
                <a:headEnd/>
                <a:tailEnd/>
              </a:ln>
            </p:spPr>
            <p:txBody>
              <a:bodyPr/>
              <a:lstStyle/>
              <a:p>
                <a:endParaRPr lang="en-GB"/>
              </a:p>
            </p:txBody>
          </p:sp>
          <p:sp>
            <p:nvSpPr>
              <p:cNvPr id="19858" name="Freeform 402"/>
              <p:cNvSpPr>
                <a:spLocks/>
              </p:cNvSpPr>
              <p:nvPr/>
            </p:nvSpPr>
            <p:spPr bwMode="auto">
              <a:xfrm>
                <a:off x="2924" y="2512"/>
                <a:ext cx="29" cy="52"/>
              </a:xfrm>
              <a:custGeom>
                <a:avLst/>
                <a:gdLst/>
                <a:ahLst/>
                <a:cxnLst>
                  <a:cxn ang="0">
                    <a:pos x="118" y="0"/>
                  </a:cxn>
                  <a:cxn ang="0">
                    <a:pos x="58" y="0"/>
                  </a:cxn>
                  <a:cxn ang="0">
                    <a:pos x="29" y="29"/>
                  </a:cxn>
                  <a:cxn ang="0">
                    <a:pos x="29" y="59"/>
                  </a:cxn>
                  <a:cxn ang="0">
                    <a:pos x="0" y="89"/>
                  </a:cxn>
                  <a:cxn ang="0">
                    <a:pos x="0" y="119"/>
                  </a:cxn>
                  <a:cxn ang="0">
                    <a:pos x="29" y="119"/>
                  </a:cxn>
                  <a:cxn ang="0">
                    <a:pos x="29" y="207"/>
                  </a:cxn>
                </a:cxnLst>
                <a:rect l="0" t="0" r="r" b="b"/>
                <a:pathLst>
                  <a:path w="118" h="207">
                    <a:moveTo>
                      <a:pt x="118" y="0"/>
                    </a:moveTo>
                    <a:lnTo>
                      <a:pt x="58" y="0"/>
                    </a:lnTo>
                    <a:lnTo>
                      <a:pt x="29" y="29"/>
                    </a:lnTo>
                    <a:lnTo>
                      <a:pt x="29" y="59"/>
                    </a:lnTo>
                    <a:lnTo>
                      <a:pt x="0" y="89"/>
                    </a:lnTo>
                    <a:lnTo>
                      <a:pt x="0" y="119"/>
                    </a:lnTo>
                    <a:lnTo>
                      <a:pt x="29" y="119"/>
                    </a:lnTo>
                    <a:lnTo>
                      <a:pt x="29" y="207"/>
                    </a:lnTo>
                  </a:path>
                </a:pathLst>
              </a:custGeom>
              <a:noFill/>
              <a:ln w="1588">
                <a:solidFill>
                  <a:srgbClr val="000000"/>
                </a:solidFill>
                <a:prstDash val="solid"/>
                <a:round/>
                <a:headEnd/>
                <a:tailEnd/>
              </a:ln>
            </p:spPr>
            <p:txBody>
              <a:bodyPr/>
              <a:lstStyle/>
              <a:p>
                <a:endParaRPr lang="en-GB"/>
              </a:p>
            </p:txBody>
          </p:sp>
          <p:sp>
            <p:nvSpPr>
              <p:cNvPr id="19859" name="Freeform 403"/>
              <p:cNvSpPr>
                <a:spLocks/>
              </p:cNvSpPr>
              <p:nvPr/>
            </p:nvSpPr>
            <p:spPr bwMode="auto">
              <a:xfrm>
                <a:off x="3954" y="1691"/>
                <a:ext cx="7" cy="7"/>
              </a:xfrm>
              <a:custGeom>
                <a:avLst/>
                <a:gdLst/>
                <a:ahLst/>
                <a:cxnLst>
                  <a:cxn ang="0">
                    <a:pos x="0" y="28"/>
                  </a:cxn>
                  <a:cxn ang="0">
                    <a:pos x="30" y="0"/>
                  </a:cxn>
                  <a:cxn ang="0">
                    <a:pos x="0" y="0"/>
                  </a:cxn>
                  <a:cxn ang="0">
                    <a:pos x="0" y="28"/>
                  </a:cxn>
                </a:cxnLst>
                <a:rect l="0" t="0" r="r" b="b"/>
                <a:pathLst>
                  <a:path w="30" h="28">
                    <a:moveTo>
                      <a:pt x="0" y="28"/>
                    </a:moveTo>
                    <a:lnTo>
                      <a:pt x="30" y="0"/>
                    </a:lnTo>
                    <a:lnTo>
                      <a:pt x="0" y="0"/>
                    </a:lnTo>
                    <a:lnTo>
                      <a:pt x="0" y="28"/>
                    </a:lnTo>
                  </a:path>
                </a:pathLst>
              </a:custGeom>
              <a:noFill/>
              <a:ln w="1588">
                <a:solidFill>
                  <a:srgbClr val="000000"/>
                </a:solidFill>
                <a:prstDash val="solid"/>
                <a:round/>
                <a:headEnd/>
                <a:tailEnd/>
              </a:ln>
            </p:spPr>
            <p:txBody>
              <a:bodyPr/>
              <a:lstStyle/>
              <a:p>
                <a:endParaRPr lang="en-GB"/>
              </a:p>
            </p:txBody>
          </p:sp>
          <p:sp>
            <p:nvSpPr>
              <p:cNvPr id="19860" name="Freeform 404"/>
              <p:cNvSpPr>
                <a:spLocks/>
              </p:cNvSpPr>
              <p:nvPr/>
            </p:nvSpPr>
            <p:spPr bwMode="auto">
              <a:xfrm>
                <a:off x="3784" y="1691"/>
                <a:ext cx="36" cy="22"/>
              </a:xfrm>
              <a:custGeom>
                <a:avLst/>
                <a:gdLst/>
                <a:ahLst/>
                <a:cxnLst>
                  <a:cxn ang="0">
                    <a:pos x="89" y="88"/>
                  </a:cxn>
                  <a:cxn ang="0">
                    <a:pos x="28" y="88"/>
                  </a:cxn>
                  <a:cxn ang="0">
                    <a:pos x="28" y="59"/>
                  </a:cxn>
                  <a:cxn ang="0">
                    <a:pos x="0" y="28"/>
                  </a:cxn>
                  <a:cxn ang="0">
                    <a:pos x="28" y="28"/>
                  </a:cxn>
                  <a:cxn ang="0">
                    <a:pos x="58" y="59"/>
                  </a:cxn>
                  <a:cxn ang="0">
                    <a:pos x="58" y="0"/>
                  </a:cxn>
                  <a:cxn ang="0">
                    <a:pos x="118" y="0"/>
                  </a:cxn>
                  <a:cxn ang="0">
                    <a:pos x="146" y="28"/>
                  </a:cxn>
                  <a:cxn ang="0">
                    <a:pos x="146" y="59"/>
                  </a:cxn>
                  <a:cxn ang="0">
                    <a:pos x="118" y="59"/>
                  </a:cxn>
                  <a:cxn ang="0">
                    <a:pos x="118" y="28"/>
                  </a:cxn>
                  <a:cxn ang="0">
                    <a:pos x="89" y="28"/>
                  </a:cxn>
                  <a:cxn ang="0">
                    <a:pos x="89" y="88"/>
                  </a:cxn>
                </a:cxnLst>
                <a:rect l="0" t="0" r="r" b="b"/>
                <a:pathLst>
                  <a:path w="146" h="88">
                    <a:moveTo>
                      <a:pt x="89" y="88"/>
                    </a:moveTo>
                    <a:lnTo>
                      <a:pt x="28" y="88"/>
                    </a:lnTo>
                    <a:lnTo>
                      <a:pt x="28" y="59"/>
                    </a:lnTo>
                    <a:lnTo>
                      <a:pt x="0" y="28"/>
                    </a:lnTo>
                    <a:lnTo>
                      <a:pt x="28" y="28"/>
                    </a:lnTo>
                    <a:lnTo>
                      <a:pt x="58" y="59"/>
                    </a:lnTo>
                    <a:lnTo>
                      <a:pt x="58" y="0"/>
                    </a:lnTo>
                    <a:lnTo>
                      <a:pt x="118" y="0"/>
                    </a:lnTo>
                    <a:lnTo>
                      <a:pt x="146" y="28"/>
                    </a:lnTo>
                    <a:lnTo>
                      <a:pt x="146" y="59"/>
                    </a:lnTo>
                    <a:lnTo>
                      <a:pt x="118" y="59"/>
                    </a:lnTo>
                    <a:lnTo>
                      <a:pt x="118" y="28"/>
                    </a:lnTo>
                    <a:lnTo>
                      <a:pt x="89" y="28"/>
                    </a:lnTo>
                    <a:lnTo>
                      <a:pt x="89" y="88"/>
                    </a:lnTo>
                  </a:path>
                </a:pathLst>
              </a:custGeom>
              <a:noFill/>
              <a:ln w="1588">
                <a:solidFill>
                  <a:srgbClr val="000000"/>
                </a:solidFill>
                <a:prstDash val="solid"/>
                <a:round/>
                <a:headEnd/>
                <a:tailEnd/>
              </a:ln>
            </p:spPr>
            <p:txBody>
              <a:bodyPr/>
              <a:lstStyle/>
              <a:p>
                <a:endParaRPr lang="en-GB"/>
              </a:p>
            </p:txBody>
          </p:sp>
          <p:sp>
            <p:nvSpPr>
              <p:cNvPr id="19861" name="Freeform 405"/>
              <p:cNvSpPr>
                <a:spLocks/>
              </p:cNvSpPr>
              <p:nvPr/>
            </p:nvSpPr>
            <p:spPr bwMode="auto">
              <a:xfrm>
                <a:off x="3806" y="1713"/>
                <a:ext cx="14" cy="7"/>
              </a:xfrm>
              <a:custGeom>
                <a:avLst/>
                <a:gdLst/>
                <a:ahLst/>
                <a:cxnLst>
                  <a:cxn ang="0">
                    <a:pos x="0" y="0"/>
                  </a:cxn>
                  <a:cxn ang="0">
                    <a:pos x="57" y="0"/>
                  </a:cxn>
                  <a:cxn ang="0">
                    <a:pos x="57" y="30"/>
                  </a:cxn>
                  <a:cxn ang="0">
                    <a:pos x="29" y="30"/>
                  </a:cxn>
                  <a:cxn ang="0">
                    <a:pos x="0" y="0"/>
                  </a:cxn>
                </a:cxnLst>
                <a:rect l="0" t="0" r="r" b="b"/>
                <a:pathLst>
                  <a:path w="57" h="30">
                    <a:moveTo>
                      <a:pt x="0" y="0"/>
                    </a:moveTo>
                    <a:lnTo>
                      <a:pt x="57" y="0"/>
                    </a:lnTo>
                    <a:lnTo>
                      <a:pt x="57" y="30"/>
                    </a:lnTo>
                    <a:lnTo>
                      <a:pt x="29" y="30"/>
                    </a:lnTo>
                    <a:lnTo>
                      <a:pt x="0" y="0"/>
                    </a:lnTo>
                  </a:path>
                </a:pathLst>
              </a:custGeom>
              <a:noFill/>
              <a:ln w="1588">
                <a:solidFill>
                  <a:srgbClr val="000000"/>
                </a:solidFill>
                <a:prstDash val="solid"/>
                <a:round/>
                <a:headEnd/>
                <a:tailEnd/>
              </a:ln>
            </p:spPr>
            <p:txBody>
              <a:bodyPr/>
              <a:lstStyle/>
              <a:p>
                <a:endParaRPr lang="en-GB"/>
              </a:p>
            </p:txBody>
          </p:sp>
        </p:grpSp>
        <p:sp>
          <p:nvSpPr>
            <p:cNvPr id="19862" name="Freeform 406"/>
            <p:cNvSpPr>
              <a:spLocks/>
            </p:cNvSpPr>
            <p:nvPr/>
          </p:nvSpPr>
          <p:spPr bwMode="auto">
            <a:xfrm>
              <a:off x="3939" y="1794"/>
              <a:ext cx="59" cy="30"/>
            </a:xfrm>
            <a:custGeom>
              <a:avLst/>
              <a:gdLst/>
              <a:ahLst/>
              <a:cxnLst>
                <a:cxn ang="0">
                  <a:pos x="0" y="30"/>
                </a:cxn>
                <a:cxn ang="0">
                  <a:pos x="90" y="30"/>
                </a:cxn>
                <a:cxn ang="0">
                  <a:pos x="118" y="0"/>
                </a:cxn>
                <a:cxn ang="0">
                  <a:pos x="148" y="0"/>
                </a:cxn>
                <a:cxn ang="0">
                  <a:pos x="178" y="30"/>
                </a:cxn>
                <a:cxn ang="0">
                  <a:pos x="209" y="30"/>
                </a:cxn>
                <a:cxn ang="0">
                  <a:pos x="237" y="60"/>
                </a:cxn>
                <a:cxn ang="0">
                  <a:pos x="209" y="89"/>
                </a:cxn>
                <a:cxn ang="0">
                  <a:pos x="178" y="89"/>
                </a:cxn>
                <a:cxn ang="0">
                  <a:pos x="148" y="119"/>
                </a:cxn>
                <a:cxn ang="0">
                  <a:pos x="118" y="119"/>
                </a:cxn>
                <a:cxn ang="0">
                  <a:pos x="90" y="89"/>
                </a:cxn>
                <a:cxn ang="0">
                  <a:pos x="90" y="60"/>
                </a:cxn>
                <a:cxn ang="0">
                  <a:pos x="30" y="60"/>
                </a:cxn>
                <a:cxn ang="0">
                  <a:pos x="0" y="30"/>
                </a:cxn>
              </a:cxnLst>
              <a:rect l="0" t="0" r="r" b="b"/>
              <a:pathLst>
                <a:path w="237" h="119">
                  <a:moveTo>
                    <a:pt x="0" y="30"/>
                  </a:moveTo>
                  <a:lnTo>
                    <a:pt x="90" y="30"/>
                  </a:lnTo>
                  <a:lnTo>
                    <a:pt x="118" y="0"/>
                  </a:lnTo>
                  <a:lnTo>
                    <a:pt x="148" y="0"/>
                  </a:lnTo>
                  <a:lnTo>
                    <a:pt x="178" y="30"/>
                  </a:lnTo>
                  <a:lnTo>
                    <a:pt x="209" y="30"/>
                  </a:lnTo>
                  <a:lnTo>
                    <a:pt x="237" y="60"/>
                  </a:lnTo>
                  <a:lnTo>
                    <a:pt x="209" y="89"/>
                  </a:lnTo>
                  <a:lnTo>
                    <a:pt x="178" y="89"/>
                  </a:lnTo>
                  <a:lnTo>
                    <a:pt x="148" y="119"/>
                  </a:lnTo>
                  <a:lnTo>
                    <a:pt x="118" y="119"/>
                  </a:lnTo>
                  <a:lnTo>
                    <a:pt x="90" y="89"/>
                  </a:lnTo>
                  <a:lnTo>
                    <a:pt x="90" y="60"/>
                  </a:lnTo>
                  <a:lnTo>
                    <a:pt x="30" y="60"/>
                  </a:lnTo>
                  <a:lnTo>
                    <a:pt x="0" y="30"/>
                  </a:lnTo>
                </a:path>
              </a:pathLst>
            </a:custGeom>
            <a:noFill/>
            <a:ln w="1588">
              <a:solidFill>
                <a:srgbClr val="000000"/>
              </a:solidFill>
              <a:prstDash val="solid"/>
              <a:round/>
              <a:headEnd/>
              <a:tailEnd/>
            </a:ln>
          </p:spPr>
          <p:txBody>
            <a:bodyPr/>
            <a:lstStyle/>
            <a:p>
              <a:endParaRPr lang="en-GB"/>
            </a:p>
          </p:txBody>
        </p:sp>
        <p:sp>
          <p:nvSpPr>
            <p:cNvPr id="19863" name="Freeform 407"/>
            <p:cNvSpPr>
              <a:spLocks/>
            </p:cNvSpPr>
            <p:nvPr/>
          </p:nvSpPr>
          <p:spPr bwMode="auto">
            <a:xfrm>
              <a:off x="3694" y="1765"/>
              <a:ext cx="8" cy="7"/>
            </a:xfrm>
            <a:custGeom>
              <a:avLst/>
              <a:gdLst/>
              <a:ahLst/>
              <a:cxnLst>
                <a:cxn ang="0">
                  <a:pos x="29" y="30"/>
                </a:cxn>
                <a:cxn ang="0">
                  <a:pos x="0" y="30"/>
                </a:cxn>
                <a:cxn ang="0">
                  <a:pos x="0" y="0"/>
                </a:cxn>
                <a:cxn ang="0">
                  <a:pos x="29" y="30"/>
                </a:cxn>
              </a:cxnLst>
              <a:rect l="0" t="0" r="r" b="b"/>
              <a:pathLst>
                <a:path w="29" h="30">
                  <a:moveTo>
                    <a:pt x="29" y="30"/>
                  </a:moveTo>
                  <a:lnTo>
                    <a:pt x="0" y="30"/>
                  </a:lnTo>
                  <a:lnTo>
                    <a:pt x="0" y="0"/>
                  </a:lnTo>
                  <a:lnTo>
                    <a:pt x="29" y="30"/>
                  </a:lnTo>
                </a:path>
              </a:pathLst>
            </a:custGeom>
            <a:noFill/>
            <a:ln w="1588">
              <a:solidFill>
                <a:srgbClr val="000000"/>
              </a:solidFill>
              <a:prstDash val="solid"/>
              <a:round/>
              <a:headEnd/>
              <a:tailEnd/>
            </a:ln>
          </p:spPr>
          <p:txBody>
            <a:bodyPr/>
            <a:lstStyle/>
            <a:p>
              <a:endParaRPr lang="en-GB"/>
            </a:p>
          </p:txBody>
        </p:sp>
        <p:sp>
          <p:nvSpPr>
            <p:cNvPr id="19864" name="Freeform 408"/>
            <p:cNvSpPr>
              <a:spLocks/>
            </p:cNvSpPr>
            <p:nvPr/>
          </p:nvSpPr>
          <p:spPr bwMode="auto">
            <a:xfrm>
              <a:off x="3702" y="1883"/>
              <a:ext cx="59" cy="81"/>
            </a:xfrm>
            <a:custGeom>
              <a:avLst/>
              <a:gdLst/>
              <a:ahLst/>
              <a:cxnLst>
                <a:cxn ang="0">
                  <a:pos x="209" y="0"/>
                </a:cxn>
                <a:cxn ang="0">
                  <a:pos x="236" y="0"/>
                </a:cxn>
                <a:cxn ang="0">
                  <a:pos x="236" y="31"/>
                </a:cxn>
                <a:cxn ang="0">
                  <a:pos x="178" y="89"/>
                </a:cxn>
                <a:cxn ang="0">
                  <a:pos x="178" y="149"/>
                </a:cxn>
                <a:cxn ang="0">
                  <a:pos x="209" y="149"/>
                </a:cxn>
                <a:cxn ang="0">
                  <a:pos x="178" y="179"/>
                </a:cxn>
                <a:cxn ang="0">
                  <a:pos x="178" y="207"/>
                </a:cxn>
                <a:cxn ang="0">
                  <a:pos x="148" y="238"/>
                </a:cxn>
                <a:cxn ang="0">
                  <a:pos x="118" y="238"/>
                </a:cxn>
                <a:cxn ang="0">
                  <a:pos x="89" y="268"/>
                </a:cxn>
                <a:cxn ang="0">
                  <a:pos x="89" y="298"/>
                </a:cxn>
                <a:cxn ang="0">
                  <a:pos x="59" y="326"/>
                </a:cxn>
                <a:cxn ang="0">
                  <a:pos x="29" y="326"/>
                </a:cxn>
                <a:cxn ang="0">
                  <a:pos x="29" y="298"/>
                </a:cxn>
                <a:cxn ang="0">
                  <a:pos x="59" y="268"/>
                </a:cxn>
                <a:cxn ang="0">
                  <a:pos x="29" y="268"/>
                </a:cxn>
                <a:cxn ang="0">
                  <a:pos x="29" y="179"/>
                </a:cxn>
                <a:cxn ang="0">
                  <a:pos x="0" y="149"/>
                </a:cxn>
                <a:cxn ang="0">
                  <a:pos x="148" y="0"/>
                </a:cxn>
                <a:cxn ang="0">
                  <a:pos x="178" y="31"/>
                </a:cxn>
                <a:cxn ang="0">
                  <a:pos x="209" y="0"/>
                </a:cxn>
              </a:cxnLst>
              <a:rect l="0" t="0" r="r" b="b"/>
              <a:pathLst>
                <a:path w="236" h="326">
                  <a:moveTo>
                    <a:pt x="209" y="0"/>
                  </a:moveTo>
                  <a:lnTo>
                    <a:pt x="236" y="0"/>
                  </a:lnTo>
                  <a:lnTo>
                    <a:pt x="236" y="31"/>
                  </a:lnTo>
                  <a:lnTo>
                    <a:pt x="178" y="89"/>
                  </a:lnTo>
                  <a:lnTo>
                    <a:pt x="178" y="149"/>
                  </a:lnTo>
                  <a:lnTo>
                    <a:pt x="209" y="149"/>
                  </a:lnTo>
                  <a:lnTo>
                    <a:pt x="178" y="179"/>
                  </a:lnTo>
                  <a:lnTo>
                    <a:pt x="178" y="207"/>
                  </a:lnTo>
                  <a:lnTo>
                    <a:pt x="148" y="238"/>
                  </a:lnTo>
                  <a:lnTo>
                    <a:pt x="118" y="238"/>
                  </a:lnTo>
                  <a:lnTo>
                    <a:pt x="89" y="268"/>
                  </a:lnTo>
                  <a:lnTo>
                    <a:pt x="89" y="298"/>
                  </a:lnTo>
                  <a:lnTo>
                    <a:pt x="59" y="326"/>
                  </a:lnTo>
                  <a:lnTo>
                    <a:pt x="29" y="326"/>
                  </a:lnTo>
                  <a:lnTo>
                    <a:pt x="29" y="298"/>
                  </a:lnTo>
                  <a:lnTo>
                    <a:pt x="59" y="268"/>
                  </a:lnTo>
                  <a:lnTo>
                    <a:pt x="29" y="268"/>
                  </a:lnTo>
                  <a:lnTo>
                    <a:pt x="29" y="179"/>
                  </a:lnTo>
                  <a:lnTo>
                    <a:pt x="0" y="149"/>
                  </a:lnTo>
                  <a:lnTo>
                    <a:pt x="148" y="0"/>
                  </a:lnTo>
                  <a:lnTo>
                    <a:pt x="178" y="31"/>
                  </a:lnTo>
                  <a:lnTo>
                    <a:pt x="209" y="0"/>
                  </a:lnTo>
                </a:path>
              </a:pathLst>
            </a:custGeom>
            <a:noFill/>
            <a:ln w="1588">
              <a:solidFill>
                <a:srgbClr val="000000"/>
              </a:solidFill>
              <a:prstDash val="solid"/>
              <a:round/>
              <a:headEnd/>
              <a:tailEnd/>
            </a:ln>
          </p:spPr>
          <p:txBody>
            <a:bodyPr/>
            <a:lstStyle/>
            <a:p>
              <a:endParaRPr lang="en-GB"/>
            </a:p>
          </p:txBody>
        </p:sp>
        <p:sp>
          <p:nvSpPr>
            <p:cNvPr id="19865" name="Freeform 409"/>
            <p:cNvSpPr>
              <a:spLocks/>
            </p:cNvSpPr>
            <p:nvPr/>
          </p:nvSpPr>
          <p:spPr bwMode="auto">
            <a:xfrm>
              <a:off x="3606" y="1928"/>
              <a:ext cx="36" cy="88"/>
            </a:xfrm>
            <a:custGeom>
              <a:avLst/>
              <a:gdLst/>
              <a:ahLst/>
              <a:cxnLst>
                <a:cxn ang="0">
                  <a:pos x="148" y="0"/>
                </a:cxn>
                <a:cxn ang="0">
                  <a:pos x="148" y="59"/>
                </a:cxn>
                <a:cxn ang="0">
                  <a:pos x="119" y="89"/>
                </a:cxn>
                <a:cxn ang="0">
                  <a:pos x="119" y="119"/>
                </a:cxn>
                <a:cxn ang="0">
                  <a:pos x="89" y="147"/>
                </a:cxn>
                <a:cxn ang="0">
                  <a:pos x="89" y="177"/>
                </a:cxn>
                <a:cxn ang="0">
                  <a:pos x="59" y="237"/>
                </a:cxn>
                <a:cxn ang="0">
                  <a:pos x="59" y="266"/>
                </a:cxn>
                <a:cxn ang="0">
                  <a:pos x="28" y="295"/>
                </a:cxn>
                <a:cxn ang="0">
                  <a:pos x="28" y="325"/>
                </a:cxn>
                <a:cxn ang="0">
                  <a:pos x="0" y="355"/>
                </a:cxn>
                <a:cxn ang="0">
                  <a:pos x="0" y="237"/>
                </a:cxn>
                <a:cxn ang="0">
                  <a:pos x="28" y="207"/>
                </a:cxn>
                <a:cxn ang="0">
                  <a:pos x="59" y="147"/>
                </a:cxn>
                <a:cxn ang="0">
                  <a:pos x="89" y="119"/>
                </a:cxn>
                <a:cxn ang="0">
                  <a:pos x="119" y="59"/>
                </a:cxn>
                <a:cxn ang="0">
                  <a:pos x="119" y="28"/>
                </a:cxn>
                <a:cxn ang="0">
                  <a:pos x="148" y="0"/>
                </a:cxn>
              </a:cxnLst>
              <a:rect l="0" t="0" r="r" b="b"/>
              <a:pathLst>
                <a:path w="148" h="355">
                  <a:moveTo>
                    <a:pt x="148" y="0"/>
                  </a:moveTo>
                  <a:lnTo>
                    <a:pt x="148" y="59"/>
                  </a:lnTo>
                  <a:lnTo>
                    <a:pt x="119" y="89"/>
                  </a:lnTo>
                  <a:lnTo>
                    <a:pt x="119" y="119"/>
                  </a:lnTo>
                  <a:lnTo>
                    <a:pt x="89" y="147"/>
                  </a:lnTo>
                  <a:lnTo>
                    <a:pt x="89" y="177"/>
                  </a:lnTo>
                  <a:lnTo>
                    <a:pt x="59" y="237"/>
                  </a:lnTo>
                  <a:lnTo>
                    <a:pt x="59" y="266"/>
                  </a:lnTo>
                  <a:lnTo>
                    <a:pt x="28" y="295"/>
                  </a:lnTo>
                  <a:lnTo>
                    <a:pt x="28" y="325"/>
                  </a:lnTo>
                  <a:lnTo>
                    <a:pt x="0" y="355"/>
                  </a:lnTo>
                  <a:lnTo>
                    <a:pt x="0" y="237"/>
                  </a:lnTo>
                  <a:lnTo>
                    <a:pt x="28" y="207"/>
                  </a:lnTo>
                  <a:lnTo>
                    <a:pt x="59" y="147"/>
                  </a:lnTo>
                  <a:lnTo>
                    <a:pt x="89" y="119"/>
                  </a:lnTo>
                  <a:lnTo>
                    <a:pt x="119" y="59"/>
                  </a:lnTo>
                  <a:lnTo>
                    <a:pt x="119" y="28"/>
                  </a:lnTo>
                  <a:lnTo>
                    <a:pt x="148" y="0"/>
                  </a:lnTo>
                </a:path>
              </a:pathLst>
            </a:custGeom>
            <a:noFill/>
            <a:ln w="1588">
              <a:solidFill>
                <a:srgbClr val="000000"/>
              </a:solidFill>
              <a:prstDash val="solid"/>
              <a:round/>
              <a:headEnd/>
              <a:tailEnd/>
            </a:ln>
          </p:spPr>
          <p:txBody>
            <a:bodyPr/>
            <a:lstStyle/>
            <a:p>
              <a:endParaRPr lang="en-GB"/>
            </a:p>
          </p:txBody>
        </p:sp>
        <p:sp>
          <p:nvSpPr>
            <p:cNvPr id="19866" name="Freeform 410"/>
            <p:cNvSpPr>
              <a:spLocks/>
            </p:cNvSpPr>
            <p:nvPr/>
          </p:nvSpPr>
          <p:spPr bwMode="auto">
            <a:xfrm>
              <a:off x="3887" y="1994"/>
              <a:ext cx="7" cy="7"/>
            </a:xfrm>
            <a:custGeom>
              <a:avLst/>
              <a:gdLst/>
              <a:ahLst/>
              <a:cxnLst>
                <a:cxn ang="0">
                  <a:pos x="0" y="0"/>
                </a:cxn>
                <a:cxn ang="0">
                  <a:pos x="30" y="0"/>
                </a:cxn>
                <a:cxn ang="0">
                  <a:pos x="30" y="29"/>
                </a:cxn>
                <a:cxn ang="0">
                  <a:pos x="0" y="0"/>
                </a:cxn>
              </a:cxnLst>
              <a:rect l="0" t="0" r="r" b="b"/>
              <a:pathLst>
                <a:path w="30" h="29">
                  <a:moveTo>
                    <a:pt x="0" y="0"/>
                  </a:moveTo>
                  <a:lnTo>
                    <a:pt x="30" y="0"/>
                  </a:lnTo>
                  <a:lnTo>
                    <a:pt x="30" y="29"/>
                  </a:lnTo>
                  <a:lnTo>
                    <a:pt x="0" y="0"/>
                  </a:lnTo>
                </a:path>
              </a:pathLst>
            </a:custGeom>
            <a:noFill/>
            <a:ln w="1588">
              <a:solidFill>
                <a:srgbClr val="000000"/>
              </a:solidFill>
              <a:prstDash val="solid"/>
              <a:round/>
              <a:headEnd/>
              <a:tailEnd/>
            </a:ln>
          </p:spPr>
          <p:txBody>
            <a:bodyPr/>
            <a:lstStyle/>
            <a:p>
              <a:endParaRPr lang="en-GB"/>
            </a:p>
          </p:txBody>
        </p:sp>
        <p:sp>
          <p:nvSpPr>
            <p:cNvPr id="19867" name="Freeform 411"/>
            <p:cNvSpPr>
              <a:spLocks/>
            </p:cNvSpPr>
            <p:nvPr/>
          </p:nvSpPr>
          <p:spPr bwMode="auto">
            <a:xfrm>
              <a:off x="3887" y="1994"/>
              <a:ext cx="7" cy="37"/>
            </a:xfrm>
            <a:custGeom>
              <a:avLst/>
              <a:gdLst/>
              <a:ahLst/>
              <a:cxnLst>
                <a:cxn ang="0">
                  <a:pos x="0" y="0"/>
                </a:cxn>
                <a:cxn ang="0">
                  <a:pos x="0" y="89"/>
                </a:cxn>
                <a:cxn ang="0">
                  <a:pos x="30" y="118"/>
                </a:cxn>
                <a:cxn ang="0">
                  <a:pos x="30" y="148"/>
                </a:cxn>
              </a:cxnLst>
              <a:rect l="0" t="0" r="r" b="b"/>
              <a:pathLst>
                <a:path w="30" h="148">
                  <a:moveTo>
                    <a:pt x="0" y="0"/>
                  </a:moveTo>
                  <a:lnTo>
                    <a:pt x="0" y="89"/>
                  </a:lnTo>
                  <a:lnTo>
                    <a:pt x="30" y="118"/>
                  </a:lnTo>
                  <a:lnTo>
                    <a:pt x="30" y="148"/>
                  </a:lnTo>
                </a:path>
              </a:pathLst>
            </a:custGeom>
            <a:noFill/>
            <a:ln w="1588">
              <a:solidFill>
                <a:srgbClr val="000000"/>
              </a:solidFill>
              <a:prstDash val="solid"/>
              <a:round/>
              <a:headEnd/>
              <a:tailEnd/>
            </a:ln>
          </p:spPr>
          <p:txBody>
            <a:bodyPr/>
            <a:lstStyle/>
            <a:p>
              <a:endParaRPr lang="en-GB"/>
            </a:p>
          </p:txBody>
        </p:sp>
        <p:sp>
          <p:nvSpPr>
            <p:cNvPr id="19868" name="Freeform 412"/>
            <p:cNvSpPr>
              <a:spLocks/>
            </p:cNvSpPr>
            <p:nvPr/>
          </p:nvSpPr>
          <p:spPr bwMode="auto">
            <a:xfrm>
              <a:off x="3242" y="1750"/>
              <a:ext cx="38" cy="44"/>
            </a:xfrm>
            <a:custGeom>
              <a:avLst/>
              <a:gdLst/>
              <a:ahLst/>
              <a:cxnLst>
                <a:cxn ang="0">
                  <a:pos x="150" y="177"/>
                </a:cxn>
                <a:cxn ang="0">
                  <a:pos x="150" y="148"/>
                </a:cxn>
                <a:cxn ang="0">
                  <a:pos x="119" y="148"/>
                </a:cxn>
                <a:cxn ang="0">
                  <a:pos x="89" y="119"/>
                </a:cxn>
                <a:cxn ang="0">
                  <a:pos x="61" y="119"/>
                </a:cxn>
                <a:cxn ang="0">
                  <a:pos x="31" y="89"/>
                </a:cxn>
                <a:cxn ang="0">
                  <a:pos x="31" y="29"/>
                </a:cxn>
                <a:cxn ang="0">
                  <a:pos x="0" y="29"/>
                </a:cxn>
                <a:cxn ang="0">
                  <a:pos x="0" y="0"/>
                </a:cxn>
              </a:cxnLst>
              <a:rect l="0" t="0" r="r" b="b"/>
              <a:pathLst>
                <a:path w="150" h="177">
                  <a:moveTo>
                    <a:pt x="150" y="177"/>
                  </a:moveTo>
                  <a:lnTo>
                    <a:pt x="150" y="148"/>
                  </a:lnTo>
                  <a:lnTo>
                    <a:pt x="119" y="148"/>
                  </a:lnTo>
                  <a:lnTo>
                    <a:pt x="89" y="119"/>
                  </a:lnTo>
                  <a:lnTo>
                    <a:pt x="61" y="119"/>
                  </a:lnTo>
                  <a:lnTo>
                    <a:pt x="31" y="89"/>
                  </a:lnTo>
                  <a:lnTo>
                    <a:pt x="31" y="29"/>
                  </a:lnTo>
                  <a:lnTo>
                    <a:pt x="0" y="29"/>
                  </a:lnTo>
                  <a:lnTo>
                    <a:pt x="0" y="0"/>
                  </a:lnTo>
                </a:path>
              </a:pathLst>
            </a:custGeom>
            <a:noFill/>
            <a:ln w="1588">
              <a:solidFill>
                <a:srgbClr val="000000"/>
              </a:solidFill>
              <a:prstDash val="solid"/>
              <a:round/>
              <a:headEnd/>
              <a:tailEnd/>
            </a:ln>
          </p:spPr>
          <p:txBody>
            <a:bodyPr/>
            <a:lstStyle/>
            <a:p>
              <a:endParaRPr lang="en-GB"/>
            </a:p>
          </p:txBody>
        </p:sp>
        <p:sp>
          <p:nvSpPr>
            <p:cNvPr id="19869" name="Freeform 413"/>
            <p:cNvSpPr>
              <a:spLocks/>
            </p:cNvSpPr>
            <p:nvPr/>
          </p:nvSpPr>
          <p:spPr bwMode="auto">
            <a:xfrm>
              <a:off x="3272" y="1794"/>
              <a:ext cx="30" cy="59"/>
            </a:xfrm>
            <a:custGeom>
              <a:avLst/>
              <a:gdLst/>
              <a:ahLst/>
              <a:cxnLst>
                <a:cxn ang="0">
                  <a:pos x="31" y="0"/>
                </a:cxn>
                <a:cxn ang="0">
                  <a:pos x="0" y="30"/>
                </a:cxn>
                <a:cxn ang="0">
                  <a:pos x="31" y="60"/>
                </a:cxn>
                <a:cxn ang="0">
                  <a:pos x="31" y="119"/>
                </a:cxn>
                <a:cxn ang="0">
                  <a:pos x="61" y="148"/>
                </a:cxn>
                <a:cxn ang="0">
                  <a:pos x="61" y="207"/>
                </a:cxn>
                <a:cxn ang="0">
                  <a:pos x="88" y="237"/>
                </a:cxn>
                <a:cxn ang="0">
                  <a:pos x="119" y="237"/>
                </a:cxn>
              </a:cxnLst>
              <a:rect l="0" t="0" r="r" b="b"/>
              <a:pathLst>
                <a:path w="119" h="237">
                  <a:moveTo>
                    <a:pt x="31" y="0"/>
                  </a:moveTo>
                  <a:lnTo>
                    <a:pt x="0" y="30"/>
                  </a:lnTo>
                  <a:lnTo>
                    <a:pt x="31" y="60"/>
                  </a:lnTo>
                  <a:lnTo>
                    <a:pt x="31" y="119"/>
                  </a:lnTo>
                  <a:lnTo>
                    <a:pt x="61" y="148"/>
                  </a:lnTo>
                  <a:lnTo>
                    <a:pt x="61" y="207"/>
                  </a:lnTo>
                  <a:lnTo>
                    <a:pt x="88" y="237"/>
                  </a:lnTo>
                  <a:lnTo>
                    <a:pt x="119" y="237"/>
                  </a:lnTo>
                </a:path>
              </a:pathLst>
            </a:custGeom>
            <a:noFill/>
            <a:ln w="1588">
              <a:solidFill>
                <a:srgbClr val="000000"/>
              </a:solidFill>
              <a:prstDash val="solid"/>
              <a:round/>
              <a:headEnd/>
              <a:tailEnd/>
            </a:ln>
          </p:spPr>
          <p:txBody>
            <a:bodyPr/>
            <a:lstStyle/>
            <a:p>
              <a:endParaRPr lang="en-GB"/>
            </a:p>
          </p:txBody>
        </p:sp>
        <p:sp>
          <p:nvSpPr>
            <p:cNvPr id="19870" name="Freeform 414"/>
            <p:cNvSpPr>
              <a:spLocks/>
            </p:cNvSpPr>
            <p:nvPr/>
          </p:nvSpPr>
          <p:spPr bwMode="auto">
            <a:xfrm>
              <a:off x="3302" y="1846"/>
              <a:ext cx="7" cy="7"/>
            </a:xfrm>
            <a:custGeom>
              <a:avLst/>
              <a:gdLst/>
              <a:ahLst/>
              <a:cxnLst>
                <a:cxn ang="0">
                  <a:pos x="0" y="30"/>
                </a:cxn>
                <a:cxn ang="0">
                  <a:pos x="0" y="0"/>
                </a:cxn>
                <a:cxn ang="0">
                  <a:pos x="30" y="0"/>
                </a:cxn>
                <a:cxn ang="0">
                  <a:pos x="0" y="30"/>
                </a:cxn>
              </a:cxnLst>
              <a:rect l="0" t="0" r="r" b="b"/>
              <a:pathLst>
                <a:path w="30" h="30">
                  <a:moveTo>
                    <a:pt x="0" y="30"/>
                  </a:moveTo>
                  <a:lnTo>
                    <a:pt x="0" y="0"/>
                  </a:lnTo>
                  <a:lnTo>
                    <a:pt x="30" y="0"/>
                  </a:lnTo>
                  <a:lnTo>
                    <a:pt x="0" y="30"/>
                  </a:lnTo>
                </a:path>
              </a:pathLst>
            </a:custGeom>
            <a:noFill/>
            <a:ln w="1588">
              <a:solidFill>
                <a:srgbClr val="000000"/>
              </a:solidFill>
              <a:prstDash val="solid"/>
              <a:round/>
              <a:headEnd/>
              <a:tailEnd/>
            </a:ln>
          </p:spPr>
          <p:txBody>
            <a:bodyPr/>
            <a:lstStyle/>
            <a:p>
              <a:endParaRPr lang="en-GB"/>
            </a:p>
          </p:txBody>
        </p:sp>
        <p:sp>
          <p:nvSpPr>
            <p:cNvPr id="19871" name="Freeform 415"/>
            <p:cNvSpPr>
              <a:spLocks/>
            </p:cNvSpPr>
            <p:nvPr/>
          </p:nvSpPr>
          <p:spPr bwMode="auto">
            <a:xfrm>
              <a:off x="3294" y="1846"/>
              <a:ext cx="334" cy="244"/>
            </a:xfrm>
            <a:custGeom>
              <a:avLst/>
              <a:gdLst/>
              <a:ahLst/>
              <a:cxnLst>
                <a:cxn ang="0">
                  <a:pos x="0" y="60"/>
                </a:cxn>
                <a:cxn ang="0">
                  <a:pos x="0" y="91"/>
                </a:cxn>
                <a:cxn ang="0">
                  <a:pos x="91" y="118"/>
                </a:cxn>
                <a:cxn ang="0">
                  <a:pos x="61" y="179"/>
                </a:cxn>
                <a:cxn ang="0">
                  <a:pos x="91" y="237"/>
                </a:cxn>
                <a:cxn ang="0">
                  <a:pos x="119" y="327"/>
                </a:cxn>
                <a:cxn ang="0">
                  <a:pos x="180" y="386"/>
                </a:cxn>
                <a:cxn ang="0">
                  <a:pos x="209" y="416"/>
                </a:cxn>
                <a:cxn ang="0">
                  <a:pos x="298" y="534"/>
                </a:cxn>
                <a:cxn ang="0">
                  <a:pos x="357" y="564"/>
                </a:cxn>
                <a:cxn ang="0">
                  <a:pos x="357" y="622"/>
                </a:cxn>
                <a:cxn ang="0">
                  <a:pos x="328" y="652"/>
                </a:cxn>
                <a:cxn ang="0">
                  <a:pos x="268" y="682"/>
                </a:cxn>
                <a:cxn ang="0">
                  <a:pos x="298" y="741"/>
                </a:cxn>
                <a:cxn ang="0">
                  <a:pos x="328" y="800"/>
                </a:cxn>
                <a:cxn ang="0">
                  <a:pos x="416" y="859"/>
                </a:cxn>
                <a:cxn ang="0">
                  <a:pos x="387" y="947"/>
                </a:cxn>
                <a:cxn ang="0">
                  <a:pos x="535" y="977"/>
                </a:cxn>
                <a:cxn ang="0">
                  <a:pos x="623" y="947"/>
                </a:cxn>
                <a:cxn ang="0">
                  <a:pos x="742" y="920"/>
                </a:cxn>
                <a:cxn ang="0">
                  <a:pos x="712" y="859"/>
                </a:cxn>
                <a:cxn ang="0">
                  <a:pos x="742" y="800"/>
                </a:cxn>
                <a:cxn ang="0">
                  <a:pos x="773" y="741"/>
                </a:cxn>
                <a:cxn ang="0">
                  <a:pos x="830" y="771"/>
                </a:cxn>
                <a:cxn ang="0">
                  <a:pos x="1128" y="711"/>
                </a:cxn>
                <a:cxn ang="0">
                  <a:pos x="1156" y="622"/>
                </a:cxn>
                <a:cxn ang="0">
                  <a:pos x="1217" y="534"/>
                </a:cxn>
                <a:cxn ang="0">
                  <a:pos x="1246" y="446"/>
                </a:cxn>
                <a:cxn ang="0">
                  <a:pos x="1274" y="416"/>
                </a:cxn>
                <a:cxn ang="0">
                  <a:pos x="1246" y="355"/>
                </a:cxn>
                <a:cxn ang="0">
                  <a:pos x="1305" y="327"/>
                </a:cxn>
                <a:cxn ang="0">
                  <a:pos x="1274" y="268"/>
                </a:cxn>
                <a:cxn ang="0">
                  <a:pos x="1305" y="237"/>
                </a:cxn>
                <a:cxn ang="0">
                  <a:pos x="1246" y="148"/>
                </a:cxn>
                <a:cxn ang="0">
                  <a:pos x="1274" y="118"/>
                </a:cxn>
                <a:cxn ang="0">
                  <a:pos x="1335" y="91"/>
                </a:cxn>
                <a:cxn ang="0">
                  <a:pos x="1305" y="30"/>
                </a:cxn>
              </a:cxnLst>
              <a:rect l="0" t="0" r="r" b="b"/>
              <a:pathLst>
                <a:path w="1335" h="977">
                  <a:moveTo>
                    <a:pt x="31" y="30"/>
                  </a:moveTo>
                  <a:lnTo>
                    <a:pt x="0" y="60"/>
                  </a:lnTo>
                  <a:lnTo>
                    <a:pt x="61" y="60"/>
                  </a:lnTo>
                  <a:lnTo>
                    <a:pt x="0" y="91"/>
                  </a:lnTo>
                  <a:lnTo>
                    <a:pt x="91" y="91"/>
                  </a:lnTo>
                  <a:lnTo>
                    <a:pt x="91" y="118"/>
                  </a:lnTo>
                  <a:lnTo>
                    <a:pt x="91" y="148"/>
                  </a:lnTo>
                  <a:lnTo>
                    <a:pt x="61" y="179"/>
                  </a:lnTo>
                  <a:lnTo>
                    <a:pt x="61" y="209"/>
                  </a:lnTo>
                  <a:lnTo>
                    <a:pt x="91" y="237"/>
                  </a:lnTo>
                  <a:lnTo>
                    <a:pt x="119" y="237"/>
                  </a:lnTo>
                  <a:lnTo>
                    <a:pt x="119" y="327"/>
                  </a:lnTo>
                  <a:lnTo>
                    <a:pt x="180" y="327"/>
                  </a:lnTo>
                  <a:lnTo>
                    <a:pt x="180" y="386"/>
                  </a:lnTo>
                  <a:lnTo>
                    <a:pt x="209" y="386"/>
                  </a:lnTo>
                  <a:lnTo>
                    <a:pt x="209" y="416"/>
                  </a:lnTo>
                  <a:lnTo>
                    <a:pt x="298" y="504"/>
                  </a:lnTo>
                  <a:lnTo>
                    <a:pt x="298" y="534"/>
                  </a:lnTo>
                  <a:lnTo>
                    <a:pt x="328" y="564"/>
                  </a:lnTo>
                  <a:lnTo>
                    <a:pt x="357" y="564"/>
                  </a:lnTo>
                  <a:lnTo>
                    <a:pt x="387" y="593"/>
                  </a:lnTo>
                  <a:lnTo>
                    <a:pt x="357" y="622"/>
                  </a:lnTo>
                  <a:lnTo>
                    <a:pt x="328" y="622"/>
                  </a:lnTo>
                  <a:lnTo>
                    <a:pt x="328" y="652"/>
                  </a:lnTo>
                  <a:lnTo>
                    <a:pt x="357" y="682"/>
                  </a:lnTo>
                  <a:lnTo>
                    <a:pt x="268" y="682"/>
                  </a:lnTo>
                  <a:lnTo>
                    <a:pt x="268" y="711"/>
                  </a:lnTo>
                  <a:lnTo>
                    <a:pt x="298" y="741"/>
                  </a:lnTo>
                  <a:lnTo>
                    <a:pt x="328" y="741"/>
                  </a:lnTo>
                  <a:lnTo>
                    <a:pt x="328" y="800"/>
                  </a:lnTo>
                  <a:lnTo>
                    <a:pt x="357" y="800"/>
                  </a:lnTo>
                  <a:lnTo>
                    <a:pt x="416" y="859"/>
                  </a:lnTo>
                  <a:lnTo>
                    <a:pt x="387" y="889"/>
                  </a:lnTo>
                  <a:lnTo>
                    <a:pt x="387" y="947"/>
                  </a:lnTo>
                  <a:lnTo>
                    <a:pt x="416" y="977"/>
                  </a:lnTo>
                  <a:lnTo>
                    <a:pt x="535" y="977"/>
                  </a:lnTo>
                  <a:lnTo>
                    <a:pt x="565" y="947"/>
                  </a:lnTo>
                  <a:lnTo>
                    <a:pt x="623" y="947"/>
                  </a:lnTo>
                  <a:lnTo>
                    <a:pt x="682" y="977"/>
                  </a:lnTo>
                  <a:lnTo>
                    <a:pt x="742" y="920"/>
                  </a:lnTo>
                  <a:lnTo>
                    <a:pt x="742" y="889"/>
                  </a:lnTo>
                  <a:lnTo>
                    <a:pt x="712" y="859"/>
                  </a:lnTo>
                  <a:lnTo>
                    <a:pt x="712" y="800"/>
                  </a:lnTo>
                  <a:lnTo>
                    <a:pt x="742" y="800"/>
                  </a:lnTo>
                  <a:lnTo>
                    <a:pt x="742" y="771"/>
                  </a:lnTo>
                  <a:lnTo>
                    <a:pt x="773" y="741"/>
                  </a:lnTo>
                  <a:lnTo>
                    <a:pt x="800" y="771"/>
                  </a:lnTo>
                  <a:lnTo>
                    <a:pt x="830" y="771"/>
                  </a:lnTo>
                  <a:lnTo>
                    <a:pt x="830" y="711"/>
                  </a:lnTo>
                  <a:lnTo>
                    <a:pt x="1128" y="711"/>
                  </a:lnTo>
                  <a:lnTo>
                    <a:pt x="1156" y="682"/>
                  </a:lnTo>
                  <a:lnTo>
                    <a:pt x="1156" y="622"/>
                  </a:lnTo>
                  <a:lnTo>
                    <a:pt x="1217" y="564"/>
                  </a:lnTo>
                  <a:lnTo>
                    <a:pt x="1217" y="534"/>
                  </a:lnTo>
                  <a:lnTo>
                    <a:pt x="1246" y="504"/>
                  </a:lnTo>
                  <a:lnTo>
                    <a:pt x="1246" y="446"/>
                  </a:lnTo>
                  <a:lnTo>
                    <a:pt x="1274" y="446"/>
                  </a:lnTo>
                  <a:lnTo>
                    <a:pt x="1274" y="416"/>
                  </a:lnTo>
                  <a:lnTo>
                    <a:pt x="1246" y="416"/>
                  </a:lnTo>
                  <a:lnTo>
                    <a:pt x="1246" y="355"/>
                  </a:lnTo>
                  <a:lnTo>
                    <a:pt x="1274" y="327"/>
                  </a:lnTo>
                  <a:lnTo>
                    <a:pt x="1305" y="327"/>
                  </a:lnTo>
                  <a:lnTo>
                    <a:pt x="1305" y="297"/>
                  </a:lnTo>
                  <a:lnTo>
                    <a:pt x="1274" y="268"/>
                  </a:lnTo>
                  <a:lnTo>
                    <a:pt x="1274" y="237"/>
                  </a:lnTo>
                  <a:lnTo>
                    <a:pt x="1305" y="237"/>
                  </a:lnTo>
                  <a:lnTo>
                    <a:pt x="1246" y="179"/>
                  </a:lnTo>
                  <a:lnTo>
                    <a:pt x="1246" y="148"/>
                  </a:lnTo>
                  <a:lnTo>
                    <a:pt x="1274" y="148"/>
                  </a:lnTo>
                  <a:lnTo>
                    <a:pt x="1274" y="118"/>
                  </a:lnTo>
                  <a:lnTo>
                    <a:pt x="1305" y="118"/>
                  </a:lnTo>
                  <a:lnTo>
                    <a:pt x="1335" y="91"/>
                  </a:lnTo>
                  <a:lnTo>
                    <a:pt x="1305" y="60"/>
                  </a:lnTo>
                  <a:lnTo>
                    <a:pt x="1305" y="30"/>
                  </a:lnTo>
                  <a:lnTo>
                    <a:pt x="1274" y="0"/>
                  </a:lnTo>
                </a:path>
              </a:pathLst>
            </a:custGeom>
            <a:noFill/>
            <a:ln w="1588">
              <a:solidFill>
                <a:srgbClr val="000000"/>
              </a:solidFill>
              <a:prstDash val="solid"/>
              <a:round/>
              <a:headEnd/>
              <a:tailEnd/>
            </a:ln>
          </p:spPr>
          <p:txBody>
            <a:bodyPr/>
            <a:lstStyle/>
            <a:p>
              <a:endParaRPr lang="en-GB"/>
            </a:p>
          </p:txBody>
        </p:sp>
        <p:sp>
          <p:nvSpPr>
            <p:cNvPr id="19872" name="Freeform 416"/>
            <p:cNvSpPr>
              <a:spLocks/>
            </p:cNvSpPr>
            <p:nvPr/>
          </p:nvSpPr>
          <p:spPr bwMode="auto">
            <a:xfrm>
              <a:off x="3313" y="1853"/>
              <a:ext cx="11" cy="8"/>
            </a:xfrm>
            <a:custGeom>
              <a:avLst/>
              <a:gdLst/>
              <a:ahLst/>
              <a:cxnLst>
                <a:cxn ang="0">
                  <a:pos x="15" y="0"/>
                </a:cxn>
                <a:cxn ang="0">
                  <a:pos x="43" y="0"/>
                </a:cxn>
                <a:cxn ang="0">
                  <a:pos x="15" y="30"/>
                </a:cxn>
                <a:cxn ang="0">
                  <a:pos x="0" y="15"/>
                </a:cxn>
                <a:cxn ang="0">
                  <a:pos x="15" y="0"/>
                </a:cxn>
              </a:cxnLst>
              <a:rect l="0" t="0" r="r" b="b"/>
              <a:pathLst>
                <a:path w="43" h="30">
                  <a:moveTo>
                    <a:pt x="15" y="0"/>
                  </a:moveTo>
                  <a:lnTo>
                    <a:pt x="43" y="0"/>
                  </a:lnTo>
                  <a:lnTo>
                    <a:pt x="15" y="30"/>
                  </a:lnTo>
                  <a:lnTo>
                    <a:pt x="0" y="15"/>
                  </a:lnTo>
                  <a:lnTo>
                    <a:pt x="15" y="0"/>
                  </a:lnTo>
                </a:path>
              </a:pathLst>
            </a:custGeom>
            <a:noFill/>
            <a:ln w="1588">
              <a:solidFill>
                <a:srgbClr val="000000"/>
              </a:solidFill>
              <a:prstDash val="solid"/>
              <a:round/>
              <a:headEnd/>
              <a:tailEnd/>
            </a:ln>
          </p:spPr>
          <p:txBody>
            <a:bodyPr/>
            <a:lstStyle/>
            <a:p>
              <a:endParaRPr lang="en-GB"/>
            </a:p>
          </p:txBody>
        </p:sp>
        <p:sp>
          <p:nvSpPr>
            <p:cNvPr id="19873" name="Freeform 417"/>
            <p:cNvSpPr>
              <a:spLocks/>
            </p:cNvSpPr>
            <p:nvPr/>
          </p:nvSpPr>
          <p:spPr bwMode="auto">
            <a:xfrm>
              <a:off x="3264" y="2031"/>
              <a:ext cx="105" cy="89"/>
            </a:xfrm>
            <a:custGeom>
              <a:avLst/>
              <a:gdLst/>
              <a:ahLst/>
              <a:cxnLst>
                <a:cxn ang="0">
                  <a:pos x="237" y="355"/>
                </a:cxn>
                <a:cxn ang="0">
                  <a:pos x="209" y="325"/>
                </a:cxn>
                <a:cxn ang="0">
                  <a:pos x="209" y="297"/>
                </a:cxn>
                <a:cxn ang="0">
                  <a:pos x="179" y="266"/>
                </a:cxn>
                <a:cxn ang="0">
                  <a:pos x="149" y="297"/>
                </a:cxn>
                <a:cxn ang="0">
                  <a:pos x="118" y="297"/>
                </a:cxn>
                <a:cxn ang="0">
                  <a:pos x="91" y="266"/>
                </a:cxn>
                <a:cxn ang="0">
                  <a:pos x="91" y="297"/>
                </a:cxn>
                <a:cxn ang="0">
                  <a:pos x="30" y="236"/>
                </a:cxn>
                <a:cxn ang="0">
                  <a:pos x="61" y="236"/>
                </a:cxn>
                <a:cxn ang="0">
                  <a:pos x="61" y="179"/>
                </a:cxn>
                <a:cxn ang="0">
                  <a:pos x="0" y="148"/>
                </a:cxn>
                <a:cxn ang="0">
                  <a:pos x="0" y="118"/>
                </a:cxn>
                <a:cxn ang="0">
                  <a:pos x="91" y="118"/>
                </a:cxn>
                <a:cxn ang="0">
                  <a:pos x="91" y="88"/>
                </a:cxn>
                <a:cxn ang="0">
                  <a:pos x="118" y="88"/>
                </a:cxn>
                <a:cxn ang="0">
                  <a:pos x="118" y="59"/>
                </a:cxn>
                <a:cxn ang="0">
                  <a:pos x="91" y="30"/>
                </a:cxn>
                <a:cxn ang="0">
                  <a:pos x="118" y="30"/>
                </a:cxn>
                <a:cxn ang="0">
                  <a:pos x="149" y="59"/>
                </a:cxn>
                <a:cxn ang="0">
                  <a:pos x="179" y="30"/>
                </a:cxn>
                <a:cxn ang="0">
                  <a:pos x="209" y="59"/>
                </a:cxn>
                <a:cxn ang="0">
                  <a:pos x="179" y="59"/>
                </a:cxn>
                <a:cxn ang="0">
                  <a:pos x="179" y="118"/>
                </a:cxn>
                <a:cxn ang="0">
                  <a:pos x="209" y="148"/>
                </a:cxn>
                <a:cxn ang="0">
                  <a:pos x="237" y="118"/>
                </a:cxn>
                <a:cxn ang="0">
                  <a:pos x="237" y="88"/>
                </a:cxn>
                <a:cxn ang="0">
                  <a:pos x="268" y="59"/>
                </a:cxn>
                <a:cxn ang="0">
                  <a:pos x="237" y="30"/>
                </a:cxn>
                <a:cxn ang="0">
                  <a:pos x="268" y="0"/>
                </a:cxn>
                <a:cxn ang="0">
                  <a:pos x="386" y="0"/>
                </a:cxn>
                <a:cxn ang="0">
                  <a:pos x="416" y="30"/>
                </a:cxn>
                <a:cxn ang="0">
                  <a:pos x="386" y="30"/>
                </a:cxn>
                <a:cxn ang="0">
                  <a:pos x="386" y="59"/>
                </a:cxn>
                <a:cxn ang="0">
                  <a:pos x="416" y="88"/>
                </a:cxn>
                <a:cxn ang="0">
                  <a:pos x="416" y="118"/>
                </a:cxn>
                <a:cxn ang="0">
                  <a:pos x="386" y="148"/>
                </a:cxn>
                <a:cxn ang="0">
                  <a:pos x="356" y="148"/>
                </a:cxn>
                <a:cxn ang="0">
                  <a:pos x="298" y="206"/>
                </a:cxn>
                <a:cxn ang="0">
                  <a:pos x="356" y="236"/>
                </a:cxn>
                <a:cxn ang="0">
                  <a:pos x="386" y="266"/>
                </a:cxn>
                <a:cxn ang="0">
                  <a:pos x="327" y="266"/>
                </a:cxn>
                <a:cxn ang="0">
                  <a:pos x="298" y="297"/>
                </a:cxn>
                <a:cxn ang="0">
                  <a:pos x="298" y="355"/>
                </a:cxn>
              </a:cxnLst>
              <a:rect l="0" t="0" r="r" b="b"/>
              <a:pathLst>
                <a:path w="416" h="355">
                  <a:moveTo>
                    <a:pt x="237" y="355"/>
                  </a:moveTo>
                  <a:lnTo>
                    <a:pt x="209" y="325"/>
                  </a:lnTo>
                  <a:lnTo>
                    <a:pt x="209" y="297"/>
                  </a:lnTo>
                  <a:lnTo>
                    <a:pt x="179" y="266"/>
                  </a:lnTo>
                  <a:lnTo>
                    <a:pt x="149" y="297"/>
                  </a:lnTo>
                  <a:lnTo>
                    <a:pt x="118" y="297"/>
                  </a:lnTo>
                  <a:lnTo>
                    <a:pt x="91" y="266"/>
                  </a:lnTo>
                  <a:lnTo>
                    <a:pt x="91" y="297"/>
                  </a:lnTo>
                  <a:lnTo>
                    <a:pt x="30" y="236"/>
                  </a:lnTo>
                  <a:lnTo>
                    <a:pt x="61" y="236"/>
                  </a:lnTo>
                  <a:lnTo>
                    <a:pt x="61" y="179"/>
                  </a:lnTo>
                  <a:lnTo>
                    <a:pt x="0" y="148"/>
                  </a:lnTo>
                  <a:lnTo>
                    <a:pt x="0" y="118"/>
                  </a:lnTo>
                  <a:lnTo>
                    <a:pt x="91" y="118"/>
                  </a:lnTo>
                  <a:lnTo>
                    <a:pt x="91" y="88"/>
                  </a:lnTo>
                  <a:lnTo>
                    <a:pt x="118" y="88"/>
                  </a:lnTo>
                  <a:lnTo>
                    <a:pt x="118" y="59"/>
                  </a:lnTo>
                  <a:lnTo>
                    <a:pt x="91" y="30"/>
                  </a:lnTo>
                  <a:lnTo>
                    <a:pt x="118" y="30"/>
                  </a:lnTo>
                  <a:lnTo>
                    <a:pt x="149" y="59"/>
                  </a:lnTo>
                  <a:lnTo>
                    <a:pt x="179" y="30"/>
                  </a:lnTo>
                  <a:lnTo>
                    <a:pt x="209" y="59"/>
                  </a:lnTo>
                  <a:lnTo>
                    <a:pt x="179" y="59"/>
                  </a:lnTo>
                  <a:lnTo>
                    <a:pt x="179" y="118"/>
                  </a:lnTo>
                  <a:lnTo>
                    <a:pt x="209" y="148"/>
                  </a:lnTo>
                  <a:lnTo>
                    <a:pt x="237" y="118"/>
                  </a:lnTo>
                  <a:lnTo>
                    <a:pt x="237" y="88"/>
                  </a:lnTo>
                  <a:lnTo>
                    <a:pt x="268" y="59"/>
                  </a:lnTo>
                  <a:lnTo>
                    <a:pt x="237" y="30"/>
                  </a:lnTo>
                  <a:lnTo>
                    <a:pt x="268" y="0"/>
                  </a:lnTo>
                  <a:lnTo>
                    <a:pt x="386" y="0"/>
                  </a:lnTo>
                  <a:lnTo>
                    <a:pt x="416" y="30"/>
                  </a:lnTo>
                  <a:lnTo>
                    <a:pt x="386" y="30"/>
                  </a:lnTo>
                  <a:lnTo>
                    <a:pt x="386" y="59"/>
                  </a:lnTo>
                  <a:lnTo>
                    <a:pt x="416" y="88"/>
                  </a:lnTo>
                  <a:lnTo>
                    <a:pt x="416" y="118"/>
                  </a:lnTo>
                  <a:lnTo>
                    <a:pt x="386" y="148"/>
                  </a:lnTo>
                  <a:lnTo>
                    <a:pt x="356" y="148"/>
                  </a:lnTo>
                  <a:lnTo>
                    <a:pt x="298" y="206"/>
                  </a:lnTo>
                  <a:lnTo>
                    <a:pt x="356" y="236"/>
                  </a:lnTo>
                  <a:lnTo>
                    <a:pt x="386" y="266"/>
                  </a:lnTo>
                  <a:lnTo>
                    <a:pt x="327" y="266"/>
                  </a:lnTo>
                  <a:lnTo>
                    <a:pt x="298" y="297"/>
                  </a:lnTo>
                  <a:lnTo>
                    <a:pt x="298" y="355"/>
                  </a:lnTo>
                </a:path>
              </a:pathLst>
            </a:custGeom>
            <a:noFill/>
            <a:ln w="1588">
              <a:solidFill>
                <a:srgbClr val="000000"/>
              </a:solidFill>
              <a:prstDash val="solid"/>
              <a:round/>
              <a:headEnd/>
              <a:tailEnd/>
            </a:ln>
          </p:spPr>
          <p:txBody>
            <a:bodyPr/>
            <a:lstStyle/>
            <a:p>
              <a:endParaRPr lang="en-GB"/>
            </a:p>
          </p:txBody>
        </p:sp>
        <p:sp>
          <p:nvSpPr>
            <p:cNvPr id="19874" name="Freeform 418"/>
            <p:cNvSpPr>
              <a:spLocks/>
            </p:cNvSpPr>
            <p:nvPr/>
          </p:nvSpPr>
          <p:spPr bwMode="auto">
            <a:xfrm>
              <a:off x="3591" y="1824"/>
              <a:ext cx="15" cy="7"/>
            </a:xfrm>
            <a:custGeom>
              <a:avLst/>
              <a:gdLst/>
              <a:ahLst/>
              <a:cxnLst>
                <a:cxn ang="0">
                  <a:pos x="59" y="29"/>
                </a:cxn>
                <a:cxn ang="0">
                  <a:pos x="0" y="29"/>
                </a:cxn>
                <a:cxn ang="0">
                  <a:pos x="30" y="0"/>
                </a:cxn>
                <a:cxn ang="0">
                  <a:pos x="59" y="29"/>
                </a:cxn>
              </a:cxnLst>
              <a:rect l="0" t="0" r="r" b="b"/>
              <a:pathLst>
                <a:path w="59" h="29">
                  <a:moveTo>
                    <a:pt x="59" y="29"/>
                  </a:moveTo>
                  <a:lnTo>
                    <a:pt x="0" y="29"/>
                  </a:lnTo>
                  <a:lnTo>
                    <a:pt x="30" y="0"/>
                  </a:lnTo>
                  <a:lnTo>
                    <a:pt x="59" y="29"/>
                  </a:lnTo>
                </a:path>
              </a:pathLst>
            </a:custGeom>
            <a:noFill/>
            <a:ln w="1588">
              <a:solidFill>
                <a:srgbClr val="000000"/>
              </a:solidFill>
              <a:prstDash val="solid"/>
              <a:round/>
              <a:headEnd/>
              <a:tailEnd/>
            </a:ln>
          </p:spPr>
          <p:txBody>
            <a:bodyPr/>
            <a:lstStyle/>
            <a:p>
              <a:endParaRPr lang="en-GB"/>
            </a:p>
          </p:txBody>
        </p:sp>
        <p:sp>
          <p:nvSpPr>
            <p:cNvPr id="19875" name="Freeform 419"/>
            <p:cNvSpPr>
              <a:spLocks/>
            </p:cNvSpPr>
            <p:nvPr/>
          </p:nvSpPr>
          <p:spPr bwMode="auto">
            <a:xfrm>
              <a:off x="3598" y="1839"/>
              <a:ext cx="15" cy="7"/>
            </a:xfrm>
            <a:custGeom>
              <a:avLst/>
              <a:gdLst/>
              <a:ahLst/>
              <a:cxnLst>
                <a:cxn ang="0">
                  <a:pos x="57" y="28"/>
                </a:cxn>
                <a:cxn ang="0">
                  <a:pos x="29" y="28"/>
                </a:cxn>
                <a:cxn ang="0">
                  <a:pos x="0" y="0"/>
                </a:cxn>
                <a:cxn ang="0">
                  <a:pos x="29" y="0"/>
                </a:cxn>
                <a:cxn ang="0">
                  <a:pos x="57" y="28"/>
                </a:cxn>
              </a:cxnLst>
              <a:rect l="0" t="0" r="r" b="b"/>
              <a:pathLst>
                <a:path w="57" h="28">
                  <a:moveTo>
                    <a:pt x="57" y="28"/>
                  </a:moveTo>
                  <a:lnTo>
                    <a:pt x="29" y="28"/>
                  </a:lnTo>
                  <a:lnTo>
                    <a:pt x="0" y="0"/>
                  </a:lnTo>
                  <a:lnTo>
                    <a:pt x="29" y="0"/>
                  </a:lnTo>
                  <a:lnTo>
                    <a:pt x="57" y="28"/>
                  </a:lnTo>
                </a:path>
              </a:pathLst>
            </a:custGeom>
            <a:noFill/>
            <a:ln w="1588">
              <a:solidFill>
                <a:srgbClr val="000000"/>
              </a:solidFill>
              <a:prstDash val="solid"/>
              <a:round/>
              <a:headEnd/>
              <a:tailEnd/>
            </a:ln>
          </p:spPr>
          <p:txBody>
            <a:bodyPr/>
            <a:lstStyle/>
            <a:p>
              <a:endParaRPr lang="en-GB"/>
            </a:p>
          </p:txBody>
        </p:sp>
        <p:sp>
          <p:nvSpPr>
            <p:cNvPr id="19876" name="Freeform 420"/>
            <p:cNvSpPr>
              <a:spLocks/>
            </p:cNvSpPr>
            <p:nvPr/>
          </p:nvSpPr>
          <p:spPr bwMode="auto">
            <a:xfrm>
              <a:off x="3472" y="2135"/>
              <a:ext cx="356" cy="88"/>
            </a:xfrm>
            <a:custGeom>
              <a:avLst/>
              <a:gdLst/>
              <a:ahLst/>
              <a:cxnLst>
                <a:cxn ang="0">
                  <a:pos x="1423" y="116"/>
                </a:cxn>
                <a:cxn ang="0">
                  <a:pos x="1392" y="116"/>
                </a:cxn>
                <a:cxn ang="0">
                  <a:pos x="1364" y="146"/>
                </a:cxn>
                <a:cxn ang="0">
                  <a:pos x="1335" y="146"/>
                </a:cxn>
                <a:cxn ang="0">
                  <a:pos x="1304" y="177"/>
                </a:cxn>
                <a:cxn ang="0">
                  <a:pos x="1274" y="177"/>
                </a:cxn>
                <a:cxn ang="0">
                  <a:pos x="1274" y="146"/>
                </a:cxn>
                <a:cxn ang="0">
                  <a:pos x="1155" y="146"/>
                </a:cxn>
                <a:cxn ang="0">
                  <a:pos x="1097" y="89"/>
                </a:cxn>
                <a:cxn ang="0">
                  <a:pos x="1097" y="59"/>
                </a:cxn>
                <a:cxn ang="0">
                  <a:pos x="1067" y="28"/>
                </a:cxn>
                <a:cxn ang="0">
                  <a:pos x="1097" y="0"/>
                </a:cxn>
                <a:cxn ang="0">
                  <a:pos x="800" y="0"/>
                </a:cxn>
                <a:cxn ang="0">
                  <a:pos x="682" y="59"/>
                </a:cxn>
                <a:cxn ang="0">
                  <a:pos x="653" y="89"/>
                </a:cxn>
                <a:cxn ang="0">
                  <a:pos x="562" y="89"/>
                </a:cxn>
                <a:cxn ang="0">
                  <a:pos x="534" y="116"/>
                </a:cxn>
                <a:cxn ang="0">
                  <a:pos x="534" y="146"/>
                </a:cxn>
                <a:cxn ang="0">
                  <a:pos x="505" y="177"/>
                </a:cxn>
                <a:cxn ang="0">
                  <a:pos x="386" y="177"/>
                </a:cxn>
                <a:cxn ang="0">
                  <a:pos x="355" y="207"/>
                </a:cxn>
                <a:cxn ang="0">
                  <a:pos x="237" y="207"/>
                </a:cxn>
                <a:cxn ang="0">
                  <a:pos x="207" y="235"/>
                </a:cxn>
                <a:cxn ang="0">
                  <a:pos x="118" y="235"/>
                </a:cxn>
                <a:cxn ang="0">
                  <a:pos x="88" y="266"/>
                </a:cxn>
                <a:cxn ang="0">
                  <a:pos x="61" y="266"/>
                </a:cxn>
                <a:cxn ang="0">
                  <a:pos x="30" y="295"/>
                </a:cxn>
                <a:cxn ang="0">
                  <a:pos x="0" y="295"/>
                </a:cxn>
                <a:cxn ang="0">
                  <a:pos x="30" y="325"/>
                </a:cxn>
                <a:cxn ang="0">
                  <a:pos x="61" y="295"/>
                </a:cxn>
                <a:cxn ang="0">
                  <a:pos x="88" y="325"/>
                </a:cxn>
                <a:cxn ang="0">
                  <a:pos x="88" y="353"/>
                </a:cxn>
                <a:cxn ang="0">
                  <a:pos x="30" y="353"/>
                </a:cxn>
              </a:cxnLst>
              <a:rect l="0" t="0" r="r" b="b"/>
              <a:pathLst>
                <a:path w="1423" h="353">
                  <a:moveTo>
                    <a:pt x="1423" y="116"/>
                  </a:moveTo>
                  <a:lnTo>
                    <a:pt x="1392" y="116"/>
                  </a:lnTo>
                  <a:lnTo>
                    <a:pt x="1364" y="146"/>
                  </a:lnTo>
                  <a:lnTo>
                    <a:pt x="1335" y="146"/>
                  </a:lnTo>
                  <a:lnTo>
                    <a:pt x="1304" y="177"/>
                  </a:lnTo>
                  <a:lnTo>
                    <a:pt x="1274" y="177"/>
                  </a:lnTo>
                  <a:lnTo>
                    <a:pt x="1274" y="146"/>
                  </a:lnTo>
                  <a:lnTo>
                    <a:pt x="1155" y="146"/>
                  </a:lnTo>
                  <a:lnTo>
                    <a:pt x="1097" y="89"/>
                  </a:lnTo>
                  <a:lnTo>
                    <a:pt x="1097" y="59"/>
                  </a:lnTo>
                  <a:lnTo>
                    <a:pt x="1067" y="28"/>
                  </a:lnTo>
                  <a:lnTo>
                    <a:pt x="1097" y="0"/>
                  </a:lnTo>
                  <a:lnTo>
                    <a:pt x="800" y="0"/>
                  </a:lnTo>
                  <a:lnTo>
                    <a:pt x="682" y="59"/>
                  </a:lnTo>
                  <a:lnTo>
                    <a:pt x="653" y="89"/>
                  </a:lnTo>
                  <a:lnTo>
                    <a:pt x="562" y="89"/>
                  </a:lnTo>
                  <a:lnTo>
                    <a:pt x="534" y="116"/>
                  </a:lnTo>
                  <a:lnTo>
                    <a:pt x="534" y="146"/>
                  </a:lnTo>
                  <a:lnTo>
                    <a:pt x="505" y="177"/>
                  </a:lnTo>
                  <a:lnTo>
                    <a:pt x="386" y="177"/>
                  </a:lnTo>
                  <a:lnTo>
                    <a:pt x="355" y="207"/>
                  </a:lnTo>
                  <a:lnTo>
                    <a:pt x="237" y="207"/>
                  </a:lnTo>
                  <a:lnTo>
                    <a:pt x="207" y="235"/>
                  </a:lnTo>
                  <a:lnTo>
                    <a:pt x="118" y="235"/>
                  </a:lnTo>
                  <a:lnTo>
                    <a:pt x="88" y="266"/>
                  </a:lnTo>
                  <a:lnTo>
                    <a:pt x="61" y="266"/>
                  </a:lnTo>
                  <a:lnTo>
                    <a:pt x="30" y="295"/>
                  </a:lnTo>
                  <a:lnTo>
                    <a:pt x="0" y="295"/>
                  </a:lnTo>
                  <a:lnTo>
                    <a:pt x="30" y="325"/>
                  </a:lnTo>
                  <a:lnTo>
                    <a:pt x="61" y="295"/>
                  </a:lnTo>
                  <a:lnTo>
                    <a:pt x="88" y="325"/>
                  </a:lnTo>
                  <a:lnTo>
                    <a:pt x="88" y="353"/>
                  </a:lnTo>
                  <a:lnTo>
                    <a:pt x="30" y="353"/>
                  </a:lnTo>
                </a:path>
              </a:pathLst>
            </a:custGeom>
            <a:noFill/>
            <a:ln w="1588">
              <a:solidFill>
                <a:srgbClr val="000000"/>
              </a:solidFill>
              <a:prstDash val="solid"/>
              <a:round/>
              <a:headEnd/>
              <a:tailEnd/>
            </a:ln>
          </p:spPr>
          <p:txBody>
            <a:bodyPr/>
            <a:lstStyle/>
            <a:p>
              <a:endParaRPr lang="en-GB"/>
            </a:p>
          </p:txBody>
        </p:sp>
        <p:sp>
          <p:nvSpPr>
            <p:cNvPr id="19877" name="Freeform 421"/>
            <p:cNvSpPr>
              <a:spLocks/>
            </p:cNvSpPr>
            <p:nvPr/>
          </p:nvSpPr>
          <p:spPr bwMode="auto">
            <a:xfrm>
              <a:off x="3502" y="2098"/>
              <a:ext cx="22" cy="22"/>
            </a:xfrm>
            <a:custGeom>
              <a:avLst/>
              <a:gdLst/>
              <a:ahLst/>
              <a:cxnLst>
                <a:cxn ang="0">
                  <a:pos x="61" y="31"/>
                </a:cxn>
                <a:cxn ang="0">
                  <a:pos x="89" y="31"/>
                </a:cxn>
                <a:cxn ang="0">
                  <a:pos x="89" y="89"/>
                </a:cxn>
                <a:cxn ang="0">
                  <a:pos x="61" y="89"/>
                </a:cxn>
                <a:cxn ang="0">
                  <a:pos x="30" y="59"/>
                </a:cxn>
                <a:cxn ang="0">
                  <a:pos x="0" y="59"/>
                </a:cxn>
                <a:cxn ang="0">
                  <a:pos x="0" y="0"/>
                </a:cxn>
                <a:cxn ang="0">
                  <a:pos x="61" y="0"/>
                </a:cxn>
                <a:cxn ang="0">
                  <a:pos x="61" y="31"/>
                </a:cxn>
              </a:cxnLst>
              <a:rect l="0" t="0" r="r" b="b"/>
              <a:pathLst>
                <a:path w="89" h="89">
                  <a:moveTo>
                    <a:pt x="61" y="31"/>
                  </a:moveTo>
                  <a:lnTo>
                    <a:pt x="89" y="31"/>
                  </a:lnTo>
                  <a:lnTo>
                    <a:pt x="89" y="89"/>
                  </a:lnTo>
                  <a:lnTo>
                    <a:pt x="61" y="89"/>
                  </a:lnTo>
                  <a:lnTo>
                    <a:pt x="30" y="59"/>
                  </a:lnTo>
                  <a:lnTo>
                    <a:pt x="0" y="59"/>
                  </a:lnTo>
                  <a:lnTo>
                    <a:pt x="0" y="0"/>
                  </a:lnTo>
                  <a:lnTo>
                    <a:pt x="61" y="0"/>
                  </a:lnTo>
                  <a:lnTo>
                    <a:pt x="61" y="31"/>
                  </a:lnTo>
                </a:path>
              </a:pathLst>
            </a:custGeom>
            <a:noFill/>
            <a:ln w="1588">
              <a:solidFill>
                <a:srgbClr val="000000"/>
              </a:solidFill>
              <a:prstDash val="solid"/>
              <a:round/>
              <a:headEnd/>
              <a:tailEnd/>
            </a:ln>
          </p:spPr>
          <p:txBody>
            <a:bodyPr/>
            <a:lstStyle/>
            <a:p>
              <a:endParaRPr lang="en-GB"/>
            </a:p>
          </p:txBody>
        </p:sp>
        <p:sp>
          <p:nvSpPr>
            <p:cNvPr id="19878" name="Freeform 422"/>
            <p:cNvSpPr>
              <a:spLocks/>
            </p:cNvSpPr>
            <p:nvPr/>
          </p:nvSpPr>
          <p:spPr bwMode="auto">
            <a:xfrm>
              <a:off x="3472" y="2223"/>
              <a:ext cx="59" cy="222"/>
            </a:xfrm>
            <a:custGeom>
              <a:avLst/>
              <a:gdLst/>
              <a:ahLst/>
              <a:cxnLst>
                <a:cxn ang="0">
                  <a:pos x="207" y="890"/>
                </a:cxn>
                <a:cxn ang="0">
                  <a:pos x="207" y="860"/>
                </a:cxn>
                <a:cxn ang="0">
                  <a:pos x="237" y="829"/>
                </a:cxn>
                <a:cxn ang="0">
                  <a:pos x="237" y="772"/>
                </a:cxn>
                <a:cxn ang="0">
                  <a:pos x="207" y="772"/>
                </a:cxn>
                <a:cxn ang="0">
                  <a:pos x="207" y="741"/>
                </a:cxn>
                <a:cxn ang="0">
                  <a:pos x="179" y="711"/>
                </a:cxn>
                <a:cxn ang="0">
                  <a:pos x="148" y="711"/>
                </a:cxn>
                <a:cxn ang="0">
                  <a:pos x="148" y="653"/>
                </a:cxn>
                <a:cxn ang="0">
                  <a:pos x="118" y="653"/>
                </a:cxn>
                <a:cxn ang="0">
                  <a:pos x="118" y="622"/>
                </a:cxn>
                <a:cxn ang="0">
                  <a:pos x="148" y="593"/>
                </a:cxn>
                <a:cxn ang="0">
                  <a:pos x="148" y="474"/>
                </a:cxn>
                <a:cxn ang="0">
                  <a:pos x="118" y="474"/>
                </a:cxn>
                <a:cxn ang="0">
                  <a:pos x="118" y="447"/>
                </a:cxn>
                <a:cxn ang="0">
                  <a:pos x="88" y="447"/>
                </a:cxn>
                <a:cxn ang="0">
                  <a:pos x="118" y="416"/>
                </a:cxn>
                <a:cxn ang="0">
                  <a:pos x="118" y="356"/>
                </a:cxn>
                <a:cxn ang="0">
                  <a:pos x="88" y="356"/>
                </a:cxn>
                <a:cxn ang="0">
                  <a:pos x="30" y="297"/>
                </a:cxn>
                <a:cxn ang="0">
                  <a:pos x="0" y="297"/>
                </a:cxn>
                <a:cxn ang="0">
                  <a:pos x="0" y="238"/>
                </a:cxn>
                <a:cxn ang="0">
                  <a:pos x="30" y="209"/>
                </a:cxn>
                <a:cxn ang="0">
                  <a:pos x="61" y="209"/>
                </a:cxn>
                <a:cxn ang="0">
                  <a:pos x="61" y="91"/>
                </a:cxn>
                <a:cxn ang="0">
                  <a:pos x="30" y="91"/>
                </a:cxn>
                <a:cxn ang="0">
                  <a:pos x="30" y="0"/>
                </a:cxn>
              </a:cxnLst>
              <a:rect l="0" t="0" r="r" b="b"/>
              <a:pathLst>
                <a:path w="237" h="890">
                  <a:moveTo>
                    <a:pt x="207" y="890"/>
                  </a:moveTo>
                  <a:lnTo>
                    <a:pt x="207" y="860"/>
                  </a:lnTo>
                  <a:lnTo>
                    <a:pt x="237" y="829"/>
                  </a:lnTo>
                  <a:lnTo>
                    <a:pt x="237" y="772"/>
                  </a:lnTo>
                  <a:lnTo>
                    <a:pt x="207" y="772"/>
                  </a:lnTo>
                  <a:lnTo>
                    <a:pt x="207" y="741"/>
                  </a:lnTo>
                  <a:lnTo>
                    <a:pt x="179" y="711"/>
                  </a:lnTo>
                  <a:lnTo>
                    <a:pt x="148" y="711"/>
                  </a:lnTo>
                  <a:lnTo>
                    <a:pt x="148" y="653"/>
                  </a:lnTo>
                  <a:lnTo>
                    <a:pt x="118" y="653"/>
                  </a:lnTo>
                  <a:lnTo>
                    <a:pt x="118" y="622"/>
                  </a:lnTo>
                  <a:lnTo>
                    <a:pt x="148" y="593"/>
                  </a:lnTo>
                  <a:lnTo>
                    <a:pt x="148" y="474"/>
                  </a:lnTo>
                  <a:lnTo>
                    <a:pt x="118" y="474"/>
                  </a:lnTo>
                  <a:lnTo>
                    <a:pt x="118" y="447"/>
                  </a:lnTo>
                  <a:lnTo>
                    <a:pt x="88" y="447"/>
                  </a:lnTo>
                  <a:lnTo>
                    <a:pt x="118" y="416"/>
                  </a:lnTo>
                  <a:lnTo>
                    <a:pt x="118" y="356"/>
                  </a:lnTo>
                  <a:lnTo>
                    <a:pt x="88" y="356"/>
                  </a:lnTo>
                  <a:lnTo>
                    <a:pt x="30" y="297"/>
                  </a:lnTo>
                  <a:lnTo>
                    <a:pt x="0" y="297"/>
                  </a:lnTo>
                  <a:lnTo>
                    <a:pt x="0" y="238"/>
                  </a:lnTo>
                  <a:lnTo>
                    <a:pt x="30" y="209"/>
                  </a:lnTo>
                  <a:lnTo>
                    <a:pt x="61" y="209"/>
                  </a:lnTo>
                  <a:lnTo>
                    <a:pt x="61" y="91"/>
                  </a:lnTo>
                  <a:lnTo>
                    <a:pt x="30" y="91"/>
                  </a:lnTo>
                  <a:lnTo>
                    <a:pt x="30" y="0"/>
                  </a:lnTo>
                </a:path>
              </a:pathLst>
            </a:custGeom>
            <a:noFill/>
            <a:ln w="1588">
              <a:solidFill>
                <a:srgbClr val="000000"/>
              </a:solidFill>
              <a:prstDash val="solid"/>
              <a:round/>
              <a:headEnd/>
              <a:tailEnd/>
            </a:ln>
          </p:spPr>
          <p:txBody>
            <a:bodyPr/>
            <a:lstStyle/>
            <a:p>
              <a:endParaRPr lang="en-GB"/>
            </a:p>
          </p:txBody>
        </p:sp>
        <p:sp>
          <p:nvSpPr>
            <p:cNvPr id="19879" name="Freeform 423"/>
            <p:cNvSpPr>
              <a:spLocks/>
            </p:cNvSpPr>
            <p:nvPr/>
          </p:nvSpPr>
          <p:spPr bwMode="auto">
            <a:xfrm>
              <a:off x="3264" y="2120"/>
              <a:ext cx="75" cy="29"/>
            </a:xfrm>
            <a:custGeom>
              <a:avLst/>
              <a:gdLst/>
              <a:ahLst/>
              <a:cxnLst>
                <a:cxn ang="0">
                  <a:pos x="298" y="30"/>
                </a:cxn>
                <a:cxn ang="0">
                  <a:pos x="298" y="60"/>
                </a:cxn>
                <a:cxn ang="0">
                  <a:pos x="268" y="88"/>
                </a:cxn>
                <a:cxn ang="0">
                  <a:pos x="268" y="119"/>
                </a:cxn>
                <a:cxn ang="0">
                  <a:pos x="237" y="119"/>
                </a:cxn>
                <a:cxn ang="0">
                  <a:pos x="237" y="88"/>
                </a:cxn>
                <a:cxn ang="0">
                  <a:pos x="209" y="119"/>
                </a:cxn>
                <a:cxn ang="0">
                  <a:pos x="118" y="119"/>
                </a:cxn>
                <a:cxn ang="0">
                  <a:pos x="91" y="88"/>
                </a:cxn>
                <a:cxn ang="0">
                  <a:pos x="30" y="88"/>
                </a:cxn>
                <a:cxn ang="0">
                  <a:pos x="0" y="60"/>
                </a:cxn>
                <a:cxn ang="0">
                  <a:pos x="30" y="60"/>
                </a:cxn>
                <a:cxn ang="0">
                  <a:pos x="30" y="30"/>
                </a:cxn>
                <a:cxn ang="0">
                  <a:pos x="61" y="0"/>
                </a:cxn>
                <a:cxn ang="0">
                  <a:pos x="91" y="0"/>
                </a:cxn>
                <a:cxn ang="0">
                  <a:pos x="149" y="60"/>
                </a:cxn>
                <a:cxn ang="0">
                  <a:pos x="179" y="30"/>
                </a:cxn>
                <a:cxn ang="0">
                  <a:pos x="209" y="30"/>
                </a:cxn>
              </a:cxnLst>
              <a:rect l="0" t="0" r="r" b="b"/>
              <a:pathLst>
                <a:path w="298" h="119">
                  <a:moveTo>
                    <a:pt x="298" y="30"/>
                  </a:moveTo>
                  <a:lnTo>
                    <a:pt x="298" y="60"/>
                  </a:lnTo>
                  <a:lnTo>
                    <a:pt x="268" y="88"/>
                  </a:lnTo>
                  <a:lnTo>
                    <a:pt x="268" y="119"/>
                  </a:lnTo>
                  <a:lnTo>
                    <a:pt x="237" y="119"/>
                  </a:lnTo>
                  <a:lnTo>
                    <a:pt x="237" y="88"/>
                  </a:lnTo>
                  <a:lnTo>
                    <a:pt x="209" y="119"/>
                  </a:lnTo>
                  <a:lnTo>
                    <a:pt x="118" y="119"/>
                  </a:lnTo>
                  <a:lnTo>
                    <a:pt x="91" y="88"/>
                  </a:lnTo>
                  <a:lnTo>
                    <a:pt x="30" y="88"/>
                  </a:lnTo>
                  <a:lnTo>
                    <a:pt x="0" y="60"/>
                  </a:lnTo>
                  <a:lnTo>
                    <a:pt x="30" y="60"/>
                  </a:lnTo>
                  <a:lnTo>
                    <a:pt x="30" y="30"/>
                  </a:lnTo>
                  <a:lnTo>
                    <a:pt x="61" y="0"/>
                  </a:lnTo>
                  <a:lnTo>
                    <a:pt x="91" y="0"/>
                  </a:lnTo>
                  <a:lnTo>
                    <a:pt x="149" y="60"/>
                  </a:lnTo>
                  <a:lnTo>
                    <a:pt x="179" y="30"/>
                  </a:lnTo>
                  <a:lnTo>
                    <a:pt x="209" y="30"/>
                  </a:lnTo>
                </a:path>
              </a:pathLst>
            </a:custGeom>
            <a:noFill/>
            <a:ln w="1588">
              <a:solidFill>
                <a:srgbClr val="000000"/>
              </a:solidFill>
              <a:prstDash val="solid"/>
              <a:round/>
              <a:headEnd/>
              <a:tailEnd/>
            </a:ln>
          </p:spPr>
          <p:txBody>
            <a:bodyPr/>
            <a:lstStyle/>
            <a:p>
              <a:endParaRPr lang="en-GB"/>
            </a:p>
          </p:txBody>
        </p:sp>
        <p:sp>
          <p:nvSpPr>
            <p:cNvPr id="19880" name="Freeform 424"/>
            <p:cNvSpPr>
              <a:spLocks/>
            </p:cNvSpPr>
            <p:nvPr/>
          </p:nvSpPr>
          <p:spPr bwMode="auto">
            <a:xfrm>
              <a:off x="3339" y="2438"/>
              <a:ext cx="170" cy="193"/>
            </a:xfrm>
            <a:custGeom>
              <a:avLst/>
              <a:gdLst/>
              <a:ahLst/>
              <a:cxnLst>
                <a:cxn ang="0">
                  <a:pos x="473" y="770"/>
                </a:cxn>
                <a:cxn ang="0">
                  <a:pos x="473" y="741"/>
                </a:cxn>
                <a:cxn ang="0">
                  <a:pos x="443" y="710"/>
                </a:cxn>
                <a:cxn ang="0">
                  <a:pos x="414" y="710"/>
                </a:cxn>
                <a:cxn ang="0">
                  <a:pos x="385" y="680"/>
                </a:cxn>
                <a:cxn ang="0">
                  <a:pos x="355" y="680"/>
                </a:cxn>
                <a:cxn ang="0">
                  <a:pos x="325" y="652"/>
                </a:cxn>
                <a:cxn ang="0">
                  <a:pos x="295" y="652"/>
                </a:cxn>
                <a:cxn ang="0">
                  <a:pos x="207" y="562"/>
                </a:cxn>
                <a:cxn ang="0">
                  <a:pos x="177" y="562"/>
                </a:cxn>
                <a:cxn ang="0">
                  <a:pos x="148" y="534"/>
                </a:cxn>
                <a:cxn ang="0">
                  <a:pos x="118" y="473"/>
                </a:cxn>
                <a:cxn ang="0">
                  <a:pos x="118" y="443"/>
                </a:cxn>
                <a:cxn ang="0">
                  <a:pos x="88" y="443"/>
                </a:cxn>
                <a:cxn ang="0">
                  <a:pos x="118" y="415"/>
                </a:cxn>
                <a:cxn ang="0">
                  <a:pos x="118" y="385"/>
                </a:cxn>
                <a:cxn ang="0">
                  <a:pos x="58" y="325"/>
                </a:cxn>
                <a:cxn ang="0">
                  <a:pos x="29" y="325"/>
                </a:cxn>
                <a:cxn ang="0">
                  <a:pos x="29" y="296"/>
                </a:cxn>
                <a:cxn ang="0">
                  <a:pos x="0" y="266"/>
                </a:cxn>
                <a:cxn ang="0">
                  <a:pos x="0" y="237"/>
                </a:cxn>
                <a:cxn ang="0">
                  <a:pos x="29" y="237"/>
                </a:cxn>
                <a:cxn ang="0">
                  <a:pos x="58" y="266"/>
                </a:cxn>
                <a:cxn ang="0">
                  <a:pos x="58" y="296"/>
                </a:cxn>
                <a:cxn ang="0">
                  <a:pos x="148" y="207"/>
                </a:cxn>
                <a:cxn ang="0">
                  <a:pos x="236" y="207"/>
                </a:cxn>
                <a:cxn ang="0">
                  <a:pos x="266" y="178"/>
                </a:cxn>
                <a:cxn ang="0">
                  <a:pos x="295" y="178"/>
                </a:cxn>
                <a:cxn ang="0">
                  <a:pos x="325" y="148"/>
                </a:cxn>
                <a:cxn ang="0">
                  <a:pos x="385" y="148"/>
                </a:cxn>
                <a:cxn ang="0">
                  <a:pos x="414" y="118"/>
                </a:cxn>
                <a:cxn ang="0">
                  <a:pos x="443" y="118"/>
                </a:cxn>
                <a:cxn ang="0">
                  <a:pos x="473" y="87"/>
                </a:cxn>
                <a:cxn ang="0">
                  <a:pos x="532" y="87"/>
                </a:cxn>
                <a:cxn ang="0">
                  <a:pos x="562" y="60"/>
                </a:cxn>
                <a:cxn ang="0">
                  <a:pos x="593" y="60"/>
                </a:cxn>
                <a:cxn ang="0">
                  <a:pos x="562" y="30"/>
                </a:cxn>
                <a:cxn ang="0">
                  <a:pos x="593" y="0"/>
                </a:cxn>
                <a:cxn ang="0">
                  <a:pos x="620" y="0"/>
                </a:cxn>
                <a:cxn ang="0">
                  <a:pos x="650" y="30"/>
                </a:cxn>
                <a:cxn ang="0">
                  <a:pos x="650" y="60"/>
                </a:cxn>
                <a:cxn ang="0">
                  <a:pos x="680" y="60"/>
                </a:cxn>
                <a:cxn ang="0">
                  <a:pos x="680" y="87"/>
                </a:cxn>
              </a:cxnLst>
              <a:rect l="0" t="0" r="r" b="b"/>
              <a:pathLst>
                <a:path w="680" h="770">
                  <a:moveTo>
                    <a:pt x="473" y="770"/>
                  </a:moveTo>
                  <a:lnTo>
                    <a:pt x="473" y="741"/>
                  </a:lnTo>
                  <a:lnTo>
                    <a:pt x="443" y="710"/>
                  </a:lnTo>
                  <a:lnTo>
                    <a:pt x="414" y="710"/>
                  </a:lnTo>
                  <a:lnTo>
                    <a:pt x="385" y="680"/>
                  </a:lnTo>
                  <a:lnTo>
                    <a:pt x="355" y="680"/>
                  </a:lnTo>
                  <a:lnTo>
                    <a:pt x="325" y="652"/>
                  </a:lnTo>
                  <a:lnTo>
                    <a:pt x="295" y="652"/>
                  </a:lnTo>
                  <a:lnTo>
                    <a:pt x="207" y="562"/>
                  </a:lnTo>
                  <a:lnTo>
                    <a:pt x="177" y="562"/>
                  </a:lnTo>
                  <a:lnTo>
                    <a:pt x="148" y="534"/>
                  </a:lnTo>
                  <a:lnTo>
                    <a:pt x="118" y="473"/>
                  </a:lnTo>
                  <a:lnTo>
                    <a:pt x="118" y="443"/>
                  </a:lnTo>
                  <a:lnTo>
                    <a:pt x="88" y="443"/>
                  </a:lnTo>
                  <a:lnTo>
                    <a:pt x="118" y="415"/>
                  </a:lnTo>
                  <a:lnTo>
                    <a:pt x="118" y="385"/>
                  </a:lnTo>
                  <a:lnTo>
                    <a:pt x="58" y="325"/>
                  </a:lnTo>
                  <a:lnTo>
                    <a:pt x="29" y="325"/>
                  </a:lnTo>
                  <a:lnTo>
                    <a:pt x="29" y="296"/>
                  </a:lnTo>
                  <a:lnTo>
                    <a:pt x="0" y="266"/>
                  </a:lnTo>
                  <a:lnTo>
                    <a:pt x="0" y="237"/>
                  </a:lnTo>
                  <a:lnTo>
                    <a:pt x="29" y="237"/>
                  </a:lnTo>
                  <a:lnTo>
                    <a:pt x="58" y="266"/>
                  </a:lnTo>
                  <a:lnTo>
                    <a:pt x="58" y="296"/>
                  </a:lnTo>
                  <a:lnTo>
                    <a:pt x="148" y="207"/>
                  </a:lnTo>
                  <a:lnTo>
                    <a:pt x="236" y="207"/>
                  </a:lnTo>
                  <a:lnTo>
                    <a:pt x="266" y="178"/>
                  </a:lnTo>
                  <a:lnTo>
                    <a:pt x="295" y="178"/>
                  </a:lnTo>
                  <a:lnTo>
                    <a:pt x="325" y="148"/>
                  </a:lnTo>
                  <a:lnTo>
                    <a:pt x="385" y="148"/>
                  </a:lnTo>
                  <a:lnTo>
                    <a:pt x="414" y="118"/>
                  </a:lnTo>
                  <a:lnTo>
                    <a:pt x="443" y="118"/>
                  </a:lnTo>
                  <a:lnTo>
                    <a:pt x="473" y="87"/>
                  </a:lnTo>
                  <a:lnTo>
                    <a:pt x="532" y="87"/>
                  </a:lnTo>
                  <a:lnTo>
                    <a:pt x="562" y="60"/>
                  </a:lnTo>
                  <a:lnTo>
                    <a:pt x="593" y="60"/>
                  </a:lnTo>
                  <a:lnTo>
                    <a:pt x="562" y="30"/>
                  </a:lnTo>
                  <a:lnTo>
                    <a:pt x="593" y="0"/>
                  </a:lnTo>
                  <a:lnTo>
                    <a:pt x="620" y="0"/>
                  </a:lnTo>
                  <a:lnTo>
                    <a:pt x="650" y="30"/>
                  </a:lnTo>
                  <a:lnTo>
                    <a:pt x="650" y="60"/>
                  </a:lnTo>
                  <a:lnTo>
                    <a:pt x="680" y="60"/>
                  </a:lnTo>
                  <a:lnTo>
                    <a:pt x="680" y="87"/>
                  </a:lnTo>
                </a:path>
              </a:pathLst>
            </a:custGeom>
            <a:noFill/>
            <a:ln w="1588">
              <a:solidFill>
                <a:srgbClr val="000000"/>
              </a:solidFill>
              <a:prstDash val="solid"/>
              <a:round/>
              <a:headEnd/>
              <a:tailEnd/>
            </a:ln>
          </p:spPr>
          <p:txBody>
            <a:bodyPr/>
            <a:lstStyle/>
            <a:p>
              <a:endParaRPr lang="en-GB"/>
            </a:p>
          </p:txBody>
        </p:sp>
        <p:sp>
          <p:nvSpPr>
            <p:cNvPr id="19881" name="Line 425"/>
            <p:cNvSpPr>
              <a:spLocks noChangeShapeType="1"/>
            </p:cNvSpPr>
            <p:nvPr/>
          </p:nvSpPr>
          <p:spPr bwMode="auto">
            <a:xfrm flipV="1">
              <a:off x="3517" y="2445"/>
              <a:ext cx="7" cy="8"/>
            </a:xfrm>
            <a:prstGeom prst="line">
              <a:avLst/>
            </a:prstGeom>
            <a:noFill/>
            <a:ln w="1588">
              <a:solidFill>
                <a:srgbClr val="000000"/>
              </a:solidFill>
              <a:round/>
              <a:headEnd/>
              <a:tailEnd/>
            </a:ln>
          </p:spPr>
          <p:txBody>
            <a:bodyPr/>
            <a:lstStyle/>
            <a:p>
              <a:endParaRPr lang="en-GB"/>
            </a:p>
          </p:txBody>
        </p:sp>
        <p:sp>
          <p:nvSpPr>
            <p:cNvPr id="19882" name="Line 426"/>
            <p:cNvSpPr>
              <a:spLocks noChangeShapeType="1"/>
            </p:cNvSpPr>
            <p:nvPr/>
          </p:nvSpPr>
          <p:spPr bwMode="auto">
            <a:xfrm flipH="1">
              <a:off x="3509" y="2453"/>
              <a:ext cx="8" cy="7"/>
            </a:xfrm>
            <a:prstGeom prst="line">
              <a:avLst/>
            </a:prstGeom>
            <a:noFill/>
            <a:ln w="1588">
              <a:solidFill>
                <a:srgbClr val="000000"/>
              </a:solidFill>
              <a:round/>
              <a:headEnd/>
              <a:tailEnd/>
            </a:ln>
          </p:spPr>
          <p:txBody>
            <a:bodyPr/>
            <a:lstStyle/>
            <a:p>
              <a:endParaRPr lang="en-GB"/>
            </a:p>
          </p:txBody>
        </p:sp>
        <p:sp>
          <p:nvSpPr>
            <p:cNvPr id="19883" name="Line 427"/>
            <p:cNvSpPr>
              <a:spLocks noChangeShapeType="1"/>
            </p:cNvSpPr>
            <p:nvPr/>
          </p:nvSpPr>
          <p:spPr bwMode="auto">
            <a:xfrm flipV="1">
              <a:off x="3509" y="2445"/>
              <a:ext cx="15" cy="15"/>
            </a:xfrm>
            <a:prstGeom prst="line">
              <a:avLst/>
            </a:prstGeom>
            <a:noFill/>
            <a:ln w="1588">
              <a:solidFill>
                <a:srgbClr val="000000"/>
              </a:solidFill>
              <a:round/>
              <a:headEnd/>
              <a:tailEnd/>
            </a:ln>
          </p:spPr>
          <p:txBody>
            <a:bodyPr/>
            <a:lstStyle/>
            <a:p>
              <a:endParaRPr lang="en-GB"/>
            </a:p>
          </p:txBody>
        </p:sp>
        <p:sp>
          <p:nvSpPr>
            <p:cNvPr id="19884" name="Freeform 428"/>
            <p:cNvSpPr>
              <a:spLocks/>
            </p:cNvSpPr>
            <p:nvPr/>
          </p:nvSpPr>
          <p:spPr bwMode="auto">
            <a:xfrm>
              <a:off x="3517" y="2445"/>
              <a:ext cx="267" cy="119"/>
            </a:xfrm>
            <a:custGeom>
              <a:avLst/>
              <a:gdLst/>
              <a:ahLst/>
              <a:cxnLst>
                <a:cxn ang="0">
                  <a:pos x="1067" y="473"/>
                </a:cxn>
                <a:cxn ang="0">
                  <a:pos x="1067" y="443"/>
                </a:cxn>
                <a:cxn ang="0">
                  <a:pos x="1037" y="413"/>
                </a:cxn>
                <a:cxn ang="0">
                  <a:pos x="1006" y="413"/>
                </a:cxn>
                <a:cxn ang="0">
                  <a:pos x="1006" y="355"/>
                </a:cxn>
                <a:cxn ang="0">
                  <a:pos x="918" y="355"/>
                </a:cxn>
                <a:cxn ang="0">
                  <a:pos x="918" y="325"/>
                </a:cxn>
                <a:cxn ang="0">
                  <a:pos x="888" y="325"/>
                </a:cxn>
                <a:cxn ang="0">
                  <a:pos x="858" y="295"/>
                </a:cxn>
                <a:cxn ang="0">
                  <a:pos x="829" y="325"/>
                </a:cxn>
                <a:cxn ang="0">
                  <a:pos x="799" y="325"/>
                </a:cxn>
                <a:cxn ang="0">
                  <a:pos x="769" y="295"/>
                </a:cxn>
                <a:cxn ang="0">
                  <a:pos x="769" y="236"/>
                </a:cxn>
                <a:cxn ang="0">
                  <a:pos x="681" y="236"/>
                </a:cxn>
                <a:cxn ang="0">
                  <a:pos x="651" y="207"/>
                </a:cxn>
                <a:cxn ang="0">
                  <a:pos x="621" y="207"/>
                </a:cxn>
                <a:cxn ang="0">
                  <a:pos x="592" y="177"/>
                </a:cxn>
                <a:cxn ang="0">
                  <a:pos x="562" y="177"/>
                </a:cxn>
                <a:cxn ang="0">
                  <a:pos x="562" y="207"/>
                </a:cxn>
                <a:cxn ang="0">
                  <a:pos x="592" y="236"/>
                </a:cxn>
                <a:cxn ang="0">
                  <a:pos x="562" y="266"/>
                </a:cxn>
                <a:cxn ang="0">
                  <a:pos x="533" y="266"/>
                </a:cxn>
                <a:cxn ang="0">
                  <a:pos x="503" y="295"/>
                </a:cxn>
                <a:cxn ang="0">
                  <a:pos x="474" y="266"/>
                </a:cxn>
                <a:cxn ang="0">
                  <a:pos x="474" y="236"/>
                </a:cxn>
                <a:cxn ang="0">
                  <a:pos x="444" y="207"/>
                </a:cxn>
                <a:cxn ang="0">
                  <a:pos x="414" y="207"/>
                </a:cxn>
                <a:cxn ang="0">
                  <a:pos x="383" y="177"/>
                </a:cxn>
                <a:cxn ang="0">
                  <a:pos x="355" y="177"/>
                </a:cxn>
                <a:cxn ang="0">
                  <a:pos x="414" y="148"/>
                </a:cxn>
                <a:cxn ang="0">
                  <a:pos x="414" y="118"/>
                </a:cxn>
                <a:cxn ang="0">
                  <a:pos x="326" y="118"/>
                </a:cxn>
                <a:cxn ang="0">
                  <a:pos x="326" y="88"/>
                </a:cxn>
                <a:cxn ang="0">
                  <a:pos x="265" y="88"/>
                </a:cxn>
                <a:cxn ang="0">
                  <a:pos x="237" y="57"/>
                </a:cxn>
                <a:cxn ang="0">
                  <a:pos x="146" y="57"/>
                </a:cxn>
                <a:cxn ang="0">
                  <a:pos x="119" y="30"/>
                </a:cxn>
                <a:cxn ang="0">
                  <a:pos x="119" y="0"/>
                </a:cxn>
                <a:cxn ang="0">
                  <a:pos x="58" y="0"/>
                </a:cxn>
                <a:cxn ang="0">
                  <a:pos x="58" y="30"/>
                </a:cxn>
                <a:cxn ang="0">
                  <a:pos x="0" y="30"/>
                </a:cxn>
              </a:cxnLst>
              <a:rect l="0" t="0" r="r" b="b"/>
              <a:pathLst>
                <a:path w="1067" h="473">
                  <a:moveTo>
                    <a:pt x="1067" y="473"/>
                  </a:moveTo>
                  <a:lnTo>
                    <a:pt x="1067" y="443"/>
                  </a:lnTo>
                  <a:lnTo>
                    <a:pt x="1037" y="413"/>
                  </a:lnTo>
                  <a:lnTo>
                    <a:pt x="1006" y="413"/>
                  </a:lnTo>
                  <a:lnTo>
                    <a:pt x="1006" y="355"/>
                  </a:lnTo>
                  <a:lnTo>
                    <a:pt x="918" y="355"/>
                  </a:lnTo>
                  <a:lnTo>
                    <a:pt x="918" y="325"/>
                  </a:lnTo>
                  <a:lnTo>
                    <a:pt x="888" y="325"/>
                  </a:lnTo>
                  <a:lnTo>
                    <a:pt x="858" y="295"/>
                  </a:lnTo>
                  <a:lnTo>
                    <a:pt x="829" y="325"/>
                  </a:lnTo>
                  <a:lnTo>
                    <a:pt x="799" y="325"/>
                  </a:lnTo>
                  <a:lnTo>
                    <a:pt x="769" y="295"/>
                  </a:lnTo>
                  <a:lnTo>
                    <a:pt x="769" y="236"/>
                  </a:lnTo>
                  <a:lnTo>
                    <a:pt x="681" y="236"/>
                  </a:lnTo>
                  <a:lnTo>
                    <a:pt x="651" y="207"/>
                  </a:lnTo>
                  <a:lnTo>
                    <a:pt x="621" y="207"/>
                  </a:lnTo>
                  <a:lnTo>
                    <a:pt x="592" y="177"/>
                  </a:lnTo>
                  <a:lnTo>
                    <a:pt x="562" y="177"/>
                  </a:lnTo>
                  <a:lnTo>
                    <a:pt x="562" y="207"/>
                  </a:lnTo>
                  <a:lnTo>
                    <a:pt x="592" y="236"/>
                  </a:lnTo>
                  <a:lnTo>
                    <a:pt x="562" y="266"/>
                  </a:lnTo>
                  <a:lnTo>
                    <a:pt x="533" y="266"/>
                  </a:lnTo>
                  <a:lnTo>
                    <a:pt x="503" y="295"/>
                  </a:lnTo>
                  <a:lnTo>
                    <a:pt x="474" y="266"/>
                  </a:lnTo>
                  <a:lnTo>
                    <a:pt x="474" y="236"/>
                  </a:lnTo>
                  <a:lnTo>
                    <a:pt x="444" y="207"/>
                  </a:lnTo>
                  <a:lnTo>
                    <a:pt x="414" y="207"/>
                  </a:lnTo>
                  <a:lnTo>
                    <a:pt x="383" y="177"/>
                  </a:lnTo>
                  <a:lnTo>
                    <a:pt x="355" y="177"/>
                  </a:lnTo>
                  <a:lnTo>
                    <a:pt x="414" y="148"/>
                  </a:lnTo>
                  <a:lnTo>
                    <a:pt x="414" y="118"/>
                  </a:lnTo>
                  <a:lnTo>
                    <a:pt x="326" y="118"/>
                  </a:lnTo>
                  <a:lnTo>
                    <a:pt x="326" y="88"/>
                  </a:lnTo>
                  <a:lnTo>
                    <a:pt x="265" y="88"/>
                  </a:lnTo>
                  <a:lnTo>
                    <a:pt x="237" y="57"/>
                  </a:lnTo>
                  <a:lnTo>
                    <a:pt x="146" y="57"/>
                  </a:lnTo>
                  <a:lnTo>
                    <a:pt x="119" y="30"/>
                  </a:lnTo>
                  <a:lnTo>
                    <a:pt x="119" y="0"/>
                  </a:lnTo>
                  <a:lnTo>
                    <a:pt x="58" y="0"/>
                  </a:lnTo>
                  <a:lnTo>
                    <a:pt x="58" y="30"/>
                  </a:lnTo>
                  <a:lnTo>
                    <a:pt x="0" y="30"/>
                  </a:lnTo>
                </a:path>
              </a:pathLst>
            </a:custGeom>
            <a:noFill/>
            <a:ln w="1588">
              <a:solidFill>
                <a:srgbClr val="000000"/>
              </a:solidFill>
              <a:prstDash val="solid"/>
              <a:round/>
              <a:headEnd/>
              <a:tailEnd/>
            </a:ln>
          </p:spPr>
          <p:txBody>
            <a:bodyPr/>
            <a:lstStyle/>
            <a:p>
              <a:endParaRPr lang="en-GB"/>
            </a:p>
          </p:txBody>
        </p:sp>
        <p:sp>
          <p:nvSpPr>
            <p:cNvPr id="19885" name="Freeform 429"/>
            <p:cNvSpPr>
              <a:spLocks/>
            </p:cNvSpPr>
            <p:nvPr/>
          </p:nvSpPr>
          <p:spPr bwMode="auto">
            <a:xfrm>
              <a:off x="3828" y="2098"/>
              <a:ext cx="89" cy="66"/>
            </a:xfrm>
            <a:custGeom>
              <a:avLst/>
              <a:gdLst/>
              <a:ahLst/>
              <a:cxnLst>
                <a:cxn ang="0">
                  <a:pos x="355" y="0"/>
                </a:cxn>
                <a:cxn ang="0">
                  <a:pos x="326" y="0"/>
                </a:cxn>
                <a:cxn ang="0">
                  <a:pos x="326" y="89"/>
                </a:cxn>
                <a:cxn ang="0">
                  <a:pos x="297" y="119"/>
                </a:cxn>
                <a:cxn ang="0">
                  <a:pos x="237" y="119"/>
                </a:cxn>
                <a:cxn ang="0">
                  <a:pos x="237" y="89"/>
                </a:cxn>
                <a:cxn ang="0">
                  <a:pos x="30" y="89"/>
                </a:cxn>
                <a:cxn ang="0">
                  <a:pos x="0" y="119"/>
                </a:cxn>
                <a:cxn ang="0">
                  <a:pos x="30" y="149"/>
                </a:cxn>
                <a:cxn ang="0">
                  <a:pos x="30" y="177"/>
                </a:cxn>
                <a:cxn ang="0">
                  <a:pos x="119" y="177"/>
                </a:cxn>
                <a:cxn ang="0">
                  <a:pos x="88" y="208"/>
                </a:cxn>
                <a:cxn ang="0">
                  <a:pos x="30" y="208"/>
                </a:cxn>
                <a:cxn ang="0">
                  <a:pos x="30" y="238"/>
                </a:cxn>
                <a:cxn ang="0">
                  <a:pos x="0" y="265"/>
                </a:cxn>
              </a:cxnLst>
              <a:rect l="0" t="0" r="r" b="b"/>
              <a:pathLst>
                <a:path w="355" h="265">
                  <a:moveTo>
                    <a:pt x="355" y="0"/>
                  </a:moveTo>
                  <a:lnTo>
                    <a:pt x="326" y="0"/>
                  </a:lnTo>
                  <a:lnTo>
                    <a:pt x="326" y="89"/>
                  </a:lnTo>
                  <a:lnTo>
                    <a:pt x="297" y="119"/>
                  </a:lnTo>
                  <a:lnTo>
                    <a:pt x="237" y="119"/>
                  </a:lnTo>
                  <a:lnTo>
                    <a:pt x="237" y="89"/>
                  </a:lnTo>
                  <a:lnTo>
                    <a:pt x="30" y="89"/>
                  </a:lnTo>
                  <a:lnTo>
                    <a:pt x="0" y="119"/>
                  </a:lnTo>
                  <a:lnTo>
                    <a:pt x="30" y="149"/>
                  </a:lnTo>
                  <a:lnTo>
                    <a:pt x="30" y="177"/>
                  </a:lnTo>
                  <a:lnTo>
                    <a:pt x="119" y="177"/>
                  </a:lnTo>
                  <a:lnTo>
                    <a:pt x="88" y="208"/>
                  </a:lnTo>
                  <a:lnTo>
                    <a:pt x="30" y="208"/>
                  </a:lnTo>
                  <a:lnTo>
                    <a:pt x="30" y="238"/>
                  </a:lnTo>
                  <a:lnTo>
                    <a:pt x="0" y="265"/>
                  </a:lnTo>
                </a:path>
              </a:pathLst>
            </a:custGeom>
            <a:noFill/>
            <a:ln w="1588">
              <a:solidFill>
                <a:srgbClr val="000000"/>
              </a:solidFill>
              <a:prstDash val="solid"/>
              <a:round/>
              <a:headEnd/>
              <a:tailEnd/>
            </a:ln>
          </p:spPr>
          <p:txBody>
            <a:bodyPr/>
            <a:lstStyle/>
            <a:p>
              <a:endParaRPr lang="en-GB"/>
            </a:p>
          </p:txBody>
        </p:sp>
        <p:sp>
          <p:nvSpPr>
            <p:cNvPr id="19886" name="Freeform 430"/>
            <p:cNvSpPr>
              <a:spLocks/>
            </p:cNvSpPr>
            <p:nvPr/>
          </p:nvSpPr>
          <p:spPr bwMode="auto">
            <a:xfrm>
              <a:off x="3894" y="2031"/>
              <a:ext cx="23" cy="67"/>
            </a:xfrm>
            <a:custGeom>
              <a:avLst/>
              <a:gdLst/>
              <a:ahLst/>
              <a:cxnLst>
                <a:cxn ang="0">
                  <a:pos x="88" y="266"/>
                </a:cxn>
                <a:cxn ang="0">
                  <a:pos x="59" y="236"/>
                </a:cxn>
                <a:cxn ang="0">
                  <a:pos x="59" y="179"/>
                </a:cxn>
                <a:cxn ang="0">
                  <a:pos x="30" y="148"/>
                </a:cxn>
                <a:cxn ang="0">
                  <a:pos x="30" y="118"/>
                </a:cxn>
                <a:cxn ang="0">
                  <a:pos x="0" y="88"/>
                </a:cxn>
                <a:cxn ang="0">
                  <a:pos x="0" y="0"/>
                </a:cxn>
              </a:cxnLst>
              <a:rect l="0" t="0" r="r" b="b"/>
              <a:pathLst>
                <a:path w="88" h="266">
                  <a:moveTo>
                    <a:pt x="88" y="266"/>
                  </a:moveTo>
                  <a:lnTo>
                    <a:pt x="59" y="236"/>
                  </a:lnTo>
                  <a:lnTo>
                    <a:pt x="59" y="179"/>
                  </a:lnTo>
                  <a:lnTo>
                    <a:pt x="30" y="148"/>
                  </a:lnTo>
                  <a:lnTo>
                    <a:pt x="30" y="118"/>
                  </a:lnTo>
                  <a:lnTo>
                    <a:pt x="0" y="88"/>
                  </a:lnTo>
                  <a:lnTo>
                    <a:pt x="0" y="0"/>
                  </a:lnTo>
                </a:path>
              </a:pathLst>
            </a:custGeom>
            <a:noFill/>
            <a:ln w="1588">
              <a:solidFill>
                <a:srgbClr val="000000"/>
              </a:solidFill>
              <a:prstDash val="solid"/>
              <a:round/>
              <a:headEnd/>
              <a:tailEnd/>
            </a:ln>
          </p:spPr>
          <p:txBody>
            <a:bodyPr/>
            <a:lstStyle/>
            <a:p>
              <a:endParaRPr lang="en-GB"/>
            </a:p>
          </p:txBody>
        </p:sp>
        <p:sp>
          <p:nvSpPr>
            <p:cNvPr id="19887" name="Freeform 431"/>
            <p:cNvSpPr>
              <a:spLocks/>
            </p:cNvSpPr>
            <p:nvPr/>
          </p:nvSpPr>
          <p:spPr bwMode="auto">
            <a:xfrm>
              <a:off x="3828" y="2164"/>
              <a:ext cx="185" cy="7"/>
            </a:xfrm>
            <a:custGeom>
              <a:avLst/>
              <a:gdLst/>
              <a:ahLst/>
              <a:cxnLst>
                <a:cxn ang="0">
                  <a:pos x="0" y="0"/>
                </a:cxn>
                <a:cxn ang="0">
                  <a:pos x="148" y="0"/>
                </a:cxn>
                <a:cxn ang="0">
                  <a:pos x="207" y="30"/>
                </a:cxn>
                <a:cxn ang="0">
                  <a:pos x="741" y="30"/>
                </a:cxn>
              </a:cxnLst>
              <a:rect l="0" t="0" r="r" b="b"/>
              <a:pathLst>
                <a:path w="741" h="30">
                  <a:moveTo>
                    <a:pt x="0" y="0"/>
                  </a:moveTo>
                  <a:lnTo>
                    <a:pt x="148" y="0"/>
                  </a:lnTo>
                  <a:lnTo>
                    <a:pt x="207" y="30"/>
                  </a:lnTo>
                  <a:lnTo>
                    <a:pt x="741" y="30"/>
                  </a:lnTo>
                </a:path>
              </a:pathLst>
            </a:custGeom>
            <a:noFill/>
            <a:ln w="1588">
              <a:solidFill>
                <a:srgbClr val="000000"/>
              </a:solidFill>
              <a:prstDash val="solid"/>
              <a:round/>
              <a:headEnd/>
              <a:tailEnd/>
            </a:ln>
          </p:spPr>
          <p:txBody>
            <a:bodyPr/>
            <a:lstStyle/>
            <a:p>
              <a:endParaRPr lang="en-GB"/>
            </a:p>
          </p:txBody>
        </p:sp>
        <p:sp>
          <p:nvSpPr>
            <p:cNvPr id="19888" name="Freeform 432"/>
            <p:cNvSpPr>
              <a:spLocks/>
            </p:cNvSpPr>
            <p:nvPr/>
          </p:nvSpPr>
          <p:spPr bwMode="auto">
            <a:xfrm>
              <a:off x="1309" y="1224"/>
              <a:ext cx="548" cy="237"/>
            </a:xfrm>
            <a:custGeom>
              <a:avLst/>
              <a:gdLst/>
              <a:ahLst/>
              <a:cxnLst>
                <a:cxn ang="0">
                  <a:pos x="148" y="622"/>
                </a:cxn>
                <a:cxn ang="0">
                  <a:pos x="148" y="534"/>
                </a:cxn>
                <a:cxn ang="0">
                  <a:pos x="30" y="504"/>
                </a:cxn>
                <a:cxn ang="0">
                  <a:pos x="295" y="416"/>
                </a:cxn>
                <a:cxn ang="0">
                  <a:pos x="266" y="327"/>
                </a:cxn>
                <a:cxn ang="0">
                  <a:pos x="207" y="297"/>
                </a:cxn>
                <a:cxn ang="0">
                  <a:pos x="118" y="297"/>
                </a:cxn>
                <a:cxn ang="0">
                  <a:pos x="30" y="297"/>
                </a:cxn>
                <a:cxn ang="0">
                  <a:pos x="58" y="118"/>
                </a:cxn>
                <a:cxn ang="0">
                  <a:pos x="177" y="179"/>
                </a:cxn>
                <a:cxn ang="0">
                  <a:pos x="148" y="118"/>
                </a:cxn>
                <a:cxn ang="0">
                  <a:pos x="88" y="61"/>
                </a:cxn>
                <a:cxn ang="0">
                  <a:pos x="325" y="61"/>
                </a:cxn>
                <a:cxn ang="0">
                  <a:pos x="414" y="118"/>
                </a:cxn>
                <a:cxn ang="0">
                  <a:pos x="473" y="209"/>
                </a:cxn>
                <a:cxn ang="0">
                  <a:pos x="355" y="209"/>
                </a:cxn>
                <a:cxn ang="0">
                  <a:pos x="414" y="297"/>
                </a:cxn>
                <a:cxn ang="0">
                  <a:pos x="473" y="327"/>
                </a:cxn>
                <a:cxn ang="0">
                  <a:pos x="593" y="267"/>
                </a:cxn>
                <a:cxn ang="0">
                  <a:pos x="680" y="267"/>
                </a:cxn>
                <a:cxn ang="0">
                  <a:pos x="769" y="149"/>
                </a:cxn>
                <a:cxn ang="0">
                  <a:pos x="887" y="238"/>
                </a:cxn>
                <a:cxn ang="0">
                  <a:pos x="978" y="149"/>
                </a:cxn>
                <a:cxn ang="0">
                  <a:pos x="1096" y="118"/>
                </a:cxn>
                <a:cxn ang="0">
                  <a:pos x="1155" y="238"/>
                </a:cxn>
                <a:cxn ang="0">
                  <a:pos x="1155" y="90"/>
                </a:cxn>
                <a:cxn ang="0">
                  <a:pos x="1303" y="149"/>
                </a:cxn>
                <a:cxn ang="0">
                  <a:pos x="1392" y="90"/>
                </a:cxn>
                <a:cxn ang="0">
                  <a:pos x="1571" y="90"/>
                </a:cxn>
                <a:cxn ang="0">
                  <a:pos x="1599" y="0"/>
                </a:cxn>
                <a:cxn ang="0">
                  <a:pos x="1778" y="90"/>
                </a:cxn>
                <a:cxn ang="0">
                  <a:pos x="1897" y="61"/>
                </a:cxn>
                <a:cxn ang="0">
                  <a:pos x="1926" y="149"/>
                </a:cxn>
                <a:cxn ang="0">
                  <a:pos x="1926" y="209"/>
                </a:cxn>
                <a:cxn ang="0">
                  <a:pos x="2045" y="209"/>
                </a:cxn>
                <a:cxn ang="0">
                  <a:pos x="2133" y="267"/>
                </a:cxn>
                <a:cxn ang="0">
                  <a:pos x="2163" y="356"/>
                </a:cxn>
                <a:cxn ang="0">
                  <a:pos x="2192" y="416"/>
                </a:cxn>
                <a:cxn ang="0">
                  <a:pos x="2104" y="474"/>
                </a:cxn>
                <a:cxn ang="0">
                  <a:pos x="1985" y="534"/>
                </a:cxn>
                <a:cxn ang="0">
                  <a:pos x="1926" y="622"/>
                </a:cxn>
                <a:cxn ang="0">
                  <a:pos x="1717" y="652"/>
                </a:cxn>
                <a:cxn ang="0">
                  <a:pos x="1571" y="711"/>
                </a:cxn>
                <a:cxn ang="0">
                  <a:pos x="1453" y="771"/>
                </a:cxn>
                <a:cxn ang="0">
                  <a:pos x="1274" y="829"/>
                </a:cxn>
                <a:cxn ang="0">
                  <a:pos x="1067" y="890"/>
                </a:cxn>
                <a:cxn ang="0">
                  <a:pos x="800" y="947"/>
                </a:cxn>
                <a:cxn ang="0">
                  <a:pos x="504" y="890"/>
                </a:cxn>
                <a:cxn ang="0">
                  <a:pos x="473" y="829"/>
                </a:cxn>
                <a:cxn ang="0">
                  <a:pos x="386" y="801"/>
                </a:cxn>
                <a:cxn ang="0">
                  <a:pos x="295" y="801"/>
                </a:cxn>
                <a:cxn ang="0">
                  <a:pos x="58" y="771"/>
                </a:cxn>
                <a:cxn ang="0">
                  <a:pos x="237" y="711"/>
                </a:cxn>
              </a:cxnLst>
              <a:rect l="0" t="0" r="r" b="b"/>
              <a:pathLst>
                <a:path w="2192" h="947">
                  <a:moveTo>
                    <a:pt x="237" y="592"/>
                  </a:moveTo>
                  <a:lnTo>
                    <a:pt x="207" y="592"/>
                  </a:lnTo>
                  <a:lnTo>
                    <a:pt x="177" y="622"/>
                  </a:lnTo>
                  <a:lnTo>
                    <a:pt x="148" y="622"/>
                  </a:lnTo>
                  <a:lnTo>
                    <a:pt x="148" y="592"/>
                  </a:lnTo>
                  <a:lnTo>
                    <a:pt x="118" y="592"/>
                  </a:lnTo>
                  <a:lnTo>
                    <a:pt x="177" y="534"/>
                  </a:lnTo>
                  <a:lnTo>
                    <a:pt x="148" y="534"/>
                  </a:lnTo>
                  <a:lnTo>
                    <a:pt x="118" y="504"/>
                  </a:lnTo>
                  <a:lnTo>
                    <a:pt x="88" y="504"/>
                  </a:lnTo>
                  <a:lnTo>
                    <a:pt x="58" y="534"/>
                  </a:lnTo>
                  <a:lnTo>
                    <a:pt x="30" y="504"/>
                  </a:lnTo>
                  <a:lnTo>
                    <a:pt x="0" y="504"/>
                  </a:lnTo>
                  <a:lnTo>
                    <a:pt x="0" y="445"/>
                  </a:lnTo>
                  <a:lnTo>
                    <a:pt x="266" y="445"/>
                  </a:lnTo>
                  <a:lnTo>
                    <a:pt x="295" y="416"/>
                  </a:lnTo>
                  <a:lnTo>
                    <a:pt x="118" y="416"/>
                  </a:lnTo>
                  <a:lnTo>
                    <a:pt x="177" y="356"/>
                  </a:lnTo>
                  <a:lnTo>
                    <a:pt x="237" y="356"/>
                  </a:lnTo>
                  <a:lnTo>
                    <a:pt x="266" y="327"/>
                  </a:lnTo>
                  <a:lnTo>
                    <a:pt x="295" y="327"/>
                  </a:lnTo>
                  <a:lnTo>
                    <a:pt x="266" y="297"/>
                  </a:lnTo>
                  <a:lnTo>
                    <a:pt x="237" y="327"/>
                  </a:lnTo>
                  <a:lnTo>
                    <a:pt x="207" y="297"/>
                  </a:lnTo>
                  <a:lnTo>
                    <a:pt x="177" y="297"/>
                  </a:lnTo>
                  <a:lnTo>
                    <a:pt x="177" y="267"/>
                  </a:lnTo>
                  <a:lnTo>
                    <a:pt x="148" y="297"/>
                  </a:lnTo>
                  <a:lnTo>
                    <a:pt x="118" y="297"/>
                  </a:lnTo>
                  <a:lnTo>
                    <a:pt x="88" y="267"/>
                  </a:lnTo>
                  <a:lnTo>
                    <a:pt x="88" y="297"/>
                  </a:lnTo>
                  <a:lnTo>
                    <a:pt x="58" y="267"/>
                  </a:lnTo>
                  <a:lnTo>
                    <a:pt x="30" y="297"/>
                  </a:lnTo>
                  <a:lnTo>
                    <a:pt x="0" y="267"/>
                  </a:lnTo>
                  <a:lnTo>
                    <a:pt x="0" y="90"/>
                  </a:lnTo>
                  <a:lnTo>
                    <a:pt x="30" y="90"/>
                  </a:lnTo>
                  <a:lnTo>
                    <a:pt x="58" y="118"/>
                  </a:lnTo>
                  <a:lnTo>
                    <a:pt x="88" y="118"/>
                  </a:lnTo>
                  <a:lnTo>
                    <a:pt x="88" y="149"/>
                  </a:lnTo>
                  <a:lnTo>
                    <a:pt x="148" y="149"/>
                  </a:lnTo>
                  <a:lnTo>
                    <a:pt x="177" y="179"/>
                  </a:lnTo>
                  <a:lnTo>
                    <a:pt x="207" y="179"/>
                  </a:lnTo>
                  <a:lnTo>
                    <a:pt x="207" y="149"/>
                  </a:lnTo>
                  <a:lnTo>
                    <a:pt x="177" y="118"/>
                  </a:lnTo>
                  <a:lnTo>
                    <a:pt x="148" y="118"/>
                  </a:lnTo>
                  <a:lnTo>
                    <a:pt x="118" y="90"/>
                  </a:lnTo>
                  <a:lnTo>
                    <a:pt x="207" y="90"/>
                  </a:lnTo>
                  <a:lnTo>
                    <a:pt x="177" y="61"/>
                  </a:lnTo>
                  <a:lnTo>
                    <a:pt x="88" y="61"/>
                  </a:lnTo>
                  <a:lnTo>
                    <a:pt x="88" y="31"/>
                  </a:lnTo>
                  <a:lnTo>
                    <a:pt x="266" y="31"/>
                  </a:lnTo>
                  <a:lnTo>
                    <a:pt x="295" y="61"/>
                  </a:lnTo>
                  <a:lnTo>
                    <a:pt x="325" y="61"/>
                  </a:lnTo>
                  <a:lnTo>
                    <a:pt x="355" y="90"/>
                  </a:lnTo>
                  <a:lnTo>
                    <a:pt x="386" y="90"/>
                  </a:lnTo>
                  <a:lnTo>
                    <a:pt x="386" y="118"/>
                  </a:lnTo>
                  <a:lnTo>
                    <a:pt x="414" y="118"/>
                  </a:lnTo>
                  <a:lnTo>
                    <a:pt x="444" y="149"/>
                  </a:lnTo>
                  <a:lnTo>
                    <a:pt x="414" y="179"/>
                  </a:lnTo>
                  <a:lnTo>
                    <a:pt x="444" y="179"/>
                  </a:lnTo>
                  <a:lnTo>
                    <a:pt x="473" y="209"/>
                  </a:lnTo>
                  <a:lnTo>
                    <a:pt x="444" y="209"/>
                  </a:lnTo>
                  <a:lnTo>
                    <a:pt x="414" y="238"/>
                  </a:lnTo>
                  <a:lnTo>
                    <a:pt x="386" y="238"/>
                  </a:lnTo>
                  <a:lnTo>
                    <a:pt x="355" y="209"/>
                  </a:lnTo>
                  <a:lnTo>
                    <a:pt x="355" y="238"/>
                  </a:lnTo>
                  <a:lnTo>
                    <a:pt x="386" y="267"/>
                  </a:lnTo>
                  <a:lnTo>
                    <a:pt x="414" y="267"/>
                  </a:lnTo>
                  <a:lnTo>
                    <a:pt x="414" y="297"/>
                  </a:lnTo>
                  <a:lnTo>
                    <a:pt x="444" y="327"/>
                  </a:lnTo>
                  <a:lnTo>
                    <a:pt x="444" y="386"/>
                  </a:lnTo>
                  <a:lnTo>
                    <a:pt x="473" y="416"/>
                  </a:lnTo>
                  <a:lnTo>
                    <a:pt x="473" y="327"/>
                  </a:lnTo>
                  <a:lnTo>
                    <a:pt x="504" y="356"/>
                  </a:lnTo>
                  <a:lnTo>
                    <a:pt x="504" y="327"/>
                  </a:lnTo>
                  <a:lnTo>
                    <a:pt x="593" y="238"/>
                  </a:lnTo>
                  <a:lnTo>
                    <a:pt x="593" y="267"/>
                  </a:lnTo>
                  <a:lnTo>
                    <a:pt x="623" y="297"/>
                  </a:lnTo>
                  <a:lnTo>
                    <a:pt x="623" y="267"/>
                  </a:lnTo>
                  <a:lnTo>
                    <a:pt x="651" y="297"/>
                  </a:lnTo>
                  <a:lnTo>
                    <a:pt x="680" y="267"/>
                  </a:lnTo>
                  <a:lnTo>
                    <a:pt x="680" y="149"/>
                  </a:lnTo>
                  <a:lnTo>
                    <a:pt x="711" y="118"/>
                  </a:lnTo>
                  <a:lnTo>
                    <a:pt x="741" y="118"/>
                  </a:lnTo>
                  <a:lnTo>
                    <a:pt x="769" y="149"/>
                  </a:lnTo>
                  <a:lnTo>
                    <a:pt x="769" y="179"/>
                  </a:lnTo>
                  <a:lnTo>
                    <a:pt x="800" y="179"/>
                  </a:lnTo>
                  <a:lnTo>
                    <a:pt x="860" y="238"/>
                  </a:lnTo>
                  <a:lnTo>
                    <a:pt x="887" y="238"/>
                  </a:lnTo>
                  <a:lnTo>
                    <a:pt x="887" y="149"/>
                  </a:lnTo>
                  <a:lnTo>
                    <a:pt x="918" y="118"/>
                  </a:lnTo>
                  <a:lnTo>
                    <a:pt x="948" y="118"/>
                  </a:lnTo>
                  <a:lnTo>
                    <a:pt x="978" y="149"/>
                  </a:lnTo>
                  <a:lnTo>
                    <a:pt x="1007" y="118"/>
                  </a:lnTo>
                  <a:lnTo>
                    <a:pt x="1007" y="90"/>
                  </a:lnTo>
                  <a:lnTo>
                    <a:pt x="1067" y="90"/>
                  </a:lnTo>
                  <a:lnTo>
                    <a:pt x="1096" y="118"/>
                  </a:lnTo>
                  <a:lnTo>
                    <a:pt x="1096" y="149"/>
                  </a:lnTo>
                  <a:lnTo>
                    <a:pt x="1125" y="179"/>
                  </a:lnTo>
                  <a:lnTo>
                    <a:pt x="1155" y="179"/>
                  </a:lnTo>
                  <a:lnTo>
                    <a:pt x="1155" y="238"/>
                  </a:lnTo>
                  <a:lnTo>
                    <a:pt x="1185" y="267"/>
                  </a:lnTo>
                  <a:lnTo>
                    <a:pt x="1185" y="179"/>
                  </a:lnTo>
                  <a:lnTo>
                    <a:pt x="1155" y="149"/>
                  </a:lnTo>
                  <a:lnTo>
                    <a:pt x="1155" y="90"/>
                  </a:lnTo>
                  <a:lnTo>
                    <a:pt x="1185" y="90"/>
                  </a:lnTo>
                  <a:lnTo>
                    <a:pt x="1215" y="118"/>
                  </a:lnTo>
                  <a:lnTo>
                    <a:pt x="1303" y="118"/>
                  </a:lnTo>
                  <a:lnTo>
                    <a:pt x="1303" y="149"/>
                  </a:lnTo>
                  <a:lnTo>
                    <a:pt x="1333" y="179"/>
                  </a:lnTo>
                  <a:lnTo>
                    <a:pt x="1362" y="149"/>
                  </a:lnTo>
                  <a:lnTo>
                    <a:pt x="1362" y="118"/>
                  </a:lnTo>
                  <a:lnTo>
                    <a:pt x="1392" y="90"/>
                  </a:lnTo>
                  <a:lnTo>
                    <a:pt x="1453" y="90"/>
                  </a:lnTo>
                  <a:lnTo>
                    <a:pt x="1481" y="118"/>
                  </a:lnTo>
                  <a:lnTo>
                    <a:pt x="1541" y="118"/>
                  </a:lnTo>
                  <a:lnTo>
                    <a:pt x="1571" y="90"/>
                  </a:lnTo>
                  <a:lnTo>
                    <a:pt x="1599" y="90"/>
                  </a:lnTo>
                  <a:lnTo>
                    <a:pt x="1599" y="61"/>
                  </a:lnTo>
                  <a:lnTo>
                    <a:pt x="1571" y="31"/>
                  </a:lnTo>
                  <a:lnTo>
                    <a:pt x="1599" y="0"/>
                  </a:lnTo>
                  <a:lnTo>
                    <a:pt x="1717" y="0"/>
                  </a:lnTo>
                  <a:lnTo>
                    <a:pt x="1748" y="31"/>
                  </a:lnTo>
                  <a:lnTo>
                    <a:pt x="1748" y="61"/>
                  </a:lnTo>
                  <a:lnTo>
                    <a:pt x="1778" y="90"/>
                  </a:lnTo>
                  <a:lnTo>
                    <a:pt x="1808" y="90"/>
                  </a:lnTo>
                  <a:lnTo>
                    <a:pt x="1836" y="118"/>
                  </a:lnTo>
                  <a:lnTo>
                    <a:pt x="1836" y="90"/>
                  </a:lnTo>
                  <a:lnTo>
                    <a:pt x="1897" y="61"/>
                  </a:lnTo>
                  <a:lnTo>
                    <a:pt x="1926" y="61"/>
                  </a:lnTo>
                  <a:lnTo>
                    <a:pt x="1926" y="118"/>
                  </a:lnTo>
                  <a:lnTo>
                    <a:pt x="1897" y="118"/>
                  </a:lnTo>
                  <a:lnTo>
                    <a:pt x="1926" y="149"/>
                  </a:lnTo>
                  <a:lnTo>
                    <a:pt x="1985" y="149"/>
                  </a:lnTo>
                  <a:lnTo>
                    <a:pt x="1985" y="179"/>
                  </a:lnTo>
                  <a:lnTo>
                    <a:pt x="1955" y="179"/>
                  </a:lnTo>
                  <a:lnTo>
                    <a:pt x="1926" y="209"/>
                  </a:lnTo>
                  <a:lnTo>
                    <a:pt x="1926" y="238"/>
                  </a:lnTo>
                  <a:lnTo>
                    <a:pt x="1985" y="238"/>
                  </a:lnTo>
                  <a:lnTo>
                    <a:pt x="2015" y="209"/>
                  </a:lnTo>
                  <a:lnTo>
                    <a:pt x="2045" y="209"/>
                  </a:lnTo>
                  <a:lnTo>
                    <a:pt x="2045" y="238"/>
                  </a:lnTo>
                  <a:lnTo>
                    <a:pt x="1985" y="297"/>
                  </a:lnTo>
                  <a:lnTo>
                    <a:pt x="2045" y="267"/>
                  </a:lnTo>
                  <a:lnTo>
                    <a:pt x="2133" y="267"/>
                  </a:lnTo>
                  <a:lnTo>
                    <a:pt x="2163" y="297"/>
                  </a:lnTo>
                  <a:lnTo>
                    <a:pt x="2192" y="297"/>
                  </a:lnTo>
                  <a:lnTo>
                    <a:pt x="2192" y="327"/>
                  </a:lnTo>
                  <a:lnTo>
                    <a:pt x="2163" y="356"/>
                  </a:lnTo>
                  <a:lnTo>
                    <a:pt x="2192" y="356"/>
                  </a:lnTo>
                  <a:lnTo>
                    <a:pt x="2192" y="386"/>
                  </a:lnTo>
                  <a:lnTo>
                    <a:pt x="2163" y="386"/>
                  </a:lnTo>
                  <a:lnTo>
                    <a:pt x="2192" y="416"/>
                  </a:lnTo>
                  <a:lnTo>
                    <a:pt x="2192" y="445"/>
                  </a:lnTo>
                  <a:lnTo>
                    <a:pt x="2074" y="445"/>
                  </a:lnTo>
                  <a:lnTo>
                    <a:pt x="2133" y="474"/>
                  </a:lnTo>
                  <a:lnTo>
                    <a:pt x="2104" y="474"/>
                  </a:lnTo>
                  <a:lnTo>
                    <a:pt x="2074" y="504"/>
                  </a:lnTo>
                  <a:lnTo>
                    <a:pt x="2045" y="504"/>
                  </a:lnTo>
                  <a:lnTo>
                    <a:pt x="2015" y="534"/>
                  </a:lnTo>
                  <a:lnTo>
                    <a:pt x="1985" y="534"/>
                  </a:lnTo>
                  <a:lnTo>
                    <a:pt x="1955" y="565"/>
                  </a:lnTo>
                  <a:lnTo>
                    <a:pt x="1926" y="565"/>
                  </a:lnTo>
                  <a:lnTo>
                    <a:pt x="1955" y="592"/>
                  </a:lnTo>
                  <a:lnTo>
                    <a:pt x="1926" y="622"/>
                  </a:lnTo>
                  <a:lnTo>
                    <a:pt x="1867" y="622"/>
                  </a:lnTo>
                  <a:lnTo>
                    <a:pt x="1808" y="683"/>
                  </a:lnTo>
                  <a:lnTo>
                    <a:pt x="1778" y="652"/>
                  </a:lnTo>
                  <a:lnTo>
                    <a:pt x="1717" y="652"/>
                  </a:lnTo>
                  <a:lnTo>
                    <a:pt x="1690" y="683"/>
                  </a:lnTo>
                  <a:lnTo>
                    <a:pt x="1629" y="683"/>
                  </a:lnTo>
                  <a:lnTo>
                    <a:pt x="1599" y="711"/>
                  </a:lnTo>
                  <a:lnTo>
                    <a:pt x="1571" y="711"/>
                  </a:lnTo>
                  <a:lnTo>
                    <a:pt x="1541" y="741"/>
                  </a:lnTo>
                  <a:lnTo>
                    <a:pt x="1481" y="741"/>
                  </a:lnTo>
                  <a:lnTo>
                    <a:pt x="1481" y="771"/>
                  </a:lnTo>
                  <a:lnTo>
                    <a:pt x="1453" y="771"/>
                  </a:lnTo>
                  <a:lnTo>
                    <a:pt x="1422" y="801"/>
                  </a:lnTo>
                  <a:lnTo>
                    <a:pt x="1333" y="801"/>
                  </a:lnTo>
                  <a:lnTo>
                    <a:pt x="1333" y="771"/>
                  </a:lnTo>
                  <a:lnTo>
                    <a:pt x="1274" y="829"/>
                  </a:lnTo>
                  <a:lnTo>
                    <a:pt x="1096" y="829"/>
                  </a:lnTo>
                  <a:lnTo>
                    <a:pt x="1067" y="859"/>
                  </a:lnTo>
                  <a:lnTo>
                    <a:pt x="1096" y="890"/>
                  </a:lnTo>
                  <a:lnTo>
                    <a:pt x="1067" y="890"/>
                  </a:lnTo>
                  <a:lnTo>
                    <a:pt x="1037" y="920"/>
                  </a:lnTo>
                  <a:lnTo>
                    <a:pt x="918" y="920"/>
                  </a:lnTo>
                  <a:lnTo>
                    <a:pt x="887" y="947"/>
                  </a:lnTo>
                  <a:lnTo>
                    <a:pt x="800" y="947"/>
                  </a:lnTo>
                  <a:lnTo>
                    <a:pt x="769" y="920"/>
                  </a:lnTo>
                  <a:lnTo>
                    <a:pt x="680" y="920"/>
                  </a:lnTo>
                  <a:lnTo>
                    <a:pt x="651" y="890"/>
                  </a:lnTo>
                  <a:lnTo>
                    <a:pt x="504" y="890"/>
                  </a:lnTo>
                  <a:lnTo>
                    <a:pt x="504" y="859"/>
                  </a:lnTo>
                  <a:lnTo>
                    <a:pt x="532" y="829"/>
                  </a:lnTo>
                  <a:lnTo>
                    <a:pt x="504" y="801"/>
                  </a:lnTo>
                  <a:lnTo>
                    <a:pt x="473" y="829"/>
                  </a:lnTo>
                  <a:lnTo>
                    <a:pt x="444" y="829"/>
                  </a:lnTo>
                  <a:lnTo>
                    <a:pt x="444" y="801"/>
                  </a:lnTo>
                  <a:lnTo>
                    <a:pt x="414" y="829"/>
                  </a:lnTo>
                  <a:lnTo>
                    <a:pt x="386" y="801"/>
                  </a:lnTo>
                  <a:lnTo>
                    <a:pt x="355" y="801"/>
                  </a:lnTo>
                  <a:lnTo>
                    <a:pt x="386" y="771"/>
                  </a:lnTo>
                  <a:lnTo>
                    <a:pt x="325" y="771"/>
                  </a:lnTo>
                  <a:lnTo>
                    <a:pt x="295" y="801"/>
                  </a:lnTo>
                  <a:lnTo>
                    <a:pt x="0" y="801"/>
                  </a:lnTo>
                  <a:lnTo>
                    <a:pt x="0" y="741"/>
                  </a:lnTo>
                  <a:lnTo>
                    <a:pt x="30" y="741"/>
                  </a:lnTo>
                  <a:lnTo>
                    <a:pt x="58" y="771"/>
                  </a:lnTo>
                  <a:lnTo>
                    <a:pt x="88" y="741"/>
                  </a:lnTo>
                  <a:lnTo>
                    <a:pt x="177" y="741"/>
                  </a:lnTo>
                  <a:lnTo>
                    <a:pt x="177" y="711"/>
                  </a:lnTo>
                  <a:lnTo>
                    <a:pt x="237" y="711"/>
                  </a:lnTo>
                  <a:lnTo>
                    <a:pt x="207" y="683"/>
                  </a:lnTo>
                  <a:lnTo>
                    <a:pt x="237" y="652"/>
                  </a:lnTo>
                </a:path>
              </a:pathLst>
            </a:custGeom>
            <a:noFill/>
            <a:ln w="1588">
              <a:solidFill>
                <a:srgbClr val="000000"/>
              </a:solidFill>
              <a:prstDash val="solid"/>
              <a:round/>
              <a:headEnd/>
              <a:tailEnd/>
            </a:ln>
          </p:spPr>
          <p:txBody>
            <a:bodyPr/>
            <a:lstStyle/>
            <a:p>
              <a:endParaRPr lang="en-GB"/>
            </a:p>
          </p:txBody>
        </p:sp>
        <p:sp>
          <p:nvSpPr>
            <p:cNvPr id="19889" name="Freeform 433"/>
            <p:cNvSpPr>
              <a:spLocks/>
            </p:cNvSpPr>
            <p:nvPr/>
          </p:nvSpPr>
          <p:spPr bwMode="auto">
            <a:xfrm>
              <a:off x="2183" y="1543"/>
              <a:ext cx="30" cy="22"/>
            </a:xfrm>
            <a:custGeom>
              <a:avLst/>
              <a:gdLst/>
              <a:ahLst/>
              <a:cxnLst>
                <a:cxn ang="0">
                  <a:pos x="88" y="89"/>
                </a:cxn>
                <a:cxn ang="0">
                  <a:pos x="61" y="59"/>
                </a:cxn>
                <a:cxn ang="0">
                  <a:pos x="30" y="89"/>
                </a:cxn>
                <a:cxn ang="0">
                  <a:pos x="0" y="89"/>
                </a:cxn>
                <a:cxn ang="0">
                  <a:pos x="0" y="59"/>
                </a:cxn>
                <a:cxn ang="0">
                  <a:pos x="30" y="59"/>
                </a:cxn>
                <a:cxn ang="0">
                  <a:pos x="30" y="0"/>
                </a:cxn>
                <a:cxn ang="0">
                  <a:pos x="88" y="0"/>
                </a:cxn>
                <a:cxn ang="0">
                  <a:pos x="118" y="30"/>
                </a:cxn>
                <a:cxn ang="0">
                  <a:pos x="118" y="59"/>
                </a:cxn>
                <a:cxn ang="0">
                  <a:pos x="88" y="59"/>
                </a:cxn>
                <a:cxn ang="0">
                  <a:pos x="88" y="89"/>
                </a:cxn>
              </a:cxnLst>
              <a:rect l="0" t="0" r="r" b="b"/>
              <a:pathLst>
                <a:path w="118" h="89">
                  <a:moveTo>
                    <a:pt x="88" y="89"/>
                  </a:moveTo>
                  <a:lnTo>
                    <a:pt x="61" y="59"/>
                  </a:lnTo>
                  <a:lnTo>
                    <a:pt x="30" y="89"/>
                  </a:lnTo>
                  <a:lnTo>
                    <a:pt x="0" y="89"/>
                  </a:lnTo>
                  <a:lnTo>
                    <a:pt x="0" y="59"/>
                  </a:lnTo>
                  <a:lnTo>
                    <a:pt x="30" y="59"/>
                  </a:lnTo>
                  <a:lnTo>
                    <a:pt x="30" y="0"/>
                  </a:lnTo>
                  <a:lnTo>
                    <a:pt x="88" y="0"/>
                  </a:lnTo>
                  <a:lnTo>
                    <a:pt x="118" y="30"/>
                  </a:lnTo>
                  <a:lnTo>
                    <a:pt x="118" y="59"/>
                  </a:lnTo>
                  <a:lnTo>
                    <a:pt x="88" y="59"/>
                  </a:lnTo>
                  <a:lnTo>
                    <a:pt x="88" y="89"/>
                  </a:lnTo>
                </a:path>
              </a:pathLst>
            </a:custGeom>
            <a:noFill/>
            <a:ln w="1588">
              <a:solidFill>
                <a:srgbClr val="000000"/>
              </a:solidFill>
              <a:prstDash val="solid"/>
              <a:round/>
              <a:headEnd/>
              <a:tailEnd/>
            </a:ln>
          </p:spPr>
          <p:txBody>
            <a:bodyPr/>
            <a:lstStyle/>
            <a:p>
              <a:endParaRPr lang="en-GB"/>
            </a:p>
          </p:txBody>
        </p:sp>
        <p:sp>
          <p:nvSpPr>
            <p:cNvPr id="19890" name="Freeform 434"/>
            <p:cNvSpPr>
              <a:spLocks/>
            </p:cNvSpPr>
            <p:nvPr/>
          </p:nvSpPr>
          <p:spPr bwMode="auto">
            <a:xfrm>
              <a:off x="2205" y="1565"/>
              <a:ext cx="8" cy="7"/>
            </a:xfrm>
            <a:custGeom>
              <a:avLst/>
              <a:gdLst/>
              <a:ahLst/>
              <a:cxnLst>
                <a:cxn ang="0">
                  <a:pos x="0" y="0"/>
                </a:cxn>
                <a:cxn ang="0">
                  <a:pos x="30" y="0"/>
                </a:cxn>
                <a:cxn ang="0">
                  <a:pos x="30" y="30"/>
                </a:cxn>
                <a:cxn ang="0">
                  <a:pos x="0" y="0"/>
                </a:cxn>
              </a:cxnLst>
              <a:rect l="0" t="0" r="r" b="b"/>
              <a:pathLst>
                <a:path w="30" h="30">
                  <a:moveTo>
                    <a:pt x="0" y="0"/>
                  </a:moveTo>
                  <a:lnTo>
                    <a:pt x="30" y="0"/>
                  </a:lnTo>
                  <a:lnTo>
                    <a:pt x="30" y="30"/>
                  </a:lnTo>
                  <a:lnTo>
                    <a:pt x="0" y="0"/>
                  </a:lnTo>
                </a:path>
              </a:pathLst>
            </a:custGeom>
            <a:noFill/>
            <a:ln w="1588">
              <a:solidFill>
                <a:srgbClr val="000000"/>
              </a:solidFill>
              <a:prstDash val="solid"/>
              <a:round/>
              <a:headEnd/>
              <a:tailEnd/>
            </a:ln>
          </p:spPr>
          <p:txBody>
            <a:bodyPr/>
            <a:lstStyle/>
            <a:p>
              <a:endParaRPr lang="en-GB"/>
            </a:p>
          </p:txBody>
        </p:sp>
        <p:sp>
          <p:nvSpPr>
            <p:cNvPr id="19891" name="Freeform 435"/>
            <p:cNvSpPr>
              <a:spLocks/>
            </p:cNvSpPr>
            <p:nvPr/>
          </p:nvSpPr>
          <p:spPr bwMode="auto">
            <a:xfrm>
              <a:off x="1376" y="1365"/>
              <a:ext cx="7" cy="7"/>
            </a:xfrm>
            <a:custGeom>
              <a:avLst/>
              <a:gdLst/>
              <a:ahLst/>
              <a:cxnLst>
                <a:cxn ang="0">
                  <a:pos x="0" y="0"/>
                </a:cxn>
                <a:cxn ang="0">
                  <a:pos x="29" y="27"/>
                </a:cxn>
                <a:cxn ang="0">
                  <a:pos x="29" y="0"/>
                </a:cxn>
                <a:cxn ang="0">
                  <a:pos x="0" y="0"/>
                </a:cxn>
              </a:cxnLst>
              <a:rect l="0" t="0" r="r" b="b"/>
              <a:pathLst>
                <a:path w="29" h="27">
                  <a:moveTo>
                    <a:pt x="0" y="0"/>
                  </a:moveTo>
                  <a:lnTo>
                    <a:pt x="29" y="27"/>
                  </a:lnTo>
                  <a:lnTo>
                    <a:pt x="29" y="0"/>
                  </a:lnTo>
                  <a:lnTo>
                    <a:pt x="0" y="0"/>
                  </a:lnTo>
                </a:path>
              </a:pathLst>
            </a:custGeom>
            <a:noFill/>
            <a:ln w="1588">
              <a:solidFill>
                <a:srgbClr val="000000"/>
              </a:solidFill>
              <a:prstDash val="solid"/>
              <a:round/>
              <a:headEnd/>
              <a:tailEnd/>
            </a:ln>
          </p:spPr>
          <p:txBody>
            <a:bodyPr/>
            <a:lstStyle/>
            <a:p>
              <a:endParaRPr lang="en-GB"/>
            </a:p>
          </p:txBody>
        </p:sp>
        <p:sp>
          <p:nvSpPr>
            <p:cNvPr id="19892" name="Line 436"/>
            <p:cNvSpPr>
              <a:spLocks noChangeShapeType="1"/>
            </p:cNvSpPr>
            <p:nvPr/>
          </p:nvSpPr>
          <p:spPr bwMode="auto">
            <a:xfrm flipH="1">
              <a:off x="1368" y="1365"/>
              <a:ext cx="8" cy="7"/>
            </a:xfrm>
            <a:prstGeom prst="line">
              <a:avLst/>
            </a:prstGeom>
            <a:noFill/>
            <a:ln w="1588">
              <a:solidFill>
                <a:srgbClr val="000000"/>
              </a:solidFill>
              <a:round/>
              <a:headEnd/>
              <a:tailEnd/>
            </a:ln>
          </p:spPr>
          <p:txBody>
            <a:bodyPr/>
            <a:lstStyle/>
            <a:p>
              <a:endParaRPr lang="en-GB"/>
            </a:p>
          </p:txBody>
        </p:sp>
        <p:sp>
          <p:nvSpPr>
            <p:cNvPr id="19893" name="Freeform 437"/>
            <p:cNvSpPr>
              <a:spLocks/>
            </p:cNvSpPr>
            <p:nvPr/>
          </p:nvSpPr>
          <p:spPr bwMode="auto">
            <a:xfrm>
              <a:off x="1368" y="1365"/>
              <a:ext cx="8" cy="7"/>
            </a:xfrm>
            <a:custGeom>
              <a:avLst/>
              <a:gdLst/>
              <a:ahLst/>
              <a:cxnLst>
                <a:cxn ang="0">
                  <a:pos x="0" y="27"/>
                </a:cxn>
                <a:cxn ang="0">
                  <a:pos x="29" y="27"/>
                </a:cxn>
                <a:cxn ang="0">
                  <a:pos x="29" y="0"/>
                </a:cxn>
              </a:cxnLst>
              <a:rect l="0" t="0" r="r" b="b"/>
              <a:pathLst>
                <a:path w="29" h="27">
                  <a:moveTo>
                    <a:pt x="0" y="27"/>
                  </a:moveTo>
                  <a:lnTo>
                    <a:pt x="29" y="27"/>
                  </a:lnTo>
                  <a:lnTo>
                    <a:pt x="29" y="0"/>
                  </a:lnTo>
                </a:path>
              </a:pathLst>
            </a:custGeom>
            <a:noFill/>
            <a:ln w="1588">
              <a:solidFill>
                <a:srgbClr val="000000"/>
              </a:solidFill>
              <a:prstDash val="solid"/>
              <a:round/>
              <a:headEnd/>
              <a:tailEnd/>
            </a:ln>
          </p:spPr>
          <p:txBody>
            <a:bodyPr/>
            <a:lstStyle/>
            <a:p>
              <a:endParaRPr lang="en-GB"/>
            </a:p>
          </p:txBody>
        </p:sp>
        <p:sp>
          <p:nvSpPr>
            <p:cNvPr id="19894" name="Freeform 438"/>
            <p:cNvSpPr>
              <a:spLocks/>
            </p:cNvSpPr>
            <p:nvPr/>
          </p:nvSpPr>
          <p:spPr bwMode="auto">
            <a:xfrm>
              <a:off x="1361" y="1372"/>
              <a:ext cx="7" cy="15"/>
            </a:xfrm>
            <a:custGeom>
              <a:avLst/>
              <a:gdLst/>
              <a:ahLst/>
              <a:cxnLst>
                <a:cxn ang="0">
                  <a:pos x="30" y="60"/>
                </a:cxn>
                <a:cxn ang="0">
                  <a:pos x="0" y="60"/>
                </a:cxn>
                <a:cxn ang="0">
                  <a:pos x="0" y="30"/>
                </a:cxn>
                <a:cxn ang="0">
                  <a:pos x="30" y="0"/>
                </a:cxn>
              </a:cxnLst>
              <a:rect l="0" t="0" r="r" b="b"/>
              <a:pathLst>
                <a:path w="30" h="60">
                  <a:moveTo>
                    <a:pt x="30" y="60"/>
                  </a:moveTo>
                  <a:lnTo>
                    <a:pt x="0" y="60"/>
                  </a:lnTo>
                  <a:lnTo>
                    <a:pt x="0" y="30"/>
                  </a:lnTo>
                  <a:lnTo>
                    <a:pt x="30" y="0"/>
                  </a:lnTo>
                </a:path>
              </a:pathLst>
            </a:custGeom>
            <a:noFill/>
            <a:ln w="1588">
              <a:solidFill>
                <a:srgbClr val="000000"/>
              </a:solidFill>
              <a:prstDash val="solid"/>
              <a:round/>
              <a:headEnd/>
              <a:tailEnd/>
            </a:ln>
          </p:spPr>
          <p:txBody>
            <a:bodyPr/>
            <a:lstStyle/>
            <a:p>
              <a:endParaRPr lang="en-GB"/>
            </a:p>
          </p:txBody>
        </p:sp>
        <p:sp>
          <p:nvSpPr>
            <p:cNvPr id="19895" name="Freeform 439"/>
            <p:cNvSpPr>
              <a:spLocks/>
            </p:cNvSpPr>
            <p:nvPr/>
          </p:nvSpPr>
          <p:spPr bwMode="auto">
            <a:xfrm>
              <a:off x="1368" y="1380"/>
              <a:ext cx="15" cy="7"/>
            </a:xfrm>
            <a:custGeom>
              <a:avLst/>
              <a:gdLst/>
              <a:ahLst/>
              <a:cxnLst>
                <a:cxn ang="0">
                  <a:pos x="0" y="30"/>
                </a:cxn>
                <a:cxn ang="0">
                  <a:pos x="58" y="30"/>
                </a:cxn>
                <a:cxn ang="0">
                  <a:pos x="29" y="0"/>
                </a:cxn>
                <a:cxn ang="0">
                  <a:pos x="0" y="30"/>
                </a:cxn>
              </a:cxnLst>
              <a:rect l="0" t="0" r="r" b="b"/>
              <a:pathLst>
                <a:path w="58" h="30">
                  <a:moveTo>
                    <a:pt x="0" y="30"/>
                  </a:moveTo>
                  <a:lnTo>
                    <a:pt x="58" y="30"/>
                  </a:lnTo>
                  <a:lnTo>
                    <a:pt x="29" y="0"/>
                  </a:lnTo>
                  <a:lnTo>
                    <a:pt x="0" y="30"/>
                  </a:lnTo>
                </a:path>
              </a:pathLst>
            </a:custGeom>
            <a:noFill/>
            <a:ln w="1588">
              <a:solidFill>
                <a:srgbClr val="000000"/>
              </a:solidFill>
              <a:prstDash val="solid"/>
              <a:round/>
              <a:headEnd/>
              <a:tailEnd/>
            </a:ln>
          </p:spPr>
          <p:txBody>
            <a:bodyPr/>
            <a:lstStyle/>
            <a:p>
              <a:endParaRPr lang="en-GB"/>
            </a:p>
          </p:txBody>
        </p:sp>
        <p:sp>
          <p:nvSpPr>
            <p:cNvPr id="19896" name="Freeform 440"/>
            <p:cNvSpPr>
              <a:spLocks/>
            </p:cNvSpPr>
            <p:nvPr/>
          </p:nvSpPr>
          <p:spPr bwMode="auto">
            <a:xfrm>
              <a:off x="2390" y="1787"/>
              <a:ext cx="23" cy="22"/>
            </a:xfrm>
            <a:custGeom>
              <a:avLst/>
              <a:gdLst/>
              <a:ahLst/>
              <a:cxnLst>
                <a:cxn ang="0">
                  <a:pos x="88" y="59"/>
                </a:cxn>
                <a:cxn ang="0">
                  <a:pos x="60" y="89"/>
                </a:cxn>
                <a:cxn ang="0">
                  <a:pos x="0" y="29"/>
                </a:cxn>
                <a:cxn ang="0">
                  <a:pos x="30" y="0"/>
                </a:cxn>
                <a:cxn ang="0">
                  <a:pos x="60" y="0"/>
                </a:cxn>
                <a:cxn ang="0">
                  <a:pos x="60" y="29"/>
                </a:cxn>
                <a:cxn ang="0">
                  <a:pos x="88" y="59"/>
                </a:cxn>
              </a:cxnLst>
              <a:rect l="0" t="0" r="r" b="b"/>
              <a:pathLst>
                <a:path w="88" h="89">
                  <a:moveTo>
                    <a:pt x="88" y="59"/>
                  </a:moveTo>
                  <a:lnTo>
                    <a:pt x="60" y="89"/>
                  </a:lnTo>
                  <a:lnTo>
                    <a:pt x="0" y="29"/>
                  </a:lnTo>
                  <a:lnTo>
                    <a:pt x="30" y="0"/>
                  </a:lnTo>
                  <a:lnTo>
                    <a:pt x="60" y="0"/>
                  </a:lnTo>
                  <a:lnTo>
                    <a:pt x="60" y="29"/>
                  </a:lnTo>
                  <a:lnTo>
                    <a:pt x="88" y="59"/>
                  </a:lnTo>
                </a:path>
              </a:pathLst>
            </a:custGeom>
            <a:noFill/>
            <a:ln w="1588">
              <a:solidFill>
                <a:srgbClr val="000000"/>
              </a:solidFill>
              <a:prstDash val="solid"/>
              <a:round/>
              <a:headEnd/>
              <a:tailEnd/>
            </a:ln>
          </p:spPr>
          <p:txBody>
            <a:bodyPr/>
            <a:lstStyle/>
            <a:p>
              <a:endParaRPr lang="en-GB"/>
            </a:p>
          </p:txBody>
        </p:sp>
        <p:sp>
          <p:nvSpPr>
            <p:cNvPr id="19897" name="Freeform 441"/>
            <p:cNvSpPr>
              <a:spLocks/>
            </p:cNvSpPr>
            <p:nvPr/>
          </p:nvSpPr>
          <p:spPr bwMode="auto">
            <a:xfrm>
              <a:off x="2390" y="1802"/>
              <a:ext cx="8" cy="14"/>
            </a:xfrm>
            <a:custGeom>
              <a:avLst/>
              <a:gdLst/>
              <a:ahLst/>
              <a:cxnLst>
                <a:cxn ang="0">
                  <a:pos x="0" y="30"/>
                </a:cxn>
                <a:cxn ang="0">
                  <a:pos x="0" y="0"/>
                </a:cxn>
                <a:cxn ang="0">
                  <a:pos x="30" y="30"/>
                </a:cxn>
                <a:cxn ang="0">
                  <a:pos x="30" y="59"/>
                </a:cxn>
                <a:cxn ang="0">
                  <a:pos x="0" y="30"/>
                </a:cxn>
              </a:cxnLst>
              <a:rect l="0" t="0" r="r" b="b"/>
              <a:pathLst>
                <a:path w="30" h="59">
                  <a:moveTo>
                    <a:pt x="0" y="30"/>
                  </a:moveTo>
                  <a:lnTo>
                    <a:pt x="0" y="0"/>
                  </a:lnTo>
                  <a:lnTo>
                    <a:pt x="30" y="30"/>
                  </a:lnTo>
                  <a:lnTo>
                    <a:pt x="30" y="59"/>
                  </a:lnTo>
                  <a:lnTo>
                    <a:pt x="0" y="30"/>
                  </a:lnTo>
                </a:path>
              </a:pathLst>
            </a:custGeom>
            <a:noFill/>
            <a:ln w="1588">
              <a:solidFill>
                <a:srgbClr val="000000"/>
              </a:solidFill>
              <a:prstDash val="solid"/>
              <a:round/>
              <a:headEnd/>
              <a:tailEnd/>
            </a:ln>
          </p:spPr>
          <p:txBody>
            <a:bodyPr/>
            <a:lstStyle/>
            <a:p>
              <a:endParaRPr lang="en-GB"/>
            </a:p>
          </p:txBody>
        </p:sp>
        <p:sp>
          <p:nvSpPr>
            <p:cNvPr id="19898" name="Freeform 442"/>
            <p:cNvSpPr>
              <a:spLocks/>
            </p:cNvSpPr>
            <p:nvPr/>
          </p:nvSpPr>
          <p:spPr bwMode="auto">
            <a:xfrm>
              <a:off x="2413" y="1802"/>
              <a:ext cx="15" cy="7"/>
            </a:xfrm>
            <a:custGeom>
              <a:avLst/>
              <a:gdLst/>
              <a:ahLst/>
              <a:cxnLst>
                <a:cxn ang="0">
                  <a:pos x="0" y="0"/>
                </a:cxn>
                <a:cxn ang="0">
                  <a:pos x="60" y="0"/>
                </a:cxn>
                <a:cxn ang="0">
                  <a:pos x="30" y="30"/>
                </a:cxn>
                <a:cxn ang="0">
                  <a:pos x="0" y="0"/>
                </a:cxn>
              </a:cxnLst>
              <a:rect l="0" t="0" r="r" b="b"/>
              <a:pathLst>
                <a:path w="60" h="30">
                  <a:moveTo>
                    <a:pt x="0" y="0"/>
                  </a:moveTo>
                  <a:lnTo>
                    <a:pt x="60" y="0"/>
                  </a:lnTo>
                  <a:lnTo>
                    <a:pt x="30" y="30"/>
                  </a:lnTo>
                  <a:lnTo>
                    <a:pt x="0" y="0"/>
                  </a:lnTo>
                </a:path>
              </a:pathLst>
            </a:custGeom>
            <a:noFill/>
            <a:ln w="1588">
              <a:solidFill>
                <a:srgbClr val="000000"/>
              </a:solidFill>
              <a:prstDash val="solid"/>
              <a:round/>
              <a:headEnd/>
              <a:tailEnd/>
            </a:ln>
          </p:spPr>
          <p:txBody>
            <a:bodyPr/>
            <a:lstStyle/>
            <a:p>
              <a:endParaRPr lang="en-GB"/>
            </a:p>
          </p:txBody>
        </p:sp>
        <p:sp>
          <p:nvSpPr>
            <p:cNvPr id="19899" name="Freeform 443"/>
            <p:cNvSpPr>
              <a:spLocks/>
            </p:cNvSpPr>
            <p:nvPr/>
          </p:nvSpPr>
          <p:spPr bwMode="auto">
            <a:xfrm>
              <a:off x="2153" y="1839"/>
              <a:ext cx="60" cy="59"/>
            </a:xfrm>
            <a:custGeom>
              <a:avLst/>
              <a:gdLst/>
              <a:ahLst/>
              <a:cxnLst>
                <a:cxn ang="0">
                  <a:pos x="207" y="28"/>
                </a:cxn>
                <a:cxn ang="0">
                  <a:pos x="237" y="0"/>
                </a:cxn>
                <a:cxn ang="0">
                  <a:pos x="237" y="58"/>
                </a:cxn>
                <a:cxn ang="0">
                  <a:pos x="207" y="58"/>
                </a:cxn>
                <a:cxn ang="0">
                  <a:pos x="237" y="88"/>
                </a:cxn>
                <a:cxn ang="0">
                  <a:pos x="207" y="88"/>
                </a:cxn>
                <a:cxn ang="0">
                  <a:pos x="180" y="119"/>
                </a:cxn>
                <a:cxn ang="0">
                  <a:pos x="180" y="146"/>
                </a:cxn>
                <a:cxn ang="0">
                  <a:pos x="149" y="146"/>
                </a:cxn>
                <a:cxn ang="0">
                  <a:pos x="149" y="176"/>
                </a:cxn>
                <a:cxn ang="0">
                  <a:pos x="89" y="176"/>
                </a:cxn>
                <a:cxn ang="0">
                  <a:pos x="60" y="207"/>
                </a:cxn>
                <a:cxn ang="0">
                  <a:pos x="60" y="237"/>
                </a:cxn>
                <a:cxn ang="0">
                  <a:pos x="30" y="237"/>
                </a:cxn>
                <a:cxn ang="0">
                  <a:pos x="0" y="207"/>
                </a:cxn>
                <a:cxn ang="0">
                  <a:pos x="30" y="207"/>
                </a:cxn>
                <a:cxn ang="0">
                  <a:pos x="60" y="176"/>
                </a:cxn>
                <a:cxn ang="0">
                  <a:pos x="0" y="176"/>
                </a:cxn>
                <a:cxn ang="0">
                  <a:pos x="30" y="146"/>
                </a:cxn>
                <a:cxn ang="0">
                  <a:pos x="0" y="119"/>
                </a:cxn>
                <a:cxn ang="0">
                  <a:pos x="30" y="88"/>
                </a:cxn>
                <a:cxn ang="0">
                  <a:pos x="60" y="88"/>
                </a:cxn>
                <a:cxn ang="0">
                  <a:pos x="60" y="119"/>
                </a:cxn>
                <a:cxn ang="0">
                  <a:pos x="89" y="88"/>
                </a:cxn>
                <a:cxn ang="0">
                  <a:pos x="89" y="58"/>
                </a:cxn>
                <a:cxn ang="0">
                  <a:pos x="149" y="58"/>
                </a:cxn>
                <a:cxn ang="0">
                  <a:pos x="180" y="28"/>
                </a:cxn>
                <a:cxn ang="0">
                  <a:pos x="207" y="28"/>
                </a:cxn>
              </a:cxnLst>
              <a:rect l="0" t="0" r="r" b="b"/>
              <a:pathLst>
                <a:path w="237" h="237">
                  <a:moveTo>
                    <a:pt x="207" y="28"/>
                  </a:moveTo>
                  <a:lnTo>
                    <a:pt x="237" y="0"/>
                  </a:lnTo>
                  <a:lnTo>
                    <a:pt x="237" y="58"/>
                  </a:lnTo>
                  <a:lnTo>
                    <a:pt x="207" y="58"/>
                  </a:lnTo>
                  <a:lnTo>
                    <a:pt x="237" y="88"/>
                  </a:lnTo>
                  <a:lnTo>
                    <a:pt x="207" y="88"/>
                  </a:lnTo>
                  <a:lnTo>
                    <a:pt x="180" y="119"/>
                  </a:lnTo>
                  <a:lnTo>
                    <a:pt x="180" y="146"/>
                  </a:lnTo>
                  <a:lnTo>
                    <a:pt x="149" y="146"/>
                  </a:lnTo>
                  <a:lnTo>
                    <a:pt x="149" y="176"/>
                  </a:lnTo>
                  <a:lnTo>
                    <a:pt x="89" y="176"/>
                  </a:lnTo>
                  <a:lnTo>
                    <a:pt x="60" y="207"/>
                  </a:lnTo>
                  <a:lnTo>
                    <a:pt x="60" y="237"/>
                  </a:lnTo>
                  <a:lnTo>
                    <a:pt x="30" y="237"/>
                  </a:lnTo>
                  <a:lnTo>
                    <a:pt x="0" y="207"/>
                  </a:lnTo>
                  <a:lnTo>
                    <a:pt x="30" y="207"/>
                  </a:lnTo>
                  <a:lnTo>
                    <a:pt x="60" y="176"/>
                  </a:lnTo>
                  <a:lnTo>
                    <a:pt x="0" y="176"/>
                  </a:lnTo>
                  <a:lnTo>
                    <a:pt x="30" y="146"/>
                  </a:lnTo>
                  <a:lnTo>
                    <a:pt x="0" y="119"/>
                  </a:lnTo>
                  <a:lnTo>
                    <a:pt x="30" y="88"/>
                  </a:lnTo>
                  <a:lnTo>
                    <a:pt x="60" y="88"/>
                  </a:lnTo>
                  <a:lnTo>
                    <a:pt x="60" y="119"/>
                  </a:lnTo>
                  <a:lnTo>
                    <a:pt x="89" y="88"/>
                  </a:lnTo>
                  <a:lnTo>
                    <a:pt x="89" y="58"/>
                  </a:lnTo>
                  <a:lnTo>
                    <a:pt x="149" y="58"/>
                  </a:lnTo>
                  <a:lnTo>
                    <a:pt x="180" y="28"/>
                  </a:lnTo>
                  <a:lnTo>
                    <a:pt x="207" y="28"/>
                  </a:lnTo>
                </a:path>
              </a:pathLst>
            </a:custGeom>
            <a:noFill/>
            <a:ln w="1588">
              <a:solidFill>
                <a:srgbClr val="000000"/>
              </a:solidFill>
              <a:prstDash val="solid"/>
              <a:round/>
              <a:headEnd/>
              <a:tailEnd/>
            </a:ln>
          </p:spPr>
          <p:txBody>
            <a:bodyPr/>
            <a:lstStyle/>
            <a:p>
              <a:endParaRPr lang="en-GB"/>
            </a:p>
          </p:txBody>
        </p:sp>
        <p:sp>
          <p:nvSpPr>
            <p:cNvPr id="19900" name="Freeform 444"/>
            <p:cNvSpPr>
              <a:spLocks/>
            </p:cNvSpPr>
            <p:nvPr/>
          </p:nvSpPr>
          <p:spPr bwMode="auto">
            <a:xfrm>
              <a:off x="2168" y="1905"/>
              <a:ext cx="52" cy="45"/>
            </a:xfrm>
            <a:custGeom>
              <a:avLst/>
              <a:gdLst/>
              <a:ahLst/>
              <a:cxnLst>
                <a:cxn ang="0">
                  <a:pos x="207" y="149"/>
                </a:cxn>
                <a:cxn ang="0">
                  <a:pos x="177" y="149"/>
                </a:cxn>
                <a:cxn ang="0">
                  <a:pos x="147" y="179"/>
                </a:cxn>
                <a:cxn ang="0">
                  <a:pos x="120" y="149"/>
                </a:cxn>
                <a:cxn ang="0">
                  <a:pos x="89" y="149"/>
                </a:cxn>
                <a:cxn ang="0">
                  <a:pos x="59" y="118"/>
                </a:cxn>
                <a:cxn ang="0">
                  <a:pos x="0" y="60"/>
                </a:cxn>
                <a:cxn ang="0">
                  <a:pos x="29" y="60"/>
                </a:cxn>
                <a:cxn ang="0">
                  <a:pos x="59" y="31"/>
                </a:cxn>
                <a:cxn ang="0">
                  <a:pos x="89" y="60"/>
                </a:cxn>
                <a:cxn ang="0">
                  <a:pos x="120" y="60"/>
                </a:cxn>
                <a:cxn ang="0">
                  <a:pos x="120" y="0"/>
                </a:cxn>
                <a:cxn ang="0">
                  <a:pos x="147" y="0"/>
                </a:cxn>
                <a:cxn ang="0">
                  <a:pos x="147" y="90"/>
                </a:cxn>
                <a:cxn ang="0">
                  <a:pos x="207" y="149"/>
                </a:cxn>
              </a:cxnLst>
              <a:rect l="0" t="0" r="r" b="b"/>
              <a:pathLst>
                <a:path w="207" h="179">
                  <a:moveTo>
                    <a:pt x="207" y="149"/>
                  </a:moveTo>
                  <a:lnTo>
                    <a:pt x="177" y="149"/>
                  </a:lnTo>
                  <a:lnTo>
                    <a:pt x="147" y="179"/>
                  </a:lnTo>
                  <a:lnTo>
                    <a:pt x="120" y="149"/>
                  </a:lnTo>
                  <a:lnTo>
                    <a:pt x="89" y="149"/>
                  </a:lnTo>
                  <a:lnTo>
                    <a:pt x="59" y="118"/>
                  </a:lnTo>
                  <a:lnTo>
                    <a:pt x="0" y="60"/>
                  </a:lnTo>
                  <a:lnTo>
                    <a:pt x="29" y="60"/>
                  </a:lnTo>
                  <a:lnTo>
                    <a:pt x="59" y="31"/>
                  </a:lnTo>
                  <a:lnTo>
                    <a:pt x="89" y="60"/>
                  </a:lnTo>
                  <a:lnTo>
                    <a:pt x="120" y="60"/>
                  </a:lnTo>
                  <a:lnTo>
                    <a:pt x="120" y="0"/>
                  </a:lnTo>
                  <a:lnTo>
                    <a:pt x="147" y="0"/>
                  </a:lnTo>
                  <a:lnTo>
                    <a:pt x="147" y="90"/>
                  </a:lnTo>
                  <a:lnTo>
                    <a:pt x="207" y="149"/>
                  </a:lnTo>
                </a:path>
              </a:pathLst>
            </a:custGeom>
            <a:noFill/>
            <a:ln w="1588">
              <a:solidFill>
                <a:srgbClr val="000000"/>
              </a:solidFill>
              <a:prstDash val="solid"/>
              <a:round/>
              <a:headEnd/>
              <a:tailEnd/>
            </a:ln>
          </p:spPr>
          <p:txBody>
            <a:bodyPr/>
            <a:lstStyle/>
            <a:p>
              <a:endParaRPr lang="en-GB"/>
            </a:p>
          </p:txBody>
        </p:sp>
        <p:sp>
          <p:nvSpPr>
            <p:cNvPr id="19901" name="Freeform 445"/>
            <p:cNvSpPr>
              <a:spLocks/>
            </p:cNvSpPr>
            <p:nvPr/>
          </p:nvSpPr>
          <p:spPr bwMode="auto">
            <a:xfrm>
              <a:off x="2124" y="1905"/>
              <a:ext cx="22" cy="15"/>
            </a:xfrm>
            <a:custGeom>
              <a:avLst/>
              <a:gdLst/>
              <a:ahLst/>
              <a:cxnLst>
                <a:cxn ang="0">
                  <a:pos x="60" y="60"/>
                </a:cxn>
                <a:cxn ang="0">
                  <a:pos x="30" y="31"/>
                </a:cxn>
                <a:cxn ang="0">
                  <a:pos x="0" y="31"/>
                </a:cxn>
                <a:cxn ang="0">
                  <a:pos x="30" y="0"/>
                </a:cxn>
                <a:cxn ang="0">
                  <a:pos x="89" y="0"/>
                </a:cxn>
                <a:cxn ang="0">
                  <a:pos x="89" y="31"/>
                </a:cxn>
                <a:cxn ang="0">
                  <a:pos x="60" y="31"/>
                </a:cxn>
                <a:cxn ang="0">
                  <a:pos x="60" y="60"/>
                </a:cxn>
              </a:cxnLst>
              <a:rect l="0" t="0" r="r" b="b"/>
              <a:pathLst>
                <a:path w="89" h="60">
                  <a:moveTo>
                    <a:pt x="60" y="60"/>
                  </a:moveTo>
                  <a:lnTo>
                    <a:pt x="30" y="31"/>
                  </a:lnTo>
                  <a:lnTo>
                    <a:pt x="0" y="31"/>
                  </a:lnTo>
                  <a:lnTo>
                    <a:pt x="30" y="0"/>
                  </a:lnTo>
                  <a:lnTo>
                    <a:pt x="89" y="0"/>
                  </a:lnTo>
                  <a:lnTo>
                    <a:pt x="89" y="31"/>
                  </a:lnTo>
                  <a:lnTo>
                    <a:pt x="60" y="31"/>
                  </a:lnTo>
                  <a:lnTo>
                    <a:pt x="60" y="60"/>
                  </a:lnTo>
                </a:path>
              </a:pathLst>
            </a:custGeom>
            <a:noFill/>
            <a:ln w="1588">
              <a:solidFill>
                <a:srgbClr val="000000"/>
              </a:solidFill>
              <a:prstDash val="solid"/>
              <a:round/>
              <a:headEnd/>
              <a:tailEnd/>
            </a:ln>
          </p:spPr>
          <p:txBody>
            <a:bodyPr/>
            <a:lstStyle/>
            <a:p>
              <a:endParaRPr lang="en-GB"/>
            </a:p>
          </p:txBody>
        </p:sp>
        <p:sp>
          <p:nvSpPr>
            <p:cNvPr id="19902" name="Freeform 446"/>
            <p:cNvSpPr>
              <a:spLocks/>
            </p:cNvSpPr>
            <p:nvPr/>
          </p:nvSpPr>
          <p:spPr bwMode="auto">
            <a:xfrm>
              <a:off x="2124" y="1928"/>
              <a:ext cx="15" cy="22"/>
            </a:xfrm>
            <a:custGeom>
              <a:avLst/>
              <a:gdLst/>
              <a:ahLst/>
              <a:cxnLst>
                <a:cxn ang="0">
                  <a:pos x="30" y="0"/>
                </a:cxn>
                <a:cxn ang="0">
                  <a:pos x="60" y="28"/>
                </a:cxn>
                <a:cxn ang="0">
                  <a:pos x="30" y="59"/>
                </a:cxn>
                <a:cxn ang="0">
                  <a:pos x="30" y="89"/>
                </a:cxn>
                <a:cxn ang="0">
                  <a:pos x="0" y="59"/>
                </a:cxn>
                <a:cxn ang="0">
                  <a:pos x="0" y="28"/>
                </a:cxn>
                <a:cxn ang="0">
                  <a:pos x="30" y="0"/>
                </a:cxn>
              </a:cxnLst>
              <a:rect l="0" t="0" r="r" b="b"/>
              <a:pathLst>
                <a:path w="60" h="89">
                  <a:moveTo>
                    <a:pt x="30" y="0"/>
                  </a:moveTo>
                  <a:lnTo>
                    <a:pt x="60" y="28"/>
                  </a:lnTo>
                  <a:lnTo>
                    <a:pt x="30" y="59"/>
                  </a:lnTo>
                  <a:lnTo>
                    <a:pt x="30" y="89"/>
                  </a:lnTo>
                  <a:lnTo>
                    <a:pt x="0" y="59"/>
                  </a:lnTo>
                  <a:lnTo>
                    <a:pt x="0" y="28"/>
                  </a:lnTo>
                  <a:lnTo>
                    <a:pt x="30" y="0"/>
                  </a:lnTo>
                </a:path>
              </a:pathLst>
            </a:custGeom>
            <a:noFill/>
            <a:ln w="1588">
              <a:solidFill>
                <a:srgbClr val="000000"/>
              </a:solidFill>
              <a:prstDash val="solid"/>
              <a:round/>
              <a:headEnd/>
              <a:tailEnd/>
            </a:ln>
          </p:spPr>
          <p:txBody>
            <a:bodyPr/>
            <a:lstStyle/>
            <a:p>
              <a:endParaRPr lang="en-GB"/>
            </a:p>
          </p:txBody>
        </p:sp>
        <p:sp>
          <p:nvSpPr>
            <p:cNvPr id="19903" name="Freeform 447"/>
            <p:cNvSpPr>
              <a:spLocks/>
            </p:cNvSpPr>
            <p:nvPr/>
          </p:nvSpPr>
          <p:spPr bwMode="auto">
            <a:xfrm>
              <a:off x="2131" y="1920"/>
              <a:ext cx="8" cy="8"/>
            </a:xfrm>
            <a:custGeom>
              <a:avLst/>
              <a:gdLst/>
              <a:ahLst/>
              <a:cxnLst>
                <a:cxn ang="0">
                  <a:pos x="30" y="0"/>
                </a:cxn>
                <a:cxn ang="0">
                  <a:pos x="30" y="30"/>
                </a:cxn>
                <a:cxn ang="0">
                  <a:pos x="0" y="0"/>
                </a:cxn>
                <a:cxn ang="0">
                  <a:pos x="30" y="0"/>
                </a:cxn>
              </a:cxnLst>
              <a:rect l="0" t="0" r="r" b="b"/>
              <a:pathLst>
                <a:path w="30" h="30">
                  <a:moveTo>
                    <a:pt x="30" y="0"/>
                  </a:moveTo>
                  <a:lnTo>
                    <a:pt x="30" y="30"/>
                  </a:lnTo>
                  <a:lnTo>
                    <a:pt x="0" y="0"/>
                  </a:lnTo>
                  <a:lnTo>
                    <a:pt x="30" y="0"/>
                  </a:lnTo>
                </a:path>
              </a:pathLst>
            </a:custGeom>
            <a:noFill/>
            <a:ln w="1588">
              <a:solidFill>
                <a:srgbClr val="000000"/>
              </a:solidFill>
              <a:prstDash val="solid"/>
              <a:round/>
              <a:headEnd/>
              <a:tailEnd/>
            </a:ln>
          </p:spPr>
          <p:txBody>
            <a:bodyPr/>
            <a:lstStyle/>
            <a:p>
              <a:endParaRPr lang="en-GB"/>
            </a:p>
          </p:txBody>
        </p:sp>
        <p:sp>
          <p:nvSpPr>
            <p:cNvPr id="19904" name="Freeform 448"/>
            <p:cNvSpPr>
              <a:spLocks/>
            </p:cNvSpPr>
            <p:nvPr/>
          </p:nvSpPr>
          <p:spPr bwMode="auto">
            <a:xfrm>
              <a:off x="2168" y="2046"/>
              <a:ext cx="30" cy="22"/>
            </a:xfrm>
            <a:custGeom>
              <a:avLst/>
              <a:gdLst/>
              <a:ahLst/>
              <a:cxnLst>
                <a:cxn ang="0">
                  <a:pos x="89" y="0"/>
                </a:cxn>
                <a:cxn ang="0">
                  <a:pos x="120" y="29"/>
                </a:cxn>
                <a:cxn ang="0">
                  <a:pos x="120" y="59"/>
                </a:cxn>
                <a:cxn ang="0">
                  <a:pos x="89" y="89"/>
                </a:cxn>
                <a:cxn ang="0">
                  <a:pos x="59" y="89"/>
                </a:cxn>
                <a:cxn ang="0">
                  <a:pos x="59" y="59"/>
                </a:cxn>
                <a:cxn ang="0">
                  <a:pos x="29" y="59"/>
                </a:cxn>
                <a:cxn ang="0">
                  <a:pos x="0" y="89"/>
                </a:cxn>
                <a:cxn ang="0">
                  <a:pos x="29" y="29"/>
                </a:cxn>
                <a:cxn ang="0">
                  <a:pos x="29" y="0"/>
                </a:cxn>
                <a:cxn ang="0">
                  <a:pos x="89" y="0"/>
                </a:cxn>
              </a:cxnLst>
              <a:rect l="0" t="0" r="r" b="b"/>
              <a:pathLst>
                <a:path w="120" h="89">
                  <a:moveTo>
                    <a:pt x="89" y="0"/>
                  </a:moveTo>
                  <a:lnTo>
                    <a:pt x="120" y="29"/>
                  </a:lnTo>
                  <a:lnTo>
                    <a:pt x="120" y="59"/>
                  </a:lnTo>
                  <a:lnTo>
                    <a:pt x="89" y="89"/>
                  </a:lnTo>
                  <a:lnTo>
                    <a:pt x="59" y="89"/>
                  </a:lnTo>
                  <a:lnTo>
                    <a:pt x="59" y="59"/>
                  </a:lnTo>
                  <a:lnTo>
                    <a:pt x="29" y="59"/>
                  </a:lnTo>
                  <a:lnTo>
                    <a:pt x="0" y="89"/>
                  </a:lnTo>
                  <a:lnTo>
                    <a:pt x="29" y="29"/>
                  </a:lnTo>
                  <a:lnTo>
                    <a:pt x="29" y="0"/>
                  </a:lnTo>
                  <a:lnTo>
                    <a:pt x="89" y="0"/>
                  </a:lnTo>
                </a:path>
              </a:pathLst>
            </a:custGeom>
            <a:noFill/>
            <a:ln w="1588">
              <a:solidFill>
                <a:srgbClr val="000000"/>
              </a:solidFill>
              <a:prstDash val="solid"/>
              <a:round/>
              <a:headEnd/>
              <a:tailEnd/>
            </a:ln>
          </p:spPr>
          <p:txBody>
            <a:bodyPr/>
            <a:lstStyle/>
            <a:p>
              <a:endParaRPr lang="en-GB"/>
            </a:p>
          </p:txBody>
        </p:sp>
        <p:sp>
          <p:nvSpPr>
            <p:cNvPr id="19905" name="Freeform 449"/>
            <p:cNvSpPr>
              <a:spLocks/>
            </p:cNvSpPr>
            <p:nvPr/>
          </p:nvSpPr>
          <p:spPr bwMode="auto">
            <a:xfrm>
              <a:off x="2190" y="1957"/>
              <a:ext cx="82" cy="141"/>
            </a:xfrm>
            <a:custGeom>
              <a:avLst/>
              <a:gdLst/>
              <a:ahLst/>
              <a:cxnLst>
                <a:cxn ang="0">
                  <a:pos x="177" y="443"/>
                </a:cxn>
                <a:cxn ang="0">
                  <a:pos x="177" y="474"/>
                </a:cxn>
                <a:cxn ang="0">
                  <a:pos x="149" y="501"/>
                </a:cxn>
                <a:cxn ang="0">
                  <a:pos x="149" y="531"/>
                </a:cxn>
                <a:cxn ang="0">
                  <a:pos x="118" y="531"/>
                </a:cxn>
                <a:cxn ang="0">
                  <a:pos x="88" y="561"/>
                </a:cxn>
                <a:cxn ang="0">
                  <a:pos x="88" y="531"/>
                </a:cxn>
                <a:cxn ang="0">
                  <a:pos x="118" y="501"/>
                </a:cxn>
                <a:cxn ang="0">
                  <a:pos x="118" y="443"/>
                </a:cxn>
                <a:cxn ang="0">
                  <a:pos x="177" y="383"/>
                </a:cxn>
                <a:cxn ang="0">
                  <a:pos x="149" y="383"/>
                </a:cxn>
                <a:cxn ang="0">
                  <a:pos x="118" y="354"/>
                </a:cxn>
                <a:cxn ang="0">
                  <a:pos x="149" y="295"/>
                </a:cxn>
                <a:cxn ang="0">
                  <a:pos x="177" y="265"/>
                </a:cxn>
                <a:cxn ang="0">
                  <a:pos x="177" y="206"/>
                </a:cxn>
                <a:cxn ang="0">
                  <a:pos x="207" y="206"/>
                </a:cxn>
                <a:cxn ang="0">
                  <a:pos x="207" y="176"/>
                </a:cxn>
                <a:cxn ang="0">
                  <a:pos x="238" y="176"/>
                </a:cxn>
                <a:cxn ang="0">
                  <a:pos x="267" y="147"/>
                </a:cxn>
                <a:cxn ang="0">
                  <a:pos x="238" y="147"/>
                </a:cxn>
                <a:cxn ang="0">
                  <a:pos x="238" y="118"/>
                </a:cxn>
                <a:cxn ang="0">
                  <a:pos x="295" y="118"/>
                </a:cxn>
                <a:cxn ang="0">
                  <a:pos x="326" y="88"/>
                </a:cxn>
                <a:cxn ang="0">
                  <a:pos x="295" y="88"/>
                </a:cxn>
                <a:cxn ang="0">
                  <a:pos x="295" y="58"/>
                </a:cxn>
                <a:cxn ang="0">
                  <a:pos x="267" y="88"/>
                </a:cxn>
                <a:cxn ang="0">
                  <a:pos x="238" y="88"/>
                </a:cxn>
                <a:cxn ang="0">
                  <a:pos x="177" y="147"/>
                </a:cxn>
                <a:cxn ang="0">
                  <a:pos x="118" y="147"/>
                </a:cxn>
                <a:cxn ang="0">
                  <a:pos x="149" y="176"/>
                </a:cxn>
                <a:cxn ang="0">
                  <a:pos x="149" y="206"/>
                </a:cxn>
                <a:cxn ang="0">
                  <a:pos x="88" y="206"/>
                </a:cxn>
                <a:cxn ang="0">
                  <a:pos x="58" y="236"/>
                </a:cxn>
                <a:cxn ang="0">
                  <a:pos x="0" y="236"/>
                </a:cxn>
                <a:cxn ang="0">
                  <a:pos x="58" y="176"/>
                </a:cxn>
                <a:cxn ang="0">
                  <a:pos x="31" y="147"/>
                </a:cxn>
                <a:cxn ang="0">
                  <a:pos x="0" y="147"/>
                </a:cxn>
                <a:cxn ang="0">
                  <a:pos x="31" y="118"/>
                </a:cxn>
                <a:cxn ang="0">
                  <a:pos x="58" y="118"/>
                </a:cxn>
                <a:cxn ang="0">
                  <a:pos x="88" y="147"/>
                </a:cxn>
                <a:cxn ang="0">
                  <a:pos x="88" y="118"/>
                </a:cxn>
                <a:cxn ang="0">
                  <a:pos x="58" y="88"/>
                </a:cxn>
                <a:cxn ang="0">
                  <a:pos x="118" y="88"/>
                </a:cxn>
                <a:cxn ang="0">
                  <a:pos x="118" y="58"/>
                </a:cxn>
                <a:cxn ang="0">
                  <a:pos x="149" y="58"/>
                </a:cxn>
                <a:cxn ang="0">
                  <a:pos x="118" y="28"/>
                </a:cxn>
                <a:cxn ang="0">
                  <a:pos x="118" y="0"/>
                </a:cxn>
              </a:cxnLst>
              <a:rect l="0" t="0" r="r" b="b"/>
              <a:pathLst>
                <a:path w="326" h="561">
                  <a:moveTo>
                    <a:pt x="177" y="443"/>
                  </a:moveTo>
                  <a:lnTo>
                    <a:pt x="177" y="474"/>
                  </a:lnTo>
                  <a:lnTo>
                    <a:pt x="149" y="501"/>
                  </a:lnTo>
                  <a:lnTo>
                    <a:pt x="149" y="531"/>
                  </a:lnTo>
                  <a:lnTo>
                    <a:pt x="118" y="531"/>
                  </a:lnTo>
                  <a:lnTo>
                    <a:pt x="88" y="561"/>
                  </a:lnTo>
                  <a:lnTo>
                    <a:pt x="88" y="531"/>
                  </a:lnTo>
                  <a:lnTo>
                    <a:pt x="118" y="501"/>
                  </a:lnTo>
                  <a:lnTo>
                    <a:pt x="118" y="443"/>
                  </a:lnTo>
                  <a:lnTo>
                    <a:pt x="177" y="383"/>
                  </a:lnTo>
                  <a:lnTo>
                    <a:pt x="149" y="383"/>
                  </a:lnTo>
                  <a:lnTo>
                    <a:pt x="118" y="354"/>
                  </a:lnTo>
                  <a:lnTo>
                    <a:pt x="149" y="295"/>
                  </a:lnTo>
                  <a:lnTo>
                    <a:pt x="177" y="265"/>
                  </a:lnTo>
                  <a:lnTo>
                    <a:pt x="177" y="206"/>
                  </a:lnTo>
                  <a:lnTo>
                    <a:pt x="207" y="206"/>
                  </a:lnTo>
                  <a:lnTo>
                    <a:pt x="207" y="176"/>
                  </a:lnTo>
                  <a:lnTo>
                    <a:pt x="238" y="176"/>
                  </a:lnTo>
                  <a:lnTo>
                    <a:pt x="267" y="147"/>
                  </a:lnTo>
                  <a:lnTo>
                    <a:pt x="238" y="147"/>
                  </a:lnTo>
                  <a:lnTo>
                    <a:pt x="238" y="118"/>
                  </a:lnTo>
                  <a:lnTo>
                    <a:pt x="295" y="118"/>
                  </a:lnTo>
                  <a:lnTo>
                    <a:pt x="326" y="88"/>
                  </a:lnTo>
                  <a:lnTo>
                    <a:pt x="295" y="88"/>
                  </a:lnTo>
                  <a:lnTo>
                    <a:pt x="295" y="58"/>
                  </a:lnTo>
                  <a:lnTo>
                    <a:pt x="267" y="88"/>
                  </a:lnTo>
                  <a:lnTo>
                    <a:pt x="238" y="88"/>
                  </a:lnTo>
                  <a:lnTo>
                    <a:pt x="177" y="147"/>
                  </a:lnTo>
                  <a:lnTo>
                    <a:pt x="118" y="147"/>
                  </a:lnTo>
                  <a:lnTo>
                    <a:pt x="149" y="176"/>
                  </a:lnTo>
                  <a:lnTo>
                    <a:pt x="149" y="206"/>
                  </a:lnTo>
                  <a:lnTo>
                    <a:pt x="88" y="206"/>
                  </a:lnTo>
                  <a:lnTo>
                    <a:pt x="58" y="236"/>
                  </a:lnTo>
                  <a:lnTo>
                    <a:pt x="0" y="236"/>
                  </a:lnTo>
                  <a:lnTo>
                    <a:pt x="58" y="176"/>
                  </a:lnTo>
                  <a:lnTo>
                    <a:pt x="31" y="147"/>
                  </a:lnTo>
                  <a:lnTo>
                    <a:pt x="0" y="147"/>
                  </a:lnTo>
                  <a:lnTo>
                    <a:pt x="31" y="118"/>
                  </a:lnTo>
                  <a:lnTo>
                    <a:pt x="58" y="118"/>
                  </a:lnTo>
                  <a:lnTo>
                    <a:pt x="88" y="147"/>
                  </a:lnTo>
                  <a:lnTo>
                    <a:pt x="88" y="118"/>
                  </a:lnTo>
                  <a:lnTo>
                    <a:pt x="58" y="88"/>
                  </a:lnTo>
                  <a:lnTo>
                    <a:pt x="118" y="88"/>
                  </a:lnTo>
                  <a:lnTo>
                    <a:pt x="118" y="58"/>
                  </a:lnTo>
                  <a:lnTo>
                    <a:pt x="149" y="58"/>
                  </a:lnTo>
                  <a:lnTo>
                    <a:pt x="118" y="28"/>
                  </a:lnTo>
                  <a:lnTo>
                    <a:pt x="118" y="0"/>
                  </a:lnTo>
                </a:path>
              </a:pathLst>
            </a:custGeom>
            <a:noFill/>
            <a:ln w="1588">
              <a:solidFill>
                <a:srgbClr val="000000"/>
              </a:solidFill>
              <a:prstDash val="solid"/>
              <a:round/>
              <a:headEnd/>
              <a:tailEnd/>
            </a:ln>
          </p:spPr>
          <p:txBody>
            <a:bodyPr/>
            <a:lstStyle/>
            <a:p>
              <a:endParaRPr lang="en-GB"/>
            </a:p>
          </p:txBody>
        </p:sp>
        <p:sp>
          <p:nvSpPr>
            <p:cNvPr id="19906" name="Line 450"/>
            <p:cNvSpPr>
              <a:spLocks noChangeShapeType="1"/>
            </p:cNvSpPr>
            <p:nvPr/>
          </p:nvSpPr>
          <p:spPr bwMode="auto">
            <a:xfrm flipH="1">
              <a:off x="2220" y="1942"/>
              <a:ext cx="15" cy="15"/>
            </a:xfrm>
            <a:prstGeom prst="line">
              <a:avLst/>
            </a:prstGeom>
            <a:noFill/>
            <a:ln w="1588">
              <a:solidFill>
                <a:srgbClr val="000000"/>
              </a:solidFill>
              <a:round/>
              <a:headEnd/>
              <a:tailEnd/>
            </a:ln>
          </p:spPr>
          <p:txBody>
            <a:bodyPr/>
            <a:lstStyle/>
            <a:p>
              <a:endParaRPr lang="en-GB"/>
            </a:p>
          </p:txBody>
        </p:sp>
        <p:sp>
          <p:nvSpPr>
            <p:cNvPr id="19907" name="Freeform 451"/>
            <p:cNvSpPr>
              <a:spLocks/>
            </p:cNvSpPr>
            <p:nvPr/>
          </p:nvSpPr>
          <p:spPr bwMode="auto">
            <a:xfrm>
              <a:off x="2220" y="1942"/>
              <a:ext cx="15" cy="15"/>
            </a:xfrm>
            <a:custGeom>
              <a:avLst/>
              <a:gdLst/>
              <a:ahLst/>
              <a:cxnLst>
                <a:cxn ang="0">
                  <a:pos x="0" y="60"/>
                </a:cxn>
                <a:cxn ang="0">
                  <a:pos x="31" y="60"/>
                </a:cxn>
                <a:cxn ang="0">
                  <a:pos x="59" y="30"/>
                </a:cxn>
                <a:cxn ang="0">
                  <a:pos x="59" y="0"/>
                </a:cxn>
              </a:cxnLst>
              <a:rect l="0" t="0" r="r" b="b"/>
              <a:pathLst>
                <a:path w="59" h="60">
                  <a:moveTo>
                    <a:pt x="0" y="60"/>
                  </a:moveTo>
                  <a:lnTo>
                    <a:pt x="31" y="60"/>
                  </a:lnTo>
                  <a:lnTo>
                    <a:pt x="59" y="30"/>
                  </a:lnTo>
                  <a:lnTo>
                    <a:pt x="59" y="0"/>
                  </a:lnTo>
                </a:path>
              </a:pathLst>
            </a:custGeom>
            <a:noFill/>
            <a:ln w="1588">
              <a:solidFill>
                <a:srgbClr val="000000"/>
              </a:solidFill>
              <a:prstDash val="solid"/>
              <a:round/>
              <a:headEnd/>
              <a:tailEnd/>
            </a:ln>
          </p:spPr>
          <p:txBody>
            <a:bodyPr/>
            <a:lstStyle/>
            <a:p>
              <a:endParaRPr lang="en-GB"/>
            </a:p>
          </p:txBody>
        </p:sp>
        <p:sp>
          <p:nvSpPr>
            <p:cNvPr id="19908" name="Freeform 452"/>
            <p:cNvSpPr>
              <a:spLocks/>
            </p:cNvSpPr>
            <p:nvPr/>
          </p:nvSpPr>
          <p:spPr bwMode="auto">
            <a:xfrm>
              <a:off x="2213" y="1942"/>
              <a:ext cx="7" cy="15"/>
            </a:xfrm>
            <a:custGeom>
              <a:avLst/>
              <a:gdLst/>
              <a:ahLst/>
              <a:cxnLst>
                <a:cxn ang="0">
                  <a:pos x="30" y="60"/>
                </a:cxn>
                <a:cxn ang="0">
                  <a:pos x="0" y="60"/>
                </a:cxn>
                <a:cxn ang="0">
                  <a:pos x="0" y="30"/>
                </a:cxn>
                <a:cxn ang="0">
                  <a:pos x="30" y="0"/>
                </a:cxn>
              </a:cxnLst>
              <a:rect l="0" t="0" r="r" b="b"/>
              <a:pathLst>
                <a:path w="30" h="60">
                  <a:moveTo>
                    <a:pt x="30" y="60"/>
                  </a:moveTo>
                  <a:lnTo>
                    <a:pt x="0" y="60"/>
                  </a:lnTo>
                  <a:lnTo>
                    <a:pt x="0" y="30"/>
                  </a:lnTo>
                  <a:lnTo>
                    <a:pt x="30" y="0"/>
                  </a:lnTo>
                </a:path>
              </a:pathLst>
            </a:custGeom>
            <a:noFill/>
            <a:ln w="1588">
              <a:solidFill>
                <a:srgbClr val="000000"/>
              </a:solidFill>
              <a:prstDash val="solid"/>
              <a:round/>
              <a:headEnd/>
              <a:tailEnd/>
            </a:ln>
          </p:spPr>
          <p:txBody>
            <a:bodyPr/>
            <a:lstStyle/>
            <a:p>
              <a:endParaRPr lang="en-GB"/>
            </a:p>
          </p:txBody>
        </p:sp>
        <p:sp>
          <p:nvSpPr>
            <p:cNvPr id="19909" name="Freeform 453"/>
            <p:cNvSpPr>
              <a:spLocks/>
            </p:cNvSpPr>
            <p:nvPr/>
          </p:nvSpPr>
          <p:spPr bwMode="auto">
            <a:xfrm>
              <a:off x="2198" y="2023"/>
              <a:ext cx="22" cy="30"/>
            </a:xfrm>
            <a:custGeom>
              <a:avLst/>
              <a:gdLst/>
              <a:ahLst/>
              <a:cxnLst>
                <a:cxn ang="0">
                  <a:pos x="27" y="30"/>
                </a:cxn>
                <a:cxn ang="0">
                  <a:pos x="87" y="0"/>
                </a:cxn>
                <a:cxn ang="0">
                  <a:pos x="87" y="30"/>
                </a:cxn>
                <a:cxn ang="0">
                  <a:pos x="27" y="89"/>
                </a:cxn>
                <a:cxn ang="0">
                  <a:pos x="27" y="118"/>
                </a:cxn>
                <a:cxn ang="0">
                  <a:pos x="0" y="89"/>
                </a:cxn>
                <a:cxn ang="0">
                  <a:pos x="27" y="60"/>
                </a:cxn>
                <a:cxn ang="0">
                  <a:pos x="27" y="30"/>
                </a:cxn>
              </a:cxnLst>
              <a:rect l="0" t="0" r="r" b="b"/>
              <a:pathLst>
                <a:path w="87" h="118">
                  <a:moveTo>
                    <a:pt x="27" y="30"/>
                  </a:moveTo>
                  <a:lnTo>
                    <a:pt x="87" y="0"/>
                  </a:lnTo>
                  <a:lnTo>
                    <a:pt x="87" y="30"/>
                  </a:lnTo>
                  <a:lnTo>
                    <a:pt x="27" y="89"/>
                  </a:lnTo>
                  <a:lnTo>
                    <a:pt x="27" y="118"/>
                  </a:lnTo>
                  <a:lnTo>
                    <a:pt x="0" y="89"/>
                  </a:lnTo>
                  <a:lnTo>
                    <a:pt x="27" y="60"/>
                  </a:lnTo>
                  <a:lnTo>
                    <a:pt x="27" y="30"/>
                  </a:lnTo>
                </a:path>
              </a:pathLst>
            </a:custGeom>
            <a:noFill/>
            <a:ln w="1588">
              <a:solidFill>
                <a:srgbClr val="000000"/>
              </a:solidFill>
              <a:prstDash val="solid"/>
              <a:round/>
              <a:headEnd/>
              <a:tailEnd/>
            </a:ln>
          </p:spPr>
          <p:txBody>
            <a:bodyPr/>
            <a:lstStyle/>
            <a:p>
              <a:endParaRPr lang="en-GB"/>
            </a:p>
          </p:txBody>
        </p:sp>
        <p:sp>
          <p:nvSpPr>
            <p:cNvPr id="19910" name="Freeform 454"/>
            <p:cNvSpPr>
              <a:spLocks/>
            </p:cNvSpPr>
            <p:nvPr/>
          </p:nvSpPr>
          <p:spPr bwMode="auto">
            <a:xfrm>
              <a:off x="2272" y="2023"/>
              <a:ext cx="8" cy="8"/>
            </a:xfrm>
            <a:custGeom>
              <a:avLst/>
              <a:gdLst/>
              <a:ahLst/>
              <a:cxnLst>
                <a:cxn ang="0">
                  <a:pos x="0" y="30"/>
                </a:cxn>
                <a:cxn ang="0">
                  <a:pos x="30" y="0"/>
                </a:cxn>
                <a:cxn ang="0">
                  <a:pos x="0" y="0"/>
                </a:cxn>
                <a:cxn ang="0">
                  <a:pos x="0" y="30"/>
                </a:cxn>
              </a:cxnLst>
              <a:rect l="0" t="0" r="r" b="b"/>
              <a:pathLst>
                <a:path w="30" h="30">
                  <a:moveTo>
                    <a:pt x="0" y="30"/>
                  </a:moveTo>
                  <a:lnTo>
                    <a:pt x="30" y="0"/>
                  </a:lnTo>
                  <a:lnTo>
                    <a:pt x="0" y="0"/>
                  </a:lnTo>
                  <a:lnTo>
                    <a:pt x="0" y="30"/>
                  </a:lnTo>
                </a:path>
              </a:pathLst>
            </a:custGeom>
            <a:noFill/>
            <a:ln w="1588">
              <a:solidFill>
                <a:srgbClr val="000000"/>
              </a:solidFill>
              <a:prstDash val="solid"/>
              <a:round/>
              <a:headEnd/>
              <a:tailEnd/>
            </a:ln>
          </p:spPr>
          <p:txBody>
            <a:bodyPr/>
            <a:lstStyle/>
            <a:p>
              <a:endParaRPr lang="en-GB"/>
            </a:p>
          </p:txBody>
        </p:sp>
        <p:sp>
          <p:nvSpPr>
            <p:cNvPr id="19911" name="Line 455"/>
            <p:cNvSpPr>
              <a:spLocks noChangeShapeType="1"/>
            </p:cNvSpPr>
            <p:nvPr/>
          </p:nvSpPr>
          <p:spPr bwMode="auto">
            <a:xfrm flipH="1" flipV="1">
              <a:off x="2272" y="2031"/>
              <a:ext cx="8" cy="7"/>
            </a:xfrm>
            <a:prstGeom prst="line">
              <a:avLst/>
            </a:prstGeom>
            <a:noFill/>
            <a:ln w="1588">
              <a:solidFill>
                <a:srgbClr val="000000"/>
              </a:solidFill>
              <a:round/>
              <a:headEnd/>
              <a:tailEnd/>
            </a:ln>
          </p:spPr>
          <p:txBody>
            <a:bodyPr/>
            <a:lstStyle/>
            <a:p>
              <a:endParaRPr lang="en-GB"/>
            </a:p>
          </p:txBody>
        </p:sp>
        <p:sp>
          <p:nvSpPr>
            <p:cNvPr id="19912" name="Line 456"/>
            <p:cNvSpPr>
              <a:spLocks noChangeShapeType="1"/>
            </p:cNvSpPr>
            <p:nvPr/>
          </p:nvSpPr>
          <p:spPr bwMode="auto">
            <a:xfrm flipV="1">
              <a:off x="2272" y="2038"/>
              <a:ext cx="8" cy="8"/>
            </a:xfrm>
            <a:prstGeom prst="line">
              <a:avLst/>
            </a:prstGeom>
            <a:noFill/>
            <a:ln w="1588">
              <a:solidFill>
                <a:srgbClr val="000000"/>
              </a:solidFill>
              <a:round/>
              <a:headEnd/>
              <a:tailEnd/>
            </a:ln>
          </p:spPr>
          <p:txBody>
            <a:bodyPr/>
            <a:lstStyle/>
            <a:p>
              <a:endParaRPr lang="en-GB"/>
            </a:p>
          </p:txBody>
        </p:sp>
        <p:sp>
          <p:nvSpPr>
            <p:cNvPr id="19913" name="Freeform 457"/>
            <p:cNvSpPr>
              <a:spLocks/>
            </p:cNvSpPr>
            <p:nvPr/>
          </p:nvSpPr>
          <p:spPr bwMode="auto">
            <a:xfrm>
              <a:off x="2280" y="2031"/>
              <a:ext cx="14" cy="15"/>
            </a:xfrm>
            <a:custGeom>
              <a:avLst/>
              <a:gdLst/>
              <a:ahLst/>
              <a:cxnLst>
                <a:cxn ang="0">
                  <a:pos x="0" y="30"/>
                </a:cxn>
                <a:cxn ang="0">
                  <a:pos x="30" y="59"/>
                </a:cxn>
                <a:cxn ang="0">
                  <a:pos x="58" y="59"/>
                </a:cxn>
                <a:cxn ang="0">
                  <a:pos x="0" y="0"/>
                </a:cxn>
                <a:cxn ang="0">
                  <a:pos x="0" y="30"/>
                </a:cxn>
              </a:cxnLst>
              <a:rect l="0" t="0" r="r" b="b"/>
              <a:pathLst>
                <a:path w="58" h="59">
                  <a:moveTo>
                    <a:pt x="0" y="30"/>
                  </a:moveTo>
                  <a:lnTo>
                    <a:pt x="30" y="59"/>
                  </a:lnTo>
                  <a:lnTo>
                    <a:pt x="58" y="59"/>
                  </a:lnTo>
                  <a:lnTo>
                    <a:pt x="0" y="0"/>
                  </a:lnTo>
                  <a:lnTo>
                    <a:pt x="0" y="30"/>
                  </a:lnTo>
                </a:path>
              </a:pathLst>
            </a:custGeom>
            <a:noFill/>
            <a:ln w="1588">
              <a:solidFill>
                <a:srgbClr val="000000"/>
              </a:solidFill>
              <a:prstDash val="solid"/>
              <a:round/>
              <a:headEnd/>
              <a:tailEnd/>
            </a:ln>
          </p:spPr>
          <p:txBody>
            <a:bodyPr/>
            <a:lstStyle/>
            <a:p>
              <a:endParaRPr lang="en-GB"/>
            </a:p>
          </p:txBody>
        </p:sp>
        <p:sp>
          <p:nvSpPr>
            <p:cNvPr id="19914" name="Freeform 458"/>
            <p:cNvSpPr>
              <a:spLocks/>
            </p:cNvSpPr>
            <p:nvPr/>
          </p:nvSpPr>
          <p:spPr bwMode="auto">
            <a:xfrm>
              <a:off x="2235" y="2038"/>
              <a:ext cx="37" cy="30"/>
            </a:xfrm>
            <a:custGeom>
              <a:avLst/>
              <a:gdLst/>
              <a:ahLst/>
              <a:cxnLst>
                <a:cxn ang="0">
                  <a:pos x="149" y="29"/>
                </a:cxn>
                <a:cxn ang="0">
                  <a:pos x="118" y="29"/>
                </a:cxn>
                <a:cxn ang="0">
                  <a:pos x="118" y="0"/>
                </a:cxn>
                <a:cxn ang="0">
                  <a:pos x="61" y="58"/>
                </a:cxn>
                <a:cxn ang="0">
                  <a:pos x="30" y="29"/>
                </a:cxn>
                <a:cxn ang="0">
                  <a:pos x="30" y="88"/>
                </a:cxn>
                <a:cxn ang="0">
                  <a:pos x="0" y="118"/>
                </a:cxn>
              </a:cxnLst>
              <a:rect l="0" t="0" r="r" b="b"/>
              <a:pathLst>
                <a:path w="149" h="118">
                  <a:moveTo>
                    <a:pt x="149" y="29"/>
                  </a:moveTo>
                  <a:lnTo>
                    <a:pt x="118" y="29"/>
                  </a:lnTo>
                  <a:lnTo>
                    <a:pt x="118" y="0"/>
                  </a:lnTo>
                  <a:lnTo>
                    <a:pt x="61" y="58"/>
                  </a:lnTo>
                  <a:lnTo>
                    <a:pt x="30" y="29"/>
                  </a:lnTo>
                  <a:lnTo>
                    <a:pt x="30" y="88"/>
                  </a:lnTo>
                  <a:lnTo>
                    <a:pt x="0" y="118"/>
                  </a:lnTo>
                </a:path>
              </a:pathLst>
            </a:custGeom>
            <a:noFill/>
            <a:ln w="1588">
              <a:solidFill>
                <a:srgbClr val="000000"/>
              </a:solidFill>
              <a:prstDash val="solid"/>
              <a:round/>
              <a:headEnd/>
              <a:tailEnd/>
            </a:ln>
          </p:spPr>
          <p:txBody>
            <a:bodyPr/>
            <a:lstStyle/>
            <a:p>
              <a:endParaRPr lang="en-GB"/>
            </a:p>
          </p:txBody>
        </p:sp>
        <p:sp>
          <p:nvSpPr>
            <p:cNvPr id="19915" name="Line 459"/>
            <p:cNvSpPr>
              <a:spLocks noChangeShapeType="1"/>
            </p:cNvSpPr>
            <p:nvPr/>
          </p:nvSpPr>
          <p:spPr bwMode="auto">
            <a:xfrm>
              <a:off x="2272" y="2031"/>
              <a:ext cx="1" cy="15"/>
            </a:xfrm>
            <a:prstGeom prst="line">
              <a:avLst/>
            </a:prstGeom>
            <a:noFill/>
            <a:ln w="1588">
              <a:solidFill>
                <a:srgbClr val="000000"/>
              </a:solidFill>
              <a:round/>
              <a:headEnd/>
              <a:tailEnd/>
            </a:ln>
          </p:spPr>
          <p:txBody>
            <a:bodyPr/>
            <a:lstStyle/>
            <a:p>
              <a:endParaRPr lang="en-GB"/>
            </a:p>
          </p:txBody>
        </p:sp>
        <p:sp>
          <p:nvSpPr>
            <p:cNvPr id="19916" name="Freeform 460"/>
            <p:cNvSpPr>
              <a:spLocks/>
            </p:cNvSpPr>
            <p:nvPr/>
          </p:nvSpPr>
          <p:spPr bwMode="auto">
            <a:xfrm>
              <a:off x="2257" y="2023"/>
              <a:ext cx="7" cy="8"/>
            </a:xfrm>
            <a:custGeom>
              <a:avLst/>
              <a:gdLst/>
              <a:ahLst/>
              <a:cxnLst>
                <a:cxn ang="0">
                  <a:pos x="28" y="0"/>
                </a:cxn>
                <a:cxn ang="0">
                  <a:pos x="0" y="0"/>
                </a:cxn>
                <a:cxn ang="0">
                  <a:pos x="0" y="30"/>
                </a:cxn>
                <a:cxn ang="0">
                  <a:pos x="28" y="0"/>
                </a:cxn>
              </a:cxnLst>
              <a:rect l="0" t="0" r="r" b="b"/>
              <a:pathLst>
                <a:path w="28" h="30">
                  <a:moveTo>
                    <a:pt x="28" y="0"/>
                  </a:moveTo>
                  <a:lnTo>
                    <a:pt x="0" y="0"/>
                  </a:lnTo>
                  <a:lnTo>
                    <a:pt x="0" y="30"/>
                  </a:lnTo>
                  <a:lnTo>
                    <a:pt x="28" y="0"/>
                  </a:lnTo>
                </a:path>
              </a:pathLst>
            </a:custGeom>
            <a:noFill/>
            <a:ln w="1588">
              <a:solidFill>
                <a:srgbClr val="000000"/>
              </a:solidFill>
              <a:prstDash val="solid"/>
              <a:round/>
              <a:headEnd/>
              <a:tailEnd/>
            </a:ln>
          </p:spPr>
          <p:txBody>
            <a:bodyPr/>
            <a:lstStyle/>
            <a:p>
              <a:endParaRPr lang="en-GB"/>
            </a:p>
          </p:txBody>
        </p:sp>
        <p:sp>
          <p:nvSpPr>
            <p:cNvPr id="19917" name="Freeform 461"/>
            <p:cNvSpPr>
              <a:spLocks/>
            </p:cNvSpPr>
            <p:nvPr/>
          </p:nvSpPr>
          <p:spPr bwMode="auto">
            <a:xfrm>
              <a:off x="2317" y="1883"/>
              <a:ext cx="7" cy="8"/>
            </a:xfrm>
            <a:custGeom>
              <a:avLst/>
              <a:gdLst/>
              <a:ahLst/>
              <a:cxnLst>
                <a:cxn ang="0">
                  <a:pos x="29" y="31"/>
                </a:cxn>
                <a:cxn ang="0">
                  <a:pos x="29" y="0"/>
                </a:cxn>
                <a:cxn ang="0">
                  <a:pos x="0" y="0"/>
                </a:cxn>
                <a:cxn ang="0">
                  <a:pos x="29" y="31"/>
                </a:cxn>
              </a:cxnLst>
              <a:rect l="0" t="0" r="r" b="b"/>
              <a:pathLst>
                <a:path w="29" h="31">
                  <a:moveTo>
                    <a:pt x="29" y="31"/>
                  </a:moveTo>
                  <a:lnTo>
                    <a:pt x="29" y="0"/>
                  </a:lnTo>
                  <a:lnTo>
                    <a:pt x="0" y="0"/>
                  </a:lnTo>
                  <a:lnTo>
                    <a:pt x="29" y="31"/>
                  </a:lnTo>
                </a:path>
              </a:pathLst>
            </a:custGeom>
            <a:noFill/>
            <a:ln w="1588">
              <a:solidFill>
                <a:srgbClr val="000000"/>
              </a:solidFill>
              <a:prstDash val="solid"/>
              <a:round/>
              <a:headEnd/>
              <a:tailEnd/>
            </a:ln>
          </p:spPr>
          <p:txBody>
            <a:bodyPr/>
            <a:lstStyle/>
            <a:p>
              <a:endParaRPr lang="en-GB"/>
            </a:p>
          </p:txBody>
        </p:sp>
        <p:sp>
          <p:nvSpPr>
            <p:cNvPr id="19918" name="Freeform 462"/>
            <p:cNvSpPr>
              <a:spLocks/>
            </p:cNvSpPr>
            <p:nvPr/>
          </p:nvSpPr>
          <p:spPr bwMode="auto">
            <a:xfrm>
              <a:off x="2346" y="2031"/>
              <a:ext cx="15" cy="7"/>
            </a:xfrm>
            <a:custGeom>
              <a:avLst/>
              <a:gdLst/>
              <a:ahLst/>
              <a:cxnLst>
                <a:cxn ang="0">
                  <a:pos x="29" y="0"/>
                </a:cxn>
                <a:cxn ang="0">
                  <a:pos x="0" y="0"/>
                </a:cxn>
                <a:cxn ang="0">
                  <a:pos x="29" y="30"/>
                </a:cxn>
                <a:cxn ang="0">
                  <a:pos x="58" y="30"/>
                </a:cxn>
                <a:cxn ang="0">
                  <a:pos x="29" y="0"/>
                </a:cxn>
              </a:cxnLst>
              <a:rect l="0" t="0" r="r" b="b"/>
              <a:pathLst>
                <a:path w="58" h="30">
                  <a:moveTo>
                    <a:pt x="29" y="0"/>
                  </a:moveTo>
                  <a:lnTo>
                    <a:pt x="0" y="0"/>
                  </a:lnTo>
                  <a:lnTo>
                    <a:pt x="29" y="30"/>
                  </a:lnTo>
                  <a:lnTo>
                    <a:pt x="58" y="30"/>
                  </a:lnTo>
                  <a:lnTo>
                    <a:pt x="29" y="0"/>
                  </a:lnTo>
                </a:path>
              </a:pathLst>
            </a:custGeom>
            <a:noFill/>
            <a:ln w="1588">
              <a:solidFill>
                <a:srgbClr val="000000"/>
              </a:solidFill>
              <a:prstDash val="solid"/>
              <a:round/>
              <a:headEnd/>
              <a:tailEnd/>
            </a:ln>
          </p:spPr>
          <p:txBody>
            <a:bodyPr/>
            <a:lstStyle/>
            <a:p>
              <a:endParaRPr lang="en-GB"/>
            </a:p>
          </p:txBody>
        </p:sp>
        <p:sp>
          <p:nvSpPr>
            <p:cNvPr id="19919" name="Freeform 463"/>
            <p:cNvSpPr>
              <a:spLocks/>
            </p:cNvSpPr>
            <p:nvPr/>
          </p:nvSpPr>
          <p:spPr bwMode="auto">
            <a:xfrm>
              <a:off x="1887" y="2098"/>
              <a:ext cx="215" cy="288"/>
            </a:xfrm>
            <a:custGeom>
              <a:avLst/>
              <a:gdLst/>
              <a:ahLst/>
              <a:cxnLst>
                <a:cxn ang="0">
                  <a:pos x="830" y="31"/>
                </a:cxn>
                <a:cxn ang="0">
                  <a:pos x="800" y="0"/>
                </a:cxn>
                <a:cxn ang="0">
                  <a:pos x="771" y="31"/>
                </a:cxn>
                <a:cxn ang="0">
                  <a:pos x="711" y="31"/>
                </a:cxn>
                <a:cxn ang="0">
                  <a:pos x="652" y="59"/>
                </a:cxn>
                <a:cxn ang="0">
                  <a:pos x="623" y="149"/>
                </a:cxn>
                <a:cxn ang="0">
                  <a:pos x="593" y="149"/>
                </a:cxn>
                <a:cxn ang="0">
                  <a:pos x="534" y="177"/>
                </a:cxn>
                <a:cxn ang="0">
                  <a:pos x="680" y="208"/>
                </a:cxn>
                <a:cxn ang="0">
                  <a:pos x="562" y="265"/>
                </a:cxn>
                <a:cxn ang="0">
                  <a:pos x="562" y="326"/>
                </a:cxn>
                <a:cxn ang="0">
                  <a:pos x="416" y="356"/>
                </a:cxn>
                <a:cxn ang="0">
                  <a:pos x="266" y="295"/>
                </a:cxn>
                <a:cxn ang="0">
                  <a:pos x="209" y="326"/>
                </a:cxn>
                <a:cxn ang="0">
                  <a:pos x="178" y="326"/>
                </a:cxn>
                <a:cxn ang="0">
                  <a:pos x="209" y="384"/>
                </a:cxn>
                <a:cxn ang="0">
                  <a:pos x="209" y="415"/>
                </a:cxn>
                <a:cxn ang="0">
                  <a:pos x="209" y="444"/>
                </a:cxn>
                <a:cxn ang="0">
                  <a:pos x="266" y="474"/>
                </a:cxn>
                <a:cxn ang="0">
                  <a:pos x="178" y="502"/>
                </a:cxn>
                <a:cxn ang="0">
                  <a:pos x="178" y="533"/>
                </a:cxn>
                <a:cxn ang="0">
                  <a:pos x="148" y="533"/>
                </a:cxn>
                <a:cxn ang="0">
                  <a:pos x="148" y="593"/>
                </a:cxn>
                <a:cxn ang="0">
                  <a:pos x="148" y="621"/>
                </a:cxn>
                <a:cxn ang="0">
                  <a:pos x="209" y="593"/>
                </a:cxn>
                <a:cxn ang="0">
                  <a:pos x="266" y="621"/>
                </a:cxn>
                <a:cxn ang="0">
                  <a:pos x="446" y="651"/>
                </a:cxn>
                <a:cxn ang="0">
                  <a:pos x="355" y="681"/>
                </a:cxn>
                <a:cxn ang="0">
                  <a:pos x="297" y="770"/>
                </a:cxn>
                <a:cxn ang="0">
                  <a:pos x="236" y="829"/>
                </a:cxn>
                <a:cxn ang="0">
                  <a:pos x="209" y="888"/>
                </a:cxn>
                <a:cxn ang="0">
                  <a:pos x="148" y="918"/>
                </a:cxn>
                <a:cxn ang="0">
                  <a:pos x="178" y="976"/>
                </a:cxn>
                <a:cxn ang="0">
                  <a:pos x="118" y="949"/>
                </a:cxn>
                <a:cxn ang="0">
                  <a:pos x="29" y="976"/>
                </a:cxn>
                <a:cxn ang="0">
                  <a:pos x="0" y="1036"/>
                </a:cxn>
                <a:cxn ang="0">
                  <a:pos x="118" y="1006"/>
                </a:cxn>
                <a:cxn ang="0">
                  <a:pos x="59" y="1036"/>
                </a:cxn>
                <a:cxn ang="0">
                  <a:pos x="29" y="1095"/>
                </a:cxn>
                <a:cxn ang="0">
                  <a:pos x="0" y="1124"/>
                </a:cxn>
                <a:cxn ang="0">
                  <a:pos x="59" y="1155"/>
                </a:cxn>
                <a:cxn ang="0">
                  <a:pos x="118" y="1124"/>
                </a:cxn>
              </a:cxnLst>
              <a:rect l="0" t="0" r="r" b="b"/>
              <a:pathLst>
                <a:path w="859" h="1155">
                  <a:moveTo>
                    <a:pt x="859" y="59"/>
                  </a:moveTo>
                  <a:lnTo>
                    <a:pt x="830" y="31"/>
                  </a:lnTo>
                  <a:lnTo>
                    <a:pt x="830" y="0"/>
                  </a:lnTo>
                  <a:lnTo>
                    <a:pt x="800" y="0"/>
                  </a:lnTo>
                  <a:lnTo>
                    <a:pt x="800" y="31"/>
                  </a:lnTo>
                  <a:lnTo>
                    <a:pt x="771" y="31"/>
                  </a:lnTo>
                  <a:lnTo>
                    <a:pt x="741" y="0"/>
                  </a:lnTo>
                  <a:lnTo>
                    <a:pt x="711" y="31"/>
                  </a:lnTo>
                  <a:lnTo>
                    <a:pt x="652" y="31"/>
                  </a:lnTo>
                  <a:lnTo>
                    <a:pt x="652" y="59"/>
                  </a:lnTo>
                  <a:lnTo>
                    <a:pt x="623" y="89"/>
                  </a:lnTo>
                  <a:lnTo>
                    <a:pt x="623" y="149"/>
                  </a:lnTo>
                  <a:lnTo>
                    <a:pt x="593" y="119"/>
                  </a:lnTo>
                  <a:lnTo>
                    <a:pt x="593" y="149"/>
                  </a:lnTo>
                  <a:lnTo>
                    <a:pt x="562" y="149"/>
                  </a:lnTo>
                  <a:lnTo>
                    <a:pt x="534" y="177"/>
                  </a:lnTo>
                  <a:lnTo>
                    <a:pt x="534" y="208"/>
                  </a:lnTo>
                  <a:lnTo>
                    <a:pt x="680" y="208"/>
                  </a:lnTo>
                  <a:lnTo>
                    <a:pt x="623" y="265"/>
                  </a:lnTo>
                  <a:lnTo>
                    <a:pt x="562" y="265"/>
                  </a:lnTo>
                  <a:lnTo>
                    <a:pt x="534" y="295"/>
                  </a:lnTo>
                  <a:lnTo>
                    <a:pt x="562" y="326"/>
                  </a:lnTo>
                  <a:lnTo>
                    <a:pt x="416" y="326"/>
                  </a:lnTo>
                  <a:lnTo>
                    <a:pt x="416" y="356"/>
                  </a:lnTo>
                  <a:lnTo>
                    <a:pt x="355" y="295"/>
                  </a:lnTo>
                  <a:lnTo>
                    <a:pt x="266" y="295"/>
                  </a:lnTo>
                  <a:lnTo>
                    <a:pt x="266" y="326"/>
                  </a:lnTo>
                  <a:lnTo>
                    <a:pt x="209" y="326"/>
                  </a:lnTo>
                  <a:lnTo>
                    <a:pt x="209" y="295"/>
                  </a:lnTo>
                  <a:lnTo>
                    <a:pt x="178" y="326"/>
                  </a:lnTo>
                  <a:lnTo>
                    <a:pt x="209" y="356"/>
                  </a:lnTo>
                  <a:lnTo>
                    <a:pt x="209" y="384"/>
                  </a:lnTo>
                  <a:lnTo>
                    <a:pt x="236" y="384"/>
                  </a:lnTo>
                  <a:lnTo>
                    <a:pt x="209" y="415"/>
                  </a:lnTo>
                  <a:lnTo>
                    <a:pt x="224" y="430"/>
                  </a:lnTo>
                  <a:lnTo>
                    <a:pt x="209" y="444"/>
                  </a:lnTo>
                  <a:lnTo>
                    <a:pt x="297" y="444"/>
                  </a:lnTo>
                  <a:lnTo>
                    <a:pt x="266" y="474"/>
                  </a:lnTo>
                  <a:lnTo>
                    <a:pt x="209" y="474"/>
                  </a:lnTo>
                  <a:lnTo>
                    <a:pt x="178" y="502"/>
                  </a:lnTo>
                  <a:lnTo>
                    <a:pt x="209" y="533"/>
                  </a:lnTo>
                  <a:lnTo>
                    <a:pt x="178" y="533"/>
                  </a:lnTo>
                  <a:lnTo>
                    <a:pt x="178" y="563"/>
                  </a:lnTo>
                  <a:lnTo>
                    <a:pt x="148" y="533"/>
                  </a:lnTo>
                  <a:lnTo>
                    <a:pt x="118" y="563"/>
                  </a:lnTo>
                  <a:lnTo>
                    <a:pt x="148" y="593"/>
                  </a:lnTo>
                  <a:lnTo>
                    <a:pt x="118" y="593"/>
                  </a:lnTo>
                  <a:lnTo>
                    <a:pt x="148" y="621"/>
                  </a:lnTo>
                  <a:lnTo>
                    <a:pt x="178" y="593"/>
                  </a:lnTo>
                  <a:lnTo>
                    <a:pt x="209" y="593"/>
                  </a:lnTo>
                  <a:lnTo>
                    <a:pt x="178" y="621"/>
                  </a:lnTo>
                  <a:lnTo>
                    <a:pt x="266" y="621"/>
                  </a:lnTo>
                  <a:lnTo>
                    <a:pt x="266" y="651"/>
                  </a:lnTo>
                  <a:lnTo>
                    <a:pt x="446" y="651"/>
                  </a:lnTo>
                  <a:lnTo>
                    <a:pt x="416" y="681"/>
                  </a:lnTo>
                  <a:lnTo>
                    <a:pt x="355" y="681"/>
                  </a:lnTo>
                  <a:lnTo>
                    <a:pt x="297" y="740"/>
                  </a:lnTo>
                  <a:lnTo>
                    <a:pt x="297" y="770"/>
                  </a:lnTo>
                  <a:lnTo>
                    <a:pt x="266" y="829"/>
                  </a:lnTo>
                  <a:lnTo>
                    <a:pt x="236" y="829"/>
                  </a:lnTo>
                  <a:lnTo>
                    <a:pt x="209" y="858"/>
                  </a:lnTo>
                  <a:lnTo>
                    <a:pt x="209" y="888"/>
                  </a:lnTo>
                  <a:lnTo>
                    <a:pt x="178" y="918"/>
                  </a:lnTo>
                  <a:lnTo>
                    <a:pt x="148" y="918"/>
                  </a:lnTo>
                  <a:lnTo>
                    <a:pt x="148" y="949"/>
                  </a:lnTo>
                  <a:lnTo>
                    <a:pt x="178" y="976"/>
                  </a:lnTo>
                  <a:lnTo>
                    <a:pt x="118" y="976"/>
                  </a:lnTo>
                  <a:lnTo>
                    <a:pt x="118" y="949"/>
                  </a:lnTo>
                  <a:lnTo>
                    <a:pt x="90" y="976"/>
                  </a:lnTo>
                  <a:lnTo>
                    <a:pt x="29" y="976"/>
                  </a:lnTo>
                  <a:lnTo>
                    <a:pt x="0" y="1006"/>
                  </a:lnTo>
                  <a:lnTo>
                    <a:pt x="0" y="1036"/>
                  </a:lnTo>
                  <a:lnTo>
                    <a:pt x="29" y="1006"/>
                  </a:lnTo>
                  <a:lnTo>
                    <a:pt x="118" y="1006"/>
                  </a:lnTo>
                  <a:lnTo>
                    <a:pt x="118" y="1036"/>
                  </a:lnTo>
                  <a:lnTo>
                    <a:pt x="59" y="1036"/>
                  </a:lnTo>
                  <a:lnTo>
                    <a:pt x="29" y="1067"/>
                  </a:lnTo>
                  <a:lnTo>
                    <a:pt x="29" y="1095"/>
                  </a:lnTo>
                  <a:lnTo>
                    <a:pt x="0" y="1095"/>
                  </a:lnTo>
                  <a:lnTo>
                    <a:pt x="0" y="1124"/>
                  </a:lnTo>
                  <a:lnTo>
                    <a:pt x="29" y="1124"/>
                  </a:lnTo>
                  <a:lnTo>
                    <a:pt x="59" y="1155"/>
                  </a:lnTo>
                  <a:lnTo>
                    <a:pt x="90" y="1124"/>
                  </a:lnTo>
                  <a:lnTo>
                    <a:pt x="118" y="1124"/>
                  </a:lnTo>
                </a:path>
              </a:pathLst>
            </a:custGeom>
            <a:noFill/>
            <a:ln w="1588">
              <a:solidFill>
                <a:srgbClr val="000000"/>
              </a:solidFill>
              <a:prstDash val="solid"/>
              <a:round/>
              <a:headEnd/>
              <a:tailEnd/>
            </a:ln>
          </p:spPr>
          <p:txBody>
            <a:bodyPr/>
            <a:lstStyle/>
            <a:p>
              <a:endParaRPr lang="en-GB"/>
            </a:p>
          </p:txBody>
        </p:sp>
        <p:sp>
          <p:nvSpPr>
            <p:cNvPr id="19920" name="Freeform 464"/>
            <p:cNvSpPr>
              <a:spLocks/>
            </p:cNvSpPr>
            <p:nvPr/>
          </p:nvSpPr>
          <p:spPr bwMode="auto">
            <a:xfrm>
              <a:off x="2057" y="2112"/>
              <a:ext cx="118" cy="81"/>
            </a:xfrm>
            <a:custGeom>
              <a:avLst/>
              <a:gdLst/>
              <a:ahLst/>
              <a:cxnLst>
                <a:cxn ang="0">
                  <a:pos x="238" y="0"/>
                </a:cxn>
                <a:cxn ang="0">
                  <a:pos x="209" y="0"/>
                </a:cxn>
                <a:cxn ang="0">
                  <a:pos x="209" y="30"/>
                </a:cxn>
                <a:cxn ang="0">
                  <a:pos x="179" y="60"/>
                </a:cxn>
                <a:cxn ang="0">
                  <a:pos x="179" y="90"/>
                </a:cxn>
                <a:cxn ang="0">
                  <a:pos x="120" y="90"/>
                </a:cxn>
                <a:cxn ang="0">
                  <a:pos x="91" y="118"/>
                </a:cxn>
                <a:cxn ang="0">
                  <a:pos x="61" y="118"/>
                </a:cxn>
                <a:cxn ang="0">
                  <a:pos x="91" y="149"/>
                </a:cxn>
                <a:cxn ang="0">
                  <a:pos x="120" y="149"/>
                </a:cxn>
                <a:cxn ang="0">
                  <a:pos x="91" y="179"/>
                </a:cxn>
                <a:cxn ang="0">
                  <a:pos x="0" y="179"/>
                </a:cxn>
                <a:cxn ang="0">
                  <a:pos x="0" y="206"/>
                </a:cxn>
                <a:cxn ang="0">
                  <a:pos x="31" y="236"/>
                </a:cxn>
                <a:cxn ang="0">
                  <a:pos x="61" y="236"/>
                </a:cxn>
                <a:cxn ang="0">
                  <a:pos x="61" y="297"/>
                </a:cxn>
                <a:cxn ang="0">
                  <a:pos x="209" y="297"/>
                </a:cxn>
                <a:cxn ang="0">
                  <a:pos x="238" y="267"/>
                </a:cxn>
                <a:cxn ang="0">
                  <a:pos x="238" y="236"/>
                </a:cxn>
                <a:cxn ang="0">
                  <a:pos x="268" y="236"/>
                </a:cxn>
                <a:cxn ang="0">
                  <a:pos x="298" y="206"/>
                </a:cxn>
                <a:cxn ang="0">
                  <a:pos x="298" y="267"/>
                </a:cxn>
                <a:cxn ang="0">
                  <a:pos x="328" y="297"/>
                </a:cxn>
                <a:cxn ang="0">
                  <a:pos x="357" y="297"/>
                </a:cxn>
                <a:cxn ang="0">
                  <a:pos x="357" y="325"/>
                </a:cxn>
                <a:cxn ang="0">
                  <a:pos x="416" y="325"/>
                </a:cxn>
                <a:cxn ang="0">
                  <a:pos x="446" y="297"/>
                </a:cxn>
                <a:cxn ang="0">
                  <a:pos x="446" y="325"/>
                </a:cxn>
                <a:cxn ang="0">
                  <a:pos x="475" y="325"/>
                </a:cxn>
              </a:cxnLst>
              <a:rect l="0" t="0" r="r" b="b"/>
              <a:pathLst>
                <a:path w="475" h="325">
                  <a:moveTo>
                    <a:pt x="238" y="0"/>
                  </a:moveTo>
                  <a:lnTo>
                    <a:pt x="209" y="0"/>
                  </a:lnTo>
                  <a:lnTo>
                    <a:pt x="209" y="30"/>
                  </a:lnTo>
                  <a:lnTo>
                    <a:pt x="179" y="60"/>
                  </a:lnTo>
                  <a:lnTo>
                    <a:pt x="179" y="90"/>
                  </a:lnTo>
                  <a:lnTo>
                    <a:pt x="120" y="90"/>
                  </a:lnTo>
                  <a:lnTo>
                    <a:pt x="91" y="118"/>
                  </a:lnTo>
                  <a:lnTo>
                    <a:pt x="61" y="118"/>
                  </a:lnTo>
                  <a:lnTo>
                    <a:pt x="91" y="149"/>
                  </a:lnTo>
                  <a:lnTo>
                    <a:pt x="120" y="149"/>
                  </a:lnTo>
                  <a:lnTo>
                    <a:pt x="91" y="179"/>
                  </a:lnTo>
                  <a:lnTo>
                    <a:pt x="0" y="179"/>
                  </a:lnTo>
                  <a:lnTo>
                    <a:pt x="0" y="206"/>
                  </a:lnTo>
                  <a:lnTo>
                    <a:pt x="31" y="236"/>
                  </a:lnTo>
                  <a:lnTo>
                    <a:pt x="61" y="236"/>
                  </a:lnTo>
                  <a:lnTo>
                    <a:pt x="61" y="297"/>
                  </a:lnTo>
                  <a:lnTo>
                    <a:pt x="209" y="297"/>
                  </a:lnTo>
                  <a:lnTo>
                    <a:pt x="238" y="267"/>
                  </a:lnTo>
                  <a:lnTo>
                    <a:pt x="238" y="236"/>
                  </a:lnTo>
                  <a:lnTo>
                    <a:pt x="268" y="236"/>
                  </a:lnTo>
                  <a:lnTo>
                    <a:pt x="298" y="206"/>
                  </a:lnTo>
                  <a:lnTo>
                    <a:pt x="298" y="267"/>
                  </a:lnTo>
                  <a:lnTo>
                    <a:pt x="328" y="297"/>
                  </a:lnTo>
                  <a:lnTo>
                    <a:pt x="357" y="297"/>
                  </a:lnTo>
                  <a:lnTo>
                    <a:pt x="357" y="325"/>
                  </a:lnTo>
                  <a:lnTo>
                    <a:pt x="416" y="325"/>
                  </a:lnTo>
                  <a:lnTo>
                    <a:pt x="446" y="297"/>
                  </a:lnTo>
                  <a:lnTo>
                    <a:pt x="446" y="325"/>
                  </a:lnTo>
                  <a:lnTo>
                    <a:pt x="475" y="325"/>
                  </a:lnTo>
                </a:path>
              </a:pathLst>
            </a:custGeom>
            <a:noFill/>
            <a:ln w="1588">
              <a:solidFill>
                <a:srgbClr val="000000"/>
              </a:solidFill>
              <a:prstDash val="solid"/>
              <a:round/>
              <a:headEnd/>
              <a:tailEnd/>
            </a:ln>
          </p:spPr>
          <p:txBody>
            <a:bodyPr/>
            <a:lstStyle/>
            <a:p>
              <a:endParaRPr lang="en-GB"/>
            </a:p>
          </p:txBody>
        </p:sp>
        <p:sp>
          <p:nvSpPr>
            <p:cNvPr id="19921" name="Freeform 465"/>
            <p:cNvSpPr>
              <a:spLocks/>
            </p:cNvSpPr>
            <p:nvPr/>
          </p:nvSpPr>
          <p:spPr bwMode="auto">
            <a:xfrm>
              <a:off x="2094" y="2112"/>
              <a:ext cx="8" cy="8"/>
            </a:xfrm>
            <a:custGeom>
              <a:avLst/>
              <a:gdLst/>
              <a:ahLst/>
              <a:cxnLst>
                <a:cxn ang="0">
                  <a:pos x="29" y="0"/>
                </a:cxn>
                <a:cxn ang="0">
                  <a:pos x="0" y="30"/>
                </a:cxn>
                <a:cxn ang="0">
                  <a:pos x="0" y="0"/>
                </a:cxn>
                <a:cxn ang="0">
                  <a:pos x="29" y="0"/>
                </a:cxn>
              </a:cxnLst>
              <a:rect l="0" t="0" r="r" b="b"/>
              <a:pathLst>
                <a:path w="29" h="30">
                  <a:moveTo>
                    <a:pt x="29" y="0"/>
                  </a:moveTo>
                  <a:lnTo>
                    <a:pt x="0" y="30"/>
                  </a:lnTo>
                  <a:lnTo>
                    <a:pt x="0" y="0"/>
                  </a:lnTo>
                  <a:lnTo>
                    <a:pt x="29" y="0"/>
                  </a:lnTo>
                </a:path>
              </a:pathLst>
            </a:custGeom>
            <a:noFill/>
            <a:ln w="1588">
              <a:solidFill>
                <a:srgbClr val="000000"/>
              </a:solidFill>
              <a:prstDash val="solid"/>
              <a:round/>
              <a:headEnd/>
              <a:tailEnd/>
            </a:ln>
          </p:spPr>
          <p:txBody>
            <a:bodyPr/>
            <a:lstStyle/>
            <a:p>
              <a:endParaRPr lang="en-GB"/>
            </a:p>
          </p:txBody>
        </p:sp>
        <p:sp>
          <p:nvSpPr>
            <p:cNvPr id="19922" name="Freeform 466"/>
            <p:cNvSpPr>
              <a:spLocks/>
            </p:cNvSpPr>
            <p:nvPr/>
          </p:nvSpPr>
          <p:spPr bwMode="auto">
            <a:xfrm>
              <a:off x="1902" y="2193"/>
              <a:ext cx="273" cy="208"/>
            </a:xfrm>
            <a:custGeom>
              <a:avLst/>
              <a:gdLst/>
              <a:ahLst/>
              <a:cxnLst>
                <a:cxn ang="0">
                  <a:pos x="59" y="740"/>
                </a:cxn>
                <a:cxn ang="0">
                  <a:pos x="0" y="801"/>
                </a:cxn>
                <a:cxn ang="0">
                  <a:pos x="89" y="801"/>
                </a:cxn>
                <a:cxn ang="0">
                  <a:pos x="119" y="771"/>
                </a:cxn>
                <a:cxn ang="0">
                  <a:pos x="177" y="771"/>
                </a:cxn>
                <a:cxn ang="0">
                  <a:pos x="119" y="829"/>
                </a:cxn>
                <a:cxn ang="0">
                  <a:pos x="296" y="829"/>
                </a:cxn>
                <a:cxn ang="0">
                  <a:pos x="327" y="801"/>
                </a:cxn>
                <a:cxn ang="0">
                  <a:pos x="414" y="801"/>
                </a:cxn>
                <a:cxn ang="0">
                  <a:pos x="414" y="771"/>
                </a:cxn>
                <a:cxn ang="0">
                  <a:pos x="475" y="771"/>
                </a:cxn>
                <a:cxn ang="0">
                  <a:pos x="475" y="740"/>
                </a:cxn>
                <a:cxn ang="0">
                  <a:pos x="445" y="711"/>
                </a:cxn>
                <a:cxn ang="0">
                  <a:pos x="503" y="711"/>
                </a:cxn>
                <a:cxn ang="0">
                  <a:pos x="503" y="740"/>
                </a:cxn>
                <a:cxn ang="0">
                  <a:pos x="534" y="740"/>
                </a:cxn>
                <a:cxn ang="0">
                  <a:pos x="564" y="711"/>
                </a:cxn>
                <a:cxn ang="0">
                  <a:pos x="593" y="711"/>
                </a:cxn>
                <a:cxn ang="0">
                  <a:pos x="593" y="683"/>
                </a:cxn>
                <a:cxn ang="0">
                  <a:pos x="682" y="683"/>
                </a:cxn>
                <a:cxn ang="0">
                  <a:pos x="652" y="652"/>
                </a:cxn>
                <a:cxn ang="0">
                  <a:pos x="682" y="652"/>
                </a:cxn>
                <a:cxn ang="0">
                  <a:pos x="712" y="622"/>
                </a:cxn>
                <a:cxn ang="0">
                  <a:pos x="830" y="622"/>
                </a:cxn>
                <a:cxn ang="0">
                  <a:pos x="830" y="592"/>
                </a:cxn>
                <a:cxn ang="0">
                  <a:pos x="859" y="622"/>
                </a:cxn>
                <a:cxn ang="0">
                  <a:pos x="889" y="592"/>
                </a:cxn>
                <a:cxn ang="0">
                  <a:pos x="919" y="622"/>
                </a:cxn>
                <a:cxn ang="0">
                  <a:pos x="978" y="622"/>
                </a:cxn>
                <a:cxn ang="0">
                  <a:pos x="1007" y="592"/>
                </a:cxn>
                <a:cxn ang="0">
                  <a:pos x="978" y="565"/>
                </a:cxn>
                <a:cxn ang="0">
                  <a:pos x="1007" y="565"/>
                </a:cxn>
                <a:cxn ang="0">
                  <a:pos x="1007" y="534"/>
                </a:cxn>
                <a:cxn ang="0">
                  <a:pos x="1037" y="504"/>
                </a:cxn>
                <a:cxn ang="0">
                  <a:pos x="1037" y="474"/>
                </a:cxn>
                <a:cxn ang="0">
                  <a:pos x="1067" y="445"/>
                </a:cxn>
                <a:cxn ang="0">
                  <a:pos x="1067" y="386"/>
                </a:cxn>
                <a:cxn ang="0">
                  <a:pos x="1096" y="356"/>
                </a:cxn>
                <a:cxn ang="0">
                  <a:pos x="1096" y="267"/>
                </a:cxn>
                <a:cxn ang="0">
                  <a:pos x="1067" y="237"/>
                </a:cxn>
                <a:cxn ang="0">
                  <a:pos x="1096" y="209"/>
                </a:cxn>
                <a:cxn ang="0">
                  <a:pos x="1096" y="149"/>
                </a:cxn>
                <a:cxn ang="0">
                  <a:pos x="1067" y="149"/>
                </a:cxn>
                <a:cxn ang="0">
                  <a:pos x="1067" y="60"/>
                </a:cxn>
                <a:cxn ang="0">
                  <a:pos x="1037" y="60"/>
                </a:cxn>
                <a:cxn ang="0">
                  <a:pos x="1037" y="31"/>
                </a:cxn>
                <a:cxn ang="0">
                  <a:pos x="1067" y="31"/>
                </a:cxn>
                <a:cxn ang="0">
                  <a:pos x="1096" y="0"/>
                </a:cxn>
              </a:cxnLst>
              <a:rect l="0" t="0" r="r" b="b"/>
              <a:pathLst>
                <a:path w="1096" h="829">
                  <a:moveTo>
                    <a:pt x="59" y="740"/>
                  </a:moveTo>
                  <a:lnTo>
                    <a:pt x="0" y="801"/>
                  </a:lnTo>
                  <a:lnTo>
                    <a:pt x="89" y="801"/>
                  </a:lnTo>
                  <a:lnTo>
                    <a:pt x="119" y="771"/>
                  </a:lnTo>
                  <a:lnTo>
                    <a:pt x="177" y="771"/>
                  </a:lnTo>
                  <a:lnTo>
                    <a:pt x="119" y="829"/>
                  </a:lnTo>
                  <a:lnTo>
                    <a:pt x="296" y="829"/>
                  </a:lnTo>
                  <a:lnTo>
                    <a:pt x="327" y="801"/>
                  </a:lnTo>
                  <a:lnTo>
                    <a:pt x="414" y="801"/>
                  </a:lnTo>
                  <a:lnTo>
                    <a:pt x="414" y="771"/>
                  </a:lnTo>
                  <a:lnTo>
                    <a:pt x="475" y="771"/>
                  </a:lnTo>
                  <a:lnTo>
                    <a:pt x="475" y="740"/>
                  </a:lnTo>
                  <a:lnTo>
                    <a:pt x="445" y="711"/>
                  </a:lnTo>
                  <a:lnTo>
                    <a:pt x="503" y="711"/>
                  </a:lnTo>
                  <a:lnTo>
                    <a:pt x="503" y="740"/>
                  </a:lnTo>
                  <a:lnTo>
                    <a:pt x="534" y="740"/>
                  </a:lnTo>
                  <a:lnTo>
                    <a:pt x="564" y="711"/>
                  </a:lnTo>
                  <a:lnTo>
                    <a:pt x="593" y="711"/>
                  </a:lnTo>
                  <a:lnTo>
                    <a:pt x="593" y="683"/>
                  </a:lnTo>
                  <a:lnTo>
                    <a:pt x="682" y="683"/>
                  </a:lnTo>
                  <a:lnTo>
                    <a:pt x="652" y="652"/>
                  </a:lnTo>
                  <a:lnTo>
                    <a:pt x="682" y="652"/>
                  </a:lnTo>
                  <a:lnTo>
                    <a:pt x="712" y="622"/>
                  </a:lnTo>
                  <a:lnTo>
                    <a:pt x="830" y="622"/>
                  </a:lnTo>
                  <a:lnTo>
                    <a:pt x="830" y="592"/>
                  </a:lnTo>
                  <a:lnTo>
                    <a:pt x="859" y="622"/>
                  </a:lnTo>
                  <a:lnTo>
                    <a:pt x="889" y="592"/>
                  </a:lnTo>
                  <a:lnTo>
                    <a:pt x="919" y="622"/>
                  </a:lnTo>
                  <a:lnTo>
                    <a:pt x="978" y="622"/>
                  </a:lnTo>
                  <a:lnTo>
                    <a:pt x="1007" y="592"/>
                  </a:lnTo>
                  <a:lnTo>
                    <a:pt x="978" y="565"/>
                  </a:lnTo>
                  <a:lnTo>
                    <a:pt x="1007" y="565"/>
                  </a:lnTo>
                  <a:lnTo>
                    <a:pt x="1007" y="534"/>
                  </a:lnTo>
                  <a:lnTo>
                    <a:pt x="1037" y="504"/>
                  </a:lnTo>
                  <a:lnTo>
                    <a:pt x="1037" y="474"/>
                  </a:lnTo>
                  <a:lnTo>
                    <a:pt x="1067" y="445"/>
                  </a:lnTo>
                  <a:lnTo>
                    <a:pt x="1067" y="386"/>
                  </a:lnTo>
                  <a:lnTo>
                    <a:pt x="1096" y="356"/>
                  </a:lnTo>
                  <a:lnTo>
                    <a:pt x="1096" y="267"/>
                  </a:lnTo>
                  <a:lnTo>
                    <a:pt x="1067" y="237"/>
                  </a:lnTo>
                  <a:lnTo>
                    <a:pt x="1096" y="209"/>
                  </a:lnTo>
                  <a:lnTo>
                    <a:pt x="1096" y="149"/>
                  </a:lnTo>
                  <a:lnTo>
                    <a:pt x="1067" y="149"/>
                  </a:lnTo>
                  <a:lnTo>
                    <a:pt x="1067" y="60"/>
                  </a:lnTo>
                  <a:lnTo>
                    <a:pt x="1037" y="60"/>
                  </a:lnTo>
                  <a:lnTo>
                    <a:pt x="1037" y="31"/>
                  </a:lnTo>
                  <a:lnTo>
                    <a:pt x="1067" y="31"/>
                  </a:lnTo>
                  <a:lnTo>
                    <a:pt x="1096" y="0"/>
                  </a:lnTo>
                </a:path>
              </a:pathLst>
            </a:custGeom>
            <a:noFill/>
            <a:ln w="1588">
              <a:solidFill>
                <a:srgbClr val="000000"/>
              </a:solidFill>
              <a:prstDash val="solid"/>
              <a:round/>
              <a:headEnd/>
              <a:tailEnd/>
            </a:ln>
          </p:spPr>
          <p:txBody>
            <a:bodyPr/>
            <a:lstStyle/>
            <a:p>
              <a:endParaRPr lang="en-GB"/>
            </a:p>
          </p:txBody>
        </p:sp>
        <p:sp>
          <p:nvSpPr>
            <p:cNvPr id="19923" name="Freeform 467"/>
            <p:cNvSpPr>
              <a:spLocks/>
            </p:cNvSpPr>
            <p:nvPr/>
          </p:nvSpPr>
          <p:spPr bwMode="auto">
            <a:xfrm>
              <a:off x="1975" y="2297"/>
              <a:ext cx="23" cy="15"/>
            </a:xfrm>
            <a:custGeom>
              <a:avLst/>
              <a:gdLst/>
              <a:ahLst/>
              <a:cxnLst>
                <a:cxn ang="0">
                  <a:pos x="61" y="59"/>
                </a:cxn>
                <a:cxn ang="0">
                  <a:pos x="0" y="59"/>
                </a:cxn>
                <a:cxn ang="0">
                  <a:pos x="61" y="0"/>
                </a:cxn>
                <a:cxn ang="0">
                  <a:pos x="61" y="30"/>
                </a:cxn>
                <a:cxn ang="0">
                  <a:pos x="91" y="30"/>
                </a:cxn>
                <a:cxn ang="0">
                  <a:pos x="61" y="59"/>
                </a:cxn>
              </a:cxnLst>
              <a:rect l="0" t="0" r="r" b="b"/>
              <a:pathLst>
                <a:path w="91" h="59">
                  <a:moveTo>
                    <a:pt x="61" y="59"/>
                  </a:moveTo>
                  <a:lnTo>
                    <a:pt x="0" y="59"/>
                  </a:lnTo>
                  <a:lnTo>
                    <a:pt x="61" y="0"/>
                  </a:lnTo>
                  <a:lnTo>
                    <a:pt x="61" y="30"/>
                  </a:lnTo>
                  <a:lnTo>
                    <a:pt x="91" y="30"/>
                  </a:lnTo>
                  <a:lnTo>
                    <a:pt x="61" y="59"/>
                  </a:lnTo>
                </a:path>
              </a:pathLst>
            </a:custGeom>
            <a:noFill/>
            <a:ln w="1588">
              <a:solidFill>
                <a:srgbClr val="000000"/>
              </a:solidFill>
              <a:prstDash val="solid"/>
              <a:round/>
              <a:headEnd/>
              <a:tailEnd/>
            </a:ln>
          </p:spPr>
          <p:txBody>
            <a:bodyPr/>
            <a:lstStyle/>
            <a:p>
              <a:endParaRPr lang="en-GB"/>
            </a:p>
          </p:txBody>
        </p:sp>
        <p:sp>
          <p:nvSpPr>
            <p:cNvPr id="19924" name="Freeform 468"/>
            <p:cNvSpPr>
              <a:spLocks/>
            </p:cNvSpPr>
            <p:nvPr/>
          </p:nvSpPr>
          <p:spPr bwMode="auto">
            <a:xfrm>
              <a:off x="1916" y="2371"/>
              <a:ext cx="15" cy="15"/>
            </a:xfrm>
            <a:custGeom>
              <a:avLst/>
              <a:gdLst/>
              <a:ahLst/>
              <a:cxnLst>
                <a:cxn ang="0">
                  <a:pos x="0" y="29"/>
                </a:cxn>
                <a:cxn ang="0">
                  <a:pos x="30" y="0"/>
                </a:cxn>
                <a:cxn ang="0">
                  <a:pos x="60" y="0"/>
                </a:cxn>
                <a:cxn ang="0">
                  <a:pos x="0" y="60"/>
                </a:cxn>
                <a:cxn ang="0">
                  <a:pos x="0" y="29"/>
                </a:cxn>
              </a:cxnLst>
              <a:rect l="0" t="0" r="r" b="b"/>
              <a:pathLst>
                <a:path w="60" h="60">
                  <a:moveTo>
                    <a:pt x="0" y="29"/>
                  </a:moveTo>
                  <a:lnTo>
                    <a:pt x="30" y="0"/>
                  </a:lnTo>
                  <a:lnTo>
                    <a:pt x="60" y="0"/>
                  </a:lnTo>
                  <a:lnTo>
                    <a:pt x="0" y="60"/>
                  </a:lnTo>
                  <a:lnTo>
                    <a:pt x="0" y="29"/>
                  </a:lnTo>
                </a:path>
              </a:pathLst>
            </a:custGeom>
            <a:noFill/>
            <a:ln w="1588">
              <a:solidFill>
                <a:srgbClr val="000000"/>
              </a:solidFill>
              <a:prstDash val="solid"/>
              <a:round/>
              <a:headEnd/>
              <a:tailEnd/>
            </a:ln>
          </p:spPr>
          <p:txBody>
            <a:bodyPr/>
            <a:lstStyle/>
            <a:p>
              <a:endParaRPr lang="en-GB"/>
            </a:p>
          </p:txBody>
        </p:sp>
        <p:sp>
          <p:nvSpPr>
            <p:cNvPr id="19925" name="Freeform 469"/>
            <p:cNvSpPr>
              <a:spLocks/>
            </p:cNvSpPr>
            <p:nvPr/>
          </p:nvSpPr>
          <p:spPr bwMode="auto">
            <a:xfrm>
              <a:off x="2220" y="2046"/>
              <a:ext cx="170" cy="370"/>
            </a:xfrm>
            <a:custGeom>
              <a:avLst/>
              <a:gdLst/>
              <a:ahLst/>
              <a:cxnLst>
                <a:cxn ang="0">
                  <a:pos x="534" y="1420"/>
                </a:cxn>
                <a:cxn ang="0">
                  <a:pos x="505" y="1481"/>
                </a:cxn>
                <a:cxn ang="0">
                  <a:pos x="445" y="1450"/>
                </a:cxn>
                <a:cxn ang="0">
                  <a:pos x="356" y="1420"/>
                </a:cxn>
                <a:cxn ang="0">
                  <a:pos x="327" y="1392"/>
                </a:cxn>
                <a:cxn ang="0">
                  <a:pos x="268" y="1420"/>
                </a:cxn>
                <a:cxn ang="0">
                  <a:pos x="296" y="1392"/>
                </a:cxn>
                <a:cxn ang="0">
                  <a:pos x="238" y="1362"/>
                </a:cxn>
                <a:cxn ang="0">
                  <a:pos x="177" y="1362"/>
                </a:cxn>
                <a:cxn ang="0">
                  <a:pos x="89" y="1392"/>
                </a:cxn>
                <a:cxn ang="0">
                  <a:pos x="31" y="1362"/>
                </a:cxn>
                <a:cxn ang="0">
                  <a:pos x="31" y="1331"/>
                </a:cxn>
                <a:cxn ang="0">
                  <a:pos x="59" y="1243"/>
                </a:cxn>
                <a:cxn ang="0">
                  <a:pos x="89" y="1274"/>
                </a:cxn>
                <a:cxn ang="0">
                  <a:pos x="149" y="1243"/>
                </a:cxn>
                <a:cxn ang="0">
                  <a:pos x="208" y="1213"/>
                </a:cxn>
                <a:cxn ang="0">
                  <a:pos x="268" y="1183"/>
                </a:cxn>
                <a:cxn ang="0">
                  <a:pos x="296" y="1125"/>
                </a:cxn>
                <a:cxn ang="0">
                  <a:pos x="296" y="1065"/>
                </a:cxn>
                <a:cxn ang="0">
                  <a:pos x="296" y="1006"/>
                </a:cxn>
                <a:cxn ang="0">
                  <a:pos x="238" y="977"/>
                </a:cxn>
                <a:cxn ang="0">
                  <a:pos x="149" y="1006"/>
                </a:cxn>
                <a:cxn ang="0">
                  <a:pos x="238" y="947"/>
                </a:cxn>
                <a:cxn ang="0">
                  <a:pos x="268" y="888"/>
                </a:cxn>
                <a:cxn ang="0">
                  <a:pos x="208" y="858"/>
                </a:cxn>
                <a:cxn ang="0">
                  <a:pos x="238" y="800"/>
                </a:cxn>
                <a:cxn ang="0">
                  <a:pos x="296" y="828"/>
                </a:cxn>
                <a:cxn ang="0">
                  <a:pos x="327" y="858"/>
                </a:cxn>
                <a:cxn ang="0">
                  <a:pos x="415" y="828"/>
                </a:cxn>
                <a:cxn ang="0">
                  <a:pos x="505" y="828"/>
                </a:cxn>
                <a:cxn ang="0">
                  <a:pos x="563" y="858"/>
                </a:cxn>
                <a:cxn ang="0">
                  <a:pos x="563" y="828"/>
                </a:cxn>
                <a:cxn ang="0">
                  <a:pos x="623" y="800"/>
                </a:cxn>
                <a:cxn ang="0">
                  <a:pos x="593" y="740"/>
                </a:cxn>
                <a:cxn ang="0">
                  <a:pos x="623" y="651"/>
                </a:cxn>
                <a:cxn ang="0">
                  <a:pos x="682" y="622"/>
                </a:cxn>
                <a:cxn ang="0">
                  <a:pos x="623" y="563"/>
                </a:cxn>
                <a:cxn ang="0">
                  <a:pos x="563" y="563"/>
                </a:cxn>
                <a:cxn ang="0">
                  <a:pos x="534" y="533"/>
                </a:cxn>
                <a:cxn ang="0">
                  <a:pos x="505" y="472"/>
                </a:cxn>
                <a:cxn ang="0">
                  <a:pos x="563" y="326"/>
                </a:cxn>
                <a:cxn ang="0">
                  <a:pos x="623" y="296"/>
                </a:cxn>
                <a:cxn ang="0">
                  <a:pos x="505" y="326"/>
                </a:cxn>
                <a:cxn ang="0">
                  <a:pos x="415" y="356"/>
                </a:cxn>
                <a:cxn ang="0">
                  <a:pos x="327" y="326"/>
                </a:cxn>
                <a:cxn ang="0">
                  <a:pos x="296" y="384"/>
                </a:cxn>
                <a:cxn ang="0">
                  <a:pos x="238" y="356"/>
                </a:cxn>
                <a:cxn ang="0">
                  <a:pos x="177" y="326"/>
                </a:cxn>
                <a:cxn ang="0">
                  <a:pos x="120" y="356"/>
                </a:cxn>
                <a:cxn ang="0">
                  <a:pos x="149" y="326"/>
                </a:cxn>
                <a:cxn ang="0">
                  <a:pos x="177" y="207"/>
                </a:cxn>
                <a:cxn ang="0">
                  <a:pos x="238" y="147"/>
                </a:cxn>
                <a:cxn ang="0">
                  <a:pos x="268" y="120"/>
                </a:cxn>
                <a:cxn ang="0">
                  <a:pos x="208" y="89"/>
                </a:cxn>
              </a:cxnLst>
              <a:rect l="0" t="0" r="r" b="b"/>
              <a:pathLst>
                <a:path w="682" h="1481">
                  <a:moveTo>
                    <a:pt x="623" y="1420"/>
                  </a:moveTo>
                  <a:lnTo>
                    <a:pt x="534" y="1420"/>
                  </a:lnTo>
                  <a:lnTo>
                    <a:pt x="534" y="1450"/>
                  </a:lnTo>
                  <a:lnTo>
                    <a:pt x="505" y="1481"/>
                  </a:lnTo>
                  <a:lnTo>
                    <a:pt x="475" y="1481"/>
                  </a:lnTo>
                  <a:lnTo>
                    <a:pt x="445" y="1450"/>
                  </a:lnTo>
                  <a:lnTo>
                    <a:pt x="386" y="1450"/>
                  </a:lnTo>
                  <a:lnTo>
                    <a:pt x="356" y="1420"/>
                  </a:lnTo>
                  <a:lnTo>
                    <a:pt x="356" y="1392"/>
                  </a:lnTo>
                  <a:lnTo>
                    <a:pt x="327" y="1392"/>
                  </a:lnTo>
                  <a:lnTo>
                    <a:pt x="296" y="1420"/>
                  </a:lnTo>
                  <a:lnTo>
                    <a:pt x="268" y="1420"/>
                  </a:lnTo>
                  <a:lnTo>
                    <a:pt x="238" y="1392"/>
                  </a:lnTo>
                  <a:lnTo>
                    <a:pt x="296" y="1392"/>
                  </a:lnTo>
                  <a:lnTo>
                    <a:pt x="296" y="1362"/>
                  </a:lnTo>
                  <a:lnTo>
                    <a:pt x="238" y="1362"/>
                  </a:lnTo>
                  <a:lnTo>
                    <a:pt x="208" y="1331"/>
                  </a:lnTo>
                  <a:lnTo>
                    <a:pt x="177" y="1362"/>
                  </a:lnTo>
                  <a:lnTo>
                    <a:pt x="120" y="1362"/>
                  </a:lnTo>
                  <a:lnTo>
                    <a:pt x="89" y="1392"/>
                  </a:lnTo>
                  <a:lnTo>
                    <a:pt x="59" y="1392"/>
                  </a:lnTo>
                  <a:lnTo>
                    <a:pt x="31" y="1362"/>
                  </a:lnTo>
                  <a:lnTo>
                    <a:pt x="0" y="1362"/>
                  </a:lnTo>
                  <a:lnTo>
                    <a:pt x="31" y="1331"/>
                  </a:lnTo>
                  <a:lnTo>
                    <a:pt x="0" y="1302"/>
                  </a:lnTo>
                  <a:lnTo>
                    <a:pt x="59" y="1243"/>
                  </a:lnTo>
                  <a:lnTo>
                    <a:pt x="59" y="1274"/>
                  </a:lnTo>
                  <a:lnTo>
                    <a:pt x="89" y="1274"/>
                  </a:lnTo>
                  <a:lnTo>
                    <a:pt x="120" y="1243"/>
                  </a:lnTo>
                  <a:lnTo>
                    <a:pt x="149" y="1243"/>
                  </a:lnTo>
                  <a:lnTo>
                    <a:pt x="177" y="1213"/>
                  </a:lnTo>
                  <a:lnTo>
                    <a:pt x="208" y="1213"/>
                  </a:lnTo>
                  <a:lnTo>
                    <a:pt x="238" y="1183"/>
                  </a:lnTo>
                  <a:lnTo>
                    <a:pt x="268" y="1183"/>
                  </a:lnTo>
                  <a:lnTo>
                    <a:pt x="296" y="1156"/>
                  </a:lnTo>
                  <a:lnTo>
                    <a:pt x="296" y="1125"/>
                  </a:lnTo>
                  <a:lnTo>
                    <a:pt x="327" y="1095"/>
                  </a:lnTo>
                  <a:lnTo>
                    <a:pt x="296" y="1065"/>
                  </a:lnTo>
                  <a:lnTo>
                    <a:pt x="327" y="1036"/>
                  </a:lnTo>
                  <a:lnTo>
                    <a:pt x="296" y="1006"/>
                  </a:lnTo>
                  <a:lnTo>
                    <a:pt x="327" y="977"/>
                  </a:lnTo>
                  <a:lnTo>
                    <a:pt x="238" y="977"/>
                  </a:lnTo>
                  <a:lnTo>
                    <a:pt x="208" y="1006"/>
                  </a:lnTo>
                  <a:lnTo>
                    <a:pt x="149" y="1006"/>
                  </a:lnTo>
                  <a:lnTo>
                    <a:pt x="208" y="947"/>
                  </a:lnTo>
                  <a:lnTo>
                    <a:pt x="238" y="947"/>
                  </a:lnTo>
                  <a:lnTo>
                    <a:pt x="268" y="918"/>
                  </a:lnTo>
                  <a:lnTo>
                    <a:pt x="268" y="888"/>
                  </a:lnTo>
                  <a:lnTo>
                    <a:pt x="238" y="888"/>
                  </a:lnTo>
                  <a:lnTo>
                    <a:pt x="208" y="858"/>
                  </a:lnTo>
                  <a:lnTo>
                    <a:pt x="208" y="828"/>
                  </a:lnTo>
                  <a:lnTo>
                    <a:pt x="238" y="800"/>
                  </a:lnTo>
                  <a:lnTo>
                    <a:pt x="268" y="800"/>
                  </a:lnTo>
                  <a:lnTo>
                    <a:pt x="296" y="828"/>
                  </a:lnTo>
                  <a:lnTo>
                    <a:pt x="327" y="828"/>
                  </a:lnTo>
                  <a:lnTo>
                    <a:pt x="327" y="858"/>
                  </a:lnTo>
                  <a:lnTo>
                    <a:pt x="386" y="858"/>
                  </a:lnTo>
                  <a:lnTo>
                    <a:pt x="415" y="828"/>
                  </a:lnTo>
                  <a:lnTo>
                    <a:pt x="445" y="858"/>
                  </a:lnTo>
                  <a:lnTo>
                    <a:pt x="505" y="828"/>
                  </a:lnTo>
                  <a:lnTo>
                    <a:pt x="534" y="828"/>
                  </a:lnTo>
                  <a:lnTo>
                    <a:pt x="563" y="858"/>
                  </a:lnTo>
                  <a:lnTo>
                    <a:pt x="593" y="858"/>
                  </a:lnTo>
                  <a:lnTo>
                    <a:pt x="563" y="828"/>
                  </a:lnTo>
                  <a:lnTo>
                    <a:pt x="593" y="800"/>
                  </a:lnTo>
                  <a:lnTo>
                    <a:pt x="623" y="800"/>
                  </a:lnTo>
                  <a:lnTo>
                    <a:pt x="593" y="770"/>
                  </a:lnTo>
                  <a:lnTo>
                    <a:pt x="593" y="740"/>
                  </a:lnTo>
                  <a:lnTo>
                    <a:pt x="623" y="709"/>
                  </a:lnTo>
                  <a:lnTo>
                    <a:pt x="623" y="651"/>
                  </a:lnTo>
                  <a:lnTo>
                    <a:pt x="652" y="622"/>
                  </a:lnTo>
                  <a:lnTo>
                    <a:pt x="682" y="622"/>
                  </a:lnTo>
                  <a:lnTo>
                    <a:pt x="682" y="563"/>
                  </a:lnTo>
                  <a:lnTo>
                    <a:pt x="623" y="563"/>
                  </a:lnTo>
                  <a:lnTo>
                    <a:pt x="593" y="591"/>
                  </a:lnTo>
                  <a:lnTo>
                    <a:pt x="563" y="563"/>
                  </a:lnTo>
                  <a:lnTo>
                    <a:pt x="593" y="533"/>
                  </a:lnTo>
                  <a:lnTo>
                    <a:pt x="534" y="533"/>
                  </a:lnTo>
                  <a:lnTo>
                    <a:pt x="534" y="502"/>
                  </a:lnTo>
                  <a:lnTo>
                    <a:pt x="505" y="472"/>
                  </a:lnTo>
                  <a:lnTo>
                    <a:pt x="505" y="384"/>
                  </a:lnTo>
                  <a:lnTo>
                    <a:pt x="563" y="326"/>
                  </a:lnTo>
                  <a:lnTo>
                    <a:pt x="593" y="326"/>
                  </a:lnTo>
                  <a:lnTo>
                    <a:pt x="623" y="296"/>
                  </a:lnTo>
                  <a:lnTo>
                    <a:pt x="505" y="296"/>
                  </a:lnTo>
                  <a:lnTo>
                    <a:pt x="505" y="326"/>
                  </a:lnTo>
                  <a:lnTo>
                    <a:pt x="445" y="326"/>
                  </a:lnTo>
                  <a:lnTo>
                    <a:pt x="415" y="356"/>
                  </a:lnTo>
                  <a:lnTo>
                    <a:pt x="356" y="356"/>
                  </a:lnTo>
                  <a:lnTo>
                    <a:pt x="327" y="326"/>
                  </a:lnTo>
                  <a:lnTo>
                    <a:pt x="296" y="326"/>
                  </a:lnTo>
                  <a:lnTo>
                    <a:pt x="296" y="384"/>
                  </a:lnTo>
                  <a:lnTo>
                    <a:pt x="268" y="384"/>
                  </a:lnTo>
                  <a:lnTo>
                    <a:pt x="238" y="356"/>
                  </a:lnTo>
                  <a:lnTo>
                    <a:pt x="208" y="356"/>
                  </a:lnTo>
                  <a:lnTo>
                    <a:pt x="177" y="326"/>
                  </a:lnTo>
                  <a:lnTo>
                    <a:pt x="149" y="356"/>
                  </a:lnTo>
                  <a:lnTo>
                    <a:pt x="120" y="356"/>
                  </a:lnTo>
                  <a:lnTo>
                    <a:pt x="120" y="296"/>
                  </a:lnTo>
                  <a:lnTo>
                    <a:pt x="149" y="326"/>
                  </a:lnTo>
                  <a:lnTo>
                    <a:pt x="149" y="238"/>
                  </a:lnTo>
                  <a:lnTo>
                    <a:pt x="177" y="207"/>
                  </a:lnTo>
                  <a:lnTo>
                    <a:pt x="208" y="207"/>
                  </a:lnTo>
                  <a:lnTo>
                    <a:pt x="238" y="147"/>
                  </a:lnTo>
                  <a:lnTo>
                    <a:pt x="268" y="147"/>
                  </a:lnTo>
                  <a:lnTo>
                    <a:pt x="268" y="120"/>
                  </a:lnTo>
                  <a:lnTo>
                    <a:pt x="238" y="89"/>
                  </a:lnTo>
                  <a:lnTo>
                    <a:pt x="208" y="89"/>
                  </a:lnTo>
                  <a:lnTo>
                    <a:pt x="208" y="0"/>
                  </a:lnTo>
                </a:path>
              </a:pathLst>
            </a:custGeom>
            <a:noFill/>
            <a:ln w="1588">
              <a:solidFill>
                <a:srgbClr val="000000"/>
              </a:solidFill>
              <a:prstDash val="solid"/>
              <a:round/>
              <a:headEnd/>
              <a:tailEnd/>
            </a:ln>
          </p:spPr>
          <p:txBody>
            <a:bodyPr/>
            <a:lstStyle/>
            <a:p>
              <a:endParaRPr lang="en-GB"/>
            </a:p>
          </p:txBody>
        </p:sp>
        <p:sp>
          <p:nvSpPr>
            <p:cNvPr id="19926" name="Freeform 470"/>
            <p:cNvSpPr>
              <a:spLocks/>
            </p:cNvSpPr>
            <p:nvPr/>
          </p:nvSpPr>
          <p:spPr bwMode="auto">
            <a:xfrm>
              <a:off x="2235" y="2060"/>
              <a:ext cx="22" cy="23"/>
            </a:xfrm>
            <a:custGeom>
              <a:avLst/>
              <a:gdLst/>
              <a:ahLst/>
              <a:cxnLst>
                <a:cxn ang="0">
                  <a:pos x="0" y="30"/>
                </a:cxn>
                <a:cxn ang="0">
                  <a:pos x="61" y="0"/>
                </a:cxn>
                <a:cxn ang="0">
                  <a:pos x="90" y="0"/>
                </a:cxn>
                <a:cxn ang="0">
                  <a:pos x="90" y="61"/>
                </a:cxn>
                <a:cxn ang="0">
                  <a:pos x="61" y="88"/>
                </a:cxn>
                <a:cxn ang="0">
                  <a:pos x="30" y="88"/>
                </a:cxn>
                <a:cxn ang="0">
                  <a:pos x="30" y="61"/>
                </a:cxn>
                <a:cxn ang="0">
                  <a:pos x="0" y="30"/>
                </a:cxn>
              </a:cxnLst>
              <a:rect l="0" t="0" r="r" b="b"/>
              <a:pathLst>
                <a:path w="90" h="88">
                  <a:moveTo>
                    <a:pt x="0" y="30"/>
                  </a:moveTo>
                  <a:lnTo>
                    <a:pt x="61" y="0"/>
                  </a:lnTo>
                  <a:lnTo>
                    <a:pt x="90" y="0"/>
                  </a:lnTo>
                  <a:lnTo>
                    <a:pt x="90" y="61"/>
                  </a:lnTo>
                  <a:lnTo>
                    <a:pt x="61" y="88"/>
                  </a:lnTo>
                  <a:lnTo>
                    <a:pt x="30" y="88"/>
                  </a:lnTo>
                  <a:lnTo>
                    <a:pt x="30" y="61"/>
                  </a:lnTo>
                  <a:lnTo>
                    <a:pt x="0" y="30"/>
                  </a:lnTo>
                </a:path>
              </a:pathLst>
            </a:custGeom>
            <a:noFill/>
            <a:ln w="1588">
              <a:solidFill>
                <a:srgbClr val="000000"/>
              </a:solidFill>
              <a:prstDash val="solid"/>
              <a:round/>
              <a:headEnd/>
              <a:tailEnd/>
            </a:ln>
          </p:spPr>
          <p:txBody>
            <a:bodyPr/>
            <a:lstStyle/>
            <a:p>
              <a:endParaRPr lang="en-GB"/>
            </a:p>
          </p:txBody>
        </p:sp>
        <p:sp>
          <p:nvSpPr>
            <p:cNvPr id="19927" name="Freeform 471"/>
            <p:cNvSpPr>
              <a:spLocks/>
            </p:cNvSpPr>
            <p:nvPr/>
          </p:nvSpPr>
          <p:spPr bwMode="auto">
            <a:xfrm>
              <a:off x="2116" y="2098"/>
              <a:ext cx="97" cy="44"/>
            </a:xfrm>
            <a:custGeom>
              <a:avLst/>
              <a:gdLst/>
              <a:ahLst/>
              <a:cxnLst>
                <a:cxn ang="0">
                  <a:pos x="355" y="177"/>
                </a:cxn>
                <a:cxn ang="0">
                  <a:pos x="385" y="149"/>
                </a:cxn>
                <a:cxn ang="0">
                  <a:pos x="355" y="149"/>
                </a:cxn>
                <a:cxn ang="0">
                  <a:pos x="355" y="119"/>
                </a:cxn>
                <a:cxn ang="0">
                  <a:pos x="328" y="89"/>
                </a:cxn>
                <a:cxn ang="0">
                  <a:pos x="328" y="59"/>
                </a:cxn>
                <a:cxn ang="0">
                  <a:pos x="297" y="59"/>
                </a:cxn>
                <a:cxn ang="0">
                  <a:pos x="297" y="31"/>
                </a:cxn>
                <a:cxn ang="0">
                  <a:pos x="267" y="0"/>
                </a:cxn>
                <a:cxn ang="0">
                  <a:pos x="178" y="0"/>
                </a:cxn>
                <a:cxn ang="0">
                  <a:pos x="148" y="31"/>
                </a:cxn>
                <a:cxn ang="0">
                  <a:pos x="90" y="31"/>
                </a:cxn>
                <a:cxn ang="0">
                  <a:pos x="60" y="59"/>
                </a:cxn>
                <a:cxn ang="0">
                  <a:pos x="0" y="59"/>
                </a:cxn>
              </a:cxnLst>
              <a:rect l="0" t="0" r="r" b="b"/>
              <a:pathLst>
                <a:path w="385" h="177">
                  <a:moveTo>
                    <a:pt x="355" y="177"/>
                  </a:moveTo>
                  <a:lnTo>
                    <a:pt x="385" y="149"/>
                  </a:lnTo>
                  <a:lnTo>
                    <a:pt x="355" y="149"/>
                  </a:lnTo>
                  <a:lnTo>
                    <a:pt x="355" y="119"/>
                  </a:lnTo>
                  <a:lnTo>
                    <a:pt x="328" y="89"/>
                  </a:lnTo>
                  <a:lnTo>
                    <a:pt x="328" y="59"/>
                  </a:lnTo>
                  <a:lnTo>
                    <a:pt x="297" y="59"/>
                  </a:lnTo>
                  <a:lnTo>
                    <a:pt x="297" y="31"/>
                  </a:lnTo>
                  <a:lnTo>
                    <a:pt x="267" y="0"/>
                  </a:lnTo>
                  <a:lnTo>
                    <a:pt x="178" y="0"/>
                  </a:lnTo>
                  <a:lnTo>
                    <a:pt x="148" y="31"/>
                  </a:lnTo>
                  <a:lnTo>
                    <a:pt x="90" y="31"/>
                  </a:lnTo>
                  <a:lnTo>
                    <a:pt x="60" y="59"/>
                  </a:lnTo>
                  <a:lnTo>
                    <a:pt x="0" y="59"/>
                  </a:lnTo>
                </a:path>
              </a:pathLst>
            </a:custGeom>
            <a:noFill/>
            <a:ln w="1588">
              <a:solidFill>
                <a:srgbClr val="000000"/>
              </a:solidFill>
              <a:prstDash val="solid"/>
              <a:round/>
              <a:headEnd/>
              <a:tailEnd/>
            </a:ln>
          </p:spPr>
          <p:txBody>
            <a:bodyPr/>
            <a:lstStyle/>
            <a:p>
              <a:endParaRPr lang="en-GB"/>
            </a:p>
          </p:txBody>
        </p:sp>
        <p:sp>
          <p:nvSpPr>
            <p:cNvPr id="19928" name="Freeform 472"/>
            <p:cNvSpPr>
              <a:spLocks/>
            </p:cNvSpPr>
            <p:nvPr/>
          </p:nvSpPr>
          <p:spPr bwMode="auto">
            <a:xfrm>
              <a:off x="2198" y="2142"/>
              <a:ext cx="7" cy="7"/>
            </a:xfrm>
            <a:custGeom>
              <a:avLst/>
              <a:gdLst/>
              <a:ahLst/>
              <a:cxnLst>
                <a:cxn ang="0">
                  <a:pos x="27" y="0"/>
                </a:cxn>
                <a:cxn ang="0">
                  <a:pos x="0" y="31"/>
                </a:cxn>
                <a:cxn ang="0">
                  <a:pos x="0" y="0"/>
                </a:cxn>
                <a:cxn ang="0">
                  <a:pos x="27" y="0"/>
                </a:cxn>
              </a:cxnLst>
              <a:rect l="0" t="0" r="r" b="b"/>
              <a:pathLst>
                <a:path w="27" h="31">
                  <a:moveTo>
                    <a:pt x="27" y="0"/>
                  </a:moveTo>
                  <a:lnTo>
                    <a:pt x="0" y="31"/>
                  </a:lnTo>
                  <a:lnTo>
                    <a:pt x="0" y="0"/>
                  </a:lnTo>
                  <a:lnTo>
                    <a:pt x="27" y="0"/>
                  </a:lnTo>
                </a:path>
              </a:pathLst>
            </a:custGeom>
            <a:noFill/>
            <a:ln w="1588">
              <a:solidFill>
                <a:srgbClr val="000000"/>
              </a:solidFill>
              <a:prstDash val="solid"/>
              <a:round/>
              <a:headEnd/>
              <a:tailEnd/>
            </a:ln>
          </p:spPr>
          <p:txBody>
            <a:bodyPr/>
            <a:lstStyle/>
            <a:p>
              <a:endParaRPr lang="en-GB"/>
            </a:p>
          </p:txBody>
        </p:sp>
        <p:sp>
          <p:nvSpPr>
            <p:cNvPr id="19929" name="Freeform 473"/>
            <p:cNvSpPr>
              <a:spLocks/>
            </p:cNvSpPr>
            <p:nvPr/>
          </p:nvSpPr>
          <p:spPr bwMode="auto">
            <a:xfrm>
              <a:off x="2205" y="2142"/>
              <a:ext cx="23" cy="29"/>
            </a:xfrm>
            <a:custGeom>
              <a:avLst/>
              <a:gdLst/>
              <a:ahLst/>
              <a:cxnLst>
                <a:cxn ang="0">
                  <a:pos x="60" y="118"/>
                </a:cxn>
                <a:cxn ang="0">
                  <a:pos x="91" y="88"/>
                </a:cxn>
                <a:cxn ang="0">
                  <a:pos x="91" y="61"/>
                </a:cxn>
                <a:cxn ang="0">
                  <a:pos x="60" y="31"/>
                </a:cxn>
                <a:cxn ang="0">
                  <a:pos x="60" y="0"/>
                </a:cxn>
                <a:cxn ang="0">
                  <a:pos x="0" y="0"/>
                </a:cxn>
              </a:cxnLst>
              <a:rect l="0" t="0" r="r" b="b"/>
              <a:pathLst>
                <a:path w="91" h="118">
                  <a:moveTo>
                    <a:pt x="60" y="118"/>
                  </a:moveTo>
                  <a:lnTo>
                    <a:pt x="91" y="88"/>
                  </a:lnTo>
                  <a:lnTo>
                    <a:pt x="91" y="61"/>
                  </a:lnTo>
                  <a:lnTo>
                    <a:pt x="60" y="31"/>
                  </a:lnTo>
                  <a:lnTo>
                    <a:pt x="60" y="0"/>
                  </a:lnTo>
                  <a:lnTo>
                    <a:pt x="0" y="0"/>
                  </a:lnTo>
                </a:path>
              </a:pathLst>
            </a:custGeom>
            <a:noFill/>
            <a:ln w="1588">
              <a:solidFill>
                <a:srgbClr val="000000"/>
              </a:solidFill>
              <a:prstDash val="solid"/>
              <a:round/>
              <a:headEnd/>
              <a:tailEnd/>
            </a:ln>
          </p:spPr>
          <p:txBody>
            <a:bodyPr/>
            <a:lstStyle/>
            <a:p>
              <a:endParaRPr lang="en-GB"/>
            </a:p>
          </p:txBody>
        </p:sp>
        <p:sp>
          <p:nvSpPr>
            <p:cNvPr id="19930" name="Rectangle 474"/>
            <p:cNvSpPr>
              <a:spLocks noChangeArrowheads="1"/>
            </p:cNvSpPr>
            <p:nvPr/>
          </p:nvSpPr>
          <p:spPr bwMode="auto">
            <a:xfrm>
              <a:off x="2213" y="2157"/>
              <a:ext cx="7" cy="14"/>
            </a:xfrm>
            <a:prstGeom prst="rect">
              <a:avLst/>
            </a:prstGeom>
            <a:noFill/>
            <a:ln w="1588">
              <a:solidFill>
                <a:srgbClr val="000000"/>
              </a:solidFill>
              <a:miter lim="800000"/>
              <a:headEnd/>
              <a:tailEnd/>
            </a:ln>
          </p:spPr>
          <p:txBody>
            <a:bodyPr/>
            <a:lstStyle/>
            <a:p>
              <a:endParaRPr lang="en-GB"/>
            </a:p>
          </p:txBody>
        </p:sp>
        <p:sp>
          <p:nvSpPr>
            <p:cNvPr id="19931" name="Freeform 475"/>
            <p:cNvSpPr>
              <a:spLocks/>
            </p:cNvSpPr>
            <p:nvPr/>
          </p:nvSpPr>
          <p:spPr bwMode="auto">
            <a:xfrm>
              <a:off x="2102" y="2090"/>
              <a:ext cx="37" cy="22"/>
            </a:xfrm>
            <a:custGeom>
              <a:avLst/>
              <a:gdLst/>
              <a:ahLst/>
              <a:cxnLst>
                <a:cxn ang="0">
                  <a:pos x="59" y="89"/>
                </a:cxn>
                <a:cxn ang="0">
                  <a:pos x="89" y="61"/>
                </a:cxn>
                <a:cxn ang="0">
                  <a:pos x="119" y="61"/>
                </a:cxn>
                <a:cxn ang="0">
                  <a:pos x="149" y="30"/>
                </a:cxn>
                <a:cxn ang="0">
                  <a:pos x="119" y="30"/>
                </a:cxn>
                <a:cxn ang="0">
                  <a:pos x="89" y="0"/>
                </a:cxn>
                <a:cxn ang="0">
                  <a:pos x="59" y="30"/>
                </a:cxn>
                <a:cxn ang="0">
                  <a:pos x="0" y="30"/>
                </a:cxn>
                <a:cxn ang="0">
                  <a:pos x="0" y="89"/>
                </a:cxn>
              </a:cxnLst>
              <a:rect l="0" t="0" r="r" b="b"/>
              <a:pathLst>
                <a:path w="149" h="89">
                  <a:moveTo>
                    <a:pt x="59" y="89"/>
                  </a:moveTo>
                  <a:lnTo>
                    <a:pt x="89" y="61"/>
                  </a:lnTo>
                  <a:lnTo>
                    <a:pt x="119" y="61"/>
                  </a:lnTo>
                  <a:lnTo>
                    <a:pt x="149" y="30"/>
                  </a:lnTo>
                  <a:lnTo>
                    <a:pt x="119" y="30"/>
                  </a:lnTo>
                  <a:lnTo>
                    <a:pt x="89" y="0"/>
                  </a:lnTo>
                  <a:lnTo>
                    <a:pt x="59" y="30"/>
                  </a:lnTo>
                  <a:lnTo>
                    <a:pt x="0" y="30"/>
                  </a:lnTo>
                  <a:lnTo>
                    <a:pt x="0" y="89"/>
                  </a:lnTo>
                </a:path>
              </a:pathLst>
            </a:custGeom>
            <a:noFill/>
            <a:ln w="1588">
              <a:solidFill>
                <a:srgbClr val="000000"/>
              </a:solidFill>
              <a:prstDash val="solid"/>
              <a:round/>
              <a:headEnd/>
              <a:tailEnd/>
            </a:ln>
          </p:spPr>
          <p:txBody>
            <a:bodyPr/>
            <a:lstStyle/>
            <a:p>
              <a:endParaRPr lang="en-GB"/>
            </a:p>
          </p:txBody>
        </p:sp>
        <p:sp>
          <p:nvSpPr>
            <p:cNvPr id="19932" name="Freeform 476"/>
            <p:cNvSpPr>
              <a:spLocks/>
            </p:cNvSpPr>
            <p:nvPr/>
          </p:nvSpPr>
          <p:spPr bwMode="auto">
            <a:xfrm>
              <a:off x="2175" y="2171"/>
              <a:ext cx="45" cy="22"/>
            </a:xfrm>
            <a:custGeom>
              <a:avLst/>
              <a:gdLst/>
              <a:ahLst/>
              <a:cxnLst>
                <a:cxn ang="0">
                  <a:pos x="0" y="89"/>
                </a:cxn>
                <a:cxn ang="0">
                  <a:pos x="60" y="89"/>
                </a:cxn>
                <a:cxn ang="0">
                  <a:pos x="91" y="61"/>
                </a:cxn>
                <a:cxn ang="0">
                  <a:pos x="91" y="31"/>
                </a:cxn>
                <a:cxn ang="0">
                  <a:pos x="148" y="31"/>
                </a:cxn>
                <a:cxn ang="0">
                  <a:pos x="178" y="0"/>
                </a:cxn>
              </a:cxnLst>
              <a:rect l="0" t="0" r="r" b="b"/>
              <a:pathLst>
                <a:path w="178" h="89">
                  <a:moveTo>
                    <a:pt x="0" y="89"/>
                  </a:moveTo>
                  <a:lnTo>
                    <a:pt x="60" y="89"/>
                  </a:lnTo>
                  <a:lnTo>
                    <a:pt x="91" y="61"/>
                  </a:lnTo>
                  <a:lnTo>
                    <a:pt x="91" y="31"/>
                  </a:lnTo>
                  <a:lnTo>
                    <a:pt x="148" y="31"/>
                  </a:lnTo>
                  <a:lnTo>
                    <a:pt x="178" y="0"/>
                  </a:lnTo>
                </a:path>
              </a:pathLst>
            </a:custGeom>
            <a:noFill/>
            <a:ln w="1588">
              <a:solidFill>
                <a:srgbClr val="000000"/>
              </a:solidFill>
              <a:prstDash val="solid"/>
              <a:round/>
              <a:headEnd/>
              <a:tailEnd/>
            </a:ln>
          </p:spPr>
          <p:txBody>
            <a:bodyPr/>
            <a:lstStyle/>
            <a:p>
              <a:endParaRPr lang="en-GB"/>
            </a:p>
          </p:txBody>
        </p:sp>
        <p:sp>
          <p:nvSpPr>
            <p:cNvPr id="19933" name="Freeform 477"/>
            <p:cNvSpPr>
              <a:spLocks/>
            </p:cNvSpPr>
            <p:nvPr/>
          </p:nvSpPr>
          <p:spPr bwMode="auto">
            <a:xfrm>
              <a:off x="2264" y="2164"/>
              <a:ext cx="30" cy="29"/>
            </a:xfrm>
            <a:custGeom>
              <a:avLst/>
              <a:gdLst/>
              <a:ahLst/>
              <a:cxnLst>
                <a:cxn ang="0">
                  <a:pos x="31" y="91"/>
                </a:cxn>
                <a:cxn ang="0">
                  <a:pos x="31" y="61"/>
                </a:cxn>
                <a:cxn ang="0">
                  <a:pos x="91" y="0"/>
                </a:cxn>
                <a:cxn ang="0">
                  <a:pos x="119" y="30"/>
                </a:cxn>
                <a:cxn ang="0">
                  <a:pos x="91" y="61"/>
                </a:cxn>
                <a:cxn ang="0">
                  <a:pos x="91" y="91"/>
                </a:cxn>
                <a:cxn ang="0">
                  <a:pos x="61" y="119"/>
                </a:cxn>
                <a:cxn ang="0">
                  <a:pos x="0" y="119"/>
                </a:cxn>
                <a:cxn ang="0">
                  <a:pos x="31" y="91"/>
                </a:cxn>
              </a:cxnLst>
              <a:rect l="0" t="0" r="r" b="b"/>
              <a:pathLst>
                <a:path w="119" h="119">
                  <a:moveTo>
                    <a:pt x="31" y="91"/>
                  </a:moveTo>
                  <a:lnTo>
                    <a:pt x="31" y="61"/>
                  </a:lnTo>
                  <a:lnTo>
                    <a:pt x="91" y="0"/>
                  </a:lnTo>
                  <a:lnTo>
                    <a:pt x="119" y="30"/>
                  </a:lnTo>
                  <a:lnTo>
                    <a:pt x="91" y="61"/>
                  </a:lnTo>
                  <a:lnTo>
                    <a:pt x="91" y="91"/>
                  </a:lnTo>
                  <a:lnTo>
                    <a:pt x="61" y="119"/>
                  </a:lnTo>
                  <a:lnTo>
                    <a:pt x="0" y="119"/>
                  </a:lnTo>
                  <a:lnTo>
                    <a:pt x="31" y="91"/>
                  </a:lnTo>
                </a:path>
              </a:pathLst>
            </a:custGeom>
            <a:noFill/>
            <a:ln w="1588">
              <a:solidFill>
                <a:srgbClr val="000000"/>
              </a:solidFill>
              <a:prstDash val="solid"/>
              <a:round/>
              <a:headEnd/>
              <a:tailEnd/>
            </a:ln>
          </p:spPr>
          <p:txBody>
            <a:bodyPr/>
            <a:lstStyle/>
            <a:p>
              <a:endParaRPr lang="en-GB"/>
            </a:p>
          </p:txBody>
        </p:sp>
        <p:sp>
          <p:nvSpPr>
            <p:cNvPr id="19934" name="Freeform 478"/>
            <p:cNvSpPr>
              <a:spLocks/>
            </p:cNvSpPr>
            <p:nvPr/>
          </p:nvSpPr>
          <p:spPr bwMode="auto">
            <a:xfrm>
              <a:off x="2383" y="2386"/>
              <a:ext cx="7" cy="8"/>
            </a:xfrm>
            <a:custGeom>
              <a:avLst/>
              <a:gdLst/>
              <a:ahLst/>
              <a:cxnLst>
                <a:cxn ang="0">
                  <a:pos x="0" y="30"/>
                </a:cxn>
                <a:cxn ang="0">
                  <a:pos x="30" y="30"/>
                </a:cxn>
                <a:cxn ang="0">
                  <a:pos x="30" y="0"/>
                </a:cxn>
                <a:cxn ang="0">
                  <a:pos x="0" y="30"/>
                </a:cxn>
              </a:cxnLst>
              <a:rect l="0" t="0" r="r" b="b"/>
              <a:pathLst>
                <a:path w="30" h="30">
                  <a:moveTo>
                    <a:pt x="0" y="30"/>
                  </a:moveTo>
                  <a:lnTo>
                    <a:pt x="30" y="30"/>
                  </a:lnTo>
                  <a:lnTo>
                    <a:pt x="30" y="0"/>
                  </a:lnTo>
                  <a:lnTo>
                    <a:pt x="0" y="30"/>
                  </a:lnTo>
                </a:path>
              </a:pathLst>
            </a:custGeom>
            <a:noFill/>
            <a:ln w="1588">
              <a:solidFill>
                <a:srgbClr val="000000"/>
              </a:solidFill>
              <a:prstDash val="solid"/>
              <a:round/>
              <a:headEnd/>
              <a:tailEnd/>
            </a:ln>
          </p:spPr>
          <p:txBody>
            <a:bodyPr/>
            <a:lstStyle/>
            <a:p>
              <a:endParaRPr lang="en-GB"/>
            </a:p>
          </p:txBody>
        </p:sp>
        <p:sp>
          <p:nvSpPr>
            <p:cNvPr id="19935" name="Line 479"/>
            <p:cNvSpPr>
              <a:spLocks noChangeShapeType="1"/>
            </p:cNvSpPr>
            <p:nvPr/>
          </p:nvSpPr>
          <p:spPr bwMode="auto">
            <a:xfrm flipH="1">
              <a:off x="2376" y="2394"/>
              <a:ext cx="7" cy="7"/>
            </a:xfrm>
            <a:prstGeom prst="line">
              <a:avLst/>
            </a:prstGeom>
            <a:noFill/>
            <a:ln w="1588">
              <a:solidFill>
                <a:srgbClr val="000000"/>
              </a:solidFill>
              <a:round/>
              <a:headEnd/>
              <a:tailEnd/>
            </a:ln>
          </p:spPr>
          <p:txBody>
            <a:bodyPr/>
            <a:lstStyle/>
            <a:p>
              <a:endParaRPr lang="en-GB"/>
            </a:p>
          </p:txBody>
        </p:sp>
        <p:sp>
          <p:nvSpPr>
            <p:cNvPr id="19936" name="Freeform 480"/>
            <p:cNvSpPr>
              <a:spLocks/>
            </p:cNvSpPr>
            <p:nvPr/>
          </p:nvSpPr>
          <p:spPr bwMode="auto">
            <a:xfrm>
              <a:off x="2376" y="2394"/>
              <a:ext cx="7" cy="7"/>
            </a:xfrm>
            <a:custGeom>
              <a:avLst/>
              <a:gdLst/>
              <a:ahLst/>
              <a:cxnLst>
                <a:cxn ang="0">
                  <a:pos x="0" y="28"/>
                </a:cxn>
                <a:cxn ang="0">
                  <a:pos x="29" y="28"/>
                </a:cxn>
                <a:cxn ang="0">
                  <a:pos x="29" y="0"/>
                </a:cxn>
              </a:cxnLst>
              <a:rect l="0" t="0" r="r" b="b"/>
              <a:pathLst>
                <a:path w="29" h="28">
                  <a:moveTo>
                    <a:pt x="0" y="28"/>
                  </a:moveTo>
                  <a:lnTo>
                    <a:pt x="29" y="28"/>
                  </a:lnTo>
                  <a:lnTo>
                    <a:pt x="29" y="0"/>
                  </a:lnTo>
                </a:path>
              </a:pathLst>
            </a:custGeom>
            <a:noFill/>
            <a:ln w="1588">
              <a:solidFill>
                <a:srgbClr val="000000"/>
              </a:solidFill>
              <a:prstDash val="solid"/>
              <a:round/>
              <a:headEnd/>
              <a:tailEnd/>
            </a:ln>
          </p:spPr>
          <p:txBody>
            <a:bodyPr/>
            <a:lstStyle/>
            <a:p>
              <a:endParaRPr lang="en-GB"/>
            </a:p>
          </p:txBody>
        </p:sp>
        <p:sp>
          <p:nvSpPr>
            <p:cNvPr id="19937" name="Freeform 481"/>
            <p:cNvSpPr>
              <a:spLocks/>
            </p:cNvSpPr>
            <p:nvPr/>
          </p:nvSpPr>
          <p:spPr bwMode="auto">
            <a:xfrm>
              <a:off x="2235" y="2667"/>
              <a:ext cx="237" cy="415"/>
            </a:xfrm>
            <a:custGeom>
              <a:avLst/>
              <a:gdLst/>
              <a:ahLst/>
              <a:cxnLst>
                <a:cxn ang="0">
                  <a:pos x="0" y="0"/>
                </a:cxn>
                <a:cxn ang="0">
                  <a:pos x="30" y="31"/>
                </a:cxn>
                <a:cxn ang="0">
                  <a:pos x="90" y="31"/>
                </a:cxn>
                <a:cxn ang="0">
                  <a:pos x="90" y="61"/>
                </a:cxn>
                <a:cxn ang="0">
                  <a:pos x="30" y="61"/>
                </a:cxn>
                <a:cxn ang="0">
                  <a:pos x="0" y="91"/>
                </a:cxn>
                <a:cxn ang="0">
                  <a:pos x="90" y="179"/>
                </a:cxn>
                <a:cxn ang="0">
                  <a:pos x="118" y="150"/>
                </a:cxn>
                <a:cxn ang="0">
                  <a:pos x="179" y="150"/>
                </a:cxn>
                <a:cxn ang="0">
                  <a:pos x="209" y="179"/>
                </a:cxn>
                <a:cxn ang="0">
                  <a:pos x="356" y="179"/>
                </a:cxn>
                <a:cxn ang="0">
                  <a:pos x="327" y="209"/>
                </a:cxn>
                <a:cxn ang="0">
                  <a:pos x="356" y="209"/>
                </a:cxn>
                <a:cxn ang="0">
                  <a:pos x="386" y="238"/>
                </a:cxn>
                <a:cxn ang="0">
                  <a:pos x="416" y="209"/>
                </a:cxn>
                <a:cxn ang="0">
                  <a:pos x="475" y="268"/>
                </a:cxn>
                <a:cxn ang="0">
                  <a:pos x="593" y="268"/>
                </a:cxn>
                <a:cxn ang="0">
                  <a:pos x="564" y="298"/>
                </a:cxn>
                <a:cxn ang="0">
                  <a:pos x="534" y="298"/>
                </a:cxn>
                <a:cxn ang="0">
                  <a:pos x="534" y="328"/>
                </a:cxn>
                <a:cxn ang="0">
                  <a:pos x="564" y="328"/>
                </a:cxn>
                <a:cxn ang="0">
                  <a:pos x="593" y="356"/>
                </a:cxn>
                <a:cxn ang="0">
                  <a:pos x="623" y="328"/>
                </a:cxn>
                <a:cxn ang="0">
                  <a:pos x="653" y="328"/>
                </a:cxn>
                <a:cxn ang="0">
                  <a:pos x="623" y="356"/>
                </a:cxn>
                <a:cxn ang="0">
                  <a:pos x="623" y="386"/>
                </a:cxn>
                <a:cxn ang="0">
                  <a:pos x="653" y="386"/>
                </a:cxn>
                <a:cxn ang="0">
                  <a:pos x="683" y="416"/>
                </a:cxn>
                <a:cxn ang="0">
                  <a:pos x="653" y="416"/>
                </a:cxn>
                <a:cxn ang="0">
                  <a:pos x="653" y="446"/>
                </a:cxn>
                <a:cxn ang="0">
                  <a:pos x="623" y="475"/>
                </a:cxn>
                <a:cxn ang="0">
                  <a:pos x="711" y="565"/>
                </a:cxn>
                <a:cxn ang="0">
                  <a:pos x="711" y="593"/>
                </a:cxn>
                <a:cxn ang="0">
                  <a:pos x="741" y="623"/>
                </a:cxn>
                <a:cxn ang="0">
                  <a:pos x="771" y="623"/>
                </a:cxn>
                <a:cxn ang="0">
                  <a:pos x="802" y="653"/>
                </a:cxn>
                <a:cxn ang="0">
                  <a:pos x="830" y="653"/>
                </a:cxn>
                <a:cxn ang="0">
                  <a:pos x="860" y="684"/>
                </a:cxn>
                <a:cxn ang="0">
                  <a:pos x="890" y="653"/>
                </a:cxn>
                <a:cxn ang="0">
                  <a:pos x="890" y="830"/>
                </a:cxn>
                <a:cxn ang="0">
                  <a:pos x="860" y="830"/>
                </a:cxn>
                <a:cxn ang="0">
                  <a:pos x="860" y="860"/>
                </a:cxn>
                <a:cxn ang="0">
                  <a:pos x="948" y="948"/>
                </a:cxn>
                <a:cxn ang="0">
                  <a:pos x="920" y="948"/>
                </a:cxn>
                <a:cxn ang="0">
                  <a:pos x="890" y="920"/>
                </a:cxn>
                <a:cxn ang="0">
                  <a:pos x="860" y="948"/>
                </a:cxn>
                <a:cxn ang="0">
                  <a:pos x="860" y="1067"/>
                </a:cxn>
                <a:cxn ang="0">
                  <a:pos x="830" y="1097"/>
                </a:cxn>
                <a:cxn ang="0">
                  <a:pos x="830" y="1185"/>
                </a:cxn>
                <a:cxn ang="0">
                  <a:pos x="860" y="1185"/>
                </a:cxn>
                <a:cxn ang="0">
                  <a:pos x="860" y="1215"/>
                </a:cxn>
                <a:cxn ang="0">
                  <a:pos x="830" y="1215"/>
                </a:cxn>
                <a:cxn ang="0">
                  <a:pos x="830" y="1304"/>
                </a:cxn>
                <a:cxn ang="0">
                  <a:pos x="802" y="1334"/>
                </a:cxn>
                <a:cxn ang="0">
                  <a:pos x="802" y="1422"/>
                </a:cxn>
                <a:cxn ang="0">
                  <a:pos x="771" y="1452"/>
                </a:cxn>
                <a:cxn ang="0">
                  <a:pos x="771" y="1540"/>
                </a:cxn>
                <a:cxn ang="0">
                  <a:pos x="741" y="1570"/>
                </a:cxn>
                <a:cxn ang="0">
                  <a:pos x="741" y="1601"/>
                </a:cxn>
                <a:cxn ang="0">
                  <a:pos x="711" y="1631"/>
                </a:cxn>
                <a:cxn ang="0">
                  <a:pos x="683" y="1631"/>
                </a:cxn>
                <a:cxn ang="0">
                  <a:pos x="653" y="1659"/>
                </a:cxn>
              </a:cxnLst>
              <a:rect l="0" t="0" r="r" b="b"/>
              <a:pathLst>
                <a:path w="948" h="1659">
                  <a:moveTo>
                    <a:pt x="0" y="0"/>
                  </a:moveTo>
                  <a:lnTo>
                    <a:pt x="30" y="31"/>
                  </a:lnTo>
                  <a:lnTo>
                    <a:pt x="90" y="31"/>
                  </a:lnTo>
                  <a:lnTo>
                    <a:pt x="90" y="61"/>
                  </a:lnTo>
                  <a:lnTo>
                    <a:pt x="30" y="61"/>
                  </a:lnTo>
                  <a:lnTo>
                    <a:pt x="0" y="91"/>
                  </a:lnTo>
                  <a:lnTo>
                    <a:pt x="90" y="179"/>
                  </a:lnTo>
                  <a:lnTo>
                    <a:pt x="118" y="150"/>
                  </a:lnTo>
                  <a:lnTo>
                    <a:pt x="179" y="150"/>
                  </a:lnTo>
                  <a:lnTo>
                    <a:pt x="209" y="179"/>
                  </a:lnTo>
                  <a:lnTo>
                    <a:pt x="356" y="179"/>
                  </a:lnTo>
                  <a:lnTo>
                    <a:pt x="327" y="209"/>
                  </a:lnTo>
                  <a:lnTo>
                    <a:pt x="356" y="209"/>
                  </a:lnTo>
                  <a:lnTo>
                    <a:pt x="386" y="238"/>
                  </a:lnTo>
                  <a:lnTo>
                    <a:pt x="416" y="209"/>
                  </a:lnTo>
                  <a:lnTo>
                    <a:pt x="475" y="268"/>
                  </a:lnTo>
                  <a:lnTo>
                    <a:pt x="593" y="268"/>
                  </a:lnTo>
                  <a:lnTo>
                    <a:pt x="564" y="298"/>
                  </a:lnTo>
                  <a:lnTo>
                    <a:pt x="534" y="298"/>
                  </a:lnTo>
                  <a:lnTo>
                    <a:pt x="534" y="328"/>
                  </a:lnTo>
                  <a:lnTo>
                    <a:pt x="564" y="328"/>
                  </a:lnTo>
                  <a:lnTo>
                    <a:pt x="593" y="356"/>
                  </a:lnTo>
                  <a:lnTo>
                    <a:pt x="623" y="328"/>
                  </a:lnTo>
                  <a:lnTo>
                    <a:pt x="653" y="328"/>
                  </a:lnTo>
                  <a:lnTo>
                    <a:pt x="623" y="356"/>
                  </a:lnTo>
                  <a:lnTo>
                    <a:pt x="623" y="386"/>
                  </a:lnTo>
                  <a:lnTo>
                    <a:pt x="653" y="386"/>
                  </a:lnTo>
                  <a:lnTo>
                    <a:pt x="683" y="416"/>
                  </a:lnTo>
                  <a:lnTo>
                    <a:pt x="653" y="416"/>
                  </a:lnTo>
                  <a:lnTo>
                    <a:pt x="653" y="446"/>
                  </a:lnTo>
                  <a:lnTo>
                    <a:pt x="623" y="475"/>
                  </a:lnTo>
                  <a:lnTo>
                    <a:pt x="711" y="565"/>
                  </a:lnTo>
                  <a:lnTo>
                    <a:pt x="711" y="593"/>
                  </a:lnTo>
                  <a:lnTo>
                    <a:pt x="741" y="623"/>
                  </a:lnTo>
                  <a:lnTo>
                    <a:pt x="771" y="623"/>
                  </a:lnTo>
                  <a:lnTo>
                    <a:pt x="802" y="653"/>
                  </a:lnTo>
                  <a:lnTo>
                    <a:pt x="830" y="653"/>
                  </a:lnTo>
                  <a:lnTo>
                    <a:pt x="860" y="684"/>
                  </a:lnTo>
                  <a:lnTo>
                    <a:pt x="890" y="653"/>
                  </a:lnTo>
                  <a:lnTo>
                    <a:pt x="890" y="830"/>
                  </a:lnTo>
                  <a:lnTo>
                    <a:pt x="860" y="830"/>
                  </a:lnTo>
                  <a:lnTo>
                    <a:pt x="860" y="860"/>
                  </a:lnTo>
                  <a:lnTo>
                    <a:pt x="948" y="948"/>
                  </a:lnTo>
                  <a:lnTo>
                    <a:pt x="920" y="948"/>
                  </a:lnTo>
                  <a:lnTo>
                    <a:pt x="890" y="920"/>
                  </a:lnTo>
                  <a:lnTo>
                    <a:pt x="860" y="948"/>
                  </a:lnTo>
                  <a:lnTo>
                    <a:pt x="860" y="1067"/>
                  </a:lnTo>
                  <a:lnTo>
                    <a:pt x="830" y="1097"/>
                  </a:lnTo>
                  <a:lnTo>
                    <a:pt x="830" y="1185"/>
                  </a:lnTo>
                  <a:lnTo>
                    <a:pt x="860" y="1185"/>
                  </a:lnTo>
                  <a:lnTo>
                    <a:pt x="860" y="1215"/>
                  </a:lnTo>
                  <a:lnTo>
                    <a:pt x="830" y="1215"/>
                  </a:lnTo>
                  <a:lnTo>
                    <a:pt x="830" y="1304"/>
                  </a:lnTo>
                  <a:lnTo>
                    <a:pt x="802" y="1334"/>
                  </a:lnTo>
                  <a:lnTo>
                    <a:pt x="802" y="1422"/>
                  </a:lnTo>
                  <a:lnTo>
                    <a:pt x="771" y="1452"/>
                  </a:lnTo>
                  <a:lnTo>
                    <a:pt x="771" y="1540"/>
                  </a:lnTo>
                  <a:lnTo>
                    <a:pt x="741" y="1570"/>
                  </a:lnTo>
                  <a:lnTo>
                    <a:pt x="741" y="1601"/>
                  </a:lnTo>
                  <a:lnTo>
                    <a:pt x="711" y="1631"/>
                  </a:lnTo>
                  <a:lnTo>
                    <a:pt x="683" y="1631"/>
                  </a:lnTo>
                  <a:lnTo>
                    <a:pt x="653" y="1659"/>
                  </a:lnTo>
                </a:path>
              </a:pathLst>
            </a:custGeom>
            <a:noFill/>
            <a:ln w="1588">
              <a:solidFill>
                <a:srgbClr val="000000"/>
              </a:solidFill>
              <a:prstDash val="solid"/>
              <a:round/>
              <a:headEnd/>
              <a:tailEnd/>
            </a:ln>
          </p:spPr>
          <p:txBody>
            <a:bodyPr/>
            <a:lstStyle/>
            <a:p>
              <a:endParaRPr lang="en-GB"/>
            </a:p>
          </p:txBody>
        </p:sp>
        <p:sp>
          <p:nvSpPr>
            <p:cNvPr id="19938" name="Freeform 482"/>
            <p:cNvSpPr>
              <a:spLocks/>
            </p:cNvSpPr>
            <p:nvPr/>
          </p:nvSpPr>
          <p:spPr bwMode="auto">
            <a:xfrm>
              <a:off x="2235" y="2660"/>
              <a:ext cx="15" cy="7"/>
            </a:xfrm>
            <a:custGeom>
              <a:avLst/>
              <a:gdLst/>
              <a:ahLst/>
              <a:cxnLst>
                <a:cxn ang="0">
                  <a:pos x="0" y="27"/>
                </a:cxn>
                <a:cxn ang="0">
                  <a:pos x="30" y="0"/>
                </a:cxn>
                <a:cxn ang="0">
                  <a:pos x="61" y="0"/>
                </a:cxn>
                <a:cxn ang="0">
                  <a:pos x="61" y="27"/>
                </a:cxn>
                <a:cxn ang="0">
                  <a:pos x="0" y="27"/>
                </a:cxn>
              </a:cxnLst>
              <a:rect l="0" t="0" r="r" b="b"/>
              <a:pathLst>
                <a:path w="61" h="27">
                  <a:moveTo>
                    <a:pt x="0" y="27"/>
                  </a:moveTo>
                  <a:lnTo>
                    <a:pt x="30" y="0"/>
                  </a:lnTo>
                  <a:lnTo>
                    <a:pt x="61" y="0"/>
                  </a:lnTo>
                  <a:lnTo>
                    <a:pt x="61" y="27"/>
                  </a:lnTo>
                  <a:lnTo>
                    <a:pt x="0" y="27"/>
                  </a:lnTo>
                </a:path>
              </a:pathLst>
            </a:custGeom>
            <a:noFill/>
            <a:ln w="1588">
              <a:solidFill>
                <a:srgbClr val="000000"/>
              </a:solidFill>
              <a:prstDash val="solid"/>
              <a:round/>
              <a:headEnd/>
              <a:tailEnd/>
            </a:ln>
          </p:spPr>
          <p:txBody>
            <a:bodyPr/>
            <a:lstStyle/>
            <a:p>
              <a:endParaRPr lang="en-GB"/>
            </a:p>
          </p:txBody>
        </p:sp>
        <p:sp>
          <p:nvSpPr>
            <p:cNvPr id="19939" name="Freeform 483"/>
            <p:cNvSpPr>
              <a:spLocks/>
            </p:cNvSpPr>
            <p:nvPr/>
          </p:nvSpPr>
          <p:spPr bwMode="auto">
            <a:xfrm>
              <a:off x="1887" y="3045"/>
              <a:ext cx="511" cy="155"/>
            </a:xfrm>
            <a:custGeom>
              <a:avLst/>
              <a:gdLst/>
              <a:ahLst/>
              <a:cxnLst>
                <a:cxn ang="0">
                  <a:pos x="1926" y="146"/>
                </a:cxn>
                <a:cxn ang="0">
                  <a:pos x="1867" y="146"/>
                </a:cxn>
                <a:cxn ang="0">
                  <a:pos x="1808" y="118"/>
                </a:cxn>
                <a:cxn ang="0">
                  <a:pos x="1719" y="146"/>
                </a:cxn>
                <a:cxn ang="0">
                  <a:pos x="1629" y="118"/>
                </a:cxn>
                <a:cxn ang="0">
                  <a:pos x="1541" y="88"/>
                </a:cxn>
                <a:cxn ang="0">
                  <a:pos x="1482" y="88"/>
                </a:cxn>
                <a:cxn ang="0">
                  <a:pos x="1126" y="118"/>
                </a:cxn>
                <a:cxn ang="0">
                  <a:pos x="1008" y="88"/>
                </a:cxn>
                <a:cxn ang="0">
                  <a:pos x="830" y="57"/>
                </a:cxn>
                <a:cxn ang="0">
                  <a:pos x="771" y="88"/>
                </a:cxn>
                <a:cxn ang="0">
                  <a:pos x="711" y="88"/>
                </a:cxn>
                <a:cxn ang="0">
                  <a:pos x="680" y="57"/>
                </a:cxn>
                <a:cxn ang="0">
                  <a:pos x="623" y="88"/>
                </a:cxn>
                <a:cxn ang="0">
                  <a:pos x="534" y="27"/>
                </a:cxn>
                <a:cxn ang="0">
                  <a:pos x="446" y="0"/>
                </a:cxn>
                <a:cxn ang="0">
                  <a:pos x="386" y="0"/>
                </a:cxn>
                <a:cxn ang="0">
                  <a:pos x="297" y="57"/>
                </a:cxn>
                <a:cxn ang="0">
                  <a:pos x="266" y="118"/>
                </a:cxn>
                <a:cxn ang="0">
                  <a:pos x="297" y="118"/>
                </a:cxn>
                <a:cxn ang="0">
                  <a:pos x="178" y="146"/>
                </a:cxn>
                <a:cxn ang="0">
                  <a:pos x="118" y="146"/>
                </a:cxn>
                <a:cxn ang="0">
                  <a:pos x="90" y="175"/>
                </a:cxn>
                <a:cxn ang="0">
                  <a:pos x="29" y="206"/>
                </a:cxn>
                <a:cxn ang="0">
                  <a:pos x="0" y="295"/>
                </a:cxn>
                <a:cxn ang="0">
                  <a:pos x="29" y="354"/>
                </a:cxn>
                <a:cxn ang="0">
                  <a:pos x="29" y="382"/>
                </a:cxn>
                <a:cxn ang="0">
                  <a:pos x="90" y="382"/>
                </a:cxn>
                <a:cxn ang="0">
                  <a:pos x="118" y="413"/>
                </a:cxn>
                <a:cxn ang="0">
                  <a:pos x="90" y="473"/>
                </a:cxn>
                <a:cxn ang="0">
                  <a:pos x="90" y="501"/>
                </a:cxn>
                <a:cxn ang="0">
                  <a:pos x="118" y="501"/>
                </a:cxn>
                <a:cxn ang="0">
                  <a:pos x="90" y="561"/>
                </a:cxn>
                <a:cxn ang="0">
                  <a:pos x="59" y="591"/>
                </a:cxn>
              </a:cxnLst>
              <a:rect l="0" t="0" r="r" b="b"/>
              <a:pathLst>
                <a:path w="2045" h="620">
                  <a:moveTo>
                    <a:pt x="2045" y="146"/>
                  </a:moveTo>
                  <a:lnTo>
                    <a:pt x="1926" y="146"/>
                  </a:lnTo>
                  <a:lnTo>
                    <a:pt x="1896" y="175"/>
                  </a:lnTo>
                  <a:lnTo>
                    <a:pt x="1867" y="146"/>
                  </a:lnTo>
                  <a:lnTo>
                    <a:pt x="1838" y="146"/>
                  </a:lnTo>
                  <a:lnTo>
                    <a:pt x="1808" y="118"/>
                  </a:lnTo>
                  <a:lnTo>
                    <a:pt x="1719" y="118"/>
                  </a:lnTo>
                  <a:lnTo>
                    <a:pt x="1719" y="146"/>
                  </a:lnTo>
                  <a:lnTo>
                    <a:pt x="1660" y="146"/>
                  </a:lnTo>
                  <a:lnTo>
                    <a:pt x="1629" y="118"/>
                  </a:lnTo>
                  <a:lnTo>
                    <a:pt x="1571" y="118"/>
                  </a:lnTo>
                  <a:lnTo>
                    <a:pt x="1541" y="88"/>
                  </a:lnTo>
                  <a:lnTo>
                    <a:pt x="1510" y="118"/>
                  </a:lnTo>
                  <a:lnTo>
                    <a:pt x="1482" y="88"/>
                  </a:lnTo>
                  <a:lnTo>
                    <a:pt x="1482" y="118"/>
                  </a:lnTo>
                  <a:lnTo>
                    <a:pt x="1126" y="118"/>
                  </a:lnTo>
                  <a:lnTo>
                    <a:pt x="1096" y="88"/>
                  </a:lnTo>
                  <a:lnTo>
                    <a:pt x="1008" y="88"/>
                  </a:lnTo>
                  <a:lnTo>
                    <a:pt x="978" y="57"/>
                  </a:lnTo>
                  <a:lnTo>
                    <a:pt x="830" y="57"/>
                  </a:lnTo>
                  <a:lnTo>
                    <a:pt x="800" y="88"/>
                  </a:lnTo>
                  <a:lnTo>
                    <a:pt x="771" y="88"/>
                  </a:lnTo>
                  <a:lnTo>
                    <a:pt x="741" y="57"/>
                  </a:lnTo>
                  <a:lnTo>
                    <a:pt x="711" y="88"/>
                  </a:lnTo>
                  <a:lnTo>
                    <a:pt x="680" y="88"/>
                  </a:lnTo>
                  <a:lnTo>
                    <a:pt x="680" y="57"/>
                  </a:lnTo>
                  <a:lnTo>
                    <a:pt x="652" y="57"/>
                  </a:lnTo>
                  <a:lnTo>
                    <a:pt x="623" y="88"/>
                  </a:lnTo>
                  <a:lnTo>
                    <a:pt x="593" y="88"/>
                  </a:lnTo>
                  <a:lnTo>
                    <a:pt x="534" y="27"/>
                  </a:lnTo>
                  <a:lnTo>
                    <a:pt x="446" y="27"/>
                  </a:lnTo>
                  <a:lnTo>
                    <a:pt x="446" y="0"/>
                  </a:lnTo>
                  <a:lnTo>
                    <a:pt x="386" y="27"/>
                  </a:lnTo>
                  <a:lnTo>
                    <a:pt x="386" y="0"/>
                  </a:lnTo>
                  <a:lnTo>
                    <a:pt x="327" y="57"/>
                  </a:lnTo>
                  <a:lnTo>
                    <a:pt x="297" y="57"/>
                  </a:lnTo>
                  <a:lnTo>
                    <a:pt x="266" y="88"/>
                  </a:lnTo>
                  <a:lnTo>
                    <a:pt x="266" y="118"/>
                  </a:lnTo>
                  <a:lnTo>
                    <a:pt x="297" y="88"/>
                  </a:lnTo>
                  <a:lnTo>
                    <a:pt x="297" y="118"/>
                  </a:lnTo>
                  <a:lnTo>
                    <a:pt x="266" y="146"/>
                  </a:lnTo>
                  <a:lnTo>
                    <a:pt x="178" y="146"/>
                  </a:lnTo>
                  <a:lnTo>
                    <a:pt x="148" y="175"/>
                  </a:lnTo>
                  <a:lnTo>
                    <a:pt x="118" y="146"/>
                  </a:lnTo>
                  <a:lnTo>
                    <a:pt x="90" y="146"/>
                  </a:lnTo>
                  <a:lnTo>
                    <a:pt x="90" y="175"/>
                  </a:lnTo>
                  <a:lnTo>
                    <a:pt x="59" y="206"/>
                  </a:lnTo>
                  <a:lnTo>
                    <a:pt x="29" y="206"/>
                  </a:lnTo>
                  <a:lnTo>
                    <a:pt x="0" y="236"/>
                  </a:lnTo>
                  <a:lnTo>
                    <a:pt x="0" y="295"/>
                  </a:lnTo>
                  <a:lnTo>
                    <a:pt x="29" y="295"/>
                  </a:lnTo>
                  <a:lnTo>
                    <a:pt x="29" y="354"/>
                  </a:lnTo>
                  <a:lnTo>
                    <a:pt x="59" y="354"/>
                  </a:lnTo>
                  <a:lnTo>
                    <a:pt x="29" y="382"/>
                  </a:lnTo>
                  <a:lnTo>
                    <a:pt x="59" y="413"/>
                  </a:lnTo>
                  <a:lnTo>
                    <a:pt x="90" y="382"/>
                  </a:lnTo>
                  <a:lnTo>
                    <a:pt x="118" y="382"/>
                  </a:lnTo>
                  <a:lnTo>
                    <a:pt x="118" y="413"/>
                  </a:lnTo>
                  <a:lnTo>
                    <a:pt x="90" y="443"/>
                  </a:lnTo>
                  <a:lnTo>
                    <a:pt x="90" y="473"/>
                  </a:lnTo>
                  <a:lnTo>
                    <a:pt x="118" y="473"/>
                  </a:lnTo>
                  <a:lnTo>
                    <a:pt x="90" y="501"/>
                  </a:lnTo>
                  <a:lnTo>
                    <a:pt x="90" y="531"/>
                  </a:lnTo>
                  <a:lnTo>
                    <a:pt x="118" y="501"/>
                  </a:lnTo>
                  <a:lnTo>
                    <a:pt x="148" y="501"/>
                  </a:lnTo>
                  <a:lnTo>
                    <a:pt x="90" y="561"/>
                  </a:lnTo>
                  <a:lnTo>
                    <a:pt x="59" y="561"/>
                  </a:lnTo>
                  <a:lnTo>
                    <a:pt x="59" y="591"/>
                  </a:lnTo>
                  <a:lnTo>
                    <a:pt x="90" y="620"/>
                  </a:lnTo>
                </a:path>
              </a:pathLst>
            </a:custGeom>
            <a:noFill/>
            <a:ln w="1588">
              <a:solidFill>
                <a:srgbClr val="000000"/>
              </a:solidFill>
              <a:prstDash val="solid"/>
              <a:round/>
              <a:headEnd/>
              <a:tailEnd/>
            </a:ln>
          </p:spPr>
          <p:txBody>
            <a:bodyPr/>
            <a:lstStyle/>
            <a:p>
              <a:endParaRPr lang="en-GB"/>
            </a:p>
          </p:txBody>
        </p:sp>
        <p:sp>
          <p:nvSpPr>
            <p:cNvPr id="19940" name="Freeform 484"/>
            <p:cNvSpPr>
              <a:spLocks/>
            </p:cNvSpPr>
            <p:nvPr/>
          </p:nvSpPr>
          <p:spPr bwMode="auto">
            <a:xfrm>
              <a:off x="1909" y="3186"/>
              <a:ext cx="178" cy="414"/>
            </a:xfrm>
            <a:custGeom>
              <a:avLst/>
              <a:gdLst/>
              <a:ahLst/>
              <a:cxnLst>
                <a:cxn ang="0">
                  <a:pos x="265" y="1598"/>
                </a:cxn>
                <a:cxn ang="0">
                  <a:pos x="237" y="1540"/>
                </a:cxn>
                <a:cxn ang="0">
                  <a:pos x="265" y="1509"/>
                </a:cxn>
                <a:cxn ang="0">
                  <a:pos x="326" y="1422"/>
                </a:cxn>
                <a:cxn ang="0">
                  <a:pos x="414" y="1391"/>
                </a:cxn>
                <a:cxn ang="0">
                  <a:pos x="383" y="1333"/>
                </a:cxn>
                <a:cxn ang="0">
                  <a:pos x="326" y="1215"/>
                </a:cxn>
                <a:cxn ang="0">
                  <a:pos x="356" y="1154"/>
                </a:cxn>
                <a:cxn ang="0">
                  <a:pos x="414" y="1066"/>
                </a:cxn>
                <a:cxn ang="0">
                  <a:pos x="414" y="1006"/>
                </a:cxn>
                <a:cxn ang="0">
                  <a:pos x="356" y="977"/>
                </a:cxn>
                <a:cxn ang="0">
                  <a:pos x="326" y="888"/>
                </a:cxn>
                <a:cxn ang="0">
                  <a:pos x="296" y="829"/>
                </a:cxn>
                <a:cxn ang="0">
                  <a:pos x="444" y="768"/>
                </a:cxn>
                <a:cxn ang="0">
                  <a:pos x="472" y="681"/>
                </a:cxn>
                <a:cxn ang="0">
                  <a:pos x="472" y="623"/>
                </a:cxn>
                <a:cxn ang="0">
                  <a:pos x="503" y="504"/>
                </a:cxn>
                <a:cxn ang="0">
                  <a:pos x="503" y="443"/>
                </a:cxn>
                <a:cxn ang="0">
                  <a:pos x="503" y="414"/>
                </a:cxn>
                <a:cxn ang="0">
                  <a:pos x="533" y="355"/>
                </a:cxn>
                <a:cxn ang="0">
                  <a:pos x="562" y="295"/>
                </a:cxn>
                <a:cxn ang="0">
                  <a:pos x="621" y="268"/>
                </a:cxn>
                <a:cxn ang="0">
                  <a:pos x="681" y="237"/>
                </a:cxn>
                <a:cxn ang="0">
                  <a:pos x="710" y="177"/>
                </a:cxn>
                <a:cxn ang="0">
                  <a:pos x="651" y="148"/>
                </a:cxn>
                <a:cxn ang="0">
                  <a:pos x="621" y="89"/>
                </a:cxn>
                <a:cxn ang="0">
                  <a:pos x="444" y="59"/>
                </a:cxn>
                <a:cxn ang="0">
                  <a:pos x="414" y="89"/>
                </a:cxn>
                <a:cxn ang="0">
                  <a:pos x="356" y="89"/>
                </a:cxn>
                <a:cxn ang="0">
                  <a:pos x="176" y="59"/>
                </a:cxn>
                <a:cxn ang="0">
                  <a:pos x="176" y="30"/>
                </a:cxn>
                <a:cxn ang="0">
                  <a:pos x="119" y="0"/>
                </a:cxn>
                <a:cxn ang="0">
                  <a:pos x="28" y="30"/>
                </a:cxn>
                <a:cxn ang="0">
                  <a:pos x="0" y="59"/>
                </a:cxn>
              </a:cxnLst>
              <a:rect l="0" t="0" r="r" b="b"/>
              <a:pathLst>
                <a:path w="710" h="1658">
                  <a:moveTo>
                    <a:pt x="265" y="1658"/>
                  </a:moveTo>
                  <a:lnTo>
                    <a:pt x="265" y="1598"/>
                  </a:lnTo>
                  <a:lnTo>
                    <a:pt x="237" y="1570"/>
                  </a:lnTo>
                  <a:lnTo>
                    <a:pt x="237" y="1540"/>
                  </a:lnTo>
                  <a:lnTo>
                    <a:pt x="265" y="1540"/>
                  </a:lnTo>
                  <a:lnTo>
                    <a:pt x="265" y="1509"/>
                  </a:lnTo>
                  <a:lnTo>
                    <a:pt x="326" y="1452"/>
                  </a:lnTo>
                  <a:lnTo>
                    <a:pt x="326" y="1422"/>
                  </a:lnTo>
                  <a:lnTo>
                    <a:pt x="356" y="1391"/>
                  </a:lnTo>
                  <a:lnTo>
                    <a:pt x="414" y="1391"/>
                  </a:lnTo>
                  <a:lnTo>
                    <a:pt x="414" y="1333"/>
                  </a:lnTo>
                  <a:lnTo>
                    <a:pt x="383" y="1333"/>
                  </a:lnTo>
                  <a:lnTo>
                    <a:pt x="326" y="1273"/>
                  </a:lnTo>
                  <a:lnTo>
                    <a:pt x="326" y="1215"/>
                  </a:lnTo>
                  <a:lnTo>
                    <a:pt x="356" y="1184"/>
                  </a:lnTo>
                  <a:lnTo>
                    <a:pt x="356" y="1154"/>
                  </a:lnTo>
                  <a:lnTo>
                    <a:pt x="414" y="1096"/>
                  </a:lnTo>
                  <a:lnTo>
                    <a:pt x="414" y="1066"/>
                  </a:lnTo>
                  <a:lnTo>
                    <a:pt x="444" y="1036"/>
                  </a:lnTo>
                  <a:lnTo>
                    <a:pt x="414" y="1006"/>
                  </a:lnTo>
                  <a:lnTo>
                    <a:pt x="383" y="1006"/>
                  </a:lnTo>
                  <a:lnTo>
                    <a:pt x="356" y="977"/>
                  </a:lnTo>
                  <a:lnTo>
                    <a:pt x="356" y="888"/>
                  </a:lnTo>
                  <a:lnTo>
                    <a:pt x="326" y="888"/>
                  </a:lnTo>
                  <a:lnTo>
                    <a:pt x="296" y="859"/>
                  </a:lnTo>
                  <a:lnTo>
                    <a:pt x="296" y="829"/>
                  </a:lnTo>
                  <a:lnTo>
                    <a:pt x="444" y="829"/>
                  </a:lnTo>
                  <a:lnTo>
                    <a:pt x="444" y="768"/>
                  </a:lnTo>
                  <a:lnTo>
                    <a:pt x="472" y="741"/>
                  </a:lnTo>
                  <a:lnTo>
                    <a:pt x="472" y="681"/>
                  </a:lnTo>
                  <a:lnTo>
                    <a:pt x="444" y="650"/>
                  </a:lnTo>
                  <a:lnTo>
                    <a:pt x="472" y="623"/>
                  </a:lnTo>
                  <a:lnTo>
                    <a:pt x="503" y="623"/>
                  </a:lnTo>
                  <a:lnTo>
                    <a:pt x="503" y="504"/>
                  </a:lnTo>
                  <a:lnTo>
                    <a:pt x="533" y="474"/>
                  </a:lnTo>
                  <a:lnTo>
                    <a:pt x="503" y="443"/>
                  </a:lnTo>
                  <a:lnTo>
                    <a:pt x="533" y="414"/>
                  </a:lnTo>
                  <a:lnTo>
                    <a:pt x="503" y="414"/>
                  </a:lnTo>
                  <a:lnTo>
                    <a:pt x="503" y="355"/>
                  </a:lnTo>
                  <a:lnTo>
                    <a:pt x="533" y="355"/>
                  </a:lnTo>
                  <a:lnTo>
                    <a:pt x="533" y="325"/>
                  </a:lnTo>
                  <a:lnTo>
                    <a:pt x="562" y="295"/>
                  </a:lnTo>
                  <a:lnTo>
                    <a:pt x="590" y="295"/>
                  </a:lnTo>
                  <a:lnTo>
                    <a:pt x="621" y="268"/>
                  </a:lnTo>
                  <a:lnTo>
                    <a:pt x="651" y="268"/>
                  </a:lnTo>
                  <a:lnTo>
                    <a:pt x="681" y="237"/>
                  </a:lnTo>
                  <a:lnTo>
                    <a:pt x="681" y="207"/>
                  </a:lnTo>
                  <a:lnTo>
                    <a:pt x="710" y="177"/>
                  </a:lnTo>
                  <a:lnTo>
                    <a:pt x="681" y="148"/>
                  </a:lnTo>
                  <a:lnTo>
                    <a:pt x="651" y="148"/>
                  </a:lnTo>
                  <a:lnTo>
                    <a:pt x="621" y="118"/>
                  </a:lnTo>
                  <a:lnTo>
                    <a:pt x="621" y="89"/>
                  </a:lnTo>
                  <a:lnTo>
                    <a:pt x="590" y="59"/>
                  </a:lnTo>
                  <a:lnTo>
                    <a:pt x="444" y="59"/>
                  </a:lnTo>
                  <a:lnTo>
                    <a:pt x="444" y="89"/>
                  </a:lnTo>
                  <a:lnTo>
                    <a:pt x="414" y="89"/>
                  </a:lnTo>
                  <a:lnTo>
                    <a:pt x="383" y="118"/>
                  </a:lnTo>
                  <a:lnTo>
                    <a:pt x="356" y="89"/>
                  </a:lnTo>
                  <a:lnTo>
                    <a:pt x="176" y="89"/>
                  </a:lnTo>
                  <a:lnTo>
                    <a:pt x="176" y="59"/>
                  </a:lnTo>
                  <a:lnTo>
                    <a:pt x="207" y="30"/>
                  </a:lnTo>
                  <a:lnTo>
                    <a:pt x="176" y="30"/>
                  </a:lnTo>
                  <a:lnTo>
                    <a:pt x="176" y="0"/>
                  </a:lnTo>
                  <a:lnTo>
                    <a:pt x="119" y="0"/>
                  </a:lnTo>
                  <a:lnTo>
                    <a:pt x="88" y="30"/>
                  </a:lnTo>
                  <a:lnTo>
                    <a:pt x="28" y="30"/>
                  </a:lnTo>
                  <a:lnTo>
                    <a:pt x="28" y="59"/>
                  </a:lnTo>
                  <a:lnTo>
                    <a:pt x="0" y="59"/>
                  </a:lnTo>
                </a:path>
              </a:pathLst>
            </a:custGeom>
            <a:noFill/>
            <a:ln w="1588">
              <a:solidFill>
                <a:srgbClr val="000000"/>
              </a:solidFill>
              <a:prstDash val="solid"/>
              <a:round/>
              <a:headEnd/>
              <a:tailEnd/>
            </a:ln>
          </p:spPr>
          <p:txBody>
            <a:bodyPr/>
            <a:lstStyle/>
            <a:p>
              <a:endParaRPr lang="en-GB"/>
            </a:p>
          </p:txBody>
        </p:sp>
        <p:sp>
          <p:nvSpPr>
            <p:cNvPr id="19941" name="Freeform 485"/>
            <p:cNvSpPr>
              <a:spLocks/>
            </p:cNvSpPr>
            <p:nvPr/>
          </p:nvSpPr>
          <p:spPr bwMode="auto">
            <a:xfrm>
              <a:off x="1842" y="3200"/>
              <a:ext cx="74" cy="274"/>
            </a:xfrm>
            <a:custGeom>
              <a:avLst/>
              <a:gdLst/>
              <a:ahLst/>
              <a:cxnLst>
                <a:cxn ang="0">
                  <a:pos x="268" y="0"/>
                </a:cxn>
                <a:cxn ang="0">
                  <a:pos x="237" y="30"/>
                </a:cxn>
                <a:cxn ang="0">
                  <a:pos x="237" y="89"/>
                </a:cxn>
                <a:cxn ang="0">
                  <a:pos x="268" y="118"/>
                </a:cxn>
                <a:cxn ang="0">
                  <a:pos x="268" y="266"/>
                </a:cxn>
                <a:cxn ang="0">
                  <a:pos x="296" y="266"/>
                </a:cxn>
                <a:cxn ang="0">
                  <a:pos x="296" y="327"/>
                </a:cxn>
                <a:cxn ang="0">
                  <a:pos x="268" y="327"/>
                </a:cxn>
                <a:cxn ang="0">
                  <a:pos x="268" y="445"/>
                </a:cxn>
                <a:cxn ang="0">
                  <a:pos x="237" y="445"/>
                </a:cxn>
                <a:cxn ang="0">
                  <a:pos x="237" y="503"/>
                </a:cxn>
                <a:cxn ang="0">
                  <a:pos x="207" y="534"/>
                </a:cxn>
                <a:cxn ang="0">
                  <a:pos x="207" y="622"/>
                </a:cxn>
                <a:cxn ang="0">
                  <a:pos x="178" y="652"/>
                </a:cxn>
                <a:cxn ang="0">
                  <a:pos x="178" y="682"/>
                </a:cxn>
                <a:cxn ang="0">
                  <a:pos x="149" y="709"/>
                </a:cxn>
                <a:cxn ang="0">
                  <a:pos x="149" y="740"/>
                </a:cxn>
                <a:cxn ang="0">
                  <a:pos x="119" y="770"/>
                </a:cxn>
                <a:cxn ang="0">
                  <a:pos x="119" y="800"/>
                </a:cxn>
                <a:cxn ang="0">
                  <a:pos x="59" y="859"/>
                </a:cxn>
                <a:cxn ang="0">
                  <a:pos x="30" y="859"/>
                </a:cxn>
                <a:cxn ang="0">
                  <a:pos x="59" y="889"/>
                </a:cxn>
                <a:cxn ang="0">
                  <a:pos x="30" y="918"/>
                </a:cxn>
                <a:cxn ang="0">
                  <a:pos x="30" y="1007"/>
                </a:cxn>
                <a:cxn ang="0">
                  <a:pos x="0" y="1037"/>
                </a:cxn>
                <a:cxn ang="0">
                  <a:pos x="0" y="1095"/>
                </a:cxn>
                <a:cxn ang="0">
                  <a:pos x="59" y="1095"/>
                </a:cxn>
              </a:cxnLst>
              <a:rect l="0" t="0" r="r" b="b"/>
              <a:pathLst>
                <a:path w="296" h="1095">
                  <a:moveTo>
                    <a:pt x="268" y="0"/>
                  </a:moveTo>
                  <a:lnTo>
                    <a:pt x="237" y="30"/>
                  </a:lnTo>
                  <a:lnTo>
                    <a:pt x="237" y="89"/>
                  </a:lnTo>
                  <a:lnTo>
                    <a:pt x="268" y="118"/>
                  </a:lnTo>
                  <a:lnTo>
                    <a:pt x="268" y="266"/>
                  </a:lnTo>
                  <a:lnTo>
                    <a:pt x="296" y="266"/>
                  </a:lnTo>
                  <a:lnTo>
                    <a:pt x="296" y="327"/>
                  </a:lnTo>
                  <a:lnTo>
                    <a:pt x="268" y="327"/>
                  </a:lnTo>
                  <a:lnTo>
                    <a:pt x="268" y="445"/>
                  </a:lnTo>
                  <a:lnTo>
                    <a:pt x="237" y="445"/>
                  </a:lnTo>
                  <a:lnTo>
                    <a:pt x="237" y="503"/>
                  </a:lnTo>
                  <a:lnTo>
                    <a:pt x="207" y="534"/>
                  </a:lnTo>
                  <a:lnTo>
                    <a:pt x="207" y="622"/>
                  </a:lnTo>
                  <a:lnTo>
                    <a:pt x="178" y="652"/>
                  </a:lnTo>
                  <a:lnTo>
                    <a:pt x="178" y="682"/>
                  </a:lnTo>
                  <a:lnTo>
                    <a:pt x="149" y="709"/>
                  </a:lnTo>
                  <a:lnTo>
                    <a:pt x="149" y="740"/>
                  </a:lnTo>
                  <a:lnTo>
                    <a:pt x="119" y="770"/>
                  </a:lnTo>
                  <a:lnTo>
                    <a:pt x="119" y="800"/>
                  </a:lnTo>
                  <a:lnTo>
                    <a:pt x="59" y="859"/>
                  </a:lnTo>
                  <a:lnTo>
                    <a:pt x="30" y="859"/>
                  </a:lnTo>
                  <a:lnTo>
                    <a:pt x="59" y="889"/>
                  </a:lnTo>
                  <a:lnTo>
                    <a:pt x="30" y="918"/>
                  </a:lnTo>
                  <a:lnTo>
                    <a:pt x="30" y="1007"/>
                  </a:lnTo>
                  <a:lnTo>
                    <a:pt x="0" y="1037"/>
                  </a:lnTo>
                  <a:lnTo>
                    <a:pt x="0" y="1095"/>
                  </a:lnTo>
                  <a:lnTo>
                    <a:pt x="59" y="1095"/>
                  </a:lnTo>
                </a:path>
              </a:pathLst>
            </a:custGeom>
            <a:noFill/>
            <a:ln w="1588">
              <a:solidFill>
                <a:srgbClr val="000000"/>
              </a:solidFill>
              <a:prstDash val="solid"/>
              <a:round/>
              <a:headEnd/>
              <a:tailEnd/>
            </a:ln>
          </p:spPr>
          <p:txBody>
            <a:bodyPr/>
            <a:lstStyle/>
            <a:p>
              <a:endParaRPr lang="en-GB"/>
            </a:p>
          </p:txBody>
        </p:sp>
        <p:sp>
          <p:nvSpPr>
            <p:cNvPr id="19942" name="Freeform 486"/>
            <p:cNvSpPr>
              <a:spLocks/>
            </p:cNvSpPr>
            <p:nvPr/>
          </p:nvSpPr>
          <p:spPr bwMode="auto">
            <a:xfrm>
              <a:off x="2398" y="3082"/>
              <a:ext cx="222" cy="67"/>
            </a:xfrm>
            <a:custGeom>
              <a:avLst/>
              <a:gdLst/>
              <a:ahLst/>
              <a:cxnLst>
                <a:cxn ang="0">
                  <a:pos x="0" y="0"/>
                </a:cxn>
                <a:cxn ang="0">
                  <a:pos x="30" y="29"/>
                </a:cxn>
                <a:cxn ang="0">
                  <a:pos x="118" y="29"/>
                </a:cxn>
                <a:cxn ang="0">
                  <a:pos x="118" y="60"/>
                </a:cxn>
                <a:cxn ang="0">
                  <a:pos x="88" y="90"/>
                </a:cxn>
                <a:cxn ang="0">
                  <a:pos x="118" y="118"/>
                </a:cxn>
                <a:cxn ang="0">
                  <a:pos x="149" y="90"/>
                </a:cxn>
                <a:cxn ang="0">
                  <a:pos x="177" y="118"/>
                </a:cxn>
                <a:cxn ang="0">
                  <a:pos x="207" y="118"/>
                </a:cxn>
                <a:cxn ang="0">
                  <a:pos x="237" y="149"/>
                </a:cxn>
                <a:cxn ang="0">
                  <a:pos x="267" y="118"/>
                </a:cxn>
                <a:cxn ang="0">
                  <a:pos x="325" y="179"/>
                </a:cxn>
                <a:cxn ang="0">
                  <a:pos x="414" y="179"/>
                </a:cxn>
                <a:cxn ang="0">
                  <a:pos x="474" y="236"/>
                </a:cxn>
                <a:cxn ang="0">
                  <a:pos x="504" y="208"/>
                </a:cxn>
                <a:cxn ang="0">
                  <a:pos x="532" y="208"/>
                </a:cxn>
                <a:cxn ang="0">
                  <a:pos x="563" y="236"/>
                </a:cxn>
                <a:cxn ang="0">
                  <a:pos x="593" y="236"/>
                </a:cxn>
                <a:cxn ang="0">
                  <a:pos x="623" y="208"/>
                </a:cxn>
                <a:cxn ang="0">
                  <a:pos x="652" y="208"/>
                </a:cxn>
                <a:cxn ang="0">
                  <a:pos x="681" y="179"/>
                </a:cxn>
                <a:cxn ang="0">
                  <a:pos x="741" y="179"/>
                </a:cxn>
                <a:cxn ang="0">
                  <a:pos x="770" y="208"/>
                </a:cxn>
                <a:cxn ang="0">
                  <a:pos x="860" y="208"/>
                </a:cxn>
                <a:cxn ang="0">
                  <a:pos x="888" y="267"/>
                </a:cxn>
              </a:cxnLst>
              <a:rect l="0" t="0" r="r" b="b"/>
              <a:pathLst>
                <a:path w="888" h="267">
                  <a:moveTo>
                    <a:pt x="0" y="0"/>
                  </a:moveTo>
                  <a:lnTo>
                    <a:pt x="30" y="29"/>
                  </a:lnTo>
                  <a:lnTo>
                    <a:pt x="118" y="29"/>
                  </a:lnTo>
                  <a:lnTo>
                    <a:pt x="118" y="60"/>
                  </a:lnTo>
                  <a:lnTo>
                    <a:pt x="88" y="90"/>
                  </a:lnTo>
                  <a:lnTo>
                    <a:pt x="118" y="118"/>
                  </a:lnTo>
                  <a:lnTo>
                    <a:pt x="149" y="90"/>
                  </a:lnTo>
                  <a:lnTo>
                    <a:pt x="177" y="118"/>
                  </a:lnTo>
                  <a:lnTo>
                    <a:pt x="207" y="118"/>
                  </a:lnTo>
                  <a:lnTo>
                    <a:pt x="237" y="149"/>
                  </a:lnTo>
                  <a:lnTo>
                    <a:pt x="267" y="118"/>
                  </a:lnTo>
                  <a:lnTo>
                    <a:pt x="325" y="179"/>
                  </a:lnTo>
                  <a:lnTo>
                    <a:pt x="414" y="179"/>
                  </a:lnTo>
                  <a:lnTo>
                    <a:pt x="474" y="236"/>
                  </a:lnTo>
                  <a:lnTo>
                    <a:pt x="504" y="208"/>
                  </a:lnTo>
                  <a:lnTo>
                    <a:pt x="532" y="208"/>
                  </a:lnTo>
                  <a:lnTo>
                    <a:pt x="563" y="236"/>
                  </a:lnTo>
                  <a:lnTo>
                    <a:pt x="593" y="236"/>
                  </a:lnTo>
                  <a:lnTo>
                    <a:pt x="623" y="208"/>
                  </a:lnTo>
                  <a:lnTo>
                    <a:pt x="652" y="208"/>
                  </a:lnTo>
                  <a:lnTo>
                    <a:pt x="681" y="179"/>
                  </a:lnTo>
                  <a:lnTo>
                    <a:pt x="741" y="179"/>
                  </a:lnTo>
                  <a:lnTo>
                    <a:pt x="770" y="208"/>
                  </a:lnTo>
                  <a:lnTo>
                    <a:pt x="860" y="208"/>
                  </a:lnTo>
                  <a:lnTo>
                    <a:pt x="888" y="267"/>
                  </a:lnTo>
                </a:path>
              </a:pathLst>
            </a:custGeom>
            <a:noFill/>
            <a:ln w="1588">
              <a:solidFill>
                <a:srgbClr val="000000"/>
              </a:solidFill>
              <a:prstDash val="solid"/>
              <a:round/>
              <a:headEnd/>
              <a:tailEnd/>
            </a:ln>
          </p:spPr>
          <p:txBody>
            <a:bodyPr/>
            <a:lstStyle/>
            <a:p>
              <a:endParaRPr lang="en-GB"/>
            </a:p>
          </p:txBody>
        </p:sp>
        <p:sp>
          <p:nvSpPr>
            <p:cNvPr id="19943" name="Freeform 487"/>
            <p:cNvSpPr>
              <a:spLocks/>
            </p:cNvSpPr>
            <p:nvPr/>
          </p:nvSpPr>
          <p:spPr bwMode="auto">
            <a:xfrm>
              <a:off x="1650" y="3718"/>
              <a:ext cx="689" cy="629"/>
            </a:xfrm>
            <a:custGeom>
              <a:avLst/>
              <a:gdLst/>
              <a:ahLst/>
              <a:cxnLst>
                <a:cxn ang="0">
                  <a:pos x="91" y="2428"/>
                </a:cxn>
                <a:cxn ang="0">
                  <a:pos x="179" y="2369"/>
                </a:cxn>
                <a:cxn ang="0">
                  <a:pos x="209" y="2340"/>
                </a:cxn>
                <a:cxn ang="0">
                  <a:pos x="298" y="2279"/>
                </a:cxn>
                <a:cxn ang="0">
                  <a:pos x="386" y="2160"/>
                </a:cxn>
                <a:cxn ang="0">
                  <a:pos x="474" y="2042"/>
                </a:cxn>
                <a:cxn ang="0">
                  <a:pos x="535" y="1954"/>
                </a:cxn>
                <a:cxn ang="0">
                  <a:pos x="505" y="1806"/>
                </a:cxn>
                <a:cxn ang="0">
                  <a:pos x="474" y="1777"/>
                </a:cxn>
                <a:cxn ang="0">
                  <a:pos x="505" y="1687"/>
                </a:cxn>
                <a:cxn ang="0">
                  <a:pos x="505" y="1659"/>
                </a:cxn>
                <a:cxn ang="0">
                  <a:pos x="505" y="1599"/>
                </a:cxn>
                <a:cxn ang="0">
                  <a:pos x="535" y="1481"/>
                </a:cxn>
                <a:cxn ang="0">
                  <a:pos x="653" y="1304"/>
                </a:cxn>
                <a:cxn ang="0">
                  <a:pos x="683" y="1243"/>
                </a:cxn>
                <a:cxn ang="0">
                  <a:pos x="890" y="918"/>
                </a:cxn>
                <a:cxn ang="0">
                  <a:pos x="920" y="888"/>
                </a:cxn>
                <a:cxn ang="0">
                  <a:pos x="978" y="858"/>
                </a:cxn>
                <a:cxn ang="0">
                  <a:pos x="1039" y="830"/>
                </a:cxn>
                <a:cxn ang="0">
                  <a:pos x="1127" y="770"/>
                </a:cxn>
                <a:cxn ang="0">
                  <a:pos x="1215" y="740"/>
                </a:cxn>
                <a:cxn ang="0">
                  <a:pos x="1304" y="681"/>
                </a:cxn>
                <a:cxn ang="0">
                  <a:pos x="1422" y="621"/>
                </a:cxn>
                <a:cxn ang="0">
                  <a:pos x="1453" y="563"/>
                </a:cxn>
                <a:cxn ang="0">
                  <a:pos x="1511" y="475"/>
                </a:cxn>
                <a:cxn ang="0">
                  <a:pos x="1542" y="414"/>
                </a:cxn>
                <a:cxn ang="0">
                  <a:pos x="1572" y="356"/>
                </a:cxn>
                <a:cxn ang="0">
                  <a:pos x="1601" y="296"/>
                </a:cxn>
                <a:cxn ang="0">
                  <a:pos x="1629" y="207"/>
                </a:cxn>
                <a:cxn ang="0">
                  <a:pos x="1660" y="147"/>
                </a:cxn>
                <a:cxn ang="0">
                  <a:pos x="1690" y="89"/>
                </a:cxn>
                <a:cxn ang="0">
                  <a:pos x="1749" y="0"/>
                </a:cxn>
                <a:cxn ang="0">
                  <a:pos x="1810" y="12"/>
                </a:cxn>
                <a:cxn ang="0">
                  <a:pos x="1816" y="22"/>
                </a:cxn>
                <a:cxn ang="0">
                  <a:pos x="1824" y="27"/>
                </a:cxn>
                <a:cxn ang="0">
                  <a:pos x="1838" y="28"/>
                </a:cxn>
                <a:cxn ang="0">
                  <a:pos x="1842" y="28"/>
                </a:cxn>
                <a:cxn ang="0">
                  <a:pos x="1853" y="28"/>
                </a:cxn>
                <a:cxn ang="0">
                  <a:pos x="1867" y="27"/>
                </a:cxn>
                <a:cxn ang="0">
                  <a:pos x="1897" y="89"/>
                </a:cxn>
                <a:cxn ang="0">
                  <a:pos x="1927" y="147"/>
                </a:cxn>
                <a:cxn ang="0">
                  <a:pos x="1957" y="177"/>
                </a:cxn>
                <a:cxn ang="0">
                  <a:pos x="2045" y="207"/>
                </a:cxn>
                <a:cxn ang="0">
                  <a:pos x="2164" y="238"/>
                </a:cxn>
                <a:cxn ang="0">
                  <a:pos x="2371" y="207"/>
                </a:cxn>
                <a:cxn ang="0">
                  <a:pos x="2459" y="207"/>
                </a:cxn>
                <a:cxn ang="0">
                  <a:pos x="2513" y="194"/>
                </a:cxn>
                <a:cxn ang="0">
                  <a:pos x="2520" y="207"/>
                </a:cxn>
                <a:cxn ang="0">
                  <a:pos x="2550" y="207"/>
                </a:cxn>
                <a:cxn ang="0">
                  <a:pos x="2578" y="238"/>
                </a:cxn>
                <a:cxn ang="0">
                  <a:pos x="2638" y="266"/>
                </a:cxn>
                <a:cxn ang="0">
                  <a:pos x="2727" y="238"/>
                </a:cxn>
              </a:cxnLst>
              <a:rect l="0" t="0" r="r" b="b"/>
              <a:pathLst>
                <a:path w="2757" h="2516">
                  <a:moveTo>
                    <a:pt x="0" y="2516"/>
                  </a:moveTo>
                  <a:lnTo>
                    <a:pt x="91" y="2428"/>
                  </a:lnTo>
                  <a:lnTo>
                    <a:pt x="119" y="2428"/>
                  </a:lnTo>
                  <a:lnTo>
                    <a:pt x="179" y="2369"/>
                  </a:lnTo>
                  <a:lnTo>
                    <a:pt x="209" y="2369"/>
                  </a:lnTo>
                  <a:lnTo>
                    <a:pt x="209" y="2340"/>
                  </a:lnTo>
                  <a:lnTo>
                    <a:pt x="237" y="2340"/>
                  </a:lnTo>
                  <a:lnTo>
                    <a:pt x="298" y="2279"/>
                  </a:lnTo>
                  <a:lnTo>
                    <a:pt x="298" y="2251"/>
                  </a:lnTo>
                  <a:lnTo>
                    <a:pt x="386" y="2160"/>
                  </a:lnTo>
                  <a:lnTo>
                    <a:pt x="386" y="2133"/>
                  </a:lnTo>
                  <a:lnTo>
                    <a:pt x="474" y="2042"/>
                  </a:lnTo>
                  <a:lnTo>
                    <a:pt x="474" y="2014"/>
                  </a:lnTo>
                  <a:lnTo>
                    <a:pt x="535" y="1954"/>
                  </a:lnTo>
                  <a:lnTo>
                    <a:pt x="535" y="1835"/>
                  </a:lnTo>
                  <a:lnTo>
                    <a:pt x="505" y="1806"/>
                  </a:lnTo>
                  <a:lnTo>
                    <a:pt x="505" y="1777"/>
                  </a:lnTo>
                  <a:lnTo>
                    <a:pt x="474" y="1777"/>
                  </a:lnTo>
                  <a:lnTo>
                    <a:pt x="474" y="1717"/>
                  </a:lnTo>
                  <a:lnTo>
                    <a:pt x="505" y="1687"/>
                  </a:lnTo>
                  <a:lnTo>
                    <a:pt x="474" y="1687"/>
                  </a:lnTo>
                  <a:lnTo>
                    <a:pt x="505" y="1659"/>
                  </a:lnTo>
                  <a:lnTo>
                    <a:pt x="474" y="1629"/>
                  </a:lnTo>
                  <a:lnTo>
                    <a:pt x="505" y="1599"/>
                  </a:lnTo>
                  <a:lnTo>
                    <a:pt x="505" y="1510"/>
                  </a:lnTo>
                  <a:lnTo>
                    <a:pt x="535" y="1481"/>
                  </a:lnTo>
                  <a:lnTo>
                    <a:pt x="535" y="1422"/>
                  </a:lnTo>
                  <a:lnTo>
                    <a:pt x="653" y="1304"/>
                  </a:lnTo>
                  <a:lnTo>
                    <a:pt x="653" y="1274"/>
                  </a:lnTo>
                  <a:lnTo>
                    <a:pt x="683" y="1243"/>
                  </a:lnTo>
                  <a:lnTo>
                    <a:pt x="683" y="1125"/>
                  </a:lnTo>
                  <a:lnTo>
                    <a:pt x="890" y="918"/>
                  </a:lnTo>
                  <a:lnTo>
                    <a:pt x="890" y="888"/>
                  </a:lnTo>
                  <a:lnTo>
                    <a:pt x="920" y="888"/>
                  </a:lnTo>
                  <a:lnTo>
                    <a:pt x="949" y="858"/>
                  </a:lnTo>
                  <a:lnTo>
                    <a:pt x="978" y="858"/>
                  </a:lnTo>
                  <a:lnTo>
                    <a:pt x="1008" y="830"/>
                  </a:lnTo>
                  <a:lnTo>
                    <a:pt x="1039" y="830"/>
                  </a:lnTo>
                  <a:lnTo>
                    <a:pt x="1097" y="800"/>
                  </a:lnTo>
                  <a:lnTo>
                    <a:pt x="1127" y="770"/>
                  </a:lnTo>
                  <a:lnTo>
                    <a:pt x="1185" y="770"/>
                  </a:lnTo>
                  <a:lnTo>
                    <a:pt x="1215" y="740"/>
                  </a:lnTo>
                  <a:lnTo>
                    <a:pt x="1246" y="740"/>
                  </a:lnTo>
                  <a:lnTo>
                    <a:pt x="1304" y="681"/>
                  </a:lnTo>
                  <a:lnTo>
                    <a:pt x="1365" y="681"/>
                  </a:lnTo>
                  <a:lnTo>
                    <a:pt x="1422" y="621"/>
                  </a:lnTo>
                  <a:lnTo>
                    <a:pt x="1422" y="593"/>
                  </a:lnTo>
                  <a:lnTo>
                    <a:pt x="1453" y="563"/>
                  </a:lnTo>
                  <a:lnTo>
                    <a:pt x="1453" y="533"/>
                  </a:lnTo>
                  <a:lnTo>
                    <a:pt x="1511" y="475"/>
                  </a:lnTo>
                  <a:lnTo>
                    <a:pt x="1511" y="445"/>
                  </a:lnTo>
                  <a:lnTo>
                    <a:pt x="1542" y="414"/>
                  </a:lnTo>
                  <a:lnTo>
                    <a:pt x="1542" y="384"/>
                  </a:lnTo>
                  <a:lnTo>
                    <a:pt x="1572" y="356"/>
                  </a:lnTo>
                  <a:lnTo>
                    <a:pt x="1572" y="327"/>
                  </a:lnTo>
                  <a:lnTo>
                    <a:pt x="1601" y="296"/>
                  </a:lnTo>
                  <a:lnTo>
                    <a:pt x="1601" y="238"/>
                  </a:lnTo>
                  <a:lnTo>
                    <a:pt x="1629" y="207"/>
                  </a:lnTo>
                  <a:lnTo>
                    <a:pt x="1629" y="147"/>
                  </a:lnTo>
                  <a:lnTo>
                    <a:pt x="1660" y="147"/>
                  </a:lnTo>
                  <a:lnTo>
                    <a:pt x="1660" y="119"/>
                  </a:lnTo>
                  <a:lnTo>
                    <a:pt x="1690" y="89"/>
                  </a:lnTo>
                  <a:lnTo>
                    <a:pt x="1690" y="59"/>
                  </a:lnTo>
                  <a:lnTo>
                    <a:pt x="1749" y="0"/>
                  </a:lnTo>
                  <a:lnTo>
                    <a:pt x="1808" y="0"/>
                  </a:lnTo>
                  <a:lnTo>
                    <a:pt x="1810" y="12"/>
                  </a:lnTo>
                  <a:lnTo>
                    <a:pt x="1812" y="16"/>
                  </a:lnTo>
                  <a:lnTo>
                    <a:pt x="1816" y="22"/>
                  </a:lnTo>
                  <a:lnTo>
                    <a:pt x="1819" y="24"/>
                  </a:lnTo>
                  <a:lnTo>
                    <a:pt x="1824" y="27"/>
                  </a:lnTo>
                  <a:lnTo>
                    <a:pt x="1838" y="29"/>
                  </a:lnTo>
                  <a:lnTo>
                    <a:pt x="1838" y="28"/>
                  </a:lnTo>
                  <a:lnTo>
                    <a:pt x="1839" y="28"/>
                  </a:lnTo>
                  <a:lnTo>
                    <a:pt x="1842" y="28"/>
                  </a:lnTo>
                  <a:lnTo>
                    <a:pt x="1846" y="28"/>
                  </a:lnTo>
                  <a:lnTo>
                    <a:pt x="1853" y="28"/>
                  </a:lnTo>
                  <a:lnTo>
                    <a:pt x="1860" y="27"/>
                  </a:lnTo>
                  <a:lnTo>
                    <a:pt x="1867" y="27"/>
                  </a:lnTo>
                  <a:lnTo>
                    <a:pt x="1867" y="59"/>
                  </a:lnTo>
                  <a:lnTo>
                    <a:pt x="1897" y="89"/>
                  </a:lnTo>
                  <a:lnTo>
                    <a:pt x="1897" y="119"/>
                  </a:lnTo>
                  <a:lnTo>
                    <a:pt x="1927" y="147"/>
                  </a:lnTo>
                  <a:lnTo>
                    <a:pt x="1957" y="147"/>
                  </a:lnTo>
                  <a:lnTo>
                    <a:pt x="1957" y="177"/>
                  </a:lnTo>
                  <a:lnTo>
                    <a:pt x="1986" y="207"/>
                  </a:lnTo>
                  <a:lnTo>
                    <a:pt x="2045" y="207"/>
                  </a:lnTo>
                  <a:lnTo>
                    <a:pt x="2075" y="238"/>
                  </a:lnTo>
                  <a:lnTo>
                    <a:pt x="2164" y="238"/>
                  </a:lnTo>
                  <a:lnTo>
                    <a:pt x="2195" y="207"/>
                  </a:lnTo>
                  <a:lnTo>
                    <a:pt x="2371" y="207"/>
                  </a:lnTo>
                  <a:lnTo>
                    <a:pt x="2431" y="238"/>
                  </a:lnTo>
                  <a:lnTo>
                    <a:pt x="2459" y="207"/>
                  </a:lnTo>
                  <a:lnTo>
                    <a:pt x="2501" y="187"/>
                  </a:lnTo>
                  <a:lnTo>
                    <a:pt x="2513" y="194"/>
                  </a:lnTo>
                  <a:lnTo>
                    <a:pt x="2525" y="202"/>
                  </a:lnTo>
                  <a:lnTo>
                    <a:pt x="2520" y="207"/>
                  </a:lnTo>
                  <a:lnTo>
                    <a:pt x="2548" y="207"/>
                  </a:lnTo>
                  <a:lnTo>
                    <a:pt x="2550" y="207"/>
                  </a:lnTo>
                  <a:lnTo>
                    <a:pt x="2550" y="238"/>
                  </a:lnTo>
                  <a:lnTo>
                    <a:pt x="2578" y="238"/>
                  </a:lnTo>
                  <a:lnTo>
                    <a:pt x="2609" y="266"/>
                  </a:lnTo>
                  <a:lnTo>
                    <a:pt x="2638" y="266"/>
                  </a:lnTo>
                  <a:lnTo>
                    <a:pt x="2668" y="238"/>
                  </a:lnTo>
                  <a:lnTo>
                    <a:pt x="2727" y="238"/>
                  </a:lnTo>
                  <a:lnTo>
                    <a:pt x="2757" y="266"/>
                  </a:lnTo>
                </a:path>
              </a:pathLst>
            </a:custGeom>
            <a:noFill/>
            <a:ln w="1588">
              <a:solidFill>
                <a:srgbClr val="000000"/>
              </a:solidFill>
              <a:prstDash val="solid"/>
              <a:round/>
              <a:headEnd/>
              <a:tailEnd/>
            </a:ln>
          </p:spPr>
          <p:txBody>
            <a:bodyPr/>
            <a:lstStyle/>
            <a:p>
              <a:endParaRPr lang="en-GB"/>
            </a:p>
          </p:txBody>
        </p:sp>
        <p:sp>
          <p:nvSpPr>
            <p:cNvPr id="19944" name="Freeform 488"/>
            <p:cNvSpPr>
              <a:spLocks/>
            </p:cNvSpPr>
            <p:nvPr/>
          </p:nvSpPr>
          <p:spPr bwMode="auto">
            <a:xfrm>
              <a:off x="1975" y="3156"/>
              <a:ext cx="771" cy="547"/>
            </a:xfrm>
            <a:custGeom>
              <a:avLst/>
              <a:gdLst/>
              <a:ahLst/>
              <a:cxnLst>
                <a:cxn ang="0">
                  <a:pos x="3024" y="30"/>
                </a:cxn>
                <a:cxn ang="0">
                  <a:pos x="3082" y="58"/>
                </a:cxn>
                <a:cxn ang="0">
                  <a:pos x="3024" y="58"/>
                </a:cxn>
                <a:cxn ang="0">
                  <a:pos x="3052" y="148"/>
                </a:cxn>
                <a:cxn ang="0">
                  <a:pos x="2964" y="266"/>
                </a:cxn>
                <a:cxn ang="0">
                  <a:pos x="2906" y="295"/>
                </a:cxn>
                <a:cxn ang="0">
                  <a:pos x="2845" y="325"/>
                </a:cxn>
                <a:cxn ang="0">
                  <a:pos x="2727" y="413"/>
                </a:cxn>
                <a:cxn ang="0">
                  <a:pos x="2608" y="443"/>
                </a:cxn>
                <a:cxn ang="0">
                  <a:pos x="2490" y="473"/>
                </a:cxn>
                <a:cxn ang="0">
                  <a:pos x="2342" y="561"/>
                </a:cxn>
                <a:cxn ang="0">
                  <a:pos x="2313" y="650"/>
                </a:cxn>
                <a:cxn ang="0">
                  <a:pos x="2253" y="711"/>
                </a:cxn>
                <a:cxn ang="0">
                  <a:pos x="2134" y="859"/>
                </a:cxn>
                <a:cxn ang="0">
                  <a:pos x="2076" y="947"/>
                </a:cxn>
                <a:cxn ang="0">
                  <a:pos x="2046" y="1006"/>
                </a:cxn>
                <a:cxn ang="0">
                  <a:pos x="2046" y="1066"/>
                </a:cxn>
                <a:cxn ang="0">
                  <a:pos x="2076" y="1154"/>
                </a:cxn>
                <a:cxn ang="0">
                  <a:pos x="2104" y="1214"/>
                </a:cxn>
                <a:cxn ang="0">
                  <a:pos x="2164" y="1242"/>
                </a:cxn>
                <a:cxn ang="0">
                  <a:pos x="2134" y="1302"/>
                </a:cxn>
                <a:cxn ang="0">
                  <a:pos x="2104" y="1333"/>
                </a:cxn>
                <a:cxn ang="0">
                  <a:pos x="2046" y="1361"/>
                </a:cxn>
                <a:cxn ang="0">
                  <a:pos x="1957" y="1420"/>
                </a:cxn>
                <a:cxn ang="0">
                  <a:pos x="1927" y="1451"/>
                </a:cxn>
                <a:cxn ang="0">
                  <a:pos x="1897" y="1540"/>
                </a:cxn>
                <a:cxn ang="0">
                  <a:pos x="1867" y="1627"/>
                </a:cxn>
                <a:cxn ang="0">
                  <a:pos x="1867" y="1658"/>
                </a:cxn>
                <a:cxn ang="0">
                  <a:pos x="1690" y="1688"/>
                </a:cxn>
                <a:cxn ang="0">
                  <a:pos x="1630" y="1716"/>
                </a:cxn>
                <a:cxn ang="0">
                  <a:pos x="1571" y="1865"/>
                </a:cxn>
                <a:cxn ang="0">
                  <a:pos x="1483" y="1922"/>
                </a:cxn>
                <a:cxn ang="0">
                  <a:pos x="1453" y="1922"/>
                </a:cxn>
                <a:cxn ang="0">
                  <a:pos x="1334" y="1953"/>
                </a:cxn>
                <a:cxn ang="0">
                  <a:pos x="800" y="2013"/>
                </a:cxn>
                <a:cxn ang="0">
                  <a:pos x="741" y="2042"/>
                </a:cxn>
                <a:cxn ang="0">
                  <a:pos x="563" y="2131"/>
                </a:cxn>
                <a:cxn ang="0">
                  <a:pos x="534" y="2160"/>
                </a:cxn>
                <a:cxn ang="0">
                  <a:pos x="475" y="2190"/>
                </a:cxn>
                <a:cxn ang="0">
                  <a:pos x="416" y="2131"/>
                </a:cxn>
                <a:cxn ang="0">
                  <a:pos x="325" y="2071"/>
                </a:cxn>
                <a:cxn ang="0">
                  <a:pos x="268" y="1953"/>
                </a:cxn>
                <a:cxn ang="0">
                  <a:pos x="207" y="1835"/>
                </a:cxn>
                <a:cxn ang="0">
                  <a:pos x="149" y="1804"/>
                </a:cxn>
                <a:cxn ang="0">
                  <a:pos x="118" y="1746"/>
                </a:cxn>
                <a:cxn ang="0">
                  <a:pos x="31" y="1776"/>
                </a:cxn>
                <a:cxn ang="0">
                  <a:pos x="0" y="1776"/>
                </a:cxn>
              </a:cxnLst>
              <a:rect l="0" t="0" r="r" b="b"/>
              <a:pathLst>
                <a:path w="3082" h="2190">
                  <a:moveTo>
                    <a:pt x="3024" y="0"/>
                  </a:moveTo>
                  <a:lnTo>
                    <a:pt x="3024" y="30"/>
                  </a:lnTo>
                  <a:lnTo>
                    <a:pt x="3052" y="30"/>
                  </a:lnTo>
                  <a:lnTo>
                    <a:pt x="3082" y="58"/>
                  </a:lnTo>
                  <a:lnTo>
                    <a:pt x="3052" y="88"/>
                  </a:lnTo>
                  <a:lnTo>
                    <a:pt x="3024" y="58"/>
                  </a:lnTo>
                  <a:lnTo>
                    <a:pt x="3024" y="118"/>
                  </a:lnTo>
                  <a:lnTo>
                    <a:pt x="3052" y="148"/>
                  </a:lnTo>
                  <a:lnTo>
                    <a:pt x="3052" y="177"/>
                  </a:lnTo>
                  <a:lnTo>
                    <a:pt x="2964" y="266"/>
                  </a:lnTo>
                  <a:lnTo>
                    <a:pt x="2934" y="266"/>
                  </a:lnTo>
                  <a:lnTo>
                    <a:pt x="2906" y="295"/>
                  </a:lnTo>
                  <a:lnTo>
                    <a:pt x="2875" y="295"/>
                  </a:lnTo>
                  <a:lnTo>
                    <a:pt x="2845" y="325"/>
                  </a:lnTo>
                  <a:lnTo>
                    <a:pt x="2815" y="325"/>
                  </a:lnTo>
                  <a:lnTo>
                    <a:pt x="2727" y="413"/>
                  </a:lnTo>
                  <a:lnTo>
                    <a:pt x="2638" y="413"/>
                  </a:lnTo>
                  <a:lnTo>
                    <a:pt x="2608" y="443"/>
                  </a:lnTo>
                  <a:lnTo>
                    <a:pt x="2520" y="443"/>
                  </a:lnTo>
                  <a:lnTo>
                    <a:pt x="2490" y="473"/>
                  </a:lnTo>
                  <a:lnTo>
                    <a:pt x="2431" y="473"/>
                  </a:lnTo>
                  <a:lnTo>
                    <a:pt x="2342" y="561"/>
                  </a:lnTo>
                  <a:lnTo>
                    <a:pt x="2371" y="592"/>
                  </a:lnTo>
                  <a:lnTo>
                    <a:pt x="2313" y="650"/>
                  </a:lnTo>
                  <a:lnTo>
                    <a:pt x="2283" y="650"/>
                  </a:lnTo>
                  <a:lnTo>
                    <a:pt x="2253" y="711"/>
                  </a:lnTo>
                  <a:lnTo>
                    <a:pt x="2134" y="829"/>
                  </a:lnTo>
                  <a:lnTo>
                    <a:pt x="2134" y="859"/>
                  </a:lnTo>
                  <a:lnTo>
                    <a:pt x="2076" y="917"/>
                  </a:lnTo>
                  <a:lnTo>
                    <a:pt x="2076" y="947"/>
                  </a:lnTo>
                  <a:lnTo>
                    <a:pt x="2046" y="977"/>
                  </a:lnTo>
                  <a:lnTo>
                    <a:pt x="2046" y="1006"/>
                  </a:lnTo>
                  <a:lnTo>
                    <a:pt x="2015" y="1036"/>
                  </a:lnTo>
                  <a:lnTo>
                    <a:pt x="2046" y="1066"/>
                  </a:lnTo>
                  <a:lnTo>
                    <a:pt x="2046" y="1124"/>
                  </a:lnTo>
                  <a:lnTo>
                    <a:pt x="2076" y="1154"/>
                  </a:lnTo>
                  <a:lnTo>
                    <a:pt x="2076" y="1184"/>
                  </a:lnTo>
                  <a:lnTo>
                    <a:pt x="2104" y="1214"/>
                  </a:lnTo>
                  <a:lnTo>
                    <a:pt x="2134" y="1214"/>
                  </a:lnTo>
                  <a:lnTo>
                    <a:pt x="2164" y="1242"/>
                  </a:lnTo>
                  <a:lnTo>
                    <a:pt x="2164" y="1272"/>
                  </a:lnTo>
                  <a:lnTo>
                    <a:pt x="2134" y="1302"/>
                  </a:lnTo>
                  <a:lnTo>
                    <a:pt x="2104" y="1302"/>
                  </a:lnTo>
                  <a:lnTo>
                    <a:pt x="2104" y="1333"/>
                  </a:lnTo>
                  <a:lnTo>
                    <a:pt x="2076" y="1333"/>
                  </a:lnTo>
                  <a:lnTo>
                    <a:pt x="2046" y="1361"/>
                  </a:lnTo>
                  <a:lnTo>
                    <a:pt x="2015" y="1361"/>
                  </a:lnTo>
                  <a:lnTo>
                    <a:pt x="1957" y="1420"/>
                  </a:lnTo>
                  <a:lnTo>
                    <a:pt x="1957" y="1451"/>
                  </a:lnTo>
                  <a:lnTo>
                    <a:pt x="1927" y="1451"/>
                  </a:lnTo>
                  <a:lnTo>
                    <a:pt x="1927" y="1509"/>
                  </a:lnTo>
                  <a:lnTo>
                    <a:pt x="1897" y="1540"/>
                  </a:lnTo>
                  <a:lnTo>
                    <a:pt x="1867" y="1597"/>
                  </a:lnTo>
                  <a:lnTo>
                    <a:pt x="1867" y="1627"/>
                  </a:lnTo>
                  <a:lnTo>
                    <a:pt x="1897" y="1627"/>
                  </a:lnTo>
                  <a:lnTo>
                    <a:pt x="1867" y="1658"/>
                  </a:lnTo>
                  <a:lnTo>
                    <a:pt x="1720" y="1658"/>
                  </a:lnTo>
                  <a:lnTo>
                    <a:pt x="1690" y="1688"/>
                  </a:lnTo>
                  <a:lnTo>
                    <a:pt x="1690" y="1716"/>
                  </a:lnTo>
                  <a:lnTo>
                    <a:pt x="1630" y="1716"/>
                  </a:lnTo>
                  <a:lnTo>
                    <a:pt x="1571" y="1776"/>
                  </a:lnTo>
                  <a:lnTo>
                    <a:pt x="1571" y="1865"/>
                  </a:lnTo>
                  <a:lnTo>
                    <a:pt x="1512" y="1922"/>
                  </a:lnTo>
                  <a:lnTo>
                    <a:pt x="1483" y="1922"/>
                  </a:lnTo>
                  <a:lnTo>
                    <a:pt x="1483" y="1953"/>
                  </a:lnTo>
                  <a:lnTo>
                    <a:pt x="1453" y="1922"/>
                  </a:lnTo>
                  <a:lnTo>
                    <a:pt x="1364" y="1922"/>
                  </a:lnTo>
                  <a:lnTo>
                    <a:pt x="1334" y="1953"/>
                  </a:lnTo>
                  <a:lnTo>
                    <a:pt x="830" y="1953"/>
                  </a:lnTo>
                  <a:lnTo>
                    <a:pt x="800" y="2013"/>
                  </a:lnTo>
                  <a:lnTo>
                    <a:pt x="771" y="2013"/>
                  </a:lnTo>
                  <a:lnTo>
                    <a:pt x="741" y="2042"/>
                  </a:lnTo>
                  <a:lnTo>
                    <a:pt x="653" y="2042"/>
                  </a:lnTo>
                  <a:lnTo>
                    <a:pt x="563" y="2131"/>
                  </a:lnTo>
                  <a:lnTo>
                    <a:pt x="563" y="2160"/>
                  </a:lnTo>
                  <a:lnTo>
                    <a:pt x="534" y="2160"/>
                  </a:lnTo>
                  <a:lnTo>
                    <a:pt x="534" y="2190"/>
                  </a:lnTo>
                  <a:lnTo>
                    <a:pt x="475" y="2190"/>
                  </a:lnTo>
                  <a:lnTo>
                    <a:pt x="416" y="2160"/>
                  </a:lnTo>
                  <a:lnTo>
                    <a:pt x="416" y="2131"/>
                  </a:lnTo>
                  <a:lnTo>
                    <a:pt x="386" y="2131"/>
                  </a:lnTo>
                  <a:lnTo>
                    <a:pt x="325" y="2071"/>
                  </a:lnTo>
                  <a:lnTo>
                    <a:pt x="325" y="2013"/>
                  </a:lnTo>
                  <a:lnTo>
                    <a:pt x="268" y="1953"/>
                  </a:lnTo>
                  <a:lnTo>
                    <a:pt x="297" y="1922"/>
                  </a:lnTo>
                  <a:lnTo>
                    <a:pt x="207" y="1835"/>
                  </a:lnTo>
                  <a:lnTo>
                    <a:pt x="179" y="1835"/>
                  </a:lnTo>
                  <a:lnTo>
                    <a:pt x="149" y="1804"/>
                  </a:lnTo>
                  <a:lnTo>
                    <a:pt x="149" y="1776"/>
                  </a:lnTo>
                  <a:lnTo>
                    <a:pt x="118" y="1746"/>
                  </a:lnTo>
                  <a:lnTo>
                    <a:pt x="118" y="1776"/>
                  </a:lnTo>
                  <a:lnTo>
                    <a:pt x="31" y="1776"/>
                  </a:lnTo>
                  <a:lnTo>
                    <a:pt x="0" y="1804"/>
                  </a:lnTo>
                  <a:lnTo>
                    <a:pt x="0" y="1776"/>
                  </a:lnTo>
                </a:path>
              </a:pathLst>
            </a:custGeom>
            <a:noFill/>
            <a:ln w="1588">
              <a:solidFill>
                <a:srgbClr val="000000"/>
              </a:solidFill>
              <a:prstDash val="solid"/>
              <a:round/>
              <a:headEnd/>
              <a:tailEnd/>
            </a:ln>
          </p:spPr>
          <p:txBody>
            <a:bodyPr/>
            <a:lstStyle/>
            <a:p>
              <a:endParaRPr lang="en-GB"/>
            </a:p>
          </p:txBody>
        </p:sp>
        <p:sp>
          <p:nvSpPr>
            <p:cNvPr id="19945" name="Freeform 489"/>
            <p:cNvSpPr>
              <a:spLocks/>
            </p:cNvSpPr>
            <p:nvPr/>
          </p:nvSpPr>
          <p:spPr bwMode="auto">
            <a:xfrm>
              <a:off x="2339" y="3615"/>
              <a:ext cx="770" cy="170"/>
            </a:xfrm>
            <a:custGeom>
              <a:avLst/>
              <a:gdLst/>
              <a:ahLst/>
              <a:cxnLst>
                <a:cxn ang="0">
                  <a:pos x="0" y="680"/>
                </a:cxn>
                <a:cxn ang="0">
                  <a:pos x="88" y="680"/>
                </a:cxn>
                <a:cxn ang="0">
                  <a:pos x="118" y="652"/>
                </a:cxn>
                <a:cxn ang="0">
                  <a:pos x="148" y="652"/>
                </a:cxn>
                <a:cxn ang="0">
                  <a:pos x="207" y="591"/>
                </a:cxn>
                <a:cxn ang="0">
                  <a:pos x="237" y="591"/>
                </a:cxn>
                <a:cxn ang="0">
                  <a:pos x="267" y="561"/>
                </a:cxn>
                <a:cxn ang="0">
                  <a:pos x="267" y="533"/>
                </a:cxn>
                <a:cxn ang="0">
                  <a:pos x="325" y="473"/>
                </a:cxn>
                <a:cxn ang="0">
                  <a:pos x="355" y="473"/>
                </a:cxn>
                <a:cxn ang="0">
                  <a:pos x="386" y="443"/>
                </a:cxn>
                <a:cxn ang="0">
                  <a:pos x="444" y="443"/>
                </a:cxn>
                <a:cxn ang="0">
                  <a:pos x="504" y="385"/>
                </a:cxn>
                <a:cxn ang="0">
                  <a:pos x="532" y="414"/>
                </a:cxn>
                <a:cxn ang="0">
                  <a:pos x="562" y="414"/>
                </a:cxn>
                <a:cxn ang="0">
                  <a:pos x="593" y="443"/>
                </a:cxn>
                <a:cxn ang="0">
                  <a:pos x="651" y="385"/>
                </a:cxn>
                <a:cxn ang="0">
                  <a:pos x="651" y="355"/>
                </a:cxn>
                <a:cxn ang="0">
                  <a:pos x="711" y="296"/>
                </a:cxn>
                <a:cxn ang="0">
                  <a:pos x="741" y="296"/>
                </a:cxn>
                <a:cxn ang="0">
                  <a:pos x="769" y="266"/>
                </a:cxn>
                <a:cxn ang="0">
                  <a:pos x="800" y="266"/>
                </a:cxn>
                <a:cxn ang="0">
                  <a:pos x="830" y="236"/>
                </a:cxn>
                <a:cxn ang="0">
                  <a:pos x="889" y="236"/>
                </a:cxn>
                <a:cxn ang="0">
                  <a:pos x="918" y="207"/>
                </a:cxn>
                <a:cxn ang="0">
                  <a:pos x="978" y="178"/>
                </a:cxn>
                <a:cxn ang="0">
                  <a:pos x="1215" y="178"/>
                </a:cxn>
                <a:cxn ang="0">
                  <a:pos x="1244" y="148"/>
                </a:cxn>
                <a:cxn ang="0">
                  <a:pos x="1362" y="148"/>
                </a:cxn>
                <a:cxn ang="0">
                  <a:pos x="1422" y="118"/>
                </a:cxn>
                <a:cxn ang="0">
                  <a:pos x="1453" y="87"/>
                </a:cxn>
                <a:cxn ang="0">
                  <a:pos x="1511" y="87"/>
                </a:cxn>
                <a:cxn ang="0">
                  <a:pos x="1541" y="118"/>
                </a:cxn>
                <a:cxn ang="0">
                  <a:pos x="1541" y="87"/>
                </a:cxn>
                <a:cxn ang="0">
                  <a:pos x="1660" y="87"/>
                </a:cxn>
                <a:cxn ang="0">
                  <a:pos x="1688" y="60"/>
                </a:cxn>
                <a:cxn ang="0">
                  <a:pos x="2015" y="60"/>
                </a:cxn>
                <a:cxn ang="0">
                  <a:pos x="2104" y="148"/>
                </a:cxn>
                <a:cxn ang="0">
                  <a:pos x="2162" y="148"/>
                </a:cxn>
                <a:cxn ang="0">
                  <a:pos x="2222" y="87"/>
                </a:cxn>
                <a:cxn ang="0">
                  <a:pos x="2311" y="87"/>
                </a:cxn>
                <a:cxn ang="0">
                  <a:pos x="2341" y="60"/>
                </a:cxn>
                <a:cxn ang="0">
                  <a:pos x="2399" y="60"/>
                </a:cxn>
                <a:cxn ang="0">
                  <a:pos x="2399" y="30"/>
                </a:cxn>
                <a:cxn ang="0">
                  <a:pos x="2429" y="0"/>
                </a:cxn>
                <a:cxn ang="0">
                  <a:pos x="2490" y="0"/>
                </a:cxn>
                <a:cxn ang="0">
                  <a:pos x="2518" y="30"/>
                </a:cxn>
                <a:cxn ang="0">
                  <a:pos x="2577" y="30"/>
                </a:cxn>
                <a:cxn ang="0">
                  <a:pos x="2608" y="60"/>
                </a:cxn>
                <a:cxn ang="0">
                  <a:pos x="2666" y="60"/>
                </a:cxn>
                <a:cxn ang="0">
                  <a:pos x="2697" y="30"/>
                </a:cxn>
                <a:cxn ang="0">
                  <a:pos x="2697" y="0"/>
                </a:cxn>
                <a:cxn ang="0">
                  <a:pos x="2754" y="0"/>
                </a:cxn>
                <a:cxn ang="0">
                  <a:pos x="2784" y="30"/>
                </a:cxn>
                <a:cxn ang="0">
                  <a:pos x="2845" y="30"/>
                </a:cxn>
                <a:cxn ang="0">
                  <a:pos x="2845" y="60"/>
                </a:cxn>
                <a:cxn ang="0">
                  <a:pos x="2934" y="60"/>
                </a:cxn>
                <a:cxn ang="0">
                  <a:pos x="2964" y="30"/>
                </a:cxn>
                <a:cxn ang="0">
                  <a:pos x="2991" y="60"/>
                </a:cxn>
                <a:cxn ang="0">
                  <a:pos x="3052" y="60"/>
                </a:cxn>
                <a:cxn ang="0">
                  <a:pos x="3082" y="30"/>
                </a:cxn>
              </a:cxnLst>
              <a:rect l="0" t="0" r="r" b="b"/>
              <a:pathLst>
                <a:path w="3082" h="680">
                  <a:moveTo>
                    <a:pt x="0" y="680"/>
                  </a:moveTo>
                  <a:lnTo>
                    <a:pt x="88" y="680"/>
                  </a:lnTo>
                  <a:lnTo>
                    <a:pt x="118" y="652"/>
                  </a:lnTo>
                  <a:lnTo>
                    <a:pt x="148" y="652"/>
                  </a:lnTo>
                  <a:lnTo>
                    <a:pt x="207" y="591"/>
                  </a:lnTo>
                  <a:lnTo>
                    <a:pt x="237" y="591"/>
                  </a:lnTo>
                  <a:lnTo>
                    <a:pt x="267" y="561"/>
                  </a:lnTo>
                  <a:lnTo>
                    <a:pt x="267" y="533"/>
                  </a:lnTo>
                  <a:lnTo>
                    <a:pt x="325" y="473"/>
                  </a:lnTo>
                  <a:lnTo>
                    <a:pt x="355" y="473"/>
                  </a:lnTo>
                  <a:lnTo>
                    <a:pt x="386" y="443"/>
                  </a:lnTo>
                  <a:lnTo>
                    <a:pt x="444" y="443"/>
                  </a:lnTo>
                  <a:lnTo>
                    <a:pt x="504" y="385"/>
                  </a:lnTo>
                  <a:lnTo>
                    <a:pt x="532" y="414"/>
                  </a:lnTo>
                  <a:lnTo>
                    <a:pt x="562" y="414"/>
                  </a:lnTo>
                  <a:lnTo>
                    <a:pt x="593" y="443"/>
                  </a:lnTo>
                  <a:lnTo>
                    <a:pt x="651" y="385"/>
                  </a:lnTo>
                  <a:lnTo>
                    <a:pt x="651" y="355"/>
                  </a:lnTo>
                  <a:lnTo>
                    <a:pt x="711" y="296"/>
                  </a:lnTo>
                  <a:lnTo>
                    <a:pt x="741" y="296"/>
                  </a:lnTo>
                  <a:lnTo>
                    <a:pt x="769" y="266"/>
                  </a:lnTo>
                  <a:lnTo>
                    <a:pt x="800" y="266"/>
                  </a:lnTo>
                  <a:lnTo>
                    <a:pt x="830" y="236"/>
                  </a:lnTo>
                  <a:lnTo>
                    <a:pt x="889" y="236"/>
                  </a:lnTo>
                  <a:lnTo>
                    <a:pt x="918" y="207"/>
                  </a:lnTo>
                  <a:lnTo>
                    <a:pt x="978" y="178"/>
                  </a:lnTo>
                  <a:lnTo>
                    <a:pt x="1215" y="178"/>
                  </a:lnTo>
                  <a:lnTo>
                    <a:pt x="1244" y="148"/>
                  </a:lnTo>
                  <a:lnTo>
                    <a:pt x="1362" y="148"/>
                  </a:lnTo>
                  <a:lnTo>
                    <a:pt x="1422" y="118"/>
                  </a:lnTo>
                  <a:lnTo>
                    <a:pt x="1453" y="87"/>
                  </a:lnTo>
                  <a:lnTo>
                    <a:pt x="1511" y="87"/>
                  </a:lnTo>
                  <a:lnTo>
                    <a:pt x="1541" y="118"/>
                  </a:lnTo>
                  <a:lnTo>
                    <a:pt x="1541" y="87"/>
                  </a:lnTo>
                  <a:lnTo>
                    <a:pt x="1660" y="87"/>
                  </a:lnTo>
                  <a:lnTo>
                    <a:pt x="1688" y="60"/>
                  </a:lnTo>
                  <a:lnTo>
                    <a:pt x="2015" y="60"/>
                  </a:lnTo>
                  <a:lnTo>
                    <a:pt x="2104" y="148"/>
                  </a:lnTo>
                  <a:lnTo>
                    <a:pt x="2162" y="148"/>
                  </a:lnTo>
                  <a:lnTo>
                    <a:pt x="2222" y="87"/>
                  </a:lnTo>
                  <a:lnTo>
                    <a:pt x="2311" y="87"/>
                  </a:lnTo>
                  <a:lnTo>
                    <a:pt x="2341" y="60"/>
                  </a:lnTo>
                  <a:lnTo>
                    <a:pt x="2399" y="60"/>
                  </a:lnTo>
                  <a:lnTo>
                    <a:pt x="2399" y="30"/>
                  </a:lnTo>
                  <a:lnTo>
                    <a:pt x="2429" y="0"/>
                  </a:lnTo>
                  <a:lnTo>
                    <a:pt x="2490" y="0"/>
                  </a:lnTo>
                  <a:lnTo>
                    <a:pt x="2518" y="30"/>
                  </a:lnTo>
                  <a:lnTo>
                    <a:pt x="2577" y="30"/>
                  </a:lnTo>
                  <a:lnTo>
                    <a:pt x="2608" y="60"/>
                  </a:lnTo>
                  <a:lnTo>
                    <a:pt x="2666" y="60"/>
                  </a:lnTo>
                  <a:lnTo>
                    <a:pt x="2697" y="30"/>
                  </a:lnTo>
                  <a:lnTo>
                    <a:pt x="2697" y="0"/>
                  </a:lnTo>
                  <a:lnTo>
                    <a:pt x="2754" y="0"/>
                  </a:lnTo>
                  <a:lnTo>
                    <a:pt x="2784" y="30"/>
                  </a:lnTo>
                  <a:lnTo>
                    <a:pt x="2845" y="30"/>
                  </a:lnTo>
                  <a:lnTo>
                    <a:pt x="2845" y="60"/>
                  </a:lnTo>
                  <a:lnTo>
                    <a:pt x="2934" y="60"/>
                  </a:lnTo>
                  <a:lnTo>
                    <a:pt x="2964" y="30"/>
                  </a:lnTo>
                  <a:lnTo>
                    <a:pt x="2991" y="60"/>
                  </a:lnTo>
                  <a:lnTo>
                    <a:pt x="3052" y="60"/>
                  </a:lnTo>
                  <a:lnTo>
                    <a:pt x="3082" y="30"/>
                  </a:lnTo>
                </a:path>
              </a:pathLst>
            </a:custGeom>
            <a:noFill/>
            <a:ln w="1588">
              <a:solidFill>
                <a:srgbClr val="000000"/>
              </a:solidFill>
              <a:prstDash val="solid"/>
              <a:round/>
              <a:headEnd/>
              <a:tailEnd/>
            </a:ln>
          </p:spPr>
          <p:txBody>
            <a:bodyPr/>
            <a:lstStyle/>
            <a:p>
              <a:endParaRPr lang="en-GB"/>
            </a:p>
          </p:txBody>
        </p:sp>
        <p:sp>
          <p:nvSpPr>
            <p:cNvPr id="19946" name="Freeform 490"/>
            <p:cNvSpPr>
              <a:spLocks/>
            </p:cNvSpPr>
            <p:nvPr/>
          </p:nvSpPr>
          <p:spPr bwMode="auto">
            <a:xfrm>
              <a:off x="1842" y="3785"/>
              <a:ext cx="571" cy="562"/>
            </a:xfrm>
            <a:custGeom>
              <a:avLst/>
              <a:gdLst/>
              <a:ahLst/>
              <a:cxnLst>
                <a:cxn ang="0">
                  <a:pos x="1986" y="30"/>
                </a:cxn>
                <a:cxn ang="0">
                  <a:pos x="2104" y="118"/>
                </a:cxn>
                <a:cxn ang="0">
                  <a:pos x="2074" y="179"/>
                </a:cxn>
                <a:cxn ang="0">
                  <a:pos x="2074" y="236"/>
                </a:cxn>
                <a:cxn ang="0">
                  <a:pos x="2104" y="474"/>
                </a:cxn>
                <a:cxn ang="0">
                  <a:pos x="2134" y="534"/>
                </a:cxn>
                <a:cxn ang="0">
                  <a:pos x="2104" y="622"/>
                </a:cxn>
                <a:cxn ang="0">
                  <a:pos x="2163" y="711"/>
                </a:cxn>
                <a:cxn ang="0">
                  <a:pos x="2253" y="859"/>
                </a:cxn>
                <a:cxn ang="0">
                  <a:pos x="2223" y="919"/>
                </a:cxn>
                <a:cxn ang="0">
                  <a:pos x="2193" y="1008"/>
                </a:cxn>
                <a:cxn ang="0">
                  <a:pos x="1719" y="1038"/>
                </a:cxn>
                <a:cxn ang="0">
                  <a:pos x="1688" y="1126"/>
                </a:cxn>
                <a:cxn ang="0">
                  <a:pos x="1570" y="1156"/>
                </a:cxn>
                <a:cxn ang="0">
                  <a:pos x="1451" y="1184"/>
                </a:cxn>
                <a:cxn ang="0">
                  <a:pos x="1481" y="1244"/>
                </a:cxn>
                <a:cxn ang="0">
                  <a:pos x="1451" y="1302"/>
                </a:cxn>
                <a:cxn ang="0">
                  <a:pos x="1511" y="1333"/>
                </a:cxn>
                <a:cxn ang="0">
                  <a:pos x="1451" y="1421"/>
                </a:cxn>
                <a:cxn ang="0">
                  <a:pos x="1363" y="1451"/>
                </a:cxn>
                <a:cxn ang="0">
                  <a:pos x="1304" y="1481"/>
                </a:cxn>
                <a:cxn ang="0">
                  <a:pos x="1215" y="1511"/>
                </a:cxn>
                <a:cxn ang="0">
                  <a:pos x="1156" y="1540"/>
                </a:cxn>
                <a:cxn ang="0">
                  <a:pos x="1067" y="1688"/>
                </a:cxn>
                <a:cxn ang="0">
                  <a:pos x="1008" y="1718"/>
                </a:cxn>
                <a:cxn ang="0">
                  <a:pos x="919" y="1776"/>
                </a:cxn>
                <a:cxn ang="0">
                  <a:pos x="740" y="1806"/>
                </a:cxn>
                <a:cxn ang="0">
                  <a:pos x="651" y="1836"/>
                </a:cxn>
                <a:cxn ang="0">
                  <a:pos x="444" y="1867"/>
                </a:cxn>
                <a:cxn ang="0">
                  <a:pos x="414" y="1924"/>
                </a:cxn>
                <a:cxn ang="0">
                  <a:pos x="296" y="1985"/>
                </a:cxn>
                <a:cxn ang="0">
                  <a:pos x="207" y="2043"/>
                </a:cxn>
                <a:cxn ang="0">
                  <a:pos x="30" y="2162"/>
                </a:cxn>
                <a:cxn ang="0">
                  <a:pos x="0" y="2250"/>
                </a:cxn>
              </a:cxnLst>
              <a:rect l="0" t="0" r="r" b="b"/>
              <a:pathLst>
                <a:path w="2281" h="2250">
                  <a:moveTo>
                    <a:pt x="1986" y="0"/>
                  </a:moveTo>
                  <a:lnTo>
                    <a:pt x="1986" y="30"/>
                  </a:lnTo>
                  <a:lnTo>
                    <a:pt x="2016" y="30"/>
                  </a:lnTo>
                  <a:lnTo>
                    <a:pt x="2104" y="118"/>
                  </a:lnTo>
                  <a:lnTo>
                    <a:pt x="2074" y="148"/>
                  </a:lnTo>
                  <a:lnTo>
                    <a:pt x="2074" y="179"/>
                  </a:lnTo>
                  <a:lnTo>
                    <a:pt x="2104" y="209"/>
                  </a:lnTo>
                  <a:lnTo>
                    <a:pt x="2074" y="236"/>
                  </a:lnTo>
                  <a:lnTo>
                    <a:pt x="2104" y="267"/>
                  </a:lnTo>
                  <a:lnTo>
                    <a:pt x="2104" y="474"/>
                  </a:lnTo>
                  <a:lnTo>
                    <a:pt x="2134" y="504"/>
                  </a:lnTo>
                  <a:lnTo>
                    <a:pt x="2134" y="534"/>
                  </a:lnTo>
                  <a:lnTo>
                    <a:pt x="2104" y="564"/>
                  </a:lnTo>
                  <a:lnTo>
                    <a:pt x="2104" y="622"/>
                  </a:lnTo>
                  <a:lnTo>
                    <a:pt x="2163" y="682"/>
                  </a:lnTo>
                  <a:lnTo>
                    <a:pt x="2163" y="711"/>
                  </a:lnTo>
                  <a:lnTo>
                    <a:pt x="2134" y="740"/>
                  </a:lnTo>
                  <a:lnTo>
                    <a:pt x="2253" y="859"/>
                  </a:lnTo>
                  <a:lnTo>
                    <a:pt x="2281" y="859"/>
                  </a:lnTo>
                  <a:lnTo>
                    <a:pt x="2223" y="919"/>
                  </a:lnTo>
                  <a:lnTo>
                    <a:pt x="2223" y="977"/>
                  </a:lnTo>
                  <a:lnTo>
                    <a:pt x="2193" y="1008"/>
                  </a:lnTo>
                  <a:lnTo>
                    <a:pt x="1749" y="1008"/>
                  </a:lnTo>
                  <a:lnTo>
                    <a:pt x="1719" y="1038"/>
                  </a:lnTo>
                  <a:lnTo>
                    <a:pt x="1719" y="1095"/>
                  </a:lnTo>
                  <a:lnTo>
                    <a:pt x="1688" y="1126"/>
                  </a:lnTo>
                  <a:lnTo>
                    <a:pt x="1600" y="1126"/>
                  </a:lnTo>
                  <a:lnTo>
                    <a:pt x="1570" y="1156"/>
                  </a:lnTo>
                  <a:lnTo>
                    <a:pt x="1481" y="1156"/>
                  </a:lnTo>
                  <a:lnTo>
                    <a:pt x="1451" y="1184"/>
                  </a:lnTo>
                  <a:lnTo>
                    <a:pt x="1451" y="1244"/>
                  </a:lnTo>
                  <a:lnTo>
                    <a:pt x="1481" y="1244"/>
                  </a:lnTo>
                  <a:lnTo>
                    <a:pt x="1451" y="1274"/>
                  </a:lnTo>
                  <a:lnTo>
                    <a:pt x="1451" y="1302"/>
                  </a:lnTo>
                  <a:lnTo>
                    <a:pt x="1481" y="1333"/>
                  </a:lnTo>
                  <a:lnTo>
                    <a:pt x="1511" y="1333"/>
                  </a:lnTo>
                  <a:lnTo>
                    <a:pt x="1511" y="1363"/>
                  </a:lnTo>
                  <a:lnTo>
                    <a:pt x="1451" y="1421"/>
                  </a:lnTo>
                  <a:lnTo>
                    <a:pt x="1393" y="1421"/>
                  </a:lnTo>
                  <a:lnTo>
                    <a:pt x="1363" y="1451"/>
                  </a:lnTo>
                  <a:lnTo>
                    <a:pt x="1363" y="1481"/>
                  </a:lnTo>
                  <a:lnTo>
                    <a:pt x="1304" y="1481"/>
                  </a:lnTo>
                  <a:lnTo>
                    <a:pt x="1274" y="1511"/>
                  </a:lnTo>
                  <a:lnTo>
                    <a:pt x="1215" y="1511"/>
                  </a:lnTo>
                  <a:lnTo>
                    <a:pt x="1186" y="1540"/>
                  </a:lnTo>
                  <a:lnTo>
                    <a:pt x="1156" y="1540"/>
                  </a:lnTo>
                  <a:lnTo>
                    <a:pt x="1067" y="1629"/>
                  </a:lnTo>
                  <a:lnTo>
                    <a:pt x="1067" y="1688"/>
                  </a:lnTo>
                  <a:lnTo>
                    <a:pt x="1037" y="1718"/>
                  </a:lnTo>
                  <a:lnTo>
                    <a:pt x="1008" y="1718"/>
                  </a:lnTo>
                  <a:lnTo>
                    <a:pt x="949" y="1748"/>
                  </a:lnTo>
                  <a:lnTo>
                    <a:pt x="919" y="1776"/>
                  </a:lnTo>
                  <a:lnTo>
                    <a:pt x="771" y="1776"/>
                  </a:lnTo>
                  <a:lnTo>
                    <a:pt x="740" y="1806"/>
                  </a:lnTo>
                  <a:lnTo>
                    <a:pt x="682" y="1806"/>
                  </a:lnTo>
                  <a:lnTo>
                    <a:pt x="651" y="1836"/>
                  </a:lnTo>
                  <a:lnTo>
                    <a:pt x="651" y="1867"/>
                  </a:lnTo>
                  <a:lnTo>
                    <a:pt x="444" y="1867"/>
                  </a:lnTo>
                  <a:lnTo>
                    <a:pt x="414" y="1894"/>
                  </a:lnTo>
                  <a:lnTo>
                    <a:pt x="414" y="1924"/>
                  </a:lnTo>
                  <a:lnTo>
                    <a:pt x="356" y="1924"/>
                  </a:lnTo>
                  <a:lnTo>
                    <a:pt x="296" y="1985"/>
                  </a:lnTo>
                  <a:lnTo>
                    <a:pt x="268" y="1985"/>
                  </a:lnTo>
                  <a:lnTo>
                    <a:pt x="207" y="2043"/>
                  </a:lnTo>
                  <a:lnTo>
                    <a:pt x="89" y="2103"/>
                  </a:lnTo>
                  <a:lnTo>
                    <a:pt x="30" y="2162"/>
                  </a:lnTo>
                  <a:lnTo>
                    <a:pt x="0" y="2162"/>
                  </a:lnTo>
                  <a:lnTo>
                    <a:pt x="0" y="2250"/>
                  </a:lnTo>
                </a:path>
              </a:pathLst>
            </a:custGeom>
            <a:noFill/>
            <a:ln w="1588">
              <a:solidFill>
                <a:srgbClr val="000000"/>
              </a:solidFill>
              <a:prstDash val="solid"/>
              <a:round/>
              <a:headEnd/>
              <a:tailEnd/>
            </a:ln>
          </p:spPr>
          <p:txBody>
            <a:bodyPr/>
            <a:lstStyle/>
            <a:p>
              <a:endParaRPr lang="en-GB"/>
            </a:p>
          </p:txBody>
        </p:sp>
        <p:sp>
          <p:nvSpPr>
            <p:cNvPr id="19947" name="Freeform 491"/>
            <p:cNvSpPr>
              <a:spLocks/>
            </p:cNvSpPr>
            <p:nvPr/>
          </p:nvSpPr>
          <p:spPr bwMode="auto">
            <a:xfrm>
              <a:off x="1857" y="3474"/>
              <a:ext cx="118" cy="148"/>
            </a:xfrm>
            <a:custGeom>
              <a:avLst/>
              <a:gdLst/>
              <a:ahLst/>
              <a:cxnLst>
                <a:cxn ang="0">
                  <a:pos x="0" y="0"/>
                </a:cxn>
                <a:cxn ang="0">
                  <a:pos x="0" y="89"/>
                </a:cxn>
                <a:cxn ang="0">
                  <a:pos x="60" y="89"/>
                </a:cxn>
                <a:cxn ang="0">
                  <a:pos x="90" y="61"/>
                </a:cxn>
                <a:cxn ang="0">
                  <a:pos x="119" y="89"/>
                </a:cxn>
                <a:cxn ang="0">
                  <a:pos x="119" y="61"/>
                </a:cxn>
                <a:cxn ang="0">
                  <a:pos x="148" y="61"/>
                </a:cxn>
                <a:cxn ang="0">
                  <a:pos x="148" y="89"/>
                </a:cxn>
                <a:cxn ang="0">
                  <a:pos x="119" y="119"/>
                </a:cxn>
                <a:cxn ang="0">
                  <a:pos x="119" y="207"/>
                </a:cxn>
                <a:cxn ang="0">
                  <a:pos x="90" y="237"/>
                </a:cxn>
                <a:cxn ang="0">
                  <a:pos x="90" y="298"/>
                </a:cxn>
                <a:cxn ang="0">
                  <a:pos x="119" y="325"/>
                </a:cxn>
                <a:cxn ang="0">
                  <a:pos x="90" y="355"/>
                </a:cxn>
                <a:cxn ang="0">
                  <a:pos x="90" y="474"/>
                </a:cxn>
                <a:cxn ang="0">
                  <a:pos x="60" y="504"/>
                </a:cxn>
                <a:cxn ang="0">
                  <a:pos x="60" y="532"/>
                </a:cxn>
                <a:cxn ang="0">
                  <a:pos x="30" y="563"/>
                </a:cxn>
                <a:cxn ang="0">
                  <a:pos x="30" y="593"/>
                </a:cxn>
                <a:cxn ang="0">
                  <a:pos x="60" y="563"/>
                </a:cxn>
                <a:cxn ang="0">
                  <a:pos x="90" y="563"/>
                </a:cxn>
                <a:cxn ang="0">
                  <a:pos x="119" y="532"/>
                </a:cxn>
                <a:cxn ang="0">
                  <a:pos x="178" y="532"/>
                </a:cxn>
                <a:cxn ang="0">
                  <a:pos x="178" y="563"/>
                </a:cxn>
                <a:cxn ang="0">
                  <a:pos x="297" y="563"/>
                </a:cxn>
                <a:cxn ang="0">
                  <a:pos x="328" y="593"/>
                </a:cxn>
                <a:cxn ang="0">
                  <a:pos x="355" y="563"/>
                </a:cxn>
                <a:cxn ang="0">
                  <a:pos x="385" y="563"/>
                </a:cxn>
                <a:cxn ang="0">
                  <a:pos x="446" y="532"/>
                </a:cxn>
                <a:cxn ang="0">
                  <a:pos x="474" y="504"/>
                </a:cxn>
              </a:cxnLst>
              <a:rect l="0" t="0" r="r" b="b"/>
              <a:pathLst>
                <a:path w="474" h="593">
                  <a:moveTo>
                    <a:pt x="0" y="0"/>
                  </a:moveTo>
                  <a:lnTo>
                    <a:pt x="0" y="89"/>
                  </a:lnTo>
                  <a:lnTo>
                    <a:pt x="60" y="89"/>
                  </a:lnTo>
                  <a:lnTo>
                    <a:pt x="90" y="61"/>
                  </a:lnTo>
                  <a:lnTo>
                    <a:pt x="119" y="89"/>
                  </a:lnTo>
                  <a:lnTo>
                    <a:pt x="119" y="61"/>
                  </a:lnTo>
                  <a:lnTo>
                    <a:pt x="148" y="61"/>
                  </a:lnTo>
                  <a:lnTo>
                    <a:pt x="148" y="89"/>
                  </a:lnTo>
                  <a:lnTo>
                    <a:pt x="119" y="119"/>
                  </a:lnTo>
                  <a:lnTo>
                    <a:pt x="119" y="207"/>
                  </a:lnTo>
                  <a:lnTo>
                    <a:pt x="90" y="237"/>
                  </a:lnTo>
                  <a:lnTo>
                    <a:pt x="90" y="298"/>
                  </a:lnTo>
                  <a:lnTo>
                    <a:pt x="119" y="325"/>
                  </a:lnTo>
                  <a:lnTo>
                    <a:pt x="90" y="355"/>
                  </a:lnTo>
                  <a:lnTo>
                    <a:pt x="90" y="474"/>
                  </a:lnTo>
                  <a:lnTo>
                    <a:pt x="60" y="504"/>
                  </a:lnTo>
                  <a:lnTo>
                    <a:pt x="60" y="532"/>
                  </a:lnTo>
                  <a:lnTo>
                    <a:pt x="30" y="563"/>
                  </a:lnTo>
                  <a:lnTo>
                    <a:pt x="30" y="593"/>
                  </a:lnTo>
                  <a:lnTo>
                    <a:pt x="60" y="563"/>
                  </a:lnTo>
                  <a:lnTo>
                    <a:pt x="90" y="563"/>
                  </a:lnTo>
                  <a:lnTo>
                    <a:pt x="119" y="532"/>
                  </a:lnTo>
                  <a:lnTo>
                    <a:pt x="178" y="532"/>
                  </a:lnTo>
                  <a:lnTo>
                    <a:pt x="178" y="563"/>
                  </a:lnTo>
                  <a:lnTo>
                    <a:pt x="297" y="563"/>
                  </a:lnTo>
                  <a:lnTo>
                    <a:pt x="328" y="593"/>
                  </a:lnTo>
                  <a:lnTo>
                    <a:pt x="355" y="563"/>
                  </a:lnTo>
                  <a:lnTo>
                    <a:pt x="385" y="563"/>
                  </a:lnTo>
                  <a:lnTo>
                    <a:pt x="446" y="532"/>
                  </a:lnTo>
                  <a:lnTo>
                    <a:pt x="474" y="504"/>
                  </a:lnTo>
                </a:path>
              </a:pathLst>
            </a:custGeom>
            <a:noFill/>
            <a:ln w="1588">
              <a:solidFill>
                <a:srgbClr val="000000"/>
              </a:solidFill>
              <a:prstDash val="solid"/>
              <a:round/>
              <a:headEnd/>
              <a:tailEnd/>
            </a:ln>
          </p:spPr>
          <p:txBody>
            <a:bodyPr/>
            <a:lstStyle/>
            <a:p>
              <a:endParaRPr lang="en-GB"/>
            </a:p>
          </p:txBody>
        </p:sp>
        <p:sp>
          <p:nvSpPr>
            <p:cNvPr id="19948" name="Freeform 492"/>
            <p:cNvSpPr>
              <a:spLocks/>
            </p:cNvSpPr>
            <p:nvPr/>
          </p:nvSpPr>
          <p:spPr bwMode="auto">
            <a:xfrm>
              <a:off x="1857" y="3452"/>
              <a:ext cx="22" cy="30"/>
            </a:xfrm>
            <a:custGeom>
              <a:avLst/>
              <a:gdLst/>
              <a:ahLst/>
              <a:cxnLst>
                <a:cxn ang="0">
                  <a:pos x="0" y="88"/>
                </a:cxn>
                <a:cxn ang="0">
                  <a:pos x="90" y="0"/>
                </a:cxn>
                <a:cxn ang="0">
                  <a:pos x="90" y="58"/>
                </a:cxn>
                <a:cxn ang="0">
                  <a:pos x="60" y="88"/>
                </a:cxn>
                <a:cxn ang="0">
                  <a:pos x="60" y="118"/>
                </a:cxn>
                <a:cxn ang="0">
                  <a:pos x="30" y="88"/>
                </a:cxn>
                <a:cxn ang="0">
                  <a:pos x="0" y="88"/>
                </a:cxn>
              </a:cxnLst>
              <a:rect l="0" t="0" r="r" b="b"/>
              <a:pathLst>
                <a:path w="90" h="118">
                  <a:moveTo>
                    <a:pt x="0" y="88"/>
                  </a:moveTo>
                  <a:lnTo>
                    <a:pt x="90" y="0"/>
                  </a:lnTo>
                  <a:lnTo>
                    <a:pt x="90" y="58"/>
                  </a:lnTo>
                  <a:lnTo>
                    <a:pt x="60" y="88"/>
                  </a:lnTo>
                  <a:lnTo>
                    <a:pt x="60" y="118"/>
                  </a:lnTo>
                  <a:lnTo>
                    <a:pt x="30" y="88"/>
                  </a:lnTo>
                  <a:lnTo>
                    <a:pt x="0" y="88"/>
                  </a:lnTo>
                </a:path>
              </a:pathLst>
            </a:custGeom>
            <a:noFill/>
            <a:ln w="1588">
              <a:solidFill>
                <a:srgbClr val="000000"/>
              </a:solidFill>
              <a:prstDash val="solid"/>
              <a:round/>
              <a:headEnd/>
              <a:tailEnd/>
            </a:ln>
          </p:spPr>
          <p:txBody>
            <a:bodyPr/>
            <a:lstStyle/>
            <a:p>
              <a:endParaRPr lang="en-GB"/>
            </a:p>
          </p:txBody>
        </p:sp>
        <p:sp>
          <p:nvSpPr>
            <p:cNvPr id="19949" name="Freeform 493"/>
            <p:cNvSpPr>
              <a:spLocks/>
            </p:cNvSpPr>
            <p:nvPr/>
          </p:nvSpPr>
          <p:spPr bwMode="auto">
            <a:xfrm>
              <a:off x="3679" y="2645"/>
              <a:ext cx="326" cy="67"/>
            </a:xfrm>
            <a:custGeom>
              <a:avLst/>
              <a:gdLst/>
              <a:ahLst/>
              <a:cxnLst>
                <a:cxn ang="0">
                  <a:pos x="1304" y="61"/>
                </a:cxn>
                <a:cxn ang="0">
                  <a:pos x="1246" y="61"/>
                </a:cxn>
                <a:cxn ang="0">
                  <a:pos x="1215" y="88"/>
                </a:cxn>
                <a:cxn ang="0">
                  <a:pos x="1185" y="61"/>
                </a:cxn>
                <a:cxn ang="0">
                  <a:pos x="1185" y="31"/>
                </a:cxn>
                <a:cxn ang="0">
                  <a:pos x="1155" y="0"/>
                </a:cxn>
                <a:cxn ang="0">
                  <a:pos x="1097" y="0"/>
                </a:cxn>
                <a:cxn ang="0">
                  <a:pos x="1097" y="31"/>
                </a:cxn>
                <a:cxn ang="0">
                  <a:pos x="1037" y="31"/>
                </a:cxn>
                <a:cxn ang="0">
                  <a:pos x="978" y="0"/>
                </a:cxn>
                <a:cxn ang="0">
                  <a:pos x="890" y="0"/>
                </a:cxn>
                <a:cxn ang="0">
                  <a:pos x="860" y="31"/>
                </a:cxn>
                <a:cxn ang="0">
                  <a:pos x="860" y="61"/>
                </a:cxn>
                <a:cxn ang="0">
                  <a:pos x="830" y="88"/>
                </a:cxn>
                <a:cxn ang="0">
                  <a:pos x="800" y="88"/>
                </a:cxn>
                <a:cxn ang="0">
                  <a:pos x="771" y="119"/>
                </a:cxn>
                <a:cxn ang="0">
                  <a:pos x="741" y="119"/>
                </a:cxn>
                <a:cxn ang="0">
                  <a:pos x="712" y="149"/>
                </a:cxn>
                <a:cxn ang="0">
                  <a:pos x="681" y="119"/>
                </a:cxn>
                <a:cxn ang="0">
                  <a:pos x="623" y="119"/>
                </a:cxn>
                <a:cxn ang="0">
                  <a:pos x="623" y="149"/>
                </a:cxn>
                <a:cxn ang="0">
                  <a:pos x="562" y="179"/>
                </a:cxn>
                <a:cxn ang="0">
                  <a:pos x="444" y="179"/>
                </a:cxn>
                <a:cxn ang="0">
                  <a:pos x="416" y="208"/>
                </a:cxn>
                <a:cxn ang="0">
                  <a:pos x="444" y="238"/>
                </a:cxn>
                <a:cxn ang="0">
                  <a:pos x="416" y="238"/>
                </a:cxn>
                <a:cxn ang="0">
                  <a:pos x="416" y="267"/>
                </a:cxn>
                <a:cxn ang="0">
                  <a:pos x="148" y="267"/>
                </a:cxn>
                <a:cxn ang="0">
                  <a:pos x="118" y="238"/>
                </a:cxn>
                <a:cxn ang="0">
                  <a:pos x="89" y="238"/>
                </a:cxn>
                <a:cxn ang="0">
                  <a:pos x="30" y="179"/>
                </a:cxn>
                <a:cxn ang="0">
                  <a:pos x="0" y="179"/>
                </a:cxn>
              </a:cxnLst>
              <a:rect l="0" t="0" r="r" b="b"/>
              <a:pathLst>
                <a:path w="1304" h="267">
                  <a:moveTo>
                    <a:pt x="1304" y="61"/>
                  </a:moveTo>
                  <a:lnTo>
                    <a:pt x="1246" y="61"/>
                  </a:lnTo>
                  <a:lnTo>
                    <a:pt x="1215" y="88"/>
                  </a:lnTo>
                  <a:lnTo>
                    <a:pt x="1185" y="61"/>
                  </a:lnTo>
                  <a:lnTo>
                    <a:pt x="1185" y="31"/>
                  </a:lnTo>
                  <a:lnTo>
                    <a:pt x="1155" y="0"/>
                  </a:lnTo>
                  <a:lnTo>
                    <a:pt x="1097" y="0"/>
                  </a:lnTo>
                  <a:lnTo>
                    <a:pt x="1097" y="31"/>
                  </a:lnTo>
                  <a:lnTo>
                    <a:pt x="1037" y="31"/>
                  </a:lnTo>
                  <a:lnTo>
                    <a:pt x="978" y="0"/>
                  </a:lnTo>
                  <a:lnTo>
                    <a:pt x="890" y="0"/>
                  </a:lnTo>
                  <a:lnTo>
                    <a:pt x="860" y="31"/>
                  </a:lnTo>
                  <a:lnTo>
                    <a:pt x="860" y="61"/>
                  </a:lnTo>
                  <a:lnTo>
                    <a:pt x="830" y="88"/>
                  </a:lnTo>
                  <a:lnTo>
                    <a:pt x="800" y="88"/>
                  </a:lnTo>
                  <a:lnTo>
                    <a:pt x="771" y="119"/>
                  </a:lnTo>
                  <a:lnTo>
                    <a:pt x="741" y="119"/>
                  </a:lnTo>
                  <a:lnTo>
                    <a:pt x="712" y="149"/>
                  </a:lnTo>
                  <a:lnTo>
                    <a:pt x="681" y="119"/>
                  </a:lnTo>
                  <a:lnTo>
                    <a:pt x="623" y="119"/>
                  </a:lnTo>
                  <a:lnTo>
                    <a:pt x="623" y="149"/>
                  </a:lnTo>
                  <a:lnTo>
                    <a:pt x="562" y="179"/>
                  </a:lnTo>
                  <a:lnTo>
                    <a:pt x="444" y="179"/>
                  </a:lnTo>
                  <a:lnTo>
                    <a:pt x="416" y="208"/>
                  </a:lnTo>
                  <a:lnTo>
                    <a:pt x="444" y="238"/>
                  </a:lnTo>
                  <a:lnTo>
                    <a:pt x="416" y="238"/>
                  </a:lnTo>
                  <a:lnTo>
                    <a:pt x="416" y="267"/>
                  </a:lnTo>
                  <a:lnTo>
                    <a:pt x="148" y="267"/>
                  </a:lnTo>
                  <a:lnTo>
                    <a:pt x="118" y="238"/>
                  </a:lnTo>
                  <a:lnTo>
                    <a:pt x="89" y="238"/>
                  </a:lnTo>
                  <a:lnTo>
                    <a:pt x="30" y="179"/>
                  </a:lnTo>
                  <a:lnTo>
                    <a:pt x="0" y="179"/>
                  </a:lnTo>
                </a:path>
              </a:pathLst>
            </a:custGeom>
            <a:noFill/>
            <a:ln w="1588">
              <a:solidFill>
                <a:srgbClr val="000000"/>
              </a:solidFill>
              <a:prstDash val="solid"/>
              <a:round/>
              <a:headEnd/>
              <a:tailEnd/>
            </a:ln>
          </p:spPr>
          <p:txBody>
            <a:bodyPr/>
            <a:lstStyle/>
            <a:p>
              <a:endParaRPr lang="en-GB"/>
            </a:p>
          </p:txBody>
        </p:sp>
        <p:sp>
          <p:nvSpPr>
            <p:cNvPr id="19950" name="Freeform 494"/>
            <p:cNvSpPr>
              <a:spLocks/>
            </p:cNvSpPr>
            <p:nvPr/>
          </p:nvSpPr>
          <p:spPr bwMode="auto">
            <a:xfrm>
              <a:off x="3665" y="2564"/>
              <a:ext cx="119" cy="74"/>
            </a:xfrm>
            <a:custGeom>
              <a:avLst/>
              <a:gdLst/>
              <a:ahLst/>
              <a:cxnLst>
                <a:cxn ang="0">
                  <a:pos x="0" y="295"/>
                </a:cxn>
                <a:cxn ang="0">
                  <a:pos x="0" y="267"/>
                </a:cxn>
                <a:cxn ang="0">
                  <a:pos x="29" y="267"/>
                </a:cxn>
                <a:cxn ang="0">
                  <a:pos x="29" y="238"/>
                </a:cxn>
                <a:cxn ang="0">
                  <a:pos x="177" y="238"/>
                </a:cxn>
                <a:cxn ang="0">
                  <a:pos x="207" y="207"/>
                </a:cxn>
                <a:cxn ang="0">
                  <a:pos x="237" y="207"/>
                </a:cxn>
                <a:cxn ang="0">
                  <a:pos x="266" y="177"/>
                </a:cxn>
                <a:cxn ang="0">
                  <a:pos x="296" y="177"/>
                </a:cxn>
                <a:cxn ang="0">
                  <a:pos x="296" y="118"/>
                </a:cxn>
                <a:cxn ang="0">
                  <a:pos x="326" y="88"/>
                </a:cxn>
                <a:cxn ang="0">
                  <a:pos x="357" y="88"/>
                </a:cxn>
                <a:cxn ang="0">
                  <a:pos x="357" y="59"/>
                </a:cxn>
                <a:cxn ang="0">
                  <a:pos x="384" y="59"/>
                </a:cxn>
                <a:cxn ang="0">
                  <a:pos x="445" y="0"/>
                </a:cxn>
                <a:cxn ang="0">
                  <a:pos x="475" y="31"/>
                </a:cxn>
                <a:cxn ang="0">
                  <a:pos x="475" y="0"/>
                </a:cxn>
              </a:cxnLst>
              <a:rect l="0" t="0" r="r" b="b"/>
              <a:pathLst>
                <a:path w="475" h="295">
                  <a:moveTo>
                    <a:pt x="0" y="295"/>
                  </a:moveTo>
                  <a:lnTo>
                    <a:pt x="0" y="267"/>
                  </a:lnTo>
                  <a:lnTo>
                    <a:pt x="29" y="267"/>
                  </a:lnTo>
                  <a:lnTo>
                    <a:pt x="29" y="238"/>
                  </a:lnTo>
                  <a:lnTo>
                    <a:pt x="177" y="238"/>
                  </a:lnTo>
                  <a:lnTo>
                    <a:pt x="207" y="207"/>
                  </a:lnTo>
                  <a:lnTo>
                    <a:pt x="237" y="207"/>
                  </a:lnTo>
                  <a:lnTo>
                    <a:pt x="266" y="177"/>
                  </a:lnTo>
                  <a:lnTo>
                    <a:pt x="296" y="177"/>
                  </a:lnTo>
                  <a:lnTo>
                    <a:pt x="296" y="118"/>
                  </a:lnTo>
                  <a:lnTo>
                    <a:pt x="326" y="88"/>
                  </a:lnTo>
                  <a:lnTo>
                    <a:pt x="357" y="88"/>
                  </a:lnTo>
                  <a:lnTo>
                    <a:pt x="357" y="59"/>
                  </a:lnTo>
                  <a:lnTo>
                    <a:pt x="384" y="59"/>
                  </a:lnTo>
                  <a:lnTo>
                    <a:pt x="445" y="0"/>
                  </a:lnTo>
                  <a:lnTo>
                    <a:pt x="475" y="31"/>
                  </a:lnTo>
                  <a:lnTo>
                    <a:pt x="475" y="0"/>
                  </a:lnTo>
                </a:path>
              </a:pathLst>
            </a:custGeom>
            <a:noFill/>
            <a:ln w="1588">
              <a:solidFill>
                <a:srgbClr val="000000"/>
              </a:solidFill>
              <a:prstDash val="solid"/>
              <a:round/>
              <a:headEnd/>
              <a:tailEnd/>
            </a:ln>
          </p:spPr>
          <p:txBody>
            <a:bodyPr/>
            <a:lstStyle/>
            <a:p>
              <a:endParaRPr lang="en-GB"/>
            </a:p>
          </p:txBody>
        </p:sp>
        <p:sp>
          <p:nvSpPr>
            <p:cNvPr id="19951" name="Freeform 495"/>
            <p:cNvSpPr>
              <a:spLocks/>
            </p:cNvSpPr>
            <p:nvPr/>
          </p:nvSpPr>
          <p:spPr bwMode="auto">
            <a:xfrm>
              <a:off x="3457" y="2608"/>
              <a:ext cx="208" cy="37"/>
            </a:xfrm>
            <a:custGeom>
              <a:avLst/>
              <a:gdLst/>
              <a:ahLst/>
              <a:cxnLst>
                <a:cxn ang="0">
                  <a:pos x="830" y="118"/>
                </a:cxn>
                <a:cxn ang="0">
                  <a:pos x="800" y="90"/>
                </a:cxn>
                <a:cxn ang="0">
                  <a:pos x="741" y="90"/>
                </a:cxn>
                <a:cxn ang="0">
                  <a:pos x="712" y="61"/>
                </a:cxn>
                <a:cxn ang="0">
                  <a:pos x="682" y="61"/>
                </a:cxn>
                <a:cxn ang="0">
                  <a:pos x="652" y="90"/>
                </a:cxn>
                <a:cxn ang="0">
                  <a:pos x="593" y="90"/>
                </a:cxn>
                <a:cxn ang="0">
                  <a:pos x="564" y="61"/>
                </a:cxn>
                <a:cxn ang="0">
                  <a:pos x="534" y="61"/>
                </a:cxn>
                <a:cxn ang="0">
                  <a:pos x="534" y="30"/>
                </a:cxn>
                <a:cxn ang="0">
                  <a:pos x="503" y="61"/>
                </a:cxn>
                <a:cxn ang="0">
                  <a:pos x="475" y="30"/>
                </a:cxn>
                <a:cxn ang="0">
                  <a:pos x="445" y="30"/>
                </a:cxn>
                <a:cxn ang="0">
                  <a:pos x="414" y="0"/>
                </a:cxn>
                <a:cxn ang="0">
                  <a:pos x="384" y="0"/>
                </a:cxn>
                <a:cxn ang="0">
                  <a:pos x="357" y="30"/>
                </a:cxn>
                <a:cxn ang="0">
                  <a:pos x="327" y="0"/>
                </a:cxn>
                <a:cxn ang="0">
                  <a:pos x="296" y="0"/>
                </a:cxn>
                <a:cxn ang="0">
                  <a:pos x="296" y="90"/>
                </a:cxn>
                <a:cxn ang="0">
                  <a:pos x="266" y="90"/>
                </a:cxn>
                <a:cxn ang="0">
                  <a:pos x="238" y="118"/>
                </a:cxn>
                <a:cxn ang="0">
                  <a:pos x="238" y="148"/>
                </a:cxn>
                <a:cxn ang="0">
                  <a:pos x="207" y="118"/>
                </a:cxn>
                <a:cxn ang="0">
                  <a:pos x="177" y="118"/>
                </a:cxn>
                <a:cxn ang="0">
                  <a:pos x="147" y="148"/>
                </a:cxn>
                <a:cxn ang="0">
                  <a:pos x="89" y="148"/>
                </a:cxn>
                <a:cxn ang="0">
                  <a:pos x="29" y="90"/>
                </a:cxn>
                <a:cxn ang="0">
                  <a:pos x="0" y="90"/>
                </a:cxn>
              </a:cxnLst>
              <a:rect l="0" t="0" r="r" b="b"/>
              <a:pathLst>
                <a:path w="830" h="148">
                  <a:moveTo>
                    <a:pt x="830" y="118"/>
                  </a:moveTo>
                  <a:lnTo>
                    <a:pt x="800" y="90"/>
                  </a:lnTo>
                  <a:lnTo>
                    <a:pt x="741" y="90"/>
                  </a:lnTo>
                  <a:lnTo>
                    <a:pt x="712" y="61"/>
                  </a:lnTo>
                  <a:lnTo>
                    <a:pt x="682" y="61"/>
                  </a:lnTo>
                  <a:lnTo>
                    <a:pt x="652" y="90"/>
                  </a:lnTo>
                  <a:lnTo>
                    <a:pt x="593" y="90"/>
                  </a:lnTo>
                  <a:lnTo>
                    <a:pt x="564" y="61"/>
                  </a:lnTo>
                  <a:lnTo>
                    <a:pt x="534" y="61"/>
                  </a:lnTo>
                  <a:lnTo>
                    <a:pt x="534" y="30"/>
                  </a:lnTo>
                  <a:lnTo>
                    <a:pt x="503" y="61"/>
                  </a:lnTo>
                  <a:lnTo>
                    <a:pt x="475" y="30"/>
                  </a:lnTo>
                  <a:lnTo>
                    <a:pt x="445" y="30"/>
                  </a:lnTo>
                  <a:lnTo>
                    <a:pt x="414" y="0"/>
                  </a:lnTo>
                  <a:lnTo>
                    <a:pt x="384" y="0"/>
                  </a:lnTo>
                  <a:lnTo>
                    <a:pt x="357" y="30"/>
                  </a:lnTo>
                  <a:lnTo>
                    <a:pt x="327" y="0"/>
                  </a:lnTo>
                  <a:lnTo>
                    <a:pt x="296" y="0"/>
                  </a:lnTo>
                  <a:lnTo>
                    <a:pt x="296" y="90"/>
                  </a:lnTo>
                  <a:lnTo>
                    <a:pt x="266" y="90"/>
                  </a:lnTo>
                  <a:lnTo>
                    <a:pt x="238" y="118"/>
                  </a:lnTo>
                  <a:lnTo>
                    <a:pt x="238" y="148"/>
                  </a:lnTo>
                  <a:lnTo>
                    <a:pt x="207" y="118"/>
                  </a:lnTo>
                  <a:lnTo>
                    <a:pt x="177" y="118"/>
                  </a:lnTo>
                  <a:lnTo>
                    <a:pt x="147" y="148"/>
                  </a:lnTo>
                  <a:lnTo>
                    <a:pt x="89" y="148"/>
                  </a:lnTo>
                  <a:lnTo>
                    <a:pt x="29" y="90"/>
                  </a:lnTo>
                  <a:lnTo>
                    <a:pt x="0" y="90"/>
                  </a:lnTo>
                </a:path>
              </a:pathLst>
            </a:custGeom>
            <a:noFill/>
            <a:ln w="1588">
              <a:solidFill>
                <a:srgbClr val="000000"/>
              </a:solidFill>
              <a:prstDash val="solid"/>
              <a:round/>
              <a:headEnd/>
              <a:tailEnd/>
            </a:ln>
          </p:spPr>
          <p:txBody>
            <a:bodyPr/>
            <a:lstStyle/>
            <a:p>
              <a:endParaRPr lang="en-GB"/>
            </a:p>
          </p:txBody>
        </p:sp>
        <p:sp>
          <p:nvSpPr>
            <p:cNvPr id="19952" name="Freeform 496"/>
            <p:cNvSpPr>
              <a:spLocks/>
            </p:cNvSpPr>
            <p:nvPr/>
          </p:nvSpPr>
          <p:spPr bwMode="auto">
            <a:xfrm>
              <a:off x="3657" y="2638"/>
              <a:ext cx="22" cy="52"/>
            </a:xfrm>
            <a:custGeom>
              <a:avLst/>
              <a:gdLst/>
              <a:ahLst/>
              <a:cxnLst>
                <a:cxn ang="0">
                  <a:pos x="89" y="209"/>
                </a:cxn>
                <a:cxn ang="0">
                  <a:pos x="30" y="149"/>
                </a:cxn>
                <a:cxn ang="0">
                  <a:pos x="30" y="118"/>
                </a:cxn>
                <a:cxn ang="0">
                  <a:pos x="0" y="91"/>
                </a:cxn>
                <a:cxn ang="0">
                  <a:pos x="0" y="61"/>
                </a:cxn>
                <a:cxn ang="0">
                  <a:pos x="30" y="30"/>
                </a:cxn>
                <a:cxn ang="0">
                  <a:pos x="30" y="0"/>
                </a:cxn>
              </a:cxnLst>
              <a:rect l="0" t="0" r="r" b="b"/>
              <a:pathLst>
                <a:path w="89" h="209">
                  <a:moveTo>
                    <a:pt x="89" y="209"/>
                  </a:moveTo>
                  <a:lnTo>
                    <a:pt x="30" y="149"/>
                  </a:lnTo>
                  <a:lnTo>
                    <a:pt x="30" y="118"/>
                  </a:lnTo>
                  <a:lnTo>
                    <a:pt x="0" y="91"/>
                  </a:lnTo>
                  <a:lnTo>
                    <a:pt x="0" y="61"/>
                  </a:lnTo>
                  <a:lnTo>
                    <a:pt x="30" y="30"/>
                  </a:lnTo>
                  <a:lnTo>
                    <a:pt x="30" y="0"/>
                  </a:lnTo>
                </a:path>
              </a:pathLst>
            </a:custGeom>
            <a:noFill/>
            <a:ln w="1588">
              <a:solidFill>
                <a:srgbClr val="000000"/>
              </a:solidFill>
              <a:prstDash val="solid"/>
              <a:round/>
              <a:headEnd/>
              <a:tailEnd/>
            </a:ln>
          </p:spPr>
          <p:txBody>
            <a:bodyPr/>
            <a:lstStyle/>
            <a:p>
              <a:endParaRPr lang="en-GB"/>
            </a:p>
          </p:txBody>
        </p:sp>
        <p:sp>
          <p:nvSpPr>
            <p:cNvPr id="19953" name="Freeform 497"/>
            <p:cNvSpPr>
              <a:spLocks/>
            </p:cNvSpPr>
            <p:nvPr/>
          </p:nvSpPr>
          <p:spPr bwMode="auto">
            <a:xfrm>
              <a:off x="3613" y="2690"/>
              <a:ext cx="66" cy="96"/>
            </a:xfrm>
            <a:custGeom>
              <a:avLst/>
              <a:gdLst/>
              <a:ahLst/>
              <a:cxnLst>
                <a:cxn ang="0">
                  <a:pos x="0" y="384"/>
                </a:cxn>
                <a:cxn ang="0">
                  <a:pos x="31" y="355"/>
                </a:cxn>
                <a:cxn ang="0">
                  <a:pos x="91" y="355"/>
                </a:cxn>
                <a:cxn ang="0">
                  <a:pos x="91" y="237"/>
                </a:cxn>
                <a:cxn ang="0">
                  <a:pos x="150" y="177"/>
                </a:cxn>
                <a:cxn ang="0">
                  <a:pos x="150" y="147"/>
                </a:cxn>
                <a:cxn ang="0">
                  <a:pos x="120" y="118"/>
                </a:cxn>
                <a:cxn ang="0">
                  <a:pos x="120" y="88"/>
                </a:cxn>
                <a:cxn ang="0">
                  <a:pos x="150" y="88"/>
                </a:cxn>
                <a:cxn ang="0">
                  <a:pos x="179" y="118"/>
                </a:cxn>
                <a:cxn ang="0">
                  <a:pos x="238" y="118"/>
                </a:cxn>
                <a:cxn ang="0">
                  <a:pos x="238" y="59"/>
                </a:cxn>
                <a:cxn ang="0">
                  <a:pos x="268" y="29"/>
                </a:cxn>
                <a:cxn ang="0">
                  <a:pos x="238" y="29"/>
                </a:cxn>
                <a:cxn ang="0">
                  <a:pos x="268" y="0"/>
                </a:cxn>
              </a:cxnLst>
              <a:rect l="0" t="0" r="r" b="b"/>
              <a:pathLst>
                <a:path w="268" h="384">
                  <a:moveTo>
                    <a:pt x="0" y="384"/>
                  </a:moveTo>
                  <a:lnTo>
                    <a:pt x="31" y="355"/>
                  </a:lnTo>
                  <a:lnTo>
                    <a:pt x="91" y="355"/>
                  </a:lnTo>
                  <a:lnTo>
                    <a:pt x="91" y="237"/>
                  </a:lnTo>
                  <a:lnTo>
                    <a:pt x="150" y="177"/>
                  </a:lnTo>
                  <a:lnTo>
                    <a:pt x="150" y="147"/>
                  </a:lnTo>
                  <a:lnTo>
                    <a:pt x="120" y="118"/>
                  </a:lnTo>
                  <a:lnTo>
                    <a:pt x="120" y="88"/>
                  </a:lnTo>
                  <a:lnTo>
                    <a:pt x="150" y="88"/>
                  </a:lnTo>
                  <a:lnTo>
                    <a:pt x="179" y="118"/>
                  </a:lnTo>
                  <a:lnTo>
                    <a:pt x="238" y="118"/>
                  </a:lnTo>
                  <a:lnTo>
                    <a:pt x="238" y="59"/>
                  </a:lnTo>
                  <a:lnTo>
                    <a:pt x="268" y="29"/>
                  </a:lnTo>
                  <a:lnTo>
                    <a:pt x="238" y="29"/>
                  </a:lnTo>
                  <a:lnTo>
                    <a:pt x="268" y="0"/>
                  </a:lnTo>
                </a:path>
              </a:pathLst>
            </a:custGeom>
            <a:noFill/>
            <a:ln w="1588">
              <a:solidFill>
                <a:srgbClr val="000000"/>
              </a:solidFill>
              <a:prstDash val="solid"/>
              <a:round/>
              <a:headEnd/>
              <a:tailEnd/>
            </a:ln>
          </p:spPr>
          <p:txBody>
            <a:bodyPr/>
            <a:lstStyle/>
            <a:p>
              <a:endParaRPr lang="en-GB"/>
            </a:p>
          </p:txBody>
        </p:sp>
        <p:sp>
          <p:nvSpPr>
            <p:cNvPr id="19954" name="Freeform 498"/>
            <p:cNvSpPr>
              <a:spLocks/>
            </p:cNvSpPr>
            <p:nvPr/>
          </p:nvSpPr>
          <p:spPr bwMode="auto">
            <a:xfrm>
              <a:off x="3613" y="2786"/>
              <a:ext cx="37" cy="37"/>
            </a:xfrm>
            <a:custGeom>
              <a:avLst/>
              <a:gdLst/>
              <a:ahLst/>
              <a:cxnLst>
                <a:cxn ang="0">
                  <a:pos x="150" y="148"/>
                </a:cxn>
                <a:cxn ang="0">
                  <a:pos x="120" y="90"/>
                </a:cxn>
                <a:cxn ang="0">
                  <a:pos x="91" y="90"/>
                </a:cxn>
                <a:cxn ang="0">
                  <a:pos x="61" y="59"/>
                </a:cxn>
                <a:cxn ang="0">
                  <a:pos x="61" y="29"/>
                </a:cxn>
                <a:cxn ang="0">
                  <a:pos x="31" y="0"/>
                </a:cxn>
                <a:cxn ang="0">
                  <a:pos x="0" y="0"/>
                </a:cxn>
              </a:cxnLst>
              <a:rect l="0" t="0" r="r" b="b"/>
              <a:pathLst>
                <a:path w="150" h="148">
                  <a:moveTo>
                    <a:pt x="150" y="148"/>
                  </a:moveTo>
                  <a:lnTo>
                    <a:pt x="120" y="90"/>
                  </a:lnTo>
                  <a:lnTo>
                    <a:pt x="91" y="90"/>
                  </a:lnTo>
                  <a:lnTo>
                    <a:pt x="61" y="59"/>
                  </a:lnTo>
                  <a:lnTo>
                    <a:pt x="61" y="29"/>
                  </a:lnTo>
                  <a:lnTo>
                    <a:pt x="31" y="0"/>
                  </a:lnTo>
                  <a:lnTo>
                    <a:pt x="0" y="0"/>
                  </a:lnTo>
                </a:path>
              </a:pathLst>
            </a:custGeom>
            <a:noFill/>
            <a:ln w="1588">
              <a:solidFill>
                <a:srgbClr val="000000"/>
              </a:solidFill>
              <a:prstDash val="solid"/>
              <a:round/>
              <a:headEnd/>
              <a:tailEnd/>
            </a:ln>
          </p:spPr>
          <p:txBody>
            <a:bodyPr/>
            <a:lstStyle/>
            <a:p>
              <a:endParaRPr lang="en-GB"/>
            </a:p>
          </p:txBody>
        </p:sp>
        <p:sp>
          <p:nvSpPr>
            <p:cNvPr id="19955" name="Freeform 499"/>
            <p:cNvSpPr>
              <a:spLocks/>
            </p:cNvSpPr>
            <p:nvPr/>
          </p:nvSpPr>
          <p:spPr bwMode="auto">
            <a:xfrm>
              <a:off x="3650" y="2823"/>
              <a:ext cx="148" cy="59"/>
            </a:xfrm>
            <a:custGeom>
              <a:avLst/>
              <a:gdLst/>
              <a:ahLst/>
              <a:cxnLst>
                <a:cxn ang="0">
                  <a:pos x="592" y="179"/>
                </a:cxn>
                <a:cxn ang="0">
                  <a:pos x="562" y="179"/>
                </a:cxn>
                <a:cxn ang="0">
                  <a:pos x="504" y="237"/>
                </a:cxn>
                <a:cxn ang="0">
                  <a:pos x="443" y="237"/>
                </a:cxn>
                <a:cxn ang="0">
                  <a:pos x="443" y="207"/>
                </a:cxn>
                <a:cxn ang="0">
                  <a:pos x="266" y="207"/>
                </a:cxn>
                <a:cxn ang="0">
                  <a:pos x="266" y="179"/>
                </a:cxn>
                <a:cxn ang="0">
                  <a:pos x="236" y="179"/>
                </a:cxn>
                <a:cxn ang="0">
                  <a:pos x="207" y="149"/>
                </a:cxn>
                <a:cxn ang="0">
                  <a:pos x="207" y="179"/>
                </a:cxn>
                <a:cxn ang="0">
                  <a:pos x="178" y="149"/>
                </a:cxn>
                <a:cxn ang="0">
                  <a:pos x="178" y="118"/>
                </a:cxn>
                <a:cxn ang="0">
                  <a:pos x="148" y="118"/>
                </a:cxn>
                <a:cxn ang="0">
                  <a:pos x="118" y="88"/>
                </a:cxn>
                <a:cxn ang="0">
                  <a:pos x="118" y="61"/>
                </a:cxn>
                <a:cxn ang="0">
                  <a:pos x="88" y="61"/>
                </a:cxn>
                <a:cxn ang="0">
                  <a:pos x="59" y="30"/>
                </a:cxn>
                <a:cxn ang="0">
                  <a:pos x="29" y="30"/>
                </a:cxn>
                <a:cxn ang="0">
                  <a:pos x="29" y="0"/>
                </a:cxn>
                <a:cxn ang="0">
                  <a:pos x="0" y="0"/>
                </a:cxn>
              </a:cxnLst>
              <a:rect l="0" t="0" r="r" b="b"/>
              <a:pathLst>
                <a:path w="592" h="237">
                  <a:moveTo>
                    <a:pt x="592" y="179"/>
                  </a:moveTo>
                  <a:lnTo>
                    <a:pt x="562" y="179"/>
                  </a:lnTo>
                  <a:lnTo>
                    <a:pt x="504" y="237"/>
                  </a:lnTo>
                  <a:lnTo>
                    <a:pt x="443" y="237"/>
                  </a:lnTo>
                  <a:lnTo>
                    <a:pt x="443" y="207"/>
                  </a:lnTo>
                  <a:lnTo>
                    <a:pt x="266" y="207"/>
                  </a:lnTo>
                  <a:lnTo>
                    <a:pt x="266" y="179"/>
                  </a:lnTo>
                  <a:lnTo>
                    <a:pt x="236" y="179"/>
                  </a:lnTo>
                  <a:lnTo>
                    <a:pt x="207" y="149"/>
                  </a:lnTo>
                  <a:lnTo>
                    <a:pt x="207" y="179"/>
                  </a:lnTo>
                  <a:lnTo>
                    <a:pt x="178" y="149"/>
                  </a:lnTo>
                  <a:lnTo>
                    <a:pt x="178" y="118"/>
                  </a:lnTo>
                  <a:lnTo>
                    <a:pt x="148" y="118"/>
                  </a:lnTo>
                  <a:lnTo>
                    <a:pt x="118" y="88"/>
                  </a:lnTo>
                  <a:lnTo>
                    <a:pt x="118" y="61"/>
                  </a:lnTo>
                  <a:lnTo>
                    <a:pt x="88" y="61"/>
                  </a:lnTo>
                  <a:lnTo>
                    <a:pt x="59" y="30"/>
                  </a:lnTo>
                  <a:lnTo>
                    <a:pt x="29" y="30"/>
                  </a:lnTo>
                  <a:lnTo>
                    <a:pt x="29" y="0"/>
                  </a:lnTo>
                  <a:lnTo>
                    <a:pt x="0" y="0"/>
                  </a:lnTo>
                </a:path>
              </a:pathLst>
            </a:custGeom>
            <a:noFill/>
            <a:ln w="1588">
              <a:solidFill>
                <a:srgbClr val="000000"/>
              </a:solidFill>
              <a:prstDash val="solid"/>
              <a:round/>
              <a:headEnd/>
              <a:tailEnd/>
            </a:ln>
          </p:spPr>
          <p:txBody>
            <a:bodyPr/>
            <a:lstStyle/>
            <a:p>
              <a:endParaRPr lang="en-GB"/>
            </a:p>
          </p:txBody>
        </p:sp>
        <p:sp>
          <p:nvSpPr>
            <p:cNvPr id="19956" name="Rectangle 500"/>
            <p:cNvSpPr>
              <a:spLocks noChangeArrowheads="1"/>
            </p:cNvSpPr>
            <p:nvPr/>
          </p:nvSpPr>
          <p:spPr bwMode="auto">
            <a:xfrm>
              <a:off x="3620" y="2823"/>
              <a:ext cx="8" cy="7"/>
            </a:xfrm>
            <a:prstGeom prst="rect">
              <a:avLst/>
            </a:prstGeom>
            <a:noFill/>
            <a:ln w="1588">
              <a:solidFill>
                <a:srgbClr val="000000"/>
              </a:solidFill>
              <a:miter lim="800000"/>
              <a:headEnd/>
              <a:tailEnd/>
            </a:ln>
          </p:spPr>
          <p:txBody>
            <a:bodyPr/>
            <a:lstStyle/>
            <a:p>
              <a:endParaRPr lang="en-GB"/>
            </a:p>
          </p:txBody>
        </p:sp>
        <p:sp>
          <p:nvSpPr>
            <p:cNvPr id="19957" name="Freeform 501"/>
            <p:cNvSpPr>
              <a:spLocks/>
            </p:cNvSpPr>
            <p:nvPr/>
          </p:nvSpPr>
          <p:spPr bwMode="auto">
            <a:xfrm>
              <a:off x="3620" y="2815"/>
              <a:ext cx="30" cy="8"/>
            </a:xfrm>
            <a:custGeom>
              <a:avLst/>
              <a:gdLst/>
              <a:ahLst/>
              <a:cxnLst>
                <a:cxn ang="0">
                  <a:pos x="119" y="30"/>
                </a:cxn>
                <a:cxn ang="0">
                  <a:pos x="89" y="0"/>
                </a:cxn>
                <a:cxn ang="0">
                  <a:pos x="30" y="0"/>
                </a:cxn>
                <a:cxn ang="0">
                  <a:pos x="0" y="30"/>
                </a:cxn>
              </a:cxnLst>
              <a:rect l="0" t="0" r="r" b="b"/>
              <a:pathLst>
                <a:path w="119" h="30">
                  <a:moveTo>
                    <a:pt x="119" y="30"/>
                  </a:moveTo>
                  <a:lnTo>
                    <a:pt x="89" y="0"/>
                  </a:lnTo>
                  <a:lnTo>
                    <a:pt x="30" y="0"/>
                  </a:lnTo>
                  <a:lnTo>
                    <a:pt x="0" y="30"/>
                  </a:lnTo>
                </a:path>
              </a:pathLst>
            </a:custGeom>
            <a:noFill/>
            <a:ln w="1588">
              <a:solidFill>
                <a:srgbClr val="000000"/>
              </a:solidFill>
              <a:prstDash val="solid"/>
              <a:round/>
              <a:headEnd/>
              <a:tailEnd/>
            </a:ln>
          </p:spPr>
          <p:txBody>
            <a:bodyPr/>
            <a:lstStyle/>
            <a:p>
              <a:endParaRPr lang="en-GB"/>
            </a:p>
          </p:txBody>
        </p:sp>
        <p:sp>
          <p:nvSpPr>
            <p:cNvPr id="19958" name="Freeform 502"/>
            <p:cNvSpPr>
              <a:spLocks/>
            </p:cNvSpPr>
            <p:nvPr/>
          </p:nvSpPr>
          <p:spPr bwMode="auto">
            <a:xfrm>
              <a:off x="3591" y="2919"/>
              <a:ext cx="222" cy="200"/>
            </a:xfrm>
            <a:custGeom>
              <a:avLst/>
              <a:gdLst/>
              <a:ahLst/>
              <a:cxnLst>
                <a:cxn ang="0">
                  <a:pos x="533" y="799"/>
                </a:cxn>
                <a:cxn ang="0">
                  <a:pos x="562" y="768"/>
                </a:cxn>
                <a:cxn ang="0">
                  <a:pos x="562" y="740"/>
                </a:cxn>
                <a:cxn ang="0">
                  <a:pos x="533" y="740"/>
                </a:cxn>
                <a:cxn ang="0">
                  <a:pos x="503" y="710"/>
                </a:cxn>
                <a:cxn ang="0">
                  <a:pos x="473" y="710"/>
                </a:cxn>
                <a:cxn ang="0">
                  <a:pos x="444" y="679"/>
                </a:cxn>
                <a:cxn ang="0">
                  <a:pos x="444" y="622"/>
                </a:cxn>
                <a:cxn ang="0">
                  <a:pos x="415" y="592"/>
                </a:cxn>
                <a:cxn ang="0">
                  <a:pos x="385" y="592"/>
                </a:cxn>
                <a:cxn ang="0">
                  <a:pos x="355" y="531"/>
                </a:cxn>
                <a:cxn ang="0">
                  <a:pos x="296" y="531"/>
                </a:cxn>
                <a:cxn ang="0">
                  <a:pos x="296" y="504"/>
                </a:cxn>
                <a:cxn ang="0">
                  <a:pos x="266" y="473"/>
                </a:cxn>
                <a:cxn ang="0">
                  <a:pos x="266" y="443"/>
                </a:cxn>
                <a:cxn ang="0">
                  <a:pos x="237" y="443"/>
                </a:cxn>
                <a:cxn ang="0">
                  <a:pos x="207" y="413"/>
                </a:cxn>
                <a:cxn ang="0">
                  <a:pos x="178" y="413"/>
                </a:cxn>
                <a:cxn ang="0">
                  <a:pos x="178" y="384"/>
                </a:cxn>
                <a:cxn ang="0">
                  <a:pos x="148" y="354"/>
                </a:cxn>
                <a:cxn ang="0">
                  <a:pos x="148" y="325"/>
                </a:cxn>
                <a:cxn ang="0">
                  <a:pos x="118" y="295"/>
                </a:cxn>
                <a:cxn ang="0">
                  <a:pos x="118" y="266"/>
                </a:cxn>
                <a:cxn ang="0">
                  <a:pos x="87" y="266"/>
                </a:cxn>
                <a:cxn ang="0">
                  <a:pos x="87" y="206"/>
                </a:cxn>
                <a:cxn ang="0">
                  <a:pos x="59" y="206"/>
                </a:cxn>
                <a:cxn ang="0">
                  <a:pos x="30" y="176"/>
                </a:cxn>
                <a:cxn ang="0">
                  <a:pos x="0" y="176"/>
                </a:cxn>
                <a:cxn ang="0">
                  <a:pos x="30" y="148"/>
                </a:cxn>
                <a:cxn ang="0">
                  <a:pos x="30" y="88"/>
                </a:cxn>
                <a:cxn ang="0">
                  <a:pos x="0" y="58"/>
                </a:cxn>
                <a:cxn ang="0">
                  <a:pos x="30" y="29"/>
                </a:cxn>
                <a:cxn ang="0">
                  <a:pos x="87" y="29"/>
                </a:cxn>
                <a:cxn ang="0">
                  <a:pos x="87" y="58"/>
                </a:cxn>
                <a:cxn ang="0">
                  <a:pos x="118" y="88"/>
                </a:cxn>
                <a:cxn ang="0">
                  <a:pos x="148" y="88"/>
                </a:cxn>
                <a:cxn ang="0">
                  <a:pos x="178" y="58"/>
                </a:cxn>
                <a:cxn ang="0">
                  <a:pos x="207" y="58"/>
                </a:cxn>
                <a:cxn ang="0">
                  <a:pos x="207" y="29"/>
                </a:cxn>
                <a:cxn ang="0">
                  <a:pos x="296" y="29"/>
                </a:cxn>
                <a:cxn ang="0">
                  <a:pos x="325" y="0"/>
                </a:cxn>
                <a:cxn ang="0">
                  <a:pos x="355" y="29"/>
                </a:cxn>
                <a:cxn ang="0">
                  <a:pos x="385" y="29"/>
                </a:cxn>
                <a:cxn ang="0">
                  <a:pos x="415" y="58"/>
                </a:cxn>
                <a:cxn ang="0">
                  <a:pos x="771" y="58"/>
                </a:cxn>
                <a:cxn ang="0">
                  <a:pos x="799" y="88"/>
                </a:cxn>
                <a:cxn ang="0">
                  <a:pos x="829" y="88"/>
                </a:cxn>
                <a:cxn ang="0">
                  <a:pos x="829" y="118"/>
                </a:cxn>
                <a:cxn ang="0">
                  <a:pos x="860" y="148"/>
                </a:cxn>
                <a:cxn ang="0">
                  <a:pos x="889" y="148"/>
                </a:cxn>
              </a:cxnLst>
              <a:rect l="0" t="0" r="r" b="b"/>
              <a:pathLst>
                <a:path w="889" h="799">
                  <a:moveTo>
                    <a:pt x="533" y="799"/>
                  </a:moveTo>
                  <a:lnTo>
                    <a:pt x="562" y="768"/>
                  </a:lnTo>
                  <a:lnTo>
                    <a:pt x="562" y="740"/>
                  </a:lnTo>
                  <a:lnTo>
                    <a:pt x="533" y="740"/>
                  </a:lnTo>
                  <a:lnTo>
                    <a:pt x="503" y="710"/>
                  </a:lnTo>
                  <a:lnTo>
                    <a:pt x="473" y="710"/>
                  </a:lnTo>
                  <a:lnTo>
                    <a:pt x="444" y="679"/>
                  </a:lnTo>
                  <a:lnTo>
                    <a:pt x="444" y="622"/>
                  </a:lnTo>
                  <a:lnTo>
                    <a:pt x="415" y="592"/>
                  </a:lnTo>
                  <a:lnTo>
                    <a:pt x="385" y="592"/>
                  </a:lnTo>
                  <a:lnTo>
                    <a:pt x="355" y="531"/>
                  </a:lnTo>
                  <a:lnTo>
                    <a:pt x="296" y="531"/>
                  </a:lnTo>
                  <a:lnTo>
                    <a:pt x="296" y="504"/>
                  </a:lnTo>
                  <a:lnTo>
                    <a:pt x="266" y="473"/>
                  </a:lnTo>
                  <a:lnTo>
                    <a:pt x="266" y="443"/>
                  </a:lnTo>
                  <a:lnTo>
                    <a:pt x="237" y="443"/>
                  </a:lnTo>
                  <a:lnTo>
                    <a:pt x="207" y="413"/>
                  </a:lnTo>
                  <a:lnTo>
                    <a:pt x="178" y="413"/>
                  </a:lnTo>
                  <a:lnTo>
                    <a:pt x="178" y="384"/>
                  </a:lnTo>
                  <a:lnTo>
                    <a:pt x="148" y="354"/>
                  </a:lnTo>
                  <a:lnTo>
                    <a:pt x="148" y="325"/>
                  </a:lnTo>
                  <a:lnTo>
                    <a:pt x="118" y="295"/>
                  </a:lnTo>
                  <a:lnTo>
                    <a:pt x="118" y="266"/>
                  </a:lnTo>
                  <a:lnTo>
                    <a:pt x="87" y="266"/>
                  </a:lnTo>
                  <a:lnTo>
                    <a:pt x="87" y="206"/>
                  </a:lnTo>
                  <a:lnTo>
                    <a:pt x="59" y="206"/>
                  </a:lnTo>
                  <a:lnTo>
                    <a:pt x="30" y="176"/>
                  </a:lnTo>
                  <a:lnTo>
                    <a:pt x="0" y="176"/>
                  </a:lnTo>
                  <a:lnTo>
                    <a:pt x="30" y="148"/>
                  </a:lnTo>
                  <a:lnTo>
                    <a:pt x="30" y="88"/>
                  </a:lnTo>
                  <a:lnTo>
                    <a:pt x="0" y="58"/>
                  </a:lnTo>
                  <a:lnTo>
                    <a:pt x="30" y="29"/>
                  </a:lnTo>
                  <a:lnTo>
                    <a:pt x="87" y="29"/>
                  </a:lnTo>
                  <a:lnTo>
                    <a:pt x="87" y="58"/>
                  </a:lnTo>
                  <a:lnTo>
                    <a:pt x="118" y="88"/>
                  </a:lnTo>
                  <a:lnTo>
                    <a:pt x="148" y="88"/>
                  </a:lnTo>
                  <a:lnTo>
                    <a:pt x="178" y="58"/>
                  </a:lnTo>
                  <a:lnTo>
                    <a:pt x="207" y="58"/>
                  </a:lnTo>
                  <a:lnTo>
                    <a:pt x="207" y="29"/>
                  </a:lnTo>
                  <a:lnTo>
                    <a:pt x="296" y="29"/>
                  </a:lnTo>
                  <a:lnTo>
                    <a:pt x="325" y="0"/>
                  </a:lnTo>
                  <a:lnTo>
                    <a:pt x="355" y="29"/>
                  </a:lnTo>
                  <a:lnTo>
                    <a:pt x="385" y="29"/>
                  </a:lnTo>
                  <a:lnTo>
                    <a:pt x="415" y="58"/>
                  </a:lnTo>
                  <a:lnTo>
                    <a:pt x="771" y="58"/>
                  </a:lnTo>
                  <a:lnTo>
                    <a:pt x="799" y="88"/>
                  </a:lnTo>
                  <a:lnTo>
                    <a:pt x="829" y="88"/>
                  </a:lnTo>
                  <a:lnTo>
                    <a:pt x="829" y="118"/>
                  </a:lnTo>
                  <a:lnTo>
                    <a:pt x="860" y="148"/>
                  </a:lnTo>
                  <a:lnTo>
                    <a:pt x="889" y="148"/>
                  </a:lnTo>
                </a:path>
              </a:pathLst>
            </a:custGeom>
            <a:noFill/>
            <a:ln w="1588">
              <a:solidFill>
                <a:srgbClr val="000000"/>
              </a:solidFill>
              <a:prstDash val="solid"/>
              <a:round/>
              <a:headEnd/>
              <a:tailEnd/>
            </a:ln>
          </p:spPr>
          <p:txBody>
            <a:bodyPr/>
            <a:lstStyle/>
            <a:p>
              <a:endParaRPr lang="en-GB"/>
            </a:p>
          </p:txBody>
        </p:sp>
        <p:sp>
          <p:nvSpPr>
            <p:cNvPr id="19959" name="Freeform 503"/>
            <p:cNvSpPr>
              <a:spLocks/>
            </p:cNvSpPr>
            <p:nvPr/>
          </p:nvSpPr>
          <p:spPr bwMode="auto">
            <a:xfrm>
              <a:off x="3798" y="2867"/>
              <a:ext cx="37" cy="89"/>
            </a:xfrm>
            <a:custGeom>
              <a:avLst/>
              <a:gdLst/>
              <a:ahLst/>
              <a:cxnLst>
                <a:cxn ang="0">
                  <a:pos x="60" y="355"/>
                </a:cxn>
                <a:cxn ang="0">
                  <a:pos x="88" y="295"/>
                </a:cxn>
                <a:cxn ang="0">
                  <a:pos x="88" y="236"/>
                </a:cxn>
                <a:cxn ang="0">
                  <a:pos x="149" y="236"/>
                </a:cxn>
                <a:cxn ang="0">
                  <a:pos x="119" y="207"/>
                </a:cxn>
                <a:cxn ang="0">
                  <a:pos x="88" y="207"/>
                </a:cxn>
                <a:cxn ang="0">
                  <a:pos x="60" y="177"/>
                </a:cxn>
                <a:cxn ang="0">
                  <a:pos x="60" y="146"/>
                </a:cxn>
                <a:cxn ang="0">
                  <a:pos x="88" y="118"/>
                </a:cxn>
                <a:cxn ang="0">
                  <a:pos x="31" y="118"/>
                </a:cxn>
                <a:cxn ang="0">
                  <a:pos x="31" y="28"/>
                </a:cxn>
                <a:cxn ang="0">
                  <a:pos x="0" y="28"/>
                </a:cxn>
                <a:cxn ang="0">
                  <a:pos x="0" y="0"/>
                </a:cxn>
              </a:cxnLst>
              <a:rect l="0" t="0" r="r" b="b"/>
              <a:pathLst>
                <a:path w="149" h="355">
                  <a:moveTo>
                    <a:pt x="60" y="355"/>
                  </a:moveTo>
                  <a:lnTo>
                    <a:pt x="88" y="295"/>
                  </a:lnTo>
                  <a:lnTo>
                    <a:pt x="88" y="236"/>
                  </a:lnTo>
                  <a:lnTo>
                    <a:pt x="149" y="236"/>
                  </a:lnTo>
                  <a:lnTo>
                    <a:pt x="119" y="207"/>
                  </a:lnTo>
                  <a:lnTo>
                    <a:pt x="88" y="207"/>
                  </a:lnTo>
                  <a:lnTo>
                    <a:pt x="60" y="177"/>
                  </a:lnTo>
                  <a:lnTo>
                    <a:pt x="60" y="146"/>
                  </a:lnTo>
                  <a:lnTo>
                    <a:pt x="88" y="118"/>
                  </a:lnTo>
                  <a:lnTo>
                    <a:pt x="31" y="118"/>
                  </a:lnTo>
                  <a:lnTo>
                    <a:pt x="31" y="28"/>
                  </a:lnTo>
                  <a:lnTo>
                    <a:pt x="0" y="28"/>
                  </a:lnTo>
                  <a:lnTo>
                    <a:pt x="0" y="0"/>
                  </a:lnTo>
                </a:path>
              </a:pathLst>
            </a:custGeom>
            <a:noFill/>
            <a:ln w="1588">
              <a:solidFill>
                <a:srgbClr val="000000"/>
              </a:solidFill>
              <a:prstDash val="solid"/>
              <a:round/>
              <a:headEnd/>
              <a:tailEnd/>
            </a:ln>
          </p:spPr>
          <p:txBody>
            <a:bodyPr/>
            <a:lstStyle/>
            <a:p>
              <a:endParaRPr lang="en-GB"/>
            </a:p>
          </p:txBody>
        </p:sp>
        <p:sp>
          <p:nvSpPr>
            <p:cNvPr id="19960" name="Freeform 504"/>
            <p:cNvSpPr>
              <a:spLocks/>
            </p:cNvSpPr>
            <p:nvPr/>
          </p:nvSpPr>
          <p:spPr bwMode="auto">
            <a:xfrm>
              <a:off x="3798" y="2845"/>
              <a:ext cx="95" cy="22"/>
            </a:xfrm>
            <a:custGeom>
              <a:avLst/>
              <a:gdLst/>
              <a:ahLst/>
              <a:cxnLst>
                <a:cxn ang="0">
                  <a:pos x="0" y="91"/>
                </a:cxn>
                <a:cxn ang="0">
                  <a:pos x="31" y="91"/>
                </a:cxn>
                <a:cxn ang="0">
                  <a:pos x="60" y="61"/>
                </a:cxn>
                <a:cxn ang="0">
                  <a:pos x="119" y="61"/>
                </a:cxn>
                <a:cxn ang="0">
                  <a:pos x="149" y="30"/>
                </a:cxn>
                <a:cxn ang="0">
                  <a:pos x="179" y="30"/>
                </a:cxn>
                <a:cxn ang="0">
                  <a:pos x="207" y="0"/>
                </a:cxn>
                <a:cxn ang="0">
                  <a:pos x="356" y="0"/>
                </a:cxn>
                <a:cxn ang="0">
                  <a:pos x="371" y="15"/>
                </a:cxn>
                <a:cxn ang="0">
                  <a:pos x="378" y="23"/>
                </a:cxn>
              </a:cxnLst>
              <a:rect l="0" t="0" r="r" b="b"/>
              <a:pathLst>
                <a:path w="378" h="91">
                  <a:moveTo>
                    <a:pt x="0" y="91"/>
                  </a:moveTo>
                  <a:lnTo>
                    <a:pt x="31" y="91"/>
                  </a:lnTo>
                  <a:lnTo>
                    <a:pt x="60" y="61"/>
                  </a:lnTo>
                  <a:lnTo>
                    <a:pt x="119" y="61"/>
                  </a:lnTo>
                  <a:lnTo>
                    <a:pt x="149" y="30"/>
                  </a:lnTo>
                  <a:lnTo>
                    <a:pt x="179" y="30"/>
                  </a:lnTo>
                  <a:lnTo>
                    <a:pt x="207" y="0"/>
                  </a:lnTo>
                  <a:lnTo>
                    <a:pt x="356" y="0"/>
                  </a:lnTo>
                  <a:lnTo>
                    <a:pt x="371" y="15"/>
                  </a:lnTo>
                  <a:lnTo>
                    <a:pt x="378" y="23"/>
                  </a:lnTo>
                </a:path>
              </a:pathLst>
            </a:custGeom>
            <a:noFill/>
            <a:ln w="1588">
              <a:solidFill>
                <a:srgbClr val="000000"/>
              </a:solidFill>
              <a:prstDash val="solid"/>
              <a:round/>
              <a:headEnd/>
              <a:tailEnd/>
            </a:ln>
          </p:spPr>
          <p:txBody>
            <a:bodyPr/>
            <a:lstStyle/>
            <a:p>
              <a:endParaRPr lang="en-GB"/>
            </a:p>
          </p:txBody>
        </p:sp>
        <p:sp>
          <p:nvSpPr>
            <p:cNvPr id="19961" name="Line 505"/>
            <p:cNvSpPr>
              <a:spLocks noChangeShapeType="1"/>
            </p:cNvSpPr>
            <p:nvPr/>
          </p:nvSpPr>
          <p:spPr bwMode="auto">
            <a:xfrm>
              <a:off x="3893" y="2850"/>
              <a:ext cx="1" cy="2"/>
            </a:xfrm>
            <a:prstGeom prst="line">
              <a:avLst/>
            </a:prstGeom>
            <a:noFill/>
            <a:ln w="1588">
              <a:solidFill>
                <a:srgbClr val="000000"/>
              </a:solidFill>
              <a:round/>
              <a:headEnd/>
              <a:tailEnd/>
            </a:ln>
          </p:spPr>
          <p:txBody>
            <a:bodyPr/>
            <a:lstStyle/>
            <a:p>
              <a:endParaRPr lang="en-GB"/>
            </a:p>
          </p:txBody>
        </p:sp>
        <p:sp>
          <p:nvSpPr>
            <p:cNvPr id="19962" name="Line 506"/>
            <p:cNvSpPr>
              <a:spLocks noChangeShapeType="1"/>
            </p:cNvSpPr>
            <p:nvPr/>
          </p:nvSpPr>
          <p:spPr bwMode="auto">
            <a:xfrm>
              <a:off x="3894" y="2852"/>
              <a:ext cx="3" cy="3"/>
            </a:xfrm>
            <a:prstGeom prst="line">
              <a:avLst/>
            </a:prstGeom>
            <a:noFill/>
            <a:ln w="1588">
              <a:solidFill>
                <a:srgbClr val="000000"/>
              </a:solidFill>
              <a:round/>
              <a:headEnd/>
              <a:tailEnd/>
            </a:ln>
          </p:spPr>
          <p:txBody>
            <a:bodyPr/>
            <a:lstStyle/>
            <a:p>
              <a:endParaRPr lang="en-GB"/>
            </a:p>
          </p:txBody>
        </p:sp>
        <p:sp>
          <p:nvSpPr>
            <p:cNvPr id="19963" name="Line 507"/>
            <p:cNvSpPr>
              <a:spLocks noChangeShapeType="1"/>
            </p:cNvSpPr>
            <p:nvPr/>
          </p:nvSpPr>
          <p:spPr bwMode="auto">
            <a:xfrm>
              <a:off x="3893" y="2850"/>
              <a:ext cx="4" cy="5"/>
            </a:xfrm>
            <a:prstGeom prst="line">
              <a:avLst/>
            </a:prstGeom>
            <a:noFill/>
            <a:ln w="1588">
              <a:solidFill>
                <a:srgbClr val="000000"/>
              </a:solidFill>
              <a:round/>
              <a:headEnd/>
              <a:tailEnd/>
            </a:ln>
          </p:spPr>
          <p:txBody>
            <a:bodyPr/>
            <a:lstStyle/>
            <a:p>
              <a:endParaRPr lang="en-GB"/>
            </a:p>
          </p:txBody>
        </p:sp>
        <p:sp>
          <p:nvSpPr>
            <p:cNvPr id="19964" name="Freeform 508"/>
            <p:cNvSpPr>
              <a:spLocks/>
            </p:cNvSpPr>
            <p:nvPr/>
          </p:nvSpPr>
          <p:spPr bwMode="auto">
            <a:xfrm>
              <a:off x="3784" y="2949"/>
              <a:ext cx="73" cy="200"/>
            </a:xfrm>
            <a:custGeom>
              <a:avLst/>
              <a:gdLst/>
              <a:ahLst/>
              <a:cxnLst>
                <a:cxn ang="0">
                  <a:pos x="0" y="799"/>
                </a:cxn>
                <a:cxn ang="0">
                  <a:pos x="28" y="799"/>
                </a:cxn>
                <a:cxn ang="0">
                  <a:pos x="28" y="740"/>
                </a:cxn>
                <a:cxn ang="0">
                  <a:pos x="0" y="740"/>
                </a:cxn>
                <a:cxn ang="0">
                  <a:pos x="0" y="650"/>
                </a:cxn>
                <a:cxn ang="0">
                  <a:pos x="58" y="650"/>
                </a:cxn>
                <a:cxn ang="0">
                  <a:pos x="28" y="622"/>
                </a:cxn>
                <a:cxn ang="0">
                  <a:pos x="58" y="592"/>
                </a:cxn>
                <a:cxn ang="0">
                  <a:pos x="58" y="561"/>
                </a:cxn>
                <a:cxn ang="0">
                  <a:pos x="89" y="561"/>
                </a:cxn>
                <a:cxn ang="0">
                  <a:pos x="89" y="532"/>
                </a:cxn>
                <a:cxn ang="0">
                  <a:pos x="118" y="532"/>
                </a:cxn>
                <a:cxn ang="0">
                  <a:pos x="146" y="561"/>
                </a:cxn>
                <a:cxn ang="0">
                  <a:pos x="146" y="532"/>
                </a:cxn>
                <a:cxn ang="0">
                  <a:pos x="118" y="504"/>
                </a:cxn>
                <a:cxn ang="0">
                  <a:pos x="118" y="474"/>
                </a:cxn>
                <a:cxn ang="0">
                  <a:pos x="207" y="474"/>
                </a:cxn>
                <a:cxn ang="0">
                  <a:pos x="207" y="443"/>
                </a:cxn>
                <a:cxn ang="0">
                  <a:pos x="265" y="443"/>
                </a:cxn>
                <a:cxn ang="0">
                  <a:pos x="265" y="386"/>
                </a:cxn>
                <a:cxn ang="0">
                  <a:pos x="207" y="325"/>
                </a:cxn>
                <a:cxn ang="0">
                  <a:pos x="265" y="325"/>
                </a:cxn>
                <a:cxn ang="0">
                  <a:pos x="296" y="295"/>
                </a:cxn>
                <a:cxn ang="0">
                  <a:pos x="265" y="266"/>
                </a:cxn>
                <a:cxn ang="0">
                  <a:pos x="237" y="266"/>
                </a:cxn>
                <a:cxn ang="0">
                  <a:pos x="207" y="236"/>
                </a:cxn>
                <a:cxn ang="0">
                  <a:pos x="177" y="236"/>
                </a:cxn>
                <a:cxn ang="0">
                  <a:pos x="177" y="207"/>
                </a:cxn>
                <a:cxn ang="0">
                  <a:pos x="146" y="177"/>
                </a:cxn>
                <a:cxn ang="0">
                  <a:pos x="146" y="148"/>
                </a:cxn>
                <a:cxn ang="0">
                  <a:pos x="177" y="118"/>
                </a:cxn>
                <a:cxn ang="0">
                  <a:pos x="177" y="88"/>
                </a:cxn>
                <a:cxn ang="0">
                  <a:pos x="207" y="58"/>
                </a:cxn>
                <a:cxn ang="0">
                  <a:pos x="207" y="0"/>
                </a:cxn>
                <a:cxn ang="0">
                  <a:pos x="146" y="0"/>
                </a:cxn>
                <a:cxn ang="0">
                  <a:pos x="118" y="30"/>
                </a:cxn>
              </a:cxnLst>
              <a:rect l="0" t="0" r="r" b="b"/>
              <a:pathLst>
                <a:path w="296" h="799">
                  <a:moveTo>
                    <a:pt x="0" y="799"/>
                  </a:moveTo>
                  <a:lnTo>
                    <a:pt x="28" y="799"/>
                  </a:lnTo>
                  <a:lnTo>
                    <a:pt x="28" y="740"/>
                  </a:lnTo>
                  <a:lnTo>
                    <a:pt x="0" y="740"/>
                  </a:lnTo>
                  <a:lnTo>
                    <a:pt x="0" y="650"/>
                  </a:lnTo>
                  <a:lnTo>
                    <a:pt x="58" y="650"/>
                  </a:lnTo>
                  <a:lnTo>
                    <a:pt x="28" y="622"/>
                  </a:lnTo>
                  <a:lnTo>
                    <a:pt x="58" y="592"/>
                  </a:lnTo>
                  <a:lnTo>
                    <a:pt x="58" y="561"/>
                  </a:lnTo>
                  <a:lnTo>
                    <a:pt x="89" y="561"/>
                  </a:lnTo>
                  <a:lnTo>
                    <a:pt x="89" y="532"/>
                  </a:lnTo>
                  <a:lnTo>
                    <a:pt x="118" y="532"/>
                  </a:lnTo>
                  <a:lnTo>
                    <a:pt x="146" y="561"/>
                  </a:lnTo>
                  <a:lnTo>
                    <a:pt x="146" y="532"/>
                  </a:lnTo>
                  <a:lnTo>
                    <a:pt x="118" y="504"/>
                  </a:lnTo>
                  <a:lnTo>
                    <a:pt x="118" y="474"/>
                  </a:lnTo>
                  <a:lnTo>
                    <a:pt x="207" y="474"/>
                  </a:lnTo>
                  <a:lnTo>
                    <a:pt x="207" y="443"/>
                  </a:lnTo>
                  <a:lnTo>
                    <a:pt x="265" y="443"/>
                  </a:lnTo>
                  <a:lnTo>
                    <a:pt x="265" y="386"/>
                  </a:lnTo>
                  <a:lnTo>
                    <a:pt x="207" y="325"/>
                  </a:lnTo>
                  <a:lnTo>
                    <a:pt x="265" y="325"/>
                  </a:lnTo>
                  <a:lnTo>
                    <a:pt x="296" y="295"/>
                  </a:lnTo>
                  <a:lnTo>
                    <a:pt x="265" y="266"/>
                  </a:lnTo>
                  <a:lnTo>
                    <a:pt x="237" y="266"/>
                  </a:lnTo>
                  <a:lnTo>
                    <a:pt x="207" y="236"/>
                  </a:lnTo>
                  <a:lnTo>
                    <a:pt x="177" y="236"/>
                  </a:lnTo>
                  <a:lnTo>
                    <a:pt x="177" y="207"/>
                  </a:lnTo>
                  <a:lnTo>
                    <a:pt x="146" y="177"/>
                  </a:lnTo>
                  <a:lnTo>
                    <a:pt x="146" y="148"/>
                  </a:lnTo>
                  <a:lnTo>
                    <a:pt x="177" y="118"/>
                  </a:lnTo>
                  <a:lnTo>
                    <a:pt x="177" y="88"/>
                  </a:lnTo>
                  <a:lnTo>
                    <a:pt x="207" y="58"/>
                  </a:lnTo>
                  <a:lnTo>
                    <a:pt x="207" y="0"/>
                  </a:lnTo>
                  <a:lnTo>
                    <a:pt x="146" y="0"/>
                  </a:lnTo>
                  <a:lnTo>
                    <a:pt x="118" y="30"/>
                  </a:lnTo>
                </a:path>
              </a:pathLst>
            </a:custGeom>
            <a:noFill/>
            <a:ln w="1588">
              <a:solidFill>
                <a:srgbClr val="000000"/>
              </a:solidFill>
              <a:prstDash val="solid"/>
              <a:round/>
              <a:headEnd/>
              <a:tailEnd/>
            </a:ln>
          </p:spPr>
          <p:txBody>
            <a:bodyPr/>
            <a:lstStyle/>
            <a:p>
              <a:endParaRPr lang="en-GB"/>
            </a:p>
          </p:txBody>
        </p:sp>
        <p:sp>
          <p:nvSpPr>
            <p:cNvPr id="19965" name="Freeform 509"/>
            <p:cNvSpPr>
              <a:spLocks/>
            </p:cNvSpPr>
            <p:nvPr/>
          </p:nvSpPr>
          <p:spPr bwMode="auto">
            <a:xfrm>
              <a:off x="3176" y="2631"/>
              <a:ext cx="281" cy="118"/>
            </a:xfrm>
            <a:custGeom>
              <a:avLst/>
              <a:gdLst/>
              <a:ahLst/>
              <a:cxnLst>
                <a:cxn ang="0">
                  <a:pos x="1126" y="0"/>
                </a:cxn>
                <a:cxn ang="0">
                  <a:pos x="1126" y="58"/>
                </a:cxn>
                <a:cxn ang="0">
                  <a:pos x="1096" y="89"/>
                </a:cxn>
                <a:cxn ang="0">
                  <a:pos x="1067" y="58"/>
                </a:cxn>
                <a:cxn ang="0">
                  <a:pos x="1038" y="58"/>
                </a:cxn>
                <a:cxn ang="0">
                  <a:pos x="1008" y="89"/>
                </a:cxn>
                <a:cxn ang="0">
                  <a:pos x="1008" y="119"/>
                </a:cxn>
                <a:cxn ang="0">
                  <a:pos x="978" y="146"/>
                </a:cxn>
                <a:cxn ang="0">
                  <a:pos x="919" y="146"/>
                </a:cxn>
                <a:cxn ang="0">
                  <a:pos x="860" y="207"/>
                </a:cxn>
                <a:cxn ang="0">
                  <a:pos x="860" y="237"/>
                </a:cxn>
                <a:cxn ang="0">
                  <a:pos x="919" y="296"/>
                </a:cxn>
                <a:cxn ang="0">
                  <a:pos x="889" y="325"/>
                </a:cxn>
                <a:cxn ang="0">
                  <a:pos x="919" y="355"/>
                </a:cxn>
                <a:cxn ang="0">
                  <a:pos x="948" y="355"/>
                </a:cxn>
                <a:cxn ang="0">
                  <a:pos x="919" y="384"/>
                </a:cxn>
                <a:cxn ang="0">
                  <a:pos x="919" y="414"/>
                </a:cxn>
                <a:cxn ang="0">
                  <a:pos x="889" y="414"/>
                </a:cxn>
                <a:cxn ang="0">
                  <a:pos x="860" y="384"/>
                </a:cxn>
                <a:cxn ang="0">
                  <a:pos x="860" y="355"/>
                </a:cxn>
                <a:cxn ang="0">
                  <a:pos x="682" y="355"/>
                </a:cxn>
                <a:cxn ang="0">
                  <a:pos x="711" y="384"/>
                </a:cxn>
                <a:cxn ang="0">
                  <a:pos x="534" y="384"/>
                </a:cxn>
                <a:cxn ang="0">
                  <a:pos x="473" y="444"/>
                </a:cxn>
                <a:cxn ang="0">
                  <a:pos x="385" y="444"/>
                </a:cxn>
                <a:cxn ang="0">
                  <a:pos x="355" y="414"/>
                </a:cxn>
                <a:cxn ang="0">
                  <a:pos x="327" y="414"/>
                </a:cxn>
                <a:cxn ang="0">
                  <a:pos x="297" y="384"/>
                </a:cxn>
                <a:cxn ang="0">
                  <a:pos x="266" y="384"/>
                </a:cxn>
                <a:cxn ang="0">
                  <a:pos x="266" y="414"/>
                </a:cxn>
                <a:cxn ang="0">
                  <a:pos x="237" y="384"/>
                </a:cxn>
                <a:cxn ang="0">
                  <a:pos x="237" y="414"/>
                </a:cxn>
                <a:cxn ang="0">
                  <a:pos x="178" y="474"/>
                </a:cxn>
                <a:cxn ang="0">
                  <a:pos x="178" y="444"/>
                </a:cxn>
                <a:cxn ang="0">
                  <a:pos x="148" y="444"/>
                </a:cxn>
                <a:cxn ang="0">
                  <a:pos x="90" y="384"/>
                </a:cxn>
                <a:cxn ang="0">
                  <a:pos x="90" y="414"/>
                </a:cxn>
                <a:cxn ang="0">
                  <a:pos x="30" y="384"/>
                </a:cxn>
                <a:cxn ang="0">
                  <a:pos x="30" y="414"/>
                </a:cxn>
                <a:cxn ang="0">
                  <a:pos x="0" y="414"/>
                </a:cxn>
              </a:cxnLst>
              <a:rect l="0" t="0" r="r" b="b"/>
              <a:pathLst>
                <a:path w="1126" h="474">
                  <a:moveTo>
                    <a:pt x="1126" y="0"/>
                  </a:moveTo>
                  <a:lnTo>
                    <a:pt x="1126" y="58"/>
                  </a:lnTo>
                  <a:lnTo>
                    <a:pt x="1096" y="89"/>
                  </a:lnTo>
                  <a:lnTo>
                    <a:pt x="1067" y="58"/>
                  </a:lnTo>
                  <a:lnTo>
                    <a:pt x="1038" y="58"/>
                  </a:lnTo>
                  <a:lnTo>
                    <a:pt x="1008" y="89"/>
                  </a:lnTo>
                  <a:lnTo>
                    <a:pt x="1008" y="119"/>
                  </a:lnTo>
                  <a:lnTo>
                    <a:pt x="978" y="146"/>
                  </a:lnTo>
                  <a:lnTo>
                    <a:pt x="919" y="146"/>
                  </a:lnTo>
                  <a:lnTo>
                    <a:pt x="860" y="207"/>
                  </a:lnTo>
                  <a:lnTo>
                    <a:pt x="860" y="237"/>
                  </a:lnTo>
                  <a:lnTo>
                    <a:pt x="919" y="296"/>
                  </a:lnTo>
                  <a:lnTo>
                    <a:pt x="889" y="325"/>
                  </a:lnTo>
                  <a:lnTo>
                    <a:pt x="919" y="355"/>
                  </a:lnTo>
                  <a:lnTo>
                    <a:pt x="948" y="355"/>
                  </a:lnTo>
                  <a:lnTo>
                    <a:pt x="919" y="384"/>
                  </a:lnTo>
                  <a:lnTo>
                    <a:pt x="919" y="414"/>
                  </a:lnTo>
                  <a:lnTo>
                    <a:pt x="889" y="414"/>
                  </a:lnTo>
                  <a:lnTo>
                    <a:pt x="860" y="384"/>
                  </a:lnTo>
                  <a:lnTo>
                    <a:pt x="860" y="355"/>
                  </a:lnTo>
                  <a:lnTo>
                    <a:pt x="682" y="355"/>
                  </a:lnTo>
                  <a:lnTo>
                    <a:pt x="711" y="384"/>
                  </a:lnTo>
                  <a:lnTo>
                    <a:pt x="534" y="384"/>
                  </a:lnTo>
                  <a:lnTo>
                    <a:pt x="473" y="444"/>
                  </a:lnTo>
                  <a:lnTo>
                    <a:pt x="385" y="444"/>
                  </a:lnTo>
                  <a:lnTo>
                    <a:pt x="355" y="414"/>
                  </a:lnTo>
                  <a:lnTo>
                    <a:pt x="327" y="414"/>
                  </a:lnTo>
                  <a:lnTo>
                    <a:pt x="297" y="384"/>
                  </a:lnTo>
                  <a:lnTo>
                    <a:pt x="266" y="384"/>
                  </a:lnTo>
                  <a:lnTo>
                    <a:pt x="266" y="414"/>
                  </a:lnTo>
                  <a:lnTo>
                    <a:pt x="237" y="384"/>
                  </a:lnTo>
                  <a:lnTo>
                    <a:pt x="237" y="414"/>
                  </a:lnTo>
                  <a:lnTo>
                    <a:pt x="178" y="474"/>
                  </a:lnTo>
                  <a:lnTo>
                    <a:pt x="178" y="444"/>
                  </a:lnTo>
                  <a:lnTo>
                    <a:pt x="148" y="444"/>
                  </a:lnTo>
                  <a:lnTo>
                    <a:pt x="90" y="384"/>
                  </a:lnTo>
                  <a:lnTo>
                    <a:pt x="90" y="414"/>
                  </a:lnTo>
                  <a:lnTo>
                    <a:pt x="30" y="384"/>
                  </a:lnTo>
                  <a:lnTo>
                    <a:pt x="30" y="414"/>
                  </a:lnTo>
                  <a:lnTo>
                    <a:pt x="0" y="414"/>
                  </a:lnTo>
                </a:path>
              </a:pathLst>
            </a:custGeom>
            <a:noFill/>
            <a:ln w="1588">
              <a:solidFill>
                <a:srgbClr val="000000"/>
              </a:solidFill>
              <a:prstDash val="solid"/>
              <a:round/>
              <a:headEnd/>
              <a:tailEnd/>
            </a:ln>
          </p:spPr>
          <p:txBody>
            <a:bodyPr/>
            <a:lstStyle/>
            <a:p>
              <a:endParaRPr lang="en-GB"/>
            </a:p>
          </p:txBody>
        </p:sp>
        <p:sp>
          <p:nvSpPr>
            <p:cNvPr id="19966" name="Freeform 510"/>
            <p:cNvSpPr>
              <a:spLocks/>
            </p:cNvSpPr>
            <p:nvPr/>
          </p:nvSpPr>
          <p:spPr bwMode="auto">
            <a:xfrm>
              <a:off x="3235" y="2771"/>
              <a:ext cx="215" cy="44"/>
            </a:xfrm>
            <a:custGeom>
              <a:avLst/>
              <a:gdLst/>
              <a:ahLst/>
              <a:cxnLst>
                <a:cxn ang="0">
                  <a:pos x="859" y="177"/>
                </a:cxn>
                <a:cxn ang="0">
                  <a:pos x="830" y="177"/>
                </a:cxn>
                <a:cxn ang="0">
                  <a:pos x="801" y="149"/>
                </a:cxn>
                <a:cxn ang="0">
                  <a:pos x="771" y="149"/>
                </a:cxn>
                <a:cxn ang="0">
                  <a:pos x="771" y="177"/>
                </a:cxn>
                <a:cxn ang="0">
                  <a:pos x="741" y="149"/>
                </a:cxn>
                <a:cxn ang="0">
                  <a:pos x="623" y="149"/>
                </a:cxn>
                <a:cxn ang="0">
                  <a:pos x="593" y="118"/>
                </a:cxn>
                <a:cxn ang="0">
                  <a:pos x="504" y="118"/>
                </a:cxn>
                <a:cxn ang="0">
                  <a:pos x="504" y="59"/>
                </a:cxn>
                <a:cxn ang="0">
                  <a:pos x="474" y="59"/>
                </a:cxn>
                <a:cxn ang="0">
                  <a:pos x="445" y="30"/>
                </a:cxn>
                <a:cxn ang="0">
                  <a:pos x="474" y="0"/>
                </a:cxn>
                <a:cxn ang="0">
                  <a:pos x="386" y="0"/>
                </a:cxn>
                <a:cxn ang="0">
                  <a:pos x="355" y="30"/>
                </a:cxn>
                <a:cxn ang="0">
                  <a:pos x="267" y="30"/>
                </a:cxn>
                <a:cxn ang="0">
                  <a:pos x="267" y="0"/>
                </a:cxn>
                <a:cxn ang="0">
                  <a:pos x="236" y="30"/>
                </a:cxn>
                <a:cxn ang="0">
                  <a:pos x="179" y="30"/>
                </a:cxn>
                <a:cxn ang="0">
                  <a:pos x="179" y="59"/>
                </a:cxn>
                <a:cxn ang="0">
                  <a:pos x="148" y="88"/>
                </a:cxn>
                <a:cxn ang="0">
                  <a:pos x="90" y="88"/>
                </a:cxn>
                <a:cxn ang="0">
                  <a:pos x="60" y="59"/>
                </a:cxn>
                <a:cxn ang="0">
                  <a:pos x="0" y="59"/>
                </a:cxn>
              </a:cxnLst>
              <a:rect l="0" t="0" r="r" b="b"/>
              <a:pathLst>
                <a:path w="859" h="177">
                  <a:moveTo>
                    <a:pt x="859" y="177"/>
                  </a:moveTo>
                  <a:lnTo>
                    <a:pt x="830" y="177"/>
                  </a:lnTo>
                  <a:lnTo>
                    <a:pt x="801" y="149"/>
                  </a:lnTo>
                  <a:lnTo>
                    <a:pt x="771" y="149"/>
                  </a:lnTo>
                  <a:lnTo>
                    <a:pt x="771" y="177"/>
                  </a:lnTo>
                  <a:lnTo>
                    <a:pt x="741" y="149"/>
                  </a:lnTo>
                  <a:lnTo>
                    <a:pt x="623" y="149"/>
                  </a:lnTo>
                  <a:lnTo>
                    <a:pt x="593" y="118"/>
                  </a:lnTo>
                  <a:lnTo>
                    <a:pt x="504" y="118"/>
                  </a:lnTo>
                  <a:lnTo>
                    <a:pt x="504" y="59"/>
                  </a:lnTo>
                  <a:lnTo>
                    <a:pt x="474" y="59"/>
                  </a:lnTo>
                  <a:lnTo>
                    <a:pt x="445" y="30"/>
                  </a:lnTo>
                  <a:lnTo>
                    <a:pt x="474" y="0"/>
                  </a:lnTo>
                  <a:lnTo>
                    <a:pt x="386" y="0"/>
                  </a:lnTo>
                  <a:lnTo>
                    <a:pt x="355" y="30"/>
                  </a:lnTo>
                  <a:lnTo>
                    <a:pt x="267" y="30"/>
                  </a:lnTo>
                  <a:lnTo>
                    <a:pt x="267" y="0"/>
                  </a:lnTo>
                  <a:lnTo>
                    <a:pt x="236" y="30"/>
                  </a:lnTo>
                  <a:lnTo>
                    <a:pt x="179" y="30"/>
                  </a:lnTo>
                  <a:lnTo>
                    <a:pt x="179" y="59"/>
                  </a:lnTo>
                  <a:lnTo>
                    <a:pt x="148" y="88"/>
                  </a:lnTo>
                  <a:lnTo>
                    <a:pt x="90" y="88"/>
                  </a:lnTo>
                  <a:lnTo>
                    <a:pt x="60" y="59"/>
                  </a:lnTo>
                  <a:lnTo>
                    <a:pt x="0" y="59"/>
                  </a:lnTo>
                </a:path>
              </a:pathLst>
            </a:custGeom>
            <a:noFill/>
            <a:ln w="1588">
              <a:solidFill>
                <a:srgbClr val="000000"/>
              </a:solidFill>
              <a:prstDash val="solid"/>
              <a:round/>
              <a:headEnd/>
              <a:tailEnd/>
            </a:ln>
          </p:spPr>
          <p:txBody>
            <a:bodyPr/>
            <a:lstStyle/>
            <a:p>
              <a:endParaRPr lang="en-GB"/>
            </a:p>
          </p:txBody>
        </p:sp>
        <p:sp>
          <p:nvSpPr>
            <p:cNvPr id="19967" name="Freeform 511"/>
            <p:cNvSpPr>
              <a:spLocks/>
            </p:cNvSpPr>
            <p:nvPr/>
          </p:nvSpPr>
          <p:spPr bwMode="auto">
            <a:xfrm>
              <a:off x="3354" y="2874"/>
              <a:ext cx="444" cy="667"/>
            </a:xfrm>
            <a:custGeom>
              <a:avLst/>
              <a:gdLst/>
              <a:ahLst/>
              <a:cxnLst>
                <a:cxn ang="0">
                  <a:pos x="979" y="2635"/>
                </a:cxn>
                <a:cxn ang="0">
                  <a:pos x="1097" y="2666"/>
                </a:cxn>
                <a:cxn ang="0">
                  <a:pos x="1127" y="2605"/>
                </a:cxn>
                <a:cxn ang="0">
                  <a:pos x="1156" y="2546"/>
                </a:cxn>
                <a:cxn ang="0">
                  <a:pos x="1245" y="2487"/>
                </a:cxn>
                <a:cxn ang="0">
                  <a:pos x="1334" y="2310"/>
                </a:cxn>
                <a:cxn ang="0">
                  <a:pos x="1393" y="2310"/>
                </a:cxn>
                <a:cxn ang="0">
                  <a:pos x="1364" y="2132"/>
                </a:cxn>
                <a:cxn ang="0">
                  <a:pos x="1304" y="2103"/>
                </a:cxn>
                <a:cxn ang="0">
                  <a:pos x="1215" y="2073"/>
                </a:cxn>
                <a:cxn ang="0">
                  <a:pos x="1245" y="1985"/>
                </a:cxn>
                <a:cxn ang="0">
                  <a:pos x="1274" y="1894"/>
                </a:cxn>
                <a:cxn ang="0">
                  <a:pos x="1304" y="1837"/>
                </a:cxn>
                <a:cxn ang="0">
                  <a:pos x="1334" y="1806"/>
                </a:cxn>
                <a:cxn ang="0">
                  <a:pos x="1393" y="1806"/>
                </a:cxn>
                <a:cxn ang="0">
                  <a:pos x="1422" y="1837"/>
                </a:cxn>
                <a:cxn ang="0">
                  <a:pos x="1482" y="1867"/>
                </a:cxn>
                <a:cxn ang="0">
                  <a:pos x="1602" y="1894"/>
                </a:cxn>
                <a:cxn ang="0">
                  <a:pos x="1629" y="1955"/>
                </a:cxn>
                <a:cxn ang="0">
                  <a:pos x="1748" y="2012"/>
                </a:cxn>
                <a:cxn ang="0">
                  <a:pos x="1778" y="1894"/>
                </a:cxn>
                <a:cxn ang="0">
                  <a:pos x="1720" y="1867"/>
                </a:cxn>
                <a:cxn ang="0">
                  <a:pos x="1602" y="1718"/>
                </a:cxn>
                <a:cxn ang="0">
                  <a:pos x="1511" y="1687"/>
                </a:cxn>
                <a:cxn ang="0">
                  <a:pos x="1452" y="1658"/>
                </a:cxn>
                <a:cxn ang="0">
                  <a:pos x="1364" y="1599"/>
                </a:cxn>
                <a:cxn ang="0">
                  <a:pos x="1304" y="1569"/>
                </a:cxn>
                <a:cxn ang="0">
                  <a:pos x="1215" y="1539"/>
                </a:cxn>
                <a:cxn ang="0">
                  <a:pos x="1127" y="1512"/>
                </a:cxn>
                <a:cxn ang="0">
                  <a:pos x="1067" y="1481"/>
                </a:cxn>
                <a:cxn ang="0">
                  <a:pos x="1036" y="1392"/>
                </a:cxn>
                <a:cxn ang="0">
                  <a:pos x="1097" y="1362"/>
                </a:cxn>
                <a:cxn ang="0">
                  <a:pos x="1067" y="1303"/>
                </a:cxn>
                <a:cxn ang="0">
                  <a:pos x="772" y="1274"/>
                </a:cxn>
                <a:cxn ang="0">
                  <a:pos x="711" y="1244"/>
                </a:cxn>
                <a:cxn ang="0">
                  <a:pos x="653" y="1214"/>
                </a:cxn>
                <a:cxn ang="0">
                  <a:pos x="474" y="1008"/>
                </a:cxn>
                <a:cxn ang="0">
                  <a:pos x="444" y="947"/>
                </a:cxn>
                <a:cxn ang="0">
                  <a:pos x="415" y="858"/>
                </a:cxn>
                <a:cxn ang="0">
                  <a:pos x="385" y="771"/>
                </a:cxn>
                <a:cxn ang="0">
                  <a:pos x="327" y="740"/>
                </a:cxn>
                <a:cxn ang="0">
                  <a:pos x="237" y="683"/>
                </a:cxn>
                <a:cxn ang="0">
                  <a:pos x="149" y="622"/>
                </a:cxn>
                <a:cxn ang="0">
                  <a:pos x="90" y="592"/>
                </a:cxn>
                <a:cxn ang="0">
                  <a:pos x="60" y="533"/>
                </a:cxn>
                <a:cxn ang="0">
                  <a:pos x="30" y="385"/>
                </a:cxn>
                <a:cxn ang="0">
                  <a:pos x="0" y="355"/>
                </a:cxn>
                <a:cxn ang="0">
                  <a:pos x="60" y="355"/>
                </a:cxn>
                <a:cxn ang="0">
                  <a:pos x="90" y="297"/>
                </a:cxn>
                <a:cxn ang="0">
                  <a:pos x="30" y="208"/>
                </a:cxn>
                <a:cxn ang="0">
                  <a:pos x="0" y="118"/>
                </a:cxn>
                <a:cxn ang="0">
                  <a:pos x="60" y="90"/>
                </a:cxn>
                <a:cxn ang="0">
                  <a:pos x="60" y="118"/>
                </a:cxn>
                <a:cxn ang="0">
                  <a:pos x="149" y="90"/>
                </a:cxn>
                <a:cxn ang="0">
                  <a:pos x="237" y="60"/>
                </a:cxn>
                <a:cxn ang="0">
                  <a:pos x="327" y="30"/>
                </a:cxn>
              </a:cxnLst>
              <a:rect l="0" t="0" r="r" b="b"/>
              <a:pathLst>
                <a:path w="1778" h="2666">
                  <a:moveTo>
                    <a:pt x="979" y="2577"/>
                  </a:moveTo>
                  <a:lnTo>
                    <a:pt x="979" y="2635"/>
                  </a:lnTo>
                  <a:lnTo>
                    <a:pt x="1008" y="2666"/>
                  </a:lnTo>
                  <a:lnTo>
                    <a:pt x="1097" y="2666"/>
                  </a:lnTo>
                  <a:lnTo>
                    <a:pt x="1127" y="2635"/>
                  </a:lnTo>
                  <a:lnTo>
                    <a:pt x="1127" y="2605"/>
                  </a:lnTo>
                  <a:lnTo>
                    <a:pt x="1156" y="2577"/>
                  </a:lnTo>
                  <a:lnTo>
                    <a:pt x="1156" y="2546"/>
                  </a:lnTo>
                  <a:lnTo>
                    <a:pt x="1186" y="2546"/>
                  </a:lnTo>
                  <a:lnTo>
                    <a:pt x="1245" y="2487"/>
                  </a:lnTo>
                  <a:lnTo>
                    <a:pt x="1245" y="2398"/>
                  </a:lnTo>
                  <a:lnTo>
                    <a:pt x="1334" y="2310"/>
                  </a:lnTo>
                  <a:lnTo>
                    <a:pt x="1364" y="2340"/>
                  </a:lnTo>
                  <a:lnTo>
                    <a:pt x="1393" y="2310"/>
                  </a:lnTo>
                  <a:lnTo>
                    <a:pt x="1393" y="2162"/>
                  </a:lnTo>
                  <a:lnTo>
                    <a:pt x="1364" y="2132"/>
                  </a:lnTo>
                  <a:lnTo>
                    <a:pt x="1334" y="2132"/>
                  </a:lnTo>
                  <a:lnTo>
                    <a:pt x="1304" y="2103"/>
                  </a:lnTo>
                  <a:lnTo>
                    <a:pt x="1245" y="2103"/>
                  </a:lnTo>
                  <a:lnTo>
                    <a:pt x="1215" y="2073"/>
                  </a:lnTo>
                  <a:lnTo>
                    <a:pt x="1215" y="2012"/>
                  </a:lnTo>
                  <a:lnTo>
                    <a:pt x="1245" y="1985"/>
                  </a:lnTo>
                  <a:lnTo>
                    <a:pt x="1245" y="1925"/>
                  </a:lnTo>
                  <a:lnTo>
                    <a:pt x="1274" y="1894"/>
                  </a:lnTo>
                  <a:lnTo>
                    <a:pt x="1274" y="1867"/>
                  </a:lnTo>
                  <a:lnTo>
                    <a:pt x="1304" y="1837"/>
                  </a:lnTo>
                  <a:lnTo>
                    <a:pt x="1304" y="1806"/>
                  </a:lnTo>
                  <a:lnTo>
                    <a:pt x="1334" y="1806"/>
                  </a:lnTo>
                  <a:lnTo>
                    <a:pt x="1364" y="1776"/>
                  </a:lnTo>
                  <a:lnTo>
                    <a:pt x="1393" y="1806"/>
                  </a:lnTo>
                  <a:lnTo>
                    <a:pt x="1422" y="1806"/>
                  </a:lnTo>
                  <a:lnTo>
                    <a:pt x="1422" y="1837"/>
                  </a:lnTo>
                  <a:lnTo>
                    <a:pt x="1452" y="1837"/>
                  </a:lnTo>
                  <a:lnTo>
                    <a:pt x="1482" y="1867"/>
                  </a:lnTo>
                  <a:lnTo>
                    <a:pt x="1602" y="1867"/>
                  </a:lnTo>
                  <a:lnTo>
                    <a:pt x="1602" y="1894"/>
                  </a:lnTo>
                  <a:lnTo>
                    <a:pt x="1629" y="1925"/>
                  </a:lnTo>
                  <a:lnTo>
                    <a:pt x="1629" y="1955"/>
                  </a:lnTo>
                  <a:lnTo>
                    <a:pt x="1690" y="2012"/>
                  </a:lnTo>
                  <a:lnTo>
                    <a:pt x="1748" y="2012"/>
                  </a:lnTo>
                  <a:lnTo>
                    <a:pt x="1748" y="1955"/>
                  </a:lnTo>
                  <a:lnTo>
                    <a:pt x="1778" y="1894"/>
                  </a:lnTo>
                  <a:lnTo>
                    <a:pt x="1748" y="1867"/>
                  </a:lnTo>
                  <a:lnTo>
                    <a:pt x="1720" y="1867"/>
                  </a:lnTo>
                  <a:lnTo>
                    <a:pt x="1602" y="1748"/>
                  </a:lnTo>
                  <a:lnTo>
                    <a:pt x="1602" y="1718"/>
                  </a:lnTo>
                  <a:lnTo>
                    <a:pt x="1541" y="1718"/>
                  </a:lnTo>
                  <a:lnTo>
                    <a:pt x="1511" y="1687"/>
                  </a:lnTo>
                  <a:lnTo>
                    <a:pt x="1482" y="1687"/>
                  </a:lnTo>
                  <a:lnTo>
                    <a:pt x="1452" y="1658"/>
                  </a:lnTo>
                  <a:lnTo>
                    <a:pt x="1422" y="1658"/>
                  </a:lnTo>
                  <a:lnTo>
                    <a:pt x="1364" y="1599"/>
                  </a:lnTo>
                  <a:lnTo>
                    <a:pt x="1334" y="1599"/>
                  </a:lnTo>
                  <a:lnTo>
                    <a:pt x="1304" y="1569"/>
                  </a:lnTo>
                  <a:lnTo>
                    <a:pt x="1274" y="1569"/>
                  </a:lnTo>
                  <a:lnTo>
                    <a:pt x="1215" y="1539"/>
                  </a:lnTo>
                  <a:lnTo>
                    <a:pt x="1186" y="1539"/>
                  </a:lnTo>
                  <a:lnTo>
                    <a:pt x="1127" y="1512"/>
                  </a:lnTo>
                  <a:lnTo>
                    <a:pt x="1097" y="1481"/>
                  </a:lnTo>
                  <a:lnTo>
                    <a:pt x="1067" y="1481"/>
                  </a:lnTo>
                  <a:lnTo>
                    <a:pt x="1036" y="1451"/>
                  </a:lnTo>
                  <a:lnTo>
                    <a:pt x="1036" y="1392"/>
                  </a:lnTo>
                  <a:lnTo>
                    <a:pt x="1067" y="1392"/>
                  </a:lnTo>
                  <a:lnTo>
                    <a:pt x="1097" y="1362"/>
                  </a:lnTo>
                  <a:lnTo>
                    <a:pt x="1097" y="1333"/>
                  </a:lnTo>
                  <a:lnTo>
                    <a:pt x="1067" y="1303"/>
                  </a:lnTo>
                  <a:lnTo>
                    <a:pt x="799" y="1303"/>
                  </a:lnTo>
                  <a:lnTo>
                    <a:pt x="772" y="1274"/>
                  </a:lnTo>
                  <a:lnTo>
                    <a:pt x="711" y="1274"/>
                  </a:lnTo>
                  <a:lnTo>
                    <a:pt x="711" y="1244"/>
                  </a:lnTo>
                  <a:lnTo>
                    <a:pt x="681" y="1214"/>
                  </a:lnTo>
                  <a:lnTo>
                    <a:pt x="653" y="1214"/>
                  </a:lnTo>
                  <a:lnTo>
                    <a:pt x="504" y="1065"/>
                  </a:lnTo>
                  <a:lnTo>
                    <a:pt x="474" y="1008"/>
                  </a:lnTo>
                  <a:lnTo>
                    <a:pt x="474" y="978"/>
                  </a:lnTo>
                  <a:lnTo>
                    <a:pt x="444" y="947"/>
                  </a:lnTo>
                  <a:lnTo>
                    <a:pt x="444" y="889"/>
                  </a:lnTo>
                  <a:lnTo>
                    <a:pt x="415" y="858"/>
                  </a:lnTo>
                  <a:lnTo>
                    <a:pt x="415" y="801"/>
                  </a:lnTo>
                  <a:lnTo>
                    <a:pt x="385" y="771"/>
                  </a:lnTo>
                  <a:lnTo>
                    <a:pt x="385" y="740"/>
                  </a:lnTo>
                  <a:lnTo>
                    <a:pt x="327" y="740"/>
                  </a:lnTo>
                  <a:lnTo>
                    <a:pt x="267" y="683"/>
                  </a:lnTo>
                  <a:lnTo>
                    <a:pt x="237" y="683"/>
                  </a:lnTo>
                  <a:lnTo>
                    <a:pt x="208" y="652"/>
                  </a:lnTo>
                  <a:lnTo>
                    <a:pt x="149" y="622"/>
                  </a:lnTo>
                  <a:lnTo>
                    <a:pt x="119" y="622"/>
                  </a:lnTo>
                  <a:lnTo>
                    <a:pt x="90" y="592"/>
                  </a:lnTo>
                  <a:lnTo>
                    <a:pt x="90" y="563"/>
                  </a:lnTo>
                  <a:lnTo>
                    <a:pt x="60" y="533"/>
                  </a:lnTo>
                  <a:lnTo>
                    <a:pt x="30" y="533"/>
                  </a:lnTo>
                  <a:lnTo>
                    <a:pt x="30" y="385"/>
                  </a:lnTo>
                  <a:lnTo>
                    <a:pt x="0" y="385"/>
                  </a:lnTo>
                  <a:lnTo>
                    <a:pt x="0" y="355"/>
                  </a:lnTo>
                  <a:lnTo>
                    <a:pt x="30" y="327"/>
                  </a:lnTo>
                  <a:lnTo>
                    <a:pt x="60" y="355"/>
                  </a:lnTo>
                  <a:lnTo>
                    <a:pt x="60" y="327"/>
                  </a:lnTo>
                  <a:lnTo>
                    <a:pt x="90" y="297"/>
                  </a:lnTo>
                  <a:lnTo>
                    <a:pt x="30" y="237"/>
                  </a:lnTo>
                  <a:lnTo>
                    <a:pt x="30" y="208"/>
                  </a:lnTo>
                  <a:lnTo>
                    <a:pt x="0" y="208"/>
                  </a:lnTo>
                  <a:lnTo>
                    <a:pt x="0" y="118"/>
                  </a:lnTo>
                  <a:lnTo>
                    <a:pt x="30" y="118"/>
                  </a:lnTo>
                  <a:lnTo>
                    <a:pt x="60" y="90"/>
                  </a:lnTo>
                  <a:lnTo>
                    <a:pt x="90" y="90"/>
                  </a:lnTo>
                  <a:lnTo>
                    <a:pt x="60" y="118"/>
                  </a:lnTo>
                  <a:lnTo>
                    <a:pt x="90" y="118"/>
                  </a:lnTo>
                  <a:lnTo>
                    <a:pt x="149" y="90"/>
                  </a:lnTo>
                  <a:lnTo>
                    <a:pt x="178" y="60"/>
                  </a:lnTo>
                  <a:lnTo>
                    <a:pt x="237" y="60"/>
                  </a:lnTo>
                  <a:lnTo>
                    <a:pt x="237" y="30"/>
                  </a:lnTo>
                  <a:lnTo>
                    <a:pt x="327" y="30"/>
                  </a:lnTo>
                  <a:lnTo>
                    <a:pt x="356" y="0"/>
                  </a:lnTo>
                </a:path>
              </a:pathLst>
            </a:custGeom>
            <a:noFill/>
            <a:ln w="1588">
              <a:solidFill>
                <a:srgbClr val="000000"/>
              </a:solidFill>
              <a:prstDash val="solid"/>
              <a:round/>
              <a:headEnd/>
              <a:tailEnd/>
            </a:ln>
          </p:spPr>
          <p:txBody>
            <a:bodyPr/>
            <a:lstStyle/>
            <a:p>
              <a:endParaRPr lang="en-GB"/>
            </a:p>
          </p:txBody>
        </p:sp>
        <p:sp>
          <p:nvSpPr>
            <p:cNvPr id="19968" name="Freeform 512"/>
            <p:cNvSpPr>
              <a:spLocks/>
            </p:cNvSpPr>
            <p:nvPr/>
          </p:nvSpPr>
          <p:spPr bwMode="auto">
            <a:xfrm>
              <a:off x="3450" y="2786"/>
              <a:ext cx="163" cy="44"/>
            </a:xfrm>
            <a:custGeom>
              <a:avLst/>
              <a:gdLst/>
              <a:ahLst/>
              <a:cxnLst>
                <a:cxn ang="0">
                  <a:pos x="651" y="0"/>
                </a:cxn>
                <a:cxn ang="0">
                  <a:pos x="623" y="0"/>
                </a:cxn>
                <a:cxn ang="0">
                  <a:pos x="623" y="59"/>
                </a:cxn>
                <a:cxn ang="0">
                  <a:pos x="533" y="59"/>
                </a:cxn>
                <a:cxn ang="0">
                  <a:pos x="505" y="90"/>
                </a:cxn>
                <a:cxn ang="0">
                  <a:pos x="326" y="90"/>
                </a:cxn>
                <a:cxn ang="0">
                  <a:pos x="237" y="178"/>
                </a:cxn>
                <a:cxn ang="0">
                  <a:pos x="207" y="148"/>
                </a:cxn>
                <a:cxn ang="0">
                  <a:pos x="150" y="148"/>
                </a:cxn>
                <a:cxn ang="0">
                  <a:pos x="89" y="118"/>
                </a:cxn>
                <a:cxn ang="0">
                  <a:pos x="0" y="118"/>
                </a:cxn>
              </a:cxnLst>
              <a:rect l="0" t="0" r="r" b="b"/>
              <a:pathLst>
                <a:path w="651" h="178">
                  <a:moveTo>
                    <a:pt x="651" y="0"/>
                  </a:moveTo>
                  <a:lnTo>
                    <a:pt x="623" y="0"/>
                  </a:lnTo>
                  <a:lnTo>
                    <a:pt x="623" y="59"/>
                  </a:lnTo>
                  <a:lnTo>
                    <a:pt x="533" y="59"/>
                  </a:lnTo>
                  <a:lnTo>
                    <a:pt x="505" y="90"/>
                  </a:lnTo>
                  <a:lnTo>
                    <a:pt x="326" y="90"/>
                  </a:lnTo>
                  <a:lnTo>
                    <a:pt x="237" y="178"/>
                  </a:lnTo>
                  <a:lnTo>
                    <a:pt x="207" y="148"/>
                  </a:lnTo>
                  <a:lnTo>
                    <a:pt x="150" y="148"/>
                  </a:lnTo>
                  <a:lnTo>
                    <a:pt x="89" y="118"/>
                  </a:lnTo>
                  <a:lnTo>
                    <a:pt x="0" y="118"/>
                  </a:lnTo>
                </a:path>
              </a:pathLst>
            </a:custGeom>
            <a:noFill/>
            <a:ln w="1588">
              <a:solidFill>
                <a:srgbClr val="000000"/>
              </a:solidFill>
              <a:prstDash val="solid"/>
              <a:round/>
              <a:headEnd/>
              <a:tailEnd/>
            </a:ln>
          </p:spPr>
          <p:txBody>
            <a:bodyPr/>
            <a:lstStyle/>
            <a:p>
              <a:endParaRPr lang="en-GB"/>
            </a:p>
          </p:txBody>
        </p:sp>
        <p:sp>
          <p:nvSpPr>
            <p:cNvPr id="19969" name="Freeform 513"/>
            <p:cNvSpPr>
              <a:spLocks/>
            </p:cNvSpPr>
            <p:nvPr/>
          </p:nvSpPr>
          <p:spPr bwMode="auto">
            <a:xfrm>
              <a:off x="3442" y="2823"/>
              <a:ext cx="178" cy="81"/>
            </a:xfrm>
            <a:custGeom>
              <a:avLst/>
              <a:gdLst/>
              <a:ahLst/>
              <a:cxnLst>
                <a:cxn ang="0">
                  <a:pos x="711" y="0"/>
                </a:cxn>
                <a:cxn ang="0">
                  <a:pos x="652" y="61"/>
                </a:cxn>
                <a:cxn ang="0">
                  <a:pos x="562" y="61"/>
                </a:cxn>
                <a:cxn ang="0">
                  <a:pos x="562" y="118"/>
                </a:cxn>
                <a:cxn ang="0">
                  <a:pos x="593" y="149"/>
                </a:cxn>
                <a:cxn ang="0">
                  <a:pos x="593" y="207"/>
                </a:cxn>
                <a:cxn ang="0">
                  <a:pos x="504" y="207"/>
                </a:cxn>
                <a:cxn ang="0">
                  <a:pos x="473" y="237"/>
                </a:cxn>
                <a:cxn ang="0">
                  <a:pos x="504" y="267"/>
                </a:cxn>
                <a:cxn ang="0">
                  <a:pos x="473" y="267"/>
                </a:cxn>
                <a:cxn ang="0">
                  <a:pos x="473" y="297"/>
                </a:cxn>
                <a:cxn ang="0">
                  <a:pos x="443" y="325"/>
                </a:cxn>
                <a:cxn ang="0">
                  <a:pos x="355" y="325"/>
                </a:cxn>
                <a:cxn ang="0">
                  <a:pos x="297" y="267"/>
                </a:cxn>
                <a:cxn ang="0">
                  <a:pos x="266" y="267"/>
                </a:cxn>
                <a:cxn ang="0">
                  <a:pos x="266" y="297"/>
                </a:cxn>
                <a:cxn ang="0">
                  <a:pos x="236" y="325"/>
                </a:cxn>
                <a:cxn ang="0">
                  <a:pos x="206" y="325"/>
                </a:cxn>
                <a:cxn ang="0">
                  <a:pos x="206" y="297"/>
                </a:cxn>
                <a:cxn ang="0">
                  <a:pos x="179" y="325"/>
                </a:cxn>
                <a:cxn ang="0">
                  <a:pos x="148" y="325"/>
                </a:cxn>
                <a:cxn ang="0">
                  <a:pos x="118" y="297"/>
                </a:cxn>
                <a:cxn ang="0">
                  <a:pos x="118" y="325"/>
                </a:cxn>
                <a:cxn ang="0">
                  <a:pos x="0" y="325"/>
                </a:cxn>
              </a:cxnLst>
              <a:rect l="0" t="0" r="r" b="b"/>
              <a:pathLst>
                <a:path w="711" h="325">
                  <a:moveTo>
                    <a:pt x="711" y="0"/>
                  </a:moveTo>
                  <a:lnTo>
                    <a:pt x="652" y="61"/>
                  </a:lnTo>
                  <a:lnTo>
                    <a:pt x="562" y="61"/>
                  </a:lnTo>
                  <a:lnTo>
                    <a:pt x="562" y="118"/>
                  </a:lnTo>
                  <a:lnTo>
                    <a:pt x="593" y="149"/>
                  </a:lnTo>
                  <a:lnTo>
                    <a:pt x="593" y="207"/>
                  </a:lnTo>
                  <a:lnTo>
                    <a:pt x="504" y="207"/>
                  </a:lnTo>
                  <a:lnTo>
                    <a:pt x="473" y="237"/>
                  </a:lnTo>
                  <a:lnTo>
                    <a:pt x="504" y="267"/>
                  </a:lnTo>
                  <a:lnTo>
                    <a:pt x="473" y="267"/>
                  </a:lnTo>
                  <a:lnTo>
                    <a:pt x="473" y="297"/>
                  </a:lnTo>
                  <a:lnTo>
                    <a:pt x="443" y="325"/>
                  </a:lnTo>
                  <a:lnTo>
                    <a:pt x="355" y="325"/>
                  </a:lnTo>
                  <a:lnTo>
                    <a:pt x="297" y="267"/>
                  </a:lnTo>
                  <a:lnTo>
                    <a:pt x="266" y="267"/>
                  </a:lnTo>
                  <a:lnTo>
                    <a:pt x="266" y="297"/>
                  </a:lnTo>
                  <a:lnTo>
                    <a:pt x="236" y="325"/>
                  </a:lnTo>
                  <a:lnTo>
                    <a:pt x="206" y="325"/>
                  </a:lnTo>
                  <a:lnTo>
                    <a:pt x="206" y="297"/>
                  </a:lnTo>
                  <a:lnTo>
                    <a:pt x="179" y="325"/>
                  </a:lnTo>
                  <a:lnTo>
                    <a:pt x="148" y="325"/>
                  </a:lnTo>
                  <a:lnTo>
                    <a:pt x="118" y="297"/>
                  </a:lnTo>
                  <a:lnTo>
                    <a:pt x="118" y="325"/>
                  </a:lnTo>
                  <a:lnTo>
                    <a:pt x="0" y="325"/>
                  </a:lnTo>
                </a:path>
              </a:pathLst>
            </a:custGeom>
            <a:noFill/>
            <a:ln w="1588">
              <a:solidFill>
                <a:srgbClr val="000000"/>
              </a:solidFill>
              <a:prstDash val="solid"/>
              <a:round/>
              <a:headEnd/>
              <a:tailEnd/>
            </a:ln>
          </p:spPr>
          <p:txBody>
            <a:bodyPr/>
            <a:lstStyle/>
            <a:p>
              <a:endParaRPr lang="en-GB"/>
            </a:p>
          </p:txBody>
        </p:sp>
        <p:sp>
          <p:nvSpPr>
            <p:cNvPr id="19970" name="Freeform 514"/>
            <p:cNvSpPr>
              <a:spLocks/>
            </p:cNvSpPr>
            <p:nvPr/>
          </p:nvSpPr>
          <p:spPr bwMode="auto">
            <a:xfrm>
              <a:off x="3435" y="2815"/>
              <a:ext cx="15" cy="59"/>
            </a:xfrm>
            <a:custGeom>
              <a:avLst/>
              <a:gdLst/>
              <a:ahLst/>
              <a:cxnLst>
                <a:cxn ang="0">
                  <a:pos x="29" y="237"/>
                </a:cxn>
                <a:cxn ang="0">
                  <a:pos x="58" y="209"/>
                </a:cxn>
                <a:cxn ang="0">
                  <a:pos x="29" y="179"/>
                </a:cxn>
                <a:cxn ang="0">
                  <a:pos x="29" y="148"/>
                </a:cxn>
                <a:cxn ang="0">
                  <a:pos x="58" y="118"/>
                </a:cxn>
                <a:cxn ang="0">
                  <a:pos x="29" y="91"/>
                </a:cxn>
                <a:cxn ang="0">
                  <a:pos x="0" y="91"/>
                </a:cxn>
                <a:cxn ang="0">
                  <a:pos x="0" y="60"/>
                </a:cxn>
                <a:cxn ang="0">
                  <a:pos x="29" y="30"/>
                </a:cxn>
                <a:cxn ang="0">
                  <a:pos x="58" y="30"/>
                </a:cxn>
                <a:cxn ang="0">
                  <a:pos x="58" y="0"/>
                </a:cxn>
              </a:cxnLst>
              <a:rect l="0" t="0" r="r" b="b"/>
              <a:pathLst>
                <a:path w="58" h="237">
                  <a:moveTo>
                    <a:pt x="29" y="237"/>
                  </a:moveTo>
                  <a:lnTo>
                    <a:pt x="58" y="209"/>
                  </a:lnTo>
                  <a:lnTo>
                    <a:pt x="29" y="179"/>
                  </a:lnTo>
                  <a:lnTo>
                    <a:pt x="29" y="148"/>
                  </a:lnTo>
                  <a:lnTo>
                    <a:pt x="58" y="118"/>
                  </a:lnTo>
                  <a:lnTo>
                    <a:pt x="29" y="91"/>
                  </a:lnTo>
                  <a:lnTo>
                    <a:pt x="0" y="91"/>
                  </a:lnTo>
                  <a:lnTo>
                    <a:pt x="0" y="60"/>
                  </a:lnTo>
                  <a:lnTo>
                    <a:pt x="29" y="30"/>
                  </a:lnTo>
                  <a:lnTo>
                    <a:pt x="58" y="30"/>
                  </a:lnTo>
                  <a:lnTo>
                    <a:pt x="58" y="0"/>
                  </a:lnTo>
                </a:path>
              </a:pathLst>
            </a:custGeom>
            <a:noFill/>
            <a:ln w="1588">
              <a:solidFill>
                <a:srgbClr val="000000"/>
              </a:solidFill>
              <a:prstDash val="solid"/>
              <a:round/>
              <a:headEnd/>
              <a:tailEnd/>
            </a:ln>
          </p:spPr>
          <p:txBody>
            <a:bodyPr/>
            <a:lstStyle/>
            <a:p>
              <a:endParaRPr lang="en-GB"/>
            </a:p>
          </p:txBody>
        </p:sp>
        <p:sp>
          <p:nvSpPr>
            <p:cNvPr id="19971" name="Freeform 515"/>
            <p:cNvSpPr>
              <a:spLocks/>
            </p:cNvSpPr>
            <p:nvPr/>
          </p:nvSpPr>
          <p:spPr bwMode="auto">
            <a:xfrm>
              <a:off x="3442" y="2904"/>
              <a:ext cx="127" cy="96"/>
            </a:xfrm>
            <a:custGeom>
              <a:avLst/>
              <a:gdLst/>
              <a:ahLst/>
              <a:cxnLst>
                <a:cxn ang="0">
                  <a:pos x="0" y="0"/>
                </a:cxn>
                <a:cxn ang="0">
                  <a:pos x="0" y="31"/>
                </a:cxn>
                <a:cxn ang="0">
                  <a:pos x="29" y="61"/>
                </a:cxn>
                <a:cxn ang="0">
                  <a:pos x="0" y="61"/>
                </a:cxn>
                <a:cxn ang="0">
                  <a:pos x="29" y="90"/>
                </a:cxn>
                <a:cxn ang="0">
                  <a:pos x="29" y="119"/>
                </a:cxn>
                <a:cxn ang="0">
                  <a:pos x="59" y="149"/>
                </a:cxn>
                <a:cxn ang="0">
                  <a:pos x="59" y="179"/>
                </a:cxn>
                <a:cxn ang="0">
                  <a:pos x="118" y="237"/>
                </a:cxn>
                <a:cxn ang="0">
                  <a:pos x="118" y="209"/>
                </a:cxn>
                <a:cxn ang="0">
                  <a:pos x="148" y="179"/>
                </a:cxn>
                <a:cxn ang="0">
                  <a:pos x="148" y="149"/>
                </a:cxn>
                <a:cxn ang="0">
                  <a:pos x="179" y="149"/>
                </a:cxn>
                <a:cxn ang="0">
                  <a:pos x="179" y="90"/>
                </a:cxn>
                <a:cxn ang="0">
                  <a:pos x="206" y="90"/>
                </a:cxn>
                <a:cxn ang="0">
                  <a:pos x="206" y="31"/>
                </a:cxn>
                <a:cxn ang="0">
                  <a:pos x="236" y="31"/>
                </a:cxn>
                <a:cxn ang="0">
                  <a:pos x="325" y="119"/>
                </a:cxn>
                <a:cxn ang="0">
                  <a:pos x="355" y="119"/>
                </a:cxn>
                <a:cxn ang="0">
                  <a:pos x="355" y="149"/>
                </a:cxn>
                <a:cxn ang="0">
                  <a:pos x="386" y="149"/>
                </a:cxn>
                <a:cxn ang="0">
                  <a:pos x="386" y="179"/>
                </a:cxn>
                <a:cxn ang="0">
                  <a:pos x="355" y="209"/>
                </a:cxn>
                <a:cxn ang="0">
                  <a:pos x="386" y="237"/>
                </a:cxn>
                <a:cxn ang="0">
                  <a:pos x="386" y="267"/>
                </a:cxn>
                <a:cxn ang="0">
                  <a:pos x="416" y="297"/>
                </a:cxn>
                <a:cxn ang="0">
                  <a:pos x="355" y="297"/>
                </a:cxn>
                <a:cxn ang="0">
                  <a:pos x="443" y="386"/>
                </a:cxn>
                <a:cxn ang="0">
                  <a:pos x="473" y="358"/>
                </a:cxn>
                <a:cxn ang="0">
                  <a:pos x="504" y="386"/>
                </a:cxn>
              </a:cxnLst>
              <a:rect l="0" t="0" r="r" b="b"/>
              <a:pathLst>
                <a:path w="504" h="386">
                  <a:moveTo>
                    <a:pt x="0" y="0"/>
                  </a:moveTo>
                  <a:lnTo>
                    <a:pt x="0" y="31"/>
                  </a:lnTo>
                  <a:lnTo>
                    <a:pt x="29" y="61"/>
                  </a:lnTo>
                  <a:lnTo>
                    <a:pt x="0" y="61"/>
                  </a:lnTo>
                  <a:lnTo>
                    <a:pt x="29" y="90"/>
                  </a:lnTo>
                  <a:lnTo>
                    <a:pt x="29" y="119"/>
                  </a:lnTo>
                  <a:lnTo>
                    <a:pt x="59" y="149"/>
                  </a:lnTo>
                  <a:lnTo>
                    <a:pt x="59" y="179"/>
                  </a:lnTo>
                  <a:lnTo>
                    <a:pt x="118" y="237"/>
                  </a:lnTo>
                  <a:lnTo>
                    <a:pt x="118" y="209"/>
                  </a:lnTo>
                  <a:lnTo>
                    <a:pt x="148" y="179"/>
                  </a:lnTo>
                  <a:lnTo>
                    <a:pt x="148" y="149"/>
                  </a:lnTo>
                  <a:lnTo>
                    <a:pt x="179" y="149"/>
                  </a:lnTo>
                  <a:lnTo>
                    <a:pt x="179" y="90"/>
                  </a:lnTo>
                  <a:lnTo>
                    <a:pt x="206" y="90"/>
                  </a:lnTo>
                  <a:lnTo>
                    <a:pt x="206" y="31"/>
                  </a:lnTo>
                  <a:lnTo>
                    <a:pt x="236" y="31"/>
                  </a:lnTo>
                  <a:lnTo>
                    <a:pt x="325" y="119"/>
                  </a:lnTo>
                  <a:lnTo>
                    <a:pt x="355" y="119"/>
                  </a:lnTo>
                  <a:lnTo>
                    <a:pt x="355" y="149"/>
                  </a:lnTo>
                  <a:lnTo>
                    <a:pt x="386" y="149"/>
                  </a:lnTo>
                  <a:lnTo>
                    <a:pt x="386" y="179"/>
                  </a:lnTo>
                  <a:lnTo>
                    <a:pt x="355" y="209"/>
                  </a:lnTo>
                  <a:lnTo>
                    <a:pt x="386" y="237"/>
                  </a:lnTo>
                  <a:lnTo>
                    <a:pt x="386" y="267"/>
                  </a:lnTo>
                  <a:lnTo>
                    <a:pt x="416" y="297"/>
                  </a:lnTo>
                  <a:lnTo>
                    <a:pt x="355" y="297"/>
                  </a:lnTo>
                  <a:lnTo>
                    <a:pt x="443" y="386"/>
                  </a:lnTo>
                  <a:lnTo>
                    <a:pt x="473" y="358"/>
                  </a:lnTo>
                  <a:lnTo>
                    <a:pt x="504" y="386"/>
                  </a:lnTo>
                </a:path>
              </a:pathLst>
            </a:custGeom>
            <a:noFill/>
            <a:ln w="1588">
              <a:solidFill>
                <a:srgbClr val="000000"/>
              </a:solidFill>
              <a:prstDash val="solid"/>
              <a:round/>
              <a:headEnd/>
              <a:tailEnd/>
            </a:ln>
          </p:spPr>
          <p:txBody>
            <a:bodyPr/>
            <a:lstStyle/>
            <a:p>
              <a:endParaRPr lang="en-GB"/>
            </a:p>
          </p:txBody>
        </p:sp>
        <p:sp>
          <p:nvSpPr>
            <p:cNvPr id="19972" name="Freeform 516"/>
            <p:cNvSpPr>
              <a:spLocks/>
            </p:cNvSpPr>
            <p:nvPr/>
          </p:nvSpPr>
          <p:spPr bwMode="auto">
            <a:xfrm>
              <a:off x="3442" y="2874"/>
              <a:ext cx="23" cy="30"/>
            </a:xfrm>
            <a:custGeom>
              <a:avLst/>
              <a:gdLst/>
              <a:ahLst/>
              <a:cxnLst>
                <a:cxn ang="0">
                  <a:pos x="0" y="118"/>
                </a:cxn>
                <a:cxn ang="0">
                  <a:pos x="29" y="90"/>
                </a:cxn>
                <a:cxn ang="0">
                  <a:pos x="59" y="90"/>
                </a:cxn>
                <a:cxn ang="0">
                  <a:pos x="88" y="60"/>
                </a:cxn>
                <a:cxn ang="0">
                  <a:pos x="88" y="30"/>
                </a:cxn>
                <a:cxn ang="0">
                  <a:pos x="59" y="0"/>
                </a:cxn>
                <a:cxn ang="0">
                  <a:pos x="0" y="0"/>
                </a:cxn>
              </a:cxnLst>
              <a:rect l="0" t="0" r="r" b="b"/>
              <a:pathLst>
                <a:path w="88" h="118">
                  <a:moveTo>
                    <a:pt x="0" y="118"/>
                  </a:moveTo>
                  <a:lnTo>
                    <a:pt x="29" y="90"/>
                  </a:lnTo>
                  <a:lnTo>
                    <a:pt x="59" y="90"/>
                  </a:lnTo>
                  <a:lnTo>
                    <a:pt x="88" y="60"/>
                  </a:lnTo>
                  <a:lnTo>
                    <a:pt x="88" y="30"/>
                  </a:lnTo>
                  <a:lnTo>
                    <a:pt x="59" y="0"/>
                  </a:lnTo>
                  <a:lnTo>
                    <a:pt x="0" y="0"/>
                  </a:lnTo>
                </a:path>
              </a:pathLst>
            </a:custGeom>
            <a:noFill/>
            <a:ln w="1588">
              <a:solidFill>
                <a:srgbClr val="000000"/>
              </a:solidFill>
              <a:prstDash val="solid"/>
              <a:round/>
              <a:headEnd/>
              <a:tailEnd/>
            </a:ln>
          </p:spPr>
          <p:txBody>
            <a:bodyPr/>
            <a:lstStyle/>
            <a:p>
              <a:endParaRPr lang="en-GB"/>
            </a:p>
          </p:txBody>
        </p:sp>
        <p:sp>
          <p:nvSpPr>
            <p:cNvPr id="19973" name="Freeform 517"/>
            <p:cNvSpPr>
              <a:spLocks/>
            </p:cNvSpPr>
            <p:nvPr/>
          </p:nvSpPr>
          <p:spPr bwMode="auto">
            <a:xfrm>
              <a:off x="3569" y="3000"/>
              <a:ext cx="14" cy="8"/>
            </a:xfrm>
            <a:custGeom>
              <a:avLst/>
              <a:gdLst/>
              <a:ahLst/>
              <a:cxnLst>
                <a:cxn ang="0">
                  <a:pos x="0" y="0"/>
                </a:cxn>
                <a:cxn ang="0">
                  <a:pos x="30" y="0"/>
                </a:cxn>
                <a:cxn ang="0">
                  <a:pos x="58" y="29"/>
                </a:cxn>
                <a:cxn ang="0">
                  <a:pos x="30" y="29"/>
                </a:cxn>
                <a:cxn ang="0">
                  <a:pos x="0" y="0"/>
                </a:cxn>
              </a:cxnLst>
              <a:rect l="0" t="0" r="r" b="b"/>
              <a:pathLst>
                <a:path w="58" h="29">
                  <a:moveTo>
                    <a:pt x="0" y="0"/>
                  </a:moveTo>
                  <a:lnTo>
                    <a:pt x="30" y="0"/>
                  </a:lnTo>
                  <a:lnTo>
                    <a:pt x="58" y="29"/>
                  </a:lnTo>
                  <a:lnTo>
                    <a:pt x="30" y="29"/>
                  </a:lnTo>
                  <a:lnTo>
                    <a:pt x="0" y="0"/>
                  </a:lnTo>
                </a:path>
              </a:pathLst>
            </a:custGeom>
            <a:noFill/>
            <a:ln w="1588">
              <a:solidFill>
                <a:srgbClr val="000000"/>
              </a:solidFill>
              <a:prstDash val="solid"/>
              <a:round/>
              <a:headEnd/>
              <a:tailEnd/>
            </a:ln>
          </p:spPr>
          <p:txBody>
            <a:bodyPr/>
            <a:lstStyle/>
            <a:p>
              <a:endParaRPr lang="en-GB"/>
            </a:p>
          </p:txBody>
        </p:sp>
        <p:sp>
          <p:nvSpPr>
            <p:cNvPr id="19974" name="Freeform 518"/>
            <p:cNvSpPr>
              <a:spLocks/>
            </p:cNvSpPr>
            <p:nvPr/>
          </p:nvSpPr>
          <p:spPr bwMode="auto">
            <a:xfrm>
              <a:off x="3553" y="3000"/>
              <a:ext cx="171" cy="119"/>
            </a:xfrm>
            <a:custGeom>
              <a:avLst/>
              <a:gdLst/>
              <a:ahLst/>
              <a:cxnLst>
                <a:cxn ang="0">
                  <a:pos x="61" y="0"/>
                </a:cxn>
                <a:cxn ang="0">
                  <a:pos x="30" y="0"/>
                </a:cxn>
                <a:cxn ang="0">
                  <a:pos x="0" y="29"/>
                </a:cxn>
                <a:cxn ang="0">
                  <a:pos x="150" y="179"/>
                </a:cxn>
                <a:cxn ang="0">
                  <a:pos x="180" y="179"/>
                </a:cxn>
                <a:cxn ang="0">
                  <a:pos x="209" y="206"/>
                </a:cxn>
                <a:cxn ang="0">
                  <a:pos x="237" y="206"/>
                </a:cxn>
                <a:cxn ang="0">
                  <a:pos x="209" y="236"/>
                </a:cxn>
                <a:cxn ang="0">
                  <a:pos x="268" y="297"/>
                </a:cxn>
                <a:cxn ang="0">
                  <a:pos x="298" y="267"/>
                </a:cxn>
                <a:cxn ang="0">
                  <a:pos x="357" y="267"/>
                </a:cxn>
                <a:cxn ang="0">
                  <a:pos x="446" y="297"/>
                </a:cxn>
                <a:cxn ang="0">
                  <a:pos x="475" y="297"/>
                </a:cxn>
                <a:cxn ang="0">
                  <a:pos x="565" y="385"/>
                </a:cxn>
                <a:cxn ang="0">
                  <a:pos x="594" y="385"/>
                </a:cxn>
                <a:cxn ang="0">
                  <a:pos x="594" y="415"/>
                </a:cxn>
                <a:cxn ang="0">
                  <a:pos x="623" y="415"/>
                </a:cxn>
                <a:cxn ang="0">
                  <a:pos x="683" y="474"/>
                </a:cxn>
              </a:cxnLst>
              <a:rect l="0" t="0" r="r" b="b"/>
              <a:pathLst>
                <a:path w="683" h="474">
                  <a:moveTo>
                    <a:pt x="61" y="0"/>
                  </a:moveTo>
                  <a:lnTo>
                    <a:pt x="30" y="0"/>
                  </a:lnTo>
                  <a:lnTo>
                    <a:pt x="0" y="29"/>
                  </a:lnTo>
                  <a:lnTo>
                    <a:pt x="150" y="179"/>
                  </a:lnTo>
                  <a:lnTo>
                    <a:pt x="180" y="179"/>
                  </a:lnTo>
                  <a:lnTo>
                    <a:pt x="209" y="206"/>
                  </a:lnTo>
                  <a:lnTo>
                    <a:pt x="237" y="206"/>
                  </a:lnTo>
                  <a:lnTo>
                    <a:pt x="209" y="236"/>
                  </a:lnTo>
                  <a:lnTo>
                    <a:pt x="268" y="297"/>
                  </a:lnTo>
                  <a:lnTo>
                    <a:pt x="298" y="267"/>
                  </a:lnTo>
                  <a:lnTo>
                    <a:pt x="357" y="267"/>
                  </a:lnTo>
                  <a:lnTo>
                    <a:pt x="446" y="297"/>
                  </a:lnTo>
                  <a:lnTo>
                    <a:pt x="475" y="297"/>
                  </a:lnTo>
                  <a:lnTo>
                    <a:pt x="565" y="385"/>
                  </a:lnTo>
                  <a:lnTo>
                    <a:pt x="594" y="385"/>
                  </a:lnTo>
                  <a:lnTo>
                    <a:pt x="594" y="415"/>
                  </a:lnTo>
                  <a:lnTo>
                    <a:pt x="623" y="415"/>
                  </a:lnTo>
                  <a:lnTo>
                    <a:pt x="683" y="474"/>
                  </a:lnTo>
                </a:path>
              </a:pathLst>
            </a:custGeom>
            <a:noFill/>
            <a:ln w="1588">
              <a:solidFill>
                <a:srgbClr val="000000"/>
              </a:solidFill>
              <a:prstDash val="solid"/>
              <a:round/>
              <a:headEnd/>
              <a:tailEnd/>
            </a:ln>
          </p:spPr>
          <p:txBody>
            <a:bodyPr/>
            <a:lstStyle/>
            <a:p>
              <a:endParaRPr lang="en-GB"/>
            </a:p>
          </p:txBody>
        </p:sp>
        <p:sp>
          <p:nvSpPr>
            <p:cNvPr id="19975" name="Freeform 519"/>
            <p:cNvSpPr>
              <a:spLocks/>
            </p:cNvSpPr>
            <p:nvPr/>
          </p:nvSpPr>
          <p:spPr bwMode="auto">
            <a:xfrm>
              <a:off x="3035" y="2993"/>
              <a:ext cx="607" cy="526"/>
            </a:xfrm>
            <a:custGeom>
              <a:avLst/>
              <a:gdLst/>
              <a:ahLst/>
              <a:cxnLst>
                <a:cxn ang="0">
                  <a:pos x="89" y="209"/>
                </a:cxn>
                <a:cxn ang="0">
                  <a:pos x="150" y="178"/>
                </a:cxn>
                <a:cxn ang="0">
                  <a:pos x="207" y="89"/>
                </a:cxn>
                <a:cxn ang="0">
                  <a:pos x="238" y="59"/>
                </a:cxn>
                <a:cxn ang="0">
                  <a:pos x="416" y="0"/>
                </a:cxn>
                <a:cxn ang="0">
                  <a:pos x="475" y="30"/>
                </a:cxn>
                <a:cxn ang="0">
                  <a:pos x="535" y="59"/>
                </a:cxn>
                <a:cxn ang="0">
                  <a:pos x="623" y="89"/>
                </a:cxn>
                <a:cxn ang="0">
                  <a:pos x="682" y="118"/>
                </a:cxn>
                <a:cxn ang="0">
                  <a:pos x="742" y="266"/>
                </a:cxn>
                <a:cxn ang="0">
                  <a:pos x="773" y="327"/>
                </a:cxn>
                <a:cxn ang="0">
                  <a:pos x="801" y="384"/>
                </a:cxn>
                <a:cxn ang="0">
                  <a:pos x="830" y="504"/>
                </a:cxn>
                <a:cxn ang="0">
                  <a:pos x="891" y="504"/>
                </a:cxn>
                <a:cxn ang="0">
                  <a:pos x="919" y="563"/>
                </a:cxn>
                <a:cxn ang="0">
                  <a:pos x="980" y="591"/>
                </a:cxn>
                <a:cxn ang="0">
                  <a:pos x="1010" y="652"/>
                </a:cxn>
                <a:cxn ang="0">
                  <a:pos x="1068" y="682"/>
                </a:cxn>
                <a:cxn ang="0">
                  <a:pos x="1217" y="800"/>
                </a:cxn>
                <a:cxn ang="0">
                  <a:pos x="1275" y="829"/>
                </a:cxn>
                <a:cxn ang="0">
                  <a:pos x="1424" y="1007"/>
                </a:cxn>
                <a:cxn ang="0">
                  <a:pos x="1512" y="1038"/>
                </a:cxn>
                <a:cxn ang="0">
                  <a:pos x="1542" y="1065"/>
                </a:cxn>
                <a:cxn ang="0">
                  <a:pos x="1602" y="1065"/>
                </a:cxn>
                <a:cxn ang="0">
                  <a:pos x="1749" y="1125"/>
                </a:cxn>
                <a:cxn ang="0">
                  <a:pos x="1779" y="1184"/>
                </a:cxn>
                <a:cxn ang="0">
                  <a:pos x="1837" y="1213"/>
                </a:cxn>
                <a:cxn ang="0">
                  <a:pos x="1928" y="1244"/>
                </a:cxn>
                <a:cxn ang="0">
                  <a:pos x="2017" y="1274"/>
                </a:cxn>
                <a:cxn ang="0">
                  <a:pos x="2047" y="1332"/>
                </a:cxn>
                <a:cxn ang="0">
                  <a:pos x="2047" y="1393"/>
                </a:cxn>
                <a:cxn ang="0">
                  <a:pos x="2135" y="1451"/>
                </a:cxn>
                <a:cxn ang="0">
                  <a:pos x="2193" y="1481"/>
                </a:cxn>
                <a:cxn ang="0">
                  <a:pos x="2283" y="1511"/>
                </a:cxn>
                <a:cxn ang="0">
                  <a:pos x="2311" y="1599"/>
                </a:cxn>
                <a:cxn ang="0">
                  <a:pos x="2342" y="1658"/>
                </a:cxn>
                <a:cxn ang="0">
                  <a:pos x="2372" y="1718"/>
                </a:cxn>
                <a:cxn ang="0">
                  <a:pos x="2431" y="1866"/>
                </a:cxn>
                <a:cxn ang="0">
                  <a:pos x="2402" y="1924"/>
                </a:cxn>
                <a:cxn ang="0">
                  <a:pos x="2311" y="1954"/>
                </a:cxn>
                <a:cxn ang="0">
                  <a:pos x="2311" y="2013"/>
                </a:cxn>
                <a:cxn ang="0">
                  <a:pos x="2254" y="2103"/>
                </a:cxn>
              </a:cxnLst>
              <a:rect l="0" t="0" r="r" b="b"/>
              <a:pathLst>
                <a:path w="2431" h="2103">
                  <a:moveTo>
                    <a:pt x="0" y="209"/>
                  </a:moveTo>
                  <a:lnTo>
                    <a:pt x="89" y="209"/>
                  </a:lnTo>
                  <a:lnTo>
                    <a:pt x="120" y="178"/>
                  </a:lnTo>
                  <a:lnTo>
                    <a:pt x="150" y="178"/>
                  </a:lnTo>
                  <a:lnTo>
                    <a:pt x="207" y="118"/>
                  </a:lnTo>
                  <a:lnTo>
                    <a:pt x="207" y="89"/>
                  </a:lnTo>
                  <a:lnTo>
                    <a:pt x="238" y="89"/>
                  </a:lnTo>
                  <a:lnTo>
                    <a:pt x="238" y="59"/>
                  </a:lnTo>
                  <a:lnTo>
                    <a:pt x="298" y="0"/>
                  </a:lnTo>
                  <a:lnTo>
                    <a:pt x="416" y="0"/>
                  </a:lnTo>
                  <a:lnTo>
                    <a:pt x="445" y="30"/>
                  </a:lnTo>
                  <a:lnTo>
                    <a:pt x="475" y="30"/>
                  </a:lnTo>
                  <a:lnTo>
                    <a:pt x="505" y="59"/>
                  </a:lnTo>
                  <a:lnTo>
                    <a:pt x="535" y="59"/>
                  </a:lnTo>
                  <a:lnTo>
                    <a:pt x="594" y="118"/>
                  </a:lnTo>
                  <a:lnTo>
                    <a:pt x="623" y="89"/>
                  </a:lnTo>
                  <a:lnTo>
                    <a:pt x="654" y="118"/>
                  </a:lnTo>
                  <a:lnTo>
                    <a:pt x="682" y="118"/>
                  </a:lnTo>
                  <a:lnTo>
                    <a:pt x="742" y="178"/>
                  </a:lnTo>
                  <a:lnTo>
                    <a:pt x="742" y="266"/>
                  </a:lnTo>
                  <a:lnTo>
                    <a:pt x="773" y="297"/>
                  </a:lnTo>
                  <a:lnTo>
                    <a:pt x="773" y="327"/>
                  </a:lnTo>
                  <a:lnTo>
                    <a:pt x="801" y="355"/>
                  </a:lnTo>
                  <a:lnTo>
                    <a:pt x="801" y="384"/>
                  </a:lnTo>
                  <a:lnTo>
                    <a:pt x="830" y="415"/>
                  </a:lnTo>
                  <a:lnTo>
                    <a:pt x="830" y="504"/>
                  </a:lnTo>
                  <a:lnTo>
                    <a:pt x="861" y="473"/>
                  </a:lnTo>
                  <a:lnTo>
                    <a:pt x="891" y="504"/>
                  </a:lnTo>
                  <a:lnTo>
                    <a:pt x="891" y="563"/>
                  </a:lnTo>
                  <a:lnTo>
                    <a:pt x="919" y="563"/>
                  </a:lnTo>
                  <a:lnTo>
                    <a:pt x="949" y="591"/>
                  </a:lnTo>
                  <a:lnTo>
                    <a:pt x="980" y="591"/>
                  </a:lnTo>
                  <a:lnTo>
                    <a:pt x="1010" y="622"/>
                  </a:lnTo>
                  <a:lnTo>
                    <a:pt x="1010" y="652"/>
                  </a:lnTo>
                  <a:lnTo>
                    <a:pt x="980" y="682"/>
                  </a:lnTo>
                  <a:lnTo>
                    <a:pt x="1068" y="682"/>
                  </a:lnTo>
                  <a:lnTo>
                    <a:pt x="1187" y="800"/>
                  </a:lnTo>
                  <a:lnTo>
                    <a:pt x="1217" y="800"/>
                  </a:lnTo>
                  <a:lnTo>
                    <a:pt x="1246" y="829"/>
                  </a:lnTo>
                  <a:lnTo>
                    <a:pt x="1275" y="829"/>
                  </a:lnTo>
                  <a:lnTo>
                    <a:pt x="1275" y="859"/>
                  </a:lnTo>
                  <a:lnTo>
                    <a:pt x="1424" y="1007"/>
                  </a:lnTo>
                  <a:lnTo>
                    <a:pt x="1483" y="1007"/>
                  </a:lnTo>
                  <a:lnTo>
                    <a:pt x="1512" y="1038"/>
                  </a:lnTo>
                  <a:lnTo>
                    <a:pt x="1512" y="1065"/>
                  </a:lnTo>
                  <a:lnTo>
                    <a:pt x="1542" y="1065"/>
                  </a:lnTo>
                  <a:lnTo>
                    <a:pt x="1572" y="1038"/>
                  </a:lnTo>
                  <a:lnTo>
                    <a:pt x="1602" y="1065"/>
                  </a:lnTo>
                  <a:lnTo>
                    <a:pt x="1719" y="1065"/>
                  </a:lnTo>
                  <a:lnTo>
                    <a:pt x="1749" y="1125"/>
                  </a:lnTo>
                  <a:lnTo>
                    <a:pt x="1749" y="1156"/>
                  </a:lnTo>
                  <a:lnTo>
                    <a:pt x="1779" y="1184"/>
                  </a:lnTo>
                  <a:lnTo>
                    <a:pt x="1810" y="1184"/>
                  </a:lnTo>
                  <a:lnTo>
                    <a:pt x="1837" y="1213"/>
                  </a:lnTo>
                  <a:lnTo>
                    <a:pt x="1867" y="1213"/>
                  </a:lnTo>
                  <a:lnTo>
                    <a:pt x="1928" y="1244"/>
                  </a:lnTo>
                  <a:lnTo>
                    <a:pt x="1897" y="1274"/>
                  </a:lnTo>
                  <a:lnTo>
                    <a:pt x="2017" y="1274"/>
                  </a:lnTo>
                  <a:lnTo>
                    <a:pt x="2047" y="1302"/>
                  </a:lnTo>
                  <a:lnTo>
                    <a:pt x="2047" y="1332"/>
                  </a:lnTo>
                  <a:lnTo>
                    <a:pt x="2074" y="1363"/>
                  </a:lnTo>
                  <a:lnTo>
                    <a:pt x="2047" y="1393"/>
                  </a:lnTo>
                  <a:lnTo>
                    <a:pt x="2104" y="1451"/>
                  </a:lnTo>
                  <a:lnTo>
                    <a:pt x="2135" y="1451"/>
                  </a:lnTo>
                  <a:lnTo>
                    <a:pt x="2165" y="1481"/>
                  </a:lnTo>
                  <a:lnTo>
                    <a:pt x="2193" y="1481"/>
                  </a:lnTo>
                  <a:lnTo>
                    <a:pt x="2224" y="1451"/>
                  </a:lnTo>
                  <a:lnTo>
                    <a:pt x="2283" y="1511"/>
                  </a:lnTo>
                  <a:lnTo>
                    <a:pt x="2283" y="1569"/>
                  </a:lnTo>
                  <a:lnTo>
                    <a:pt x="2311" y="1599"/>
                  </a:lnTo>
                  <a:lnTo>
                    <a:pt x="2311" y="1629"/>
                  </a:lnTo>
                  <a:lnTo>
                    <a:pt x="2342" y="1658"/>
                  </a:lnTo>
                  <a:lnTo>
                    <a:pt x="2342" y="1688"/>
                  </a:lnTo>
                  <a:lnTo>
                    <a:pt x="2372" y="1718"/>
                  </a:lnTo>
                  <a:lnTo>
                    <a:pt x="2372" y="1806"/>
                  </a:lnTo>
                  <a:lnTo>
                    <a:pt x="2431" y="1866"/>
                  </a:lnTo>
                  <a:lnTo>
                    <a:pt x="2431" y="1894"/>
                  </a:lnTo>
                  <a:lnTo>
                    <a:pt x="2402" y="1924"/>
                  </a:lnTo>
                  <a:lnTo>
                    <a:pt x="2342" y="1924"/>
                  </a:lnTo>
                  <a:lnTo>
                    <a:pt x="2311" y="1954"/>
                  </a:lnTo>
                  <a:lnTo>
                    <a:pt x="2342" y="1985"/>
                  </a:lnTo>
                  <a:lnTo>
                    <a:pt x="2311" y="2013"/>
                  </a:lnTo>
                  <a:lnTo>
                    <a:pt x="2311" y="2043"/>
                  </a:lnTo>
                  <a:lnTo>
                    <a:pt x="2254" y="2103"/>
                  </a:lnTo>
                </a:path>
              </a:pathLst>
            </a:custGeom>
            <a:noFill/>
            <a:ln w="1588">
              <a:solidFill>
                <a:srgbClr val="000000"/>
              </a:solidFill>
              <a:prstDash val="solid"/>
              <a:round/>
              <a:headEnd/>
              <a:tailEnd/>
            </a:ln>
          </p:spPr>
          <p:txBody>
            <a:bodyPr/>
            <a:lstStyle/>
            <a:p>
              <a:endParaRPr lang="en-GB"/>
            </a:p>
          </p:txBody>
        </p:sp>
        <p:sp>
          <p:nvSpPr>
            <p:cNvPr id="19976" name="Freeform 520"/>
            <p:cNvSpPr>
              <a:spLocks/>
            </p:cNvSpPr>
            <p:nvPr/>
          </p:nvSpPr>
          <p:spPr bwMode="auto">
            <a:xfrm>
              <a:off x="3843" y="3141"/>
              <a:ext cx="96" cy="74"/>
            </a:xfrm>
            <a:custGeom>
              <a:avLst/>
              <a:gdLst/>
              <a:ahLst/>
              <a:cxnLst>
                <a:cxn ang="0">
                  <a:pos x="355" y="297"/>
                </a:cxn>
                <a:cxn ang="0">
                  <a:pos x="355" y="268"/>
                </a:cxn>
                <a:cxn ang="0">
                  <a:pos x="384" y="238"/>
                </a:cxn>
                <a:cxn ang="0">
                  <a:pos x="355" y="209"/>
                </a:cxn>
                <a:cxn ang="0">
                  <a:pos x="355" y="179"/>
                </a:cxn>
                <a:cxn ang="0">
                  <a:pos x="325" y="149"/>
                </a:cxn>
                <a:cxn ang="0">
                  <a:pos x="325" y="119"/>
                </a:cxn>
                <a:cxn ang="0">
                  <a:pos x="266" y="119"/>
                </a:cxn>
                <a:cxn ang="0">
                  <a:pos x="266" y="91"/>
                </a:cxn>
                <a:cxn ang="0">
                  <a:pos x="207" y="31"/>
                </a:cxn>
                <a:cxn ang="0">
                  <a:pos x="177" y="31"/>
                </a:cxn>
                <a:cxn ang="0">
                  <a:pos x="147" y="61"/>
                </a:cxn>
                <a:cxn ang="0">
                  <a:pos x="88" y="0"/>
                </a:cxn>
                <a:cxn ang="0">
                  <a:pos x="88" y="31"/>
                </a:cxn>
                <a:cxn ang="0">
                  <a:pos x="28" y="91"/>
                </a:cxn>
                <a:cxn ang="0">
                  <a:pos x="28" y="149"/>
                </a:cxn>
                <a:cxn ang="0">
                  <a:pos x="0" y="179"/>
                </a:cxn>
                <a:cxn ang="0">
                  <a:pos x="28" y="179"/>
                </a:cxn>
                <a:cxn ang="0">
                  <a:pos x="28" y="268"/>
                </a:cxn>
              </a:cxnLst>
              <a:rect l="0" t="0" r="r" b="b"/>
              <a:pathLst>
                <a:path w="384" h="297">
                  <a:moveTo>
                    <a:pt x="355" y="297"/>
                  </a:moveTo>
                  <a:lnTo>
                    <a:pt x="355" y="268"/>
                  </a:lnTo>
                  <a:lnTo>
                    <a:pt x="384" y="238"/>
                  </a:lnTo>
                  <a:lnTo>
                    <a:pt x="355" y="209"/>
                  </a:lnTo>
                  <a:lnTo>
                    <a:pt x="355" y="179"/>
                  </a:lnTo>
                  <a:lnTo>
                    <a:pt x="325" y="149"/>
                  </a:lnTo>
                  <a:lnTo>
                    <a:pt x="325" y="119"/>
                  </a:lnTo>
                  <a:lnTo>
                    <a:pt x="266" y="119"/>
                  </a:lnTo>
                  <a:lnTo>
                    <a:pt x="266" y="91"/>
                  </a:lnTo>
                  <a:lnTo>
                    <a:pt x="207" y="31"/>
                  </a:lnTo>
                  <a:lnTo>
                    <a:pt x="177" y="31"/>
                  </a:lnTo>
                  <a:lnTo>
                    <a:pt x="147" y="61"/>
                  </a:lnTo>
                  <a:lnTo>
                    <a:pt x="88" y="0"/>
                  </a:lnTo>
                  <a:lnTo>
                    <a:pt x="88" y="31"/>
                  </a:lnTo>
                  <a:lnTo>
                    <a:pt x="28" y="91"/>
                  </a:lnTo>
                  <a:lnTo>
                    <a:pt x="28" y="149"/>
                  </a:lnTo>
                  <a:lnTo>
                    <a:pt x="0" y="179"/>
                  </a:lnTo>
                  <a:lnTo>
                    <a:pt x="28" y="179"/>
                  </a:lnTo>
                  <a:lnTo>
                    <a:pt x="28" y="268"/>
                  </a:lnTo>
                </a:path>
              </a:pathLst>
            </a:custGeom>
            <a:noFill/>
            <a:ln w="1588">
              <a:solidFill>
                <a:srgbClr val="000000"/>
              </a:solidFill>
              <a:prstDash val="solid"/>
              <a:round/>
              <a:headEnd/>
              <a:tailEnd/>
            </a:ln>
          </p:spPr>
          <p:txBody>
            <a:bodyPr/>
            <a:lstStyle/>
            <a:p>
              <a:endParaRPr lang="en-GB"/>
            </a:p>
          </p:txBody>
        </p:sp>
        <p:sp>
          <p:nvSpPr>
            <p:cNvPr id="19977" name="Freeform 521"/>
            <p:cNvSpPr>
              <a:spLocks/>
            </p:cNvSpPr>
            <p:nvPr/>
          </p:nvSpPr>
          <p:spPr bwMode="auto">
            <a:xfrm>
              <a:off x="3798" y="3156"/>
              <a:ext cx="52" cy="52"/>
            </a:xfrm>
            <a:custGeom>
              <a:avLst/>
              <a:gdLst/>
              <a:ahLst/>
              <a:cxnLst>
                <a:cxn ang="0">
                  <a:pos x="207" y="207"/>
                </a:cxn>
                <a:cxn ang="0">
                  <a:pos x="179" y="177"/>
                </a:cxn>
                <a:cxn ang="0">
                  <a:pos x="149" y="177"/>
                </a:cxn>
                <a:cxn ang="0">
                  <a:pos x="119" y="148"/>
                </a:cxn>
                <a:cxn ang="0">
                  <a:pos x="88" y="88"/>
                </a:cxn>
                <a:cxn ang="0">
                  <a:pos x="60" y="58"/>
                </a:cxn>
                <a:cxn ang="0">
                  <a:pos x="31" y="58"/>
                </a:cxn>
                <a:cxn ang="0">
                  <a:pos x="0" y="30"/>
                </a:cxn>
                <a:cxn ang="0">
                  <a:pos x="0" y="0"/>
                </a:cxn>
              </a:cxnLst>
              <a:rect l="0" t="0" r="r" b="b"/>
              <a:pathLst>
                <a:path w="207" h="207">
                  <a:moveTo>
                    <a:pt x="207" y="207"/>
                  </a:moveTo>
                  <a:lnTo>
                    <a:pt x="179" y="177"/>
                  </a:lnTo>
                  <a:lnTo>
                    <a:pt x="149" y="177"/>
                  </a:lnTo>
                  <a:lnTo>
                    <a:pt x="119" y="148"/>
                  </a:lnTo>
                  <a:lnTo>
                    <a:pt x="88" y="88"/>
                  </a:lnTo>
                  <a:lnTo>
                    <a:pt x="60" y="58"/>
                  </a:lnTo>
                  <a:lnTo>
                    <a:pt x="31" y="58"/>
                  </a:lnTo>
                  <a:lnTo>
                    <a:pt x="0" y="30"/>
                  </a:lnTo>
                  <a:lnTo>
                    <a:pt x="0" y="0"/>
                  </a:lnTo>
                </a:path>
              </a:pathLst>
            </a:custGeom>
            <a:noFill/>
            <a:ln w="1588">
              <a:solidFill>
                <a:srgbClr val="000000"/>
              </a:solidFill>
              <a:prstDash val="solid"/>
              <a:round/>
              <a:headEnd/>
              <a:tailEnd/>
            </a:ln>
          </p:spPr>
          <p:txBody>
            <a:bodyPr/>
            <a:lstStyle/>
            <a:p>
              <a:endParaRPr lang="en-GB"/>
            </a:p>
          </p:txBody>
        </p:sp>
        <p:sp>
          <p:nvSpPr>
            <p:cNvPr id="19978" name="Freeform 522"/>
            <p:cNvSpPr>
              <a:spLocks/>
            </p:cNvSpPr>
            <p:nvPr/>
          </p:nvSpPr>
          <p:spPr bwMode="auto">
            <a:xfrm>
              <a:off x="3850" y="3208"/>
              <a:ext cx="59" cy="185"/>
            </a:xfrm>
            <a:custGeom>
              <a:avLst/>
              <a:gdLst/>
              <a:ahLst/>
              <a:cxnLst>
                <a:cxn ang="0">
                  <a:pos x="0" y="0"/>
                </a:cxn>
                <a:cxn ang="0">
                  <a:pos x="31" y="0"/>
                </a:cxn>
                <a:cxn ang="0">
                  <a:pos x="60" y="29"/>
                </a:cxn>
                <a:cxn ang="0">
                  <a:pos x="60" y="88"/>
                </a:cxn>
                <a:cxn ang="0">
                  <a:pos x="31" y="118"/>
                </a:cxn>
                <a:cxn ang="0">
                  <a:pos x="31" y="179"/>
                </a:cxn>
                <a:cxn ang="0">
                  <a:pos x="60" y="206"/>
                </a:cxn>
                <a:cxn ang="0">
                  <a:pos x="31" y="236"/>
                </a:cxn>
                <a:cxn ang="0">
                  <a:pos x="31" y="297"/>
                </a:cxn>
                <a:cxn ang="0">
                  <a:pos x="60" y="297"/>
                </a:cxn>
                <a:cxn ang="0">
                  <a:pos x="31" y="325"/>
                </a:cxn>
                <a:cxn ang="0">
                  <a:pos x="31" y="354"/>
                </a:cxn>
                <a:cxn ang="0">
                  <a:pos x="0" y="385"/>
                </a:cxn>
                <a:cxn ang="0">
                  <a:pos x="0" y="443"/>
                </a:cxn>
                <a:cxn ang="0">
                  <a:pos x="31" y="443"/>
                </a:cxn>
                <a:cxn ang="0">
                  <a:pos x="31" y="473"/>
                </a:cxn>
                <a:cxn ang="0">
                  <a:pos x="60" y="473"/>
                </a:cxn>
                <a:cxn ang="0">
                  <a:pos x="31" y="504"/>
                </a:cxn>
                <a:cxn ang="0">
                  <a:pos x="31" y="534"/>
                </a:cxn>
                <a:cxn ang="0">
                  <a:pos x="90" y="592"/>
                </a:cxn>
                <a:cxn ang="0">
                  <a:pos x="119" y="592"/>
                </a:cxn>
                <a:cxn ang="0">
                  <a:pos x="149" y="622"/>
                </a:cxn>
                <a:cxn ang="0">
                  <a:pos x="179" y="622"/>
                </a:cxn>
                <a:cxn ang="0">
                  <a:pos x="179" y="652"/>
                </a:cxn>
                <a:cxn ang="0">
                  <a:pos x="209" y="679"/>
                </a:cxn>
                <a:cxn ang="0">
                  <a:pos x="209" y="740"/>
                </a:cxn>
                <a:cxn ang="0">
                  <a:pos x="238" y="740"/>
                </a:cxn>
              </a:cxnLst>
              <a:rect l="0" t="0" r="r" b="b"/>
              <a:pathLst>
                <a:path w="238" h="740">
                  <a:moveTo>
                    <a:pt x="0" y="0"/>
                  </a:moveTo>
                  <a:lnTo>
                    <a:pt x="31" y="0"/>
                  </a:lnTo>
                  <a:lnTo>
                    <a:pt x="60" y="29"/>
                  </a:lnTo>
                  <a:lnTo>
                    <a:pt x="60" y="88"/>
                  </a:lnTo>
                  <a:lnTo>
                    <a:pt x="31" y="118"/>
                  </a:lnTo>
                  <a:lnTo>
                    <a:pt x="31" y="179"/>
                  </a:lnTo>
                  <a:lnTo>
                    <a:pt x="60" y="206"/>
                  </a:lnTo>
                  <a:lnTo>
                    <a:pt x="31" y="236"/>
                  </a:lnTo>
                  <a:lnTo>
                    <a:pt x="31" y="297"/>
                  </a:lnTo>
                  <a:lnTo>
                    <a:pt x="60" y="297"/>
                  </a:lnTo>
                  <a:lnTo>
                    <a:pt x="31" y="325"/>
                  </a:lnTo>
                  <a:lnTo>
                    <a:pt x="31" y="354"/>
                  </a:lnTo>
                  <a:lnTo>
                    <a:pt x="0" y="385"/>
                  </a:lnTo>
                  <a:lnTo>
                    <a:pt x="0" y="443"/>
                  </a:lnTo>
                  <a:lnTo>
                    <a:pt x="31" y="443"/>
                  </a:lnTo>
                  <a:lnTo>
                    <a:pt x="31" y="473"/>
                  </a:lnTo>
                  <a:lnTo>
                    <a:pt x="60" y="473"/>
                  </a:lnTo>
                  <a:lnTo>
                    <a:pt x="31" y="504"/>
                  </a:lnTo>
                  <a:lnTo>
                    <a:pt x="31" y="534"/>
                  </a:lnTo>
                  <a:lnTo>
                    <a:pt x="90" y="592"/>
                  </a:lnTo>
                  <a:lnTo>
                    <a:pt x="119" y="592"/>
                  </a:lnTo>
                  <a:lnTo>
                    <a:pt x="149" y="622"/>
                  </a:lnTo>
                  <a:lnTo>
                    <a:pt x="179" y="622"/>
                  </a:lnTo>
                  <a:lnTo>
                    <a:pt x="179" y="652"/>
                  </a:lnTo>
                  <a:lnTo>
                    <a:pt x="209" y="679"/>
                  </a:lnTo>
                  <a:lnTo>
                    <a:pt x="209" y="740"/>
                  </a:lnTo>
                  <a:lnTo>
                    <a:pt x="238" y="740"/>
                  </a:lnTo>
                </a:path>
              </a:pathLst>
            </a:custGeom>
            <a:noFill/>
            <a:ln w="1588">
              <a:solidFill>
                <a:srgbClr val="000000"/>
              </a:solidFill>
              <a:prstDash val="solid"/>
              <a:round/>
              <a:headEnd/>
              <a:tailEnd/>
            </a:ln>
          </p:spPr>
          <p:txBody>
            <a:bodyPr/>
            <a:lstStyle/>
            <a:p>
              <a:endParaRPr lang="en-GB"/>
            </a:p>
          </p:txBody>
        </p:sp>
        <p:sp>
          <p:nvSpPr>
            <p:cNvPr id="19979" name="Freeform 523"/>
            <p:cNvSpPr>
              <a:spLocks/>
            </p:cNvSpPr>
            <p:nvPr/>
          </p:nvSpPr>
          <p:spPr bwMode="auto">
            <a:xfrm>
              <a:off x="3784" y="3149"/>
              <a:ext cx="14" cy="7"/>
            </a:xfrm>
            <a:custGeom>
              <a:avLst/>
              <a:gdLst/>
              <a:ahLst/>
              <a:cxnLst>
                <a:cxn ang="0">
                  <a:pos x="58" y="30"/>
                </a:cxn>
                <a:cxn ang="0">
                  <a:pos x="0" y="30"/>
                </a:cxn>
                <a:cxn ang="0">
                  <a:pos x="0" y="0"/>
                </a:cxn>
              </a:cxnLst>
              <a:rect l="0" t="0" r="r" b="b"/>
              <a:pathLst>
                <a:path w="58" h="30">
                  <a:moveTo>
                    <a:pt x="58" y="30"/>
                  </a:moveTo>
                  <a:lnTo>
                    <a:pt x="0" y="30"/>
                  </a:lnTo>
                  <a:lnTo>
                    <a:pt x="0" y="0"/>
                  </a:lnTo>
                </a:path>
              </a:pathLst>
            </a:custGeom>
            <a:noFill/>
            <a:ln w="1588">
              <a:solidFill>
                <a:srgbClr val="000000"/>
              </a:solidFill>
              <a:prstDash val="solid"/>
              <a:round/>
              <a:headEnd/>
              <a:tailEnd/>
            </a:ln>
          </p:spPr>
          <p:txBody>
            <a:bodyPr/>
            <a:lstStyle/>
            <a:p>
              <a:endParaRPr lang="en-GB"/>
            </a:p>
          </p:txBody>
        </p:sp>
        <p:sp>
          <p:nvSpPr>
            <p:cNvPr id="19980" name="Freeform 524"/>
            <p:cNvSpPr>
              <a:spLocks/>
            </p:cNvSpPr>
            <p:nvPr/>
          </p:nvSpPr>
          <p:spPr bwMode="auto">
            <a:xfrm>
              <a:off x="3724" y="3119"/>
              <a:ext cx="60" cy="30"/>
            </a:xfrm>
            <a:custGeom>
              <a:avLst/>
              <a:gdLst/>
              <a:ahLst/>
              <a:cxnLst>
                <a:cxn ang="0">
                  <a:pos x="238" y="118"/>
                </a:cxn>
                <a:cxn ang="0">
                  <a:pos x="208" y="87"/>
                </a:cxn>
                <a:cxn ang="0">
                  <a:pos x="177" y="87"/>
                </a:cxn>
                <a:cxn ang="0">
                  <a:pos x="147" y="59"/>
                </a:cxn>
                <a:cxn ang="0">
                  <a:pos x="120" y="59"/>
                </a:cxn>
                <a:cxn ang="0">
                  <a:pos x="89" y="30"/>
                </a:cxn>
                <a:cxn ang="0">
                  <a:pos x="59" y="30"/>
                </a:cxn>
                <a:cxn ang="0">
                  <a:pos x="59" y="0"/>
                </a:cxn>
                <a:cxn ang="0">
                  <a:pos x="29" y="0"/>
                </a:cxn>
                <a:cxn ang="0">
                  <a:pos x="0" y="0"/>
                </a:cxn>
              </a:cxnLst>
              <a:rect l="0" t="0" r="r" b="b"/>
              <a:pathLst>
                <a:path w="238" h="118">
                  <a:moveTo>
                    <a:pt x="238" y="118"/>
                  </a:moveTo>
                  <a:lnTo>
                    <a:pt x="208" y="87"/>
                  </a:lnTo>
                  <a:lnTo>
                    <a:pt x="177" y="87"/>
                  </a:lnTo>
                  <a:lnTo>
                    <a:pt x="147" y="59"/>
                  </a:lnTo>
                  <a:lnTo>
                    <a:pt x="120" y="59"/>
                  </a:lnTo>
                  <a:lnTo>
                    <a:pt x="89" y="30"/>
                  </a:lnTo>
                  <a:lnTo>
                    <a:pt x="59" y="30"/>
                  </a:lnTo>
                  <a:lnTo>
                    <a:pt x="59" y="0"/>
                  </a:lnTo>
                  <a:lnTo>
                    <a:pt x="29" y="0"/>
                  </a:lnTo>
                  <a:lnTo>
                    <a:pt x="0" y="0"/>
                  </a:lnTo>
                </a:path>
              </a:pathLst>
            </a:custGeom>
            <a:noFill/>
            <a:ln w="1588">
              <a:solidFill>
                <a:srgbClr val="000000"/>
              </a:solidFill>
              <a:prstDash val="solid"/>
              <a:round/>
              <a:headEnd/>
              <a:tailEnd/>
            </a:ln>
          </p:spPr>
          <p:txBody>
            <a:bodyPr/>
            <a:lstStyle/>
            <a:p>
              <a:endParaRPr lang="en-GB"/>
            </a:p>
          </p:txBody>
        </p:sp>
        <p:sp>
          <p:nvSpPr>
            <p:cNvPr id="19981" name="Freeform 525"/>
            <p:cNvSpPr>
              <a:spLocks/>
            </p:cNvSpPr>
            <p:nvPr/>
          </p:nvSpPr>
          <p:spPr bwMode="auto">
            <a:xfrm>
              <a:off x="3798" y="3156"/>
              <a:ext cx="8" cy="7"/>
            </a:xfrm>
            <a:custGeom>
              <a:avLst/>
              <a:gdLst/>
              <a:ahLst/>
              <a:cxnLst>
                <a:cxn ang="0">
                  <a:pos x="0" y="0"/>
                </a:cxn>
                <a:cxn ang="0">
                  <a:pos x="31" y="30"/>
                </a:cxn>
                <a:cxn ang="0">
                  <a:pos x="31" y="0"/>
                </a:cxn>
                <a:cxn ang="0">
                  <a:pos x="0" y="0"/>
                </a:cxn>
              </a:cxnLst>
              <a:rect l="0" t="0" r="r" b="b"/>
              <a:pathLst>
                <a:path w="31" h="30">
                  <a:moveTo>
                    <a:pt x="0" y="0"/>
                  </a:moveTo>
                  <a:lnTo>
                    <a:pt x="31" y="30"/>
                  </a:lnTo>
                  <a:lnTo>
                    <a:pt x="31" y="0"/>
                  </a:lnTo>
                  <a:lnTo>
                    <a:pt x="0" y="0"/>
                  </a:lnTo>
                </a:path>
              </a:pathLst>
            </a:custGeom>
            <a:noFill/>
            <a:ln w="1588">
              <a:solidFill>
                <a:srgbClr val="000000"/>
              </a:solidFill>
              <a:prstDash val="solid"/>
              <a:round/>
              <a:headEnd/>
              <a:tailEnd/>
            </a:ln>
          </p:spPr>
          <p:txBody>
            <a:bodyPr/>
            <a:lstStyle/>
            <a:p>
              <a:endParaRPr lang="en-GB"/>
            </a:p>
          </p:txBody>
        </p:sp>
        <p:sp>
          <p:nvSpPr>
            <p:cNvPr id="19982" name="Freeform 526"/>
            <p:cNvSpPr>
              <a:spLocks/>
            </p:cNvSpPr>
            <p:nvPr/>
          </p:nvSpPr>
          <p:spPr bwMode="auto">
            <a:xfrm>
              <a:off x="3924" y="3215"/>
              <a:ext cx="37" cy="74"/>
            </a:xfrm>
            <a:custGeom>
              <a:avLst/>
              <a:gdLst/>
              <a:ahLst/>
              <a:cxnLst>
                <a:cxn ang="0">
                  <a:pos x="30" y="0"/>
                </a:cxn>
                <a:cxn ang="0">
                  <a:pos x="30" y="59"/>
                </a:cxn>
                <a:cxn ang="0">
                  <a:pos x="0" y="59"/>
                </a:cxn>
                <a:cxn ang="0">
                  <a:pos x="30" y="89"/>
                </a:cxn>
                <a:cxn ang="0">
                  <a:pos x="30" y="207"/>
                </a:cxn>
                <a:cxn ang="0">
                  <a:pos x="59" y="237"/>
                </a:cxn>
                <a:cxn ang="0">
                  <a:pos x="89" y="237"/>
                </a:cxn>
                <a:cxn ang="0">
                  <a:pos x="89" y="296"/>
                </a:cxn>
                <a:cxn ang="0">
                  <a:pos x="149" y="296"/>
                </a:cxn>
              </a:cxnLst>
              <a:rect l="0" t="0" r="r" b="b"/>
              <a:pathLst>
                <a:path w="149" h="296">
                  <a:moveTo>
                    <a:pt x="30" y="0"/>
                  </a:moveTo>
                  <a:lnTo>
                    <a:pt x="30" y="59"/>
                  </a:lnTo>
                  <a:lnTo>
                    <a:pt x="0" y="59"/>
                  </a:lnTo>
                  <a:lnTo>
                    <a:pt x="30" y="89"/>
                  </a:lnTo>
                  <a:lnTo>
                    <a:pt x="30" y="207"/>
                  </a:lnTo>
                  <a:lnTo>
                    <a:pt x="59" y="237"/>
                  </a:lnTo>
                  <a:lnTo>
                    <a:pt x="89" y="237"/>
                  </a:lnTo>
                  <a:lnTo>
                    <a:pt x="89" y="296"/>
                  </a:lnTo>
                  <a:lnTo>
                    <a:pt x="149" y="296"/>
                  </a:lnTo>
                </a:path>
              </a:pathLst>
            </a:custGeom>
            <a:noFill/>
            <a:ln w="1588">
              <a:solidFill>
                <a:srgbClr val="000000"/>
              </a:solidFill>
              <a:prstDash val="solid"/>
              <a:round/>
              <a:headEnd/>
              <a:tailEnd/>
            </a:ln>
          </p:spPr>
          <p:txBody>
            <a:bodyPr/>
            <a:lstStyle/>
            <a:p>
              <a:endParaRPr lang="en-GB"/>
            </a:p>
          </p:txBody>
        </p:sp>
        <p:sp>
          <p:nvSpPr>
            <p:cNvPr id="19983" name="Freeform 527"/>
            <p:cNvSpPr>
              <a:spLocks/>
            </p:cNvSpPr>
            <p:nvPr/>
          </p:nvSpPr>
          <p:spPr bwMode="auto">
            <a:xfrm>
              <a:off x="3909" y="3289"/>
              <a:ext cx="59" cy="104"/>
            </a:xfrm>
            <a:custGeom>
              <a:avLst/>
              <a:gdLst/>
              <a:ahLst/>
              <a:cxnLst>
                <a:cxn ang="0">
                  <a:pos x="0" y="415"/>
                </a:cxn>
                <a:cxn ang="0">
                  <a:pos x="29" y="415"/>
                </a:cxn>
                <a:cxn ang="0">
                  <a:pos x="59" y="385"/>
                </a:cxn>
                <a:cxn ang="0">
                  <a:pos x="59" y="297"/>
                </a:cxn>
                <a:cxn ang="0">
                  <a:pos x="89" y="267"/>
                </a:cxn>
                <a:cxn ang="0">
                  <a:pos x="118" y="297"/>
                </a:cxn>
                <a:cxn ang="0">
                  <a:pos x="118" y="267"/>
                </a:cxn>
                <a:cxn ang="0">
                  <a:pos x="148" y="267"/>
                </a:cxn>
                <a:cxn ang="0">
                  <a:pos x="148" y="209"/>
                </a:cxn>
                <a:cxn ang="0">
                  <a:pos x="178" y="179"/>
                </a:cxn>
                <a:cxn ang="0">
                  <a:pos x="178" y="148"/>
                </a:cxn>
                <a:cxn ang="0">
                  <a:pos x="208" y="148"/>
                </a:cxn>
                <a:cxn ang="0">
                  <a:pos x="236" y="118"/>
                </a:cxn>
                <a:cxn ang="0">
                  <a:pos x="236" y="60"/>
                </a:cxn>
                <a:cxn ang="0">
                  <a:pos x="208" y="29"/>
                </a:cxn>
                <a:cxn ang="0">
                  <a:pos x="236" y="29"/>
                </a:cxn>
                <a:cxn ang="0">
                  <a:pos x="208" y="0"/>
                </a:cxn>
              </a:cxnLst>
              <a:rect l="0" t="0" r="r" b="b"/>
              <a:pathLst>
                <a:path w="236" h="415">
                  <a:moveTo>
                    <a:pt x="0" y="415"/>
                  </a:moveTo>
                  <a:lnTo>
                    <a:pt x="29" y="415"/>
                  </a:lnTo>
                  <a:lnTo>
                    <a:pt x="59" y="385"/>
                  </a:lnTo>
                  <a:lnTo>
                    <a:pt x="59" y="297"/>
                  </a:lnTo>
                  <a:lnTo>
                    <a:pt x="89" y="267"/>
                  </a:lnTo>
                  <a:lnTo>
                    <a:pt x="118" y="297"/>
                  </a:lnTo>
                  <a:lnTo>
                    <a:pt x="118" y="267"/>
                  </a:lnTo>
                  <a:lnTo>
                    <a:pt x="148" y="267"/>
                  </a:lnTo>
                  <a:lnTo>
                    <a:pt x="148" y="209"/>
                  </a:lnTo>
                  <a:lnTo>
                    <a:pt x="178" y="179"/>
                  </a:lnTo>
                  <a:lnTo>
                    <a:pt x="178" y="148"/>
                  </a:lnTo>
                  <a:lnTo>
                    <a:pt x="208" y="148"/>
                  </a:lnTo>
                  <a:lnTo>
                    <a:pt x="236" y="118"/>
                  </a:lnTo>
                  <a:lnTo>
                    <a:pt x="236" y="60"/>
                  </a:lnTo>
                  <a:lnTo>
                    <a:pt x="208" y="29"/>
                  </a:lnTo>
                  <a:lnTo>
                    <a:pt x="236" y="29"/>
                  </a:lnTo>
                  <a:lnTo>
                    <a:pt x="208" y="0"/>
                  </a:lnTo>
                </a:path>
              </a:pathLst>
            </a:custGeom>
            <a:noFill/>
            <a:ln w="1588">
              <a:solidFill>
                <a:srgbClr val="000000"/>
              </a:solidFill>
              <a:prstDash val="solid"/>
              <a:round/>
              <a:headEnd/>
              <a:tailEnd/>
            </a:ln>
          </p:spPr>
          <p:txBody>
            <a:bodyPr/>
            <a:lstStyle/>
            <a:p>
              <a:endParaRPr lang="en-GB"/>
            </a:p>
          </p:txBody>
        </p:sp>
        <p:sp>
          <p:nvSpPr>
            <p:cNvPr id="19984" name="Freeform 528"/>
            <p:cNvSpPr>
              <a:spLocks/>
            </p:cNvSpPr>
            <p:nvPr/>
          </p:nvSpPr>
          <p:spPr bwMode="auto">
            <a:xfrm>
              <a:off x="2968" y="2571"/>
              <a:ext cx="119" cy="156"/>
            </a:xfrm>
            <a:custGeom>
              <a:avLst/>
              <a:gdLst/>
              <a:ahLst/>
              <a:cxnLst>
                <a:cxn ang="0">
                  <a:pos x="0" y="0"/>
                </a:cxn>
                <a:cxn ang="0">
                  <a:pos x="30" y="0"/>
                </a:cxn>
                <a:cxn ang="0">
                  <a:pos x="59" y="28"/>
                </a:cxn>
                <a:cxn ang="0">
                  <a:pos x="59" y="57"/>
                </a:cxn>
                <a:cxn ang="0">
                  <a:pos x="90" y="87"/>
                </a:cxn>
                <a:cxn ang="0">
                  <a:pos x="148" y="87"/>
                </a:cxn>
                <a:cxn ang="0">
                  <a:pos x="179" y="118"/>
                </a:cxn>
                <a:cxn ang="0">
                  <a:pos x="236" y="118"/>
                </a:cxn>
                <a:cxn ang="0">
                  <a:pos x="236" y="87"/>
                </a:cxn>
                <a:cxn ang="0">
                  <a:pos x="266" y="87"/>
                </a:cxn>
                <a:cxn ang="0">
                  <a:pos x="266" y="118"/>
                </a:cxn>
                <a:cxn ang="0">
                  <a:pos x="297" y="118"/>
                </a:cxn>
                <a:cxn ang="0">
                  <a:pos x="327" y="146"/>
                </a:cxn>
                <a:cxn ang="0">
                  <a:pos x="473" y="146"/>
                </a:cxn>
                <a:cxn ang="0">
                  <a:pos x="473" y="176"/>
                </a:cxn>
                <a:cxn ang="0">
                  <a:pos x="355" y="294"/>
                </a:cxn>
                <a:cxn ang="0">
                  <a:pos x="355" y="355"/>
                </a:cxn>
                <a:cxn ang="0">
                  <a:pos x="327" y="382"/>
                </a:cxn>
                <a:cxn ang="0">
                  <a:pos x="327" y="413"/>
                </a:cxn>
                <a:cxn ang="0">
                  <a:pos x="297" y="443"/>
                </a:cxn>
                <a:cxn ang="0">
                  <a:pos x="297" y="473"/>
                </a:cxn>
                <a:cxn ang="0">
                  <a:pos x="327" y="473"/>
                </a:cxn>
                <a:cxn ang="0">
                  <a:pos x="297" y="502"/>
                </a:cxn>
                <a:cxn ang="0">
                  <a:pos x="297" y="561"/>
                </a:cxn>
                <a:cxn ang="0">
                  <a:pos x="266" y="591"/>
                </a:cxn>
                <a:cxn ang="0">
                  <a:pos x="297" y="620"/>
                </a:cxn>
              </a:cxnLst>
              <a:rect l="0" t="0" r="r" b="b"/>
              <a:pathLst>
                <a:path w="473" h="620">
                  <a:moveTo>
                    <a:pt x="0" y="0"/>
                  </a:moveTo>
                  <a:lnTo>
                    <a:pt x="30" y="0"/>
                  </a:lnTo>
                  <a:lnTo>
                    <a:pt x="59" y="28"/>
                  </a:lnTo>
                  <a:lnTo>
                    <a:pt x="59" y="57"/>
                  </a:lnTo>
                  <a:lnTo>
                    <a:pt x="90" y="87"/>
                  </a:lnTo>
                  <a:lnTo>
                    <a:pt x="148" y="87"/>
                  </a:lnTo>
                  <a:lnTo>
                    <a:pt x="179" y="118"/>
                  </a:lnTo>
                  <a:lnTo>
                    <a:pt x="236" y="118"/>
                  </a:lnTo>
                  <a:lnTo>
                    <a:pt x="236" y="87"/>
                  </a:lnTo>
                  <a:lnTo>
                    <a:pt x="266" y="87"/>
                  </a:lnTo>
                  <a:lnTo>
                    <a:pt x="266" y="118"/>
                  </a:lnTo>
                  <a:lnTo>
                    <a:pt x="297" y="118"/>
                  </a:lnTo>
                  <a:lnTo>
                    <a:pt x="327" y="146"/>
                  </a:lnTo>
                  <a:lnTo>
                    <a:pt x="473" y="146"/>
                  </a:lnTo>
                  <a:lnTo>
                    <a:pt x="473" y="176"/>
                  </a:lnTo>
                  <a:lnTo>
                    <a:pt x="355" y="294"/>
                  </a:lnTo>
                  <a:lnTo>
                    <a:pt x="355" y="355"/>
                  </a:lnTo>
                  <a:lnTo>
                    <a:pt x="327" y="382"/>
                  </a:lnTo>
                  <a:lnTo>
                    <a:pt x="327" y="413"/>
                  </a:lnTo>
                  <a:lnTo>
                    <a:pt x="297" y="443"/>
                  </a:lnTo>
                  <a:lnTo>
                    <a:pt x="297" y="473"/>
                  </a:lnTo>
                  <a:lnTo>
                    <a:pt x="327" y="473"/>
                  </a:lnTo>
                  <a:lnTo>
                    <a:pt x="297" y="502"/>
                  </a:lnTo>
                  <a:lnTo>
                    <a:pt x="297" y="561"/>
                  </a:lnTo>
                  <a:lnTo>
                    <a:pt x="266" y="591"/>
                  </a:lnTo>
                  <a:lnTo>
                    <a:pt x="297" y="620"/>
                  </a:lnTo>
                </a:path>
              </a:pathLst>
            </a:custGeom>
            <a:noFill/>
            <a:ln w="1588">
              <a:solidFill>
                <a:srgbClr val="000000"/>
              </a:solidFill>
              <a:prstDash val="solid"/>
              <a:round/>
              <a:headEnd/>
              <a:tailEnd/>
            </a:ln>
          </p:spPr>
          <p:txBody>
            <a:bodyPr/>
            <a:lstStyle/>
            <a:p>
              <a:endParaRPr lang="en-GB"/>
            </a:p>
          </p:txBody>
        </p:sp>
        <p:sp>
          <p:nvSpPr>
            <p:cNvPr id="19985" name="Freeform 529"/>
            <p:cNvSpPr>
              <a:spLocks/>
            </p:cNvSpPr>
            <p:nvPr/>
          </p:nvSpPr>
          <p:spPr bwMode="auto">
            <a:xfrm>
              <a:off x="3043" y="2712"/>
              <a:ext cx="133" cy="22"/>
            </a:xfrm>
            <a:custGeom>
              <a:avLst/>
              <a:gdLst/>
              <a:ahLst/>
              <a:cxnLst>
                <a:cxn ang="0">
                  <a:pos x="533" y="89"/>
                </a:cxn>
                <a:cxn ang="0">
                  <a:pos x="533" y="59"/>
                </a:cxn>
                <a:cxn ang="0">
                  <a:pos x="474" y="59"/>
                </a:cxn>
                <a:cxn ang="0">
                  <a:pos x="474" y="30"/>
                </a:cxn>
                <a:cxn ang="0">
                  <a:pos x="296" y="30"/>
                </a:cxn>
                <a:cxn ang="0">
                  <a:pos x="296" y="0"/>
                </a:cxn>
                <a:cxn ang="0">
                  <a:pos x="237" y="0"/>
                </a:cxn>
                <a:cxn ang="0">
                  <a:pos x="237" y="30"/>
                </a:cxn>
                <a:cxn ang="0">
                  <a:pos x="267" y="30"/>
                </a:cxn>
                <a:cxn ang="0">
                  <a:pos x="267" y="59"/>
                </a:cxn>
                <a:cxn ang="0">
                  <a:pos x="0" y="59"/>
                </a:cxn>
              </a:cxnLst>
              <a:rect l="0" t="0" r="r" b="b"/>
              <a:pathLst>
                <a:path w="533" h="89">
                  <a:moveTo>
                    <a:pt x="533" y="89"/>
                  </a:moveTo>
                  <a:lnTo>
                    <a:pt x="533" y="59"/>
                  </a:lnTo>
                  <a:lnTo>
                    <a:pt x="474" y="59"/>
                  </a:lnTo>
                  <a:lnTo>
                    <a:pt x="474" y="30"/>
                  </a:lnTo>
                  <a:lnTo>
                    <a:pt x="296" y="30"/>
                  </a:lnTo>
                  <a:lnTo>
                    <a:pt x="296" y="0"/>
                  </a:lnTo>
                  <a:lnTo>
                    <a:pt x="237" y="0"/>
                  </a:lnTo>
                  <a:lnTo>
                    <a:pt x="237" y="30"/>
                  </a:lnTo>
                  <a:lnTo>
                    <a:pt x="267" y="30"/>
                  </a:lnTo>
                  <a:lnTo>
                    <a:pt x="267" y="59"/>
                  </a:lnTo>
                  <a:lnTo>
                    <a:pt x="0" y="59"/>
                  </a:lnTo>
                </a:path>
              </a:pathLst>
            </a:custGeom>
            <a:noFill/>
            <a:ln w="1588">
              <a:solidFill>
                <a:srgbClr val="000000"/>
              </a:solidFill>
              <a:prstDash val="solid"/>
              <a:round/>
              <a:headEnd/>
              <a:tailEnd/>
            </a:ln>
          </p:spPr>
          <p:txBody>
            <a:bodyPr/>
            <a:lstStyle/>
            <a:p>
              <a:endParaRPr lang="en-GB"/>
            </a:p>
          </p:txBody>
        </p:sp>
        <p:sp>
          <p:nvSpPr>
            <p:cNvPr id="19986" name="Freeform 530"/>
            <p:cNvSpPr>
              <a:spLocks/>
            </p:cNvSpPr>
            <p:nvPr/>
          </p:nvSpPr>
          <p:spPr bwMode="auto">
            <a:xfrm>
              <a:off x="3176" y="2734"/>
              <a:ext cx="7" cy="22"/>
            </a:xfrm>
            <a:custGeom>
              <a:avLst/>
              <a:gdLst/>
              <a:ahLst/>
              <a:cxnLst>
                <a:cxn ang="0">
                  <a:pos x="0" y="88"/>
                </a:cxn>
                <a:cxn ang="0">
                  <a:pos x="0" y="30"/>
                </a:cxn>
                <a:cxn ang="0">
                  <a:pos x="30" y="30"/>
                </a:cxn>
                <a:cxn ang="0">
                  <a:pos x="0" y="0"/>
                </a:cxn>
              </a:cxnLst>
              <a:rect l="0" t="0" r="r" b="b"/>
              <a:pathLst>
                <a:path w="30" h="88">
                  <a:moveTo>
                    <a:pt x="0" y="88"/>
                  </a:moveTo>
                  <a:lnTo>
                    <a:pt x="0" y="30"/>
                  </a:lnTo>
                  <a:lnTo>
                    <a:pt x="30" y="30"/>
                  </a:lnTo>
                  <a:lnTo>
                    <a:pt x="0" y="0"/>
                  </a:lnTo>
                </a:path>
              </a:pathLst>
            </a:custGeom>
            <a:noFill/>
            <a:ln w="1588">
              <a:solidFill>
                <a:srgbClr val="000000"/>
              </a:solidFill>
              <a:prstDash val="solid"/>
              <a:round/>
              <a:headEnd/>
              <a:tailEnd/>
            </a:ln>
          </p:spPr>
          <p:txBody>
            <a:bodyPr/>
            <a:lstStyle/>
            <a:p>
              <a:endParaRPr lang="en-GB"/>
            </a:p>
          </p:txBody>
        </p:sp>
        <p:sp>
          <p:nvSpPr>
            <p:cNvPr id="19987" name="Freeform 531"/>
            <p:cNvSpPr>
              <a:spLocks/>
            </p:cNvSpPr>
            <p:nvPr/>
          </p:nvSpPr>
          <p:spPr bwMode="auto">
            <a:xfrm>
              <a:off x="2931" y="2564"/>
              <a:ext cx="37" cy="7"/>
            </a:xfrm>
            <a:custGeom>
              <a:avLst/>
              <a:gdLst/>
              <a:ahLst/>
              <a:cxnLst>
                <a:cxn ang="0">
                  <a:pos x="0" y="0"/>
                </a:cxn>
                <a:cxn ang="0">
                  <a:pos x="29" y="31"/>
                </a:cxn>
                <a:cxn ang="0">
                  <a:pos x="59" y="31"/>
                </a:cxn>
                <a:cxn ang="0">
                  <a:pos x="89" y="0"/>
                </a:cxn>
                <a:cxn ang="0">
                  <a:pos x="120" y="0"/>
                </a:cxn>
                <a:cxn ang="0">
                  <a:pos x="148" y="31"/>
                </a:cxn>
              </a:cxnLst>
              <a:rect l="0" t="0" r="r" b="b"/>
              <a:pathLst>
                <a:path w="148" h="31">
                  <a:moveTo>
                    <a:pt x="0" y="0"/>
                  </a:moveTo>
                  <a:lnTo>
                    <a:pt x="29" y="31"/>
                  </a:lnTo>
                  <a:lnTo>
                    <a:pt x="59" y="31"/>
                  </a:lnTo>
                  <a:lnTo>
                    <a:pt x="89" y="0"/>
                  </a:lnTo>
                  <a:lnTo>
                    <a:pt x="120" y="0"/>
                  </a:lnTo>
                  <a:lnTo>
                    <a:pt x="148" y="31"/>
                  </a:lnTo>
                </a:path>
              </a:pathLst>
            </a:custGeom>
            <a:noFill/>
            <a:ln w="1588">
              <a:solidFill>
                <a:srgbClr val="000000"/>
              </a:solidFill>
              <a:prstDash val="solid"/>
              <a:round/>
              <a:headEnd/>
              <a:tailEnd/>
            </a:ln>
          </p:spPr>
          <p:txBody>
            <a:bodyPr/>
            <a:lstStyle/>
            <a:p>
              <a:endParaRPr lang="en-GB"/>
            </a:p>
          </p:txBody>
        </p:sp>
        <p:sp>
          <p:nvSpPr>
            <p:cNvPr id="19988" name="Freeform 532"/>
            <p:cNvSpPr>
              <a:spLocks/>
            </p:cNvSpPr>
            <p:nvPr/>
          </p:nvSpPr>
          <p:spPr bwMode="auto">
            <a:xfrm>
              <a:off x="2953" y="2512"/>
              <a:ext cx="23" cy="59"/>
            </a:xfrm>
            <a:custGeom>
              <a:avLst/>
              <a:gdLst/>
              <a:ahLst/>
              <a:cxnLst>
                <a:cxn ang="0">
                  <a:pos x="0" y="0"/>
                </a:cxn>
                <a:cxn ang="0">
                  <a:pos x="0" y="59"/>
                </a:cxn>
                <a:cxn ang="0">
                  <a:pos x="31" y="89"/>
                </a:cxn>
                <a:cxn ang="0">
                  <a:pos x="31" y="119"/>
                </a:cxn>
                <a:cxn ang="0">
                  <a:pos x="59" y="119"/>
                </a:cxn>
                <a:cxn ang="0">
                  <a:pos x="89" y="147"/>
                </a:cxn>
                <a:cxn ang="0">
                  <a:pos x="59" y="177"/>
                </a:cxn>
                <a:cxn ang="0">
                  <a:pos x="59" y="238"/>
                </a:cxn>
              </a:cxnLst>
              <a:rect l="0" t="0" r="r" b="b"/>
              <a:pathLst>
                <a:path w="89" h="238">
                  <a:moveTo>
                    <a:pt x="0" y="0"/>
                  </a:moveTo>
                  <a:lnTo>
                    <a:pt x="0" y="59"/>
                  </a:lnTo>
                  <a:lnTo>
                    <a:pt x="31" y="89"/>
                  </a:lnTo>
                  <a:lnTo>
                    <a:pt x="31" y="119"/>
                  </a:lnTo>
                  <a:lnTo>
                    <a:pt x="59" y="119"/>
                  </a:lnTo>
                  <a:lnTo>
                    <a:pt x="89" y="147"/>
                  </a:lnTo>
                  <a:lnTo>
                    <a:pt x="59" y="177"/>
                  </a:lnTo>
                  <a:lnTo>
                    <a:pt x="59" y="238"/>
                  </a:lnTo>
                </a:path>
              </a:pathLst>
            </a:custGeom>
            <a:noFill/>
            <a:ln w="1588">
              <a:solidFill>
                <a:srgbClr val="000000"/>
              </a:solidFill>
              <a:prstDash val="solid"/>
              <a:round/>
              <a:headEnd/>
              <a:tailEnd/>
            </a:ln>
          </p:spPr>
          <p:txBody>
            <a:bodyPr/>
            <a:lstStyle/>
            <a:p>
              <a:endParaRPr lang="en-GB"/>
            </a:p>
          </p:txBody>
        </p:sp>
        <p:sp>
          <p:nvSpPr>
            <p:cNvPr id="19989" name="Freeform 533"/>
            <p:cNvSpPr>
              <a:spLocks/>
            </p:cNvSpPr>
            <p:nvPr/>
          </p:nvSpPr>
          <p:spPr bwMode="auto">
            <a:xfrm>
              <a:off x="2931" y="2727"/>
              <a:ext cx="112" cy="140"/>
            </a:xfrm>
            <a:custGeom>
              <a:avLst/>
              <a:gdLst/>
              <a:ahLst/>
              <a:cxnLst>
                <a:cxn ang="0">
                  <a:pos x="445" y="0"/>
                </a:cxn>
                <a:cxn ang="0">
                  <a:pos x="414" y="30"/>
                </a:cxn>
                <a:cxn ang="0">
                  <a:pos x="414" y="60"/>
                </a:cxn>
                <a:cxn ang="0">
                  <a:pos x="357" y="60"/>
                </a:cxn>
                <a:cxn ang="0">
                  <a:pos x="327" y="30"/>
                </a:cxn>
                <a:cxn ang="0">
                  <a:pos x="296" y="30"/>
                </a:cxn>
                <a:cxn ang="0">
                  <a:pos x="296" y="60"/>
                </a:cxn>
                <a:cxn ang="0">
                  <a:pos x="266" y="90"/>
                </a:cxn>
                <a:cxn ang="0">
                  <a:pos x="296" y="90"/>
                </a:cxn>
                <a:cxn ang="0">
                  <a:pos x="148" y="237"/>
                </a:cxn>
                <a:cxn ang="0">
                  <a:pos x="148" y="266"/>
                </a:cxn>
                <a:cxn ang="0">
                  <a:pos x="29" y="385"/>
                </a:cxn>
                <a:cxn ang="0">
                  <a:pos x="59" y="385"/>
                </a:cxn>
                <a:cxn ang="0">
                  <a:pos x="59" y="415"/>
                </a:cxn>
                <a:cxn ang="0">
                  <a:pos x="0" y="473"/>
                </a:cxn>
                <a:cxn ang="0">
                  <a:pos x="59" y="473"/>
                </a:cxn>
                <a:cxn ang="0">
                  <a:pos x="89" y="446"/>
                </a:cxn>
                <a:cxn ang="0">
                  <a:pos x="89" y="415"/>
                </a:cxn>
                <a:cxn ang="0">
                  <a:pos x="120" y="385"/>
                </a:cxn>
                <a:cxn ang="0">
                  <a:pos x="238" y="385"/>
                </a:cxn>
                <a:cxn ang="0">
                  <a:pos x="238" y="473"/>
                </a:cxn>
                <a:cxn ang="0">
                  <a:pos x="266" y="503"/>
                </a:cxn>
                <a:cxn ang="0">
                  <a:pos x="266" y="534"/>
                </a:cxn>
                <a:cxn ang="0">
                  <a:pos x="296" y="564"/>
                </a:cxn>
              </a:cxnLst>
              <a:rect l="0" t="0" r="r" b="b"/>
              <a:pathLst>
                <a:path w="445" h="564">
                  <a:moveTo>
                    <a:pt x="445" y="0"/>
                  </a:moveTo>
                  <a:lnTo>
                    <a:pt x="414" y="30"/>
                  </a:lnTo>
                  <a:lnTo>
                    <a:pt x="414" y="60"/>
                  </a:lnTo>
                  <a:lnTo>
                    <a:pt x="357" y="60"/>
                  </a:lnTo>
                  <a:lnTo>
                    <a:pt x="327" y="30"/>
                  </a:lnTo>
                  <a:lnTo>
                    <a:pt x="296" y="30"/>
                  </a:lnTo>
                  <a:lnTo>
                    <a:pt x="296" y="60"/>
                  </a:lnTo>
                  <a:lnTo>
                    <a:pt x="266" y="90"/>
                  </a:lnTo>
                  <a:lnTo>
                    <a:pt x="296" y="90"/>
                  </a:lnTo>
                  <a:lnTo>
                    <a:pt x="148" y="237"/>
                  </a:lnTo>
                  <a:lnTo>
                    <a:pt x="148" y="266"/>
                  </a:lnTo>
                  <a:lnTo>
                    <a:pt x="29" y="385"/>
                  </a:lnTo>
                  <a:lnTo>
                    <a:pt x="59" y="385"/>
                  </a:lnTo>
                  <a:lnTo>
                    <a:pt x="59" y="415"/>
                  </a:lnTo>
                  <a:lnTo>
                    <a:pt x="0" y="473"/>
                  </a:lnTo>
                  <a:lnTo>
                    <a:pt x="59" y="473"/>
                  </a:lnTo>
                  <a:lnTo>
                    <a:pt x="89" y="446"/>
                  </a:lnTo>
                  <a:lnTo>
                    <a:pt x="89" y="415"/>
                  </a:lnTo>
                  <a:lnTo>
                    <a:pt x="120" y="385"/>
                  </a:lnTo>
                  <a:lnTo>
                    <a:pt x="238" y="385"/>
                  </a:lnTo>
                  <a:lnTo>
                    <a:pt x="238" y="473"/>
                  </a:lnTo>
                  <a:lnTo>
                    <a:pt x="266" y="503"/>
                  </a:lnTo>
                  <a:lnTo>
                    <a:pt x="266" y="534"/>
                  </a:lnTo>
                  <a:lnTo>
                    <a:pt x="296" y="564"/>
                  </a:lnTo>
                </a:path>
              </a:pathLst>
            </a:custGeom>
            <a:noFill/>
            <a:ln w="1588">
              <a:solidFill>
                <a:srgbClr val="000000"/>
              </a:solidFill>
              <a:prstDash val="solid"/>
              <a:round/>
              <a:headEnd/>
              <a:tailEnd/>
            </a:ln>
          </p:spPr>
          <p:txBody>
            <a:bodyPr/>
            <a:lstStyle/>
            <a:p>
              <a:endParaRPr lang="en-GB"/>
            </a:p>
          </p:txBody>
        </p:sp>
        <p:sp>
          <p:nvSpPr>
            <p:cNvPr id="19990" name="Freeform 534"/>
            <p:cNvSpPr>
              <a:spLocks/>
            </p:cNvSpPr>
            <p:nvPr/>
          </p:nvSpPr>
          <p:spPr bwMode="auto">
            <a:xfrm>
              <a:off x="3005" y="2786"/>
              <a:ext cx="230" cy="88"/>
            </a:xfrm>
            <a:custGeom>
              <a:avLst/>
              <a:gdLst/>
              <a:ahLst/>
              <a:cxnLst>
                <a:cxn ang="0">
                  <a:pos x="0" y="327"/>
                </a:cxn>
                <a:cxn ang="0">
                  <a:pos x="118" y="327"/>
                </a:cxn>
                <a:cxn ang="0">
                  <a:pos x="149" y="297"/>
                </a:cxn>
                <a:cxn ang="0">
                  <a:pos x="179" y="297"/>
                </a:cxn>
                <a:cxn ang="0">
                  <a:pos x="207" y="327"/>
                </a:cxn>
                <a:cxn ang="0">
                  <a:pos x="298" y="236"/>
                </a:cxn>
                <a:cxn ang="0">
                  <a:pos x="298" y="209"/>
                </a:cxn>
                <a:cxn ang="0">
                  <a:pos x="356" y="148"/>
                </a:cxn>
                <a:cxn ang="0">
                  <a:pos x="386" y="178"/>
                </a:cxn>
                <a:cxn ang="0">
                  <a:pos x="386" y="209"/>
                </a:cxn>
                <a:cxn ang="0">
                  <a:pos x="445" y="266"/>
                </a:cxn>
                <a:cxn ang="0">
                  <a:pos x="475" y="266"/>
                </a:cxn>
                <a:cxn ang="0">
                  <a:pos x="475" y="297"/>
                </a:cxn>
                <a:cxn ang="0">
                  <a:pos x="505" y="327"/>
                </a:cxn>
                <a:cxn ang="0">
                  <a:pos x="505" y="355"/>
                </a:cxn>
                <a:cxn ang="0">
                  <a:pos x="534" y="355"/>
                </a:cxn>
                <a:cxn ang="0">
                  <a:pos x="534" y="297"/>
                </a:cxn>
                <a:cxn ang="0">
                  <a:pos x="563" y="266"/>
                </a:cxn>
                <a:cxn ang="0">
                  <a:pos x="563" y="236"/>
                </a:cxn>
                <a:cxn ang="0">
                  <a:pos x="593" y="209"/>
                </a:cxn>
                <a:cxn ang="0">
                  <a:pos x="593" y="118"/>
                </a:cxn>
                <a:cxn ang="0">
                  <a:pos x="653" y="118"/>
                </a:cxn>
                <a:cxn ang="0">
                  <a:pos x="653" y="178"/>
                </a:cxn>
                <a:cxn ang="0">
                  <a:pos x="682" y="209"/>
                </a:cxn>
                <a:cxn ang="0">
                  <a:pos x="712" y="178"/>
                </a:cxn>
                <a:cxn ang="0">
                  <a:pos x="772" y="178"/>
                </a:cxn>
                <a:cxn ang="0">
                  <a:pos x="800" y="209"/>
                </a:cxn>
                <a:cxn ang="0">
                  <a:pos x="830" y="209"/>
                </a:cxn>
                <a:cxn ang="0">
                  <a:pos x="830" y="148"/>
                </a:cxn>
                <a:cxn ang="0">
                  <a:pos x="800" y="148"/>
                </a:cxn>
                <a:cxn ang="0">
                  <a:pos x="800" y="118"/>
                </a:cxn>
                <a:cxn ang="0">
                  <a:pos x="830" y="90"/>
                </a:cxn>
                <a:cxn ang="0">
                  <a:pos x="860" y="90"/>
                </a:cxn>
                <a:cxn ang="0">
                  <a:pos x="891" y="118"/>
                </a:cxn>
                <a:cxn ang="0">
                  <a:pos x="919" y="118"/>
                </a:cxn>
                <a:cxn ang="0">
                  <a:pos x="919" y="0"/>
                </a:cxn>
              </a:cxnLst>
              <a:rect l="0" t="0" r="r" b="b"/>
              <a:pathLst>
                <a:path w="919" h="355">
                  <a:moveTo>
                    <a:pt x="0" y="327"/>
                  </a:moveTo>
                  <a:lnTo>
                    <a:pt x="118" y="327"/>
                  </a:lnTo>
                  <a:lnTo>
                    <a:pt x="149" y="297"/>
                  </a:lnTo>
                  <a:lnTo>
                    <a:pt x="179" y="297"/>
                  </a:lnTo>
                  <a:lnTo>
                    <a:pt x="207" y="327"/>
                  </a:lnTo>
                  <a:lnTo>
                    <a:pt x="298" y="236"/>
                  </a:lnTo>
                  <a:lnTo>
                    <a:pt x="298" y="209"/>
                  </a:lnTo>
                  <a:lnTo>
                    <a:pt x="356" y="148"/>
                  </a:lnTo>
                  <a:lnTo>
                    <a:pt x="386" y="178"/>
                  </a:lnTo>
                  <a:lnTo>
                    <a:pt x="386" y="209"/>
                  </a:lnTo>
                  <a:lnTo>
                    <a:pt x="445" y="266"/>
                  </a:lnTo>
                  <a:lnTo>
                    <a:pt x="475" y="266"/>
                  </a:lnTo>
                  <a:lnTo>
                    <a:pt x="475" y="297"/>
                  </a:lnTo>
                  <a:lnTo>
                    <a:pt x="505" y="327"/>
                  </a:lnTo>
                  <a:lnTo>
                    <a:pt x="505" y="355"/>
                  </a:lnTo>
                  <a:lnTo>
                    <a:pt x="534" y="355"/>
                  </a:lnTo>
                  <a:lnTo>
                    <a:pt x="534" y="297"/>
                  </a:lnTo>
                  <a:lnTo>
                    <a:pt x="563" y="266"/>
                  </a:lnTo>
                  <a:lnTo>
                    <a:pt x="563" y="236"/>
                  </a:lnTo>
                  <a:lnTo>
                    <a:pt x="593" y="209"/>
                  </a:lnTo>
                  <a:lnTo>
                    <a:pt x="593" y="118"/>
                  </a:lnTo>
                  <a:lnTo>
                    <a:pt x="653" y="118"/>
                  </a:lnTo>
                  <a:lnTo>
                    <a:pt x="653" y="178"/>
                  </a:lnTo>
                  <a:lnTo>
                    <a:pt x="682" y="209"/>
                  </a:lnTo>
                  <a:lnTo>
                    <a:pt x="712" y="178"/>
                  </a:lnTo>
                  <a:lnTo>
                    <a:pt x="772" y="178"/>
                  </a:lnTo>
                  <a:lnTo>
                    <a:pt x="800" y="209"/>
                  </a:lnTo>
                  <a:lnTo>
                    <a:pt x="830" y="209"/>
                  </a:lnTo>
                  <a:lnTo>
                    <a:pt x="830" y="148"/>
                  </a:lnTo>
                  <a:lnTo>
                    <a:pt x="800" y="148"/>
                  </a:lnTo>
                  <a:lnTo>
                    <a:pt x="800" y="118"/>
                  </a:lnTo>
                  <a:lnTo>
                    <a:pt x="830" y="90"/>
                  </a:lnTo>
                  <a:lnTo>
                    <a:pt x="860" y="90"/>
                  </a:lnTo>
                  <a:lnTo>
                    <a:pt x="891" y="118"/>
                  </a:lnTo>
                  <a:lnTo>
                    <a:pt x="919" y="118"/>
                  </a:lnTo>
                  <a:lnTo>
                    <a:pt x="919" y="0"/>
                  </a:lnTo>
                </a:path>
              </a:pathLst>
            </a:custGeom>
            <a:noFill/>
            <a:ln w="1588">
              <a:solidFill>
                <a:srgbClr val="000000"/>
              </a:solidFill>
              <a:prstDash val="solid"/>
              <a:round/>
              <a:headEnd/>
              <a:tailEnd/>
            </a:ln>
          </p:spPr>
          <p:txBody>
            <a:bodyPr/>
            <a:lstStyle/>
            <a:p>
              <a:endParaRPr lang="en-GB"/>
            </a:p>
          </p:txBody>
        </p:sp>
        <p:sp>
          <p:nvSpPr>
            <p:cNvPr id="19991" name="Freeform 535"/>
            <p:cNvSpPr>
              <a:spLocks/>
            </p:cNvSpPr>
            <p:nvPr/>
          </p:nvSpPr>
          <p:spPr bwMode="auto">
            <a:xfrm>
              <a:off x="2976" y="2867"/>
              <a:ext cx="74" cy="178"/>
            </a:xfrm>
            <a:custGeom>
              <a:avLst/>
              <a:gdLst/>
              <a:ahLst/>
              <a:cxnLst>
                <a:cxn ang="0">
                  <a:pos x="236" y="711"/>
                </a:cxn>
                <a:cxn ang="0">
                  <a:pos x="236" y="680"/>
                </a:cxn>
                <a:cxn ang="0">
                  <a:pos x="297" y="620"/>
                </a:cxn>
                <a:cxn ang="0">
                  <a:pos x="267" y="591"/>
                </a:cxn>
                <a:cxn ang="0">
                  <a:pos x="179" y="591"/>
                </a:cxn>
                <a:cxn ang="0">
                  <a:pos x="149" y="561"/>
                </a:cxn>
                <a:cxn ang="0">
                  <a:pos x="118" y="561"/>
                </a:cxn>
                <a:cxn ang="0">
                  <a:pos x="60" y="502"/>
                </a:cxn>
                <a:cxn ang="0">
                  <a:pos x="60" y="473"/>
                </a:cxn>
                <a:cxn ang="0">
                  <a:pos x="88" y="443"/>
                </a:cxn>
                <a:cxn ang="0">
                  <a:pos x="88" y="413"/>
                </a:cxn>
                <a:cxn ang="0">
                  <a:pos x="118" y="413"/>
                </a:cxn>
                <a:cxn ang="0">
                  <a:pos x="118" y="383"/>
                </a:cxn>
                <a:cxn ang="0">
                  <a:pos x="88" y="355"/>
                </a:cxn>
                <a:cxn ang="0">
                  <a:pos x="29" y="325"/>
                </a:cxn>
                <a:cxn ang="0">
                  <a:pos x="29" y="295"/>
                </a:cxn>
                <a:cxn ang="0">
                  <a:pos x="0" y="265"/>
                </a:cxn>
                <a:cxn ang="0">
                  <a:pos x="29" y="265"/>
                </a:cxn>
                <a:cxn ang="0">
                  <a:pos x="29" y="236"/>
                </a:cxn>
                <a:cxn ang="0">
                  <a:pos x="88" y="265"/>
                </a:cxn>
                <a:cxn ang="0">
                  <a:pos x="88" y="236"/>
                </a:cxn>
                <a:cxn ang="0">
                  <a:pos x="118" y="236"/>
                </a:cxn>
                <a:cxn ang="0">
                  <a:pos x="149" y="207"/>
                </a:cxn>
                <a:cxn ang="0">
                  <a:pos x="149" y="177"/>
                </a:cxn>
                <a:cxn ang="0">
                  <a:pos x="88" y="118"/>
                </a:cxn>
                <a:cxn ang="0">
                  <a:pos x="88" y="58"/>
                </a:cxn>
                <a:cxn ang="0">
                  <a:pos x="60" y="28"/>
                </a:cxn>
                <a:cxn ang="0">
                  <a:pos x="88" y="28"/>
                </a:cxn>
                <a:cxn ang="0">
                  <a:pos x="118" y="0"/>
                </a:cxn>
              </a:cxnLst>
              <a:rect l="0" t="0" r="r" b="b"/>
              <a:pathLst>
                <a:path w="297" h="711">
                  <a:moveTo>
                    <a:pt x="236" y="711"/>
                  </a:moveTo>
                  <a:lnTo>
                    <a:pt x="236" y="680"/>
                  </a:lnTo>
                  <a:lnTo>
                    <a:pt x="297" y="620"/>
                  </a:lnTo>
                  <a:lnTo>
                    <a:pt x="267" y="591"/>
                  </a:lnTo>
                  <a:lnTo>
                    <a:pt x="179" y="591"/>
                  </a:lnTo>
                  <a:lnTo>
                    <a:pt x="149" y="561"/>
                  </a:lnTo>
                  <a:lnTo>
                    <a:pt x="118" y="561"/>
                  </a:lnTo>
                  <a:lnTo>
                    <a:pt x="60" y="502"/>
                  </a:lnTo>
                  <a:lnTo>
                    <a:pt x="60" y="473"/>
                  </a:lnTo>
                  <a:lnTo>
                    <a:pt x="88" y="443"/>
                  </a:lnTo>
                  <a:lnTo>
                    <a:pt x="88" y="413"/>
                  </a:lnTo>
                  <a:lnTo>
                    <a:pt x="118" y="413"/>
                  </a:lnTo>
                  <a:lnTo>
                    <a:pt x="118" y="383"/>
                  </a:lnTo>
                  <a:lnTo>
                    <a:pt x="88" y="355"/>
                  </a:lnTo>
                  <a:lnTo>
                    <a:pt x="29" y="325"/>
                  </a:lnTo>
                  <a:lnTo>
                    <a:pt x="29" y="295"/>
                  </a:lnTo>
                  <a:lnTo>
                    <a:pt x="0" y="265"/>
                  </a:lnTo>
                  <a:lnTo>
                    <a:pt x="29" y="265"/>
                  </a:lnTo>
                  <a:lnTo>
                    <a:pt x="29" y="236"/>
                  </a:lnTo>
                  <a:lnTo>
                    <a:pt x="88" y="265"/>
                  </a:lnTo>
                  <a:lnTo>
                    <a:pt x="88" y="236"/>
                  </a:lnTo>
                  <a:lnTo>
                    <a:pt x="118" y="236"/>
                  </a:lnTo>
                  <a:lnTo>
                    <a:pt x="149" y="207"/>
                  </a:lnTo>
                  <a:lnTo>
                    <a:pt x="149" y="177"/>
                  </a:lnTo>
                  <a:lnTo>
                    <a:pt x="88" y="118"/>
                  </a:lnTo>
                  <a:lnTo>
                    <a:pt x="88" y="58"/>
                  </a:lnTo>
                  <a:lnTo>
                    <a:pt x="60" y="28"/>
                  </a:lnTo>
                  <a:lnTo>
                    <a:pt x="88" y="28"/>
                  </a:lnTo>
                  <a:lnTo>
                    <a:pt x="118" y="0"/>
                  </a:lnTo>
                </a:path>
              </a:pathLst>
            </a:custGeom>
            <a:noFill/>
            <a:ln w="1588">
              <a:solidFill>
                <a:srgbClr val="000000"/>
              </a:solidFill>
              <a:prstDash val="solid"/>
              <a:round/>
              <a:headEnd/>
              <a:tailEnd/>
            </a:ln>
          </p:spPr>
          <p:txBody>
            <a:bodyPr/>
            <a:lstStyle/>
            <a:p>
              <a:endParaRPr lang="en-GB"/>
            </a:p>
          </p:txBody>
        </p:sp>
        <p:sp>
          <p:nvSpPr>
            <p:cNvPr id="19992" name="Freeform 536"/>
            <p:cNvSpPr>
              <a:spLocks/>
            </p:cNvSpPr>
            <p:nvPr/>
          </p:nvSpPr>
          <p:spPr bwMode="auto">
            <a:xfrm>
              <a:off x="3176" y="2771"/>
              <a:ext cx="59" cy="15"/>
            </a:xfrm>
            <a:custGeom>
              <a:avLst/>
              <a:gdLst/>
              <a:ahLst/>
              <a:cxnLst>
                <a:cxn ang="0">
                  <a:pos x="237" y="59"/>
                </a:cxn>
                <a:cxn ang="0">
                  <a:pos x="237" y="30"/>
                </a:cxn>
                <a:cxn ang="0">
                  <a:pos x="178" y="30"/>
                </a:cxn>
                <a:cxn ang="0">
                  <a:pos x="148" y="59"/>
                </a:cxn>
                <a:cxn ang="0">
                  <a:pos x="118" y="59"/>
                </a:cxn>
                <a:cxn ang="0">
                  <a:pos x="90" y="30"/>
                </a:cxn>
                <a:cxn ang="0">
                  <a:pos x="90" y="0"/>
                </a:cxn>
                <a:cxn ang="0">
                  <a:pos x="0" y="0"/>
                </a:cxn>
              </a:cxnLst>
              <a:rect l="0" t="0" r="r" b="b"/>
              <a:pathLst>
                <a:path w="237" h="59">
                  <a:moveTo>
                    <a:pt x="237" y="59"/>
                  </a:moveTo>
                  <a:lnTo>
                    <a:pt x="237" y="30"/>
                  </a:lnTo>
                  <a:lnTo>
                    <a:pt x="178" y="30"/>
                  </a:lnTo>
                  <a:lnTo>
                    <a:pt x="148" y="59"/>
                  </a:lnTo>
                  <a:lnTo>
                    <a:pt x="118" y="59"/>
                  </a:lnTo>
                  <a:lnTo>
                    <a:pt x="90" y="30"/>
                  </a:lnTo>
                  <a:lnTo>
                    <a:pt x="90" y="0"/>
                  </a:lnTo>
                  <a:lnTo>
                    <a:pt x="0" y="0"/>
                  </a:lnTo>
                </a:path>
              </a:pathLst>
            </a:custGeom>
            <a:noFill/>
            <a:ln w="1588">
              <a:solidFill>
                <a:srgbClr val="000000"/>
              </a:solidFill>
              <a:prstDash val="solid"/>
              <a:round/>
              <a:headEnd/>
              <a:tailEnd/>
            </a:ln>
          </p:spPr>
          <p:txBody>
            <a:bodyPr/>
            <a:lstStyle/>
            <a:p>
              <a:endParaRPr lang="en-GB"/>
            </a:p>
          </p:txBody>
        </p:sp>
        <p:sp>
          <p:nvSpPr>
            <p:cNvPr id="19993" name="Line 537"/>
            <p:cNvSpPr>
              <a:spLocks noChangeShapeType="1"/>
            </p:cNvSpPr>
            <p:nvPr/>
          </p:nvSpPr>
          <p:spPr bwMode="auto">
            <a:xfrm flipV="1">
              <a:off x="3176" y="2756"/>
              <a:ext cx="1" cy="15"/>
            </a:xfrm>
            <a:prstGeom prst="line">
              <a:avLst/>
            </a:prstGeom>
            <a:noFill/>
            <a:ln w="1588">
              <a:solidFill>
                <a:srgbClr val="000000"/>
              </a:solidFill>
              <a:round/>
              <a:headEnd/>
              <a:tailEnd/>
            </a:ln>
          </p:spPr>
          <p:txBody>
            <a:bodyPr/>
            <a:lstStyle/>
            <a:p>
              <a:endParaRPr lang="en-GB"/>
            </a:p>
          </p:txBody>
        </p:sp>
        <p:sp>
          <p:nvSpPr>
            <p:cNvPr id="19994" name="Freeform 538"/>
            <p:cNvSpPr>
              <a:spLocks/>
            </p:cNvSpPr>
            <p:nvPr/>
          </p:nvSpPr>
          <p:spPr bwMode="auto">
            <a:xfrm>
              <a:off x="3168" y="2756"/>
              <a:ext cx="8" cy="15"/>
            </a:xfrm>
            <a:custGeom>
              <a:avLst/>
              <a:gdLst/>
              <a:ahLst/>
              <a:cxnLst>
                <a:cxn ang="0">
                  <a:pos x="29" y="60"/>
                </a:cxn>
                <a:cxn ang="0">
                  <a:pos x="0" y="60"/>
                </a:cxn>
                <a:cxn ang="0">
                  <a:pos x="0" y="30"/>
                </a:cxn>
                <a:cxn ang="0">
                  <a:pos x="29" y="0"/>
                </a:cxn>
              </a:cxnLst>
              <a:rect l="0" t="0" r="r" b="b"/>
              <a:pathLst>
                <a:path w="29" h="60">
                  <a:moveTo>
                    <a:pt x="29" y="60"/>
                  </a:moveTo>
                  <a:lnTo>
                    <a:pt x="0" y="60"/>
                  </a:lnTo>
                  <a:lnTo>
                    <a:pt x="0" y="30"/>
                  </a:lnTo>
                  <a:lnTo>
                    <a:pt x="29" y="0"/>
                  </a:lnTo>
                </a:path>
              </a:pathLst>
            </a:custGeom>
            <a:noFill/>
            <a:ln w="1588">
              <a:solidFill>
                <a:srgbClr val="000000"/>
              </a:solidFill>
              <a:prstDash val="solid"/>
              <a:round/>
              <a:headEnd/>
              <a:tailEnd/>
            </a:ln>
          </p:spPr>
          <p:txBody>
            <a:bodyPr/>
            <a:lstStyle/>
            <a:p>
              <a:endParaRPr lang="en-GB"/>
            </a:p>
          </p:txBody>
        </p:sp>
        <p:sp>
          <p:nvSpPr>
            <p:cNvPr id="19995" name="Freeform 539"/>
            <p:cNvSpPr>
              <a:spLocks/>
            </p:cNvSpPr>
            <p:nvPr/>
          </p:nvSpPr>
          <p:spPr bwMode="auto">
            <a:xfrm>
              <a:off x="2724" y="3067"/>
              <a:ext cx="141" cy="89"/>
            </a:xfrm>
            <a:custGeom>
              <a:avLst/>
              <a:gdLst/>
              <a:ahLst/>
              <a:cxnLst>
                <a:cxn ang="0">
                  <a:pos x="30" y="355"/>
                </a:cxn>
                <a:cxn ang="0">
                  <a:pos x="0" y="325"/>
                </a:cxn>
                <a:cxn ang="0">
                  <a:pos x="0" y="207"/>
                </a:cxn>
                <a:cxn ang="0">
                  <a:pos x="30" y="176"/>
                </a:cxn>
                <a:cxn ang="0">
                  <a:pos x="0" y="148"/>
                </a:cxn>
                <a:cxn ang="0">
                  <a:pos x="30" y="118"/>
                </a:cxn>
                <a:cxn ang="0">
                  <a:pos x="58" y="118"/>
                </a:cxn>
                <a:cxn ang="0">
                  <a:pos x="88" y="87"/>
                </a:cxn>
                <a:cxn ang="0">
                  <a:pos x="119" y="87"/>
                </a:cxn>
                <a:cxn ang="0">
                  <a:pos x="177" y="30"/>
                </a:cxn>
                <a:cxn ang="0">
                  <a:pos x="207" y="30"/>
                </a:cxn>
                <a:cxn ang="0">
                  <a:pos x="237" y="0"/>
                </a:cxn>
                <a:cxn ang="0">
                  <a:pos x="356" y="0"/>
                </a:cxn>
                <a:cxn ang="0">
                  <a:pos x="383" y="30"/>
                </a:cxn>
                <a:cxn ang="0">
                  <a:pos x="444" y="30"/>
                </a:cxn>
                <a:cxn ang="0">
                  <a:pos x="474" y="58"/>
                </a:cxn>
                <a:cxn ang="0">
                  <a:pos x="503" y="30"/>
                </a:cxn>
                <a:cxn ang="0">
                  <a:pos x="563" y="30"/>
                </a:cxn>
              </a:cxnLst>
              <a:rect l="0" t="0" r="r" b="b"/>
              <a:pathLst>
                <a:path w="563" h="355">
                  <a:moveTo>
                    <a:pt x="30" y="355"/>
                  </a:moveTo>
                  <a:lnTo>
                    <a:pt x="0" y="325"/>
                  </a:lnTo>
                  <a:lnTo>
                    <a:pt x="0" y="207"/>
                  </a:lnTo>
                  <a:lnTo>
                    <a:pt x="30" y="176"/>
                  </a:lnTo>
                  <a:lnTo>
                    <a:pt x="0" y="148"/>
                  </a:lnTo>
                  <a:lnTo>
                    <a:pt x="30" y="118"/>
                  </a:lnTo>
                  <a:lnTo>
                    <a:pt x="58" y="118"/>
                  </a:lnTo>
                  <a:lnTo>
                    <a:pt x="88" y="87"/>
                  </a:lnTo>
                  <a:lnTo>
                    <a:pt x="119" y="87"/>
                  </a:lnTo>
                  <a:lnTo>
                    <a:pt x="177" y="30"/>
                  </a:lnTo>
                  <a:lnTo>
                    <a:pt x="207" y="30"/>
                  </a:lnTo>
                  <a:lnTo>
                    <a:pt x="237" y="0"/>
                  </a:lnTo>
                  <a:lnTo>
                    <a:pt x="356" y="0"/>
                  </a:lnTo>
                  <a:lnTo>
                    <a:pt x="383" y="30"/>
                  </a:lnTo>
                  <a:lnTo>
                    <a:pt x="444" y="30"/>
                  </a:lnTo>
                  <a:lnTo>
                    <a:pt x="474" y="58"/>
                  </a:lnTo>
                  <a:lnTo>
                    <a:pt x="503" y="30"/>
                  </a:lnTo>
                  <a:lnTo>
                    <a:pt x="563" y="30"/>
                  </a:lnTo>
                </a:path>
              </a:pathLst>
            </a:custGeom>
            <a:noFill/>
            <a:ln w="1588">
              <a:solidFill>
                <a:srgbClr val="000000"/>
              </a:solidFill>
              <a:prstDash val="solid"/>
              <a:round/>
              <a:headEnd/>
              <a:tailEnd/>
            </a:ln>
          </p:spPr>
          <p:txBody>
            <a:bodyPr/>
            <a:lstStyle/>
            <a:p>
              <a:endParaRPr lang="en-GB"/>
            </a:p>
          </p:txBody>
        </p:sp>
        <p:sp>
          <p:nvSpPr>
            <p:cNvPr id="19996" name="Freeform 540"/>
            <p:cNvSpPr>
              <a:spLocks/>
            </p:cNvSpPr>
            <p:nvPr/>
          </p:nvSpPr>
          <p:spPr bwMode="auto">
            <a:xfrm>
              <a:off x="2635" y="3156"/>
              <a:ext cx="97" cy="7"/>
            </a:xfrm>
            <a:custGeom>
              <a:avLst/>
              <a:gdLst/>
              <a:ahLst/>
              <a:cxnLst>
                <a:cxn ang="0">
                  <a:pos x="0" y="0"/>
                </a:cxn>
                <a:cxn ang="0">
                  <a:pos x="59" y="0"/>
                </a:cxn>
                <a:cxn ang="0">
                  <a:pos x="89" y="30"/>
                </a:cxn>
                <a:cxn ang="0">
                  <a:pos x="119" y="30"/>
                </a:cxn>
                <a:cxn ang="0">
                  <a:pos x="150" y="0"/>
                </a:cxn>
                <a:cxn ang="0">
                  <a:pos x="177" y="30"/>
                </a:cxn>
                <a:cxn ang="0">
                  <a:pos x="296" y="30"/>
                </a:cxn>
                <a:cxn ang="0">
                  <a:pos x="326" y="0"/>
                </a:cxn>
                <a:cxn ang="0">
                  <a:pos x="386" y="0"/>
                </a:cxn>
              </a:cxnLst>
              <a:rect l="0" t="0" r="r" b="b"/>
              <a:pathLst>
                <a:path w="386" h="30">
                  <a:moveTo>
                    <a:pt x="0" y="0"/>
                  </a:moveTo>
                  <a:lnTo>
                    <a:pt x="59" y="0"/>
                  </a:lnTo>
                  <a:lnTo>
                    <a:pt x="89" y="30"/>
                  </a:lnTo>
                  <a:lnTo>
                    <a:pt x="119" y="30"/>
                  </a:lnTo>
                  <a:lnTo>
                    <a:pt x="150" y="0"/>
                  </a:lnTo>
                  <a:lnTo>
                    <a:pt x="177" y="30"/>
                  </a:lnTo>
                  <a:lnTo>
                    <a:pt x="296" y="30"/>
                  </a:lnTo>
                  <a:lnTo>
                    <a:pt x="326" y="0"/>
                  </a:lnTo>
                  <a:lnTo>
                    <a:pt x="386" y="0"/>
                  </a:lnTo>
                </a:path>
              </a:pathLst>
            </a:custGeom>
            <a:noFill/>
            <a:ln w="1588">
              <a:solidFill>
                <a:srgbClr val="000000"/>
              </a:solidFill>
              <a:prstDash val="solid"/>
              <a:round/>
              <a:headEnd/>
              <a:tailEnd/>
            </a:ln>
          </p:spPr>
          <p:txBody>
            <a:bodyPr/>
            <a:lstStyle/>
            <a:p>
              <a:endParaRPr lang="en-GB"/>
            </a:p>
          </p:txBody>
        </p:sp>
        <p:sp>
          <p:nvSpPr>
            <p:cNvPr id="19997" name="Freeform 541"/>
            <p:cNvSpPr>
              <a:spLocks/>
            </p:cNvSpPr>
            <p:nvPr/>
          </p:nvSpPr>
          <p:spPr bwMode="auto">
            <a:xfrm>
              <a:off x="2620" y="3141"/>
              <a:ext cx="23" cy="15"/>
            </a:xfrm>
            <a:custGeom>
              <a:avLst/>
              <a:gdLst/>
              <a:ahLst/>
              <a:cxnLst>
                <a:cxn ang="0">
                  <a:pos x="0" y="31"/>
                </a:cxn>
                <a:cxn ang="0">
                  <a:pos x="0" y="0"/>
                </a:cxn>
                <a:cxn ang="0">
                  <a:pos x="60" y="0"/>
                </a:cxn>
                <a:cxn ang="0">
                  <a:pos x="90" y="31"/>
                </a:cxn>
                <a:cxn ang="0">
                  <a:pos x="60" y="31"/>
                </a:cxn>
                <a:cxn ang="0">
                  <a:pos x="60" y="61"/>
                </a:cxn>
              </a:cxnLst>
              <a:rect l="0" t="0" r="r" b="b"/>
              <a:pathLst>
                <a:path w="90" h="61">
                  <a:moveTo>
                    <a:pt x="0" y="31"/>
                  </a:moveTo>
                  <a:lnTo>
                    <a:pt x="0" y="0"/>
                  </a:lnTo>
                  <a:lnTo>
                    <a:pt x="60" y="0"/>
                  </a:lnTo>
                  <a:lnTo>
                    <a:pt x="90" y="31"/>
                  </a:lnTo>
                  <a:lnTo>
                    <a:pt x="60" y="31"/>
                  </a:lnTo>
                  <a:lnTo>
                    <a:pt x="60" y="61"/>
                  </a:lnTo>
                </a:path>
              </a:pathLst>
            </a:custGeom>
            <a:noFill/>
            <a:ln w="1588">
              <a:solidFill>
                <a:srgbClr val="000000"/>
              </a:solidFill>
              <a:prstDash val="solid"/>
              <a:round/>
              <a:headEnd/>
              <a:tailEnd/>
            </a:ln>
          </p:spPr>
          <p:txBody>
            <a:bodyPr/>
            <a:lstStyle/>
            <a:p>
              <a:endParaRPr lang="en-GB"/>
            </a:p>
          </p:txBody>
        </p:sp>
        <p:sp>
          <p:nvSpPr>
            <p:cNvPr id="19998" name="Freeform 542"/>
            <p:cNvSpPr>
              <a:spLocks/>
            </p:cNvSpPr>
            <p:nvPr/>
          </p:nvSpPr>
          <p:spPr bwMode="auto">
            <a:xfrm>
              <a:off x="2620" y="3149"/>
              <a:ext cx="15" cy="7"/>
            </a:xfrm>
            <a:custGeom>
              <a:avLst/>
              <a:gdLst/>
              <a:ahLst/>
              <a:cxnLst>
                <a:cxn ang="0">
                  <a:pos x="0" y="0"/>
                </a:cxn>
                <a:cxn ang="0">
                  <a:pos x="0" y="30"/>
                </a:cxn>
                <a:cxn ang="0">
                  <a:pos x="60" y="30"/>
                </a:cxn>
              </a:cxnLst>
              <a:rect l="0" t="0" r="r" b="b"/>
              <a:pathLst>
                <a:path w="60" h="30">
                  <a:moveTo>
                    <a:pt x="0" y="0"/>
                  </a:moveTo>
                  <a:lnTo>
                    <a:pt x="0" y="30"/>
                  </a:lnTo>
                  <a:lnTo>
                    <a:pt x="60" y="30"/>
                  </a:lnTo>
                </a:path>
              </a:pathLst>
            </a:custGeom>
            <a:noFill/>
            <a:ln w="1588">
              <a:solidFill>
                <a:srgbClr val="000000"/>
              </a:solidFill>
              <a:prstDash val="solid"/>
              <a:round/>
              <a:headEnd/>
              <a:tailEnd/>
            </a:ln>
          </p:spPr>
          <p:txBody>
            <a:bodyPr/>
            <a:lstStyle/>
            <a:p>
              <a:endParaRPr lang="en-GB"/>
            </a:p>
          </p:txBody>
        </p:sp>
        <p:sp>
          <p:nvSpPr>
            <p:cNvPr id="19999" name="Freeform 543"/>
            <p:cNvSpPr>
              <a:spLocks/>
            </p:cNvSpPr>
            <p:nvPr/>
          </p:nvSpPr>
          <p:spPr bwMode="auto">
            <a:xfrm>
              <a:off x="2590" y="3437"/>
              <a:ext cx="30" cy="30"/>
            </a:xfrm>
            <a:custGeom>
              <a:avLst/>
              <a:gdLst/>
              <a:ahLst/>
              <a:cxnLst>
                <a:cxn ang="0">
                  <a:pos x="30" y="30"/>
                </a:cxn>
                <a:cxn ang="0">
                  <a:pos x="0" y="60"/>
                </a:cxn>
                <a:cxn ang="0">
                  <a:pos x="0" y="90"/>
                </a:cxn>
                <a:cxn ang="0">
                  <a:pos x="30" y="118"/>
                </a:cxn>
                <a:cxn ang="0">
                  <a:pos x="118" y="30"/>
                </a:cxn>
                <a:cxn ang="0">
                  <a:pos x="90" y="0"/>
                </a:cxn>
                <a:cxn ang="0">
                  <a:pos x="30" y="30"/>
                </a:cxn>
              </a:cxnLst>
              <a:rect l="0" t="0" r="r" b="b"/>
              <a:pathLst>
                <a:path w="118" h="118">
                  <a:moveTo>
                    <a:pt x="30" y="30"/>
                  </a:moveTo>
                  <a:lnTo>
                    <a:pt x="0" y="60"/>
                  </a:lnTo>
                  <a:lnTo>
                    <a:pt x="0" y="90"/>
                  </a:lnTo>
                  <a:lnTo>
                    <a:pt x="30" y="118"/>
                  </a:lnTo>
                  <a:lnTo>
                    <a:pt x="118" y="30"/>
                  </a:lnTo>
                  <a:lnTo>
                    <a:pt x="90" y="0"/>
                  </a:lnTo>
                  <a:lnTo>
                    <a:pt x="30" y="30"/>
                  </a:lnTo>
                </a:path>
              </a:pathLst>
            </a:custGeom>
            <a:noFill/>
            <a:ln w="1588">
              <a:solidFill>
                <a:srgbClr val="000000"/>
              </a:solidFill>
              <a:prstDash val="solid"/>
              <a:round/>
              <a:headEnd/>
              <a:tailEnd/>
            </a:ln>
          </p:spPr>
          <p:txBody>
            <a:bodyPr/>
            <a:lstStyle/>
            <a:p>
              <a:endParaRPr lang="en-GB"/>
            </a:p>
          </p:txBody>
        </p:sp>
        <p:sp>
          <p:nvSpPr>
            <p:cNvPr id="20000" name="Freeform 544"/>
            <p:cNvSpPr>
              <a:spLocks/>
            </p:cNvSpPr>
            <p:nvPr/>
          </p:nvSpPr>
          <p:spPr bwMode="auto">
            <a:xfrm>
              <a:off x="2672" y="3371"/>
              <a:ext cx="74" cy="59"/>
            </a:xfrm>
            <a:custGeom>
              <a:avLst/>
              <a:gdLst/>
              <a:ahLst/>
              <a:cxnLst>
                <a:cxn ang="0">
                  <a:pos x="236" y="58"/>
                </a:cxn>
                <a:cxn ang="0">
                  <a:pos x="206" y="27"/>
                </a:cxn>
                <a:cxn ang="0">
                  <a:pos x="206" y="0"/>
                </a:cxn>
                <a:cxn ang="0">
                  <a:pos x="146" y="0"/>
                </a:cxn>
                <a:cxn ang="0">
                  <a:pos x="87" y="58"/>
                </a:cxn>
                <a:cxn ang="0">
                  <a:pos x="57" y="58"/>
                </a:cxn>
                <a:cxn ang="0">
                  <a:pos x="0" y="118"/>
                </a:cxn>
                <a:cxn ang="0">
                  <a:pos x="0" y="147"/>
                </a:cxn>
                <a:cxn ang="0">
                  <a:pos x="57" y="147"/>
                </a:cxn>
                <a:cxn ang="0">
                  <a:pos x="87" y="118"/>
                </a:cxn>
                <a:cxn ang="0">
                  <a:pos x="87" y="147"/>
                </a:cxn>
                <a:cxn ang="0">
                  <a:pos x="146" y="207"/>
                </a:cxn>
                <a:cxn ang="0">
                  <a:pos x="176" y="207"/>
                </a:cxn>
                <a:cxn ang="0">
                  <a:pos x="206" y="236"/>
                </a:cxn>
                <a:cxn ang="0">
                  <a:pos x="264" y="177"/>
                </a:cxn>
                <a:cxn ang="0">
                  <a:pos x="264" y="147"/>
                </a:cxn>
                <a:cxn ang="0">
                  <a:pos x="294" y="88"/>
                </a:cxn>
                <a:cxn ang="0">
                  <a:pos x="294" y="58"/>
                </a:cxn>
                <a:cxn ang="0">
                  <a:pos x="236" y="58"/>
                </a:cxn>
              </a:cxnLst>
              <a:rect l="0" t="0" r="r" b="b"/>
              <a:pathLst>
                <a:path w="294" h="236">
                  <a:moveTo>
                    <a:pt x="236" y="58"/>
                  </a:moveTo>
                  <a:lnTo>
                    <a:pt x="206" y="27"/>
                  </a:lnTo>
                  <a:lnTo>
                    <a:pt x="206" y="0"/>
                  </a:lnTo>
                  <a:lnTo>
                    <a:pt x="146" y="0"/>
                  </a:lnTo>
                  <a:lnTo>
                    <a:pt x="87" y="58"/>
                  </a:lnTo>
                  <a:lnTo>
                    <a:pt x="57" y="58"/>
                  </a:lnTo>
                  <a:lnTo>
                    <a:pt x="0" y="118"/>
                  </a:lnTo>
                  <a:lnTo>
                    <a:pt x="0" y="147"/>
                  </a:lnTo>
                  <a:lnTo>
                    <a:pt x="57" y="147"/>
                  </a:lnTo>
                  <a:lnTo>
                    <a:pt x="87" y="118"/>
                  </a:lnTo>
                  <a:lnTo>
                    <a:pt x="87" y="147"/>
                  </a:lnTo>
                  <a:lnTo>
                    <a:pt x="146" y="207"/>
                  </a:lnTo>
                  <a:lnTo>
                    <a:pt x="176" y="207"/>
                  </a:lnTo>
                  <a:lnTo>
                    <a:pt x="206" y="236"/>
                  </a:lnTo>
                  <a:lnTo>
                    <a:pt x="264" y="177"/>
                  </a:lnTo>
                  <a:lnTo>
                    <a:pt x="264" y="147"/>
                  </a:lnTo>
                  <a:lnTo>
                    <a:pt x="294" y="88"/>
                  </a:lnTo>
                  <a:lnTo>
                    <a:pt x="294" y="58"/>
                  </a:lnTo>
                  <a:lnTo>
                    <a:pt x="236" y="58"/>
                  </a:lnTo>
                </a:path>
              </a:pathLst>
            </a:custGeom>
            <a:noFill/>
            <a:ln w="1588">
              <a:solidFill>
                <a:srgbClr val="000000"/>
              </a:solidFill>
              <a:prstDash val="solid"/>
              <a:round/>
              <a:headEnd/>
              <a:tailEnd/>
            </a:ln>
          </p:spPr>
          <p:txBody>
            <a:bodyPr/>
            <a:lstStyle/>
            <a:p>
              <a:endParaRPr lang="en-GB"/>
            </a:p>
          </p:txBody>
        </p:sp>
        <p:sp>
          <p:nvSpPr>
            <p:cNvPr id="20001" name="Freeform 545"/>
            <p:cNvSpPr>
              <a:spLocks/>
            </p:cNvSpPr>
            <p:nvPr/>
          </p:nvSpPr>
          <p:spPr bwMode="auto">
            <a:xfrm>
              <a:off x="2776" y="3363"/>
              <a:ext cx="29" cy="15"/>
            </a:xfrm>
            <a:custGeom>
              <a:avLst/>
              <a:gdLst/>
              <a:ahLst/>
              <a:cxnLst>
                <a:cxn ang="0">
                  <a:pos x="0" y="0"/>
                </a:cxn>
                <a:cxn ang="0">
                  <a:pos x="0" y="30"/>
                </a:cxn>
                <a:cxn ang="0">
                  <a:pos x="30" y="30"/>
                </a:cxn>
                <a:cxn ang="0">
                  <a:pos x="58" y="57"/>
                </a:cxn>
                <a:cxn ang="0">
                  <a:pos x="119" y="57"/>
                </a:cxn>
                <a:cxn ang="0">
                  <a:pos x="119" y="0"/>
                </a:cxn>
                <a:cxn ang="0">
                  <a:pos x="0" y="0"/>
                </a:cxn>
              </a:cxnLst>
              <a:rect l="0" t="0" r="r" b="b"/>
              <a:pathLst>
                <a:path w="119" h="57">
                  <a:moveTo>
                    <a:pt x="0" y="0"/>
                  </a:moveTo>
                  <a:lnTo>
                    <a:pt x="0" y="30"/>
                  </a:lnTo>
                  <a:lnTo>
                    <a:pt x="30" y="30"/>
                  </a:lnTo>
                  <a:lnTo>
                    <a:pt x="58" y="57"/>
                  </a:lnTo>
                  <a:lnTo>
                    <a:pt x="119" y="57"/>
                  </a:lnTo>
                  <a:lnTo>
                    <a:pt x="119" y="0"/>
                  </a:lnTo>
                  <a:lnTo>
                    <a:pt x="0" y="0"/>
                  </a:lnTo>
                </a:path>
              </a:pathLst>
            </a:custGeom>
            <a:noFill/>
            <a:ln w="1588">
              <a:solidFill>
                <a:srgbClr val="000000"/>
              </a:solidFill>
              <a:prstDash val="solid"/>
              <a:round/>
              <a:headEnd/>
              <a:tailEnd/>
            </a:ln>
          </p:spPr>
          <p:txBody>
            <a:bodyPr/>
            <a:lstStyle/>
            <a:p>
              <a:endParaRPr lang="en-GB"/>
            </a:p>
          </p:txBody>
        </p:sp>
        <p:sp>
          <p:nvSpPr>
            <p:cNvPr id="20002" name="Freeform 546"/>
            <p:cNvSpPr>
              <a:spLocks/>
            </p:cNvSpPr>
            <p:nvPr/>
          </p:nvSpPr>
          <p:spPr bwMode="auto">
            <a:xfrm>
              <a:off x="3109" y="3111"/>
              <a:ext cx="67" cy="141"/>
            </a:xfrm>
            <a:custGeom>
              <a:avLst/>
              <a:gdLst/>
              <a:ahLst/>
              <a:cxnLst>
                <a:cxn ang="0">
                  <a:pos x="89" y="118"/>
                </a:cxn>
                <a:cxn ang="0">
                  <a:pos x="59" y="149"/>
                </a:cxn>
                <a:cxn ang="0">
                  <a:pos x="29" y="149"/>
                </a:cxn>
                <a:cxn ang="0">
                  <a:pos x="29" y="179"/>
                </a:cxn>
                <a:cxn ang="0">
                  <a:pos x="0" y="209"/>
                </a:cxn>
                <a:cxn ang="0">
                  <a:pos x="29" y="237"/>
                </a:cxn>
                <a:cxn ang="0">
                  <a:pos x="0" y="267"/>
                </a:cxn>
                <a:cxn ang="0">
                  <a:pos x="0" y="297"/>
                </a:cxn>
                <a:cxn ang="0">
                  <a:pos x="29" y="297"/>
                </a:cxn>
                <a:cxn ang="0">
                  <a:pos x="0" y="327"/>
                </a:cxn>
                <a:cxn ang="0">
                  <a:pos x="29" y="356"/>
                </a:cxn>
                <a:cxn ang="0">
                  <a:pos x="59" y="356"/>
                </a:cxn>
                <a:cxn ang="0">
                  <a:pos x="59" y="386"/>
                </a:cxn>
                <a:cxn ang="0">
                  <a:pos x="29" y="415"/>
                </a:cxn>
                <a:cxn ang="0">
                  <a:pos x="59" y="445"/>
                </a:cxn>
                <a:cxn ang="0">
                  <a:pos x="59" y="504"/>
                </a:cxn>
                <a:cxn ang="0">
                  <a:pos x="118" y="504"/>
                </a:cxn>
                <a:cxn ang="0">
                  <a:pos x="147" y="534"/>
                </a:cxn>
                <a:cxn ang="0">
                  <a:pos x="147" y="565"/>
                </a:cxn>
                <a:cxn ang="0">
                  <a:pos x="177" y="534"/>
                </a:cxn>
                <a:cxn ang="0">
                  <a:pos x="177" y="504"/>
                </a:cxn>
                <a:cxn ang="0">
                  <a:pos x="207" y="445"/>
                </a:cxn>
                <a:cxn ang="0">
                  <a:pos x="207" y="356"/>
                </a:cxn>
                <a:cxn ang="0">
                  <a:pos x="266" y="297"/>
                </a:cxn>
                <a:cxn ang="0">
                  <a:pos x="266" y="237"/>
                </a:cxn>
                <a:cxn ang="0">
                  <a:pos x="237" y="209"/>
                </a:cxn>
                <a:cxn ang="0">
                  <a:pos x="237" y="0"/>
                </a:cxn>
                <a:cxn ang="0">
                  <a:pos x="207" y="0"/>
                </a:cxn>
                <a:cxn ang="0">
                  <a:pos x="207" y="61"/>
                </a:cxn>
                <a:cxn ang="0">
                  <a:pos x="177" y="90"/>
                </a:cxn>
                <a:cxn ang="0">
                  <a:pos x="147" y="90"/>
                </a:cxn>
                <a:cxn ang="0">
                  <a:pos x="118" y="118"/>
                </a:cxn>
                <a:cxn ang="0">
                  <a:pos x="89" y="118"/>
                </a:cxn>
              </a:cxnLst>
              <a:rect l="0" t="0" r="r" b="b"/>
              <a:pathLst>
                <a:path w="266" h="565">
                  <a:moveTo>
                    <a:pt x="89" y="118"/>
                  </a:moveTo>
                  <a:lnTo>
                    <a:pt x="59" y="149"/>
                  </a:lnTo>
                  <a:lnTo>
                    <a:pt x="29" y="149"/>
                  </a:lnTo>
                  <a:lnTo>
                    <a:pt x="29" y="179"/>
                  </a:lnTo>
                  <a:lnTo>
                    <a:pt x="0" y="209"/>
                  </a:lnTo>
                  <a:lnTo>
                    <a:pt x="29" y="237"/>
                  </a:lnTo>
                  <a:lnTo>
                    <a:pt x="0" y="267"/>
                  </a:lnTo>
                  <a:lnTo>
                    <a:pt x="0" y="297"/>
                  </a:lnTo>
                  <a:lnTo>
                    <a:pt x="29" y="297"/>
                  </a:lnTo>
                  <a:lnTo>
                    <a:pt x="0" y="327"/>
                  </a:lnTo>
                  <a:lnTo>
                    <a:pt x="29" y="356"/>
                  </a:lnTo>
                  <a:lnTo>
                    <a:pt x="59" y="356"/>
                  </a:lnTo>
                  <a:lnTo>
                    <a:pt x="59" y="386"/>
                  </a:lnTo>
                  <a:lnTo>
                    <a:pt x="29" y="415"/>
                  </a:lnTo>
                  <a:lnTo>
                    <a:pt x="59" y="445"/>
                  </a:lnTo>
                  <a:lnTo>
                    <a:pt x="59" y="504"/>
                  </a:lnTo>
                  <a:lnTo>
                    <a:pt x="118" y="504"/>
                  </a:lnTo>
                  <a:lnTo>
                    <a:pt x="147" y="534"/>
                  </a:lnTo>
                  <a:lnTo>
                    <a:pt x="147" y="565"/>
                  </a:lnTo>
                  <a:lnTo>
                    <a:pt x="177" y="534"/>
                  </a:lnTo>
                  <a:lnTo>
                    <a:pt x="177" y="504"/>
                  </a:lnTo>
                  <a:lnTo>
                    <a:pt x="207" y="445"/>
                  </a:lnTo>
                  <a:lnTo>
                    <a:pt x="207" y="356"/>
                  </a:lnTo>
                  <a:lnTo>
                    <a:pt x="266" y="297"/>
                  </a:lnTo>
                  <a:lnTo>
                    <a:pt x="266" y="237"/>
                  </a:lnTo>
                  <a:lnTo>
                    <a:pt x="237" y="209"/>
                  </a:lnTo>
                  <a:lnTo>
                    <a:pt x="237" y="0"/>
                  </a:lnTo>
                  <a:lnTo>
                    <a:pt x="207" y="0"/>
                  </a:lnTo>
                  <a:lnTo>
                    <a:pt x="207" y="61"/>
                  </a:lnTo>
                  <a:lnTo>
                    <a:pt x="177" y="90"/>
                  </a:lnTo>
                  <a:lnTo>
                    <a:pt x="147" y="90"/>
                  </a:lnTo>
                  <a:lnTo>
                    <a:pt x="118" y="118"/>
                  </a:lnTo>
                  <a:lnTo>
                    <a:pt x="89" y="118"/>
                  </a:lnTo>
                </a:path>
              </a:pathLst>
            </a:custGeom>
            <a:noFill/>
            <a:ln w="1588">
              <a:solidFill>
                <a:srgbClr val="000000"/>
              </a:solidFill>
              <a:prstDash val="solid"/>
              <a:round/>
              <a:headEnd/>
              <a:tailEnd/>
            </a:ln>
          </p:spPr>
          <p:txBody>
            <a:bodyPr/>
            <a:lstStyle/>
            <a:p>
              <a:endParaRPr lang="en-GB"/>
            </a:p>
          </p:txBody>
        </p:sp>
        <p:sp>
          <p:nvSpPr>
            <p:cNvPr id="20003" name="Freeform 547"/>
            <p:cNvSpPr>
              <a:spLocks/>
            </p:cNvSpPr>
            <p:nvPr/>
          </p:nvSpPr>
          <p:spPr bwMode="auto">
            <a:xfrm>
              <a:off x="2865" y="3045"/>
              <a:ext cx="170" cy="59"/>
            </a:xfrm>
            <a:custGeom>
              <a:avLst/>
              <a:gdLst/>
              <a:ahLst/>
              <a:cxnLst>
                <a:cxn ang="0">
                  <a:pos x="0" y="118"/>
                </a:cxn>
                <a:cxn ang="0">
                  <a:pos x="0" y="146"/>
                </a:cxn>
                <a:cxn ang="0">
                  <a:pos x="88" y="146"/>
                </a:cxn>
                <a:cxn ang="0">
                  <a:pos x="88" y="175"/>
                </a:cxn>
                <a:cxn ang="0">
                  <a:pos x="118" y="175"/>
                </a:cxn>
                <a:cxn ang="0">
                  <a:pos x="148" y="206"/>
                </a:cxn>
                <a:cxn ang="0">
                  <a:pos x="177" y="206"/>
                </a:cxn>
                <a:cxn ang="0">
                  <a:pos x="207" y="236"/>
                </a:cxn>
                <a:cxn ang="0">
                  <a:pos x="237" y="206"/>
                </a:cxn>
                <a:cxn ang="0">
                  <a:pos x="266" y="236"/>
                </a:cxn>
                <a:cxn ang="0">
                  <a:pos x="295" y="236"/>
                </a:cxn>
                <a:cxn ang="0">
                  <a:pos x="325" y="206"/>
                </a:cxn>
                <a:cxn ang="0">
                  <a:pos x="355" y="236"/>
                </a:cxn>
                <a:cxn ang="0">
                  <a:pos x="386" y="206"/>
                </a:cxn>
                <a:cxn ang="0">
                  <a:pos x="444" y="206"/>
                </a:cxn>
                <a:cxn ang="0">
                  <a:pos x="414" y="175"/>
                </a:cxn>
                <a:cxn ang="0">
                  <a:pos x="473" y="118"/>
                </a:cxn>
                <a:cxn ang="0">
                  <a:pos x="504" y="118"/>
                </a:cxn>
                <a:cxn ang="0">
                  <a:pos x="593" y="27"/>
                </a:cxn>
                <a:cxn ang="0">
                  <a:pos x="650" y="27"/>
                </a:cxn>
                <a:cxn ang="0">
                  <a:pos x="650" y="0"/>
                </a:cxn>
                <a:cxn ang="0">
                  <a:pos x="680" y="0"/>
                </a:cxn>
              </a:cxnLst>
              <a:rect l="0" t="0" r="r" b="b"/>
              <a:pathLst>
                <a:path w="680" h="236">
                  <a:moveTo>
                    <a:pt x="0" y="118"/>
                  </a:moveTo>
                  <a:lnTo>
                    <a:pt x="0" y="146"/>
                  </a:lnTo>
                  <a:lnTo>
                    <a:pt x="88" y="146"/>
                  </a:lnTo>
                  <a:lnTo>
                    <a:pt x="88" y="175"/>
                  </a:lnTo>
                  <a:lnTo>
                    <a:pt x="118" y="175"/>
                  </a:lnTo>
                  <a:lnTo>
                    <a:pt x="148" y="206"/>
                  </a:lnTo>
                  <a:lnTo>
                    <a:pt x="177" y="206"/>
                  </a:lnTo>
                  <a:lnTo>
                    <a:pt x="207" y="236"/>
                  </a:lnTo>
                  <a:lnTo>
                    <a:pt x="237" y="206"/>
                  </a:lnTo>
                  <a:lnTo>
                    <a:pt x="266" y="236"/>
                  </a:lnTo>
                  <a:lnTo>
                    <a:pt x="295" y="236"/>
                  </a:lnTo>
                  <a:lnTo>
                    <a:pt x="325" y="206"/>
                  </a:lnTo>
                  <a:lnTo>
                    <a:pt x="355" y="236"/>
                  </a:lnTo>
                  <a:lnTo>
                    <a:pt x="386" y="206"/>
                  </a:lnTo>
                  <a:lnTo>
                    <a:pt x="444" y="206"/>
                  </a:lnTo>
                  <a:lnTo>
                    <a:pt x="414" y="175"/>
                  </a:lnTo>
                  <a:lnTo>
                    <a:pt x="473" y="118"/>
                  </a:lnTo>
                  <a:lnTo>
                    <a:pt x="504" y="118"/>
                  </a:lnTo>
                  <a:lnTo>
                    <a:pt x="593" y="27"/>
                  </a:lnTo>
                  <a:lnTo>
                    <a:pt x="650" y="27"/>
                  </a:lnTo>
                  <a:lnTo>
                    <a:pt x="650" y="0"/>
                  </a:lnTo>
                  <a:lnTo>
                    <a:pt x="680" y="0"/>
                  </a:lnTo>
                </a:path>
              </a:pathLst>
            </a:custGeom>
            <a:noFill/>
            <a:ln w="1588">
              <a:solidFill>
                <a:srgbClr val="000000"/>
              </a:solidFill>
              <a:prstDash val="solid"/>
              <a:round/>
              <a:headEnd/>
              <a:tailEnd/>
            </a:ln>
          </p:spPr>
          <p:txBody>
            <a:bodyPr/>
            <a:lstStyle/>
            <a:p>
              <a:endParaRPr lang="en-GB"/>
            </a:p>
          </p:txBody>
        </p:sp>
        <p:sp>
          <p:nvSpPr>
            <p:cNvPr id="20004" name="Rectangle 548"/>
            <p:cNvSpPr>
              <a:spLocks noChangeArrowheads="1"/>
            </p:cNvSpPr>
            <p:nvPr/>
          </p:nvSpPr>
          <p:spPr bwMode="auto">
            <a:xfrm>
              <a:off x="2865" y="3067"/>
              <a:ext cx="7" cy="8"/>
            </a:xfrm>
            <a:prstGeom prst="rect">
              <a:avLst/>
            </a:prstGeom>
            <a:noFill/>
            <a:ln w="1588">
              <a:solidFill>
                <a:srgbClr val="000000"/>
              </a:solidFill>
              <a:miter lim="800000"/>
              <a:headEnd/>
              <a:tailEnd/>
            </a:ln>
          </p:spPr>
          <p:txBody>
            <a:bodyPr/>
            <a:lstStyle/>
            <a:p>
              <a:endParaRPr lang="en-GB"/>
            </a:p>
          </p:txBody>
        </p:sp>
        <p:sp>
          <p:nvSpPr>
            <p:cNvPr id="20005" name="Freeform 549"/>
            <p:cNvSpPr>
              <a:spLocks/>
            </p:cNvSpPr>
            <p:nvPr/>
          </p:nvSpPr>
          <p:spPr bwMode="auto">
            <a:xfrm>
              <a:off x="3072" y="3259"/>
              <a:ext cx="119" cy="200"/>
            </a:xfrm>
            <a:custGeom>
              <a:avLst/>
              <a:gdLst/>
              <a:ahLst/>
              <a:cxnLst>
                <a:cxn ang="0">
                  <a:pos x="295" y="0"/>
                </a:cxn>
                <a:cxn ang="0">
                  <a:pos x="207" y="91"/>
                </a:cxn>
                <a:cxn ang="0">
                  <a:pos x="207" y="119"/>
                </a:cxn>
                <a:cxn ang="0">
                  <a:pos x="148" y="119"/>
                </a:cxn>
                <a:cxn ang="0">
                  <a:pos x="118" y="148"/>
                </a:cxn>
                <a:cxn ang="0">
                  <a:pos x="57" y="119"/>
                </a:cxn>
                <a:cxn ang="0">
                  <a:pos x="30" y="119"/>
                </a:cxn>
                <a:cxn ang="0">
                  <a:pos x="30" y="148"/>
                </a:cxn>
                <a:cxn ang="0">
                  <a:pos x="0" y="179"/>
                </a:cxn>
                <a:cxn ang="0">
                  <a:pos x="30" y="209"/>
                </a:cxn>
                <a:cxn ang="0">
                  <a:pos x="30" y="237"/>
                </a:cxn>
                <a:cxn ang="0">
                  <a:pos x="57" y="237"/>
                </a:cxn>
                <a:cxn ang="0">
                  <a:pos x="88" y="267"/>
                </a:cxn>
                <a:cxn ang="0">
                  <a:pos x="88" y="298"/>
                </a:cxn>
                <a:cxn ang="0">
                  <a:pos x="118" y="328"/>
                </a:cxn>
                <a:cxn ang="0">
                  <a:pos x="88" y="328"/>
                </a:cxn>
                <a:cxn ang="0">
                  <a:pos x="88" y="355"/>
                </a:cxn>
                <a:cxn ang="0">
                  <a:pos x="118" y="386"/>
                </a:cxn>
                <a:cxn ang="0">
                  <a:pos x="88" y="416"/>
                </a:cxn>
                <a:cxn ang="0">
                  <a:pos x="88" y="446"/>
                </a:cxn>
                <a:cxn ang="0">
                  <a:pos x="118" y="473"/>
                </a:cxn>
                <a:cxn ang="0">
                  <a:pos x="118" y="534"/>
                </a:cxn>
                <a:cxn ang="0">
                  <a:pos x="88" y="504"/>
                </a:cxn>
                <a:cxn ang="0">
                  <a:pos x="88" y="741"/>
                </a:cxn>
                <a:cxn ang="0">
                  <a:pos x="57" y="741"/>
                </a:cxn>
                <a:cxn ang="0">
                  <a:pos x="88" y="771"/>
                </a:cxn>
                <a:cxn ang="0">
                  <a:pos x="118" y="741"/>
                </a:cxn>
                <a:cxn ang="0">
                  <a:pos x="148" y="801"/>
                </a:cxn>
                <a:cxn ang="0">
                  <a:pos x="177" y="771"/>
                </a:cxn>
                <a:cxn ang="0">
                  <a:pos x="207" y="801"/>
                </a:cxn>
                <a:cxn ang="0">
                  <a:pos x="237" y="771"/>
                </a:cxn>
                <a:cxn ang="0">
                  <a:pos x="266" y="771"/>
                </a:cxn>
                <a:cxn ang="0">
                  <a:pos x="266" y="682"/>
                </a:cxn>
                <a:cxn ang="0">
                  <a:pos x="325" y="682"/>
                </a:cxn>
                <a:cxn ang="0">
                  <a:pos x="355" y="711"/>
                </a:cxn>
                <a:cxn ang="0">
                  <a:pos x="385" y="711"/>
                </a:cxn>
                <a:cxn ang="0">
                  <a:pos x="414" y="682"/>
                </a:cxn>
                <a:cxn ang="0">
                  <a:pos x="414" y="564"/>
                </a:cxn>
                <a:cxn ang="0">
                  <a:pos x="444" y="564"/>
                </a:cxn>
                <a:cxn ang="0">
                  <a:pos x="444" y="386"/>
                </a:cxn>
                <a:cxn ang="0">
                  <a:pos x="414" y="355"/>
                </a:cxn>
                <a:cxn ang="0">
                  <a:pos x="414" y="328"/>
                </a:cxn>
                <a:cxn ang="0">
                  <a:pos x="473" y="267"/>
                </a:cxn>
                <a:cxn ang="0">
                  <a:pos x="473" y="209"/>
                </a:cxn>
                <a:cxn ang="0">
                  <a:pos x="444" y="209"/>
                </a:cxn>
                <a:cxn ang="0">
                  <a:pos x="444" y="119"/>
                </a:cxn>
                <a:cxn ang="0">
                  <a:pos x="385" y="119"/>
                </a:cxn>
                <a:cxn ang="0">
                  <a:pos x="414" y="91"/>
                </a:cxn>
                <a:cxn ang="0">
                  <a:pos x="325" y="0"/>
                </a:cxn>
                <a:cxn ang="0">
                  <a:pos x="295" y="0"/>
                </a:cxn>
              </a:cxnLst>
              <a:rect l="0" t="0" r="r" b="b"/>
              <a:pathLst>
                <a:path w="473" h="801">
                  <a:moveTo>
                    <a:pt x="295" y="0"/>
                  </a:moveTo>
                  <a:lnTo>
                    <a:pt x="207" y="91"/>
                  </a:lnTo>
                  <a:lnTo>
                    <a:pt x="207" y="119"/>
                  </a:lnTo>
                  <a:lnTo>
                    <a:pt x="148" y="119"/>
                  </a:lnTo>
                  <a:lnTo>
                    <a:pt x="118" y="148"/>
                  </a:lnTo>
                  <a:lnTo>
                    <a:pt x="57" y="119"/>
                  </a:lnTo>
                  <a:lnTo>
                    <a:pt x="30" y="119"/>
                  </a:lnTo>
                  <a:lnTo>
                    <a:pt x="30" y="148"/>
                  </a:lnTo>
                  <a:lnTo>
                    <a:pt x="0" y="179"/>
                  </a:lnTo>
                  <a:lnTo>
                    <a:pt x="30" y="209"/>
                  </a:lnTo>
                  <a:lnTo>
                    <a:pt x="30" y="237"/>
                  </a:lnTo>
                  <a:lnTo>
                    <a:pt x="57" y="237"/>
                  </a:lnTo>
                  <a:lnTo>
                    <a:pt x="88" y="267"/>
                  </a:lnTo>
                  <a:lnTo>
                    <a:pt x="88" y="298"/>
                  </a:lnTo>
                  <a:lnTo>
                    <a:pt x="118" y="328"/>
                  </a:lnTo>
                  <a:lnTo>
                    <a:pt x="88" y="328"/>
                  </a:lnTo>
                  <a:lnTo>
                    <a:pt x="88" y="355"/>
                  </a:lnTo>
                  <a:lnTo>
                    <a:pt x="118" y="386"/>
                  </a:lnTo>
                  <a:lnTo>
                    <a:pt x="88" y="416"/>
                  </a:lnTo>
                  <a:lnTo>
                    <a:pt x="88" y="446"/>
                  </a:lnTo>
                  <a:lnTo>
                    <a:pt x="118" y="473"/>
                  </a:lnTo>
                  <a:lnTo>
                    <a:pt x="118" y="534"/>
                  </a:lnTo>
                  <a:lnTo>
                    <a:pt x="88" y="504"/>
                  </a:lnTo>
                  <a:lnTo>
                    <a:pt x="88" y="741"/>
                  </a:lnTo>
                  <a:lnTo>
                    <a:pt x="57" y="741"/>
                  </a:lnTo>
                  <a:lnTo>
                    <a:pt x="88" y="771"/>
                  </a:lnTo>
                  <a:lnTo>
                    <a:pt x="118" y="741"/>
                  </a:lnTo>
                  <a:lnTo>
                    <a:pt x="148" y="801"/>
                  </a:lnTo>
                  <a:lnTo>
                    <a:pt x="177" y="771"/>
                  </a:lnTo>
                  <a:lnTo>
                    <a:pt x="207" y="801"/>
                  </a:lnTo>
                  <a:lnTo>
                    <a:pt x="237" y="771"/>
                  </a:lnTo>
                  <a:lnTo>
                    <a:pt x="266" y="771"/>
                  </a:lnTo>
                  <a:lnTo>
                    <a:pt x="266" y="682"/>
                  </a:lnTo>
                  <a:lnTo>
                    <a:pt x="325" y="682"/>
                  </a:lnTo>
                  <a:lnTo>
                    <a:pt x="355" y="711"/>
                  </a:lnTo>
                  <a:lnTo>
                    <a:pt x="385" y="711"/>
                  </a:lnTo>
                  <a:lnTo>
                    <a:pt x="414" y="682"/>
                  </a:lnTo>
                  <a:lnTo>
                    <a:pt x="414" y="564"/>
                  </a:lnTo>
                  <a:lnTo>
                    <a:pt x="444" y="564"/>
                  </a:lnTo>
                  <a:lnTo>
                    <a:pt x="444" y="386"/>
                  </a:lnTo>
                  <a:lnTo>
                    <a:pt x="414" y="355"/>
                  </a:lnTo>
                  <a:lnTo>
                    <a:pt x="414" y="328"/>
                  </a:lnTo>
                  <a:lnTo>
                    <a:pt x="473" y="267"/>
                  </a:lnTo>
                  <a:lnTo>
                    <a:pt x="473" y="209"/>
                  </a:lnTo>
                  <a:lnTo>
                    <a:pt x="444" y="209"/>
                  </a:lnTo>
                  <a:lnTo>
                    <a:pt x="444" y="119"/>
                  </a:lnTo>
                  <a:lnTo>
                    <a:pt x="385" y="119"/>
                  </a:lnTo>
                  <a:lnTo>
                    <a:pt x="414" y="91"/>
                  </a:lnTo>
                  <a:lnTo>
                    <a:pt x="325" y="0"/>
                  </a:lnTo>
                  <a:lnTo>
                    <a:pt x="295" y="0"/>
                  </a:lnTo>
                </a:path>
              </a:pathLst>
            </a:custGeom>
            <a:noFill/>
            <a:ln w="1588">
              <a:solidFill>
                <a:srgbClr val="000000"/>
              </a:solidFill>
              <a:prstDash val="solid"/>
              <a:round/>
              <a:headEnd/>
              <a:tailEnd/>
            </a:ln>
          </p:spPr>
          <p:txBody>
            <a:bodyPr/>
            <a:lstStyle/>
            <a:p>
              <a:endParaRPr lang="en-GB"/>
            </a:p>
          </p:txBody>
        </p:sp>
        <p:sp>
          <p:nvSpPr>
            <p:cNvPr id="20006" name="Freeform 550"/>
            <p:cNvSpPr>
              <a:spLocks/>
            </p:cNvSpPr>
            <p:nvPr/>
          </p:nvSpPr>
          <p:spPr bwMode="auto">
            <a:xfrm>
              <a:off x="3109" y="3593"/>
              <a:ext cx="208" cy="355"/>
            </a:xfrm>
            <a:custGeom>
              <a:avLst/>
              <a:gdLst/>
              <a:ahLst/>
              <a:cxnLst>
                <a:cxn ang="0">
                  <a:pos x="830" y="1421"/>
                </a:cxn>
                <a:cxn ang="0">
                  <a:pos x="800" y="1391"/>
                </a:cxn>
                <a:cxn ang="0">
                  <a:pos x="712" y="1391"/>
                </a:cxn>
                <a:cxn ang="0">
                  <a:pos x="739" y="1361"/>
                </a:cxn>
                <a:cxn ang="0">
                  <a:pos x="712" y="1361"/>
                </a:cxn>
                <a:cxn ang="0">
                  <a:pos x="682" y="1333"/>
                </a:cxn>
                <a:cxn ang="0">
                  <a:pos x="712" y="1303"/>
                </a:cxn>
                <a:cxn ang="0">
                  <a:pos x="682" y="1273"/>
                </a:cxn>
                <a:cxn ang="0">
                  <a:pos x="651" y="1273"/>
                </a:cxn>
                <a:cxn ang="0">
                  <a:pos x="621" y="1303"/>
                </a:cxn>
                <a:cxn ang="0">
                  <a:pos x="593" y="1303"/>
                </a:cxn>
                <a:cxn ang="0">
                  <a:pos x="593" y="1243"/>
                </a:cxn>
                <a:cxn ang="0">
                  <a:pos x="475" y="1243"/>
                </a:cxn>
                <a:cxn ang="0">
                  <a:pos x="414" y="1184"/>
                </a:cxn>
                <a:cxn ang="0">
                  <a:pos x="414" y="1155"/>
                </a:cxn>
                <a:cxn ang="0">
                  <a:pos x="384" y="1124"/>
                </a:cxn>
                <a:cxn ang="0">
                  <a:pos x="384" y="1036"/>
                </a:cxn>
                <a:cxn ang="0">
                  <a:pos x="414" y="1005"/>
                </a:cxn>
                <a:cxn ang="0">
                  <a:pos x="444" y="1005"/>
                </a:cxn>
                <a:cxn ang="0">
                  <a:pos x="503" y="948"/>
                </a:cxn>
                <a:cxn ang="0">
                  <a:pos x="532" y="948"/>
                </a:cxn>
                <a:cxn ang="0">
                  <a:pos x="563" y="917"/>
                </a:cxn>
                <a:cxn ang="0">
                  <a:pos x="593" y="917"/>
                </a:cxn>
                <a:cxn ang="0">
                  <a:pos x="593" y="887"/>
                </a:cxn>
                <a:cxn ang="0">
                  <a:pos x="651" y="830"/>
                </a:cxn>
                <a:cxn ang="0">
                  <a:pos x="651" y="799"/>
                </a:cxn>
                <a:cxn ang="0">
                  <a:pos x="682" y="769"/>
                </a:cxn>
                <a:cxn ang="0">
                  <a:pos x="682" y="562"/>
                </a:cxn>
                <a:cxn ang="0">
                  <a:pos x="651" y="562"/>
                </a:cxn>
                <a:cxn ang="0">
                  <a:pos x="621" y="532"/>
                </a:cxn>
                <a:cxn ang="0">
                  <a:pos x="563" y="532"/>
                </a:cxn>
                <a:cxn ang="0">
                  <a:pos x="563" y="503"/>
                </a:cxn>
                <a:cxn ang="0">
                  <a:pos x="532" y="474"/>
                </a:cxn>
                <a:cxn ang="0">
                  <a:pos x="532" y="444"/>
                </a:cxn>
                <a:cxn ang="0">
                  <a:pos x="503" y="414"/>
                </a:cxn>
                <a:cxn ang="0">
                  <a:pos x="503" y="355"/>
                </a:cxn>
                <a:cxn ang="0">
                  <a:pos x="532" y="325"/>
                </a:cxn>
                <a:cxn ang="0">
                  <a:pos x="563" y="325"/>
                </a:cxn>
                <a:cxn ang="0">
                  <a:pos x="621" y="267"/>
                </a:cxn>
                <a:cxn ang="0">
                  <a:pos x="621" y="237"/>
                </a:cxn>
                <a:cxn ang="0">
                  <a:pos x="651" y="207"/>
                </a:cxn>
                <a:cxn ang="0">
                  <a:pos x="651" y="176"/>
                </a:cxn>
                <a:cxn ang="0">
                  <a:pos x="682" y="149"/>
                </a:cxn>
                <a:cxn ang="0">
                  <a:pos x="682" y="119"/>
                </a:cxn>
                <a:cxn ang="0">
                  <a:pos x="651" y="89"/>
                </a:cxn>
                <a:cxn ang="0">
                  <a:pos x="593" y="149"/>
                </a:cxn>
                <a:cxn ang="0">
                  <a:pos x="563" y="149"/>
                </a:cxn>
                <a:cxn ang="0">
                  <a:pos x="503" y="207"/>
                </a:cxn>
                <a:cxn ang="0">
                  <a:pos x="475" y="207"/>
                </a:cxn>
                <a:cxn ang="0">
                  <a:pos x="475" y="176"/>
                </a:cxn>
                <a:cxn ang="0">
                  <a:pos x="444" y="176"/>
                </a:cxn>
                <a:cxn ang="0">
                  <a:pos x="475" y="149"/>
                </a:cxn>
                <a:cxn ang="0">
                  <a:pos x="444" y="119"/>
                </a:cxn>
                <a:cxn ang="0">
                  <a:pos x="444" y="30"/>
                </a:cxn>
                <a:cxn ang="0">
                  <a:pos x="356" y="30"/>
                </a:cxn>
                <a:cxn ang="0">
                  <a:pos x="356" y="0"/>
                </a:cxn>
                <a:cxn ang="0">
                  <a:pos x="266" y="0"/>
                </a:cxn>
                <a:cxn ang="0">
                  <a:pos x="207" y="30"/>
                </a:cxn>
                <a:cxn ang="0">
                  <a:pos x="177" y="30"/>
                </a:cxn>
                <a:cxn ang="0">
                  <a:pos x="147" y="58"/>
                </a:cxn>
                <a:cxn ang="0">
                  <a:pos x="118" y="58"/>
                </a:cxn>
                <a:cxn ang="0">
                  <a:pos x="59" y="119"/>
                </a:cxn>
                <a:cxn ang="0">
                  <a:pos x="0" y="119"/>
                </a:cxn>
              </a:cxnLst>
              <a:rect l="0" t="0" r="r" b="b"/>
              <a:pathLst>
                <a:path w="830" h="1421">
                  <a:moveTo>
                    <a:pt x="830" y="1421"/>
                  </a:moveTo>
                  <a:lnTo>
                    <a:pt x="800" y="1391"/>
                  </a:lnTo>
                  <a:lnTo>
                    <a:pt x="712" y="1391"/>
                  </a:lnTo>
                  <a:lnTo>
                    <a:pt x="739" y="1361"/>
                  </a:lnTo>
                  <a:lnTo>
                    <a:pt x="712" y="1361"/>
                  </a:lnTo>
                  <a:lnTo>
                    <a:pt x="682" y="1333"/>
                  </a:lnTo>
                  <a:lnTo>
                    <a:pt x="712" y="1303"/>
                  </a:lnTo>
                  <a:lnTo>
                    <a:pt x="682" y="1273"/>
                  </a:lnTo>
                  <a:lnTo>
                    <a:pt x="651" y="1273"/>
                  </a:lnTo>
                  <a:lnTo>
                    <a:pt x="621" y="1303"/>
                  </a:lnTo>
                  <a:lnTo>
                    <a:pt x="593" y="1303"/>
                  </a:lnTo>
                  <a:lnTo>
                    <a:pt x="593" y="1243"/>
                  </a:lnTo>
                  <a:lnTo>
                    <a:pt x="475" y="1243"/>
                  </a:lnTo>
                  <a:lnTo>
                    <a:pt x="414" y="1184"/>
                  </a:lnTo>
                  <a:lnTo>
                    <a:pt x="414" y="1155"/>
                  </a:lnTo>
                  <a:lnTo>
                    <a:pt x="384" y="1124"/>
                  </a:lnTo>
                  <a:lnTo>
                    <a:pt x="384" y="1036"/>
                  </a:lnTo>
                  <a:lnTo>
                    <a:pt x="414" y="1005"/>
                  </a:lnTo>
                  <a:lnTo>
                    <a:pt x="444" y="1005"/>
                  </a:lnTo>
                  <a:lnTo>
                    <a:pt x="503" y="948"/>
                  </a:lnTo>
                  <a:lnTo>
                    <a:pt x="532" y="948"/>
                  </a:lnTo>
                  <a:lnTo>
                    <a:pt x="563" y="917"/>
                  </a:lnTo>
                  <a:lnTo>
                    <a:pt x="593" y="917"/>
                  </a:lnTo>
                  <a:lnTo>
                    <a:pt x="593" y="887"/>
                  </a:lnTo>
                  <a:lnTo>
                    <a:pt x="651" y="830"/>
                  </a:lnTo>
                  <a:lnTo>
                    <a:pt x="651" y="799"/>
                  </a:lnTo>
                  <a:lnTo>
                    <a:pt x="682" y="769"/>
                  </a:lnTo>
                  <a:lnTo>
                    <a:pt x="682" y="562"/>
                  </a:lnTo>
                  <a:lnTo>
                    <a:pt x="651" y="562"/>
                  </a:lnTo>
                  <a:lnTo>
                    <a:pt x="621" y="532"/>
                  </a:lnTo>
                  <a:lnTo>
                    <a:pt x="563" y="532"/>
                  </a:lnTo>
                  <a:lnTo>
                    <a:pt x="563" y="503"/>
                  </a:lnTo>
                  <a:lnTo>
                    <a:pt x="532" y="474"/>
                  </a:lnTo>
                  <a:lnTo>
                    <a:pt x="532" y="444"/>
                  </a:lnTo>
                  <a:lnTo>
                    <a:pt x="503" y="414"/>
                  </a:lnTo>
                  <a:lnTo>
                    <a:pt x="503" y="355"/>
                  </a:lnTo>
                  <a:lnTo>
                    <a:pt x="532" y="325"/>
                  </a:lnTo>
                  <a:lnTo>
                    <a:pt x="563" y="325"/>
                  </a:lnTo>
                  <a:lnTo>
                    <a:pt x="621" y="267"/>
                  </a:lnTo>
                  <a:lnTo>
                    <a:pt x="621" y="237"/>
                  </a:lnTo>
                  <a:lnTo>
                    <a:pt x="651" y="207"/>
                  </a:lnTo>
                  <a:lnTo>
                    <a:pt x="651" y="176"/>
                  </a:lnTo>
                  <a:lnTo>
                    <a:pt x="682" y="149"/>
                  </a:lnTo>
                  <a:lnTo>
                    <a:pt x="682" y="119"/>
                  </a:lnTo>
                  <a:lnTo>
                    <a:pt x="651" y="89"/>
                  </a:lnTo>
                  <a:lnTo>
                    <a:pt x="593" y="149"/>
                  </a:lnTo>
                  <a:lnTo>
                    <a:pt x="563" y="149"/>
                  </a:lnTo>
                  <a:lnTo>
                    <a:pt x="503" y="207"/>
                  </a:lnTo>
                  <a:lnTo>
                    <a:pt x="475" y="207"/>
                  </a:lnTo>
                  <a:lnTo>
                    <a:pt x="475" y="176"/>
                  </a:lnTo>
                  <a:lnTo>
                    <a:pt x="444" y="176"/>
                  </a:lnTo>
                  <a:lnTo>
                    <a:pt x="475" y="149"/>
                  </a:lnTo>
                  <a:lnTo>
                    <a:pt x="444" y="119"/>
                  </a:lnTo>
                  <a:lnTo>
                    <a:pt x="444" y="30"/>
                  </a:lnTo>
                  <a:lnTo>
                    <a:pt x="356" y="30"/>
                  </a:lnTo>
                  <a:lnTo>
                    <a:pt x="356" y="0"/>
                  </a:lnTo>
                  <a:lnTo>
                    <a:pt x="266" y="0"/>
                  </a:lnTo>
                  <a:lnTo>
                    <a:pt x="207" y="30"/>
                  </a:lnTo>
                  <a:lnTo>
                    <a:pt x="177" y="30"/>
                  </a:lnTo>
                  <a:lnTo>
                    <a:pt x="147" y="58"/>
                  </a:lnTo>
                  <a:lnTo>
                    <a:pt x="118" y="58"/>
                  </a:lnTo>
                  <a:lnTo>
                    <a:pt x="59" y="119"/>
                  </a:lnTo>
                  <a:lnTo>
                    <a:pt x="0" y="119"/>
                  </a:lnTo>
                </a:path>
              </a:pathLst>
            </a:custGeom>
            <a:noFill/>
            <a:ln w="1588">
              <a:solidFill>
                <a:srgbClr val="000000"/>
              </a:solidFill>
              <a:prstDash val="solid"/>
              <a:round/>
              <a:headEnd/>
              <a:tailEnd/>
            </a:ln>
          </p:spPr>
          <p:txBody>
            <a:bodyPr/>
            <a:lstStyle/>
            <a:p>
              <a:endParaRPr lang="en-GB"/>
            </a:p>
          </p:txBody>
        </p:sp>
        <p:sp>
          <p:nvSpPr>
            <p:cNvPr id="20007" name="Freeform 551"/>
            <p:cNvSpPr>
              <a:spLocks/>
            </p:cNvSpPr>
            <p:nvPr/>
          </p:nvSpPr>
          <p:spPr bwMode="auto">
            <a:xfrm>
              <a:off x="3027" y="3622"/>
              <a:ext cx="141" cy="577"/>
            </a:xfrm>
            <a:custGeom>
              <a:avLst/>
              <a:gdLst/>
              <a:ahLst/>
              <a:cxnLst>
                <a:cxn ang="0">
                  <a:pos x="328" y="0"/>
                </a:cxn>
                <a:cxn ang="0">
                  <a:pos x="328" y="57"/>
                </a:cxn>
                <a:cxn ang="0">
                  <a:pos x="298" y="57"/>
                </a:cxn>
                <a:cxn ang="0">
                  <a:pos x="180" y="177"/>
                </a:cxn>
                <a:cxn ang="0">
                  <a:pos x="237" y="177"/>
                </a:cxn>
                <a:cxn ang="0">
                  <a:pos x="237" y="325"/>
                </a:cxn>
                <a:cxn ang="0">
                  <a:pos x="210" y="355"/>
                </a:cxn>
                <a:cxn ang="0">
                  <a:pos x="210" y="413"/>
                </a:cxn>
                <a:cxn ang="0">
                  <a:pos x="237" y="443"/>
                </a:cxn>
                <a:cxn ang="0">
                  <a:pos x="237" y="561"/>
                </a:cxn>
                <a:cxn ang="0">
                  <a:pos x="268" y="591"/>
                </a:cxn>
                <a:cxn ang="0">
                  <a:pos x="237" y="622"/>
                </a:cxn>
                <a:cxn ang="0">
                  <a:pos x="237" y="650"/>
                </a:cxn>
                <a:cxn ang="0">
                  <a:pos x="210" y="680"/>
                </a:cxn>
                <a:cxn ang="0">
                  <a:pos x="210" y="768"/>
                </a:cxn>
                <a:cxn ang="0">
                  <a:pos x="180" y="798"/>
                </a:cxn>
                <a:cxn ang="0">
                  <a:pos x="180" y="829"/>
                </a:cxn>
                <a:cxn ang="0">
                  <a:pos x="150" y="829"/>
                </a:cxn>
                <a:cxn ang="0">
                  <a:pos x="119" y="859"/>
                </a:cxn>
                <a:cxn ang="0">
                  <a:pos x="91" y="859"/>
                </a:cxn>
                <a:cxn ang="0">
                  <a:pos x="91" y="917"/>
                </a:cxn>
                <a:cxn ang="0">
                  <a:pos x="61" y="947"/>
                </a:cxn>
                <a:cxn ang="0">
                  <a:pos x="30" y="947"/>
                </a:cxn>
                <a:cxn ang="0">
                  <a:pos x="0" y="977"/>
                </a:cxn>
                <a:cxn ang="0">
                  <a:pos x="0" y="1124"/>
                </a:cxn>
                <a:cxn ang="0">
                  <a:pos x="30" y="1154"/>
                </a:cxn>
                <a:cxn ang="0">
                  <a:pos x="30" y="1184"/>
                </a:cxn>
                <a:cxn ang="0">
                  <a:pos x="61" y="1214"/>
                </a:cxn>
                <a:cxn ang="0">
                  <a:pos x="61" y="1302"/>
                </a:cxn>
                <a:cxn ang="0">
                  <a:pos x="119" y="1302"/>
                </a:cxn>
                <a:cxn ang="0">
                  <a:pos x="210" y="1390"/>
                </a:cxn>
                <a:cxn ang="0">
                  <a:pos x="210" y="1420"/>
                </a:cxn>
                <a:cxn ang="0">
                  <a:pos x="237" y="1451"/>
                </a:cxn>
                <a:cxn ang="0">
                  <a:pos x="237" y="1539"/>
                </a:cxn>
                <a:cxn ang="0">
                  <a:pos x="268" y="1539"/>
                </a:cxn>
                <a:cxn ang="0">
                  <a:pos x="357" y="1627"/>
                </a:cxn>
                <a:cxn ang="0">
                  <a:pos x="417" y="1627"/>
                </a:cxn>
                <a:cxn ang="0">
                  <a:pos x="446" y="1658"/>
                </a:cxn>
                <a:cxn ang="0">
                  <a:pos x="446" y="1776"/>
                </a:cxn>
                <a:cxn ang="0">
                  <a:pos x="475" y="1806"/>
                </a:cxn>
                <a:cxn ang="0">
                  <a:pos x="475" y="1894"/>
                </a:cxn>
                <a:cxn ang="0">
                  <a:pos x="505" y="1924"/>
                </a:cxn>
                <a:cxn ang="0">
                  <a:pos x="505" y="2013"/>
                </a:cxn>
                <a:cxn ang="0">
                  <a:pos x="535" y="2071"/>
                </a:cxn>
                <a:cxn ang="0">
                  <a:pos x="535" y="2190"/>
                </a:cxn>
                <a:cxn ang="0">
                  <a:pos x="565" y="2219"/>
                </a:cxn>
                <a:cxn ang="0">
                  <a:pos x="565" y="2308"/>
                </a:cxn>
              </a:cxnLst>
              <a:rect l="0" t="0" r="r" b="b"/>
              <a:pathLst>
                <a:path w="565" h="2308">
                  <a:moveTo>
                    <a:pt x="328" y="0"/>
                  </a:moveTo>
                  <a:lnTo>
                    <a:pt x="328" y="57"/>
                  </a:lnTo>
                  <a:lnTo>
                    <a:pt x="298" y="57"/>
                  </a:lnTo>
                  <a:lnTo>
                    <a:pt x="180" y="177"/>
                  </a:lnTo>
                  <a:lnTo>
                    <a:pt x="237" y="177"/>
                  </a:lnTo>
                  <a:lnTo>
                    <a:pt x="237" y="325"/>
                  </a:lnTo>
                  <a:lnTo>
                    <a:pt x="210" y="355"/>
                  </a:lnTo>
                  <a:lnTo>
                    <a:pt x="210" y="413"/>
                  </a:lnTo>
                  <a:lnTo>
                    <a:pt x="237" y="443"/>
                  </a:lnTo>
                  <a:lnTo>
                    <a:pt x="237" y="561"/>
                  </a:lnTo>
                  <a:lnTo>
                    <a:pt x="268" y="591"/>
                  </a:lnTo>
                  <a:lnTo>
                    <a:pt x="237" y="622"/>
                  </a:lnTo>
                  <a:lnTo>
                    <a:pt x="237" y="650"/>
                  </a:lnTo>
                  <a:lnTo>
                    <a:pt x="210" y="680"/>
                  </a:lnTo>
                  <a:lnTo>
                    <a:pt x="210" y="768"/>
                  </a:lnTo>
                  <a:lnTo>
                    <a:pt x="180" y="798"/>
                  </a:lnTo>
                  <a:lnTo>
                    <a:pt x="180" y="829"/>
                  </a:lnTo>
                  <a:lnTo>
                    <a:pt x="150" y="829"/>
                  </a:lnTo>
                  <a:lnTo>
                    <a:pt x="119" y="859"/>
                  </a:lnTo>
                  <a:lnTo>
                    <a:pt x="91" y="859"/>
                  </a:lnTo>
                  <a:lnTo>
                    <a:pt x="91" y="917"/>
                  </a:lnTo>
                  <a:lnTo>
                    <a:pt x="61" y="947"/>
                  </a:lnTo>
                  <a:lnTo>
                    <a:pt x="30" y="947"/>
                  </a:lnTo>
                  <a:lnTo>
                    <a:pt x="0" y="977"/>
                  </a:lnTo>
                  <a:lnTo>
                    <a:pt x="0" y="1124"/>
                  </a:lnTo>
                  <a:lnTo>
                    <a:pt x="30" y="1154"/>
                  </a:lnTo>
                  <a:lnTo>
                    <a:pt x="30" y="1184"/>
                  </a:lnTo>
                  <a:lnTo>
                    <a:pt x="61" y="1214"/>
                  </a:lnTo>
                  <a:lnTo>
                    <a:pt x="61" y="1302"/>
                  </a:lnTo>
                  <a:lnTo>
                    <a:pt x="119" y="1302"/>
                  </a:lnTo>
                  <a:lnTo>
                    <a:pt x="210" y="1390"/>
                  </a:lnTo>
                  <a:lnTo>
                    <a:pt x="210" y="1420"/>
                  </a:lnTo>
                  <a:lnTo>
                    <a:pt x="237" y="1451"/>
                  </a:lnTo>
                  <a:lnTo>
                    <a:pt x="237" y="1539"/>
                  </a:lnTo>
                  <a:lnTo>
                    <a:pt x="268" y="1539"/>
                  </a:lnTo>
                  <a:lnTo>
                    <a:pt x="357" y="1627"/>
                  </a:lnTo>
                  <a:lnTo>
                    <a:pt x="417" y="1627"/>
                  </a:lnTo>
                  <a:lnTo>
                    <a:pt x="446" y="1658"/>
                  </a:lnTo>
                  <a:lnTo>
                    <a:pt x="446" y="1776"/>
                  </a:lnTo>
                  <a:lnTo>
                    <a:pt x="475" y="1806"/>
                  </a:lnTo>
                  <a:lnTo>
                    <a:pt x="475" y="1894"/>
                  </a:lnTo>
                  <a:lnTo>
                    <a:pt x="505" y="1924"/>
                  </a:lnTo>
                  <a:lnTo>
                    <a:pt x="505" y="2013"/>
                  </a:lnTo>
                  <a:lnTo>
                    <a:pt x="535" y="2071"/>
                  </a:lnTo>
                  <a:lnTo>
                    <a:pt x="535" y="2190"/>
                  </a:lnTo>
                  <a:lnTo>
                    <a:pt x="565" y="2219"/>
                  </a:lnTo>
                  <a:lnTo>
                    <a:pt x="565" y="2308"/>
                  </a:lnTo>
                </a:path>
              </a:pathLst>
            </a:custGeom>
            <a:noFill/>
            <a:ln w="1588">
              <a:solidFill>
                <a:srgbClr val="000000"/>
              </a:solidFill>
              <a:prstDash val="solid"/>
              <a:round/>
              <a:headEnd/>
              <a:tailEnd/>
            </a:ln>
          </p:spPr>
          <p:txBody>
            <a:bodyPr/>
            <a:lstStyle/>
            <a:p>
              <a:endParaRPr lang="en-GB"/>
            </a:p>
          </p:txBody>
        </p:sp>
        <p:sp>
          <p:nvSpPr>
            <p:cNvPr id="20008" name="Freeform 552"/>
            <p:cNvSpPr>
              <a:spLocks/>
            </p:cNvSpPr>
            <p:nvPr/>
          </p:nvSpPr>
          <p:spPr bwMode="auto">
            <a:xfrm>
              <a:off x="3168" y="3948"/>
              <a:ext cx="149" cy="251"/>
            </a:xfrm>
            <a:custGeom>
              <a:avLst/>
              <a:gdLst/>
              <a:ahLst/>
              <a:cxnLst>
                <a:cxn ang="0">
                  <a:pos x="0" y="1006"/>
                </a:cxn>
                <a:cxn ang="0">
                  <a:pos x="29" y="977"/>
                </a:cxn>
                <a:cxn ang="0">
                  <a:pos x="59" y="977"/>
                </a:cxn>
                <a:cxn ang="0">
                  <a:pos x="88" y="947"/>
                </a:cxn>
                <a:cxn ang="0">
                  <a:pos x="119" y="947"/>
                </a:cxn>
                <a:cxn ang="0">
                  <a:pos x="119" y="917"/>
                </a:cxn>
                <a:cxn ang="0">
                  <a:pos x="147" y="917"/>
                </a:cxn>
                <a:cxn ang="0">
                  <a:pos x="177" y="888"/>
                </a:cxn>
                <a:cxn ang="0">
                  <a:pos x="177" y="859"/>
                </a:cxn>
                <a:cxn ang="0">
                  <a:pos x="207" y="829"/>
                </a:cxn>
                <a:cxn ang="0">
                  <a:pos x="207" y="799"/>
                </a:cxn>
                <a:cxn ang="0">
                  <a:pos x="238" y="769"/>
                </a:cxn>
                <a:cxn ang="0">
                  <a:pos x="207" y="741"/>
                </a:cxn>
                <a:cxn ang="0">
                  <a:pos x="207" y="650"/>
                </a:cxn>
                <a:cxn ang="0">
                  <a:pos x="177" y="622"/>
                </a:cxn>
                <a:cxn ang="0">
                  <a:pos x="177" y="563"/>
                </a:cxn>
                <a:cxn ang="0">
                  <a:pos x="207" y="532"/>
                </a:cxn>
                <a:cxn ang="0">
                  <a:pos x="207" y="504"/>
                </a:cxn>
                <a:cxn ang="0">
                  <a:pos x="266" y="504"/>
                </a:cxn>
                <a:cxn ang="0">
                  <a:pos x="326" y="443"/>
                </a:cxn>
                <a:cxn ang="0">
                  <a:pos x="326" y="413"/>
                </a:cxn>
                <a:cxn ang="0">
                  <a:pos x="356" y="386"/>
                </a:cxn>
                <a:cxn ang="0">
                  <a:pos x="384" y="386"/>
                </a:cxn>
                <a:cxn ang="0">
                  <a:pos x="384" y="356"/>
                </a:cxn>
                <a:cxn ang="0">
                  <a:pos x="414" y="325"/>
                </a:cxn>
                <a:cxn ang="0">
                  <a:pos x="445" y="325"/>
                </a:cxn>
                <a:cxn ang="0">
                  <a:pos x="475" y="295"/>
                </a:cxn>
                <a:cxn ang="0">
                  <a:pos x="502" y="295"/>
                </a:cxn>
                <a:cxn ang="0">
                  <a:pos x="533" y="267"/>
                </a:cxn>
                <a:cxn ang="0">
                  <a:pos x="593" y="267"/>
                </a:cxn>
                <a:cxn ang="0">
                  <a:pos x="593" y="207"/>
                </a:cxn>
                <a:cxn ang="0">
                  <a:pos x="563" y="177"/>
                </a:cxn>
                <a:cxn ang="0">
                  <a:pos x="563" y="30"/>
                </a:cxn>
                <a:cxn ang="0">
                  <a:pos x="593" y="0"/>
                </a:cxn>
              </a:cxnLst>
              <a:rect l="0" t="0" r="r" b="b"/>
              <a:pathLst>
                <a:path w="593" h="1006">
                  <a:moveTo>
                    <a:pt x="0" y="1006"/>
                  </a:moveTo>
                  <a:lnTo>
                    <a:pt x="29" y="977"/>
                  </a:lnTo>
                  <a:lnTo>
                    <a:pt x="59" y="977"/>
                  </a:lnTo>
                  <a:lnTo>
                    <a:pt x="88" y="947"/>
                  </a:lnTo>
                  <a:lnTo>
                    <a:pt x="119" y="947"/>
                  </a:lnTo>
                  <a:lnTo>
                    <a:pt x="119" y="917"/>
                  </a:lnTo>
                  <a:lnTo>
                    <a:pt x="147" y="917"/>
                  </a:lnTo>
                  <a:lnTo>
                    <a:pt x="177" y="888"/>
                  </a:lnTo>
                  <a:lnTo>
                    <a:pt x="177" y="859"/>
                  </a:lnTo>
                  <a:lnTo>
                    <a:pt x="207" y="829"/>
                  </a:lnTo>
                  <a:lnTo>
                    <a:pt x="207" y="799"/>
                  </a:lnTo>
                  <a:lnTo>
                    <a:pt x="238" y="769"/>
                  </a:lnTo>
                  <a:lnTo>
                    <a:pt x="207" y="741"/>
                  </a:lnTo>
                  <a:lnTo>
                    <a:pt x="207" y="650"/>
                  </a:lnTo>
                  <a:lnTo>
                    <a:pt x="177" y="622"/>
                  </a:lnTo>
                  <a:lnTo>
                    <a:pt x="177" y="563"/>
                  </a:lnTo>
                  <a:lnTo>
                    <a:pt x="207" y="532"/>
                  </a:lnTo>
                  <a:lnTo>
                    <a:pt x="207" y="504"/>
                  </a:lnTo>
                  <a:lnTo>
                    <a:pt x="266" y="504"/>
                  </a:lnTo>
                  <a:lnTo>
                    <a:pt x="326" y="443"/>
                  </a:lnTo>
                  <a:lnTo>
                    <a:pt x="326" y="413"/>
                  </a:lnTo>
                  <a:lnTo>
                    <a:pt x="356" y="386"/>
                  </a:lnTo>
                  <a:lnTo>
                    <a:pt x="384" y="386"/>
                  </a:lnTo>
                  <a:lnTo>
                    <a:pt x="384" y="356"/>
                  </a:lnTo>
                  <a:lnTo>
                    <a:pt x="414" y="325"/>
                  </a:lnTo>
                  <a:lnTo>
                    <a:pt x="445" y="325"/>
                  </a:lnTo>
                  <a:lnTo>
                    <a:pt x="475" y="295"/>
                  </a:lnTo>
                  <a:lnTo>
                    <a:pt x="502" y="295"/>
                  </a:lnTo>
                  <a:lnTo>
                    <a:pt x="533" y="267"/>
                  </a:lnTo>
                  <a:lnTo>
                    <a:pt x="593" y="267"/>
                  </a:lnTo>
                  <a:lnTo>
                    <a:pt x="593" y="207"/>
                  </a:lnTo>
                  <a:lnTo>
                    <a:pt x="563" y="177"/>
                  </a:lnTo>
                  <a:lnTo>
                    <a:pt x="563" y="30"/>
                  </a:lnTo>
                  <a:lnTo>
                    <a:pt x="593" y="0"/>
                  </a:lnTo>
                </a:path>
              </a:pathLst>
            </a:custGeom>
            <a:noFill/>
            <a:ln w="1588">
              <a:solidFill>
                <a:srgbClr val="000000"/>
              </a:solidFill>
              <a:prstDash val="solid"/>
              <a:round/>
              <a:headEnd/>
              <a:tailEnd/>
            </a:ln>
          </p:spPr>
          <p:txBody>
            <a:bodyPr/>
            <a:lstStyle/>
            <a:p>
              <a:endParaRPr lang="en-GB"/>
            </a:p>
          </p:txBody>
        </p:sp>
        <p:sp>
          <p:nvSpPr>
            <p:cNvPr id="20009" name="Freeform 553"/>
            <p:cNvSpPr>
              <a:spLocks/>
            </p:cNvSpPr>
            <p:nvPr/>
          </p:nvSpPr>
          <p:spPr bwMode="auto">
            <a:xfrm>
              <a:off x="3154" y="4199"/>
              <a:ext cx="44" cy="148"/>
            </a:xfrm>
            <a:custGeom>
              <a:avLst/>
              <a:gdLst/>
              <a:ahLst/>
              <a:cxnLst>
                <a:cxn ang="0">
                  <a:pos x="148" y="592"/>
                </a:cxn>
                <a:cxn ang="0">
                  <a:pos x="148" y="504"/>
                </a:cxn>
                <a:cxn ang="0">
                  <a:pos x="179" y="473"/>
                </a:cxn>
                <a:cxn ang="0">
                  <a:pos x="179" y="416"/>
                </a:cxn>
                <a:cxn ang="0">
                  <a:pos x="148" y="416"/>
                </a:cxn>
                <a:cxn ang="0">
                  <a:pos x="148" y="266"/>
                </a:cxn>
                <a:cxn ang="0">
                  <a:pos x="119" y="236"/>
                </a:cxn>
                <a:cxn ang="0">
                  <a:pos x="119" y="209"/>
                </a:cxn>
                <a:cxn ang="0">
                  <a:pos x="89" y="178"/>
                </a:cxn>
                <a:cxn ang="0">
                  <a:pos x="89" y="148"/>
                </a:cxn>
                <a:cxn ang="0">
                  <a:pos x="60" y="118"/>
                </a:cxn>
                <a:cxn ang="0">
                  <a:pos x="60" y="90"/>
                </a:cxn>
                <a:cxn ang="0">
                  <a:pos x="0" y="30"/>
                </a:cxn>
                <a:cxn ang="0">
                  <a:pos x="30" y="0"/>
                </a:cxn>
                <a:cxn ang="0">
                  <a:pos x="60" y="0"/>
                </a:cxn>
              </a:cxnLst>
              <a:rect l="0" t="0" r="r" b="b"/>
              <a:pathLst>
                <a:path w="179" h="592">
                  <a:moveTo>
                    <a:pt x="148" y="592"/>
                  </a:moveTo>
                  <a:lnTo>
                    <a:pt x="148" y="504"/>
                  </a:lnTo>
                  <a:lnTo>
                    <a:pt x="179" y="473"/>
                  </a:lnTo>
                  <a:lnTo>
                    <a:pt x="179" y="416"/>
                  </a:lnTo>
                  <a:lnTo>
                    <a:pt x="148" y="416"/>
                  </a:lnTo>
                  <a:lnTo>
                    <a:pt x="148" y="266"/>
                  </a:lnTo>
                  <a:lnTo>
                    <a:pt x="119" y="236"/>
                  </a:lnTo>
                  <a:lnTo>
                    <a:pt x="119" y="209"/>
                  </a:lnTo>
                  <a:lnTo>
                    <a:pt x="89" y="178"/>
                  </a:lnTo>
                  <a:lnTo>
                    <a:pt x="89" y="148"/>
                  </a:lnTo>
                  <a:lnTo>
                    <a:pt x="60" y="118"/>
                  </a:lnTo>
                  <a:lnTo>
                    <a:pt x="60" y="90"/>
                  </a:lnTo>
                  <a:lnTo>
                    <a:pt x="0" y="30"/>
                  </a:lnTo>
                  <a:lnTo>
                    <a:pt x="30" y="0"/>
                  </a:lnTo>
                  <a:lnTo>
                    <a:pt x="60" y="0"/>
                  </a:lnTo>
                </a:path>
              </a:pathLst>
            </a:custGeom>
            <a:noFill/>
            <a:ln w="1588">
              <a:solidFill>
                <a:srgbClr val="000000"/>
              </a:solidFill>
              <a:prstDash val="solid"/>
              <a:round/>
              <a:headEnd/>
              <a:tailEnd/>
            </a:ln>
          </p:spPr>
          <p:txBody>
            <a:bodyPr/>
            <a:lstStyle/>
            <a:p>
              <a:endParaRPr lang="en-GB"/>
            </a:p>
          </p:txBody>
        </p:sp>
        <p:sp>
          <p:nvSpPr>
            <p:cNvPr id="20010" name="Freeform 554"/>
            <p:cNvSpPr>
              <a:spLocks/>
            </p:cNvSpPr>
            <p:nvPr/>
          </p:nvSpPr>
          <p:spPr bwMode="auto">
            <a:xfrm>
              <a:off x="3376" y="3511"/>
              <a:ext cx="222" cy="133"/>
            </a:xfrm>
            <a:custGeom>
              <a:avLst/>
              <a:gdLst/>
              <a:ahLst/>
              <a:cxnLst>
                <a:cxn ang="0">
                  <a:pos x="889" y="31"/>
                </a:cxn>
                <a:cxn ang="0">
                  <a:pos x="889" y="0"/>
                </a:cxn>
                <a:cxn ang="0">
                  <a:pos x="828" y="0"/>
                </a:cxn>
                <a:cxn ang="0">
                  <a:pos x="800" y="31"/>
                </a:cxn>
                <a:cxn ang="0">
                  <a:pos x="770" y="31"/>
                </a:cxn>
                <a:cxn ang="0">
                  <a:pos x="739" y="59"/>
                </a:cxn>
                <a:cxn ang="0">
                  <a:pos x="709" y="31"/>
                </a:cxn>
                <a:cxn ang="0">
                  <a:pos x="652" y="31"/>
                </a:cxn>
                <a:cxn ang="0">
                  <a:pos x="621" y="59"/>
                </a:cxn>
                <a:cxn ang="0">
                  <a:pos x="591" y="59"/>
                </a:cxn>
                <a:cxn ang="0">
                  <a:pos x="563" y="89"/>
                </a:cxn>
                <a:cxn ang="0">
                  <a:pos x="414" y="89"/>
                </a:cxn>
                <a:cxn ang="0">
                  <a:pos x="384" y="120"/>
                </a:cxn>
                <a:cxn ang="0">
                  <a:pos x="354" y="89"/>
                </a:cxn>
                <a:cxn ang="0">
                  <a:pos x="325" y="89"/>
                </a:cxn>
                <a:cxn ang="0">
                  <a:pos x="266" y="31"/>
                </a:cxn>
                <a:cxn ang="0">
                  <a:pos x="207" y="31"/>
                </a:cxn>
                <a:cxn ang="0">
                  <a:pos x="147" y="89"/>
                </a:cxn>
                <a:cxn ang="0">
                  <a:pos x="88" y="59"/>
                </a:cxn>
                <a:cxn ang="0">
                  <a:pos x="88" y="31"/>
                </a:cxn>
                <a:cxn ang="0">
                  <a:pos x="0" y="120"/>
                </a:cxn>
                <a:cxn ang="0">
                  <a:pos x="0" y="207"/>
                </a:cxn>
                <a:cxn ang="0">
                  <a:pos x="29" y="207"/>
                </a:cxn>
                <a:cxn ang="0">
                  <a:pos x="59" y="238"/>
                </a:cxn>
                <a:cxn ang="0">
                  <a:pos x="147" y="238"/>
                </a:cxn>
                <a:cxn ang="0">
                  <a:pos x="177" y="268"/>
                </a:cxn>
                <a:cxn ang="0">
                  <a:pos x="207" y="268"/>
                </a:cxn>
                <a:cxn ang="0">
                  <a:pos x="266" y="326"/>
                </a:cxn>
                <a:cxn ang="0">
                  <a:pos x="325" y="326"/>
                </a:cxn>
                <a:cxn ang="0">
                  <a:pos x="354" y="356"/>
                </a:cxn>
                <a:cxn ang="0">
                  <a:pos x="354" y="384"/>
                </a:cxn>
                <a:cxn ang="0">
                  <a:pos x="384" y="384"/>
                </a:cxn>
                <a:cxn ang="0">
                  <a:pos x="414" y="415"/>
                </a:cxn>
                <a:cxn ang="0">
                  <a:pos x="445" y="384"/>
                </a:cxn>
                <a:cxn ang="0">
                  <a:pos x="472" y="415"/>
                </a:cxn>
                <a:cxn ang="0">
                  <a:pos x="502" y="415"/>
                </a:cxn>
                <a:cxn ang="0">
                  <a:pos x="532" y="445"/>
                </a:cxn>
                <a:cxn ang="0">
                  <a:pos x="563" y="445"/>
                </a:cxn>
                <a:cxn ang="0">
                  <a:pos x="563" y="475"/>
                </a:cxn>
                <a:cxn ang="0">
                  <a:pos x="591" y="502"/>
                </a:cxn>
                <a:cxn ang="0">
                  <a:pos x="621" y="502"/>
                </a:cxn>
                <a:cxn ang="0">
                  <a:pos x="652" y="533"/>
                </a:cxn>
                <a:cxn ang="0">
                  <a:pos x="770" y="533"/>
                </a:cxn>
                <a:cxn ang="0">
                  <a:pos x="739" y="502"/>
                </a:cxn>
                <a:cxn ang="0">
                  <a:pos x="770" y="475"/>
                </a:cxn>
                <a:cxn ang="0">
                  <a:pos x="770" y="445"/>
                </a:cxn>
                <a:cxn ang="0">
                  <a:pos x="800" y="415"/>
                </a:cxn>
                <a:cxn ang="0">
                  <a:pos x="800" y="384"/>
                </a:cxn>
                <a:cxn ang="0">
                  <a:pos x="770" y="356"/>
                </a:cxn>
                <a:cxn ang="0">
                  <a:pos x="770" y="326"/>
                </a:cxn>
                <a:cxn ang="0">
                  <a:pos x="739" y="326"/>
                </a:cxn>
                <a:cxn ang="0">
                  <a:pos x="739" y="268"/>
                </a:cxn>
                <a:cxn ang="0">
                  <a:pos x="770" y="238"/>
                </a:cxn>
                <a:cxn ang="0">
                  <a:pos x="770" y="177"/>
                </a:cxn>
                <a:cxn ang="0">
                  <a:pos x="828" y="120"/>
                </a:cxn>
                <a:cxn ang="0">
                  <a:pos x="828" y="89"/>
                </a:cxn>
                <a:cxn ang="0">
                  <a:pos x="889" y="31"/>
                </a:cxn>
              </a:cxnLst>
              <a:rect l="0" t="0" r="r" b="b"/>
              <a:pathLst>
                <a:path w="889" h="533">
                  <a:moveTo>
                    <a:pt x="889" y="31"/>
                  </a:moveTo>
                  <a:lnTo>
                    <a:pt x="889" y="0"/>
                  </a:lnTo>
                  <a:lnTo>
                    <a:pt x="828" y="0"/>
                  </a:lnTo>
                  <a:lnTo>
                    <a:pt x="800" y="31"/>
                  </a:lnTo>
                  <a:lnTo>
                    <a:pt x="770" y="31"/>
                  </a:lnTo>
                  <a:lnTo>
                    <a:pt x="739" y="59"/>
                  </a:lnTo>
                  <a:lnTo>
                    <a:pt x="709" y="31"/>
                  </a:lnTo>
                  <a:lnTo>
                    <a:pt x="652" y="31"/>
                  </a:lnTo>
                  <a:lnTo>
                    <a:pt x="621" y="59"/>
                  </a:lnTo>
                  <a:lnTo>
                    <a:pt x="591" y="59"/>
                  </a:lnTo>
                  <a:lnTo>
                    <a:pt x="563" y="89"/>
                  </a:lnTo>
                  <a:lnTo>
                    <a:pt x="414" y="89"/>
                  </a:lnTo>
                  <a:lnTo>
                    <a:pt x="384" y="120"/>
                  </a:lnTo>
                  <a:lnTo>
                    <a:pt x="354" y="89"/>
                  </a:lnTo>
                  <a:lnTo>
                    <a:pt x="325" y="89"/>
                  </a:lnTo>
                  <a:lnTo>
                    <a:pt x="266" y="31"/>
                  </a:lnTo>
                  <a:lnTo>
                    <a:pt x="207" y="31"/>
                  </a:lnTo>
                  <a:lnTo>
                    <a:pt x="147" y="89"/>
                  </a:lnTo>
                  <a:lnTo>
                    <a:pt x="88" y="59"/>
                  </a:lnTo>
                  <a:lnTo>
                    <a:pt x="88" y="31"/>
                  </a:lnTo>
                  <a:lnTo>
                    <a:pt x="0" y="120"/>
                  </a:lnTo>
                  <a:lnTo>
                    <a:pt x="0" y="207"/>
                  </a:lnTo>
                  <a:lnTo>
                    <a:pt x="29" y="207"/>
                  </a:lnTo>
                  <a:lnTo>
                    <a:pt x="59" y="238"/>
                  </a:lnTo>
                  <a:lnTo>
                    <a:pt x="147" y="238"/>
                  </a:lnTo>
                  <a:lnTo>
                    <a:pt x="177" y="268"/>
                  </a:lnTo>
                  <a:lnTo>
                    <a:pt x="207" y="268"/>
                  </a:lnTo>
                  <a:lnTo>
                    <a:pt x="266" y="326"/>
                  </a:lnTo>
                  <a:lnTo>
                    <a:pt x="325" y="326"/>
                  </a:lnTo>
                  <a:lnTo>
                    <a:pt x="354" y="356"/>
                  </a:lnTo>
                  <a:lnTo>
                    <a:pt x="354" y="384"/>
                  </a:lnTo>
                  <a:lnTo>
                    <a:pt x="384" y="384"/>
                  </a:lnTo>
                  <a:lnTo>
                    <a:pt x="414" y="415"/>
                  </a:lnTo>
                  <a:lnTo>
                    <a:pt x="445" y="384"/>
                  </a:lnTo>
                  <a:lnTo>
                    <a:pt x="472" y="415"/>
                  </a:lnTo>
                  <a:lnTo>
                    <a:pt x="502" y="415"/>
                  </a:lnTo>
                  <a:lnTo>
                    <a:pt x="532" y="445"/>
                  </a:lnTo>
                  <a:lnTo>
                    <a:pt x="563" y="445"/>
                  </a:lnTo>
                  <a:lnTo>
                    <a:pt x="563" y="475"/>
                  </a:lnTo>
                  <a:lnTo>
                    <a:pt x="591" y="502"/>
                  </a:lnTo>
                  <a:lnTo>
                    <a:pt x="621" y="502"/>
                  </a:lnTo>
                  <a:lnTo>
                    <a:pt x="652" y="533"/>
                  </a:lnTo>
                  <a:lnTo>
                    <a:pt x="770" y="533"/>
                  </a:lnTo>
                  <a:lnTo>
                    <a:pt x="739" y="502"/>
                  </a:lnTo>
                  <a:lnTo>
                    <a:pt x="770" y="475"/>
                  </a:lnTo>
                  <a:lnTo>
                    <a:pt x="770" y="445"/>
                  </a:lnTo>
                  <a:lnTo>
                    <a:pt x="800" y="415"/>
                  </a:lnTo>
                  <a:lnTo>
                    <a:pt x="800" y="384"/>
                  </a:lnTo>
                  <a:lnTo>
                    <a:pt x="770" y="356"/>
                  </a:lnTo>
                  <a:lnTo>
                    <a:pt x="770" y="326"/>
                  </a:lnTo>
                  <a:lnTo>
                    <a:pt x="739" y="326"/>
                  </a:lnTo>
                  <a:lnTo>
                    <a:pt x="739" y="268"/>
                  </a:lnTo>
                  <a:lnTo>
                    <a:pt x="770" y="238"/>
                  </a:lnTo>
                  <a:lnTo>
                    <a:pt x="770" y="177"/>
                  </a:lnTo>
                  <a:lnTo>
                    <a:pt x="828" y="120"/>
                  </a:lnTo>
                  <a:lnTo>
                    <a:pt x="828" y="89"/>
                  </a:lnTo>
                  <a:lnTo>
                    <a:pt x="889" y="31"/>
                  </a:lnTo>
                </a:path>
              </a:pathLst>
            </a:custGeom>
            <a:noFill/>
            <a:ln w="1588">
              <a:solidFill>
                <a:srgbClr val="000000"/>
              </a:solidFill>
              <a:prstDash val="solid"/>
              <a:round/>
              <a:headEnd/>
              <a:tailEnd/>
            </a:ln>
          </p:spPr>
          <p:txBody>
            <a:bodyPr/>
            <a:lstStyle/>
            <a:p>
              <a:endParaRPr lang="en-GB"/>
            </a:p>
          </p:txBody>
        </p:sp>
        <p:sp>
          <p:nvSpPr>
            <p:cNvPr id="20011" name="Freeform 555"/>
            <p:cNvSpPr>
              <a:spLocks/>
            </p:cNvSpPr>
            <p:nvPr/>
          </p:nvSpPr>
          <p:spPr bwMode="auto">
            <a:xfrm>
              <a:off x="4061" y="1656"/>
              <a:ext cx="58" cy="58"/>
            </a:xfrm>
            <a:custGeom>
              <a:avLst/>
              <a:gdLst/>
              <a:ahLst/>
              <a:cxnLst>
                <a:cxn ang="0">
                  <a:pos x="34" y="35"/>
                </a:cxn>
                <a:cxn ang="0">
                  <a:pos x="19" y="52"/>
                </a:cxn>
                <a:cxn ang="0">
                  <a:pos x="8" y="72"/>
                </a:cxn>
                <a:cxn ang="0">
                  <a:pos x="2" y="92"/>
                </a:cxn>
                <a:cxn ang="0">
                  <a:pos x="0" y="116"/>
                </a:cxn>
                <a:cxn ang="0">
                  <a:pos x="0" y="126"/>
                </a:cxn>
                <a:cxn ang="0">
                  <a:pos x="2" y="138"/>
                </a:cxn>
                <a:cxn ang="0">
                  <a:pos x="8" y="159"/>
                </a:cxn>
                <a:cxn ang="0">
                  <a:pos x="19" y="178"/>
                </a:cxn>
                <a:cxn ang="0">
                  <a:pos x="25" y="187"/>
                </a:cxn>
                <a:cxn ang="0">
                  <a:pos x="34" y="197"/>
                </a:cxn>
                <a:cxn ang="0">
                  <a:pos x="51" y="210"/>
                </a:cxn>
                <a:cxn ang="0">
                  <a:pos x="71" y="221"/>
                </a:cxn>
                <a:cxn ang="0">
                  <a:pos x="91" y="227"/>
                </a:cxn>
                <a:cxn ang="0">
                  <a:pos x="115" y="230"/>
                </a:cxn>
                <a:cxn ang="0">
                  <a:pos x="125" y="228"/>
                </a:cxn>
                <a:cxn ang="0">
                  <a:pos x="128" y="227"/>
                </a:cxn>
                <a:cxn ang="0">
                  <a:pos x="131" y="227"/>
                </a:cxn>
                <a:cxn ang="0">
                  <a:pos x="137" y="227"/>
                </a:cxn>
                <a:cxn ang="0">
                  <a:pos x="159" y="221"/>
                </a:cxn>
                <a:cxn ang="0">
                  <a:pos x="178" y="210"/>
                </a:cxn>
                <a:cxn ang="0">
                  <a:pos x="186" y="203"/>
                </a:cxn>
                <a:cxn ang="0">
                  <a:pos x="196" y="197"/>
                </a:cxn>
                <a:cxn ang="0">
                  <a:pos x="196" y="194"/>
                </a:cxn>
                <a:cxn ang="0">
                  <a:pos x="196" y="193"/>
                </a:cxn>
                <a:cxn ang="0">
                  <a:pos x="197" y="193"/>
                </a:cxn>
                <a:cxn ang="0">
                  <a:pos x="199" y="191"/>
                </a:cxn>
                <a:cxn ang="0">
                  <a:pos x="203" y="187"/>
                </a:cxn>
                <a:cxn ang="0">
                  <a:pos x="211" y="178"/>
                </a:cxn>
                <a:cxn ang="0">
                  <a:pos x="221" y="159"/>
                </a:cxn>
                <a:cxn ang="0">
                  <a:pos x="228" y="138"/>
                </a:cxn>
                <a:cxn ang="0">
                  <a:pos x="228" y="132"/>
                </a:cxn>
                <a:cxn ang="0">
                  <a:pos x="228" y="128"/>
                </a:cxn>
                <a:cxn ang="0">
                  <a:pos x="229" y="126"/>
                </a:cxn>
                <a:cxn ang="0">
                  <a:pos x="230" y="116"/>
                </a:cxn>
                <a:cxn ang="0">
                  <a:pos x="228" y="92"/>
                </a:cxn>
                <a:cxn ang="0">
                  <a:pos x="221" y="72"/>
                </a:cxn>
                <a:cxn ang="0">
                  <a:pos x="211" y="52"/>
                </a:cxn>
                <a:cxn ang="0">
                  <a:pos x="196" y="35"/>
                </a:cxn>
                <a:cxn ang="0">
                  <a:pos x="186" y="26"/>
                </a:cxn>
                <a:cxn ang="0">
                  <a:pos x="178" y="20"/>
                </a:cxn>
                <a:cxn ang="0">
                  <a:pos x="159" y="9"/>
                </a:cxn>
                <a:cxn ang="0">
                  <a:pos x="137" y="3"/>
                </a:cxn>
                <a:cxn ang="0">
                  <a:pos x="125" y="0"/>
                </a:cxn>
                <a:cxn ang="0">
                  <a:pos x="115" y="0"/>
                </a:cxn>
                <a:cxn ang="0">
                  <a:pos x="91" y="3"/>
                </a:cxn>
                <a:cxn ang="0">
                  <a:pos x="71" y="9"/>
                </a:cxn>
                <a:cxn ang="0">
                  <a:pos x="51" y="20"/>
                </a:cxn>
                <a:cxn ang="0">
                  <a:pos x="34" y="35"/>
                </a:cxn>
              </a:cxnLst>
              <a:rect l="0" t="0" r="r" b="b"/>
              <a:pathLst>
                <a:path w="230" h="230">
                  <a:moveTo>
                    <a:pt x="34" y="35"/>
                  </a:moveTo>
                  <a:lnTo>
                    <a:pt x="19" y="52"/>
                  </a:lnTo>
                  <a:lnTo>
                    <a:pt x="8" y="72"/>
                  </a:lnTo>
                  <a:lnTo>
                    <a:pt x="2" y="92"/>
                  </a:lnTo>
                  <a:lnTo>
                    <a:pt x="0" y="116"/>
                  </a:lnTo>
                  <a:lnTo>
                    <a:pt x="0" y="126"/>
                  </a:lnTo>
                  <a:lnTo>
                    <a:pt x="2" y="138"/>
                  </a:lnTo>
                  <a:lnTo>
                    <a:pt x="8" y="159"/>
                  </a:lnTo>
                  <a:lnTo>
                    <a:pt x="19" y="178"/>
                  </a:lnTo>
                  <a:lnTo>
                    <a:pt x="25" y="187"/>
                  </a:lnTo>
                  <a:lnTo>
                    <a:pt x="34" y="197"/>
                  </a:lnTo>
                  <a:lnTo>
                    <a:pt x="51" y="210"/>
                  </a:lnTo>
                  <a:lnTo>
                    <a:pt x="71" y="221"/>
                  </a:lnTo>
                  <a:lnTo>
                    <a:pt x="91" y="227"/>
                  </a:lnTo>
                  <a:lnTo>
                    <a:pt x="115" y="230"/>
                  </a:lnTo>
                  <a:lnTo>
                    <a:pt x="125" y="228"/>
                  </a:lnTo>
                  <a:lnTo>
                    <a:pt x="128" y="227"/>
                  </a:lnTo>
                  <a:lnTo>
                    <a:pt x="131" y="227"/>
                  </a:lnTo>
                  <a:lnTo>
                    <a:pt x="137" y="227"/>
                  </a:lnTo>
                  <a:lnTo>
                    <a:pt x="159" y="221"/>
                  </a:lnTo>
                  <a:lnTo>
                    <a:pt x="178" y="210"/>
                  </a:lnTo>
                  <a:lnTo>
                    <a:pt x="186" y="203"/>
                  </a:lnTo>
                  <a:lnTo>
                    <a:pt x="196" y="197"/>
                  </a:lnTo>
                  <a:lnTo>
                    <a:pt x="196" y="194"/>
                  </a:lnTo>
                  <a:lnTo>
                    <a:pt x="196" y="193"/>
                  </a:lnTo>
                  <a:lnTo>
                    <a:pt x="197" y="193"/>
                  </a:lnTo>
                  <a:lnTo>
                    <a:pt x="199" y="191"/>
                  </a:lnTo>
                  <a:lnTo>
                    <a:pt x="203" y="187"/>
                  </a:lnTo>
                  <a:lnTo>
                    <a:pt x="211" y="178"/>
                  </a:lnTo>
                  <a:lnTo>
                    <a:pt x="221" y="159"/>
                  </a:lnTo>
                  <a:lnTo>
                    <a:pt x="228" y="138"/>
                  </a:lnTo>
                  <a:lnTo>
                    <a:pt x="228" y="132"/>
                  </a:lnTo>
                  <a:lnTo>
                    <a:pt x="228" y="128"/>
                  </a:lnTo>
                  <a:lnTo>
                    <a:pt x="229" y="126"/>
                  </a:lnTo>
                  <a:lnTo>
                    <a:pt x="230" y="116"/>
                  </a:lnTo>
                  <a:lnTo>
                    <a:pt x="228" y="92"/>
                  </a:lnTo>
                  <a:lnTo>
                    <a:pt x="221" y="72"/>
                  </a:lnTo>
                  <a:lnTo>
                    <a:pt x="211" y="52"/>
                  </a:lnTo>
                  <a:lnTo>
                    <a:pt x="196" y="35"/>
                  </a:lnTo>
                  <a:lnTo>
                    <a:pt x="186" y="26"/>
                  </a:lnTo>
                  <a:lnTo>
                    <a:pt x="178" y="20"/>
                  </a:lnTo>
                  <a:lnTo>
                    <a:pt x="159" y="9"/>
                  </a:lnTo>
                  <a:lnTo>
                    <a:pt x="137" y="3"/>
                  </a:lnTo>
                  <a:lnTo>
                    <a:pt x="125" y="0"/>
                  </a:lnTo>
                  <a:lnTo>
                    <a:pt x="115" y="0"/>
                  </a:lnTo>
                  <a:lnTo>
                    <a:pt x="91" y="3"/>
                  </a:lnTo>
                  <a:lnTo>
                    <a:pt x="71" y="9"/>
                  </a:lnTo>
                  <a:lnTo>
                    <a:pt x="51" y="20"/>
                  </a:lnTo>
                  <a:lnTo>
                    <a:pt x="34" y="35"/>
                  </a:lnTo>
                  <a:close/>
                </a:path>
              </a:pathLst>
            </a:custGeom>
            <a:solidFill>
              <a:srgbClr val="33FF00"/>
            </a:solidFill>
            <a:ln w="9525">
              <a:noFill/>
              <a:round/>
              <a:headEnd/>
              <a:tailEnd/>
            </a:ln>
          </p:spPr>
          <p:txBody>
            <a:bodyPr/>
            <a:lstStyle/>
            <a:p>
              <a:endParaRPr lang="en-GB"/>
            </a:p>
          </p:txBody>
        </p:sp>
        <p:sp>
          <p:nvSpPr>
            <p:cNvPr id="20012" name="Freeform 556"/>
            <p:cNvSpPr>
              <a:spLocks/>
            </p:cNvSpPr>
            <p:nvPr/>
          </p:nvSpPr>
          <p:spPr bwMode="auto">
            <a:xfrm>
              <a:off x="4130" y="3510"/>
              <a:ext cx="57" cy="58"/>
            </a:xfrm>
            <a:custGeom>
              <a:avLst/>
              <a:gdLst/>
              <a:ahLst/>
              <a:cxnLst>
                <a:cxn ang="0">
                  <a:pos x="0" y="115"/>
                </a:cxn>
                <a:cxn ang="0">
                  <a:pos x="0" y="126"/>
                </a:cxn>
                <a:cxn ang="0">
                  <a:pos x="2" y="138"/>
                </a:cxn>
                <a:cxn ang="0">
                  <a:pos x="4" y="147"/>
                </a:cxn>
                <a:cxn ang="0">
                  <a:pos x="8" y="158"/>
                </a:cxn>
                <a:cxn ang="0">
                  <a:pos x="19" y="177"/>
                </a:cxn>
                <a:cxn ang="0">
                  <a:pos x="25" y="186"/>
                </a:cxn>
                <a:cxn ang="0">
                  <a:pos x="34" y="195"/>
                </a:cxn>
                <a:cxn ang="0">
                  <a:pos x="50" y="210"/>
                </a:cxn>
                <a:cxn ang="0">
                  <a:pos x="70" y="221"/>
                </a:cxn>
                <a:cxn ang="0">
                  <a:pos x="90" y="227"/>
                </a:cxn>
                <a:cxn ang="0">
                  <a:pos x="115" y="229"/>
                </a:cxn>
                <a:cxn ang="0">
                  <a:pos x="126" y="228"/>
                </a:cxn>
                <a:cxn ang="0">
                  <a:pos x="128" y="227"/>
                </a:cxn>
                <a:cxn ang="0">
                  <a:pos x="131" y="227"/>
                </a:cxn>
                <a:cxn ang="0">
                  <a:pos x="137" y="227"/>
                </a:cxn>
                <a:cxn ang="0">
                  <a:pos x="142" y="225"/>
                </a:cxn>
                <a:cxn ang="0">
                  <a:pos x="144" y="224"/>
                </a:cxn>
                <a:cxn ang="0">
                  <a:pos x="147" y="224"/>
                </a:cxn>
                <a:cxn ang="0">
                  <a:pos x="158" y="221"/>
                </a:cxn>
                <a:cxn ang="0">
                  <a:pos x="177" y="210"/>
                </a:cxn>
                <a:cxn ang="0">
                  <a:pos x="185" y="203"/>
                </a:cxn>
                <a:cxn ang="0">
                  <a:pos x="190" y="198"/>
                </a:cxn>
                <a:cxn ang="0">
                  <a:pos x="192" y="196"/>
                </a:cxn>
                <a:cxn ang="0">
                  <a:pos x="192" y="195"/>
                </a:cxn>
                <a:cxn ang="0">
                  <a:pos x="193" y="195"/>
                </a:cxn>
                <a:cxn ang="0">
                  <a:pos x="195" y="195"/>
                </a:cxn>
                <a:cxn ang="0">
                  <a:pos x="195" y="193"/>
                </a:cxn>
                <a:cxn ang="0">
                  <a:pos x="195" y="192"/>
                </a:cxn>
                <a:cxn ang="0">
                  <a:pos x="196" y="192"/>
                </a:cxn>
                <a:cxn ang="0">
                  <a:pos x="198" y="190"/>
                </a:cxn>
                <a:cxn ang="0">
                  <a:pos x="203" y="186"/>
                </a:cxn>
                <a:cxn ang="0">
                  <a:pos x="210" y="177"/>
                </a:cxn>
                <a:cxn ang="0">
                  <a:pos x="221" y="158"/>
                </a:cxn>
                <a:cxn ang="0">
                  <a:pos x="224" y="147"/>
                </a:cxn>
                <a:cxn ang="0">
                  <a:pos x="224" y="144"/>
                </a:cxn>
                <a:cxn ang="0">
                  <a:pos x="225" y="142"/>
                </a:cxn>
                <a:cxn ang="0">
                  <a:pos x="227" y="138"/>
                </a:cxn>
                <a:cxn ang="0">
                  <a:pos x="227" y="131"/>
                </a:cxn>
                <a:cxn ang="0">
                  <a:pos x="227" y="128"/>
                </a:cxn>
                <a:cxn ang="0">
                  <a:pos x="228" y="126"/>
                </a:cxn>
                <a:cxn ang="0">
                  <a:pos x="229" y="115"/>
                </a:cxn>
                <a:cxn ang="0">
                  <a:pos x="227" y="91"/>
                </a:cxn>
                <a:cxn ang="0">
                  <a:pos x="221" y="71"/>
                </a:cxn>
                <a:cxn ang="0">
                  <a:pos x="210" y="50"/>
                </a:cxn>
                <a:cxn ang="0">
                  <a:pos x="195" y="34"/>
                </a:cxn>
                <a:cxn ang="0">
                  <a:pos x="185" y="26"/>
                </a:cxn>
                <a:cxn ang="0">
                  <a:pos x="177" y="19"/>
                </a:cxn>
                <a:cxn ang="0">
                  <a:pos x="158" y="9"/>
                </a:cxn>
                <a:cxn ang="0">
                  <a:pos x="147" y="4"/>
                </a:cxn>
                <a:cxn ang="0">
                  <a:pos x="137" y="2"/>
                </a:cxn>
                <a:cxn ang="0">
                  <a:pos x="126" y="0"/>
                </a:cxn>
                <a:cxn ang="0">
                  <a:pos x="115" y="0"/>
                </a:cxn>
                <a:cxn ang="0">
                  <a:pos x="90" y="2"/>
                </a:cxn>
                <a:cxn ang="0">
                  <a:pos x="70" y="9"/>
                </a:cxn>
                <a:cxn ang="0">
                  <a:pos x="50" y="19"/>
                </a:cxn>
                <a:cxn ang="0">
                  <a:pos x="34" y="34"/>
                </a:cxn>
                <a:cxn ang="0">
                  <a:pos x="19" y="50"/>
                </a:cxn>
                <a:cxn ang="0">
                  <a:pos x="8" y="71"/>
                </a:cxn>
                <a:cxn ang="0">
                  <a:pos x="2" y="91"/>
                </a:cxn>
                <a:cxn ang="0">
                  <a:pos x="0" y="115"/>
                </a:cxn>
              </a:cxnLst>
              <a:rect l="0" t="0" r="r" b="b"/>
              <a:pathLst>
                <a:path w="229" h="229">
                  <a:moveTo>
                    <a:pt x="0" y="115"/>
                  </a:moveTo>
                  <a:lnTo>
                    <a:pt x="0" y="126"/>
                  </a:lnTo>
                  <a:lnTo>
                    <a:pt x="2" y="138"/>
                  </a:lnTo>
                  <a:lnTo>
                    <a:pt x="4" y="147"/>
                  </a:lnTo>
                  <a:lnTo>
                    <a:pt x="8" y="158"/>
                  </a:lnTo>
                  <a:lnTo>
                    <a:pt x="19" y="177"/>
                  </a:lnTo>
                  <a:lnTo>
                    <a:pt x="25" y="186"/>
                  </a:lnTo>
                  <a:lnTo>
                    <a:pt x="34" y="195"/>
                  </a:lnTo>
                  <a:lnTo>
                    <a:pt x="50" y="210"/>
                  </a:lnTo>
                  <a:lnTo>
                    <a:pt x="70" y="221"/>
                  </a:lnTo>
                  <a:lnTo>
                    <a:pt x="90" y="227"/>
                  </a:lnTo>
                  <a:lnTo>
                    <a:pt x="115" y="229"/>
                  </a:lnTo>
                  <a:lnTo>
                    <a:pt x="126" y="228"/>
                  </a:lnTo>
                  <a:lnTo>
                    <a:pt x="128" y="227"/>
                  </a:lnTo>
                  <a:lnTo>
                    <a:pt x="131" y="227"/>
                  </a:lnTo>
                  <a:lnTo>
                    <a:pt x="137" y="227"/>
                  </a:lnTo>
                  <a:lnTo>
                    <a:pt x="142" y="225"/>
                  </a:lnTo>
                  <a:lnTo>
                    <a:pt x="144" y="224"/>
                  </a:lnTo>
                  <a:lnTo>
                    <a:pt x="147" y="224"/>
                  </a:lnTo>
                  <a:lnTo>
                    <a:pt x="158" y="221"/>
                  </a:lnTo>
                  <a:lnTo>
                    <a:pt x="177" y="210"/>
                  </a:lnTo>
                  <a:lnTo>
                    <a:pt x="185" y="203"/>
                  </a:lnTo>
                  <a:lnTo>
                    <a:pt x="190" y="198"/>
                  </a:lnTo>
                  <a:lnTo>
                    <a:pt x="192" y="196"/>
                  </a:lnTo>
                  <a:lnTo>
                    <a:pt x="192" y="195"/>
                  </a:lnTo>
                  <a:lnTo>
                    <a:pt x="193" y="195"/>
                  </a:lnTo>
                  <a:lnTo>
                    <a:pt x="195" y="195"/>
                  </a:lnTo>
                  <a:lnTo>
                    <a:pt x="195" y="193"/>
                  </a:lnTo>
                  <a:lnTo>
                    <a:pt x="195" y="192"/>
                  </a:lnTo>
                  <a:lnTo>
                    <a:pt x="196" y="192"/>
                  </a:lnTo>
                  <a:lnTo>
                    <a:pt x="198" y="190"/>
                  </a:lnTo>
                  <a:lnTo>
                    <a:pt x="203" y="186"/>
                  </a:lnTo>
                  <a:lnTo>
                    <a:pt x="210" y="177"/>
                  </a:lnTo>
                  <a:lnTo>
                    <a:pt x="221" y="158"/>
                  </a:lnTo>
                  <a:lnTo>
                    <a:pt x="224" y="147"/>
                  </a:lnTo>
                  <a:lnTo>
                    <a:pt x="224" y="144"/>
                  </a:lnTo>
                  <a:lnTo>
                    <a:pt x="225" y="142"/>
                  </a:lnTo>
                  <a:lnTo>
                    <a:pt x="227" y="138"/>
                  </a:lnTo>
                  <a:lnTo>
                    <a:pt x="227" y="131"/>
                  </a:lnTo>
                  <a:lnTo>
                    <a:pt x="227" y="128"/>
                  </a:lnTo>
                  <a:lnTo>
                    <a:pt x="228" y="126"/>
                  </a:lnTo>
                  <a:lnTo>
                    <a:pt x="229" y="115"/>
                  </a:lnTo>
                  <a:lnTo>
                    <a:pt x="227" y="91"/>
                  </a:lnTo>
                  <a:lnTo>
                    <a:pt x="221" y="71"/>
                  </a:lnTo>
                  <a:lnTo>
                    <a:pt x="210" y="50"/>
                  </a:lnTo>
                  <a:lnTo>
                    <a:pt x="195" y="34"/>
                  </a:lnTo>
                  <a:lnTo>
                    <a:pt x="185" y="26"/>
                  </a:lnTo>
                  <a:lnTo>
                    <a:pt x="177" y="19"/>
                  </a:lnTo>
                  <a:lnTo>
                    <a:pt x="158" y="9"/>
                  </a:lnTo>
                  <a:lnTo>
                    <a:pt x="147" y="4"/>
                  </a:lnTo>
                  <a:lnTo>
                    <a:pt x="137" y="2"/>
                  </a:lnTo>
                  <a:lnTo>
                    <a:pt x="126" y="0"/>
                  </a:lnTo>
                  <a:lnTo>
                    <a:pt x="115" y="0"/>
                  </a:lnTo>
                  <a:lnTo>
                    <a:pt x="90" y="2"/>
                  </a:lnTo>
                  <a:lnTo>
                    <a:pt x="70" y="9"/>
                  </a:lnTo>
                  <a:lnTo>
                    <a:pt x="50" y="19"/>
                  </a:lnTo>
                  <a:lnTo>
                    <a:pt x="34" y="34"/>
                  </a:lnTo>
                  <a:lnTo>
                    <a:pt x="19" y="50"/>
                  </a:lnTo>
                  <a:lnTo>
                    <a:pt x="8" y="71"/>
                  </a:lnTo>
                  <a:lnTo>
                    <a:pt x="2" y="91"/>
                  </a:lnTo>
                  <a:lnTo>
                    <a:pt x="0" y="115"/>
                  </a:lnTo>
                  <a:close/>
                </a:path>
              </a:pathLst>
            </a:custGeom>
            <a:solidFill>
              <a:srgbClr val="33FF00"/>
            </a:solidFill>
            <a:ln w="9525">
              <a:noFill/>
              <a:round/>
              <a:headEnd/>
              <a:tailEnd/>
            </a:ln>
          </p:spPr>
          <p:txBody>
            <a:bodyPr/>
            <a:lstStyle/>
            <a:p>
              <a:endParaRPr lang="en-GB"/>
            </a:p>
          </p:txBody>
        </p:sp>
        <p:sp>
          <p:nvSpPr>
            <p:cNvPr id="20013" name="Freeform 557"/>
            <p:cNvSpPr>
              <a:spLocks/>
            </p:cNvSpPr>
            <p:nvPr/>
          </p:nvSpPr>
          <p:spPr bwMode="auto">
            <a:xfrm>
              <a:off x="2908" y="2803"/>
              <a:ext cx="58" cy="57"/>
            </a:xfrm>
            <a:custGeom>
              <a:avLst/>
              <a:gdLst/>
              <a:ahLst/>
              <a:cxnLst>
                <a:cxn ang="0">
                  <a:pos x="229" y="115"/>
                </a:cxn>
                <a:cxn ang="0">
                  <a:pos x="227" y="92"/>
                </a:cxn>
                <a:cxn ang="0">
                  <a:pos x="221" y="71"/>
                </a:cxn>
                <a:cxn ang="0">
                  <a:pos x="210" y="51"/>
                </a:cxn>
                <a:cxn ang="0">
                  <a:pos x="195" y="34"/>
                </a:cxn>
                <a:cxn ang="0">
                  <a:pos x="185" y="25"/>
                </a:cxn>
                <a:cxn ang="0">
                  <a:pos x="177" y="19"/>
                </a:cxn>
                <a:cxn ang="0">
                  <a:pos x="158" y="8"/>
                </a:cxn>
                <a:cxn ang="0">
                  <a:pos x="147" y="4"/>
                </a:cxn>
                <a:cxn ang="0">
                  <a:pos x="137" y="2"/>
                </a:cxn>
                <a:cxn ang="0">
                  <a:pos x="126" y="0"/>
                </a:cxn>
                <a:cxn ang="0">
                  <a:pos x="115" y="0"/>
                </a:cxn>
                <a:cxn ang="0">
                  <a:pos x="90" y="2"/>
                </a:cxn>
                <a:cxn ang="0">
                  <a:pos x="70" y="8"/>
                </a:cxn>
                <a:cxn ang="0">
                  <a:pos x="50" y="19"/>
                </a:cxn>
                <a:cxn ang="0">
                  <a:pos x="34" y="34"/>
                </a:cxn>
                <a:cxn ang="0">
                  <a:pos x="19" y="51"/>
                </a:cxn>
                <a:cxn ang="0">
                  <a:pos x="8" y="71"/>
                </a:cxn>
                <a:cxn ang="0">
                  <a:pos x="2" y="92"/>
                </a:cxn>
                <a:cxn ang="0">
                  <a:pos x="0" y="115"/>
                </a:cxn>
                <a:cxn ang="0">
                  <a:pos x="0" y="126"/>
                </a:cxn>
                <a:cxn ang="0">
                  <a:pos x="2" y="137"/>
                </a:cxn>
                <a:cxn ang="0">
                  <a:pos x="8" y="159"/>
                </a:cxn>
                <a:cxn ang="0">
                  <a:pos x="19" y="178"/>
                </a:cxn>
                <a:cxn ang="0">
                  <a:pos x="25" y="186"/>
                </a:cxn>
                <a:cxn ang="0">
                  <a:pos x="34" y="196"/>
                </a:cxn>
                <a:cxn ang="0">
                  <a:pos x="50" y="210"/>
                </a:cxn>
                <a:cxn ang="0">
                  <a:pos x="70" y="221"/>
                </a:cxn>
                <a:cxn ang="0">
                  <a:pos x="90" y="227"/>
                </a:cxn>
                <a:cxn ang="0">
                  <a:pos x="115" y="229"/>
                </a:cxn>
                <a:cxn ang="0">
                  <a:pos x="126" y="228"/>
                </a:cxn>
                <a:cxn ang="0">
                  <a:pos x="128" y="227"/>
                </a:cxn>
                <a:cxn ang="0">
                  <a:pos x="131" y="227"/>
                </a:cxn>
                <a:cxn ang="0">
                  <a:pos x="137" y="227"/>
                </a:cxn>
                <a:cxn ang="0">
                  <a:pos x="142" y="225"/>
                </a:cxn>
                <a:cxn ang="0">
                  <a:pos x="144" y="224"/>
                </a:cxn>
                <a:cxn ang="0">
                  <a:pos x="147" y="224"/>
                </a:cxn>
                <a:cxn ang="0">
                  <a:pos x="158" y="221"/>
                </a:cxn>
                <a:cxn ang="0">
                  <a:pos x="177" y="210"/>
                </a:cxn>
                <a:cxn ang="0">
                  <a:pos x="185" y="202"/>
                </a:cxn>
                <a:cxn ang="0">
                  <a:pos x="195" y="196"/>
                </a:cxn>
                <a:cxn ang="0">
                  <a:pos x="195" y="194"/>
                </a:cxn>
                <a:cxn ang="0">
                  <a:pos x="195" y="193"/>
                </a:cxn>
                <a:cxn ang="0">
                  <a:pos x="196" y="193"/>
                </a:cxn>
                <a:cxn ang="0">
                  <a:pos x="198" y="191"/>
                </a:cxn>
                <a:cxn ang="0">
                  <a:pos x="202" y="186"/>
                </a:cxn>
                <a:cxn ang="0">
                  <a:pos x="210" y="178"/>
                </a:cxn>
                <a:cxn ang="0">
                  <a:pos x="221" y="159"/>
                </a:cxn>
                <a:cxn ang="0">
                  <a:pos x="227" y="137"/>
                </a:cxn>
                <a:cxn ang="0">
                  <a:pos x="227" y="131"/>
                </a:cxn>
                <a:cxn ang="0">
                  <a:pos x="227" y="128"/>
                </a:cxn>
                <a:cxn ang="0">
                  <a:pos x="228" y="126"/>
                </a:cxn>
                <a:cxn ang="0">
                  <a:pos x="229" y="115"/>
                </a:cxn>
              </a:cxnLst>
              <a:rect l="0" t="0" r="r" b="b"/>
              <a:pathLst>
                <a:path w="229" h="229">
                  <a:moveTo>
                    <a:pt x="229" y="115"/>
                  </a:moveTo>
                  <a:lnTo>
                    <a:pt x="227" y="92"/>
                  </a:lnTo>
                  <a:lnTo>
                    <a:pt x="221" y="71"/>
                  </a:lnTo>
                  <a:lnTo>
                    <a:pt x="210" y="51"/>
                  </a:lnTo>
                  <a:lnTo>
                    <a:pt x="195" y="34"/>
                  </a:lnTo>
                  <a:lnTo>
                    <a:pt x="185" y="25"/>
                  </a:lnTo>
                  <a:lnTo>
                    <a:pt x="177" y="19"/>
                  </a:lnTo>
                  <a:lnTo>
                    <a:pt x="158" y="8"/>
                  </a:lnTo>
                  <a:lnTo>
                    <a:pt x="147" y="4"/>
                  </a:lnTo>
                  <a:lnTo>
                    <a:pt x="137" y="2"/>
                  </a:lnTo>
                  <a:lnTo>
                    <a:pt x="126" y="0"/>
                  </a:lnTo>
                  <a:lnTo>
                    <a:pt x="115" y="0"/>
                  </a:lnTo>
                  <a:lnTo>
                    <a:pt x="90" y="2"/>
                  </a:lnTo>
                  <a:lnTo>
                    <a:pt x="70" y="8"/>
                  </a:lnTo>
                  <a:lnTo>
                    <a:pt x="50" y="19"/>
                  </a:lnTo>
                  <a:lnTo>
                    <a:pt x="34" y="34"/>
                  </a:lnTo>
                  <a:lnTo>
                    <a:pt x="19" y="51"/>
                  </a:lnTo>
                  <a:lnTo>
                    <a:pt x="8" y="71"/>
                  </a:lnTo>
                  <a:lnTo>
                    <a:pt x="2" y="92"/>
                  </a:lnTo>
                  <a:lnTo>
                    <a:pt x="0" y="115"/>
                  </a:lnTo>
                  <a:lnTo>
                    <a:pt x="0" y="126"/>
                  </a:lnTo>
                  <a:lnTo>
                    <a:pt x="2" y="137"/>
                  </a:lnTo>
                  <a:lnTo>
                    <a:pt x="8" y="159"/>
                  </a:lnTo>
                  <a:lnTo>
                    <a:pt x="19" y="178"/>
                  </a:lnTo>
                  <a:lnTo>
                    <a:pt x="25" y="186"/>
                  </a:lnTo>
                  <a:lnTo>
                    <a:pt x="34" y="196"/>
                  </a:lnTo>
                  <a:lnTo>
                    <a:pt x="50" y="210"/>
                  </a:lnTo>
                  <a:lnTo>
                    <a:pt x="70" y="221"/>
                  </a:lnTo>
                  <a:lnTo>
                    <a:pt x="90" y="227"/>
                  </a:lnTo>
                  <a:lnTo>
                    <a:pt x="115" y="229"/>
                  </a:lnTo>
                  <a:lnTo>
                    <a:pt x="126" y="228"/>
                  </a:lnTo>
                  <a:lnTo>
                    <a:pt x="128" y="227"/>
                  </a:lnTo>
                  <a:lnTo>
                    <a:pt x="131" y="227"/>
                  </a:lnTo>
                  <a:lnTo>
                    <a:pt x="137" y="227"/>
                  </a:lnTo>
                  <a:lnTo>
                    <a:pt x="142" y="225"/>
                  </a:lnTo>
                  <a:lnTo>
                    <a:pt x="144" y="224"/>
                  </a:lnTo>
                  <a:lnTo>
                    <a:pt x="147" y="224"/>
                  </a:lnTo>
                  <a:lnTo>
                    <a:pt x="158" y="221"/>
                  </a:lnTo>
                  <a:lnTo>
                    <a:pt x="177" y="210"/>
                  </a:lnTo>
                  <a:lnTo>
                    <a:pt x="185" y="202"/>
                  </a:lnTo>
                  <a:lnTo>
                    <a:pt x="195" y="196"/>
                  </a:lnTo>
                  <a:lnTo>
                    <a:pt x="195" y="194"/>
                  </a:lnTo>
                  <a:lnTo>
                    <a:pt x="195" y="193"/>
                  </a:lnTo>
                  <a:lnTo>
                    <a:pt x="196" y="193"/>
                  </a:lnTo>
                  <a:lnTo>
                    <a:pt x="198" y="191"/>
                  </a:lnTo>
                  <a:lnTo>
                    <a:pt x="202" y="186"/>
                  </a:lnTo>
                  <a:lnTo>
                    <a:pt x="210" y="178"/>
                  </a:lnTo>
                  <a:lnTo>
                    <a:pt x="221" y="159"/>
                  </a:lnTo>
                  <a:lnTo>
                    <a:pt x="227" y="137"/>
                  </a:lnTo>
                  <a:lnTo>
                    <a:pt x="227" y="131"/>
                  </a:lnTo>
                  <a:lnTo>
                    <a:pt x="227" y="128"/>
                  </a:lnTo>
                  <a:lnTo>
                    <a:pt x="228" y="126"/>
                  </a:lnTo>
                  <a:lnTo>
                    <a:pt x="229" y="115"/>
                  </a:lnTo>
                  <a:close/>
                </a:path>
              </a:pathLst>
            </a:custGeom>
            <a:solidFill>
              <a:srgbClr val="33FF00"/>
            </a:solidFill>
            <a:ln w="9525">
              <a:noFill/>
              <a:round/>
              <a:headEnd/>
              <a:tailEnd/>
            </a:ln>
          </p:spPr>
          <p:txBody>
            <a:bodyPr/>
            <a:lstStyle/>
            <a:p>
              <a:endParaRPr lang="en-GB"/>
            </a:p>
          </p:txBody>
        </p:sp>
        <p:sp>
          <p:nvSpPr>
            <p:cNvPr id="20014" name="Freeform 558"/>
            <p:cNvSpPr>
              <a:spLocks/>
            </p:cNvSpPr>
            <p:nvPr/>
          </p:nvSpPr>
          <p:spPr bwMode="auto">
            <a:xfrm>
              <a:off x="3040" y="2826"/>
              <a:ext cx="58" cy="57"/>
            </a:xfrm>
            <a:custGeom>
              <a:avLst/>
              <a:gdLst/>
              <a:ahLst/>
              <a:cxnLst>
                <a:cxn ang="0">
                  <a:pos x="34" y="33"/>
                </a:cxn>
                <a:cxn ang="0">
                  <a:pos x="19" y="50"/>
                </a:cxn>
                <a:cxn ang="0">
                  <a:pos x="8" y="70"/>
                </a:cxn>
                <a:cxn ang="0">
                  <a:pos x="2" y="90"/>
                </a:cxn>
                <a:cxn ang="0">
                  <a:pos x="0" y="114"/>
                </a:cxn>
                <a:cxn ang="0">
                  <a:pos x="0" y="124"/>
                </a:cxn>
                <a:cxn ang="0">
                  <a:pos x="2" y="136"/>
                </a:cxn>
                <a:cxn ang="0">
                  <a:pos x="8" y="157"/>
                </a:cxn>
                <a:cxn ang="0">
                  <a:pos x="19" y="177"/>
                </a:cxn>
                <a:cxn ang="0">
                  <a:pos x="25" y="185"/>
                </a:cxn>
                <a:cxn ang="0">
                  <a:pos x="34" y="195"/>
                </a:cxn>
                <a:cxn ang="0">
                  <a:pos x="50" y="210"/>
                </a:cxn>
                <a:cxn ang="0">
                  <a:pos x="70" y="220"/>
                </a:cxn>
                <a:cxn ang="0">
                  <a:pos x="90" y="227"/>
                </a:cxn>
                <a:cxn ang="0">
                  <a:pos x="114" y="229"/>
                </a:cxn>
                <a:cxn ang="0">
                  <a:pos x="125" y="228"/>
                </a:cxn>
                <a:cxn ang="0">
                  <a:pos x="127" y="227"/>
                </a:cxn>
                <a:cxn ang="0">
                  <a:pos x="130" y="227"/>
                </a:cxn>
                <a:cxn ang="0">
                  <a:pos x="136" y="227"/>
                </a:cxn>
                <a:cxn ang="0">
                  <a:pos x="158" y="220"/>
                </a:cxn>
                <a:cxn ang="0">
                  <a:pos x="177" y="210"/>
                </a:cxn>
                <a:cxn ang="0">
                  <a:pos x="185" y="202"/>
                </a:cxn>
                <a:cxn ang="0">
                  <a:pos x="190" y="198"/>
                </a:cxn>
                <a:cxn ang="0">
                  <a:pos x="192" y="196"/>
                </a:cxn>
                <a:cxn ang="0">
                  <a:pos x="192" y="195"/>
                </a:cxn>
                <a:cxn ang="0">
                  <a:pos x="193" y="195"/>
                </a:cxn>
                <a:cxn ang="0">
                  <a:pos x="195" y="195"/>
                </a:cxn>
                <a:cxn ang="0">
                  <a:pos x="195" y="193"/>
                </a:cxn>
                <a:cxn ang="0">
                  <a:pos x="195" y="191"/>
                </a:cxn>
                <a:cxn ang="0">
                  <a:pos x="196" y="191"/>
                </a:cxn>
                <a:cxn ang="0">
                  <a:pos x="198" y="189"/>
                </a:cxn>
                <a:cxn ang="0">
                  <a:pos x="202" y="185"/>
                </a:cxn>
                <a:cxn ang="0">
                  <a:pos x="210" y="177"/>
                </a:cxn>
                <a:cxn ang="0">
                  <a:pos x="221" y="157"/>
                </a:cxn>
                <a:cxn ang="0">
                  <a:pos x="227" y="136"/>
                </a:cxn>
                <a:cxn ang="0">
                  <a:pos x="227" y="130"/>
                </a:cxn>
                <a:cxn ang="0">
                  <a:pos x="227" y="126"/>
                </a:cxn>
                <a:cxn ang="0">
                  <a:pos x="228" y="124"/>
                </a:cxn>
                <a:cxn ang="0">
                  <a:pos x="229" y="114"/>
                </a:cxn>
                <a:cxn ang="0">
                  <a:pos x="227" y="90"/>
                </a:cxn>
                <a:cxn ang="0">
                  <a:pos x="221" y="70"/>
                </a:cxn>
                <a:cxn ang="0">
                  <a:pos x="210" y="50"/>
                </a:cxn>
                <a:cxn ang="0">
                  <a:pos x="195" y="33"/>
                </a:cxn>
                <a:cxn ang="0">
                  <a:pos x="185" y="24"/>
                </a:cxn>
                <a:cxn ang="0">
                  <a:pos x="177" y="18"/>
                </a:cxn>
                <a:cxn ang="0">
                  <a:pos x="158" y="7"/>
                </a:cxn>
                <a:cxn ang="0">
                  <a:pos x="136" y="1"/>
                </a:cxn>
                <a:cxn ang="0">
                  <a:pos x="114" y="0"/>
                </a:cxn>
                <a:cxn ang="0">
                  <a:pos x="90" y="1"/>
                </a:cxn>
                <a:cxn ang="0">
                  <a:pos x="70" y="7"/>
                </a:cxn>
                <a:cxn ang="0">
                  <a:pos x="50" y="18"/>
                </a:cxn>
                <a:cxn ang="0">
                  <a:pos x="34" y="33"/>
                </a:cxn>
              </a:cxnLst>
              <a:rect l="0" t="0" r="r" b="b"/>
              <a:pathLst>
                <a:path w="229" h="229">
                  <a:moveTo>
                    <a:pt x="34" y="33"/>
                  </a:moveTo>
                  <a:lnTo>
                    <a:pt x="19" y="50"/>
                  </a:lnTo>
                  <a:lnTo>
                    <a:pt x="8" y="70"/>
                  </a:lnTo>
                  <a:lnTo>
                    <a:pt x="2" y="90"/>
                  </a:lnTo>
                  <a:lnTo>
                    <a:pt x="0" y="114"/>
                  </a:lnTo>
                  <a:lnTo>
                    <a:pt x="0" y="124"/>
                  </a:lnTo>
                  <a:lnTo>
                    <a:pt x="2" y="136"/>
                  </a:lnTo>
                  <a:lnTo>
                    <a:pt x="8" y="157"/>
                  </a:lnTo>
                  <a:lnTo>
                    <a:pt x="19" y="177"/>
                  </a:lnTo>
                  <a:lnTo>
                    <a:pt x="25" y="185"/>
                  </a:lnTo>
                  <a:lnTo>
                    <a:pt x="34" y="195"/>
                  </a:lnTo>
                  <a:lnTo>
                    <a:pt x="50" y="210"/>
                  </a:lnTo>
                  <a:lnTo>
                    <a:pt x="70" y="220"/>
                  </a:lnTo>
                  <a:lnTo>
                    <a:pt x="90" y="227"/>
                  </a:lnTo>
                  <a:lnTo>
                    <a:pt x="114" y="229"/>
                  </a:lnTo>
                  <a:lnTo>
                    <a:pt x="125" y="228"/>
                  </a:lnTo>
                  <a:lnTo>
                    <a:pt x="127" y="227"/>
                  </a:lnTo>
                  <a:lnTo>
                    <a:pt x="130" y="227"/>
                  </a:lnTo>
                  <a:lnTo>
                    <a:pt x="136" y="227"/>
                  </a:lnTo>
                  <a:lnTo>
                    <a:pt x="158" y="220"/>
                  </a:lnTo>
                  <a:lnTo>
                    <a:pt x="177" y="210"/>
                  </a:lnTo>
                  <a:lnTo>
                    <a:pt x="185" y="202"/>
                  </a:lnTo>
                  <a:lnTo>
                    <a:pt x="190" y="198"/>
                  </a:lnTo>
                  <a:lnTo>
                    <a:pt x="192" y="196"/>
                  </a:lnTo>
                  <a:lnTo>
                    <a:pt x="192" y="195"/>
                  </a:lnTo>
                  <a:lnTo>
                    <a:pt x="193" y="195"/>
                  </a:lnTo>
                  <a:lnTo>
                    <a:pt x="195" y="195"/>
                  </a:lnTo>
                  <a:lnTo>
                    <a:pt x="195" y="193"/>
                  </a:lnTo>
                  <a:lnTo>
                    <a:pt x="195" y="191"/>
                  </a:lnTo>
                  <a:lnTo>
                    <a:pt x="196" y="191"/>
                  </a:lnTo>
                  <a:lnTo>
                    <a:pt x="198" y="189"/>
                  </a:lnTo>
                  <a:lnTo>
                    <a:pt x="202" y="185"/>
                  </a:lnTo>
                  <a:lnTo>
                    <a:pt x="210" y="177"/>
                  </a:lnTo>
                  <a:lnTo>
                    <a:pt x="221" y="157"/>
                  </a:lnTo>
                  <a:lnTo>
                    <a:pt x="227" y="136"/>
                  </a:lnTo>
                  <a:lnTo>
                    <a:pt x="227" y="130"/>
                  </a:lnTo>
                  <a:lnTo>
                    <a:pt x="227" y="126"/>
                  </a:lnTo>
                  <a:lnTo>
                    <a:pt x="228" y="124"/>
                  </a:lnTo>
                  <a:lnTo>
                    <a:pt x="229" y="114"/>
                  </a:lnTo>
                  <a:lnTo>
                    <a:pt x="227" y="90"/>
                  </a:lnTo>
                  <a:lnTo>
                    <a:pt x="221" y="70"/>
                  </a:lnTo>
                  <a:lnTo>
                    <a:pt x="210" y="50"/>
                  </a:lnTo>
                  <a:lnTo>
                    <a:pt x="195" y="33"/>
                  </a:lnTo>
                  <a:lnTo>
                    <a:pt x="185" y="24"/>
                  </a:lnTo>
                  <a:lnTo>
                    <a:pt x="177" y="18"/>
                  </a:lnTo>
                  <a:lnTo>
                    <a:pt x="158" y="7"/>
                  </a:lnTo>
                  <a:lnTo>
                    <a:pt x="136" y="1"/>
                  </a:lnTo>
                  <a:lnTo>
                    <a:pt x="114" y="0"/>
                  </a:lnTo>
                  <a:lnTo>
                    <a:pt x="90" y="1"/>
                  </a:lnTo>
                  <a:lnTo>
                    <a:pt x="70" y="7"/>
                  </a:lnTo>
                  <a:lnTo>
                    <a:pt x="50" y="18"/>
                  </a:lnTo>
                  <a:lnTo>
                    <a:pt x="34" y="33"/>
                  </a:lnTo>
                  <a:close/>
                </a:path>
              </a:pathLst>
            </a:custGeom>
            <a:solidFill>
              <a:srgbClr val="33FF00"/>
            </a:solidFill>
            <a:ln w="9525">
              <a:noFill/>
              <a:round/>
              <a:headEnd/>
              <a:tailEnd/>
            </a:ln>
          </p:spPr>
          <p:txBody>
            <a:bodyPr/>
            <a:lstStyle/>
            <a:p>
              <a:endParaRPr lang="en-GB"/>
            </a:p>
          </p:txBody>
        </p:sp>
        <p:sp>
          <p:nvSpPr>
            <p:cNvPr id="20015" name="Freeform 559"/>
            <p:cNvSpPr>
              <a:spLocks/>
            </p:cNvSpPr>
            <p:nvPr/>
          </p:nvSpPr>
          <p:spPr bwMode="auto">
            <a:xfrm>
              <a:off x="4130" y="3510"/>
              <a:ext cx="57" cy="58"/>
            </a:xfrm>
            <a:custGeom>
              <a:avLst/>
              <a:gdLst/>
              <a:ahLst/>
              <a:cxnLst>
                <a:cxn ang="0">
                  <a:pos x="34" y="195"/>
                </a:cxn>
                <a:cxn ang="0">
                  <a:pos x="50" y="210"/>
                </a:cxn>
                <a:cxn ang="0">
                  <a:pos x="70" y="221"/>
                </a:cxn>
                <a:cxn ang="0">
                  <a:pos x="90" y="227"/>
                </a:cxn>
                <a:cxn ang="0">
                  <a:pos x="115" y="229"/>
                </a:cxn>
                <a:cxn ang="0">
                  <a:pos x="126" y="228"/>
                </a:cxn>
                <a:cxn ang="0">
                  <a:pos x="128" y="227"/>
                </a:cxn>
                <a:cxn ang="0">
                  <a:pos x="131" y="227"/>
                </a:cxn>
                <a:cxn ang="0">
                  <a:pos x="137" y="227"/>
                </a:cxn>
                <a:cxn ang="0">
                  <a:pos x="142" y="225"/>
                </a:cxn>
                <a:cxn ang="0">
                  <a:pos x="144" y="224"/>
                </a:cxn>
                <a:cxn ang="0">
                  <a:pos x="147" y="224"/>
                </a:cxn>
                <a:cxn ang="0">
                  <a:pos x="158" y="221"/>
                </a:cxn>
                <a:cxn ang="0">
                  <a:pos x="177" y="210"/>
                </a:cxn>
                <a:cxn ang="0">
                  <a:pos x="185" y="203"/>
                </a:cxn>
                <a:cxn ang="0">
                  <a:pos x="190" y="198"/>
                </a:cxn>
                <a:cxn ang="0">
                  <a:pos x="192" y="196"/>
                </a:cxn>
                <a:cxn ang="0">
                  <a:pos x="192" y="195"/>
                </a:cxn>
                <a:cxn ang="0">
                  <a:pos x="193" y="195"/>
                </a:cxn>
                <a:cxn ang="0">
                  <a:pos x="195" y="195"/>
                </a:cxn>
                <a:cxn ang="0">
                  <a:pos x="195" y="193"/>
                </a:cxn>
                <a:cxn ang="0">
                  <a:pos x="195" y="192"/>
                </a:cxn>
                <a:cxn ang="0">
                  <a:pos x="196" y="192"/>
                </a:cxn>
                <a:cxn ang="0">
                  <a:pos x="198" y="190"/>
                </a:cxn>
                <a:cxn ang="0">
                  <a:pos x="203" y="186"/>
                </a:cxn>
                <a:cxn ang="0">
                  <a:pos x="210" y="177"/>
                </a:cxn>
                <a:cxn ang="0">
                  <a:pos x="221" y="158"/>
                </a:cxn>
                <a:cxn ang="0">
                  <a:pos x="224" y="147"/>
                </a:cxn>
                <a:cxn ang="0">
                  <a:pos x="224" y="144"/>
                </a:cxn>
                <a:cxn ang="0">
                  <a:pos x="225" y="142"/>
                </a:cxn>
                <a:cxn ang="0">
                  <a:pos x="227" y="138"/>
                </a:cxn>
                <a:cxn ang="0">
                  <a:pos x="227" y="131"/>
                </a:cxn>
                <a:cxn ang="0">
                  <a:pos x="227" y="128"/>
                </a:cxn>
                <a:cxn ang="0">
                  <a:pos x="228" y="126"/>
                </a:cxn>
                <a:cxn ang="0">
                  <a:pos x="229" y="115"/>
                </a:cxn>
                <a:cxn ang="0">
                  <a:pos x="227" y="91"/>
                </a:cxn>
                <a:cxn ang="0">
                  <a:pos x="221" y="71"/>
                </a:cxn>
                <a:cxn ang="0">
                  <a:pos x="210" y="50"/>
                </a:cxn>
                <a:cxn ang="0">
                  <a:pos x="195" y="34"/>
                </a:cxn>
                <a:cxn ang="0">
                  <a:pos x="185" y="26"/>
                </a:cxn>
                <a:cxn ang="0">
                  <a:pos x="177" y="19"/>
                </a:cxn>
                <a:cxn ang="0">
                  <a:pos x="158" y="9"/>
                </a:cxn>
                <a:cxn ang="0">
                  <a:pos x="147" y="4"/>
                </a:cxn>
                <a:cxn ang="0">
                  <a:pos x="137" y="2"/>
                </a:cxn>
                <a:cxn ang="0">
                  <a:pos x="126" y="0"/>
                </a:cxn>
                <a:cxn ang="0">
                  <a:pos x="115" y="0"/>
                </a:cxn>
                <a:cxn ang="0">
                  <a:pos x="90" y="2"/>
                </a:cxn>
                <a:cxn ang="0">
                  <a:pos x="70" y="9"/>
                </a:cxn>
                <a:cxn ang="0">
                  <a:pos x="50" y="19"/>
                </a:cxn>
                <a:cxn ang="0">
                  <a:pos x="34" y="34"/>
                </a:cxn>
                <a:cxn ang="0">
                  <a:pos x="19" y="50"/>
                </a:cxn>
                <a:cxn ang="0">
                  <a:pos x="8" y="71"/>
                </a:cxn>
                <a:cxn ang="0">
                  <a:pos x="2" y="91"/>
                </a:cxn>
                <a:cxn ang="0">
                  <a:pos x="0" y="115"/>
                </a:cxn>
                <a:cxn ang="0">
                  <a:pos x="0" y="126"/>
                </a:cxn>
                <a:cxn ang="0">
                  <a:pos x="2" y="138"/>
                </a:cxn>
                <a:cxn ang="0">
                  <a:pos x="4" y="147"/>
                </a:cxn>
                <a:cxn ang="0">
                  <a:pos x="8" y="158"/>
                </a:cxn>
                <a:cxn ang="0">
                  <a:pos x="19" y="177"/>
                </a:cxn>
                <a:cxn ang="0">
                  <a:pos x="25" y="186"/>
                </a:cxn>
                <a:cxn ang="0">
                  <a:pos x="34" y="195"/>
                </a:cxn>
              </a:cxnLst>
              <a:rect l="0" t="0" r="r" b="b"/>
              <a:pathLst>
                <a:path w="229" h="229">
                  <a:moveTo>
                    <a:pt x="34" y="195"/>
                  </a:moveTo>
                  <a:lnTo>
                    <a:pt x="50" y="210"/>
                  </a:lnTo>
                  <a:lnTo>
                    <a:pt x="70" y="221"/>
                  </a:lnTo>
                  <a:lnTo>
                    <a:pt x="90" y="227"/>
                  </a:lnTo>
                  <a:lnTo>
                    <a:pt x="115" y="229"/>
                  </a:lnTo>
                  <a:lnTo>
                    <a:pt x="126" y="228"/>
                  </a:lnTo>
                  <a:lnTo>
                    <a:pt x="128" y="227"/>
                  </a:lnTo>
                  <a:lnTo>
                    <a:pt x="131" y="227"/>
                  </a:lnTo>
                  <a:lnTo>
                    <a:pt x="137" y="227"/>
                  </a:lnTo>
                  <a:lnTo>
                    <a:pt x="142" y="225"/>
                  </a:lnTo>
                  <a:lnTo>
                    <a:pt x="144" y="224"/>
                  </a:lnTo>
                  <a:lnTo>
                    <a:pt x="147" y="224"/>
                  </a:lnTo>
                  <a:lnTo>
                    <a:pt x="158" y="221"/>
                  </a:lnTo>
                  <a:lnTo>
                    <a:pt x="177" y="210"/>
                  </a:lnTo>
                  <a:lnTo>
                    <a:pt x="185" y="203"/>
                  </a:lnTo>
                  <a:lnTo>
                    <a:pt x="190" y="198"/>
                  </a:lnTo>
                  <a:lnTo>
                    <a:pt x="192" y="196"/>
                  </a:lnTo>
                  <a:lnTo>
                    <a:pt x="192" y="195"/>
                  </a:lnTo>
                  <a:lnTo>
                    <a:pt x="193" y="195"/>
                  </a:lnTo>
                  <a:lnTo>
                    <a:pt x="195" y="195"/>
                  </a:lnTo>
                  <a:lnTo>
                    <a:pt x="195" y="193"/>
                  </a:lnTo>
                  <a:lnTo>
                    <a:pt x="195" y="192"/>
                  </a:lnTo>
                  <a:lnTo>
                    <a:pt x="196" y="192"/>
                  </a:lnTo>
                  <a:lnTo>
                    <a:pt x="198" y="190"/>
                  </a:lnTo>
                  <a:lnTo>
                    <a:pt x="203" y="186"/>
                  </a:lnTo>
                  <a:lnTo>
                    <a:pt x="210" y="177"/>
                  </a:lnTo>
                  <a:lnTo>
                    <a:pt x="221" y="158"/>
                  </a:lnTo>
                  <a:lnTo>
                    <a:pt x="224" y="147"/>
                  </a:lnTo>
                  <a:lnTo>
                    <a:pt x="224" y="144"/>
                  </a:lnTo>
                  <a:lnTo>
                    <a:pt x="225" y="142"/>
                  </a:lnTo>
                  <a:lnTo>
                    <a:pt x="227" y="138"/>
                  </a:lnTo>
                  <a:lnTo>
                    <a:pt x="227" y="131"/>
                  </a:lnTo>
                  <a:lnTo>
                    <a:pt x="227" y="128"/>
                  </a:lnTo>
                  <a:lnTo>
                    <a:pt x="228" y="126"/>
                  </a:lnTo>
                  <a:lnTo>
                    <a:pt x="229" y="115"/>
                  </a:lnTo>
                  <a:lnTo>
                    <a:pt x="227" y="91"/>
                  </a:lnTo>
                  <a:lnTo>
                    <a:pt x="221" y="71"/>
                  </a:lnTo>
                  <a:lnTo>
                    <a:pt x="210" y="50"/>
                  </a:lnTo>
                  <a:lnTo>
                    <a:pt x="195" y="34"/>
                  </a:lnTo>
                  <a:lnTo>
                    <a:pt x="185" y="26"/>
                  </a:lnTo>
                  <a:lnTo>
                    <a:pt x="177" y="19"/>
                  </a:lnTo>
                  <a:lnTo>
                    <a:pt x="158" y="9"/>
                  </a:lnTo>
                  <a:lnTo>
                    <a:pt x="147" y="4"/>
                  </a:lnTo>
                  <a:lnTo>
                    <a:pt x="137" y="2"/>
                  </a:lnTo>
                  <a:lnTo>
                    <a:pt x="126" y="0"/>
                  </a:lnTo>
                  <a:lnTo>
                    <a:pt x="115" y="0"/>
                  </a:lnTo>
                  <a:lnTo>
                    <a:pt x="90" y="2"/>
                  </a:lnTo>
                  <a:lnTo>
                    <a:pt x="70" y="9"/>
                  </a:lnTo>
                  <a:lnTo>
                    <a:pt x="50" y="19"/>
                  </a:lnTo>
                  <a:lnTo>
                    <a:pt x="34" y="34"/>
                  </a:lnTo>
                  <a:lnTo>
                    <a:pt x="19" y="50"/>
                  </a:lnTo>
                  <a:lnTo>
                    <a:pt x="8" y="71"/>
                  </a:lnTo>
                  <a:lnTo>
                    <a:pt x="2" y="91"/>
                  </a:lnTo>
                  <a:lnTo>
                    <a:pt x="0" y="115"/>
                  </a:lnTo>
                  <a:lnTo>
                    <a:pt x="0" y="126"/>
                  </a:lnTo>
                  <a:lnTo>
                    <a:pt x="2" y="138"/>
                  </a:lnTo>
                  <a:lnTo>
                    <a:pt x="4" y="147"/>
                  </a:lnTo>
                  <a:lnTo>
                    <a:pt x="8" y="158"/>
                  </a:lnTo>
                  <a:lnTo>
                    <a:pt x="19" y="177"/>
                  </a:lnTo>
                  <a:lnTo>
                    <a:pt x="25" y="186"/>
                  </a:lnTo>
                  <a:lnTo>
                    <a:pt x="34" y="195"/>
                  </a:lnTo>
                </a:path>
              </a:pathLst>
            </a:custGeom>
            <a:noFill/>
            <a:ln w="1588">
              <a:solidFill>
                <a:srgbClr val="000000"/>
              </a:solidFill>
              <a:prstDash val="solid"/>
              <a:round/>
              <a:headEnd/>
              <a:tailEnd/>
            </a:ln>
          </p:spPr>
          <p:txBody>
            <a:bodyPr/>
            <a:lstStyle/>
            <a:p>
              <a:endParaRPr lang="en-GB"/>
            </a:p>
          </p:txBody>
        </p:sp>
        <p:sp>
          <p:nvSpPr>
            <p:cNvPr id="20016" name="Freeform 560"/>
            <p:cNvSpPr>
              <a:spLocks/>
            </p:cNvSpPr>
            <p:nvPr/>
          </p:nvSpPr>
          <p:spPr bwMode="auto">
            <a:xfrm>
              <a:off x="2908" y="2803"/>
              <a:ext cx="58" cy="57"/>
            </a:xfrm>
            <a:custGeom>
              <a:avLst/>
              <a:gdLst/>
              <a:ahLst/>
              <a:cxnLst>
                <a:cxn ang="0">
                  <a:pos x="195" y="34"/>
                </a:cxn>
                <a:cxn ang="0">
                  <a:pos x="185" y="25"/>
                </a:cxn>
                <a:cxn ang="0">
                  <a:pos x="177" y="19"/>
                </a:cxn>
                <a:cxn ang="0">
                  <a:pos x="158" y="8"/>
                </a:cxn>
                <a:cxn ang="0">
                  <a:pos x="147" y="4"/>
                </a:cxn>
                <a:cxn ang="0">
                  <a:pos x="137" y="2"/>
                </a:cxn>
                <a:cxn ang="0">
                  <a:pos x="126" y="0"/>
                </a:cxn>
                <a:cxn ang="0">
                  <a:pos x="115" y="0"/>
                </a:cxn>
                <a:cxn ang="0">
                  <a:pos x="90" y="2"/>
                </a:cxn>
                <a:cxn ang="0">
                  <a:pos x="70" y="8"/>
                </a:cxn>
                <a:cxn ang="0">
                  <a:pos x="50" y="19"/>
                </a:cxn>
                <a:cxn ang="0">
                  <a:pos x="34" y="34"/>
                </a:cxn>
                <a:cxn ang="0">
                  <a:pos x="19" y="51"/>
                </a:cxn>
                <a:cxn ang="0">
                  <a:pos x="8" y="71"/>
                </a:cxn>
                <a:cxn ang="0">
                  <a:pos x="2" y="92"/>
                </a:cxn>
                <a:cxn ang="0">
                  <a:pos x="0" y="115"/>
                </a:cxn>
                <a:cxn ang="0">
                  <a:pos x="0" y="126"/>
                </a:cxn>
                <a:cxn ang="0">
                  <a:pos x="2" y="137"/>
                </a:cxn>
                <a:cxn ang="0">
                  <a:pos x="8" y="159"/>
                </a:cxn>
                <a:cxn ang="0">
                  <a:pos x="19" y="178"/>
                </a:cxn>
                <a:cxn ang="0">
                  <a:pos x="25" y="186"/>
                </a:cxn>
                <a:cxn ang="0">
                  <a:pos x="34" y="196"/>
                </a:cxn>
                <a:cxn ang="0">
                  <a:pos x="50" y="210"/>
                </a:cxn>
                <a:cxn ang="0">
                  <a:pos x="70" y="221"/>
                </a:cxn>
                <a:cxn ang="0">
                  <a:pos x="90" y="227"/>
                </a:cxn>
                <a:cxn ang="0">
                  <a:pos x="115" y="229"/>
                </a:cxn>
                <a:cxn ang="0">
                  <a:pos x="126" y="228"/>
                </a:cxn>
                <a:cxn ang="0">
                  <a:pos x="128" y="227"/>
                </a:cxn>
                <a:cxn ang="0">
                  <a:pos x="131" y="227"/>
                </a:cxn>
                <a:cxn ang="0">
                  <a:pos x="137" y="227"/>
                </a:cxn>
                <a:cxn ang="0">
                  <a:pos x="142" y="225"/>
                </a:cxn>
                <a:cxn ang="0">
                  <a:pos x="144" y="224"/>
                </a:cxn>
                <a:cxn ang="0">
                  <a:pos x="147" y="224"/>
                </a:cxn>
                <a:cxn ang="0">
                  <a:pos x="158" y="221"/>
                </a:cxn>
                <a:cxn ang="0">
                  <a:pos x="177" y="210"/>
                </a:cxn>
                <a:cxn ang="0">
                  <a:pos x="185" y="202"/>
                </a:cxn>
                <a:cxn ang="0">
                  <a:pos x="195" y="196"/>
                </a:cxn>
                <a:cxn ang="0">
                  <a:pos x="195" y="194"/>
                </a:cxn>
                <a:cxn ang="0">
                  <a:pos x="195" y="193"/>
                </a:cxn>
                <a:cxn ang="0">
                  <a:pos x="196" y="193"/>
                </a:cxn>
                <a:cxn ang="0">
                  <a:pos x="198" y="191"/>
                </a:cxn>
                <a:cxn ang="0">
                  <a:pos x="202" y="186"/>
                </a:cxn>
                <a:cxn ang="0">
                  <a:pos x="210" y="178"/>
                </a:cxn>
                <a:cxn ang="0">
                  <a:pos x="221" y="159"/>
                </a:cxn>
                <a:cxn ang="0">
                  <a:pos x="227" y="137"/>
                </a:cxn>
                <a:cxn ang="0">
                  <a:pos x="227" y="131"/>
                </a:cxn>
                <a:cxn ang="0">
                  <a:pos x="227" y="128"/>
                </a:cxn>
                <a:cxn ang="0">
                  <a:pos x="228" y="126"/>
                </a:cxn>
                <a:cxn ang="0">
                  <a:pos x="229" y="115"/>
                </a:cxn>
                <a:cxn ang="0">
                  <a:pos x="227" y="92"/>
                </a:cxn>
                <a:cxn ang="0">
                  <a:pos x="221" y="71"/>
                </a:cxn>
                <a:cxn ang="0">
                  <a:pos x="210" y="51"/>
                </a:cxn>
                <a:cxn ang="0">
                  <a:pos x="195" y="34"/>
                </a:cxn>
              </a:cxnLst>
              <a:rect l="0" t="0" r="r" b="b"/>
              <a:pathLst>
                <a:path w="229" h="229">
                  <a:moveTo>
                    <a:pt x="195" y="34"/>
                  </a:moveTo>
                  <a:lnTo>
                    <a:pt x="185" y="25"/>
                  </a:lnTo>
                  <a:lnTo>
                    <a:pt x="177" y="19"/>
                  </a:lnTo>
                  <a:lnTo>
                    <a:pt x="158" y="8"/>
                  </a:lnTo>
                  <a:lnTo>
                    <a:pt x="147" y="4"/>
                  </a:lnTo>
                  <a:lnTo>
                    <a:pt x="137" y="2"/>
                  </a:lnTo>
                  <a:lnTo>
                    <a:pt x="126" y="0"/>
                  </a:lnTo>
                  <a:lnTo>
                    <a:pt x="115" y="0"/>
                  </a:lnTo>
                  <a:lnTo>
                    <a:pt x="90" y="2"/>
                  </a:lnTo>
                  <a:lnTo>
                    <a:pt x="70" y="8"/>
                  </a:lnTo>
                  <a:lnTo>
                    <a:pt x="50" y="19"/>
                  </a:lnTo>
                  <a:lnTo>
                    <a:pt x="34" y="34"/>
                  </a:lnTo>
                  <a:lnTo>
                    <a:pt x="19" y="51"/>
                  </a:lnTo>
                  <a:lnTo>
                    <a:pt x="8" y="71"/>
                  </a:lnTo>
                  <a:lnTo>
                    <a:pt x="2" y="92"/>
                  </a:lnTo>
                  <a:lnTo>
                    <a:pt x="0" y="115"/>
                  </a:lnTo>
                  <a:lnTo>
                    <a:pt x="0" y="126"/>
                  </a:lnTo>
                  <a:lnTo>
                    <a:pt x="2" y="137"/>
                  </a:lnTo>
                  <a:lnTo>
                    <a:pt x="8" y="159"/>
                  </a:lnTo>
                  <a:lnTo>
                    <a:pt x="19" y="178"/>
                  </a:lnTo>
                  <a:lnTo>
                    <a:pt x="25" y="186"/>
                  </a:lnTo>
                  <a:lnTo>
                    <a:pt x="34" y="196"/>
                  </a:lnTo>
                  <a:lnTo>
                    <a:pt x="50" y="210"/>
                  </a:lnTo>
                  <a:lnTo>
                    <a:pt x="70" y="221"/>
                  </a:lnTo>
                  <a:lnTo>
                    <a:pt x="90" y="227"/>
                  </a:lnTo>
                  <a:lnTo>
                    <a:pt x="115" y="229"/>
                  </a:lnTo>
                  <a:lnTo>
                    <a:pt x="126" y="228"/>
                  </a:lnTo>
                  <a:lnTo>
                    <a:pt x="128" y="227"/>
                  </a:lnTo>
                  <a:lnTo>
                    <a:pt x="131" y="227"/>
                  </a:lnTo>
                  <a:lnTo>
                    <a:pt x="137" y="227"/>
                  </a:lnTo>
                  <a:lnTo>
                    <a:pt x="142" y="225"/>
                  </a:lnTo>
                  <a:lnTo>
                    <a:pt x="144" y="224"/>
                  </a:lnTo>
                  <a:lnTo>
                    <a:pt x="147" y="224"/>
                  </a:lnTo>
                  <a:lnTo>
                    <a:pt x="158" y="221"/>
                  </a:lnTo>
                  <a:lnTo>
                    <a:pt x="177" y="210"/>
                  </a:lnTo>
                  <a:lnTo>
                    <a:pt x="185" y="202"/>
                  </a:lnTo>
                  <a:lnTo>
                    <a:pt x="195" y="196"/>
                  </a:lnTo>
                  <a:lnTo>
                    <a:pt x="195" y="194"/>
                  </a:lnTo>
                  <a:lnTo>
                    <a:pt x="195" y="193"/>
                  </a:lnTo>
                  <a:lnTo>
                    <a:pt x="196" y="193"/>
                  </a:lnTo>
                  <a:lnTo>
                    <a:pt x="198" y="191"/>
                  </a:lnTo>
                  <a:lnTo>
                    <a:pt x="202" y="186"/>
                  </a:lnTo>
                  <a:lnTo>
                    <a:pt x="210" y="178"/>
                  </a:lnTo>
                  <a:lnTo>
                    <a:pt x="221" y="159"/>
                  </a:lnTo>
                  <a:lnTo>
                    <a:pt x="227" y="137"/>
                  </a:lnTo>
                  <a:lnTo>
                    <a:pt x="227" y="131"/>
                  </a:lnTo>
                  <a:lnTo>
                    <a:pt x="227" y="128"/>
                  </a:lnTo>
                  <a:lnTo>
                    <a:pt x="228" y="126"/>
                  </a:lnTo>
                  <a:lnTo>
                    <a:pt x="229" y="115"/>
                  </a:lnTo>
                  <a:lnTo>
                    <a:pt x="227" y="92"/>
                  </a:lnTo>
                  <a:lnTo>
                    <a:pt x="221" y="71"/>
                  </a:lnTo>
                  <a:lnTo>
                    <a:pt x="210" y="51"/>
                  </a:lnTo>
                  <a:lnTo>
                    <a:pt x="195" y="34"/>
                  </a:lnTo>
                </a:path>
              </a:pathLst>
            </a:custGeom>
            <a:noFill/>
            <a:ln w="1588">
              <a:solidFill>
                <a:srgbClr val="000000"/>
              </a:solidFill>
              <a:prstDash val="solid"/>
              <a:round/>
              <a:headEnd/>
              <a:tailEnd/>
            </a:ln>
          </p:spPr>
          <p:txBody>
            <a:bodyPr/>
            <a:lstStyle/>
            <a:p>
              <a:endParaRPr lang="en-GB"/>
            </a:p>
          </p:txBody>
        </p:sp>
        <p:sp>
          <p:nvSpPr>
            <p:cNvPr id="20017" name="Freeform 561"/>
            <p:cNvSpPr>
              <a:spLocks/>
            </p:cNvSpPr>
            <p:nvPr/>
          </p:nvSpPr>
          <p:spPr bwMode="auto">
            <a:xfrm>
              <a:off x="3040" y="2826"/>
              <a:ext cx="58" cy="57"/>
            </a:xfrm>
            <a:custGeom>
              <a:avLst/>
              <a:gdLst/>
              <a:ahLst/>
              <a:cxnLst>
                <a:cxn ang="0">
                  <a:pos x="0" y="114"/>
                </a:cxn>
                <a:cxn ang="0">
                  <a:pos x="0" y="124"/>
                </a:cxn>
                <a:cxn ang="0">
                  <a:pos x="2" y="136"/>
                </a:cxn>
                <a:cxn ang="0">
                  <a:pos x="8" y="157"/>
                </a:cxn>
                <a:cxn ang="0">
                  <a:pos x="19" y="177"/>
                </a:cxn>
                <a:cxn ang="0">
                  <a:pos x="25" y="185"/>
                </a:cxn>
                <a:cxn ang="0">
                  <a:pos x="34" y="195"/>
                </a:cxn>
                <a:cxn ang="0">
                  <a:pos x="50" y="210"/>
                </a:cxn>
                <a:cxn ang="0">
                  <a:pos x="70" y="220"/>
                </a:cxn>
                <a:cxn ang="0">
                  <a:pos x="90" y="227"/>
                </a:cxn>
                <a:cxn ang="0">
                  <a:pos x="114" y="229"/>
                </a:cxn>
                <a:cxn ang="0">
                  <a:pos x="125" y="228"/>
                </a:cxn>
                <a:cxn ang="0">
                  <a:pos x="127" y="227"/>
                </a:cxn>
                <a:cxn ang="0">
                  <a:pos x="130" y="227"/>
                </a:cxn>
                <a:cxn ang="0">
                  <a:pos x="136" y="227"/>
                </a:cxn>
                <a:cxn ang="0">
                  <a:pos x="158" y="220"/>
                </a:cxn>
                <a:cxn ang="0">
                  <a:pos x="177" y="210"/>
                </a:cxn>
                <a:cxn ang="0">
                  <a:pos x="185" y="202"/>
                </a:cxn>
                <a:cxn ang="0">
                  <a:pos x="190" y="198"/>
                </a:cxn>
                <a:cxn ang="0">
                  <a:pos x="192" y="196"/>
                </a:cxn>
                <a:cxn ang="0">
                  <a:pos x="192" y="195"/>
                </a:cxn>
                <a:cxn ang="0">
                  <a:pos x="193" y="195"/>
                </a:cxn>
                <a:cxn ang="0">
                  <a:pos x="195" y="195"/>
                </a:cxn>
                <a:cxn ang="0">
                  <a:pos x="195" y="193"/>
                </a:cxn>
                <a:cxn ang="0">
                  <a:pos x="195" y="191"/>
                </a:cxn>
                <a:cxn ang="0">
                  <a:pos x="196" y="191"/>
                </a:cxn>
                <a:cxn ang="0">
                  <a:pos x="198" y="189"/>
                </a:cxn>
                <a:cxn ang="0">
                  <a:pos x="202" y="185"/>
                </a:cxn>
                <a:cxn ang="0">
                  <a:pos x="210" y="177"/>
                </a:cxn>
                <a:cxn ang="0">
                  <a:pos x="221" y="157"/>
                </a:cxn>
                <a:cxn ang="0">
                  <a:pos x="227" y="136"/>
                </a:cxn>
                <a:cxn ang="0">
                  <a:pos x="227" y="130"/>
                </a:cxn>
                <a:cxn ang="0">
                  <a:pos x="227" y="126"/>
                </a:cxn>
                <a:cxn ang="0">
                  <a:pos x="228" y="124"/>
                </a:cxn>
                <a:cxn ang="0">
                  <a:pos x="229" y="114"/>
                </a:cxn>
                <a:cxn ang="0">
                  <a:pos x="227" y="90"/>
                </a:cxn>
                <a:cxn ang="0">
                  <a:pos x="221" y="70"/>
                </a:cxn>
                <a:cxn ang="0">
                  <a:pos x="210" y="50"/>
                </a:cxn>
                <a:cxn ang="0">
                  <a:pos x="195" y="33"/>
                </a:cxn>
                <a:cxn ang="0">
                  <a:pos x="185" y="24"/>
                </a:cxn>
                <a:cxn ang="0">
                  <a:pos x="177" y="18"/>
                </a:cxn>
                <a:cxn ang="0">
                  <a:pos x="158" y="7"/>
                </a:cxn>
                <a:cxn ang="0">
                  <a:pos x="136" y="1"/>
                </a:cxn>
                <a:cxn ang="0">
                  <a:pos x="114" y="0"/>
                </a:cxn>
                <a:cxn ang="0">
                  <a:pos x="90" y="1"/>
                </a:cxn>
                <a:cxn ang="0">
                  <a:pos x="70" y="7"/>
                </a:cxn>
                <a:cxn ang="0">
                  <a:pos x="50" y="18"/>
                </a:cxn>
                <a:cxn ang="0">
                  <a:pos x="34" y="33"/>
                </a:cxn>
                <a:cxn ang="0">
                  <a:pos x="19" y="50"/>
                </a:cxn>
                <a:cxn ang="0">
                  <a:pos x="8" y="70"/>
                </a:cxn>
                <a:cxn ang="0">
                  <a:pos x="2" y="90"/>
                </a:cxn>
                <a:cxn ang="0">
                  <a:pos x="0" y="114"/>
                </a:cxn>
              </a:cxnLst>
              <a:rect l="0" t="0" r="r" b="b"/>
              <a:pathLst>
                <a:path w="229" h="229">
                  <a:moveTo>
                    <a:pt x="0" y="114"/>
                  </a:moveTo>
                  <a:lnTo>
                    <a:pt x="0" y="124"/>
                  </a:lnTo>
                  <a:lnTo>
                    <a:pt x="2" y="136"/>
                  </a:lnTo>
                  <a:lnTo>
                    <a:pt x="8" y="157"/>
                  </a:lnTo>
                  <a:lnTo>
                    <a:pt x="19" y="177"/>
                  </a:lnTo>
                  <a:lnTo>
                    <a:pt x="25" y="185"/>
                  </a:lnTo>
                  <a:lnTo>
                    <a:pt x="34" y="195"/>
                  </a:lnTo>
                  <a:lnTo>
                    <a:pt x="50" y="210"/>
                  </a:lnTo>
                  <a:lnTo>
                    <a:pt x="70" y="220"/>
                  </a:lnTo>
                  <a:lnTo>
                    <a:pt x="90" y="227"/>
                  </a:lnTo>
                  <a:lnTo>
                    <a:pt x="114" y="229"/>
                  </a:lnTo>
                  <a:lnTo>
                    <a:pt x="125" y="228"/>
                  </a:lnTo>
                  <a:lnTo>
                    <a:pt x="127" y="227"/>
                  </a:lnTo>
                  <a:lnTo>
                    <a:pt x="130" y="227"/>
                  </a:lnTo>
                  <a:lnTo>
                    <a:pt x="136" y="227"/>
                  </a:lnTo>
                  <a:lnTo>
                    <a:pt x="158" y="220"/>
                  </a:lnTo>
                  <a:lnTo>
                    <a:pt x="177" y="210"/>
                  </a:lnTo>
                  <a:lnTo>
                    <a:pt x="185" y="202"/>
                  </a:lnTo>
                  <a:lnTo>
                    <a:pt x="190" y="198"/>
                  </a:lnTo>
                  <a:lnTo>
                    <a:pt x="192" y="196"/>
                  </a:lnTo>
                  <a:lnTo>
                    <a:pt x="192" y="195"/>
                  </a:lnTo>
                  <a:lnTo>
                    <a:pt x="193" y="195"/>
                  </a:lnTo>
                  <a:lnTo>
                    <a:pt x="195" y="195"/>
                  </a:lnTo>
                  <a:lnTo>
                    <a:pt x="195" y="193"/>
                  </a:lnTo>
                  <a:lnTo>
                    <a:pt x="195" y="191"/>
                  </a:lnTo>
                  <a:lnTo>
                    <a:pt x="196" y="191"/>
                  </a:lnTo>
                  <a:lnTo>
                    <a:pt x="198" y="189"/>
                  </a:lnTo>
                  <a:lnTo>
                    <a:pt x="202" y="185"/>
                  </a:lnTo>
                  <a:lnTo>
                    <a:pt x="210" y="177"/>
                  </a:lnTo>
                  <a:lnTo>
                    <a:pt x="221" y="157"/>
                  </a:lnTo>
                  <a:lnTo>
                    <a:pt x="227" y="136"/>
                  </a:lnTo>
                  <a:lnTo>
                    <a:pt x="227" y="130"/>
                  </a:lnTo>
                  <a:lnTo>
                    <a:pt x="227" y="126"/>
                  </a:lnTo>
                  <a:lnTo>
                    <a:pt x="228" y="124"/>
                  </a:lnTo>
                  <a:lnTo>
                    <a:pt x="229" y="114"/>
                  </a:lnTo>
                  <a:lnTo>
                    <a:pt x="227" y="90"/>
                  </a:lnTo>
                  <a:lnTo>
                    <a:pt x="221" y="70"/>
                  </a:lnTo>
                  <a:lnTo>
                    <a:pt x="210" y="50"/>
                  </a:lnTo>
                  <a:lnTo>
                    <a:pt x="195" y="33"/>
                  </a:lnTo>
                  <a:lnTo>
                    <a:pt x="185" y="24"/>
                  </a:lnTo>
                  <a:lnTo>
                    <a:pt x="177" y="18"/>
                  </a:lnTo>
                  <a:lnTo>
                    <a:pt x="158" y="7"/>
                  </a:lnTo>
                  <a:lnTo>
                    <a:pt x="136" y="1"/>
                  </a:lnTo>
                  <a:lnTo>
                    <a:pt x="114" y="0"/>
                  </a:lnTo>
                  <a:lnTo>
                    <a:pt x="90" y="1"/>
                  </a:lnTo>
                  <a:lnTo>
                    <a:pt x="70" y="7"/>
                  </a:lnTo>
                  <a:lnTo>
                    <a:pt x="50" y="18"/>
                  </a:lnTo>
                  <a:lnTo>
                    <a:pt x="34" y="33"/>
                  </a:lnTo>
                  <a:lnTo>
                    <a:pt x="19" y="50"/>
                  </a:lnTo>
                  <a:lnTo>
                    <a:pt x="8" y="70"/>
                  </a:lnTo>
                  <a:lnTo>
                    <a:pt x="2" y="90"/>
                  </a:lnTo>
                  <a:lnTo>
                    <a:pt x="0" y="114"/>
                  </a:lnTo>
                </a:path>
              </a:pathLst>
            </a:custGeom>
            <a:noFill/>
            <a:ln w="1588">
              <a:solidFill>
                <a:srgbClr val="000000"/>
              </a:solidFill>
              <a:prstDash val="solid"/>
              <a:round/>
              <a:headEnd/>
              <a:tailEnd/>
            </a:ln>
          </p:spPr>
          <p:txBody>
            <a:bodyPr/>
            <a:lstStyle/>
            <a:p>
              <a:endParaRPr lang="en-GB"/>
            </a:p>
          </p:txBody>
        </p:sp>
        <p:sp>
          <p:nvSpPr>
            <p:cNvPr id="20018" name="Freeform 562"/>
            <p:cNvSpPr>
              <a:spLocks/>
            </p:cNvSpPr>
            <p:nvPr/>
          </p:nvSpPr>
          <p:spPr bwMode="auto">
            <a:xfrm>
              <a:off x="4061" y="1656"/>
              <a:ext cx="58" cy="58"/>
            </a:xfrm>
            <a:custGeom>
              <a:avLst/>
              <a:gdLst/>
              <a:ahLst/>
              <a:cxnLst>
                <a:cxn ang="0">
                  <a:pos x="0" y="116"/>
                </a:cxn>
                <a:cxn ang="0">
                  <a:pos x="0" y="126"/>
                </a:cxn>
                <a:cxn ang="0">
                  <a:pos x="2" y="138"/>
                </a:cxn>
                <a:cxn ang="0">
                  <a:pos x="8" y="159"/>
                </a:cxn>
                <a:cxn ang="0">
                  <a:pos x="19" y="178"/>
                </a:cxn>
                <a:cxn ang="0">
                  <a:pos x="25" y="187"/>
                </a:cxn>
                <a:cxn ang="0">
                  <a:pos x="34" y="197"/>
                </a:cxn>
                <a:cxn ang="0">
                  <a:pos x="51" y="210"/>
                </a:cxn>
                <a:cxn ang="0">
                  <a:pos x="71" y="221"/>
                </a:cxn>
                <a:cxn ang="0">
                  <a:pos x="91" y="227"/>
                </a:cxn>
                <a:cxn ang="0">
                  <a:pos x="115" y="230"/>
                </a:cxn>
                <a:cxn ang="0">
                  <a:pos x="125" y="228"/>
                </a:cxn>
                <a:cxn ang="0">
                  <a:pos x="128" y="227"/>
                </a:cxn>
                <a:cxn ang="0">
                  <a:pos x="131" y="227"/>
                </a:cxn>
                <a:cxn ang="0">
                  <a:pos x="137" y="227"/>
                </a:cxn>
                <a:cxn ang="0">
                  <a:pos x="159" y="221"/>
                </a:cxn>
                <a:cxn ang="0">
                  <a:pos x="178" y="210"/>
                </a:cxn>
                <a:cxn ang="0">
                  <a:pos x="186" y="203"/>
                </a:cxn>
                <a:cxn ang="0">
                  <a:pos x="196" y="197"/>
                </a:cxn>
                <a:cxn ang="0">
                  <a:pos x="196" y="194"/>
                </a:cxn>
                <a:cxn ang="0">
                  <a:pos x="196" y="193"/>
                </a:cxn>
                <a:cxn ang="0">
                  <a:pos x="197" y="193"/>
                </a:cxn>
                <a:cxn ang="0">
                  <a:pos x="199" y="191"/>
                </a:cxn>
                <a:cxn ang="0">
                  <a:pos x="203" y="187"/>
                </a:cxn>
                <a:cxn ang="0">
                  <a:pos x="211" y="178"/>
                </a:cxn>
                <a:cxn ang="0">
                  <a:pos x="221" y="159"/>
                </a:cxn>
                <a:cxn ang="0">
                  <a:pos x="228" y="138"/>
                </a:cxn>
                <a:cxn ang="0">
                  <a:pos x="228" y="132"/>
                </a:cxn>
                <a:cxn ang="0">
                  <a:pos x="228" y="128"/>
                </a:cxn>
                <a:cxn ang="0">
                  <a:pos x="229" y="126"/>
                </a:cxn>
                <a:cxn ang="0">
                  <a:pos x="230" y="116"/>
                </a:cxn>
                <a:cxn ang="0">
                  <a:pos x="228" y="92"/>
                </a:cxn>
                <a:cxn ang="0">
                  <a:pos x="221" y="72"/>
                </a:cxn>
                <a:cxn ang="0">
                  <a:pos x="211" y="52"/>
                </a:cxn>
                <a:cxn ang="0">
                  <a:pos x="196" y="35"/>
                </a:cxn>
                <a:cxn ang="0">
                  <a:pos x="186" y="26"/>
                </a:cxn>
                <a:cxn ang="0">
                  <a:pos x="178" y="20"/>
                </a:cxn>
                <a:cxn ang="0">
                  <a:pos x="159" y="9"/>
                </a:cxn>
                <a:cxn ang="0">
                  <a:pos x="137" y="3"/>
                </a:cxn>
                <a:cxn ang="0">
                  <a:pos x="125" y="0"/>
                </a:cxn>
                <a:cxn ang="0">
                  <a:pos x="115" y="0"/>
                </a:cxn>
                <a:cxn ang="0">
                  <a:pos x="91" y="3"/>
                </a:cxn>
                <a:cxn ang="0">
                  <a:pos x="71" y="9"/>
                </a:cxn>
                <a:cxn ang="0">
                  <a:pos x="51" y="20"/>
                </a:cxn>
                <a:cxn ang="0">
                  <a:pos x="34" y="35"/>
                </a:cxn>
                <a:cxn ang="0">
                  <a:pos x="19" y="52"/>
                </a:cxn>
                <a:cxn ang="0">
                  <a:pos x="8" y="72"/>
                </a:cxn>
                <a:cxn ang="0">
                  <a:pos x="2" y="92"/>
                </a:cxn>
                <a:cxn ang="0">
                  <a:pos x="0" y="116"/>
                </a:cxn>
              </a:cxnLst>
              <a:rect l="0" t="0" r="r" b="b"/>
              <a:pathLst>
                <a:path w="230" h="230">
                  <a:moveTo>
                    <a:pt x="0" y="116"/>
                  </a:moveTo>
                  <a:lnTo>
                    <a:pt x="0" y="126"/>
                  </a:lnTo>
                  <a:lnTo>
                    <a:pt x="2" y="138"/>
                  </a:lnTo>
                  <a:lnTo>
                    <a:pt x="8" y="159"/>
                  </a:lnTo>
                  <a:lnTo>
                    <a:pt x="19" y="178"/>
                  </a:lnTo>
                  <a:lnTo>
                    <a:pt x="25" y="187"/>
                  </a:lnTo>
                  <a:lnTo>
                    <a:pt x="34" y="197"/>
                  </a:lnTo>
                  <a:lnTo>
                    <a:pt x="51" y="210"/>
                  </a:lnTo>
                  <a:lnTo>
                    <a:pt x="71" y="221"/>
                  </a:lnTo>
                  <a:lnTo>
                    <a:pt x="91" y="227"/>
                  </a:lnTo>
                  <a:lnTo>
                    <a:pt x="115" y="230"/>
                  </a:lnTo>
                  <a:lnTo>
                    <a:pt x="125" y="228"/>
                  </a:lnTo>
                  <a:lnTo>
                    <a:pt x="128" y="227"/>
                  </a:lnTo>
                  <a:lnTo>
                    <a:pt x="131" y="227"/>
                  </a:lnTo>
                  <a:lnTo>
                    <a:pt x="137" y="227"/>
                  </a:lnTo>
                  <a:lnTo>
                    <a:pt x="159" y="221"/>
                  </a:lnTo>
                  <a:lnTo>
                    <a:pt x="178" y="210"/>
                  </a:lnTo>
                  <a:lnTo>
                    <a:pt x="186" y="203"/>
                  </a:lnTo>
                  <a:lnTo>
                    <a:pt x="196" y="197"/>
                  </a:lnTo>
                  <a:lnTo>
                    <a:pt x="196" y="194"/>
                  </a:lnTo>
                  <a:lnTo>
                    <a:pt x="196" y="193"/>
                  </a:lnTo>
                  <a:lnTo>
                    <a:pt x="197" y="193"/>
                  </a:lnTo>
                  <a:lnTo>
                    <a:pt x="199" y="191"/>
                  </a:lnTo>
                  <a:lnTo>
                    <a:pt x="203" y="187"/>
                  </a:lnTo>
                  <a:lnTo>
                    <a:pt x="211" y="178"/>
                  </a:lnTo>
                  <a:lnTo>
                    <a:pt x="221" y="159"/>
                  </a:lnTo>
                  <a:lnTo>
                    <a:pt x="228" y="138"/>
                  </a:lnTo>
                  <a:lnTo>
                    <a:pt x="228" y="132"/>
                  </a:lnTo>
                  <a:lnTo>
                    <a:pt x="228" y="128"/>
                  </a:lnTo>
                  <a:lnTo>
                    <a:pt x="229" y="126"/>
                  </a:lnTo>
                  <a:lnTo>
                    <a:pt x="230" y="116"/>
                  </a:lnTo>
                  <a:lnTo>
                    <a:pt x="228" y="92"/>
                  </a:lnTo>
                  <a:lnTo>
                    <a:pt x="221" y="72"/>
                  </a:lnTo>
                  <a:lnTo>
                    <a:pt x="211" y="52"/>
                  </a:lnTo>
                  <a:lnTo>
                    <a:pt x="196" y="35"/>
                  </a:lnTo>
                  <a:lnTo>
                    <a:pt x="186" y="26"/>
                  </a:lnTo>
                  <a:lnTo>
                    <a:pt x="178" y="20"/>
                  </a:lnTo>
                  <a:lnTo>
                    <a:pt x="159" y="9"/>
                  </a:lnTo>
                  <a:lnTo>
                    <a:pt x="137" y="3"/>
                  </a:lnTo>
                  <a:lnTo>
                    <a:pt x="125" y="0"/>
                  </a:lnTo>
                  <a:lnTo>
                    <a:pt x="115" y="0"/>
                  </a:lnTo>
                  <a:lnTo>
                    <a:pt x="91" y="3"/>
                  </a:lnTo>
                  <a:lnTo>
                    <a:pt x="71" y="9"/>
                  </a:lnTo>
                  <a:lnTo>
                    <a:pt x="51" y="20"/>
                  </a:lnTo>
                  <a:lnTo>
                    <a:pt x="34" y="35"/>
                  </a:lnTo>
                  <a:lnTo>
                    <a:pt x="19" y="52"/>
                  </a:lnTo>
                  <a:lnTo>
                    <a:pt x="8" y="72"/>
                  </a:lnTo>
                  <a:lnTo>
                    <a:pt x="2" y="92"/>
                  </a:lnTo>
                  <a:lnTo>
                    <a:pt x="0" y="116"/>
                  </a:lnTo>
                </a:path>
              </a:pathLst>
            </a:custGeom>
            <a:noFill/>
            <a:ln w="1588">
              <a:solidFill>
                <a:srgbClr val="000000"/>
              </a:solidFill>
              <a:prstDash val="solid"/>
              <a:round/>
              <a:headEnd/>
              <a:tailEnd/>
            </a:ln>
          </p:spPr>
          <p:txBody>
            <a:bodyPr/>
            <a:lstStyle/>
            <a:p>
              <a:endParaRPr lang="en-GB"/>
            </a:p>
          </p:txBody>
        </p:sp>
      </p:grpSp>
      <p:sp>
        <p:nvSpPr>
          <p:cNvPr id="20019" name="Rectangle 563"/>
          <p:cNvSpPr>
            <a:spLocks noGrp="1" noChangeArrowheads="1"/>
          </p:cNvSpPr>
          <p:nvPr>
            <p:ph type="title"/>
          </p:nvPr>
        </p:nvSpPr>
        <p:spPr/>
        <p:txBody>
          <a:bodyPr/>
          <a:lstStyle/>
          <a:p>
            <a:r>
              <a:rPr lang="en-US"/>
              <a:t>Workflow in Action</a:t>
            </a:r>
          </a:p>
        </p:txBody>
      </p:sp>
      <p:grpSp>
        <p:nvGrpSpPr>
          <p:cNvPr id="5" name="Group 564"/>
          <p:cNvGrpSpPr>
            <a:grpSpLocks noChangeAspect="1"/>
          </p:cNvGrpSpPr>
          <p:nvPr/>
        </p:nvGrpSpPr>
        <p:grpSpPr bwMode="auto">
          <a:xfrm>
            <a:off x="6889750" y="1536700"/>
            <a:ext cx="2247900" cy="2273300"/>
            <a:chOff x="2286" y="1559"/>
            <a:chExt cx="1189" cy="1203"/>
          </a:xfrm>
        </p:grpSpPr>
        <p:sp>
          <p:nvSpPr>
            <p:cNvPr id="20021" name="AutoShape 565"/>
            <p:cNvSpPr>
              <a:spLocks noChangeAspect="1" noChangeArrowheads="1" noTextEdit="1"/>
            </p:cNvSpPr>
            <p:nvPr/>
          </p:nvSpPr>
          <p:spPr bwMode="auto">
            <a:xfrm>
              <a:off x="2286" y="1559"/>
              <a:ext cx="1189" cy="1203"/>
            </a:xfrm>
            <a:prstGeom prst="rect">
              <a:avLst/>
            </a:prstGeom>
            <a:noFill/>
            <a:ln w="9525">
              <a:noFill/>
              <a:miter lim="800000"/>
              <a:headEnd/>
              <a:tailEnd/>
            </a:ln>
          </p:spPr>
          <p:txBody>
            <a:bodyPr/>
            <a:lstStyle/>
            <a:p>
              <a:endParaRPr lang="en-GB"/>
            </a:p>
          </p:txBody>
        </p:sp>
        <p:sp>
          <p:nvSpPr>
            <p:cNvPr id="20022" name="Freeform 566"/>
            <p:cNvSpPr>
              <a:spLocks/>
            </p:cNvSpPr>
            <p:nvPr/>
          </p:nvSpPr>
          <p:spPr bwMode="auto">
            <a:xfrm>
              <a:off x="3214" y="1717"/>
              <a:ext cx="36" cy="20"/>
            </a:xfrm>
            <a:custGeom>
              <a:avLst/>
              <a:gdLst/>
              <a:ahLst/>
              <a:cxnLst>
                <a:cxn ang="0">
                  <a:pos x="4" y="4"/>
                </a:cxn>
                <a:cxn ang="0">
                  <a:pos x="17" y="15"/>
                </a:cxn>
                <a:cxn ang="0">
                  <a:pos x="30" y="26"/>
                </a:cxn>
                <a:cxn ang="0">
                  <a:pos x="39" y="34"/>
                </a:cxn>
                <a:cxn ang="0">
                  <a:pos x="51" y="43"/>
                </a:cxn>
                <a:cxn ang="0">
                  <a:pos x="62" y="51"/>
                </a:cxn>
                <a:cxn ang="0">
                  <a:pos x="76" y="60"/>
                </a:cxn>
                <a:cxn ang="0">
                  <a:pos x="93" y="72"/>
                </a:cxn>
                <a:cxn ang="0">
                  <a:pos x="98" y="78"/>
                </a:cxn>
                <a:cxn ang="0">
                  <a:pos x="104" y="86"/>
                </a:cxn>
                <a:cxn ang="0">
                  <a:pos x="108" y="94"/>
                </a:cxn>
                <a:cxn ang="0">
                  <a:pos x="109" y="104"/>
                </a:cxn>
                <a:cxn ang="0">
                  <a:pos x="179" y="104"/>
                </a:cxn>
                <a:cxn ang="0">
                  <a:pos x="115" y="50"/>
                </a:cxn>
                <a:cxn ang="0">
                  <a:pos x="53" y="0"/>
                </a:cxn>
                <a:cxn ang="0">
                  <a:pos x="0" y="0"/>
                </a:cxn>
                <a:cxn ang="0">
                  <a:pos x="4" y="4"/>
                </a:cxn>
              </a:cxnLst>
              <a:rect l="0" t="0" r="r" b="b"/>
              <a:pathLst>
                <a:path w="179" h="104">
                  <a:moveTo>
                    <a:pt x="4" y="4"/>
                  </a:moveTo>
                  <a:lnTo>
                    <a:pt x="17" y="15"/>
                  </a:lnTo>
                  <a:lnTo>
                    <a:pt x="30" y="26"/>
                  </a:lnTo>
                  <a:lnTo>
                    <a:pt x="39" y="34"/>
                  </a:lnTo>
                  <a:lnTo>
                    <a:pt x="51" y="43"/>
                  </a:lnTo>
                  <a:lnTo>
                    <a:pt x="62" y="51"/>
                  </a:lnTo>
                  <a:lnTo>
                    <a:pt x="76" y="60"/>
                  </a:lnTo>
                  <a:lnTo>
                    <a:pt x="93" y="72"/>
                  </a:lnTo>
                  <a:lnTo>
                    <a:pt x="98" y="78"/>
                  </a:lnTo>
                  <a:lnTo>
                    <a:pt x="104" y="86"/>
                  </a:lnTo>
                  <a:lnTo>
                    <a:pt x="108" y="94"/>
                  </a:lnTo>
                  <a:lnTo>
                    <a:pt x="109" y="104"/>
                  </a:lnTo>
                  <a:lnTo>
                    <a:pt x="179" y="104"/>
                  </a:lnTo>
                  <a:lnTo>
                    <a:pt x="115" y="50"/>
                  </a:lnTo>
                  <a:lnTo>
                    <a:pt x="53" y="0"/>
                  </a:lnTo>
                  <a:lnTo>
                    <a:pt x="0" y="0"/>
                  </a:lnTo>
                  <a:lnTo>
                    <a:pt x="4" y="4"/>
                  </a:lnTo>
                  <a:close/>
                </a:path>
              </a:pathLst>
            </a:custGeom>
            <a:solidFill>
              <a:srgbClr val="000000"/>
            </a:solidFill>
            <a:ln w="9525">
              <a:noFill/>
              <a:round/>
              <a:headEnd/>
              <a:tailEnd/>
            </a:ln>
          </p:spPr>
          <p:txBody>
            <a:bodyPr/>
            <a:lstStyle/>
            <a:p>
              <a:endParaRPr lang="en-GB"/>
            </a:p>
          </p:txBody>
        </p:sp>
        <p:sp>
          <p:nvSpPr>
            <p:cNvPr id="20023" name="Freeform 567"/>
            <p:cNvSpPr>
              <a:spLocks/>
            </p:cNvSpPr>
            <p:nvPr/>
          </p:nvSpPr>
          <p:spPr bwMode="auto">
            <a:xfrm>
              <a:off x="3102" y="1644"/>
              <a:ext cx="346" cy="741"/>
            </a:xfrm>
            <a:custGeom>
              <a:avLst/>
              <a:gdLst/>
              <a:ahLst/>
              <a:cxnLst>
                <a:cxn ang="0">
                  <a:pos x="563" y="364"/>
                </a:cxn>
                <a:cxn ang="0">
                  <a:pos x="469" y="255"/>
                </a:cxn>
                <a:cxn ang="0">
                  <a:pos x="317" y="159"/>
                </a:cxn>
                <a:cxn ang="0">
                  <a:pos x="160" y="74"/>
                </a:cxn>
                <a:cxn ang="0">
                  <a:pos x="297" y="284"/>
                </a:cxn>
                <a:cxn ang="0">
                  <a:pos x="355" y="365"/>
                </a:cxn>
                <a:cxn ang="0">
                  <a:pos x="369" y="390"/>
                </a:cxn>
                <a:cxn ang="0">
                  <a:pos x="377" y="407"/>
                </a:cxn>
                <a:cxn ang="0">
                  <a:pos x="386" y="430"/>
                </a:cxn>
                <a:cxn ang="0">
                  <a:pos x="397" y="461"/>
                </a:cxn>
                <a:cxn ang="0">
                  <a:pos x="532" y="843"/>
                </a:cxn>
                <a:cxn ang="0">
                  <a:pos x="551" y="1275"/>
                </a:cxn>
                <a:cxn ang="0">
                  <a:pos x="748" y="1380"/>
                </a:cxn>
                <a:cxn ang="0">
                  <a:pos x="774" y="1576"/>
                </a:cxn>
                <a:cxn ang="0">
                  <a:pos x="751" y="1947"/>
                </a:cxn>
                <a:cxn ang="0">
                  <a:pos x="808" y="2052"/>
                </a:cxn>
                <a:cxn ang="0">
                  <a:pos x="813" y="2138"/>
                </a:cxn>
                <a:cxn ang="0">
                  <a:pos x="690" y="2285"/>
                </a:cxn>
                <a:cxn ang="0">
                  <a:pos x="1124" y="2928"/>
                </a:cxn>
                <a:cxn ang="0">
                  <a:pos x="1414" y="2937"/>
                </a:cxn>
                <a:cxn ang="0">
                  <a:pos x="1501" y="2936"/>
                </a:cxn>
                <a:cxn ang="0">
                  <a:pos x="1671" y="3008"/>
                </a:cxn>
                <a:cxn ang="0">
                  <a:pos x="1661" y="3038"/>
                </a:cxn>
                <a:cxn ang="0">
                  <a:pos x="1650" y="3039"/>
                </a:cxn>
                <a:cxn ang="0">
                  <a:pos x="1627" y="3039"/>
                </a:cxn>
                <a:cxn ang="0">
                  <a:pos x="1615" y="3047"/>
                </a:cxn>
                <a:cxn ang="0">
                  <a:pos x="1648" y="3071"/>
                </a:cxn>
                <a:cxn ang="0">
                  <a:pos x="1672" y="3131"/>
                </a:cxn>
                <a:cxn ang="0">
                  <a:pos x="1671" y="3189"/>
                </a:cxn>
                <a:cxn ang="0">
                  <a:pos x="1662" y="3213"/>
                </a:cxn>
                <a:cxn ang="0">
                  <a:pos x="1653" y="3232"/>
                </a:cxn>
                <a:cxn ang="0">
                  <a:pos x="1641" y="3251"/>
                </a:cxn>
                <a:cxn ang="0">
                  <a:pos x="1636" y="3278"/>
                </a:cxn>
                <a:cxn ang="0">
                  <a:pos x="1612" y="3377"/>
                </a:cxn>
                <a:cxn ang="0">
                  <a:pos x="1582" y="3428"/>
                </a:cxn>
                <a:cxn ang="0">
                  <a:pos x="1579" y="3461"/>
                </a:cxn>
                <a:cxn ang="0">
                  <a:pos x="1572" y="3491"/>
                </a:cxn>
                <a:cxn ang="0">
                  <a:pos x="1566" y="3508"/>
                </a:cxn>
                <a:cxn ang="0">
                  <a:pos x="1552" y="3526"/>
                </a:cxn>
                <a:cxn ang="0">
                  <a:pos x="1535" y="3540"/>
                </a:cxn>
                <a:cxn ang="0">
                  <a:pos x="1532" y="3674"/>
                </a:cxn>
                <a:cxn ang="0">
                  <a:pos x="1573" y="3562"/>
                </a:cxn>
                <a:cxn ang="0">
                  <a:pos x="1611" y="3451"/>
                </a:cxn>
                <a:cxn ang="0">
                  <a:pos x="1662" y="3251"/>
                </a:cxn>
                <a:cxn ang="0">
                  <a:pos x="1672" y="3200"/>
                </a:cxn>
                <a:cxn ang="0">
                  <a:pos x="1692" y="3080"/>
                </a:cxn>
                <a:cxn ang="0">
                  <a:pos x="1708" y="2958"/>
                </a:cxn>
                <a:cxn ang="0">
                  <a:pos x="1717" y="2870"/>
                </a:cxn>
                <a:cxn ang="0">
                  <a:pos x="1725" y="2764"/>
                </a:cxn>
                <a:cxn ang="0">
                  <a:pos x="1725" y="2473"/>
                </a:cxn>
                <a:cxn ang="0">
                  <a:pos x="1707" y="2259"/>
                </a:cxn>
                <a:cxn ang="0">
                  <a:pos x="1676" y="2053"/>
                </a:cxn>
                <a:cxn ang="0">
                  <a:pos x="1629" y="1851"/>
                </a:cxn>
                <a:cxn ang="0">
                  <a:pos x="1569" y="1657"/>
                </a:cxn>
                <a:cxn ang="0">
                  <a:pos x="1471" y="1418"/>
                </a:cxn>
                <a:cxn ang="0">
                  <a:pos x="1365" y="1215"/>
                </a:cxn>
                <a:cxn ang="0">
                  <a:pos x="1188" y="948"/>
                </a:cxn>
                <a:cxn ang="0">
                  <a:pos x="977" y="694"/>
                </a:cxn>
                <a:cxn ang="0">
                  <a:pos x="742" y="468"/>
                </a:cxn>
                <a:cxn ang="0">
                  <a:pos x="667" y="450"/>
                </a:cxn>
                <a:cxn ang="0">
                  <a:pos x="639" y="424"/>
                </a:cxn>
                <a:cxn ang="0">
                  <a:pos x="602" y="398"/>
                </a:cxn>
              </a:cxnLst>
              <a:rect l="0" t="0" r="r" b="b"/>
              <a:pathLst>
                <a:path w="1730" h="3707">
                  <a:moveTo>
                    <a:pt x="580" y="379"/>
                  </a:moveTo>
                  <a:lnTo>
                    <a:pt x="567" y="368"/>
                  </a:lnTo>
                  <a:lnTo>
                    <a:pt x="563" y="364"/>
                  </a:lnTo>
                  <a:lnTo>
                    <a:pt x="616" y="364"/>
                  </a:lnTo>
                  <a:lnTo>
                    <a:pt x="542" y="309"/>
                  </a:lnTo>
                  <a:lnTo>
                    <a:pt x="469" y="255"/>
                  </a:lnTo>
                  <a:lnTo>
                    <a:pt x="430" y="229"/>
                  </a:lnTo>
                  <a:lnTo>
                    <a:pt x="393" y="205"/>
                  </a:lnTo>
                  <a:lnTo>
                    <a:pt x="317" y="159"/>
                  </a:lnTo>
                  <a:lnTo>
                    <a:pt x="238" y="115"/>
                  </a:lnTo>
                  <a:lnTo>
                    <a:pt x="199" y="93"/>
                  </a:lnTo>
                  <a:lnTo>
                    <a:pt x="160" y="74"/>
                  </a:lnTo>
                  <a:lnTo>
                    <a:pt x="81" y="35"/>
                  </a:lnTo>
                  <a:lnTo>
                    <a:pt x="0" y="0"/>
                  </a:lnTo>
                  <a:lnTo>
                    <a:pt x="297" y="284"/>
                  </a:lnTo>
                  <a:lnTo>
                    <a:pt x="352" y="364"/>
                  </a:lnTo>
                  <a:lnTo>
                    <a:pt x="354" y="364"/>
                  </a:lnTo>
                  <a:lnTo>
                    <a:pt x="355" y="365"/>
                  </a:lnTo>
                  <a:lnTo>
                    <a:pt x="356" y="372"/>
                  </a:lnTo>
                  <a:lnTo>
                    <a:pt x="363" y="379"/>
                  </a:lnTo>
                  <a:lnTo>
                    <a:pt x="369" y="390"/>
                  </a:lnTo>
                  <a:lnTo>
                    <a:pt x="377" y="402"/>
                  </a:lnTo>
                  <a:lnTo>
                    <a:pt x="377" y="405"/>
                  </a:lnTo>
                  <a:lnTo>
                    <a:pt x="377" y="407"/>
                  </a:lnTo>
                  <a:lnTo>
                    <a:pt x="379" y="412"/>
                  </a:lnTo>
                  <a:lnTo>
                    <a:pt x="380" y="420"/>
                  </a:lnTo>
                  <a:lnTo>
                    <a:pt x="386" y="430"/>
                  </a:lnTo>
                  <a:lnTo>
                    <a:pt x="392" y="438"/>
                  </a:lnTo>
                  <a:lnTo>
                    <a:pt x="394" y="454"/>
                  </a:lnTo>
                  <a:lnTo>
                    <a:pt x="397" y="461"/>
                  </a:lnTo>
                  <a:lnTo>
                    <a:pt x="403" y="468"/>
                  </a:lnTo>
                  <a:lnTo>
                    <a:pt x="399" y="468"/>
                  </a:lnTo>
                  <a:lnTo>
                    <a:pt x="532" y="843"/>
                  </a:lnTo>
                  <a:lnTo>
                    <a:pt x="563" y="1051"/>
                  </a:lnTo>
                  <a:lnTo>
                    <a:pt x="563" y="1200"/>
                  </a:lnTo>
                  <a:lnTo>
                    <a:pt x="551" y="1275"/>
                  </a:lnTo>
                  <a:lnTo>
                    <a:pt x="690" y="1335"/>
                  </a:lnTo>
                  <a:lnTo>
                    <a:pt x="723" y="1354"/>
                  </a:lnTo>
                  <a:lnTo>
                    <a:pt x="748" y="1380"/>
                  </a:lnTo>
                  <a:lnTo>
                    <a:pt x="768" y="1413"/>
                  </a:lnTo>
                  <a:lnTo>
                    <a:pt x="776" y="1455"/>
                  </a:lnTo>
                  <a:lnTo>
                    <a:pt x="774" y="1576"/>
                  </a:lnTo>
                  <a:lnTo>
                    <a:pt x="736" y="1804"/>
                  </a:lnTo>
                  <a:lnTo>
                    <a:pt x="742" y="1919"/>
                  </a:lnTo>
                  <a:lnTo>
                    <a:pt x="751" y="1947"/>
                  </a:lnTo>
                  <a:lnTo>
                    <a:pt x="765" y="1973"/>
                  </a:lnTo>
                  <a:lnTo>
                    <a:pt x="796" y="2026"/>
                  </a:lnTo>
                  <a:lnTo>
                    <a:pt x="808" y="2052"/>
                  </a:lnTo>
                  <a:lnTo>
                    <a:pt x="816" y="2080"/>
                  </a:lnTo>
                  <a:lnTo>
                    <a:pt x="819" y="2108"/>
                  </a:lnTo>
                  <a:lnTo>
                    <a:pt x="813" y="2138"/>
                  </a:lnTo>
                  <a:lnTo>
                    <a:pt x="793" y="2179"/>
                  </a:lnTo>
                  <a:lnTo>
                    <a:pt x="765" y="2219"/>
                  </a:lnTo>
                  <a:lnTo>
                    <a:pt x="690" y="2285"/>
                  </a:lnTo>
                  <a:lnTo>
                    <a:pt x="1021" y="2816"/>
                  </a:lnTo>
                  <a:lnTo>
                    <a:pt x="1099" y="2911"/>
                  </a:lnTo>
                  <a:lnTo>
                    <a:pt x="1124" y="2928"/>
                  </a:lnTo>
                  <a:lnTo>
                    <a:pt x="1217" y="2948"/>
                  </a:lnTo>
                  <a:lnTo>
                    <a:pt x="1411" y="2937"/>
                  </a:lnTo>
                  <a:lnTo>
                    <a:pt x="1414" y="2937"/>
                  </a:lnTo>
                  <a:lnTo>
                    <a:pt x="1417" y="2937"/>
                  </a:lnTo>
                  <a:lnTo>
                    <a:pt x="1501" y="2940"/>
                  </a:lnTo>
                  <a:lnTo>
                    <a:pt x="1501" y="2936"/>
                  </a:lnTo>
                  <a:lnTo>
                    <a:pt x="1671" y="2937"/>
                  </a:lnTo>
                  <a:lnTo>
                    <a:pt x="1671" y="2945"/>
                  </a:lnTo>
                  <a:lnTo>
                    <a:pt x="1671" y="3008"/>
                  </a:lnTo>
                  <a:lnTo>
                    <a:pt x="1662" y="3010"/>
                  </a:lnTo>
                  <a:lnTo>
                    <a:pt x="1662" y="3038"/>
                  </a:lnTo>
                  <a:lnTo>
                    <a:pt x="1661" y="3038"/>
                  </a:lnTo>
                  <a:lnTo>
                    <a:pt x="1658" y="3038"/>
                  </a:lnTo>
                  <a:lnTo>
                    <a:pt x="1655" y="3038"/>
                  </a:lnTo>
                  <a:lnTo>
                    <a:pt x="1650" y="3039"/>
                  </a:lnTo>
                  <a:lnTo>
                    <a:pt x="1644" y="3039"/>
                  </a:lnTo>
                  <a:lnTo>
                    <a:pt x="1636" y="3039"/>
                  </a:lnTo>
                  <a:lnTo>
                    <a:pt x="1627" y="3039"/>
                  </a:lnTo>
                  <a:lnTo>
                    <a:pt x="1617" y="3041"/>
                  </a:lnTo>
                  <a:lnTo>
                    <a:pt x="1594" y="3042"/>
                  </a:lnTo>
                  <a:lnTo>
                    <a:pt x="1615" y="3047"/>
                  </a:lnTo>
                  <a:lnTo>
                    <a:pt x="1633" y="3058"/>
                  </a:lnTo>
                  <a:lnTo>
                    <a:pt x="1640" y="3063"/>
                  </a:lnTo>
                  <a:lnTo>
                    <a:pt x="1648" y="3071"/>
                  </a:lnTo>
                  <a:lnTo>
                    <a:pt x="1661" y="3088"/>
                  </a:lnTo>
                  <a:lnTo>
                    <a:pt x="1667" y="3107"/>
                  </a:lnTo>
                  <a:lnTo>
                    <a:pt x="1672" y="3131"/>
                  </a:lnTo>
                  <a:lnTo>
                    <a:pt x="1672" y="3144"/>
                  </a:lnTo>
                  <a:lnTo>
                    <a:pt x="1673" y="3158"/>
                  </a:lnTo>
                  <a:lnTo>
                    <a:pt x="1671" y="3189"/>
                  </a:lnTo>
                  <a:lnTo>
                    <a:pt x="1665" y="3205"/>
                  </a:lnTo>
                  <a:lnTo>
                    <a:pt x="1663" y="3208"/>
                  </a:lnTo>
                  <a:lnTo>
                    <a:pt x="1662" y="3213"/>
                  </a:lnTo>
                  <a:lnTo>
                    <a:pt x="1659" y="3222"/>
                  </a:lnTo>
                  <a:lnTo>
                    <a:pt x="1655" y="3229"/>
                  </a:lnTo>
                  <a:lnTo>
                    <a:pt x="1653" y="3232"/>
                  </a:lnTo>
                  <a:lnTo>
                    <a:pt x="1652" y="3237"/>
                  </a:lnTo>
                  <a:lnTo>
                    <a:pt x="1646" y="3244"/>
                  </a:lnTo>
                  <a:lnTo>
                    <a:pt x="1641" y="3251"/>
                  </a:lnTo>
                  <a:lnTo>
                    <a:pt x="1639" y="3257"/>
                  </a:lnTo>
                  <a:lnTo>
                    <a:pt x="1638" y="3264"/>
                  </a:lnTo>
                  <a:lnTo>
                    <a:pt x="1636" y="3278"/>
                  </a:lnTo>
                  <a:lnTo>
                    <a:pt x="1631" y="3305"/>
                  </a:lnTo>
                  <a:lnTo>
                    <a:pt x="1617" y="3359"/>
                  </a:lnTo>
                  <a:lnTo>
                    <a:pt x="1612" y="3377"/>
                  </a:lnTo>
                  <a:lnTo>
                    <a:pt x="1604" y="3395"/>
                  </a:lnTo>
                  <a:lnTo>
                    <a:pt x="1594" y="3411"/>
                  </a:lnTo>
                  <a:lnTo>
                    <a:pt x="1582" y="3428"/>
                  </a:lnTo>
                  <a:lnTo>
                    <a:pt x="1581" y="3440"/>
                  </a:lnTo>
                  <a:lnTo>
                    <a:pt x="1581" y="3451"/>
                  </a:lnTo>
                  <a:lnTo>
                    <a:pt x="1579" y="3461"/>
                  </a:lnTo>
                  <a:lnTo>
                    <a:pt x="1578" y="3473"/>
                  </a:lnTo>
                  <a:lnTo>
                    <a:pt x="1574" y="3482"/>
                  </a:lnTo>
                  <a:lnTo>
                    <a:pt x="1572" y="3491"/>
                  </a:lnTo>
                  <a:lnTo>
                    <a:pt x="1570" y="3494"/>
                  </a:lnTo>
                  <a:lnTo>
                    <a:pt x="1569" y="3499"/>
                  </a:lnTo>
                  <a:lnTo>
                    <a:pt x="1566" y="3508"/>
                  </a:lnTo>
                  <a:lnTo>
                    <a:pt x="1557" y="3520"/>
                  </a:lnTo>
                  <a:lnTo>
                    <a:pt x="1554" y="3522"/>
                  </a:lnTo>
                  <a:lnTo>
                    <a:pt x="1552" y="3526"/>
                  </a:lnTo>
                  <a:lnTo>
                    <a:pt x="1547" y="3532"/>
                  </a:lnTo>
                  <a:lnTo>
                    <a:pt x="1540" y="3535"/>
                  </a:lnTo>
                  <a:lnTo>
                    <a:pt x="1535" y="3540"/>
                  </a:lnTo>
                  <a:lnTo>
                    <a:pt x="1521" y="3546"/>
                  </a:lnTo>
                  <a:lnTo>
                    <a:pt x="1521" y="3707"/>
                  </a:lnTo>
                  <a:lnTo>
                    <a:pt x="1532" y="3674"/>
                  </a:lnTo>
                  <a:lnTo>
                    <a:pt x="1545" y="3643"/>
                  </a:lnTo>
                  <a:lnTo>
                    <a:pt x="1569" y="3579"/>
                  </a:lnTo>
                  <a:lnTo>
                    <a:pt x="1573" y="3562"/>
                  </a:lnTo>
                  <a:lnTo>
                    <a:pt x="1579" y="3546"/>
                  </a:lnTo>
                  <a:lnTo>
                    <a:pt x="1590" y="3515"/>
                  </a:lnTo>
                  <a:lnTo>
                    <a:pt x="1611" y="3451"/>
                  </a:lnTo>
                  <a:lnTo>
                    <a:pt x="1629" y="3384"/>
                  </a:lnTo>
                  <a:lnTo>
                    <a:pt x="1646" y="3318"/>
                  </a:lnTo>
                  <a:lnTo>
                    <a:pt x="1662" y="3251"/>
                  </a:lnTo>
                  <a:lnTo>
                    <a:pt x="1669" y="3217"/>
                  </a:lnTo>
                  <a:lnTo>
                    <a:pt x="1670" y="3208"/>
                  </a:lnTo>
                  <a:lnTo>
                    <a:pt x="1672" y="3200"/>
                  </a:lnTo>
                  <a:lnTo>
                    <a:pt x="1676" y="3185"/>
                  </a:lnTo>
                  <a:lnTo>
                    <a:pt x="1688" y="3115"/>
                  </a:lnTo>
                  <a:lnTo>
                    <a:pt x="1692" y="3080"/>
                  </a:lnTo>
                  <a:lnTo>
                    <a:pt x="1698" y="3046"/>
                  </a:lnTo>
                  <a:lnTo>
                    <a:pt x="1707" y="2976"/>
                  </a:lnTo>
                  <a:lnTo>
                    <a:pt x="1708" y="2958"/>
                  </a:lnTo>
                  <a:lnTo>
                    <a:pt x="1710" y="2941"/>
                  </a:lnTo>
                  <a:lnTo>
                    <a:pt x="1715" y="2907"/>
                  </a:lnTo>
                  <a:lnTo>
                    <a:pt x="1717" y="2870"/>
                  </a:lnTo>
                  <a:lnTo>
                    <a:pt x="1718" y="2852"/>
                  </a:lnTo>
                  <a:lnTo>
                    <a:pt x="1721" y="2835"/>
                  </a:lnTo>
                  <a:lnTo>
                    <a:pt x="1725" y="2764"/>
                  </a:lnTo>
                  <a:lnTo>
                    <a:pt x="1728" y="2691"/>
                  </a:lnTo>
                  <a:lnTo>
                    <a:pt x="1730" y="2620"/>
                  </a:lnTo>
                  <a:lnTo>
                    <a:pt x="1725" y="2473"/>
                  </a:lnTo>
                  <a:lnTo>
                    <a:pt x="1721" y="2401"/>
                  </a:lnTo>
                  <a:lnTo>
                    <a:pt x="1715" y="2331"/>
                  </a:lnTo>
                  <a:lnTo>
                    <a:pt x="1707" y="2259"/>
                  </a:lnTo>
                  <a:lnTo>
                    <a:pt x="1698" y="2190"/>
                  </a:lnTo>
                  <a:lnTo>
                    <a:pt x="1688" y="2121"/>
                  </a:lnTo>
                  <a:lnTo>
                    <a:pt x="1676" y="2053"/>
                  </a:lnTo>
                  <a:lnTo>
                    <a:pt x="1662" y="1985"/>
                  </a:lnTo>
                  <a:lnTo>
                    <a:pt x="1646" y="1918"/>
                  </a:lnTo>
                  <a:lnTo>
                    <a:pt x="1629" y="1851"/>
                  </a:lnTo>
                  <a:lnTo>
                    <a:pt x="1611" y="1786"/>
                  </a:lnTo>
                  <a:lnTo>
                    <a:pt x="1590" y="1720"/>
                  </a:lnTo>
                  <a:lnTo>
                    <a:pt x="1569" y="1657"/>
                  </a:lnTo>
                  <a:lnTo>
                    <a:pt x="1521" y="1531"/>
                  </a:lnTo>
                  <a:lnTo>
                    <a:pt x="1496" y="1473"/>
                  </a:lnTo>
                  <a:lnTo>
                    <a:pt x="1471" y="1418"/>
                  </a:lnTo>
                  <a:lnTo>
                    <a:pt x="1444" y="1362"/>
                  </a:lnTo>
                  <a:lnTo>
                    <a:pt x="1417" y="1309"/>
                  </a:lnTo>
                  <a:lnTo>
                    <a:pt x="1365" y="1215"/>
                  </a:lnTo>
                  <a:lnTo>
                    <a:pt x="1309" y="1124"/>
                  </a:lnTo>
                  <a:lnTo>
                    <a:pt x="1250" y="1034"/>
                  </a:lnTo>
                  <a:lnTo>
                    <a:pt x="1188" y="948"/>
                  </a:lnTo>
                  <a:lnTo>
                    <a:pt x="1121" y="861"/>
                  </a:lnTo>
                  <a:lnTo>
                    <a:pt x="1050" y="777"/>
                  </a:lnTo>
                  <a:lnTo>
                    <a:pt x="977" y="694"/>
                  </a:lnTo>
                  <a:lnTo>
                    <a:pt x="900" y="615"/>
                  </a:lnTo>
                  <a:lnTo>
                    <a:pt x="820" y="540"/>
                  </a:lnTo>
                  <a:lnTo>
                    <a:pt x="742" y="468"/>
                  </a:lnTo>
                  <a:lnTo>
                    <a:pt x="672" y="468"/>
                  </a:lnTo>
                  <a:lnTo>
                    <a:pt x="671" y="458"/>
                  </a:lnTo>
                  <a:lnTo>
                    <a:pt x="667" y="450"/>
                  </a:lnTo>
                  <a:lnTo>
                    <a:pt x="661" y="442"/>
                  </a:lnTo>
                  <a:lnTo>
                    <a:pt x="656" y="436"/>
                  </a:lnTo>
                  <a:lnTo>
                    <a:pt x="639" y="424"/>
                  </a:lnTo>
                  <a:lnTo>
                    <a:pt x="625" y="415"/>
                  </a:lnTo>
                  <a:lnTo>
                    <a:pt x="614" y="407"/>
                  </a:lnTo>
                  <a:lnTo>
                    <a:pt x="602" y="398"/>
                  </a:lnTo>
                  <a:lnTo>
                    <a:pt x="593" y="390"/>
                  </a:lnTo>
                  <a:lnTo>
                    <a:pt x="580" y="379"/>
                  </a:lnTo>
                  <a:close/>
                </a:path>
              </a:pathLst>
            </a:custGeom>
            <a:solidFill>
              <a:srgbClr val="007FFF"/>
            </a:solidFill>
            <a:ln w="9525">
              <a:noFill/>
              <a:round/>
              <a:headEnd/>
              <a:tailEnd/>
            </a:ln>
          </p:spPr>
          <p:txBody>
            <a:bodyPr/>
            <a:lstStyle/>
            <a:p>
              <a:endParaRPr lang="en-GB"/>
            </a:p>
          </p:txBody>
        </p:sp>
        <p:sp>
          <p:nvSpPr>
            <p:cNvPr id="20024" name="Freeform 568"/>
            <p:cNvSpPr>
              <a:spLocks noEditPoints="1"/>
            </p:cNvSpPr>
            <p:nvPr/>
          </p:nvSpPr>
          <p:spPr bwMode="auto">
            <a:xfrm>
              <a:off x="2627" y="1601"/>
              <a:ext cx="809" cy="1125"/>
            </a:xfrm>
            <a:custGeom>
              <a:avLst/>
              <a:gdLst/>
              <a:ahLst/>
              <a:cxnLst>
                <a:cxn ang="0">
                  <a:pos x="2047" y="97"/>
                </a:cxn>
                <a:cxn ang="0">
                  <a:pos x="1492" y="6"/>
                </a:cxn>
                <a:cxn ang="0">
                  <a:pos x="670" y="58"/>
                </a:cxn>
                <a:cxn ang="0">
                  <a:pos x="101" y="571"/>
                </a:cxn>
                <a:cxn ang="0">
                  <a:pos x="148" y="811"/>
                </a:cxn>
                <a:cxn ang="0">
                  <a:pos x="210" y="1980"/>
                </a:cxn>
                <a:cxn ang="0">
                  <a:pos x="370" y="2495"/>
                </a:cxn>
                <a:cxn ang="0">
                  <a:pos x="786" y="3040"/>
                </a:cxn>
                <a:cxn ang="0">
                  <a:pos x="1152" y="3546"/>
                </a:cxn>
                <a:cxn ang="0">
                  <a:pos x="1600" y="4156"/>
                </a:cxn>
                <a:cxn ang="0">
                  <a:pos x="851" y="5011"/>
                </a:cxn>
                <a:cxn ang="0">
                  <a:pos x="818" y="5109"/>
                </a:cxn>
                <a:cxn ang="0">
                  <a:pos x="674" y="5607"/>
                </a:cxn>
                <a:cxn ang="0">
                  <a:pos x="710" y="5626"/>
                </a:cxn>
                <a:cxn ang="0">
                  <a:pos x="722" y="5620"/>
                </a:cxn>
                <a:cxn ang="0">
                  <a:pos x="809" y="5463"/>
                </a:cxn>
                <a:cxn ang="0">
                  <a:pos x="866" y="5276"/>
                </a:cxn>
                <a:cxn ang="0">
                  <a:pos x="918" y="5158"/>
                </a:cxn>
                <a:cxn ang="0">
                  <a:pos x="978" y="5043"/>
                </a:cxn>
                <a:cxn ang="0">
                  <a:pos x="1782" y="4550"/>
                </a:cxn>
                <a:cxn ang="0">
                  <a:pos x="2325" y="5016"/>
                </a:cxn>
                <a:cxn ang="0">
                  <a:pos x="2353" y="5393"/>
                </a:cxn>
                <a:cxn ang="0">
                  <a:pos x="2404" y="5101"/>
                </a:cxn>
                <a:cxn ang="0">
                  <a:pos x="2347" y="4126"/>
                </a:cxn>
                <a:cxn ang="0">
                  <a:pos x="2778" y="5025"/>
                </a:cxn>
                <a:cxn ang="0">
                  <a:pos x="2830" y="5134"/>
                </a:cxn>
                <a:cxn ang="0">
                  <a:pos x="2999" y="4635"/>
                </a:cxn>
                <a:cxn ang="0">
                  <a:pos x="3611" y="4100"/>
                </a:cxn>
                <a:cxn ang="0">
                  <a:pos x="3792" y="3276"/>
                </a:cxn>
                <a:cxn ang="0">
                  <a:pos x="3887" y="3263"/>
                </a:cxn>
                <a:cxn ang="0">
                  <a:pos x="3992" y="3254"/>
                </a:cxn>
                <a:cxn ang="0">
                  <a:pos x="4037" y="3251"/>
                </a:cxn>
                <a:cxn ang="0">
                  <a:pos x="3789" y="3150"/>
                </a:cxn>
                <a:cxn ang="0">
                  <a:pos x="3168" y="2392"/>
                </a:cxn>
                <a:cxn ang="0">
                  <a:pos x="3117" y="2132"/>
                </a:cxn>
                <a:cxn ang="0">
                  <a:pos x="2926" y="1488"/>
                </a:cxn>
                <a:cxn ang="0">
                  <a:pos x="2767" y="651"/>
                </a:cxn>
                <a:cxn ang="0">
                  <a:pos x="2738" y="592"/>
                </a:cxn>
                <a:cxn ang="0">
                  <a:pos x="995" y="615"/>
                </a:cxn>
                <a:cxn ang="0">
                  <a:pos x="708" y="533"/>
                </a:cxn>
                <a:cxn ang="0">
                  <a:pos x="972" y="404"/>
                </a:cxn>
                <a:cxn ang="0">
                  <a:pos x="575" y="350"/>
                </a:cxn>
                <a:cxn ang="0">
                  <a:pos x="2007" y="401"/>
                </a:cxn>
                <a:cxn ang="0">
                  <a:pos x="2279" y="1095"/>
                </a:cxn>
                <a:cxn ang="0">
                  <a:pos x="2594" y="1657"/>
                </a:cxn>
                <a:cxn ang="0">
                  <a:pos x="2881" y="1593"/>
                </a:cxn>
                <a:cxn ang="0">
                  <a:pos x="3044" y="1795"/>
                </a:cxn>
                <a:cxn ang="0">
                  <a:pos x="3016" y="2360"/>
                </a:cxn>
                <a:cxn ang="0">
                  <a:pos x="2904" y="3613"/>
                </a:cxn>
                <a:cxn ang="0">
                  <a:pos x="2803" y="2697"/>
                </a:cxn>
                <a:cxn ang="0">
                  <a:pos x="2471" y="3550"/>
                </a:cxn>
                <a:cxn ang="0">
                  <a:pos x="1028" y="3282"/>
                </a:cxn>
                <a:cxn ang="0">
                  <a:pos x="573" y="2645"/>
                </a:cxn>
                <a:cxn ang="0">
                  <a:pos x="640" y="2556"/>
                </a:cxn>
                <a:cxn ang="0">
                  <a:pos x="334" y="1318"/>
                </a:cxn>
                <a:cxn ang="0">
                  <a:pos x="488" y="794"/>
                </a:cxn>
                <a:cxn ang="0">
                  <a:pos x="877" y="895"/>
                </a:cxn>
                <a:cxn ang="0">
                  <a:pos x="1641" y="418"/>
                </a:cxn>
                <a:cxn ang="0">
                  <a:pos x="2763" y="1176"/>
                </a:cxn>
                <a:cxn ang="0">
                  <a:pos x="2454" y="854"/>
                </a:cxn>
                <a:cxn ang="0">
                  <a:pos x="2443" y="3936"/>
                </a:cxn>
                <a:cxn ang="0">
                  <a:pos x="3603" y="3254"/>
                </a:cxn>
                <a:cxn ang="0">
                  <a:pos x="1959" y="4525"/>
                </a:cxn>
              </a:cxnLst>
              <a:rect l="0" t="0" r="r" b="b"/>
              <a:pathLst>
                <a:path w="4046" h="5626">
                  <a:moveTo>
                    <a:pt x="2727" y="577"/>
                  </a:moveTo>
                  <a:lnTo>
                    <a:pt x="2672" y="497"/>
                  </a:lnTo>
                  <a:lnTo>
                    <a:pt x="2375" y="213"/>
                  </a:lnTo>
                  <a:lnTo>
                    <a:pt x="2311" y="186"/>
                  </a:lnTo>
                  <a:lnTo>
                    <a:pt x="2246" y="162"/>
                  </a:lnTo>
                  <a:lnTo>
                    <a:pt x="2180" y="138"/>
                  </a:lnTo>
                  <a:lnTo>
                    <a:pt x="2116" y="118"/>
                  </a:lnTo>
                  <a:lnTo>
                    <a:pt x="2047" y="97"/>
                  </a:lnTo>
                  <a:lnTo>
                    <a:pt x="1981" y="80"/>
                  </a:lnTo>
                  <a:lnTo>
                    <a:pt x="1913" y="65"/>
                  </a:lnTo>
                  <a:lnTo>
                    <a:pt x="1846" y="52"/>
                  </a:lnTo>
                  <a:lnTo>
                    <a:pt x="1775" y="38"/>
                  </a:lnTo>
                  <a:lnTo>
                    <a:pt x="1706" y="28"/>
                  </a:lnTo>
                  <a:lnTo>
                    <a:pt x="1635" y="19"/>
                  </a:lnTo>
                  <a:lnTo>
                    <a:pt x="1564" y="12"/>
                  </a:lnTo>
                  <a:lnTo>
                    <a:pt x="1492" y="6"/>
                  </a:lnTo>
                  <a:lnTo>
                    <a:pt x="1419" y="2"/>
                  </a:lnTo>
                  <a:lnTo>
                    <a:pt x="1345" y="0"/>
                  </a:lnTo>
                  <a:lnTo>
                    <a:pt x="1273" y="1"/>
                  </a:lnTo>
                  <a:lnTo>
                    <a:pt x="1147" y="2"/>
                  </a:lnTo>
                  <a:lnTo>
                    <a:pt x="1025" y="9"/>
                  </a:lnTo>
                  <a:lnTo>
                    <a:pt x="903" y="20"/>
                  </a:lnTo>
                  <a:lnTo>
                    <a:pt x="786" y="37"/>
                  </a:lnTo>
                  <a:lnTo>
                    <a:pt x="670" y="58"/>
                  </a:lnTo>
                  <a:lnTo>
                    <a:pt x="555" y="84"/>
                  </a:lnTo>
                  <a:lnTo>
                    <a:pt x="443" y="114"/>
                  </a:lnTo>
                  <a:lnTo>
                    <a:pt x="334" y="151"/>
                  </a:lnTo>
                  <a:lnTo>
                    <a:pt x="197" y="313"/>
                  </a:lnTo>
                  <a:lnTo>
                    <a:pt x="163" y="364"/>
                  </a:lnTo>
                  <a:lnTo>
                    <a:pt x="112" y="474"/>
                  </a:lnTo>
                  <a:lnTo>
                    <a:pt x="98" y="531"/>
                  </a:lnTo>
                  <a:lnTo>
                    <a:pt x="101" y="571"/>
                  </a:lnTo>
                  <a:lnTo>
                    <a:pt x="106" y="584"/>
                  </a:lnTo>
                  <a:lnTo>
                    <a:pt x="109" y="600"/>
                  </a:lnTo>
                  <a:lnTo>
                    <a:pt x="115" y="624"/>
                  </a:lnTo>
                  <a:lnTo>
                    <a:pt x="123" y="647"/>
                  </a:lnTo>
                  <a:lnTo>
                    <a:pt x="129" y="681"/>
                  </a:lnTo>
                  <a:lnTo>
                    <a:pt x="130" y="681"/>
                  </a:lnTo>
                  <a:lnTo>
                    <a:pt x="148" y="736"/>
                  </a:lnTo>
                  <a:lnTo>
                    <a:pt x="148" y="811"/>
                  </a:lnTo>
                  <a:lnTo>
                    <a:pt x="130" y="882"/>
                  </a:lnTo>
                  <a:lnTo>
                    <a:pt x="36" y="1090"/>
                  </a:lnTo>
                  <a:lnTo>
                    <a:pt x="11" y="1162"/>
                  </a:lnTo>
                  <a:lnTo>
                    <a:pt x="0" y="1241"/>
                  </a:lnTo>
                  <a:lnTo>
                    <a:pt x="13" y="1394"/>
                  </a:lnTo>
                  <a:lnTo>
                    <a:pt x="107" y="1755"/>
                  </a:lnTo>
                  <a:lnTo>
                    <a:pt x="154" y="1879"/>
                  </a:lnTo>
                  <a:lnTo>
                    <a:pt x="210" y="1980"/>
                  </a:lnTo>
                  <a:lnTo>
                    <a:pt x="387" y="2225"/>
                  </a:lnTo>
                  <a:lnTo>
                    <a:pt x="394" y="2259"/>
                  </a:lnTo>
                  <a:lnTo>
                    <a:pt x="383" y="2292"/>
                  </a:lnTo>
                  <a:lnTo>
                    <a:pt x="366" y="2321"/>
                  </a:lnTo>
                  <a:lnTo>
                    <a:pt x="353" y="2358"/>
                  </a:lnTo>
                  <a:lnTo>
                    <a:pt x="347" y="2405"/>
                  </a:lnTo>
                  <a:lnTo>
                    <a:pt x="353" y="2453"/>
                  </a:lnTo>
                  <a:lnTo>
                    <a:pt x="370" y="2495"/>
                  </a:lnTo>
                  <a:lnTo>
                    <a:pt x="421" y="2573"/>
                  </a:lnTo>
                  <a:lnTo>
                    <a:pt x="523" y="2677"/>
                  </a:lnTo>
                  <a:lnTo>
                    <a:pt x="562" y="2739"/>
                  </a:lnTo>
                  <a:lnTo>
                    <a:pt x="607" y="2945"/>
                  </a:lnTo>
                  <a:lnTo>
                    <a:pt x="623" y="2968"/>
                  </a:lnTo>
                  <a:lnTo>
                    <a:pt x="640" y="2985"/>
                  </a:lnTo>
                  <a:lnTo>
                    <a:pt x="658" y="2998"/>
                  </a:lnTo>
                  <a:lnTo>
                    <a:pt x="786" y="3040"/>
                  </a:lnTo>
                  <a:lnTo>
                    <a:pt x="811" y="3054"/>
                  </a:lnTo>
                  <a:lnTo>
                    <a:pt x="832" y="3071"/>
                  </a:lnTo>
                  <a:lnTo>
                    <a:pt x="846" y="3094"/>
                  </a:lnTo>
                  <a:lnTo>
                    <a:pt x="858" y="3116"/>
                  </a:lnTo>
                  <a:lnTo>
                    <a:pt x="900" y="3265"/>
                  </a:lnTo>
                  <a:lnTo>
                    <a:pt x="917" y="3301"/>
                  </a:lnTo>
                  <a:lnTo>
                    <a:pt x="1018" y="3437"/>
                  </a:lnTo>
                  <a:lnTo>
                    <a:pt x="1152" y="3546"/>
                  </a:lnTo>
                  <a:lnTo>
                    <a:pt x="1246" y="3622"/>
                  </a:lnTo>
                  <a:lnTo>
                    <a:pt x="1482" y="3814"/>
                  </a:lnTo>
                  <a:lnTo>
                    <a:pt x="1521" y="3852"/>
                  </a:lnTo>
                  <a:lnTo>
                    <a:pt x="1548" y="3890"/>
                  </a:lnTo>
                  <a:lnTo>
                    <a:pt x="1566" y="3931"/>
                  </a:lnTo>
                  <a:lnTo>
                    <a:pt x="1573" y="3971"/>
                  </a:lnTo>
                  <a:lnTo>
                    <a:pt x="1579" y="4067"/>
                  </a:lnTo>
                  <a:lnTo>
                    <a:pt x="1600" y="4156"/>
                  </a:lnTo>
                  <a:lnTo>
                    <a:pt x="1619" y="4200"/>
                  </a:lnTo>
                  <a:lnTo>
                    <a:pt x="1358" y="4435"/>
                  </a:lnTo>
                  <a:lnTo>
                    <a:pt x="1330" y="4466"/>
                  </a:lnTo>
                  <a:lnTo>
                    <a:pt x="1094" y="4668"/>
                  </a:lnTo>
                  <a:lnTo>
                    <a:pt x="1040" y="4724"/>
                  </a:lnTo>
                  <a:lnTo>
                    <a:pt x="877" y="4977"/>
                  </a:lnTo>
                  <a:lnTo>
                    <a:pt x="863" y="4994"/>
                  </a:lnTo>
                  <a:lnTo>
                    <a:pt x="851" y="5011"/>
                  </a:lnTo>
                  <a:lnTo>
                    <a:pt x="851" y="5048"/>
                  </a:lnTo>
                  <a:lnTo>
                    <a:pt x="843" y="5048"/>
                  </a:lnTo>
                  <a:lnTo>
                    <a:pt x="835" y="5051"/>
                  </a:lnTo>
                  <a:lnTo>
                    <a:pt x="829" y="5057"/>
                  </a:lnTo>
                  <a:lnTo>
                    <a:pt x="825" y="5062"/>
                  </a:lnTo>
                  <a:lnTo>
                    <a:pt x="823" y="5070"/>
                  </a:lnTo>
                  <a:lnTo>
                    <a:pt x="818" y="5088"/>
                  </a:lnTo>
                  <a:lnTo>
                    <a:pt x="818" y="5109"/>
                  </a:lnTo>
                  <a:lnTo>
                    <a:pt x="742" y="5333"/>
                  </a:lnTo>
                  <a:lnTo>
                    <a:pt x="668" y="5562"/>
                  </a:lnTo>
                  <a:lnTo>
                    <a:pt x="665" y="5570"/>
                  </a:lnTo>
                  <a:lnTo>
                    <a:pt x="664" y="5578"/>
                  </a:lnTo>
                  <a:lnTo>
                    <a:pt x="664" y="5585"/>
                  </a:lnTo>
                  <a:lnTo>
                    <a:pt x="666" y="5593"/>
                  </a:lnTo>
                  <a:lnTo>
                    <a:pt x="668" y="5600"/>
                  </a:lnTo>
                  <a:lnTo>
                    <a:pt x="674" y="5607"/>
                  </a:lnTo>
                  <a:lnTo>
                    <a:pt x="676" y="5610"/>
                  </a:lnTo>
                  <a:lnTo>
                    <a:pt x="681" y="5615"/>
                  </a:lnTo>
                  <a:lnTo>
                    <a:pt x="695" y="5621"/>
                  </a:lnTo>
                  <a:lnTo>
                    <a:pt x="696" y="5621"/>
                  </a:lnTo>
                  <a:lnTo>
                    <a:pt x="698" y="5623"/>
                  </a:lnTo>
                  <a:lnTo>
                    <a:pt x="702" y="5625"/>
                  </a:lnTo>
                  <a:lnTo>
                    <a:pt x="706" y="5625"/>
                  </a:lnTo>
                  <a:lnTo>
                    <a:pt x="710" y="5626"/>
                  </a:lnTo>
                  <a:lnTo>
                    <a:pt x="713" y="5625"/>
                  </a:lnTo>
                  <a:lnTo>
                    <a:pt x="713" y="5624"/>
                  </a:lnTo>
                  <a:lnTo>
                    <a:pt x="714" y="5624"/>
                  </a:lnTo>
                  <a:lnTo>
                    <a:pt x="716" y="5624"/>
                  </a:lnTo>
                  <a:lnTo>
                    <a:pt x="718" y="5621"/>
                  </a:lnTo>
                  <a:lnTo>
                    <a:pt x="718" y="5620"/>
                  </a:lnTo>
                  <a:lnTo>
                    <a:pt x="719" y="5620"/>
                  </a:lnTo>
                  <a:lnTo>
                    <a:pt x="722" y="5620"/>
                  </a:lnTo>
                  <a:lnTo>
                    <a:pt x="725" y="5616"/>
                  </a:lnTo>
                  <a:lnTo>
                    <a:pt x="741" y="5593"/>
                  </a:lnTo>
                  <a:lnTo>
                    <a:pt x="752" y="5570"/>
                  </a:lnTo>
                  <a:lnTo>
                    <a:pt x="758" y="5559"/>
                  </a:lnTo>
                  <a:lnTo>
                    <a:pt x="765" y="5549"/>
                  </a:lnTo>
                  <a:lnTo>
                    <a:pt x="776" y="5526"/>
                  </a:lnTo>
                  <a:lnTo>
                    <a:pt x="788" y="5505"/>
                  </a:lnTo>
                  <a:lnTo>
                    <a:pt x="809" y="5463"/>
                  </a:lnTo>
                  <a:lnTo>
                    <a:pt x="820" y="5432"/>
                  </a:lnTo>
                  <a:lnTo>
                    <a:pt x="832" y="5403"/>
                  </a:lnTo>
                  <a:lnTo>
                    <a:pt x="841" y="5371"/>
                  </a:lnTo>
                  <a:lnTo>
                    <a:pt x="845" y="5355"/>
                  </a:lnTo>
                  <a:lnTo>
                    <a:pt x="848" y="5347"/>
                  </a:lnTo>
                  <a:lnTo>
                    <a:pt x="851" y="5340"/>
                  </a:lnTo>
                  <a:lnTo>
                    <a:pt x="861" y="5297"/>
                  </a:lnTo>
                  <a:lnTo>
                    <a:pt x="866" y="5276"/>
                  </a:lnTo>
                  <a:lnTo>
                    <a:pt x="871" y="5255"/>
                  </a:lnTo>
                  <a:lnTo>
                    <a:pt x="877" y="5240"/>
                  </a:lnTo>
                  <a:lnTo>
                    <a:pt x="881" y="5226"/>
                  </a:lnTo>
                  <a:lnTo>
                    <a:pt x="886" y="5213"/>
                  </a:lnTo>
                  <a:lnTo>
                    <a:pt x="892" y="5201"/>
                  </a:lnTo>
                  <a:lnTo>
                    <a:pt x="900" y="5190"/>
                  </a:lnTo>
                  <a:lnTo>
                    <a:pt x="910" y="5173"/>
                  </a:lnTo>
                  <a:lnTo>
                    <a:pt x="918" y="5158"/>
                  </a:lnTo>
                  <a:lnTo>
                    <a:pt x="924" y="5142"/>
                  </a:lnTo>
                  <a:lnTo>
                    <a:pt x="927" y="5128"/>
                  </a:lnTo>
                  <a:lnTo>
                    <a:pt x="927" y="5109"/>
                  </a:lnTo>
                  <a:lnTo>
                    <a:pt x="935" y="5095"/>
                  </a:lnTo>
                  <a:lnTo>
                    <a:pt x="946" y="5084"/>
                  </a:lnTo>
                  <a:lnTo>
                    <a:pt x="955" y="5068"/>
                  </a:lnTo>
                  <a:lnTo>
                    <a:pt x="967" y="5056"/>
                  </a:lnTo>
                  <a:lnTo>
                    <a:pt x="978" y="5043"/>
                  </a:lnTo>
                  <a:lnTo>
                    <a:pt x="993" y="5033"/>
                  </a:lnTo>
                  <a:lnTo>
                    <a:pt x="1017" y="5011"/>
                  </a:lnTo>
                  <a:lnTo>
                    <a:pt x="1153" y="4816"/>
                  </a:lnTo>
                  <a:lnTo>
                    <a:pt x="1313" y="4670"/>
                  </a:lnTo>
                  <a:lnTo>
                    <a:pt x="1484" y="4542"/>
                  </a:lnTo>
                  <a:lnTo>
                    <a:pt x="1703" y="4423"/>
                  </a:lnTo>
                  <a:lnTo>
                    <a:pt x="1774" y="4535"/>
                  </a:lnTo>
                  <a:lnTo>
                    <a:pt x="1782" y="4550"/>
                  </a:lnTo>
                  <a:lnTo>
                    <a:pt x="1830" y="4653"/>
                  </a:lnTo>
                  <a:lnTo>
                    <a:pt x="1914" y="4904"/>
                  </a:lnTo>
                  <a:lnTo>
                    <a:pt x="2206" y="4288"/>
                  </a:lnTo>
                  <a:lnTo>
                    <a:pt x="2220" y="4305"/>
                  </a:lnTo>
                  <a:lnTo>
                    <a:pt x="2255" y="4339"/>
                  </a:lnTo>
                  <a:lnTo>
                    <a:pt x="2291" y="4396"/>
                  </a:lnTo>
                  <a:lnTo>
                    <a:pt x="2302" y="4440"/>
                  </a:lnTo>
                  <a:lnTo>
                    <a:pt x="2325" y="5016"/>
                  </a:lnTo>
                  <a:lnTo>
                    <a:pt x="2332" y="5024"/>
                  </a:lnTo>
                  <a:lnTo>
                    <a:pt x="2338" y="5036"/>
                  </a:lnTo>
                  <a:lnTo>
                    <a:pt x="2342" y="5069"/>
                  </a:lnTo>
                  <a:lnTo>
                    <a:pt x="2344" y="5103"/>
                  </a:lnTo>
                  <a:lnTo>
                    <a:pt x="2350" y="5134"/>
                  </a:lnTo>
                  <a:lnTo>
                    <a:pt x="2353" y="5134"/>
                  </a:lnTo>
                  <a:lnTo>
                    <a:pt x="2353" y="5146"/>
                  </a:lnTo>
                  <a:lnTo>
                    <a:pt x="2353" y="5393"/>
                  </a:lnTo>
                  <a:lnTo>
                    <a:pt x="2378" y="5392"/>
                  </a:lnTo>
                  <a:lnTo>
                    <a:pt x="2404" y="5390"/>
                  </a:lnTo>
                  <a:lnTo>
                    <a:pt x="2404" y="5387"/>
                  </a:lnTo>
                  <a:lnTo>
                    <a:pt x="2404" y="5370"/>
                  </a:lnTo>
                  <a:lnTo>
                    <a:pt x="2404" y="5339"/>
                  </a:lnTo>
                  <a:lnTo>
                    <a:pt x="2404" y="5323"/>
                  </a:lnTo>
                  <a:lnTo>
                    <a:pt x="2404" y="5143"/>
                  </a:lnTo>
                  <a:lnTo>
                    <a:pt x="2404" y="5101"/>
                  </a:lnTo>
                  <a:lnTo>
                    <a:pt x="2400" y="5101"/>
                  </a:lnTo>
                  <a:lnTo>
                    <a:pt x="2400" y="5080"/>
                  </a:lnTo>
                  <a:lnTo>
                    <a:pt x="2400" y="4982"/>
                  </a:lnTo>
                  <a:lnTo>
                    <a:pt x="2402" y="4982"/>
                  </a:lnTo>
                  <a:lnTo>
                    <a:pt x="2402" y="4400"/>
                  </a:lnTo>
                  <a:lnTo>
                    <a:pt x="2231" y="4183"/>
                  </a:lnTo>
                  <a:lnTo>
                    <a:pt x="2243" y="4047"/>
                  </a:lnTo>
                  <a:lnTo>
                    <a:pt x="2347" y="4126"/>
                  </a:lnTo>
                  <a:lnTo>
                    <a:pt x="2471" y="4400"/>
                  </a:lnTo>
                  <a:lnTo>
                    <a:pt x="2729" y="4828"/>
                  </a:lnTo>
                  <a:lnTo>
                    <a:pt x="2706" y="4820"/>
                  </a:lnTo>
                  <a:lnTo>
                    <a:pt x="2560" y="4758"/>
                  </a:lnTo>
                  <a:lnTo>
                    <a:pt x="2561" y="4769"/>
                  </a:lnTo>
                  <a:lnTo>
                    <a:pt x="2820" y="5022"/>
                  </a:lnTo>
                  <a:lnTo>
                    <a:pt x="2778" y="5019"/>
                  </a:lnTo>
                  <a:lnTo>
                    <a:pt x="2778" y="5025"/>
                  </a:lnTo>
                  <a:lnTo>
                    <a:pt x="2807" y="5025"/>
                  </a:lnTo>
                  <a:lnTo>
                    <a:pt x="2807" y="5033"/>
                  </a:lnTo>
                  <a:lnTo>
                    <a:pt x="2807" y="5034"/>
                  </a:lnTo>
                  <a:lnTo>
                    <a:pt x="2807" y="5042"/>
                  </a:lnTo>
                  <a:lnTo>
                    <a:pt x="2807" y="5056"/>
                  </a:lnTo>
                  <a:lnTo>
                    <a:pt x="2830" y="5056"/>
                  </a:lnTo>
                  <a:lnTo>
                    <a:pt x="2830" y="5063"/>
                  </a:lnTo>
                  <a:lnTo>
                    <a:pt x="2830" y="5134"/>
                  </a:lnTo>
                  <a:lnTo>
                    <a:pt x="2929" y="5134"/>
                  </a:lnTo>
                  <a:lnTo>
                    <a:pt x="2992" y="5084"/>
                  </a:lnTo>
                  <a:lnTo>
                    <a:pt x="3056" y="5033"/>
                  </a:lnTo>
                  <a:lnTo>
                    <a:pt x="2994" y="5033"/>
                  </a:lnTo>
                  <a:lnTo>
                    <a:pt x="3033" y="4794"/>
                  </a:lnTo>
                  <a:lnTo>
                    <a:pt x="3033" y="4738"/>
                  </a:lnTo>
                  <a:lnTo>
                    <a:pt x="3025" y="4685"/>
                  </a:lnTo>
                  <a:lnTo>
                    <a:pt x="2999" y="4635"/>
                  </a:lnTo>
                  <a:lnTo>
                    <a:pt x="2921" y="4552"/>
                  </a:lnTo>
                  <a:lnTo>
                    <a:pt x="2640" y="4339"/>
                  </a:lnTo>
                  <a:lnTo>
                    <a:pt x="2615" y="4316"/>
                  </a:lnTo>
                  <a:lnTo>
                    <a:pt x="2578" y="4261"/>
                  </a:lnTo>
                  <a:lnTo>
                    <a:pt x="2537" y="4105"/>
                  </a:lnTo>
                  <a:lnTo>
                    <a:pt x="3016" y="4067"/>
                  </a:lnTo>
                  <a:lnTo>
                    <a:pt x="3415" y="4072"/>
                  </a:lnTo>
                  <a:lnTo>
                    <a:pt x="3611" y="4100"/>
                  </a:lnTo>
                  <a:lnTo>
                    <a:pt x="3611" y="4061"/>
                  </a:lnTo>
                  <a:lnTo>
                    <a:pt x="3592" y="3949"/>
                  </a:lnTo>
                  <a:lnTo>
                    <a:pt x="3588" y="3774"/>
                  </a:lnTo>
                  <a:lnTo>
                    <a:pt x="3598" y="3687"/>
                  </a:lnTo>
                  <a:lnTo>
                    <a:pt x="3672" y="3360"/>
                  </a:lnTo>
                  <a:lnTo>
                    <a:pt x="3699" y="3282"/>
                  </a:lnTo>
                  <a:lnTo>
                    <a:pt x="3792" y="3273"/>
                  </a:lnTo>
                  <a:lnTo>
                    <a:pt x="3792" y="3276"/>
                  </a:lnTo>
                  <a:lnTo>
                    <a:pt x="3793" y="3274"/>
                  </a:lnTo>
                  <a:lnTo>
                    <a:pt x="3799" y="3273"/>
                  </a:lnTo>
                  <a:lnTo>
                    <a:pt x="3803" y="3273"/>
                  </a:lnTo>
                  <a:lnTo>
                    <a:pt x="3803" y="3272"/>
                  </a:lnTo>
                  <a:lnTo>
                    <a:pt x="3805" y="3271"/>
                  </a:lnTo>
                  <a:lnTo>
                    <a:pt x="3817" y="3267"/>
                  </a:lnTo>
                  <a:lnTo>
                    <a:pt x="3873" y="3263"/>
                  </a:lnTo>
                  <a:lnTo>
                    <a:pt x="3887" y="3263"/>
                  </a:lnTo>
                  <a:lnTo>
                    <a:pt x="3890" y="3263"/>
                  </a:lnTo>
                  <a:lnTo>
                    <a:pt x="3896" y="3259"/>
                  </a:lnTo>
                  <a:lnTo>
                    <a:pt x="3896" y="3255"/>
                  </a:lnTo>
                  <a:lnTo>
                    <a:pt x="3904" y="3255"/>
                  </a:lnTo>
                  <a:lnTo>
                    <a:pt x="3938" y="3255"/>
                  </a:lnTo>
                  <a:lnTo>
                    <a:pt x="3954" y="3255"/>
                  </a:lnTo>
                  <a:lnTo>
                    <a:pt x="3969" y="3255"/>
                  </a:lnTo>
                  <a:lnTo>
                    <a:pt x="3992" y="3254"/>
                  </a:lnTo>
                  <a:lnTo>
                    <a:pt x="4002" y="3252"/>
                  </a:lnTo>
                  <a:lnTo>
                    <a:pt x="4011" y="3252"/>
                  </a:lnTo>
                  <a:lnTo>
                    <a:pt x="4019" y="3252"/>
                  </a:lnTo>
                  <a:lnTo>
                    <a:pt x="4025" y="3252"/>
                  </a:lnTo>
                  <a:lnTo>
                    <a:pt x="4030" y="3251"/>
                  </a:lnTo>
                  <a:lnTo>
                    <a:pt x="4033" y="3251"/>
                  </a:lnTo>
                  <a:lnTo>
                    <a:pt x="4036" y="3251"/>
                  </a:lnTo>
                  <a:lnTo>
                    <a:pt x="4037" y="3251"/>
                  </a:lnTo>
                  <a:lnTo>
                    <a:pt x="4037" y="3223"/>
                  </a:lnTo>
                  <a:lnTo>
                    <a:pt x="4046" y="3221"/>
                  </a:lnTo>
                  <a:lnTo>
                    <a:pt x="4046" y="3158"/>
                  </a:lnTo>
                  <a:lnTo>
                    <a:pt x="4046" y="3150"/>
                  </a:lnTo>
                  <a:lnTo>
                    <a:pt x="3876" y="3149"/>
                  </a:lnTo>
                  <a:lnTo>
                    <a:pt x="3876" y="3153"/>
                  </a:lnTo>
                  <a:lnTo>
                    <a:pt x="3792" y="3150"/>
                  </a:lnTo>
                  <a:lnTo>
                    <a:pt x="3789" y="3150"/>
                  </a:lnTo>
                  <a:lnTo>
                    <a:pt x="3786" y="3150"/>
                  </a:lnTo>
                  <a:lnTo>
                    <a:pt x="3592" y="3161"/>
                  </a:lnTo>
                  <a:lnTo>
                    <a:pt x="3499" y="3141"/>
                  </a:lnTo>
                  <a:lnTo>
                    <a:pt x="3474" y="3124"/>
                  </a:lnTo>
                  <a:lnTo>
                    <a:pt x="3396" y="3029"/>
                  </a:lnTo>
                  <a:lnTo>
                    <a:pt x="3065" y="2498"/>
                  </a:lnTo>
                  <a:lnTo>
                    <a:pt x="3140" y="2432"/>
                  </a:lnTo>
                  <a:lnTo>
                    <a:pt x="3168" y="2392"/>
                  </a:lnTo>
                  <a:lnTo>
                    <a:pt x="3188" y="2351"/>
                  </a:lnTo>
                  <a:lnTo>
                    <a:pt x="3194" y="2321"/>
                  </a:lnTo>
                  <a:lnTo>
                    <a:pt x="3191" y="2293"/>
                  </a:lnTo>
                  <a:lnTo>
                    <a:pt x="3183" y="2265"/>
                  </a:lnTo>
                  <a:lnTo>
                    <a:pt x="3171" y="2239"/>
                  </a:lnTo>
                  <a:lnTo>
                    <a:pt x="3140" y="2186"/>
                  </a:lnTo>
                  <a:lnTo>
                    <a:pt x="3126" y="2160"/>
                  </a:lnTo>
                  <a:lnTo>
                    <a:pt x="3117" y="2132"/>
                  </a:lnTo>
                  <a:lnTo>
                    <a:pt x="3111" y="2017"/>
                  </a:lnTo>
                  <a:lnTo>
                    <a:pt x="3149" y="1789"/>
                  </a:lnTo>
                  <a:lnTo>
                    <a:pt x="3151" y="1668"/>
                  </a:lnTo>
                  <a:lnTo>
                    <a:pt x="3143" y="1626"/>
                  </a:lnTo>
                  <a:lnTo>
                    <a:pt x="3123" y="1593"/>
                  </a:lnTo>
                  <a:lnTo>
                    <a:pt x="3098" y="1567"/>
                  </a:lnTo>
                  <a:lnTo>
                    <a:pt x="3065" y="1548"/>
                  </a:lnTo>
                  <a:lnTo>
                    <a:pt x="2926" y="1488"/>
                  </a:lnTo>
                  <a:lnTo>
                    <a:pt x="2938" y="1413"/>
                  </a:lnTo>
                  <a:lnTo>
                    <a:pt x="2938" y="1264"/>
                  </a:lnTo>
                  <a:lnTo>
                    <a:pt x="2907" y="1056"/>
                  </a:lnTo>
                  <a:lnTo>
                    <a:pt x="2774" y="681"/>
                  </a:lnTo>
                  <a:lnTo>
                    <a:pt x="2778" y="681"/>
                  </a:lnTo>
                  <a:lnTo>
                    <a:pt x="2772" y="674"/>
                  </a:lnTo>
                  <a:lnTo>
                    <a:pt x="2769" y="667"/>
                  </a:lnTo>
                  <a:lnTo>
                    <a:pt x="2767" y="651"/>
                  </a:lnTo>
                  <a:lnTo>
                    <a:pt x="2761" y="643"/>
                  </a:lnTo>
                  <a:lnTo>
                    <a:pt x="2755" y="633"/>
                  </a:lnTo>
                  <a:lnTo>
                    <a:pt x="2754" y="625"/>
                  </a:lnTo>
                  <a:lnTo>
                    <a:pt x="2752" y="620"/>
                  </a:lnTo>
                  <a:lnTo>
                    <a:pt x="2752" y="618"/>
                  </a:lnTo>
                  <a:lnTo>
                    <a:pt x="2752" y="615"/>
                  </a:lnTo>
                  <a:lnTo>
                    <a:pt x="2744" y="603"/>
                  </a:lnTo>
                  <a:lnTo>
                    <a:pt x="2738" y="592"/>
                  </a:lnTo>
                  <a:lnTo>
                    <a:pt x="2731" y="585"/>
                  </a:lnTo>
                  <a:lnTo>
                    <a:pt x="2730" y="578"/>
                  </a:lnTo>
                  <a:lnTo>
                    <a:pt x="2729" y="577"/>
                  </a:lnTo>
                  <a:lnTo>
                    <a:pt x="2727" y="577"/>
                  </a:lnTo>
                  <a:close/>
                  <a:moveTo>
                    <a:pt x="1282" y="485"/>
                  </a:moveTo>
                  <a:lnTo>
                    <a:pt x="1183" y="547"/>
                  </a:lnTo>
                  <a:lnTo>
                    <a:pt x="1088" y="589"/>
                  </a:lnTo>
                  <a:lnTo>
                    <a:pt x="995" y="615"/>
                  </a:lnTo>
                  <a:lnTo>
                    <a:pt x="824" y="628"/>
                  </a:lnTo>
                  <a:lnTo>
                    <a:pt x="676" y="609"/>
                  </a:lnTo>
                  <a:lnTo>
                    <a:pt x="558" y="566"/>
                  </a:lnTo>
                  <a:lnTo>
                    <a:pt x="429" y="493"/>
                  </a:lnTo>
                  <a:lnTo>
                    <a:pt x="423" y="488"/>
                  </a:lnTo>
                  <a:lnTo>
                    <a:pt x="412" y="442"/>
                  </a:lnTo>
                  <a:lnTo>
                    <a:pt x="512" y="488"/>
                  </a:lnTo>
                  <a:lnTo>
                    <a:pt x="708" y="533"/>
                  </a:lnTo>
                  <a:lnTo>
                    <a:pt x="899" y="536"/>
                  </a:lnTo>
                  <a:lnTo>
                    <a:pt x="1071" y="505"/>
                  </a:lnTo>
                  <a:lnTo>
                    <a:pt x="1347" y="396"/>
                  </a:lnTo>
                  <a:lnTo>
                    <a:pt x="1482" y="313"/>
                  </a:lnTo>
                  <a:lnTo>
                    <a:pt x="1282" y="485"/>
                  </a:lnTo>
                  <a:close/>
                  <a:moveTo>
                    <a:pt x="1271" y="261"/>
                  </a:moveTo>
                  <a:lnTo>
                    <a:pt x="1116" y="356"/>
                  </a:lnTo>
                  <a:lnTo>
                    <a:pt x="972" y="404"/>
                  </a:lnTo>
                  <a:lnTo>
                    <a:pt x="846" y="421"/>
                  </a:lnTo>
                  <a:lnTo>
                    <a:pt x="736" y="413"/>
                  </a:lnTo>
                  <a:lnTo>
                    <a:pt x="688" y="404"/>
                  </a:lnTo>
                  <a:lnTo>
                    <a:pt x="612" y="379"/>
                  </a:lnTo>
                  <a:lnTo>
                    <a:pt x="556" y="350"/>
                  </a:lnTo>
                  <a:lnTo>
                    <a:pt x="539" y="337"/>
                  </a:lnTo>
                  <a:lnTo>
                    <a:pt x="523" y="330"/>
                  </a:lnTo>
                  <a:lnTo>
                    <a:pt x="575" y="350"/>
                  </a:lnTo>
                  <a:lnTo>
                    <a:pt x="691" y="373"/>
                  </a:lnTo>
                  <a:lnTo>
                    <a:pt x="815" y="373"/>
                  </a:lnTo>
                  <a:lnTo>
                    <a:pt x="995" y="347"/>
                  </a:lnTo>
                  <a:lnTo>
                    <a:pt x="1271" y="261"/>
                  </a:lnTo>
                  <a:close/>
                  <a:moveTo>
                    <a:pt x="1723" y="373"/>
                  </a:moveTo>
                  <a:lnTo>
                    <a:pt x="1769" y="367"/>
                  </a:lnTo>
                  <a:lnTo>
                    <a:pt x="1818" y="367"/>
                  </a:lnTo>
                  <a:lnTo>
                    <a:pt x="2007" y="401"/>
                  </a:lnTo>
                  <a:lnTo>
                    <a:pt x="2033" y="415"/>
                  </a:lnTo>
                  <a:lnTo>
                    <a:pt x="2050" y="471"/>
                  </a:lnTo>
                  <a:lnTo>
                    <a:pt x="2074" y="772"/>
                  </a:lnTo>
                  <a:lnTo>
                    <a:pt x="2094" y="828"/>
                  </a:lnTo>
                  <a:lnTo>
                    <a:pt x="2125" y="879"/>
                  </a:lnTo>
                  <a:lnTo>
                    <a:pt x="2248" y="1027"/>
                  </a:lnTo>
                  <a:lnTo>
                    <a:pt x="2266" y="1061"/>
                  </a:lnTo>
                  <a:lnTo>
                    <a:pt x="2279" y="1095"/>
                  </a:lnTo>
                  <a:lnTo>
                    <a:pt x="2307" y="1236"/>
                  </a:lnTo>
                  <a:lnTo>
                    <a:pt x="2325" y="1286"/>
                  </a:lnTo>
                  <a:lnTo>
                    <a:pt x="2353" y="1329"/>
                  </a:lnTo>
                  <a:lnTo>
                    <a:pt x="2392" y="1376"/>
                  </a:lnTo>
                  <a:lnTo>
                    <a:pt x="2525" y="1503"/>
                  </a:lnTo>
                  <a:lnTo>
                    <a:pt x="2560" y="1548"/>
                  </a:lnTo>
                  <a:lnTo>
                    <a:pt x="2584" y="1599"/>
                  </a:lnTo>
                  <a:lnTo>
                    <a:pt x="2594" y="1657"/>
                  </a:lnTo>
                  <a:lnTo>
                    <a:pt x="2583" y="1761"/>
                  </a:lnTo>
                  <a:lnTo>
                    <a:pt x="2594" y="1793"/>
                  </a:lnTo>
                  <a:lnTo>
                    <a:pt x="2615" y="1822"/>
                  </a:lnTo>
                  <a:lnTo>
                    <a:pt x="2643" y="1846"/>
                  </a:lnTo>
                  <a:lnTo>
                    <a:pt x="2778" y="1928"/>
                  </a:lnTo>
                  <a:lnTo>
                    <a:pt x="2803" y="1928"/>
                  </a:lnTo>
                  <a:lnTo>
                    <a:pt x="2837" y="1605"/>
                  </a:lnTo>
                  <a:lnTo>
                    <a:pt x="2881" y="1593"/>
                  </a:lnTo>
                  <a:lnTo>
                    <a:pt x="2930" y="1588"/>
                  </a:lnTo>
                  <a:lnTo>
                    <a:pt x="2954" y="1588"/>
                  </a:lnTo>
                  <a:lnTo>
                    <a:pt x="2976" y="1593"/>
                  </a:lnTo>
                  <a:lnTo>
                    <a:pt x="2993" y="1603"/>
                  </a:lnTo>
                  <a:lnTo>
                    <a:pt x="3010" y="1620"/>
                  </a:lnTo>
                  <a:lnTo>
                    <a:pt x="3039" y="1677"/>
                  </a:lnTo>
                  <a:lnTo>
                    <a:pt x="3048" y="1734"/>
                  </a:lnTo>
                  <a:lnTo>
                    <a:pt x="3044" y="1795"/>
                  </a:lnTo>
                  <a:lnTo>
                    <a:pt x="2999" y="1978"/>
                  </a:lnTo>
                  <a:lnTo>
                    <a:pt x="2993" y="2037"/>
                  </a:lnTo>
                  <a:lnTo>
                    <a:pt x="3002" y="2098"/>
                  </a:lnTo>
                  <a:lnTo>
                    <a:pt x="3048" y="2208"/>
                  </a:lnTo>
                  <a:lnTo>
                    <a:pt x="3059" y="2265"/>
                  </a:lnTo>
                  <a:lnTo>
                    <a:pt x="3050" y="2321"/>
                  </a:lnTo>
                  <a:lnTo>
                    <a:pt x="3036" y="2345"/>
                  </a:lnTo>
                  <a:lnTo>
                    <a:pt x="3016" y="2360"/>
                  </a:lnTo>
                  <a:lnTo>
                    <a:pt x="2991" y="2363"/>
                  </a:lnTo>
                  <a:lnTo>
                    <a:pt x="2875" y="2345"/>
                  </a:lnTo>
                  <a:lnTo>
                    <a:pt x="2848" y="2349"/>
                  </a:lnTo>
                  <a:lnTo>
                    <a:pt x="3059" y="2655"/>
                  </a:lnTo>
                  <a:lnTo>
                    <a:pt x="3334" y="3138"/>
                  </a:lnTo>
                  <a:lnTo>
                    <a:pt x="3368" y="3189"/>
                  </a:lnTo>
                  <a:lnTo>
                    <a:pt x="3143" y="3411"/>
                  </a:lnTo>
                  <a:lnTo>
                    <a:pt x="2904" y="3613"/>
                  </a:lnTo>
                  <a:lnTo>
                    <a:pt x="2814" y="3662"/>
                  </a:lnTo>
                  <a:lnTo>
                    <a:pt x="2719" y="3695"/>
                  </a:lnTo>
                  <a:lnTo>
                    <a:pt x="2708" y="3591"/>
                  </a:lnTo>
                  <a:lnTo>
                    <a:pt x="2725" y="3501"/>
                  </a:lnTo>
                  <a:lnTo>
                    <a:pt x="2884" y="3164"/>
                  </a:lnTo>
                  <a:lnTo>
                    <a:pt x="2901" y="3074"/>
                  </a:lnTo>
                  <a:lnTo>
                    <a:pt x="2837" y="2599"/>
                  </a:lnTo>
                  <a:lnTo>
                    <a:pt x="2803" y="2697"/>
                  </a:lnTo>
                  <a:lnTo>
                    <a:pt x="2789" y="3026"/>
                  </a:lnTo>
                  <a:lnTo>
                    <a:pt x="2784" y="3069"/>
                  </a:lnTo>
                  <a:lnTo>
                    <a:pt x="2769" y="3108"/>
                  </a:lnTo>
                  <a:lnTo>
                    <a:pt x="2746" y="3147"/>
                  </a:lnTo>
                  <a:lnTo>
                    <a:pt x="2628" y="3284"/>
                  </a:lnTo>
                  <a:lnTo>
                    <a:pt x="2550" y="3443"/>
                  </a:lnTo>
                  <a:lnTo>
                    <a:pt x="2502" y="3518"/>
                  </a:lnTo>
                  <a:lnTo>
                    <a:pt x="2471" y="3550"/>
                  </a:lnTo>
                  <a:lnTo>
                    <a:pt x="2431" y="3569"/>
                  </a:lnTo>
                  <a:lnTo>
                    <a:pt x="2151" y="3628"/>
                  </a:lnTo>
                  <a:lnTo>
                    <a:pt x="1689" y="3807"/>
                  </a:lnTo>
                  <a:lnTo>
                    <a:pt x="1674" y="3813"/>
                  </a:lnTo>
                  <a:lnTo>
                    <a:pt x="1641" y="3814"/>
                  </a:lnTo>
                  <a:lnTo>
                    <a:pt x="1613" y="3802"/>
                  </a:lnTo>
                  <a:lnTo>
                    <a:pt x="1147" y="3415"/>
                  </a:lnTo>
                  <a:lnTo>
                    <a:pt x="1028" y="3282"/>
                  </a:lnTo>
                  <a:lnTo>
                    <a:pt x="972" y="3204"/>
                  </a:lnTo>
                  <a:lnTo>
                    <a:pt x="752" y="2785"/>
                  </a:lnTo>
                  <a:lnTo>
                    <a:pt x="634" y="2635"/>
                  </a:lnTo>
                  <a:lnTo>
                    <a:pt x="769" y="2930"/>
                  </a:lnTo>
                  <a:lnTo>
                    <a:pt x="674" y="2868"/>
                  </a:lnTo>
                  <a:lnTo>
                    <a:pt x="663" y="2818"/>
                  </a:lnTo>
                  <a:lnTo>
                    <a:pt x="624" y="2728"/>
                  </a:lnTo>
                  <a:lnTo>
                    <a:pt x="573" y="2645"/>
                  </a:lnTo>
                  <a:lnTo>
                    <a:pt x="478" y="2527"/>
                  </a:lnTo>
                  <a:lnTo>
                    <a:pt x="461" y="2489"/>
                  </a:lnTo>
                  <a:lnTo>
                    <a:pt x="455" y="2366"/>
                  </a:lnTo>
                  <a:lnTo>
                    <a:pt x="489" y="2388"/>
                  </a:lnTo>
                  <a:lnTo>
                    <a:pt x="539" y="2444"/>
                  </a:lnTo>
                  <a:lnTo>
                    <a:pt x="623" y="2571"/>
                  </a:lnTo>
                  <a:lnTo>
                    <a:pt x="647" y="2596"/>
                  </a:lnTo>
                  <a:lnTo>
                    <a:pt x="640" y="2556"/>
                  </a:lnTo>
                  <a:lnTo>
                    <a:pt x="495" y="2065"/>
                  </a:lnTo>
                  <a:lnTo>
                    <a:pt x="404" y="1858"/>
                  </a:lnTo>
                  <a:lnTo>
                    <a:pt x="387" y="1806"/>
                  </a:lnTo>
                  <a:lnTo>
                    <a:pt x="381" y="1755"/>
                  </a:lnTo>
                  <a:lnTo>
                    <a:pt x="393" y="1531"/>
                  </a:lnTo>
                  <a:lnTo>
                    <a:pt x="387" y="1475"/>
                  </a:lnTo>
                  <a:lnTo>
                    <a:pt x="343" y="1371"/>
                  </a:lnTo>
                  <a:lnTo>
                    <a:pt x="334" y="1318"/>
                  </a:lnTo>
                  <a:lnTo>
                    <a:pt x="337" y="1264"/>
                  </a:lnTo>
                  <a:lnTo>
                    <a:pt x="366" y="1159"/>
                  </a:lnTo>
                  <a:lnTo>
                    <a:pt x="435" y="1012"/>
                  </a:lnTo>
                  <a:lnTo>
                    <a:pt x="464" y="994"/>
                  </a:lnTo>
                  <a:lnTo>
                    <a:pt x="455" y="784"/>
                  </a:lnTo>
                  <a:lnTo>
                    <a:pt x="469" y="788"/>
                  </a:lnTo>
                  <a:lnTo>
                    <a:pt x="478" y="789"/>
                  </a:lnTo>
                  <a:lnTo>
                    <a:pt x="488" y="794"/>
                  </a:lnTo>
                  <a:lnTo>
                    <a:pt x="499" y="795"/>
                  </a:lnTo>
                  <a:lnTo>
                    <a:pt x="511" y="799"/>
                  </a:lnTo>
                  <a:lnTo>
                    <a:pt x="522" y="801"/>
                  </a:lnTo>
                  <a:lnTo>
                    <a:pt x="529" y="805"/>
                  </a:lnTo>
                  <a:lnTo>
                    <a:pt x="541" y="806"/>
                  </a:lnTo>
                  <a:lnTo>
                    <a:pt x="543" y="811"/>
                  </a:lnTo>
                  <a:lnTo>
                    <a:pt x="776" y="882"/>
                  </a:lnTo>
                  <a:lnTo>
                    <a:pt x="877" y="895"/>
                  </a:lnTo>
                  <a:lnTo>
                    <a:pt x="950" y="895"/>
                  </a:lnTo>
                  <a:lnTo>
                    <a:pt x="1034" y="879"/>
                  </a:lnTo>
                  <a:lnTo>
                    <a:pt x="1220" y="822"/>
                  </a:lnTo>
                  <a:lnTo>
                    <a:pt x="1309" y="772"/>
                  </a:lnTo>
                  <a:lnTo>
                    <a:pt x="1394" y="706"/>
                  </a:lnTo>
                  <a:lnTo>
                    <a:pt x="1504" y="586"/>
                  </a:lnTo>
                  <a:lnTo>
                    <a:pt x="1535" y="542"/>
                  </a:lnTo>
                  <a:lnTo>
                    <a:pt x="1641" y="418"/>
                  </a:lnTo>
                  <a:lnTo>
                    <a:pt x="1680" y="390"/>
                  </a:lnTo>
                  <a:lnTo>
                    <a:pt x="1723" y="373"/>
                  </a:lnTo>
                  <a:close/>
                  <a:moveTo>
                    <a:pt x="2425" y="794"/>
                  </a:moveTo>
                  <a:lnTo>
                    <a:pt x="2514" y="833"/>
                  </a:lnTo>
                  <a:lnTo>
                    <a:pt x="2649" y="926"/>
                  </a:lnTo>
                  <a:lnTo>
                    <a:pt x="2723" y="1027"/>
                  </a:lnTo>
                  <a:lnTo>
                    <a:pt x="2746" y="1078"/>
                  </a:lnTo>
                  <a:lnTo>
                    <a:pt x="2763" y="1176"/>
                  </a:lnTo>
                  <a:lnTo>
                    <a:pt x="2755" y="1263"/>
                  </a:lnTo>
                  <a:lnTo>
                    <a:pt x="2738" y="1329"/>
                  </a:lnTo>
                  <a:lnTo>
                    <a:pt x="2723" y="1365"/>
                  </a:lnTo>
                  <a:lnTo>
                    <a:pt x="2719" y="1371"/>
                  </a:lnTo>
                  <a:lnTo>
                    <a:pt x="2713" y="1241"/>
                  </a:lnTo>
                  <a:lnTo>
                    <a:pt x="2674" y="1118"/>
                  </a:lnTo>
                  <a:lnTo>
                    <a:pt x="2611" y="1012"/>
                  </a:lnTo>
                  <a:lnTo>
                    <a:pt x="2454" y="854"/>
                  </a:lnTo>
                  <a:lnTo>
                    <a:pt x="2313" y="760"/>
                  </a:lnTo>
                  <a:lnTo>
                    <a:pt x="2425" y="794"/>
                  </a:lnTo>
                  <a:close/>
                  <a:moveTo>
                    <a:pt x="3603" y="3254"/>
                  </a:moveTo>
                  <a:lnTo>
                    <a:pt x="3539" y="3434"/>
                  </a:lnTo>
                  <a:lnTo>
                    <a:pt x="3457" y="4004"/>
                  </a:lnTo>
                  <a:lnTo>
                    <a:pt x="2767" y="3926"/>
                  </a:lnTo>
                  <a:lnTo>
                    <a:pt x="2510" y="3926"/>
                  </a:lnTo>
                  <a:lnTo>
                    <a:pt x="2443" y="3936"/>
                  </a:lnTo>
                  <a:lnTo>
                    <a:pt x="2539" y="3869"/>
                  </a:lnTo>
                  <a:lnTo>
                    <a:pt x="2643" y="3814"/>
                  </a:lnTo>
                  <a:lnTo>
                    <a:pt x="2966" y="3684"/>
                  </a:lnTo>
                  <a:lnTo>
                    <a:pt x="3117" y="3599"/>
                  </a:lnTo>
                  <a:lnTo>
                    <a:pt x="3207" y="3521"/>
                  </a:lnTo>
                  <a:lnTo>
                    <a:pt x="3323" y="3378"/>
                  </a:lnTo>
                  <a:lnTo>
                    <a:pt x="3474" y="3242"/>
                  </a:lnTo>
                  <a:lnTo>
                    <a:pt x="3603" y="3254"/>
                  </a:lnTo>
                  <a:close/>
                  <a:moveTo>
                    <a:pt x="1786" y="4327"/>
                  </a:moveTo>
                  <a:lnTo>
                    <a:pt x="1734" y="4215"/>
                  </a:lnTo>
                  <a:lnTo>
                    <a:pt x="1723" y="4154"/>
                  </a:lnTo>
                  <a:lnTo>
                    <a:pt x="1765" y="4143"/>
                  </a:lnTo>
                  <a:lnTo>
                    <a:pt x="1995" y="4126"/>
                  </a:lnTo>
                  <a:lnTo>
                    <a:pt x="2085" y="4100"/>
                  </a:lnTo>
                  <a:lnTo>
                    <a:pt x="2001" y="4339"/>
                  </a:lnTo>
                  <a:lnTo>
                    <a:pt x="1959" y="4525"/>
                  </a:lnTo>
                  <a:lnTo>
                    <a:pt x="1953" y="4592"/>
                  </a:lnTo>
                  <a:lnTo>
                    <a:pt x="1925" y="4536"/>
                  </a:lnTo>
                  <a:lnTo>
                    <a:pt x="1786" y="4327"/>
                  </a:lnTo>
                  <a:close/>
                </a:path>
              </a:pathLst>
            </a:custGeom>
            <a:solidFill>
              <a:srgbClr val="000000"/>
            </a:solidFill>
            <a:ln w="9525">
              <a:noFill/>
              <a:round/>
              <a:headEnd/>
              <a:tailEnd/>
            </a:ln>
          </p:spPr>
          <p:txBody>
            <a:bodyPr/>
            <a:lstStyle/>
            <a:p>
              <a:endParaRPr lang="en-GB"/>
            </a:p>
          </p:txBody>
        </p:sp>
        <p:sp>
          <p:nvSpPr>
            <p:cNvPr id="20025" name="Freeform 569"/>
            <p:cNvSpPr>
              <a:spLocks/>
            </p:cNvSpPr>
            <p:nvPr/>
          </p:nvSpPr>
          <p:spPr bwMode="auto">
            <a:xfrm>
              <a:off x="2709" y="1664"/>
              <a:ext cx="214" cy="63"/>
            </a:xfrm>
            <a:custGeom>
              <a:avLst/>
              <a:gdLst/>
              <a:ahLst/>
              <a:cxnLst>
                <a:cxn ang="0">
                  <a:pos x="771" y="234"/>
                </a:cxn>
                <a:cxn ang="0">
                  <a:pos x="870" y="172"/>
                </a:cxn>
                <a:cxn ang="0">
                  <a:pos x="1070" y="0"/>
                </a:cxn>
                <a:cxn ang="0">
                  <a:pos x="935" y="83"/>
                </a:cxn>
                <a:cxn ang="0">
                  <a:pos x="659" y="192"/>
                </a:cxn>
                <a:cxn ang="0">
                  <a:pos x="487" y="223"/>
                </a:cxn>
                <a:cxn ang="0">
                  <a:pos x="296" y="220"/>
                </a:cxn>
                <a:cxn ang="0">
                  <a:pos x="100" y="175"/>
                </a:cxn>
                <a:cxn ang="0">
                  <a:pos x="0" y="129"/>
                </a:cxn>
                <a:cxn ang="0">
                  <a:pos x="11" y="175"/>
                </a:cxn>
                <a:cxn ang="0">
                  <a:pos x="17" y="180"/>
                </a:cxn>
                <a:cxn ang="0">
                  <a:pos x="146" y="253"/>
                </a:cxn>
                <a:cxn ang="0">
                  <a:pos x="264" y="296"/>
                </a:cxn>
                <a:cxn ang="0">
                  <a:pos x="412" y="315"/>
                </a:cxn>
                <a:cxn ang="0">
                  <a:pos x="583" y="302"/>
                </a:cxn>
                <a:cxn ang="0">
                  <a:pos x="676" y="276"/>
                </a:cxn>
                <a:cxn ang="0">
                  <a:pos x="771" y="234"/>
                </a:cxn>
              </a:cxnLst>
              <a:rect l="0" t="0" r="r" b="b"/>
              <a:pathLst>
                <a:path w="1070" h="315">
                  <a:moveTo>
                    <a:pt x="771" y="234"/>
                  </a:moveTo>
                  <a:lnTo>
                    <a:pt x="870" y="172"/>
                  </a:lnTo>
                  <a:lnTo>
                    <a:pt x="1070" y="0"/>
                  </a:lnTo>
                  <a:lnTo>
                    <a:pt x="935" y="83"/>
                  </a:lnTo>
                  <a:lnTo>
                    <a:pt x="659" y="192"/>
                  </a:lnTo>
                  <a:lnTo>
                    <a:pt x="487" y="223"/>
                  </a:lnTo>
                  <a:lnTo>
                    <a:pt x="296" y="220"/>
                  </a:lnTo>
                  <a:lnTo>
                    <a:pt x="100" y="175"/>
                  </a:lnTo>
                  <a:lnTo>
                    <a:pt x="0" y="129"/>
                  </a:lnTo>
                  <a:lnTo>
                    <a:pt x="11" y="175"/>
                  </a:lnTo>
                  <a:lnTo>
                    <a:pt x="17" y="180"/>
                  </a:lnTo>
                  <a:lnTo>
                    <a:pt x="146" y="253"/>
                  </a:lnTo>
                  <a:lnTo>
                    <a:pt x="264" y="296"/>
                  </a:lnTo>
                  <a:lnTo>
                    <a:pt x="412" y="315"/>
                  </a:lnTo>
                  <a:lnTo>
                    <a:pt x="583" y="302"/>
                  </a:lnTo>
                  <a:lnTo>
                    <a:pt x="676" y="276"/>
                  </a:lnTo>
                  <a:lnTo>
                    <a:pt x="771" y="234"/>
                  </a:lnTo>
                  <a:close/>
                </a:path>
              </a:pathLst>
            </a:custGeom>
            <a:solidFill>
              <a:srgbClr val="007FFF"/>
            </a:solidFill>
            <a:ln w="9525">
              <a:noFill/>
              <a:round/>
              <a:headEnd/>
              <a:tailEnd/>
            </a:ln>
          </p:spPr>
          <p:txBody>
            <a:bodyPr/>
            <a:lstStyle/>
            <a:p>
              <a:endParaRPr lang="en-GB"/>
            </a:p>
          </p:txBody>
        </p:sp>
        <p:sp>
          <p:nvSpPr>
            <p:cNvPr id="20026" name="Freeform 570"/>
            <p:cNvSpPr>
              <a:spLocks/>
            </p:cNvSpPr>
            <p:nvPr/>
          </p:nvSpPr>
          <p:spPr bwMode="auto">
            <a:xfrm>
              <a:off x="2731" y="1653"/>
              <a:ext cx="150" cy="32"/>
            </a:xfrm>
            <a:custGeom>
              <a:avLst/>
              <a:gdLst/>
              <a:ahLst/>
              <a:cxnLst>
                <a:cxn ang="0">
                  <a:pos x="593" y="95"/>
                </a:cxn>
                <a:cxn ang="0">
                  <a:pos x="748" y="0"/>
                </a:cxn>
                <a:cxn ang="0">
                  <a:pos x="472" y="86"/>
                </a:cxn>
                <a:cxn ang="0">
                  <a:pos x="292" y="112"/>
                </a:cxn>
                <a:cxn ang="0">
                  <a:pos x="168" y="112"/>
                </a:cxn>
                <a:cxn ang="0">
                  <a:pos x="52" y="89"/>
                </a:cxn>
                <a:cxn ang="0">
                  <a:pos x="0" y="69"/>
                </a:cxn>
                <a:cxn ang="0">
                  <a:pos x="16" y="76"/>
                </a:cxn>
                <a:cxn ang="0">
                  <a:pos x="33" y="89"/>
                </a:cxn>
                <a:cxn ang="0">
                  <a:pos x="89" y="118"/>
                </a:cxn>
                <a:cxn ang="0">
                  <a:pos x="165" y="143"/>
                </a:cxn>
                <a:cxn ang="0">
                  <a:pos x="213" y="152"/>
                </a:cxn>
                <a:cxn ang="0">
                  <a:pos x="323" y="160"/>
                </a:cxn>
                <a:cxn ang="0">
                  <a:pos x="449" y="143"/>
                </a:cxn>
                <a:cxn ang="0">
                  <a:pos x="593" y="95"/>
                </a:cxn>
              </a:cxnLst>
              <a:rect l="0" t="0" r="r" b="b"/>
              <a:pathLst>
                <a:path w="748" h="160">
                  <a:moveTo>
                    <a:pt x="593" y="95"/>
                  </a:moveTo>
                  <a:lnTo>
                    <a:pt x="748" y="0"/>
                  </a:lnTo>
                  <a:lnTo>
                    <a:pt x="472" y="86"/>
                  </a:lnTo>
                  <a:lnTo>
                    <a:pt x="292" y="112"/>
                  </a:lnTo>
                  <a:lnTo>
                    <a:pt x="168" y="112"/>
                  </a:lnTo>
                  <a:lnTo>
                    <a:pt x="52" y="89"/>
                  </a:lnTo>
                  <a:lnTo>
                    <a:pt x="0" y="69"/>
                  </a:lnTo>
                  <a:lnTo>
                    <a:pt x="16" y="76"/>
                  </a:lnTo>
                  <a:lnTo>
                    <a:pt x="33" y="89"/>
                  </a:lnTo>
                  <a:lnTo>
                    <a:pt x="89" y="118"/>
                  </a:lnTo>
                  <a:lnTo>
                    <a:pt x="165" y="143"/>
                  </a:lnTo>
                  <a:lnTo>
                    <a:pt x="213" y="152"/>
                  </a:lnTo>
                  <a:lnTo>
                    <a:pt x="323" y="160"/>
                  </a:lnTo>
                  <a:lnTo>
                    <a:pt x="449" y="143"/>
                  </a:lnTo>
                  <a:lnTo>
                    <a:pt x="593" y="95"/>
                  </a:lnTo>
                  <a:close/>
                </a:path>
              </a:pathLst>
            </a:custGeom>
            <a:solidFill>
              <a:srgbClr val="007FFF"/>
            </a:solidFill>
            <a:ln w="9525">
              <a:noFill/>
              <a:round/>
              <a:headEnd/>
              <a:tailEnd/>
            </a:ln>
          </p:spPr>
          <p:txBody>
            <a:bodyPr/>
            <a:lstStyle/>
            <a:p>
              <a:endParaRPr lang="en-GB"/>
            </a:p>
          </p:txBody>
        </p:sp>
        <p:sp>
          <p:nvSpPr>
            <p:cNvPr id="20027" name="Freeform 571"/>
            <p:cNvSpPr>
              <a:spLocks noEditPoints="1"/>
            </p:cNvSpPr>
            <p:nvPr/>
          </p:nvSpPr>
          <p:spPr bwMode="auto">
            <a:xfrm>
              <a:off x="2734" y="1675"/>
              <a:ext cx="566" cy="688"/>
            </a:xfrm>
            <a:custGeom>
              <a:avLst/>
              <a:gdLst/>
              <a:ahLst/>
              <a:cxnLst>
                <a:cxn ang="0">
                  <a:pos x="965" y="219"/>
                </a:cxn>
                <a:cxn ang="0">
                  <a:pos x="338" y="528"/>
                </a:cxn>
                <a:cxn ang="0">
                  <a:pos x="0" y="1091"/>
                </a:cxn>
                <a:cxn ang="0">
                  <a:pos x="574" y="1337"/>
                </a:cxn>
                <a:cxn ang="0">
                  <a:pos x="572" y="1512"/>
                </a:cxn>
                <a:cxn ang="0">
                  <a:pos x="49" y="1628"/>
                </a:cxn>
                <a:cxn ang="0">
                  <a:pos x="439" y="2525"/>
                </a:cxn>
                <a:cxn ang="0">
                  <a:pos x="618" y="2999"/>
                </a:cxn>
                <a:cxn ang="0">
                  <a:pos x="1167" y="3430"/>
                </a:cxn>
                <a:cxn ang="0">
                  <a:pos x="2011" y="3076"/>
                </a:cxn>
                <a:cxn ang="0">
                  <a:pos x="2264" y="2330"/>
                </a:cxn>
                <a:cxn ang="0">
                  <a:pos x="2180" y="3328"/>
                </a:cxn>
                <a:cxn ang="0">
                  <a:pos x="2520" y="2288"/>
                </a:cxn>
                <a:cxn ang="0">
                  <a:pos x="2511" y="1954"/>
                </a:cxn>
                <a:cxn ang="0">
                  <a:pos x="2505" y="1428"/>
                </a:cxn>
                <a:cxn ang="0">
                  <a:pos x="2415" y="1221"/>
                </a:cxn>
                <a:cxn ang="0">
                  <a:pos x="2104" y="1479"/>
                </a:cxn>
                <a:cxn ang="0">
                  <a:pos x="2021" y="1181"/>
                </a:cxn>
                <a:cxn ang="0">
                  <a:pos x="1740" y="728"/>
                </a:cxn>
                <a:cxn ang="0">
                  <a:pos x="1511" y="104"/>
                </a:cxn>
                <a:cxn ang="0">
                  <a:pos x="1437" y="868"/>
                </a:cxn>
                <a:cxn ang="0">
                  <a:pos x="1342" y="970"/>
                </a:cxn>
                <a:cxn ang="0">
                  <a:pos x="945" y="1138"/>
                </a:cxn>
                <a:cxn ang="0">
                  <a:pos x="1279" y="1103"/>
                </a:cxn>
                <a:cxn ang="0">
                  <a:pos x="1629" y="1116"/>
                </a:cxn>
                <a:cxn ang="0">
                  <a:pos x="1333" y="1232"/>
                </a:cxn>
                <a:cxn ang="0">
                  <a:pos x="1445" y="1253"/>
                </a:cxn>
                <a:cxn ang="0">
                  <a:pos x="1129" y="1318"/>
                </a:cxn>
                <a:cxn ang="0">
                  <a:pos x="1006" y="1290"/>
                </a:cxn>
                <a:cxn ang="0">
                  <a:pos x="1017" y="1181"/>
                </a:cxn>
                <a:cxn ang="0">
                  <a:pos x="577" y="1920"/>
                </a:cxn>
                <a:cxn ang="0">
                  <a:pos x="614" y="2050"/>
                </a:cxn>
                <a:cxn ang="0">
                  <a:pos x="650" y="2004"/>
                </a:cxn>
                <a:cxn ang="0">
                  <a:pos x="759" y="2131"/>
                </a:cxn>
                <a:cxn ang="0">
                  <a:pos x="574" y="2204"/>
                </a:cxn>
                <a:cxn ang="0">
                  <a:pos x="1112" y="1818"/>
                </a:cxn>
                <a:cxn ang="0">
                  <a:pos x="1226" y="1819"/>
                </a:cxn>
                <a:cxn ang="0">
                  <a:pos x="1198" y="1931"/>
                </a:cxn>
                <a:cxn ang="0">
                  <a:pos x="1017" y="1895"/>
                </a:cxn>
                <a:cxn ang="0">
                  <a:pos x="1017" y="1953"/>
                </a:cxn>
                <a:cxn ang="0">
                  <a:pos x="948" y="1937"/>
                </a:cxn>
                <a:cxn ang="0">
                  <a:pos x="909" y="2120"/>
                </a:cxn>
                <a:cxn ang="0">
                  <a:pos x="905" y="2261"/>
                </a:cxn>
                <a:cxn ang="0">
                  <a:pos x="1983" y="1544"/>
                </a:cxn>
                <a:cxn ang="0">
                  <a:pos x="1842" y="2082"/>
                </a:cxn>
                <a:cxn ang="0">
                  <a:pos x="1897" y="1408"/>
                </a:cxn>
                <a:cxn ang="0">
                  <a:pos x="2441" y="1468"/>
                </a:cxn>
                <a:cxn ang="0">
                  <a:pos x="2362" y="1667"/>
                </a:cxn>
                <a:cxn ang="0">
                  <a:pos x="2368" y="1402"/>
                </a:cxn>
                <a:cxn ang="0">
                  <a:pos x="1393" y="2428"/>
                </a:cxn>
                <a:cxn ang="0">
                  <a:pos x="770" y="2411"/>
                </a:cxn>
                <a:cxn ang="0">
                  <a:pos x="1468" y="2305"/>
                </a:cxn>
                <a:cxn ang="0">
                  <a:pos x="1504" y="2654"/>
                </a:cxn>
                <a:cxn ang="0">
                  <a:pos x="1038" y="2845"/>
                </a:cxn>
                <a:cxn ang="0">
                  <a:pos x="968" y="2679"/>
                </a:cxn>
                <a:cxn ang="0">
                  <a:pos x="175" y="1630"/>
                </a:cxn>
                <a:cxn ang="0">
                  <a:pos x="372" y="1596"/>
                </a:cxn>
              </a:cxnLst>
              <a:rect l="0" t="0" r="r" b="b"/>
              <a:pathLst>
                <a:path w="2829" h="3440">
                  <a:moveTo>
                    <a:pt x="1230" y="0"/>
                  </a:moveTo>
                  <a:lnTo>
                    <a:pt x="1184" y="6"/>
                  </a:lnTo>
                  <a:lnTo>
                    <a:pt x="1141" y="23"/>
                  </a:lnTo>
                  <a:lnTo>
                    <a:pt x="1102" y="51"/>
                  </a:lnTo>
                  <a:lnTo>
                    <a:pt x="996" y="175"/>
                  </a:lnTo>
                  <a:lnTo>
                    <a:pt x="965" y="219"/>
                  </a:lnTo>
                  <a:lnTo>
                    <a:pt x="855" y="339"/>
                  </a:lnTo>
                  <a:lnTo>
                    <a:pt x="770" y="405"/>
                  </a:lnTo>
                  <a:lnTo>
                    <a:pt x="681" y="455"/>
                  </a:lnTo>
                  <a:lnTo>
                    <a:pt x="495" y="512"/>
                  </a:lnTo>
                  <a:lnTo>
                    <a:pt x="411" y="528"/>
                  </a:lnTo>
                  <a:lnTo>
                    <a:pt x="338" y="528"/>
                  </a:lnTo>
                  <a:lnTo>
                    <a:pt x="237" y="515"/>
                  </a:lnTo>
                  <a:lnTo>
                    <a:pt x="4" y="444"/>
                  </a:lnTo>
                  <a:lnTo>
                    <a:pt x="8" y="478"/>
                  </a:lnTo>
                  <a:lnTo>
                    <a:pt x="28" y="556"/>
                  </a:lnTo>
                  <a:lnTo>
                    <a:pt x="40" y="751"/>
                  </a:lnTo>
                  <a:lnTo>
                    <a:pt x="0" y="1091"/>
                  </a:lnTo>
                  <a:lnTo>
                    <a:pt x="11" y="1307"/>
                  </a:lnTo>
                  <a:lnTo>
                    <a:pt x="332" y="1256"/>
                  </a:lnTo>
                  <a:lnTo>
                    <a:pt x="439" y="1267"/>
                  </a:lnTo>
                  <a:lnTo>
                    <a:pt x="467" y="1276"/>
                  </a:lnTo>
                  <a:lnTo>
                    <a:pt x="523" y="1301"/>
                  </a:lnTo>
                  <a:lnTo>
                    <a:pt x="574" y="1337"/>
                  </a:lnTo>
                  <a:lnTo>
                    <a:pt x="644" y="1402"/>
                  </a:lnTo>
                  <a:lnTo>
                    <a:pt x="695" y="1915"/>
                  </a:lnTo>
                  <a:lnTo>
                    <a:pt x="664" y="1872"/>
                  </a:lnTo>
                  <a:lnTo>
                    <a:pt x="630" y="1771"/>
                  </a:lnTo>
                  <a:lnTo>
                    <a:pt x="607" y="1613"/>
                  </a:lnTo>
                  <a:lnTo>
                    <a:pt x="572" y="1512"/>
                  </a:lnTo>
                  <a:lnTo>
                    <a:pt x="523" y="1467"/>
                  </a:lnTo>
                  <a:lnTo>
                    <a:pt x="307" y="1546"/>
                  </a:lnTo>
                  <a:lnTo>
                    <a:pt x="143" y="1585"/>
                  </a:lnTo>
                  <a:lnTo>
                    <a:pt x="90" y="1586"/>
                  </a:lnTo>
                  <a:lnTo>
                    <a:pt x="84" y="1607"/>
                  </a:lnTo>
                  <a:lnTo>
                    <a:pt x="49" y="1628"/>
                  </a:lnTo>
                  <a:lnTo>
                    <a:pt x="8" y="1630"/>
                  </a:lnTo>
                  <a:lnTo>
                    <a:pt x="14" y="1696"/>
                  </a:lnTo>
                  <a:lnTo>
                    <a:pt x="28" y="1763"/>
                  </a:lnTo>
                  <a:lnTo>
                    <a:pt x="319" y="2310"/>
                  </a:lnTo>
                  <a:lnTo>
                    <a:pt x="405" y="2501"/>
                  </a:lnTo>
                  <a:lnTo>
                    <a:pt x="439" y="2525"/>
                  </a:lnTo>
                  <a:lnTo>
                    <a:pt x="445" y="2535"/>
                  </a:lnTo>
                  <a:lnTo>
                    <a:pt x="466" y="2580"/>
                  </a:lnTo>
                  <a:lnTo>
                    <a:pt x="549" y="2825"/>
                  </a:lnTo>
                  <a:lnTo>
                    <a:pt x="580" y="2959"/>
                  </a:lnTo>
                  <a:lnTo>
                    <a:pt x="594" y="2977"/>
                  </a:lnTo>
                  <a:lnTo>
                    <a:pt x="618" y="2999"/>
                  </a:lnTo>
                  <a:lnTo>
                    <a:pt x="641" y="3010"/>
                  </a:lnTo>
                  <a:lnTo>
                    <a:pt x="888" y="3107"/>
                  </a:lnTo>
                  <a:lnTo>
                    <a:pt x="1000" y="3183"/>
                  </a:lnTo>
                  <a:lnTo>
                    <a:pt x="1049" y="3229"/>
                  </a:lnTo>
                  <a:lnTo>
                    <a:pt x="1198" y="3418"/>
                  </a:lnTo>
                  <a:lnTo>
                    <a:pt x="1167" y="3430"/>
                  </a:lnTo>
                  <a:lnTo>
                    <a:pt x="1150" y="3440"/>
                  </a:lnTo>
                  <a:lnTo>
                    <a:pt x="1612" y="3261"/>
                  </a:lnTo>
                  <a:lnTo>
                    <a:pt x="1892" y="3202"/>
                  </a:lnTo>
                  <a:lnTo>
                    <a:pt x="1932" y="3183"/>
                  </a:lnTo>
                  <a:lnTo>
                    <a:pt x="1963" y="3151"/>
                  </a:lnTo>
                  <a:lnTo>
                    <a:pt x="2011" y="3076"/>
                  </a:lnTo>
                  <a:lnTo>
                    <a:pt x="2089" y="2917"/>
                  </a:lnTo>
                  <a:lnTo>
                    <a:pt x="2207" y="2780"/>
                  </a:lnTo>
                  <a:lnTo>
                    <a:pt x="2230" y="2741"/>
                  </a:lnTo>
                  <a:lnTo>
                    <a:pt x="2245" y="2702"/>
                  </a:lnTo>
                  <a:lnTo>
                    <a:pt x="2250" y="2659"/>
                  </a:lnTo>
                  <a:lnTo>
                    <a:pt x="2264" y="2330"/>
                  </a:lnTo>
                  <a:lnTo>
                    <a:pt x="2298" y="2232"/>
                  </a:lnTo>
                  <a:lnTo>
                    <a:pt x="2362" y="2707"/>
                  </a:lnTo>
                  <a:lnTo>
                    <a:pt x="2345" y="2797"/>
                  </a:lnTo>
                  <a:lnTo>
                    <a:pt x="2186" y="3134"/>
                  </a:lnTo>
                  <a:lnTo>
                    <a:pt x="2169" y="3224"/>
                  </a:lnTo>
                  <a:lnTo>
                    <a:pt x="2180" y="3328"/>
                  </a:lnTo>
                  <a:lnTo>
                    <a:pt x="2275" y="3295"/>
                  </a:lnTo>
                  <a:lnTo>
                    <a:pt x="2365" y="3246"/>
                  </a:lnTo>
                  <a:lnTo>
                    <a:pt x="2604" y="3044"/>
                  </a:lnTo>
                  <a:lnTo>
                    <a:pt x="2829" y="2822"/>
                  </a:lnTo>
                  <a:lnTo>
                    <a:pt x="2795" y="2771"/>
                  </a:lnTo>
                  <a:lnTo>
                    <a:pt x="2520" y="2288"/>
                  </a:lnTo>
                  <a:lnTo>
                    <a:pt x="2309" y="1982"/>
                  </a:lnTo>
                  <a:lnTo>
                    <a:pt x="2336" y="1978"/>
                  </a:lnTo>
                  <a:lnTo>
                    <a:pt x="2452" y="1996"/>
                  </a:lnTo>
                  <a:lnTo>
                    <a:pt x="2477" y="1993"/>
                  </a:lnTo>
                  <a:lnTo>
                    <a:pt x="2497" y="1978"/>
                  </a:lnTo>
                  <a:lnTo>
                    <a:pt x="2511" y="1954"/>
                  </a:lnTo>
                  <a:lnTo>
                    <a:pt x="2520" y="1898"/>
                  </a:lnTo>
                  <a:lnTo>
                    <a:pt x="2509" y="1841"/>
                  </a:lnTo>
                  <a:lnTo>
                    <a:pt x="2463" y="1731"/>
                  </a:lnTo>
                  <a:lnTo>
                    <a:pt x="2454" y="1670"/>
                  </a:lnTo>
                  <a:lnTo>
                    <a:pt x="2460" y="1611"/>
                  </a:lnTo>
                  <a:lnTo>
                    <a:pt x="2505" y="1428"/>
                  </a:lnTo>
                  <a:lnTo>
                    <a:pt x="2509" y="1367"/>
                  </a:lnTo>
                  <a:lnTo>
                    <a:pt x="2500" y="1310"/>
                  </a:lnTo>
                  <a:lnTo>
                    <a:pt x="2471" y="1253"/>
                  </a:lnTo>
                  <a:lnTo>
                    <a:pt x="2454" y="1236"/>
                  </a:lnTo>
                  <a:lnTo>
                    <a:pt x="2437" y="1226"/>
                  </a:lnTo>
                  <a:lnTo>
                    <a:pt x="2415" y="1221"/>
                  </a:lnTo>
                  <a:lnTo>
                    <a:pt x="2391" y="1221"/>
                  </a:lnTo>
                  <a:lnTo>
                    <a:pt x="2342" y="1226"/>
                  </a:lnTo>
                  <a:lnTo>
                    <a:pt x="2298" y="1238"/>
                  </a:lnTo>
                  <a:lnTo>
                    <a:pt x="2264" y="1561"/>
                  </a:lnTo>
                  <a:lnTo>
                    <a:pt x="2239" y="1561"/>
                  </a:lnTo>
                  <a:lnTo>
                    <a:pt x="2104" y="1479"/>
                  </a:lnTo>
                  <a:lnTo>
                    <a:pt x="2076" y="1455"/>
                  </a:lnTo>
                  <a:lnTo>
                    <a:pt x="2055" y="1426"/>
                  </a:lnTo>
                  <a:lnTo>
                    <a:pt x="2044" y="1394"/>
                  </a:lnTo>
                  <a:lnTo>
                    <a:pt x="2055" y="1290"/>
                  </a:lnTo>
                  <a:lnTo>
                    <a:pt x="2045" y="1232"/>
                  </a:lnTo>
                  <a:lnTo>
                    <a:pt x="2021" y="1181"/>
                  </a:lnTo>
                  <a:lnTo>
                    <a:pt x="1986" y="1136"/>
                  </a:lnTo>
                  <a:lnTo>
                    <a:pt x="1853" y="1009"/>
                  </a:lnTo>
                  <a:lnTo>
                    <a:pt x="1814" y="962"/>
                  </a:lnTo>
                  <a:lnTo>
                    <a:pt x="1786" y="919"/>
                  </a:lnTo>
                  <a:lnTo>
                    <a:pt x="1768" y="869"/>
                  </a:lnTo>
                  <a:lnTo>
                    <a:pt x="1740" y="728"/>
                  </a:lnTo>
                  <a:lnTo>
                    <a:pt x="1727" y="694"/>
                  </a:lnTo>
                  <a:lnTo>
                    <a:pt x="1709" y="660"/>
                  </a:lnTo>
                  <a:lnTo>
                    <a:pt x="1586" y="512"/>
                  </a:lnTo>
                  <a:lnTo>
                    <a:pt x="1555" y="461"/>
                  </a:lnTo>
                  <a:lnTo>
                    <a:pt x="1535" y="405"/>
                  </a:lnTo>
                  <a:lnTo>
                    <a:pt x="1511" y="104"/>
                  </a:lnTo>
                  <a:lnTo>
                    <a:pt x="1494" y="48"/>
                  </a:lnTo>
                  <a:lnTo>
                    <a:pt x="1468" y="34"/>
                  </a:lnTo>
                  <a:lnTo>
                    <a:pt x="1279" y="0"/>
                  </a:lnTo>
                  <a:lnTo>
                    <a:pt x="1230" y="0"/>
                  </a:lnTo>
                  <a:close/>
                  <a:moveTo>
                    <a:pt x="1344" y="874"/>
                  </a:moveTo>
                  <a:lnTo>
                    <a:pt x="1437" y="868"/>
                  </a:lnTo>
                  <a:lnTo>
                    <a:pt x="1606" y="897"/>
                  </a:lnTo>
                  <a:lnTo>
                    <a:pt x="1662" y="921"/>
                  </a:lnTo>
                  <a:lnTo>
                    <a:pt x="1716" y="953"/>
                  </a:lnTo>
                  <a:lnTo>
                    <a:pt x="1552" y="936"/>
                  </a:lnTo>
                  <a:lnTo>
                    <a:pt x="1443" y="942"/>
                  </a:lnTo>
                  <a:lnTo>
                    <a:pt x="1342" y="970"/>
                  </a:lnTo>
                  <a:lnTo>
                    <a:pt x="1270" y="1015"/>
                  </a:lnTo>
                  <a:lnTo>
                    <a:pt x="1245" y="1037"/>
                  </a:lnTo>
                  <a:lnTo>
                    <a:pt x="1215" y="1052"/>
                  </a:lnTo>
                  <a:lnTo>
                    <a:pt x="1190" y="1069"/>
                  </a:lnTo>
                  <a:lnTo>
                    <a:pt x="1040" y="1126"/>
                  </a:lnTo>
                  <a:lnTo>
                    <a:pt x="945" y="1138"/>
                  </a:lnTo>
                  <a:lnTo>
                    <a:pt x="882" y="1136"/>
                  </a:lnTo>
                  <a:lnTo>
                    <a:pt x="816" y="1121"/>
                  </a:lnTo>
                  <a:lnTo>
                    <a:pt x="899" y="1094"/>
                  </a:lnTo>
                  <a:lnTo>
                    <a:pt x="1258" y="897"/>
                  </a:lnTo>
                  <a:lnTo>
                    <a:pt x="1344" y="874"/>
                  </a:lnTo>
                  <a:close/>
                  <a:moveTo>
                    <a:pt x="1279" y="1103"/>
                  </a:moveTo>
                  <a:lnTo>
                    <a:pt x="1285" y="1099"/>
                  </a:lnTo>
                  <a:lnTo>
                    <a:pt x="1294" y="1099"/>
                  </a:lnTo>
                  <a:lnTo>
                    <a:pt x="1375" y="1086"/>
                  </a:lnTo>
                  <a:lnTo>
                    <a:pt x="1532" y="1080"/>
                  </a:lnTo>
                  <a:lnTo>
                    <a:pt x="1651" y="1091"/>
                  </a:lnTo>
                  <a:lnTo>
                    <a:pt x="1629" y="1116"/>
                  </a:lnTo>
                  <a:lnTo>
                    <a:pt x="1605" y="1138"/>
                  </a:lnTo>
                  <a:lnTo>
                    <a:pt x="1546" y="1170"/>
                  </a:lnTo>
                  <a:lnTo>
                    <a:pt x="1482" y="1187"/>
                  </a:lnTo>
                  <a:lnTo>
                    <a:pt x="1437" y="1192"/>
                  </a:lnTo>
                  <a:lnTo>
                    <a:pt x="1392" y="1215"/>
                  </a:lnTo>
                  <a:lnTo>
                    <a:pt x="1333" y="1232"/>
                  </a:lnTo>
                  <a:lnTo>
                    <a:pt x="1434" y="1231"/>
                  </a:lnTo>
                  <a:lnTo>
                    <a:pt x="1454" y="1226"/>
                  </a:lnTo>
                  <a:lnTo>
                    <a:pt x="1471" y="1226"/>
                  </a:lnTo>
                  <a:lnTo>
                    <a:pt x="1465" y="1238"/>
                  </a:lnTo>
                  <a:lnTo>
                    <a:pt x="1456" y="1243"/>
                  </a:lnTo>
                  <a:lnTo>
                    <a:pt x="1445" y="1253"/>
                  </a:lnTo>
                  <a:lnTo>
                    <a:pt x="1431" y="1256"/>
                  </a:lnTo>
                  <a:lnTo>
                    <a:pt x="1344" y="1276"/>
                  </a:lnTo>
                  <a:lnTo>
                    <a:pt x="1304" y="1293"/>
                  </a:lnTo>
                  <a:lnTo>
                    <a:pt x="1218" y="1316"/>
                  </a:lnTo>
                  <a:lnTo>
                    <a:pt x="1175" y="1322"/>
                  </a:lnTo>
                  <a:lnTo>
                    <a:pt x="1129" y="1318"/>
                  </a:lnTo>
                  <a:lnTo>
                    <a:pt x="1083" y="1305"/>
                  </a:lnTo>
                  <a:lnTo>
                    <a:pt x="1135" y="1276"/>
                  </a:lnTo>
                  <a:lnTo>
                    <a:pt x="1161" y="1265"/>
                  </a:lnTo>
                  <a:lnTo>
                    <a:pt x="1190" y="1259"/>
                  </a:lnTo>
                  <a:lnTo>
                    <a:pt x="1023" y="1274"/>
                  </a:lnTo>
                  <a:lnTo>
                    <a:pt x="1006" y="1290"/>
                  </a:lnTo>
                  <a:lnTo>
                    <a:pt x="971" y="1310"/>
                  </a:lnTo>
                  <a:lnTo>
                    <a:pt x="931" y="1318"/>
                  </a:lnTo>
                  <a:lnTo>
                    <a:pt x="886" y="1310"/>
                  </a:lnTo>
                  <a:lnTo>
                    <a:pt x="943" y="1253"/>
                  </a:lnTo>
                  <a:lnTo>
                    <a:pt x="960" y="1232"/>
                  </a:lnTo>
                  <a:lnTo>
                    <a:pt x="1017" y="1181"/>
                  </a:lnTo>
                  <a:lnTo>
                    <a:pt x="1078" y="1155"/>
                  </a:lnTo>
                  <a:lnTo>
                    <a:pt x="1224" y="1111"/>
                  </a:lnTo>
                  <a:lnTo>
                    <a:pt x="1279" y="1103"/>
                  </a:lnTo>
                  <a:close/>
                  <a:moveTo>
                    <a:pt x="546" y="1987"/>
                  </a:moveTo>
                  <a:lnTo>
                    <a:pt x="555" y="1953"/>
                  </a:lnTo>
                  <a:lnTo>
                    <a:pt x="577" y="1920"/>
                  </a:lnTo>
                  <a:lnTo>
                    <a:pt x="608" y="1895"/>
                  </a:lnTo>
                  <a:lnTo>
                    <a:pt x="583" y="1966"/>
                  </a:lnTo>
                  <a:lnTo>
                    <a:pt x="580" y="2004"/>
                  </a:lnTo>
                  <a:lnTo>
                    <a:pt x="594" y="2038"/>
                  </a:lnTo>
                  <a:lnTo>
                    <a:pt x="602" y="2044"/>
                  </a:lnTo>
                  <a:lnTo>
                    <a:pt x="614" y="2050"/>
                  </a:lnTo>
                  <a:lnTo>
                    <a:pt x="636" y="2050"/>
                  </a:lnTo>
                  <a:lnTo>
                    <a:pt x="652" y="2048"/>
                  </a:lnTo>
                  <a:lnTo>
                    <a:pt x="664" y="2044"/>
                  </a:lnTo>
                  <a:lnTo>
                    <a:pt x="675" y="2043"/>
                  </a:lnTo>
                  <a:lnTo>
                    <a:pt x="686" y="2037"/>
                  </a:lnTo>
                  <a:lnTo>
                    <a:pt x="650" y="2004"/>
                  </a:lnTo>
                  <a:lnTo>
                    <a:pt x="782" y="2037"/>
                  </a:lnTo>
                  <a:lnTo>
                    <a:pt x="804" y="2048"/>
                  </a:lnTo>
                  <a:lnTo>
                    <a:pt x="850" y="2082"/>
                  </a:lnTo>
                  <a:lnTo>
                    <a:pt x="833" y="2088"/>
                  </a:lnTo>
                  <a:lnTo>
                    <a:pt x="782" y="2086"/>
                  </a:lnTo>
                  <a:lnTo>
                    <a:pt x="759" y="2131"/>
                  </a:lnTo>
                  <a:lnTo>
                    <a:pt x="715" y="2198"/>
                  </a:lnTo>
                  <a:lnTo>
                    <a:pt x="695" y="2215"/>
                  </a:lnTo>
                  <a:lnTo>
                    <a:pt x="673" y="2223"/>
                  </a:lnTo>
                  <a:lnTo>
                    <a:pt x="644" y="2227"/>
                  </a:lnTo>
                  <a:lnTo>
                    <a:pt x="594" y="2217"/>
                  </a:lnTo>
                  <a:lnTo>
                    <a:pt x="574" y="2204"/>
                  </a:lnTo>
                  <a:lnTo>
                    <a:pt x="566" y="2183"/>
                  </a:lnTo>
                  <a:lnTo>
                    <a:pt x="546" y="2065"/>
                  </a:lnTo>
                  <a:lnTo>
                    <a:pt x="546" y="1987"/>
                  </a:lnTo>
                  <a:close/>
                  <a:moveTo>
                    <a:pt x="1135" y="1866"/>
                  </a:moveTo>
                  <a:lnTo>
                    <a:pt x="1123" y="1830"/>
                  </a:lnTo>
                  <a:lnTo>
                    <a:pt x="1112" y="1818"/>
                  </a:lnTo>
                  <a:lnTo>
                    <a:pt x="1097" y="1808"/>
                  </a:lnTo>
                  <a:lnTo>
                    <a:pt x="1049" y="1791"/>
                  </a:lnTo>
                  <a:lnTo>
                    <a:pt x="1023" y="1774"/>
                  </a:lnTo>
                  <a:lnTo>
                    <a:pt x="1015" y="1759"/>
                  </a:lnTo>
                  <a:lnTo>
                    <a:pt x="1152" y="1788"/>
                  </a:lnTo>
                  <a:lnTo>
                    <a:pt x="1226" y="1819"/>
                  </a:lnTo>
                  <a:lnTo>
                    <a:pt x="1240" y="1831"/>
                  </a:lnTo>
                  <a:lnTo>
                    <a:pt x="1245" y="1849"/>
                  </a:lnTo>
                  <a:lnTo>
                    <a:pt x="1241" y="1869"/>
                  </a:lnTo>
                  <a:lnTo>
                    <a:pt x="1235" y="1886"/>
                  </a:lnTo>
                  <a:lnTo>
                    <a:pt x="1212" y="1919"/>
                  </a:lnTo>
                  <a:lnTo>
                    <a:pt x="1198" y="1931"/>
                  </a:lnTo>
                  <a:lnTo>
                    <a:pt x="1184" y="1943"/>
                  </a:lnTo>
                  <a:lnTo>
                    <a:pt x="1139" y="1976"/>
                  </a:lnTo>
                  <a:lnTo>
                    <a:pt x="1123" y="1984"/>
                  </a:lnTo>
                  <a:lnTo>
                    <a:pt x="1117" y="1948"/>
                  </a:lnTo>
                  <a:lnTo>
                    <a:pt x="1135" y="1866"/>
                  </a:lnTo>
                  <a:close/>
                  <a:moveTo>
                    <a:pt x="1017" y="1895"/>
                  </a:moveTo>
                  <a:lnTo>
                    <a:pt x="1034" y="1892"/>
                  </a:lnTo>
                  <a:lnTo>
                    <a:pt x="1044" y="1908"/>
                  </a:lnTo>
                  <a:lnTo>
                    <a:pt x="1046" y="1920"/>
                  </a:lnTo>
                  <a:lnTo>
                    <a:pt x="1040" y="1936"/>
                  </a:lnTo>
                  <a:lnTo>
                    <a:pt x="1032" y="1948"/>
                  </a:lnTo>
                  <a:lnTo>
                    <a:pt x="1017" y="1953"/>
                  </a:lnTo>
                  <a:lnTo>
                    <a:pt x="1004" y="1954"/>
                  </a:lnTo>
                  <a:lnTo>
                    <a:pt x="939" y="1984"/>
                  </a:lnTo>
                  <a:lnTo>
                    <a:pt x="928" y="1987"/>
                  </a:lnTo>
                  <a:lnTo>
                    <a:pt x="920" y="1991"/>
                  </a:lnTo>
                  <a:lnTo>
                    <a:pt x="926" y="1972"/>
                  </a:lnTo>
                  <a:lnTo>
                    <a:pt x="948" y="1937"/>
                  </a:lnTo>
                  <a:lnTo>
                    <a:pt x="979" y="1914"/>
                  </a:lnTo>
                  <a:lnTo>
                    <a:pt x="996" y="1903"/>
                  </a:lnTo>
                  <a:lnTo>
                    <a:pt x="1017" y="1895"/>
                  </a:lnTo>
                  <a:close/>
                  <a:moveTo>
                    <a:pt x="886" y="2117"/>
                  </a:moveTo>
                  <a:lnTo>
                    <a:pt x="897" y="2120"/>
                  </a:lnTo>
                  <a:lnTo>
                    <a:pt x="909" y="2120"/>
                  </a:lnTo>
                  <a:lnTo>
                    <a:pt x="920" y="2126"/>
                  </a:lnTo>
                  <a:lnTo>
                    <a:pt x="928" y="2128"/>
                  </a:lnTo>
                  <a:lnTo>
                    <a:pt x="971" y="2151"/>
                  </a:lnTo>
                  <a:lnTo>
                    <a:pt x="945" y="2209"/>
                  </a:lnTo>
                  <a:lnTo>
                    <a:pt x="928" y="2238"/>
                  </a:lnTo>
                  <a:lnTo>
                    <a:pt x="905" y="2261"/>
                  </a:lnTo>
                  <a:lnTo>
                    <a:pt x="897" y="2227"/>
                  </a:lnTo>
                  <a:lnTo>
                    <a:pt x="886" y="2117"/>
                  </a:lnTo>
                  <a:close/>
                  <a:moveTo>
                    <a:pt x="1875" y="1305"/>
                  </a:moveTo>
                  <a:lnTo>
                    <a:pt x="1886" y="1354"/>
                  </a:lnTo>
                  <a:lnTo>
                    <a:pt x="1963" y="1495"/>
                  </a:lnTo>
                  <a:lnTo>
                    <a:pt x="1983" y="1544"/>
                  </a:lnTo>
                  <a:lnTo>
                    <a:pt x="1992" y="1591"/>
                  </a:lnTo>
                  <a:lnTo>
                    <a:pt x="1988" y="1641"/>
                  </a:lnTo>
                  <a:lnTo>
                    <a:pt x="1893" y="1831"/>
                  </a:lnTo>
                  <a:lnTo>
                    <a:pt x="1863" y="1931"/>
                  </a:lnTo>
                  <a:lnTo>
                    <a:pt x="1845" y="2030"/>
                  </a:lnTo>
                  <a:lnTo>
                    <a:pt x="1842" y="2082"/>
                  </a:lnTo>
                  <a:lnTo>
                    <a:pt x="1816" y="1937"/>
                  </a:lnTo>
                  <a:lnTo>
                    <a:pt x="1816" y="1866"/>
                  </a:lnTo>
                  <a:lnTo>
                    <a:pt x="1827" y="1791"/>
                  </a:lnTo>
                  <a:lnTo>
                    <a:pt x="1899" y="1512"/>
                  </a:lnTo>
                  <a:lnTo>
                    <a:pt x="1904" y="1461"/>
                  </a:lnTo>
                  <a:lnTo>
                    <a:pt x="1897" y="1408"/>
                  </a:lnTo>
                  <a:lnTo>
                    <a:pt x="1882" y="1356"/>
                  </a:lnTo>
                  <a:lnTo>
                    <a:pt x="1875" y="1305"/>
                  </a:lnTo>
                  <a:close/>
                  <a:moveTo>
                    <a:pt x="2446" y="1339"/>
                  </a:moveTo>
                  <a:lnTo>
                    <a:pt x="2452" y="1391"/>
                  </a:lnTo>
                  <a:lnTo>
                    <a:pt x="2449" y="1444"/>
                  </a:lnTo>
                  <a:lnTo>
                    <a:pt x="2441" y="1468"/>
                  </a:lnTo>
                  <a:lnTo>
                    <a:pt x="2415" y="1515"/>
                  </a:lnTo>
                  <a:lnTo>
                    <a:pt x="2409" y="1540"/>
                  </a:lnTo>
                  <a:lnTo>
                    <a:pt x="2421" y="1765"/>
                  </a:lnTo>
                  <a:lnTo>
                    <a:pt x="2403" y="1836"/>
                  </a:lnTo>
                  <a:lnTo>
                    <a:pt x="2387" y="1797"/>
                  </a:lnTo>
                  <a:lnTo>
                    <a:pt x="2362" y="1667"/>
                  </a:lnTo>
                  <a:lnTo>
                    <a:pt x="2328" y="1759"/>
                  </a:lnTo>
                  <a:lnTo>
                    <a:pt x="2308" y="1858"/>
                  </a:lnTo>
                  <a:lnTo>
                    <a:pt x="2286" y="1780"/>
                  </a:lnTo>
                  <a:lnTo>
                    <a:pt x="2285" y="1701"/>
                  </a:lnTo>
                  <a:lnTo>
                    <a:pt x="2297" y="1624"/>
                  </a:lnTo>
                  <a:lnTo>
                    <a:pt x="2368" y="1402"/>
                  </a:lnTo>
                  <a:lnTo>
                    <a:pt x="2393" y="1250"/>
                  </a:lnTo>
                  <a:lnTo>
                    <a:pt x="2427" y="1290"/>
                  </a:lnTo>
                  <a:lnTo>
                    <a:pt x="2446" y="1339"/>
                  </a:lnTo>
                  <a:close/>
                  <a:moveTo>
                    <a:pt x="1552" y="2322"/>
                  </a:moveTo>
                  <a:lnTo>
                    <a:pt x="1510" y="2344"/>
                  </a:lnTo>
                  <a:lnTo>
                    <a:pt x="1393" y="2428"/>
                  </a:lnTo>
                  <a:lnTo>
                    <a:pt x="1310" y="2474"/>
                  </a:lnTo>
                  <a:lnTo>
                    <a:pt x="899" y="2575"/>
                  </a:lnTo>
                  <a:lnTo>
                    <a:pt x="644" y="2572"/>
                  </a:lnTo>
                  <a:lnTo>
                    <a:pt x="661" y="2530"/>
                  </a:lnTo>
                  <a:lnTo>
                    <a:pt x="737" y="2417"/>
                  </a:lnTo>
                  <a:lnTo>
                    <a:pt x="770" y="2411"/>
                  </a:lnTo>
                  <a:lnTo>
                    <a:pt x="836" y="2390"/>
                  </a:lnTo>
                  <a:lnTo>
                    <a:pt x="1122" y="2261"/>
                  </a:lnTo>
                  <a:lnTo>
                    <a:pt x="1192" y="2251"/>
                  </a:lnTo>
                  <a:lnTo>
                    <a:pt x="1268" y="2261"/>
                  </a:lnTo>
                  <a:lnTo>
                    <a:pt x="1308" y="2272"/>
                  </a:lnTo>
                  <a:lnTo>
                    <a:pt x="1468" y="2305"/>
                  </a:lnTo>
                  <a:lnTo>
                    <a:pt x="1595" y="2305"/>
                  </a:lnTo>
                  <a:lnTo>
                    <a:pt x="1552" y="2322"/>
                  </a:lnTo>
                  <a:close/>
                  <a:moveTo>
                    <a:pt x="1546" y="2541"/>
                  </a:moveTo>
                  <a:lnTo>
                    <a:pt x="1586" y="2502"/>
                  </a:lnTo>
                  <a:lnTo>
                    <a:pt x="1566" y="2558"/>
                  </a:lnTo>
                  <a:lnTo>
                    <a:pt x="1504" y="2654"/>
                  </a:lnTo>
                  <a:lnTo>
                    <a:pt x="1414" y="2741"/>
                  </a:lnTo>
                  <a:lnTo>
                    <a:pt x="1364" y="2777"/>
                  </a:lnTo>
                  <a:lnTo>
                    <a:pt x="1258" y="2825"/>
                  </a:lnTo>
                  <a:lnTo>
                    <a:pt x="1150" y="2845"/>
                  </a:lnTo>
                  <a:lnTo>
                    <a:pt x="1095" y="2848"/>
                  </a:lnTo>
                  <a:lnTo>
                    <a:pt x="1038" y="2845"/>
                  </a:lnTo>
                  <a:lnTo>
                    <a:pt x="982" y="2833"/>
                  </a:lnTo>
                  <a:lnTo>
                    <a:pt x="886" y="2794"/>
                  </a:lnTo>
                  <a:lnTo>
                    <a:pt x="842" y="2758"/>
                  </a:lnTo>
                  <a:lnTo>
                    <a:pt x="830" y="2732"/>
                  </a:lnTo>
                  <a:lnTo>
                    <a:pt x="872" y="2710"/>
                  </a:lnTo>
                  <a:lnTo>
                    <a:pt x="968" y="2679"/>
                  </a:lnTo>
                  <a:lnTo>
                    <a:pt x="1114" y="2654"/>
                  </a:lnTo>
                  <a:lnTo>
                    <a:pt x="1167" y="2653"/>
                  </a:lnTo>
                  <a:lnTo>
                    <a:pt x="1364" y="2623"/>
                  </a:lnTo>
                  <a:lnTo>
                    <a:pt x="1504" y="2569"/>
                  </a:lnTo>
                  <a:lnTo>
                    <a:pt x="1546" y="2541"/>
                  </a:lnTo>
                  <a:close/>
                  <a:moveTo>
                    <a:pt x="175" y="1630"/>
                  </a:moveTo>
                  <a:lnTo>
                    <a:pt x="203" y="1603"/>
                  </a:lnTo>
                  <a:lnTo>
                    <a:pt x="270" y="1566"/>
                  </a:lnTo>
                  <a:lnTo>
                    <a:pt x="454" y="1518"/>
                  </a:lnTo>
                  <a:lnTo>
                    <a:pt x="431" y="1549"/>
                  </a:lnTo>
                  <a:lnTo>
                    <a:pt x="405" y="1574"/>
                  </a:lnTo>
                  <a:lnTo>
                    <a:pt x="372" y="1596"/>
                  </a:lnTo>
                  <a:lnTo>
                    <a:pt x="296" y="1622"/>
                  </a:lnTo>
                  <a:lnTo>
                    <a:pt x="214" y="1630"/>
                  </a:lnTo>
                  <a:lnTo>
                    <a:pt x="175" y="1630"/>
                  </a:lnTo>
                  <a:close/>
                </a:path>
              </a:pathLst>
            </a:custGeom>
            <a:solidFill>
              <a:srgbClr val="CC8C7F"/>
            </a:solidFill>
            <a:ln w="9525">
              <a:noFill/>
              <a:round/>
              <a:headEnd/>
              <a:tailEnd/>
            </a:ln>
          </p:spPr>
          <p:txBody>
            <a:bodyPr/>
            <a:lstStyle/>
            <a:p>
              <a:endParaRPr lang="en-GB"/>
            </a:p>
          </p:txBody>
        </p:sp>
        <p:sp>
          <p:nvSpPr>
            <p:cNvPr id="20028" name="Freeform 572"/>
            <p:cNvSpPr>
              <a:spLocks/>
            </p:cNvSpPr>
            <p:nvPr/>
          </p:nvSpPr>
          <p:spPr bwMode="auto">
            <a:xfrm>
              <a:off x="2898" y="1848"/>
              <a:ext cx="180" cy="54"/>
            </a:xfrm>
            <a:custGeom>
              <a:avLst/>
              <a:gdLst/>
              <a:ahLst/>
              <a:cxnLst>
                <a:cxn ang="0">
                  <a:pos x="621" y="0"/>
                </a:cxn>
                <a:cxn ang="0">
                  <a:pos x="528" y="6"/>
                </a:cxn>
                <a:cxn ang="0">
                  <a:pos x="442" y="29"/>
                </a:cxn>
                <a:cxn ang="0">
                  <a:pos x="83" y="226"/>
                </a:cxn>
                <a:cxn ang="0">
                  <a:pos x="0" y="253"/>
                </a:cxn>
                <a:cxn ang="0">
                  <a:pos x="66" y="268"/>
                </a:cxn>
                <a:cxn ang="0">
                  <a:pos x="129" y="270"/>
                </a:cxn>
                <a:cxn ang="0">
                  <a:pos x="224" y="258"/>
                </a:cxn>
                <a:cxn ang="0">
                  <a:pos x="374" y="201"/>
                </a:cxn>
                <a:cxn ang="0">
                  <a:pos x="399" y="184"/>
                </a:cxn>
                <a:cxn ang="0">
                  <a:pos x="429" y="169"/>
                </a:cxn>
                <a:cxn ang="0">
                  <a:pos x="454" y="147"/>
                </a:cxn>
                <a:cxn ang="0">
                  <a:pos x="526" y="102"/>
                </a:cxn>
                <a:cxn ang="0">
                  <a:pos x="627" y="74"/>
                </a:cxn>
                <a:cxn ang="0">
                  <a:pos x="736" y="68"/>
                </a:cxn>
                <a:cxn ang="0">
                  <a:pos x="900" y="85"/>
                </a:cxn>
                <a:cxn ang="0">
                  <a:pos x="846" y="53"/>
                </a:cxn>
                <a:cxn ang="0">
                  <a:pos x="790" y="29"/>
                </a:cxn>
                <a:cxn ang="0">
                  <a:pos x="621" y="0"/>
                </a:cxn>
              </a:cxnLst>
              <a:rect l="0" t="0" r="r" b="b"/>
              <a:pathLst>
                <a:path w="900" h="270">
                  <a:moveTo>
                    <a:pt x="621" y="0"/>
                  </a:moveTo>
                  <a:lnTo>
                    <a:pt x="528" y="6"/>
                  </a:lnTo>
                  <a:lnTo>
                    <a:pt x="442" y="29"/>
                  </a:lnTo>
                  <a:lnTo>
                    <a:pt x="83" y="226"/>
                  </a:lnTo>
                  <a:lnTo>
                    <a:pt x="0" y="253"/>
                  </a:lnTo>
                  <a:lnTo>
                    <a:pt x="66" y="268"/>
                  </a:lnTo>
                  <a:lnTo>
                    <a:pt x="129" y="270"/>
                  </a:lnTo>
                  <a:lnTo>
                    <a:pt x="224" y="258"/>
                  </a:lnTo>
                  <a:lnTo>
                    <a:pt x="374" y="201"/>
                  </a:lnTo>
                  <a:lnTo>
                    <a:pt x="399" y="184"/>
                  </a:lnTo>
                  <a:lnTo>
                    <a:pt x="429" y="169"/>
                  </a:lnTo>
                  <a:lnTo>
                    <a:pt x="454" y="147"/>
                  </a:lnTo>
                  <a:lnTo>
                    <a:pt x="526" y="102"/>
                  </a:lnTo>
                  <a:lnTo>
                    <a:pt x="627" y="74"/>
                  </a:lnTo>
                  <a:lnTo>
                    <a:pt x="736" y="68"/>
                  </a:lnTo>
                  <a:lnTo>
                    <a:pt x="900" y="85"/>
                  </a:lnTo>
                  <a:lnTo>
                    <a:pt x="846" y="53"/>
                  </a:lnTo>
                  <a:lnTo>
                    <a:pt x="790" y="29"/>
                  </a:lnTo>
                  <a:lnTo>
                    <a:pt x="621" y="0"/>
                  </a:lnTo>
                  <a:close/>
                </a:path>
              </a:pathLst>
            </a:custGeom>
            <a:solidFill>
              <a:srgbClr val="000000"/>
            </a:solidFill>
            <a:ln w="9525">
              <a:noFill/>
              <a:round/>
              <a:headEnd/>
              <a:tailEnd/>
            </a:ln>
          </p:spPr>
          <p:txBody>
            <a:bodyPr/>
            <a:lstStyle/>
            <a:p>
              <a:endParaRPr lang="en-GB"/>
            </a:p>
          </p:txBody>
        </p:sp>
        <p:sp>
          <p:nvSpPr>
            <p:cNvPr id="20029" name="Freeform 573"/>
            <p:cNvSpPr>
              <a:spLocks noEditPoints="1"/>
            </p:cNvSpPr>
            <p:nvPr/>
          </p:nvSpPr>
          <p:spPr bwMode="auto">
            <a:xfrm>
              <a:off x="2912" y="1891"/>
              <a:ext cx="153" cy="48"/>
            </a:xfrm>
            <a:custGeom>
              <a:avLst/>
              <a:gdLst/>
              <a:ahLst/>
              <a:cxnLst>
                <a:cxn ang="0">
                  <a:pos x="393" y="23"/>
                </a:cxn>
                <a:cxn ang="0">
                  <a:pos x="192" y="75"/>
                </a:cxn>
                <a:cxn ang="0">
                  <a:pos x="74" y="152"/>
                </a:cxn>
                <a:cxn ang="0">
                  <a:pos x="0" y="230"/>
                </a:cxn>
                <a:cxn ang="0">
                  <a:pos x="85" y="230"/>
                </a:cxn>
                <a:cxn ang="0">
                  <a:pos x="137" y="194"/>
                </a:cxn>
                <a:cxn ang="0">
                  <a:pos x="243" y="92"/>
                </a:cxn>
                <a:cxn ang="0">
                  <a:pos x="292" y="103"/>
                </a:cxn>
                <a:cxn ang="0">
                  <a:pos x="338" y="146"/>
                </a:cxn>
                <a:cxn ang="0">
                  <a:pos x="422" y="158"/>
                </a:cxn>
                <a:cxn ang="0">
                  <a:pos x="304" y="179"/>
                </a:cxn>
                <a:cxn ang="0">
                  <a:pos x="249" y="196"/>
                </a:cxn>
                <a:cxn ang="0">
                  <a:pos x="243" y="238"/>
                </a:cxn>
                <a:cxn ang="0">
                  <a:pos x="332" y="236"/>
                </a:cxn>
                <a:cxn ang="0">
                  <a:pos x="458" y="196"/>
                </a:cxn>
                <a:cxn ang="0">
                  <a:pos x="559" y="173"/>
                </a:cxn>
                <a:cxn ang="0">
                  <a:pos x="579" y="158"/>
                </a:cxn>
                <a:cxn ang="0">
                  <a:pos x="568" y="146"/>
                </a:cxn>
                <a:cxn ang="0">
                  <a:pos x="447" y="152"/>
                </a:cxn>
                <a:cxn ang="0">
                  <a:pos x="490" y="129"/>
                </a:cxn>
                <a:cxn ang="0">
                  <a:pos x="511" y="95"/>
                </a:cxn>
                <a:cxn ang="0">
                  <a:pos x="519" y="56"/>
                </a:cxn>
                <a:cxn ang="0">
                  <a:pos x="553" y="52"/>
                </a:cxn>
                <a:cxn ang="0">
                  <a:pos x="585" y="63"/>
                </a:cxn>
                <a:cxn ang="0">
                  <a:pos x="551" y="112"/>
                </a:cxn>
                <a:cxn ang="0">
                  <a:pos x="660" y="90"/>
                </a:cxn>
                <a:cxn ang="0">
                  <a:pos x="743" y="36"/>
                </a:cxn>
                <a:cxn ang="0">
                  <a:pos x="646" y="0"/>
                </a:cxn>
                <a:cxn ang="0">
                  <a:pos x="408" y="19"/>
                </a:cxn>
                <a:cxn ang="0">
                  <a:pos x="456" y="75"/>
                </a:cxn>
                <a:cxn ang="0">
                  <a:pos x="464" y="67"/>
                </a:cxn>
                <a:cxn ang="0">
                  <a:pos x="481" y="69"/>
                </a:cxn>
                <a:cxn ang="0">
                  <a:pos x="484" y="75"/>
                </a:cxn>
                <a:cxn ang="0">
                  <a:pos x="483" y="92"/>
                </a:cxn>
                <a:cxn ang="0">
                  <a:pos x="477" y="109"/>
                </a:cxn>
                <a:cxn ang="0">
                  <a:pos x="435" y="135"/>
                </a:cxn>
                <a:cxn ang="0">
                  <a:pos x="379" y="135"/>
                </a:cxn>
                <a:cxn ang="0">
                  <a:pos x="338" y="109"/>
                </a:cxn>
                <a:cxn ang="0">
                  <a:pos x="354" y="109"/>
                </a:cxn>
                <a:cxn ang="0">
                  <a:pos x="410" y="118"/>
                </a:cxn>
                <a:cxn ang="0">
                  <a:pos x="466" y="95"/>
                </a:cxn>
                <a:cxn ang="0">
                  <a:pos x="458" y="92"/>
                </a:cxn>
                <a:cxn ang="0">
                  <a:pos x="452" y="80"/>
                </a:cxn>
              </a:cxnLst>
              <a:rect l="0" t="0" r="r" b="b"/>
              <a:pathLst>
                <a:path w="765" h="242">
                  <a:moveTo>
                    <a:pt x="399" y="19"/>
                  </a:moveTo>
                  <a:lnTo>
                    <a:pt x="393" y="23"/>
                  </a:lnTo>
                  <a:lnTo>
                    <a:pt x="338" y="31"/>
                  </a:lnTo>
                  <a:lnTo>
                    <a:pt x="192" y="75"/>
                  </a:lnTo>
                  <a:lnTo>
                    <a:pt x="131" y="101"/>
                  </a:lnTo>
                  <a:lnTo>
                    <a:pt x="74" y="152"/>
                  </a:lnTo>
                  <a:lnTo>
                    <a:pt x="57" y="173"/>
                  </a:lnTo>
                  <a:lnTo>
                    <a:pt x="0" y="230"/>
                  </a:lnTo>
                  <a:lnTo>
                    <a:pt x="45" y="238"/>
                  </a:lnTo>
                  <a:lnTo>
                    <a:pt x="85" y="230"/>
                  </a:lnTo>
                  <a:lnTo>
                    <a:pt x="120" y="210"/>
                  </a:lnTo>
                  <a:lnTo>
                    <a:pt x="137" y="194"/>
                  </a:lnTo>
                  <a:lnTo>
                    <a:pt x="209" y="118"/>
                  </a:lnTo>
                  <a:lnTo>
                    <a:pt x="243" y="92"/>
                  </a:lnTo>
                  <a:lnTo>
                    <a:pt x="281" y="78"/>
                  </a:lnTo>
                  <a:lnTo>
                    <a:pt x="292" y="103"/>
                  </a:lnTo>
                  <a:lnTo>
                    <a:pt x="321" y="135"/>
                  </a:lnTo>
                  <a:lnTo>
                    <a:pt x="338" y="146"/>
                  </a:lnTo>
                  <a:lnTo>
                    <a:pt x="379" y="156"/>
                  </a:lnTo>
                  <a:lnTo>
                    <a:pt x="422" y="158"/>
                  </a:lnTo>
                  <a:lnTo>
                    <a:pt x="332" y="170"/>
                  </a:lnTo>
                  <a:lnTo>
                    <a:pt x="304" y="179"/>
                  </a:lnTo>
                  <a:lnTo>
                    <a:pt x="275" y="185"/>
                  </a:lnTo>
                  <a:lnTo>
                    <a:pt x="249" y="196"/>
                  </a:lnTo>
                  <a:lnTo>
                    <a:pt x="197" y="225"/>
                  </a:lnTo>
                  <a:lnTo>
                    <a:pt x="243" y="238"/>
                  </a:lnTo>
                  <a:lnTo>
                    <a:pt x="289" y="242"/>
                  </a:lnTo>
                  <a:lnTo>
                    <a:pt x="332" y="236"/>
                  </a:lnTo>
                  <a:lnTo>
                    <a:pt x="418" y="213"/>
                  </a:lnTo>
                  <a:lnTo>
                    <a:pt x="458" y="196"/>
                  </a:lnTo>
                  <a:lnTo>
                    <a:pt x="545" y="176"/>
                  </a:lnTo>
                  <a:lnTo>
                    <a:pt x="559" y="173"/>
                  </a:lnTo>
                  <a:lnTo>
                    <a:pt x="570" y="163"/>
                  </a:lnTo>
                  <a:lnTo>
                    <a:pt x="579" y="158"/>
                  </a:lnTo>
                  <a:lnTo>
                    <a:pt x="585" y="146"/>
                  </a:lnTo>
                  <a:lnTo>
                    <a:pt x="568" y="146"/>
                  </a:lnTo>
                  <a:lnTo>
                    <a:pt x="548" y="151"/>
                  </a:lnTo>
                  <a:lnTo>
                    <a:pt x="447" y="152"/>
                  </a:lnTo>
                  <a:lnTo>
                    <a:pt x="433" y="152"/>
                  </a:lnTo>
                  <a:lnTo>
                    <a:pt x="490" y="129"/>
                  </a:lnTo>
                  <a:lnTo>
                    <a:pt x="506" y="112"/>
                  </a:lnTo>
                  <a:lnTo>
                    <a:pt x="511" y="95"/>
                  </a:lnTo>
                  <a:lnTo>
                    <a:pt x="514" y="75"/>
                  </a:lnTo>
                  <a:lnTo>
                    <a:pt x="519" y="56"/>
                  </a:lnTo>
                  <a:lnTo>
                    <a:pt x="536" y="56"/>
                  </a:lnTo>
                  <a:lnTo>
                    <a:pt x="553" y="52"/>
                  </a:lnTo>
                  <a:lnTo>
                    <a:pt x="570" y="56"/>
                  </a:lnTo>
                  <a:lnTo>
                    <a:pt x="585" y="63"/>
                  </a:lnTo>
                  <a:lnTo>
                    <a:pt x="534" y="115"/>
                  </a:lnTo>
                  <a:lnTo>
                    <a:pt x="551" y="112"/>
                  </a:lnTo>
                  <a:lnTo>
                    <a:pt x="596" y="107"/>
                  </a:lnTo>
                  <a:lnTo>
                    <a:pt x="660" y="90"/>
                  </a:lnTo>
                  <a:lnTo>
                    <a:pt x="719" y="58"/>
                  </a:lnTo>
                  <a:lnTo>
                    <a:pt x="743" y="36"/>
                  </a:lnTo>
                  <a:lnTo>
                    <a:pt x="765" y="11"/>
                  </a:lnTo>
                  <a:lnTo>
                    <a:pt x="646" y="0"/>
                  </a:lnTo>
                  <a:lnTo>
                    <a:pt x="489" y="6"/>
                  </a:lnTo>
                  <a:lnTo>
                    <a:pt x="408" y="19"/>
                  </a:lnTo>
                  <a:lnTo>
                    <a:pt x="399" y="19"/>
                  </a:lnTo>
                  <a:close/>
                  <a:moveTo>
                    <a:pt x="456" y="75"/>
                  </a:moveTo>
                  <a:lnTo>
                    <a:pt x="458" y="69"/>
                  </a:lnTo>
                  <a:lnTo>
                    <a:pt x="464" y="67"/>
                  </a:lnTo>
                  <a:lnTo>
                    <a:pt x="477" y="67"/>
                  </a:lnTo>
                  <a:lnTo>
                    <a:pt x="481" y="69"/>
                  </a:lnTo>
                  <a:lnTo>
                    <a:pt x="483" y="69"/>
                  </a:lnTo>
                  <a:lnTo>
                    <a:pt x="484" y="75"/>
                  </a:lnTo>
                  <a:lnTo>
                    <a:pt x="484" y="86"/>
                  </a:lnTo>
                  <a:lnTo>
                    <a:pt x="483" y="92"/>
                  </a:lnTo>
                  <a:lnTo>
                    <a:pt x="483" y="93"/>
                  </a:lnTo>
                  <a:lnTo>
                    <a:pt x="477" y="109"/>
                  </a:lnTo>
                  <a:lnTo>
                    <a:pt x="458" y="124"/>
                  </a:lnTo>
                  <a:lnTo>
                    <a:pt x="435" y="135"/>
                  </a:lnTo>
                  <a:lnTo>
                    <a:pt x="407" y="137"/>
                  </a:lnTo>
                  <a:lnTo>
                    <a:pt x="379" y="135"/>
                  </a:lnTo>
                  <a:lnTo>
                    <a:pt x="354" y="124"/>
                  </a:lnTo>
                  <a:lnTo>
                    <a:pt x="338" y="109"/>
                  </a:lnTo>
                  <a:lnTo>
                    <a:pt x="334" y="95"/>
                  </a:lnTo>
                  <a:lnTo>
                    <a:pt x="354" y="109"/>
                  </a:lnTo>
                  <a:lnTo>
                    <a:pt x="379" y="115"/>
                  </a:lnTo>
                  <a:lnTo>
                    <a:pt x="410" y="118"/>
                  </a:lnTo>
                  <a:lnTo>
                    <a:pt x="464" y="98"/>
                  </a:lnTo>
                  <a:lnTo>
                    <a:pt x="466" y="95"/>
                  </a:lnTo>
                  <a:lnTo>
                    <a:pt x="464" y="95"/>
                  </a:lnTo>
                  <a:lnTo>
                    <a:pt x="458" y="92"/>
                  </a:lnTo>
                  <a:lnTo>
                    <a:pt x="456" y="86"/>
                  </a:lnTo>
                  <a:lnTo>
                    <a:pt x="452" y="80"/>
                  </a:lnTo>
                  <a:lnTo>
                    <a:pt x="456" y="75"/>
                  </a:lnTo>
                  <a:close/>
                </a:path>
              </a:pathLst>
            </a:custGeom>
            <a:solidFill>
              <a:srgbClr val="000000"/>
            </a:solidFill>
            <a:ln w="9525">
              <a:noFill/>
              <a:round/>
              <a:headEnd/>
              <a:tailEnd/>
            </a:ln>
          </p:spPr>
          <p:txBody>
            <a:bodyPr/>
            <a:lstStyle/>
            <a:p>
              <a:endParaRPr lang="en-GB"/>
            </a:p>
          </p:txBody>
        </p:sp>
        <p:sp>
          <p:nvSpPr>
            <p:cNvPr id="20030" name="Freeform 574"/>
            <p:cNvSpPr>
              <a:spLocks/>
            </p:cNvSpPr>
            <p:nvPr/>
          </p:nvSpPr>
          <p:spPr bwMode="auto">
            <a:xfrm>
              <a:off x="3002" y="1904"/>
              <a:ext cx="6" cy="6"/>
            </a:xfrm>
            <a:custGeom>
              <a:avLst/>
              <a:gdLst/>
              <a:ahLst/>
              <a:cxnLst>
                <a:cxn ang="0">
                  <a:pos x="6" y="2"/>
                </a:cxn>
                <a:cxn ang="0">
                  <a:pos x="4" y="8"/>
                </a:cxn>
                <a:cxn ang="0">
                  <a:pos x="0" y="13"/>
                </a:cxn>
                <a:cxn ang="0">
                  <a:pos x="4" y="19"/>
                </a:cxn>
                <a:cxn ang="0">
                  <a:pos x="6" y="25"/>
                </a:cxn>
                <a:cxn ang="0">
                  <a:pos x="12" y="28"/>
                </a:cxn>
                <a:cxn ang="0">
                  <a:pos x="14" y="28"/>
                </a:cxn>
                <a:cxn ang="0">
                  <a:pos x="25" y="28"/>
                </a:cxn>
                <a:cxn ang="0">
                  <a:pos x="31" y="26"/>
                </a:cxn>
                <a:cxn ang="0">
                  <a:pos x="31" y="25"/>
                </a:cxn>
                <a:cxn ang="0">
                  <a:pos x="32" y="19"/>
                </a:cxn>
                <a:cxn ang="0">
                  <a:pos x="32" y="8"/>
                </a:cxn>
                <a:cxn ang="0">
                  <a:pos x="31" y="2"/>
                </a:cxn>
                <a:cxn ang="0">
                  <a:pos x="29" y="2"/>
                </a:cxn>
                <a:cxn ang="0">
                  <a:pos x="25" y="0"/>
                </a:cxn>
                <a:cxn ang="0">
                  <a:pos x="12" y="0"/>
                </a:cxn>
                <a:cxn ang="0">
                  <a:pos x="6" y="2"/>
                </a:cxn>
              </a:cxnLst>
              <a:rect l="0" t="0" r="r" b="b"/>
              <a:pathLst>
                <a:path w="32" h="28">
                  <a:moveTo>
                    <a:pt x="6" y="2"/>
                  </a:moveTo>
                  <a:lnTo>
                    <a:pt x="4" y="8"/>
                  </a:lnTo>
                  <a:lnTo>
                    <a:pt x="0" y="13"/>
                  </a:lnTo>
                  <a:lnTo>
                    <a:pt x="4" y="19"/>
                  </a:lnTo>
                  <a:lnTo>
                    <a:pt x="6" y="25"/>
                  </a:lnTo>
                  <a:lnTo>
                    <a:pt x="12" y="28"/>
                  </a:lnTo>
                  <a:lnTo>
                    <a:pt x="14" y="28"/>
                  </a:lnTo>
                  <a:lnTo>
                    <a:pt x="25" y="28"/>
                  </a:lnTo>
                  <a:lnTo>
                    <a:pt x="31" y="26"/>
                  </a:lnTo>
                  <a:lnTo>
                    <a:pt x="31" y="25"/>
                  </a:lnTo>
                  <a:lnTo>
                    <a:pt x="32" y="19"/>
                  </a:lnTo>
                  <a:lnTo>
                    <a:pt x="32" y="8"/>
                  </a:lnTo>
                  <a:lnTo>
                    <a:pt x="31" y="2"/>
                  </a:lnTo>
                  <a:lnTo>
                    <a:pt x="29" y="2"/>
                  </a:lnTo>
                  <a:lnTo>
                    <a:pt x="25" y="0"/>
                  </a:lnTo>
                  <a:lnTo>
                    <a:pt x="12" y="0"/>
                  </a:lnTo>
                  <a:lnTo>
                    <a:pt x="6" y="2"/>
                  </a:lnTo>
                  <a:close/>
                </a:path>
              </a:pathLst>
            </a:custGeom>
            <a:solidFill>
              <a:srgbClr val="FFFFFF"/>
            </a:solidFill>
            <a:ln w="9525">
              <a:noFill/>
              <a:round/>
              <a:headEnd/>
              <a:tailEnd/>
            </a:ln>
          </p:spPr>
          <p:txBody>
            <a:bodyPr/>
            <a:lstStyle/>
            <a:p>
              <a:endParaRPr lang="en-GB"/>
            </a:p>
          </p:txBody>
        </p:sp>
        <p:sp>
          <p:nvSpPr>
            <p:cNvPr id="20031" name="Freeform 575"/>
            <p:cNvSpPr>
              <a:spLocks/>
            </p:cNvSpPr>
            <p:nvPr/>
          </p:nvSpPr>
          <p:spPr bwMode="auto">
            <a:xfrm>
              <a:off x="2978" y="1909"/>
              <a:ext cx="30" cy="9"/>
            </a:xfrm>
            <a:custGeom>
              <a:avLst/>
              <a:gdLst/>
              <a:ahLst/>
              <a:cxnLst>
                <a:cxn ang="0">
                  <a:pos x="132" y="2"/>
                </a:cxn>
                <a:cxn ang="0">
                  <a:pos x="130" y="5"/>
                </a:cxn>
                <a:cxn ang="0">
                  <a:pos x="76" y="25"/>
                </a:cxn>
                <a:cxn ang="0">
                  <a:pos x="45" y="22"/>
                </a:cxn>
                <a:cxn ang="0">
                  <a:pos x="20" y="16"/>
                </a:cxn>
                <a:cxn ang="0">
                  <a:pos x="0" y="2"/>
                </a:cxn>
                <a:cxn ang="0">
                  <a:pos x="4" y="16"/>
                </a:cxn>
                <a:cxn ang="0">
                  <a:pos x="20" y="31"/>
                </a:cxn>
                <a:cxn ang="0">
                  <a:pos x="45" y="42"/>
                </a:cxn>
                <a:cxn ang="0">
                  <a:pos x="73" y="44"/>
                </a:cxn>
                <a:cxn ang="0">
                  <a:pos x="101" y="42"/>
                </a:cxn>
                <a:cxn ang="0">
                  <a:pos x="124" y="31"/>
                </a:cxn>
                <a:cxn ang="0">
                  <a:pos x="143" y="16"/>
                </a:cxn>
                <a:cxn ang="0">
                  <a:pos x="149" y="0"/>
                </a:cxn>
                <a:cxn ang="0">
                  <a:pos x="143" y="2"/>
                </a:cxn>
                <a:cxn ang="0">
                  <a:pos x="132" y="2"/>
                </a:cxn>
              </a:cxnLst>
              <a:rect l="0" t="0" r="r" b="b"/>
              <a:pathLst>
                <a:path w="149" h="44">
                  <a:moveTo>
                    <a:pt x="132" y="2"/>
                  </a:moveTo>
                  <a:lnTo>
                    <a:pt x="130" y="5"/>
                  </a:lnTo>
                  <a:lnTo>
                    <a:pt x="76" y="25"/>
                  </a:lnTo>
                  <a:lnTo>
                    <a:pt x="45" y="22"/>
                  </a:lnTo>
                  <a:lnTo>
                    <a:pt x="20" y="16"/>
                  </a:lnTo>
                  <a:lnTo>
                    <a:pt x="0" y="2"/>
                  </a:lnTo>
                  <a:lnTo>
                    <a:pt x="4" y="16"/>
                  </a:lnTo>
                  <a:lnTo>
                    <a:pt x="20" y="31"/>
                  </a:lnTo>
                  <a:lnTo>
                    <a:pt x="45" y="42"/>
                  </a:lnTo>
                  <a:lnTo>
                    <a:pt x="73" y="44"/>
                  </a:lnTo>
                  <a:lnTo>
                    <a:pt x="101" y="42"/>
                  </a:lnTo>
                  <a:lnTo>
                    <a:pt x="124" y="31"/>
                  </a:lnTo>
                  <a:lnTo>
                    <a:pt x="143" y="16"/>
                  </a:lnTo>
                  <a:lnTo>
                    <a:pt x="149" y="0"/>
                  </a:lnTo>
                  <a:lnTo>
                    <a:pt x="143" y="2"/>
                  </a:lnTo>
                  <a:lnTo>
                    <a:pt x="132" y="2"/>
                  </a:lnTo>
                  <a:close/>
                </a:path>
              </a:pathLst>
            </a:custGeom>
            <a:solidFill>
              <a:srgbClr val="00FF7F"/>
            </a:solidFill>
            <a:ln w="9525">
              <a:noFill/>
              <a:round/>
              <a:headEnd/>
              <a:tailEnd/>
            </a:ln>
          </p:spPr>
          <p:txBody>
            <a:bodyPr/>
            <a:lstStyle/>
            <a:p>
              <a:endParaRPr lang="en-GB"/>
            </a:p>
          </p:txBody>
        </p:sp>
        <p:sp>
          <p:nvSpPr>
            <p:cNvPr id="20032" name="Freeform 576"/>
            <p:cNvSpPr>
              <a:spLocks/>
            </p:cNvSpPr>
            <p:nvPr/>
          </p:nvSpPr>
          <p:spPr bwMode="auto">
            <a:xfrm>
              <a:off x="2998" y="1901"/>
              <a:ext cx="31" cy="20"/>
            </a:xfrm>
            <a:custGeom>
              <a:avLst/>
              <a:gdLst/>
              <a:ahLst/>
              <a:cxnLst>
                <a:cxn ang="0">
                  <a:pos x="81" y="23"/>
                </a:cxn>
                <a:cxn ang="0">
                  <a:pos x="78" y="43"/>
                </a:cxn>
                <a:cxn ang="0">
                  <a:pos x="73" y="60"/>
                </a:cxn>
                <a:cxn ang="0">
                  <a:pos x="57" y="77"/>
                </a:cxn>
                <a:cxn ang="0">
                  <a:pos x="0" y="100"/>
                </a:cxn>
                <a:cxn ang="0">
                  <a:pos x="14" y="100"/>
                </a:cxn>
                <a:cxn ang="0">
                  <a:pos x="73" y="83"/>
                </a:cxn>
                <a:cxn ang="0">
                  <a:pos x="118" y="60"/>
                </a:cxn>
                <a:cxn ang="0">
                  <a:pos x="101" y="63"/>
                </a:cxn>
                <a:cxn ang="0">
                  <a:pos x="152" y="11"/>
                </a:cxn>
                <a:cxn ang="0">
                  <a:pos x="137" y="4"/>
                </a:cxn>
                <a:cxn ang="0">
                  <a:pos x="120" y="0"/>
                </a:cxn>
                <a:cxn ang="0">
                  <a:pos x="103" y="4"/>
                </a:cxn>
                <a:cxn ang="0">
                  <a:pos x="86" y="4"/>
                </a:cxn>
                <a:cxn ang="0">
                  <a:pos x="81" y="23"/>
                </a:cxn>
              </a:cxnLst>
              <a:rect l="0" t="0" r="r" b="b"/>
              <a:pathLst>
                <a:path w="152" h="100">
                  <a:moveTo>
                    <a:pt x="81" y="23"/>
                  </a:moveTo>
                  <a:lnTo>
                    <a:pt x="78" y="43"/>
                  </a:lnTo>
                  <a:lnTo>
                    <a:pt x="73" y="60"/>
                  </a:lnTo>
                  <a:lnTo>
                    <a:pt x="57" y="77"/>
                  </a:lnTo>
                  <a:lnTo>
                    <a:pt x="0" y="100"/>
                  </a:lnTo>
                  <a:lnTo>
                    <a:pt x="14" y="100"/>
                  </a:lnTo>
                  <a:lnTo>
                    <a:pt x="73" y="83"/>
                  </a:lnTo>
                  <a:lnTo>
                    <a:pt x="118" y="60"/>
                  </a:lnTo>
                  <a:lnTo>
                    <a:pt x="101" y="63"/>
                  </a:lnTo>
                  <a:lnTo>
                    <a:pt x="152" y="11"/>
                  </a:lnTo>
                  <a:lnTo>
                    <a:pt x="137" y="4"/>
                  </a:lnTo>
                  <a:lnTo>
                    <a:pt x="120" y="0"/>
                  </a:lnTo>
                  <a:lnTo>
                    <a:pt x="103" y="4"/>
                  </a:lnTo>
                  <a:lnTo>
                    <a:pt x="86" y="4"/>
                  </a:lnTo>
                  <a:lnTo>
                    <a:pt x="81" y="23"/>
                  </a:lnTo>
                  <a:close/>
                </a:path>
              </a:pathLst>
            </a:custGeom>
            <a:solidFill>
              <a:srgbClr val="FFFFFF"/>
            </a:solidFill>
            <a:ln w="9525">
              <a:noFill/>
              <a:round/>
              <a:headEnd/>
              <a:tailEnd/>
            </a:ln>
          </p:spPr>
          <p:txBody>
            <a:bodyPr/>
            <a:lstStyle/>
            <a:p>
              <a:endParaRPr lang="en-GB"/>
            </a:p>
          </p:txBody>
        </p:sp>
        <p:sp>
          <p:nvSpPr>
            <p:cNvPr id="20033" name="Freeform 577"/>
            <p:cNvSpPr>
              <a:spLocks/>
            </p:cNvSpPr>
            <p:nvPr/>
          </p:nvSpPr>
          <p:spPr bwMode="auto">
            <a:xfrm>
              <a:off x="2939" y="1906"/>
              <a:ext cx="57" cy="23"/>
            </a:xfrm>
            <a:custGeom>
              <a:avLst/>
              <a:gdLst/>
              <a:ahLst/>
              <a:cxnLst>
                <a:cxn ang="0">
                  <a:pos x="144" y="0"/>
                </a:cxn>
                <a:cxn ang="0">
                  <a:pos x="106" y="14"/>
                </a:cxn>
                <a:cxn ang="0">
                  <a:pos x="72" y="40"/>
                </a:cxn>
                <a:cxn ang="0">
                  <a:pos x="0" y="116"/>
                </a:cxn>
                <a:cxn ang="0">
                  <a:pos x="167" y="101"/>
                </a:cxn>
                <a:cxn ang="0">
                  <a:pos x="195" y="92"/>
                </a:cxn>
                <a:cxn ang="0">
                  <a:pos x="285" y="80"/>
                </a:cxn>
                <a:cxn ang="0">
                  <a:pos x="242" y="78"/>
                </a:cxn>
                <a:cxn ang="0">
                  <a:pos x="201" y="68"/>
                </a:cxn>
                <a:cxn ang="0">
                  <a:pos x="184" y="57"/>
                </a:cxn>
                <a:cxn ang="0">
                  <a:pos x="155" y="25"/>
                </a:cxn>
                <a:cxn ang="0">
                  <a:pos x="144" y="0"/>
                </a:cxn>
              </a:cxnLst>
              <a:rect l="0" t="0" r="r" b="b"/>
              <a:pathLst>
                <a:path w="285" h="116">
                  <a:moveTo>
                    <a:pt x="144" y="0"/>
                  </a:moveTo>
                  <a:lnTo>
                    <a:pt x="106" y="14"/>
                  </a:lnTo>
                  <a:lnTo>
                    <a:pt x="72" y="40"/>
                  </a:lnTo>
                  <a:lnTo>
                    <a:pt x="0" y="116"/>
                  </a:lnTo>
                  <a:lnTo>
                    <a:pt x="167" y="101"/>
                  </a:lnTo>
                  <a:lnTo>
                    <a:pt x="195" y="92"/>
                  </a:lnTo>
                  <a:lnTo>
                    <a:pt x="285" y="80"/>
                  </a:lnTo>
                  <a:lnTo>
                    <a:pt x="242" y="78"/>
                  </a:lnTo>
                  <a:lnTo>
                    <a:pt x="201" y="68"/>
                  </a:lnTo>
                  <a:lnTo>
                    <a:pt x="184" y="57"/>
                  </a:lnTo>
                  <a:lnTo>
                    <a:pt x="155" y="25"/>
                  </a:lnTo>
                  <a:lnTo>
                    <a:pt x="144" y="0"/>
                  </a:lnTo>
                  <a:close/>
                </a:path>
              </a:pathLst>
            </a:custGeom>
            <a:solidFill>
              <a:srgbClr val="FFFFFF"/>
            </a:solidFill>
            <a:ln w="9525">
              <a:noFill/>
              <a:round/>
              <a:headEnd/>
              <a:tailEnd/>
            </a:ln>
          </p:spPr>
          <p:txBody>
            <a:bodyPr/>
            <a:lstStyle/>
            <a:p>
              <a:endParaRPr lang="en-GB"/>
            </a:p>
          </p:txBody>
        </p:sp>
        <p:sp>
          <p:nvSpPr>
            <p:cNvPr id="20034" name="Freeform 578"/>
            <p:cNvSpPr>
              <a:spLocks/>
            </p:cNvSpPr>
            <p:nvPr/>
          </p:nvSpPr>
          <p:spPr bwMode="auto">
            <a:xfrm>
              <a:off x="2844" y="2054"/>
              <a:ext cx="60" cy="66"/>
            </a:xfrm>
            <a:custGeom>
              <a:avLst/>
              <a:gdLst/>
              <a:ahLst/>
              <a:cxnLst>
                <a:cxn ang="0">
                  <a:pos x="9" y="58"/>
                </a:cxn>
                <a:cxn ang="0">
                  <a:pos x="0" y="92"/>
                </a:cxn>
                <a:cxn ang="0">
                  <a:pos x="0" y="170"/>
                </a:cxn>
                <a:cxn ang="0">
                  <a:pos x="20" y="288"/>
                </a:cxn>
                <a:cxn ang="0">
                  <a:pos x="28" y="309"/>
                </a:cxn>
                <a:cxn ang="0">
                  <a:pos x="48" y="322"/>
                </a:cxn>
                <a:cxn ang="0">
                  <a:pos x="98" y="332"/>
                </a:cxn>
                <a:cxn ang="0">
                  <a:pos x="127" y="328"/>
                </a:cxn>
                <a:cxn ang="0">
                  <a:pos x="149" y="320"/>
                </a:cxn>
                <a:cxn ang="0">
                  <a:pos x="169" y="303"/>
                </a:cxn>
                <a:cxn ang="0">
                  <a:pos x="213" y="236"/>
                </a:cxn>
                <a:cxn ang="0">
                  <a:pos x="236" y="191"/>
                </a:cxn>
                <a:cxn ang="0">
                  <a:pos x="287" y="193"/>
                </a:cxn>
                <a:cxn ang="0">
                  <a:pos x="304" y="187"/>
                </a:cxn>
                <a:cxn ang="0">
                  <a:pos x="258" y="153"/>
                </a:cxn>
                <a:cxn ang="0">
                  <a:pos x="236" y="142"/>
                </a:cxn>
                <a:cxn ang="0">
                  <a:pos x="104" y="109"/>
                </a:cxn>
                <a:cxn ang="0">
                  <a:pos x="140" y="142"/>
                </a:cxn>
                <a:cxn ang="0">
                  <a:pos x="129" y="148"/>
                </a:cxn>
                <a:cxn ang="0">
                  <a:pos x="118" y="149"/>
                </a:cxn>
                <a:cxn ang="0">
                  <a:pos x="106" y="153"/>
                </a:cxn>
                <a:cxn ang="0">
                  <a:pos x="90" y="155"/>
                </a:cxn>
                <a:cxn ang="0">
                  <a:pos x="68" y="155"/>
                </a:cxn>
                <a:cxn ang="0">
                  <a:pos x="56" y="149"/>
                </a:cxn>
                <a:cxn ang="0">
                  <a:pos x="48" y="143"/>
                </a:cxn>
                <a:cxn ang="0">
                  <a:pos x="34" y="109"/>
                </a:cxn>
                <a:cxn ang="0">
                  <a:pos x="37" y="71"/>
                </a:cxn>
                <a:cxn ang="0">
                  <a:pos x="62" y="0"/>
                </a:cxn>
                <a:cxn ang="0">
                  <a:pos x="31" y="25"/>
                </a:cxn>
                <a:cxn ang="0">
                  <a:pos x="9" y="58"/>
                </a:cxn>
              </a:cxnLst>
              <a:rect l="0" t="0" r="r" b="b"/>
              <a:pathLst>
                <a:path w="304" h="332">
                  <a:moveTo>
                    <a:pt x="9" y="58"/>
                  </a:moveTo>
                  <a:lnTo>
                    <a:pt x="0" y="92"/>
                  </a:lnTo>
                  <a:lnTo>
                    <a:pt x="0" y="170"/>
                  </a:lnTo>
                  <a:lnTo>
                    <a:pt x="20" y="288"/>
                  </a:lnTo>
                  <a:lnTo>
                    <a:pt x="28" y="309"/>
                  </a:lnTo>
                  <a:lnTo>
                    <a:pt x="48" y="322"/>
                  </a:lnTo>
                  <a:lnTo>
                    <a:pt x="98" y="332"/>
                  </a:lnTo>
                  <a:lnTo>
                    <a:pt x="127" y="328"/>
                  </a:lnTo>
                  <a:lnTo>
                    <a:pt x="149" y="320"/>
                  </a:lnTo>
                  <a:lnTo>
                    <a:pt x="169" y="303"/>
                  </a:lnTo>
                  <a:lnTo>
                    <a:pt x="213" y="236"/>
                  </a:lnTo>
                  <a:lnTo>
                    <a:pt x="236" y="191"/>
                  </a:lnTo>
                  <a:lnTo>
                    <a:pt x="287" y="193"/>
                  </a:lnTo>
                  <a:lnTo>
                    <a:pt x="304" y="187"/>
                  </a:lnTo>
                  <a:lnTo>
                    <a:pt x="258" y="153"/>
                  </a:lnTo>
                  <a:lnTo>
                    <a:pt x="236" y="142"/>
                  </a:lnTo>
                  <a:lnTo>
                    <a:pt x="104" y="109"/>
                  </a:lnTo>
                  <a:lnTo>
                    <a:pt x="140" y="142"/>
                  </a:lnTo>
                  <a:lnTo>
                    <a:pt x="129" y="148"/>
                  </a:lnTo>
                  <a:lnTo>
                    <a:pt x="118" y="149"/>
                  </a:lnTo>
                  <a:lnTo>
                    <a:pt x="106" y="153"/>
                  </a:lnTo>
                  <a:lnTo>
                    <a:pt x="90" y="155"/>
                  </a:lnTo>
                  <a:lnTo>
                    <a:pt x="68" y="155"/>
                  </a:lnTo>
                  <a:lnTo>
                    <a:pt x="56" y="149"/>
                  </a:lnTo>
                  <a:lnTo>
                    <a:pt x="48" y="143"/>
                  </a:lnTo>
                  <a:lnTo>
                    <a:pt x="34" y="109"/>
                  </a:lnTo>
                  <a:lnTo>
                    <a:pt x="37" y="71"/>
                  </a:lnTo>
                  <a:lnTo>
                    <a:pt x="62" y="0"/>
                  </a:lnTo>
                  <a:lnTo>
                    <a:pt x="31" y="25"/>
                  </a:lnTo>
                  <a:lnTo>
                    <a:pt x="9" y="58"/>
                  </a:lnTo>
                  <a:close/>
                </a:path>
              </a:pathLst>
            </a:custGeom>
            <a:solidFill>
              <a:srgbClr val="000000"/>
            </a:solidFill>
            <a:ln w="9525">
              <a:noFill/>
              <a:round/>
              <a:headEnd/>
              <a:tailEnd/>
            </a:ln>
          </p:spPr>
          <p:txBody>
            <a:bodyPr/>
            <a:lstStyle/>
            <a:p>
              <a:endParaRPr lang="en-GB"/>
            </a:p>
          </p:txBody>
        </p:sp>
        <p:sp>
          <p:nvSpPr>
            <p:cNvPr id="20035" name="Freeform 579"/>
            <p:cNvSpPr>
              <a:spLocks/>
            </p:cNvSpPr>
            <p:nvPr/>
          </p:nvSpPr>
          <p:spPr bwMode="auto">
            <a:xfrm>
              <a:off x="2937" y="2026"/>
              <a:ext cx="46" cy="45"/>
            </a:xfrm>
            <a:custGeom>
              <a:avLst/>
              <a:gdLst/>
              <a:ahLst/>
              <a:cxnLst>
                <a:cxn ang="0">
                  <a:pos x="108" y="71"/>
                </a:cxn>
                <a:cxn ang="0">
                  <a:pos x="120" y="107"/>
                </a:cxn>
                <a:cxn ang="0">
                  <a:pos x="102" y="189"/>
                </a:cxn>
                <a:cxn ang="0">
                  <a:pos x="108" y="225"/>
                </a:cxn>
                <a:cxn ang="0">
                  <a:pos x="124" y="217"/>
                </a:cxn>
                <a:cxn ang="0">
                  <a:pos x="169" y="184"/>
                </a:cxn>
                <a:cxn ang="0">
                  <a:pos x="183" y="172"/>
                </a:cxn>
                <a:cxn ang="0">
                  <a:pos x="197" y="160"/>
                </a:cxn>
                <a:cxn ang="0">
                  <a:pos x="220" y="127"/>
                </a:cxn>
                <a:cxn ang="0">
                  <a:pos x="226" y="110"/>
                </a:cxn>
                <a:cxn ang="0">
                  <a:pos x="230" y="90"/>
                </a:cxn>
                <a:cxn ang="0">
                  <a:pos x="225" y="72"/>
                </a:cxn>
                <a:cxn ang="0">
                  <a:pos x="211" y="60"/>
                </a:cxn>
                <a:cxn ang="0">
                  <a:pos x="137" y="29"/>
                </a:cxn>
                <a:cxn ang="0">
                  <a:pos x="0" y="0"/>
                </a:cxn>
                <a:cxn ang="0">
                  <a:pos x="8" y="15"/>
                </a:cxn>
                <a:cxn ang="0">
                  <a:pos x="34" y="32"/>
                </a:cxn>
                <a:cxn ang="0">
                  <a:pos x="82" y="49"/>
                </a:cxn>
                <a:cxn ang="0">
                  <a:pos x="97" y="59"/>
                </a:cxn>
                <a:cxn ang="0">
                  <a:pos x="108" y="71"/>
                </a:cxn>
              </a:cxnLst>
              <a:rect l="0" t="0" r="r" b="b"/>
              <a:pathLst>
                <a:path w="230" h="225">
                  <a:moveTo>
                    <a:pt x="108" y="71"/>
                  </a:moveTo>
                  <a:lnTo>
                    <a:pt x="120" y="107"/>
                  </a:lnTo>
                  <a:lnTo>
                    <a:pt x="102" y="189"/>
                  </a:lnTo>
                  <a:lnTo>
                    <a:pt x="108" y="225"/>
                  </a:lnTo>
                  <a:lnTo>
                    <a:pt x="124" y="217"/>
                  </a:lnTo>
                  <a:lnTo>
                    <a:pt x="169" y="184"/>
                  </a:lnTo>
                  <a:lnTo>
                    <a:pt x="183" y="172"/>
                  </a:lnTo>
                  <a:lnTo>
                    <a:pt x="197" y="160"/>
                  </a:lnTo>
                  <a:lnTo>
                    <a:pt x="220" y="127"/>
                  </a:lnTo>
                  <a:lnTo>
                    <a:pt x="226" y="110"/>
                  </a:lnTo>
                  <a:lnTo>
                    <a:pt x="230" y="90"/>
                  </a:lnTo>
                  <a:lnTo>
                    <a:pt x="225" y="72"/>
                  </a:lnTo>
                  <a:lnTo>
                    <a:pt x="211" y="60"/>
                  </a:lnTo>
                  <a:lnTo>
                    <a:pt x="137" y="29"/>
                  </a:lnTo>
                  <a:lnTo>
                    <a:pt x="0" y="0"/>
                  </a:lnTo>
                  <a:lnTo>
                    <a:pt x="8" y="15"/>
                  </a:lnTo>
                  <a:lnTo>
                    <a:pt x="34" y="32"/>
                  </a:lnTo>
                  <a:lnTo>
                    <a:pt x="82" y="49"/>
                  </a:lnTo>
                  <a:lnTo>
                    <a:pt x="97" y="59"/>
                  </a:lnTo>
                  <a:lnTo>
                    <a:pt x="108" y="71"/>
                  </a:lnTo>
                  <a:close/>
                </a:path>
              </a:pathLst>
            </a:custGeom>
            <a:solidFill>
              <a:srgbClr val="000000"/>
            </a:solidFill>
            <a:ln w="9525">
              <a:noFill/>
              <a:round/>
              <a:headEnd/>
              <a:tailEnd/>
            </a:ln>
          </p:spPr>
          <p:txBody>
            <a:bodyPr/>
            <a:lstStyle/>
            <a:p>
              <a:endParaRPr lang="en-GB"/>
            </a:p>
          </p:txBody>
        </p:sp>
        <p:sp>
          <p:nvSpPr>
            <p:cNvPr id="20036" name="Freeform 580"/>
            <p:cNvSpPr>
              <a:spLocks/>
            </p:cNvSpPr>
            <p:nvPr/>
          </p:nvSpPr>
          <p:spPr bwMode="auto">
            <a:xfrm>
              <a:off x="2918" y="2053"/>
              <a:ext cx="26" cy="20"/>
            </a:xfrm>
            <a:custGeom>
              <a:avLst/>
              <a:gdLst/>
              <a:ahLst/>
              <a:cxnLst>
                <a:cxn ang="0">
                  <a:pos x="114" y="0"/>
                </a:cxn>
                <a:cxn ang="0">
                  <a:pos x="97" y="3"/>
                </a:cxn>
                <a:cxn ang="0">
                  <a:pos x="76" y="11"/>
                </a:cxn>
                <a:cxn ang="0">
                  <a:pos x="59" y="22"/>
                </a:cxn>
                <a:cxn ang="0">
                  <a:pos x="28" y="45"/>
                </a:cxn>
                <a:cxn ang="0">
                  <a:pos x="6" y="80"/>
                </a:cxn>
                <a:cxn ang="0">
                  <a:pos x="0" y="99"/>
                </a:cxn>
                <a:cxn ang="0">
                  <a:pos x="8" y="95"/>
                </a:cxn>
                <a:cxn ang="0">
                  <a:pos x="19" y="92"/>
                </a:cxn>
                <a:cxn ang="0">
                  <a:pos x="84" y="62"/>
                </a:cxn>
                <a:cxn ang="0">
                  <a:pos x="97" y="61"/>
                </a:cxn>
                <a:cxn ang="0">
                  <a:pos x="112" y="56"/>
                </a:cxn>
                <a:cxn ang="0">
                  <a:pos x="120" y="44"/>
                </a:cxn>
                <a:cxn ang="0">
                  <a:pos x="126" y="28"/>
                </a:cxn>
                <a:cxn ang="0">
                  <a:pos x="124" y="16"/>
                </a:cxn>
                <a:cxn ang="0">
                  <a:pos x="114" y="0"/>
                </a:cxn>
              </a:cxnLst>
              <a:rect l="0" t="0" r="r" b="b"/>
              <a:pathLst>
                <a:path w="126" h="99">
                  <a:moveTo>
                    <a:pt x="114" y="0"/>
                  </a:moveTo>
                  <a:lnTo>
                    <a:pt x="97" y="3"/>
                  </a:lnTo>
                  <a:lnTo>
                    <a:pt x="76" y="11"/>
                  </a:lnTo>
                  <a:lnTo>
                    <a:pt x="59" y="22"/>
                  </a:lnTo>
                  <a:lnTo>
                    <a:pt x="28" y="45"/>
                  </a:lnTo>
                  <a:lnTo>
                    <a:pt x="6" y="80"/>
                  </a:lnTo>
                  <a:lnTo>
                    <a:pt x="0" y="99"/>
                  </a:lnTo>
                  <a:lnTo>
                    <a:pt x="8" y="95"/>
                  </a:lnTo>
                  <a:lnTo>
                    <a:pt x="19" y="92"/>
                  </a:lnTo>
                  <a:lnTo>
                    <a:pt x="84" y="62"/>
                  </a:lnTo>
                  <a:lnTo>
                    <a:pt x="97" y="61"/>
                  </a:lnTo>
                  <a:lnTo>
                    <a:pt x="112" y="56"/>
                  </a:lnTo>
                  <a:lnTo>
                    <a:pt x="120" y="44"/>
                  </a:lnTo>
                  <a:lnTo>
                    <a:pt x="126" y="28"/>
                  </a:lnTo>
                  <a:lnTo>
                    <a:pt x="124" y="16"/>
                  </a:lnTo>
                  <a:lnTo>
                    <a:pt x="114" y="0"/>
                  </a:lnTo>
                  <a:close/>
                </a:path>
              </a:pathLst>
            </a:custGeom>
            <a:solidFill>
              <a:srgbClr val="000000"/>
            </a:solidFill>
            <a:ln w="9525">
              <a:noFill/>
              <a:round/>
              <a:headEnd/>
              <a:tailEnd/>
            </a:ln>
          </p:spPr>
          <p:txBody>
            <a:bodyPr/>
            <a:lstStyle/>
            <a:p>
              <a:endParaRPr lang="en-GB"/>
            </a:p>
          </p:txBody>
        </p:sp>
        <p:sp>
          <p:nvSpPr>
            <p:cNvPr id="20037" name="Freeform 581"/>
            <p:cNvSpPr>
              <a:spLocks/>
            </p:cNvSpPr>
            <p:nvPr/>
          </p:nvSpPr>
          <p:spPr bwMode="auto">
            <a:xfrm>
              <a:off x="2912" y="2098"/>
              <a:ext cx="17" cy="29"/>
            </a:xfrm>
            <a:custGeom>
              <a:avLst/>
              <a:gdLst/>
              <a:ahLst/>
              <a:cxnLst>
                <a:cxn ang="0">
                  <a:pos x="11" y="3"/>
                </a:cxn>
                <a:cxn ang="0">
                  <a:pos x="0" y="0"/>
                </a:cxn>
                <a:cxn ang="0">
                  <a:pos x="11" y="110"/>
                </a:cxn>
                <a:cxn ang="0">
                  <a:pos x="19" y="144"/>
                </a:cxn>
                <a:cxn ang="0">
                  <a:pos x="42" y="121"/>
                </a:cxn>
                <a:cxn ang="0">
                  <a:pos x="59" y="92"/>
                </a:cxn>
                <a:cxn ang="0">
                  <a:pos x="85" y="34"/>
                </a:cxn>
                <a:cxn ang="0">
                  <a:pos x="42" y="11"/>
                </a:cxn>
                <a:cxn ang="0">
                  <a:pos x="34" y="9"/>
                </a:cxn>
                <a:cxn ang="0">
                  <a:pos x="23" y="3"/>
                </a:cxn>
                <a:cxn ang="0">
                  <a:pos x="11" y="3"/>
                </a:cxn>
              </a:cxnLst>
              <a:rect l="0" t="0" r="r" b="b"/>
              <a:pathLst>
                <a:path w="85" h="144">
                  <a:moveTo>
                    <a:pt x="11" y="3"/>
                  </a:moveTo>
                  <a:lnTo>
                    <a:pt x="0" y="0"/>
                  </a:lnTo>
                  <a:lnTo>
                    <a:pt x="11" y="110"/>
                  </a:lnTo>
                  <a:lnTo>
                    <a:pt x="19" y="144"/>
                  </a:lnTo>
                  <a:lnTo>
                    <a:pt x="42" y="121"/>
                  </a:lnTo>
                  <a:lnTo>
                    <a:pt x="59" y="92"/>
                  </a:lnTo>
                  <a:lnTo>
                    <a:pt x="85" y="34"/>
                  </a:lnTo>
                  <a:lnTo>
                    <a:pt x="42" y="11"/>
                  </a:lnTo>
                  <a:lnTo>
                    <a:pt x="34" y="9"/>
                  </a:lnTo>
                  <a:lnTo>
                    <a:pt x="23" y="3"/>
                  </a:lnTo>
                  <a:lnTo>
                    <a:pt x="11" y="3"/>
                  </a:lnTo>
                  <a:close/>
                </a:path>
              </a:pathLst>
            </a:custGeom>
            <a:solidFill>
              <a:srgbClr val="000000"/>
            </a:solidFill>
            <a:ln w="9525">
              <a:noFill/>
              <a:round/>
              <a:headEnd/>
              <a:tailEnd/>
            </a:ln>
          </p:spPr>
          <p:txBody>
            <a:bodyPr/>
            <a:lstStyle/>
            <a:p>
              <a:endParaRPr lang="en-GB"/>
            </a:p>
          </p:txBody>
        </p:sp>
        <p:sp>
          <p:nvSpPr>
            <p:cNvPr id="20038" name="Freeform 582"/>
            <p:cNvSpPr>
              <a:spLocks/>
            </p:cNvSpPr>
            <p:nvPr/>
          </p:nvSpPr>
          <p:spPr bwMode="auto">
            <a:xfrm>
              <a:off x="3098" y="1936"/>
              <a:ext cx="35" cy="155"/>
            </a:xfrm>
            <a:custGeom>
              <a:avLst/>
              <a:gdLst/>
              <a:ahLst/>
              <a:cxnLst>
                <a:cxn ang="0">
                  <a:pos x="70" y="49"/>
                </a:cxn>
                <a:cxn ang="0">
                  <a:pos x="59" y="0"/>
                </a:cxn>
                <a:cxn ang="0">
                  <a:pos x="66" y="51"/>
                </a:cxn>
                <a:cxn ang="0">
                  <a:pos x="81" y="103"/>
                </a:cxn>
                <a:cxn ang="0">
                  <a:pos x="88" y="156"/>
                </a:cxn>
                <a:cxn ang="0">
                  <a:pos x="83" y="207"/>
                </a:cxn>
                <a:cxn ang="0">
                  <a:pos x="11" y="486"/>
                </a:cxn>
                <a:cxn ang="0">
                  <a:pos x="0" y="561"/>
                </a:cxn>
                <a:cxn ang="0">
                  <a:pos x="0" y="632"/>
                </a:cxn>
                <a:cxn ang="0">
                  <a:pos x="26" y="777"/>
                </a:cxn>
                <a:cxn ang="0">
                  <a:pos x="29" y="725"/>
                </a:cxn>
                <a:cxn ang="0">
                  <a:pos x="47" y="626"/>
                </a:cxn>
                <a:cxn ang="0">
                  <a:pos x="77" y="526"/>
                </a:cxn>
                <a:cxn ang="0">
                  <a:pos x="172" y="336"/>
                </a:cxn>
                <a:cxn ang="0">
                  <a:pos x="176" y="286"/>
                </a:cxn>
                <a:cxn ang="0">
                  <a:pos x="167" y="239"/>
                </a:cxn>
                <a:cxn ang="0">
                  <a:pos x="147" y="190"/>
                </a:cxn>
                <a:cxn ang="0">
                  <a:pos x="70" y="49"/>
                </a:cxn>
              </a:cxnLst>
              <a:rect l="0" t="0" r="r" b="b"/>
              <a:pathLst>
                <a:path w="176" h="777">
                  <a:moveTo>
                    <a:pt x="70" y="49"/>
                  </a:moveTo>
                  <a:lnTo>
                    <a:pt x="59" y="0"/>
                  </a:lnTo>
                  <a:lnTo>
                    <a:pt x="66" y="51"/>
                  </a:lnTo>
                  <a:lnTo>
                    <a:pt x="81" y="103"/>
                  </a:lnTo>
                  <a:lnTo>
                    <a:pt x="88" y="156"/>
                  </a:lnTo>
                  <a:lnTo>
                    <a:pt x="83" y="207"/>
                  </a:lnTo>
                  <a:lnTo>
                    <a:pt x="11" y="486"/>
                  </a:lnTo>
                  <a:lnTo>
                    <a:pt x="0" y="561"/>
                  </a:lnTo>
                  <a:lnTo>
                    <a:pt x="0" y="632"/>
                  </a:lnTo>
                  <a:lnTo>
                    <a:pt x="26" y="777"/>
                  </a:lnTo>
                  <a:lnTo>
                    <a:pt x="29" y="725"/>
                  </a:lnTo>
                  <a:lnTo>
                    <a:pt x="47" y="626"/>
                  </a:lnTo>
                  <a:lnTo>
                    <a:pt x="77" y="526"/>
                  </a:lnTo>
                  <a:lnTo>
                    <a:pt x="172" y="336"/>
                  </a:lnTo>
                  <a:lnTo>
                    <a:pt x="176" y="286"/>
                  </a:lnTo>
                  <a:lnTo>
                    <a:pt x="167" y="239"/>
                  </a:lnTo>
                  <a:lnTo>
                    <a:pt x="147" y="190"/>
                  </a:lnTo>
                  <a:lnTo>
                    <a:pt x="70" y="49"/>
                  </a:lnTo>
                  <a:close/>
                </a:path>
              </a:pathLst>
            </a:custGeom>
            <a:solidFill>
              <a:srgbClr val="000000"/>
            </a:solidFill>
            <a:ln w="9525">
              <a:noFill/>
              <a:round/>
              <a:headEnd/>
              <a:tailEnd/>
            </a:ln>
          </p:spPr>
          <p:txBody>
            <a:bodyPr/>
            <a:lstStyle/>
            <a:p>
              <a:endParaRPr lang="en-GB"/>
            </a:p>
          </p:txBody>
        </p:sp>
        <p:sp>
          <p:nvSpPr>
            <p:cNvPr id="20039" name="Freeform 583"/>
            <p:cNvSpPr>
              <a:spLocks/>
            </p:cNvSpPr>
            <p:nvPr/>
          </p:nvSpPr>
          <p:spPr bwMode="auto">
            <a:xfrm>
              <a:off x="3191" y="1925"/>
              <a:ext cx="34" cy="121"/>
            </a:xfrm>
            <a:custGeom>
              <a:avLst/>
              <a:gdLst/>
              <a:ahLst/>
              <a:cxnLst>
                <a:cxn ang="0">
                  <a:pos x="167" y="141"/>
                </a:cxn>
                <a:cxn ang="0">
                  <a:pos x="161" y="89"/>
                </a:cxn>
                <a:cxn ang="0">
                  <a:pos x="142" y="40"/>
                </a:cxn>
                <a:cxn ang="0">
                  <a:pos x="108" y="0"/>
                </a:cxn>
                <a:cxn ang="0">
                  <a:pos x="83" y="152"/>
                </a:cxn>
                <a:cxn ang="0">
                  <a:pos x="12" y="374"/>
                </a:cxn>
                <a:cxn ang="0">
                  <a:pos x="0" y="451"/>
                </a:cxn>
                <a:cxn ang="0">
                  <a:pos x="1" y="530"/>
                </a:cxn>
                <a:cxn ang="0">
                  <a:pos x="23" y="608"/>
                </a:cxn>
                <a:cxn ang="0">
                  <a:pos x="43" y="509"/>
                </a:cxn>
                <a:cxn ang="0">
                  <a:pos x="77" y="417"/>
                </a:cxn>
                <a:cxn ang="0">
                  <a:pos x="102" y="547"/>
                </a:cxn>
                <a:cxn ang="0">
                  <a:pos x="118" y="586"/>
                </a:cxn>
                <a:cxn ang="0">
                  <a:pos x="136" y="515"/>
                </a:cxn>
                <a:cxn ang="0">
                  <a:pos x="124" y="290"/>
                </a:cxn>
                <a:cxn ang="0">
                  <a:pos x="130" y="265"/>
                </a:cxn>
                <a:cxn ang="0">
                  <a:pos x="156" y="218"/>
                </a:cxn>
                <a:cxn ang="0">
                  <a:pos x="164" y="194"/>
                </a:cxn>
                <a:cxn ang="0">
                  <a:pos x="167" y="141"/>
                </a:cxn>
              </a:cxnLst>
              <a:rect l="0" t="0" r="r" b="b"/>
              <a:pathLst>
                <a:path w="167" h="608">
                  <a:moveTo>
                    <a:pt x="167" y="141"/>
                  </a:moveTo>
                  <a:lnTo>
                    <a:pt x="161" y="89"/>
                  </a:lnTo>
                  <a:lnTo>
                    <a:pt x="142" y="40"/>
                  </a:lnTo>
                  <a:lnTo>
                    <a:pt x="108" y="0"/>
                  </a:lnTo>
                  <a:lnTo>
                    <a:pt x="83" y="152"/>
                  </a:lnTo>
                  <a:lnTo>
                    <a:pt x="12" y="374"/>
                  </a:lnTo>
                  <a:lnTo>
                    <a:pt x="0" y="451"/>
                  </a:lnTo>
                  <a:lnTo>
                    <a:pt x="1" y="530"/>
                  </a:lnTo>
                  <a:lnTo>
                    <a:pt x="23" y="608"/>
                  </a:lnTo>
                  <a:lnTo>
                    <a:pt x="43" y="509"/>
                  </a:lnTo>
                  <a:lnTo>
                    <a:pt x="77" y="417"/>
                  </a:lnTo>
                  <a:lnTo>
                    <a:pt x="102" y="547"/>
                  </a:lnTo>
                  <a:lnTo>
                    <a:pt x="118" y="586"/>
                  </a:lnTo>
                  <a:lnTo>
                    <a:pt x="136" y="515"/>
                  </a:lnTo>
                  <a:lnTo>
                    <a:pt x="124" y="290"/>
                  </a:lnTo>
                  <a:lnTo>
                    <a:pt x="130" y="265"/>
                  </a:lnTo>
                  <a:lnTo>
                    <a:pt x="156" y="218"/>
                  </a:lnTo>
                  <a:lnTo>
                    <a:pt x="164" y="194"/>
                  </a:lnTo>
                  <a:lnTo>
                    <a:pt x="167" y="141"/>
                  </a:lnTo>
                  <a:close/>
                </a:path>
              </a:pathLst>
            </a:custGeom>
            <a:solidFill>
              <a:srgbClr val="000000"/>
            </a:solidFill>
            <a:ln w="9525">
              <a:noFill/>
              <a:round/>
              <a:headEnd/>
              <a:tailEnd/>
            </a:ln>
          </p:spPr>
          <p:txBody>
            <a:bodyPr/>
            <a:lstStyle/>
            <a:p>
              <a:endParaRPr lang="en-GB"/>
            </a:p>
          </p:txBody>
        </p:sp>
        <p:sp>
          <p:nvSpPr>
            <p:cNvPr id="20040" name="Freeform 584"/>
            <p:cNvSpPr>
              <a:spLocks noEditPoints="1"/>
            </p:cNvSpPr>
            <p:nvPr/>
          </p:nvSpPr>
          <p:spPr bwMode="auto">
            <a:xfrm>
              <a:off x="2863" y="2125"/>
              <a:ext cx="190" cy="65"/>
            </a:xfrm>
            <a:custGeom>
              <a:avLst/>
              <a:gdLst/>
              <a:ahLst/>
              <a:cxnLst>
                <a:cxn ang="0">
                  <a:pos x="866" y="93"/>
                </a:cxn>
                <a:cxn ang="0">
                  <a:pos x="908" y="71"/>
                </a:cxn>
                <a:cxn ang="0">
                  <a:pos x="951" y="54"/>
                </a:cxn>
                <a:cxn ang="0">
                  <a:pos x="824" y="54"/>
                </a:cxn>
                <a:cxn ang="0">
                  <a:pos x="664" y="21"/>
                </a:cxn>
                <a:cxn ang="0">
                  <a:pos x="624" y="10"/>
                </a:cxn>
                <a:cxn ang="0">
                  <a:pos x="548" y="0"/>
                </a:cxn>
                <a:cxn ang="0">
                  <a:pos x="478" y="10"/>
                </a:cxn>
                <a:cxn ang="0">
                  <a:pos x="192" y="139"/>
                </a:cxn>
                <a:cxn ang="0">
                  <a:pos x="126" y="160"/>
                </a:cxn>
                <a:cxn ang="0">
                  <a:pos x="93" y="166"/>
                </a:cxn>
                <a:cxn ang="0">
                  <a:pos x="17" y="279"/>
                </a:cxn>
                <a:cxn ang="0">
                  <a:pos x="0" y="321"/>
                </a:cxn>
                <a:cxn ang="0">
                  <a:pos x="255" y="324"/>
                </a:cxn>
                <a:cxn ang="0">
                  <a:pos x="666" y="223"/>
                </a:cxn>
                <a:cxn ang="0">
                  <a:pos x="749" y="177"/>
                </a:cxn>
                <a:cxn ang="0">
                  <a:pos x="866" y="93"/>
                </a:cxn>
                <a:cxn ang="0">
                  <a:pos x="683" y="105"/>
                </a:cxn>
                <a:cxn ang="0">
                  <a:pos x="692" y="116"/>
                </a:cxn>
                <a:cxn ang="0">
                  <a:pos x="703" y="126"/>
                </a:cxn>
                <a:cxn ang="0">
                  <a:pos x="290" y="257"/>
                </a:cxn>
                <a:cxn ang="0">
                  <a:pos x="147" y="284"/>
                </a:cxn>
                <a:cxn ang="0">
                  <a:pos x="143" y="268"/>
                </a:cxn>
                <a:cxn ang="0">
                  <a:pos x="141" y="251"/>
                </a:cxn>
                <a:cxn ang="0">
                  <a:pos x="141" y="237"/>
                </a:cxn>
                <a:cxn ang="0">
                  <a:pos x="147" y="223"/>
                </a:cxn>
                <a:cxn ang="0">
                  <a:pos x="181" y="191"/>
                </a:cxn>
                <a:cxn ang="0">
                  <a:pos x="221" y="167"/>
                </a:cxn>
                <a:cxn ang="0">
                  <a:pos x="265" y="150"/>
                </a:cxn>
                <a:cxn ang="0">
                  <a:pos x="439" y="105"/>
                </a:cxn>
                <a:cxn ang="0">
                  <a:pos x="503" y="73"/>
                </a:cxn>
                <a:cxn ang="0">
                  <a:pos x="525" y="67"/>
                </a:cxn>
                <a:cxn ang="0">
                  <a:pos x="548" y="65"/>
                </a:cxn>
                <a:cxn ang="0">
                  <a:pos x="601" y="67"/>
                </a:cxn>
                <a:cxn ang="0">
                  <a:pos x="672" y="82"/>
                </a:cxn>
                <a:cxn ang="0">
                  <a:pos x="683" y="105"/>
                </a:cxn>
              </a:cxnLst>
              <a:rect l="0" t="0" r="r" b="b"/>
              <a:pathLst>
                <a:path w="951" h="324">
                  <a:moveTo>
                    <a:pt x="866" y="93"/>
                  </a:moveTo>
                  <a:lnTo>
                    <a:pt x="908" y="71"/>
                  </a:lnTo>
                  <a:lnTo>
                    <a:pt x="951" y="54"/>
                  </a:lnTo>
                  <a:lnTo>
                    <a:pt x="824" y="54"/>
                  </a:lnTo>
                  <a:lnTo>
                    <a:pt x="664" y="21"/>
                  </a:lnTo>
                  <a:lnTo>
                    <a:pt x="624" y="10"/>
                  </a:lnTo>
                  <a:lnTo>
                    <a:pt x="548" y="0"/>
                  </a:lnTo>
                  <a:lnTo>
                    <a:pt x="478" y="10"/>
                  </a:lnTo>
                  <a:lnTo>
                    <a:pt x="192" y="139"/>
                  </a:lnTo>
                  <a:lnTo>
                    <a:pt x="126" y="160"/>
                  </a:lnTo>
                  <a:lnTo>
                    <a:pt x="93" y="166"/>
                  </a:lnTo>
                  <a:lnTo>
                    <a:pt x="17" y="279"/>
                  </a:lnTo>
                  <a:lnTo>
                    <a:pt x="0" y="321"/>
                  </a:lnTo>
                  <a:lnTo>
                    <a:pt x="255" y="324"/>
                  </a:lnTo>
                  <a:lnTo>
                    <a:pt x="666" y="223"/>
                  </a:lnTo>
                  <a:lnTo>
                    <a:pt x="749" y="177"/>
                  </a:lnTo>
                  <a:lnTo>
                    <a:pt x="866" y="93"/>
                  </a:lnTo>
                  <a:close/>
                  <a:moveTo>
                    <a:pt x="683" y="105"/>
                  </a:moveTo>
                  <a:lnTo>
                    <a:pt x="692" y="116"/>
                  </a:lnTo>
                  <a:lnTo>
                    <a:pt x="703" y="126"/>
                  </a:lnTo>
                  <a:lnTo>
                    <a:pt x="290" y="257"/>
                  </a:lnTo>
                  <a:lnTo>
                    <a:pt x="147" y="284"/>
                  </a:lnTo>
                  <a:lnTo>
                    <a:pt x="143" y="268"/>
                  </a:lnTo>
                  <a:lnTo>
                    <a:pt x="141" y="251"/>
                  </a:lnTo>
                  <a:lnTo>
                    <a:pt x="141" y="237"/>
                  </a:lnTo>
                  <a:lnTo>
                    <a:pt x="147" y="223"/>
                  </a:lnTo>
                  <a:lnTo>
                    <a:pt x="181" y="191"/>
                  </a:lnTo>
                  <a:lnTo>
                    <a:pt x="221" y="167"/>
                  </a:lnTo>
                  <a:lnTo>
                    <a:pt x="265" y="150"/>
                  </a:lnTo>
                  <a:lnTo>
                    <a:pt x="439" y="105"/>
                  </a:lnTo>
                  <a:lnTo>
                    <a:pt x="503" y="73"/>
                  </a:lnTo>
                  <a:lnTo>
                    <a:pt x="525" y="67"/>
                  </a:lnTo>
                  <a:lnTo>
                    <a:pt x="548" y="65"/>
                  </a:lnTo>
                  <a:lnTo>
                    <a:pt x="601" y="67"/>
                  </a:lnTo>
                  <a:lnTo>
                    <a:pt x="672" y="82"/>
                  </a:lnTo>
                  <a:lnTo>
                    <a:pt x="683" y="105"/>
                  </a:lnTo>
                  <a:close/>
                </a:path>
              </a:pathLst>
            </a:custGeom>
            <a:solidFill>
              <a:srgbClr val="000000"/>
            </a:solidFill>
            <a:ln w="9525">
              <a:noFill/>
              <a:round/>
              <a:headEnd/>
              <a:tailEnd/>
            </a:ln>
          </p:spPr>
          <p:txBody>
            <a:bodyPr/>
            <a:lstStyle/>
            <a:p>
              <a:endParaRPr lang="en-GB"/>
            </a:p>
          </p:txBody>
        </p:sp>
        <p:sp>
          <p:nvSpPr>
            <p:cNvPr id="20041" name="Freeform 585"/>
            <p:cNvSpPr>
              <a:spLocks/>
            </p:cNvSpPr>
            <p:nvPr/>
          </p:nvSpPr>
          <p:spPr bwMode="auto">
            <a:xfrm>
              <a:off x="2891" y="2138"/>
              <a:ext cx="113" cy="44"/>
            </a:xfrm>
            <a:custGeom>
              <a:avLst/>
              <a:gdLst/>
              <a:ahLst/>
              <a:cxnLst>
                <a:cxn ang="0">
                  <a:pos x="551" y="51"/>
                </a:cxn>
                <a:cxn ang="0">
                  <a:pos x="542" y="40"/>
                </a:cxn>
                <a:cxn ang="0">
                  <a:pos x="531" y="17"/>
                </a:cxn>
                <a:cxn ang="0">
                  <a:pos x="460" y="2"/>
                </a:cxn>
                <a:cxn ang="0">
                  <a:pos x="407" y="0"/>
                </a:cxn>
                <a:cxn ang="0">
                  <a:pos x="384" y="2"/>
                </a:cxn>
                <a:cxn ang="0">
                  <a:pos x="362" y="8"/>
                </a:cxn>
                <a:cxn ang="0">
                  <a:pos x="298" y="40"/>
                </a:cxn>
                <a:cxn ang="0">
                  <a:pos x="124" y="85"/>
                </a:cxn>
                <a:cxn ang="0">
                  <a:pos x="80" y="102"/>
                </a:cxn>
                <a:cxn ang="0">
                  <a:pos x="40" y="126"/>
                </a:cxn>
                <a:cxn ang="0">
                  <a:pos x="6" y="158"/>
                </a:cxn>
                <a:cxn ang="0">
                  <a:pos x="0" y="172"/>
                </a:cxn>
                <a:cxn ang="0">
                  <a:pos x="0" y="186"/>
                </a:cxn>
                <a:cxn ang="0">
                  <a:pos x="2" y="203"/>
                </a:cxn>
                <a:cxn ang="0">
                  <a:pos x="6" y="219"/>
                </a:cxn>
                <a:cxn ang="0">
                  <a:pos x="149" y="192"/>
                </a:cxn>
                <a:cxn ang="0">
                  <a:pos x="562" y="61"/>
                </a:cxn>
                <a:cxn ang="0">
                  <a:pos x="551" y="51"/>
                </a:cxn>
              </a:cxnLst>
              <a:rect l="0" t="0" r="r" b="b"/>
              <a:pathLst>
                <a:path w="562" h="219">
                  <a:moveTo>
                    <a:pt x="551" y="51"/>
                  </a:moveTo>
                  <a:lnTo>
                    <a:pt x="542" y="40"/>
                  </a:lnTo>
                  <a:lnTo>
                    <a:pt x="531" y="17"/>
                  </a:lnTo>
                  <a:lnTo>
                    <a:pt x="460" y="2"/>
                  </a:lnTo>
                  <a:lnTo>
                    <a:pt x="407" y="0"/>
                  </a:lnTo>
                  <a:lnTo>
                    <a:pt x="384" y="2"/>
                  </a:lnTo>
                  <a:lnTo>
                    <a:pt x="362" y="8"/>
                  </a:lnTo>
                  <a:lnTo>
                    <a:pt x="298" y="40"/>
                  </a:lnTo>
                  <a:lnTo>
                    <a:pt x="124" y="85"/>
                  </a:lnTo>
                  <a:lnTo>
                    <a:pt x="80" y="102"/>
                  </a:lnTo>
                  <a:lnTo>
                    <a:pt x="40" y="126"/>
                  </a:lnTo>
                  <a:lnTo>
                    <a:pt x="6" y="158"/>
                  </a:lnTo>
                  <a:lnTo>
                    <a:pt x="0" y="172"/>
                  </a:lnTo>
                  <a:lnTo>
                    <a:pt x="0" y="186"/>
                  </a:lnTo>
                  <a:lnTo>
                    <a:pt x="2" y="203"/>
                  </a:lnTo>
                  <a:lnTo>
                    <a:pt x="6" y="219"/>
                  </a:lnTo>
                  <a:lnTo>
                    <a:pt x="149" y="192"/>
                  </a:lnTo>
                  <a:lnTo>
                    <a:pt x="562" y="61"/>
                  </a:lnTo>
                  <a:lnTo>
                    <a:pt x="551" y="51"/>
                  </a:lnTo>
                  <a:close/>
                </a:path>
              </a:pathLst>
            </a:custGeom>
            <a:solidFill>
              <a:srgbClr val="FFFFFF"/>
            </a:solidFill>
            <a:ln w="9525">
              <a:noFill/>
              <a:round/>
              <a:headEnd/>
              <a:tailEnd/>
            </a:ln>
          </p:spPr>
          <p:txBody>
            <a:bodyPr/>
            <a:lstStyle/>
            <a:p>
              <a:endParaRPr lang="en-GB"/>
            </a:p>
          </p:txBody>
        </p:sp>
        <p:sp>
          <p:nvSpPr>
            <p:cNvPr id="20042" name="Freeform 586"/>
            <p:cNvSpPr>
              <a:spLocks/>
            </p:cNvSpPr>
            <p:nvPr/>
          </p:nvSpPr>
          <p:spPr bwMode="auto">
            <a:xfrm>
              <a:off x="2900" y="2175"/>
              <a:ext cx="152" cy="69"/>
            </a:xfrm>
            <a:custGeom>
              <a:avLst/>
              <a:gdLst/>
              <a:ahLst/>
              <a:cxnLst>
                <a:cxn ang="0">
                  <a:pos x="756" y="0"/>
                </a:cxn>
                <a:cxn ang="0">
                  <a:pos x="716" y="39"/>
                </a:cxn>
                <a:cxn ang="0">
                  <a:pos x="674" y="67"/>
                </a:cxn>
                <a:cxn ang="0">
                  <a:pos x="534" y="121"/>
                </a:cxn>
                <a:cxn ang="0">
                  <a:pos x="337" y="151"/>
                </a:cxn>
                <a:cxn ang="0">
                  <a:pos x="284" y="152"/>
                </a:cxn>
                <a:cxn ang="0">
                  <a:pos x="138" y="177"/>
                </a:cxn>
                <a:cxn ang="0">
                  <a:pos x="42" y="208"/>
                </a:cxn>
                <a:cxn ang="0">
                  <a:pos x="0" y="230"/>
                </a:cxn>
                <a:cxn ang="0">
                  <a:pos x="12" y="256"/>
                </a:cxn>
                <a:cxn ang="0">
                  <a:pos x="56" y="292"/>
                </a:cxn>
                <a:cxn ang="0">
                  <a:pos x="152" y="331"/>
                </a:cxn>
                <a:cxn ang="0">
                  <a:pos x="208" y="343"/>
                </a:cxn>
                <a:cxn ang="0">
                  <a:pos x="265" y="346"/>
                </a:cxn>
                <a:cxn ang="0">
                  <a:pos x="320" y="343"/>
                </a:cxn>
                <a:cxn ang="0">
                  <a:pos x="428" y="323"/>
                </a:cxn>
                <a:cxn ang="0">
                  <a:pos x="534" y="275"/>
                </a:cxn>
                <a:cxn ang="0">
                  <a:pos x="584" y="239"/>
                </a:cxn>
                <a:cxn ang="0">
                  <a:pos x="674" y="152"/>
                </a:cxn>
                <a:cxn ang="0">
                  <a:pos x="736" y="56"/>
                </a:cxn>
                <a:cxn ang="0">
                  <a:pos x="756" y="0"/>
                </a:cxn>
              </a:cxnLst>
              <a:rect l="0" t="0" r="r" b="b"/>
              <a:pathLst>
                <a:path w="756" h="346">
                  <a:moveTo>
                    <a:pt x="756" y="0"/>
                  </a:moveTo>
                  <a:lnTo>
                    <a:pt x="716" y="39"/>
                  </a:lnTo>
                  <a:lnTo>
                    <a:pt x="674" y="67"/>
                  </a:lnTo>
                  <a:lnTo>
                    <a:pt x="534" y="121"/>
                  </a:lnTo>
                  <a:lnTo>
                    <a:pt x="337" y="151"/>
                  </a:lnTo>
                  <a:lnTo>
                    <a:pt x="284" y="152"/>
                  </a:lnTo>
                  <a:lnTo>
                    <a:pt x="138" y="177"/>
                  </a:lnTo>
                  <a:lnTo>
                    <a:pt x="42" y="208"/>
                  </a:lnTo>
                  <a:lnTo>
                    <a:pt x="0" y="230"/>
                  </a:lnTo>
                  <a:lnTo>
                    <a:pt x="12" y="256"/>
                  </a:lnTo>
                  <a:lnTo>
                    <a:pt x="56" y="292"/>
                  </a:lnTo>
                  <a:lnTo>
                    <a:pt x="152" y="331"/>
                  </a:lnTo>
                  <a:lnTo>
                    <a:pt x="208" y="343"/>
                  </a:lnTo>
                  <a:lnTo>
                    <a:pt x="265" y="346"/>
                  </a:lnTo>
                  <a:lnTo>
                    <a:pt x="320" y="343"/>
                  </a:lnTo>
                  <a:lnTo>
                    <a:pt x="428" y="323"/>
                  </a:lnTo>
                  <a:lnTo>
                    <a:pt x="534" y="275"/>
                  </a:lnTo>
                  <a:lnTo>
                    <a:pt x="584" y="239"/>
                  </a:lnTo>
                  <a:lnTo>
                    <a:pt x="674" y="152"/>
                  </a:lnTo>
                  <a:lnTo>
                    <a:pt x="736" y="56"/>
                  </a:lnTo>
                  <a:lnTo>
                    <a:pt x="756" y="0"/>
                  </a:lnTo>
                  <a:close/>
                </a:path>
              </a:pathLst>
            </a:custGeom>
            <a:solidFill>
              <a:srgbClr val="000000"/>
            </a:solidFill>
            <a:ln w="9525">
              <a:noFill/>
              <a:round/>
              <a:headEnd/>
              <a:tailEnd/>
            </a:ln>
          </p:spPr>
          <p:txBody>
            <a:bodyPr/>
            <a:lstStyle/>
            <a:p>
              <a:endParaRPr lang="en-GB"/>
            </a:p>
          </p:txBody>
        </p:sp>
        <p:sp>
          <p:nvSpPr>
            <p:cNvPr id="20043" name="Freeform 587"/>
            <p:cNvSpPr>
              <a:spLocks/>
            </p:cNvSpPr>
            <p:nvPr/>
          </p:nvSpPr>
          <p:spPr bwMode="auto">
            <a:xfrm>
              <a:off x="2769" y="1978"/>
              <a:ext cx="56" cy="23"/>
            </a:xfrm>
            <a:custGeom>
              <a:avLst/>
              <a:gdLst/>
              <a:ahLst/>
              <a:cxnLst>
                <a:cxn ang="0">
                  <a:pos x="28" y="85"/>
                </a:cxn>
                <a:cxn ang="0">
                  <a:pos x="0" y="112"/>
                </a:cxn>
                <a:cxn ang="0">
                  <a:pos x="39" y="112"/>
                </a:cxn>
                <a:cxn ang="0">
                  <a:pos x="121" y="104"/>
                </a:cxn>
                <a:cxn ang="0">
                  <a:pos x="197" y="78"/>
                </a:cxn>
                <a:cxn ang="0">
                  <a:pos x="230" y="56"/>
                </a:cxn>
                <a:cxn ang="0">
                  <a:pos x="256" y="31"/>
                </a:cxn>
                <a:cxn ang="0">
                  <a:pos x="279" y="0"/>
                </a:cxn>
                <a:cxn ang="0">
                  <a:pos x="95" y="48"/>
                </a:cxn>
                <a:cxn ang="0">
                  <a:pos x="28" y="85"/>
                </a:cxn>
              </a:cxnLst>
              <a:rect l="0" t="0" r="r" b="b"/>
              <a:pathLst>
                <a:path w="279" h="112">
                  <a:moveTo>
                    <a:pt x="28" y="85"/>
                  </a:moveTo>
                  <a:lnTo>
                    <a:pt x="0" y="112"/>
                  </a:lnTo>
                  <a:lnTo>
                    <a:pt x="39" y="112"/>
                  </a:lnTo>
                  <a:lnTo>
                    <a:pt x="121" y="104"/>
                  </a:lnTo>
                  <a:lnTo>
                    <a:pt x="197" y="78"/>
                  </a:lnTo>
                  <a:lnTo>
                    <a:pt x="230" y="56"/>
                  </a:lnTo>
                  <a:lnTo>
                    <a:pt x="256" y="31"/>
                  </a:lnTo>
                  <a:lnTo>
                    <a:pt x="279" y="0"/>
                  </a:lnTo>
                  <a:lnTo>
                    <a:pt x="95" y="48"/>
                  </a:lnTo>
                  <a:lnTo>
                    <a:pt x="28" y="85"/>
                  </a:lnTo>
                  <a:close/>
                </a:path>
              </a:pathLst>
            </a:custGeom>
            <a:solidFill>
              <a:srgbClr val="000000"/>
            </a:solidFill>
            <a:ln w="9525">
              <a:noFill/>
              <a:round/>
              <a:headEnd/>
              <a:tailEnd/>
            </a:ln>
          </p:spPr>
          <p:txBody>
            <a:bodyPr/>
            <a:lstStyle/>
            <a:p>
              <a:endParaRPr lang="en-GB"/>
            </a:p>
          </p:txBody>
        </p:sp>
        <p:sp>
          <p:nvSpPr>
            <p:cNvPr id="20044" name="Freeform 588"/>
            <p:cNvSpPr>
              <a:spLocks noEditPoints="1"/>
            </p:cNvSpPr>
            <p:nvPr/>
          </p:nvSpPr>
          <p:spPr bwMode="auto">
            <a:xfrm>
              <a:off x="2718" y="1926"/>
              <a:ext cx="155" cy="132"/>
            </a:xfrm>
            <a:custGeom>
              <a:avLst/>
              <a:gdLst/>
              <a:ahLst/>
              <a:cxnLst>
                <a:cxn ang="0">
                  <a:pos x="656" y="256"/>
                </a:cxn>
                <a:cxn ang="0">
                  <a:pos x="714" y="515"/>
                </a:cxn>
                <a:cxn ang="0">
                  <a:pos x="779" y="659"/>
                </a:cxn>
                <a:cxn ang="0">
                  <a:pos x="658" y="81"/>
                </a:cxn>
                <a:cxn ang="0">
                  <a:pos x="551" y="20"/>
                </a:cxn>
                <a:cxn ang="0">
                  <a:pos x="416" y="0"/>
                </a:cxn>
                <a:cxn ang="0">
                  <a:pos x="74" y="56"/>
                </a:cxn>
                <a:cxn ang="0">
                  <a:pos x="39" y="94"/>
                </a:cxn>
                <a:cxn ang="0">
                  <a:pos x="0" y="233"/>
                </a:cxn>
                <a:cxn ang="0">
                  <a:pos x="50" y="166"/>
                </a:cxn>
                <a:cxn ang="0">
                  <a:pos x="68" y="132"/>
                </a:cxn>
                <a:cxn ang="0">
                  <a:pos x="103" y="110"/>
                </a:cxn>
                <a:cxn ang="0">
                  <a:pos x="276" y="94"/>
                </a:cxn>
                <a:cxn ang="0">
                  <a:pos x="408" y="135"/>
                </a:cxn>
                <a:cxn ang="0">
                  <a:pos x="230" y="181"/>
                </a:cxn>
                <a:cxn ang="0">
                  <a:pos x="157" y="235"/>
                </a:cxn>
                <a:cxn ang="0">
                  <a:pos x="92" y="374"/>
                </a:cxn>
                <a:cxn ang="0">
                  <a:pos x="168" y="351"/>
                </a:cxn>
                <a:cxn ang="0">
                  <a:pos x="186" y="273"/>
                </a:cxn>
                <a:cxn ang="0">
                  <a:pos x="230" y="229"/>
                </a:cxn>
                <a:cxn ang="0">
                  <a:pos x="253" y="276"/>
                </a:cxn>
                <a:cxn ang="0">
                  <a:pos x="293" y="299"/>
                </a:cxn>
                <a:cxn ang="0">
                  <a:pos x="380" y="288"/>
                </a:cxn>
                <a:cxn ang="0">
                  <a:pos x="450" y="239"/>
                </a:cxn>
                <a:cxn ang="0">
                  <a:pos x="445" y="181"/>
                </a:cxn>
                <a:cxn ang="0">
                  <a:pos x="607" y="211"/>
                </a:cxn>
                <a:cxn ang="0">
                  <a:pos x="371" y="245"/>
                </a:cxn>
                <a:cxn ang="0">
                  <a:pos x="397" y="229"/>
                </a:cxn>
                <a:cxn ang="0">
                  <a:pos x="388" y="222"/>
                </a:cxn>
                <a:cxn ang="0">
                  <a:pos x="388" y="211"/>
                </a:cxn>
                <a:cxn ang="0">
                  <a:pos x="397" y="200"/>
                </a:cxn>
                <a:cxn ang="0">
                  <a:pos x="413" y="203"/>
                </a:cxn>
                <a:cxn ang="0">
                  <a:pos x="416" y="211"/>
                </a:cxn>
                <a:cxn ang="0">
                  <a:pos x="414" y="228"/>
                </a:cxn>
                <a:cxn ang="0">
                  <a:pos x="405" y="245"/>
                </a:cxn>
                <a:cxn ang="0">
                  <a:pos x="365" y="271"/>
                </a:cxn>
                <a:cxn ang="0">
                  <a:pos x="309" y="271"/>
                </a:cxn>
                <a:cxn ang="0">
                  <a:pos x="268" y="245"/>
                </a:cxn>
                <a:cxn ang="0">
                  <a:pos x="264" y="222"/>
                </a:cxn>
                <a:cxn ang="0">
                  <a:pos x="286" y="245"/>
                </a:cxn>
                <a:cxn ang="0">
                  <a:pos x="338" y="253"/>
                </a:cxn>
              </a:cxnLst>
              <a:rect l="0" t="0" r="r" b="b"/>
              <a:pathLst>
                <a:path w="779" h="659">
                  <a:moveTo>
                    <a:pt x="607" y="211"/>
                  </a:moveTo>
                  <a:lnTo>
                    <a:pt x="656" y="256"/>
                  </a:lnTo>
                  <a:lnTo>
                    <a:pt x="691" y="357"/>
                  </a:lnTo>
                  <a:lnTo>
                    <a:pt x="714" y="515"/>
                  </a:lnTo>
                  <a:lnTo>
                    <a:pt x="748" y="616"/>
                  </a:lnTo>
                  <a:lnTo>
                    <a:pt x="779" y="659"/>
                  </a:lnTo>
                  <a:lnTo>
                    <a:pt x="728" y="146"/>
                  </a:lnTo>
                  <a:lnTo>
                    <a:pt x="658" y="81"/>
                  </a:lnTo>
                  <a:lnTo>
                    <a:pt x="607" y="45"/>
                  </a:lnTo>
                  <a:lnTo>
                    <a:pt x="551" y="20"/>
                  </a:lnTo>
                  <a:lnTo>
                    <a:pt x="523" y="11"/>
                  </a:lnTo>
                  <a:lnTo>
                    <a:pt x="416" y="0"/>
                  </a:lnTo>
                  <a:lnTo>
                    <a:pt x="95" y="51"/>
                  </a:lnTo>
                  <a:lnTo>
                    <a:pt x="74" y="56"/>
                  </a:lnTo>
                  <a:lnTo>
                    <a:pt x="56" y="71"/>
                  </a:lnTo>
                  <a:lnTo>
                    <a:pt x="39" y="94"/>
                  </a:lnTo>
                  <a:lnTo>
                    <a:pt x="17" y="149"/>
                  </a:lnTo>
                  <a:lnTo>
                    <a:pt x="0" y="233"/>
                  </a:lnTo>
                  <a:lnTo>
                    <a:pt x="15" y="217"/>
                  </a:lnTo>
                  <a:lnTo>
                    <a:pt x="50" y="166"/>
                  </a:lnTo>
                  <a:lnTo>
                    <a:pt x="57" y="149"/>
                  </a:lnTo>
                  <a:lnTo>
                    <a:pt x="68" y="132"/>
                  </a:lnTo>
                  <a:lnTo>
                    <a:pt x="98" y="113"/>
                  </a:lnTo>
                  <a:lnTo>
                    <a:pt x="103" y="110"/>
                  </a:lnTo>
                  <a:lnTo>
                    <a:pt x="186" y="93"/>
                  </a:lnTo>
                  <a:lnTo>
                    <a:pt x="276" y="94"/>
                  </a:lnTo>
                  <a:lnTo>
                    <a:pt x="449" y="123"/>
                  </a:lnTo>
                  <a:lnTo>
                    <a:pt x="408" y="135"/>
                  </a:lnTo>
                  <a:lnTo>
                    <a:pt x="385" y="140"/>
                  </a:lnTo>
                  <a:lnTo>
                    <a:pt x="230" y="181"/>
                  </a:lnTo>
                  <a:lnTo>
                    <a:pt x="202" y="195"/>
                  </a:lnTo>
                  <a:lnTo>
                    <a:pt x="157" y="235"/>
                  </a:lnTo>
                  <a:lnTo>
                    <a:pt x="124" y="290"/>
                  </a:lnTo>
                  <a:lnTo>
                    <a:pt x="92" y="374"/>
                  </a:lnTo>
                  <a:lnTo>
                    <a:pt x="133" y="372"/>
                  </a:lnTo>
                  <a:lnTo>
                    <a:pt x="168" y="351"/>
                  </a:lnTo>
                  <a:lnTo>
                    <a:pt x="174" y="330"/>
                  </a:lnTo>
                  <a:lnTo>
                    <a:pt x="186" y="273"/>
                  </a:lnTo>
                  <a:lnTo>
                    <a:pt x="208" y="239"/>
                  </a:lnTo>
                  <a:lnTo>
                    <a:pt x="230" y="229"/>
                  </a:lnTo>
                  <a:lnTo>
                    <a:pt x="242" y="246"/>
                  </a:lnTo>
                  <a:lnTo>
                    <a:pt x="253" y="276"/>
                  </a:lnTo>
                  <a:lnTo>
                    <a:pt x="270" y="293"/>
                  </a:lnTo>
                  <a:lnTo>
                    <a:pt x="293" y="299"/>
                  </a:lnTo>
                  <a:lnTo>
                    <a:pt x="337" y="299"/>
                  </a:lnTo>
                  <a:lnTo>
                    <a:pt x="380" y="288"/>
                  </a:lnTo>
                  <a:lnTo>
                    <a:pt x="439" y="256"/>
                  </a:lnTo>
                  <a:lnTo>
                    <a:pt x="450" y="239"/>
                  </a:lnTo>
                  <a:lnTo>
                    <a:pt x="449" y="199"/>
                  </a:lnTo>
                  <a:lnTo>
                    <a:pt x="445" y="181"/>
                  </a:lnTo>
                  <a:lnTo>
                    <a:pt x="543" y="152"/>
                  </a:lnTo>
                  <a:lnTo>
                    <a:pt x="607" y="211"/>
                  </a:lnTo>
                  <a:close/>
                  <a:moveTo>
                    <a:pt x="338" y="253"/>
                  </a:moveTo>
                  <a:lnTo>
                    <a:pt x="371" y="245"/>
                  </a:lnTo>
                  <a:lnTo>
                    <a:pt x="394" y="233"/>
                  </a:lnTo>
                  <a:lnTo>
                    <a:pt x="397" y="229"/>
                  </a:lnTo>
                  <a:lnTo>
                    <a:pt x="391" y="228"/>
                  </a:lnTo>
                  <a:lnTo>
                    <a:pt x="388" y="222"/>
                  </a:lnTo>
                  <a:lnTo>
                    <a:pt x="386" y="216"/>
                  </a:lnTo>
                  <a:lnTo>
                    <a:pt x="388" y="211"/>
                  </a:lnTo>
                  <a:lnTo>
                    <a:pt x="391" y="205"/>
                  </a:lnTo>
                  <a:lnTo>
                    <a:pt x="397" y="200"/>
                  </a:lnTo>
                  <a:lnTo>
                    <a:pt x="408" y="200"/>
                  </a:lnTo>
                  <a:lnTo>
                    <a:pt x="413" y="203"/>
                  </a:lnTo>
                  <a:lnTo>
                    <a:pt x="414" y="205"/>
                  </a:lnTo>
                  <a:lnTo>
                    <a:pt x="416" y="211"/>
                  </a:lnTo>
                  <a:lnTo>
                    <a:pt x="416" y="222"/>
                  </a:lnTo>
                  <a:lnTo>
                    <a:pt x="414" y="228"/>
                  </a:lnTo>
                  <a:lnTo>
                    <a:pt x="411" y="229"/>
                  </a:lnTo>
                  <a:lnTo>
                    <a:pt x="405" y="245"/>
                  </a:lnTo>
                  <a:lnTo>
                    <a:pt x="391" y="259"/>
                  </a:lnTo>
                  <a:lnTo>
                    <a:pt x="365" y="271"/>
                  </a:lnTo>
                  <a:lnTo>
                    <a:pt x="337" y="273"/>
                  </a:lnTo>
                  <a:lnTo>
                    <a:pt x="309" y="271"/>
                  </a:lnTo>
                  <a:lnTo>
                    <a:pt x="286" y="259"/>
                  </a:lnTo>
                  <a:lnTo>
                    <a:pt x="268" y="245"/>
                  </a:lnTo>
                  <a:lnTo>
                    <a:pt x="262" y="228"/>
                  </a:lnTo>
                  <a:lnTo>
                    <a:pt x="264" y="222"/>
                  </a:lnTo>
                  <a:lnTo>
                    <a:pt x="268" y="229"/>
                  </a:lnTo>
                  <a:lnTo>
                    <a:pt x="286" y="245"/>
                  </a:lnTo>
                  <a:lnTo>
                    <a:pt x="309" y="250"/>
                  </a:lnTo>
                  <a:lnTo>
                    <a:pt x="338" y="253"/>
                  </a:lnTo>
                  <a:close/>
                </a:path>
              </a:pathLst>
            </a:custGeom>
            <a:solidFill>
              <a:srgbClr val="000000"/>
            </a:solidFill>
            <a:ln w="9525">
              <a:noFill/>
              <a:round/>
              <a:headEnd/>
              <a:tailEnd/>
            </a:ln>
          </p:spPr>
          <p:txBody>
            <a:bodyPr/>
            <a:lstStyle/>
            <a:p>
              <a:endParaRPr lang="en-GB"/>
            </a:p>
          </p:txBody>
        </p:sp>
        <p:sp>
          <p:nvSpPr>
            <p:cNvPr id="20045" name="Freeform 589"/>
            <p:cNvSpPr>
              <a:spLocks/>
            </p:cNvSpPr>
            <p:nvPr/>
          </p:nvSpPr>
          <p:spPr bwMode="auto">
            <a:xfrm>
              <a:off x="2770" y="1970"/>
              <a:ext cx="30" cy="10"/>
            </a:xfrm>
            <a:custGeom>
              <a:avLst/>
              <a:gdLst/>
              <a:ahLst/>
              <a:cxnLst>
                <a:cxn ang="0">
                  <a:pos x="109" y="23"/>
                </a:cxn>
                <a:cxn ang="0">
                  <a:pos x="76" y="31"/>
                </a:cxn>
                <a:cxn ang="0">
                  <a:pos x="47" y="28"/>
                </a:cxn>
                <a:cxn ang="0">
                  <a:pos x="24" y="23"/>
                </a:cxn>
                <a:cxn ang="0">
                  <a:pos x="6" y="7"/>
                </a:cxn>
                <a:cxn ang="0">
                  <a:pos x="2" y="0"/>
                </a:cxn>
                <a:cxn ang="0">
                  <a:pos x="0" y="6"/>
                </a:cxn>
                <a:cxn ang="0">
                  <a:pos x="6" y="23"/>
                </a:cxn>
                <a:cxn ang="0">
                  <a:pos x="24" y="37"/>
                </a:cxn>
                <a:cxn ang="0">
                  <a:pos x="47" y="49"/>
                </a:cxn>
                <a:cxn ang="0">
                  <a:pos x="75" y="51"/>
                </a:cxn>
                <a:cxn ang="0">
                  <a:pos x="103" y="49"/>
                </a:cxn>
                <a:cxn ang="0">
                  <a:pos x="129" y="37"/>
                </a:cxn>
                <a:cxn ang="0">
                  <a:pos x="143" y="23"/>
                </a:cxn>
                <a:cxn ang="0">
                  <a:pos x="149" y="7"/>
                </a:cxn>
                <a:cxn ang="0">
                  <a:pos x="135" y="7"/>
                </a:cxn>
                <a:cxn ang="0">
                  <a:pos x="132" y="11"/>
                </a:cxn>
                <a:cxn ang="0">
                  <a:pos x="109" y="23"/>
                </a:cxn>
              </a:cxnLst>
              <a:rect l="0" t="0" r="r" b="b"/>
              <a:pathLst>
                <a:path w="149" h="51">
                  <a:moveTo>
                    <a:pt x="109" y="23"/>
                  </a:moveTo>
                  <a:lnTo>
                    <a:pt x="76" y="31"/>
                  </a:lnTo>
                  <a:lnTo>
                    <a:pt x="47" y="28"/>
                  </a:lnTo>
                  <a:lnTo>
                    <a:pt x="24" y="23"/>
                  </a:lnTo>
                  <a:lnTo>
                    <a:pt x="6" y="7"/>
                  </a:lnTo>
                  <a:lnTo>
                    <a:pt x="2" y="0"/>
                  </a:lnTo>
                  <a:lnTo>
                    <a:pt x="0" y="6"/>
                  </a:lnTo>
                  <a:lnTo>
                    <a:pt x="6" y="23"/>
                  </a:lnTo>
                  <a:lnTo>
                    <a:pt x="24" y="37"/>
                  </a:lnTo>
                  <a:lnTo>
                    <a:pt x="47" y="49"/>
                  </a:lnTo>
                  <a:lnTo>
                    <a:pt x="75" y="51"/>
                  </a:lnTo>
                  <a:lnTo>
                    <a:pt x="103" y="49"/>
                  </a:lnTo>
                  <a:lnTo>
                    <a:pt x="129" y="37"/>
                  </a:lnTo>
                  <a:lnTo>
                    <a:pt x="143" y="23"/>
                  </a:lnTo>
                  <a:lnTo>
                    <a:pt x="149" y="7"/>
                  </a:lnTo>
                  <a:lnTo>
                    <a:pt x="135" y="7"/>
                  </a:lnTo>
                  <a:lnTo>
                    <a:pt x="132" y="11"/>
                  </a:lnTo>
                  <a:lnTo>
                    <a:pt x="109" y="23"/>
                  </a:lnTo>
                  <a:close/>
                </a:path>
              </a:pathLst>
            </a:custGeom>
            <a:solidFill>
              <a:srgbClr val="00FF7F"/>
            </a:solidFill>
            <a:ln w="9525">
              <a:noFill/>
              <a:round/>
              <a:headEnd/>
              <a:tailEnd/>
            </a:ln>
          </p:spPr>
          <p:txBody>
            <a:bodyPr/>
            <a:lstStyle/>
            <a:p>
              <a:endParaRPr lang="en-GB"/>
            </a:p>
          </p:txBody>
        </p:sp>
        <p:sp>
          <p:nvSpPr>
            <p:cNvPr id="20046" name="Freeform 590"/>
            <p:cNvSpPr>
              <a:spLocks/>
            </p:cNvSpPr>
            <p:nvPr/>
          </p:nvSpPr>
          <p:spPr bwMode="auto">
            <a:xfrm>
              <a:off x="2795" y="1966"/>
              <a:ext cx="6" cy="6"/>
            </a:xfrm>
            <a:custGeom>
              <a:avLst/>
              <a:gdLst/>
              <a:ahLst/>
              <a:cxnLst>
                <a:cxn ang="0">
                  <a:pos x="0" y="16"/>
                </a:cxn>
                <a:cxn ang="0">
                  <a:pos x="2" y="22"/>
                </a:cxn>
                <a:cxn ang="0">
                  <a:pos x="5" y="28"/>
                </a:cxn>
                <a:cxn ang="0">
                  <a:pos x="11" y="29"/>
                </a:cxn>
                <a:cxn ang="0">
                  <a:pos x="25" y="29"/>
                </a:cxn>
                <a:cxn ang="0">
                  <a:pos x="28" y="28"/>
                </a:cxn>
                <a:cxn ang="0">
                  <a:pos x="30" y="22"/>
                </a:cxn>
                <a:cxn ang="0">
                  <a:pos x="30" y="11"/>
                </a:cxn>
                <a:cxn ang="0">
                  <a:pos x="28" y="5"/>
                </a:cxn>
                <a:cxn ang="0">
                  <a:pos x="27" y="3"/>
                </a:cxn>
                <a:cxn ang="0">
                  <a:pos x="22" y="0"/>
                </a:cxn>
                <a:cxn ang="0">
                  <a:pos x="11" y="0"/>
                </a:cxn>
                <a:cxn ang="0">
                  <a:pos x="5" y="5"/>
                </a:cxn>
                <a:cxn ang="0">
                  <a:pos x="2" y="11"/>
                </a:cxn>
                <a:cxn ang="0">
                  <a:pos x="0" y="16"/>
                </a:cxn>
              </a:cxnLst>
              <a:rect l="0" t="0" r="r" b="b"/>
              <a:pathLst>
                <a:path w="30" h="29">
                  <a:moveTo>
                    <a:pt x="0" y="16"/>
                  </a:moveTo>
                  <a:lnTo>
                    <a:pt x="2" y="22"/>
                  </a:lnTo>
                  <a:lnTo>
                    <a:pt x="5" y="28"/>
                  </a:lnTo>
                  <a:lnTo>
                    <a:pt x="11" y="29"/>
                  </a:lnTo>
                  <a:lnTo>
                    <a:pt x="25" y="29"/>
                  </a:lnTo>
                  <a:lnTo>
                    <a:pt x="28" y="28"/>
                  </a:lnTo>
                  <a:lnTo>
                    <a:pt x="30" y="22"/>
                  </a:lnTo>
                  <a:lnTo>
                    <a:pt x="30" y="11"/>
                  </a:lnTo>
                  <a:lnTo>
                    <a:pt x="28" y="5"/>
                  </a:lnTo>
                  <a:lnTo>
                    <a:pt x="27" y="3"/>
                  </a:lnTo>
                  <a:lnTo>
                    <a:pt x="22" y="0"/>
                  </a:lnTo>
                  <a:lnTo>
                    <a:pt x="11" y="0"/>
                  </a:lnTo>
                  <a:lnTo>
                    <a:pt x="5" y="5"/>
                  </a:lnTo>
                  <a:lnTo>
                    <a:pt x="2" y="11"/>
                  </a:lnTo>
                  <a:lnTo>
                    <a:pt x="0" y="16"/>
                  </a:lnTo>
                  <a:close/>
                </a:path>
              </a:pathLst>
            </a:custGeom>
            <a:solidFill>
              <a:srgbClr val="FFFFFF"/>
            </a:solidFill>
            <a:ln w="9525">
              <a:noFill/>
              <a:round/>
              <a:headEnd/>
              <a:tailEnd/>
            </a:ln>
          </p:spPr>
          <p:txBody>
            <a:bodyPr/>
            <a:lstStyle/>
            <a:p>
              <a:endParaRPr lang="en-GB"/>
            </a:p>
          </p:txBody>
        </p:sp>
        <p:sp>
          <p:nvSpPr>
            <p:cNvPr id="20047" name="Freeform 591"/>
            <p:cNvSpPr>
              <a:spLocks/>
            </p:cNvSpPr>
            <p:nvPr/>
          </p:nvSpPr>
          <p:spPr bwMode="auto">
            <a:xfrm>
              <a:off x="2693" y="1758"/>
              <a:ext cx="281" cy="606"/>
            </a:xfrm>
            <a:custGeom>
              <a:avLst/>
              <a:gdLst/>
              <a:ahLst/>
              <a:cxnLst>
                <a:cxn ang="0">
                  <a:pos x="754" y="2408"/>
                </a:cxn>
                <a:cxn ang="0">
                  <a:pos x="650" y="2118"/>
                </a:cxn>
                <a:cxn ang="0">
                  <a:pos x="610" y="2084"/>
                </a:cxn>
                <a:cxn ang="0">
                  <a:pos x="233" y="1346"/>
                </a:cxn>
                <a:cxn ang="0">
                  <a:pos x="213" y="1213"/>
                </a:cxn>
                <a:cxn ang="0">
                  <a:pos x="219" y="952"/>
                </a:cxn>
                <a:cxn ang="0">
                  <a:pos x="178" y="988"/>
                </a:cxn>
                <a:cxn ang="0">
                  <a:pos x="136" y="1056"/>
                </a:cxn>
                <a:cxn ang="0">
                  <a:pos x="138" y="988"/>
                </a:cxn>
                <a:cxn ang="0">
                  <a:pos x="177" y="910"/>
                </a:cxn>
                <a:cxn ang="0">
                  <a:pos x="216" y="890"/>
                </a:cxn>
                <a:cxn ang="0">
                  <a:pos x="245" y="334"/>
                </a:cxn>
                <a:cxn ang="0">
                  <a:pos x="213" y="61"/>
                </a:cxn>
                <a:cxn ang="0">
                  <a:pos x="207" y="22"/>
                </a:cxn>
                <a:cxn ang="0">
                  <a:pos x="188" y="17"/>
                </a:cxn>
                <a:cxn ang="0">
                  <a:pos x="165" y="11"/>
                </a:cxn>
                <a:cxn ang="0">
                  <a:pos x="144" y="5"/>
                </a:cxn>
                <a:cxn ang="0">
                  <a:pos x="133" y="4"/>
                </a:cxn>
                <a:cxn ang="0">
                  <a:pos x="130" y="210"/>
                </a:cxn>
                <a:cxn ang="0">
                  <a:pos x="32" y="375"/>
                </a:cxn>
                <a:cxn ang="0">
                  <a:pos x="0" y="534"/>
                </a:cxn>
                <a:cxn ang="0">
                  <a:pos x="53" y="691"/>
                </a:cxn>
                <a:cxn ang="0">
                  <a:pos x="47" y="971"/>
                </a:cxn>
                <a:cxn ang="0">
                  <a:pos x="70" y="1074"/>
                </a:cxn>
                <a:cxn ang="0">
                  <a:pos x="306" y="1772"/>
                </a:cxn>
                <a:cxn ang="0">
                  <a:pos x="289" y="1787"/>
                </a:cxn>
                <a:cxn ang="0">
                  <a:pos x="155" y="1604"/>
                </a:cxn>
                <a:cxn ang="0">
                  <a:pos x="127" y="1705"/>
                </a:cxn>
                <a:cxn ang="0">
                  <a:pos x="239" y="1861"/>
                </a:cxn>
                <a:cxn ang="0">
                  <a:pos x="329" y="2034"/>
                </a:cxn>
                <a:cxn ang="0">
                  <a:pos x="435" y="2146"/>
                </a:cxn>
                <a:cxn ang="0">
                  <a:pos x="418" y="2001"/>
                </a:cxn>
                <a:cxn ang="0">
                  <a:pos x="813" y="2631"/>
                </a:cxn>
                <a:cxn ang="0">
                  <a:pos x="1307" y="3030"/>
                </a:cxn>
                <a:cxn ang="0">
                  <a:pos x="1355" y="3023"/>
                </a:cxn>
                <a:cxn ang="0">
                  <a:pos x="1403" y="3001"/>
                </a:cxn>
                <a:cxn ang="0">
                  <a:pos x="1205" y="2766"/>
                </a:cxn>
                <a:cxn ang="0">
                  <a:pos x="846" y="2593"/>
                </a:cxn>
                <a:cxn ang="0">
                  <a:pos x="799" y="2560"/>
                </a:cxn>
              </a:cxnLst>
              <a:rect l="0" t="0" r="r" b="b"/>
              <a:pathLst>
                <a:path w="1403" h="3030">
                  <a:moveTo>
                    <a:pt x="785" y="2542"/>
                  </a:moveTo>
                  <a:lnTo>
                    <a:pt x="754" y="2408"/>
                  </a:lnTo>
                  <a:lnTo>
                    <a:pt x="671" y="2163"/>
                  </a:lnTo>
                  <a:lnTo>
                    <a:pt x="650" y="2118"/>
                  </a:lnTo>
                  <a:lnTo>
                    <a:pt x="644" y="2108"/>
                  </a:lnTo>
                  <a:lnTo>
                    <a:pt x="610" y="2084"/>
                  </a:lnTo>
                  <a:lnTo>
                    <a:pt x="524" y="1893"/>
                  </a:lnTo>
                  <a:lnTo>
                    <a:pt x="233" y="1346"/>
                  </a:lnTo>
                  <a:lnTo>
                    <a:pt x="219" y="1279"/>
                  </a:lnTo>
                  <a:lnTo>
                    <a:pt x="213" y="1213"/>
                  </a:lnTo>
                  <a:lnTo>
                    <a:pt x="222" y="1034"/>
                  </a:lnTo>
                  <a:lnTo>
                    <a:pt x="219" y="952"/>
                  </a:lnTo>
                  <a:lnTo>
                    <a:pt x="189" y="971"/>
                  </a:lnTo>
                  <a:lnTo>
                    <a:pt x="178" y="988"/>
                  </a:lnTo>
                  <a:lnTo>
                    <a:pt x="171" y="1005"/>
                  </a:lnTo>
                  <a:lnTo>
                    <a:pt x="136" y="1056"/>
                  </a:lnTo>
                  <a:lnTo>
                    <a:pt x="121" y="1072"/>
                  </a:lnTo>
                  <a:lnTo>
                    <a:pt x="138" y="988"/>
                  </a:lnTo>
                  <a:lnTo>
                    <a:pt x="160" y="933"/>
                  </a:lnTo>
                  <a:lnTo>
                    <a:pt x="177" y="910"/>
                  </a:lnTo>
                  <a:lnTo>
                    <a:pt x="195" y="895"/>
                  </a:lnTo>
                  <a:lnTo>
                    <a:pt x="216" y="890"/>
                  </a:lnTo>
                  <a:lnTo>
                    <a:pt x="205" y="674"/>
                  </a:lnTo>
                  <a:lnTo>
                    <a:pt x="245" y="334"/>
                  </a:lnTo>
                  <a:lnTo>
                    <a:pt x="233" y="139"/>
                  </a:lnTo>
                  <a:lnTo>
                    <a:pt x="213" y="61"/>
                  </a:lnTo>
                  <a:lnTo>
                    <a:pt x="209" y="27"/>
                  </a:lnTo>
                  <a:lnTo>
                    <a:pt x="207" y="22"/>
                  </a:lnTo>
                  <a:lnTo>
                    <a:pt x="195" y="21"/>
                  </a:lnTo>
                  <a:lnTo>
                    <a:pt x="188" y="17"/>
                  </a:lnTo>
                  <a:lnTo>
                    <a:pt x="177" y="15"/>
                  </a:lnTo>
                  <a:lnTo>
                    <a:pt x="165" y="11"/>
                  </a:lnTo>
                  <a:lnTo>
                    <a:pt x="154" y="10"/>
                  </a:lnTo>
                  <a:lnTo>
                    <a:pt x="144" y="5"/>
                  </a:lnTo>
                  <a:lnTo>
                    <a:pt x="135" y="4"/>
                  </a:lnTo>
                  <a:lnTo>
                    <a:pt x="133" y="4"/>
                  </a:lnTo>
                  <a:lnTo>
                    <a:pt x="121" y="0"/>
                  </a:lnTo>
                  <a:lnTo>
                    <a:pt x="130" y="210"/>
                  </a:lnTo>
                  <a:lnTo>
                    <a:pt x="101" y="228"/>
                  </a:lnTo>
                  <a:lnTo>
                    <a:pt x="32" y="375"/>
                  </a:lnTo>
                  <a:lnTo>
                    <a:pt x="3" y="480"/>
                  </a:lnTo>
                  <a:lnTo>
                    <a:pt x="0" y="534"/>
                  </a:lnTo>
                  <a:lnTo>
                    <a:pt x="9" y="587"/>
                  </a:lnTo>
                  <a:lnTo>
                    <a:pt x="53" y="691"/>
                  </a:lnTo>
                  <a:lnTo>
                    <a:pt x="59" y="747"/>
                  </a:lnTo>
                  <a:lnTo>
                    <a:pt x="47" y="971"/>
                  </a:lnTo>
                  <a:lnTo>
                    <a:pt x="53" y="1022"/>
                  </a:lnTo>
                  <a:lnTo>
                    <a:pt x="70" y="1074"/>
                  </a:lnTo>
                  <a:lnTo>
                    <a:pt x="161" y="1281"/>
                  </a:lnTo>
                  <a:lnTo>
                    <a:pt x="306" y="1772"/>
                  </a:lnTo>
                  <a:lnTo>
                    <a:pt x="313" y="1812"/>
                  </a:lnTo>
                  <a:lnTo>
                    <a:pt x="289" y="1787"/>
                  </a:lnTo>
                  <a:lnTo>
                    <a:pt x="205" y="1660"/>
                  </a:lnTo>
                  <a:lnTo>
                    <a:pt x="155" y="1604"/>
                  </a:lnTo>
                  <a:lnTo>
                    <a:pt x="121" y="1582"/>
                  </a:lnTo>
                  <a:lnTo>
                    <a:pt x="127" y="1705"/>
                  </a:lnTo>
                  <a:lnTo>
                    <a:pt x="144" y="1743"/>
                  </a:lnTo>
                  <a:lnTo>
                    <a:pt x="239" y="1861"/>
                  </a:lnTo>
                  <a:lnTo>
                    <a:pt x="290" y="1944"/>
                  </a:lnTo>
                  <a:lnTo>
                    <a:pt x="329" y="2034"/>
                  </a:lnTo>
                  <a:lnTo>
                    <a:pt x="340" y="2084"/>
                  </a:lnTo>
                  <a:lnTo>
                    <a:pt x="435" y="2146"/>
                  </a:lnTo>
                  <a:lnTo>
                    <a:pt x="300" y="1851"/>
                  </a:lnTo>
                  <a:lnTo>
                    <a:pt x="418" y="2001"/>
                  </a:lnTo>
                  <a:lnTo>
                    <a:pt x="638" y="2420"/>
                  </a:lnTo>
                  <a:lnTo>
                    <a:pt x="813" y="2631"/>
                  </a:lnTo>
                  <a:lnTo>
                    <a:pt x="1279" y="3018"/>
                  </a:lnTo>
                  <a:lnTo>
                    <a:pt x="1307" y="3030"/>
                  </a:lnTo>
                  <a:lnTo>
                    <a:pt x="1340" y="3029"/>
                  </a:lnTo>
                  <a:lnTo>
                    <a:pt x="1355" y="3023"/>
                  </a:lnTo>
                  <a:lnTo>
                    <a:pt x="1372" y="3013"/>
                  </a:lnTo>
                  <a:lnTo>
                    <a:pt x="1403" y="3001"/>
                  </a:lnTo>
                  <a:lnTo>
                    <a:pt x="1254" y="2812"/>
                  </a:lnTo>
                  <a:lnTo>
                    <a:pt x="1205" y="2766"/>
                  </a:lnTo>
                  <a:lnTo>
                    <a:pt x="1093" y="2690"/>
                  </a:lnTo>
                  <a:lnTo>
                    <a:pt x="846" y="2593"/>
                  </a:lnTo>
                  <a:lnTo>
                    <a:pt x="823" y="2582"/>
                  </a:lnTo>
                  <a:lnTo>
                    <a:pt x="799" y="2560"/>
                  </a:lnTo>
                  <a:lnTo>
                    <a:pt x="785" y="2542"/>
                  </a:lnTo>
                  <a:close/>
                </a:path>
              </a:pathLst>
            </a:custGeom>
            <a:solidFill>
              <a:srgbClr val="DDB2AA"/>
            </a:solidFill>
            <a:ln w="9525">
              <a:noFill/>
              <a:round/>
              <a:headEnd/>
              <a:tailEnd/>
            </a:ln>
          </p:spPr>
          <p:txBody>
            <a:bodyPr/>
            <a:lstStyle/>
            <a:p>
              <a:endParaRPr lang="en-GB"/>
            </a:p>
          </p:txBody>
        </p:sp>
        <p:sp>
          <p:nvSpPr>
            <p:cNvPr id="20048" name="Freeform 592"/>
            <p:cNvSpPr>
              <a:spLocks/>
            </p:cNvSpPr>
            <p:nvPr/>
          </p:nvSpPr>
          <p:spPr bwMode="auto">
            <a:xfrm>
              <a:off x="2718" y="1758"/>
              <a:ext cx="2" cy="1"/>
            </a:xfrm>
            <a:custGeom>
              <a:avLst/>
              <a:gdLst/>
              <a:ahLst/>
              <a:cxnLst>
                <a:cxn ang="0">
                  <a:pos x="12" y="4"/>
                </a:cxn>
                <a:cxn ang="0">
                  <a:pos x="14" y="4"/>
                </a:cxn>
                <a:cxn ang="0">
                  <a:pos x="0" y="0"/>
                </a:cxn>
                <a:cxn ang="0">
                  <a:pos x="12" y="4"/>
                </a:cxn>
              </a:cxnLst>
              <a:rect l="0" t="0" r="r" b="b"/>
              <a:pathLst>
                <a:path w="14" h="4">
                  <a:moveTo>
                    <a:pt x="12" y="4"/>
                  </a:moveTo>
                  <a:lnTo>
                    <a:pt x="14" y="4"/>
                  </a:lnTo>
                  <a:lnTo>
                    <a:pt x="0" y="0"/>
                  </a:lnTo>
                  <a:lnTo>
                    <a:pt x="12" y="4"/>
                  </a:lnTo>
                  <a:close/>
                </a:path>
              </a:pathLst>
            </a:custGeom>
            <a:solidFill>
              <a:srgbClr val="CC8C7F"/>
            </a:solidFill>
            <a:ln w="9525">
              <a:noFill/>
              <a:round/>
              <a:headEnd/>
              <a:tailEnd/>
            </a:ln>
          </p:spPr>
          <p:txBody>
            <a:bodyPr/>
            <a:lstStyle/>
            <a:p>
              <a:endParaRPr lang="en-GB"/>
            </a:p>
          </p:txBody>
        </p:sp>
        <p:sp>
          <p:nvSpPr>
            <p:cNvPr id="20049" name="Freeform 593"/>
            <p:cNvSpPr>
              <a:spLocks/>
            </p:cNvSpPr>
            <p:nvPr/>
          </p:nvSpPr>
          <p:spPr bwMode="auto">
            <a:xfrm>
              <a:off x="2736" y="1944"/>
              <a:ext cx="71" cy="57"/>
            </a:xfrm>
            <a:custGeom>
              <a:avLst/>
              <a:gdLst/>
              <a:ahLst/>
              <a:cxnLst>
                <a:cxn ang="0">
                  <a:pos x="316" y="42"/>
                </a:cxn>
                <a:cxn ang="0">
                  <a:pos x="357" y="30"/>
                </a:cxn>
                <a:cxn ang="0">
                  <a:pos x="184" y="1"/>
                </a:cxn>
                <a:cxn ang="0">
                  <a:pos x="94" y="0"/>
                </a:cxn>
                <a:cxn ang="0">
                  <a:pos x="11" y="17"/>
                </a:cxn>
                <a:cxn ang="0">
                  <a:pos x="6" y="20"/>
                </a:cxn>
                <a:cxn ang="0">
                  <a:pos x="9" y="102"/>
                </a:cxn>
                <a:cxn ang="0">
                  <a:pos x="0" y="281"/>
                </a:cxn>
                <a:cxn ang="0">
                  <a:pos x="32" y="197"/>
                </a:cxn>
                <a:cxn ang="0">
                  <a:pos x="65" y="142"/>
                </a:cxn>
                <a:cxn ang="0">
                  <a:pos x="110" y="102"/>
                </a:cxn>
                <a:cxn ang="0">
                  <a:pos x="138" y="88"/>
                </a:cxn>
                <a:cxn ang="0">
                  <a:pos x="293" y="47"/>
                </a:cxn>
                <a:cxn ang="0">
                  <a:pos x="307" y="42"/>
                </a:cxn>
                <a:cxn ang="0">
                  <a:pos x="316" y="42"/>
                </a:cxn>
              </a:cxnLst>
              <a:rect l="0" t="0" r="r" b="b"/>
              <a:pathLst>
                <a:path w="357" h="281">
                  <a:moveTo>
                    <a:pt x="316" y="42"/>
                  </a:moveTo>
                  <a:lnTo>
                    <a:pt x="357" y="30"/>
                  </a:lnTo>
                  <a:lnTo>
                    <a:pt x="184" y="1"/>
                  </a:lnTo>
                  <a:lnTo>
                    <a:pt x="94" y="0"/>
                  </a:lnTo>
                  <a:lnTo>
                    <a:pt x="11" y="17"/>
                  </a:lnTo>
                  <a:lnTo>
                    <a:pt x="6" y="20"/>
                  </a:lnTo>
                  <a:lnTo>
                    <a:pt x="9" y="102"/>
                  </a:lnTo>
                  <a:lnTo>
                    <a:pt x="0" y="281"/>
                  </a:lnTo>
                  <a:lnTo>
                    <a:pt x="32" y="197"/>
                  </a:lnTo>
                  <a:lnTo>
                    <a:pt x="65" y="142"/>
                  </a:lnTo>
                  <a:lnTo>
                    <a:pt x="110" y="102"/>
                  </a:lnTo>
                  <a:lnTo>
                    <a:pt x="138" y="88"/>
                  </a:lnTo>
                  <a:lnTo>
                    <a:pt x="293" y="47"/>
                  </a:lnTo>
                  <a:lnTo>
                    <a:pt x="307" y="42"/>
                  </a:lnTo>
                  <a:lnTo>
                    <a:pt x="316" y="42"/>
                  </a:lnTo>
                  <a:close/>
                </a:path>
              </a:pathLst>
            </a:custGeom>
            <a:solidFill>
              <a:srgbClr val="CC8C7F"/>
            </a:solidFill>
            <a:ln w="9525">
              <a:noFill/>
              <a:round/>
              <a:headEnd/>
              <a:tailEnd/>
            </a:ln>
          </p:spPr>
          <p:txBody>
            <a:bodyPr/>
            <a:lstStyle/>
            <a:p>
              <a:endParaRPr lang="en-GB"/>
            </a:p>
          </p:txBody>
        </p:sp>
        <p:sp>
          <p:nvSpPr>
            <p:cNvPr id="20050" name="Freeform 594"/>
            <p:cNvSpPr>
              <a:spLocks/>
            </p:cNvSpPr>
            <p:nvPr/>
          </p:nvSpPr>
          <p:spPr bwMode="auto">
            <a:xfrm>
              <a:off x="2795" y="1953"/>
              <a:ext cx="4" cy="1"/>
            </a:xfrm>
            <a:custGeom>
              <a:avLst/>
              <a:gdLst/>
              <a:ahLst/>
              <a:cxnLst>
                <a:cxn ang="0">
                  <a:pos x="23" y="0"/>
                </a:cxn>
                <a:cxn ang="0">
                  <a:pos x="14" y="0"/>
                </a:cxn>
                <a:cxn ang="0">
                  <a:pos x="0" y="5"/>
                </a:cxn>
                <a:cxn ang="0">
                  <a:pos x="23" y="0"/>
                </a:cxn>
              </a:cxnLst>
              <a:rect l="0" t="0" r="r" b="b"/>
              <a:pathLst>
                <a:path w="23" h="5">
                  <a:moveTo>
                    <a:pt x="23" y="0"/>
                  </a:moveTo>
                  <a:lnTo>
                    <a:pt x="14" y="0"/>
                  </a:lnTo>
                  <a:lnTo>
                    <a:pt x="0" y="5"/>
                  </a:lnTo>
                  <a:lnTo>
                    <a:pt x="23" y="0"/>
                  </a:lnTo>
                  <a:close/>
                </a:path>
              </a:pathLst>
            </a:custGeom>
            <a:solidFill>
              <a:srgbClr val="FFFFFF"/>
            </a:solidFill>
            <a:ln w="9525">
              <a:noFill/>
              <a:round/>
              <a:headEnd/>
              <a:tailEnd/>
            </a:ln>
          </p:spPr>
          <p:txBody>
            <a:bodyPr/>
            <a:lstStyle/>
            <a:p>
              <a:endParaRPr lang="en-GB"/>
            </a:p>
          </p:txBody>
        </p:sp>
        <p:sp>
          <p:nvSpPr>
            <p:cNvPr id="20051" name="Freeform 595"/>
            <p:cNvSpPr>
              <a:spLocks/>
            </p:cNvSpPr>
            <p:nvPr/>
          </p:nvSpPr>
          <p:spPr bwMode="auto">
            <a:xfrm>
              <a:off x="2752" y="1956"/>
              <a:ext cx="87" cy="36"/>
            </a:xfrm>
            <a:custGeom>
              <a:avLst/>
              <a:gdLst/>
              <a:ahLst/>
              <a:cxnLst>
                <a:cxn ang="0">
                  <a:pos x="79" y="124"/>
                </a:cxn>
                <a:cxn ang="0">
                  <a:pos x="68" y="94"/>
                </a:cxn>
                <a:cxn ang="0">
                  <a:pos x="56" y="77"/>
                </a:cxn>
                <a:cxn ang="0">
                  <a:pos x="34" y="87"/>
                </a:cxn>
                <a:cxn ang="0">
                  <a:pos x="12" y="121"/>
                </a:cxn>
                <a:cxn ang="0">
                  <a:pos x="0" y="178"/>
                </a:cxn>
                <a:cxn ang="0">
                  <a:pos x="53" y="177"/>
                </a:cxn>
                <a:cxn ang="0">
                  <a:pos x="217" y="138"/>
                </a:cxn>
                <a:cxn ang="0">
                  <a:pos x="433" y="59"/>
                </a:cxn>
                <a:cxn ang="0">
                  <a:pos x="369" y="0"/>
                </a:cxn>
                <a:cxn ang="0">
                  <a:pos x="271" y="29"/>
                </a:cxn>
                <a:cxn ang="0">
                  <a:pos x="275" y="47"/>
                </a:cxn>
                <a:cxn ang="0">
                  <a:pos x="276" y="87"/>
                </a:cxn>
                <a:cxn ang="0">
                  <a:pos x="265" y="104"/>
                </a:cxn>
                <a:cxn ang="0">
                  <a:pos x="206" y="136"/>
                </a:cxn>
                <a:cxn ang="0">
                  <a:pos x="163" y="147"/>
                </a:cxn>
                <a:cxn ang="0">
                  <a:pos x="119" y="147"/>
                </a:cxn>
                <a:cxn ang="0">
                  <a:pos x="96" y="141"/>
                </a:cxn>
                <a:cxn ang="0">
                  <a:pos x="79" y="124"/>
                </a:cxn>
              </a:cxnLst>
              <a:rect l="0" t="0" r="r" b="b"/>
              <a:pathLst>
                <a:path w="433" h="178">
                  <a:moveTo>
                    <a:pt x="79" y="124"/>
                  </a:moveTo>
                  <a:lnTo>
                    <a:pt x="68" y="94"/>
                  </a:lnTo>
                  <a:lnTo>
                    <a:pt x="56" y="77"/>
                  </a:lnTo>
                  <a:lnTo>
                    <a:pt x="34" y="87"/>
                  </a:lnTo>
                  <a:lnTo>
                    <a:pt x="12" y="121"/>
                  </a:lnTo>
                  <a:lnTo>
                    <a:pt x="0" y="178"/>
                  </a:lnTo>
                  <a:lnTo>
                    <a:pt x="53" y="177"/>
                  </a:lnTo>
                  <a:lnTo>
                    <a:pt x="217" y="138"/>
                  </a:lnTo>
                  <a:lnTo>
                    <a:pt x="433" y="59"/>
                  </a:lnTo>
                  <a:lnTo>
                    <a:pt x="369" y="0"/>
                  </a:lnTo>
                  <a:lnTo>
                    <a:pt x="271" y="29"/>
                  </a:lnTo>
                  <a:lnTo>
                    <a:pt x="275" y="47"/>
                  </a:lnTo>
                  <a:lnTo>
                    <a:pt x="276" y="87"/>
                  </a:lnTo>
                  <a:lnTo>
                    <a:pt x="265" y="104"/>
                  </a:lnTo>
                  <a:lnTo>
                    <a:pt x="206" y="136"/>
                  </a:lnTo>
                  <a:lnTo>
                    <a:pt x="163" y="147"/>
                  </a:lnTo>
                  <a:lnTo>
                    <a:pt x="119" y="147"/>
                  </a:lnTo>
                  <a:lnTo>
                    <a:pt x="96" y="141"/>
                  </a:lnTo>
                  <a:lnTo>
                    <a:pt x="79" y="124"/>
                  </a:lnTo>
                  <a:close/>
                </a:path>
              </a:pathLst>
            </a:custGeom>
            <a:solidFill>
              <a:srgbClr val="FFFFFF"/>
            </a:solidFill>
            <a:ln w="9525">
              <a:noFill/>
              <a:round/>
              <a:headEnd/>
              <a:tailEnd/>
            </a:ln>
          </p:spPr>
          <p:txBody>
            <a:bodyPr/>
            <a:lstStyle/>
            <a:p>
              <a:endParaRPr lang="en-GB"/>
            </a:p>
          </p:txBody>
        </p:sp>
        <p:sp>
          <p:nvSpPr>
            <p:cNvPr id="20052" name="Freeform 596"/>
            <p:cNvSpPr>
              <a:spLocks/>
            </p:cNvSpPr>
            <p:nvPr/>
          </p:nvSpPr>
          <p:spPr bwMode="auto">
            <a:xfrm>
              <a:off x="2821" y="2242"/>
              <a:ext cx="35" cy="42"/>
            </a:xfrm>
            <a:custGeom>
              <a:avLst/>
              <a:gdLst/>
              <a:ahLst/>
              <a:cxnLst>
                <a:cxn ang="0">
                  <a:pos x="0" y="0"/>
                </a:cxn>
                <a:cxn ang="0">
                  <a:pos x="56" y="78"/>
                </a:cxn>
                <a:cxn ang="0">
                  <a:pos x="175" y="211"/>
                </a:cxn>
                <a:cxn ang="0">
                  <a:pos x="0" y="0"/>
                </a:cxn>
              </a:cxnLst>
              <a:rect l="0" t="0" r="r" b="b"/>
              <a:pathLst>
                <a:path w="175" h="211">
                  <a:moveTo>
                    <a:pt x="0" y="0"/>
                  </a:moveTo>
                  <a:lnTo>
                    <a:pt x="56" y="78"/>
                  </a:lnTo>
                  <a:lnTo>
                    <a:pt x="175" y="211"/>
                  </a:lnTo>
                  <a:lnTo>
                    <a:pt x="0" y="0"/>
                  </a:lnTo>
                  <a:close/>
                </a:path>
              </a:pathLst>
            </a:custGeom>
            <a:solidFill>
              <a:srgbClr val="CC8C7F"/>
            </a:solidFill>
            <a:ln w="9525">
              <a:noFill/>
              <a:round/>
              <a:headEnd/>
              <a:tailEnd/>
            </a:ln>
          </p:spPr>
          <p:txBody>
            <a:bodyPr/>
            <a:lstStyle/>
            <a:p>
              <a:endParaRPr lang="en-GB"/>
            </a:p>
          </p:txBody>
        </p:sp>
        <p:sp>
          <p:nvSpPr>
            <p:cNvPr id="20053" name="Freeform 597"/>
            <p:cNvSpPr>
              <a:spLocks/>
            </p:cNvSpPr>
            <p:nvPr/>
          </p:nvSpPr>
          <p:spPr bwMode="auto">
            <a:xfrm>
              <a:off x="3089" y="1753"/>
              <a:ext cx="90" cy="122"/>
            </a:xfrm>
            <a:custGeom>
              <a:avLst/>
              <a:gdLst/>
              <a:ahLst/>
              <a:cxnLst>
                <a:cxn ang="0">
                  <a:pos x="201" y="73"/>
                </a:cxn>
                <a:cxn ang="0">
                  <a:pos x="112" y="34"/>
                </a:cxn>
                <a:cxn ang="0">
                  <a:pos x="0" y="0"/>
                </a:cxn>
                <a:cxn ang="0">
                  <a:pos x="141" y="94"/>
                </a:cxn>
                <a:cxn ang="0">
                  <a:pos x="298" y="252"/>
                </a:cxn>
                <a:cxn ang="0">
                  <a:pos x="361" y="358"/>
                </a:cxn>
                <a:cxn ang="0">
                  <a:pos x="400" y="481"/>
                </a:cxn>
                <a:cxn ang="0">
                  <a:pos x="406" y="611"/>
                </a:cxn>
                <a:cxn ang="0">
                  <a:pos x="410" y="605"/>
                </a:cxn>
                <a:cxn ang="0">
                  <a:pos x="425" y="569"/>
                </a:cxn>
                <a:cxn ang="0">
                  <a:pos x="442" y="503"/>
                </a:cxn>
                <a:cxn ang="0">
                  <a:pos x="450" y="416"/>
                </a:cxn>
                <a:cxn ang="0">
                  <a:pos x="433" y="318"/>
                </a:cxn>
                <a:cxn ang="0">
                  <a:pos x="410" y="267"/>
                </a:cxn>
                <a:cxn ang="0">
                  <a:pos x="336" y="166"/>
                </a:cxn>
                <a:cxn ang="0">
                  <a:pos x="201" y="73"/>
                </a:cxn>
              </a:cxnLst>
              <a:rect l="0" t="0" r="r" b="b"/>
              <a:pathLst>
                <a:path w="450" h="611">
                  <a:moveTo>
                    <a:pt x="201" y="73"/>
                  </a:moveTo>
                  <a:lnTo>
                    <a:pt x="112" y="34"/>
                  </a:lnTo>
                  <a:lnTo>
                    <a:pt x="0" y="0"/>
                  </a:lnTo>
                  <a:lnTo>
                    <a:pt x="141" y="94"/>
                  </a:lnTo>
                  <a:lnTo>
                    <a:pt x="298" y="252"/>
                  </a:lnTo>
                  <a:lnTo>
                    <a:pt x="361" y="358"/>
                  </a:lnTo>
                  <a:lnTo>
                    <a:pt x="400" y="481"/>
                  </a:lnTo>
                  <a:lnTo>
                    <a:pt x="406" y="611"/>
                  </a:lnTo>
                  <a:lnTo>
                    <a:pt x="410" y="605"/>
                  </a:lnTo>
                  <a:lnTo>
                    <a:pt x="425" y="569"/>
                  </a:lnTo>
                  <a:lnTo>
                    <a:pt x="442" y="503"/>
                  </a:lnTo>
                  <a:lnTo>
                    <a:pt x="450" y="416"/>
                  </a:lnTo>
                  <a:lnTo>
                    <a:pt x="433" y="318"/>
                  </a:lnTo>
                  <a:lnTo>
                    <a:pt x="410" y="267"/>
                  </a:lnTo>
                  <a:lnTo>
                    <a:pt x="336" y="166"/>
                  </a:lnTo>
                  <a:lnTo>
                    <a:pt x="201" y="73"/>
                  </a:lnTo>
                  <a:close/>
                </a:path>
              </a:pathLst>
            </a:custGeom>
            <a:solidFill>
              <a:srgbClr val="007FFF"/>
            </a:solidFill>
            <a:ln w="9525">
              <a:noFill/>
              <a:round/>
              <a:headEnd/>
              <a:tailEnd/>
            </a:ln>
          </p:spPr>
          <p:txBody>
            <a:bodyPr/>
            <a:lstStyle/>
            <a:p>
              <a:endParaRPr lang="en-GB"/>
            </a:p>
          </p:txBody>
        </p:sp>
        <p:sp>
          <p:nvSpPr>
            <p:cNvPr id="20054" name="Freeform 598"/>
            <p:cNvSpPr>
              <a:spLocks/>
            </p:cNvSpPr>
            <p:nvPr/>
          </p:nvSpPr>
          <p:spPr bwMode="auto">
            <a:xfrm>
              <a:off x="3115" y="2250"/>
              <a:ext cx="232" cy="152"/>
            </a:xfrm>
            <a:custGeom>
              <a:avLst/>
              <a:gdLst/>
              <a:ahLst/>
              <a:cxnLst>
                <a:cxn ang="0">
                  <a:pos x="1096" y="192"/>
                </a:cxn>
                <a:cxn ang="0">
                  <a:pos x="1160" y="12"/>
                </a:cxn>
                <a:cxn ang="0">
                  <a:pos x="1031" y="0"/>
                </a:cxn>
                <a:cxn ang="0">
                  <a:pos x="880" y="136"/>
                </a:cxn>
                <a:cxn ang="0">
                  <a:pos x="764" y="279"/>
                </a:cxn>
                <a:cxn ang="0">
                  <a:pos x="674" y="357"/>
                </a:cxn>
                <a:cxn ang="0">
                  <a:pos x="523" y="442"/>
                </a:cxn>
                <a:cxn ang="0">
                  <a:pos x="200" y="572"/>
                </a:cxn>
                <a:cxn ang="0">
                  <a:pos x="96" y="627"/>
                </a:cxn>
                <a:cxn ang="0">
                  <a:pos x="0" y="694"/>
                </a:cxn>
                <a:cxn ang="0">
                  <a:pos x="67" y="684"/>
                </a:cxn>
                <a:cxn ang="0">
                  <a:pos x="324" y="684"/>
                </a:cxn>
                <a:cxn ang="0">
                  <a:pos x="1014" y="762"/>
                </a:cxn>
                <a:cxn ang="0">
                  <a:pos x="1096" y="192"/>
                </a:cxn>
              </a:cxnLst>
              <a:rect l="0" t="0" r="r" b="b"/>
              <a:pathLst>
                <a:path w="1160" h="762">
                  <a:moveTo>
                    <a:pt x="1096" y="192"/>
                  </a:moveTo>
                  <a:lnTo>
                    <a:pt x="1160" y="12"/>
                  </a:lnTo>
                  <a:lnTo>
                    <a:pt x="1031" y="0"/>
                  </a:lnTo>
                  <a:lnTo>
                    <a:pt x="880" y="136"/>
                  </a:lnTo>
                  <a:lnTo>
                    <a:pt x="764" y="279"/>
                  </a:lnTo>
                  <a:lnTo>
                    <a:pt x="674" y="357"/>
                  </a:lnTo>
                  <a:lnTo>
                    <a:pt x="523" y="442"/>
                  </a:lnTo>
                  <a:lnTo>
                    <a:pt x="200" y="572"/>
                  </a:lnTo>
                  <a:lnTo>
                    <a:pt x="96" y="627"/>
                  </a:lnTo>
                  <a:lnTo>
                    <a:pt x="0" y="694"/>
                  </a:lnTo>
                  <a:lnTo>
                    <a:pt x="67" y="684"/>
                  </a:lnTo>
                  <a:lnTo>
                    <a:pt x="324" y="684"/>
                  </a:lnTo>
                  <a:lnTo>
                    <a:pt x="1014" y="762"/>
                  </a:lnTo>
                  <a:lnTo>
                    <a:pt x="1096" y="192"/>
                  </a:lnTo>
                  <a:close/>
                </a:path>
              </a:pathLst>
            </a:custGeom>
            <a:solidFill>
              <a:srgbClr val="BFDDFF"/>
            </a:solidFill>
            <a:ln w="9525">
              <a:noFill/>
              <a:round/>
              <a:headEnd/>
              <a:tailEnd/>
            </a:ln>
          </p:spPr>
          <p:txBody>
            <a:bodyPr/>
            <a:lstStyle/>
            <a:p>
              <a:endParaRPr lang="en-GB"/>
            </a:p>
          </p:txBody>
        </p:sp>
        <p:sp>
          <p:nvSpPr>
            <p:cNvPr id="20055" name="Freeform 599"/>
            <p:cNvSpPr>
              <a:spLocks/>
            </p:cNvSpPr>
            <p:nvPr/>
          </p:nvSpPr>
          <p:spPr bwMode="auto">
            <a:xfrm>
              <a:off x="2971" y="2421"/>
              <a:ext cx="73" cy="99"/>
            </a:xfrm>
            <a:custGeom>
              <a:avLst/>
              <a:gdLst/>
              <a:ahLst/>
              <a:cxnLst>
                <a:cxn ang="0">
                  <a:pos x="11" y="115"/>
                </a:cxn>
                <a:cxn ang="0">
                  <a:pos x="63" y="227"/>
                </a:cxn>
                <a:cxn ang="0">
                  <a:pos x="202" y="436"/>
                </a:cxn>
                <a:cxn ang="0">
                  <a:pos x="230" y="492"/>
                </a:cxn>
                <a:cxn ang="0">
                  <a:pos x="236" y="425"/>
                </a:cxn>
                <a:cxn ang="0">
                  <a:pos x="278" y="239"/>
                </a:cxn>
                <a:cxn ang="0">
                  <a:pos x="362" y="0"/>
                </a:cxn>
                <a:cxn ang="0">
                  <a:pos x="272" y="26"/>
                </a:cxn>
                <a:cxn ang="0">
                  <a:pos x="42" y="43"/>
                </a:cxn>
                <a:cxn ang="0">
                  <a:pos x="0" y="54"/>
                </a:cxn>
                <a:cxn ang="0">
                  <a:pos x="11" y="115"/>
                </a:cxn>
              </a:cxnLst>
              <a:rect l="0" t="0" r="r" b="b"/>
              <a:pathLst>
                <a:path w="362" h="492">
                  <a:moveTo>
                    <a:pt x="11" y="115"/>
                  </a:moveTo>
                  <a:lnTo>
                    <a:pt x="63" y="227"/>
                  </a:lnTo>
                  <a:lnTo>
                    <a:pt x="202" y="436"/>
                  </a:lnTo>
                  <a:lnTo>
                    <a:pt x="230" y="492"/>
                  </a:lnTo>
                  <a:lnTo>
                    <a:pt x="236" y="425"/>
                  </a:lnTo>
                  <a:lnTo>
                    <a:pt x="278" y="239"/>
                  </a:lnTo>
                  <a:lnTo>
                    <a:pt x="362" y="0"/>
                  </a:lnTo>
                  <a:lnTo>
                    <a:pt x="272" y="26"/>
                  </a:lnTo>
                  <a:lnTo>
                    <a:pt x="42" y="43"/>
                  </a:lnTo>
                  <a:lnTo>
                    <a:pt x="0" y="54"/>
                  </a:lnTo>
                  <a:lnTo>
                    <a:pt x="11" y="115"/>
                  </a:lnTo>
                  <a:close/>
                </a:path>
              </a:pathLst>
            </a:custGeom>
            <a:solidFill>
              <a:srgbClr val="BFDDFF"/>
            </a:solidFill>
            <a:ln w="9525">
              <a:noFill/>
              <a:round/>
              <a:headEnd/>
              <a:tailEnd/>
            </a:ln>
          </p:spPr>
          <p:txBody>
            <a:bodyPr/>
            <a:lstStyle/>
            <a:p>
              <a:endParaRPr lang="en-GB"/>
            </a:p>
          </p:txBody>
        </p:sp>
        <p:sp>
          <p:nvSpPr>
            <p:cNvPr id="20056" name="Freeform 600"/>
            <p:cNvSpPr>
              <a:spLocks/>
            </p:cNvSpPr>
            <p:nvPr/>
          </p:nvSpPr>
          <p:spPr bwMode="auto">
            <a:xfrm>
              <a:off x="2693" y="1575"/>
              <a:ext cx="409" cy="69"/>
            </a:xfrm>
            <a:custGeom>
              <a:avLst/>
              <a:gdLst/>
              <a:ahLst/>
              <a:cxnLst>
                <a:cxn ang="0">
                  <a:pos x="1076" y="37"/>
                </a:cxn>
                <a:cxn ang="0">
                  <a:pos x="900" y="0"/>
                </a:cxn>
                <a:cxn ang="0">
                  <a:pos x="559" y="14"/>
                </a:cxn>
                <a:cxn ang="0">
                  <a:pos x="363" y="56"/>
                </a:cxn>
                <a:cxn ang="0">
                  <a:pos x="241" y="103"/>
                </a:cxn>
                <a:cxn ang="0">
                  <a:pos x="130" y="166"/>
                </a:cxn>
                <a:cxn ang="0">
                  <a:pos x="30" y="246"/>
                </a:cxn>
                <a:cxn ang="0">
                  <a:pos x="0" y="284"/>
                </a:cxn>
                <a:cxn ang="0">
                  <a:pos x="109" y="247"/>
                </a:cxn>
                <a:cxn ang="0">
                  <a:pos x="221" y="217"/>
                </a:cxn>
                <a:cxn ang="0">
                  <a:pos x="336" y="191"/>
                </a:cxn>
                <a:cxn ang="0">
                  <a:pos x="452" y="170"/>
                </a:cxn>
                <a:cxn ang="0">
                  <a:pos x="569" y="153"/>
                </a:cxn>
                <a:cxn ang="0">
                  <a:pos x="691" y="142"/>
                </a:cxn>
                <a:cxn ang="0">
                  <a:pos x="813" y="135"/>
                </a:cxn>
                <a:cxn ang="0">
                  <a:pos x="939" y="134"/>
                </a:cxn>
                <a:cxn ang="0">
                  <a:pos x="1011" y="133"/>
                </a:cxn>
                <a:cxn ang="0">
                  <a:pos x="1085" y="135"/>
                </a:cxn>
                <a:cxn ang="0">
                  <a:pos x="1158" y="139"/>
                </a:cxn>
                <a:cxn ang="0">
                  <a:pos x="1230" y="145"/>
                </a:cxn>
                <a:cxn ang="0">
                  <a:pos x="1301" y="152"/>
                </a:cxn>
                <a:cxn ang="0">
                  <a:pos x="1372" y="161"/>
                </a:cxn>
                <a:cxn ang="0">
                  <a:pos x="1441" y="171"/>
                </a:cxn>
                <a:cxn ang="0">
                  <a:pos x="1512" y="185"/>
                </a:cxn>
                <a:cxn ang="0">
                  <a:pos x="1579" y="198"/>
                </a:cxn>
                <a:cxn ang="0">
                  <a:pos x="1647" y="213"/>
                </a:cxn>
                <a:cxn ang="0">
                  <a:pos x="1713" y="230"/>
                </a:cxn>
                <a:cxn ang="0">
                  <a:pos x="1782" y="251"/>
                </a:cxn>
                <a:cxn ang="0">
                  <a:pos x="1846" y="271"/>
                </a:cxn>
                <a:cxn ang="0">
                  <a:pos x="1912" y="295"/>
                </a:cxn>
                <a:cxn ang="0">
                  <a:pos x="1977" y="319"/>
                </a:cxn>
                <a:cxn ang="0">
                  <a:pos x="2041" y="346"/>
                </a:cxn>
                <a:cxn ang="0">
                  <a:pos x="1912" y="210"/>
                </a:cxn>
                <a:cxn ang="0">
                  <a:pos x="1779" y="96"/>
                </a:cxn>
                <a:cxn ang="0">
                  <a:pos x="1682" y="42"/>
                </a:cxn>
                <a:cxn ang="0">
                  <a:pos x="1614" y="20"/>
                </a:cxn>
                <a:cxn ang="0">
                  <a:pos x="1507" y="5"/>
                </a:cxn>
                <a:cxn ang="0">
                  <a:pos x="1076" y="37"/>
                </a:cxn>
              </a:cxnLst>
              <a:rect l="0" t="0" r="r" b="b"/>
              <a:pathLst>
                <a:path w="2041" h="346">
                  <a:moveTo>
                    <a:pt x="1076" y="37"/>
                  </a:moveTo>
                  <a:lnTo>
                    <a:pt x="900" y="0"/>
                  </a:lnTo>
                  <a:lnTo>
                    <a:pt x="559" y="14"/>
                  </a:lnTo>
                  <a:lnTo>
                    <a:pt x="363" y="56"/>
                  </a:lnTo>
                  <a:lnTo>
                    <a:pt x="241" y="103"/>
                  </a:lnTo>
                  <a:lnTo>
                    <a:pt x="130" y="166"/>
                  </a:lnTo>
                  <a:lnTo>
                    <a:pt x="30" y="246"/>
                  </a:lnTo>
                  <a:lnTo>
                    <a:pt x="0" y="284"/>
                  </a:lnTo>
                  <a:lnTo>
                    <a:pt x="109" y="247"/>
                  </a:lnTo>
                  <a:lnTo>
                    <a:pt x="221" y="217"/>
                  </a:lnTo>
                  <a:lnTo>
                    <a:pt x="336" y="191"/>
                  </a:lnTo>
                  <a:lnTo>
                    <a:pt x="452" y="170"/>
                  </a:lnTo>
                  <a:lnTo>
                    <a:pt x="569" y="153"/>
                  </a:lnTo>
                  <a:lnTo>
                    <a:pt x="691" y="142"/>
                  </a:lnTo>
                  <a:lnTo>
                    <a:pt x="813" y="135"/>
                  </a:lnTo>
                  <a:lnTo>
                    <a:pt x="939" y="134"/>
                  </a:lnTo>
                  <a:lnTo>
                    <a:pt x="1011" y="133"/>
                  </a:lnTo>
                  <a:lnTo>
                    <a:pt x="1085" y="135"/>
                  </a:lnTo>
                  <a:lnTo>
                    <a:pt x="1158" y="139"/>
                  </a:lnTo>
                  <a:lnTo>
                    <a:pt x="1230" y="145"/>
                  </a:lnTo>
                  <a:lnTo>
                    <a:pt x="1301" y="152"/>
                  </a:lnTo>
                  <a:lnTo>
                    <a:pt x="1372" y="161"/>
                  </a:lnTo>
                  <a:lnTo>
                    <a:pt x="1441" y="171"/>
                  </a:lnTo>
                  <a:lnTo>
                    <a:pt x="1512" y="185"/>
                  </a:lnTo>
                  <a:lnTo>
                    <a:pt x="1579" y="198"/>
                  </a:lnTo>
                  <a:lnTo>
                    <a:pt x="1647" y="213"/>
                  </a:lnTo>
                  <a:lnTo>
                    <a:pt x="1713" y="230"/>
                  </a:lnTo>
                  <a:lnTo>
                    <a:pt x="1782" y="251"/>
                  </a:lnTo>
                  <a:lnTo>
                    <a:pt x="1846" y="271"/>
                  </a:lnTo>
                  <a:lnTo>
                    <a:pt x="1912" y="295"/>
                  </a:lnTo>
                  <a:lnTo>
                    <a:pt x="1977" y="319"/>
                  </a:lnTo>
                  <a:lnTo>
                    <a:pt x="2041" y="346"/>
                  </a:lnTo>
                  <a:lnTo>
                    <a:pt x="1912" y="210"/>
                  </a:lnTo>
                  <a:lnTo>
                    <a:pt x="1779" y="96"/>
                  </a:lnTo>
                  <a:lnTo>
                    <a:pt x="1682" y="42"/>
                  </a:lnTo>
                  <a:lnTo>
                    <a:pt x="1614" y="20"/>
                  </a:lnTo>
                  <a:lnTo>
                    <a:pt x="1507" y="5"/>
                  </a:lnTo>
                  <a:lnTo>
                    <a:pt x="1076" y="37"/>
                  </a:lnTo>
                  <a:close/>
                </a:path>
              </a:pathLst>
            </a:custGeom>
            <a:solidFill>
              <a:srgbClr val="000000"/>
            </a:solidFill>
            <a:ln w="9525">
              <a:noFill/>
              <a:round/>
              <a:headEnd/>
              <a:tailEnd/>
            </a:ln>
          </p:spPr>
          <p:txBody>
            <a:bodyPr/>
            <a:lstStyle/>
            <a:p>
              <a:endParaRPr lang="en-GB"/>
            </a:p>
          </p:txBody>
        </p:sp>
        <p:sp>
          <p:nvSpPr>
            <p:cNvPr id="20057" name="Freeform 601"/>
            <p:cNvSpPr>
              <a:spLocks/>
            </p:cNvSpPr>
            <p:nvPr/>
          </p:nvSpPr>
          <p:spPr bwMode="auto">
            <a:xfrm>
              <a:off x="3134" y="2252"/>
              <a:ext cx="302" cy="356"/>
            </a:xfrm>
            <a:custGeom>
              <a:avLst/>
              <a:gdLst/>
              <a:ahLst/>
              <a:cxnLst>
                <a:cxn ang="0">
                  <a:pos x="1135" y="105"/>
                </a:cxn>
                <a:cxn ang="0">
                  <a:pos x="1051" y="519"/>
                </a:cxn>
                <a:cxn ang="0">
                  <a:pos x="1074" y="806"/>
                </a:cxn>
                <a:cxn ang="0">
                  <a:pos x="878" y="817"/>
                </a:cxn>
                <a:cxn ang="0">
                  <a:pos x="0" y="850"/>
                </a:cxn>
                <a:cxn ang="0">
                  <a:pos x="78" y="1061"/>
                </a:cxn>
                <a:cxn ang="0">
                  <a:pos x="384" y="1297"/>
                </a:cxn>
                <a:cxn ang="0">
                  <a:pos x="488" y="1430"/>
                </a:cxn>
                <a:cxn ang="0">
                  <a:pos x="496" y="1539"/>
                </a:cxn>
                <a:cxn ang="0">
                  <a:pos x="519" y="1778"/>
                </a:cxn>
                <a:cxn ang="0">
                  <a:pos x="600" y="1705"/>
                </a:cxn>
                <a:cxn ang="0">
                  <a:pos x="629" y="1681"/>
                </a:cxn>
                <a:cxn ang="0">
                  <a:pos x="738" y="1579"/>
                </a:cxn>
                <a:cxn ang="0">
                  <a:pos x="851" y="1456"/>
                </a:cxn>
                <a:cxn ang="0">
                  <a:pos x="924" y="1372"/>
                </a:cxn>
                <a:cxn ang="0">
                  <a:pos x="941" y="1350"/>
                </a:cxn>
                <a:cxn ang="0">
                  <a:pos x="992" y="1287"/>
                </a:cxn>
                <a:cxn ang="0">
                  <a:pos x="1040" y="1222"/>
                </a:cxn>
                <a:cxn ang="0">
                  <a:pos x="1088" y="1158"/>
                </a:cxn>
                <a:cxn ang="0">
                  <a:pos x="1203" y="978"/>
                </a:cxn>
                <a:cxn ang="0">
                  <a:pos x="1309" y="776"/>
                </a:cxn>
                <a:cxn ang="0">
                  <a:pos x="1359" y="504"/>
                </a:cxn>
                <a:cxn ang="0">
                  <a:pos x="1378" y="493"/>
                </a:cxn>
                <a:cxn ang="0">
                  <a:pos x="1390" y="484"/>
                </a:cxn>
                <a:cxn ang="0">
                  <a:pos x="1395" y="478"/>
                </a:cxn>
                <a:cxn ang="0">
                  <a:pos x="1407" y="457"/>
                </a:cxn>
                <a:cxn ang="0">
                  <a:pos x="1410" y="449"/>
                </a:cxn>
                <a:cxn ang="0">
                  <a:pos x="1416" y="431"/>
                </a:cxn>
                <a:cxn ang="0">
                  <a:pos x="1419" y="409"/>
                </a:cxn>
                <a:cxn ang="0">
                  <a:pos x="1420" y="386"/>
                </a:cxn>
                <a:cxn ang="0">
                  <a:pos x="1442" y="353"/>
                </a:cxn>
                <a:cxn ang="0">
                  <a:pos x="1455" y="317"/>
                </a:cxn>
                <a:cxn ang="0">
                  <a:pos x="1474" y="236"/>
                </a:cxn>
                <a:cxn ang="0">
                  <a:pos x="1477" y="215"/>
                </a:cxn>
                <a:cxn ang="0">
                  <a:pos x="1484" y="202"/>
                </a:cxn>
                <a:cxn ang="0">
                  <a:pos x="1491" y="190"/>
                </a:cxn>
                <a:cxn ang="0">
                  <a:pos x="1497" y="180"/>
                </a:cxn>
                <a:cxn ang="0">
                  <a:pos x="1501" y="166"/>
                </a:cxn>
                <a:cxn ang="0">
                  <a:pos x="1509" y="147"/>
                </a:cxn>
                <a:cxn ang="0">
                  <a:pos x="1510" y="102"/>
                </a:cxn>
                <a:cxn ang="0">
                  <a:pos x="1505" y="65"/>
                </a:cxn>
                <a:cxn ang="0">
                  <a:pos x="1486" y="29"/>
                </a:cxn>
                <a:cxn ang="0">
                  <a:pos x="1471" y="16"/>
                </a:cxn>
                <a:cxn ang="0">
                  <a:pos x="1432" y="0"/>
                </a:cxn>
                <a:cxn ang="0">
                  <a:pos x="1401" y="0"/>
                </a:cxn>
                <a:cxn ang="0">
                  <a:pos x="1362" y="1"/>
                </a:cxn>
                <a:cxn ang="0">
                  <a:pos x="1353" y="8"/>
                </a:cxn>
                <a:cxn ang="0">
                  <a:pos x="1324" y="17"/>
                </a:cxn>
                <a:cxn ang="0">
                  <a:pos x="1291" y="12"/>
                </a:cxn>
                <a:cxn ang="0">
                  <a:pos x="1274" y="16"/>
                </a:cxn>
                <a:cxn ang="0">
                  <a:pos x="1258" y="23"/>
                </a:cxn>
                <a:cxn ang="0">
                  <a:pos x="1241" y="35"/>
                </a:cxn>
                <a:cxn ang="0">
                  <a:pos x="1246" y="26"/>
                </a:cxn>
                <a:cxn ang="0">
                  <a:pos x="1255" y="21"/>
                </a:cxn>
                <a:cxn ang="0">
                  <a:pos x="1162" y="27"/>
                </a:cxn>
              </a:cxnLst>
              <a:rect l="0" t="0" r="r" b="b"/>
              <a:pathLst>
                <a:path w="1511" h="1778">
                  <a:moveTo>
                    <a:pt x="1162" y="27"/>
                  </a:moveTo>
                  <a:lnTo>
                    <a:pt x="1135" y="105"/>
                  </a:lnTo>
                  <a:lnTo>
                    <a:pt x="1061" y="432"/>
                  </a:lnTo>
                  <a:lnTo>
                    <a:pt x="1051" y="519"/>
                  </a:lnTo>
                  <a:lnTo>
                    <a:pt x="1055" y="694"/>
                  </a:lnTo>
                  <a:lnTo>
                    <a:pt x="1074" y="806"/>
                  </a:lnTo>
                  <a:lnTo>
                    <a:pt x="1074" y="845"/>
                  </a:lnTo>
                  <a:lnTo>
                    <a:pt x="878" y="817"/>
                  </a:lnTo>
                  <a:lnTo>
                    <a:pt x="479" y="812"/>
                  </a:lnTo>
                  <a:lnTo>
                    <a:pt x="0" y="850"/>
                  </a:lnTo>
                  <a:lnTo>
                    <a:pt x="41" y="1006"/>
                  </a:lnTo>
                  <a:lnTo>
                    <a:pt x="78" y="1061"/>
                  </a:lnTo>
                  <a:lnTo>
                    <a:pt x="103" y="1084"/>
                  </a:lnTo>
                  <a:lnTo>
                    <a:pt x="384" y="1297"/>
                  </a:lnTo>
                  <a:lnTo>
                    <a:pt x="462" y="1380"/>
                  </a:lnTo>
                  <a:lnTo>
                    <a:pt x="488" y="1430"/>
                  </a:lnTo>
                  <a:lnTo>
                    <a:pt x="496" y="1483"/>
                  </a:lnTo>
                  <a:lnTo>
                    <a:pt x="496" y="1539"/>
                  </a:lnTo>
                  <a:lnTo>
                    <a:pt x="457" y="1778"/>
                  </a:lnTo>
                  <a:lnTo>
                    <a:pt x="519" y="1778"/>
                  </a:lnTo>
                  <a:lnTo>
                    <a:pt x="573" y="1730"/>
                  </a:lnTo>
                  <a:lnTo>
                    <a:pt x="600" y="1705"/>
                  </a:lnTo>
                  <a:lnTo>
                    <a:pt x="614" y="1693"/>
                  </a:lnTo>
                  <a:lnTo>
                    <a:pt x="629" y="1681"/>
                  </a:lnTo>
                  <a:lnTo>
                    <a:pt x="683" y="1630"/>
                  </a:lnTo>
                  <a:lnTo>
                    <a:pt x="738" y="1579"/>
                  </a:lnTo>
                  <a:lnTo>
                    <a:pt x="815" y="1498"/>
                  </a:lnTo>
                  <a:lnTo>
                    <a:pt x="851" y="1456"/>
                  </a:lnTo>
                  <a:lnTo>
                    <a:pt x="888" y="1415"/>
                  </a:lnTo>
                  <a:lnTo>
                    <a:pt x="924" y="1372"/>
                  </a:lnTo>
                  <a:lnTo>
                    <a:pt x="932" y="1361"/>
                  </a:lnTo>
                  <a:lnTo>
                    <a:pt x="941" y="1350"/>
                  </a:lnTo>
                  <a:lnTo>
                    <a:pt x="959" y="1330"/>
                  </a:lnTo>
                  <a:lnTo>
                    <a:pt x="992" y="1287"/>
                  </a:lnTo>
                  <a:lnTo>
                    <a:pt x="1026" y="1245"/>
                  </a:lnTo>
                  <a:lnTo>
                    <a:pt x="1040" y="1222"/>
                  </a:lnTo>
                  <a:lnTo>
                    <a:pt x="1056" y="1201"/>
                  </a:lnTo>
                  <a:lnTo>
                    <a:pt x="1088" y="1158"/>
                  </a:lnTo>
                  <a:lnTo>
                    <a:pt x="1147" y="1069"/>
                  </a:lnTo>
                  <a:lnTo>
                    <a:pt x="1203" y="978"/>
                  </a:lnTo>
                  <a:lnTo>
                    <a:pt x="1255" y="888"/>
                  </a:lnTo>
                  <a:lnTo>
                    <a:pt x="1309" y="776"/>
                  </a:lnTo>
                  <a:lnTo>
                    <a:pt x="1359" y="665"/>
                  </a:lnTo>
                  <a:lnTo>
                    <a:pt x="1359" y="504"/>
                  </a:lnTo>
                  <a:lnTo>
                    <a:pt x="1373" y="498"/>
                  </a:lnTo>
                  <a:lnTo>
                    <a:pt x="1378" y="493"/>
                  </a:lnTo>
                  <a:lnTo>
                    <a:pt x="1385" y="490"/>
                  </a:lnTo>
                  <a:lnTo>
                    <a:pt x="1390" y="484"/>
                  </a:lnTo>
                  <a:lnTo>
                    <a:pt x="1392" y="480"/>
                  </a:lnTo>
                  <a:lnTo>
                    <a:pt x="1395" y="478"/>
                  </a:lnTo>
                  <a:lnTo>
                    <a:pt x="1404" y="466"/>
                  </a:lnTo>
                  <a:lnTo>
                    <a:pt x="1407" y="457"/>
                  </a:lnTo>
                  <a:lnTo>
                    <a:pt x="1408" y="452"/>
                  </a:lnTo>
                  <a:lnTo>
                    <a:pt x="1410" y="449"/>
                  </a:lnTo>
                  <a:lnTo>
                    <a:pt x="1412" y="440"/>
                  </a:lnTo>
                  <a:lnTo>
                    <a:pt x="1416" y="431"/>
                  </a:lnTo>
                  <a:lnTo>
                    <a:pt x="1417" y="419"/>
                  </a:lnTo>
                  <a:lnTo>
                    <a:pt x="1419" y="409"/>
                  </a:lnTo>
                  <a:lnTo>
                    <a:pt x="1419" y="398"/>
                  </a:lnTo>
                  <a:lnTo>
                    <a:pt x="1420" y="386"/>
                  </a:lnTo>
                  <a:lnTo>
                    <a:pt x="1432" y="369"/>
                  </a:lnTo>
                  <a:lnTo>
                    <a:pt x="1442" y="353"/>
                  </a:lnTo>
                  <a:lnTo>
                    <a:pt x="1450" y="335"/>
                  </a:lnTo>
                  <a:lnTo>
                    <a:pt x="1455" y="317"/>
                  </a:lnTo>
                  <a:lnTo>
                    <a:pt x="1469" y="263"/>
                  </a:lnTo>
                  <a:lnTo>
                    <a:pt x="1474" y="236"/>
                  </a:lnTo>
                  <a:lnTo>
                    <a:pt x="1476" y="222"/>
                  </a:lnTo>
                  <a:lnTo>
                    <a:pt x="1477" y="215"/>
                  </a:lnTo>
                  <a:lnTo>
                    <a:pt x="1479" y="209"/>
                  </a:lnTo>
                  <a:lnTo>
                    <a:pt x="1484" y="202"/>
                  </a:lnTo>
                  <a:lnTo>
                    <a:pt x="1490" y="195"/>
                  </a:lnTo>
                  <a:lnTo>
                    <a:pt x="1491" y="190"/>
                  </a:lnTo>
                  <a:lnTo>
                    <a:pt x="1493" y="187"/>
                  </a:lnTo>
                  <a:lnTo>
                    <a:pt x="1497" y="180"/>
                  </a:lnTo>
                  <a:lnTo>
                    <a:pt x="1500" y="171"/>
                  </a:lnTo>
                  <a:lnTo>
                    <a:pt x="1501" y="166"/>
                  </a:lnTo>
                  <a:lnTo>
                    <a:pt x="1503" y="163"/>
                  </a:lnTo>
                  <a:lnTo>
                    <a:pt x="1509" y="147"/>
                  </a:lnTo>
                  <a:lnTo>
                    <a:pt x="1511" y="116"/>
                  </a:lnTo>
                  <a:lnTo>
                    <a:pt x="1510" y="102"/>
                  </a:lnTo>
                  <a:lnTo>
                    <a:pt x="1510" y="89"/>
                  </a:lnTo>
                  <a:lnTo>
                    <a:pt x="1505" y="65"/>
                  </a:lnTo>
                  <a:lnTo>
                    <a:pt x="1499" y="46"/>
                  </a:lnTo>
                  <a:lnTo>
                    <a:pt x="1486" y="29"/>
                  </a:lnTo>
                  <a:lnTo>
                    <a:pt x="1478" y="21"/>
                  </a:lnTo>
                  <a:lnTo>
                    <a:pt x="1471" y="16"/>
                  </a:lnTo>
                  <a:lnTo>
                    <a:pt x="1453" y="5"/>
                  </a:lnTo>
                  <a:lnTo>
                    <a:pt x="1432" y="0"/>
                  </a:lnTo>
                  <a:lnTo>
                    <a:pt x="1417" y="0"/>
                  </a:lnTo>
                  <a:lnTo>
                    <a:pt x="1401" y="0"/>
                  </a:lnTo>
                  <a:lnTo>
                    <a:pt x="1367" y="0"/>
                  </a:lnTo>
                  <a:lnTo>
                    <a:pt x="1362" y="1"/>
                  </a:lnTo>
                  <a:lnTo>
                    <a:pt x="1359" y="4"/>
                  </a:lnTo>
                  <a:lnTo>
                    <a:pt x="1353" y="8"/>
                  </a:lnTo>
                  <a:lnTo>
                    <a:pt x="1339" y="21"/>
                  </a:lnTo>
                  <a:lnTo>
                    <a:pt x="1324" y="17"/>
                  </a:lnTo>
                  <a:lnTo>
                    <a:pt x="1308" y="14"/>
                  </a:lnTo>
                  <a:lnTo>
                    <a:pt x="1291" y="12"/>
                  </a:lnTo>
                  <a:lnTo>
                    <a:pt x="1274" y="13"/>
                  </a:lnTo>
                  <a:lnTo>
                    <a:pt x="1274" y="16"/>
                  </a:lnTo>
                  <a:lnTo>
                    <a:pt x="1264" y="20"/>
                  </a:lnTo>
                  <a:lnTo>
                    <a:pt x="1258" y="23"/>
                  </a:lnTo>
                  <a:lnTo>
                    <a:pt x="1249" y="27"/>
                  </a:lnTo>
                  <a:lnTo>
                    <a:pt x="1241" y="35"/>
                  </a:lnTo>
                  <a:lnTo>
                    <a:pt x="1242" y="29"/>
                  </a:lnTo>
                  <a:lnTo>
                    <a:pt x="1246" y="26"/>
                  </a:lnTo>
                  <a:lnTo>
                    <a:pt x="1249" y="22"/>
                  </a:lnTo>
                  <a:lnTo>
                    <a:pt x="1255" y="21"/>
                  </a:lnTo>
                  <a:lnTo>
                    <a:pt x="1255" y="18"/>
                  </a:lnTo>
                  <a:lnTo>
                    <a:pt x="1162" y="27"/>
                  </a:lnTo>
                  <a:close/>
                </a:path>
              </a:pathLst>
            </a:custGeom>
            <a:solidFill>
              <a:srgbClr val="BFDDFF"/>
            </a:solidFill>
            <a:ln w="9525">
              <a:noFill/>
              <a:round/>
              <a:headEnd/>
              <a:tailEnd/>
            </a:ln>
          </p:spPr>
          <p:txBody>
            <a:bodyPr/>
            <a:lstStyle/>
            <a:p>
              <a:endParaRPr lang="en-GB"/>
            </a:p>
          </p:txBody>
        </p:sp>
        <p:sp>
          <p:nvSpPr>
            <p:cNvPr id="20058" name="Freeform 602"/>
            <p:cNvSpPr>
              <a:spLocks/>
            </p:cNvSpPr>
            <p:nvPr/>
          </p:nvSpPr>
          <p:spPr bwMode="auto">
            <a:xfrm>
              <a:off x="3406" y="2252"/>
              <a:ext cx="1" cy="1"/>
            </a:xfrm>
            <a:custGeom>
              <a:avLst/>
              <a:gdLst/>
              <a:ahLst/>
              <a:cxnLst>
                <a:cxn ang="0">
                  <a:pos x="0" y="4"/>
                </a:cxn>
                <a:cxn ang="0">
                  <a:pos x="3" y="1"/>
                </a:cxn>
                <a:cxn ang="0">
                  <a:pos x="8" y="0"/>
                </a:cxn>
                <a:cxn ang="0">
                  <a:pos x="0" y="0"/>
                </a:cxn>
                <a:cxn ang="0">
                  <a:pos x="0" y="4"/>
                </a:cxn>
              </a:cxnLst>
              <a:rect l="0" t="0" r="r" b="b"/>
              <a:pathLst>
                <a:path w="8" h="4">
                  <a:moveTo>
                    <a:pt x="0" y="4"/>
                  </a:moveTo>
                  <a:lnTo>
                    <a:pt x="3" y="1"/>
                  </a:lnTo>
                  <a:lnTo>
                    <a:pt x="8" y="0"/>
                  </a:lnTo>
                  <a:lnTo>
                    <a:pt x="0" y="0"/>
                  </a:lnTo>
                  <a:lnTo>
                    <a:pt x="0" y="4"/>
                  </a:lnTo>
                  <a:close/>
                </a:path>
              </a:pathLst>
            </a:custGeom>
            <a:solidFill>
              <a:srgbClr val="007FFF"/>
            </a:solidFill>
            <a:ln w="9525">
              <a:noFill/>
              <a:round/>
              <a:headEnd/>
              <a:tailEnd/>
            </a:ln>
          </p:spPr>
          <p:txBody>
            <a:bodyPr/>
            <a:lstStyle/>
            <a:p>
              <a:endParaRPr lang="en-GB"/>
            </a:p>
          </p:txBody>
        </p:sp>
        <p:sp>
          <p:nvSpPr>
            <p:cNvPr id="20059" name="Freeform 603"/>
            <p:cNvSpPr>
              <a:spLocks/>
            </p:cNvSpPr>
            <p:nvPr/>
          </p:nvSpPr>
          <p:spPr bwMode="auto">
            <a:xfrm>
              <a:off x="2331" y="2239"/>
              <a:ext cx="619" cy="361"/>
            </a:xfrm>
            <a:custGeom>
              <a:avLst/>
              <a:gdLst/>
              <a:ahLst/>
              <a:cxnLst>
                <a:cxn ang="0">
                  <a:pos x="2962" y="627"/>
                </a:cxn>
                <a:cxn ang="0">
                  <a:pos x="2633" y="446"/>
                </a:cxn>
                <a:cxn ang="0">
                  <a:pos x="2514" y="494"/>
                </a:cxn>
                <a:cxn ang="0">
                  <a:pos x="2321" y="673"/>
                </a:cxn>
                <a:cxn ang="0">
                  <a:pos x="2192" y="615"/>
                </a:cxn>
                <a:cxn ang="0">
                  <a:pos x="2036" y="538"/>
                </a:cxn>
                <a:cxn ang="0">
                  <a:pos x="1918" y="415"/>
                </a:cxn>
                <a:cxn ang="0">
                  <a:pos x="1806" y="224"/>
                </a:cxn>
                <a:cxn ang="0">
                  <a:pos x="1604" y="74"/>
                </a:cxn>
                <a:cxn ang="0">
                  <a:pos x="1561" y="53"/>
                </a:cxn>
                <a:cxn ang="0">
                  <a:pos x="1474" y="22"/>
                </a:cxn>
                <a:cxn ang="0">
                  <a:pos x="1255" y="0"/>
                </a:cxn>
                <a:cxn ang="0">
                  <a:pos x="1021" y="55"/>
                </a:cxn>
                <a:cxn ang="0">
                  <a:pos x="920" y="108"/>
                </a:cxn>
                <a:cxn ang="0">
                  <a:pos x="780" y="230"/>
                </a:cxn>
                <a:cxn ang="0">
                  <a:pos x="700" y="213"/>
                </a:cxn>
                <a:cxn ang="0">
                  <a:pos x="595" y="167"/>
                </a:cxn>
                <a:cxn ang="0">
                  <a:pos x="540" y="156"/>
                </a:cxn>
                <a:cxn ang="0">
                  <a:pos x="502" y="152"/>
                </a:cxn>
                <a:cxn ang="0">
                  <a:pos x="313" y="186"/>
                </a:cxn>
                <a:cxn ang="0">
                  <a:pos x="184" y="281"/>
                </a:cxn>
                <a:cxn ang="0">
                  <a:pos x="124" y="374"/>
                </a:cxn>
                <a:cxn ang="0">
                  <a:pos x="38" y="348"/>
                </a:cxn>
                <a:cxn ang="0">
                  <a:pos x="0" y="344"/>
                </a:cxn>
                <a:cxn ang="0">
                  <a:pos x="39" y="488"/>
                </a:cxn>
                <a:cxn ang="0">
                  <a:pos x="87" y="630"/>
                </a:cxn>
                <a:cxn ang="0">
                  <a:pos x="141" y="768"/>
                </a:cxn>
                <a:cxn ang="0">
                  <a:pos x="206" y="905"/>
                </a:cxn>
                <a:cxn ang="0">
                  <a:pos x="251" y="994"/>
                </a:cxn>
                <a:cxn ang="0">
                  <a:pos x="397" y="1230"/>
                </a:cxn>
                <a:cxn ang="0">
                  <a:pos x="806" y="1074"/>
                </a:cxn>
                <a:cxn ang="0">
                  <a:pos x="941" y="1402"/>
                </a:cxn>
                <a:cxn ang="0">
                  <a:pos x="1201" y="905"/>
                </a:cxn>
                <a:cxn ang="0">
                  <a:pos x="1415" y="1290"/>
                </a:cxn>
                <a:cxn ang="0">
                  <a:pos x="1597" y="1565"/>
                </a:cxn>
                <a:cxn ang="0">
                  <a:pos x="1812" y="1119"/>
                </a:cxn>
                <a:cxn ang="0">
                  <a:pos x="1992" y="939"/>
                </a:cxn>
                <a:cxn ang="0">
                  <a:pos x="2197" y="1348"/>
                </a:cxn>
                <a:cxn ang="0">
                  <a:pos x="2343" y="1517"/>
                </a:cxn>
                <a:cxn ang="0">
                  <a:pos x="2357" y="1790"/>
                </a:cxn>
                <a:cxn ang="0">
                  <a:pos x="2574" y="1481"/>
                </a:cxn>
                <a:cxn ang="0">
                  <a:pos x="2838" y="1248"/>
                </a:cxn>
                <a:cxn ang="0">
                  <a:pos x="3080" y="969"/>
                </a:cxn>
                <a:cxn ang="0">
                  <a:pos x="3053" y="784"/>
                </a:cxn>
                <a:cxn ang="0">
                  <a:pos x="3028" y="703"/>
                </a:cxn>
              </a:cxnLst>
              <a:rect l="0" t="0" r="r" b="b"/>
              <a:pathLst>
                <a:path w="3099" h="1807">
                  <a:moveTo>
                    <a:pt x="3001" y="665"/>
                  </a:moveTo>
                  <a:lnTo>
                    <a:pt x="2962" y="627"/>
                  </a:lnTo>
                  <a:lnTo>
                    <a:pt x="2726" y="435"/>
                  </a:lnTo>
                  <a:lnTo>
                    <a:pt x="2633" y="446"/>
                  </a:lnTo>
                  <a:lnTo>
                    <a:pt x="2570" y="466"/>
                  </a:lnTo>
                  <a:lnTo>
                    <a:pt x="2514" y="494"/>
                  </a:lnTo>
                  <a:lnTo>
                    <a:pt x="2407" y="572"/>
                  </a:lnTo>
                  <a:lnTo>
                    <a:pt x="2321" y="673"/>
                  </a:lnTo>
                  <a:lnTo>
                    <a:pt x="2255" y="673"/>
                  </a:lnTo>
                  <a:lnTo>
                    <a:pt x="2192" y="615"/>
                  </a:lnTo>
                  <a:lnTo>
                    <a:pt x="2120" y="570"/>
                  </a:lnTo>
                  <a:lnTo>
                    <a:pt x="2036" y="538"/>
                  </a:lnTo>
                  <a:lnTo>
                    <a:pt x="1947" y="520"/>
                  </a:lnTo>
                  <a:lnTo>
                    <a:pt x="1918" y="415"/>
                  </a:lnTo>
                  <a:lnTo>
                    <a:pt x="1873" y="314"/>
                  </a:lnTo>
                  <a:lnTo>
                    <a:pt x="1806" y="224"/>
                  </a:lnTo>
                  <a:lnTo>
                    <a:pt x="1682" y="114"/>
                  </a:lnTo>
                  <a:lnTo>
                    <a:pt x="1604" y="74"/>
                  </a:lnTo>
                  <a:lnTo>
                    <a:pt x="1581" y="61"/>
                  </a:lnTo>
                  <a:lnTo>
                    <a:pt x="1561" y="53"/>
                  </a:lnTo>
                  <a:lnTo>
                    <a:pt x="1510" y="36"/>
                  </a:lnTo>
                  <a:lnTo>
                    <a:pt x="1474" y="22"/>
                  </a:lnTo>
                  <a:lnTo>
                    <a:pt x="1356" y="2"/>
                  </a:lnTo>
                  <a:lnTo>
                    <a:pt x="1255" y="0"/>
                  </a:lnTo>
                  <a:lnTo>
                    <a:pt x="1133" y="17"/>
                  </a:lnTo>
                  <a:lnTo>
                    <a:pt x="1021" y="55"/>
                  </a:lnTo>
                  <a:lnTo>
                    <a:pt x="939" y="98"/>
                  </a:lnTo>
                  <a:lnTo>
                    <a:pt x="920" y="108"/>
                  </a:lnTo>
                  <a:lnTo>
                    <a:pt x="859" y="152"/>
                  </a:lnTo>
                  <a:lnTo>
                    <a:pt x="780" y="230"/>
                  </a:lnTo>
                  <a:lnTo>
                    <a:pt x="757" y="258"/>
                  </a:lnTo>
                  <a:lnTo>
                    <a:pt x="700" y="213"/>
                  </a:lnTo>
                  <a:lnTo>
                    <a:pt x="665" y="191"/>
                  </a:lnTo>
                  <a:lnTo>
                    <a:pt x="595" y="167"/>
                  </a:lnTo>
                  <a:lnTo>
                    <a:pt x="578" y="163"/>
                  </a:lnTo>
                  <a:lnTo>
                    <a:pt x="540" y="156"/>
                  </a:lnTo>
                  <a:lnTo>
                    <a:pt x="521" y="152"/>
                  </a:lnTo>
                  <a:lnTo>
                    <a:pt x="502" y="152"/>
                  </a:lnTo>
                  <a:lnTo>
                    <a:pt x="425" y="152"/>
                  </a:lnTo>
                  <a:lnTo>
                    <a:pt x="313" y="186"/>
                  </a:lnTo>
                  <a:lnTo>
                    <a:pt x="223" y="245"/>
                  </a:lnTo>
                  <a:lnTo>
                    <a:pt x="184" y="281"/>
                  </a:lnTo>
                  <a:lnTo>
                    <a:pt x="150" y="325"/>
                  </a:lnTo>
                  <a:lnTo>
                    <a:pt x="124" y="374"/>
                  </a:lnTo>
                  <a:lnTo>
                    <a:pt x="105" y="365"/>
                  </a:lnTo>
                  <a:lnTo>
                    <a:pt x="38" y="348"/>
                  </a:lnTo>
                  <a:lnTo>
                    <a:pt x="27" y="348"/>
                  </a:lnTo>
                  <a:lnTo>
                    <a:pt x="0" y="344"/>
                  </a:lnTo>
                  <a:lnTo>
                    <a:pt x="17" y="416"/>
                  </a:lnTo>
                  <a:lnTo>
                    <a:pt x="39" y="488"/>
                  </a:lnTo>
                  <a:lnTo>
                    <a:pt x="61" y="559"/>
                  </a:lnTo>
                  <a:lnTo>
                    <a:pt x="87" y="630"/>
                  </a:lnTo>
                  <a:lnTo>
                    <a:pt x="113" y="699"/>
                  </a:lnTo>
                  <a:lnTo>
                    <a:pt x="141" y="768"/>
                  </a:lnTo>
                  <a:lnTo>
                    <a:pt x="172" y="837"/>
                  </a:lnTo>
                  <a:lnTo>
                    <a:pt x="206" y="905"/>
                  </a:lnTo>
                  <a:lnTo>
                    <a:pt x="251" y="905"/>
                  </a:lnTo>
                  <a:lnTo>
                    <a:pt x="251" y="994"/>
                  </a:lnTo>
                  <a:lnTo>
                    <a:pt x="320" y="1112"/>
                  </a:lnTo>
                  <a:lnTo>
                    <a:pt x="397" y="1230"/>
                  </a:lnTo>
                  <a:lnTo>
                    <a:pt x="397" y="1074"/>
                  </a:lnTo>
                  <a:lnTo>
                    <a:pt x="806" y="1074"/>
                  </a:lnTo>
                  <a:lnTo>
                    <a:pt x="806" y="1402"/>
                  </a:lnTo>
                  <a:lnTo>
                    <a:pt x="941" y="1402"/>
                  </a:lnTo>
                  <a:lnTo>
                    <a:pt x="941" y="905"/>
                  </a:lnTo>
                  <a:lnTo>
                    <a:pt x="1201" y="905"/>
                  </a:lnTo>
                  <a:lnTo>
                    <a:pt x="1201" y="1290"/>
                  </a:lnTo>
                  <a:lnTo>
                    <a:pt x="1415" y="1290"/>
                  </a:lnTo>
                  <a:lnTo>
                    <a:pt x="1415" y="1565"/>
                  </a:lnTo>
                  <a:lnTo>
                    <a:pt x="1597" y="1565"/>
                  </a:lnTo>
                  <a:lnTo>
                    <a:pt x="1597" y="1119"/>
                  </a:lnTo>
                  <a:lnTo>
                    <a:pt x="1812" y="1119"/>
                  </a:lnTo>
                  <a:lnTo>
                    <a:pt x="1812" y="939"/>
                  </a:lnTo>
                  <a:lnTo>
                    <a:pt x="1992" y="939"/>
                  </a:lnTo>
                  <a:lnTo>
                    <a:pt x="1992" y="1348"/>
                  </a:lnTo>
                  <a:lnTo>
                    <a:pt x="2197" y="1348"/>
                  </a:lnTo>
                  <a:lnTo>
                    <a:pt x="2197" y="1517"/>
                  </a:lnTo>
                  <a:lnTo>
                    <a:pt x="2343" y="1517"/>
                  </a:lnTo>
                  <a:lnTo>
                    <a:pt x="2343" y="1807"/>
                  </a:lnTo>
                  <a:lnTo>
                    <a:pt x="2357" y="1790"/>
                  </a:lnTo>
                  <a:lnTo>
                    <a:pt x="2520" y="1537"/>
                  </a:lnTo>
                  <a:lnTo>
                    <a:pt x="2574" y="1481"/>
                  </a:lnTo>
                  <a:lnTo>
                    <a:pt x="2810" y="1279"/>
                  </a:lnTo>
                  <a:lnTo>
                    <a:pt x="2838" y="1248"/>
                  </a:lnTo>
                  <a:lnTo>
                    <a:pt x="3099" y="1013"/>
                  </a:lnTo>
                  <a:lnTo>
                    <a:pt x="3080" y="969"/>
                  </a:lnTo>
                  <a:lnTo>
                    <a:pt x="3059" y="880"/>
                  </a:lnTo>
                  <a:lnTo>
                    <a:pt x="3053" y="784"/>
                  </a:lnTo>
                  <a:lnTo>
                    <a:pt x="3046" y="744"/>
                  </a:lnTo>
                  <a:lnTo>
                    <a:pt x="3028" y="703"/>
                  </a:lnTo>
                  <a:lnTo>
                    <a:pt x="3001" y="665"/>
                  </a:lnTo>
                  <a:close/>
                </a:path>
              </a:pathLst>
            </a:custGeom>
            <a:solidFill>
              <a:srgbClr val="FFFFFF"/>
            </a:solidFill>
            <a:ln w="9525">
              <a:noFill/>
              <a:round/>
              <a:headEnd/>
              <a:tailEnd/>
            </a:ln>
          </p:spPr>
          <p:txBody>
            <a:bodyPr/>
            <a:lstStyle/>
            <a:p>
              <a:endParaRPr lang="en-GB"/>
            </a:p>
          </p:txBody>
        </p:sp>
        <p:sp>
          <p:nvSpPr>
            <p:cNvPr id="20060" name="Freeform 604"/>
            <p:cNvSpPr>
              <a:spLocks/>
            </p:cNvSpPr>
            <p:nvPr/>
          </p:nvSpPr>
          <p:spPr bwMode="auto">
            <a:xfrm>
              <a:off x="2326" y="2222"/>
              <a:ext cx="550" cy="151"/>
            </a:xfrm>
            <a:custGeom>
              <a:avLst/>
              <a:gdLst/>
              <a:ahLst/>
              <a:cxnLst>
                <a:cxn ang="0">
                  <a:pos x="2747" y="519"/>
                </a:cxn>
                <a:cxn ang="0">
                  <a:pos x="2519" y="488"/>
                </a:cxn>
                <a:cxn ang="0">
                  <a:pos x="2377" y="587"/>
                </a:cxn>
                <a:cxn ang="0">
                  <a:pos x="2213" y="598"/>
                </a:cxn>
                <a:cxn ang="0">
                  <a:pos x="2036" y="530"/>
                </a:cxn>
                <a:cxn ang="0">
                  <a:pos x="1971" y="365"/>
                </a:cxn>
                <a:cxn ang="0">
                  <a:pos x="1776" y="146"/>
                </a:cxn>
                <a:cxn ang="0">
                  <a:pos x="1563" y="41"/>
                </a:cxn>
                <a:cxn ang="0">
                  <a:pos x="1276" y="0"/>
                </a:cxn>
                <a:cxn ang="0">
                  <a:pos x="980" y="75"/>
                </a:cxn>
                <a:cxn ang="0">
                  <a:pos x="767" y="229"/>
                </a:cxn>
                <a:cxn ang="0">
                  <a:pos x="604" y="158"/>
                </a:cxn>
                <a:cxn ang="0">
                  <a:pos x="446" y="151"/>
                </a:cxn>
                <a:cxn ang="0">
                  <a:pos x="278" y="202"/>
                </a:cxn>
                <a:cxn ang="0">
                  <a:pos x="104" y="354"/>
                </a:cxn>
                <a:cxn ang="0">
                  <a:pos x="53" y="342"/>
                </a:cxn>
                <a:cxn ang="0">
                  <a:pos x="2" y="337"/>
                </a:cxn>
                <a:cxn ang="0">
                  <a:pos x="21" y="428"/>
                </a:cxn>
                <a:cxn ang="0">
                  <a:pos x="59" y="432"/>
                </a:cxn>
                <a:cxn ang="0">
                  <a:pos x="145" y="458"/>
                </a:cxn>
                <a:cxn ang="0">
                  <a:pos x="205" y="365"/>
                </a:cxn>
                <a:cxn ang="0">
                  <a:pos x="334" y="270"/>
                </a:cxn>
                <a:cxn ang="0">
                  <a:pos x="502" y="234"/>
                </a:cxn>
                <a:cxn ang="0">
                  <a:pos x="542" y="236"/>
                </a:cxn>
                <a:cxn ang="0">
                  <a:pos x="581" y="241"/>
                </a:cxn>
                <a:cxn ang="0">
                  <a:pos x="616" y="251"/>
                </a:cxn>
                <a:cxn ang="0">
                  <a:pos x="721" y="297"/>
                </a:cxn>
                <a:cxn ang="0">
                  <a:pos x="801" y="314"/>
                </a:cxn>
                <a:cxn ang="0">
                  <a:pos x="941" y="192"/>
                </a:cxn>
                <a:cxn ang="0">
                  <a:pos x="973" y="173"/>
                </a:cxn>
                <a:cxn ang="0">
                  <a:pos x="1154" y="101"/>
                </a:cxn>
                <a:cxn ang="0">
                  <a:pos x="1377" y="86"/>
                </a:cxn>
                <a:cxn ang="0">
                  <a:pos x="1531" y="120"/>
                </a:cxn>
                <a:cxn ang="0">
                  <a:pos x="1582" y="137"/>
                </a:cxn>
                <a:cxn ang="0">
                  <a:pos x="1625" y="158"/>
                </a:cxn>
                <a:cxn ang="0">
                  <a:pos x="1703" y="198"/>
                </a:cxn>
                <a:cxn ang="0">
                  <a:pos x="1894" y="398"/>
                </a:cxn>
                <a:cxn ang="0">
                  <a:pos x="1968" y="604"/>
                </a:cxn>
                <a:cxn ang="0">
                  <a:pos x="2141" y="654"/>
                </a:cxn>
                <a:cxn ang="0">
                  <a:pos x="2276" y="757"/>
                </a:cxn>
                <a:cxn ang="0">
                  <a:pos x="2428" y="656"/>
                </a:cxn>
                <a:cxn ang="0">
                  <a:pos x="2591" y="550"/>
                </a:cxn>
              </a:cxnLst>
              <a:rect l="0" t="0" r="r" b="b"/>
              <a:pathLst>
                <a:path w="2747" h="757">
                  <a:moveTo>
                    <a:pt x="2654" y="530"/>
                  </a:moveTo>
                  <a:lnTo>
                    <a:pt x="2747" y="519"/>
                  </a:lnTo>
                  <a:lnTo>
                    <a:pt x="2653" y="443"/>
                  </a:lnTo>
                  <a:lnTo>
                    <a:pt x="2519" y="488"/>
                  </a:lnTo>
                  <a:lnTo>
                    <a:pt x="2429" y="544"/>
                  </a:lnTo>
                  <a:lnTo>
                    <a:pt x="2377" y="587"/>
                  </a:lnTo>
                  <a:lnTo>
                    <a:pt x="2304" y="665"/>
                  </a:lnTo>
                  <a:lnTo>
                    <a:pt x="2213" y="598"/>
                  </a:lnTo>
                  <a:lnTo>
                    <a:pt x="2113" y="550"/>
                  </a:lnTo>
                  <a:lnTo>
                    <a:pt x="2036" y="530"/>
                  </a:lnTo>
                  <a:lnTo>
                    <a:pt x="2019" y="471"/>
                  </a:lnTo>
                  <a:lnTo>
                    <a:pt x="1971" y="365"/>
                  </a:lnTo>
                  <a:lnTo>
                    <a:pt x="1905" y="268"/>
                  </a:lnTo>
                  <a:lnTo>
                    <a:pt x="1776" y="146"/>
                  </a:lnTo>
                  <a:lnTo>
                    <a:pt x="1675" y="86"/>
                  </a:lnTo>
                  <a:lnTo>
                    <a:pt x="1563" y="41"/>
                  </a:lnTo>
                  <a:lnTo>
                    <a:pt x="1441" y="8"/>
                  </a:lnTo>
                  <a:lnTo>
                    <a:pt x="1276" y="0"/>
                  </a:lnTo>
                  <a:lnTo>
                    <a:pt x="1160" y="13"/>
                  </a:lnTo>
                  <a:lnTo>
                    <a:pt x="980" y="75"/>
                  </a:lnTo>
                  <a:lnTo>
                    <a:pt x="821" y="175"/>
                  </a:lnTo>
                  <a:lnTo>
                    <a:pt x="767" y="229"/>
                  </a:lnTo>
                  <a:lnTo>
                    <a:pt x="705" y="192"/>
                  </a:lnTo>
                  <a:lnTo>
                    <a:pt x="604" y="158"/>
                  </a:lnTo>
                  <a:lnTo>
                    <a:pt x="536" y="146"/>
                  </a:lnTo>
                  <a:lnTo>
                    <a:pt x="446" y="151"/>
                  </a:lnTo>
                  <a:lnTo>
                    <a:pt x="329" y="179"/>
                  </a:lnTo>
                  <a:lnTo>
                    <a:pt x="278" y="202"/>
                  </a:lnTo>
                  <a:lnTo>
                    <a:pt x="182" y="268"/>
                  </a:lnTo>
                  <a:lnTo>
                    <a:pt x="104" y="354"/>
                  </a:lnTo>
                  <a:lnTo>
                    <a:pt x="87" y="351"/>
                  </a:lnTo>
                  <a:lnTo>
                    <a:pt x="53" y="342"/>
                  </a:lnTo>
                  <a:lnTo>
                    <a:pt x="19" y="340"/>
                  </a:lnTo>
                  <a:lnTo>
                    <a:pt x="2" y="337"/>
                  </a:lnTo>
                  <a:lnTo>
                    <a:pt x="0" y="337"/>
                  </a:lnTo>
                  <a:lnTo>
                    <a:pt x="21" y="428"/>
                  </a:lnTo>
                  <a:lnTo>
                    <a:pt x="48" y="432"/>
                  </a:lnTo>
                  <a:lnTo>
                    <a:pt x="59" y="432"/>
                  </a:lnTo>
                  <a:lnTo>
                    <a:pt x="126" y="449"/>
                  </a:lnTo>
                  <a:lnTo>
                    <a:pt x="145" y="458"/>
                  </a:lnTo>
                  <a:lnTo>
                    <a:pt x="171" y="409"/>
                  </a:lnTo>
                  <a:lnTo>
                    <a:pt x="205" y="365"/>
                  </a:lnTo>
                  <a:lnTo>
                    <a:pt x="244" y="329"/>
                  </a:lnTo>
                  <a:lnTo>
                    <a:pt x="334" y="270"/>
                  </a:lnTo>
                  <a:lnTo>
                    <a:pt x="446" y="236"/>
                  </a:lnTo>
                  <a:lnTo>
                    <a:pt x="502" y="234"/>
                  </a:lnTo>
                  <a:lnTo>
                    <a:pt x="523" y="236"/>
                  </a:lnTo>
                  <a:lnTo>
                    <a:pt x="542" y="236"/>
                  </a:lnTo>
                  <a:lnTo>
                    <a:pt x="561" y="240"/>
                  </a:lnTo>
                  <a:lnTo>
                    <a:pt x="581" y="241"/>
                  </a:lnTo>
                  <a:lnTo>
                    <a:pt x="599" y="247"/>
                  </a:lnTo>
                  <a:lnTo>
                    <a:pt x="616" y="251"/>
                  </a:lnTo>
                  <a:lnTo>
                    <a:pt x="686" y="275"/>
                  </a:lnTo>
                  <a:lnTo>
                    <a:pt x="721" y="297"/>
                  </a:lnTo>
                  <a:lnTo>
                    <a:pt x="778" y="342"/>
                  </a:lnTo>
                  <a:lnTo>
                    <a:pt x="801" y="314"/>
                  </a:lnTo>
                  <a:lnTo>
                    <a:pt x="880" y="236"/>
                  </a:lnTo>
                  <a:lnTo>
                    <a:pt x="941" y="192"/>
                  </a:lnTo>
                  <a:lnTo>
                    <a:pt x="960" y="182"/>
                  </a:lnTo>
                  <a:lnTo>
                    <a:pt x="973" y="173"/>
                  </a:lnTo>
                  <a:lnTo>
                    <a:pt x="1042" y="139"/>
                  </a:lnTo>
                  <a:lnTo>
                    <a:pt x="1154" y="101"/>
                  </a:lnTo>
                  <a:lnTo>
                    <a:pt x="1276" y="84"/>
                  </a:lnTo>
                  <a:lnTo>
                    <a:pt x="1377" y="86"/>
                  </a:lnTo>
                  <a:lnTo>
                    <a:pt x="1495" y="106"/>
                  </a:lnTo>
                  <a:lnTo>
                    <a:pt x="1531" y="120"/>
                  </a:lnTo>
                  <a:lnTo>
                    <a:pt x="1551" y="123"/>
                  </a:lnTo>
                  <a:lnTo>
                    <a:pt x="1582" y="137"/>
                  </a:lnTo>
                  <a:lnTo>
                    <a:pt x="1602" y="145"/>
                  </a:lnTo>
                  <a:lnTo>
                    <a:pt x="1625" y="158"/>
                  </a:lnTo>
                  <a:lnTo>
                    <a:pt x="1655" y="170"/>
                  </a:lnTo>
                  <a:lnTo>
                    <a:pt x="1703" y="198"/>
                  </a:lnTo>
                  <a:lnTo>
                    <a:pt x="1827" y="308"/>
                  </a:lnTo>
                  <a:lnTo>
                    <a:pt x="1894" y="398"/>
                  </a:lnTo>
                  <a:lnTo>
                    <a:pt x="1939" y="499"/>
                  </a:lnTo>
                  <a:lnTo>
                    <a:pt x="1968" y="604"/>
                  </a:lnTo>
                  <a:lnTo>
                    <a:pt x="2057" y="622"/>
                  </a:lnTo>
                  <a:lnTo>
                    <a:pt x="2141" y="654"/>
                  </a:lnTo>
                  <a:lnTo>
                    <a:pt x="2213" y="699"/>
                  </a:lnTo>
                  <a:lnTo>
                    <a:pt x="2276" y="757"/>
                  </a:lnTo>
                  <a:lnTo>
                    <a:pt x="2342" y="757"/>
                  </a:lnTo>
                  <a:lnTo>
                    <a:pt x="2428" y="656"/>
                  </a:lnTo>
                  <a:lnTo>
                    <a:pt x="2535" y="578"/>
                  </a:lnTo>
                  <a:lnTo>
                    <a:pt x="2591" y="550"/>
                  </a:lnTo>
                  <a:lnTo>
                    <a:pt x="2654" y="530"/>
                  </a:lnTo>
                  <a:close/>
                </a:path>
              </a:pathLst>
            </a:custGeom>
            <a:solidFill>
              <a:srgbClr val="7FBFFF"/>
            </a:solidFill>
            <a:ln w="9525">
              <a:noFill/>
              <a:round/>
              <a:headEnd/>
              <a:tailEnd/>
            </a:ln>
          </p:spPr>
          <p:txBody>
            <a:bodyPr/>
            <a:lstStyle/>
            <a:p>
              <a:endParaRPr lang="en-GB"/>
            </a:p>
          </p:txBody>
        </p:sp>
        <p:sp>
          <p:nvSpPr>
            <p:cNvPr id="20061" name="Freeform 605"/>
            <p:cNvSpPr>
              <a:spLocks/>
            </p:cNvSpPr>
            <p:nvPr/>
          </p:nvSpPr>
          <p:spPr bwMode="auto">
            <a:xfrm>
              <a:off x="2772" y="2459"/>
              <a:ext cx="341" cy="275"/>
            </a:xfrm>
            <a:custGeom>
              <a:avLst/>
              <a:gdLst/>
              <a:ahLst/>
              <a:cxnLst>
                <a:cxn ang="0">
                  <a:pos x="1481" y="0"/>
                </a:cxn>
                <a:cxn ang="0">
                  <a:pos x="1105" y="365"/>
                </a:cxn>
                <a:cxn ang="0">
                  <a:pos x="500" y="720"/>
                </a:cxn>
                <a:cxn ang="0">
                  <a:pos x="496" y="755"/>
                </a:cxn>
                <a:cxn ang="0">
                  <a:pos x="480" y="796"/>
                </a:cxn>
                <a:cxn ang="0">
                  <a:pos x="458" y="828"/>
                </a:cxn>
                <a:cxn ang="0">
                  <a:pos x="436" y="857"/>
                </a:cxn>
                <a:cxn ang="0">
                  <a:pos x="422" y="867"/>
                </a:cxn>
                <a:cxn ang="0">
                  <a:pos x="403" y="888"/>
                </a:cxn>
                <a:cxn ang="0">
                  <a:pos x="370" y="916"/>
                </a:cxn>
                <a:cxn ang="0">
                  <a:pos x="343" y="934"/>
                </a:cxn>
                <a:cxn ang="0">
                  <a:pos x="298" y="965"/>
                </a:cxn>
                <a:cxn ang="0">
                  <a:pos x="297" y="989"/>
                </a:cxn>
                <a:cxn ang="0">
                  <a:pos x="284" y="1018"/>
                </a:cxn>
                <a:cxn ang="0">
                  <a:pos x="276" y="1035"/>
                </a:cxn>
                <a:cxn ang="0">
                  <a:pos x="270" y="1054"/>
                </a:cxn>
                <a:cxn ang="0">
                  <a:pos x="267" y="1061"/>
                </a:cxn>
                <a:cxn ang="0">
                  <a:pos x="260" y="1073"/>
                </a:cxn>
                <a:cxn ang="0">
                  <a:pos x="246" y="1088"/>
                </a:cxn>
                <a:cxn ang="0">
                  <a:pos x="238" y="1096"/>
                </a:cxn>
                <a:cxn ang="0">
                  <a:pos x="225" y="1125"/>
                </a:cxn>
                <a:cxn ang="0">
                  <a:pos x="224" y="1139"/>
                </a:cxn>
                <a:cxn ang="0">
                  <a:pos x="218" y="1168"/>
                </a:cxn>
                <a:cxn ang="0">
                  <a:pos x="214" y="1171"/>
                </a:cxn>
                <a:cxn ang="0">
                  <a:pos x="212" y="1180"/>
                </a:cxn>
                <a:cxn ang="0">
                  <a:pos x="202" y="1205"/>
                </a:cxn>
                <a:cxn ang="0">
                  <a:pos x="199" y="1209"/>
                </a:cxn>
                <a:cxn ang="0">
                  <a:pos x="196" y="1218"/>
                </a:cxn>
                <a:cxn ang="0">
                  <a:pos x="184" y="1231"/>
                </a:cxn>
                <a:cxn ang="0">
                  <a:pos x="180" y="1235"/>
                </a:cxn>
                <a:cxn ang="0">
                  <a:pos x="171" y="1246"/>
                </a:cxn>
                <a:cxn ang="0">
                  <a:pos x="151" y="1264"/>
                </a:cxn>
                <a:cxn ang="0">
                  <a:pos x="127" y="1279"/>
                </a:cxn>
                <a:cxn ang="0">
                  <a:pos x="116" y="1298"/>
                </a:cxn>
                <a:cxn ang="0">
                  <a:pos x="65" y="1303"/>
                </a:cxn>
                <a:cxn ang="0">
                  <a:pos x="0" y="1328"/>
                </a:cxn>
                <a:cxn ang="0">
                  <a:pos x="132" y="1348"/>
                </a:cxn>
                <a:cxn ang="0">
                  <a:pos x="268" y="1364"/>
                </a:cxn>
                <a:cxn ang="0">
                  <a:pos x="406" y="1373"/>
                </a:cxn>
                <a:cxn ang="0">
                  <a:pos x="625" y="1375"/>
                </a:cxn>
                <a:cxn ang="0">
                  <a:pos x="673" y="1372"/>
                </a:cxn>
                <a:cxn ang="0">
                  <a:pos x="703" y="1372"/>
                </a:cxn>
                <a:cxn ang="0">
                  <a:pos x="730" y="1369"/>
                </a:cxn>
                <a:cxn ang="0">
                  <a:pos x="779" y="1366"/>
                </a:cxn>
                <a:cxn ang="0">
                  <a:pos x="931" y="1352"/>
                </a:cxn>
                <a:cxn ang="0">
                  <a:pos x="1042" y="1335"/>
                </a:cxn>
                <a:cxn ang="0">
                  <a:pos x="1080" y="1329"/>
                </a:cxn>
                <a:cxn ang="0">
                  <a:pos x="1189" y="1306"/>
                </a:cxn>
                <a:cxn ang="0">
                  <a:pos x="1296" y="1280"/>
                </a:cxn>
                <a:cxn ang="0">
                  <a:pos x="1437" y="1239"/>
                </a:cxn>
                <a:cxn ang="0">
                  <a:pos x="1574" y="1191"/>
                </a:cxn>
                <a:cxn ang="0">
                  <a:pos x="1641" y="1164"/>
                </a:cxn>
                <a:cxn ang="0">
                  <a:pos x="1696" y="1136"/>
                </a:cxn>
                <a:cxn ang="0">
                  <a:pos x="1679" y="1102"/>
                </a:cxn>
                <a:cxn ang="0">
                  <a:pos x="1628" y="1105"/>
                </a:cxn>
                <a:cxn ang="0">
                  <a:pos x="1628" y="846"/>
                </a:cxn>
                <a:cxn ang="0">
                  <a:pos x="1619" y="815"/>
                </a:cxn>
                <a:cxn ang="0">
                  <a:pos x="1613" y="748"/>
                </a:cxn>
                <a:cxn ang="0">
                  <a:pos x="1600" y="728"/>
                </a:cxn>
                <a:cxn ang="0">
                  <a:pos x="1566" y="108"/>
                </a:cxn>
                <a:cxn ang="0">
                  <a:pos x="1495" y="17"/>
                </a:cxn>
              </a:cxnLst>
              <a:rect l="0" t="0" r="r" b="b"/>
              <a:pathLst>
                <a:path w="1709" h="1378">
                  <a:moveTo>
                    <a:pt x="1495" y="17"/>
                  </a:moveTo>
                  <a:lnTo>
                    <a:pt x="1481" y="0"/>
                  </a:lnTo>
                  <a:lnTo>
                    <a:pt x="1189" y="616"/>
                  </a:lnTo>
                  <a:lnTo>
                    <a:pt x="1105" y="365"/>
                  </a:lnTo>
                  <a:lnTo>
                    <a:pt x="1057" y="262"/>
                  </a:lnTo>
                  <a:lnTo>
                    <a:pt x="500" y="720"/>
                  </a:lnTo>
                  <a:lnTo>
                    <a:pt x="499" y="736"/>
                  </a:lnTo>
                  <a:lnTo>
                    <a:pt x="496" y="755"/>
                  </a:lnTo>
                  <a:lnTo>
                    <a:pt x="489" y="774"/>
                  </a:lnTo>
                  <a:lnTo>
                    <a:pt x="480" y="796"/>
                  </a:lnTo>
                  <a:lnTo>
                    <a:pt x="469" y="812"/>
                  </a:lnTo>
                  <a:lnTo>
                    <a:pt x="458" y="828"/>
                  </a:lnTo>
                  <a:lnTo>
                    <a:pt x="447" y="842"/>
                  </a:lnTo>
                  <a:lnTo>
                    <a:pt x="436" y="857"/>
                  </a:lnTo>
                  <a:lnTo>
                    <a:pt x="427" y="864"/>
                  </a:lnTo>
                  <a:lnTo>
                    <a:pt x="422" y="867"/>
                  </a:lnTo>
                  <a:lnTo>
                    <a:pt x="419" y="872"/>
                  </a:lnTo>
                  <a:lnTo>
                    <a:pt x="403" y="888"/>
                  </a:lnTo>
                  <a:lnTo>
                    <a:pt x="386" y="901"/>
                  </a:lnTo>
                  <a:lnTo>
                    <a:pt x="370" y="916"/>
                  </a:lnTo>
                  <a:lnTo>
                    <a:pt x="352" y="929"/>
                  </a:lnTo>
                  <a:lnTo>
                    <a:pt x="343" y="934"/>
                  </a:lnTo>
                  <a:lnTo>
                    <a:pt x="335" y="941"/>
                  </a:lnTo>
                  <a:lnTo>
                    <a:pt x="298" y="965"/>
                  </a:lnTo>
                  <a:lnTo>
                    <a:pt x="298" y="975"/>
                  </a:lnTo>
                  <a:lnTo>
                    <a:pt x="297" y="989"/>
                  </a:lnTo>
                  <a:lnTo>
                    <a:pt x="292" y="1002"/>
                  </a:lnTo>
                  <a:lnTo>
                    <a:pt x="284" y="1018"/>
                  </a:lnTo>
                  <a:lnTo>
                    <a:pt x="278" y="1026"/>
                  </a:lnTo>
                  <a:lnTo>
                    <a:pt x="276" y="1035"/>
                  </a:lnTo>
                  <a:lnTo>
                    <a:pt x="273" y="1045"/>
                  </a:lnTo>
                  <a:lnTo>
                    <a:pt x="270" y="1054"/>
                  </a:lnTo>
                  <a:lnTo>
                    <a:pt x="268" y="1059"/>
                  </a:lnTo>
                  <a:lnTo>
                    <a:pt x="267" y="1061"/>
                  </a:lnTo>
                  <a:lnTo>
                    <a:pt x="267" y="1065"/>
                  </a:lnTo>
                  <a:lnTo>
                    <a:pt x="260" y="1073"/>
                  </a:lnTo>
                  <a:lnTo>
                    <a:pt x="254" y="1082"/>
                  </a:lnTo>
                  <a:lnTo>
                    <a:pt x="246" y="1088"/>
                  </a:lnTo>
                  <a:lnTo>
                    <a:pt x="242" y="1092"/>
                  </a:lnTo>
                  <a:lnTo>
                    <a:pt x="238" y="1096"/>
                  </a:lnTo>
                  <a:lnTo>
                    <a:pt x="227" y="1110"/>
                  </a:lnTo>
                  <a:lnTo>
                    <a:pt x="225" y="1125"/>
                  </a:lnTo>
                  <a:lnTo>
                    <a:pt x="224" y="1132"/>
                  </a:lnTo>
                  <a:lnTo>
                    <a:pt x="224" y="1139"/>
                  </a:lnTo>
                  <a:lnTo>
                    <a:pt x="220" y="1153"/>
                  </a:lnTo>
                  <a:lnTo>
                    <a:pt x="218" y="1168"/>
                  </a:lnTo>
                  <a:lnTo>
                    <a:pt x="216" y="1170"/>
                  </a:lnTo>
                  <a:lnTo>
                    <a:pt x="214" y="1171"/>
                  </a:lnTo>
                  <a:lnTo>
                    <a:pt x="214" y="1174"/>
                  </a:lnTo>
                  <a:lnTo>
                    <a:pt x="212" y="1180"/>
                  </a:lnTo>
                  <a:lnTo>
                    <a:pt x="208" y="1194"/>
                  </a:lnTo>
                  <a:lnTo>
                    <a:pt x="202" y="1205"/>
                  </a:lnTo>
                  <a:lnTo>
                    <a:pt x="200" y="1208"/>
                  </a:lnTo>
                  <a:lnTo>
                    <a:pt x="199" y="1209"/>
                  </a:lnTo>
                  <a:lnTo>
                    <a:pt x="199" y="1211"/>
                  </a:lnTo>
                  <a:lnTo>
                    <a:pt x="196" y="1218"/>
                  </a:lnTo>
                  <a:lnTo>
                    <a:pt x="188" y="1227"/>
                  </a:lnTo>
                  <a:lnTo>
                    <a:pt x="184" y="1231"/>
                  </a:lnTo>
                  <a:lnTo>
                    <a:pt x="182" y="1234"/>
                  </a:lnTo>
                  <a:lnTo>
                    <a:pt x="180" y="1235"/>
                  </a:lnTo>
                  <a:lnTo>
                    <a:pt x="180" y="1237"/>
                  </a:lnTo>
                  <a:lnTo>
                    <a:pt x="171" y="1246"/>
                  </a:lnTo>
                  <a:lnTo>
                    <a:pt x="162" y="1256"/>
                  </a:lnTo>
                  <a:lnTo>
                    <a:pt x="151" y="1264"/>
                  </a:lnTo>
                  <a:lnTo>
                    <a:pt x="140" y="1272"/>
                  </a:lnTo>
                  <a:lnTo>
                    <a:pt x="127" y="1279"/>
                  </a:lnTo>
                  <a:lnTo>
                    <a:pt x="116" y="1287"/>
                  </a:lnTo>
                  <a:lnTo>
                    <a:pt x="116" y="1298"/>
                  </a:lnTo>
                  <a:lnTo>
                    <a:pt x="116" y="1302"/>
                  </a:lnTo>
                  <a:lnTo>
                    <a:pt x="65" y="1303"/>
                  </a:lnTo>
                  <a:lnTo>
                    <a:pt x="16" y="1305"/>
                  </a:lnTo>
                  <a:lnTo>
                    <a:pt x="0" y="1328"/>
                  </a:lnTo>
                  <a:lnTo>
                    <a:pt x="65" y="1338"/>
                  </a:lnTo>
                  <a:lnTo>
                    <a:pt x="132" y="1348"/>
                  </a:lnTo>
                  <a:lnTo>
                    <a:pt x="199" y="1356"/>
                  </a:lnTo>
                  <a:lnTo>
                    <a:pt x="268" y="1364"/>
                  </a:lnTo>
                  <a:lnTo>
                    <a:pt x="336" y="1369"/>
                  </a:lnTo>
                  <a:lnTo>
                    <a:pt x="406" y="1373"/>
                  </a:lnTo>
                  <a:lnTo>
                    <a:pt x="548" y="1378"/>
                  </a:lnTo>
                  <a:lnTo>
                    <a:pt x="625" y="1375"/>
                  </a:lnTo>
                  <a:lnTo>
                    <a:pt x="664" y="1373"/>
                  </a:lnTo>
                  <a:lnTo>
                    <a:pt x="673" y="1372"/>
                  </a:lnTo>
                  <a:lnTo>
                    <a:pt x="683" y="1372"/>
                  </a:lnTo>
                  <a:lnTo>
                    <a:pt x="703" y="1372"/>
                  </a:lnTo>
                  <a:lnTo>
                    <a:pt x="721" y="1370"/>
                  </a:lnTo>
                  <a:lnTo>
                    <a:pt x="730" y="1369"/>
                  </a:lnTo>
                  <a:lnTo>
                    <a:pt x="741" y="1369"/>
                  </a:lnTo>
                  <a:lnTo>
                    <a:pt x="779" y="1366"/>
                  </a:lnTo>
                  <a:lnTo>
                    <a:pt x="856" y="1361"/>
                  </a:lnTo>
                  <a:lnTo>
                    <a:pt x="931" y="1352"/>
                  </a:lnTo>
                  <a:lnTo>
                    <a:pt x="1006" y="1341"/>
                  </a:lnTo>
                  <a:lnTo>
                    <a:pt x="1042" y="1335"/>
                  </a:lnTo>
                  <a:lnTo>
                    <a:pt x="1061" y="1331"/>
                  </a:lnTo>
                  <a:lnTo>
                    <a:pt x="1080" y="1329"/>
                  </a:lnTo>
                  <a:lnTo>
                    <a:pt x="1154" y="1315"/>
                  </a:lnTo>
                  <a:lnTo>
                    <a:pt x="1189" y="1306"/>
                  </a:lnTo>
                  <a:lnTo>
                    <a:pt x="1225" y="1298"/>
                  </a:lnTo>
                  <a:lnTo>
                    <a:pt x="1296" y="1280"/>
                  </a:lnTo>
                  <a:lnTo>
                    <a:pt x="1367" y="1261"/>
                  </a:lnTo>
                  <a:lnTo>
                    <a:pt x="1437" y="1239"/>
                  </a:lnTo>
                  <a:lnTo>
                    <a:pt x="1505" y="1215"/>
                  </a:lnTo>
                  <a:lnTo>
                    <a:pt x="1574" y="1191"/>
                  </a:lnTo>
                  <a:lnTo>
                    <a:pt x="1607" y="1177"/>
                  </a:lnTo>
                  <a:lnTo>
                    <a:pt x="1641" y="1164"/>
                  </a:lnTo>
                  <a:lnTo>
                    <a:pt x="1709" y="1136"/>
                  </a:lnTo>
                  <a:lnTo>
                    <a:pt x="1696" y="1136"/>
                  </a:lnTo>
                  <a:lnTo>
                    <a:pt x="1679" y="1136"/>
                  </a:lnTo>
                  <a:lnTo>
                    <a:pt x="1679" y="1102"/>
                  </a:lnTo>
                  <a:lnTo>
                    <a:pt x="1653" y="1104"/>
                  </a:lnTo>
                  <a:lnTo>
                    <a:pt x="1628" y="1105"/>
                  </a:lnTo>
                  <a:lnTo>
                    <a:pt x="1628" y="858"/>
                  </a:lnTo>
                  <a:lnTo>
                    <a:pt x="1628" y="846"/>
                  </a:lnTo>
                  <a:lnTo>
                    <a:pt x="1625" y="846"/>
                  </a:lnTo>
                  <a:lnTo>
                    <a:pt x="1619" y="815"/>
                  </a:lnTo>
                  <a:lnTo>
                    <a:pt x="1617" y="781"/>
                  </a:lnTo>
                  <a:lnTo>
                    <a:pt x="1613" y="748"/>
                  </a:lnTo>
                  <a:lnTo>
                    <a:pt x="1607" y="736"/>
                  </a:lnTo>
                  <a:lnTo>
                    <a:pt x="1600" y="728"/>
                  </a:lnTo>
                  <a:lnTo>
                    <a:pt x="1577" y="152"/>
                  </a:lnTo>
                  <a:lnTo>
                    <a:pt x="1566" y="108"/>
                  </a:lnTo>
                  <a:lnTo>
                    <a:pt x="1530" y="51"/>
                  </a:lnTo>
                  <a:lnTo>
                    <a:pt x="1495" y="17"/>
                  </a:lnTo>
                  <a:close/>
                </a:path>
              </a:pathLst>
            </a:custGeom>
            <a:solidFill>
              <a:srgbClr val="BFDDFF"/>
            </a:solidFill>
            <a:ln w="9525">
              <a:noFill/>
              <a:round/>
              <a:headEnd/>
              <a:tailEnd/>
            </a:ln>
          </p:spPr>
          <p:txBody>
            <a:bodyPr/>
            <a:lstStyle/>
            <a:p>
              <a:endParaRPr lang="en-GB"/>
            </a:p>
          </p:txBody>
        </p:sp>
        <p:sp>
          <p:nvSpPr>
            <p:cNvPr id="20062" name="Freeform 606"/>
            <p:cNvSpPr>
              <a:spLocks noEditPoints="1"/>
            </p:cNvSpPr>
            <p:nvPr/>
          </p:nvSpPr>
          <p:spPr bwMode="auto">
            <a:xfrm>
              <a:off x="3073" y="2411"/>
              <a:ext cx="139" cy="275"/>
            </a:xfrm>
            <a:custGeom>
              <a:avLst/>
              <a:gdLst/>
              <a:ahLst/>
              <a:cxnLst>
                <a:cxn ang="0">
                  <a:pos x="12" y="0"/>
                </a:cxn>
                <a:cxn ang="0">
                  <a:pos x="0" y="136"/>
                </a:cxn>
                <a:cxn ang="0">
                  <a:pos x="171" y="353"/>
                </a:cxn>
                <a:cxn ang="0">
                  <a:pos x="171" y="935"/>
                </a:cxn>
                <a:cxn ang="0">
                  <a:pos x="169" y="935"/>
                </a:cxn>
                <a:cxn ang="0">
                  <a:pos x="169" y="1033"/>
                </a:cxn>
                <a:cxn ang="0">
                  <a:pos x="169" y="1054"/>
                </a:cxn>
                <a:cxn ang="0">
                  <a:pos x="173" y="1054"/>
                </a:cxn>
                <a:cxn ang="0">
                  <a:pos x="173" y="1096"/>
                </a:cxn>
                <a:cxn ang="0">
                  <a:pos x="173" y="1276"/>
                </a:cxn>
                <a:cxn ang="0">
                  <a:pos x="173" y="1292"/>
                </a:cxn>
                <a:cxn ang="0">
                  <a:pos x="173" y="1323"/>
                </a:cxn>
                <a:cxn ang="0">
                  <a:pos x="173" y="1340"/>
                </a:cxn>
                <a:cxn ang="0">
                  <a:pos x="173" y="1343"/>
                </a:cxn>
                <a:cxn ang="0">
                  <a:pos x="173" y="1377"/>
                </a:cxn>
                <a:cxn ang="0">
                  <a:pos x="190" y="1377"/>
                </a:cxn>
                <a:cxn ang="0">
                  <a:pos x="203" y="1377"/>
                </a:cxn>
                <a:cxn ang="0">
                  <a:pos x="211" y="1377"/>
                </a:cxn>
                <a:cxn ang="0">
                  <a:pos x="224" y="1377"/>
                </a:cxn>
                <a:cxn ang="0">
                  <a:pos x="224" y="1368"/>
                </a:cxn>
                <a:cxn ang="0">
                  <a:pos x="253" y="1352"/>
                </a:cxn>
                <a:cxn ang="0">
                  <a:pos x="260" y="1348"/>
                </a:cxn>
                <a:cxn ang="0">
                  <a:pos x="263" y="1345"/>
                </a:cxn>
                <a:cxn ang="0">
                  <a:pos x="268" y="1344"/>
                </a:cxn>
                <a:cxn ang="0">
                  <a:pos x="284" y="1337"/>
                </a:cxn>
                <a:cxn ang="0">
                  <a:pos x="345" y="1307"/>
                </a:cxn>
                <a:cxn ang="0">
                  <a:pos x="374" y="1290"/>
                </a:cxn>
                <a:cxn ang="0">
                  <a:pos x="405" y="1274"/>
                </a:cxn>
                <a:cxn ang="0">
                  <a:pos x="465" y="1240"/>
                </a:cxn>
                <a:cxn ang="0">
                  <a:pos x="523" y="1204"/>
                </a:cxn>
                <a:cxn ang="0">
                  <a:pos x="582" y="1166"/>
                </a:cxn>
                <a:cxn ang="0">
                  <a:pos x="610" y="1146"/>
                </a:cxn>
                <a:cxn ang="0">
                  <a:pos x="640" y="1126"/>
                </a:cxn>
                <a:cxn ang="0">
                  <a:pos x="668" y="1106"/>
                </a:cxn>
                <a:cxn ang="0">
                  <a:pos x="698" y="1087"/>
                </a:cxn>
                <a:cxn ang="0">
                  <a:pos x="599" y="1087"/>
                </a:cxn>
                <a:cxn ang="0">
                  <a:pos x="599" y="1016"/>
                </a:cxn>
                <a:cxn ang="0">
                  <a:pos x="599" y="1009"/>
                </a:cxn>
                <a:cxn ang="0">
                  <a:pos x="576" y="1009"/>
                </a:cxn>
                <a:cxn ang="0">
                  <a:pos x="576" y="995"/>
                </a:cxn>
                <a:cxn ang="0">
                  <a:pos x="576" y="987"/>
                </a:cxn>
                <a:cxn ang="0">
                  <a:pos x="576" y="986"/>
                </a:cxn>
                <a:cxn ang="0">
                  <a:pos x="576" y="978"/>
                </a:cxn>
                <a:cxn ang="0">
                  <a:pos x="547" y="978"/>
                </a:cxn>
                <a:cxn ang="0">
                  <a:pos x="547" y="972"/>
                </a:cxn>
                <a:cxn ang="0">
                  <a:pos x="589" y="975"/>
                </a:cxn>
                <a:cxn ang="0">
                  <a:pos x="330" y="722"/>
                </a:cxn>
                <a:cxn ang="0">
                  <a:pos x="329" y="711"/>
                </a:cxn>
                <a:cxn ang="0">
                  <a:pos x="475" y="773"/>
                </a:cxn>
                <a:cxn ang="0">
                  <a:pos x="498" y="781"/>
                </a:cxn>
                <a:cxn ang="0">
                  <a:pos x="240" y="353"/>
                </a:cxn>
                <a:cxn ang="0">
                  <a:pos x="116" y="79"/>
                </a:cxn>
                <a:cxn ang="0">
                  <a:pos x="12" y="0"/>
                </a:cxn>
                <a:cxn ang="0">
                  <a:pos x="453" y="1087"/>
                </a:cxn>
                <a:cxn ang="0">
                  <a:pos x="453" y="1085"/>
                </a:cxn>
                <a:cxn ang="0">
                  <a:pos x="474" y="1085"/>
                </a:cxn>
                <a:cxn ang="0">
                  <a:pos x="496" y="1087"/>
                </a:cxn>
                <a:cxn ang="0">
                  <a:pos x="453" y="1087"/>
                </a:cxn>
              </a:cxnLst>
              <a:rect l="0" t="0" r="r" b="b"/>
              <a:pathLst>
                <a:path w="698" h="1377">
                  <a:moveTo>
                    <a:pt x="12" y="0"/>
                  </a:moveTo>
                  <a:lnTo>
                    <a:pt x="0" y="136"/>
                  </a:lnTo>
                  <a:lnTo>
                    <a:pt x="171" y="353"/>
                  </a:lnTo>
                  <a:lnTo>
                    <a:pt x="171" y="935"/>
                  </a:lnTo>
                  <a:lnTo>
                    <a:pt x="169" y="935"/>
                  </a:lnTo>
                  <a:lnTo>
                    <a:pt x="169" y="1033"/>
                  </a:lnTo>
                  <a:lnTo>
                    <a:pt x="169" y="1054"/>
                  </a:lnTo>
                  <a:lnTo>
                    <a:pt x="173" y="1054"/>
                  </a:lnTo>
                  <a:lnTo>
                    <a:pt x="173" y="1096"/>
                  </a:lnTo>
                  <a:lnTo>
                    <a:pt x="173" y="1276"/>
                  </a:lnTo>
                  <a:lnTo>
                    <a:pt x="173" y="1292"/>
                  </a:lnTo>
                  <a:lnTo>
                    <a:pt x="173" y="1323"/>
                  </a:lnTo>
                  <a:lnTo>
                    <a:pt x="173" y="1340"/>
                  </a:lnTo>
                  <a:lnTo>
                    <a:pt x="173" y="1343"/>
                  </a:lnTo>
                  <a:lnTo>
                    <a:pt x="173" y="1377"/>
                  </a:lnTo>
                  <a:lnTo>
                    <a:pt x="190" y="1377"/>
                  </a:lnTo>
                  <a:lnTo>
                    <a:pt x="203" y="1377"/>
                  </a:lnTo>
                  <a:lnTo>
                    <a:pt x="211" y="1377"/>
                  </a:lnTo>
                  <a:lnTo>
                    <a:pt x="224" y="1377"/>
                  </a:lnTo>
                  <a:lnTo>
                    <a:pt x="224" y="1368"/>
                  </a:lnTo>
                  <a:lnTo>
                    <a:pt x="253" y="1352"/>
                  </a:lnTo>
                  <a:lnTo>
                    <a:pt x="260" y="1348"/>
                  </a:lnTo>
                  <a:lnTo>
                    <a:pt x="263" y="1345"/>
                  </a:lnTo>
                  <a:lnTo>
                    <a:pt x="268" y="1344"/>
                  </a:lnTo>
                  <a:lnTo>
                    <a:pt x="284" y="1337"/>
                  </a:lnTo>
                  <a:lnTo>
                    <a:pt x="345" y="1307"/>
                  </a:lnTo>
                  <a:lnTo>
                    <a:pt x="374" y="1290"/>
                  </a:lnTo>
                  <a:lnTo>
                    <a:pt x="405" y="1274"/>
                  </a:lnTo>
                  <a:lnTo>
                    <a:pt x="465" y="1240"/>
                  </a:lnTo>
                  <a:lnTo>
                    <a:pt x="523" y="1204"/>
                  </a:lnTo>
                  <a:lnTo>
                    <a:pt x="582" y="1166"/>
                  </a:lnTo>
                  <a:lnTo>
                    <a:pt x="610" y="1146"/>
                  </a:lnTo>
                  <a:lnTo>
                    <a:pt x="640" y="1126"/>
                  </a:lnTo>
                  <a:lnTo>
                    <a:pt x="668" y="1106"/>
                  </a:lnTo>
                  <a:lnTo>
                    <a:pt x="698" y="1087"/>
                  </a:lnTo>
                  <a:lnTo>
                    <a:pt x="599" y="1087"/>
                  </a:lnTo>
                  <a:lnTo>
                    <a:pt x="599" y="1016"/>
                  </a:lnTo>
                  <a:lnTo>
                    <a:pt x="599" y="1009"/>
                  </a:lnTo>
                  <a:lnTo>
                    <a:pt x="576" y="1009"/>
                  </a:lnTo>
                  <a:lnTo>
                    <a:pt x="576" y="995"/>
                  </a:lnTo>
                  <a:lnTo>
                    <a:pt x="576" y="987"/>
                  </a:lnTo>
                  <a:lnTo>
                    <a:pt x="576" y="986"/>
                  </a:lnTo>
                  <a:lnTo>
                    <a:pt x="576" y="978"/>
                  </a:lnTo>
                  <a:lnTo>
                    <a:pt x="547" y="978"/>
                  </a:lnTo>
                  <a:lnTo>
                    <a:pt x="547" y="972"/>
                  </a:lnTo>
                  <a:lnTo>
                    <a:pt x="589" y="975"/>
                  </a:lnTo>
                  <a:lnTo>
                    <a:pt x="330" y="722"/>
                  </a:lnTo>
                  <a:lnTo>
                    <a:pt x="329" y="711"/>
                  </a:lnTo>
                  <a:lnTo>
                    <a:pt x="475" y="773"/>
                  </a:lnTo>
                  <a:lnTo>
                    <a:pt x="498" y="781"/>
                  </a:lnTo>
                  <a:lnTo>
                    <a:pt x="240" y="353"/>
                  </a:lnTo>
                  <a:lnTo>
                    <a:pt x="116" y="79"/>
                  </a:lnTo>
                  <a:lnTo>
                    <a:pt x="12" y="0"/>
                  </a:lnTo>
                  <a:close/>
                  <a:moveTo>
                    <a:pt x="453" y="1087"/>
                  </a:moveTo>
                  <a:lnTo>
                    <a:pt x="453" y="1085"/>
                  </a:lnTo>
                  <a:lnTo>
                    <a:pt x="474" y="1085"/>
                  </a:lnTo>
                  <a:lnTo>
                    <a:pt x="496" y="1087"/>
                  </a:lnTo>
                  <a:lnTo>
                    <a:pt x="453" y="1087"/>
                  </a:lnTo>
                  <a:close/>
                </a:path>
              </a:pathLst>
            </a:custGeom>
            <a:solidFill>
              <a:srgbClr val="FF9900"/>
            </a:solidFill>
            <a:ln w="9525">
              <a:noFill/>
              <a:round/>
              <a:headEnd/>
              <a:tailEnd/>
            </a:ln>
          </p:spPr>
          <p:txBody>
            <a:bodyPr/>
            <a:lstStyle/>
            <a:p>
              <a:endParaRPr lang="en-GB"/>
            </a:p>
          </p:txBody>
        </p:sp>
        <p:sp>
          <p:nvSpPr>
            <p:cNvPr id="20063" name="Freeform 607"/>
            <p:cNvSpPr>
              <a:spLocks/>
            </p:cNvSpPr>
            <p:nvPr/>
          </p:nvSpPr>
          <p:spPr bwMode="auto">
            <a:xfrm>
              <a:off x="3163" y="2628"/>
              <a:ext cx="9" cy="1"/>
            </a:xfrm>
            <a:custGeom>
              <a:avLst/>
              <a:gdLst/>
              <a:ahLst/>
              <a:cxnLst>
                <a:cxn ang="0">
                  <a:pos x="0" y="0"/>
                </a:cxn>
                <a:cxn ang="0">
                  <a:pos x="0" y="2"/>
                </a:cxn>
                <a:cxn ang="0">
                  <a:pos x="43" y="2"/>
                </a:cxn>
                <a:cxn ang="0">
                  <a:pos x="21" y="0"/>
                </a:cxn>
                <a:cxn ang="0">
                  <a:pos x="0" y="0"/>
                </a:cxn>
              </a:cxnLst>
              <a:rect l="0" t="0" r="r" b="b"/>
              <a:pathLst>
                <a:path w="43" h="2">
                  <a:moveTo>
                    <a:pt x="0" y="0"/>
                  </a:moveTo>
                  <a:lnTo>
                    <a:pt x="0" y="2"/>
                  </a:lnTo>
                  <a:lnTo>
                    <a:pt x="43" y="2"/>
                  </a:lnTo>
                  <a:lnTo>
                    <a:pt x="21" y="0"/>
                  </a:lnTo>
                  <a:lnTo>
                    <a:pt x="0" y="0"/>
                  </a:lnTo>
                  <a:close/>
                </a:path>
              </a:pathLst>
            </a:custGeom>
            <a:solidFill>
              <a:srgbClr val="000000"/>
            </a:solidFill>
            <a:ln w="9525">
              <a:noFill/>
              <a:round/>
              <a:headEnd/>
              <a:tailEnd/>
            </a:ln>
          </p:spPr>
          <p:txBody>
            <a:bodyPr/>
            <a:lstStyle/>
            <a:p>
              <a:endParaRPr lang="en-GB"/>
            </a:p>
          </p:txBody>
        </p:sp>
        <p:sp>
          <p:nvSpPr>
            <p:cNvPr id="20064" name="Freeform 608"/>
            <p:cNvSpPr>
              <a:spLocks/>
            </p:cNvSpPr>
            <p:nvPr/>
          </p:nvSpPr>
          <p:spPr bwMode="auto">
            <a:xfrm>
              <a:off x="2784" y="2486"/>
              <a:ext cx="199" cy="231"/>
            </a:xfrm>
            <a:custGeom>
              <a:avLst/>
              <a:gdLst/>
              <a:ahLst/>
              <a:cxnLst>
                <a:cxn ang="0">
                  <a:pos x="989" y="112"/>
                </a:cxn>
                <a:cxn ang="0">
                  <a:pos x="699" y="119"/>
                </a:cxn>
                <a:cxn ang="0">
                  <a:pos x="368" y="393"/>
                </a:cxn>
                <a:cxn ang="0">
                  <a:pos x="208" y="610"/>
                </a:cxn>
                <a:cxn ang="0">
                  <a:pos x="253" y="585"/>
                </a:cxn>
                <a:cxn ang="0">
                  <a:pos x="269" y="587"/>
                </a:cxn>
                <a:cxn ang="0">
                  <a:pos x="224" y="633"/>
                </a:cxn>
                <a:cxn ang="0">
                  <a:pos x="192" y="662"/>
                </a:cxn>
                <a:cxn ang="0">
                  <a:pos x="142" y="705"/>
                </a:cxn>
                <a:cxn ang="0">
                  <a:pos x="133" y="735"/>
                </a:cxn>
                <a:cxn ang="0">
                  <a:pos x="115" y="767"/>
                </a:cxn>
                <a:cxn ang="0">
                  <a:pos x="101" y="790"/>
                </a:cxn>
                <a:cxn ang="0">
                  <a:pos x="92" y="817"/>
                </a:cxn>
                <a:cxn ang="0">
                  <a:pos x="106" y="843"/>
                </a:cxn>
                <a:cxn ang="0">
                  <a:pos x="94" y="870"/>
                </a:cxn>
                <a:cxn ang="0">
                  <a:pos x="73" y="915"/>
                </a:cxn>
                <a:cxn ang="0">
                  <a:pos x="58" y="970"/>
                </a:cxn>
                <a:cxn ang="0">
                  <a:pos x="48" y="1001"/>
                </a:cxn>
                <a:cxn ang="0">
                  <a:pos x="34" y="1022"/>
                </a:cxn>
                <a:cxn ang="0">
                  <a:pos x="24" y="1040"/>
                </a:cxn>
                <a:cxn ang="0">
                  <a:pos x="0" y="1095"/>
                </a:cxn>
                <a:cxn ang="0">
                  <a:pos x="5" y="1122"/>
                </a:cxn>
                <a:cxn ang="0">
                  <a:pos x="13" y="1144"/>
                </a:cxn>
                <a:cxn ang="0">
                  <a:pos x="27" y="1155"/>
                </a:cxn>
                <a:cxn ang="0">
                  <a:pos x="38" y="1156"/>
                </a:cxn>
                <a:cxn ang="0">
                  <a:pos x="52" y="1153"/>
                </a:cxn>
                <a:cxn ang="0">
                  <a:pos x="54" y="1152"/>
                </a:cxn>
                <a:cxn ang="0">
                  <a:pos x="67" y="1144"/>
                </a:cxn>
                <a:cxn ang="0">
                  <a:pos x="91" y="1129"/>
                </a:cxn>
                <a:cxn ang="0">
                  <a:pos x="111" y="1111"/>
                </a:cxn>
                <a:cxn ang="0">
                  <a:pos x="120" y="1100"/>
                </a:cxn>
                <a:cxn ang="0">
                  <a:pos x="124" y="1096"/>
                </a:cxn>
                <a:cxn ang="0">
                  <a:pos x="136" y="1083"/>
                </a:cxn>
                <a:cxn ang="0">
                  <a:pos x="139" y="1074"/>
                </a:cxn>
                <a:cxn ang="0">
                  <a:pos x="142" y="1070"/>
                </a:cxn>
                <a:cxn ang="0">
                  <a:pos x="152" y="1045"/>
                </a:cxn>
                <a:cxn ang="0">
                  <a:pos x="154" y="1036"/>
                </a:cxn>
                <a:cxn ang="0">
                  <a:pos x="158" y="1033"/>
                </a:cxn>
                <a:cxn ang="0">
                  <a:pos x="164" y="1004"/>
                </a:cxn>
                <a:cxn ang="0">
                  <a:pos x="165" y="990"/>
                </a:cxn>
                <a:cxn ang="0">
                  <a:pos x="178" y="961"/>
                </a:cxn>
                <a:cxn ang="0">
                  <a:pos x="186" y="953"/>
                </a:cxn>
                <a:cxn ang="0">
                  <a:pos x="200" y="938"/>
                </a:cxn>
                <a:cxn ang="0">
                  <a:pos x="207" y="926"/>
                </a:cxn>
                <a:cxn ang="0">
                  <a:pos x="210" y="919"/>
                </a:cxn>
                <a:cxn ang="0">
                  <a:pos x="216" y="900"/>
                </a:cxn>
                <a:cxn ang="0">
                  <a:pos x="224" y="883"/>
                </a:cxn>
                <a:cxn ang="0">
                  <a:pos x="237" y="854"/>
                </a:cxn>
                <a:cxn ang="0">
                  <a:pos x="238" y="830"/>
                </a:cxn>
                <a:cxn ang="0">
                  <a:pos x="283" y="799"/>
                </a:cxn>
                <a:cxn ang="0">
                  <a:pos x="310" y="781"/>
                </a:cxn>
                <a:cxn ang="0">
                  <a:pos x="343" y="753"/>
                </a:cxn>
                <a:cxn ang="0">
                  <a:pos x="362" y="732"/>
                </a:cxn>
                <a:cxn ang="0">
                  <a:pos x="376" y="722"/>
                </a:cxn>
                <a:cxn ang="0">
                  <a:pos x="398" y="693"/>
                </a:cxn>
                <a:cxn ang="0">
                  <a:pos x="420" y="661"/>
                </a:cxn>
                <a:cxn ang="0">
                  <a:pos x="436" y="620"/>
                </a:cxn>
                <a:cxn ang="0">
                  <a:pos x="440" y="585"/>
                </a:cxn>
              </a:cxnLst>
              <a:rect l="0" t="0" r="r" b="b"/>
              <a:pathLst>
                <a:path w="997" h="1156">
                  <a:moveTo>
                    <a:pt x="997" y="127"/>
                  </a:moveTo>
                  <a:lnTo>
                    <a:pt x="989" y="112"/>
                  </a:lnTo>
                  <a:lnTo>
                    <a:pt x="918" y="0"/>
                  </a:lnTo>
                  <a:lnTo>
                    <a:pt x="699" y="119"/>
                  </a:lnTo>
                  <a:lnTo>
                    <a:pt x="528" y="247"/>
                  </a:lnTo>
                  <a:lnTo>
                    <a:pt x="368" y="393"/>
                  </a:lnTo>
                  <a:lnTo>
                    <a:pt x="232" y="588"/>
                  </a:lnTo>
                  <a:lnTo>
                    <a:pt x="208" y="610"/>
                  </a:lnTo>
                  <a:lnTo>
                    <a:pt x="243" y="588"/>
                  </a:lnTo>
                  <a:lnTo>
                    <a:pt x="253" y="585"/>
                  </a:lnTo>
                  <a:lnTo>
                    <a:pt x="263" y="585"/>
                  </a:lnTo>
                  <a:lnTo>
                    <a:pt x="269" y="587"/>
                  </a:lnTo>
                  <a:lnTo>
                    <a:pt x="240" y="618"/>
                  </a:lnTo>
                  <a:lnTo>
                    <a:pt x="224" y="633"/>
                  </a:lnTo>
                  <a:lnTo>
                    <a:pt x="209" y="648"/>
                  </a:lnTo>
                  <a:lnTo>
                    <a:pt x="192" y="662"/>
                  </a:lnTo>
                  <a:lnTo>
                    <a:pt x="176" y="677"/>
                  </a:lnTo>
                  <a:lnTo>
                    <a:pt x="142" y="705"/>
                  </a:lnTo>
                  <a:lnTo>
                    <a:pt x="139" y="719"/>
                  </a:lnTo>
                  <a:lnTo>
                    <a:pt x="133" y="735"/>
                  </a:lnTo>
                  <a:lnTo>
                    <a:pt x="125" y="750"/>
                  </a:lnTo>
                  <a:lnTo>
                    <a:pt x="115" y="767"/>
                  </a:lnTo>
                  <a:lnTo>
                    <a:pt x="107" y="778"/>
                  </a:lnTo>
                  <a:lnTo>
                    <a:pt x="101" y="790"/>
                  </a:lnTo>
                  <a:lnTo>
                    <a:pt x="96" y="803"/>
                  </a:lnTo>
                  <a:lnTo>
                    <a:pt x="92" y="817"/>
                  </a:lnTo>
                  <a:lnTo>
                    <a:pt x="98" y="829"/>
                  </a:lnTo>
                  <a:lnTo>
                    <a:pt x="106" y="843"/>
                  </a:lnTo>
                  <a:lnTo>
                    <a:pt x="109" y="849"/>
                  </a:lnTo>
                  <a:lnTo>
                    <a:pt x="94" y="870"/>
                  </a:lnTo>
                  <a:lnTo>
                    <a:pt x="83" y="892"/>
                  </a:lnTo>
                  <a:lnTo>
                    <a:pt x="73" y="915"/>
                  </a:lnTo>
                  <a:lnTo>
                    <a:pt x="66" y="940"/>
                  </a:lnTo>
                  <a:lnTo>
                    <a:pt x="58" y="970"/>
                  </a:lnTo>
                  <a:lnTo>
                    <a:pt x="54" y="985"/>
                  </a:lnTo>
                  <a:lnTo>
                    <a:pt x="48" y="1001"/>
                  </a:lnTo>
                  <a:lnTo>
                    <a:pt x="40" y="1015"/>
                  </a:lnTo>
                  <a:lnTo>
                    <a:pt x="34" y="1022"/>
                  </a:lnTo>
                  <a:lnTo>
                    <a:pt x="30" y="1029"/>
                  </a:lnTo>
                  <a:lnTo>
                    <a:pt x="24" y="1040"/>
                  </a:lnTo>
                  <a:lnTo>
                    <a:pt x="3" y="1082"/>
                  </a:lnTo>
                  <a:lnTo>
                    <a:pt x="0" y="1095"/>
                  </a:lnTo>
                  <a:lnTo>
                    <a:pt x="1" y="1109"/>
                  </a:lnTo>
                  <a:lnTo>
                    <a:pt x="5" y="1122"/>
                  </a:lnTo>
                  <a:lnTo>
                    <a:pt x="10" y="1138"/>
                  </a:lnTo>
                  <a:lnTo>
                    <a:pt x="13" y="1144"/>
                  </a:lnTo>
                  <a:lnTo>
                    <a:pt x="17" y="1149"/>
                  </a:lnTo>
                  <a:lnTo>
                    <a:pt x="27" y="1155"/>
                  </a:lnTo>
                  <a:lnTo>
                    <a:pt x="32" y="1156"/>
                  </a:lnTo>
                  <a:lnTo>
                    <a:pt x="38" y="1156"/>
                  </a:lnTo>
                  <a:lnTo>
                    <a:pt x="44" y="1155"/>
                  </a:lnTo>
                  <a:lnTo>
                    <a:pt x="52" y="1153"/>
                  </a:lnTo>
                  <a:lnTo>
                    <a:pt x="52" y="1152"/>
                  </a:lnTo>
                  <a:lnTo>
                    <a:pt x="54" y="1152"/>
                  </a:lnTo>
                  <a:lnTo>
                    <a:pt x="56" y="1152"/>
                  </a:lnTo>
                  <a:lnTo>
                    <a:pt x="67" y="1144"/>
                  </a:lnTo>
                  <a:lnTo>
                    <a:pt x="80" y="1137"/>
                  </a:lnTo>
                  <a:lnTo>
                    <a:pt x="91" y="1129"/>
                  </a:lnTo>
                  <a:lnTo>
                    <a:pt x="102" y="1121"/>
                  </a:lnTo>
                  <a:lnTo>
                    <a:pt x="111" y="1111"/>
                  </a:lnTo>
                  <a:lnTo>
                    <a:pt x="120" y="1102"/>
                  </a:lnTo>
                  <a:lnTo>
                    <a:pt x="120" y="1100"/>
                  </a:lnTo>
                  <a:lnTo>
                    <a:pt x="122" y="1099"/>
                  </a:lnTo>
                  <a:lnTo>
                    <a:pt x="124" y="1096"/>
                  </a:lnTo>
                  <a:lnTo>
                    <a:pt x="128" y="1092"/>
                  </a:lnTo>
                  <a:lnTo>
                    <a:pt x="136" y="1083"/>
                  </a:lnTo>
                  <a:lnTo>
                    <a:pt x="139" y="1076"/>
                  </a:lnTo>
                  <a:lnTo>
                    <a:pt x="139" y="1074"/>
                  </a:lnTo>
                  <a:lnTo>
                    <a:pt x="140" y="1073"/>
                  </a:lnTo>
                  <a:lnTo>
                    <a:pt x="142" y="1070"/>
                  </a:lnTo>
                  <a:lnTo>
                    <a:pt x="148" y="1059"/>
                  </a:lnTo>
                  <a:lnTo>
                    <a:pt x="152" y="1045"/>
                  </a:lnTo>
                  <a:lnTo>
                    <a:pt x="154" y="1039"/>
                  </a:lnTo>
                  <a:lnTo>
                    <a:pt x="154" y="1036"/>
                  </a:lnTo>
                  <a:lnTo>
                    <a:pt x="156" y="1035"/>
                  </a:lnTo>
                  <a:lnTo>
                    <a:pt x="158" y="1033"/>
                  </a:lnTo>
                  <a:lnTo>
                    <a:pt x="160" y="1018"/>
                  </a:lnTo>
                  <a:lnTo>
                    <a:pt x="164" y="1004"/>
                  </a:lnTo>
                  <a:lnTo>
                    <a:pt x="164" y="997"/>
                  </a:lnTo>
                  <a:lnTo>
                    <a:pt x="165" y="990"/>
                  </a:lnTo>
                  <a:lnTo>
                    <a:pt x="167" y="975"/>
                  </a:lnTo>
                  <a:lnTo>
                    <a:pt x="178" y="961"/>
                  </a:lnTo>
                  <a:lnTo>
                    <a:pt x="182" y="957"/>
                  </a:lnTo>
                  <a:lnTo>
                    <a:pt x="186" y="953"/>
                  </a:lnTo>
                  <a:lnTo>
                    <a:pt x="194" y="947"/>
                  </a:lnTo>
                  <a:lnTo>
                    <a:pt x="200" y="938"/>
                  </a:lnTo>
                  <a:lnTo>
                    <a:pt x="207" y="930"/>
                  </a:lnTo>
                  <a:lnTo>
                    <a:pt x="207" y="926"/>
                  </a:lnTo>
                  <a:lnTo>
                    <a:pt x="208" y="924"/>
                  </a:lnTo>
                  <a:lnTo>
                    <a:pt x="210" y="919"/>
                  </a:lnTo>
                  <a:lnTo>
                    <a:pt x="213" y="910"/>
                  </a:lnTo>
                  <a:lnTo>
                    <a:pt x="216" y="900"/>
                  </a:lnTo>
                  <a:lnTo>
                    <a:pt x="218" y="891"/>
                  </a:lnTo>
                  <a:lnTo>
                    <a:pt x="224" y="883"/>
                  </a:lnTo>
                  <a:lnTo>
                    <a:pt x="232" y="867"/>
                  </a:lnTo>
                  <a:lnTo>
                    <a:pt x="237" y="854"/>
                  </a:lnTo>
                  <a:lnTo>
                    <a:pt x="238" y="840"/>
                  </a:lnTo>
                  <a:lnTo>
                    <a:pt x="238" y="830"/>
                  </a:lnTo>
                  <a:lnTo>
                    <a:pt x="275" y="806"/>
                  </a:lnTo>
                  <a:lnTo>
                    <a:pt x="283" y="799"/>
                  </a:lnTo>
                  <a:lnTo>
                    <a:pt x="292" y="794"/>
                  </a:lnTo>
                  <a:lnTo>
                    <a:pt x="310" y="781"/>
                  </a:lnTo>
                  <a:lnTo>
                    <a:pt x="326" y="766"/>
                  </a:lnTo>
                  <a:lnTo>
                    <a:pt x="343" y="753"/>
                  </a:lnTo>
                  <a:lnTo>
                    <a:pt x="359" y="737"/>
                  </a:lnTo>
                  <a:lnTo>
                    <a:pt x="362" y="732"/>
                  </a:lnTo>
                  <a:lnTo>
                    <a:pt x="367" y="729"/>
                  </a:lnTo>
                  <a:lnTo>
                    <a:pt x="376" y="722"/>
                  </a:lnTo>
                  <a:lnTo>
                    <a:pt x="387" y="707"/>
                  </a:lnTo>
                  <a:lnTo>
                    <a:pt x="398" y="693"/>
                  </a:lnTo>
                  <a:lnTo>
                    <a:pt x="409" y="677"/>
                  </a:lnTo>
                  <a:lnTo>
                    <a:pt x="420" y="661"/>
                  </a:lnTo>
                  <a:lnTo>
                    <a:pt x="429" y="639"/>
                  </a:lnTo>
                  <a:lnTo>
                    <a:pt x="436" y="620"/>
                  </a:lnTo>
                  <a:lnTo>
                    <a:pt x="439" y="601"/>
                  </a:lnTo>
                  <a:lnTo>
                    <a:pt x="440" y="585"/>
                  </a:lnTo>
                  <a:lnTo>
                    <a:pt x="997" y="127"/>
                  </a:lnTo>
                  <a:close/>
                </a:path>
              </a:pathLst>
            </a:custGeom>
            <a:solidFill>
              <a:srgbClr val="FFFFFF"/>
            </a:solidFill>
            <a:ln w="9525">
              <a:noFill/>
              <a:round/>
              <a:headEnd/>
              <a:tailEnd/>
            </a:ln>
          </p:spPr>
          <p:txBody>
            <a:bodyPr/>
            <a:lstStyle/>
            <a:p>
              <a:endParaRPr lang="en-GB"/>
            </a:p>
          </p:txBody>
        </p:sp>
        <p:sp>
          <p:nvSpPr>
            <p:cNvPr id="20065" name="Freeform 609"/>
            <p:cNvSpPr>
              <a:spLocks/>
            </p:cNvSpPr>
            <p:nvPr/>
          </p:nvSpPr>
          <p:spPr bwMode="auto">
            <a:xfrm>
              <a:off x="2512" y="1717"/>
              <a:ext cx="39" cy="20"/>
            </a:xfrm>
            <a:custGeom>
              <a:avLst/>
              <a:gdLst/>
              <a:ahLst/>
              <a:cxnLst>
                <a:cxn ang="0">
                  <a:pos x="198" y="0"/>
                </a:cxn>
                <a:cxn ang="0">
                  <a:pos x="125" y="0"/>
                </a:cxn>
                <a:cxn ang="0">
                  <a:pos x="61" y="50"/>
                </a:cxn>
                <a:cxn ang="0">
                  <a:pos x="0" y="104"/>
                </a:cxn>
                <a:cxn ang="0">
                  <a:pos x="88" y="104"/>
                </a:cxn>
                <a:cxn ang="0">
                  <a:pos x="90" y="94"/>
                </a:cxn>
                <a:cxn ang="0">
                  <a:pos x="99" y="87"/>
                </a:cxn>
                <a:cxn ang="0">
                  <a:pos x="108" y="77"/>
                </a:cxn>
                <a:cxn ang="0">
                  <a:pos x="118" y="68"/>
                </a:cxn>
                <a:cxn ang="0">
                  <a:pos x="139" y="50"/>
                </a:cxn>
                <a:cxn ang="0">
                  <a:pos x="148" y="40"/>
                </a:cxn>
                <a:cxn ang="0">
                  <a:pos x="158" y="31"/>
                </a:cxn>
                <a:cxn ang="0">
                  <a:pos x="178" y="13"/>
                </a:cxn>
                <a:cxn ang="0">
                  <a:pos x="198" y="0"/>
                </a:cxn>
              </a:cxnLst>
              <a:rect l="0" t="0" r="r" b="b"/>
              <a:pathLst>
                <a:path w="198" h="104">
                  <a:moveTo>
                    <a:pt x="198" y="0"/>
                  </a:moveTo>
                  <a:lnTo>
                    <a:pt x="125" y="0"/>
                  </a:lnTo>
                  <a:lnTo>
                    <a:pt x="61" y="50"/>
                  </a:lnTo>
                  <a:lnTo>
                    <a:pt x="0" y="104"/>
                  </a:lnTo>
                  <a:lnTo>
                    <a:pt x="88" y="104"/>
                  </a:lnTo>
                  <a:lnTo>
                    <a:pt x="90" y="94"/>
                  </a:lnTo>
                  <a:lnTo>
                    <a:pt x="99" y="87"/>
                  </a:lnTo>
                  <a:lnTo>
                    <a:pt x="108" y="77"/>
                  </a:lnTo>
                  <a:lnTo>
                    <a:pt x="118" y="68"/>
                  </a:lnTo>
                  <a:lnTo>
                    <a:pt x="139" y="50"/>
                  </a:lnTo>
                  <a:lnTo>
                    <a:pt x="148" y="40"/>
                  </a:lnTo>
                  <a:lnTo>
                    <a:pt x="158" y="31"/>
                  </a:lnTo>
                  <a:lnTo>
                    <a:pt x="178" y="13"/>
                  </a:lnTo>
                  <a:lnTo>
                    <a:pt x="198" y="0"/>
                  </a:lnTo>
                  <a:close/>
                </a:path>
              </a:pathLst>
            </a:custGeom>
            <a:solidFill>
              <a:srgbClr val="000000"/>
            </a:solidFill>
            <a:ln w="9525">
              <a:noFill/>
              <a:round/>
              <a:headEnd/>
              <a:tailEnd/>
            </a:ln>
          </p:spPr>
          <p:txBody>
            <a:bodyPr/>
            <a:lstStyle/>
            <a:p>
              <a:endParaRPr lang="en-GB"/>
            </a:p>
          </p:txBody>
        </p:sp>
        <p:sp>
          <p:nvSpPr>
            <p:cNvPr id="20066" name="Freeform 610"/>
            <p:cNvSpPr>
              <a:spLocks noEditPoints="1"/>
            </p:cNvSpPr>
            <p:nvPr/>
          </p:nvSpPr>
          <p:spPr bwMode="auto">
            <a:xfrm>
              <a:off x="2314" y="1631"/>
              <a:ext cx="543" cy="724"/>
            </a:xfrm>
            <a:custGeom>
              <a:avLst/>
              <a:gdLst/>
              <a:ahLst/>
              <a:cxnLst>
                <a:cxn ang="0">
                  <a:pos x="1164" y="439"/>
                </a:cxn>
                <a:cxn ang="0">
                  <a:pos x="1125" y="476"/>
                </a:cxn>
                <a:cxn ang="0">
                  <a:pos x="1085" y="513"/>
                </a:cxn>
                <a:cxn ang="0">
                  <a:pos x="986" y="530"/>
                </a:cxn>
                <a:cxn ang="0">
                  <a:pos x="775" y="728"/>
                </a:cxn>
                <a:cxn ang="0">
                  <a:pos x="545" y="999"/>
                </a:cxn>
                <a:cxn ang="0">
                  <a:pos x="322" y="1347"/>
                </a:cxn>
                <a:cxn ang="0">
                  <a:pos x="206" y="1593"/>
                </a:cxn>
                <a:cxn ang="0">
                  <a:pos x="115" y="1848"/>
                </a:cxn>
                <a:cxn ang="0">
                  <a:pos x="27" y="2253"/>
                </a:cxn>
                <a:cxn ang="0">
                  <a:pos x="2" y="2535"/>
                </a:cxn>
                <a:cxn ang="0">
                  <a:pos x="3" y="2837"/>
                </a:cxn>
                <a:cxn ang="0">
                  <a:pos x="22" y="3066"/>
                </a:cxn>
                <a:cxn ang="0">
                  <a:pos x="60" y="3289"/>
                </a:cxn>
                <a:cxn ang="0">
                  <a:pos x="113" y="3294"/>
                </a:cxn>
                <a:cxn ang="0">
                  <a:pos x="242" y="3220"/>
                </a:cxn>
                <a:cxn ang="0">
                  <a:pos x="506" y="3103"/>
                </a:cxn>
                <a:cxn ang="0">
                  <a:pos x="765" y="3144"/>
                </a:cxn>
                <a:cxn ang="0">
                  <a:pos x="1040" y="3027"/>
                </a:cxn>
                <a:cxn ang="0">
                  <a:pos x="1501" y="2960"/>
                </a:cxn>
                <a:cxn ang="0">
                  <a:pos x="1836" y="3098"/>
                </a:cxn>
                <a:cxn ang="0">
                  <a:pos x="2079" y="3423"/>
                </a:cxn>
                <a:cxn ang="0">
                  <a:pos x="2273" y="3550"/>
                </a:cxn>
                <a:cxn ang="0">
                  <a:pos x="2489" y="3496"/>
                </a:cxn>
                <a:cxn ang="0">
                  <a:pos x="2579" y="3286"/>
                </a:cxn>
                <a:cxn ang="0">
                  <a:pos x="2419" y="2965"/>
                </a:cxn>
                <a:cxn ang="0">
                  <a:pos x="2372" y="2903"/>
                </a:cxn>
                <a:cxn ang="0">
                  <a:pos x="2201" y="2834"/>
                </a:cxn>
                <a:cxn ang="0">
                  <a:pos x="2123" y="2588"/>
                </a:cxn>
                <a:cxn ang="0">
                  <a:pos x="1931" y="2344"/>
                </a:cxn>
                <a:cxn ang="0">
                  <a:pos x="1914" y="2207"/>
                </a:cxn>
                <a:cxn ang="0">
                  <a:pos x="1955" y="2108"/>
                </a:cxn>
                <a:cxn ang="0">
                  <a:pos x="1715" y="1728"/>
                </a:cxn>
                <a:cxn ang="0">
                  <a:pos x="1561" y="1090"/>
                </a:cxn>
                <a:cxn ang="0">
                  <a:pos x="1691" y="731"/>
                </a:cxn>
                <a:cxn ang="0">
                  <a:pos x="1691" y="530"/>
                </a:cxn>
                <a:cxn ang="0">
                  <a:pos x="1676" y="473"/>
                </a:cxn>
                <a:cxn ang="0">
                  <a:pos x="1662" y="420"/>
                </a:cxn>
                <a:cxn ang="0">
                  <a:pos x="1724" y="213"/>
                </a:cxn>
                <a:cxn ang="0">
                  <a:pos x="1789" y="36"/>
                </a:cxn>
                <a:cxn ang="0">
                  <a:pos x="1488" y="178"/>
                </a:cxn>
                <a:cxn ang="0">
                  <a:pos x="1202" y="356"/>
                </a:cxn>
                <a:cxn ang="0">
                  <a:pos x="1216" y="530"/>
                </a:cxn>
                <a:cxn ang="0">
                  <a:pos x="1213" y="529"/>
                </a:cxn>
              </a:cxnLst>
              <a:rect l="0" t="0" r="r" b="b"/>
              <a:pathLst>
                <a:path w="2713" h="3617">
                  <a:moveTo>
                    <a:pt x="1111" y="426"/>
                  </a:moveTo>
                  <a:lnTo>
                    <a:pt x="1184" y="426"/>
                  </a:lnTo>
                  <a:lnTo>
                    <a:pt x="1164" y="439"/>
                  </a:lnTo>
                  <a:lnTo>
                    <a:pt x="1144" y="457"/>
                  </a:lnTo>
                  <a:lnTo>
                    <a:pt x="1134" y="466"/>
                  </a:lnTo>
                  <a:lnTo>
                    <a:pt x="1125" y="476"/>
                  </a:lnTo>
                  <a:lnTo>
                    <a:pt x="1104" y="494"/>
                  </a:lnTo>
                  <a:lnTo>
                    <a:pt x="1094" y="503"/>
                  </a:lnTo>
                  <a:lnTo>
                    <a:pt x="1085" y="513"/>
                  </a:lnTo>
                  <a:lnTo>
                    <a:pt x="1076" y="520"/>
                  </a:lnTo>
                  <a:lnTo>
                    <a:pt x="1074" y="530"/>
                  </a:lnTo>
                  <a:lnTo>
                    <a:pt x="986" y="530"/>
                  </a:lnTo>
                  <a:lnTo>
                    <a:pt x="906" y="602"/>
                  </a:lnTo>
                  <a:lnTo>
                    <a:pt x="828" y="677"/>
                  </a:lnTo>
                  <a:lnTo>
                    <a:pt x="775" y="728"/>
                  </a:lnTo>
                  <a:lnTo>
                    <a:pt x="727" y="781"/>
                  </a:lnTo>
                  <a:lnTo>
                    <a:pt x="633" y="889"/>
                  </a:lnTo>
                  <a:lnTo>
                    <a:pt x="545" y="999"/>
                  </a:lnTo>
                  <a:lnTo>
                    <a:pt x="465" y="1113"/>
                  </a:lnTo>
                  <a:lnTo>
                    <a:pt x="389" y="1228"/>
                  </a:lnTo>
                  <a:lnTo>
                    <a:pt x="322" y="1347"/>
                  </a:lnTo>
                  <a:lnTo>
                    <a:pt x="259" y="1468"/>
                  </a:lnTo>
                  <a:lnTo>
                    <a:pt x="231" y="1530"/>
                  </a:lnTo>
                  <a:lnTo>
                    <a:pt x="206" y="1593"/>
                  </a:lnTo>
                  <a:lnTo>
                    <a:pt x="157" y="1719"/>
                  </a:lnTo>
                  <a:lnTo>
                    <a:pt x="135" y="1782"/>
                  </a:lnTo>
                  <a:lnTo>
                    <a:pt x="115" y="1848"/>
                  </a:lnTo>
                  <a:lnTo>
                    <a:pt x="79" y="1981"/>
                  </a:lnTo>
                  <a:lnTo>
                    <a:pt x="51" y="2116"/>
                  </a:lnTo>
                  <a:lnTo>
                    <a:pt x="27" y="2253"/>
                  </a:lnTo>
                  <a:lnTo>
                    <a:pt x="12" y="2393"/>
                  </a:lnTo>
                  <a:lnTo>
                    <a:pt x="5" y="2463"/>
                  </a:lnTo>
                  <a:lnTo>
                    <a:pt x="2" y="2535"/>
                  </a:lnTo>
                  <a:lnTo>
                    <a:pt x="1" y="2682"/>
                  </a:lnTo>
                  <a:lnTo>
                    <a:pt x="0" y="2759"/>
                  </a:lnTo>
                  <a:lnTo>
                    <a:pt x="3" y="2837"/>
                  </a:lnTo>
                  <a:lnTo>
                    <a:pt x="7" y="2914"/>
                  </a:lnTo>
                  <a:lnTo>
                    <a:pt x="15" y="2991"/>
                  </a:lnTo>
                  <a:lnTo>
                    <a:pt x="22" y="3066"/>
                  </a:lnTo>
                  <a:lnTo>
                    <a:pt x="33" y="3141"/>
                  </a:lnTo>
                  <a:lnTo>
                    <a:pt x="45" y="3215"/>
                  </a:lnTo>
                  <a:lnTo>
                    <a:pt x="60" y="3289"/>
                  </a:lnTo>
                  <a:lnTo>
                    <a:pt x="62" y="3289"/>
                  </a:lnTo>
                  <a:lnTo>
                    <a:pt x="79" y="3292"/>
                  </a:lnTo>
                  <a:lnTo>
                    <a:pt x="113" y="3294"/>
                  </a:lnTo>
                  <a:lnTo>
                    <a:pt x="147" y="3303"/>
                  </a:lnTo>
                  <a:lnTo>
                    <a:pt x="164" y="3306"/>
                  </a:lnTo>
                  <a:lnTo>
                    <a:pt x="242" y="3220"/>
                  </a:lnTo>
                  <a:lnTo>
                    <a:pt x="338" y="3154"/>
                  </a:lnTo>
                  <a:lnTo>
                    <a:pt x="389" y="3131"/>
                  </a:lnTo>
                  <a:lnTo>
                    <a:pt x="506" y="3103"/>
                  </a:lnTo>
                  <a:lnTo>
                    <a:pt x="596" y="3098"/>
                  </a:lnTo>
                  <a:lnTo>
                    <a:pt x="664" y="3110"/>
                  </a:lnTo>
                  <a:lnTo>
                    <a:pt x="765" y="3144"/>
                  </a:lnTo>
                  <a:lnTo>
                    <a:pt x="827" y="3181"/>
                  </a:lnTo>
                  <a:lnTo>
                    <a:pt x="881" y="3127"/>
                  </a:lnTo>
                  <a:lnTo>
                    <a:pt x="1040" y="3027"/>
                  </a:lnTo>
                  <a:lnTo>
                    <a:pt x="1220" y="2965"/>
                  </a:lnTo>
                  <a:lnTo>
                    <a:pt x="1336" y="2952"/>
                  </a:lnTo>
                  <a:lnTo>
                    <a:pt x="1501" y="2960"/>
                  </a:lnTo>
                  <a:lnTo>
                    <a:pt x="1623" y="2993"/>
                  </a:lnTo>
                  <a:lnTo>
                    <a:pt x="1735" y="3038"/>
                  </a:lnTo>
                  <a:lnTo>
                    <a:pt x="1836" y="3098"/>
                  </a:lnTo>
                  <a:lnTo>
                    <a:pt x="1965" y="3220"/>
                  </a:lnTo>
                  <a:lnTo>
                    <a:pt x="2031" y="3317"/>
                  </a:lnTo>
                  <a:lnTo>
                    <a:pt x="2079" y="3423"/>
                  </a:lnTo>
                  <a:lnTo>
                    <a:pt x="2096" y="3482"/>
                  </a:lnTo>
                  <a:lnTo>
                    <a:pt x="2173" y="3502"/>
                  </a:lnTo>
                  <a:lnTo>
                    <a:pt x="2273" y="3550"/>
                  </a:lnTo>
                  <a:lnTo>
                    <a:pt x="2364" y="3617"/>
                  </a:lnTo>
                  <a:lnTo>
                    <a:pt x="2437" y="3539"/>
                  </a:lnTo>
                  <a:lnTo>
                    <a:pt x="2489" y="3496"/>
                  </a:lnTo>
                  <a:lnTo>
                    <a:pt x="2579" y="3440"/>
                  </a:lnTo>
                  <a:lnTo>
                    <a:pt x="2713" y="3395"/>
                  </a:lnTo>
                  <a:lnTo>
                    <a:pt x="2579" y="3286"/>
                  </a:lnTo>
                  <a:lnTo>
                    <a:pt x="2478" y="3150"/>
                  </a:lnTo>
                  <a:lnTo>
                    <a:pt x="2461" y="3114"/>
                  </a:lnTo>
                  <a:lnTo>
                    <a:pt x="2419" y="2965"/>
                  </a:lnTo>
                  <a:lnTo>
                    <a:pt x="2407" y="2943"/>
                  </a:lnTo>
                  <a:lnTo>
                    <a:pt x="2393" y="2920"/>
                  </a:lnTo>
                  <a:lnTo>
                    <a:pt x="2372" y="2903"/>
                  </a:lnTo>
                  <a:lnTo>
                    <a:pt x="2347" y="2889"/>
                  </a:lnTo>
                  <a:lnTo>
                    <a:pt x="2219" y="2847"/>
                  </a:lnTo>
                  <a:lnTo>
                    <a:pt x="2201" y="2834"/>
                  </a:lnTo>
                  <a:lnTo>
                    <a:pt x="2184" y="2817"/>
                  </a:lnTo>
                  <a:lnTo>
                    <a:pt x="2168" y="2794"/>
                  </a:lnTo>
                  <a:lnTo>
                    <a:pt x="2123" y="2588"/>
                  </a:lnTo>
                  <a:lnTo>
                    <a:pt x="2084" y="2526"/>
                  </a:lnTo>
                  <a:lnTo>
                    <a:pt x="1982" y="2422"/>
                  </a:lnTo>
                  <a:lnTo>
                    <a:pt x="1931" y="2344"/>
                  </a:lnTo>
                  <a:lnTo>
                    <a:pt x="1914" y="2302"/>
                  </a:lnTo>
                  <a:lnTo>
                    <a:pt x="1908" y="2254"/>
                  </a:lnTo>
                  <a:lnTo>
                    <a:pt x="1914" y="2207"/>
                  </a:lnTo>
                  <a:lnTo>
                    <a:pt x="1927" y="2170"/>
                  </a:lnTo>
                  <a:lnTo>
                    <a:pt x="1944" y="2141"/>
                  </a:lnTo>
                  <a:lnTo>
                    <a:pt x="1955" y="2108"/>
                  </a:lnTo>
                  <a:lnTo>
                    <a:pt x="1948" y="2074"/>
                  </a:lnTo>
                  <a:lnTo>
                    <a:pt x="1771" y="1829"/>
                  </a:lnTo>
                  <a:lnTo>
                    <a:pt x="1715" y="1728"/>
                  </a:lnTo>
                  <a:lnTo>
                    <a:pt x="1668" y="1604"/>
                  </a:lnTo>
                  <a:lnTo>
                    <a:pt x="1574" y="1243"/>
                  </a:lnTo>
                  <a:lnTo>
                    <a:pt x="1561" y="1090"/>
                  </a:lnTo>
                  <a:lnTo>
                    <a:pt x="1572" y="1011"/>
                  </a:lnTo>
                  <a:lnTo>
                    <a:pt x="1597" y="939"/>
                  </a:lnTo>
                  <a:lnTo>
                    <a:pt x="1691" y="731"/>
                  </a:lnTo>
                  <a:lnTo>
                    <a:pt x="1709" y="660"/>
                  </a:lnTo>
                  <a:lnTo>
                    <a:pt x="1709" y="585"/>
                  </a:lnTo>
                  <a:lnTo>
                    <a:pt x="1691" y="530"/>
                  </a:lnTo>
                  <a:lnTo>
                    <a:pt x="1690" y="530"/>
                  </a:lnTo>
                  <a:lnTo>
                    <a:pt x="1684" y="496"/>
                  </a:lnTo>
                  <a:lnTo>
                    <a:pt x="1676" y="473"/>
                  </a:lnTo>
                  <a:lnTo>
                    <a:pt x="1670" y="449"/>
                  </a:lnTo>
                  <a:lnTo>
                    <a:pt x="1667" y="433"/>
                  </a:lnTo>
                  <a:lnTo>
                    <a:pt x="1662" y="420"/>
                  </a:lnTo>
                  <a:lnTo>
                    <a:pt x="1659" y="380"/>
                  </a:lnTo>
                  <a:lnTo>
                    <a:pt x="1673" y="323"/>
                  </a:lnTo>
                  <a:lnTo>
                    <a:pt x="1724" y="213"/>
                  </a:lnTo>
                  <a:lnTo>
                    <a:pt x="1758" y="162"/>
                  </a:lnTo>
                  <a:lnTo>
                    <a:pt x="1895" y="0"/>
                  </a:lnTo>
                  <a:lnTo>
                    <a:pt x="1789" y="36"/>
                  </a:lnTo>
                  <a:lnTo>
                    <a:pt x="1687" y="79"/>
                  </a:lnTo>
                  <a:lnTo>
                    <a:pt x="1586" y="126"/>
                  </a:lnTo>
                  <a:lnTo>
                    <a:pt x="1488" y="178"/>
                  </a:lnTo>
                  <a:lnTo>
                    <a:pt x="1390" y="232"/>
                  </a:lnTo>
                  <a:lnTo>
                    <a:pt x="1296" y="292"/>
                  </a:lnTo>
                  <a:lnTo>
                    <a:pt x="1202" y="356"/>
                  </a:lnTo>
                  <a:lnTo>
                    <a:pt x="1111" y="426"/>
                  </a:lnTo>
                  <a:close/>
                  <a:moveTo>
                    <a:pt x="1216" y="528"/>
                  </a:moveTo>
                  <a:lnTo>
                    <a:pt x="1216" y="530"/>
                  </a:lnTo>
                  <a:lnTo>
                    <a:pt x="1212" y="530"/>
                  </a:lnTo>
                  <a:lnTo>
                    <a:pt x="1212" y="529"/>
                  </a:lnTo>
                  <a:lnTo>
                    <a:pt x="1213" y="529"/>
                  </a:lnTo>
                  <a:lnTo>
                    <a:pt x="1216" y="528"/>
                  </a:lnTo>
                  <a:close/>
                </a:path>
              </a:pathLst>
            </a:custGeom>
            <a:solidFill>
              <a:srgbClr val="007FFF"/>
            </a:solidFill>
            <a:ln w="9525">
              <a:noFill/>
              <a:round/>
              <a:headEnd/>
              <a:tailEnd/>
            </a:ln>
          </p:spPr>
          <p:txBody>
            <a:bodyPr/>
            <a:lstStyle/>
            <a:p>
              <a:endParaRPr lang="en-GB"/>
            </a:p>
          </p:txBody>
        </p:sp>
        <p:sp>
          <p:nvSpPr>
            <p:cNvPr id="20067" name="Freeform 611"/>
            <p:cNvSpPr>
              <a:spLocks/>
            </p:cNvSpPr>
            <p:nvPr/>
          </p:nvSpPr>
          <p:spPr bwMode="auto">
            <a:xfrm>
              <a:off x="2557" y="1737"/>
              <a:ext cx="1" cy="1"/>
            </a:xfrm>
            <a:custGeom>
              <a:avLst/>
              <a:gdLst/>
              <a:ahLst/>
              <a:cxnLst>
                <a:cxn ang="0">
                  <a:pos x="4" y="2"/>
                </a:cxn>
                <a:cxn ang="0">
                  <a:pos x="4" y="0"/>
                </a:cxn>
                <a:cxn ang="0">
                  <a:pos x="1" y="1"/>
                </a:cxn>
                <a:cxn ang="0">
                  <a:pos x="0" y="1"/>
                </a:cxn>
                <a:cxn ang="0">
                  <a:pos x="0" y="2"/>
                </a:cxn>
                <a:cxn ang="0">
                  <a:pos x="4" y="2"/>
                </a:cxn>
              </a:cxnLst>
              <a:rect l="0" t="0" r="r" b="b"/>
              <a:pathLst>
                <a:path w="4" h="2">
                  <a:moveTo>
                    <a:pt x="4" y="2"/>
                  </a:moveTo>
                  <a:lnTo>
                    <a:pt x="4" y="0"/>
                  </a:lnTo>
                  <a:lnTo>
                    <a:pt x="1" y="1"/>
                  </a:lnTo>
                  <a:lnTo>
                    <a:pt x="0" y="1"/>
                  </a:lnTo>
                  <a:lnTo>
                    <a:pt x="0" y="2"/>
                  </a:lnTo>
                  <a:lnTo>
                    <a:pt x="4" y="2"/>
                  </a:lnTo>
                  <a:close/>
                </a:path>
              </a:pathLst>
            </a:custGeom>
            <a:solidFill>
              <a:srgbClr val="000000"/>
            </a:solidFill>
            <a:ln w="9525">
              <a:noFill/>
              <a:round/>
              <a:headEnd/>
              <a:tailEnd/>
            </a:ln>
          </p:spPr>
          <p:txBody>
            <a:bodyPr/>
            <a:lstStyle/>
            <a:p>
              <a:endParaRPr lang="en-GB"/>
            </a:p>
          </p:txBody>
        </p:sp>
        <p:sp>
          <p:nvSpPr>
            <p:cNvPr id="20068" name="Freeform 612"/>
            <p:cNvSpPr>
              <a:spLocks/>
            </p:cNvSpPr>
            <p:nvPr/>
          </p:nvSpPr>
          <p:spPr bwMode="auto">
            <a:xfrm>
              <a:off x="2633" y="2246"/>
              <a:ext cx="10" cy="3"/>
            </a:xfrm>
            <a:custGeom>
              <a:avLst/>
              <a:gdLst/>
              <a:ahLst/>
              <a:cxnLst>
                <a:cxn ang="0">
                  <a:pos x="20" y="3"/>
                </a:cxn>
                <a:cxn ang="0">
                  <a:pos x="0" y="0"/>
                </a:cxn>
                <a:cxn ang="0">
                  <a:pos x="51" y="17"/>
                </a:cxn>
                <a:cxn ang="0">
                  <a:pos x="20" y="3"/>
                </a:cxn>
              </a:cxnLst>
              <a:rect l="0" t="0" r="r" b="b"/>
              <a:pathLst>
                <a:path w="51" h="17">
                  <a:moveTo>
                    <a:pt x="20" y="3"/>
                  </a:moveTo>
                  <a:lnTo>
                    <a:pt x="0" y="0"/>
                  </a:lnTo>
                  <a:lnTo>
                    <a:pt x="51" y="17"/>
                  </a:lnTo>
                  <a:lnTo>
                    <a:pt x="20" y="3"/>
                  </a:lnTo>
                  <a:close/>
                </a:path>
              </a:pathLst>
            </a:custGeom>
            <a:solidFill>
              <a:srgbClr val="007FFF"/>
            </a:solidFill>
            <a:ln w="9525">
              <a:noFill/>
              <a:round/>
              <a:headEnd/>
              <a:tailEnd/>
            </a:ln>
          </p:spPr>
          <p:txBody>
            <a:bodyPr/>
            <a:lstStyle/>
            <a:p>
              <a:endParaRPr lang="en-GB"/>
            </a:p>
          </p:txBody>
        </p:sp>
        <p:sp>
          <p:nvSpPr>
            <p:cNvPr id="20069" name="Freeform 613"/>
            <p:cNvSpPr>
              <a:spLocks/>
            </p:cNvSpPr>
            <p:nvPr/>
          </p:nvSpPr>
          <p:spPr bwMode="auto">
            <a:xfrm>
              <a:off x="2651" y="2253"/>
              <a:ext cx="16" cy="8"/>
            </a:xfrm>
            <a:custGeom>
              <a:avLst/>
              <a:gdLst/>
              <a:ahLst/>
              <a:cxnLst>
                <a:cxn ang="0">
                  <a:pos x="0" y="0"/>
                </a:cxn>
                <a:cxn ang="0">
                  <a:pos x="78" y="40"/>
                </a:cxn>
                <a:cxn ang="0">
                  <a:pos x="30" y="12"/>
                </a:cxn>
                <a:cxn ang="0">
                  <a:pos x="0" y="0"/>
                </a:cxn>
              </a:cxnLst>
              <a:rect l="0" t="0" r="r" b="b"/>
              <a:pathLst>
                <a:path w="78" h="40">
                  <a:moveTo>
                    <a:pt x="0" y="0"/>
                  </a:moveTo>
                  <a:lnTo>
                    <a:pt x="78" y="40"/>
                  </a:lnTo>
                  <a:lnTo>
                    <a:pt x="30" y="12"/>
                  </a:lnTo>
                  <a:lnTo>
                    <a:pt x="0" y="0"/>
                  </a:lnTo>
                  <a:close/>
                </a:path>
              </a:pathLst>
            </a:custGeom>
            <a:solidFill>
              <a:srgbClr val="007FFF"/>
            </a:solidFill>
            <a:ln w="9525">
              <a:noFill/>
              <a:round/>
              <a:headEnd/>
              <a:tailEnd/>
            </a:ln>
          </p:spPr>
          <p:txBody>
            <a:bodyPr/>
            <a:lstStyle/>
            <a:p>
              <a:endParaRPr lang="en-GB"/>
            </a:p>
          </p:txBody>
        </p:sp>
        <p:sp>
          <p:nvSpPr>
            <p:cNvPr id="20070" name="Freeform 614"/>
            <p:cNvSpPr>
              <a:spLocks/>
            </p:cNvSpPr>
            <p:nvPr/>
          </p:nvSpPr>
          <p:spPr bwMode="auto">
            <a:xfrm>
              <a:off x="2410" y="2420"/>
              <a:ext cx="389" cy="300"/>
            </a:xfrm>
            <a:custGeom>
              <a:avLst/>
              <a:gdLst/>
              <a:ahLst/>
              <a:cxnLst>
                <a:cxn ang="0">
                  <a:pos x="1415" y="34"/>
                </a:cxn>
                <a:cxn ang="0">
                  <a:pos x="1200" y="214"/>
                </a:cxn>
                <a:cxn ang="0">
                  <a:pos x="1018" y="660"/>
                </a:cxn>
                <a:cxn ang="0">
                  <a:pos x="804" y="385"/>
                </a:cxn>
                <a:cxn ang="0">
                  <a:pos x="544" y="0"/>
                </a:cxn>
                <a:cxn ang="0">
                  <a:pos x="409" y="497"/>
                </a:cxn>
                <a:cxn ang="0">
                  <a:pos x="0" y="169"/>
                </a:cxn>
                <a:cxn ang="0">
                  <a:pos x="38" y="378"/>
                </a:cxn>
                <a:cxn ang="0">
                  <a:pos x="118" y="485"/>
                </a:cxn>
                <a:cxn ang="0">
                  <a:pos x="206" y="589"/>
                </a:cxn>
                <a:cxn ang="0">
                  <a:pos x="300" y="691"/>
                </a:cxn>
                <a:cxn ang="0">
                  <a:pos x="457" y="844"/>
                </a:cxn>
                <a:cxn ang="0">
                  <a:pos x="569" y="941"/>
                </a:cxn>
                <a:cxn ang="0">
                  <a:pos x="697" y="1042"/>
                </a:cxn>
                <a:cxn ang="0">
                  <a:pos x="797" y="1084"/>
                </a:cxn>
                <a:cxn ang="0">
                  <a:pos x="851" y="1105"/>
                </a:cxn>
                <a:cxn ang="0">
                  <a:pos x="958" y="1142"/>
                </a:cxn>
                <a:cxn ang="0">
                  <a:pos x="1027" y="1171"/>
                </a:cxn>
                <a:cxn ang="0">
                  <a:pos x="1032" y="1184"/>
                </a:cxn>
                <a:cxn ang="0">
                  <a:pos x="1074" y="1199"/>
                </a:cxn>
                <a:cxn ang="0">
                  <a:pos x="1074" y="1206"/>
                </a:cxn>
                <a:cxn ang="0">
                  <a:pos x="1095" y="1222"/>
                </a:cxn>
                <a:cxn ang="0">
                  <a:pos x="1114" y="1237"/>
                </a:cxn>
                <a:cxn ang="0">
                  <a:pos x="1117" y="1240"/>
                </a:cxn>
                <a:cxn ang="0">
                  <a:pos x="1147" y="1254"/>
                </a:cxn>
                <a:cxn ang="0">
                  <a:pos x="1200" y="1278"/>
                </a:cxn>
                <a:cxn ang="0">
                  <a:pos x="1226" y="1295"/>
                </a:cxn>
                <a:cxn ang="0">
                  <a:pos x="1237" y="1306"/>
                </a:cxn>
                <a:cxn ang="0">
                  <a:pos x="1342" y="1354"/>
                </a:cxn>
                <a:cxn ang="0">
                  <a:pos x="1350" y="1360"/>
                </a:cxn>
                <a:cxn ang="0">
                  <a:pos x="1356" y="1368"/>
                </a:cxn>
                <a:cxn ang="0">
                  <a:pos x="1410" y="1384"/>
                </a:cxn>
                <a:cxn ang="0">
                  <a:pos x="1424" y="1388"/>
                </a:cxn>
                <a:cxn ang="0">
                  <a:pos x="1466" y="1398"/>
                </a:cxn>
                <a:cxn ang="0">
                  <a:pos x="1551" y="1410"/>
                </a:cxn>
                <a:cxn ang="0">
                  <a:pos x="1638" y="1433"/>
                </a:cxn>
                <a:cxn ang="0">
                  <a:pos x="1719" y="1450"/>
                </a:cxn>
                <a:cxn ang="0">
                  <a:pos x="1719" y="1501"/>
                </a:cxn>
                <a:cxn ang="0">
                  <a:pos x="1747" y="1493"/>
                </a:cxn>
                <a:cxn ang="0">
                  <a:pos x="1748" y="1478"/>
                </a:cxn>
                <a:cxn ang="0">
                  <a:pos x="1825" y="1241"/>
                </a:cxn>
                <a:cxn ang="0">
                  <a:pos x="1901" y="996"/>
                </a:cxn>
                <a:cxn ang="0">
                  <a:pos x="1908" y="970"/>
                </a:cxn>
                <a:cxn ang="0">
                  <a:pos x="1918" y="959"/>
                </a:cxn>
                <a:cxn ang="0">
                  <a:pos x="1934" y="956"/>
                </a:cxn>
                <a:cxn ang="0">
                  <a:pos x="1946" y="902"/>
                </a:cxn>
                <a:cxn ang="0">
                  <a:pos x="1800" y="612"/>
                </a:cxn>
                <a:cxn ang="0">
                  <a:pos x="1595" y="443"/>
                </a:cxn>
              </a:cxnLst>
              <a:rect l="0" t="0" r="r" b="b"/>
              <a:pathLst>
                <a:path w="1946" h="1501">
                  <a:moveTo>
                    <a:pt x="1595" y="34"/>
                  </a:moveTo>
                  <a:lnTo>
                    <a:pt x="1415" y="34"/>
                  </a:lnTo>
                  <a:lnTo>
                    <a:pt x="1415" y="214"/>
                  </a:lnTo>
                  <a:lnTo>
                    <a:pt x="1200" y="214"/>
                  </a:lnTo>
                  <a:lnTo>
                    <a:pt x="1200" y="660"/>
                  </a:lnTo>
                  <a:lnTo>
                    <a:pt x="1018" y="660"/>
                  </a:lnTo>
                  <a:lnTo>
                    <a:pt x="1018" y="385"/>
                  </a:lnTo>
                  <a:lnTo>
                    <a:pt x="804" y="385"/>
                  </a:lnTo>
                  <a:lnTo>
                    <a:pt x="804" y="0"/>
                  </a:lnTo>
                  <a:lnTo>
                    <a:pt x="544" y="0"/>
                  </a:lnTo>
                  <a:lnTo>
                    <a:pt x="544" y="497"/>
                  </a:lnTo>
                  <a:lnTo>
                    <a:pt x="409" y="497"/>
                  </a:lnTo>
                  <a:lnTo>
                    <a:pt x="409" y="169"/>
                  </a:lnTo>
                  <a:lnTo>
                    <a:pt x="0" y="169"/>
                  </a:lnTo>
                  <a:lnTo>
                    <a:pt x="0" y="325"/>
                  </a:lnTo>
                  <a:lnTo>
                    <a:pt x="38" y="378"/>
                  </a:lnTo>
                  <a:lnTo>
                    <a:pt x="77" y="433"/>
                  </a:lnTo>
                  <a:lnTo>
                    <a:pt x="118" y="485"/>
                  </a:lnTo>
                  <a:lnTo>
                    <a:pt x="163" y="538"/>
                  </a:lnTo>
                  <a:lnTo>
                    <a:pt x="206" y="589"/>
                  </a:lnTo>
                  <a:lnTo>
                    <a:pt x="252" y="641"/>
                  </a:lnTo>
                  <a:lnTo>
                    <a:pt x="300" y="691"/>
                  </a:lnTo>
                  <a:lnTo>
                    <a:pt x="350" y="742"/>
                  </a:lnTo>
                  <a:lnTo>
                    <a:pt x="457" y="844"/>
                  </a:lnTo>
                  <a:lnTo>
                    <a:pt x="512" y="893"/>
                  </a:lnTo>
                  <a:lnTo>
                    <a:pt x="569" y="941"/>
                  </a:lnTo>
                  <a:lnTo>
                    <a:pt x="632" y="992"/>
                  </a:lnTo>
                  <a:lnTo>
                    <a:pt x="697" y="1042"/>
                  </a:lnTo>
                  <a:lnTo>
                    <a:pt x="797" y="1042"/>
                  </a:lnTo>
                  <a:lnTo>
                    <a:pt x="797" y="1084"/>
                  </a:lnTo>
                  <a:lnTo>
                    <a:pt x="797" y="1091"/>
                  </a:lnTo>
                  <a:lnTo>
                    <a:pt x="851" y="1105"/>
                  </a:lnTo>
                  <a:lnTo>
                    <a:pt x="905" y="1122"/>
                  </a:lnTo>
                  <a:lnTo>
                    <a:pt x="958" y="1142"/>
                  </a:lnTo>
                  <a:lnTo>
                    <a:pt x="1010" y="1163"/>
                  </a:lnTo>
                  <a:lnTo>
                    <a:pt x="1027" y="1171"/>
                  </a:lnTo>
                  <a:lnTo>
                    <a:pt x="1031" y="1177"/>
                  </a:lnTo>
                  <a:lnTo>
                    <a:pt x="1032" y="1184"/>
                  </a:lnTo>
                  <a:lnTo>
                    <a:pt x="1052" y="1193"/>
                  </a:lnTo>
                  <a:lnTo>
                    <a:pt x="1074" y="1199"/>
                  </a:lnTo>
                  <a:lnTo>
                    <a:pt x="1074" y="1201"/>
                  </a:lnTo>
                  <a:lnTo>
                    <a:pt x="1074" y="1206"/>
                  </a:lnTo>
                  <a:lnTo>
                    <a:pt x="1074" y="1214"/>
                  </a:lnTo>
                  <a:lnTo>
                    <a:pt x="1095" y="1222"/>
                  </a:lnTo>
                  <a:lnTo>
                    <a:pt x="1104" y="1228"/>
                  </a:lnTo>
                  <a:lnTo>
                    <a:pt x="1114" y="1237"/>
                  </a:lnTo>
                  <a:lnTo>
                    <a:pt x="1115" y="1238"/>
                  </a:lnTo>
                  <a:lnTo>
                    <a:pt x="1117" y="1240"/>
                  </a:lnTo>
                  <a:lnTo>
                    <a:pt x="1120" y="1245"/>
                  </a:lnTo>
                  <a:lnTo>
                    <a:pt x="1147" y="1254"/>
                  </a:lnTo>
                  <a:lnTo>
                    <a:pt x="1174" y="1265"/>
                  </a:lnTo>
                  <a:lnTo>
                    <a:pt x="1200" y="1278"/>
                  </a:lnTo>
                  <a:lnTo>
                    <a:pt x="1226" y="1292"/>
                  </a:lnTo>
                  <a:lnTo>
                    <a:pt x="1226" y="1295"/>
                  </a:lnTo>
                  <a:lnTo>
                    <a:pt x="1231" y="1298"/>
                  </a:lnTo>
                  <a:lnTo>
                    <a:pt x="1237" y="1306"/>
                  </a:lnTo>
                  <a:lnTo>
                    <a:pt x="1291" y="1329"/>
                  </a:lnTo>
                  <a:lnTo>
                    <a:pt x="1342" y="1354"/>
                  </a:lnTo>
                  <a:lnTo>
                    <a:pt x="1344" y="1355"/>
                  </a:lnTo>
                  <a:lnTo>
                    <a:pt x="1350" y="1360"/>
                  </a:lnTo>
                  <a:lnTo>
                    <a:pt x="1352" y="1364"/>
                  </a:lnTo>
                  <a:lnTo>
                    <a:pt x="1356" y="1368"/>
                  </a:lnTo>
                  <a:lnTo>
                    <a:pt x="1392" y="1380"/>
                  </a:lnTo>
                  <a:lnTo>
                    <a:pt x="1410" y="1384"/>
                  </a:lnTo>
                  <a:lnTo>
                    <a:pt x="1419" y="1387"/>
                  </a:lnTo>
                  <a:lnTo>
                    <a:pt x="1424" y="1388"/>
                  </a:lnTo>
                  <a:lnTo>
                    <a:pt x="1429" y="1390"/>
                  </a:lnTo>
                  <a:lnTo>
                    <a:pt x="1466" y="1398"/>
                  </a:lnTo>
                  <a:lnTo>
                    <a:pt x="1504" y="1405"/>
                  </a:lnTo>
                  <a:lnTo>
                    <a:pt x="1551" y="1410"/>
                  </a:lnTo>
                  <a:lnTo>
                    <a:pt x="1596" y="1421"/>
                  </a:lnTo>
                  <a:lnTo>
                    <a:pt x="1638" y="1433"/>
                  </a:lnTo>
                  <a:lnTo>
                    <a:pt x="1679" y="1450"/>
                  </a:lnTo>
                  <a:lnTo>
                    <a:pt x="1719" y="1450"/>
                  </a:lnTo>
                  <a:lnTo>
                    <a:pt x="1719" y="1494"/>
                  </a:lnTo>
                  <a:lnTo>
                    <a:pt x="1719" y="1501"/>
                  </a:lnTo>
                  <a:lnTo>
                    <a:pt x="1749" y="1501"/>
                  </a:lnTo>
                  <a:lnTo>
                    <a:pt x="1747" y="1493"/>
                  </a:lnTo>
                  <a:lnTo>
                    <a:pt x="1747" y="1486"/>
                  </a:lnTo>
                  <a:lnTo>
                    <a:pt x="1748" y="1478"/>
                  </a:lnTo>
                  <a:lnTo>
                    <a:pt x="1751" y="1470"/>
                  </a:lnTo>
                  <a:lnTo>
                    <a:pt x="1825" y="1241"/>
                  </a:lnTo>
                  <a:lnTo>
                    <a:pt x="1901" y="1017"/>
                  </a:lnTo>
                  <a:lnTo>
                    <a:pt x="1901" y="996"/>
                  </a:lnTo>
                  <a:lnTo>
                    <a:pt x="1906" y="978"/>
                  </a:lnTo>
                  <a:lnTo>
                    <a:pt x="1908" y="970"/>
                  </a:lnTo>
                  <a:lnTo>
                    <a:pt x="1912" y="965"/>
                  </a:lnTo>
                  <a:lnTo>
                    <a:pt x="1918" y="959"/>
                  </a:lnTo>
                  <a:lnTo>
                    <a:pt x="1926" y="956"/>
                  </a:lnTo>
                  <a:lnTo>
                    <a:pt x="1934" y="956"/>
                  </a:lnTo>
                  <a:lnTo>
                    <a:pt x="1934" y="919"/>
                  </a:lnTo>
                  <a:lnTo>
                    <a:pt x="1946" y="902"/>
                  </a:lnTo>
                  <a:lnTo>
                    <a:pt x="1946" y="612"/>
                  </a:lnTo>
                  <a:lnTo>
                    <a:pt x="1800" y="612"/>
                  </a:lnTo>
                  <a:lnTo>
                    <a:pt x="1800" y="443"/>
                  </a:lnTo>
                  <a:lnTo>
                    <a:pt x="1595" y="443"/>
                  </a:lnTo>
                  <a:lnTo>
                    <a:pt x="1595" y="34"/>
                  </a:lnTo>
                  <a:close/>
                </a:path>
              </a:pathLst>
            </a:custGeom>
            <a:solidFill>
              <a:srgbClr val="7FBFFF"/>
            </a:solidFill>
            <a:ln w="9525">
              <a:noFill/>
              <a:round/>
              <a:headEnd/>
              <a:tailEnd/>
            </a:ln>
          </p:spPr>
          <p:txBody>
            <a:bodyPr/>
            <a:lstStyle/>
            <a:p>
              <a:endParaRPr lang="en-GB"/>
            </a:p>
          </p:txBody>
        </p:sp>
        <p:sp>
          <p:nvSpPr>
            <p:cNvPr id="20071" name="Freeform 615"/>
            <p:cNvSpPr>
              <a:spLocks/>
            </p:cNvSpPr>
            <p:nvPr/>
          </p:nvSpPr>
          <p:spPr bwMode="auto">
            <a:xfrm>
              <a:off x="2416" y="2269"/>
              <a:ext cx="15" cy="1"/>
            </a:xfrm>
            <a:custGeom>
              <a:avLst/>
              <a:gdLst/>
              <a:ahLst/>
              <a:cxnLst>
                <a:cxn ang="0">
                  <a:pos x="56" y="0"/>
                </a:cxn>
                <a:cxn ang="0">
                  <a:pos x="0" y="2"/>
                </a:cxn>
                <a:cxn ang="0">
                  <a:pos x="77" y="2"/>
                </a:cxn>
                <a:cxn ang="0">
                  <a:pos x="56" y="0"/>
                </a:cxn>
              </a:cxnLst>
              <a:rect l="0" t="0" r="r" b="b"/>
              <a:pathLst>
                <a:path w="77" h="2">
                  <a:moveTo>
                    <a:pt x="56" y="0"/>
                  </a:moveTo>
                  <a:lnTo>
                    <a:pt x="0" y="2"/>
                  </a:lnTo>
                  <a:lnTo>
                    <a:pt x="77" y="2"/>
                  </a:lnTo>
                  <a:lnTo>
                    <a:pt x="56" y="0"/>
                  </a:lnTo>
                  <a:close/>
                </a:path>
              </a:pathLst>
            </a:custGeom>
            <a:solidFill>
              <a:srgbClr val="007FFF"/>
            </a:solidFill>
            <a:ln w="9525">
              <a:noFill/>
              <a:round/>
              <a:headEnd/>
              <a:tailEnd/>
            </a:ln>
          </p:spPr>
          <p:txBody>
            <a:bodyPr/>
            <a:lstStyle/>
            <a:p>
              <a:endParaRPr lang="en-GB"/>
            </a:p>
          </p:txBody>
        </p:sp>
        <p:sp>
          <p:nvSpPr>
            <p:cNvPr id="20072" name="Freeform 616"/>
            <p:cNvSpPr>
              <a:spLocks/>
            </p:cNvSpPr>
            <p:nvPr/>
          </p:nvSpPr>
          <p:spPr bwMode="auto">
            <a:xfrm>
              <a:off x="2439" y="2270"/>
              <a:ext cx="7" cy="1"/>
            </a:xfrm>
            <a:custGeom>
              <a:avLst/>
              <a:gdLst/>
              <a:ahLst/>
              <a:cxnLst>
                <a:cxn ang="0">
                  <a:pos x="20" y="1"/>
                </a:cxn>
                <a:cxn ang="0">
                  <a:pos x="0" y="0"/>
                </a:cxn>
                <a:cxn ang="0">
                  <a:pos x="38" y="7"/>
                </a:cxn>
                <a:cxn ang="0">
                  <a:pos x="20" y="1"/>
                </a:cxn>
              </a:cxnLst>
              <a:rect l="0" t="0" r="r" b="b"/>
              <a:pathLst>
                <a:path w="38" h="7">
                  <a:moveTo>
                    <a:pt x="20" y="1"/>
                  </a:moveTo>
                  <a:lnTo>
                    <a:pt x="0" y="0"/>
                  </a:lnTo>
                  <a:lnTo>
                    <a:pt x="38" y="7"/>
                  </a:lnTo>
                  <a:lnTo>
                    <a:pt x="20" y="1"/>
                  </a:lnTo>
                  <a:close/>
                </a:path>
              </a:pathLst>
            </a:custGeom>
            <a:solidFill>
              <a:srgbClr val="007FFF"/>
            </a:solidFill>
            <a:ln w="9525">
              <a:noFill/>
              <a:round/>
              <a:headEnd/>
              <a:tailEnd/>
            </a:ln>
          </p:spPr>
          <p:txBody>
            <a:bodyPr/>
            <a:lstStyle/>
            <a:p>
              <a:endParaRPr lang="en-GB"/>
            </a:p>
          </p:txBody>
        </p:sp>
        <p:sp>
          <p:nvSpPr>
            <p:cNvPr id="20073" name="Freeform 617"/>
            <p:cNvSpPr>
              <a:spLocks/>
            </p:cNvSpPr>
            <p:nvPr/>
          </p:nvSpPr>
          <p:spPr bwMode="auto">
            <a:xfrm>
              <a:off x="2518" y="2250"/>
              <a:ext cx="17" cy="8"/>
            </a:xfrm>
            <a:custGeom>
              <a:avLst/>
              <a:gdLst/>
              <a:ahLst/>
              <a:cxnLst>
                <a:cxn ang="0">
                  <a:pos x="13" y="34"/>
                </a:cxn>
                <a:cxn ang="0">
                  <a:pos x="0" y="43"/>
                </a:cxn>
                <a:cxn ang="0">
                  <a:pos x="82" y="0"/>
                </a:cxn>
                <a:cxn ang="0">
                  <a:pos x="13" y="34"/>
                </a:cxn>
              </a:cxnLst>
              <a:rect l="0" t="0" r="r" b="b"/>
              <a:pathLst>
                <a:path w="82" h="43">
                  <a:moveTo>
                    <a:pt x="13" y="34"/>
                  </a:moveTo>
                  <a:lnTo>
                    <a:pt x="0" y="43"/>
                  </a:lnTo>
                  <a:lnTo>
                    <a:pt x="82" y="0"/>
                  </a:lnTo>
                  <a:lnTo>
                    <a:pt x="13" y="34"/>
                  </a:lnTo>
                  <a:close/>
                </a:path>
              </a:pathLst>
            </a:custGeom>
            <a:solidFill>
              <a:srgbClr val="007FFF"/>
            </a:solidFill>
            <a:ln w="9525">
              <a:noFill/>
              <a:round/>
              <a:headEnd/>
              <a:tailEnd/>
            </a:ln>
          </p:spPr>
          <p:txBody>
            <a:bodyPr/>
            <a:lstStyle/>
            <a:p>
              <a:endParaRPr lang="en-GB"/>
            </a:p>
          </p:txBody>
        </p:sp>
        <p:sp>
          <p:nvSpPr>
            <p:cNvPr id="20074" name="Freeform 618"/>
            <p:cNvSpPr>
              <a:spLocks/>
            </p:cNvSpPr>
            <p:nvPr/>
          </p:nvSpPr>
          <p:spPr bwMode="auto">
            <a:xfrm>
              <a:off x="2328" y="2307"/>
              <a:ext cx="3" cy="1"/>
            </a:xfrm>
            <a:custGeom>
              <a:avLst/>
              <a:gdLst/>
              <a:ahLst/>
              <a:cxnLst>
                <a:cxn ang="0">
                  <a:pos x="0" y="0"/>
                </a:cxn>
                <a:cxn ang="0">
                  <a:pos x="13" y="2"/>
                </a:cxn>
                <a:cxn ang="0">
                  <a:pos x="5" y="0"/>
                </a:cxn>
                <a:cxn ang="0">
                  <a:pos x="0" y="0"/>
                </a:cxn>
              </a:cxnLst>
              <a:rect l="0" t="0" r="r" b="b"/>
              <a:pathLst>
                <a:path w="13" h="2">
                  <a:moveTo>
                    <a:pt x="0" y="0"/>
                  </a:moveTo>
                  <a:lnTo>
                    <a:pt x="13" y="2"/>
                  </a:lnTo>
                  <a:lnTo>
                    <a:pt x="5" y="0"/>
                  </a:lnTo>
                  <a:lnTo>
                    <a:pt x="0" y="0"/>
                  </a:lnTo>
                  <a:close/>
                </a:path>
              </a:pathLst>
            </a:custGeom>
            <a:solidFill>
              <a:srgbClr val="007FFF"/>
            </a:solidFill>
            <a:ln w="9525">
              <a:noFill/>
              <a:round/>
              <a:headEnd/>
              <a:tailEnd/>
            </a:ln>
          </p:spPr>
          <p:txBody>
            <a:bodyPr/>
            <a:lstStyle/>
            <a:p>
              <a:endParaRPr lang="en-GB"/>
            </a:p>
          </p:txBody>
        </p:sp>
        <p:sp>
          <p:nvSpPr>
            <p:cNvPr id="20075" name="Freeform 619"/>
            <p:cNvSpPr>
              <a:spLocks/>
            </p:cNvSpPr>
            <p:nvPr/>
          </p:nvSpPr>
          <p:spPr bwMode="auto">
            <a:xfrm>
              <a:off x="2331" y="2307"/>
              <a:ext cx="5" cy="1"/>
            </a:xfrm>
            <a:custGeom>
              <a:avLst/>
              <a:gdLst/>
              <a:ahLst/>
              <a:cxnLst>
                <a:cxn ang="0">
                  <a:pos x="0" y="0"/>
                </a:cxn>
                <a:cxn ang="0">
                  <a:pos x="27" y="4"/>
                </a:cxn>
                <a:cxn ang="0">
                  <a:pos x="0" y="0"/>
                </a:cxn>
              </a:cxnLst>
              <a:rect l="0" t="0" r="r" b="b"/>
              <a:pathLst>
                <a:path w="27" h="4">
                  <a:moveTo>
                    <a:pt x="0" y="0"/>
                  </a:moveTo>
                  <a:lnTo>
                    <a:pt x="27" y="4"/>
                  </a:lnTo>
                  <a:lnTo>
                    <a:pt x="0" y="0"/>
                  </a:lnTo>
                  <a:close/>
                </a:path>
              </a:pathLst>
            </a:custGeom>
            <a:solidFill>
              <a:srgbClr val="007FFF"/>
            </a:solidFill>
            <a:ln w="9525">
              <a:noFill/>
              <a:round/>
              <a:headEnd/>
              <a:tailEnd/>
            </a:ln>
          </p:spPr>
          <p:txBody>
            <a:bodyPr/>
            <a:lstStyle/>
            <a:p>
              <a:endParaRPr lang="en-GB"/>
            </a:p>
          </p:txBody>
        </p:sp>
        <p:sp>
          <p:nvSpPr>
            <p:cNvPr id="20076" name="Freeform 620"/>
            <p:cNvSpPr>
              <a:spLocks/>
            </p:cNvSpPr>
            <p:nvPr/>
          </p:nvSpPr>
          <p:spPr bwMode="auto">
            <a:xfrm>
              <a:off x="2372" y="2420"/>
              <a:ext cx="9" cy="17"/>
            </a:xfrm>
            <a:custGeom>
              <a:avLst/>
              <a:gdLst/>
              <a:ahLst/>
              <a:cxnLst>
                <a:cxn ang="0">
                  <a:pos x="45" y="89"/>
                </a:cxn>
                <a:cxn ang="0">
                  <a:pos x="45" y="0"/>
                </a:cxn>
                <a:cxn ang="0">
                  <a:pos x="0" y="0"/>
                </a:cxn>
                <a:cxn ang="0">
                  <a:pos x="21" y="44"/>
                </a:cxn>
                <a:cxn ang="0">
                  <a:pos x="45" y="89"/>
                </a:cxn>
              </a:cxnLst>
              <a:rect l="0" t="0" r="r" b="b"/>
              <a:pathLst>
                <a:path w="45" h="89">
                  <a:moveTo>
                    <a:pt x="45" y="89"/>
                  </a:moveTo>
                  <a:lnTo>
                    <a:pt x="45" y="0"/>
                  </a:lnTo>
                  <a:lnTo>
                    <a:pt x="0" y="0"/>
                  </a:lnTo>
                  <a:lnTo>
                    <a:pt x="21" y="44"/>
                  </a:lnTo>
                  <a:lnTo>
                    <a:pt x="45" y="89"/>
                  </a:lnTo>
                  <a:close/>
                </a:path>
              </a:pathLst>
            </a:custGeom>
            <a:solidFill>
              <a:srgbClr val="7FBFFF"/>
            </a:solidFill>
            <a:ln w="9525">
              <a:noFill/>
              <a:round/>
              <a:headEnd/>
              <a:tailEnd/>
            </a:ln>
          </p:spPr>
          <p:txBody>
            <a:bodyPr/>
            <a:lstStyle/>
            <a:p>
              <a:endParaRPr lang="en-GB"/>
            </a:p>
          </p:txBody>
        </p:sp>
        <p:sp>
          <p:nvSpPr>
            <p:cNvPr id="20077" name="Freeform 621"/>
            <p:cNvSpPr>
              <a:spLocks/>
            </p:cNvSpPr>
            <p:nvPr/>
          </p:nvSpPr>
          <p:spPr bwMode="auto">
            <a:xfrm>
              <a:off x="2381" y="2437"/>
              <a:ext cx="29" cy="62"/>
            </a:xfrm>
            <a:custGeom>
              <a:avLst/>
              <a:gdLst/>
              <a:ahLst/>
              <a:cxnLst>
                <a:cxn ang="0">
                  <a:pos x="0" y="308"/>
                </a:cxn>
                <a:cxn ang="0">
                  <a:pos x="146" y="308"/>
                </a:cxn>
                <a:cxn ang="0">
                  <a:pos x="146" y="236"/>
                </a:cxn>
                <a:cxn ang="0">
                  <a:pos x="69" y="118"/>
                </a:cxn>
                <a:cxn ang="0">
                  <a:pos x="0" y="0"/>
                </a:cxn>
                <a:cxn ang="0">
                  <a:pos x="0" y="308"/>
                </a:cxn>
              </a:cxnLst>
              <a:rect l="0" t="0" r="r" b="b"/>
              <a:pathLst>
                <a:path w="146" h="308">
                  <a:moveTo>
                    <a:pt x="0" y="308"/>
                  </a:moveTo>
                  <a:lnTo>
                    <a:pt x="146" y="308"/>
                  </a:lnTo>
                  <a:lnTo>
                    <a:pt x="146" y="236"/>
                  </a:lnTo>
                  <a:lnTo>
                    <a:pt x="69" y="118"/>
                  </a:lnTo>
                  <a:lnTo>
                    <a:pt x="0" y="0"/>
                  </a:lnTo>
                  <a:lnTo>
                    <a:pt x="0" y="308"/>
                  </a:lnTo>
                  <a:close/>
                </a:path>
              </a:pathLst>
            </a:custGeom>
            <a:solidFill>
              <a:srgbClr val="FFFFFF"/>
            </a:solidFill>
            <a:ln w="9525">
              <a:noFill/>
              <a:round/>
              <a:headEnd/>
              <a:tailEnd/>
            </a:ln>
          </p:spPr>
          <p:txBody>
            <a:bodyPr/>
            <a:lstStyle/>
            <a:p>
              <a:endParaRPr lang="en-GB"/>
            </a:p>
          </p:txBody>
        </p:sp>
        <p:sp>
          <p:nvSpPr>
            <p:cNvPr id="20078" name="Freeform 622"/>
            <p:cNvSpPr>
              <a:spLocks/>
            </p:cNvSpPr>
            <p:nvPr/>
          </p:nvSpPr>
          <p:spPr bwMode="auto">
            <a:xfrm>
              <a:off x="2797" y="2649"/>
              <a:ext cx="8" cy="25"/>
            </a:xfrm>
            <a:custGeom>
              <a:avLst/>
              <a:gdLst/>
              <a:ahLst/>
              <a:cxnLst>
                <a:cxn ang="0">
                  <a:pos x="40" y="26"/>
                </a:cxn>
                <a:cxn ang="0">
                  <a:pos x="32" y="12"/>
                </a:cxn>
                <a:cxn ang="0">
                  <a:pos x="26" y="0"/>
                </a:cxn>
                <a:cxn ang="0">
                  <a:pos x="20" y="15"/>
                </a:cxn>
                <a:cxn ang="0">
                  <a:pos x="15" y="36"/>
                </a:cxn>
                <a:cxn ang="0">
                  <a:pos x="10" y="57"/>
                </a:cxn>
                <a:cxn ang="0">
                  <a:pos x="0" y="100"/>
                </a:cxn>
                <a:cxn ang="0">
                  <a:pos x="0" y="109"/>
                </a:cxn>
                <a:cxn ang="0">
                  <a:pos x="0" y="117"/>
                </a:cxn>
                <a:cxn ang="0">
                  <a:pos x="0" y="123"/>
                </a:cxn>
                <a:cxn ang="0">
                  <a:pos x="7" y="98"/>
                </a:cxn>
                <a:cxn ang="0">
                  <a:pos x="17" y="75"/>
                </a:cxn>
                <a:cxn ang="0">
                  <a:pos x="28" y="53"/>
                </a:cxn>
                <a:cxn ang="0">
                  <a:pos x="43" y="32"/>
                </a:cxn>
                <a:cxn ang="0">
                  <a:pos x="40" y="26"/>
                </a:cxn>
              </a:cxnLst>
              <a:rect l="0" t="0" r="r" b="b"/>
              <a:pathLst>
                <a:path w="43" h="123">
                  <a:moveTo>
                    <a:pt x="40" y="26"/>
                  </a:moveTo>
                  <a:lnTo>
                    <a:pt x="32" y="12"/>
                  </a:lnTo>
                  <a:lnTo>
                    <a:pt x="26" y="0"/>
                  </a:lnTo>
                  <a:lnTo>
                    <a:pt x="20" y="15"/>
                  </a:lnTo>
                  <a:lnTo>
                    <a:pt x="15" y="36"/>
                  </a:lnTo>
                  <a:lnTo>
                    <a:pt x="10" y="57"/>
                  </a:lnTo>
                  <a:lnTo>
                    <a:pt x="0" y="100"/>
                  </a:lnTo>
                  <a:lnTo>
                    <a:pt x="0" y="109"/>
                  </a:lnTo>
                  <a:lnTo>
                    <a:pt x="0" y="117"/>
                  </a:lnTo>
                  <a:lnTo>
                    <a:pt x="0" y="123"/>
                  </a:lnTo>
                  <a:lnTo>
                    <a:pt x="7" y="98"/>
                  </a:lnTo>
                  <a:lnTo>
                    <a:pt x="17" y="75"/>
                  </a:lnTo>
                  <a:lnTo>
                    <a:pt x="28" y="53"/>
                  </a:lnTo>
                  <a:lnTo>
                    <a:pt x="43" y="32"/>
                  </a:lnTo>
                  <a:lnTo>
                    <a:pt x="40" y="26"/>
                  </a:lnTo>
                  <a:close/>
                </a:path>
              </a:pathLst>
            </a:custGeom>
            <a:solidFill>
              <a:srgbClr val="BFDDFF"/>
            </a:solidFill>
            <a:ln w="9525">
              <a:noFill/>
              <a:round/>
              <a:headEnd/>
              <a:tailEnd/>
            </a:ln>
          </p:spPr>
          <p:txBody>
            <a:bodyPr/>
            <a:lstStyle/>
            <a:p>
              <a:endParaRPr lang="en-GB"/>
            </a:p>
          </p:txBody>
        </p:sp>
        <p:sp>
          <p:nvSpPr>
            <p:cNvPr id="20079" name="Freeform 623"/>
            <p:cNvSpPr>
              <a:spLocks/>
            </p:cNvSpPr>
            <p:nvPr/>
          </p:nvSpPr>
          <p:spPr bwMode="auto">
            <a:xfrm>
              <a:off x="2549" y="2628"/>
              <a:ext cx="212" cy="95"/>
            </a:xfrm>
            <a:custGeom>
              <a:avLst/>
              <a:gdLst/>
              <a:ahLst/>
              <a:cxnLst>
                <a:cxn ang="0">
                  <a:pos x="0" y="0"/>
                </a:cxn>
                <a:cxn ang="0">
                  <a:pos x="121" y="84"/>
                </a:cxn>
                <a:cxn ang="0">
                  <a:pos x="246" y="162"/>
                </a:cxn>
                <a:cxn ang="0">
                  <a:pos x="373" y="231"/>
                </a:cxn>
                <a:cxn ang="0">
                  <a:pos x="504" y="295"/>
                </a:cxn>
                <a:cxn ang="0">
                  <a:pos x="638" y="349"/>
                </a:cxn>
                <a:cxn ang="0">
                  <a:pos x="775" y="398"/>
                </a:cxn>
                <a:cxn ang="0">
                  <a:pos x="916" y="439"/>
                </a:cxn>
                <a:cxn ang="0">
                  <a:pos x="1060" y="473"/>
                </a:cxn>
                <a:cxn ang="0">
                  <a:pos x="1052" y="459"/>
                </a:cxn>
                <a:cxn ang="0">
                  <a:pos x="1022" y="452"/>
                </a:cxn>
                <a:cxn ang="0">
                  <a:pos x="982" y="408"/>
                </a:cxn>
                <a:cxn ang="0">
                  <a:pos x="899" y="379"/>
                </a:cxn>
                <a:cxn ang="0">
                  <a:pos x="807" y="363"/>
                </a:cxn>
                <a:cxn ang="0">
                  <a:pos x="732" y="348"/>
                </a:cxn>
                <a:cxn ang="0">
                  <a:pos x="722" y="345"/>
                </a:cxn>
                <a:cxn ang="0">
                  <a:pos x="695" y="338"/>
                </a:cxn>
                <a:cxn ang="0">
                  <a:pos x="655" y="322"/>
                </a:cxn>
                <a:cxn ang="0">
                  <a:pos x="647" y="313"/>
                </a:cxn>
                <a:cxn ang="0">
                  <a:pos x="594" y="287"/>
                </a:cxn>
                <a:cxn ang="0">
                  <a:pos x="534" y="256"/>
                </a:cxn>
                <a:cxn ang="0">
                  <a:pos x="529" y="250"/>
                </a:cxn>
                <a:cxn ang="0">
                  <a:pos x="477" y="223"/>
                </a:cxn>
                <a:cxn ang="0">
                  <a:pos x="423" y="203"/>
                </a:cxn>
                <a:cxn ang="0">
                  <a:pos x="418" y="196"/>
                </a:cxn>
                <a:cxn ang="0">
                  <a:pos x="407" y="186"/>
                </a:cxn>
                <a:cxn ang="0">
                  <a:pos x="377" y="172"/>
                </a:cxn>
                <a:cxn ang="0">
                  <a:pos x="377" y="159"/>
                </a:cxn>
                <a:cxn ang="0">
                  <a:pos x="355" y="151"/>
                </a:cxn>
                <a:cxn ang="0">
                  <a:pos x="334" y="135"/>
                </a:cxn>
                <a:cxn ang="0">
                  <a:pos x="313" y="121"/>
                </a:cxn>
                <a:cxn ang="0">
                  <a:pos x="208" y="80"/>
                </a:cxn>
                <a:cxn ang="0">
                  <a:pos x="100" y="49"/>
                </a:cxn>
                <a:cxn ang="0">
                  <a:pos x="100" y="0"/>
                </a:cxn>
              </a:cxnLst>
              <a:rect l="0" t="0" r="r" b="b"/>
              <a:pathLst>
                <a:path w="1060" h="473">
                  <a:moveTo>
                    <a:pt x="100" y="0"/>
                  </a:moveTo>
                  <a:lnTo>
                    <a:pt x="0" y="0"/>
                  </a:lnTo>
                  <a:lnTo>
                    <a:pt x="60" y="42"/>
                  </a:lnTo>
                  <a:lnTo>
                    <a:pt x="121" y="84"/>
                  </a:lnTo>
                  <a:lnTo>
                    <a:pt x="182" y="123"/>
                  </a:lnTo>
                  <a:lnTo>
                    <a:pt x="246" y="162"/>
                  </a:lnTo>
                  <a:lnTo>
                    <a:pt x="308" y="197"/>
                  </a:lnTo>
                  <a:lnTo>
                    <a:pt x="373" y="231"/>
                  </a:lnTo>
                  <a:lnTo>
                    <a:pt x="437" y="264"/>
                  </a:lnTo>
                  <a:lnTo>
                    <a:pt x="504" y="295"/>
                  </a:lnTo>
                  <a:lnTo>
                    <a:pt x="570" y="323"/>
                  </a:lnTo>
                  <a:lnTo>
                    <a:pt x="638" y="349"/>
                  </a:lnTo>
                  <a:lnTo>
                    <a:pt x="706" y="374"/>
                  </a:lnTo>
                  <a:lnTo>
                    <a:pt x="775" y="398"/>
                  </a:lnTo>
                  <a:lnTo>
                    <a:pt x="845" y="419"/>
                  </a:lnTo>
                  <a:lnTo>
                    <a:pt x="916" y="439"/>
                  </a:lnTo>
                  <a:lnTo>
                    <a:pt x="988" y="456"/>
                  </a:lnTo>
                  <a:lnTo>
                    <a:pt x="1060" y="473"/>
                  </a:lnTo>
                  <a:lnTo>
                    <a:pt x="1054" y="466"/>
                  </a:lnTo>
                  <a:lnTo>
                    <a:pt x="1052" y="459"/>
                  </a:lnTo>
                  <a:lnTo>
                    <a:pt x="1022" y="459"/>
                  </a:lnTo>
                  <a:lnTo>
                    <a:pt x="1022" y="452"/>
                  </a:lnTo>
                  <a:lnTo>
                    <a:pt x="1022" y="408"/>
                  </a:lnTo>
                  <a:lnTo>
                    <a:pt x="982" y="408"/>
                  </a:lnTo>
                  <a:lnTo>
                    <a:pt x="941" y="391"/>
                  </a:lnTo>
                  <a:lnTo>
                    <a:pt x="899" y="379"/>
                  </a:lnTo>
                  <a:lnTo>
                    <a:pt x="854" y="368"/>
                  </a:lnTo>
                  <a:lnTo>
                    <a:pt x="807" y="363"/>
                  </a:lnTo>
                  <a:lnTo>
                    <a:pt x="769" y="356"/>
                  </a:lnTo>
                  <a:lnTo>
                    <a:pt x="732" y="348"/>
                  </a:lnTo>
                  <a:lnTo>
                    <a:pt x="727" y="346"/>
                  </a:lnTo>
                  <a:lnTo>
                    <a:pt x="722" y="345"/>
                  </a:lnTo>
                  <a:lnTo>
                    <a:pt x="713" y="342"/>
                  </a:lnTo>
                  <a:lnTo>
                    <a:pt x="695" y="338"/>
                  </a:lnTo>
                  <a:lnTo>
                    <a:pt x="659" y="326"/>
                  </a:lnTo>
                  <a:lnTo>
                    <a:pt x="655" y="322"/>
                  </a:lnTo>
                  <a:lnTo>
                    <a:pt x="653" y="318"/>
                  </a:lnTo>
                  <a:lnTo>
                    <a:pt x="647" y="313"/>
                  </a:lnTo>
                  <a:lnTo>
                    <a:pt x="645" y="312"/>
                  </a:lnTo>
                  <a:lnTo>
                    <a:pt x="594" y="287"/>
                  </a:lnTo>
                  <a:lnTo>
                    <a:pt x="540" y="264"/>
                  </a:lnTo>
                  <a:lnTo>
                    <a:pt x="534" y="256"/>
                  </a:lnTo>
                  <a:lnTo>
                    <a:pt x="529" y="253"/>
                  </a:lnTo>
                  <a:lnTo>
                    <a:pt x="529" y="250"/>
                  </a:lnTo>
                  <a:lnTo>
                    <a:pt x="503" y="236"/>
                  </a:lnTo>
                  <a:lnTo>
                    <a:pt x="477" y="223"/>
                  </a:lnTo>
                  <a:lnTo>
                    <a:pt x="450" y="212"/>
                  </a:lnTo>
                  <a:lnTo>
                    <a:pt x="423" y="203"/>
                  </a:lnTo>
                  <a:lnTo>
                    <a:pt x="420" y="198"/>
                  </a:lnTo>
                  <a:lnTo>
                    <a:pt x="418" y="196"/>
                  </a:lnTo>
                  <a:lnTo>
                    <a:pt x="417" y="195"/>
                  </a:lnTo>
                  <a:lnTo>
                    <a:pt x="407" y="186"/>
                  </a:lnTo>
                  <a:lnTo>
                    <a:pt x="398" y="180"/>
                  </a:lnTo>
                  <a:lnTo>
                    <a:pt x="377" y="172"/>
                  </a:lnTo>
                  <a:lnTo>
                    <a:pt x="377" y="164"/>
                  </a:lnTo>
                  <a:lnTo>
                    <a:pt x="377" y="159"/>
                  </a:lnTo>
                  <a:lnTo>
                    <a:pt x="377" y="157"/>
                  </a:lnTo>
                  <a:lnTo>
                    <a:pt x="355" y="151"/>
                  </a:lnTo>
                  <a:lnTo>
                    <a:pt x="335" y="142"/>
                  </a:lnTo>
                  <a:lnTo>
                    <a:pt x="334" y="135"/>
                  </a:lnTo>
                  <a:lnTo>
                    <a:pt x="330" y="129"/>
                  </a:lnTo>
                  <a:lnTo>
                    <a:pt x="313" y="121"/>
                  </a:lnTo>
                  <a:lnTo>
                    <a:pt x="261" y="100"/>
                  </a:lnTo>
                  <a:lnTo>
                    <a:pt x="208" y="80"/>
                  </a:lnTo>
                  <a:lnTo>
                    <a:pt x="154" y="63"/>
                  </a:lnTo>
                  <a:lnTo>
                    <a:pt x="100" y="49"/>
                  </a:lnTo>
                  <a:lnTo>
                    <a:pt x="100" y="42"/>
                  </a:lnTo>
                  <a:lnTo>
                    <a:pt x="100" y="0"/>
                  </a:lnTo>
                  <a:close/>
                </a:path>
              </a:pathLst>
            </a:custGeom>
            <a:solidFill>
              <a:srgbClr val="BFDDFF"/>
            </a:solidFill>
            <a:ln w="9525">
              <a:noFill/>
              <a:round/>
              <a:headEnd/>
              <a:tailEnd/>
            </a:ln>
          </p:spPr>
          <p:txBody>
            <a:bodyPr/>
            <a:lstStyle/>
            <a:p>
              <a:endParaRPr lang="en-GB"/>
            </a:p>
          </p:txBody>
        </p:sp>
        <p:sp>
          <p:nvSpPr>
            <p:cNvPr id="20080" name="Freeform 624"/>
            <p:cNvSpPr>
              <a:spLocks/>
            </p:cNvSpPr>
            <p:nvPr/>
          </p:nvSpPr>
          <p:spPr bwMode="auto">
            <a:xfrm>
              <a:off x="2788" y="2669"/>
              <a:ext cx="9" cy="25"/>
            </a:xfrm>
            <a:custGeom>
              <a:avLst/>
              <a:gdLst/>
              <a:ahLst/>
              <a:cxnLst>
                <a:cxn ang="0">
                  <a:pos x="42" y="23"/>
                </a:cxn>
                <a:cxn ang="0">
                  <a:pos x="42" y="17"/>
                </a:cxn>
                <a:cxn ang="0">
                  <a:pos x="42" y="9"/>
                </a:cxn>
                <a:cxn ang="0">
                  <a:pos x="42" y="0"/>
                </a:cxn>
                <a:cxn ang="0">
                  <a:pos x="39" y="7"/>
                </a:cxn>
                <a:cxn ang="0">
                  <a:pos x="36" y="15"/>
                </a:cxn>
                <a:cxn ang="0">
                  <a:pos x="32" y="31"/>
                </a:cxn>
                <a:cxn ang="0">
                  <a:pos x="23" y="63"/>
                </a:cxn>
                <a:cxn ang="0">
                  <a:pos x="11" y="92"/>
                </a:cxn>
                <a:cxn ang="0">
                  <a:pos x="0" y="123"/>
                </a:cxn>
                <a:cxn ang="0">
                  <a:pos x="6" y="112"/>
                </a:cxn>
                <a:cxn ang="0">
                  <a:pos x="10" y="105"/>
                </a:cxn>
                <a:cxn ang="0">
                  <a:pos x="16" y="98"/>
                </a:cxn>
                <a:cxn ang="0">
                  <a:pos x="24" y="84"/>
                </a:cxn>
                <a:cxn ang="0">
                  <a:pos x="30" y="68"/>
                </a:cxn>
                <a:cxn ang="0">
                  <a:pos x="34" y="53"/>
                </a:cxn>
                <a:cxn ang="0">
                  <a:pos x="42" y="23"/>
                </a:cxn>
              </a:cxnLst>
              <a:rect l="0" t="0" r="r" b="b"/>
              <a:pathLst>
                <a:path w="42" h="123">
                  <a:moveTo>
                    <a:pt x="42" y="23"/>
                  </a:moveTo>
                  <a:lnTo>
                    <a:pt x="42" y="17"/>
                  </a:lnTo>
                  <a:lnTo>
                    <a:pt x="42" y="9"/>
                  </a:lnTo>
                  <a:lnTo>
                    <a:pt x="42" y="0"/>
                  </a:lnTo>
                  <a:lnTo>
                    <a:pt x="39" y="7"/>
                  </a:lnTo>
                  <a:lnTo>
                    <a:pt x="36" y="15"/>
                  </a:lnTo>
                  <a:lnTo>
                    <a:pt x="32" y="31"/>
                  </a:lnTo>
                  <a:lnTo>
                    <a:pt x="23" y="63"/>
                  </a:lnTo>
                  <a:lnTo>
                    <a:pt x="11" y="92"/>
                  </a:lnTo>
                  <a:lnTo>
                    <a:pt x="0" y="123"/>
                  </a:lnTo>
                  <a:lnTo>
                    <a:pt x="6" y="112"/>
                  </a:lnTo>
                  <a:lnTo>
                    <a:pt x="10" y="105"/>
                  </a:lnTo>
                  <a:lnTo>
                    <a:pt x="16" y="98"/>
                  </a:lnTo>
                  <a:lnTo>
                    <a:pt x="24" y="84"/>
                  </a:lnTo>
                  <a:lnTo>
                    <a:pt x="30" y="68"/>
                  </a:lnTo>
                  <a:lnTo>
                    <a:pt x="34" y="53"/>
                  </a:lnTo>
                  <a:lnTo>
                    <a:pt x="42" y="23"/>
                  </a:lnTo>
                  <a:close/>
                </a:path>
              </a:pathLst>
            </a:custGeom>
            <a:solidFill>
              <a:srgbClr val="7FBFFF"/>
            </a:solidFill>
            <a:ln w="9525">
              <a:noFill/>
              <a:round/>
              <a:headEnd/>
              <a:tailEnd/>
            </a:ln>
          </p:spPr>
          <p:txBody>
            <a:bodyPr/>
            <a:lstStyle/>
            <a:p>
              <a:endParaRPr lang="en-GB"/>
            </a:p>
          </p:txBody>
        </p:sp>
        <p:sp>
          <p:nvSpPr>
            <p:cNvPr id="20081" name="Freeform 625"/>
            <p:cNvSpPr>
              <a:spLocks/>
            </p:cNvSpPr>
            <p:nvPr/>
          </p:nvSpPr>
          <p:spPr bwMode="auto">
            <a:xfrm>
              <a:off x="2775" y="2702"/>
              <a:ext cx="20" cy="18"/>
            </a:xfrm>
            <a:custGeom>
              <a:avLst/>
              <a:gdLst/>
              <a:ahLst/>
              <a:cxnLst>
                <a:cxn ang="0">
                  <a:pos x="96" y="71"/>
                </a:cxn>
                <a:cxn ang="0">
                  <a:pos x="88" y="73"/>
                </a:cxn>
                <a:cxn ang="0">
                  <a:pos x="82" y="74"/>
                </a:cxn>
                <a:cxn ang="0">
                  <a:pos x="76" y="74"/>
                </a:cxn>
                <a:cxn ang="0">
                  <a:pos x="71" y="73"/>
                </a:cxn>
                <a:cxn ang="0">
                  <a:pos x="61" y="67"/>
                </a:cxn>
                <a:cxn ang="0">
                  <a:pos x="57" y="62"/>
                </a:cxn>
                <a:cxn ang="0">
                  <a:pos x="54" y="56"/>
                </a:cxn>
                <a:cxn ang="0">
                  <a:pos x="49" y="40"/>
                </a:cxn>
                <a:cxn ang="0">
                  <a:pos x="45" y="27"/>
                </a:cxn>
                <a:cxn ang="0">
                  <a:pos x="44" y="13"/>
                </a:cxn>
                <a:cxn ang="0">
                  <a:pos x="47" y="0"/>
                </a:cxn>
                <a:cxn ang="0">
                  <a:pos x="35" y="21"/>
                </a:cxn>
                <a:cxn ang="0">
                  <a:pos x="24" y="44"/>
                </a:cxn>
                <a:cxn ang="0">
                  <a:pos x="17" y="54"/>
                </a:cxn>
                <a:cxn ang="0">
                  <a:pos x="11" y="65"/>
                </a:cxn>
                <a:cxn ang="0">
                  <a:pos x="0" y="88"/>
                </a:cxn>
                <a:cxn ang="0">
                  <a:pos x="49" y="86"/>
                </a:cxn>
                <a:cxn ang="0">
                  <a:pos x="100" y="85"/>
                </a:cxn>
                <a:cxn ang="0">
                  <a:pos x="100" y="81"/>
                </a:cxn>
                <a:cxn ang="0">
                  <a:pos x="100" y="70"/>
                </a:cxn>
                <a:cxn ang="0">
                  <a:pos x="98" y="70"/>
                </a:cxn>
                <a:cxn ang="0">
                  <a:pos x="96" y="70"/>
                </a:cxn>
                <a:cxn ang="0">
                  <a:pos x="96" y="71"/>
                </a:cxn>
              </a:cxnLst>
              <a:rect l="0" t="0" r="r" b="b"/>
              <a:pathLst>
                <a:path w="100" h="88">
                  <a:moveTo>
                    <a:pt x="96" y="71"/>
                  </a:moveTo>
                  <a:lnTo>
                    <a:pt x="88" y="73"/>
                  </a:lnTo>
                  <a:lnTo>
                    <a:pt x="82" y="74"/>
                  </a:lnTo>
                  <a:lnTo>
                    <a:pt x="76" y="74"/>
                  </a:lnTo>
                  <a:lnTo>
                    <a:pt x="71" y="73"/>
                  </a:lnTo>
                  <a:lnTo>
                    <a:pt x="61" y="67"/>
                  </a:lnTo>
                  <a:lnTo>
                    <a:pt x="57" y="62"/>
                  </a:lnTo>
                  <a:lnTo>
                    <a:pt x="54" y="56"/>
                  </a:lnTo>
                  <a:lnTo>
                    <a:pt x="49" y="40"/>
                  </a:lnTo>
                  <a:lnTo>
                    <a:pt x="45" y="27"/>
                  </a:lnTo>
                  <a:lnTo>
                    <a:pt x="44" y="13"/>
                  </a:lnTo>
                  <a:lnTo>
                    <a:pt x="47" y="0"/>
                  </a:lnTo>
                  <a:lnTo>
                    <a:pt x="35" y="21"/>
                  </a:lnTo>
                  <a:lnTo>
                    <a:pt x="24" y="44"/>
                  </a:lnTo>
                  <a:lnTo>
                    <a:pt x="17" y="54"/>
                  </a:lnTo>
                  <a:lnTo>
                    <a:pt x="11" y="65"/>
                  </a:lnTo>
                  <a:lnTo>
                    <a:pt x="0" y="88"/>
                  </a:lnTo>
                  <a:lnTo>
                    <a:pt x="49" y="86"/>
                  </a:lnTo>
                  <a:lnTo>
                    <a:pt x="100" y="85"/>
                  </a:lnTo>
                  <a:lnTo>
                    <a:pt x="100" y="81"/>
                  </a:lnTo>
                  <a:lnTo>
                    <a:pt x="100" y="70"/>
                  </a:lnTo>
                  <a:lnTo>
                    <a:pt x="98" y="70"/>
                  </a:lnTo>
                  <a:lnTo>
                    <a:pt x="96" y="70"/>
                  </a:lnTo>
                  <a:lnTo>
                    <a:pt x="96" y="71"/>
                  </a:lnTo>
                  <a:close/>
                </a:path>
              </a:pathLst>
            </a:custGeom>
            <a:solidFill>
              <a:srgbClr val="7FBFFF"/>
            </a:solidFill>
            <a:ln w="9525">
              <a:noFill/>
              <a:round/>
              <a:headEnd/>
              <a:tailEnd/>
            </a:ln>
          </p:spPr>
          <p:txBody>
            <a:bodyPr/>
            <a:lstStyle/>
            <a:p>
              <a:endParaRPr lang="en-GB"/>
            </a:p>
          </p:txBody>
        </p:sp>
        <p:sp>
          <p:nvSpPr>
            <p:cNvPr id="20082" name="Freeform 626"/>
            <p:cNvSpPr>
              <a:spLocks/>
            </p:cNvSpPr>
            <p:nvPr/>
          </p:nvSpPr>
          <p:spPr bwMode="auto">
            <a:xfrm>
              <a:off x="2772" y="2686"/>
              <a:ext cx="341" cy="48"/>
            </a:xfrm>
            <a:custGeom>
              <a:avLst/>
              <a:gdLst/>
              <a:ahLst/>
              <a:cxnLst>
                <a:cxn ang="0">
                  <a:pos x="0" y="192"/>
                </a:cxn>
                <a:cxn ang="0">
                  <a:pos x="65" y="202"/>
                </a:cxn>
                <a:cxn ang="0">
                  <a:pos x="132" y="212"/>
                </a:cxn>
                <a:cxn ang="0">
                  <a:pos x="199" y="220"/>
                </a:cxn>
                <a:cxn ang="0">
                  <a:pos x="268" y="228"/>
                </a:cxn>
                <a:cxn ang="0">
                  <a:pos x="336" y="233"/>
                </a:cxn>
                <a:cxn ang="0">
                  <a:pos x="406" y="237"/>
                </a:cxn>
                <a:cxn ang="0">
                  <a:pos x="548" y="242"/>
                </a:cxn>
                <a:cxn ang="0">
                  <a:pos x="625" y="239"/>
                </a:cxn>
                <a:cxn ang="0">
                  <a:pos x="664" y="237"/>
                </a:cxn>
                <a:cxn ang="0">
                  <a:pos x="673" y="236"/>
                </a:cxn>
                <a:cxn ang="0">
                  <a:pos x="683" y="236"/>
                </a:cxn>
                <a:cxn ang="0">
                  <a:pos x="703" y="236"/>
                </a:cxn>
                <a:cxn ang="0">
                  <a:pos x="721" y="234"/>
                </a:cxn>
                <a:cxn ang="0">
                  <a:pos x="730" y="233"/>
                </a:cxn>
                <a:cxn ang="0">
                  <a:pos x="741" y="233"/>
                </a:cxn>
                <a:cxn ang="0">
                  <a:pos x="779" y="230"/>
                </a:cxn>
                <a:cxn ang="0">
                  <a:pos x="856" y="225"/>
                </a:cxn>
                <a:cxn ang="0">
                  <a:pos x="931" y="216"/>
                </a:cxn>
                <a:cxn ang="0">
                  <a:pos x="1006" y="205"/>
                </a:cxn>
                <a:cxn ang="0">
                  <a:pos x="1042" y="199"/>
                </a:cxn>
                <a:cxn ang="0">
                  <a:pos x="1061" y="195"/>
                </a:cxn>
                <a:cxn ang="0">
                  <a:pos x="1080" y="193"/>
                </a:cxn>
                <a:cxn ang="0">
                  <a:pos x="1154" y="179"/>
                </a:cxn>
                <a:cxn ang="0">
                  <a:pos x="1189" y="170"/>
                </a:cxn>
                <a:cxn ang="0">
                  <a:pos x="1225" y="162"/>
                </a:cxn>
                <a:cxn ang="0">
                  <a:pos x="1296" y="144"/>
                </a:cxn>
                <a:cxn ang="0">
                  <a:pos x="1367" y="125"/>
                </a:cxn>
                <a:cxn ang="0">
                  <a:pos x="1437" y="103"/>
                </a:cxn>
                <a:cxn ang="0">
                  <a:pos x="1505" y="79"/>
                </a:cxn>
                <a:cxn ang="0">
                  <a:pos x="1574" y="55"/>
                </a:cxn>
                <a:cxn ang="0">
                  <a:pos x="1607" y="41"/>
                </a:cxn>
                <a:cxn ang="0">
                  <a:pos x="1641" y="28"/>
                </a:cxn>
                <a:cxn ang="0">
                  <a:pos x="1709" y="0"/>
                </a:cxn>
              </a:cxnLst>
              <a:rect l="0" t="0" r="r" b="b"/>
              <a:pathLst>
                <a:path w="1709" h="242">
                  <a:moveTo>
                    <a:pt x="0" y="192"/>
                  </a:moveTo>
                  <a:lnTo>
                    <a:pt x="65" y="202"/>
                  </a:lnTo>
                  <a:lnTo>
                    <a:pt x="132" y="212"/>
                  </a:lnTo>
                  <a:lnTo>
                    <a:pt x="199" y="220"/>
                  </a:lnTo>
                  <a:lnTo>
                    <a:pt x="268" y="228"/>
                  </a:lnTo>
                  <a:lnTo>
                    <a:pt x="336" y="233"/>
                  </a:lnTo>
                  <a:lnTo>
                    <a:pt x="406" y="237"/>
                  </a:lnTo>
                  <a:lnTo>
                    <a:pt x="548" y="242"/>
                  </a:lnTo>
                  <a:lnTo>
                    <a:pt x="625" y="239"/>
                  </a:lnTo>
                  <a:lnTo>
                    <a:pt x="664" y="237"/>
                  </a:lnTo>
                  <a:lnTo>
                    <a:pt x="673" y="236"/>
                  </a:lnTo>
                  <a:lnTo>
                    <a:pt x="683" y="236"/>
                  </a:lnTo>
                  <a:lnTo>
                    <a:pt x="703" y="236"/>
                  </a:lnTo>
                  <a:lnTo>
                    <a:pt x="721" y="234"/>
                  </a:lnTo>
                  <a:lnTo>
                    <a:pt x="730" y="233"/>
                  </a:lnTo>
                  <a:lnTo>
                    <a:pt x="741" y="233"/>
                  </a:lnTo>
                  <a:lnTo>
                    <a:pt x="779" y="230"/>
                  </a:lnTo>
                  <a:lnTo>
                    <a:pt x="856" y="225"/>
                  </a:lnTo>
                  <a:lnTo>
                    <a:pt x="931" y="216"/>
                  </a:lnTo>
                  <a:lnTo>
                    <a:pt x="1006" y="205"/>
                  </a:lnTo>
                  <a:lnTo>
                    <a:pt x="1042" y="199"/>
                  </a:lnTo>
                  <a:lnTo>
                    <a:pt x="1061" y="195"/>
                  </a:lnTo>
                  <a:lnTo>
                    <a:pt x="1080" y="193"/>
                  </a:lnTo>
                  <a:lnTo>
                    <a:pt x="1154" y="179"/>
                  </a:lnTo>
                  <a:lnTo>
                    <a:pt x="1189" y="170"/>
                  </a:lnTo>
                  <a:lnTo>
                    <a:pt x="1225" y="162"/>
                  </a:lnTo>
                  <a:lnTo>
                    <a:pt x="1296" y="144"/>
                  </a:lnTo>
                  <a:lnTo>
                    <a:pt x="1367" y="125"/>
                  </a:lnTo>
                  <a:lnTo>
                    <a:pt x="1437" y="103"/>
                  </a:lnTo>
                  <a:lnTo>
                    <a:pt x="1505" y="79"/>
                  </a:lnTo>
                  <a:lnTo>
                    <a:pt x="1574" y="55"/>
                  </a:lnTo>
                  <a:lnTo>
                    <a:pt x="1607" y="41"/>
                  </a:lnTo>
                  <a:lnTo>
                    <a:pt x="1641" y="28"/>
                  </a:lnTo>
                  <a:lnTo>
                    <a:pt x="1709" y="0"/>
                  </a:lnTo>
                </a:path>
              </a:pathLst>
            </a:custGeom>
            <a:noFill/>
            <a:ln w="36513">
              <a:solidFill>
                <a:srgbClr val="000000"/>
              </a:solidFill>
              <a:prstDash val="solid"/>
              <a:round/>
              <a:headEnd/>
              <a:tailEnd/>
            </a:ln>
          </p:spPr>
          <p:txBody>
            <a:bodyPr/>
            <a:lstStyle/>
            <a:p>
              <a:endParaRPr lang="en-GB"/>
            </a:p>
          </p:txBody>
        </p:sp>
        <p:sp>
          <p:nvSpPr>
            <p:cNvPr id="20083" name="Freeform 627"/>
            <p:cNvSpPr>
              <a:spLocks/>
            </p:cNvSpPr>
            <p:nvPr/>
          </p:nvSpPr>
          <p:spPr bwMode="auto">
            <a:xfrm>
              <a:off x="2314" y="1601"/>
              <a:ext cx="1134" cy="1122"/>
            </a:xfrm>
            <a:custGeom>
              <a:avLst/>
              <a:gdLst/>
              <a:ahLst/>
              <a:cxnLst>
                <a:cxn ang="0">
                  <a:pos x="2020" y="5553"/>
                </a:cxn>
                <a:cxn ang="0">
                  <a:pos x="1745" y="5457"/>
                </a:cxn>
                <a:cxn ang="0">
                  <a:pos x="1483" y="5331"/>
                </a:cxn>
                <a:cxn ang="0">
                  <a:pos x="1235" y="5176"/>
                </a:cxn>
                <a:cxn ang="0">
                  <a:pos x="990" y="4985"/>
                </a:cxn>
                <a:cxn ang="0">
                  <a:pos x="730" y="4733"/>
                </a:cxn>
                <a:cxn ang="0">
                  <a:pos x="555" y="4525"/>
                </a:cxn>
                <a:cxn ang="0">
                  <a:pos x="332" y="4181"/>
                </a:cxn>
                <a:cxn ang="0">
                  <a:pos x="222" y="3955"/>
                </a:cxn>
                <a:cxn ang="0">
                  <a:pos x="120" y="3675"/>
                </a:cxn>
                <a:cxn ang="0">
                  <a:pos x="45" y="3366"/>
                </a:cxn>
                <a:cxn ang="0">
                  <a:pos x="7" y="3065"/>
                </a:cxn>
                <a:cxn ang="0">
                  <a:pos x="2" y="2686"/>
                </a:cxn>
                <a:cxn ang="0">
                  <a:pos x="51" y="2267"/>
                </a:cxn>
                <a:cxn ang="0">
                  <a:pos x="157" y="1870"/>
                </a:cxn>
                <a:cxn ang="0">
                  <a:pos x="322" y="1498"/>
                </a:cxn>
                <a:cxn ang="0">
                  <a:pos x="633" y="1040"/>
                </a:cxn>
                <a:cxn ang="0">
                  <a:pos x="906" y="753"/>
                </a:cxn>
                <a:cxn ang="0">
                  <a:pos x="1202" y="507"/>
                </a:cxn>
                <a:cxn ang="0">
                  <a:pos x="1586" y="277"/>
                </a:cxn>
                <a:cxn ang="0">
                  <a:pos x="2004" y="114"/>
                </a:cxn>
                <a:cxn ang="0">
                  <a:pos x="2464" y="20"/>
                </a:cxn>
                <a:cxn ang="0">
                  <a:pos x="2906" y="0"/>
                </a:cxn>
                <a:cxn ang="0">
                  <a:pos x="3196" y="19"/>
                </a:cxn>
                <a:cxn ang="0">
                  <a:pos x="3474" y="65"/>
                </a:cxn>
                <a:cxn ang="0">
                  <a:pos x="3741" y="138"/>
                </a:cxn>
                <a:cxn ang="0">
                  <a:pos x="4017" y="248"/>
                </a:cxn>
                <a:cxn ang="0">
                  <a:pos x="4253" y="372"/>
                </a:cxn>
                <a:cxn ang="0">
                  <a:pos x="4478" y="522"/>
                </a:cxn>
                <a:cxn ang="0">
                  <a:pos x="4756" y="753"/>
                </a:cxn>
                <a:cxn ang="0">
                  <a:pos x="5057" y="1074"/>
                </a:cxn>
                <a:cxn ang="0">
                  <a:pos x="5301" y="1428"/>
                </a:cxn>
                <a:cxn ang="0">
                  <a:pos x="5432" y="1686"/>
                </a:cxn>
                <a:cxn ang="0">
                  <a:pos x="5547" y="1999"/>
                </a:cxn>
                <a:cxn ang="0">
                  <a:pos x="5612" y="2266"/>
                </a:cxn>
                <a:cxn ang="0">
                  <a:pos x="5651" y="2544"/>
                </a:cxn>
                <a:cxn ang="0">
                  <a:pos x="5664" y="2904"/>
                </a:cxn>
                <a:cxn ang="0">
                  <a:pos x="5653" y="3083"/>
                </a:cxn>
                <a:cxn ang="0">
                  <a:pos x="5643" y="3189"/>
                </a:cxn>
                <a:cxn ang="0">
                  <a:pos x="5612" y="3398"/>
                </a:cxn>
                <a:cxn ang="0">
                  <a:pos x="5598" y="3464"/>
                </a:cxn>
                <a:cxn ang="0">
                  <a:pos x="5526" y="3728"/>
                </a:cxn>
                <a:cxn ang="0">
                  <a:pos x="5481" y="3856"/>
                </a:cxn>
                <a:cxn ang="0">
                  <a:pos x="5353" y="4143"/>
                </a:cxn>
                <a:cxn ang="0">
                  <a:pos x="5154" y="4456"/>
                </a:cxn>
                <a:cxn ang="0">
                  <a:pos x="5057" y="4585"/>
                </a:cxn>
                <a:cxn ang="0">
                  <a:pos x="4986" y="4670"/>
                </a:cxn>
                <a:cxn ang="0">
                  <a:pos x="4781" y="4885"/>
                </a:cxn>
                <a:cxn ang="0">
                  <a:pos x="4671" y="4985"/>
                </a:cxn>
                <a:cxn ang="0">
                  <a:pos x="4460" y="5153"/>
                </a:cxn>
                <a:cxn ang="0">
                  <a:pos x="4315" y="5251"/>
                </a:cxn>
                <a:cxn ang="0">
                  <a:pos x="4137" y="5354"/>
                </a:cxn>
                <a:cxn ang="0">
                  <a:pos x="4052" y="5395"/>
                </a:cxn>
              </a:cxnLst>
              <a:rect l="0" t="0" r="r" b="b"/>
              <a:pathLst>
                <a:path w="5666" h="5607">
                  <a:moveTo>
                    <a:pt x="2235" y="5607"/>
                  </a:moveTo>
                  <a:lnTo>
                    <a:pt x="2163" y="5590"/>
                  </a:lnTo>
                  <a:lnTo>
                    <a:pt x="2091" y="5573"/>
                  </a:lnTo>
                  <a:lnTo>
                    <a:pt x="2020" y="5553"/>
                  </a:lnTo>
                  <a:lnTo>
                    <a:pt x="1950" y="5532"/>
                  </a:lnTo>
                  <a:lnTo>
                    <a:pt x="1881" y="5508"/>
                  </a:lnTo>
                  <a:lnTo>
                    <a:pt x="1813" y="5483"/>
                  </a:lnTo>
                  <a:lnTo>
                    <a:pt x="1745" y="5457"/>
                  </a:lnTo>
                  <a:lnTo>
                    <a:pt x="1679" y="5429"/>
                  </a:lnTo>
                  <a:lnTo>
                    <a:pt x="1612" y="5398"/>
                  </a:lnTo>
                  <a:lnTo>
                    <a:pt x="1548" y="5365"/>
                  </a:lnTo>
                  <a:lnTo>
                    <a:pt x="1483" y="5331"/>
                  </a:lnTo>
                  <a:lnTo>
                    <a:pt x="1421" y="5296"/>
                  </a:lnTo>
                  <a:lnTo>
                    <a:pt x="1357" y="5257"/>
                  </a:lnTo>
                  <a:lnTo>
                    <a:pt x="1296" y="5218"/>
                  </a:lnTo>
                  <a:lnTo>
                    <a:pt x="1235" y="5176"/>
                  </a:lnTo>
                  <a:lnTo>
                    <a:pt x="1175" y="5134"/>
                  </a:lnTo>
                  <a:lnTo>
                    <a:pt x="1110" y="5084"/>
                  </a:lnTo>
                  <a:lnTo>
                    <a:pt x="1047" y="5033"/>
                  </a:lnTo>
                  <a:lnTo>
                    <a:pt x="990" y="4985"/>
                  </a:lnTo>
                  <a:lnTo>
                    <a:pt x="935" y="4936"/>
                  </a:lnTo>
                  <a:lnTo>
                    <a:pt x="828" y="4834"/>
                  </a:lnTo>
                  <a:lnTo>
                    <a:pt x="778" y="4783"/>
                  </a:lnTo>
                  <a:lnTo>
                    <a:pt x="730" y="4733"/>
                  </a:lnTo>
                  <a:lnTo>
                    <a:pt x="684" y="4681"/>
                  </a:lnTo>
                  <a:lnTo>
                    <a:pt x="641" y="4630"/>
                  </a:lnTo>
                  <a:lnTo>
                    <a:pt x="596" y="4577"/>
                  </a:lnTo>
                  <a:lnTo>
                    <a:pt x="555" y="4525"/>
                  </a:lnTo>
                  <a:lnTo>
                    <a:pt x="516" y="4470"/>
                  </a:lnTo>
                  <a:lnTo>
                    <a:pt x="478" y="4417"/>
                  </a:lnTo>
                  <a:lnTo>
                    <a:pt x="401" y="4299"/>
                  </a:lnTo>
                  <a:lnTo>
                    <a:pt x="332" y="4181"/>
                  </a:lnTo>
                  <a:lnTo>
                    <a:pt x="308" y="4136"/>
                  </a:lnTo>
                  <a:lnTo>
                    <a:pt x="287" y="4092"/>
                  </a:lnTo>
                  <a:lnTo>
                    <a:pt x="253" y="4024"/>
                  </a:lnTo>
                  <a:lnTo>
                    <a:pt x="222" y="3955"/>
                  </a:lnTo>
                  <a:lnTo>
                    <a:pt x="194" y="3886"/>
                  </a:lnTo>
                  <a:lnTo>
                    <a:pt x="168" y="3817"/>
                  </a:lnTo>
                  <a:lnTo>
                    <a:pt x="142" y="3746"/>
                  </a:lnTo>
                  <a:lnTo>
                    <a:pt x="120" y="3675"/>
                  </a:lnTo>
                  <a:lnTo>
                    <a:pt x="98" y="3603"/>
                  </a:lnTo>
                  <a:lnTo>
                    <a:pt x="81" y="3531"/>
                  </a:lnTo>
                  <a:lnTo>
                    <a:pt x="60" y="3440"/>
                  </a:lnTo>
                  <a:lnTo>
                    <a:pt x="45" y="3366"/>
                  </a:lnTo>
                  <a:lnTo>
                    <a:pt x="33" y="3292"/>
                  </a:lnTo>
                  <a:lnTo>
                    <a:pt x="22" y="3217"/>
                  </a:lnTo>
                  <a:lnTo>
                    <a:pt x="15" y="3142"/>
                  </a:lnTo>
                  <a:lnTo>
                    <a:pt x="7" y="3065"/>
                  </a:lnTo>
                  <a:lnTo>
                    <a:pt x="3" y="2988"/>
                  </a:lnTo>
                  <a:lnTo>
                    <a:pt x="0" y="2910"/>
                  </a:lnTo>
                  <a:lnTo>
                    <a:pt x="1" y="2833"/>
                  </a:lnTo>
                  <a:lnTo>
                    <a:pt x="2" y="2686"/>
                  </a:lnTo>
                  <a:lnTo>
                    <a:pt x="5" y="2614"/>
                  </a:lnTo>
                  <a:lnTo>
                    <a:pt x="12" y="2544"/>
                  </a:lnTo>
                  <a:lnTo>
                    <a:pt x="27" y="2404"/>
                  </a:lnTo>
                  <a:lnTo>
                    <a:pt x="51" y="2267"/>
                  </a:lnTo>
                  <a:lnTo>
                    <a:pt x="79" y="2132"/>
                  </a:lnTo>
                  <a:lnTo>
                    <a:pt x="115" y="1999"/>
                  </a:lnTo>
                  <a:lnTo>
                    <a:pt x="135" y="1933"/>
                  </a:lnTo>
                  <a:lnTo>
                    <a:pt x="157" y="1870"/>
                  </a:lnTo>
                  <a:lnTo>
                    <a:pt x="206" y="1744"/>
                  </a:lnTo>
                  <a:lnTo>
                    <a:pt x="231" y="1681"/>
                  </a:lnTo>
                  <a:lnTo>
                    <a:pt x="259" y="1619"/>
                  </a:lnTo>
                  <a:lnTo>
                    <a:pt x="322" y="1498"/>
                  </a:lnTo>
                  <a:lnTo>
                    <a:pt x="389" y="1379"/>
                  </a:lnTo>
                  <a:lnTo>
                    <a:pt x="465" y="1264"/>
                  </a:lnTo>
                  <a:lnTo>
                    <a:pt x="545" y="1150"/>
                  </a:lnTo>
                  <a:lnTo>
                    <a:pt x="633" y="1040"/>
                  </a:lnTo>
                  <a:lnTo>
                    <a:pt x="727" y="932"/>
                  </a:lnTo>
                  <a:lnTo>
                    <a:pt x="775" y="879"/>
                  </a:lnTo>
                  <a:lnTo>
                    <a:pt x="828" y="828"/>
                  </a:lnTo>
                  <a:lnTo>
                    <a:pt x="906" y="753"/>
                  </a:lnTo>
                  <a:lnTo>
                    <a:pt x="986" y="681"/>
                  </a:lnTo>
                  <a:lnTo>
                    <a:pt x="1047" y="627"/>
                  </a:lnTo>
                  <a:lnTo>
                    <a:pt x="1111" y="577"/>
                  </a:lnTo>
                  <a:lnTo>
                    <a:pt x="1202" y="507"/>
                  </a:lnTo>
                  <a:lnTo>
                    <a:pt x="1296" y="443"/>
                  </a:lnTo>
                  <a:lnTo>
                    <a:pt x="1390" y="383"/>
                  </a:lnTo>
                  <a:lnTo>
                    <a:pt x="1488" y="329"/>
                  </a:lnTo>
                  <a:lnTo>
                    <a:pt x="1586" y="277"/>
                  </a:lnTo>
                  <a:lnTo>
                    <a:pt x="1687" y="230"/>
                  </a:lnTo>
                  <a:lnTo>
                    <a:pt x="1789" y="187"/>
                  </a:lnTo>
                  <a:lnTo>
                    <a:pt x="1895" y="151"/>
                  </a:lnTo>
                  <a:lnTo>
                    <a:pt x="2004" y="114"/>
                  </a:lnTo>
                  <a:lnTo>
                    <a:pt x="2116" y="84"/>
                  </a:lnTo>
                  <a:lnTo>
                    <a:pt x="2231" y="58"/>
                  </a:lnTo>
                  <a:lnTo>
                    <a:pt x="2347" y="37"/>
                  </a:lnTo>
                  <a:lnTo>
                    <a:pt x="2464" y="20"/>
                  </a:lnTo>
                  <a:lnTo>
                    <a:pt x="2586" y="9"/>
                  </a:lnTo>
                  <a:lnTo>
                    <a:pt x="2708" y="2"/>
                  </a:lnTo>
                  <a:lnTo>
                    <a:pt x="2834" y="1"/>
                  </a:lnTo>
                  <a:lnTo>
                    <a:pt x="2906" y="0"/>
                  </a:lnTo>
                  <a:lnTo>
                    <a:pt x="2980" y="2"/>
                  </a:lnTo>
                  <a:lnTo>
                    <a:pt x="3053" y="6"/>
                  </a:lnTo>
                  <a:lnTo>
                    <a:pt x="3125" y="12"/>
                  </a:lnTo>
                  <a:lnTo>
                    <a:pt x="3196" y="19"/>
                  </a:lnTo>
                  <a:lnTo>
                    <a:pt x="3267" y="28"/>
                  </a:lnTo>
                  <a:lnTo>
                    <a:pt x="3336" y="38"/>
                  </a:lnTo>
                  <a:lnTo>
                    <a:pt x="3407" y="52"/>
                  </a:lnTo>
                  <a:lnTo>
                    <a:pt x="3474" y="65"/>
                  </a:lnTo>
                  <a:lnTo>
                    <a:pt x="3542" y="80"/>
                  </a:lnTo>
                  <a:lnTo>
                    <a:pt x="3608" y="97"/>
                  </a:lnTo>
                  <a:lnTo>
                    <a:pt x="3677" y="118"/>
                  </a:lnTo>
                  <a:lnTo>
                    <a:pt x="3741" y="138"/>
                  </a:lnTo>
                  <a:lnTo>
                    <a:pt x="3807" y="162"/>
                  </a:lnTo>
                  <a:lnTo>
                    <a:pt x="3872" y="186"/>
                  </a:lnTo>
                  <a:lnTo>
                    <a:pt x="3936" y="213"/>
                  </a:lnTo>
                  <a:lnTo>
                    <a:pt x="4017" y="248"/>
                  </a:lnTo>
                  <a:lnTo>
                    <a:pt x="4096" y="287"/>
                  </a:lnTo>
                  <a:lnTo>
                    <a:pt x="4135" y="306"/>
                  </a:lnTo>
                  <a:lnTo>
                    <a:pt x="4174" y="328"/>
                  </a:lnTo>
                  <a:lnTo>
                    <a:pt x="4253" y="372"/>
                  </a:lnTo>
                  <a:lnTo>
                    <a:pt x="4329" y="418"/>
                  </a:lnTo>
                  <a:lnTo>
                    <a:pt x="4366" y="442"/>
                  </a:lnTo>
                  <a:lnTo>
                    <a:pt x="4405" y="468"/>
                  </a:lnTo>
                  <a:lnTo>
                    <a:pt x="4478" y="522"/>
                  </a:lnTo>
                  <a:lnTo>
                    <a:pt x="4552" y="577"/>
                  </a:lnTo>
                  <a:lnTo>
                    <a:pt x="4614" y="627"/>
                  </a:lnTo>
                  <a:lnTo>
                    <a:pt x="4678" y="681"/>
                  </a:lnTo>
                  <a:lnTo>
                    <a:pt x="4756" y="753"/>
                  </a:lnTo>
                  <a:lnTo>
                    <a:pt x="4836" y="828"/>
                  </a:lnTo>
                  <a:lnTo>
                    <a:pt x="4913" y="907"/>
                  </a:lnTo>
                  <a:lnTo>
                    <a:pt x="4986" y="990"/>
                  </a:lnTo>
                  <a:lnTo>
                    <a:pt x="5057" y="1074"/>
                  </a:lnTo>
                  <a:lnTo>
                    <a:pt x="5124" y="1161"/>
                  </a:lnTo>
                  <a:lnTo>
                    <a:pt x="5186" y="1247"/>
                  </a:lnTo>
                  <a:lnTo>
                    <a:pt x="5245" y="1337"/>
                  </a:lnTo>
                  <a:lnTo>
                    <a:pt x="5301" y="1428"/>
                  </a:lnTo>
                  <a:lnTo>
                    <a:pt x="5353" y="1522"/>
                  </a:lnTo>
                  <a:lnTo>
                    <a:pt x="5380" y="1575"/>
                  </a:lnTo>
                  <a:lnTo>
                    <a:pt x="5407" y="1631"/>
                  </a:lnTo>
                  <a:lnTo>
                    <a:pt x="5432" y="1686"/>
                  </a:lnTo>
                  <a:lnTo>
                    <a:pt x="5457" y="1744"/>
                  </a:lnTo>
                  <a:lnTo>
                    <a:pt x="5505" y="1870"/>
                  </a:lnTo>
                  <a:lnTo>
                    <a:pt x="5526" y="1933"/>
                  </a:lnTo>
                  <a:lnTo>
                    <a:pt x="5547" y="1999"/>
                  </a:lnTo>
                  <a:lnTo>
                    <a:pt x="5565" y="2064"/>
                  </a:lnTo>
                  <a:lnTo>
                    <a:pt x="5582" y="2131"/>
                  </a:lnTo>
                  <a:lnTo>
                    <a:pt x="5598" y="2198"/>
                  </a:lnTo>
                  <a:lnTo>
                    <a:pt x="5612" y="2266"/>
                  </a:lnTo>
                  <a:lnTo>
                    <a:pt x="5624" y="2334"/>
                  </a:lnTo>
                  <a:lnTo>
                    <a:pt x="5634" y="2403"/>
                  </a:lnTo>
                  <a:lnTo>
                    <a:pt x="5643" y="2472"/>
                  </a:lnTo>
                  <a:lnTo>
                    <a:pt x="5651" y="2544"/>
                  </a:lnTo>
                  <a:lnTo>
                    <a:pt x="5657" y="2614"/>
                  </a:lnTo>
                  <a:lnTo>
                    <a:pt x="5661" y="2686"/>
                  </a:lnTo>
                  <a:lnTo>
                    <a:pt x="5666" y="2833"/>
                  </a:lnTo>
                  <a:lnTo>
                    <a:pt x="5664" y="2904"/>
                  </a:lnTo>
                  <a:lnTo>
                    <a:pt x="5661" y="2977"/>
                  </a:lnTo>
                  <a:lnTo>
                    <a:pt x="5657" y="3048"/>
                  </a:lnTo>
                  <a:lnTo>
                    <a:pt x="5654" y="3065"/>
                  </a:lnTo>
                  <a:lnTo>
                    <a:pt x="5653" y="3083"/>
                  </a:lnTo>
                  <a:lnTo>
                    <a:pt x="5651" y="3120"/>
                  </a:lnTo>
                  <a:lnTo>
                    <a:pt x="5646" y="3154"/>
                  </a:lnTo>
                  <a:lnTo>
                    <a:pt x="5644" y="3171"/>
                  </a:lnTo>
                  <a:lnTo>
                    <a:pt x="5643" y="3189"/>
                  </a:lnTo>
                  <a:lnTo>
                    <a:pt x="5634" y="3259"/>
                  </a:lnTo>
                  <a:lnTo>
                    <a:pt x="5628" y="3293"/>
                  </a:lnTo>
                  <a:lnTo>
                    <a:pt x="5624" y="3328"/>
                  </a:lnTo>
                  <a:lnTo>
                    <a:pt x="5612" y="3398"/>
                  </a:lnTo>
                  <a:lnTo>
                    <a:pt x="5608" y="3413"/>
                  </a:lnTo>
                  <a:lnTo>
                    <a:pt x="5606" y="3421"/>
                  </a:lnTo>
                  <a:lnTo>
                    <a:pt x="5605" y="3430"/>
                  </a:lnTo>
                  <a:lnTo>
                    <a:pt x="5598" y="3464"/>
                  </a:lnTo>
                  <a:lnTo>
                    <a:pt x="5582" y="3531"/>
                  </a:lnTo>
                  <a:lnTo>
                    <a:pt x="5565" y="3597"/>
                  </a:lnTo>
                  <a:lnTo>
                    <a:pt x="5547" y="3664"/>
                  </a:lnTo>
                  <a:lnTo>
                    <a:pt x="5526" y="3728"/>
                  </a:lnTo>
                  <a:lnTo>
                    <a:pt x="5515" y="3759"/>
                  </a:lnTo>
                  <a:lnTo>
                    <a:pt x="5509" y="3775"/>
                  </a:lnTo>
                  <a:lnTo>
                    <a:pt x="5505" y="3792"/>
                  </a:lnTo>
                  <a:lnTo>
                    <a:pt x="5481" y="3856"/>
                  </a:lnTo>
                  <a:lnTo>
                    <a:pt x="5468" y="3887"/>
                  </a:lnTo>
                  <a:lnTo>
                    <a:pt x="5457" y="3920"/>
                  </a:lnTo>
                  <a:lnTo>
                    <a:pt x="5407" y="4031"/>
                  </a:lnTo>
                  <a:lnTo>
                    <a:pt x="5353" y="4143"/>
                  </a:lnTo>
                  <a:lnTo>
                    <a:pt x="5301" y="4233"/>
                  </a:lnTo>
                  <a:lnTo>
                    <a:pt x="5245" y="4324"/>
                  </a:lnTo>
                  <a:lnTo>
                    <a:pt x="5186" y="4413"/>
                  </a:lnTo>
                  <a:lnTo>
                    <a:pt x="5154" y="4456"/>
                  </a:lnTo>
                  <a:lnTo>
                    <a:pt x="5138" y="4477"/>
                  </a:lnTo>
                  <a:lnTo>
                    <a:pt x="5124" y="4500"/>
                  </a:lnTo>
                  <a:lnTo>
                    <a:pt x="5090" y="4542"/>
                  </a:lnTo>
                  <a:lnTo>
                    <a:pt x="5057" y="4585"/>
                  </a:lnTo>
                  <a:lnTo>
                    <a:pt x="5039" y="4605"/>
                  </a:lnTo>
                  <a:lnTo>
                    <a:pt x="5030" y="4616"/>
                  </a:lnTo>
                  <a:lnTo>
                    <a:pt x="5022" y="4627"/>
                  </a:lnTo>
                  <a:lnTo>
                    <a:pt x="4986" y="4670"/>
                  </a:lnTo>
                  <a:lnTo>
                    <a:pt x="4949" y="4711"/>
                  </a:lnTo>
                  <a:lnTo>
                    <a:pt x="4913" y="4753"/>
                  </a:lnTo>
                  <a:lnTo>
                    <a:pt x="4836" y="4834"/>
                  </a:lnTo>
                  <a:lnTo>
                    <a:pt x="4781" y="4885"/>
                  </a:lnTo>
                  <a:lnTo>
                    <a:pt x="4727" y="4936"/>
                  </a:lnTo>
                  <a:lnTo>
                    <a:pt x="4712" y="4948"/>
                  </a:lnTo>
                  <a:lnTo>
                    <a:pt x="4698" y="4960"/>
                  </a:lnTo>
                  <a:lnTo>
                    <a:pt x="4671" y="4985"/>
                  </a:lnTo>
                  <a:lnTo>
                    <a:pt x="4617" y="5033"/>
                  </a:lnTo>
                  <a:lnTo>
                    <a:pt x="4553" y="5084"/>
                  </a:lnTo>
                  <a:lnTo>
                    <a:pt x="4490" y="5134"/>
                  </a:lnTo>
                  <a:lnTo>
                    <a:pt x="4460" y="5153"/>
                  </a:lnTo>
                  <a:lnTo>
                    <a:pt x="4432" y="5173"/>
                  </a:lnTo>
                  <a:lnTo>
                    <a:pt x="4402" y="5193"/>
                  </a:lnTo>
                  <a:lnTo>
                    <a:pt x="4374" y="5213"/>
                  </a:lnTo>
                  <a:lnTo>
                    <a:pt x="4315" y="5251"/>
                  </a:lnTo>
                  <a:lnTo>
                    <a:pt x="4257" y="5287"/>
                  </a:lnTo>
                  <a:lnTo>
                    <a:pt x="4197" y="5321"/>
                  </a:lnTo>
                  <a:lnTo>
                    <a:pt x="4166" y="5337"/>
                  </a:lnTo>
                  <a:lnTo>
                    <a:pt x="4137" y="5354"/>
                  </a:lnTo>
                  <a:lnTo>
                    <a:pt x="4076" y="5384"/>
                  </a:lnTo>
                  <a:lnTo>
                    <a:pt x="4060" y="5391"/>
                  </a:lnTo>
                  <a:lnTo>
                    <a:pt x="4055" y="5392"/>
                  </a:lnTo>
                  <a:lnTo>
                    <a:pt x="4052" y="5395"/>
                  </a:lnTo>
                  <a:lnTo>
                    <a:pt x="4045" y="5399"/>
                  </a:lnTo>
                  <a:lnTo>
                    <a:pt x="4016" y="5415"/>
                  </a:lnTo>
                </a:path>
              </a:pathLst>
            </a:custGeom>
            <a:noFill/>
            <a:ln w="36513">
              <a:solidFill>
                <a:srgbClr val="000000"/>
              </a:solidFill>
              <a:prstDash val="solid"/>
              <a:round/>
              <a:headEnd/>
              <a:tailEnd/>
            </a:ln>
          </p:spPr>
          <p:txBody>
            <a:bodyPr/>
            <a:lstStyle/>
            <a:p>
              <a:endParaRPr lang="en-GB"/>
            </a:p>
          </p:txBody>
        </p:sp>
        <p:sp>
          <p:nvSpPr>
            <p:cNvPr id="20084" name="Freeform 628"/>
            <p:cNvSpPr>
              <a:spLocks/>
            </p:cNvSpPr>
            <p:nvPr/>
          </p:nvSpPr>
          <p:spPr bwMode="auto">
            <a:xfrm>
              <a:off x="2313" y="1600"/>
              <a:ext cx="1133" cy="1133"/>
            </a:xfrm>
            <a:custGeom>
              <a:avLst/>
              <a:gdLst/>
              <a:ahLst/>
              <a:cxnLst>
                <a:cxn ang="0">
                  <a:pos x="2474" y="18"/>
                </a:cxn>
                <a:cxn ang="0">
                  <a:pos x="1934" y="135"/>
                </a:cxn>
                <a:cxn ang="0">
                  <a:pos x="1498" y="322"/>
                </a:cxn>
                <a:cxn ang="0">
                  <a:pos x="932" y="727"/>
                </a:cxn>
                <a:cxn ang="0">
                  <a:pos x="633" y="1040"/>
                </a:cxn>
                <a:cxn ang="0">
                  <a:pos x="260" y="1619"/>
                </a:cxn>
                <a:cxn ang="0">
                  <a:pos x="116" y="1999"/>
                </a:cxn>
                <a:cxn ang="0">
                  <a:pos x="13" y="2545"/>
                </a:cxn>
                <a:cxn ang="0">
                  <a:pos x="2" y="2978"/>
                </a:cxn>
                <a:cxn ang="0">
                  <a:pos x="38" y="3328"/>
                </a:cxn>
                <a:cxn ang="0">
                  <a:pos x="116" y="3664"/>
                </a:cxn>
                <a:cxn ang="0">
                  <a:pos x="231" y="3982"/>
                </a:cxn>
                <a:cxn ang="0">
                  <a:pos x="389" y="4282"/>
                </a:cxn>
                <a:cxn ang="0">
                  <a:pos x="588" y="4567"/>
                </a:cxn>
                <a:cxn ang="0">
                  <a:pos x="828" y="4836"/>
                </a:cxn>
                <a:cxn ang="0">
                  <a:pos x="1095" y="5073"/>
                </a:cxn>
                <a:cxn ang="0">
                  <a:pos x="1498" y="5339"/>
                </a:cxn>
                <a:cxn ang="0">
                  <a:pos x="1870" y="5505"/>
                </a:cxn>
                <a:cxn ang="0">
                  <a:pos x="2199" y="5598"/>
                </a:cxn>
                <a:cxn ang="0">
                  <a:pos x="2545" y="5651"/>
                </a:cxn>
                <a:cxn ang="0">
                  <a:pos x="2978" y="5661"/>
                </a:cxn>
                <a:cxn ang="0">
                  <a:pos x="3155" y="5646"/>
                </a:cxn>
                <a:cxn ang="0">
                  <a:pos x="3398" y="5612"/>
                </a:cxn>
                <a:cxn ang="0">
                  <a:pos x="3597" y="5565"/>
                </a:cxn>
                <a:cxn ang="0">
                  <a:pos x="3793" y="5505"/>
                </a:cxn>
                <a:cxn ang="0">
                  <a:pos x="4043" y="5401"/>
                </a:cxn>
                <a:cxn ang="0">
                  <a:pos x="4224" y="5305"/>
                </a:cxn>
                <a:cxn ang="0">
                  <a:pos x="4512" y="5116"/>
                </a:cxn>
                <a:cxn ang="0">
                  <a:pos x="4635" y="5016"/>
                </a:cxn>
                <a:cxn ang="0">
                  <a:pos x="4836" y="4836"/>
                </a:cxn>
                <a:cxn ang="0">
                  <a:pos x="5016" y="4635"/>
                </a:cxn>
                <a:cxn ang="0">
                  <a:pos x="5116" y="4511"/>
                </a:cxn>
                <a:cxn ang="0">
                  <a:pos x="5305" y="4223"/>
                </a:cxn>
                <a:cxn ang="0">
                  <a:pos x="5402" y="4043"/>
                </a:cxn>
                <a:cxn ang="0">
                  <a:pos x="5505" y="3792"/>
                </a:cxn>
                <a:cxn ang="0">
                  <a:pos x="5565" y="3597"/>
                </a:cxn>
                <a:cxn ang="0">
                  <a:pos x="5613" y="3398"/>
                </a:cxn>
                <a:cxn ang="0">
                  <a:pos x="5647" y="3155"/>
                </a:cxn>
                <a:cxn ang="0">
                  <a:pos x="5662" y="2978"/>
                </a:cxn>
                <a:cxn ang="0">
                  <a:pos x="5651" y="2545"/>
                </a:cxn>
                <a:cxn ang="0">
                  <a:pos x="5598" y="2199"/>
                </a:cxn>
                <a:cxn ang="0">
                  <a:pos x="5505" y="1870"/>
                </a:cxn>
                <a:cxn ang="0">
                  <a:pos x="5339" y="1498"/>
                </a:cxn>
                <a:cxn ang="0">
                  <a:pos x="5073" y="1094"/>
                </a:cxn>
                <a:cxn ang="0">
                  <a:pos x="4836" y="828"/>
                </a:cxn>
                <a:cxn ang="0">
                  <a:pos x="4567" y="587"/>
                </a:cxn>
                <a:cxn ang="0">
                  <a:pos x="4282" y="389"/>
                </a:cxn>
                <a:cxn ang="0">
                  <a:pos x="3982" y="231"/>
                </a:cxn>
                <a:cxn ang="0">
                  <a:pos x="3664" y="116"/>
                </a:cxn>
                <a:cxn ang="0">
                  <a:pos x="3329" y="37"/>
                </a:cxn>
                <a:cxn ang="0">
                  <a:pos x="2978" y="2"/>
                </a:cxn>
              </a:cxnLst>
              <a:rect l="0" t="0" r="r" b="b"/>
              <a:pathLst>
                <a:path w="5666" h="5666">
                  <a:moveTo>
                    <a:pt x="2834" y="1"/>
                  </a:moveTo>
                  <a:lnTo>
                    <a:pt x="2688" y="2"/>
                  </a:lnTo>
                  <a:lnTo>
                    <a:pt x="2615" y="6"/>
                  </a:lnTo>
                  <a:lnTo>
                    <a:pt x="2545" y="12"/>
                  </a:lnTo>
                  <a:lnTo>
                    <a:pt x="2474" y="18"/>
                  </a:lnTo>
                  <a:lnTo>
                    <a:pt x="2404" y="27"/>
                  </a:lnTo>
                  <a:lnTo>
                    <a:pt x="2267" y="51"/>
                  </a:lnTo>
                  <a:lnTo>
                    <a:pt x="2132" y="79"/>
                  </a:lnTo>
                  <a:lnTo>
                    <a:pt x="2000" y="116"/>
                  </a:lnTo>
                  <a:lnTo>
                    <a:pt x="1934" y="135"/>
                  </a:lnTo>
                  <a:lnTo>
                    <a:pt x="1870" y="158"/>
                  </a:lnTo>
                  <a:lnTo>
                    <a:pt x="1744" y="206"/>
                  </a:lnTo>
                  <a:lnTo>
                    <a:pt x="1681" y="231"/>
                  </a:lnTo>
                  <a:lnTo>
                    <a:pt x="1620" y="260"/>
                  </a:lnTo>
                  <a:lnTo>
                    <a:pt x="1498" y="322"/>
                  </a:lnTo>
                  <a:lnTo>
                    <a:pt x="1379" y="389"/>
                  </a:lnTo>
                  <a:lnTo>
                    <a:pt x="1265" y="465"/>
                  </a:lnTo>
                  <a:lnTo>
                    <a:pt x="1150" y="545"/>
                  </a:lnTo>
                  <a:lnTo>
                    <a:pt x="1040" y="633"/>
                  </a:lnTo>
                  <a:lnTo>
                    <a:pt x="932" y="727"/>
                  </a:lnTo>
                  <a:lnTo>
                    <a:pt x="879" y="776"/>
                  </a:lnTo>
                  <a:lnTo>
                    <a:pt x="828" y="828"/>
                  </a:lnTo>
                  <a:lnTo>
                    <a:pt x="776" y="879"/>
                  </a:lnTo>
                  <a:lnTo>
                    <a:pt x="727" y="932"/>
                  </a:lnTo>
                  <a:lnTo>
                    <a:pt x="633" y="1040"/>
                  </a:lnTo>
                  <a:lnTo>
                    <a:pt x="546" y="1150"/>
                  </a:lnTo>
                  <a:lnTo>
                    <a:pt x="465" y="1264"/>
                  </a:lnTo>
                  <a:lnTo>
                    <a:pt x="389" y="1379"/>
                  </a:lnTo>
                  <a:lnTo>
                    <a:pt x="322" y="1498"/>
                  </a:lnTo>
                  <a:lnTo>
                    <a:pt x="260" y="1619"/>
                  </a:lnTo>
                  <a:lnTo>
                    <a:pt x="231" y="1681"/>
                  </a:lnTo>
                  <a:lnTo>
                    <a:pt x="207" y="1744"/>
                  </a:lnTo>
                  <a:lnTo>
                    <a:pt x="158" y="1870"/>
                  </a:lnTo>
                  <a:lnTo>
                    <a:pt x="135" y="1934"/>
                  </a:lnTo>
                  <a:lnTo>
                    <a:pt x="116" y="1999"/>
                  </a:lnTo>
                  <a:lnTo>
                    <a:pt x="79" y="2132"/>
                  </a:lnTo>
                  <a:lnTo>
                    <a:pt x="51" y="2267"/>
                  </a:lnTo>
                  <a:lnTo>
                    <a:pt x="27" y="2404"/>
                  </a:lnTo>
                  <a:lnTo>
                    <a:pt x="18" y="2473"/>
                  </a:lnTo>
                  <a:lnTo>
                    <a:pt x="13" y="2545"/>
                  </a:lnTo>
                  <a:lnTo>
                    <a:pt x="6" y="2615"/>
                  </a:lnTo>
                  <a:lnTo>
                    <a:pt x="2" y="2688"/>
                  </a:lnTo>
                  <a:lnTo>
                    <a:pt x="1" y="2834"/>
                  </a:lnTo>
                  <a:lnTo>
                    <a:pt x="0" y="2905"/>
                  </a:lnTo>
                  <a:lnTo>
                    <a:pt x="2" y="2978"/>
                  </a:lnTo>
                  <a:lnTo>
                    <a:pt x="6" y="3049"/>
                  </a:lnTo>
                  <a:lnTo>
                    <a:pt x="13" y="3121"/>
                  </a:lnTo>
                  <a:lnTo>
                    <a:pt x="18" y="3190"/>
                  </a:lnTo>
                  <a:lnTo>
                    <a:pt x="27" y="3260"/>
                  </a:lnTo>
                  <a:lnTo>
                    <a:pt x="38" y="3328"/>
                  </a:lnTo>
                  <a:lnTo>
                    <a:pt x="51" y="3398"/>
                  </a:lnTo>
                  <a:lnTo>
                    <a:pt x="64" y="3465"/>
                  </a:lnTo>
                  <a:lnTo>
                    <a:pt x="79" y="3531"/>
                  </a:lnTo>
                  <a:lnTo>
                    <a:pt x="96" y="3597"/>
                  </a:lnTo>
                  <a:lnTo>
                    <a:pt x="116" y="3664"/>
                  </a:lnTo>
                  <a:lnTo>
                    <a:pt x="135" y="3728"/>
                  </a:lnTo>
                  <a:lnTo>
                    <a:pt x="158" y="3792"/>
                  </a:lnTo>
                  <a:lnTo>
                    <a:pt x="180" y="3856"/>
                  </a:lnTo>
                  <a:lnTo>
                    <a:pt x="207" y="3920"/>
                  </a:lnTo>
                  <a:lnTo>
                    <a:pt x="231" y="3982"/>
                  </a:lnTo>
                  <a:lnTo>
                    <a:pt x="260" y="4043"/>
                  </a:lnTo>
                  <a:lnTo>
                    <a:pt x="289" y="4103"/>
                  </a:lnTo>
                  <a:lnTo>
                    <a:pt x="322" y="4164"/>
                  </a:lnTo>
                  <a:lnTo>
                    <a:pt x="354" y="4223"/>
                  </a:lnTo>
                  <a:lnTo>
                    <a:pt x="389" y="4282"/>
                  </a:lnTo>
                  <a:lnTo>
                    <a:pt x="425" y="4340"/>
                  </a:lnTo>
                  <a:lnTo>
                    <a:pt x="465" y="4399"/>
                  </a:lnTo>
                  <a:lnTo>
                    <a:pt x="504" y="4455"/>
                  </a:lnTo>
                  <a:lnTo>
                    <a:pt x="546" y="4511"/>
                  </a:lnTo>
                  <a:lnTo>
                    <a:pt x="588" y="4567"/>
                  </a:lnTo>
                  <a:lnTo>
                    <a:pt x="633" y="4622"/>
                  </a:lnTo>
                  <a:lnTo>
                    <a:pt x="678" y="4676"/>
                  </a:lnTo>
                  <a:lnTo>
                    <a:pt x="727" y="4730"/>
                  </a:lnTo>
                  <a:lnTo>
                    <a:pt x="776" y="4782"/>
                  </a:lnTo>
                  <a:lnTo>
                    <a:pt x="828" y="4836"/>
                  </a:lnTo>
                  <a:lnTo>
                    <a:pt x="879" y="4885"/>
                  </a:lnTo>
                  <a:lnTo>
                    <a:pt x="932" y="4934"/>
                  </a:lnTo>
                  <a:lnTo>
                    <a:pt x="986" y="4982"/>
                  </a:lnTo>
                  <a:lnTo>
                    <a:pt x="1040" y="5028"/>
                  </a:lnTo>
                  <a:lnTo>
                    <a:pt x="1095" y="5073"/>
                  </a:lnTo>
                  <a:lnTo>
                    <a:pt x="1150" y="5116"/>
                  </a:lnTo>
                  <a:lnTo>
                    <a:pt x="1265" y="5197"/>
                  </a:lnTo>
                  <a:lnTo>
                    <a:pt x="1321" y="5235"/>
                  </a:lnTo>
                  <a:lnTo>
                    <a:pt x="1379" y="5271"/>
                  </a:lnTo>
                  <a:lnTo>
                    <a:pt x="1498" y="5339"/>
                  </a:lnTo>
                  <a:lnTo>
                    <a:pt x="1558" y="5371"/>
                  </a:lnTo>
                  <a:lnTo>
                    <a:pt x="1620" y="5401"/>
                  </a:lnTo>
                  <a:lnTo>
                    <a:pt x="1681" y="5430"/>
                  </a:lnTo>
                  <a:lnTo>
                    <a:pt x="1744" y="5457"/>
                  </a:lnTo>
                  <a:lnTo>
                    <a:pt x="1870" y="5505"/>
                  </a:lnTo>
                  <a:lnTo>
                    <a:pt x="1934" y="5526"/>
                  </a:lnTo>
                  <a:lnTo>
                    <a:pt x="2000" y="5547"/>
                  </a:lnTo>
                  <a:lnTo>
                    <a:pt x="2065" y="5565"/>
                  </a:lnTo>
                  <a:lnTo>
                    <a:pt x="2132" y="5582"/>
                  </a:lnTo>
                  <a:lnTo>
                    <a:pt x="2199" y="5598"/>
                  </a:lnTo>
                  <a:lnTo>
                    <a:pt x="2267" y="5612"/>
                  </a:lnTo>
                  <a:lnTo>
                    <a:pt x="2335" y="5624"/>
                  </a:lnTo>
                  <a:lnTo>
                    <a:pt x="2404" y="5634"/>
                  </a:lnTo>
                  <a:lnTo>
                    <a:pt x="2474" y="5643"/>
                  </a:lnTo>
                  <a:lnTo>
                    <a:pt x="2545" y="5651"/>
                  </a:lnTo>
                  <a:lnTo>
                    <a:pt x="2615" y="5657"/>
                  </a:lnTo>
                  <a:lnTo>
                    <a:pt x="2688" y="5661"/>
                  </a:lnTo>
                  <a:lnTo>
                    <a:pt x="2834" y="5666"/>
                  </a:lnTo>
                  <a:lnTo>
                    <a:pt x="2906" y="5663"/>
                  </a:lnTo>
                  <a:lnTo>
                    <a:pt x="2978" y="5661"/>
                  </a:lnTo>
                  <a:lnTo>
                    <a:pt x="3050" y="5657"/>
                  </a:lnTo>
                  <a:lnTo>
                    <a:pt x="3067" y="5654"/>
                  </a:lnTo>
                  <a:lnTo>
                    <a:pt x="3085" y="5653"/>
                  </a:lnTo>
                  <a:lnTo>
                    <a:pt x="3121" y="5651"/>
                  </a:lnTo>
                  <a:lnTo>
                    <a:pt x="3155" y="5646"/>
                  </a:lnTo>
                  <a:lnTo>
                    <a:pt x="3172" y="5644"/>
                  </a:lnTo>
                  <a:lnTo>
                    <a:pt x="3190" y="5643"/>
                  </a:lnTo>
                  <a:lnTo>
                    <a:pt x="3261" y="5634"/>
                  </a:lnTo>
                  <a:lnTo>
                    <a:pt x="3329" y="5624"/>
                  </a:lnTo>
                  <a:lnTo>
                    <a:pt x="3398" y="5612"/>
                  </a:lnTo>
                  <a:lnTo>
                    <a:pt x="3414" y="5608"/>
                  </a:lnTo>
                  <a:lnTo>
                    <a:pt x="3431" y="5604"/>
                  </a:lnTo>
                  <a:lnTo>
                    <a:pt x="3465" y="5598"/>
                  </a:lnTo>
                  <a:lnTo>
                    <a:pt x="3532" y="5582"/>
                  </a:lnTo>
                  <a:lnTo>
                    <a:pt x="3597" y="5565"/>
                  </a:lnTo>
                  <a:lnTo>
                    <a:pt x="3664" y="5547"/>
                  </a:lnTo>
                  <a:lnTo>
                    <a:pt x="3728" y="5526"/>
                  </a:lnTo>
                  <a:lnTo>
                    <a:pt x="3760" y="5515"/>
                  </a:lnTo>
                  <a:lnTo>
                    <a:pt x="3776" y="5509"/>
                  </a:lnTo>
                  <a:lnTo>
                    <a:pt x="3793" y="5505"/>
                  </a:lnTo>
                  <a:lnTo>
                    <a:pt x="3856" y="5481"/>
                  </a:lnTo>
                  <a:lnTo>
                    <a:pt x="3888" y="5468"/>
                  </a:lnTo>
                  <a:lnTo>
                    <a:pt x="3921" y="5457"/>
                  </a:lnTo>
                  <a:lnTo>
                    <a:pt x="3982" y="5430"/>
                  </a:lnTo>
                  <a:lnTo>
                    <a:pt x="4043" y="5401"/>
                  </a:lnTo>
                  <a:lnTo>
                    <a:pt x="4073" y="5386"/>
                  </a:lnTo>
                  <a:lnTo>
                    <a:pt x="4087" y="5378"/>
                  </a:lnTo>
                  <a:lnTo>
                    <a:pt x="4103" y="5371"/>
                  </a:lnTo>
                  <a:lnTo>
                    <a:pt x="4165" y="5339"/>
                  </a:lnTo>
                  <a:lnTo>
                    <a:pt x="4224" y="5305"/>
                  </a:lnTo>
                  <a:lnTo>
                    <a:pt x="4282" y="5271"/>
                  </a:lnTo>
                  <a:lnTo>
                    <a:pt x="4340" y="5235"/>
                  </a:lnTo>
                  <a:lnTo>
                    <a:pt x="4399" y="5197"/>
                  </a:lnTo>
                  <a:lnTo>
                    <a:pt x="4455" y="5157"/>
                  </a:lnTo>
                  <a:lnTo>
                    <a:pt x="4512" y="5116"/>
                  </a:lnTo>
                  <a:lnTo>
                    <a:pt x="4567" y="5073"/>
                  </a:lnTo>
                  <a:lnTo>
                    <a:pt x="4594" y="5050"/>
                  </a:lnTo>
                  <a:lnTo>
                    <a:pt x="4608" y="5039"/>
                  </a:lnTo>
                  <a:lnTo>
                    <a:pt x="4623" y="5028"/>
                  </a:lnTo>
                  <a:lnTo>
                    <a:pt x="4635" y="5016"/>
                  </a:lnTo>
                  <a:lnTo>
                    <a:pt x="4649" y="5005"/>
                  </a:lnTo>
                  <a:lnTo>
                    <a:pt x="4676" y="4982"/>
                  </a:lnTo>
                  <a:lnTo>
                    <a:pt x="4730" y="4934"/>
                  </a:lnTo>
                  <a:lnTo>
                    <a:pt x="4783" y="4885"/>
                  </a:lnTo>
                  <a:lnTo>
                    <a:pt x="4836" y="4836"/>
                  </a:lnTo>
                  <a:lnTo>
                    <a:pt x="4886" y="4782"/>
                  </a:lnTo>
                  <a:lnTo>
                    <a:pt x="4935" y="4730"/>
                  </a:lnTo>
                  <a:lnTo>
                    <a:pt x="4982" y="4676"/>
                  </a:lnTo>
                  <a:lnTo>
                    <a:pt x="5005" y="4648"/>
                  </a:lnTo>
                  <a:lnTo>
                    <a:pt x="5016" y="4635"/>
                  </a:lnTo>
                  <a:lnTo>
                    <a:pt x="5029" y="4622"/>
                  </a:lnTo>
                  <a:lnTo>
                    <a:pt x="5039" y="4608"/>
                  </a:lnTo>
                  <a:lnTo>
                    <a:pt x="5050" y="4594"/>
                  </a:lnTo>
                  <a:lnTo>
                    <a:pt x="5073" y="4567"/>
                  </a:lnTo>
                  <a:lnTo>
                    <a:pt x="5116" y="4511"/>
                  </a:lnTo>
                  <a:lnTo>
                    <a:pt x="5157" y="4455"/>
                  </a:lnTo>
                  <a:lnTo>
                    <a:pt x="5198" y="4399"/>
                  </a:lnTo>
                  <a:lnTo>
                    <a:pt x="5235" y="4340"/>
                  </a:lnTo>
                  <a:lnTo>
                    <a:pt x="5271" y="4282"/>
                  </a:lnTo>
                  <a:lnTo>
                    <a:pt x="5305" y="4223"/>
                  </a:lnTo>
                  <a:lnTo>
                    <a:pt x="5339" y="4164"/>
                  </a:lnTo>
                  <a:lnTo>
                    <a:pt x="5371" y="4103"/>
                  </a:lnTo>
                  <a:lnTo>
                    <a:pt x="5378" y="4087"/>
                  </a:lnTo>
                  <a:lnTo>
                    <a:pt x="5386" y="4072"/>
                  </a:lnTo>
                  <a:lnTo>
                    <a:pt x="5402" y="4043"/>
                  </a:lnTo>
                  <a:lnTo>
                    <a:pt x="5430" y="3982"/>
                  </a:lnTo>
                  <a:lnTo>
                    <a:pt x="5457" y="3920"/>
                  </a:lnTo>
                  <a:lnTo>
                    <a:pt x="5469" y="3888"/>
                  </a:lnTo>
                  <a:lnTo>
                    <a:pt x="5481" y="3856"/>
                  </a:lnTo>
                  <a:lnTo>
                    <a:pt x="5505" y="3792"/>
                  </a:lnTo>
                  <a:lnTo>
                    <a:pt x="5510" y="3775"/>
                  </a:lnTo>
                  <a:lnTo>
                    <a:pt x="5515" y="3759"/>
                  </a:lnTo>
                  <a:lnTo>
                    <a:pt x="5527" y="3728"/>
                  </a:lnTo>
                  <a:lnTo>
                    <a:pt x="5547" y="3664"/>
                  </a:lnTo>
                  <a:lnTo>
                    <a:pt x="5565" y="3597"/>
                  </a:lnTo>
                  <a:lnTo>
                    <a:pt x="5582" y="3531"/>
                  </a:lnTo>
                  <a:lnTo>
                    <a:pt x="5598" y="3465"/>
                  </a:lnTo>
                  <a:lnTo>
                    <a:pt x="5605" y="3430"/>
                  </a:lnTo>
                  <a:lnTo>
                    <a:pt x="5608" y="3413"/>
                  </a:lnTo>
                  <a:lnTo>
                    <a:pt x="5613" y="3398"/>
                  </a:lnTo>
                  <a:lnTo>
                    <a:pt x="5624" y="3328"/>
                  </a:lnTo>
                  <a:lnTo>
                    <a:pt x="5634" y="3260"/>
                  </a:lnTo>
                  <a:lnTo>
                    <a:pt x="5643" y="3190"/>
                  </a:lnTo>
                  <a:lnTo>
                    <a:pt x="5645" y="3172"/>
                  </a:lnTo>
                  <a:lnTo>
                    <a:pt x="5647" y="3155"/>
                  </a:lnTo>
                  <a:lnTo>
                    <a:pt x="5651" y="3121"/>
                  </a:lnTo>
                  <a:lnTo>
                    <a:pt x="5654" y="3085"/>
                  </a:lnTo>
                  <a:lnTo>
                    <a:pt x="5655" y="3066"/>
                  </a:lnTo>
                  <a:lnTo>
                    <a:pt x="5657" y="3049"/>
                  </a:lnTo>
                  <a:lnTo>
                    <a:pt x="5662" y="2978"/>
                  </a:lnTo>
                  <a:lnTo>
                    <a:pt x="5664" y="2905"/>
                  </a:lnTo>
                  <a:lnTo>
                    <a:pt x="5666" y="2834"/>
                  </a:lnTo>
                  <a:lnTo>
                    <a:pt x="5662" y="2688"/>
                  </a:lnTo>
                  <a:lnTo>
                    <a:pt x="5657" y="2615"/>
                  </a:lnTo>
                  <a:lnTo>
                    <a:pt x="5651" y="2545"/>
                  </a:lnTo>
                  <a:lnTo>
                    <a:pt x="5643" y="2473"/>
                  </a:lnTo>
                  <a:lnTo>
                    <a:pt x="5634" y="2404"/>
                  </a:lnTo>
                  <a:lnTo>
                    <a:pt x="5624" y="2335"/>
                  </a:lnTo>
                  <a:lnTo>
                    <a:pt x="5613" y="2267"/>
                  </a:lnTo>
                  <a:lnTo>
                    <a:pt x="5598" y="2199"/>
                  </a:lnTo>
                  <a:lnTo>
                    <a:pt x="5582" y="2132"/>
                  </a:lnTo>
                  <a:lnTo>
                    <a:pt x="5565" y="2065"/>
                  </a:lnTo>
                  <a:lnTo>
                    <a:pt x="5547" y="1999"/>
                  </a:lnTo>
                  <a:lnTo>
                    <a:pt x="5527" y="1934"/>
                  </a:lnTo>
                  <a:lnTo>
                    <a:pt x="5505" y="1870"/>
                  </a:lnTo>
                  <a:lnTo>
                    <a:pt x="5457" y="1744"/>
                  </a:lnTo>
                  <a:lnTo>
                    <a:pt x="5430" y="1681"/>
                  </a:lnTo>
                  <a:lnTo>
                    <a:pt x="5402" y="1619"/>
                  </a:lnTo>
                  <a:lnTo>
                    <a:pt x="5371" y="1558"/>
                  </a:lnTo>
                  <a:lnTo>
                    <a:pt x="5339" y="1498"/>
                  </a:lnTo>
                  <a:lnTo>
                    <a:pt x="5271" y="1379"/>
                  </a:lnTo>
                  <a:lnTo>
                    <a:pt x="5235" y="1321"/>
                  </a:lnTo>
                  <a:lnTo>
                    <a:pt x="5198" y="1264"/>
                  </a:lnTo>
                  <a:lnTo>
                    <a:pt x="5116" y="1150"/>
                  </a:lnTo>
                  <a:lnTo>
                    <a:pt x="5073" y="1094"/>
                  </a:lnTo>
                  <a:lnTo>
                    <a:pt x="5029" y="1040"/>
                  </a:lnTo>
                  <a:lnTo>
                    <a:pt x="4982" y="985"/>
                  </a:lnTo>
                  <a:lnTo>
                    <a:pt x="4935" y="932"/>
                  </a:lnTo>
                  <a:lnTo>
                    <a:pt x="4886" y="879"/>
                  </a:lnTo>
                  <a:lnTo>
                    <a:pt x="4836" y="828"/>
                  </a:lnTo>
                  <a:lnTo>
                    <a:pt x="4783" y="776"/>
                  </a:lnTo>
                  <a:lnTo>
                    <a:pt x="4730" y="727"/>
                  </a:lnTo>
                  <a:lnTo>
                    <a:pt x="4676" y="678"/>
                  </a:lnTo>
                  <a:lnTo>
                    <a:pt x="4623" y="633"/>
                  </a:lnTo>
                  <a:lnTo>
                    <a:pt x="4567" y="587"/>
                  </a:lnTo>
                  <a:lnTo>
                    <a:pt x="4512" y="545"/>
                  </a:lnTo>
                  <a:lnTo>
                    <a:pt x="4455" y="504"/>
                  </a:lnTo>
                  <a:lnTo>
                    <a:pt x="4399" y="465"/>
                  </a:lnTo>
                  <a:lnTo>
                    <a:pt x="4340" y="425"/>
                  </a:lnTo>
                  <a:lnTo>
                    <a:pt x="4282" y="389"/>
                  </a:lnTo>
                  <a:lnTo>
                    <a:pt x="4224" y="354"/>
                  </a:lnTo>
                  <a:lnTo>
                    <a:pt x="4165" y="322"/>
                  </a:lnTo>
                  <a:lnTo>
                    <a:pt x="4103" y="289"/>
                  </a:lnTo>
                  <a:lnTo>
                    <a:pt x="4043" y="260"/>
                  </a:lnTo>
                  <a:lnTo>
                    <a:pt x="3982" y="231"/>
                  </a:lnTo>
                  <a:lnTo>
                    <a:pt x="3921" y="206"/>
                  </a:lnTo>
                  <a:lnTo>
                    <a:pt x="3856" y="180"/>
                  </a:lnTo>
                  <a:lnTo>
                    <a:pt x="3793" y="158"/>
                  </a:lnTo>
                  <a:lnTo>
                    <a:pt x="3728" y="135"/>
                  </a:lnTo>
                  <a:lnTo>
                    <a:pt x="3664" y="116"/>
                  </a:lnTo>
                  <a:lnTo>
                    <a:pt x="3597" y="96"/>
                  </a:lnTo>
                  <a:lnTo>
                    <a:pt x="3532" y="79"/>
                  </a:lnTo>
                  <a:lnTo>
                    <a:pt x="3465" y="64"/>
                  </a:lnTo>
                  <a:lnTo>
                    <a:pt x="3398" y="51"/>
                  </a:lnTo>
                  <a:lnTo>
                    <a:pt x="3329" y="37"/>
                  </a:lnTo>
                  <a:lnTo>
                    <a:pt x="3261" y="27"/>
                  </a:lnTo>
                  <a:lnTo>
                    <a:pt x="3190" y="18"/>
                  </a:lnTo>
                  <a:lnTo>
                    <a:pt x="3121" y="12"/>
                  </a:lnTo>
                  <a:lnTo>
                    <a:pt x="3050" y="6"/>
                  </a:lnTo>
                  <a:lnTo>
                    <a:pt x="2978" y="2"/>
                  </a:lnTo>
                  <a:lnTo>
                    <a:pt x="2906" y="0"/>
                  </a:lnTo>
                  <a:lnTo>
                    <a:pt x="2834" y="1"/>
                  </a:lnTo>
                </a:path>
              </a:pathLst>
            </a:custGeom>
            <a:noFill/>
            <a:ln w="36513">
              <a:solidFill>
                <a:srgbClr val="000000"/>
              </a:solidFill>
              <a:prstDash val="solid"/>
              <a:round/>
              <a:headEnd/>
              <a:tailEnd/>
            </a:ln>
          </p:spPr>
          <p:txBody>
            <a:bodyPr/>
            <a:lstStyle/>
            <a:p>
              <a:endParaRPr lang="en-GB"/>
            </a:p>
          </p:txBody>
        </p:sp>
      </p:grpSp>
      <p:grpSp>
        <p:nvGrpSpPr>
          <p:cNvPr id="6" name="Group 629"/>
          <p:cNvGrpSpPr>
            <a:grpSpLocks noChangeAspect="1"/>
          </p:cNvGrpSpPr>
          <p:nvPr/>
        </p:nvGrpSpPr>
        <p:grpSpPr bwMode="auto">
          <a:xfrm>
            <a:off x="3752850" y="3825875"/>
            <a:ext cx="1785938" cy="1327150"/>
            <a:chOff x="2318" y="1742"/>
            <a:chExt cx="1125" cy="836"/>
          </a:xfrm>
        </p:grpSpPr>
        <p:sp>
          <p:nvSpPr>
            <p:cNvPr id="20086" name="AutoShape 630"/>
            <p:cNvSpPr>
              <a:spLocks noChangeAspect="1" noChangeArrowheads="1" noTextEdit="1"/>
            </p:cNvSpPr>
            <p:nvPr/>
          </p:nvSpPr>
          <p:spPr bwMode="auto">
            <a:xfrm>
              <a:off x="2318" y="1742"/>
              <a:ext cx="1125" cy="836"/>
            </a:xfrm>
            <a:prstGeom prst="rect">
              <a:avLst/>
            </a:prstGeom>
            <a:noFill/>
            <a:ln w="9525">
              <a:noFill/>
              <a:miter lim="800000"/>
              <a:headEnd/>
              <a:tailEnd/>
            </a:ln>
          </p:spPr>
          <p:txBody>
            <a:bodyPr/>
            <a:lstStyle/>
            <a:p>
              <a:endParaRPr lang="en-GB"/>
            </a:p>
          </p:txBody>
        </p:sp>
        <p:grpSp>
          <p:nvGrpSpPr>
            <p:cNvPr id="7" name="Group 631"/>
            <p:cNvGrpSpPr>
              <a:grpSpLocks/>
            </p:cNvGrpSpPr>
            <p:nvPr/>
          </p:nvGrpSpPr>
          <p:grpSpPr bwMode="auto">
            <a:xfrm>
              <a:off x="2345" y="1769"/>
              <a:ext cx="1071" cy="793"/>
              <a:chOff x="2345" y="1769"/>
              <a:chExt cx="1071" cy="793"/>
            </a:xfrm>
          </p:grpSpPr>
          <p:sp>
            <p:nvSpPr>
              <p:cNvPr id="20088" name="Freeform 632"/>
              <p:cNvSpPr>
                <a:spLocks noEditPoints="1"/>
              </p:cNvSpPr>
              <p:nvPr/>
            </p:nvSpPr>
            <p:spPr bwMode="auto">
              <a:xfrm>
                <a:off x="2663" y="1910"/>
                <a:ext cx="752" cy="311"/>
              </a:xfrm>
              <a:custGeom>
                <a:avLst/>
                <a:gdLst/>
                <a:ahLst/>
                <a:cxnLst>
                  <a:cxn ang="0">
                    <a:pos x="1618" y="211"/>
                  </a:cxn>
                  <a:cxn ang="0">
                    <a:pos x="1553" y="364"/>
                  </a:cxn>
                  <a:cxn ang="0">
                    <a:pos x="1473" y="202"/>
                  </a:cxn>
                  <a:cxn ang="0">
                    <a:pos x="1406" y="405"/>
                  </a:cxn>
                  <a:cxn ang="0">
                    <a:pos x="1440" y="601"/>
                  </a:cxn>
                  <a:cxn ang="0">
                    <a:pos x="1258" y="879"/>
                  </a:cxn>
                  <a:cxn ang="0">
                    <a:pos x="816" y="850"/>
                  </a:cxn>
                  <a:cxn ang="0">
                    <a:pos x="947" y="573"/>
                  </a:cxn>
                  <a:cxn ang="0">
                    <a:pos x="1167" y="463"/>
                  </a:cxn>
                  <a:cxn ang="0">
                    <a:pos x="799" y="543"/>
                  </a:cxn>
                  <a:cxn ang="0">
                    <a:pos x="454" y="996"/>
                  </a:cxn>
                  <a:cxn ang="0">
                    <a:pos x="312" y="526"/>
                  </a:cxn>
                  <a:cxn ang="0">
                    <a:pos x="0" y="330"/>
                  </a:cxn>
                  <a:cxn ang="0">
                    <a:pos x="71" y="862"/>
                  </a:cxn>
                  <a:cxn ang="0">
                    <a:pos x="340" y="1104"/>
                  </a:cxn>
                  <a:cxn ang="0">
                    <a:pos x="644" y="1186"/>
                  </a:cxn>
                  <a:cxn ang="0">
                    <a:pos x="816" y="1070"/>
                  </a:cxn>
                  <a:cxn ang="0">
                    <a:pos x="984" y="1289"/>
                  </a:cxn>
                  <a:cxn ang="0">
                    <a:pos x="1469" y="1441"/>
                  </a:cxn>
                  <a:cxn ang="0">
                    <a:pos x="1794" y="1475"/>
                  </a:cxn>
                  <a:cxn ang="0">
                    <a:pos x="2115" y="1047"/>
                  </a:cxn>
                  <a:cxn ang="0">
                    <a:pos x="2241" y="1030"/>
                  </a:cxn>
                  <a:cxn ang="0">
                    <a:pos x="2388" y="1209"/>
                  </a:cxn>
                  <a:cxn ang="0">
                    <a:pos x="2510" y="1267"/>
                  </a:cxn>
                  <a:cxn ang="0">
                    <a:pos x="2582" y="1244"/>
                  </a:cxn>
                  <a:cxn ang="0">
                    <a:pos x="2641" y="890"/>
                  </a:cxn>
                  <a:cxn ang="0">
                    <a:pos x="2669" y="908"/>
                  </a:cxn>
                  <a:cxn ang="0">
                    <a:pos x="2755" y="1255"/>
                  </a:cxn>
                  <a:cxn ang="0">
                    <a:pos x="3158" y="1237"/>
                  </a:cxn>
                  <a:cxn ang="0">
                    <a:pos x="3740" y="1104"/>
                  </a:cxn>
                  <a:cxn ang="0">
                    <a:pos x="3685" y="666"/>
                  </a:cxn>
                  <a:cxn ang="0">
                    <a:pos x="3518" y="775"/>
                  </a:cxn>
                  <a:cxn ang="0">
                    <a:pos x="3538" y="465"/>
                  </a:cxn>
                  <a:cxn ang="0">
                    <a:pos x="3391" y="688"/>
                  </a:cxn>
                  <a:cxn ang="0">
                    <a:pos x="3066" y="1099"/>
                  </a:cxn>
                  <a:cxn ang="0">
                    <a:pos x="2911" y="1191"/>
                  </a:cxn>
                  <a:cxn ang="0">
                    <a:pos x="2885" y="1128"/>
                  </a:cxn>
                  <a:cxn ang="0">
                    <a:pos x="3104" y="786"/>
                  </a:cxn>
                  <a:cxn ang="0">
                    <a:pos x="2986" y="422"/>
                  </a:cxn>
                  <a:cxn ang="0">
                    <a:pos x="2818" y="202"/>
                  </a:cxn>
                  <a:cxn ang="0">
                    <a:pos x="2805" y="168"/>
                  </a:cxn>
                  <a:cxn ang="0">
                    <a:pos x="2720" y="23"/>
                  </a:cxn>
                  <a:cxn ang="0">
                    <a:pos x="2603" y="122"/>
                  </a:cxn>
                  <a:cxn ang="0">
                    <a:pos x="2531" y="284"/>
                  </a:cxn>
                  <a:cxn ang="0">
                    <a:pos x="2531" y="590"/>
                  </a:cxn>
                  <a:cxn ang="0">
                    <a:pos x="2325" y="735"/>
                  </a:cxn>
                  <a:cxn ang="0">
                    <a:pos x="2139" y="538"/>
                  </a:cxn>
                  <a:cxn ang="0">
                    <a:pos x="1840" y="405"/>
                  </a:cxn>
                  <a:cxn ang="0">
                    <a:pos x="1781" y="485"/>
                  </a:cxn>
                  <a:cxn ang="0">
                    <a:pos x="1899" y="631"/>
                  </a:cxn>
                  <a:cxn ang="0">
                    <a:pos x="2000" y="775"/>
                  </a:cxn>
                  <a:cxn ang="0">
                    <a:pos x="1870" y="925"/>
                  </a:cxn>
                  <a:cxn ang="0">
                    <a:pos x="1559" y="873"/>
                  </a:cxn>
                  <a:cxn ang="0">
                    <a:pos x="1410" y="942"/>
                  </a:cxn>
                  <a:cxn ang="0">
                    <a:pos x="1617" y="752"/>
                  </a:cxn>
                  <a:cxn ang="0">
                    <a:pos x="2847" y="515"/>
                  </a:cxn>
                  <a:cxn ang="0">
                    <a:pos x="2936" y="735"/>
                  </a:cxn>
                  <a:cxn ang="0">
                    <a:pos x="2784" y="561"/>
                  </a:cxn>
                  <a:cxn ang="0">
                    <a:pos x="2607" y="670"/>
                  </a:cxn>
                  <a:cxn ang="0">
                    <a:pos x="2531" y="653"/>
                  </a:cxn>
                  <a:cxn ang="0">
                    <a:pos x="2161" y="827"/>
                  </a:cxn>
                  <a:cxn ang="0">
                    <a:pos x="163" y="612"/>
                  </a:cxn>
                  <a:cxn ang="0">
                    <a:pos x="285" y="728"/>
                  </a:cxn>
                </a:cxnLst>
                <a:rect l="0" t="0" r="r" b="b"/>
                <a:pathLst>
                  <a:path w="3761" h="1555">
                    <a:moveTo>
                      <a:pt x="1798" y="284"/>
                    </a:moveTo>
                    <a:lnTo>
                      <a:pt x="1773" y="266"/>
                    </a:lnTo>
                    <a:lnTo>
                      <a:pt x="1697" y="272"/>
                    </a:lnTo>
                    <a:lnTo>
                      <a:pt x="1685" y="266"/>
                    </a:lnTo>
                    <a:lnTo>
                      <a:pt x="1672" y="254"/>
                    </a:lnTo>
                    <a:lnTo>
                      <a:pt x="1660" y="248"/>
                    </a:lnTo>
                    <a:lnTo>
                      <a:pt x="1618" y="211"/>
                    </a:lnTo>
                    <a:lnTo>
                      <a:pt x="1646" y="237"/>
                    </a:lnTo>
                    <a:lnTo>
                      <a:pt x="1634" y="266"/>
                    </a:lnTo>
                    <a:lnTo>
                      <a:pt x="1630" y="306"/>
                    </a:lnTo>
                    <a:lnTo>
                      <a:pt x="1621" y="347"/>
                    </a:lnTo>
                    <a:lnTo>
                      <a:pt x="1609" y="375"/>
                    </a:lnTo>
                    <a:lnTo>
                      <a:pt x="1553" y="375"/>
                    </a:lnTo>
                    <a:lnTo>
                      <a:pt x="1553" y="364"/>
                    </a:lnTo>
                    <a:lnTo>
                      <a:pt x="1559" y="336"/>
                    </a:lnTo>
                    <a:lnTo>
                      <a:pt x="1559" y="284"/>
                    </a:lnTo>
                    <a:lnTo>
                      <a:pt x="1545" y="237"/>
                    </a:lnTo>
                    <a:lnTo>
                      <a:pt x="1528" y="202"/>
                    </a:lnTo>
                    <a:lnTo>
                      <a:pt x="1517" y="162"/>
                    </a:lnTo>
                    <a:lnTo>
                      <a:pt x="1494" y="185"/>
                    </a:lnTo>
                    <a:lnTo>
                      <a:pt x="1473" y="202"/>
                    </a:lnTo>
                    <a:lnTo>
                      <a:pt x="1452" y="226"/>
                    </a:lnTo>
                    <a:lnTo>
                      <a:pt x="1417" y="254"/>
                    </a:lnTo>
                    <a:lnTo>
                      <a:pt x="1431" y="243"/>
                    </a:lnTo>
                    <a:lnTo>
                      <a:pt x="1431" y="364"/>
                    </a:lnTo>
                    <a:lnTo>
                      <a:pt x="1427" y="381"/>
                    </a:lnTo>
                    <a:lnTo>
                      <a:pt x="1418" y="394"/>
                    </a:lnTo>
                    <a:lnTo>
                      <a:pt x="1406" y="405"/>
                    </a:lnTo>
                    <a:lnTo>
                      <a:pt x="1401" y="411"/>
                    </a:lnTo>
                    <a:lnTo>
                      <a:pt x="1389" y="463"/>
                    </a:lnTo>
                    <a:lnTo>
                      <a:pt x="1406" y="485"/>
                    </a:lnTo>
                    <a:lnTo>
                      <a:pt x="1437" y="515"/>
                    </a:lnTo>
                    <a:lnTo>
                      <a:pt x="1444" y="555"/>
                    </a:lnTo>
                    <a:lnTo>
                      <a:pt x="1440" y="578"/>
                    </a:lnTo>
                    <a:lnTo>
                      <a:pt x="1440" y="601"/>
                    </a:lnTo>
                    <a:lnTo>
                      <a:pt x="1431" y="619"/>
                    </a:lnTo>
                    <a:lnTo>
                      <a:pt x="1415" y="642"/>
                    </a:lnTo>
                    <a:lnTo>
                      <a:pt x="1393" y="659"/>
                    </a:lnTo>
                    <a:lnTo>
                      <a:pt x="1381" y="683"/>
                    </a:lnTo>
                    <a:lnTo>
                      <a:pt x="1327" y="815"/>
                    </a:lnTo>
                    <a:lnTo>
                      <a:pt x="1317" y="827"/>
                    </a:lnTo>
                    <a:lnTo>
                      <a:pt x="1258" y="879"/>
                    </a:lnTo>
                    <a:lnTo>
                      <a:pt x="1255" y="862"/>
                    </a:lnTo>
                    <a:lnTo>
                      <a:pt x="1243" y="775"/>
                    </a:lnTo>
                    <a:lnTo>
                      <a:pt x="1229" y="746"/>
                    </a:lnTo>
                    <a:lnTo>
                      <a:pt x="1112" y="815"/>
                    </a:lnTo>
                    <a:lnTo>
                      <a:pt x="947" y="856"/>
                    </a:lnTo>
                    <a:lnTo>
                      <a:pt x="808" y="868"/>
                    </a:lnTo>
                    <a:lnTo>
                      <a:pt x="816" y="850"/>
                    </a:lnTo>
                    <a:lnTo>
                      <a:pt x="838" y="821"/>
                    </a:lnTo>
                    <a:lnTo>
                      <a:pt x="897" y="758"/>
                    </a:lnTo>
                    <a:lnTo>
                      <a:pt x="968" y="717"/>
                    </a:lnTo>
                    <a:lnTo>
                      <a:pt x="968" y="700"/>
                    </a:lnTo>
                    <a:lnTo>
                      <a:pt x="939" y="625"/>
                    </a:lnTo>
                    <a:lnTo>
                      <a:pt x="935" y="595"/>
                    </a:lnTo>
                    <a:lnTo>
                      <a:pt x="947" y="573"/>
                    </a:lnTo>
                    <a:lnTo>
                      <a:pt x="998" y="515"/>
                    </a:lnTo>
                    <a:lnTo>
                      <a:pt x="1023" y="497"/>
                    </a:lnTo>
                    <a:lnTo>
                      <a:pt x="1035" y="491"/>
                    </a:lnTo>
                    <a:lnTo>
                      <a:pt x="1052" y="491"/>
                    </a:lnTo>
                    <a:lnTo>
                      <a:pt x="1074" y="485"/>
                    </a:lnTo>
                    <a:lnTo>
                      <a:pt x="1167" y="485"/>
                    </a:lnTo>
                    <a:lnTo>
                      <a:pt x="1167" y="463"/>
                    </a:lnTo>
                    <a:lnTo>
                      <a:pt x="1116" y="364"/>
                    </a:lnTo>
                    <a:lnTo>
                      <a:pt x="1112" y="330"/>
                    </a:lnTo>
                    <a:lnTo>
                      <a:pt x="1078" y="341"/>
                    </a:lnTo>
                    <a:lnTo>
                      <a:pt x="926" y="422"/>
                    </a:lnTo>
                    <a:lnTo>
                      <a:pt x="833" y="491"/>
                    </a:lnTo>
                    <a:lnTo>
                      <a:pt x="850" y="480"/>
                    </a:lnTo>
                    <a:lnTo>
                      <a:pt x="799" y="543"/>
                    </a:lnTo>
                    <a:lnTo>
                      <a:pt x="779" y="561"/>
                    </a:lnTo>
                    <a:lnTo>
                      <a:pt x="639" y="786"/>
                    </a:lnTo>
                    <a:lnTo>
                      <a:pt x="593" y="890"/>
                    </a:lnTo>
                    <a:lnTo>
                      <a:pt x="538" y="959"/>
                    </a:lnTo>
                    <a:lnTo>
                      <a:pt x="500" y="996"/>
                    </a:lnTo>
                    <a:lnTo>
                      <a:pt x="476" y="1006"/>
                    </a:lnTo>
                    <a:lnTo>
                      <a:pt x="454" y="996"/>
                    </a:lnTo>
                    <a:lnTo>
                      <a:pt x="437" y="966"/>
                    </a:lnTo>
                    <a:lnTo>
                      <a:pt x="420" y="925"/>
                    </a:lnTo>
                    <a:lnTo>
                      <a:pt x="416" y="885"/>
                    </a:lnTo>
                    <a:lnTo>
                      <a:pt x="420" y="844"/>
                    </a:lnTo>
                    <a:lnTo>
                      <a:pt x="420" y="717"/>
                    </a:lnTo>
                    <a:lnTo>
                      <a:pt x="408" y="670"/>
                    </a:lnTo>
                    <a:lnTo>
                      <a:pt x="312" y="526"/>
                    </a:lnTo>
                    <a:lnTo>
                      <a:pt x="104" y="144"/>
                    </a:lnTo>
                    <a:lnTo>
                      <a:pt x="88" y="151"/>
                    </a:lnTo>
                    <a:lnTo>
                      <a:pt x="67" y="168"/>
                    </a:lnTo>
                    <a:lnTo>
                      <a:pt x="29" y="209"/>
                    </a:lnTo>
                    <a:lnTo>
                      <a:pt x="17" y="226"/>
                    </a:lnTo>
                    <a:lnTo>
                      <a:pt x="8" y="260"/>
                    </a:lnTo>
                    <a:lnTo>
                      <a:pt x="0" y="330"/>
                    </a:lnTo>
                    <a:lnTo>
                      <a:pt x="8" y="381"/>
                    </a:lnTo>
                    <a:lnTo>
                      <a:pt x="75" y="590"/>
                    </a:lnTo>
                    <a:lnTo>
                      <a:pt x="96" y="724"/>
                    </a:lnTo>
                    <a:lnTo>
                      <a:pt x="88" y="758"/>
                    </a:lnTo>
                    <a:lnTo>
                      <a:pt x="67" y="810"/>
                    </a:lnTo>
                    <a:lnTo>
                      <a:pt x="67" y="839"/>
                    </a:lnTo>
                    <a:lnTo>
                      <a:pt x="71" y="862"/>
                    </a:lnTo>
                    <a:lnTo>
                      <a:pt x="118" y="873"/>
                    </a:lnTo>
                    <a:lnTo>
                      <a:pt x="138" y="885"/>
                    </a:lnTo>
                    <a:lnTo>
                      <a:pt x="150" y="897"/>
                    </a:lnTo>
                    <a:lnTo>
                      <a:pt x="160" y="902"/>
                    </a:lnTo>
                    <a:lnTo>
                      <a:pt x="312" y="1099"/>
                    </a:lnTo>
                    <a:lnTo>
                      <a:pt x="222" y="1086"/>
                    </a:lnTo>
                    <a:lnTo>
                      <a:pt x="340" y="1104"/>
                    </a:lnTo>
                    <a:lnTo>
                      <a:pt x="496" y="1169"/>
                    </a:lnTo>
                    <a:lnTo>
                      <a:pt x="572" y="1214"/>
                    </a:lnTo>
                    <a:lnTo>
                      <a:pt x="713" y="1324"/>
                    </a:lnTo>
                    <a:lnTo>
                      <a:pt x="605" y="1237"/>
                    </a:lnTo>
                    <a:lnTo>
                      <a:pt x="614" y="1214"/>
                    </a:lnTo>
                    <a:lnTo>
                      <a:pt x="627" y="1197"/>
                    </a:lnTo>
                    <a:lnTo>
                      <a:pt x="644" y="1186"/>
                    </a:lnTo>
                    <a:lnTo>
                      <a:pt x="656" y="1179"/>
                    </a:lnTo>
                    <a:lnTo>
                      <a:pt x="669" y="1145"/>
                    </a:lnTo>
                    <a:lnTo>
                      <a:pt x="686" y="1006"/>
                    </a:lnTo>
                    <a:lnTo>
                      <a:pt x="698" y="1013"/>
                    </a:lnTo>
                    <a:lnTo>
                      <a:pt x="720" y="1017"/>
                    </a:lnTo>
                    <a:lnTo>
                      <a:pt x="796" y="1053"/>
                    </a:lnTo>
                    <a:lnTo>
                      <a:pt x="816" y="1070"/>
                    </a:lnTo>
                    <a:lnTo>
                      <a:pt x="833" y="1075"/>
                    </a:lnTo>
                    <a:lnTo>
                      <a:pt x="841" y="1082"/>
                    </a:lnTo>
                    <a:lnTo>
                      <a:pt x="855" y="1121"/>
                    </a:lnTo>
                    <a:lnTo>
                      <a:pt x="875" y="1220"/>
                    </a:lnTo>
                    <a:lnTo>
                      <a:pt x="888" y="1237"/>
                    </a:lnTo>
                    <a:lnTo>
                      <a:pt x="959" y="1285"/>
                    </a:lnTo>
                    <a:lnTo>
                      <a:pt x="984" y="1289"/>
                    </a:lnTo>
                    <a:lnTo>
                      <a:pt x="1007" y="1278"/>
                    </a:lnTo>
                    <a:lnTo>
                      <a:pt x="1125" y="1255"/>
                    </a:lnTo>
                    <a:lnTo>
                      <a:pt x="1209" y="1255"/>
                    </a:lnTo>
                    <a:lnTo>
                      <a:pt x="1368" y="1295"/>
                    </a:lnTo>
                    <a:lnTo>
                      <a:pt x="1418" y="1313"/>
                    </a:lnTo>
                    <a:lnTo>
                      <a:pt x="1431" y="1324"/>
                    </a:lnTo>
                    <a:lnTo>
                      <a:pt x="1469" y="1441"/>
                    </a:lnTo>
                    <a:lnTo>
                      <a:pt x="1502" y="1509"/>
                    </a:lnTo>
                    <a:lnTo>
                      <a:pt x="1552" y="1548"/>
                    </a:lnTo>
                    <a:lnTo>
                      <a:pt x="1571" y="1555"/>
                    </a:lnTo>
                    <a:lnTo>
                      <a:pt x="1613" y="1555"/>
                    </a:lnTo>
                    <a:lnTo>
                      <a:pt x="1668" y="1544"/>
                    </a:lnTo>
                    <a:lnTo>
                      <a:pt x="1764" y="1509"/>
                    </a:lnTo>
                    <a:lnTo>
                      <a:pt x="1794" y="1475"/>
                    </a:lnTo>
                    <a:lnTo>
                      <a:pt x="1832" y="1383"/>
                    </a:lnTo>
                    <a:lnTo>
                      <a:pt x="1840" y="1343"/>
                    </a:lnTo>
                    <a:lnTo>
                      <a:pt x="2034" y="1272"/>
                    </a:lnTo>
                    <a:lnTo>
                      <a:pt x="2055" y="1255"/>
                    </a:lnTo>
                    <a:lnTo>
                      <a:pt x="2064" y="1244"/>
                    </a:lnTo>
                    <a:lnTo>
                      <a:pt x="2072" y="1186"/>
                    </a:lnTo>
                    <a:lnTo>
                      <a:pt x="2115" y="1047"/>
                    </a:lnTo>
                    <a:lnTo>
                      <a:pt x="2132" y="1047"/>
                    </a:lnTo>
                    <a:lnTo>
                      <a:pt x="2152" y="1041"/>
                    </a:lnTo>
                    <a:lnTo>
                      <a:pt x="2174" y="1041"/>
                    </a:lnTo>
                    <a:lnTo>
                      <a:pt x="2194" y="1035"/>
                    </a:lnTo>
                    <a:lnTo>
                      <a:pt x="2211" y="1035"/>
                    </a:lnTo>
                    <a:lnTo>
                      <a:pt x="2228" y="1030"/>
                    </a:lnTo>
                    <a:lnTo>
                      <a:pt x="2241" y="1030"/>
                    </a:lnTo>
                    <a:lnTo>
                      <a:pt x="2253" y="1075"/>
                    </a:lnTo>
                    <a:lnTo>
                      <a:pt x="2295" y="1075"/>
                    </a:lnTo>
                    <a:lnTo>
                      <a:pt x="2295" y="1087"/>
                    </a:lnTo>
                    <a:lnTo>
                      <a:pt x="2312" y="1140"/>
                    </a:lnTo>
                    <a:lnTo>
                      <a:pt x="2325" y="1162"/>
                    </a:lnTo>
                    <a:lnTo>
                      <a:pt x="2363" y="1197"/>
                    </a:lnTo>
                    <a:lnTo>
                      <a:pt x="2388" y="1209"/>
                    </a:lnTo>
                    <a:lnTo>
                      <a:pt x="2410" y="1227"/>
                    </a:lnTo>
                    <a:lnTo>
                      <a:pt x="2430" y="1237"/>
                    </a:lnTo>
                    <a:lnTo>
                      <a:pt x="2464" y="1248"/>
                    </a:lnTo>
                    <a:lnTo>
                      <a:pt x="2472" y="1255"/>
                    </a:lnTo>
                    <a:lnTo>
                      <a:pt x="2442" y="1248"/>
                    </a:lnTo>
                    <a:lnTo>
                      <a:pt x="2505" y="1265"/>
                    </a:lnTo>
                    <a:lnTo>
                      <a:pt x="2510" y="1267"/>
                    </a:lnTo>
                    <a:lnTo>
                      <a:pt x="2526" y="1267"/>
                    </a:lnTo>
                    <a:lnTo>
                      <a:pt x="2582" y="1285"/>
                    </a:lnTo>
                    <a:lnTo>
                      <a:pt x="2588" y="1288"/>
                    </a:lnTo>
                    <a:lnTo>
                      <a:pt x="2598" y="1295"/>
                    </a:lnTo>
                    <a:lnTo>
                      <a:pt x="2653" y="1320"/>
                    </a:lnTo>
                    <a:lnTo>
                      <a:pt x="2615" y="1302"/>
                    </a:lnTo>
                    <a:lnTo>
                      <a:pt x="2582" y="1244"/>
                    </a:lnTo>
                    <a:lnTo>
                      <a:pt x="2565" y="1220"/>
                    </a:lnTo>
                    <a:lnTo>
                      <a:pt x="2562" y="1209"/>
                    </a:lnTo>
                    <a:lnTo>
                      <a:pt x="2573" y="1169"/>
                    </a:lnTo>
                    <a:lnTo>
                      <a:pt x="2582" y="1111"/>
                    </a:lnTo>
                    <a:lnTo>
                      <a:pt x="2585" y="1000"/>
                    </a:lnTo>
                    <a:lnTo>
                      <a:pt x="2603" y="972"/>
                    </a:lnTo>
                    <a:lnTo>
                      <a:pt x="2641" y="890"/>
                    </a:lnTo>
                    <a:lnTo>
                      <a:pt x="2687" y="752"/>
                    </a:lnTo>
                    <a:lnTo>
                      <a:pt x="2692" y="705"/>
                    </a:lnTo>
                    <a:lnTo>
                      <a:pt x="2687" y="666"/>
                    </a:lnTo>
                    <a:lnTo>
                      <a:pt x="2759" y="735"/>
                    </a:lnTo>
                    <a:lnTo>
                      <a:pt x="2771" y="775"/>
                    </a:lnTo>
                    <a:lnTo>
                      <a:pt x="2750" y="821"/>
                    </a:lnTo>
                    <a:lnTo>
                      <a:pt x="2669" y="908"/>
                    </a:lnTo>
                    <a:lnTo>
                      <a:pt x="2645" y="955"/>
                    </a:lnTo>
                    <a:lnTo>
                      <a:pt x="2636" y="996"/>
                    </a:lnTo>
                    <a:lnTo>
                      <a:pt x="2636" y="1082"/>
                    </a:lnTo>
                    <a:lnTo>
                      <a:pt x="2645" y="1128"/>
                    </a:lnTo>
                    <a:lnTo>
                      <a:pt x="2657" y="1157"/>
                    </a:lnTo>
                    <a:lnTo>
                      <a:pt x="2729" y="1244"/>
                    </a:lnTo>
                    <a:lnTo>
                      <a:pt x="2755" y="1255"/>
                    </a:lnTo>
                    <a:lnTo>
                      <a:pt x="2801" y="1285"/>
                    </a:lnTo>
                    <a:lnTo>
                      <a:pt x="2847" y="1343"/>
                    </a:lnTo>
                    <a:lnTo>
                      <a:pt x="2889" y="1383"/>
                    </a:lnTo>
                    <a:lnTo>
                      <a:pt x="2898" y="1405"/>
                    </a:lnTo>
                    <a:lnTo>
                      <a:pt x="3003" y="1405"/>
                    </a:lnTo>
                    <a:lnTo>
                      <a:pt x="3125" y="1267"/>
                    </a:lnTo>
                    <a:lnTo>
                      <a:pt x="3158" y="1237"/>
                    </a:lnTo>
                    <a:lnTo>
                      <a:pt x="3222" y="1197"/>
                    </a:lnTo>
                    <a:lnTo>
                      <a:pt x="3248" y="1197"/>
                    </a:lnTo>
                    <a:lnTo>
                      <a:pt x="3467" y="1248"/>
                    </a:lnTo>
                    <a:lnTo>
                      <a:pt x="3550" y="1244"/>
                    </a:lnTo>
                    <a:lnTo>
                      <a:pt x="3575" y="1231"/>
                    </a:lnTo>
                    <a:lnTo>
                      <a:pt x="3719" y="1116"/>
                    </a:lnTo>
                    <a:lnTo>
                      <a:pt x="3740" y="1104"/>
                    </a:lnTo>
                    <a:lnTo>
                      <a:pt x="3761" y="1099"/>
                    </a:lnTo>
                    <a:lnTo>
                      <a:pt x="3761" y="578"/>
                    </a:lnTo>
                    <a:lnTo>
                      <a:pt x="3740" y="590"/>
                    </a:lnTo>
                    <a:lnTo>
                      <a:pt x="3724" y="608"/>
                    </a:lnTo>
                    <a:lnTo>
                      <a:pt x="3710" y="636"/>
                    </a:lnTo>
                    <a:lnTo>
                      <a:pt x="3707" y="659"/>
                    </a:lnTo>
                    <a:lnTo>
                      <a:pt x="3685" y="666"/>
                    </a:lnTo>
                    <a:lnTo>
                      <a:pt x="3614" y="717"/>
                    </a:lnTo>
                    <a:lnTo>
                      <a:pt x="3575" y="769"/>
                    </a:lnTo>
                    <a:lnTo>
                      <a:pt x="3563" y="798"/>
                    </a:lnTo>
                    <a:lnTo>
                      <a:pt x="3555" y="827"/>
                    </a:lnTo>
                    <a:lnTo>
                      <a:pt x="3513" y="798"/>
                    </a:lnTo>
                    <a:lnTo>
                      <a:pt x="3513" y="793"/>
                    </a:lnTo>
                    <a:lnTo>
                      <a:pt x="3518" y="775"/>
                    </a:lnTo>
                    <a:lnTo>
                      <a:pt x="3525" y="724"/>
                    </a:lnTo>
                    <a:lnTo>
                      <a:pt x="3533" y="700"/>
                    </a:lnTo>
                    <a:lnTo>
                      <a:pt x="3533" y="666"/>
                    </a:lnTo>
                    <a:lnTo>
                      <a:pt x="3513" y="595"/>
                    </a:lnTo>
                    <a:lnTo>
                      <a:pt x="3563" y="532"/>
                    </a:lnTo>
                    <a:lnTo>
                      <a:pt x="3521" y="457"/>
                    </a:lnTo>
                    <a:lnTo>
                      <a:pt x="3538" y="465"/>
                    </a:lnTo>
                    <a:lnTo>
                      <a:pt x="3459" y="428"/>
                    </a:lnTo>
                    <a:lnTo>
                      <a:pt x="3442" y="428"/>
                    </a:lnTo>
                    <a:lnTo>
                      <a:pt x="3446" y="497"/>
                    </a:lnTo>
                    <a:lnTo>
                      <a:pt x="3420" y="532"/>
                    </a:lnTo>
                    <a:lnTo>
                      <a:pt x="3370" y="670"/>
                    </a:lnTo>
                    <a:lnTo>
                      <a:pt x="3378" y="677"/>
                    </a:lnTo>
                    <a:lnTo>
                      <a:pt x="3391" y="688"/>
                    </a:lnTo>
                    <a:lnTo>
                      <a:pt x="3403" y="705"/>
                    </a:lnTo>
                    <a:lnTo>
                      <a:pt x="3412" y="724"/>
                    </a:lnTo>
                    <a:lnTo>
                      <a:pt x="3383" y="844"/>
                    </a:lnTo>
                    <a:lnTo>
                      <a:pt x="3366" y="890"/>
                    </a:lnTo>
                    <a:lnTo>
                      <a:pt x="3239" y="955"/>
                    </a:lnTo>
                    <a:lnTo>
                      <a:pt x="3122" y="1047"/>
                    </a:lnTo>
                    <a:lnTo>
                      <a:pt x="3066" y="1099"/>
                    </a:lnTo>
                    <a:lnTo>
                      <a:pt x="3057" y="1099"/>
                    </a:lnTo>
                    <a:lnTo>
                      <a:pt x="3045" y="1104"/>
                    </a:lnTo>
                    <a:lnTo>
                      <a:pt x="3024" y="1111"/>
                    </a:lnTo>
                    <a:lnTo>
                      <a:pt x="3012" y="1111"/>
                    </a:lnTo>
                    <a:lnTo>
                      <a:pt x="3003" y="1116"/>
                    </a:lnTo>
                    <a:lnTo>
                      <a:pt x="2961" y="1145"/>
                    </a:lnTo>
                    <a:lnTo>
                      <a:pt x="2911" y="1191"/>
                    </a:lnTo>
                    <a:lnTo>
                      <a:pt x="2885" y="1209"/>
                    </a:lnTo>
                    <a:lnTo>
                      <a:pt x="2864" y="1231"/>
                    </a:lnTo>
                    <a:lnTo>
                      <a:pt x="2847" y="1244"/>
                    </a:lnTo>
                    <a:lnTo>
                      <a:pt x="2847" y="1231"/>
                    </a:lnTo>
                    <a:lnTo>
                      <a:pt x="2835" y="1174"/>
                    </a:lnTo>
                    <a:lnTo>
                      <a:pt x="2835" y="1145"/>
                    </a:lnTo>
                    <a:lnTo>
                      <a:pt x="2885" y="1128"/>
                    </a:lnTo>
                    <a:lnTo>
                      <a:pt x="2948" y="1116"/>
                    </a:lnTo>
                    <a:lnTo>
                      <a:pt x="2965" y="1104"/>
                    </a:lnTo>
                    <a:lnTo>
                      <a:pt x="3012" y="1024"/>
                    </a:lnTo>
                    <a:lnTo>
                      <a:pt x="3041" y="983"/>
                    </a:lnTo>
                    <a:lnTo>
                      <a:pt x="3037" y="902"/>
                    </a:lnTo>
                    <a:lnTo>
                      <a:pt x="3050" y="868"/>
                    </a:lnTo>
                    <a:lnTo>
                      <a:pt x="3104" y="786"/>
                    </a:lnTo>
                    <a:lnTo>
                      <a:pt x="3138" y="746"/>
                    </a:lnTo>
                    <a:lnTo>
                      <a:pt x="3062" y="509"/>
                    </a:lnTo>
                    <a:lnTo>
                      <a:pt x="3054" y="468"/>
                    </a:lnTo>
                    <a:lnTo>
                      <a:pt x="3045" y="446"/>
                    </a:lnTo>
                    <a:lnTo>
                      <a:pt x="3032" y="433"/>
                    </a:lnTo>
                    <a:lnTo>
                      <a:pt x="3012" y="422"/>
                    </a:lnTo>
                    <a:lnTo>
                      <a:pt x="2986" y="422"/>
                    </a:lnTo>
                    <a:lnTo>
                      <a:pt x="2965" y="433"/>
                    </a:lnTo>
                    <a:lnTo>
                      <a:pt x="2961" y="411"/>
                    </a:lnTo>
                    <a:lnTo>
                      <a:pt x="2931" y="336"/>
                    </a:lnTo>
                    <a:lnTo>
                      <a:pt x="2919" y="312"/>
                    </a:lnTo>
                    <a:lnTo>
                      <a:pt x="2843" y="231"/>
                    </a:lnTo>
                    <a:lnTo>
                      <a:pt x="2818" y="209"/>
                    </a:lnTo>
                    <a:lnTo>
                      <a:pt x="2818" y="202"/>
                    </a:lnTo>
                    <a:lnTo>
                      <a:pt x="2822" y="191"/>
                    </a:lnTo>
                    <a:lnTo>
                      <a:pt x="2830" y="179"/>
                    </a:lnTo>
                    <a:lnTo>
                      <a:pt x="2839" y="162"/>
                    </a:lnTo>
                    <a:lnTo>
                      <a:pt x="2860" y="179"/>
                    </a:lnTo>
                    <a:lnTo>
                      <a:pt x="2827" y="151"/>
                    </a:lnTo>
                    <a:lnTo>
                      <a:pt x="2810" y="128"/>
                    </a:lnTo>
                    <a:lnTo>
                      <a:pt x="2805" y="168"/>
                    </a:lnTo>
                    <a:lnTo>
                      <a:pt x="2797" y="168"/>
                    </a:lnTo>
                    <a:lnTo>
                      <a:pt x="2776" y="162"/>
                    </a:lnTo>
                    <a:lnTo>
                      <a:pt x="2750" y="162"/>
                    </a:lnTo>
                    <a:lnTo>
                      <a:pt x="2734" y="157"/>
                    </a:lnTo>
                    <a:lnTo>
                      <a:pt x="2726" y="122"/>
                    </a:lnTo>
                    <a:lnTo>
                      <a:pt x="2717" y="46"/>
                    </a:lnTo>
                    <a:lnTo>
                      <a:pt x="2720" y="23"/>
                    </a:lnTo>
                    <a:lnTo>
                      <a:pt x="2700" y="6"/>
                    </a:lnTo>
                    <a:lnTo>
                      <a:pt x="2684" y="0"/>
                    </a:lnTo>
                    <a:lnTo>
                      <a:pt x="2669" y="12"/>
                    </a:lnTo>
                    <a:lnTo>
                      <a:pt x="2611" y="50"/>
                    </a:lnTo>
                    <a:lnTo>
                      <a:pt x="2611" y="99"/>
                    </a:lnTo>
                    <a:lnTo>
                      <a:pt x="2607" y="116"/>
                    </a:lnTo>
                    <a:lnTo>
                      <a:pt x="2603" y="122"/>
                    </a:lnTo>
                    <a:lnTo>
                      <a:pt x="2577" y="133"/>
                    </a:lnTo>
                    <a:lnTo>
                      <a:pt x="2565" y="133"/>
                    </a:lnTo>
                    <a:lnTo>
                      <a:pt x="2562" y="144"/>
                    </a:lnTo>
                    <a:lnTo>
                      <a:pt x="2562" y="191"/>
                    </a:lnTo>
                    <a:lnTo>
                      <a:pt x="2556" y="214"/>
                    </a:lnTo>
                    <a:lnTo>
                      <a:pt x="2540" y="243"/>
                    </a:lnTo>
                    <a:lnTo>
                      <a:pt x="2531" y="284"/>
                    </a:lnTo>
                    <a:lnTo>
                      <a:pt x="2540" y="289"/>
                    </a:lnTo>
                    <a:lnTo>
                      <a:pt x="2562" y="295"/>
                    </a:lnTo>
                    <a:lnTo>
                      <a:pt x="2585" y="295"/>
                    </a:lnTo>
                    <a:lnTo>
                      <a:pt x="2607" y="301"/>
                    </a:lnTo>
                    <a:lnTo>
                      <a:pt x="2607" y="347"/>
                    </a:lnTo>
                    <a:lnTo>
                      <a:pt x="2549" y="521"/>
                    </a:lnTo>
                    <a:lnTo>
                      <a:pt x="2531" y="590"/>
                    </a:lnTo>
                    <a:lnTo>
                      <a:pt x="2518" y="590"/>
                    </a:lnTo>
                    <a:lnTo>
                      <a:pt x="2498" y="595"/>
                    </a:lnTo>
                    <a:lnTo>
                      <a:pt x="2472" y="608"/>
                    </a:lnTo>
                    <a:lnTo>
                      <a:pt x="2376" y="642"/>
                    </a:lnTo>
                    <a:lnTo>
                      <a:pt x="2363" y="648"/>
                    </a:lnTo>
                    <a:lnTo>
                      <a:pt x="2346" y="677"/>
                    </a:lnTo>
                    <a:lnTo>
                      <a:pt x="2325" y="735"/>
                    </a:lnTo>
                    <a:lnTo>
                      <a:pt x="2300" y="844"/>
                    </a:lnTo>
                    <a:lnTo>
                      <a:pt x="2283" y="832"/>
                    </a:lnTo>
                    <a:lnTo>
                      <a:pt x="2261" y="810"/>
                    </a:lnTo>
                    <a:lnTo>
                      <a:pt x="2207" y="688"/>
                    </a:lnTo>
                    <a:lnTo>
                      <a:pt x="2165" y="550"/>
                    </a:lnTo>
                    <a:lnTo>
                      <a:pt x="2157" y="543"/>
                    </a:lnTo>
                    <a:lnTo>
                      <a:pt x="2139" y="538"/>
                    </a:lnTo>
                    <a:lnTo>
                      <a:pt x="1958" y="446"/>
                    </a:lnTo>
                    <a:lnTo>
                      <a:pt x="1941" y="439"/>
                    </a:lnTo>
                    <a:lnTo>
                      <a:pt x="1920" y="439"/>
                    </a:lnTo>
                    <a:lnTo>
                      <a:pt x="1899" y="428"/>
                    </a:lnTo>
                    <a:lnTo>
                      <a:pt x="1878" y="422"/>
                    </a:lnTo>
                    <a:lnTo>
                      <a:pt x="1857" y="411"/>
                    </a:lnTo>
                    <a:lnTo>
                      <a:pt x="1840" y="405"/>
                    </a:lnTo>
                    <a:lnTo>
                      <a:pt x="1832" y="394"/>
                    </a:lnTo>
                    <a:lnTo>
                      <a:pt x="1828" y="381"/>
                    </a:lnTo>
                    <a:lnTo>
                      <a:pt x="1828" y="347"/>
                    </a:lnTo>
                    <a:lnTo>
                      <a:pt x="1823" y="323"/>
                    </a:lnTo>
                    <a:lnTo>
                      <a:pt x="1815" y="301"/>
                    </a:lnTo>
                    <a:lnTo>
                      <a:pt x="1798" y="284"/>
                    </a:lnTo>
                    <a:close/>
                    <a:moveTo>
                      <a:pt x="1781" y="485"/>
                    </a:moveTo>
                    <a:lnTo>
                      <a:pt x="1794" y="485"/>
                    </a:lnTo>
                    <a:lnTo>
                      <a:pt x="1798" y="497"/>
                    </a:lnTo>
                    <a:lnTo>
                      <a:pt x="1764" y="648"/>
                    </a:lnTo>
                    <a:lnTo>
                      <a:pt x="1764" y="670"/>
                    </a:lnTo>
                    <a:lnTo>
                      <a:pt x="1806" y="670"/>
                    </a:lnTo>
                    <a:lnTo>
                      <a:pt x="1836" y="666"/>
                    </a:lnTo>
                    <a:lnTo>
                      <a:pt x="1899" y="631"/>
                    </a:lnTo>
                    <a:lnTo>
                      <a:pt x="1916" y="625"/>
                    </a:lnTo>
                    <a:lnTo>
                      <a:pt x="1920" y="625"/>
                    </a:lnTo>
                    <a:lnTo>
                      <a:pt x="1924" y="631"/>
                    </a:lnTo>
                    <a:lnTo>
                      <a:pt x="1954" y="683"/>
                    </a:lnTo>
                    <a:lnTo>
                      <a:pt x="1971" y="735"/>
                    </a:lnTo>
                    <a:lnTo>
                      <a:pt x="1988" y="752"/>
                    </a:lnTo>
                    <a:lnTo>
                      <a:pt x="2000" y="775"/>
                    </a:lnTo>
                    <a:lnTo>
                      <a:pt x="2005" y="793"/>
                    </a:lnTo>
                    <a:lnTo>
                      <a:pt x="1983" y="832"/>
                    </a:lnTo>
                    <a:lnTo>
                      <a:pt x="1967" y="850"/>
                    </a:lnTo>
                    <a:lnTo>
                      <a:pt x="1949" y="856"/>
                    </a:lnTo>
                    <a:lnTo>
                      <a:pt x="1933" y="868"/>
                    </a:lnTo>
                    <a:lnTo>
                      <a:pt x="1887" y="938"/>
                    </a:lnTo>
                    <a:lnTo>
                      <a:pt x="1870" y="925"/>
                    </a:lnTo>
                    <a:lnTo>
                      <a:pt x="1815" y="897"/>
                    </a:lnTo>
                    <a:lnTo>
                      <a:pt x="1688" y="850"/>
                    </a:lnTo>
                    <a:lnTo>
                      <a:pt x="1655" y="850"/>
                    </a:lnTo>
                    <a:lnTo>
                      <a:pt x="1630" y="856"/>
                    </a:lnTo>
                    <a:lnTo>
                      <a:pt x="1604" y="856"/>
                    </a:lnTo>
                    <a:lnTo>
                      <a:pt x="1583" y="868"/>
                    </a:lnTo>
                    <a:lnTo>
                      <a:pt x="1559" y="873"/>
                    </a:lnTo>
                    <a:lnTo>
                      <a:pt x="1541" y="885"/>
                    </a:lnTo>
                    <a:lnTo>
                      <a:pt x="1528" y="897"/>
                    </a:lnTo>
                    <a:lnTo>
                      <a:pt x="1499" y="920"/>
                    </a:lnTo>
                    <a:lnTo>
                      <a:pt x="1482" y="925"/>
                    </a:lnTo>
                    <a:lnTo>
                      <a:pt x="1460" y="938"/>
                    </a:lnTo>
                    <a:lnTo>
                      <a:pt x="1440" y="942"/>
                    </a:lnTo>
                    <a:lnTo>
                      <a:pt x="1410" y="942"/>
                    </a:lnTo>
                    <a:lnTo>
                      <a:pt x="1401" y="938"/>
                    </a:lnTo>
                    <a:lnTo>
                      <a:pt x="1415" y="920"/>
                    </a:lnTo>
                    <a:lnTo>
                      <a:pt x="1431" y="890"/>
                    </a:lnTo>
                    <a:lnTo>
                      <a:pt x="1452" y="868"/>
                    </a:lnTo>
                    <a:lnTo>
                      <a:pt x="1545" y="810"/>
                    </a:lnTo>
                    <a:lnTo>
                      <a:pt x="1571" y="786"/>
                    </a:lnTo>
                    <a:lnTo>
                      <a:pt x="1617" y="752"/>
                    </a:lnTo>
                    <a:lnTo>
                      <a:pt x="1643" y="724"/>
                    </a:lnTo>
                    <a:lnTo>
                      <a:pt x="1660" y="677"/>
                    </a:lnTo>
                    <a:lnTo>
                      <a:pt x="1752" y="497"/>
                    </a:lnTo>
                    <a:lnTo>
                      <a:pt x="1781" y="485"/>
                    </a:lnTo>
                    <a:close/>
                    <a:moveTo>
                      <a:pt x="2780" y="416"/>
                    </a:moveTo>
                    <a:lnTo>
                      <a:pt x="2797" y="394"/>
                    </a:lnTo>
                    <a:lnTo>
                      <a:pt x="2847" y="515"/>
                    </a:lnTo>
                    <a:lnTo>
                      <a:pt x="2856" y="543"/>
                    </a:lnTo>
                    <a:lnTo>
                      <a:pt x="2872" y="532"/>
                    </a:lnTo>
                    <a:lnTo>
                      <a:pt x="2911" y="521"/>
                    </a:lnTo>
                    <a:lnTo>
                      <a:pt x="2919" y="521"/>
                    </a:lnTo>
                    <a:lnTo>
                      <a:pt x="2940" y="648"/>
                    </a:lnTo>
                    <a:lnTo>
                      <a:pt x="2973" y="775"/>
                    </a:lnTo>
                    <a:lnTo>
                      <a:pt x="2936" y="735"/>
                    </a:lnTo>
                    <a:lnTo>
                      <a:pt x="2911" y="717"/>
                    </a:lnTo>
                    <a:lnTo>
                      <a:pt x="2852" y="705"/>
                    </a:lnTo>
                    <a:lnTo>
                      <a:pt x="2827" y="688"/>
                    </a:lnTo>
                    <a:lnTo>
                      <a:pt x="2813" y="659"/>
                    </a:lnTo>
                    <a:lnTo>
                      <a:pt x="2813" y="612"/>
                    </a:lnTo>
                    <a:lnTo>
                      <a:pt x="2797" y="590"/>
                    </a:lnTo>
                    <a:lnTo>
                      <a:pt x="2784" y="561"/>
                    </a:lnTo>
                    <a:lnTo>
                      <a:pt x="2771" y="543"/>
                    </a:lnTo>
                    <a:lnTo>
                      <a:pt x="2768" y="526"/>
                    </a:lnTo>
                    <a:lnTo>
                      <a:pt x="2768" y="497"/>
                    </a:lnTo>
                    <a:lnTo>
                      <a:pt x="2780" y="416"/>
                    </a:lnTo>
                    <a:close/>
                    <a:moveTo>
                      <a:pt x="2565" y="625"/>
                    </a:moveTo>
                    <a:lnTo>
                      <a:pt x="2591" y="573"/>
                    </a:lnTo>
                    <a:lnTo>
                      <a:pt x="2607" y="670"/>
                    </a:lnTo>
                    <a:lnTo>
                      <a:pt x="2603" y="688"/>
                    </a:lnTo>
                    <a:lnTo>
                      <a:pt x="2549" y="763"/>
                    </a:lnTo>
                    <a:lnTo>
                      <a:pt x="2531" y="752"/>
                    </a:lnTo>
                    <a:lnTo>
                      <a:pt x="2484" y="705"/>
                    </a:lnTo>
                    <a:lnTo>
                      <a:pt x="2476" y="694"/>
                    </a:lnTo>
                    <a:lnTo>
                      <a:pt x="2501" y="670"/>
                    </a:lnTo>
                    <a:lnTo>
                      <a:pt x="2531" y="653"/>
                    </a:lnTo>
                    <a:lnTo>
                      <a:pt x="2565" y="625"/>
                    </a:lnTo>
                    <a:close/>
                    <a:moveTo>
                      <a:pt x="2055" y="717"/>
                    </a:moveTo>
                    <a:lnTo>
                      <a:pt x="2072" y="735"/>
                    </a:lnTo>
                    <a:lnTo>
                      <a:pt x="2126" y="763"/>
                    </a:lnTo>
                    <a:lnTo>
                      <a:pt x="2144" y="769"/>
                    </a:lnTo>
                    <a:lnTo>
                      <a:pt x="2161" y="798"/>
                    </a:lnTo>
                    <a:lnTo>
                      <a:pt x="2161" y="827"/>
                    </a:lnTo>
                    <a:lnTo>
                      <a:pt x="2148" y="839"/>
                    </a:lnTo>
                    <a:lnTo>
                      <a:pt x="2093" y="879"/>
                    </a:lnTo>
                    <a:lnTo>
                      <a:pt x="2064" y="890"/>
                    </a:lnTo>
                    <a:lnTo>
                      <a:pt x="2060" y="850"/>
                    </a:lnTo>
                    <a:lnTo>
                      <a:pt x="2060" y="758"/>
                    </a:lnTo>
                    <a:lnTo>
                      <a:pt x="2055" y="717"/>
                    </a:lnTo>
                    <a:close/>
                    <a:moveTo>
                      <a:pt x="163" y="612"/>
                    </a:moveTo>
                    <a:lnTo>
                      <a:pt x="146" y="543"/>
                    </a:lnTo>
                    <a:lnTo>
                      <a:pt x="209" y="561"/>
                    </a:lnTo>
                    <a:lnTo>
                      <a:pt x="236" y="573"/>
                    </a:lnTo>
                    <a:lnTo>
                      <a:pt x="248" y="590"/>
                    </a:lnTo>
                    <a:lnTo>
                      <a:pt x="251" y="612"/>
                    </a:lnTo>
                    <a:lnTo>
                      <a:pt x="251" y="694"/>
                    </a:lnTo>
                    <a:lnTo>
                      <a:pt x="285" y="728"/>
                    </a:lnTo>
                    <a:lnTo>
                      <a:pt x="214" y="769"/>
                    </a:lnTo>
                    <a:lnTo>
                      <a:pt x="206" y="775"/>
                    </a:lnTo>
                    <a:lnTo>
                      <a:pt x="206" y="746"/>
                    </a:lnTo>
                    <a:lnTo>
                      <a:pt x="202" y="717"/>
                    </a:lnTo>
                    <a:lnTo>
                      <a:pt x="177" y="642"/>
                    </a:lnTo>
                    <a:lnTo>
                      <a:pt x="163" y="612"/>
                    </a:lnTo>
                    <a:close/>
                  </a:path>
                </a:pathLst>
              </a:custGeom>
              <a:solidFill>
                <a:srgbClr val="D8F4FF"/>
              </a:solidFill>
              <a:ln w="9525">
                <a:noFill/>
                <a:round/>
                <a:headEnd/>
                <a:tailEnd/>
              </a:ln>
            </p:spPr>
            <p:txBody>
              <a:bodyPr/>
              <a:lstStyle/>
              <a:p>
                <a:endParaRPr lang="en-GB"/>
              </a:p>
            </p:txBody>
          </p:sp>
          <p:sp>
            <p:nvSpPr>
              <p:cNvPr id="20089" name="Freeform 633"/>
              <p:cNvSpPr>
                <a:spLocks/>
              </p:cNvSpPr>
              <p:nvPr/>
            </p:nvSpPr>
            <p:spPr bwMode="auto">
              <a:xfrm>
                <a:off x="2943" y="2007"/>
                <a:ext cx="121" cy="92"/>
              </a:xfrm>
              <a:custGeom>
                <a:avLst/>
                <a:gdLst/>
                <a:ahLst/>
                <a:cxnLst>
                  <a:cxn ang="0">
                    <a:pos x="393" y="0"/>
                  </a:cxn>
                  <a:cxn ang="0">
                    <a:pos x="380" y="0"/>
                  </a:cxn>
                  <a:cxn ang="0">
                    <a:pos x="351" y="12"/>
                  </a:cxn>
                  <a:cxn ang="0">
                    <a:pos x="259" y="192"/>
                  </a:cxn>
                  <a:cxn ang="0">
                    <a:pos x="242" y="239"/>
                  </a:cxn>
                  <a:cxn ang="0">
                    <a:pos x="216" y="267"/>
                  </a:cxn>
                  <a:cxn ang="0">
                    <a:pos x="170" y="301"/>
                  </a:cxn>
                  <a:cxn ang="0">
                    <a:pos x="144" y="325"/>
                  </a:cxn>
                  <a:cxn ang="0">
                    <a:pos x="51" y="383"/>
                  </a:cxn>
                  <a:cxn ang="0">
                    <a:pos x="30" y="405"/>
                  </a:cxn>
                  <a:cxn ang="0">
                    <a:pos x="14" y="435"/>
                  </a:cxn>
                  <a:cxn ang="0">
                    <a:pos x="0" y="453"/>
                  </a:cxn>
                  <a:cxn ang="0">
                    <a:pos x="9" y="457"/>
                  </a:cxn>
                  <a:cxn ang="0">
                    <a:pos x="39" y="457"/>
                  </a:cxn>
                  <a:cxn ang="0">
                    <a:pos x="59" y="453"/>
                  </a:cxn>
                  <a:cxn ang="0">
                    <a:pos x="81" y="440"/>
                  </a:cxn>
                  <a:cxn ang="0">
                    <a:pos x="98" y="435"/>
                  </a:cxn>
                  <a:cxn ang="0">
                    <a:pos x="127" y="412"/>
                  </a:cxn>
                  <a:cxn ang="0">
                    <a:pos x="140" y="400"/>
                  </a:cxn>
                  <a:cxn ang="0">
                    <a:pos x="158" y="388"/>
                  </a:cxn>
                  <a:cxn ang="0">
                    <a:pos x="182" y="383"/>
                  </a:cxn>
                  <a:cxn ang="0">
                    <a:pos x="203" y="371"/>
                  </a:cxn>
                  <a:cxn ang="0">
                    <a:pos x="229" y="371"/>
                  </a:cxn>
                  <a:cxn ang="0">
                    <a:pos x="254" y="365"/>
                  </a:cxn>
                  <a:cxn ang="0">
                    <a:pos x="287" y="365"/>
                  </a:cxn>
                  <a:cxn ang="0">
                    <a:pos x="414" y="412"/>
                  </a:cxn>
                  <a:cxn ang="0">
                    <a:pos x="469" y="440"/>
                  </a:cxn>
                  <a:cxn ang="0">
                    <a:pos x="486" y="453"/>
                  </a:cxn>
                  <a:cxn ang="0">
                    <a:pos x="532" y="383"/>
                  </a:cxn>
                  <a:cxn ang="0">
                    <a:pos x="548" y="371"/>
                  </a:cxn>
                  <a:cxn ang="0">
                    <a:pos x="566" y="365"/>
                  </a:cxn>
                  <a:cxn ang="0">
                    <a:pos x="582" y="347"/>
                  </a:cxn>
                  <a:cxn ang="0">
                    <a:pos x="604" y="308"/>
                  </a:cxn>
                  <a:cxn ang="0">
                    <a:pos x="599" y="290"/>
                  </a:cxn>
                  <a:cxn ang="0">
                    <a:pos x="587" y="267"/>
                  </a:cxn>
                  <a:cxn ang="0">
                    <a:pos x="570" y="250"/>
                  </a:cxn>
                  <a:cxn ang="0">
                    <a:pos x="553" y="198"/>
                  </a:cxn>
                  <a:cxn ang="0">
                    <a:pos x="523" y="146"/>
                  </a:cxn>
                  <a:cxn ang="0">
                    <a:pos x="519" y="140"/>
                  </a:cxn>
                  <a:cxn ang="0">
                    <a:pos x="515" y="140"/>
                  </a:cxn>
                  <a:cxn ang="0">
                    <a:pos x="498" y="146"/>
                  </a:cxn>
                  <a:cxn ang="0">
                    <a:pos x="435" y="181"/>
                  </a:cxn>
                  <a:cxn ang="0">
                    <a:pos x="405" y="185"/>
                  </a:cxn>
                  <a:cxn ang="0">
                    <a:pos x="363" y="185"/>
                  </a:cxn>
                  <a:cxn ang="0">
                    <a:pos x="363" y="163"/>
                  </a:cxn>
                  <a:cxn ang="0">
                    <a:pos x="397" y="12"/>
                  </a:cxn>
                  <a:cxn ang="0">
                    <a:pos x="393" y="0"/>
                  </a:cxn>
                </a:cxnLst>
                <a:rect l="0" t="0" r="r" b="b"/>
                <a:pathLst>
                  <a:path w="604" h="457">
                    <a:moveTo>
                      <a:pt x="393" y="0"/>
                    </a:moveTo>
                    <a:lnTo>
                      <a:pt x="380" y="0"/>
                    </a:lnTo>
                    <a:lnTo>
                      <a:pt x="351" y="12"/>
                    </a:lnTo>
                    <a:lnTo>
                      <a:pt x="259" y="192"/>
                    </a:lnTo>
                    <a:lnTo>
                      <a:pt x="242" y="239"/>
                    </a:lnTo>
                    <a:lnTo>
                      <a:pt x="216" y="267"/>
                    </a:lnTo>
                    <a:lnTo>
                      <a:pt x="170" y="301"/>
                    </a:lnTo>
                    <a:lnTo>
                      <a:pt x="144" y="325"/>
                    </a:lnTo>
                    <a:lnTo>
                      <a:pt x="51" y="383"/>
                    </a:lnTo>
                    <a:lnTo>
                      <a:pt x="30" y="405"/>
                    </a:lnTo>
                    <a:lnTo>
                      <a:pt x="14" y="435"/>
                    </a:lnTo>
                    <a:lnTo>
                      <a:pt x="0" y="453"/>
                    </a:lnTo>
                    <a:lnTo>
                      <a:pt x="9" y="457"/>
                    </a:lnTo>
                    <a:lnTo>
                      <a:pt x="39" y="457"/>
                    </a:lnTo>
                    <a:lnTo>
                      <a:pt x="59" y="453"/>
                    </a:lnTo>
                    <a:lnTo>
                      <a:pt x="81" y="440"/>
                    </a:lnTo>
                    <a:lnTo>
                      <a:pt x="98" y="435"/>
                    </a:lnTo>
                    <a:lnTo>
                      <a:pt x="127" y="412"/>
                    </a:lnTo>
                    <a:lnTo>
                      <a:pt x="140" y="400"/>
                    </a:lnTo>
                    <a:lnTo>
                      <a:pt x="158" y="388"/>
                    </a:lnTo>
                    <a:lnTo>
                      <a:pt x="182" y="383"/>
                    </a:lnTo>
                    <a:lnTo>
                      <a:pt x="203" y="371"/>
                    </a:lnTo>
                    <a:lnTo>
                      <a:pt x="229" y="371"/>
                    </a:lnTo>
                    <a:lnTo>
                      <a:pt x="254" y="365"/>
                    </a:lnTo>
                    <a:lnTo>
                      <a:pt x="287" y="365"/>
                    </a:lnTo>
                    <a:lnTo>
                      <a:pt x="414" y="412"/>
                    </a:lnTo>
                    <a:lnTo>
                      <a:pt x="469" y="440"/>
                    </a:lnTo>
                    <a:lnTo>
                      <a:pt x="486" y="453"/>
                    </a:lnTo>
                    <a:lnTo>
                      <a:pt x="532" y="383"/>
                    </a:lnTo>
                    <a:lnTo>
                      <a:pt x="548" y="371"/>
                    </a:lnTo>
                    <a:lnTo>
                      <a:pt x="566" y="365"/>
                    </a:lnTo>
                    <a:lnTo>
                      <a:pt x="582" y="347"/>
                    </a:lnTo>
                    <a:lnTo>
                      <a:pt x="604" y="308"/>
                    </a:lnTo>
                    <a:lnTo>
                      <a:pt x="599" y="290"/>
                    </a:lnTo>
                    <a:lnTo>
                      <a:pt x="587" y="267"/>
                    </a:lnTo>
                    <a:lnTo>
                      <a:pt x="570" y="250"/>
                    </a:lnTo>
                    <a:lnTo>
                      <a:pt x="553" y="198"/>
                    </a:lnTo>
                    <a:lnTo>
                      <a:pt x="523" y="146"/>
                    </a:lnTo>
                    <a:lnTo>
                      <a:pt x="519" y="140"/>
                    </a:lnTo>
                    <a:lnTo>
                      <a:pt x="515" y="140"/>
                    </a:lnTo>
                    <a:lnTo>
                      <a:pt x="498" y="146"/>
                    </a:lnTo>
                    <a:lnTo>
                      <a:pt x="435" y="181"/>
                    </a:lnTo>
                    <a:lnTo>
                      <a:pt x="405" y="185"/>
                    </a:lnTo>
                    <a:lnTo>
                      <a:pt x="363" y="185"/>
                    </a:lnTo>
                    <a:lnTo>
                      <a:pt x="363" y="163"/>
                    </a:lnTo>
                    <a:lnTo>
                      <a:pt x="397" y="12"/>
                    </a:lnTo>
                    <a:lnTo>
                      <a:pt x="393" y="0"/>
                    </a:lnTo>
                    <a:close/>
                  </a:path>
                </a:pathLst>
              </a:custGeom>
              <a:solidFill>
                <a:srgbClr val="77CCEA"/>
              </a:solidFill>
              <a:ln w="9525">
                <a:noFill/>
                <a:round/>
                <a:headEnd/>
                <a:tailEnd/>
              </a:ln>
            </p:spPr>
            <p:txBody>
              <a:bodyPr/>
              <a:lstStyle/>
              <a:p>
                <a:endParaRPr lang="en-GB"/>
              </a:p>
            </p:txBody>
          </p:sp>
          <p:sp>
            <p:nvSpPr>
              <p:cNvPr id="20090" name="Freeform 634"/>
              <p:cNvSpPr>
                <a:spLocks/>
              </p:cNvSpPr>
              <p:nvPr/>
            </p:nvSpPr>
            <p:spPr bwMode="auto">
              <a:xfrm>
                <a:off x="3216" y="1989"/>
                <a:ext cx="41" cy="76"/>
              </a:xfrm>
              <a:custGeom>
                <a:avLst/>
                <a:gdLst/>
                <a:ahLst/>
                <a:cxnLst>
                  <a:cxn ang="0">
                    <a:pos x="29" y="0"/>
                  </a:cxn>
                  <a:cxn ang="0">
                    <a:pos x="12" y="22"/>
                  </a:cxn>
                  <a:cxn ang="0">
                    <a:pos x="0" y="103"/>
                  </a:cxn>
                  <a:cxn ang="0">
                    <a:pos x="0" y="132"/>
                  </a:cxn>
                  <a:cxn ang="0">
                    <a:pos x="3" y="149"/>
                  </a:cxn>
                  <a:cxn ang="0">
                    <a:pos x="16" y="167"/>
                  </a:cxn>
                  <a:cxn ang="0">
                    <a:pos x="29" y="196"/>
                  </a:cxn>
                  <a:cxn ang="0">
                    <a:pos x="45" y="218"/>
                  </a:cxn>
                  <a:cxn ang="0">
                    <a:pos x="45" y="265"/>
                  </a:cxn>
                  <a:cxn ang="0">
                    <a:pos x="59" y="294"/>
                  </a:cxn>
                  <a:cxn ang="0">
                    <a:pos x="84" y="311"/>
                  </a:cxn>
                  <a:cxn ang="0">
                    <a:pos x="143" y="323"/>
                  </a:cxn>
                  <a:cxn ang="0">
                    <a:pos x="168" y="341"/>
                  </a:cxn>
                  <a:cxn ang="0">
                    <a:pos x="205" y="381"/>
                  </a:cxn>
                  <a:cxn ang="0">
                    <a:pos x="172" y="254"/>
                  </a:cxn>
                  <a:cxn ang="0">
                    <a:pos x="151" y="127"/>
                  </a:cxn>
                  <a:cxn ang="0">
                    <a:pos x="143" y="127"/>
                  </a:cxn>
                  <a:cxn ang="0">
                    <a:pos x="104" y="138"/>
                  </a:cxn>
                  <a:cxn ang="0">
                    <a:pos x="88" y="149"/>
                  </a:cxn>
                  <a:cxn ang="0">
                    <a:pos x="79" y="121"/>
                  </a:cxn>
                  <a:cxn ang="0">
                    <a:pos x="29" y="0"/>
                  </a:cxn>
                </a:cxnLst>
                <a:rect l="0" t="0" r="r" b="b"/>
                <a:pathLst>
                  <a:path w="205" h="381">
                    <a:moveTo>
                      <a:pt x="29" y="0"/>
                    </a:moveTo>
                    <a:lnTo>
                      <a:pt x="12" y="22"/>
                    </a:lnTo>
                    <a:lnTo>
                      <a:pt x="0" y="103"/>
                    </a:lnTo>
                    <a:lnTo>
                      <a:pt x="0" y="132"/>
                    </a:lnTo>
                    <a:lnTo>
                      <a:pt x="3" y="149"/>
                    </a:lnTo>
                    <a:lnTo>
                      <a:pt x="16" y="167"/>
                    </a:lnTo>
                    <a:lnTo>
                      <a:pt x="29" y="196"/>
                    </a:lnTo>
                    <a:lnTo>
                      <a:pt x="45" y="218"/>
                    </a:lnTo>
                    <a:lnTo>
                      <a:pt x="45" y="265"/>
                    </a:lnTo>
                    <a:lnTo>
                      <a:pt x="59" y="294"/>
                    </a:lnTo>
                    <a:lnTo>
                      <a:pt x="84" y="311"/>
                    </a:lnTo>
                    <a:lnTo>
                      <a:pt x="143" y="323"/>
                    </a:lnTo>
                    <a:lnTo>
                      <a:pt x="168" y="341"/>
                    </a:lnTo>
                    <a:lnTo>
                      <a:pt x="205" y="381"/>
                    </a:lnTo>
                    <a:lnTo>
                      <a:pt x="172" y="254"/>
                    </a:lnTo>
                    <a:lnTo>
                      <a:pt x="151" y="127"/>
                    </a:lnTo>
                    <a:lnTo>
                      <a:pt x="143" y="127"/>
                    </a:lnTo>
                    <a:lnTo>
                      <a:pt x="104" y="138"/>
                    </a:lnTo>
                    <a:lnTo>
                      <a:pt x="88" y="149"/>
                    </a:lnTo>
                    <a:lnTo>
                      <a:pt x="79" y="121"/>
                    </a:lnTo>
                    <a:lnTo>
                      <a:pt x="29" y="0"/>
                    </a:lnTo>
                    <a:close/>
                  </a:path>
                </a:pathLst>
              </a:custGeom>
              <a:solidFill>
                <a:srgbClr val="77CCEA"/>
              </a:solidFill>
              <a:ln w="9525">
                <a:noFill/>
                <a:round/>
                <a:headEnd/>
                <a:tailEnd/>
              </a:ln>
            </p:spPr>
            <p:txBody>
              <a:bodyPr/>
              <a:lstStyle/>
              <a:p>
                <a:endParaRPr lang="en-GB"/>
              </a:p>
            </p:txBody>
          </p:sp>
          <p:sp>
            <p:nvSpPr>
              <p:cNvPr id="20091" name="Freeform 635"/>
              <p:cNvSpPr>
                <a:spLocks/>
              </p:cNvSpPr>
              <p:nvPr/>
            </p:nvSpPr>
            <p:spPr bwMode="auto">
              <a:xfrm>
                <a:off x="3158" y="2025"/>
                <a:ext cx="26" cy="38"/>
              </a:xfrm>
              <a:custGeom>
                <a:avLst/>
                <a:gdLst/>
                <a:ahLst/>
                <a:cxnLst>
                  <a:cxn ang="0">
                    <a:pos x="115" y="0"/>
                  </a:cxn>
                  <a:cxn ang="0">
                    <a:pos x="89" y="52"/>
                  </a:cxn>
                  <a:cxn ang="0">
                    <a:pos x="55" y="80"/>
                  </a:cxn>
                  <a:cxn ang="0">
                    <a:pos x="25" y="97"/>
                  </a:cxn>
                  <a:cxn ang="0">
                    <a:pos x="0" y="121"/>
                  </a:cxn>
                  <a:cxn ang="0">
                    <a:pos x="8" y="132"/>
                  </a:cxn>
                  <a:cxn ang="0">
                    <a:pos x="55" y="179"/>
                  </a:cxn>
                  <a:cxn ang="0">
                    <a:pos x="73" y="190"/>
                  </a:cxn>
                  <a:cxn ang="0">
                    <a:pos x="127" y="115"/>
                  </a:cxn>
                  <a:cxn ang="0">
                    <a:pos x="131" y="97"/>
                  </a:cxn>
                  <a:cxn ang="0">
                    <a:pos x="115" y="0"/>
                  </a:cxn>
                </a:cxnLst>
                <a:rect l="0" t="0" r="r" b="b"/>
                <a:pathLst>
                  <a:path w="131" h="190">
                    <a:moveTo>
                      <a:pt x="115" y="0"/>
                    </a:moveTo>
                    <a:lnTo>
                      <a:pt x="89" y="52"/>
                    </a:lnTo>
                    <a:lnTo>
                      <a:pt x="55" y="80"/>
                    </a:lnTo>
                    <a:lnTo>
                      <a:pt x="25" y="97"/>
                    </a:lnTo>
                    <a:lnTo>
                      <a:pt x="0" y="121"/>
                    </a:lnTo>
                    <a:lnTo>
                      <a:pt x="8" y="132"/>
                    </a:lnTo>
                    <a:lnTo>
                      <a:pt x="55" y="179"/>
                    </a:lnTo>
                    <a:lnTo>
                      <a:pt x="73" y="190"/>
                    </a:lnTo>
                    <a:lnTo>
                      <a:pt x="127" y="115"/>
                    </a:lnTo>
                    <a:lnTo>
                      <a:pt x="131" y="97"/>
                    </a:lnTo>
                    <a:lnTo>
                      <a:pt x="115" y="0"/>
                    </a:lnTo>
                    <a:close/>
                  </a:path>
                </a:pathLst>
              </a:custGeom>
              <a:solidFill>
                <a:srgbClr val="77CCEA"/>
              </a:solidFill>
              <a:ln w="9525">
                <a:noFill/>
                <a:round/>
                <a:headEnd/>
                <a:tailEnd/>
              </a:ln>
            </p:spPr>
            <p:txBody>
              <a:bodyPr/>
              <a:lstStyle/>
              <a:p>
                <a:endParaRPr lang="en-GB"/>
              </a:p>
            </p:txBody>
          </p:sp>
          <p:sp>
            <p:nvSpPr>
              <p:cNvPr id="20092" name="Freeform 636"/>
              <p:cNvSpPr>
                <a:spLocks/>
              </p:cNvSpPr>
              <p:nvPr/>
            </p:nvSpPr>
            <p:spPr bwMode="auto">
              <a:xfrm>
                <a:off x="3074" y="2054"/>
                <a:ext cx="21" cy="34"/>
              </a:xfrm>
              <a:custGeom>
                <a:avLst/>
                <a:gdLst/>
                <a:ahLst/>
                <a:cxnLst>
                  <a:cxn ang="0">
                    <a:pos x="17" y="18"/>
                  </a:cxn>
                  <a:cxn ang="0">
                    <a:pos x="0" y="0"/>
                  </a:cxn>
                  <a:cxn ang="0">
                    <a:pos x="5" y="41"/>
                  </a:cxn>
                  <a:cxn ang="0">
                    <a:pos x="5" y="133"/>
                  </a:cxn>
                  <a:cxn ang="0">
                    <a:pos x="9" y="173"/>
                  </a:cxn>
                  <a:cxn ang="0">
                    <a:pos x="38" y="162"/>
                  </a:cxn>
                  <a:cxn ang="0">
                    <a:pos x="93" y="122"/>
                  </a:cxn>
                  <a:cxn ang="0">
                    <a:pos x="106" y="110"/>
                  </a:cxn>
                  <a:cxn ang="0">
                    <a:pos x="106" y="81"/>
                  </a:cxn>
                  <a:cxn ang="0">
                    <a:pos x="89" y="52"/>
                  </a:cxn>
                  <a:cxn ang="0">
                    <a:pos x="71" y="46"/>
                  </a:cxn>
                  <a:cxn ang="0">
                    <a:pos x="17" y="18"/>
                  </a:cxn>
                </a:cxnLst>
                <a:rect l="0" t="0" r="r" b="b"/>
                <a:pathLst>
                  <a:path w="106" h="173">
                    <a:moveTo>
                      <a:pt x="17" y="18"/>
                    </a:moveTo>
                    <a:lnTo>
                      <a:pt x="0" y="0"/>
                    </a:lnTo>
                    <a:lnTo>
                      <a:pt x="5" y="41"/>
                    </a:lnTo>
                    <a:lnTo>
                      <a:pt x="5" y="133"/>
                    </a:lnTo>
                    <a:lnTo>
                      <a:pt x="9" y="173"/>
                    </a:lnTo>
                    <a:lnTo>
                      <a:pt x="38" y="162"/>
                    </a:lnTo>
                    <a:lnTo>
                      <a:pt x="93" y="122"/>
                    </a:lnTo>
                    <a:lnTo>
                      <a:pt x="106" y="110"/>
                    </a:lnTo>
                    <a:lnTo>
                      <a:pt x="106" y="81"/>
                    </a:lnTo>
                    <a:lnTo>
                      <a:pt x="89" y="52"/>
                    </a:lnTo>
                    <a:lnTo>
                      <a:pt x="71" y="46"/>
                    </a:lnTo>
                    <a:lnTo>
                      <a:pt x="17" y="18"/>
                    </a:lnTo>
                    <a:close/>
                  </a:path>
                </a:pathLst>
              </a:custGeom>
              <a:solidFill>
                <a:srgbClr val="77CCEA"/>
              </a:solidFill>
              <a:ln w="9525">
                <a:noFill/>
                <a:round/>
                <a:headEnd/>
                <a:tailEnd/>
              </a:ln>
            </p:spPr>
            <p:txBody>
              <a:bodyPr/>
              <a:lstStyle/>
              <a:p>
                <a:endParaRPr lang="en-GB"/>
              </a:p>
            </p:txBody>
          </p:sp>
          <p:sp>
            <p:nvSpPr>
              <p:cNvPr id="20093" name="Freeform 637"/>
              <p:cNvSpPr>
                <a:spLocks/>
              </p:cNvSpPr>
              <p:nvPr/>
            </p:nvSpPr>
            <p:spPr bwMode="auto">
              <a:xfrm>
                <a:off x="2692" y="2019"/>
                <a:ext cx="28" cy="46"/>
              </a:xfrm>
              <a:custGeom>
                <a:avLst/>
                <a:gdLst/>
                <a:ahLst/>
                <a:cxnLst>
                  <a:cxn ang="0">
                    <a:pos x="0" y="0"/>
                  </a:cxn>
                  <a:cxn ang="0">
                    <a:pos x="17" y="69"/>
                  </a:cxn>
                  <a:cxn ang="0">
                    <a:pos x="31" y="99"/>
                  </a:cxn>
                  <a:cxn ang="0">
                    <a:pos x="56" y="174"/>
                  </a:cxn>
                  <a:cxn ang="0">
                    <a:pos x="60" y="203"/>
                  </a:cxn>
                  <a:cxn ang="0">
                    <a:pos x="60" y="232"/>
                  </a:cxn>
                  <a:cxn ang="0">
                    <a:pos x="68" y="226"/>
                  </a:cxn>
                  <a:cxn ang="0">
                    <a:pos x="139" y="185"/>
                  </a:cxn>
                  <a:cxn ang="0">
                    <a:pos x="105" y="151"/>
                  </a:cxn>
                  <a:cxn ang="0">
                    <a:pos x="105" y="69"/>
                  </a:cxn>
                  <a:cxn ang="0">
                    <a:pos x="102" y="47"/>
                  </a:cxn>
                  <a:cxn ang="0">
                    <a:pos x="90" y="30"/>
                  </a:cxn>
                  <a:cxn ang="0">
                    <a:pos x="63" y="18"/>
                  </a:cxn>
                  <a:cxn ang="0">
                    <a:pos x="0" y="0"/>
                  </a:cxn>
                </a:cxnLst>
                <a:rect l="0" t="0" r="r" b="b"/>
                <a:pathLst>
                  <a:path w="139" h="232">
                    <a:moveTo>
                      <a:pt x="0" y="0"/>
                    </a:moveTo>
                    <a:lnTo>
                      <a:pt x="17" y="69"/>
                    </a:lnTo>
                    <a:lnTo>
                      <a:pt x="31" y="99"/>
                    </a:lnTo>
                    <a:lnTo>
                      <a:pt x="56" y="174"/>
                    </a:lnTo>
                    <a:lnTo>
                      <a:pt x="60" y="203"/>
                    </a:lnTo>
                    <a:lnTo>
                      <a:pt x="60" y="232"/>
                    </a:lnTo>
                    <a:lnTo>
                      <a:pt x="68" y="226"/>
                    </a:lnTo>
                    <a:lnTo>
                      <a:pt x="139" y="185"/>
                    </a:lnTo>
                    <a:lnTo>
                      <a:pt x="105" y="151"/>
                    </a:lnTo>
                    <a:lnTo>
                      <a:pt x="105" y="69"/>
                    </a:lnTo>
                    <a:lnTo>
                      <a:pt x="102" y="47"/>
                    </a:lnTo>
                    <a:lnTo>
                      <a:pt x="90" y="30"/>
                    </a:lnTo>
                    <a:lnTo>
                      <a:pt x="63" y="18"/>
                    </a:lnTo>
                    <a:lnTo>
                      <a:pt x="0" y="0"/>
                    </a:lnTo>
                    <a:close/>
                  </a:path>
                </a:pathLst>
              </a:custGeom>
              <a:solidFill>
                <a:srgbClr val="77CCEA"/>
              </a:solidFill>
              <a:ln w="9525">
                <a:noFill/>
                <a:round/>
                <a:headEnd/>
                <a:tailEnd/>
              </a:ln>
            </p:spPr>
            <p:txBody>
              <a:bodyPr/>
              <a:lstStyle/>
              <a:p>
                <a:endParaRPr lang="en-GB"/>
              </a:p>
            </p:txBody>
          </p:sp>
          <p:sp>
            <p:nvSpPr>
              <p:cNvPr id="20094" name="Freeform 638"/>
              <p:cNvSpPr>
                <a:spLocks/>
              </p:cNvSpPr>
              <p:nvPr/>
            </p:nvSpPr>
            <p:spPr bwMode="auto">
              <a:xfrm>
                <a:off x="2345" y="1769"/>
                <a:ext cx="1071" cy="716"/>
              </a:xfrm>
              <a:custGeom>
                <a:avLst/>
                <a:gdLst/>
                <a:ahLst/>
                <a:cxnLst>
                  <a:cxn ang="0">
                    <a:pos x="3402" y="1008"/>
                  </a:cxn>
                  <a:cxn ang="0">
                    <a:pos x="3415" y="1088"/>
                  </a:cxn>
                  <a:cxn ang="0">
                    <a:pos x="3444" y="1118"/>
                  </a:cxn>
                  <a:cxn ang="0">
                    <a:pos x="3507" y="1146"/>
                  </a:cxn>
                  <a:cxn ang="0">
                    <a:pos x="3677" y="1095"/>
                  </a:cxn>
                  <a:cxn ang="0">
                    <a:pos x="4256" y="719"/>
                  </a:cxn>
                  <a:cxn ang="0">
                    <a:pos x="4307" y="730"/>
                  </a:cxn>
                  <a:cxn ang="0">
                    <a:pos x="4397" y="835"/>
                  </a:cxn>
                  <a:cxn ang="0">
                    <a:pos x="4543" y="921"/>
                  </a:cxn>
                  <a:cxn ang="0">
                    <a:pos x="4599" y="1106"/>
                  </a:cxn>
                  <a:cxn ang="0">
                    <a:pos x="4687" y="1123"/>
                  </a:cxn>
                  <a:cxn ang="0">
                    <a:pos x="4776" y="1395"/>
                  </a:cxn>
                  <a:cxn ang="0">
                    <a:pos x="5029" y="1135"/>
                  </a:cxn>
                  <a:cxn ang="0">
                    <a:pos x="5134" y="1175"/>
                  </a:cxn>
                  <a:cxn ang="0">
                    <a:pos x="5235" y="1170"/>
                  </a:cxn>
                  <a:cxn ang="0">
                    <a:pos x="5355" y="0"/>
                  </a:cxn>
                  <a:cxn ang="0">
                    <a:pos x="5355" y="3580"/>
                  </a:cxn>
                  <a:cxn ang="0">
                    <a:pos x="35" y="3552"/>
                  </a:cxn>
                  <a:cxn ang="0">
                    <a:pos x="35" y="1285"/>
                  </a:cxn>
                  <a:cxn ang="0">
                    <a:pos x="456" y="504"/>
                  </a:cxn>
                  <a:cxn ang="0">
                    <a:pos x="550" y="521"/>
                  </a:cxn>
                  <a:cxn ang="0">
                    <a:pos x="626" y="556"/>
                  </a:cxn>
                  <a:cxn ang="0">
                    <a:pos x="1009" y="343"/>
                  </a:cxn>
                  <a:cxn ang="0">
                    <a:pos x="1081" y="280"/>
                  </a:cxn>
                  <a:cxn ang="0">
                    <a:pos x="1106" y="267"/>
                  </a:cxn>
                  <a:cxn ang="0">
                    <a:pos x="1174" y="372"/>
                  </a:cxn>
                  <a:cxn ang="0">
                    <a:pos x="1266" y="314"/>
                  </a:cxn>
                  <a:cxn ang="0">
                    <a:pos x="1320" y="273"/>
                  </a:cxn>
                  <a:cxn ang="0">
                    <a:pos x="1595" y="597"/>
                  </a:cxn>
                  <a:cxn ang="0">
                    <a:pos x="1899" y="1070"/>
                  </a:cxn>
                  <a:cxn ang="0">
                    <a:pos x="2150" y="1343"/>
                  </a:cxn>
                  <a:cxn ang="0">
                    <a:pos x="2277" y="1280"/>
                  </a:cxn>
                  <a:cxn ang="0">
                    <a:pos x="2420" y="1198"/>
                  </a:cxn>
                  <a:cxn ang="0">
                    <a:pos x="2699" y="1037"/>
                  </a:cxn>
                  <a:cxn ang="0">
                    <a:pos x="2741" y="1065"/>
                  </a:cxn>
                  <a:cxn ang="0">
                    <a:pos x="2842" y="1065"/>
                  </a:cxn>
                  <a:cxn ang="0">
                    <a:pos x="2976" y="979"/>
                  </a:cxn>
                  <a:cxn ang="0">
                    <a:pos x="3039" y="933"/>
                  </a:cxn>
                  <a:cxn ang="0">
                    <a:pos x="3104" y="869"/>
                  </a:cxn>
                  <a:cxn ang="0">
                    <a:pos x="3158" y="898"/>
                  </a:cxn>
                  <a:cxn ang="0">
                    <a:pos x="3196" y="909"/>
                  </a:cxn>
                  <a:cxn ang="0">
                    <a:pos x="3259" y="961"/>
                  </a:cxn>
                  <a:cxn ang="0">
                    <a:pos x="3360" y="973"/>
                  </a:cxn>
                </a:cxnLst>
                <a:rect l="0" t="0" r="r" b="b"/>
                <a:pathLst>
                  <a:path w="5355" h="3580">
                    <a:moveTo>
                      <a:pt x="3360" y="973"/>
                    </a:moveTo>
                    <a:lnTo>
                      <a:pt x="3385" y="991"/>
                    </a:lnTo>
                    <a:lnTo>
                      <a:pt x="3402" y="1008"/>
                    </a:lnTo>
                    <a:lnTo>
                      <a:pt x="3410" y="1030"/>
                    </a:lnTo>
                    <a:lnTo>
                      <a:pt x="3415" y="1054"/>
                    </a:lnTo>
                    <a:lnTo>
                      <a:pt x="3415" y="1088"/>
                    </a:lnTo>
                    <a:lnTo>
                      <a:pt x="3419" y="1101"/>
                    </a:lnTo>
                    <a:lnTo>
                      <a:pt x="3427" y="1112"/>
                    </a:lnTo>
                    <a:lnTo>
                      <a:pt x="3444" y="1118"/>
                    </a:lnTo>
                    <a:lnTo>
                      <a:pt x="3465" y="1129"/>
                    </a:lnTo>
                    <a:lnTo>
                      <a:pt x="3486" y="1135"/>
                    </a:lnTo>
                    <a:lnTo>
                      <a:pt x="3507" y="1146"/>
                    </a:lnTo>
                    <a:lnTo>
                      <a:pt x="3528" y="1146"/>
                    </a:lnTo>
                    <a:lnTo>
                      <a:pt x="3545" y="1153"/>
                    </a:lnTo>
                    <a:lnTo>
                      <a:pt x="3677" y="1095"/>
                    </a:lnTo>
                    <a:lnTo>
                      <a:pt x="4198" y="753"/>
                    </a:lnTo>
                    <a:lnTo>
                      <a:pt x="4198" y="757"/>
                    </a:lnTo>
                    <a:lnTo>
                      <a:pt x="4256" y="719"/>
                    </a:lnTo>
                    <a:lnTo>
                      <a:pt x="4271" y="707"/>
                    </a:lnTo>
                    <a:lnTo>
                      <a:pt x="4287" y="713"/>
                    </a:lnTo>
                    <a:lnTo>
                      <a:pt x="4307" y="730"/>
                    </a:lnTo>
                    <a:lnTo>
                      <a:pt x="4355" y="776"/>
                    </a:lnTo>
                    <a:lnTo>
                      <a:pt x="4397" y="834"/>
                    </a:lnTo>
                    <a:lnTo>
                      <a:pt x="4397" y="835"/>
                    </a:lnTo>
                    <a:lnTo>
                      <a:pt x="4414" y="858"/>
                    </a:lnTo>
                    <a:lnTo>
                      <a:pt x="4447" y="886"/>
                    </a:lnTo>
                    <a:lnTo>
                      <a:pt x="4543" y="921"/>
                    </a:lnTo>
                    <a:lnTo>
                      <a:pt x="4565" y="944"/>
                    </a:lnTo>
                    <a:lnTo>
                      <a:pt x="4577" y="985"/>
                    </a:lnTo>
                    <a:lnTo>
                      <a:pt x="4599" y="1106"/>
                    </a:lnTo>
                    <a:lnTo>
                      <a:pt x="4624" y="1101"/>
                    </a:lnTo>
                    <a:lnTo>
                      <a:pt x="4670" y="1112"/>
                    </a:lnTo>
                    <a:lnTo>
                      <a:pt x="4687" y="1123"/>
                    </a:lnTo>
                    <a:lnTo>
                      <a:pt x="4716" y="1257"/>
                    </a:lnTo>
                    <a:lnTo>
                      <a:pt x="4742" y="1343"/>
                    </a:lnTo>
                    <a:lnTo>
                      <a:pt x="4776" y="1395"/>
                    </a:lnTo>
                    <a:lnTo>
                      <a:pt x="4796" y="1390"/>
                    </a:lnTo>
                    <a:lnTo>
                      <a:pt x="4822" y="1366"/>
                    </a:lnTo>
                    <a:lnTo>
                      <a:pt x="5029" y="1135"/>
                    </a:lnTo>
                    <a:lnTo>
                      <a:pt x="5046" y="1135"/>
                    </a:lnTo>
                    <a:lnTo>
                      <a:pt x="5125" y="1172"/>
                    </a:lnTo>
                    <a:lnTo>
                      <a:pt x="5134" y="1175"/>
                    </a:lnTo>
                    <a:lnTo>
                      <a:pt x="5159" y="1192"/>
                    </a:lnTo>
                    <a:lnTo>
                      <a:pt x="5188" y="1204"/>
                    </a:lnTo>
                    <a:lnTo>
                      <a:pt x="5235" y="1170"/>
                    </a:lnTo>
                    <a:lnTo>
                      <a:pt x="5348" y="1048"/>
                    </a:lnTo>
                    <a:lnTo>
                      <a:pt x="5355" y="1048"/>
                    </a:lnTo>
                    <a:lnTo>
                      <a:pt x="5355" y="0"/>
                    </a:lnTo>
                    <a:lnTo>
                      <a:pt x="0" y="0"/>
                    </a:lnTo>
                    <a:lnTo>
                      <a:pt x="0" y="3580"/>
                    </a:lnTo>
                    <a:lnTo>
                      <a:pt x="5355" y="3580"/>
                    </a:lnTo>
                    <a:lnTo>
                      <a:pt x="5355" y="3552"/>
                    </a:lnTo>
                    <a:lnTo>
                      <a:pt x="5348" y="3552"/>
                    </a:lnTo>
                    <a:lnTo>
                      <a:pt x="35" y="3552"/>
                    </a:lnTo>
                    <a:lnTo>
                      <a:pt x="35" y="2435"/>
                    </a:lnTo>
                    <a:lnTo>
                      <a:pt x="35" y="1806"/>
                    </a:lnTo>
                    <a:lnTo>
                      <a:pt x="35" y="1285"/>
                    </a:lnTo>
                    <a:lnTo>
                      <a:pt x="35" y="1048"/>
                    </a:lnTo>
                    <a:lnTo>
                      <a:pt x="352" y="620"/>
                    </a:lnTo>
                    <a:lnTo>
                      <a:pt x="456" y="504"/>
                    </a:lnTo>
                    <a:lnTo>
                      <a:pt x="485" y="487"/>
                    </a:lnTo>
                    <a:lnTo>
                      <a:pt x="512" y="499"/>
                    </a:lnTo>
                    <a:lnTo>
                      <a:pt x="550" y="521"/>
                    </a:lnTo>
                    <a:lnTo>
                      <a:pt x="584" y="551"/>
                    </a:lnTo>
                    <a:lnTo>
                      <a:pt x="608" y="562"/>
                    </a:lnTo>
                    <a:lnTo>
                      <a:pt x="626" y="556"/>
                    </a:lnTo>
                    <a:lnTo>
                      <a:pt x="832" y="452"/>
                    </a:lnTo>
                    <a:lnTo>
                      <a:pt x="967" y="369"/>
                    </a:lnTo>
                    <a:lnTo>
                      <a:pt x="1009" y="343"/>
                    </a:lnTo>
                    <a:lnTo>
                      <a:pt x="1055" y="302"/>
                    </a:lnTo>
                    <a:lnTo>
                      <a:pt x="1073" y="290"/>
                    </a:lnTo>
                    <a:lnTo>
                      <a:pt x="1081" y="280"/>
                    </a:lnTo>
                    <a:lnTo>
                      <a:pt x="1093" y="273"/>
                    </a:lnTo>
                    <a:lnTo>
                      <a:pt x="1098" y="267"/>
                    </a:lnTo>
                    <a:lnTo>
                      <a:pt x="1106" y="267"/>
                    </a:lnTo>
                    <a:lnTo>
                      <a:pt x="1127" y="325"/>
                    </a:lnTo>
                    <a:lnTo>
                      <a:pt x="1148" y="360"/>
                    </a:lnTo>
                    <a:lnTo>
                      <a:pt x="1174" y="372"/>
                    </a:lnTo>
                    <a:lnTo>
                      <a:pt x="1199" y="372"/>
                    </a:lnTo>
                    <a:lnTo>
                      <a:pt x="1216" y="366"/>
                    </a:lnTo>
                    <a:lnTo>
                      <a:pt x="1266" y="314"/>
                    </a:lnTo>
                    <a:lnTo>
                      <a:pt x="1278" y="297"/>
                    </a:lnTo>
                    <a:lnTo>
                      <a:pt x="1295" y="285"/>
                    </a:lnTo>
                    <a:lnTo>
                      <a:pt x="1320" y="273"/>
                    </a:lnTo>
                    <a:lnTo>
                      <a:pt x="1333" y="285"/>
                    </a:lnTo>
                    <a:lnTo>
                      <a:pt x="1477" y="493"/>
                    </a:lnTo>
                    <a:lnTo>
                      <a:pt x="1595" y="597"/>
                    </a:lnTo>
                    <a:lnTo>
                      <a:pt x="1624" y="632"/>
                    </a:lnTo>
                    <a:lnTo>
                      <a:pt x="1808" y="937"/>
                    </a:lnTo>
                    <a:lnTo>
                      <a:pt x="1899" y="1070"/>
                    </a:lnTo>
                    <a:lnTo>
                      <a:pt x="2044" y="1281"/>
                    </a:lnTo>
                    <a:lnTo>
                      <a:pt x="2113" y="1373"/>
                    </a:lnTo>
                    <a:lnTo>
                      <a:pt x="2150" y="1343"/>
                    </a:lnTo>
                    <a:lnTo>
                      <a:pt x="2168" y="1326"/>
                    </a:lnTo>
                    <a:lnTo>
                      <a:pt x="2226" y="1291"/>
                    </a:lnTo>
                    <a:lnTo>
                      <a:pt x="2277" y="1280"/>
                    </a:lnTo>
                    <a:lnTo>
                      <a:pt x="2378" y="1228"/>
                    </a:lnTo>
                    <a:lnTo>
                      <a:pt x="2400" y="1211"/>
                    </a:lnTo>
                    <a:lnTo>
                      <a:pt x="2420" y="1198"/>
                    </a:lnTo>
                    <a:lnTo>
                      <a:pt x="2513" y="1129"/>
                    </a:lnTo>
                    <a:lnTo>
                      <a:pt x="2665" y="1048"/>
                    </a:lnTo>
                    <a:lnTo>
                      <a:pt x="2699" y="1037"/>
                    </a:lnTo>
                    <a:lnTo>
                      <a:pt x="2707" y="1048"/>
                    </a:lnTo>
                    <a:lnTo>
                      <a:pt x="2723" y="1054"/>
                    </a:lnTo>
                    <a:lnTo>
                      <a:pt x="2741" y="1065"/>
                    </a:lnTo>
                    <a:lnTo>
                      <a:pt x="2783" y="1077"/>
                    </a:lnTo>
                    <a:lnTo>
                      <a:pt x="2816" y="1077"/>
                    </a:lnTo>
                    <a:lnTo>
                      <a:pt x="2842" y="1065"/>
                    </a:lnTo>
                    <a:lnTo>
                      <a:pt x="2875" y="1037"/>
                    </a:lnTo>
                    <a:lnTo>
                      <a:pt x="2968" y="985"/>
                    </a:lnTo>
                    <a:lnTo>
                      <a:pt x="2976" y="979"/>
                    </a:lnTo>
                    <a:lnTo>
                      <a:pt x="2988" y="973"/>
                    </a:lnTo>
                    <a:lnTo>
                      <a:pt x="3004" y="961"/>
                    </a:lnTo>
                    <a:lnTo>
                      <a:pt x="3039" y="933"/>
                    </a:lnTo>
                    <a:lnTo>
                      <a:pt x="3060" y="909"/>
                    </a:lnTo>
                    <a:lnTo>
                      <a:pt x="3081" y="892"/>
                    </a:lnTo>
                    <a:lnTo>
                      <a:pt x="3104" y="869"/>
                    </a:lnTo>
                    <a:lnTo>
                      <a:pt x="3115" y="881"/>
                    </a:lnTo>
                    <a:lnTo>
                      <a:pt x="3137" y="892"/>
                    </a:lnTo>
                    <a:lnTo>
                      <a:pt x="3158" y="898"/>
                    </a:lnTo>
                    <a:lnTo>
                      <a:pt x="3170" y="898"/>
                    </a:lnTo>
                    <a:lnTo>
                      <a:pt x="3179" y="903"/>
                    </a:lnTo>
                    <a:lnTo>
                      <a:pt x="3196" y="909"/>
                    </a:lnTo>
                    <a:lnTo>
                      <a:pt x="3205" y="918"/>
                    </a:lnTo>
                    <a:lnTo>
                      <a:pt x="3247" y="955"/>
                    </a:lnTo>
                    <a:lnTo>
                      <a:pt x="3259" y="961"/>
                    </a:lnTo>
                    <a:lnTo>
                      <a:pt x="3272" y="973"/>
                    </a:lnTo>
                    <a:lnTo>
                      <a:pt x="3284" y="979"/>
                    </a:lnTo>
                    <a:lnTo>
                      <a:pt x="3360" y="973"/>
                    </a:lnTo>
                    <a:close/>
                  </a:path>
                </a:pathLst>
              </a:custGeom>
              <a:solidFill>
                <a:srgbClr val="FFFFFF"/>
              </a:solidFill>
              <a:ln w="9525">
                <a:noFill/>
                <a:round/>
                <a:headEnd/>
                <a:tailEnd/>
              </a:ln>
            </p:spPr>
            <p:txBody>
              <a:bodyPr/>
              <a:lstStyle/>
              <a:p>
                <a:endParaRPr lang="en-GB"/>
              </a:p>
            </p:txBody>
          </p:sp>
          <p:sp>
            <p:nvSpPr>
              <p:cNvPr id="20095" name="Freeform 639"/>
              <p:cNvSpPr>
                <a:spLocks/>
              </p:cNvSpPr>
              <p:nvPr/>
            </p:nvSpPr>
            <p:spPr bwMode="auto">
              <a:xfrm>
                <a:off x="2966" y="1943"/>
                <a:ext cx="26" cy="42"/>
              </a:xfrm>
              <a:custGeom>
                <a:avLst/>
                <a:gdLst/>
                <a:ahLst/>
                <a:cxnLst>
                  <a:cxn ang="0">
                    <a:pos x="92" y="40"/>
                  </a:cxn>
                  <a:cxn ang="0">
                    <a:pos x="75" y="34"/>
                  </a:cxn>
                  <a:cxn ang="0">
                    <a:pos x="66" y="29"/>
                  </a:cxn>
                  <a:cxn ang="0">
                    <a:pos x="54" y="29"/>
                  </a:cxn>
                  <a:cxn ang="0">
                    <a:pos x="33" y="23"/>
                  </a:cxn>
                  <a:cxn ang="0">
                    <a:pos x="11" y="12"/>
                  </a:cxn>
                  <a:cxn ang="0">
                    <a:pos x="0" y="0"/>
                  </a:cxn>
                  <a:cxn ang="0">
                    <a:pos x="11" y="40"/>
                  </a:cxn>
                  <a:cxn ang="0">
                    <a:pos x="28" y="75"/>
                  </a:cxn>
                  <a:cxn ang="0">
                    <a:pos x="42" y="122"/>
                  </a:cxn>
                  <a:cxn ang="0">
                    <a:pos x="42" y="174"/>
                  </a:cxn>
                  <a:cxn ang="0">
                    <a:pos x="36" y="202"/>
                  </a:cxn>
                  <a:cxn ang="0">
                    <a:pos x="36" y="213"/>
                  </a:cxn>
                  <a:cxn ang="0">
                    <a:pos x="92" y="213"/>
                  </a:cxn>
                  <a:cxn ang="0">
                    <a:pos x="104" y="185"/>
                  </a:cxn>
                  <a:cxn ang="0">
                    <a:pos x="113" y="144"/>
                  </a:cxn>
                  <a:cxn ang="0">
                    <a:pos x="117" y="104"/>
                  </a:cxn>
                  <a:cxn ang="0">
                    <a:pos x="129" y="75"/>
                  </a:cxn>
                  <a:cxn ang="0">
                    <a:pos x="101" y="49"/>
                  </a:cxn>
                  <a:cxn ang="0">
                    <a:pos x="92" y="40"/>
                  </a:cxn>
                </a:cxnLst>
                <a:rect l="0" t="0" r="r" b="b"/>
                <a:pathLst>
                  <a:path w="129" h="213">
                    <a:moveTo>
                      <a:pt x="92" y="40"/>
                    </a:moveTo>
                    <a:lnTo>
                      <a:pt x="75" y="34"/>
                    </a:lnTo>
                    <a:lnTo>
                      <a:pt x="66" y="29"/>
                    </a:lnTo>
                    <a:lnTo>
                      <a:pt x="54" y="29"/>
                    </a:lnTo>
                    <a:lnTo>
                      <a:pt x="33" y="23"/>
                    </a:lnTo>
                    <a:lnTo>
                      <a:pt x="11" y="12"/>
                    </a:lnTo>
                    <a:lnTo>
                      <a:pt x="0" y="0"/>
                    </a:lnTo>
                    <a:lnTo>
                      <a:pt x="11" y="40"/>
                    </a:lnTo>
                    <a:lnTo>
                      <a:pt x="28" y="75"/>
                    </a:lnTo>
                    <a:lnTo>
                      <a:pt x="42" y="122"/>
                    </a:lnTo>
                    <a:lnTo>
                      <a:pt x="42" y="174"/>
                    </a:lnTo>
                    <a:lnTo>
                      <a:pt x="36" y="202"/>
                    </a:lnTo>
                    <a:lnTo>
                      <a:pt x="36" y="213"/>
                    </a:lnTo>
                    <a:lnTo>
                      <a:pt x="92" y="213"/>
                    </a:lnTo>
                    <a:lnTo>
                      <a:pt x="104" y="185"/>
                    </a:lnTo>
                    <a:lnTo>
                      <a:pt x="113" y="144"/>
                    </a:lnTo>
                    <a:lnTo>
                      <a:pt x="117" y="104"/>
                    </a:lnTo>
                    <a:lnTo>
                      <a:pt x="129" y="75"/>
                    </a:lnTo>
                    <a:lnTo>
                      <a:pt x="101" y="49"/>
                    </a:lnTo>
                    <a:lnTo>
                      <a:pt x="92" y="40"/>
                    </a:lnTo>
                    <a:close/>
                  </a:path>
                </a:pathLst>
              </a:custGeom>
              <a:solidFill>
                <a:srgbClr val="77CCEA"/>
              </a:solidFill>
              <a:ln w="9525">
                <a:noFill/>
                <a:round/>
                <a:headEnd/>
                <a:tailEnd/>
              </a:ln>
            </p:spPr>
            <p:txBody>
              <a:bodyPr/>
              <a:lstStyle/>
              <a:p>
                <a:endParaRPr lang="en-GB"/>
              </a:p>
            </p:txBody>
          </p:sp>
          <p:sp>
            <p:nvSpPr>
              <p:cNvPr id="20096" name="Freeform 640"/>
              <p:cNvSpPr>
                <a:spLocks/>
              </p:cNvSpPr>
              <p:nvPr/>
            </p:nvSpPr>
            <p:spPr bwMode="auto">
              <a:xfrm>
                <a:off x="2824" y="1959"/>
                <a:ext cx="127" cy="127"/>
              </a:xfrm>
              <a:custGeom>
                <a:avLst/>
                <a:gdLst/>
                <a:ahLst/>
                <a:cxnLst>
                  <a:cxn ang="0">
                    <a:pos x="581" y="29"/>
                  </a:cxn>
                  <a:cxn ang="0">
                    <a:pos x="573" y="35"/>
                  </a:cxn>
                  <a:cxn ang="0">
                    <a:pos x="480" y="87"/>
                  </a:cxn>
                  <a:cxn ang="0">
                    <a:pos x="447" y="115"/>
                  </a:cxn>
                  <a:cxn ang="0">
                    <a:pos x="421" y="127"/>
                  </a:cxn>
                  <a:cxn ang="0">
                    <a:pos x="388" y="127"/>
                  </a:cxn>
                  <a:cxn ang="0">
                    <a:pos x="346" y="115"/>
                  </a:cxn>
                  <a:cxn ang="0">
                    <a:pos x="328" y="104"/>
                  </a:cxn>
                  <a:cxn ang="0">
                    <a:pos x="312" y="98"/>
                  </a:cxn>
                  <a:cxn ang="0">
                    <a:pos x="304" y="87"/>
                  </a:cxn>
                  <a:cxn ang="0">
                    <a:pos x="308" y="121"/>
                  </a:cxn>
                  <a:cxn ang="0">
                    <a:pos x="359" y="220"/>
                  </a:cxn>
                  <a:cxn ang="0">
                    <a:pos x="359" y="242"/>
                  </a:cxn>
                  <a:cxn ang="0">
                    <a:pos x="266" y="242"/>
                  </a:cxn>
                  <a:cxn ang="0">
                    <a:pos x="244" y="248"/>
                  </a:cxn>
                  <a:cxn ang="0">
                    <a:pos x="227" y="248"/>
                  </a:cxn>
                  <a:cxn ang="0">
                    <a:pos x="215" y="254"/>
                  </a:cxn>
                  <a:cxn ang="0">
                    <a:pos x="190" y="272"/>
                  </a:cxn>
                  <a:cxn ang="0">
                    <a:pos x="139" y="330"/>
                  </a:cxn>
                  <a:cxn ang="0">
                    <a:pos x="127" y="352"/>
                  </a:cxn>
                  <a:cxn ang="0">
                    <a:pos x="131" y="382"/>
                  </a:cxn>
                  <a:cxn ang="0">
                    <a:pos x="160" y="457"/>
                  </a:cxn>
                  <a:cxn ang="0">
                    <a:pos x="160" y="474"/>
                  </a:cxn>
                  <a:cxn ang="0">
                    <a:pos x="89" y="515"/>
                  </a:cxn>
                  <a:cxn ang="0">
                    <a:pos x="30" y="578"/>
                  </a:cxn>
                  <a:cxn ang="0">
                    <a:pos x="8" y="607"/>
                  </a:cxn>
                  <a:cxn ang="0">
                    <a:pos x="0" y="625"/>
                  </a:cxn>
                  <a:cxn ang="0">
                    <a:pos x="139" y="613"/>
                  </a:cxn>
                  <a:cxn ang="0">
                    <a:pos x="304" y="572"/>
                  </a:cxn>
                  <a:cxn ang="0">
                    <a:pos x="421" y="503"/>
                  </a:cxn>
                  <a:cxn ang="0">
                    <a:pos x="435" y="532"/>
                  </a:cxn>
                  <a:cxn ang="0">
                    <a:pos x="447" y="619"/>
                  </a:cxn>
                  <a:cxn ang="0">
                    <a:pos x="450" y="636"/>
                  </a:cxn>
                  <a:cxn ang="0">
                    <a:pos x="509" y="584"/>
                  </a:cxn>
                  <a:cxn ang="0">
                    <a:pos x="519" y="572"/>
                  </a:cxn>
                  <a:cxn ang="0">
                    <a:pos x="573" y="440"/>
                  </a:cxn>
                  <a:cxn ang="0">
                    <a:pos x="585" y="416"/>
                  </a:cxn>
                  <a:cxn ang="0">
                    <a:pos x="607" y="399"/>
                  </a:cxn>
                  <a:cxn ang="0">
                    <a:pos x="623" y="376"/>
                  </a:cxn>
                  <a:cxn ang="0">
                    <a:pos x="632" y="358"/>
                  </a:cxn>
                  <a:cxn ang="0">
                    <a:pos x="632" y="335"/>
                  </a:cxn>
                  <a:cxn ang="0">
                    <a:pos x="636" y="312"/>
                  </a:cxn>
                  <a:cxn ang="0">
                    <a:pos x="629" y="272"/>
                  </a:cxn>
                  <a:cxn ang="0">
                    <a:pos x="598" y="242"/>
                  </a:cxn>
                  <a:cxn ang="0">
                    <a:pos x="581" y="220"/>
                  </a:cxn>
                  <a:cxn ang="0">
                    <a:pos x="593" y="168"/>
                  </a:cxn>
                  <a:cxn ang="0">
                    <a:pos x="598" y="162"/>
                  </a:cxn>
                  <a:cxn ang="0">
                    <a:pos x="610" y="151"/>
                  </a:cxn>
                  <a:cxn ang="0">
                    <a:pos x="619" y="138"/>
                  </a:cxn>
                  <a:cxn ang="0">
                    <a:pos x="623" y="121"/>
                  </a:cxn>
                  <a:cxn ang="0">
                    <a:pos x="623" y="0"/>
                  </a:cxn>
                  <a:cxn ang="0">
                    <a:pos x="609" y="11"/>
                  </a:cxn>
                  <a:cxn ang="0">
                    <a:pos x="593" y="23"/>
                  </a:cxn>
                  <a:cxn ang="0">
                    <a:pos x="581" y="29"/>
                  </a:cxn>
                </a:cxnLst>
                <a:rect l="0" t="0" r="r" b="b"/>
                <a:pathLst>
                  <a:path w="636" h="636">
                    <a:moveTo>
                      <a:pt x="581" y="29"/>
                    </a:moveTo>
                    <a:lnTo>
                      <a:pt x="573" y="35"/>
                    </a:lnTo>
                    <a:lnTo>
                      <a:pt x="480" y="87"/>
                    </a:lnTo>
                    <a:lnTo>
                      <a:pt x="447" y="115"/>
                    </a:lnTo>
                    <a:lnTo>
                      <a:pt x="421" y="127"/>
                    </a:lnTo>
                    <a:lnTo>
                      <a:pt x="388" y="127"/>
                    </a:lnTo>
                    <a:lnTo>
                      <a:pt x="346" y="115"/>
                    </a:lnTo>
                    <a:lnTo>
                      <a:pt x="328" y="104"/>
                    </a:lnTo>
                    <a:lnTo>
                      <a:pt x="312" y="98"/>
                    </a:lnTo>
                    <a:lnTo>
                      <a:pt x="304" y="87"/>
                    </a:lnTo>
                    <a:lnTo>
                      <a:pt x="308" y="121"/>
                    </a:lnTo>
                    <a:lnTo>
                      <a:pt x="359" y="220"/>
                    </a:lnTo>
                    <a:lnTo>
                      <a:pt x="359" y="242"/>
                    </a:lnTo>
                    <a:lnTo>
                      <a:pt x="266" y="242"/>
                    </a:lnTo>
                    <a:lnTo>
                      <a:pt x="244" y="248"/>
                    </a:lnTo>
                    <a:lnTo>
                      <a:pt x="227" y="248"/>
                    </a:lnTo>
                    <a:lnTo>
                      <a:pt x="215" y="254"/>
                    </a:lnTo>
                    <a:lnTo>
                      <a:pt x="190" y="272"/>
                    </a:lnTo>
                    <a:lnTo>
                      <a:pt x="139" y="330"/>
                    </a:lnTo>
                    <a:lnTo>
                      <a:pt x="127" y="352"/>
                    </a:lnTo>
                    <a:lnTo>
                      <a:pt x="131" y="382"/>
                    </a:lnTo>
                    <a:lnTo>
                      <a:pt x="160" y="457"/>
                    </a:lnTo>
                    <a:lnTo>
                      <a:pt x="160" y="474"/>
                    </a:lnTo>
                    <a:lnTo>
                      <a:pt x="89" y="515"/>
                    </a:lnTo>
                    <a:lnTo>
                      <a:pt x="30" y="578"/>
                    </a:lnTo>
                    <a:lnTo>
                      <a:pt x="8" y="607"/>
                    </a:lnTo>
                    <a:lnTo>
                      <a:pt x="0" y="625"/>
                    </a:lnTo>
                    <a:lnTo>
                      <a:pt x="139" y="613"/>
                    </a:lnTo>
                    <a:lnTo>
                      <a:pt x="304" y="572"/>
                    </a:lnTo>
                    <a:lnTo>
                      <a:pt x="421" y="503"/>
                    </a:lnTo>
                    <a:lnTo>
                      <a:pt x="435" y="532"/>
                    </a:lnTo>
                    <a:lnTo>
                      <a:pt x="447" y="619"/>
                    </a:lnTo>
                    <a:lnTo>
                      <a:pt x="450" y="636"/>
                    </a:lnTo>
                    <a:lnTo>
                      <a:pt x="509" y="584"/>
                    </a:lnTo>
                    <a:lnTo>
                      <a:pt x="519" y="572"/>
                    </a:lnTo>
                    <a:lnTo>
                      <a:pt x="573" y="440"/>
                    </a:lnTo>
                    <a:lnTo>
                      <a:pt x="585" y="416"/>
                    </a:lnTo>
                    <a:lnTo>
                      <a:pt x="607" y="399"/>
                    </a:lnTo>
                    <a:lnTo>
                      <a:pt x="623" y="376"/>
                    </a:lnTo>
                    <a:lnTo>
                      <a:pt x="632" y="358"/>
                    </a:lnTo>
                    <a:lnTo>
                      <a:pt x="632" y="335"/>
                    </a:lnTo>
                    <a:lnTo>
                      <a:pt x="636" y="312"/>
                    </a:lnTo>
                    <a:lnTo>
                      <a:pt x="629" y="272"/>
                    </a:lnTo>
                    <a:lnTo>
                      <a:pt x="598" y="242"/>
                    </a:lnTo>
                    <a:lnTo>
                      <a:pt x="581" y="220"/>
                    </a:lnTo>
                    <a:lnTo>
                      <a:pt x="593" y="168"/>
                    </a:lnTo>
                    <a:lnTo>
                      <a:pt x="598" y="162"/>
                    </a:lnTo>
                    <a:lnTo>
                      <a:pt x="610" y="151"/>
                    </a:lnTo>
                    <a:lnTo>
                      <a:pt x="619" y="138"/>
                    </a:lnTo>
                    <a:lnTo>
                      <a:pt x="623" y="121"/>
                    </a:lnTo>
                    <a:lnTo>
                      <a:pt x="623" y="0"/>
                    </a:lnTo>
                    <a:lnTo>
                      <a:pt x="609" y="11"/>
                    </a:lnTo>
                    <a:lnTo>
                      <a:pt x="593" y="23"/>
                    </a:lnTo>
                    <a:lnTo>
                      <a:pt x="581" y="29"/>
                    </a:lnTo>
                    <a:close/>
                  </a:path>
                </a:pathLst>
              </a:custGeom>
              <a:solidFill>
                <a:srgbClr val="77CCEA"/>
              </a:solidFill>
              <a:ln w="9525">
                <a:noFill/>
                <a:round/>
                <a:headEnd/>
                <a:tailEnd/>
              </a:ln>
            </p:spPr>
            <p:txBody>
              <a:bodyPr/>
              <a:lstStyle/>
              <a:p>
                <a:endParaRPr lang="en-GB"/>
              </a:p>
            </p:txBody>
          </p:sp>
          <p:sp>
            <p:nvSpPr>
              <p:cNvPr id="20097" name="Freeform 641"/>
              <p:cNvSpPr>
                <a:spLocks/>
              </p:cNvSpPr>
              <p:nvPr/>
            </p:nvSpPr>
            <p:spPr bwMode="auto">
              <a:xfrm>
                <a:off x="2784" y="2111"/>
                <a:ext cx="189" cy="109"/>
              </a:xfrm>
              <a:custGeom>
                <a:avLst/>
                <a:gdLst/>
                <a:ahLst/>
                <a:cxnLst>
                  <a:cxn ang="0">
                    <a:pos x="520" y="249"/>
                  </a:cxn>
                  <a:cxn ang="0">
                    <a:pos x="402" y="272"/>
                  </a:cxn>
                  <a:cxn ang="0">
                    <a:pos x="379" y="283"/>
                  </a:cxn>
                  <a:cxn ang="0">
                    <a:pos x="354" y="279"/>
                  </a:cxn>
                  <a:cxn ang="0">
                    <a:pos x="283" y="231"/>
                  </a:cxn>
                  <a:cxn ang="0">
                    <a:pos x="270" y="214"/>
                  </a:cxn>
                  <a:cxn ang="0">
                    <a:pos x="250" y="115"/>
                  </a:cxn>
                  <a:cxn ang="0">
                    <a:pos x="236" y="76"/>
                  </a:cxn>
                  <a:cxn ang="0">
                    <a:pos x="228" y="69"/>
                  </a:cxn>
                  <a:cxn ang="0">
                    <a:pos x="211" y="64"/>
                  </a:cxn>
                  <a:cxn ang="0">
                    <a:pos x="191" y="47"/>
                  </a:cxn>
                  <a:cxn ang="0">
                    <a:pos x="115" y="11"/>
                  </a:cxn>
                  <a:cxn ang="0">
                    <a:pos x="93" y="7"/>
                  </a:cxn>
                  <a:cxn ang="0">
                    <a:pos x="81" y="0"/>
                  </a:cxn>
                  <a:cxn ang="0">
                    <a:pos x="64" y="139"/>
                  </a:cxn>
                  <a:cxn ang="0">
                    <a:pos x="51" y="173"/>
                  </a:cxn>
                  <a:cxn ang="0">
                    <a:pos x="39" y="180"/>
                  </a:cxn>
                  <a:cxn ang="0">
                    <a:pos x="22" y="191"/>
                  </a:cxn>
                  <a:cxn ang="0">
                    <a:pos x="9" y="208"/>
                  </a:cxn>
                  <a:cxn ang="0">
                    <a:pos x="0" y="231"/>
                  </a:cxn>
                  <a:cxn ang="0">
                    <a:pos x="108" y="318"/>
                  </a:cxn>
                  <a:cxn ang="0">
                    <a:pos x="216" y="406"/>
                  </a:cxn>
                  <a:cxn ang="0">
                    <a:pos x="354" y="493"/>
                  </a:cxn>
                  <a:cxn ang="0">
                    <a:pos x="414" y="515"/>
                  </a:cxn>
                  <a:cxn ang="0">
                    <a:pos x="469" y="521"/>
                  </a:cxn>
                  <a:cxn ang="0">
                    <a:pos x="584" y="485"/>
                  </a:cxn>
                  <a:cxn ang="0">
                    <a:pos x="653" y="464"/>
                  </a:cxn>
                  <a:cxn ang="0">
                    <a:pos x="673" y="459"/>
                  </a:cxn>
                  <a:cxn ang="0">
                    <a:pos x="734" y="445"/>
                  </a:cxn>
                  <a:cxn ang="0">
                    <a:pos x="768" y="452"/>
                  </a:cxn>
                  <a:cxn ang="0">
                    <a:pos x="796" y="464"/>
                  </a:cxn>
                  <a:cxn ang="0">
                    <a:pos x="885" y="515"/>
                  </a:cxn>
                  <a:cxn ang="0">
                    <a:pos x="906" y="521"/>
                  </a:cxn>
                  <a:cxn ang="0">
                    <a:pos x="919" y="532"/>
                  </a:cxn>
                  <a:cxn ang="0">
                    <a:pos x="948" y="544"/>
                  </a:cxn>
                  <a:cxn ang="0">
                    <a:pos x="947" y="542"/>
                  </a:cxn>
                  <a:cxn ang="0">
                    <a:pos x="897" y="503"/>
                  </a:cxn>
                  <a:cxn ang="0">
                    <a:pos x="864" y="435"/>
                  </a:cxn>
                  <a:cxn ang="0">
                    <a:pos x="826" y="318"/>
                  </a:cxn>
                  <a:cxn ang="0">
                    <a:pos x="813" y="307"/>
                  </a:cxn>
                  <a:cxn ang="0">
                    <a:pos x="763" y="289"/>
                  </a:cxn>
                  <a:cxn ang="0">
                    <a:pos x="604" y="249"/>
                  </a:cxn>
                  <a:cxn ang="0">
                    <a:pos x="520" y="249"/>
                  </a:cxn>
                </a:cxnLst>
                <a:rect l="0" t="0" r="r" b="b"/>
                <a:pathLst>
                  <a:path w="948" h="544">
                    <a:moveTo>
                      <a:pt x="520" y="249"/>
                    </a:moveTo>
                    <a:lnTo>
                      <a:pt x="402" y="272"/>
                    </a:lnTo>
                    <a:lnTo>
                      <a:pt x="379" y="283"/>
                    </a:lnTo>
                    <a:lnTo>
                      <a:pt x="354" y="279"/>
                    </a:lnTo>
                    <a:lnTo>
                      <a:pt x="283" y="231"/>
                    </a:lnTo>
                    <a:lnTo>
                      <a:pt x="270" y="214"/>
                    </a:lnTo>
                    <a:lnTo>
                      <a:pt x="250" y="115"/>
                    </a:lnTo>
                    <a:lnTo>
                      <a:pt x="236" y="76"/>
                    </a:lnTo>
                    <a:lnTo>
                      <a:pt x="228" y="69"/>
                    </a:lnTo>
                    <a:lnTo>
                      <a:pt x="211" y="64"/>
                    </a:lnTo>
                    <a:lnTo>
                      <a:pt x="191" y="47"/>
                    </a:lnTo>
                    <a:lnTo>
                      <a:pt x="115" y="11"/>
                    </a:lnTo>
                    <a:lnTo>
                      <a:pt x="93" y="7"/>
                    </a:lnTo>
                    <a:lnTo>
                      <a:pt x="81" y="0"/>
                    </a:lnTo>
                    <a:lnTo>
                      <a:pt x="64" y="139"/>
                    </a:lnTo>
                    <a:lnTo>
                      <a:pt x="51" y="173"/>
                    </a:lnTo>
                    <a:lnTo>
                      <a:pt x="39" y="180"/>
                    </a:lnTo>
                    <a:lnTo>
                      <a:pt x="22" y="191"/>
                    </a:lnTo>
                    <a:lnTo>
                      <a:pt x="9" y="208"/>
                    </a:lnTo>
                    <a:lnTo>
                      <a:pt x="0" y="231"/>
                    </a:lnTo>
                    <a:lnTo>
                      <a:pt x="108" y="318"/>
                    </a:lnTo>
                    <a:lnTo>
                      <a:pt x="216" y="406"/>
                    </a:lnTo>
                    <a:lnTo>
                      <a:pt x="354" y="493"/>
                    </a:lnTo>
                    <a:lnTo>
                      <a:pt x="414" y="515"/>
                    </a:lnTo>
                    <a:lnTo>
                      <a:pt x="469" y="521"/>
                    </a:lnTo>
                    <a:lnTo>
                      <a:pt x="584" y="485"/>
                    </a:lnTo>
                    <a:lnTo>
                      <a:pt x="653" y="464"/>
                    </a:lnTo>
                    <a:lnTo>
                      <a:pt x="673" y="459"/>
                    </a:lnTo>
                    <a:lnTo>
                      <a:pt x="734" y="445"/>
                    </a:lnTo>
                    <a:lnTo>
                      <a:pt x="768" y="452"/>
                    </a:lnTo>
                    <a:lnTo>
                      <a:pt x="796" y="464"/>
                    </a:lnTo>
                    <a:lnTo>
                      <a:pt x="885" y="515"/>
                    </a:lnTo>
                    <a:lnTo>
                      <a:pt x="906" y="521"/>
                    </a:lnTo>
                    <a:lnTo>
                      <a:pt x="919" y="532"/>
                    </a:lnTo>
                    <a:lnTo>
                      <a:pt x="948" y="544"/>
                    </a:lnTo>
                    <a:lnTo>
                      <a:pt x="947" y="542"/>
                    </a:lnTo>
                    <a:lnTo>
                      <a:pt x="897" y="503"/>
                    </a:lnTo>
                    <a:lnTo>
                      <a:pt x="864" y="435"/>
                    </a:lnTo>
                    <a:lnTo>
                      <a:pt x="826" y="318"/>
                    </a:lnTo>
                    <a:lnTo>
                      <a:pt x="813" y="307"/>
                    </a:lnTo>
                    <a:lnTo>
                      <a:pt x="763" y="289"/>
                    </a:lnTo>
                    <a:lnTo>
                      <a:pt x="604" y="249"/>
                    </a:lnTo>
                    <a:lnTo>
                      <a:pt x="520" y="249"/>
                    </a:lnTo>
                    <a:close/>
                  </a:path>
                </a:pathLst>
              </a:custGeom>
              <a:solidFill>
                <a:srgbClr val="77CCEA"/>
              </a:solidFill>
              <a:ln w="9525">
                <a:noFill/>
                <a:round/>
                <a:headEnd/>
                <a:tailEnd/>
              </a:ln>
            </p:spPr>
            <p:txBody>
              <a:bodyPr/>
              <a:lstStyle/>
              <a:p>
                <a:endParaRPr lang="en-GB"/>
              </a:p>
            </p:txBody>
          </p:sp>
          <p:sp>
            <p:nvSpPr>
              <p:cNvPr id="20098" name="Freeform 642"/>
              <p:cNvSpPr>
                <a:spLocks/>
              </p:cNvSpPr>
              <p:nvPr/>
            </p:nvSpPr>
            <p:spPr bwMode="auto">
              <a:xfrm>
                <a:off x="3226" y="1943"/>
                <a:ext cx="126" cy="216"/>
              </a:xfrm>
              <a:custGeom>
                <a:avLst/>
                <a:gdLst/>
                <a:ahLst/>
                <a:cxnLst>
                  <a:cxn ang="0">
                    <a:pos x="138" y="52"/>
                  </a:cxn>
                  <a:cxn ang="0">
                    <a:pos x="21" y="0"/>
                  </a:cxn>
                  <a:cxn ang="0">
                    <a:pos x="4" y="29"/>
                  </a:cxn>
                  <a:cxn ang="0">
                    <a:pos x="0" y="47"/>
                  </a:cxn>
                  <a:cxn ang="0">
                    <a:pos x="101" y="150"/>
                  </a:cxn>
                  <a:cxn ang="0">
                    <a:pos x="143" y="249"/>
                  </a:cxn>
                  <a:cxn ang="0">
                    <a:pos x="168" y="260"/>
                  </a:cxn>
                  <a:cxn ang="0">
                    <a:pos x="214" y="271"/>
                  </a:cxn>
                  <a:cxn ang="0">
                    <a:pos x="236" y="306"/>
                  </a:cxn>
                  <a:cxn ang="0">
                    <a:pos x="320" y="584"/>
                  </a:cxn>
                  <a:cxn ang="0">
                    <a:pos x="232" y="706"/>
                  </a:cxn>
                  <a:cxn ang="0">
                    <a:pos x="223" y="821"/>
                  </a:cxn>
                  <a:cxn ang="0">
                    <a:pos x="147" y="942"/>
                  </a:cxn>
                  <a:cxn ang="0">
                    <a:pos x="67" y="966"/>
                  </a:cxn>
                  <a:cxn ang="0">
                    <a:pos x="17" y="1012"/>
                  </a:cxn>
                  <a:cxn ang="0">
                    <a:pos x="29" y="1082"/>
                  </a:cxn>
                  <a:cxn ang="0">
                    <a:pos x="67" y="1047"/>
                  </a:cxn>
                  <a:cxn ang="0">
                    <a:pos x="143" y="983"/>
                  </a:cxn>
                  <a:cxn ang="0">
                    <a:pos x="194" y="949"/>
                  </a:cxn>
                  <a:cxn ang="0">
                    <a:pos x="227" y="942"/>
                  </a:cxn>
                  <a:cxn ang="0">
                    <a:pos x="248" y="937"/>
                  </a:cxn>
                  <a:cxn ang="0">
                    <a:pos x="421" y="793"/>
                  </a:cxn>
                  <a:cxn ang="0">
                    <a:pos x="565" y="682"/>
                  </a:cxn>
                  <a:cxn ang="0">
                    <a:pos x="585" y="543"/>
                  </a:cxn>
                  <a:cxn ang="0">
                    <a:pos x="560" y="515"/>
                  </a:cxn>
                  <a:cxn ang="0">
                    <a:pos x="602" y="370"/>
                  </a:cxn>
                  <a:cxn ang="0">
                    <a:pos x="624" y="266"/>
                  </a:cxn>
                  <a:cxn ang="0">
                    <a:pos x="391" y="521"/>
                  </a:cxn>
                  <a:cxn ang="0">
                    <a:pos x="337" y="474"/>
                  </a:cxn>
                  <a:cxn ang="0">
                    <a:pos x="282" y="254"/>
                  </a:cxn>
                  <a:cxn ang="0">
                    <a:pos x="219" y="232"/>
                  </a:cxn>
                  <a:cxn ang="0">
                    <a:pos x="172" y="116"/>
                  </a:cxn>
                </a:cxnLst>
                <a:rect l="0" t="0" r="r" b="b"/>
                <a:pathLst>
                  <a:path w="628" h="1082">
                    <a:moveTo>
                      <a:pt x="160" y="75"/>
                    </a:moveTo>
                    <a:lnTo>
                      <a:pt x="138" y="52"/>
                    </a:lnTo>
                    <a:lnTo>
                      <a:pt x="42" y="17"/>
                    </a:lnTo>
                    <a:lnTo>
                      <a:pt x="21" y="0"/>
                    </a:lnTo>
                    <a:lnTo>
                      <a:pt x="12" y="17"/>
                    </a:lnTo>
                    <a:lnTo>
                      <a:pt x="4" y="29"/>
                    </a:lnTo>
                    <a:lnTo>
                      <a:pt x="0" y="40"/>
                    </a:lnTo>
                    <a:lnTo>
                      <a:pt x="0" y="47"/>
                    </a:lnTo>
                    <a:lnTo>
                      <a:pt x="25" y="69"/>
                    </a:lnTo>
                    <a:lnTo>
                      <a:pt x="101" y="150"/>
                    </a:lnTo>
                    <a:lnTo>
                      <a:pt x="113" y="174"/>
                    </a:lnTo>
                    <a:lnTo>
                      <a:pt x="143" y="249"/>
                    </a:lnTo>
                    <a:lnTo>
                      <a:pt x="147" y="271"/>
                    </a:lnTo>
                    <a:lnTo>
                      <a:pt x="168" y="260"/>
                    </a:lnTo>
                    <a:lnTo>
                      <a:pt x="194" y="260"/>
                    </a:lnTo>
                    <a:lnTo>
                      <a:pt x="214" y="271"/>
                    </a:lnTo>
                    <a:lnTo>
                      <a:pt x="227" y="284"/>
                    </a:lnTo>
                    <a:lnTo>
                      <a:pt x="236" y="306"/>
                    </a:lnTo>
                    <a:lnTo>
                      <a:pt x="244" y="347"/>
                    </a:lnTo>
                    <a:lnTo>
                      <a:pt x="320" y="584"/>
                    </a:lnTo>
                    <a:lnTo>
                      <a:pt x="286" y="624"/>
                    </a:lnTo>
                    <a:lnTo>
                      <a:pt x="232" y="706"/>
                    </a:lnTo>
                    <a:lnTo>
                      <a:pt x="219" y="740"/>
                    </a:lnTo>
                    <a:lnTo>
                      <a:pt x="223" y="821"/>
                    </a:lnTo>
                    <a:lnTo>
                      <a:pt x="194" y="862"/>
                    </a:lnTo>
                    <a:lnTo>
                      <a:pt x="147" y="942"/>
                    </a:lnTo>
                    <a:lnTo>
                      <a:pt x="130" y="954"/>
                    </a:lnTo>
                    <a:lnTo>
                      <a:pt x="67" y="966"/>
                    </a:lnTo>
                    <a:lnTo>
                      <a:pt x="17" y="983"/>
                    </a:lnTo>
                    <a:lnTo>
                      <a:pt x="17" y="1012"/>
                    </a:lnTo>
                    <a:lnTo>
                      <a:pt x="29" y="1069"/>
                    </a:lnTo>
                    <a:lnTo>
                      <a:pt x="29" y="1082"/>
                    </a:lnTo>
                    <a:lnTo>
                      <a:pt x="46" y="1069"/>
                    </a:lnTo>
                    <a:lnTo>
                      <a:pt x="67" y="1047"/>
                    </a:lnTo>
                    <a:lnTo>
                      <a:pt x="93" y="1029"/>
                    </a:lnTo>
                    <a:lnTo>
                      <a:pt x="143" y="983"/>
                    </a:lnTo>
                    <a:lnTo>
                      <a:pt x="185" y="954"/>
                    </a:lnTo>
                    <a:lnTo>
                      <a:pt x="194" y="949"/>
                    </a:lnTo>
                    <a:lnTo>
                      <a:pt x="206" y="949"/>
                    </a:lnTo>
                    <a:lnTo>
                      <a:pt x="227" y="942"/>
                    </a:lnTo>
                    <a:lnTo>
                      <a:pt x="239" y="937"/>
                    </a:lnTo>
                    <a:lnTo>
                      <a:pt x="248" y="937"/>
                    </a:lnTo>
                    <a:lnTo>
                      <a:pt x="304" y="885"/>
                    </a:lnTo>
                    <a:lnTo>
                      <a:pt x="421" y="793"/>
                    </a:lnTo>
                    <a:lnTo>
                      <a:pt x="548" y="728"/>
                    </a:lnTo>
                    <a:lnTo>
                      <a:pt x="565" y="682"/>
                    </a:lnTo>
                    <a:lnTo>
                      <a:pt x="594" y="562"/>
                    </a:lnTo>
                    <a:lnTo>
                      <a:pt x="585" y="543"/>
                    </a:lnTo>
                    <a:lnTo>
                      <a:pt x="573" y="526"/>
                    </a:lnTo>
                    <a:lnTo>
                      <a:pt x="560" y="515"/>
                    </a:lnTo>
                    <a:lnTo>
                      <a:pt x="552" y="508"/>
                    </a:lnTo>
                    <a:lnTo>
                      <a:pt x="602" y="370"/>
                    </a:lnTo>
                    <a:lnTo>
                      <a:pt x="628" y="335"/>
                    </a:lnTo>
                    <a:lnTo>
                      <a:pt x="624" y="266"/>
                    </a:lnTo>
                    <a:lnTo>
                      <a:pt x="417" y="497"/>
                    </a:lnTo>
                    <a:lnTo>
                      <a:pt x="391" y="521"/>
                    </a:lnTo>
                    <a:lnTo>
                      <a:pt x="371" y="526"/>
                    </a:lnTo>
                    <a:lnTo>
                      <a:pt x="337" y="474"/>
                    </a:lnTo>
                    <a:lnTo>
                      <a:pt x="311" y="388"/>
                    </a:lnTo>
                    <a:lnTo>
                      <a:pt x="282" y="254"/>
                    </a:lnTo>
                    <a:lnTo>
                      <a:pt x="265" y="243"/>
                    </a:lnTo>
                    <a:lnTo>
                      <a:pt x="219" y="232"/>
                    </a:lnTo>
                    <a:lnTo>
                      <a:pt x="194" y="237"/>
                    </a:lnTo>
                    <a:lnTo>
                      <a:pt x="172" y="116"/>
                    </a:lnTo>
                    <a:lnTo>
                      <a:pt x="160" y="75"/>
                    </a:lnTo>
                    <a:close/>
                  </a:path>
                </a:pathLst>
              </a:custGeom>
              <a:solidFill>
                <a:srgbClr val="77CCEA"/>
              </a:solidFill>
              <a:ln w="9525">
                <a:noFill/>
                <a:round/>
                <a:headEnd/>
                <a:tailEnd/>
              </a:ln>
            </p:spPr>
            <p:txBody>
              <a:bodyPr/>
              <a:lstStyle/>
              <a:p>
                <a:endParaRPr lang="en-GB"/>
              </a:p>
            </p:txBody>
          </p:sp>
          <p:sp>
            <p:nvSpPr>
              <p:cNvPr id="20099" name="Freeform 643"/>
              <p:cNvSpPr>
                <a:spLocks/>
              </p:cNvSpPr>
              <p:nvPr/>
            </p:nvSpPr>
            <p:spPr bwMode="auto">
              <a:xfrm>
                <a:off x="3206" y="1915"/>
                <a:ext cx="19" cy="29"/>
              </a:xfrm>
              <a:custGeom>
                <a:avLst/>
                <a:gdLst/>
                <a:ahLst/>
                <a:cxnLst>
                  <a:cxn ang="0">
                    <a:pos x="93" y="104"/>
                  </a:cxn>
                  <a:cxn ang="0">
                    <a:pos x="51" y="46"/>
                  </a:cxn>
                  <a:cxn ang="0">
                    <a:pos x="3" y="0"/>
                  </a:cxn>
                  <a:cxn ang="0">
                    <a:pos x="0" y="23"/>
                  </a:cxn>
                  <a:cxn ang="0">
                    <a:pos x="9" y="99"/>
                  </a:cxn>
                  <a:cxn ang="0">
                    <a:pos x="17" y="134"/>
                  </a:cxn>
                  <a:cxn ang="0">
                    <a:pos x="33" y="139"/>
                  </a:cxn>
                  <a:cxn ang="0">
                    <a:pos x="59" y="139"/>
                  </a:cxn>
                  <a:cxn ang="0">
                    <a:pos x="80" y="145"/>
                  </a:cxn>
                  <a:cxn ang="0">
                    <a:pos x="88" y="145"/>
                  </a:cxn>
                  <a:cxn ang="0">
                    <a:pos x="93" y="105"/>
                  </a:cxn>
                  <a:cxn ang="0">
                    <a:pos x="93" y="104"/>
                  </a:cxn>
                </a:cxnLst>
                <a:rect l="0" t="0" r="r" b="b"/>
                <a:pathLst>
                  <a:path w="93" h="145">
                    <a:moveTo>
                      <a:pt x="93" y="104"/>
                    </a:moveTo>
                    <a:lnTo>
                      <a:pt x="51" y="46"/>
                    </a:lnTo>
                    <a:lnTo>
                      <a:pt x="3" y="0"/>
                    </a:lnTo>
                    <a:lnTo>
                      <a:pt x="0" y="23"/>
                    </a:lnTo>
                    <a:lnTo>
                      <a:pt x="9" y="99"/>
                    </a:lnTo>
                    <a:lnTo>
                      <a:pt x="17" y="134"/>
                    </a:lnTo>
                    <a:lnTo>
                      <a:pt x="33" y="139"/>
                    </a:lnTo>
                    <a:lnTo>
                      <a:pt x="59" y="139"/>
                    </a:lnTo>
                    <a:lnTo>
                      <a:pt x="80" y="145"/>
                    </a:lnTo>
                    <a:lnTo>
                      <a:pt x="88" y="145"/>
                    </a:lnTo>
                    <a:lnTo>
                      <a:pt x="93" y="105"/>
                    </a:lnTo>
                    <a:lnTo>
                      <a:pt x="93" y="104"/>
                    </a:lnTo>
                    <a:close/>
                  </a:path>
                </a:pathLst>
              </a:custGeom>
              <a:solidFill>
                <a:srgbClr val="77CCEA"/>
              </a:solidFill>
              <a:ln w="9525">
                <a:noFill/>
                <a:round/>
                <a:headEnd/>
                <a:tailEnd/>
              </a:ln>
            </p:spPr>
            <p:txBody>
              <a:bodyPr/>
              <a:lstStyle/>
              <a:p>
                <a:endParaRPr lang="en-GB"/>
              </a:p>
            </p:txBody>
          </p:sp>
          <p:sp>
            <p:nvSpPr>
              <p:cNvPr id="20100" name="Freeform 644"/>
              <p:cNvSpPr>
                <a:spLocks/>
              </p:cNvSpPr>
              <p:nvPr/>
            </p:nvSpPr>
            <p:spPr bwMode="auto">
              <a:xfrm>
                <a:off x="3054" y="1919"/>
                <a:ext cx="131" cy="160"/>
              </a:xfrm>
              <a:custGeom>
                <a:avLst/>
                <a:gdLst/>
                <a:ahLst/>
                <a:cxnLst>
                  <a:cxn ang="0">
                    <a:pos x="653" y="53"/>
                  </a:cxn>
                  <a:cxn ang="0">
                    <a:pos x="653" y="4"/>
                  </a:cxn>
                  <a:cxn ang="0">
                    <a:pos x="653" y="0"/>
                  </a:cxn>
                  <a:cxn ang="0">
                    <a:pos x="132" y="342"/>
                  </a:cxn>
                  <a:cxn ang="0">
                    <a:pos x="0" y="400"/>
                  </a:cxn>
                  <a:cxn ang="0">
                    <a:pos x="181" y="492"/>
                  </a:cxn>
                  <a:cxn ang="0">
                    <a:pos x="199" y="497"/>
                  </a:cxn>
                  <a:cxn ang="0">
                    <a:pos x="207" y="504"/>
                  </a:cxn>
                  <a:cxn ang="0">
                    <a:pos x="249" y="642"/>
                  </a:cxn>
                  <a:cxn ang="0">
                    <a:pos x="303" y="764"/>
                  </a:cxn>
                  <a:cxn ang="0">
                    <a:pos x="325" y="786"/>
                  </a:cxn>
                  <a:cxn ang="0">
                    <a:pos x="342" y="798"/>
                  </a:cxn>
                  <a:cxn ang="0">
                    <a:pos x="367" y="689"/>
                  </a:cxn>
                  <a:cxn ang="0">
                    <a:pos x="388" y="631"/>
                  </a:cxn>
                  <a:cxn ang="0">
                    <a:pos x="405" y="602"/>
                  </a:cxn>
                  <a:cxn ang="0">
                    <a:pos x="418" y="596"/>
                  </a:cxn>
                  <a:cxn ang="0">
                    <a:pos x="514" y="562"/>
                  </a:cxn>
                  <a:cxn ang="0">
                    <a:pos x="540" y="549"/>
                  </a:cxn>
                  <a:cxn ang="0">
                    <a:pos x="560" y="544"/>
                  </a:cxn>
                  <a:cxn ang="0">
                    <a:pos x="573" y="544"/>
                  </a:cxn>
                  <a:cxn ang="0">
                    <a:pos x="591" y="475"/>
                  </a:cxn>
                  <a:cxn ang="0">
                    <a:pos x="649" y="301"/>
                  </a:cxn>
                  <a:cxn ang="0">
                    <a:pos x="649" y="255"/>
                  </a:cxn>
                  <a:cxn ang="0">
                    <a:pos x="627" y="249"/>
                  </a:cxn>
                  <a:cxn ang="0">
                    <a:pos x="604" y="249"/>
                  </a:cxn>
                  <a:cxn ang="0">
                    <a:pos x="582" y="243"/>
                  </a:cxn>
                  <a:cxn ang="0">
                    <a:pos x="573" y="238"/>
                  </a:cxn>
                  <a:cxn ang="0">
                    <a:pos x="582" y="197"/>
                  </a:cxn>
                  <a:cxn ang="0">
                    <a:pos x="598" y="168"/>
                  </a:cxn>
                  <a:cxn ang="0">
                    <a:pos x="604" y="145"/>
                  </a:cxn>
                  <a:cxn ang="0">
                    <a:pos x="604" y="98"/>
                  </a:cxn>
                  <a:cxn ang="0">
                    <a:pos x="607" y="87"/>
                  </a:cxn>
                  <a:cxn ang="0">
                    <a:pos x="619" y="87"/>
                  </a:cxn>
                  <a:cxn ang="0">
                    <a:pos x="645" y="76"/>
                  </a:cxn>
                  <a:cxn ang="0">
                    <a:pos x="649" y="70"/>
                  </a:cxn>
                  <a:cxn ang="0">
                    <a:pos x="653" y="53"/>
                  </a:cxn>
                </a:cxnLst>
                <a:rect l="0" t="0" r="r" b="b"/>
                <a:pathLst>
                  <a:path w="653" h="798">
                    <a:moveTo>
                      <a:pt x="653" y="53"/>
                    </a:moveTo>
                    <a:lnTo>
                      <a:pt x="653" y="4"/>
                    </a:lnTo>
                    <a:lnTo>
                      <a:pt x="653" y="0"/>
                    </a:lnTo>
                    <a:lnTo>
                      <a:pt x="132" y="342"/>
                    </a:lnTo>
                    <a:lnTo>
                      <a:pt x="0" y="400"/>
                    </a:lnTo>
                    <a:lnTo>
                      <a:pt x="181" y="492"/>
                    </a:lnTo>
                    <a:lnTo>
                      <a:pt x="199" y="497"/>
                    </a:lnTo>
                    <a:lnTo>
                      <a:pt x="207" y="504"/>
                    </a:lnTo>
                    <a:lnTo>
                      <a:pt x="249" y="642"/>
                    </a:lnTo>
                    <a:lnTo>
                      <a:pt x="303" y="764"/>
                    </a:lnTo>
                    <a:lnTo>
                      <a:pt x="325" y="786"/>
                    </a:lnTo>
                    <a:lnTo>
                      <a:pt x="342" y="798"/>
                    </a:lnTo>
                    <a:lnTo>
                      <a:pt x="367" y="689"/>
                    </a:lnTo>
                    <a:lnTo>
                      <a:pt x="388" y="631"/>
                    </a:lnTo>
                    <a:lnTo>
                      <a:pt x="405" y="602"/>
                    </a:lnTo>
                    <a:lnTo>
                      <a:pt x="418" y="596"/>
                    </a:lnTo>
                    <a:lnTo>
                      <a:pt x="514" y="562"/>
                    </a:lnTo>
                    <a:lnTo>
                      <a:pt x="540" y="549"/>
                    </a:lnTo>
                    <a:lnTo>
                      <a:pt x="560" y="544"/>
                    </a:lnTo>
                    <a:lnTo>
                      <a:pt x="573" y="544"/>
                    </a:lnTo>
                    <a:lnTo>
                      <a:pt x="591" y="475"/>
                    </a:lnTo>
                    <a:lnTo>
                      <a:pt x="649" y="301"/>
                    </a:lnTo>
                    <a:lnTo>
                      <a:pt x="649" y="255"/>
                    </a:lnTo>
                    <a:lnTo>
                      <a:pt x="627" y="249"/>
                    </a:lnTo>
                    <a:lnTo>
                      <a:pt x="604" y="249"/>
                    </a:lnTo>
                    <a:lnTo>
                      <a:pt x="582" y="243"/>
                    </a:lnTo>
                    <a:lnTo>
                      <a:pt x="573" y="238"/>
                    </a:lnTo>
                    <a:lnTo>
                      <a:pt x="582" y="197"/>
                    </a:lnTo>
                    <a:lnTo>
                      <a:pt x="598" y="168"/>
                    </a:lnTo>
                    <a:lnTo>
                      <a:pt x="604" y="145"/>
                    </a:lnTo>
                    <a:lnTo>
                      <a:pt x="604" y="98"/>
                    </a:lnTo>
                    <a:lnTo>
                      <a:pt x="607" y="87"/>
                    </a:lnTo>
                    <a:lnTo>
                      <a:pt x="619" y="87"/>
                    </a:lnTo>
                    <a:lnTo>
                      <a:pt x="645" y="76"/>
                    </a:lnTo>
                    <a:lnTo>
                      <a:pt x="649" y="70"/>
                    </a:lnTo>
                    <a:lnTo>
                      <a:pt x="653" y="53"/>
                    </a:lnTo>
                    <a:close/>
                  </a:path>
                </a:pathLst>
              </a:custGeom>
              <a:solidFill>
                <a:srgbClr val="77CCEA"/>
              </a:solidFill>
              <a:ln w="9525">
                <a:noFill/>
                <a:round/>
                <a:headEnd/>
                <a:tailEnd/>
              </a:ln>
            </p:spPr>
            <p:txBody>
              <a:bodyPr/>
              <a:lstStyle/>
              <a:p>
                <a:endParaRPr lang="en-GB"/>
              </a:p>
            </p:txBody>
          </p:sp>
          <p:sp>
            <p:nvSpPr>
              <p:cNvPr id="20101" name="Freeform 645"/>
              <p:cNvSpPr>
                <a:spLocks/>
              </p:cNvSpPr>
              <p:nvPr/>
            </p:nvSpPr>
            <p:spPr bwMode="auto">
              <a:xfrm>
                <a:off x="3015" y="2116"/>
                <a:ext cx="142" cy="96"/>
              </a:xfrm>
              <a:custGeom>
                <a:avLst/>
                <a:gdLst/>
                <a:ahLst/>
                <a:cxnLst>
                  <a:cxn ang="0">
                    <a:pos x="548" y="110"/>
                  </a:cxn>
                  <a:cxn ang="0">
                    <a:pos x="531" y="57"/>
                  </a:cxn>
                  <a:cxn ang="0">
                    <a:pos x="531" y="45"/>
                  </a:cxn>
                  <a:cxn ang="0">
                    <a:pos x="489" y="45"/>
                  </a:cxn>
                  <a:cxn ang="0">
                    <a:pos x="477" y="0"/>
                  </a:cxn>
                  <a:cxn ang="0">
                    <a:pos x="464" y="0"/>
                  </a:cxn>
                  <a:cxn ang="0">
                    <a:pos x="447" y="5"/>
                  </a:cxn>
                  <a:cxn ang="0">
                    <a:pos x="430" y="5"/>
                  </a:cxn>
                  <a:cxn ang="0">
                    <a:pos x="410" y="11"/>
                  </a:cxn>
                  <a:cxn ang="0">
                    <a:pos x="388" y="11"/>
                  </a:cxn>
                  <a:cxn ang="0">
                    <a:pos x="368" y="17"/>
                  </a:cxn>
                  <a:cxn ang="0">
                    <a:pos x="351" y="17"/>
                  </a:cxn>
                  <a:cxn ang="0">
                    <a:pos x="308" y="156"/>
                  </a:cxn>
                  <a:cxn ang="0">
                    <a:pos x="300" y="214"/>
                  </a:cxn>
                  <a:cxn ang="0">
                    <a:pos x="291" y="225"/>
                  </a:cxn>
                  <a:cxn ang="0">
                    <a:pos x="270" y="242"/>
                  </a:cxn>
                  <a:cxn ang="0">
                    <a:pos x="76" y="313"/>
                  </a:cxn>
                  <a:cxn ang="0">
                    <a:pos x="68" y="353"/>
                  </a:cxn>
                  <a:cxn ang="0">
                    <a:pos x="30" y="445"/>
                  </a:cxn>
                  <a:cxn ang="0">
                    <a:pos x="0" y="479"/>
                  </a:cxn>
                  <a:cxn ang="0">
                    <a:pos x="131" y="416"/>
                  </a:cxn>
                  <a:cxn ang="0">
                    <a:pos x="557" y="242"/>
                  </a:cxn>
                  <a:cxn ang="0">
                    <a:pos x="678" y="218"/>
                  </a:cxn>
                  <a:cxn ang="0">
                    <a:pos x="708" y="225"/>
                  </a:cxn>
                  <a:cxn ang="0">
                    <a:pos x="700" y="218"/>
                  </a:cxn>
                  <a:cxn ang="0">
                    <a:pos x="666" y="207"/>
                  </a:cxn>
                  <a:cxn ang="0">
                    <a:pos x="646" y="197"/>
                  </a:cxn>
                  <a:cxn ang="0">
                    <a:pos x="624" y="179"/>
                  </a:cxn>
                  <a:cxn ang="0">
                    <a:pos x="599" y="167"/>
                  </a:cxn>
                  <a:cxn ang="0">
                    <a:pos x="561" y="132"/>
                  </a:cxn>
                  <a:cxn ang="0">
                    <a:pos x="548" y="110"/>
                  </a:cxn>
                </a:cxnLst>
                <a:rect l="0" t="0" r="r" b="b"/>
                <a:pathLst>
                  <a:path w="708" h="479">
                    <a:moveTo>
                      <a:pt x="548" y="110"/>
                    </a:moveTo>
                    <a:lnTo>
                      <a:pt x="531" y="57"/>
                    </a:lnTo>
                    <a:lnTo>
                      <a:pt x="531" y="45"/>
                    </a:lnTo>
                    <a:lnTo>
                      <a:pt x="489" y="45"/>
                    </a:lnTo>
                    <a:lnTo>
                      <a:pt x="477" y="0"/>
                    </a:lnTo>
                    <a:lnTo>
                      <a:pt x="464" y="0"/>
                    </a:lnTo>
                    <a:lnTo>
                      <a:pt x="447" y="5"/>
                    </a:lnTo>
                    <a:lnTo>
                      <a:pt x="430" y="5"/>
                    </a:lnTo>
                    <a:lnTo>
                      <a:pt x="410" y="11"/>
                    </a:lnTo>
                    <a:lnTo>
                      <a:pt x="388" y="11"/>
                    </a:lnTo>
                    <a:lnTo>
                      <a:pt x="368" y="17"/>
                    </a:lnTo>
                    <a:lnTo>
                      <a:pt x="351" y="17"/>
                    </a:lnTo>
                    <a:lnTo>
                      <a:pt x="308" y="156"/>
                    </a:lnTo>
                    <a:lnTo>
                      <a:pt x="300" y="214"/>
                    </a:lnTo>
                    <a:lnTo>
                      <a:pt x="291" y="225"/>
                    </a:lnTo>
                    <a:lnTo>
                      <a:pt x="270" y="242"/>
                    </a:lnTo>
                    <a:lnTo>
                      <a:pt x="76" y="313"/>
                    </a:lnTo>
                    <a:lnTo>
                      <a:pt x="68" y="353"/>
                    </a:lnTo>
                    <a:lnTo>
                      <a:pt x="30" y="445"/>
                    </a:lnTo>
                    <a:lnTo>
                      <a:pt x="0" y="479"/>
                    </a:lnTo>
                    <a:lnTo>
                      <a:pt x="131" y="416"/>
                    </a:lnTo>
                    <a:lnTo>
                      <a:pt x="557" y="242"/>
                    </a:lnTo>
                    <a:lnTo>
                      <a:pt x="678" y="218"/>
                    </a:lnTo>
                    <a:lnTo>
                      <a:pt x="708" y="225"/>
                    </a:lnTo>
                    <a:lnTo>
                      <a:pt x="700" y="218"/>
                    </a:lnTo>
                    <a:lnTo>
                      <a:pt x="666" y="207"/>
                    </a:lnTo>
                    <a:lnTo>
                      <a:pt x="646" y="197"/>
                    </a:lnTo>
                    <a:lnTo>
                      <a:pt x="624" y="179"/>
                    </a:lnTo>
                    <a:lnTo>
                      <a:pt x="599" y="167"/>
                    </a:lnTo>
                    <a:lnTo>
                      <a:pt x="561" y="132"/>
                    </a:lnTo>
                    <a:lnTo>
                      <a:pt x="548" y="110"/>
                    </a:lnTo>
                    <a:close/>
                  </a:path>
                </a:pathLst>
              </a:custGeom>
              <a:solidFill>
                <a:srgbClr val="77CCEA"/>
              </a:solidFill>
              <a:ln w="9525">
                <a:noFill/>
                <a:round/>
                <a:headEnd/>
                <a:tailEnd/>
              </a:ln>
            </p:spPr>
            <p:txBody>
              <a:bodyPr/>
              <a:lstStyle/>
              <a:p>
                <a:endParaRPr lang="en-GB"/>
              </a:p>
            </p:txBody>
          </p:sp>
          <p:sp>
            <p:nvSpPr>
              <p:cNvPr id="20102" name="Freeform 646"/>
              <p:cNvSpPr>
                <a:spLocks/>
              </p:cNvSpPr>
              <p:nvPr/>
            </p:nvSpPr>
            <p:spPr bwMode="auto">
              <a:xfrm>
                <a:off x="3175" y="2043"/>
                <a:ext cx="88" cy="159"/>
              </a:xfrm>
              <a:custGeom>
                <a:avLst/>
                <a:gdLst/>
                <a:ahLst/>
                <a:cxnLst>
                  <a:cxn ang="0">
                    <a:pos x="23" y="334"/>
                  </a:cxn>
                  <a:cxn ang="0">
                    <a:pos x="20" y="445"/>
                  </a:cxn>
                  <a:cxn ang="0">
                    <a:pos x="11" y="503"/>
                  </a:cxn>
                  <a:cxn ang="0">
                    <a:pos x="0" y="543"/>
                  </a:cxn>
                  <a:cxn ang="0">
                    <a:pos x="3" y="554"/>
                  </a:cxn>
                  <a:cxn ang="0">
                    <a:pos x="20" y="578"/>
                  </a:cxn>
                  <a:cxn ang="0">
                    <a:pos x="53" y="636"/>
                  </a:cxn>
                  <a:cxn ang="0">
                    <a:pos x="91" y="654"/>
                  </a:cxn>
                  <a:cxn ang="0">
                    <a:pos x="153" y="682"/>
                  </a:cxn>
                  <a:cxn ang="0">
                    <a:pos x="176" y="694"/>
                  </a:cxn>
                  <a:cxn ang="0">
                    <a:pos x="187" y="704"/>
                  </a:cxn>
                  <a:cxn ang="0">
                    <a:pos x="193" y="711"/>
                  </a:cxn>
                  <a:cxn ang="0">
                    <a:pos x="199" y="715"/>
                  </a:cxn>
                  <a:cxn ang="0">
                    <a:pos x="209" y="722"/>
                  </a:cxn>
                  <a:cxn ang="0">
                    <a:pos x="243" y="756"/>
                  </a:cxn>
                  <a:cxn ang="0">
                    <a:pos x="268" y="775"/>
                  </a:cxn>
                  <a:cxn ang="0">
                    <a:pos x="327" y="792"/>
                  </a:cxn>
                  <a:cxn ang="0">
                    <a:pos x="357" y="792"/>
                  </a:cxn>
                  <a:cxn ang="0">
                    <a:pos x="386" y="780"/>
                  </a:cxn>
                  <a:cxn ang="0">
                    <a:pos x="441" y="739"/>
                  </a:cxn>
                  <a:cxn ang="0">
                    <a:pos x="336" y="739"/>
                  </a:cxn>
                  <a:cxn ang="0">
                    <a:pos x="327" y="717"/>
                  </a:cxn>
                  <a:cxn ang="0">
                    <a:pos x="285" y="677"/>
                  </a:cxn>
                  <a:cxn ang="0">
                    <a:pos x="239" y="619"/>
                  </a:cxn>
                  <a:cxn ang="0">
                    <a:pos x="193" y="589"/>
                  </a:cxn>
                  <a:cxn ang="0">
                    <a:pos x="167" y="578"/>
                  </a:cxn>
                  <a:cxn ang="0">
                    <a:pos x="95" y="491"/>
                  </a:cxn>
                  <a:cxn ang="0">
                    <a:pos x="83" y="462"/>
                  </a:cxn>
                  <a:cxn ang="0">
                    <a:pos x="74" y="416"/>
                  </a:cxn>
                  <a:cxn ang="0">
                    <a:pos x="74" y="330"/>
                  </a:cxn>
                  <a:cxn ang="0">
                    <a:pos x="83" y="289"/>
                  </a:cxn>
                  <a:cxn ang="0">
                    <a:pos x="107" y="242"/>
                  </a:cxn>
                  <a:cxn ang="0">
                    <a:pos x="188" y="155"/>
                  </a:cxn>
                  <a:cxn ang="0">
                    <a:pos x="209" y="109"/>
                  </a:cxn>
                  <a:cxn ang="0">
                    <a:pos x="197" y="69"/>
                  </a:cxn>
                  <a:cxn ang="0">
                    <a:pos x="125" y="0"/>
                  </a:cxn>
                  <a:cxn ang="0">
                    <a:pos x="130" y="39"/>
                  </a:cxn>
                  <a:cxn ang="0">
                    <a:pos x="125" y="86"/>
                  </a:cxn>
                  <a:cxn ang="0">
                    <a:pos x="79" y="224"/>
                  </a:cxn>
                  <a:cxn ang="0">
                    <a:pos x="41" y="306"/>
                  </a:cxn>
                  <a:cxn ang="0">
                    <a:pos x="23" y="334"/>
                  </a:cxn>
                </a:cxnLst>
                <a:rect l="0" t="0" r="r" b="b"/>
                <a:pathLst>
                  <a:path w="441" h="792">
                    <a:moveTo>
                      <a:pt x="23" y="334"/>
                    </a:moveTo>
                    <a:lnTo>
                      <a:pt x="20" y="445"/>
                    </a:lnTo>
                    <a:lnTo>
                      <a:pt x="11" y="503"/>
                    </a:lnTo>
                    <a:lnTo>
                      <a:pt x="0" y="543"/>
                    </a:lnTo>
                    <a:lnTo>
                      <a:pt x="3" y="554"/>
                    </a:lnTo>
                    <a:lnTo>
                      <a:pt x="20" y="578"/>
                    </a:lnTo>
                    <a:lnTo>
                      <a:pt x="53" y="636"/>
                    </a:lnTo>
                    <a:lnTo>
                      <a:pt x="91" y="654"/>
                    </a:lnTo>
                    <a:lnTo>
                      <a:pt x="153" y="682"/>
                    </a:lnTo>
                    <a:lnTo>
                      <a:pt x="176" y="694"/>
                    </a:lnTo>
                    <a:lnTo>
                      <a:pt x="187" y="704"/>
                    </a:lnTo>
                    <a:lnTo>
                      <a:pt x="193" y="711"/>
                    </a:lnTo>
                    <a:lnTo>
                      <a:pt x="199" y="715"/>
                    </a:lnTo>
                    <a:lnTo>
                      <a:pt x="209" y="722"/>
                    </a:lnTo>
                    <a:lnTo>
                      <a:pt x="243" y="756"/>
                    </a:lnTo>
                    <a:lnTo>
                      <a:pt x="268" y="775"/>
                    </a:lnTo>
                    <a:lnTo>
                      <a:pt x="327" y="792"/>
                    </a:lnTo>
                    <a:lnTo>
                      <a:pt x="357" y="792"/>
                    </a:lnTo>
                    <a:lnTo>
                      <a:pt x="386" y="780"/>
                    </a:lnTo>
                    <a:lnTo>
                      <a:pt x="441" y="739"/>
                    </a:lnTo>
                    <a:lnTo>
                      <a:pt x="336" y="739"/>
                    </a:lnTo>
                    <a:lnTo>
                      <a:pt x="327" y="717"/>
                    </a:lnTo>
                    <a:lnTo>
                      <a:pt x="285" y="677"/>
                    </a:lnTo>
                    <a:lnTo>
                      <a:pt x="239" y="619"/>
                    </a:lnTo>
                    <a:lnTo>
                      <a:pt x="193" y="589"/>
                    </a:lnTo>
                    <a:lnTo>
                      <a:pt x="167" y="578"/>
                    </a:lnTo>
                    <a:lnTo>
                      <a:pt x="95" y="491"/>
                    </a:lnTo>
                    <a:lnTo>
                      <a:pt x="83" y="462"/>
                    </a:lnTo>
                    <a:lnTo>
                      <a:pt x="74" y="416"/>
                    </a:lnTo>
                    <a:lnTo>
                      <a:pt x="74" y="330"/>
                    </a:lnTo>
                    <a:lnTo>
                      <a:pt x="83" y="289"/>
                    </a:lnTo>
                    <a:lnTo>
                      <a:pt x="107" y="242"/>
                    </a:lnTo>
                    <a:lnTo>
                      <a:pt x="188" y="155"/>
                    </a:lnTo>
                    <a:lnTo>
                      <a:pt x="209" y="109"/>
                    </a:lnTo>
                    <a:lnTo>
                      <a:pt x="197" y="69"/>
                    </a:lnTo>
                    <a:lnTo>
                      <a:pt x="125" y="0"/>
                    </a:lnTo>
                    <a:lnTo>
                      <a:pt x="130" y="39"/>
                    </a:lnTo>
                    <a:lnTo>
                      <a:pt x="125" y="86"/>
                    </a:lnTo>
                    <a:lnTo>
                      <a:pt x="79" y="224"/>
                    </a:lnTo>
                    <a:lnTo>
                      <a:pt x="41" y="306"/>
                    </a:lnTo>
                    <a:lnTo>
                      <a:pt x="23" y="334"/>
                    </a:lnTo>
                    <a:close/>
                  </a:path>
                </a:pathLst>
              </a:custGeom>
              <a:solidFill>
                <a:srgbClr val="77CCEA"/>
              </a:solidFill>
              <a:ln w="9525">
                <a:noFill/>
                <a:round/>
                <a:headEnd/>
                <a:tailEnd/>
              </a:ln>
            </p:spPr>
            <p:txBody>
              <a:bodyPr/>
              <a:lstStyle/>
              <a:p>
                <a:endParaRPr lang="en-GB"/>
              </a:p>
            </p:txBody>
          </p:sp>
          <p:sp>
            <p:nvSpPr>
              <p:cNvPr id="20103" name="Freeform 647"/>
              <p:cNvSpPr>
                <a:spLocks/>
              </p:cNvSpPr>
              <p:nvPr/>
            </p:nvSpPr>
            <p:spPr bwMode="auto">
              <a:xfrm>
                <a:off x="2352" y="2072"/>
                <a:ext cx="1063" cy="290"/>
              </a:xfrm>
              <a:custGeom>
                <a:avLst/>
                <a:gdLst/>
                <a:ahLst/>
                <a:cxnLst>
                  <a:cxn ang="0">
                    <a:pos x="3447" y="636"/>
                  </a:cxn>
                  <a:cxn ang="0">
                    <a:pos x="3165" y="745"/>
                  </a:cxn>
                  <a:cxn ang="0">
                    <a:pos x="3105" y="740"/>
                  </a:cxn>
                  <a:cxn ang="0">
                    <a:pos x="3042" y="711"/>
                  </a:cxn>
                  <a:cxn ang="0">
                    <a:pos x="2891" y="641"/>
                  </a:cxn>
                  <a:cxn ang="0">
                    <a:pos x="2626" y="717"/>
                  </a:cxn>
                  <a:cxn ang="0">
                    <a:pos x="2373" y="602"/>
                  </a:cxn>
                  <a:cxn ang="0">
                    <a:pos x="2048" y="359"/>
                  </a:cxn>
                  <a:cxn ang="0">
                    <a:pos x="1547" y="243"/>
                  </a:cxn>
                  <a:cxn ang="0">
                    <a:pos x="1265" y="132"/>
                  </a:cxn>
                  <a:cxn ang="0">
                    <a:pos x="1012" y="126"/>
                  </a:cxn>
                  <a:cxn ang="0">
                    <a:pos x="877" y="132"/>
                  </a:cxn>
                  <a:cxn ang="0">
                    <a:pos x="745" y="114"/>
                  </a:cxn>
                  <a:cxn ang="0">
                    <a:pos x="523" y="63"/>
                  </a:cxn>
                  <a:cxn ang="0">
                    <a:pos x="312" y="11"/>
                  </a:cxn>
                  <a:cxn ang="0">
                    <a:pos x="0" y="289"/>
                  </a:cxn>
                  <a:cxn ang="0">
                    <a:pos x="270" y="882"/>
                  </a:cxn>
                  <a:cxn ang="0">
                    <a:pos x="372" y="584"/>
                  </a:cxn>
                  <a:cxn ang="0">
                    <a:pos x="531" y="670"/>
                  </a:cxn>
                  <a:cxn ang="0">
                    <a:pos x="549" y="824"/>
                  </a:cxn>
                  <a:cxn ang="0">
                    <a:pos x="565" y="860"/>
                  </a:cxn>
                  <a:cxn ang="0">
                    <a:pos x="605" y="891"/>
                  </a:cxn>
                  <a:cxn ang="0">
                    <a:pos x="621" y="901"/>
                  </a:cxn>
                  <a:cxn ang="0">
                    <a:pos x="681" y="918"/>
                  </a:cxn>
                  <a:cxn ang="0">
                    <a:pos x="732" y="929"/>
                  </a:cxn>
                  <a:cxn ang="0">
                    <a:pos x="854" y="958"/>
                  </a:cxn>
                  <a:cxn ang="0">
                    <a:pos x="961" y="937"/>
                  </a:cxn>
                  <a:cxn ang="0">
                    <a:pos x="1067" y="1040"/>
                  </a:cxn>
                  <a:cxn ang="0">
                    <a:pos x="1109" y="976"/>
                  </a:cxn>
                  <a:cxn ang="0">
                    <a:pos x="1202" y="1105"/>
                  </a:cxn>
                  <a:cxn ang="0">
                    <a:pos x="1412" y="1243"/>
                  </a:cxn>
                  <a:cxn ang="0">
                    <a:pos x="1707" y="1301"/>
                  </a:cxn>
                  <a:cxn ang="0">
                    <a:pos x="2048" y="1226"/>
                  </a:cxn>
                  <a:cxn ang="0">
                    <a:pos x="2228" y="1255"/>
                  </a:cxn>
                  <a:cxn ang="0">
                    <a:pos x="2511" y="1381"/>
                  </a:cxn>
                  <a:cxn ang="0">
                    <a:pos x="2761" y="1445"/>
                  </a:cxn>
                  <a:cxn ang="0">
                    <a:pos x="3018" y="1057"/>
                  </a:cxn>
                  <a:cxn ang="0">
                    <a:pos x="3161" y="1053"/>
                  </a:cxn>
                  <a:cxn ang="0">
                    <a:pos x="3247" y="1213"/>
                  </a:cxn>
                  <a:cxn ang="0">
                    <a:pos x="3684" y="930"/>
                  </a:cxn>
                  <a:cxn ang="0">
                    <a:pos x="3763" y="723"/>
                  </a:cxn>
                  <a:cxn ang="0">
                    <a:pos x="3890" y="670"/>
                  </a:cxn>
                  <a:cxn ang="0">
                    <a:pos x="4045" y="775"/>
                  </a:cxn>
                  <a:cxn ang="0">
                    <a:pos x="4121" y="884"/>
                  </a:cxn>
                  <a:cxn ang="0">
                    <a:pos x="4205" y="966"/>
                  </a:cxn>
                  <a:cxn ang="0">
                    <a:pos x="4391" y="1098"/>
                  </a:cxn>
                  <a:cxn ang="0">
                    <a:pos x="4639" y="1081"/>
                  </a:cxn>
                  <a:cxn ang="0">
                    <a:pos x="4969" y="913"/>
                  </a:cxn>
                  <a:cxn ang="0">
                    <a:pos x="5048" y="775"/>
                  </a:cxn>
                  <a:cxn ang="0">
                    <a:pos x="5133" y="728"/>
                  </a:cxn>
                  <a:cxn ang="0">
                    <a:pos x="5226" y="901"/>
                  </a:cxn>
                  <a:cxn ang="0">
                    <a:pos x="5292" y="294"/>
                  </a:cxn>
                  <a:cxn ang="0">
                    <a:pos x="5102" y="434"/>
                  </a:cxn>
                  <a:cxn ang="0">
                    <a:pos x="4774" y="387"/>
                  </a:cxn>
                  <a:cxn ang="0">
                    <a:pos x="4555" y="595"/>
                  </a:cxn>
                  <a:cxn ang="0">
                    <a:pos x="4441" y="648"/>
                  </a:cxn>
                  <a:cxn ang="0">
                    <a:pos x="4320" y="574"/>
                  </a:cxn>
                  <a:cxn ang="0">
                    <a:pos x="4301" y="560"/>
                  </a:cxn>
                  <a:cxn ang="0">
                    <a:pos x="4150" y="485"/>
                  </a:cxn>
                  <a:cxn ang="0">
                    <a:pos x="3994" y="438"/>
                  </a:cxn>
                </a:cxnLst>
                <a:rect l="0" t="0" r="r" b="b"/>
                <a:pathLst>
                  <a:path w="5313" h="1451">
                    <a:moveTo>
                      <a:pt x="3994" y="438"/>
                    </a:moveTo>
                    <a:lnTo>
                      <a:pt x="3873" y="462"/>
                    </a:lnTo>
                    <a:lnTo>
                      <a:pt x="3447" y="636"/>
                    </a:lnTo>
                    <a:lnTo>
                      <a:pt x="3316" y="699"/>
                    </a:lnTo>
                    <a:lnTo>
                      <a:pt x="3220" y="734"/>
                    </a:lnTo>
                    <a:lnTo>
                      <a:pt x="3165" y="745"/>
                    </a:lnTo>
                    <a:lnTo>
                      <a:pt x="3123" y="745"/>
                    </a:lnTo>
                    <a:lnTo>
                      <a:pt x="3104" y="738"/>
                    </a:lnTo>
                    <a:lnTo>
                      <a:pt x="3105" y="740"/>
                    </a:lnTo>
                    <a:lnTo>
                      <a:pt x="3076" y="728"/>
                    </a:lnTo>
                    <a:lnTo>
                      <a:pt x="3063" y="717"/>
                    </a:lnTo>
                    <a:lnTo>
                      <a:pt x="3042" y="711"/>
                    </a:lnTo>
                    <a:lnTo>
                      <a:pt x="2953" y="660"/>
                    </a:lnTo>
                    <a:lnTo>
                      <a:pt x="2925" y="648"/>
                    </a:lnTo>
                    <a:lnTo>
                      <a:pt x="2891" y="641"/>
                    </a:lnTo>
                    <a:lnTo>
                      <a:pt x="2830" y="655"/>
                    </a:lnTo>
                    <a:lnTo>
                      <a:pt x="2741" y="681"/>
                    </a:lnTo>
                    <a:lnTo>
                      <a:pt x="2626" y="717"/>
                    </a:lnTo>
                    <a:lnTo>
                      <a:pt x="2571" y="711"/>
                    </a:lnTo>
                    <a:lnTo>
                      <a:pt x="2511" y="689"/>
                    </a:lnTo>
                    <a:lnTo>
                      <a:pt x="2373" y="602"/>
                    </a:lnTo>
                    <a:lnTo>
                      <a:pt x="2265" y="514"/>
                    </a:lnTo>
                    <a:lnTo>
                      <a:pt x="2124" y="404"/>
                    </a:lnTo>
                    <a:lnTo>
                      <a:pt x="2048" y="359"/>
                    </a:lnTo>
                    <a:lnTo>
                      <a:pt x="1892" y="294"/>
                    </a:lnTo>
                    <a:lnTo>
                      <a:pt x="1774" y="276"/>
                    </a:lnTo>
                    <a:lnTo>
                      <a:pt x="1547" y="243"/>
                    </a:lnTo>
                    <a:lnTo>
                      <a:pt x="1510" y="231"/>
                    </a:lnTo>
                    <a:lnTo>
                      <a:pt x="1507" y="228"/>
                    </a:lnTo>
                    <a:lnTo>
                      <a:pt x="1265" y="132"/>
                    </a:lnTo>
                    <a:lnTo>
                      <a:pt x="1248" y="121"/>
                    </a:lnTo>
                    <a:lnTo>
                      <a:pt x="1231" y="115"/>
                    </a:lnTo>
                    <a:lnTo>
                      <a:pt x="1012" y="126"/>
                    </a:lnTo>
                    <a:lnTo>
                      <a:pt x="952" y="132"/>
                    </a:lnTo>
                    <a:lnTo>
                      <a:pt x="906" y="131"/>
                    </a:lnTo>
                    <a:lnTo>
                      <a:pt x="877" y="132"/>
                    </a:lnTo>
                    <a:lnTo>
                      <a:pt x="854" y="129"/>
                    </a:lnTo>
                    <a:lnTo>
                      <a:pt x="801" y="128"/>
                    </a:lnTo>
                    <a:lnTo>
                      <a:pt x="745" y="114"/>
                    </a:lnTo>
                    <a:lnTo>
                      <a:pt x="666" y="104"/>
                    </a:lnTo>
                    <a:lnTo>
                      <a:pt x="581" y="77"/>
                    </a:lnTo>
                    <a:lnTo>
                      <a:pt x="523" y="63"/>
                    </a:lnTo>
                    <a:lnTo>
                      <a:pt x="414" y="11"/>
                    </a:lnTo>
                    <a:lnTo>
                      <a:pt x="363" y="0"/>
                    </a:lnTo>
                    <a:lnTo>
                      <a:pt x="312" y="11"/>
                    </a:lnTo>
                    <a:lnTo>
                      <a:pt x="258" y="40"/>
                    </a:lnTo>
                    <a:lnTo>
                      <a:pt x="144" y="138"/>
                    </a:lnTo>
                    <a:lnTo>
                      <a:pt x="0" y="289"/>
                    </a:lnTo>
                    <a:lnTo>
                      <a:pt x="0" y="918"/>
                    </a:lnTo>
                    <a:lnTo>
                      <a:pt x="177" y="884"/>
                    </a:lnTo>
                    <a:lnTo>
                      <a:pt x="270" y="882"/>
                    </a:lnTo>
                    <a:lnTo>
                      <a:pt x="275" y="856"/>
                    </a:lnTo>
                    <a:lnTo>
                      <a:pt x="304" y="751"/>
                    </a:lnTo>
                    <a:lnTo>
                      <a:pt x="372" y="584"/>
                    </a:lnTo>
                    <a:lnTo>
                      <a:pt x="430" y="785"/>
                    </a:lnTo>
                    <a:lnTo>
                      <a:pt x="520" y="648"/>
                    </a:lnTo>
                    <a:lnTo>
                      <a:pt x="531" y="670"/>
                    </a:lnTo>
                    <a:lnTo>
                      <a:pt x="543" y="745"/>
                    </a:lnTo>
                    <a:lnTo>
                      <a:pt x="549" y="822"/>
                    </a:lnTo>
                    <a:lnTo>
                      <a:pt x="549" y="824"/>
                    </a:lnTo>
                    <a:lnTo>
                      <a:pt x="550" y="824"/>
                    </a:lnTo>
                    <a:lnTo>
                      <a:pt x="555" y="836"/>
                    </a:lnTo>
                    <a:lnTo>
                      <a:pt x="565" y="860"/>
                    </a:lnTo>
                    <a:lnTo>
                      <a:pt x="599" y="891"/>
                    </a:lnTo>
                    <a:lnTo>
                      <a:pt x="600" y="891"/>
                    </a:lnTo>
                    <a:lnTo>
                      <a:pt x="605" y="891"/>
                    </a:lnTo>
                    <a:lnTo>
                      <a:pt x="606" y="892"/>
                    </a:lnTo>
                    <a:lnTo>
                      <a:pt x="607" y="894"/>
                    </a:lnTo>
                    <a:lnTo>
                      <a:pt x="621" y="901"/>
                    </a:lnTo>
                    <a:lnTo>
                      <a:pt x="625" y="906"/>
                    </a:lnTo>
                    <a:lnTo>
                      <a:pt x="636" y="908"/>
                    </a:lnTo>
                    <a:lnTo>
                      <a:pt x="681" y="918"/>
                    </a:lnTo>
                    <a:lnTo>
                      <a:pt x="708" y="839"/>
                    </a:lnTo>
                    <a:lnTo>
                      <a:pt x="712" y="815"/>
                    </a:lnTo>
                    <a:lnTo>
                      <a:pt x="732" y="929"/>
                    </a:lnTo>
                    <a:lnTo>
                      <a:pt x="749" y="933"/>
                    </a:lnTo>
                    <a:lnTo>
                      <a:pt x="809" y="745"/>
                    </a:lnTo>
                    <a:lnTo>
                      <a:pt x="854" y="958"/>
                    </a:lnTo>
                    <a:lnTo>
                      <a:pt x="881" y="963"/>
                    </a:lnTo>
                    <a:lnTo>
                      <a:pt x="945" y="809"/>
                    </a:lnTo>
                    <a:lnTo>
                      <a:pt x="961" y="937"/>
                    </a:lnTo>
                    <a:lnTo>
                      <a:pt x="981" y="988"/>
                    </a:lnTo>
                    <a:lnTo>
                      <a:pt x="999" y="1010"/>
                    </a:lnTo>
                    <a:lnTo>
                      <a:pt x="1067" y="1040"/>
                    </a:lnTo>
                    <a:lnTo>
                      <a:pt x="1072" y="1037"/>
                    </a:lnTo>
                    <a:lnTo>
                      <a:pt x="1074" y="1034"/>
                    </a:lnTo>
                    <a:lnTo>
                      <a:pt x="1109" y="976"/>
                    </a:lnTo>
                    <a:lnTo>
                      <a:pt x="1164" y="856"/>
                    </a:lnTo>
                    <a:lnTo>
                      <a:pt x="1201" y="1103"/>
                    </a:lnTo>
                    <a:lnTo>
                      <a:pt x="1202" y="1105"/>
                    </a:lnTo>
                    <a:lnTo>
                      <a:pt x="1232" y="1125"/>
                    </a:lnTo>
                    <a:lnTo>
                      <a:pt x="1396" y="1233"/>
                    </a:lnTo>
                    <a:lnTo>
                      <a:pt x="1412" y="1243"/>
                    </a:lnTo>
                    <a:lnTo>
                      <a:pt x="1504" y="1313"/>
                    </a:lnTo>
                    <a:lnTo>
                      <a:pt x="1581" y="1387"/>
                    </a:lnTo>
                    <a:lnTo>
                      <a:pt x="1707" y="1301"/>
                    </a:lnTo>
                    <a:lnTo>
                      <a:pt x="1783" y="1272"/>
                    </a:lnTo>
                    <a:lnTo>
                      <a:pt x="1957" y="1231"/>
                    </a:lnTo>
                    <a:lnTo>
                      <a:pt x="2048" y="1226"/>
                    </a:lnTo>
                    <a:lnTo>
                      <a:pt x="2228" y="1251"/>
                    </a:lnTo>
                    <a:lnTo>
                      <a:pt x="2247" y="1255"/>
                    </a:lnTo>
                    <a:lnTo>
                      <a:pt x="2228" y="1255"/>
                    </a:lnTo>
                    <a:lnTo>
                      <a:pt x="2292" y="1265"/>
                    </a:lnTo>
                    <a:lnTo>
                      <a:pt x="2423" y="1323"/>
                    </a:lnTo>
                    <a:lnTo>
                      <a:pt x="2511" y="1381"/>
                    </a:lnTo>
                    <a:lnTo>
                      <a:pt x="2592" y="1445"/>
                    </a:lnTo>
                    <a:lnTo>
                      <a:pt x="2677" y="1451"/>
                    </a:lnTo>
                    <a:lnTo>
                      <a:pt x="2761" y="1445"/>
                    </a:lnTo>
                    <a:lnTo>
                      <a:pt x="2902" y="1408"/>
                    </a:lnTo>
                    <a:lnTo>
                      <a:pt x="2911" y="1364"/>
                    </a:lnTo>
                    <a:lnTo>
                      <a:pt x="3018" y="1057"/>
                    </a:lnTo>
                    <a:lnTo>
                      <a:pt x="3102" y="1238"/>
                    </a:lnTo>
                    <a:lnTo>
                      <a:pt x="3131" y="1128"/>
                    </a:lnTo>
                    <a:lnTo>
                      <a:pt x="3161" y="1053"/>
                    </a:lnTo>
                    <a:lnTo>
                      <a:pt x="3195" y="1017"/>
                    </a:lnTo>
                    <a:lnTo>
                      <a:pt x="3212" y="1098"/>
                    </a:lnTo>
                    <a:lnTo>
                      <a:pt x="3247" y="1213"/>
                    </a:lnTo>
                    <a:lnTo>
                      <a:pt x="3307" y="1174"/>
                    </a:lnTo>
                    <a:lnTo>
                      <a:pt x="3642" y="949"/>
                    </a:lnTo>
                    <a:lnTo>
                      <a:pt x="3684" y="930"/>
                    </a:lnTo>
                    <a:lnTo>
                      <a:pt x="3709" y="929"/>
                    </a:lnTo>
                    <a:lnTo>
                      <a:pt x="3759" y="757"/>
                    </a:lnTo>
                    <a:lnTo>
                      <a:pt x="3763" y="723"/>
                    </a:lnTo>
                    <a:lnTo>
                      <a:pt x="3768" y="706"/>
                    </a:lnTo>
                    <a:lnTo>
                      <a:pt x="3835" y="901"/>
                    </a:lnTo>
                    <a:lnTo>
                      <a:pt x="3890" y="670"/>
                    </a:lnTo>
                    <a:lnTo>
                      <a:pt x="3948" y="918"/>
                    </a:lnTo>
                    <a:lnTo>
                      <a:pt x="3964" y="921"/>
                    </a:lnTo>
                    <a:lnTo>
                      <a:pt x="4045" y="775"/>
                    </a:lnTo>
                    <a:lnTo>
                      <a:pt x="4083" y="925"/>
                    </a:lnTo>
                    <a:lnTo>
                      <a:pt x="4117" y="860"/>
                    </a:lnTo>
                    <a:lnTo>
                      <a:pt x="4121" y="884"/>
                    </a:lnTo>
                    <a:lnTo>
                      <a:pt x="4142" y="969"/>
                    </a:lnTo>
                    <a:lnTo>
                      <a:pt x="4188" y="985"/>
                    </a:lnTo>
                    <a:lnTo>
                      <a:pt x="4205" y="966"/>
                    </a:lnTo>
                    <a:lnTo>
                      <a:pt x="4208" y="992"/>
                    </a:lnTo>
                    <a:lnTo>
                      <a:pt x="4230" y="1000"/>
                    </a:lnTo>
                    <a:lnTo>
                      <a:pt x="4391" y="1098"/>
                    </a:lnTo>
                    <a:lnTo>
                      <a:pt x="4475" y="1128"/>
                    </a:lnTo>
                    <a:lnTo>
                      <a:pt x="4555" y="1122"/>
                    </a:lnTo>
                    <a:lnTo>
                      <a:pt x="4639" y="1081"/>
                    </a:lnTo>
                    <a:lnTo>
                      <a:pt x="4812" y="959"/>
                    </a:lnTo>
                    <a:lnTo>
                      <a:pt x="4888" y="930"/>
                    </a:lnTo>
                    <a:lnTo>
                      <a:pt x="4969" y="913"/>
                    </a:lnTo>
                    <a:lnTo>
                      <a:pt x="4994" y="911"/>
                    </a:lnTo>
                    <a:lnTo>
                      <a:pt x="5006" y="873"/>
                    </a:lnTo>
                    <a:lnTo>
                      <a:pt x="5048" y="775"/>
                    </a:lnTo>
                    <a:lnTo>
                      <a:pt x="5071" y="901"/>
                    </a:lnTo>
                    <a:lnTo>
                      <a:pt x="5096" y="899"/>
                    </a:lnTo>
                    <a:lnTo>
                      <a:pt x="5133" y="728"/>
                    </a:lnTo>
                    <a:lnTo>
                      <a:pt x="5141" y="648"/>
                    </a:lnTo>
                    <a:lnTo>
                      <a:pt x="5195" y="900"/>
                    </a:lnTo>
                    <a:lnTo>
                      <a:pt x="5226" y="901"/>
                    </a:lnTo>
                    <a:lnTo>
                      <a:pt x="5313" y="918"/>
                    </a:lnTo>
                    <a:lnTo>
                      <a:pt x="5313" y="289"/>
                    </a:lnTo>
                    <a:lnTo>
                      <a:pt x="5292" y="294"/>
                    </a:lnTo>
                    <a:lnTo>
                      <a:pt x="5271" y="306"/>
                    </a:lnTo>
                    <a:lnTo>
                      <a:pt x="5127" y="421"/>
                    </a:lnTo>
                    <a:lnTo>
                      <a:pt x="5102" y="434"/>
                    </a:lnTo>
                    <a:lnTo>
                      <a:pt x="5019" y="438"/>
                    </a:lnTo>
                    <a:lnTo>
                      <a:pt x="4800" y="387"/>
                    </a:lnTo>
                    <a:lnTo>
                      <a:pt x="4774" y="387"/>
                    </a:lnTo>
                    <a:lnTo>
                      <a:pt x="4710" y="427"/>
                    </a:lnTo>
                    <a:lnTo>
                      <a:pt x="4677" y="457"/>
                    </a:lnTo>
                    <a:lnTo>
                      <a:pt x="4555" y="595"/>
                    </a:lnTo>
                    <a:lnTo>
                      <a:pt x="4500" y="636"/>
                    </a:lnTo>
                    <a:lnTo>
                      <a:pt x="4471" y="648"/>
                    </a:lnTo>
                    <a:lnTo>
                      <a:pt x="4441" y="648"/>
                    </a:lnTo>
                    <a:lnTo>
                      <a:pt x="4382" y="631"/>
                    </a:lnTo>
                    <a:lnTo>
                      <a:pt x="4357" y="612"/>
                    </a:lnTo>
                    <a:lnTo>
                      <a:pt x="4320" y="574"/>
                    </a:lnTo>
                    <a:lnTo>
                      <a:pt x="4313" y="571"/>
                    </a:lnTo>
                    <a:lnTo>
                      <a:pt x="4307" y="567"/>
                    </a:lnTo>
                    <a:lnTo>
                      <a:pt x="4301" y="560"/>
                    </a:lnTo>
                    <a:lnTo>
                      <a:pt x="4267" y="538"/>
                    </a:lnTo>
                    <a:lnTo>
                      <a:pt x="4205" y="510"/>
                    </a:lnTo>
                    <a:lnTo>
                      <a:pt x="4150" y="485"/>
                    </a:lnTo>
                    <a:lnTo>
                      <a:pt x="4140" y="478"/>
                    </a:lnTo>
                    <a:lnTo>
                      <a:pt x="4057" y="455"/>
                    </a:lnTo>
                    <a:lnTo>
                      <a:pt x="3994" y="438"/>
                    </a:lnTo>
                    <a:close/>
                  </a:path>
                </a:pathLst>
              </a:custGeom>
              <a:solidFill>
                <a:srgbClr val="1999CC"/>
              </a:solidFill>
              <a:ln w="9525">
                <a:noFill/>
                <a:round/>
                <a:headEnd/>
                <a:tailEnd/>
              </a:ln>
            </p:spPr>
            <p:txBody>
              <a:bodyPr/>
              <a:lstStyle/>
              <a:p>
                <a:endParaRPr lang="en-GB"/>
              </a:p>
            </p:txBody>
          </p:sp>
          <p:sp>
            <p:nvSpPr>
              <p:cNvPr id="20104" name="Freeform 648"/>
              <p:cNvSpPr>
                <a:spLocks/>
              </p:cNvSpPr>
              <p:nvPr/>
            </p:nvSpPr>
            <p:spPr bwMode="auto">
              <a:xfrm>
                <a:off x="3365" y="1978"/>
                <a:ext cx="50" cy="98"/>
              </a:xfrm>
              <a:custGeom>
                <a:avLst/>
                <a:gdLst/>
                <a:ahLst/>
                <a:cxnLst>
                  <a:cxn ang="0">
                    <a:pos x="248" y="237"/>
                  </a:cxn>
                  <a:cxn ang="0">
                    <a:pos x="248" y="0"/>
                  </a:cxn>
                  <a:cxn ang="0">
                    <a:pos x="135" y="122"/>
                  </a:cxn>
                  <a:cxn ang="0">
                    <a:pos x="88" y="156"/>
                  </a:cxn>
                  <a:cxn ang="0">
                    <a:pos x="59" y="144"/>
                  </a:cxn>
                  <a:cxn ang="0">
                    <a:pos x="34" y="127"/>
                  </a:cxn>
                  <a:cxn ang="0">
                    <a:pos x="25" y="124"/>
                  </a:cxn>
                  <a:cxn ang="0">
                    <a:pos x="8" y="116"/>
                  </a:cxn>
                  <a:cxn ang="0">
                    <a:pos x="50" y="191"/>
                  </a:cxn>
                  <a:cxn ang="0">
                    <a:pos x="0" y="254"/>
                  </a:cxn>
                  <a:cxn ang="0">
                    <a:pos x="20" y="325"/>
                  </a:cxn>
                  <a:cxn ang="0">
                    <a:pos x="20" y="359"/>
                  </a:cxn>
                  <a:cxn ang="0">
                    <a:pos x="12" y="383"/>
                  </a:cxn>
                  <a:cxn ang="0">
                    <a:pos x="5" y="434"/>
                  </a:cxn>
                  <a:cxn ang="0">
                    <a:pos x="0" y="452"/>
                  </a:cxn>
                  <a:cxn ang="0">
                    <a:pos x="0" y="457"/>
                  </a:cxn>
                  <a:cxn ang="0">
                    <a:pos x="42" y="486"/>
                  </a:cxn>
                  <a:cxn ang="0">
                    <a:pos x="50" y="457"/>
                  </a:cxn>
                  <a:cxn ang="0">
                    <a:pos x="62" y="428"/>
                  </a:cxn>
                  <a:cxn ang="0">
                    <a:pos x="101" y="376"/>
                  </a:cxn>
                  <a:cxn ang="0">
                    <a:pos x="172" y="325"/>
                  </a:cxn>
                  <a:cxn ang="0">
                    <a:pos x="194" y="318"/>
                  </a:cxn>
                  <a:cxn ang="0">
                    <a:pos x="197" y="295"/>
                  </a:cxn>
                  <a:cxn ang="0">
                    <a:pos x="211" y="267"/>
                  </a:cxn>
                  <a:cxn ang="0">
                    <a:pos x="227" y="249"/>
                  </a:cxn>
                  <a:cxn ang="0">
                    <a:pos x="248" y="237"/>
                  </a:cxn>
                </a:cxnLst>
                <a:rect l="0" t="0" r="r" b="b"/>
                <a:pathLst>
                  <a:path w="248" h="486">
                    <a:moveTo>
                      <a:pt x="248" y="237"/>
                    </a:moveTo>
                    <a:lnTo>
                      <a:pt x="248" y="0"/>
                    </a:lnTo>
                    <a:lnTo>
                      <a:pt x="135" y="122"/>
                    </a:lnTo>
                    <a:lnTo>
                      <a:pt x="88" y="156"/>
                    </a:lnTo>
                    <a:lnTo>
                      <a:pt x="59" y="144"/>
                    </a:lnTo>
                    <a:lnTo>
                      <a:pt x="34" y="127"/>
                    </a:lnTo>
                    <a:lnTo>
                      <a:pt x="25" y="124"/>
                    </a:lnTo>
                    <a:lnTo>
                      <a:pt x="8" y="116"/>
                    </a:lnTo>
                    <a:lnTo>
                      <a:pt x="50" y="191"/>
                    </a:lnTo>
                    <a:lnTo>
                      <a:pt x="0" y="254"/>
                    </a:lnTo>
                    <a:lnTo>
                      <a:pt x="20" y="325"/>
                    </a:lnTo>
                    <a:lnTo>
                      <a:pt x="20" y="359"/>
                    </a:lnTo>
                    <a:lnTo>
                      <a:pt x="12" y="383"/>
                    </a:lnTo>
                    <a:lnTo>
                      <a:pt x="5" y="434"/>
                    </a:lnTo>
                    <a:lnTo>
                      <a:pt x="0" y="452"/>
                    </a:lnTo>
                    <a:lnTo>
                      <a:pt x="0" y="457"/>
                    </a:lnTo>
                    <a:lnTo>
                      <a:pt x="42" y="486"/>
                    </a:lnTo>
                    <a:lnTo>
                      <a:pt x="50" y="457"/>
                    </a:lnTo>
                    <a:lnTo>
                      <a:pt x="62" y="428"/>
                    </a:lnTo>
                    <a:lnTo>
                      <a:pt x="101" y="376"/>
                    </a:lnTo>
                    <a:lnTo>
                      <a:pt x="172" y="325"/>
                    </a:lnTo>
                    <a:lnTo>
                      <a:pt x="194" y="318"/>
                    </a:lnTo>
                    <a:lnTo>
                      <a:pt x="197" y="295"/>
                    </a:lnTo>
                    <a:lnTo>
                      <a:pt x="211" y="267"/>
                    </a:lnTo>
                    <a:lnTo>
                      <a:pt x="227" y="249"/>
                    </a:lnTo>
                    <a:lnTo>
                      <a:pt x="248" y="237"/>
                    </a:lnTo>
                    <a:close/>
                  </a:path>
                </a:pathLst>
              </a:custGeom>
              <a:solidFill>
                <a:srgbClr val="77CCEA"/>
              </a:solidFill>
              <a:ln w="9525">
                <a:noFill/>
                <a:round/>
                <a:headEnd/>
                <a:tailEnd/>
              </a:ln>
            </p:spPr>
            <p:txBody>
              <a:bodyPr/>
              <a:lstStyle/>
              <a:p>
                <a:endParaRPr lang="en-GB"/>
              </a:p>
            </p:txBody>
          </p:sp>
          <p:sp>
            <p:nvSpPr>
              <p:cNvPr id="20105" name="Freeform 649"/>
              <p:cNvSpPr>
                <a:spLocks/>
              </p:cNvSpPr>
              <p:nvPr/>
            </p:nvSpPr>
            <p:spPr bwMode="auto">
              <a:xfrm>
                <a:off x="3343" y="2202"/>
                <a:ext cx="52" cy="88"/>
              </a:xfrm>
              <a:custGeom>
                <a:avLst/>
                <a:gdLst/>
                <a:ahLst/>
                <a:cxnLst>
                  <a:cxn ang="0">
                    <a:pos x="189" y="0"/>
                  </a:cxn>
                  <a:cxn ang="0">
                    <a:pos x="181" y="80"/>
                  </a:cxn>
                  <a:cxn ang="0">
                    <a:pos x="144" y="251"/>
                  </a:cxn>
                  <a:cxn ang="0">
                    <a:pos x="144" y="253"/>
                  </a:cxn>
                  <a:cxn ang="0">
                    <a:pos x="130" y="318"/>
                  </a:cxn>
                  <a:cxn ang="0">
                    <a:pos x="119" y="254"/>
                  </a:cxn>
                  <a:cxn ang="0">
                    <a:pos x="119" y="253"/>
                  </a:cxn>
                  <a:cxn ang="0">
                    <a:pos x="96" y="127"/>
                  </a:cxn>
                  <a:cxn ang="0">
                    <a:pos x="54" y="225"/>
                  </a:cxn>
                  <a:cxn ang="0">
                    <a:pos x="42" y="263"/>
                  </a:cxn>
                  <a:cxn ang="0">
                    <a:pos x="0" y="392"/>
                  </a:cxn>
                  <a:cxn ang="0">
                    <a:pos x="29" y="426"/>
                  </a:cxn>
                  <a:cxn ang="0">
                    <a:pos x="67" y="443"/>
                  </a:cxn>
                  <a:cxn ang="0">
                    <a:pos x="142" y="439"/>
                  </a:cxn>
                  <a:cxn ang="0">
                    <a:pos x="209" y="409"/>
                  </a:cxn>
                  <a:cxn ang="0">
                    <a:pos x="253" y="381"/>
                  </a:cxn>
                  <a:cxn ang="0">
                    <a:pos x="260" y="328"/>
                  </a:cxn>
                  <a:cxn ang="0">
                    <a:pos x="243" y="252"/>
                  </a:cxn>
                  <a:cxn ang="0">
                    <a:pos x="189" y="0"/>
                  </a:cxn>
                </a:cxnLst>
                <a:rect l="0" t="0" r="r" b="b"/>
                <a:pathLst>
                  <a:path w="260" h="443">
                    <a:moveTo>
                      <a:pt x="189" y="0"/>
                    </a:moveTo>
                    <a:lnTo>
                      <a:pt x="181" y="80"/>
                    </a:lnTo>
                    <a:lnTo>
                      <a:pt x="144" y="251"/>
                    </a:lnTo>
                    <a:lnTo>
                      <a:pt x="144" y="253"/>
                    </a:lnTo>
                    <a:lnTo>
                      <a:pt x="130" y="318"/>
                    </a:lnTo>
                    <a:lnTo>
                      <a:pt x="119" y="254"/>
                    </a:lnTo>
                    <a:lnTo>
                      <a:pt x="119" y="253"/>
                    </a:lnTo>
                    <a:lnTo>
                      <a:pt x="96" y="127"/>
                    </a:lnTo>
                    <a:lnTo>
                      <a:pt x="54" y="225"/>
                    </a:lnTo>
                    <a:lnTo>
                      <a:pt x="42" y="263"/>
                    </a:lnTo>
                    <a:lnTo>
                      <a:pt x="0" y="392"/>
                    </a:lnTo>
                    <a:lnTo>
                      <a:pt x="29" y="426"/>
                    </a:lnTo>
                    <a:lnTo>
                      <a:pt x="67" y="443"/>
                    </a:lnTo>
                    <a:lnTo>
                      <a:pt x="142" y="439"/>
                    </a:lnTo>
                    <a:lnTo>
                      <a:pt x="209" y="409"/>
                    </a:lnTo>
                    <a:lnTo>
                      <a:pt x="253" y="381"/>
                    </a:lnTo>
                    <a:lnTo>
                      <a:pt x="260" y="328"/>
                    </a:lnTo>
                    <a:lnTo>
                      <a:pt x="243" y="252"/>
                    </a:lnTo>
                    <a:lnTo>
                      <a:pt x="189" y="0"/>
                    </a:lnTo>
                    <a:close/>
                  </a:path>
                </a:pathLst>
              </a:custGeom>
              <a:solidFill>
                <a:srgbClr val="009900"/>
              </a:solidFill>
              <a:ln w="9525">
                <a:noFill/>
                <a:round/>
                <a:headEnd/>
                <a:tailEnd/>
              </a:ln>
            </p:spPr>
            <p:txBody>
              <a:bodyPr/>
              <a:lstStyle/>
              <a:p>
                <a:endParaRPr lang="en-GB"/>
              </a:p>
            </p:txBody>
          </p:sp>
          <p:sp>
            <p:nvSpPr>
              <p:cNvPr id="20106" name="Freeform 650"/>
              <p:cNvSpPr>
                <a:spLocks noEditPoints="1"/>
              </p:cNvSpPr>
              <p:nvPr/>
            </p:nvSpPr>
            <p:spPr bwMode="auto">
              <a:xfrm>
                <a:off x="2352" y="2249"/>
                <a:ext cx="1063" cy="230"/>
              </a:xfrm>
              <a:custGeom>
                <a:avLst/>
                <a:gdLst/>
                <a:ahLst/>
                <a:cxnLst>
                  <a:cxn ang="0">
                    <a:pos x="4812" y="77"/>
                  </a:cxn>
                  <a:cxn ang="0">
                    <a:pos x="4475" y="246"/>
                  </a:cxn>
                  <a:cxn ang="0">
                    <a:pos x="4208" y="110"/>
                  </a:cxn>
                  <a:cxn ang="0">
                    <a:pos x="4221" y="185"/>
                  </a:cxn>
                  <a:cxn ang="0">
                    <a:pos x="4382" y="257"/>
                  </a:cxn>
                  <a:cxn ang="0">
                    <a:pos x="4639" y="477"/>
                  </a:cxn>
                  <a:cxn ang="0">
                    <a:pos x="4349" y="321"/>
                  </a:cxn>
                  <a:cxn ang="0">
                    <a:pos x="4143" y="287"/>
                  </a:cxn>
                  <a:cxn ang="0">
                    <a:pos x="4045" y="274"/>
                  </a:cxn>
                  <a:cxn ang="0">
                    <a:pos x="4021" y="250"/>
                  </a:cxn>
                  <a:cxn ang="0">
                    <a:pos x="3940" y="205"/>
                  </a:cxn>
                  <a:cxn ang="0">
                    <a:pos x="3932" y="166"/>
                  </a:cxn>
                  <a:cxn ang="0">
                    <a:pos x="3785" y="124"/>
                  </a:cxn>
                  <a:cxn ang="0">
                    <a:pos x="3720" y="118"/>
                  </a:cxn>
                  <a:cxn ang="0">
                    <a:pos x="3709" y="47"/>
                  </a:cxn>
                  <a:cxn ang="0">
                    <a:pos x="3307" y="292"/>
                  </a:cxn>
                  <a:cxn ang="0">
                    <a:pos x="3266" y="441"/>
                  </a:cxn>
                  <a:cxn ang="0">
                    <a:pos x="3472" y="569"/>
                  </a:cxn>
                  <a:cxn ang="0">
                    <a:pos x="3249" y="552"/>
                  </a:cxn>
                  <a:cxn ang="0">
                    <a:pos x="3138" y="561"/>
                  </a:cxn>
                  <a:cxn ang="0">
                    <a:pos x="3046" y="587"/>
                  </a:cxn>
                  <a:cxn ang="0">
                    <a:pos x="2967" y="587"/>
                  </a:cxn>
                  <a:cxn ang="0">
                    <a:pos x="2902" y="526"/>
                  </a:cxn>
                  <a:cxn ang="0">
                    <a:pos x="2592" y="563"/>
                  </a:cxn>
                  <a:cxn ang="0">
                    <a:pos x="2228" y="373"/>
                  </a:cxn>
                  <a:cxn ang="0">
                    <a:pos x="1913" y="424"/>
                  </a:cxn>
                  <a:cxn ang="0">
                    <a:pos x="1816" y="563"/>
                  </a:cxn>
                  <a:cxn ang="0">
                    <a:pos x="2052" y="794"/>
                  </a:cxn>
                  <a:cxn ang="0">
                    <a:pos x="1986" y="865"/>
                  </a:cxn>
                  <a:cxn ang="0">
                    <a:pos x="1859" y="800"/>
                  </a:cxn>
                  <a:cxn ang="0">
                    <a:pos x="1395" y="465"/>
                  </a:cxn>
                  <a:cxn ang="0">
                    <a:pos x="822" y="321"/>
                  </a:cxn>
                  <a:cxn ang="0">
                    <a:pos x="486" y="383"/>
                  </a:cxn>
                  <a:cxn ang="0">
                    <a:pos x="456" y="344"/>
                  </a:cxn>
                  <a:cxn ang="0">
                    <a:pos x="494" y="246"/>
                  </a:cxn>
                  <a:cxn ang="0">
                    <a:pos x="245" y="188"/>
                  </a:cxn>
                  <a:cxn ang="0">
                    <a:pos x="321" y="147"/>
                  </a:cxn>
                  <a:cxn ang="0">
                    <a:pos x="409" y="124"/>
                  </a:cxn>
                  <a:cxn ang="0">
                    <a:pos x="308" y="77"/>
                  </a:cxn>
                  <a:cxn ang="0">
                    <a:pos x="268" y="56"/>
                  </a:cxn>
                  <a:cxn ang="0">
                    <a:pos x="259" y="47"/>
                  </a:cxn>
                  <a:cxn ang="0">
                    <a:pos x="261" y="39"/>
                  </a:cxn>
                  <a:cxn ang="0">
                    <a:pos x="177" y="2"/>
                  </a:cxn>
                  <a:cxn ang="0">
                    <a:pos x="5313" y="1153"/>
                  </a:cxn>
                  <a:cxn ang="0">
                    <a:pos x="5195" y="18"/>
                  </a:cxn>
                  <a:cxn ang="0">
                    <a:pos x="5161" y="175"/>
                  </a:cxn>
                  <a:cxn ang="0">
                    <a:pos x="4981" y="192"/>
                  </a:cxn>
                  <a:cxn ang="0">
                    <a:pos x="4969" y="31"/>
                  </a:cxn>
                  <a:cxn ang="0">
                    <a:pos x="3662" y="737"/>
                  </a:cxn>
                  <a:cxn ang="0">
                    <a:pos x="3696" y="794"/>
                  </a:cxn>
                  <a:cxn ang="0">
                    <a:pos x="3636" y="777"/>
                  </a:cxn>
                  <a:cxn ang="0">
                    <a:pos x="3574" y="662"/>
                  </a:cxn>
                </a:cxnLst>
                <a:rect l="0" t="0" r="r" b="b"/>
                <a:pathLst>
                  <a:path w="5313" h="1153">
                    <a:moveTo>
                      <a:pt x="4969" y="31"/>
                    </a:moveTo>
                    <a:lnTo>
                      <a:pt x="4888" y="48"/>
                    </a:lnTo>
                    <a:lnTo>
                      <a:pt x="4812" y="77"/>
                    </a:lnTo>
                    <a:lnTo>
                      <a:pt x="4639" y="199"/>
                    </a:lnTo>
                    <a:lnTo>
                      <a:pt x="4555" y="240"/>
                    </a:lnTo>
                    <a:lnTo>
                      <a:pt x="4475" y="246"/>
                    </a:lnTo>
                    <a:lnTo>
                      <a:pt x="4391" y="216"/>
                    </a:lnTo>
                    <a:lnTo>
                      <a:pt x="4230" y="118"/>
                    </a:lnTo>
                    <a:lnTo>
                      <a:pt x="4208" y="110"/>
                    </a:lnTo>
                    <a:lnTo>
                      <a:pt x="4209" y="147"/>
                    </a:lnTo>
                    <a:lnTo>
                      <a:pt x="4218" y="185"/>
                    </a:lnTo>
                    <a:lnTo>
                      <a:pt x="4221" y="185"/>
                    </a:lnTo>
                    <a:lnTo>
                      <a:pt x="4225" y="189"/>
                    </a:lnTo>
                    <a:lnTo>
                      <a:pt x="4260" y="199"/>
                    </a:lnTo>
                    <a:lnTo>
                      <a:pt x="4382" y="257"/>
                    </a:lnTo>
                    <a:lnTo>
                      <a:pt x="4525" y="356"/>
                    </a:lnTo>
                    <a:lnTo>
                      <a:pt x="4589" y="414"/>
                    </a:lnTo>
                    <a:lnTo>
                      <a:pt x="4639" y="477"/>
                    </a:lnTo>
                    <a:lnTo>
                      <a:pt x="4668" y="546"/>
                    </a:lnTo>
                    <a:lnTo>
                      <a:pt x="4505" y="419"/>
                    </a:lnTo>
                    <a:lnTo>
                      <a:pt x="4349" y="321"/>
                    </a:lnTo>
                    <a:lnTo>
                      <a:pt x="4278" y="291"/>
                    </a:lnTo>
                    <a:lnTo>
                      <a:pt x="4205" y="280"/>
                    </a:lnTo>
                    <a:lnTo>
                      <a:pt x="4143" y="287"/>
                    </a:lnTo>
                    <a:lnTo>
                      <a:pt x="4078" y="308"/>
                    </a:lnTo>
                    <a:lnTo>
                      <a:pt x="4053" y="291"/>
                    </a:lnTo>
                    <a:lnTo>
                      <a:pt x="4045" y="274"/>
                    </a:lnTo>
                    <a:lnTo>
                      <a:pt x="4041" y="257"/>
                    </a:lnTo>
                    <a:lnTo>
                      <a:pt x="4041" y="250"/>
                    </a:lnTo>
                    <a:lnTo>
                      <a:pt x="4021" y="250"/>
                    </a:lnTo>
                    <a:lnTo>
                      <a:pt x="3999" y="240"/>
                    </a:lnTo>
                    <a:lnTo>
                      <a:pt x="3979" y="233"/>
                    </a:lnTo>
                    <a:lnTo>
                      <a:pt x="3940" y="205"/>
                    </a:lnTo>
                    <a:lnTo>
                      <a:pt x="3932" y="188"/>
                    </a:lnTo>
                    <a:lnTo>
                      <a:pt x="3932" y="171"/>
                    </a:lnTo>
                    <a:lnTo>
                      <a:pt x="3932" y="166"/>
                    </a:lnTo>
                    <a:lnTo>
                      <a:pt x="3931" y="155"/>
                    </a:lnTo>
                    <a:lnTo>
                      <a:pt x="3931" y="152"/>
                    </a:lnTo>
                    <a:lnTo>
                      <a:pt x="3785" y="124"/>
                    </a:lnTo>
                    <a:lnTo>
                      <a:pt x="3759" y="124"/>
                    </a:lnTo>
                    <a:lnTo>
                      <a:pt x="3738" y="118"/>
                    </a:lnTo>
                    <a:lnTo>
                      <a:pt x="3720" y="118"/>
                    </a:lnTo>
                    <a:lnTo>
                      <a:pt x="3700" y="106"/>
                    </a:lnTo>
                    <a:lnTo>
                      <a:pt x="3700" y="72"/>
                    </a:lnTo>
                    <a:lnTo>
                      <a:pt x="3709" y="47"/>
                    </a:lnTo>
                    <a:lnTo>
                      <a:pt x="3684" y="48"/>
                    </a:lnTo>
                    <a:lnTo>
                      <a:pt x="3642" y="67"/>
                    </a:lnTo>
                    <a:lnTo>
                      <a:pt x="3307" y="292"/>
                    </a:lnTo>
                    <a:lnTo>
                      <a:pt x="3247" y="333"/>
                    </a:lnTo>
                    <a:lnTo>
                      <a:pt x="3257" y="366"/>
                    </a:lnTo>
                    <a:lnTo>
                      <a:pt x="3266" y="441"/>
                    </a:lnTo>
                    <a:lnTo>
                      <a:pt x="3296" y="448"/>
                    </a:lnTo>
                    <a:lnTo>
                      <a:pt x="3367" y="482"/>
                    </a:lnTo>
                    <a:lnTo>
                      <a:pt x="3472" y="569"/>
                    </a:lnTo>
                    <a:lnTo>
                      <a:pt x="3515" y="621"/>
                    </a:lnTo>
                    <a:lnTo>
                      <a:pt x="3447" y="593"/>
                    </a:lnTo>
                    <a:lnTo>
                      <a:pt x="3249" y="552"/>
                    </a:lnTo>
                    <a:lnTo>
                      <a:pt x="3155" y="560"/>
                    </a:lnTo>
                    <a:lnTo>
                      <a:pt x="3144" y="563"/>
                    </a:lnTo>
                    <a:lnTo>
                      <a:pt x="3138" y="561"/>
                    </a:lnTo>
                    <a:lnTo>
                      <a:pt x="3111" y="563"/>
                    </a:lnTo>
                    <a:lnTo>
                      <a:pt x="3072" y="587"/>
                    </a:lnTo>
                    <a:lnTo>
                      <a:pt x="3046" y="587"/>
                    </a:lnTo>
                    <a:lnTo>
                      <a:pt x="3021" y="593"/>
                    </a:lnTo>
                    <a:lnTo>
                      <a:pt x="2992" y="587"/>
                    </a:lnTo>
                    <a:lnTo>
                      <a:pt x="2967" y="587"/>
                    </a:lnTo>
                    <a:lnTo>
                      <a:pt x="2937" y="580"/>
                    </a:lnTo>
                    <a:lnTo>
                      <a:pt x="2896" y="563"/>
                    </a:lnTo>
                    <a:lnTo>
                      <a:pt x="2902" y="526"/>
                    </a:lnTo>
                    <a:lnTo>
                      <a:pt x="2761" y="563"/>
                    </a:lnTo>
                    <a:lnTo>
                      <a:pt x="2677" y="569"/>
                    </a:lnTo>
                    <a:lnTo>
                      <a:pt x="2592" y="563"/>
                    </a:lnTo>
                    <a:lnTo>
                      <a:pt x="2423" y="441"/>
                    </a:lnTo>
                    <a:lnTo>
                      <a:pt x="2292" y="383"/>
                    </a:lnTo>
                    <a:lnTo>
                      <a:pt x="2228" y="373"/>
                    </a:lnTo>
                    <a:lnTo>
                      <a:pt x="2095" y="378"/>
                    </a:lnTo>
                    <a:lnTo>
                      <a:pt x="1968" y="402"/>
                    </a:lnTo>
                    <a:lnTo>
                      <a:pt x="1913" y="424"/>
                    </a:lnTo>
                    <a:lnTo>
                      <a:pt x="1871" y="453"/>
                    </a:lnTo>
                    <a:lnTo>
                      <a:pt x="1837" y="499"/>
                    </a:lnTo>
                    <a:lnTo>
                      <a:pt x="1816" y="563"/>
                    </a:lnTo>
                    <a:lnTo>
                      <a:pt x="1842" y="593"/>
                    </a:lnTo>
                    <a:lnTo>
                      <a:pt x="2019" y="754"/>
                    </a:lnTo>
                    <a:lnTo>
                      <a:pt x="2052" y="794"/>
                    </a:lnTo>
                    <a:lnTo>
                      <a:pt x="2070" y="835"/>
                    </a:lnTo>
                    <a:lnTo>
                      <a:pt x="2070" y="865"/>
                    </a:lnTo>
                    <a:lnTo>
                      <a:pt x="1986" y="865"/>
                    </a:lnTo>
                    <a:lnTo>
                      <a:pt x="1918" y="841"/>
                    </a:lnTo>
                    <a:lnTo>
                      <a:pt x="1887" y="824"/>
                    </a:lnTo>
                    <a:lnTo>
                      <a:pt x="1859" y="800"/>
                    </a:lnTo>
                    <a:lnTo>
                      <a:pt x="1803" y="766"/>
                    </a:lnTo>
                    <a:lnTo>
                      <a:pt x="1488" y="518"/>
                    </a:lnTo>
                    <a:lnTo>
                      <a:pt x="1395" y="465"/>
                    </a:lnTo>
                    <a:lnTo>
                      <a:pt x="1294" y="424"/>
                    </a:lnTo>
                    <a:lnTo>
                      <a:pt x="948" y="338"/>
                    </a:lnTo>
                    <a:lnTo>
                      <a:pt x="822" y="321"/>
                    </a:lnTo>
                    <a:lnTo>
                      <a:pt x="675" y="338"/>
                    </a:lnTo>
                    <a:lnTo>
                      <a:pt x="520" y="383"/>
                    </a:lnTo>
                    <a:lnTo>
                      <a:pt x="486" y="383"/>
                    </a:lnTo>
                    <a:lnTo>
                      <a:pt x="460" y="373"/>
                    </a:lnTo>
                    <a:lnTo>
                      <a:pt x="450" y="366"/>
                    </a:lnTo>
                    <a:lnTo>
                      <a:pt x="456" y="344"/>
                    </a:lnTo>
                    <a:lnTo>
                      <a:pt x="515" y="298"/>
                    </a:lnTo>
                    <a:lnTo>
                      <a:pt x="515" y="263"/>
                    </a:lnTo>
                    <a:lnTo>
                      <a:pt x="494" y="246"/>
                    </a:lnTo>
                    <a:lnTo>
                      <a:pt x="460" y="233"/>
                    </a:lnTo>
                    <a:lnTo>
                      <a:pt x="258" y="205"/>
                    </a:lnTo>
                    <a:lnTo>
                      <a:pt x="245" y="188"/>
                    </a:lnTo>
                    <a:lnTo>
                      <a:pt x="250" y="171"/>
                    </a:lnTo>
                    <a:lnTo>
                      <a:pt x="266" y="158"/>
                    </a:lnTo>
                    <a:lnTo>
                      <a:pt x="321" y="147"/>
                    </a:lnTo>
                    <a:lnTo>
                      <a:pt x="354" y="147"/>
                    </a:lnTo>
                    <a:lnTo>
                      <a:pt x="401" y="135"/>
                    </a:lnTo>
                    <a:lnTo>
                      <a:pt x="409" y="124"/>
                    </a:lnTo>
                    <a:lnTo>
                      <a:pt x="401" y="106"/>
                    </a:lnTo>
                    <a:lnTo>
                      <a:pt x="363" y="89"/>
                    </a:lnTo>
                    <a:lnTo>
                      <a:pt x="308" y="77"/>
                    </a:lnTo>
                    <a:lnTo>
                      <a:pt x="270" y="60"/>
                    </a:lnTo>
                    <a:lnTo>
                      <a:pt x="269" y="58"/>
                    </a:lnTo>
                    <a:lnTo>
                      <a:pt x="268" y="56"/>
                    </a:lnTo>
                    <a:lnTo>
                      <a:pt x="267" y="56"/>
                    </a:lnTo>
                    <a:lnTo>
                      <a:pt x="259" y="50"/>
                    </a:lnTo>
                    <a:lnTo>
                      <a:pt x="259" y="47"/>
                    </a:lnTo>
                    <a:lnTo>
                      <a:pt x="259" y="43"/>
                    </a:lnTo>
                    <a:lnTo>
                      <a:pt x="260" y="42"/>
                    </a:lnTo>
                    <a:lnTo>
                      <a:pt x="261" y="39"/>
                    </a:lnTo>
                    <a:lnTo>
                      <a:pt x="263" y="34"/>
                    </a:lnTo>
                    <a:lnTo>
                      <a:pt x="270" y="0"/>
                    </a:lnTo>
                    <a:lnTo>
                      <a:pt x="177" y="2"/>
                    </a:lnTo>
                    <a:lnTo>
                      <a:pt x="0" y="36"/>
                    </a:lnTo>
                    <a:lnTo>
                      <a:pt x="0" y="1153"/>
                    </a:lnTo>
                    <a:lnTo>
                      <a:pt x="5313" y="1153"/>
                    </a:lnTo>
                    <a:lnTo>
                      <a:pt x="5313" y="36"/>
                    </a:lnTo>
                    <a:lnTo>
                      <a:pt x="5226" y="19"/>
                    </a:lnTo>
                    <a:lnTo>
                      <a:pt x="5195" y="18"/>
                    </a:lnTo>
                    <a:lnTo>
                      <a:pt x="5212" y="94"/>
                    </a:lnTo>
                    <a:lnTo>
                      <a:pt x="5205" y="147"/>
                    </a:lnTo>
                    <a:lnTo>
                      <a:pt x="5161" y="175"/>
                    </a:lnTo>
                    <a:lnTo>
                      <a:pt x="5094" y="205"/>
                    </a:lnTo>
                    <a:lnTo>
                      <a:pt x="5019" y="209"/>
                    </a:lnTo>
                    <a:lnTo>
                      <a:pt x="4981" y="192"/>
                    </a:lnTo>
                    <a:lnTo>
                      <a:pt x="4952" y="158"/>
                    </a:lnTo>
                    <a:lnTo>
                      <a:pt x="4994" y="29"/>
                    </a:lnTo>
                    <a:lnTo>
                      <a:pt x="4969" y="31"/>
                    </a:lnTo>
                    <a:close/>
                    <a:moveTo>
                      <a:pt x="3594" y="672"/>
                    </a:moveTo>
                    <a:lnTo>
                      <a:pt x="3645" y="713"/>
                    </a:lnTo>
                    <a:lnTo>
                      <a:pt x="3662" y="737"/>
                    </a:lnTo>
                    <a:lnTo>
                      <a:pt x="3678" y="754"/>
                    </a:lnTo>
                    <a:lnTo>
                      <a:pt x="3691" y="777"/>
                    </a:lnTo>
                    <a:lnTo>
                      <a:pt x="3696" y="794"/>
                    </a:lnTo>
                    <a:lnTo>
                      <a:pt x="3691" y="807"/>
                    </a:lnTo>
                    <a:lnTo>
                      <a:pt x="3678" y="807"/>
                    </a:lnTo>
                    <a:lnTo>
                      <a:pt x="3636" y="777"/>
                    </a:lnTo>
                    <a:lnTo>
                      <a:pt x="3591" y="725"/>
                    </a:lnTo>
                    <a:lnTo>
                      <a:pt x="3552" y="655"/>
                    </a:lnTo>
                    <a:lnTo>
                      <a:pt x="3574" y="662"/>
                    </a:lnTo>
                    <a:lnTo>
                      <a:pt x="3594" y="672"/>
                    </a:lnTo>
                    <a:close/>
                  </a:path>
                </a:pathLst>
              </a:custGeom>
              <a:solidFill>
                <a:srgbClr val="D9FEFF"/>
              </a:solidFill>
              <a:ln w="9525">
                <a:noFill/>
                <a:round/>
                <a:headEnd/>
                <a:tailEnd/>
              </a:ln>
            </p:spPr>
            <p:txBody>
              <a:bodyPr/>
              <a:lstStyle/>
              <a:p>
                <a:endParaRPr lang="en-GB"/>
              </a:p>
            </p:txBody>
          </p:sp>
          <p:sp>
            <p:nvSpPr>
              <p:cNvPr id="20107" name="Freeform 651"/>
              <p:cNvSpPr>
                <a:spLocks/>
              </p:cNvSpPr>
              <p:nvPr/>
            </p:nvSpPr>
            <p:spPr bwMode="auto">
              <a:xfrm>
                <a:off x="3063" y="2380"/>
                <a:ext cx="28" cy="30"/>
              </a:xfrm>
              <a:custGeom>
                <a:avLst/>
                <a:gdLst/>
                <a:ahLst/>
                <a:cxnLst>
                  <a:cxn ang="0">
                    <a:pos x="93" y="58"/>
                  </a:cxn>
                  <a:cxn ang="0">
                    <a:pos x="42" y="17"/>
                  </a:cxn>
                  <a:cxn ang="0">
                    <a:pos x="22" y="7"/>
                  </a:cxn>
                  <a:cxn ang="0">
                    <a:pos x="0" y="0"/>
                  </a:cxn>
                  <a:cxn ang="0">
                    <a:pos x="39" y="70"/>
                  </a:cxn>
                  <a:cxn ang="0">
                    <a:pos x="84" y="122"/>
                  </a:cxn>
                  <a:cxn ang="0">
                    <a:pos x="126" y="152"/>
                  </a:cxn>
                  <a:cxn ang="0">
                    <a:pos x="139" y="152"/>
                  </a:cxn>
                  <a:cxn ang="0">
                    <a:pos x="144" y="139"/>
                  </a:cxn>
                  <a:cxn ang="0">
                    <a:pos x="139" y="122"/>
                  </a:cxn>
                  <a:cxn ang="0">
                    <a:pos x="126" y="99"/>
                  </a:cxn>
                  <a:cxn ang="0">
                    <a:pos x="110" y="82"/>
                  </a:cxn>
                  <a:cxn ang="0">
                    <a:pos x="93" y="58"/>
                  </a:cxn>
                </a:cxnLst>
                <a:rect l="0" t="0" r="r" b="b"/>
                <a:pathLst>
                  <a:path w="144" h="152">
                    <a:moveTo>
                      <a:pt x="93" y="58"/>
                    </a:moveTo>
                    <a:lnTo>
                      <a:pt x="42" y="17"/>
                    </a:lnTo>
                    <a:lnTo>
                      <a:pt x="22" y="7"/>
                    </a:lnTo>
                    <a:lnTo>
                      <a:pt x="0" y="0"/>
                    </a:lnTo>
                    <a:lnTo>
                      <a:pt x="39" y="70"/>
                    </a:lnTo>
                    <a:lnTo>
                      <a:pt x="84" y="122"/>
                    </a:lnTo>
                    <a:lnTo>
                      <a:pt x="126" y="152"/>
                    </a:lnTo>
                    <a:lnTo>
                      <a:pt x="139" y="152"/>
                    </a:lnTo>
                    <a:lnTo>
                      <a:pt x="144" y="139"/>
                    </a:lnTo>
                    <a:lnTo>
                      <a:pt x="139" y="122"/>
                    </a:lnTo>
                    <a:lnTo>
                      <a:pt x="126" y="99"/>
                    </a:lnTo>
                    <a:lnTo>
                      <a:pt x="110" y="82"/>
                    </a:lnTo>
                    <a:lnTo>
                      <a:pt x="93" y="58"/>
                    </a:lnTo>
                    <a:close/>
                  </a:path>
                </a:pathLst>
              </a:custGeom>
              <a:solidFill>
                <a:srgbClr val="79F9FF"/>
              </a:solidFill>
              <a:ln w="9525">
                <a:noFill/>
                <a:round/>
                <a:headEnd/>
                <a:tailEnd/>
              </a:ln>
            </p:spPr>
            <p:txBody>
              <a:bodyPr/>
              <a:lstStyle/>
              <a:p>
                <a:endParaRPr lang="en-GB"/>
              </a:p>
            </p:txBody>
          </p:sp>
          <p:sp>
            <p:nvSpPr>
              <p:cNvPr id="20108" name="Freeform 652"/>
              <p:cNvSpPr>
                <a:spLocks/>
              </p:cNvSpPr>
              <p:nvPr/>
            </p:nvSpPr>
            <p:spPr bwMode="auto">
              <a:xfrm>
                <a:off x="3366" y="2252"/>
                <a:ext cx="5" cy="13"/>
              </a:xfrm>
              <a:custGeom>
                <a:avLst/>
                <a:gdLst/>
                <a:ahLst/>
                <a:cxnLst>
                  <a:cxn ang="0">
                    <a:pos x="11" y="65"/>
                  </a:cxn>
                  <a:cxn ang="0">
                    <a:pos x="25" y="0"/>
                  </a:cxn>
                  <a:cxn ang="0">
                    <a:pos x="0" y="1"/>
                  </a:cxn>
                  <a:cxn ang="0">
                    <a:pos x="11" y="65"/>
                  </a:cxn>
                </a:cxnLst>
                <a:rect l="0" t="0" r="r" b="b"/>
                <a:pathLst>
                  <a:path w="25" h="65">
                    <a:moveTo>
                      <a:pt x="11" y="65"/>
                    </a:moveTo>
                    <a:lnTo>
                      <a:pt x="25" y="0"/>
                    </a:lnTo>
                    <a:lnTo>
                      <a:pt x="0" y="1"/>
                    </a:lnTo>
                    <a:lnTo>
                      <a:pt x="11" y="65"/>
                    </a:lnTo>
                    <a:close/>
                  </a:path>
                </a:pathLst>
              </a:custGeom>
              <a:solidFill>
                <a:srgbClr val="D9FEFF"/>
              </a:solidFill>
              <a:ln w="9525">
                <a:noFill/>
                <a:round/>
                <a:headEnd/>
                <a:tailEnd/>
              </a:ln>
            </p:spPr>
            <p:txBody>
              <a:bodyPr/>
              <a:lstStyle/>
              <a:p>
                <a:endParaRPr lang="en-GB"/>
              </a:p>
            </p:txBody>
          </p:sp>
          <p:sp>
            <p:nvSpPr>
              <p:cNvPr id="20109" name="Freeform 653"/>
              <p:cNvSpPr>
                <a:spLocks/>
              </p:cNvSpPr>
              <p:nvPr/>
            </p:nvSpPr>
            <p:spPr bwMode="auto">
              <a:xfrm>
                <a:off x="3215" y="2186"/>
                <a:ext cx="2" cy="2"/>
              </a:xfrm>
              <a:custGeom>
                <a:avLst/>
                <a:gdLst/>
                <a:ahLst/>
                <a:cxnLst>
                  <a:cxn ang="0">
                    <a:pos x="10" y="7"/>
                  </a:cxn>
                  <a:cxn ang="0">
                    <a:pos x="0" y="0"/>
                  </a:cxn>
                  <a:cxn ang="0">
                    <a:pos x="7" y="3"/>
                  </a:cxn>
                  <a:cxn ang="0">
                    <a:pos x="10" y="7"/>
                  </a:cxn>
                </a:cxnLst>
                <a:rect l="0" t="0" r="r" b="b"/>
                <a:pathLst>
                  <a:path w="10" h="7">
                    <a:moveTo>
                      <a:pt x="10" y="7"/>
                    </a:moveTo>
                    <a:lnTo>
                      <a:pt x="0" y="0"/>
                    </a:lnTo>
                    <a:lnTo>
                      <a:pt x="7" y="3"/>
                    </a:lnTo>
                    <a:lnTo>
                      <a:pt x="10" y="7"/>
                    </a:lnTo>
                    <a:close/>
                  </a:path>
                </a:pathLst>
              </a:custGeom>
              <a:solidFill>
                <a:srgbClr val="D8F4FF"/>
              </a:solidFill>
              <a:ln w="9525">
                <a:noFill/>
                <a:round/>
                <a:headEnd/>
                <a:tailEnd/>
              </a:ln>
            </p:spPr>
            <p:txBody>
              <a:bodyPr/>
              <a:lstStyle/>
              <a:p>
                <a:endParaRPr lang="en-GB"/>
              </a:p>
            </p:txBody>
          </p:sp>
          <p:sp>
            <p:nvSpPr>
              <p:cNvPr id="20110" name="Freeform 654"/>
              <p:cNvSpPr>
                <a:spLocks/>
              </p:cNvSpPr>
              <p:nvPr/>
            </p:nvSpPr>
            <p:spPr bwMode="auto">
              <a:xfrm>
                <a:off x="3092" y="2206"/>
                <a:ext cx="105" cy="90"/>
              </a:xfrm>
              <a:custGeom>
                <a:avLst/>
                <a:gdLst/>
                <a:ahLst/>
                <a:cxnLst>
                  <a:cxn ang="0">
                    <a:pos x="508" y="322"/>
                  </a:cxn>
                  <a:cxn ang="0">
                    <a:pos x="505" y="296"/>
                  </a:cxn>
                  <a:cxn ang="0">
                    <a:pos x="488" y="315"/>
                  </a:cxn>
                  <a:cxn ang="0">
                    <a:pos x="446" y="364"/>
                  </a:cxn>
                  <a:cxn ang="0">
                    <a:pos x="446" y="318"/>
                  </a:cxn>
                  <a:cxn ang="0">
                    <a:pos x="442" y="299"/>
                  </a:cxn>
                  <a:cxn ang="0">
                    <a:pos x="421" y="214"/>
                  </a:cxn>
                  <a:cxn ang="0">
                    <a:pos x="417" y="190"/>
                  </a:cxn>
                  <a:cxn ang="0">
                    <a:pos x="383" y="255"/>
                  </a:cxn>
                  <a:cxn ang="0">
                    <a:pos x="345" y="105"/>
                  </a:cxn>
                  <a:cxn ang="0">
                    <a:pos x="264" y="251"/>
                  </a:cxn>
                  <a:cxn ang="0">
                    <a:pos x="252" y="272"/>
                  </a:cxn>
                  <a:cxn ang="0">
                    <a:pos x="248" y="248"/>
                  </a:cxn>
                  <a:cxn ang="0">
                    <a:pos x="190" y="0"/>
                  </a:cxn>
                  <a:cxn ang="0">
                    <a:pos x="135" y="231"/>
                  </a:cxn>
                  <a:cxn ang="0">
                    <a:pos x="68" y="36"/>
                  </a:cxn>
                  <a:cxn ang="0">
                    <a:pos x="63" y="53"/>
                  </a:cxn>
                  <a:cxn ang="0">
                    <a:pos x="59" y="87"/>
                  </a:cxn>
                  <a:cxn ang="0">
                    <a:pos x="9" y="259"/>
                  </a:cxn>
                  <a:cxn ang="0">
                    <a:pos x="0" y="284"/>
                  </a:cxn>
                  <a:cxn ang="0">
                    <a:pos x="0" y="318"/>
                  </a:cxn>
                  <a:cxn ang="0">
                    <a:pos x="20" y="330"/>
                  </a:cxn>
                  <a:cxn ang="0">
                    <a:pos x="38" y="330"/>
                  </a:cxn>
                  <a:cxn ang="0">
                    <a:pos x="59" y="336"/>
                  </a:cxn>
                  <a:cxn ang="0">
                    <a:pos x="85" y="336"/>
                  </a:cxn>
                  <a:cxn ang="0">
                    <a:pos x="231" y="364"/>
                  </a:cxn>
                  <a:cxn ang="0">
                    <a:pos x="231" y="367"/>
                  </a:cxn>
                  <a:cxn ang="0">
                    <a:pos x="232" y="378"/>
                  </a:cxn>
                  <a:cxn ang="0">
                    <a:pos x="235" y="389"/>
                  </a:cxn>
                  <a:cxn ang="0">
                    <a:pos x="238" y="397"/>
                  </a:cxn>
                  <a:cxn ang="0">
                    <a:pos x="243" y="403"/>
                  </a:cxn>
                  <a:cxn ang="0">
                    <a:pos x="250" y="409"/>
                  </a:cxn>
                  <a:cxn ang="0">
                    <a:pos x="260" y="414"/>
                  </a:cxn>
                  <a:cxn ang="0">
                    <a:pos x="267" y="419"/>
                  </a:cxn>
                  <a:cxn ang="0">
                    <a:pos x="282" y="428"/>
                  </a:cxn>
                  <a:cxn ang="0">
                    <a:pos x="299" y="436"/>
                  </a:cxn>
                  <a:cxn ang="0">
                    <a:pos x="307" y="441"/>
                  </a:cxn>
                  <a:cxn ang="0">
                    <a:pos x="317" y="444"/>
                  </a:cxn>
                  <a:cxn ang="0">
                    <a:pos x="318" y="444"/>
                  </a:cxn>
                  <a:cxn ang="0">
                    <a:pos x="319" y="446"/>
                  </a:cxn>
                  <a:cxn ang="0">
                    <a:pos x="347" y="448"/>
                  </a:cxn>
                  <a:cxn ang="0">
                    <a:pos x="376" y="446"/>
                  </a:cxn>
                  <a:cxn ang="0">
                    <a:pos x="378" y="444"/>
                  </a:cxn>
                  <a:cxn ang="0">
                    <a:pos x="380" y="444"/>
                  </a:cxn>
                  <a:cxn ang="0">
                    <a:pos x="459" y="441"/>
                  </a:cxn>
                  <a:cxn ang="0">
                    <a:pos x="461" y="440"/>
                  </a:cxn>
                  <a:cxn ang="0">
                    <a:pos x="465" y="440"/>
                  </a:cxn>
                  <a:cxn ang="0">
                    <a:pos x="471" y="440"/>
                  </a:cxn>
                  <a:cxn ang="0">
                    <a:pos x="477" y="437"/>
                  </a:cxn>
                  <a:cxn ang="0">
                    <a:pos x="484" y="436"/>
                  </a:cxn>
                  <a:cxn ang="0">
                    <a:pos x="492" y="432"/>
                  </a:cxn>
                  <a:cxn ang="0">
                    <a:pos x="501" y="427"/>
                  </a:cxn>
                  <a:cxn ang="0">
                    <a:pos x="509" y="420"/>
                  </a:cxn>
                  <a:cxn ang="0">
                    <a:pos x="518" y="415"/>
                  </a:cxn>
                  <a:cxn ang="0">
                    <a:pos x="522" y="408"/>
                  </a:cxn>
                  <a:cxn ang="0">
                    <a:pos x="525" y="401"/>
                  </a:cxn>
                  <a:cxn ang="0">
                    <a:pos x="521" y="397"/>
                  </a:cxn>
                  <a:cxn ang="0">
                    <a:pos x="518" y="397"/>
                  </a:cxn>
                  <a:cxn ang="0">
                    <a:pos x="509" y="359"/>
                  </a:cxn>
                  <a:cxn ang="0">
                    <a:pos x="508" y="322"/>
                  </a:cxn>
                </a:cxnLst>
                <a:rect l="0" t="0" r="r" b="b"/>
                <a:pathLst>
                  <a:path w="525" h="448">
                    <a:moveTo>
                      <a:pt x="508" y="322"/>
                    </a:moveTo>
                    <a:lnTo>
                      <a:pt x="505" y="296"/>
                    </a:lnTo>
                    <a:lnTo>
                      <a:pt x="488" y="315"/>
                    </a:lnTo>
                    <a:lnTo>
                      <a:pt x="446" y="364"/>
                    </a:lnTo>
                    <a:lnTo>
                      <a:pt x="446" y="318"/>
                    </a:lnTo>
                    <a:lnTo>
                      <a:pt x="442" y="299"/>
                    </a:lnTo>
                    <a:lnTo>
                      <a:pt x="421" y="214"/>
                    </a:lnTo>
                    <a:lnTo>
                      <a:pt x="417" y="190"/>
                    </a:lnTo>
                    <a:lnTo>
                      <a:pt x="383" y="255"/>
                    </a:lnTo>
                    <a:lnTo>
                      <a:pt x="345" y="105"/>
                    </a:lnTo>
                    <a:lnTo>
                      <a:pt x="264" y="251"/>
                    </a:lnTo>
                    <a:lnTo>
                      <a:pt x="252" y="272"/>
                    </a:lnTo>
                    <a:lnTo>
                      <a:pt x="248" y="248"/>
                    </a:lnTo>
                    <a:lnTo>
                      <a:pt x="190" y="0"/>
                    </a:lnTo>
                    <a:lnTo>
                      <a:pt x="135" y="231"/>
                    </a:lnTo>
                    <a:lnTo>
                      <a:pt x="68" y="36"/>
                    </a:lnTo>
                    <a:lnTo>
                      <a:pt x="63" y="53"/>
                    </a:lnTo>
                    <a:lnTo>
                      <a:pt x="59" y="87"/>
                    </a:lnTo>
                    <a:lnTo>
                      <a:pt x="9" y="259"/>
                    </a:lnTo>
                    <a:lnTo>
                      <a:pt x="0" y="284"/>
                    </a:lnTo>
                    <a:lnTo>
                      <a:pt x="0" y="318"/>
                    </a:lnTo>
                    <a:lnTo>
                      <a:pt x="20" y="330"/>
                    </a:lnTo>
                    <a:lnTo>
                      <a:pt x="38" y="330"/>
                    </a:lnTo>
                    <a:lnTo>
                      <a:pt x="59" y="336"/>
                    </a:lnTo>
                    <a:lnTo>
                      <a:pt x="85" y="336"/>
                    </a:lnTo>
                    <a:lnTo>
                      <a:pt x="231" y="364"/>
                    </a:lnTo>
                    <a:lnTo>
                      <a:pt x="231" y="367"/>
                    </a:lnTo>
                    <a:lnTo>
                      <a:pt x="232" y="378"/>
                    </a:lnTo>
                    <a:lnTo>
                      <a:pt x="235" y="389"/>
                    </a:lnTo>
                    <a:lnTo>
                      <a:pt x="238" y="397"/>
                    </a:lnTo>
                    <a:lnTo>
                      <a:pt x="243" y="403"/>
                    </a:lnTo>
                    <a:lnTo>
                      <a:pt x="250" y="409"/>
                    </a:lnTo>
                    <a:lnTo>
                      <a:pt x="260" y="414"/>
                    </a:lnTo>
                    <a:lnTo>
                      <a:pt x="267" y="419"/>
                    </a:lnTo>
                    <a:lnTo>
                      <a:pt x="282" y="428"/>
                    </a:lnTo>
                    <a:lnTo>
                      <a:pt x="299" y="436"/>
                    </a:lnTo>
                    <a:lnTo>
                      <a:pt x="307" y="441"/>
                    </a:lnTo>
                    <a:lnTo>
                      <a:pt x="317" y="444"/>
                    </a:lnTo>
                    <a:lnTo>
                      <a:pt x="318" y="444"/>
                    </a:lnTo>
                    <a:lnTo>
                      <a:pt x="319" y="446"/>
                    </a:lnTo>
                    <a:lnTo>
                      <a:pt x="347" y="448"/>
                    </a:lnTo>
                    <a:lnTo>
                      <a:pt x="376" y="446"/>
                    </a:lnTo>
                    <a:lnTo>
                      <a:pt x="378" y="444"/>
                    </a:lnTo>
                    <a:lnTo>
                      <a:pt x="380" y="444"/>
                    </a:lnTo>
                    <a:lnTo>
                      <a:pt x="459" y="441"/>
                    </a:lnTo>
                    <a:lnTo>
                      <a:pt x="461" y="440"/>
                    </a:lnTo>
                    <a:lnTo>
                      <a:pt x="465" y="440"/>
                    </a:lnTo>
                    <a:lnTo>
                      <a:pt x="471" y="440"/>
                    </a:lnTo>
                    <a:lnTo>
                      <a:pt x="477" y="437"/>
                    </a:lnTo>
                    <a:lnTo>
                      <a:pt x="484" y="436"/>
                    </a:lnTo>
                    <a:lnTo>
                      <a:pt x="492" y="432"/>
                    </a:lnTo>
                    <a:lnTo>
                      <a:pt x="501" y="427"/>
                    </a:lnTo>
                    <a:lnTo>
                      <a:pt x="509" y="420"/>
                    </a:lnTo>
                    <a:lnTo>
                      <a:pt x="518" y="415"/>
                    </a:lnTo>
                    <a:lnTo>
                      <a:pt x="522" y="408"/>
                    </a:lnTo>
                    <a:lnTo>
                      <a:pt x="525" y="401"/>
                    </a:lnTo>
                    <a:lnTo>
                      <a:pt x="521" y="397"/>
                    </a:lnTo>
                    <a:lnTo>
                      <a:pt x="518" y="397"/>
                    </a:lnTo>
                    <a:lnTo>
                      <a:pt x="509" y="359"/>
                    </a:lnTo>
                    <a:lnTo>
                      <a:pt x="508" y="322"/>
                    </a:lnTo>
                    <a:close/>
                  </a:path>
                </a:pathLst>
              </a:custGeom>
              <a:solidFill>
                <a:srgbClr val="1F9A24"/>
              </a:solidFill>
              <a:ln w="9525">
                <a:noFill/>
                <a:round/>
                <a:headEnd/>
                <a:tailEnd/>
              </a:ln>
            </p:spPr>
            <p:txBody>
              <a:bodyPr/>
              <a:lstStyle/>
              <a:p>
                <a:endParaRPr lang="en-GB"/>
              </a:p>
            </p:txBody>
          </p:sp>
          <p:sp>
            <p:nvSpPr>
              <p:cNvPr id="20111" name="Freeform 655"/>
              <p:cNvSpPr>
                <a:spLocks/>
              </p:cNvSpPr>
              <p:nvPr/>
            </p:nvSpPr>
            <p:spPr bwMode="auto">
              <a:xfrm>
                <a:off x="3139" y="2282"/>
                <a:ext cx="147" cy="76"/>
              </a:xfrm>
              <a:custGeom>
                <a:avLst/>
                <a:gdLst/>
                <a:ahLst/>
                <a:cxnLst>
                  <a:cxn ang="0">
                    <a:pos x="252" y="58"/>
                  </a:cxn>
                  <a:cxn ang="0">
                    <a:pos x="245" y="59"/>
                  </a:cxn>
                  <a:cxn ang="0">
                    <a:pos x="239" y="62"/>
                  </a:cxn>
                  <a:cxn ang="0">
                    <a:pos x="233" y="62"/>
                  </a:cxn>
                  <a:cxn ang="0">
                    <a:pos x="229" y="62"/>
                  </a:cxn>
                  <a:cxn ang="0">
                    <a:pos x="227" y="63"/>
                  </a:cxn>
                  <a:cxn ang="0">
                    <a:pos x="148" y="66"/>
                  </a:cxn>
                  <a:cxn ang="0">
                    <a:pos x="146" y="66"/>
                  </a:cxn>
                  <a:cxn ang="0">
                    <a:pos x="144" y="68"/>
                  </a:cxn>
                  <a:cxn ang="0">
                    <a:pos x="115" y="70"/>
                  </a:cxn>
                  <a:cxn ang="0">
                    <a:pos x="87" y="68"/>
                  </a:cxn>
                  <a:cxn ang="0">
                    <a:pos x="86" y="66"/>
                  </a:cxn>
                  <a:cxn ang="0">
                    <a:pos x="85" y="66"/>
                  </a:cxn>
                  <a:cxn ang="0">
                    <a:pos x="75" y="63"/>
                  </a:cxn>
                  <a:cxn ang="0">
                    <a:pos x="67" y="58"/>
                  </a:cxn>
                  <a:cxn ang="0">
                    <a:pos x="50" y="50"/>
                  </a:cxn>
                  <a:cxn ang="0">
                    <a:pos x="35" y="41"/>
                  </a:cxn>
                  <a:cxn ang="0">
                    <a:pos x="28" y="36"/>
                  </a:cxn>
                  <a:cxn ang="0">
                    <a:pos x="18" y="31"/>
                  </a:cxn>
                  <a:cxn ang="0">
                    <a:pos x="11" y="25"/>
                  </a:cxn>
                  <a:cxn ang="0">
                    <a:pos x="6" y="19"/>
                  </a:cxn>
                  <a:cxn ang="0">
                    <a:pos x="3" y="11"/>
                  </a:cxn>
                  <a:cxn ang="0">
                    <a:pos x="0" y="0"/>
                  </a:cxn>
                  <a:cxn ang="0">
                    <a:pos x="0" y="5"/>
                  </a:cxn>
                  <a:cxn ang="0">
                    <a:pos x="0" y="22"/>
                  </a:cxn>
                  <a:cxn ang="0">
                    <a:pos x="8" y="39"/>
                  </a:cxn>
                  <a:cxn ang="0">
                    <a:pos x="47" y="67"/>
                  </a:cxn>
                  <a:cxn ang="0">
                    <a:pos x="67" y="74"/>
                  </a:cxn>
                  <a:cxn ang="0">
                    <a:pos x="89" y="84"/>
                  </a:cxn>
                  <a:cxn ang="0">
                    <a:pos x="109" y="84"/>
                  </a:cxn>
                  <a:cxn ang="0">
                    <a:pos x="109" y="91"/>
                  </a:cxn>
                  <a:cxn ang="0">
                    <a:pos x="113" y="108"/>
                  </a:cxn>
                  <a:cxn ang="0">
                    <a:pos x="121" y="125"/>
                  </a:cxn>
                  <a:cxn ang="0">
                    <a:pos x="146" y="142"/>
                  </a:cxn>
                  <a:cxn ang="0">
                    <a:pos x="211" y="121"/>
                  </a:cxn>
                  <a:cxn ang="0">
                    <a:pos x="273" y="114"/>
                  </a:cxn>
                  <a:cxn ang="0">
                    <a:pos x="346" y="125"/>
                  </a:cxn>
                  <a:cxn ang="0">
                    <a:pos x="417" y="155"/>
                  </a:cxn>
                  <a:cxn ang="0">
                    <a:pos x="573" y="253"/>
                  </a:cxn>
                  <a:cxn ang="0">
                    <a:pos x="736" y="380"/>
                  </a:cxn>
                  <a:cxn ang="0">
                    <a:pos x="707" y="311"/>
                  </a:cxn>
                  <a:cxn ang="0">
                    <a:pos x="657" y="248"/>
                  </a:cxn>
                  <a:cxn ang="0">
                    <a:pos x="593" y="190"/>
                  </a:cxn>
                  <a:cxn ang="0">
                    <a:pos x="450" y="91"/>
                  </a:cxn>
                  <a:cxn ang="0">
                    <a:pos x="328" y="33"/>
                  </a:cxn>
                  <a:cxn ang="0">
                    <a:pos x="293" y="23"/>
                  </a:cxn>
                  <a:cxn ang="0">
                    <a:pos x="290" y="30"/>
                  </a:cxn>
                  <a:cxn ang="0">
                    <a:pos x="286" y="37"/>
                  </a:cxn>
                  <a:cxn ang="0">
                    <a:pos x="277" y="42"/>
                  </a:cxn>
                  <a:cxn ang="0">
                    <a:pos x="269" y="49"/>
                  </a:cxn>
                  <a:cxn ang="0">
                    <a:pos x="260" y="54"/>
                  </a:cxn>
                  <a:cxn ang="0">
                    <a:pos x="252" y="58"/>
                  </a:cxn>
                </a:cxnLst>
                <a:rect l="0" t="0" r="r" b="b"/>
                <a:pathLst>
                  <a:path w="736" h="380">
                    <a:moveTo>
                      <a:pt x="252" y="58"/>
                    </a:moveTo>
                    <a:lnTo>
                      <a:pt x="245" y="59"/>
                    </a:lnTo>
                    <a:lnTo>
                      <a:pt x="239" y="62"/>
                    </a:lnTo>
                    <a:lnTo>
                      <a:pt x="233" y="62"/>
                    </a:lnTo>
                    <a:lnTo>
                      <a:pt x="229" y="62"/>
                    </a:lnTo>
                    <a:lnTo>
                      <a:pt x="227" y="63"/>
                    </a:lnTo>
                    <a:lnTo>
                      <a:pt x="148" y="66"/>
                    </a:lnTo>
                    <a:lnTo>
                      <a:pt x="146" y="66"/>
                    </a:lnTo>
                    <a:lnTo>
                      <a:pt x="144" y="68"/>
                    </a:lnTo>
                    <a:lnTo>
                      <a:pt x="115" y="70"/>
                    </a:lnTo>
                    <a:lnTo>
                      <a:pt x="87" y="68"/>
                    </a:lnTo>
                    <a:lnTo>
                      <a:pt x="86" y="66"/>
                    </a:lnTo>
                    <a:lnTo>
                      <a:pt x="85" y="66"/>
                    </a:lnTo>
                    <a:lnTo>
                      <a:pt x="75" y="63"/>
                    </a:lnTo>
                    <a:lnTo>
                      <a:pt x="67" y="58"/>
                    </a:lnTo>
                    <a:lnTo>
                      <a:pt x="50" y="50"/>
                    </a:lnTo>
                    <a:lnTo>
                      <a:pt x="35" y="41"/>
                    </a:lnTo>
                    <a:lnTo>
                      <a:pt x="28" y="36"/>
                    </a:lnTo>
                    <a:lnTo>
                      <a:pt x="18" y="31"/>
                    </a:lnTo>
                    <a:lnTo>
                      <a:pt x="11" y="25"/>
                    </a:lnTo>
                    <a:lnTo>
                      <a:pt x="6" y="19"/>
                    </a:lnTo>
                    <a:lnTo>
                      <a:pt x="3" y="11"/>
                    </a:lnTo>
                    <a:lnTo>
                      <a:pt x="0" y="0"/>
                    </a:lnTo>
                    <a:lnTo>
                      <a:pt x="0" y="5"/>
                    </a:lnTo>
                    <a:lnTo>
                      <a:pt x="0" y="22"/>
                    </a:lnTo>
                    <a:lnTo>
                      <a:pt x="8" y="39"/>
                    </a:lnTo>
                    <a:lnTo>
                      <a:pt x="47" y="67"/>
                    </a:lnTo>
                    <a:lnTo>
                      <a:pt x="67" y="74"/>
                    </a:lnTo>
                    <a:lnTo>
                      <a:pt x="89" y="84"/>
                    </a:lnTo>
                    <a:lnTo>
                      <a:pt x="109" y="84"/>
                    </a:lnTo>
                    <a:lnTo>
                      <a:pt x="109" y="91"/>
                    </a:lnTo>
                    <a:lnTo>
                      <a:pt x="113" y="108"/>
                    </a:lnTo>
                    <a:lnTo>
                      <a:pt x="121" y="125"/>
                    </a:lnTo>
                    <a:lnTo>
                      <a:pt x="146" y="142"/>
                    </a:lnTo>
                    <a:lnTo>
                      <a:pt x="211" y="121"/>
                    </a:lnTo>
                    <a:lnTo>
                      <a:pt x="273" y="114"/>
                    </a:lnTo>
                    <a:lnTo>
                      <a:pt x="346" y="125"/>
                    </a:lnTo>
                    <a:lnTo>
                      <a:pt x="417" y="155"/>
                    </a:lnTo>
                    <a:lnTo>
                      <a:pt x="573" y="253"/>
                    </a:lnTo>
                    <a:lnTo>
                      <a:pt x="736" y="380"/>
                    </a:lnTo>
                    <a:lnTo>
                      <a:pt x="707" y="311"/>
                    </a:lnTo>
                    <a:lnTo>
                      <a:pt x="657" y="248"/>
                    </a:lnTo>
                    <a:lnTo>
                      <a:pt x="593" y="190"/>
                    </a:lnTo>
                    <a:lnTo>
                      <a:pt x="450" y="91"/>
                    </a:lnTo>
                    <a:lnTo>
                      <a:pt x="328" y="33"/>
                    </a:lnTo>
                    <a:lnTo>
                      <a:pt x="293" y="23"/>
                    </a:lnTo>
                    <a:lnTo>
                      <a:pt x="290" y="30"/>
                    </a:lnTo>
                    <a:lnTo>
                      <a:pt x="286" y="37"/>
                    </a:lnTo>
                    <a:lnTo>
                      <a:pt x="277" y="42"/>
                    </a:lnTo>
                    <a:lnTo>
                      <a:pt x="269" y="49"/>
                    </a:lnTo>
                    <a:lnTo>
                      <a:pt x="260" y="54"/>
                    </a:lnTo>
                    <a:lnTo>
                      <a:pt x="252" y="58"/>
                    </a:lnTo>
                    <a:close/>
                  </a:path>
                </a:pathLst>
              </a:custGeom>
              <a:solidFill>
                <a:srgbClr val="79F9FF"/>
              </a:solidFill>
              <a:ln w="9525">
                <a:noFill/>
                <a:round/>
                <a:headEnd/>
                <a:tailEnd/>
              </a:ln>
            </p:spPr>
            <p:txBody>
              <a:bodyPr/>
              <a:lstStyle/>
              <a:p>
                <a:endParaRPr lang="en-GB"/>
              </a:p>
            </p:txBody>
          </p:sp>
          <p:sp>
            <p:nvSpPr>
              <p:cNvPr id="20112" name="Freeform 656"/>
              <p:cNvSpPr>
                <a:spLocks/>
              </p:cNvSpPr>
              <p:nvPr/>
            </p:nvSpPr>
            <p:spPr bwMode="auto">
              <a:xfrm>
                <a:off x="3181" y="2266"/>
                <a:ext cx="9" cy="13"/>
              </a:xfrm>
              <a:custGeom>
                <a:avLst/>
                <a:gdLst/>
                <a:ahLst/>
                <a:cxnLst>
                  <a:cxn ang="0">
                    <a:pos x="4" y="65"/>
                  </a:cxn>
                  <a:cxn ang="0">
                    <a:pos x="46" y="16"/>
                  </a:cxn>
                  <a:cxn ang="0">
                    <a:pos x="0" y="0"/>
                  </a:cxn>
                  <a:cxn ang="0">
                    <a:pos x="4" y="19"/>
                  </a:cxn>
                  <a:cxn ang="0">
                    <a:pos x="4" y="65"/>
                  </a:cxn>
                </a:cxnLst>
                <a:rect l="0" t="0" r="r" b="b"/>
                <a:pathLst>
                  <a:path w="46" h="65">
                    <a:moveTo>
                      <a:pt x="4" y="65"/>
                    </a:moveTo>
                    <a:lnTo>
                      <a:pt x="46" y="16"/>
                    </a:lnTo>
                    <a:lnTo>
                      <a:pt x="0" y="0"/>
                    </a:lnTo>
                    <a:lnTo>
                      <a:pt x="4" y="19"/>
                    </a:lnTo>
                    <a:lnTo>
                      <a:pt x="4" y="65"/>
                    </a:lnTo>
                    <a:close/>
                  </a:path>
                </a:pathLst>
              </a:custGeom>
              <a:solidFill>
                <a:srgbClr val="D9FEFF"/>
              </a:solidFill>
              <a:ln w="9525">
                <a:noFill/>
                <a:round/>
                <a:headEnd/>
                <a:tailEnd/>
              </a:ln>
            </p:spPr>
            <p:txBody>
              <a:bodyPr/>
              <a:lstStyle/>
              <a:p>
                <a:endParaRPr lang="en-GB"/>
              </a:p>
            </p:txBody>
          </p:sp>
          <p:sp>
            <p:nvSpPr>
              <p:cNvPr id="20113" name="Freeform 657"/>
              <p:cNvSpPr>
                <a:spLocks/>
              </p:cNvSpPr>
              <p:nvPr/>
            </p:nvSpPr>
            <p:spPr bwMode="auto">
              <a:xfrm>
                <a:off x="3142" y="2256"/>
                <a:ext cx="3" cy="5"/>
              </a:xfrm>
              <a:custGeom>
                <a:avLst/>
                <a:gdLst/>
                <a:ahLst/>
                <a:cxnLst>
                  <a:cxn ang="0">
                    <a:pos x="4" y="24"/>
                  </a:cxn>
                  <a:cxn ang="0">
                    <a:pos x="16" y="3"/>
                  </a:cxn>
                  <a:cxn ang="0">
                    <a:pos x="0" y="0"/>
                  </a:cxn>
                  <a:cxn ang="0">
                    <a:pos x="4" y="24"/>
                  </a:cxn>
                </a:cxnLst>
                <a:rect l="0" t="0" r="r" b="b"/>
                <a:pathLst>
                  <a:path w="16" h="24">
                    <a:moveTo>
                      <a:pt x="4" y="24"/>
                    </a:moveTo>
                    <a:lnTo>
                      <a:pt x="16" y="3"/>
                    </a:lnTo>
                    <a:lnTo>
                      <a:pt x="0" y="0"/>
                    </a:lnTo>
                    <a:lnTo>
                      <a:pt x="4" y="24"/>
                    </a:lnTo>
                    <a:close/>
                  </a:path>
                </a:pathLst>
              </a:custGeom>
              <a:solidFill>
                <a:srgbClr val="D9FEFF"/>
              </a:solidFill>
              <a:ln w="9525">
                <a:noFill/>
                <a:round/>
                <a:headEnd/>
                <a:tailEnd/>
              </a:ln>
            </p:spPr>
            <p:txBody>
              <a:bodyPr/>
              <a:lstStyle/>
              <a:p>
                <a:endParaRPr lang="en-GB"/>
              </a:p>
            </p:txBody>
          </p:sp>
          <p:sp>
            <p:nvSpPr>
              <p:cNvPr id="20114" name="Freeform 658"/>
              <p:cNvSpPr>
                <a:spLocks/>
              </p:cNvSpPr>
              <p:nvPr/>
            </p:nvSpPr>
            <p:spPr bwMode="auto">
              <a:xfrm>
                <a:off x="2931" y="2276"/>
                <a:ext cx="74" cy="91"/>
              </a:xfrm>
              <a:custGeom>
                <a:avLst/>
                <a:gdLst/>
                <a:ahLst/>
                <a:cxnLst>
                  <a:cxn ang="0">
                    <a:pos x="316" y="81"/>
                  </a:cxn>
                  <a:cxn ang="0">
                    <a:pos x="299" y="0"/>
                  </a:cxn>
                  <a:cxn ang="0">
                    <a:pos x="265" y="36"/>
                  </a:cxn>
                  <a:cxn ang="0">
                    <a:pos x="235" y="111"/>
                  </a:cxn>
                  <a:cxn ang="0">
                    <a:pos x="206" y="221"/>
                  </a:cxn>
                  <a:cxn ang="0">
                    <a:pos x="122" y="40"/>
                  </a:cxn>
                  <a:cxn ang="0">
                    <a:pos x="15" y="347"/>
                  </a:cxn>
                  <a:cxn ang="0">
                    <a:pos x="6" y="391"/>
                  </a:cxn>
                  <a:cxn ang="0">
                    <a:pos x="0" y="428"/>
                  </a:cxn>
                  <a:cxn ang="0">
                    <a:pos x="41" y="445"/>
                  </a:cxn>
                  <a:cxn ang="0">
                    <a:pos x="71" y="452"/>
                  </a:cxn>
                  <a:cxn ang="0">
                    <a:pos x="96" y="452"/>
                  </a:cxn>
                  <a:cxn ang="0">
                    <a:pos x="125" y="458"/>
                  </a:cxn>
                  <a:cxn ang="0">
                    <a:pos x="150" y="452"/>
                  </a:cxn>
                  <a:cxn ang="0">
                    <a:pos x="176" y="452"/>
                  </a:cxn>
                  <a:cxn ang="0">
                    <a:pos x="215" y="428"/>
                  </a:cxn>
                  <a:cxn ang="0">
                    <a:pos x="242" y="426"/>
                  </a:cxn>
                  <a:cxn ang="0">
                    <a:pos x="241" y="423"/>
                  </a:cxn>
                  <a:cxn ang="0">
                    <a:pos x="241" y="420"/>
                  </a:cxn>
                  <a:cxn ang="0">
                    <a:pos x="290" y="396"/>
                  </a:cxn>
                  <a:cxn ang="0">
                    <a:pos x="302" y="387"/>
                  </a:cxn>
                  <a:cxn ang="0">
                    <a:pos x="308" y="383"/>
                  </a:cxn>
                  <a:cxn ang="0">
                    <a:pos x="315" y="379"/>
                  </a:cxn>
                  <a:cxn ang="0">
                    <a:pos x="343" y="352"/>
                  </a:cxn>
                  <a:cxn ang="0">
                    <a:pos x="344" y="350"/>
                  </a:cxn>
                  <a:cxn ang="0">
                    <a:pos x="344" y="348"/>
                  </a:cxn>
                  <a:cxn ang="0">
                    <a:pos x="344" y="347"/>
                  </a:cxn>
                  <a:cxn ang="0">
                    <a:pos x="345" y="347"/>
                  </a:cxn>
                  <a:cxn ang="0">
                    <a:pos x="348" y="344"/>
                  </a:cxn>
                  <a:cxn ang="0">
                    <a:pos x="352" y="340"/>
                  </a:cxn>
                  <a:cxn ang="0">
                    <a:pos x="359" y="331"/>
                  </a:cxn>
                  <a:cxn ang="0">
                    <a:pos x="359" y="327"/>
                  </a:cxn>
                  <a:cxn ang="0">
                    <a:pos x="360" y="325"/>
                  </a:cxn>
                  <a:cxn ang="0">
                    <a:pos x="362" y="320"/>
                  </a:cxn>
                  <a:cxn ang="0">
                    <a:pos x="364" y="311"/>
                  </a:cxn>
                  <a:cxn ang="0">
                    <a:pos x="370" y="306"/>
                  </a:cxn>
                  <a:cxn ang="0">
                    <a:pos x="361" y="231"/>
                  </a:cxn>
                  <a:cxn ang="0">
                    <a:pos x="351" y="198"/>
                  </a:cxn>
                  <a:cxn ang="0">
                    <a:pos x="351" y="196"/>
                  </a:cxn>
                  <a:cxn ang="0">
                    <a:pos x="316" y="81"/>
                  </a:cxn>
                </a:cxnLst>
                <a:rect l="0" t="0" r="r" b="b"/>
                <a:pathLst>
                  <a:path w="370" h="458">
                    <a:moveTo>
                      <a:pt x="316" y="81"/>
                    </a:moveTo>
                    <a:lnTo>
                      <a:pt x="299" y="0"/>
                    </a:lnTo>
                    <a:lnTo>
                      <a:pt x="265" y="36"/>
                    </a:lnTo>
                    <a:lnTo>
                      <a:pt x="235" y="111"/>
                    </a:lnTo>
                    <a:lnTo>
                      <a:pt x="206" y="221"/>
                    </a:lnTo>
                    <a:lnTo>
                      <a:pt x="122" y="40"/>
                    </a:lnTo>
                    <a:lnTo>
                      <a:pt x="15" y="347"/>
                    </a:lnTo>
                    <a:lnTo>
                      <a:pt x="6" y="391"/>
                    </a:lnTo>
                    <a:lnTo>
                      <a:pt x="0" y="428"/>
                    </a:lnTo>
                    <a:lnTo>
                      <a:pt x="41" y="445"/>
                    </a:lnTo>
                    <a:lnTo>
                      <a:pt x="71" y="452"/>
                    </a:lnTo>
                    <a:lnTo>
                      <a:pt x="96" y="452"/>
                    </a:lnTo>
                    <a:lnTo>
                      <a:pt x="125" y="458"/>
                    </a:lnTo>
                    <a:lnTo>
                      <a:pt x="150" y="452"/>
                    </a:lnTo>
                    <a:lnTo>
                      <a:pt x="176" y="452"/>
                    </a:lnTo>
                    <a:lnTo>
                      <a:pt x="215" y="428"/>
                    </a:lnTo>
                    <a:lnTo>
                      <a:pt x="242" y="426"/>
                    </a:lnTo>
                    <a:lnTo>
                      <a:pt x="241" y="423"/>
                    </a:lnTo>
                    <a:lnTo>
                      <a:pt x="241" y="420"/>
                    </a:lnTo>
                    <a:lnTo>
                      <a:pt x="290" y="396"/>
                    </a:lnTo>
                    <a:lnTo>
                      <a:pt x="302" y="387"/>
                    </a:lnTo>
                    <a:lnTo>
                      <a:pt x="308" y="383"/>
                    </a:lnTo>
                    <a:lnTo>
                      <a:pt x="315" y="379"/>
                    </a:lnTo>
                    <a:lnTo>
                      <a:pt x="343" y="352"/>
                    </a:lnTo>
                    <a:lnTo>
                      <a:pt x="344" y="350"/>
                    </a:lnTo>
                    <a:lnTo>
                      <a:pt x="344" y="348"/>
                    </a:lnTo>
                    <a:lnTo>
                      <a:pt x="344" y="347"/>
                    </a:lnTo>
                    <a:lnTo>
                      <a:pt x="345" y="347"/>
                    </a:lnTo>
                    <a:lnTo>
                      <a:pt x="348" y="344"/>
                    </a:lnTo>
                    <a:lnTo>
                      <a:pt x="352" y="340"/>
                    </a:lnTo>
                    <a:lnTo>
                      <a:pt x="359" y="331"/>
                    </a:lnTo>
                    <a:lnTo>
                      <a:pt x="359" y="327"/>
                    </a:lnTo>
                    <a:lnTo>
                      <a:pt x="360" y="325"/>
                    </a:lnTo>
                    <a:lnTo>
                      <a:pt x="362" y="320"/>
                    </a:lnTo>
                    <a:lnTo>
                      <a:pt x="364" y="311"/>
                    </a:lnTo>
                    <a:lnTo>
                      <a:pt x="370" y="306"/>
                    </a:lnTo>
                    <a:lnTo>
                      <a:pt x="361" y="231"/>
                    </a:lnTo>
                    <a:lnTo>
                      <a:pt x="351" y="198"/>
                    </a:lnTo>
                    <a:lnTo>
                      <a:pt x="351" y="196"/>
                    </a:lnTo>
                    <a:lnTo>
                      <a:pt x="316" y="81"/>
                    </a:lnTo>
                    <a:close/>
                  </a:path>
                </a:pathLst>
              </a:custGeom>
              <a:solidFill>
                <a:srgbClr val="009900"/>
              </a:solidFill>
              <a:ln w="9525">
                <a:noFill/>
                <a:round/>
                <a:headEnd/>
                <a:tailEnd/>
              </a:ln>
            </p:spPr>
            <p:txBody>
              <a:bodyPr/>
              <a:lstStyle/>
              <a:p>
                <a:endParaRPr lang="en-GB"/>
              </a:p>
            </p:txBody>
          </p:sp>
          <p:sp>
            <p:nvSpPr>
              <p:cNvPr id="20115" name="Freeform 659"/>
              <p:cNvSpPr>
                <a:spLocks/>
              </p:cNvSpPr>
              <p:nvPr/>
            </p:nvSpPr>
            <p:spPr bwMode="auto">
              <a:xfrm>
                <a:off x="2900" y="2203"/>
                <a:ext cx="18" cy="5"/>
              </a:xfrm>
              <a:custGeom>
                <a:avLst/>
                <a:gdLst/>
                <a:ahLst/>
                <a:cxnLst>
                  <a:cxn ang="0">
                    <a:pos x="89" y="0"/>
                  </a:cxn>
                  <a:cxn ang="0">
                    <a:pos x="69" y="5"/>
                  </a:cxn>
                  <a:cxn ang="0">
                    <a:pos x="0" y="26"/>
                  </a:cxn>
                  <a:cxn ang="0">
                    <a:pos x="89" y="0"/>
                  </a:cxn>
                </a:cxnLst>
                <a:rect l="0" t="0" r="r" b="b"/>
                <a:pathLst>
                  <a:path w="89" h="26">
                    <a:moveTo>
                      <a:pt x="89" y="0"/>
                    </a:moveTo>
                    <a:lnTo>
                      <a:pt x="69" y="5"/>
                    </a:lnTo>
                    <a:lnTo>
                      <a:pt x="0" y="26"/>
                    </a:lnTo>
                    <a:lnTo>
                      <a:pt x="89" y="0"/>
                    </a:lnTo>
                    <a:close/>
                  </a:path>
                </a:pathLst>
              </a:custGeom>
              <a:solidFill>
                <a:srgbClr val="D8F4FF"/>
              </a:solidFill>
              <a:ln w="9525">
                <a:noFill/>
                <a:round/>
                <a:headEnd/>
                <a:tailEnd/>
              </a:ln>
            </p:spPr>
            <p:txBody>
              <a:bodyPr/>
              <a:lstStyle/>
              <a:p>
                <a:endParaRPr lang="en-GB"/>
              </a:p>
            </p:txBody>
          </p:sp>
          <p:sp>
            <p:nvSpPr>
              <p:cNvPr id="20116" name="Freeform 660"/>
              <p:cNvSpPr>
                <a:spLocks/>
              </p:cNvSpPr>
              <p:nvPr/>
            </p:nvSpPr>
            <p:spPr bwMode="auto">
              <a:xfrm>
                <a:off x="2980" y="2337"/>
                <a:ext cx="75" cy="36"/>
              </a:xfrm>
              <a:custGeom>
                <a:avLst/>
                <a:gdLst/>
                <a:ahLst/>
                <a:cxnLst>
                  <a:cxn ang="0">
                    <a:pos x="335" y="128"/>
                  </a:cxn>
                  <a:cxn ang="0">
                    <a:pos x="230" y="41"/>
                  </a:cxn>
                  <a:cxn ang="0">
                    <a:pos x="159" y="7"/>
                  </a:cxn>
                  <a:cxn ang="0">
                    <a:pos x="129" y="0"/>
                  </a:cxn>
                  <a:cxn ang="0">
                    <a:pos x="123" y="5"/>
                  </a:cxn>
                  <a:cxn ang="0">
                    <a:pos x="121" y="14"/>
                  </a:cxn>
                  <a:cxn ang="0">
                    <a:pos x="119" y="19"/>
                  </a:cxn>
                  <a:cxn ang="0">
                    <a:pos x="118" y="21"/>
                  </a:cxn>
                  <a:cxn ang="0">
                    <a:pos x="118" y="25"/>
                  </a:cxn>
                  <a:cxn ang="0">
                    <a:pos x="111" y="34"/>
                  </a:cxn>
                  <a:cxn ang="0">
                    <a:pos x="107" y="38"/>
                  </a:cxn>
                  <a:cxn ang="0">
                    <a:pos x="104" y="41"/>
                  </a:cxn>
                  <a:cxn ang="0">
                    <a:pos x="103" y="41"/>
                  </a:cxn>
                  <a:cxn ang="0">
                    <a:pos x="103" y="42"/>
                  </a:cxn>
                  <a:cxn ang="0">
                    <a:pos x="103" y="44"/>
                  </a:cxn>
                  <a:cxn ang="0">
                    <a:pos x="102" y="46"/>
                  </a:cxn>
                  <a:cxn ang="0">
                    <a:pos x="74" y="73"/>
                  </a:cxn>
                  <a:cxn ang="0">
                    <a:pos x="67" y="77"/>
                  </a:cxn>
                  <a:cxn ang="0">
                    <a:pos x="61" y="81"/>
                  </a:cxn>
                  <a:cxn ang="0">
                    <a:pos x="49" y="90"/>
                  </a:cxn>
                  <a:cxn ang="0">
                    <a:pos x="0" y="114"/>
                  </a:cxn>
                  <a:cxn ang="0">
                    <a:pos x="0" y="117"/>
                  </a:cxn>
                  <a:cxn ang="0">
                    <a:pos x="1" y="120"/>
                  </a:cxn>
                  <a:cxn ang="0">
                    <a:pos x="7" y="122"/>
                  </a:cxn>
                  <a:cxn ang="0">
                    <a:pos x="18" y="119"/>
                  </a:cxn>
                  <a:cxn ang="0">
                    <a:pos x="112" y="111"/>
                  </a:cxn>
                  <a:cxn ang="0">
                    <a:pos x="310" y="152"/>
                  </a:cxn>
                  <a:cxn ang="0">
                    <a:pos x="378" y="180"/>
                  </a:cxn>
                  <a:cxn ang="0">
                    <a:pos x="335" y="128"/>
                  </a:cxn>
                </a:cxnLst>
                <a:rect l="0" t="0" r="r" b="b"/>
                <a:pathLst>
                  <a:path w="378" h="180">
                    <a:moveTo>
                      <a:pt x="335" y="128"/>
                    </a:moveTo>
                    <a:lnTo>
                      <a:pt x="230" y="41"/>
                    </a:lnTo>
                    <a:lnTo>
                      <a:pt x="159" y="7"/>
                    </a:lnTo>
                    <a:lnTo>
                      <a:pt x="129" y="0"/>
                    </a:lnTo>
                    <a:lnTo>
                      <a:pt x="123" y="5"/>
                    </a:lnTo>
                    <a:lnTo>
                      <a:pt x="121" y="14"/>
                    </a:lnTo>
                    <a:lnTo>
                      <a:pt x="119" y="19"/>
                    </a:lnTo>
                    <a:lnTo>
                      <a:pt x="118" y="21"/>
                    </a:lnTo>
                    <a:lnTo>
                      <a:pt x="118" y="25"/>
                    </a:lnTo>
                    <a:lnTo>
                      <a:pt x="111" y="34"/>
                    </a:lnTo>
                    <a:lnTo>
                      <a:pt x="107" y="38"/>
                    </a:lnTo>
                    <a:lnTo>
                      <a:pt x="104" y="41"/>
                    </a:lnTo>
                    <a:lnTo>
                      <a:pt x="103" y="41"/>
                    </a:lnTo>
                    <a:lnTo>
                      <a:pt x="103" y="42"/>
                    </a:lnTo>
                    <a:lnTo>
                      <a:pt x="103" y="44"/>
                    </a:lnTo>
                    <a:lnTo>
                      <a:pt x="102" y="46"/>
                    </a:lnTo>
                    <a:lnTo>
                      <a:pt x="74" y="73"/>
                    </a:lnTo>
                    <a:lnTo>
                      <a:pt x="67" y="77"/>
                    </a:lnTo>
                    <a:lnTo>
                      <a:pt x="61" y="81"/>
                    </a:lnTo>
                    <a:lnTo>
                      <a:pt x="49" y="90"/>
                    </a:lnTo>
                    <a:lnTo>
                      <a:pt x="0" y="114"/>
                    </a:lnTo>
                    <a:lnTo>
                      <a:pt x="0" y="117"/>
                    </a:lnTo>
                    <a:lnTo>
                      <a:pt x="1" y="120"/>
                    </a:lnTo>
                    <a:lnTo>
                      <a:pt x="7" y="122"/>
                    </a:lnTo>
                    <a:lnTo>
                      <a:pt x="18" y="119"/>
                    </a:lnTo>
                    <a:lnTo>
                      <a:pt x="112" y="111"/>
                    </a:lnTo>
                    <a:lnTo>
                      <a:pt x="310" y="152"/>
                    </a:lnTo>
                    <a:lnTo>
                      <a:pt x="378" y="180"/>
                    </a:lnTo>
                    <a:lnTo>
                      <a:pt x="335" y="128"/>
                    </a:lnTo>
                    <a:close/>
                  </a:path>
                </a:pathLst>
              </a:custGeom>
              <a:solidFill>
                <a:srgbClr val="79F9FF"/>
              </a:solidFill>
              <a:ln w="9525">
                <a:noFill/>
                <a:round/>
                <a:headEnd/>
                <a:tailEnd/>
              </a:ln>
            </p:spPr>
            <p:txBody>
              <a:bodyPr/>
              <a:lstStyle/>
              <a:p>
                <a:endParaRPr lang="en-GB"/>
              </a:p>
            </p:txBody>
          </p:sp>
          <p:sp>
            <p:nvSpPr>
              <p:cNvPr id="20117" name="Freeform 661"/>
              <p:cNvSpPr>
                <a:spLocks/>
              </p:cNvSpPr>
              <p:nvPr/>
            </p:nvSpPr>
            <p:spPr bwMode="auto">
              <a:xfrm>
                <a:off x="2352" y="1842"/>
                <a:ext cx="188" cy="184"/>
              </a:xfrm>
              <a:custGeom>
                <a:avLst/>
                <a:gdLst/>
                <a:ahLst/>
                <a:cxnLst>
                  <a:cxn ang="0">
                    <a:pos x="0" y="682"/>
                  </a:cxn>
                  <a:cxn ang="0">
                    <a:pos x="0" y="919"/>
                  </a:cxn>
                  <a:cxn ang="0">
                    <a:pos x="385" y="283"/>
                  </a:cxn>
                  <a:cxn ang="0">
                    <a:pos x="435" y="213"/>
                  </a:cxn>
                  <a:cxn ang="0">
                    <a:pos x="464" y="185"/>
                  </a:cxn>
                  <a:cxn ang="0">
                    <a:pos x="481" y="190"/>
                  </a:cxn>
                  <a:cxn ang="0">
                    <a:pos x="523" y="213"/>
                  </a:cxn>
                  <a:cxn ang="0">
                    <a:pos x="543" y="231"/>
                  </a:cxn>
                  <a:cxn ang="0">
                    <a:pos x="562" y="254"/>
                  </a:cxn>
                  <a:cxn ang="0">
                    <a:pos x="599" y="278"/>
                  </a:cxn>
                  <a:cxn ang="0">
                    <a:pos x="612" y="283"/>
                  </a:cxn>
                  <a:cxn ang="0">
                    <a:pos x="636" y="271"/>
                  </a:cxn>
                  <a:cxn ang="0">
                    <a:pos x="675" y="237"/>
                  </a:cxn>
                  <a:cxn ang="0">
                    <a:pos x="692" y="213"/>
                  </a:cxn>
                  <a:cxn ang="0">
                    <a:pos x="939" y="0"/>
                  </a:cxn>
                  <a:cxn ang="0">
                    <a:pos x="932" y="3"/>
                  </a:cxn>
                  <a:cxn ang="0">
                    <a:pos x="797" y="86"/>
                  </a:cxn>
                  <a:cxn ang="0">
                    <a:pos x="788" y="93"/>
                  </a:cxn>
                  <a:cxn ang="0">
                    <a:pos x="624" y="179"/>
                  </a:cxn>
                  <a:cxn ang="0">
                    <a:pos x="591" y="190"/>
                  </a:cxn>
                  <a:cxn ang="0">
                    <a:pos x="573" y="196"/>
                  </a:cxn>
                  <a:cxn ang="0">
                    <a:pos x="549" y="185"/>
                  </a:cxn>
                  <a:cxn ang="0">
                    <a:pos x="515" y="155"/>
                  </a:cxn>
                  <a:cxn ang="0">
                    <a:pos x="477" y="133"/>
                  </a:cxn>
                  <a:cxn ang="0">
                    <a:pos x="450" y="121"/>
                  </a:cxn>
                  <a:cxn ang="0">
                    <a:pos x="421" y="138"/>
                  </a:cxn>
                  <a:cxn ang="0">
                    <a:pos x="317" y="254"/>
                  </a:cxn>
                  <a:cxn ang="0">
                    <a:pos x="0" y="682"/>
                  </a:cxn>
                </a:cxnLst>
                <a:rect l="0" t="0" r="r" b="b"/>
                <a:pathLst>
                  <a:path w="939" h="919">
                    <a:moveTo>
                      <a:pt x="0" y="682"/>
                    </a:moveTo>
                    <a:lnTo>
                      <a:pt x="0" y="919"/>
                    </a:lnTo>
                    <a:lnTo>
                      <a:pt x="385" y="283"/>
                    </a:lnTo>
                    <a:lnTo>
                      <a:pt x="435" y="213"/>
                    </a:lnTo>
                    <a:lnTo>
                      <a:pt x="464" y="185"/>
                    </a:lnTo>
                    <a:lnTo>
                      <a:pt x="481" y="190"/>
                    </a:lnTo>
                    <a:lnTo>
                      <a:pt x="523" y="213"/>
                    </a:lnTo>
                    <a:lnTo>
                      <a:pt x="543" y="231"/>
                    </a:lnTo>
                    <a:lnTo>
                      <a:pt x="562" y="254"/>
                    </a:lnTo>
                    <a:lnTo>
                      <a:pt x="599" y="278"/>
                    </a:lnTo>
                    <a:lnTo>
                      <a:pt x="612" y="283"/>
                    </a:lnTo>
                    <a:lnTo>
                      <a:pt x="636" y="271"/>
                    </a:lnTo>
                    <a:lnTo>
                      <a:pt x="675" y="237"/>
                    </a:lnTo>
                    <a:lnTo>
                      <a:pt x="692" y="213"/>
                    </a:lnTo>
                    <a:lnTo>
                      <a:pt x="939" y="0"/>
                    </a:lnTo>
                    <a:lnTo>
                      <a:pt x="932" y="3"/>
                    </a:lnTo>
                    <a:lnTo>
                      <a:pt x="797" y="86"/>
                    </a:lnTo>
                    <a:lnTo>
                      <a:pt x="788" y="93"/>
                    </a:lnTo>
                    <a:lnTo>
                      <a:pt x="624" y="179"/>
                    </a:lnTo>
                    <a:lnTo>
                      <a:pt x="591" y="190"/>
                    </a:lnTo>
                    <a:lnTo>
                      <a:pt x="573" y="196"/>
                    </a:lnTo>
                    <a:lnTo>
                      <a:pt x="549" y="185"/>
                    </a:lnTo>
                    <a:lnTo>
                      <a:pt x="515" y="155"/>
                    </a:lnTo>
                    <a:lnTo>
                      <a:pt x="477" y="133"/>
                    </a:lnTo>
                    <a:lnTo>
                      <a:pt x="450" y="121"/>
                    </a:lnTo>
                    <a:lnTo>
                      <a:pt x="421" y="138"/>
                    </a:lnTo>
                    <a:lnTo>
                      <a:pt x="317" y="254"/>
                    </a:lnTo>
                    <a:lnTo>
                      <a:pt x="0" y="682"/>
                    </a:lnTo>
                    <a:close/>
                  </a:path>
                </a:pathLst>
              </a:custGeom>
              <a:solidFill>
                <a:srgbClr val="77CCEA"/>
              </a:solidFill>
              <a:ln w="9525">
                <a:noFill/>
                <a:round/>
                <a:headEnd/>
                <a:tailEnd/>
              </a:ln>
            </p:spPr>
            <p:txBody>
              <a:bodyPr/>
              <a:lstStyle/>
              <a:p>
                <a:endParaRPr lang="en-GB"/>
              </a:p>
            </p:txBody>
          </p:sp>
          <p:sp>
            <p:nvSpPr>
              <p:cNvPr id="20118" name="Freeform 662"/>
              <p:cNvSpPr>
                <a:spLocks noEditPoints="1"/>
              </p:cNvSpPr>
              <p:nvPr/>
            </p:nvSpPr>
            <p:spPr bwMode="auto">
              <a:xfrm>
                <a:off x="2352" y="1822"/>
                <a:ext cx="306" cy="308"/>
              </a:xfrm>
              <a:custGeom>
                <a:avLst/>
                <a:gdLst/>
                <a:ahLst/>
                <a:cxnLst>
                  <a:cxn ang="0">
                    <a:pos x="258" y="1290"/>
                  </a:cxn>
                  <a:cxn ang="0">
                    <a:pos x="414" y="1261"/>
                  </a:cxn>
                  <a:cxn ang="0">
                    <a:pos x="573" y="1325"/>
                  </a:cxn>
                  <a:cxn ang="0">
                    <a:pos x="742" y="1255"/>
                  </a:cxn>
                  <a:cxn ang="0">
                    <a:pos x="809" y="1192"/>
                  </a:cxn>
                  <a:cxn ang="0">
                    <a:pos x="961" y="1088"/>
                  </a:cxn>
                  <a:cxn ang="0">
                    <a:pos x="1083" y="1030"/>
                  </a:cxn>
                  <a:cxn ang="0">
                    <a:pos x="1046" y="851"/>
                  </a:cxn>
                  <a:cxn ang="0">
                    <a:pos x="1134" y="649"/>
                  </a:cxn>
                  <a:cxn ang="0">
                    <a:pos x="1252" y="475"/>
                  </a:cxn>
                  <a:cxn ang="0">
                    <a:pos x="1311" y="608"/>
                  </a:cxn>
                  <a:cxn ang="0">
                    <a:pos x="1369" y="602"/>
                  </a:cxn>
                  <a:cxn ang="0">
                    <a:pos x="1479" y="718"/>
                  </a:cxn>
                  <a:cxn ang="0">
                    <a:pos x="1442" y="302"/>
                  </a:cxn>
                  <a:cxn ang="0">
                    <a:pos x="1294" y="71"/>
                  </a:cxn>
                  <a:cxn ang="0">
                    <a:pos x="1235" y="64"/>
                  </a:cxn>
                  <a:cxn ang="0">
                    <a:pos x="1164" y="105"/>
                  </a:cxn>
                  <a:cxn ang="0">
                    <a:pos x="1092" y="58"/>
                  </a:cxn>
                  <a:cxn ang="0">
                    <a:pos x="1058" y="6"/>
                  </a:cxn>
                  <a:cxn ang="0">
                    <a:pos x="1020" y="35"/>
                  </a:cxn>
                  <a:cxn ang="0">
                    <a:pos x="939" y="99"/>
                  </a:cxn>
                  <a:cxn ang="0">
                    <a:pos x="636" y="370"/>
                  </a:cxn>
                  <a:cxn ang="0">
                    <a:pos x="562" y="353"/>
                  </a:cxn>
                  <a:cxn ang="0">
                    <a:pos x="481" y="289"/>
                  </a:cxn>
                  <a:cxn ang="0">
                    <a:pos x="385" y="382"/>
                  </a:cxn>
                  <a:cxn ang="0">
                    <a:pos x="203" y="931"/>
                  </a:cxn>
                  <a:cxn ang="0">
                    <a:pos x="367" y="694"/>
                  </a:cxn>
                  <a:cxn ang="0">
                    <a:pos x="549" y="509"/>
                  </a:cxn>
                  <a:cxn ang="0">
                    <a:pos x="695" y="539"/>
                  </a:cxn>
                  <a:cxn ang="0">
                    <a:pos x="793" y="475"/>
                  </a:cxn>
                  <a:cxn ang="0">
                    <a:pos x="860" y="463"/>
                  </a:cxn>
                  <a:cxn ang="0">
                    <a:pos x="957" y="423"/>
                  </a:cxn>
                  <a:cxn ang="0">
                    <a:pos x="801" y="735"/>
                  </a:cxn>
                  <a:cxn ang="0">
                    <a:pos x="754" y="660"/>
                  </a:cxn>
                  <a:cxn ang="0">
                    <a:pos x="759" y="602"/>
                  </a:cxn>
                  <a:cxn ang="0">
                    <a:pos x="712" y="683"/>
                  </a:cxn>
                  <a:cxn ang="0">
                    <a:pos x="594" y="931"/>
                  </a:cxn>
                  <a:cxn ang="0">
                    <a:pos x="553" y="1128"/>
                  </a:cxn>
                  <a:cxn ang="0">
                    <a:pos x="489" y="1117"/>
                  </a:cxn>
                  <a:cxn ang="0">
                    <a:pos x="469" y="925"/>
                  </a:cxn>
                  <a:cxn ang="0">
                    <a:pos x="334" y="914"/>
                  </a:cxn>
                  <a:cxn ang="0">
                    <a:pos x="236" y="972"/>
                  </a:cxn>
                  <a:cxn ang="0">
                    <a:pos x="1054" y="157"/>
                  </a:cxn>
                  <a:cxn ang="0">
                    <a:pos x="1071" y="308"/>
                  </a:cxn>
                  <a:cxn ang="0">
                    <a:pos x="1083" y="428"/>
                  </a:cxn>
                  <a:cxn ang="0">
                    <a:pos x="974" y="295"/>
                  </a:cxn>
                  <a:cxn ang="0">
                    <a:pos x="936" y="261"/>
                  </a:cxn>
                  <a:cxn ang="0">
                    <a:pos x="1020" y="151"/>
                  </a:cxn>
                  <a:cxn ang="0">
                    <a:pos x="1218" y="203"/>
                  </a:cxn>
                  <a:cxn ang="0">
                    <a:pos x="1176" y="250"/>
                  </a:cxn>
                  <a:cxn ang="0">
                    <a:pos x="1164" y="312"/>
                  </a:cxn>
                  <a:cxn ang="0">
                    <a:pos x="1134" y="215"/>
                  </a:cxn>
                  <a:cxn ang="0">
                    <a:pos x="1176" y="168"/>
                  </a:cxn>
                  <a:cxn ang="0">
                    <a:pos x="1223" y="179"/>
                  </a:cxn>
                </a:cxnLst>
                <a:rect l="0" t="0" r="r" b="b"/>
                <a:pathLst>
                  <a:path w="1530" h="1539">
                    <a:moveTo>
                      <a:pt x="0" y="1539"/>
                    </a:moveTo>
                    <a:lnTo>
                      <a:pt x="144" y="1388"/>
                    </a:lnTo>
                    <a:lnTo>
                      <a:pt x="258" y="1290"/>
                    </a:lnTo>
                    <a:lnTo>
                      <a:pt x="312" y="1261"/>
                    </a:lnTo>
                    <a:lnTo>
                      <a:pt x="363" y="1250"/>
                    </a:lnTo>
                    <a:lnTo>
                      <a:pt x="414" y="1261"/>
                    </a:lnTo>
                    <a:lnTo>
                      <a:pt x="523" y="1313"/>
                    </a:lnTo>
                    <a:lnTo>
                      <a:pt x="581" y="1327"/>
                    </a:lnTo>
                    <a:lnTo>
                      <a:pt x="573" y="1325"/>
                    </a:lnTo>
                    <a:lnTo>
                      <a:pt x="621" y="1296"/>
                    </a:lnTo>
                    <a:lnTo>
                      <a:pt x="717" y="1261"/>
                    </a:lnTo>
                    <a:lnTo>
                      <a:pt x="742" y="1255"/>
                    </a:lnTo>
                    <a:lnTo>
                      <a:pt x="767" y="1244"/>
                    </a:lnTo>
                    <a:lnTo>
                      <a:pt x="780" y="1233"/>
                    </a:lnTo>
                    <a:lnTo>
                      <a:pt x="809" y="1192"/>
                    </a:lnTo>
                    <a:lnTo>
                      <a:pt x="910" y="1024"/>
                    </a:lnTo>
                    <a:lnTo>
                      <a:pt x="923" y="1013"/>
                    </a:lnTo>
                    <a:lnTo>
                      <a:pt x="961" y="1088"/>
                    </a:lnTo>
                    <a:lnTo>
                      <a:pt x="987" y="1175"/>
                    </a:lnTo>
                    <a:lnTo>
                      <a:pt x="1058" y="1088"/>
                    </a:lnTo>
                    <a:lnTo>
                      <a:pt x="1083" y="1030"/>
                    </a:lnTo>
                    <a:lnTo>
                      <a:pt x="1088" y="983"/>
                    </a:lnTo>
                    <a:lnTo>
                      <a:pt x="1054" y="891"/>
                    </a:lnTo>
                    <a:lnTo>
                      <a:pt x="1046" y="851"/>
                    </a:lnTo>
                    <a:lnTo>
                      <a:pt x="1050" y="821"/>
                    </a:lnTo>
                    <a:lnTo>
                      <a:pt x="1122" y="683"/>
                    </a:lnTo>
                    <a:lnTo>
                      <a:pt x="1134" y="649"/>
                    </a:lnTo>
                    <a:lnTo>
                      <a:pt x="1139" y="631"/>
                    </a:lnTo>
                    <a:lnTo>
                      <a:pt x="1168" y="579"/>
                    </a:lnTo>
                    <a:lnTo>
                      <a:pt x="1252" y="475"/>
                    </a:lnTo>
                    <a:lnTo>
                      <a:pt x="1265" y="469"/>
                    </a:lnTo>
                    <a:lnTo>
                      <a:pt x="1298" y="550"/>
                    </a:lnTo>
                    <a:lnTo>
                      <a:pt x="1311" y="608"/>
                    </a:lnTo>
                    <a:lnTo>
                      <a:pt x="1324" y="608"/>
                    </a:lnTo>
                    <a:lnTo>
                      <a:pt x="1341" y="602"/>
                    </a:lnTo>
                    <a:lnTo>
                      <a:pt x="1369" y="602"/>
                    </a:lnTo>
                    <a:lnTo>
                      <a:pt x="1391" y="614"/>
                    </a:lnTo>
                    <a:lnTo>
                      <a:pt x="1459" y="677"/>
                    </a:lnTo>
                    <a:lnTo>
                      <a:pt x="1479" y="718"/>
                    </a:lnTo>
                    <a:lnTo>
                      <a:pt x="1530" y="486"/>
                    </a:lnTo>
                    <a:lnTo>
                      <a:pt x="1518" y="446"/>
                    </a:lnTo>
                    <a:lnTo>
                      <a:pt x="1442" y="302"/>
                    </a:lnTo>
                    <a:lnTo>
                      <a:pt x="1395" y="237"/>
                    </a:lnTo>
                    <a:lnTo>
                      <a:pt x="1315" y="99"/>
                    </a:lnTo>
                    <a:lnTo>
                      <a:pt x="1294" y="71"/>
                    </a:lnTo>
                    <a:lnTo>
                      <a:pt x="1273" y="81"/>
                    </a:lnTo>
                    <a:lnTo>
                      <a:pt x="1252" y="76"/>
                    </a:lnTo>
                    <a:lnTo>
                      <a:pt x="1235" y="64"/>
                    </a:lnTo>
                    <a:lnTo>
                      <a:pt x="1231" y="47"/>
                    </a:lnTo>
                    <a:lnTo>
                      <a:pt x="1181" y="99"/>
                    </a:lnTo>
                    <a:lnTo>
                      <a:pt x="1164" y="105"/>
                    </a:lnTo>
                    <a:lnTo>
                      <a:pt x="1139" y="105"/>
                    </a:lnTo>
                    <a:lnTo>
                      <a:pt x="1113" y="93"/>
                    </a:lnTo>
                    <a:lnTo>
                      <a:pt x="1092" y="58"/>
                    </a:lnTo>
                    <a:lnTo>
                      <a:pt x="1071" y="0"/>
                    </a:lnTo>
                    <a:lnTo>
                      <a:pt x="1063" y="0"/>
                    </a:lnTo>
                    <a:lnTo>
                      <a:pt x="1058" y="6"/>
                    </a:lnTo>
                    <a:lnTo>
                      <a:pt x="1046" y="13"/>
                    </a:lnTo>
                    <a:lnTo>
                      <a:pt x="1038" y="23"/>
                    </a:lnTo>
                    <a:lnTo>
                      <a:pt x="1020" y="35"/>
                    </a:lnTo>
                    <a:lnTo>
                      <a:pt x="974" y="76"/>
                    </a:lnTo>
                    <a:lnTo>
                      <a:pt x="932" y="102"/>
                    </a:lnTo>
                    <a:lnTo>
                      <a:pt x="939" y="99"/>
                    </a:lnTo>
                    <a:lnTo>
                      <a:pt x="692" y="312"/>
                    </a:lnTo>
                    <a:lnTo>
                      <a:pt x="675" y="336"/>
                    </a:lnTo>
                    <a:lnTo>
                      <a:pt x="636" y="370"/>
                    </a:lnTo>
                    <a:lnTo>
                      <a:pt x="612" y="382"/>
                    </a:lnTo>
                    <a:lnTo>
                      <a:pt x="599" y="377"/>
                    </a:lnTo>
                    <a:lnTo>
                      <a:pt x="562" y="353"/>
                    </a:lnTo>
                    <a:lnTo>
                      <a:pt x="543" y="330"/>
                    </a:lnTo>
                    <a:lnTo>
                      <a:pt x="523" y="312"/>
                    </a:lnTo>
                    <a:lnTo>
                      <a:pt x="481" y="289"/>
                    </a:lnTo>
                    <a:lnTo>
                      <a:pt x="464" y="284"/>
                    </a:lnTo>
                    <a:lnTo>
                      <a:pt x="435" y="312"/>
                    </a:lnTo>
                    <a:lnTo>
                      <a:pt x="385" y="382"/>
                    </a:lnTo>
                    <a:lnTo>
                      <a:pt x="0" y="1018"/>
                    </a:lnTo>
                    <a:lnTo>
                      <a:pt x="0" y="1539"/>
                    </a:lnTo>
                    <a:close/>
                    <a:moveTo>
                      <a:pt x="203" y="931"/>
                    </a:moveTo>
                    <a:lnTo>
                      <a:pt x="194" y="925"/>
                    </a:lnTo>
                    <a:lnTo>
                      <a:pt x="321" y="746"/>
                    </a:lnTo>
                    <a:lnTo>
                      <a:pt x="367" y="694"/>
                    </a:lnTo>
                    <a:lnTo>
                      <a:pt x="472" y="608"/>
                    </a:lnTo>
                    <a:lnTo>
                      <a:pt x="540" y="533"/>
                    </a:lnTo>
                    <a:lnTo>
                      <a:pt x="549" y="509"/>
                    </a:lnTo>
                    <a:lnTo>
                      <a:pt x="624" y="597"/>
                    </a:lnTo>
                    <a:lnTo>
                      <a:pt x="670" y="562"/>
                    </a:lnTo>
                    <a:lnTo>
                      <a:pt x="695" y="539"/>
                    </a:lnTo>
                    <a:lnTo>
                      <a:pt x="763" y="486"/>
                    </a:lnTo>
                    <a:lnTo>
                      <a:pt x="784" y="475"/>
                    </a:lnTo>
                    <a:lnTo>
                      <a:pt x="793" y="475"/>
                    </a:lnTo>
                    <a:lnTo>
                      <a:pt x="813" y="469"/>
                    </a:lnTo>
                    <a:lnTo>
                      <a:pt x="835" y="469"/>
                    </a:lnTo>
                    <a:lnTo>
                      <a:pt x="860" y="463"/>
                    </a:lnTo>
                    <a:lnTo>
                      <a:pt x="885" y="452"/>
                    </a:lnTo>
                    <a:lnTo>
                      <a:pt x="915" y="446"/>
                    </a:lnTo>
                    <a:lnTo>
                      <a:pt x="957" y="423"/>
                    </a:lnTo>
                    <a:lnTo>
                      <a:pt x="910" y="486"/>
                    </a:lnTo>
                    <a:lnTo>
                      <a:pt x="826" y="660"/>
                    </a:lnTo>
                    <a:lnTo>
                      <a:pt x="801" y="735"/>
                    </a:lnTo>
                    <a:lnTo>
                      <a:pt x="788" y="712"/>
                    </a:lnTo>
                    <a:lnTo>
                      <a:pt x="759" y="671"/>
                    </a:lnTo>
                    <a:lnTo>
                      <a:pt x="754" y="660"/>
                    </a:lnTo>
                    <a:lnTo>
                      <a:pt x="754" y="642"/>
                    </a:lnTo>
                    <a:lnTo>
                      <a:pt x="759" y="625"/>
                    </a:lnTo>
                    <a:lnTo>
                      <a:pt x="759" y="602"/>
                    </a:lnTo>
                    <a:lnTo>
                      <a:pt x="737" y="619"/>
                    </a:lnTo>
                    <a:lnTo>
                      <a:pt x="725" y="642"/>
                    </a:lnTo>
                    <a:lnTo>
                      <a:pt x="712" y="683"/>
                    </a:lnTo>
                    <a:lnTo>
                      <a:pt x="687" y="718"/>
                    </a:lnTo>
                    <a:lnTo>
                      <a:pt x="612" y="868"/>
                    </a:lnTo>
                    <a:lnTo>
                      <a:pt x="594" y="931"/>
                    </a:lnTo>
                    <a:lnTo>
                      <a:pt x="573" y="1059"/>
                    </a:lnTo>
                    <a:lnTo>
                      <a:pt x="573" y="1128"/>
                    </a:lnTo>
                    <a:lnTo>
                      <a:pt x="553" y="1128"/>
                    </a:lnTo>
                    <a:lnTo>
                      <a:pt x="531" y="1123"/>
                    </a:lnTo>
                    <a:lnTo>
                      <a:pt x="511" y="1123"/>
                    </a:lnTo>
                    <a:lnTo>
                      <a:pt x="489" y="1117"/>
                    </a:lnTo>
                    <a:lnTo>
                      <a:pt x="469" y="1117"/>
                    </a:lnTo>
                    <a:lnTo>
                      <a:pt x="418" y="1099"/>
                    </a:lnTo>
                    <a:lnTo>
                      <a:pt x="469" y="925"/>
                    </a:lnTo>
                    <a:lnTo>
                      <a:pt x="489" y="776"/>
                    </a:lnTo>
                    <a:lnTo>
                      <a:pt x="367" y="891"/>
                    </a:lnTo>
                    <a:lnTo>
                      <a:pt x="334" y="914"/>
                    </a:lnTo>
                    <a:lnTo>
                      <a:pt x="304" y="944"/>
                    </a:lnTo>
                    <a:lnTo>
                      <a:pt x="258" y="978"/>
                    </a:lnTo>
                    <a:lnTo>
                      <a:pt x="236" y="972"/>
                    </a:lnTo>
                    <a:lnTo>
                      <a:pt x="203" y="931"/>
                    </a:lnTo>
                    <a:close/>
                    <a:moveTo>
                      <a:pt x="1058" y="128"/>
                    </a:moveTo>
                    <a:lnTo>
                      <a:pt x="1054" y="157"/>
                    </a:lnTo>
                    <a:lnTo>
                      <a:pt x="1050" y="261"/>
                    </a:lnTo>
                    <a:lnTo>
                      <a:pt x="1058" y="289"/>
                    </a:lnTo>
                    <a:lnTo>
                      <a:pt x="1071" y="308"/>
                    </a:lnTo>
                    <a:lnTo>
                      <a:pt x="1083" y="336"/>
                    </a:lnTo>
                    <a:lnTo>
                      <a:pt x="1092" y="377"/>
                    </a:lnTo>
                    <a:lnTo>
                      <a:pt x="1083" y="428"/>
                    </a:lnTo>
                    <a:lnTo>
                      <a:pt x="1016" y="336"/>
                    </a:lnTo>
                    <a:lnTo>
                      <a:pt x="996" y="319"/>
                    </a:lnTo>
                    <a:lnTo>
                      <a:pt x="974" y="295"/>
                    </a:lnTo>
                    <a:lnTo>
                      <a:pt x="952" y="284"/>
                    </a:lnTo>
                    <a:lnTo>
                      <a:pt x="931" y="284"/>
                    </a:lnTo>
                    <a:lnTo>
                      <a:pt x="936" y="261"/>
                    </a:lnTo>
                    <a:lnTo>
                      <a:pt x="961" y="209"/>
                    </a:lnTo>
                    <a:lnTo>
                      <a:pt x="978" y="186"/>
                    </a:lnTo>
                    <a:lnTo>
                      <a:pt x="1020" y="151"/>
                    </a:lnTo>
                    <a:lnTo>
                      <a:pt x="1058" y="128"/>
                    </a:lnTo>
                    <a:close/>
                    <a:moveTo>
                      <a:pt x="1223" y="179"/>
                    </a:moveTo>
                    <a:lnTo>
                      <a:pt x="1218" y="203"/>
                    </a:lnTo>
                    <a:lnTo>
                      <a:pt x="1206" y="220"/>
                    </a:lnTo>
                    <a:lnTo>
                      <a:pt x="1189" y="232"/>
                    </a:lnTo>
                    <a:lnTo>
                      <a:pt x="1176" y="250"/>
                    </a:lnTo>
                    <a:lnTo>
                      <a:pt x="1168" y="295"/>
                    </a:lnTo>
                    <a:lnTo>
                      <a:pt x="1168" y="308"/>
                    </a:lnTo>
                    <a:lnTo>
                      <a:pt x="1164" y="312"/>
                    </a:lnTo>
                    <a:lnTo>
                      <a:pt x="1142" y="312"/>
                    </a:lnTo>
                    <a:lnTo>
                      <a:pt x="1134" y="267"/>
                    </a:lnTo>
                    <a:lnTo>
                      <a:pt x="1134" y="215"/>
                    </a:lnTo>
                    <a:lnTo>
                      <a:pt x="1139" y="192"/>
                    </a:lnTo>
                    <a:lnTo>
                      <a:pt x="1151" y="186"/>
                    </a:lnTo>
                    <a:lnTo>
                      <a:pt x="1176" y="168"/>
                    </a:lnTo>
                    <a:lnTo>
                      <a:pt x="1206" y="162"/>
                    </a:lnTo>
                    <a:lnTo>
                      <a:pt x="1218" y="162"/>
                    </a:lnTo>
                    <a:lnTo>
                      <a:pt x="1223" y="179"/>
                    </a:lnTo>
                    <a:close/>
                  </a:path>
                </a:pathLst>
              </a:custGeom>
              <a:solidFill>
                <a:srgbClr val="D8F4FF"/>
              </a:solidFill>
              <a:ln w="9525">
                <a:noFill/>
                <a:round/>
                <a:headEnd/>
                <a:tailEnd/>
              </a:ln>
            </p:spPr>
            <p:txBody>
              <a:bodyPr/>
              <a:lstStyle/>
              <a:p>
                <a:endParaRPr lang="en-GB"/>
              </a:p>
            </p:txBody>
          </p:sp>
          <p:sp>
            <p:nvSpPr>
              <p:cNvPr id="20119" name="Freeform 663"/>
              <p:cNvSpPr>
                <a:spLocks/>
              </p:cNvSpPr>
              <p:nvPr/>
            </p:nvSpPr>
            <p:spPr bwMode="auto">
              <a:xfrm>
                <a:off x="2391" y="1907"/>
                <a:ext cx="153" cy="141"/>
              </a:xfrm>
              <a:custGeom>
                <a:avLst/>
                <a:gdLst/>
                <a:ahLst/>
                <a:cxnLst>
                  <a:cxn ang="0">
                    <a:pos x="0" y="502"/>
                  </a:cxn>
                  <a:cxn ang="0">
                    <a:pos x="9" y="508"/>
                  </a:cxn>
                  <a:cxn ang="0">
                    <a:pos x="42" y="549"/>
                  </a:cxn>
                  <a:cxn ang="0">
                    <a:pos x="64" y="555"/>
                  </a:cxn>
                  <a:cxn ang="0">
                    <a:pos x="110" y="521"/>
                  </a:cxn>
                  <a:cxn ang="0">
                    <a:pos x="140" y="491"/>
                  </a:cxn>
                  <a:cxn ang="0">
                    <a:pos x="173" y="468"/>
                  </a:cxn>
                  <a:cxn ang="0">
                    <a:pos x="295" y="353"/>
                  </a:cxn>
                  <a:cxn ang="0">
                    <a:pos x="275" y="502"/>
                  </a:cxn>
                  <a:cxn ang="0">
                    <a:pos x="224" y="676"/>
                  </a:cxn>
                  <a:cxn ang="0">
                    <a:pos x="275" y="694"/>
                  </a:cxn>
                  <a:cxn ang="0">
                    <a:pos x="295" y="694"/>
                  </a:cxn>
                  <a:cxn ang="0">
                    <a:pos x="317" y="700"/>
                  </a:cxn>
                  <a:cxn ang="0">
                    <a:pos x="337" y="700"/>
                  </a:cxn>
                  <a:cxn ang="0">
                    <a:pos x="359" y="705"/>
                  </a:cxn>
                  <a:cxn ang="0">
                    <a:pos x="379" y="705"/>
                  </a:cxn>
                  <a:cxn ang="0">
                    <a:pos x="379" y="636"/>
                  </a:cxn>
                  <a:cxn ang="0">
                    <a:pos x="400" y="508"/>
                  </a:cxn>
                  <a:cxn ang="0">
                    <a:pos x="418" y="445"/>
                  </a:cxn>
                  <a:cxn ang="0">
                    <a:pos x="493" y="295"/>
                  </a:cxn>
                  <a:cxn ang="0">
                    <a:pos x="518" y="260"/>
                  </a:cxn>
                  <a:cxn ang="0">
                    <a:pos x="531" y="219"/>
                  </a:cxn>
                  <a:cxn ang="0">
                    <a:pos x="543" y="196"/>
                  </a:cxn>
                  <a:cxn ang="0">
                    <a:pos x="565" y="179"/>
                  </a:cxn>
                  <a:cxn ang="0">
                    <a:pos x="565" y="202"/>
                  </a:cxn>
                  <a:cxn ang="0">
                    <a:pos x="560" y="219"/>
                  </a:cxn>
                  <a:cxn ang="0">
                    <a:pos x="560" y="237"/>
                  </a:cxn>
                  <a:cxn ang="0">
                    <a:pos x="565" y="248"/>
                  </a:cxn>
                  <a:cxn ang="0">
                    <a:pos x="594" y="289"/>
                  </a:cxn>
                  <a:cxn ang="0">
                    <a:pos x="607" y="312"/>
                  </a:cxn>
                  <a:cxn ang="0">
                    <a:pos x="632" y="237"/>
                  </a:cxn>
                  <a:cxn ang="0">
                    <a:pos x="716" y="63"/>
                  </a:cxn>
                  <a:cxn ang="0">
                    <a:pos x="763" y="0"/>
                  </a:cxn>
                  <a:cxn ang="0">
                    <a:pos x="721" y="23"/>
                  </a:cxn>
                  <a:cxn ang="0">
                    <a:pos x="691" y="29"/>
                  </a:cxn>
                  <a:cxn ang="0">
                    <a:pos x="666" y="40"/>
                  </a:cxn>
                  <a:cxn ang="0">
                    <a:pos x="641" y="46"/>
                  </a:cxn>
                  <a:cxn ang="0">
                    <a:pos x="619" y="46"/>
                  </a:cxn>
                  <a:cxn ang="0">
                    <a:pos x="599" y="52"/>
                  </a:cxn>
                  <a:cxn ang="0">
                    <a:pos x="590" y="52"/>
                  </a:cxn>
                  <a:cxn ang="0">
                    <a:pos x="569" y="63"/>
                  </a:cxn>
                  <a:cxn ang="0">
                    <a:pos x="501" y="116"/>
                  </a:cxn>
                  <a:cxn ang="0">
                    <a:pos x="476" y="139"/>
                  </a:cxn>
                  <a:cxn ang="0">
                    <a:pos x="430" y="174"/>
                  </a:cxn>
                  <a:cxn ang="0">
                    <a:pos x="355" y="86"/>
                  </a:cxn>
                  <a:cxn ang="0">
                    <a:pos x="346" y="110"/>
                  </a:cxn>
                  <a:cxn ang="0">
                    <a:pos x="278" y="185"/>
                  </a:cxn>
                  <a:cxn ang="0">
                    <a:pos x="173" y="271"/>
                  </a:cxn>
                  <a:cxn ang="0">
                    <a:pos x="127" y="323"/>
                  </a:cxn>
                  <a:cxn ang="0">
                    <a:pos x="0" y="502"/>
                  </a:cxn>
                </a:cxnLst>
                <a:rect l="0" t="0" r="r" b="b"/>
                <a:pathLst>
                  <a:path w="763" h="705">
                    <a:moveTo>
                      <a:pt x="0" y="502"/>
                    </a:moveTo>
                    <a:lnTo>
                      <a:pt x="9" y="508"/>
                    </a:lnTo>
                    <a:lnTo>
                      <a:pt x="42" y="549"/>
                    </a:lnTo>
                    <a:lnTo>
                      <a:pt x="64" y="555"/>
                    </a:lnTo>
                    <a:lnTo>
                      <a:pt x="110" y="521"/>
                    </a:lnTo>
                    <a:lnTo>
                      <a:pt x="140" y="491"/>
                    </a:lnTo>
                    <a:lnTo>
                      <a:pt x="173" y="468"/>
                    </a:lnTo>
                    <a:lnTo>
                      <a:pt x="295" y="353"/>
                    </a:lnTo>
                    <a:lnTo>
                      <a:pt x="275" y="502"/>
                    </a:lnTo>
                    <a:lnTo>
                      <a:pt x="224" y="676"/>
                    </a:lnTo>
                    <a:lnTo>
                      <a:pt x="275" y="694"/>
                    </a:lnTo>
                    <a:lnTo>
                      <a:pt x="295" y="694"/>
                    </a:lnTo>
                    <a:lnTo>
                      <a:pt x="317" y="700"/>
                    </a:lnTo>
                    <a:lnTo>
                      <a:pt x="337" y="700"/>
                    </a:lnTo>
                    <a:lnTo>
                      <a:pt x="359" y="705"/>
                    </a:lnTo>
                    <a:lnTo>
                      <a:pt x="379" y="705"/>
                    </a:lnTo>
                    <a:lnTo>
                      <a:pt x="379" y="636"/>
                    </a:lnTo>
                    <a:lnTo>
                      <a:pt x="400" y="508"/>
                    </a:lnTo>
                    <a:lnTo>
                      <a:pt x="418" y="445"/>
                    </a:lnTo>
                    <a:lnTo>
                      <a:pt x="493" y="295"/>
                    </a:lnTo>
                    <a:lnTo>
                      <a:pt x="518" y="260"/>
                    </a:lnTo>
                    <a:lnTo>
                      <a:pt x="531" y="219"/>
                    </a:lnTo>
                    <a:lnTo>
                      <a:pt x="543" y="196"/>
                    </a:lnTo>
                    <a:lnTo>
                      <a:pt x="565" y="179"/>
                    </a:lnTo>
                    <a:lnTo>
                      <a:pt x="565" y="202"/>
                    </a:lnTo>
                    <a:lnTo>
                      <a:pt x="560" y="219"/>
                    </a:lnTo>
                    <a:lnTo>
                      <a:pt x="560" y="237"/>
                    </a:lnTo>
                    <a:lnTo>
                      <a:pt x="565" y="248"/>
                    </a:lnTo>
                    <a:lnTo>
                      <a:pt x="594" y="289"/>
                    </a:lnTo>
                    <a:lnTo>
                      <a:pt x="607" y="312"/>
                    </a:lnTo>
                    <a:lnTo>
                      <a:pt x="632" y="237"/>
                    </a:lnTo>
                    <a:lnTo>
                      <a:pt x="716" y="63"/>
                    </a:lnTo>
                    <a:lnTo>
                      <a:pt x="763" y="0"/>
                    </a:lnTo>
                    <a:lnTo>
                      <a:pt x="721" y="23"/>
                    </a:lnTo>
                    <a:lnTo>
                      <a:pt x="691" y="29"/>
                    </a:lnTo>
                    <a:lnTo>
                      <a:pt x="666" y="40"/>
                    </a:lnTo>
                    <a:lnTo>
                      <a:pt x="641" y="46"/>
                    </a:lnTo>
                    <a:lnTo>
                      <a:pt x="619" y="46"/>
                    </a:lnTo>
                    <a:lnTo>
                      <a:pt x="599" y="52"/>
                    </a:lnTo>
                    <a:lnTo>
                      <a:pt x="590" y="52"/>
                    </a:lnTo>
                    <a:lnTo>
                      <a:pt x="569" y="63"/>
                    </a:lnTo>
                    <a:lnTo>
                      <a:pt x="501" y="116"/>
                    </a:lnTo>
                    <a:lnTo>
                      <a:pt x="476" y="139"/>
                    </a:lnTo>
                    <a:lnTo>
                      <a:pt x="430" y="174"/>
                    </a:lnTo>
                    <a:lnTo>
                      <a:pt x="355" y="86"/>
                    </a:lnTo>
                    <a:lnTo>
                      <a:pt x="346" y="110"/>
                    </a:lnTo>
                    <a:lnTo>
                      <a:pt x="278" y="185"/>
                    </a:lnTo>
                    <a:lnTo>
                      <a:pt x="173" y="271"/>
                    </a:lnTo>
                    <a:lnTo>
                      <a:pt x="127" y="323"/>
                    </a:lnTo>
                    <a:lnTo>
                      <a:pt x="0" y="502"/>
                    </a:lnTo>
                    <a:close/>
                  </a:path>
                </a:pathLst>
              </a:custGeom>
              <a:solidFill>
                <a:srgbClr val="77CCEA"/>
              </a:solidFill>
              <a:ln w="9525">
                <a:noFill/>
                <a:round/>
                <a:headEnd/>
                <a:tailEnd/>
              </a:ln>
            </p:spPr>
            <p:txBody>
              <a:bodyPr/>
              <a:lstStyle/>
              <a:p>
                <a:endParaRPr lang="en-GB"/>
              </a:p>
            </p:txBody>
          </p:sp>
          <p:sp>
            <p:nvSpPr>
              <p:cNvPr id="20120" name="Freeform 664"/>
              <p:cNvSpPr>
                <a:spLocks/>
              </p:cNvSpPr>
              <p:nvPr/>
            </p:nvSpPr>
            <p:spPr bwMode="auto">
              <a:xfrm>
                <a:off x="2538" y="1848"/>
                <a:ext cx="33" cy="60"/>
              </a:xfrm>
              <a:custGeom>
                <a:avLst/>
                <a:gdLst/>
                <a:ahLst/>
                <a:cxnLst>
                  <a:cxn ang="0">
                    <a:pos x="123" y="29"/>
                  </a:cxn>
                  <a:cxn ang="0">
                    <a:pos x="127" y="0"/>
                  </a:cxn>
                  <a:cxn ang="0">
                    <a:pos x="89" y="23"/>
                  </a:cxn>
                  <a:cxn ang="0">
                    <a:pos x="47" y="58"/>
                  </a:cxn>
                  <a:cxn ang="0">
                    <a:pos x="30" y="81"/>
                  </a:cxn>
                  <a:cxn ang="0">
                    <a:pos x="5" y="133"/>
                  </a:cxn>
                  <a:cxn ang="0">
                    <a:pos x="0" y="156"/>
                  </a:cxn>
                  <a:cxn ang="0">
                    <a:pos x="21" y="156"/>
                  </a:cxn>
                  <a:cxn ang="0">
                    <a:pos x="43" y="167"/>
                  </a:cxn>
                  <a:cxn ang="0">
                    <a:pos x="65" y="191"/>
                  </a:cxn>
                  <a:cxn ang="0">
                    <a:pos x="85" y="208"/>
                  </a:cxn>
                  <a:cxn ang="0">
                    <a:pos x="152" y="300"/>
                  </a:cxn>
                  <a:cxn ang="0">
                    <a:pos x="161" y="249"/>
                  </a:cxn>
                  <a:cxn ang="0">
                    <a:pos x="152" y="208"/>
                  </a:cxn>
                  <a:cxn ang="0">
                    <a:pos x="140" y="180"/>
                  </a:cxn>
                  <a:cxn ang="0">
                    <a:pos x="127" y="161"/>
                  </a:cxn>
                  <a:cxn ang="0">
                    <a:pos x="119" y="133"/>
                  </a:cxn>
                  <a:cxn ang="0">
                    <a:pos x="123" y="29"/>
                  </a:cxn>
                </a:cxnLst>
                <a:rect l="0" t="0" r="r" b="b"/>
                <a:pathLst>
                  <a:path w="161" h="300">
                    <a:moveTo>
                      <a:pt x="123" y="29"/>
                    </a:moveTo>
                    <a:lnTo>
                      <a:pt x="127" y="0"/>
                    </a:lnTo>
                    <a:lnTo>
                      <a:pt x="89" y="23"/>
                    </a:lnTo>
                    <a:lnTo>
                      <a:pt x="47" y="58"/>
                    </a:lnTo>
                    <a:lnTo>
                      <a:pt x="30" y="81"/>
                    </a:lnTo>
                    <a:lnTo>
                      <a:pt x="5" y="133"/>
                    </a:lnTo>
                    <a:lnTo>
                      <a:pt x="0" y="156"/>
                    </a:lnTo>
                    <a:lnTo>
                      <a:pt x="21" y="156"/>
                    </a:lnTo>
                    <a:lnTo>
                      <a:pt x="43" y="167"/>
                    </a:lnTo>
                    <a:lnTo>
                      <a:pt x="65" y="191"/>
                    </a:lnTo>
                    <a:lnTo>
                      <a:pt x="85" y="208"/>
                    </a:lnTo>
                    <a:lnTo>
                      <a:pt x="152" y="300"/>
                    </a:lnTo>
                    <a:lnTo>
                      <a:pt x="161" y="249"/>
                    </a:lnTo>
                    <a:lnTo>
                      <a:pt x="152" y="208"/>
                    </a:lnTo>
                    <a:lnTo>
                      <a:pt x="140" y="180"/>
                    </a:lnTo>
                    <a:lnTo>
                      <a:pt x="127" y="161"/>
                    </a:lnTo>
                    <a:lnTo>
                      <a:pt x="119" y="133"/>
                    </a:lnTo>
                    <a:lnTo>
                      <a:pt x="123" y="29"/>
                    </a:lnTo>
                    <a:close/>
                  </a:path>
                </a:pathLst>
              </a:custGeom>
              <a:solidFill>
                <a:srgbClr val="77CCEA"/>
              </a:solidFill>
              <a:ln w="9525">
                <a:noFill/>
                <a:round/>
                <a:headEnd/>
                <a:tailEnd/>
              </a:ln>
            </p:spPr>
            <p:txBody>
              <a:bodyPr/>
              <a:lstStyle/>
              <a:p>
                <a:endParaRPr lang="en-GB"/>
              </a:p>
            </p:txBody>
          </p:sp>
          <p:sp>
            <p:nvSpPr>
              <p:cNvPr id="20121" name="Freeform 665"/>
              <p:cNvSpPr>
                <a:spLocks/>
              </p:cNvSpPr>
              <p:nvPr/>
            </p:nvSpPr>
            <p:spPr bwMode="auto">
              <a:xfrm>
                <a:off x="2579" y="1855"/>
                <a:ext cx="18" cy="30"/>
              </a:xfrm>
              <a:custGeom>
                <a:avLst/>
                <a:gdLst/>
                <a:ahLst/>
                <a:cxnLst>
                  <a:cxn ang="0">
                    <a:pos x="84" y="41"/>
                  </a:cxn>
                  <a:cxn ang="0">
                    <a:pos x="89" y="17"/>
                  </a:cxn>
                  <a:cxn ang="0">
                    <a:pos x="84" y="0"/>
                  </a:cxn>
                  <a:cxn ang="0">
                    <a:pos x="72" y="0"/>
                  </a:cxn>
                  <a:cxn ang="0">
                    <a:pos x="42" y="6"/>
                  </a:cxn>
                  <a:cxn ang="0">
                    <a:pos x="17" y="24"/>
                  </a:cxn>
                  <a:cxn ang="0">
                    <a:pos x="5" y="30"/>
                  </a:cxn>
                  <a:cxn ang="0">
                    <a:pos x="0" y="53"/>
                  </a:cxn>
                  <a:cxn ang="0">
                    <a:pos x="0" y="105"/>
                  </a:cxn>
                  <a:cxn ang="0">
                    <a:pos x="8" y="150"/>
                  </a:cxn>
                  <a:cxn ang="0">
                    <a:pos x="30" y="150"/>
                  </a:cxn>
                  <a:cxn ang="0">
                    <a:pos x="34" y="146"/>
                  </a:cxn>
                  <a:cxn ang="0">
                    <a:pos x="34" y="133"/>
                  </a:cxn>
                  <a:cxn ang="0">
                    <a:pos x="42" y="88"/>
                  </a:cxn>
                  <a:cxn ang="0">
                    <a:pos x="55" y="70"/>
                  </a:cxn>
                  <a:cxn ang="0">
                    <a:pos x="72" y="58"/>
                  </a:cxn>
                  <a:cxn ang="0">
                    <a:pos x="84" y="41"/>
                  </a:cxn>
                </a:cxnLst>
                <a:rect l="0" t="0" r="r" b="b"/>
                <a:pathLst>
                  <a:path w="89" h="150">
                    <a:moveTo>
                      <a:pt x="84" y="41"/>
                    </a:moveTo>
                    <a:lnTo>
                      <a:pt x="89" y="17"/>
                    </a:lnTo>
                    <a:lnTo>
                      <a:pt x="84" y="0"/>
                    </a:lnTo>
                    <a:lnTo>
                      <a:pt x="72" y="0"/>
                    </a:lnTo>
                    <a:lnTo>
                      <a:pt x="42" y="6"/>
                    </a:lnTo>
                    <a:lnTo>
                      <a:pt x="17" y="24"/>
                    </a:lnTo>
                    <a:lnTo>
                      <a:pt x="5" y="30"/>
                    </a:lnTo>
                    <a:lnTo>
                      <a:pt x="0" y="53"/>
                    </a:lnTo>
                    <a:lnTo>
                      <a:pt x="0" y="105"/>
                    </a:lnTo>
                    <a:lnTo>
                      <a:pt x="8" y="150"/>
                    </a:lnTo>
                    <a:lnTo>
                      <a:pt x="30" y="150"/>
                    </a:lnTo>
                    <a:lnTo>
                      <a:pt x="34" y="146"/>
                    </a:lnTo>
                    <a:lnTo>
                      <a:pt x="34" y="133"/>
                    </a:lnTo>
                    <a:lnTo>
                      <a:pt x="42" y="88"/>
                    </a:lnTo>
                    <a:lnTo>
                      <a:pt x="55" y="70"/>
                    </a:lnTo>
                    <a:lnTo>
                      <a:pt x="72" y="58"/>
                    </a:lnTo>
                    <a:lnTo>
                      <a:pt x="84" y="41"/>
                    </a:lnTo>
                    <a:close/>
                  </a:path>
                </a:pathLst>
              </a:custGeom>
              <a:solidFill>
                <a:srgbClr val="77CCEA"/>
              </a:solidFill>
              <a:ln w="9525">
                <a:noFill/>
                <a:round/>
                <a:headEnd/>
                <a:tailEnd/>
              </a:ln>
            </p:spPr>
            <p:txBody>
              <a:bodyPr/>
              <a:lstStyle/>
              <a:p>
                <a:endParaRPr lang="en-GB"/>
              </a:p>
            </p:txBody>
          </p:sp>
          <p:sp>
            <p:nvSpPr>
              <p:cNvPr id="20122" name="Freeform 666"/>
              <p:cNvSpPr>
                <a:spLocks/>
              </p:cNvSpPr>
              <p:nvPr/>
            </p:nvSpPr>
            <p:spPr bwMode="auto">
              <a:xfrm>
                <a:off x="2467" y="1823"/>
                <a:ext cx="366" cy="307"/>
              </a:xfrm>
              <a:custGeom>
                <a:avLst/>
                <a:gdLst/>
                <a:ahLst/>
                <a:cxnLst>
                  <a:cxn ang="0">
                    <a:pos x="869" y="220"/>
                  </a:cxn>
                  <a:cxn ang="0">
                    <a:pos x="712" y="0"/>
                  </a:cxn>
                  <a:cxn ang="0">
                    <a:pos x="670" y="24"/>
                  </a:cxn>
                  <a:cxn ang="0">
                    <a:pos x="662" y="58"/>
                  </a:cxn>
                  <a:cxn ang="0">
                    <a:pos x="700" y="75"/>
                  </a:cxn>
                  <a:cxn ang="0">
                    <a:pos x="742" y="93"/>
                  </a:cxn>
                  <a:cxn ang="0">
                    <a:pos x="869" y="296"/>
                  </a:cxn>
                  <a:cxn ang="0">
                    <a:pos x="957" y="480"/>
                  </a:cxn>
                  <a:cxn ang="0">
                    <a:pos x="886" y="671"/>
                  </a:cxn>
                  <a:cxn ang="0">
                    <a:pos x="796" y="596"/>
                  </a:cxn>
                  <a:cxn ang="0">
                    <a:pos x="751" y="602"/>
                  </a:cxn>
                  <a:cxn ang="0">
                    <a:pos x="725" y="544"/>
                  </a:cxn>
                  <a:cxn ang="0">
                    <a:pos x="679" y="469"/>
                  </a:cxn>
                  <a:cxn ang="0">
                    <a:pos x="566" y="625"/>
                  </a:cxn>
                  <a:cxn ang="0">
                    <a:pos x="549" y="677"/>
                  </a:cxn>
                  <a:cxn ang="0">
                    <a:pos x="473" y="845"/>
                  </a:cxn>
                  <a:cxn ang="0">
                    <a:pos x="515" y="977"/>
                  </a:cxn>
                  <a:cxn ang="0">
                    <a:pos x="485" y="1082"/>
                  </a:cxn>
                  <a:cxn ang="0">
                    <a:pos x="388" y="1082"/>
                  </a:cxn>
                  <a:cxn ang="0">
                    <a:pos x="337" y="1018"/>
                  </a:cxn>
                  <a:cxn ang="0">
                    <a:pos x="207" y="1227"/>
                  </a:cxn>
                  <a:cxn ang="0">
                    <a:pos x="169" y="1249"/>
                  </a:cxn>
                  <a:cxn ang="0">
                    <a:pos x="48" y="1290"/>
                  </a:cxn>
                  <a:cxn ang="0">
                    <a:pos x="8" y="1321"/>
                  </a:cxn>
                  <a:cxn ang="0">
                    <a:pos x="172" y="1358"/>
                  </a:cxn>
                  <a:cxn ang="0">
                    <a:pos x="304" y="1376"/>
                  </a:cxn>
                  <a:cxn ang="0">
                    <a:pos x="439" y="1370"/>
                  </a:cxn>
                  <a:cxn ang="0">
                    <a:pos x="675" y="1365"/>
                  </a:cxn>
                  <a:cxn ang="0">
                    <a:pos x="679" y="1266"/>
                  </a:cxn>
                  <a:cxn ang="0">
                    <a:pos x="734" y="1197"/>
                  </a:cxn>
                  <a:cxn ang="0">
                    <a:pos x="751" y="1059"/>
                  </a:cxn>
                  <a:cxn ang="0">
                    <a:pos x="813" y="1220"/>
                  </a:cxn>
                  <a:cxn ang="0">
                    <a:pos x="937" y="1475"/>
                  </a:cxn>
                  <a:cxn ang="0">
                    <a:pos x="1201" y="1520"/>
                  </a:cxn>
                  <a:cxn ang="0">
                    <a:pos x="1139" y="1336"/>
                  </a:cxn>
                  <a:cxn ang="0">
                    <a:pos x="1117" y="1319"/>
                  </a:cxn>
                  <a:cxn ang="0">
                    <a:pos x="1050" y="1296"/>
                  </a:cxn>
                  <a:cxn ang="0">
                    <a:pos x="1046" y="1244"/>
                  </a:cxn>
                  <a:cxn ang="0">
                    <a:pos x="1075" y="1158"/>
                  </a:cxn>
                  <a:cxn ang="0">
                    <a:pos x="987" y="815"/>
                  </a:cxn>
                  <a:cxn ang="0">
                    <a:pos x="987" y="694"/>
                  </a:cxn>
                  <a:cxn ang="0">
                    <a:pos x="1008" y="643"/>
                  </a:cxn>
                  <a:cxn ang="0">
                    <a:pos x="1067" y="585"/>
                  </a:cxn>
                  <a:cxn ang="0">
                    <a:pos x="1291" y="960"/>
                  </a:cxn>
                  <a:cxn ang="0">
                    <a:pos x="1399" y="1151"/>
                  </a:cxn>
                  <a:cxn ang="0">
                    <a:pos x="1395" y="1319"/>
                  </a:cxn>
                  <a:cxn ang="0">
                    <a:pos x="1416" y="1400"/>
                  </a:cxn>
                  <a:cxn ang="0">
                    <a:pos x="1455" y="1440"/>
                  </a:cxn>
                  <a:cxn ang="0">
                    <a:pos x="1517" y="1393"/>
                  </a:cxn>
                  <a:cxn ang="0">
                    <a:pos x="1618" y="1220"/>
                  </a:cxn>
                  <a:cxn ang="0">
                    <a:pos x="1778" y="977"/>
                  </a:cxn>
                  <a:cxn ang="0">
                    <a:pos x="1812" y="925"/>
                  </a:cxn>
                  <a:cxn ang="0">
                    <a:pos x="1770" y="955"/>
                  </a:cxn>
                  <a:cxn ang="0">
                    <a:pos x="1618" y="1018"/>
                  </a:cxn>
                  <a:cxn ang="0">
                    <a:pos x="1542" y="1070"/>
                  </a:cxn>
                  <a:cxn ang="0">
                    <a:pos x="1436" y="1008"/>
                  </a:cxn>
                  <a:cxn ang="0">
                    <a:pos x="1291" y="797"/>
                  </a:cxn>
                  <a:cxn ang="0">
                    <a:pos x="1016" y="359"/>
                  </a:cxn>
                </a:cxnLst>
                <a:rect l="0" t="0" r="r" b="b"/>
                <a:pathLst>
                  <a:path w="1829" h="1533">
                    <a:moveTo>
                      <a:pt x="987" y="324"/>
                    </a:moveTo>
                    <a:lnTo>
                      <a:pt x="869" y="220"/>
                    </a:lnTo>
                    <a:lnTo>
                      <a:pt x="725" y="12"/>
                    </a:lnTo>
                    <a:lnTo>
                      <a:pt x="712" y="0"/>
                    </a:lnTo>
                    <a:lnTo>
                      <a:pt x="687" y="12"/>
                    </a:lnTo>
                    <a:lnTo>
                      <a:pt x="670" y="24"/>
                    </a:lnTo>
                    <a:lnTo>
                      <a:pt x="658" y="41"/>
                    </a:lnTo>
                    <a:lnTo>
                      <a:pt x="662" y="58"/>
                    </a:lnTo>
                    <a:lnTo>
                      <a:pt x="679" y="70"/>
                    </a:lnTo>
                    <a:lnTo>
                      <a:pt x="700" y="75"/>
                    </a:lnTo>
                    <a:lnTo>
                      <a:pt x="721" y="65"/>
                    </a:lnTo>
                    <a:lnTo>
                      <a:pt x="742" y="93"/>
                    </a:lnTo>
                    <a:lnTo>
                      <a:pt x="822" y="231"/>
                    </a:lnTo>
                    <a:lnTo>
                      <a:pt x="869" y="296"/>
                    </a:lnTo>
                    <a:lnTo>
                      <a:pt x="945" y="440"/>
                    </a:lnTo>
                    <a:lnTo>
                      <a:pt x="957" y="480"/>
                    </a:lnTo>
                    <a:lnTo>
                      <a:pt x="906" y="712"/>
                    </a:lnTo>
                    <a:lnTo>
                      <a:pt x="886" y="671"/>
                    </a:lnTo>
                    <a:lnTo>
                      <a:pt x="818" y="608"/>
                    </a:lnTo>
                    <a:lnTo>
                      <a:pt x="796" y="596"/>
                    </a:lnTo>
                    <a:lnTo>
                      <a:pt x="768" y="596"/>
                    </a:lnTo>
                    <a:lnTo>
                      <a:pt x="751" y="602"/>
                    </a:lnTo>
                    <a:lnTo>
                      <a:pt x="738" y="602"/>
                    </a:lnTo>
                    <a:lnTo>
                      <a:pt x="725" y="544"/>
                    </a:lnTo>
                    <a:lnTo>
                      <a:pt x="692" y="463"/>
                    </a:lnTo>
                    <a:lnTo>
                      <a:pt x="679" y="469"/>
                    </a:lnTo>
                    <a:lnTo>
                      <a:pt x="595" y="573"/>
                    </a:lnTo>
                    <a:lnTo>
                      <a:pt x="566" y="625"/>
                    </a:lnTo>
                    <a:lnTo>
                      <a:pt x="561" y="643"/>
                    </a:lnTo>
                    <a:lnTo>
                      <a:pt x="549" y="677"/>
                    </a:lnTo>
                    <a:lnTo>
                      <a:pt x="477" y="815"/>
                    </a:lnTo>
                    <a:lnTo>
                      <a:pt x="473" y="845"/>
                    </a:lnTo>
                    <a:lnTo>
                      <a:pt x="481" y="885"/>
                    </a:lnTo>
                    <a:lnTo>
                      <a:pt x="515" y="977"/>
                    </a:lnTo>
                    <a:lnTo>
                      <a:pt x="510" y="1024"/>
                    </a:lnTo>
                    <a:lnTo>
                      <a:pt x="485" y="1082"/>
                    </a:lnTo>
                    <a:lnTo>
                      <a:pt x="414" y="1169"/>
                    </a:lnTo>
                    <a:lnTo>
                      <a:pt x="388" y="1082"/>
                    </a:lnTo>
                    <a:lnTo>
                      <a:pt x="350" y="1007"/>
                    </a:lnTo>
                    <a:lnTo>
                      <a:pt x="337" y="1018"/>
                    </a:lnTo>
                    <a:lnTo>
                      <a:pt x="236" y="1186"/>
                    </a:lnTo>
                    <a:lnTo>
                      <a:pt x="207" y="1227"/>
                    </a:lnTo>
                    <a:lnTo>
                      <a:pt x="194" y="1238"/>
                    </a:lnTo>
                    <a:lnTo>
                      <a:pt x="169" y="1249"/>
                    </a:lnTo>
                    <a:lnTo>
                      <a:pt x="144" y="1255"/>
                    </a:lnTo>
                    <a:lnTo>
                      <a:pt x="48" y="1290"/>
                    </a:lnTo>
                    <a:lnTo>
                      <a:pt x="0" y="1319"/>
                    </a:lnTo>
                    <a:lnTo>
                      <a:pt x="8" y="1321"/>
                    </a:lnTo>
                    <a:lnTo>
                      <a:pt x="93" y="1348"/>
                    </a:lnTo>
                    <a:lnTo>
                      <a:pt x="172" y="1358"/>
                    </a:lnTo>
                    <a:lnTo>
                      <a:pt x="281" y="1373"/>
                    </a:lnTo>
                    <a:lnTo>
                      <a:pt x="304" y="1376"/>
                    </a:lnTo>
                    <a:lnTo>
                      <a:pt x="333" y="1375"/>
                    </a:lnTo>
                    <a:lnTo>
                      <a:pt x="439" y="1370"/>
                    </a:lnTo>
                    <a:lnTo>
                      <a:pt x="658" y="1359"/>
                    </a:lnTo>
                    <a:lnTo>
                      <a:pt x="675" y="1365"/>
                    </a:lnTo>
                    <a:lnTo>
                      <a:pt x="675" y="1284"/>
                    </a:lnTo>
                    <a:lnTo>
                      <a:pt x="679" y="1266"/>
                    </a:lnTo>
                    <a:lnTo>
                      <a:pt x="696" y="1238"/>
                    </a:lnTo>
                    <a:lnTo>
                      <a:pt x="734" y="1197"/>
                    </a:lnTo>
                    <a:lnTo>
                      <a:pt x="734" y="1186"/>
                    </a:lnTo>
                    <a:lnTo>
                      <a:pt x="751" y="1059"/>
                    </a:lnTo>
                    <a:lnTo>
                      <a:pt x="771" y="1100"/>
                    </a:lnTo>
                    <a:lnTo>
                      <a:pt x="813" y="1220"/>
                    </a:lnTo>
                    <a:lnTo>
                      <a:pt x="934" y="1472"/>
                    </a:lnTo>
                    <a:lnTo>
                      <a:pt x="937" y="1475"/>
                    </a:lnTo>
                    <a:lnTo>
                      <a:pt x="974" y="1487"/>
                    </a:lnTo>
                    <a:lnTo>
                      <a:pt x="1201" y="1520"/>
                    </a:lnTo>
                    <a:lnTo>
                      <a:pt x="1291" y="1533"/>
                    </a:lnTo>
                    <a:lnTo>
                      <a:pt x="1139" y="1336"/>
                    </a:lnTo>
                    <a:lnTo>
                      <a:pt x="1129" y="1331"/>
                    </a:lnTo>
                    <a:lnTo>
                      <a:pt x="1117" y="1319"/>
                    </a:lnTo>
                    <a:lnTo>
                      <a:pt x="1097" y="1307"/>
                    </a:lnTo>
                    <a:lnTo>
                      <a:pt x="1050" y="1296"/>
                    </a:lnTo>
                    <a:lnTo>
                      <a:pt x="1046" y="1273"/>
                    </a:lnTo>
                    <a:lnTo>
                      <a:pt x="1046" y="1244"/>
                    </a:lnTo>
                    <a:lnTo>
                      <a:pt x="1067" y="1192"/>
                    </a:lnTo>
                    <a:lnTo>
                      <a:pt x="1075" y="1158"/>
                    </a:lnTo>
                    <a:lnTo>
                      <a:pt x="1054" y="1024"/>
                    </a:lnTo>
                    <a:lnTo>
                      <a:pt x="987" y="815"/>
                    </a:lnTo>
                    <a:lnTo>
                      <a:pt x="979" y="764"/>
                    </a:lnTo>
                    <a:lnTo>
                      <a:pt x="987" y="694"/>
                    </a:lnTo>
                    <a:lnTo>
                      <a:pt x="996" y="660"/>
                    </a:lnTo>
                    <a:lnTo>
                      <a:pt x="1008" y="643"/>
                    </a:lnTo>
                    <a:lnTo>
                      <a:pt x="1046" y="602"/>
                    </a:lnTo>
                    <a:lnTo>
                      <a:pt x="1067" y="585"/>
                    </a:lnTo>
                    <a:lnTo>
                      <a:pt x="1083" y="578"/>
                    </a:lnTo>
                    <a:lnTo>
                      <a:pt x="1291" y="960"/>
                    </a:lnTo>
                    <a:lnTo>
                      <a:pt x="1387" y="1104"/>
                    </a:lnTo>
                    <a:lnTo>
                      <a:pt x="1399" y="1151"/>
                    </a:lnTo>
                    <a:lnTo>
                      <a:pt x="1399" y="1278"/>
                    </a:lnTo>
                    <a:lnTo>
                      <a:pt x="1395" y="1319"/>
                    </a:lnTo>
                    <a:lnTo>
                      <a:pt x="1399" y="1359"/>
                    </a:lnTo>
                    <a:lnTo>
                      <a:pt x="1416" y="1400"/>
                    </a:lnTo>
                    <a:lnTo>
                      <a:pt x="1433" y="1430"/>
                    </a:lnTo>
                    <a:lnTo>
                      <a:pt x="1455" y="1440"/>
                    </a:lnTo>
                    <a:lnTo>
                      <a:pt x="1479" y="1430"/>
                    </a:lnTo>
                    <a:lnTo>
                      <a:pt x="1517" y="1393"/>
                    </a:lnTo>
                    <a:lnTo>
                      <a:pt x="1572" y="1324"/>
                    </a:lnTo>
                    <a:lnTo>
                      <a:pt x="1618" y="1220"/>
                    </a:lnTo>
                    <a:lnTo>
                      <a:pt x="1758" y="995"/>
                    </a:lnTo>
                    <a:lnTo>
                      <a:pt x="1778" y="977"/>
                    </a:lnTo>
                    <a:lnTo>
                      <a:pt x="1829" y="914"/>
                    </a:lnTo>
                    <a:lnTo>
                      <a:pt x="1812" y="925"/>
                    </a:lnTo>
                    <a:lnTo>
                      <a:pt x="1792" y="938"/>
                    </a:lnTo>
                    <a:lnTo>
                      <a:pt x="1770" y="955"/>
                    </a:lnTo>
                    <a:lnTo>
                      <a:pt x="1669" y="1007"/>
                    </a:lnTo>
                    <a:lnTo>
                      <a:pt x="1618" y="1018"/>
                    </a:lnTo>
                    <a:lnTo>
                      <a:pt x="1560" y="1053"/>
                    </a:lnTo>
                    <a:lnTo>
                      <a:pt x="1542" y="1070"/>
                    </a:lnTo>
                    <a:lnTo>
                      <a:pt x="1505" y="1100"/>
                    </a:lnTo>
                    <a:lnTo>
                      <a:pt x="1436" y="1008"/>
                    </a:lnTo>
                    <a:lnTo>
                      <a:pt x="1378" y="931"/>
                    </a:lnTo>
                    <a:lnTo>
                      <a:pt x="1291" y="797"/>
                    </a:lnTo>
                    <a:lnTo>
                      <a:pt x="1200" y="664"/>
                    </a:lnTo>
                    <a:lnTo>
                      <a:pt x="1016" y="359"/>
                    </a:lnTo>
                    <a:lnTo>
                      <a:pt x="987" y="324"/>
                    </a:lnTo>
                    <a:close/>
                  </a:path>
                </a:pathLst>
              </a:custGeom>
              <a:solidFill>
                <a:srgbClr val="77CCEA"/>
              </a:solidFill>
              <a:ln w="9525">
                <a:noFill/>
                <a:round/>
                <a:headEnd/>
                <a:tailEnd/>
              </a:ln>
            </p:spPr>
            <p:txBody>
              <a:bodyPr/>
              <a:lstStyle/>
              <a:p>
                <a:endParaRPr lang="en-GB"/>
              </a:p>
            </p:txBody>
          </p:sp>
          <p:sp>
            <p:nvSpPr>
              <p:cNvPr id="20123" name="Freeform 667"/>
              <p:cNvSpPr>
                <a:spLocks/>
              </p:cNvSpPr>
              <p:nvPr/>
            </p:nvSpPr>
            <p:spPr bwMode="auto">
              <a:xfrm>
                <a:off x="2470" y="1859"/>
                <a:ext cx="42" cy="21"/>
              </a:xfrm>
              <a:custGeom>
                <a:avLst/>
                <a:gdLst/>
                <a:ahLst/>
                <a:cxnLst>
                  <a:cxn ang="0">
                    <a:pos x="0" y="104"/>
                  </a:cxn>
                  <a:cxn ang="0">
                    <a:pos x="33" y="93"/>
                  </a:cxn>
                  <a:cxn ang="0">
                    <a:pos x="197" y="7"/>
                  </a:cxn>
                  <a:cxn ang="0">
                    <a:pos x="206" y="0"/>
                  </a:cxn>
                  <a:cxn ang="0">
                    <a:pos x="0" y="104"/>
                  </a:cxn>
                </a:cxnLst>
                <a:rect l="0" t="0" r="r" b="b"/>
                <a:pathLst>
                  <a:path w="206" h="104">
                    <a:moveTo>
                      <a:pt x="0" y="104"/>
                    </a:moveTo>
                    <a:lnTo>
                      <a:pt x="33" y="93"/>
                    </a:lnTo>
                    <a:lnTo>
                      <a:pt x="197" y="7"/>
                    </a:lnTo>
                    <a:lnTo>
                      <a:pt x="206" y="0"/>
                    </a:lnTo>
                    <a:lnTo>
                      <a:pt x="0" y="104"/>
                    </a:lnTo>
                    <a:close/>
                  </a:path>
                </a:pathLst>
              </a:custGeom>
              <a:solidFill>
                <a:srgbClr val="D8F4FF"/>
              </a:solidFill>
              <a:ln w="9525">
                <a:noFill/>
                <a:round/>
                <a:headEnd/>
                <a:tailEnd/>
              </a:ln>
            </p:spPr>
            <p:txBody>
              <a:bodyPr/>
              <a:lstStyle/>
              <a:p>
                <a:endParaRPr lang="en-GB"/>
              </a:p>
            </p:txBody>
          </p:sp>
          <p:sp>
            <p:nvSpPr>
              <p:cNvPr id="20124" name="Freeform 668"/>
              <p:cNvSpPr>
                <a:spLocks/>
              </p:cNvSpPr>
              <p:nvPr/>
            </p:nvSpPr>
            <p:spPr bwMode="auto">
              <a:xfrm>
                <a:off x="2602" y="2035"/>
                <a:ext cx="52" cy="83"/>
              </a:xfrm>
              <a:custGeom>
                <a:avLst/>
                <a:gdLst/>
                <a:ahLst/>
                <a:cxnLst>
                  <a:cxn ang="0">
                    <a:pos x="0" y="306"/>
                  </a:cxn>
                  <a:cxn ang="0">
                    <a:pos x="17" y="317"/>
                  </a:cxn>
                  <a:cxn ang="0">
                    <a:pos x="259" y="413"/>
                  </a:cxn>
                  <a:cxn ang="0">
                    <a:pos x="138" y="161"/>
                  </a:cxn>
                  <a:cxn ang="0">
                    <a:pos x="96" y="41"/>
                  </a:cxn>
                  <a:cxn ang="0">
                    <a:pos x="76" y="0"/>
                  </a:cxn>
                  <a:cxn ang="0">
                    <a:pos x="59" y="127"/>
                  </a:cxn>
                  <a:cxn ang="0">
                    <a:pos x="59" y="138"/>
                  </a:cxn>
                  <a:cxn ang="0">
                    <a:pos x="21" y="179"/>
                  </a:cxn>
                  <a:cxn ang="0">
                    <a:pos x="4" y="207"/>
                  </a:cxn>
                  <a:cxn ang="0">
                    <a:pos x="0" y="225"/>
                  </a:cxn>
                  <a:cxn ang="0">
                    <a:pos x="0" y="306"/>
                  </a:cxn>
                </a:cxnLst>
                <a:rect l="0" t="0" r="r" b="b"/>
                <a:pathLst>
                  <a:path w="259" h="413">
                    <a:moveTo>
                      <a:pt x="0" y="306"/>
                    </a:moveTo>
                    <a:lnTo>
                      <a:pt x="17" y="317"/>
                    </a:lnTo>
                    <a:lnTo>
                      <a:pt x="259" y="413"/>
                    </a:lnTo>
                    <a:lnTo>
                      <a:pt x="138" y="161"/>
                    </a:lnTo>
                    <a:lnTo>
                      <a:pt x="96" y="41"/>
                    </a:lnTo>
                    <a:lnTo>
                      <a:pt x="76" y="0"/>
                    </a:lnTo>
                    <a:lnTo>
                      <a:pt x="59" y="127"/>
                    </a:lnTo>
                    <a:lnTo>
                      <a:pt x="59" y="138"/>
                    </a:lnTo>
                    <a:lnTo>
                      <a:pt x="21" y="179"/>
                    </a:lnTo>
                    <a:lnTo>
                      <a:pt x="4" y="207"/>
                    </a:lnTo>
                    <a:lnTo>
                      <a:pt x="0" y="225"/>
                    </a:lnTo>
                    <a:lnTo>
                      <a:pt x="0" y="306"/>
                    </a:lnTo>
                    <a:close/>
                  </a:path>
                </a:pathLst>
              </a:custGeom>
              <a:solidFill>
                <a:srgbClr val="D8F4FF"/>
              </a:solidFill>
              <a:ln w="9525">
                <a:noFill/>
                <a:round/>
                <a:headEnd/>
                <a:tailEnd/>
              </a:ln>
            </p:spPr>
            <p:txBody>
              <a:bodyPr/>
              <a:lstStyle/>
              <a:p>
                <a:endParaRPr lang="en-GB"/>
              </a:p>
            </p:txBody>
          </p:sp>
          <p:sp>
            <p:nvSpPr>
              <p:cNvPr id="20125" name="Freeform 669"/>
              <p:cNvSpPr>
                <a:spLocks/>
              </p:cNvSpPr>
              <p:nvPr/>
            </p:nvSpPr>
            <p:spPr bwMode="auto">
              <a:xfrm>
                <a:off x="2533" y="2097"/>
                <a:ext cx="22" cy="2"/>
              </a:xfrm>
              <a:custGeom>
                <a:avLst/>
                <a:gdLst/>
                <a:ahLst/>
                <a:cxnLst>
                  <a:cxn ang="0">
                    <a:pos x="46" y="6"/>
                  </a:cxn>
                  <a:cxn ang="0">
                    <a:pos x="106" y="0"/>
                  </a:cxn>
                  <a:cxn ang="0">
                    <a:pos x="0" y="5"/>
                  </a:cxn>
                  <a:cxn ang="0">
                    <a:pos x="46" y="6"/>
                  </a:cxn>
                </a:cxnLst>
                <a:rect l="0" t="0" r="r" b="b"/>
                <a:pathLst>
                  <a:path w="106" h="6">
                    <a:moveTo>
                      <a:pt x="46" y="6"/>
                    </a:moveTo>
                    <a:lnTo>
                      <a:pt x="106" y="0"/>
                    </a:lnTo>
                    <a:lnTo>
                      <a:pt x="0" y="5"/>
                    </a:lnTo>
                    <a:lnTo>
                      <a:pt x="46" y="6"/>
                    </a:lnTo>
                    <a:close/>
                  </a:path>
                </a:pathLst>
              </a:custGeom>
              <a:solidFill>
                <a:srgbClr val="D8F4FF"/>
              </a:solidFill>
              <a:ln w="9525">
                <a:noFill/>
                <a:round/>
                <a:headEnd/>
                <a:tailEnd/>
              </a:ln>
            </p:spPr>
            <p:txBody>
              <a:bodyPr/>
              <a:lstStyle/>
              <a:p>
                <a:endParaRPr lang="en-GB"/>
              </a:p>
            </p:txBody>
          </p:sp>
          <p:sp>
            <p:nvSpPr>
              <p:cNvPr id="20126" name="Freeform 670"/>
              <p:cNvSpPr>
                <a:spLocks/>
              </p:cNvSpPr>
              <p:nvPr/>
            </p:nvSpPr>
            <p:spPr bwMode="auto">
              <a:xfrm>
                <a:off x="2501" y="2095"/>
                <a:ext cx="22" cy="3"/>
              </a:xfrm>
              <a:custGeom>
                <a:avLst/>
                <a:gdLst/>
                <a:ahLst/>
                <a:cxnLst>
                  <a:cxn ang="0">
                    <a:pos x="56" y="14"/>
                  </a:cxn>
                  <a:cxn ang="0">
                    <a:pos x="109" y="15"/>
                  </a:cxn>
                  <a:cxn ang="0">
                    <a:pos x="0" y="0"/>
                  </a:cxn>
                  <a:cxn ang="0">
                    <a:pos x="56" y="14"/>
                  </a:cxn>
                </a:cxnLst>
                <a:rect l="0" t="0" r="r" b="b"/>
                <a:pathLst>
                  <a:path w="109" h="15">
                    <a:moveTo>
                      <a:pt x="56" y="14"/>
                    </a:moveTo>
                    <a:lnTo>
                      <a:pt x="109" y="15"/>
                    </a:lnTo>
                    <a:lnTo>
                      <a:pt x="0" y="0"/>
                    </a:lnTo>
                    <a:lnTo>
                      <a:pt x="56" y="14"/>
                    </a:lnTo>
                    <a:close/>
                  </a:path>
                </a:pathLst>
              </a:custGeom>
              <a:solidFill>
                <a:srgbClr val="D8F4FF"/>
              </a:solidFill>
              <a:ln w="9525">
                <a:noFill/>
                <a:round/>
                <a:headEnd/>
                <a:tailEnd/>
              </a:ln>
            </p:spPr>
            <p:txBody>
              <a:bodyPr/>
              <a:lstStyle/>
              <a:p>
                <a:endParaRPr lang="en-GB"/>
              </a:p>
            </p:txBody>
          </p:sp>
          <p:sp>
            <p:nvSpPr>
              <p:cNvPr id="20127" name="Freeform 671"/>
              <p:cNvSpPr>
                <a:spLocks/>
              </p:cNvSpPr>
              <p:nvPr/>
            </p:nvSpPr>
            <p:spPr bwMode="auto">
              <a:xfrm>
                <a:off x="2725" y="1983"/>
                <a:ext cx="29" cy="42"/>
              </a:xfrm>
              <a:custGeom>
                <a:avLst/>
                <a:gdLst/>
                <a:ahLst/>
                <a:cxnLst>
                  <a:cxn ang="0">
                    <a:pos x="87" y="134"/>
                  </a:cxn>
                  <a:cxn ang="0">
                    <a:pos x="145" y="211"/>
                  </a:cxn>
                  <a:cxn ang="0">
                    <a:pos x="0" y="0"/>
                  </a:cxn>
                  <a:cxn ang="0">
                    <a:pos x="87" y="134"/>
                  </a:cxn>
                </a:cxnLst>
                <a:rect l="0" t="0" r="r" b="b"/>
                <a:pathLst>
                  <a:path w="145" h="211">
                    <a:moveTo>
                      <a:pt x="87" y="134"/>
                    </a:moveTo>
                    <a:lnTo>
                      <a:pt x="145" y="211"/>
                    </a:lnTo>
                    <a:lnTo>
                      <a:pt x="0" y="0"/>
                    </a:lnTo>
                    <a:lnTo>
                      <a:pt x="87" y="134"/>
                    </a:lnTo>
                    <a:close/>
                  </a:path>
                </a:pathLst>
              </a:custGeom>
              <a:solidFill>
                <a:srgbClr val="D8F4FF"/>
              </a:solidFill>
              <a:ln w="9525">
                <a:noFill/>
                <a:round/>
                <a:headEnd/>
                <a:tailEnd/>
              </a:ln>
            </p:spPr>
            <p:txBody>
              <a:bodyPr/>
              <a:lstStyle/>
              <a:p>
                <a:endParaRPr lang="en-GB"/>
              </a:p>
            </p:txBody>
          </p:sp>
          <p:sp>
            <p:nvSpPr>
              <p:cNvPr id="20128" name="Freeform 672"/>
              <p:cNvSpPr>
                <a:spLocks/>
              </p:cNvSpPr>
              <p:nvPr/>
            </p:nvSpPr>
            <p:spPr bwMode="auto">
              <a:xfrm>
                <a:off x="2401" y="2251"/>
                <a:ext cx="397" cy="171"/>
              </a:xfrm>
              <a:custGeom>
                <a:avLst/>
                <a:gdLst/>
                <a:ahLst/>
                <a:cxnLst>
                  <a:cxn ang="0">
                    <a:pos x="1668" y="412"/>
                  </a:cxn>
                  <a:cxn ang="0">
                    <a:pos x="1983" y="361"/>
                  </a:cxn>
                  <a:cxn ang="0">
                    <a:pos x="1712" y="337"/>
                  </a:cxn>
                  <a:cxn ang="0">
                    <a:pos x="1336" y="493"/>
                  </a:cxn>
                  <a:cxn ang="0">
                    <a:pos x="987" y="231"/>
                  </a:cxn>
                  <a:cxn ang="0">
                    <a:pos x="957" y="214"/>
                  </a:cxn>
                  <a:cxn ang="0">
                    <a:pos x="955" y="218"/>
                  </a:cxn>
                  <a:cxn ang="0">
                    <a:pos x="947" y="218"/>
                  </a:cxn>
                  <a:cxn ang="0">
                    <a:pos x="936" y="220"/>
                  </a:cxn>
                  <a:cxn ang="0">
                    <a:pos x="883" y="226"/>
                  </a:cxn>
                  <a:cxn ang="0">
                    <a:pos x="827" y="217"/>
                  </a:cxn>
                  <a:cxn ang="0">
                    <a:pos x="803" y="197"/>
                  </a:cxn>
                  <a:cxn ang="0">
                    <a:pos x="751" y="179"/>
                  </a:cxn>
                  <a:cxn ang="0">
                    <a:pos x="666" y="168"/>
                  </a:cxn>
                  <a:cxn ang="0">
                    <a:pos x="626" y="144"/>
                  </a:cxn>
                  <a:cxn ang="0">
                    <a:pos x="609" y="124"/>
                  </a:cxn>
                  <a:cxn ang="0">
                    <a:pos x="567" y="123"/>
                  </a:cxn>
                  <a:cxn ang="0">
                    <a:pos x="514" y="123"/>
                  </a:cxn>
                  <a:cxn ang="0">
                    <a:pos x="488" y="94"/>
                  </a:cxn>
                  <a:cxn ang="0">
                    <a:pos x="452" y="91"/>
                  </a:cxn>
                  <a:cxn ang="0">
                    <a:pos x="436" y="76"/>
                  </a:cxn>
                  <a:cxn ang="0">
                    <a:pos x="423" y="65"/>
                  </a:cxn>
                  <a:cxn ang="0">
                    <a:pos x="418" y="49"/>
                  </a:cxn>
                  <a:cxn ang="0">
                    <a:pos x="418" y="44"/>
                  </a:cxn>
                  <a:cxn ang="0">
                    <a:pos x="420" y="42"/>
                  </a:cxn>
                  <a:cxn ang="0">
                    <a:pos x="388" y="19"/>
                  </a:cxn>
                  <a:cxn ang="0">
                    <a:pos x="362" y="0"/>
                  </a:cxn>
                  <a:cxn ang="0">
                    <a:pos x="356" y="12"/>
                  </a:cxn>
                  <a:cxn ang="0">
                    <a:pos x="349" y="14"/>
                  </a:cxn>
                  <a:cxn ang="0">
                    <a:pos x="343" y="19"/>
                  </a:cxn>
                  <a:cxn ang="0">
                    <a:pos x="281" y="25"/>
                  </a:cxn>
                  <a:cxn ang="0">
                    <a:pos x="243" y="39"/>
                  </a:cxn>
                  <a:cxn ang="0">
                    <a:pos x="192" y="40"/>
                  </a:cxn>
                  <a:cxn ang="0">
                    <a:pos x="171" y="50"/>
                  </a:cxn>
                  <a:cxn ang="0">
                    <a:pos x="150" y="55"/>
                  </a:cxn>
                  <a:cxn ang="0">
                    <a:pos x="90" y="58"/>
                  </a:cxn>
                  <a:cxn ang="0">
                    <a:pos x="30" y="48"/>
                  </a:cxn>
                  <a:cxn ang="0">
                    <a:pos x="24" y="46"/>
                  </a:cxn>
                  <a:cxn ang="0">
                    <a:pos x="118" y="77"/>
                  </a:cxn>
                  <a:cxn ang="0">
                    <a:pos x="156" y="123"/>
                  </a:cxn>
                  <a:cxn ang="0">
                    <a:pos x="21" y="146"/>
                  </a:cxn>
                  <a:cxn ang="0">
                    <a:pos x="13" y="193"/>
                  </a:cxn>
                  <a:cxn ang="0">
                    <a:pos x="270" y="251"/>
                  </a:cxn>
                  <a:cxn ang="0">
                    <a:pos x="205" y="354"/>
                  </a:cxn>
                  <a:cxn ang="0">
                    <a:pos x="275" y="371"/>
                  </a:cxn>
                  <a:cxn ang="0">
                    <a:pos x="703" y="326"/>
                  </a:cxn>
                  <a:cxn ang="0">
                    <a:pos x="1243" y="506"/>
                  </a:cxn>
                  <a:cxn ang="0">
                    <a:pos x="1642" y="812"/>
                  </a:cxn>
                  <a:cxn ang="0">
                    <a:pos x="1825" y="853"/>
                  </a:cxn>
                  <a:cxn ang="0">
                    <a:pos x="1774" y="742"/>
                  </a:cxn>
                  <a:cxn ang="0">
                    <a:pos x="1592" y="487"/>
                  </a:cxn>
                </a:cxnLst>
                <a:rect l="0" t="0" r="r" b="b"/>
                <a:pathLst>
                  <a:path w="1983" h="853">
                    <a:moveTo>
                      <a:pt x="1592" y="487"/>
                    </a:moveTo>
                    <a:lnTo>
                      <a:pt x="1626" y="441"/>
                    </a:lnTo>
                    <a:lnTo>
                      <a:pt x="1668" y="412"/>
                    </a:lnTo>
                    <a:lnTo>
                      <a:pt x="1723" y="390"/>
                    </a:lnTo>
                    <a:lnTo>
                      <a:pt x="1850" y="366"/>
                    </a:lnTo>
                    <a:lnTo>
                      <a:pt x="1983" y="361"/>
                    </a:lnTo>
                    <a:lnTo>
                      <a:pt x="1983" y="357"/>
                    </a:lnTo>
                    <a:lnTo>
                      <a:pt x="1803" y="332"/>
                    </a:lnTo>
                    <a:lnTo>
                      <a:pt x="1712" y="337"/>
                    </a:lnTo>
                    <a:lnTo>
                      <a:pt x="1538" y="378"/>
                    </a:lnTo>
                    <a:lnTo>
                      <a:pt x="1462" y="407"/>
                    </a:lnTo>
                    <a:lnTo>
                      <a:pt x="1336" y="493"/>
                    </a:lnTo>
                    <a:lnTo>
                      <a:pt x="1259" y="419"/>
                    </a:lnTo>
                    <a:lnTo>
                      <a:pt x="1075" y="292"/>
                    </a:lnTo>
                    <a:lnTo>
                      <a:pt x="987" y="231"/>
                    </a:lnTo>
                    <a:lnTo>
                      <a:pt x="957" y="211"/>
                    </a:lnTo>
                    <a:lnTo>
                      <a:pt x="957" y="212"/>
                    </a:lnTo>
                    <a:lnTo>
                      <a:pt x="957" y="214"/>
                    </a:lnTo>
                    <a:lnTo>
                      <a:pt x="956" y="214"/>
                    </a:lnTo>
                    <a:lnTo>
                      <a:pt x="956" y="216"/>
                    </a:lnTo>
                    <a:lnTo>
                      <a:pt x="955" y="218"/>
                    </a:lnTo>
                    <a:lnTo>
                      <a:pt x="951" y="218"/>
                    </a:lnTo>
                    <a:lnTo>
                      <a:pt x="948" y="218"/>
                    </a:lnTo>
                    <a:lnTo>
                      <a:pt x="947" y="218"/>
                    </a:lnTo>
                    <a:lnTo>
                      <a:pt x="947" y="219"/>
                    </a:lnTo>
                    <a:lnTo>
                      <a:pt x="940" y="218"/>
                    </a:lnTo>
                    <a:lnTo>
                      <a:pt x="936" y="220"/>
                    </a:lnTo>
                    <a:lnTo>
                      <a:pt x="932" y="221"/>
                    </a:lnTo>
                    <a:lnTo>
                      <a:pt x="907" y="225"/>
                    </a:lnTo>
                    <a:lnTo>
                      <a:pt x="883" y="226"/>
                    </a:lnTo>
                    <a:lnTo>
                      <a:pt x="858" y="224"/>
                    </a:lnTo>
                    <a:lnTo>
                      <a:pt x="833" y="220"/>
                    </a:lnTo>
                    <a:lnTo>
                      <a:pt x="827" y="217"/>
                    </a:lnTo>
                    <a:lnTo>
                      <a:pt x="824" y="214"/>
                    </a:lnTo>
                    <a:lnTo>
                      <a:pt x="818" y="209"/>
                    </a:lnTo>
                    <a:lnTo>
                      <a:pt x="803" y="197"/>
                    </a:lnTo>
                    <a:lnTo>
                      <a:pt x="793" y="185"/>
                    </a:lnTo>
                    <a:lnTo>
                      <a:pt x="793" y="183"/>
                    </a:lnTo>
                    <a:lnTo>
                      <a:pt x="751" y="179"/>
                    </a:lnTo>
                    <a:lnTo>
                      <a:pt x="710" y="178"/>
                    </a:lnTo>
                    <a:lnTo>
                      <a:pt x="692" y="177"/>
                    </a:lnTo>
                    <a:lnTo>
                      <a:pt x="666" y="168"/>
                    </a:lnTo>
                    <a:lnTo>
                      <a:pt x="642" y="154"/>
                    </a:lnTo>
                    <a:lnTo>
                      <a:pt x="640" y="153"/>
                    </a:lnTo>
                    <a:lnTo>
                      <a:pt x="626" y="144"/>
                    </a:lnTo>
                    <a:lnTo>
                      <a:pt x="614" y="135"/>
                    </a:lnTo>
                    <a:lnTo>
                      <a:pt x="610" y="129"/>
                    </a:lnTo>
                    <a:lnTo>
                      <a:pt x="609" y="124"/>
                    </a:lnTo>
                    <a:lnTo>
                      <a:pt x="609" y="120"/>
                    </a:lnTo>
                    <a:lnTo>
                      <a:pt x="609" y="119"/>
                    </a:lnTo>
                    <a:lnTo>
                      <a:pt x="567" y="123"/>
                    </a:lnTo>
                    <a:lnTo>
                      <a:pt x="542" y="124"/>
                    </a:lnTo>
                    <a:lnTo>
                      <a:pt x="520" y="124"/>
                    </a:lnTo>
                    <a:lnTo>
                      <a:pt x="514" y="123"/>
                    </a:lnTo>
                    <a:lnTo>
                      <a:pt x="501" y="112"/>
                    </a:lnTo>
                    <a:lnTo>
                      <a:pt x="492" y="103"/>
                    </a:lnTo>
                    <a:lnTo>
                      <a:pt x="488" y="94"/>
                    </a:lnTo>
                    <a:lnTo>
                      <a:pt x="488" y="87"/>
                    </a:lnTo>
                    <a:lnTo>
                      <a:pt x="470" y="90"/>
                    </a:lnTo>
                    <a:lnTo>
                      <a:pt x="452" y="91"/>
                    </a:lnTo>
                    <a:lnTo>
                      <a:pt x="442" y="85"/>
                    </a:lnTo>
                    <a:lnTo>
                      <a:pt x="437" y="78"/>
                    </a:lnTo>
                    <a:lnTo>
                      <a:pt x="436" y="76"/>
                    </a:lnTo>
                    <a:lnTo>
                      <a:pt x="435" y="75"/>
                    </a:lnTo>
                    <a:lnTo>
                      <a:pt x="428" y="69"/>
                    </a:lnTo>
                    <a:lnTo>
                      <a:pt x="423" y="65"/>
                    </a:lnTo>
                    <a:lnTo>
                      <a:pt x="420" y="58"/>
                    </a:lnTo>
                    <a:lnTo>
                      <a:pt x="419" y="51"/>
                    </a:lnTo>
                    <a:lnTo>
                      <a:pt x="418" y="49"/>
                    </a:lnTo>
                    <a:lnTo>
                      <a:pt x="418" y="48"/>
                    </a:lnTo>
                    <a:lnTo>
                      <a:pt x="418" y="46"/>
                    </a:lnTo>
                    <a:lnTo>
                      <a:pt x="418" y="44"/>
                    </a:lnTo>
                    <a:lnTo>
                      <a:pt x="419" y="43"/>
                    </a:lnTo>
                    <a:lnTo>
                      <a:pt x="419" y="42"/>
                    </a:lnTo>
                    <a:lnTo>
                      <a:pt x="420" y="42"/>
                    </a:lnTo>
                    <a:lnTo>
                      <a:pt x="413" y="48"/>
                    </a:lnTo>
                    <a:lnTo>
                      <a:pt x="396" y="36"/>
                    </a:lnTo>
                    <a:lnTo>
                      <a:pt x="388" y="19"/>
                    </a:lnTo>
                    <a:lnTo>
                      <a:pt x="380" y="12"/>
                    </a:lnTo>
                    <a:lnTo>
                      <a:pt x="376" y="7"/>
                    </a:lnTo>
                    <a:lnTo>
                      <a:pt x="362" y="0"/>
                    </a:lnTo>
                    <a:lnTo>
                      <a:pt x="362" y="1"/>
                    </a:lnTo>
                    <a:lnTo>
                      <a:pt x="360" y="8"/>
                    </a:lnTo>
                    <a:lnTo>
                      <a:pt x="356" y="12"/>
                    </a:lnTo>
                    <a:lnTo>
                      <a:pt x="355" y="12"/>
                    </a:lnTo>
                    <a:lnTo>
                      <a:pt x="351" y="14"/>
                    </a:lnTo>
                    <a:lnTo>
                      <a:pt x="349" y="14"/>
                    </a:lnTo>
                    <a:lnTo>
                      <a:pt x="349" y="16"/>
                    </a:lnTo>
                    <a:lnTo>
                      <a:pt x="344" y="19"/>
                    </a:lnTo>
                    <a:lnTo>
                      <a:pt x="343" y="19"/>
                    </a:lnTo>
                    <a:lnTo>
                      <a:pt x="325" y="21"/>
                    </a:lnTo>
                    <a:lnTo>
                      <a:pt x="302" y="23"/>
                    </a:lnTo>
                    <a:lnTo>
                      <a:pt x="281" y="25"/>
                    </a:lnTo>
                    <a:lnTo>
                      <a:pt x="278" y="27"/>
                    </a:lnTo>
                    <a:lnTo>
                      <a:pt x="255" y="36"/>
                    </a:lnTo>
                    <a:lnTo>
                      <a:pt x="243" y="39"/>
                    </a:lnTo>
                    <a:lnTo>
                      <a:pt x="232" y="41"/>
                    </a:lnTo>
                    <a:lnTo>
                      <a:pt x="211" y="41"/>
                    </a:lnTo>
                    <a:lnTo>
                      <a:pt x="192" y="40"/>
                    </a:lnTo>
                    <a:lnTo>
                      <a:pt x="186" y="42"/>
                    </a:lnTo>
                    <a:lnTo>
                      <a:pt x="182" y="46"/>
                    </a:lnTo>
                    <a:lnTo>
                      <a:pt x="171" y="50"/>
                    </a:lnTo>
                    <a:lnTo>
                      <a:pt x="160" y="53"/>
                    </a:lnTo>
                    <a:lnTo>
                      <a:pt x="154" y="53"/>
                    </a:lnTo>
                    <a:lnTo>
                      <a:pt x="150" y="55"/>
                    </a:lnTo>
                    <a:lnTo>
                      <a:pt x="147" y="56"/>
                    </a:lnTo>
                    <a:lnTo>
                      <a:pt x="117" y="58"/>
                    </a:lnTo>
                    <a:lnTo>
                      <a:pt x="90" y="58"/>
                    </a:lnTo>
                    <a:lnTo>
                      <a:pt x="61" y="55"/>
                    </a:lnTo>
                    <a:lnTo>
                      <a:pt x="34" y="50"/>
                    </a:lnTo>
                    <a:lnTo>
                      <a:pt x="30" y="48"/>
                    </a:lnTo>
                    <a:lnTo>
                      <a:pt x="25" y="47"/>
                    </a:lnTo>
                    <a:lnTo>
                      <a:pt x="25" y="46"/>
                    </a:lnTo>
                    <a:lnTo>
                      <a:pt x="24" y="46"/>
                    </a:lnTo>
                    <a:lnTo>
                      <a:pt x="25" y="48"/>
                    </a:lnTo>
                    <a:lnTo>
                      <a:pt x="63" y="65"/>
                    </a:lnTo>
                    <a:lnTo>
                      <a:pt x="118" y="77"/>
                    </a:lnTo>
                    <a:lnTo>
                      <a:pt x="156" y="94"/>
                    </a:lnTo>
                    <a:lnTo>
                      <a:pt x="164" y="112"/>
                    </a:lnTo>
                    <a:lnTo>
                      <a:pt x="156" y="123"/>
                    </a:lnTo>
                    <a:lnTo>
                      <a:pt x="109" y="135"/>
                    </a:lnTo>
                    <a:lnTo>
                      <a:pt x="76" y="135"/>
                    </a:lnTo>
                    <a:lnTo>
                      <a:pt x="21" y="146"/>
                    </a:lnTo>
                    <a:lnTo>
                      <a:pt x="5" y="159"/>
                    </a:lnTo>
                    <a:lnTo>
                      <a:pt x="0" y="176"/>
                    </a:lnTo>
                    <a:lnTo>
                      <a:pt x="13" y="193"/>
                    </a:lnTo>
                    <a:lnTo>
                      <a:pt x="215" y="221"/>
                    </a:lnTo>
                    <a:lnTo>
                      <a:pt x="249" y="234"/>
                    </a:lnTo>
                    <a:lnTo>
                      <a:pt x="270" y="251"/>
                    </a:lnTo>
                    <a:lnTo>
                      <a:pt x="270" y="286"/>
                    </a:lnTo>
                    <a:lnTo>
                      <a:pt x="211" y="332"/>
                    </a:lnTo>
                    <a:lnTo>
                      <a:pt x="205" y="354"/>
                    </a:lnTo>
                    <a:lnTo>
                      <a:pt x="215" y="361"/>
                    </a:lnTo>
                    <a:lnTo>
                      <a:pt x="241" y="371"/>
                    </a:lnTo>
                    <a:lnTo>
                      <a:pt x="275" y="371"/>
                    </a:lnTo>
                    <a:lnTo>
                      <a:pt x="430" y="326"/>
                    </a:lnTo>
                    <a:lnTo>
                      <a:pt x="577" y="309"/>
                    </a:lnTo>
                    <a:lnTo>
                      <a:pt x="703" y="326"/>
                    </a:lnTo>
                    <a:lnTo>
                      <a:pt x="1049" y="412"/>
                    </a:lnTo>
                    <a:lnTo>
                      <a:pt x="1150" y="453"/>
                    </a:lnTo>
                    <a:lnTo>
                      <a:pt x="1243" y="506"/>
                    </a:lnTo>
                    <a:lnTo>
                      <a:pt x="1558" y="754"/>
                    </a:lnTo>
                    <a:lnTo>
                      <a:pt x="1614" y="788"/>
                    </a:lnTo>
                    <a:lnTo>
                      <a:pt x="1642" y="812"/>
                    </a:lnTo>
                    <a:lnTo>
                      <a:pt x="1673" y="829"/>
                    </a:lnTo>
                    <a:lnTo>
                      <a:pt x="1741" y="853"/>
                    </a:lnTo>
                    <a:lnTo>
                      <a:pt x="1825" y="853"/>
                    </a:lnTo>
                    <a:lnTo>
                      <a:pt x="1825" y="823"/>
                    </a:lnTo>
                    <a:lnTo>
                      <a:pt x="1807" y="782"/>
                    </a:lnTo>
                    <a:lnTo>
                      <a:pt x="1774" y="742"/>
                    </a:lnTo>
                    <a:lnTo>
                      <a:pt x="1597" y="581"/>
                    </a:lnTo>
                    <a:lnTo>
                      <a:pt x="1571" y="551"/>
                    </a:lnTo>
                    <a:lnTo>
                      <a:pt x="1592" y="487"/>
                    </a:lnTo>
                    <a:close/>
                  </a:path>
                </a:pathLst>
              </a:custGeom>
              <a:solidFill>
                <a:srgbClr val="79F9FF"/>
              </a:solidFill>
              <a:ln w="9525">
                <a:noFill/>
                <a:round/>
                <a:headEnd/>
                <a:tailEnd/>
              </a:ln>
            </p:spPr>
            <p:txBody>
              <a:bodyPr/>
              <a:lstStyle/>
              <a:p>
                <a:endParaRPr lang="en-GB"/>
              </a:p>
            </p:txBody>
          </p:sp>
          <p:sp>
            <p:nvSpPr>
              <p:cNvPr id="20129" name="Freeform 673"/>
              <p:cNvSpPr>
                <a:spLocks/>
              </p:cNvSpPr>
              <p:nvPr/>
            </p:nvSpPr>
            <p:spPr bwMode="auto">
              <a:xfrm>
                <a:off x="2616" y="2309"/>
                <a:ext cx="37" cy="26"/>
              </a:xfrm>
              <a:custGeom>
                <a:avLst/>
                <a:gdLst/>
                <a:ahLst/>
                <a:cxnLst>
                  <a:cxn ang="0">
                    <a:pos x="92" y="57"/>
                  </a:cxn>
                  <a:cxn ang="0">
                    <a:pos x="76" y="47"/>
                  </a:cxn>
                  <a:cxn ang="0">
                    <a:pos x="0" y="0"/>
                  </a:cxn>
                  <a:cxn ang="0">
                    <a:pos x="184" y="127"/>
                  </a:cxn>
                  <a:cxn ang="0">
                    <a:pos x="92" y="57"/>
                  </a:cxn>
                </a:cxnLst>
                <a:rect l="0" t="0" r="r" b="b"/>
                <a:pathLst>
                  <a:path w="184" h="127">
                    <a:moveTo>
                      <a:pt x="92" y="57"/>
                    </a:moveTo>
                    <a:lnTo>
                      <a:pt x="76" y="47"/>
                    </a:lnTo>
                    <a:lnTo>
                      <a:pt x="0" y="0"/>
                    </a:lnTo>
                    <a:lnTo>
                      <a:pt x="184" y="127"/>
                    </a:lnTo>
                    <a:lnTo>
                      <a:pt x="92" y="57"/>
                    </a:lnTo>
                    <a:close/>
                  </a:path>
                </a:pathLst>
              </a:custGeom>
              <a:solidFill>
                <a:srgbClr val="D9FEFF"/>
              </a:solidFill>
              <a:ln w="9525">
                <a:noFill/>
                <a:round/>
                <a:headEnd/>
                <a:tailEnd/>
              </a:ln>
            </p:spPr>
            <p:txBody>
              <a:bodyPr/>
              <a:lstStyle/>
              <a:p>
                <a:endParaRPr lang="en-GB"/>
              </a:p>
            </p:txBody>
          </p:sp>
          <p:sp>
            <p:nvSpPr>
              <p:cNvPr id="20130" name="Freeform 674"/>
              <p:cNvSpPr>
                <a:spLocks/>
              </p:cNvSpPr>
              <p:nvPr/>
            </p:nvSpPr>
            <p:spPr bwMode="auto">
              <a:xfrm>
                <a:off x="2798" y="2322"/>
                <a:ext cx="4" cy="1"/>
              </a:xfrm>
              <a:custGeom>
                <a:avLst/>
                <a:gdLst/>
                <a:ahLst/>
                <a:cxnLst>
                  <a:cxn ang="0">
                    <a:pos x="0" y="4"/>
                  </a:cxn>
                  <a:cxn ang="0">
                    <a:pos x="19" y="4"/>
                  </a:cxn>
                  <a:cxn ang="0">
                    <a:pos x="0" y="0"/>
                  </a:cxn>
                  <a:cxn ang="0">
                    <a:pos x="0" y="4"/>
                  </a:cxn>
                </a:cxnLst>
                <a:rect l="0" t="0" r="r" b="b"/>
                <a:pathLst>
                  <a:path w="19" h="4">
                    <a:moveTo>
                      <a:pt x="0" y="4"/>
                    </a:moveTo>
                    <a:lnTo>
                      <a:pt x="19" y="4"/>
                    </a:lnTo>
                    <a:lnTo>
                      <a:pt x="0" y="0"/>
                    </a:lnTo>
                    <a:lnTo>
                      <a:pt x="0" y="4"/>
                    </a:lnTo>
                    <a:close/>
                  </a:path>
                </a:pathLst>
              </a:custGeom>
              <a:solidFill>
                <a:srgbClr val="009900"/>
              </a:solidFill>
              <a:ln w="9525">
                <a:noFill/>
                <a:round/>
                <a:headEnd/>
                <a:tailEnd/>
              </a:ln>
            </p:spPr>
            <p:txBody>
              <a:bodyPr/>
              <a:lstStyle/>
              <a:p>
                <a:endParaRPr lang="en-GB"/>
              </a:p>
            </p:txBody>
          </p:sp>
          <p:sp>
            <p:nvSpPr>
              <p:cNvPr id="20131" name="Freeform 675"/>
              <p:cNvSpPr>
                <a:spLocks/>
              </p:cNvSpPr>
              <p:nvPr/>
            </p:nvSpPr>
            <p:spPr bwMode="auto">
              <a:xfrm>
                <a:off x="2485" y="2221"/>
                <a:ext cx="108" cy="75"/>
              </a:xfrm>
              <a:custGeom>
                <a:avLst/>
                <a:gdLst/>
                <a:ahLst/>
                <a:cxnLst>
                  <a:cxn ang="0">
                    <a:pos x="318" y="243"/>
                  </a:cxn>
                  <a:cxn ang="0">
                    <a:pos x="282" y="64"/>
                  </a:cxn>
                  <a:cxn ang="0">
                    <a:pos x="201" y="261"/>
                  </a:cxn>
                  <a:cxn ang="0">
                    <a:pos x="146" y="0"/>
                  </a:cxn>
                  <a:cxn ang="0">
                    <a:pos x="85" y="189"/>
                  </a:cxn>
                  <a:cxn ang="0">
                    <a:pos x="69" y="184"/>
                  </a:cxn>
                  <a:cxn ang="0">
                    <a:pos x="45" y="94"/>
                  </a:cxn>
                  <a:cxn ang="0">
                    <a:pos x="15" y="180"/>
                  </a:cxn>
                  <a:cxn ang="0">
                    <a:pos x="6" y="188"/>
                  </a:cxn>
                  <a:cxn ang="0">
                    <a:pos x="1" y="191"/>
                  </a:cxn>
                  <a:cxn ang="0">
                    <a:pos x="0" y="193"/>
                  </a:cxn>
                  <a:cxn ang="0">
                    <a:pos x="0" y="197"/>
                  </a:cxn>
                  <a:cxn ang="0">
                    <a:pos x="1" y="200"/>
                  </a:cxn>
                  <a:cxn ang="0">
                    <a:pos x="5" y="214"/>
                  </a:cxn>
                  <a:cxn ang="0">
                    <a:pos x="17" y="224"/>
                  </a:cxn>
                  <a:cxn ang="0">
                    <a:pos x="19" y="227"/>
                  </a:cxn>
                  <a:cxn ang="0">
                    <a:pos x="34" y="240"/>
                  </a:cxn>
                  <a:cxn ang="0">
                    <a:pos x="70" y="236"/>
                  </a:cxn>
                  <a:cxn ang="0">
                    <a:pos x="74" y="252"/>
                  </a:cxn>
                  <a:cxn ang="0">
                    <a:pos x="96" y="272"/>
                  </a:cxn>
                  <a:cxn ang="0">
                    <a:pos x="124" y="273"/>
                  </a:cxn>
                  <a:cxn ang="0">
                    <a:pos x="191" y="268"/>
                  </a:cxn>
                  <a:cxn ang="0">
                    <a:pos x="191" y="273"/>
                  </a:cxn>
                  <a:cxn ang="0">
                    <a:pos x="196" y="284"/>
                  </a:cxn>
                  <a:cxn ang="0">
                    <a:pos x="222" y="302"/>
                  </a:cxn>
                  <a:cxn ang="0">
                    <a:pos x="248" y="317"/>
                  </a:cxn>
                  <a:cxn ang="0">
                    <a:pos x="292" y="327"/>
                  </a:cxn>
                  <a:cxn ang="0">
                    <a:pos x="375" y="332"/>
                  </a:cxn>
                  <a:cxn ang="0">
                    <a:pos x="385" y="346"/>
                  </a:cxn>
                  <a:cxn ang="0">
                    <a:pos x="406" y="363"/>
                  </a:cxn>
                  <a:cxn ang="0">
                    <a:pos x="415" y="369"/>
                  </a:cxn>
                  <a:cxn ang="0">
                    <a:pos x="465" y="375"/>
                  </a:cxn>
                  <a:cxn ang="0">
                    <a:pos x="514" y="370"/>
                  </a:cxn>
                  <a:cxn ang="0">
                    <a:pos x="522" y="367"/>
                  </a:cxn>
                  <a:cxn ang="0">
                    <a:pos x="529" y="367"/>
                  </a:cxn>
                  <a:cxn ang="0">
                    <a:pos x="533" y="367"/>
                  </a:cxn>
                  <a:cxn ang="0">
                    <a:pos x="538" y="365"/>
                  </a:cxn>
                  <a:cxn ang="0">
                    <a:pos x="539" y="363"/>
                  </a:cxn>
                  <a:cxn ang="0">
                    <a:pos x="539" y="360"/>
                  </a:cxn>
                  <a:cxn ang="0">
                    <a:pos x="501" y="111"/>
                  </a:cxn>
                  <a:cxn ang="0">
                    <a:pos x="411" y="289"/>
                  </a:cxn>
                  <a:cxn ang="0">
                    <a:pos x="400" y="300"/>
                  </a:cxn>
                  <a:cxn ang="0">
                    <a:pos x="378" y="319"/>
                  </a:cxn>
                </a:cxnLst>
                <a:rect l="0" t="0" r="r" b="b"/>
                <a:pathLst>
                  <a:path w="539" h="375">
                    <a:moveTo>
                      <a:pt x="336" y="265"/>
                    </a:moveTo>
                    <a:lnTo>
                      <a:pt x="318" y="243"/>
                    </a:lnTo>
                    <a:lnTo>
                      <a:pt x="298" y="192"/>
                    </a:lnTo>
                    <a:lnTo>
                      <a:pt x="282" y="64"/>
                    </a:lnTo>
                    <a:lnTo>
                      <a:pt x="218" y="218"/>
                    </a:lnTo>
                    <a:lnTo>
                      <a:pt x="201" y="261"/>
                    </a:lnTo>
                    <a:lnTo>
                      <a:pt x="191" y="213"/>
                    </a:lnTo>
                    <a:lnTo>
                      <a:pt x="146" y="0"/>
                    </a:lnTo>
                    <a:lnTo>
                      <a:pt x="86" y="188"/>
                    </a:lnTo>
                    <a:lnTo>
                      <a:pt x="85" y="189"/>
                    </a:lnTo>
                    <a:lnTo>
                      <a:pt x="74" y="221"/>
                    </a:lnTo>
                    <a:lnTo>
                      <a:pt x="69" y="184"/>
                    </a:lnTo>
                    <a:lnTo>
                      <a:pt x="49" y="70"/>
                    </a:lnTo>
                    <a:lnTo>
                      <a:pt x="45" y="94"/>
                    </a:lnTo>
                    <a:lnTo>
                      <a:pt x="18" y="173"/>
                    </a:lnTo>
                    <a:lnTo>
                      <a:pt x="15" y="180"/>
                    </a:lnTo>
                    <a:lnTo>
                      <a:pt x="6" y="187"/>
                    </a:lnTo>
                    <a:lnTo>
                      <a:pt x="6" y="188"/>
                    </a:lnTo>
                    <a:lnTo>
                      <a:pt x="2" y="191"/>
                    </a:lnTo>
                    <a:lnTo>
                      <a:pt x="1" y="191"/>
                    </a:lnTo>
                    <a:lnTo>
                      <a:pt x="1" y="192"/>
                    </a:lnTo>
                    <a:lnTo>
                      <a:pt x="0" y="193"/>
                    </a:lnTo>
                    <a:lnTo>
                      <a:pt x="0" y="195"/>
                    </a:lnTo>
                    <a:lnTo>
                      <a:pt x="0" y="197"/>
                    </a:lnTo>
                    <a:lnTo>
                      <a:pt x="0" y="198"/>
                    </a:lnTo>
                    <a:lnTo>
                      <a:pt x="1" y="200"/>
                    </a:lnTo>
                    <a:lnTo>
                      <a:pt x="2" y="207"/>
                    </a:lnTo>
                    <a:lnTo>
                      <a:pt x="5" y="214"/>
                    </a:lnTo>
                    <a:lnTo>
                      <a:pt x="10" y="218"/>
                    </a:lnTo>
                    <a:lnTo>
                      <a:pt x="17" y="224"/>
                    </a:lnTo>
                    <a:lnTo>
                      <a:pt x="18" y="225"/>
                    </a:lnTo>
                    <a:lnTo>
                      <a:pt x="19" y="227"/>
                    </a:lnTo>
                    <a:lnTo>
                      <a:pt x="24" y="234"/>
                    </a:lnTo>
                    <a:lnTo>
                      <a:pt x="34" y="240"/>
                    </a:lnTo>
                    <a:lnTo>
                      <a:pt x="52" y="239"/>
                    </a:lnTo>
                    <a:lnTo>
                      <a:pt x="70" y="236"/>
                    </a:lnTo>
                    <a:lnTo>
                      <a:pt x="70" y="243"/>
                    </a:lnTo>
                    <a:lnTo>
                      <a:pt x="74" y="252"/>
                    </a:lnTo>
                    <a:lnTo>
                      <a:pt x="83" y="261"/>
                    </a:lnTo>
                    <a:lnTo>
                      <a:pt x="96" y="272"/>
                    </a:lnTo>
                    <a:lnTo>
                      <a:pt x="102" y="273"/>
                    </a:lnTo>
                    <a:lnTo>
                      <a:pt x="124" y="273"/>
                    </a:lnTo>
                    <a:lnTo>
                      <a:pt x="149" y="272"/>
                    </a:lnTo>
                    <a:lnTo>
                      <a:pt x="191" y="268"/>
                    </a:lnTo>
                    <a:lnTo>
                      <a:pt x="191" y="269"/>
                    </a:lnTo>
                    <a:lnTo>
                      <a:pt x="191" y="273"/>
                    </a:lnTo>
                    <a:lnTo>
                      <a:pt x="192" y="278"/>
                    </a:lnTo>
                    <a:lnTo>
                      <a:pt x="196" y="284"/>
                    </a:lnTo>
                    <a:lnTo>
                      <a:pt x="208" y="293"/>
                    </a:lnTo>
                    <a:lnTo>
                      <a:pt x="222" y="302"/>
                    </a:lnTo>
                    <a:lnTo>
                      <a:pt x="224" y="303"/>
                    </a:lnTo>
                    <a:lnTo>
                      <a:pt x="248" y="317"/>
                    </a:lnTo>
                    <a:lnTo>
                      <a:pt x="274" y="326"/>
                    </a:lnTo>
                    <a:lnTo>
                      <a:pt x="292" y="327"/>
                    </a:lnTo>
                    <a:lnTo>
                      <a:pt x="333" y="328"/>
                    </a:lnTo>
                    <a:lnTo>
                      <a:pt x="375" y="332"/>
                    </a:lnTo>
                    <a:lnTo>
                      <a:pt x="375" y="334"/>
                    </a:lnTo>
                    <a:lnTo>
                      <a:pt x="385" y="346"/>
                    </a:lnTo>
                    <a:lnTo>
                      <a:pt x="400" y="358"/>
                    </a:lnTo>
                    <a:lnTo>
                      <a:pt x="406" y="363"/>
                    </a:lnTo>
                    <a:lnTo>
                      <a:pt x="409" y="366"/>
                    </a:lnTo>
                    <a:lnTo>
                      <a:pt x="415" y="369"/>
                    </a:lnTo>
                    <a:lnTo>
                      <a:pt x="440" y="373"/>
                    </a:lnTo>
                    <a:lnTo>
                      <a:pt x="465" y="375"/>
                    </a:lnTo>
                    <a:lnTo>
                      <a:pt x="489" y="374"/>
                    </a:lnTo>
                    <a:lnTo>
                      <a:pt x="514" y="370"/>
                    </a:lnTo>
                    <a:lnTo>
                      <a:pt x="518" y="369"/>
                    </a:lnTo>
                    <a:lnTo>
                      <a:pt x="522" y="367"/>
                    </a:lnTo>
                    <a:lnTo>
                      <a:pt x="529" y="368"/>
                    </a:lnTo>
                    <a:lnTo>
                      <a:pt x="529" y="367"/>
                    </a:lnTo>
                    <a:lnTo>
                      <a:pt x="530" y="367"/>
                    </a:lnTo>
                    <a:lnTo>
                      <a:pt x="533" y="367"/>
                    </a:lnTo>
                    <a:lnTo>
                      <a:pt x="537" y="367"/>
                    </a:lnTo>
                    <a:lnTo>
                      <a:pt x="538" y="365"/>
                    </a:lnTo>
                    <a:lnTo>
                      <a:pt x="538" y="363"/>
                    </a:lnTo>
                    <a:lnTo>
                      <a:pt x="539" y="363"/>
                    </a:lnTo>
                    <a:lnTo>
                      <a:pt x="539" y="361"/>
                    </a:lnTo>
                    <a:lnTo>
                      <a:pt x="539" y="360"/>
                    </a:lnTo>
                    <a:lnTo>
                      <a:pt x="538" y="358"/>
                    </a:lnTo>
                    <a:lnTo>
                      <a:pt x="501" y="111"/>
                    </a:lnTo>
                    <a:lnTo>
                      <a:pt x="446" y="231"/>
                    </a:lnTo>
                    <a:lnTo>
                      <a:pt x="411" y="289"/>
                    </a:lnTo>
                    <a:lnTo>
                      <a:pt x="409" y="292"/>
                    </a:lnTo>
                    <a:lnTo>
                      <a:pt x="400" y="300"/>
                    </a:lnTo>
                    <a:lnTo>
                      <a:pt x="399" y="301"/>
                    </a:lnTo>
                    <a:lnTo>
                      <a:pt x="378" y="319"/>
                    </a:lnTo>
                    <a:lnTo>
                      <a:pt x="336" y="265"/>
                    </a:lnTo>
                    <a:close/>
                  </a:path>
                </a:pathLst>
              </a:custGeom>
              <a:solidFill>
                <a:srgbClr val="009900"/>
              </a:solidFill>
              <a:ln w="9525">
                <a:noFill/>
                <a:round/>
                <a:headEnd/>
                <a:tailEnd/>
              </a:ln>
            </p:spPr>
            <p:txBody>
              <a:bodyPr/>
              <a:lstStyle/>
              <a:p>
                <a:endParaRPr lang="en-GB"/>
              </a:p>
            </p:txBody>
          </p:sp>
          <p:sp>
            <p:nvSpPr>
              <p:cNvPr id="20132" name="Freeform 676"/>
              <p:cNvSpPr>
                <a:spLocks/>
              </p:cNvSpPr>
              <p:nvPr/>
            </p:nvSpPr>
            <p:spPr bwMode="auto">
              <a:xfrm>
                <a:off x="2523" y="2264"/>
                <a:ext cx="5" cy="9"/>
              </a:xfrm>
              <a:custGeom>
                <a:avLst/>
                <a:gdLst/>
                <a:ahLst/>
                <a:cxnLst>
                  <a:cxn ang="0">
                    <a:pos x="27" y="5"/>
                  </a:cxn>
                  <a:cxn ang="0">
                    <a:pos x="0" y="0"/>
                  </a:cxn>
                  <a:cxn ang="0">
                    <a:pos x="10" y="48"/>
                  </a:cxn>
                  <a:cxn ang="0">
                    <a:pos x="27" y="5"/>
                  </a:cxn>
                </a:cxnLst>
                <a:rect l="0" t="0" r="r" b="b"/>
                <a:pathLst>
                  <a:path w="27" h="48">
                    <a:moveTo>
                      <a:pt x="27" y="5"/>
                    </a:moveTo>
                    <a:lnTo>
                      <a:pt x="0" y="0"/>
                    </a:lnTo>
                    <a:lnTo>
                      <a:pt x="10" y="48"/>
                    </a:lnTo>
                    <a:lnTo>
                      <a:pt x="27" y="5"/>
                    </a:lnTo>
                    <a:close/>
                  </a:path>
                </a:pathLst>
              </a:custGeom>
              <a:solidFill>
                <a:srgbClr val="D9FEFF"/>
              </a:solidFill>
              <a:ln w="9525">
                <a:noFill/>
                <a:round/>
                <a:headEnd/>
                <a:tailEnd/>
              </a:ln>
            </p:spPr>
            <p:txBody>
              <a:bodyPr/>
              <a:lstStyle/>
              <a:p>
                <a:endParaRPr lang="en-GB"/>
              </a:p>
            </p:txBody>
          </p:sp>
          <p:sp>
            <p:nvSpPr>
              <p:cNvPr id="20133" name="Freeform 677"/>
              <p:cNvSpPr>
                <a:spLocks/>
              </p:cNvSpPr>
              <p:nvPr/>
            </p:nvSpPr>
            <p:spPr bwMode="auto">
              <a:xfrm>
                <a:off x="2404" y="2189"/>
                <a:ext cx="70" cy="74"/>
              </a:xfrm>
              <a:custGeom>
                <a:avLst/>
                <a:gdLst/>
                <a:ahLst/>
                <a:cxnLst>
                  <a:cxn ang="0">
                    <a:pos x="296" y="252"/>
                  </a:cxn>
                  <a:cxn ang="0">
                    <a:pos x="291" y="240"/>
                  </a:cxn>
                  <a:cxn ang="0">
                    <a:pos x="290" y="240"/>
                  </a:cxn>
                  <a:cxn ang="0">
                    <a:pos x="290" y="238"/>
                  </a:cxn>
                  <a:cxn ang="0">
                    <a:pos x="284" y="161"/>
                  </a:cxn>
                  <a:cxn ang="0">
                    <a:pos x="272" y="86"/>
                  </a:cxn>
                  <a:cxn ang="0">
                    <a:pos x="261" y="64"/>
                  </a:cxn>
                  <a:cxn ang="0">
                    <a:pos x="171" y="201"/>
                  </a:cxn>
                  <a:cxn ang="0">
                    <a:pos x="113" y="0"/>
                  </a:cxn>
                  <a:cxn ang="0">
                    <a:pos x="45" y="167"/>
                  </a:cxn>
                  <a:cxn ang="0">
                    <a:pos x="4" y="332"/>
                  </a:cxn>
                  <a:cxn ang="0">
                    <a:pos x="2" y="337"/>
                  </a:cxn>
                  <a:cxn ang="0">
                    <a:pos x="3" y="337"/>
                  </a:cxn>
                  <a:cxn ang="0">
                    <a:pos x="2" y="337"/>
                  </a:cxn>
                  <a:cxn ang="0">
                    <a:pos x="1" y="340"/>
                  </a:cxn>
                  <a:cxn ang="0">
                    <a:pos x="0" y="341"/>
                  </a:cxn>
                  <a:cxn ang="0">
                    <a:pos x="0" y="345"/>
                  </a:cxn>
                  <a:cxn ang="0">
                    <a:pos x="0" y="348"/>
                  </a:cxn>
                  <a:cxn ang="0">
                    <a:pos x="8" y="354"/>
                  </a:cxn>
                  <a:cxn ang="0">
                    <a:pos x="9" y="354"/>
                  </a:cxn>
                  <a:cxn ang="0">
                    <a:pos x="10" y="356"/>
                  </a:cxn>
                  <a:cxn ang="0">
                    <a:pos x="11" y="356"/>
                  </a:cxn>
                  <a:cxn ang="0">
                    <a:pos x="11" y="357"/>
                  </a:cxn>
                  <a:cxn ang="0">
                    <a:pos x="16" y="358"/>
                  </a:cxn>
                  <a:cxn ang="0">
                    <a:pos x="20" y="360"/>
                  </a:cxn>
                  <a:cxn ang="0">
                    <a:pos x="47" y="365"/>
                  </a:cxn>
                  <a:cxn ang="0">
                    <a:pos x="76" y="368"/>
                  </a:cxn>
                  <a:cxn ang="0">
                    <a:pos x="103" y="368"/>
                  </a:cxn>
                  <a:cxn ang="0">
                    <a:pos x="133" y="366"/>
                  </a:cxn>
                  <a:cxn ang="0">
                    <a:pos x="136" y="365"/>
                  </a:cxn>
                  <a:cxn ang="0">
                    <a:pos x="140" y="363"/>
                  </a:cxn>
                  <a:cxn ang="0">
                    <a:pos x="146" y="363"/>
                  </a:cxn>
                  <a:cxn ang="0">
                    <a:pos x="157" y="360"/>
                  </a:cxn>
                  <a:cxn ang="0">
                    <a:pos x="168" y="356"/>
                  </a:cxn>
                  <a:cxn ang="0">
                    <a:pos x="172" y="352"/>
                  </a:cxn>
                  <a:cxn ang="0">
                    <a:pos x="178" y="350"/>
                  </a:cxn>
                  <a:cxn ang="0">
                    <a:pos x="197" y="351"/>
                  </a:cxn>
                  <a:cxn ang="0">
                    <a:pos x="218" y="351"/>
                  </a:cxn>
                  <a:cxn ang="0">
                    <a:pos x="229" y="349"/>
                  </a:cxn>
                  <a:cxn ang="0">
                    <a:pos x="241" y="346"/>
                  </a:cxn>
                  <a:cxn ang="0">
                    <a:pos x="264" y="337"/>
                  </a:cxn>
                  <a:cxn ang="0">
                    <a:pos x="267" y="335"/>
                  </a:cxn>
                  <a:cxn ang="0">
                    <a:pos x="288" y="333"/>
                  </a:cxn>
                  <a:cxn ang="0">
                    <a:pos x="311" y="331"/>
                  </a:cxn>
                  <a:cxn ang="0">
                    <a:pos x="329" y="329"/>
                  </a:cxn>
                  <a:cxn ang="0">
                    <a:pos x="330" y="329"/>
                  </a:cxn>
                  <a:cxn ang="0">
                    <a:pos x="335" y="326"/>
                  </a:cxn>
                  <a:cxn ang="0">
                    <a:pos x="335" y="324"/>
                  </a:cxn>
                  <a:cxn ang="0">
                    <a:pos x="337" y="324"/>
                  </a:cxn>
                  <a:cxn ang="0">
                    <a:pos x="341" y="322"/>
                  </a:cxn>
                  <a:cxn ang="0">
                    <a:pos x="342" y="322"/>
                  </a:cxn>
                  <a:cxn ang="0">
                    <a:pos x="346" y="318"/>
                  </a:cxn>
                  <a:cxn ang="0">
                    <a:pos x="348" y="311"/>
                  </a:cxn>
                  <a:cxn ang="0">
                    <a:pos x="348" y="310"/>
                  </a:cxn>
                  <a:cxn ang="0">
                    <a:pos x="347" y="308"/>
                  </a:cxn>
                  <a:cxn ang="0">
                    <a:pos x="346" y="307"/>
                  </a:cxn>
                  <a:cxn ang="0">
                    <a:pos x="341" y="307"/>
                  </a:cxn>
                  <a:cxn ang="0">
                    <a:pos x="340" y="307"/>
                  </a:cxn>
                  <a:cxn ang="0">
                    <a:pos x="306" y="276"/>
                  </a:cxn>
                  <a:cxn ang="0">
                    <a:pos x="296" y="252"/>
                  </a:cxn>
                </a:cxnLst>
                <a:rect l="0" t="0" r="r" b="b"/>
                <a:pathLst>
                  <a:path w="348" h="368">
                    <a:moveTo>
                      <a:pt x="296" y="252"/>
                    </a:moveTo>
                    <a:lnTo>
                      <a:pt x="291" y="240"/>
                    </a:lnTo>
                    <a:lnTo>
                      <a:pt x="290" y="240"/>
                    </a:lnTo>
                    <a:lnTo>
                      <a:pt x="290" y="238"/>
                    </a:lnTo>
                    <a:lnTo>
                      <a:pt x="284" y="161"/>
                    </a:lnTo>
                    <a:lnTo>
                      <a:pt x="272" y="86"/>
                    </a:lnTo>
                    <a:lnTo>
                      <a:pt x="261" y="64"/>
                    </a:lnTo>
                    <a:lnTo>
                      <a:pt x="171" y="201"/>
                    </a:lnTo>
                    <a:lnTo>
                      <a:pt x="113" y="0"/>
                    </a:lnTo>
                    <a:lnTo>
                      <a:pt x="45" y="167"/>
                    </a:lnTo>
                    <a:lnTo>
                      <a:pt x="4" y="332"/>
                    </a:lnTo>
                    <a:lnTo>
                      <a:pt x="2" y="337"/>
                    </a:lnTo>
                    <a:lnTo>
                      <a:pt x="3" y="337"/>
                    </a:lnTo>
                    <a:lnTo>
                      <a:pt x="2" y="337"/>
                    </a:lnTo>
                    <a:lnTo>
                      <a:pt x="1" y="340"/>
                    </a:lnTo>
                    <a:lnTo>
                      <a:pt x="0" y="341"/>
                    </a:lnTo>
                    <a:lnTo>
                      <a:pt x="0" y="345"/>
                    </a:lnTo>
                    <a:lnTo>
                      <a:pt x="0" y="348"/>
                    </a:lnTo>
                    <a:lnTo>
                      <a:pt x="8" y="354"/>
                    </a:lnTo>
                    <a:lnTo>
                      <a:pt x="9" y="354"/>
                    </a:lnTo>
                    <a:lnTo>
                      <a:pt x="10" y="356"/>
                    </a:lnTo>
                    <a:lnTo>
                      <a:pt x="11" y="356"/>
                    </a:lnTo>
                    <a:lnTo>
                      <a:pt x="11" y="357"/>
                    </a:lnTo>
                    <a:lnTo>
                      <a:pt x="16" y="358"/>
                    </a:lnTo>
                    <a:lnTo>
                      <a:pt x="20" y="360"/>
                    </a:lnTo>
                    <a:lnTo>
                      <a:pt x="47" y="365"/>
                    </a:lnTo>
                    <a:lnTo>
                      <a:pt x="76" y="368"/>
                    </a:lnTo>
                    <a:lnTo>
                      <a:pt x="103" y="368"/>
                    </a:lnTo>
                    <a:lnTo>
                      <a:pt x="133" y="366"/>
                    </a:lnTo>
                    <a:lnTo>
                      <a:pt x="136" y="365"/>
                    </a:lnTo>
                    <a:lnTo>
                      <a:pt x="140" y="363"/>
                    </a:lnTo>
                    <a:lnTo>
                      <a:pt x="146" y="363"/>
                    </a:lnTo>
                    <a:lnTo>
                      <a:pt x="157" y="360"/>
                    </a:lnTo>
                    <a:lnTo>
                      <a:pt x="168" y="356"/>
                    </a:lnTo>
                    <a:lnTo>
                      <a:pt x="172" y="352"/>
                    </a:lnTo>
                    <a:lnTo>
                      <a:pt x="178" y="350"/>
                    </a:lnTo>
                    <a:lnTo>
                      <a:pt x="197" y="351"/>
                    </a:lnTo>
                    <a:lnTo>
                      <a:pt x="218" y="351"/>
                    </a:lnTo>
                    <a:lnTo>
                      <a:pt x="229" y="349"/>
                    </a:lnTo>
                    <a:lnTo>
                      <a:pt x="241" y="346"/>
                    </a:lnTo>
                    <a:lnTo>
                      <a:pt x="264" y="337"/>
                    </a:lnTo>
                    <a:lnTo>
                      <a:pt x="267" y="335"/>
                    </a:lnTo>
                    <a:lnTo>
                      <a:pt x="288" y="333"/>
                    </a:lnTo>
                    <a:lnTo>
                      <a:pt x="311" y="331"/>
                    </a:lnTo>
                    <a:lnTo>
                      <a:pt x="329" y="329"/>
                    </a:lnTo>
                    <a:lnTo>
                      <a:pt x="330" y="329"/>
                    </a:lnTo>
                    <a:lnTo>
                      <a:pt x="335" y="326"/>
                    </a:lnTo>
                    <a:lnTo>
                      <a:pt x="335" y="324"/>
                    </a:lnTo>
                    <a:lnTo>
                      <a:pt x="337" y="324"/>
                    </a:lnTo>
                    <a:lnTo>
                      <a:pt x="341" y="322"/>
                    </a:lnTo>
                    <a:lnTo>
                      <a:pt x="342" y="322"/>
                    </a:lnTo>
                    <a:lnTo>
                      <a:pt x="346" y="318"/>
                    </a:lnTo>
                    <a:lnTo>
                      <a:pt x="348" y="311"/>
                    </a:lnTo>
                    <a:lnTo>
                      <a:pt x="348" y="310"/>
                    </a:lnTo>
                    <a:lnTo>
                      <a:pt x="347" y="308"/>
                    </a:lnTo>
                    <a:lnTo>
                      <a:pt x="346" y="307"/>
                    </a:lnTo>
                    <a:lnTo>
                      <a:pt x="341" y="307"/>
                    </a:lnTo>
                    <a:lnTo>
                      <a:pt x="340" y="307"/>
                    </a:lnTo>
                    <a:lnTo>
                      <a:pt x="306" y="276"/>
                    </a:lnTo>
                    <a:lnTo>
                      <a:pt x="296" y="252"/>
                    </a:lnTo>
                    <a:close/>
                  </a:path>
                </a:pathLst>
              </a:custGeom>
              <a:solidFill>
                <a:srgbClr val="009900"/>
              </a:solidFill>
              <a:ln w="9525">
                <a:noFill/>
                <a:round/>
                <a:headEnd/>
                <a:tailEnd/>
              </a:ln>
            </p:spPr>
            <p:txBody>
              <a:bodyPr/>
              <a:lstStyle/>
              <a:p>
                <a:endParaRPr lang="en-GB"/>
              </a:p>
            </p:txBody>
          </p:sp>
          <p:sp>
            <p:nvSpPr>
              <p:cNvPr id="20134" name="Freeform 678"/>
              <p:cNvSpPr>
                <a:spLocks/>
              </p:cNvSpPr>
              <p:nvPr/>
            </p:nvSpPr>
            <p:spPr bwMode="auto">
              <a:xfrm>
                <a:off x="2404" y="2256"/>
                <a:ext cx="1" cy="1"/>
              </a:xfrm>
              <a:custGeom>
                <a:avLst/>
                <a:gdLst/>
                <a:ahLst/>
                <a:cxnLst>
                  <a:cxn ang="0">
                    <a:pos x="0" y="0"/>
                  </a:cxn>
                  <a:cxn ang="0">
                    <a:pos x="1" y="0"/>
                  </a:cxn>
                  <a:cxn ang="0">
                    <a:pos x="0" y="0"/>
                  </a:cxn>
                </a:cxnLst>
                <a:rect l="0" t="0" r="r" b="b"/>
                <a:pathLst>
                  <a:path w="1">
                    <a:moveTo>
                      <a:pt x="0" y="0"/>
                    </a:moveTo>
                    <a:lnTo>
                      <a:pt x="1" y="0"/>
                    </a:lnTo>
                    <a:lnTo>
                      <a:pt x="0" y="0"/>
                    </a:lnTo>
                    <a:close/>
                  </a:path>
                </a:pathLst>
              </a:custGeom>
              <a:solidFill>
                <a:srgbClr val="79F9FF"/>
              </a:solidFill>
              <a:ln w="9525">
                <a:noFill/>
                <a:round/>
                <a:headEnd/>
                <a:tailEnd/>
              </a:ln>
            </p:spPr>
            <p:txBody>
              <a:bodyPr/>
              <a:lstStyle/>
              <a:p>
                <a:endParaRPr lang="en-GB"/>
              </a:p>
            </p:txBody>
          </p:sp>
          <p:sp>
            <p:nvSpPr>
              <p:cNvPr id="20135" name="Freeform 679"/>
              <p:cNvSpPr>
                <a:spLocks/>
              </p:cNvSpPr>
              <p:nvPr/>
            </p:nvSpPr>
            <p:spPr bwMode="auto">
              <a:xfrm>
                <a:off x="2499" y="2258"/>
                <a:ext cx="3" cy="7"/>
              </a:xfrm>
              <a:custGeom>
                <a:avLst/>
                <a:gdLst/>
                <a:ahLst/>
                <a:cxnLst>
                  <a:cxn ang="0">
                    <a:pos x="16" y="5"/>
                  </a:cxn>
                  <a:cxn ang="0">
                    <a:pos x="0" y="0"/>
                  </a:cxn>
                  <a:cxn ang="0">
                    <a:pos x="5" y="37"/>
                  </a:cxn>
                  <a:cxn ang="0">
                    <a:pos x="16" y="5"/>
                  </a:cxn>
                </a:cxnLst>
                <a:rect l="0" t="0" r="r" b="b"/>
                <a:pathLst>
                  <a:path w="16" h="37">
                    <a:moveTo>
                      <a:pt x="16" y="5"/>
                    </a:moveTo>
                    <a:lnTo>
                      <a:pt x="0" y="0"/>
                    </a:lnTo>
                    <a:lnTo>
                      <a:pt x="5" y="37"/>
                    </a:lnTo>
                    <a:lnTo>
                      <a:pt x="16" y="5"/>
                    </a:lnTo>
                    <a:close/>
                  </a:path>
                </a:pathLst>
              </a:custGeom>
              <a:solidFill>
                <a:srgbClr val="D9FEFF"/>
              </a:solidFill>
              <a:ln w="9525">
                <a:noFill/>
                <a:round/>
                <a:headEnd/>
                <a:tailEnd/>
              </a:ln>
            </p:spPr>
            <p:txBody>
              <a:bodyPr/>
              <a:lstStyle/>
              <a:p>
                <a:endParaRPr lang="en-GB"/>
              </a:p>
            </p:txBody>
          </p:sp>
          <p:sp>
            <p:nvSpPr>
              <p:cNvPr id="20136" name="Freeform 680"/>
              <p:cNvSpPr>
                <a:spLocks/>
              </p:cNvSpPr>
              <p:nvPr/>
            </p:nvSpPr>
            <p:spPr bwMode="auto">
              <a:xfrm>
                <a:off x="2488" y="2256"/>
                <a:ext cx="1" cy="1"/>
              </a:xfrm>
              <a:custGeom>
                <a:avLst/>
                <a:gdLst/>
                <a:ahLst/>
                <a:cxnLst>
                  <a:cxn ang="0">
                    <a:pos x="3" y="0"/>
                  </a:cxn>
                  <a:cxn ang="0">
                    <a:pos x="0" y="7"/>
                  </a:cxn>
                  <a:cxn ang="0">
                    <a:pos x="3" y="0"/>
                  </a:cxn>
                </a:cxnLst>
                <a:rect l="0" t="0" r="r" b="b"/>
                <a:pathLst>
                  <a:path w="3" h="7">
                    <a:moveTo>
                      <a:pt x="3" y="0"/>
                    </a:moveTo>
                    <a:lnTo>
                      <a:pt x="0" y="7"/>
                    </a:lnTo>
                    <a:lnTo>
                      <a:pt x="3" y="0"/>
                    </a:lnTo>
                    <a:close/>
                  </a:path>
                </a:pathLst>
              </a:custGeom>
              <a:solidFill>
                <a:srgbClr val="54E530"/>
              </a:solidFill>
              <a:ln w="9525">
                <a:noFill/>
                <a:round/>
                <a:headEnd/>
                <a:tailEnd/>
              </a:ln>
            </p:spPr>
            <p:txBody>
              <a:bodyPr/>
              <a:lstStyle/>
              <a:p>
                <a:endParaRPr lang="en-GB"/>
              </a:p>
            </p:txBody>
          </p:sp>
          <p:sp>
            <p:nvSpPr>
              <p:cNvPr id="20137" name="Freeform 681"/>
              <p:cNvSpPr>
                <a:spLocks/>
              </p:cNvSpPr>
              <p:nvPr/>
            </p:nvSpPr>
            <p:spPr bwMode="auto">
              <a:xfrm>
                <a:off x="2477" y="2253"/>
                <a:ext cx="11" cy="8"/>
              </a:xfrm>
              <a:custGeom>
                <a:avLst/>
                <a:gdLst/>
                <a:ahLst/>
                <a:cxnLst>
                  <a:cxn ang="0">
                    <a:pos x="40" y="30"/>
                  </a:cxn>
                  <a:cxn ang="0">
                    <a:pos x="44" y="27"/>
                  </a:cxn>
                  <a:cxn ang="0">
                    <a:pos x="44" y="26"/>
                  </a:cxn>
                  <a:cxn ang="0">
                    <a:pos x="53" y="19"/>
                  </a:cxn>
                  <a:cxn ang="0">
                    <a:pos x="56" y="12"/>
                  </a:cxn>
                  <a:cxn ang="0">
                    <a:pos x="11" y="2"/>
                  </a:cxn>
                  <a:cxn ang="0">
                    <a:pos x="0" y="0"/>
                  </a:cxn>
                  <a:cxn ang="0">
                    <a:pos x="8" y="7"/>
                  </a:cxn>
                  <a:cxn ang="0">
                    <a:pos x="16" y="24"/>
                  </a:cxn>
                  <a:cxn ang="0">
                    <a:pos x="33" y="36"/>
                  </a:cxn>
                  <a:cxn ang="0">
                    <a:pos x="40" y="30"/>
                  </a:cxn>
                </a:cxnLst>
                <a:rect l="0" t="0" r="r" b="b"/>
                <a:pathLst>
                  <a:path w="56" h="36">
                    <a:moveTo>
                      <a:pt x="40" y="30"/>
                    </a:moveTo>
                    <a:lnTo>
                      <a:pt x="44" y="27"/>
                    </a:lnTo>
                    <a:lnTo>
                      <a:pt x="44" y="26"/>
                    </a:lnTo>
                    <a:lnTo>
                      <a:pt x="53" y="19"/>
                    </a:lnTo>
                    <a:lnTo>
                      <a:pt x="56" y="12"/>
                    </a:lnTo>
                    <a:lnTo>
                      <a:pt x="11" y="2"/>
                    </a:lnTo>
                    <a:lnTo>
                      <a:pt x="0" y="0"/>
                    </a:lnTo>
                    <a:lnTo>
                      <a:pt x="8" y="7"/>
                    </a:lnTo>
                    <a:lnTo>
                      <a:pt x="16" y="24"/>
                    </a:lnTo>
                    <a:lnTo>
                      <a:pt x="33" y="36"/>
                    </a:lnTo>
                    <a:lnTo>
                      <a:pt x="40" y="30"/>
                    </a:lnTo>
                    <a:close/>
                  </a:path>
                </a:pathLst>
              </a:custGeom>
              <a:solidFill>
                <a:srgbClr val="D9FEFF"/>
              </a:solidFill>
              <a:ln w="9525">
                <a:noFill/>
                <a:round/>
                <a:headEnd/>
                <a:tailEnd/>
              </a:ln>
            </p:spPr>
            <p:txBody>
              <a:bodyPr/>
              <a:lstStyle/>
              <a:p>
                <a:endParaRPr lang="en-GB"/>
              </a:p>
            </p:txBody>
          </p:sp>
          <p:sp>
            <p:nvSpPr>
              <p:cNvPr id="20138" name="Freeform 682"/>
              <p:cNvSpPr>
                <a:spLocks/>
              </p:cNvSpPr>
              <p:nvPr/>
            </p:nvSpPr>
            <p:spPr bwMode="auto">
              <a:xfrm>
                <a:off x="2472" y="2250"/>
                <a:ext cx="1" cy="1"/>
              </a:xfrm>
              <a:custGeom>
                <a:avLst/>
                <a:gdLst/>
                <a:ahLst/>
                <a:cxnLst>
                  <a:cxn ang="0">
                    <a:pos x="0" y="0"/>
                  </a:cxn>
                  <a:cxn ang="0">
                    <a:pos x="1" y="0"/>
                  </a:cxn>
                  <a:cxn ang="0">
                    <a:pos x="0" y="0"/>
                  </a:cxn>
                </a:cxnLst>
                <a:rect l="0" t="0" r="r" b="b"/>
                <a:pathLst>
                  <a:path w="1">
                    <a:moveTo>
                      <a:pt x="0" y="0"/>
                    </a:moveTo>
                    <a:lnTo>
                      <a:pt x="1" y="0"/>
                    </a:lnTo>
                    <a:lnTo>
                      <a:pt x="0" y="0"/>
                    </a:lnTo>
                    <a:close/>
                  </a:path>
                </a:pathLst>
              </a:custGeom>
              <a:solidFill>
                <a:srgbClr val="79F9FF"/>
              </a:solidFill>
              <a:ln w="9525">
                <a:noFill/>
                <a:round/>
                <a:headEnd/>
                <a:tailEnd/>
              </a:ln>
            </p:spPr>
            <p:txBody>
              <a:bodyPr/>
              <a:lstStyle/>
              <a:p>
                <a:endParaRPr lang="en-GB"/>
              </a:p>
            </p:txBody>
          </p:sp>
          <p:sp>
            <p:nvSpPr>
              <p:cNvPr id="20139" name="Freeform 683"/>
              <p:cNvSpPr>
                <a:spLocks/>
              </p:cNvSpPr>
              <p:nvPr/>
            </p:nvSpPr>
            <p:spPr bwMode="auto">
              <a:xfrm>
                <a:off x="2345" y="1769"/>
                <a:ext cx="1071" cy="716"/>
              </a:xfrm>
              <a:custGeom>
                <a:avLst/>
                <a:gdLst/>
                <a:ahLst/>
                <a:cxnLst>
                  <a:cxn ang="0">
                    <a:pos x="5355" y="0"/>
                  </a:cxn>
                  <a:cxn ang="0">
                    <a:pos x="0" y="0"/>
                  </a:cxn>
                  <a:cxn ang="0">
                    <a:pos x="0" y="3580"/>
                  </a:cxn>
                  <a:cxn ang="0">
                    <a:pos x="5355" y="3580"/>
                  </a:cxn>
                  <a:cxn ang="0">
                    <a:pos x="5355" y="3552"/>
                  </a:cxn>
                  <a:cxn ang="0">
                    <a:pos x="5355" y="1048"/>
                  </a:cxn>
                  <a:cxn ang="0">
                    <a:pos x="5355" y="0"/>
                  </a:cxn>
                </a:cxnLst>
                <a:rect l="0" t="0" r="r" b="b"/>
                <a:pathLst>
                  <a:path w="5355" h="3580">
                    <a:moveTo>
                      <a:pt x="5355" y="0"/>
                    </a:moveTo>
                    <a:lnTo>
                      <a:pt x="0" y="0"/>
                    </a:lnTo>
                    <a:lnTo>
                      <a:pt x="0" y="3580"/>
                    </a:lnTo>
                    <a:lnTo>
                      <a:pt x="5355" y="3580"/>
                    </a:lnTo>
                    <a:lnTo>
                      <a:pt x="5355" y="3552"/>
                    </a:lnTo>
                    <a:lnTo>
                      <a:pt x="5355" y="1048"/>
                    </a:lnTo>
                    <a:lnTo>
                      <a:pt x="5355" y="0"/>
                    </a:lnTo>
                  </a:path>
                </a:pathLst>
              </a:custGeom>
              <a:noFill/>
              <a:ln w="34925">
                <a:solidFill>
                  <a:srgbClr val="000000"/>
                </a:solidFill>
                <a:prstDash val="solid"/>
                <a:round/>
                <a:headEnd/>
                <a:tailEnd/>
              </a:ln>
            </p:spPr>
            <p:txBody>
              <a:bodyPr/>
              <a:lstStyle/>
              <a:p>
                <a:endParaRPr lang="en-GB"/>
              </a:p>
            </p:txBody>
          </p:sp>
          <p:sp>
            <p:nvSpPr>
              <p:cNvPr id="20140" name="Freeform 684"/>
              <p:cNvSpPr>
                <a:spLocks/>
              </p:cNvSpPr>
              <p:nvPr/>
            </p:nvSpPr>
            <p:spPr bwMode="auto">
              <a:xfrm>
                <a:off x="2821" y="1861"/>
                <a:ext cx="42" cy="24"/>
              </a:xfrm>
              <a:custGeom>
                <a:avLst/>
                <a:gdLst/>
                <a:ahLst/>
                <a:cxnLst>
                  <a:cxn ang="0">
                    <a:pos x="141" y="50"/>
                  </a:cxn>
                  <a:cxn ang="0">
                    <a:pos x="139" y="54"/>
                  </a:cxn>
                  <a:cxn ang="0">
                    <a:pos x="89" y="34"/>
                  </a:cxn>
                  <a:cxn ang="0">
                    <a:pos x="30" y="0"/>
                  </a:cxn>
                  <a:cxn ang="0">
                    <a:pos x="30" y="2"/>
                  </a:cxn>
                  <a:cxn ang="0">
                    <a:pos x="43" y="14"/>
                  </a:cxn>
                  <a:cxn ang="0">
                    <a:pos x="54" y="25"/>
                  </a:cxn>
                  <a:cxn ang="0">
                    <a:pos x="64" y="34"/>
                  </a:cxn>
                  <a:cxn ang="0">
                    <a:pos x="73" y="44"/>
                  </a:cxn>
                  <a:cxn ang="0">
                    <a:pos x="62" y="37"/>
                  </a:cxn>
                  <a:cxn ang="0">
                    <a:pos x="63" y="42"/>
                  </a:cxn>
                  <a:cxn ang="0">
                    <a:pos x="63" y="47"/>
                  </a:cxn>
                  <a:cxn ang="0">
                    <a:pos x="60" y="49"/>
                  </a:cxn>
                  <a:cxn ang="0">
                    <a:pos x="57" y="49"/>
                  </a:cxn>
                  <a:cxn ang="0">
                    <a:pos x="55" y="50"/>
                  </a:cxn>
                  <a:cxn ang="0">
                    <a:pos x="46" y="48"/>
                  </a:cxn>
                  <a:cxn ang="0">
                    <a:pos x="40" y="45"/>
                  </a:cxn>
                  <a:cxn ang="0">
                    <a:pos x="36" y="44"/>
                  </a:cxn>
                  <a:cxn ang="0">
                    <a:pos x="29" y="41"/>
                  </a:cxn>
                  <a:cxn ang="0">
                    <a:pos x="23" y="39"/>
                  </a:cxn>
                  <a:cxn ang="0">
                    <a:pos x="19" y="36"/>
                  </a:cxn>
                  <a:cxn ang="0">
                    <a:pos x="17" y="35"/>
                  </a:cxn>
                  <a:cxn ang="0">
                    <a:pos x="15" y="35"/>
                  </a:cxn>
                  <a:cxn ang="0">
                    <a:pos x="9" y="33"/>
                  </a:cxn>
                  <a:cxn ang="0">
                    <a:pos x="0" y="28"/>
                  </a:cxn>
                  <a:cxn ang="0">
                    <a:pos x="77" y="74"/>
                  </a:cxn>
                  <a:cxn ang="0">
                    <a:pos x="175" y="119"/>
                  </a:cxn>
                  <a:cxn ang="0">
                    <a:pos x="131" y="75"/>
                  </a:cxn>
                  <a:cxn ang="0">
                    <a:pos x="206" y="98"/>
                  </a:cxn>
                  <a:cxn ang="0">
                    <a:pos x="141" y="50"/>
                  </a:cxn>
                </a:cxnLst>
                <a:rect l="0" t="0" r="r" b="b"/>
                <a:pathLst>
                  <a:path w="206" h="119">
                    <a:moveTo>
                      <a:pt x="141" y="50"/>
                    </a:moveTo>
                    <a:lnTo>
                      <a:pt x="139" y="54"/>
                    </a:lnTo>
                    <a:lnTo>
                      <a:pt x="89" y="34"/>
                    </a:lnTo>
                    <a:lnTo>
                      <a:pt x="30" y="0"/>
                    </a:lnTo>
                    <a:lnTo>
                      <a:pt x="30" y="2"/>
                    </a:lnTo>
                    <a:lnTo>
                      <a:pt x="43" y="14"/>
                    </a:lnTo>
                    <a:lnTo>
                      <a:pt x="54" y="25"/>
                    </a:lnTo>
                    <a:lnTo>
                      <a:pt x="64" y="34"/>
                    </a:lnTo>
                    <a:lnTo>
                      <a:pt x="73" y="44"/>
                    </a:lnTo>
                    <a:lnTo>
                      <a:pt x="62" y="37"/>
                    </a:lnTo>
                    <a:lnTo>
                      <a:pt x="63" y="42"/>
                    </a:lnTo>
                    <a:lnTo>
                      <a:pt x="63" y="47"/>
                    </a:lnTo>
                    <a:lnTo>
                      <a:pt x="60" y="49"/>
                    </a:lnTo>
                    <a:lnTo>
                      <a:pt x="57" y="49"/>
                    </a:lnTo>
                    <a:lnTo>
                      <a:pt x="55" y="50"/>
                    </a:lnTo>
                    <a:lnTo>
                      <a:pt x="46" y="48"/>
                    </a:lnTo>
                    <a:lnTo>
                      <a:pt x="40" y="45"/>
                    </a:lnTo>
                    <a:lnTo>
                      <a:pt x="36" y="44"/>
                    </a:lnTo>
                    <a:lnTo>
                      <a:pt x="29" y="41"/>
                    </a:lnTo>
                    <a:lnTo>
                      <a:pt x="23" y="39"/>
                    </a:lnTo>
                    <a:lnTo>
                      <a:pt x="19" y="36"/>
                    </a:lnTo>
                    <a:lnTo>
                      <a:pt x="17" y="35"/>
                    </a:lnTo>
                    <a:lnTo>
                      <a:pt x="15" y="35"/>
                    </a:lnTo>
                    <a:lnTo>
                      <a:pt x="9" y="33"/>
                    </a:lnTo>
                    <a:lnTo>
                      <a:pt x="0" y="28"/>
                    </a:lnTo>
                    <a:lnTo>
                      <a:pt x="77" y="74"/>
                    </a:lnTo>
                    <a:lnTo>
                      <a:pt x="175" y="119"/>
                    </a:lnTo>
                    <a:lnTo>
                      <a:pt x="131" y="75"/>
                    </a:lnTo>
                    <a:lnTo>
                      <a:pt x="206" y="98"/>
                    </a:lnTo>
                    <a:lnTo>
                      <a:pt x="141" y="50"/>
                    </a:lnTo>
                    <a:close/>
                  </a:path>
                </a:pathLst>
              </a:custGeom>
              <a:solidFill>
                <a:srgbClr val="CC7F4C"/>
              </a:solidFill>
              <a:ln w="9525">
                <a:noFill/>
                <a:round/>
                <a:headEnd/>
                <a:tailEnd/>
              </a:ln>
            </p:spPr>
            <p:txBody>
              <a:bodyPr/>
              <a:lstStyle/>
              <a:p>
                <a:endParaRPr lang="en-GB"/>
              </a:p>
            </p:txBody>
          </p:sp>
          <p:sp>
            <p:nvSpPr>
              <p:cNvPr id="20141" name="Freeform 685"/>
              <p:cNvSpPr>
                <a:spLocks noEditPoints="1"/>
              </p:cNvSpPr>
              <p:nvPr/>
            </p:nvSpPr>
            <p:spPr bwMode="auto">
              <a:xfrm>
                <a:off x="2811" y="1867"/>
                <a:ext cx="110" cy="74"/>
              </a:xfrm>
              <a:custGeom>
                <a:avLst/>
                <a:gdLst/>
                <a:ahLst/>
                <a:cxnLst>
                  <a:cxn ang="0">
                    <a:pos x="229" y="87"/>
                  </a:cxn>
                  <a:cxn ang="0">
                    <a:pos x="202" y="83"/>
                  </a:cxn>
                  <a:cxn ang="0">
                    <a:pos x="0" y="72"/>
                  </a:cxn>
                  <a:cxn ang="0">
                    <a:pos x="22" y="46"/>
                  </a:cxn>
                  <a:cxn ang="0">
                    <a:pos x="59" y="52"/>
                  </a:cxn>
                  <a:cxn ang="0">
                    <a:pos x="76" y="59"/>
                  </a:cxn>
                  <a:cxn ang="0">
                    <a:pos x="93" y="70"/>
                  </a:cxn>
                  <a:cxn ang="0">
                    <a:pos x="115" y="95"/>
                  </a:cxn>
                  <a:cxn ang="0">
                    <a:pos x="123" y="126"/>
                  </a:cxn>
                  <a:cxn ang="0">
                    <a:pos x="134" y="186"/>
                  </a:cxn>
                  <a:cxn ang="0">
                    <a:pos x="123" y="147"/>
                  </a:cxn>
                  <a:cxn ang="0">
                    <a:pos x="148" y="301"/>
                  </a:cxn>
                  <a:cxn ang="0">
                    <a:pos x="150" y="361"/>
                  </a:cxn>
                  <a:cxn ang="0">
                    <a:pos x="152" y="363"/>
                  </a:cxn>
                  <a:cxn ang="0">
                    <a:pos x="161" y="367"/>
                  </a:cxn>
                  <a:cxn ang="0">
                    <a:pos x="165" y="368"/>
                  </a:cxn>
                  <a:cxn ang="0">
                    <a:pos x="171" y="369"/>
                  </a:cxn>
                  <a:cxn ang="0">
                    <a:pos x="174" y="368"/>
                  </a:cxn>
                  <a:cxn ang="0">
                    <a:pos x="175" y="367"/>
                  </a:cxn>
                  <a:cxn ang="0">
                    <a:pos x="175" y="365"/>
                  </a:cxn>
                  <a:cxn ang="0">
                    <a:pos x="174" y="361"/>
                  </a:cxn>
                  <a:cxn ang="0">
                    <a:pos x="171" y="356"/>
                  </a:cxn>
                  <a:cxn ang="0">
                    <a:pos x="167" y="344"/>
                  </a:cxn>
                  <a:cxn ang="0">
                    <a:pos x="164" y="339"/>
                  </a:cxn>
                  <a:cxn ang="0">
                    <a:pos x="154" y="324"/>
                  </a:cxn>
                  <a:cxn ang="0">
                    <a:pos x="166" y="229"/>
                  </a:cxn>
                  <a:cxn ang="0">
                    <a:pos x="208" y="206"/>
                  </a:cxn>
                  <a:cxn ang="0">
                    <a:pos x="294" y="250"/>
                  </a:cxn>
                  <a:cxn ang="0">
                    <a:pos x="384" y="304"/>
                  </a:cxn>
                  <a:cxn ang="0">
                    <a:pos x="398" y="273"/>
                  </a:cxn>
                  <a:cxn ang="0">
                    <a:pos x="338" y="214"/>
                  </a:cxn>
                  <a:cxn ang="0">
                    <a:pos x="472" y="256"/>
                  </a:cxn>
                  <a:cxn ang="0">
                    <a:pos x="475" y="258"/>
                  </a:cxn>
                  <a:cxn ang="0">
                    <a:pos x="525" y="299"/>
                  </a:cxn>
                  <a:cxn ang="0">
                    <a:pos x="537" y="304"/>
                  </a:cxn>
                  <a:cxn ang="0">
                    <a:pos x="546" y="304"/>
                  </a:cxn>
                  <a:cxn ang="0">
                    <a:pos x="546" y="300"/>
                  </a:cxn>
                  <a:cxn ang="0">
                    <a:pos x="549" y="297"/>
                  </a:cxn>
                  <a:cxn ang="0">
                    <a:pos x="549" y="288"/>
                  </a:cxn>
                  <a:cxn ang="0">
                    <a:pos x="492" y="214"/>
                  </a:cxn>
                  <a:cxn ang="0">
                    <a:pos x="534" y="272"/>
                  </a:cxn>
                  <a:cxn ang="0">
                    <a:pos x="521" y="267"/>
                  </a:cxn>
                  <a:cxn ang="0">
                    <a:pos x="365" y="121"/>
                  </a:cxn>
                  <a:cxn ang="0">
                    <a:pos x="398" y="109"/>
                  </a:cxn>
                  <a:cxn ang="0">
                    <a:pos x="185" y="43"/>
                  </a:cxn>
                  <a:cxn ang="0">
                    <a:pos x="193" y="144"/>
                  </a:cxn>
                  <a:cxn ang="0">
                    <a:pos x="181" y="145"/>
                  </a:cxn>
                  <a:cxn ang="0">
                    <a:pos x="167" y="135"/>
                  </a:cxn>
                  <a:cxn ang="0">
                    <a:pos x="165" y="140"/>
                  </a:cxn>
                  <a:cxn ang="0">
                    <a:pos x="140" y="109"/>
                  </a:cxn>
                  <a:cxn ang="0">
                    <a:pos x="133" y="98"/>
                  </a:cxn>
                  <a:cxn ang="0">
                    <a:pos x="105" y="63"/>
                  </a:cxn>
                  <a:cxn ang="0">
                    <a:pos x="286" y="106"/>
                  </a:cxn>
                  <a:cxn ang="0">
                    <a:pos x="379" y="170"/>
                  </a:cxn>
                  <a:cxn ang="0">
                    <a:pos x="305" y="157"/>
                  </a:cxn>
                  <a:cxn ang="0">
                    <a:pos x="199" y="137"/>
                  </a:cxn>
                  <a:cxn ang="0">
                    <a:pos x="442" y="236"/>
                  </a:cxn>
                  <a:cxn ang="0">
                    <a:pos x="408" y="180"/>
                  </a:cxn>
                </a:cxnLst>
                <a:rect l="0" t="0" r="r" b="b"/>
                <a:pathLst>
                  <a:path w="550" h="371">
                    <a:moveTo>
                      <a:pt x="185" y="43"/>
                    </a:moveTo>
                    <a:lnTo>
                      <a:pt x="229" y="87"/>
                    </a:lnTo>
                    <a:lnTo>
                      <a:pt x="131" y="42"/>
                    </a:lnTo>
                    <a:lnTo>
                      <a:pt x="202" y="83"/>
                    </a:lnTo>
                    <a:lnTo>
                      <a:pt x="42" y="0"/>
                    </a:lnTo>
                    <a:lnTo>
                      <a:pt x="0" y="72"/>
                    </a:lnTo>
                    <a:lnTo>
                      <a:pt x="18" y="45"/>
                    </a:lnTo>
                    <a:lnTo>
                      <a:pt x="22" y="46"/>
                    </a:lnTo>
                    <a:lnTo>
                      <a:pt x="41" y="47"/>
                    </a:lnTo>
                    <a:lnTo>
                      <a:pt x="59" y="52"/>
                    </a:lnTo>
                    <a:lnTo>
                      <a:pt x="67" y="54"/>
                    </a:lnTo>
                    <a:lnTo>
                      <a:pt x="76" y="59"/>
                    </a:lnTo>
                    <a:lnTo>
                      <a:pt x="84" y="63"/>
                    </a:lnTo>
                    <a:lnTo>
                      <a:pt x="93" y="70"/>
                    </a:lnTo>
                    <a:lnTo>
                      <a:pt x="106" y="81"/>
                    </a:lnTo>
                    <a:lnTo>
                      <a:pt x="115" y="95"/>
                    </a:lnTo>
                    <a:lnTo>
                      <a:pt x="120" y="109"/>
                    </a:lnTo>
                    <a:lnTo>
                      <a:pt x="123" y="126"/>
                    </a:lnTo>
                    <a:lnTo>
                      <a:pt x="145" y="227"/>
                    </a:lnTo>
                    <a:lnTo>
                      <a:pt x="134" y="186"/>
                    </a:lnTo>
                    <a:lnTo>
                      <a:pt x="132" y="180"/>
                    </a:lnTo>
                    <a:lnTo>
                      <a:pt x="123" y="147"/>
                    </a:lnTo>
                    <a:lnTo>
                      <a:pt x="131" y="189"/>
                    </a:lnTo>
                    <a:lnTo>
                      <a:pt x="148" y="301"/>
                    </a:lnTo>
                    <a:lnTo>
                      <a:pt x="94" y="206"/>
                    </a:lnTo>
                    <a:lnTo>
                      <a:pt x="150" y="361"/>
                    </a:lnTo>
                    <a:lnTo>
                      <a:pt x="150" y="363"/>
                    </a:lnTo>
                    <a:lnTo>
                      <a:pt x="152" y="363"/>
                    </a:lnTo>
                    <a:lnTo>
                      <a:pt x="157" y="365"/>
                    </a:lnTo>
                    <a:lnTo>
                      <a:pt x="161" y="367"/>
                    </a:lnTo>
                    <a:lnTo>
                      <a:pt x="162" y="367"/>
                    </a:lnTo>
                    <a:lnTo>
                      <a:pt x="165" y="368"/>
                    </a:lnTo>
                    <a:lnTo>
                      <a:pt x="169" y="371"/>
                    </a:lnTo>
                    <a:lnTo>
                      <a:pt x="171" y="369"/>
                    </a:lnTo>
                    <a:lnTo>
                      <a:pt x="174" y="369"/>
                    </a:lnTo>
                    <a:lnTo>
                      <a:pt x="174" y="368"/>
                    </a:lnTo>
                    <a:lnTo>
                      <a:pt x="175" y="368"/>
                    </a:lnTo>
                    <a:lnTo>
                      <a:pt x="175" y="367"/>
                    </a:lnTo>
                    <a:lnTo>
                      <a:pt x="176" y="367"/>
                    </a:lnTo>
                    <a:lnTo>
                      <a:pt x="175" y="365"/>
                    </a:lnTo>
                    <a:lnTo>
                      <a:pt x="175" y="364"/>
                    </a:lnTo>
                    <a:lnTo>
                      <a:pt x="174" y="361"/>
                    </a:lnTo>
                    <a:lnTo>
                      <a:pt x="174" y="360"/>
                    </a:lnTo>
                    <a:lnTo>
                      <a:pt x="171" y="356"/>
                    </a:lnTo>
                    <a:lnTo>
                      <a:pt x="170" y="351"/>
                    </a:lnTo>
                    <a:lnTo>
                      <a:pt x="167" y="344"/>
                    </a:lnTo>
                    <a:lnTo>
                      <a:pt x="165" y="341"/>
                    </a:lnTo>
                    <a:lnTo>
                      <a:pt x="164" y="339"/>
                    </a:lnTo>
                    <a:lnTo>
                      <a:pt x="159" y="331"/>
                    </a:lnTo>
                    <a:lnTo>
                      <a:pt x="154" y="324"/>
                    </a:lnTo>
                    <a:lnTo>
                      <a:pt x="158" y="288"/>
                    </a:lnTo>
                    <a:lnTo>
                      <a:pt x="166" y="229"/>
                    </a:lnTo>
                    <a:lnTo>
                      <a:pt x="154" y="173"/>
                    </a:lnTo>
                    <a:lnTo>
                      <a:pt x="208" y="206"/>
                    </a:lnTo>
                    <a:lnTo>
                      <a:pt x="151" y="154"/>
                    </a:lnTo>
                    <a:lnTo>
                      <a:pt x="294" y="250"/>
                    </a:lnTo>
                    <a:lnTo>
                      <a:pt x="253" y="233"/>
                    </a:lnTo>
                    <a:lnTo>
                      <a:pt x="384" y="304"/>
                    </a:lnTo>
                    <a:lnTo>
                      <a:pt x="241" y="190"/>
                    </a:lnTo>
                    <a:lnTo>
                      <a:pt x="398" y="273"/>
                    </a:lnTo>
                    <a:lnTo>
                      <a:pt x="369" y="244"/>
                    </a:lnTo>
                    <a:lnTo>
                      <a:pt x="338" y="214"/>
                    </a:lnTo>
                    <a:lnTo>
                      <a:pt x="474" y="261"/>
                    </a:lnTo>
                    <a:lnTo>
                      <a:pt x="472" y="256"/>
                    </a:lnTo>
                    <a:lnTo>
                      <a:pt x="473" y="256"/>
                    </a:lnTo>
                    <a:lnTo>
                      <a:pt x="475" y="258"/>
                    </a:lnTo>
                    <a:lnTo>
                      <a:pt x="481" y="266"/>
                    </a:lnTo>
                    <a:lnTo>
                      <a:pt x="525" y="299"/>
                    </a:lnTo>
                    <a:lnTo>
                      <a:pt x="531" y="301"/>
                    </a:lnTo>
                    <a:lnTo>
                      <a:pt x="537" y="304"/>
                    </a:lnTo>
                    <a:lnTo>
                      <a:pt x="541" y="304"/>
                    </a:lnTo>
                    <a:lnTo>
                      <a:pt x="546" y="304"/>
                    </a:lnTo>
                    <a:lnTo>
                      <a:pt x="546" y="301"/>
                    </a:lnTo>
                    <a:lnTo>
                      <a:pt x="546" y="300"/>
                    </a:lnTo>
                    <a:lnTo>
                      <a:pt x="547" y="300"/>
                    </a:lnTo>
                    <a:lnTo>
                      <a:pt x="549" y="297"/>
                    </a:lnTo>
                    <a:lnTo>
                      <a:pt x="549" y="291"/>
                    </a:lnTo>
                    <a:lnTo>
                      <a:pt x="549" y="288"/>
                    </a:lnTo>
                    <a:lnTo>
                      <a:pt x="550" y="286"/>
                    </a:lnTo>
                    <a:lnTo>
                      <a:pt x="492" y="214"/>
                    </a:lnTo>
                    <a:lnTo>
                      <a:pt x="541" y="280"/>
                    </a:lnTo>
                    <a:lnTo>
                      <a:pt x="534" y="272"/>
                    </a:lnTo>
                    <a:lnTo>
                      <a:pt x="529" y="268"/>
                    </a:lnTo>
                    <a:lnTo>
                      <a:pt x="521" y="267"/>
                    </a:lnTo>
                    <a:lnTo>
                      <a:pt x="528" y="282"/>
                    </a:lnTo>
                    <a:lnTo>
                      <a:pt x="365" y="121"/>
                    </a:lnTo>
                    <a:lnTo>
                      <a:pt x="445" y="156"/>
                    </a:lnTo>
                    <a:lnTo>
                      <a:pt x="398" y="109"/>
                    </a:lnTo>
                    <a:lnTo>
                      <a:pt x="260" y="66"/>
                    </a:lnTo>
                    <a:lnTo>
                      <a:pt x="185" y="43"/>
                    </a:lnTo>
                    <a:close/>
                    <a:moveTo>
                      <a:pt x="199" y="137"/>
                    </a:moveTo>
                    <a:lnTo>
                      <a:pt x="193" y="144"/>
                    </a:lnTo>
                    <a:lnTo>
                      <a:pt x="190" y="148"/>
                    </a:lnTo>
                    <a:lnTo>
                      <a:pt x="181" y="145"/>
                    </a:lnTo>
                    <a:lnTo>
                      <a:pt x="174" y="140"/>
                    </a:lnTo>
                    <a:lnTo>
                      <a:pt x="167" y="135"/>
                    </a:lnTo>
                    <a:lnTo>
                      <a:pt x="160" y="128"/>
                    </a:lnTo>
                    <a:lnTo>
                      <a:pt x="165" y="140"/>
                    </a:lnTo>
                    <a:lnTo>
                      <a:pt x="149" y="120"/>
                    </a:lnTo>
                    <a:lnTo>
                      <a:pt x="140" y="109"/>
                    </a:lnTo>
                    <a:lnTo>
                      <a:pt x="135" y="102"/>
                    </a:lnTo>
                    <a:lnTo>
                      <a:pt x="133" y="98"/>
                    </a:lnTo>
                    <a:lnTo>
                      <a:pt x="132" y="96"/>
                    </a:lnTo>
                    <a:lnTo>
                      <a:pt x="105" y="63"/>
                    </a:lnTo>
                    <a:lnTo>
                      <a:pt x="151" y="97"/>
                    </a:lnTo>
                    <a:lnTo>
                      <a:pt x="286" y="106"/>
                    </a:lnTo>
                    <a:lnTo>
                      <a:pt x="370" y="163"/>
                    </a:lnTo>
                    <a:lnTo>
                      <a:pt x="379" y="170"/>
                    </a:lnTo>
                    <a:lnTo>
                      <a:pt x="308" y="157"/>
                    </a:lnTo>
                    <a:lnTo>
                      <a:pt x="305" y="157"/>
                    </a:lnTo>
                    <a:lnTo>
                      <a:pt x="373" y="210"/>
                    </a:lnTo>
                    <a:lnTo>
                      <a:pt x="199" y="137"/>
                    </a:lnTo>
                    <a:close/>
                    <a:moveTo>
                      <a:pt x="408" y="180"/>
                    </a:moveTo>
                    <a:lnTo>
                      <a:pt x="442" y="236"/>
                    </a:lnTo>
                    <a:lnTo>
                      <a:pt x="338" y="164"/>
                    </a:lnTo>
                    <a:lnTo>
                      <a:pt x="408" y="180"/>
                    </a:lnTo>
                    <a:close/>
                  </a:path>
                </a:pathLst>
              </a:custGeom>
              <a:solidFill>
                <a:srgbClr val="E5B27F"/>
              </a:solidFill>
              <a:ln w="9525">
                <a:noFill/>
                <a:round/>
                <a:headEnd/>
                <a:tailEnd/>
              </a:ln>
            </p:spPr>
            <p:txBody>
              <a:bodyPr/>
              <a:lstStyle/>
              <a:p>
                <a:endParaRPr lang="en-GB"/>
              </a:p>
            </p:txBody>
          </p:sp>
          <p:sp>
            <p:nvSpPr>
              <p:cNvPr id="20142" name="Freeform 686"/>
              <p:cNvSpPr>
                <a:spLocks/>
              </p:cNvSpPr>
              <p:nvPr/>
            </p:nvSpPr>
            <p:spPr bwMode="auto">
              <a:xfrm>
                <a:off x="2843" y="1893"/>
                <a:ext cx="7" cy="4"/>
              </a:xfrm>
              <a:custGeom>
                <a:avLst/>
                <a:gdLst/>
                <a:ahLst/>
                <a:cxnLst>
                  <a:cxn ang="0">
                    <a:pos x="30" y="20"/>
                  </a:cxn>
                  <a:cxn ang="0">
                    <a:pos x="33" y="16"/>
                  </a:cxn>
                  <a:cxn ang="0">
                    <a:pos x="39" y="9"/>
                  </a:cxn>
                  <a:cxn ang="0">
                    <a:pos x="0" y="0"/>
                  </a:cxn>
                  <a:cxn ang="0">
                    <a:pos x="7" y="7"/>
                  </a:cxn>
                  <a:cxn ang="0">
                    <a:pos x="14" y="12"/>
                  </a:cxn>
                  <a:cxn ang="0">
                    <a:pos x="21" y="17"/>
                  </a:cxn>
                  <a:cxn ang="0">
                    <a:pos x="30" y="20"/>
                  </a:cxn>
                </a:cxnLst>
                <a:rect l="0" t="0" r="r" b="b"/>
                <a:pathLst>
                  <a:path w="39" h="20">
                    <a:moveTo>
                      <a:pt x="30" y="20"/>
                    </a:moveTo>
                    <a:lnTo>
                      <a:pt x="33" y="16"/>
                    </a:lnTo>
                    <a:lnTo>
                      <a:pt x="39" y="9"/>
                    </a:lnTo>
                    <a:lnTo>
                      <a:pt x="0" y="0"/>
                    </a:lnTo>
                    <a:lnTo>
                      <a:pt x="7" y="7"/>
                    </a:lnTo>
                    <a:lnTo>
                      <a:pt x="14" y="12"/>
                    </a:lnTo>
                    <a:lnTo>
                      <a:pt x="21" y="17"/>
                    </a:lnTo>
                    <a:lnTo>
                      <a:pt x="30" y="20"/>
                    </a:lnTo>
                    <a:close/>
                  </a:path>
                </a:pathLst>
              </a:custGeom>
              <a:solidFill>
                <a:srgbClr val="CC7F4C"/>
              </a:solidFill>
              <a:ln w="9525">
                <a:noFill/>
                <a:round/>
                <a:headEnd/>
                <a:tailEnd/>
              </a:ln>
            </p:spPr>
            <p:txBody>
              <a:bodyPr/>
              <a:lstStyle/>
              <a:p>
                <a:endParaRPr lang="en-GB"/>
              </a:p>
            </p:txBody>
          </p:sp>
          <p:sp>
            <p:nvSpPr>
              <p:cNvPr id="20143" name="Freeform 687"/>
              <p:cNvSpPr>
                <a:spLocks/>
              </p:cNvSpPr>
              <p:nvPr/>
            </p:nvSpPr>
            <p:spPr bwMode="auto">
              <a:xfrm>
                <a:off x="2837" y="1886"/>
                <a:ext cx="48" cy="23"/>
              </a:xfrm>
              <a:custGeom>
                <a:avLst/>
                <a:gdLst/>
                <a:ahLst/>
                <a:cxnLst>
                  <a:cxn ang="0">
                    <a:pos x="138" y="46"/>
                  </a:cxn>
                  <a:cxn ang="0">
                    <a:pos x="173" y="61"/>
                  </a:cxn>
                  <a:cxn ang="0">
                    <a:pos x="176" y="61"/>
                  </a:cxn>
                  <a:cxn ang="0">
                    <a:pos x="168" y="56"/>
                  </a:cxn>
                  <a:cxn ang="0">
                    <a:pos x="164" y="51"/>
                  </a:cxn>
                  <a:cxn ang="0">
                    <a:pos x="162" y="48"/>
                  </a:cxn>
                  <a:cxn ang="0">
                    <a:pos x="163" y="47"/>
                  </a:cxn>
                  <a:cxn ang="0">
                    <a:pos x="166" y="46"/>
                  </a:cxn>
                  <a:cxn ang="0">
                    <a:pos x="172" y="47"/>
                  </a:cxn>
                  <a:cxn ang="0">
                    <a:pos x="180" y="48"/>
                  </a:cxn>
                  <a:cxn ang="0">
                    <a:pos x="191" y="51"/>
                  </a:cxn>
                  <a:cxn ang="0">
                    <a:pos x="214" y="56"/>
                  </a:cxn>
                  <a:cxn ang="0">
                    <a:pos x="225" y="60"/>
                  </a:cxn>
                  <a:cxn ang="0">
                    <a:pos x="238" y="67"/>
                  </a:cxn>
                  <a:cxn ang="0">
                    <a:pos x="154" y="10"/>
                  </a:cxn>
                  <a:cxn ang="0">
                    <a:pos x="125" y="32"/>
                  </a:cxn>
                  <a:cxn ang="0">
                    <a:pos x="0" y="0"/>
                  </a:cxn>
                  <a:cxn ang="0">
                    <a:pos x="1" y="2"/>
                  </a:cxn>
                  <a:cxn ang="0">
                    <a:pos x="3" y="6"/>
                  </a:cxn>
                  <a:cxn ang="0">
                    <a:pos x="8" y="13"/>
                  </a:cxn>
                  <a:cxn ang="0">
                    <a:pos x="17" y="24"/>
                  </a:cxn>
                  <a:cxn ang="0">
                    <a:pos x="33" y="44"/>
                  </a:cxn>
                  <a:cxn ang="0">
                    <a:pos x="28" y="32"/>
                  </a:cxn>
                  <a:cxn ang="0">
                    <a:pos x="67" y="41"/>
                  </a:cxn>
                  <a:cxn ang="0">
                    <a:pos x="241" y="114"/>
                  </a:cxn>
                  <a:cxn ang="0">
                    <a:pos x="121" y="56"/>
                  </a:cxn>
                  <a:cxn ang="0">
                    <a:pos x="128" y="57"/>
                  </a:cxn>
                  <a:cxn ang="0">
                    <a:pos x="135" y="58"/>
                  </a:cxn>
                  <a:cxn ang="0">
                    <a:pos x="139" y="57"/>
                  </a:cxn>
                  <a:cxn ang="0">
                    <a:pos x="142" y="56"/>
                  </a:cxn>
                  <a:cxn ang="0">
                    <a:pos x="145" y="56"/>
                  </a:cxn>
                  <a:cxn ang="0">
                    <a:pos x="138" y="46"/>
                  </a:cxn>
                </a:cxnLst>
                <a:rect l="0" t="0" r="r" b="b"/>
                <a:pathLst>
                  <a:path w="241" h="114">
                    <a:moveTo>
                      <a:pt x="138" y="46"/>
                    </a:moveTo>
                    <a:lnTo>
                      <a:pt x="173" y="61"/>
                    </a:lnTo>
                    <a:lnTo>
                      <a:pt x="176" y="61"/>
                    </a:lnTo>
                    <a:lnTo>
                      <a:pt x="168" y="56"/>
                    </a:lnTo>
                    <a:lnTo>
                      <a:pt x="164" y="51"/>
                    </a:lnTo>
                    <a:lnTo>
                      <a:pt x="162" y="48"/>
                    </a:lnTo>
                    <a:lnTo>
                      <a:pt x="163" y="47"/>
                    </a:lnTo>
                    <a:lnTo>
                      <a:pt x="166" y="46"/>
                    </a:lnTo>
                    <a:lnTo>
                      <a:pt x="172" y="47"/>
                    </a:lnTo>
                    <a:lnTo>
                      <a:pt x="180" y="48"/>
                    </a:lnTo>
                    <a:lnTo>
                      <a:pt x="191" y="51"/>
                    </a:lnTo>
                    <a:lnTo>
                      <a:pt x="214" y="56"/>
                    </a:lnTo>
                    <a:lnTo>
                      <a:pt x="225" y="60"/>
                    </a:lnTo>
                    <a:lnTo>
                      <a:pt x="238" y="67"/>
                    </a:lnTo>
                    <a:lnTo>
                      <a:pt x="154" y="10"/>
                    </a:lnTo>
                    <a:lnTo>
                      <a:pt x="125" y="32"/>
                    </a:lnTo>
                    <a:lnTo>
                      <a:pt x="0" y="0"/>
                    </a:lnTo>
                    <a:lnTo>
                      <a:pt x="1" y="2"/>
                    </a:lnTo>
                    <a:lnTo>
                      <a:pt x="3" y="6"/>
                    </a:lnTo>
                    <a:lnTo>
                      <a:pt x="8" y="13"/>
                    </a:lnTo>
                    <a:lnTo>
                      <a:pt x="17" y="24"/>
                    </a:lnTo>
                    <a:lnTo>
                      <a:pt x="33" y="44"/>
                    </a:lnTo>
                    <a:lnTo>
                      <a:pt x="28" y="32"/>
                    </a:lnTo>
                    <a:lnTo>
                      <a:pt x="67" y="41"/>
                    </a:lnTo>
                    <a:lnTo>
                      <a:pt x="241" y="114"/>
                    </a:lnTo>
                    <a:lnTo>
                      <a:pt x="121" y="56"/>
                    </a:lnTo>
                    <a:lnTo>
                      <a:pt x="128" y="57"/>
                    </a:lnTo>
                    <a:lnTo>
                      <a:pt x="135" y="58"/>
                    </a:lnTo>
                    <a:lnTo>
                      <a:pt x="139" y="57"/>
                    </a:lnTo>
                    <a:lnTo>
                      <a:pt x="142" y="56"/>
                    </a:lnTo>
                    <a:lnTo>
                      <a:pt x="145" y="56"/>
                    </a:lnTo>
                    <a:lnTo>
                      <a:pt x="138" y="46"/>
                    </a:lnTo>
                    <a:close/>
                  </a:path>
                </a:pathLst>
              </a:custGeom>
              <a:solidFill>
                <a:srgbClr val="000000"/>
              </a:solidFill>
              <a:ln w="9525">
                <a:noFill/>
                <a:round/>
                <a:headEnd/>
                <a:tailEnd/>
              </a:ln>
            </p:spPr>
            <p:txBody>
              <a:bodyPr/>
              <a:lstStyle/>
              <a:p>
                <a:endParaRPr lang="en-GB"/>
              </a:p>
            </p:txBody>
          </p:sp>
          <p:sp>
            <p:nvSpPr>
              <p:cNvPr id="20144" name="Freeform 688"/>
              <p:cNvSpPr>
                <a:spLocks/>
              </p:cNvSpPr>
              <p:nvPr/>
            </p:nvSpPr>
            <p:spPr bwMode="auto">
              <a:xfrm>
                <a:off x="2861" y="1896"/>
                <a:ext cx="24" cy="13"/>
              </a:xfrm>
              <a:custGeom>
                <a:avLst/>
                <a:gdLst/>
                <a:ahLst/>
                <a:cxnLst>
                  <a:cxn ang="0">
                    <a:pos x="52" y="15"/>
                  </a:cxn>
                  <a:cxn ang="0">
                    <a:pos x="17" y="0"/>
                  </a:cxn>
                  <a:cxn ang="0">
                    <a:pos x="24" y="10"/>
                  </a:cxn>
                  <a:cxn ang="0">
                    <a:pos x="21" y="10"/>
                  </a:cxn>
                  <a:cxn ang="0">
                    <a:pos x="18" y="11"/>
                  </a:cxn>
                  <a:cxn ang="0">
                    <a:pos x="14" y="12"/>
                  </a:cxn>
                  <a:cxn ang="0">
                    <a:pos x="7" y="11"/>
                  </a:cxn>
                  <a:cxn ang="0">
                    <a:pos x="0" y="10"/>
                  </a:cxn>
                  <a:cxn ang="0">
                    <a:pos x="120" y="68"/>
                  </a:cxn>
                  <a:cxn ang="0">
                    <a:pos x="52" y="15"/>
                  </a:cxn>
                </a:cxnLst>
                <a:rect l="0" t="0" r="r" b="b"/>
                <a:pathLst>
                  <a:path w="120" h="68">
                    <a:moveTo>
                      <a:pt x="52" y="15"/>
                    </a:moveTo>
                    <a:lnTo>
                      <a:pt x="17" y="0"/>
                    </a:lnTo>
                    <a:lnTo>
                      <a:pt x="24" y="10"/>
                    </a:lnTo>
                    <a:lnTo>
                      <a:pt x="21" y="10"/>
                    </a:lnTo>
                    <a:lnTo>
                      <a:pt x="18" y="11"/>
                    </a:lnTo>
                    <a:lnTo>
                      <a:pt x="14" y="12"/>
                    </a:lnTo>
                    <a:lnTo>
                      <a:pt x="7" y="11"/>
                    </a:lnTo>
                    <a:lnTo>
                      <a:pt x="0" y="10"/>
                    </a:lnTo>
                    <a:lnTo>
                      <a:pt x="120" y="68"/>
                    </a:lnTo>
                    <a:lnTo>
                      <a:pt x="52" y="15"/>
                    </a:lnTo>
                    <a:close/>
                  </a:path>
                </a:pathLst>
              </a:custGeom>
              <a:solidFill>
                <a:srgbClr val="CC7F4C"/>
              </a:solidFill>
              <a:ln w="9525">
                <a:noFill/>
                <a:round/>
                <a:headEnd/>
                <a:tailEnd/>
              </a:ln>
            </p:spPr>
            <p:txBody>
              <a:bodyPr/>
              <a:lstStyle/>
              <a:p>
                <a:endParaRPr lang="en-GB"/>
              </a:p>
            </p:txBody>
          </p:sp>
          <p:sp>
            <p:nvSpPr>
              <p:cNvPr id="20145" name="Freeform 689"/>
              <p:cNvSpPr>
                <a:spLocks/>
              </p:cNvSpPr>
              <p:nvPr/>
            </p:nvSpPr>
            <p:spPr bwMode="auto">
              <a:xfrm>
                <a:off x="2832" y="1880"/>
                <a:ext cx="36" cy="13"/>
              </a:xfrm>
              <a:custGeom>
                <a:avLst/>
                <a:gdLst/>
                <a:ahLst/>
                <a:cxnLst>
                  <a:cxn ang="0">
                    <a:pos x="152" y="65"/>
                  </a:cxn>
                  <a:cxn ang="0">
                    <a:pos x="181" y="43"/>
                  </a:cxn>
                  <a:cxn ang="0">
                    <a:pos x="46" y="34"/>
                  </a:cxn>
                  <a:cxn ang="0">
                    <a:pos x="0" y="0"/>
                  </a:cxn>
                  <a:cxn ang="0">
                    <a:pos x="27" y="33"/>
                  </a:cxn>
                  <a:cxn ang="0">
                    <a:pos x="152" y="65"/>
                  </a:cxn>
                </a:cxnLst>
                <a:rect l="0" t="0" r="r" b="b"/>
                <a:pathLst>
                  <a:path w="181" h="65">
                    <a:moveTo>
                      <a:pt x="152" y="65"/>
                    </a:moveTo>
                    <a:lnTo>
                      <a:pt x="181" y="43"/>
                    </a:lnTo>
                    <a:lnTo>
                      <a:pt x="46" y="34"/>
                    </a:lnTo>
                    <a:lnTo>
                      <a:pt x="0" y="0"/>
                    </a:lnTo>
                    <a:lnTo>
                      <a:pt x="27" y="33"/>
                    </a:lnTo>
                    <a:lnTo>
                      <a:pt x="152" y="65"/>
                    </a:lnTo>
                    <a:close/>
                  </a:path>
                </a:pathLst>
              </a:custGeom>
              <a:solidFill>
                <a:srgbClr val="CC7F4C"/>
              </a:solidFill>
              <a:ln w="9525">
                <a:noFill/>
                <a:round/>
                <a:headEnd/>
                <a:tailEnd/>
              </a:ln>
            </p:spPr>
            <p:txBody>
              <a:bodyPr/>
              <a:lstStyle/>
              <a:p>
                <a:endParaRPr lang="en-GB"/>
              </a:p>
            </p:txBody>
          </p:sp>
          <p:sp>
            <p:nvSpPr>
              <p:cNvPr id="20146" name="Freeform 690"/>
              <p:cNvSpPr>
                <a:spLocks/>
              </p:cNvSpPr>
              <p:nvPr/>
            </p:nvSpPr>
            <p:spPr bwMode="auto">
              <a:xfrm>
                <a:off x="2869" y="1896"/>
                <a:ext cx="17" cy="5"/>
              </a:xfrm>
              <a:custGeom>
                <a:avLst/>
                <a:gdLst/>
                <a:ahLst/>
                <a:cxnLst>
                  <a:cxn ang="0">
                    <a:pos x="76" y="21"/>
                  </a:cxn>
                  <a:cxn ang="0">
                    <a:pos x="63" y="14"/>
                  </a:cxn>
                  <a:cxn ang="0">
                    <a:pos x="52" y="10"/>
                  </a:cxn>
                  <a:cxn ang="0">
                    <a:pos x="29" y="5"/>
                  </a:cxn>
                  <a:cxn ang="0">
                    <a:pos x="18" y="2"/>
                  </a:cxn>
                  <a:cxn ang="0">
                    <a:pos x="10" y="1"/>
                  </a:cxn>
                  <a:cxn ang="0">
                    <a:pos x="4" y="0"/>
                  </a:cxn>
                  <a:cxn ang="0">
                    <a:pos x="1" y="1"/>
                  </a:cxn>
                  <a:cxn ang="0">
                    <a:pos x="0" y="2"/>
                  </a:cxn>
                  <a:cxn ang="0">
                    <a:pos x="2" y="5"/>
                  </a:cxn>
                  <a:cxn ang="0">
                    <a:pos x="6" y="10"/>
                  </a:cxn>
                  <a:cxn ang="0">
                    <a:pos x="14" y="15"/>
                  </a:cxn>
                  <a:cxn ang="0">
                    <a:pos x="85" y="28"/>
                  </a:cxn>
                  <a:cxn ang="0">
                    <a:pos x="76" y="21"/>
                  </a:cxn>
                </a:cxnLst>
                <a:rect l="0" t="0" r="r" b="b"/>
                <a:pathLst>
                  <a:path w="85" h="28">
                    <a:moveTo>
                      <a:pt x="76" y="21"/>
                    </a:moveTo>
                    <a:lnTo>
                      <a:pt x="63" y="14"/>
                    </a:lnTo>
                    <a:lnTo>
                      <a:pt x="52" y="10"/>
                    </a:lnTo>
                    <a:lnTo>
                      <a:pt x="29" y="5"/>
                    </a:lnTo>
                    <a:lnTo>
                      <a:pt x="18" y="2"/>
                    </a:lnTo>
                    <a:lnTo>
                      <a:pt x="10" y="1"/>
                    </a:lnTo>
                    <a:lnTo>
                      <a:pt x="4" y="0"/>
                    </a:lnTo>
                    <a:lnTo>
                      <a:pt x="1" y="1"/>
                    </a:lnTo>
                    <a:lnTo>
                      <a:pt x="0" y="2"/>
                    </a:lnTo>
                    <a:lnTo>
                      <a:pt x="2" y="5"/>
                    </a:lnTo>
                    <a:lnTo>
                      <a:pt x="6" y="10"/>
                    </a:lnTo>
                    <a:lnTo>
                      <a:pt x="14" y="15"/>
                    </a:lnTo>
                    <a:lnTo>
                      <a:pt x="85" y="28"/>
                    </a:lnTo>
                    <a:lnTo>
                      <a:pt x="76" y="21"/>
                    </a:lnTo>
                    <a:close/>
                  </a:path>
                </a:pathLst>
              </a:custGeom>
              <a:solidFill>
                <a:srgbClr val="CC7F4C"/>
              </a:solidFill>
              <a:ln w="9525">
                <a:noFill/>
                <a:round/>
                <a:headEnd/>
                <a:tailEnd/>
              </a:ln>
            </p:spPr>
            <p:txBody>
              <a:bodyPr/>
              <a:lstStyle/>
              <a:p>
                <a:endParaRPr lang="en-GB"/>
              </a:p>
            </p:txBody>
          </p:sp>
          <p:sp>
            <p:nvSpPr>
              <p:cNvPr id="20147" name="Freeform 691"/>
              <p:cNvSpPr>
                <a:spLocks/>
              </p:cNvSpPr>
              <p:nvPr/>
            </p:nvSpPr>
            <p:spPr bwMode="auto">
              <a:xfrm>
                <a:off x="2878" y="1900"/>
                <a:ext cx="21" cy="14"/>
              </a:xfrm>
              <a:custGeom>
                <a:avLst/>
                <a:gdLst/>
                <a:ahLst/>
                <a:cxnLst>
                  <a:cxn ang="0">
                    <a:pos x="104" y="72"/>
                  </a:cxn>
                  <a:cxn ang="0">
                    <a:pos x="70" y="16"/>
                  </a:cxn>
                  <a:cxn ang="0">
                    <a:pos x="0" y="0"/>
                  </a:cxn>
                  <a:cxn ang="0">
                    <a:pos x="104" y="72"/>
                  </a:cxn>
                </a:cxnLst>
                <a:rect l="0" t="0" r="r" b="b"/>
                <a:pathLst>
                  <a:path w="104" h="72">
                    <a:moveTo>
                      <a:pt x="104" y="72"/>
                    </a:moveTo>
                    <a:lnTo>
                      <a:pt x="70" y="16"/>
                    </a:lnTo>
                    <a:lnTo>
                      <a:pt x="0" y="0"/>
                    </a:lnTo>
                    <a:lnTo>
                      <a:pt x="104" y="72"/>
                    </a:lnTo>
                    <a:close/>
                  </a:path>
                </a:pathLst>
              </a:custGeom>
              <a:solidFill>
                <a:srgbClr val="FFF2CC"/>
              </a:solidFill>
              <a:ln w="9525">
                <a:noFill/>
                <a:round/>
                <a:headEnd/>
                <a:tailEnd/>
              </a:ln>
            </p:spPr>
            <p:txBody>
              <a:bodyPr/>
              <a:lstStyle/>
              <a:p>
                <a:endParaRPr lang="en-GB"/>
              </a:p>
            </p:txBody>
          </p:sp>
          <p:sp>
            <p:nvSpPr>
              <p:cNvPr id="20148" name="Freeform 692"/>
              <p:cNvSpPr>
                <a:spLocks/>
              </p:cNvSpPr>
              <p:nvPr/>
            </p:nvSpPr>
            <p:spPr bwMode="auto">
              <a:xfrm>
                <a:off x="2850" y="1871"/>
                <a:ext cx="40" cy="18"/>
              </a:xfrm>
              <a:custGeom>
                <a:avLst/>
                <a:gdLst/>
                <a:ahLst/>
                <a:cxnLst>
                  <a:cxn ang="0">
                    <a:pos x="0" y="0"/>
                  </a:cxn>
                  <a:cxn ang="0">
                    <a:pos x="65" y="48"/>
                  </a:cxn>
                  <a:cxn ang="0">
                    <a:pos x="203" y="91"/>
                  </a:cxn>
                  <a:cxn ang="0">
                    <a:pos x="0" y="0"/>
                  </a:cxn>
                </a:cxnLst>
                <a:rect l="0" t="0" r="r" b="b"/>
                <a:pathLst>
                  <a:path w="203" h="91">
                    <a:moveTo>
                      <a:pt x="0" y="0"/>
                    </a:moveTo>
                    <a:lnTo>
                      <a:pt x="65" y="48"/>
                    </a:lnTo>
                    <a:lnTo>
                      <a:pt x="203" y="91"/>
                    </a:lnTo>
                    <a:lnTo>
                      <a:pt x="0" y="0"/>
                    </a:lnTo>
                    <a:close/>
                  </a:path>
                </a:pathLst>
              </a:custGeom>
              <a:solidFill>
                <a:srgbClr val="000000"/>
              </a:solidFill>
              <a:ln w="9525">
                <a:noFill/>
                <a:round/>
                <a:headEnd/>
                <a:tailEnd/>
              </a:ln>
            </p:spPr>
            <p:txBody>
              <a:bodyPr/>
              <a:lstStyle/>
              <a:p>
                <a:endParaRPr lang="en-GB"/>
              </a:p>
            </p:txBody>
          </p:sp>
          <p:sp>
            <p:nvSpPr>
              <p:cNvPr id="20149" name="Freeform 693"/>
              <p:cNvSpPr>
                <a:spLocks/>
              </p:cNvSpPr>
              <p:nvPr/>
            </p:nvSpPr>
            <p:spPr bwMode="auto">
              <a:xfrm>
                <a:off x="2884" y="1891"/>
                <a:ext cx="35" cy="33"/>
              </a:xfrm>
              <a:custGeom>
                <a:avLst/>
                <a:gdLst/>
                <a:ahLst/>
                <a:cxnLst>
                  <a:cxn ang="0">
                    <a:pos x="80" y="35"/>
                  </a:cxn>
                  <a:cxn ang="0">
                    <a:pos x="0" y="0"/>
                  </a:cxn>
                  <a:cxn ang="0">
                    <a:pos x="163" y="161"/>
                  </a:cxn>
                  <a:cxn ang="0">
                    <a:pos x="156" y="146"/>
                  </a:cxn>
                  <a:cxn ang="0">
                    <a:pos x="164" y="147"/>
                  </a:cxn>
                  <a:cxn ang="0">
                    <a:pos x="169" y="151"/>
                  </a:cxn>
                  <a:cxn ang="0">
                    <a:pos x="176" y="159"/>
                  </a:cxn>
                  <a:cxn ang="0">
                    <a:pos x="127" y="93"/>
                  </a:cxn>
                  <a:cxn ang="0">
                    <a:pos x="80" y="35"/>
                  </a:cxn>
                </a:cxnLst>
                <a:rect l="0" t="0" r="r" b="b"/>
                <a:pathLst>
                  <a:path w="176" h="161">
                    <a:moveTo>
                      <a:pt x="80" y="35"/>
                    </a:moveTo>
                    <a:lnTo>
                      <a:pt x="0" y="0"/>
                    </a:lnTo>
                    <a:lnTo>
                      <a:pt x="163" y="161"/>
                    </a:lnTo>
                    <a:lnTo>
                      <a:pt x="156" y="146"/>
                    </a:lnTo>
                    <a:lnTo>
                      <a:pt x="164" y="147"/>
                    </a:lnTo>
                    <a:lnTo>
                      <a:pt x="169" y="151"/>
                    </a:lnTo>
                    <a:lnTo>
                      <a:pt x="176" y="159"/>
                    </a:lnTo>
                    <a:lnTo>
                      <a:pt x="127" y="93"/>
                    </a:lnTo>
                    <a:lnTo>
                      <a:pt x="80" y="35"/>
                    </a:lnTo>
                    <a:close/>
                  </a:path>
                </a:pathLst>
              </a:custGeom>
              <a:solidFill>
                <a:srgbClr val="FFF2CC"/>
              </a:solidFill>
              <a:ln w="9525">
                <a:noFill/>
                <a:round/>
                <a:headEnd/>
                <a:tailEnd/>
              </a:ln>
            </p:spPr>
            <p:txBody>
              <a:bodyPr/>
              <a:lstStyle/>
              <a:p>
                <a:endParaRPr lang="en-GB"/>
              </a:p>
            </p:txBody>
          </p:sp>
          <p:sp>
            <p:nvSpPr>
              <p:cNvPr id="20150" name="Freeform 694"/>
              <p:cNvSpPr>
                <a:spLocks noEditPoints="1"/>
              </p:cNvSpPr>
              <p:nvPr/>
            </p:nvSpPr>
            <p:spPr bwMode="auto">
              <a:xfrm>
                <a:off x="2849" y="1960"/>
                <a:ext cx="216" cy="159"/>
              </a:xfrm>
              <a:custGeom>
                <a:avLst/>
                <a:gdLst/>
                <a:ahLst/>
                <a:cxnLst>
                  <a:cxn ang="0">
                    <a:pos x="585" y="127"/>
                  </a:cxn>
                  <a:cxn ang="0">
                    <a:pos x="493" y="56"/>
                  </a:cxn>
                  <a:cxn ang="0">
                    <a:pos x="402" y="0"/>
                  </a:cxn>
                  <a:cxn ang="0">
                    <a:pos x="427" y="139"/>
                  </a:cxn>
                  <a:cxn ang="0">
                    <a:pos x="353" y="208"/>
                  </a:cxn>
                  <a:cxn ang="0">
                    <a:pos x="239" y="363"/>
                  </a:cxn>
                  <a:cxn ang="0">
                    <a:pos x="370" y="184"/>
                  </a:cxn>
                  <a:cxn ang="0">
                    <a:pos x="354" y="160"/>
                  </a:cxn>
                  <a:cxn ang="0">
                    <a:pos x="422" y="141"/>
                  </a:cxn>
                  <a:cxn ang="0">
                    <a:pos x="239" y="363"/>
                  </a:cxn>
                  <a:cxn ang="0">
                    <a:pos x="390" y="170"/>
                  </a:cxn>
                  <a:cxn ang="0">
                    <a:pos x="510" y="200"/>
                  </a:cxn>
                  <a:cxn ang="0">
                    <a:pos x="383" y="439"/>
                  </a:cxn>
                  <a:cxn ang="0">
                    <a:pos x="322" y="569"/>
                  </a:cxn>
                  <a:cxn ang="0">
                    <a:pos x="223" y="709"/>
                  </a:cxn>
                  <a:cxn ang="0">
                    <a:pos x="154" y="763"/>
                  </a:cxn>
                  <a:cxn ang="0">
                    <a:pos x="164" y="783"/>
                  </a:cxn>
                  <a:cxn ang="0">
                    <a:pos x="158" y="792"/>
                  </a:cxn>
                  <a:cxn ang="0">
                    <a:pos x="187" y="767"/>
                  </a:cxn>
                  <a:cxn ang="0">
                    <a:pos x="265" y="674"/>
                  </a:cxn>
                  <a:cxn ang="0">
                    <a:pos x="282" y="627"/>
                  </a:cxn>
                  <a:cxn ang="0">
                    <a:pos x="326" y="597"/>
                  </a:cxn>
                  <a:cxn ang="0">
                    <a:pos x="375" y="579"/>
                  </a:cxn>
                  <a:cxn ang="0">
                    <a:pos x="654" y="275"/>
                  </a:cxn>
                  <a:cxn ang="0">
                    <a:pos x="711" y="270"/>
                  </a:cxn>
                  <a:cxn ang="0">
                    <a:pos x="725" y="278"/>
                  </a:cxn>
                  <a:cxn ang="0">
                    <a:pos x="723" y="294"/>
                  </a:cxn>
                  <a:cxn ang="0">
                    <a:pos x="743" y="297"/>
                  </a:cxn>
                  <a:cxn ang="0">
                    <a:pos x="753" y="306"/>
                  </a:cxn>
                  <a:cxn ang="0">
                    <a:pos x="805" y="311"/>
                  </a:cxn>
                  <a:cxn ang="0">
                    <a:pos x="797" y="382"/>
                  </a:cxn>
                  <a:cxn ang="0">
                    <a:pos x="881" y="316"/>
                  </a:cxn>
                  <a:cxn ang="0">
                    <a:pos x="896" y="385"/>
                  </a:cxn>
                  <a:cxn ang="0">
                    <a:pos x="930" y="372"/>
                  </a:cxn>
                  <a:cxn ang="0">
                    <a:pos x="1053" y="333"/>
                  </a:cxn>
                  <a:cxn ang="0">
                    <a:pos x="1073" y="344"/>
                  </a:cxn>
                  <a:cxn ang="0">
                    <a:pos x="1009" y="305"/>
                  </a:cxn>
                  <a:cxn ang="0">
                    <a:pos x="873" y="253"/>
                  </a:cxn>
                  <a:cxn ang="0">
                    <a:pos x="836" y="250"/>
                  </a:cxn>
                  <a:cxn ang="0">
                    <a:pos x="821" y="235"/>
                  </a:cxn>
                  <a:cxn ang="0">
                    <a:pos x="639" y="258"/>
                  </a:cxn>
                  <a:cxn ang="0">
                    <a:pos x="649" y="208"/>
                  </a:cxn>
                  <a:cxn ang="0">
                    <a:pos x="636" y="167"/>
                  </a:cxn>
                  <a:cxn ang="0">
                    <a:pos x="637" y="195"/>
                  </a:cxn>
                  <a:cxn ang="0">
                    <a:pos x="616" y="267"/>
                  </a:cxn>
                </a:cxnLst>
                <a:rect l="0" t="0" r="r" b="b"/>
                <a:pathLst>
                  <a:path w="1078" h="796">
                    <a:moveTo>
                      <a:pt x="649" y="208"/>
                    </a:moveTo>
                    <a:lnTo>
                      <a:pt x="666" y="164"/>
                    </a:lnTo>
                    <a:lnTo>
                      <a:pt x="585" y="127"/>
                    </a:lnTo>
                    <a:lnTo>
                      <a:pt x="567" y="202"/>
                    </a:lnTo>
                    <a:lnTo>
                      <a:pt x="563" y="99"/>
                    </a:lnTo>
                    <a:lnTo>
                      <a:pt x="493" y="56"/>
                    </a:lnTo>
                    <a:lnTo>
                      <a:pt x="510" y="107"/>
                    </a:lnTo>
                    <a:lnTo>
                      <a:pt x="460" y="36"/>
                    </a:lnTo>
                    <a:lnTo>
                      <a:pt x="402" y="0"/>
                    </a:lnTo>
                    <a:lnTo>
                      <a:pt x="507" y="119"/>
                    </a:lnTo>
                    <a:lnTo>
                      <a:pt x="469" y="115"/>
                    </a:lnTo>
                    <a:lnTo>
                      <a:pt x="427" y="139"/>
                    </a:lnTo>
                    <a:lnTo>
                      <a:pt x="353" y="136"/>
                    </a:lnTo>
                    <a:lnTo>
                      <a:pt x="315" y="164"/>
                    </a:lnTo>
                    <a:lnTo>
                      <a:pt x="353" y="208"/>
                    </a:lnTo>
                    <a:lnTo>
                      <a:pt x="232" y="360"/>
                    </a:lnTo>
                    <a:lnTo>
                      <a:pt x="238" y="359"/>
                    </a:lnTo>
                    <a:lnTo>
                      <a:pt x="239" y="363"/>
                    </a:lnTo>
                    <a:lnTo>
                      <a:pt x="390" y="200"/>
                    </a:lnTo>
                    <a:lnTo>
                      <a:pt x="379" y="192"/>
                    </a:lnTo>
                    <a:lnTo>
                      <a:pt x="370" y="184"/>
                    </a:lnTo>
                    <a:lnTo>
                      <a:pt x="355" y="167"/>
                    </a:lnTo>
                    <a:lnTo>
                      <a:pt x="353" y="164"/>
                    </a:lnTo>
                    <a:lnTo>
                      <a:pt x="354" y="160"/>
                    </a:lnTo>
                    <a:lnTo>
                      <a:pt x="355" y="156"/>
                    </a:lnTo>
                    <a:lnTo>
                      <a:pt x="358" y="151"/>
                    </a:lnTo>
                    <a:lnTo>
                      <a:pt x="422" y="141"/>
                    </a:lnTo>
                    <a:lnTo>
                      <a:pt x="376" y="173"/>
                    </a:lnTo>
                    <a:lnTo>
                      <a:pt x="407" y="202"/>
                    </a:lnTo>
                    <a:lnTo>
                      <a:pt x="239" y="363"/>
                    </a:lnTo>
                    <a:lnTo>
                      <a:pt x="194" y="508"/>
                    </a:lnTo>
                    <a:lnTo>
                      <a:pt x="438" y="193"/>
                    </a:lnTo>
                    <a:lnTo>
                      <a:pt x="390" y="170"/>
                    </a:lnTo>
                    <a:lnTo>
                      <a:pt x="515" y="118"/>
                    </a:lnTo>
                    <a:lnTo>
                      <a:pt x="557" y="243"/>
                    </a:lnTo>
                    <a:lnTo>
                      <a:pt x="510" y="200"/>
                    </a:lnTo>
                    <a:lnTo>
                      <a:pt x="485" y="300"/>
                    </a:lnTo>
                    <a:lnTo>
                      <a:pt x="383" y="378"/>
                    </a:lnTo>
                    <a:lnTo>
                      <a:pt x="383" y="439"/>
                    </a:lnTo>
                    <a:lnTo>
                      <a:pt x="329" y="466"/>
                    </a:lnTo>
                    <a:lnTo>
                      <a:pt x="353" y="538"/>
                    </a:lnTo>
                    <a:lnTo>
                      <a:pt x="322" y="569"/>
                    </a:lnTo>
                    <a:lnTo>
                      <a:pt x="9" y="598"/>
                    </a:lnTo>
                    <a:lnTo>
                      <a:pt x="184" y="686"/>
                    </a:lnTo>
                    <a:lnTo>
                      <a:pt x="223" y="709"/>
                    </a:lnTo>
                    <a:lnTo>
                      <a:pt x="0" y="778"/>
                    </a:lnTo>
                    <a:lnTo>
                      <a:pt x="148" y="759"/>
                    </a:lnTo>
                    <a:lnTo>
                      <a:pt x="154" y="763"/>
                    </a:lnTo>
                    <a:lnTo>
                      <a:pt x="159" y="769"/>
                    </a:lnTo>
                    <a:lnTo>
                      <a:pt x="162" y="775"/>
                    </a:lnTo>
                    <a:lnTo>
                      <a:pt x="164" y="783"/>
                    </a:lnTo>
                    <a:lnTo>
                      <a:pt x="163" y="785"/>
                    </a:lnTo>
                    <a:lnTo>
                      <a:pt x="161" y="788"/>
                    </a:lnTo>
                    <a:lnTo>
                      <a:pt x="158" y="792"/>
                    </a:lnTo>
                    <a:lnTo>
                      <a:pt x="153" y="796"/>
                    </a:lnTo>
                    <a:lnTo>
                      <a:pt x="347" y="775"/>
                    </a:lnTo>
                    <a:lnTo>
                      <a:pt x="187" y="767"/>
                    </a:lnTo>
                    <a:lnTo>
                      <a:pt x="356" y="718"/>
                    </a:lnTo>
                    <a:lnTo>
                      <a:pt x="274" y="676"/>
                    </a:lnTo>
                    <a:lnTo>
                      <a:pt x="265" y="674"/>
                    </a:lnTo>
                    <a:lnTo>
                      <a:pt x="266" y="657"/>
                    </a:lnTo>
                    <a:lnTo>
                      <a:pt x="273" y="642"/>
                    </a:lnTo>
                    <a:lnTo>
                      <a:pt x="282" y="627"/>
                    </a:lnTo>
                    <a:lnTo>
                      <a:pt x="296" y="616"/>
                    </a:lnTo>
                    <a:lnTo>
                      <a:pt x="309" y="605"/>
                    </a:lnTo>
                    <a:lnTo>
                      <a:pt x="326" y="597"/>
                    </a:lnTo>
                    <a:lnTo>
                      <a:pt x="343" y="592"/>
                    </a:lnTo>
                    <a:lnTo>
                      <a:pt x="364" y="591"/>
                    </a:lnTo>
                    <a:lnTo>
                      <a:pt x="375" y="579"/>
                    </a:lnTo>
                    <a:lnTo>
                      <a:pt x="525" y="220"/>
                    </a:lnTo>
                    <a:lnTo>
                      <a:pt x="546" y="254"/>
                    </a:lnTo>
                    <a:lnTo>
                      <a:pt x="654" y="275"/>
                    </a:lnTo>
                    <a:lnTo>
                      <a:pt x="695" y="269"/>
                    </a:lnTo>
                    <a:lnTo>
                      <a:pt x="703" y="268"/>
                    </a:lnTo>
                    <a:lnTo>
                      <a:pt x="711" y="270"/>
                    </a:lnTo>
                    <a:lnTo>
                      <a:pt x="718" y="272"/>
                    </a:lnTo>
                    <a:lnTo>
                      <a:pt x="725" y="277"/>
                    </a:lnTo>
                    <a:lnTo>
                      <a:pt x="725" y="278"/>
                    </a:lnTo>
                    <a:lnTo>
                      <a:pt x="726" y="282"/>
                    </a:lnTo>
                    <a:lnTo>
                      <a:pt x="725" y="286"/>
                    </a:lnTo>
                    <a:lnTo>
                      <a:pt x="723" y="294"/>
                    </a:lnTo>
                    <a:lnTo>
                      <a:pt x="730" y="293"/>
                    </a:lnTo>
                    <a:lnTo>
                      <a:pt x="737" y="295"/>
                    </a:lnTo>
                    <a:lnTo>
                      <a:pt x="743" y="297"/>
                    </a:lnTo>
                    <a:lnTo>
                      <a:pt x="749" y="302"/>
                    </a:lnTo>
                    <a:lnTo>
                      <a:pt x="751" y="303"/>
                    </a:lnTo>
                    <a:lnTo>
                      <a:pt x="753" y="306"/>
                    </a:lnTo>
                    <a:lnTo>
                      <a:pt x="753" y="311"/>
                    </a:lnTo>
                    <a:lnTo>
                      <a:pt x="754" y="319"/>
                    </a:lnTo>
                    <a:lnTo>
                      <a:pt x="805" y="311"/>
                    </a:lnTo>
                    <a:lnTo>
                      <a:pt x="888" y="271"/>
                    </a:lnTo>
                    <a:lnTo>
                      <a:pt x="801" y="365"/>
                    </a:lnTo>
                    <a:lnTo>
                      <a:pt x="797" y="382"/>
                    </a:lnTo>
                    <a:lnTo>
                      <a:pt x="866" y="327"/>
                    </a:lnTo>
                    <a:lnTo>
                      <a:pt x="852" y="337"/>
                    </a:lnTo>
                    <a:lnTo>
                      <a:pt x="881" y="316"/>
                    </a:lnTo>
                    <a:lnTo>
                      <a:pt x="866" y="327"/>
                    </a:lnTo>
                    <a:lnTo>
                      <a:pt x="908" y="326"/>
                    </a:lnTo>
                    <a:lnTo>
                      <a:pt x="896" y="385"/>
                    </a:lnTo>
                    <a:lnTo>
                      <a:pt x="976" y="291"/>
                    </a:lnTo>
                    <a:lnTo>
                      <a:pt x="968" y="330"/>
                    </a:lnTo>
                    <a:lnTo>
                      <a:pt x="930" y="372"/>
                    </a:lnTo>
                    <a:lnTo>
                      <a:pt x="1005" y="311"/>
                    </a:lnTo>
                    <a:lnTo>
                      <a:pt x="1041" y="319"/>
                    </a:lnTo>
                    <a:lnTo>
                      <a:pt x="1053" y="333"/>
                    </a:lnTo>
                    <a:lnTo>
                      <a:pt x="1070" y="345"/>
                    </a:lnTo>
                    <a:lnTo>
                      <a:pt x="1070" y="344"/>
                    </a:lnTo>
                    <a:lnTo>
                      <a:pt x="1073" y="344"/>
                    </a:lnTo>
                    <a:lnTo>
                      <a:pt x="1078" y="340"/>
                    </a:lnTo>
                    <a:lnTo>
                      <a:pt x="1061" y="312"/>
                    </a:lnTo>
                    <a:lnTo>
                      <a:pt x="1009" y="305"/>
                    </a:lnTo>
                    <a:lnTo>
                      <a:pt x="988" y="279"/>
                    </a:lnTo>
                    <a:lnTo>
                      <a:pt x="932" y="285"/>
                    </a:lnTo>
                    <a:lnTo>
                      <a:pt x="873" y="253"/>
                    </a:lnTo>
                    <a:lnTo>
                      <a:pt x="827" y="275"/>
                    </a:lnTo>
                    <a:lnTo>
                      <a:pt x="832" y="261"/>
                    </a:lnTo>
                    <a:lnTo>
                      <a:pt x="836" y="250"/>
                    </a:lnTo>
                    <a:lnTo>
                      <a:pt x="833" y="244"/>
                    </a:lnTo>
                    <a:lnTo>
                      <a:pt x="830" y="241"/>
                    </a:lnTo>
                    <a:lnTo>
                      <a:pt x="821" y="235"/>
                    </a:lnTo>
                    <a:lnTo>
                      <a:pt x="765" y="302"/>
                    </a:lnTo>
                    <a:lnTo>
                      <a:pt x="708" y="246"/>
                    </a:lnTo>
                    <a:lnTo>
                      <a:pt x="639" y="258"/>
                    </a:lnTo>
                    <a:lnTo>
                      <a:pt x="717" y="187"/>
                    </a:lnTo>
                    <a:lnTo>
                      <a:pt x="680" y="185"/>
                    </a:lnTo>
                    <a:lnTo>
                      <a:pt x="649" y="208"/>
                    </a:lnTo>
                    <a:close/>
                    <a:moveTo>
                      <a:pt x="616" y="206"/>
                    </a:moveTo>
                    <a:lnTo>
                      <a:pt x="627" y="167"/>
                    </a:lnTo>
                    <a:lnTo>
                      <a:pt x="636" y="167"/>
                    </a:lnTo>
                    <a:lnTo>
                      <a:pt x="638" y="167"/>
                    </a:lnTo>
                    <a:lnTo>
                      <a:pt x="639" y="169"/>
                    </a:lnTo>
                    <a:lnTo>
                      <a:pt x="637" y="195"/>
                    </a:lnTo>
                    <a:lnTo>
                      <a:pt x="630" y="225"/>
                    </a:lnTo>
                    <a:lnTo>
                      <a:pt x="693" y="200"/>
                    </a:lnTo>
                    <a:lnTo>
                      <a:pt x="616" y="267"/>
                    </a:lnTo>
                    <a:lnTo>
                      <a:pt x="596" y="142"/>
                    </a:lnTo>
                    <a:lnTo>
                      <a:pt x="616" y="206"/>
                    </a:lnTo>
                    <a:close/>
                  </a:path>
                </a:pathLst>
              </a:custGeom>
              <a:solidFill>
                <a:srgbClr val="BA87E3"/>
              </a:solidFill>
              <a:ln w="9525">
                <a:noFill/>
                <a:round/>
                <a:headEnd/>
                <a:tailEnd/>
              </a:ln>
            </p:spPr>
            <p:txBody>
              <a:bodyPr/>
              <a:lstStyle/>
              <a:p>
                <a:endParaRPr lang="en-GB"/>
              </a:p>
            </p:txBody>
          </p:sp>
          <p:sp>
            <p:nvSpPr>
              <p:cNvPr id="20151" name="Freeform 695"/>
              <p:cNvSpPr>
                <a:spLocks/>
              </p:cNvSpPr>
              <p:nvPr/>
            </p:nvSpPr>
            <p:spPr bwMode="auto">
              <a:xfrm>
                <a:off x="2968" y="1988"/>
                <a:ext cx="20" cy="25"/>
              </a:xfrm>
              <a:custGeom>
                <a:avLst/>
                <a:gdLst/>
                <a:ahLst/>
                <a:cxnLst>
                  <a:cxn ang="0">
                    <a:pos x="31" y="25"/>
                  </a:cxn>
                  <a:cxn ang="0">
                    <a:pos x="20" y="64"/>
                  </a:cxn>
                  <a:cxn ang="0">
                    <a:pos x="0" y="0"/>
                  </a:cxn>
                  <a:cxn ang="0">
                    <a:pos x="20" y="125"/>
                  </a:cxn>
                  <a:cxn ang="0">
                    <a:pos x="97" y="58"/>
                  </a:cxn>
                  <a:cxn ang="0">
                    <a:pos x="34" y="83"/>
                  </a:cxn>
                  <a:cxn ang="0">
                    <a:pos x="41" y="53"/>
                  </a:cxn>
                  <a:cxn ang="0">
                    <a:pos x="43" y="27"/>
                  </a:cxn>
                  <a:cxn ang="0">
                    <a:pos x="42" y="25"/>
                  </a:cxn>
                  <a:cxn ang="0">
                    <a:pos x="40" y="25"/>
                  </a:cxn>
                  <a:cxn ang="0">
                    <a:pos x="31" y="25"/>
                  </a:cxn>
                </a:cxnLst>
                <a:rect l="0" t="0" r="r" b="b"/>
                <a:pathLst>
                  <a:path w="97" h="125">
                    <a:moveTo>
                      <a:pt x="31" y="25"/>
                    </a:moveTo>
                    <a:lnTo>
                      <a:pt x="20" y="64"/>
                    </a:lnTo>
                    <a:lnTo>
                      <a:pt x="0" y="0"/>
                    </a:lnTo>
                    <a:lnTo>
                      <a:pt x="20" y="125"/>
                    </a:lnTo>
                    <a:lnTo>
                      <a:pt x="97" y="58"/>
                    </a:lnTo>
                    <a:lnTo>
                      <a:pt x="34" y="83"/>
                    </a:lnTo>
                    <a:lnTo>
                      <a:pt x="41" y="53"/>
                    </a:lnTo>
                    <a:lnTo>
                      <a:pt x="43" y="27"/>
                    </a:lnTo>
                    <a:lnTo>
                      <a:pt x="42" y="25"/>
                    </a:lnTo>
                    <a:lnTo>
                      <a:pt x="40" y="25"/>
                    </a:lnTo>
                    <a:lnTo>
                      <a:pt x="31" y="25"/>
                    </a:lnTo>
                    <a:close/>
                  </a:path>
                </a:pathLst>
              </a:custGeom>
              <a:solidFill>
                <a:srgbClr val="BFC9FF"/>
              </a:solidFill>
              <a:ln w="9525">
                <a:noFill/>
                <a:round/>
                <a:headEnd/>
                <a:tailEnd/>
              </a:ln>
            </p:spPr>
            <p:txBody>
              <a:bodyPr/>
              <a:lstStyle/>
              <a:p>
                <a:endParaRPr lang="en-GB"/>
              </a:p>
            </p:txBody>
          </p:sp>
          <p:sp>
            <p:nvSpPr>
              <p:cNvPr id="20152" name="Freeform 696"/>
              <p:cNvSpPr>
                <a:spLocks/>
              </p:cNvSpPr>
              <p:nvPr/>
            </p:nvSpPr>
            <p:spPr bwMode="auto">
              <a:xfrm>
                <a:off x="2958" y="2010"/>
                <a:ext cx="22" cy="20"/>
              </a:xfrm>
              <a:custGeom>
                <a:avLst/>
                <a:gdLst/>
                <a:ahLst/>
                <a:cxnLst>
                  <a:cxn ang="0">
                    <a:pos x="44" y="97"/>
                  </a:cxn>
                  <a:cxn ang="0">
                    <a:pos x="108" y="21"/>
                  </a:cxn>
                  <a:cxn ang="0">
                    <a:pos x="0" y="0"/>
                  </a:cxn>
                  <a:cxn ang="0">
                    <a:pos x="11" y="68"/>
                  </a:cxn>
                  <a:cxn ang="0">
                    <a:pos x="15" y="65"/>
                  </a:cxn>
                  <a:cxn ang="0">
                    <a:pos x="21" y="64"/>
                  </a:cxn>
                  <a:cxn ang="0">
                    <a:pos x="24" y="63"/>
                  </a:cxn>
                  <a:cxn ang="0">
                    <a:pos x="28" y="65"/>
                  </a:cxn>
                  <a:cxn ang="0">
                    <a:pos x="32" y="69"/>
                  </a:cxn>
                  <a:cxn ang="0">
                    <a:pos x="37" y="77"/>
                  </a:cxn>
                  <a:cxn ang="0">
                    <a:pos x="40" y="85"/>
                  </a:cxn>
                  <a:cxn ang="0">
                    <a:pos x="44" y="97"/>
                  </a:cxn>
                </a:cxnLst>
                <a:rect l="0" t="0" r="r" b="b"/>
                <a:pathLst>
                  <a:path w="108" h="97">
                    <a:moveTo>
                      <a:pt x="44" y="97"/>
                    </a:moveTo>
                    <a:lnTo>
                      <a:pt x="108" y="21"/>
                    </a:lnTo>
                    <a:lnTo>
                      <a:pt x="0" y="0"/>
                    </a:lnTo>
                    <a:lnTo>
                      <a:pt x="11" y="68"/>
                    </a:lnTo>
                    <a:lnTo>
                      <a:pt x="15" y="65"/>
                    </a:lnTo>
                    <a:lnTo>
                      <a:pt x="21" y="64"/>
                    </a:lnTo>
                    <a:lnTo>
                      <a:pt x="24" y="63"/>
                    </a:lnTo>
                    <a:lnTo>
                      <a:pt x="28" y="65"/>
                    </a:lnTo>
                    <a:lnTo>
                      <a:pt x="32" y="69"/>
                    </a:lnTo>
                    <a:lnTo>
                      <a:pt x="37" y="77"/>
                    </a:lnTo>
                    <a:lnTo>
                      <a:pt x="40" y="85"/>
                    </a:lnTo>
                    <a:lnTo>
                      <a:pt x="44" y="97"/>
                    </a:lnTo>
                    <a:close/>
                  </a:path>
                </a:pathLst>
              </a:custGeom>
              <a:solidFill>
                <a:srgbClr val="9454AD"/>
              </a:solidFill>
              <a:ln w="9525">
                <a:noFill/>
                <a:round/>
                <a:headEnd/>
                <a:tailEnd/>
              </a:ln>
            </p:spPr>
            <p:txBody>
              <a:bodyPr/>
              <a:lstStyle/>
              <a:p>
                <a:endParaRPr lang="en-GB"/>
              </a:p>
            </p:txBody>
          </p:sp>
          <p:sp>
            <p:nvSpPr>
              <p:cNvPr id="20153" name="Freeform 697"/>
              <p:cNvSpPr>
                <a:spLocks/>
              </p:cNvSpPr>
              <p:nvPr/>
            </p:nvSpPr>
            <p:spPr bwMode="auto">
              <a:xfrm>
                <a:off x="2945" y="2010"/>
                <a:ext cx="160" cy="49"/>
              </a:xfrm>
              <a:custGeom>
                <a:avLst/>
                <a:gdLst/>
                <a:ahLst/>
                <a:cxnLst>
                  <a:cxn ang="0">
                    <a:pos x="108" y="97"/>
                  </a:cxn>
                  <a:cxn ang="0">
                    <a:pos x="101" y="77"/>
                  </a:cxn>
                  <a:cxn ang="0">
                    <a:pos x="92" y="65"/>
                  </a:cxn>
                  <a:cxn ang="0">
                    <a:pos x="85" y="64"/>
                  </a:cxn>
                  <a:cxn ang="0">
                    <a:pos x="75" y="68"/>
                  </a:cxn>
                  <a:cxn ang="0">
                    <a:pos x="0" y="169"/>
                  </a:cxn>
                  <a:cxn ang="0">
                    <a:pos x="68" y="148"/>
                  </a:cxn>
                  <a:cxn ang="0">
                    <a:pos x="72" y="158"/>
                  </a:cxn>
                  <a:cxn ang="0">
                    <a:pos x="86" y="168"/>
                  </a:cxn>
                  <a:cxn ang="0">
                    <a:pos x="104" y="175"/>
                  </a:cxn>
                  <a:cxn ang="0">
                    <a:pos x="126" y="175"/>
                  </a:cxn>
                  <a:cxn ang="0">
                    <a:pos x="150" y="191"/>
                  </a:cxn>
                  <a:cxn ang="0">
                    <a:pos x="216" y="193"/>
                  </a:cxn>
                  <a:cxn ang="0">
                    <a:pos x="333" y="230"/>
                  </a:cxn>
                  <a:cxn ang="0">
                    <a:pos x="243" y="193"/>
                  </a:cxn>
                  <a:cxn ang="0">
                    <a:pos x="357" y="198"/>
                  </a:cxn>
                  <a:cxn ang="0">
                    <a:pos x="357" y="204"/>
                  </a:cxn>
                  <a:cxn ang="0">
                    <a:pos x="374" y="213"/>
                  </a:cxn>
                  <a:cxn ang="0">
                    <a:pos x="371" y="241"/>
                  </a:cxn>
                  <a:cxn ang="0">
                    <a:pos x="765" y="224"/>
                  </a:cxn>
                  <a:cxn ang="0">
                    <a:pos x="794" y="143"/>
                  </a:cxn>
                  <a:cxn ang="0">
                    <a:pos x="790" y="148"/>
                  </a:cxn>
                  <a:cxn ang="0">
                    <a:pos x="783" y="150"/>
                  </a:cxn>
                  <a:cxn ang="0">
                    <a:pos x="777" y="137"/>
                  </a:cxn>
                  <a:cxn ang="0">
                    <a:pos x="770" y="122"/>
                  </a:cxn>
                  <a:cxn ang="0">
                    <a:pos x="769" y="118"/>
                  </a:cxn>
                  <a:cxn ang="0">
                    <a:pos x="762" y="93"/>
                  </a:cxn>
                  <a:cxn ang="0">
                    <a:pos x="737" y="126"/>
                  </a:cxn>
                  <a:cxn ang="0">
                    <a:pos x="743" y="153"/>
                  </a:cxn>
                  <a:cxn ang="0">
                    <a:pos x="619" y="151"/>
                  </a:cxn>
                  <a:cxn ang="0">
                    <a:pos x="480" y="124"/>
                  </a:cxn>
                  <a:cxn ang="0">
                    <a:pos x="523" y="57"/>
                  </a:cxn>
                  <a:cxn ang="0">
                    <a:pos x="486" y="76"/>
                  </a:cxn>
                  <a:cxn ang="0">
                    <a:pos x="414" y="131"/>
                  </a:cxn>
                  <a:cxn ang="0">
                    <a:pos x="384" y="73"/>
                  </a:cxn>
                  <a:cxn ang="0">
                    <a:pos x="306" y="126"/>
                  </a:cxn>
                  <a:cxn ang="0">
                    <a:pos x="305" y="120"/>
                  </a:cxn>
                  <a:cxn ang="0">
                    <a:pos x="319" y="111"/>
                  </a:cxn>
                  <a:cxn ang="0">
                    <a:pos x="323" y="57"/>
                  </a:cxn>
                  <a:cxn ang="0">
                    <a:pos x="269" y="90"/>
                  </a:cxn>
                  <a:cxn ang="0">
                    <a:pos x="227" y="51"/>
                  </a:cxn>
                  <a:cxn ang="0">
                    <a:pos x="213" y="15"/>
                  </a:cxn>
                </a:cxnLst>
                <a:rect l="0" t="0" r="r" b="b"/>
                <a:pathLst>
                  <a:path w="798" h="241">
                    <a:moveTo>
                      <a:pt x="172" y="21"/>
                    </a:moveTo>
                    <a:lnTo>
                      <a:pt x="108" y="97"/>
                    </a:lnTo>
                    <a:lnTo>
                      <a:pt x="104" y="85"/>
                    </a:lnTo>
                    <a:lnTo>
                      <a:pt x="101" y="77"/>
                    </a:lnTo>
                    <a:lnTo>
                      <a:pt x="96" y="69"/>
                    </a:lnTo>
                    <a:lnTo>
                      <a:pt x="92" y="65"/>
                    </a:lnTo>
                    <a:lnTo>
                      <a:pt x="88" y="63"/>
                    </a:lnTo>
                    <a:lnTo>
                      <a:pt x="85" y="64"/>
                    </a:lnTo>
                    <a:lnTo>
                      <a:pt x="79" y="65"/>
                    </a:lnTo>
                    <a:lnTo>
                      <a:pt x="75" y="68"/>
                    </a:lnTo>
                    <a:lnTo>
                      <a:pt x="64" y="0"/>
                    </a:lnTo>
                    <a:lnTo>
                      <a:pt x="0" y="169"/>
                    </a:lnTo>
                    <a:lnTo>
                      <a:pt x="69" y="144"/>
                    </a:lnTo>
                    <a:lnTo>
                      <a:pt x="68" y="148"/>
                    </a:lnTo>
                    <a:lnTo>
                      <a:pt x="69" y="152"/>
                    </a:lnTo>
                    <a:lnTo>
                      <a:pt x="72" y="158"/>
                    </a:lnTo>
                    <a:lnTo>
                      <a:pt x="78" y="162"/>
                    </a:lnTo>
                    <a:lnTo>
                      <a:pt x="86" y="168"/>
                    </a:lnTo>
                    <a:lnTo>
                      <a:pt x="94" y="172"/>
                    </a:lnTo>
                    <a:lnTo>
                      <a:pt x="104" y="175"/>
                    </a:lnTo>
                    <a:lnTo>
                      <a:pt x="126" y="137"/>
                    </a:lnTo>
                    <a:lnTo>
                      <a:pt x="126" y="175"/>
                    </a:lnTo>
                    <a:lnTo>
                      <a:pt x="159" y="158"/>
                    </a:lnTo>
                    <a:lnTo>
                      <a:pt x="150" y="191"/>
                    </a:lnTo>
                    <a:lnTo>
                      <a:pt x="161" y="193"/>
                    </a:lnTo>
                    <a:lnTo>
                      <a:pt x="216" y="193"/>
                    </a:lnTo>
                    <a:lnTo>
                      <a:pt x="199" y="199"/>
                    </a:lnTo>
                    <a:lnTo>
                      <a:pt x="333" y="230"/>
                    </a:lnTo>
                    <a:lnTo>
                      <a:pt x="275" y="212"/>
                    </a:lnTo>
                    <a:lnTo>
                      <a:pt x="243" y="193"/>
                    </a:lnTo>
                    <a:lnTo>
                      <a:pt x="359" y="193"/>
                    </a:lnTo>
                    <a:lnTo>
                      <a:pt x="357" y="198"/>
                    </a:lnTo>
                    <a:lnTo>
                      <a:pt x="357" y="202"/>
                    </a:lnTo>
                    <a:lnTo>
                      <a:pt x="357" y="204"/>
                    </a:lnTo>
                    <a:lnTo>
                      <a:pt x="359" y="208"/>
                    </a:lnTo>
                    <a:lnTo>
                      <a:pt x="374" y="213"/>
                    </a:lnTo>
                    <a:lnTo>
                      <a:pt x="393" y="216"/>
                    </a:lnTo>
                    <a:lnTo>
                      <a:pt x="371" y="241"/>
                    </a:lnTo>
                    <a:lnTo>
                      <a:pt x="753" y="235"/>
                    </a:lnTo>
                    <a:lnTo>
                      <a:pt x="765" y="224"/>
                    </a:lnTo>
                    <a:lnTo>
                      <a:pt x="798" y="195"/>
                    </a:lnTo>
                    <a:lnTo>
                      <a:pt x="794" y="143"/>
                    </a:lnTo>
                    <a:lnTo>
                      <a:pt x="791" y="145"/>
                    </a:lnTo>
                    <a:lnTo>
                      <a:pt x="790" y="148"/>
                    </a:lnTo>
                    <a:lnTo>
                      <a:pt x="788" y="151"/>
                    </a:lnTo>
                    <a:lnTo>
                      <a:pt x="783" y="150"/>
                    </a:lnTo>
                    <a:lnTo>
                      <a:pt x="781" y="147"/>
                    </a:lnTo>
                    <a:lnTo>
                      <a:pt x="777" y="137"/>
                    </a:lnTo>
                    <a:lnTo>
                      <a:pt x="772" y="126"/>
                    </a:lnTo>
                    <a:lnTo>
                      <a:pt x="770" y="122"/>
                    </a:lnTo>
                    <a:lnTo>
                      <a:pt x="769" y="119"/>
                    </a:lnTo>
                    <a:lnTo>
                      <a:pt x="769" y="118"/>
                    </a:lnTo>
                    <a:lnTo>
                      <a:pt x="766" y="111"/>
                    </a:lnTo>
                    <a:lnTo>
                      <a:pt x="762" y="93"/>
                    </a:lnTo>
                    <a:lnTo>
                      <a:pt x="760" y="158"/>
                    </a:lnTo>
                    <a:lnTo>
                      <a:pt x="737" y="126"/>
                    </a:lnTo>
                    <a:lnTo>
                      <a:pt x="740" y="140"/>
                    </a:lnTo>
                    <a:lnTo>
                      <a:pt x="743" y="153"/>
                    </a:lnTo>
                    <a:lnTo>
                      <a:pt x="711" y="167"/>
                    </a:lnTo>
                    <a:lnTo>
                      <a:pt x="619" y="151"/>
                    </a:lnTo>
                    <a:lnTo>
                      <a:pt x="582" y="170"/>
                    </a:lnTo>
                    <a:lnTo>
                      <a:pt x="480" y="124"/>
                    </a:lnTo>
                    <a:lnTo>
                      <a:pt x="499" y="110"/>
                    </a:lnTo>
                    <a:lnTo>
                      <a:pt x="523" y="57"/>
                    </a:lnTo>
                    <a:lnTo>
                      <a:pt x="448" y="118"/>
                    </a:lnTo>
                    <a:lnTo>
                      <a:pt x="486" y="76"/>
                    </a:lnTo>
                    <a:lnTo>
                      <a:pt x="494" y="37"/>
                    </a:lnTo>
                    <a:lnTo>
                      <a:pt x="414" y="131"/>
                    </a:lnTo>
                    <a:lnTo>
                      <a:pt x="426" y="72"/>
                    </a:lnTo>
                    <a:lnTo>
                      <a:pt x="384" y="73"/>
                    </a:lnTo>
                    <a:lnTo>
                      <a:pt x="315" y="128"/>
                    </a:lnTo>
                    <a:lnTo>
                      <a:pt x="306" y="126"/>
                    </a:lnTo>
                    <a:lnTo>
                      <a:pt x="305" y="124"/>
                    </a:lnTo>
                    <a:lnTo>
                      <a:pt x="305" y="120"/>
                    </a:lnTo>
                    <a:lnTo>
                      <a:pt x="308" y="118"/>
                    </a:lnTo>
                    <a:lnTo>
                      <a:pt x="319" y="111"/>
                    </a:lnTo>
                    <a:lnTo>
                      <a:pt x="406" y="17"/>
                    </a:lnTo>
                    <a:lnTo>
                      <a:pt x="323" y="57"/>
                    </a:lnTo>
                    <a:lnTo>
                      <a:pt x="274" y="124"/>
                    </a:lnTo>
                    <a:lnTo>
                      <a:pt x="269" y="90"/>
                    </a:lnTo>
                    <a:lnTo>
                      <a:pt x="218" y="100"/>
                    </a:lnTo>
                    <a:lnTo>
                      <a:pt x="227" y="51"/>
                    </a:lnTo>
                    <a:lnTo>
                      <a:pt x="188" y="62"/>
                    </a:lnTo>
                    <a:lnTo>
                      <a:pt x="213" y="15"/>
                    </a:lnTo>
                    <a:lnTo>
                      <a:pt x="172" y="21"/>
                    </a:lnTo>
                    <a:close/>
                  </a:path>
                </a:pathLst>
              </a:custGeom>
              <a:solidFill>
                <a:srgbClr val="000000"/>
              </a:solidFill>
              <a:ln w="9525">
                <a:noFill/>
                <a:round/>
                <a:headEnd/>
                <a:tailEnd/>
              </a:ln>
            </p:spPr>
            <p:txBody>
              <a:bodyPr/>
              <a:lstStyle/>
              <a:p>
                <a:endParaRPr lang="en-GB"/>
              </a:p>
            </p:txBody>
          </p:sp>
          <p:sp>
            <p:nvSpPr>
              <p:cNvPr id="20154" name="Freeform 698"/>
              <p:cNvSpPr>
                <a:spLocks/>
              </p:cNvSpPr>
              <p:nvPr/>
            </p:nvSpPr>
            <p:spPr bwMode="auto">
              <a:xfrm>
                <a:off x="3002" y="2005"/>
                <a:ext cx="11" cy="5"/>
              </a:xfrm>
              <a:custGeom>
                <a:avLst/>
                <a:gdLst/>
                <a:ahLst/>
                <a:cxnLst>
                  <a:cxn ang="0">
                    <a:pos x="31" y="0"/>
                  </a:cxn>
                  <a:cxn ang="0">
                    <a:pos x="0" y="6"/>
                  </a:cxn>
                  <a:cxn ang="0">
                    <a:pos x="10" y="7"/>
                  </a:cxn>
                  <a:cxn ang="0">
                    <a:pos x="10" y="22"/>
                  </a:cxn>
                  <a:cxn ang="0">
                    <a:pos x="55" y="7"/>
                  </a:cxn>
                  <a:cxn ang="0">
                    <a:pos x="42" y="3"/>
                  </a:cxn>
                  <a:cxn ang="0">
                    <a:pos x="31" y="0"/>
                  </a:cxn>
                </a:cxnLst>
                <a:rect l="0" t="0" r="r" b="b"/>
                <a:pathLst>
                  <a:path w="55" h="22">
                    <a:moveTo>
                      <a:pt x="31" y="0"/>
                    </a:moveTo>
                    <a:lnTo>
                      <a:pt x="0" y="6"/>
                    </a:lnTo>
                    <a:lnTo>
                      <a:pt x="10" y="7"/>
                    </a:lnTo>
                    <a:lnTo>
                      <a:pt x="10" y="22"/>
                    </a:lnTo>
                    <a:lnTo>
                      <a:pt x="55" y="7"/>
                    </a:lnTo>
                    <a:lnTo>
                      <a:pt x="42" y="3"/>
                    </a:lnTo>
                    <a:lnTo>
                      <a:pt x="31" y="0"/>
                    </a:lnTo>
                    <a:close/>
                  </a:path>
                </a:pathLst>
              </a:custGeom>
              <a:solidFill>
                <a:srgbClr val="BA87E3"/>
              </a:solidFill>
              <a:ln w="9525">
                <a:noFill/>
                <a:round/>
                <a:headEnd/>
                <a:tailEnd/>
              </a:ln>
            </p:spPr>
            <p:txBody>
              <a:bodyPr/>
              <a:lstStyle/>
              <a:p>
                <a:endParaRPr lang="en-GB"/>
              </a:p>
            </p:txBody>
          </p:sp>
          <p:sp>
            <p:nvSpPr>
              <p:cNvPr id="20155" name="Freeform 699"/>
              <p:cNvSpPr>
                <a:spLocks/>
              </p:cNvSpPr>
              <p:nvPr/>
            </p:nvSpPr>
            <p:spPr bwMode="auto">
              <a:xfrm>
                <a:off x="2990" y="2006"/>
                <a:ext cx="23" cy="14"/>
              </a:xfrm>
              <a:custGeom>
                <a:avLst/>
                <a:gdLst/>
                <a:ahLst/>
                <a:cxnLst>
                  <a:cxn ang="0">
                    <a:pos x="71" y="2"/>
                  </a:cxn>
                  <a:cxn ang="0">
                    <a:pos x="61" y="1"/>
                  </a:cxn>
                  <a:cxn ang="0">
                    <a:pos x="46" y="0"/>
                  </a:cxn>
                  <a:cxn ang="0">
                    <a:pos x="31" y="2"/>
                  </a:cxn>
                  <a:cxn ang="0">
                    <a:pos x="15" y="4"/>
                  </a:cxn>
                  <a:cxn ang="0">
                    <a:pos x="0" y="10"/>
                  </a:cxn>
                  <a:cxn ang="0">
                    <a:pos x="3" y="13"/>
                  </a:cxn>
                  <a:cxn ang="0">
                    <a:pos x="60" y="69"/>
                  </a:cxn>
                  <a:cxn ang="0">
                    <a:pos x="116" y="2"/>
                  </a:cxn>
                  <a:cxn ang="0">
                    <a:pos x="71" y="17"/>
                  </a:cxn>
                  <a:cxn ang="0">
                    <a:pos x="71" y="2"/>
                  </a:cxn>
                </a:cxnLst>
                <a:rect l="0" t="0" r="r" b="b"/>
                <a:pathLst>
                  <a:path w="116" h="69">
                    <a:moveTo>
                      <a:pt x="71" y="2"/>
                    </a:moveTo>
                    <a:lnTo>
                      <a:pt x="61" y="1"/>
                    </a:lnTo>
                    <a:lnTo>
                      <a:pt x="46" y="0"/>
                    </a:lnTo>
                    <a:lnTo>
                      <a:pt x="31" y="2"/>
                    </a:lnTo>
                    <a:lnTo>
                      <a:pt x="15" y="4"/>
                    </a:lnTo>
                    <a:lnTo>
                      <a:pt x="0" y="10"/>
                    </a:lnTo>
                    <a:lnTo>
                      <a:pt x="3" y="13"/>
                    </a:lnTo>
                    <a:lnTo>
                      <a:pt x="60" y="69"/>
                    </a:lnTo>
                    <a:lnTo>
                      <a:pt x="116" y="2"/>
                    </a:lnTo>
                    <a:lnTo>
                      <a:pt x="71" y="17"/>
                    </a:lnTo>
                    <a:lnTo>
                      <a:pt x="71" y="2"/>
                    </a:lnTo>
                    <a:close/>
                  </a:path>
                </a:pathLst>
              </a:custGeom>
              <a:solidFill>
                <a:srgbClr val="BFC9FF"/>
              </a:solidFill>
              <a:ln w="9525">
                <a:noFill/>
                <a:round/>
                <a:headEnd/>
                <a:tailEnd/>
              </a:ln>
            </p:spPr>
            <p:txBody>
              <a:bodyPr/>
              <a:lstStyle/>
              <a:p>
                <a:endParaRPr lang="en-GB"/>
              </a:p>
            </p:txBody>
          </p:sp>
          <p:sp>
            <p:nvSpPr>
              <p:cNvPr id="20156" name="Freeform 700"/>
              <p:cNvSpPr>
                <a:spLocks/>
              </p:cNvSpPr>
              <p:nvPr/>
            </p:nvSpPr>
            <p:spPr bwMode="auto">
              <a:xfrm>
                <a:off x="2983" y="2013"/>
                <a:ext cx="27" cy="22"/>
              </a:xfrm>
              <a:custGeom>
                <a:avLst/>
                <a:gdLst/>
                <a:ahLst/>
                <a:cxnLst>
                  <a:cxn ang="0">
                    <a:pos x="55" y="9"/>
                  </a:cxn>
                  <a:cxn ang="0">
                    <a:pos x="48" y="4"/>
                  </a:cxn>
                  <a:cxn ang="0">
                    <a:pos x="41" y="2"/>
                  </a:cxn>
                  <a:cxn ang="0">
                    <a:pos x="33" y="0"/>
                  </a:cxn>
                  <a:cxn ang="0">
                    <a:pos x="25" y="1"/>
                  </a:cxn>
                  <a:cxn ang="0">
                    <a:pos x="0" y="48"/>
                  </a:cxn>
                  <a:cxn ang="0">
                    <a:pos x="39" y="37"/>
                  </a:cxn>
                  <a:cxn ang="0">
                    <a:pos x="30" y="86"/>
                  </a:cxn>
                  <a:cxn ang="0">
                    <a:pos x="81" y="76"/>
                  </a:cxn>
                  <a:cxn ang="0">
                    <a:pos x="86" y="110"/>
                  </a:cxn>
                  <a:cxn ang="0">
                    <a:pos x="135" y="43"/>
                  </a:cxn>
                  <a:cxn ang="0">
                    <a:pos x="84" y="51"/>
                  </a:cxn>
                  <a:cxn ang="0">
                    <a:pos x="83" y="43"/>
                  </a:cxn>
                  <a:cxn ang="0">
                    <a:pos x="83" y="38"/>
                  </a:cxn>
                  <a:cxn ang="0">
                    <a:pos x="81" y="35"/>
                  </a:cxn>
                  <a:cxn ang="0">
                    <a:pos x="79" y="34"/>
                  </a:cxn>
                  <a:cxn ang="0">
                    <a:pos x="73" y="29"/>
                  </a:cxn>
                  <a:cxn ang="0">
                    <a:pos x="67" y="27"/>
                  </a:cxn>
                  <a:cxn ang="0">
                    <a:pos x="60" y="25"/>
                  </a:cxn>
                  <a:cxn ang="0">
                    <a:pos x="53" y="26"/>
                  </a:cxn>
                  <a:cxn ang="0">
                    <a:pos x="55" y="18"/>
                  </a:cxn>
                  <a:cxn ang="0">
                    <a:pos x="56" y="14"/>
                  </a:cxn>
                  <a:cxn ang="0">
                    <a:pos x="55" y="10"/>
                  </a:cxn>
                  <a:cxn ang="0">
                    <a:pos x="55" y="9"/>
                  </a:cxn>
                </a:cxnLst>
                <a:rect l="0" t="0" r="r" b="b"/>
                <a:pathLst>
                  <a:path w="135" h="110">
                    <a:moveTo>
                      <a:pt x="55" y="9"/>
                    </a:moveTo>
                    <a:lnTo>
                      <a:pt x="48" y="4"/>
                    </a:lnTo>
                    <a:lnTo>
                      <a:pt x="41" y="2"/>
                    </a:lnTo>
                    <a:lnTo>
                      <a:pt x="33" y="0"/>
                    </a:lnTo>
                    <a:lnTo>
                      <a:pt x="25" y="1"/>
                    </a:lnTo>
                    <a:lnTo>
                      <a:pt x="0" y="48"/>
                    </a:lnTo>
                    <a:lnTo>
                      <a:pt x="39" y="37"/>
                    </a:lnTo>
                    <a:lnTo>
                      <a:pt x="30" y="86"/>
                    </a:lnTo>
                    <a:lnTo>
                      <a:pt x="81" y="76"/>
                    </a:lnTo>
                    <a:lnTo>
                      <a:pt x="86" y="110"/>
                    </a:lnTo>
                    <a:lnTo>
                      <a:pt x="135" y="43"/>
                    </a:lnTo>
                    <a:lnTo>
                      <a:pt x="84" y="51"/>
                    </a:lnTo>
                    <a:lnTo>
                      <a:pt x="83" y="43"/>
                    </a:lnTo>
                    <a:lnTo>
                      <a:pt x="83" y="38"/>
                    </a:lnTo>
                    <a:lnTo>
                      <a:pt x="81" y="35"/>
                    </a:lnTo>
                    <a:lnTo>
                      <a:pt x="79" y="34"/>
                    </a:lnTo>
                    <a:lnTo>
                      <a:pt x="73" y="29"/>
                    </a:lnTo>
                    <a:lnTo>
                      <a:pt x="67" y="27"/>
                    </a:lnTo>
                    <a:lnTo>
                      <a:pt x="60" y="25"/>
                    </a:lnTo>
                    <a:lnTo>
                      <a:pt x="53" y="26"/>
                    </a:lnTo>
                    <a:lnTo>
                      <a:pt x="55" y="18"/>
                    </a:lnTo>
                    <a:lnTo>
                      <a:pt x="56" y="14"/>
                    </a:lnTo>
                    <a:lnTo>
                      <a:pt x="55" y="10"/>
                    </a:lnTo>
                    <a:lnTo>
                      <a:pt x="55" y="9"/>
                    </a:lnTo>
                    <a:close/>
                  </a:path>
                </a:pathLst>
              </a:custGeom>
              <a:solidFill>
                <a:srgbClr val="9454AD"/>
              </a:solidFill>
              <a:ln w="9525">
                <a:noFill/>
                <a:round/>
                <a:headEnd/>
                <a:tailEnd/>
              </a:ln>
            </p:spPr>
            <p:txBody>
              <a:bodyPr/>
              <a:lstStyle/>
              <a:p>
                <a:endParaRPr lang="en-GB"/>
              </a:p>
            </p:txBody>
          </p:sp>
          <p:sp>
            <p:nvSpPr>
              <p:cNvPr id="20157" name="Freeform 701"/>
              <p:cNvSpPr>
                <a:spLocks/>
              </p:cNvSpPr>
              <p:nvPr/>
            </p:nvSpPr>
            <p:spPr bwMode="auto">
              <a:xfrm>
                <a:off x="3006" y="2033"/>
                <a:ext cx="3" cy="3"/>
              </a:xfrm>
              <a:custGeom>
                <a:avLst/>
                <a:gdLst/>
                <a:ahLst/>
                <a:cxnLst>
                  <a:cxn ang="0">
                    <a:pos x="10" y="17"/>
                  </a:cxn>
                  <a:cxn ang="0">
                    <a:pos x="14" y="0"/>
                  </a:cxn>
                  <a:cxn ang="0">
                    <a:pos x="3" y="7"/>
                  </a:cxn>
                  <a:cxn ang="0">
                    <a:pos x="0" y="9"/>
                  </a:cxn>
                  <a:cxn ang="0">
                    <a:pos x="0" y="13"/>
                  </a:cxn>
                  <a:cxn ang="0">
                    <a:pos x="1" y="15"/>
                  </a:cxn>
                  <a:cxn ang="0">
                    <a:pos x="10" y="17"/>
                  </a:cxn>
                </a:cxnLst>
                <a:rect l="0" t="0" r="r" b="b"/>
                <a:pathLst>
                  <a:path w="14" h="17">
                    <a:moveTo>
                      <a:pt x="10" y="17"/>
                    </a:moveTo>
                    <a:lnTo>
                      <a:pt x="14" y="0"/>
                    </a:lnTo>
                    <a:lnTo>
                      <a:pt x="3" y="7"/>
                    </a:lnTo>
                    <a:lnTo>
                      <a:pt x="0" y="9"/>
                    </a:lnTo>
                    <a:lnTo>
                      <a:pt x="0" y="13"/>
                    </a:lnTo>
                    <a:lnTo>
                      <a:pt x="1" y="15"/>
                    </a:lnTo>
                    <a:lnTo>
                      <a:pt x="10" y="17"/>
                    </a:lnTo>
                    <a:close/>
                  </a:path>
                </a:pathLst>
              </a:custGeom>
              <a:solidFill>
                <a:srgbClr val="9454AD"/>
              </a:solidFill>
              <a:ln w="9525">
                <a:noFill/>
                <a:round/>
                <a:headEnd/>
                <a:tailEnd/>
              </a:ln>
            </p:spPr>
            <p:txBody>
              <a:bodyPr/>
              <a:lstStyle/>
              <a:p>
                <a:endParaRPr lang="en-GB"/>
              </a:p>
            </p:txBody>
          </p:sp>
          <p:sp>
            <p:nvSpPr>
              <p:cNvPr id="20158" name="Freeform 702"/>
              <p:cNvSpPr>
                <a:spLocks/>
              </p:cNvSpPr>
              <p:nvPr/>
            </p:nvSpPr>
            <p:spPr bwMode="auto">
              <a:xfrm>
                <a:off x="3019" y="2023"/>
                <a:ext cx="6" cy="4"/>
              </a:xfrm>
              <a:custGeom>
                <a:avLst/>
                <a:gdLst/>
                <a:ahLst/>
                <a:cxnLst>
                  <a:cxn ang="0">
                    <a:pos x="0" y="21"/>
                  </a:cxn>
                  <a:cxn ang="0">
                    <a:pos x="14" y="11"/>
                  </a:cxn>
                  <a:cxn ang="0">
                    <a:pos x="29" y="0"/>
                  </a:cxn>
                  <a:cxn ang="0">
                    <a:pos x="0" y="21"/>
                  </a:cxn>
                </a:cxnLst>
                <a:rect l="0" t="0" r="r" b="b"/>
                <a:pathLst>
                  <a:path w="29" h="21">
                    <a:moveTo>
                      <a:pt x="0" y="21"/>
                    </a:moveTo>
                    <a:lnTo>
                      <a:pt x="14" y="11"/>
                    </a:lnTo>
                    <a:lnTo>
                      <a:pt x="29" y="0"/>
                    </a:lnTo>
                    <a:lnTo>
                      <a:pt x="0" y="21"/>
                    </a:lnTo>
                    <a:close/>
                  </a:path>
                </a:pathLst>
              </a:custGeom>
              <a:solidFill>
                <a:srgbClr val="BFC9FF"/>
              </a:solidFill>
              <a:ln w="9525">
                <a:noFill/>
                <a:round/>
                <a:headEnd/>
                <a:tailEnd/>
              </a:ln>
            </p:spPr>
            <p:txBody>
              <a:bodyPr/>
              <a:lstStyle/>
              <a:p>
                <a:endParaRPr lang="en-GB"/>
              </a:p>
            </p:txBody>
          </p:sp>
          <p:sp>
            <p:nvSpPr>
              <p:cNvPr id="20159" name="Freeform 703"/>
              <p:cNvSpPr>
                <a:spLocks/>
              </p:cNvSpPr>
              <p:nvPr/>
            </p:nvSpPr>
            <p:spPr bwMode="auto">
              <a:xfrm>
                <a:off x="3047" y="2015"/>
                <a:ext cx="46" cy="15"/>
              </a:xfrm>
              <a:custGeom>
                <a:avLst/>
                <a:gdLst/>
                <a:ahLst/>
                <a:cxnLst>
                  <a:cxn ang="0">
                    <a:pos x="0" y="0"/>
                  </a:cxn>
                  <a:cxn ang="0">
                    <a:pos x="21" y="26"/>
                  </a:cxn>
                  <a:cxn ang="0">
                    <a:pos x="73" y="33"/>
                  </a:cxn>
                  <a:cxn ang="0">
                    <a:pos x="90" y="61"/>
                  </a:cxn>
                  <a:cxn ang="0">
                    <a:pos x="202" y="75"/>
                  </a:cxn>
                  <a:cxn ang="0">
                    <a:pos x="233" y="64"/>
                  </a:cxn>
                  <a:cxn ang="0">
                    <a:pos x="0" y="0"/>
                  </a:cxn>
                </a:cxnLst>
                <a:rect l="0" t="0" r="r" b="b"/>
                <a:pathLst>
                  <a:path w="233" h="75">
                    <a:moveTo>
                      <a:pt x="0" y="0"/>
                    </a:moveTo>
                    <a:lnTo>
                      <a:pt x="21" y="26"/>
                    </a:lnTo>
                    <a:lnTo>
                      <a:pt x="73" y="33"/>
                    </a:lnTo>
                    <a:lnTo>
                      <a:pt x="90" y="61"/>
                    </a:lnTo>
                    <a:lnTo>
                      <a:pt x="202" y="75"/>
                    </a:lnTo>
                    <a:lnTo>
                      <a:pt x="233" y="64"/>
                    </a:lnTo>
                    <a:lnTo>
                      <a:pt x="0" y="0"/>
                    </a:lnTo>
                    <a:close/>
                  </a:path>
                </a:pathLst>
              </a:custGeom>
              <a:solidFill>
                <a:srgbClr val="000000"/>
              </a:solidFill>
              <a:ln w="9525">
                <a:noFill/>
                <a:round/>
                <a:headEnd/>
                <a:tailEnd/>
              </a:ln>
            </p:spPr>
            <p:txBody>
              <a:bodyPr/>
              <a:lstStyle/>
              <a:p>
                <a:endParaRPr lang="en-GB"/>
              </a:p>
            </p:txBody>
          </p:sp>
          <p:sp>
            <p:nvSpPr>
              <p:cNvPr id="20160" name="Freeform 704"/>
              <p:cNvSpPr>
                <a:spLocks/>
              </p:cNvSpPr>
              <p:nvPr/>
            </p:nvSpPr>
            <p:spPr bwMode="auto">
              <a:xfrm>
                <a:off x="3045" y="2022"/>
                <a:ext cx="48" cy="16"/>
              </a:xfrm>
              <a:custGeom>
                <a:avLst/>
                <a:gdLst/>
                <a:ahLst/>
                <a:cxnLst>
                  <a:cxn ang="0">
                    <a:pos x="89" y="34"/>
                  </a:cxn>
                  <a:cxn ang="0">
                    <a:pos x="72" y="22"/>
                  </a:cxn>
                  <a:cxn ang="0">
                    <a:pos x="60" y="8"/>
                  </a:cxn>
                  <a:cxn ang="0">
                    <a:pos x="24" y="0"/>
                  </a:cxn>
                  <a:cxn ang="0">
                    <a:pos x="0" y="53"/>
                  </a:cxn>
                  <a:cxn ang="0">
                    <a:pos x="114" y="78"/>
                  </a:cxn>
                  <a:cxn ang="0">
                    <a:pos x="161" y="79"/>
                  </a:cxn>
                  <a:cxn ang="0">
                    <a:pos x="241" y="83"/>
                  </a:cxn>
                  <a:cxn ang="0">
                    <a:pos x="238" y="69"/>
                  </a:cxn>
                  <a:cxn ang="0">
                    <a:pos x="209" y="43"/>
                  </a:cxn>
                  <a:cxn ang="0">
                    <a:pos x="97" y="29"/>
                  </a:cxn>
                  <a:cxn ang="0">
                    <a:pos x="92" y="33"/>
                  </a:cxn>
                  <a:cxn ang="0">
                    <a:pos x="89" y="33"/>
                  </a:cxn>
                  <a:cxn ang="0">
                    <a:pos x="89" y="34"/>
                  </a:cxn>
                </a:cxnLst>
                <a:rect l="0" t="0" r="r" b="b"/>
                <a:pathLst>
                  <a:path w="241" h="83">
                    <a:moveTo>
                      <a:pt x="89" y="34"/>
                    </a:moveTo>
                    <a:lnTo>
                      <a:pt x="72" y="22"/>
                    </a:lnTo>
                    <a:lnTo>
                      <a:pt x="60" y="8"/>
                    </a:lnTo>
                    <a:lnTo>
                      <a:pt x="24" y="0"/>
                    </a:lnTo>
                    <a:lnTo>
                      <a:pt x="0" y="53"/>
                    </a:lnTo>
                    <a:lnTo>
                      <a:pt x="114" y="78"/>
                    </a:lnTo>
                    <a:lnTo>
                      <a:pt x="161" y="79"/>
                    </a:lnTo>
                    <a:lnTo>
                      <a:pt x="241" y="83"/>
                    </a:lnTo>
                    <a:lnTo>
                      <a:pt x="238" y="69"/>
                    </a:lnTo>
                    <a:lnTo>
                      <a:pt x="209" y="43"/>
                    </a:lnTo>
                    <a:lnTo>
                      <a:pt x="97" y="29"/>
                    </a:lnTo>
                    <a:lnTo>
                      <a:pt x="92" y="33"/>
                    </a:lnTo>
                    <a:lnTo>
                      <a:pt x="89" y="33"/>
                    </a:lnTo>
                    <a:lnTo>
                      <a:pt x="89" y="34"/>
                    </a:lnTo>
                    <a:close/>
                  </a:path>
                </a:pathLst>
              </a:custGeom>
              <a:solidFill>
                <a:srgbClr val="BFC9FF"/>
              </a:solidFill>
              <a:ln w="9525">
                <a:noFill/>
                <a:round/>
                <a:headEnd/>
                <a:tailEnd/>
              </a:ln>
            </p:spPr>
            <p:txBody>
              <a:bodyPr/>
              <a:lstStyle/>
              <a:p>
                <a:endParaRPr lang="en-GB"/>
              </a:p>
            </p:txBody>
          </p:sp>
          <p:sp>
            <p:nvSpPr>
              <p:cNvPr id="20161" name="Freeform 705"/>
              <p:cNvSpPr>
                <a:spLocks/>
              </p:cNvSpPr>
              <p:nvPr/>
            </p:nvSpPr>
            <p:spPr bwMode="auto">
              <a:xfrm>
                <a:off x="3041" y="2032"/>
                <a:ext cx="27" cy="5"/>
              </a:xfrm>
              <a:custGeom>
                <a:avLst/>
                <a:gdLst/>
                <a:ahLst/>
                <a:cxnLst>
                  <a:cxn ang="0">
                    <a:pos x="133" y="25"/>
                  </a:cxn>
                  <a:cxn ang="0">
                    <a:pos x="19" y="0"/>
                  </a:cxn>
                  <a:cxn ang="0">
                    <a:pos x="0" y="14"/>
                  </a:cxn>
                  <a:cxn ang="0">
                    <a:pos x="133" y="25"/>
                  </a:cxn>
                </a:cxnLst>
                <a:rect l="0" t="0" r="r" b="b"/>
                <a:pathLst>
                  <a:path w="133" h="25">
                    <a:moveTo>
                      <a:pt x="133" y="25"/>
                    </a:moveTo>
                    <a:lnTo>
                      <a:pt x="19" y="0"/>
                    </a:lnTo>
                    <a:lnTo>
                      <a:pt x="0" y="14"/>
                    </a:lnTo>
                    <a:lnTo>
                      <a:pt x="133" y="25"/>
                    </a:lnTo>
                    <a:close/>
                  </a:path>
                </a:pathLst>
              </a:custGeom>
              <a:solidFill>
                <a:srgbClr val="BA87E3"/>
              </a:solidFill>
              <a:ln w="9525">
                <a:noFill/>
                <a:round/>
                <a:headEnd/>
                <a:tailEnd/>
              </a:ln>
            </p:spPr>
            <p:txBody>
              <a:bodyPr/>
              <a:lstStyle/>
              <a:p>
                <a:endParaRPr lang="en-GB"/>
              </a:p>
            </p:txBody>
          </p:sp>
          <p:sp>
            <p:nvSpPr>
              <p:cNvPr id="20162" name="Freeform 706"/>
              <p:cNvSpPr>
                <a:spLocks/>
              </p:cNvSpPr>
              <p:nvPr/>
            </p:nvSpPr>
            <p:spPr bwMode="auto">
              <a:xfrm>
                <a:off x="3041" y="2035"/>
                <a:ext cx="53" cy="9"/>
              </a:xfrm>
              <a:custGeom>
                <a:avLst/>
                <a:gdLst/>
                <a:ahLst/>
                <a:cxnLst>
                  <a:cxn ang="0">
                    <a:pos x="133" y="11"/>
                  </a:cxn>
                  <a:cxn ang="0">
                    <a:pos x="0" y="0"/>
                  </a:cxn>
                  <a:cxn ang="0">
                    <a:pos x="102" y="46"/>
                  </a:cxn>
                  <a:cxn ang="0">
                    <a:pos x="139" y="27"/>
                  </a:cxn>
                  <a:cxn ang="0">
                    <a:pos x="231" y="43"/>
                  </a:cxn>
                  <a:cxn ang="0">
                    <a:pos x="263" y="29"/>
                  </a:cxn>
                  <a:cxn ang="0">
                    <a:pos x="180" y="12"/>
                  </a:cxn>
                  <a:cxn ang="0">
                    <a:pos x="133" y="11"/>
                  </a:cxn>
                </a:cxnLst>
                <a:rect l="0" t="0" r="r" b="b"/>
                <a:pathLst>
                  <a:path w="263" h="46">
                    <a:moveTo>
                      <a:pt x="133" y="11"/>
                    </a:moveTo>
                    <a:lnTo>
                      <a:pt x="0" y="0"/>
                    </a:lnTo>
                    <a:lnTo>
                      <a:pt x="102" y="46"/>
                    </a:lnTo>
                    <a:lnTo>
                      <a:pt x="139" y="27"/>
                    </a:lnTo>
                    <a:lnTo>
                      <a:pt x="231" y="43"/>
                    </a:lnTo>
                    <a:lnTo>
                      <a:pt x="263" y="29"/>
                    </a:lnTo>
                    <a:lnTo>
                      <a:pt x="180" y="12"/>
                    </a:lnTo>
                    <a:lnTo>
                      <a:pt x="133" y="11"/>
                    </a:lnTo>
                    <a:close/>
                  </a:path>
                </a:pathLst>
              </a:custGeom>
              <a:solidFill>
                <a:srgbClr val="9454AD"/>
              </a:solidFill>
              <a:ln w="9525">
                <a:noFill/>
                <a:round/>
                <a:headEnd/>
                <a:tailEnd/>
              </a:ln>
            </p:spPr>
            <p:txBody>
              <a:bodyPr/>
              <a:lstStyle/>
              <a:p>
                <a:endParaRPr lang="en-GB"/>
              </a:p>
            </p:txBody>
          </p:sp>
          <p:sp>
            <p:nvSpPr>
              <p:cNvPr id="20163" name="Freeform 707"/>
              <p:cNvSpPr>
                <a:spLocks/>
              </p:cNvSpPr>
              <p:nvPr/>
            </p:nvSpPr>
            <p:spPr bwMode="auto">
              <a:xfrm>
                <a:off x="2896" y="1918"/>
                <a:ext cx="20" cy="20"/>
              </a:xfrm>
              <a:custGeom>
                <a:avLst/>
                <a:gdLst/>
                <a:ahLst/>
                <a:cxnLst>
                  <a:cxn ang="0">
                    <a:pos x="44" y="0"/>
                  </a:cxn>
                  <a:cxn ang="0">
                    <a:pos x="43" y="0"/>
                  </a:cxn>
                  <a:cxn ang="0">
                    <a:pos x="45" y="5"/>
                  </a:cxn>
                  <a:cxn ang="0">
                    <a:pos x="48" y="12"/>
                  </a:cxn>
                  <a:cxn ang="0">
                    <a:pos x="40" y="11"/>
                  </a:cxn>
                  <a:cxn ang="0">
                    <a:pos x="35" y="12"/>
                  </a:cxn>
                  <a:cxn ang="0">
                    <a:pos x="33" y="12"/>
                  </a:cxn>
                  <a:cxn ang="0">
                    <a:pos x="33" y="15"/>
                  </a:cxn>
                  <a:cxn ang="0">
                    <a:pos x="33" y="18"/>
                  </a:cxn>
                  <a:cxn ang="0">
                    <a:pos x="36" y="24"/>
                  </a:cxn>
                  <a:cxn ang="0">
                    <a:pos x="0" y="8"/>
                  </a:cxn>
                  <a:cxn ang="0">
                    <a:pos x="53" y="83"/>
                  </a:cxn>
                  <a:cxn ang="0">
                    <a:pos x="97" y="96"/>
                  </a:cxn>
                  <a:cxn ang="0">
                    <a:pos x="96" y="43"/>
                  </a:cxn>
                  <a:cxn ang="0">
                    <a:pos x="92" y="54"/>
                  </a:cxn>
                  <a:cxn ang="0">
                    <a:pos x="70" y="34"/>
                  </a:cxn>
                  <a:cxn ang="0">
                    <a:pos x="60" y="23"/>
                  </a:cxn>
                  <a:cxn ang="0">
                    <a:pos x="52" y="10"/>
                  </a:cxn>
                  <a:cxn ang="0">
                    <a:pos x="46" y="2"/>
                  </a:cxn>
                  <a:cxn ang="0">
                    <a:pos x="44" y="0"/>
                  </a:cxn>
                </a:cxnLst>
                <a:rect l="0" t="0" r="r" b="b"/>
                <a:pathLst>
                  <a:path w="97" h="96">
                    <a:moveTo>
                      <a:pt x="44" y="0"/>
                    </a:moveTo>
                    <a:lnTo>
                      <a:pt x="43" y="0"/>
                    </a:lnTo>
                    <a:lnTo>
                      <a:pt x="45" y="5"/>
                    </a:lnTo>
                    <a:lnTo>
                      <a:pt x="48" y="12"/>
                    </a:lnTo>
                    <a:lnTo>
                      <a:pt x="40" y="11"/>
                    </a:lnTo>
                    <a:lnTo>
                      <a:pt x="35" y="12"/>
                    </a:lnTo>
                    <a:lnTo>
                      <a:pt x="33" y="12"/>
                    </a:lnTo>
                    <a:lnTo>
                      <a:pt x="33" y="15"/>
                    </a:lnTo>
                    <a:lnTo>
                      <a:pt x="33" y="18"/>
                    </a:lnTo>
                    <a:lnTo>
                      <a:pt x="36" y="24"/>
                    </a:lnTo>
                    <a:lnTo>
                      <a:pt x="0" y="8"/>
                    </a:lnTo>
                    <a:lnTo>
                      <a:pt x="53" y="83"/>
                    </a:lnTo>
                    <a:lnTo>
                      <a:pt x="97" y="96"/>
                    </a:lnTo>
                    <a:lnTo>
                      <a:pt x="96" y="43"/>
                    </a:lnTo>
                    <a:lnTo>
                      <a:pt x="92" y="54"/>
                    </a:lnTo>
                    <a:lnTo>
                      <a:pt x="70" y="34"/>
                    </a:lnTo>
                    <a:lnTo>
                      <a:pt x="60" y="23"/>
                    </a:lnTo>
                    <a:lnTo>
                      <a:pt x="52" y="10"/>
                    </a:lnTo>
                    <a:lnTo>
                      <a:pt x="46" y="2"/>
                    </a:lnTo>
                    <a:lnTo>
                      <a:pt x="44" y="0"/>
                    </a:lnTo>
                    <a:close/>
                  </a:path>
                </a:pathLst>
              </a:custGeom>
              <a:solidFill>
                <a:srgbClr val="000000"/>
              </a:solidFill>
              <a:ln w="9525">
                <a:noFill/>
                <a:round/>
                <a:headEnd/>
                <a:tailEnd/>
              </a:ln>
            </p:spPr>
            <p:txBody>
              <a:bodyPr/>
              <a:lstStyle/>
              <a:p>
                <a:endParaRPr lang="en-GB"/>
              </a:p>
            </p:txBody>
          </p:sp>
          <p:sp>
            <p:nvSpPr>
              <p:cNvPr id="20164" name="Freeform 708"/>
              <p:cNvSpPr>
                <a:spLocks/>
              </p:cNvSpPr>
              <p:nvPr/>
            </p:nvSpPr>
            <p:spPr bwMode="auto">
              <a:xfrm>
                <a:off x="2841" y="1902"/>
                <a:ext cx="81" cy="46"/>
              </a:xfrm>
              <a:custGeom>
                <a:avLst/>
                <a:gdLst/>
                <a:ahLst/>
                <a:cxnLst>
                  <a:cxn ang="0">
                    <a:pos x="315" y="94"/>
                  </a:cxn>
                  <a:cxn ang="0">
                    <a:pos x="320" y="88"/>
                  </a:cxn>
                  <a:cxn ang="0">
                    <a:pos x="215" y="71"/>
                  </a:cxn>
                  <a:cxn ang="0">
                    <a:pos x="257" y="154"/>
                  </a:cxn>
                  <a:cxn ang="0">
                    <a:pos x="99" y="60"/>
                  </a:cxn>
                  <a:cxn ang="0">
                    <a:pos x="0" y="0"/>
                  </a:cxn>
                  <a:cxn ang="0">
                    <a:pos x="104" y="167"/>
                  </a:cxn>
                  <a:cxn ang="0">
                    <a:pos x="106" y="202"/>
                  </a:cxn>
                  <a:cxn ang="0">
                    <a:pos x="130" y="212"/>
                  </a:cxn>
                  <a:cxn ang="0">
                    <a:pos x="118" y="226"/>
                  </a:cxn>
                  <a:cxn ang="0">
                    <a:pos x="121" y="226"/>
                  </a:cxn>
                  <a:cxn ang="0">
                    <a:pos x="130" y="230"/>
                  </a:cxn>
                  <a:cxn ang="0">
                    <a:pos x="149" y="216"/>
                  </a:cxn>
                  <a:cxn ang="0">
                    <a:pos x="154" y="205"/>
                  </a:cxn>
                  <a:cxn ang="0">
                    <a:pos x="163" y="200"/>
                  </a:cxn>
                  <a:cxn ang="0">
                    <a:pos x="108" y="170"/>
                  </a:cxn>
                  <a:cxn ang="0">
                    <a:pos x="71" y="92"/>
                  </a:cxn>
                  <a:cxn ang="0">
                    <a:pos x="74" y="58"/>
                  </a:cxn>
                  <a:cxn ang="0">
                    <a:pos x="180" y="139"/>
                  </a:cxn>
                  <a:cxn ang="0">
                    <a:pos x="190" y="182"/>
                  </a:cxn>
                  <a:cxn ang="0">
                    <a:pos x="388" y="209"/>
                  </a:cxn>
                  <a:cxn ang="0">
                    <a:pos x="392" y="217"/>
                  </a:cxn>
                  <a:cxn ang="0">
                    <a:pos x="396" y="113"/>
                  </a:cxn>
                  <a:cxn ang="0">
                    <a:pos x="395" y="118"/>
                  </a:cxn>
                  <a:cxn ang="0">
                    <a:pos x="393" y="127"/>
                  </a:cxn>
                  <a:cxn ang="0">
                    <a:pos x="392" y="128"/>
                  </a:cxn>
                  <a:cxn ang="0">
                    <a:pos x="387" y="131"/>
                  </a:cxn>
                  <a:cxn ang="0">
                    <a:pos x="377" y="128"/>
                  </a:cxn>
                  <a:cxn ang="0">
                    <a:pos x="372" y="179"/>
                  </a:cxn>
                  <a:cxn ang="0">
                    <a:pos x="275" y="91"/>
                  </a:cxn>
                  <a:cxn ang="0">
                    <a:pos x="308" y="101"/>
                  </a:cxn>
                  <a:cxn ang="0">
                    <a:pos x="308" y="95"/>
                  </a:cxn>
                </a:cxnLst>
                <a:rect l="0" t="0" r="r" b="b"/>
                <a:pathLst>
                  <a:path w="404" h="230">
                    <a:moveTo>
                      <a:pt x="310" y="95"/>
                    </a:moveTo>
                    <a:lnTo>
                      <a:pt x="315" y="94"/>
                    </a:lnTo>
                    <a:lnTo>
                      <a:pt x="323" y="95"/>
                    </a:lnTo>
                    <a:lnTo>
                      <a:pt x="320" y="88"/>
                    </a:lnTo>
                    <a:lnTo>
                      <a:pt x="184" y="41"/>
                    </a:lnTo>
                    <a:lnTo>
                      <a:pt x="215" y="71"/>
                    </a:lnTo>
                    <a:lnTo>
                      <a:pt x="309" y="166"/>
                    </a:lnTo>
                    <a:lnTo>
                      <a:pt x="257" y="154"/>
                    </a:lnTo>
                    <a:lnTo>
                      <a:pt x="230" y="131"/>
                    </a:lnTo>
                    <a:lnTo>
                      <a:pt x="99" y="60"/>
                    </a:lnTo>
                    <a:lnTo>
                      <a:pt x="54" y="33"/>
                    </a:lnTo>
                    <a:lnTo>
                      <a:pt x="0" y="0"/>
                    </a:lnTo>
                    <a:lnTo>
                      <a:pt x="12" y="56"/>
                    </a:lnTo>
                    <a:lnTo>
                      <a:pt x="104" y="167"/>
                    </a:lnTo>
                    <a:lnTo>
                      <a:pt x="41" y="134"/>
                    </a:lnTo>
                    <a:lnTo>
                      <a:pt x="106" y="202"/>
                    </a:lnTo>
                    <a:lnTo>
                      <a:pt x="138" y="211"/>
                    </a:lnTo>
                    <a:lnTo>
                      <a:pt x="130" y="212"/>
                    </a:lnTo>
                    <a:lnTo>
                      <a:pt x="125" y="216"/>
                    </a:lnTo>
                    <a:lnTo>
                      <a:pt x="118" y="226"/>
                    </a:lnTo>
                    <a:lnTo>
                      <a:pt x="118" y="225"/>
                    </a:lnTo>
                    <a:lnTo>
                      <a:pt x="121" y="226"/>
                    </a:lnTo>
                    <a:lnTo>
                      <a:pt x="124" y="227"/>
                    </a:lnTo>
                    <a:lnTo>
                      <a:pt x="130" y="230"/>
                    </a:lnTo>
                    <a:lnTo>
                      <a:pt x="149" y="221"/>
                    </a:lnTo>
                    <a:lnTo>
                      <a:pt x="149" y="216"/>
                    </a:lnTo>
                    <a:lnTo>
                      <a:pt x="149" y="211"/>
                    </a:lnTo>
                    <a:lnTo>
                      <a:pt x="154" y="205"/>
                    </a:lnTo>
                    <a:lnTo>
                      <a:pt x="158" y="204"/>
                    </a:lnTo>
                    <a:lnTo>
                      <a:pt x="163" y="200"/>
                    </a:lnTo>
                    <a:lnTo>
                      <a:pt x="137" y="183"/>
                    </a:lnTo>
                    <a:lnTo>
                      <a:pt x="108" y="170"/>
                    </a:lnTo>
                    <a:lnTo>
                      <a:pt x="100" y="118"/>
                    </a:lnTo>
                    <a:lnTo>
                      <a:pt x="71" y="92"/>
                    </a:lnTo>
                    <a:lnTo>
                      <a:pt x="109" y="99"/>
                    </a:lnTo>
                    <a:lnTo>
                      <a:pt x="74" y="58"/>
                    </a:lnTo>
                    <a:lnTo>
                      <a:pt x="224" y="142"/>
                    </a:lnTo>
                    <a:lnTo>
                      <a:pt x="180" y="139"/>
                    </a:lnTo>
                    <a:lnTo>
                      <a:pt x="249" y="158"/>
                    </a:lnTo>
                    <a:lnTo>
                      <a:pt x="190" y="182"/>
                    </a:lnTo>
                    <a:lnTo>
                      <a:pt x="359" y="176"/>
                    </a:lnTo>
                    <a:lnTo>
                      <a:pt x="388" y="209"/>
                    </a:lnTo>
                    <a:lnTo>
                      <a:pt x="387" y="149"/>
                    </a:lnTo>
                    <a:lnTo>
                      <a:pt x="392" y="217"/>
                    </a:lnTo>
                    <a:lnTo>
                      <a:pt x="404" y="196"/>
                    </a:lnTo>
                    <a:lnTo>
                      <a:pt x="396" y="113"/>
                    </a:lnTo>
                    <a:lnTo>
                      <a:pt x="395" y="115"/>
                    </a:lnTo>
                    <a:lnTo>
                      <a:pt x="395" y="118"/>
                    </a:lnTo>
                    <a:lnTo>
                      <a:pt x="395" y="124"/>
                    </a:lnTo>
                    <a:lnTo>
                      <a:pt x="393" y="127"/>
                    </a:lnTo>
                    <a:lnTo>
                      <a:pt x="392" y="127"/>
                    </a:lnTo>
                    <a:lnTo>
                      <a:pt x="392" y="128"/>
                    </a:lnTo>
                    <a:lnTo>
                      <a:pt x="392" y="131"/>
                    </a:lnTo>
                    <a:lnTo>
                      <a:pt x="387" y="131"/>
                    </a:lnTo>
                    <a:lnTo>
                      <a:pt x="383" y="131"/>
                    </a:lnTo>
                    <a:lnTo>
                      <a:pt x="377" y="128"/>
                    </a:lnTo>
                    <a:lnTo>
                      <a:pt x="371" y="126"/>
                    </a:lnTo>
                    <a:lnTo>
                      <a:pt x="372" y="179"/>
                    </a:lnTo>
                    <a:lnTo>
                      <a:pt x="328" y="166"/>
                    </a:lnTo>
                    <a:lnTo>
                      <a:pt x="275" y="91"/>
                    </a:lnTo>
                    <a:lnTo>
                      <a:pt x="311" y="107"/>
                    </a:lnTo>
                    <a:lnTo>
                      <a:pt x="308" y="101"/>
                    </a:lnTo>
                    <a:lnTo>
                      <a:pt x="308" y="98"/>
                    </a:lnTo>
                    <a:lnTo>
                      <a:pt x="308" y="95"/>
                    </a:lnTo>
                    <a:lnTo>
                      <a:pt x="310" y="95"/>
                    </a:lnTo>
                    <a:close/>
                  </a:path>
                </a:pathLst>
              </a:custGeom>
              <a:solidFill>
                <a:srgbClr val="CC7F4C"/>
              </a:solidFill>
              <a:ln w="9525">
                <a:noFill/>
                <a:round/>
                <a:headEnd/>
                <a:tailEnd/>
              </a:ln>
            </p:spPr>
            <p:txBody>
              <a:bodyPr/>
              <a:lstStyle/>
              <a:p>
                <a:endParaRPr lang="en-GB"/>
              </a:p>
            </p:txBody>
          </p:sp>
          <p:sp>
            <p:nvSpPr>
              <p:cNvPr id="20165" name="Freeform 709"/>
              <p:cNvSpPr>
                <a:spLocks/>
              </p:cNvSpPr>
              <p:nvPr/>
            </p:nvSpPr>
            <p:spPr bwMode="auto">
              <a:xfrm>
                <a:off x="2907" y="1920"/>
                <a:ext cx="9" cy="9"/>
              </a:xfrm>
              <a:custGeom>
                <a:avLst/>
                <a:gdLst/>
                <a:ahLst/>
                <a:cxnLst>
                  <a:cxn ang="0">
                    <a:pos x="40" y="44"/>
                  </a:cxn>
                  <a:cxn ang="0">
                    <a:pos x="44" y="33"/>
                  </a:cxn>
                  <a:cxn ang="0">
                    <a:pos x="0" y="0"/>
                  </a:cxn>
                  <a:cxn ang="0">
                    <a:pos x="8" y="13"/>
                  </a:cxn>
                  <a:cxn ang="0">
                    <a:pos x="18" y="24"/>
                  </a:cxn>
                  <a:cxn ang="0">
                    <a:pos x="40" y="44"/>
                  </a:cxn>
                </a:cxnLst>
                <a:rect l="0" t="0" r="r" b="b"/>
                <a:pathLst>
                  <a:path w="44" h="44">
                    <a:moveTo>
                      <a:pt x="40" y="44"/>
                    </a:moveTo>
                    <a:lnTo>
                      <a:pt x="44" y="33"/>
                    </a:lnTo>
                    <a:lnTo>
                      <a:pt x="0" y="0"/>
                    </a:lnTo>
                    <a:lnTo>
                      <a:pt x="8" y="13"/>
                    </a:lnTo>
                    <a:lnTo>
                      <a:pt x="18" y="24"/>
                    </a:lnTo>
                    <a:lnTo>
                      <a:pt x="40" y="44"/>
                    </a:lnTo>
                    <a:close/>
                  </a:path>
                </a:pathLst>
              </a:custGeom>
              <a:solidFill>
                <a:srgbClr val="CC7F4C"/>
              </a:solidFill>
              <a:ln w="9525">
                <a:noFill/>
                <a:round/>
                <a:headEnd/>
                <a:tailEnd/>
              </a:ln>
            </p:spPr>
            <p:txBody>
              <a:bodyPr/>
              <a:lstStyle/>
              <a:p>
                <a:endParaRPr lang="en-GB"/>
              </a:p>
            </p:txBody>
          </p:sp>
          <p:sp>
            <p:nvSpPr>
              <p:cNvPr id="20166" name="Freeform 710"/>
              <p:cNvSpPr>
                <a:spLocks/>
              </p:cNvSpPr>
              <p:nvPr/>
            </p:nvSpPr>
            <p:spPr bwMode="auto">
              <a:xfrm>
                <a:off x="2919" y="1932"/>
                <a:ext cx="1" cy="14"/>
              </a:xfrm>
              <a:custGeom>
                <a:avLst/>
                <a:gdLst/>
                <a:ahLst/>
                <a:cxnLst>
                  <a:cxn ang="0">
                    <a:pos x="1" y="72"/>
                  </a:cxn>
                  <a:cxn ang="0">
                    <a:pos x="5" y="68"/>
                  </a:cxn>
                  <a:cxn ang="0">
                    <a:pos x="0" y="0"/>
                  </a:cxn>
                  <a:cxn ang="0">
                    <a:pos x="1" y="60"/>
                  </a:cxn>
                  <a:cxn ang="0">
                    <a:pos x="1" y="72"/>
                  </a:cxn>
                </a:cxnLst>
                <a:rect l="0" t="0" r="r" b="b"/>
                <a:pathLst>
                  <a:path w="5" h="72">
                    <a:moveTo>
                      <a:pt x="1" y="72"/>
                    </a:moveTo>
                    <a:lnTo>
                      <a:pt x="5" y="68"/>
                    </a:lnTo>
                    <a:lnTo>
                      <a:pt x="0" y="0"/>
                    </a:lnTo>
                    <a:lnTo>
                      <a:pt x="1" y="60"/>
                    </a:lnTo>
                    <a:lnTo>
                      <a:pt x="1" y="72"/>
                    </a:lnTo>
                    <a:close/>
                  </a:path>
                </a:pathLst>
              </a:custGeom>
              <a:solidFill>
                <a:srgbClr val="000000"/>
              </a:solidFill>
              <a:ln w="9525">
                <a:noFill/>
                <a:round/>
                <a:headEnd/>
                <a:tailEnd/>
              </a:ln>
            </p:spPr>
            <p:txBody>
              <a:bodyPr/>
              <a:lstStyle/>
              <a:p>
                <a:endParaRPr lang="en-GB"/>
              </a:p>
            </p:txBody>
          </p:sp>
          <p:sp>
            <p:nvSpPr>
              <p:cNvPr id="20167" name="Freeform 711"/>
              <p:cNvSpPr>
                <a:spLocks/>
              </p:cNvSpPr>
              <p:nvPr/>
            </p:nvSpPr>
            <p:spPr bwMode="auto">
              <a:xfrm>
                <a:off x="2879" y="1937"/>
                <a:ext cx="40" cy="24"/>
              </a:xfrm>
              <a:custGeom>
                <a:avLst/>
                <a:gdLst/>
                <a:ahLst/>
                <a:cxnLst>
                  <a:cxn ang="0">
                    <a:pos x="197" y="62"/>
                  </a:cxn>
                  <a:cxn ang="0">
                    <a:pos x="198" y="45"/>
                  </a:cxn>
                  <a:cxn ang="0">
                    <a:pos x="198" y="33"/>
                  </a:cxn>
                  <a:cxn ang="0">
                    <a:pos x="169" y="0"/>
                  </a:cxn>
                  <a:cxn ang="0">
                    <a:pos x="0" y="6"/>
                  </a:cxn>
                  <a:cxn ang="0">
                    <a:pos x="7" y="121"/>
                  </a:cxn>
                  <a:cxn ang="0">
                    <a:pos x="64" y="94"/>
                  </a:cxn>
                  <a:cxn ang="0">
                    <a:pos x="110" y="95"/>
                  </a:cxn>
                  <a:cxn ang="0">
                    <a:pos x="195" y="97"/>
                  </a:cxn>
                  <a:cxn ang="0">
                    <a:pos x="197" y="62"/>
                  </a:cxn>
                </a:cxnLst>
                <a:rect l="0" t="0" r="r" b="b"/>
                <a:pathLst>
                  <a:path w="198" h="121">
                    <a:moveTo>
                      <a:pt x="197" y="62"/>
                    </a:moveTo>
                    <a:lnTo>
                      <a:pt x="198" y="45"/>
                    </a:lnTo>
                    <a:lnTo>
                      <a:pt x="198" y="33"/>
                    </a:lnTo>
                    <a:lnTo>
                      <a:pt x="169" y="0"/>
                    </a:lnTo>
                    <a:lnTo>
                      <a:pt x="0" y="6"/>
                    </a:lnTo>
                    <a:lnTo>
                      <a:pt x="7" y="121"/>
                    </a:lnTo>
                    <a:lnTo>
                      <a:pt x="64" y="94"/>
                    </a:lnTo>
                    <a:lnTo>
                      <a:pt x="110" y="95"/>
                    </a:lnTo>
                    <a:lnTo>
                      <a:pt x="195" y="97"/>
                    </a:lnTo>
                    <a:lnTo>
                      <a:pt x="197" y="62"/>
                    </a:lnTo>
                    <a:close/>
                  </a:path>
                </a:pathLst>
              </a:custGeom>
              <a:solidFill>
                <a:srgbClr val="FFD6C9"/>
              </a:solidFill>
              <a:ln w="9525">
                <a:noFill/>
                <a:round/>
                <a:headEnd/>
                <a:tailEnd/>
              </a:ln>
            </p:spPr>
            <p:txBody>
              <a:bodyPr/>
              <a:lstStyle/>
              <a:p>
                <a:endParaRPr lang="en-GB"/>
              </a:p>
            </p:txBody>
          </p:sp>
          <p:sp>
            <p:nvSpPr>
              <p:cNvPr id="20168" name="Freeform 712"/>
              <p:cNvSpPr>
                <a:spLocks/>
              </p:cNvSpPr>
              <p:nvPr/>
            </p:nvSpPr>
            <p:spPr bwMode="auto">
              <a:xfrm>
                <a:off x="2871" y="1955"/>
                <a:ext cx="38" cy="19"/>
              </a:xfrm>
              <a:custGeom>
                <a:avLst/>
                <a:gdLst/>
                <a:ahLst/>
                <a:cxnLst>
                  <a:cxn ang="0">
                    <a:pos x="166" y="21"/>
                  </a:cxn>
                  <a:cxn ang="0">
                    <a:pos x="170" y="19"/>
                  </a:cxn>
                  <a:cxn ang="0">
                    <a:pos x="175" y="18"/>
                  </a:cxn>
                  <a:cxn ang="0">
                    <a:pos x="182" y="17"/>
                  </a:cxn>
                  <a:cxn ang="0">
                    <a:pos x="192" y="18"/>
                  </a:cxn>
                  <a:cxn ang="0">
                    <a:pos x="154" y="4"/>
                  </a:cxn>
                  <a:cxn ang="0">
                    <a:pos x="108" y="3"/>
                  </a:cxn>
                  <a:cxn ang="0">
                    <a:pos x="51" y="30"/>
                  </a:cxn>
                  <a:cxn ang="0">
                    <a:pos x="0" y="0"/>
                  </a:cxn>
                  <a:cxn ang="0">
                    <a:pos x="50" y="58"/>
                  </a:cxn>
                  <a:cxn ang="0">
                    <a:pos x="73" y="77"/>
                  </a:cxn>
                  <a:cxn ang="0">
                    <a:pos x="69" y="63"/>
                  </a:cxn>
                  <a:cxn ang="0">
                    <a:pos x="65" y="51"/>
                  </a:cxn>
                  <a:cxn ang="0">
                    <a:pos x="128" y="22"/>
                  </a:cxn>
                  <a:cxn ang="0">
                    <a:pos x="160" y="37"/>
                  </a:cxn>
                  <a:cxn ang="0">
                    <a:pos x="124" y="89"/>
                  </a:cxn>
                  <a:cxn ang="0">
                    <a:pos x="84" y="86"/>
                  </a:cxn>
                  <a:cxn ang="0">
                    <a:pos x="81" y="86"/>
                  </a:cxn>
                  <a:cxn ang="0">
                    <a:pos x="93" y="95"/>
                  </a:cxn>
                  <a:cxn ang="0">
                    <a:pos x="99" y="94"/>
                  </a:cxn>
                  <a:cxn ang="0">
                    <a:pos x="107" y="94"/>
                  </a:cxn>
                  <a:cxn ang="0">
                    <a:pos x="121" y="90"/>
                  </a:cxn>
                  <a:cxn ang="0">
                    <a:pos x="123" y="88"/>
                  </a:cxn>
                  <a:cxn ang="0">
                    <a:pos x="123" y="87"/>
                  </a:cxn>
                  <a:cxn ang="0">
                    <a:pos x="124" y="87"/>
                  </a:cxn>
                  <a:cxn ang="0">
                    <a:pos x="127" y="87"/>
                  </a:cxn>
                  <a:cxn ang="0">
                    <a:pos x="133" y="85"/>
                  </a:cxn>
                  <a:cxn ang="0">
                    <a:pos x="146" y="78"/>
                  </a:cxn>
                  <a:cxn ang="0">
                    <a:pos x="150" y="72"/>
                  </a:cxn>
                  <a:cxn ang="0">
                    <a:pos x="155" y="68"/>
                  </a:cxn>
                  <a:cxn ang="0">
                    <a:pos x="162" y="59"/>
                  </a:cxn>
                  <a:cxn ang="0">
                    <a:pos x="165" y="47"/>
                  </a:cxn>
                  <a:cxn ang="0">
                    <a:pos x="165" y="44"/>
                  </a:cxn>
                  <a:cxn ang="0">
                    <a:pos x="166" y="42"/>
                  </a:cxn>
                  <a:cxn ang="0">
                    <a:pos x="167" y="37"/>
                  </a:cxn>
                  <a:cxn ang="0">
                    <a:pos x="164" y="31"/>
                  </a:cxn>
                  <a:cxn ang="0">
                    <a:pos x="163" y="27"/>
                  </a:cxn>
                  <a:cxn ang="0">
                    <a:pos x="166" y="21"/>
                  </a:cxn>
                </a:cxnLst>
                <a:rect l="0" t="0" r="r" b="b"/>
                <a:pathLst>
                  <a:path w="192" h="95">
                    <a:moveTo>
                      <a:pt x="166" y="21"/>
                    </a:moveTo>
                    <a:lnTo>
                      <a:pt x="170" y="19"/>
                    </a:lnTo>
                    <a:lnTo>
                      <a:pt x="175" y="18"/>
                    </a:lnTo>
                    <a:lnTo>
                      <a:pt x="182" y="17"/>
                    </a:lnTo>
                    <a:lnTo>
                      <a:pt x="192" y="18"/>
                    </a:lnTo>
                    <a:lnTo>
                      <a:pt x="154" y="4"/>
                    </a:lnTo>
                    <a:lnTo>
                      <a:pt x="108" y="3"/>
                    </a:lnTo>
                    <a:lnTo>
                      <a:pt x="51" y="30"/>
                    </a:lnTo>
                    <a:lnTo>
                      <a:pt x="0" y="0"/>
                    </a:lnTo>
                    <a:lnTo>
                      <a:pt x="50" y="58"/>
                    </a:lnTo>
                    <a:lnTo>
                      <a:pt x="73" y="77"/>
                    </a:lnTo>
                    <a:lnTo>
                      <a:pt x="69" y="63"/>
                    </a:lnTo>
                    <a:lnTo>
                      <a:pt x="65" y="51"/>
                    </a:lnTo>
                    <a:lnTo>
                      <a:pt x="128" y="22"/>
                    </a:lnTo>
                    <a:lnTo>
                      <a:pt x="160" y="37"/>
                    </a:lnTo>
                    <a:lnTo>
                      <a:pt x="124" y="89"/>
                    </a:lnTo>
                    <a:lnTo>
                      <a:pt x="84" y="86"/>
                    </a:lnTo>
                    <a:lnTo>
                      <a:pt x="81" y="86"/>
                    </a:lnTo>
                    <a:lnTo>
                      <a:pt x="93" y="95"/>
                    </a:lnTo>
                    <a:lnTo>
                      <a:pt x="99" y="94"/>
                    </a:lnTo>
                    <a:lnTo>
                      <a:pt x="107" y="94"/>
                    </a:lnTo>
                    <a:lnTo>
                      <a:pt x="121" y="90"/>
                    </a:lnTo>
                    <a:lnTo>
                      <a:pt x="123" y="88"/>
                    </a:lnTo>
                    <a:lnTo>
                      <a:pt x="123" y="87"/>
                    </a:lnTo>
                    <a:lnTo>
                      <a:pt x="124" y="87"/>
                    </a:lnTo>
                    <a:lnTo>
                      <a:pt x="127" y="87"/>
                    </a:lnTo>
                    <a:lnTo>
                      <a:pt x="133" y="85"/>
                    </a:lnTo>
                    <a:lnTo>
                      <a:pt x="146" y="78"/>
                    </a:lnTo>
                    <a:lnTo>
                      <a:pt x="150" y="72"/>
                    </a:lnTo>
                    <a:lnTo>
                      <a:pt x="155" y="68"/>
                    </a:lnTo>
                    <a:lnTo>
                      <a:pt x="162" y="59"/>
                    </a:lnTo>
                    <a:lnTo>
                      <a:pt x="165" y="47"/>
                    </a:lnTo>
                    <a:lnTo>
                      <a:pt x="165" y="44"/>
                    </a:lnTo>
                    <a:lnTo>
                      <a:pt x="166" y="42"/>
                    </a:lnTo>
                    <a:lnTo>
                      <a:pt x="167" y="37"/>
                    </a:lnTo>
                    <a:lnTo>
                      <a:pt x="164" y="31"/>
                    </a:lnTo>
                    <a:lnTo>
                      <a:pt x="163" y="27"/>
                    </a:lnTo>
                    <a:lnTo>
                      <a:pt x="166" y="21"/>
                    </a:lnTo>
                    <a:close/>
                  </a:path>
                </a:pathLst>
              </a:custGeom>
              <a:solidFill>
                <a:srgbClr val="FFFFFF"/>
              </a:solidFill>
              <a:ln w="9525">
                <a:noFill/>
                <a:round/>
                <a:headEnd/>
                <a:tailEnd/>
              </a:ln>
            </p:spPr>
            <p:txBody>
              <a:bodyPr/>
              <a:lstStyle/>
              <a:p>
                <a:endParaRPr lang="en-GB"/>
              </a:p>
            </p:txBody>
          </p:sp>
          <p:sp>
            <p:nvSpPr>
              <p:cNvPr id="20169" name="Freeform 713"/>
              <p:cNvSpPr>
                <a:spLocks noEditPoints="1"/>
              </p:cNvSpPr>
              <p:nvPr/>
            </p:nvSpPr>
            <p:spPr bwMode="auto">
              <a:xfrm>
                <a:off x="2739" y="1913"/>
                <a:ext cx="211" cy="139"/>
              </a:xfrm>
              <a:custGeom>
                <a:avLst/>
                <a:gdLst/>
                <a:ahLst/>
                <a:cxnLst>
                  <a:cxn ang="0">
                    <a:pos x="829" y="230"/>
                  </a:cxn>
                  <a:cxn ang="0">
                    <a:pos x="826" y="248"/>
                  </a:cxn>
                  <a:cxn ang="0">
                    <a:pos x="915" y="300"/>
                  </a:cxn>
                  <a:cxn ang="0">
                    <a:pos x="828" y="389"/>
                  </a:cxn>
                  <a:cxn ang="0">
                    <a:pos x="808" y="432"/>
                  </a:cxn>
                  <a:cxn ang="0">
                    <a:pos x="758" y="451"/>
                  </a:cxn>
                  <a:cxn ang="0">
                    <a:pos x="702" y="436"/>
                  </a:cxn>
                  <a:cxn ang="0">
                    <a:pos x="654" y="395"/>
                  </a:cxn>
                  <a:cxn ang="0">
                    <a:pos x="620" y="333"/>
                  </a:cxn>
                  <a:cxn ang="0">
                    <a:pos x="610" y="261"/>
                  </a:cxn>
                  <a:cxn ang="0">
                    <a:pos x="619" y="240"/>
                  </a:cxn>
                  <a:cxn ang="0">
                    <a:pos x="627" y="236"/>
                  </a:cxn>
                  <a:cxn ang="0">
                    <a:pos x="631" y="217"/>
                  </a:cxn>
                  <a:cxn ang="0">
                    <a:pos x="619" y="207"/>
                  </a:cxn>
                  <a:cxn ang="0">
                    <a:pos x="598" y="191"/>
                  </a:cxn>
                  <a:cxn ang="0">
                    <a:pos x="659" y="211"/>
                  </a:cxn>
                  <a:cxn ang="0">
                    <a:pos x="693" y="83"/>
                  </a:cxn>
                  <a:cxn ang="0">
                    <a:pos x="682" y="93"/>
                  </a:cxn>
                  <a:cxn ang="0">
                    <a:pos x="650" y="127"/>
                  </a:cxn>
                  <a:cxn ang="0">
                    <a:pos x="662" y="155"/>
                  </a:cxn>
                  <a:cxn ang="0">
                    <a:pos x="637" y="171"/>
                  </a:cxn>
                  <a:cxn ang="0">
                    <a:pos x="638" y="160"/>
                  </a:cxn>
                  <a:cxn ang="0">
                    <a:pos x="554" y="78"/>
                  </a:cxn>
                  <a:cxn ang="0">
                    <a:pos x="561" y="117"/>
                  </a:cxn>
                  <a:cxn ang="0">
                    <a:pos x="524" y="112"/>
                  </a:cxn>
                  <a:cxn ang="0">
                    <a:pos x="533" y="131"/>
                  </a:cxn>
                  <a:cxn ang="0">
                    <a:pos x="535" y="138"/>
                  </a:cxn>
                  <a:cxn ang="0">
                    <a:pos x="533" y="140"/>
                  </a:cxn>
                  <a:cxn ang="0">
                    <a:pos x="521" y="138"/>
                  </a:cxn>
                  <a:cxn ang="0">
                    <a:pos x="509" y="134"/>
                  </a:cxn>
                  <a:cxn ang="0">
                    <a:pos x="449" y="110"/>
                  </a:cxn>
                  <a:cxn ang="0">
                    <a:pos x="416" y="34"/>
                  </a:cxn>
                  <a:cxn ang="0">
                    <a:pos x="406" y="134"/>
                  </a:cxn>
                  <a:cxn ang="0">
                    <a:pos x="361" y="110"/>
                  </a:cxn>
                  <a:cxn ang="0">
                    <a:pos x="393" y="162"/>
                  </a:cxn>
                  <a:cxn ang="0">
                    <a:pos x="471" y="191"/>
                  </a:cxn>
                  <a:cxn ang="0">
                    <a:pos x="424" y="208"/>
                  </a:cxn>
                  <a:cxn ang="0">
                    <a:pos x="285" y="265"/>
                  </a:cxn>
                  <a:cxn ang="0">
                    <a:pos x="65" y="333"/>
                  </a:cxn>
                  <a:cxn ang="0">
                    <a:pos x="279" y="303"/>
                  </a:cxn>
                  <a:cxn ang="0">
                    <a:pos x="491" y="278"/>
                  </a:cxn>
                  <a:cxn ang="0">
                    <a:pos x="758" y="632"/>
                  </a:cxn>
                  <a:cxn ang="0">
                    <a:pos x="904" y="369"/>
                  </a:cxn>
                  <a:cxn ang="0">
                    <a:pos x="953" y="233"/>
                  </a:cxn>
                  <a:cxn ang="0">
                    <a:pos x="851" y="229"/>
                  </a:cxn>
                  <a:cxn ang="0">
                    <a:pos x="646" y="407"/>
                  </a:cxn>
                  <a:cxn ang="0">
                    <a:pos x="598" y="316"/>
                  </a:cxn>
                  <a:cxn ang="0">
                    <a:pos x="511" y="210"/>
                  </a:cxn>
                </a:cxnLst>
                <a:rect l="0" t="0" r="r" b="b"/>
                <a:pathLst>
                  <a:path w="1058" h="694">
                    <a:moveTo>
                      <a:pt x="851" y="229"/>
                    </a:moveTo>
                    <a:lnTo>
                      <a:pt x="841" y="228"/>
                    </a:lnTo>
                    <a:lnTo>
                      <a:pt x="834" y="229"/>
                    </a:lnTo>
                    <a:lnTo>
                      <a:pt x="829" y="230"/>
                    </a:lnTo>
                    <a:lnTo>
                      <a:pt x="825" y="232"/>
                    </a:lnTo>
                    <a:lnTo>
                      <a:pt x="822" y="238"/>
                    </a:lnTo>
                    <a:lnTo>
                      <a:pt x="823" y="242"/>
                    </a:lnTo>
                    <a:lnTo>
                      <a:pt x="826" y="248"/>
                    </a:lnTo>
                    <a:lnTo>
                      <a:pt x="836" y="249"/>
                    </a:lnTo>
                    <a:lnTo>
                      <a:pt x="923" y="242"/>
                    </a:lnTo>
                    <a:lnTo>
                      <a:pt x="922" y="253"/>
                    </a:lnTo>
                    <a:lnTo>
                      <a:pt x="915" y="300"/>
                    </a:lnTo>
                    <a:lnTo>
                      <a:pt x="874" y="320"/>
                    </a:lnTo>
                    <a:lnTo>
                      <a:pt x="829" y="383"/>
                    </a:lnTo>
                    <a:lnTo>
                      <a:pt x="828" y="385"/>
                    </a:lnTo>
                    <a:lnTo>
                      <a:pt x="828" y="389"/>
                    </a:lnTo>
                    <a:lnTo>
                      <a:pt x="826" y="395"/>
                    </a:lnTo>
                    <a:lnTo>
                      <a:pt x="823" y="409"/>
                    </a:lnTo>
                    <a:lnTo>
                      <a:pt x="816" y="420"/>
                    </a:lnTo>
                    <a:lnTo>
                      <a:pt x="808" y="432"/>
                    </a:lnTo>
                    <a:lnTo>
                      <a:pt x="797" y="440"/>
                    </a:lnTo>
                    <a:lnTo>
                      <a:pt x="786" y="445"/>
                    </a:lnTo>
                    <a:lnTo>
                      <a:pt x="772" y="449"/>
                    </a:lnTo>
                    <a:lnTo>
                      <a:pt x="758" y="451"/>
                    </a:lnTo>
                    <a:lnTo>
                      <a:pt x="743" y="450"/>
                    </a:lnTo>
                    <a:lnTo>
                      <a:pt x="728" y="447"/>
                    </a:lnTo>
                    <a:lnTo>
                      <a:pt x="714" y="442"/>
                    </a:lnTo>
                    <a:lnTo>
                      <a:pt x="702" y="436"/>
                    </a:lnTo>
                    <a:lnTo>
                      <a:pt x="688" y="428"/>
                    </a:lnTo>
                    <a:lnTo>
                      <a:pt x="676" y="419"/>
                    </a:lnTo>
                    <a:lnTo>
                      <a:pt x="664" y="408"/>
                    </a:lnTo>
                    <a:lnTo>
                      <a:pt x="654" y="395"/>
                    </a:lnTo>
                    <a:lnTo>
                      <a:pt x="643" y="380"/>
                    </a:lnTo>
                    <a:lnTo>
                      <a:pt x="634" y="365"/>
                    </a:lnTo>
                    <a:lnTo>
                      <a:pt x="626" y="349"/>
                    </a:lnTo>
                    <a:lnTo>
                      <a:pt x="620" y="333"/>
                    </a:lnTo>
                    <a:lnTo>
                      <a:pt x="614" y="315"/>
                    </a:lnTo>
                    <a:lnTo>
                      <a:pt x="612" y="298"/>
                    </a:lnTo>
                    <a:lnTo>
                      <a:pt x="610" y="279"/>
                    </a:lnTo>
                    <a:lnTo>
                      <a:pt x="610" y="261"/>
                    </a:lnTo>
                    <a:lnTo>
                      <a:pt x="604" y="232"/>
                    </a:lnTo>
                    <a:lnTo>
                      <a:pt x="608" y="236"/>
                    </a:lnTo>
                    <a:lnTo>
                      <a:pt x="612" y="239"/>
                    </a:lnTo>
                    <a:lnTo>
                      <a:pt x="619" y="240"/>
                    </a:lnTo>
                    <a:lnTo>
                      <a:pt x="623" y="239"/>
                    </a:lnTo>
                    <a:lnTo>
                      <a:pt x="626" y="237"/>
                    </a:lnTo>
                    <a:lnTo>
                      <a:pt x="626" y="236"/>
                    </a:lnTo>
                    <a:lnTo>
                      <a:pt x="627" y="236"/>
                    </a:lnTo>
                    <a:lnTo>
                      <a:pt x="629" y="236"/>
                    </a:lnTo>
                    <a:lnTo>
                      <a:pt x="631" y="229"/>
                    </a:lnTo>
                    <a:lnTo>
                      <a:pt x="633" y="224"/>
                    </a:lnTo>
                    <a:lnTo>
                      <a:pt x="631" y="217"/>
                    </a:lnTo>
                    <a:lnTo>
                      <a:pt x="629" y="213"/>
                    </a:lnTo>
                    <a:lnTo>
                      <a:pt x="626" y="210"/>
                    </a:lnTo>
                    <a:lnTo>
                      <a:pt x="623" y="208"/>
                    </a:lnTo>
                    <a:lnTo>
                      <a:pt x="619" y="207"/>
                    </a:lnTo>
                    <a:lnTo>
                      <a:pt x="612" y="208"/>
                    </a:lnTo>
                    <a:lnTo>
                      <a:pt x="608" y="213"/>
                    </a:lnTo>
                    <a:lnTo>
                      <a:pt x="603" y="221"/>
                    </a:lnTo>
                    <a:lnTo>
                      <a:pt x="598" y="191"/>
                    </a:lnTo>
                    <a:lnTo>
                      <a:pt x="622" y="185"/>
                    </a:lnTo>
                    <a:lnTo>
                      <a:pt x="644" y="225"/>
                    </a:lnTo>
                    <a:lnTo>
                      <a:pt x="653" y="223"/>
                    </a:lnTo>
                    <a:lnTo>
                      <a:pt x="659" y="211"/>
                    </a:lnTo>
                    <a:lnTo>
                      <a:pt x="710" y="241"/>
                    </a:lnTo>
                    <a:lnTo>
                      <a:pt x="703" y="126"/>
                    </a:lnTo>
                    <a:lnTo>
                      <a:pt x="762" y="102"/>
                    </a:lnTo>
                    <a:lnTo>
                      <a:pt x="693" y="83"/>
                    </a:lnTo>
                    <a:lnTo>
                      <a:pt x="737" y="86"/>
                    </a:lnTo>
                    <a:lnTo>
                      <a:pt x="587" y="2"/>
                    </a:lnTo>
                    <a:lnTo>
                      <a:pt x="622" y="43"/>
                    </a:lnTo>
                    <a:lnTo>
                      <a:pt x="682" y="93"/>
                    </a:lnTo>
                    <a:lnTo>
                      <a:pt x="642" y="88"/>
                    </a:lnTo>
                    <a:lnTo>
                      <a:pt x="613" y="62"/>
                    </a:lnTo>
                    <a:lnTo>
                      <a:pt x="621" y="114"/>
                    </a:lnTo>
                    <a:lnTo>
                      <a:pt x="650" y="127"/>
                    </a:lnTo>
                    <a:lnTo>
                      <a:pt x="676" y="144"/>
                    </a:lnTo>
                    <a:lnTo>
                      <a:pt x="671" y="148"/>
                    </a:lnTo>
                    <a:lnTo>
                      <a:pt x="667" y="149"/>
                    </a:lnTo>
                    <a:lnTo>
                      <a:pt x="662" y="155"/>
                    </a:lnTo>
                    <a:lnTo>
                      <a:pt x="662" y="160"/>
                    </a:lnTo>
                    <a:lnTo>
                      <a:pt x="662" y="165"/>
                    </a:lnTo>
                    <a:lnTo>
                      <a:pt x="643" y="174"/>
                    </a:lnTo>
                    <a:lnTo>
                      <a:pt x="637" y="171"/>
                    </a:lnTo>
                    <a:lnTo>
                      <a:pt x="634" y="170"/>
                    </a:lnTo>
                    <a:lnTo>
                      <a:pt x="631" y="169"/>
                    </a:lnTo>
                    <a:lnTo>
                      <a:pt x="631" y="170"/>
                    </a:lnTo>
                    <a:lnTo>
                      <a:pt x="638" y="160"/>
                    </a:lnTo>
                    <a:lnTo>
                      <a:pt x="643" y="156"/>
                    </a:lnTo>
                    <a:lnTo>
                      <a:pt x="651" y="155"/>
                    </a:lnTo>
                    <a:lnTo>
                      <a:pt x="619" y="146"/>
                    </a:lnTo>
                    <a:lnTo>
                      <a:pt x="554" y="78"/>
                    </a:lnTo>
                    <a:lnTo>
                      <a:pt x="617" y="111"/>
                    </a:lnTo>
                    <a:lnTo>
                      <a:pt x="525" y="0"/>
                    </a:lnTo>
                    <a:lnTo>
                      <a:pt x="517" y="59"/>
                    </a:lnTo>
                    <a:lnTo>
                      <a:pt x="561" y="117"/>
                    </a:lnTo>
                    <a:lnTo>
                      <a:pt x="513" y="95"/>
                    </a:lnTo>
                    <a:lnTo>
                      <a:pt x="518" y="102"/>
                    </a:lnTo>
                    <a:lnTo>
                      <a:pt x="523" y="110"/>
                    </a:lnTo>
                    <a:lnTo>
                      <a:pt x="524" y="112"/>
                    </a:lnTo>
                    <a:lnTo>
                      <a:pt x="526" y="115"/>
                    </a:lnTo>
                    <a:lnTo>
                      <a:pt x="529" y="122"/>
                    </a:lnTo>
                    <a:lnTo>
                      <a:pt x="530" y="127"/>
                    </a:lnTo>
                    <a:lnTo>
                      <a:pt x="533" y="131"/>
                    </a:lnTo>
                    <a:lnTo>
                      <a:pt x="533" y="132"/>
                    </a:lnTo>
                    <a:lnTo>
                      <a:pt x="534" y="135"/>
                    </a:lnTo>
                    <a:lnTo>
                      <a:pt x="534" y="136"/>
                    </a:lnTo>
                    <a:lnTo>
                      <a:pt x="535" y="138"/>
                    </a:lnTo>
                    <a:lnTo>
                      <a:pt x="534" y="138"/>
                    </a:lnTo>
                    <a:lnTo>
                      <a:pt x="534" y="139"/>
                    </a:lnTo>
                    <a:lnTo>
                      <a:pt x="533" y="139"/>
                    </a:lnTo>
                    <a:lnTo>
                      <a:pt x="533" y="140"/>
                    </a:lnTo>
                    <a:lnTo>
                      <a:pt x="530" y="140"/>
                    </a:lnTo>
                    <a:lnTo>
                      <a:pt x="528" y="142"/>
                    </a:lnTo>
                    <a:lnTo>
                      <a:pt x="524" y="139"/>
                    </a:lnTo>
                    <a:lnTo>
                      <a:pt x="521" y="138"/>
                    </a:lnTo>
                    <a:lnTo>
                      <a:pt x="520" y="138"/>
                    </a:lnTo>
                    <a:lnTo>
                      <a:pt x="516" y="136"/>
                    </a:lnTo>
                    <a:lnTo>
                      <a:pt x="511" y="134"/>
                    </a:lnTo>
                    <a:lnTo>
                      <a:pt x="509" y="134"/>
                    </a:lnTo>
                    <a:lnTo>
                      <a:pt x="509" y="132"/>
                    </a:lnTo>
                    <a:lnTo>
                      <a:pt x="492" y="123"/>
                    </a:lnTo>
                    <a:lnTo>
                      <a:pt x="477" y="118"/>
                    </a:lnTo>
                    <a:lnTo>
                      <a:pt x="449" y="110"/>
                    </a:lnTo>
                    <a:lnTo>
                      <a:pt x="453" y="123"/>
                    </a:lnTo>
                    <a:lnTo>
                      <a:pt x="419" y="69"/>
                    </a:lnTo>
                    <a:lnTo>
                      <a:pt x="418" y="59"/>
                    </a:lnTo>
                    <a:lnTo>
                      <a:pt x="416" y="34"/>
                    </a:lnTo>
                    <a:lnTo>
                      <a:pt x="402" y="76"/>
                    </a:lnTo>
                    <a:lnTo>
                      <a:pt x="439" y="140"/>
                    </a:lnTo>
                    <a:lnTo>
                      <a:pt x="500" y="163"/>
                    </a:lnTo>
                    <a:lnTo>
                      <a:pt x="406" y="134"/>
                    </a:lnTo>
                    <a:lnTo>
                      <a:pt x="485" y="169"/>
                    </a:lnTo>
                    <a:lnTo>
                      <a:pt x="395" y="140"/>
                    </a:lnTo>
                    <a:lnTo>
                      <a:pt x="360" y="91"/>
                    </a:lnTo>
                    <a:lnTo>
                      <a:pt x="361" y="110"/>
                    </a:lnTo>
                    <a:lnTo>
                      <a:pt x="364" y="119"/>
                    </a:lnTo>
                    <a:lnTo>
                      <a:pt x="368" y="129"/>
                    </a:lnTo>
                    <a:lnTo>
                      <a:pt x="378" y="146"/>
                    </a:lnTo>
                    <a:lnTo>
                      <a:pt x="393" y="162"/>
                    </a:lnTo>
                    <a:lnTo>
                      <a:pt x="409" y="174"/>
                    </a:lnTo>
                    <a:lnTo>
                      <a:pt x="428" y="183"/>
                    </a:lnTo>
                    <a:lnTo>
                      <a:pt x="448" y="189"/>
                    </a:lnTo>
                    <a:lnTo>
                      <a:pt x="471" y="191"/>
                    </a:lnTo>
                    <a:lnTo>
                      <a:pt x="439" y="196"/>
                    </a:lnTo>
                    <a:lnTo>
                      <a:pt x="432" y="198"/>
                    </a:lnTo>
                    <a:lnTo>
                      <a:pt x="427" y="202"/>
                    </a:lnTo>
                    <a:lnTo>
                      <a:pt x="424" y="208"/>
                    </a:lnTo>
                    <a:lnTo>
                      <a:pt x="425" y="213"/>
                    </a:lnTo>
                    <a:lnTo>
                      <a:pt x="432" y="220"/>
                    </a:lnTo>
                    <a:lnTo>
                      <a:pt x="358" y="242"/>
                    </a:lnTo>
                    <a:lnTo>
                      <a:pt x="285" y="265"/>
                    </a:lnTo>
                    <a:lnTo>
                      <a:pt x="213" y="286"/>
                    </a:lnTo>
                    <a:lnTo>
                      <a:pt x="140" y="305"/>
                    </a:lnTo>
                    <a:lnTo>
                      <a:pt x="101" y="316"/>
                    </a:lnTo>
                    <a:lnTo>
                      <a:pt x="65" y="333"/>
                    </a:lnTo>
                    <a:lnTo>
                      <a:pt x="30" y="352"/>
                    </a:lnTo>
                    <a:lnTo>
                      <a:pt x="0" y="377"/>
                    </a:lnTo>
                    <a:lnTo>
                      <a:pt x="208" y="359"/>
                    </a:lnTo>
                    <a:lnTo>
                      <a:pt x="279" y="303"/>
                    </a:lnTo>
                    <a:lnTo>
                      <a:pt x="307" y="279"/>
                    </a:lnTo>
                    <a:lnTo>
                      <a:pt x="348" y="270"/>
                    </a:lnTo>
                    <a:lnTo>
                      <a:pt x="475" y="237"/>
                    </a:lnTo>
                    <a:lnTo>
                      <a:pt x="491" y="278"/>
                    </a:lnTo>
                    <a:lnTo>
                      <a:pt x="432" y="272"/>
                    </a:lnTo>
                    <a:lnTo>
                      <a:pt x="633" y="563"/>
                    </a:lnTo>
                    <a:lnTo>
                      <a:pt x="726" y="694"/>
                    </a:lnTo>
                    <a:lnTo>
                      <a:pt x="758" y="632"/>
                    </a:lnTo>
                    <a:lnTo>
                      <a:pt x="783" y="593"/>
                    </a:lnTo>
                    <a:lnTo>
                      <a:pt x="904" y="441"/>
                    </a:lnTo>
                    <a:lnTo>
                      <a:pt x="866" y="397"/>
                    </a:lnTo>
                    <a:lnTo>
                      <a:pt x="904" y="369"/>
                    </a:lnTo>
                    <a:lnTo>
                      <a:pt x="978" y="372"/>
                    </a:lnTo>
                    <a:lnTo>
                      <a:pt x="1020" y="348"/>
                    </a:lnTo>
                    <a:lnTo>
                      <a:pt x="1058" y="352"/>
                    </a:lnTo>
                    <a:lnTo>
                      <a:pt x="953" y="233"/>
                    </a:lnTo>
                    <a:lnTo>
                      <a:pt x="900" y="182"/>
                    </a:lnTo>
                    <a:lnTo>
                      <a:pt x="898" y="217"/>
                    </a:lnTo>
                    <a:lnTo>
                      <a:pt x="813" y="215"/>
                    </a:lnTo>
                    <a:lnTo>
                      <a:pt x="851" y="229"/>
                    </a:lnTo>
                    <a:close/>
                    <a:moveTo>
                      <a:pt x="598" y="316"/>
                    </a:moveTo>
                    <a:lnTo>
                      <a:pt x="600" y="315"/>
                    </a:lnTo>
                    <a:lnTo>
                      <a:pt x="619" y="352"/>
                    </a:lnTo>
                    <a:lnTo>
                      <a:pt x="646" y="407"/>
                    </a:lnTo>
                    <a:lnTo>
                      <a:pt x="587" y="381"/>
                    </a:lnTo>
                    <a:lnTo>
                      <a:pt x="544" y="395"/>
                    </a:lnTo>
                    <a:lnTo>
                      <a:pt x="571" y="290"/>
                    </a:lnTo>
                    <a:lnTo>
                      <a:pt x="598" y="316"/>
                    </a:lnTo>
                    <a:close/>
                    <a:moveTo>
                      <a:pt x="524" y="217"/>
                    </a:moveTo>
                    <a:lnTo>
                      <a:pt x="517" y="253"/>
                    </a:lnTo>
                    <a:lnTo>
                      <a:pt x="510" y="229"/>
                    </a:lnTo>
                    <a:lnTo>
                      <a:pt x="511" y="210"/>
                    </a:lnTo>
                    <a:lnTo>
                      <a:pt x="513" y="212"/>
                    </a:lnTo>
                    <a:lnTo>
                      <a:pt x="524" y="217"/>
                    </a:lnTo>
                    <a:close/>
                  </a:path>
                </a:pathLst>
              </a:custGeom>
              <a:solidFill>
                <a:srgbClr val="000000"/>
              </a:solidFill>
              <a:ln w="9525">
                <a:noFill/>
                <a:round/>
                <a:headEnd/>
                <a:tailEnd/>
              </a:ln>
            </p:spPr>
            <p:txBody>
              <a:bodyPr/>
              <a:lstStyle/>
              <a:p>
                <a:endParaRPr lang="en-GB"/>
              </a:p>
            </p:txBody>
          </p:sp>
          <p:sp>
            <p:nvSpPr>
              <p:cNvPr id="20170" name="Freeform 714"/>
              <p:cNvSpPr>
                <a:spLocks/>
              </p:cNvSpPr>
              <p:nvPr/>
            </p:nvSpPr>
            <p:spPr bwMode="auto">
              <a:xfrm>
                <a:off x="2858" y="1976"/>
                <a:ext cx="1" cy="1"/>
              </a:xfrm>
              <a:custGeom>
                <a:avLst/>
                <a:gdLst/>
                <a:ahLst/>
                <a:cxnLst>
                  <a:cxn ang="0">
                    <a:pos x="2" y="0"/>
                  </a:cxn>
                  <a:cxn ang="0">
                    <a:pos x="0" y="1"/>
                  </a:cxn>
                  <a:cxn ang="0">
                    <a:pos x="3" y="6"/>
                  </a:cxn>
                  <a:cxn ang="0">
                    <a:pos x="2" y="0"/>
                  </a:cxn>
                </a:cxnLst>
                <a:rect l="0" t="0" r="r" b="b"/>
                <a:pathLst>
                  <a:path w="3" h="6">
                    <a:moveTo>
                      <a:pt x="2" y="0"/>
                    </a:moveTo>
                    <a:lnTo>
                      <a:pt x="0" y="1"/>
                    </a:lnTo>
                    <a:lnTo>
                      <a:pt x="3" y="6"/>
                    </a:lnTo>
                    <a:lnTo>
                      <a:pt x="2" y="0"/>
                    </a:lnTo>
                    <a:close/>
                  </a:path>
                </a:pathLst>
              </a:custGeom>
              <a:solidFill>
                <a:srgbClr val="FFD6C9"/>
              </a:solidFill>
              <a:ln w="9525">
                <a:noFill/>
                <a:round/>
                <a:headEnd/>
                <a:tailEnd/>
              </a:ln>
            </p:spPr>
            <p:txBody>
              <a:bodyPr/>
              <a:lstStyle/>
              <a:p>
                <a:endParaRPr lang="en-GB"/>
              </a:p>
            </p:txBody>
          </p:sp>
          <p:sp>
            <p:nvSpPr>
              <p:cNvPr id="20171" name="Freeform 715"/>
              <p:cNvSpPr>
                <a:spLocks/>
              </p:cNvSpPr>
              <p:nvPr/>
            </p:nvSpPr>
            <p:spPr bwMode="auto">
              <a:xfrm>
                <a:off x="2848" y="1971"/>
                <a:ext cx="20" cy="23"/>
              </a:xfrm>
              <a:custGeom>
                <a:avLst/>
                <a:gdLst/>
                <a:ahLst/>
                <a:cxnLst>
                  <a:cxn ang="0">
                    <a:pos x="54" y="26"/>
                  </a:cxn>
                  <a:cxn ang="0">
                    <a:pos x="27" y="0"/>
                  </a:cxn>
                  <a:cxn ang="0">
                    <a:pos x="0" y="105"/>
                  </a:cxn>
                  <a:cxn ang="0">
                    <a:pos x="43" y="91"/>
                  </a:cxn>
                  <a:cxn ang="0">
                    <a:pos x="102" y="117"/>
                  </a:cxn>
                  <a:cxn ang="0">
                    <a:pos x="75" y="62"/>
                  </a:cxn>
                  <a:cxn ang="0">
                    <a:pos x="57" y="31"/>
                  </a:cxn>
                  <a:cxn ang="0">
                    <a:pos x="54" y="26"/>
                  </a:cxn>
                </a:cxnLst>
                <a:rect l="0" t="0" r="r" b="b"/>
                <a:pathLst>
                  <a:path w="102" h="117">
                    <a:moveTo>
                      <a:pt x="54" y="26"/>
                    </a:moveTo>
                    <a:lnTo>
                      <a:pt x="27" y="0"/>
                    </a:lnTo>
                    <a:lnTo>
                      <a:pt x="0" y="105"/>
                    </a:lnTo>
                    <a:lnTo>
                      <a:pt x="43" y="91"/>
                    </a:lnTo>
                    <a:lnTo>
                      <a:pt x="102" y="117"/>
                    </a:lnTo>
                    <a:lnTo>
                      <a:pt x="75" y="62"/>
                    </a:lnTo>
                    <a:lnTo>
                      <a:pt x="57" y="31"/>
                    </a:lnTo>
                    <a:lnTo>
                      <a:pt x="54" y="26"/>
                    </a:lnTo>
                    <a:close/>
                  </a:path>
                </a:pathLst>
              </a:custGeom>
              <a:solidFill>
                <a:srgbClr val="9454AD"/>
              </a:solidFill>
              <a:ln w="9525">
                <a:noFill/>
                <a:round/>
                <a:headEnd/>
                <a:tailEnd/>
              </a:ln>
            </p:spPr>
            <p:txBody>
              <a:bodyPr/>
              <a:lstStyle/>
              <a:p>
                <a:endParaRPr lang="en-GB"/>
              </a:p>
            </p:txBody>
          </p:sp>
          <p:sp>
            <p:nvSpPr>
              <p:cNvPr id="20172" name="Freeform 716"/>
              <p:cNvSpPr>
                <a:spLocks/>
              </p:cNvSpPr>
              <p:nvPr/>
            </p:nvSpPr>
            <p:spPr bwMode="auto">
              <a:xfrm>
                <a:off x="2859" y="1976"/>
                <a:ext cx="4" cy="7"/>
              </a:xfrm>
              <a:custGeom>
                <a:avLst/>
                <a:gdLst/>
                <a:ahLst/>
                <a:cxnLst>
                  <a:cxn ang="0">
                    <a:pos x="0" y="0"/>
                  </a:cxn>
                  <a:cxn ang="0">
                    <a:pos x="1" y="6"/>
                  </a:cxn>
                  <a:cxn ang="0">
                    <a:pos x="19" y="37"/>
                  </a:cxn>
                  <a:cxn ang="0">
                    <a:pos x="0" y="0"/>
                  </a:cxn>
                </a:cxnLst>
                <a:rect l="0" t="0" r="r" b="b"/>
                <a:pathLst>
                  <a:path w="19" h="37">
                    <a:moveTo>
                      <a:pt x="0" y="0"/>
                    </a:moveTo>
                    <a:lnTo>
                      <a:pt x="1" y="6"/>
                    </a:lnTo>
                    <a:lnTo>
                      <a:pt x="19" y="37"/>
                    </a:lnTo>
                    <a:lnTo>
                      <a:pt x="0" y="0"/>
                    </a:lnTo>
                    <a:close/>
                  </a:path>
                </a:pathLst>
              </a:custGeom>
              <a:solidFill>
                <a:srgbClr val="FFB5A8"/>
              </a:solidFill>
              <a:ln w="9525">
                <a:noFill/>
                <a:round/>
                <a:headEnd/>
                <a:tailEnd/>
              </a:ln>
            </p:spPr>
            <p:txBody>
              <a:bodyPr/>
              <a:lstStyle/>
              <a:p>
                <a:endParaRPr lang="en-GB"/>
              </a:p>
            </p:txBody>
          </p:sp>
          <p:sp>
            <p:nvSpPr>
              <p:cNvPr id="20173" name="Freeform 717"/>
              <p:cNvSpPr>
                <a:spLocks/>
              </p:cNvSpPr>
              <p:nvPr/>
            </p:nvSpPr>
            <p:spPr bwMode="auto">
              <a:xfrm>
                <a:off x="2841" y="1955"/>
                <a:ext cx="3" cy="9"/>
              </a:xfrm>
              <a:custGeom>
                <a:avLst/>
                <a:gdLst/>
                <a:ahLst/>
                <a:cxnLst>
                  <a:cxn ang="0">
                    <a:pos x="7" y="43"/>
                  </a:cxn>
                  <a:cxn ang="0">
                    <a:pos x="14" y="7"/>
                  </a:cxn>
                  <a:cxn ang="0">
                    <a:pos x="3" y="2"/>
                  </a:cxn>
                  <a:cxn ang="0">
                    <a:pos x="1" y="0"/>
                  </a:cxn>
                  <a:cxn ang="0">
                    <a:pos x="0" y="19"/>
                  </a:cxn>
                  <a:cxn ang="0">
                    <a:pos x="7" y="43"/>
                  </a:cxn>
                </a:cxnLst>
                <a:rect l="0" t="0" r="r" b="b"/>
                <a:pathLst>
                  <a:path w="14" h="43">
                    <a:moveTo>
                      <a:pt x="7" y="43"/>
                    </a:moveTo>
                    <a:lnTo>
                      <a:pt x="14" y="7"/>
                    </a:lnTo>
                    <a:lnTo>
                      <a:pt x="3" y="2"/>
                    </a:lnTo>
                    <a:lnTo>
                      <a:pt x="1" y="0"/>
                    </a:lnTo>
                    <a:lnTo>
                      <a:pt x="0" y="19"/>
                    </a:lnTo>
                    <a:lnTo>
                      <a:pt x="7" y="43"/>
                    </a:lnTo>
                    <a:close/>
                  </a:path>
                </a:pathLst>
              </a:custGeom>
              <a:solidFill>
                <a:srgbClr val="9454AD"/>
              </a:solidFill>
              <a:ln w="9525">
                <a:noFill/>
                <a:round/>
                <a:headEnd/>
                <a:tailEnd/>
              </a:ln>
            </p:spPr>
            <p:txBody>
              <a:bodyPr/>
              <a:lstStyle/>
              <a:p>
                <a:endParaRPr lang="en-GB"/>
              </a:p>
            </p:txBody>
          </p:sp>
          <p:sp>
            <p:nvSpPr>
              <p:cNvPr id="20174" name="Freeform 718"/>
              <p:cNvSpPr>
                <a:spLocks noEditPoints="1"/>
              </p:cNvSpPr>
              <p:nvPr/>
            </p:nvSpPr>
            <p:spPr bwMode="auto">
              <a:xfrm>
                <a:off x="2868" y="1955"/>
                <a:ext cx="55" cy="48"/>
              </a:xfrm>
              <a:custGeom>
                <a:avLst/>
                <a:gdLst/>
                <a:ahLst/>
                <a:cxnLst>
                  <a:cxn ang="0">
                    <a:pos x="178" y="37"/>
                  </a:cxn>
                  <a:cxn ang="0">
                    <a:pos x="176" y="44"/>
                  </a:cxn>
                  <a:cxn ang="0">
                    <a:pos x="173" y="59"/>
                  </a:cxn>
                  <a:cxn ang="0">
                    <a:pos x="161" y="72"/>
                  </a:cxn>
                  <a:cxn ang="0">
                    <a:pos x="144" y="85"/>
                  </a:cxn>
                  <a:cxn ang="0">
                    <a:pos x="135" y="87"/>
                  </a:cxn>
                  <a:cxn ang="0">
                    <a:pos x="134" y="88"/>
                  </a:cxn>
                  <a:cxn ang="0">
                    <a:pos x="118" y="94"/>
                  </a:cxn>
                  <a:cxn ang="0">
                    <a:pos x="104" y="95"/>
                  </a:cxn>
                  <a:cxn ang="0">
                    <a:pos x="61" y="58"/>
                  </a:cxn>
                  <a:cxn ang="0">
                    <a:pos x="5" y="12"/>
                  </a:cxn>
                  <a:cxn ang="0">
                    <a:pos x="0" y="77"/>
                  </a:cxn>
                  <a:cxn ang="0">
                    <a:pos x="5" y="107"/>
                  </a:cxn>
                  <a:cxn ang="0">
                    <a:pos x="25" y="160"/>
                  </a:cxn>
                  <a:cxn ang="0">
                    <a:pos x="59" y="204"/>
                  </a:cxn>
                  <a:cxn ang="0">
                    <a:pos x="82" y="223"/>
                  </a:cxn>
                  <a:cxn ang="0">
                    <a:pos x="124" y="238"/>
                  </a:cxn>
                  <a:cxn ang="0">
                    <a:pos x="149" y="229"/>
                  </a:cxn>
                  <a:cxn ang="0">
                    <a:pos x="168" y="209"/>
                  </a:cxn>
                  <a:cxn ang="0">
                    <a:pos x="178" y="184"/>
                  </a:cxn>
                  <a:cxn ang="0">
                    <a:pos x="180" y="174"/>
                  </a:cxn>
                  <a:cxn ang="0">
                    <a:pos x="175" y="145"/>
                  </a:cxn>
                  <a:cxn ang="0">
                    <a:pos x="226" y="109"/>
                  </a:cxn>
                  <a:cxn ang="0">
                    <a:pos x="274" y="42"/>
                  </a:cxn>
                  <a:cxn ang="0">
                    <a:pos x="210" y="80"/>
                  </a:cxn>
                  <a:cxn ang="0">
                    <a:pos x="206" y="70"/>
                  </a:cxn>
                  <a:cxn ang="0">
                    <a:pos x="207" y="68"/>
                  </a:cxn>
                  <a:cxn ang="0">
                    <a:pos x="237" y="51"/>
                  </a:cxn>
                  <a:cxn ang="0">
                    <a:pos x="274" y="42"/>
                  </a:cxn>
                  <a:cxn ang="0">
                    <a:pos x="188" y="38"/>
                  </a:cxn>
                  <a:cxn ang="0">
                    <a:pos x="149" y="123"/>
                  </a:cxn>
                  <a:cxn ang="0">
                    <a:pos x="180" y="116"/>
                  </a:cxn>
                  <a:cxn ang="0">
                    <a:pos x="157" y="135"/>
                  </a:cxn>
                  <a:cxn ang="0">
                    <a:pos x="107" y="204"/>
                  </a:cxn>
                  <a:cxn ang="0">
                    <a:pos x="126" y="222"/>
                  </a:cxn>
                  <a:cxn ang="0">
                    <a:pos x="99" y="152"/>
                  </a:cxn>
                  <a:cxn ang="0">
                    <a:pos x="135" y="192"/>
                  </a:cxn>
                </a:cxnLst>
                <a:rect l="0" t="0" r="r" b="b"/>
                <a:pathLst>
                  <a:path w="275" h="240">
                    <a:moveTo>
                      <a:pt x="188" y="38"/>
                    </a:moveTo>
                    <a:lnTo>
                      <a:pt x="178" y="37"/>
                    </a:lnTo>
                    <a:lnTo>
                      <a:pt x="177" y="42"/>
                    </a:lnTo>
                    <a:lnTo>
                      <a:pt x="176" y="44"/>
                    </a:lnTo>
                    <a:lnTo>
                      <a:pt x="176" y="47"/>
                    </a:lnTo>
                    <a:lnTo>
                      <a:pt x="173" y="59"/>
                    </a:lnTo>
                    <a:lnTo>
                      <a:pt x="166" y="68"/>
                    </a:lnTo>
                    <a:lnTo>
                      <a:pt x="161" y="72"/>
                    </a:lnTo>
                    <a:lnTo>
                      <a:pt x="157" y="78"/>
                    </a:lnTo>
                    <a:lnTo>
                      <a:pt x="144" y="85"/>
                    </a:lnTo>
                    <a:lnTo>
                      <a:pt x="138" y="87"/>
                    </a:lnTo>
                    <a:lnTo>
                      <a:pt x="135" y="87"/>
                    </a:lnTo>
                    <a:lnTo>
                      <a:pt x="134" y="87"/>
                    </a:lnTo>
                    <a:lnTo>
                      <a:pt x="134" y="88"/>
                    </a:lnTo>
                    <a:lnTo>
                      <a:pt x="132" y="90"/>
                    </a:lnTo>
                    <a:lnTo>
                      <a:pt x="118" y="94"/>
                    </a:lnTo>
                    <a:lnTo>
                      <a:pt x="110" y="94"/>
                    </a:lnTo>
                    <a:lnTo>
                      <a:pt x="104" y="95"/>
                    </a:lnTo>
                    <a:lnTo>
                      <a:pt x="67" y="93"/>
                    </a:lnTo>
                    <a:lnTo>
                      <a:pt x="61" y="58"/>
                    </a:lnTo>
                    <a:lnTo>
                      <a:pt x="11" y="0"/>
                    </a:lnTo>
                    <a:lnTo>
                      <a:pt x="5" y="12"/>
                    </a:lnTo>
                    <a:lnTo>
                      <a:pt x="2" y="46"/>
                    </a:lnTo>
                    <a:lnTo>
                      <a:pt x="0" y="77"/>
                    </a:lnTo>
                    <a:lnTo>
                      <a:pt x="2" y="92"/>
                    </a:lnTo>
                    <a:lnTo>
                      <a:pt x="5" y="107"/>
                    </a:lnTo>
                    <a:lnTo>
                      <a:pt x="13" y="133"/>
                    </a:lnTo>
                    <a:lnTo>
                      <a:pt x="25" y="160"/>
                    </a:lnTo>
                    <a:lnTo>
                      <a:pt x="40" y="182"/>
                    </a:lnTo>
                    <a:lnTo>
                      <a:pt x="59" y="204"/>
                    </a:lnTo>
                    <a:lnTo>
                      <a:pt x="70" y="213"/>
                    </a:lnTo>
                    <a:lnTo>
                      <a:pt x="82" y="223"/>
                    </a:lnTo>
                    <a:lnTo>
                      <a:pt x="110" y="240"/>
                    </a:lnTo>
                    <a:lnTo>
                      <a:pt x="124" y="238"/>
                    </a:lnTo>
                    <a:lnTo>
                      <a:pt x="138" y="234"/>
                    </a:lnTo>
                    <a:lnTo>
                      <a:pt x="149" y="229"/>
                    </a:lnTo>
                    <a:lnTo>
                      <a:pt x="160" y="221"/>
                    </a:lnTo>
                    <a:lnTo>
                      <a:pt x="168" y="209"/>
                    </a:lnTo>
                    <a:lnTo>
                      <a:pt x="175" y="198"/>
                    </a:lnTo>
                    <a:lnTo>
                      <a:pt x="178" y="184"/>
                    </a:lnTo>
                    <a:lnTo>
                      <a:pt x="180" y="178"/>
                    </a:lnTo>
                    <a:lnTo>
                      <a:pt x="180" y="174"/>
                    </a:lnTo>
                    <a:lnTo>
                      <a:pt x="181" y="172"/>
                    </a:lnTo>
                    <a:lnTo>
                      <a:pt x="175" y="145"/>
                    </a:lnTo>
                    <a:lnTo>
                      <a:pt x="219" y="109"/>
                    </a:lnTo>
                    <a:lnTo>
                      <a:pt x="226" y="109"/>
                    </a:lnTo>
                    <a:lnTo>
                      <a:pt x="267" y="89"/>
                    </a:lnTo>
                    <a:lnTo>
                      <a:pt x="274" y="42"/>
                    </a:lnTo>
                    <a:lnTo>
                      <a:pt x="223" y="88"/>
                    </a:lnTo>
                    <a:lnTo>
                      <a:pt x="210" y="80"/>
                    </a:lnTo>
                    <a:lnTo>
                      <a:pt x="207" y="73"/>
                    </a:lnTo>
                    <a:lnTo>
                      <a:pt x="206" y="70"/>
                    </a:lnTo>
                    <a:lnTo>
                      <a:pt x="205" y="68"/>
                    </a:lnTo>
                    <a:lnTo>
                      <a:pt x="207" y="68"/>
                    </a:lnTo>
                    <a:lnTo>
                      <a:pt x="220" y="58"/>
                    </a:lnTo>
                    <a:lnTo>
                      <a:pt x="237" y="51"/>
                    </a:lnTo>
                    <a:lnTo>
                      <a:pt x="254" y="45"/>
                    </a:lnTo>
                    <a:lnTo>
                      <a:pt x="274" y="42"/>
                    </a:lnTo>
                    <a:lnTo>
                      <a:pt x="275" y="31"/>
                    </a:lnTo>
                    <a:lnTo>
                      <a:pt x="188" y="38"/>
                    </a:lnTo>
                    <a:close/>
                    <a:moveTo>
                      <a:pt x="157" y="135"/>
                    </a:moveTo>
                    <a:lnTo>
                      <a:pt x="149" y="123"/>
                    </a:lnTo>
                    <a:lnTo>
                      <a:pt x="168" y="118"/>
                    </a:lnTo>
                    <a:lnTo>
                      <a:pt x="180" y="116"/>
                    </a:lnTo>
                    <a:lnTo>
                      <a:pt x="193" y="118"/>
                    </a:lnTo>
                    <a:lnTo>
                      <a:pt x="157" y="135"/>
                    </a:lnTo>
                    <a:close/>
                    <a:moveTo>
                      <a:pt x="126" y="222"/>
                    </a:moveTo>
                    <a:lnTo>
                      <a:pt x="107" y="204"/>
                    </a:lnTo>
                    <a:lnTo>
                      <a:pt x="148" y="204"/>
                    </a:lnTo>
                    <a:lnTo>
                      <a:pt x="126" y="222"/>
                    </a:lnTo>
                    <a:close/>
                    <a:moveTo>
                      <a:pt x="135" y="192"/>
                    </a:moveTo>
                    <a:lnTo>
                      <a:pt x="99" y="152"/>
                    </a:lnTo>
                    <a:lnTo>
                      <a:pt x="173" y="152"/>
                    </a:lnTo>
                    <a:lnTo>
                      <a:pt x="135" y="192"/>
                    </a:lnTo>
                    <a:close/>
                  </a:path>
                </a:pathLst>
              </a:custGeom>
              <a:solidFill>
                <a:srgbClr val="FFD6C9"/>
              </a:solidFill>
              <a:ln w="9525">
                <a:noFill/>
                <a:round/>
                <a:headEnd/>
                <a:tailEnd/>
              </a:ln>
            </p:spPr>
            <p:txBody>
              <a:bodyPr/>
              <a:lstStyle/>
              <a:p>
                <a:endParaRPr lang="en-GB"/>
              </a:p>
            </p:txBody>
          </p:sp>
          <p:sp>
            <p:nvSpPr>
              <p:cNvPr id="20175" name="Freeform 719"/>
              <p:cNvSpPr>
                <a:spLocks/>
              </p:cNvSpPr>
              <p:nvPr/>
            </p:nvSpPr>
            <p:spPr bwMode="auto">
              <a:xfrm>
                <a:off x="2898" y="1978"/>
                <a:ext cx="9" cy="4"/>
              </a:xfrm>
              <a:custGeom>
                <a:avLst/>
                <a:gdLst/>
                <a:ahLst/>
                <a:cxnLst>
                  <a:cxn ang="0">
                    <a:pos x="0" y="7"/>
                  </a:cxn>
                  <a:cxn ang="0">
                    <a:pos x="8" y="19"/>
                  </a:cxn>
                  <a:cxn ang="0">
                    <a:pos x="44" y="2"/>
                  </a:cxn>
                  <a:cxn ang="0">
                    <a:pos x="31" y="0"/>
                  </a:cxn>
                  <a:cxn ang="0">
                    <a:pos x="19" y="2"/>
                  </a:cxn>
                  <a:cxn ang="0">
                    <a:pos x="0" y="7"/>
                  </a:cxn>
                </a:cxnLst>
                <a:rect l="0" t="0" r="r" b="b"/>
                <a:pathLst>
                  <a:path w="44" h="19">
                    <a:moveTo>
                      <a:pt x="0" y="7"/>
                    </a:moveTo>
                    <a:lnTo>
                      <a:pt x="8" y="19"/>
                    </a:lnTo>
                    <a:lnTo>
                      <a:pt x="44" y="2"/>
                    </a:lnTo>
                    <a:lnTo>
                      <a:pt x="31" y="0"/>
                    </a:lnTo>
                    <a:lnTo>
                      <a:pt x="19" y="2"/>
                    </a:lnTo>
                    <a:lnTo>
                      <a:pt x="0" y="7"/>
                    </a:lnTo>
                    <a:close/>
                  </a:path>
                </a:pathLst>
              </a:custGeom>
              <a:solidFill>
                <a:srgbClr val="FFB5A8"/>
              </a:solidFill>
              <a:ln w="9525">
                <a:noFill/>
                <a:round/>
                <a:headEnd/>
                <a:tailEnd/>
              </a:ln>
            </p:spPr>
            <p:txBody>
              <a:bodyPr/>
              <a:lstStyle/>
              <a:p>
                <a:endParaRPr lang="en-GB"/>
              </a:p>
            </p:txBody>
          </p:sp>
          <p:sp>
            <p:nvSpPr>
              <p:cNvPr id="20176" name="Freeform 720"/>
              <p:cNvSpPr>
                <a:spLocks/>
              </p:cNvSpPr>
              <p:nvPr/>
            </p:nvSpPr>
            <p:spPr bwMode="auto">
              <a:xfrm>
                <a:off x="2890" y="1996"/>
                <a:ext cx="8" cy="4"/>
              </a:xfrm>
              <a:custGeom>
                <a:avLst/>
                <a:gdLst/>
                <a:ahLst/>
                <a:cxnLst>
                  <a:cxn ang="0">
                    <a:pos x="0" y="0"/>
                  </a:cxn>
                  <a:cxn ang="0">
                    <a:pos x="19" y="18"/>
                  </a:cxn>
                  <a:cxn ang="0">
                    <a:pos x="41" y="0"/>
                  </a:cxn>
                  <a:cxn ang="0">
                    <a:pos x="0" y="0"/>
                  </a:cxn>
                </a:cxnLst>
                <a:rect l="0" t="0" r="r" b="b"/>
                <a:pathLst>
                  <a:path w="41" h="18">
                    <a:moveTo>
                      <a:pt x="0" y="0"/>
                    </a:moveTo>
                    <a:lnTo>
                      <a:pt x="19" y="18"/>
                    </a:lnTo>
                    <a:lnTo>
                      <a:pt x="41" y="0"/>
                    </a:lnTo>
                    <a:lnTo>
                      <a:pt x="0" y="0"/>
                    </a:lnTo>
                    <a:close/>
                  </a:path>
                </a:pathLst>
              </a:custGeom>
              <a:solidFill>
                <a:srgbClr val="000000"/>
              </a:solidFill>
              <a:ln w="9525">
                <a:noFill/>
                <a:round/>
                <a:headEnd/>
                <a:tailEnd/>
              </a:ln>
            </p:spPr>
            <p:txBody>
              <a:bodyPr/>
              <a:lstStyle/>
              <a:p>
                <a:endParaRPr lang="en-GB"/>
              </a:p>
            </p:txBody>
          </p:sp>
          <p:sp>
            <p:nvSpPr>
              <p:cNvPr id="20177" name="Freeform 721"/>
              <p:cNvSpPr>
                <a:spLocks/>
              </p:cNvSpPr>
              <p:nvPr/>
            </p:nvSpPr>
            <p:spPr bwMode="auto">
              <a:xfrm>
                <a:off x="2888" y="1986"/>
                <a:ext cx="15" cy="8"/>
              </a:xfrm>
              <a:custGeom>
                <a:avLst/>
                <a:gdLst/>
                <a:ahLst/>
                <a:cxnLst>
                  <a:cxn ang="0">
                    <a:pos x="0" y="0"/>
                  </a:cxn>
                  <a:cxn ang="0">
                    <a:pos x="36" y="40"/>
                  </a:cxn>
                  <a:cxn ang="0">
                    <a:pos x="74" y="0"/>
                  </a:cxn>
                  <a:cxn ang="0">
                    <a:pos x="0" y="0"/>
                  </a:cxn>
                </a:cxnLst>
                <a:rect l="0" t="0" r="r" b="b"/>
                <a:pathLst>
                  <a:path w="74" h="40">
                    <a:moveTo>
                      <a:pt x="0" y="0"/>
                    </a:moveTo>
                    <a:lnTo>
                      <a:pt x="36" y="40"/>
                    </a:lnTo>
                    <a:lnTo>
                      <a:pt x="74" y="0"/>
                    </a:lnTo>
                    <a:lnTo>
                      <a:pt x="0" y="0"/>
                    </a:lnTo>
                    <a:close/>
                  </a:path>
                </a:pathLst>
              </a:custGeom>
              <a:solidFill>
                <a:srgbClr val="000000"/>
              </a:solidFill>
              <a:ln w="9525">
                <a:noFill/>
                <a:round/>
                <a:headEnd/>
                <a:tailEnd/>
              </a:ln>
            </p:spPr>
            <p:txBody>
              <a:bodyPr/>
              <a:lstStyle/>
              <a:p>
                <a:endParaRPr lang="en-GB"/>
              </a:p>
            </p:txBody>
          </p:sp>
          <p:sp>
            <p:nvSpPr>
              <p:cNvPr id="20178" name="Freeform 722"/>
              <p:cNvSpPr>
                <a:spLocks/>
              </p:cNvSpPr>
              <p:nvPr/>
            </p:nvSpPr>
            <p:spPr bwMode="auto">
              <a:xfrm>
                <a:off x="2909" y="1964"/>
                <a:ext cx="14" cy="9"/>
              </a:xfrm>
              <a:custGeom>
                <a:avLst/>
                <a:gdLst/>
                <a:ahLst/>
                <a:cxnLst>
                  <a:cxn ang="0">
                    <a:pos x="69" y="0"/>
                  </a:cxn>
                  <a:cxn ang="0">
                    <a:pos x="49" y="3"/>
                  </a:cxn>
                  <a:cxn ang="0">
                    <a:pos x="32" y="9"/>
                  </a:cxn>
                  <a:cxn ang="0">
                    <a:pos x="15" y="16"/>
                  </a:cxn>
                  <a:cxn ang="0">
                    <a:pos x="2" y="26"/>
                  </a:cxn>
                  <a:cxn ang="0">
                    <a:pos x="0" y="26"/>
                  </a:cxn>
                  <a:cxn ang="0">
                    <a:pos x="1" y="28"/>
                  </a:cxn>
                  <a:cxn ang="0">
                    <a:pos x="2" y="31"/>
                  </a:cxn>
                  <a:cxn ang="0">
                    <a:pos x="5" y="38"/>
                  </a:cxn>
                  <a:cxn ang="0">
                    <a:pos x="9" y="34"/>
                  </a:cxn>
                  <a:cxn ang="0">
                    <a:pos x="12" y="31"/>
                  </a:cxn>
                  <a:cxn ang="0">
                    <a:pos x="14" y="29"/>
                  </a:cxn>
                  <a:cxn ang="0">
                    <a:pos x="18" y="29"/>
                  </a:cxn>
                  <a:cxn ang="0">
                    <a:pos x="19" y="28"/>
                  </a:cxn>
                  <a:cxn ang="0">
                    <a:pos x="21" y="29"/>
                  </a:cxn>
                  <a:cxn ang="0">
                    <a:pos x="22" y="35"/>
                  </a:cxn>
                  <a:cxn ang="0">
                    <a:pos x="18" y="46"/>
                  </a:cxn>
                  <a:cxn ang="0">
                    <a:pos x="69" y="0"/>
                  </a:cxn>
                </a:cxnLst>
                <a:rect l="0" t="0" r="r" b="b"/>
                <a:pathLst>
                  <a:path w="69" h="46">
                    <a:moveTo>
                      <a:pt x="69" y="0"/>
                    </a:moveTo>
                    <a:lnTo>
                      <a:pt x="49" y="3"/>
                    </a:lnTo>
                    <a:lnTo>
                      <a:pt x="32" y="9"/>
                    </a:lnTo>
                    <a:lnTo>
                      <a:pt x="15" y="16"/>
                    </a:lnTo>
                    <a:lnTo>
                      <a:pt x="2" y="26"/>
                    </a:lnTo>
                    <a:lnTo>
                      <a:pt x="0" y="26"/>
                    </a:lnTo>
                    <a:lnTo>
                      <a:pt x="1" y="28"/>
                    </a:lnTo>
                    <a:lnTo>
                      <a:pt x="2" y="31"/>
                    </a:lnTo>
                    <a:lnTo>
                      <a:pt x="5" y="38"/>
                    </a:lnTo>
                    <a:lnTo>
                      <a:pt x="9" y="34"/>
                    </a:lnTo>
                    <a:lnTo>
                      <a:pt x="12" y="31"/>
                    </a:lnTo>
                    <a:lnTo>
                      <a:pt x="14" y="29"/>
                    </a:lnTo>
                    <a:lnTo>
                      <a:pt x="18" y="29"/>
                    </a:lnTo>
                    <a:lnTo>
                      <a:pt x="19" y="28"/>
                    </a:lnTo>
                    <a:lnTo>
                      <a:pt x="21" y="29"/>
                    </a:lnTo>
                    <a:lnTo>
                      <a:pt x="22" y="35"/>
                    </a:lnTo>
                    <a:lnTo>
                      <a:pt x="18" y="46"/>
                    </a:lnTo>
                    <a:lnTo>
                      <a:pt x="69" y="0"/>
                    </a:lnTo>
                    <a:close/>
                  </a:path>
                </a:pathLst>
              </a:custGeom>
              <a:solidFill>
                <a:srgbClr val="000000"/>
              </a:solidFill>
              <a:ln w="9525">
                <a:noFill/>
                <a:round/>
                <a:headEnd/>
                <a:tailEnd/>
              </a:ln>
            </p:spPr>
            <p:txBody>
              <a:bodyPr/>
              <a:lstStyle/>
              <a:p>
                <a:endParaRPr lang="en-GB"/>
              </a:p>
            </p:txBody>
          </p:sp>
          <p:sp>
            <p:nvSpPr>
              <p:cNvPr id="20179" name="Freeform 723"/>
              <p:cNvSpPr>
                <a:spLocks/>
              </p:cNvSpPr>
              <p:nvPr/>
            </p:nvSpPr>
            <p:spPr bwMode="auto">
              <a:xfrm>
                <a:off x="2859" y="1905"/>
                <a:ext cx="44" cy="30"/>
              </a:xfrm>
              <a:custGeom>
                <a:avLst/>
                <a:gdLst/>
                <a:ahLst/>
                <a:cxnLst>
                  <a:cxn ang="0">
                    <a:pos x="128" y="54"/>
                  </a:cxn>
                  <a:cxn ang="0">
                    <a:pos x="157" y="83"/>
                  </a:cxn>
                  <a:cxn ang="0">
                    <a:pos x="188" y="115"/>
                  </a:cxn>
                  <a:cxn ang="0">
                    <a:pos x="0" y="0"/>
                  </a:cxn>
                  <a:cxn ang="0">
                    <a:pos x="143" y="114"/>
                  </a:cxn>
                  <a:cxn ang="0">
                    <a:pos x="170" y="137"/>
                  </a:cxn>
                  <a:cxn ang="0">
                    <a:pos x="222" y="149"/>
                  </a:cxn>
                  <a:cxn ang="0">
                    <a:pos x="128" y="54"/>
                  </a:cxn>
                </a:cxnLst>
                <a:rect l="0" t="0" r="r" b="b"/>
                <a:pathLst>
                  <a:path w="222" h="149">
                    <a:moveTo>
                      <a:pt x="128" y="54"/>
                    </a:moveTo>
                    <a:lnTo>
                      <a:pt x="157" y="83"/>
                    </a:lnTo>
                    <a:lnTo>
                      <a:pt x="188" y="115"/>
                    </a:lnTo>
                    <a:lnTo>
                      <a:pt x="0" y="0"/>
                    </a:lnTo>
                    <a:lnTo>
                      <a:pt x="143" y="114"/>
                    </a:lnTo>
                    <a:lnTo>
                      <a:pt x="170" y="137"/>
                    </a:lnTo>
                    <a:lnTo>
                      <a:pt x="222" y="149"/>
                    </a:lnTo>
                    <a:lnTo>
                      <a:pt x="128" y="54"/>
                    </a:lnTo>
                    <a:close/>
                  </a:path>
                </a:pathLst>
              </a:custGeom>
              <a:solidFill>
                <a:srgbClr val="000000"/>
              </a:solidFill>
              <a:ln w="9525">
                <a:noFill/>
                <a:round/>
                <a:headEnd/>
                <a:tailEnd/>
              </a:ln>
            </p:spPr>
            <p:txBody>
              <a:bodyPr/>
              <a:lstStyle/>
              <a:p>
                <a:endParaRPr lang="en-GB"/>
              </a:p>
            </p:txBody>
          </p:sp>
          <p:sp>
            <p:nvSpPr>
              <p:cNvPr id="20180" name="Freeform 724"/>
              <p:cNvSpPr>
                <a:spLocks/>
              </p:cNvSpPr>
              <p:nvPr/>
            </p:nvSpPr>
            <p:spPr bwMode="auto">
              <a:xfrm>
                <a:off x="2859" y="1905"/>
                <a:ext cx="37" cy="23"/>
              </a:xfrm>
              <a:custGeom>
                <a:avLst/>
                <a:gdLst/>
                <a:ahLst/>
                <a:cxnLst>
                  <a:cxn ang="0">
                    <a:pos x="188" y="115"/>
                  </a:cxn>
                  <a:cxn ang="0">
                    <a:pos x="157" y="83"/>
                  </a:cxn>
                  <a:cxn ang="0">
                    <a:pos x="0" y="0"/>
                  </a:cxn>
                  <a:cxn ang="0">
                    <a:pos x="188" y="115"/>
                  </a:cxn>
                </a:cxnLst>
                <a:rect l="0" t="0" r="r" b="b"/>
                <a:pathLst>
                  <a:path w="188" h="115">
                    <a:moveTo>
                      <a:pt x="188" y="115"/>
                    </a:moveTo>
                    <a:lnTo>
                      <a:pt x="157" y="83"/>
                    </a:lnTo>
                    <a:lnTo>
                      <a:pt x="0" y="0"/>
                    </a:lnTo>
                    <a:lnTo>
                      <a:pt x="188" y="115"/>
                    </a:lnTo>
                    <a:close/>
                  </a:path>
                </a:pathLst>
              </a:custGeom>
              <a:solidFill>
                <a:srgbClr val="CC7F4C"/>
              </a:solidFill>
              <a:ln w="9525">
                <a:noFill/>
                <a:round/>
                <a:headEnd/>
                <a:tailEnd/>
              </a:ln>
            </p:spPr>
            <p:txBody>
              <a:bodyPr/>
              <a:lstStyle/>
              <a:p>
                <a:endParaRPr lang="en-GB"/>
              </a:p>
            </p:txBody>
          </p:sp>
          <p:sp>
            <p:nvSpPr>
              <p:cNvPr id="20181" name="Freeform 725"/>
              <p:cNvSpPr>
                <a:spLocks/>
              </p:cNvSpPr>
              <p:nvPr/>
            </p:nvSpPr>
            <p:spPr bwMode="auto">
              <a:xfrm>
                <a:off x="2841" y="1898"/>
                <a:ext cx="28" cy="19"/>
              </a:xfrm>
              <a:custGeom>
                <a:avLst/>
                <a:gdLst/>
                <a:ahLst/>
                <a:cxnLst>
                  <a:cxn ang="0">
                    <a:pos x="102" y="79"/>
                  </a:cxn>
                  <a:cxn ang="0">
                    <a:pos x="143" y="96"/>
                  </a:cxn>
                  <a:cxn ang="0">
                    <a:pos x="0" y="0"/>
                  </a:cxn>
                  <a:cxn ang="0">
                    <a:pos x="57" y="52"/>
                  </a:cxn>
                  <a:cxn ang="0">
                    <a:pos x="102" y="79"/>
                  </a:cxn>
                </a:cxnLst>
                <a:rect l="0" t="0" r="r" b="b"/>
                <a:pathLst>
                  <a:path w="143" h="96">
                    <a:moveTo>
                      <a:pt x="102" y="79"/>
                    </a:moveTo>
                    <a:lnTo>
                      <a:pt x="143" y="96"/>
                    </a:lnTo>
                    <a:lnTo>
                      <a:pt x="0" y="0"/>
                    </a:lnTo>
                    <a:lnTo>
                      <a:pt x="57" y="52"/>
                    </a:lnTo>
                    <a:lnTo>
                      <a:pt x="102" y="79"/>
                    </a:lnTo>
                    <a:close/>
                  </a:path>
                </a:pathLst>
              </a:custGeom>
              <a:solidFill>
                <a:srgbClr val="FFF2CC"/>
              </a:solidFill>
              <a:ln w="9525">
                <a:noFill/>
                <a:round/>
                <a:headEnd/>
                <a:tailEnd/>
              </a:ln>
            </p:spPr>
            <p:txBody>
              <a:bodyPr/>
              <a:lstStyle/>
              <a:p>
                <a:endParaRPr lang="en-GB"/>
              </a:p>
            </p:txBody>
          </p:sp>
          <p:sp>
            <p:nvSpPr>
              <p:cNvPr id="20182" name="Freeform 726"/>
              <p:cNvSpPr>
                <a:spLocks noEditPoints="1"/>
              </p:cNvSpPr>
              <p:nvPr/>
            </p:nvSpPr>
            <p:spPr bwMode="auto">
              <a:xfrm>
                <a:off x="2856" y="1920"/>
                <a:ext cx="19" cy="12"/>
              </a:xfrm>
              <a:custGeom>
                <a:avLst/>
                <a:gdLst/>
                <a:ahLst/>
                <a:cxnLst>
                  <a:cxn ang="0">
                    <a:pos x="29" y="26"/>
                  </a:cxn>
                  <a:cxn ang="0">
                    <a:pos x="58" y="52"/>
                  </a:cxn>
                  <a:cxn ang="0">
                    <a:pos x="98" y="57"/>
                  </a:cxn>
                  <a:cxn ang="0">
                    <a:pos x="38" y="7"/>
                  </a:cxn>
                  <a:cxn ang="0">
                    <a:pos x="0" y="0"/>
                  </a:cxn>
                  <a:cxn ang="0">
                    <a:pos x="29" y="26"/>
                  </a:cxn>
                  <a:cxn ang="0">
                    <a:pos x="44" y="24"/>
                  </a:cxn>
                  <a:cxn ang="0">
                    <a:pos x="50" y="25"/>
                  </a:cxn>
                  <a:cxn ang="0">
                    <a:pos x="59" y="31"/>
                  </a:cxn>
                  <a:cxn ang="0">
                    <a:pos x="69" y="36"/>
                  </a:cxn>
                  <a:cxn ang="0">
                    <a:pos x="84" y="47"/>
                  </a:cxn>
                  <a:cxn ang="0">
                    <a:pos x="42" y="32"/>
                  </a:cxn>
                  <a:cxn ang="0">
                    <a:pos x="38" y="26"/>
                  </a:cxn>
                  <a:cxn ang="0">
                    <a:pos x="37" y="24"/>
                  </a:cxn>
                  <a:cxn ang="0">
                    <a:pos x="38" y="23"/>
                  </a:cxn>
                  <a:cxn ang="0">
                    <a:pos x="44" y="24"/>
                  </a:cxn>
                </a:cxnLst>
                <a:rect l="0" t="0" r="r" b="b"/>
                <a:pathLst>
                  <a:path w="98" h="57">
                    <a:moveTo>
                      <a:pt x="29" y="26"/>
                    </a:moveTo>
                    <a:lnTo>
                      <a:pt x="58" y="52"/>
                    </a:lnTo>
                    <a:lnTo>
                      <a:pt x="98" y="57"/>
                    </a:lnTo>
                    <a:lnTo>
                      <a:pt x="38" y="7"/>
                    </a:lnTo>
                    <a:lnTo>
                      <a:pt x="0" y="0"/>
                    </a:lnTo>
                    <a:lnTo>
                      <a:pt x="29" y="26"/>
                    </a:lnTo>
                    <a:close/>
                    <a:moveTo>
                      <a:pt x="44" y="24"/>
                    </a:moveTo>
                    <a:lnTo>
                      <a:pt x="50" y="25"/>
                    </a:lnTo>
                    <a:lnTo>
                      <a:pt x="59" y="31"/>
                    </a:lnTo>
                    <a:lnTo>
                      <a:pt x="69" y="36"/>
                    </a:lnTo>
                    <a:lnTo>
                      <a:pt x="84" y="47"/>
                    </a:lnTo>
                    <a:lnTo>
                      <a:pt x="42" y="32"/>
                    </a:lnTo>
                    <a:lnTo>
                      <a:pt x="38" y="26"/>
                    </a:lnTo>
                    <a:lnTo>
                      <a:pt x="37" y="24"/>
                    </a:lnTo>
                    <a:lnTo>
                      <a:pt x="38" y="23"/>
                    </a:lnTo>
                    <a:lnTo>
                      <a:pt x="44" y="24"/>
                    </a:lnTo>
                    <a:close/>
                  </a:path>
                </a:pathLst>
              </a:custGeom>
              <a:solidFill>
                <a:srgbClr val="E5B27F"/>
              </a:solidFill>
              <a:ln w="9525">
                <a:noFill/>
                <a:round/>
                <a:headEnd/>
                <a:tailEnd/>
              </a:ln>
            </p:spPr>
            <p:txBody>
              <a:bodyPr/>
              <a:lstStyle/>
              <a:p>
                <a:endParaRPr lang="en-GB"/>
              </a:p>
            </p:txBody>
          </p:sp>
          <p:sp>
            <p:nvSpPr>
              <p:cNvPr id="20183" name="Freeform 727"/>
              <p:cNvSpPr>
                <a:spLocks/>
              </p:cNvSpPr>
              <p:nvPr/>
            </p:nvSpPr>
            <p:spPr bwMode="auto">
              <a:xfrm>
                <a:off x="2863" y="1925"/>
                <a:ext cx="9" cy="5"/>
              </a:xfrm>
              <a:custGeom>
                <a:avLst/>
                <a:gdLst/>
                <a:ahLst/>
                <a:cxnLst>
                  <a:cxn ang="0">
                    <a:pos x="47" y="24"/>
                  </a:cxn>
                  <a:cxn ang="0">
                    <a:pos x="32" y="13"/>
                  </a:cxn>
                  <a:cxn ang="0">
                    <a:pos x="22" y="8"/>
                  </a:cxn>
                  <a:cxn ang="0">
                    <a:pos x="13" y="2"/>
                  </a:cxn>
                  <a:cxn ang="0">
                    <a:pos x="7" y="1"/>
                  </a:cxn>
                  <a:cxn ang="0">
                    <a:pos x="1" y="0"/>
                  </a:cxn>
                  <a:cxn ang="0">
                    <a:pos x="0" y="1"/>
                  </a:cxn>
                  <a:cxn ang="0">
                    <a:pos x="1" y="3"/>
                  </a:cxn>
                  <a:cxn ang="0">
                    <a:pos x="5" y="9"/>
                  </a:cxn>
                  <a:cxn ang="0">
                    <a:pos x="47" y="24"/>
                  </a:cxn>
                </a:cxnLst>
                <a:rect l="0" t="0" r="r" b="b"/>
                <a:pathLst>
                  <a:path w="47" h="24">
                    <a:moveTo>
                      <a:pt x="47" y="24"/>
                    </a:moveTo>
                    <a:lnTo>
                      <a:pt x="32" y="13"/>
                    </a:lnTo>
                    <a:lnTo>
                      <a:pt x="22" y="8"/>
                    </a:lnTo>
                    <a:lnTo>
                      <a:pt x="13" y="2"/>
                    </a:lnTo>
                    <a:lnTo>
                      <a:pt x="7" y="1"/>
                    </a:lnTo>
                    <a:lnTo>
                      <a:pt x="1" y="0"/>
                    </a:lnTo>
                    <a:lnTo>
                      <a:pt x="0" y="1"/>
                    </a:lnTo>
                    <a:lnTo>
                      <a:pt x="1" y="3"/>
                    </a:lnTo>
                    <a:lnTo>
                      <a:pt x="5" y="9"/>
                    </a:lnTo>
                    <a:lnTo>
                      <a:pt x="47" y="24"/>
                    </a:lnTo>
                    <a:close/>
                  </a:path>
                </a:pathLst>
              </a:custGeom>
              <a:solidFill>
                <a:srgbClr val="FFF2CC"/>
              </a:solidFill>
              <a:ln w="9525">
                <a:noFill/>
                <a:round/>
                <a:headEnd/>
                <a:tailEnd/>
              </a:ln>
            </p:spPr>
            <p:txBody>
              <a:bodyPr/>
              <a:lstStyle/>
              <a:p>
                <a:endParaRPr lang="en-GB"/>
              </a:p>
            </p:txBody>
          </p:sp>
          <p:sp>
            <p:nvSpPr>
              <p:cNvPr id="20184" name="Freeform 728"/>
              <p:cNvSpPr>
                <a:spLocks/>
              </p:cNvSpPr>
              <p:nvPr/>
            </p:nvSpPr>
            <p:spPr bwMode="auto">
              <a:xfrm>
                <a:off x="2861" y="1958"/>
                <a:ext cx="29" cy="45"/>
              </a:xfrm>
              <a:custGeom>
                <a:avLst/>
                <a:gdLst/>
                <a:ahLst/>
                <a:cxnLst>
                  <a:cxn ang="0">
                    <a:pos x="43" y="0"/>
                  </a:cxn>
                  <a:cxn ang="0">
                    <a:pos x="34" y="2"/>
                  </a:cxn>
                  <a:cxn ang="0">
                    <a:pos x="0" y="38"/>
                  </a:cxn>
                  <a:cxn ang="0">
                    <a:pos x="0" y="56"/>
                  </a:cxn>
                  <a:cxn ang="0">
                    <a:pos x="2" y="75"/>
                  </a:cxn>
                  <a:cxn ang="0">
                    <a:pos x="4" y="92"/>
                  </a:cxn>
                  <a:cxn ang="0">
                    <a:pos x="10" y="110"/>
                  </a:cxn>
                  <a:cxn ang="0">
                    <a:pos x="16" y="126"/>
                  </a:cxn>
                  <a:cxn ang="0">
                    <a:pos x="24" y="142"/>
                  </a:cxn>
                  <a:cxn ang="0">
                    <a:pos x="33" y="157"/>
                  </a:cxn>
                  <a:cxn ang="0">
                    <a:pos x="44" y="172"/>
                  </a:cxn>
                  <a:cxn ang="0">
                    <a:pos x="54" y="185"/>
                  </a:cxn>
                  <a:cxn ang="0">
                    <a:pos x="66" y="196"/>
                  </a:cxn>
                  <a:cxn ang="0">
                    <a:pos x="78" y="205"/>
                  </a:cxn>
                  <a:cxn ang="0">
                    <a:pos x="92" y="213"/>
                  </a:cxn>
                  <a:cxn ang="0">
                    <a:pos x="104" y="219"/>
                  </a:cxn>
                  <a:cxn ang="0">
                    <a:pos x="118" y="224"/>
                  </a:cxn>
                  <a:cxn ang="0">
                    <a:pos x="133" y="227"/>
                  </a:cxn>
                  <a:cxn ang="0">
                    <a:pos x="148" y="228"/>
                  </a:cxn>
                  <a:cxn ang="0">
                    <a:pos x="120" y="211"/>
                  </a:cxn>
                  <a:cxn ang="0">
                    <a:pos x="108" y="201"/>
                  </a:cxn>
                  <a:cxn ang="0">
                    <a:pos x="97" y="192"/>
                  </a:cxn>
                  <a:cxn ang="0">
                    <a:pos x="78" y="170"/>
                  </a:cxn>
                  <a:cxn ang="0">
                    <a:pos x="63" y="148"/>
                  </a:cxn>
                  <a:cxn ang="0">
                    <a:pos x="51" y="121"/>
                  </a:cxn>
                  <a:cxn ang="0">
                    <a:pos x="43" y="95"/>
                  </a:cxn>
                  <a:cxn ang="0">
                    <a:pos x="40" y="80"/>
                  </a:cxn>
                  <a:cxn ang="0">
                    <a:pos x="38" y="65"/>
                  </a:cxn>
                  <a:cxn ang="0">
                    <a:pos x="40" y="34"/>
                  </a:cxn>
                  <a:cxn ang="0">
                    <a:pos x="43" y="0"/>
                  </a:cxn>
                </a:cxnLst>
                <a:rect l="0" t="0" r="r" b="b"/>
                <a:pathLst>
                  <a:path w="148" h="228">
                    <a:moveTo>
                      <a:pt x="43" y="0"/>
                    </a:moveTo>
                    <a:lnTo>
                      <a:pt x="34" y="2"/>
                    </a:lnTo>
                    <a:lnTo>
                      <a:pt x="0" y="38"/>
                    </a:lnTo>
                    <a:lnTo>
                      <a:pt x="0" y="56"/>
                    </a:lnTo>
                    <a:lnTo>
                      <a:pt x="2" y="75"/>
                    </a:lnTo>
                    <a:lnTo>
                      <a:pt x="4" y="92"/>
                    </a:lnTo>
                    <a:lnTo>
                      <a:pt x="10" y="110"/>
                    </a:lnTo>
                    <a:lnTo>
                      <a:pt x="16" y="126"/>
                    </a:lnTo>
                    <a:lnTo>
                      <a:pt x="24" y="142"/>
                    </a:lnTo>
                    <a:lnTo>
                      <a:pt x="33" y="157"/>
                    </a:lnTo>
                    <a:lnTo>
                      <a:pt x="44" y="172"/>
                    </a:lnTo>
                    <a:lnTo>
                      <a:pt x="54" y="185"/>
                    </a:lnTo>
                    <a:lnTo>
                      <a:pt x="66" y="196"/>
                    </a:lnTo>
                    <a:lnTo>
                      <a:pt x="78" y="205"/>
                    </a:lnTo>
                    <a:lnTo>
                      <a:pt x="92" y="213"/>
                    </a:lnTo>
                    <a:lnTo>
                      <a:pt x="104" y="219"/>
                    </a:lnTo>
                    <a:lnTo>
                      <a:pt x="118" y="224"/>
                    </a:lnTo>
                    <a:lnTo>
                      <a:pt x="133" y="227"/>
                    </a:lnTo>
                    <a:lnTo>
                      <a:pt x="148" y="228"/>
                    </a:lnTo>
                    <a:lnTo>
                      <a:pt x="120" y="211"/>
                    </a:lnTo>
                    <a:lnTo>
                      <a:pt x="108" y="201"/>
                    </a:lnTo>
                    <a:lnTo>
                      <a:pt x="97" y="192"/>
                    </a:lnTo>
                    <a:lnTo>
                      <a:pt x="78" y="170"/>
                    </a:lnTo>
                    <a:lnTo>
                      <a:pt x="63" y="148"/>
                    </a:lnTo>
                    <a:lnTo>
                      <a:pt x="51" y="121"/>
                    </a:lnTo>
                    <a:lnTo>
                      <a:pt x="43" y="95"/>
                    </a:lnTo>
                    <a:lnTo>
                      <a:pt x="40" y="80"/>
                    </a:lnTo>
                    <a:lnTo>
                      <a:pt x="38" y="65"/>
                    </a:lnTo>
                    <a:lnTo>
                      <a:pt x="40" y="34"/>
                    </a:lnTo>
                    <a:lnTo>
                      <a:pt x="43" y="0"/>
                    </a:lnTo>
                    <a:close/>
                  </a:path>
                </a:pathLst>
              </a:custGeom>
              <a:solidFill>
                <a:srgbClr val="FFB5A8"/>
              </a:solidFill>
              <a:ln w="9525">
                <a:noFill/>
                <a:round/>
                <a:headEnd/>
                <a:tailEnd/>
              </a:ln>
            </p:spPr>
            <p:txBody>
              <a:bodyPr/>
              <a:lstStyle/>
              <a:p>
                <a:endParaRPr lang="en-GB"/>
              </a:p>
            </p:txBody>
          </p:sp>
          <p:sp>
            <p:nvSpPr>
              <p:cNvPr id="20185" name="Freeform 729"/>
              <p:cNvSpPr>
                <a:spLocks/>
              </p:cNvSpPr>
              <p:nvPr/>
            </p:nvSpPr>
            <p:spPr bwMode="auto">
              <a:xfrm>
                <a:off x="2858" y="1950"/>
                <a:ext cx="10" cy="15"/>
              </a:xfrm>
              <a:custGeom>
                <a:avLst/>
                <a:gdLst/>
                <a:ahLst/>
                <a:cxnLst>
                  <a:cxn ang="0">
                    <a:pos x="10" y="28"/>
                  </a:cxn>
                  <a:cxn ang="0">
                    <a:pos x="14" y="23"/>
                  </a:cxn>
                  <a:cxn ang="0">
                    <a:pos x="21" y="22"/>
                  </a:cxn>
                  <a:cxn ang="0">
                    <a:pos x="25" y="23"/>
                  </a:cxn>
                  <a:cxn ang="0">
                    <a:pos x="28" y="25"/>
                  </a:cxn>
                  <a:cxn ang="0">
                    <a:pos x="31" y="28"/>
                  </a:cxn>
                  <a:cxn ang="0">
                    <a:pos x="33" y="32"/>
                  </a:cxn>
                  <a:cxn ang="0">
                    <a:pos x="35" y="39"/>
                  </a:cxn>
                  <a:cxn ang="0">
                    <a:pos x="33" y="44"/>
                  </a:cxn>
                  <a:cxn ang="0">
                    <a:pos x="31" y="51"/>
                  </a:cxn>
                  <a:cxn ang="0">
                    <a:pos x="29" y="51"/>
                  </a:cxn>
                  <a:cxn ang="0">
                    <a:pos x="28" y="51"/>
                  </a:cxn>
                  <a:cxn ang="0">
                    <a:pos x="28" y="52"/>
                  </a:cxn>
                  <a:cxn ang="0">
                    <a:pos x="25" y="54"/>
                  </a:cxn>
                  <a:cxn ang="0">
                    <a:pos x="21" y="55"/>
                  </a:cxn>
                  <a:cxn ang="0">
                    <a:pos x="14" y="54"/>
                  </a:cxn>
                  <a:cxn ang="0">
                    <a:pos x="10" y="51"/>
                  </a:cxn>
                  <a:cxn ang="0">
                    <a:pos x="6" y="47"/>
                  </a:cxn>
                  <a:cxn ang="0">
                    <a:pos x="12" y="76"/>
                  </a:cxn>
                  <a:cxn ang="0">
                    <a:pos x="46" y="40"/>
                  </a:cxn>
                  <a:cxn ang="0">
                    <a:pos x="24" y="0"/>
                  </a:cxn>
                  <a:cxn ang="0">
                    <a:pos x="0" y="6"/>
                  </a:cxn>
                  <a:cxn ang="0">
                    <a:pos x="5" y="36"/>
                  </a:cxn>
                  <a:cxn ang="0">
                    <a:pos x="10" y="28"/>
                  </a:cxn>
                </a:cxnLst>
                <a:rect l="0" t="0" r="r" b="b"/>
                <a:pathLst>
                  <a:path w="46" h="76">
                    <a:moveTo>
                      <a:pt x="10" y="28"/>
                    </a:moveTo>
                    <a:lnTo>
                      <a:pt x="14" y="23"/>
                    </a:lnTo>
                    <a:lnTo>
                      <a:pt x="21" y="22"/>
                    </a:lnTo>
                    <a:lnTo>
                      <a:pt x="25" y="23"/>
                    </a:lnTo>
                    <a:lnTo>
                      <a:pt x="28" y="25"/>
                    </a:lnTo>
                    <a:lnTo>
                      <a:pt x="31" y="28"/>
                    </a:lnTo>
                    <a:lnTo>
                      <a:pt x="33" y="32"/>
                    </a:lnTo>
                    <a:lnTo>
                      <a:pt x="35" y="39"/>
                    </a:lnTo>
                    <a:lnTo>
                      <a:pt x="33" y="44"/>
                    </a:lnTo>
                    <a:lnTo>
                      <a:pt x="31" y="51"/>
                    </a:lnTo>
                    <a:lnTo>
                      <a:pt x="29" y="51"/>
                    </a:lnTo>
                    <a:lnTo>
                      <a:pt x="28" y="51"/>
                    </a:lnTo>
                    <a:lnTo>
                      <a:pt x="28" y="52"/>
                    </a:lnTo>
                    <a:lnTo>
                      <a:pt x="25" y="54"/>
                    </a:lnTo>
                    <a:lnTo>
                      <a:pt x="21" y="55"/>
                    </a:lnTo>
                    <a:lnTo>
                      <a:pt x="14" y="54"/>
                    </a:lnTo>
                    <a:lnTo>
                      <a:pt x="10" y="51"/>
                    </a:lnTo>
                    <a:lnTo>
                      <a:pt x="6" y="47"/>
                    </a:lnTo>
                    <a:lnTo>
                      <a:pt x="12" y="76"/>
                    </a:lnTo>
                    <a:lnTo>
                      <a:pt x="46" y="40"/>
                    </a:lnTo>
                    <a:lnTo>
                      <a:pt x="24" y="0"/>
                    </a:lnTo>
                    <a:lnTo>
                      <a:pt x="0" y="6"/>
                    </a:lnTo>
                    <a:lnTo>
                      <a:pt x="5" y="36"/>
                    </a:lnTo>
                    <a:lnTo>
                      <a:pt x="10" y="28"/>
                    </a:lnTo>
                    <a:close/>
                  </a:path>
                </a:pathLst>
              </a:custGeom>
              <a:solidFill>
                <a:srgbClr val="FFD6C9"/>
              </a:solidFill>
              <a:ln w="9525">
                <a:noFill/>
                <a:round/>
                <a:headEnd/>
                <a:tailEnd/>
              </a:ln>
            </p:spPr>
            <p:txBody>
              <a:bodyPr/>
              <a:lstStyle/>
              <a:p>
                <a:endParaRPr lang="en-GB"/>
              </a:p>
            </p:txBody>
          </p:sp>
          <p:sp>
            <p:nvSpPr>
              <p:cNvPr id="20186" name="Freeform 730"/>
              <p:cNvSpPr>
                <a:spLocks/>
              </p:cNvSpPr>
              <p:nvPr/>
            </p:nvSpPr>
            <p:spPr bwMode="auto">
              <a:xfrm>
                <a:off x="2884" y="1965"/>
                <a:ext cx="1" cy="3"/>
              </a:xfrm>
              <a:custGeom>
                <a:avLst/>
                <a:gdLst/>
                <a:ahLst/>
                <a:cxnLst>
                  <a:cxn ang="0">
                    <a:pos x="0" y="0"/>
                  </a:cxn>
                  <a:cxn ang="0">
                    <a:pos x="4" y="12"/>
                  </a:cxn>
                  <a:cxn ang="0">
                    <a:pos x="8" y="13"/>
                  </a:cxn>
                  <a:cxn ang="0">
                    <a:pos x="0" y="0"/>
                  </a:cxn>
                </a:cxnLst>
                <a:rect l="0" t="0" r="r" b="b"/>
                <a:pathLst>
                  <a:path w="8" h="13">
                    <a:moveTo>
                      <a:pt x="0" y="0"/>
                    </a:moveTo>
                    <a:lnTo>
                      <a:pt x="4" y="12"/>
                    </a:lnTo>
                    <a:lnTo>
                      <a:pt x="8" y="13"/>
                    </a:lnTo>
                    <a:lnTo>
                      <a:pt x="0" y="0"/>
                    </a:lnTo>
                    <a:close/>
                  </a:path>
                </a:pathLst>
              </a:custGeom>
              <a:solidFill>
                <a:srgbClr val="FFD6C9"/>
              </a:solidFill>
              <a:ln w="9525">
                <a:noFill/>
                <a:round/>
                <a:headEnd/>
                <a:tailEnd/>
              </a:ln>
            </p:spPr>
            <p:txBody>
              <a:bodyPr/>
              <a:lstStyle/>
              <a:p>
                <a:endParaRPr lang="en-GB"/>
              </a:p>
            </p:txBody>
          </p:sp>
          <p:sp>
            <p:nvSpPr>
              <p:cNvPr id="20187" name="Freeform 731"/>
              <p:cNvSpPr>
                <a:spLocks/>
              </p:cNvSpPr>
              <p:nvPr/>
            </p:nvSpPr>
            <p:spPr bwMode="auto">
              <a:xfrm>
                <a:off x="2884" y="1968"/>
                <a:ext cx="3" cy="4"/>
              </a:xfrm>
              <a:custGeom>
                <a:avLst/>
                <a:gdLst/>
                <a:ahLst/>
                <a:cxnLst>
                  <a:cxn ang="0">
                    <a:pos x="4" y="1"/>
                  </a:cxn>
                  <a:cxn ang="0">
                    <a:pos x="0" y="0"/>
                  </a:cxn>
                  <a:cxn ang="0">
                    <a:pos x="4" y="14"/>
                  </a:cxn>
                  <a:cxn ang="0">
                    <a:pos x="12" y="23"/>
                  </a:cxn>
                  <a:cxn ang="0">
                    <a:pos x="15" y="23"/>
                  </a:cxn>
                  <a:cxn ang="0">
                    <a:pos x="4" y="1"/>
                  </a:cxn>
                </a:cxnLst>
                <a:rect l="0" t="0" r="r" b="b"/>
                <a:pathLst>
                  <a:path w="15" h="23">
                    <a:moveTo>
                      <a:pt x="4" y="1"/>
                    </a:moveTo>
                    <a:lnTo>
                      <a:pt x="0" y="0"/>
                    </a:lnTo>
                    <a:lnTo>
                      <a:pt x="4" y="14"/>
                    </a:lnTo>
                    <a:lnTo>
                      <a:pt x="12" y="23"/>
                    </a:lnTo>
                    <a:lnTo>
                      <a:pt x="15" y="23"/>
                    </a:lnTo>
                    <a:lnTo>
                      <a:pt x="4" y="1"/>
                    </a:lnTo>
                    <a:close/>
                  </a:path>
                </a:pathLst>
              </a:custGeom>
              <a:solidFill>
                <a:srgbClr val="B8B8D9"/>
              </a:solidFill>
              <a:ln w="9525">
                <a:noFill/>
                <a:round/>
                <a:headEnd/>
                <a:tailEnd/>
              </a:ln>
            </p:spPr>
            <p:txBody>
              <a:bodyPr/>
              <a:lstStyle/>
              <a:p>
                <a:endParaRPr lang="en-GB"/>
              </a:p>
            </p:txBody>
          </p:sp>
          <p:sp>
            <p:nvSpPr>
              <p:cNvPr id="20188" name="Freeform 732"/>
              <p:cNvSpPr>
                <a:spLocks/>
              </p:cNvSpPr>
              <p:nvPr/>
            </p:nvSpPr>
            <p:spPr bwMode="auto">
              <a:xfrm>
                <a:off x="2884" y="1960"/>
                <a:ext cx="19" cy="13"/>
              </a:xfrm>
              <a:custGeom>
                <a:avLst/>
                <a:gdLst/>
                <a:ahLst/>
                <a:cxnLst>
                  <a:cxn ang="0">
                    <a:pos x="0" y="29"/>
                  </a:cxn>
                  <a:cxn ang="0">
                    <a:pos x="8" y="42"/>
                  </a:cxn>
                  <a:cxn ang="0">
                    <a:pos x="19" y="64"/>
                  </a:cxn>
                  <a:cxn ang="0">
                    <a:pos x="59" y="67"/>
                  </a:cxn>
                  <a:cxn ang="0">
                    <a:pos x="95" y="15"/>
                  </a:cxn>
                  <a:cxn ang="0">
                    <a:pos x="63" y="0"/>
                  </a:cxn>
                  <a:cxn ang="0">
                    <a:pos x="0" y="29"/>
                  </a:cxn>
                </a:cxnLst>
                <a:rect l="0" t="0" r="r" b="b"/>
                <a:pathLst>
                  <a:path w="95" h="67">
                    <a:moveTo>
                      <a:pt x="0" y="29"/>
                    </a:moveTo>
                    <a:lnTo>
                      <a:pt x="8" y="42"/>
                    </a:lnTo>
                    <a:lnTo>
                      <a:pt x="19" y="64"/>
                    </a:lnTo>
                    <a:lnTo>
                      <a:pt x="59" y="67"/>
                    </a:lnTo>
                    <a:lnTo>
                      <a:pt x="95" y="15"/>
                    </a:lnTo>
                    <a:lnTo>
                      <a:pt x="63" y="0"/>
                    </a:lnTo>
                    <a:lnTo>
                      <a:pt x="0" y="29"/>
                    </a:lnTo>
                    <a:close/>
                  </a:path>
                </a:pathLst>
              </a:custGeom>
              <a:solidFill>
                <a:srgbClr val="000000"/>
              </a:solidFill>
              <a:ln w="9525">
                <a:noFill/>
                <a:round/>
                <a:headEnd/>
                <a:tailEnd/>
              </a:ln>
            </p:spPr>
            <p:txBody>
              <a:bodyPr/>
              <a:lstStyle/>
              <a:p>
                <a:endParaRPr lang="en-GB"/>
              </a:p>
            </p:txBody>
          </p:sp>
          <p:sp>
            <p:nvSpPr>
              <p:cNvPr id="20189" name="Freeform 733"/>
              <p:cNvSpPr>
                <a:spLocks/>
              </p:cNvSpPr>
              <p:nvPr/>
            </p:nvSpPr>
            <p:spPr bwMode="auto">
              <a:xfrm>
                <a:off x="2881" y="1967"/>
                <a:ext cx="8" cy="7"/>
              </a:xfrm>
              <a:custGeom>
                <a:avLst/>
                <a:gdLst/>
                <a:ahLst/>
                <a:cxnLst>
                  <a:cxn ang="0">
                    <a:pos x="31" y="28"/>
                  </a:cxn>
                  <a:cxn ang="0">
                    <a:pos x="23" y="19"/>
                  </a:cxn>
                  <a:cxn ang="0">
                    <a:pos x="0" y="0"/>
                  </a:cxn>
                  <a:cxn ang="0">
                    <a:pos x="6" y="35"/>
                  </a:cxn>
                  <a:cxn ang="0">
                    <a:pos x="43" y="37"/>
                  </a:cxn>
                  <a:cxn ang="0">
                    <a:pos x="31" y="28"/>
                  </a:cxn>
                </a:cxnLst>
                <a:rect l="0" t="0" r="r" b="b"/>
                <a:pathLst>
                  <a:path w="43" h="37">
                    <a:moveTo>
                      <a:pt x="31" y="28"/>
                    </a:moveTo>
                    <a:lnTo>
                      <a:pt x="23" y="19"/>
                    </a:lnTo>
                    <a:lnTo>
                      <a:pt x="0" y="0"/>
                    </a:lnTo>
                    <a:lnTo>
                      <a:pt x="6" y="35"/>
                    </a:lnTo>
                    <a:lnTo>
                      <a:pt x="43" y="37"/>
                    </a:lnTo>
                    <a:lnTo>
                      <a:pt x="31" y="28"/>
                    </a:lnTo>
                    <a:close/>
                  </a:path>
                </a:pathLst>
              </a:custGeom>
              <a:solidFill>
                <a:srgbClr val="000000"/>
              </a:solidFill>
              <a:ln w="9525">
                <a:noFill/>
                <a:round/>
                <a:headEnd/>
                <a:tailEnd/>
              </a:ln>
            </p:spPr>
            <p:txBody>
              <a:bodyPr/>
              <a:lstStyle/>
              <a:p>
                <a:endParaRPr lang="en-GB"/>
              </a:p>
            </p:txBody>
          </p:sp>
          <p:sp>
            <p:nvSpPr>
              <p:cNvPr id="20190" name="Freeform 734"/>
              <p:cNvSpPr>
                <a:spLocks/>
              </p:cNvSpPr>
              <p:nvPr/>
            </p:nvSpPr>
            <p:spPr bwMode="auto">
              <a:xfrm>
                <a:off x="2806" y="1971"/>
                <a:ext cx="84" cy="85"/>
              </a:xfrm>
              <a:custGeom>
                <a:avLst/>
                <a:gdLst/>
                <a:ahLst/>
                <a:cxnLst>
                  <a:cxn ang="0">
                    <a:pos x="284" y="315"/>
                  </a:cxn>
                  <a:cxn ang="0">
                    <a:pos x="276" y="271"/>
                  </a:cxn>
                  <a:cxn ang="0">
                    <a:pos x="400" y="423"/>
                  </a:cxn>
                  <a:cxn ang="0">
                    <a:pos x="421" y="341"/>
                  </a:cxn>
                  <a:cxn ang="0">
                    <a:pos x="389" y="403"/>
                  </a:cxn>
                  <a:cxn ang="0">
                    <a:pos x="296" y="272"/>
                  </a:cxn>
                  <a:cxn ang="0">
                    <a:pos x="257" y="247"/>
                  </a:cxn>
                  <a:cxn ang="0">
                    <a:pos x="257" y="286"/>
                  </a:cxn>
                  <a:cxn ang="0">
                    <a:pos x="102" y="116"/>
                  </a:cxn>
                  <a:cxn ang="0">
                    <a:pos x="98" y="72"/>
                  </a:cxn>
                  <a:cxn ang="0">
                    <a:pos x="26" y="18"/>
                  </a:cxn>
                  <a:cxn ang="0">
                    <a:pos x="31" y="14"/>
                  </a:cxn>
                  <a:cxn ang="0">
                    <a:pos x="34" y="12"/>
                  </a:cxn>
                  <a:cxn ang="0">
                    <a:pos x="34" y="10"/>
                  </a:cxn>
                  <a:cxn ang="0">
                    <a:pos x="35" y="10"/>
                  </a:cxn>
                  <a:cxn ang="0">
                    <a:pos x="37" y="10"/>
                  </a:cxn>
                  <a:cxn ang="0">
                    <a:pos x="40" y="6"/>
                  </a:cxn>
                  <a:cxn ang="0">
                    <a:pos x="43" y="4"/>
                  </a:cxn>
                  <a:cxn ang="0">
                    <a:pos x="44" y="0"/>
                  </a:cxn>
                  <a:cxn ang="0">
                    <a:pos x="0" y="18"/>
                  </a:cxn>
                  <a:cxn ang="0">
                    <a:pos x="73" y="81"/>
                  </a:cxn>
                  <a:cxn ang="0">
                    <a:pos x="76" y="142"/>
                  </a:cxn>
                  <a:cxn ang="0">
                    <a:pos x="284" y="315"/>
                  </a:cxn>
                </a:cxnLst>
                <a:rect l="0" t="0" r="r" b="b"/>
                <a:pathLst>
                  <a:path w="421" h="423">
                    <a:moveTo>
                      <a:pt x="284" y="315"/>
                    </a:moveTo>
                    <a:lnTo>
                      <a:pt x="276" y="271"/>
                    </a:lnTo>
                    <a:lnTo>
                      <a:pt x="400" y="423"/>
                    </a:lnTo>
                    <a:lnTo>
                      <a:pt x="421" y="341"/>
                    </a:lnTo>
                    <a:lnTo>
                      <a:pt x="389" y="403"/>
                    </a:lnTo>
                    <a:lnTo>
                      <a:pt x="296" y="272"/>
                    </a:lnTo>
                    <a:lnTo>
                      <a:pt x="257" y="247"/>
                    </a:lnTo>
                    <a:lnTo>
                      <a:pt x="257" y="286"/>
                    </a:lnTo>
                    <a:lnTo>
                      <a:pt x="102" y="116"/>
                    </a:lnTo>
                    <a:lnTo>
                      <a:pt x="98" y="72"/>
                    </a:lnTo>
                    <a:lnTo>
                      <a:pt x="26" y="18"/>
                    </a:lnTo>
                    <a:lnTo>
                      <a:pt x="31" y="14"/>
                    </a:lnTo>
                    <a:lnTo>
                      <a:pt x="34" y="12"/>
                    </a:lnTo>
                    <a:lnTo>
                      <a:pt x="34" y="10"/>
                    </a:lnTo>
                    <a:lnTo>
                      <a:pt x="35" y="10"/>
                    </a:lnTo>
                    <a:lnTo>
                      <a:pt x="37" y="10"/>
                    </a:lnTo>
                    <a:lnTo>
                      <a:pt x="40" y="6"/>
                    </a:lnTo>
                    <a:lnTo>
                      <a:pt x="43" y="4"/>
                    </a:lnTo>
                    <a:lnTo>
                      <a:pt x="44" y="0"/>
                    </a:lnTo>
                    <a:lnTo>
                      <a:pt x="0" y="18"/>
                    </a:lnTo>
                    <a:lnTo>
                      <a:pt x="73" y="81"/>
                    </a:lnTo>
                    <a:lnTo>
                      <a:pt x="76" y="142"/>
                    </a:lnTo>
                    <a:lnTo>
                      <a:pt x="284" y="315"/>
                    </a:lnTo>
                    <a:close/>
                  </a:path>
                </a:pathLst>
              </a:custGeom>
              <a:solidFill>
                <a:srgbClr val="BA87E3"/>
              </a:solidFill>
              <a:ln w="9525">
                <a:noFill/>
                <a:round/>
                <a:headEnd/>
                <a:tailEnd/>
              </a:ln>
            </p:spPr>
            <p:txBody>
              <a:bodyPr/>
              <a:lstStyle/>
              <a:p>
                <a:endParaRPr lang="en-GB"/>
              </a:p>
            </p:txBody>
          </p:sp>
          <p:sp>
            <p:nvSpPr>
              <p:cNvPr id="20191" name="Freeform 735"/>
              <p:cNvSpPr>
                <a:spLocks/>
              </p:cNvSpPr>
              <p:nvPr/>
            </p:nvSpPr>
            <p:spPr bwMode="auto">
              <a:xfrm>
                <a:off x="2773" y="1971"/>
                <a:ext cx="187" cy="108"/>
              </a:xfrm>
              <a:custGeom>
                <a:avLst/>
                <a:gdLst/>
                <a:ahLst/>
                <a:cxnLst>
                  <a:cxn ang="0">
                    <a:pos x="443" y="272"/>
                  </a:cxn>
                  <a:cxn ang="0">
                    <a:pos x="451" y="316"/>
                  </a:cxn>
                  <a:cxn ang="0">
                    <a:pos x="243" y="143"/>
                  </a:cxn>
                  <a:cxn ang="0">
                    <a:pos x="240" y="82"/>
                  </a:cxn>
                  <a:cxn ang="0">
                    <a:pos x="167" y="19"/>
                  </a:cxn>
                  <a:cxn ang="0">
                    <a:pos x="211" y="1"/>
                  </a:cxn>
                  <a:cxn ang="0">
                    <a:pos x="212" y="0"/>
                  </a:cxn>
                  <a:cxn ang="0">
                    <a:pos x="211" y="0"/>
                  </a:cxn>
                  <a:cxn ang="0">
                    <a:pos x="109" y="13"/>
                  </a:cxn>
                  <a:cxn ang="0">
                    <a:pos x="38" y="69"/>
                  </a:cxn>
                  <a:cxn ang="0">
                    <a:pos x="0" y="91"/>
                  </a:cxn>
                  <a:cxn ang="0">
                    <a:pos x="38" y="102"/>
                  </a:cxn>
                  <a:cxn ang="0">
                    <a:pos x="38" y="101"/>
                  </a:cxn>
                  <a:cxn ang="0">
                    <a:pos x="71" y="82"/>
                  </a:cxn>
                  <a:cxn ang="0">
                    <a:pos x="84" y="103"/>
                  </a:cxn>
                  <a:cxn ang="0">
                    <a:pos x="88" y="99"/>
                  </a:cxn>
                  <a:cxn ang="0">
                    <a:pos x="210" y="310"/>
                  </a:cxn>
                  <a:cxn ang="0">
                    <a:pos x="301" y="359"/>
                  </a:cxn>
                  <a:cxn ang="0">
                    <a:pos x="237" y="389"/>
                  </a:cxn>
                  <a:cxn ang="0">
                    <a:pos x="312" y="434"/>
                  </a:cxn>
                  <a:cxn ang="0">
                    <a:pos x="308" y="471"/>
                  </a:cxn>
                  <a:cxn ang="0">
                    <a:pos x="397" y="488"/>
                  </a:cxn>
                  <a:cxn ang="0">
                    <a:pos x="385" y="541"/>
                  </a:cxn>
                  <a:cxn ang="0">
                    <a:pos x="390" y="541"/>
                  </a:cxn>
                  <a:cxn ang="0">
                    <a:pos x="703" y="512"/>
                  </a:cxn>
                  <a:cxn ang="0">
                    <a:pos x="734" y="481"/>
                  </a:cxn>
                  <a:cxn ang="0">
                    <a:pos x="710" y="409"/>
                  </a:cxn>
                  <a:cxn ang="0">
                    <a:pos x="764" y="382"/>
                  </a:cxn>
                  <a:cxn ang="0">
                    <a:pos x="764" y="321"/>
                  </a:cxn>
                  <a:cxn ang="0">
                    <a:pos x="866" y="243"/>
                  </a:cxn>
                  <a:cxn ang="0">
                    <a:pos x="891" y="143"/>
                  </a:cxn>
                  <a:cxn ang="0">
                    <a:pos x="938" y="186"/>
                  </a:cxn>
                  <a:cxn ang="0">
                    <a:pos x="896" y="61"/>
                  </a:cxn>
                  <a:cxn ang="0">
                    <a:pos x="771" y="113"/>
                  </a:cxn>
                  <a:cxn ang="0">
                    <a:pos x="819" y="136"/>
                  </a:cxn>
                  <a:cxn ang="0">
                    <a:pos x="575" y="451"/>
                  </a:cxn>
                  <a:cxn ang="0">
                    <a:pos x="620" y="306"/>
                  </a:cxn>
                  <a:cxn ang="0">
                    <a:pos x="619" y="302"/>
                  </a:cxn>
                  <a:cxn ang="0">
                    <a:pos x="613" y="303"/>
                  </a:cxn>
                  <a:cxn ang="0">
                    <a:pos x="588" y="342"/>
                  </a:cxn>
                  <a:cxn ang="0">
                    <a:pos x="567" y="424"/>
                  </a:cxn>
                  <a:cxn ang="0">
                    <a:pos x="443" y="272"/>
                  </a:cxn>
                </a:cxnLst>
                <a:rect l="0" t="0" r="r" b="b"/>
                <a:pathLst>
                  <a:path w="938" h="541">
                    <a:moveTo>
                      <a:pt x="443" y="272"/>
                    </a:moveTo>
                    <a:lnTo>
                      <a:pt x="451" y="316"/>
                    </a:lnTo>
                    <a:lnTo>
                      <a:pt x="243" y="143"/>
                    </a:lnTo>
                    <a:lnTo>
                      <a:pt x="240" y="82"/>
                    </a:lnTo>
                    <a:lnTo>
                      <a:pt x="167" y="19"/>
                    </a:lnTo>
                    <a:lnTo>
                      <a:pt x="211" y="1"/>
                    </a:lnTo>
                    <a:lnTo>
                      <a:pt x="212" y="0"/>
                    </a:lnTo>
                    <a:lnTo>
                      <a:pt x="211" y="0"/>
                    </a:lnTo>
                    <a:lnTo>
                      <a:pt x="109" y="13"/>
                    </a:lnTo>
                    <a:lnTo>
                      <a:pt x="38" y="69"/>
                    </a:lnTo>
                    <a:lnTo>
                      <a:pt x="0" y="91"/>
                    </a:lnTo>
                    <a:lnTo>
                      <a:pt x="38" y="102"/>
                    </a:lnTo>
                    <a:lnTo>
                      <a:pt x="38" y="101"/>
                    </a:lnTo>
                    <a:lnTo>
                      <a:pt x="71" y="82"/>
                    </a:lnTo>
                    <a:lnTo>
                      <a:pt x="84" y="103"/>
                    </a:lnTo>
                    <a:lnTo>
                      <a:pt x="88" y="99"/>
                    </a:lnTo>
                    <a:lnTo>
                      <a:pt x="210" y="310"/>
                    </a:lnTo>
                    <a:lnTo>
                      <a:pt x="301" y="359"/>
                    </a:lnTo>
                    <a:lnTo>
                      <a:pt x="237" y="389"/>
                    </a:lnTo>
                    <a:lnTo>
                      <a:pt x="312" y="434"/>
                    </a:lnTo>
                    <a:lnTo>
                      <a:pt x="308" y="471"/>
                    </a:lnTo>
                    <a:lnTo>
                      <a:pt x="397" y="488"/>
                    </a:lnTo>
                    <a:lnTo>
                      <a:pt x="385" y="541"/>
                    </a:lnTo>
                    <a:lnTo>
                      <a:pt x="390" y="541"/>
                    </a:lnTo>
                    <a:lnTo>
                      <a:pt x="703" y="512"/>
                    </a:lnTo>
                    <a:lnTo>
                      <a:pt x="734" y="481"/>
                    </a:lnTo>
                    <a:lnTo>
                      <a:pt x="710" y="409"/>
                    </a:lnTo>
                    <a:lnTo>
                      <a:pt x="764" y="382"/>
                    </a:lnTo>
                    <a:lnTo>
                      <a:pt x="764" y="321"/>
                    </a:lnTo>
                    <a:lnTo>
                      <a:pt x="866" y="243"/>
                    </a:lnTo>
                    <a:lnTo>
                      <a:pt x="891" y="143"/>
                    </a:lnTo>
                    <a:lnTo>
                      <a:pt x="938" y="186"/>
                    </a:lnTo>
                    <a:lnTo>
                      <a:pt x="896" y="61"/>
                    </a:lnTo>
                    <a:lnTo>
                      <a:pt x="771" y="113"/>
                    </a:lnTo>
                    <a:lnTo>
                      <a:pt x="819" y="136"/>
                    </a:lnTo>
                    <a:lnTo>
                      <a:pt x="575" y="451"/>
                    </a:lnTo>
                    <a:lnTo>
                      <a:pt x="620" y="306"/>
                    </a:lnTo>
                    <a:lnTo>
                      <a:pt x="619" y="302"/>
                    </a:lnTo>
                    <a:lnTo>
                      <a:pt x="613" y="303"/>
                    </a:lnTo>
                    <a:lnTo>
                      <a:pt x="588" y="342"/>
                    </a:lnTo>
                    <a:lnTo>
                      <a:pt x="567" y="424"/>
                    </a:lnTo>
                    <a:lnTo>
                      <a:pt x="443" y="272"/>
                    </a:lnTo>
                    <a:close/>
                  </a:path>
                </a:pathLst>
              </a:custGeom>
              <a:solidFill>
                <a:srgbClr val="BFC9FF"/>
              </a:solidFill>
              <a:ln w="9525">
                <a:noFill/>
                <a:round/>
                <a:headEnd/>
                <a:tailEnd/>
              </a:ln>
            </p:spPr>
            <p:txBody>
              <a:bodyPr/>
              <a:lstStyle/>
              <a:p>
                <a:endParaRPr lang="en-GB"/>
              </a:p>
            </p:txBody>
          </p:sp>
          <p:sp>
            <p:nvSpPr>
              <p:cNvPr id="20192" name="Freeform 736"/>
              <p:cNvSpPr>
                <a:spLocks/>
              </p:cNvSpPr>
              <p:nvPr/>
            </p:nvSpPr>
            <p:spPr bwMode="auto">
              <a:xfrm>
                <a:off x="2808" y="1960"/>
                <a:ext cx="57" cy="68"/>
              </a:xfrm>
              <a:custGeom>
                <a:avLst/>
                <a:gdLst/>
                <a:ahLst/>
                <a:cxnLst>
                  <a:cxn ang="0">
                    <a:pos x="246" y="340"/>
                  </a:cxn>
                  <a:cxn ang="0">
                    <a:pos x="246" y="301"/>
                  </a:cxn>
                  <a:cxn ang="0">
                    <a:pos x="285" y="326"/>
                  </a:cxn>
                  <a:cxn ang="0">
                    <a:pos x="84" y="35"/>
                  </a:cxn>
                  <a:cxn ang="0">
                    <a:pos x="143" y="41"/>
                  </a:cxn>
                  <a:cxn ang="0">
                    <a:pos x="127" y="0"/>
                  </a:cxn>
                  <a:cxn ang="0">
                    <a:pos x="0" y="33"/>
                  </a:cxn>
                  <a:cxn ang="0">
                    <a:pos x="25" y="27"/>
                  </a:cxn>
                  <a:cxn ang="0">
                    <a:pos x="27" y="33"/>
                  </a:cxn>
                  <a:cxn ang="0">
                    <a:pos x="30" y="39"/>
                  </a:cxn>
                  <a:cxn ang="0">
                    <a:pos x="33" y="53"/>
                  </a:cxn>
                  <a:cxn ang="0">
                    <a:pos x="34" y="53"/>
                  </a:cxn>
                  <a:cxn ang="0">
                    <a:pos x="33" y="54"/>
                  </a:cxn>
                  <a:cxn ang="0">
                    <a:pos x="32" y="58"/>
                  </a:cxn>
                  <a:cxn ang="0">
                    <a:pos x="29" y="60"/>
                  </a:cxn>
                  <a:cxn ang="0">
                    <a:pos x="26" y="64"/>
                  </a:cxn>
                  <a:cxn ang="0">
                    <a:pos x="24" y="64"/>
                  </a:cxn>
                  <a:cxn ang="0">
                    <a:pos x="23" y="64"/>
                  </a:cxn>
                  <a:cxn ang="0">
                    <a:pos x="23" y="66"/>
                  </a:cxn>
                  <a:cxn ang="0">
                    <a:pos x="20" y="68"/>
                  </a:cxn>
                  <a:cxn ang="0">
                    <a:pos x="15" y="72"/>
                  </a:cxn>
                  <a:cxn ang="0">
                    <a:pos x="87" y="126"/>
                  </a:cxn>
                  <a:cxn ang="0">
                    <a:pos x="91" y="170"/>
                  </a:cxn>
                  <a:cxn ang="0">
                    <a:pos x="246" y="340"/>
                  </a:cxn>
                </a:cxnLst>
                <a:rect l="0" t="0" r="r" b="b"/>
                <a:pathLst>
                  <a:path w="285" h="340">
                    <a:moveTo>
                      <a:pt x="246" y="340"/>
                    </a:moveTo>
                    <a:lnTo>
                      <a:pt x="246" y="301"/>
                    </a:lnTo>
                    <a:lnTo>
                      <a:pt x="285" y="326"/>
                    </a:lnTo>
                    <a:lnTo>
                      <a:pt x="84" y="35"/>
                    </a:lnTo>
                    <a:lnTo>
                      <a:pt x="143" y="41"/>
                    </a:lnTo>
                    <a:lnTo>
                      <a:pt x="127" y="0"/>
                    </a:lnTo>
                    <a:lnTo>
                      <a:pt x="0" y="33"/>
                    </a:lnTo>
                    <a:lnTo>
                      <a:pt x="25" y="27"/>
                    </a:lnTo>
                    <a:lnTo>
                      <a:pt x="27" y="33"/>
                    </a:lnTo>
                    <a:lnTo>
                      <a:pt x="30" y="39"/>
                    </a:lnTo>
                    <a:lnTo>
                      <a:pt x="33" y="53"/>
                    </a:lnTo>
                    <a:lnTo>
                      <a:pt x="34" y="53"/>
                    </a:lnTo>
                    <a:lnTo>
                      <a:pt x="33" y="54"/>
                    </a:lnTo>
                    <a:lnTo>
                      <a:pt x="32" y="58"/>
                    </a:lnTo>
                    <a:lnTo>
                      <a:pt x="29" y="60"/>
                    </a:lnTo>
                    <a:lnTo>
                      <a:pt x="26" y="64"/>
                    </a:lnTo>
                    <a:lnTo>
                      <a:pt x="24" y="64"/>
                    </a:lnTo>
                    <a:lnTo>
                      <a:pt x="23" y="64"/>
                    </a:lnTo>
                    <a:lnTo>
                      <a:pt x="23" y="66"/>
                    </a:lnTo>
                    <a:lnTo>
                      <a:pt x="20" y="68"/>
                    </a:lnTo>
                    <a:lnTo>
                      <a:pt x="15" y="72"/>
                    </a:lnTo>
                    <a:lnTo>
                      <a:pt x="87" y="126"/>
                    </a:lnTo>
                    <a:lnTo>
                      <a:pt x="91" y="170"/>
                    </a:lnTo>
                    <a:lnTo>
                      <a:pt x="246" y="340"/>
                    </a:lnTo>
                    <a:close/>
                  </a:path>
                </a:pathLst>
              </a:custGeom>
              <a:solidFill>
                <a:srgbClr val="9454AD"/>
              </a:solidFill>
              <a:ln w="9525">
                <a:noFill/>
                <a:round/>
                <a:headEnd/>
                <a:tailEnd/>
              </a:ln>
            </p:spPr>
            <p:txBody>
              <a:bodyPr/>
              <a:lstStyle/>
              <a:p>
                <a:endParaRPr lang="en-GB"/>
              </a:p>
            </p:txBody>
          </p:sp>
          <p:sp>
            <p:nvSpPr>
              <p:cNvPr id="20193" name="Freeform 737"/>
              <p:cNvSpPr>
                <a:spLocks/>
              </p:cNvSpPr>
              <p:nvPr/>
            </p:nvSpPr>
            <p:spPr bwMode="auto">
              <a:xfrm>
                <a:off x="2941" y="1967"/>
                <a:ext cx="10" cy="14"/>
              </a:xfrm>
              <a:custGeom>
                <a:avLst/>
                <a:gdLst/>
                <a:ahLst/>
                <a:cxnLst>
                  <a:cxn ang="0">
                    <a:pos x="50" y="71"/>
                  </a:cxn>
                  <a:cxn ang="0">
                    <a:pos x="33" y="20"/>
                  </a:cxn>
                  <a:cxn ang="0">
                    <a:pos x="0" y="0"/>
                  </a:cxn>
                  <a:cxn ang="0">
                    <a:pos x="50" y="71"/>
                  </a:cxn>
                </a:cxnLst>
                <a:rect l="0" t="0" r="r" b="b"/>
                <a:pathLst>
                  <a:path w="50" h="71">
                    <a:moveTo>
                      <a:pt x="50" y="71"/>
                    </a:moveTo>
                    <a:lnTo>
                      <a:pt x="33" y="20"/>
                    </a:lnTo>
                    <a:lnTo>
                      <a:pt x="0" y="0"/>
                    </a:lnTo>
                    <a:lnTo>
                      <a:pt x="50" y="71"/>
                    </a:lnTo>
                    <a:close/>
                  </a:path>
                </a:pathLst>
              </a:custGeom>
              <a:solidFill>
                <a:srgbClr val="BFC9FF"/>
              </a:solidFill>
              <a:ln w="9525">
                <a:noFill/>
                <a:round/>
                <a:headEnd/>
                <a:tailEnd/>
              </a:ln>
            </p:spPr>
            <p:txBody>
              <a:bodyPr/>
              <a:lstStyle/>
              <a:p>
                <a:endParaRPr lang="en-GB"/>
              </a:p>
            </p:txBody>
          </p:sp>
          <p:sp>
            <p:nvSpPr>
              <p:cNvPr id="20194" name="Freeform 738"/>
              <p:cNvSpPr>
                <a:spLocks/>
              </p:cNvSpPr>
              <p:nvPr/>
            </p:nvSpPr>
            <p:spPr bwMode="auto">
              <a:xfrm>
                <a:off x="2910" y="1969"/>
                <a:ext cx="4" cy="4"/>
              </a:xfrm>
              <a:custGeom>
                <a:avLst/>
                <a:gdLst/>
                <a:ahLst/>
                <a:cxnLst>
                  <a:cxn ang="0">
                    <a:pos x="0" y="10"/>
                  </a:cxn>
                  <a:cxn ang="0">
                    <a:pos x="13" y="18"/>
                  </a:cxn>
                  <a:cxn ang="0">
                    <a:pos x="17" y="7"/>
                  </a:cxn>
                  <a:cxn ang="0">
                    <a:pos x="16" y="1"/>
                  </a:cxn>
                  <a:cxn ang="0">
                    <a:pos x="14" y="0"/>
                  </a:cxn>
                  <a:cxn ang="0">
                    <a:pos x="13" y="1"/>
                  </a:cxn>
                  <a:cxn ang="0">
                    <a:pos x="9" y="1"/>
                  </a:cxn>
                  <a:cxn ang="0">
                    <a:pos x="7" y="3"/>
                  </a:cxn>
                  <a:cxn ang="0">
                    <a:pos x="4" y="6"/>
                  </a:cxn>
                  <a:cxn ang="0">
                    <a:pos x="0" y="10"/>
                  </a:cxn>
                </a:cxnLst>
                <a:rect l="0" t="0" r="r" b="b"/>
                <a:pathLst>
                  <a:path w="17" h="18">
                    <a:moveTo>
                      <a:pt x="0" y="10"/>
                    </a:moveTo>
                    <a:lnTo>
                      <a:pt x="13" y="18"/>
                    </a:lnTo>
                    <a:lnTo>
                      <a:pt x="17" y="7"/>
                    </a:lnTo>
                    <a:lnTo>
                      <a:pt x="16" y="1"/>
                    </a:lnTo>
                    <a:lnTo>
                      <a:pt x="14" y="0"/>
                    </a:lnTo>
                    <a:lnTo>
                      <a:pt x="13" y="1"/>
                    </a:lnTo>
                    <a:lnTo>
                      <a:pt x="9" y="1"/>
                    </a:lnTo>
                    <a:lnTo>
                      <a:pt x="7" y="3"/>
                    </a:lnTo>
                    <a:lnTo>
                      <a:pt x="4" y="6"/>
                    </a:lnTo>
                    <a:lnTo>
                      <a:pt x="0" y="10"/>
                    </a:lnTo>
                    <a:close/>
                  </a:path>
                </a:pathLst>
              </a:custGeom>
              <a:solidFill>
                <a:srgbClr val="B8B8D9"/>
              </a:solidFill>
              <a:ln w="9525">
                <a:noFill/>
                <a:round/>
                <a:headEnd/>
                <a:tailEnd/>
              </a:ln>
            </p:spPr>
            <p:txBody>
              <a:bodyPr/>
              <a:lstStyle/>
              <a:p>
                <a:endParaRPr lang="en-GB"/>
              </a:p>
            </p:txBody>
          </p:sp>
          <p:sp>
            <p:nvSpPr>
              <p:cNvPr id="20195" name="Freeform 739"/>
              <p:cNvSpPr>
                <a:spLocks/>
              </p:cNvSpPr>
              <p:nvPr/>
            </p:nvSpPr>
            <p:spPr bwMode="auto">
              <a:xfrm>
                <a:off x="2903" y="1977"/>
                <a:ext cx="11" cy="13"/>
              </a:xfrm>
              <a:custGeom>
                <a:avLst/>
                <a:gdLst/>
                <a:ahLst/>
                <a:cxnLst>
                  <a:cxn ang="0">
                    <a:pos x="51" y="0"/>
                  </a:cxn>
                  <a:cxn ang="0">
                    <a:pos x="44" y="0"/>
                  </a:cxn>
                  <a:cxn ang="0">
                    <a:pos x="0" y="36"/>
                  </a:cxn>
                  <a:cxn ang="0">
                    <a:pos x="6" y="63"/>
                  </a:cxn>
                  <a:cxn ang="0">
                    <a:pos x="51" y="0"/>
                  </a:cxn>
                </a:cxnLst>
                <a:rect l="0" t="0" r="r" b="b"/>
                <a:pathLst>
                  <a:path w="51" h="63">
                    <a:moveTo>
                      <a:pt x="51" y="0"/>
                    </a:moveTo>
                    <a:lnTo>
                      <a:pt x="44" y="0"/>
                    </a:lnTo>
                    <a:lnTo>
                      <a:pt x="0" y="36"/>
                    </a:lnTo>
                    <a:lnTo>
                      <a:pt x="6" y="63"/>
                    </a:lnTo>
                    <a:lnTo>
                      <a:pt x="51" y="0"/>
                    </a:lnTo>
                    <a:close/>
                  </a:path>
                </a:pathLst>
              </a:custGeom>
              <a:solidFill>
                <a:srgbClr val="FFB5A8"/>
              </a:solidFill>
              <a:ln w="9525">
                <a:noFill/>
                <a:round/>
                <a:headEnd/>
                <a:tailEnd/>
              </a:ln>
            </p:spPr>
            <p:txBody>
              <a:bodyPr/>
              <a:lstStyle/>
              <a:p>
                <a:endParaRPr lang="en-GB"/>
              </a:p>
            </p:txBody>
          </p:sp>
          <p:sp>
            <p:nvSpPr>
              <p:cNvPr id="20196" name="Freeform 740"/>
              <p:cNvSpPr>
                <a:spLocks/>
              </p:cNvSpPr>
              <p:nvPr/>
            </p:nvSpPr>
            <p:spPr bwMode="auto">
              <a:xfrm>
                <a:off x="2897" y="1988"/>
                <a:ext cx="36" cy="44"/>
              </a:xfrm>
              <a:custGeom>
                <a:avLst/>
                <a:gdLst/>
                <a:ahLst/>
                <a:cxnLst>
                  <a:cxn ang="0">
                    <a:pos x="119" y="10"/>
                  </a:cxn>
                  <a:cxn ang="0">
                    <a:pos x="116" y="15"/>
                  </a:cxn>
                  <a:cxn ang="0">
                    <a:pos x="115" y="19"/>
                  </a:cxn>
                  <a:cxn ang="0">
                    <a:pos x="114" y="23"/>
                  </a:cxn>
                  <a:cxn ang="0">
                    <a:pos x="116" y="26"/>
                  </a:cxn>
                  <a:cxn ang="0">
                    <a:pos x="131" y="43"/>
                  </a:cxn>
                  <a:cxn ang="0">
                    <a:pos x="140" y="51"/>
                  </a:cxn>
                  <a:cxn ang="0">
                    <a:pos x="151" y="59"/>
                  </a:cxn>
                  <a:cxn ang="0">
                    <a:pos x="0" y="222"/>
                  </a:cxn>
                  <a:cxn ang="0">
                    <a:pos x="168" y="61"/>
                  </a:cxn>
                  <a:cxn ang="0">
                    <a:pos x="137" y="32"/>
                  </a:cxn>
                  <a:cxn ang="0">
                    <a:pos x="183" y="0"/>
                  </a:cxn>
                  <a:cxn ang="0">
                    <a:pos x="119" y="10"/>
                  </a:cxn>
                </a:cxnLst>
                <a:rect l="0" t="0" r="r" b="b"/>
                <a:pathLst>
                  <a:path w="183" h="222">
                    <a:moveTo>
                      <a:pt x="119" y="10"/>
                    </a:moveTo>
                    <a:lnTo>
                      <a:pt x="116" y="15"/>
                    </a:lnTo>
                    <a:lnTo>
                      <a:pt x="115" y="19"/>
                    </a:lnTo>
                    <a:lnTo>
                      <a:pt x="114" y="23"/>
                    </a:lnTo>
                    <a:lnTo>
                      <a:pt x="116" y="26"/>
                    </a:lnTo>
                    <a:lnTo>
                      <a:pt x="131" y="43"/>
                    </a:lnTo>
                    <a:lnTo>
                      <a:pt x="140" y="51"/>
                    </a:lnTo>
                    <a:lnTo>
                      <a:pt x="151" y="59"/>
                    </a:lnTo>
                    <a:lnTo>
                      <a:pt x="0" y="222"/>
                    </a:lnTo>
                    <a:lnTo>
                      <a:pt x="168" y="61"/>
                    </a:lnTo>
                    <a:lnTo>
                      <a:pt x="137" y="32"/>
                    </a:lnTo>
                    <a:lnTo>
                      <a:pt x="183" y="0"/>
                    </a:lnTo>
                    <a:lnTo>
                      <a:pt x="119" y="10"/>
                    </a:lnTo>
                    <a:close/>
                  </a:path>
                </a:pathLst>
              </a:custGeom>
              <a:solidFill>
                <a:srgbClr val="000000"/>
              </a:solidFill>
              <a:ln w="9525">
                <a:noFill/>
                <a:round/>
                <a:headEnd/>
                <a:tailEnd/>
              </a:ln>
            </p:spPr>
            <p:txBody>
              <a:bodyPr/>
              <a:lstStyle/>
              <a:p>
                <a:endParaRPr lang="en-GB"/>
              </a:p>
            </p:txBody>
          </p:sp>
          <p:sp>
            <p:nvSpPr>
              <p:cNvPr id="20197" name="Freeform 741"/>
              <p:cNvSpPr>
                <a:spLocks/>
              </p:cNvSpPr>
              <p:nvPr/>
            </p:nvSpPr>
            <p:spPr bwMode="auto">
              <a:xfrm>
                <a:off x="2924" y="2004"/>
                <a:ext cx="53" cy="71"/>
              </a:xfrm>
              <a:custGeom>
                <a:avLst/>
                <a:gdLst/>
                <a:ahLst/>
                <a:cxnLst>
                  <a:cxn ang="0">
                    <a:pos x="88" y="241"/>
                  </a:cxn>
                  <a:cxn ang="0">
                    <a:pos x="139" y="201"/>
                  </a:cxn>
                  <a:cxn ang="0">
                    <a:pos x="257" y="225"/>
                  </a:cxn>
                  <a:cxn ang="0">
                    <a:pos x="266" y="192"/>
                  </a:cxn>
                  <a:cxn ang="0">
                    <a:pos x="233" y="209"/>
                  </a:cxn>
                  <a:cxn ang="0">
                    <a:pos x="233" y="171"/>
                  </a:cxn>
                  <a:cxn ang="0">
                    <a:pos x="211" y="209"/>
                  </a:cxn>
                  <a:cxn ang="0">
                    <a:pos x="201" y="206"/>
                  </a:cxn>
                  <a:cxn ang="0">
                    <a:pos x="193" y="202"/>
                  </a:cxn>
                  <a:cxn ang="0">
                    <a:pos x="185" y="196"/>
                  </a:cxn>
                  <a:cxn ang="0">
                    <a:pos x="179" y="192"/>
                  </a:cxn>
                  <a:cxn ang="0">
                    <a:pos x="176" y="186"/>
                  </a:cxn>
                  <a:cxn ang="0">
                    <a:pos x="175" y="182"/>
                  </a:cxn>
                  <a:cxn ang="0">
                    <a:pos x="176" y="178"/>
                  </a:cxn>
                  <a:cxn ang="0">
                    <a:pos x="107" y="203"/>
                  </a:cxn>
                  <a:cxn ang="0">
                    <a:pos x="171" y="34"/>
                  </a:cxn>
                  <a:cxn ang="0">
                    <a:pos x="150" y="0"/>
                  </a:cxn>
                  <a:cxn ang="0">
                    <a:pos x="0" y="359"/>
                  </a:cxn>
                  <a:cxn ang="0">
                    <a:pos x="107" y="185"/>
                  </a:cxn>
                  <a:cxn ang="0">
                    <a:pos x="88" y="241"/>
                  </a:cxn>
                </a:cxnLst>
                <a:rect l="0" t="0" r="r" b="b"/>
                <a:pathLst>
                  <a:path w="266" h="359">
                    <a:moveTo>
                      <a:pt x="88" y="241"/>
                    </a:moveTo>
                    <a:lnTo>
                      <a:pt x="139" y="201"/>
                    </a:lnTo>
                    <a:lnTo>
                      <a:pt x="257" y="225"/>
                    </a:lnTo>
                    <a:lnTo>
                      <a:pt x="266" y="192"/>
                    </a:lnTo>
                    <a:lnTo>
                      <a:pt x="233" y="209"/>
                    </a:lnTo>
                    <a:lnTo>
                      <a:pt x="233" y="171"/>
                    </a:lnTo>
                    <a:lnTo>
                      <a:pt x="211" y="209"/>
                    </a:lnTo>
                    <a:lnTo>
                      <a:pt x="201" y="206"/>
                    </a:lnTo>
                    <a:lnTo>
                      <a:pt x="193" y="202"/>
                    </a:lnTo>
                    <a:lnTo>
                      <a:pt x="185" y="196"/>
                    </a:lnTo>
                    <a:lnTo>
                      <a:pt x="179" y="192"/>
                    </a:lnTo>
                    <a:lnTo>
                      <a:pt x="176" y="186"/>
                    </a:lnTo>
                    <a:lnTo>
                      <a:pt x="175" y="182"/>
                    </a:lnTo>
                    <a:lnTo>
                      <a:pt x="176" y="178"/>
                    </a:lnTo>
                    <a:lnTo>
                      <a:pt x="107" y="203"/>
                    </a:lnTo>
                    <a:lnTo>
                      <a:pt x="171" y="34"/>
                    </a:lnTo>
                    <a:lnTo>
                      <a:pt x="150" y="0"/>
                    </a:lnTo>
                    <a:lnTo>
                      <a:pt x="0" y="359"/>
                    </a:lnTo>
                    <a:lnTo>
                      <a:pt x="107" y="185"/>
                    </a:lnTo>
                    <a:lnTo>
                      <a:pt x="88" y="241"/>
                    </a:lnTo>
                    <a:close/>
                  </a:path>
                </a:pathLst>
              </a:custGeom>
              <a:solidFill>
                <a:srgbClr val="9454AD"/>
              </a:solidFill>
              <a:ln w="9525">
                <a:noFill/>
                <a:round/>
                <a:headEnd/>
                <a:tailEnd/>
              </a:ln>
            </p:spPr>
            <p:txBody>
              <a:bodyPr/>
              <a:lstStyle/>
              <a:p>
                <a:endParaRPr lang="en-GB"/>
              </a:p>
            </p:txBody>
          </p:sp>
          <p:sp>
            <p:nvSpPr>
              <p:cNvPr id="20198" name="Freeform 742"/>
              <p:cNvSpPr>
                <a:spLocks/>
              </p:cNvSpPr>
              <p:nvPr/>
            </p:nvSpPr>
            <p:spPr bwMode="auto">
              <a:xfrm>
                <a:off x="2795" y="2041"/>
                <a:ext cx="169" cy="167"/>
              </a:xfrm>
              <a:custGeom>
                <a:avLst/>
                <a:gdLst/>
                <a:ahLst/>
                <a:cxnLst>
                  <a:cxn ang="0">
                    <a:pos x="753" y="0"/>
                  </a:cxn>
                  <a:cxn ang="0">
                    <a:pos x="635" y="186"/>
                  </a:cxn>
                  <a:cxn ang="0">
                    <a:pos x="545" y="271"/>
                  </a:cxn>
                  <a:cxn ang="0">
                    <a:pos x="627" y="313"/>
                  </a:cxn>
                  <a:cxn ang="0">
                    <a:pos x="618" y="370"/>
                  </a:cxn>
                  <a:cxn ang="0">
                    <a:pos x="394" y="379"/>
                  </a:cxn>
                  <a:cxn ang="0">
                    <a:pos x="275" y="375"/>
                  </a:cxn>
                  <a:cxn ang="0">
                    <a:pos x="494" y="304"/>
                  </a:cxn>
                  <a:cxn ang="0">
                    <a:pos x="101" y="311"/>
                  </a:cxn>
                  <a:cxn ang="0">
                    <a:pos x="162" y="361"/>
                  </a:cxn>
                  <a:cxn ang="0">
                    <a:pos x="43" y="281"/>
                  </a:cxn>
                  <a:cxn ang="0">
                    <a:pos x="21" y="204"/>
                  </a:cxn>
                  <a:cxn ang="0">
                    <a:pos x="11" y="371"/>
                  </a:cxn>
                  <a:cxn ang="0">
                    <a:pos x="47" y="397"/>
                  </a:cxn>
                  <a:cxn ang="0">
                    <a:pos x="52" y="404"/>
                  </a:cxn>
                  <a:cxn ang="0">
                    <a:pos x="51" y="405"/>
                  </a:cxn>
                  <a:cxn ang="0">
                    <a:pos x="49" y="407"/>
                  </a:cxn>
                  <a:cxn ang="0">
                    <a:pos x="47" y="408"/>
                  </a:cxn>
                  <a:cxn ang="0">
                    <a:pos x="36" y="409"/>
                  </a:cxn>
                  <a:cxn ang="0">
                    <a:pos x="29" y="409"/>
                  </a:cxn>
                  <a:cxn ang="0">
                    <a:pos x="28" y="411"/>
                  </a:cxn>
                  <a:cxn ang="0">
                    <a:pos x="3" y="433"/>
                  </a:cxn>
                  <a:cxn ang="0">
                    <a:pos x="0" y="513"/>
                  </a:cxn>
                  <a:cxn ang="0">
                    <a:pos x="4" y="564"/>
                  </a:cxn>
                  <a:cxn ang="0">
                    <a:pos x="16" y="612"/>
                  </a:cxn>
                  <a:cxn ang="0">
                    <a:pos x="32" y="659"/>
                  </a:cxn>
                  <a:cxn ang="0">
                    <a:pos x="67" y="726"/>
                  </a:cxn>
                  <a:cxn ang="0">
                    <a:pos x="115" y="791"/>
                  </a:cxn>
                  <a:cxn ang="0">
                    <a:pos x="159" y="837"/>
                  </a:cxn>
                  <a:cxn ang="0">
                    <a:pos x="187" y="830"/>
                  </a:cxn>
                  <a:cxn ang="0">
                    <a:pos x="155" y="819"/>
                  </a:cxn>
                  <a:cxn ang="0">
                    <a:pos x="126" y="798"/>
                  </a:cxn>
                  <a:cxn ang="0">
                    <a:pos x="98" y="768"/>
                  </a:cxn>
                  <a:cxn ang="0">
                    <a:pos x="74" y="726"/>
                  </a:cxn>
                  <a:cxn ang="0">
                    <a:pos x="54" y="679"/>
                  </a:cxn>
                  <a:cxn ang="0">
                    <a:pos x="42" y="629"/>
                  </a:cxn>
                  <a:cxn ang="0">
                    <a:pos x="36" y="575"/>
                  </a:cxn>
                  <a:cxn ang="0">
                    <a:pos x="16" y="516"/>
                  </a:cxn>
                  <a:cxn ang="0">
                    <a:pos x="177" y="488"/>
                  </a:cxn>
                  <a:cxn ang="0">
                    <a:pos x="324" y="499"/>
                  </a:cxn>
                  <a:cxn ang="0">
                    <a:pos x="501" y="518"/>
                  </a:cxn>
                  <a:cxn ang="0">
                    <a:pos x="432" y="601"/>
                  </a:cxn>
                  <a:cxn ang="0">
                    <a:pos x="483" y="608"/>
                  </a:cxn>
                  <a:cxn ang="0">
                    <a:pos x="617" y="565"/>
                  </a:cxn>
                  <a:cxn ang="0">
                    <a:pos x="837" y="556"/>
                  </a:cxn>
                  <a:cxn ang="0">
                    <a:pos x="842" y="548"/>
                  </a:cxn>
                  <a:cxn ang="0">
                    <a:pos x="831" y="525"/>
                  </a:cxn>
                  <a:cxn ang="0">
                    <a:pos x="816" y="510"/>
                  </a:cxn>
                  <a:cxn ang="0">
                    <a:pos x="782" y="492"/>
                  </a:cxn>
                  <a:cxn ang="0">
                    <a:pos x="742" y="480"/>
                  </a:cxn>
                  <a:cxn ang="0">
                    <a:pos x="711" y="475"/>
                  </a:cxn>
                  <a:cxn ang="0">
                    <a:pos x="337" y="437"/>
                  </a:cxn>
                  <a:cxn ang="0">
                    <a:pos x="680" y="354"/>
                  </a:cxn>
                  <a:cxn ang="0">
                    <a:pos x="734" y="56"/>
                  </a:cxn>
                </a:cxnLst>
                <a:rect l="0" t="0" r="r" b="b"/>
                <a:pathLst>
                  <a:path w="844" h="837">
                    <a:moveTo>
                      <a:pt x="734" y="56"/>
                    </a:moveTo>
                    <a:lnTo>
                      <a:pt x="753" y="0"/>
                    </a:lnTo>
                    <a:lnTo>
                      <a:pt x="646" y="174"/>
                    </a:lnTo>
                    <a:lnTo>
                      <a:pt x="635" y="186"/>
                    </a:lnTo>
                    <a:lnTo>
                      <a:pt x="536" y="269"/>
                    </a:lnTo>
                    <a:lnTo>
                      <a:pt x="545" y="271"/>
                    </a:lnTo>
                    <a:lnTo>
                      <a:pt x="638" y="281"/>
                    </a:lnTo>
                    <a:lnTo>
                      <a:pt x="627" y="313"/>
                    </a:lnTo>
                    <a:lnTo>
                      <a:pt x="458" y="362"/>
                    </a:lnTo>
                    <a:lnTo>
                      <a:pt x="618" y="370"/>
                    </a:lnTo>
                    <a:lnTo>
                      <a:pt x="384" y="412"/>
                    </a:lnTo>
                    <a:lnTo>
                      <a:pt x="394" y="379"/>
                    </a:lnTo>
                    <a:lnTo>
                      <a:pt x="305" y="391"/>
                    </a:lnTo>
                    <a:lnTo>
                      <a:pt x="275" y="375"/>
                    </a:lnTo>
                    <a:lnTo>
                      <a:pt x="205" y="383"/>
                    </a:lnTo>
                    <a:lnTo>
                      <a:pt x="494" y="304"/>
                    </a:lnTo>
                    <a:lnTo>
                      <a:pt x="455" y="281"/>
                    </a:lnTo>
                    <a:lnTo>
                      <a:pt x="101" y="311"/>
                    </a:lnTo>
                    <a:lnTo>
                      <a:pt x="208" y="332"/>
                    </a:lnTo>
                    <a:lnTo>
                      <a:pt x="162" y="361"/>
                    </a:lnTo>
                    <a:lnTo>
                      <a:pt x="85" y="347"/>
                    </a:lnTo>
                    <a:lnTo>
                      <a:pt x="43" y="281"/>
                    </a:lnTo>
                    <a:lnTo>
                      <a:pt x="100" y="281"/>
                    </a:lnTo>
                    <a:lnTo>
                      <a:pt x="21" y="204"/>
                    </a:lnTo>
                    <a:lnTo>
                      <a:pt x="12" y="115"/>
                    </a:lnTo>
                    <a:lnTo>
                      <a:pt x="11" y="371"/>
                    </a:lnTo>
                    <a:lnTo>
                      <a:pt x="42" y="395"/>
                    </a:lnTo>
                    <a:lnTo>
                      <a:pt x="47" y="397"/>
                    </a:lnTo>
                    <a:lnTo>
                      <a:pt x="51" y="401"/>
                    </a:lnTo>
                    <a:lnTo>
                      <a:pt x="52" y="404"/>
                    </a:lnTo>
                    <a:lnTo>
                      <a:pt x="51" y="404"/>
                    </a:lnTo>
                    <a:lnTo>
                      <a:pt x="51" y="405"/>
                    </a:lnTo>
                    <a:lnTo>
                      <a:pt x="51" y="407"/>
                    </a:lnTo>
                    <a:lnTo>
                      <a:pt x="49" y="407"/>
                    </a:lnTo>
                    <a:lnTo>
                      <a:pt x="47" y="407"/>
                    </a:lnTo>
                    <a:lnTo>
                      <a:pt x="47" y="408"/>
                    </a:lnTo>
                    <a:lnTo>
                      <a:pt x="43" y="409"/>
                    </a:lnTo>
                    <a:lnTo>
                      <a:pt x="36" y="409"/>
                    </a:lnTo>
                    <a:lnTo>
                      <a:pt x="32" y="409"/>
                    </a:lnTo>
                    <a:lnTo>
                      <a:pt x="29" y="409"/>
                    </a:lnTo>
                    <a:lnTo>
                      <a:pt x="28" y="409"/>
                    </a:lnTo>
                    <a:lnTo>
                      <a:pt x="28" y="411"/>
                    </a:lnTo>
                    <a:lnTo>
                      <a:pt x="9" y="407"/>
                    </a:lnTo>
                    <a:lnTo>
                      <a:pt x="3" y="433"/>
                    </a:lnTo>
                    <a:lnTo>
                      <a:pt x="1" y="460"/>
                    </a:lnTo>
                    <a:lnTo>
                      <a:pt x="0" y="513"/>
                    </a:lnTo>
                    <a:lnTo>
                      <a:pt x="1" y="537"/>
                    </a:lnTo>
                    <a:lnTo>
                      <a:pt x="4" y="564"/>
                    </a:lnTo>
                    <a:lnTo>
                      <a:pt x="9" y="587"/>
                    </a:lnTo>
                    <a:lnTo>
                      <a:pt x="16" y="612"/>
                    </a:lnTo>
                    <a:lnTo>
                      <a:pt x="23" y="635"/>
                    </a:lnTo>
                    <a:lnTo>
                      <a:pt x="32" y="659"/>
                    </a:lnTo>
                    <a:lnTo>
                      <a:pt x="54" y="704"/>
                    </a:lnTo>
                    <a:lnTo>
                      <a:pt x="67" y="726"/>
                    </a:lnTo>
                    <a:lnTo>
                      <a:pt x="81" y="748"/>
                    </a:lnTo>
                    <a:lnTo>
                      <a:pt x="115" y="791"/>
                    </a:lnTo>
                    <a:lnTo>
                      <a:pt x="136" y="814"/>
                    </a:lnTo>
                    <a:lnTo>
                      <a:pt x="159" y="837"/>
                    </a:lnTo>
                    <a:lnTo>
                      <a:pt x="205" y="832"/>
                    </a:lnTo>
                    <a:lnTo>
                      <a:pt x="187" y="830"/>
                    </a:lnTo>
                    <a:lnTo>
                      <a:pt x="171" y="827"/>
                    </a:lnTo>
                    <a:lnTo>
                      <a:pt x="155" y="819"/>
                    </a:lnTo>
                    <a:lnTo>
                      <a:pt x="140" y="811"/>
                    </a:lnTo>
                    <a:lnTo>
                      <a:pt x="126" y="798"/>
                    </a:lnTo>
                    <a:lnTo>
                      <a:pt x="112" y="785"/>
                    </a:lnTo>
                    <a:lnTo>
                      <a:pt x="98" y="768"/>
                    </a:lnTo>
                    <a:lnTo>
                      <a:pt x="86" y="748"/>
                    </a:lnTo>
                    <a:lnTo>
                      <a:pt x="74" y="726"/>
                    </a:lnTo>
                    <a:lnTo>
                      <a:pt x="63" y="703"/>
                    </a:lnTo>
                    <a:lnTo>
                      <a:pt x="54" y="679"/>
                    </a:lnTo>
                    <a:lnTo>
                      <a:pt x="49" y="655"/>
                    </a:lnTo>
                    <a:lnTo>
                      <a:pt x="42" y="629"/>
                    </a:lnTo>
                    <a:lnTo>
                      <a:pt x="38" y="603"/>
                    </a:lnTo>
                    <a:lnTo>
                      <a:pt x="36" y="575"/>
                    </a:lnTo>
                    <a:lnTo>
                      <a:pt x="37" y="547"/>
                    </a:lnTo>
                    <a:lnTo>
                      <a:pt x="16" y="516"/>
                    </a:lnTo>
                    <a:lnTo>
                      <a:pt x="40" y="452"/>
                    </a:lnTo>
                    <a:lnTo>
                      <a:pt x="177" y="488"/>
                    </a:lnTo>
                    <a:lnTo>
                      <a:pt x="133" y="516"/>
                    </a:lnTo>
                    <a:lnTo>
                      <a:pt x="324" y="499"/>
                    </a:lnTo>
                    <a:lnTo>
                      <a:pt x="290" y="554"/>
                    </a:lnTo>
                    <a:lnTo>
                      <a:pt x="501" y="518"/>
                    </a:lnTo>
                    <a:lnTo>
                      <a:pt x="425" y="601"/>
                    </a:lnTo>
                    <a:lnTo>
                      <a:pt x="432" y="601"/>
                    </a:lnTo>
                    <a:lnTo>
                      <a:pt x="532" y="547"/>
                    </a:lnTo>
                    <a:lnTo>
                      <a:pt x="483" y="608"/>
                    </a:lnTo>
                    <a:lnTo>
                      <a:pt x="562" y="554"/>
                    </a:lnTo>
                    <a:lnTo>
                      <a:pt x="617" y="565"/>
                    </a:lnTo>
                    <a:lnTo>
                      <a:pt x="704" y="523"/>
                    </a:lnTo>
                    <a:lnTo>
                      <a:pt x="837" y="556"/>
                    </a:lnTo>
                    <a:lnTo>
                      <a:pt x="844" y="557"/>
                    </a:lnTo>
                    <a:lnTo>
                      <a:pt x="842" y="548"/>
                    </a:lnTo>
                    <a:lnTo>
                      <a:pt x="840" y="540"/>
                    </a:lnTo>
                    <a:lnTo>
                      <a:pt x="831" y="525"/>
                    </a:lnTo>
                    <a:lnTo>
                      <a:pt x="824" y="517"/>
                    </a:lnTo>
                    <a:lnTo>
                      <a:pt x="816" y="510"/>
                    </a:lnTo>
                    <a:lnTo>
                      <a:pt x="796" y="499"/>
                    </a:lnTo>
                    <a:lnTo>
                      <a:pt x="782" y="492"/>
                    </a:lnTo>
                    <a:lnTo>
                      <a:pt x="770" y="488"/>
                    </a:lnTo>
                    <a:lnTo>
                      <a:pt x="742" y="480"/>
                    </a:lnTo>
                    <a:lnTo>
                      <a:pt x="726" y="476"/>
                    </a:lnTo>
                    <a:lnTo>
                      <a:pt x="711" y="475"/>
                    </a:lnTo>
                    <a:lnTo>
                      <a:pt x="679" y="474"/>
                    </a:lnTo>
                    <a:lnTo>
                      <a:pt x="337" y="437"/>
                    </a:lnTo>
                    <a:lnTo>
                      <a:pt x="645" y="417"/>
                    </a:lnTo>
                    <a:lnTo>
                      <a:pt x="680" y="354"/>
                    </a:lnTo>
                    <a:lnTo>
                      <a:pt x="646" y="223"/>
                    </a:lnTo>
                    <a:lnTo>
                      <a:pt x="734" y="56"/>
                    </a:lnTo>
                    <a:close/>
                  </a:path>
                </a:pathLst>
              </a:custGeom>
              <a:solidFill>
                <a:srgbClr val="000000"/>
              </a:solidFill>
              <a:ln w="9525">
                <a:noFill/>
                <a:round/>
                <a:headEnd/>
                <a:tailEnd/>
              </a:ln>
            </p:spPr>
            <p:txBody>
              <a:bodyPr/>
              <a:lstStyle/>
              <a:p>
                <a:endParaRPr lang="en-GB"/>
              </a:p>
            </p:txBody>
          </p:sp>
          <p:sp>
            <p:nvSpPr>
              <p:cNvPr id="20199" name="Freeform 743"/>
              <p:cNvSpPr>
                <a:spLocks/>
              </p:cNvSpPr>
              <p:nvPr/>
            </p:nvSpPr>
            <p:spPr bwMode="auto">
              <a:xfrm>
                <a:off x="2904" y="2095"/>
                <a:ext cx="18" cy="8"/>
              </a:xfrm>
              <a:custGeom>
                <a:avLst/>
                <a:gdLst/>
                <a:ahLst/>
                <a:cxnLst>
                  <a:cxn ang="0">
                    <a:pos x="0" y="0"/>
                  </a:cxn>
                  <a:cxn ang="0">
                    <a:pos x="82" y="42"/>
                  </a:cxn>
                  <a:cxn ang="0">
                    <a:pos x="93" y="10"/>
                  </a:cxn>
                  <a:cxn ang="0">
                    <a:pos x="0" y="0"/>
                  </a:cxn>
                </a:cxnLst>
                <a:rect l="0" t="0" r="r" b="b"/>
                <a:pathLst>
                  <a:path w="93" h="42">
                    <a:moveTo>
                      <a:pt x="0" y="0"/>
                    </a:moveTo>
                    <a:lnTo>
                      <a:pt x="82" y="42"/>
                    </a:lnTo>
                    <a:lnTo>
                      <a:pt x="93" y="10"/>
                    </a:lnTo>
                    <a:lnTo>
                      <a:pt x="0" y="0"/>
                    </a:lnTo>
                    <a:close/>
                  </a:path>
                </a:pathLst>
              </a:custGeom>
              <a:solidFill>
                <a:srgbClr val="9454AD"/>
              </a:solidFill>
              <a:ln w="9525">
                <a:noFill/>
                <a:round/>
                <a:headEnd/>
                <a:tailEnd/>
              </a:ln>
            </p:spPr>
            <p:txBody>
              <a:bodyPr/>
              <a:lstStyle/>
              <a:p>
                <a:endParaRPr lang="en-GB"/>
              </a:p>
            </p:txBody>
          </p:sp>
          <p:sp>
            <p:nvSpPr>
              <p:cNvPr id="20200" name="Freeform 744"/>
              <p:cNvSpPr>
                <a:spLocks/>
              </p:cNvSpPr>
              <p:nvPr/>
            </p:nvSpPr>
            <p:spPr bwMode="auto">
              <a:xfrm>
                <a:off x="2902" y="2078"/>
                <a:ext cx="20" cy="16"/>
              </a:xfrm>
              <a:custGeom>
                <a:avLst/>
                <a:gdLst/>
                <a:ahLst/>
                <a:cxnLst>
                  <a:cxn ang="0">
                    <a:pos x="0" y="83"/>
                  </a:cxn>
                  <a:cxn ang="0">
                    <a:pos x="99" y="0"/>
                  </a:cxn>
                  <a:cxn ang="0">
                    <a:pos x="78" y="1"/>
                  </a:cxn>
                  <a:cxn ang="0">
                    <a:pos x="61" y="6"/>
                  </a:cxn>
                  <a:cxn ang="0">
                    <a:pos x="44" y="14"/>
                  </a:cxn>
                  <a:cxn ang="0">
                    <a:pos x="31" y="25"/>
                  </a:cxn>
                  <a:cxn ang="0">
                    <a:pos x="17" y="36"/>
                  </a:cxn>
                  <a:cxn ang="0">
                    <a:pos x="8" y="51"/>
                  </a:cxn>
                  <a:cxn ang="0">
                    <a:pos x="1" y="66"/>
                  </a:cxn>
                  <a:cxn ang="0">
                    <a:pos x="0" y="83"/>
                  </a:cxn>
                </a:cxnLst>
                <a:rect l="0" t="0" r="r" b="b"/>
                <a:pathLst>
                  <a:path w="99" h="83">
                    <a:moveTo>
                      <a:pt x="0" y="83"/>
                    </a:moveTo>
                    <a:lnTo>
                      <a:pt x="99" y="0"/>
                    </a:lnTo>
                    <a:lnTo>
                      <a:pt x="78" y="1"/>
                    </a:lnTo>
                    <a:lnTo>
                      <a:pt x="61" y="6"/>
                    </a:lnTo>
                    <a:lnTo>
                      <a:pt x="44" y="14"/>
                    </a:lnTo>
                    <a:lnTo>
                      <a:pt x="31" y="25"/>
                    </a:lnTo>
                    <a:lnTo>
                      <a:pt x="17" y="36"/>
                    </a:lnTo>
                    <a:lnTo>
                      <a:pt x="8" y="51"/>
                    </a:lnTo>
                    <a:lnTo>
                      <a:pt x="1" y="66"/>
                    </a:lnTo>
                    <a:lnTo>
                      <a:pt x="0" y="83"/>
                    </a:lnTo>
                    <a:close/>
                  </a:path>
                </a:pathLst>
              </a:custGeom>
              <a:solidFill>
                <a:srgbClr val="9454AD"/>
              </a:solidFill>
              <a:ln w="9525">
                <a:noFill/>
                <a:round/>
                <a:headEnd/>
                <a:tailEnd/>
              </a:ln>
            </p:spPr>
            <p:txBody>
              <a:bodyPr/>
              <a:lstStyle/>
              <a:p>
                <a:endParaRPr lang="en-GB"/>
              </a:p>
            </p:txBody>
          </p:sp>
          <p:sp>
            <p:nvSpPr>
              <p:cNvPr id="20201" name="Freeform 745"/>
              <p:cNvSpPr>
                <a:spLocks/>
              </p:cNvSpPr>
              <p:nvPr/>
            </p:nvSpPr>
            <p:spPr bwMode="auto">
              <a:xfrm>
                <a:off x="2815" y="2033"/>
                <a:ext cx="37" cy="46"/>
              </a:xfrm>
              <a:custGeom>
                <a:avLst/>
                <a:gdLst/>
                <a:ahLst/>
                <a:cxnLst>
                  <a:cxn ang="0">
                    <a:pos x="175" y="231"/>
                  </a:cxn>
                  <a:cxn ang="0">
                    <a:pos x="187" y="178"/>
                  </a:cxn>
                  <a:cxn ang="0">
                    <a:pos x="98" y="161"/>
                  </a:cxn>
                  <a:cxn ang="0">
                    <a:pos x="102" y="124"/>
                  </a:cxn>
                  <a:cxn ang="0">
                    <a:pos x="27" y="79"/>
                  </a:cxn>
                  <a:cxn ang="0">
                    <a:pos x="91" y="49"/>
                  </a:cxn>
                  <a:cxn ang="0">
                    <a:pos x="0" y="0"/>
                  </a:cxn>
                  <a:cxn ang="0">
                    <a:pos x="25" y="43"/>
                  </a:cxn>
                  <a:cxn ang="0">
                    <a:pos x="1" y="107"/>
                  </a:cxn>
                  <a:cxn ang="0">
                    <a:pos x="105" y="179"/>
                  </a:cxn>
                  <a:cxn ang="0">
                    <a:pos x="88" y="214"/>
                  </a:cxn>
                  <a:cxn ang="0">
                    <a:pos x="175" y="231"/>
                  </a:cxn>
                </a:cxnLst>
                <a:rect l="0" t="0" r="r" b="b"/>
                <a:pathLst>
                  <a:path w="187" h="231">
                    <a:moveTo>
                      <a:pt x="175" y="231"/>
                    </a:moveTo>
                    <a:lnTo>
                      <a:pt x="187" y="178"/>
                    </a:lnTo>
                    <a:lnTo>
                      <a:pt x="98" y="161"/>
                    </a:lnTo>
                    <a:lnTo>
                      <a:pt x="102" y="124"/>
                    </a:lnTo>
                    <a:lnTo>
                      <a:pt x="27" y="79"/>
                    </a:lnTo>
                    <a:lnTo>
                      <a:pt x="91" y="49"/>
                    </a:lnTo>
                    <a:lnTo>
                      <a:pt x="0" y="0"/>
                    </a:lnTo>
                    <a:lnTo>
                      <a:pt x="25" y="43"/>
                    </a:lnTo>
                    <a:lnTo>
                      <a:pt x="1" y="107"/>
                    </a:lnTo>
                    <a:lnTo>
                      <a:pt x="105" y="179"/>
                    </a:lnTo>
                    <a:lnTo>
                      <a:pt x="88" y="214"/>
                    </a:lnTo>
                    <a:lnTo>
                      <a:pt x="175" y="231"/>
                    </a:lnTo>
                    <a:close/>
                  </a:path>
                </a:pathLst>
              </a:custGeom>
              <a:solidFill>
                <a:srgbClr val="BA87E3"/>
              </a:solidFill>
              <a:ln w="9525">
                <a:noFill/>
                <a:round/>
                <a:headEnd/>
                <a:tailEnd/>
              </a:ln>
            </p:spPr>
            <p:txBody>
              <a:bodyPr/>
              <a:lstStyle/>
              <a:p>
                <a:endParaRPr lang="en-GB"/>
              </a:p>
            </p:txBody>
          </p:sp>
          <p:sp>
            <p:nvSpPr>
              <p:cNvPr id="20202" name="Freeform 746"/>
              <p:cNvSpPr>
                <a:spLocks/>
              </p:cNvSpPr>
              <p:nvPr/>
            </p:nvSpPr>
            <p:spPr bwMode="auto">
              <a:xfrm>
                <a:off x="2716" y="1989"/>
                <a:ext cx="170" cy="124"/>
              </a:xfrm>
              <a:custGeom>
                <a:avLst/>
                <a:gdLst/>
                <a:ahLst/>
                <a:cxnLst>
                  <a:cxn ang="0">
                    <a:pos x="669" y="450"/>
                  </a:cxn>
                  <a:cxn ang="0">
                    <a:pos x="599" y="398"/>
                  </a:cxn>
                  <a:cxn ang="0">
                    <a:pos x="519" y="262"/>
                  </a:cxn>
                  <a:cxn ang="0">
                    <a:pos x="372" y="8"/>
                  </a:cxn>
                  <a:cxn ang="0">
                    <a:pos x="352" y="34"/>
                  </a:cxn>
                  <a:cxn ang="0">
                    <a:pos x="322" y="11"/>
                  </a:cxn>
                  <a:cxn ang="0">
                    <a:pos x="257" y="14"/>
                  </a:cxn>
                  <a:cxn ang="0">
                    <a:pos x="293" y="81"/>
                  </a:cxn>
                  <a:cxn ang="0">
                    <a:pos x="285" y="83"/>
                  </a:cxn>
                  <a:cxn ang="0">
                    <a:pos x="282" y="90"/>
                  </a:cxn>
                  <a:cxn ang="0">
                    <a:pos x="285" y="106"/>
                  </a:cxn>
                  <a:cxn ang="0">
                    <a:pos x="236" y="79"/>
                  </a:cxn>
                  <a:cxn ang="0">
                    <a:pos x="139" y="0"/>
                  </a:cxn>
                  <a:cxn ang="0">
                    <a:pos x="191" y="109"/>
                  </a:cxn>
                  <a:cxn ang="0">
                    <a:pos x="187" y="112"/>
                  </a:cxn>
                  <a:cxn ang="0">
                    <a:pos x="182" y="113"/>
                  </a:cxn>
                  <a:cxn ang="0">
                    <a:pos x="176" y="114"/>
                  </a:cxn>
                  <a:cxn ang="0">
                    <a:pos x="158" y="103"/>
                  </a:cxn>
                  <a:cxn ang="0">
                    <a:pos x="148" y="94"/>
                  </a:cxn>
                  <a:cxn ang="0">
                    <a:pos x="144" y="90"/>
                  </a:cxn>
                  <a:cxn ang="0">
                    <a:pos x="138" y="84"/>
                  </a:cxn>
                  <a:cxn ang="0">
                    <a:pos x="125" y="173"/>
                  </a:cxn>
                  <a:cxn ang="0">
                    <a:pos x="133" y="213"/>
                  </a:cxn>
                  <a:cxn ang="0">
                    <a:pos x="64" y="131"/>
                  </a:cxn>
                  <a:cxn ang="0">
                    <a:pos x="52" y="224"/>
                  </a:cxn>
                  <a:cxn ang="0">
                    <a:pos x="60" y="279"/>
                  </a:cxn>
                  <a:cxn ang="0">
                    <a:pos x="0" y="247"/>
                  </a:cxn>
                  <a:cxn ang="0">
                    <a:pos x="21" y="285"/>
                  </a:cxn>
                  <a:cxn ang="0">
                    <a:pos x="21" y="306"/>
                  </a:cxn>
                  <a:cxn ang="0">
                    <a:pos x="21" y="318"/>
                  </a:cxn>
                  <a:cxn ang="0">
                    <a:pos x="23" y="323"/>
                  </a:cxn>
                  <a:cxn ang="0">
                    <a:pos x="24" y="322"/>
                  </a:cxn>
                  <a:cxn ang="0">
                    <a:pos x="24" y="315"/>
                  </a:cxn>
                  <a:cxn ang="0">
                    <a:pos x="132" y="313"/>
                  </a:cxn>
                  <a:cxn ang="0">
                    <a:pos x="185" y="281"/>
                  </a:cxn>
                  <a:cxn ang="0">
                    <a:pos x="152" y="131"/>
                  </a:cxn>
                  <a:cxn ang="0">
                    <a:pos x="174" y="139"/>
                  </a:cxn>
                  <a:cxn ang="0">
                    <a:pos x="199" y="139"/>
                  </a:cxn>
                  <a:cxn ang="0">
                    <a:pos x="206" y="127"/>
                  </a:cxn>
                  <a:cxn ang="0">
                    <a:pos x="284" y="224"/>
                  </a:cxn>
                  <a:cxn ang="0">
                    <a:pos x="314" y="187"/>
                  </a:cxn>
                  <a:cxn ang="0">
                    <a:pos x="360" y="106"/>
                  </a:cxn>
                  <a:cxn ang="0">
                    <a:pos x="406" y="343"/>
                  </a:cxn>
                  <a:cxn ang="0">
                    <a:pos x="415" y="461"/>
                  </a:cxn>
                  <a:cxn ang="0">
                    <a:pos x="437" y="538"/>
                  </a:cxn>
                  <a:cxn ang="0">
                    <a:pos x="556" y="618"/>
                  </a:cxn>
                  <a:cxn ang="0">
                    <a:pos x="495" y="568"/>
                  </a:cxn>
                  <a:cxn ang="0">
                    <a:pos x="674" y="450"/>
                  </a:cxn>
                </a:cxnLst>
                <a:rect l="0" t="0" r="r" b="b"/>
                <a:pathLst>
                  <a:path w="849" h="618">
                    <a:moveTo>
                      <a:pt x="674" y="450"/>
                    </a:moveTo>
                    <a:lnTo>
                      <a:pt x="669" y="450"/>
                    </a:lnTo>
                    <a:lnTo>
                      <a:pt x="582" y="433"/>
                    </a:lnTo>
                    <a:lnTo>
                      <a:pt x="599" y="398"/>
                    </a:lnTo>
                    <a:lnTo>
                      <a:pt x="495" y="326"/>
                    </a:lnTo>
                    <a:lnTo>
                      <a:pt x="519" y="262"/>
                    </a:lnTo>
                    <a:lnTo>
                      <a:pt x="494" y="219"/>
                    </a:lnTo>
                    <a:lnTo>
                      <a:pt x="372" y="8"/>
                    </a:lnTo>
                    <a:lnTo>
                      <a:pt x="368" y="12"/>
                    </a:lnTo>
                    <a:lnTo>
                      <a:pt x="352" y="34"/>
                    </a:lnTo>
                    <a:lnTo>
                      <a:pt x="322" y="10"/>
                    </a:lnTo>
                    <a:lnTo>
                      <a:pt x="322" y="11"/>
                    </a:lnTo>
                    <a:lnTo>
                      <a:pt x="331" y="56"/>
                    </a:lnTo>
                    <a:lnTo>
                      <a:pt x="257" y="14"/>
                    </a:lnTo>
                    <a:lnTo>
                      <a:pt x="301" y="84"/>
                    </a:lnTo>
                    <a:lnTo>
                      <a:pt x="293" y="81"/>
                    </a:lnTo>
                    <a:lnTo>
                      <a:pt x="288" y="81"/>
                    </a:lnTo>
                    <a:lnTo>
                      <a:pt x="285" y="83"/>
                    </a:lnTo>
                    <a:lnTo>
                      <a:pt x="284" y="87"/>
                    </a:lnTo>
                    <a:lnTo>
                      <a:pt x="282" y="90"/>
                    </a:lnTo>
                    <a:lnTo>
                      <a:pt x="283" y="98"/>
                    </a:lnTo>
                    <a:lnTo>
                      <a:pt x="285" y="106"/>
                    </a:lnTo>
                    <a:lnTo>
                      <a:pt x="291" y="119"/>
                    </a:lnTo>
                    <a:lnTo>
                      <a:pt x="236" y="79"/>
                    </a:lnTo>
                    <a:lnTo>
                      <a:pt x="254" y="140"/>
                    </a:lnTo>
                    <a:lnTo>
                      <a:pt x="139" y="0"/>
                    </a:lnTo>
                    <a:lnTo>
                      <a:pt x="195" y="103"/>
                    </a:lnTo>
                    <a:lnTo>
                      <a:pt x="191" y="109"/>
                    </a:lnTo>
                    <a:lnTo>
                      <a:pt x="189" y="110"/>
                    </a:lnTo>
                    <a:lnTo>
                      <a:pt x="187" y="112"/>
                    </a:lnTo>
                    <a:lnTo>
                      <a:pt x="184" y="112"/>
                    </a:lnTo>
                    <a:lnTo>
                      <a:pt x="182" y="113"/>
                    </a:lnTo>
                    <a:lnTo>
                      <a:pt x="178" y="113"/>
                    </a:lnTo>
                    <a:lnTo>
                      <a:pt x="176" y="114"/>
                    </a:lnTo>
                    <a:lnTo>
                      <a:pt x="167" y="109"/>
                    </a:lnTo>
                    <a:lnTo>
                      <a:pt x="158" y="103"/>
                    </a:lnTo>
                    <a:lnTo>
                      <a:pt x="152" y="98"/>
                    </a:lnTo>
                    <a:lnTo>
                      <a:pt x="148" y="94"/>
                    </a:lnTo>
                    <a:lnTo>
                      <a:pt x="145" y="92"/>
                    </a:lnTo>
                    <a:lnTo>
                      <a:pt x="144" y="90"/>
                    </a:lnTo>
                    <a:lnTo>
                      <a:pt x="142" y="88"/>
                    </a:lnTo>
                    <a:lnTo>
                      <a:pt x="138" y="84"/>
                    </a:lnTo>
                    <a:lnTo>
                      <a:pt x="123" y="163"/>
                    </a:lnTo>
                    <a:lnTo>
                      <a:pt x="125" y="173"/>
                    </a:lnTo>
                    <a:lnTo>
                      <a:pt x="164" y="254"/>
                    </a:lnTo>
                    <a:lnTo>
                      <a:pt x="133" y="213"/>
                    </a:lnTo>
                    <a:lnTo>
                      <a:pt x="132" y="212"/>
                    </a:lnTo>
                    <a:lnTo>
                      <a:pt x="64" y="131"/>
                    </a:lnTo>
                    <a:lnTo>
                      <a:pt x="118" y="291"/>
                    </a:lnTo>
                    <a:lnTo>
                      <a:pt x="52" y="224"/>
                    </a:lnTo>
                    <a:lnTo>
                      <a:pt x="16" y="212"/>
                    </a:lnTo>
                    <a:lnTo>
                      <a:pt x="60" y="279"/>
                    </a:lnTo>
                    <a:lnTo>
                      <a:pt x="22" y="251"/>
                    </a:lnTo>
                    <a:lnTo>
                      <a:pt x="0" y="247"/>
                    </a:lnTo>
                    <a:lnTo>
                      <a:pt x="25" y="276"/>
                    </a:lnTo>
                    <a:lnTo>
                      <a:pt x="21" y="285"/>
                    </a:lnTo>
                    <a:lnTo>
                      <a:pt x="21" y="298"/>
                    </a:lnTo>
                    <a:lnTo>
                      <a:pt x="21" y="306"/>
                    </a:lnTo>
                    <a:lnTo>
                      <a:pt x="21" y="314"/>
                    </a:lnTo>
                    <a:lnTo>
                      <a:pt x="21" y="318"/>
                    </a:lnTo>
                    <a:lnTo>
                      <a:pt x="23" y="322"/>
                    </a:lnTo>
                    <a:lnTo>
                      <a:pt x="23" y="323"/>
                    </a:lnTo>
                    <a:lnTo>
                      <a:pt x="23" y="322"/>
                    </a:lnTo>
                    <a:lnTo>
                      <a:pt x="24" y="322"/>
                    </a:lnTo>
                    <a:lnTo>
                      <a:pt x="24" y="318"/>
                    </a:lnTo>
                    <a:lnTo>
                      <a:pt x="24" y="315"/>
                    </a:lnTo>
                    <a:lnTo>
                      <a:pt x="25" y="313"/>
                    </a:lnTo>
                    <a:lnTo>
                      <a:pt x="132" y="313"/>
                    </a:lnTo>
                    <a:lnTo>
                      <a:pt x="131" y="250"/>
                    </a:lnTo>
                    <a:lnTo>
                      <a:pt x="185" y="281"/>
                    </a:lnTo>
                    <a:lnTo>
                      <a:pt x="135" y="168"/>
                    </a:lnTo>
                    <a:lnTo>
                      <a:pt x="152" y="131"/>
                    </a:lnTo>
                    <a:lnTo>
                      <a:pt x="162" y="136"/>
                    </a:lnTo>
                    <a:lnTo>
                      <a:pt x="174" y="139"/>
                    </a:lnTo>
                    <a:lnTo>
                      <a:pt x="196" y="141"/>
                    </a:lnTo>
                    <a:lnTo>
                      <a:pt x="199" y="139"/>
                    </a:lnTo>
                    <a:lnTo>
                      <a:pt x="201" y="136"/>
                    </a:lnTo>
                    <a:lnTo>
                      <a:pt x="206" y="127"/>
                    </a:lnTo>
                    <a:lnTo>
                      <a:pt x="250" y="154"/>
                    </a:lnTo>
                    <a:lnTo>
                      <a:pt x="284" y="224"/>
                    </a:lnTo>
                    <a:lnTo>
                      <a:pt x="293" y="137"/>
                    </a:lnTo>
                    <a:lnTo>
                      <a:pt x="314" y="187"/>
                    </a:lnTo>
                    <a:lnTo>
                      <a:pt x="338" y="76"/>
                    </a:lnTo>
                    <a:lnTo>
                      <a:pt x="360" y="106"/>
                    </a:lnTo>
                    <a:lnTo>
                      <a:pt x="367" y="31"/>
                    </a:lnTo>
                    <a:lnTo>
                      <a:pt x="406" y="343"/>
                    </a:lnTo>
                    <a:lnTo>
                      <a:pt x="406" y="372"/>
                    </a:lnTo>
                    <a:lnTo>
                      <a:pt x="415" y="461"/>
                    </a:lnTo>
                    <a:lnTo>
                      <a:pt x="494" y="538"/>
                    </a:lnTo>
                    <a:lnTo>
                      <a:pt x="437" y="538"/>
                    </a:lnTo>
                    <a:lnTo>
                      <a:pt x="479" y="604"/>
                    </a:lnTo>
                    <a:lnTo>
                      <a:pt x="556" y="618"/>
                    </a:lnTo>
                    <a:lnTo>
                      <a:pt x="602" y="589"/>
                    </a:lnTo>
                    <a:lnTo>
                      <a:pt x="495" y="568"/>
                    </a:lnTo>
                    <a:lnTo>
                      <a:pt x="849" y="538"/>
                    </a:lnTo>
                    <a:lnTo>
                      <a:pt x="674" y="450"/>
                    </a:lnTo>
                    <a:close/>
                  </a:path>
                </a:pathLst>
              </a:custGeom>
              <a:solidFill>
                <a:srgbClr val="9454AD"/>
              </a:solidFill>
              <a:ln w="9525">
                <a:noFill/>
                <a:round/>
                <a:headEnd/>
                <a:tailEnd/>
              </a:ln>
            </p:spPr>
            <p:txBody>
              <a:bodyPr/>
              <a:lstStyle/>
              <a:p>
                <a:endParaRPr lang="en-GB"/>
              </a:p>
            </p:txBody>
          </p:sp>
          <p:sp>
            <p:nvSpPr>
              <p:cNvPr id="20203" name="Freeform 747"/>
              <p:cNvSpPr>
                <a:spLocks/>
              </p:cNvSpPr>
              <p:nvPr/>
            </p:nvSpPr>
            <p:spPr bwMode="auto">
              <a:xfrm>
                <a:off x="2836" y="2101"/>
                <a:ext cx="82" cy="22"/>
              </a:xfrm>
              <a:custGeom>
                <a:avLst/>
                <a:gdLst/>
                <a:ahLst/>
                <a:cxnLst>
                  <a:cxn ang="0">
                    <a:pos x="219" y="87"/>
                  </a:cxn>
                  <a:cxn ang="0">
                    <a:pos x="224" y="83"/>
                  </a:cxn>
                  <a:cxn ang="0">
                    <a:pos x="227" y="79"/>
                  </a:cxn>
                  <a:cxn ang="0">
                    <a:pos x="229" y="76"/>
                  </a:cxn>
                  <a:cxn ang="0">
                    <a:pos x="230" y="74"/>
                  </a:cxn>
                  <a:cxn ang="0">
                    <a:pos x="228" y="66"/>
                  </a:cxn>
                  <a:cxn ang="0">
                    <a:pos x="225" y="60"/>
                  </a:cxn>
                  <a:cxn ang="0">
                    <a:pos x="220" y="54"/>
                  </a:cxn>
                  <a:cxn ang="0">
                    <a:pos x="214" y="50"/>
                  </a:cxn>
                  <a:cxn ang="0">
                    <a:pos x="66" y="69"/>
                  </a:cxn>
                  <a:cxn ang="0">
                    <a:pos x="289" y="0"/>
                  </a:cxn>
                  <a:cxn ang="0">
                    <a:pos x="0" y="79"/>
                  </a:cxn>
                  <a:cxn ang="0">
                    <a:pos x="70" y="71"/>
                  </a:cxn>
                  <a:cxn ang="0">
                    <a:pos x="100" y="87"/>
                  </a:cxn>
                  <a:cxn ang="0">
                    <a:pos x="189" y="75"/>
                  </a:cxn>
                  <a:cxn ang="0">
                    <a:pos x="179" y="108"/>
                  </a:cxn>
                  <a:cxn ang="0">
                    <a:pos x="413" y="66"/>
                  </a:cxn>
                  <a:cxn ang="0">
                    <a:pos x="219" y="87"/>
                  </a:cxn>
                </a:cxnLst>
                <a:rect l="0" t="0" r="r" b="b"/>
                <a:pathLst>
                  <a:path w="413" h="108">
                    <a:moveTo>
                      <a:pt x="219" y="87"/>
                    </a:moveTo>
                    <a:lnTo>
                      <a:pt x="224" y="83"/>
                    </a:lnTo>
                    <a:lnTo>
                      <a:pt x="227" y="79"/>
                    </a:lnTo>
                    <a:lnTo>
                      <a:pt x="229" y="76"/>
                    </a:lnTo>
                    <a:lnTo>
                      <a:pt x="230" y="74"/>
                    </a:lnTo>
                    <a:lnTo>
                      <a:pt x="228" y="66"/>
                    </a:lnTo>
                    <a:lnTo>
                      <a:pt x="225" y="60"/>
                    </a:lnTo>
                    <a:lnTo>
                      <a:pt x="220" y="54"/>
                    </a:lnTo>
                    <a:lnTo>
                      <a:pt x="214" y="50"/>
                    </a:lnTo>
                    <a:lnTo>
                      <a:pt x="66" y="69"/>
                    </a:lnTo>
                    <a:lnTo>
                      <a:pt x="289" y="0"/>
                    </a:lnTo>
                    <a:lnTo>
                      <a:pt x="0" y="79"/>
                    </a:lnTo>
                    <a:lnTo>
                      <a:pt x="70" y="71"/>
                    </a:lnTo>
                    <a:lnTo>
                      <a:pt x="100" y="87"/>
                    </a:lnTo>
                    <a:lnTo>
                      <a:pt x="189" y="75"/>
                    </a:lnTo>
                    <a:lnTo>
                      <a:pt x="179" y="108"/>
                    </a:lnTo>
                    <a:lnTo>
                      <a:pt x="413" y="66"/>
                    </a:lnTo>
                    <a:lnTo>
                      <a:pt x="219" y="87"/>
                    </a:lnTo>
                    <a:close/>
                  </a:path>
                </a:pathLst>
              </a:custGeom>
              <a:solidFill>
                <a:srgbClr val="9454AD"/>
              </a:solidFill>
              <a:ln w="9525">
                <a:noFill/>
                <a:round/>
                <a:headEnd/>
                <a:tailEnd/>
              </a:ln>
            </p:spPr>
            <p:txBody>
              <a:bodyPr/>
              <a:lstStyle/>
              <a:p>
                <a:endParaRPr lang="en-GB"/>
              </a:p>
            </p:txBody>
          </p:sp>
          <p:sp>
            <p:nvSpPr>
              <p:cNvPr id="20204" name="Freeform 748"/>
              <p:cNvSpPr>
                <a:spLocks/>
              </p:cNvSpPr>
              <p:nvPr/>
            </p:nvSpPr>
            <p:spPr bwMode="auto">
              <a:xfrm>
                <a:off x="2798" y="2131"/>
                <a:ext cx="97" cy="30"/>
              </a:xfrm>
              <a:custGeom>
                <a:avLst/>
                <a:gdLst/>
                <a:ahLst/>
                <a:cxnLst>
                  <a:cxn ang="0">
                    <a:pos x="409" y="149"/>
                  </a:cxn>
                  <a:cxn ang="0">
                    <a:pos x="485" y="66"/>
                  </a:cxn>
                  <a:cxn ang="0">
                    <a:pos x="274" y="102"/>
                  </a:cxn>
                  <a:cxn ang="0">
                    <a:pos x="308" y="47"/>
                  </a:cxn>
                  <a:cxn ang="0">
                    <a:pos x="117" y="64"/>
                  </a:cxn>
                  <a:cxn ang="0">
                    <a:pos x="161" y="36"/>
                  </a:cxn>
                  <a:cxn ang="0">
                    <a:pos x="24" y="0"/>
                  </a:cxn>
                  <a:cxn ang="0">
                    <a:pos x="0" y="64"/>
                  </a:cxn>
                  <a:cxn ang="0">
                    <a:pos x="21" y="95"/>
                  </a:cxn>
                  <a:cxn ang="0">
                    <a:pos x="78" y="66"/>
                  </a:cxn>
                  <a:cxn ang="0">
                    <a:pos x="86" y="132"/>
                  </a:cxn>
                  <a:cxn ang="0">
                    <a:pos x="244" y="96"/>
                  </a:cxn>
                  <a:cxn ang="0">
                    <a:pos x="215" y="129"/>
                  </a:cxn>
                  <a:cxn ang="0">
                    <a:pos x="409" y="113"/>
                  </a:cxn>
                  <a:cxn ang="0">
                    <a:pos x="374" y="152"/>
                  </a:cxn>
                  <a:cxn ang="0">
                    <a:pos x="409" y="149"/>
                  </a:cxn>
                </a:cxnLst>
                <a:rect l="0" t="0" r="r" b="b"/>
                <a:pathLst>
                  <a:path w="485" h="152">
                    <a:moveTo>
                      <a:pt x="409" y="149"/>
                    </a:moveTo>
                    <a:lnTo>
                      <a:pt x="485" y="66"/>
                    </a:lnTo>
                    <a:lnTo>
                      <a:pt x="274" y="102"/>
                    </a:lnTo>
                    <a:lnTo>
                      <a:pt x="308" y="47"/>
                    </a:lnTo>
                    <a:lnTo>
                      <a:pt x="117" y="64"/>
                    </a:lnTo>
                    <a:lnTo>
                      <a:pt x="161" y="36"/>
                    </a:lnTo>
                    <a:lnTo>
                      <a:pt x="24" y="0"/>
                    </a:lnTo>
                    <a:lnTo>
                      <a:pt x="0" y="64"/>
                    </a:lnTo>
                    <a:lnTo>
                      <a:pt x="21" y="95"/>
                    </a:lnTo>
                    <a:lnTo>
                      <a:pt x="78" y="66"/>
                    </a:lnTo>
                    <a:lnTo>
                      <a:pt x="86" y="132"/>
                    </a:lnTo>
                    <a:lnTo>
                      <a:pt x="244" y="96"/>
                    </a:lnTo>
                    <a:lnTo>
                      <a:pt x="215" y="129"/>
                    </a:lnTo>
                    <a:lnTo>
                      <a:pt x="409" y="113"/>
                    </a:lnTo>
                    <a:lnTo>
                      <a:pt x="374" y="152"/>
                    </a:lnTo>
                    <a:lnTo>
                      <a:pt x="409" y="149"/>
                    </a:lnTo>
                    <a:close/>
                  </a:path>
                </a:pathLst>
              </a:custGeom>
              <a:solidFill>
                <a:srgbClr val="AD0000"/>
              </a:solidFill>
              <a:ln w="9525">
                <a:noFill/>
                <a:round/>
                <a:headEnd/>
                <a:tailEnd/>
              </a:ln>
            </p:spPr>
            <p:txBody>
              <a:bodyPr/>
              <a:lstStyle/>
              <a:p>
                <a:endParaRPr lang="en-GB"/>
              </a:p>
            </p:txBody>
          </p:sp>
          <p:sp>
            <p:nvSpPr>
              <p:cNvPr id="20205" name="Freeform 749"/>
              <p:cNvSpPr>
                <a:spLocks noEditPoints="1"/>
              </p:cNvSpPr>
              <p:nvPr/>
            </p:nvSpPr>
            <p:spPr bwMode="auto">
              <a:xfrm>
                <a:off x="2802" y="2144"/>
                <a:ext cx="103" cy="65"/>
              </a:xfrm>
              <a:custGeom>
                <a:avLst/>
                <a:gdLst/>
                <a:ahLst/>
                <a:cxnLst>
                  <a:cxn ang="0">
                    <a:pos x="396" y="83"/>
                  </a:cxn>
                  <a:cxn ang="0">
                    <a:pos x="389" y="83"/>
                  </a:cxn>
                  <a:cxn ang="0">
                    <a:pos x="354" y="86"/>
                  </a:cxn>
                  <a:cxn ang="0">
                    <a:pos x="389" y="47"/>
                  </a:cxn>
                  <a:cxn ang="0">
                    <a:pos x="195" y="63"/>
                  </a:cxn>
                  <a:cxn ang="0">
                    <a:pos x="224" y="30"/>
                  </a:cxn>
                  <a:cxn ang="0">
                    <a:pos x="66" y="66"/>
                  </a:cxn>
                  <a:cxn ang="0">
                    <a:pos x="58" y="0"/>
                  </a:cxn>
                  <a:cxn ang="0">
                    <a:pos x="1" y="29"/>
                  </a:cxn>
                  <a:cxn ang="0">
                    <a:pos x="0" y="57"/>
                  </a:cxn>
                  <a:cxn ang="0">
                    <a:pos x="2" y="85"/>
                  </a:cxn>
                  <a:cxn ang="0">
                    <a:pos x="6" y="111"/>
                  </a:cxn>
                  <a:cxn ang="0">
                    <a:pos x="13" y="137"/>
                  </a:cxn>
                  <a:cxn ang="0">
                    <a:pos x="18" y="161"/>
                  </a:cxn>
                  <a:cxn ang="0">
                    <a:pos x="27" y="185"/>
                  </a:cxn>
                  <a:cxn ang="0">
                    <a:pos x="38" y="208"/>
                  </a:cxn>
                  <a:cxn ang="0">
                    <a:pos x="50" y="230"/>
                  </a:cxn>
                  <a:cxn ang="0">
                    <a:pos x="62" y="250"/>
                  </a:cxn>
                  <a:cxn ang="0">
                    <a:pos x="76" y="267"/>
                  </a:cxn>
                  <a:cxn ang="0">
                    <a:pos x="90" y="280"/>
                  </a:cxn>
                  <a:cxn ang="0">
                    <a:pos x="104" y="293"/>
                  </a:cxn>
                  <a:cxn ang="0">
                    <a:pos x="119" y="301"/>
                  </a:cxn>
                  <a:cxn ang="0">
                    <a:pos x="135" y="309"/>
                  </a:cxn>
                  <a:cxn ang="0">
                    <a:pos x="151" y="312"/>
                  </a:cxn>
                  <a:cxn ang="0">
                    <a:pos x="169" y="314"/>
                  </a:cxn>
                  <a:cxn ang="0">
                    <a:pos x="275" y="326"/>
                  </a:cxn>
                  <a:cxn ang="0">
                    <a:pos x="393" y="305"/>
                  </a:cxn>
                  <a:cxn ang="0">
                    <a:pos x="513" y="116"/>
                  </a:cxn>
                  <a:cxn ang="0">
                    <a:pos x="396" y="111"/>
                  </a:cxn>
                  <a:cxn ang="0">
                    <a:pos x="400" y="103"/>
                  </a:cxn>
                  <a:cxn ang="0">
                    <a:pos x="404" y="98"/>
                  </a:cxn>
                  <a:cxn ang="0">
                    <a:pos x="406" y="92"/>
                  </a:cxn>
                  <a:cxn ang="0">
                    <a:pos x="408" y="90"/>
                  </a:cxn>
                  <a:cxn ang="0">
                    <a:pos x="404" y="84"/>
                  </a:cxn>
                  <a:cxn ang="0">
                    <a:pos x="400" y="83"/>
                  </a:cxn>
                  <a:cxn ang="0">
                    <a:pos x="396" y="83"/>
                  </a:cxn>
                  <a:cxn ang="0">
                    <a:pos x="381" y="174"/>
                  </a:cxn>
                  <a:cxn ang="0">
                    <a:pos x="451" y="159"/>
                  </a:cxn>
                  <a:cxn ang="0">
                    <a:pos x="387" y="290"/>
                  </a:cxn>
                  <a:cxn ang="0">
                    <a:pos x="355" y="300"/>
                  </a:cxn>
                  <a:cxn ang="0">
                    <a:pos x="324" y="306"/>
                  </a:cxn>
                  <a:cxn ang="0">
                    <a:pos x="293" y="309"/>
                  </a:cxn>
                  <a:cxn ang="0">
                    <a:pos x="263" y="307"/>
                  </a:cxn>
                  <a:cxn ang="0">
                    <a:pos x="233" y="302"/>
                  </a:cxn>
                  <a:cxn ang="0">
                    <a:pos x="203" y="293"/>
                  </a:cxn>
                  <a:cxn ang="0">
                    <a:pos x="174" y="280"/>
                  </a:cxn>
                  <a:cxn ang="0">
                    <a:pos x="145" y="264"/>
                  </a:cxn>
                  <a:cxn ang="0">
                    <a:pos x="125" y="251"/>
                  </a:cxn>
                  <a:cxn ang="0">
                    <a:pos x="108" y="236"/>
                  </a:cxn>
                  <a:cxn ang="0">
                    <a:pos x="91" y="220"/>
                  </a:cxn>
                  <a:cxn ang="0">
                    <a:pos x="77" y="204"/>
                  </a:cxn>
                  <a:cxn ang="0">
                    <a:pos x="64" y="185"/>
                  </a:cxn>
                  <a:cxn ang="0">
                    <a:pos x="53" y="166"/>
                  </a:cxn>
                  <a:cxn ang="0">
                    <a:pos x="43" y="145"/>
                  </a:cxn>
                  <a:cxn ang="0">
                    <a:pos x="36" y="125"/>
                  </a:cxn>
                  <a:cxn ang="0">
                    <a:pos x="262" y="184"/>
                  </a:cxn>
                  <a:cxn ang="0">
                    <a:pos x="286" y="210"/>
                  </a:cxn>
                  <a:cxn ang="0">
                    <a:pos x="340" y="214"/>
                  </a:cxn>
                  <a:cxn ang="0">
                    <a:pos x="381" y="174"/>
                  </a:cxn>
                </a:cxnLst>
                <a:rect l="0" t="0" r="r" b="b"/>
                <a:pathLst>
                  <a:path w="513" h="326">
                    <a:moveTo>
                      <a:pt x="396" y="83"/>
                    </a:moveTo>
                    <a:lnTo>
                      <a:pt x="389" y="83"/>
                    </a:lnTo>
                    <a:lnTo>
                      <a:pt x="354" y="86"/>
                    </a:lnTo>
                    <a:lnTo>
                      <a:pt x="389" y="47"/>
                    </a:lnTo>
                    <a:lnTo>
                      <a:pt x="195" y="63"/>
                    </a:lnTo>
                    <a:lnTo>
                      <a:pt x="224" y="30"/>
                    </a:lnTo>
                    <a:lnTo>
                      <a:pt x="66" y="66"/>
                    </a:lnTo>
                    <a:lnTo>
                      <a:pt x="58" y="0"/>
                    </a:lnTo>
                    <a:lnTo>
                      <a:pt x="1" y="29"/>
                    </a:lnTo>
                    <a:lnTo>
                      <a:pt x="0" y="57"/>
                    </a:lnTo>
                    <a:lnTo>
                      <a:pt x="2" y="85"/>
                    </a:lnTo>
                    <a:lnTo>
                      <a:pt x="6" y="111"/>
                    </a:lnTo>
                    <a:lnTo>
                      <a:pt x="13" y="137"/>
                    </a:lnTo>
                    <a:lnTo>
                      <a:pt x="18" y="161"/>
                    </a:lnTo>
                    <a:lnTo>
                      <a:pt x="27" y="185"/>
                    </a:lnTo>
                    <a:lnTo>
                      <a:pt x="38" y="208"/>
                    </a:lnTo>
                    <a:lnTo>
                      <a:pt x="50" y="230"/>
                    </a:lnTo>
                    <a:lnTo>
                      <a:pt x="62" y="250"/>
                    </a:lnTo>
                    <a:lnTo>
                      <a:pt x="76" y="267"/>
                    </a:lnTo>
                    <a:lnTo>
                      <a:pt x="90" y="280"/>
                    </a:lnTo>
                    <a:lnTo>
                      <a:pt x="104" y="293"/>
                    </a:lnTo>
                    <a:lnTo>
                      <a:pt x="119" y="301"/>
                    </a:lnTo>
                    <a:lnTo>
                      <a:pt x="135" y="309"/>
                    </a:lnTo>
                    <a:lnTo>
                      <a:pt x="151" y="312"/>
                    </a:lnTo>
                    <a:lnTo>
                      <a:pt x="169" y="314"/>
                    </a:lnTo>
                    <a:lnTo>
                      <a:pt x="275" y="326"/>
                    </a:lnTo>
                    <a:lnTo>
                      <a:pt x="393" y="305"/>
                    </a:lnTo>
                    <a:lnTo>
                      <a:pt x="513" y="116"/>
                    </a:lnTo>
                    <a:lnTo>
                      <a:pt x="396" y="111"/>
                    </a:lnTo>
                    <a:lnTo>
                      <a:pt x="400" y="103"/>
                    </a:lnTo>
                    <a:lnTo>
                      <a:pt x="404" y="98"/>
                    </a:lnTo>
                    <a:lnTo>
                      <a:pt x="406" y="92"/>
                    </a:lnTo>
                    <a:lnTo>
                      <a:pt x="408" y="90"/>
                    </a:lnTo>
                    <a:lnTo>
                      <a:pt x="404" y="84"/>
                    </a:lnTo>
                    <a:lnTo>
                      <a:pt x="400" y="83"/>
                    </a:lnTo>
                    <a:lnTo>
                      <a:pt x="396" y="83"/>
                    </a:lnTo>
                    <a:close/>
                    <a:moveTo>
                      <a:pt x="381" y="174"/>
                    </a:moveTo>
                    <a:lnTo>
                      <a:pt x="451" y="159"/>
                    </a:lnTo>
                    <a:lnTo>
                      <a:pt x="387" y="290"/>
                    </a:lnTo>
                    <a:lnTo>
                      <a:pt x="355" y="300"/>
                    </a:lnTo>
                    <a:lnTo>
                      <a:pt x="324" y="306"/>
                    </a:lnTo>
                    <a:lnTo>
                      <a:pt x="293" y="309"/>
                    </a:lnTo>
                    <a:lnTo>
                      <a:pt x="263" y="307"/>
                    </a:lnTo>
                    <a:lnTo>
                      <a:pt x="233" y="302"/>
                    </a:lnTo>
                    <a:lnTo>
                      <a:pt x="203" y="293"/>
                    </a:lnTo>
                    <a:lnTo>
                      <a:pt x="174" y="280"/>
                    </a:lnTo>
                    <a:lnTo>
                      <a:pt x="145" y="264"/>
                    </a:lnTo>
                    <a:lnTo>
                      <a:pt x="125" y="251"/>
                    </a:lnTo>
                    <a:lnTo>
                      <a:pt x="108" y="236"/>
                    </a:lnTo>
                    <a:lnTo>
                      <a:pt x="91" y="220"/>
                    </a:lnTo>
                    <a:lnTo>
                      <a:pt x="77" y="204"/>
                    </a:lnTo>
                    <a:lnTo>
                      <a:pt x="64" y="185"/>
                    </a:lnTo>
                    <a:lnTo>
                      <a:pt x="53" y="166"/>
                    </a:lnTo>
                    <a:lnTo>
                      <a:pt x="43" y="145"/>
                    </a:lnTo>
                    <a:lnTo>
                      <a:pt x="36" y="125"/>
                    </a:lnTo>
                    <a:lnTo>
                      <a:pt x="262" y="184"/>
                    </a:lnTo>
                    <a:lnTo>
                      <a:pt x="286" y="210"/>
                    </a:lnTo>
                    <a:lnTo>
                      <a:pt x="340" y="214"/>
                    </a:lnTo>
                    <a:lnTo>
                      <a:pt x="381" y="174"/>
                    </a:lnTo>
                    <a:close/>
                  </a:path>
                </a:pathLst>
              </a:custGeom>
              <a:solidFill>
                <a:srgbClr val="D90000"/>
              </a:solidFill>
              <a:ln w="9525">
                <a:noFill/>
                <a:round/>
                <a:headEnd/>
                <a:tailEnd/>
              </a:ln>
            </p:spPr>
            <p:txBody>
              <a:bodyPr/>
              <a:lstStyle/>
              <a:p>
                <a:endParaRPr lang="en-GB"/>
              </a:p>
            </p:txBody>
          </p:sp>
          <p:sp>
            <p:nvSpPr>
              <p:cNvPr id="20206" name="Freeform 750"/>
              <p:cNvSpPr>
                <a:spLocks/>
              </p:cNvSpPr>
              <p:nvPr/>
            </p:nvSpPr>
            <p:spPr bwMode="auto">
              <a:xfrm>
                <a:off x="2809" y="2169"/>
                <a:ext cx="83" cy="37"/>
              </a:xfrm>
              <a:custGeom>
                <a:avLst/>
                <a:gdLst/>
                <a:ahLst/>
                <a:cxnLst>
                  <a:cxn ang="0">
                    <a:pos x="415" y="34"/>
                  </a:cxn>
                  <a:cxn ang="0">
                    <a:pos x="345" y="49"/>
                  </a:cxn>
                  <a:cxn ang="0">
                    <a:pos x="304" y="89"/>
                  </a:cxn>
                  <a:cxn ang="0">
                    <a:pos x="250" y="85"/>
                  </a:cxn>
                  <a:cxn ang="0">
                    <a:pos x="226" y="59"/>
                  </a:cxn>
                  <a:cxn ang="0">
                    <a:pos x="0" y="0"/>
                  </a:cxn>
                  <a:cxn ang="0">
                    <a:pos x="7" y="20"/>
                  </a:cxn>
                  <a:cxn ang="0">
                    <a:pos x="17" y="41"/>
                  </a:cxn>
                  <a:cxn ang="0">
                    <a:pos x="28" y="60"/>
                  </a:cxn>
                  <a:cxn ang="0">
                    <a:pos x="41" y="79"/>
                  </a:cxn>
                  <a:cxn ang="0">
                    <a:pos x="55" y="95"/>
                  </a:cxn>
                  <a:cxn ang="0">
                    <a:pos x="72" y="111"/>
                  </a:cxn>
                  <a:cxn ang="0">
                    <a:pos x="89" y="126"/>
                  </a:cxn>
                  <a:cxn ang="0">
                    <a:pos x="109" y="139"/>
                  </a:cxn>
                  <a:cxn ang="0">
                    <a:pos x="138" y="155"/>
                  </a:cxn>
                  <a:cxn ang="0">
                    <a:pos x="167" y="168"/>
                  </a:cxn>
                  <a:cxn ang="0">
                    <a:pos x="197" y="177"/>
                  </a:cxn>
                  <a:cxn ang="0">
                    <a:pos x="227" y="182"/>
                  </a:cxn>
                  <a:cxn ang="0">
                    <a:pos x="257" y="184"/>
                  </a:cxn>
                  <a:cxn ang="0">
                    <a:pos x="288" y="181"/>
                  </a:cxn>
                  <a:cxn ang="0">
                    <a:pos x="319" y="175"/>
                  </a:cxn>
                  <a:cxn ang="0">
                    <a:pos x="351" y="165"/>
                  </a:cxn>
                  <a:cxn ang="0">
                    <a:pos x="415" y="34"/>
                  </a:cxn>
                </a:cxnLst>
                <a:rect l="0" t="0" r="r" b="b"/>
                <a:pathLst>
                  <a:path w="415" h="184">
                    <a:moveTo>
                      <a:pt x="415" y="34"/>
                    </a:moveTo>
                    <a:lnTo>
                      <a:pt x="345" y="49"/>
                    </a:lnTo>
                    <a:lnTo>
                      <a:pt x="304" y="89"/>
                    </a:lnTo>
                    <a:lnTo>
                      <a:pt x="250" y="85"/>
                    </a:lnTo>
                    <a:lnTo>
                      <a:pt x="226" y="59"/>
                    </a:lnTo>
                    <a:lnTo>
                      <a:pt x="0" y="0"/>
                    </a:lnTo>
                    <a:lnTo>
                      <a:pt x="7" y="20"/>
                    </a:lnTo>
                    <a:lnTo>
                      <a:pt x="17" y="41"/>
                    </a:lnTo>
                    <a:lnTo>
                      <a:pt x="28" y="60"/>
                    </a:lnTo>
                    <a:lnTo>
                      <a:pt x="41" y="79"/>
                    </a:lnTo>
                    <a:lnTo>
                      <a:pt x="55" y="95"/>
                    </a:lnTo>
                    <a:lnTo>
                      <a:pt x="72" y="111"/>
                    </a:lnTo>
                    <a:lnTo>
                      <a:pt x="89" y="126"/>
                    </a:lnTo>
                    <a:lnTo>
                      <a:pt x="109" y="139"/>
                    </a:lnTo>
                    <a:lnTo>
                      <a:pt x="138" y="155"/>
                    </a:lnTo>
                    <a:lnTo>
                      <a:pt x="167" y="168"/>
                    </a:lnTo>
                    <a:lnTo>
                      <a:pt x="197" y="177"/>
                    </a:lnTo>
                    <a:lnTo>
                      <a:pt x="227" y="182"/>
                    </a:lnTo>
                    <a:lnTo>
                      <a:pt x="257" y="184"/>
                    </a:lnTo>
                    <a:lnTo>
                      <a:pt x="288" y="181"/>
                    </a:lnTo>
                    <a:lnTo>
                      <a:pt x="319" y="175"/>
                    </a:lnTo>
                    <a:lnTo>
                      <a:pt x="351" y="165"/>
                    </a:lnTo>
                    <a:lnTo>
                      <a:pt x="415" y="34"/>
                    </a:lnTo>
                    <a:close/>
                  </a:path>
                </a:pathLst>
              </a:custGeom>
              <a:solidFill>
                <a:srgbClr val="F57575"/>
              </a:solidFill>
              <a:ln w="9525">
                <a:noFill/>
                <a:round/>
                <a:headEnd/>
                <a:tailEnd/>
              </a:ln>
            </p:spPr>
            <p:txBody>
              <a:bodyPr/>
              <a:lstStyle/>
              <a:p>
                <a:endParaRPr lang="en-GB"/>
              </a:p>
            </p:txBody>
          </p:sp>
          <p:sp>
            <p:nvSpPr>
              <p:cNvPr id="20207" name="Freeform 751"/>
              <p:cNvSpPr>
                <a:spLocks/>
              </p:cNvSpPr>
              <p:nvPr/>
            </p:nvSpPr>
            <p:spPr bwMode="auto">
              <a:xfrm>
                <a:off x="2881" y="2145"/>
                <a:ext cx="82" cy="43"/>
              </a:xfrm>
              <a:custGeom>
                <a:avLst/>
                <a:gdLst/>
                <a:ahLst/>
                <a:cxnLst>
                  <a:cxn ang="0">
                    <a:pos x="100" y="24"/>
                  </a:cxn>
                  <a:cxn ang="0">
                    <a:pos x="0" y="78"/>
                  </a:cxn>
                  <a:cxn ang="0">
                    <a:pos x="4" y="78"/>
                  </a:cxn>
                  <a:cxn ang="0">
                    <a:pos x="8" y="79"/>
                  </a:cxn>
                  <a:cxn ang="0">
                    <a:pos x="12" y="85"/>
                  </a:cxn>
                  <a:cxn ang="0">
                    <a:pos x="10" y="87"/>
                  </a:cxn>
                  <a:cxn ang="0">
                    <a:pos x="8" y="93"/>
                  </a:cxn>
                  <a:cxn ang="0">
                    <a:pos x="4" y="98"/>
                  </a:cxn>
                  <a:cxn ang="0">
                    <a:pos x="0" y="106"/>
                  </a:cxn>
                  <a:cxn ang="0">
                    <a:pos x="117" y="111"/>
                  </a:cxn>
                  <a:cxn ang="0">
                    <a:pos x="197" y="64"/>
                  </a:cxn>
                  <a:cxn ang="0">
                    <a:pos x="180" y="109"/>
                  </a:cxn>
                  <a:cxn ang="0">
                    <a:pos x="252" y="106"/>
                  </a:cxn>
                  <a:cxn ang="0">
                    <a:pos x="96" y="169"/>
                  </a:cxn>
                  <a:cxn ang="0">
                    <a:pos x="138" y="191"/>
                  </a:cxn>
                  <a:cxn ang="0">
                    <a:pos x="277" y="186"/>
                  </a:cxn>
                  <a:cxn ang="0">
                    <a:pos x="247" y="212"/>
                  </a:cxn>
                  <a:cxn ang="0">
                    <a:pos x="308" y="165"/>
                  </a:cxn>
                  <a:cxn ang="0">
                    <a:pos x="163" y="186"/>
                  </a:cxn>
                  <a:cxn ang="0">
                    <a:pos x="290" y="103"/>
                  </a:cxn>
                  <a:cxn ang="0">
                    <a:pos x="252" y="86"/>
                  </a:cxn>
                  <a:cxn ang="0">
                    <a:pos x="298" y="79"/>
                  </a:cxn>
                  <a:cxn ang="0">
                    <a:pos x="370" y="69"/>
                  </a:cxn>
                  <a:cxn ang="0">
                    <a:pos x="374" y="67"/>
                  </a:cxn>
                  <a:cxn ang="0">
                    <a:pos x="376" y="65"/>
                  </a:cxn>
                  <a:cxn ang="0">
                    <a:pos x="380" y="65"/>
                  </a:cxn>
                  <a:cxn ang="0">
                    <a:pos x="390" y="61"/>
                  </a:cxn>
                  <a:cxn ang="0">
                    <a:pos x="399" y="55"/>
                  </a:cxn>
                  <a:cxn ang="0">
                    <a:pos x="408" y="50"/>
                  </a:cxn>
                  <a:cxn ang="0">
                    <a:pos x="408" y="46"/>
                  </a:cxn>
                  <a:cxn ang="0">
                    <a:pos x="408" y="43"/>
                  </a:cxn>
                  <a:cxn ang="0">
                    <a:pos x="407" y="38"/>
                  </a:cxn>
                  <a:cxn ang="0">
                    <a:pos x="405" y="33"/>
                  </a:cxn>
                  <a:cxn ang="0">
                    <a:pos x="272" y="0"/>
                  </a:cxn>
                  <a:cxn ang="0">
                    <a:pos x="185" y="42"/>
                  </a:cxn>
                  <a:cxn ang="0">
                    <a:pos x="130" y="31"/>
                  </a:cxn>
                  <a:cxn ang="0">
                    <a:pos x="51" y="85"/>
                  </a:cxn>
                  <a:cxn ang="0">
                    <a:pos x="100" y="24"/>
                  </a:cxn>
                </a:cxnLst>
                <a:rect l="0" t="0" r="r" b="b"/>
                <a:pathLst>
                  <a:path w="408" h="212">
                    <a:moveTo>
                      <a:pt x="100" y="24"/>
                    </a:moveTo>
                    <a:lnTo>
                      <a:pt x="0" y="78"/>
                    </a:lnTo>
                    <a:lnTo>
                      <a:pt x="4" y="78"/>
                    </a:lnTo>
                    <a:lnTo>
                      <a:pt x="8" y="79"/>
                    </a:lnTo>
                    <a:lnTo>
                      <a:pt x="12" y="85"/>
                    </a:lnTo>
                    <a:lnTo>
                      <a:pt x="10" y="87"/>
                    </a:lnTo>
                    <a:lnTo>
                      <a:pt x="8" y="93"/>
                    </a:lnTo>
                    <a:lnTo>
                      <a:pt x="4" y="98"/>
                    </a:lnTo>
                    <a:lnTo>
                      <a:pt x="0" y="106"/>
                    </a:lnTo>
                    <a:lnTo>
                      <a:pt x="117" y="111"/>
                    </a:lnTo>
                    <a:lnTo>
                      <a:pt x="197" y="64"/>
                    </a:lnTo>
                    <a:lnTo>
                      <a:pt x="180" y="109"/>
                    </a:lnTo>
                    <a:lnTo>
                      <a:pt x="252" y="106"/>
                    </a:lnTo>
                    <a:lnTo>
                      <a:pt x="96" y="169"/>
                    </a:lnTo>
                    <a:lnTo>
                      <a:pt x="138" y="191"/>
                    </a:lnTo>
                    <a:lnTo>
                      <a:pt x="277" y="186"/>
                    </a:lnTo>
                    <a:lnTo>
                      <a:pt x="247" y="212"/>
                    </a:lnTo>
                    <a:lnTo>
                      <a:pt x="308" y="165"/>
                    </a:lnTo>
                    <a:lnTo>
                      <a:pt x="163" y="186"/>
                    </a:lnTo>
                    <a:lnTo>
                      <a:pt x="290" y="103"/>
                    </a:lnTo>
                    <a:lnTo>
                      <a:pt x="252" y="86"/>
                    </a:lnTo>
                    <a:lnTo>
                      <a:pt x="298" y="79"/>
                    </a:lnTo>
                    <a:lnTo>
                      <a:pt x="370" y="69"/>
                    </a:lnTo>
                    <a:lnTo>
                      <a:pt x="374" y="67"/>
                    </a:lnTo>
                    <a:lnTo>
                      <a:pt x="376" y="65"/>
                    </a:lnTo>
                    <a:lnTo>
                      <a:pt x="380" y="65"/>
                    </a:lnTo>
                    <a:lnTo>
                      <a:pt x="390" y="61"/>
                    </a:lnTo>
                    <a:lnTo>
                      <a:pt x="399" y="55"/>
                    </a:lnTo>
                    <a:lnTo>
                      <a:pt x="408" y="50"/>
                    </a:lnTo>
                    <a:lnTo>
                      <a:pt x="408" y="46"/>
                    </a:lnTo>
                    <a:lnTo>
                      <a:pt x="408" y="43"/>
                    </a:lnTo>
                    <a:lnTo>
                      <a:pt x="407" y="38"/>
                    </a:lnTo>
                    <a:lnTo>
                      <a:pt x="405" y="33"/>
                    </a:lnTo>
                    <a:lnTo>
                      <a:pt x="272" y="0"/>
                    </a:lnTo>
                    <a:lnTo>
                      <a:pt x="185" y="42"/>
                    </a:lnTo>
                    <a:lnTo>
                      <a:pt x="130" y="31"/>
                    </a:lnTo>
                    <a:lnTo>
                      <a:pt x="51" y="85"/>
                    </a:lnTo>
                    <a:lnTo>
                      <a:pt x="100" y="24"/>
                    </a:lnTo>
                    <a:close/>
                  </a:path>
                </a:pathLst>
              </a:custGeom>
              <a:solidFill>
                <a:srgbClr val="AD0000"/>
              </a:solidFill>
              <a:ln w="9525">
                <a:noFill/>
                <a:round/>
                <a:headEnd/>
                <a:tailEnd/>
              </a:ln>
            </p:spPr>
            <p:txBody>
              <a:bodyPr/>
              <a:lstStyle/>
              <a:p>
                <a:endParaRPr lang="en-GB"/>
              </a:p>
            </p:txBody>
          </p:sp>
          <p:sp>
            <p:nvSpPr>
              <p:cNvPr id="20208" name="Freeform 752"/>
              <p:cNvSpPr>
                <a:spLocks/>
              </p:cNvSpPr>
              <p:nvPr/>
            </p:nvSpPr>
            <p:spPr bwMode="auto">
              <a:xfrm>
                <a:off x="2857" y="2158"/>
                <a:ext cx="80" cy="119"/>
              </a:xfrm>
              <a:custGeom>
                <a:avLst/>
                <a:gdLst/>
                <a:ahLst/>
                <a:cxnLst>
                  <a:cxn ang="0">
                    <a:pos x="318" y="0"/>
                  </a:cxn>
                  <a:cxn ang="0">
                    <a:pos x="238" y="47"/>
                  </a:cxn>
                  <a:cxn ang="0">
                    <a:pos x="118" y="236"/>
                  </a:cxn>
                  <a:cxn ang="0">
                    <a:pos x="0" y="257"/>
                  </a:cxn>
                  <a:cxn ang="0">
                    <a:pos x="102" y="269"/>
                  </a:cxn>
                  <a:cxn ang="0">
                    <a:pos x="42" y="534"/>
                  </a:cxn>
                  <a:cxn ang="0">
                    <a:pos x="29" y="566"/>
                  </a:cxn>
                  <a:cxn ang="0">
                    <a:pos x="87" y="556"/>
                  </a:cxn>
                  <a:cxn ang="0">
                    <a:pos x="127" y="596"/>
                  </a:cxn>
                  <a:cxn ang="0">
                    <a:pos x="129" y="597"/>
                  </a:cxn>
                  <a:cxn ang="0">
                    <a:pos x="313" y="584"/>
                  </a:cxn>
                  <a:cxn ang="0">
                    <a:pos x="245" y="582"/>
                  </a:cxn>
                  <a:cxn ang="0">
                    <a:pos x="159" y="572"/>
                  </a:cxn>
                  <a:cxn ang="0">
                    <a:pos x="93" y="515"/>
                  </a:cxn>
                  <a:cxn ang="0">
                    <a:pos x="106" y="376"/>
                  </a:cxn>
                  <a:cxn ang="0">
                    <a:pos x="190" y="323"/>
                  </a:cxn>
                  <a:cxn ang="0">
                    <a:pos x="153" y="292"/>
                  </a:cxn>
                  <a:cxn ang="0">
                    <a:pos x="159" y="286"/>
                  </a:cxn>
                  <a:cxn ang="0">
                    <a:pos x="162" y="283"/>
                  </a:cxn>
                  <a:cxn ang="0">
                    <a:pos x="165" y="280"/>
                  </a:cxn>
                  <a:cxn ang="0">
                    <a:pos x="170" y="274"/>
                  </a:cxn>
                  <a:cxn ang="0">
                    <a:pos x="170" y="271"/>
                  </a:cxn>
                  <a:cxn ang="0">
                    <a:pos x="170" y="270"/>
                  </a:cxn>
                  <a:cxn ang="0">
                    <a:pos x="171" y="270"/>
                  </a:cxn>
                  <a:cxn ang="0">
                    <a:pos x="173" y="268"/>
                  </a:cxn>
                  <a:cxn ang="0">
                    <a:pos x="173" y="262"/>
                  </a:cxn>
                  <a:cxn ang="0">
                    <a:pos x="173" y="258"/>
                  </a:cxn>
                  <a:cxn ang="0">
                    <a:pos x="171" y="251"/>
                  </a:cxn>
                  <a:cxn ang="0">
                    <a:pos x="169" y="248"/>
                  </a:cxn>
                  <a:cxn ang="0">
                    <a:pos x="167" y="245"/>
                  </a:cxn>
                  <a:cxn ang="0">
                    <a:pos x="313" y="202"/>
                  </a:cxn>
                  <a:cxn ang="0">
                    <a:pos x="214" y="196"/>
                  </a:cxn>
                  <a:cxn ang="0">
                    <a:pos x="208" y="161"/>
                  </a:cxn>
                  <a:cxn ang="0">
                    <a:pos x="358" y="153"/>
                  </a:cxn>
                  <a:cxn ang="0">
                    <a:pos x="368" y="148"/>
                  </a:cxn>
                  <a:cxn ang="0">
                    <a:pos x="398" y="122"/>
                  </a:cxn>
                  <a:cxn ang="0">
                    <a:pos x="259" y="127"/>
                  </a:cxn>
                  <a:cxn ang="0">
                    <a:pos x="217" y="105"/>
                  </a:cxn>
                  <a:cxn ang="0">
                    <a:pos x="373" y="42"/>
                  </a:cxn>
                  <a:cxn ang="0">
                    <a:pos x="301" y="45"/>
                  </a:cxn>
                  <a:cxn ang="0">
                    <a:pos x="318" y="0"/>
                  </a:cxn>
                </a:cxnLst>
                <a:rect l="0" t="0" r="r" b="b"/>
                <a:pathLst>
                  <a:path w="398" h="597">
                    <a:moveTo>
                      <a:pt x="318" y="0"/>
                    </a:moveTo>
                    <a:lnTo>
                      <a:pt x="238" y="47"/>
                    </a:lnTo>
                    <a:lnTo>
                      <a:pt x="118" y="236"/>
                    </a:lnTo>
                    <a:lnTo>
                      <a:pt x="0" y="257"/>
                    </a:lnTo>
                    <a:lnTo>
                      <a:pt x="102" y="269"/>
                    </a:lnTo>
                    <a:lnTo>
                      <a:pt x="42" y="534"/>
                    </a:lnTo>
                    <a:lnTo>
                      <a:pt x="29" y="566"/>
                    </a:lnTo>
                    <a:lnTo>
                      <a:pt x="87" y="556"/>
                    </a:lnTo>
                    <a:lnTo>
                      <a:pt x="127" y="596"/>
                    </a:lnTo>
                    <a:lnTo>
                      <a:pt x="129" y="597"/>
                    </a:lnTo>
                    <a:lnTo>
                      <a:pt x="313" y="584"/>
                    </a:lnTo>
                    <a:lnTo>
                      <a:pt x="245" y="582"/>
                    </a:lnTo>
                    <a:lnTo>
                      <a:pt x="159" y="572"/>
                    </a:lnTo>
                    <a:lnTo>
                      <a:pt x="93" y="515"/>
                    </a:lnTo>
                    <a:lnTo>
                      <a:pt x="106" y="376"/>
                    </a:lnTo>
                    <a:lnTo>
                      <a:pt x="190" y="323"/>
                    </a:lnTo>
                    <a:lnTo>
                      <a:pt x="153" y="292"/>
                    </a:lnTo>
                    <a:lnTo>
                      <a:pt x="159" y="286"/>
                    </a:lnTo>
                    <a:lnTo>
                      <a:pt x="162" y="283"/>
                    </a:lnTo>
                    <a:lnTo>
                      <a:pt x="165" y="280"/>
                    </a:lnTo>
                    <a:lnTo>
                      <a:pt x="170" y="274"/>
                    </a:lnTo>
                    <a:lnTo>
                      <a:pt x="170" y="271"/>
                    </a:lnTo>
                    <a:lnTo>
                      <a:pt x="170" y="270"/>
                    </a:lnTo>
                    <a:lnTo>
                      <a:pt x="171" y="270"/>
                    </a:lnTo>
                    <a:lnTo>
                      <a:pt x="173" y="268"/>
                    </a:lnTo>
                    <a:lnTo>
                      <a:pt x="173" y="262"/>
                    </a:lnTo>
                    <a:lnTo>
                      <a:pt x="173" y="258"/>
                    </a:lnTo>
                    <a:lnTo>
                      <a:pt x="171" y="251"/>
                    </a:lnTo>
                    <a:lnTo>
                      <a:pt x="169" y="248"/>
                    </a:lnTo>
                    <a:lnTo>
                      <a:pt x="167" y="245"/>
                    </a:lnTo>
                    <a:lnTo>
                      <a:pt x="313" y="202"/>
                    </a:lnTo>
                    <a:lnTo>
                      <a:pt x="214" y="196"/>
                    </a:lnTo>
                    <a:lnTo>
                      <a:pt x="208" y="161"/>
                    </a:lnTo>
                    <a:lnTo>
                      <a:pt x="358" y="153"/>
                    </a:lnTo>
                    <a:lnTo>
                      <a:pt x="368" y="148"/>
                    </a:lnTo>
                    <a:lnTo>
                      <a:pt x="398" y="122"/>
                    </a:lnTo>
                    <a:lnTo>
                      <a:pt x="259" y="127"/>
                    </a:lnTo>
                    <a:lnTo>
                      <a:pt x="217" y="105"/>
                    </a:lnTo>
                    <a:lnTo>
                      <a:pt x="373" y="42"/>
                    </a:lnTo>
                    <a:lnTo>
                      <a:pt x="301" y="45"/>
                    </a:lnTo>
                    <a:lnTo>
                      <a:pt x="318" y="0"/>
                    </a:lnTo>
                    <a:close/>
                  </a:path>
                </a:pathLst>
              </a:custGeom>
              <a:solidFill>
                <a:srgbClr val="000000"/>
              </a:solidFill>
              <a:ln w="9525">
                <a:noFill/>
                <a:round/>
                <a:headEnd/>
                <a:tailEnd/>
              </a:ln>
            </p:spPr>
            <p:txBody>
              <a:bodyPr/>
              <a:lstStyle/>
              <a:p>
                <a:endParaRPr lang="en-GB"/>
              </a:p>
            </p:txBody>
          </p:sp>
          <p:sp>
            <p:nvSpPr>
              <p:cNvPr id="20209" name="Freeform 753"/>
              <p:cNvSpPr>
                <a:spLocks/>
              </p:cNvSpPr>
              <p:nvPr/>
            </p:nvSpPr>
            <p:spPr bwMode="auto">
              <a:xfrm>
                <a:off x="2922" y="2159"/>
                <a:ext cx="36" cy="40"/>
              </a:xfrm>
              <a:custGeom>
                <a:avLst/>
                <a:gdLst/>
                <a:ahLst/>
                <a:cxnLst>
                  <a:cxn ang="0">
                    <a:pos x="179" y="9"/>
                  </a:cxn>
                  <a:cxn ang="0">
                    <a:pos x="178" y="7"/>
                  </a:cxn>
                  <a:cxn ang="0">
                    <a:pos x="176" y="4"/>
                  </a:cxn>
                  <a:cxn ang="0">
                    <a:pos x="167" y="0"/>
                  </a:cxn>
                  <a:cxn ang="0">
                    <a:pos x="95" y="10"/>
                  </a:cxn>
                  <a:cxn ang="0">
                    <a:pos x="118" y="46"/>
                  </a:cxn>
                  <a:cxn ang="0">
                    <a:pos x="0" y="100"/>
                  </a:cxn>
                  <a:cxn ang="0">
                    <a:pos x="141" y="89"/>
                  </a:cxn>
                  <a:cxn ang="0">
                    <a:pos x="32" y="180"/>
                  </a:cxn>
                  <a:cxn ang="0">
                    <a:pos x="99" y="199"/>
                  </a:cxn>
                  <a:cxn ang="0">
                    <a:pos x="154" y="168"/>
                  </a:cxn>
                  <a:cxn ang="0">
                    <a:pos x="162" y="127"/>
                  </a:cxn>
                  <a:cxn ang="0">
                    <a:pos x="169" y="88"/>
                  </a:cxn>
                  <a:cxn ang="0">
                    <a:pos x="175" y="48"/>
                  </a:cxn>
                  <a:cxn ang="0">
                    <a:pos x="179" y="9"/>
                  </a:cxn>
                </a:cxnLst>
                <a:rect l="0" t="0" r="r" b="b"/>
                <a:pathLst>
                  <a:path w="179" h="199">
                    <a:moveTo>
                      <a:pt x="179" y="9"/>
                    </a:moveTo>
                    <a:lnTo>
                      <a:pt x="178" y="7"/>
                    </a:lnTo>
                    <a:lnTo>
                      <a:pt x="176" y="4"/>
                    </a:lnTo>
                    <a:lnTo>
                      <a:pt x="167" y="0"/>
                    </a:lnTo>
                    <a:lnTo>
                      <a:pt x="95" y="10"/>
                    </a:lnTo>
                    <a:lnTo>
                      <a:pt x="118" y="46"/>
                    </a:lnTo>
                    <a:lnTo>
                      <a:pt x="0" y="100"/>
                    </a:lnTo>
                    <a:lnTo>
                      <a:pt x="141" y="89"/>
                    </a:lnTo>
                    <a:lnTo>
                      <a:pt x="32" y="180"/>
                    </a:lnTo>
                    <a:lnTo>
                      <a:pt x="99" y="199"/>
                    </a:lnTo>
                    <a:lnTo>
                      <a:pt x="154" y="168"/>
                    </a:lnTo>
                    <a:lnTo>
                      <a:pt x="162" y="127"/>
                    </a:lnTo>
                    <a:lnTo>
                      <a:pt x="169" y="88"/>
                    </a:lnTo>
                    <a:lnTo>
                      <a:pt x="175" y="48"/>
                    </a:lnTo>
                    <a:lnTo>
                      <a:pt x="179" y="9"/>
                    </a:lnTo>
                    <a:close/>
                  </a:path>
                </a:pathLst>
              </a:custGeom>
              <a:solidFill>
                <a:srgbClr val="F57575"/>
              </a:solidFill>
              <a:ln w="9525">
                <a:noFill/>
                <a:round/>
                <a:headEnd/>
                <a:tailEnd/>
              </a:ln>
            </p:spPr>
            <p:txBody>
              <a:bodyPr/>
              <a:lstStyle/>
              <a:p>
                <a:endParaRPr lang="en-GB"/>
              </a:p>
            </p:txBody>
          </p:sp>
          <p:sp>
            <p:nvSpPr>
              <p:cNvPr id="20210" name="Freeform 754"/>
              <p:cNvSpPr>
                <a:spLocks noEditPoints="1"/>
              </p:cNvSpPr>
              <p:nvPr/>
            </p:nvSpPr>
            <p:spPr bwMode="auto">
              <a:xfrm>
                <a:off x="2890" y="2152"/>
                <a:ext cx="79" cy="124"/>
              </a:xfrm>
              <a:custGeom>
                <a:avLst/>
                <a:gdLst/>
                <a:ahLst/>
                <a:cxnLst>
                  <a:cxn ang="0">
                    <a:pos x="324" y="36"/>
                  </a:cxn>
                  <a:cxn ang="0">
                    <a:pos x="333" y="40"/>
                  </a:cxn>
                  <a:cxn ang="0">
                    <a:pos x="335" y="43"/>
                  </a:cxn>
                  <a:cxn ang="0">
                    <a:pos x="336" y="45"/>
                  </a:cxn>
                  <a:cxn ang="0">
                    <a:pos x="332" y="84"/>
                  </a:cxn>
                  <a:cxn ang="0">
                    <a:pos x="326" y="124"/>
                  </a:cxn>
                  <a:cxn ang="0">
                    <a:pos x="319" y="163"/>
                  </a:cxn>
                  <a:cxn ang="0">
                    <a:pos x="311" y="204"/>
                  </a:cxn>
                  <a:cxn ang="0">
                    <a:pos x="256" y="235"/>
                  </a:cxn>
                  <a:cxn ang="0">
                    <a:pos x="189" y="216"/>
                  </a:cxn>
                  <a:cxn ang="0">
                    <a:pos x="298" y="125"/>
                  </a:cxn>
                  <a:cxn ang="0">
                    <a:pos x="157" y="136"/>
                  </a:cxn>
                  <a:cxn ang="0">
                    <a:pos x="275" y="82"/>
                  </a:cxn>
                  <a:cxn ang="0">
                    <a:pos x="252" y="46"/>
                  </a:cxn>
                  <a:cxn ang="0">
                    <a:pos x="206" y="53"/>
                  </a:cxn>
                  <a:cxn ang="0">
                    <a:pos x="244" y="70"/>
                  </a:cxn>
                  <a:cxn ang="0">
                    <a:pos x="117" y="153"/>
                  </a:cxn>
                  <a:cxn ang="0">
                    <a:pos x="262" y="132"/>
                  </a:cxn>
                  <a:cxn ang="0">
                    <a:pos x="201" y="179"/>
                  </a:cxn>
                  <a:cxn ang="0">
                    <a:pos x="191" y="184"/>
                  </a:cxn>
                  <a:cxn ang="0">
                    <a:pos x="117" y="213"/>
                  </a:cxn>
                  <a:cxn ang="0">
                    <a:pos x="198" y="221"/>
                  </a:cxn>
                  <a:cxn ang="0">
                    <a:pos x="76" y="326"/>
                  </a:cxn>
                  <a:cxn ang="0">
                    <a:pos x="93" y="371"/>
                  </a:cxn>
                  <a:cxn ang="0">
                    <a:pos x="37" y="387"/>
                  </a:cxn>
                  <a:cxn ang="0">
                    <a:pos x="39" y="428"/>
                  </a:cxn>
                  <a:cxn ang="0">
                    <a:pos x="0" y="442"/>
                  </a:cxn>
                  <a:cxn ang="0">
                    <a:pos x="2" y="484"/>
                  </a:cxn>
                  <a:cxn ang="0">
                    <a:pos x="5" y="527"/>
                  </a:cxn>
                  <a:cxn ang="0">
                    <a:pos x="6" y="536"/>
                  </a:cxn>
                  <a:cxn ang="0">
                    <a:pos x="9" y="547"/>
                  </a:cxn>
                  <a:cxn ang="0">
                    <a:pos x="17" y="564"/>
                  </a:cxn>
                  <a:cxn ang="0">
                    <a:pos x="22" y="572"/>
                  </a:cxn>
                  <a:cxn ang="0">
                    <a:pos x="29" y="580"/>
                  </a:cxn>
                  <a:cxn ang="0">
                    <a:pos x="43" y="593"/>
                  </a:cxn>
                  <a:cxn ang="0">
                    <a:pos x="61" y="604"/>
                  </a:cxn>
                  <a:cxn ang="0">
                    <a:pos x="78" y="613"/>
                  </a:cxn>
                  <a:cxn ang="0">
                    <a:pos x="146" y="615"/>
                  </a:cxn>
                  <a:cxn ang="0">
                    <a:pos x="169" y="619"/>
                  </a:cxn>
                  <a:cxn ang="0">
                    <a:pos x="391" y="15"/>
                  </a:cxn>
                  <a:cxn ang="0">
                    <a:pos x="366" y="1"/>
                  </a:cxn>
                  <a:cxn ang="0">
                    <a:pos x="359" y="0"/>
                  </a:cxn>
                  <a:cxn ang="0">
                    <a:pos x="361" y="5"/>
                  </a:cxn>
                  <a:cxn ang="0">
                    <a:pos x="362" y="10"/>
                  </a:cxn>
                  <a:cxn ang="0">
                    <a:pos x="362" y="13"/>
                  </a:cxn>
                  <a:cxn ang="0">
                    <a:pos x="362" y="17"/>
                  </a:cxn>
                  <a:cxn ang="0">
                    <a:pos x="353" y="22"/>
                  </a:cxn>
                  <a:cxn ang="0">
                    <a:pos x="344" y="28"/>
                  </a:cxn>
                  <a:cxn ang="0">
                    <a:pos x="334" y="32"/>
                  </a:cxn>
                  <a:cxn ang="0">
                    <a:pos x="330" y="32"/>
                  </a:cxn>
                  <a:cxn ang="0">
                    <a:pos x="328" y="34"/>
                  </a:cxn>
                  <a:cxn ang="0">
                    <a:pos x="324" y="36"/>
                  </a:cxn>
                  <a:cxn ang="0">
                    <a:pos x="135" y="384"/>
                  </a:cxn>
                  <a:cxn ang="0">
                    <a:pos x="66" y="404"/>
                  </a:cxn>
                  <a:cxn ang="0">
                    <a:pos x="273" y="259"/>
                  </a:cxn>
                  <a:cxn ang="0">
                    <a:pos x="197" y="351"/>
                  </a:cxn>
                  <a:cxn ang="0">
                    <a:pos x="241" y="359"/>
                  </a:cxn>
                  <a:cxn ang="0">
                    <a:pos x="56" y="459"/>
                  </a:cxn>
                  <a:cxn ang="0">
                    <a:pos x="135" y="384"/>
                  </a:cxn>
                  <a:cxn ang="0">
                    <a:pos x="186" y="466"/>
                  </a:cxn>
                  <a:cxn ang="0">
                    <a:pos x="131" y="557"/>
                  </a:cxn>
                  <a:cxn ang="0">
                    <a:pos x="38" y="535"/>
                  </a:cxn>
                  <a:cxn ang="0">
                    <a:pos x="186" y="466"/>
                  </a:cxn>
                </a:cxnLst>
                <a:rect l="0" t="0" r="r" b="b"/>
                <a:pathLst>
                  <a:path w="391" h="619">
                    <a:moveTo>
                      <a:pt x="324" y="36"/>
                    </a:moveTo>
                    <a:lnTo>
                      <a:pt x="333" y="40"/>
                    </a:lnTo>
                    <a:lnTo>
                      <a:pt x="335" y="43"/>
                    </a:lnTo>
                    <a:lnTo>
                      <a:pt x="336" y="45"/>
                    </a:lnTo>
                    <a:lnTo>
                      <a:pt x="332" y="84"/>
                    </a:lnTo>
                    <a:lnTo>
                      <a:pt x="326" y="124"/>
                    </a:lnTo>
                    <a:lnTo>
                      <a:pt x="319" y="163"/>
                    </a:lnTo>
                    <a:lnTo>
                      <a:pt x="311" y="204"/>
                    </a:lnTo>
                    <a:lnTo>
                      <a:pt x="256" y="235"/>
                    </a:lnTo>
                    <a:lnTo>
                      <a:pt x="189" y="216"/>
                    </a:lnTo>
                    <a:lnTo>
                      <a:pt x="298" y="125"/>
                    </a:lnTo>
                    <a:lnTo>
                      <a:pt x="157" y="136"/>
                    </a:lnTo>
                    <a:lnTo>
                      <a:pt x="275" y="82"/>
                    </a:lnTo>
                    <a:lnTo>
                      <a:pt x="252" y="46"/>
                    </a:lnTo>
                    <a:lnTo>
                      <a:pt x="206" y="53"/>
                    </a:lnTo>
                    <a:lnTo>
                      <a:pt x="244" y="70"/>
                    </a:lnTo>
                    <a:lnTo>
                      <a:pt x="117" y="153"/>
                    </a:lnTo>
                    <a:lnTo>
                      <a:pt x="262" y="132"/>
                    </a:lnTo>
                    <a:lnTo>
                      <a:pt x="201" y="179"/>
                    </a:lnTo>
                    <a:lnTo>
                      <a:pt x="191" y="184"/>
                    </a:lnTo>
                    <a:lnTo>
                      <a:pt x="117" y="213"/>
                    </a:lnTo>
                    <a:lnTo>
                      <a:pt x="198" y="221"/>
                    </a:lnTo>
                    <a:lnTo>
                      <a:pt x="76" y="326"/>
                    </a:lnTo>
                    <a:lnTo>
                      <a:pt x="93" y="371"/>
                    </a:lnTo>
                    <a:lnTo>
                      <a:pt x="37" y="387"/>
                    </a:lnTo>
                    <a:lnTo>
                      <a:pt x="39" y="428"/>
                    </a:lnTo>
                    <a:lnTo>
                      <a:pt x="0" y="442"/>
                    </a:lnTo>
                    <a:lnTo>
                      <a:pt x="2" y="484"/>
                    </a:lnTo>
                    <a:lnTo>
                      <a:pt x="5" y="527"/>
                    </a:lnTo>
                    <a:lnTo>
                      <a:pt x="6" y="536"/>
                    </a:lnTo>
                    <a:lnTo>
                      <a:pt x="9" y="547"/>
                    </a:lnTo>
                    <a:lnTo>
                      <a:pt x="17" y="564"/>
                    </a:lnTo>
                    <a:lnTo>
                      <a:pt x="22" y="572"/>
                    </a:lnTo>
                    <a:lnTo>
                      <a:pt x="29" y="580"/>
                    </a:lnTo>
                    <a:lnTo>
                      <a:pt x="43" y="593"/>
                    </a:lnTo>
                    <a:lnTo>
                      <a:pt x="61" y="604"/>
                    </a:lnTo>
                    <a:lnTo>
                      <a:pt x="78" y="613"/>
                    </a:lnTo>
                    <a:lnTo>
                      <a:pt x="146" y="615"/>
                    </a:lnTo>
                    <a:lnTo>
                      <a:pt x="169" y="619"/>
                    </a:lnTo>
                    <a:lnTo>
                      <a:pt x="391" y="15"/>
                    </a:lnTo>
                    <a:lnTo>
                      <a:pt x="366" y="1"/>
                    </a:lnTo>
                    <a:lnTo>
                      <a:pt x="359" y="0"/>
                    </a:lnTo>
                    <a:lnTo>
                      <a:pt x="361" y="5"/>
                    </a:lnTo>
                    <a:lnTo>
                      <a:pt x="362" y="10"/>
                    </a:lnTo>
                    <a:lnTo>
                      <a:pt x="362" y="13"/>
                    </a:lnTo>
                    <a:lnTo>
                      <a:pt x="362" y="17"/>
                    </a:lnTo>
                    <a:lnTo>
                      <a:pt x="353" y="22"/>
                    </a:lnTo>
                    <a:lnTo>
                      <a:pt x="344" y="28"/>
                    </a:lnTo>
                    <a:lnTo>
                      <a:pt x="334" y="32"/>
                    </a:lnTo>
                    <a:lnTo>
                      <a:pt x="330" y="32"/>
                    </a:lnTo>
                    <a:lnTo>
                      <a:pt x="328" y="34"/>
                    </a:lnTo>
                    <a:lnTo>
                      <a:pt x="324" y="36"/>
                    </a:lnTo>
                    <a:close/>
                    <a:moveTo>
                      <a:pt x="135" y="384"/>
                    </a:moveTo>
                    <a:lnTo>
                      <a:pt x="66" y="404"/>
                    </a:lnTo>
                    <a:lnTo>
                      <a:pt x="273" y="259"/>
                    </a:lnTo>
                    <a:lnTo>
                      <a:pt x="197" y="351"/>
                    </a:lnTo>
                    <a:lnTo>
                      <a:pt x="241" y="359"/>
                    </a:lnTo>
                    <a:lnTo>
                      <a:pt x="56" y="459"/>
                    </a:lnTo>
                    <a:lnTo>
                      <a:pt x="135" y="384"/>
                    </a:lnTo>
                    <a:close/>
                    <a:moveTo>
                      <a:pt x="186" y="466"/>
                    </a:moveTo>
                    <a:lnTo>
                      <a:pt x="131" y="557"/>
                    </a:lnTo>
                    <a:lnTo>
                      <a:pt x="38" y="535"/>
                    </a:lnTo>
                    <a:lnTo>
                      <a:pt x="186" y="466"/>
                    </a:lnTo>
                    <a:close/>
                  </a:path>
                </a:pathLst>
              </a:custGeom>
              <a:solidFill>
                <a:srgbClr val="D90000"/>
              </a:solidFill>
              <a:ln w="9525">
                <a:noFill/>
                <a:round/>
                <a:headEnd/>
                <a:tailEnd/>
              </a:ln>
            </p:spPr>
            <p:txBody>
              <a:bodyPr/>
              <a:lstStyle/>
              <a:p>
                <a:endParaRPr lang="en-GB"/>
              </a:p>
            </p:txBody>
          </p:sp>
          <p:sp>
            <p:nvSpPr>
              <p:cNvPr id="20211" name="Freeform 755"/>
              <p:cNvSpPr>
                <a:spLocks/>
              </p:cNvSpPr>
              <p:nvPr/>
            </p:nvSpPr>
            <p:spPr bwMode="auto">
              <a:xfrm>
                <a:off x="2902" y="2204"/>
                <a:ext cx="43" cy="40"/>
              </a:xfrm>
              <a:custGeom>
                <a:avLst/>
                <a:gdLst/>
                <a:ahLst/>
                <a:cxnLst>
                  <a:cxn ang="0">
                    <a:pos x="10" y="145"/>
                  </a:cxn>
                  <a:cxn ang="0">
                    <a:pos x="79" y="125"/>
                  </a:cxn>
                  <a:cxn ang="0">
                    <a:pos x="0" y="200"/>
                  </a:cxn>
                  <a:cxn ang="0">
                    <a:pos x="185" y="100"/>
                  </a:cxn>
                  <a:cxn ang="0">
                    <a:pos x="141" y="92"/>
                  </a:cxn>
                  <a:cxn ang="0">
                    <a:pos x="217" y="0"/>
                  </a:cxn>
                  <a:cxn ang="0">
                    <a:pos x="10" y="145"/>
                  </a:cxn>
                </a:cxnLst>
                <a:rect l="0" t="0" r="r" b="b"/>
                <a:pathLst>
                  <a:path w="217" h="200">
                    <a:moveTo>
                      <a:pt x="10" y="145"/>
                    </a:moveTo>
                    <a:lnTo>
                      <a:pt x="79" y="125"/>
                    </a:lnTo>
                    <a:lnTo>
                      <a:pt x="0" y="200"/>
                    </a:lnTo>
                    <a:lnTo>
                      <a:pt x="185" y="100"/>
                    </a:lnTo>
                    <a:lnTo>
                      <a:pt x="141" y="92"/>
                    </a:lnTo>
                    <a:lnTo>
                      <a:pt x="217" y="0"/>
                    </a:lnTo>
                    <a:lnTo>
                      <a:pt x="10" y="145"/>
                    </a:lnTo>
                    <a:close/>
                  </a:path>
                </a:pathLst>
              </a:custGeom>
              <a:solidFill>
                <a:srgbClr val="F57575"/>
              </a:solidFill>
              <a:ln w="9525">
                <a:noFill/>
                <a:round/>
                <a:headEnd/>
                <a:tailEnd/>
              </a:ln>
            </p:spPr>
            <p:txBody>
              <a:bodyPr/>
              <a:lstStyle/>
              <a:p>
                <a:endParaRPr lang="en-GB"/>
              </a:p>
            </p:txBody>
          </p:sp>
          <p:sp>
            <p:nvSpPr>
              <p:cNvPr id="20212" name="Freeform 756"/>
              <p:cNvSpPr>
                <a:spLocks/>
              </p:cNvSpPr>
              <p:nvPr/>
            </p:nvSpPr>
            <p:spPr bwMode="auto">
              <a:xfrm>
                <a:off x="2898" y="2245"/>
                <a:ext cx="30" cy="18"/>
              </a:xfrm>
              <a:custGeom>
                <a:avLst/>
                <a:gdLst/>
                <a:ahLst/>
                <a:cxnLst>
                  <a:cxn ang="0">
                    <a:pos x="93" y="91"/>
                  </a:cxn>
                  <a:cxn ang="0">
                    <a:pos x="148" y="0"/>
                  </a:cxn>
                  <a:cxn ang="0">
                    <a:pos x="0" y="69"/>
                  </a:cxn>
                  <a:cxn ang="0">
                    <a:pos x="93" y="91"/>
                  </a:cxn>
                </a:cxnLst>
                <a:rect l="0" t="0" r="r" b="b"/>
                <a:pathLst>
                  <a:path w="148" h="91">
                    <a:moveTo>
                      <a:pt x="93" y="91"/>
                    </a:moveTo>
                    <a:lnTo>
                      <a:pt x="148" y="0"/>
                    </a:lnTo>
                    <a:lnTo>
                      <a:pt x="0" y="69"/>
                    </a:lnTo>
                    <a:lnTo>
                      <a:pt x="93" y="91"/>
                    </a:lnTo>
                    <a:close/>
                  </a:path>
                </a:pathLst>
              </a:custGeom>
              <a:solidFill>
                <a:srgbClr val="F57575"/>
              </a:solidFill>
              <a:ln w="9525">
                <a:noFill/>
                <a:round/>
                <a:headEnd/>
                <a:tailEnd/>
              </a:ln>
            </p:spPr>
            <p:txBody>
              <a:bodyPr/>
              <a:lstStyle/>
              <a:p>
                <a:endParaRPr lang="en-GB"/>
              </a:p>
            </p:txBody>
          </p:sp>
          <p:sp>
            <p:nvSpPr>
              <p:cNvPr id="20213" name="Freeform 757"/>
              <p:cNvSpPr>
                <a:spLocks/>
              </p:cNvSpPr>
              <p:nvPr/>
            </p:nvSpPr>
            <p:spPr bwMode="auto">
              <a:xfrm>
                <a:off x="2862" y="2124"/>
                <a:ext cx="69" cy="11"/>
              </a:xfrm>
              <a:custGeom>
                <a:avLst/>
                <a:gdLst/>
                <a:ahLst/>
                <a:cxnLst>
                  <a:cxn ang="0">
                    <a:pos x="342" y="57"/>
                  </a:cxn>
                  <a:cxn ang="0">
                    <a:pos x="308" y="0"/>
                  </a:cxn>
                  <a:cxn ang="0">
                    <a:pos x="0" y="20"/>
                  </a:cxn>
                  <a:cxn ang="0">
                    <a:pos x="342" y="57"/>
                  </a:cxn>
                </a:cxnLst>
                <a:rect l="0" t="0" r="r" b="b"/>
                <a:pathLst>
                  <a:path w="342" h="57">
                    <a:moveTo>
                      <a:pt x="342" y="57"/>
                    </a:moveTo>
                    <a:lnTo>
                      <a:pt x="308" y="0"/>
                    </a:lnTo>
                    <a:lnTo>
                      <a:pt x="0" y="20"/>
                    </a:lnTo>
                    <a:lnTo>
                      <a:pt x="342" y="57"/>
                    </a:lnTo>
                    <a:close/>
                  </a:path>
                </a:pathLst>
              </a:custGeom>
              <a:solidFill>
                <a:srgbClr val="D90000"/>
              </a:solidFill>
              <a:ln w="9525">
                <a:noFill/>
                <a:round/>
                <a:headEnd/>
                <a:tailEnd/>
              </a:ln>
            </p:spPr>
            <p:txBody>
              <a:bodyPr/>
              <a:lstStyle/>
              <a:p>
                <a:endParaRPr lang="en-GB"/>
              </a:p>
            </p:txBody>
          </p:sp>
          <p:sp>
            <p:nvSpPr>
              <p:cNvPr id="20214" name="Freeform 758"/>
              <p:cNvSpPr>
                <a:spLocks/>
              </p:cNvSpPr>
              <p:nvPr/>
            </p:nvSpPr>
            <p:spPr bwMode="auto">
              <a:xfrm>
                <a:off x="2994" y="2049"/>
                <a:ext cx="30" cy="10"/>
              </a:xfrm>
              <a:custGeom>
                <a:avLst/>
                <a:gdLst/>
                <a:ahLst/>
                <a:cxnLst>
                  <a:cxn ang="0">
                    <a:pos x="128" y="48"/>
                  </a:cxn>
                  <a:cxn ang="0">
                    <a:pos x="150" y="23"/>
                  </a:cxn>
                  <a:cxn ang="0">
                    <a:pos x="131" y="20"/>
                  </a:cxn>
                  <a:cxn ang="0">
                    <a:pos x="116" y="15"/>
                  </a:cxn>
                  <a:cxn ang="0">
                    <a:pos x="114" y="11"/>
                  </a:cxn>
                  <a:cxn ang="0">
                    <a:pos x="114" y="9"/>
                  </a:cxn>
                  <a:cxn ang="0">
                    <a:pos x="114" y="5"/>
                  </a:cxn>
                  <a:cxn ang="0">
                    <a:pos x="116" y="0"/>
                  </a:cxn>
                  <a:cxn ang="0">
                    <a:pos x="0" y="0"/>
                  </a:cxn>
                  <a:cxn ang="0">
                    <a:pos x="32" y="19"/>
                  </a:cxn>
                  <a:cxn ang="0">
                    <a:pos x="90" y="37"/>
                  </a:cxn>
                  <a:cxn ang="0">
                    <a:pos x="128" y="48"/>
                  </a:cxn>
                </a:cxnLst>
                <a:rect l="0" t="0" r="r" b="b"/>
                <a:pathLst>
                  <a:path w="150" h="48">
                    <a:moveTo>
                      <a:pt x="128" y="48"/>
                    </a:moveTo>
                    <a:lnTo>
                      <a:pt x="150" y="23"/>
                    </a:lnTo>
                    <a:lnTo>
                      <a:pt x="131" y="20"/>
                    </a:lnTo>
                    <a:lnTo>
                      <a:pt x="116" y="15"/>
                    </a:lnTo>
                    <a:lnTo>
                      <a:pt x="114" y="11"/>
                    </a:lnTo>
                    <a:lnTo>
                      <a:pt x="114" y="9"/>
                    </a:lnTo>
                    <a:lnTo>
                      <a:pt x="114" y="5"/>
                    </a:lnTo>
                    <a:lnTo>
                      <a:pt x="116" y="0"/>
                    </a:lnTo>
                    <a:lnTo>
                      <a:pt x="0" y="0"/>
                    </a:lnTo>
                    <a:lnTo>
                      <a:pt x="32" y="19"/>
                    </a:lnTo>
                    <a:lnTo>
                      <a:pt x="90" y="37"/>
                    </a:lnTo>
                    <a:lnTo>
                      <a:pt x="128" y="48"/>
                    </a:lnTo>
                    <a:close/>
                  </a:path>
                </a:pathLst>
              </a:custGeom>
              <a:solidFill>
                <a:srgbClr val="9454AD"/>
              </a:solidFill>
              <a:ln w="9525">
                <a:noFill/>
                <a:round/>
                <a:headEnd/>
                <a:tailEnd/>
              </a:ln>
            </p:spPr>
            <p:txBody>
              <a:bodyPr/>
              <a:lstStyle/>
              <a:p>
                <a:endParaRPr lang="en-GB"/>
              </a:p>
            </p:txBody>
          </p:sp>
          <p:sp>
            <p:nvSpPr>
              <p:cNvPr id="20215" name="Freeform 759"/>
              <p:cNvSpPr>
                <a:spLocks/>
              </p:cNvSpPr>
              <p:nvPr/>
            </p:nvSpPr>
            <p:spPr bwMode="auto">
              <a:xfrm>
                <a:off x="2978" y="2049"/>
                <a:ext cx="11" cy="1"/>
              </a:xfrm>
              <a:custGeom>
                <a:avLst/>
                <a:gdLst/>
                <a:ahLst/>
                <a:cxnLst>
                  <a:cxn ang="0">
                    <a:pos x="0" y="0"/>
                  </a:cxn>
                  <a:cxn ang="0">
                    <a:pos x="38" y="6"/>
                  </a:cxn>
                  <a:cxn ang="0">
                    <a:pos x="55" y="0"/>
                  </a:cxn>
                  <a:cxn ang="0">
                    <a:pos x="0" y="0"/>
                  </a:cxn>
                </a:cxnLst>
                <a:rect l="0" t="0" r="r" b="b"/>
                <a:pathLst>
                  <a:path w="55" h="6">
                    <a:moveTo>
                      <a:pt x="0" y="0"/>
                    </a:moveTo>
                    <a:lnTo>
                      <a:pt x="38" y="6"/>
                    </a:lnTo>
                    <a:lnTo>
                      <a:pt x="55" y="0"/>
                    </a:lnTo>
                    <a:lnTo>
                      <a:pt x="0" y="0"/>
                    </a:lnTo>
                    <a:close/>
                  </a:path>
                </a:pathLst>
              </a:custGeom>
              <a:solidFill>
                <a:srgbClr val="9454AD"/>
              </a:solidFill>
              <a:ln w="9525">
                <a:noFill/>
                <a:round/>
                <a:headEnd/>
                <a:tailEnd/>
              </a:ln>
            </p:spPr>
            <p:txBody>
              <a:bodyPr/>
              <a:lstStyle/>
              <a:p>
                <a:endParaRPr lang="en-GB"/>
              </a:p>
            </p:txBody>
          </p:sp>
          <p:sp>
            <p:nvSpPr>
              <p:cNvPr id="20216" name="Freeform 760"/>
              <p:cNvSpPr>
                <a:spLocks/>
              </p:cNvSpPr>
              <p:nvPr/>
            </p:nvSpPr>
            <p:spPr bwMode="auto">
              <a:xfrm>
                <a:off x="3077" y="2038"/>
                <a:ext cx="17" cy="3"/>
              </a:xfrm>
              <a:custGeom>
                <a:avLst/>
                <a:gdLst/>
                <a:ahLst/>
                <a:cxnLst>
                  <a:cxn ang="0">
                    <a:pos x="80" y="4"/>
                  </a:cxn>
                  <a:cxn ang="0">
                    <a:pos x="0" y="0"/>
                  </a:cxn>
                  <a:cxn ang="0">
                    <a:pos x="83" y="17"/>
                  </a:cxn>
                  <a:cxn ang="0">
                    <a:pos x="80" y="4"/>
                  </a:cxn>
                </a:cxnLst>
                <a:rect l="0" t="0" r="r" b="b"/>
                <a:pathLst>
                  <a:path w="83" h="17">
                    <a:moveTo>
                      <a:pt x="80" y="4"/>
                    </a:moveTo>
                    <a:lnTo>
                      <a:pt x="0" y="0"/>
                    </a:lnTo>
                    <a:lnTo>
                      <a:pt x="83" y="17"/>
                    </a:lnTo>
                    <a:lnTo>
                      <a:pt x="80" y="4"/>
                    </a:lnTo>
                    <a:close/>
                  </a:path>
                </a:pathLst>
              </a:custGeom>
              <a:solidFill>
                <a:srgbClr val="BA87E3"/>
              </a:solidFill>
              <a:ln w="9525">
                <a:noFill/>
                <a:round/>
                <a:headEnd/>
                <a:tailEnd/>
              </a:ln>
            </p:spPr>
            <p:txBody>
              <a:bodyPr/>
              <a:lstStyle/>
              <a:p>
                <a:endParaRPr lang="en-GB"/>
              </a:p>
            </p:txBody>
          </p:sp>
          <p:sp>
            <p:nvSpPr>
              <p:cNvPr id="20217" name="Freeform 761"/>
              <p:cNvSpPr>
                <a:spLocks/>
              </p:cNvSpPr>
              <p:nvPr/>
            </p:nvSpPr>
            <p:spPr bwMode="auto">
              <a:xfrm>
                <a:off x="3087" y="2028"/>
                <a:ext cx="11" cy="14"/>
              </a:xfrm>
              <a:custGeom>
                <a:avLst/>
                <a:gdLst/>
                <a:ahLst/>
                <a:cxnLst>
                  <a:cxn ang="0">
                    <a:pos x="0" y="11"/>
                  </a:cxn>
                  <a:cxn ang="0">
                    <a:pos x="29" y="37"/>
                  </a:cxn>
                  <a:cxn ang="0">
                    <a:pos x="52" y="69"/>
                  </a:cxn>
                  <a:cxn ang="0">
                    <a:pos x="54" y="4"/>
                  </a:cxn>
                  <a:cxn ang="0">
                    <a:pos x="54" y="0"/>
                  </a:cxn>
                  <a:cxn ang="0">
                    <a:pos x="31" y="0"/>
                  </a:cxn>
                  <a:cxn ang="0">
                    <a:pos x="0" y="11"/>
                  </a:cxn>
                </a:cxnLst>
                <a:rect l="0" t="0" r="r" b="b"/>
                <a:pathLst>
                  <a:path w="54" h="69">
                    <a:moveTo>
                      <a:pt x="0" y="11"/>
                    </a:moveTo>
                    <a:lnTo>
                      <a:pt x="29" y="37"/>
                    </a:lnTo>
                    <a:lnTo>
                      <a:pt x="52" y="69"/>
                    </a:lnTo>
                    <a:lnTo>
                      <a:pt x="54" y="4"/>
                    </a:lnTo>
                    <a:lnTo>
                      <a:pt x="54" y="0"/>
                    </a:lnTo>
                    <a:lnTo>
                      <a:pt x="31" y="0"/>
                    </a:lnTo>
                    <a:lnTo>
                      <a:pt x="0" y="11"/>
                    </a:lnTo>
                    <a:close/>
                  </a:path>
                </a:pathLst>
              </a:custGeom>
              <a:solidFill>
                <a:srgbClr val="BA87E3"/>
              </a:solidFill>
              <a:ln w="9525">
                <a:noFill/>
                <a:round/>
                <a:headEnd/>
                <a:tailEnd/>
              </a:ln>
            </p:spPr>
            <p:txBody>
              <a:bodyPr/>
              <a:lstStyle/>
              <a:p>
                <a:endParaRPr lang="en-GB"/>
              </a:p>
            </p:txBody>
          </p:sp>
          <p:sp>
            <p:nvSpPr>
              <p:cNvPr id="20218" name="Freeform 762"/>
              <p:cNvSpPr>
                <a:spLocks noEditPoints="1"/>
              </p:cNvSpPr>
              <p:nvPr/>
            </p:nvSpPr>
            <p:spPr bwMode="auto">
              <a:xfrm>
                <a:off x="3027" y="2014"/>
                <a:ext cx="137" cy="247"/>
              </a:xfrm>
              <a:custGeom>
                <a:avLst/>
                <a:gdLst/>
                <a:ahLst/>
                <a:cxnLst>
                  <a:cxn ang="0">
                    <a:pos x="491" y="22"/>
                  </a:cxn>
                  <a:cxn ang="0">
                    <a:pos x="510" y="23"/>
                  </a:cxn>
                  <a:cxn ang="0">
                    <a:pos x="516" y="37"/>
                  </a:cxn>
                  <a:cxn ang="0">
                    <a:pos x="413" y="34"/>
                  </a:cxn>
                  <a:cxn ang="0">
                    <a:pos x="398" y="26"/>
                  </a:cxn>
                  <a:cxn ang="0">
                    <a:pos x="383" y="78"/>
                  </a:cxn>
                  <a:cxn ang="0">
                    <a:pos x="442" y="144"/>
                  </a:cxn>
                  <a:cxn ang="0">
                    <a:pos x="440" y="148"/>
                  </a:cxn>
                  <a:cxn ang="0">
                    <a:pos x="440" y="152"/>
                  </a:cxn>
                  <a:cxn ang="0">
                    <a:pos x="437" y="152"/>
                  </a:cxn>
                  <a:cxn ang="0">
                    <a:pos x="432" y="153"/>
                  </a:cxn>
                  <a:cxn ang="0">
                    <a:pos x="428" y="169"/>
                  </a:cxn>
                  <a:cxn ang="0">
                    <a:pos x="421" y="178"/>
                  </a:cxn>
                  <a:cxn ang="0">
                    <a:pos x="417" y="181"/>
                  </a:cxn>
                  <a:cxn ang="0">
                    <a:pos x="390" y="212"/>
                  </a:cxn>
                  <a:cxn ang="0">
                    <a:pos x="0" y="1231"/>
                  </a:cxn>
                  <a:cxn ang="0">
                    <a:pos x="629" y="162"/>
                  </a:cxn>
                  <a:cxn ang="0">
                    <a:pos x="678" y="80"/>
                  </a:cxn>
                  <a:cxn ang="0">
                    <a:pos x="683" y="73"/>
                  </a:cxn>
                  <a:cxn ang="0">
                    <a:pos x="685" y="69"/>
                  </a:cxn>
                  <a:cxn ang="0">
                    <a:pos x="684" y="64"/>
                  </a:cxn>
                  <a:cxn ang="0">
                    <a:pos x="684" y="61"/>
                  </a:cxn>
                  <a:cxn ang="0">
                    <a:pos x="626" y="45"/>
                  </a:cxn>
                  <a:cxn ang="0">
                    <a:pos x="607" y="19"/>
                  </a:cxn>
                  <a:cxn ang="0">
                    <a:pos x="517" y="45"/>
                  </a:cxn>
                  <a:cxn ang="0">
                    <a:pos x="521" y="65"/>
                  </a:cxn>
                  <a:cxn ang="0">
                    <a:pos x="568" y="107"/>
                  </a:cxn>
                  <a:cxn ang="0">
                    <a:pos x="617" y="83"/>
                  </a:cxn>
                  <a:cxn ang="0">
                    <a:pos x="619" y="93"/>
                  </a:cxn>
                  <a:cxn ang="0">
                    <a:pos x="612" y="103"/>
                  </a:cxn>
                  <a:cxn ang="0">
                    <a:pos x="599" y="112"/>
                  </a:cxn>
                  <a:cxn ang="0">
                    <a:pos x="589" y="117"/>
                  </a:cxn>
                  <a:cxn ang="0">
                    <a:pos x="540" y="138"/>
                  </a:cxn>
                  <a:cxn ang="0">
                    <a:pos x="433" y="45"/>
                  </a:cxn>
                  <a:cxn ang="0">
                    <a:pos x="565" y="155"/>
                  </a:cxn>
                  <a:cxn ang="0">
                    <a:pos x="547" y="182"/>
                  </a:cxn>
                  <a:cxn ang="0">
                    <a:pos x="474" y="204"/>
                  </a:cxn>
                  <a:cxn ang="0">
                    <a:pos x="475" y="198"/>
                  </a:cxn>
                  <a:cxn ang="0">
                    <a:pos x="543" y="170"/>
                  </a:cxn>
                  <a:cxn ang="0">
                    <a:pos x="565" y="155"/>
                  </a:cxn>
                </a:cxnLst>
                <a:rect l="0" t="0" r="r" b="b"/>
                <a:pathLst>
                  <a:path w="685" h="1231">
                    <a:moveTo>
                      <a:pt x="485" y="25"/>
                    </a:moveTo>
                    <a:lnTo>
                      <a:pt x="491" y="22"/>
                    </a:lnTo>
                    <a:lnTo>
                      <a:pt x="506" y="20"/>
                    </a:lnTo>
                    <a:lnTo>
                      <a:pt x="510" y="23"/>
                    </a:lnTo>
                    <a:lnTo>
                      <a:pt x="513" y="29"/>
                    </a:lnTo>
                    <a:lnTo>
                      <a:pt x="516" y="37"/>
                    </a:lnTo>
                    <a:lnTo>
                      <a:pt x="548" y="0"/>
                    </a:lnTo>
                    <a:lnTo>
                      <a:pt x="413" y="34"/>
                    </a:lnTo>
                    <a:lnTo>
                      <a:pt x="454" y="89"/>
                    </a:lnTo>
                    <a:lnTo>
                      <a:pt x="398" y="26"/>
                    </a:lnTo>
                    <a:lnTo>
                      <a:pt x="372" y="57"/>
                    </a:lnTo>
                    <a:lnTo>
                      <a:pt x="383" y="78"/>
                    </a:lnTo>
                    <a:lnTo>
                      <a:pt x="439" y="135"/>
                    </a:lnTo>
                    <a:lnTo>
                      <a:pt x="442" y="144"/>
                    </a:lnTo>
                    <a:lnTo>
                      <a:pt x="441" y="148"/>
                    </a:lnTo>
                    <a:lnTo>
                      <a:pt x="440" y="148"/>
                    </a:lnTo>
                    <a:lnTo>
                      <a:pt x="440" y="149"/>
                    </a:lnTo>
                    <a:lnTo>
                      <a:pt x="440" y="152"/>
                    </a:lnTo>
                    <a:lnTo>
                      <a:pt x="438" y="152"/>
                    </a:lnTo>
                    <a:lnTo>
                      <a:pt x="437" y="152"/>
                    </a:lnTo>
                    <a:lnTo>
                      <a:pt x="437" y="153"/>
                    </a:lnTo>
                    <a:lnTo>
                      <a:pt x="432" y="153"/>
                    </a:lnTo>
                    <a:lnTo>
                      <a:pt x="430" y="164"/>
                    </a:lnTo>
                    <a:lnTo>
                      <a:pt x="428" y="169"/>
                    </a:lnTo>
                    <a:lnTo>
                      <a:pt x="425" y="174"/>
                    </a:lnTo>
                    <a:lnTo>
                      <a:pt x="421" y="178"/>
                    </a:lnTo>
                    <a:lnTo>
                      <a:pt x="418" y="179"/>
                    </a:lnTo>
                    <a:lnTo>
                      <a:pt x="417" y="181"/>
                    </a:lnTo>
                    <a:lnTo>
                      <a:pt x="411" y="183"/>
                    </a:lnTo>
                    <a:lnTo>
                      <a:pt x="390" y="212"/>
                    </a:lnTo>
                    <a:lnTo>
                      <a:pt x="459" y="204"/>
                    </a:lnTo>
                    <a:lnTo>
                      <a:pt x="0" y="1231"/>
                    </a:lnTo>
                    <a:lnTo>
                      <a:pt x="513" y="221"/>
                    </a:lnTo>
                    <a:lnTo>
                      <a:pt x="629" y="162"/>
                    </a:lnTo>
                    <a:lnTo>
                      <a:pt x="635" y="73"/>
                    </a:lnTo>
                    <a:lnTo>
                      <a:pt x="678" y="80"/>
                    </a:lnTo>
                    <a:lnTo>
                      <a:pt x="682" y="76"/>
                    </a:lnTo>
                    <a:lnTo>
                      <a:pt x="683" y="73"/>
                    </a:lnTo>
                    <a:lnTo>
                      <a:pt x="685" y="72"/>
                    </a:lnTo>
                    <a:lnTo>
                      <a:pt x="685" y="69"/>
                    </a:lnTo>
                    <a:lnTo>
                      <a:pt x="685" y="66"/>
                    </a:lnTo>
                    <a:lnTo>
                      <a:pt x="684" y="64"/>
                    </a:lnTo>
                    <a:lnTo>
                      <a:pt x="684" y="63"/>
                    </a:lnTo>
                    <a:lnTo>
                      <a:pt x="684" y="61"/>
                    </a:lnTo>
                    <a:lnTo>
                      <a:pt x="683" y="60"/>
                    </a:lnTo>
                    <a:lnTo>
                      <a:pt x="626" y="45"/>
                    </a:lnTo>
                    <a:lnTo>
                      <a:pt x="606" y="15"/>
                    </a:lnTo>
                    <a:lnTo>
                      <a:pt x="607" y="19"/>
                    </a:lnTo>
                    <a:lnTo>
                      <a:pt x="589" y="82"/>
                    </a:lnTo>
                    <a:lnTo>
                      <a:pt x="517" y="45"/>
                    </a:lnTo>
                    <a:lnTo>
                      <a:pt x="518" y="53"/>
                    </a:lnTo>
                    <a:lnTo>
                      <a:pt x="521" y="65"/>
                    </a:lnTo>
                    <a:lnTo>
                      <a:pt x="525" y="94"/>
                    </a:lnTo>
                    <a:lnTo>
                      <a:pt x="568" y="107"/>
                    </a:lnTo>
                    <a:lnTo>
                      <a:pt x="615" y="79"/>
                    </a:lnTo>
                    <a:lnTo>
                      <a:pt x="617" y="83"/>
                    </a:lnTo>
                    <a:lnTo>
                      <a:pt x="619" y="89"/>
                    </a:lnTo>
                    <a:lnTo>
                      <a:pt x="619" y="93"/>
                    </a:lnTo>
                    <a:lnTo>
                      <a:pt x="619" y="96"/>
                    </a:lnTo>
                    <a:lnTo>
                      <a:pt x="612" y="103"/>
                    </a:lnTo>
                    <a:lnTo>
                      <a:pt x="604" y="110"/>
                    </a:lnTo>
                    <a:lnTo>
                      <a:pt x="599" y="112"/>
                    </a:lnTo>
                    <a:lnTo>
                      <a:pt x="594" y="115"/>
                    </a:lnTo>
                    <a:lnTo>
                      <a:pt x="589" y="117"/>
                    </a:lnTo>
                    <a:lnTo>
                      <a:pt x="584" y="121"/>
                    </a:lnTo>
                    <a:lnTo>
                      <a:pt x="540" y="138"/>
                    </a:lnTo>
                    <a:lnTo>
                      <a:pt x="506" y="153"/>
                    </a:lnTo>
                    <a:lnTo>
                      <a:pt x="433" y="45"/>
                    </a:lnTo>
                    <a:lnTo>
                      <a:pt x="485" y="25"/>
                    </a:lnTo>
                    <a:close/>
                    <a:moveTo>
                      <a:pt x="565" y="155"/>
                    </a:moveTo>
                    <a:lnTo>
                      <a:pt x="615" y="140"/>
                    </a:lnTo>
                    <a:lnTo>
                      <a:pt x="547" y="182"/>
                    </a:lnTo>
                    <a:lnTo>
                      <a:pt x="476" y="208"/>
                    </a:lnTo>
                    <a:lnTo>
                      <a:pt x="474" y="204"/>
                    </a:lnTo>
                    <a:lnTo>
                      <a:pt x="474" y="201"/>
                    </a:lnTo>
                    <a:lnTo>
                      <a:pt x="475" y="198"/>
                    </a:lnTo>
                    <a:lnTo>
                      <a:pt x="508" y="181"/>
                    </a:lnTo>
                    <a:lnTo>
                      <a:pt x="543" y="170"/>
                    </a:lnTo>
                    <a:lnTo>
                      <a:pt x="545" y="165"/>
                    </a:lnTo>
                    <a:lnTo>
                      <a:pt x="565" y="155"/>
                    </a:lnTo>
                    <a:close/>
                  </a:path>
                </a:pathLst>
              </a:custGeom>
              <a:solidFill>
                <a:srgbClr val="000000"/>
              </a:solidFill>
              <a:ln w="9525">
                <a:noFill/>
                <a:round/>
                <a:headEnd/>
                <a:tailEnd/>
              </a:ln>
            </p:spPr>
            <p:txBody>
              <a:bodyPr/>
              <a:lstStyle/>
              <a:p>
                <a:endParaRPr lang="en-GB"/>
              </a:p>
            </p:txBody>
          </p:sp>
          <p:sp>
            <p:nvSpPr>
              <p:cNvPr id="20219" name="Freeform 763"/>
              <p:cNvSpPr>
                <a:spLocks/>
              </p:cNvSpPr>
              <p:nvPr/>
            </p:nvSpPr>
            <p:spPr bwMode="auto">
              <a:xfrm>
                <a:off x="3135" y="2042"/>
                <a:ext cx="15" cy="9"/>
              </a:xfrm>
              <a:custGeom>
                <a:avLst/>
                <a:gdLst/>
                <a:ahLst/>
                <a:cxnLst>
                  <a:cxn ang="0">
                    <a:pos x="72" y="0"/>
                  </a:cxn>
                  <a:cxn ang="0">
                    <a:pos x="22" y="15"/>
                  </a:cxn>
                  <a:cxn ang="0">
                    <a:pos x="19" y="17"/>
                  </a:cxn>
                  <a:cxn ang="0">
                    <a:pos x="16" y="22"/>
                  </a:cxn>
                  <a:cxn ang="0">
                    <a:pos x="10" y="24"/>
                  </a:cxn>
                  <a:cxn ang="0">
                    <a:pos x="6" y="24"/>
                  </a:cxn>
                  <a:cxn ang="0">
                    <a:pos x="4" y="24"/>
                  </a:cxn>
                  <a:cxn ang="0">
                    <a:pos x="2" y="24"/>
                  </a:cxn>
                  <a:cxn ang="0">
                    <a:pos x="2" y="25"/>
                  </a:cxn>
                  <a:cxn ang="0">
                    <a:pos x="0" y="30"/>
                  </a:cxn>
                  <a:cxn ang="0">
                    <a:pos x="4" y="42"/>
                  </a:cxn>
                  <a:cxn ang="0">
                    <a:pos x="72" y="0"/>
                  </a:cxn>
                </a:cxnLst>
                <a:rect l="0" t="0" r="r" b="b"/>
                <a:pathLst>
                  <a:path w="72" h="42">
                    <a:moveTo>
                      <a:pt x="72" y="0"/>
                    </a:moveTo>
                    <a:lnTo>
                      <a:pt x="22" y="15"/>
                    </a:lnTo>
                    <a:lnTo>
                      <a:pt x="19" y="17"/>
                    </a:lnTo>
                    <a:lnTo>
                      <a:pt x="16" y="22"/>
                    </a:lnTo>
                    <a:lnTo>
                      <a:pt x="10" y="24"/>
                    </a:lnTo>
                    <a:lnTo>
                      <a:pt x="6" y="24"/>
                    </a:lnTo>
                    <a:lnTo>
                      <a:pt x="4" y="24"/>
                    </a:lnTo>
                    <a:lnTo>
                      <a:pt x="2" y="24"/>
                    </a:lnTo>
                    <a:lnTo>
                      <a:pt x="2" y="25"/>
                    </a:lnTo>
                    <a:lnTo>
                      <a:pt x="0" y="30"/>
                    </a:lnTo>
                    <a:lnTo>
                      <a:pt x="4" y="42"/>
                    </a:lnTo>
                    <a:lnTo>
                      <a:pt x="72" y="0"/>
                    </a:lnTo>
                    <a:close/>
                  </a:path>
                </a:pathLst>
              </a:custGeom>
              <a:solidFill>
                <a:srgbClr val="D1BDBD"/>
              </a:solidFill>
              <a:ln w="9525">
                <a:noFill/>
                <a:round/>
                <a:headEnd/>
                <a:tailEnd/>
              </a:ln>
            </p:spPr>
            <p:txBody>
              <a:bodyPr/>
              <a:lstStyle/>
              <a:p>
                <a:endParaRPr lang="en-GB"/>
              </a:p>
            </p:txBody>
          </p:sp>
          <p:sp>
            <p:nvSpPr>
              <p:cNvPr id="20220" name="Freeform 764"/>
              <p:cNvSpPr>
                <a:spLocks/>
              </p:cNvSpPr>
              <p:nvPr/>
            </p:nvSpPr>
            <p:spPr bwMode="auto">
              <a:xfrm>
                <a:off x="3122" y="2048"/>
                <a:ext cx="14" cy="8"/>
              </a:xfrm>
              <a:custGeom>
                <a:avLst/>
                <a:gdLst/>
                <a:ahLst/>
                <a:cxnLst>
                  <a:cxn ang="0">
                    <a:pos x="73" y="12"/>
                  </a:cxn>
                  <a:cxn ang="0">
                    <a:pos x="69" y="0"/>
                  </a:cxn>
                  <a:cxn ang="0">
                    <a:pos x="34" y="11"/>
                  </a:cxn>
                  <a:cxn ang="0">
                    <a:pos x="1" y="28"/>
                  </a:cxn>
                  <a:cxn ang="0">
                    <a:pos x="0" y="31"/>
                  </a:cxn>
                  <a:cxn ang="0">
                    <a:pos x="0" y="34"/>
                  </a:cxn>
                  <a:cxn ang="0">
                    <a:pos x="2" y="38"/>
                  </a:cxn>
                  <a:cxn ang="0">
                    <a:pos x="73" y="12"/>
                  </a:cxn>
                </a:cxnLst>
                <a:rect l="0" t="0" r="r" b="b"/>
                <a:pathLst>
                  <a:path w="73" h="38">
                    <a:moveTo>
                      <a:pt x="73" y="12"/>
                    </a:moveTo>
                    <a:lnTo>
                      <a:pt x="69" y="0"/>
                    </a:lnTo>
                    <a:lnTo>
                      <a:pt x="34" y="11"/>
                    </a:lnTo>
                    <a:lnTo>
                      <a:pt x="1" y="28"/>
                    </a:lnTo>
                    <a:lnTo>
                      <a:pt x="0" y="31"/>
                    </a:lnTo>
                    <a:lnTo>
                      <a:pt x="0" y="34"/>
                    </a:lnTo>
                    <a:lnTo>
                      <a:pt x="2" y="38"/>
                    </a:lnTo>
                    <a:lnTo>
                      <a:pt x="73" y="12"/>
                    </a:lnTo>
                    <a:close/>
                  </a:path>
                </a:pathLst>
              </a:custGeom>
              <a:solidFill>
                <a:srgbClr val="FFE500"/>
              </a:solidFill>
              <a:ln w="9525">
                <a:noFill/>
                <a:round/>
                <a:headEnd/>
                <a:tailEnd/>
              </a:ln>
            </p:spPr>
            <p:txBody>
              <a:bodyPr/>
              <a:lstStyle/>
              <a:p>
                <a:endParaRPr lang="en-GB"/>
              </a:p>
            </p:txBody>
          </p:sp>
          <p:sp>
            <p:nvSpPr>
              <p:cNvPr id="20221" name="Freeform 765"/>
              <p:cNvSpPr>
                <a:spLocks/>
              </p:cNvSpPr>
              <p:nvPr/>
            </p:nvSpPr>
            <p:spPr bwMode="auto">
              <a:xfrm>
                <a:off x="3136" y="2045"/>
                <a:ext cx="4" cy="2"/>
              </a:xfrm>
              <a:custGeom>
                <a:avLst/>
                <a:gdLst/>
                <a:ahLst/>
                <a:cxnLst>
                  <a:cxn ang="0">
                    <a:pos x="0" y="10"/>
                  </a:cxn>
                  <a:cxn ang="0">
                    <a:pos x="0" y="9"/>
                  </a:cxn>
                  <a:cxn ang="0">
                    <a:pos x="2" y="9"/>
                  </a:cxn>
                  <a:cxn ang="0">
                    <a:pos x="4" y="9"/>
                  </a:cxn>
                  <a:cxn ang="0">
                    <a:pos x="8" y="9"/>
                  </a:cxn>
                  <a:cxn ang="0">
                    <a:pos x="14" y="7"/>
                  </a:cxn>
                  <a:cxn ang="0">
                    <a:pos x="17" y="2"/>
                  </a:cxn>
                  <a:cxn ang="0">
                    <a:pos x="20" y="0"/>
                  </a:cxn>
                  <a:cxn ang="0">
                    <a:pos x="0" y="10"/>
                  </a:cxn>
                </a:cxnLst>
                <a:rect l="0" t="0" r="r" b="b"/>
                <a:pathLst>
                  <a:path w="20" h="10">
                    <a:moveTo>
                      <a:pt x="0" y="10"/>
                    </a:moveTo>
                    <a:lnTo>
                      <a:pt x="0" y="9"/>
                    </a:lnTo>
                    <a:lnTo>
                      <a:pt x="2" y="9"/>
                    </a:lnTo>
                    <a:lnTo>
                      <a:pt x="4" y="9"/>
                    </a:lnTo>
                    <a:lnTo>
                      <a:pt x="8" y="9"/>
                    </a:lnTo>
                    <a:lnTo>
                      <a:pt x="14" y="7"/>
                    </a:lnTo>
                    <a:lnTo>
                      <a:pt x="17" y="2"/>
                    </a:lnTo>
                    <a:lnTo>
                      <a:pt x="20" y="0"/>
                    </a:lnTo>
                    <a:lnTo>
                      <a:pt x="0" y="10"/>
                    </a:lnTo>
                    <a:close/>
                  </a:path>
                </a:pathLst>
              </a:custGeom>
              <a:solidFill>
                <a:srgbClr val="FFEDED"/>
              </a:solidFill>
              <a:ln w="9525">
                <a:noFill/>
                <a:round/>
                <a:headEnd/>
                <a:tailEnd/>
              </a:ln>
            </p:spPr>
            <p:txBody>
              <a:bodyPr/>
              <a:lstStyle/>
              <a:p>
                <a:endParaRPr lang="en-GB"/>
              </a:p>
            </p:txBody>
          </p:sp>
          <p:sp>
            <p:nvSpPr>
              <p:cNvPr id="20222" name="Freeform 766"/>
              <p:cNvSpPr>
                <a:spLocks/>
              </p:cNvSpPr>
              <p:nvPr/>
            </p:nvSpPr>
            <p:spPr bwMode="auto">
              <a:xfrm>
                <a:off x="3120" y="2019"/>
                <a:ext cx="30" cy="23"/>
              </a:xfrm>
              <a:custGeom>
                <a:avLst/>
                <a:gdLst/>
                <a:ahLst/>
                <a:cxnLst>
                  <a:cxn ang="0">
                    <a:pos x="26" y="0"/>
                  </a:cxn>
                  <a:cxn ang="0">
                    <a:pos x="20" y="3"/>
                  </a:cxn>
                  <a:cxn ang="0">
                    <a:pos x="0" y="66"/>
                  </a:cxn>
                  <a:cxn ang="0">
                    <a:pos x="75" y="116"/>
                  </a:cxn>
                  <a:cxn ang="0">
                    <a:pos x="119" y="99"/>
                  </a:cxn>
                  <a:cxn ang="0">
                    <a:pos x="150" y="57"/>
                  </a:cxn>
                  <a:cxn ang="0">
                    <a:pos x="103" y="85"/>
                  </a:cxn>
                  <a:cxn ang="0">
                    <a:pos x="60" y="72"/>
                  </a:cxn>
                  <a:cxn ang="0">
                    <a:pos x="32" y="48"/>
                  </a:cxn>
                  <a:cxn ang="0">
                    <a:pos x="26" y="0"/>
                  </a:cxn>
                </a:cxnLst>
                <a:rect l="0" t="0" r="r" b="b"/>
                <a:pathLst>
                  <a:path w="150" h="116">
                    <a:moveTo>
                      <a:pt x="26" y="0"/>
                    </a:moveTo>
                    <a:lnTo>
                      <a:pt x="20" y="3"/>
                    </a:lnTo>
                    <a:lnTo>
                      <a:pt x="0" y="66"/>
                    </a:lnTo>
                    <a:lnTo>
                      <a:pt x="75" y="116"/>
                    </a:lnTo>
                    <a:lnTo>
                      <a:pt x="119" y="99"/>
                    </a:lnTo>
                    <a:lnTo>
                      <a:pt x="150" y="57"/>
                    </a:lnTo>
                    <a:lnTo>
                      <a:pt x="103" y="85"/>
                    </a:lnTo>
                    <a:lnTo>
                      <a:pt x="60" y="72"/>
                    </a:lnTo>
                    <a:lnTo>
                      <a:pt x="32" y="48"/>
                    </a:lnTo>
                    <a:lnTo>
                      <a:pt x="26" y="0"/>
                    </a:lnTo>
                    <a:close/>
                  </a:path>
                </a:pathLst>
              </a:custGeom>
              <a:solidFill>
                <a:srgbClr val="FFEDED"/>
              </a:solidFill>
              <a:ln w="9525">
                <a:noFill/>
                <a:round/>
                <a:headEnd/>
                <a:tailEnd/>
              </a:ln>
            </p:spPr>
            <p:txBody>
              <a:bodyPr/>
              <a:lstStyle/>
              <a:p>
                <a:endParaRPr lang="en-GB"/>
              </a:p>
            </p:txBody>
          </p:sp>
          <p:sp>
            <p:nvSpPr>
              <p:cNvPr id="20223" name="Freeform 767"/>
              <p:cNvSpPr>
                <a:spLocks/>
              </p:cNvSpPr>
              <p:nvPr/>
            </p:nvSpPr>
            <p:spPr bwMode="auto">
              <a:xfrm>
                <a:off x="3106" y="2020"/>
                <a:ext cx="12" cy="12"/>
              </a:xfrm>
              <a:custGeom>
                <a:avLst/>
                <a:gdLst/>
                <a:ahLst/>
                <a:cxnLst>
                  <a:cxn ang="0">
                    <a:pos x="15" y="8"/>
                  </a:cxn>
                  <a:cxn ang="0">
                    <a:pos x="0" y="0"/>
                  </a:cxn>
                  <a:cxn ang="0">
                    <a:pos x="56" y="63"/>
                  </a:cxn>
                  <a:cxn ang="0">
                    <a:pos x="15" y="8"/>
                  </a:cxn>
                </a:cxnLst>
                <a:rect l="0" t="0" r="r" b="b"/>
                <a:pathLst>
                  <a:path w="56" h="63">
                    <a:moveTo>
                      <a:pt x="15" y="8"/>
                    </a:moveTo>
                    <a:lnTo>
                      <a:pt x="0" y="0"/>
                    </a:lnTo>
                    <a:lnTo>
                      <a:pt x="56" y="63"/>
                    </a:lnTo>
                    <a:lnTo>
                      <a:pt x="15" y="8"/>
                    </a:lnTo>
                    <a:close/>
                  </a:path>
                </a:pathLst>
              </a:custGeom>
              <a:solidFill>
                <a:srgbClr val="D1BDBD"/>
              </a:solidFill>
              <a:ln w="9525">
                <a:noFill/>
                <a:round/>
                <a:headEnd/>
                <a:tailEnd/>
              </a:ln>
            </p:spPr>
            <p:txBody>
              <a:bodyPr/>
              <a:lstStyle/>
              <a:p>
                <a:endParaRPr lang="en-GB"/>
              </a:p>
            </p:txBody>
          </p:sp>
          <p:sp>
            <p:nvSpPr>
              <p:cNvPr id="20224" name="Freeform 768"/>
              <p:cNvSpPr>
                <a:spLocks/>
              </p:cNvSpPr>
              <p:nvPr/>
            </p:nvSpPr>
            <p:spPr bwMode="auto">
              <a:xfrm>
                <a:off x="3098" y="2026"/>
                <a:ext cx="6" cy="15"/>
              </a:xfrm>
              <a:custGeom>
                <a:avLst/>
                <a:gdLst/>
                <a:ahLst/>
                <a:cxnLst>
                  <a:cxn ang="0">
                    <a:pos x="17" y="0"/>
                  </a:cxn>
                  <a:cxn ang="0">
                    <a:pos x="0" y="12"/>
                  </a:cxn>
                  <a:cxn ang="0">
                    <a:pos x="0" y="16"/>
                  </a:cxn>
                  <a:cxn ang="0">
                    <a:pos x="4" y="34"/>
                  </a:cxn>
                  <a:cxn ang="0">
                    <a:pos x="7" y="41"/>
                  </a:cxn>
                  <a:cxn ang="0">
                    <a:pos x="7" y="42"/>
                  </a:cxn>
                  <a:cxn ang="0">
                    <a:pos x="8" y="45"/>
                  </a:cxn>
                  <a:cxn ang="0">
                    <a:pos x="10" y="49"/>
                  </a:cxn>
                  <a:cxn ang="0">
                    <a:pos x="15" y="60"/>
                  </a:cxn>
                  <a:cxn ang="0">
                    <a:pos x="19" y="70"/>
                  </a:cxn>
                  <a:cxn ang="0">
                    <a:pos x="21" y="73"/>
                  </a:cxn>
                  <a:cxn ang="0">
                    <a:pos x="26" y="74"/>
                  </a:cxn>
                  <a:cxn ang="0">
                    <a:pos x="28" y="71"/>
                  </a:cxn>
                  <a:cxn ang="0">
                    <a:pos x="29" y="68"/>
                  </a:cxn>
                  <a:cxn ang="0">
                    <a:pos x="32" y="66"/>
                  </a:cxn>
                  <a:cxn ang="0">
                    <a:pos x="28" y="21"/>
                  </a:cxn>
                  <a:cxn ang="0">
                    <a:pos x="17" y="0"/>
                  </a:cxn>
                </a:cxnLst>
                <a:rect l="0" t="0" r="r" b="b"/>
                <a:pathLst>
                  <a:path w="32" h="74">
                    <a:moveTo>
                      <a:pt x="17" y="0"/>
                    </a:moveTo>
                    <a:lnTo>
                      <a:pt x="0" y="12"/>
                    </a:lnTo>
                    <a:lnTo>
                      <a:pt x="0" y="16"/>
                    </a:lnTo>
                    <a:lnTo>
                      <a:pt x="4" y="34"/>
                    </a:lnTo>
                    <a:lnTo>
                      <a:pt x="7" y="41"/>
                    </a:lnTo>
                    <a:lnTo>
                      <a:pt x="7" y="42"/>
                    </a:lnTo>
                    <a:lnTo>
                      <a:pt x="8" y="45"/>
                    </a:lnTo>
                    <a:lnTo>
                      <a:pt x="10" y="49"/>
                    </a:lnTo>
                    <a:lnTo>
                      <a:pt x="15" y="60"/>
                    </a:lnTo>
                    <a:lnTo>
                      <a:pt x="19" y="70"/>
                    </a:lnTo>
                    <a:lnTo>
                      <a:pt x="21" y="73"/>
                    </a:lnTo>
                    <a:lnTo>
                      <a:pt x="26" y="74"/>
                    </a:lnTo>
                    <a:lnTo>
                      <a:pt x="28" y="71"/>
                    </a:lnTo>
                    <a:lnTo>
                      <a:pt x="29" y="68"/>
                    </a:lnTo>
                    <a:lnTo>
                      <a:pt x="32" y="66"/>
                    </a:lnTo>
                    <a:lnTo>
                      <a:pt x="28" y="21"/>
                    </a:lnTo>
                    <a:lnTo>
                      <a:pt x="17" y="0"/>
                    </a:lnTo>
                    <a:close/>
                  </a:path>
                </a:pathLst>
              </a:custGeom>
              <a:solidFill>
                <a:srgbClr val="D1BDBD"/>
              </a:solidFill>
              <a:ln w="9525">
                <a:noFill/>
                <a:round/>
                <a:headEnd/>
                <a:tailEnd/>
              </a:ln>
            </p:spPr>
            <p:txBody>
              <a:bodyPr/>
              <a:lstStyle/>
              <a:p>
                <a:endParaRPr lang="en-GB"/>
              </a:p>
            </p:txBody>
          </p:sp>
          <p:sp>
            <p:nvSpPr>
              <p:cNvPr id="20225" name="Freeform 769"/>
              <p:cNvSpPr>
                <a:spLocks/>
              </p:cNvSpPr>
              <p:nvPr/>
            </p:nvSpPr>
            <p:spPr bwMode="auto">
              <a:xfrm>
                <a:off x="3113" y="2019"/>
                <a:ext cx="22" cy="26"/>
              </a:xfrm>
              <a:custGeom>
                <a:avLst/>
                <a:gdLst/>
                <a:ahLst/>
                <a:cxnLst>
                  <a:cxn ang="0">
                    <a:pos x="52" y="0"/>
                  </a:cxn>
                  <a:cxn ang="0">
                    <a:pos x="0" y="20"/>
                  </a:cxn>
                  <a:cxn ang="0">
                    <a:pos x="73" y="128"/>
                  </a:cxn>
                  <a:cxn ang="0">
                    <a:pos x="107" y="113"/>
                  </a:cxn>
                  <a:cxn ang="0">
                    <a:pos x="32" y="63"/>
                  </a:cxn>
                  <a:cxn ang="0">
                    <a:pos x="52" y="0"/>
                  </a:cxn>
                </a:cxnLst>
                <a:rect l="0" t="0" r="r" b="b"/>
                <a:pathLst>
                  <a:path w="107" h="128">
                    <a:moveTo>
                      <a:pt x="52" y="0"/>
                    </a:moveTo>
                    <a:lnTo>
                      <a:pt x="0" y="20"/>
                    </a:lnTo>
                    <a:lnTo>
                      <a:pt x="73" y="128"/>
                    </a:lnTo>
                    <a:lnTo>
                      <a:pt x="107" y="113"/>
                    </a:lnTo>
                    <a:lnTo>
                      <a:pt x="32" y="63"/>
                    </a:lnTo>
                    <a:lnTo>
                      <a:pt x="52" y="0"/>
                    </a:lnTo>
                    <a:close/>
                  </a:path>
                </a:pathLst>
              </a:custGeom>
              <a:solidFill>
                <a:srgbClr val="D1BDBD"/>
              </a:solidFill>
              <a:ln w="9525">
                <a:noFill/>
                <a:round/>
                <a:headEnd/>
                <a:tailEnd/>
              </a:ln>
            </p:spPr>
            <p:txBody>
              <a:bodyPr/>
              <a:lstStyle/>
              <a:p>
                <a:endParaRPr lang="en-GB"/>
              </a:p>
            </p:txBody>
          </p:sp>
          <p:sp>
            <p:nvSpPr>
              <p:cNvPr id="20226" name="Freeform 770"/>
              <p:cNvSpPr>
                <a:spLocks/>
              </p:cNvSpPr>
              <p:nvPr/>
            </p:nvSpPr>
            <p:spPr bwMode="auto">
              <a:xfrm>
                <a:off x="3129" y="2014"/>
                <a:ext cx="19" cy="17"/>
              </a:xfrm>
              <a:custGeom>
                <a:avLst/>
                <a:gdLst/>
                <a:ahLst/>
                <a:cxnLst>
                  <a:cxn ang="0">
                    <a:pos x="94" y="19"/>
                  </a:cxn>
                  <a:cxn ang="0">
                    <a:pos x="78" y="5"/>
                  </a:cxn>
                  <a:cxn ang="0">
                    <a:pos x="35" y="0"/>
                  </a:cxn>
                  <a:cxn ang="0">
                    <a:pos x="3" y="37"/>
                  </a:cxn>
                  <a:cxn ang="0">
                    <a:pos x="0" y="42"/>
                  </a:cxn>
                  <a:cxn ang="0">
                    <a:pos x="4" y="45"/>
                  </a:cxn>
                  <a:cxn ang="0">
                    <a:pos x="76" y="82"/>
                  </a:cxn>
                  <a:cxn ang="0">
                    <a:pos x="94" y="19"/>
                  </a:cxn>
                </a:cxnLst>
                <a:rect l="0" t="0" r="r" b="b"/>
                <a:pathLst>
                  <a:path w="94" h="82">
                    <a:moveTo>
                      <a:pt x="94" y="19"/>
                    </a:moveTo>
                    <a:lnTo>
                      <a:pt x="78" y="5"/>
                    </a:lnTo>
                    <a:lnTo>
                      <a:pt x="35" y="0"/>
                    </a:lnTo>
                    <a:lnTo>
                      <a:pt x="3" y="37"/>
                    </a:lnTo>
                    <a:lnTo>
                      <a:pt x="0" y="42"/>
                    </a:lnTo>
                    <a:lnTo>
                      <a:pt x="4" y="45"/>
                    </a:lnTo>
                    <a:lnTo>
                      <a:pt x="76" y="82"/>
                    </a:lnTo>
                    <a:lnTo>
                      <a:pt x="94" y="19"/>
                    </a:lnTo>
                    <a:close/>
                  </a:path>
                </a:pathLst>
              </a:custGeom>
              <a:solidFill>
                <a:srgbClr val="FFE500"/>
              </a:solidFill>
              <a:ln w="9525">
                <a:noFill/>
                <a:round/>
                <a:headEnd/>
                <a:tailEnd/>
              </a:ln>
            </p:spPr>
            <p:txBody>
              <a:bodyPr/>
              <a:lstStyle/>
              <a:p>
                <a:endParaRPr lang="en-GB"/>
              </a:p>
            </p:txBody>
          </p:sp>
          <p:sp>
            <p:nvSpPr>
              <p:cNvPr id="20227" name="Freeform 771"/>
              <p:cNvSpPr>
                <a:spLocks/>
              </p:cNvSpPr>
              <p:nvPr/>
            </p:nvSpPr>
            <p:spPr bwMode="auto">
              <a:xfrm>
                <a:off x="3145" y="2015"/>
                <a:ext cx="20" cy="12"/>
              </a:xfrm>
              <a:custGeom>
                <a:avLst/>
                <a:gdLst/>
                <a:ahLst/>
                <a:cxnLst>
                  <a:cxn ang="0">
                    <a:pos x="0" y="0"/>
                  </a:cxn>
                  <a:cxn ang="0">
                    <a:pos x="16" y="14"/>
                  </a:cxn>
                  <a:cxn ang="0">
                    <a:pos x="15" y="10"/>
                  </a:cxn>
                  <a:cxn ang="0">
                    <a:pos x="75" y="48"/>
                  </a:cxn>
                  <a:cxn ang="0">
                    <a:pos x="35" y="40"/>
                  </a:cxn>
                  <a:cxn ang="0">
                    <a:pos x="92" y="55"/>
                  </a:cxn>
                  <a:cxn ang="0">
                    <a:pos x="100" y="56"/>
                  </a:cxn>
                  <a:cxn ang="0">
                    <a:pos x="61" y="18"/>
                  </a:cxn>
                  <a:cxn ang="0">
                    <a:pos x="0" y="0"/>
                  </a:cxn>
                </a:cxnLst>
                <a:rect l="0" t="0" r="r" b="b"/>
                <a:pathLst>
                  <a:path w="100" h="56">
                    <a:moveTo>
                      <a:pt x="0" y="0"/>
                    </a:moveTo>
                    <a:lnTo>
                      <a:pt x="16" y="14"/>
                    </a:lnTo>
                    <a:lnTo>
                      <a:pt x="15" y="10"/>
                    </a:lnTo>
                    <a:lnTo>
                      <a:pt x="75" y="48"/>
                    </a:lnTo>
                    <a:lnTo>
                      <a:pt x="35" y="40"/>
                    </a:lnTo>
                    <a:lnTo>
                      <a:pt x="92" y="55"/>
                    </a:lnTo>
                    <a:lnTo>
                      <a:pt x="100" y="56"/>
                    </a:lnTo>
                    <a:lnTo>
                      <a:pt x="61" y="18"/>
                    </a:lnTo>
                    <a:lnTo>
                      <a:pt x="0" y="0"/>
                    </a:lnTo>
                    <a:close/>
                  </a:path>
                </a:pathLst>
              </a:custGeom>
              <a:solidFill>
                <a:srgbClr val="D1BDBD"/>
              </a:solidFill>
              <a:ln w="9525">
                <a:noFill/>
                <a:round/>
                <a:headEnd/>
                <a:tailEnd/>
              </a:ln>
            </p:spPr>
            <p:txBody>
              <a:bodyPr/>
              <a:lstStyle/>
              <a:p>
                <a:endParaRPr lang="en-GB"/>
              </a:p>
            </p:txBody>
          </p:sp>
          <p:sp>
            <p:nvSpPr>
              <p:cNvPr id="20228" name="Freeform 772"/>
              <p:cNvSpPr>
                <a:spLocks/>
              </p:cNvSpPr>
              <p:nvPr/>
            </p:nvSpPr>
            <p:spPr bwMode="auto">
              <a:xfrm>
                <a:off x="3125" y="2018"/>
                <a:ext cx="7" cy="15"/>
              </a:xfrm>
              <a:custGeom>
                <a:avLst/>
                <a:gdLst/>
                <a:ahLst/>
                <a:cxnLst>
                  <a:cxn ang="0">
                    <a:pos x="26" y="25"/>
                  </a:cxn>
                  <a:cxn ang="0">
                    <a:pos x="22" y="22"/>
                  </a:cxn>
                  <a:cxn ang="0">
                    <a:pos x="25" y="17"/>
                  </a:cxn>
                  <a:cxn ang="0">
                    <a:pos x="22" y="9"/>
                  </a:cxn>
                  <a:cxn ang="0">
                    <a:pos x="19" y="3"/>
                  </a:cxn>
                  <a:cxn ang="0">
                    <a:pos x="15" y="0"/>
                  </a:cxn>
                  <a:cxn ang="0">
                    <a:pos x="0" y="2"/>
                  </a:cxn>
                  <a:cxn ang="0">
                    <a:pos x="6" y="50"/>
                  </a:cxn>
                  <a:cxn ang="0">
                    <a:pos x="34" y="74"/>
                  </a:cxn>
                  <a:cxn ang="0">
                    <a:pos x="30" y="45"/>
                  </a:cxn>
                  <a:cxn ang="0">
                    <a:pos x="27" y="33"/>
                  </a:cxn>
                  <a:cxn ang="0">
                    <a:pos x="26" y="25"/>
                  </a:cxn>
                </a:cxnLst>
                <a:rect l="0" t="0" r="r" b="b"/>
                <a:pathLst>
                  <a:path w="34" h="74">
                    <a:moveTo>
                      <a:pt x="26" y="25"/>
                    </a:moveTo>
                    <a:lnTo>
                      <a:pt x="22" y="22"/>
                    </a:lnTo>
                    <a:lnTo>
                      <a:pt x="25" y="17"/>
                    </a:lnTo>
                    <a:lnTo>
                      <a:pt x="22" y="9"/>
                    </a:lnTo>
                    <a:lnTo>
                      <a:pt x="19" y="3"/>
                    </a:lnTo>
                    <a:lnTo>
                      <a:pt x="15" y="0"/>
                    </a:lnTo>
                    <a:lnTo>
                      <a:pt x="0" y="2"/>
                    </a:lnTo>
                    <a:lnTo>
                      <a:pt x="6" y="50"/>
                    </a:lnTo>
                    <a:lnTo>
                      <a:pt x="34" y="74"/>
                    </a:lnTo>
                    <a:lnTo>
                      <a:pt x="30" y="45"/>
                    </a:lnTo>
                    <a:lnTo>
                      <a:pt x="27" y="33"/>
                    </a:lnTo>
                    <a:lnTo>
                      <a:pt x="26" y="25"/>
                    </a:lnTo>
                    <a:close/>
                  </a:path>
                </a:pathLst>
              </a:custGeom>
              <a:solidFill>
                <a:srgbClr val="D1BDBD"/>
              </a:solidFill>
              <a:ln w="9525">
                <a:noFill/>
                <a:round/>
                <a:headEnd/>
                <a:tailEnd/>
              </a:ln>
            </p:spPr>
            <p:txBody>
              <a:bodyPr/>
              <a:lstStyle/>
              <a:p>
                <a:endParaRPr lang="en-GB"/>
              </a:p>
            </p:txBody>
          </p:sp>
          <p:sp>
            <p:nvSpPr>
              <p:cNvPr id="20229" name="Freeform 773"/>
              <p:cNvSpPr>
                <a:spLocks/>
              </p:cNvSpPr>
              <p:nvPr/>
            </p:nvSpPr>
            <p:spPr bwMode="auto">
              <a:xfrm>
                <a:off x="3144" y="2030"/>
                <a:ext cx="7" cy="9"/>
              </a:xfrm>
              <a:custGeom>
                <a:avLst/>
                <a:gdLst/>
                <a:ahLst/>
                <a:cxnLst>
                  <a:cxn ang="0">
                    <a:pos x="31" y="0"/>
                  </a:cxn>
                  <a:cxn ang="0">
                    <a:pos x="0" y="42"/>
                  </a:cxn>
                  <a:cxn ang="0">
                    <a:pos x="5" y="38"/>
                  </a:cxn>
                  <a:cxn ang="0">
                    <a:pos x="10" y="36"/>
                  </a:cxn>
                  <a:cxn ang="0">
                    <a:pos x="15" y="33"/>
                  </a:cxn>
                  <a:cxn ang="0">
                    <a:pos x="20" y="31"/>
                  </a:cxn>
                  <a:cxn ang="0">
                    <a:pos x="28" y="24"/>
                  </a:cxn>
                  <a:cxn ang="0">
                    <a:pos x="35" y="17"/>
                  </a:cxn>
                  <a:cxn ang="0">
                    <a:pos x="35" y="14"/>
                  </a:cxn>
                  <a:cxn ang="0">
                    <a:pos x="35" y="10"/>
                  </a:cxn>
                  <a:cxn ang="0">
                    <a:pos x="33" y="4"/>
                  </a:cxn>
                  <a:cxn ang="0">
                    <a:pos x="31" y="0"/>
                  </a:cxn>
                </a:cxnLst>
                <a:rect l="0" t="0" r="r" b="b"/>
                <a:pathLst>
                  <a:path w="35" h="42">
                    <a:moveTo>
                      <a:pt x="31" y="0"/>
                    </a:moveTo>
                    <a:lnTo>
                      <a:pt x="0" y="42"/>
                    </a:lnTo>
                    <a:lnTo>
                      <a:pt x="5" y="38"/>
                    </a:lnTo>
                    <a:lnTo>
                      <a:pt x="10" y="36"/>
                    </a:lnTo>
                    <a:lnTo>
                      <a:pt x="15" y="33"/>
                    </a:lnTo>
                    <a:lnTo>
                      <a:pt x="20" y="31"/>
                    </a:lnTo>
                    <a:lnTo>
                      <a:pt x="28" y="24"/>
                    </a:lnTo>
                    <a:lnTo>
                      <a:pt x="35" y="17"/>
                    </a:lnTo>
                    <a:lnTo>
                      <a:pt x="35" y="14"/>
                    </a:lnTo>
                    <a:lnTo>
                      <a:pt x="35" y="10"/>
                    </a:lnTo>
                    <a:lnTo>
                      <a:pt x="33" y="4"/>
                    </a:lnTo>
                    <a:lnTo>
                      <a:pt x="31" y="0"/>
                    </a:lnTo>
                    <a:close/>
                  </a:path>
                </a:pathLst>
              </a:custGeom>
              <a:solidFill>
                <a:srgbClr val="D1BDBD"/>
              </a:solidFill>
              <a:ln w="9525">
                <a:noFill/>
                <a:round/>
                <a:headEnd/>
                <a:tailEnd/>
              </a:ln>
            </p:spPr>
            <p:txBody>
              <a:bodyPr/>
              <a:lstStyle/>
              <a:p>
                <a:endParaRPr lang="en-GB"/>
              </a:p>
            </p:txBody>
          </p:sp>
          <p:sp>
            <p:nvSpPr>
              <p:cNvPr id="20230" name="Freeform 774"/>
              <p:cNvSpPr>
                <a:spLocks/>
              </p:cNvSpPr>
              <p:nvPr/>
            </p:nvSpPr>
            <p:spPr bwMode="auto">
              <a:xfrm>
                <a:off x="3148" y="2017"/>
                <a:ext cx="12" cy="8"/>
              </a:xfrm>
              <a:custGeom>
                <a:avLst/>
                <a:gdLst/>
                <a:ahLst/>
                <a:cxnLst>
                  <a:cxn ang="0">
                    <a:pos x="0" y="0"/>
                  </a:cxn>
                  <a:cxn ang="0">
                    <a:pos x="20" y="30"/>
                  </a:cxn>
                  <a:cxn ang="0">
                    <a:pos x="60" y="38"/>
                  </a:cxn>
                  <a:cxn ang="0">
                    <a:pos x="0" y="0"/>
                  </a:cxn>
                </a:cxnLst>
                <a:rect l="0" t="0" r="r" b="b"/>
                <a:pathLst>
                  <a:path w="60" h="38">
                    <a:moveTo>
                      <a:pt x="0" y="0"/>
                    </a:moveTo>
                    <a:lnTo>
                      <a:pt x="20" y="30"/>
                    </a:lnTo>
                    <a:lnTo>
                      <a:pt x="60" y="38"/>
                    </a:lnTo>
                    <a:lnTo>
                      <a:pt x="0" y="0"/>
                    </a:lnTo>
                    <a:close/>
                  </a:path>
                </a:pathLst>
              </a:custGeom>
              <a:solidFill>
                <a:srgbClr val="FFEDED"/>
              </a:solidFill>
              <a:ln w="9525">
                <a:noFill/>
                <a:round/>
                <a:headEnd/>
                <a:tailEnd/>
              </a:ln>
            </p:spPr>
            <p:txBody>
              <a:bodyPr/>
              <a:lstStyle/>
              <a:p>
                <a:endParaRPr lang="en-GB"/>
              </a:p>
            </p:txBody>
          </p:sp>
          <p:sp>
            <p:nvSpPr>
              <p:cNvPr id="20231" name="Freeform 775"/>
              <p:cNvSpPr>
                <a:spLocks/>
              </p:cNvSpPr>
              <p:nvPr/>
            </p:nvSpPr>
            <p:spPr bwMode="auto">
              <a:xfrm>
                <a:off x="3103" y="2030"/>
                <a:ext cx="12" cy="21"/>
              </a:xfrm>
              <a:custGeom>
                <a:avLst/>
                <a:gdLst/>
                <a:ahLst/>
                <a:cxnLst>
                  <a:cxn ang="0">
                    <a:pos x="42" y="96"/>
                  </a:cxn>
                  <a:cxn ang="0">
                    <a:pos x="45" y="91"/>
                  </a:cxn>
                  <a:cxn ang="0">
                    <a:pos x="47" y="86"/>
                  </a:cxn>
                  <a:cxn ang="0">
                    <a:pos x="49" y="75"/>
                  </a:cxn>
                  <a:cxn ang="0">
                    <a:pos x="56" y="57"/>
                  </a:cxn>
                  <a:cxn ang="0">
                    <a:pos x="0" y="0"/>
                  </a:cxn>
                  <a:cxn ang="0">
                    <a:pos x="4" y="45"/>
                  </a:cxn>
                  <a:cxn ang="0">
                    <a:pos x="8" y="97"/>
                  </a:cxn>
                  <a:cxn ang="0">
                    <a:pos x="28" y="105"/>
                  </a:cxn>
                  <a:cxn ang="0">
                    <a:pos x="34" y="103"/>
                  </a:cxn>
                  <a:cxn ang="0">
                    <a:pos x="35" y="101"/>
                  </a:cxn>
                  <a:cxn ang="0">
                    <a:pos x="38" y="100"/>
                  </a:cxn>
                  <a:cxn ang="0">
                    <a:pos x="42" y="96"/>
                  </a:cxn>
                </a:cxnLst>
                <a:rect l="0" t="0" r="r" b="b"/>
                <a:pathLst>
                  <a:path w="56" h="105">
                    <a:moveTo>
                      <a:pt x="42" y="96"/>
                    </a:moveTo>
                    <a:lnTo>
                      <a:pt x="45" y="91"/>
                    </a:lnTo>
                    <a:lnTo>
                      <a:pt x="47" y="86"/>
                    </a:lnTo>
                    <a:lnTo>
                      <a:pt x="49" y="75"/>
                    </a:lnTo>
                    <a:lnTo>
                      <a:pt x="56" y="57"/>
                    </a:lnTo>
                    <a:lnTo>
                      <a:pt x="0" y="0"/>
                    </a:lnTo>
                    <a:lnTo>
                      <a:pt x="4" y="45"/>
                    </a:lnTo>
                    <a:lnTo>
                      <a:pt x="8" y="97"/>
                    </a:lnTo>
                    <a:lnTo>
                      <a:pt x="28" y="105"/>
                    </a:lnTo>
                    <a:lnTo>
                      <a:pt x="34" y="103"/>
                    </a:lnTo>
                    <a:lnTo>
                      <a:pt x="35" y="101"/>
                    </a:lnTo>
                    <a:lnTo>
                      <a:pt x="38" y="100"/>
                    </a:lnTo>
                    <a:lnTo>
                      <a:pt x="42" y="96"/>
                    </a:lnTo>
                    <a:close/>
                  </a:path>
                </a:pathLst>
              </a:custGeom>
              <a:solidFill>
                <a:srgbClr val="FFEDED"/>
              </a:solidFill>
              <a:ln w="9525">
                <a:noFill/>
                <a:round/>
                <a:headEnd/>
                <a:tailEnd/>
              </a:ln>
            </p:spPr>
            <p:txBody>
              <a:bodyPr/>
              <a:lstStyle/>
              <a:p>
                <a:endParaRPr lang="en-GB"/>
              </a:p>
            </p:txBody>
          </p:sp>
          <p:sp>
            <p:nvSpPr>
              <p:cNvPr id="20232" name="Freeform 776"/>
              <p:cNvSpPr>
                <a:spLocks/>
              </p:cNvSpPr>
              <p:nvPr/>
            </p:nvSpPr>
            <p:spPr bwMode="auto">
              <a:xfrm>
                <a:off x="3113" y="2041"/>
                <a:ext cx="2" cy="4"/>
              </a:xfrm>
              <a:custGeom>
                <a:avLst/>
                <a:gdLst/>
                <a:ahLst/>
                <a:cxnLst>
                  <a:cxn ang="0">
                    <a:pos x="0" y="18"/>
                  </a:cxn>
                  <a:cxn ang="0">
                    <a:pos x="5" y="18"/>
                  </a:cxn>
                  <a:cxn ang="0">
                    <a:pos x="5" y="17"/>
                  </a:cxn>
                  <a:cxn ang="0">
                    <a:pos x="6" y="17"/>
                  </a:cxn>
                  <a:cxn ang="0">
                    <a:pos x="8" y="17"/>
                  </a:cxn>
                  <a:cxn ang="0">
                    <a:pos x="8" y="14"/>
                  </a:cxn>
                  <a:cxn ang="0">
                    <a:pos x="8" y="13"/>
                  </a:cxn>
                  <a:cxn ang="0">
                    <a:pos x="9" y="13"/>
                  </a:cxn>
                  <a:cxn ang="0">
                    <a:pos x="10" y="9"/>
                  </a:cxn>
                  <a:cxn ang="0">
                    <a:pos x="7" y="0"/>
                  </a:cxn>
                  <a:cxn ang="0">
                    <a:pos x="0" y="18"/>
                  </a:cxn>
                </a:cxnLst>
                <a:rect l="0" t="0" r="r" b="b"/>
                <a:pathLst>
                  <a:path w="10" h="18">
                    <a:moveTo>
                      <a:pt x="0" y="18"/>
                    </a:moveTo>
                    <a:lnTo>
                      <a:pt x="5" y="18"/>
                    </a:lnTo>
                    <a:lnTo>
                      <a:pt x="5" y="17"/>
                    </a:lnTo>
                    <a:lnTo>
                      <a:pt x="6" y="17"/>
                    </a:lnTo>
                    <a:lnTo>
                      <a:pt x="8" y="17"/>
                    </a:lnTo>
                    <a:lnTo>
                      <a:pt x="8" y="14"/>
                    </a:lnTo>
                    <a:lnTo>
                      <a:pt x="8" y="13"/>
                    </a:lnTo>
                    <a:lnTo>
                      <a:pt x="9" y="13"/>
                    </a:lnTo>
                    <a:lnTo>
                      <a:pt x="10" y="9"/>
                    </a:lnTo>
                    <a:lnTo>
                      <a:pt x="7" y="0"/>
                    </a:lnTo>
                    <a:lnTo>
                      <a:pt x="0" y="18"/>
                    </a:lnTo>
                    <a:close/>
                  </a:path>
                </a:pathLst>
              </a:custGeom>
              <a:solidFill>
                <a:srgbClr val="D1BDBD"/>
              </a:solidFill>
              <a:ln w="9525">
                <a:noFill/>
                <a:round/>
                <a:headEnd/>
                <a:tailEnd/>
              </a:ln>
            </p:spPr>
            <p:txBody>
              <a:bodyPr/>
              <a:lstStyle/>
              <a:p>
                <a:endParaRPr lang="en-GB"/>
              </a:p>
            </p:txBody>
          </p:sp>
          <p:sp>
            <p:nvSpPr>
              <p:cNvPr id="20233" name="Freeform 777"/>
              <p:cNvSpPr>
                <a:spLocks/>
              </p:cNvSpPr>
              <p:nvPr/>
            </p:nvSpPr>
            <p:spPr bwMode="auto">
              <a:xfrm>
                <a:off x="3098" y="2049"/>
                <a:ext cx="11" cy="8"/>
              </a:xfrm>
              <a:custGeom>
                <a:avLst/>
                <a:gdLst/>
                <a:ahLst/>
                <a:cxnLst>
                  <a:cxn ang="0">
                    <a:pos x="33" y="0"/>
                  </a:cxn>
                  <a:cxn ang="0">
                    <a:pos x="0" y="29"/>
                  </a:cxn>
                  <a:cxn ang="0">
                    <a:pos x="0" y="37"/>
                  </a:cxn>
                  <a:cxn ang="0">
                    <a:pos x="29" y="37"/>
                  </a:cxn>
                  <a:cxn ang="0">
                    <a:pos x="32" y="37"/>
                  </a:cxn>
                  <a:cxn ang="0">
                    <a:pos x="53" y="8"/>
                  </a:cxn>
                  <a:cxn ang="0">
                    <a:pos x="33" y="0"/>
                  </a:cxn>
                </a:cxnLst>
                <a:rect l="0" t="0" r="r" b="b"/>
                <a:pathLst>
                  <a:path w="53" h="37">
                    <a:moveTo>
                      <a:pt x="33" y="0"/>
                    </a:moveTo>
                    <a:lnTo>
                      <a:pt x="0" y="29"/>
                    </a:lnTo>
                    <a:lnTo>
                      <a:pt x="0" y="37"/>
                    </a:lnTo>
                    <a:lnTo>
                      <a:pt x="29" y="37"/>
                    </a:lnTo>
                    <a:lnTo>
                      <a:pt x="32" y="37"/>
                    </a:lnTo>
                    <a:lnTo>
                      <a:pt x="53" y="8"/>
                    </a:lnTo>
                    <a:lnTo>
                      <a:pt x="33" y="0"/>
                    </a:lnTo>
                    <a:close/>
                  </a:path>
                </a:pathLst>
              </a:custGeom>
              <a:solidFill>
                <a:srgbClr val="D1BDBD"/>
              </a:solidFill>
              <a:ln w="9525">
                <a:noFill/>
                <a:round/>
                <a:headEnd/>
                <a:tailEnd/>
              </a:ln>
            </p:spPr>
            <p:txBody>
              <a:bodyPr/>
              <a:lstStyle/>
              <a:p>
                <a:endParaRPr lang="en-GB"/>
              </a:p>
            </p:txBody>
          </p:sp>
          <p:sp>
            <p:nvSpPr>
              <p:cNvPr id="20234" name="Freeform 778"/>
              <p:cNvSpPr>
                <a:spLocks/>
              </p:cNvSpPr>
              <p:nvPr/>
            </p:nvSpPr>
            <p:spPr bwMode="auto">
              <a:xfrm>
                <a:off x="3096" y="2055"/>
                <a:ext cx="2" cy="2"/>
              </a:xfrm>
              <a:custGeom>
                <a:avLst/>
                <a:gdLst/>
                <a:ahLst/>
                <a:cxnLst>
                  <a:cxn ang="0">
                    <a:pos x="12" y="9"/>
                  </a:cxn>
                  <a:cxn ang="0">
                    <a:pos x="12" y="8"/>
                  </a:cxn>
                  <a:cxn ang="0">
                    <a:pos x="12" y="0"/>
                  </a:cxn>
                  <a:cxn ang="0">
                    <a:pos x="0" y="11"/>
                  </a:cxn>
                  <a:cxn ang="0">
                    <a:pos x="12" y="11"/>
                  </a:cxn>
                  <a:cxn ang="0">
                    <a:pos x="12" y="9"/>
                  </a:cxn>
                </a:cxnLst>
                <a:rect l="0" t="0" r="r" b="b"/>
                <a:pathLst>
                  <a:path w="12" h="11">
                    <a:moveTo>
                      <a:pt x="12" y="9"/>
                    </a:moveTo>
                    <a:lnTo>
                      <a:pt x="12" y="8"/>
                    </a:lnTo>
                    <a:lnTo>
                      <a:pt x="12" y="0"/>
                    </a:lnTo>
                    <a:lnTo>
                      <a:pt x="0" y="11"/>
                    </a:lnTo>
                    <a:lnTo>
                      <a:pt x="12" y="11"/>
                    </a:lnTo>
                    <a:lnTo>
                      <a:pt x="12" y="9"/>
                    </a:lnTo>
                    <a:close/>
                  </a:path>
                </a:pathLst>
              </a:custGeom>
              <a:solidFill>
                <a:srgbClr val="9454AD"/>
              </a:solidFill>
              <a:ln w="9525">
                <a:noFill/>
                <a:round/>
                <a:headEnd/>
                <a:tailEnd/>
              </a:ln>
            </p:spPr>
            <p:txBody>
              <a:bodyPr/>
              <a:lstStyle/>
              <a:p>
                <a:endParaRPr lang="en-GB"/>
              </a:p>
            </p:txBody>
          </p:sp>
          <p:sp>
            <p:nvSpPr>
              <p:cNvPr id="20235" name="Freeform 779"/>
              <p:cNvSpPr>
                <a:spLocks/>
              </p:cNvSpPr>
              <p:nvPr/>
            </p:nvSpPr>
            <p:spPr bwMode="auto">
              <a:xfrm>
                <a:off x="3098" y="2057"/>
                <a:ext cx="6" cy="1"/>
              </a:xfrm>
              <a:custGeom>
                <a:avLst/>
                <a:gdLst/>
                <a:ahLst/>
                <a:cxnLst>
                  <a:cxn ang="0">
                    <a:pos x="0" y="0"/>
                  </a:cxn>
                  <a:cxn ang="0">
                    <a:pos x="0" y="1"/>
                  </a:cxn>
                  <a:cxn ang="0">
                    <a:pos x="1" y="3"/>
                  </a:cxn>
                  <a:cxn ang="0">
                    <a:pos x="29" y="0"/>
                  </a:cxn>
                  <a:cxn ang="0">
                    <a:pos x="0" y="0"/>
                  </a:cxn>
                </a:cxnLst>
                <a:rect l="0" t="0" r="r" b="b"/>
                <a:pathLst>
                  <a:path w="29" h="3">
                    <a:moveTo>
                      <a:pt x="0" y="0"/>
                    </a:moveTo>
                    <a:lnTo>
                      <a:pt x="0" y="1"/>
                    </a:lnTo>
                    <a:lnTo>
                      <a:pt x="1" y="3"/>
                    </a:lnTo>
                    <a:lnTo>
                      <a:pt x="29" y="0"/>
                    </a:lnTo>
                    <a:lnTo>
                      <a:pt x="0" y="0"/>
                    </a:lnTo>
                    <a:close/>
                  </a:path>
                </a:pathLst>
              </a:custGeom>
              <a:solidFill>
                <a:srgbClr val="000000"/>
              </a:solidFill>
              <a:ln w="9525">
                <a:noFill/>
                <a:round/>
                <a:headEnd/>
                <a:tailEnd/>
              </a:ln>
            </p:spPr>
            <p:txBody>
              <a:bodyPr/>
              <a:lstStyle/>
              <a:p>
                <a:endParaRPr lang="en-GB"/>
              </a:p>
            </p:txBody>
          </p:sp>
          <p:sp>
            <p:nvSpPr>
              <p:cNvPr id="20236" name="Freeform 780"/>
              <p:cNvSpPr>
                <a:spLocks/>
              </p:cNvSpPr>
              <p:nvPr/>
            </p:nvSpPr>
            <p:spPr bwMode="auto">
              <a:xfrm>
                <a:off x="3098" y="2057"/>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solidFill>
                <a:srgbClr val="D1BDBD"/>
              </a:solidFill>
              <a:ln w="9525">
                <a:noFill/>
                <a:round/>
                <a:headEnd/>
                <a:tailEnd/>
              </a:ln>
            </p:spPr>
            <p:txBody>
              <a:bodyPr/>
              <a:lstStyle/>
              <a:p>
                <a:endParaRPr lang="en-GB"/>
              </a:p>
            </p:txBody>
          </p:sp>
          <p:sp>
            <p:nvSpPr>
              <p:cNvPr id="20237" name="Freeform 781"/>
              <p:cNvSpPr>
                <a:spLocks/>
              </p:cNvSpPr>
              <p:nvPr/>
            </p:nvSpPr>
            <p:spPr bwMode="auto">
              <a:xfrm>
                <a:off x="2983" y="2186"/>
                <a:ext cx="22" cy="22"/>
              </a:xfrm>
              <a:custGeom>
                <a:avLst/>
                <a:gdLst/>
                <a:ahLst/>
                <a:cxnLst>
                  <a:cxn ang="0">
                    <a:pos x="54" y="0"/>
                  </a:cxn>
                  <a:cxn ang="0">
                    <a:pos x="42" y="0"/>
                  </a:cxn>
                  <a:cxn ang="0">
                    <a:pos x="32" y="3"/>
                  </a:cxn>
                  <a:cxn ang="0">
                    <a:pos x="23" y="8"/>
                  </a:cxn>
                  <a:cxn ang="0">
                    <a:pos x="16" y="16"/>
                  </a:cxn>
                  <a:cxn ang="0">
                    <a:pos x="9" y="22"/>
                  </a:cxn>
                  <a:cxn ang="0">
                    <a:pos x="2" y="37"/>
                  </a:cxn>
                  <a:cxn ang="0">
                    <a:pos x="0" y="54"/>
                  </a:cxn>
                  <a:cxn ang="0">
                    <a:pos x="0" y="57"/>
                  </a:cxn>
                  <a:cxn ang="0">
                    <a:pos x="0" y="67"/>
                  </a:cxn>
                  <a:cxn ang="0">
                    <a:pos x="3" y="77"/>
                  </a:cxn>
                  <a:cxn ang="0">
                    <a:pos x="8" y="85"/>
                  </a:cxn>
                  <a:cxn ang="0">
                    <a:pos x="16" y="93"/>
                  </a:cxn>
                  <a:cxn ang="0">
                    <a:pos x="23" y="98"/>
                  </a:cxn>
                  <a:cxn ang="0">
                    <a:pos x="32" y="104"/>
                  </a:cxn>
                  <a:cxn ang="0">
                    <a:pos x="42" y="107"/>
                  </a:cxn>
                  <a:cxn ang="0">
                    <a:pos x="54" y="109"/>
                  </a:cxn>
                  <a:cxn ang="0">
                    <a:pos x="59" y="107"/>
                  </a:cxn>
                  <a:cxn ang="0">
                    <a:pos x="65" y="107"/>
                  </a:cxn>
                  <a:cxn ang="0">
                    <a:pos x="69" y="105"/>
                  </a:cxn>
                  <a:cxn ang="0">
                    <a:pos x="71" y="104"/>
                  </a:cxn>
                  <a:cxn ang="0">
                    <a:pos x="75" y="104"/>
                  </a:cxn>
                  <a:cxn ang="0">
                    <a:pos x="84" y="98"/>
                  </a:cxn>
                  <a:cxn ang="0">
                    <a:pos x="93" y="93"/>
                  </a:cxn>
                  <a:cxn ang="0">
                    <a:pos x="99" y="84"/>
                  </a:cxn>
                  <a:cxn ang="0">
                    <a:pos x="104" y="75"/>
                  </a:cxn>
                  <a:cxn ang="0">
                    <a:pos x="104" y="71"/>
                  </a:cxn>
                  <a:cxn ang="0">
                    <a:pos x="105" y="69"/>
                  </a:cxn>
                  <a:cxn ang="0">
                    <a:pos x="108" y="64"/>
                  </a:cxn>
                  <a:cxn ang="0">
                    <a:pos x="108" y="59"/>
                  </a:cxn>
                  <a:cxn ang="0">
                    <a:pos x="109" y="54"/>
                  </a:cxn>
                  <a:cxn ang="0">
                    <a:pos x="108" y="43"/>
                  </a:cxn>
                  <a:cxn ang="0">
                    <a:pos x="104" y="33"/>
                  </a:cxn>
                  <a:cxn ang="0">
                    <a:pos x="99" y="23"/>
                  </a:cxn>
                  <a:cxn ang="0">
                    <a:pos x="93" y="16"/>
                  </a:cxn>
                  <a:cxn ang="0">
                    <a:pos x="84" y="8"/>
                  </a:cxn>
                  <a:cxn ang="0">
                    <a:pos x="75" y="3"/>
                  </a:cxn>
                  <a:cxn ang="0">
                    <a:pos x="65" y="0"/>
                  </a:cxn>
                  <a:cxn ang="0">
                    <a:pos x="54" y="0"/>
                  </a:cxn>
                </a:cxnLst>
                <a:rect l="0" t="0" r="r" b="b"/>
                <a:pathLst>
                  <a:path w="109" h="109">
                    <a:moveTo>
                      <a:pt x="54" y="0"/>
                    </a:moveTo>
                    <a:lnTo>
                      <a:pt x="42" y="0"/>
                    </a:lnTo>
                    <a:lnTo>
                      <a:pt x="32" y="3"/>
                    </a:lnTo>
                    <a:lnTo>
                      <a:pt x="23" y="8"/>
                    </a:lnTo>
                    <a:lnTo>
                      <a:pt x="16" y="16"/>
                    </a:lnTo>
                    <a:lnTo>
                      <a:pt x="9" y="22"/>
                    </a:lnTo>
                    <a:lnTo>
                      <a:pt x="2" y="37"/>
                    </a:lnTo>
                    <a:lnTo>
                      <a:pt x="0" y="54"/>
                    </a:lnTo>
                    <a:lnTo>
                      <a:pt x="0" y="57"/>
                    </a:lnTo>
                    <a:lnTo>
                      <a:pt x="0" y="67"/>
                    </a:lnTo>
                    <a:lnTo>
                      <a:pt x="3" y="77"/>
                    </a:lnTo>
                    <a:lnTo>
                      <a:pt x="8" y="85"/>
                    </a:lnTo>
                    <a:lnTo>
                      <a:pt x="16" y="93"/>
                    </a:lnTo>
                    <a:lnTo>
                      <a:pt x="23" y="98"/>
                    </a:lnTo>
                    <a:lnTo>
                      <a:pt x="32" y="104"/>
                    </a:lnTo>
                    <a:lnTo>
                      <a:pt x="42" y="107"/>
                    </a:lnTo>
                    <a:lnTo>
                      <a:pt x="54" y="109"/>
                    </a:lnTo>
                    <a:lnTo>
                      <a:pt x="59" y="107"/>
                    </a:lnTo>
                    <a:lnTo>
                      <a:pt x="65" y="107"/>
                    </a:lnTo>
                    <a:lnTo>
                      <a:pt x="69" y="105"/>
                    </a:lnTo>
                    <a:lnTo>
                      <a:pt x="71" y="104"/>
                    </a:lnTo>
                    <a:lnTo>
                      <a:pt x="75" y="104"/>
                    </a:lnTo>
                    <a:lnTo>
                      <a:pt x="84" y="98"/>
                    </a:lnTo>
                    <a:lnTo>
                      <a:pt x="93" y="93"/>
                    </a:lnTo>
                    <a:lnTo>
                      <a:pt x="99" y="84"/>
                    </a:lnTo>
                    <a:lnTo>
                      <a:pt x="104" y="75"/>
                    </a:lnTo>
                    <a:lnTo>
                      <a:pt x="104" y="71"/>
                    </a:lnTo>
                    <a:lnTo>
                      <a:pt x="105" y="69"/>
                    </a:lnTo>
                    <a:lnTo>
                      <a:pt x="108" y="64"/>
                    </a:lnTo>
                    <a:lnTo>
                      <a:pt x="108" y="59"/>
                    </a:lnTo>
                    <a:lnTo>
                      <a:pt x="109" y="54"/>
                    </a:lnTo>
                    <a:lnTo>
                      <a:pt x="108" y="43"/>
                    </a:lnTo>
                    <a:lnTo>
                      <a:pt x="104" y="33"/>
                    </a:lnTo>
                    <a:lnTo>
                      <a:pt x="99" y="23"/>
                    </a:lnTo>
                    <a:lnTo>
                      <a:pt x="93" y="16"/>
                    </a:lnTo>
                    <a:lnTo>
                      <a:pt x="84" y="8"/>
                    </a:lnTo>
                    <a:lnTo>
                      <a:pt x="75" y="3"/>
                    </a:lnTo>
                    <a:lnTo>
                      <a:pt x="65" y="0"/>
                    </a:lnTo>
                    <a:lnTo>
                      <a:pt x="54" y="0"/>
                    </a:lnTo>
                    <a:close/>
                  </a:path>
                </a:pathLst>
              </a:custGeom>
              <a:solidFill>
                <a:srgbClr val="F57575"/>
              </a:solidFill>
              <a:ln w="9525">
                <a:noFill/>
                <a:round/>
                <a:headEnd/>
                <a:tailEnd/>
              </a:ln>
            </p:spPr>
            <p:txBody>
              <a:bodyPr/>
              <a:lstStyle/>
              <a:p>
                <a:endParaRPr lang="en-GB"/>
              </a:p>
            </p:txBody>
          </p:sp>
          <p:sp>
            <p:nvSpPr>
              <p:cNvPr id="20238" name="Freeform 782"/>
              <p:cNvSpPr>
                <a:spLocks noEditPoints="1"/>
              </p:cNvSpPr>
              <p:nvPr/>
            </p:nvSpPr>
            <p:spPr bwMode="auto">
              <a:xfrm>
                <a:off x="2954" y="2181"/>
                <a:ext cx="58" cy="94"/>
              </a:xfrm>
              <a:custGeom>
                <a:avLst/>
                <a:gdLst/>
                <a:ahLst/>
                <a:cxnLst>
                  <a:cxn ang="0">
                    <a:pos x="161" y="42"/>
                  </a:cxn>
                  <a:cxn ang="0">
                    <a:pos x="168" y="34"/>
                  </a:cxn>
                  <a:cxn ang="0">
                    <a:pos x="177" y="29"/>
                  </a:cxn>
                  <a:cxn ang="0">
                    <a:pos x="187" y="26"/>
                  </a:cxn>
                  <a:cxn ang="0">
                    <a:pos x="199" y="26"/>
                  </a:cxn>
                  <a:cxn ang="0">
                    <a:pos x="210" y="26"/>
                  </a:cxn>
                  <a:cxn ang="0">
                    <a:pos x="220" y="29"/>
                  </a:cxn>
                  <a:cxn ang="0">
                    <a:pos x="229" y="34"/>
                  </a:cxn>
                  <a:cxn ang="0">
                    <a:pos x="238" y="42"/>
                  </a:cxn>
                  <a:cxn ang="0">
                    <a:pos x="244" y="49"/>
                  </a:cxn>
                  <a:cxn ang="0">
                    <a:pos x="249" y="59"/>
                  </a:cxn>
                  <a:cxn ang="0">
                    <a:pos x="253" y="69"/>
                  </a:cxn>
                  <a:cxn ang="0">
                    <a:pos x="254" y="80"/>
                  </a:cxn>
                  <a:cxn ang="0">
                    <a:pos x="253" y="85"/>
                  </a:cxn>
                  <a:cxn ang="0">
                    <a:pos x="253" y="90"/>
                  </a:cxn>
                  <a:cxn ang="0">
                    <a:pos x="250" y="95"/>
                  </a:cxn>
                  <a:cxn ang="0">
                    <a:pos x="249" y="97"/>
                  </a:cxn>
                  <a:cxn ang="0">
                    <a:pos x="249" y="101"/>
                  </a:cxn>
                  <a:cxn ang="0">
                    <a:pos x="244" y="110"/>
                  </a:cxn>
                  <a:cxn ang="0">
                    <a:pos x="238" y="119"/>
                  </a:cxn>
                  <a:cxn ang="0">
                    <a:pos x="229" y="124"/>
                  </a:cxn>
                  <a:cxn ang="0">
                    <a:pos x="220" y="130"/>
                  </a:cxn>
                  <a:cxn ang="0">
                    <a:pos x="216" y="130"/>
                  </a:cxn>
                  <a:cxn ang="0">
                    <a:pos x="214" y="131"/>
                  </a:cxn>
                  <a:cxn ang="0">
                    <a:pos x="210" y="133"/>
                  </a:cxn>
                  <a:cxn ang="0">
                    <a:pos x="204" y="133"/>
                  </a:cxn>
                  <a:cxn ang="0">
                    <a:pos x="199" y="135"/>
                  </a:cxn>
                  <a:cxn ang="0">
                    <a:pos x="187" y="133"/>
                  </a:cxn>
                  <a:cxn ang="0">
                    <a:pos x="177" y="130"/>
                  </a:cxn>
                  <a:cxn ang="0">
                    <a:pos x="168" y="124"/>
                  </a:cxn>
                  <a:cxn ang="0">
                    <a:pos x="161" y="119"/>
                  </a:cxn>
                  <a:cxn ang="0">
                    <a:pos x="153" y="111"/>
                  </a:cxn>
                  <a:cxn ang="0">
                    <a:pos x="148" y="103"/>
                  </a:cxn>
                  <a:cxn ang="0">
                    <a:pos x="145" y="93"/>
                  </a:cxn>
                  <a:cxn ang="0">
                    <a:pos x="145" y="83"/>
                  </a:cxn>
                  <a:cxn ang="0">
                    <a:pos x="128" y="110"/>
                  </a:cxn>
                  <a:cxn ang="0">
                    <a:pos x="127" y="118"/>
                  </a:cxn>
                  <a:cxn ang="0">
                    <a:pos x="135" y="130"/>
                  </a:cxn>
                  <a:cxn ang="0">
                    <a:pos x="76" y="146"/>
                  </a:cxn>
                  <a:cxn ang="0">
                    <a:pos x="156" y="157"/>
                  </a:cxn>
                  <a:cxn ang="0">
                    <a:pos x="66" y="237"/>
                  </a:cxn>
                  <a:cxn ang="0">
                    <a:pos x="94" y="266"/>
                  </a:cxn>
                  <a:cxn ang="0">
                    <a:pos x="0" y="309"/>
                  </a:cxn>
                  <a:cxn ang="0">
                    <a:pos x="125" y="301"/>
                  </a:cxn>
                  <a:cxn ang="0">
                    <a:pos x="36" y="471"/>
                  </a:cxn>
                  <a:cxn ang="0">
                    <a:pos x="132" y="391"/>
                  </a:cxn>
                  <a:cxn ang="0">
                    <a:pos x="215" y="258"/>
                  </a:cxn>
                  <a:cxn ang="0">
                    <a:pos x="225" y="164"/>
                  </a:cxn>
                  <a:cxn ang="0">
                    <a:pos x="283" y="123"/>
                  </a:cxn>
                  <a:cxn ang="0">
                    <a:pos x="286" y="119"/>
                  </a:cxn>
                  <a:cxn ang="0">
                    <a:pos x="292" y="73"/>
                  </a:cxn>
                  <a:cxn ang="0">
                    <a:pos x="215" y="0"/>
                  </a:cxn>
                  <a:cxn ang="0">
                    <a:pos x="135" y="36"/>
                  </a:cxn>
                  <a:cxn ang="0">
                    <a:pos x="154" y="48"/>
                  </a:cxn>
                  <a:cxn ang="0">
                    <a:pos x="161" y="42"/>
                  </a:cxn>
                  <a:cxn ang="0">
                    <a:pos x="142" y="273"/>
                  </a:cxn>
                  <a:cxn ang="0">
                    <a:pos x="72" y="291"/>
                  </a:cxn>
                  <a:cxn ang="0">
                    <a:pos x="197" y="174"/>
                  </a:cxn>
                  <a:cxn ang="0">
                    <a:pos x="204" y="244"/>
                  </a:cxn>
                  <a:cxn ang="0">
                    <a:pos x="100" y="360"/>
                  </a:cxn>
                  <a:cxn ang="0">
                    <a:pos x="142" y="273"/>
                  </a:cxn>
                </a:cxnLst>
                <a:rect l="0" t="0" r="r" b="b"/>
                <a:pathLst>
                  <a:path w="292" h="471">
                    <a:moveTo>
                      <a:pt x="161" y="42"/>
                    </a:moveTo>
                    <a:lnTo>
                      <a:pt x="168" y="34"/>
                    </a:lnTo>
                    <a:lnTo>
                      <a:pt x="177" y="29"/>
                    </a:lnTo>
                    <a:lnTo>
                      <a:pt x="187" y="26"/>
                    </a:lnTo>
                    <a:lnTo>
                      <a:pt x="199" y="26"/>
                    </a:lnTo>
                    <a:lnTo>
                      <a:pt x="210" y="26"/>
                    </a:lnTo>
                    <a:lnTo>
                      <a:pt x="220" y="29"/>
                    </a:lnTo>
                    <a:lnTo>
                      <a:pt x="229" y="34"/>
                    </a:lnTo>
                    <a:lnTo>
                      <a:pt x="238" y="42"/>
                    </a:lnTo>
                    <a:lnTo>
                      <a:pt x="244" y="49"/>
                    </a:lnTo>
                    <a:lnTo>
                      <a:pt x="249" y="59"/>
                    </a:lnTo>
                    <a:lnTo>
                      <a:pt x="253" y="69"/>
                    </a:lnTo>
                    <a:lnTo>
                      <a:pt x="254" y="80"/>
                    </a:lnTo>
                    <a:lnTo>
                      <a:pt x="253" y="85"/>
                    </a:lnTo>
                    <a:lnTo>
                      <a:pt x="253" y="90"/>
                    </a:lnTo>
                    <a:lnTo>
                      <a:pt x="250" y="95"/>
                    </a:lnTo>
                    <a:lnTo>
                      <a:pt x="249" y="97"/>
                    </a:lnTo>
                    <a:lnTo>
                      <a:pt x="249" y="101"/>
                    </a:lnTo>
                    <a:lnTo>
                      <a:pt x="244" y="110"/>
                    </a:lnTo>
                    <a:lnTo>
                      <a:pt x="238" y="119"/>
                    </a:lnTo>
                    <a:lnTo>
                      <a:pt x="229" y="124"/>
                    </a:lnTo>
                    <a:lnTo>
                      <a:pt x="220" y="130"/>
                    </a:lnTo>
                    <a:lnTo>
                      <a:pt x="216" y="130"/>
                    </a:lnTo>
                    <a:lnTo>
                      <a:pt x="214" y="131"/>
                    </a:lnTo>
                    <a:lnTo>
                      <a:pt x="210" y="133"/>
                    </a:lnTo>
                    <a:lnTo>
                      <a:pt x="204" y="133"/>
                    </a:lnTo>
                    <a:lnTo>
                      <a:pt x="199" y="135"/>
                    </a:lnTo>
                    <a:lnTo>
                      <a:pt x="187" y="133"/>
                    </a:lnTo>
                    <a:lnTo>
                      <a:pt x="177" y="130"/>
                    </a:lnTo>
                    <a:lnTo>
                      <a:pt x="168" y="124"/>
                    </a:lnTo>
                    <a:lnTo>
                      <a:pt x="161" y="119"/>
                    </a:lnTo>
                    <a:lnTo>
                      <a:pt x="153" y="111"/>
                    </a:lnTo>
                    <a:lnTo>
                      <a:pt x="148" y="103"/>
                    </a:lnTo>
                    <a:lnTo>
                      <a:pt x="145" y="93"/>
                    </a:lnTo>
                    <a:lnTo>
                      <a:pt x="145" y="83"/>
                    </a:lnTo>
                    <a:lnTo>
                      <a:pt x="128" y="110"/>
                    </a:lnTo>
                    <a:lnTo>
                      <a:pt x="127" y="118"/>
                    </a:lnTo>
                    <a:lnTo>
                      <a:pt x="135" y="130"/>
                    </a:lnTo>
                    <a:lnTo>
                      <a:pt x="76" y="146"/>
                    </a:lnTo>
                    <a:lnTo>
                      <a:pt x="156" y="157"/>
                    </a:lnTo>
                    <a:lnTo>
                      <a:pt x="66" y="237"/>
                    </a:lnTo>
                    <a:lnTo>
                      <a:pt x="94" y="266"/>
                    </a:lnTo>
                    <a:lnTo>
                      <a:pt x="0" y="309"/>
                    </a:lnTo>
                    <a:lnTo>
                      <a:pt x="125" y="301"/>
                    </a:lnTo>
                    <a:lnTo>
                      <a:pt x="36" y="471"/>
                    </a:lnTo>
                    <a:lnTo>
                      <a:pt x="132" y="391"/>
                    </a:lnTo>
                    <a:lnTo>
                      <a:pt x="215" y="258"/>
                    </a:lnTo>
                    <a:lnTo>
                      <a:pt x="225" y="164"/>
                    </a:lnTo>
                    <a:lnTo>
                      <a:pt x="283" y="123"/>
                    </a:lnTo>
                    <a:lnTo>
                      <a:pt x="286" y="119"/>
                    </a:lnTo>
                    <a:lnTo>
                      <a:pt x="292" y="73"/>
                    </a:lnTo>
                    <a:lnTo>
                      <a:pt x="215" y="0"/>
                    </a:lnTo>
                    <a:lnTo>
                      <a:pt x="135" y="36"/>
                    </a:lnTo>
                    <a:lnTo>
                      <a:pt x="154" y="48"/>
                    </a:lnTo>
                    <a:lnTo>
                      <a:pt x="161" y="42"/>
                    </a:lnTo>
                    <a:close/>
                    <a:moveTo>
                      <a:pt x="142" y="273"/>
                    </a:moveTo>
                    <a:lnTo>
                      <a:pt x="72" y="291"/>
                    </a:lnTo>
                    <a:lnTo>
                      <a:pt x="197" y="174"/>
                    </a:lnTo>
                    <a:lnTo>
                      <a:pt x="204" y="244"/>
                    </a:lnTo>
                    <a:lnTo>
                      <a:pt x="100" y="360"/>
                    </a:lnTo>
                    <a:lnTo>
                      <a:pt x="142" y="273"/>
                    </a:lnTo>
                    <a:close/>
                  </a:path>
                </a:pathLst>
              </a:custGeom>
              <a:solidFill>
                <a:srgbClr val="D90000"/>
              </a:solidFill>
              <a:ln w="9525">
                <a:noFill/>
                <a:round/>
                <a:headEnd/>
                <a:tailEnd/>
              </a:ln>
            </p:spPr>
            <p:txBody>
              <a:bodyPr/>
              <a:lstStyle/>
              <a:p>
                <a:endParaRPr lang="en-GB"/>
              </a:p>
            </p:txBody>
          </p:sp>
          <p:sp>
            <p:nvSpPr>
              <p:cNvPr id="20239" name="Freeform 783"/>
              <p:cNvSpPr>
                <a:spLocks/>
              </p:cNvSpPr>
              <p:nvPr/>
            </p:nvSpPr>
            <p:spPr bwMode="auto">
              <a:xfrm>
                <a:off x="2968" y="2215"/>
                <a:ext cx="27" cy="38"/>
              </a:xfrm>
              <a:custGeom>
                <a:avLst/>
                <a:gdLst/>
                <a:ahLst/>
                <a:cxnLst>
                  <a:cxn ang="0">
                    <a:pos x="0" y="117"/>
                  </a:cxn>
                  <a:cxn ang="0">
                    <a:pos x="70" y="99"/>
                  </a:cxn>
                  <a:cxn ang="0">
                    <a:pos x="28" y="186"/>
                  </a:cxn>
                  <a:cxn ang="0">
                    <a:pos x="132" y="70"/>
                  </a:cxn>
                  <a:cxn ang="0">
                    <a:pos x="125" y="0"/>
                  </a:cxn>
                  <a:cxn ang="0">
                    <a:pos x="0" y="117"/>
                  </a:cxn>
                </a:cxnLst>
                <a:rect l="0" t="0" r="r" b="b"/>
                <a:pathLst>
                  <a:path w="132" h="186">
                    <a:moveTo>
                      <a:pt x="0" y="117"/>
                    </a:moveTo>
                    <a:lnTo>
                      <a:pt x="70" y="99"/>
                    </a:lnTo>
                    <a:lnTo>
                      <a:pt x="28" y="186"/>
                    </a:lnTo>
                    <a:lnTo>
                      <a:pt x="132" y="70"/>
                    </a:lnTo>
                    <a:lnTo>
                      <a:pt x="125" y="0"/>
                    </a:lnTo>
                    <a:lnTo>
                      <a:pt x="0" y="117"/>
                    </a:lnTo>
                    <a:close/>
                  </a:path>
                </a:pathLst>
              </a:custGeom>
              <a:solidFill>
                <a:srgbClr val="F57575"/>
              </a:solidFill>
              <a:ln w="9525">
                <a:noFill/>
                <a:round/>
                <a:headEnd/>
                <a:tailEnd/>
              </a:ln>
            </p:spPr>
            <p:txBody>
              <a:bodyPr/>
              <a:lstStyle/>
              <a:p>
                <a:endParaRPr lang="en-GB"/>
              </a:p>
            </p:txBody>
          </p:sp>
          <p:sp>
            <p:nvSpPr>
              <p:cNvPr id="20240" name="Freeform 784"/>
              <p:cNvSpPr>
                <a:spLocks/>
              </p:cNvSpPr>
              <p:nvPr/>
            </p:nvSpPr>
            <p:spPr bwMode="auto">
              <a:xfrm>
                <a:off x="2924" y="2155"/>
                <a:ext cx="94" cy="225"/>
              </a:xfrm>
              <a:custGeom>
                <a:avLst/>
                <a:gdLst/>
                <a:ahLst/>
                <a:cxnLst>
                  <a:cxn ang="0">
                    <a:pos x="440" y="202"/>
                  </a:cxn>
                  <a:cxn ang="0">
                    <a:pos x="434" y="248"/>
                  </a:cxn>
                  <a:cxn ang="0">
                    <a:pos x="469" y="173"/>
                  </a:cxn>
                  <a:cxn ang="0">
                    <a:pos x="222" y="0"/>
                  </a:cxn>
                  <a:cxn ang="0">
                    <a:pos x="0" y="604"/>
                  </a:cxn>
                  <a:cxn ang="0">
                    <a:pos x="4" y="618"/>
                  </a:cxn>
                  <a:cxn ang="0">
                    <a:pos x="11" y="633"/>
                  </a:cxn>
                  <a:cxn ang="0">
                    <a:pos x="17" y="647"/>
                  </a:cxn>
                  <a:cxn ang="0">
                    <a:pos x="28" y="659"/>
                  </a:cxn>
                  <a:cxn ang="0">
                    <a:pos x="38" y="669"/>
                  </a:cxn>
                  <a:cxn ang="0">
                    <a:pos x="50" y="680"/>
                  </a:cxn>
                  <a:cxn ang="0">
                    <a:pos x="64" y="689"/>
                  </a:cxn>
                  <a:cxn ang="0">
                    <a:pos x="80" y="697"/>
                  </a:cxn>
                  <a:cxn ang="0">
                    <a:pos x="97" y="700"/>
                  </a:cxn>
                  <a:cxn ang="0">
                    <a:pos x="181" y="715"/>
                  </a:cxn>
                  <a:cxn ang="0">
                    <a:pos x="248" y="1006"/>
                  </a:cxn>
                  <a:cxn ang="0">
                    <a:pos x="226" y="1061"/>
                  </a:cxn>
                  <a:cxn ang="0">
                    <a:pos x="276" y="1074"/>
                  </a:cxn>
                  <a:cxn ang="0">
                    <a:pos x="321" y="1124"/>
                  </a:cxn>
                  <a:cxn ang="0">
                    <a:pos x="307" y="1099"/>
                  </a:cxn>
                  <a:cxn ang="0">
                    <a:pos x="294" y="1075"/>
                  </a:cxn>
                  <a:cxn ang="0">
                    <a:pos x="273" y="1028"/>
                  </a:cxn>
                  <a:cxn ang="0">
                    <a:pos x="254" y="978"/>
                  </a:cxn>
                  <a:cxn ang="0">
                    <a:pos x="241" y="928"/>
                  </a:cxn>
                  <a:cxn ang="0">
                    <a:pos x="229" y="876"/>
                  </a:cxn>
                  <a:cxn ang="0">
                    <a:pos x="223" y="824"/>
                  </a:cxn>
                  <a:cxn ang="0">
                    <a:pos x="219" y="769"/>
                  </a:cxn>
                  <a:cxn ang="0">
                    <a:pos x="222" y="715"/>
                  </a:cxn>
                  <a:cxn ang="0">
                    <a:pos x="224" y="705"/>
                  </a:cxn>
                  <a:cxn ang="0">
                    <a:pos x="232" y="697"/>
                  </a:cxn>
                  <a:cxn ang="0">
                    <a:pos x="115" y="656"/>
                  </a:cxn>
                  <a:cxn ang="0">
                    <a:pos x="197" y="642"/>
                  </a:cxn>
                  <a:cxn ang="0">
                    <a:pos x="90" y="613"/>
                  </a:cxn>
                  <a:cxn ang="0">
                    <a:pos x="197" y="516"/>
                  </a:cxn>
                  <a:cxn ang="0">
                    <a:pos x="131" y="507"/>
                  </a:cxn>
                  <a:cxn ang="0">
                    <a:pos x="193" y="463"/>
                  </a:cxn>
                  <a:cxn ang="0">
                    <a:pos x="93" y="466"/>
                  </a:cxn>
                  <a:cxn ang="0">
                    <a:pos x="97" y="423"/>
                  </a:cxn>
                  <a:cxn ang="0">
                    <a:pos x="207" y="392"/>
                  </a:cxn>
                  <a:cxn ang="0">
                    <a:pos x="152" y="366"/>
                  </a:cxn>
                  <a:cxn ang="0">
                    <a:pos x="276" y="293"/>
                  </a:cxn>
                  <a:cxn ang="0">
                    <a:pos x="181" y="293"/>
                  </a:cxn>
                  <a:cxn ang="0">
                    <a:pos x="200" y="248"/>
                  </a:cxn>
                  <a:cxn ang="0">
                    <a:pos x="290" y="205"/>
                  </a:cxn>
                  <a:cxn ang="0">
                    <a:pos x="232" y="186"/>
                  </a:cxn>
                  <a:cxn ang="0">
                    <a:pos x="299" y="106"/>
                  </a:cxn>
                  <a:cxn ang="0">
                    <a:pos x="351" y="99"/>
                  </a:cxn>
                  <a:cxn ang="0">
                    <a:pos x="431" y="160"/>
                  </a:cxn>
                  <a:cxn ang="0">
                    <a:pos x="440" y="202"/>
                  </a:cxn>
                </a:cxnLst>
                <a:rect l="0" t="0" r="r" b="b"/>
                <a:pathLst>
                  <a:path w="469" h="1124">
                    <a:moveTo>
                      <a:pt x="440" y="202"/>
                    </a:moveTo>
                    <a:lnTo>
                      <a:pt x="434" y="248"/>
                    </a:lnTo>
                    <a:lnTo>
                      <a:pt x="469" y="173"/>
                    </a:lnTo>
                    <a:lnTo>
                      <a:pt x="222" y="0"/>
                    </a:lnTo>
                    <a:lnTo>
                      <a:pt x="0" y="604"/>
                    </a:lnTo>
                    <a:lnTo>
                      <a:pt x="4" y="618"/>
                    </a:lnTo>
                    <a:lnTo>
                      <a:pt x="11" y="633"/>
                    </a:lnTo>
                    <a:lnTo>
                      <a:pt x="17" y="647"/>
                    </a:lnTo>
                    <a:lnTo>
                      <a:pt x="28" y="659"/>
                    </a:lnTo>
                    <a:lnTo>
                      <a:pt x="38" y="669"/>
                    </a:lnTo>
                    <a:lnTo>
                      <a:pt x="50" y="680"/>
                    </a:lnTo>
                    <a:lnTo>
                      <a:pt x="64" y="689"/>
                    </a:lnTo>
                    <a:lnTo>
                      <a:pt x="80" y="697"/>
                    </a:lnTo>
                    <a:lnTo>
                      <a:pt x="97" y="700"/>
                    </a:lnTo>
                    <a:lnTo>
                      <a:pt x="181" y="715"/>
                    </a:lnTo>
                    <a:lnTo>
                      <a:pt x="248" y="1006"/>
                    </a:lnTo>
                    <a:lnTo>
                      <a:pt x="226" y="1061"/>
                    </a:lnTo>
                    <a:lnTo>
                      <a:pt x="276" y="1074"/>
                    </a:lnTo>
                    <a:lnTo>
                      <a:pt x="321" y="1124"/>
                    </a:lnTo>
                    <a:lnTo>
                      <a:pt x="307" y="1099"/>
                    </a:lnTo>
                    <a:lnTo>
                      <a:pt x="294" y="1075"/>
                    </a:lnTo>
                    <a:lnTo>
                      <a:pt x="273" y="1028"/>
                    </a:lnTo>
                    <a:lnTo>
                      <a:pt x="254" y="978"/>
                    </a:lnTo>
                    <a:lnTo>
                      <a:pt x="241" y="928"/>
                    </a:lnTo>
                    <a:lnTo>
                      <a:pt x="229" y="876"/>
                    </a:lnTo>
                    <a:lnTo>
                      <a:pt x="223" y="824"/>
                    </a:lnTo>
                    <a:lnTo>
                      <a:pt x="219" y="769"/>
                    </a:lnTo>
                    <a:lnTo>
                      <a:pt x="222" y="715"/>
                    </a:lnTo>
                    <a:lnTo>
                      <a:pt x="224" y="705"/>
                    </a:lnTo>
                    <a:lnTo>
                      <a:pt x="232" y="697"/>
                    </a:lnTo>
                    <a:lnTo>
                      <a:pt x="115" y="656"/>
                    </a:lnTo>
                    <a:lnTo>
                      <a:pt x="197" y="642"/>
                    </a:lnTo>
                    <a:lnTo>
                      <a:pt x="90" y="613"/>
                    </a:lnTo>
                    <a:lnTo>
                      <a:pt x="197" y="516"/>
                    </a:lnTo>
                    <a:lnTo>
                      <a:pt x="131" y="507"/>
                    </a:lnTo>
                    <a:lnTo>
                      <a:pt x="193" y="463"/>
                    </a:lnTo>
                    <a:lnTo>
                      <a:pt x="93" y="466"/>
                    </a:lnTo>
                    <a:lnTo>
                      <a:pt x="97" y="423"/>
                    </a:lnTo>
                    <a:lnTo>
                      <a:pt x="207" y="392"/>
                    </a:lnTo>
                    <a:lnTo>
                      <a:pt x="152" y="366"/>
                    </a:lnTo>
                    <a:lnTo>
                      <a:pt x="276" y="293"/>
                    </a:lnTo>
                    <a:lnTo>
                      <a:pt x="181" y="293"/>
                    </a:lnTo>
                    <a:lnTo>
                      <a:pt x="200" y="248"/>
                    </a:lnTo>
                    <a:lnTo>
                      <a:pt x="290" y="205"/>
                    </a:lnTo>
                    <a:lnTo>
                      <a:pt x="232" y="186"/>
                    </a:lnTo>
                    <a:lnTo>
                      <a:pt x="299" y="106"/>
                    </a:lnTo>
                    <a:lnTo>
                      <a:pt x="351" y="99"/>
                    </a:lnTo>
                    <a:lnTo>
                      <a:pt x="431" y="160"/>
                    </a:lnTo>
                    <a:lnTo>
                      <a:pt x="440" y="202"/>
                    </a:lnTo>
                    <a:close/>
                  </a:path>
                </a:pathLst>
              </a:custGeom>
              <a:solidFill>
                <a:srgbClr val="000000"/>
              </a:solidFill>
              <a:ln w="9525">
                <a:noFill/>
                <a:round/>
                <a:headEnd/>
                <a:tailEnd/>
              </a:ln>
            </p:spPr>
            <p:txBody>
              <a:bodyPr/>
              <a:lstStyle/>
              <a:p>
                <a:endParaRPr lang="en-GB"/>
              </a:p>
            </p:txBody>
          </p:sp>
          <p:sp>
            <p:nvSpPr>
              <p:cNvPr id="20241" name="Freeform 785"/>
              <p:cNvSpPr>
                <a:spLocks/>
              </p:cNvSpPr>
              <p:nvPr/>
            </p:nvSpPr>
            <p:spPr bwMode="auto">
              <a:xfrm>
                <a:off x="2942" y="2175"/>
                <a:ext cx="70" cy="119"/>
              </a:xfrm>
              <a:custGeom>
                <a:avLst/>
                <a:gdLst/>
                <a:ahLst/>
                <a:cxnLst>
                  <a:cxn ang="0">
                    <a:pos x="350" y="103"/>
                  </a:cxn>
                  <a:cxn ang="0">
                    <a:pos x="341" y="61"/>
                  </a:cxn>
                  <a:cxn ang="0">
                    <a:pos x="261" y="0"/>
                  </a:cxn>
                  <a:cxn ang="0">
                    <a:pos x="209" y="7"/>
                  </a:cxn>
                  <a:cxn ang="0">
                    <a:pos x="142" y="87"/>
                  </a:cxn>
                  <a:cxn ang="0">
                    <a:pos x="200" y="106"/>
                  </a:cxn>
                  <a:cxn ang="0">
                    <a:pos x="110" y="149"/>
                  </a:cxn>
                  <a:cxn ang="0">
                    <a:pos x="91" y="194"/>
                  </a:cxn>
                  <a:cxn ang="0">
                    <a:pos x="186" y="194"/>
                  </a:cxn>
                  <a:cxn ang="0">
                    <a:pos x="62" y="267"/>
                  </a:cxn>
                  <a:cxn ang="0">
                    <a:pos x="117" y="293"/>
                  </a:cxn>
                  <a:cxn ang="0">
                    <a:pos x="7" y="324"/>
                  </a:cxn>
                  <a:cxn ang="0">
                    <a:pos x="3" y="367"/>
                  </a:cxn>
                  <a:cxn ang="0">
                    <a:pos x="103" y="364"/>
                  </a:cxn>
                  <a:cxn ang="0">
                    <a:pos x="41" y="408"/>
                  </a:cxn>
                  <a:cxn ang="0">
                    <a:pos x="107" y="417"/>
                  </a:cxn>
                  <a:cxn ang="0">
                    <a:pos x="0" y="514"/>
                  </a:cxn>
                  <a:cxn ang="0">
                    <a:pos x="107" y="543"/>
                  </a:cxn>
                  <a:cxn ang="0">
                    <a:pos x="25" y="557"/>
                  </a:cxn>
                  <a:cxn ang="0">
                    <a:pos x="142" y="598"/>
                  </a:cxn>
                  <a:cxn ang="0">
                    <a:pos x="164" y="572"/>
                  </a:cxn>
                  <a:cxn ang="0">
                    <a:pos x="169" y="525"/>
                  </a:cxn>
                  <a:cxn ang="0">
                    <a:pos x="190" y="421"/>
                  </a:cxn>
                  <a:cxn ang="0">
                    <a:pos x="94" y="501"/>
                  </a:cxn>
                  <a:cxn ang="0">
                    <a:pos x="183" y="331"/>
                  </a:cxn>
                  <a:cxn ang="0">
                    <a:pos x="58" y="339"/>
                  </a:cxn>
                  <a:cxn ang="0">
                    <a:pos x="152" y="296"/>
                  </a:cxn>
                  <a:cxn ang="0">
                    <a:pos x="124" y="267"/>
                  </a:cxn>
                  <a:cxn ang="0">
                    <a:pos x="214" y="187"/>
                  </a:cxn>
                  <a:cxn ang="0">
                    <a:pos x="134" y="176"/>
                  </a:cxn>
                  <a:cxn ang="0">
                    <a:pos x="193" y="160"/>
                  </a:cxn>
                  <a:cxn ang="0">
                    <a:pos x="185" y="148"/>
                  </a:cxn>
                  <a:cxn ang="0">
                    <a:pos x="186" y="140"/>
                  </a:cxn>
                  <a:cxn ang="0">
                    <a:pos x="203" y="113"/>
                  </a:cxn>
                  <a:cxn ang="0">
                    <a:pos x="203" y="110"/>
                  </a:cxn>
                  <a:cxn ang="0">
                    <a:pos x="205" y="93"/>
                  </a:cxn>
                  <a:cxn ang="0">
                    <a:pos x="212" y="78"/>
                  </a:cxn>
                  <a:cxn ang="0">
                    <a:pos x="193" y="66"/>
                  </a:cxn>
                  <a:cxn ang="0">
                    <a:pos x="273" y="30"/>
                  </a:cxn>
                  <a:cxn ang="0">
                    <a:pos x="350" y="103"/>
                  </a:cxn>
                </a:cxnLst>
                <a:rect l="0" t="0" r="r" b="b"/>
                <a:pathLst>
                  <a:path w="350" h="598">
                    <a:moveTo>
                      <a:pt x="350" y="103"/>
                    </a:moveTo>
                    <a:lnTo>
                      <a:pt x="341" y="61"/>
                    </a:lnTo>
                    <a:lnTo>
                      <a:pt x="261" y="0"/>
                    </a:lnTo>
                    <a:lnTo>
                      <a:pt x="209" y="7"/>
                    </a:lnTo>
                    <a:lnTo>
                      <a:pt x="142" y="87"/>
                    </a:lnTo>
                    <a:lnTo>
                      <a:pt x="200" y="106"/>
                    </a:lnTo>
                    <a:lnTo>
                      <a:pt x="110" y="149"/>
                    </a:lnTo>
                    <a:lnTo>
                      <a:pt x="91" y="194"/>
                    </a:lnTo>
                    <a:lnTo>
                      <a:pt x="186" y="194"/>
                    </a:lnTo>
                    <a:lnTo>
                      <a:pt x="62" y="267"/>
                    </a:lnTo>
                    <a:lnTo>
                      <a:pt x="117" y="293"/>
                    </a:lnTo>
                    <a:lnTo>
                      <a:pt x="7" y="324"/>
                    </a:lnTo>
                    <a:lnTo>
                      <a:pt x="3" y="367"/>
                    </a:lnTo>
                    <a:lnTo>
                      <a:pt x="103" y="364"/>
                    </a:lnTo>
                    <a:lnTo>
                      <a:pt x="41" y="408"/>
                    </a:lnTo>
                    <a:lnTo>
                      <a:pt x="107" y="417"/>
                    </a:lnTo>
                    <a:lnTo>
                      <a:pt x="0" y="514"/>
                    </a:lnTo>
                    <a:lnTo>
                      <a:pt x="107" y="543"/>
                    </a:lnTo>
                    <a:lnTo>
                      <a:pt x="25" y="557"/>
                    </a:lnTo>
                    <a:lnTo>
                      <a:pt x="142" y="598"/>
                    </a:lnTo>
                    <a:lnTo>
                      <a:pt x="164" y="572"/>
                    </a:lnTo>
                    <a:lnTo>
                      <a:pt x="169" y="525"/>
                    </a:lnTo>
                    <a:lnTo>
                      <a:pt x="190" y="421"/>
                    </a:lnTo>
                    <a:lnTo>
                      <a:pt x="94" y="501"/>
                    </a:lnTo>
                    <a:lnTo>
                      <a:pt x="183" y="331"/>
                    </a:lnTo>
                    <a:lnTo>
                      <a:pt x="58" y="339"/>
                    </a:lnTo>
                    <a:lnTo>
                      <a:pt x="152" y="296"/>
                    </a:lnTo>
                    <a:lnTo>
                      <a:pt x="124" y="267"/>
                    </a:lnTo>
                    <a:lnTo>
                      <a:pt x="214" y="187"/>
                    </a:lnTo>
                    <a:lnTo>
                      <a:pt x="134" y="176"/>
                    </a:lnTo>
                    <a:lnTo>
                      <a:pt x="193" y="160"/>
                    </a:lnTo>
                    <a:lnTo>
                      <a:pt x="185" y="148"/>
                    </a:lnTo>
                    <a:lnTo>
                      <a:pt x="186" y="140"/>
                    </a:lnTo>
                    <a:lnTo>
                      <a:pt x="203" y="113"/>
                    </a:lnTo>
                    <a:lnTo>
                      <a:pt x="203" y="110"/>
                    </a:lnTo>
                    <a:lnTo>
                      <a:pt x="205" y="93"/>
                    </a:lnTo>
                    <a:lnTo>
                      <a:pt x="212" y="78"/>
                    </a:lnTo>
                    <a:lnTo>
                      <a:pt x="193" y="66"/>
                    </a:lnTo>
                    <a:lnTo>
                      <a:pt x="273" y="30"/>
                    </a:lnTo>
                    <a:lnTo>
                      <a:pt x="350" y="103"/>
                    </a:lnTo>
                    <a:close/>
                  </a:path>
                </a:pathLst>
              </a:custGeom>
              <a:solidFill>
                <a:srgbClr val="AD0000"/>
              </a:solidFill>
              <a:ln w="9525">
                <a:noFill/>
                <a:round/>
                <a:headEnd/>
                <a:tailEnd/>
              </a:ln>
            </p:spPr>
            <p:txBody>
              <a:bodyPr/>
              <a:lstStyle/>
              <a:p>
                <a:endParaRPr lang="en-GB"/>
              </a:p>
            </p:txBody>
          </p:sp>
          <p:sp>
            <p:nvSpPr>
              <p:cNvPr id="20242" name="Freeform 786"/>
              <p:cNvSpPr>
                <a:spLocks/>
              </p:cNvSpPr>
              <p:nvPr/>
            </p:nvSpPr>
            <p:spPr bwMode="auto">
              <a:xfrm>
                <a:off x="2976" y="2205"/>
                <a:ext cx="34" cy="75"/>
              </a:xfrm>
              <a:custGeom>
                <a:avLst/>
                <a:gdLst/>
                <a:ahLst/>
                <a:cxnLst>
                  <a:cxn ang="0">
                    <a:pos x="114" y="41"/>
                  </a:cxn>
                  <a:cxn ang="0">
                    <a:pos x="104" y="135"/>
                  </a:cxn>
                  <a:cxn ang="0">
                    <a:pos x="21" y="268"/>
                  </a:cxn>
                  <a:cxn ang="0">
                    <a:pos x="0" y="372"/>
                  </a:cxn>
                  <a:cxn ang="0">
                    <a:pos x="172" y="0"/>
                  </a:cxn>
                  <a:cxn ang="0">
                    <a:pos x="114" y="41"/>
                  </a:cxn>
                </a:cxnLst>
                <a:rect l="0" t="0" r="r" b="b"/>
                <a:pathLst>
                  <a:path w="172" h="372">
                    <a:moveTo>
                      <a:pt x="114" y="41"/>
                    </a:moveTo>
                    <a:lnTo>
                      <a:pt x="104" y="135"/>
                    </a:lnTo>
                    <a:lnTo>
                      <a:pt x="21" y="268"/>
                    </a:lnTo>
                    <a:lnTo>
                      <a:pt x="0" y="372"/>
                    </a:lnTo>
                    <a:lnTo>
                      <a:pt x="172" y="0"/>
                    </a:lnTo>
                    <a:lnTo>
                      <a:pt x="114" y="41"/>
                    </a:lnTo>
                    <a:close/>
                  </a:path>
                </a:pathLst>
              </a:custGeom>
              <a:solidFill>
                <a:srgbClr val="000000"/>
              </a:solidFill>
              <a:ln w="9525">
                <a:noFill/>
                <a:round/>
                <a:headEnd/>
                <a:tailEnd/>
              </a:ln>
            </p:spPr>
            <p:txBody>
              <a:bodyPr/>
              <a:lstStyle/>
              <a:p>
                <a:endParaRPr lang="en-GB"/>
              </a:p>
            </p:txBody>
          </p:sp>
          <p:sp>
            <p:nvSpPr>
              <p:cNvPr id="20243" name="Freeform 787"/>
              <p:cNvSpPr>
                <a:spLocks/>
              </p:cNvSpPr>
              <p:nvPr/>
            </p:nvSpPr>
            <p:spPr bwMode="auto">
              <a:xfrm>
                <a:off x="2876" y="2189"/>
                <a:ext cx="54" cy="85"/>
              </a:xfrm>
              <a:custGeom>
                <a:avLst/>
                <a:gdLst/>
                <a:ahLst/>
                <a:cxnLst>
                  <a:cxn ang="0">
                    <a:pos x="191" y="29"/>
                  </a:cxn>
                  <a:cxn ang="0">
                    <a:pos x="265" y="0"/>
                  </a:cxn>
                  <a:cxn ang="0">
                    <a:pos x="115" y="8"/>
                  </a:cxn>
                  <a:cxn ang="0">
                    <a:pos x="121" y="43"/>
                  </a:cxn>
                  <a:cxn ang="0">
                    <a:pos x="220" y="49"/>
                  </a:cxn>
                  <a:cxn ang="0">
                    <a:pos x="74" y="92"/>
                  </a:cxn>
                  <a:cxn ang="0">
                    <a:pos x="76" y="95"/>
                  </a:cxn>
                  <a:cxn ang="0">
                    <a:pos x="78" y="98"/>
                  </a:cxn>
                  <a:cxn ang="0">
                    <a:pos x="80" y="105"/>
                  </a:cxn>
                  <a:cxn ang="0">
                    <a:pos x="80" y="109"/>
                  </a:cxn>
                  <a:cxn ang="0">
                    <a:pos x="80" y="115"/>
                  </a:cxn>
                  <a:cxn ang="0">
                    <a:pos x="78" y="117"/>
                  </a:cxn>
                  <a:cxn ang="0">
                    <a:pos x="77" y="117"/>
                  </a:cxn>
                  <a:cxn ang="0">
                    <a:pos x="77" y="118"/>
                  </a:cxn>
                  <a:cxn ang="0">
                    <a:pos x="77" y="121"/>
                  </a:cxn>
                  <a:cxn ang="0">
                    <a:pos x="72" y="127"/>
                  </a:cxn>
                  <a:cxn ang="0">
                    <a:pos x="69" y="130"/>
                  </a:cxn>
                  <a:cxn ang="0">
                    <a:pos x="66" y="133"/>
                  </a:cxn>
                  <a:cxn ang="0">
                    <a:pos x="60" y="139"/>
                  </a:cxn>
                  <a:cxn ang="0">
                    <a:pos x="97" y="170"/>
                  </a:cxn>
                  <a:cxn ang="0">
                    <a:pos x="13" y="223"/>
                  </a:cxn>
                  <a:cxn ang="0">
                    <a:pos x="0" y="362"/>
                  </a:cxn>
                  <a:cxn ang="0">
                    <a:pos x="66" y="419"/>
                  </a:cxn>
                  <a:cxn ang="0">
                    <a:pos x="152" y="429"/>
                  </a:cxn>
                  <a:cxn ang="0">
                    <a:pos x="135" y="420"/>
                  </a:cxn>
                  <a:cxn ang="0">
                    <a:pos x="117" y="409"/>
                  </a:cxn>
                  <a:cxn ang="0">
                    <a:pos x="103" y="396"/>
                  </a:cxn>
                  <a:cxn ang="0">
                    <a:pos x="96" y="388"/>
                  </a:cxn>
                  <a:cxn ang="0">
                    <a:pos x="91" y="380"/>
                  </a:cxn>
                  <a:cxn ang="0">
                    <a:pos x="83" y="363"/>
                  </a:cxn>
                  <a:cxn ang="0">
                    <a:pos x="80" y="352"/>
                  </a:cxn>
                  <a:cxn ang="0">
                    <a:pos x="79" y="343"/>
                  </a:cxn>
                  <a:cxn ang="0">
                    <a:pos x="76" y="300"/>
                  </a:cxn>
                  <a:cxn ang="0">
                    <a:pos x="74" y="258"/>
                  </a:cxn>
                  <a:cxn ang="0">
                    <a:pos x="113" y="244"/>
                  </a:cxn>
                  <a:cxn ang="0">
                    <a:pos x="111" y="203"/>
                  </a:cxn>
                  <a:cxn ang="0">
                    <a:pos x="167" y="187"/>
                  </a:cxn>
                  <a:cxn ang="0">
                    <a:pos x="150" y="142"/>
                  </a:cxn>
                  <a:cxn ang="0">
                    <a:pos x="272" y="37"/>
                  </a:cxn>
                  <a:cxn ang="0">
                    <a:pos x="191" y="29"/>
                  </a:cxn>
                </a:cxnLst>
                <a:rect l="0" t="0" r="r" b="b"/>
                <a:pathLst>
                  <a:path w="272" h="429">
                    <a:moveTo>
                      <a:pt x="191" y="29"/>
                    </a:moveTo>
                    <a:lnTo>
                      <a:pt x="265" y="0"/>
                    </a:lnTo>
                    <a:lnTo>
                      <a:pt x="115" y="8"/>
                    </a:lnTo>
                    <a:lnTo>
                      <a:pt x="121" y="43"/>
                    </a:lnTo>
                    <a:lnTo>
                      <a:pt x="220" y="49"/>
                    </a:lnTo>
                    <a:lnTo>
                      <a:pt x="74" y="92"/>
                    </a:lnTo>
                    <a:lnTo>
                      <a:pt x="76" y="95"/>
                    </a:lnTo>
                    <a:lnTo>
                      <a:pt x="78" y="98"/>
                    </a:lnTo>
                    <a:lnTo>
                      <a:pt x="80" y="105"/>
                    </a:lnTo>
                    <a:lnTo>
                      <a:pt x="80" y="109"/>
                    </a:lnTo>
                    <a:lnTo>
                      <a:pt x="80" y="115"/>
                    </a:lnTo>
                    <a:lnTo>
                      <a:pt x="78" y="117"/>
                    </a:lnTo>
                    <a:lnTo>
                      <a:pt x="77" y="117"/>
                    </a:lnTo>
                    <a:lnTo>
                      <a:pt x="77" y="118"/>
                    </a:lnTo>
                    <a:lnTo>
                      <a:pt x="77" y="121"/>
                    </a:lnTo>
                    <a:lnTo>
                      <a:pt x="72" y="127"/>
                    </a:lnTo>
                    <a:lnTo>
                      <a:pt x="69" y="130"/>
                    </a:lnTo>
                    <a:lnTo>
                      <a:pt x="66" y="133"/>
                    </a:lnTo>
                    <a:lnTo>
                      <a:pt x="60" y="139"/>
                    </a:lnTo>
                    <a:lnTo>
                      <a:pt x="97" y="170"/>
                    </a:lnTo>
                    <a:lnTo>
                      <a:pt x="13" y="223"/>
                    </a:lnTo>
                    <a:lnTo>
                      <a:pt x="0" y="362"/>
                    </a:lnTo>
                    <a:lnTo>
                      <a:pt x="66" y="419"/>
                    </a:lnTo>
                    <a:lnTo>
                      <a:pt x="152" y="429"/>
                    </a:lnTo>
                    <a:lnTo>
                      <a:pt x="135" y="420"/>
                    </a:lnTo>
                    <a:lnTo>
                      <a:pt x="117" y="409"/>
                    </a:lnTo>
                    <a:lnTo>
                      <a:pt x="103" y="396"/>
                    </a:lnTo>
                    <a:lnTo>
                      <a:pt x="96" y="388"/>
                    </a:lnTo>
                    <a:lnTo>
                      <a:pt x="91" y="380"/>
                    </a:lnTo>
                    <a:lnTo>
                      <a:pt x="83" y="363"/>
                    </a:lnTo>
                    <a:lnTo>
                      <a:pt x="80" y="352"/>
                    </a:lnTo>
                    <a:lnTo>
                      <a:pt x="79" y="343"/>
                    </a:lnTo>
                    <a:lnTo>
                      <a:pt x="76" y="300"/>
                    </a:lnTo>
                    <a:lnTo>
                      <a:pt x="74" y="258"/>
                    </a:lnTo>
                    <a:lnTo>
                      <a:pt x="113" y="244"/>
                    </a:lnTo>
                    <a:lnTo>
                      <a:pt x="111" y="203"/>
                    </a:lnTo>
                    <a:lnTo>
                      <a:pt x="167" y="187"/>
                    </a:lnTo>
                    <a:lnTo>
                      <a:pt x="150" y="142"/>
                    </a:lnTo>
                    <a:lnTo>
                      <a:pt x="272" y="37"/>
                    </a:lnTo>
                    <a:lnTo>
                      <a:pt x="191" y="29"/>
                    </a:lnTo>
                    <a:close/>
                  </a:path>
                </a:pathLst>
              </a:custGeom>
              <a:solidFill>
                <a:srgbClr val="AD0000"/>
              </a:solidFill>
              <a:ln w="9525">
                <a:noFill/>
                <a:round/>
                <a:headEnd/>
                <a:tailEnd/>
              </a:ln>
            </p:spPr>
            <p:txBody>
              <a:bodyPr/>
              <a:lstStyle/>
              <a:p>
                <a:endParaRPr lang="en-GB"/>
              </a:p>
            </p:txBody>
          </p:sp>
          <p:sp>
            <p:nvSpPr>
              <p:cNvPr id="20244" name="Freeform 788"/>
              <p:cNvSpPr>
                <a:spLocks/>
              </p:cNvSpPr>
              <p:nvPr/>
            </p:nvSpPr>
            <p:spPr bwMode="auto">
              <a:xfrm>
                <a:off x="2859" y="2269"/>
                <a:ext cx="23" cy="19"/>
              </a:xfrm>
              <a:custGeom>
                <a:avLst/>
                <a:gdLst/>
                <a:ahLst/>
                <a:cxnLst>
                  <a:cxn ang="0">
                    <a:pos x="116" y="40"/>
                  </a:cxn>
                  <a:cxn ang="0">
                    <a:pos x="76" y="0"/>
                  </a:cxn>
                  <a:cxn ang="0">
                    <a:pos x="18" y="10"/>
                  </a:cxn>
                  <a:cxn ang="0">
                    <a:pos x="27" y="45"/>
                  </a:cxn>
                  <a:cxn ang="0">
                    <a:pos x="0" y="89"/>
                  </a:cxn>
                  <a:cxn ang="0">
                    <a:pos x="37" y="71"/>
                  </a:cxn>
                  <a:cxn ang="0">
                    <a:pos x="76" y="94"/>
                  </a:cxn>
                  <a:cxn ang="0">
                    <a:pos x="110" y="83"/>
                  </a:cxn>
                  <a:cxn ang="0">
                    <a:pos x="49" y="15"/>
                  </a:cxn>
                  <a:cxn ang="0">
                    <a:pos x="116" y="40"/>
                  </a:cxn>
                </a:cxnLst>
                <a:rect l="0" t="0" r="r" b="b"/>
                <a:pathLst>
                  <a:path w="116" h="94">
                    <a:moveTo>
                      <a:pt x="116" y="40"/>
                    </a:moveTo>
                    <a:lnTo>
                      <a:pt x="76" y="0"/>
                    </a:lnTo>
                    <a:lnTo>
                      <a:pt x="18" y="10"/>
                    </a:lnTo>
                    <a:lnTo>
                      <a:pt x="27" y="45"/>
                    </a:lnTo>
                    <a:lnTo>
                      <a:pt x="0" y="89"/>
                    </a:lnTo>
                    <a:lnTo>
                      <a:pt x="37" y="71"/>
                    </a:lnTo>
                    <a:lnTo>
                      <a:pt x="76" y="94"/>
                    </a:lnTo>
                    <a:lnTo>
                      <a:pt x="110" y="83"/>
                    </a:lnTo>
                    <a:lnTo>
                      <a:pt x="49" y="15"/>
                    </a:lnTo>
                    <a:lnTo>
                      <a:pt x="116" y="40"/>
                    </a:lnTo>
                    <a:close/>
                  </a:path>
                </a:pathLst>
              </a:custGeom>
              <a:solidFill>
                <a:srgbClr val="D1BDBD"/>
              </a:solidFill>
              <a:ln w="9525">
                <a:noFill/>
                <a:round/>
                <a:headEnd/>
                <a:tailEnd/>
              </a:ln>
            </p:spPr>
            <p:txBody>
              <a:bodyPr/>
              <a:lstStyle/>
              <a:p>
                <a:endParaRPr lang="en-GB"/>
              </a:p>
            </p:txBody>
          </p:sp>
          <p:sp>
            <p:nvSpPr>
              <p:cNvPr id="20245" name="Freeform 789"/>
              <p:cNvSpPr>
                <a:spLocks/>
              </p:cNvSpPr>
              <p:nvPr/>
            </p:nvSpPr>
            <p:spPr bwMode="auto">
              <a:xfrm>
                <a:off x="2862" y="2265"/>
                <a:ext cx="3" cy="6"/>
              </a:xfrm>
              <a:custGeom>
                <a:avLst/>
                <a:gdLst/>
                <a:ahLst/>
                <a:cxnLst>
                  <a:cxn ang="0">
                    <a:pos x="4" y="32"/>
                  </a:cxn>
                  <a:cxn ang="0">
                    <a:pos x="17" y="0"/>
                  </a:cxn>
                  <a:cxn ang="0">
                    <a:pos x="0" y="15"/>
                  </a:cxn>
                  <a:cxn ang="0">
                    <a:pos x="4" y="32"/>
                  </a:cxn>
                </a:cxnLst>
                <a:rect l="0" t="0" r="r" b="b"/>
                <a:pathLst>
                  <a:path w="17" h="32">
                    <a:moveTo>
                      <a:pt x="4" y="32"/>
                    </a:moveTo>
                    <a:lnTo>
                      <a:pt x="17" y="0"/>
                    </a:lnTo>
                    <a:lnTo>
                      <a:pt x="0" y="15"/>
                    </a:lnTo>
                    <a:lnTo>
                      <a:pt x="4" y="32"/>
                    </a:lnTo>
                    <a:close/>
                  </a:path>
                </a:pathLst>
              </a:custGeom>
              <a:solidFill>
                <a:srgbClr val="D1BDBD"/>
              </a:solidFill>
              <a:ln w="9525">
                <a:noFill/>
                <a:round/>
                <a:headEnd/>
                <a:tailEnd/>
              </a:ln>
            </p:spPr>
            <p:txBody>
              <a:bodyPr/>
              <a:lstStyle/>
              <a:p>
                <a:endParaRPr lang="en-GB"/>
              </a:p>
            </p:txBody>
          </p:sp>
          <p:sp>
            <p:nvSpPr>
              <p:cNvPr id="20246" name="Freeform 790"/>
              <p:cNvSpPr>
                <a:spLocks/>
              </p:cNvSpPr>
              <p:nvPr/>
            </p:nvSpPr>
            <p:spPr bwMode="auto">
              <a:xfrm>
                <a:off x="2691" y="2246"/>
                <a:ext cx="174" cy="85"/>
              </a:xfrm>
              <a:custGeom>
                <a:avLst/>
                <a:gdLst/>
                <a:ahLst/>
                <a:cxnLst>
                  <a:cxn ang="0">
                    <a:pos x="860" y="128"/>
                  </a:cxn>
                  <a:cxn ang="0">
                    <a:pos x="856" y="111"/>
                  </a:cxn>
                  <a:cxn ang="0">
                    <a:pos x="834" y="145"/>
                  </a:cxn>
                  <a:cxn ang="0">
                    <a:pos x="865" y="160"/>
                  </a:cxn>
                  <a:cxn ang="0">
                    <a:pos x="814" y="186"/>
                  </a:cxn>
                  <a:cxn ang="0">
                    <a:pos x="794" y="223"/>
                  </a:cxn>
                  <a:cxn ang="0">
                    <a:pos x="793" y="224"/>
                  </a:cxn>
                  <a:cxn ang="0">
                    <a:pos x="746" y="231"/>
                  </a:cxn>
                  <a:cxn ang="0">
                    <a:pos x="750" y="281"/>
                  </a:cxn>
                  <a:cxn ang="0">
                    <a:pos x="710" y="291"/>
                  </a:cxn>
                  <a:cxn ang="0">
                    <a:pos x="734" y="315"/>
                  </a:cxn>
                  <a:cxn ang="0">
                    <a:pos x="738" y="380"/>
                  </a:cxn>
                  <a:cxn ang="0">
                    <a:pos x="679" y="332"/>
                  </a:cxn>
                  <a:cxn ang="0">
                    <a:pos x="676" y="257"/>
                  </a:cxn>
                  <a:cxn ang="0">
                    <a:pos x="659" y="307"/>
                  </a:cxn>
                  <a:cxn ang="0">
                    <a:pos x="92" y="0"/>
                  </a:cxn>
                  <a:cxn ang="0">
                    <a:pos x="0" y="7"/>
                  </a:cxn>
                  <a:cxn ang="0">
                    <a:pos x="801" y="429"/>
                  </a:cxn>
                  <a:cxn ang="0">
                    <a:pos x="810" y="357"/>
                  </a:cxn>
                  <a:cxn ang="0">
                    <a:pos x="814" y="313"/>
                  </a:cxn>
                  <a:cxn ang="0">
                    <a:pos x="817" y="314"/>
                  </a:cxn>
                  <a:cxn ang="0">
                    <a:pos x="825" y="260"/>
                  </a:cxn>
                  <a:cxn ang="0">
                    <a:pos x="834" y="246"/>
                  </a:cxn>
                  <a:cxn ang="0">
                    <a:pos x="842" y="207"/>
                  </a:cxn>
                  <a:cxn ang="0">
                    <a:pos x="869" y="163"/>
                  </a:cxn>
                  <a:cxn ang="0">
                    <a:pos x="860" y="128"/>
                  </a:cxn>
                </a:cxnLst>
                <a:rect l="0" t="0" r="r" b="b"/>
                <a:pathLst>
                  <a:path w="869" h="429">
                    <a:moveTo>
                      <a:pt x="860" y="128"/>
                    </a:moveTo>
                    <a:lnTo>
                      <a:pt x="856" y="111"/>
                    </a:lnTo>
                    <a:lnTo>
                      <a:pt x="834" y="145"/>
                    </a:lnTo>
                    <a:lnTo>
                      <a:pt x="865" y="160"/>
                    </a:lnTo>
                    <a:lnTo>
                      <a:pt x="814" y="186"/>
                    </a:lnTo>
                    <a:lnTo>
                      <a:pt x="794" y="223"/>
                    </a:lnTo>
                    <a:lnTo>
                      <a:pt x="793" y="224"/>
                    </a:lnTo>
                    <a:lnTo>
                      <a:pt x="746" y="231"/>
                    </a:lnTo>
                    <a:lnTo>
                      <a:pt x="750" y="281"/>
                    </a:lnTo>
                    <a:lnTo>
                      <a:pt x="710" y="291"/>
                    </a:lnTo>
                    <a:lnTo>
                      <a:pt x="734" y="315"/>
                    </a:lnTo>
                    <a:lnTo>
                      <a:pt x="738" y="380"/>
                    </a:lnTo>
                    <a:lnTo>
                      <a:pt x="679" y="332"/>
                    </a:lnTo>
                    <a:lnTo>
                      <a:pt x="676" y="257"/>
                    </a:lnTo>
                    <a:lnTo>
                      <a:pt x="659" y="307"/>
                    </a:lnTo>
                    <a:lnTo>
                      <a:pt x="92" y="0"/>
                    </a:lnTo>
                    <a:lnTo>
                      <a:pt x="0" y="7"/>
                    </a:lnTo>
                    <a:lnTo>
                      <a:pt x="801" y="429"/>
                    </a:lnTo>
                    <a:lnTo>
                      <a:pt x="810" y="357"/>
                    </a:lnTo>
                    <a:lnTo>
                      <a:pt x="814" y="313"/>
                    </a:lnTo>
                    <a:lnTo>
                      <a:pt x="817" y="314"/>
                    </a:lnTo>
                    <a:lnTo>
                      <a:pt x="825" y="260"/>
                    </a:lnTo>
                    <a:lnTo>
                      <a:pt x="834" y="246"/>
                    </a:lnTo>
                    <a:lnTo>
                      <a:pt x="842" y="207"/>
                    </a:lnTo>
                    <a:lnTo>
                      <a:pt x="869" y="163"/>
                    </a:lnTo>
                    <a:lnTo>
                      <a:pt x="860" y="128"/>
                    </a:lnTo>
                    <a:close/>
                  </a:path>
                </a:pathLst>
              </a:custGeom>
              <a:solidFill>
                <a:srgbClr val="000000"/>
              </a:solidFill>
              <a:ln w="9525">
                <a:noFill/>
                <a:round/>
                <a:headEnd/>
                <a:tailEnd/>
              </a:ln>
            </p:spPr>
            <p:txBody>
              <a:bodyPr/>
              <a:lstStyle/>
              <a:p>
                <a:endParaRPr lang="en-GB"/>
              </a:p>
            </p:txBody>
          </p:sp>
          <p:sp>
            <p:nvSpPr>
              <p:cNvPr id="20247" name="Freeform 791"/>
              <p:cNvSpPr>
                <a:spLocks/>
              </p:cNvSpPr>
              <p:nvPr/>
            </p:nvSpPr>
            <p:spPr bwMode="auto">
              <a:xfrm>
                <a:off x="2839" y="2288"/>
                <a:ext cx="10" cy="4"/>
              </a:xfrm>
              <a:custGeom>
                <a:avLst/>
                <a:gdLst/>
                <a:ahLst/>
                <a:cxnLst>
                  <a:cxn ang="0">
                    <a:pos x="50" y="10"/>
                  </a:cxn>
                  <a:cxn ang="0">
                    <a:pos x="39" y="0"/>
                  </a:cxn>
                  <a:cxn ang="0">
                    <a:pos x="0" y="16"/>
                  </a:cxn>
                  <a:cxn ang="0">
                    <a:pos x="3" y="17"/>
                  </a:cxn>
                  <a:cxn ang="0">
                    <a:pos x="50" y="10"/>
                  </a:cxn>
                </a:cxnLst>
                <a:rect l="0" t="0" r="r" b="b"/>
                <a:pathLst>
                  <a:path w="50" h="17">
                    <a:moveTo>
                      <a:pt x="50" y="10"/>
                    </a:moveTo>
                    <a:lnTo>
                      <a:pt x="39" y="0"/>
                    </a:lnTo>
                    <a:lnTo>
                      <a:pt x="0" y="16"/>
                    </a:lnTo>
                    <a:lnTo>
                      <a:pt x="3" y="17"/>
                    </a:lnTo>
                    <a:lnTo>
                      <a:pt x="50" y="10"/>
                    </a:lnTo>
                    <a:close/>
                  </a:path>
                </a:pathLst>
              </a:custGeom>
              <a:solidFill>
                <a:srgbClr val="FFEDED"/>
              </a:solidFill>
              <a:ln w="9525">
                <a:noFill/>
                <a:round/>
                <a:headEnd/>
                <a:tailEnd/>
              </a:ln>
            </p:spPr>
            <p:txBody>
              <a:bodyPr/>
              <a:lstStyle/>
              <a:p>
                <a:endParaRPr lang="en-GB"/>
              </a:p>
            </p:txBody>
          </p:sp>
          <p:sp>
            <p:nvSpPr>
              <p:cNvPr id="20248" name="Freeform 792"/>
              <p:cNvSpPr>
                <a:spLocks/>
              </p:cNvSpPr>
              <p:nvPr/>
            </p:nvSpPr>
            <p:spPr bwMode="auto">
              <a:xfrm>
                <a:off x="2856" y="2295"/>
                <a:ext cx="30" cy="19"/>
              </a:xfrm>
              <a:custGeom>
                <a:avLst/>
                <a:gdLst/>
                <a:ahLst/>
                <a:cxnLst>
                  <a:cxn ang="0">
                    <a:pos x="9" y="0"/>
                  </a:cxn>
                  <a:cxn ang="0">
                    <a:pos x="0" y="14"/>
                  </a:cxn>
                  <a:cxn ang="0">
                    <a:pos x="110" y="93"/>
                  </a:cxn>
                  <a:cxn ang="0">
                    <a:pos x="111" y="94"/>
                  </a:cxn>
                  <a:cxn ang="0">
                    <a:pos x="114" y="93"/>
                  </a:cxn>
                  <a:cxn ang="0">
                    <a:pos x="153" y="68"/>
                  </a:cxn>
                  <a:cxn ang="0">
                    <a:pos x="100" y="58"/>
                  </a:cxn>
                  <a:cxn ang="0">
                    <a:pos x="65" y="41"/>
                  </a:cxn>
                  <a:cxn ang="0">
                    <a:pos x="9" y="0"/>
                  </a:cxn>
                </a:cxnLst>
                <a:rect l="0" t="0" r="r" b="b"/>
                <a:pathLst>
                  <a:path w="153" h="94">
                    <a:moveTo>
                      <a:pt x="9" y="0"/>
                    </a:moveTo>
                    <a:lnTo>
                      <a:pt x="0" y="14"/>
                    </a:lnTo>
                    <a:lnTo>
                      <a:pt x="110" y="93"/>
                    </a:lnTo>
                    <a:lnTo>
                      <a:pt x="111" y="94"/>
                    </a:lnTo>
                    <a:lnTo>
                      <a:pt x="114" y="93"/>
                    </a:lnTo>
                    <a:lnTo>
                      <a:pt x="153" y="68"/>
                    </a:lnTo>
                    <a:lnTo>
                      <a:pt x="100" y="58"/>
                    </a:lnTo>
                    <a:lnTo>
                      <a:pt x="65" y="41"/>
                    </a:lnTo>
                    <a:lnTo>
                      <a:pt x="9" y="0"/>
                    </a:lnTo>
                    <a:close/>
                  </a:path>
                </a:pathLst>
              </a:custGeom>
              <a:solidFill>
                <a:srgbClr val="FFEDED"/>
              </a:solidFill>
              <a:ln w="9525">
                <a:noFill/>
                <a:round/>
                <a:headEnd/>
                <a:tailEnd/>
              </a:ln>
            </p:spPr>
            <p:txBody>
              <a:bodyPr/>
              <a:lstStyle/>
              <a:p>
                <a:endParaRPr lang="en-GB"/>
              </a:p>
            </p:txBody>
          </p:sp>
          <p:sp>
            <p:nvSpPr>
              <p:cNvPr id="20249" name="Freeform 793"/>
              <p:cNvSpPr>
                <a:spLocks/>
              </p:cNvSpPr>
              <p:nvPr/>
            </p:nvSpPr>
            <p:spPr bwMode="auto">
              <a:xfrm>
                <a:off x="2854" y="2298"/>
                <a:ext cx="43" cy="41"/>
              </a:xfrm>
              <a:custGeom>
                <a:avLst/>
                <a:gdLst/>
                <a:ahLst/>
                <a:cxnLst>
                  <a:cxn ang="0">
                    <a:pos x="8" y="0"/>
                  </a:cxn>
                  <a:cxn ang="0">
                    <a:pos x="0" y="54"/>
                  </a:cxn>
                  <a:cxn ang="0">
                    <a:pos x="91" y="108"/>
                  </a:cxn>
                  <a:cxn ang="0">
                    <a:pos x="59" y="125"/>
                  </a:cxn>
                  <a:cxn ang="0">
                    <a:pos x="82" y="175"/>
                  </a:cxn>
                  <a:cxn ang="0">
                    <a:pos x="196" y="186"/>
                  </a:cxn>
                  <a:cxn ang="0">
                    <a:pos x="209" y="208"/>
                  </a:cxn>
                  <a:cxn ang="0">
                    <a:pos x="214" y="176"/>
                  </a:cxn>
                  <a:cxn ang="0">
                    <a:pos x="120" y="171"/>
                  </a:cxn>
                  <a:cxn ang="0">
                    <a:pos x="99" y="86"/>
                  </a:cxn>
                  <a:cxn ang="0">
                    <a:pos x="118" y="79"/>
                  </a:cxn>
                  <a:cxn ang="0">
                    <a:pos x="8" y="0"/>
                  </a:cxn>
                </a:cxnLst>
                <a:rect l="0" t="0" r="r" b="b"/>
                <a:pathLst>
                  <a:path w="214" h="208">
                    <a:moveTo>
                      <a:pt x="8" y="0"/>
                    </a:moveTo>
                    <a:lnTo>
                      <a:pt x="0" y="54"/>
                    </a:lnTo>
                    <a:lnTo>
                      <a:pt x="91" y="108"/>
                    </a:lnTo>
                    <a:lnTo>
                      <a:pt x="59" y="125"/>
                    </a:lnTo>
                    <a:lnTo>
                      <a:pt x="82" y="175"/>
                    </a:lnTo>
                    <a:lnTo>
                      <a:pt x="196" y="186"/>
                    </a:lnTo>
                    <a:lnTo>
                      <a:pt x="209" y="208"/>
                    </a:lnTo>
                    <a:lnTo>
                      <a:pt x="214" y="176"/>
                    </a:lnTo>
                    <a:lnTo>
                      <a:pt x="120" y="171"/>
                    </a:lnTo>
                    <a:lnTo>
                      <a:pt x="99" y="86"/>
                    </a:lnTo>
                    <a:lnTo>
                      <a:pt x="118" y="79"/>
                    </a:lnTo>
                    <a:lnTo>
                      <a:pt x="8" y="0"/>
                    </a:lnTo>
                    <a:close/>
                  </a:path>
                </a:pathLst>
              </a:custGeom>
              <a:solidFill>
                <a:srgbClr val="D1BDBD"/>
              </a:solidFill>
              <a:ln w="9525">
                <a:noFill/>
                <a:round/>
                <a:headEnd/>
                <a:tailEnd/>
              </a:ln>
            </p:spPr>
            <p:txBody>
              <a:bodyPr/>
              <a:lstStyle/>
              <a:p>
                <a:endParaRPr lang="en-GB"/>
              </a:p>
            </p:txBody>
          </p:sp>
          <p:sp>
            <p:nvSpPr>
              <p:cNvPr id="20250" name="Freeform 794"/>
              <p:cNvSpPr>
                <a:spLocks/>
              </p:cNvSpPr>
              <p:nvPr/>
            </p:nvSpPr>
            <p:spPr bwMode="auto">
              <a:xfrm>
                <a:off x="2853" y="2308"/>
                <a:ext cx="50" cy="44"/>
              </a:xfrm>
              <a:custGeom>
                <a:avLst/>
                <a:gdLst/>
                <a:ahLst/>
                <a:cxnLst>
                  <a:cxn ang="0">
                    <a:pos x="7" y="1"/>
                  </a:cxn>
                  <a:cxn ang="0">
                    <a:pos x="4" y="0"/>
                  </a:cxn>
                  <a:cxn ang="0">
                    <a:pos x="0" y="44"/>
                  </a:cxn>
                  <a:cxn ang="0">
                    <a:pos x="0" y="50"/>
                  </a:cxn>
                  <a:cxn ang="0">
                    <a:pos x="15" y="100"/>
                  </a:cxn>
                  <a:cxn ang="0">
                    <a:pos x="249" y="220"/>
                  </a:cxn>
                  <a:cxn ang="0">
                    <a:pos x="222" y="168"/>
                  </a:cxn>
                  <a:cxn ang="0">
                    <a:pos x="214" y="161"/>
                  </a:cxn>
                  <a:cxn ang="0">
                    <a:pos x="216" y="155"/>
                  </a:cxn>
                  <a:cxn ang="0">
                    <a:pos x="203" y="133"/>
                  </a:cxn>
                  <a:cxn ang="0">
                    <a:pos x="89" y="122"/>
                  </a:cxn>
                  <a:cxn ang="0">
                    <a:pos x="66" y="72"/>
                  </a:cxn>
                  <a:cxn ang="0">
                    <a:pos x="98" y="55"/>
                  </a:cxn>
                  <a:cxn ang="0">
                    <a:pos x="7" y="1"/>
                  </a:cxn>
                </a:cxnLst>
                <a:rect l="0" t="0" r="r" b="b"/>
                <a:pathLst>
                  <a:path w="249" h="220">
                    <a:moveTo>
                      <a:pt x="7" y="1"/>
                    </a:moveTo>
                    <a:lnTo>
                      <a:pt x="4" y="0"/>
                    </a:lnTo>
                    <a:lnTo>
                      <a:pt x="0" y="44"/>
                    </a:lnTo>
                    <a:lnTo>
                      <a:pt x="0" y="50"/>
                    </a:lnTo>
                    <a:lnTo>
                      <a:pt x="15" y="100"/>
                    </a:lnTo>
                    <a:lnTo>
                      <a:pt x="249" y="220"/>
                    </a:lnTo>
                    <a:lnTo>
                      <a:pt x="222" y="168"/>
                    </a:lnTo>
                    <a:lnTo>
                      <a:pt x="214" y="161"/>
                    </a:lnTo>
                    <a:lnTo>
                      <a:pt x="216" y="155"/>
                    </a:lnTo>
                    <a:lnTo>
                      <a:pt x="203" y="133"/>
                    </a:lnTo>
                    <a:lnTo>
                      <a:pt x="89" y="122"/>
                    </a:lnTo>
                    <a:lnTo>
                      <a:pt x="66" y="72"/>
                    </a:lnTo>
                    <a:lnTo>
                      <a:pt x="98" y="55"/>
                    </a:lnTo>
                    <a:lnTo>
                      <a:pt x="7" y="1"/>
                    </a:lnTo>
                    <a:close/>
                  </a:path>
                </a:pathLst>
              </a:custGeom>
              <a:solidFill>
                <a:srgbClr val="FFEDED"/>
              </a:solidFill>
              <a:ln w="9525">
                <a:noFill/>
                <a:round/>
                <a:headEnd/>
                <a:tailEnd/>
              </a:ln>
            </p:spPr>
            <p:txBody>
              <a:bodyPr/>
              <a:lstStyle/>
              <a:p>
                <a:endParaRPr lang="en-GB"/>
              </a:p>
            </p:txBody>
          </p:sp>
          <p:sp>
            <p:nvSpPr>
              <p:cNvPr id="20251" name="Freeform 795"/>
              <p:cNvSpPr>
                <a:spLocks noEditPoints="1"/>
              </p:cNvSpPr>
              <p:nvPr/>
            </p:nvSpPr>
            <p:spPr bwMode="auto">
              <a:xfrm>
                <a:off x="2851" y="2275"/>
                <a:ext cx="123" cy="93"/>
              </a:xfrm>
              <a:custGeom>
                <a:avLst/>
                <a:gdLst/>
                <a:ahLst/>
                <a:cxnLst>
                  <a:cxn ang="0">
                    <a:pos x="33" y="100"/>
                  </a:cxn>
                  <a:cxn ang="0">
                    <a:pos x="263" y="158"/>
                  </a:cxn>
                  <a:cxn ang="0">
                    <a:pos x="177" y="168"/>
                  </a:cxn>
                  <a:cxn ang="0">
                    <a:pos x="209" y="173"/>
                  </a:cxn>
                  <a:cxn ang="0">
                    <a:pos x="177" y="254"/>
                  </a:cxn>
                  <a:cxn ang="0">
                    <a:pos x="314" y="197"/>
                  </a:cxn>
                  <a:cxn ang="0">
                    <a:pos x="315" y="201"/>
                  </a:cxn>
                  <a:cxn ang="0">
                    <a:pos x="315" y="205"/>
                  </a:cxn>
                  <a:cxn ang="0">
                    <a:pos x="309" y="212"/>
                  </a:cxn>
                  <a:cxn ang="0">
                    <a:pos x="290" y="226"/>
                  </a:cxn>
                  <a:cxn ang="0">
                    <a:pos x="261" y="239"/>
                  </a:cxn>
                  <a:cxn ang="0">
                    <a:pos x="263" y="314"/>
                  </a:cxn>
                  <a:cxn ang="0">
                    <a:pos x="296" y="300"/>
                  </a:cxn>
                  <a:cxn ang="0">
                    <a:pos x="296" y="289"/>
                  </a:cxn>
                  <a:cxn ang="0">
                    <a:pos x="312" y="278"/>
                  </a:cxn>
                  <a:cxn ang="0">
                    <a:pos x="293" y="360"/>
                  </a:cxn>
                  <a:cxn ang="0">
                    <a:pos x="231" y="335"/>
                  </a:cxn>
                  <a:cxn ang="0">
                    <a:pos x="24" y="267"/>
                  </a:cxn>
                  <a:cxn ang="0">
                    <a:pos x="9" y="211"/>
                  </a:cxn>
                  <a:cxn ang="0">
                    <a:pos x="40" y="306"/>
                  </a:cxn>
                  <a:cxn ang="0">
                    <a:pos x="369" y="360"/>
                  </a:cxn>
                  <a:cxn ang="0">
                    <a:pos x="348" y="139"/>
                  </a:cxn>
                  <a:cxn ang="0">
                    <a:pos x="470" y="212"/>
                  </a:cxn>
                  <a:cxn ang="0">
                    <a:pos x="514" y="251"/>
                  </a:cxn>
                  <a:cxn ang="0">
                    <a:pos x="481" y="302"/>
                  </a:cxn>
                  <a:cxn ang="0">
                    <a:pos x="456" y="365"/>
                  </a:cxn>
                  <a:cxn ang="0">
                    <a:pos x="553" y="467"/>
                  </a:cxn>
                  <a:cxn ang="0">
                    <a:pos x="614" y="406"/>
                  </a:cxn>
                  <a:cxn ang="0">
                    <a:pos x="463" y="100"/>
                  </a:cxn>
                  <a:cxn ang="0">
                    <a:pos x="430" y="89"/>
                  </a:cxn>
                  <a:cxn ang="0">
                    <a:pos x="404" y="69"/>
                  </a:cxn>
                  <a:cxn ang="0">
                    <a:pos x="383" y="47"/>
                  </a:cxn>
                  <a:cxn ang="0">
                    <a:pos x="370" y="18"/>
                  </a:cxn>
                  <a:cxn ang="0">
                    <a:pos x="343" y="0"/>
                  </a:cxn>
                  <a:cxn ang="0">
                    <a:pos x="286" y="34"/>
                  </a:cxn>
                  <a:cxn ang="0">
                    <a:pos x="260" y="74"/>
                  </a:cxn>
                  <a:cxn ang="0">
                    <a:pos x="196" y="93"/>
                  </a:cxn>
                  <a:cxn ang="0">
                    <a:pos x="212" y="102"/>
                  </a:cxn>
                  <a:cxn ang="0">
                    <a:pos x="205" y="117"/>
                  </a:cxn>
                  <a:cxn ang="0">
                    <a:pos x="281" y="161"/>
                  </a:cxn>
                  <a:cxn ang="0">
                    <a:pos x="41" y="61"/>
                  </a:cxn>
                  <a:cxn ang="0">
                    <a:pos x="512" y="297"/>
                  </a:cxn>
                  <a:cxn ang="0">
                    <a:pos x="445" y="339"/>
                  </a:cxn>
                  <a:cxn ang="0">
                    <a:pos x="575" y="431"/>
                  </a:cxn>
                  <a:cxn ang="0">
                    <a:pos x="564" y="306"/>
                  </a:cxn>
                </a:cxnLst>
                <a:rect l="0" t="0" r="r" b="b"/>
                <a:pathLst>
                  <a:path w="614" h="467">
                    <a:moveTo>
                      <a:pt x="41" y="61"/>
                    </a:moveTo>
                    <a:lnTo>
                      <a:pt x="33" y="100"/>
                    </a:lnTo>
                    <a:lnTo>
                      <a:pt x="89" y="141"/>
                    </a:lnTo>
                    <a:lnTo>
                      <a:pt x="263" y="158"/>
                    </a:lnTo>
                    <a:lnTo>
                      <a:pt x="124" y="158"/>
                    </a:lnTo>
                    <a:lnTo>
                      <a:pt x="177" y="168"/>
                    </a:lnTo>
                    <a:lnTo>
                      <a:pt x="138" y="193"/>
                    </a:lnTo>
                    <a:lnTo>
                      <a:pt x="209" y="173"/>
                    </a:lnTo>
                    <a:lnTo>
                      <a:pt x="227" y="207"/>
                    </a:lnTo>
                    <a:lnTo>
                      <a:pt x="177" y="254"/>
                    </a:lnTo>
                    <a:lnTo>
                      <a:pt x="314" y="196"/>
                    </a:lnTo>
                    <a:lnTo>
                      <a:pt x="314" y="197"/>
                    </a:lnTo>
                    <a:lnTo>
                      <a:pt x="315" y="200"/>
                    </a:lnTo>
                    <a:lnTo>
                      <a:pt x="315" y="201"/>
                    </a:lnTo>
                    <a:lnTo>
                      <a:pt x="316" y="203"/>
                    </a:lnTo>
                    <a:lnTo>
                      <a:pt x="315" y="205"/>
                    </a:lnTo>
                    <a:lnTo>
                      <a:pt x="315" y="209"/>
                    </a:lnTo>
                    <a:lnTo>
                      <a:pt x="309" y="212"/>
                    </a:lnTo>
                    <a:lnTo>
                      <a:pt x="303" y="217"/>
                    </a:lnTo>
                    <a:lnTo>
                      <a:pt x="290" y="226"/>
                    </a:lnTo>
                    <a:lnTo>
                      <a:pt x="276" y="233"/>
                    </a:lnTo>
                    <a:lnTo>
                      <a:pt x="261" y="239"/>
                    </a:lnTo>
                    <a:lnTo>
                      <a:pt x="286" y="281"/>
                    </a:lnTo>
                    <a:lnTo>
                      <a:pt x="263" y="314"/>
                    </a:lnTo>
                    <a:lnTo>
                      <a:pt x="299" y="306"/>
                    </a:lnTo>
                    <a:lnTo>
                      <a:pt x="296" y="300"/>
                    </a:lnTo>
                    <a:lnTo>
                      <a:pt x="295" y="295"/>
                    </a:lnTo>
                    <a:lnTo>
                      <a:pt x="296" y="289"/>
                    </a:lnTo>
                    <a:lnTo>
                      <a:pt x="301" y="283"/>
                    </a:lnTo>
                    <a:lnTo>
                      <a:pt x="312" y="278"/>
                    </a:lnTo>
                    <a:lnTo>
                      <a:pt x="339" y="260"/>
                    </a:lnTo>
                    <a:lnTo>
                      <a:pt x="293" y="360"/>
                    </a:lnTo>
                    <a:lnTo>
                      <a:pt x="255" y="360"/>
                    </a:lnTo>
                    <a:lnTo>
                      <a:pt x="231" y="335"/>
                    </a:lnTo>
                    <a:lnTo>
                      <a:pt x="258" y="387"/>
                    </a:lnTo>
                    <a:lnTo>
                      <a:pt x="24" y="267"/>
                    </a:lnTo>
                    <a:lnTo>
                      <a:pt x="9" y="217"/>
                    </a:lnTo>
                    <a:lnTo>
                      <a:pt x="9" y="211"/>
                    </a:lnTo>
                    <a:lnTo>
                      <a:pt x="0" y="283"/>
                    </a:lnTo>
                    <a:lnTo>
                      <a:pt x="40" y="306"/>
                    </a:lnTo>
                    <a:lnTo>
                      <a:pt x="273" y="406"/>
                    </a:lnTo>
                    <a:lnTo>
                      <a:pt x="369" y="360"/>
                    </a:lnTo>
                    <a:lnTo>
                      <a:pt x="340" y="178"/>
                    </a:lnTo>
                    <a:lnTo>
                      <a:pt x="348" y="139"/>
                    </a:lnTo>
                    <a:lnTo>
                      <a:pt x="505" y="173"/>
                    </a:lnTo>
                    <a:lnTo>
                      <a:pt x="470" y="212"/>
                    </a:lnTo>
                    <a:lnTo>
                      <a:pt x="396" y="250"/>
                    </a:lnTo>
                    <a:lnTo>
                      <a:pt x="514" y="251"/>
                    </a:lnTo>
                    <a:lnTo>
                      <a:pt x="476" y="261"/>
                    </a:lnTo>
                    <a:lnTo>
                      <a:pt x="481" y="302"/>
                    </a:lnTo>
                    <a:lnTo>
                      <a:pt x="431" y="328"/>
                    </a:lnTo>
                    <a:lnTo>
                      <a:pt x="456" y="365"/>
                    </a:lnTo>
                    <a:lnTo>
                      <a:pt x="505" y="345"/>
                    </a:lnTo>
                    <a:lnTo>
                      <a:pt x="553" y="467"/>
                    </a:lnTo>
                    <a:lnTo>
                      <a:pt x="592" y="461"/>
                    </a:lnTo>
                    <a:lnTo>
                      <a:pt x="614" y="406"/>
                    </a:lnTo>
                    <a:lnTo>
                      <a:pt x="547" y="115"/>
                    </a:lnTo>
                    <a:lnTo>
                      <a:pt x="463" y="100"/>
                    </a:lnTo>
                    <a:lnTo>
                      <a:pt x="446" y="97"/>
                    </a:lnTo>
                    <a:lnTo>
                      <a:pt x="430" y="89"/>
                    </a:lnTo>
                    <a:lnTo>
                      <a:pt x="416" y="80"/>
                    </a:lnTo>
                    <a:lnTo>
                      <a:pt x="404" y="69"/>
                    </a:lnTo>
                    <a:lnTo>
                      <a:pt x="394" y="59"/>
                    </a:lnTo>
                    <a:lnTo>
                      <a:pt x="383" y="47"/>
                    </a:lnTo>
                    <a:lnTo>
                      <a:pt x="377" y="33"/>
                    </a:lnTo>
                    <a:lnTo>
                      <a:pt x="370" y="18"/>
                    </a:lnTo>
                    <a:lnTo>
                      <a:pt x="366" y="4"/>
                    </a:lnTo>
                    <a:lnTo>
                      <a:pt x="343" y="0"/>
                    </a:lnTo>
                    <a:lnTo>
                      <a:pt x="159" y="13"/>
                    </a:lnTo>
                    <a:lnTo>
                      <a:pt x="286" y="34"/>
                    </a:lnTo>
                    <a:lnTo>
                      <a:pt x="219" y="66"/>
                    </a:lnTo>
                    <a:lnTo>
                      <a:pt x="260" y="74"/>
                    </a:lnTo>
                    <a:lnTo>
                      <a:pt x="187" y="91"/>
                    </a:lnTo>
                    <a:lnTo>
                      <a:pt x="196" y="93"/>
                    </a:lnTo>
                    <a:lnTo>
                      <a:pt x="205" y="98"/>
                    </a:lnTo>
                    <a:lnTo>
                      <a:pt x="212" y="102"/>
                    </a:lnTo>
                    <a:lnTo>
                      <a:pt x="219" y="109"/>
                    </a:lnTo>
                    <a:lnTo>
                      <a:pt x="205" y="117"/>
                    </a:lnTo>
                    <a:lnTo>
                      <a:pt x="337" y="51"/>
                    </a:lnTo>
                    <a:lnTo>
                      <a:pt x="281" y="161"/>
                    </a:lnTo>
                    <a:lnTo>
                      <a:pt x="182" y="120"/>
                    </a:lnTo>
                    <a:lnTo>
                      <a:pt x="41" y="61"/>
                    </a:lnTo>
                    <a:close/>
                    <a:moveTo>
                      <a:pt x="445" y="339"/>
                    </a:moveTo>
                    <a:lnTo>
                      <a:pt x="512" y="297"/>
                    </a:lnTo>
                    <a:lnTo>
                      <a:pt x="540" y="321"/>
                    </a:lnTo>
                    <a:lnTo>
                      <a:pt x="445" y="339"/>
                    </a:lnTo>
                    <a:close/>
                    <a:moveTo>
                      <a:pt x="599" y="406"/>
                    </a:moveTo>
                    <a:lnTo>
                      <a:pt x="575" y="431"/>
                    </a:lnTo>
                    <a:lnTo>
                      <a:pt x="518" y="340"/>
                    </a:lnTo>
                    <a:lnTo>
                      <a:pt x="564" y="306"/>
                    </a:lnTo>
                    <a:lnTo>
                      <a:pt x="599" y="406"/>
                    </a:lnTo>
                    <a:close/>
                  </a:path>
                </a:pathLst>
              </a:custGeom>
              <a:solidFill>
                <a:srgbClr val="D1BDBD"/>
              </a:solidFill>
              <a:ln w="9525">
                <a:noFill/>
                <a:round/>
                <a:headEnd/>
                <a:tailEnd/>
              </a:ln>
            </p:spPr>
            <p:txBody>
              <a:bodyPr/>
              <a:lstStyle/>
              <a:p>
                <a:endParaRPr lang="en-GB"/>
              </a:p>
            </p:txBody>
          </p:sp>
          <p:sp>
            <p:nvSpPr>
              <p:cNvPr id="20252" name="Freeform 796"/>
              <p:cNvSpPr>
                <a:spLocks/>
              </p:cNvSpPr>
              <p:nvPr/>
            </p:nvSpPr>
            <p:spPr bwMode="auto">
              <a:xfrm>
                <a:off x="2940" y="2334"/>
                <a:ext cx="19" cy="9"/>
              </a:xfrm>
              <a:custGeom>
                <a:avLst/>
                <a:gdLst/>
                <a:ahLst/>
                <a:cxnLst>
                  <a:cxn ang="0">
                    <a:pos x="67" y="0"/>
                  </a:cxn>
                  <a:cxn ang="0">
                    <a:pos x="0" y="42"/>
                  </a:cxn>
                  <a:cxn ang="0">
                    <a:pos x="95" y="24"/>
                  </a:cxn>
                  <a:cxn ang="0">
                    <a:pos x="67" y="0"/>
                  </a:cxn>
                </a:cxnLst>
                <a:rect l="0" t="0" r="r" b="b"/>
                <a:pathLst>
                  <a:path w="95" h="42">
                    <a:moveTo>
                      <a:pt x="67" y="0"/>
                    </a:moveTo>
                    <a:lnTo>
                      <a:pt x="0" y="42"/>
                    </a:lnTo>
                    <a:lnTo>
                      <a:pt x="95" y="24"/>
                    </a:lnTo>
                    <a:lnTo>
                      <a:pt x="67" y="0"/>
                    </a:lnTo>
                    <a:close/>
                  </a:path>
                </a:pathLst>
              </a:custGeom>
              <a:solidFill>
                <a:srgbClr val="FFEDED"/>
              </a:solidFill>
              <a:ln w="9525">
                <a:noFill/>
                <a:round/>
                <a:headEnd/>
                <a:tailEnd/>
              </a:ln>
            </p:spPr>
            <p:txBody>
              <a:bodyPr/>
              <a:lstStyle/>
              <a:p>
                <a:endParaRPr lang="en-GB"/>
              </a:p>
            </p:txBody>
          </p:sp>
          <p:sp>
            <p:nvSpPr>
              <p:cNvPr id="20253" name="Freeform 797"/>
              <p:cNvSpPr>
                <a:spLocks/>
              </p:cNvSpPr>
              <p:nvPr/>
            </p:nvSpPr>
            <p:spPr bwMode="auto">
              <a:xfrm>
                <a:off x="2955" y="2336"/>
                <a:ext cx="16" cy="25"/>
              </a:xfrm>
              <a:custGeom>
                <a:avLst/>
                <a:gdLst/>
                <a:ahLst/>
                <a:cxnLst>
                  <a:cxn ang="0">
                    <a:pos x="57" y="125"/>
                  </a:cxn>
                  <a:cxn ang="0">
                    <a:pos x="81" y="100"/>
                  </a:cxn>
                  <a:cxn ang="0">
                    <a:pos x="46" y="0"/>
                  </a:cxn>
                  <a:cxn ang="0">
                    <a:pos x="0" y="34"/>
                  </a:cxn>
                  <a:cxn ang="0">
                    <a:pos x="57" y="125"/>
                  </a:cxn>
                </a:cxnLst>
                <a:rect l="0" t="0" r="r" b="b"/>
                <a:pathLst>
                  <a:path w="81" h="125">
                    <a:moveTo>
                      <a:pt x="57" y="125"/>
                    </a:moveTo>
                    <a:lnTo>
                      <a:pt x="81" y="100"/>
                    </a:lnTo>
                    <a:lnTo>
                      <a:pt x="46" y="0"/>
                    </a:lnTo>
                    <a:lnTo>
                      <a:pt x="0" y="34"/>
                    </a:lnTo>
                    <a:lnTo>
                      <a:pt x="57" y="125"/>
                    </a:lnTo>
                    <a:close/>
                  </a:path>
                </a:pathLst>
              </a:custGeom>
              <a:solidFill>
                <a:srgbClr val="FFEDED"/>
              </a:solidFill>
              <a:ln w="9525">
                <a:noFill/>
                <a:round/>
                <a:headEnd/>
                <a:tailEnd/>
              </a:ln>
            </p:spPr>
            <p:txBody>
              <a:bodyPr/>
              <a:lstStyle/>
              <a:p>
                <a:endParaRPr lang="en-GB"/>
              </a:p>
            </p:txBody>
          </p:sp>
          <p:sp>
            <p:nvSpPr>
              <p:cNvPr id="20254" name="Freeform 798"/>
              <p:cNvSpPr>
                <a:spLocks/>
              </p:cNvSpPr>
              <p:nvPr/>
            </p:nvSpPr>
            <p:spPr bwMode="auto">
              <a:xfrm>
                <a:off x="2854" y="2275"/>
                <a:ext cx="10" cy="8"/>
              </a:xfrm>
              <a:custGeom>
                <a:avLst/>
                <a:gdLst/>
                <a:ahLst/>
                <a:cxnLst>
                  <a:cxn ang="0">
                    <a:pos x="0" y="41"/>
                  </a:cxn>
                  <a:cxn ang="0">
                    <a:pos x="51" y="15"/>
                  </a:cxn>
                  <a:cxn ang="0">
                    <a:pos x="20" y="0"/>
                  </a:cxn>
                  <a:cxn ang="0">
                    <a:pos x="0" y="41"/>
                  </a:cxn>
                </a:cxnLst>
                <a:rect l="0" t="0" r="r" b="b"/>
                <a:pathLst>
                  <a:path w="51" h="41">
                    <a:moveTo>
                      <a:pt x="0" y="41"/>
                    </a:moveTo>
                    <a:lnTo>
                      <a:pt x="51" y="15"/>
                    </a:lnTo>
                    <a:lnTo>
                      <a:pt x="20" y="0"/>
                    </a:lnTo>
                    <a:lnTo>
                      <a:pt x="0" y="41"/>
                    </a:lnTo>
                    <a:close/>
                  </a:path>
                </a:pathLst>
              </a:custGeom>
              <a:solidFill>
                <a:srgbClr val="D1BDBD"/>
              </a:solidFill>
              <a:ln w="9525">
                <a:noFill/>
                <a:round/>
                <a:headEnd/>
                <a:tailEnd/>
              </a:ln>
            </p:spPr>
            <p:txBody>
              <a:bodyPr/>
              <a:lstStyle/>
              <a:p>
                <a:endParaRPr lang="en-GB"/>
              </a:p>
            </p:txBody>
          </p:sp>
          <p:sp>
            <p:nvSpPr>
              <p:cNvPr id="20255" name="Freeform 799"/>
              <p:cNvSpPr>
                <a:spLocks/>
              </p:cNvSpPr>
              <p:nvPr/>
            </p:nvSpPr>
            <p:spPr bwMode="auto">
              <a:xfrm>
                <a:off x="2859" y="2283"/>
                <a:ext cx="36" cy="16"/>
              </a:xfrm>
              <a:custGeom>
                <a:avLst/>
                <a:gdLst/>
                <a:ahLst/>
                <a:cxnLst>
                  <a:cxn ang="0">
                    <a:pos x="37" y="0"/>
                  </a:cxn>
                  <a:cxn ang="0">
                    <a:pos x="0" y="18"/>
                  </a:cxn>
                  <a:cxn ang="0">
                    <a:pos x="141" y="77"/>
                  </a:cxn>
                  <a:cxn ang="0">
                    <a:pos x="164" y="74"/>
                  </a:cxn>
                  <a:cxn ang="0">
                    <a:pos x="178" y="66"/>
                  </a:cxn>
                  <a:cxn ang="0">
                    <a:pos x="171" y="59"/>
                  </a:cxn>
                  <a:cxn ang="0">
                    <a:pos x="164" y="55"/>
                  </a:cxn>
                  <a:cxn ang="0">
                    <a:pos x="155" y="50"/>
                  </a:cxn>
                  <a:cxn ang="0">
                    <a:pos x="146" y="48"/>
                  </a:cxn>
                  <a:cxn ang="0">
                    <a:pos x="76" y="23"/>
                  </a:cxn>
                  <a:cxn ang="0">
                    <a:pos x="37" y="0"/>
                  </a:cxn>
                </a:cxnLst>
                <a:rect l="0" t="0" r="r" b="b"/>
                <a:pathLst>
                  <a:path w="178" h="77">
                    <a:moveTo>
                      <a:pt x="37" y="0"/>
                    </a:moveTo>
                    <a:lnTo>
                      <a:pt x="0" y="18"/>
                    </a:lnTo>
                    <a:lnTo>
                      <a:pt x="141" y="77"/>
                    </a:lnTo>
                    <a:lnTo>
                      <a:pt x="164" y="74"/>
                    </a:lnTo>
                    <a:lnTo>
                      <a:pt x="178" y="66"/>
                    </a:lnTo>
                    <a:lnTo>
                      <a:pt x="171" y="59"/>
                    </a:lnTo>
                    <a:lnTo>
                      <a:pt x="164" y="55"/>
                    </a:lnTo>
                    <a:lnTo>
                      <a:pt x="155" y="50"/>
                    </a:lnTo>
                    <a:lnTo>
                      <a:pt x="146" y="48"/>
                    </a:lnTo>
                    <a:lnTo>
                      <a:pt x="76" y="23"/>
                    </a:lnTo>
                    <a:lnTo>
                      <a:pt x="37" y="0"/>
                    </a:lnTo>
                    <a:close/>
                  </a:path>
                </a:pathLst>
              </a:custGeom>
              <a:solidFill>
                <a:srgbClr val="FFEDED"/>
              </a:solidFill>
              <a:ln w="9525">
                <a:noFill/>
                <a:round/>
                <a:headEnd/>
                <a:tailEnd/>
              </a:ln>
            </p:spPr>
            <p:txBody>
              <a:bodyPr/>
              <a:lstStyle/>
              <a:p>
                <a:endParaRPr lang="en-GB"/>
              </a:p>
            </p:txBody>
          </p:sp>
          <p:sp>
            <p:nvSpPr>
              <p:cNvPr id="20256" name="Freeform 800"/>
              <p:cNvSpPr>
                <a:spLocks/>
              </p:cNvSpPr>
              <p:nvPr/>
            </p:nvSpPr>
            <p:spPr bwMode="auto">
              <a:xfrm>
                <a:off x="2874" y="2286"/>
                <a:ext cx="29" cy="7"/>
              </a:xfrm>
              <a:custGeom>
                <a:avLst/>
                <a:gdLst/>
                <a:ahLst/>
                <a:cxnLst>
                  <a:cxn ang="0">
                    <a:pos x="102" y="11"/>
                  </a:cxn>
                  <a:cxn ang="0">
                    <a:pos x="34" y="0"/>
                  </a:cxn>
                  <a:cxn ang="0">
                    <a:pos x="0" y="11"/>
                  </a:cxn>
                  <a:cxn ang="0">
                    <a:pos x="70" y="36"/>
                  </a:cxn>
                  <a:cxn ang="0">
                    <a:pos x="143" y="19"/>
                  </a:cxn>
                  <a:cxn ang="0">
                    <a:pos x="102" y="11"/>
                  </a:cxn>
                </a:cxnLst>
                <a:rect l="0" t="0" r="r" b="b"/>
                <a:pathLst>
                  <a:path w="143" h="36">
                    <a:moveTo>
                      <a:pt x="102" y="11"/>
                    </a:moveTo>
                    <a:lnTo>
                      <a:pt x="34" y="0"/>
                    </a:lnTo>
                    <a:lnTo>
                      <a:pt x="0" y="11"/>
                    </a:lnTo>
                    <a:lnTo>
                      <a:pt x="70" y="36"/>
                    </a:lnTo>
                    <a:lnTo>
                      <a:pt x="143" y="19"/>
                    </a:lnTo>
                    <a:lnTo>
                      <a:pt x="102" y="11"/>
                    </a:lnTo>
                    <a:close/>
                  </a:path>
                </a:pathLst>
              </a:custGeom>
              <a:solidFill>
                <a:srgbClr val="000000"/>
              </a:solidFill>
              <a:ln w="9525">
                <a:noFill/>
                <a:round/>
                <a:headEnd/>
                <a:tailEnd/>
              </a:ln>
            </p:spPr>
            <p:txBody>
              <a:bodyPr/>
              <a:lstStyle/>
              <a:p>
                <a:endParaRPr lang="en-GB"/>
              </a:p>
            </p:txBody>
          </p:sp>
          <p:sp>
            <p:nvSpPr>
              <p:cNvPr id="20257" name="Freeform 801"/>
              <p:cNvSpPr>
                <a:spLocks/>
              </p:cNvSpPr>
              <p:nvPr/>
            </p:nvSpPr>
            <p:spPr bwMode="auto">
              <a:xfrm>
                <a:off x="2869" y="2272"/>
                <a:ext cx="39" cy="16"/>
              </a:xfrm>
              <a:custGeom>
                <a:avLst/>
                <a:gdLst/>
                <a:ahLst/>
                <a:cxnLst>
                  <a:cxn ang="0">
                    <a:pos x="61" y="68"/>
                  </a:cxn>
                  <a:cxn ang="0">
                    <a:pos x="129" y="79"/>
                  </a:cxn>
                  <a:cxn ang="0">
                    <a:pos x="196" y="47"/>
                  </a:cxn>
                  <a:cxn ang="0">
                    <a:pos x="69" y="26"/>
                  </a:cxn>
                  <a:cxn ang="0">
                    <a:pos x="67" y="25"/>
                  </a:cxn>
                  <a:cxn ang="0">
                    <a:pos x="0" y="0"/>
                  </a:cxn>
                  <a:cxn ang="0">
                    <a:pos x="61" y="68"/>
                  </a:cxn>
                </a:cxnLst>
                <a:rect l="0" t="0" r="r" b="b"/>
                <a:pathLst>
                  <a:path w="196" h="79">
                    <a:moveTo>
                      <a:pt x="61" y="68"/>
                    </a:moveTo>
                    <a:lnTo>
                      <a:pt x="129" y="79"/>
                    </a:lnTo>
                    <a:lnTo>
                      <a:pt x="196" y="47"/>
                    </a:lnTo>
                    <a:lnTo>
                      <a:pt x="69" y="26"/>
                    </a:lnTo>
                    <a:lnTo>
                      <a:pt x="67" y="25"/>
                    </a:lnTo>
                    <a:lnTo>
                      <a:pt x="0" y="0"/>
                    </a:lnTo>
                    <a:lnTo>
                      <a:pt x="61" y="68"/>
                    </a:lnTo>
                    <a:close/>
                  </a:path>
                </a:pathLst>
              </a:custGeom>
              <a:solidFill>
                <a:srgbClr val="FFEDED"/>
              </a:solidFill>
              <a:ln w="9525">
                <a:noFill/>
                <a:round/>
                <a:headEnd/>
                <a:tailEnd/>
              </a:ln>
            </p:spPr>
            <p:txBody>
              <a:bodyPr/>
              <a:lstStyle/>
              <a:p>
                <a:endParaRPr lang="en-GB"/>
              </a:p>
            </p:txBody>
          </p:sp>
          <p:sp>
            <p:nvSpPr>
              <p:cNvPr id="20258" name="Freeform 802"/>
              <p:cNvSpPr>
                <a:spLocks/>
              </p:cNvSpPr>
              <p:nvPr/>
            </p:nvSpPr>
            <p:spPr bwMode="auto">
              <a:xfrm>
                <a:off x="2887" y="2285"/>
                <a:ext cx="31" cy="22"/>
              </a:xfrm>
              <a:custGeom>
                <a:avLst/>
                <a:gdLst/>
                <a:ahLst/>
                <a:cxnLst>
                  <a:cxn ang="0">
                    <a:pos x="23" y="66"/>
                  </a:cxn>
                  <a:cxn ang="0">
                    <a:pos x="0" y="69"/>
                  </a:cxn>
                  <a:cxn ang="0">
                    <a:pos x="99" y="110"/>
                  </a:cxn>
                  <a:cxn ang="0">
                    <a:pos x="155" y="0"/>
                  </a:cxn>
                  <a:cxn ang="0">
                    <a:pos x="23" y="66"/>
                  </a:cxn>
                </a:cxnLst>
                <a:rect l="0" t="0" r="r" b="b"/>
                <a:pathLst>
                  <a:path w="155" h="110">
                    <a:moveTo>
                      <a:pt x="23" y="66"/>
                    </a:moveTo>
                    <a:lnTo>
                      <a:pt x="0" y="69"/>
                    </a:lnTo>
                    <a:lnTo>
                      <a:pt x="99" y="110"/>
                    </a:lnTo>
                    <a:lnTo>
                      <a:pt x="155" y="0"/>
                    </a:lnTo>
                    <a:lnTo>
                      <a:pt x="23" y="66"/>
                    </a:lnTo>
                    <a:close/>
                  </a:path>
                </a:pathLst>
              </a:custGeom>
              <a:solidFill>
                <a:srgbClr val="000000"/>
              </a:solidFill>
              <a:ln w="9525">
                <a:noFill/>
                <a:round/>
                <a:headEnd/>
                <a:tailEnd/>
              </a:ln>
            </p:spPr>
            <p:txBody>
              <a:bodyPr/>
              <a:lstStyle/>
              <a:p>
                <a:endParaRPr lang="en-GB"/>
              </a:p>
            </p:txBody>
          </p:sp>
          <p:sp>
            <p:nvSpPr>
              <p:cNvPr id="20259" name="Freeform 803"/>
              <p:cNvSpPr>
                <a:spLocks/>
              </p:cNvSpPr>
              <p:nvPr/>
            </p:nvSpPr>
            <p:spPr bwMode="auto">
              <a:xfrm>
                <a:off x="2869" y="2303"/>
                <a:ext cx="35" cy="3"/>
              </a:xfrm>
              <a:custGeom>
                <a:avLst/>
                <a:gdLst/>
                <a:ahLst/>
                <a:cxnLst>
                  <a:cxn ang="0">
                    <a:pos x="0" y="0"/>
                  </a:cxn>
                  <a:cxn ang="0">
                    <a:pos x="35" y="17"/>
                  </a:cxn>
                  <a:cxn ang="0">
                    <a:pos x="174" y="17"/>
                  </a:cxn>
                  <a:cxn ang="0">
                    <a:pos x="0" y="0"/>
                  </a:cxn>
                </a:cxnLst>
                <a:rect l="0" t="0" r="r" b="b"/>
                <a:pathLst>
                  <a:path w="174" h="17">
                    <a:moveTo>
                      <a:pt x="0" y="0"/>
                    </a:moveTo>
                    <a:lnTo>
                      <a:pt x="35" y="17"/>
                    </a:lnTo>
                    <a:lnTo>
                      <a:pt x="174" y="17"/>
                    </a:lnTo>
                    <a:lnTo>
                      <a:pt x="0" y="0"/>
                    </a:lnTo>
                    <a:close/>
                  </a:path>
                </a:pathLst>
              </a:custGeom>
              <a:solidFill>
                <a:srgbClr val="000000"/>
              </a:solidFill>
              <a:ln w="9525">
                <a:noFill/>
                <a:round/>
                <a:headEnd/>
                <a:tailEnd/>
              </a:ln>
            </p:spPr>
            <p:txBody>
              <a:bodyPr/>
              <a:lstStyle/>
              <a:p>
                <a:endParaRPr lang="en-GB"/>
              </a:p>
            </p:txBody>
          </p:sp>
          <p:sp>
            <p:nvSpPr>
              <p:cNvPr id="20260" name="Freeform 804"/>
              <p:cNvSpPr>
                <a:spLocks/>
              </p:cNvSpPr>
              <p:nvPr/>
            </p:nvSpPr>
            <p:spPr bwMode="auto">
              <a:xfrm>
                <a:off x="2919" y="2303"/>
                <a:ext cx="33" cy="14"/>
              </a:xfrm>
              <a:custGeom>
                <a:avLst/>
                <a:gdLst/>
                <a:ahLst/>
                <a:cxnLst>
                  <a:cxn ang="0">
                    <a:pos x="8" y="0"/>
                  </a:cxn>
                  <a:cxn ang="0">
                    <a:pos x="0" y="39"/>
                  </a:cxn>
                  <a:cxn ang="0">
                    <a:pos x="130" y="73"/>
                  </a:cxn>
                  <a:cxn ang="0">
                    <a:pos x="165" y="34"/>
                  </a:cxn>
                  <a:cxn ang="0">
                    <a:pos x="8" y="0"/>
                  </a:cxn>
                </a:cxnLst>
                <a:rect l="0" t="0" r="r" b="b"/>
                <a:pathLst>
                  <a:path w="165" h="73">
                    <a:moveTo>
                      <a:pt x="8" y="0"/>
                    </a:moveTo>
                    <a:lnTo>
                      <a:pt x="0" y="39"/>
                    </a:lnTo>
                    <a:lnTo>
                      <a:pt x="130" y="73"/>
                    </a:lnTo>
                    <a:lnTo>
                      <a:pt x="165" y="34"/>
                    </a:lnTo>
                    <a:lnTo>
                      <a:pt x="8" y="0"/>
                    </a:lnTo>
                    <a:close/>
                  </a:path>
                </a:pathLst>
              </a:custGeom>
              <a:solidFill>
                <a:srgbClr val="FFEDED"/>
              </a:solidFill>
              <a:ln w="9525">
                <a:noFill/>
                <a:round/>
                <a:headEnd/>
                <a:tailEnd/>
              </a:ln>
            </p:spPr>
            <p:txBody>
              <a:bodyPr/>
              <a:lstStyle/>
              <a:p>
                <a:endParaRPr lang="en-GB"/>
              </a:p>
            </p:txBody>
          </p:sp>
          <p:sp>
            <p:nvSpPr>
              <p:cNvPr id="20261" name="Freeform 805"/>
              <p:cNvSpPr>
                <a:spLocks/>
              </p:cNvSpPr>
              <p:nvPr/>
            </p:nvSpPr>
            <p:spPr bwMode="auto">
              <a:xfrm>
                <a:off x="2859" y="2310"/>
                <a:ext cx="103" cy="70"/>
              </a:xfrm>
              <a:custGeom>
                <a:avLst/>
                <a:gdLst/>
                <a:ahLst/>
                <a:cxnLst>
                  <a:cxn ang="0">
                    <a:pos x="391" y="150"/>
                  </a:cxn>
                  <a:cxn ang="0">
                    <a:pos x="441" y="124"/>
                  </a:cxn>
                  <a:cxn ang="0">
                    <a:pos x="436" y="83"/>
                  </a:cxn>
                  <a:cxn ang="0">
                    <a:pos x="356" y="72"/>
                  </a:cxn>
                  <a:cxn ang="0">
                    <a:pos x="430" y="34"/>
                  </a:cxn>
                  <a:cxn ang="0">
                    <a:pos x="300" y="0"/>
                  </a:cxn>
                  <a:cxn ang="0">
                    <a:pos x="329" y="182"/>
                  </a:cxn>
                  <a:cxn ang="0">
                    <a:pos x="233" y="228"/>
                  </a:cxn>
                  <a:cxn ang="0">
                    <a:pos x="0" y="128"/>
                  </a:cxn>
                  <a:cxn ang="0">
                    <a:pos x="247" y="277"/>
                  </a:cxn>
                  <a:cxn ang="0">
                    <a:pos x="253" y="279"/>
                  </a:cxn>
                  <a:cxn ang="0">
                    <a:pos x="257" y="281"/>
                  </a:cxn>
                  <a:cxn ang="0">
                    <a:pos x="261" y="281"/>
                  </a:cxn>
                  <a:cxn ang="0">
                    <a:pos x="263" y="281"/>
                  </a:cxn>
                  <a:cxn ang="0">
                    <a:pos x="267" y="275"/>
                  </a:cxn>
                  <a:cxn ang="0">
                    <a:pos x="269" y="270"/>
                  </a:cxn>
                  <a:cxn ang="0">
                    <a:pos x="271" y="267"/>
                  </a:cxn>
                  <a:cxn ang="0">
                    <a:pos x="273" y="258"/>
                  </a:cxn>
                  <a:cxn ang="0">
                    <a:pos x="274" y="249"/>
                  </a:cxn>
                  <a:cxn ang="0">
                    <a:pos x="282" y="246"/>
                  </a:cxn>
                  <a:cxn ang="0">
                    <a:pos x="291" y="244"/>
                  </a:cxn>
                  <a:cxn ang="0">
                    <a:pos x="299" y="239"/>
                  </a:cxn>
                  <a:cxn ang="0">
                    <a:pos x="307" y="235"/>
                  </a:cxn>
                  <a:cxn ang="0">
                    <a:pos x="307" y="233"/>
                  </a:cxn>
                  <a:cxn ang="0">
                    <a:pos x="307" y="231"/>
                  </a:cxn>
                  <a:cxn ang="0">
                    <a:pos x="308" y="231"/>
                  </a:cxn>
                  <a:cxn ang="0">
                    <a:pos x="309" y="227"/>
                  </a:cxn>
                  <a:cxn ang="0">
                    <a:pos x="308" y="225"/>
                  </a:cxn>
                  <a:cxn ang="0">
                    <a:pos x="308" y="224"/>
                  </a:cxn>
                  <a:cxn ang="0">
                    <a:pos x="308" y="221"/>
                  </a:cxn>
                  <a:cxn ang="0">
                    <a:pos x="308" y="216"/>
                  </a:cxn>
                  <a:cxn ang="0">
                    <a:pos x="365" y="202"/>
                  </a:cxn>
                  <a:cxn ang="0">
                    <a:pos x="450" y="269"/>
                  </a:cxn>
                  <a:cxn ang="0">
                    <a:pos x="492" y="349"/>
                  </a:cxn>
                  <a:cxn ang="0">
                    <a:pos x="513" y="289"/>
                  </a:cxn>
                  <a:cxn ang="0">
                    <a:pos x="465" y="167"/>
                  </a:cxn>
                  <a:cxn ang="0">
                    <a:pos x="416" y="187"/>
                  </a:cxn>
                  <a:cxn ang="0">
                    <a:pos x="391" y="150"/>
                  </a:cxn>
                </a:cxnLst>
                <a:rect l="0" t="0" r="r" b="b"/>
                <a:pathLst>
                  <a:path w="513" h="349">
                    <a:moveTo>
                      <a:pt x="391" y="150"/>
                    </a:moveTo>
                    <a:lnTo>
                      <a:pt x="441" y="124"/>
                    </a:lnTo>
                    <a:lnTo>
                      <a:pt x="436" y="83"/>
                    </a:lnTo>
                    <a:lnTo>
                      <a:pt x="356" y="72"/>
                    </a:lnTo>
                    <a:lnTo>
                      <a:pt x="430" y="34"/>
                    </a:lnTo>
                    <a:lnTo>
                      <a:pt x="300" y="0"/>
                    </a:lnTo>
                    <a:lnTo>
                      <a:pt x="329" y="182"/>
                    </a:lnTo>
                    <a:lnTo>
                      <a:pt x="233" y="228"/>
                    </a:lnTo>
                    <a:lnTo>
                      <a:pt x="0" y="128"/>
                    </a:lnTo>
                    <a:lnTo>
                      <a:pt x="247" y="277"/>
                    </a:lnTo>
                    <a:lnTo>
                      <a:pt x="253" y="279"/>
                    </a:lnTo>
                    <a:lnTo>
                      <a:pt x="257" y="281"/>
                    </a:lnTo>
                    <a:lnTo>
                      <a:pt x="261" y="281"/>
                    </a:lnTo>
                    <a:lnTo>
                      <a:pt x="263" y="281"/>
                    </a:lnTo>
                    <a:lnTo>
                      <a:pt x="267" y="275"/>
                    </a:lnTo>
                    <a:lnTo>
                      <a:pt x="269" y="270"/>
                    </a:lnTo>
                    <a:lnTo>
                      <a:pt x="271" y="267"/>
                    </a:lnTo>
                    <a:lnTo>
                      <a:pt x="273" y="258"/>
                    </a:lnTo>
                    <a:lnTo>
                      <a:pt x="274" y="249"/>
                    </a:lnTo>
                    <a:lnTo>
                      <a:pt x="282" y="246"/>
                    </a:lnTo>
                    <a:lnTo>
                      <a:pt x="291" y="244"/>
                    </a:lnTo>
                    <a:lnTo>
                      <a:pt x="299" y="239"/>
                    </a:lnTo>
                    <a:lnTo>
                      <a:pt x="307" y="235"/>
                    </a:lnTo>
                    <a:lnTo>
                      <a:pt x="307" y="233"/>
                    </a:lnTo>
                    <a:lnTo>
                      <a:pt x="307" y="231"/>
                    </a:lnTo>
                    <a:lnTo>
                      <a:pt x="308" y="231"/>
                    </a:lnTo>
                    <a:lnTo>
                      <a:pt x="309" y="227"/>
                    </a:lnTo>
                    <a:lnTo>
                      <a:pt x="308" y="225"/>
                    </a:lnTo>
                    <a:lnTo>
                      <a:pt x="308" y="224"/>
                    </a:lnTo>
                    <a:lnTo>
                      <a:pt x="308" y="221"/>
                    </a:lnTo>
                    <a:lnTo>
                      <a:pt x="308" y="216"/>
                    </a:lnTo>
                    <a:lnTo>
                      <a:pt x="365" y="202"/>
                    </a:lnTo>
                    <a:lnTo>
                      <a:pt x="450" y="269"/>
                    </a:lnTo>
                    <a:lnTo>
                      <a:pt x="492" y="349"/>
                    </a:lnTo>
                    <a:lnTo>
                      <a:pt x="513" y="289"/>
                    </a:lnTo>
                    <a:lnTo>
                      <a:pt x="465" y="167"/>
                    </a:lnTo>
                    <a:lnTo>
                      <a:pt x="416" y="187"/>
                    </a:lnTo>
                    <a:lnTo>
                      <a:pt x="391" y="150"/>
                    </a:lnTo>
                    <a:close/>
                  </a:path>
                </a:pathLst>
              </a:custGeom>
              <a:solidFill>
                <a:srgbClr val="000000"/>
              </a:solidFill>
              <a:ln w="9525">
                <a:noFill/>
                <a:round/>
                <a:headEnd/>
                <a:tailEnd/>
              </a:ln>
            </p:spPr>
            <p:txBody>
              <a:bodyPr/>
              <a:lstStyle/>
              <a:p>
                <a:endParaRPr lang="en-GB"/>
              </a:p>
            </p:txBody>
          </p:sp>
          <p:sp>
            <p:nvSpPr>
              <p:cNvPr id="20262" name="Freeform 806"/>
              <p:cNvSpPr>
                <a:spLocks/>
              </p:cNvSpPr>
              <p:nvPr/>
            </p:nvSpPr>
            <p:spPr bwMode="auto">
              <a:xfrm>
                <a:off x="2930" y="2325"/>
                <a:ext cx="24" cy="2"/>
              </a:xfrm>
              <a:custGeom>
                <a:avLst/>
                <a:gdLst/>
                <a:ahLst/>
                <a:cxnLst>
                  <a:cxn ang="0">
                    <a:pos x="0" y="0"/>
                  </a:cxn>
                  <a:cxn ang="0">
                    <a:pos x="80" y="11"/>
                  </a:cxn>
                  <a:cxn ang="0">
                    <a:pos x="118" y="1"/>
                  </a:cxn>
                  <a:cxn ang="0">
                    <a:pos x="0" y="0"/>
                  </a:cxn>
                </a:cxnLst>
                <a:rect l="0" t="0" r="r" b="b"/>
                <a:pathLst>
                  <a:path w="118" h="11">
                    <a:moveTo>
                      <a:pt x="0" y="0"/>
                    </a:moveTo>
                    <a:lnTo>
                      <a:pt x="80" y="11"/>
                    </a:lnTo>
                    <a:lnTo>
                      <a:pt x="118" y="1"/>
                    </a:lnTo>
                    <a:lnTo>
                      <a:pt x="0" y="0"/>
                    </a:lnTo>
                    <a:close/>
                  </a:path>
                </a:pathLst>
              </a:custGeom>
              <a:solidFill>
                <a:srgbClr val="FFEDED"/>
              </a:solidFill>
              <a:ln w="9525">
                <a:noFill/>
                <a:round/>
                <a:headEnd/>
                <a:tailEnd/>
              </a:ln>
            </p:spPr>
            <p:txBody>
              <a:bodyPr/>
              <a:lstStyle/>
              <a:p>
                <a:endParaRPr lang="en-GB"/>
              </a:p>
            </p:txBody>
          </p:sp>
          <p:sp>
            <p:nvSpPr>
              <p:cNvPr id="20263" name="Freeform 807"/>
              <p:cNvSpPr>
                <a:spLocks/>
              </p:cNvSpPr>
              <p:nvPr/>
            </p:nvSpPr>
            <p:spPr bwMode="auto">
              <a:xfrm>
                <a:off x="2874" y="2309"/>
                <a:ext cx="45" cy="38"/>
              </a:xfrm>
              <a:custGeom>
                <a:avLst/>
                <a:gdLst/>
                <a:ahLst/>
                <a:cxnLst>
                  <a:cxn ang="0">
                    <a:pos x="200" y="36"/>
                  </a:cxn>
                  <a:cxn ang="0">
                    <a:pos x="200" y="32"/>
                  </a:cxn>
                  <a:cxn ang="0">
                    <a:pos x="201" y="30"/>
                  </a:cxn>
                  <a:cxn ang="0">
                    <a:pos x="200" y="28"/>
                  </a:cxn>
                  <a:cxn ang="0">
                    <a:pos x="200" y="27"/>
                  </a:cxn>
                  <a:cxn ang="0">
                    <a:pos x="199" y="24"/>
                  </a:cxn>
                  <a:cxn ang="0">
                    <a:pos x="199" y="23"/>
                  </a:cxn>
                  <a:cxn ang="0">
                    <a:pos x="62" y="81"/>
                  </a:cxn>
                  <a:cxn ang="0">
                    <a:pos x="112" y="34"/>
                  </a:cxn>
                  <a:cxn ang="0">
                    <a:pos x="94" y="0"/>
                  </a:cxn>
                  <a:cxn ang="0">
                    <a:pos x="23" y="20"/>
                  </a:cxn>
                  <a:cxn ang="0">
                    <a:pos x="20" y="21"/>
                  </a:cxn>
                  <a:cxn ang="0">
                    <a:pos x="19" y="20"/>
                  </a:cxn>
                  <a:cxn ang="0">
                    <a:pos x="0" y="27"/>
                  </a:cxn>
                  <a:cxn ang="0">
                    <a:pos x="21" y="112"/>
                  </a:cxn>
                  <a:cxn ang="0">
                    <a:pos x="115" y="117"/>
                  </a:cxn>
                  <a:cxn ang="0">
                    <a:pos x="110" y="149"/>
                  </a:cxn>
                  <a:cxn ang="0">
                    <a:pos x="108" y="155"/>
                  </a:cxn>
                  <a:cxn ang="0">
                    <a:pos x="116" y="162"/>
                  </a:cxn>
                  <a:cxn ang="0">
                    <a:pos x="140" y="187"/>
                  </a:cxn>
                  <a:cxn ang="0">
                    <a:pos x="178" y="187"/>
                  </a:cxn>
                  <a:cxn ang="0">
                    <a:pos x="224" y="87"/>
                  </a:cxn>
                  <a:cxn ang="0">
                    <a:pos x="197" y="105"/>
                  </a:cxn>
                  <a:cxn ang="0">
                    <a:pos x="186" y="110"/>
                  </a:cxn>
                  <a:cxn ang="0">
                    <a:pos x="181" y="116"/>
                  </a:cxn>
                  <a:cxn ang="0">
                    <a:pos x="180" y="122"/>
                  </a:cxn>
                  <a:cxn ang="0">
                    <a:pos x="181" y="127"/>
                  </a:cxn>
                  <a:cxn ang="0">
                    <a:pos x="184" y="133"/>
                  </a:cxn>
                  <a:cxn ang="0">
                    <a:pos x="148" y="141"/>
                  </a:cxn>
                  <a:cxn ang="0">
                    <a:pos x="171" y="108"/>
                  </a:cxn>
                  <a:cxn ang="0">
                    <a:pos x="146" y="66"/>
                  </a:cxn>
                  <a:cxn ang="0">
                    <a:pos x="161" y="60"/>
                  </a:cxn>
                  <a:cxn ang="0">
                    <a:pos x="175" y="53"/>
                  </a:cxn>
                  <a:cxn ang="0">
                    <a:pos x="188" y="44"/>
                  </a:cxn>
                  <a:cxn ang="0">
                    <a:pos x="194" y="39"/>
                  </a:cxn>
                  <a:cxn ang="0">
                    <a:pos x="200" y="36"/>
                  </a:cxn>
                </a:cxnLst>
                <a:rect l="0" t="0" r="r" b="b"/>
                <a:pathLst>
                  <a:path w="224" h="187">
                    <a:moveTo>
                      <a:pt x="200" y="36"/>
                    </a:moveTo>
                    <a:lnTo>
                      <a:pt x="200" y="32"/>
                    </a:lnTo>
                    <a:lnTo>
                      <a:pt x="201" y="30"/>
                    </a:lnTo>
                    <a:lnTo>
                      <a:pt x="200" y="28"/>
                    </a:lnTo>
                    <a:lnTo>
                      <a:pt x="200" y="27"/>
                    </a:lnTo>
                    <a:lnTo>
                      <a:pt x="199" y="24"/>
                    </a:lnTo>
                    <a:lnTo>
                      <a:pt x="199" y="23"/>
                    </a:lnTo>
                    <a:lnTo>
                      <a:pt x="62" y="81"/>
                    </a:lnTo>
                    <a:lnTo>
                      <a:pt x="112" y="34"/>
                    </a:lnTo>
                    <a:lnTo>
                      <a:pt x="94" y="0"/>
                    </a:lnTo>
                    <a:lnTo>
                      <a:pt x="23" y="20"/>
                    </a:lnTo>
                    <a:lnTo>
                      <a:pt x="20" y="21"/>
                    </a:lnTo>
                    <a:lnTo>
                      <a:pt x="19" y="20"/>
                    </a:lnTo>
                    <a:lnTo>
                      <a:pt x="0" y="27"/>
                    </a:lnTo>
                    <a:lnTo>
                      <a:pt x="21" y="112"/>
                    </a:lnTo>
                    <a:lnTo>
                      <a:pt x="115" y="117"/>
                    </a:lnTo>
                    <a:lnTo>
                      <a:pt x="110" y="149"/>
                    </a:lnTo>
                    <a:lnTo>
                      <a:pt x="108" y="155"/>
                    </a:lnTo>
                    <a:lnTo>
                      <a:pt x="116" y="162"/>
                    </a:lnTo>
                    <a:lnTo>
                      <a:pt x="140" y="187"/>
                    </a:lnTo>
                    <a:lnTo>
                      <a:pt x="178" y="187"/>
                    </a:lnTo>
                    <a:lnTo>
                      <a:pt x="224" y="87"/>
                    </a:lnTo>
                    <a:lnTo>
                      <a:pt x="197" y="105"/>
                    </a:lnTo>
                    <a:lnTo>
                      <a:pt x="186" y="110"/>
                    </a:lnTo>
                    <a:lnTo>
                      <a:pt x="181" y="116"/>
                    </a:lnTo>
                    <a:lnTo>
                      <a:pt x="180" y="122"/>
                    </a:lnTo>
                    <a:lnTo>
                      <a:pt x="181" y="127"/>
                    </a:lnTo>
                    <a:lnTo>
                      <a:pt x="184" y="133"/>
                    </a:lnTo>
                    <a:lnTo>
                      <a:pt x="148" y="141"/>
                    </a:lnTo>
                    <a:lnTo>
                      <a:pt x="171" y="108"/>
                    </a:lnTo>
                    <a:lnTo>
                      <a:pt x="146" y="66"/>
                    </a:lnTo>
                    <a:lnTo>
                      <a:pt x="161" y="60"/>
                    </a:lnTo>
                    <a:lnTo>
                      <a:pt x="175" y="53"/>
                    </a:lnTo>
                    <a:lnTo>
                      <a:pt x="188" y="44"/>
                    </a:lnTo>
                    <a:lnTo>
                      <a:pt x="194" y="39"/>
                    </a:lnTo>
                    <a:lnTo>
                      <a:pt x="200" y="36"/>
                    </a:lnTo>
                    <a:close/>
                  </a:path>
                </a:pathLst>
              </a:custGeom>
              <a:solidFill>
                <a:srgbClr val="000000"/>
              </a:solidFill>
              <a:ln w="9525">
                <a:noFill/>
                <a:round/>
                <a:headEnd/>
                <a:tailEnd/>
              </a:ln>
            </p:spPr>
            <p:txBody>
              <a:bodyPr/>
              <a:lstStyle/>
              <a:p>
                <a:endParaRPr lang="en-GB"/>
              </a:p>
            </p:txBody>
          </p:sp>
          <p:sp>
            <p:nvSpPr>
              <p:cNvPr id="20264" name="Freeform 808"/>
              <p:cNvSpPr>
                <a:spLocks noEditPoints="1"/>
              </p:cNvSpPr>
              <p:nvPr/>
            </p:nvSpPr>
            <p:spPr bwMode="auto">
              <a:xfrm>
                <a:off x="2908" y="2351"/>
                <a:ext cx="88" cy="50"/>
              </a:xfrm>
              <a:custGeom>
                <a:avLst/>
                <a:gdLst/>
                <a:ahLst/>
                <a:cxnLst>
                  <a:cxn ang="0">
                    <a:pos x="0" y="75"/>
                  </a:cxn>
                  <a:cxn ang="0">
                    <a:pos x="56" y="109"/>
                  </a:cxn>
                  <a:cxn ang="0">
                    <a:pos x="239" y="178"/>
                  </a:cxn>
                  <a:cxn ang="0">
                    <a:pos x="274" y="185"/>
                  </a:cxn>
                  <a:cxn ang="0">
                    <a:pos x="438" y="253"/>
                  </a:cxn>
                  <a:cxn ang="0">
                    <a:pos x="432" y="193"/>
                  </a:cxn>
                  <a:cxn ang="0">
                    <a:pos x="420" y="172"/>
                  </a:cxn>
                  <a:cxn ang="0">
                    <a:pos x="421" y="236"/>
                  </a:cxn>
                  <a:cxn ang="0">
                    <a:pos x="288" y="178"/>
                  </a:cxn>
                  <a:cxn ang="0">
                    <a:pos x="358" y="200"/>
                  </a:cxn>
                  <a:cxn ang="0">
                    <a:pos x="305" y="104"/>
                  </a:cxn>
                  <a:cxn ang="0">
                    <a:pos x="362" y="115"/>
                  </a:cxn>
                  <a:cxn ang="0">
                    <a:pos x="420" y="172"/>
                  </a:cxn>
                  <a:cxn ang="0">
                    <a:pos x="400" y="144"/>
                  </a:cxn>
                  <a:cxn ang="0">
                    <a:pos x="355" y="94"/>
                  </a:cxn>
                  <a:cxn ang="0">
                    <a:pos x="305" y="81"/>
                  </a:cxn>
                  <a:cxn ang="0">
                    <a:pos x="266" y="87"/>
                  </a:cxn>
                  <a:cxn ang="0">
                    <a:pos x="245" y="147"/>
                  </a:cxn>
                  <a:cxn ang="0">
                    <a:pos x="203" y="67"/>
                  </a:cxn>
                  <a:cxn ang="0">
                    <a:pos x="118" y="0"/>
                  </a:cxn>
                  <a:cxn ang="0">
                    <a:pos x="61" y="14"/>
                  </a:cxn>
                  <a:cxn ang="0">
                    <a:pos x="61" y="19"/>
                  </a:cxn>
                  <a:cxn ang="0">
                    <a:pos x="61" y="22"/>
                  </a:cxn>
                  <a:cxn ang="0">
                    <a:pos x="61" y="23"/>
                  </a:cxn>
                  <a:cxn ang="0">
                    <a:pos x="62" y="25"/>
                  </a:cxn>
                  <a:cxn ang="0">
                    <a:pos x="61" y="29"/>
                  </a:cxn>
                  <a:cxn ang="0">
                    <a:pos x="60" y="29"/>
                  </a:cxn>
                  <a:cxn ang="0">
                    <a:pos x="60" y="31"/>
                  </a:cxn>
                  <a:cxn ang="0">
                    <a:pos x="60" y="33"/>
                  </a:cxn>
                  <a:cxn ang="0">
                    <a:pos x="52" y="37"/>
                  </a:cxn>
                  <a:cxn ang="0">
                    <a:pos x="44" y="42"/>
                  </a:cxn>
                  <a:cxn ang="0">
                    <a:pos x="35" y="44"/>
                  </a:cxn>
                  <a:cxn ang="0">
                    <a:pos x="27" y="47"/>
                  </a:cxn>
                  <a:cxn ang="0">
                    <a:pos x="26" y="56"/>
                  </a:cxn>
                  <a:cxn ang="0">
                    <a:pos x="24" y="65"/>
                  </a:cxn>
                  <a:cxn ang="0">
                    <a:pos x="22" y="68"/>
                  </a:cxn>
                  <a:cxn ang="0">
                    <a:pos x="20" y="73"/>
                  </a:cxn>
                  <a:cxn ang="0">
                    <a:pos x="16" y="79"/>
                  </a:cxn>
                  <a:cxn ang="0">
                    <a:pos x="14" y="79"/>
                  </a:cxn>
                  <a:cxn ang="0">
                    <a:pos x="10" y="79"/>
                  </a:cxn>
                  <a:cxn ang="0">
                    <a:pos x="6" y="77"/>
                  </a:cxn>
                  <a:cxn ang="0">
                    <a:pos x="0" y="75"/>
                  </a:cxn>
                  <a:cxn ang="0">
                    <a:pos x="121" y="14"/>
                  </a:cxn>
                  <a:cxn ang="0">
                    <a:pos x="196" y="74"/>
                  </a:cxn>
                  <a:cxn ang="0">
                    <a:pos x="203" y="128"/>
                  </a:cxn>
                  <a:cxn ang="0">
                    <a:pos x="139" y="135"/>
                  </a:cxn>
                  <a:cxn ang="0">
                    <a:pos x="52" y="65"/>
                  </a:cxn>
                  <a:cxn ang="0">
                    <a:pos x="139" y="94"/>
                  </a:cxn>
                  <a:cxn ang="0">
                    <a:pos x="86" y="10"/>
                  </a:cxn>
                  <a:cxn ang="0">
                    <a:pos x="121" y="14"/>
                  </a:cxn>
                </a:cxnLst>
                <a:rect l="0" t="0" r="r" b="b"/>
                <a:pathLst>
                  <a:path w="438" h="253">
                    <a:moveTo>
                      <a:pt x="0" y="75"/>
                    </a:moveTo>
                    <a:lnTo>
                      <a:pt x="56" y="109"/>
                    </a:lnTo>
                    <a:lnTo>
                      <a:pt x="239" y="178"/>
                    </a:lnTo>
                    <a:lnTo>
                      <a:pt x="274" y="185"/>
                    </a:lnTo>
                    <a:lnTo>
                      <a:pt x="438" y="253"/>
                    </a:lnTo>
                    <a:lnTo>
                      <a:pt x="432" y="193"/>
                    </a:lnTo>
                    <a:lnTo>
                      <a:pt x="420" y="172"/>
                    </a:lnTo>
                    <a:lnTo>
                      <a:pt x="421" y="236"/>
                    </a:lnTo>
                    <a:lnTo>
                      <a:pt x="288" y="178"/>
                    </a:lnTo>
                    <a:lnTo>
                      <a:pt x="358" y="200"/>
                    </a:lnTo>
                    <a:lnTo>
                      <a:pt x="305" y="104"/>
                    </a:lnTo>
                    <a:lnTo>
                      <a:pt x="362" y="115"/>
                    </a:lnTo>
                    <a:lnTo>
                      <a:pt x="420" y="172"/>
                    </a:lnTo>
                    <a:lnTo>
                      <a:pt x="400" y="144"/>
                    </a:lnTo>
                    <a:lnTo>
                      <a:pt x="355" y="94"/>
                    </a:lnTo>
                    <a:lnTo>
                      <a:pt x="305" y="81"/>
                    </a:lnTo>
                    <a:lnTo>
                      <a:pt x="266" y="87"/>
                    </a:lnTo>
                    <a:lnTo>
                      <a:pt x="245" y="147"/>
                    </a:lnTo>
                    <a:lnTo>
                      <a:pt x="203" y="67"/>
                    </a:lnTo>
                    <a:lnTo>
                      <a:pt x="118" y="0"/>
                    </a:lnTo>
                    <a:lnTo>
                      <a:pt x="61" y="14"/>
                    </a:lnTo>
                    <a:lnTo>
                      <a:pt x="61" y="19"/>
                    </a:lnTo>
                    <a:lnTo>
                      <a:pt x="61" y="22"/>
                    </a:lnTo>
                    <a:lnTo>
                      <a:pt x="61" y="23"/>
                    </a:lnTo>
                    <a:lnTo>
                      <a:pt x="62" y="25"/>
                    </a:lnTo>
                    <a:lnTo>
                      <a:pt x="61" y="29"/>
                    </a:lnTo>
                    <a:lnTo>
                      <a:pt x="60" y="29"/>
                    </a:lnTo>
                    <a:lnTo>
                      <a:pt x="60" y="31"/>
                    </a:lnTo>
                    <a:lnTo>
                      <a:pt x="60" y="33"/>
                    </a:lnTo>
                    <a:lnTo>
                      <a:pt x="52" y="37"/>
                    </a:lnTo>
                    <a:lnTo>
                      <a:pt x="44" y="42"/>
                    </a:lnTo>
                    <a:lnTo>
                      <a:pt x="35" y="44"/>
                    </a:lnTo>
                    <a:lnTo>
                      <a:pt x="27" y="47"/>
                    </a:lnTo>
                    <a:lnTo>
                      <a:pt x="26" y="56"/>
                    </a:lnTo>
                    <a:lnTo>
                      <a:pt x="24" y="65"/>
                    </a:lnTo>
                    <a:lnTo>
                      <a:pt x="22" y="68"/>
                    </a:lnTo>
                    <a:lnTo>
                      <a:pt x="20" y="73"/>
                    </a:lnTo>
                    <a:lnTo>
                      <a:pt x="16" y="79"/>
                    </a:lnTo>
                    <a:lnTo>
                      <a:pt x="14" y="79"/>
                    </a:lnTo>
                    <a:lnTo>
                      <a:pt x="10" y="79"/>
                    </a:lnTo>
                    <a:lnTo>
                      <a:pt x="6" y="77"/>
                    </a:lnTo>
                    <a:lnTo>
                      <a:pt x="0" y="75"/>
                    </a:lnTo>
                    <a:close/>
                    <a:moveTo>
                      <a:pt x="121" y="14"/>
                    </a:moveTo>
                    <a:lnTo>
                      <a:pt x="196" y="74"/>
                    </a:lnTo>
                    <a:lnTo>
                      <a:pt x="203" y="128"/>
                    </a:lnTo>
                    <a:lnTo>
                      <a:pt x="139" y="135"/>
                    </a:lnTo>
                    <a:lnTo>
                      <a:pt x="52" y="65"/>
                    </a:lnTo>
                    <a:lnTo>
                      <a:pt x="139" y="94"/>
                    </a:lnTo>
                    <a:lnTo>
                      <a:pt x="86" y="10"/>
                    </a:lnTo>
                    <a:lnTo>
                      <a:pt x="121" y="14"/>
                    </a:lnTo>
                    <a:close/>
                  </a:path>
                </a:pathLst>
              </a:custGeom>
              <a:solidFill>
                <a:srgbClr val="FF6600"/>
              </a:solidFill>
              <a:ln w="9525">
                <a:noFill/>
                <a:round/>
                <a:headEnd/>
                <a:tailEnd/>
              </a:ln>
            </p:spPr>
            <p:txBody>
              <a:bodyPr/>
              <a:lstStyle/>
              <a:p>
                <a:endParaRPr lang="en-GB"/>
              </a:p>
            </p:txBody>
          </p:sp>
          <p:sp>
            <p:nvSpPr>
              <p:cNvPr id="20265" name="Freeform 809"/>
              <p:cNvSpPr>
                <a:spLocks/>
              </p:cNvSpPr>
              <p:nvPr/>
            </p:nvSpPr>
            <p:spPr bwMode="auto">
              <a:xfrm>
                <a:off x="2919" y="2353"/>
                <a:ext cx="30" cy="25"/>
              </a:xfrm>
              <a:custGeom>
                <a:avLst/>
                <a:gdLst/>
                <a:ahLst/>
                <a:cxnLst>
                  <a:cxn ang="0">
                    <a:pos x="144" y="64"/>
                  </a:cxn>
                  <a:cxn ang="0">
                    <a:pos x="69" y="4"/>
                  </a:cxn>
                  <a:cxn ang="0">
                    <a:pos x="34" y="0"/>
                  </a:cxn>
                  <a:cxn ang="0">
                    <a:pos x="87" y="84"/>
                  </a:cxn>
                  <a:cxn ang="0">
                    <a:pos x="0" y="55"/>
                  </a:cxn>
                  <a:cxn ang="0">
                    <a:pos x="87" y="125"/>
                  </a:cxn>
                  <a:cxn ang="0">
                    <a:pos x="151" y="118"/>
                  </a:cxn>
                  <a:cxn ang="0">
                    <a:pos x="144" y="64"/>
                  </a:cxn>
                </a:cxnLst>
                <a:rect l="0" t="0" r="r" b="b"/>
                <a:pathLst>
                  <a:path w="151" h="125">
                    <a:moveTo>
                      <a:pt x="144" y="64"/>
                    </a:moveTo>
                    <a:lnTo>
                      <a:pt x="69" y="4"/>
                    </a:lnTo>
                    <a:lnTo>
                      <a:pt x="34" y="0"/>
                    </a:lnTo>
                    <a:lnTo>
                      <a:pt x="87" y="84"/>
                    </a:lnTo>
                    <a:lnTo>
                      <a:pt x="0" y="55"/>
                    </a:lnTo>
                    <a:lnTo>
                      <a:pt x="87" y="125"/>
                    </a:lnTo>
                    <a:lnTo>
                      <a:pt x="151" y="118"/>
                    </a:lnTo>
                    <a:lnTo>
                      <a:pt x="144" y="64"/>
                    </a:lnTo>
                    <a:close/>
                  </a:path>
                </a:pathLst>
              </a:custGeom>
              <a:solidFill>
                <a:srgbClr val="FAADAD"/>
              </a:solidFill>
              <a:ln w="9525">
                <a:noFill/>
                <a:round/>
                <a:headEnd/>
                <a:tailEnd/>
              </a:ln>
            </p:spPr>
            <p:txBody>
              <a:bodyPr/>
              <a:lstStyle/>
              <a:p>
                <a:endParaRPr lang="en-GB"/>
              </a:p>
            </p:txBody>
          </p:sp>
          <p:sp>
            <p:nvSpPr>
              <p:cNvPr id="20266" name="Freeform 810"/>
              <p:cNvSpPr>
                <a:spLocks/>
              </p:cNvSpPr>
              <p:nvPr/>
            </p:nvSpPr>
            <p:spPr bwMode="auto">
              <a:xfrm>
                <a:off x="2691" y="2247"/>
                <a:ext cx="533" cy="315"/>
              </a:xfrm>
              <a:custGeom>
                <a:avLst/>
                <a:gdLst/>
                <a:ahLst/>
                <a:cxnLst>
                  <a:cxn ang="0">
                    <a:pos x="1088" y="594"/>
                  </a:cxn>
                  <a:cxn ang="0">
                    <a:pos x="801" y="422"/>
                  </a:cxn>
                  <a:cxn ang="0">
                    <a:pos x="2" y="37"/>
                  </a:cxn>
                  <a:cxn ang="0">
                    <a:pos x="1238" y="734"/>
                  </a:cxn>
                  <a:cxn ang="0">
                    <a:pos x="1350" y="796"/>
                  </a:cxn>
                  <a:cxn ang="0">
                    <a:pos x="1460" y="861"/>
                  </a:cxn>
                  <a:cxn ang="0">
                    <a:pos x="1568" y="929"/>
                  </a:cxn>
                  <a:cxn ang="0">
                    <a:pos x="1673" y="1002"/>
                  </a:cxn>
                  <a:cxn ang="0">
                    <a:pos x="2030" y="1258"/>
                  </a:cxn>
                  <a:cxn ang="0">
                    <a:pos x="2380" y="1528"/>
                  </a:cxn>
                  <a:cxn ang="0">
                    <a:pos x="2667" y="1518"/>
                  </a:cxn>
                  <a:cxn ang="0">
                    <a:pos x="2633" y="1521"/>
                  </a:cxn>
                  <a:cxn ang="0">
                    <a:pos x="2622" y="1528"/>
                  </a:cxn>
                  <a:cxn ang="0">
                    <a:pos x="2594" y="1539"/>
                  </a:cxn>
                  <a:cxn ang="0">
                    <a:pos x="2565" y="1543"/>
                  </a:cxn>
                  <a:cxn ang="0">
                    <a:pos x="2557" y="1542"/>
                  </a:cxn>
                  <a:cxn ang="0">
                    <a:pos x="2534" y="1538"/>
                  </a:cxn>
                  <a:cxn ang="0">
                    <a:pos x="2462" y="1510"/>
                  </a:cxn>
                  <a:cxn ang="0">
                    <a:pos x="2352" y="1457"/>
                  </a:cxn>
                  <a:cxn ang="0">
                    <a:pos x="2246" y="1398"/>
                  </a:cxn>
                  <a:cxn ang="0">
                    <a:pos x="2145" y="1331"/>
                  </a:cxn>
                  <a:cxn ang="0">
                    <a:pos x="1992" y="1216"/>
                  </a:cxn>
                  <a:cxn ang="0">
                    <a:pos x="1791" y="1058"/>
                  </a:cxn>
                  <a:cxn ang="0">
                    <a:pos x="2286" y="1332"/>
                  </a:cxn>
                  <a:cxn ang="0">
                    <a:pos x="2552" y="1305"/>
                  </a:cxn>
                  <a:cxn ang="0">
                    <a:pos x="2478" y="1319"/>
                  </a:cxn>
                  <a:cxn ang="0">
                    <a:pos x="2394" y="1331"/>
                  </a:cxn>
                  <a:cxn ang="0">
                    <a:pos x="2312" y="1319"/>
                  </a:cxn>
                  <a:cxn ang="0">
                    <a:pos x="2230" y="1285"/>
                  </a:cxn>
                  <a:cxn ang="0">
                    <a:pos x="2189" y="1262"/>
                  </a:cxn>
                  <a:cxn ang="0">
                    <a:pos x="1981" y="1127"/>
                  </a:cxn>
                  <a:cxn ang="0">
                    <a:pos x="1528" y="857"/>
                  </a:cxn>
                </a:cxnLst>
                <a:rect l="0" t="0" r="r" b="b"/>
                <a:pathLst>
                  <a:path w="2667" h="1576">
                    <a:moveTo>
                      <a:pt x="1144" y="628"/>
                    </a:moveTo>
                    <a:lnTo>
                      <a:pt x="1088" y="594"/>
                    </a:lnTo>
                    <a:lnTo>
                      <a:pt x="841" y="445"/>
                    </a:lnTo>
                    <a:lnTo>
                      <a:pt x="801" y="422"/>
                    </a:lnTo>
                    <a:lnTo>
                      <a:pt x="0" y="0"/>
                    </a:lnTo>
                    <a:lnTo>
                      <a:pt x="2" y="37"/>
                    </a:lnTo>
                    <a:lnTo>
                      <a:pt x="1049" y="626"/>
                    </a:lnTo>
                    <a:lnTo>
                      <a:pt x="1238" y="734"/>
                    </a:lnTo>
                    <a:lnTo>
                      <a:pt x="1293" y="764"/>
                    </a:lnTo>
                    <a:lnTo>
                      <a:pt x="1350" y="796"/>
                    </a:lnTo>
                    <a:lnTo>
                      <a:pt x="1404" y="827"/>
                    </a:lnTo>
                    <a:lnTo>
                      <a:pt x="1460" y="861"/>
                    </a:lnTo>
                    <a:lnTo>
                      <a:pt x="1513" y="894"/>
                    </a:lnTo>
                    <a:lnTo>
                      <a:pt x="1568" y="929"/>
                    </a:lnTo>
                    <a:lnTo>
                      <a:pt x="1620" y="965"/>
                    </a:lnTo>
                    <a:lnTo>
                      <a:pt x="1673" y="1002"/>
                    </a:lnTo>
                    <a:lnTo>
                      <a:pt x="1852" y="1128"/>
                    </a:lnTo>
                    <a:lnTo>
                      <a:pt x="2030" y="1258"/>
                    </a:lnTo>
                    <a:lnTo>
                      <a:pt x="2206" y="1391"/>
                    </a:lnTo>
                    <a:lnTo>
                      <a:pt x="2380" y="1528"/>
                    </a:lnTo>
                    <a:lnTo>
                      <a:pt x="2542" y="1576"/>
                    </a:lnTo>
                    <a:lnTo>
                      <a:pt x="2667" y="1518"/>
                    </a:lnTo>
                    <a:lnTo>
                      <a:pt x="2637" y="1520"/>
                    </a:lnTo>
                    <a:lnTo>
                      <a:pt x="2633" y="1521"/>
                    </a:lnTo>
                    <a:lnTo>
                      <a:pt x="2629" y="1523"/>
                    </a:lnTo>
                    <a:lnTo>
                      <a:pt x="2622" y="1528"/>
                    </a:lnTo>
                    <a:lnTo>
                      <a:pt x="2609" y="1535"/>
                    </a:lnTo>
                    <a:lnTo>
                      <a:pt x="2594" y="1539"/>
                    </a:lnTo>
                    <a:lnTo>
                      <a:pt x="2580" y="1543"/>
                    </a:lnTo>
                    <a:lnTo>
                      <a:pt x="2565" y="1543"/>
                    </a:lnTo>
                    <a:lnTo>
                      <a:pt x="2560" y="1542"/>
                    </a:lnTo>
                    <a:lnTo>
                      <a:pt x="2557" y="1542"/>
                    </a:lnTo>
                    <a:lnTo>
                      <a:pt x="2550" y="1542"/>
                    </a:lnTo>
                    <a:lnTo>
                      <a:pt x="2534" y="1538"/>
                    </a:lnTo>
                    <a:lnTo>
                      <a:pt x="2520" y="1534"/>
                    </a:lnTo>
                    <a:lnTo>
                      <a:pt x="2462" y="1510"/>
                    </a:lnTo>
                    <a:lnTo>
                      <a:pt x="2407" y="1484"/>
                    </a:lnTo>
                    <a:lnTo>
                      <a:pt x="2352" y="1457"/>
                    </a:lnTo>
                    <a:lnTo>
                      <a:pt x="2299" y="1428"/>
                    </a:lnTo>
                    <a:lnTo>
                      <a:pt x="2246" y="1398"/>
                    </a:lnTo>
                    <a:lnTo>
                      <a:pt x="2195" y="1365"/>
                    </a:lnTo>
                    <a:lnTo>
                      <a:pt x="2145" y="1331"/>
                    </a:lnTo>
                    <a:lnTo>
                      <a:pt x="2096" y="1296"/>
                    </a:lnTo>
                    <a:lnTo>
                      <a:pt x="1992" y="1216"/>
                    </a:lnTo>
                    <a:lnTo>
                      <a:pt x="1891" y="1138"/>
                    </a:lnTo>
                    <a:lnTo>
                      <a:pt x="1791" y="1058"/>
                    </a:lnTo>
                    <a:lnTo>
                      <a:pt x="1694" y="977"/>
                    </a:lnTo>
                    <a:lnTo>
                      <a:pt x="2286" y="1332"/>
                    </a:lnTo>
                    <a:lnTo>
                      <a:pt x="2459" y="1358"/>
                    </a:lnTo>
                    <a:lnTo>
                      <a:pt x="2552" y="1305"/>
                    </a:lnTo>
                    <a:lnTo>
                      <a:pt x="2521" y="1306"/>
                    </a:lnTo>
                    <a:lnTo>
                      <a:pt x="2478" y="1319"/>
                    </a:lnTo>
                    <a:lnTo>
                      <a:pt x="2436" y="1328"/>
                    </a:lnTo>
                    <a:lnTo>
                      <a:pt x="2394" y="1331"/>
                    </a:lnTo>
                    <a:lnTo>
                      <a:pt x="2354" y="1328"/>
                    </a:lnTo>
                    <a:lnTo>
                      <a:pt x="2312" y="1319"/>
                    </a:lnTo>
                    <a:lnTo>
                      <a:pt x="2271" y="1306"/>
                    </a:lnTo>
                    <a:lnTo>
                      <a:pt x="2230" y="1285"/>
                    </a:lnTo>
                    <a:lnTo>
                      <a:pt x="2210" y="1274"/>
                    </a:lnTo>
                    <a:lnTo>
                      <a:pt x="2189" y="1262"/>
                    </a:lnTo>
                    <a:lnTo>
                      <a:pt x="2051" y="1170"/>
                    </a:lnTo>
                    <a:lnTo>
                      <a:pt x="1981" y="1127"/>
                    </a:lnTo>
                    <a:lnTo>
                      <a:pt x="1911" y="1086"/>
                    </a:lnTo>
                    <a:lnTo>
                      <a:pt x="1528" y="857"/>
                    </a:lnTo>
                    <a:lnTo>
                      <a:pt x="1144" y="628"/>
                    </a:lnTo>
                    <a:close/>
                  </a:path>
                </a:pathLst>
              </a:custGeom>
              <a:solidFill>
                <a:srgbClr val="FFEDED"/>
              </a:solidFill>
              <a:ln w="9525">
                <a:noFill/>
                <a:round/>
                <a:headEnd/>
                <a:tailEnd/>
              </a:ln>
            </p:spPr>
            <p:txBody>
              <a:bodyPr/>
              <a:lstStyle/>
              <a:p>
                <a:endParaRPr lang="en-GB"/>
              </a:p>
            </p:txBody>
          </p:sp>
          <p:sp>
            <p:nvSpPr>
              <p:cNvPr id="20267" name="Freeform 811"/>
              <p:cNvSpPr>
                <a:spLocks/>
              </p:cNvSpPr>
              <p:nvPr/>
            </p:nvSpPr>
            <p:spPr bwMode="auto">
              <a:xfrm>
                <a:off x="2920" y="2373"/>
                <a:ext cx="275" cy="140"/>
              </a:xfrm>
              <a:custGeom>
                <a:avLst/>
                <a:gdLst/>
                <a:ahLst/>
                <a:cxnLst>
                  <a:cxn ang="0">
                    <a:pos x="183" y="69"/>
                  </a:cxn>
                  <a:cxn ang="0">
                    <a:pos x="0" y="0"/>
                  </a:cxn>
                  <a:cxn ang="0">
                    <a:pos x="384" y="229"/>
                  </a:cxn>
                  <a:cxn ang="0">
                    <a:pos x="767" y="458"/>
                  </a:cxn>
                  <a:cxn ang="0">
                    <a:pos x="837" y="499"/>
                  </a:cxn>
                  <a:cxn ang="0">
                    <a:pos x="907" y="542"/>
                  </a:cxn>
                  <a:cxn ang="0">
                    <a:pos x="1045" y="634"/>
                  </a:cxn>
                  <a:cxn ang="0">
                    <a:pos x="1066" y="646"/>
                  </a:cxn>
                  <a:cxn ang="0">
                    <a:pos x="1086" y="657"/>
                  </a:cxn>
                  <a:cxn ang="0">
                    <a:pos x="1127" y="678"/>
                  </a:cxn>
                  <a:cxn ang="0">
                    <a:pos x="1168" y="691"/>
                  </a:cxn>
                  <a:cxn ang="0">
                    <a:pos x="1210" y="700"/>
                  </a:cxn>
                  <a:cxn ang="0">
                    <a:pos x="1250" y="703"/>
                  </a:cxn>
                  <a:cxn ang="0">
                    <a:pos x="1292" y="700"/>
                  </a:cxn>
                  <a:cxn ang="0">
                    <a:pos x="1334" y="691"/>
                  </a:cxn>
                  <a:cxn ang="0">
                    <a:pos x="1377" y="678"/>
                  </a:cxn>
                  <a:cxn ang="0">
                    <a:pos x="724" y="350"/>
                  </a:cxn>
                  <a:cxn ang="0">
                    <a:pos x="183" y="69"/>
                  </a:cxn>
                </a:cxnLst>
                <a:rect l="0" t="0" r="r" b="b"/>
                <a:pathLst>
                  <a:path w="1377" h="703">
                    <a:moveTo>
                      <a:pt x="183" y="69"/>
                    </a:moveTo>
                    <a:lnTo>
                      <a:pt x="0" y="0"/>
                    </a:lnTo>
                    <a:lnTo>
                      <a:pt x="384" y="229"/>
                    </a:lnTo>
                    <a:lnTo>
                      <a:pt x="767" y="458"/>
                    </a:lnTo>
                    <a:lnTo>
                      <a:pt x="837" y="499"/>
                    </a:lnTo>
                    <a:lnTo>
                      <a:pt x="907" y="542"/>
                    </a:lnTo>
                    <a:lnTo>
                      <a:pt x="1045" y="634"/>
                    </a:lnTo>
                    <a:lnTo>
                      <a:pt x="1066" y="646"/>
                    </a:lnTo>
                    <a:lnTo>
                      <a:pt x="1086" y="657"/>
                    </a:lnTo>
                    <a:lnTo>
                      <a:pt x="1127" y="678"/>
                    </a:lnTo>
                    <a:lnTo>
                      <a:pt x="1168" y="691"/>
                    </a:lnTo>
                    <a:lnTo>
                      <a:pt x="1210" y="700"/>
                    </a:lnTo>
                    <a:lnTo>
                      <a:pt x="1250" y="703"/>
                    </a:lnTo>
                    <a:lnTo>
                      <a:pt x="1292" y="700"/>
                    </a:lnTo>
                    <a:lnTo>
                      <a:pt x="1334" y="691"/>
                    </a:lnTo>
                    <a:lnTo>
                      <a:pt x="1377" y="678"/>
                    </a:lnTo>
                    <a:lnTo>
                      <a:pt x="724" y="350"/>
                    </a:lnTo>
                    <a:lnTo>
                      <a:pt x="183" y="69"/>
                    </a:lnTo>
                    <a:close/>
                  </a:path>
                </a:pathLst>
              </a:custGeom>
              <a:solidFill>
                <a:srgbClr val="000000"/>
              </a:solidFill>
              <a:ln w="9525">
                <a:noFill/>
                <a:round/>
                <a:headEnd/>
                <a:tailEnd/>
              </a:ln>
            </p:spPr>
            <p:txBody>
              <a:bodyPr/>
              <a:lstStyle/>
              <a:p>
                <a:endParaRPr lang="en-GB"/>
              </a:p>
            </p:txBody>
          </p:sp>
          <p:sp>
            <p:nvSpPr>
              <p:cNvPr id="20268" name="Freeform 812"/>
              <p:cNvSpPr>
                <a:spLocks/>
              </p:cNvSpPr>
              <p:nvPr/>
            </p:nvSpPr>
            <p:spPr bwMode="auto">
              <a:xfrm>
                <a:off x="2966" y="2372"/>
                <a:ext cx="27" cy="26"/>
              </a:xfrm>
              <a:custGeom>
                <a:avLst/>
                <a:gdLst/>
                <a:ahLst/>
                <a:cxnLst>
                  <a:cxn ang="0">
                    <a:pos x="74" y="11"/>
                  </a:cxn>
                  <a:cxn ang="0">
                    <a:pos x="17" y="0"/>
                  </a:cxn>
                  <a:cxn ang="0">
                    <a:pos x="70" y="96"/>
                  </a:cxn>
                  <a:cxn ang="0">
                    <a:pos x="0" y="74"/>
                  </a:cxn>
                  <a:cxn ang="0">
                    <a:pos x="133" y="132"/>
                  </a:cxn>
                  <a:cxn ang="0">
                    <a:pos x="132" y="68"/>
                  </a:cxn>
                  <a:cxn ang="0">
                    <a:pos x="74" y="11"/>
                  </a:cxn>
                </a:cxnLst>
                <a:rect l="0" t="0" r="r" b="b"/>
                <a:pathLst>
                  <a:path w="133" h="132">
                    <a:moveTo>
                      <a:pt x="74" y="11"/>
                    </a:moveTo>
                    <a:lnTo>
                      <a:pt x="17" y="0"/>
                    </a:lnTo>
                    <a:lnTo>
                      <a:pt x="70" y="96"/>
                    </a:lnTo>
                    <a:lnTo>
                      <a:pt x="0" y="74"/>
                    </a:lnTo>
                    <a:lnTo>
                      <a:pt x="133" y="132"/>
                    </a:lnTo>
                    <a:lnTo>
                      <a:pt x="132" y="68"/>
                    </a:lnTo>
                    <a:lnTo>
                      <a:pt x="74" y="11"/>
                    </a:lnTo>
                    <a:close/>
                  </a:path>
                </a:pathLst>
              </a:custGeom>
              <a:solidFill>
                <a:srgbClr val="FAADAD"/>
              </a:solidFill>
              <a:ln w="9525">
                <a:noFill/>
                <a:round/>
                <a:headEnd/>
                <a:tailEnd/>
              </a:ln>
            </p:spPr>
            <p:txBody>
              <a:bodyPr/>
              <a:lstStyle/>
              <a:p>
                <a:endParaRPr lang="en-GB"/>
              </a:p>
            </p:txBody>
          </p:sp>
          <p:sp>
            <p:nvSpPr>
              <p:cNvPr id="20269" name="Freeform 813"/>
              <p:cNvSpPr>
                <a:spLocks/>
              </p:cNvSpPr>
              <p:nvPr/>
            </p:nvSpPr>
            <p:spPr bwMode="auto">
              <a:xfrm>
                <a:off x="2963" y="2388"/>
                <a:ext cx="65" cy="33"/>
              </a:xfrm>
              <a:custGeom>
                <a:avLst/>
                <a:gdLst/>
                <a:ahLst/>
                <a:cxnLst>
                  <a:cxn ang="0">
                    <a:pos x="164" y="68"/>
                  </a:cxn>
                  <a:cxn ang="0">
                    <a:pos x="0" y="0"/>
                  </a:cxn>
                  <a:cxn ang="0">
                    <a:pos x="324" y="168"/>
                  </a:cxn>
                  <a:cxn ang="0">
                    <a:pos x="158" y="8"/>
                  </a:cxn>
                  <a:cxn ang="0">
                    <a:pos x="164" y="68"/>
                  </a:cxn>
                </a:cxnLst>
                <a:rect l="0" t="0" r="r" b="b"/>
                <a:pathLst>
                  <a:path w="324" h="168">
                    <a:moveTo>
                      <a:pt x="164" y="68"/>
                    </a:moveTo>
                    <a:lnTo>
                      <a:pt x="0" y="0"/>
                    </a:lnTo>
                    <a:lnTo>
                      <a:pt x="324" y="168"/>
                    </a:lnTo>
                    <a:lnTo>
                      <a:pt x="158" y="8"/>
                    </a:lnTo>
                    <a:lnTo>
                      <a:pt x="164" y="68"/>
                    </a:lnTo>
                    <a:close/>
                  </a:path>
                </a:pathLst>
              </a:custGeom>
              <a:solidFill>
                <a:srgbClr val="000000"/>
              </a:solidFill>
              <a:ln w="9525">
                <a:noFill/>
                <a:round/>
                <a:headEnd/>
                <a:tailEnd/>
              </a:ln>
            </p:spPr>
            <p:txBody>
              <a:bodyPr/>
              <a:lstStyle/>
              <a:p>
                <a:endParaRPr lang="en-GB"/>
              </a:p>
            </p:txBody>
          </p:sp>
          <p:sp>
            <p:nvSpPr>
              <p:cNvPr id="20270" name="Freeform 814"/>
              <p:cNvSpPr>
                <a:spLocks/>
              </p:cNvSpPr>
              <p:nvPr/>
            </p:nvSpPr>
            <p:spPr bwMode="auto">
              <a:xfrm>
                <a:off x="2956" y="2386"/>
                <a:ext cx="108" cy="57"/>
              </a:xfrm>
              <a:custGeom>
                <a:avLst/>
                <a:gdLst/>
                <a:ahLst/>
                <a:cxnLst>
                  <a:cxn ang="0">
                    <a:pos x="541" y="281"/>
                  </a:cxn>
                  <a:cxn ang="0">
                    <a:pos x="359" y="175"/>
                  </a:cxn>
                  <a:cxn ang="0">
                    <a:pos x="35" y="7"/>
                  </a:cxn>
                  <a:cxn ang="0">
                    <a:pos x="0" y="0"/>
                  </a:cxn>
                  <a:cxn ang="0">
                    <a:pos x="541" y="281"/>
                  </a:cxn>
                </a:cxnLst>
                <a:rect l="0" t="0" r="r" b="b"/>
                <a:pathLst>
                  <a:path w="541" h="281">
                    <a:moveTo>
                      <a:pt x="541" y="281"/>
                    </a:moveTo>
                    <a:lnTo>
                      <a:pt x="359" y="175"/>
                    </a:lnTo>
                    <a:lnTo>
                      <a:pt x="35" y="7"/>
                    </a:lnTo>
                    <a:lnTo>
                      <a:pt x="0" y="0"/>
                    </a:lnTo>
                    <a:lnTo>
                      <a:pt x="541" y="281"/>
                    </a:lnTo>
                    <a:close/>
                  </a:path>
                </a:pathLst>
              </a:custGeom>
              <a:solidFill>
                <a:srgbClr val="FFEDED"/>
              </a:solidFill>
              <a:ln w="9525">
                <a:noFill/>
                <a:round/>
                <a:headEnd/>
                <a:tailEnd/>
              </a:ln>
            </p:spPr>
            <p:txBody>
              <a:bodyPr/>
              <a:lstStyle/>
              <a:p>
                <a:endParaRPr lang="en-GB"/>
              </a:p>
            </p:txBody>
          </p:sp>
          <p:sp>
            <p:nvSpPr>
              <p:cNvPr id="20271" name="Freeform 815"/>
              <p:cNvSpPr>
                <a:spLocks/>
              </p:cNvSpPr>
              <p:nvPr/>
            </p:nvSpPr>
            <p:spPr bwMode="auto">
              <a:xfrm>
                <a:off x="2938" y="2394"/>
                <a:ext cx="229" cy="159"/>
              </a:xfrm>
              <a:custGeom>
                <a:avLst/>
                <a:gdLst/>
                <a:ahLst/>
                <a:cxnLst>
                  <a:cxn ang="0">
                    <a:pos x="435" y="268"/>
                  </a:cxn>
                  <a:cxn ang="0">
                    <a:pos x="382" y="231"/>
                  </a:cxn>
                  <a:cxn ang="0">
                    <a:pos x="330" y="195"/>
                  </a:cxn>
                  <a:cxn ang="0">
                    <a:pos x="275" y="160"/>
                  </a:cxn>
                  <a:cxn ang="0">
                    <a:pos x="222" y="127"/>
                  </a:cxn>
                  <a:cxn ang="0">
                    <a:pos x="166" y="93"/>
                  </a:cxn>
                  <a:cxn ang="0">
                    <a:pos x="112" y="62"/>
                  </a:cxn>
                  <a:cxn ang="0">
                    <a:pos x="55" y="30"/>
                  </a:cxn>
                  <a:cxn ang="0">
                    <a:pos x="0" y="0"/>
                  </a:cxn>
                  <a:cxn ang="0">
                    <a:pos x="1142" y="794"/>
                  </a:cxn>
                  <a:cxn ang="0">
                    <a:pos x="968" y="657"/>
                  </a:cxn>
                  <a:cxn ang="0">
                    <a:pos x="792" y="524"/>
                  </a:cxn>
                  <a:cxn ang="0">
                    <a:pos x="614" y="394"/>
                  </a:cxn>
                  <a:cxn ang="0">
                    <a:pos x="435" y="268"/>
                  </a:cxn>
                </a:cxnLst>
                <a:rect l="0" t="0" r="r" b="b"/>
                <a:pathLst>
                  <a:path w="1142" h="794">
                    <a:moveTo>
                      <a:pt x="435" y="268"/>
                    </a:moveTo>
                    <a:lnTo>
                      <a:pt x="382" y="231"/>
                    </a:lnTo>
                    <a:lnTo>
                      <a:pt x="330" y="195"/>
                    </a:lnTo>
                    <a:lnTo>
                      <a:pt x="275" y="160"/>
                    </a:lnTo>
                    <a:lnTo>
                      <a:pt x="222" y="127"/>
                    </a:lnTo>
                    <a:lnTo>
                      <a:pt x="166" y="93"/>
                    </a:lnTo>
                    <a:lnTo>
                      <a:pt x="112" y="62"/>
                    </a:lnTo>
                    <a:lnTo>
                      <a:pt x="55" y="30"/>
                    </a:lnTo>
                    <a:lnTo>
                      <a:pt x="0" y="0"/>
                    </a:lnTo>
                    <a:lnTo>
                      <a:pt x="1142" y="794"/>
                    </a:lnTo>
                    <a:lnTo>
                      <a:pt x="968" y="657"/>
                    </a:lnTo>
                    <a:lnTo>
                      <a:pt x="792" y="524"/>
                    </a:lnTo>
                    <a:lnTo>
                      <a:pt x="614" y="394"/>
                    </a:lnTo>
                    <a:lnTo>
                      <a:pt x="435" y="268"/>
                    </a:lnTo>
                    <a:close/>
                  </a:path>
                </a:pathLst>
              </a:custGeom>
              <a:solidFill>
                <a:srgbClr val="000000"/>
              </a:solidFill>
              <a:ln w="9525">
                <a:noFill/>
                <a:round/>
                <a:headEnd/>
                <a:tailEnd/>
              </a:ln>
            </p:spPr>
            <p:txBody>
              <a:bodyPr/>
              <a:lstStyle/>
              <a:p>
                <a:endParaRPr lang="en-GB"/>
              </a:p>
            </p:txBody>
          </p:sp>
          <p:sp>
            <p:nvSpPr>
              <p:cNvPr id="20272" name="Freeform 816"/>
              <p:cNvSpPr>
                <a:spLocks/>
              </p:cNvSpPr>
              <p:nvPr/>
            </p:nvSpPr>
            <p:spPr bwMode="auto">
              <a:xfrm>
                <a:off x="3030" y="2442"/>
                <a:ext cx="188" cy="114"/>
              </a:xfrm>
              <a:custGeom>
                <a:avLst/>
                <a:gdLst/>
                <a:ahLst/>
                <a:cxnLst>
                  <a:cxn ang="0">
                    <a:pos x="826" y="557"/>
                  </a:cxn>
                  <a:cxn ang="0">
                    <a:pos x="840" y="561"/>
                  </a:cxn>
                  <a:cxn ang="0">
                    <a:pos x="856" y="565"/>
                  </a:cxn>
                  <a:cxn ang="0">
                    <a:pos x="863" y="565"/>
                  </a:cxn>
                  <a:cxn ang="0">
                    <a:pos x="866" y="565"/>
                  </a:cxn>
                  <a:cxn ang="0">
                    <a:pos x="871" y="566"/>
                  </a:cxn>
                  <a:cxn ang="0">
                    <a:pos x="886" y="566"/>
                  </a:cxn>
                  <a:cxn ang="0">
                    <a:pos x="900" y="562"/>
                  </a:cxn>
                  <a:cxn ang="0">
                    <a:pos x="915" y="558"/>
                  </a:cxn>
                  <a:cxn ang="0">
                    <a:pos x="928" y="551"/>
                  </a:cxn>
                  <a:cxn ang="0">
                    <a:pos x="935" y="546"/>
                  </a:cxn>
                  <a:cxn ang="0">
                    <a:pos x="939" y="544"/>
                  </a:cxn>
                  <a:cxn ang="0">
                    <a:pos x="943" y="543"/>
                  </a:cxn>
                  <a:cxn ang="0">
                    <a:pos x="592" y="355"/>
                  </a:cxn>
                  <a:cxn ang="0">
                    <a:pos x="0" y="0"/>
                  </a:cxn>
                  <a:cxn ang="0">
                    <a:pos x="97" y="81"/>
                  </a:cxn>
                  <a:cxn ang="0">
                    <a:pos x="197" y="161"/>
                  </a:cxn>
                  <a:cxn ang="0">
                    <a:pos x="298" y="239"/>
                  </a:cxn>
                  <a:cxn ang="0">
                    <a:pos x="402" y="319"/>
                  </a:cxn>
                  <a:cxn ang="0">
                    <a:pos x="451" y="354"/>
                  </a:cxn>
                  <a:cxn ang="0">
                    <a:pos x="501" y="388"/>
                  </a:cxn>
                  <a:cxn ang="0">
                    <a:pos x="552" y="421"/>
                  </a:cxn>
                  <a:cxn ang="0">
                    <a:pos x="605" y="451"/>
                  </a:cxn>
                  <a:cxn ang="0">
                    <a:pos x="658" y="480"/>
                  </a:cxn>
                  <a:cxn ang="0">
                    <a:pos x="713" y="507"/>
                  </a:cxn>
                  <a:cxn ang="0">
                    <a:pos x="768" y="533"/>
                  </a:cxn>
                  <a:cxn ang="0">
                    <a:pos x="826" y="557"/>
                  </a:cxn>
                </a:cxnLst>
                <a:rect l="0" t="0" r="r" b="b"/>
                <a:pathLst>
                  <a:path w="943" h="566">
                    <a:moveTo>
                      <a:pt x="826" y="557"/>
                    </a:moveTo>
                    <a:lnTo>
                      <a:pt x="840" y="561"/>
                    </a:lnTo>
                    <a:lnTo>
                      <a:pt x="856" y="565"/>
                    </a:lnTo>
                    <a:lnTo>
                      <a:pt x="863" y="565"/>
                    </a:lnTo>
                    <a:lnTo>
                      <a:pt x="866" y="565"/>
                    </a:lnTo>
                    <a:lnTo>
                      <a:pt x="871" y="566"/>
                    </a:lnTo>
                    <a:lnTo>
                      <a:pt x="886" y="566"/>
                    </a:lnTo>
                    <a:lnTo>
                      <a:pt x="900" y="562"/>
                    </a:lnTo>
                    <a:lnTo>
                      <a:pt x="915" y="558"/>
                    </a:lnTo>
                    <a:lnTo>
                      <a:pt x="928" y="551"/>
                    </a:lnTo>
                    <a:lnTo>
                      <a:pt x="935" y="546"/>
                    </a:lnTo>
                    <a:lnTo>
                      <a:pt x="939" y="544"/>
                    </a:lnTo>
                    <a:lnTo>
                      <a:pt x="943" y="543"/>
                    </a:lnTo>
                    <a:lnTo>
                      <a:pt x="592" y="355"/>
                    </a:lnTo>
                    <a:lnTo>
                      <a:pt x="0" y="0"/>
                    </a:lnTo>
                    <a:lnTo>
                      <a:pt x="97" y="81"/>
                    </a:lnTo>
                    <a:lnTo>
                      <a:pt x="197" y="161"/>
                    </a:lnTo>
                    <a:lnTo>
                      <a:pt x="298" y="239"/>
                    </a:lnTo>
                    <a:lnTo>
                      <a:pt x="402" y="319"/>
                    </a:lnTo>
                    <a:lnTo>
                      <a:pt x="451" y="354"/>
                    </a:lnTo>
                    <a:lnTo>
                      <a:pt x="501" y="388"/>
                    </a:lnTo>
                    <a:lnTo>
                      <a:pt x="552" y="421"/>
                    </a:lnTo>
                    <a:lnTo>
                      <a:pt x="605" y="451"/>
                    </a:lnTo>
                    <a:lnTo>
                      <a:pt x="658" y="480"/>
                    </a:lnTo>
                    <a:lnTo>
                      <a:pt x="713" y="507"/>
                    </a:lnTo>
                    <a:lnTo>
                      <a:pt x="768" y="533"/>
                    </a:lnTo>
                    <a:lnTo>
                      <a:pt x="826" y="557"/>
                    </a:lnTo>
                    <a:close/>
                  </a:path>
                </a:pathLst>
              </a:custGeom>
              <a:solidFill>
                <a:srgbClr val="000000"/>
              </a:solidFill>
              <a:ln w="9525">
                <a:noFill/>
                <a:round/>
                <a:headEnd/>
                <a:tailEnd/>
              </a:ln>
            </p:spPr>
            <p:txBody>
              <a:bodyPr/>
              <a:lstStyle/>
              <a:p>
                <a:endParaRPr lang="en-GB"/>
              </a:p>
            </p:txBody>
          </p:sp>
          <p:sp>
            <p:nvSpPr>
              <p:cNvPr id="20273" name="Freeform 817"/>
              <p:cNvSpPr>
                <a:spLocks/>
              </p:cNvSpPr>
              <p:nvPr/>
            </p:nvSpPr>
            <p:spPr bwMode="auto">
              <a:xfrm>
                <a:off x="2819" y="1866"/>
                <a:ext cx="32" cy="18"/>
              </a:xfrm>
              <a:custGeom>
                <a:avLst/>
                <a:gdLst/>
                <a:ahLst/>
                <a:cxnLst>
                  <a:cxn ang="0">
                    <a:pos x="12" y="0"/>
                  </a:cxn>
                  <a:cxn ang="0">
                    <a:pos x="0" y="4"/>
                  </a:cxn>
                  <a:cxn ang="0">
                    <a:pos x="160" y="87"/>
                  </a:cxn>
                  <a:cxn ang="0">
                    <a:pos x="89" y="46"/>
                  </a:cxn>
                  <a:cxn ang="0">
                    <a:pos x="12" y="0"/>
                  </a:cxn>
                </a:cxnLst>
                <a:rect l="0" t="0" r="r" b="b"/>
                <a:pathLst>
                  <a:path w="160" h="87">
                    <a:moveTo>
                      <a:pt x="12" y="0"/>
                    </a:moveTo>
                    <a:lnTo>
                      <a:pt x="0" y="4"/>
                    </a:lnTo>
                    <a:lnTo>
                      <a:pt x="160" y="87"/>
                    </a:lnTo>
                    <a:lnTo>
                      <a:pt x="89" y="46"/>
                    </a:lnTo>
                    <a:lnTo>
                      <a:pt x="12" y="0"/>
                    </a:lnTo>
                    <a:close/>
                  </a:path>
                </a:pathLst>
              </a:custGeom>
              <a:solidFill>
                <a:srgbClr val="000000"/>
              </a:solidFill>
              <a:ln w="9525">
                <a:noFill/>
                <a:round/>
                <a:headEnd/>
                <a:tailEnd/>
              </a:ln>
            </p:spPr>
            <p:txBody>
              <a:bodyPr/>
              <a:lstStyle/>
              <a:p>
                <a:endParaRPr lang="en-GB"/>
              </a:p>
            </p:txBody>
          </p:sp>
          <p:sp>
            <p:nvSpPr>
              <p:cNvPr id="20274" name="Freeform 818"/>
              <p:cNvSpPr>
                <a:spLocks/>
              </p:cNvSpPr>
              <p:nvPr/>
            </p:nvSpPr>
            <p:spPr bwMode="auto">
              <a:xfrm>
                <a:off x="2819" y="1857"/>
                <a:ext cx="17" cy="14"/>
              </a:xfrm>
              <a:custGeom>
                <a:avLst/>
                <a:gdLst/>
                <a:ahLst/>
                <a:cxnLst>
                  <a:cxn ang="0">
                    <a:pos x="41" y="21"/>
                  </a:cxn>
                  <a:cxn ang="0">
                    <a:pos x="0" y="0"/>
                  </a:cxn>
                  <a:cxn ang="0">
                    <a:pos x="62" y="56"/>
                  </a:cxn>
                  <a:cxn ang="0">
                    <a:pos x="20" y="52"/>
                  </a:cxn>
                  <a:cxn ang="0">
                    <a:pos x="26" y="54"/>
                  </a:cxn>
                  <a:cxn ang="0">
                    <a:pos x="28" y="54"/>
                  </a:cxn>
                  <a:cxn ang="0">
                    <a:pos x="30" y="55"/>
                  </a:cxn>
                  <a:cxn ang="0">
                    <a:pos x="34" y="58"/>
                  </a:cxn>
                  <a:cxn ang="0">
                    <a:pos x="40" y="60"/>
                  </a:cxn>
                  <a:cxn ang="0">
                    <a:pos x="47" y="63"/>
                  </a:cxn>
                  <a:cxn ang="0">
                    <a:pos x="51" y="64"/>
                  </a:cxn>
                  <a:cxn ang="0">
                    <a:pos x="57" y="67"/>
                  </a:cxn>
                  <a:cxn ang="0">
                    <a:pos x="66" y="69"/>
                  </a:cxn>
                  <a:cxn ang="0">
                    <a:pos x="68" y="68"/>
                  </a:cxn>
                  <a:cxn ang="0">
                    <a:pos x="71" y="68"/>
                  </a:cxn>
                  <a:cxn ang="0">
                    <a:pos x="74" y="66"/>
                  </a:cxn>
                  <a:cxn ang="0">
                    <a:pos x="74" y="61"/>
                  </a:cxn>
                  <a:cxn ang="0">
                    <a:pos x="73" y="56"/>
                  </a:cxn>
                  <a:cxn ang="0">
                    <a:pos x="84" y="63"/>
                  </a:cxn>
                  <a:cxn ang="0">
                    <a:pos x="75" y="53"/>
                  </a:cxn>
                  <a:cxn ang="0">
                    <a:pos x="65" y="44"/>
                  </a:cxn>
                  <a:cxn ang="0">
                    <a:pos x="54" y="33"/>
                  </a:cxn>
                  <a:cxn ang="0">
                    <a:pos x="41" y="21"/>
                  </a:cxn>
                </a:cxnLst>
                <a:rect l="0" t="0" r="r" b="b"/>
                <a:pathLst>
                  <a:path w="84" h="69">
                    <a:moveTo>
                      <a:pt x="41" y="21"/>
                    </a:moveTo>
                    <a:lnTo>
                      <a:pt x="0" y="0"/>
                    </a:lnTo>
                    <a:lnTo>
                      <a:pt x="62" y="56"/>
                    </a:lnTo>
                    <a:lnTo>
                      <a:pt x="20" y="52"/>
                    </a:lnTo>
                    <a:lnTo>
                      <a:pt x="26" y="54"/>
                    </a:lnTo>
                    <a:lnTo>
                      <a:pt x="28" y="54"/>
                    </a:lnTo>
                    <a:lnTo>
                      <a:pt x="30" y="55"/>
                    </a:lnTo>
                    <a:lnTo>
                      <a:pt x="34" y="58"/>
                    </a:lnTo>
                    <a:lnTo>
                      <a:pt x="40" y="60"/>
                    </a:lnTo>
                    <a:lnTo>
                      <a:pt x="47" y="63"/>
                    </a:lnTo>
                    <a:lnTo>
                      <a:pt x="51" y="64"/>
                    </a:lnTo>
                    <a:lnTo>
                      <a:pt x="57" y="67"/>
                    </a:lnTo>
                    <a:lnTo>
                      <a:pt x="66" y="69"/>
                    </a:lnTo>
                    <a:lnTo>
                      <a:pt x="68" y="68"/>
                    </a:lnTo>
                    <a:lnTo>
                      <a:pt x="71" y="68"/>
                    </a:lnTo>
                    <a:lnTo>
                      <a:pt x="74" y="66"/>
                    </a:lnTo>
                    <a:lnTo>
                      <a:pt x="74" y="61"/>
                    </a:lnTo>
                    <a:lnTo>
                      <a:pt x="73" y="56"/>
                    </a:lnTo>
                    <a:lnTo>
                      <a:pt x="84" y="63"/>
                    </a:lnTo>
                    <a:lnTo>
                      <a:pt x="75" y="53"/>
                    </a:lnTo>
                    <a:lnTo>
                      <a:pt x="65" y="44"/>
                    </a:lnTo>
                    <a:lnTo>
                      <a:pt x="54" y="33"/>
                    </a:lnTo>
                    <a:lnTo>
                      <a:pt x="41" y="21"/>
                    </a:lnTo>
                    <a:close/>
                  </a:path>
                </a:pathLst>
              </a:custGeom>
              <a:solidFill>
                <a:srgbClr val="E5B27F"/>
              </a:solidFill>
              <a:ln w="9525">
                <a:noFill/>
                <a:round/>
                <a:headEnd/>
                <a:tailEnd/>
              </a:ln>
            </p:spPr>
            <p:txBody>
              <a:bodyPr/>
              <a:lstStyle/>
              <a:p>
                <a:endParaRPr lang="en-GB"/>
              </a:p>
            </p:txBody>
          </p:sp>
          <p:sp>
            <p:nvSpPr>
              <p:cNvPr id="20275" name="Freeform 819"/>
              <p:cNvSpPr>
                <a:spLocks/>
              </p:cNvSpPr>
              <p:nvPr/>
            </p:nvSpPr>
            <p:spPr bwMode="auto">
              <a:xfrm>
                <a:off x="2827" y="1861"/>
                <a:ext cx="12" cy="7"/>
              </a:xfrm>
              <a:custGeom>
                <a:avLst/>
                <a:gdLst/>
                <a:ahLst/>
                <a:cxnLst>
                  <a:cxn ang="0">
                    <a:pos x="22" y="11"/>
                  </a:cxn>
                  <a:cxn ang="0">
                    <a:pos x="0" y="0"/>
                  </a:cxn>
                  <a:cxn ang="0">
                    <a:pos x="59" y="34"/>
                  </a:cxn>
                  <a:cxn ang="0">
                    <a:pos x="22" y="11"/>
                  </a:cxn>
                </a:cxnLst>
                <a:rect l="0" t="0" r="r" b="b"/>
                <a:pathLst>
                  <a:path w="59" h="34">
                    <a:moveTo>
                      <a:pt x="22" y="11"/>
                    </a:moveTo>
                    <a:lnTo>
                      <a:pt x="0" y="0"/>
                    </a:lnTo>
                    <a:lnTo>
                      <a:pt x="59" y="34"/>
                    </a:lnTo>
                    <a:lnTo>
                      <a:pt x="22" y="11"/>
                    </a:lnTo>
                    <a:close/>
                  </a:path>
                </a:pathLst>
              </a:custGeom>
              <a:solidFill>
                <a:srgbClr val="000000"/>
              </a:solidFill>
              <a:ln w="9525">
                <a:noFill/>
                <a:round/>
                <a:headEnd/>
                <a:tailEnd/>
              </a:ln>
            </p:spPr>
            <p:txBody>
              <a:bodyPr/>
              <a:lstStyle/>
              <a:p>
                <a:endParaRPr lang="en-GB"/>
              </a:p>
            </p:txBody>
          </p:sp>
          <p:sp>
            <p:nvSpPr>
              <p:cNvPr id="20276" name="Freeform 820"/>
              <p:cNvSpPr>
                <a:spLocks/>
              </p:cNvSpPr>
              <p:nvPr/>
            </p:nvSpPr>
            <p:spPr bwMode="auto">
              <a:xfrm>
                <a:off x="2832" y="1863"/>
                <a:ext cx="17" cy="9"/>
              </a:xfrm>
              <a:custGeom>
                <a:avLst/>
                <a:gdLst/>
                <a:ahLst/>
                <a:cxnLst>
                  <a:cxn ang="0">
                    <a:pos x="0" y="0"/>
                  </a:cxn>
                  <a:cxn ang="0">
                    <a:pos x="37" y="23"/>
                  </a:cxn>
                  <a:cxn ang="0">
                    <a:pos x="87" y="43"/>
                  </a:cxn>
                  <a:cxn ang="0">
                    <a:pos x="0" y="0"/>
                  </a:cxn>
                </a:cxnLst>
                <a:rect l="0" t="0" r="r" b="b"/>
                <a:pathLst>
                  <a:path w="87" h="43">
                    <a:moveTo>
                      <a:pt x="0" y="0"/>
                    </a:moveTo>
                    <a:lnTo>
                      <a:pt x="37" y="23"/>
                    </a:lnTo>
                    <a:lnTo>
                      <a:pt x="87" y="43"/>
                    </a:lnTo>
                    <a:lnTo>
                      <a:pt x="0" y="0"/>
                    </a:lnTo>
                    <a:close/>
                  </a:path>
                </a:pathLst>
              </a:custGeom>
              <a:solidFill>
                <a:srgbClr val="E5B27F"/>
              </a:solidFill>
              <a:ln w="9525">
                <a:noFill/>
                <a:round/>
                <a:headEnd/>
                <a:tailEnd/>
              </a:ln>
            </p:spPr>
            <p:txBody>
              <a:bodyPr/>
              <a:lstStyle/>
              <a:p>
                <a:endParaRPr lang="en-GB"/>
              </a:p>
            </p:txBody>
          </p:sp>
          <p:sp>
            <p:nvSpPr>
              <p:cNvPr id="20277" name="Freeform 821"/>
              <p:cNvSpPr>
                <a:spLocks/>
              </p:cNvSpPr>
              <p:nvPr/>
            </p:nvSpPr>
            <p:spPr bwMode="auto">
              <a:xfrm>
                <a:off x="2809" y="1883"/>
                <a:ext cx="6" cy="15"/>
              </a:xfrm>
              <a:custGeom>
                <a:avLst/>
                <a:gdLst/>
                <a:ahLst/>
                <a:cxnLst>
                  <a:cxn ang="0">
                    <a:pos x="0" y="0"/>
                  </a:cxn>
                  <a:cxn ang="0">
                    <a:pos x="0" y="8"/>
                  </a:cxn>
                  <a:cxn ang="0">
                    <a:pos x="6" y="39"/>
                  </a:cxn>
                  <a:cxn ang="0">
                    <a:pos x="7" y="46"/>
                  </a:cxn>
                  <a:cxn ang="0">
                    <a:pos x="10" y="53"/>
                  </a:cxn>
                  <a:cxn ang="0">
                    <a:pos x="18" y="68"/>
                  </a:cxn>
                  <a:cxn ang="0">
                    <a:pos x="31" y="77"/>
                  </a:cxn>
                  <a:cxn ang="0">
                    <a:pos x="0" y="0"/>
                  </a:cxn>
                </a:cxnLst>
                <a:rect l="0" t="0" r="r" b="b"/>
                <a:pathLst>
                  <a:path w="31" h="77">
                    <a:moveTo>
                      <a:pt x="0" y="0"/>
                    </a:moveTo>
                    <a:lnTo>
                      <a:pt x="0" y="8"/>
                    </a:lnTo>
                    <a:lnTo>
                      <a:pt x="6" y="39"/>
                    </a:lnTo>
                    <a:lnTo>
                      <a:pt x="7" y="46"/>
                    </a:lnTo>
                    <a:lnTo>
                      <a:pt x="10" y="53"/>
                    </a:lnTo>
                    <a:lnTo>
                      <a:pt x="18" y="68"/>
                    </a:lnTo>
                    <a:lnTo>
                      <a:pt x="31" y="77"/>
                    </a:lnTo>
                    <a:lnTo>
                      <a:pt x="0" y="0"/>
                    </a:lnTo>
                    <a:close/>
                  </a:path>
                </a:pathLst>
              </a:custGeom>
              <a:solidFill>
                <a:srgbClr val="000000"/>
              </a:solidFill>
              <a:ln w="9525">
                <a:noFill/>
                <a:round/>
                <a:headEnd/>
                <a:tailEnd/>
              </a:ln>
            </p:spPr>
            <p:txBody>
              <a:bodyPr/>
              <a:lstStyle/>
              <a:p>
                <a:endParaRPr lang="en-GB"/>
              </a:p>
            </p:txBody>
          </p:sp>
          <p:sp>
            <p:nvSpPr>
              <p:cNvPr id="20278" name="Freeform 822"/>
              <p:cNvSpPr>
                <a:spLocks/>
              </p:cNvSpPr>
              <p:nvPr/>
            </p:nvSpPr>
            <p:spPr bwMode="auto">
              <a:xfrm>
                <a:off x="2809" y="1876"/>
                <a:ext cx="32" cy="63"/>
              </a:xfrm>
              <a:custGeom>
                <a:avLst/>
                <a:gdLst/>
                <a:ahLst/>
                <a:cxnLst>
                  <a:cxn ang="0">
                    <a:pos x="6" y="22"/>
                  </a:cxn>
                  <a:cxn ang="0">
                    <a:pos x="2" y="25"/>
                  </a:cxn>
                  <a:cxn ang="0">
                    <a:pos x="0" y="34"/>
                  </a:cxn>
                  <a:cxn ang="0">
                    <a:pos x="31" y="111"/>
                  </a:cxn>
                  <a:cxn ang="0">
                    <a:pos x="23" y="63"/>
                  </a:cxn>
                  <a:cxn ang="0">
                    <a:pos x="99" y="212"/>
                  </a:cxn>
                  <a:cxn ang="0">
                    <a:pos x="93" y="202"/>
                  </a:cxn>
                  <a:cxn ang="0">
                    <a:pos x="91" y="210"/>
                  </a:cxn>
                  <a:cxn ang="0">
                    <a:pos x="90" y="219"/>
                  </a:cxn>
                  <a:cxn ang="0">
                    <a:pos x="86" y="235"/>
                  </a:cxn>
                  <a:cxn ang="0">
                    <a:pos x="82" y="250"/>
                  </a:cxn>
                  <a:cxn ang="0">
                    <a:pos x="77" y="263"/>
                  </a:cxn>
                  <a:cxn ang="0">
                    <a:pos x="69" y="253"/>
                  </a:cxn>
                  <a:cxn ang="0">
                    <a:pos x="103" y="307"/>
                  </a:cxn>
                  <a:cxn ang="0">
                    <a:pos x="99" y="294"/>
                  </a:cxn>
                  <a:cxn ang="0">
                    <a:pos x="127" y="302"/>
                  </a:cxn>
                  <a:cxn ang="0">
                    <a:pos x="142" y="307"/>
                  </a:cxn>
                  <a:cxn ang="0">
                    <a:pos x="159" y="316"/>
                  </a:cxn>
                  <a:cxn ang="0">
                    <a:pos x="103" y="161"/>
                  </a:cxn>
                  <a:cxn ang="0">
                    <a:pos x="107" y="201"/>
                  </a:cxn>
                  <a:cxn ang="0">
                    <a:pos x="44" y="69"/>
                  </a:cxn>
                  <a:cxn ang="0">
                    <a:pos x="76" y="89"/>
                  </a:cxn>
                  <a:cxn ang="0">
                    <a:pos x="63" y="48"/>
                  </a:cxn>
                  <a:cxn ang="0">
                    <a:pos x="90" y="67"/>
                  </a:cxn>
                  <a:cxn ang="0">
                    <a:pos x="107" y="119"/>
                  </a:cxn>
                  <a:cxn ang="0">
                    <a:pos x="128" y="83"/>
                  </a:cxn>
                  <a:cxn ang="0">
                    <a:pos x="135" y="172"/>
                  </a:cxn>
                  <a:cxn ang="0">
                    <a:pos x="140" y="144"/>
                  </a:cxn>
                  <a:cxn ang="0">
                    <a:pos x="132" y="102"/>
                  </a:cxn>
                  <a:cxn ang="0">
                    <a:pos x="132" y="81"/>
                  </a:cxn>
                  <a:cxn ang="0">
                    <a:pos x="129" y="64"/>
                  </a:cxn>
                  <a:cxn ang="0">
                    <a:pos x="124" y="50"/>
                  </a:cxn>
                  <a:cxn ang="0">
                    <a:pos x="115" y="36"/>
                  </a:cxn>
                  <a:cxn ang="0">
                    <a:pos x="102" y="25"/>
                  </a:cxn>
                  <a:cxn ang="0">
                    <a:pos x="93" y="18"/>
                  </a:cxn>
                  <a:cxn ang="0">
                    <a:pos x="85" y="14"/>
                  </a:cxn>
                  <a:cxn ang="0">
                    <a:pos x="76" y="9"/>
                  </a:cxn>
                  <a:cxn ang="0">
                    <a:pos x="68" y="7"/>
                  </a:cxn>
                  <a:cxn ang="0">
                    <a:pos x="50" y="2"/>
                  </a:cxn>
                  <a:cxn ang="0">
                    <a:pos x="31" y="1"/>
                  </a:cxn>
                  <a:cxn ang="0">
                    <a:pos x="63" y="69"/>
                  </a:cxn>
                  <a:cxn ang="0">
                    <a:pos x="27" y="0"/>
                  </a:cxn>
                  <a:cxn ang="0">
                    <a:pos x="9" y="27"/>
                  </a:cxn>
                  <a:cxn ang="0">
                    <a:pos x="7" y="22"/>
                  </a:cxn>
                  <a:cxn ang="0">
                    <a:pos x="6" y="21"/>
                  </a:cxn>
                  <a:cxn ang="0">
                    <a:pos x="6" y="22"/>
                  </a:cxn>
                </a:cxnLst>
                <a:rect l="0" t="0" r="r" b="b"/>
                <a:pathLst>
                  <a:path w="159" h="316">
                    <a:moveTo>
                      <a:pt x="6" y="22"/>
                    </a:moveTo>
                    <a:lnTo>
                      <a:pt x="2" y="25"/>
                    </a:lnTo>
                    <a:lnTo>
                      <a:pt x="0" y="34"/>
                    </a:lnTo>
                    <a:lnTo>
                      <a:pt x="31" y="111"/>
                    </a:lnTo>
                    <a:lnTo>
                      <a:pt x="23" y="63"/>
                    </a:lnTo>
                    <a:lnTo>
                      <a:pt x="99" y="212"/>
                    </a:lnTo>
                    <a:lnTo>
                      <a:pt x="93" y="202"/>
                    </a:lnTo>
                    <a:lnTo>
                      <a:pt x="91" y="210"/>
                    </a:lnTo>
                    <a:lnTo>
                      <a:pt x="90" y="219"/>
                    </a:lnTo>
                    <a:lnTo>
                      <a:pt x="86" y="235"/>
                    </a:lnTo>
                    <a:lnTo>
                      <a:pt x="82" y="250"/>
                    </a:lnTo>
                    <a:lnTo>
                      <a:pt x="77" y="263"/>
                    </a:lnTo>
                    <a:lnTo>
                      <a:pt x="69" y="253"/>
                    </a:lnTo>
                    <a:lnTo>
                      <a:pt x="103" y="307"/>
                    </a:lnTo>
                    <a:lnTo>
                      <a:pt x="99" y="294"/>
                    </a:lnTo>
                    <a:lnTo>
                      <a:pt x="127" y="302"/>
                    </a:lnTo>
                    <a:lnTo>
                      <a:pt x="142" y="307"/>
                    </a:lnTo>
                    <a:lnTo>
                      <a:pt x="159" y="316"/>
                    </a:lnTo>
                    <a:lnTo>
                      <a:pt x="103" y="161"/>
                    </a:lnTo>
                    <a:lnTo>
                      <a:pt x="107" y="201"/>
                    </a:lnTo>
                    <a:lnTo>
                      <a:pt x="44" y="69"/>
                    </a:lnTo>
                    <a:lnTo>
                      <a:pt x="76" y="89"/>
                    </a:lnTo>
                    <a:lnTo>
                      <a:pt x="63" y="48"/>
                    </a:lnTo>
                    <a:lnTo>
                      <a:pt x="90" y="67"/>
                    </a:lnTo>
                    <a:lnTo>
                      <a:pt x="107" y="119"/>
                    </a:lnTo>
                    <a:lnTo>
                      <a:pt x="128" y="83"/>
                    </a:lnTo>
                    <a:lnTo>
                      <a:pt x="135" y="172"/>
                    </a:lnTo>
                    <a:lnTo>
                      <a:pt x="140" y="144"/>
                    </a:lnTo>
                    <a:lnTo>
                      <a:pt x="132" y="102"/>
                    </a:lnTo>
                    <a:lnTo>
                      <a:pt x="132" y="81"/>
                    </a:lnTo>
                    <a:lnTo>
                      <a:pt x="129" y="64"/>
                    </a:lnTo>
                    <a:lnTo>
                      <a:pt x="124" y="50"/>
                    </a:lnTo>
                    <a:lnTo>
                      <a:pt x="115" y="36"/>
                    </a:lnTo>
                    <a:lnTo>
                      <a:pt x="102" y="25"/>
                    </a:lnTo>
                    <a:lnTo>
                      <a:pt x="93" y="18"/>
                    </a:lnTo>
                    <a:lnTo>
                      <a:pt x="85" y="14"/>
                    </a:lnTo>
                    <a:lnTo>
                      <a:pt x="76" y="9"/>
                    </a:lnTo>
                    <a:lnTo>
                      <a:pt x="68" y="7"/>
                    </a:lnTo>
                    <a:lnTo>
                      <a:pt x="50" y="2"/>
                    </a:lnTo>
                    <a:lnTo>
                      <a:pt x="31" y="1"/>
                    </a:lnTo>
                    <a:lnTo>
                      <a:pt x="63" y="69"/>
                    </a:lnTo>
                    <a:lnTo>
                      <a:pt x="27" y="0"/>
                    </a:lnTo>
                    <a:lnTo>
                      <a:pt x="9" y="27"/>
                    </a:lnTo>
                    <a:lnTo>
                      <a:pt x="7" y="22"/>
                    </a:lnTo>
                    <a:lnTo>
                      <a:pt x="6" y="21"/>
                    </a:lnTo>
                    <a:lnTo>
                      <a:pt x="6" y="22"/>
                    </a:lnTo>
                    <a:close/>
                  </a:path>
                </a:pathLst>
              </a:custGeom>
              <a:solidFill>
                <a:srgbClr val="CC7F4C"/>
              </a:solidFill>
              <a:ln w="9525">
                <a:noFill/>
                <a:round/>
                <a:headEnd/>
                <a:tailEnd/>
              </a:ln>
            </p:spPr>
            <p:txBody>
              <a:bodyPr/>
              <a:lstStyle/>
              <a:p>
                <a:endParaRPr lang="en-GB"/>
              </a:p>
            </p:txBody>
          </p:sp>
          <p:sp>
            <p:nvSpPr>
              <p:cNvPr id="20279" name="Freeform 823"/>
              <p:cNvSpPr>
                <a:spLocks/>
              </p:cNvSpPr>
              <p:nvPr/>
            </p:nvSpPr>
            <p:spPr bwMode="auto">
              <a:xfrm>
                <a:off x="2814" y="1876"/>
                <a:ext cx="7" cy="14"/>
              </a:xfrm>
              <a:custGeom>
                <a:avLst/>
                <a:gdLst/>
                <a:ahLst/>
                <a:cxnLst>
                  <a:cxn ang="0">
                    <a:pos x="4" y="1"/>
                  </a:cxn>
                  <a:cxn ang="0">
                    <a:pos x="0" y="0"/>
                  </a:cxn>
                  <a:cxn ang="0">
                    <a:pos x="36" y="69"/>
                  </a:cxn>
                  <a:cxn ang="0">
                    <a:pos x="4" y="1"/>
                  </a:cxn>
                </a:cxnLst>
                <a:rect l="0" t="0" r="r" b="b"/>
                <a:pathLst>
                  <a:path w="36" h="69">
                    <a:moveTo>
                      <a:pt x="4" y="1"/>
                    </a:moveTo>
                    <a:lnTo>
                      <a:pt x="0" y="0"/>
                    </a:lnTo>
                    <a:lnTo>
                      <a:pt x="36" y="69"/>
                    </a:lnTo>
                    <a:lnTo>
                      <a:pt x="4" y="1"/>
                    </a:lnTo>
                    <a:close/>
                  </a:path>
                </a:pathLst>
              </a:custGeom>
              <a:solidFill>
                <a:srgbClr val="000000"/>
              </a:solidFill>
              <a:ln w="9525">
                <a:noFill/>
                <a:round/>
                <a:headEnd/>
                <a:tailEnd/>
              </a:ln>
            </p:spPr>
            <p:txBody>
              <a:bodyPr/>
              <a:lstStyle/>
              <a:p>
                <a:endParaRPr lang="en-GB"/>
              </a:p>
            </p:txBody>
          </p:sp>
          <p:sp>
            <p:nvSpPr>
              <p:cNvPr id="20280" name="Freeform 824"/>
              <p:cNvSpPr>
                <a:spLocks/>
              </p:cNvSpPr>
              <p:nvPr/>
            </p:nvSpPr>
            <p:spPr bwMode="auto">
              <a:xfrm>
                <a:off x="2802" y="1885"/>
                <a:ext cx="10" cy="12"/>
              </a:xfrm>
              <a:custGeom>
                <a:avLst/>
                <a:gdLst/>
                <a:ahLst/>
                <a:cxnLst>
                  <a:cxn ang="0">
                    <a:pos x="0" y="10"/>
                  </a:cxn>
                  <a:cxn ang="0">
                    <a:pos x="13" y="33"/>
                  </a:cxn>
                  <a:cxn ang="0">
                    <a:pos x="54" y="60"/>
                  </a:cxn>
                  <a:cxn ang="0">
                    <a:pos x="46" y="45"/>
                  </a:cxn>
                  <a:cxn ang="0">
                    <a:pos x="43" y="38"/>
                  </a:cxn>
                  <a:cxn ang="0">
                    <a:pos x="42" y="31"/>
                  </a:cxn>
                  <a:cxn ang="0">
                    <a:pos x="36" y="0"/>
                  </a:cxn>
                  <a:cxn ang="0">
                    <a:pos x="34" y="5"/>
                  </a:cxn>
                  <a:cxn ang="0">
                    <a:pos x="33" y="9"/>
                  </a:cxn>
                  <a:cxn ang="0">
                    <a:pos x="30" y="11"/>
                  </a:cxn>
                  <a:cxn ang="0">
                    <a:pos x="29" y="14"/>
                  </a:cxn>
                  <a:cxn ang="0">
                    <a:pos x="21" y="14"/>
                  </a:cxn>
                  <a:cxn ang="0">
                    <a:pos x="15" y="14"/>
                  </a:cxn>
                  <a:cxn ang="0">
                    <a:pos x="7" y="11"/>
                  </a:cxn>
                  <a:cxn ang="0">
                    <a:pos x="0" y="10"/>
                  </a:cxn>
                </a:cxnLst>
                <a:rect l="0" t="0" r="r" b="b"/>
                <a:pathLst>
                  <a:path w="54" h="60">
                    <a:moveTo>
                      <a:pt x="0" y="10"/>
                    </a:moveTo>
                    <a:lnTo>
                      <a:pt x="13" y="33"/>
                    </a:lnTo>
                    <a:lnTo>
                      <a:pt x="54" y="60"/>
                    </a:lnTo>
                    <a:lnTo>
                      <a:pt x="46" y="45"/>
                    </a:lnTo>
                    <a:lnTo>
                      <a:pt x="43" y="38"/>
                    </a:lnTo>
                    <a:lnTo>
                      <a:pt x="42" y="31"/>
                    </a:lnTo>
                    <a:lnTo>
                      <a:pt x="36" y="0"/>
                    </a:lnTo>
                    <a:lnTo>
                      <a:pt x="34" y="5"/>
                    </a:lnTo>
                    <a:lnTo>
                      <a:pt x="33" y="9"/>
                    </a:lnTo>
                    <a:lnTo>
                      <a:pt x="30" y="11"/>
                    </a:lnTo>
                    <a:lnTo>
                      <a:pt x="29" y="14"/>
                    </a:lnTo>
                    <a:lnTo>
                      <a:pt x="21" y="14"/>
                    </a:lnTo>
                    <a:lnTo>
                      <a:pt x="15" y="14"/>
                    </a:lnTo>
                    <a:lnTo>
                      <a:pt x="7" y="11"/>
                    </a:lnTo>
                    <a:lnTo>
                      <a:pt x="0" y="10"/>
                    </a:lnTo>
                    <a:close/>
                  </a:path>
                </a:pathLst>
              </a:custGeom>
              <a:solidFill>
                <a:srgbClr val="CC7F4C"/>
              </a:solidFill>
              <a:ln w="9525">
                <a:noFill/>
                <a:round/>
                <a:headEnd/>
                <a:tailEnd/>
              </a:ln>
            </p:spPr>
            <p:txBody>
              <a:bodyPr/>
              <a:lstStyle/>
              <a:p>
                <a:endParaRPr lang="en-GB"/>
              </a:p>
            </p:txBody>
          </p:sp>
          <p:sp>
            <p:nvSpPr>
              <p:cNvPr id="20281" name="Freeform 825"/>
              <p:cNvSpPr>
                <a:spLocks/>
              </p:cNvSpPr>
              <p:nvPr/>
            </p:nvSpPr>
            <p:spPr bwMode="auto">
              <a:xfrm>
                <a:off x="2804" y="1889"/>
                <a:ext cx="25" cy="43"/>
              </a:xfrm>
              <a:custGeom>
                <a:avLst/>
                <a:gdLst/>
                <a:ahLst/>
                <a:cxnLst>
                  <a:cxn ang="0">
                    <a:pos x="54" y="48"/>
                  </a:cxn>
                  <a:cxn ang="0">
                    <a:pos x="41" y="39"/>
                  </a:cxn>
                  <a:cxn ang="0">
                    <a:pos x="0" y="12"/>
                  </a:cxn>
                  <a:cxn ang="0">
                    <a:pos x="23" y="45"/>
                  </a:cxn>
                  <a:cxn ang="0">
                    <a:pos x="80" y="74"/>
                  </a:cxn>
                  <a:cxn ang="0">
                    <a:pos x="86" y="124"/>
                  </a:cxn>
                  <a:cxn ang="0">
                    <a:pos x="45" y="179"/>
                  </a:cxn>
                  <a:cxn ang="0">
                    <a:pos x="67" y="131"/>
                  </a:cxn>
                  <a:cxn ang="0">
                    <a:pos x="61" y="132"/>
                  </a:cxn>
                  <a:cxn ang="0">
                    <a:pos x="54" y="136"/>
                  </a:cxn>
                  <a:cxn ang="0">
                    <a:pos x="48" y="141"/>
                  </a:cxn>
                  <a:cxn ang="0">
                    <a:pos x="44" y="151"/>
                  </a:cxn>
                  <a:cxn ang="0">
                    <a:pos x="38" y="162"/>
                  </a:cxn>
                  <a:cxn ang="0">
                    <a:pos x="34" y="174"/>
                  </a:cxn>
                  <a:cxn ang="0">
                    <a:pos x="32" y="187"/>
                  </a:cxn>
                  <a:cxn ang="0">
                    <a:pos x="32" y="201"/>
                  </a:cxn>
                  <a:cxn ang="0">
                    <a:pos x="54" y="216"/>
                  </a:cxn>
                  <a:cxn ang="0">
                    <a:pos x="75" y="197"/>
                  </a:cxn>
                  <a:cxn ang="0">
                    <a:pos x="89" y="155"/>
                  </a:cxn>
                  <a:cxn ang="0">
                    <a:pos x="99" y="106"/>
                  </a:cxn>
                  <a:cxn ang="0">
                    <a:pos x="91" y="180"/>
                  </a:cxn>
                  <a:cxn ang="0">
                    <a:pos x="92" y="190"/>
                  </a:cxn>
                  <a:cxn ang="0">
                    <a:pos x="100" y="200"/>
                  </a:cxn>
                  <a:cxn ang="0">
                    <a:pos x="105" y="187"/>
                  </a:cxn>
                  <a:cxn ang="0">
                    <a:pos x="109" y="172"/>
                  </a:cxn>
                  <a:cxn ang="0">
                    <a:pos x="113" y="156"/>
                  </a:cxn>
                  <a:cxn ang="0">
                    <a:pos x="114" y="147"/>
                  </a:cxn>
                  <a:cxn ang="0">
                    <a:pos x="116" y="139"/>
                  </a:cxn>
                  <a:cxn ang="0">
                    <a:pos x="122" y="149"/>
                  </a:cxn>
                  <a:cxn ang="0">
                    <a:pos x="46" y="0"/>
                  </a:cxn>
                  <a:cxn ang="0">
                    <a:pos x="54" y="48"/>
                  </a:cxn>
                </a:cxnLst>
                <a:rect l="0" t="0" r="r" b="b"/>
                <a:pathLst>
                  <a:path w="122" h="216">
                    <a:moveTo>
                      <a:pt x="54" y="48"/>
                    </a:moveTo>
                    <a:lnTo>
                      <a:pt x="41" y="39"/>
                    </a:lnTo>
                    <a:lnTo>
                      <a:pt x="0" y="12"/>
                    </a:lnTo>
                    <a:lnTo>
                      <a:pt x="23" y="45"/>
                    </a:lnTo>
                    <a:lnTo>
                      <a:pt x="80" y="74"/>
                    </a:lnTo>
                    <a:lnTo>
                      <a:pt x="86" y="124"/>
                    </a:lnTo>
                    <a:lnTo>
                      <a:pt x="45" y="179"/>
                    </a:lnTo>
                    <a:lnTo>
                      <a:pt x="67" y="131"/>
                    </a:lnTo>
                    <a:lnTo>
                      <a:pt x="61" y="132"/>
                    </a:lnTo>
                    <a:lnTo>
                      <a:pt x="54" y="136"/>
                    </a:lnTo>
                    <a:lnTo>
                      <a:pt x="48" y="141"/>
                    </a:lnTo>
                    <a:lnTo>
                      <a:pt x="44" y="151"/>
                    </a:lnTo>
                    <a:lnTo>
                      <a:pt x="38" y="162"/>
                    </a:lnTo>
                    <a:lnTo>
                      <a:pt x="34" y="174"/>
                    </a:lnTo>
                    <a:lnTo>
                      <a:pt x="32" y="187"/>
                    </a:lnTo>
                    <a:lnTo>
                      <a:pt x="32" y="201"/>
                    </a:lnTo>
                    <a:lnTo>
                      <a:pt x="54" y="216"/>
                    </a:lnTo>
                    <a:lnTo>
                      <a:pt x="75" y="197"/>
                    </a:lnTo>
                    <a:lnTo>
                      <a:pt x="89" y="155"/>
                    </a:lnTo>
                    <a:lnTo>
                      <a:pt x="99" y="106"/>
                    </a:lnTo>
                    <a:lnTo>
                      <a:pt x="91" y="180"/>
                    </a:lnTo>
                    <a:lnTo>
                      <a:pt x="92" y="190"/>
                    </a:lnTo>
                    <a:lnTo>
                      <a:pt x="100" y="200"/>
                    </a:lnTo>
                    <a:lnTo>
                      <a:pt x="105" y="187"/>
                    </a:lnTo>
                    <a:lnTo>
                      <a:pt x="109" y="172"/>
                    </a:lnTo>
                    <a:lnTo>
                      <a:pt x="113" y="156"/>
                    </a:lnTo>
                    <a:lnTo>
                      <a:pt x="114" y="147"/>
                    </a:lnTo>
                    <a:lnTo>
                      <a:pt x="116" y="139"/>
                    </a:lnTo>
                    <a:lnTo>
                      <a:pt x="122" y="149"/>
                    </a:lnTo>
                    <a:lnTo>
                      <a:pt x="46" y="0"/>
                    </a:lnTo>
                    <a:lnTo>
                      <a:pt x="54" y="48"/>
                    </a:lnTo>
                    <a:close/>
                  </a:path>
                </a:pathLst>
              </a:custGeom>
              <a:solidFill>
                <a:srgbClr val="E5B27F"/>
              </a:solidFill>
              <a:ln w="9525">
                <a:noFill/>
                <a:round/>
                <a:headEnd/>
                <a:tailEnd/>
              </a:ln>
            </p:spPr>
            <p:txBody>
              <a:bodyPr/>
              <a:lstStyle/>
              <a:p>
                <a:endParaRPr lang="en-GB"/>
              </a:p>
            </p:txBody>
          </p:sp>
          <p:sp>
            <p:nvSpPr>
              <p:cNvPr id="20282" name="Freeform 826"/>
              <p:cNvSpPr>
                <a:spLocks/>
              </p:cNvSpPr>
              <p:nvPr/>
            </p:nvSpPr>
            <p:spPr bwMode="auto">
              <a:xfrm>
                <a:off x="2802" y="1885"/>
                <a:ext cx="7" cy="2"/>
              </a:xfrm>
              <a:custGeom>
                <a:avLst/>
                <a:gdLst/>
                <a:ahLst/>
                <a:cxnLst>
                  <a:cxn ang="0">
                    <a:pos x="0" y="10"/>
                  </a:cxn>
                  <a:cxn ang="0">
                    <a:pos x="7" y="11"/>
                  </a:cxn>
                  <a:cxn ang="0">
                    <a:pos x="15" y="14"/>
                  </a:cxn>
                  <a:cxn ang="0">
                    <a:pos x="21" y="14"/>
                  </a:cxn>
                  <a:cxn ang="0">
                    <a:pos x="29" y="14"/>
                  </a:cxn>
                  <a:cxn ang="0">
                    <a:pos x="30" y="11"/>
                  </a:cxn>
                  <a:cxn ang="0">
                    <a:pos x="33" y="9"/>
                  </a:cxn>
                  <a:cxn ang="0">
                    <a:pos x="34" y="5"/>
                  </a:cxn>
                  <a:cxn ang="0">
                    <a:pos x="36" y="0"/>
                  </a:cxn>
                  <a:cxn ang="0">
                    <a:pos x="32" y="6"/>
                  </a:cxn>
                  <a:cxn ang="0">
                    <a:pos x="27" y="9"/>
                  </a:cxn>
                  <a:cxn ang="0">
                    <a:pos x="13" y="10"/>
                  </a:cxn>
                  <a:cxn ang="0">
                    <a:pos x="0" y="10"/>
                  </a:cxn>
                </a:cxnLst>
                <a:rect l="0" t="0" r="r" b="b"/>
                <a:pathLst>
                  <a:path w="36" h="14">
                    <a:moveTo>
                      <a:pt x="0" y="10"/>
                    </a:moveTo>
                    <a:lnTo>
                      <a:pt x="7" y="11"/>
                    </a:lnTo>
                    <a:lnTo>
                      <a:pt x="15" y="14"/>
                    </a:lnTo>
                    <a:lnTo>
                      <a:pt x="21" y="14"/>
                    </a:lnTo>
                    <a:lnTo>
                      <a:pt x="29" y="14"/>
                    </a:lnTo>
                    <a:lnTo>
                      <a:pt x="30" y="11"/>
                    </a:lnTo>
                    <a:lnTo>
                      <a:pt x="33" y="9"/>
                    </a:lnTo>
                    <a:lnTo>
                      <a:pt x="34" y="5"/>
                    </a:lnTo>
                    <a:lnTo>
                      <a:pt x="36" y="0"/>
                    </a:lnTo>
                    <a:lnTo>
                      <a:pt x="32" y="6"/>
                    </a:lnTo>
                    <a:lnTo>
                      <a:pt x="27" y="9"/>
                    </a:lnTo>
                    <a:lnTo>
                      <a:pt x="13" y="10"/>
                    </a:lnTo>
                    <a:lnTo>
                      <a:pt x="0" y="10"/>
                    </a:lnTo>
                    <a:close/>
                  </a:path>
                </a:pathLst>
              </a:custGeom>
              <a:solidFill>
                <a:srgbClr val="E5B27F"/>
              </a:solidFill>
              <a:ln w="9525">
                <a:noFill/>
                <a:round/>
                <a:headEnd/>
                <a:tailEnd/>
              </a:ln>
            </p:spPr>
            <p:txBody>
              <a:bodyPr/>
              <a:lstStyle/>
              <a:p>
                <a:endParaRPr lang="en-GB"/>
              </a:p>
            </p:txBody>
          </p:sp>
          <p:sp>
            <p:nvSpPr>
              <p:cNvPr id="20283" name="Freeform 827"/>
              <p:cNvSpPr>
                <a:spLocks/>
              </p:cNvSpPr>
              <p:nvPr/>
            </p:nvSpPr>
            <p:spPr bwMode="auto">
              <a:xfrm>
                <a:off x="2818" y="1886"/>
                <a:ext cx="22" cy="41"/>
              </a:xfrm>
              <a:custGeom>
                <a:avLst/>
                <a:gdLst/>
                <a:ahLst/>
                <a:cxnLst>
                  <a:cxn ang="0">
                    <a:pos x="19" y="0"/>
                  </a:cxn>
                  <a:cxn ang="0">
                    <a:pos x="32" y="41"/>
                  </a:cxn>
                  <a:cxn ang="0">
                    <a:pos x="0" y="21"/>
                  </a:cxn>
                  <a:cxn ang="0">
                    <a:pos x="63" y="153"/>
                  </a:cxn>
                  <a:cxn ang="0">
                    <a:pos x="59" y="113"/>
                  </a:cxn>
                  <a:cxn ang="0">
                    <a:pos x="113" y="208"/>
                  </a:cxn>
                  <a:cxn ang="0">
                    <a:pos x="96" y="96"/>
                  </a:cxn>
                  <a:cxn ang="0">
                    <a:pos x="91" y="124"/>
                  </a:cxn>
                  <a:cxn ang="0">
                    <a:pos x="84" y="35"/>
                  </a:cxn>
                  <a:cxn ang="0">
                    <a:pos x="63" y="71"/>
                  </a:cxn>
                  <a:cxn ang="0">
                    <a:pos x="46" y="19"/>
                  </a:cxn>
                  <a:cxn ang="0">
                    <a:pos x="19" y="0"/>
                  </a:cxn>
                </a:cxnLst>
                <a:rect l="0" t="0" r="r" b="b"/>
                <a:pathLst>
                  <a:path w="113" h="208">
                    <a:moveTo>
                      <a:pt x="19" y="0"/>
                    </a:moveTo>
                    <a:lnTo>
                      <a:pt x="32" y="41"/>
                    </a:lnTo>
                    <a:lnTo>
                      <a:pt x="0" y="21"/>
                    </a:lnTo>
                    <a:lnTo>
                      <a:pt x="63" y="153"/>
                    </a:lnTo>
                    <a:lnTo>
                      <a:pt x="59" y="113"/>
                    </a:lnTo>
                    <a:lnTo>
                      <a:pt x="113" y="208"/>
                    </a:lnTo>
                    <a:lnTo>
                      <a:pt x="96" y="96"/>
                    </a:lnTo>
                    <a:lnTo>
                      <a:pt x="91" y="124"/>
                    </a:lnTo>
                    <a:lnTo>
                      <a:pt x="84" y="35"/>
                    </a:lnTo>
                    <a:lnTo>
                      <a:pt x="63" y="71"/>
                    </a:lnTo>
                    <a:lnTo>
                      <a:pt x="46" y="19"/>
                    </a:lnTo>
                    <a:lnTo>
                      <a:pt x="19" y="0"/>
                    </a:lnTo>
                    <a:close/>
                  </a:path>
                </a:pathLst>
              </a:custGeom>
              <a:solidFill>
                <a:srgbClr val="000000"/>
              </a:solidFill>
              <a:ln w="9525">
                <a:noFill/>
                <a:round/>
                <a:headEnd/>
                <a:tailEnd/>
              </a:ln>
            </p:spPr>
            <p:txBody>
              <a:bodyPr/>
              <a:lstStyle/>
              <a:p>
                <a:endParaRPr lang="en-GB"/>
              </a:p>
            </p:txBody>
          </p:sp>
          <p:sp>
            <p:nvSpPr>
              <p:cNvPr id="20284" name="Freeform 828"/>
              <p:cNvSpPr>
                <a:spLocks/>
              </p:cNvSpPr>
              <p:nvPr/>
            </p:nvSpPr>
            <p:spPr bwMode="auto">
              <a:xfrm>
                <a:off x="2835" y="1892"/>
                <a:ext cx="5" cy="21"/>
              </a:xfrm>
              <a:custGeom>
                <a:avLst/>
                <a:gdLst/>
                <a:ahLst/>
                <a:cxnLst>
                  <a:cxn ang="0">
                    <a:pos x="0" y="0"/>
                  </a:cxn>
                  <a:cxn ang="0">
                    <a:pos x="0" y="21"/>
                  </a:cxn>
                  <a:cxn ang="0">
                    <a:pos x="9" y="54"/>
                  </a:cxn>
                  <a:cxn ang="0">
                    <a:pos x="9" y="51"/>
                  </a:cxn>
                  <a:cxn ang="0">
                    <a:pos x="11" y="60"/>
                  </a:cxn>
                  <a:cxn ang="0">
                    <a:pos x="22" y="101"/>
                  </a:cxn>
                  <a:cxn ang="0">
                    <a:pos x="0" y="0"/>
                  </a:cxn>
                </a:cxnLst>
                <a:rect l="0" t="0" r="r" b="b"/>
                <a:pathLst>
                  <a:path w="22" h="101">
                    <a:moveTo>
                      <a:pt x="0" y="0"/>
                    </a:moveTo>
                    <a:lnTo>
                      <a:pt x="0" y="21"/>
                    </a:lnTo>
                    <a:lnTo>
                      <a:pt x="9" y="54"/>
                    </a:lnTo>
                    <a:lnTo>
                      <a:pt x="9" y="51"/>
                    </a:lnTo>
                    <a:lnTo>
                      <a:pt x="11" y="60"/>
                    </a:lnTo>
                    <a:lnTo>
                      <a:pt x="22" y="101"/>
                    </a:lnTo>
                    <a:lnTo>
                      <a:pt x="0" y="0"/>
                    </a:lnTo>
                    <a:close/>
                  </a:path>
                </a:pathLst>
              </a:custGeom>
              <a:solidFill>
                <a:srgbClr val="FFF2CC"/>
              </a:solidFill>
              <a:ln w="9525">
                <a:noFill/>
                <a:round/>
                <a:headEnd/>
                <a:tailEnd/>
              </a:ln>
            </p:spPr>
            <p:txBody>
              <a:bodyPr/>
              <a:lstStyle/>
              <a:p>
                <a:endParaRPr lang="en-GB"/>
              </a:p>
            </p:txBody>
          </p:sp>
          <p:sp>
            <p:nvSpPr>
              <p:cNvPr id="20285" name="Freeform 829"/>
              <p:cNvSpPr>
                <a:spLocks/>
              </p:cNvSpPr>
              <p:nvPr/>
            </p:nvSpPr>
            <p:spPr bwMode="auto">
              <a:xfrm>
                <a:off x="2837" y="1903"/>
                <a:ext cx="1" cy="1"/>
              </a:xfrm>
              <a:custGeom>
                <a:avLst/>
                <a:gdLst/>
                <a:ahLst/>
                <a:cxnLst>
                  <a:cxn ang="0">
                    <a:pos x="2" y="9"/>
                  </a:cxn>
                  <a:cxn ang="0">
                    <a:pos x="0" y="0"/>
                  </a:cxn>
                  <a:cxn ang="0">
                    <a:pos x="0" y="3"/>
                  </a:cxn>
                  <a:cxn ang="0">
                    <a:pos x="2" y="9"/>
                  </a:cxn>
                </a:cxnLst>
                <a:rect l="0" t="0" r="r" b="b"/>
                <a:pathLst>
                  <a:path w="2" h="9">
                    <a:moveTo>
                      <a:pt x="2" y="9"/>
                    </a:moveTo>
                    <a:lnTo>
                      <a:pt x="0" y="0"/>
                    </a:lnTo>
                    <a:lnTo>
                      <a:pt x="0" y="3"/>
                    </a:lnTo>
                    <a:lnTo>
                      <a:pt x="2" y="9"/>
                    </a:lnTo>
                    <a:close/>
                  </a:path>
                </a:pathLst>
              </a:custGeom>
              <a:solidFill>
                <a:srgbClr val="000000"/>
              </a:solidFill>
              <a:ln w="9525">
                <a:noFill/>
                <a:round/>
                <a:headEnd/>
                <a:tailEnd/>
              </a:ln>
            </p:spPr>
            <p:txBody>
              <a:bodyPr/>
              <a:lstStyle/>
              <a:p>
                <a:endParaRPr lang="en-GB"/>
              </a:p>
            </p:txBody>
          </p:sp>
          <p:sp>
            <p:nvSpPr>
              <p:cNvPr id="20286" name="Freeform 830"/>
              <p:cNvSpPr>
                <a:spLocks/>
              </p:cNvSpPr>
              <p:nvPr/>
            </p:nvSpPr>
            <p:spPr bwMode="auto">
              <a:xfrm>
                <a:off x="2809" y="1898"/>
                <a:ext cx="12" cy="27"/>
              </a:xfrm>
              <a:custGeom>
                <a:avLst/>
                <a:gdLst/>
                <a:ahLst/>
                <a:cxnLst>
                  <a:cxn ang="0">
                    <a:pos x="63" y="79"/>
                  </a:cxn>
                  <a:cxn ang="0">
                    <a:pos x="57" y="29"/>
                  </a:cxn>
                  <a:cxn ang="0">
                    <a:pos x="0" y="0"/>
                  </a:cxn>
                  <a:cxn ang="0">
                    <a:pos x="44" y="86"/>
                  </a:cxn>
                  <a:cxn ang="0">
                    <a:pos x="22" y="134"/>
                  </a:cxn>
                  <a:cxn ang="0">
                    <a:pos x="63" y="79"/>
                  </a:cxn>
                </a:cxnLst>
                <a:rect l="0" t="0" r="r" b="b"/>
                <a:pathLst>
                  <a:path w="63" h="134">
                    <a:moveTo>
                      <a:pt x="63" y="79"/>
                    </a:moveTo>
                    <a:lnTo>
                      <a:pt x="57" y="29"/>
                    </a:lnTo>
                    <a:lnTo>
                      <a:pt x="0" y="0"/>
                    </a:lnTo>
                    <a:lnTo>
                      <a:pt x="44" y="86"/>
                    </a:lnTo>
                    <a:lnTo>
                      <a:pt x="22" y="134"/>
                    </a:lnTo>
                    <a:lnTo>
                      <a:pt x="63" y="79"/>
                    </a:lnTo>
                    <a:close/>
                  </a:path>
                </a:pathLst>
              </a:custGeom>
              <a:solidFill>
                <a:srgbClr val="000000"/>
              </a:solidFill>
              <a:ln w="9525">
                <a:noFill/>
                <a:round/>
                <a:headEnd/>
                <a:tailEnd/>
              </a:ln>
            </p:spPr>
            <p:txBody>
              <a:bodyPr/>
              <a:lstStyle/>
              <a:p>
                <a:endParaRPr lang="en-GB"/>
              </a:p>
            </p:txBody>
          </p:sp>
          <p:sp>
            <p:nvSpPr>
              <p:cNvPr id="20287" name="Freeform 831"/>
              <p:cNvSpPr>
                <a:spLocks/>
              </p:cNvSpPr>
              <p:nvPr/>
            </p:nvSpPr>
            <p:spPr bwMode="auto">
              <a:xfrm>
                <a:off x="2822" y="1910"/>
                <a:ext cx="2" cy="15"/>
              </a:xfrm>
              <a:custGeom>
                <a:avLst/>
                <a:gdLst/>
                <a:ahLst/>
                <a:cxnLst>
                  <a:cxn ang="0">
                    <a:pos x="0" y="49"/>
                  </a:cxn>
                  <a:cxn ang="0">
                    <a:pos x="2" y="74"/>
                  </a:cxn>
                  <a:cxn ang="0">
                    <a:pos x="10" y="0"/>
                  </a:cxn>
                  <a:cxn ang="0">
                    <a:pos x="0" y="49"/>
                  </a:cxn>
                </a:cxnLst>
                <a:rect l="0" t="0" r="r" b="b"/>
                <a:pathLst>
                  <a:path w="10" h="74">
                    <a:moveTo>
                      <a:pt x="0" y="49"/>
                    </a:moveTo>
                    <a:lnTo>
                      <a:pt x="2" y="74"/>
                    </a:lnTo>
                    <a:lnTo>
                      <a:pt x="10" y="0"/>
                    </a:lnTo>
                    <a:lnTo>
                      <a:pt x="0" y="49"/>
                    </a:lnTo>
                    <a:close/>
                  </a:path>
                </a:pathLst>
              </a:custGeom>
              <a:solidFill>
                <a:srgbClr val="FFF2CC"/>
              </a:solidFill>
              <a:ln w="9525">
                <a:noFill/>
                <a:round/>
                <a:headEnd/>
                <a:tailEnd/>
              </a:ln>
            </p:spPr>
            <p:txBody>
              <a:bodyPr/>
              <a:lstStyle/>
              <a:p>
                <a:endParaRPr lang="en-GB"/>
              </a:p>
            </p:txBody>
          </p:sp>
        </p:grpSp>
        <p:sp>
          <p:nvSpPr>
            <p:cNvPr id="20288" name="Freeform 832"/>
            <p:cNvSpPr>
              <a:spLocks/>
            </p:cNvSpPr>
            <p:nvPr/>
          </p:nvSpPr>
          <p:spPr bwMode="auto">
            <a:xfrm>
              <a:off x="2841" y="1925"/>
              <a:ext cx="10" cy="11"/>
            </a:xfrm>
            <a:custGeom>
              <a:avLst/>
              <a:gdLst/>
              <a:ahLst/>
              <a:cxnLst>
                <a:cxn ang="0">
                  <a:pos x="4" y="0"/>
                </a:cxn>
                <a:cxn ang="0">
                  <a:pos x="0" y="36"/>
                </a:cxn>
                <a:cxn ang="0">
                  <a:pos x="48" y="58"/>
                </a:cxn>
                <a:cxn ang="0">
                  <a:pos x="4" y="0"/>
                </a:cxn>
              </a:cxnLst>
              <a:rect l="0" t="0" r="r" b="b"/>
              <a:pathLst>
                <a:path w="48" h="58">
                  <a:moveTo>
                    <a:pt x="4" y="0"/>
                  </a:moveTo>
                  <a:lnTo>
                    <a:pt x="0" y="36"/>
                  </a:lnTo>
                  <a:lnTo>
                    <a:pt x="48" y="58"/>
                  </a:lnTo>
                  <a:lnTo>
                    <a:pt x="4" y="0"/>
                  </a:lnTo>
                  <a:close/>
                </a:path>
              </a:pathLst>
            </a:custGeom>
            <a:solidFill>
              <a:srgbClr val="CC7F4C"/>
            </a:solidFill>
            <a:ln w="9525">
              <a:noFill/>
              <a:round/>
              <a:headEnd/>
              <a:tailEnd/>
            </a:ln>
          </p:spPr>
          <p:txBody>
            <a:bodyPr/>
            <a:lstStyle/>
            <a:p>
              <a:endParaRPr lang="en-GB"/>
            </a:p>
          </p:txBody>
        </p:sp>
        <p:sp>
          <p:nvSpPr>
            <p:cNvPr id="20289" name="Freeform 833"/>
            <p:cNvSpPr>
              <a:spLocks/>
            </p:cNvSpPr>
            <p:nvPr/>
          </p:nvSpPr>
          <p:spPr bwMode="auto">
            <a:xfrm>
              <a:off x="2811" y="1928"/>
              <a:ext cx="28" cy="19"/>
            </a:xfrm>
            <a:custGeom>
              <a:avLst/>
              <a:gdLst/>
              <a:ahLst/>
              <a:cxnLst>
                <a:cxn ang="0">
                  <a:pos x="22" y="19"/>
                </a:cxn>
                <a:cxn ang="0">
                  <a:pos x="0" y="4"/>
                </a:cxn>
                <a:cxn ang="0">
                  <a:pos x="1" y="15"/>
                </a:cxn>
                <a:cxn ang="0">
                  <a:pos x="36" y="64"/>
                </a:cxn>
                <a:cxn ang="0">
                  <a:pos x="126" y="93"/>
                </a:cxn>
                <a:cxn ang="0">
                  <a:pos x="47" y="58"/>
                </a:cxn>
                <a:cxn ang="0">
                  <a:pos x="141" y="87"/>
                </a:cxn>
                <a:cxn ang="0">
                  <a:pos x="80" y="64"/>
                </a:cxn>
                <a:cxn ang="0">
                  <a:pos x="43" y="0"/>
                </a:cxn>
                <a:cxn ang="0">
                  <a:pos x="22" y="19"/>
                </a:cxn>
              </a:cxnLst>
              <a:rect l="0" t="0" r="r" b="b"/>
              <a:pathLst>
                <a:path w="141" h="93">
                  <a:moveTo>
                    <a:pt x="22" y="19"/>
                  </a:moveTo>
                  <a:lnTo>
                    <a:pt x="0" y="4"/>
                  </a:lnTo>
                  <a:lnTo>
                    <a:pt x="1" y="15"/>
                  </a:lnTo>
                  <a:lnTo>
                    <a:pt x="36" y="64"/>
                  </a:lnTo>
                  <a:lnTo>
                    <a:pt x="126" y="93"/>
                  </a:lnTo>
                  <a:lnTo>
                    <a:pt x="47" y="58"/>
                  </a:lnTo>
                  <a:lnTo>
                    <a:pt x="141" y="87"/>
                  </a:lnTo>
                  <a:lnTo>
                    <a:pt x="80" y="64"/>
                  </a:lnTo>
                  <a:lnTo>
                    <a:pt x="43" y="0"/>
                  </a:lnTo>
                  <a:lnTo>
                    <a:pt x="22" y="19"/>
                  </a:lnTo>
                  <a:close/>
                </a:path>
              </a:pathLst>
            </a:custGeom>
            <a:solidFill>
              <a:srgbClr val="CC7F4C"/>
            </a:solidFill>
            <a:ln w="9525">
              <a:noFill/>
              <a:round/>
              <a:headEnd/>
              <a:tailEnd/>
            </a:ln>
          </p:spPr>
          <p:txBody>
            <a:bodyPr/>
            <a:lstStyle/>
            <a:p>
              <a:endParaRPr lang="en-GB"/>
            </a:p>
          </p:txBody>
        </p:sp>
        <p:sp>
          <p:nvSpPr>
            <p:cNvPr id="20290" name="Freeform 834"/>
            <p:cNvSpPr>
              <a:spLocks/>
            </p:cNvSpPr>
            <p:nvPr/>
          </p:nvSpPr>
          <p:spPr bwMode="auto">
            <a:xfrm>
              <a:off x="2795" y="1966"/>
              <a:ext cx="20" cy="8"/>
            </a:xfrm>
            <a:custGeom>
              <a:avLst/>
              <a:gdLst/>
              <a:ahLst/>
              <a:cxnLst>
                <a:cxn ang="0">
                  <a:pos x="94" y="0"/>
                </a:cxn>
                <a:cxn ang="0">
                  <a:pos x="69" y="6"/>
                </a:cxn>
                <a:cxn ang="0">
                  <a:pos x="28" y="15"/>
                </a:cxn>
                <a:cxn ang="0">
                  <a:pos x="0" y="39"/>
                </a:cxn>
                <a:cxn ang="0">
                  <a:pos x="102" y="26"/>
                </a:cxn>
                <a:cxn ang="0">
                  <a:pos x="99" y="12"/>
                </a:cxn>
                <a:cxn ang="0">
                  <a:pos x="96" y="6"/>
                </a:cxn>
                <a:cxn ang="0">
                  <a:pos x="94" y="0"/>
                </a:cxn>
              </a:cxnLst>
              <a:rect l="0" t="0" r="r" b="b"/>
              <a:pathLst>
                <a:path w="102" h="39">
                  <a:moveTo>
                    <a:pt x="94" y="0"/>
                  </a:moveTo>
                  <a:lnTo>
                    <a:pt x="69" y="6"/>
                  </a:lnTo>
                  <a:lnTo>
                    <a:pt x="28" y="15"/>
                  </a:lnTo>
                  <a:lnTo>
                    <a:pt x="0" y="39"/>
                  </a:lnTo>
                  <a:lnTo>
                    <a:pt x="102" y="26"/>
                  </a:lnTo>
                  <a:lnTo>
                    <a:pt x="99" y="12"/>
                  </a:lnTo>
                  <a:lnTo>
                    <a:pt x="96" y="6"/>
                  </a:lnTo>
                  <a:lnTo>
                    <a:pt x="94" y="0"/>
                  </a:lnTo>
                  <a:close/>
                </a:path>
              </a:pathLst>
            </a:custGeom>
            <a:solidFill>
              <a:srgbClr val="BA87E3"/>
            </a:solidFill>
            <a:ln w="9525">
              <a:noFill/>
              <a:round/>
              <a:headEnd/>
              <a:tailEnd/>
            </a:ln>
          </p:spPr>
          <p:txBody>
            <a:bodyPr/>
            <a:lstStyle/>
            <a:p>
              <a:endParaRPr lang="en-GB"/>
            </a:p>
          </p:txBody>
        </p:sp>
        <p:sp>
          <p:nvSpPr>
            <p:cNvPr id="20291" name="Freeform 835"/>
            <p:cNvSpPr>
              <a:spLocks/>
            </p:cNvSpPr>
            <p:nvPr/>
          </p:nvSpPr>
          <p:spPr bwMode="auto">
            <a:xfrm>
              <a:off x="2711" y="1985"/>
              <a:ext cx="71" cy="49"/>
            </a:xfrm>
            <a:custGeom>
              <a:avLst/>
              <a:gdLst/>
              <a:ahLst/>
              <a:cxnLst>
                <a:cxn ang="0">
                  <a:pos x="357" y="78"/>
                </a:cxn>
                <a:cxn ang="0">
                  <a:pos x="348" y="33"/>
                </a:cxn>
                <a:cxn ang="0">
                  <a:pos x="310" y="22"/>
                </a:cxn>
                <a:cxn ang="0">
                  <a:pos x="348" y="0"/>
                </a:cxn>
                <a:cxn ang="0">
                  <a:pos x="140" y="18"/>
                </a:cxn>
                <a:cxn ang="0">
                  <a:pos x="137" y="18"/>
                </a:cxn>
                <a:cxn ang="0">
                  <a:pos x="136" y="22"/>
                </a:cxn>
                <a:cxn ang="0">
                  <a:pos x="110" y="92"/>
                </a:cxn>
                <a:cxn ang="0">
                  <a:pos x="48" y="143"/>
                </a:cxn>
                <a:cxn ang="0">
                  <a:pos x="51" y="140"/>
                </a:cxn>
                <a:cxn ang="0">
                  <a:pos x="56" y="139"/>
                </a:cxn>
                <a:cxn ang="0">
                  <a:pos x="58" y="139"/>
                </a:cxn>
                <a:cxn ang="0">
                  <a:pos x="60" y="141"/>
                </a:cxn>
                <a:cxn ang="0">
                  <a:pos x="60" y="143"/>
                </a:cxn>
                <a:cxn ang="0">
                  <a:pos x="60" y="148"/>
                </a:cxn>
                <a:cxn ang="0">
                  <a:pos x="58" y="153"/>
                </a:cxn>
                <a:cxn ang="0">
                  <a:pos x="56" y="162"/>
                </a:cxn>
                <a:cxn ang="0">
                  <a:pos x="69" y="234"/>
                </a:cxn>
                <a:cxn ang="0">
                  <a:pos x="26" y="160"/>
                </a:cxn>
                <a:cxn ang="0">
                  <a:pos x="0" y="183"/>
                </a:cxn>
                <a:cxn ang="0">
                  <a:pos x="10" y="213"/>
                </a:cxn>
                <a:cxn ang="0">
                  <a:pos x="9" y="205"/>
                </a:cxn>
                <a:cxn ang="0">
                  <a:pos x="10" y="202"/>
                </a:cxn>
                <a:cxn ang="0">
                  <a:pos x="13" y="201"/>
                </a:cxn>
                <a:cxn ang="0">
                  <a:pos x="17" y="203"/>
                </a:cxn>
                <a:cxn ang="0">
                  <a:pos x="21" y="207"/>
                </a:cxn>
                <a:cxn ang="0">
                  <a:pos x="26" y="212"/>
                </a:cxn>
                <a:cxn ang="0">
                  <a:pos x="33" y="221"/>
                </a:cxn>
                <a:cxn ang="0">
                  <a:pos x="42" y="234"/>
                </a:cxn>
                <a:cxn ang="0">
                  <a:pos x="78" y="246"/>
                </a:cxn>
                <a:cxn ang="0">
                  <a:pos x="67" y="183"/>
                </a:cxn>
                <a:cxn ang="0">
                  <a:pos x="90" y="153"/>
                </a:cxn>
                <a:cxn ang="0">
                  <a:pos x="158" y="234"/>
                </a:cxn>
                <a:cxn ang="0">
                  <a:pos x="101" y="110"/>
                </a:cxn>
                <a:cxn ang="0">
                  <a:pos x="149" y="185"/>
                </a:cxn>
                <a:cxn ang="0">
                  <a:pos x="164" y="106"/>
                </a:cxn>
                <a:cxn ang="0">
                  <a:pos x="168" y="110"/>
                </a:cxn>
                <a:cxn ang="0">
                  <a:pos x="170" y="112"/>
                </a:cxn>
                <a:cxn ang="0">
                  <a:pos x="171" y="114"/>
                </a:cxn>
                <a:cxn ang="0">
                  <a:pos x="174" y="116"/>
                </a:cxn>
                <a:cxn ang="0">
                  <a:pos x="178" y="120"/>
                </a:cxn>
                <a:cxn ang="0">
                  <a:pos x="184" y="125"/>
                </a:cxn>
                <a:cxn ang="0">
                  <a:pos x="193" y="131"/>
                </a:cxn>
                <a:cxn ang="0">
                  <a:pos x="202" y="136"/>
                </a:cxn>
                <a:cxn ang="0">
                  <a:pos x="204" y="135"/>
                </a:cxn>
                <a:cxn ang="0">
                  <a:pos x="208" y="135"/>
                </a:cxn>
                <a:cxn ang="0">
                  <a:pos x="210" y="134"/>
                </a:cxn>
                <a:cxn ang="0">
                  <a:pos x="213" y="134"/>
                </a:cxn>
                <a:cxn ang="0">
                  <a:pos x="215" y="132"/>
                </a:cxn>
                <a:cxn ang="0">
                  <a:pos x="217" y="131"/>
                </a:cxn>
                <a:cxn ang="0">
                  <a:pos x="221" y="125"/>
                </a:cxn>
                <a:cxn ang="0">
                  <a:pos x="165" y="22"/>
                </a:cxn>
                <a:cxn ang="0">
                  <a:pos x="241" y="48"/>
                </a:cxn>
                <a:cxn ang="0">
                  <a:pos x="240" y="35"/>
                </a:cxn>
                <a:cxn ang="0">
                  <a:pos x="243" y="32"/>
                </a:cxn>
                <a:cxn ang="0">
                  <a:pos x="252" y="29"/>
                </a:cxn>
                <a:cxn ang="0">
                  <a:pos x="261" y="30"/>
                </a:cxn>
                <a:cxn ang="0">
                  <a:pos x="271" y="31"/>
                </a:cxn>
                <a:cxn ang="0">
                  <a:pos x="283" y="36"/>
                </a:cxn>
                <a:cxn ang="0">
                  <a:pos x="357" y="78"/>
                </a:cxn>
              </a:cxnLst>
              <a:rect l="0" t="0" r="r" b="b"/>
              <a:pathLst>
                <a:path w="357" h="246">
                  <a:moveTo>
                    <a:pt x="357" y="78"/>
                  </a:moveTo>
                  <a:lnTo>
                    <a:pt x="348" y="33"/>
                  </a:lnTo>
                  <a:lnTo>
                    <a:pt x="310" y="22"/>
                  </a:lnTo>
                  <a:lnTo>
                    <a:pt x="348" y="0"/>
                  </a:lnTo>
                  <a:lnTo>
                    <a:pt x="140" y="18"/>
                  </a:lnTo>
                  <a:lnTo>
                    <a:pt x="137" y="18"/>
                  </a:lnTo>
                  <a:lnTo>
                    <a:pt x="136" y="22"/>
                  </a:lnTo>
                  <a:lnTo>
                    <a:pt x="110" y="92"/>
                  </a:lnTo>
                  <a:lnTo>
                    <a:pt x="48" y="143"/>
                  </a:lnTo>
                  <a:lnTo>
                    <a:pt x="51" y="140"/>
                  </a:lnTo>
                  <a:lnTo>
                    <a:pt x="56" y="139"/>
                  </a:lnTo>
                  <a:lnTo>
                    <a:pt x="58" y="139"/>
                  </a:lnTo>
                  <a:lnTo>
                    <a:pt x="60" y="141"/>
                  </a:lnTo>
                  <a:lnTo>
                    <a:pt x="60" y="143"/>
                  </a:lnTo>
                  <a:lnTo>
                    <a:pt x="60" y="148"/>
                  </a:lnTo>
                  <a:lnTo>
                    <a:pt x="58" y="153"/>
                  </a:lnTo>
                  <a:lnTo>
                    <a:pt x="56" y="162"/>
                  </a:lnTo>
                  <a:lnTo>
                    <a:pt x="69" y="234"/>
                  </a:lnTo>
                  <a:lnTo>
                    <a:pt x="26" y="160"/>
                  </a:lnTo>
                  <a:lnTo>
                    <a:pt x="0" y="183"/>
                  </a:lnTo>
                  <a:lnTo>
                    <a:pt x="10" y="213"/>
                  </a:lnTo>
                  <a:lnTo>
                    <a:pt x="9" y="205"/>
                  </a:lnTo>
                  <a:lnTo>
                    <a:pt x="10" y="202"/>
                  </a:lnTo>
                  <a:lnTo>
                    <a:pt x="13" y="201"/>
                  </a:lnTo>
                  <a:lnTo>
                    <a:pt x="17" y="203"/>
                  </a:lnTo>
                  <a:lnTo>
                    <a:pt x="21" y="207"/>
                  </a:lnTo>
                  <a:lnTo>
                    <a:pt x="26" y="212"/>
                  </a:lnTo>
                  <a:lnTo>
                    <a:pt x="33" y="221"/>
                  </a:lnTo>
                  <a:lnTo>
                    <a:pt x="42" y="234"/>
                  </a:lnTo>
                  <a:lnTo>
                    <a:pt x="78" y="246"/>
                  </a:lnTo>
                  <a:lnTo>
                    <a:pt x="67" y="183"/>
                  </a:lnTo>
                  <a:lnTo>
                    <a:pt x="90" y="153"/>
                  </a:lnTo>
                  <a:lnTo>
                    <a:pt x="158" y="234"/>
                  </a:lnTo>
                  <a:lnTo>
                    <a:pt x="101" y="110"/>
                  </a:lnTo>
                  <a:lnTo>
                    <a:pt x="149" y="185"/>
                  </a:lnTo>
                  <a:lnTo>
                    <a:pt x="164" y="106"/>
                  </a:lnTo>
                  <a:lnTo>
                    <a:pt x="168" y="110"/>
                  </a:lnTo>
                  <a:lnTo>
                    <a:pt x="170" y="112"/>
                  </a:lnTo>
                  <a:lnTo>
                    <a:pt x="171" y="114"/>
                  </a:lnTo>
                  <a:lnTo>
                    <a:pt x="174" y="116"/>
                  </a:lnTo>
                  <a:lnTo>
                    <a:pt x="178" y="120"/>
                  </a:lnTo>
                  <a:lnTo>
                    <a:pt x="184" y="125"/>
                  </a:lnTo>
                  <a:lnTo>
                    <a:pt x="193" y="131"/>
                  </a:lnTo>
                  <a:lnTo>
                    <a:pt x="202" y="136"/>
                  </a:lnTo>
                  <a:lnTo>
                    <a:pt x="204" y="135"/>
                  </a:lnTo>
                  <a:lnTo>
                    <a:pt x="208" y="135"/>
                  </a:lnTo>
                  <a:lnTo>
                    <a:pt x="210" y="134"/>
                  </a:lnTo>
                  <a:lnTo>
                    <a:pt x="213" y="134"/>
                  </a:lnTo>
                  <a:lnTo>
                    <a:pt x="215" y="132"/>
                  </a:lnTo>
                  <a:lnTo>
                    <a:pt x="217" y="131"/>
                  </a:lnTo>
                  <a:lnTo>
                    <a:pt x="221" y="125"/>
                  </a:lnTo>
                  <a:lnTo>
                    <a:pt x="165" y="22"/>
                  </a:lnTo>
                  <a:lnTo>
                    <a:pt x="241" y="48"/>
                  </a:lnTo>
                  <a:lnTo>
                    <a:pt x="240" y="35"/>
                  </a:lnTo>
                  <a:lnTo>
                    <a:pt x="243" y="32"/>
                  </a:lnTo>
                  <a:lnTo>
                    <a:pt x="252" y="29"/>
                  </a:lnTo>
                  <a:lnTo>
                    <a:pt x="261" y="30"/>
                  </a:lnTo>
                  <a:lnTo>
                    <a:pt x="271" y="31"/>
                  </a:lnTo>
                  <a:lnTo>
                    <a:pt x="283" y="36"/>
                  </a:lnTo>
                  <a:lnTo>
                    <a:pt x="357" y="78"/>
                  </a:lnTo>
                  <a:close/>
                </a:path>
              </a:pathLst>
            </a:custGeom>
            <a:solidFill>
              <a:srgbClr val="BA87E3"/>
            </a:solidFill>
            <a:ln w="9525">
              <a:noFill/>
              <a:round/>
              <a:headEnd/>
              <a:tailEnd/>
            </a:ln>
          </p:spPr>
          <p:txBody>
            <a:bodyPr/>
            <a:lstStyle/>
            <a:p>
              <a:endParaRPr lang="en-GB"/>
            </a:p>
          </p:txBody>
        </p:sp>
        <p:sp>
          <p:nvSpPr>
            <p:cNvPr id="20292" name="Freeform 836"/>
            <p:cNvSpPr>
              <a:spLocks/>
            </p:cNvSpPr>
            <p:nvPr/>
          </p:nvSpPr>
          <p:spPr bwMode="auto">
            <a:xfrm>
              <a:off x="2780" y="1987"/>
              <a:ext cx="10" cy="9"/>
            </a:xfrm>
            <a:custGeom>
              <a:avLst/>
              <a:gdLst/>
              <a:ahLst/>
              <a:cxnLst>
                <a:cxn ang="0">
                  <a:pos x="0" y="19"/>
                </a:cxn>
                <a:cxn ang="0">
                  <a:pos x="30" y="43"/>
                </a:cxn>
                <a:cxn ang="0">
                  <a:pos x="46" y="21"/>
                </a:cxn>
                <a:cxn ang="0">
                  <a:pos x="33" y="0"/>
                </a:cxn>
                <a:cxn ang="0">
                  <a:pos x="0" y="19"/>
                </a:cxn>
              </a:cxnLst>
              <a:rect l="0" t="0" r="r" b="b"/>
              <a:pathLst>
                <a:path w="46" h="43">
                  <a:moveTo>
                    <a:pt x="0" y="19"/>
                  </a:moveTo>
                  <a:lnTo>
                    <a:pt x="30" y="43"/>
                  </a:lnTo>
                  <a:lnTo>
                    <a:pt x="46" y="21"/>
                  </a:lnTo>
                  <a:lnTo>
                    <a:pt x="33" y="0"/>
                  </a:lnTo>
                  <a:lnTo>
                    <a:pt x="0" y="19"/>
                  </a:lnTo>
                  <a:close/>
                </a:path>
              </a:pathLst>
            </a:custGeom>
            <a:solidFill>
              <a:srgbClr val="BA87E3"/>
            </a:solidFill>
            <a:ln w="9525">
              <a:noFill/>
              <a:round/>
              <a:headEnd/>
              <a:tailEnd/>
            </a:ln>
          </p:spPr>
          <p:txBody>
            <a:bodyPr/>
            <a:lstStyle/>
            <a:p>
              <a:endParaRPr lang="en-GB"/>
            </a:p>
          </p:txBody>
        </p:sp>
        <p:sp>
          <p:nvSpPr>
            <p:cNvPr id="20293" name="Freeform 837"/>
            <p:cNvSpPr>
              <a:spLocks/>
            </p:cNvSpPr>
            <p:nvPr/>
          </p:nvSpPr>
          <p:spPr bwMode="auto">
            <a:xfrm>
              <a:off x="2744" y="1989"/>
              <a:ext cx="32" cy="28"/>
            </a:xfrm>
            <a:custGeom>
              <a:avLst/>
              <a:gdLst/>
              <a:ahLst/>
              <a:cxnLst>
                <a:cxn ang="0">
                  <a:pos x="78" y="10"/>
                </a:cxn>
                <a:cxn ang="0">
                  <a:pos x="75" y="13"/>
                </a:cxn>
                <a:cxn ang="0">
                  <a:pos x="76" y="26"/>
                </a:cxn>
                <a:cxn ang="0">
                  <a:pos x="0" y="0"/>
                </a:cxn>
                <a:cxn ang="0">
                  <a:pos x="115" y="140"/>
                </a:cxn>
                <a:cxn ang="0">
                  <a:pos x="97" y="79"/>
                </a:cxn>
                <a:cxn ang="0">
                  <a:pos x="152" y="119"/>
                </a:cxn>
                <a:cxn ang="0">
                  <a:pos x="146" y="106"/>
                </a:cxn>
                <a:cxn ang="0">
                  <a:pos x="144" y="98"/>
                </a:cxn>
                <a:cxn ang="0">
                  <a:pos x="143" y="90"/>
                </a:cxn>
                <a:cxn ang="0">
                  <a:pos x="145" y="87"/>
                </a:cxn>
                <a:cxn ang="0">
                  <a:pos x="146" y="83"/>
                </a:cxn>
                <a:cxn ang="0">
                  <a:pos x="149" y="81"/>
                </a:cxn>
                <a:cxn ang="0">
                  <a:pos x="154" y="81"/>
                </a:cxn>
                <a:cxn ang="0">
                  <a:pos x="162" y="84"/>
                </a:cxn>
                <a:cxn ang="0">
                  <a:pos x="118" y="14"/>
                </a:cxn>
                <a:cxn ang="0">
                  <a:pos x="106" y="9"/>
                </a:cxn>
                <a:cxn ang="0">
                  <a:pos x="96" y="8"/>
                </a:cxn>
                <a:cxn ang="0">
                  <a:pos x="87" y="7"/>
                </a:cxn>
                <a:cxn ang="0">
                  <a:pos x="78" y="10"/>
                </a:cxn>
              </a:cxnLst>
              <a:rect l="0" t="0" r="r" b="b"/>
              <a:pathLst>
                <a:path w="162" h="140">
                  <a:moveTo>
                    <a:pt x="78" y="10"/>
                  </a:moveTo>
                  <a:lnTo>
                    <a:pt x="75" y="13"/>
                  </a:lnTo>
                  <a:lnTo>
                    <a:pt x="76" y="26"/>
                  </a:lnTo>
                  <a:lnTo>
                    <a:pt x="0" y="0"/>
                  </a:lnTo>
                  <a:lnTo>
                    <a:pt x="115" y="140"/>
                  </a:lnTo>
                  <a:lnTo>
                    <a:pt x="97" y="79"/>
                  </a:lnTo>
                  <a:lnTo>
                    <a:pt x="152" y="119"/>
                  </a:lnTo>
                  <a:lnTo>
                    <a:pt x="146" y="106"/>
                  </a:lnTo>
                  <a:lnTo>
                    <a:pt x="144" y="98"/>
                  </a:lnTo>
                  <a:lnTo>
                    <a:pt x="143" y="90"/>
                  </a:lnTo>
                  <a:lnTo>
                    <a:pt x="145" y="87"/>
                  </a:lnTo>
                  <a:lnTo>
                    <a:pt x="146" y="83"/>
                  </a:lnTo>
                  <a:lnTo>
                    <a:pt x="149" y="81"/>
                  </a:lnTo>
                  <a:lnTo>
                    <a:pt x="154" y="81"/>
                  </a:lnTo>
                  <a:lnTo>
                    <a:pt x="162" y="84"/>
                  </a:lnTo>
                  <a:lnTo>
                    <a:pt x="118" y="14"/>
                  </a:lnTo>
                  <a:lnTo>
                    <a:pt x="106" y="9"/>
                  </a:lnTo>
                  <a:lnTo>
                    <a:pt x="96" y="8"/>
                  </a:lnTo>
                  <a:lnTo>
                    <a:pt x="87" y="7"/>
                  </a:lnTo>
                  <a:lnTo>
                    <a:pt x="78" y="10"/>
                  </a:lnTo>
                  <a:close/>
                </a:path>
              </a:pathLst>
            </a:custGeom>
            <a:solidFill>
              <a:srgbClr val="000000"/>
            </a:solidFill>
            <a:ln w="9525">
              <a:noFill/>
              <a:round/>
              <a:headEnd/>
              <a:tailEnd/>
            </a:ln>
          </p:spPr>
          <p:txBody>
            <a:bodyPr/>
            <a:lstStyle/>
            <a:p>
              <a:endParaRPr lang="en-GB"/>
            </a:p>
          </p:txBody>
        </p:sp>
        <p:sp>
          <p:nvSpPr>
            <p:cNvPr id="20294" name="Freeform 838"/>
            <p:cNvSpPr>
              <a:spLocks/>
            </p:cNvSpPr>
            <p:nvPr/>
          </p:nvSpPr>
          <p:spPr bwMode="auto">
            <a:xfrm>
              <a:off x="2670" y="1989"/>
              <a:ext cx="68" cy="84"/>
            </a:xfrm>
            <a:custGeom>
              <a:avLst/>
              <a:gdLst/>
              <a:ahLst/>
              <a:cxnLst>
                <a:cxn ang="0">
                  <a:pos x="341" y="0"/>
                </a:cxn>
                <a:cxn ang="0">
                  <a:pos x="339" y="2"/>
                </a:cxn>
                <a:cxn ang="0">
                  <a:pos x="320" y="18"/>
                </a:cxn>
                <a:cxn ang="0">
                  <a:pos x="302" y="34"/>
                </a:cxn>
                <a:cxn ang="0">
                  <a:pos x="263" y="62"/>
                </a:cxn>
                <a:cxn ang="0">
                  <a:pos x="238" y="78"/>
                </a:cxn>
                <a:cxn ang="0">
                  <a:pos x="215" y="96"/>
                </a:cxn>
                <a:cxn ang="0">
                  <a:pos x="172" y="134"/>
                </a:cxn>
                <a:cxn ang="0">
                  <a:pos x="133" y="173"/>
                </a:cxn>
                <a:cxn ang="0">
                  <a:pos x="99" y="217"/>
                </a:cxn>
                <a:cxn ang="0">
                  <a:pos x="82" y="239"/>
                </a:cxn>
                <a:cxn ang="0">
                  <a:pos x="67" y="263"/>
                </a:cxn>
                <a:cxn ang="0">
                  <a:pos x="41" y="313"/>
                </a:cxn>
                <a:cxn ang="0">
                  <a:pos x="28" y="338"/>
                </a:cxn>
                <a:cxn ang="0">
                  <a:pos x="18" y="365"/>
                </a:cxn>
                <a:cxn ang="0">
                  <a:pos x="8" y="392"/>
                </a:cxn>
                <a:cxn ang="0">
                  <a:pos x="0" y="421"/>
                </a:cxn>
                <a:cxn ang="0">
                  <a:pos x="33" y="404"/>
                </a:cxn>
                <a:cxn ang="0">
                  <a:pos x="63" y="404"/>
                </a:cxn>
                <a:cxn ang="0">
                  <a:pos x="63" y="382"/>
                </a:cxn>
                <a:cxn ang="0">
                  <a:pos x="66" y="361"/>
                </a:cxn>
                <a:cxn ang="0">
                  <a:pos x="73" y="322"/>
                </a:cxn>
                <a:cxn ang="0">
                  <a:pos x="77" y="302"/>
                </a:cxn>
                <a:cxn ang="0">
                  <a:pos x="84" y="285"/>
                </a:cxn>
                <a:cxn ang="0">
                  <a:pos x="101" y="253"/>
                </a:cxn>
                <a:cxn ang="0">
                  <a:pos x="119" y="224"/>
                </a:cxn>
                <a:cxn ang="0">
                  <a:pos x="129" y="212"/>
                </a:cxn>
                <a:cxn ang="0">
                  <a:pos x="141" y="204"/>
                </a:cxn>
                <a:cxn ang="0">
                  <a:pos x="163" y="191"/>
                </a:cxn>
                <a:cxn ang="0">
                  <a:pos x="189" y="188"/>
                </a:cxn>
                <a:cxn ang="0">
                  <a:pos x="203" y="163"/>
                </a:cxn>
                <a:cxn ang="0">
                  <a:pos x="203" y="161"/>
                </a:cxn>
                <a:cxn ang="0">
                  <a:pos x="205" y="161"/>
                </a:cxn>
                <a:cxn ang="0">
                  <a:pos x="231" y="138"/>
                </a:cxn>
                <a:cxn ang="0">
                  <a:pos x="253" y="121"/>
                </a:cxn>
                <a:cxn ang="0">
                  <a:pos x="315" y="70"/>
                </a:cxn>
                <a:cxn ang="0">
                  <a:pos x="341" y="0"/>
                </a:cxn>
              </a:cxnLst>
              <a:rect l="0" t="0" r="r" b="b"/>
              <a:pathLst>
                <a:path w="341" h="421">
                  <a:moveTo>
                    <a:pt x="341" y="0"/>
                  </a:moveTo>
                  <a:lnTo>
                    <a:pt x="339" y="2"/>
                  </a:lnTo>
                  <a:lnTo>
                    <a:pt x="320" y="18"/>
                  </a:lnTo>
                  <a:lnTo>
                    <a:pt x="302" y="34"/>
                  </a:lnTo>
                  <a:lnTo>
                    <a:pt x="263" y="62"/>
                  </a:lnTo>
                  <a:lnTo>
                    <a:pt x="238" y="78"/>
                  </a:lnTo>
                  <a:lnTo>
                    <a:pt x="215" y="96"/>
                  </a:lnTo>
                  <a:lnTo>
                    <a:pt x="172" y="134"/>
                  </a:lnTo>
                  <a:lnTo>
                    <a:pt x="133" y="173"/>
                  </a:lnTo>
                  <a:lnTo>
                    <a:pt x="99" y="217"/>
                  </a:lnTo>
                  <a:lnTo>
                    <a:pt x="82" y="239"/>
                  </a:lnTo>
                  <a:lnTo>
                    <a:pt x="67" y="263"/>
                  </a:lnTo>
                  <a:lnTo>
                    <a:pt x="41" y="313"/>
                  </a:lnTo>
                  <a:lnTo>
                    <a:pt x="28" y="338"/>
                  </a:lnTo>
                  <a:lnTo>
                    <a:pt x="18" y="365"/>
                  </a:lnTo>
                  <a:lnTo>
                    <a:pt x="8" y="392"/>
                  </a:lnTo>
                  <a:lnTo>
                    <a:pt x="0" y="421"/>
                  </a:lnTo>
                  <a:lnTo>
                    <a:pt x="33" y="404"/>
                  </a:lnTo>
                  <a:lnTo>
                    <a:pt x="63" y="404"/>
                  </a:lnTo>
                  <a:lnTo>
                    <a:pt x="63" y="382"/>
                  </a:lnTo>
                  <a:lnTo>
                    <a:pt x="66" y="361"/>
                  </a:lnTo>
                  <a:lnTo>
                    <a:pt x="73" y="322"/>
                  </a:lnTo>
                  <a:lnTo>
                    <a:pt x="77" y="302"/>
                  </a:lnTo>
                  <a:lnTo>
                    <a:pt x="84" y="285"/>
                  </a:lnTo>
                  <a:lnTo>
                    <a:pt x="101" y="253"/>
                  </a:lnTo>
                  <a:lnTo>
                    <a:pt x="119" y="224"/>
                  </a:lnTo>
                  <a:lnTo>
                    <a:pt x="129" y="212"/>
                  </a:lnTo>
                  <a:lnTo>
                    <a:pt x="141" y="204"/>
                  </a:lnTo>
                  <a:lnTo>
                    <a:pt x="163" y="191"/>
                  </a:lnTo>
                  <a:lnTo>
                    <a:pt x="189" y="188"/>
                  </a:lnTo>
                  <a:lnTo>
                    <a:pt x="203" y="163"/>
                  </a:lnTo>
                  <a:lnTo>
                    <a:pt x="203" y="161"/>
                  </a:lnTo>
                  <a:lnTo>
                    <a:pt x="205" y="161"/>
                  </a:lnTo>
                  <a:lnTo>
                    <a:pt x="231" y="138"/>
                  </a:lnTo>
                  <a:lnTo>
                    <a:pt x="253" y="121"/>
                  </a:lnTo>
                  <a:lnTo>
                    <a:pt x="315" y="70"/>
                  </a:lnTo>
                  <a:lnTo>
                    <a:pt x="341" y="0"/>
                  </a:lnTo>
                  <a:close/>
                </a:path>
              </a:pathLst>
            </a:custGeom>
            <a:solidFill>
              <a:srgbClr val="000000"/>
            </a:solidFill>
            <a:ln w="9525">
              <a:noFill/>
              <a:round/>
              <a:headEnd/>
              <a:tailEnd/>
            </a:ln>
          </p:spPr>
          <p:txBody>
            <a:bodyPr/>
            <a:lstStyle/>
            <a:p>
              <a:endParaRPr lang="en-GB"/>
            </a:p>
          </p:txBody>
        </p:sp>
        <p:sp>
          <p:nvSpPr>
            <p:cNvPr id="20295" name="Freeform 839"/>
            <p:cNvSpPr>
              <a:spLocks/>
            </p:cNvSpPr>
            <p:nvPr/>
          </p:nvSpPr>
          <p:spPr bwMode="auto">
            <a:xfrm>
              <a:off x="2685" y="1995"/>
              <a:ext cx="112" cy="88"/>
            </a:xfrm>
            <a:custGeom>
              <a:avLst/>
              <a:gdLst/>
              <a:ahLst/>
              <a:cxnLst>
                <a:cxn ang="0">
                  <a:pos x="360" y="96"/>
                </a:cxn>
                <a:cxn ang="0">
                  <a:pos x="355" y="105"/>
                </a:cxn>
                <a:cxn ang="0">
                  <a:pos x="353" y="108"/>
                </a:cxn>
                <a:cxn ang="0">
                  <a:pos x="350" y="110"/>
                </a:cxn>
                <a:cxn ang="0">
                  <a:pos x="328" y="108"/>
                </a:cxn>
                <a:cxn ang="0">
                  <a:pos x="316" y="105"/>
                </a:cxn>
                <a:cxn ang="0">
                  <a:pos x="306" y="100"/>
                </a:cxn>
                <a:cxn ang="0">
                  <a:pos x="289" y="137"/>
                </a:cxn>
                <a:cxn ang="0">
                  <a:pos x="339" y="250"/>
                </a:cxn>
                <a:cxn ang="0">
                  <a:pos x="285" y="219"/>
                </a:cxn>
                <a:cxn ang="0">
                  <a:pos x="286" y="282"/>
                </a:cxn>
                <a:cxn ang="0">
                  <a:pos x="179" y="282"/>
                </a:cxn>
                <a:cxn ang="0">
                  <a:pos x="178" y="284"/>
                </a:cxn>
                <a:cxn ang="0">
                  <a:pos x="178" y="287"/>
                </a:cxn>
                <a:cxn ang="0">
                  <a:pos x="178" y="291"/>
                </a:cxn>
                <a:cxn ang="0">
                  <a:pos x="177" y="291"/>
                </a:cxn>
                <a:cxn ang="0">
                  <a:pos x="177" y="292"/>
                </a:cxn>
                <a:cxn ang="0">
                  <a:pos x="177" y="291"/>
                </a:cxn>
                <a:cxn ang="0">
                  <a:pos x="175" y="287"/>
                </a:cxn>
                <a:cxn ang="0">
                  <a:pos x="175" y="283"/>
                </a:cxn>
                <a:cxn ang="0">
                  <a:pos x="175" y="275"/>
                </a:cxn>
                <a:cxn ang="0">
                  <a:pos x="175" y="267"/>
                </a:cxn>
                <a:cxn ang="0">
                  <a:pos x="175" y="254"/>
                </a:cxn>
                <a:cxn ang="0">
                  <a:pos x="179" y="245"/>
                </a:cxn>
                <a:cxn ang="0">
                  <a:pos x="154" y="216"/>
                </a:cxn>
                <a:cxn ang="0">
                  <a:pos x="119" y="186"/>
                </a:cxn>
                <a:cxn ang="0">
                  <a:pos x="91" y="177"/>
                </a:cxn>
                <a:cxn ang="0">
                  <a:pos x="141" y="247"/>
                </a:cxn>
                <a:cxn ang="0">
                  <a:pos x="123" y="248"/>
                </a:cxn>
                <a:cxn ang="0">
                  <a:pos x="84" y="218"/>
                </a:cxn>
                <a:cxn ang="0">
                  <a:pos x="106" y="256"/>
                </a:cxn>
                <a:cxn ang="0">
                  <a:pos x="151" y="302"/>
                </a:cxn>
                <a:cxn ang="0">
                  <a:pos x="102" y="307"/>
                </a:cxn>
                <a:cxn ang="0">
                  <a:pos x="102" y="366"/>
                </a:cxn>
                <a:cxn ang="0">
                  <a:pos x="33" y="386"/>
                </a:cxn>
                <a:cxn ang="0">
                  <a:pos x="0" y="380"/>
                </a:cxn>
                <a:cxn ang="0">
                  <a:pos x="33" y="396"/>
                </a:cxn>
                <a:cxn ang="0">
                  <a:pos x="33" y="440"/>
                </a:cxn>
                <a:cxn ang="0">
                  <a:pos x="54" y="409"/>
                </a:cxn>
                <a:cxn ang="0">
                  <a:pos x="522" y="282"/>
                </a:cxn>
                <a:cxn ang="0">
                  <a:pos x="527" y="279"/>
                </a:cxn>
                <a:cxn ang="0">
                  <a:pos x="533" y="279"/>
                </a:cxn>
                <a:cxn ang="0">
                  <a:pos x="536" y="279"/>
                </a:cxn>
                <a:cxn ang="0">
                  <a:pos x="541" y="282"/>
                </a:cxn>
                <a:cxn ang="0">
                  <a:pos x="547" y="286"/>
                </a:cxn>
                <a:cxn ang="0">
                  <a:pos x="552" y="293"/>
                </a:cxn>
                <a:cxn ang="0">
                  <a:pos x="556" y="301"/>
                </a:cxn>
                <a:cxn ang="0">
                  <a:pos x="560" y="312"/>
                </a:cxn>
                <a:cxn ang="0">
                  <a:pos x="521" y="0"/>
                </a:cxn>
                <a:cxn ang="0">
                  <a:pos x="514" y="75"/>
                </a:cxn>
                <a:cxn ang="0">
                  <a:pos x="492" y="45"/>
                </a:cxn>
                <a:cxn ang="0">
                  <a:pos x="468" y="156"/>
                </a:cxn>
                <a:cxn ang="0">
                  <a:pos x="447" y="106"/>
                </a:cxn>
                <a:cxn ang="0">
                  <a:pos x="438" y="193"/>
                </a:cxn>
                <a:cxn ang="0">
                  <a:pos x="404" y="123"/>
                </a:cxn>
                <a:cxn ang="0">
                  <a:pos x="360" y="96"/>
                </a:cxn>
              </a:cxnLst>
              <a:rect l="0" t="0" r="r" b="b"/>
              <a:pathLst>
                <a:path w="560" h="440">
                  <a:moveTo>
                    <a:pt x="360" y="96"/>
                  </a:moveTo>
                  <a:lnTo>
                    <a:pt x="355" y="105"/>
                  </a:lnTo>
                  <a:lnTo>
                    <a:pt x="353" y="108"/>
                  </a:lnTo>
                  <a:lnTo>
                    <a:pt x="350" y="110"/>
                  </a:lnTo>
                  <a:lnTo>
                    <a:pt x="328" y="108"/>
                  </a:lnTo>
                  <a:lnTo>
                    <a:pt x="316" y="105"/>
                  </a:lnTo>
                  <a:lnTo>
                    <a:pt x="306" y="100"/>
                  </a:lnTo>
                  <a:lnTo>
                    <a:pt x="289" y="137"/>
                  </a:lnTo>
                  <a:lnTo>
                    <a:pt x="339" y="250"/>
                  </a:lnTo>
                  <a:lnTo>
                    <a:pt x="285" y="219"/>
                  </a:lnTo>
                  <a:lnTo>
                    <a:pt x="286" y="282"/>
                  </a:lnTo>
                  <a:lnTo>
                    <a:pt x="179" y="282"/>
                  </a:lnTo>
                  <a:lnTo>
                    <a:pt x="178" y="284"/>
                  </a:lnTo>
                  <a:lnTo>
                    <a:pt x="178" y="287"/>
                  </a:lnTo>
                  <a:lnTo>
                    <a:pt x="178" y="291"/>
                  </a:lnTo>
                  <a:lnTo>
                    <a:pt x="177" y="291"/>
                  </a:lnTo>
                  <a:lnTo>
                    <a:pt x="177" y="292"/>
                  </a:lnTo>
                  <a:lnTo>
                    <a:pt x="177" y="291"/>
                  </a:lnTo>
                  <a:lnTo>
                    <a:pt x="175" y="287"/>
                  </a:lnTo>
                  <a:lnTo>
                    <a:pt x="175" y="283"/>
                  </a:lnTo>
                  <a:lnTo>
                    <a:pt x="175" y="275"/>
                  </a:lnTo>
                  <a:lnTo>
                    <a:pt x="175" y="267"/>
                  </a:lnTo>
                  <a:lnTo>
                    <a:pt x="175" y="254"/>
                  </a:lnTo>
                  <a:lnTo>
                    <a:pt x="179" y="245"/>
                  </a:lnTo>
                  <a:lnTo>
                    <a:pt x="154" y="216"/>
                  </a:lnTo>
                  <a:lnTo>
                    <a:pt x="119" y="186"/>
                  </a:lnTo>
                  <a:lnTo>
                    <a:pt x="91" y="177"/>
                  </a:lnTo>
                  <a:lnTo>
                    <a:pt x="141" y="247"/>
                  </a:lnTo>
                  <a:lnTo>
                    <a:pt x="123" y="248"/>
                  </a:lnTo>
                  <a:lnTo>
                    <a:pt x="84" y="218"/>
                  </a:lnTo>
                  <a:lnTo>
                    <a:pt x="106" y="256"/>
                  </a:lnTo>
                  <a:lnTo>
                    <a:pt x="151" y="302"/>
                  </a:lnTo>
                  <a:lnTo>
                    <a:pt x="102" y="307"/>
                  </a:lnTo>
                  <a:lnTo>
                    <a:pt x="102" y="366"/>
                  </a:lnTo>
                  <a:lnTo>
                    <a:pt x="33" y="386"/>
                  </a:lnTo>
                  <a:lnTo>
                    <a:pt x="0" y="380"/>
                  </a:lnTo>
                  <a:lnTo>
                    <a:pt x="33" y="396"/>
                  </a:lnTo>
                  <a:lnTo>
                    <a:pt x="33" y="440"/>
                  </a:lnTo>
                  <a:lnTo>
                    <a:pt x="54" y="409"/>
                  </a:lnTo>
                  <a:lnTo>
                    <a:pt x="522" y="282"/>
                  </a:lnTo>
                  <a:lnTo>
                    <a:pt x="527" y="279"/>
                  </a:lnTo>
                  <a:lnTo>
                    <a:pt x="533" y="279"/>
                  </a:lnTo>
                  <a:lnTo>
                    <a:pt x="536" y="279"/>
                  </a:lnTo>
                  <a:lnTo>
                    <a:pt x="541" y="282"/>
                  </a:lnTo>
                  <a:lnTo>
                    <a:pt x="547" y="286"/>
                  </a:lnTo>
                  <a:lnTo>
                    <a:pt x="552" y="293"/>
                  </a:lnTo>
                  <a:lnTo>
                    <a:pt x="556" y="301"/>
                  </a:lnTo>
                  <a:lnTo>
                    <a:pt x="560" y="312"/>
                  </a:lnTo>
                  <a:lnTo>
                    <a:pt x="521" y="0"/>
                  </a:lnTo>
                  <a:lnTo>
                    <a:pt x="514" y="75"/>
                  </a:lnTo>
                  <a:lnTo>
                    <a:pt x="492" y="45"/>
                  </a:lnTo>
                  <a:lnTo>
                    <a:pt x="468" y="156"/>
                  </a:lnTo>
                  <a:lnTo>
                    <a:pt x="447" y="106"/>
                  </a:lnTo>
                  <a:lnTo>
                    <a:pt x="438" y="193"/>
                  </a:lnTo>
                  <a:lnTo>
                    <a:pt x="404" y="123"/>
                  </a:lnTo>
                  <a:lnTo>
                    <a:pt x="360" y="96"/>
                  </a:lnTo>
                  <a:close/>
                </a:path>
              </a:pathLst>
            </a:custGeom>
            <a:solidFill>
              <a:srgbClr val="000000"/>
            </a:solidFill>
            <a:ln w="9525">
              <a:noFill/>
              <a:round/>
              <a:headEnd/>
              <a:tailEnd/>
            </a:ln>
          </p:spPr>
          <p:txBody>
            <a:bodyPr/>
            <a:lstStyle/>
            <a:p>
              <a:endParaRPr lang="en-GB"/>
            </a:p>
          </p:txBody>
        </p:sp>
        <p:sp>
          <p:nvSpPr>
            <p:cNvPr id="20296" name="Freeform 840"/>
            <p:cNvSpPr>
              <a:spLocks/>
            </p:cNvSpPr>
            <p:nvPr/>
          </p:nvSpPr>
          <p:spPr bwMode="auto">
            <a:xfrm>
              <a:off x="2731" y="2007"/>
              <a:ext cx="12" cy="25"/>
            </a:xfrm>
            <a:custGeom>
              <a:avLst/>
              <a:gdLst/>
              <a:ahLst/>
              <a:cxnLst>
                <a:cxn ang="0">
                  <a:pos x="57" y="124"/>
                </a:cxn>
                <a:cxn ang="0">
                  <a:pos x="58" y="125"/>
                </a:cxn>
                <a:cxn ang="0">
                  <a:pos x="50" y="85"/>
                </a:cxn>
                <a:cxn ang="0">
                  <a:pos x="48" y="75"/>
                </a:cxn>
                <a:cxn ang="0">
                  <a:pos x="0" y="0"/>
                </a:cxn>
                <a:cxn ang="0">
                  <a:pos x="57" y="124"/>
                </a:cxn>
              </a:cxnLst>
              <a:rect l="0" t="0" r="r" b="b"/>
              <a:pathLst>
                <a:path w="58" h="125">
                  <a:moveTo>
                    <a:pt x="57" y="124"/>
                  </a:moveTo>
                  <a:lnTo>
                    <a:pt x="58" y="125"/>
                  </a:lnTo>
                  <a:lnTo>
                    <a:pt x="50" y="85"/>
                  </a:lnTo>
                  <a:lnTo>
                    <a:pt x="48" y="75"/>
                  </a:lnTo>
                  <a:lnTo>
                    <a:pt x="0" y="0"/>
                  </a:lnTo>
                  <a:lnTo>
                    <a:pt x="57" y="124"/>
                  </a:lnTo>
                  <a:close/>
                </a:path>
              </a:pathLst>
            </a:custGeom>
            <a:solidFill>
              <a:srgbClr val="BFC9FF"/>
            </a:solidFill>
            <a:ln w="9525">
              <a:noFill/>
              <a:round/>
              <a:headEnd/>
              <a:tailEnd/>
            </a:ln>
          </p:spPr>
          <p:txBody>
            <a:bodyPr/>
            <a:lstStyle/>
            <a:p>
              <a:endParaRPr lang="en-GB"/>
            </a:p>
          </p:txBody>
        </p:sp>
        <p:sp>
          <p:nvSpPr>
            <p:cNvPr id="20297" name="Freeform 841"/>
            <p:cNvSpPr>
              <a:spLocks/>
            </p:cNvSpPr>
            <p:nvPr/>
          </p:nvSpPr>
          <p:spPr bwMode="auto">
            <a:xfrm>
              <a:off x="2741" y="2024"/>
              <a:ext cx="8" cy="16"/>
            </a:xfrm>
            <a:custGeom>
              <a:avLst/>
              <a:gdLst/>
              <a:ahLst/>
              <a:cxnLst>
                <a:cxn ang="0">
                  <a:pos x="0" y="0"/>
                </a:cxn>
                <a:cxn ang="0">
                  <a:pos x="8" y="40"/>
                </a:cxn>
                <a:cxn ang="0">
                  <a:pos x="39" y="81"/>
                </a:cxn>
                <a:cxn ang="0">
                  <a:pos x="0" y="0"/>
                </a:cxn>
              </a:cxnLst>
              <a:rect l="0" t="0" r="r" b="b"/>
              <a:pathLst>
                <a:path w="39" h="81">
                  <a:moveTo>
                    <a:pt x="0" y="0"/>
                  </a:moveTo>
                  <a:lnTo>
                    <a:pt x="8" y="40"/>
                  </a:lnTo>
                  <a:lnTo>
                    <a:pt x="39" y="81"/>
                  </a:lnTo>
                  <a:lnTo>
                    <a:pt x="0" y="0"/>
                  </a:lnTo>
                  <a:close/>
                </a:path>
              </a:pathLst>
            </a:custGeom>
            <a:solidFill>
              <a:srgbClr val="BA87E3"/>
            </a:solidFill>
            <a:ln w="9525">
              <a:noFill/>
              <a:round/>
              <a:headEnd/>
              <a:tailEnd/>
            </a:ln>
          </p:spPr>
          <p:txBody>
            <a:bodyPr/>
            <a:lstStyle/>
            <a:p>
              <a:endParaRPr lang="en-GB"/>
            </a:p>
          </p:txBody>
        </p:sp>
        <p:sp>
          <p:nvSpPr>
            <p:cNvPr id="20298" name="Freeform 842"/>
            <p:cNvSpPr>
              <a:spLocks/>
            </p:cNvSpPr>
            <p:nvPr/>
          </p:nvSpPr>
          <p:spPr bwMode="auto">
            <a:xfrm>
              <a:off x="2724" y="2015"/>
              <a:ext cx="16" cy="32"/>
            </a:xfrm>
            <a:custGeom>
              <a:avLst/>
              <a:gdLst/>
              <a:ahLst/>
              <a:cxnLst>
                <a:cxn ang="0">
                  <a:pos x="23" y="0"/>
                </a:cxn>
                <a:cxn ang="0">
                  <a:pos x="0" y="30"/>
                </a:cxn>
                <a:cxn ang="0">
                  <a:pos x="11" y="93"/>
                </a:cxn>
                <a:cxn ang="0">
                  <a:pos x="77" y="160"/>
                </a:cxn>
                <a:cxn ang="0">
                  <a:pos x="23" y="0"/>
                </a:cxn>
              </a:cxnLst>
              <a:rect l="0" t="0" r="r" b="b"/>
              <a:pathLst>
                <a:path w="77" h="160">
                  <a:moveTo>
                    <a:pt x="23" y="0"/>
                  </a:moveTo>
                  <a:lnTo>
                    <a:pt x="0" y="30"/>
                  </a:lnTo>
                  <a:lnTo>
                    <a:pt x="11" y="93"/>
                  </a:lnTo>
                  <a:lnTo>
                    <a:pt x="77" y="160"/>
                  </a:lnTo>
                  <a:lnTo>
                    <a:pt x="23" y="0"/>
                  </a:lnTo>
                  <a:close/>
                </a:path>
              </a:pathLst>
            </a:custGeom>
            <a:solidFill>
              <a:srgbClr val="000000"/>
            </a:solidFill>
            <a:ln w="9525">
              <a:noFill/>
              <a:round/>
              <a:headEnd/>
              <a:tailEnd/>
            </a:ln>
          </p:spPr>
          <p:txBody>
            <a:bodyPr/>
            <a:lstStyle/>
            <a:p>
              <a:endParaRPr lang="en-GB"/>
            </a:p>
          </p:txBody>
        </p:sp>
        <p:sp>
          <p:nvSpPr>
            <p:cNvPr id="20299" name="Freeform 843"/>
            <p:cNvSpPr>
              <a:spLocks/>
            </p:cNvSpPr>
            <p:nvPr/>
          </p:nvSpPr>
          <p:spPr bwMode="auto">
            <a:xfrm>
              <a:off x="2716" y="2013"/>
              <a:ext cx="9" cy="19"/>
            </a:xfrm>
            <a:custGeom>
              <a:avLst/>
              <a:gdLst/>
              <a:ahLst/>
              <a:cxnLst>
                <a:cxn ang="0">
                  <a:pos x="30" y="23"/>
                </a:cxn>
                <a:cxn ang="0">
                  <a:pos x="32" y="14"/>
                </a:cxn>
                <a:cxn ang="0">
                  <a:pos x="34" y="9"/>
                </a:cxn>
                <a:cxn ang="0">
                  <a:pos x="34" y="4"/>
                </a:cxn>
                <a:cxn ang="0">
                  <a:pos x="34" y="2"/>
                </a:cxn>
                <a:cxn ang="0">
                  <a:pos x="32" y="0"/>
                </a:cxn>
                <a:cxn ang="0">
                  <a:pos x="30" y="0"/>
                </a:cxn>
                <a:cxn ang="0">
                  <a:pos x="25" y="1"/>
                </a:cxn>
                <a:cxn ang="0">
                  <a:pos x="22" y="4"/>
                </a:cxn>
                <a:cxn ang="0">
                  <a:pos x="0" y="21"/>
                </a:cxn>
                <a:cxn ang="0">
                  <a:pos x="43" y="95"/>
                </a:cxn>
                <a:cxn ang="0">
                  <a:pos x="30" y="23"/>
                </a:cxn>
              </a:cxnLst>
              <a:rect l="0" t="0" r="r" b="b"/>
              <a:pathLst>
                <a:path w="43" h="95">
                  <a:moveTo>
                    <a:pt x="30" y="23"/>
                  </a:moveTo>
                  <a:lnTo>
                    <a:pt x="32" y="14"/>
                  </a:lnTo>
                  <a:lnTo>
                    <a:pt x="34" y="9"/>
                  </a:lnTo>
                  <a:lnTo>
                    <a:pt x="34" y="4"/>
                  </a:lnTo>
                  <a:lnTo>
                    <a:pt x="34" y="2"/>
                  </a:lnTo>
                  <a:lnTo>
                    <a:pt x="32" y="0"/>
                  </a:lnTo>
                  <a:lnTo>
                    <a:pt x="30" y="0"/>
                  </a:lnTo>
                  <a:lnTo>
                    <a:pt x="25" y="1"/>
                  </a:lnTo>
                  <a:lnTo>
                    <a:pt x="22" y="4"/>
                  </a:lnTo>
                  <a:lnTo>
                    <a:pt x="0" y="21"/>
                  </a:lnTo>
                  <a:lnTo>
                    <a:pt x="43" y="95"/>
                  </a:lnTo>
                  <a:lnTo>
                    <a:pt x="30" y="23"/>
                  </a:lnTo>
                  <a:close/>
                </a:path>
              </a:pathLst>
            </a:custGeom>
            <a:solidFill>
              <a:srgbClr val="BFC9FF"/>
            </a:solidFill>
            <a:ln w="9525">
              <a:noFill/>
              <a:round/>
              <a:headEnd/>
              <a:tailEnd/>
            </a:ln>
          </p:spPr>
          <p:txBody>
            <a:bodyPr/>
            <a:lstStyle/>
            <a:p>
              <a:endParaRPr lang="en-GB"/>
            </a:p>
          </p:txBody>
        </p:sp>
        <p:sp>
          <p:nvSpPr>
            <p:cNvPr id="20300" name="Freeform 844"/>
            <p:cNvSpPr>
              <a:spLocks/>
            </p:cNvSpPr>
            <p:nvPr/>
          </p:nvSpPr>
          <p:spPr bwMode="auto">
            <a:xfrm>
              <a:off x="2710" y="2021"/>
              <a:ext cx="9" cy="18"/>
            </a:xfrm>
            <a:custGeom>
              <a:avLst/>
              <a:gdLst/>
              <a:ahLst/>
              <a:cxnLst>
                <a:cxn ang="0">
                  <a:pos x="4" y="0"/>
                </a:cxn>
                <a:cxn ang="0">
                  <a:pos x="2" y="0"/>
                </a:cxn>
                <a:cxn ang="0">
                  <a:pos x="2" y="2"/>
                </a:cxn>
                <a:cxn ang="0">
                  <a:pos x="0" y="46"/>
                </a:cxn>
                <a:cxn ang="0">
                  <a:pos x="43" y="88"/>
                </a:cxn>
                <a:cxn ang="0">
                  <a:pos x="21" y="45"/>
                </a:cxn>
                <a:cxn ang="0">
                  <a:pos x="14" y="30"/>
                </a:cxn>
                <a:cxn ang="0">
                  <a:pos x="4" y="0"/>
                </a:cxn>
              </a:cxnLst>
              <a:rect l="0" t="0" r="r" b="b"/>
              <a:pathLst>
                <a:path w="43" h="88">
                  <a:moveTo>
                    <a:pt x="4" y="0"/>
                  </a:moveTo>
                  <a:lnTo>
                    <a:pt x="2" y="0"/>
                  </a:lnTo>
                  <a:lnTo>
                    <a:pt x="2" y="2"/>
                  </a:lnTo>
                  <a:lnTo>
                    <a:pt x="0" y="46"/>
                  </a:lnTo>
                  <a:lnTo>
                    <a:pt x="43" y="88"/>
                  </a:lnTo>
                  <a:lnTo>
                    <a:pt x="21" y="45"/>
                  </a:lnTo>
                  <a:lnTo>
                    <a:pt x="14" y="30"/>
                  </a:lnTo>
                  <a:lnTo>
                    <a:pt x="4" y="0"/>
                  </a:lnTo>
                  <a:close/>
                </a:path>
              </a:pathLst>
            </a:custGeom>
            <a:solidFill>
              <a:srgbClr val="BFC9FF"/>
            </a:solidFill>
            <a:ln w="9525">
              <a:noFill/>
              <a:round/>
              <a:headEnd/>
              <a:tailEnd/>
            </a:ln>
          </p:spPr>
          <p:txBody>
            <a:bodyPr/>
            <a:lstStyle/>
            <a:p>
              <a:endParaRPr lang="en-GB"/>
            </a:p>
          </p:txBody>
        </p:sp>
        <p:sp>
          <p:nvSpPr>
            <p:cNvPr id="20301" name="Freeform 845"/>
            <p:cNvSpPr>
              <a:spLocks/>
            </p:cNvSpPr>
            <p:nvPr/>
          </p:nvSpPr>
          <p:spPr bwMode="auto">
            <a:xfrm>
              <a:off x="2708" y="2022"/>
              <a:ext cx="12" cy="17"/>
            </a:xfrm>
            <a:custGeom>
              <a:avLst/>
              <a:gdLst/>
              <a:ahLst/>
              <a:cxnLst>
                <a:cxn ang="0">
                  <a:pos x="0" y="25"/>
                </a:cxn>
                <a:cxn ang="0">
                  <a:pos x="7" y="54"/>
                </a:cxn>
                <a:cxn ang="0">
                  <a:pos x="42" y="84"/>
                </a:cxn>
                <a:cxn ang="0">
                  <a:pos x="64" y="88"/>
                </a:cxn>
                <a:cxn ang="0">
                  <a:pos x="33" y="43"/>
                </a:cxn>
                <a:cxn ang="0">
                  <a:pos x="55" y="86"/>
                </a:cxn>
                <a:cxn ang="0">
                  <a:pos x="12" y="44"/>
                </a:cxn>
                <a:cxn ang="0">
                  <a:pos x="14" y="0"/>
                </a:cxn>
                <a:cxn ang="0">
                  <a:pos x="0" y="25"/>
                </a:cxn>
              </a:cxnLst>
              <a:rect l="0" t="0" r="r" b="b"/>
              <a:pathLst>
                <a:path w="64" h="88">
                  <a:moveTo>
                    <a:pt x="0" y="25"/>
                  </a:moveTo>
                  <a:lnTo>
                    <a:pt x="7" y="54"/>
                  </a:lnTo>
                  <a:lnTo>
                    <a:pt x="42" y="84"/>
                  </a:lnTo>
                  <a:lnTo>
                    <a:pt x="64" y="88"/>
                  </a:lnTo>
                  <a:lnTo>
                    <a:pt x="33" y="43"/>
                  </a:lnTo>
                  <a:lnTo>
                    <a:pt x="55" y="86"/>
                  </a:lnTo>
                  <a:lnTo>
                    <a:pt x="12" y="44"/>
                  </a:lnTo>
                  <a:lnTo>
                    <a:pt x="14" y="0"/>
                  </a:lnTo>
                  <a:lnTo>
                    <a:pt x="0" y="25"/>
                  </a:lnTo>
                  <a:close/>
                </a:path>
              </a:pathLst>
            </a:custGeom>
            <a:solidFill>
              <a:srgbClr val="BA87E3"/>
            </a:solidFill>
            <a:ln w="9525">
              <a:noFill/>
              <a:round/>
              <a:headEnd/>
              <a:tailEnd/>
            </a:ln>
          </p:spPr>
          <p:txBody>
            <a:bodyPr/>
            <a:lstStyle/>
            <a:p>
              <a:endParaRPr lang="en-GB"/>
            </a:p>
          </p:txBody>
        </p:sp>
        <p:sp>
          <p:nvSpPr>
            <p:cNvPr id="20302" name="Freeform 846"/>
            <p:cNvSpPr>
              <a:spLocks/>
            </p:cNvSpPr>
            <p:nvPr/>
          </p:nvSpPr>
          <p:spPr bwMode="auto">
            <a:xfrm>
              <a:off x="2682" y="2027"/>
              <a:ext cx="27" cy="43"/>
            </a:xfrm>
            <a:custGeom>
              <a:avLst/>
              <a:gdLst/>
              <a:ahLst/>
              <a:cxnLst>
                <a:cxn ang="0">
                  <a:pos x="133" y="29"/>
                </a:cxn>
                <a:cxn ang="0">
                  <a:pos x="126" y="0"/>
                </a:cxn>
                <a:cxn ang="0">
                  <a:pos x="100" y="3"/>
                </a:cxn>
                <a:cxn ang="0">
                  <a:pos x="78" y="16"/>
                </a:cxn>
                <a:cxn ang="0">
                  <a:pos x="66" y="24"/>
                </a:cxn>
                <a:cxn ang="0">
                  <a:pos x="56" y="36"/>
                </a:cxn>
                <a:cxn ang="0">
                  <a:pos x="38" y="65"/>
                </a:cxn>
                <a:cxn ang="0">
                  <a:pos x="21" y="97"/>
                </a:cxn>
                <a:cxn ang="0">
                  <a:pos x="14" y="114"/>
                </a:cxn>
                <a:cxn ang="0">
                  <a:pos x="10" y="134"/>
                </a:cxn>
                <a:cxn ang="0">
                  <a:pos x="3" y="173"/>
                </a:cxn>
                <a:cxn ang="0">
                  <a:pos x="0" y="194"/>
                </a:cxn>
                <a:cxn ang="0">
                  <a:pos x="0" y="216"/>
                </a:cxn>
                <a:cxn ang="0">
                  <a:pos x="27" y="114"/>
                </a:cxn>
                <a:cxn ang="0">
                  <a:pos x="66" y="107"/>
                </a:cxn>
                <a:cxn ang="0">
                  <a:pos x="105" y="20"/>
                </a:cxn>
                <a:cxn ang="0">
                  <a:pos x="133" y="29"/>
                </a:cxn>
              </a:cxnLst>
              <a:rect l="0" t="0" r="r" b="b"/>
              <a:pathLst>
                <a:path w="133" h="216">
                  <a:moveTo>
                    <a:pt x="133" y="29"/>
                  </a:moveTo>
                  <a:lnTo>
                    <a:pt x="126" y="0"/>
                  </a:lnTo>
                  <a:lnTo>
                    <a:pt x="100" y="3"/>
                  </a:lnTo>
                  <a:lnTo>
                    <a:pt x="78" y="16"/>
                  </a:lnTo>
                  <a:lnTo>
                    <a:pt x="66" y="24"/>
                  </a:lnTo>
                  <a:lnTo>
                    <a:pt x="56" y="36"/>
                  </a:lnTo>
                  <a:lnTo>
                    <a:pt x="38" y="65"/>
                  </a:lnTo>
                  <a:lnTo>
                    <a:pt x="21" y="97"/>
                  </a:lnTo>
                  <a:lnTo>
                    <a:pt x="14" y="114"/>
                  </a:lnTo>
                  <a:lnTo>
                    <a:pt x="10" y="134"/>
                  </a:lnTo>
                  <a:lnTo>
                    <a:pt x="3" y="173"/>
                  </a:lnTo>
                  <a:lnTo>
                    <a:pt x="0" y="194"/>
                  </a:lnTo>
                  <a:lnTo>
                    <a:pt x="0" y="216"/>
                  </a:lnTo>
                  <a:lnTo>
                    <a:pt x="27" y="114"/>
                  </a:lnTo>
                  <a:lnTo>
                    <a:pt x="66" y="107"/>
                  </a:lnTo>
                  <a:lnTo>
                    <a:pt x="105" y="20"/>
                  </a:lnTo>
                  <a:lnTo>
                    <a:pt x="133" y="29"/>
                  </a:lnTo>
                  <a:close/>
                </a:path>
              </a:pathLst>
            </a:custGeom>
            <a:solidFill>
              <a:srgbClr val="9454AD"/>
            </a:solidFill>
            <a:ln w="9525">
              <a:noFill/>
              <a:round/>
              <a:headEnd/>
              <a:tailEnd/>
            </a:ln>
          </p:spPr>
          <p:txBody>
            <a:bodyPr/>
            <a:lstStyle/>
            <a:p>
              <a:endParaRPr lang="en-GB"/>
            </a:p>
          </p:txBody>
        </p:sp>
        <p:sp>
          <p:nvSpPr>
            <p:cNvPr id="20303" name="Freeform 847"/>
            <p:cNvSpPr>
              <a:spLocks/>
            </p:cNvSpPr>
            <p:nvPr/>
          </p:nvSpPr>
          <p:spPr bwMode="auto">
            <a:xfrm>
              <a:off x="2713" y="2025"/>
              <a:ext cx="15" cy="20"/>
            </a:xfrm>
            <a:custGeom>
              <a:avLst/>
              <a:gdLst/>
              <a:ahLst/>
              <a:cxnLst>
                <a:cxn ang="0">
                  <a:pos x="1" y="12"/>
                </a:cxn>
                <a:cxn ang="0">
                  <a:pos x="8" y="27"/>
                </a:cxn>
                <a:cxn ang="0">
                  <a:pos x="39" y="72"/>
                </a:cxn>
                <a:cxn ang="0">
                  <a:pos x="77" y="100"/>
                </a:cxn>
                <a:cxn ang="0">
                  <a:pos x="33" y="33"/>
                </a:cxn>
                <a:cxn ang="0">
                  <a:pos x="24" y="20"/>
                </a:cxn>
                <a:cxn ang="0">
                  <a:pos x="17" y="11"/>
                </a:cxn>
                <a:cxn ang="0">
                  <a:pos x="12" y="6"/>
                </a:cxn>
                <a:cxn ang="0">
                  <a:pos x="8" y="2"/>
                </a:cxn>
                <a:cxn ang="0">
                  <a:pos x="4" y="0"/>
                </a:cxn>
                <a:cxn ang="0">
                  <a:pos x="1" y="1"/>
                </a:cxn>
                <a:cxn ang="0">
                  <a:pos x="0" y="4"/>
                </a:cxn>
                <a:cxn ang="0">
                  <a:pos x="1" y="12"/>
                </a:cxn>
              </a:cxnLst>
              <a:rect l="0" t="0" r="r" b="b"/>
              <a:pathLst>
                <a:path w="77" h="100">
                  <a:moveTo>
                    <a:pt x="1" y="12"/>
                  </a:moveTo>
                  <a:lnTo>
                    <a:pt x="8" y="27"/>
                  </a:lnTo>
                  <a:lnTo>
                    <a:pt x="39" y="72"/>
                  </a:lnTo>
                  <a:lnTo>
                    <a:pt x="77" y="100"/>
                  </a:lnTo>
                  <a:lnTo>
                    <a:pt x="33" y="33"/>
                  </a:lnTo>
                  <a:lnTo>
                    <a:pt x="24" y="20"/>
                  </a:lnTo>
                  <a:lnTo>
                    <a:pt x="17" y="11"/>
                  </a:lnTo>
                  <a:lnTo>
                    <a:pt x="12" y="6"/>
                  </a:lnTo>
                  <a:lnTo>
                    <a:pt x="8" y="2"/>
                  </a:lnTo>
                  <a:lnTo>
                    <a:pt x="4" y="0"/>
                  </a:lnTo>
                  <a:lnTo>
                    <a:pt x="1" y="1"/>
                  </a:lnTo>
                  <a:lnTo>
                    <a:pt x="0" y="4"/>
                  </a:lnTo>
                  <a:lnTo>
                    <a:pt x="1" y="12"/>
                  </a:lnTo>
                  <a:close/>
                </a:path>
              </a:pathLst>
            </a:custGeom>
            <a:solidFill>
              <a:srgbClr val="000000"/>
            </a:solidFill>
            <a:ln w="9525">
              <a:noFill/>
              <a:round/>
              <a:headEnd/>
              <a:tailEnd/>
            </a:ln>
          </p:spPr>
          <p:txBody>
            <a:bodyPr/>
            <a:lstStyle/>
            <a:p>
              <a:endParaRPr lang="en-GB"/>
            </a:p>
          </p:txBody>
        </p:sp>
        <p:sp>
          <p:nvSpPr>
            <p:cNvPr id="20304" name="Freeform 848"/>
            <p:cNvSpPr>
              <a:spLocks/>
            </p:cNvSpPr>
            <p:nvPr/>
          </p:nvSpPr>
          <p:spPr bwMode="auto">
            <a:xfrm>
              <a:off x="2676" y="2031"/>
              <a:ext cx="37" cy="42"/>
            </a:xfrm>
            <a:custGeom>
              <a:avLst/>
              <a:gdLst/>
              <a:ahLst/>
              <a:cxnLst>
                <a:cxn ang="0">
                  <a:pos x="153" y="114"/>
                </a:cxn>
                <a:cxn ang="0">
                  <a:pos x="157" y="117"/>
                </a:cxn>
                <a:cxn ang="0">
                  <a:pos x="162" y="118"/>
                </a:cxn>
                <a:cxn ang="0">
                  <a:pos x="164" y="117"/>
                </a:cxn>
                <a:cxn ang="0">
                  <a:pos x="164" y="115"/>
                </a:cxn>
                <a:cxn ang="0">
                  <a:pos x="164" y="114"/>
                </a:cxn>
                <a:cxn ang="0">
                  <a:pos x="165" y="114"/>
                </a:cxn>
                <a:cxn ang="0">
                  <a:pos x="163" y="108"/>
                </a:cxn>
                <a:cxn ang="0">
                  <a:pos x="161" y="104"/>
                </a:cxn>
                <a:cxn ang="0">
                  <a:pos x="160" y="101"/>
                </a:cxn>
                <a:cxn ang="0">
                  <a:pos x="160" y="100"/>
                </a:cxn>
                <a:cxn ang="0">
                  <a:pos x="155" y="90"/>
                </a:cxn>
                <a:cxn ang="0">
                  <a:pos x="150" y="79"/>
                </a:cxn>
                <a:cxn ang="0">
                  <a:pos x="128" y="41"/>
                </a:cxn>
                <a:cxn ang="0">
                  <a:pos x="167" y="71"/>
                </a:cxn>
                <a:cxn ang="0">
                  <a:pos x="185" y="70"/>
                </a:cxn>
                <a:cxn ang="0">
                  <a:pos x="135" y="0"/>
                </a:cxn>
                <a:cxn ang="0">
                  <a:pos x="96" y="87"/>
                </a:cxn>
                <a:cxn ang="0">
                  <a:pos x="57" y="94"/>
                </a:cxn>
                <a:cxn ang="0">
                  <a:pos x="30" y="196"/>
                </a:cxn>
                <a:cxn ang="0">
                  <a:pos x="0" y="196"/>
                </a:cxn>
                <a:cxn ang="0">
                  <a:pos x="44" y="203"/>
                </a:cxn>
                <a:cxn ang="0">
                  <a:pos x="77" y="209"/>
                </a:cxn>
                <a:cxn ang="0">
                  <a:pos x="75" y="201"/>
                </a:cxn>
                <a:cxn ang="0">
                  <a:pos x="75" y="195"/>
                </a:cxn>
                <a:cxn ang="0">
                  <a:pos x="75" y="191"/>
                </a:cxn>
                <a:cxn ang="0">
                  <a:pos x="77" y="189"/>
                </a:cxn>
                <a:cxn ang="0">
                  <a:pos x="86" y="177"/>
                </a:cxn>
                <a:cxn ang="0">
                  <a:pos x="98" y="169"/>
                </a:cxn>
                <a:cxn ang="0">
                  <a:pos x="111" y="161"/>
                </a:cxn>
                <a:cxn ang="0">
                  <a:pos x="127" y="156"/>
                </a:cxn>
                <a:cxn ang="0">
                  <a:pos x="118" y="114"/>
                </a:cxn>
                <a:cxn ang="0">
                  <a:pos x="153" y="114"/>
                </a:cxn>
              </a:cxnLst>
              <a:rect l="0" t="0" r="r" b="b"/>
              <a:pathLst>
                <a:path w="185" h="209">
                  <a:moveTo>
                    <a:pt x="153" y="114"/>
                  </a:moveTo>
                  <a:lnTo>
                    <a:pt x="157" y="117"/>
                  </a:lnTo>
                  <a:lnTo>
                    <a:pt x="162" y="118"/>
                  </a:lnTo>
                  <a:lnTo>
                    <a:pt x="164" y="117"/>
                  </a:lnTo>
                  <a:lnTo>
                    <a:pt x="164" y="115"/>
                  </a:lnTo>
                  <a:lnTo>
                    <a:pt x="164" y="114"/>
                  </a:lnTo>
                  <a:lnTo>
                    <a:pt x="165" y="114"/>
                  </a:lnTo>
                  <a:lnTo>
                    <a:pt x="163" y="108"/>
                  </a:lnTo>
                  <a:lnTo>
                    <a:pt x="161" y="104"/>
                  </a:lnTo>
                  <a:lnTo>
                    <a:pt x="160" y="101"/>
                  </a:lnTo>
                  <a:lnTo>
                    <a:pt x="160" y="100"/>
                  </a:lnTo>
                  <a:lnTo>
                    <a:pt x="155" y="90"/>
                  </a:lnTo>
                  <a:lnTo>
                    <a:pt x="150" y="79"/>
                  </a:lnTo>
                  <a:lnTo>
                    <a:pt x="128" y="41"/>
                  </a:lnTo>
                  <a:lnTo>
                    <a:pt x="167" y="71"/>
                  </a:lnTo>
                  <a:lnTo>
                    <a:pt x="185" y="70"/>
                  </a:lnTo>
                  <a:lnTo>
                    <a:pt x="135" y="0"/>
                  </a:lnTo>
                  <a:lnTo>
                    <a:pt x="96" y="87"/>
                  </a:lnTo>
                  <a:lnTo>
                    <a:pt x="57" y="94"/>
                  </a:lnTo>
                  <a:lnTo>
                    <a:pt x="30" y="196"/>
                  </a:lnTo>
                  <a:lnTo>
                    <a:pt x="0" y="196"/>
                  </a:lnTo>
                  <a:lnTo>
                    <a:pt x="44" y="203"/>
                  </a:lnTo>
                  <a:lnTo>
                    <a:pt x="77" y="209"/>
                  </a:lnTo>
                  <a:lnTo>
                    <a:pt x="75" y="201"/>
                  </a:lnTo>
                  <a:lnTo>
                    <a:pt x="75" y="195"/>
                  </a:lnTo>
                  <a:lnTo>
                    <a:pt x="75" y="191"/>
                  </a:lnTo>
                  <a:lnTo>
                    <a:pt x="77" y="189"/>
                  </a:lnTo>
                  <a:lnTo>
                    <a:pt x="86" y="177"/>
                  </a:lnTo>
                  <a:lnTo>
                    <a:pt x="98" y="169"/>
                  </a:lnTo>
                  <a:lnTo>
                    <a:pt x="111" y="161"/>
                  </a:lnTo>
                  <a:lnTo>
                    <a:pt x="127" y="156"/>
                  </a:lnTo>
                  <a:lnTo>
                    <a:pt x="118" y="114"/>
                  </a:lnTo>
                  <a:lnTo>
                    <a:pt x="153" y="114"/>
                  </a:lnTo>
                  <a:close/>
                </a:path>
              </a:pathLst>
            </a:custGeom>
            <a:solidFill>
              <a:srgbClr val="BA87E3"/>
            </a:solidFill>
            <a:ln w="9525">
              <a:noFill/>
              <a:round/>
              <a:headEnd/>
              <a:tailEnd/>
            </a:ln>
          </p:spPr>
          <p:txBody>
            <a:bodyPr/>
            <a:lstStyle/>
            <a:p>
              <a:endParaRPr lang="en-GB"/>
            </a:p>
          </p:txBody>
        </p:sp>
        <p:sp>
          <p:nvSpPr>
            <p:cNvPr id="20305" name="Freeform 849"/>
            <p:cNvSpPr>
              <a:spLocks/>
            </p:cNvSpPr>
            <p:nvPr/>
          </p:nvSpPr>
          <p:spPr bwMode="auto">
            <a:xfrm>
              <a:off x="2691" y="2047"/>
              <a:ext cx="24" cy="26"/>
            </a:xfrm>
            <a:custGeom>
              <a:avLst/>
              <a:gdLst/>
              <a:ahLst/>
              <a:cxnLst>
                <a:cxn ang="0">
                  <a:pos x="90" y="35"/>
                </a:cxn>
                <a:cxn ang="0">
                  <a:pos x="89" y="35"/>
                </a:cxn>
                <a:cxn ang="0">
                  <a:pos x="89" y="36"/>
                </a:cxn>
                <a:cxn ang="0">
                  <a:pos x="89" y="38"/>
                </a:cxn>
                <a:cxn ang="0">
                  <a:pos x="87" y="39"/>
                </a:cxn>
                <a:cxn ang="0">
                  <a:pos x="82" y="38"/>
                </a:cxn>
                <a:cxn ang="0">
                  <a:pos x="78" y="35"/>
                </a:cxn>
                <a:cxn ang="0">
                  <a:pos x="43" y="35"/>
                </a:cxn>
                <a:cxn ang="0">
                  <a:pos x="52" y="77"/>
                </a:cxn>
                <a:cxn ang="0">
                  <a:pos x="36" y="82"/>
                </a:cxn>
                <a:cxn ang="0">
                  <a:pos x="23" y="90"/>
                </a:cxn>
                <a:cxn ang="0">
                  <a:pos x="11" y="98"/>
                </a:cxn>
                <a:cxn ang="0">
                  <a:pos x="2" y="110"/>
                </a:cxn>
                <a:cxn ang="0">
                  <a:pos x="0" y="112"/>
                </a:cxn>
                <a:cxn ang="0">
                  <a:pos x="0" y="116"/>
                </a:cxn>
                <a:cxn ang="0">
                  <a:pos x="0" y="122"/>
                </a:cxn>
                <a:cxn ang="0">
                  <a:pos x="2" y="130"/>
                </a:cxn>
                <a:cxn ang="0">
                  <a:pos x="71" y="110"/>
                </a:cxn>
                <a:cxn ang="0">
                  <a:pos x="71" y="51"/>
                </a:cxn>
                <a:cxn ang="0">
                  <a:pos x="120" y="46"/>
                </a:cxn>
                <a:cxn ang="0">
                  <a:pos x="75" y="0"/>
                </a:cxn>
                <a:cxn ang="0">
                  <a:pos x="80" y="11"/>
                </a:cxn>
                <a:cxn ang="0">
                  <a:pos x="85" y="21"/>
                </a:cxn>
                <a:cxn ang="0">
                  <a:pos x="85" y="22"/>
                </a:cxn>
                <a:cxn ang="0">
                  <a:pos x="86" y="25"/>
                </a:cxn>
                <a:cxn ang="0">
                  <a:pos x="88" y="29"/>
                </a:cxn>
                <a:cxn ang="0">
                  <a:pos x="90" y="35"/>
                </a:cxn>
              </a:cxnLst>
              <a:rect l="0" t="0" r="r" b="b"/>
              <a:pathLst>
                <a:path w="120" h="130">
                  <a:moveTo>
                    <a:pt x="90" y="35"/>
                  </a:moveTo>
                  <a:lnTo>
                    <a:pt x="89" y="35"/>
                  </a:lnTo>
                  <a:lnTo>
                    <a:pt x="89" y="36"/>
                  </a:lnTo>
                  <a:lnTo>
                    <a:pt x="89" y="38"/>
                  </a:lnTo>
                  <a:lnTo>
                    <a:pt x="87" y="39"/>
                  </a:lnTo>
                  <a:lnTo>
                    <a:pt x="82" y="38"/>
                  </a:lnTo>
                  <a:lnTo>
                    <a:pt x="78" y="35"/>
                  </a:lnTo>
                  <a:lnTo>
                    <a:pt x="43" y="35"/>
                  </a:lnTo>
                  <a:lnTo>
                    <a:pt x="52" y="77"/>
                  </a:lnTo>
                  <a:lnTo>
                    <a:pt x="36" y="82"/>
                  </a:lnTo>
                  <a:lnTo>
                    <a:pt x="23" y="90"/>
                  </a:lnTo>
                  <a:lnTo>
                    <a:pt x="11" y="98"/>
                  </a:lnTo>
                  <a:lnTo>
                    <a:pt x="2" y="110"/>
                  </a:lnTo>
                  <a:lnTo>
                    <a:pt x="0" y="112"/>
                  </a:lnTo>
                  <a:lnTo>
                    <a:pt x="0" y="116"/>
                  </a:lnTo>
                  <a:lnTo>
                    <a:pt x="0" y="122"/>
                  </a:lnTo>
                  <a:lnTo>
                    <a:pt x="2" y="130"/>
                  </a:lnTo>
                  <a:lnTo>
                    <a:pt x="71" y="110"/>
                  </a:lnTo>
                  <a:lnTo>
                    <a:pt x="71" y="51"/>
                  </a:lnTo>
                  <a:lnTo>
                    <a:pt x="120" y="46"/>
                  </a:lnTo>
                  <a:lnTo>
                    <a:pt x="75" y="0"/>
                  </a:lnTo>
                  <a:lnTo>
                    <a:pt x="80" y="11"/>
                  </a:lnTo>
                  <a:lnTo>
                    <a:pt x="85" y="21"/>
                  </a:lnTo>
                  <a:lnTo>
                    <a:pt x="85" y="22"/>
                  </a:lnTo>
                  <a:lnTo>
                    <a:pt x="86" y="25"/>
                  </a:lnTo>
                  <a:lnTo>
                    <a:pt x="88" y="29"/>
                  </a:lnTo>
                  <a:lnTo>
                    <a:pt x="90" y="35"/>
                  </a:lnTo>
                  <a:close/>
                </a:path>
              </a:pathLst>
            </a:custGeom>
            <a:solidFill>
              <a:srgbClr val="9454AD"/>
            </a:solidFill>
            <a:ln w="9525">
              <a:noFill/>
              <a:round/>
              <a:headEnd/>
              <a:tailEnd/>
            </a:ln>
          </p:spPr>
          <p:txBody>
            <a:bodyPr/>
            <a:lstStyle/>
            <a:p>
              <a:endParaRPr lang="en-GB"/>
            </a:p>
          </p:txBody>
        </p:sp>
        <p:sp>
          <p:nvSpPr>
            <p:cNvPr id="20306" name="Freeform 850"/>
            <p:cNvSpPr>
              <a:spLocks/>
            </p:cNvSpPr>
            <p:nvPr/>
          </p:nvSpPr>
          <p:spPr bwMode="auto">
            <a:xfrm>
              <a:off x="2656" y="2077"/>
              <a:ext cx="35" cy="30"/>
            </a:xfrm>
            <a:custGeom>
              <a:avLst/>
              <a:gdLst/>
              <a:ahLst/>
              <a:cxnLst>
                <a:cxn ang="0">
                  <a:pos x="174" y="53"/>
                </a:cxn>
                <a:cxn ang="0">
                  <a:pos x="166" y="22"/>
                </a:cxn>
                <a:cxn ang="0">
                  <a:pos x="157" y="55"/>
                </a:cxn>
                <a:cxn ang="0">
                  <a:pos x="130" y="119"/>
                </a:cxn>
                <a:cxn ang="0">
                  <a:pos x="126" y="84"/>
                </a:cxn>
                <a:cxn ang="0">
                  <a:pos x="149" y="56"/>
                </a:cxn>
                <a:cxn ang="0">
                  <a:pos x="138" y="0"/>
                </a:cxn>
                <a:cxn ang="0">
                  <a:pos x="92" y="18"/>
                </a:cxn>
                <a:cxn ang="0">
                  <a:pos x="94" y="101"/>
                </a:cxn>
                <a:cxn ang="0">
                  <a:pos x="117" y="74"/>
                </a:cxn>
                <a:cxn ang="0">
                  <a:pos x="141" y="51"/>
                </a:cxn>
                <a:cxn ang="0">
                  <a:pos x="101" y="119"/>
                </a:cxn>
                <a:cxn ang="0">
                  <a:pos x="92" y="121"/>
                </a:cxn>
                <a:cxn ang="0">
                  <a:pos x="85" y="122"/>
                </a:cxn>
                <a:cxn ang="0">
                  <a:pos x="79" y="122"/>
                </a:cxn>
                <a:cxn ang="0">
                  <a:pos x="75" y="121"/>
                </a:cxn>
                <a:cxn ang="0">
                  <a:pos x="71" y="119"/>
                </a:cxn>
                <a:cxn ang="0">
                  <a:pos x="70" y="115"/>
                </a:cxn>
                <a:cxn ang="0">
                  <a:pos x="70" y="111"/>
                </a:cxn>
                <a:cxn ang="0">
                  <a:pos x="71" y="105"/>
                </a:cxn>
                <a:cxn ang="0">
                  <a:pos x="61" y="39"/>
                </a:cxn>
                <a:cxn ang="0">
                  <a:pos x="49" y="93"/>
                </a:cxn>
                <a:cxn ang="0">
                  <a:pos x="45" y="112"/>
                </a:cxn>
                <a:cxn ang="0">
                  <a:pos x="42" y="106"/>
                </a:cxn>
                <a:cxn ang="0">
                  <a:pos x="33" y="118"/>
                </a:cxn>
                <a:cxn ang="0">
                  <a:pos x="25" y="127"/>
                </a:cxn>
                <a:cxn ang="0">
                  <a:pos x="18" y="129"/>
                </a:cxn>
                <a:cxn ang="0">
                  <a:pos x="14" y="129"/>
                </a:cxn>
                <a:cxn ang="0">
                  <a:pos x="9" y="122"/>
                </a:cxn>
                <a:cxn ang="0">
                  <a:pos x="6" y="113"/>
                </a:cxn>
                <a:cxn ang="0">
                  <a:pos x="3" y="106"/>
                </a:cxn>
                <a:cxn ang="0">
                  <a:pos x="3" y="98"/>
                </a:cxn>
                <a:cxn ang="0">
                  <a:pos x="3" y="80"/>
                </a:cxn>
                <a:cxn ang="0">
                  <a:pos x="0" y="142"/>
                </a:cxn>
                <a:cxn ang="0">
                  <a:pos x="10" y="149"/>
                </a:cxn>
                <a:cxn ang="0">
                  <a:pos x="17" y="148"/>
                </a:cxn>
                <a:cxn ang="0">
                  <a:pos x="25" y="148"/>
                </a:cxn>
                <a:cxn ang="0">
                  <a:pos x="41" y="147"/>
                </a:cxn>
                <a:cxn ang="0">
                  <a:pos x="48" y="145"/>
                </a:cxn>
                <a:cxn ang="0">
                  <a:pos x="48" y="144"/>
                </a:cxn>
                <a:cxn ang="0">
                  <a:pos x="49" y="144"/>
                </a:cxn>
                <a:cxn ang="0">
                  <a:pos x="51" y="144"/>
                </a:cxn>
                <a:cxn ang="0">
                  <a:pos x="56" y="144"/>
                </a:cxn>
                <a:cxn ang="0">
                  <a:pos x="71" y="141"/>
                </a:cxn>
                <a:cxn ang="0">
                  <a:pos x="85" y="137"/>
                </a:cxn>
                <a:cxn ang="0">
                  <a:pos x="100" y="132"/>
                </a:cxn>
                <a:cxn ang="0">
                  <a:pos x="102" y="130"/>
                </a:cxn>
                <a:cxn ang="0">
                  <a:pos x="102" y="129"/>
                </a:cxn>
                <a:cxn ang="0">
                  <a:pos x="103" y="129"/>
                </a:cxn>
                <a:cxn ang="0">
                  <a:pos x="106" y="129"/>
                </a:cxn>
                <a:cxn ang="0">
                  <a:pos x="112" y="127"/>
                </a:cxn>
                <a:cxn ang="0">
                  <a:pos x="126" y="121"/>
                </a:cxn>
                <a:cxn ang="0">
                  <a:pos x="146" y="105"/>
                </a:cxn>
                <a:cxn ang="0">
                  <a:pos x="154" y="96"/>
                </a:cxn>
                <a:cxn ang="0">
                  <a:pos x="161" y="89"/>
                </a:cxn>
                <a:cxn ang="0">
                  <a:pos x="170" y="71"/>
                </a:cxn>
                <a:cxn ang="0">
                  <a:pos x="172" y="62"/>
                </a:cxn>
                <a:cxn ang="0">
                  <a:pos x="174" y="53"/>
                </a:cxn>
              </a:cxnLst>
              <a:rect l="0" t="0" r="r" b="b"/>
              <a:pathLst>
                <a:path w="174" h="149">
                  <a:moveTo>
                    <a:pt x="174" y="53"/>
                  </a:moveTo>
                  <a:lnTo>
                    <a:pt x="166" y="22"/>
                  </a:lnTo>
                  <a:lnTo>
                    <a:pt x="157" y="55"/>
                  </a:lnTo>
                  <a:lnTo>
                    <a:pt x="130" y="119"/>
                  </a:lnTo>
                  <a:lnTo>
                    <a:pt x="126" y="84"/>
                  </a:lnTo>
                  <a:lnTo>
                    <a:pt x="149" y="56"/>
                  </a:lnTo>
                  <a:lnTo>
                    <a:pt x="138" y="0"/>
                  </a:lnTo>
                  <a:lnTo>
                    <a:pt x="92" y="18"/>
                  </a:lnTo>
                  <a:lnTo>
                    <a:pt x="94" y="101"/>
                  </a:lnTo>
                  <a:lnTo>
                    <a:pt x="117" y="74"/>
                  </a:lnTo>
                  <a:lnTo>
                    <a:pt x="141" y="51"/>
                  </a:lnTo>
                  <a:lnTo>
                    <a:pt x="101" y="119"/>
                  </a:lnTo>
                  <a:lnTo>
                    <a:pt x="92" y="121"/>
                  </a:lnTo>
                  <a:lnTo>
                    <a:pt x="85" y="122"/>
                  </a:lnTo>
                  <a:lnTo>
                    <a:pt x="79" y="122"/>
                  </a:lnTo>
                  <a:lnTo>
                    <a:pt x="75" y="121"/>
                  </a:lnTo>
                  <a:lnTo>
                    <a:pt x="71" y="119"/>
                  </a:lnTo>
                  <a:lnTo>
                    <a:pt x="70" y="115"/>
                  </a:lnTo>
                  <a:lnTo>
                    <a:pt x="70" y="111"/>
                  </a:lnTo>
                  <a:lnTo>
                    <a:pt x="71" y="105"/>
                  </a:lnTo>
                  <a:lnTo>
                    <a:pt x="61" y="39"/>
                  </a:lnTo>
                  <a:lnTo>
                    <a:pt x="49" y="93"/>
                  </a:lnTo>
                  <a:lnTo>
                    <a:pt x="45" y="112"/>
                  </a:lnTo>
                  <a:lnTo>
                    <a:pt x="42" y="106"/>
                  </a:lnTo>
                  <a:lnTo>
                    <a:pt x="33" y="118"/>
                  </a:lnTo>
                  <a:lnTo>
                    <a:pt x="25" y="127"/>
                  </a:lnTo>
                  <a:lnTo>
                    <a:pt x="18" y="129"/>
                  </a:lnTo>
                  <a:lnTo>
                    <a:pt x="14" y="129"/>
                  </a:lnTo>
                  <a:lnTo>
                    <a:pt x="9" y="122"/>
                  </a:lnTo>
                  <a:lnTo>
                    <a:pt x="6" y="113"/>
                  </a:lnTo>
                  <a:lnTo>
                    <a:pt x="3" y="106"/>
                  </a:lnTo>
                  <a:lnTo>
                    <a:pt x="3" y="98"/>
                  </a:lnTo>
                  <a:lnTo>
                    <a:pt x="3" y="80"/>
                  </a:lnTo>
                  <a:lnTo>
                    <a:pt x="0" y="142"/>
                  </a:lnTo>
                  <a:lnTo>
                    <a:pt x="10" y="149"/>
                  </a:lnTo>
                  <a:lnTo>
                    <a:pt x="17" y="148"/>
                  </a:lnTo>
                  <a:lnTo>
                    <a:pt x="25" y="148"/>
                  </a:lnTo>
                  <a:lnTo>
                    <a:pt x="41" y="147"/>
                  </a:lnTo>
                  <a:lnTo>
                    <a:pt x="48" y="145"/>
                  </a:lnTo>
                  <a:lnTo>
                    <a:pt x="48" y="144"/>
                  </a:lnTo>
                  <a:lnTo>
                    <a:pt x="49" y="144"/>
                  </a:lnTo>
                  <a:lnTo>
                    <a:pt x="51" y="144"/>
                  </a:lnTo>
                  <a:lnTo>
                    <a:pt x="56" y="144"/>
                  </a:lnTo>
                  <a:lnTo>
                    <a:pt x="71" y="141"/>
                  </a:lnTo>
                  <a:lnTo>
                    <a:pt x="85" y="137"/>
                  </a:lnTo>
                  <a:lnTo>
                    <a:pt x="100" y="132"/>
                  </a:lnTo>
                  <a:lnTo>
                    <a:pt x="102" y="130"/>
                  </a:lnTo>
                  <a:lnTo>
                    <a:pt x="102" y="129"/>
                  </a:lnTo>
                  <a:lnTo>
                    <a:pt x="103" y="129"/>
                  </a:lnTo>
                  <a:lnTo>
                    <a:pt x="106" y="129"/>
                  </a:lnTo>
                  <a:lnTo>
                    <a:pt x="112" y="127"/>
                  </a:lnTo>
                  <a:lnTo>
                    <a:pt x="126" y="121"/>
                  </a:lnTo>
                  <a:lnTo>
                    <a:pt x="146" y="105"/>
                  </a:lnTo>
                  <a:lnTo>
                    <a:pt x="154" y="96"/>
                  </a:lnTo>
                  <a:lnTo>
                    <a:pt x="161" y="89"/>
                  </a:lnTo>
                  <a:lnTo>
                    <a:pt x="170" y="71"/>
                  </a:lnTo>
                  <a:lnTo>
                    <a:pt x="172" y="62"/>
                  </a:lnTo>
                  <a:lnTo>
                    <a:pt x="174" y="53"/>
                  </a:lnTo>
                  <a:close/>
                </a:path>
              </a:pathLst>
            </a:custGeom>
            <a:solidFill>
              <a:srgbClr val="000000"/>
            </a:solidFill>
            <a:ln w="9525">
              <a:noFill/>
              <a:round/>
              <a:headEnd/>
              <a:tailEnd/>
            </a:ln>
          </p:spPr>
          <p:txBody>
            <a:bodyPr/>
            <a:lstStyle/>
            <a:p>
              <a:endParaRPr lang="en-GB"/>
            </a:p>
          </p:txBody>
        </p:sp>
        <p:sp>
          <p:nvSpPr>
            <p:cNvPr id="20307" name="Freeform 851"/>
            <p:cNvSpPr>
              <a:spLocks/>
            </p:cNvSpPr>
            <p:nvPr/>
          </p:nvSpPr>
          <p:spPr bwMode="auto">
            <a:xfrm>
              <a:off x="2654" y="2070"/>
              <a:ext cx="38" cy="33"/>
            </a:xfrm>
            <a:custGeom>
              <a:avLst/>
              <a:gdLst/>
              <a:ahLst/>
              <a:cxnLst>
                <a:cxn ang="0">
                  <a:pos x="177" y="58"/>
                </a:cxn>
                <a:cxn ang="0">
                  <a:pos x="185" y="89"/>
                </a:cxn>
                <a:cxn ang="0">
                  <a:pos x="188" y="67"/>
                </a:cxn>
                <a:cxn ang="0">
                  <a:pos x="188" y="23"/>
                </a:cxn>
                <a:cxn ang="0">
                  <a:pos x="155" y="7"/>
                </a:cxn>
                <a:cxn ang="0">
                  <a:pos x="111" y="0"/>
                </a:cxn>
                <a:cxn ang="0">
                  <a:pos x="78" y="17"/>
                </a:cxn>
                <a:cxn ang="0">
                  <a:pos x="28" y="61"/>
                </a:cxn>
                <a:cxn ang="0">
                  <a:pos x="0" y="122"/>
                </a:cxn>
                <a:cxn ang="0">
                  <a:pos x="14" y="116"/>
                </a:cxn>
                <a:cxn ang="0">
                  <a:pos x="14" y="134"/>
                </a:cxn>
                <a:cxn ang="0">
                  <a:pos x="14" y="142"/>
                </a:cxn>
                <a:cxn ang="0">
                  <a:pos x="17" y="149"/>
                </a:cxn>
                <a:cxn ang="0">
                  <a:pos x="20" y="158"/>
                </a:cxn>
                <a:cxn ang="0">
                  <a:pos x="25" y="165"/>
                </a:cxn>
                <a:cxn ang="0">
                  <a:pos x="29" y="165"/>
                </a:cxn>
                <a:cxn ang="0">
                  <a:pos x="36" y="163"/>
                </a:cxn>
                <a:cxn ang="0">
                  <a:pos x="44" y="154"/>
                </a:cxn>
                <a:cxn ang="0">
                  <a:pos x="53" y="142"/>
                </a:cxn>
                <a:cxn ang="0">
                  <a:pos x="56" y="148"/>
                </a:cxn>
                <a:cxn ang="0">
                  <a:pos x="60" y="129"/>
                </a:cxn>
                <a:cxn ang="0">
                  <a:pos x="81" y="29"/>
                </a:cxn>
                <a:cxn ang="0">
                  <a:pos x="72" y="75"/>
                </a:cxn>
                <a:cxn ang="0">
                  <a:pos x="82" y="141"/>
                </a:cxn>
                <a:cxn ang="0">
                  <a:pos x="87" y="142"/>
                </a:cxn>
                <a:cxn ang="0">
                  <a:pos x="104" y="139"/>
                </a:cxn>
                <a:cxn ang="0">
                  <a:pos x="105" y="137"/>
                </a:cxn>
                <a:cxn ang="0">
                  <a:pos x="103" y="54"/>
                </a:cxn>
                <a:cxn ang="0">
                  <a:pos x="149" y="36"/>
                </a:cxn>
                <a:cxn ang="0">
                  <a:pos x="160" y="37"/>
                </a:cxn>
                <a:cxn ang="0">
                  <a:pos x="169" y="42"/>
                </a:cxn>
                <a:cxn ang="0">
                  <a:pos x="174" y="48"/>
                </a:cxn>
                <a:cxn ang="0">
                  <a:pos x="177" y="58"/>
                </a:cxn>
              </a:cxnLst>
              <a:rect l="0" t="0" r="r" b="b"/>
              <a:pathLst>
                <a:path w="188" h="165">
                  <a:moveTo>
                    <a:pt x="177" y="58"/>
                  </a:moveTo>
                  <a:lnTo>
                    <a:pt x="185" y="89"/>
                  </a:lnTo>
                  <a:lnTo>
                    <a:pt x="188" y="67"/>
                  </a:lnTo>
                  <a:lnTo>
                    <a:pt x="188" y="23"/>
                  </a:lnTo>
                  <a:lnTo>
                    <a:pt x="155" y="7"/>
                  </a:lnTo>
                  <a:lnTo>
                    <a:pt x="111" y="0"/>
                  </a:lnTo>
                  <a:lnTo>
                    <a:pt x="78" y="17"/>
                  </a:lnTo>
                  <a:lnTo>
                    <a:pt x="28" y="61"/>
                  </a:lnTo>
                  <a:lnTo>
                    <a:pt x="0" y="122"/>
                  </a:lnTo>
                  <a:lnTo>
                    <a:pt x="14" y="116"/>
                  </a:lnTo>
                  <a:lnTo>
                    <a:pt x="14" y="134"/>
                  </a:lnTo>
                  <a:lnTo>
                    <a:pt x="14" y="142"/>
                  </a:lnTo>
                  <a:lnTo>
                    <a:pt x="17" y="149"/>
                  </a:lnTo>
                  <a:lnTo>
                    <a:pt x="20" y="158"/>
                  </a:lnTo>
                  <a:lnTo>
                    <a:pt x="25" y="165"/>
                  </a:lnTo>
                  <a:lnTo>
                    <a:pt x="29" y="165"/>
                  </a:lnTo>
                  <a:lnTo>
                    <a:pt x="36" y="163"/>
                  </a:lnTo>
                  <a:lnTo>
                    <a:pt x="44" y="154"/>
                  </a:lnTo>
                  <a:lnTo>
                    <a:pt x="53" y="142"/>
                  </a:lnTo>
                  <a:lnTo>
                    <a:pt x="56" y="148"/>
                  </a:lnTo>
                  <a:lnTo>
                    <a:pt x="60" y="129"/>
                  </a:lnTo>
                  <a:lnTo>
                    <a:pt x="81" y="29"/>
                  </a:lnTo>
                  <a:lnTo>
                    <a:pt x="72" y="75"/>
                  </a:lnTo>
                  <a:lnTo>
                    <a:pt x="82" y="141"/>
                  </a:lnTo>
                  <a:lnTo>
                    <a:pt x="87" y="142"/>
                  </a:lnTo>
                  <a:lnTo>
                    <a:pt x="104" y="139"/>
                  </a:lnTo>
                  <a:lnTo>
                    <a:pt x="105" y="137"/>
                  </a:lnTo>
                  <a:lnTo>
                    <a:pt x="103" y="54"/>
                  </a:lnTo>
                  <a:lnTo>
                    <a:pt x="149" y="36"/>
                  </a:lnTo>
                  <a:lnTo>
                    <a:pt x="160" y="37"/>
                  </a:lnTo>
                  <a:lnTo>
                    <a:pt x="169" y="42"/>
                  </a:lnTo>
                  <a:lnTo>
                    <a:pt x="174" y="48"/>
                  </a:lnTo>
                  <a:lnTo>
                    <a:pt x="177" y="58"/>
                  </a:lnTo>
                  <a:close/>
                </a:path>
              </a:pathLst>
            </a:custGeom>
            <a:solidFill>
              <a:srgbClr val="D1BDBD"/>
            </a:solidFill>
            <a:ln w="9525">
              <a:noFill/>
              <a:round/>
              <a:headEnd/>
              <a:tailEnd/>
            </a:ln>
          </p:spPr>
          <p:txBody>
            <a:bodyPr/>
            <a:lstStyle/>
            <a:p>
              <a:endParaRPr lang="en-GB"/>
            </a:p>
          </p:txBody>
        </p:sp>
        <p:sp>
          <p:nvSpPr>
            <p:cNvPr id="20308" name="Freeform 852"/>
            <p:cNvSpPr>
              <a:spLocks/>
            </p:cNvSpPr>
            <p:nvPr/>
          </p:nvSpPr>
          <p:spPr bwMode="auto">
            <a:xfrm>
              <a:off x="2684" y="2077"/>
              <a:ext cx="6" cy="11"/>
            </a:xfrm>
            <a:custGeom>
              <a:avLst/>
              <a:gdLst/>
              <a:ahLst/>
              <a:cxnLst>
                <a:cxn ang="0">
                  <a:pos x="28" y="22"/>
                </a:cxn>
                <a:cxn ang="0">
                  <a:pos x="25" y="12"/>
                </a:cxn>
                <a:cxn ang="0">
                  <a:pos x="20" y="6"/>
                </a:cxn>
                <a:cxn ang="0">
                  <a:pos x="11" y="1"/>
                </a:cxn>
                <a:cxn ang="0">
                  <a:pos x="0" y="0"/>
                </a:cxn>
                <a:cxn ang="0">
                  <a:pos x="11" y="56"/>
                </a:cxn>
                <a:cxn ang="0">
                  <a:pos x="19" y="55"/>
                </a:cxn>
                <a:cxn ang="0">
                  <a:pos x="28" y="22"/>
                </a:cxn>
              </a:cxnLst>
              <a:rect l="0" t="0" r="r" b="b"/>
              <a:pathLst>
                <a:path w="28" h="56">
                  <a:moveTo>
                    <a:pt x="28" y="22"/>
                  </a:moveTo>
                  <a:lnTo>
                    <a:pt x="25" y="12"/>
                  </a:lnTo>
                  <a:lnTo>
                    <a:pt x="20" y="6"/>
                  </a:lnTo>
                  <a:lnTo>
                    <a:pt x="11" y="1"/>
                  </a:lnTo>
                  <a:lnTo>
                    <a:pt x="0" y="0"/>
                  </a:lnTo>
                  <a:lnTo>
                    <a:pt x="11" y="56"/>
                  </a:lnTo>
                  <a:lnTo>
                    <a:pt x="19" y="55"/>
                  </a:lnTo>
                  <a:lnTo>
                    <a:pt x="28" y="22"/>
                  </a:lnTo>
                  <a:close/>
                </a:path>
              </a:pathLst>
            </a:custGeom>
            <a:solidFill>
              <a:srgbClr val="FFE500"/>
            </a:solidFill>
            <a:ln w="9525">
              <a:noFill/>
              <a:round/>
              <a:headEnd/>
              <a:tailEnd/>
            </a:ln>
          </p:spPr>
          <p:txBody>
            <a:bodyPr/>
            <a:lstStyle/>
            <a:p>
              <a:endParaRPr lang="en-GB"/>
            </a:p>
          </p:txBody>
        </p:sp>
        <p:sp>
          <p:nvSpPr>
            <p:cNvPr id="20309" name="Freeform 853"/>
            <p:cNvSpPr>
              <a:spLocks/>
            </p:cNvSpPr>
            <p:nvPr/>
          </p:nvSpPr>
          <p:spPr bwMode="auto">
            <a:xfrm>
              <a:off x="2682" y="2088"/>
              <a:ext cx="6" cy="13"/>
            </a:xfrm>
            <a:custGeom>
              <a:avLst/>
              <a:gdLst/>
              <a:ahLst/>
              <a:cxnLst>
                <a:cxn ang="0">
                  <a:pos x="31" y="0"/>
                </a:cxn>
                <a:cxn ang="0">
                  <a:pos x="23" y="1"/>
                </a:cxn>
                <a:cxn ang="0">
                  <a:pos x="0" y="29"/>
                </a:cxn>
                <a:cxn ang="0">
                  <a:pos x="4" y="64"/>
                </a:cxn>
                <a:cxn ang="0">
                  <a:pos x="31" y="0"/>
                </a:cxn>
              </a:cxnLst>
              <a:rect l="0" t="0" r="r" b="b"/>
              <a:pathLst>
                <a:path w="31" h="64">
                  <a:moveTo>
                    <a:pt x="31" y="0"/>
                  </a:moveTo>
                  <a:lnTo>
                    <a:pt x="23" y="1"/>
                  </a:lnTo>
                  <a:lnTo>
                    <a:pt x="0" y="29"/>
                  </a:lnTo>
                  <a:lnTo>
                    <a:pt x="4" y="64"/>
                  </a:lnTo>
                  <a:lnTo>
                    <a:pt x="31" y="0"/>
                  </a:lnTo>
                  <a:close/>
                </a:path>
              </a:pathLst>
            </a:custGeom>
            <a:solidFill>
              <a:srgbClr val="FFEDED"/>
            </a:solidFill>
            <a:ln w="9525">
              <a:noFill/>
              <a:round/>
              <a:headEnd/>
              <a:tailEnd/>
            </a:ln>
          </p:spPr>
          <p:txBody>
            <a:bodyPr/>
            <a:lstStyle/>
            <a:p>
              <a:endParaRPr lang="en-GB"/>
            </a:p>
          </p:txBody>
        </p:sp>
        <p:sp>
          <p:nvSpPr>
            <p:cNvPr id="20310" name="Freeform 854"/>
            <p:cNvSpPr>
              <a:spLocks/>
            </p:cNvSpPr>
            <p:nvPr/>
          </p:nvSpPr>
          <p:spPr bwMode="auto">
            <a:xfrm>
              <a:off x="2666" y="2076"/>
              <a:ext cx="4" cy="20"/>
            </a:xfrm>
            <a:custGeom>
              <a:avLst/>
              <a:gdLst/>
              <a:ahLst/>
              <a:cxnLst>
                <a:cxn ang="0">
                  <a:pos x="12" y="46"/>
                </a:cxn>
                <a:cxn ang="0">
                  <a:pos x="21" y="0"/>
                </a:cxn>
                <a:cxn ang="0">
                  <a:pos x="0" y="100"/>
                </a:cxn>
                <a:cxn ang="0">
                  <a:pos x="12" y="46"/>
                </a:cxn>
              </a:cxnLst>
              <a:rect l="0" t="0" r="r" b="b"/>
              <a:pathLst>
                <a:path w="21" h="100">
                  <a:moveTo>
                    <a:pt x="12" y="46"/>
                  </a:moveTo>
                  <a:lnTo>
                    <a:pt x="21" y="0"/>
                  </a:lnTo>
                  <a:lnTo>
                    <a:pt x="0" y="100"/>
                  </a:lnTo>
                  <a:lnTo>
                    <a:pt x="12" y="46"/>
                  </a:lnTo>
                  <a:close/>
                </a:path>
              </a:pathLst>
            </a:custGeom>
            <a:solidFill>
              <a:srgbClr val="FFEDED"/>
            </a:solidFill>
            <a:ln w="9525">
              <a:noFill/>
              <a:round/>
              <a:headEnd/>
              <a:tailEnd/>
            </a:ln>
          </p:spPr>
          <p:txBody>
            <a:bodyPr/>
            <a:lstStyle/>
            <a:p>
              <a:endParaRPr lang="en-GB"/>
            </a:p>
          </p:txBody>
        </p:sp>
        <p:sp>
          <p:nvSpPr>
            <p:cNvPr id="20311" name="Freeform 855"/>
            <p:cNvSpPr>
              <a:spLocks/>
            </p:cNvSpPr>
            <p:nvPr/>
          </p:nvSpPr>
          <p:spPr bwMode="auto">
            <a:xfrm>
              <a:off x="2654" y="2093"/>
              <a:ext cx="3" cy="13"/>
            </a:xfrm>
            <a:custGeom>
              <a:avLst/>
              <a:gdLst/>
              <a:ahLst/>
              <a:cxnLst>
                <a:cxn ang="0">
                  <a:pos x="4" y="55"/>
                </a:cxn>
                <a:cxn ang="0">
                  <a:pos x="11" y="62"/>
                </a:cxn>
                <a:cxn ang="0">
                  <a:pos x="14" y="0"/>
                </a:cxn>
                <a:cxn ang="0">
                  <a:pos x="0" y="6"/>
                </a:cxn>
                <a:cxn ang="0">
                  <a:pos x="4" y="55"/>
                </a:cxn>
              </a:cxnLst>
              <a:rect l="0" t="0" r="r" b="b"/>
              <a:pathLst>
                <a:path w="14" h="62">
                  <a:moveTo>
                    <a:pt x="4" y="55"/>
                  </a:moveTo>
                  <a:lnTo>
                    <a:pt x="11" y="62"/>
                  </a:lnTo>
                  <a:lnTo>
                    <a:pt x="14" y="0"/>
                  </a:lnTo>
                  <a:lnTo>
                    <a:pt x="0" y="6"/>
                  </a:lnTo>
                  <a:lnTo>
                    <a:pt x="4" y="55"/>
                  </a:lnTo>
                  <a:close/>
                </a:path>
              </a:pathLst>
            </a:custGeom>
            <a:solidFill>
              <a:srgbClr val="FFEDED"/>
            </a:solidFill>
            <a:ln w="9525">
              <a:noFill/>
              <a:round/>
              <a:headEnd/>
              <a:tailEnd/>
            </a:ln>
          </p:spPr>
          <p:txBody>
            <a:bodyPr/>
            <a:lstStyle/>
            <a:p>
              <a:endParaRPr lang="en-GB"/>
            </a:p>
          </p:txBody>
        </p:sp>
        <p:sp>
          <p:nvSpPr>
            <p:cNvPr id="20312" name="Freeform 856"/>
            <p:cNvSpPr>
              <a:spLocks/>
            </p:cNvSpPr>
            <p:nvPr/>
          </p:nvSpPr>
          <p:spPr bwMode="auto">
            <a:xfrm>
              <a:off x="2655" y="2104"/>
              <a:ext cx="3" cy="5"/>
            </a:xfrm>
            <a:custGeom>
              <a:avLst/>
              <a:gdLst/>
              <a:ahLst/>
              <a:cxnLst>
                <a:cxn ang="0">
                  <a:pos x="7" y="7"/>
                </a:cxn>
                <a:cxn ang="0">
                  <a:pos x="0" y="0"/>
                </a:cxn>
                <a:cxn ang="0">
                  <a:pos x="3" y="22"/>
                </a:cxn>
                <a:cxn ang="0">
                  <a:pos x="7" y="21"/>
                </a:cxn>
                <a:cxn ang="0">
                  <a:pos x="16" y="15"/>
                </a:cxn>
                <a:cxn ang="0">
                  <a:pos x="17" y="14"/>
                </a:cxn>
                <a:cxn ang="0">
                  <a:pos x="7" y="7"/>
                </a:cxn>
              </a:cxnLst>
              <a:rect l="0" t="0" r="r" b="b"/>
              <a:pathLst>
                <a:path w="17" h="22">
                  <a:moveTo>
                    <a:pt x="7" y="7"/>
                  </a:moveTo>
                  <a:lnTo>
                    <a:pt x="0" y="0"/>
                  </a:lnTo>
                  <a:lnTo>
                    <a:pt x="3" y="22"/>
                  </a:lnTo>
                  <a:lnTo>
                    <a:pt x="7" y="21"/>
                  </a:lnTo>
                  <a:lnTo>
                    <a:pt x="16" y="15"/>
                  </a:lnTo>
                  <a:lnTo>
                    <a:pt x="17" y="14"/>
                  </a:lnTo>
                  <a:lnTo>
                    <a:pt x="7" y="7"/>
                  </a:lnTo>
                  <a:close/>
                </a:path>
              </a:pathLst>
            </a:custGeom>
            <a:solidFill>
              <a:srgbClr val="D1BDBD"/>
            </a:solidFill>
            <a:ln w="9525">
              <a:noFill/>
              <a:round/>
              <a:headEnd/>
              <a:tailEnd/>
            </a:ln>
          </p:spPr>
          <p:txBody>
            <a:bodyPr/>
            <a:lstStyle/>
            <a:p>
              <a:endParaRPr lang="en-GB"/>
            </a:p>
          </p:txBody>
        </p:sp>
        <p:sp>
          <p:nvSpPr>
            <p:cNvPr id="20313" name="Freeform 857"/>
            <p:cNvSpPr>
              <a:spLocks/>
            </p:cNvSpPr>
            <p:nvPr/>
          </p:nvSpPr>
          <p:spPr bwMode="auto">
            <a:xfrm>
              <a:off x="2653" y="2082"/>
              <a:ext cx="7" cy="27"/>
            </a:xfrm>
            <a:custGeom>
              <a:avLst/>
              <a:gdLst/>
              <a:ahLst/>
              <a:cxnLst>
                <a:cxn ang="0">
                  <a:pos x="9" y="110"/>
                </a:cxn>
                <a:cxn ang="0">
                  <a:pos x="5" y="61"/>
                </a:cxn>
                <a:cxn ang="0">
                  <a:pos x="33" y="0"/>
                </a:cxn>
                <a:cxn ang="0">
                  <a:pos x="0" y="57"/>
                </a:cxn>
                <a:cxn ang="0">
                  <a:pos x="12" y="132"/>
                </a:cxn>
                <a:cxn ang="0">
                  <a:pos x="9" y="110"/>
                </a:cxn>
              </a:cxnLst>
              <a:rect l="0" t="0" r="r" b="b"/>
              <a:pathLst>
                <a:path w="33" h="132">
                  <a:moveTo>
                    <a:pt x="9" y="110"/>
                  </a:moveTo>
                  <a:lnTo>
                    <a:pt x="5" y="61"/>
                  </a:lnTo>
                  <a:lnTo>
                    <a:pt x="33" y="0"/>
                  </a:lnTo>
                  <a:lnTo>
                    <a:pt x="0" y="57"/>
                  </a:lnTo>
                  <a:lnTo>
                    <a:pt x="12" y="132"/>
                  </a:lnTo>
                  <a:lnTo>
                    <a:pt x="9" y="110"/>
                  </a:lnTo>
                  <a:close/>
                </a:path>
              </a:pathLst>
            </a:custGeom>
            <a:solidFill>
              <a:srgbClr val="000000"/>
            </a:solidFill>
            <a:ln w="9525">
              <a:noFill/>
              <a:round/>
              <a:headEnd/>
              <a:tailEnd/>
            </a:ln>
          </p:spPr>
          <p:txBody>
            <a:bodyPr/>
            <a:lstStyle/>
            <a:p>
              <a:endParaRPr lang="en-GB"/>
            </a:p>
          </p:txBody>
        </p:sp>
        <p:sp>
          <p:nvSpPr>
            <p:cNvPr id="20314" name="Freeform 858"/>
            <p:cNvSpPr>
              <a:spLocks/>
            </p:cNvSpPr>
            <p:nvPr/>
          </p:nvSpPr>
          <p:spPr bwMode="auto">
            <a:xfrm>
              <a:off x="2670" y="2087"/>
              <a:ext cx="15" cy="15"/>
            </a:xfrm>
            <a:custGeom>
              <a:avLst/>
              <a:gdLst/>
              <a:ahLst/>
              <a:cxnLst>
                <a:cxn ang="0">
                  <a:pos x="5" y="70"/>
                </a:cxn>
                <a:cxn ang="0">
                  <a:pos x="9" y="71"/>
                </a:cxn>
                <a:cxn ang="0">
                  <a:pos x="15" y="71"/>
                </a:cxn>
                <a:cxn ang="0">
                  <a:pos x="22" y="70"/>
                </a:cxn>
                <a:cxn ang="0">
                  <a:pos x="31" y="68"/>
                </a:cxn>
                <a:cxn ang="0">
                  <a:pos x="71" y="0"/>
                </a:cxn>
                <a:cxn ang="0">
                  <a:pos x="47" y="23"/>
                </a:cxn>
                <a:cxn ang="0">
                  <a:pos x="24" y="50"/>
                </a:cxn>
                <a:cxn ang="0">
                  <a:pos x="23" y="52"/>
                </a:cxn>
                <a:cxn ang="0">
                  <a:pos x="18" y="56"/>
                </a:cxn>
                <a:cxn ang="0">
                  <a:pos x="14" y="62"/>
                </a:cxn>
                <a:cxn ang="0">
                  <a:pos x="6" y="55"/>
                </a:cxn>
                <a:cxn ang="0">
                  <a:pos x="1" y="54"/>
                </a:cxn>
                <a:cxn ang="0">
                  <a:pos x="0" y="60"/>
                </a:cxn>
                <a:cxn ang="0">
                  <a:pos x="0" y="64"/>
                </a:cxn>
                <a:cxn ang="0">
                  <a:pos x="1" y="68"/>
                </a:cxn>
                <a:cxn ang="0">
                  <a:pos x="5" y="70"/>
                </a:cxn>
              </a:cxnLst>
              <a:rect l="0" t="0" r="r" b="b"/>
              <a:pathLst>
                <a:path w="71" h="71">
                  <a:moveTo>
                    <a:pt x="5" y="70"/>
                  </a:moveTo>
                  <a:lnTo>
                    <a:pt x="9" y="71"/>
                  </a:lnTo>
                  <a:lnTo>
                    <a:pt x="15" y="71"/>
                  </a:lnTo>
                  <a:lnTo>
                    <a:pt x="22" y="70"/>
                  </a:lnTo>
                  <a:lnTo>
                    <a:pt x="31" y="68"/>
                  </a:lnTo>
                  <a:lnTo>
                    <a:pt x="71" y="0"/>
                  </a:lnTo>
                  <a:lnTo>
                    <a:pt x="47" y="23"/>
                  </a:lnTo>
                  <a:lnTo>
                    <a:pt x="24" y="50"/>
                  </a:lnTo>
                  <a:lnTo>
                    <a:pt x="23" y="52"/>
                  </a:lnTo>
                  <a:lnTo>
                    <a:pt x="18" y="56"/>
                  </a:lnTo>
                  <a:lnTo>
                    <a:pt x="14" y="62"/>
                  </a:lnTo>
                  <a:lnTo>
                    <a:pt x="6" y="55"/>
                  </a:lnTo>
                  <a:lnTo>
                    <a:pt x="1" y="54"/>
                  </a:lnTo>
                  <a:lnTo>
                    <a:pt x="0" y="60"/>
                  </a:lnTo>
                  <a:lnTo>
                    <a:pt x="0" y="64"/>
                  </a:lnTo>
                  <a:lnTo>
                    <a:pt x="1" y="68"/>
                  </a:lnTo>
                  <a:lnTo>
                    <a:pt x="5" y="70"/>
                  </a:lnTo>
                  <a:close/>
                </a:path>
              </a:pathLst>
            </a:custGeom>
            <a:solidFill>
              <a:srgbClr val="FFE500"/>
            </a:solidFill>
            <a:ln w="9525">
              <a:noFill/>
              <a:round/>
              <a:headEnd/>
              <a:tailEnd/>
            </a:ln>
          </p:spPr>
          <p:txBody>
            <a:bodyPr/>
            <a:lstStyle/>
            <a:p>
              <a:endParaRPr lang="en-GB"/>
            </a:p>
          </p:txBody>
        </p:sp>
        <p:sp>
          <p:nvSpPr>
            <p:cNvPr id="20315" name="Freeform 859"/>
            <p:cNvSpPr>
              <a:spLocks/>
            </p:cNvSpPr>
            <p:nvPr/>
          </p:nvSpPr>
          <p:spPr bwMode="auto">
            <a:xfrm>
              <a:off x="2672" y="2098"/>
              <a:ext cx="3" cy="2"/>
            </a:xfrm>
            <a:custGeom>
              <a:avLst/>
              <a:gdLst/>
              <a:ahLst/>
              <a:cxnLst>
                <a:cxn ang="0">
                  <a:pos x="0" y="3"/>
                </a:cxn>
                <a:cxn ang="0">
                  <a:pos x="8" y="10"/>
                </a:cxn>
                <a:cxn ang="0">
                  <a:pos x="12" y="4"/>
                </a:cxn>
                <a:cxn ang="0">
                  <a:pos x="17" y="0"/>
                </a:cxn>
                <a:cxn ang="0">
                  <a:pos x="0" y="3"/>
                </a:cxn>
              </a:cxnLst>
              <a:rect l="0" t="0" r="r" b="b"/>
              <a:pathLst>
                <a:path w="17" h="10">
                  <a:moveTo>
                    <a:pt x="0" y="3"/>
                  </a:moveTo>
                  <a:lnTo>
                    <a:pt x="8" y="10"/>
                  </a:lnTo>
                  <a:lnTo>
                    <a:pt x="12" y="4"/>
                  </a:lnTo>
                  <a:lnTo>
                    <a:pt x="17" y="0"/>
                  </a:lnTo>
                  <a:lnTo>
                    <a:pt x="0" y="3"/>
                  </a:lnTo>
                  <a:close/>
                </a:path>
              </a:pathLst>
            </a:custGeom>
            <a:solidFill>
              <a:srgbClr val="000000"/>
            </a:solidFill>
            <a:ln w="9525">
              <a:noFill/>
              <a:round/>
              <a:headEnd/>
              <a:tailEnd/>
            </a:ln>
          </p:spPr>
          <p:txBody>
            <a:bodyPr/>
            <a:lstStyle/>
            <a:p>
              <a:endParaRPr lang="en-GB"/>
            </a:p>
          </p:txBody>
        </p:sp>
        <p:sp>
          <p:nvSpPr>
            <p:cNvPr id="20316" name="Freeform 860"/>
            <p:cNvSpPr>
              <a:spLocks/>
            </p:cNvSpPr>
            <p:nvPr/>
          </p:nvSpPr>
          <p:spPr bwMode="auto">
            <a:xfrm>
              <a:off x="2538" y="2107"/>
              <a:ext cx="127" cy="130"/>
            </a:xfrm>
            <a:custGeom>
              <a:avLst/>
              <a:gdLst/>
              <a:ahLst/>
              <a:cxnLst>
                <a:cxn ang="0">
                  <a:pos x="601" y="0"/>
                </a:cxn>
                <a:cxn ang="0">
                  <a:pos x="592" y="6"/>
                </a:cxn>
                <a:cxn ang="0">
                  <a:pos x="111" y="554"/>
                </a:cxn>
                <a:cxn ang="0">
                  <a:pos x="113" y="562"/>
                </a:cxn>
                <a:cxn ang="0">
                  <a:pos x="116" y="571"/>
                </a:cxn>
                <a:cxn ang="0">
                  <a:pos x="116" y="577"/>
                </a:cxn>
                <a:cxn ang="0">
                  <a:pos x="116" y="581"/>
                </a:cxn>
                <a:cxn ang="0">
                  <a:pos x="117" y="585"/>
                </a:cxn>
                <a:cxn ang="0">
                  <a:pos x="116" y="590"/>
                </a:cxn>
                <a:cxn ang="0">
                  <a:pos x="115" y="592"/>
                </a:cxn>
                <a:cxn ang="0">
                  <a:pos x="115" y="596"/>
                </a:cxn>
                <a:cxn ang="0">
                  <a:pos x="112" y="597"/>
                </a:cxn>
                <a:cxn ang="0">
                  <a:pos x="111" y="599"/>
                </a:cxn>
                <a:cxn ang="0">
                  <a:pos x="109" y="604"/>
                </a:cxn>
                <a:cxn ang="0">
                  <a:pos x="106" y="604"/>
                </a:cxn>
                <a:cxn ang="0">
                  <a:pos x="103" y="605"/>
                </a:cxn>
                <a:cxn ang="0">
                  <a:pos x="99" y="606"/>
                </a:cxn>
                <a:cxn ang="0">
                  <a:pos x="92" y="606"/>
                </a:cxn>
                <a:cxn ang="0">
                  <a:pos x="86" y="606"/>
                </a:cxn>
                <a:cxn ang="0">
                  <a:pos x="77" y="604"/>
                </a:cxn>
                <a:cxn ang="0">
                  <a:pos x="69" y="601"/>
                </a:cxn>
                <a:cxn ang="0">
                  <a:pos x="64" y="599"/>
                </a:cxn>
                <a:cxn ang="0">
                  <a:pos x="59" y="598"/>
                </a:cxn>
                <a:cxn ang="0">
                  <a:pos x="53" y="596"/>
                </a:cxn>
                <a:cxn ang="0">
                  <a:pos x="49" y="594"/>
                </a:cxn>
                <a:cxn ang="0">
                  <a:pos x="0" y="649"/>
                </a:cxn>
                <a:cxn ang="0">
                  <a:pos x="136" y="599"/>
                </a:cxn>
                <a:cxn ang="0">
                  <a:pos x="121" y="546"/>
                </a:cxn>
                <a:cxn ang="0">
                  <a:pos x="634" y="23"/>
                </a:cxn>
                <a:cxn ang="0">
                  <a:pos x="601" y="0"/>
                </a:cxn>
              </a:cxnLst>
              <a:rect l="0" t="0" r="r" b="b"/>
              <a:pathLst>
                <a:path w="634" h="649">
                  <a:moveTo>
                    <a:pt x="601" y="0"/>
                  </a:moveTo>
                  <a:lnTo>
                    <a:pt x="592" y="6"/>
                  </a:lnTo>
                  <a:lnTo>
                    <a:pt x="111" y="554"/>
                  </a:lnTo>
                  <a:lnTo>
                    <a:pt x="113" y="562"/>
                  </a:lnTo>
                  <a:lnTo>
                    <a:pt x="116" y="571"/>
                  </a:lnTo>
                  <a:lnTo>
                    <a:pt x="116" y="577"/>
                  </a:lnTo>
                  <a:lnTo>
                    <a:pt x="116" y="581"/>
                  </a:lnTo>
                  <a:lnTo>
                    <a:pt x="117" y="585"/>
                  </a:lnTo>
                  <a:lnTo>
                    <a:pt x="116" y="590"/>
                  </a:lnTo>
                  <a:lnTo>
                    <a:pt x="115" y="592"/>
                  </a:lnTo>
                  <a:lnTo>
                    <a:pt x="115" y="596"/>
                  </a:lnTo>
                  <a:lnTo>
                    <a:pt x="112" y="597"/>
                  </a:lnTo>
                  <a:lnTo>
                    <a:pt x="111" y="599"/>
                  </a:lnTo>
                  <a:lnTo>
                    <a:pt x="109" y="604"/>
                  </a:lnTo>
                  <a:lnTo>
                    <a:pt x="106" y="604"/>
                  </a:lnTo>
                  <a:lnTo>
                    <a:pt x="103" y="605"/>
                  </a:lnTo>
                  <a:lnTo>
                    <a:pt x="99" y="606"/>
                  </a:lnTo>
                  <a:lnTo>
                    <a:pt x="92" y="606"/>
                  </a:lnTo>
                  <a:lnTo>
                    <a:pt x="86" y="606"/>
                  </a:lnTo>
                  <a:lnTo>
                    <a:pt x="77" y="604"/>
                  </a:lnTo>
                  <a:lnTo>
                    <a:pt x="69" y="601"/>
                  </a:lnTo>
                  <a:lnTo>
                    <a:pt x="64" y="599"/>
                  </a:lnTo>
                  <a:lnTo>
                    <a:pt x="59" y="598"/>
                  </a:lnTo>
                  <a:lnTo>
                    <a:pt x="53" y="596"/>
                  </a:lnTo>
                  <a:lnTo>
                    <a:pt x="49" y="594"/>
                  </a:lnTo>
                  <a:lnTo>
                    <a:pt x="0" y="649"/>
                  </a:lnTo>
                  <a:lnTo>
                    <a:pt x="136" y="599"/>
                  </a:lnTo>
                  <a:lnTo>
                    <a:pt x="121" y="546"/>
                  </a:lnTo>
                  <a:lnTo>
                    <a:pt x="634" y="23"/>
                  </a:lnTo>
                  <a:lnTo>
                    <a:pt x="601" y="0"/>
                  </a:lnTo>
                  <a:close/>
                </a:path>
              </a:pathLst>
            </a:custGeom>
            <a:solidFill>
              <a:srgbClr val="000000"/>
            </a:solidFill>
            <a:ln w="9525">
              <a:noFill/>
              <a:round/>
              <a:headEnd/>
              <a:tailEnd/>
            </a:ln>
          </p:spPr>
          <p:txBody>
            <a:bodyPr/>
            <a:lstStyle/>
            <a:p>
              <a:endParaRPr lang="en-GB"/>
            </a:p>
          </p:txBody>
        </p:sp>
        <p:sp>
          <p:nvSpPr>
            <p:cNvPr id="20317" name="Freeform 861"/>
            <p:cNvSpPr>
              <a:spLocks/>
            </p:cNvSpPr>
            <p:nvPr/>
          </p:nvSpPr>
          <p:spPr bwMode="auto">
            <a:xfrm>
              <a:off x="2800" y="2120"/>
              <a:ext cx="5" cy="3"/>
            </a:xfrm>
            <a:custGeom>
              <a:avLst/>
              <a:gdLst/>
              <a:ahLst/>
              <a:cxnLst>
                <a:cxn ang="0">
                  <a:pos x="14" y="0"/>
                </a:cxn>
                <a:cxn ang="0">
                  <a:pos x="0" y="16"/>
                </a:cxn>
                <a:cxn ang="0">
                  <a:pos x="0" y="14"/>
                </a:cxn>
                <a:cxn ang="0">
                  <a:pos x="1" y="14"/>
                </a:cxn>
                <a:cxn ang="0">
                  <a:pos x="4" y="14"/>
                </a:cxn>
                <a:cxn ang="0">
                  <a:pos x="8" y="14"/>
                </a:cxn>
                <a:cxn ang="0">
                  <a:pos x="15" y="14"/>
                </a:cxn>
                <a:cxn ang="0">
                  <a:pos x="19" y="13"/>
                </a:cxn>
                <a:cxn ang="0">
                  <a:pos x="19" y="12"/>
                </a:cxn>
                <a:cxn ang="0">
                  <a:pos x="21" y="12"/>
                </a:cxn>
                <a:cxn ang="0">
                  <a:pos x="23" y="12"/>
                </a:cxn>
                <a:cxn ang="0">
                  <a:pos x="23" y="10"/>
                </a:cxn>
                <a:cxn ang="0">
                  <a:pos x="23" y="9"/>
                </a:cxn>
                <a:cxn ang="0">
                  <a:pos x="24" y="9"/>
                </a:cxn>
                <a:cxn ang="0">
                  <a:pos x="23" y="6"/>
                </a:cxn>
                <a:cxn ang="0">
                  <a:pos x="19" y="2"/>
                </a:cxn>
                <a:cxn ang="0">
                  <a:pos x="14" y="0"/>
                </a:cxn>
              </a:cxnLst>
              <a:rect l="0" t="0" r="r" b="b"/>
              <a:pathLst>
                <a:path w="24" h="16">
                  <a:moveTo>
                    <a:pt x="14" y="0"/>
                  </a:moveTo>
                  <a:lnTo>
                    <a:pt x="0" y="16"/>
                  </a:lnTo>
                  <a:lnTo>
                    <a:pt x="0" y="14"/>
                  </a:lnTo>
                  <a:lnTo>
                    <a:pt x="1" y="14"/>
                  </a:lnTo>
                  <a:lnTo>
                    <a:pt x="4" y="14"/>
                  </a:lnTo>
                  <a:lnTo>
                    <a:pt x="8" y="14"/>
                  </a:lnTo>
                  <a:lnTo>
                    <a:pt x="15" y="14"/>
                  </a:lnTo>
                  <a:lnTo>
                    <a:pt x="19" y="13"/>
                  </a:lnTo>
                  <a:lnTo>
                    <a:pt x="19" y="12"/>
                  </a:lnTo>
                  <a:lnTo>
                    <a:pt x="21" y="12"/>
                  </a:lnTo>
                  <a:lnTo>
                    <a:pt x="23" y="12"/>
                  </a:lnTo>
                  <a:lnTo>
                    <a:pt x="23" y="10"/>
                  </a:lnTo>
                  <a:lnTo>
                    <a:pt x="23" y="9"/>
                  </a:lnTo>
                  <a:lnTo>
                    <a:pt x="24" y="9"/>
                  </a:lnTo>
                  <a:lnTo>
                    <a:pt x="23" y="6"/>
                  </a:lnTo>
                  <a:lnTo>
                    <a:pt x="19" y="2"/>
                  </a:lnTo>
                  <a:lnTo>
                    <a:pt x="14" y="0"/>
                  </a:lnTo>
                  <a:close/>
                </a:path>
              </a:pathLst>
            </a:custGeom>
            <a:solidFill>
              <a:srgbClr val="AD0000"/>
            </a:solidFill>
            <a:ln w="9525">
              <a:noFill/>
              <a:round/>
              <a:headEnd/>
              <a:tailEnd/>
            </a:ln>
          </p:spPr>
          <p:txBody>
            <a:bodyPr/>
            <a:lstStyle/>
            <a:p>
              <a:endParaRPr lang="en-GB"/>
            </a:p>
          </p:txBody>
        </p:sp>
        <p:sp>
          <p:nvSpPr>
            <p:cNvPr id="20318" name="Freeform 862"/>
            <p:cNvSpPr>
              <a:spLocks/>
            </p:cNvSpPr>
            <p:nvPr/>
          </p:nvSpPr>
          <p:spPr bwMode="auto">
            <a:xfrm>
              <a:off x="2797" y="2115"/>
              <a:ext cx="6" cy="8"/>
            </a:xfrm>
            <a:custGeom>
              <a:avLst/>
              <a:gdLst/>
              <a:ahLst/>
              <a:cxnLst>
                <a:cxn ang="0">
                  <a:pos x="19" y="40"/>
                </a:cxn>
                <a:cxn ang="0">
                  <a:pos x="33" y="24"/>
                </a:cxn>
                <a:cxn ang="0">
                  <a:pos x="2" y="0"/>
                </a:cxn>
                <a:cxn ang="0">
                  <a:pos x="0" y="36"/>
                </a:cxn>
                <a:cxn ang="0">
                  <a:pos x="19" y="40"/>
                </a:cxn>
              </a:cxnLst>
              <a:rect l="0" t="0" r="r" b="b"/>
              <a:pathLst>
                <a:path w="33" h="40">
                  <a:moveTo>
                    <a:pt x="19" y="40"/>
                  </a:moveTo>
                  <a:lnTo>
                    <a:pt x="33" y="24"/>
                  </a:lnTo>
                  <a:lnTo>
                    <a:pt x="2" y="0"/>
                  </a:lnTo>
                  <a:lnTo>
                    <a:pt x="0" y="36"/>
                  </a:lnTo>
                  <a:lnTo>
                    <a:pt x="19" y="40"/>
                  </a:lnTo>
                  <a:close/>
                </a:path>
              </a:pathLst>
            </a:custGeom>
            <a:solidFill>
              <a:srgbClr val="D90000"/>
            </a:solidFill>
            <a:ln w="9525">
              <a:noFill/>
              <a:round/>
              <a:headEnd/>
              <a:tailEnd/>
            </a:ln>
          </p:spPr>
          <p:txBody>
            <a:bodyPr/>
            <a:lstStyle/>
            <a:p>
              <a:endParaRPr lang="en-GB"/>
            </a:p>
          </p:txBody>
        </p:sp>
        <p:sp>
          <p:nvSpPr>
            <p:cNvPr id="20319" name="Freeform 863"/>
            <p:cNvSpPr>
              <a:spLocks/>
            </p:cNvSpPr>
            <p:nvPr/>
          </p:nvSpPr>
          <p:spPr bwMode="auto">
            <a:xfrm>
              <a:off x="2758" y="2234"/>
              <a:ext cx="77" cy="56"/>
            </a:xfrm>
            <a:custGeom>
              <a:avLst/>
              <a:gdLst/>
              <a:ahLst/>
              <a:cxnLst>
                <a:cxn ang="0">
                  <a:pos x="0" y="0"/>
                </a:cxn>
                <a:cxn ang="0">
                  <a:pos x="1" y="43"/>
                </a:cxn>
                <a:cxn ang="0">
                  <a:pos x="346" y="281"/>
                </a:cxn>
                <a:cxn ang="0">
                  <a:pos x="384" y="284"/>
                </a:cxn>
                <a:cxn ang="0">
                  <a:pos x="0" y="0"/>
                </a:cxn>
              </a:cxnLst>
              <a:rect l="0" t="0" r="r" b="b"/>
              <a:pathLst>
                <a:path w="384" h="284">
                  <a:moveTo>
                    <a:pt x="0" y="0"/>
                  </a:moveTo>
                  <a:lnTo>
                    <a:pt x="1" y="43"/>
                  </a:lnTo>
                  <a:lnTo>
                    <a:pt x="346" y="281"/>
                  </a:lnTo>
                  <a:lnTo>
                    <a:pt x="384" y="284"/>
                  </a:lnTo>
                  <a:lnTo>
                    <a:pt x="0" y="0"/>
                  </a:lnTo>
                  <a:close/>
                </a:path>
              </a:pathLst>
            </a:custGeom>
            <a:solidFill>
              <a:srgbClr val="FFEDED"/>
            </a:solidFill>
            <a:ln w="9525">
              <a:noFill/>
              <a:round/>
              <a:headEnd/>
              <a:tailEnd/>
            </a:ln>
          </p:spPr>
          <p:txBody>
            <a:bodyPr/>
            <a:lstStyle/>
            <a:p>
              <a:endParaRPr lang="en-GB"/>
            </a:p>
          </p:txBody>
        </p:sp>
        <p:sp>
          <p:nvSpPr>
            <p:cNvPr id="20320" name="Freeform 864"/>
            <p:cNvSpPr>
              <a:spLocks/>
            </p:cNvSpPr>
            <p:nvPr/>
          </p:nvSpPr>
          <p:spPr bwMode="auto">
            <a:xfrm>
              <a:off x="2758" y="2234"/>
              <a:ext cx="89" cy="58"/>
            </a:xfrm>
            <a:custGeom>
              <a:avLst/>
              <a:gdLst/>
              <a:ahLst/>
              <a:cxnLst>
                <a:cxn ang="0">
                  <a:pos x="95" y="1"/>
                </a:cxn>
                <a:cxn ang="0">
                  <a:pos x="0" y="0"/>
                </a:cxn>
                <a:cxn ang="0">
                  <a:pos x="384" y="284"/>
                </a:cxn>
                <a:cxn ang="0">
                  <a:pos x="406" y="290"/>
                </a:cxn>
                <a:cxn ang="0">
                  <a:pos x="445" y="274"/>
                </a:cxn>
                <a:cxn ang="0">
                  <a:pos x="95" y="1"/>
                </a:cxn>
              </a:cxnLst>
              <a:rect l="0" t="0" r="r" b="b"/>
              <a:pathLst>
                <a:path w="445" h="290">
                  <a:moveTo>
                    <a:pt x="95" y="1"/>
                  </a:moveTo>
                  <a:lnTo>
                    <a:pt x="0" y="0"/>
                  </a:lnTo>
                  <a:lnTo>
                    <a:pt x="384" y="284"/>
                  </a:lnTo>
                  <a:lnTo>
                    <a:pt x="406" y="290"/>
                  </a:lnTo>
                  <a:lnTo>
                    <a:pt x="445" y="274"/>
                  </a:lnTo>
                  <a:lnTo>
                    <a:pt x="95" y="1"/>
                  </a:lnTo>
                  <a:close/>
                </a:path>
              </a:pathLst>
            </a:custGeom>
            <a:solidFill>
              <a:srgbClr val="000000"/>
            </a:solidFill>
            <a:ln w="9525">
              <a:noFill/>
              <a:round/>
              <a:headEnd/>
              <a:tailEnd/>
            </a:ln>
          </p:spPr>
          <p:txBody>
            <a:bodyPr/>
            <a:lstStyle/>
            <a:p>
              <a:endParaRPr lang="en-GB"/>
            </a:p>
          </p:txBody>
        </p:sp>
        <p:sp>
          <p:nvSpPr>
            <p:cNvPr id="20321" name="Freeform 865"/>
            <p:cNvSpPr>
              <a:spLocks noEditPoints="1"/>
            </p:cNvSpPr>
            <p:nvPr/>
          </p:nvSpPr>
          <p:spPr bwMode="auto">
            <a:xfrm>
              <a:off x="2826" y="2290"/>
              <a:ext cx="15" cy="32"/>
            </a:xfrm>
            <a:custGeom>
              <a:avLst/>
              <a:gdLst/>
              <a:ahLst/>
              <a:cxnLst>
                <a:cxn ang="0">
                  <a:pos x="67" y="9"/>
                </a:cxn>
                <a:cxn ang="0">
                  <a:pos x="45" y="3"/>
                </a:cxn>
                <a:cxn ang="0">
                  <a:pos x="7" y="0"/>
                </a:cxn>
                <a:cxn ang="0">
                  <a:pos x="4" y="19"/>
                </a:cxn>
                <a:cxn ang="0">
                  <a:pos x="4" y="20"/>
                </a:cxn>
                <a:cxn ang="0">
                  <a:pos x="0" y="36"/>
                </a:cxn>
                <a:cxn ang="0">
                  <a:pos x="3" y="111"/>
                </a:cxn>
                <a:cxn ang="0">
                  <a:pos x="62" y="159"/>
                </a:cxn>
                <a:cxn ang="0">
                  <a:pos x="58" y="94"/>
                </a:cxn>
                <a:cxn ang="0">
                  <a:pos x="34" y="70"/>
                </a:cxn>
                <a:cxn ang="0">
                  <a:pos x="74" y="60"/>
                </a:cxn>
                <a:cxn ang="0">
                  <a:pos x="70" y="10"/>
                </a:cxn>
                <a:cxn ang="0">
                  <a:pos x="67" y="9"/>
                </a:cxn>
                <a:cxn ang="0">
                  <a:pos x="14" y="104"/>
                </a:cxn>
                <a:cxn ang="0">
                  <a:pos x="14" y="18"/>
                </a:cxn>
                <a:cxn ang="0">
                  <a:pos x="52" y="28"/>
                </a:cxn>
                <a:cxn ang="0">
                  <a:pos x="14" y="104"/>
                </a:cxn>
              </a:cxnLst>
              <a:rect l="0" t="0" r="r" b="b"/>
              <a:pathLst>
                <a:path w="74" h="159">
                  <a:moveTo>
                    <a:pt x="67" y="9"/>
                  </a:moveTo>
                  <a:lnTo>
                    <a:pt x="45" y="3"/>
                  </a:lnTo>
                  <a:lnTo>
                    <a:pt x="7" y="0"/>
                  </a:lnTo>
                  <a:lnTo>
                    <a:pt x="4" y="19"/>
                  </a:lnTo>
                  <a:lnTo>
                    <a:pt x="4" y="20"/>
                  </a:lnTo>
                  <a:lnTo>
                    <a:pt x="0" y="36"/>
                  </a:lnTo>
                  <a:lnTo>
                    <a:pt x="3" y="111"/>
                  </a:lnTo>
                  <a:lnTo>
                    <a:pt x="62" y="159"/>
                  </a:lnTo>
                  <a:lnTo>
                    <a:pt x="58" y="94"/>
                  </a:lnTo>
                  <a:lnTo>
                    <a:pt x="34" y="70"/>
                  </a:lnTo>
                  <a:lnTo>
                    <a:pt x="74" y="60"/>
                  </a:lnTo>
                  <a:lnTo>
                    <a:pt x="70" y="10"/>
                  </a:lnTo>
                  <a:lnTo>
                    <a:pt x="67" y="9"/>
                  </a:lnTo>
                  <a:close/>
                  <a:moveTo>
                    <a:pt x="14" y="104"/>
                  </a:moveTo>
                  <a:lnTo>
                    <a:pt x="14" y="18"/>
                  </a:lnTo>
                  <a:lnTo>
                    <a:pt x="52" y="28"/>
                  </a:lnTo>
                  <a:lnTo>
                    <a:pt x="14" y="104"/>
                  </a:lnTo>
                  <a:close/>
                </a:path>
              </a:pathLst>
            </a:custGeom>
            <a:solidFill>
              <a:srgbClr val="FF6600"/>
            </a:solidFill>
            <a:ln w="9525">
              <a:noFill/>
              <a:round/>
              <a:headEnd/>
              <a:tailEnd/>
            </a:ln>
          </p:spPr>
          <p:txBody>
            <a:bodyPr/>
            <a:lstStyle/>
            <a:p>
              <a:endParaRPr lang="en-GB"/>
            </a:p>
          </p:txBody>
        </p:sp>
        <p:sp>
          <p:nvSpPr>
            <p:cNvPr id="20322" name="Freeform 866"/>
            <p:cNvSpPr>
              <a:spLocks/>
            </p:cNvSpPr>
            <p:nvPr/>
          </p:nvSpPr>
          <p:spPr bwMode="auto">
            <a:xfrm>
              <a:off x="2829" y="2293"/>
              <a:ext cx="7" cy="18"/>
            </a:xfrm>
            <a:custGeom>
              <a:avLst/>
              <a:gdLst/>
              <a:ahLst/>
              <a:cxnLst>
                <a:cxn ang="0">
                  <a:pos x="0" y="0"/>
                </a:cxn>
                <a:cxn ang="0">
                  <a:pos x="0" y="86"/>
                </a:cxn>
                <a:cxn ang="0">
                  <a:pos x="38" y="10"/>
                </a:cxn>
                <a:cxn ang="0">
                  <a:pos x="0" y="0"/>
                </a:cxn>
              </a:cxnLst>
              <a:rect l="0" t="0" r="r" b="b"/>
              <a:pathLst>
                <a:path w="38" h="86">
                  <a:moveTo>
                    <a:pt x="0" y="0"/>
                  </a:moveTo>
                  <a:lnTo>
                    <a:pt x="0" y="86"/>
                  </a:lnTo>
                  <a:lnTo>
                    <a:pt x="38" y="10"/>
                  </a:lnTo>
                  <a:lnTo>
                    <a:pt x="0" y="0"/>
                  </a:lnTo>
                  <a:close/>
                </a:path>
              </a:pathLst>
            </a:custGeom>
            <a:solidFill>
              <a:srgbClr val="FAADAD"/>
            </a:solidFill>
            <a:ln w="9525">
              <a:noFill/>
              <a:round/>
              <a:headEnd/>
              <a:tailEnd/>
            </a:ln>
          </p:spPr>
          <p:txBody>
            <a:bodyPr/>
            <a:lstStyle/>
            <a:p>
              <a:endParaRPr lang="en-GB"/>
            </a:p>
          </p:txBody>
        </p:sp>
        <p:sp>
          <p:nvSpPr>
            <p:cNvPr id="20323" name="Freeform 867"/>
            <p:cNvSpPr>
              <a:spLocks/>
            </p:cNvSpPr>
            <p:nvPr/>
          </p:nvSpPr>
          <p:spPr bwMode="auto">
            <a:xfrm>
              <a:off x="2758" y="2242"/>
              <a:ext cx="69" cy="52"/>
            </a:xfrm>
            <a:custGeom>
              <a:avLst/>
              <a:gdLst/>
              <a:ahLst/>
              <a:cxnLst>
                <a:cxn ang="0">
                  <a:pos x="307" y="231"/>
                </a:cxn>
                <a:cxn ang="0">
                  <a:pos x="342" y="257"/>
                </a:cxn>
                <a:cxn ang="0">
                  <a:pos x="345" y="238"/>
                </a:cxn>
                <a:cxn ang="0">
                  <a:pos x="0" y="0"/>
                </a:cxn>
                <a:cxn ang="0">
                  <a:pos x="307" y="231"/>
                </a:cxn>
              </a:cxnLst>
              <a:rect l="0" t="0" r="r" b="b"/>
              <a:pathLst>
                <a:path w="345" h="257">
                  <a:moveTo>
                    <a:pt x="307" y="231"/>
                  </a:moveTo>
                  <a:lnTo>
                    <a:pt x="342" y="257"/>
                  </a:lnTo>
                  <a:lnTo>
                    <a:pt x="345" y="238"/>
                  </a:lnTo>
                  <a:lnTo>
                    <a:pt x="0" y="0"/>
                  </a:lnTo>
                  <a:lnTo>
                    <a:pt x="307" y="231"/>
                  </a:lnTo>
                  <a:close/>
                </a:path>
              </a:pathLst>
            </a:custGeom>
            <a:solidFill>
              <a:srgbClr val="000000"/>
            </a:solidFill>
            <a:ln w="9525">
              <a:noFill/>
              <a:round/>
              <a:headEnd/>
              <a:tailEnd/>
            </a:ln>
          </p:spPr>
          <p:txBody>
            <a:bodyPr/>
            <a:lstStyle/>
            <a:p>
              <a:endParaRPr lang="en-GB"/>
            </a:p>
          </p:txBody>
        </p:sp>
        <p:sp>
          <p:nvSpPr>
            <p:cNvPr id="20324" name="Freeform 868"/>
            <p:cNvSpPr>
              <a:spLocks/>
            </p:cNvSpPr>
            <p:nvPr/>
          </p:nvSpPr>
          <p:spPr bwMode="auto">
            <a:xfrm>
              <a:off x="2820" y="2288"/>
              <a:ext cx="7" cy="6"/>
            </a:xfrm>
            <a:custGeom>
              <a:avLst/>
              <a:gdLst/>
              <a:ahLst/>
              <a:cxnLst>
                <a:cxn ang="0">
                  <a:pos x="35" y="26"/>
                </a:cxn>
                <a:cxn ang="0">
                  <a:pos x="0" y="0"/>
                </a:cxn>
                <a:cxn ang="0">
                  <a:pos x="35" y="27"/>
                </a:cxn>
                <a:cxn ang="0">
                  <a:pos x="35" y="26"/>
                </a:cxn>
              </a:cxnLst>
              <a:rect l="0" t="0" r="r" b="b"/>
              <a:pathLst>
                <a:path w="35" h="27">
                  <a:moveTo>
                    <a:pt x="35" y="26"/>
                  </a:moveTo>
                  <a:lnTo>
                    <a:pt x="0" y="0"/>
                  </a:lnTo>
                  <a:lnTo>
                    <a:pt x="35" y="27"/>
                  </a:lnTo>
                  <a:lnTo>
                    <a:pt x="35" y="26"/>
                  </a:lnTo>
                  <a:close/>
                </a:path>
              </a:pathLst>
            </a:custGeom>
            <a:solidFill>
              <a:srgbClr val="FFEDED"/>
            </a:solidFill>
            <a:ln w="9525">
              <a:noFill/>
              <a:round/>
              <a:headEnd/>
              <a:tailEnd/>
            </a:ln>
          </p:spPr>
          <p:txBody>
            <a:bodyPr/>
            <a:lstStyle/>
            <a:p>
              <a:endParaRPr lang="en-GB"/>
            </a:p>
          </p:txBody>
        </p:sp>
        <p:sp>
          <p:nvSpPr>
            <p:cNvPr id="20325" name="Freeform 869"/>
            <p:cNvSpPr>
              <a:spLocks/>
            </p:cNvSpPr>
            <p:nvPr/>
          </p:nvSpPr>
          <p:spPr bwMode="auto">
            <a:xfrm>
              <a:off x="2691" y="2254"/>
              <a:ext cx="210" cy="118"/>
            </a:xfrm>
            <a:custGeom>
              <a:avLst/>
              <a:gdLst/>
              <a:ahLst/>
              <a:cxnLst>
                <a:cxn ang="0">
                  <a:pos x="0" y="0"/>
                </a:cxn>
                <a:cxn ang="0">
                  <a:pos x="9" y="41"/>
                </a:cxn>
                <a:cxn ang="0">
                  <a:pos x="1047" y="589"/>
                </a:cxn>
                <a:cxn ang="0">
                  <a:pos x="0" y="0"/>
                </a:cxn>
              </a:cxnLst>
              <a:rect l="0" t="0" r="r" b="b"/>
              <a:pathLst>
                <a:path w="1047" h="589">
                  <a:moveTo>
                    <a:pt x="0" y="0"/>
                  </a:moveTo>
                  <a:lnTo>
                    <a:pt x="9" y="41"/>
                  </a:lnTo>
                  <a:lnTo>
                    <a:pt x="1047" y="589"/>
                  </a:lnTo>
                  <a:lnTo>
                    <a:pt x="0" y="0"/>
                  </a:lnTo>
                  <a:close/>
                </a:path>
              </a:pathLst>
            </a:custGeom>
            <a:solidFill>
              <a:srgbClr val="000000"/>
            </a:solidFill>
            <a:ln w="9525">
              <a:noFill/>
              <a:round/>
              <a:headEnd/>
              <a:tailEnd/>
            </a:ln>
          </p:spPr>
          <p:txBody>
            <a:bodyPr/>
            <a:lstStyle/>
            <a:p>
              <a:endParaRPr lang="en-GB"/>
            </a:p>
          </p:txBody>
        </p:sp>
        <p:sp>
          <p:nvSpPr>
            <p:cNvPr id="20326" name="Freeform 870"/>
            <p:cNvSpPr>
              <a:spLocks/>
            </p:cNvSpPr>
            <p:nvPr/>
          </p:nvSpPr>
          <p:spPr bwMode="auto">
            <a:xfrm>
              <a:off x="3019" y="2252"/>
              <a:ext cx="7" cy="7"/>
            </a:xfrm>
            <a:custGeom>
              <a:avLst/>
              <a:gdLst/>
              <a:ahLst/>
              <a:cxnLst>
                <a:cxn ang="0">
                  <a:pos x="6" y="5"/>
                </a:cxn>
                <a:cxn ang="0">
                  <a:pos x="1" y="10"/>
                </a:cxn>
                <a:cxn ang="0">
                  <a:pos x="0" y="18"/>
                </a:cxn>
                <a:cxn ang="0">
                  <a:pos x="1" y="25"/>
                </a:cxn>
                <a:cxn ang="0">
                  <a:pos x="6" y="31"/>
                </a:cxn>
                <a:cxn ang="0">
                  <a:pos x="12" y="35"/>
                </a:cxn>
                <a:cxn ang="0">
                  <a:pos x="20" y="36"/>
                </a:cxn>
                <a:cxn ang="0">
                  <a:pos x="22" y="35"/>
                </a:cxn>
                <a:cxn ang="0">
                  <a:pos x="25" y="35"/>
                </a:cxn>
                <a:cxn ang="0">
                  <a:pos x="32" y="31"/>
                </a:cxn>
                <a:cxn ang="0">
                  <a:pos x="35" y="25"/>
                </a:cxn>
                <a:cxn ang="0">
                  <a:pos x="37" y="18"/>
                </a:cxn>
                <a:cxn ang="0">
                  <a:pos x="35" y="10"/>
                </a:cxn>
                <a:cxn ang="0">
                  <a:pos x="32" y="5"/>
                </a:cxn>
                <a:cxn ang="0">
                  <a:pos x="25" y="1"/>
                </a:cxn>
                <a:cxn ang="0">
                  <a:pos x="20" y="0"/>
                </a:cxn>
                <a:cxn ang="0">
                  <a:pos x="12" y="1"/>
                </a:cxn>
                <a:cxn ang="0">
                  <a:pos x="6" y="5"/>
                </a:cxn>
              </a:cxnLst>
              <a:rect l="0" t="0" r="r" b="b"/>
              <a:pathLst>
                <a:path w="37" h="36">
                  <a:moveTo>
                    <a:pt x="6" y="5"/>
                  </a:moveTo>
                  <a:lnTo>
                    <a:pt x="1" y="10"/>
                  </a:lnTo>
                  <a:lnTo>
                    <a:pt x="0" y="18"/>
                  </a:lnTo>
                  <a:lnTo>
                    <a:pt x="1" y="25"/>
                  </a:lnTo>
                  <a:lnTo>
                    <a:pt x="6" y="31"/>
                  </a:lnTo>
                  <a:lnTo>
                    <a:pt x="12" y="35"/>
                  </a:lnTo>
                  <a:lnTo>
                    <a:pt x="20" y="36"/>
                  </a:lnTo>
                  <a:lnTo>
                    <a:pt x="22" y="35"/>
                  </a:lnTo>
                  <a:lnTo>
                    <a:pt x="25" y="35"/>
                  </a:lnTo>
                  <a:lnTo>
                    <a:pt x="32" y="31"/>
                  </a:lnTo>
                  <a:lnTo>
                    <a:pt x="35" y="25"/>
                  </a:lnTo>
                  <a:lnTo>
                    <a:pt x="37" y="18"/>
                  </a:lnTo>
                  <a:lnTo>
                    <a:pt x="35" y="10"/>
                  </a:lnTo>
                  <a:lnTo>
                    <a:pt x="32" y="5"/>
                  </a:lnTo>
                  <a:lnTo>
                    <a:pt x="25" y="1"/>
                  </a:lnTo>
                  <a:lnTo>
                    <a:pt x="20" y="0"/>
                  </a:lnTo>
                  <a:lnTo>
                    <a:pt x="12" y="1"/>
                  </a:lnTo>
                  <a:lnTo>
                    <a:pt x="6" y="5"/>
                  </a:lnTo>
                  <a:close/>
                </a:path>
              </a:pathLst>
            </a:custGeom>
            <a:solidFill>
              <a:srgbClr val="000000"/>
            </a:solidFill>
            <a:ln w="9525">
              <a:noFill/>
              <a:round/>
              <a:headEnd/>
              <a:tailEnd/>
            </a:ln>
          </p:spPr>
          <p:txBody>
            <a:bodyPr/>
            <a:lstStyle/>
            <a:p>
              <a:endParaRPr lang="en-GB"/>
            </a:p>
          </p:txBody>
        </p:sp>
        <p:sp>
          <p:nvSpPr>
            <p:cNvPr id="20327" name="Freeform 871"/>
            <p:cNvSpPr>
              <a:spLocks/>
            </p:cNvSpPr>
            <p:nvPr/>
          </p:nvSpPr>
          <p:spPr bwMode="auto">
            <a:xfrm>
              <a:off x="3010" y="2255"/>
              <a:ext cx="36" cy="51"/>
            </a:xfrm>
            <a:custGeom>
              <a:avLst/>
              <a:gdLst/>
              <a:ahLst/>
              <a:cxnLst>
                <a:cxn ang="0">
                  <a:pos x="75" y="82"/>
                </a:cxn>
                <a:cxn ang="0">
                  <a:pos x="82" y="66"/>
                </a:cxn>
                <a:cxn ang="0">
                  <a:pos x="17" y="28"/>
                </a:cxn>
                <a:cxn ang="0">
                  <a:pos x="16" y="89"/>
                </a:cxn>
                <a:cxn ang="0">
                  <a:pos x="42" y="113"/>
                </a:cxn>
                <a:cxn ang="0">
                  <a:pos x="0" y="254"/>
                </a:cxn>
                <a:cxn ang="0">
                  <a:pos x="85" y="131"/>
                </a:cxn>
                <a:cxn ang="0">
                  <a:pos x="177" y="93"/>
                </a:cxn>
                <a:cxn ang="0">
                  <a:pos x="147" y="0"/>
                </a:cxn>
                <a:cxn ang="0">
                  <a:pos x="142" y="46"/>
                </a:cxn>
                <a:cxn ang="0">
                  <a:pos x="143" y="28"/>
                </a:cxn>
                <a:cxn ang="0">
                  <a:pos x="131" y="36"/>
                </a:cxn>
                <a:cxn ang="0">
                  <a:pos x="126" y="47"/>
                </a:cxn>
                <a:cxn ang="0">
                  <a:pos x="127" y="62"/>
                </a:cxn>
                <a:cxn ang="0">
                  <a:pos x="136" y="80"/>
                </a:cxn>
                <a:cxn ang="0">
                  <a:pos x="104" y="82"/>
                </a:cxn>
                <a:cxn ang="0">
                  <a:pos x="74" y="85"/>
                </a:cxn>
                <a:cxn ang="0">
                  <a:pos x="75" y="82"/>
                </a:cxn>
              </a:cxnLst>
              <a:rect l="0" t="0" r="r" b="b"/>
              <a:pathLst>
                <a:path w="177" h="254">
                  <a:moveTo>
                    <a:pt x="75" y="82"/>
                  </a:moveTo>
                  <a:lnTo>
                    <a:pt x="82" y="66"/>
                  </a:lnTo>
                  <a:lnTo>
                    <a:pt x="17" y="28"/>
                  </a:lnTo>
                  <a:lnTo>
                    <a:pt x="16" y="89"/>
                  </a:lnTo>
                  <a:lnTo>
                    <a:pt x="42" y="113"/>
                  </a:lnTo>
                  <a:lnTo>
                    <a:pt x="0" y="254"/>
                  </a:lnTo>
                  <a:lnTo>
                    <a:pt x="85" y="131"/>
                  </a:lnTo>
                  <a:lnTo>
                    <a:pt x="177" y="93"/>
                  </a:lnTo>
                  <a:lnTo>
                    <a:pt x="147" y="0"/>
                  </a:lnTo>
                  <a:lnTo>
                    <a:pt x="142" y="46"/>
                  </a:lnTo>
                  <a:lnTo>
                    <a:pt x="143" y="28"/>
                  </a:lnTo>
                  <a:lnTo>
                    <a:pt x="131" y="36"/>
                  </a:lnTo>
                  <a:lnTo>
                    <a:pt x="126" y="47"/>
                  </a:lnTo>
                  <a:lnTo>
                    <a:pt x="127" y="62"/>
                  </a:lnTo>
                  <a:lnTo>
                    <a:pt x="136" y="80"/>
                  </a:lnTo>
                  <a:lnTo>
                    <a:pt x="104" y="82"/>
                  </a:lnTo>
                  <a:lnTo>
                    <a:pt x="74" y="85"/>
                  </a:lnTo>
                  <a:lnTo>
                    <a:pt x="75" y="82"/>
                  </a:lnTo>
                  <a:close/>
                </a:path>
              </a:pathLst>
            </a:custGeom>
            <a:solidFill>
              <a:srgbClr val="000000"/>
            </a:solidFill>
            <a:ln w="9525">
              <a:noFill/>
              <a:round/>
              <a:headEnd/>
              <a:tailEnd/>
            </a:ln>
          </p:spPr>
          <p:txBody>
            <a:bodyPr/>
            <a:lstStyle/>
            <a:p>
              <a:endParaRPr lang="en-GB"/>
            </a:p>
          </p:txBody>
        </p:sp>
      </p:grpSp>
      <p:pic>
        <p:nvPicPr>
          <p:cNvPr id="20328" name="Picture 872" descr="MAG2"/>
          <p:cNvPicPr>
            <a:picLocks noChangeAspect="1" noChangeArrowheads="1"/>
          </p:cNvPicPr>
          <p:nvPr/>
        </p:nvPicPr>
        <p:blipFill>
          <a:blip r:embed="rId3" cstate="print"/>
          <a:srcRect/>
          <a:stretch>
            <a:fillRect/>
          </a:stretch>
        </p:blipFill>
        <p:spPr bwMode="auto">
          <a:xfrm>
            <a:off x="76200" y="1066800"/>
            <a:ext cx="6400800" cy="5237163"/>
          </a:xfrm>
          <a:prstGeom prst="rect">
            <a:avLst/>
          </a:prstGeom>
          <a:noFill/>
        </p:spPr>
      </p:pic>
      <p:pic>
        <p:nvPicPr>
          <p:cNvPr id="20329" name="Picture 873" descr="sign"/>
          <p:cNvPicPr>
            <a:picLocks noChangeAspect="1" noChangeArrowheads="1"/>
          </p:cNvPicPr>
          <p:nvPr/>
        </p:nvPicPr>
        <p:blipFill>
          <a:blip r:embed="rId4" cstate="print"/>
          <a:srcRect/>
          <a:stretch>
            <a:fillRect/>
          </a:stretch>
        </p:blipFill>
        <p:spPr bwMode="auto">
          <a:xfrm>
            <a:off x="609600" y="1450975"/>
            <a:ext cx="5375275" cy="3273425"/>
          </a:xfrm>
          <a:prstGeom prst="rect">
            <a:avLst/>
          </a:prstGeom>
          <a:noFill/>
        </p:spPr>
      </p:pic>
      <p:sp>
        <p:nvSpPr>
          <p:cNvPr id="20330" name="Text Box 874"/>
          <p:cNvSpPr txBox="1">
            <a:spLocks noChangeArrowheads="1"/>
          </p:cNvSpPr>
          <p:nvPr/>
        </p:nvSpPr>
        <p:spPr bwMode="auto">
          <a:xfrm>
            <a:off x="2422525" y="2497138"/>
            <a:ext cx="1539875" cy="438150"/>
          </a:xfrm>
          <a:prstGeom prst="rect">
            <a:avLst/>
          </a:prstGeom>
          <a:noFill/>
          <a:ln w="38100">
            <a:noFill/>
            <a:miter lim="800000"/>
            <a:headEnd/>
            <a:tailEnd/>
          </a:ln>
          <a:effectLst/>
        </p:spPr>
        <p:txBody>
          <a:bodyPr tIns="36000" bIns="36000">
            <a:spAutoFit/>
          </a:bodyPr>
          <a:lstStyle/>
          <a:p>
            <a:pPr algn="l" eaLnBrk="0" hangingPunct="0">
              <a:spcBef>
                <a:spcPct val="50000"/>
              </a:spcBef>
            </a:pPr>
            <a:r>
              <a:rPr lang="en-US" sz="2400" i="0">
                <a:solidFill>
                  <a:schemeClr val="bg2"/>
                </a:solidFill>
              </a:rPr>
              <a:t>********</a:t>
            </a:r>
          </a:p>
        </p:txBody>
      </p:sp>
      <p:grpSp>
        <p:nvGrpSpPr>
          <p:cNvPr id="8" name="Group 875"/>
          <p:cNvGrpSpPr>
            <a:grpSpLocks noChangeAspect="1"/>
          </p:cNvGrpSpPr>
          <p:nvPr/>
        </p:nvGrpSpPr>
        <p:grpSpPr bwMode="auto">
          <a:xfrm>
            <a:off x="5610225" y="4810125"/>
            <a:ext cx="1951038" cy="1619250"/>
            <a:chOff x="2266" y="1650"/>
            <a:chExt cx="1229" cy="1020"/>
          </a:xfrm>
        </p:grpSpPr>
        <p:sp>
          <p:nvSpPr>
            <p:cNvPr id="20332" name="AutoShape 876"/>
            <p:cNvSpPr>
              <a:spLocks noChangeAspect="1" noChangeArrowheads="1" noTextEdit="1"/>
            </p:cNvSpPr>
            <p:nvPr/>
          </p:nvSpPr>
          <p:spPr bwMode="auto">
            <a:xfrm>
              <a:off x="2266" y="1650"/>
              <a:ext cx="1229" cy="1020"/>
            </a:xfrm>
            <a:prstGeom prst="rect">
              <a:avLst/>
            </a:prstGeom>
            <a:noFill/>
            <a:ln w="9525">
              <a:noFill/>
              <a:miter lim="800000"/>
              <a:headEnd/>
              <a:tailEnd/>
            </a:ln>
          </p:spPr>
          <p:txBody>
            <a:bodyPr/>
            <a:lstStyle/>
            <a:p>
              <a:endParaRPr lang="en-GB"/>
            </a:p>
          </p:txBody>
        </p:sp>
        <p:sp>
          <p:nvSpPr>
            <p:cNvPr id="20333" name="Freeform 877"/>
            <p:cNvSpPr>
              <a:spLocks noEditPoints="1"/>
            </p:cNvSpPr>
            <p:nvPr/>
          </p:nvSpPr>
          <p:spPr bwMode="auto">
            <a:xfrm>
              <a:off x="2282" y="1666"/>
              <a:ext cx="1197" cy="988"/>
            </a:xfrm>
            <a:custGeom>
              <a:avLst/>
              <a:gdLst/>
              <a:ahLst/>
              <a:cxnLst>
                <a:cxn ang="0">
                  <a:pos x="4447" y="1171"/>
                </a:cxn>
                <a:cxn ang="0">
                  <a:pos x="4252" y="4551"/>
                </a:cxn>
                <a:cxn ang="0">
                  <a:pos x="2353" y="4641"/>
                </a:cxn>
                <a:cxn ang="0">
                  <a:pos x="2949" y="4169"/>
                </a:cxn>
                <a:cxn ang="0">
                  <a:pos x="3361" y="3838"/>
                </a:cxn>
                <a:cxn ang="0">
                  <a:pos x="3637" y="3409"/>
                </a:cxn>
                <a:cxn ang="0">
                  <a:pos x="3951" y="2661"/>
                </a:cxn>
                <a:cxn ang="0">
                  <a:pos x="3029" y="1349"/>
                </a:cxn>
                <a:cxn ang="0">
                  <a:pos x="2935" y="405"/>
                </a:cxn>
                <a:cxn ang="0">
                  <a:pos x="2760" y="236"/>
                </a:cxn>
                <a:cxn ang="0">
                  <a:pos x="3053" y="1539"/>
                </a:cxn>
                <a:cxn ang="0">
                  <a:pos x="3841" y="2825"/>
                </a:cxn>
                <a:cxn ang="0">
                  <a:pos x="3485" y="3421"/>
                </a:cxn>
                <a:cxn ang="0">
                  <a:pos x="3056" y="3865"/>
                </a:cxn>
                <a:cxn ang="0">
                  <a:pos x="2831" y="1501"/>
                </a:cxn>
                <a:cxn ang="0">
                  <a:pos x="2815" y="1283"/>
                </a:cxn>
                <a:cxn ang="0">
                  <a:pos x="2779" y="987"/>
                </a:cxn>
                <a:cxn ang="0">
                  <a:pos x="2381" y="281"/>
                </a:cxn>
                <a:cxn ang="0">
                  <a:pos x="5752" y="1271"/>
                </a:cxn>
                <a:cxn ang="0">
                  <a:pos x="4661" y="1178"/>
                </a:cxn>
                <a:cxn ang="0">
                  <a:pos x="5601" y="2209"/>
                </a:cxn>
                <a:cxn ang="0">
                  <a:pos x="5614" y="2523"/>
                </a:cxn>
                <a:cxn ang="0">
                  <a:pos x="5297" y="2903"/>
                </a:cxn>
                <a:cxn ang="0">
                  <a:pos x="5857" y="1803"/>
                </a:cxn>
                <a:cxn ang="0">
                  <a:pos x="5857" y="1437"/>
                </a:cxn>
                <a:cxn ang="0">
                  <a:pos x="2895" y="4025"/>
                </a:cxn>
                <a:cxn ang="0">
                  <a:pos x="2643" y="4263"/>
                </a:cxn>
                <a:cxn ang="0">
                  <a:pos x="1490" y="4161"/>
                </a:cxn>
                <a:cxn ang="0">
                  <a:pos x="1132" y="3415"/>
                </a:cxn>
                <a:cxn ang="0">
                  <a:pos x="189" y="2505"/>
                </a:cxn>
                <a:cxn ang="0">
                  <a:pos x="647" y="1633"/>
                </a:cxn>
                <a:cxn ang="0">
                  <a:pos x="1285" y="1163"/>
                </a:cxn>
                <a:cxn ang="0">
                  <a:pos x="1692" y="903"/>
                </a:cxn>
                <a:cxn ang="0">
                  <a:pos x="1997" y="1039"/>
                </a:cxn>
                <a:cxn ang="0">
                  <a:pos x="2357" y="411"/>
                </a:cxn>
                <a:cxn ang="0">
                  <a:pos x="2691" y="1178"/>
                </a:cxn>
                <a:cxn ang="0">
                  <a:pos x="2553" y="1269"/>
                </a:cxn>
                <a:cxn ang="0">
                  <a:pos x="2259" y="1373"/>
                </a:cxn>
                <a:cxn ang="0">
                  <a:pos x="2179" y="1501"/>
                </a:cxn>
                <a:cxn ang="0">
                  <a:pos x="2209" y="1557"/>
                </a:cxn>
                <a:cxn ang="0">
                  <a:pos x="2275" y="1754"/>
                </a:cxn>
                <a:cxn ang="0">
                  <a:pos x="2362" y="1477"/>
                </a:cxn>
                <a:cxn ang="0">
                  <a:pos x="2609" y="1437"/>
                </a:cxn>
                <a:cxn ang="0">
                  <a:pos x="2585" y="1605"/>
                </a:cxn>
                <a:cxn ang="0">
                  <a:pos x="2624" y="1667"/>
                </a:cxn>
                <a:cxn ang="0">
                  <a:pos x="2737" y="1485"/>
                </a:cxn>
                <a:cxn ang="0">
                  <a:pos x="2937" y="2396"/>
                </a:cxn>
                <a:cxn ang="0">
                  <a:pos x="2980" y="2459"/>
                </a:cxn>
                <a:cxn ang="0">
                  <a:pos x="5857" y="4595"/>
                </a:cxn>
                <a:cxn ang="0">
                  <a:pos x="1349" y="611"/>
                </a:cxn>
                <a:cxn ang="0">
                  <a:pos x="445" y="1637"/>
                </a:cxn>
                <a:cxn ang="0">
                  <a:pos x="2189" y="543"/>
                </a:cxn>
                <a:cxn ang="0">
                  <a:pos x="1600" y="1193"/>
                </a:cxn>
                <a:cxn ang="0">
                  <a:pos x="1783" y="634"/>
                </a:cxn>
                <a:cxn ang="0">
                  <a:pos x="131" y="2817"/>
                </a:cxn>
                <a:cxn ang="0">
                  <a:pos x="1016" y="3463"/>
                </a:cxn>
                <a:cxn ang="0">
                  <a:pos x="1372" y="4635"/>
                </a:cxn>
                <a:cxn ang="0">
                  <a:pos x="1956" y="4585"/>
                </a:cxn>
                <a:cxn ang="0">
                  <a:pos x="1776" y="4721"/>
                </a:cxn>
              </a:cxnLst>
              <a:rect l="0" t="0" r="r" b="b"/>
              <a:pathLst>
                <a:path w="5985" h="4938">
                  <a:moveTo>
                    <a:pt x="5985" y="4938"/>
                  </a:moveTo>
                  <a:lnTo>
                    <a:pt x="5985" y="0"/>
                  </a:lnTo>
                  <a:lnTo>
                    <a:pt x="0" y="0"/>
                  </a:lnTo>
                  <a:lnTo>
                    <a:pt x="0" y="4938"/>
                  </a:lnTo>
                  <a:lnTo>
                    <a:pt x="5985" y="4938"/>
                  </a:lnTo>
                  <a:close/>
                  <a:moveTo>
                    <a:pt x="4449" y="1159"/>
                  </a:moveTo>
                  <a:lnTo>
                    <a:pt x="4447" y="1171"/>
                  </a:lnTo>
                  <a:lnTo>
                    <a:pt x="4381" y="1569"/>
                  </a:lnTo>
                  <a:lnTo>
                    <a:pt x="4367" y="1649"/>
                  </a:lnTo>
                  <a:lnTo>
                    <a:pt x="3987" y="3914"/>
                  </a:lnTo>
                  <a:lnTo>
                    <a:pt x="4532" y="4119"/>
                  </a:lnTo>
                  <a:lnTo>
                    <a:pt x="4481" y="4505"/>
                  </a:lnTo>
                  <a:lnTo>
                    <a:pt x="4409" y="4519"/>
                  </a:lnTo>
                  <a:lnTo>
                    <a:pt x="4252" y="4551"/>
                  </a:lnTo>
                  <a:lnTo>
                    <a:pt x="4093" y="4581"/>
                  </a:lnTo>
                  <a:lnTo>
                    <a:pt x="3791" y="4641"/>
                  </a:lnTo>
                  <a:lnTo>
                    <a:pt x="3707" y="4657"/>
                  </a:lnTo>
                  <a:lnTo>
                    <a:pt x="3589" y="4679"/>
                  </a:lnTo>
                  <a:lnTo>
                    <a:pt x="3571" y="4813"/>
                  </a:lnTo>
                  <a:lnTo>
                    <a:pt x="2217" y="4813"/>
                  </a:lnTo>
                  <a:lnTo>
                    <a:pt x="2353" y="4641"/>
                  </a:lnTo>
                  <a:lnTo>
                    <a:pt x="2477" y="4435"/>
                  </a:lnTo>
                  <a:lnTo>
                    <a:pt x="2495" y="4411"/>
                  </a:lnTo>
                  <a:lnTo>
                    <a:pt x="2525" y="4395"/>
                  </a:lnTo>
                  <a:lnTo>
                    <a:pt x="2565" y="4387"/>
                  </a:lnTo>
                  <a:lnTo>
                    <a:pt x="2683" y="4353"/>
                  </a:lnTo>
                  <a:lnTo>
                    <a:pt x="2861" y="4255"/>
                  </a:lnTo>
                  <a:lnTo>
                    <a:pt x="2949" y="4169"/>
                  </a:lnTo>
                  <a:lnTo>
                    <a:pt x="2997" y="4103"/>
                  </a:lnTo>
                  <a:lnTo>
                    <a:pt x="3033" y="4031"/>
                  </a:lnTo>
                  <a:lnTo>
                    <a:pt x="3047" y="3949"/>
                  </a:lnTo>
                  <a:lnTo>
                    <a:pt x="3063" y="3914"/>
                  </a:lnTo>
                  <a:lnTo>
                    <a:pt x="3095" y="3895"/>
                  </a:lnTo>
                  <a:lnTo>
                    <a:pt x="3231" y="3875"/>
                  </a:lnTo>
                  <a:lnTo>
                    <a:pt x="3361" y="3838"/>
                  </a:lnTo>
                  <a:lnTo>
                    <a:pt x="3420" y="3811"/>
                  </a:lnTo>
                  <a:lnTo>
                    <a:pt x="3477" y="3775"/>
                  </a:lnTo>
                  <a:lnTo>
                    <a:pt x="3527" y="3729"/>
                  </a:lnTo>
                  <a:lnTo>
                    <a:pt x="3543" y="3709"/>
                  </a:lnTo>
                  <a:lnTo>
                    <a:pt x="3569" y="3675"/>
                  </a:lnTo>
                  <a:lnTo>
                    <a:pt x="3591" y="3635"/>
                  </a:lnTo>
                  <a:lnTo>
                    <a:pt x="3637" y="3409"/>
                  </a:lnTo>
                  <a:lnTo>
                    <a:pt x="3655" y="3372"/>
                  </a:lnTo>
                  <a:lnTo>
                    <a:pt x="3681" y="3335"/>
                  </a:lnTo>
                  <a:lnTo>
                    <a:pt x="3851" y="3150"/>
                  </a:lnTo>
                  <a:lnTo>
                    <a:pt x="3927" y="3027"/>
                  </a:lnTo>
                  <a:lnTo>
                    <a:pt x="3964" y="2903"/>
                  </a:lnTo>
                  <a:lnTo>
                    <a:pt x="3969" y="2779"/>
                  </a:lnTo>
                  <a:lnTo>
                    <a:pt x="3951" y="2661"/>
                  </a:lnTo>
                  <a:lnTo>
                    <a:pt x="3911" y="2547"/>
                  </a:lnTo>
                  <a:lnTo>
                    <a:pt x="3794" y="2330"/>
                  </a:lnTo>
                  <a:lnTo>
                    <a:pt x="3609" y="2055"/>
                  </a:lnTo>
                  <a:lnTo>
                    <a:pt x="3491" y="1927"/>
                  </a:lnTo>
                  <a:lnTo>
                    <a:pt x="3253" y="1691"/>
                  </a:lnTo>
                  <a:lnTo>
                    <a:pt x="3066" y="1432"/>
                  </a:lnTo>
                  <a:lnTo>
                    <a:pt x="3029" y="1349"/>
                  </a:lnTo>
                  <a:lnTo>
                    <a:pt x="3021" y="1305"/>
                  </a:lnTo>
                  <a:lnTo>
                    <a:pt x="3011" y="1189"/>
                  </a:lnTo>
                  <a:lnTo>
                    <a:pt x="3056" y="789"/>
                  </a:lnTo>
                  <a:lnTo>
                    <a:pt x="3041" y="649"/>
                  </a:lnTo>
                  <a:lnTo>
                    <a:pt x="3027" y="583"/>
                  </a:lnTo>
                  <a:lnTo>
                    <a:pt x="3003" y="523"/>
                  </a:lnTo>
                  <a:lnTo>
                    <a:pt x="2935" y="405"/>
                  </a:lnTo>
                  <a:lnTo>
                    <a:pt x="2791" y="209"/>
                  </a:lnTo>
                  <a:lnTo>
                    <a:pt x="2726" y="151"/>
                  </a:lnTo>
                  <a:lnTo>
                    <a:pt x="2691" y="133"/>
                  </a:lnTo>
                  <a:lnTo>
                    <a:pt x="2689" y="133"/>
                  </a:lnTo>
                  <a:lnTo>
                    <a:pt x="2647" y="125"/>
                  </a:lnTo>
                  <a:lnTo>
                    <a:pt x="2689" y="159"/>
                  </a:lnTo>
                  <a:lnTo>
                    <a:pt x="2760" y="236"/>
                  </a:lnTo>
                  <a:lnTo>
                    <a:pt x="2819" y="323"/>
                  </a:lnTo>
                  <a:lnTo>
                    <a:pt x="2881" y="466"/>
                  </a:lnTo>
                  <a:lnTo>
                    <a:pt x="2917" y="625"/>
                  </a:lnTo>
                  <a:lnTo>
                    <a:pt x="2904" y="1205"/>
                  </a:lnTo>
                  <a:lnTo>
                    <a:pt x="2929" y="1325"/>
                  </a:lnTo>
                  <a:lnTo>
                    <a:pt x="2980" y="1437"/>
                  </a:lnTo>
                  <a:lnTo>
                    <a:pt x="3053" y="1539"/>
                  </a:lnTo>
                  <a:lnTo>
                    <a:pt x="3403" y="1919"/>
                  </a:lnTo>
                  <a:lnTo>
                    <a:pt x="3621" y="2187"/>
                  </a:lnTo>
                  <a:lnTo>
                    <a:pt x="3775" y="2417"/>
                  </a:lnTo>
                  <a:lnTo>
                    <a:pt x="3809" y="2498"/>
                  </a:lnTo>
                  <a:lnTo>
                    <a:pt x="3833" y="2587"/>
                  </a:lnTo>
                  <a:lnTo>
                    <a:pt x="3847" y="2743"/>
                  </a:lnTo>
                  <a:lnTo>
                    <a:pt x="3841" y="2825"/>
                  </a:lnTo>
                  <a:lnTo>
                    <a:pt x="3803" y="2975"/>
                  </a:lnTo>
                  <a:lnTo>
                    <a:pt x="3767" y="3045"/>
                  </a:lnTo>
                  <a:lnTo>
                    <a:pt x="3718" y="3107"/>
                  </a:lnTo>
                  <a:lnTo>
                    <a:pt x="3603" y="3211"/>
                  </a:lnTo>
                  <a:lnTo>
                    <a:pt x="3563" y="3259"/>
                  </a:lnTo>
                  <a:lnTo>
                    <a:pt x="3507" y="3365"/>
                  </a:lnTo>
                  <a:lnTo>
                    <a:pt x="3485" y="3421"/>
                  </a:lnTo>
                  <a:lnTo>
                    <a:pt x="3437" y="3599"/>
                  </a:lnTo>
                  <a:lnTo>
                    <a:pt x="3413" y="3657"/>
                  </a:lnTo>
                  <a:lnTo>
                    <a:pt x="3378" y="3709"/>
                  </a:lnTo>
                  <a:lnTo>
                    <a:pt x="3337" y="3751"/>
                  </a:lnTo>
                  <a:lnTo>
                    <a:pt x="3289" y="3787"/>
                  </a:lnTo>
                  <a:lnTo>
                    <a:pt x="3176" y="3841"/>
                  </a:lnTo>
                  <a:lnTo>
                    <a:pt x="3056" y="3865"/>
                  </a:lnTo>
                  <a:lnTo>
                    <a:pt x="3081" y="3694"/>
                  </a:lnTo>
                  <a:lnTo>
                    <a:pt x="3095" y="3011"/>
                  </a:lnTo>
                  <a:lnTo>
                    <a:pt x="3163" y="2613"/>
                  </a:lnTo>
                  <a:lnTo>
                    <a:pt x="3158" y="2303"/>
                  </a:lnTo>
                  <a:lnTo>
                    <a:pt x="3095" y="2017"/>
                  </a:lnTo>
                  <a:lnTo>
                    <a:pt x="2985" y="1747"/>
                  </a:lnTo>
                  <a:lnTo>
                    <a:pt x="2831" y="1501"/>
                  </a:lnTo>
                  <a:lnTo>
                    <a:pt x="2809" y="1453"/>
                  </a:lnTo>
                  <a:lnTo>
                    <a:pt x="2813" y="1413"/>
                  </a:lnTo>
                  <a:lnTo>
                    <a:pt x="2849" y="1325"/>
                  </a:lnTo>
                  <a:lnTo>
                    <a:pt x="2855" y="1295"/>
                  </a:lnTo>
                  <a:lnTo>
                    <a:pt x="2851" y="1281"/>
                  </a:lnTo>
                  <a:lnTo>
                    <a:pt x="2839" y="1283"/>
                  </a:lnTo>
                  <a:lnTo>
                    <a:pt x="2815" y="1283"/>
                  </a:lnTo>
                  <a:lnTo>
                    <a:pt x="2802" y="1281"/>
                  </a:lnTo>
                  <a:lnTo>
                    <a:pt x="2791" y="1281"/>
                  </a:lnTo>
                  <a:lnTo>
                    <a:pt x="2779" y="1277"/>
                  </a:lnTo>
                  <a:lnTo>
                    <a:pt x="2767" y="1277"/>
                  </a:lnTo>
                  <a:lnTo>
                    <a:pt x="2755" y="1275"/>
                  </a:lnTo>
                  <a:lnTo>
                    <a:pt x="2776" y="1103"/>
                  </a:lnTo>
                  <a:lnTo>
                    <a:pt x="2779" y="987"/>
                  </a:lnTo>
                  <a:lnTo>
                    <a:pt x="2763" y="879"/>
                  </a:lnTo>
                  <a:lnTo>
                    <a:pt x="2731" y="777"/>
                  </a:lnTo>
                  <a:lnTo>
                    <a:pt x="2683" y="679"/>
                  </a:lnTo>
                  <a:lnTo>
                    <a:pt x="2619" y="589"/>
                  </a:lnTo>
                  <a:lnTo>
                    <a:pt x="2543" y="507"/>
                  </a:lnTo>
                  <a:lnTo>
                    <a:pt x="2369" y="367"/>
                  </a:lnTo>
                  <a:lnTo>
                    <a:pt x="2381" y="281"/>
                  </a:lnTo>
                  <a:lnTo>
                    <a:pt x="2420" y="125"/>
                  </a:lnTo>
                  <a:lnTo>
                    <a:pt x="2647" y="125"/>
                  </a:lnTo>
                  <a:lnTo>
                    <a:pt x="2681" y="125"/>
                  </a:lnTo>
                  <a:lnTo>
                    <a:pt x="5857" y="125"/>
                  </a:lnTo>
                  <a:lnTo>
                    <a:pt x="5857" y="973"/>
                  </a:lnTo>
                  <a:lnTo>
                    <a:pt x="5857" y="1281"/>
                  </a:lnTo>
                  <a:lnTo>
                    <a:pt x="5752" y="1271"/>
                  </a:lnTo>
                  <a:lnTo>
                    <a:pt x="5656" y="1263"/>
                  </a:lnTo>
                  <a:lnTo>
                    <a:pt x="5417" y="1243"/>
                  </a:lnTo>
                  <a:lnTo>
                    <a:pt x="5299" y="1233"/>
                  </a:lnTo>
                  <a:lnTo>
                    <a:pt x="5101" y="1215"/>
                  </a:lnTo>
                  <a:lnTo>
                    <a:pt x="4975" y="1205"/>
                  </a:lnTo>
                  <a:lnTo>
                    <a:pt x="4783" y="1189"/>
                  </a:lnTo>
                  <a:lnTo>
                    <a:pt x="4661" y="1178"/>
                  </a:lnTo>
                  <a:lnTo>
                    <a:pt x="4449" y="1159"/>
                  </a:lnTo>
                  <a:close/>
                  <a:moveTo>
                    <a:pt x="5341" y="2065"/>
                  </a:moveTo>
                  <a:lnTo>
                    <a:pt x="5328" y="2053"/>
                  </a:lnTo>
                  <a:lnTo>
                    <a:pt x="5417" y="2073"/>
                  </a:lnTo>
                  <a:lnTo>
                    <a:pt x="5493" y="2107"/>
                  </a:lnTo>
                  <a:lnTo>
                    <a:pt x="5553" y="2152"/>
                  </a:lnTo>
                  <a:lnTo>
                    <a:pt x="5601" y="2209"/>
                  </a:lnTo>
                  <a:lnTo>
                    <a:pt x="5637" y="2273"/>
                  </a:lnTo>
                  <a:lnTo>
                    <a:pt x="5679" y="2415"/>
                  </a:lnTo>
                  <a:lnTo>
                    <a:pt x="5692" y="2635"/>
                  </a:lnTo>
                  <a:lnTo>
                    <a:pt x="5690" y="2701"/>
                  </a:lnTo>
                  <a:lnTo>
                    <a:pt x="5659" y="2879"/>
                  </a:lnTo>
                  <a:lnTo>
                    <a:pt x="5650" y="2689"/>
                  </a:lnTo>
                  <a:lnTo>
                    <a:pt x="5614" y="2523"/>
                  </a:lnTo>
                  <a:lnTo>
                    <a:pt x="5564" y="2381"/>
                  </a:lnTo>
                  <a:lnTo>
                    <a:pt x="5436" y="2169"/>
                  </a:lnTo>
                  <a:lnTo>
                    <a:pt x="5341" y="2065"/>
                  </a:lnTo>
                  <a:close/>
                  <a:moveTo>
                    <a:pt x="5103" y="1941"/>
                  </a:moveTo>
                  <a:lnTo>
                    <a:pt x="5108" y="2285"/>
                  </a:lnTo>
                  <a:lnTo>
                    <a:pt x="5179" y="2607"/>
                  </a:lnTo>
                  <a:lnTo>
                    <a:pt x="5297" y="2903"/>
                  </a:lnTo>
                  <a:lnTo>
                    <a:pt x="5441" y="3160"/>
                  </a:lnTo>
                  <a:lnTo>
                    <a:pt x="5724" y="3537"/>
                  </a:lnTo>
                  <a:lnTo>
                    <a:pt x="5844" y="3665"/>
                  </a:lnTo>
                  <a:lnTo>
                    <a:pt x="5852" y="3675"/>
                  </a:lnTo>
                  <a:lnTo>
                    <a:pt x="4862" y="3373"/>
                  </a:lnTo>
                  <a:lnTo>
                    <a:pt x="5103" y="1941"/>
                  </a:lnTo>
                  <a:close/>
                  <a:moveTo>
                    <a:pt x="5857" y="1803"/>
                  </a:moveTo>
                  <a:lnTo>
                    <a:pt x="4896" y="1686"/>
                  </a:lnTo>
                  <a:lnTo>
                    <a:pt x="4658" y="3533"/>
                  </a:lnTo>
                  <a:lnTo>
                    <a:pt x="5857" y="3889"/>
                  </a:lnTo>
                  <a:lnTo>
                    <a:pt x="5857" y="4399"/>
                  </a:lnTo>
                  <a:lnTo>
                    <a:pt x="4161" y="3835"/>
                  </a:lnTo>
                  <a:lnTo>
                    <a:pt x="4575" y="1305"/>
                  </a:lnTo>
                  <a:lnTo>
                    <a:pt x="5857" y="1437"/>
                  </a:lnTo>
                  <a:lnTo>
                    <a:pt x="5857" y="1803"/>
                  </a:lnTo>
                  <a:close/>
                  <a:moveTo>
                    <a:pt x="3029" y="3385"/>
                  </a:moveTo>
                  <a:lnTo>
                    <a:pt x="3014" y="3599"/>
                  </a:lnTo>
                  <a:lnTo>
                    <a:pt x="2923" y="3949"/>
                  </a:lnTo>
                  <a:lnTo>
                    <a:pt x="2920" y="3955"/>
                  </a:lnTo>
                  <a:lnTo>
                    <a:pt x="2915" y="3977"/>
                  </a:lnTo>
                  <a:lnTo>
                    <a:pt x="2895" y="4025"/>
                  </a:lnTo>
                  <a:lnTo>
                    <a:pt x="2885" y="4047"/>
                  </a:lnTo>
                  <a:lnTo>
                    <a:pt x="2881" y="4053"/>
                  </a:lnTo>
                  <a:lnTo>
                    <a:pt x="2867" y="4085"/>
                  </a:lnTo>
                  <a:lnTo>
                    <a:pt x="2831" y="4137"/>
                  </a:lnTo>
                  <a:lnTo>
                    <a:pt x="2789" y="4179"/>
                  </a:lnTo>
                  <a:lnTo>
                    <a:pt x="2737" y="4217"/>
                  </a:lnTo>
                  <a:lnTo>
                    <a:pt x="2643" y="4263"/>
                  </a:lnTo>
                  <a:lnTo>
                    <a:pt x="2540" y="4297"/>
                  </a:lnTo>
                  <a:lnTo>
                    <a:pt x="2323" y="4327"/>
                  </a:lnTo>
                  <a:lnTo>
                    <a:pt x="2098" y="4321"/>
                  </a:lnTo>
                  <a:lnTo>
                    <a:pt x="1689" y="4260"/>
                  </a:lnTo>
                  <a:lnTo>
                    <a:pt x="1595" y="4233"/>
                  </a:lnTo>
                  <a:lnTo>
                    <a:pt x="1511" y="4191"/>
                  </a:lnTo>
                  <a:lnTo>
                    <a:pt x="1490" y="4161"/>
                  </a:lnTo>
                  <a:lnTo>
                    <a:pt x="1487" y="4119"/>
                  </a:lnTo>
                  <a:lnTo>
                    <a:pt x="1493" y="4073"/>
                  </a:lnTo>
                  <a:lnTo>
                    <a:pt x="1490" y="4031"/>
                  </a:lnTo>
                  <a:lnTo>
                    <a:pt x="1414" y="3805"/>
                  </a:lnTo>
                  <a:lnTo>
                    <a:pt x="1338" y="3660"/>
                  </a:lnTo>
                  <a:lnTo>
                    <a:pt x="1243" y="3527"/>
                  </a:lnTo>
                  <a:lnTo>
                    <a:pt x="1132" y="3415"/>
                  </a:lnTo>
                  <a:lnTo>
                    <a:pt x="961" y="3307"/>
                  </a:lnTo>
                  <a:lnTo>
                    <a:pt x="531" y="3123"/>
                  </a:lnTo>
                  <a:lnTo>
                    <a:pt x="421" y="3047"/>
                  </a:lnTo>
                  <a:lnTo>
                    <a:pt x="325" y="2945"/>
                  </a:lnTo>
                  <a:lnTo>
                    <a:pt x="252" y="2825"/>
                  </a:lnTo>
                  <a:lnTo>
                    <a:pt x="194" y="2637"/>
                  </a:lnTo>
                  <a:lnTo>
                    <a:pt x="189" y="2505"/>
                  </a:lnTo>
                  <a:lnTo>
                    <a:pt x="207" y="2371"/>
                  </a:lnTo>
                  <a:lnTo>
                    <a:pt x="273" y="2152"/>
                  </a:lnTo>
                  <a:lnTo>
                    <a:pt x="343" y="1991"/>
                  </a:lnTo>
                  <a:lnTo>
                    <a:pt x="432" y="1841"/>
                  </a:lnTo>
                  <a:lnTo>
                    <a:pt x="469" y="1796"/>
                  </a:lnTo>
                  <a:lnTo>
                    <a:pt x="550" y="1709"/>
                  </a:lnTo>
                  <a:lnTo>
                    <a:pt x="647" y="1633"/>
                  </a:lnTo>
                  <a:lnTo>
                    <a:pt x="898" y="1497"/>
                  </a:lnTo>
                  <a:lnTo>
                    <a:pt x="940" y="1479"/>
                  </a:lnTo>
                  <a:lnTo>
                    <a:pt x="1095" y="1383"/>
                  </a:lnTo>
                  <a:lnTo>
                    <a:pt x="1194" y="1293"/>
                  </a:lnTo>
                  <a:lnTo>
                    <a:pt x="1225" y="1255"/>
                  </a:lnTo>
                  <a:lnTo>
                    <a:pt x="1275" y="1175"/>
                  </a:lnTo>
                  <a:lnTo>
                    <a:pt x="1285" y="1163"/>
                  </a:lnTo>
                  <a:lnTo>
                    <a:pt x="1299" y="1153"/>
                  </a:lnTo>
                  <a:lnTo>
                    <a:pt x="1331" y="1141"/>
                  </a:lnTo>
                  <a:lnTo>
                    <a:pt x="1367" y="1134"/>
                  </a:lnTo>
                  <a:lnTo>
                    <a:pt x="1399" y="1123"/>
                  </a:lnTo>
                  <a:lnTo>
                    <a:pt x="1587" y="993"/>
                  </a:lnTo>
                  <a:lnTo>
                    <a:pt x="1665" y="915"/>
                  </a:lnTo>
                  <a:lnTo>
                    <a:pt x="1692" y="903"/>
                  </a:lnTo>
                  <a:lnTo>
                    <a:pt x="1645" y="1005"/>
                  </a:lnTo>
                  <a:lnTo>
                    <a:pt x="1540" y="1153"/>
                  </a:lnTo>
                  <a:lnTo>
                    <a:pt x="1414" y="1288"/>
                  </a:lnTo>
                  <a:lnTo>
                    <a:pt x="1463" y="1281"/>
                  </a:lnTo>
                  <a:lnTo>
                    <a:pt x="1605" y="1241"/>
                  </a:lnTo>
                  <a:lnTo>
                    <a:pt x="1896" y="1111"/>
                  </a:lnTo>
                  <a:lnTo>
                    <a:pt x="1997" y="1039"/>
                  </a:lnTo>
                  <a:lnTo>
                    <a:pt x="2127" y="907"/>
                  </a:lnTo>
                  <a:lnTo>
                    <a:pt x="2199" y="803"/>
                  </a:lnTo>
                  <a:lnTo>
                    <a:pt x="2309" y="583"/>
                  </a:lnTo>
                  <a:lnTo>
                    <a:pt x="2327" y="519"/>
                  </a:lnTo>
                  <a:lnTo>
                    <a:pt x="2341" y="466"/>
                  </a:lnTo>
                  <a:lnTo>
                    <a:pt x="2344" y="458"/>
                  </a:lnTo>
                  <a:lnTo>
                    <a:pt x="2357" y="411"/>
                  </a:lnTo>
                  <a:lnTo>
                    <a:pt x="2511" y="607"/>
                  </a:lnTo>
                  <a:lnTo>
                    <a:pt x="2533" y="647"/>
                  </a:lnTo>
                  <a:lnTo>
                    <a:pt x="2553" y="673"/>
                  </a:lnTo>
                  <a:lnTo>
                    <a:pt x="2569" y="712"/>
                  </a:lnTo>
                  <a:lnTo>
                    <a:pt x="2589" y="747"/>
                  </a:lnTo>
                  <a:lnTo>
                    <a:pt x="2647" y="898"/>
                  </a:lnTo>
                  <a:lnTo>
                    <a:pt x="2691" y="1178"/>
                  </a:lnTo>
                  <a:lnTo>
                    <a:pt x="2707" y="1243"/>
                  </a:lnTo>
                  <a:lnTo>
                    <a:pt x="2684" y="1243"/>
                  </a:lnTo>
                  <a:lnTo>
                    <a:pt x="2616" y="1259"/>
                  </a:lnTo>
                  <a:lnTo>
                    <a:pt x="2597" y="1265"/>
                  </a:lnTo>
                  <a:lnTo>
                    <a:pt x="2585" y="1267"/>
                  </a:lnTo>
                  <a:lnTo>
                    <a:pt x="2577" y="1269"/>
                  </a:lnTo>
                  <a:lnTo>
                    <a:pt x="2553" y="1269"/>
                  </a:lnTo>
                  <a:lnTo>
                    <a:pt x="2548" y="1269"/>
                  </a:lnTo>
                  <a:lnTo>
                    <a:pt x="2522" y="1259"/>
                  </a:lnTo>
                  <a:lnTo>
                    <a:pt x="2488" y="1255"/>
                  </a:lnTo>
                  <a:lnTo>
                    <a:pt x="2465" y="1317"/>
                  </a:lnTo>
                  <a:lnTo>
                    <a:pt x="2435" y="1335"/>
                  </a:lnTo>
                  <a:lnTo>
                    <a:pt x="2347" y="1347"/>
                  </a:lnTo>
                  <a:lnTo>
                    <a:pt x="2259" y="1373"/>
                  </a:lnTo>
                  <a:lnTo>
                    <a:pt x="2221" y="1398"/>
                  </a:lnTo>
                  <a:lnTo>
                    <a:pt x="2184" y="1427"/>
                  </a:lnTo>
                  <a:lnTo>
                    <a:pt x="2155" y="1473"/>
                  </a:lnTo>
                  <a:lnTo>
                    <a:pt x="2127" y="1537"/>
                  </a:lnTo>
                  <a:lnTo>
                    <a:pt x="2127" y="1555"/>
                  </a:lnTo>
                  <a:lnTo>
                    <a:pt x="2131" y="1563"/>
                  </a:lnTo>
                  <a:lnTo>
                    <a:pt x="2179" y="1501"/>
                  </a:lnTo>
                  <a:lnTo>
                    <a:pt x="2241" y="1445"/>
                  </a:lnTo>
                  <a:lnTo>
                    <a:pt x="2276" y="1427"/>
                  </a:lnTo>
                  <a:lnTo>
                    <a:pt x="2353" y="1401"/>
                  </a:lnTo>
                  <a:lnTo>
                    <a:pt x="2389" y="1395"/>
                  </a:lnTo>
                  <a:lnTo>
                    <a:pt x="2335" y="1427"/>
                  </a:lnTo>
                  <a:lnTo>
                    <a:pt x="2245" y="1509"/>
                  </a:lnTo>
                  <a:lnTo>
                    <a:pt x="2209" y="1557"/>
                  </a:lnTo>
                  <a:lnTo>
                    <a:pt x="2155" y="1667"/>
                  </a:lnTo>
                  <a:lnTo>
                    <a:pt x="2139" y="1723"/>
                  </a:lnTo>
                  <a:lnTo>
                    <a:pt x="2131" y="1783"/>
                  </a:lnTo>
                  <a:lnTo>
                    <a:pt x="2169" y="1783"/>
                  </a:lnTo>
                  <a:lnTo>
                    <a:pt x="2268" y="1769"/>
                  </a:lnTo>
                  <a:lnTo>
                    <a:pt x="2286" y="1763"/>
                  </a:lnTo>
                  <a:lnTo>
                    <a:pt x="2275" y="1754"/>
                  </a:lnTo>
                  <a:lnTo>
                    <a:pt x="2259" y="1747"/>
                  </a:lnTo>
                  <a:lnTo>
                    <a:pt x="2241" y="1744"/>
                  </a:lnTo>
                  <a:lnTo>
                    <a:pt x="2210" y="1735"/>
                  </a:lnTo>
                  <a:lnTo>
                    <a:pt x="2239" y="1645"/>
                  </a:lnTo>
                  <a:lnTo>
                    <a:pt x="2276" y="1566"/>
                  </a:lnTo>
                  <a:lnTo>
                    <a:pt x="2302" y="1532"/>
                  </a:lnTo>
                  <a:lnTo>
                    <a:pt x="2362" y="1477"/>
                  </a:lnTo>
                  <a:lnTo>
                    <a:pt x="2449" y="1432"/>
                  </a:lnTo>
                  <a:lnTo>
                    <a:pt x="2477" y="1421"/>
                  </a:lnTo>
                  <a:lnTo>
                    <a:pt x="2505" y="1415"/>
                  </a:lnTo>
                  <a:lnTo>
                    <a:pt x="2531" y="1413"/>
                  </a:lnTo>
                  <a:lnTo>
                    <a:pt x="2555" y="1415"/>
                  </a:lnTo>
                  <a:lnTo>
                    <a:pt x="2582" y="1421"/>
                  </a:lnTo>
                  <a:lnTo>
                    <a:pt x="2609" y="1437"/>
                  </a:lnTo>
                  <a:lnTo>
                    <a:pt x="2677" y="1471"/>
                  </a:lnTo>
                  <a:lnTo>
                    <a:pt x="2665" y="1503"/>
                  </a:lnTo>
                  <a:lnTo>
                    <a:pt x="2647" y="1532"/>
                  </a:lnTo>
                  <a:lnTo>
                    <a:pt x="2631" y="1553"/>
                  </a:lnTo>
                  <a:lnTo>
                    <a:pt x="2629" y="1555"/>
                  </a:lnTo>
                  <a:lnTo>
                    <a:pt x="2624" y="1559"/>
                  </a:lnTo>
                  <a:lnTo>
                    <a:pt x="2585" y="1605"/>
                  </a:lnTo>
                  <a:lnTo>
                    <a:pt x="2525" y="1655"/>
                  </a:lnTo>
                  <a:lnTo>
                    <a:pt x="2488" y="1671"/>
                  </a:lnTo>
                  <a:lnTo>
                    <a:pt x="2475" y="1679"/>
                  </a:lnTo>
                  <a:lnTo>
                    <a:pt x="2387" y="1717"/>
                  </a:lnTo>
                  <a:lnTo>
                    <a:pt x="2483" y="1709"/>
                  </a:lnTo>
                  <a:lnTo>
                    <a:pt x="2535" y="1699"/>
                  </a:lnTo>
                  <a:lnTo>
                    <a:pt x="2624" y="1667"/>
                  </a:lnTo>
                  <a:lnTo>
                    <a:pt x="2631" y="1663"/>
                  </a:lnTo>
                  <a:lnTo>
                    <a:pt x="2629" y="1661"/>
                  </a:lnTo>
                  <a:lnTo>
                    <a:pt x="2655" y="1644"/>
                  </a:lnTo>
                  <a:lnTo>
                    <a:pt x="2679" y="1617"/>
                  </a:lnTo>
                  <a:lnTo>
                    <a:pt x="2692" y="1597"/>
                  </a:lnTo>
                  <a:lnTo>
                    <a:pt x="2725" y="1503"/>
                  </a:lnTo>
                  <a:lnTo>
                    <a:pt x="2737" y="1485"/>
                  </a:lnTo>
                  <a:lnTo>
                    <a:pt x="2757" y="1471"/>
                  </a:lnTo>
                  <a:lnTo>
                    <a:pt x="2915" y="1801"/>
                  </a:lnTo>
                  <a:lnTo>
                    <a:pt x="2967" y="1979"/>
                  </a:lnTo>
                  <a:lnTo>
                    <a:pt x="2987" y="2167"/>
                  </a:lnTo>
                  <a:lnTo>
                    <a:pt x="2985" y="2225"/>
                  </a:lnTo>
                  <a:lnTo>
                    <a:pt x="2961" y="2335"/>
                  </a:lnTo>
                  <a:lnTo>
                    <a:pt x="2937" y="2396"/>
                  </a:lnTo>
                  <a:lnTo>
                    <a:pt x="2904" y="2479"/>
                  </a:lnTo>
                  <a:lnTo>
                    <a:pt x="2904" y="2567"/>
                  </a:lnTo>
                  <a:lnTo>
                    <a:pt x="2909" y="2563"/>
                  </a:lnTo>
                  <a:lnTo>
                    <a:pt x="2927" y="2537"/>
                  </a:lnTo>
                  <a:lnTo>
                    <a:pt x="2949" y="2513"/>
                  </a:lnTo>
                  <a:lnTo>
                    <a:pt x="2967" y="2487"/>
                  </a:lnTo>
                  <a:lnTo>
                    <a:pt x="2980" y="2459"/>
                  </a:lnTo>
                  <a:lnTo>
                    <a:pt x="3014" y="2406"/>
                  </a:lnTo>
                  <a:lnTo>
                    <a:pt x="3029" y="3385"/>
                  </a:lnTo>
                  <a:close/>
                  <a:moveTo>
                    <a:pt x="3710" y="4813"/>
                  </a:moveTo>
                  <a:lnTo>
                    <a:pt x="3715" y="4743"/>
                  </a:lnTo>
                  <a:lnTo>
                    <a:pt x="4243" y="4813"/>
                  </a:lnTo>
                  <a:lnTo>
                    <a:pt x="3710" y="4813"/>
                  </a:lnTo>
                  <a:close/>
                  <a:moveTo>
                    <a:pt x="5857" y="4595"/>
                  </a:moveTo>
                  <a:lnTo>
                    <a:pt x="5857" y="4813"/>
                  </a:lnTo>
                  <a:lnTo>
                    <a:pt x="5679" y="4813"/>
                  </a:lnTo>
                  <a:lnTo>
                    <a:pt x="4658" y="4553"/>
                  </a:lnTo>
                  <a:lnTo>
                    <a:pt x="5857" y="4595"/>
                  </a:lnTo>
                  <a:close/>
                  <a:moveTo>
                    <a:pt x="1320" y="731"/>
                  </a:moveTo>
                  <a:lnTo>
                    <a:pt x="1331" y="671"/>
                  </a:lnTo>
                  <a:lnTo>
                    <a:pt x="1349" y="611"/>
                  </a:lnTo>
                  <a:lnTo>
                    <a:pt x="1320" y="659"/>
                  </a:lnTo>
                  <a:lnTo>
                    <a:pt x="1249" y="979"/>
                  </a:lnTo>
                  <a:lnTo>
                    <a:pt x="1226" y="1029"/>
                  </a:lnTo>
                  <a:lnTo>
                    <a:pt x="1166" y="1123"/>
                  </a:lnTo>
                  <a:lnTo>
                    <a:pt x="1053" y="1243"/>
                  </a:lnTo>
                  <a:lnTo>
                    <a:pt x="922" y="1343"/>
                  </a:lnTo>
                  <a:lnTo>
                    <a:pt x="445" y="1637"/>
                  </a:lnTo>
                  <a:lnTo>
                    <a:pt x="354" y="1723"/>
                  </a:lnTo>
                  <a:lnTo>
                    <a:pt x="278" y="1823"/>
                  </a:lnTo>
                  <a:lnTo>
                    <a:pt x="166" y="2047"/>
                  </a:lnTo>
                  <a:lnTo>
                    <a:pt x="131" y="2195"/>
                  </a:lnTo>
                  <a:lnTo>
                    <a:pt x="131" y="125"/>
                  </a:lnTo>
                  <a:lnTo>
                    <a:pt x="2377" y="125"/>
                  </a:lnTo>
                  <a:lnTo>
                    <a:pt x="2189" y="543"/>
                  </a:lnTo>
                  <a:lnTo>
                    <a:pt x="2179" y="565"/>
                  </a:lnTo>
                  <a:lnTo>
                    <a:pt x="2132" y="637"/>
                  </a:lnTo>
                  <a:lnTo>
                    <a:pt x="1977" y="885"/>
                  </a:lnTo>
                  <a:lnTo>
                    <a:pt x="1846" y="1039"/>
                  </a:lnTo>
                  <a:lnTo>
                    <a:pt x="1731" y="1133"/>
                  </a:lnTo>
                  <a:lnTo>
                    <a:pt x="1689" y="1157"/>
                  </a:lnTo>
                  <a:lnTo>
                    <a:pt x="1600" y="1193"/>
                  </a:lnTo>
                  <a:lnTo>
                    <a:pt x="1639" y="1159"/>
                  </a:lnTo>
                  <a:lnTo>
                    <a:pt x="1729" y="1047"/>
                  </a:lnTo>
                  <a:lnTo>
                    <a:pt x="1819" y="880"/>
                  </a:lnTo>
                  <a:lnTo>
                    <a:pt x="1846" y="777"/>
                  </a:lnTo>
                  <a:lnTo>
                    <a:pt x="1854" y="547"/>
                  </a:lnTo>
                  <a:lnTo>
                    <a:pt x="1891" y="445"/>
                  </a:lnTo>
                  <a:lnTo>
                    <a:pt x="1783" y="634"/>
                  </a:lnTo>
                  <a:lnTo>
                    <a:pt x="1574" y="901"/>
                  </a:lnTo>
                  <a:lnTo>
                    <a:pt x="1361" y="1081"/>
                  </a:lnTo>
                  <a:lnTo>
                    <a:pt x="1310" y="1111"/>
                  </a:lnTo>
                  <a:lnTo>
                    <a:pt x="1327" y="1051"/>
                  </a:lnTo>
                  <a:lnTo>
                    <a:pt x="1333" y="987"/>
                  </a:lnTo>
                  <a:lnTo>
                    <a:pt x="1320" y="731"/>
                  </a:lnTo>
                  <a:close/>
                  <a:moveTo>
                    <a:pt x="131" y="2817"/>
                  </a:moveTo>
                  <a:lnTo>
                    <a:pt x="149" y="2879"/>
                  </a:lnTo>
                  <a:lnTo>
                    <a:pt x="194" y="2979"/>
                  </a:lnTo>
                  <a:lnTo>
                    <a:pt x="260" y="3069"/>
                  </a:lnTo>
                  <a:lnTo>
                    <a:pt x="346" y="3145"/>
                  </a:lnTo>
                  <a:lnTo>
                    <a:pt x="448" y="3201"/>
                  </a:lnTo>
                  <a:lnTo>
                    <a:pt x="895" y="3391"/>
                  </a:lnTo>
                  <a:lnTo>
                    <a:pt x="1016" y="3463"/>
                  </a:lnTo>
                  <a:lnTo>
                    <a:pt x="1121" y="3551"/>
                  </a:lnTo>
                  <a:lnTo>
                    <a:pt x="1209" y="3653"/>
                  </a:lnTo>
                  <a:lnTo>
                    <a:pt x="1243" y="3715"/>
                  </a:lnTo>
                  <a:lnTo>
                    <a:pt x="1268" y="3781"/>
                  </a:lnTo>
                  <a:lnTo>
                    <a:pt x="1367" y="4239"/>
                  </a:lnTo>
                  <a:lnTo>
                    <a:pt x="1387" y="4505"/>
                  </a:lnTo>
                  <a:lnTo>
                    <a:pt x="1372" y="4635"/>
                  </a:lnTo>
                  <a:lnTo>
                    <a:pt x="1343" y="4745"/>
                  </a:lnTo>
                  <a:lnTo>
                    <a:pt x="1338" y="4757"/>
                  </a:lnTo>
                  <a:lnTo>
                    <a:pt x="1309" y="4813"/>
                  </a:lnTo>
                  <a:lnTo>
                    <a:pt x="1307" y="4813"/>
                  </a:lnTo>
                  <a:lnTo>
                    <a:pt x="131" y="4813"/>
                  </a:lnTo>
                  <a:lnTo>
                    <a:pt x="131" y="2817"/>
                  </a:lnTo>
                  <a:close/>
                  <a:moveTo>
                    <a:pt x="1956" y="4585"/>
                  </a:moveTo>
                  <a:lnTo>
                    <a:pt x="2001" y="4543"/>
                  </a:lnTo>
                  <a:lnTo>
                    <a:pt x="2097" y="4483"/>
                  </a:lnTo>
                  <a:lnTo>
                    <a:pt x="2203" y="4453"/>
                  </a:lnTo>
                  <a:lnTo>
                    <a:pt x="2365" y="4427"/>
                  </a:lnTo>
                  <a:lnTo>
                    <a:pt x="2129" y="4813"/>
                  </a:lnTo>
                  <a:lnTo>
                    <a:pt x="1501" y="4813"/>
                  </a:lnTo>
                  <a:lnTo>
                    <a:pt x="1776" y="4721"/>
                  </a:lnTo>
                  <a:lnTo>
                    <a:pt x="1873" y="4665"/>
                  </a:lnTo>
                  <a:lnTo>
                    <a:pt x="1930" y="4616"/>
                  </a:lnTo>
                  <a:lnTo>
                    <a:pt x="1956" y="4585"/>
                  </a:lnTo>
                  <a:close/>
                </a:path>
              </a:pathLst>
            </a:custGeom>
            <a:solidFill>
              <a:srgbClr val="000000"/>
            </a:solidFill>
            <a:ln w="9525">
              <a:noFill/>
              <a:round/>
              <a:headEnd/>
              <a:tailEnd/>
            </a:ln>
          </p:spPr>
          <p:txBody>
            <a:bodyPr/>
            <a:lstStyle/>
            <a:p>
              <a:endParaRPr lang="en-GB"/>
            </a:p>
          </p:txBody>
        </p:sp>
        <p:sp>
          <p:nvSpPr>
            <p:cNvPr id="20334" name="Freeform 878"/>
            <p:cNvSpPr>
              <a:spLocks/>
            </p:cNvSpPr>
            <p:nvPr/>
          </p:nvSpPr>
          <p:spPr bwMode="auto">
            <a:xfrm>
              <a:off x="2818" y="1691"/>
              <a:ext cx="635" cy="393"/>
            </a:xfrm>
            <a:custGeom>
              <a:avLst/>
              <a:gdLst/>
              <a:ahLst/>
              <a:cxnLst>
                <a:cxn ang="0">
                  <a:pos x="1616" y="658"/>
                </a:cxn>
                <a:cxn ang="0">
                  <a:pos x="1766" y="1046"/>
                </a:cxn>
                <a:cxn ang="0">
                  <a:pos x="1768" y="1034"/>
                </a:cxn>
                <a:cxn ang="0">
                  <a:pos x="1980" y="1053"/>
                </a:cxn>
                <a:cxn ang="0">
                  <a:pos x="2012" y="600"/>
                </a:cxn>
                <a:cxn ang="0">
                  <a:pos x="2102" y="1064"/>
                </a:cxn>
                <a:cxn ang="0">
                  <a:pos x="2294" y="1080"/>
                </a:cxn>
                <a:cxn ang="0">
                  <a:pos x="2414" y="611"/>
                </a:cxn>
                <a:cxn ang="0">
                  <a:pos x="2420" y="1090"/>
                </a:cxn>
                <a:cxn ang="0">
                  <a:pos x="2618" y="1108"/>
                </a:cxn>
                <a:cxn ang="0">
                  <a:pos x="2807" y="694"/>
                </a:cxn>
                <a:cxn ang="0">
                  <a:pos x="2736" y="1118"/>
                </a:cxn>
                <a:cxn ang="0">
                  <a:pos x="2975" y="1138"/>
                </a:cxn>
                <a:cxn ang="0">
                  <a:pos x="3176" y="848"/>
                </a:cxn>
                <a:cxn ang="0">
                  <a:pos x="3176" y="0"/>
                </a:cxn>
                <a:cxn ang="0">
                  <a:pos x="0" y="0"/>
                </a:cxn>
                <a:cxn ang="0">
                  <a:pos x="8" y="8"/>
                </a:cxn>
                <a:cxn ang="0">
                  <a:pos x="10" y="8"/>
                </a:cxn>
                <a:cxn ang="0">
                  <a:pos x="45" y="26"/>
                </a:cxn>
                <a:cxn ang="0">
                  <a:pos x="110" y="84"/>
                </a:cxn>
                <a:cxn ang="0">
                  <a:pos x="254" y="280"/>
                </a:cxn>
                <a:cxn ang="0">
                  <a:pos x="322" y="398"/>
                </a:cxn>
                <a:cxn ang="0">
                  <a:pos x="346" y="458"/>
                </a:cxn>
                <a:cxn ang="0">
                  <a:pos x="360" y="524"/>
                </a:cxn>
                <a:cxn ang="0">
                  <a:pos x="375" y="664"/>
                </a:cxn>
                <a:cxn ang="0">
                  <a:pos x="330" y="1064"/>
                </a:cxn>
                <a:cxn ang="0">
                  <a:pos x="340" y="1180"/>
                </a:cxn>
                <a:cxn ang="0">
                  <a:pos x="348" y="1224"/>
                </a:cxn>
                <a:cxn ang="0">
                  <a:pos x="385" y="1307"/>
                </a:cxn>
                <a:cxn ang="0">
                  <a:pos x="572" y="1566"/>
                </a:cxn>
                <a:cxn ang="0">
                  <a:pos x="810" y="1802"/>
                </a:cxn>
                <a:cxn ang="0">
                  <a:pos x="1124" y="1966"/>
                </a:cxn>
                <a:cxn ang="0">
                  <a:pos x="574" y="1236"/>
                </a:cxn>
                <a:cxn ang="0">
                  <a:pos x="1294" y="1797"/>
                </a:cxn>
                <a:cxn ang="0">
                  <a:pos x="886" y="985"/>
                </a:cxn>
                <a:cxn ang="0">
                  <a:pos x="1492" y="1663"/>
                </a:cxn>
                <a:cxn ang="0">
                  <a:pos x="1236" y="788"/>
                </a:cxn>
                <a:cxn ang="0">
                  <a:pos x="1686" y="1524"/>
                </a:cxn>
                <a:cxn ang="0">
                  <a:pos x="1700" y="1444"/>
                </a:cxn>
                <a:cxn ang="0">
                  <a:pos x="1616" y="658"/>
                </a:cxn>
              </a:cxnLst>
              <a:rect l="0" t="0" r="r" b="b"/>
              <a:pathLst>
                <a:path w="3176" h="1966">
                  <a:moveTo>
                    <a:pt x="1616" y="658"/>
                  </a:moveTo>
                  <a:lnTo>
                    <a:pt x="1766" y="1046"/>
                  </a:lnTo>
                  <a:lnTo>
                    <a:pt x="1768" y="1034"/>
                  </a:lnTo>
                  <a:lnTo>
                    <a:pt x="1980" y="1053"/>
                  </a:lnTo>
                  <a:lnTo>
                    <a:pt x="2012" y="600"/>
                  </a:lnTo>
                  <a:lnTo>
                    <a:pt x="2102" y="1064"/>
                  </a:lnTo>
                  <a:lnTo>
                    <a:pt x="2294" y="1080"/>
                  </a:lnTo>
                  <a:lnTo>
                    <a:pt x="2414" y="611"/>
                  </a:lnTo>
                  <a:lnTo>
                    <a:pt x="2420" y="1090"/>
                  </a:lnTo>
                  <a:lnTo>
                    <a:pt x="2618" y="1108"/>
                  </a:lnTo>
                  <a:lnTo>
                    <a:pt x="2807" y="694"/>
                  </a:lnTo>
                  <a:lnTo>
                    <a:pt x="2736" y="1118"/>
                  </a:lnTo>
                  <a:lnTo>
                    <a:pt x="2975" y="1138"/>
                  </a:lnTo>
                  <a:lnTo>
                    <a:pt x="3176" y="848"/>
                  </a:lnTo>
                  <a:lnTo>
                    <a:pt x="3176" y="0"/>
                  </a:lnTo>
                  <a:lnTo>
                    <a:pt x="0" y="0"/>
                  </a:lnTo>
                  <a:lnTo>
                    <a:pt x="8" y="8"/>
                  </a:lnTo>
                  <a:lnTo>
                    <a:pt x="10" y="8"/>
                  </a:lnTo>
                  <a:lnTo>
                    <a:pt x="45" y="26"/>
                  </a:lnTo>
                  <a:lnTo>
                    <a:pt x="110" y="84"/>
                  </a:lnTo>
                  <a:lnTo>
                    <a:pt x="254" y="280"/>
                  </a:lnTo>
                  <a:lnTo>
                    <a:pt x="322" y="398"/>
                  </a:lnTo>
                  <a:lnTo>
                    <a:pt x="346" y="458"/>
                  </a:lnTo>
                  <a:lnTo>
                    <a:pt x="360" y="524"/>
                  </a:lnTo>
                  <a:lnTo>
                    <a:pt x="375" y="664"/>
                  </a:lnTo>
                  <a:lnTo>
                    <a:pt x="330" y="1064"/>
                  </a:lnTo>
                  <a:lnTo>
                    <a:pt x="340" y="1180"/>
                  </a:lnTo>
                  <a:lnTo>
                    <a:pt x="348" y="1224"/>
                  </a:lnTo>
                  <a:lnTo>
                    <a:pt x="385" y="1307"/>
                  </a:lnTo>
                  <a:lnTo>
                    <a:pt x="572" y="1566"/>
                  </a:lnTo>
                  <a:lnTo>
                    <a:pt x="810" y="1802"/>
                  </a:lnTo>
                  <a:lnTo>
                    <a:pt x="1124" y="1966"/>
                  </a:lnTo>
                  <a:lnTo>
                    <a:pt x="574" y="1236"/>
                  </a:lnTo>
                  <a:lnTo>
                    <a:pt x="1294" y="1797"/>
                  </a:lnTo>
                  <a:lnTo>
                    <a:pt x="886" y="985"/>
                  </a:lnTo>
                  <a:lnTo>
                    <a:pt x="1492" y="1663"/>
                  </a:lnTo>
                  <a:lnTo>
                    <a:pt x="1236" y="788"/>
                  </a:lnTo>
                  <a:lnTo>
                    <a:pt x="1686" y="1524"/>
                  </a:lnTo>
                  <a:lnTo>
                    <a:pt x="1700" y="1444"/>
                  </a:lnTo>
                  <a:lnTo>
                    <a:pt x="1616" y="658"/>
                  </a:lnTo>
                  <a:close/>
                </a:path>
              </a:pathLst>
            </a:custGeom>
            <a:solidFill>
              <a:srgbClr val="7F7FFF"/>
            </a:solidFill>
            <a:ln w="9525">
              <a:noFill/>
              <a:round/>
              <a:headEnd/>
              <a:tailEnd/>
            </a:ln>
          </p:spPr>
          <p:txBody>
            <a:bodyPr/>
            <a:lstStyle/>
            <a:p>
              <a:endParaRPr lang="en-GB"/>
            </a:p>
          </p:txBody>
        </p:sp>
        <p:sp>
          <p:nvSpPr>
            <p:cNvPr id="20335" name="Freeform 879"/>
            <p:cNvSpPr>
              <a:spLocks/>
            </p:cNvSpPr>
            <p:nvPr/>
          </p:nvSpPr>
          <p:spPr bwMode="auto">
            <a:xfrm>
              <a:off x="3141" y="1823"/>
              <a:ext cx="30" cy="157"/>
            </a:xfrm>
            <a:custGeom>
              <a:avLst/>
              <a:gdLst/>
              <a:ahLst/>
              <a:cxnLst>
                <a:cxn ang="0">
                  <a:pos x="150" y="388"/>
                </a:cxn>
                <a:cxn ang="0">
                  <a:pos x="0" y="0"/>
                </a:cxn>
                <a:cxn ang="0">
                  <a:pos x="84" y="786"/>
                </a:cxn>
                <a:cxn ang="0">
                  <a:pos x="150" y="388"/>
                </a:cxn>
              </a:cxnLst>
              <a:rect l="0" t="0" r="r" b="b"/>
              <a:pathLst>
                <a:path w="150" h="786">
                  <a:moveTo>
                    <a:pt x="150" y="388"/>
                  </a:moveTo>
                  <a:lnTo>
                    <a:pt x="0" y="0"/>
                  </a:lnTo>
                  <a:lnTo>
                    <a:pt x="84" y="786"/>
                  </a:lnTo>
                  <a:lnTo>
                    <a:pt x="150" y="388"/>
                  </a:lnTo>
                  <a:close/>
                </a:path>
              </a:pathLst>
            </a:custGeom>
            <a:solidFill>
              <a:srgbClr val="FFFFFF"/>
            </a:solidFill>
            <a:ln w="9525">
              <a:noFill/>
              <a:round/>
              <a:headEnd/>
              <a:tailEnd/>
            </a:ln>
          </p:spPr>
          <p:txBody>
            <a:bodyPr/>
            <a:lstStyle/>
            <a:p>
              <a:endParaRPr lang="en-GB"/>
            </a:p>
          </p:txBody>
        </p:sp>
        <p:sp>
          <p:nvSpPr>
            <p:cNvPr id="20336" name="Freeform 880"/>
            <p:cNvSpPr>
              <a:spLocks noEditPoints="1"/>
            </p:cNvSpPr>
            <p:nvPr/>
          </p:nvSpPr>
          <p:spPr bwMode="auto">
            <a:xfrm>
              <a:off x="2756" y="1691"/>
              <a:ext cx="295" cy="748"/>
            </a:xfrm>
            <a:custGeom>
              <a:avLst/>
              <a:gdLst/>
              <a:ahLst/>
              <a:cxnLst>
                <a:cxn ang="0">
                  <a:pos x="789" y="2178"/>
                </a:cxn>
                <a:cxn ang="0">
                  <a:pos x="726" y="2886"/>
                </a:cxn>
                <a:cxn ang="0">
                  <a:pos x="687" y="3740"/>
                </a:cxn>
                <a:cxn ang="0">
                  <a:pos x="920" y="3662"/>
                </a:cxn>
                <a:cxn ang="0">
                  <a:pos x="1009" y="3584"/>
                </a:cxn>
                <a:cxn ang="0">
                  <a:pos x="1068" y="3474"/>
                </a:cxn>
                <a:cxn ang="0">
                  <a:pos x="1138" y="3240"/>
                </a:cxn>
                <a:cxn ang="0">
                  <a:pos x="1234" y="3086"/>
                </a:cxn>
                <a:cxn ang="0">
                  <a:pos x="1398" y="2920"/>
                </a:cxn>
                <a:cxn ang="0">
                  <a:pos x="1472" y="2700"/>
                </a:cxn>
                <a:cxn ang="0">
                  <a:pos x="1464" y="2462"/>
                </a:cxn>
                <a:cxn ang="0">
                  <a:pos x="1406" y="2292"/>
                </a:cxn>
                <a:cxn ang="0">
                  <a:pos x="1034" y="1794"/>
                </a:cxn>
                <a:cxn ang="0">
                  <a:pos x="611" y="1312"/>
                </a:cxn>
                <a:cxn ang="0">
                  <a:pos x="535" y="1080"/>
                </a:cxn>
                <a:cxn ang="0">
                  <a:pos x="512" y="341"/>
                </a:cxn>
                <a:cxn ang="0">
                  <a:pos x="391" y="111"/>
                </a:cxn>
                <a:cxn ang="0">
                  <a:pos x="278" y="0"/>
                </a:cxn>
                <a:cxn ang="0">
                  <a:pos x="12" y="156"/>
                </a:cxn>
                <a:cxn ang="0">
                  <a:pos x="174" y="382"/>
                </a:cxn>
                <a:cxn ang="0">
                  <a:pos x="314" y="554"/>
                </a:cxn>
                <a:cxn ang="0">
                  <a:pos x="394" y="754"/>
                </a:cxn>
                <a:cxn ang="0">
                  <a:pos x="407" y="978"/>
                </a:cxn>
                <a:cxn ang="0">
                  <a:pos x="398" y="1152"/>
                </a:cxn>
                <a:cxn ang="0">
                  <a:pos x="422" y="1156"/>
                </a:cxn>
                <a:cxn ang="0">
                  <a:pos x="446" y="1158"/>
                </a:cxn>
                <a:cxn ang="0">
                  <a:pos x="482" y="1156"/>
                </a:cxn>
                <a:cxn ang="0">
                  <a:pos x="480" y="1200"/>
                </a:cxn>
                <a:cxn ang="0">
                  <a:pos x="440" y="1328"/>
                </a:cxn>
                <a:cxn ang="0">
                  <a:pos x="616" y="1622"/>
                </a:cxn>
                <a:cxn ang="0">
                  <a:pos x="838" y="1797"/>
                </a:cxn>
                <a:cxn ang="0">
                  <a:pos x="944" y="2002"/>
                </a:cxn>
                <a:cxn ang="0">
                  <a:pos x="1188" y="2404"/>
                </a:cxn>
                <a:cxn ang="0">
                  <a:pos x="1205" y="2588"/>
                </a:cxn>
                <a:cxn ang="0">
                  <a:pos x="1046" y="2904"/>
                </a:cxn>
                <a:cxn ang="0">
                  <a:pos x="998" y="3130"/>
                </a:cxn>
                <a:cxn ang="0">
                  <a:pos x="985" y="3180"/>
                </a:cxn>
                <a:cxn ang="0">
                  <a:pos x="972" y="3064"/>
                </a:cxn>
                <a:cxn ang="0">
                  <a:pos x="1072" y="2517"/>
                </a:cxn>
                <a:cxn ang="0">
                  <a:pos x="1072" y="2376"/>
                </a:cxn>
                <a:cxn ang="0">
                  <a:pos x="924" y="2070"/>
                </a:cxn>
                <a:cxn ang="0">
                  <a:pos x="838" y="1797"/>
                </a:cxn>
              </a:cxnLst>
              <a:rect l="0" t="0" r="r" b="b"/>
              <a:pathLst>
                <a:path w="1478" h="3740">
                  <a:moveTo>
                    <a:pt x="726" y="1892"/>
                  </a:moveTo>
                  <a:lnTo>
                    <a:pt x="789" y="2178"/>
                  </a:lnTo>
                  <a:lnTo>
                    <a:pt x="794" y="2488"/>
                  </a:lnTo>
                  <a:lnTo>
                    <a:pt x="726" y="2886"/>
                  </a:lnTo>
                  <a:lnTo>
                    <a:pt x="712" y="3569"/>
                  </a:lnTo>
                  <a:lnTo>
                    <a:pt x="687" y="3740"/>
                  </a:lnTo>
                  <a:lnTo>
                    <a:pt x="807" y="3716"/>
                  </a:lnTo>
                  <a:lnTo>
                    <a:pt x="920" y="3662"/>
                  </a:lnTo>
                  <a:lnTo>
                    <a:pt x="968" y="3626"/>
                  </a:lnTo>
                  <a:lnTo>
                    <a:pt x="1009" y="3584"/>
                  </a:lnTo>
                  <a:lnTo>
                    <a:pt x="1044" y="3532"/>
                  </a:lnTo>
                  <a:lnTo>
                    <a:pt x="1068" y="3474"/>
                  </a:lnTo>
                  <a:lnTo>
                    <a:pt x="1116" y="3296"/>
                  </a:lnTo>
                  <a:lnTo>
                    <a:pt x="1138" y="3240"/>
                  </a:lnTo>
                  <a:lnTo>
                    <a:pt x="1194" y="3134"/>
                  </a:lnTo>
                  <a:lnTo>
                    <a:pt x="1234" y="3086"/>
                  </a:lnTo>
                  <a:lnTo>
                    <a:pt x="1349" y="2982"/>
                  </a:lnTo>
                  <a:lnTo>
                    <a:pt x="1398" y="2920"/>
                  </a:lnTo>
                  <a:lnTo>
                    <a:pt x="1434" y="2850"/>
                  </a:lnTo>
                  <a:lnTo>
                    <a:pt x="1472" y="2700"/>
                  </a:lnTo>
                  <a:lnTo>
                    <a:pt x="1478" y="2618"/>
                  </a:lnTo>
                  <a:lnTo>
                    <a:pt x="1464" y="2462"/>
                  </a:lnTo>
                  <a:lnTo>
                    <a:pt x="1440" y="2373"/>
                  </a:lnTo>
                  <a:lnTo>
                    <a:pt x="1406" y="2292"/>
                  </a:lnTo>
                  <a:lnTo>
                    <a:pt x="1252" y="2062"/>
                  </a:lnTo>
                  <a:lnTo>
                    <a:pt x="1034" y="1794"/>
                  </a:lnTo>
                  <a:lnTo>
                    <a:pt x="684" y="1414"/>
                  </a:lnTo>
                  <a:lnTo>
                    <a:pt x="611" y="1312"/>
                  </a:lnTo>
                  <a:lnTo>
                    <a:pt x="560" y="1200"/>
                  </a:lnTo>
                  <a:lnTo>
                    <a:pt x="535" y="1080"/>
                  </a:lnTo>
                  <a:lnTo>
                    <a:pt x="548" y="500"/>
                  </a:lnTo>
                  <a:lnTo>
                    <a:pt x="512" y="341"/>
                  </a:lnTo>
                  <a:lnTo>
                    <a:pt x="450" y="198"/>
                  </a:lnTo>
                  <a:lnTo>
                    <a:pt x="391" y="111"/>
                  </a:lnTo>
                  <a:lnTo>
                    <a:pt x="320" y="34"/>
                  </a:lnTo>
                  <a:lnTo>
                    <a:pt x="278" y="0"/>
                  </a:lnTo>
                  <a:lnTo>
                    <a:pt x="51" y="0"/>
                  </a:lnTo>
                  <a:lnTo>
                    <a:pt x="12" y="156"/>
                  </a:lnTo>
                  <a:lnTo>
                    <a:pt x="0" y="242"/>
                  </a:lnTo>
                  <a:lnTo>
                    <a:pt x="174" y="382"/>
                  </a:lnTo>
                  <a:lnTo>
                    <a:pt x="250" y="464"/>
                  </a:lnTo>
                  <a:lnTo>
                    <a:pt x="314" y="554"/>
                  </a:lnTo>
                  <a:lnTo>
                    <a:pt x="362" y="652"/>
                  </a:lnTo>
                  <a:lnTo>
                    <a:pt x="394" y="754"/>
                  </a:lnTo>
                  <a:lnTo>
                    <a:pt x="410" y="862"/>
                  </a:lnTo>
                  <a:lnTo>
                    <a:pt x="407" y="978"/>
                  </a:lnTo>
                  <a:lnTo>
                    <a:pt x="386" y="1150"/>
                  </a:lnTo>
                  <a:lnTo>
                    <a:pt x="398" y="1152"/>
                  </a:lnTo>
                  <a:lnTo>
                    <a:pt x="410" y="1152"/>
                  </a:lnTo>
                  <a:lnTo>
                    <a:pt x="422" y="1156"/>
                  </a:lnTo>
                  <a:lnTo>
                    <a:pt x="433" y="1156"/>
                  </a:lnTo>
                  <a:lnTo>
                    <a:pt x="446" y="1158"/>
                  </a:lnTo>
                  <a:lnTo>
                    <a:pt x="470" y="1158"/>
                  </a:lnTo>
                  <a:lnTo>
                    <a:pt x="482" y="1156"/>
                  </a:lnTo>
                  <a:lnTo>
                    <a:pt x="486" y="1170"/>
                  </a:lnTo>
                  <a:lnTo>
                    <a:pt x="480" y="1200"/>
                  </a:lnTo>
                  <a:lnTo>
                    <a:pt x="444" y="1288"/>
                  </a:lnTo>
                  <a:lnTo>
                    <a:pt x="440" y="1328"/>
                  </a:lnTo>
                  <a:lnTo>
                    <a:pt x="462" y="1376"/>
                  </a:lnTo>
                  <a:lnTo>
                    <a:pt x="616" y="1622"/>
                  </a:lnTo>
                  <a:lnTo>
                    <a:pt x="726" y="1892"/>
                  </a:lnTo>
                  <a:close/>
                  <a:moveTo>
                    <a:pt x="838" y="1797"/>
                  </a:moveTo>
                  <a:lnTo>
                    <a:pt x="868" y="1846"/>
                  </a:lnTo>
                  <a:lnTo>
                    <a:pt x="944" y="2002"/>
                  </a:lnTo>
                  <a:lnTo>
                    <a:pt x="1156" y="2320"/>
                  </a:lnTo>
                  <a:lnTo>
                    <a:pt x="1188" y="2404"/>
                  </a:lnTo>
                  <a:lnTo>
                    <a:pt x="1206" y="2494"/>
                  </a:lnTo>
                  <a:lnTo>
                    <a:pt x="1205" y="2588"/>
                  </a:lnTo>
                  <a:lnTo>
                    <a:pt x="1171" y="2684"/>
                  </a:lnTo>
                  <a:lnTo>
                    <a:pt x="1046" y="2904"/>
                  </a:lnTo>
                  <a:lnTo>
                    <a:pt x="1009" y="2998"/>
                  </a:lnTo>
                  <a:lnTo>
                    <a:pt x="998" y="3130"/>
                  </a:lnTo>
                  <a:lnTo>
                    <a:pt x="1008" y="3210"/>
                  </a:lnTo>
                  <a:lnTo>
                    <a:pt x="985" y="3180"/>
                  </a:lnTo>
                  <a:lnTo>
                    <a:pt x="974" y="3146"/>
                  </a:lnTo>
                  <a:lnTo>
                    <a:pt x="972" y="3064"/>
                  </a:lnTo>
                  <a:lnTo>
                    <a:pt x="986" y="2922"/>
                  </a:lnTo>
                  <a:lnTo>
                    <a:pt x="1072" y="2517"/>
                  </a:lnTo>
                  <a:lnTo>
                    <a:pt x="1078" y="2446"/>
                  </a:lnTo>
                  <a:lnTo>
                    <a:pt x="1072" y="2376"/>
                  </a:lnTo>
                  <a:lnTo>
                    <a:pt x="1022" y="2250"/>
                  </a:lnTo>
                  <a:lnTo>
                    <a:pt x="924" y="2070"/>
                  </a:lnTo>
                  <a:lnTo>
                    <a:pt x="878" y="1958"/>
                  </a:lnTo>
                  <a:lnTo>
                    <a:pt x="838" y="1797"/>
                  </a:lnTo>
                  <a:close/>
                </a:path>
              </a:pathLst>
            </a:custGeom>
            <a:solidFill>
              <a:srgbClr val="FFFF00"/>
            </a:solidFill>
            <a:ln w="9525">
              <a:noFill/>
              <a:round/>
              <a:headEnd/>
              <a:tailEnd/>
            </a:ln>
          </p:spPr>
          <p:txBody>
            <a:bodyPr/>
            <a:lstStyle/>
            <a:p>
              <a:endParaRPr lang="en-GB"/>
            </a:p>
          </p:txBody>
        </p:sp>
        <p:sp>
          <p:nvSpPr>
            <p:cNvPr id="20337" name="Freeform 881"/>
            <p:cNvSpPr>
              <a:spLocks/>
            </p:cNvSpPr>
            <p:nvPr/>
          </p:nvSpPr>
          <p:spPr bwMode="auto">
            <a:xfrm>
              <a:off x="2923" y="2051"/>
              <a:ext cx="74" cy="282"/>
            </a:xfrm>
            <a:custGeom>
              <a:avLst/>
              <a:gdLst/>
              <a:ahLst/>
              <a:cxnLst>
                <a:cxn ang="0">
                  <a:pos x="30" y="49"/>
                </a:cxn>
                <a:cxn ang="0">
                  <a:pos x="0" y="0"/>
                </a:cxn>
                <a:cxn ang="0">
                  <a:pos x="40" y="161"/>
                </a:cxn>
                <a:cxn ang="0">
                  <a:pos x="86" y="273"/>
                </a:cxn>
                <a:cxn ang="0">
                  <a:pos x="184" y="453"/>
                </a:cxn>
                <a:cxn ang="0">
                  <a:pos x="234" y="579"/>
                </a:cxn>
                <a:cxn ang="0">
                  <a:pos x="240" y="649"/>
                </a:cxn>
                <a:cxn ang="0">
                  <a:pos x="234" y="720"/>
                </a:cxn>
                <a:cxn ang="0">
                  <a:pos x="148" y="1125"/>
                </a:cxn>
                <a:cxn ang="0">
                  <a:pos x="134" y="1267"/>
                </a:cxn>
                <a:cxn ang="0">
                  <a:pos x="136" y="1349"/>
                </a:cxn>
                <a:cxn ang="0">
                  <a:pos x="147" y="1383"/>
                </a:cxn>
                <a:cxn ang="0">
                  <a:pos x="170" y="1413"/>
                </a:cxn>
                <a:cxn ang="0">
                  <a:pos x="160" y="1333"/>
                </a:cxn>
                <a:cxn ang="0">
                  <a:pos x="171" y="1201"/>
                </a:cxn>
                <a:cxn ang="0">
                  <a:pos x="208" y="1107"/>
                </a:cxn>
                <a:cxn ang="0">
                  <a:pos x="333" y="887"/>
                </a:cxn>
                <a:cxn ang="0">
                  <a:pos x="367" y="791"/>
                </a:cxn>
                <a:cxn ang="0">
                  <a:pos x="368" y="697"/>
                </a:cxn>
                <a:cxn ang="0">
                  <a:pos x="350" y="607"/>
                </a:cxn>
                <a:cxn ang="0">
                  <a:pos x="318" y="523"/>
                </a:cxn>
                <a:cxn ang="0">
                  <a:pos x="106" y="205"/>
                </a:cxn>
                <a:cxn ang="0">
                  <a:pos x="30" y="49"/>
                </a:cxn>
              </a:cxnLst>
              <a:rect l="0" t="0" r="r" b="b"/>
              <a:pathLst>
                <a:path w="368" h="1413">
                  <a:moveTo>
                    <a:pt x="30" y="49"/>
                  </a:moveTo>
                  <a:lnTo>
                    <a:pt x="0" y="0"/>
                  </a:lnTo>
                  <a:lnTo>
                    <a:pt x="40" y="161"/>
                  </a:lnTo>
                  <a:lnTo>
                    <a:pt x="86" y="273"/>
                  </a:lnTo>
                  <a:lnTo>
                    <a:pt x="184" y="453"/>
                  </a:lnTo>
                  <a:lnTo>
                    <a:pt x="234" y="579"/>
                  </a:lnTo>
                  <a:lnTo>
                    <a:pt x="240" y="649"/>
                  </a:lnTo>
                  <a:lnTo>
                    <a:pt x="234" y="720"/>
                  </a:lnTo>
                  <a:lnTo>
                    <a:pt x="148" y="1125"/>
                  </a:lnTo>
                  <a:lnTo>
                    <a:pt x="134" y="1267"/>
                  </a:lnTo>
                  <a:lnTo>
                    <a:pt x="136" y="1349"/>
                  </a:lnTo>
                  <a:lnTo>
                    <a:pt x="147" y="1383"/>
                  </a:lnTo>
                  <a:lnTo>
                    <a:pt x="170" y="1413"/>
                  </a:lnTo>
                  <a:lnTo>
                    <a:pt x="160" y="1333"/>
                  </a:lnTo>
                  <a:lnTo>
                    <a:pt x="171" y="1201"/>
                  </a:lnTo>
                  <a:lnTo>
                    <a:pt x="208" y="1107"/>
                  </a:lnTo>
                  <a:lnTo>
                    <a:pt x="333" y="887"/>
                  </a:lnTo>
                  <a:lnTo>
                    <a:pt x="367" y="791"/>
                  </a:lnTo>
                  <a:lnTo>
                    <a:pt x="368" y="697"/>
                  </a:lnTo>
                  <a:lnTo>
                    <a:pt x="350" y="607"/>
                  </a:lnTo>
                  <a:lnTo>
                    <a:pt x="318" y="523"/>
                  </a:lnTo>
                  <a:lnTo>
                    <a:pt x="106" y="205"/>
                  </a:lnTo>
                  <a:lnTo>
                    <a:pt x="30" y="49"/>
                  </a:lnTo>
                  <a:close/>
                </a:path>
              </a:pathLst>
            </a:custGeom>
            <a:solidFill>
              <a:srgbClr val="000000"/>
            </a:solidFill>
            <a:ln w="9525">
              <a:noFill/>
              <a:round/>
              <a:headEnd/>
              <a:tailEnd/>
            </a:ln>
          </p:spPr>
          <p:txBody>
            <a:bodyPr/>
            <a:lstStyle/>
            <a:p>
              <a:endParaRPr lang="en-GB"/>
            </a:p>
          </p:txBody>
        </p:sp>
        <p:sp>
          <p:nvSpPr>
            <p:cNvPr id="20338" name="Freeform 882"/>
            <p:cNvSpPr>
              <a:spLocks/>
            </p:cNvSpPr>
            <p:nvPr/>
          </p:nvSpPr>
          <p:spPr bwMode="auto">
            <a:xfrm>
              <a:off x="2888" y="1849"/>
              <a:ext cx="300" cy="749"/>
            </a:xfrm>
            <a:custGeom>
              <a:avLst/>
              <a:gdLst/>
              <a:ahLst/>
              <a:cxnLst>
                <a:cxn ang="0">
                  <a:pos x="576" y="1142"/>
                </a:cxn>
                <a:cxn ang="0">
                  <a:pos x="761" y="1417"/>
                </a:cxn>
                <a:cxn ang="0">
                  <a:pos x="878" y="1634"/>
                </a:cxn>
                <a:cxn ang="0">
                  <a:pos x="918" y="1748"/>
                </a:cxn>
                <a:cxn ang="0">
                  <a:pos x="936" y="1866"/>
                </a:cxn>
                <a:cxn ang="0">
                  <a:pos x="931" y="1990"/>
                </a:cxn>
                <a:cxn ang="0">
                  <a:pos x="894" y="2114"/>
                </a:cxn>
                <a:cxn ang="0">
                  <a:pos x="818" y="2237"/>
                </a:cxn>
                <a:cxn ang="0">
                  <a:pos x="648" y="2422"/>
                </a:cxn>
                <a:cxn ang="0">
                  <a:pos x="622" y="2459"/>
                </a:cxn>
                <a:cxn ang="0">
                  <a:pos x="604" y="2496"/>
                </a:cxn>
                <a:cxn ang="0">
                  <a:pos x="558" y="2722"/>
                </a:cxn>
                <a:cxn ang="0">
                  <a:pos x="536" y="2762"/>
                </a:cxn>
                <a:cxn ang="0">
                  <a:pos x="510" y="2796"/>
                </a:cxn>
                <a:cxn ang="0">
                  <a:pos x="652" y="2747"/>
                </a:cxn>
                <a:cxn ang="0">
                  <a:pos x="0" y="3386"/>
                </a:cxn>
                <a:cxn ang="0">
                  <a:pos x="796" y="2940"/>
                </a:cxn>
                <a:cxn ang="0">
                  <a:pos x="268" y="3686"/>
                </a:cxn>
                <a:cxn ang="0">
                  <a:pos x="973" y="3103"/>
                </a:cxn>
                <a:cxn ang="0">
                  <a:pos x="674" y="3744"/>
                </a:cxn>
                <a:cxn ang="0">
                  <a:pos x="758" y="3728"/>
                </a:cxn>
                <a:cxn ang="0">
                  <a:pos x="1174" y="3232"/>
                </a:cxn>
                <a:cxn ang="0">
                  <a:pos x="1060" y="3668"/>
                </a:cxn>
                <a:cxn ang="0">
                  <a:pos x="1219" y="3638"/>
                </a:cxn>
                <a:cxn ang="0">
                  <a:pos x="1398" y="3326"/>
                </a:cxn>
                <a:cxn ang="0">
                  <a:pos x="1376" y="3606"/>
                </a:cxn>
                <a:cxn ang="0">
                  <a:pos x="1448" y="3592"/>
                </a:cxn>
                <a:cxn ang="0">
                  <a:pos x="1499" y="3206"/>
                </a:cxn>
                <a:cxn ang="0">
                  <a:pos x="954" y="3001"/>
                </a:cxn>
                <a:cxn ang="0">
                  <a:pos x="1334" y="736"/>
                </a:cxn>
                <a:cxn ang="0">
                  <a:pos x="884" y="0"/>
                </a:cxn>
                <a:cxn ang="0">
                  <a:pos x="1140" y="875"/>
                </a:cxn>
                <a:cxn ang="0">
                  <a:pos x="534" y="197"/>
                </a:cxn>
                <a:cxn ang="0">
                  <a:pos x="942" y="1009"/>
                </a:cxn>
                <a:cxn ang="0">
                  <a:pos x="222" y="448"/>
                </a:cxn>
                <a:cxn ang="0">
                  <a:pos x="772" y="1178"/>
                </a:cxn>
                <a:cxn ang="0">
                  <a:pos x="458" y="1014"/>
                </a:cxn>
                <a:cxn ang="0">
                  <a:pos x="576" y="1142"/>
                </a:cxn>
              </a:cxnLst>
              <a:rect l="0" t="0" r="r" b="b"/>
              <a:pathLst>
                <a:path w="1499" h="3744">
                  <a:moveTo>
                    <a:pt x="576" y="1142"/>
                  </a:moveTo>
                  <a:lnTo>
                    <a:pt x="761" y="1417"/>
                  </a:lnTo>
                  <a:lnTo>
                    <a:pt x="878" y="1634"/>
                  </a:lnTo>
                  <a:lnTo>
                    <a:pt x="918" y="1748"/>
                  </a:lnTo>
                  <a:lnTo>
                    <a:pt x="936" y="1866"/>
                  </a:lnTo>
                  <a:lnTo>
                    <a:pt x="931" y="1990"/>
                  </a:lnTo>
                  <a:lnTo>
                    <a:pt x="894" y="2114"/>
                  </a:lnTo>
                  <a:lnTo>
                    <a:pt x="818" y="2237"/>
                  </a:lnTo>
                  <a:lnTo>
                    <a:pt x="648" y="2422"/>
                  </a:lnTo>
                  <a:lnTo>
                    <a:pt x="622" y="2459"/>
                  </a:lnTo>
                  <a:lnTo>
                    <a:pt x="604" y="2496"/>
                  </a:lnTo>
                  <a:lnTo>
                    <a:pt x="558" y="2722"/>
                  </a:lnTo>
                  <a:lnTo>
                    <a:pt x="536" y="2762"/>
                  </a:lnTo>
                  <a:lnTo>
                    <a:pt x="510" y="2796"/>
                  </a:lnTo>
                  <a:lnTo>
                    <a:pt x="652" y="2747"/>
                  </a:lnTo>
                  <a:lnTo>
                    <a:pt x="0" y="3386"/>
                  </a:lnTo>
                  <a:lnTo>
                    <a:pt x="796" y="2940"/>
                  </a:lnTo>
                  <a:lnTo>
                    <a:pt x="268" y="3686"/>
                  </a:lnTo>
                  <a:lnTo>
                    <a:pt x="973" y="3103"/>
                  </a:lnTo>
                  <a:lnTo>
                    <a:pt x="674" y="3744"/>
                  </a:lnTo>
                  <a:lnTo>
                    <a:pt x="758" y="3728"/>
                  </a:lnTo>
                  <a:lnTo>
                    <a:pt x="1174" y="3232"/>
                  </a:lnTo>
                  <a:lnTo>
                    <a:pt x="1060" y="3668"/>
                  </a:lnTo>
                  <a:lnTo>
                    <a:pt x="1219" y="3638"/>
                  </a:lnTo>
                  <a:lnTo>
                    <a:pt x="1398" y="3326"/>
                  </a:lnTo>
                  <a:lnTo>
                    <a:pt x="1376" y="3606"/>
                  </a:lnTo>
                  <a:lnTo>
                    <a:pt x="1448" y="3592"/>
                  </a:lnTo>
                  <a:lnTo>
                    <a:pt x="1499" y="3206"/>
                  </a:lnTo>
                  <a:lnTo>
                    <a:pt x="954" y="3001"/>
                  </a:lnTo>
                  <a:lnTo>
                    <a:pt x="1334" y="736"/>
                  </a:lnTo>
                  <a:lnTo>
                    <a:pt x="884" y="0"/>
                  </a:lnTo>
                  <a:lnTo>
                    <a:pt x="1140" y="875"/>
                  </a:lnTo>
                  <a:lnTo>
                    <a:pt x="534" y="197"/>
                  </a:lnTo>
                  <a:lnTo>
                    <a:pt x="942" y="1009"/>
                  </a:lnTo>
                  <a:lnTo>
                    <a:pt x="222" y="448"/>
                  </a:lnTo>
                  <a:lnTo>
                    <a:pt x="772" y="1178"/>
                  </a:lnTo>
                  <a:lnTo>
                    <a:pt x="458" y="1014"/>
                  </a:lnTo>
                  <a:lnTo>
                    <a:pt x="576" y="1142"/>
                  </a:lnTo>
                  <a:close/>
                </a:path>
              </a:pathLst>
            </a:custGeom>
            <a:solidFill>
              <a:srgbClr val="FFFFFF"/>
            </a:solidFill>
            <a:ln w="9525">
              <a:noFill/>
              <a:round/>
              <a:headEnd/>
              <a:tailEnd/>
            </a:ln>
          </p:spPr>
          <p:txBody>
            <a:bodyPr/>
            <a:lstStyle/>
            <a:p>
              <a:endParaRPr lang="en-GB"/>
            </a:p>
          </p:txBody>
        </p:sp>
        <p:sp>
          <p:nvSpPr>
            <p:cNvPr id="20339" name="Freeform 883"/>
            <p:cNvSpPr>
              <a:spLocks/>
            </p:cNvSpPr>
            <p:nvPr/>
          </p:nvSpPr>
          <p:spPr bwMode="auto">
            <a:xfrm>
              <a:off x="3413" y="1861"/>
              <a:ext cx="40" cy="59"/>
            </a:xfrm>
            <a:custGeom>
              <a:avLst/>
              <a:gdLst/>
              <a:ahLst/>
              <a:cxnLst>
                <a:cxn ang="0">
                  <a:pos x="96" y="298"/>
                </a:cxn>
                <a:cxn ang="0">
                  <a:pos x="201" y="0"/>
                </a:cxn>
                <a:cxn ang="0">
                  <a:pos x="0" y="290"/>
                </a:cxn>
                <a:cxn ang="0">
                  <a:pos x="96" y="298"/>
                </a:cxn>
              </a:cxnLst>
              <a:rect l="0" t="0" r="r" b="b"/>
              <a:pathLst>
                <a:path w="201" h="298">
                  <a:moveTo>
                    <a:pt x="96" y="298"/>
                  </a:moveTo>
                  <a:lnTo>
                    <a:pt x="201" y="0"/>
                  </a:lnTo>
                  <a:lnTo>
                    <a:pt x="0" y="290"/>
                  </a:lnTo>
                  <a:lnTo>
                    <a:pt x="96" y="298"/>
                  </a:lnTo>
                  <a:close/>
                </a:path>
              </a:pathLst>
            </a:custGeom>
            <a:solidFill>
              <a:srgbClr val="FFFFFF"/>
            </a:solidFill>
            <a:ln w="9525">
              <a:noFill/>
              <a:round/>
              <a:headEnd/>
              <a:tailEnd/>
            </a:ln>
          </p:spPr>
          <p:txBody>
            <a:bodyPr/>
            <a:lstStyle/>
            <a:p>
              <a:endParaRPr lang="en-GB"/>
            </a:p>
          </p:txBody>
        </p:sp>
        <p:sp>
          <p:nvSpPr>
            <p:cNvPr id="20340" name="Freeform 884"/>
            <p:cNvSpPr>
              <a:spLocks/>
            </p:cNvSpPr>
            <p:nvPr/>
          </p:nvSpPr>
          <p:spPr bwMode="auto">
            <a:xfrm>
              <a:off x="3432" y="1861"/>
              <a:ext cx="21" cy="61"/>
            </a:xfrm>
            <a:custGeom>
              <a:avLst/>
              <a:gdLst/>
              <a:ahLst/>
              <a:cxnLst>
                <a:cxn ang="0">
                  <a:pos x="105" y="0"/>
                </a:cxn>
                <a:cxn ang="0">
                  <a:pos x="0" y="298"/>
                </a:cxn>
                <a:cxn ang="0">
                  <a:pos x="105" y="308"/>
                </a:cxn>
                <a:cxn ang="0">
                  <a:pos x="105" y="0"/>
                </a:cxn>
              </a:cxnLst>
              <a:rect l="0" t="0" r="r" b="b"/>
              <a:pathLst>
                <a:path w="105" h="308">
                  <a:moveTo>
                    <a:pt x="105" y="0"/>
                  </a:moveTo>
                  <a:lnTo>
                    <a:pt x="0" y="298"/>
                  </a:lnTo>
                  <a:lnTo>
                    <a:pt x="105" y="308"/>
                  </a:lnTo>
                  <a:lnTo>
                    <a:pt x="105" y="0"/>
                  </a:lnTo>
                  <a:close/>
                </a:path>
              </a:pathLst>
            </a:custGeom>
            <a:solidFill>
              <a:srgbClr val="7F7FFF"/>
            </a:solidFill>
            <a:ln w="9525">
              <a:noFill/>
              <a:round/>
              <a:headEnd/>
              <a:tailEnd/>
            </a:ln>
          </p:spPr>
          <p:txBody>
            <a:bodyPr/>
            <a:lstStyle/>
            <a:p>
              <a:endParaRPr lang="en-GB"/>
            </a:p>
          </p:txBody>
        </p:sp>
        <p:sp>
          <p:nvSpPr>
            <p:cNvPr id="20341" name="Freeform 885"/>
            <p:cNvSpPr>
              <a:spLocks/>
            </p:cNvSpPr>
            <p:nvPr/>
          </p:nvSpPr>
          <p:spPr bwMode="auto">
            <a:xfrm>
              <a:off x="3214" y="1811"/>
              <a:ext cx="24" cy="93"/>
            </a:xfrm>
            <a:custGeom>
              <a:avLst/>
              <a:gdLst/>
              <a:ahLst/>
              <a:cxnLst>
                <a:cxn ang="0">
                  <a:pos x="0" y="453"/>
                </a:cxn>
                <a:cxn ang="0">
                  <a:pos x="122" y="464"/>
                </a:cxn>
                <a:cxn ang="0">
                  <a:pos x="32" y="0"/>
                </a:cxn>
                <a:cxn ang="0">
                  <a:pos x="0" y="453"/>
                </a:cxn>
              </a:cxnLst>
              <a:rect l="0" t="0" r="r" b="b"/>
              <a:pathLst>
                <a:path w="122" h="464">
                  <a:moveTo>
                    <a:pt x="0" y="453"/>
                  </a:moveTo>
                  <a:lnTo>
                    <a:pt x="122" y="464"/>
                  </a:lnTo>
                  <a:lnTo>
                    <a:pt x="32" y="0"/>
                  </a:lnTo>
                  <a:lnTo>
                    <a:pt x="0" y="453"/>
                  </a:lnTo>
                  <a:close/>
                </a:path>
              </a:pathLst>
            </a:custGeom>
            <a:solidFill>
              <a:srgbClr val="FFFFFF"/>
            </a:solidFill>
            <a:ln w="9525">
              <a:noFill/>
              <a:round/>
              <a:headEnd/>
              <a:tailEnd/>
            </a:ln>
          </p:spPr>
          <p:txBody>
            <a:bodyPr/>
            <a:lstStyle/>
            <a:p>
              <a:endParaRPr lang="en-GB"/>
            </a:p>
          </p:txBody>
        </p:sp>
        <p:sp>
          <p:nvSpPr>
            <p:cNvPr id="20342" name="Freeform 886"/>
            <p:cNvSpPr>
              <a:spLocks/>
            </p:cNvSpPr>
            <p:nvPr/>
          </p:nvSpPr>
          <p:spPr bwMode="auto">
            <a:xfrm>
              <a:off x="3342" y="1830"/>
              <a:ext cx="37" cy="85"/>
            </a:xfrm>
            <a:custGeom>
              <a:avLst/>
              <a:gdLst/>
              <a:ahLst/>
              <a:cxnLst>
                <a:cxn ang="0">
                  <a:pos x="0" y="414"/>
                </a:cxn>
                <a:cxn ang="0">
                  <a:pos x="118" y="424"/>
                </a:cxn>
                <a:cxn ang="0">
                  <a:pos x="189" y="0"/>
                </a:cxn>
                <a:cxn ang="0">
                  <a:pos x="0" y="414"/>
                </a:cxn>
              </a:cxnLst>
              <a:rect l="0" t="0" r="r" b="b"/>
              <a:pathLst>
                <a:path w="189" h="424">
                  <a:moveTo>
                    <a:pt x="0" y="414"/>
                  </a:moveTo>
                  <a:lnTo>
                    <a:pt x="118" y="424"/>
                  </a:lnTo>
                  <a:lnTo>
                    <a:pt x="189" y="0"/>
                  </a:lnTo>
                  <a:lnTo>
                    <a:pt x="0" y="414"/>
                  </a:lnTo>
                  <a:close/>
                </a:path>
              </a:pathLst>
            </a:custGeom>
            <a:solidFill>
              <a:srgbClr val="FFFFFF"/>
            </a:solidFill>
            <a:ln w="9525">
              <a:noFill/>
              <a:round/>
              <a:headEnd/>
              <a:tailEnd/>
            </a:ln>
          </p:spPr>
          <p:txBody>
            <a:bodyPr/>
            <a:lstStyle/>
            <a:p>
              <a:endParaRPr lang="en-GB"/>
            </a:p>
          </p:txBody>
        </p:sp>
        <p:sp>
          <p:nvSpPr>
            <p:cNvPr id="20343" name="Freeform 887"/>
            <p:cNvSpPr>
              <a:spLocks/>
            </p:cNvSpPr>
            <p:nvPr/>
          </p:nvSpPr>
          <p:spPr bwMode="auto">
            <a:xfrm>
              <a:off x="3277" y="1813"/>
              <a:ext cx="25" cy="96"/>
            </a:xfrm>
            <a:custGeom>
              <a:avLst/>
              <a:gdLst/>
              <a:ahLst/>
              <a:cxnLst>
                <a:cxn ang="0">
                  <a:pos x="126" y="479"/>
                </a:cxn>
                <a:cxn ang="0">
                  <a:pos x="120" y="0"/>
                </a:cxn>
                <a:cxn ang="0">
                  <a:pos x="0" y="469"/>
                </a:cxn>
                <a:cxn ang="0">
                  <a:pos x="126" y="479"/>
                </a:cxn>
              </a:cxnLst>
              <a:rect l="0" t="0" r="r" b="b"/>
              <a:pathLst>
                <a:path w="126" h="479">
                  <a:moveTo>
                    <a:pt x="126" y="479"/>
                  </a:moveTo>
                  <a:lnTo>
                    <a:pt x="120" y="0"/>
                  </a:lnTo>
                  <a:lnTo>
                    <a:pt x="0" y="469"/>
                  </a:lnTo>
                  <a:lnTo>
                    <a:pt x="126" y="479"/>
                  </a:lnTo>
                  <a:close/>
                </a:path>
              </a:pathLst>
            </a:custGeom>
            <a:solidFill>
              <a:srgbClr val="FFFFFF"/>
            </a:solidFill>
            <a:ln w="9525">
              <a:noFill/>
              <a:round/>
              <a:headEnd/>
              <a:tailEnd/>
            </a:ln>
          </p:spPr>
          <p:txBody>
            <a:bodyPr/>
            <a:lstStyle/>
            <a:p>
              <a:endParaRPr lang="en-GB"/>
            </a:p>
          </p:txBody>
        </p:sp>
        <p:sp>
          <p:nvSpPr>
            <p:cNvPr id="20344" name="Freeform 888"/>
            <p:cNvSpPr>
              <a:spLocks/>
            </p:cNvSpPr>
            <p:nvPr/>
          </p:nvSpPr>
          <p:spPr bwMode="auto">
            <a:xfrm>
              <a:off x="2725" y="2398"/>
              <a:ext cx="358" cy="231"/>
            </a:xfrm>
            <a:custGeom>
              <a:avLst/>
              <a:gdLst/>
              <a:ahLst/>
              <a:cxnLst>
                <a:cxn ang="0">
                  <a:pos x="1260" y="115"/>
                </a:cxn>
                <a:cxn ang="0">
                  <a:pos x="1203" y="151"/>
                </a:cxn>
                <a:cxn ang="0">
                  <a:pos x="1144" y="178"/>
                </a:cxn>
                <a:cxn ang="0">
                  <a:pos x="1014" y="215"/>
                </a:cxn>
                <a:cxn ang="0">
                  <a:pos x="878" y="235"/>
                </a:cxn>
                <a:cxn ang="0">
                  <a:pos x="846" y="254"/>
                </a:cxn>
                <a:cxn ang="0">
                  <a:pos x="830" y="289"/>
                </a:cxn>
                <a:cxn ang="0">
                  <a:pos x="816" y="371"/>
                </a:cxn>
                <a:cxn ang="0">
                  <a:pos x="780" y="443"/>
                </a:cxn>
                <a:cxn ang="0">
                  <a:pos x="732" y="509"/>
                </a:cxn>
                <a:cxn ang="0">
                  <a:pos x="644" y="595"/>
                </a:cxn>
                <a:cxn ang="0">
                  <a:pos x="466" y="693"/>
                </a:cxn>
                <a:cxn ang="0">
                  <a:pos x="348" y="727"/>
                </a:cxn>
                <a:cxn ang="0">
                  <a:pos x="308" y="735"/>
                </a:cxn>
                <a:cxn ang="0">
                  <a:pos x="278" y="751"/>
                </a:cxn>
                <a:cxn ang="0">
                  <a:pos x="260" y="775"/>
                </a:cxn>
                <a:cxn ang="0">
                  <a:pos x="136" y="981"/>
                </a:cxn>
                <a:cxn ang="0">
                  <a:pos x="0" y="1153"/>
                </a:cxn>
                <a:cxn ang="0">
                  <a:pos x="1354" y="1153"/>
                </a:cxn>
                <a:cxn ang="0">
                  <a:pos x="1372" y="1019"/>
                </a:cxn>
                <a:cxn ang="0">
                  <a:pos x="1490" y="997"/>
                </a:cxn>
                <a:cxn ang="0">
                  <a:pos x="1789" y="356"/>
                </a:cxn>
                <a:cxn ang="0">
                  <a:pos x="1084" y="939"/>
                </a:cxn>
                <a:cxn ang="0">
                  <a:pos x="1612" y="193"/>
                </a:cxn>
                <a:cxn ang="0">
                  <a:pos x="816" y="639"/>
                </a:cxn>
                <a:cxn ang="0">
                  <a:pos x="1468" y="0"/>
                </a:cxn>
                <a:cxn ang="0">
                  <a:pos x="1326" y="49"/>
                </a:cxn>
                <a:cxn ang="0">
                  <a:pos x="1310" y="69"/>
                </a:cxn>
                <a:cxn ang="0">
                  <a:pos x="1260" y="115"/>
                </a:cxn>
              </a:cxnLst>
              <a:rect l="0" t="0" r="r" b="b"/>
              <a:pathLst>
                <a:path w="1789" h="1153">
                  <a:moveTo>
                    <a:pt x="1260" y="115"/>
                  </a:moveTo>
                  <a:lnTo>
                    <a:pt x="1203" y="151"/>
                  </a:lnTo>
                  <a:lnTo>
                    <a:pt x="1144" y="178"/>
                  </a:lnTo>
                  <a:lnTo>
                    <a:pt x="1014" y="215"/>
                  </a:lnTo>
                  <a:lnTo>
                    <a:pt x="878" y="235"/>
                  </a:lnTo>
                  <a:lnTo>
                    <a:pt x="846" y="254"/>
                  </a:lnTo>
                  <a:lnTo>
                    <a:pt x="830" y="289"/>
                  </a:lnTo>
                  <a:lnTo>
                    <a:pt x="816" y="371"/>
                  </a:lnTo>
                  <a:lnTo>
                    <a:pt x="780" y="443"/>
                  </a:lnTo>
                  <a:lnTo>
                    <a:pt x="732" y="509"/>
                  </a:lnTo>
                  <a:lnTo>
                    <a:pt x="644" y="595"/>
                  </a:lnTo>
                  <a:lnTo>
                    <a:pt x="466" y="693"/>
                  </a:lnTo>
                  <a:lnTo>
                    <a:pt x="348" y="727"/>
                  </a:lnTo>
                  <a:lnTo>
                    <a:pt x="308" y="735"/>
                  </a:lnTo>
                  <a:lnTo>
                    <a:pt x="278" y="751"/>
                  </a:lnTo>
                  <a:lnTo>
                    <a:pt x="260" y="775"/>
                  </a:lnTo>
                  <a:lnTo>
                    <a:pt x="136" y="981"/>
                  </a:lnTo>
                  <a:lnTo>
                    <a:pt x="0" y="1153"/>
                  </a:lnTo>
                  <a:lnTo>
                    <a:pt x="1354" y="1153"/>
                  </a:lnTo>
                  <a:lnTo>
                    <a:pt x="1372" y="1019"/>
                  </a:lnTo>
                  <a:lnTo>
                    <a:pt x="1490" y="997"/>
                  </a:lnTo>
                  <a:lnTo>
                    <a:pt x="1789" y="356"/>
                  </a:lnTo>
                  <a:lnTo>
                    <a:pt x="1084" y="939"/>
                  </a:lnTo>
                  <a:lnTo>
                    <a:pt x="1612" y="193"/>
                  </a:lnTo>
                  <a:lnTo>
                    <a:pt x="816" y="639"/>
                  </a:lnTo>
                  <a:lnTo>
                    <a:pt x="1468" y="0"/>
                  </a:lnTo>
                  <a:lnTo>
                    <a:pt x="1326" y="49"/>
                  </a:lnTo>
                  <a:lnTo>
                    <a:pt x="1310" y="69"/>
                  </a:lnTo>
                  <a:lnTo>
                    <a:pt x="1260" y="115"/>
                  </a:lnTo>
                  <a:close/>
                </a:path>
              </a:pathLst>
            </a:custGeom>
            <a:solidFill>
              <a:srgbClr val="7F7FFF"/>
            </a:solidFill>
            <a:ln w="9525">
              <a:noFill/>
              <a:round/>
              <a:headEnd/>
              <a:tailEnd/>
            </a:ln>
          </p:spPr>
          <p:txBody>
            <a:bodyPr/>
            <a:lstStyle/>
            <a:p>
              <a:endParaRPr lang="en-GB"/>
            </a:p>
          </p:txBody>
        </p:sp>
        <p:sp>
          <p:nvSpPr>
            <p:cNvPr id="20345" name="Freeform 889"/>
            <p:cNvSpPr>
              <a:spLocks/>
            </p:cNvSpPr>
            <p:nvPr/>
          </p:nvSpPr>
          <p:spPr bwMode="auto">
            <a:xfrm>
              <a:off x="3132" y="2514"/>
              <a:ext cx="36" cy="62"/>
            </a:xfrm>
            <a:custGeom>
              <a:avLst/>
              <a:gdLst/>
              <a:ahLst/>
              <a:cxnLst>
                <a:cxn ang="0">
                  <a:pos x="0" y="312"/>
                </a:cxn>
                <a:cxn ang="0">
                  <a:pos x="157" y="280"/>
                </a:cxn>
                <a:cxn ang="0">
                  <a:pos x="179" y="0"/>
                </a:cxn>
                <a:cxn ang="0">
                  <a:pos x="0" y="312"/>
                </a:cxn>
              </a:cxnLst>
              <a:rect l="0" t="0" r="r" b="b"/>
              <a:pathLst>
                <a:path w="179" h="312">
                  <a:moveTo>
                    <a:pt x="0" y="312"/>
                  </a:moveTo>
                  <a:lnTo>
                    <a:pt x="157" y="280"/>
                  </a:lnTo>
                  <a:lnTo>
                    <a:pt x="179" y="0"/>
                  </a:lnTo>
                  <a:lnTo>
                    <a:pt x="0" y="312"/>
                  </a:lnTo>
                  <a:close/>
                </a:path>
              </a:pathLst>
            </a:custGeom>
            <a:solidFill>
              <a:srgbClr val="7F7FFF"/>
            </a:solidFill>
            <a:ln w="9525">
              <a:noFill/>
              <a:round/>
              <a:headEnd/>
              <a:tailEnd/>
            </a:ln>
          </p:spPr>
          <p:txBody>
            <a:bodyPr/>
            <a:lstStyle/>
            <a:p>
              <a:endParaRPr lang="en-GB"/>
            </a:p>
          </p:txBody>
        </p:sp>
        <p:sp>
          <p:nvSpPr>
            <p:cNvPr id="20346" name="Freeform 890"/>
            <p:cNvSpPr>
              <a:spLocks/>
            </p:cNvSpPr>
            <p:nvPr/>
          </p:nvSpPr>
          <p:spPr bwMode="auto">
            <a:xfrm>
              <a:off x="3040" y="2495"/>
              <a:ext cx="83" cy="99"/>
            </a:xfrm>
            <a:custGeom>
              <a:avLst/>
              <a:gdLst/>
              <a:ahLst/>
              <a:cxnLst>
                <a:cxn ang="0">
                  <a:pos x="0" y="496"/>
                </a:cxn>
                <a:cxn ang="0">
                  <a:pos x="302" y="436"/>
                </a:cxn>
                <a:cxn ang="0">
                  <a:pos x="416" y="0"/>
                </a:cxn>
                <a:cxn ang="0">
                  <a:pos x="0" y="496"/>
                </a:cxn>
              </a:cxnLst>
              <a:rect l="0" t="0" r="r" b="b"/>
              <a:pathLst>
                <a:path w="416" h="496">
                  <a:moveTo>
                    <a:pt x="0" y="496"/>
                  </a:moveTo>
                  <a:lnTo>
                    <a:pt x="302" y="436"/>
                  </a:lnTo>
                  <a:lnTo>
                    <a:pt x="416" y="0"/>
                  </a:lnTo>
                  <a:lnTo>
                    <a:pt x="0" y="496"/>
                  </a:lnTo>
                  <a:close/>
                </a:path>
              </a:pathLst>
            </a:custGeom>
            <a:solidFill>
              <a:srgbClr val="7F7FFF"/>
            </a:solidFill>
            <a:ln w="9525">
              <a:noFill/>
              <a:round/>
              <a:headEnd/>
              <a:tailEnd/>
            </a:ln>
          </p:spPr>
          <p:txBody>
            <a:bodyPr/>
            <a:lstStyle/>
            <a:p>
              <a:endParaRPr lang="en-GB"/>
            </a:p>
          </p:txBody>
        </p:sp>
        <p:sp>
          <p:nvSpPr>
            <p:cNvPr id="20347" name="Freeform 891"/>
            <p:cNvSpPr>
              <a:spLocks/>
            </p:cNvSpPr>
            <p:nvPr/>
          </p:nvSpPr>
          <p:spPr bwMode="auto">
            <a:xfrm>
              <a:off x="2811" y="1691"/>
              <a:ext cx="9" cy="2"/>
            </a:xfrm>
            <a:custGeom>
              <a:avLst/>
              <a:gdLst/>
              <a:ahLst/>
              <a:cxnLst>
                <a:cxn ang="0">
                  <a:pos x="0" y="0"/>
                </a:cxn>
                <a:cxn ang="0">
                  <a:pos x="42" y="8"/>
                </a:cxn>
                <a:cxn ang="0">
                  <a:pos x="34" y="0"/>
                </a:cxn>
                <a:cxn ang="0">
                  <a:pos x="0" y="0"/>
                </a:cxn>
              </a:cxnLst>
              <a:rect l="0" t="0" r="r" b="b"/>
              <a:pathLst>
                <a:path w="42" h="8">
                  <a:moveTo>
                    <a:pt x="0" y="0"/>
                  </a:moveTo>
                  <a:lnTo>
                    <a:pt x="42" y="8"/>
                  </a:lnTo>
                  <a:lnTo>
                    <a:pt x="34" y="0"/>
                  </a:lnTo>
                  <a:lnTo>
                    <a:pt x="0" y="0"/>
                  </a:lnTo>
                  <a:close/>
                </a:path>
              </a:pathLst>
            </a:custGeom>
            <a:solidFill>
              <a:srgbClr val="FFFF00"/>
            </a:solidFill>
            <a:ln w="9525">
              <a:noFill/>
              <a:round/>
              <a:headEnd/>
              <a:tailEnd/>
            </a:ln>
          </p:spPr>
          <p:txBody>
            <a:bodyPr/>
            <a:lstStyle/>
            <a:p>
              <a:endParaRPr lang="en-GB"/>
            </a:p>
          </p:txBody>
        </p:sp>
        <p:sp>
          <p:nvSpPr>
            <p:cNvPr id="20348" name="Freeform 892"/>
            <p:cNvSpPr>
              <a:spLocks/>
            </p:cNvSpPr>
            <p:nvPr/>
          </p:nvSpPr>
          <p:spPr bwMode="auto">
            <a:xfrm>
              <a:off x="3347" y="2077"/>
              <a:ext cx="73" cy="165"/>
            </a:xfrm>
            <a:custGeom>
              <a:avLst/>
              <a:gdLst/>
              <a:ahLst/>
              <a:cxnLst>
                <a:cxn ang="0">
                  <a:pos x="0" y="0"/>
                </a:cxn>
                <a:cxn ang="0">
                  <a:pos x="13" y="12"/>
                </a:cxn>
                <a:cxn ang="0">
                  <a:pos x="108" y="116"/>
                </a:cxn>
                <a:cxn ang="0">
                  <a:pos x="236" y="328"/>
                </a:cxn>
                <a:cxn ang="0">
                  <a:pos x="286" y="470"/>
                </a:cxn>
                <a:cxn ang="0">
                  <a:pos x="322" y="636"/>
                </a:cxn>
                <a:cxn ang="0">
                  <a:pos x="331" y="826"/>
                </a:cxn>
                <a:cxn ang="0">
                  <a:pos x="362" y="648"/>
                </a:cxn>
                <a:cxn ang="0">
                  <a:pos x="364" y="582"/>
                </a:cxn>
                <a:cxn ang="0">
                  <a:pos x="351" y="362"/>
                </a:cxn>
                <a:cxn ang="0">
                  <a:pos x="309" y="220"/>
                </a:cxn>
                <a:cxn ang="0">
                  <a:pos x="273" y="156"/>
                </a:cxn>
                <a:cxn ang="0">
                  <a:pos x="225" y="99"/>
                </a:cxn>
                <a:cxn ang="0">
                  <a:pos x="165" y="54"/>
                </a:cxn>
                <a:cxn ang="0">
                  <a:pos x="89" y="20"/>
                </a:cxn>
                <a:cxn ang="0">
                  <a:pos x="0" y="0"/>
                </a:cxn>
              </a:cxnLst>
              <a:rect l="0" t="0" r="r" b="b"/>
              <a:pathLst>
                <a:path w="364" h="826">
                  <a:moveTo>
                    <a:pt x="0" y="0"/>
                  </a:moveTo>
                  <a:lnTo>
                    <a:pt x="13" y="12"/>
                  </a:lnTo>
                  <a:lnTo>
                    <a:pt x="108" y="116"/>
                  </a:lnTo>
                  <a:lnTo>
                    <a:pt x="236" y="328"/>
                  </a:lnTo>
                  <a:lnTo>
                    <a:pt x="286" y="470"/>
                  </a:lnTo>
                  <a:lnTo>
                    <a:pt x="322" y="636"/>
                  </a:lnTo>
                  <a:lnTo>
                    <a:pt x="331" y="826"/>
                  </a:lnTo>
                  <a:lnTo>
                    <a:pt x="362" y="648"/>
                  </a:lnTo>
                  <a:lnTo>
                    <a:pt x="364" y="582"/>
                  </a:lnTo>
                  <a:lnTo>
                    <a:pt x="351" y="362"/>
                  </a:lnTo>
                  <a:lnTo>
                    <a:pt x="309" y="220"/>
                  </a:lnTo>
                  <a:lnTo>
                    <a:pt x="273" y="156"/>
                  </a:lnTo>
                  <a:lnTo>
                    <a:pt x="225" y="99"/>
                  </a:lnTo>
                  <a:lnTo>
                    <a:pt x="165" y="54"/>
                  </a:lnTo>
                  <a:lnTo>
                    <a:pt x="89" y="20"/>
                  </a:lnTo>
                  <a:lnTo>
                    <a:pt x="0" y="0"/>
                  </a:lnTo>
                  <a:close/>
                </a:path>
              </a:pathLst>
            </a:custGeom>
            <a:solidFill>
              <a:srgbClr val="3F3FFF"/>
            </a:solidFill>
            <a:ln w="9525">
              <a:noFill/>
              <a:round/>
              <a:headEnd/>
              <a:tailEnd/>
            </a:ln>
          </p:spPr>
          <p:txBody>
            <a:bodyPr/>
            <a:lstStyle/>
            <a:p>
              <a:endParaRPr lang="en-GB"/>
            </a:p>
          </p:txBody>
        </p:sp>
        <p:sp>
          <p:nvSpPr>
            <p:cNvPr id="20349" name="Freeform 893"/>
            <p:cNvSpPr>
              <a:spLocks/>
            </p:cNvSpPr>
            <p:nvPr/>
          </p:nvSpPr>
          <p:spPr bwMode="auto">
            <a:xfrm>
              <a:off x="3254" y="2054"/>
              <a:ext cx="198" cy="347"/>
            </a:xfrm>
            <a:custGeom>
              <a:avLst/>
              <a:gdLst/>
              <a:ahLst/>
              <a:cxnLst>
                <a:cxn ang="0">
                  <a:pos x="246" y="344"/>
                </a:cxn>
                <a:cxn ang="0">
                  <a:pos x="241" y="0"/>
                </a:cxn>
                <a:cxn ang="0">
                  <a:pos x="0" y="1432"/>
                </a:cxn>
                <a:cxn ang="0">
                  <a:pos x="990" y="1734"/>
                </a:cxn>
                <a:cxn ang="0">
                  <a:pos x="982" y="1724"/>
                </a:cxn>
                <a:cxn ang="0">
                  <a:pos x="862" y="1596"/>
                </a:cxn>
                <a:cxn ang="0">
                  <a:pos x="579" y="1219"/>
                </a:cxn>
                <a:cxn ang="0">
                  <a:pos x="435" y="962"/>
                </a:cxn>
                <a:cxn ang="0">
                  <a:pos x="317" y="666"/>
                </a:cxn>
                <a:cxn ang="0">
                  <a:pos x="246" y="344"/>
                </a:cxn>
              </a:cxnLst>
              <a:rect l="0" t="0" r="r" b="b"/>
              <a:pathLst>
                <a:path w="990" h="1734">
                  <a:moveTo>
                    <a:pt x="246" y="344"/>
                  </a:moveTo>
                  <a:lnTo>
                    <a:pt x="241" y="0"/>
                  </a:lnTo>
                  <a:lnTo>
                    <a:pt x="0" y="1432"/>
                  </a:lnTo>
                  <a:lnTo>
                    <a:pt x="990" y="1734"/>
                  </a:lnTo>
                  <a:lnTo>
                    <a:pt x="982" y="1724"/>
                  </a:lnTo>
                  <a:lnTo>
                    <a:pt x="862" y="1596"/>
                  </a:lnTo>
                  <a:lnTo>
                    <a:pt x="579" y="1219"/>
                  </a:lnTo>
                  <a:lnTo>
                    <a:pt x="435" y="962"/>
                  </a:lnTo>
                  <a:lnTo>
                    <a:pt x="317" y="666"/>
                  </a:lnTo>
                  <a:lnTo>
                    <a:pt x="246" y="344"/>
                  </a:lnTo>
                  <a:close/>
                </a:path>
              </a:pathLst>
            </a:custGeom>
            <a:solidFill>
              <a:srgbClr val="3F3FFF"/>
            </a:solidFill>
            <a:ln w="9525">
              <a:noFill/>
              <a:round/>
              <a:headEnd/>
              <a:tailEnd/>
            </a:ln>
          </p:spPr>
          <p:txBody>
            <a:bodyPr/>
            <a:lstStyle/>
            <a:p>
              <a:endParaRPr lang="en-GB"/>
            </a:p>
          </p:txBody>
        </p:sp>
        <p:sp>
          <p:nvSpPr>
            <p:cNvPr id="20350" name="Freeform 894"/>
            <p:cNvSpPr>
              <a:spLocks noEditPoints="1"/>
            </p:cNvSpPr>
            <p:nvPr/>
          </p:nvSpPr>
          <p:spPr bwMode="auto">
            <a:xfrm>
              <a:off x="3114" y="1927"/>
              <a:ext cx="339" cy="619"/>
            </a:xfrm>
            <a:custGeom>
              <a:avLst/>
              <a:gdLst/>
              <a:ahLst/>
              <a:cxnLst>
                <a:cxn ang="0">
                  <a:pos x="735" y="381"/>
                </a:cxn>
                <a:cxn ang="0">
                  <a:pos x="1696" y="498"/>
                </a:cxn>
                <a:cxn ang="0">
                  <a:pos x="1696" y="132"/>
                </a:cxn>
                <a:cxn ang="0">
                  <a:pos x="414" y="0"/>
                </a:cxn>
                <a:cxn ang="0">
                  <a:pos x="0" y="2530"/>
                </a:cxn>
                <a:cxn ang="0">
                  <a:pos x="1696" y="3094"/>
                </a:cxn>
                <a:cxn ang="0">
                  <a:pos x="1696" y="2584"/>
                </a:cxn>
                <a:cxn ang="0">
                  <a:pos x="497" y="2228"/>
                </a:cxn>
                <a:cxn ang="0">
                  <a:pos x="735" y="381"/>
                </a:cxn>
                <a:cxn ang="0">
                  <a:pos x="1547" y="238"/>
                </a:cxn>
                <a:cxn ang="0">
                  <a:pos x="550" y="162"/>
                </a:cxn>
                <a:cxn ang="0">
                  <a:pos x="112" y="2132"/>
                </a:cxn>
                <a:cxn ang="0">
                  <a:pos x="497" y="62"/>
                </a:cxn>
                <a:cxn ang="0">
                  <a:pos x="1547" y="238"/>
                </a:cxn>
                <a:cxn ang="0">
                  <a:pos x="486" y="2526"/>
                </a:cxn>
                <a:cxn ang="0">
                  <a:pos x="463" y="2530"/>
                </a:cxn>
                <a:cxn ang="0">
                  <a:pos x="442" y="2526"/>
                </a:cxn>
                <a:cxn ang="0">
                  <a:pos x="424" y="2514"/>
                </a:cxn>
                <a:cxn ang="0">
                  <a:pos x="413" y="2496"/>
                </a:cxn>
                <a:cxn ang="0">
                  <a:pos x="408" y="2472"/>
                </a:cxn>
                <a:cxn ang="0">
                  <a:pos x="413" y="2452"/>
                </a:cxn>
                <a:cxn ang="0">
                  <a:pos x="424" y="2434"/>
                </a:cxn>
                <a:cxn ang="0">
                  <a:pos x="442" y="2423"/>
                </a:cxn>
                <a:cxn ang="0">
                  <a:pos x="463" y="2418"/>
                </a:cxn>
                <a:cxn ang="0">
                  <a:pos x="486" y="2423"/>
                </a:cxn>
                <a:cxn ang="0">
                  <a:pos x="505" y="2434"/>
                </a:cxn>
                <a:cxn ang="0">
                  <a:pos x="516" y="2452"/>
                </a:cxn>
                <a:cxn ang="0">
                  <a:pos x="520" y="2472"/>
                </a:cxn>
                <a:cxn ang="0">
                  <a:pos x="516" y="2496"/>
                </a:cxn>
                <a:cxn ang="0">
                  <a:pos x="505" y="2514"/>
                </a:cxn>
                <a:cxn ang="0">
                  <a:pos x="486" y="2526"/>
                </a:cxn>
                <a:cxn ang="0">
                  <a:pos x="270" y="2358"/>
                </a:cxn>
                <a:cxn ang="0">
                  <a:pos x="288" y="2370"/>
                </a:cxn>
                <a:cxn ang="0">
                  <a:pos x="300" y="2389"/>
                </a:cxn>
                <a:cxn ang="0">
                  <a:pos x="306" y="2410"/>
                </a:cxn>
                <a:cxn ang="0">
                  <a:pos x="300" y="2434"/>
                </a:cxn>
                <a:cxn ang="0">
                  <a:pos x="288" y="2452"/>
                </a:cxn>
                <a:cxn ang="0">
                  <a:pos x="270" y="2465"/>
                </a:cxn>
                <a:cxn ang="0">
                  <a:pos x="248" y="2466"/>
                </a:cxn>
                <a:cxn ang="0">
                  <a:pos x="227" y="2465"/>
                </a:cxn>
                <a:cxn ang="0">
                  <a:pos x="209" y="2452"/>
                </a:cxn>
                <a:cxn ang="0">
                  <a:pos x="196" y="2434"/>
                </a:cxn>
                <a:cxn ang="0">
                  <a:pos x="190" y="2410"/>
                </a:cxn>
                <a:cxn ang="0">
                  <a:pos x="196" y="2389"/>
                </a:cxn>
                <a:cxn ang="0">
                  <a:pos x="209" y="2370"/>
                </a:cxn>
                <a:cxn ang="0">
                  <a:pos x="227" y="2358"/>
                </a:cxn>
                <a:cxn ang="0">
                  <a:pos x="248" y="2355"/>
                </a:cxn>
                <a:cxn ang="0">
                  <a:pos x="270" y="2358"/>
                </a:cxn>
              </a:cxnLst>
              <a:rect l="0" t="0" r="r" b="b"/>
              <a:pathLst>
                <a:path w="1696" h="3094">
                  <a:moveTo>
                    <a:pt x="735" y="381"/>
                  </a:moveTo>
                  <a:lnTo>
                    <a:pt x="1696" y="498"/>
                  </a:lnTo>
                  <a:lnTo>
                    <a:pt x="1696" y="132"/>
                  </a:lnTo>
                  <a:lnTo>
                    <a:pt x="414" y="0"/>
                  </a:lnTo>
                  <a:lnTo>
                    <a:pt x="0" y="2530"/>
                  </a:lnTo>
                  <a:lnTo>
                    <a:pt x="1696" y="3094"/>
                  </a:lnTo>
                  <a:lnTo>
                    <a:pt x="1696" y="2584"/>
                  </a:lnTo>
                  <a:lnTo>
                    <a:pt x="497" y="2228"/>
                  </a:lnTo>
                  <a:lnTo>
                    <a:pt x="735" y="381"/>
                  </a:lnTo>
                  <a:close/>
                  <a:moveTo>
                    <a:pt x="1547" y="238"/>
                  </a:moveTo>
                  <a:lnTo>
                    <a:pt x="550" y="162"/>
                  </a:lnTo>
                  <a:lnTo>
                    <a:pt x="112" y="2132"/>
                  </a:lnTo>
                  <a:lnTo>
                    <a:pt x="497" y="62"/>
                  </a:lnTo>
                  <a:lnTo>
                    <a:pt x="1547" y="238"/>
                  </a:lnTo>
                  <a:close/>
                  <a:moveTo>
                    <a:pt x="486" y="2526"/>
                  </a:moveTo>
                  <a:lnTo>
                    <a:pt x="463" y="2530"/>
                  </a:lnTo>
                  <a:lnTo>
                    <a:pt x="442" y="2526"/>
                  </a:lnTo>
                  <a:lnTo>
                    <a:pt x="424" y="2514"/>
                  </a:lnTo>
                  <a:lnTo>
                    <a:pt x="413" y="2496"/>
                  </a:lnTo>
                  <a:lnTo>
                    <a:pt x="408" y="2472"/>
                  </a:lnTo>
                  <a:lnTo>
                    <a:pt x="413" y="2452"/>
                  </a:lnTo>
                  <a:lnTo>
                    <a:pt x="424" y="2434"/>
                  </a:lnTo>
                  <a:lnTo>
                    <a:pt x="442" y="2423"/>
                  </a:lnTo>
                  <a:lnTo>
                    <a:pt x="463" y="2418"/>
                  </a:lnTo>
                  <a:lnTo>
                    <a:pt x="486" y="2423"/>
                  </a:lnTo>
                  <a:lnTo>
                    <a:pt x="505" y="2434"/>
                  </a:lnTo>
                  <a:lnTo>
                    <a:pt x="516" y="2452"/>
                  </a:lnTo>
                  <a:lnTo>
                    <a:pt x="520" y="2472"/>
                  </a:lnTo>
                  <a:lnTo>
                    <a:pt x="516" y="2496"/>
                  </a:lnTo>
                  <a:lnTo>
                    <a:pt x="505" y="2514"/>
                  </a:lnTo>
                  <a:lnTo>
                    <a:pt x="486" y="2526"/>
                  </a:lnTo>
                  <a:close/>
                  <a:moveTo>
                    <a:pt x="270" y="2358"/>
                  </a:moveTo>
                  <a:lnTo>
                    <a:pt x="288" y="2370"/>
                  </a:lnTo>
                  <a:lnTo>
                    <a:pt x="300" y="2389"/>
                  </a:lnTo>
                  <a:lnTo>
                    <a:pt x="306" y="2410"/>
                  </a:lnTo>
                  <a:lnTo>
                    <a:pt x="300" y="2434"/>
                  </a:lnTo>
                  <a:lnTo>
                    <a:pt x="288" y="2452"/>
                  </a:lnTo>
                  <a:lnTo>
                    <a:pt x="270" y="2465"/>
                  </a:lnTo>
                  <a:lnTo>
                    <a:pt x="248" y="2466"/>
                  </a:lnTo>
                  <a:lnTo>
                    <a:pt x="227" y="2465"/>
                  </a:lnTo>
                  <a:lnTo>
                    <a:pt x="209" y="2452"/>
                  </a:lnTo>
                  <a:lnTo>
                    <a:pt x="196" y="2434"/>
                  </a:lnTo>
                  <a:lnTo>
                    <a:pt x="190" y="2410"/>
                  </a:lnTo>
                  <a:lnTo>
                    <a:pt x="196" y="2389"/>
                  </a:lnTo>
                  <a:lnTo>
                    <a:pt x="209" y="2370"/>
                  </a:lnTo>
                  <a:lnTo>
                    <a:pt x="227" y="2358"/>
                  </a:lnTo>
                  <a:lnTo>
                    <a:pt x="248" y="2355"/>
                  </a:lnTo>
                  <a:lnTo>
                    <a:pt x="270" y="2358"/>
                  </a:lnTo>
                  <a:close/>
                </a:path>
              </a:pathLst>
            </a:custGeom>
            <a:solidFill>
              <a:srgbClr val="BFBFBF"/>
            </a:solidFill>
            <a:ln w="9525">
              <a:noFill/>
              <a:round/>
              <a:headEnd/>
              <a:tailEnd/>
            </a:ln>
          </p:spPr>
          <p:txBody>
            <a:bodyPr/>
            <a:lstStyle/>
            <a:p>
              <a:endParaRPr lang="en-GB"/>
            </a:p>
          </p:txBody>
        </p:sp>
        <p:sp>
          <p:nvSpPr>
            <p:cNvPr id="20351" name="Freeform 895"/>
            <p:cNvSpPr>
              <a:spLocks/>
            </p:cNvSpPr>
            <p:nvPr/>
          </p:nvSpPr>
          <p:spPr bwMode="auto">
            <a:xfrm>
              <a:off x="3136" y="1940"/>
              <a:ext cx="287" cy="414"/>
            </a:xfrm>
            <a:custGeom>
              <a:avLst/>
              <a:gdLst/>
              <a:ahLst/>
              <a:cxnLst>
                <a:cxn ang="0">
                  <a:pos x="438" y="100"/>
                </a:cxn>
                <a:cxn ang="0">
                  <a:pos x="1435" y="176"/>
                </a:cxn>
                <a:cxn ang="0">
                  <a:pos x="385" y="0"/>
                </a:cxn>
                <a:cxn ang="0">
                  <a:pos x="0" y="2070"/>
                </a:cxn>
                <a:cxn ang="0">
                  <a:pos x="438" y="100"/>
                </a:cxn>
              </a:cxnLst>
              <a:rect l="0" t="0" r="r" b="b"/>
              <a:pathLst>
                <a:path w="1435" h="2070">
                  <a:moveTo>
                    <a:pt x="438" y="100"/>
                  </a:moveTo>
                  <a:lnTo>
                    <a:pt x="1435" y="176"/>
                  </a:lnTo>
                  <a:lnTo>
                    <a:pt x="385" y="0"/>
                  </a:lnTo>
                  <a:lnTo>
                    <a:pt x="0" y="2070"/>
                  </a:lnTo>
                  <a:lnTo>
                    <a:pt x="438" y="100"/>
                  </a:lnTo>
                  <a:close/>
                </a:path>
              </a:pathLst>
            </a:custGeom>
            <a:solidFill>
              <a:srgbClr val="FFFFFF"/>
            </a:solidFill>
            <a:ln w="9525">
              <a:noFill/>
              <a:round/>
              <a:headEnd/>
              <a:tailEnd/>
            </a:ln>
          </p:spPr>
          <p:txBody>
            <a:bodyPr/>
            <a:lstStyle/>
            <a:p>
              <a:endParaRPr lang="en-GB"/>
            </a:p>
          </p:txBody>
        </p:sp>
        <p:sp>
          <p:nvSpPr>
            <p:cNvPr id="20352" name="Freeform 896"/>
            <p:cNvSpPr>
              <a:spLocks/>
            </p:cNvSpPr>
            <p:nvPr/>
          </p:nvSpPr>
          <p:spPr bwMode="auto">
            <a:xfrm>
              <a:off x="3196" y="2411"/>
              <a:ext cx="22" cy="22"/>
            </a:xfrm>
            <a:custGeom>
              <a:avLst/>
              <a:gdLst/>
              <a:ahLst/>
              <a:cxnLst>
                <a:cxn ang="0">
                  <a:pos x="55" y="112"/>
                </a:cxn>
                <a:cxn ang="0">
                  <a:pos x="78" y="108"/>
                </a:cxn>
                <a:cxn ang="0">
                  <a:pos x="97" y="96"/>
                </a:cxn>
                <a:cxn ang="0">
                  <a:pos x="108" y="78"/>
                </a:cxn>
                <a:cxn ang="0">
                  <a:pos x="112" y="54"/>
                </a:cxn>
                <a:cxn ang="0">
                  <a:pos x="108" y="34"/>
                </a:cxn>
                <a:cxn ang="0">
                  <a:pos x="97" y="16"/>
                </a:cxn>
                <a:cxn ang="0">
                  <a:pos x="78" y="5"/>
                </a:cxn>
                <a:cxn ang="0">
                  <a:pos x="55" y="0"/>
                </a:cxn>
                <a:cxn ang="0">
                  <a:pos x="34" y="5"/>
                </a:cxn>
                <a:cxn ang="0">
                  <a:pos x="16" y="16"/>
                </a:cxn>
                <a:cxn ang="0">
                  <a:pos x="5" y="34"/>
                </a:cxn>
                <a:cxn ang="0">
                  <a:pos x="0" y="54"/>
                </a:cxn>
                <a:cxn ang="0">
                  <a:pos x="5" y="78"/>
                </a:cxn>
                <a:cxn ang="0">
                  <a:pos x="16" y="96"/>
                </a:cxn>
                <a:cxn ang="0">
                  <a:pos x="34" y="108"/>
                </a:cxn>
                <a:cxn ang="0">
                  <a:pos x="55" y="112"/>
                </a:cxn>
              </a:cxnLst>
              <a:rect l="0" t="0" r="r" b="b"/>
              <a:pathLst>
                <a:path w="112" h="112">
                  <a:moveTo>
                    <a:pt x="55" y="112"/>
                  </a:moveTo>
                  <a:lnTo>
                    <a:pt x="78" y="108"/>
                  </a:lnTo>
                  <a:lnTo>
                    <a:pt x="97" y="96"/>
                  </a:lnTo>
                  <a:lnTo>
                    <a:pt x="108" y="78"/>
                  </a:lnTo>
                  <a:lnTo>
                    <a:pt x="112" y="54"/>
                  </a:lnTo>
                  <a:lnTo>
                    <a:pt x="108" y="34"/>
                  </a:lnTo>
                  <a:lnTo>
                    <a:pt x="97" y="16"/>
                  </a:lnTo>
                  <a:lnTo>
                    <a:pt x="78" y="5"/>
                  </a:lnTo>
                  <a:lnTo>
                    <a:pt x="55" y="0"/>
                  </a:lnTo>
                  <a:lnTo>
                    <a:pt x="34" y="5"/>
                  </a:lnTo>
                  <a:lnTo>
                    <a:pt x="16" y="16"/>
                  </a:lnTo>
                  <a:lnTo>
                    <a:pt x="5" y="34"/>
                  </a:lnTo>
                  <a:lnTo>
                    <a:pt x="0" y="54"/>
                  </a:lnTo>
                  <a:lnTo>
                    <a:pt x="5" y="78"/>
                  </a:lnTo>
                  <a:lnTo>
                    <a:pt x="16" y="96"/>
                  </a:lnTo>
                  <a:lnTo>
                    <a:pt x="34" y="108"/>
                  </a:lnTo>
                  <a:lnTo>
                    <a:pt x="55" y="112"/>
                  </a:lnTo>
                  <a:close/>
                </a:path>
              </a:pathLst>
            </a:custGeom>
            <a:solidFill>
              <a:srgbClr val="000000"/>
            </a:solidFill>
            <a:ln w="9525">
              <a:noFill/>
              <a:round/>
              <a:headEnd/>
              <a:tailEnd/>
            </a:ln>
          </p:spPr>
          <p:txBody>
            <a:bodyPr/>
            <a:lstStyle/>
            <a:p>
              <a:endParaRPr lang="en-GB"/>
            </a:p>
          </p:txBody>
        </p:sp>
        <p:sp>
          <p:nvSpPr>
            <p:cNvPr id="20353" name="Freeform 897"/>
            <p:cNvSpPr>
              <a:spLocks/>
            </p:cNvSpPr>
            <p:nvPr/>
          </p:nvSpPr>
          <p:spPr bwMode="auto">
            <a:xfrm>
              <a:off x="3152" y="2398"/>
              <a:ext cx="23" cy="22"/>
            </a:xfrm>
            <a:custGeom>
              <a:avLst/>
              <a:gdLst/>
              <a:ahLst/>
              <a:cxnLst>
                <a:cxn ang="0">
                  <a:pos x="98" y="15"/>
                </a:cxn>
                <a:cxn ang="0">
                  <a:pos x="80" y="3"/>
                </a:cxn>
                <a:cxn ang="0">
                  <a:pos x="58" y="0"/>
                </a:cxn>
                <a:cxn ang="0">
                  <a:pos x="37" y="3"/>
                </a:cxn>
                <a:cxn ang="0">
                  <a:pos x="19" y="15"/>
                </a:cxn>
                <a:cxn ang="0">
                  <a:pos x="6" y="34"/>
                </a:cxn>
                <a:cxn ang="0">
                  <a:pos x="0" y="55"/>
                </a:cxn>
                <a:cxn ang="0">
                  <a:pos x="6" y="79"/>
                </a:cxn>
                <a:cxn ang="0">
                  <a:pos x="19" y="97"/>
                </a:cxn>
                <a:cxn ang="0">
                  <a:pos x="37" y="110"/>
                </a:cxn>
                <a:cxn ang="0">
                  <a:pos x="58" y="111"/>
                </a:cxn>
                <a:cxn ang="0">
                  <a:pos x="80" y="110"/>
                </a:cxn>
                <a:cxn ang="0">
                  <a:pos x="98" y="97"/>
                </a:cxn>
                <a:cxn ang="0">
                  <a:pos x="110" y="79"/>
                </a:cxn>
                <a:cxn ang="0">
                  <a:pos x="116" y="55"/>
                </a:cxn>
                <a:cxn ang="0">
                  <a:pos x="110" y="34"/>
                </a:cxn>
                <a:cxn ang="0">
                  <a:pos x="98" y="15"/>
                </a:cxn>
              </a:cxnLst>
              <a:rect l="0" t="0" r="r" b="b"/>
              <a:pathLst>
                <a:path w="116" h="111">
                  <a:moveTo>
                    <a:pt x="98" y="15"/>
                  </a:moveTo>
                  <a:lnTo>
                    <a:pt x="80" y="3"/>
                  </a:lnTo>
                  <a:lnTo>
                    <a:pt x="58" y="0"/>
                  </a:lnTo>
                  <a:lnTo>
                    <a:pt x="37" y="3"/>
                  </a:lnTo>
                  <a:lnTo>
                    <a:pt x="19" y="15"/>
                  </a:lnTo>
                  <a:lnTo>
                    <a:pt x="6" y="34"/>
                  </a:lnTo>
                  <a:lnTo>
                    <a:pt x="0" y="55"/>
                  </a:lnTo>
                  <a:lnTo>
                    <a:pt x="6" y="79"/>
                  </a:lnTo>
                  <a:lnTo>
                    <a:pt x="19" y="97"/>
                  </a:lnTo>
                  <a:lnTo>
                    <a:pt x="37" y="110"/>
                  </a:lnTo>
                  <a:lnTo>
                    <a:pt x="58" y="111"/>
                  </a:lnTo>
                  <a:lnTo>
                    <a:pt x="80" y="110"/>
                  </a:lnTo>
                  <a:lnTo>
                    <a:pt x="98" y="97"/>
                  </a:lnTo>
                  <a:lnTo>
                    <a:pt x="110" y="79"/>
                  </a:lnTo>
                  <a:lnTo>
                    <a:pt x="116" y="55"/>
                  </a:lnTo>
                  <a:lnTo>
                    <a:pt x="110" y="34"/>
                  </a:lnTo>
                  <a:lnTo>
                    <a:pt x="98" y="15"/>
                  </a:lnTo>
                  <a:close/>
                </a:path>
              </a:pathLst>
            </a:custGeom>
            <a:solidFill>
              <a:srgbClr val="000000"/>
            </a:solidFill>
            <a:ln w="9525">
              <a:noFill/>
              <a:round/>
              <a:headEnd/>
              <a:tailEnd/>
            </a:ln>
          </p:spPr>
          <p:txBody>
            <a:bodyPr/>
            <a:lstStyle/>
            <a:p>
              <a:endParaRPr lang="en-GB"/>
            </a:p>
          </p:txBody>
        </p:sp>
        <p:sp>
          <p:nvSpPr>
            <p:cNvPr id="20354" name="Freeform 898"/>
            <p:cNvSpPr>
              <a:spLocks/>
            </p:cNvSpPr>
            <p:nvPr/>
          </p:nvSpPr>
          <p:spPr bwMode="auto">
            <a:xfrm>
              <a:off x="2841" y="2147"/>
              <a:ext cx="47" cy="353"/>
            </a:xfrm>
            <a:custGeom>
              <a:avLst/>
              <a:gdLst/>
              <a:ahLst/>
              <a:cxnLst>
                <a:cxn ang="0">
                  <a:pos x="217" y="1193"/>
                </a:cxn>
                <a:cxn ang="0">
                  <a:pos x="232" y="979"/>
                </a:cxn>
                <a:cxn ang="0">
                  <a:pos x="217" y="0"/>
                </a:cxn>
                <a:cxn ang="0">
                  <a:pos x="183" y="53"/>
                </a:cxn>
                <a:cxn ang="0">
                  <a:pos x="170" y="81"/>
                </a:cxn>
                <a:cxn ang="0">
                  <a:pos x="152" y="107"/>
                </a:cxn>
                <a:cxn ang="0">
                  <a:pos x="130" y="131"/>
                </a:cxn>
                <a:cxn ang="0">
                  <a:pos x="112" y="157"/>
                </a:cxn>
                <a:cxn ang="0">
                  <a:pos x="107" y="161"/>
                </a:cxn>
                <a:cxn ang="0">
                  <a:pos x="81" y="545"/>
                </a:cxn>
                <a:cxn ang="0">
                  <a:pos x="39" y="707"/>
                </a:cxn>
                <a:cxn ang="0">
                  <a:pos x="28" y="771"/>
                </a:cxn>
                <a:cxn ang="0">
                  <a:pos x="20" y="791"/>
                </a:cxn>
                <a:cxn ang="0">
                  <a:pos x="10" y="823"/>
                </a:cxn>
                <a:cxn ang="0">
                  <a:pos x="10" y="885"/>
                </a:cxn>
                <a:cxn ang="0">
                  <a:pos x="58" y="955"/>
                </a:cxn>
                <a:cxn ang="0">
                  <a:pos x="84" y="1015"/>
                </a:cxn>
                <a:cxn ang="0">
                  <a:pos x="94" y="1083"/>
                </a:cxn>
                <a:cxn ang="0">
                  <a:pos x="90" y="1119"/>
                </a:cxn>
                <a:cxn ang="0">
                  <a:pos x="78" y="1155"/>
                </a:cxn>
                <a:cxn ang="0">
                  <a:pos x="107" y="1291"/>
                </a:cxn>
                <a:cxn ang="0">
                  <a:pos x="112" y="1364"/>
                </a:cxn>
                <a:cxn ang="0">
                  <a:pos x="60" y="1591"/>
                </a:cxn>
                <a:cxn ang="0">
                  <a:pos x="0" y="1763"/>
                </a:cxn>
                <a:cxn ang="0">
                  <a:pos x="36" y="1725"/>
                </a:cxn>
                <a:cxn ang="0">
                  <a:pos x="84" y="1647"/>
                </a:cxn>
                <a:cxn ang="0">
                  <a:pos x="88" y="1641"/>
                </a:cxn>
                <a:cxn ang="0">
                  <a:pos x="98" y="1619"/>
                </a:cxn>
                <a:cxn ang="0">
                  <a:pos x="123" y="1549"/>
                </a:cxn>
                <a:cxn ang="0">
                  <a:pos x="126" y="1543"/>
                </a:cxn>
                <a:cxn ang="0">
                  <a:pos x="217" y="1193"/>
                </a:cxn>
              </a:cxnLst>
              <a:rect l="0" t="0" r="r" b="b"/>
              <a:pathLst>
                <a:path w="232" h="1763">
                  <a:moveTo>
                    <a:pt x="217" y="1193"/>
                  </a:moveTo>
                  <a:lnTo>
                    <a:pt x="232" y="979"/>
                  </a:lnTo>
                  <a:lnTo>
                    <a:pt x="217" y="0"/>
                  </a:lnTo>
                  <a:lnTo>
                    <a:pt x="183" y="53"/>
                  </a:lnTo>
                  <a:lnTo>
                    <a:pt x="170" y="81"/>
                  </a:lnTo>
                  <a:lnTo>
                    <a:pt x="152" y="107"/>
                  </a:lnTo>
                  <a:lnTo>
                    <a:pt x="130" y="131"/>
                  </a:lnTo>
                  <a:lnTo>
                    <a:pt x="112" y="157"/>
                  </a:lnTo>
                  <a:lnTo>
                    <a:pt x="107" y="161"/>
                  </a:lnTo>
                  <a:lnTo>
                    <a:pt x="81" y="545"/>
                  </a:lnTo>
                  <a:lnTo>
                    <a:pt x="39" y="707"/>
                  </a:lnTo>
                  <a:lnTo>
                    <a:pt x="28" y="771"/>
                  </a:lnTo>
                  <a:lnTo>
                    <a:pt x="20" y="791"/>
                  </a:lnTo>
                  <a:lnTo>
                    <a:pt x="10" y="823"/>
                  </a:lnTo>
                  <a:lnTo>
                    <a:pt x="10" y="885"/>
                  </a:lnTo>
                  <a:lnTo>
                    <a:pt x="58" y="955"/>
                  </a:lnTo>
                  <a:lnTo>
                    <a:pt x="84" y="1015"/>
                  </a:lnTo>
                  <a:lnTo>
                    <a:pt x="94" y="1083"/>
                  </a:lnTo>
                  <a:lnTo>
                    <a:pt x="90" y="1119"/>
                  </a:lnTo>
                  <a:lnTo>
                    <a:pt x="78" y="1155"/>
                  </a:lnTo>
                  <a:lnTo>
                    <a:pt x="107" y="1291"/>
                  </a:lnTo>
                  <a:lnTo>
                    <a:pt x="112" y="1364"/>
                  </a:lnTo>
                  <a:lnTo>
                    <a:pt x="60" y="1591"/>
                  </a:lnTo>
                  <a:lnTo>
                    <a:pt x="0" y="1763"/>
                  </a:lnTo>
                  <a:lnTo>
                    <a:pt x="36" y="1725"/>
                  </a:lnTo>
                  <a:lnTo>
                    <a:pt x="84" y="1647"/>
                  </a:lnTo>
                  <a:lnTo>
                    <a:pt x="88" y="1641"/>
                  </a:lnTo>
                  <a:lnTo>
                    <a:pt x="98" y="1619"/>
                  </a:lnTo>
                  <a:lnTo>
                    <a:pt x="123" y="1549"/>
                  </a:lnTo>
                  <a:lnTo>
                    <a:pt x="126" y="1543"/>
                  </a:lnTo>
                  <a:lnTo>
                    <a:pt x="217" y="1193"/>
                  </a:lnTo>
                  <a:close/>
                </a:path>
              </a:pathLst>
            </a:custGeom>
            <a:solidFill>
              <a:srgbClr val="FFFFFF"/>
            </a:solidFill>
            <a:ln w="9525">
              <a:noFill/>
              <a:round/>
              <a:headEnd/>
              <a:tailEnd/>
            </a:ln>
          </p:spPr>
          <p:txBody>
            <a:bodyPr/>
            <a:lstStyle/>
            <a:p>
              <a:endParaRPr lang="en-GB"/>
            </a:p>
          </p:txBody>
        </p:sp>
        <p:sp>
          <p:nvSpPr>
            <p:cNvPr id="20355" name="Freeform 899"/>
            <p:cNvSpPr>
              <a:spLocks/>
            </p:cNvSpPr>
            <p:nvPr/>
          </p:nvSpPr>
          <p:spPr bwMode="auto">
            <a:xfrm>
              <a:off x="2747" y="1748"/>
              <a:ext cx="76" cy="172"/>
            </a:xfrm>
            <a:custGeom>
              <a:avLst/>
              <a:gdLst/>
              <a:ahLst/>
              <a:cxnLst>
                <a:cxn ang="0">
                  <a:pos x="24" y="28"/>
                </a:cxn>
                <a:cxn ang="0">
                  <a:pos x="17" y="47"/>
                </a:cxn>
                <a:cxn ang="0">
                  <a:pos x="14" y="55"/>
                </a:cxn>
                <a:cxn ang="0">
                  <a:pos x="0" y="108"/>
                </a:cxn>
                <a:cxn ang="0">
                  <a:pos x="77" y="214"/>
                </a:cxn>
                <a:cxn ang="0">
                  <a:pos x="119" y="286"/>
                </a:cxn>
                <a:cxn ang="0">
                  <a:pos x="161" y="414"/>
                </a:cxn>
                <a:cxn ang="0">
                  <a:pos x="164" y="428"/>
                </a:cxn>
                <a:cxn ang="0">
                  <a:pos x="221" y="432"/>
                </a:cxn>
                <a:cxn ang="0">
                  <a:pos x="244" y="438"/>
                </a:cxn>
                <a:cxn ang="0">
                  <a:pos x="263" y="450"/>
                </a:cxn>
                <a:cxn ang="0">
                  <a:pos x="296" y="487"/>
                </a:cxn>
                <a:cxn ang="0">
                  <a:pos x="296" y="514"/>
                </a:cxn>
                <a:cxn ang="0">
                  <a:pos x="280" y="498"/>
                </a:cxn>
                <a:cxn ang="0">
                  <a:pos x="250" y="474"/>
                </a:cxn>
                <a:cxn ang="0">
                  <a:pos x="234" y="464"/>
                </a:cxn>
                <a:cxn ang="0">
                  <a:pos x="216" y="458"/>
                </a:cxn>
                <a:cxn ang="0">
                  <a:pos x="179" y="456"/>
                </a:cxn>
                <a:cxn ang="0">
                  <a:pos x="166" y="458"/>
                </a:cxn>
                <a:cxn ang="0">
                  <a:pos x="198" y="848"/>
                </a:cxn>
                <a:cxn ang="0">
                  <a:pos x="226" y="858"/>
                </a:cxn>
                <a:cxn ang="0">
                  <a:pos x="250" y="858"/>
                </a:cxn>
                <a:cxn ang="0">
                  <a:pos x="258" y="856"/>
                </a:cxn>
                <a:cxn ang="0">
                  <a:pos x="289" y="848"/>
                </a:cxn>
                <a:cxn ang="0">
                  <a:pos x="357" y="832"/>
                </a:cxn>
                <a:cxn ang="0">
                  <a:pos x="380" y="832"/>
                </a:cxn>
                <a:cxn ang="0">
                  <a:pos x="364" y="767"/>
                </a:cxn>
                <a:cxn ang="0">
                  <a:pos x="320" y="487"/>
                </a:cxn>
                <a:cxn ang="0">
                  <a:pos x="262" y="336"/>
                </a:cxn>
                <a:cxn ang="0">
                  <a:pos x="242" y="301"/>
                </a:cxn>
                <a:cxn ang="0">
                  <a:pos x="206" y="236"/>
                </a:cxn>
                <a:cxn ang="0">
                  <a:pos x="184" y="196"/>
                </a:cxn>
                <a:cxn ang="0">
                  <a:pos x="30" y="0"/>
                </a:cxn>
                <a:cxn ang="0">
                  <a:pos x="24" y="28"/>
                </a:cxn>
              </a:cxnLst>
              <a:rect l="0" t="0" r="r" b="b"/>
              <a:pathLst>
                <a:path w="380" h="858">
                  <a:moveTo>
                    <a:pt x="24" y="28"/>
                  </a:moveTo>
                  <a:lnTo>
                    <a:pt x="17" y="47"/>
                  </a:lnTo>
                  <a:lnTo>
                    <a:pt x="14" y="55"/>
                  </a:lnTo>
                  <a:lnTo>
                    <a:pt x="0" y="108"/>
                  </a:lnTo>
                  <a:lnTo>
                    <a:pt x="77" y="214"/>
                  </a:lnTo>
                  <a:lnTo>
                    <a:pt x="119" y="286"/>
                  </a:lnTo>
                  <a:lnTo>
                    <a:pt x="161" y="414"/>
                  </a:lnTo>
                  <a:lnTo>
                    <a:pt x="164" y="428"/>
                  </a:lnTo>
                  <a:lnTo>
                    <a:pt x="221" y="432"/>
                  </a:lnTo>
                  <a:lnTo>
                    <a:pt x="244" y="438"/>
                  </a:lnTo>
                  <a:lnTo>
                    <a:pt x="263" y="450"/>
                  </a:lnTo>
                  <a:lnTo>
                    <a:pt x="296" y="487"/>
                  </a:lnTo>
                  <a:lnTo>
                    <a:pt x="296" y="514"/>
                  </a:lnTo>
                  <a:lnTo>
                    <a:pt x="280" y="498"/>
                  </a:lnTo>
                  <a:lnTo>
                    <a:pt x="250" y="474"/>
                  </a:lnTo>
                  <a:lnTo>
                    <a:pt x="234" y="464"/>
                  </a:lnTo>
                  <a:lnTo>
                    <a:pt x="216" y="458"/>
                  </a:lnTo>
                  <a:lnTo>
                    <a:pt x="179" y="456"/>
                  </a:lnTo>
                  <a:lnTo>
                    <a:pt x="166" y="458"/>
                  </a:lnTo>
                  <a:lnTo>
                    <a:pt x="198" y="848"/>
                  </a:lnTo>
                  <a:lnTo>
                    <a:pt x="226" y="858"/>
                  </a:lnTo>
                  <a:lnTo>
                    <a:pt x="250" y="858"/>
                  </a:lnTo>
                  <a:lnTo>
                    <a:pt x="258" y="856"/>
                  </a:lnTo>
                  <a:lnTo>
                    <a:pt x="289" y="848"/>
                  </a:lnTo>
                  <a:lnTo>
                    <a:pt x="357" y="832"/>
                  </a:lnTo>
                  <a:lnTo>
                    <a:pt x="380" y="832"/>
                  </a:lnTo>
                  <a:lnTo>
                    <a:pt x="364" y="767"/>
                  </a:lnTo>
                  <a:lnTo>
                    <a:pt x="320" y="487"/>
                  </a:lnTo>
                  <a:lnTo>
                    <a:pt x="262" y="336"/>
                  </a:lnTo>
                  <a:lnTo>
                    <a:pt x="242" y="301"/>
                  </a:lnTo>
                  <a:lnTo>
                    <a:pt x="206" y="236"/>
                  </a:lnTo>
                  <a:lnTo>
                    <a:pt x="184" y="196"/>
                  </a:lnTo>
                  <a:lnTo>
                    <a:pt x="30" y="0"/>
                  </a:lnTo>
                  <a:lnTo>
                    <a:pt x="24" y="28"/>
                  </a:lnTo>
                  <a:close/>
                </a:path>
              </a:pathLst>
            </a:custGeom>
            <a:solidFill>
              <a:srgbClr val="FFFFFF"/>
            </a:solidFill>
            <a:ln w="9525">
              <a:noFill/>
              <a:round/>
              <a:headEnd/>
              <a:tailEnd/>
            </a:ln>
          </p:spPr>
          <p:txBody>
            <a:bodyPr/>
            <a:lstStyle/>
            <a:p>
              <a:endParaRPr lang="en-GB"/>
            </a:p>
          </p:txBody>
        </p:sp>
        <p:sp>
          <p:nvSpPr>
            <p:cNvPr id="20356" name="Freeform 900"/>
            <p:cNvSpPr>
              <a:spLocks/>
            </p:cNvSpPr>
            <p:nvPr/>
          </p:nvSpPr>
          <p:spPr bwMode="auto">
            <a:xfrm>
              <a:off x="2751" y="1748"/>
              <a:ext cx="2" cy="10"/>
            </a:xfrm>
            <a:custGeom>
              <a:avLst/>
              <a:gdLst/>
              <a:ahLst/>
              <a:cxnLst>
                <a:cxn ang="0">
                  <a:pos x="0" y="47"/>
                </a:cxn>
                <a:cxn ang="0">
                  <a:pos x="7" y="28"/>
                </a:cxn>
                <a:cxn ang="0">
                  <a:pos x="13" y="0"/>
                </a:cxn>
                <a:cxn ang="0">
                  <a:pos x="0" y="47"/>
                </a:cxn>
              </a:cxnLst>
              <a:rect l="0" t="0" r="r" b="b"/>
              <a:pathLst>
                <a:path w="13" h="47">
                  <a:moveTo>
                    <a:pt x="0" y="47"/>
                  </a:moveTo>
                  <a:lnTo>
                    <a:pt x="7" y="28"/>
                  </a:lnTo>
                  <a:lnTo>
                    <a:pt x="13" y="0"/>
                  </a:lnTo>
                  <a:lnTo>
                    <a:pt x="0" y="47"/>
                  </a:lnTo>
                  <a:close/>
                </a:path>
              </a:pathLst>
            </a:custGeom>
            <a:solidFill>
              <a:srgbClr val="FFBFBF"/>
            </a:solidFill>
            <a:ln w="9525">
              <a:noFill/>
              <a:round/>
              <a:headEnd/>
              <a:tailEnd/>
            </a:ln>
          </p:spPr>
          <p:txBody>
            <a:bodyPr/>
            <a:lstStyle/>
            <a:p>
              <a:endParaRPr lang="en-GB"/>
            </a:p>
          </p:txBody>
        </p:sp>
        <p:sp>
          <p:nvSpPr>
            <p:cNvPr id="20357" name="Freeform 901"/>
            <p:cNvSpPr>
              <a:spLocks noEditPoints="1"/>
            </p:cNvSpPr>
            <p:nvPr/>
          </p:nvSpPr>
          <p:spPr bwMode="auto">
            <a:xfrm>
              <a:off x="2320" y="1770"/>
              <a:ext cx="544" cy="762"/>
            </a:xfrm>
            <a:custGeom>
              <a:avLst/>
              <a:gdLst/>
              <a:ahLst/>
              <a:cxnLst>
                <a:cxn ang="0">
                  <a:pos x="1036" y="736"/>
                </a:cxn>
                <a:cxn ang="0">
                  <a:pos x="361" y="1190"/>
                </a:cxn>
                <a:cxn ang="0">
                  <a:pos x="0" y="1986"/>
                </a:cxn>
                <a:cxn ang="0">
                  <a:pos x="772" y="2788"/>
                </a:cxn>
                <a:cxn ang="0">
                  <a:pos x="1304" y="3554"/>
                </a:cxn>
                <a:cxn ang="0">
                  <a:pos x="1909" y="3802"/>
                </a:cxn>
                <a:cxn ang="0">
                  <a:pos x="2642" y="3618"/>
                </a:cxn>
                <a:cxn ang="0">
                  <a:pos x="2720" y="3251"/>
                </a:cxn>
                <a:cxn ang="0">
                  <a:pos x="2494" y="3246"/>
                </a:cxn>
                <a:cxn ang="0">
                  <a:pos x="1714" y="3165"/>
                </a:cxn>
                <a:cxn ang="0">
                  <a:pos x="2037" y="2570"/>
                </a:cxn>
                <a:cxn ang="0">
                  <a:pos x="2469" y="2372"/>
                </a:cxn>
                <a:cxn ang="0">
                  <a:pos x="2689" y="2432"/>
                </a:cxn>
                <a:cxn ang="0">
                  <a:pos x="2666" y="1380"/>
                </a:cxn>
                <a:cxn ang="0">
                  <a:pos x="2435" y="1148"/>
                </a:cxn>
                <a:cxn ang="0">
                  <a:pos x="2241" y="1178"/>
                </a:cxn>
                <a:cxn ang="0">
                  <a:pos x="2097" y="1244"/>
                </a:cxn>
                <a:cxn ang="0">
                  <a:pos x="2020" y="1038"/>
                </a:cxn>
                <a:cxn ang="0">
                  <a:pos x="2052" y="926"/>
                </a:cxn>
                <a:cxn ang="0">
                  <a:pos x="1995" y="908"/>
                </a:cxn>
                <a:cxn ang="0">
                  <a:pos x="2299" y="736"/>
                </a:cxn>
                <a:cxn ang="0">
                  <a:pos x="2299" y="350"/>
                </a:cxn>
                <a:cxn ang="0">
                  <a:pos x="2032" y="788"/>
                </a:cxn>
                <a:cxn ang="0">
                  <a:pos x="1838" y="896"/>
                </a:cxn>
                <a:cxn ang="0">
                  <a:pos x="2086" y="462"/>
                </a:cxn>
                <a:cxn ang="0">
                  <a:pos x="2257" y="178"/>
                </a:cxn>
                <a:cxn ang="0">
                  <a:pos x="1808" y="520"/>
                </a:cxn>
                <a:cxn ang="0">
                  <a:pos x="1456" y="486"/>
                </a:cxn>
                <a:cxn ang="0">
                  <a:pos x="319" y="1594"/>
                </a:cxn>
                <a:cxn ang="0">
                  <a:pos x="866" y="1104"/>
                </a:cxn>
                <a:cxn ang="0">
                  <a:pos x="1456" y="1086"/>
                </a:cxn>
                <a:cxn ang="0">
                  <a:pos x="1320" y="1238"/>
                </a:cxn>
                <a:cxn ang="0">
                  <a:pos x="356" y="1576"/>
                </a:cxn>
                <a:cxn ang="0">
                  <a:pos x="1264" y="1368"/>
                </a:cxn>
                <a:cxn ang="0">
                  <a:pos x="1086" y="1440"/>
                </a:cxn>
                <a:cxn ang="0">
                  <a:pos x="1044" y="1478"/>
                </a:cxn>
                <a:cxn ang="0">
                  <a:pos x="1320" y="1660"/>
                </a:cxn>
                <a:cxn ang="0">
                  <a:pos x="746" y="1856"/>
                </a:cxn>
                <a:cxn ang="0">
                  <a:pos x="1131" y="1811"/>
                </a:cxn>
                <a:cxn ang="0">
                  <a:pos x="681" y="1922"/>
                </a:cxn>
                <a:cxn ang="0">
                  <a:pos x="503" y="1822"/>
                </a:cxn>
                <a:cxn ang="0">
                  <a:pos x="657" y="1702"/>
                </a:cxn>
                <a:cxn ang="0">
                  <a:pos x="1843" y="1162"/>
                </a:cxn>
                <a:cxn ang="0">
                  <a:pos x="1956" y="1498"/>
                </a:cxn>
                <a:cxn ang="0">
                  <a:pos x="1968" y="1626"/>
                </a:cxn>
                <a:cxn ang="0">
                  <a:pos x="1584" y="1416"/>
                </a:cxn>
                <a:cxn ang="0">
                  <a:pos x="1547" y="1382"/>
                </a:cxn>
                <a:cxn ang="0">
                  <a:pos x="2340" y="2110"/>
                </a:cxn>
                <a:cxn ang="0">
                  <a:pos x="2155" y="2254"/>
                </a:cxn>
                <a:cxn ang="0">
                  <a:pos x="2291" y="1958"/>
                </a:cxn>
                <a:cxn ang="0">
                  <a:pos x="1943" y="2306"/>
                </a:cxn>
                <a:cxn ang="0">
                  <a:pos x="1866" y="2278"/>
                </a:cxn>
                <a:cxn ang="0">
                  <a:pos x="1723" y="2074"/>
                </a:cxn>
                <a:cxn ang="0">
                  <a:pos x="1634" y="2324"/>
                </a:cxn>
                <a:cxn ang="0">
                  <a:pos x="1684" y="2418"/>
                </a:cxn>
                <a:cxn ang="0">
                  <a:pos x="1536" y="2324"/>
                </a:cxn>
                <a:cxn ang="0">
                  <a:pos x="597" y="2610"/>
                </a:cxn>
                <a:cxn ang="0">
                  <a:pos x="688" y="2570"/>
                </a:cxn>
                <a:cxn ang="0">
                  <a:pos x="1162" y="2872"/>
                </a:cxn>
                <a:cxn ang="0">
                  <a:pos x="691" y="2668"/>
                </a:cxn>
              </a:cxnLst>
              <a:rect l="0" t="0" r="r" b="b"/>
              <a:pathLst>
                <a:path w="2720" h="3808">
                  <a:moveTo>
                    <a:pt x="1178" y="615"/>
                  </a:moveTo>
                  <a:lnTo>
                    <a:pt x="1142" y="622"/>
                  </a:lnTo>
                  <a:lnTo>
                    <a:pt x="1110" y="634"/>
                  </a:lnTo>
                  <a:lnTo>
                    <a:pt x="1096" y="644"/>
                  </a:lnTo>
                  <a:lnTo>
                    <a:pt x="1086" y="656"/>
                  </a:lnTo>
                  <a:lnTo>
                    <a:pt x="1036" y="736"/>
                  </a:lnTo>
                  <a:lnTo>
                    <a:pt x="1005" y="774"/>
                  </a:lnTo>
                  <a:lnTo>
                    <a:pt x="906" y="864"/>
                  </a:lnTo>
                  <a:lnTo>
                    <a:pt x="751" y="960"/>
                  </a:lnTo>
                  <a:lnTo>
                    <a:pt x="709" y="978"/>
                  </a:lnTo>
                  <a:lnTo>
                    <a:pt x="458" y="1114"/>
                  </a:lnTo>
                  <a:lnTo>
                    <a:pt x="361" y="1190"/>
                  </a:lnTo>
                  <a:lnTo>
                    <a:pt x="280" y="1277"/>
                  </a:lnTo>
                  <a:lnTo>
                    <a:pt x="243" y="1322"/>
                  </a:lnTo>
                  <a:lnTo>
                    <a:pt x="154" y="1472"/>
                  </a:lnTo>
                  <a:lnTo>
                    <a:pt x="84" y="1633"/>
                  </a:lnTo>
                  <a:lnTo>
                    <a:pt x="18" y="1852"/>
                  </a:lnTo>
                  <a:lnTo>
                    <a:pt x="0" y="1986"/>
                  </a:lnTo>
                  <a:lnTo>
                    <a:pt x="5" y="2118"/>
                  </a:lnTo>
                  <a:lnTo>
                    <a:pt x="63" y="2306"/>
                  </a:lnTo>
                  <a:lnTo>
                    <a:pt x="136" y="2426"/>
                  </a:lnTo>
                  <a:lnTo>
                    <a:pt x="232" y="2528"/>
                  </a:lnTo>
                  <a:lnTo>
                    <a:pt x="342" y="2604"/>
                  </a:lnTo>
                  <a:lnTo>
                    <a:pt x="772" y="2788"/>
                  </a:lnTo>
                  <a:lnTo>
                    <a:pt x="943" y="2896"/>
                  </a:lnTo>
                  <a:lnTo>
                    <a:pt x="1054" y="3008"/>
                  </a:lnTo>
                  <a:lnTo>
                    <a:pt x="1149" y="3141"/>
                  </a:lnTo>
                  <a:lnTo>
                    <a:pt x="1225" y="3286"/>
                  </a:lnTo>
                  <a:lnTo>
                    <a:pt x="1301" y="3512"/>
                  </a:lnTo>
                  <a:lnTo>
                    <a:pt x="1304" y="3554"/>
                  </a:lnTo>
                  <a:lnTo>
                    <a:pt x="1298" y="3600"/>
                  </a:lnTo>
                  <a:lnTo>
                    <a:pt x="1301" y="3642"/>
                  </a:lnTo>
                  <a:lnTo>
                    <a:pt x="1322" y="3672"/>
                  </a:lnTo>
                  <a:lnTo>
                    <a:pt x="1406" y="3714"/>
                  </a:lnTo>
                  <a:lnTo>
                    <a:pt x="1500" y="3741"/>
                  </a:lnTo>
                  <a:lnTo>
                    <a:pt x="1909" y="3802"/>
                  </a:lnTo>
                  <a:lnTo>
                    <a:pt x="2134" y="3808"/>
                  </a:lnTo>
                  <a:lnTo>
                    <a:pt x="2351" y="3778"/>
                  </a:lnTo>
                  <a:lnTo>
                    <a:pt x="2454" y="3744"/>
                  </a:lnTo>
                  <a:lnTo>
                    <a:pt x="2548" y="3698"/>
                  </a:lnTo>
                  <a:lnTo>
                    <a:pt x="2600" y="3660"/>
                  </a:lnTo>
                  <a:lnTo>
                    <a:pt x="2642" y="3618"/>
                  </a:lnTo>
                  <a:lnTo>
                    <a:pt x="2678" y="3566"/>
                  </a:lnTo>
                  <a:lnTo>
                    <a:pt x="2692" y="3534"/>
                  </a:lnTo>
                  <a:lnTo>
                    <a:pt x="2644" y="3612"/>
                  </a:lnTo>
                  <a:lnTo>
                    <a:pt x="2608" y="3650"/>
                  </a:lnTo>
                  <a:lnTo>
                    <a:pt x="2668" y="3478"/>
                  </a:lnTo>
                  <a:lnTo>
                    <a:pt x="2720" y="3251"/>
                  </a:lnTo>
                  <a:lnTo>
                    <a:pt x="2715" y="3178"/>
                  </a:lnTo>
                  <a:lnTo>
                    <a:pt x="2686" y="3042"/>
                  </a:lnTo>
                  <a:lnTo>
                    <a:pt x="2666" y="3090"/>
                  </a:lnTo>
                  <a:lnTo>
                    <a:pt x="2608" y="3165"/>
                  </a:lnTo>
                  <a:lnTo>
                    <a:pt x="2536" y="3222"/>
                  </a:lnTo>
                  <a:lnTo>
                    <a:pt x="2494" y="3246"/>
                  </a:lnTo>
                  <a:lnTo>
                    <a:pt x="2412" y="3274"/>
                  </a:lnTo>
                  <a:lnTo>
                    <a:pt x="2276" y="3292"/>
                  </a:lnTo>
                  <a:lnTo>
                    <a:pt x="2139" y="3288"/>
                  </a:lnTo>
                  <a:lnTo>
                    <a:pt x="1961" y="3258"/>
                  </a:lnTo>
                  <a:lnTo>
                    <a:pt x="1754" y="3190"/>
                  </a:lnTo>
                  <a:lnTo>
                    <a:pt x="1714" y="3165"/>
                  </a:lnTo>
                  <a:lnTo>
                    <a:pt x="1654" y="3104"/>
                  </a:lnTo>
                  <a:lnTo>
                    <a:pt x="1689" y="3050"/>
                  </a:lnTo>
                  <a:lnTo>
                    <a:pt x="1806" y="2924"/>
                  </a:lnTo>
                  <a:lnTo>
                    <a:pt x="1953" y="2664"/>
                  </a:lnTo>
                  <a:lnTo>
                    <a:pt x="1992" y="2614"/>
                  </a:lnTo>
                  <a:lnTo>
                    <a:pt x="2037" y="2570"/>
                  </a:lnTo>
                  <a:lnTo>
                    <a:pt x="2092" y="2544"/>
                  </a:lnTo>
                  <a:lnTo>
                    <a:pt x="2215" y="2521"/>
                  </a:lnTo>
                  <a:lnTo>
                    <a:pt x="2274" y="2497"/>
                  </a:lnTo>
                  <a:lnTo>
                    <a:pt x="2372" y="2421"/>
                  </a:lnTo>
                  <a:lnTo>
                    <a:pt x="2420" y="2390"/>
                  </a:lnTo>
                  <a:lnTo>
                    <a:pt x="2469" y="2372"/>
                  </a:lnTo>
                  <a:lnTo>
                    <a:pt x="2524" y="2377"/>
                  </a:lnTo>
                  <a:lnTo>
                    <a:pt x="2584" y="2414"/>
                  </a:lnTo>
                  <a:lnTo>
                    <a:pt x="2624" y="2466"/>
                  </a:lnTo>
                  <a:lnTo>
                    <a:pt x="2644" y="2526"/>
                  </a:lnTo>
                  <a:lnTo>
                    <a:pt x="2647" y="2594"/>
                  </a:lnTo>
                  <a:lnTo>
                    <a:pt x="2689" y="2432"/>
                  </a:lnTo>
                  <a:lnTo>
                    <a:pt x="2715" y="2048"/>
                  </a:lnTo>
                  <a:lnTo>
                    <a:pt x="2696" y="2065"/>
                  </a:lnTo>
                  <a:lnTo>
                    <a:pt x="2668" y="2082"/>
                  </a:lnTo>
                  <a:lnTo>
                    <a:pt x="2715" y="1955"/>
                  </a:lnTo>
                  <a:lnTo>
                    <a:pt x="2684" y="1422"/>
                  </a:lnTo>
                  <a:lnTo>
                    <a:pt x="2666" y="1380"/>
                  </a:lnTo>
                  <a:lnTo>
                    <a:pt x="2636" y="1345"/>
                  </a:lnTo>
                  <a:lnTo>
                    <a:pt x="2490" y="1228"/>
                  </a:lnTo>
                  <a:lnTo>
                    <a:pt x="2460" y="1191"/>
                  </a:lnTo>
                  <a:lnTo>
                    <a:pt x="2442" y="1150"/>
                  </a:lnTo>
                  <a:lnTo>
                    <a:pt x="2442" y="1144"/>
                  </a:lnTo>
                  <a:lnTo>
                    <a:pt x="2435" y="1148"/>
                  </a:lnTo>
                  <a:lnTo>
                    <a:pt x="2346" y="1180"/>
                  </a:lnTo>
                  <a:lnTo>
                    <a:pt x="2294" y="1190"/>
                  </a:lnTo>
                  <a:lnTo>
                    <a:pt x="2198" y="1198"/>
                  </a:lnTo>
                  <a:lnTo>
                    <a:pt x="2286" y="1160"/>
                  </a:lnTo>
                  <a:lnTo>
                    <a:pt x="2299" y="1152"/>
                  </a:lnTo>
                  <a:lnTo>
                    <a:pt x="2241" y="1178"/>
                  </a:lnTo>
                  <a:lnTo>
                    <a:pt x="2108" y="1208"/>
                  </a:lnTo>
                  <a:lnTo>
                    <a:pt x="2021" y="1216"/>
                  </a:lnTo>
                  <a:lnTo>
                    <a:pt x="2052" y="1225"/>
                  </a:lnTo>
                  <a:lnTo>
                    <a:pt x="2070" y="1228"/>
                  </a:lnTo>
                  <a:lnTo>
                    <a:pt x="2086" y="1235"/>
                  </a:lnTo>
                  <a:lnTo>
                    <a:pt x="2097" y="1244"/>
                  </a:lnTo>
                  <a:lnTo>
                    <a:pt x="2079" y="1250"/>
                  </a:lnTo>
                  <a:lnTo>
                    <a:pt x="1980" y="1264"/>
                  </a:lnTo>
                  <a:lnTo>
                    <a:pt x="1942" y="1264"/>
                  </a:lnTo>
                  <a:lnTo>
                    <a:pt x="1950" y="1204"/>
                  </a:lnTo>
                  <a:lnTo>
                    <a:pt x="1966" y="1148"/>
                  </a:lnTo>
                  <a:lnTo>
                    <a:pt x="2020" y="1038"/>
                  </a:lnTo>
                  <a:lnTo>
                    <a:pt x="2056" y="990"/>
                  </a:lnTo>
                  <a:lnTo>
                    <a:pt x="2146" y="908"/>
                  </a:lnTo>
                  <a:lnTo>
                    <a:pt x="2200" y="876"/>
                  </a:lnTo>
                  <a:lnTo>
                    <a:pt x="2164" y="882"/>
                  </a:lnTo>
                  <a:lnTo>
                    <a:pt x="2087" y="908"/>
                  </a:lnTo>
                  <a:lnTo>
                    <a:pt x="2052" y="926"/>
                  </a:lnTo>
                  <a:lnTo>
                    <a:pt x="1990" y="982"/>
                  </a:lnTo>
                  <a:lnTo>
                    <a:pt x="1942" y="1044"/>
                  </a:lnTo>
                  <a:lnTo>
                    <a:pt x="1938" y="1036"/>
                  </a:lnTo>
                  <a:lnTo>
                    <a:pt x="1938" y="1018"/>
                  </a:lnTo>
                  <a:lnTo>
                    <a:pt x="1966" y="954"/>
                  </a:lnTo>
                  <a:lnTo>
                    <a:pt x="1995" y="908"/>
                  </a:lnTo>
                  <a:lnTo>
                    <a:pt x="2032" y="879"/>
                  </a:lnTo>
                  <a:lnTo>
                    <a:pt x="2070" y="854"/>
                  </a:lnTo>
                  <a:lnTo>
                    <a:pt x="2158" y="828"/>
                  </a:lnTo>
                  <a:lnTo>
                    <a:pt x="2246" y="816"/>
                  </a:lnTo>
                  <a:lnTo>
                    <a:pt x="2276" y="798"/>
                  </a:lnTo>
                  <a:lnTo>
                    <a:pt x="2299" y="736"/>
                  </a:lnTo>
                  <a:lnTo>
                    <a:pt x="2333" y="740"/>
                  </a:lnTo>
                  <a:lnTo>
                    <a:pt x="2359" y="750"/>
                  </a:lnTo>
                  <a:lnTo>
                    <a:pt x="2364" y="750"/>
                  </a:lnTo>
                  <a:lnTo>
                    <a:pt x="2336" y="740"/>
                  </a:lnTo>
                  <a:lnTo>
                    <a:pt x="2304" y="350"/>
                  </a:lnTo>
                  <a:lnTo>
                    <a:pt x="2299" y="350"/>
                  </a:lnTo>
                  <a:lnTo>
                    <a:pt x="2286" y="356"/>
                  </a:lnTo>
                  <a:lnTo>
                    <a:pt x="2270" y="366"/>
                  </a:lnTo>
                  <a:lnTo>
                    <a:pt x="2246" y="390"/>
                  </a:lnTo>
                  <a:lnTo>
                    <a:pt x="2218" y="432"/>
                  </a:lnTo>
                  <a:lnTo>
                    <a:pt x="2068" y="736"/>
                  </a:lnTo>
                  <a:lnTo>
                    <a:pt x="2032" y="788"/>
                  </a:lnTo>
                  <a:lnTo>
                    <a:pt x="1986" y="835"/>
                  </a:lnTo>
                  <a:lnTo>
                    <a:pt x="1932" y="879"/>
                  </a:lnTo>
                  <a:lnTo>
                    <a:pt x="1914" y="888"/>
                  </a:lnTo>
                  <a:lnTo>
                    <a:pt x="1896" y="894"/>
                  </a:lnTo>
                  <a:lnTo>
                    <a:pt x="1877" y="896"/>
                  </a:lnTo>
                  <a:lnTo>
                    <a:pt x="1838" y="896"/>
                  </a:lnTo>
                  <a:lnTo>
                    <a:pt x="1817" y="894"/>
                  </a:lnTo>
                  <a:lnTo>
                    <a:pt x="1782" y="884"/>
                  </a:lnTo>
                  <a:lnTo>
                    <a:pt x="1796" y="848"/>
                  </a:lnTo>
                  <a:lnTo>
                    <a:pt x="1814" y="816"/>
                  </a:lnTo>
                  <a:lnTo>
                    <a:pt x="1950" y="656"/>
                  </a:lnTo>
                  <a:lnTo>
                    <a:pt x="2086" y="462"/>
                  </a:lnTo>
                  <a:lnTo>
                    <a:pt x="2180" y="368"/>
                  </a:lnTo>
                  <a:lnTo>
                    <a:pt x="2234" y="337"/>
                  </a:lnTo>
                  <a:lnTo>
                    <a:pt x="2294" y="320"/>
                  </a:lnTo>
                  <a:lnTo>
                    <a:pt x="2302" y="320"/>
                  </a:lnTo>
                  <a:lnTo>
                    <a:pt x="2299" y="306"/>
                  </a:lnTo>
                  <a:lnTo>
                    <a:pt x="2257" y="178"/>
                  </a:lnTo>
                  <a:lnTo>
                    <a:pt x="2215" y="106"/>
                  </a:lnTo>
                  <a:lnTo>
                    <a:pt x="2138" y="0"/>
                  </a:lnTo>
                  <a:lnTo>
                    <a:pt x="2120" y="64"/>
                  </a:lnTo>
                  <a:lnTo>
                    <a:pt x="2010" y="284"/>
                  </a:lnTo>
                  <a:lnTo>
                    <a:pt x="1938" y="388"/>
                  </a:lnTo>
                  <a:lnTo>
                    <a:pt x="1808" y="520"/>
                  </a:lnTo>
                  <a:lnTo>
                    <a:pt x="1707" y="592"/>
                  </a:lnTo>
                  <a:lnTo>
                    <a:pt x="1416" y="722"/>
                  </a:lnTo>
                  <a:lnTo>
                    <a:pt x="1274" y="762"/>
                  </a:lnTo>
                  <a:lnTo>
                    <a:pt x="1225" y="769"/>
                  </a:lnTo>
                  <a:lnTo>
                    <a:pt x="1351" y="634"/>
                  </a:lnTo>
                  <a:lnTo>
                    <a:pt x="1456" y="486"/>
                  </a:lnTo>
                  <a:lnTo>
                    <a:pt x="1503" y="384"/>
                  </a:lnTo>
                  <a:lnTo>
                    <a:pt x="1476" y="396"/>
                  </a:lnTo>
                  <a:lnTo>
                    <a:pt x="1398" y="474"/>
                  </a:lnTo>
                  <a:lnTo>
                    <a:pt x="1210" y="604"/>
                  </a:lnTo>
                  <a:lnTo>
                    <a:pt x="1178" y="615"/>
                  </a:lnTo>
                  <a:close/>
                  <a:moveTo>
                    <a:pt x="319" y="1594"/>
                  </a:moveTo>
                  <a:lnTo>
                    <a:pt x="343" y="1528"/>
                  </a:lnTo>
                  <a:lnTo>
                    <a:pt x="379" y="1466"/>
                  </a:lnTo>
                  <a:lnTo>
                    <a:pt x="426" y="1410"/>
                  </a:lnTo>
                  <a:lnTo>
                    <a:pt x="534" y="1308"/>
                  </a:lnTo>
                  <a:lnTo>
                    <a:pt x="655" y="1222"/>
                  </a:lnTo>
                  <a:lnTo>
                    <a:pt x="866" y="1104"/>
                  </a:lnTo>
                  <a:lnTo>
                    <a:pt x="994" y="1057"/>
                  </a:lnTo>
                  <a:lnTo>
                    <a:pt x="1168" y="1024"/>
                  </a:lnTo>
                  <a:lnTo>
                    <a:pt x="1304" y="1032"/>
                  </a:lnTo>
                  <a:lnTo>
                    <a:pt x="1393" y="1054"/>
                  </a:lnTo>
                  <a:lnTo>
                    <a:pt x="1435" y="1072"/>
                  </a:lnTo>
                  <a:lnTo>
                    <a:pt x="1456" y="1086"/>
                  </a:lnTo>
                  <a:lnTo>
                    <a:pt x="1468" y="1108"/>
                  </a:lnTo>
                  <a:lnTo>
                    <a:pt x="1468" y="1138"/>
                  </a:lnTo>
                  <a:lnTo>
                    <a:pt x="1452" y="1162"/>
                  </a:lnTo>
                  <a:lnTo>
                    <a:pt x="1403" y="1198"/>
                  </a:lnTo>
                  <a:lnTo>
                    <a:pt x="1362" y="1222"/>
                  </a:lnTo>
                  <a:lnTo>
                    <a:pt x="1320" y="1238"/>
                  </a:lnTo>
                  <a:lnTo>
                    <a:pt x="1228" y="1262"/>
                  </a:lnTo>
                  <a:lnTo>
                    <a:pt x="783" y="1288"/>
                  </a:lnTo>
                  <a:lnTo>
                    <a:pt x="740" y="1300"/>
                  </a:lnTo>
                  <a:lnTo>
                    <a:pt x="655" y="1340"/>
                  </a:lnTo>
                  <a:lnTo>
                    <a:pt x="497" y="1448"/>
                  </a:lnTo>
                  <a:lnTo>
                    <a:pt x="356" y="1576"/>
                  </a:lnTo>
                  <a:lnTo>
                    <a:pt x="319" y="1594"/>
                  </a:lnTo>
                  <a:close/>
                  <a:moveTo>
                    <a:pt x="1000" y="1406"/>
                  </a:moveTo>
                  <a:lnTo>
                    <a:pt x="1060" y="1382"/>
                  </a:lnTo>
                  <a:lnTo>
                    <a:pt x="1162" y="1364"/>
                  </a:lnTo>
                  <a:lnTo>
                    <a:pt x="1196" y="1362"/>
                  </a:lnTo>
                  <a:lnTo>
                    <a:pt x="1264" y="1368"/>
                  </a:lnTo>
                  <a:lnTo>
                    <a:pt x="1364" y="1392"/>
                  </a:lnTo>
                  <a:lnTo>
                    <a:pt x="1393" y="1406"/>
                  </a:lnTo>
                  <a:lnTo>
                    <a:pt x="1191" y="1400"/>
                  </a:lnTo>
                  <a:lnTo>
                    <a:pt x="1160" y="1406"/>
                  </a:lnTo>
                  <a:lnTo>
                    <a:pt x="1113" y="1424"/>
                  </a:lnTo>
                  <a:lnTo>
                    <a:pt x="1086" y="1440"/>
                  </a:lnTo>
                  <a:lnTo>
                    <a:pt x="1071" y="1445"/>
                  </a:lnTo>
                  <a:lnTo>
                    <a:pt x="1060" y="1455"/>
                  </a:lnTo>
                  <a:lnTo>
                    <a:pt x="1044" y="1460"/>
                  </a:lnTo>
                  <a:lnTo>
                    <a:pt x="1032" y="1470"/>
                  </a:lnTo>
                  <a:lnTo>
                    <a:pt x="1018" y="1478"/>
                  </a:lnTo>
                  <a:lnTo>
                    <a:pt x="1044" y="1478"/>
                  </a:lnTo>
                  <a:lnTo>
                    <a:pt x="1110" y="1464"/>
                  </a:lnTo>
                  <a:lnTo>
                    <a:pt x="1257" y="1472"/>
                  </a:lnTo>
                  <a:lnTo>
                    <a:pt x="1301" y="1484"/>
                  </a:lnTo>
                  <a:lnTo>
                    <a:pt x="1461" y="1546"/>
                  </a:lnTo>
                  <a:lnTo>
                    <a:pt x="1409" y="1547"/>
                  </a:lnTo>
                  <a:lnTo>
                    <a:pt x="1320" y="1660"/>
                  </a:lnTo>
                  <a:lnTo>
                    <a:pt x="1244" y="1730"/>
                  </a:lnTo>
                  <a:lnTo>
                    <a:pt x="1147" y="1792"/>
                  </a:lnTo>
                  <a:lnTo>
                    <a:pt x="1032" y="1845"/>
                  </a:lnTo>
                  <a:lnTo>
                    <a:pt x="969" y="1860"/>
                  </a:lnTo>
                  <a:lnTo>
                    <a:pt x="824" y="1868"/>
                  </a:lnTo>
                  <a:lnTo>
                    <a:pt x="746" y="1856"/>
                  </a:lnTo>
                  <a:lnTo>
                    <a:pt x="793" y="1872"/>
                  </a:lnTo>
                  <a:lnTo>
                    <a:pt x="846" y="1877"/>
                  </a:lnTo>
                  <a:lnTo>
                    <a:pt x="943" y="1872"/>
                  </a:lnTo>
                  <a:lnTo>
                    <a:pt x="1042" y="1845"/>
                  </a:lnTo>
                  <a:lnTo>
                    <a:pt x="1131" y="1804"/>
                  </a:lnTo>
                  <a:lnTo>
                    <a:pt x="1131" y="1811"/>
                  </a:lnTo>
                  <a:lnTo>
                    <a:pt x="1060" y="1884"/>
                  </a:lnTo>
                  <a:lnTo>
                    <a:pt x="982" y="1944"/>
                  </a:lnTo>
                  <a:lnTo>
                    <a:pt x="937" y="1968"/>
                  </a:lnTo>
                  <a:lnTo>
                    <a:pt x="893" y="1979"/>
                  </a:lnTo>
                  <a:lnTo>
                    <a:pt x="846" y="1976"/>
                  </a:lnTo>
                  <a:lnTo>
                    <a:pt x="681" y="1922"/>
                  </a:lnTo>
                  <a:lnTo>
                    <a:pt x="621" y="1932"/>
                  </a:lnTo>
                  <a:lnTo>
                    <a:pt x="502" y="1934"/>
                  </a:lnTo>
                  <a:lnTo>
                    <a:pt x="443" y="1921"/>
                  </a:lnTo>
                  <a:lnTo>
                    <a:pt x="563" y="1826"/>
                  </a:lnTo>
                  <a:lnTo>
                    <a:pt x="552" y="1822"/>
                  </a:lnTo>
                  <a:lnTo>
                    <a:pt x="503" y="1822"/>
                  </a:lnTo>
                  <a:lnTo>
                    <a:pt x="492" y="1820"/>
                  </a:lnTo>
                  <a:lnTo>
                    <a:pt x="479" y="1816"/>
                  </a:lnTo>
                  <a:lnTo>
                    <a:pt x="469" y="1811"/>
                  </a:lnTo>
                  <a:lnTo>
                    <a:pt x="618" y="1743"/>
                  </a:lnTo>
                  <a:lnTo>
                    <a:pt x="639" y="1724"/>
                  </a:lnTo>
                  <a:lnTo>
                    <a:pt x="657" y="1702"/>
                  </a:lnTo>
                  <a:lnTo>
                    <a:pt x="612" y="1696"/>
                  </a:lnTo>
                  <a:lnTo>
                    <a:pt x="570" y="1684"/>
                  </a:lnTo>
                  <a:lnTo>
                    <a:pt x="817" y="1546"/>
                  </a:lnTo>
                  <a:lnTo>
                    <a:pt x="937" y="1440"/>
                  </a:lnTo>
                  <a:lnTo>
                    <a:pt x="1000" y="1406"/>
                  </a:lnTo>
                  <a:close/>
                  <a:moveTo>
                    <a:pt x="1843" y="1162"/>
                  </a:moveTo>
                  <a:lnTo>
                    <a:pt x="1872" y="1118"/>
                  </a:lnTo>
                  <a:lnTo>
                    <a:pt x="1904" y="1160"/>
                  </a:lnTo>
                  <a:lnTo>
                    <a:pt x="1914" y="1216"/>
                  </a:lnTo>
                  <a:lnTo>
                    <a:pt x="1908" y="1277"/>
                  </a:lnTo>
                  <a:lnTo>
                    <a:pt x="1909" y="1338"/>
                  </a:lnTo>
                  <a:lnTo>
                    <a:pt x="1956" y="1498"/>
                  </a:lnTo>
                  <a:lnTo>
                    <a:pt x="2028" y="1642"/>
                  </a:lnTo>
                  <a:lnTo>
                    <a:pt x="2181" y="1846"/>
                  </a:lnTo>
                  <a:lnTo>
                    <a:pt x="2241" y="1910"/>
                  </a:lnTo>
                  <a:lnTo>
                    <a:pt x="2204" y="1896"/>
                  </a:lnTo>
                  <a:lnTo>
                    <a:pt x="2076" y="1766"/>
                  </a:lnTo>
                  <a:lnTo>
                    <a:pt x="1968" y="1626"/>
                  </a:lnTo>
                  <a:lnTo>
                    <a:pt x="1880" y="1478"/>
                  </a:lnTo>
                  <a:lnTo>
                    <a:pt x="1830" y="1316"/>
                  </a:lnTo>
                  <a:lnTo>
                    <a:pt x="1824" y="1262"/>
                  </a:lnTo>
                  <a:lnTo>
                    <a:pt x="1830" y="1210"/>
                  </a:lnTo>
                  <a:lnTo>
                    <a:pt x="1843" y="1162"/>
                  </a:lnTo>
                  <a:close/>
                  <a:moveTo>
                    <a:pt x="1584" y="1416"/>
                  </a:moveTo>
                  <a:lnTo>
                    <a:pt x="1584" y="1442"/>
                  </a:lnTo>
                  <a:lnTo>
                    <a:pt x="1560" y="1523"/>
                  </a:lnTo>
                  <a:lnTo>
                    <a:pt x="1494" y="1406"/>
                  </a:lnTo>
                  <a:lnTo>
                    <a:pt x="1487" y="1364"/>
                  </a:lnTo>
                  <a:lnTo>
                    <a:pt x="1510" y="1364"/>
                  </a:lnTo>
                  <a:lnTo>
                    <a:pt x="1547" y="1382"/>
                  </a:lnTo>
                  <a:lnTo>
                    <a:pt x="1566" y="1394"/>
                  </a:lnTo>
                  <a:lnTo>
                    <a:pt x="1584" y="1416"/>
                  </a:lnTo>
                  <a:close/>
                  <a:moveTo>
                    <a:pt x="2317" y="1992"/>
                  </a:moveTo>
                  <a:lnTo>
                    <a:pt x="2336" y="2034"/>
                  </a:lnTo>
                  <a:lnTo>
                    <a:pt x="2342" y="2076"/>
                  </a:lnTo>
                  <a:lnTo>
                    <a:pt x="2340" y="2110"/>
                  </a:lnTo>
                  <a:lnTo>
                    <a:pt x="2324" y="2140"/>
                  </a:lnTo>
                  <a:lnTo>
                    <a:pt x="2304" y="2160"/>
                  </a:lnTo>
                  <a:lnTo>
                    <a:pt x="2280" y="2178"/>
                  </a:lnTo>
                  <a:lnTo>
                    <a:pt x="2192" y="2230"/>
                  </a:lnTo>
                  <a:lnTo>
                    <a:pt x="2168" y="2252"/>
                  </a:lnTo>
                  <a:lnTo>
                    <a:pt x="2155" y="2254"/>
                  </a:lnTo>
                  <a:lnTo>
                    <a:pt x="2164" y="2212"/>
                  </a:lnTo>
                  <a:lnTo>
                    <a:pt x="2248" y="2065"/>
                  </a:lnTo>
                  <a:lnTo>
                    <a:pt x="2264" y="2024"/>
                  </a:lnTo>
                  <a:lnTo>
                    <a:pt x="2268" y="1982"/>
                  </a:lnTo>
                  <a:lnTo>
                    <a:pt x="2254" y="1938"/>
                  </a:lnTo>
                  <a:lnTo>
                    <a:pt x="2291" y="1958"/>
                  </a:lnTo>
                  <a:lnTo>
                    <a:pt x="2317" y="1992"/>
                  </a:lnTo>
                  <a:close/>
                  <a:moveTo>
                    <a:pt x="2003" y="2264"/>
                  </a:moveTo>
                  <a:lnTo>
                    <a:pt x="2021" y="2282"/>
                  </a:lnTo>
                  <a:lnTo>
                    <a:pt x="1998" y="2278"/>
                  </a:lnTo>
                  <a:lnTo>
                    <a:pt x="1980" y="2284"/>
                  </a:lnTo>
                  <a:lnTo>
                    <a:pt x="1943" y="2306"/>
                  </a:lnTo>
                  <a:lnTo>
                    <a:pt x="1927" y="2320"/>
                  </a:lnTo>
                  <a:lnTo>
                    <a:pt x="1909" y="2332"/>
                  </a:lnTo>
                  <a:lnTo>
                    <a:pt x="1867" y="2342"/>
                  </a:lnTo>
                  <a:lnTo>
                    <a:pt x="1802" y="2326"/>
                  </a:lnTo>
                  <a:lnTo>
                    <a:pt x="1820" y="2306"/>
                  </a:lnTo>
                  <a:lnTo>
                    <a:pt x="1866" y="2278"/>
                  </a:lnTo>
                  <a:lnTo>
                    <a:pt x="1892" y="2270"/>
                  </a:lnTo>
                  <a:lnTo>
                    <a:pt x="1943" y="2260"/>
                  </a:lnTo>
                  <a:lnTo>
                    <a:pt x="1998" y="2260"/>
                  </a:lnTo>
                  <a:lnTo>
                    <a:pt x="2003" y="2264"/>
                  </a:lnTo>
                  <a:close/>
                  <a:moveTo>
                    <a:pt x="1706" y="2094"/>
                  </a:moveTo>
                  <a:lnTo>
                    <a:pt x="1723" y="2074"/>
                  </a:lnTo>
                  <a:lnTo>
                    <a:pt x="1718" y="2099"/>
                  </a:lnTo>
                  <a:lnTo>
                    <a:pt x="1707" y="2122"/>
                  </a:lnTo>
                  <a:lnTo>
                    <a:pt x="1664" y="2190"/>
                  </a:lnTo>
                  <a:lnTo>
                    <a:pt x="1639" y="2240"/>
                  </a:lnTo>
                  <a:lnTo>
                    <a:pt x="1630" y="2294"/>
                  </a:lnTo>
                  <a:lnTo>
                    <a:pt x="1634" y="2324"/>
                  </a:lnTo>
                  <a:lnTo>
                    <a:pt x="1642" y="2350"/>
                  </a:lnTo>
                  <a:lnTo>
                    <a:pt x="1660" y="2374"/>
                  </a:lnTo>
                  <a:lnTo>
                    <a:pt x="1678" y="2387"/>
                  </a:lnTo>
                  <a:lnTo>
                    <a:pt x="1748" y="2402"/>
                  </a:lnTo>
                  <a:lnTo>
                    <a:pt x="1707" y="2414"/>
                  </a:lnTo>
                  <a:lnTo>
                    <a:pt x="1684" y="2418"/>
                  </a:lnTo>
                  <a:lnTo>
                    <a:pt x="1664" y="2418"/>
                  </a:lnTo>
                  <a:lnTo>
                    <a:pt x="1618" y="2410"/>
                  </a:lnTo>
                  <a:lnTo>
                    <a:pt x="1582" y="2392"/>
                  </a:lnTo>
                  <a:lnTo>
                    <a:pt x="1563" y="2377"/>
                  </a:lnTo>
                  <a:lnTo>
                    <a:pt x="1540" y="2343"/>
                  </a:lnTo>
                  <a:lnTo>
                    <a:pt x="1536" y="2324"/>
                  </a:lnTo>
                  <a:lnTo>
                    <a:pt x="1547" y="2254"/>
                  </a:lnTo>
                  <a:lnTo>
                    <a:pt x="1566" y="2220"/>
                  </a:lnTo>
                  <a:lnTo>
                    <a:pt x="1618" y="2167"/>
                  </a:lnTo>
                  <a:lnTo>
                    <a:pt x="1706" y="2094"/>
                  </a:lnTo>
                  <a:close/>
                  <a:moveTo>
                    <a:pt x="691" y="2668"/>
                  </a:moveTo>
                  <a:lnTo>
                    <a:pt x="597" y="2610"/>
                  </a:lnTo>
                  <a:lnTo>
                    <a:pt x="469" y="2510"/>
                  </a:lnTo>
                  <a:lnTo>
                    <a:pt x="492" y="2514"/>
                  </a:lnTo>
                  <a:lnTo>
                    <a:pt x="528" y="2526"/>
                  </a:lnTo>
                  <a:lnTo>
                    <a:pt x="581" y="2552"/>
                  </a:lnTo>
                  <a:lnTo>
                    <a:pt x="655" y="2568"/>
                  </a:lnTo>
                  <a:lnTo>
                    <a:pt x="688" y="2570"/>
                  </a:lnTo>
                  <a:lnTo>
                    <a:pt x="895" y="2616"/>
                  </a:lnTo>
                  <a:lnTo>
                    <a:pt x="987" y="2662"/>
                  </a:lnTo>
                  <a:lnTo>
                    <a:pt x="1042" y="2706"/>
                  </a:lnTo>
                  <a:lnTo>
                    <a:pt x="1142" y="2842"/>
                  </a:lnTo>
                  <a:lnTo>
                    <a:pt x="1180" y="2877"/>
                  </a:lnTo>
                  <a:lnTo>
                    <a:pt x="1162" y="2872"/>
                  </a:lnTo>
                  <a:lnTo>
                    <a:pt x="1144" y="2860"/>
                  </a:lnTo>
                  <a:lnTo>
                    <a:pt x="1084" y="2804"/>
                  </a:lnTo>
                  <a:lnTo>
                    <a:pt x="1050" y="2778"/>
                  </a:lnTo>
                  <a:lnTo>
                    <a:pt x="950" y="2740"/>
                  </a:lnTo>
                  <a:lnTo>
                    <a:pt x="790" y="2704"/>
                  </a:lnTo>
                  <a:lnTo>
                    <a:pt x="691" y="2668"/>
                  </a:lnTo>
                  <a:close/>
                </a:path>
              </a:pathLst>
            </a:custGeom>
            <a:solidFill>
              <a:srgbClr val="FFBFBF"/>
            </a:solidFill>
            <a:ln w="9525">
              <a:noFill/>
              <a:round/>
              <a:headEnd/>
              <a:tailEnd/>
            </a:ln>
          </p:spPr>
          <p:txBody>
            <a:bodyPr/>
            <a:lstStyle/>
            <a:p>
              <a:endParaRPr lang="en-GB"/>
            </a:p>
          </p:txBody>
        </p:sp>
        <p:sp>
          <p:nvSpPr>
            <p:cNvPr id="20358" name="Freeform 902"/>
            <p:cNvSpPr>
              <a:spLocks/>
            </p:cNvSpPr>
            <p:nvPr/>
          </p:nvSpPr>
          <p:spPr bwMode="auto">
            <a:xfrm>
              <a:off x="2383" y="1975"/>
              <a:ext cx="230" cy="114"/>
            </a:xfrm>
            <a:custGeom>
              <a:avLst/>
              <a:gdLst/>
              <a:ahLst/>
              <a:cxnLst>
                <a:cxn ang="0">
                  <a:pos x="24" y="504"/>
                </a:cxn>
                <a:cxn ang="0">
                  <a:pos x="0" y="570"/>
                </a:cxn>
                <a:cxn ang="0">
                  <a:pos x="37" y="552"/>
                </a:cxn>
                <a:cxn ang="0">
                  <a:pos x="178" y="424"/>
                </a:cxn>
                <a:cxn ang="0">
                  <a:pos x="336" y="316"/>
                </a:cxn>
                <a:cxn ang="0">
                  <a:pos x="421" y="276"/>
                </a:cxn>
                <a:cxn ang="0">
                  <a:pos x="464" y="264"/>
                </a:cxn>
                <a:cxn ang="0">
                  <a:pos x="909" y="238"/>
                </a:cxn>
                <a:cxn ang="0">
                  <a:pos x="1001" y="214"/>
                </a:cxn>
                <a:cxn ang="0">
                  <a:pos x="1043" y="198"/>
                </a:cxn>
                <a:cxn ang="0">
                  <a:pos x="1084" y="174"/>
                </a:cxn>
                <a:cxn ang="0">
                  <a:pos x="1133" y="138"/>
                </a:cxn>
                <a:cxn ang="0">
                  <a:pos x="1149" y="114"/>
                </a:cxn>
                <a:cxn ang="0">
                  <a:pos x="1149" y="84"/>
                </a:cxn>
                <a:cxn ang="0">
                  <a:pos x="1137" y="62"/>
                </a:cxn>
                <a:cxn ang="0">
                  <a:pos x="1116" y="48"/>
                </a:cxn>
                <a:cxn ang="0">
                  <a:pos x="1074" y="30"/>
                </a:cxn>
                <a:cxn ang="0">
                  <a:pos x="985" y="8"/>
                </a:cxn>
                <a:cxn ang="0">
                  <a:pos x="849" y="0"/>
                </a:cxn>
                <a:cxn ang="0">
                  <a:pos x="675" y="33"/>
                </a:cxn>
                <a:cxn ang="0">
                  <a:pos x="547" y="80"/>
                </a:cxn>
                <a:cxn ang="0">
                  <a:pos x="336" y="198"/>
                </a:cxn>
                <a:cxn ang="0">
                  <a:pos x="215" y="284"/>
                </a:cxn>
                <a:cxn ang="0">
                  <a:pos x="107" y="386"/>
                </a:cxn>
                <a:cxn ang="0">
                  <a:pos x="60" y="442"/>
                </a:cxn>
                <a:cxn ang="0">
                  <a:pos x="24" y="504"/>
                </a:cxn>
              </a:cxnLst>
              <a:rect l="0" t="0" r="r" b="b"/>
              <a:pathLst>
                <a:path w="1149" h="570">
                  <a:moveTo>
                    <a:pt x="24" y="504"/>
                  </a:moveTo>
                  <a:lnTo>
                    <a:pt x="0" y="570"/>
                  </a:lnTo>
                  <a:lnTo>
                    <a:pt x="37" y="552"/>
                  </a:lnTo>
                  <a:lnTo>
                    <a:pt x="178" y="424"/>
                  </a:lnTo>
                  <a:lnTo>
                    <a:pt x="336" y="316"/>
                  </a:lnTo>
                  <a:lnTo>
                    <a:pt x="421" y="276"/>
                  </a:lnTo>
                  <a:lnTo>
                    <a:pt x="464" y="264"/>
                  </a:lnTo>
                  <a:lnTo>
                    <a:pt x="909" y="238"/>
                  </a:lnTo>
                  <a:lnTo>
                    <a:pt x="1001" y="214"/>
                  </a:lnTo>
                  <a:lnTo>
                    <a:pt x="1043" y="198"/>
                  </a:lnTo>
                  <a:lnTo>
                    <a:pt x="1084" y="174"/>
                  </a:lnTo>
                  <a:lnTo>
                    <a:pt x="1133" y="138"/>
                  </a:lnTo>
                  <a:lnTo>
                    <a:pt x="1149" y="114"/>
                  </a:lnTo>
                  <a:lnTo>
                    <a:pt x="1149" y="84"/>
                  </a:lnTo>
                  <a:lnTo>
                    <a:pt x="1137" y="62"/>
                  </a:lnTo>
                  <a:lnTo>
                    <a:pt x="1116" y="48"/>
                  </a:lnTo>
                  <a:lnTo>
                    <a:pt x="1074" y="30"/>
                  </a:lnTo>
                  <a:lnTo>
                    <a:pt x="985" y="8"/>
                  </a:lnTo>
                  <a:lnTo>
                    <a:pt x="849" y="0"/>
                  </a:lnTo>
                  <a:lnTo>
                    <a:pt x="675" y="33"/>
                  </a:lnTo>
                  <a:lnTo>
                    <a:pt x="547" y="80"/>
                  </a:lnTo>
                  <a:lnTo>
                    <a:pt x="336" y="198"/>
                  </a:lnTo>
                  <a:lnTo>
                    <a:pt x="215" y="284"/>
                  </a:lnTo>
                  <a:lnTo>
                    <a:pt x="107" y="386"/>
                  </a:lnTo>
                  <a:lnTo>
                    <a:pt x="60" y="442"/>
                  </a:lnTo>
                  <a:lnTo>
                    <a:pt x="24" y="504"/>
                  </a:lnTo>
                  <a:close/>
                </a:path>
              </a:pathLst>
            </a:custGeom>
            <a:solidFill>
              <a:srgbClr val="000000"/>
            </a:solidFill>
            <a:ln w="9525">
              <a:noFill/>
              <a:round/>
              <a:headEnd/>
              <a:tailEnd/>
            </a:ln>
          </p:spPr>
          <p:txBody>
            <a:bodyPr/>
            <a:lstStyle/>
            <a:p>
              <a:endParaRPr lang="en-GB"/>
            </a:p>
          </p:txBody>
        </p:sp>
        <p:sp>
          <p:nvSpPr>
            <p:cNvPr id="20359" name="Freeform 903"/>
            <p:cNvSpPr>
              <a:spLocks/>
            </p:cNvSpPr>
            <p:nvPr/>
          </p:nvSpPr>
          <p:spPr bwMode="auto">
            <a:xfrm>
              <a:off x="2408" y="2042"/>
              <a:ext cx="204" cy="124"/>
            </a:xfrm>
            <a:custGeom>
              <a:avLst/>
              <a:gdLst/>
              <a:ahLst/>
              <a:cxnLst>
                <a:cxn ang="0">
                  <a:pos x="617" y="20"/>
                </a:cxn>
                <a:cxn ang="0">
                  <a:pos x="557" y="44"/>
                </a:cxn>
                <a:cxn ang="0">
                  <a:pos x="494" y="78"/>
                </a:cxn>
                <a:cxn ang="0">
                  <a:pos x="374" y="184"/>
                </a:cxn>
                <a:cxn ang="0">
                  <a:pos x="127" y="322"/>
                </a:cxn>
                <a:cxn ang="0">
                  <a:pos x="169" y="334"/>
                </a:cxn>
                <a:cxn ang="0">
                  <a:pos x="214" y="340"/>
                </a:cxn>
                <a:cxn ang="0">
                  <a:pos x="196" y="362"/>
                </a:cxn>
                <a:cxn ang="0">
                  <a:pos x="175" y="381"/>
                </a:cxn>
                <a:cxn ang="0">
                  <a:pos x="26" y="449"/>
                </a:cxn>
                <a:cxn ang="0">
                  <a:pos x="36" y="454"/>
                </a:cxn>
                <a:cxn ang="0">
                  <a:pos x="49" y="458"/>
                </a:cxn>
                <a:cxn ang="0">
                  <a:pos x="60" y="460"/>
                </a:cxn>
                <a:cxn ang="0">
                  <a:pos x="109" y="460"/>
                </a:cxn>
                <a:cxn ang="0">
                  <a:pos x="120" y="464"/>
                </a:cxn>
                <a:cxn ang="0">
                  <a:pos x="0" y="559"/>
                </a:cxn>
                <a:cxn ang="0">
                  <a:pos x="59" y="572"/>
                </a:cxn>
                <a:cxn ang="0">
                  <a:pos x="178" y="570"/>
                </a:cxn>
                <a:cxn ang="0">
                  <a:pos x="238" y="560"/>
                </a:cxn>
                <a:cxn ang="0">
                  <a:pos x="403" y="614"/>
                </a:cxn>
                <a:cxn ang="0">
                  <a:pos x="450" y="617"/>
                </a:cxn>
                <a:cxn ang="0">
                  <a:pos x="494" y="606"/>
                </a:cxn>
                <a:cxn ang="0">
                  <a:pos x="539" y="582"/>
                </a:cxn>
                <a:cxn ang="0">
                  <a:pos x="617" y="522"/>
                </a:cxn>
                <a:cxn ang="0">
                  <a:pos x="688" y="449"/>
                </a:cxn>
                <a:cxn ang="0">
                  <a:pos x="688" y="442"/>
                </a:cxn>
                <a:cxn ang="0">
                  <a:pos x="599" y="483"/>
                </a:cxn>
                <a:cxn ang="0">
                  <a:pos x="500" y="510"/>
                </a:cxn>
                <a:cxn ang="0">
                  <a:pos x="403" y="515"/>
                </a:cxn>
                <a:cxn ang="0">
                  <a:pos x="350" y="510"/>
                </a:cxn>
                <a:cxn ang="0">
                  <a:pos x="303" y="494"/>
                </a:cxn>
                <a:cxn ang="0">
                  <a:pos x="329" y="442"/>
                </a:cxn>
                <a:cxn ang="0">
                  <a:pos x="397" y="340"/>
                </a:cxn>
                <a:cxn ang="0">
                  <a:pos x="481" y="246"/>
                </a:cxn>
                <a:cxn ang="0">
                  <a:pos x="581" y="180"/>
                </a:cxn>
                <a:cxn ang="0">
                  <a:pos x="636" y="161"/>
                </a:cxn>
                <a:cxn ang="0">
                  <a:pos x="687" y="150"/>
                </a:cxn>
                <a:cxn ang="0">
                  <a:pos x="735" y="148"/>
                </a:cxn>
                <a:cxn ang="0">
                  <a:pos x="966" y="185"/>
                </a:cxn>
                <a:cxn ang="0">
                  <a:pos x="1018" y="184"/>
                </a:cxn>
                <a:cxn ang="0">
                  <a:pos x="858" y="122"/>
                </a:cxn>
                <a:cxn ang="0">
                  <a:pos x="814" y="110"/>
                </a:cxn>
                <a:cxn ang="0">
                  <a:pos x="667" y="102"/>
                </a:cxn>
                <a:cxn ang="0">
                  <a:pos x="601" y="116"/>
                </a:cxn>
                <a:cxn ang="0">
                  <a:pos x="575" y="116"/>
                </a:cxn>
                <a:cxn ang="0">
                  <a:pos x="589" y="108"/>
                </a:cxn>
                <a:cxn ang="0">
                  <a:pos x="601" y="98"/>
                </a:cxn>
                <a:cxn ang="0">
                  <a:pos x="617" y="93"/>
                </a:cxn>
                <a:cxn ang="0">
                  <a:pos x="628" y="83"/>
                </a:cxn>
                <a:cxn ang="0">
                  <a:pos x="643" y="78"/>
                </a:cxn>
                <a:cxn ang="0">
                  <a:pos x="670" y="62"/>
                </a:cxn>
                <a:cxn ang="0">
                  <a:pos x="717" y="44"/>
                </a:cxn>
                <a:cxn ang="0">
                  <a:pos x="748" y="38"/>
                </a:cxn>
                <a:cxn ang="0">
                  <a:pos x="950" y="44"/>
                </a:cxn>
                <a:cxn ang="0">
                  <a:pos x="921" y="30"/>
                </a:cxn>
                <a:cxn ang="0">
                  <a:pos x="821" y="6"/>
                </a:cxn>
                <a:cxn ang="0">
                  <a:pos x="753" y="0"/>
                </a:cxn>
                <a:cxn ang="0">
                  <a:pos x="719" y="2"/>
                </a:cxn>
                <a:cxn ang="0">
                  <a:pos x="617" y="20"/>
                </a:cxn>
              </a:cxnLst>
              <a:rect l="0" t="0" r="r" b="b"/>
              <a:pathLst>
                <a:path w="1018" h="617">
                  <a:moveTo>
                    <a:pt x="617" y="20"/>
                  </a:moveTo>
                  <a:lnTo>
                    <a:pt x="557" y="44"/>
                  </a:lnTo>
                  <a:lnTo>
                    <a:pt x="494" y="78"/>
                  </a:lnTo>
                  <a:lnTo>
                    <a:pt x="374" y="184"/>
                  </a:lnTo>
                  <a:lnTo>
                    <a:pt x="127" y="322"/>
                  </a:lnTo>
                  <a:lnTo>
                    <a:pt x="169" y="334"/>
                  </a:lnTo>
                  <a:lnTo>
                    <a:pt x="214" y="340"/>
                  </a:lnTo>
                  <a:lnTo>
                    <a:pt x="196" y="362"/>
                  </a:lnTo>
                  <a:lnTo>
                    <a:pt x="175" y="381"/>
                  </a:lnTo>
                  <a:lnTo>
                    <a:pt x="26" y="449"/>
                  </a:lnTo>
                  <a:lnTo>
                    <a:pt x="36" y="454"/>
                  </a:lnTo>
                  <a:lnTo>
                    <a:pt x="49" y="458"/>
                  </a:lnTo>
                  <a:lnTo>
                    <a:pt x="60" y="460"/>
                  </a:lnTo>
                  <a:lnTo>
                    <a:pt x="109" y="460"/>
                  </a:lnTo>
                  <a:lnTo>
                    <a:pt x="120" y="464"/>
                  </a:lnTo>
                  <a:lnTo>
                    <a:pt x="0" y="559"/>
                  </a:lnTo>
                  <a:lnTo>
                    <a:pt x="59" y="572"/>
                  </a:lnTo>
                  <a:lnTo>
                    <a:pt x="178" y="570"/>
                  </a:lnTo>
                  <a:lnTo>
                    <a:pt x="238" y="560"/>
                  </a:lnTo>
                  <a:lnTo>
                    <a:pt x="403" y="614"/>
                  </a:lnTo>
                  <a:lnTo>
                    <a:pt x="450" y="617"/>
                  </a:lnTo>
                  <a:lnTo>
                    <a:pt x="494" y="606"/>
                  </a:lnTo>
                  <a:lnTo>
                    <a:pt x="539" y="582"/>
                  </a:lnTo>
                  <a:lnTo>
                    <a:pt x="617" y="522"/>
                  </a:lnTo>
                  <a:lnTo>
                    <a:pt x="688" y="449"/>
                  </a:lnTo>
                  <a:lnTo>
                    <a:pt x="688" y="442"/>
                  </a:lnTo>
                  <a:lnTo>
                    <a:pt x="599" y="483"/>
                  </a:lnTo>
                  <a:lnTo>
                    <a:pt x="500" y="510"/>
                  </a:lnTo>
                  <a:lnTo>
                    <a:pt x="403" y="515"/>
                  </a:lnTo>
                  <a:lnTo>
                    <a:pt x="350" y="510"/>
                  </a:lnTo>
                  <a:lnTo>
                    <a:pt x="303" y="494"/>
                  </a:lnTo>
                  <a:lnTo>
                    <a:pt x="329" y="442"/>
                  </a:lnTo>
                  <a:lnTo>
                    <a:pt x="397" y="340"/>
                  </a:lnTo>
                  <a:lnTo>
                    <a:pt x="481" y="246"/>
                  </a:lnTo>
                  <a:lnTo>
                    <a:pt x="581" y="180"/>
                  </a:lnTo>
                  <a:lnTo>
                    <a:pt x="636" y="161"/>
                  </a:lnTo>
                  <a:lnTo>
                    <a:pt x="687" y="150"/>
                  </a:lnTo>
                  <a:lnTo>
                    <a:pt x="735" y="148"/>
                  </a:lnTo>
                  <a:lnTo>
                    <a:pt x="966" y="185"/>
                  </a:lnTo>
                  <a:lnTo>
                    <a:pt x="1018" y="184"/>
                  </a:lnTo>
                  <a:lnTo>
                    <a:pt x="858" y="122"/>
                  </a:lnTo>
                  <a:lnTo>
                    <a:pt x="814" y="110"/>
                  </a:lnTo>
                  <a:lnTo>
                    <a:pt x="667" y="102"/>
                  </a:lnTo>
                  <a:lnTo>
                    <a:pt x="601" y="116"/>
                  </a:lnTo>
                  <a:lnTo>
                    <a:pt x="575" y="116"/>
                  </a:lnTo>
                  <a:lnTo>
                    <a:pt x="589" y="108"/>
                  </a:lnTo>
                  <a:lnTo>
                    <a:pt x="601" y="98"/>
                  </a:lnTo>
                  <a:lnTo>
                    <a:pt x="617" y="93"/>
                  </a:lnTo>
                  <a:lnTo>
                    <a:pt x="628" y="83"/>
                  </a:lnTo>
                  <a:lnTo>
                    <a:pt x="643" y="78"/>
                  </a:lnTo>
                  <a:lnTo>
                    <a:pt x="670" y="62"/>
                  </a:lnTo>
                  <a:lnTo>
                    <a:pt x="717" y="44"/>
                  </a:lnTo>
                  <a:lnTo>
                    <a:pt x="748" y="38"/>
                  </a:lnTo>
                  <a:lnTo>
                    <a:pt x="950" y="44"/>
                  </a:lnTo>
                  <a:lnTo>
                    <a:pt x="921" y="30"/>
                  </a:lnTo>
                  <a:lnTo>
                    <a:pt x="821" y="6"/>
                  </a:lnTo>
                  <a:lnTo>
                    <a:pt x="753" y="0"/>
                  </a:lnTo>
                  <a:lnTo>
                    <a:pt x="719" y="2"/>
                  </a:lnTo>
                  <a:lnTo>
                    <a:pt x="617" y="20"/>
                  </a:lnTo>
                  <a:close/>
                </a:path>
              </a:pathLst>
            </a:custGeom>
            <a:solidFill>
              <a:srgbClr val="000000"/>
            </a:solidFill>
            <a:ln w="9525">
              <a:noFill/>
              <a:round/>
              <a:headEnd/>
              <a:tailEnd/>
            </a:ln>
          </p:spPr>
          <p:txBody>
            <a:bodyPr/>
            <a:lstStyle/>
            <a:p>
              <a:endParaRPr lang="en-GB"/>
            </a:p>
          </p:txBody>
        </p:sp>
        <p:sp>
          <p:nvSpPr>
            <p:cNvPr id="20360" name="Freeform 904"/>
            <p:cNvSpPr>
              <a:spLocks noEditPoints="1"/>
            </p:cNvSpPr>
            <p:nvPr/>
          </p:nvSpPr>
          <p:spPr bwMode="auto">
            <a:xfrm>
              <a:off x="2469" y="2072"/>
              <a:ext cx="132" cy="72"/>
            </a:xfrm>
            <a:custGeom>
              <a:avLst/>
              <a:gdLst/>
              <a:ahLst/>
              <a:cxnLst>
                <a:cxn ang="0">
                  <a:pos x="26" y="294"/>
                </a:cxn>
                <a:cxn ang="0">
                  <a:pos x="0" y="346"/>
                </a:cxn>
                <a:cxn ang="0">
                  <a:pos x="78" y="358"/>
                </a:cxn>
                <a:cxn ang="0">
                  <a:pos x="223" y="350"/>
                </a:cxn>
                <a:cxn ang="0">
                  <a:pos x="286" y="335"/>
                </a:cxn>
                <a:cxn ang="0">
                  <a:pos x="401" y="282"/>
                </a:cxn>
                <a:cxn ang="0">
                  <a:pos x="498" y="220"/>
                </a:cxn>
                <a:cxn ang="0">
                  <a:pos x="574" y="150"/>
                </a:cxn>
                <a:cxn ang="0">
                  <a:pos x="663" y="37"/>
                </a:cxn>
                <a:cxn ang="0">
                  <a:pos x="432" y="0"/>
                </a:cxn>
                <a:cxn ang="0">
                  <a:pos x="384" y="2"/>
                </a:cxn>
                <a:cxn ang="0">
                  <a:pos x="333" y="13"/>
                </a:cxn>
                <a:cxn ang="0">
                  <a:pos x="278" y="32"/>
                </a:cxn>
                <a:cxn ang="0">
                  <a:pos x="178" y="98"/>
                </a:cxn>
                <a:cxn ang="0">
                  <a:pos x="94" y="192"/>
                </a:cxn>
                <a:cxn ang="0">
                  <a:pos x="26" y="294"/>
                </a:cxn>
                <a:cxn ang="0">
                  <a:pos x="346" y="30"/>
                </a:cxn>
                <a:cxn ang="0">
                  <a:pos x="392" y="20"/>
                </a:cxn>
                <a:cxn ang="0">
                  <a:pos x="437" y="30"/>
                </a:cxn>
                <a:cxn ang="0">
                  <a:pos x="458" y="42"/>
                </a:cxn>
                <a:cxn ang="0">
                  <a:pos x="474" y="56"/>
                </a:cxn>
                <a:cxn ang="0">
                  <a:pos x="500" y="92"/>
                </a:cxn>
                <a:cxn ang="0">
                  <a:pos x="510" y="140"/>
                </a:cxn>
                <a:cxn ang="0">
                  <a:pos x="500" y="191"/>
                </a:cxn>
                <a:cxn ang="0">
                  <a:pos x="474" y="228"/>
                </a:cxn>
                <a:cxn ang="0">
                  <a:pos x="458" y="244"/>
                </a:cxn>
                <a:cxn ang="0">
                  <a:pos x="437" y="256"/>
                </a:cxn>
                <a:cxn ang="0">
                  <a:pos x="416" y="262"/>
                </a:cxn>
                <a:cxn ang="0">
                  <a:pos x="392" y="264"/>
                </a:cxn>
                <a:cxn ang="0">
                  <a:pos x="367" y="262"/>
                </a:cxn>
                <a:cxn ang="0">
                  <a:pos x="346" y="256"/>
                </a:cxn>
                <a:cxn ang="0">
                  <a:pos x="325" y="244"/>
                </a:cxn>
                <a:cxn ang="0">
                  <a:pos x="308" y="228"/>
                </a:cxn>
                <a:cxn ang="0">
                  <a:pos x="283" y="191"/>
                </a:cxn>
                <a:cxn ang="0">
                  <a:pos x="274" y="140"/>
                </a:cxn>
                <a:cxn ang="0">
                  <a:pos x="283" y="92"/>
                </a:cxn>
                <a:cxn ang="0">
                  <a:pos x="308" y="56"/>
                </a:cxn>
                <a:cxn ang="0">
                  <a:pos x="346" y="30"/>
                </a:cxn>
              </a:cxnLst>
              <a:rect l="0" t="0" r="r" b="b"/>
              <a:pathLst>
                <a:path w="663" h="358">
                  <a:moveTo>
                    <a:pt x="26" y="294"/>
                  </a:moveTo>
                  <a:lnTo>
                    <a:pt x="0" y="346"/>
                  </a:lnTo>
                  <a:lnTo>
                    <a:pt x="78" y="358"/>
                  </a:lnTo>
                  <a:lnTo>
                    <a:pt x="223" y="350"/>
                  </a:lnTo>
                  <a:lnTo>
                    <a:pt x="286" y="335"/>
                  </a:lnTo>
                  <a:lnTo>
                    <a:pt x="401" y="282"/>
                  </a:lnTo>
                  <a:lnTo>
                    <a:pt x="498" y="220"/>
                  </a:lnTo>
                  <a:lnTo>
                    <a:pt x="574" y="150"/>
                  </a:lnTo>
                  <a:lnTo>
                    <a:pt x="663" y="37"/>
                  </a:lnTo>
                  <a:lnTo>
                    <a:pt x="432" y="0"/>
                  </a:lnTo>
                  <a:lnTo>
                    <a:pt x="384" y="2"/>
                  </a:lnTo>
                  <a:lnTo>
                    <a:pt x="333" y="13"/>
                  </a:lnTo>
                  <a:lnTo>
                    <a:pt x="278" y="32"/>
                  </a:lnTo>
                  <a:lnTo>
                    <a:pt x="178" y="98"/>
                  </a:lnTo>
                  <a:lnTo>
                    <a:pt x="94" y="192"/>
                  </a:lnTo>
                  <a:lnTo>
                    <a:pt x="26" y="294"/>
                  </a:lnTo>
                  <a:close/>
                  <a:moveTo>
                    <a:pt x="346" y="30"/>
                  </a:moveTo>
                  <a:lnTo>
                    <a:pt x="392" y="20"/>
                  </a:lnTo>
                  <a:lnTo>
                    <a:pt x="437" y="30"/>
                  </a:lnTo>
                  <a:lnTo>
                    <a:pt x="458" y="42"/>
                  </a:lnTo>
                  <a:lnTo>
                    <a:pt x="474" y="56"/>
                  </a:lnTo>
                  <a:lnTo>
                    <a:pt x="500" y="92"/>
                  </a:lnTo>
                  <a:lnTo>
                    <a:pt x="510" y="140"/>
                  </a:lnTo>
                  <a:lnTo>
                    <a:pt x="500" y="191"/>
                  </a:lnTo>
                  <a:lnTo>
                    <a:pt x="474" y="228"/>
                  </a:lnTo>
                  <a:lnTo>
                    <a:pt x="458" y="244"/>
                  </a:lnTo>
                  <a:lnTo>
                    <a:pt x="437" y="256"/>
                  </a:lnTo>
                  <a:lnTo>
                    <a:pt x="416" y="262"/>
                  </a:lnTo>
                  <a:lnTo>
                    <a:pt x="392" y="264"/>
                  </a:lnTo>
                  <a:lnTo>
                    <a:pt x="367" y="262"/>
                  </a:lnTo>
                  <a:lnTo>
                    <a:pt x="346" y="256"/>
                  </a:lnTo>
                  <a:lnTo>
                    <a:pt x="325" y="244"/>
                  </a:lnTo>
                  <a:lnTo>
                    <a:pt x="308" y="228"/>
                  </a:lnTo>
                  <a:lnTo>
                    <a:pt x="283" y="191"/>
                  </a:lnTo>
                  <a:lnTo>
                    <a:pt x="274" y="140"/>
                  </a:lnTo>
                  <a:lnTo>
                    <a:pt x="283" y="92"/>
                  </a:lnTo>
                  <a:lnTo>
                    <a:pt x="308" y="56"/>
                  </a:lnTo>
                  <a:lnTo>
                    <a:pt x="346" y="30"/>
                  </a:lnTo>
                  <a:close/>
                </a:path>
              </a:pathLst>
            </a:custGeom>
            <a:solidFill>
              <a:srgbClr val="FFFFFF"/>
            </a:solidFill>
            <a:ln w="9525">
              <a:noFill/>
              <a:round/>
              <a:headEnd/>
              <a:tailEnd/>
            </a:ln>
          </p:spPr>
          <p:txBody>
            <a:bodyPr/>
            <a:lstStyle/>
            <a:p>
              <a:endParaRPr lang="en-GB"/>
            </a:p>
          </p:txBody>
        </p:sp>
        <p:sp>
          <p:nvSpPr>
            <p:cNvPr id="20361" name="Freeform 905"/>
            <p:cNvSpPr>
              <a:spLocks noEditPoints="1"/>
            </p:cNvSpPr>
            <p:nvPr/>
          </p:nvSpPr>
          <p:spPr bwMode="auto">
            <a:xfrm>
              <a:off x="2524" y="2076"/>
              <a:ext cx="47" cy="49"/>
            </a:xfrm>
            <a:custGeom>
              <a:avLst/>
              <a:gdLst/>
              <a:ahLst/>
              <a:cxnLst>
                <a:cxn ang="0">
                  <a:pos x="118" y="0"/>
                </a:cxn>
                <a:cxn ang="0">
                  <a:pos x="72" y="10"/>
                </a:cxn>
                <a:cxn ang="0">
                  <a:pos x="34" y="36"/>
                </a:cxn>
                <a:cxn ang="0">
                  <a:pos x="9" y="72"/>
                </a:cxn>
                <a:cxn ang="0">
                  <a:pos x="0" y="120"/>
                </a:cxn>
                <a:cxn ang="0">
                  <a:pos x="9" y="171"/>
                </a:cxn>
                <a:cxn ang="0">
                  <a:pos x="34" y="208"/>
                </a:cxn>
                <a:cxn ang="0">
                  <a:pos x="51" y="224"/>
                </a:cxn>
                <a:cxn ang="0">
                  <a:pos x="72" y="236"/>
                </a:cxn>
                <a:cxn ang="0">
                  <a:pos x="93" y="242"/>
                </a:cxn>
                <a:cxn ang="0">
                  <a:pos x="118" y="244"/>
                </a:cxn>
                <a:cxn ang="0">
                  <a:pos x="142" y="242"/>
                </a:cxn>
                <a:cxn ang="0">
                  <a:pos x="163" y="236"/>
                </a:cxn>
                <a:cxn ang="0">
                  <a:pos x="184" y="224"/>
                </a:cxn>
                <a:cxn ang="0">
                  <a:pos x="200" y="208"/>
                </a:cxn>
                <a:cxn ang="0">
                  <a:pos x="226" y="171"/>
                </a:cxn>
                <a:cxn ang="0">
                  <a:pos x="236" y="120"/>
                </a:cxn>
                <a:cxn ang="0">
                  <a:pos x="226" y="72"/>
                </a:cxn>
                <a:cxn ang="0">
                  <a:pos x="200" y="36"/>
                </a:cxn>
                <a:cxn ang="0">
                  <a:pos x="184" y="22"/>
                </a:cxn>
                <a:cxn ang="0">
                  <a:pos x="163" y="10"/>
                </a:cxn>
                <a:cxn ang="0">
                  <a:pos x="118" y="0"/>
                </a:cxn>
                <a:cxn ang="0">
                  <a:pos x="118" y="36"/>
                </a:cxn>
                <a:cxn ang="0">
                  <a:pos x="148" y="42"/>
                </a:cxn>
                <a:cxn ang="0">
                  <a:pos x="171" y="59"/>
                </a:cxn>
                <a:cxn ang="0">
                  <a:pos x="187" y="84"/>
                </a:cxn>
                <a:cxn ang="0">
                  <a:pos x="194" y="118"/>
                </a:cxn>
                <a:cxn ang="0">
                  <a:pos x="187" y="152"/>
                </a:cxn>
                <a:cxn ang="0">
                  <a:pos x="171" y="176"/>
                </a:cxn>
                <a:cxn ang="0">
                  <a:pos x="148" y="194"/>
                </a:cxn>
                <a:cxn ang="0">
                  <a:pos x="118" y="200"/>
                </a:cxn>
                <a:cxn ang="0">
                  <a:pos x="88" y="194"/>
                </a:cxn>
                <a:cxn ang="0">
                  <a:pos x="64" y="176"/>
                </a:cxn>
                <a:cxn ang="0">
                  <a:pos x="48" y="152"/>
                </a:cxn>
                <a:cxn ang="0">
                  <a:pos x="42" y="118"/>
                </a:cxn>
                <a:cxn ang="0">
                  <a:pos x="48" y="84"/>
                </a:cxn>
                <a:cxn ang="0">
                  <a:pos x="64" y="59"/>
                </a:cxn>
                <a:cxn ang="0">
                  <a:pos x="88" y="42"/>
                </a:cxn>
                <a:cxn ang="0">
                  <a:pos x="118" y="36"/>
                </a:cxn>
              </a:cxnLst>
              <a:rect l="0" t="0" r="r" b="b"/>
              <a:pathLst>
                <a:path w="236" h="244">
                  <a:moveTo>
                    <a:pt x="118" y="0"/>
                  </a:moveTo>
                  <a:lnTo>
                    <a:pt x="72" y="10"/>
                  </a:lnTo>
                  <a:lnTo>
                    <a:pt x="34" y="36"/>
                  </a:lnTo>
                  <a:lnTo>
                    <a:pt x="9" y="72"/>
                  </a:lnTo>
                  <a:lnTo>
                    <a:pt x="0" y="120"/>
                  </a:lnTo>
                  <a:lnTo>
                    <a:pt x="9" y="171"/>
                  </a:lnTo>
                  <a:lnTo>
                    <a:pt x="34" y="208"/>
                  </a:lnTo>
                  <a:lnTo>
                    <a:pt x="51" y="224"/>
                  </a:lnTo>
                  <a:lnTo>
                    <a:pt x="72" y="236"/>
                  </a:lnTo>
                  <a:lnTo>
                    <a:pt x="93" y="242"/>
                  </a:lnTo>
                  <a:lnTo>
                    <a:pt x="118" y="244"/>
                  </a:lnTo>
                  <a:lnTo>
                    <a:pt x="142" y="242"/>
                  </a:lnTo>
                  <a:lnTo>
                    <a:pt x="163" y="236"/>
                  </a:lnTo>
                  <a:lnTo>
                    <a:pt x="184" y="224"/>
                  </a:lnTo>
                  <a:lnTo>
                    <a:pt x="200" y="208"/>
                  </a:lnTo>
                  <a:lnTo>
                    <a:pt x="226" y="171"/>
                  </a:lnTo>
                  <a:lnTo>
                    <a:pt x="236" y="120"/>
                  </a:lnTo>
                  <a:lnTo>
                    <a:pt x="226" y="72"/>
                  </a:lnTo>
                  <a:lnTo>
                    <a:pt x="200" y="36"/>
                  </a:lnTo>
                  <a:lnTo>
                    <a:pt x="184" y="22"/>
                  </a:lnTo>
                  <a:lnTo>
                    <a:pt x="163" y="10"/>
                  </a:lnTo>
                  <a:lnTo>
                    <a:pt x="118" y="0"/>
                  </a:lnTo>
                  <a:close/>
                  <a:moveTo>
                    <a:pt x="118" y="36"/>
                  </a:moveTo>
                  <a:lnTo>
                    <a:pt x="148" y="42"/>
                  </a:lnTo>
                  <a:lnTo>
                    <a:pt x="171" y="59"/>
                  </a:lnTo>
                  <a:lnTo>
                    <a:pt x="187" y="84"/>
                  </a:lnTo>
                  <a:lnTo>
                    <a:pt x="194" y="118"/>
                  </a:lnTo>
                  <a:lnTo>
                    <a:pt x="187" y="152"/>
                  </a:lnTo>
                  <a:lnTo>
                    <a:pt x="171" y="176"/>
                  </a:lnTo>
                  <a:lnTo>
                    <a:pt x="148" y="194"/>
                  </a:lnTo>
                  <a:lnTo>
                    <a:pt x="118" y="200"/>
                  </a:lnTo>
                  <a:lnTo>
                    <a:pt x="88" y="194"/>
                  </a:lnTo>
                  <a:lnTo>
                    <a:pt x="64" y="176"/>
                  </a:lnTo>
                  <a:lnTo>
                    <a:pt x="48" y="152"/>
                  </a:lnTo>
                  <a:lnTo>
                    <a:pt x="42" y="118"/>
                  </a:lnTo>
                  <a:lnTo>
                    <a:pt x="48" y="84"/>
                  </a:lnTo>
                  <a:lnTo>
                    <a:pt x="64" y="59"/>
                  </a:lnTo>
                  <a:lnTo>
                    <a:pt x="88" y="42"/>
                  </a:lnTo>
                  <a:lnTo>
                    <a:pt x="118" y="36"/>
                  </a:lnTo>
                  <a:close/>
                </a:path>
              </a:pathLst>
            </a:custGeom>
            <a:solidFill>
              <a:srgbClr val="000000"/>
            </a:solidFill>
            <a:ln w="9525">
              <a:noFill/>
              <a:round/>
              <a:headEnd/>
              <a:tailEnd/>
            </a:ln>
          </p:spPr>
          <p:txBody>
            <a:bodyPr/>
            <a:lstStyle/>
            <a:p>
              <a:endParaRPr lang="en-GB"/>
            </a:p>
          </p:txBody>
        </p:sp>
        <p:sp>
          <p:nvSpPr>
            <p:cNvPr id="20362" name="Freeform 906"/>
            <p:cNvSpPr>
              <a:spLocks noEditPoints="1"/>
            </p:cNvSpPr>
            <p:nvPr/>
          </p:nvSpPr>
          <p:spPr bwMode="auto">
            <a:xfrm>
              <a:off x="2532" y="2083"/>
              <a:ext cx="30" cy="33"/>
            </a:xfrm>
            <a:custGeom>
              <a:avLst/>
              <a:gdLst/>
              <a:ahLst/>
              <a:cxnLst>
                <a:cxn ang="0">
                  <a:pos x="106" y="6"/>
                </a:cxn>
                <a:cxn ang="0">
                  <a:pos x="76" y="0"/>
                </a:cxn>
                <a:cxn ang="0">
                  <a:pos x="46" y="6"/>
                </a:cxn>
                <a:cxn ang="0">
                  <a:pos x="22" y="23"/>
                </a:cxn>
                <a:cxn ang="0">
                  <a:pos x="6" y="48"/>
                </a:cxn>
                <a:cxn ang="0">
                  <a:pos x="0" y="82"/>
                </a:cxn>
                <a:cxn ang="0">
                  <a:pos x="6" y="116"/>
                </a:cxn>
                <a:cxn ang="0">
                  <a:pos x="22" y="140"/>
                </a:cxn>
                <a:cxn ang="0">
                  <a:pos x="46" y="158"/>
                </a:cxn>
                <a:cxn ang="0">
                  <a:pos x="76" y="164"/>
                </a:cxn>
                <a:cxn ang="0">
                  <a:pos x="106" y="158"/>
                </a:cxn>
                <a:cxn ang="0">
                  <a:pos x="129" y="140"/>
                </a:cxn>
                <a:cxn ang="0">
                  <a:pos x="145" y="116"/>
                </a:cxn>
                <a:cxn ang="0">
                  <a:pos x="152" y="82"/>
                </a:cxn>
                <a:cxn ang="0">
                  <a:pos x="145" y="48"/>
                </a:cxn>
                <a:cxn ang="0">
                  <a:pos x="129" y="23"/>
                </a:cxn>
                <a:cxn ang="0">
                  <a:pos x="106" y="6"/>
                </a:cxn>
                <a:cxn ang="0">
                  <a:pos x="98" y="40"/>
                </a:cxn>
                <a:cxn ang="0">
                  <a:pos x="100" y="42"/>
                </a:cxn>
                <a:cxn ang="0">
                  <a:pos x="100" y="40"/>
                </a:cxn>
                <a:cxn ang="0">
                  <a:pos x="106" y="36"/>
                </a:cxn>
                <a:cxn ang="0">
                  <a:pos x="118" y="36"/>
                </a:cxn>
                <a:cxn ang="0">
                  <a:pos x="124" y="40"/>
                </a:cxn>
                <a:cxn ang="0">
                  <a:pos x="127" y="46"/>
                </a:cxn>
                <a:cxn ang="0">
                  <a:pos x="127" y="57"/>
                </a:cxn>
                <a:cxn ang="0">
                  <a:pos x="124" y="64"/>
                </a:cxn>
                <a:cxn ang="0">
                  <a:pos x="118" y="67"/>
                </a:cxn>
                <a:cxn ang="0">
                  <a:pos x="114" y="67"/>
                </a:cxn>
                <a:cxn ang="0">
                  <a:pos x="116" y="72"/>
                </a:cxn>
                <a:cxn ang="0">
                  <a:pos x="111" y="88"/>
                </a:cxn>
                <a:cxn ang="0">
                  <a:pos x="106" y="101"/>
                </a:cxn>
                <a:cxn ang="0">
                  <a:pos x="98" y="106"/>
                </a:cxn>
                <a:cxn ang="0">
                  <a:pos x="85" y="110"/>
                </a:cxn>
                <a:cxn ang="0">
                  <a:pos x="74" y="106"/>
                </a:cxn>
                <a:cxn ang="0">
                  <a:pos x="64" y="101"/>
                </a:cxn>
                <a:cxn ang="0">
                  <a:pos x="58" y="88"/>
                </a:cxn>
                <a:cxn ang="0">
                  <a:pos x="53" y="72"/>
                </a:cxn>
                <a:cxn ang="0">
                  <a:pos x="58" y="57"/>
                </a:cxn>
                <a:cxn ang="0">
                  <a:pos x="64" y="46"/>
                </a:cxn>
                <a:cxn ang="0">
                  <a:pos x="74" y="40"/>
                </a:cxn>
                <a:cxn ang="0">
                  <a:pos x="85" y="36"/>
                </a:cxn>
                <a:cxn ang="0">
                  <a:pos x="98" y="40"/>
                </a:cxn>
              </a:cxnLst>
              <a:rect l="0" t="0" r="r" b="b"/>
              <a:pathLst>
                <a:path w="152" h="164">
                  <a:moveTo>
                    <a:pt x="106" y="6"/>
                  </a:moveTo>
                  <a:lnTo>
                    <a:pt x="76" y="0"/>
                  </a:lnTo>
                  <a:lnTo>
                    <a:pt x="46" y="6"/>
                  </a:lnTo>
                  <a:lnTo>
                    <a:pt x="22" y="23"/>
                  </a:lnTo>
                  <a:lnTo>
                    <a:pt x="6" y="48"/>
                  </a:lnTo>
                  <a:lnTo>
                    <a:pt x="0" y="82"/>
                  </a:lnTo>
                  <a:lnTo>
                    <a:pt x="6" y="116"/>
                  </a:lnTo>
                  <a:lnTo>
                    <a:pt x="22" y="140"/>
                  </a:lnTo>
                  <a:lnTo>
                    <a:pt x="46" y="158"/>
                  </a:lnTo>
                  <a:lnTo>
                    <a:pt x="76" y="164"/>
                  </a:lnTo>
                  <a:lnTo>
                    <a:pt x="106" y="158"/>
                  </a:lnTo>
                  <a:lnTo>
                    <a:pt x="129" y="140"/>
                  </a:lnTo>
                  <a:lnTo>
                    <a:pt x="145" y="116"/>
                  </a:lnTo>
                  <a:lnTo>
                    <a:pt x="152" y="82"/>
                  </a:lnTo>
                  <a:lnTo>
                    <a:pt x="145" y="48"/>
                  </a:lnTo>
                  <a:lnTo>
                    <a:pt x="129" y="23"/>
                  </a:lnTo>
                  <a:lnTo>
                    <a:pt x="106" y="6"/>
                  </a:lnTo>
                  <a:close/>
                  <a:moveTo>
                    <a:pt x="98" y="40"/>
                  </a:moveTo>
                  <a:lnTo>
                    <a:pt x="100" y="42"/>
                  </a:lnTo>
                  <a:lnTo>
                    <a:pt x="100" y="40"/>
                  </a:lnTo>
                  <a:lnTo>
                    <a:pt x="106" y="36"/>
                  </a:lnTo>
                  <a:lnTo>
                    <a:pt x="118" y="36"/>
                  </a:lnTo>
                  <a:lnTo>
                    <a:pt x="124" y="40"/>
                  </a:lnTo>
                  <a:lnTo>
                    <a:pt x="127" y="46"/>
                  </a:lnTo>
                  <a:lnTo>
                    <a:pt x="127" y="57"/>
                  </a:lnTo>
                  <a:lnTo>
                    <a:pt x="124" y="64"/>
                  </a:lnTo>
                  <a:lnTo>
                    <a:pt x="118" y="67"/>
                  </a:lnTo>
                  <a:lnTo>
                    <a:pt x="114" y="67"/>
                  </a:lnTo>
                  <a:lnTo>
                    <a:pt x="116" y="72"/>
                  </a:lnTo>
                  <a:lnTo>
                    <a:pt x="111" y="88"/>
                  </a:lnTo>
                  <a:lnTo>
                    <a:pt x="106" y="101"/>
                  </a:lnTo>
                  <a:lnTo>
                    <a:pt x="98" y="106"/>
                  </a:lnTo>
                  <a:lnTo>
                    <a:pt x="85" y="110"/>
                  </a:lnTo>
                  <a:lnTo>
                    <a:pt x="74" y="106"/>
                  </a:lnTo>
                  <a:lnTo>
                    <a:pt x="64" y="101"/>
                  </a:lnTo>
                  <a:lnTo>
                    <a:pt x="58" y="88"/>
                  </a:lnTo>
                  <a:lnTo>
                    <a:pt x="53" y="72"/>
                  </a:lnTo>
                  <a:lnTo>
                    <a:pt x="58" y="57"/>
                  </a:lnTo>
                  <a:lnTo>
                    <a:pt x="64" y="46"/>
                  </a:lnTo>
                  <a:lnTo>
                    <a:pt x="74" y="40"/>
                  </a:lnTo>
                  <a:lnTo>
                    <a:pt x="85" y="36"/>
                  </a:lnTo>
                  <a:lnTo>
                    <a:pt x="98" y="40"/>
                  </a:lnTo>
                  <a:close/>
                </a:path>
              </a:pathLst>
            </a:custGeom>
            <a:solidFill>
              <a:srgbClr val="00FFFF"/>
            </a:solidFill>
            <a:ln w="9525">
              <a:noFill/>
              <a:round/>
              <a:headEnd/>
              <a:tailEnd/>
            </a:ln>
          </p:spPr>
          <p:txBody>
            <a:bodyPr/>
            <a:lstStyle/>
            <a:p>
              <a:endParaRPr lang="en-GB"/>
            </a:p>
          </p:txBody>
        </p:sp>
        <p:sp>
          <p:nvSpPr>
            <p:cNvPr id="20363" name="Freeform 907"/>
            <p:cNvSpPr>
              <a:spLocks/>
            </p:cNvSpPr>
            <p:nvPr/>
          </p:nvSpPr>
          <p:spPr bwMode="auto">
            <a:xfrm>
              <a:off x="2543" y="2090"/>
              <a:ext cx="12" cy="15"/>
            </a:xfrm>
            <a:custGeom>
              <a:avLst/>
              <a:gdLst/>
              <a:ahLst/>
              <a:cxnLst>
                <a:cxn ang="0">
                  <a:pos x="47" y="6"/>
                </a:cxn>
                <a:cxn ang="0">
                  <a:pos x="45" y="4"/>
                </a:cxn>
                <a:cxn ang="0">
                  <a:pos x="32" y="0"/>
                </a:cxn>
                <a:cxn ang="0">
                  <a:pos x="21" y="4"/>
                </a:cxn>
                <a:cxn ang="0">
                  <a:pos x="11" y="10"/>
                </a:cxn>
                <a:cxn ang="0">
                  <a:pos x="5" y="21"/>
                </a:cxn>
                <a:cxn ang="0">
                  <a:pos x="0" y="36"/>
                </a:cxn>
                <a:cxn ang="0">
                  <a:pos x="5" y="52"/>
                </a:cxn>
                <a:cxn ang="0">
                  <a:pos x="11" y="65"/>
                </a:cxn>
                <a:cxn ang="0">
                  <a:pos x="21" y="70"/>
                </a:cxn>
                <a:cxn ang="0">
                  <a:pos x="32" y="74"/>
                </a:cxn>
                <a:cxn ang="0">
                  <a:pos x="45" y="70"/>
                </a:cxn>
                <a:cxn ang="0">
                  <a:pos x="53" y="65"/>
                </a:cxn>
                <a:cxn ang="0">
                  <a:pos x="58" y="52"/>
                </a:cxn>
                <a:cxn ang="0">
                  <a:pos x="63" y="36"/>
                </a:cxn>
                <a:cxn ang="0">
                  <a:pos x="61" y="31"/>
                </a:cxn>
                <a:cxn ang="0">
                  <a:pos x="53" y="31"/>
                </a:cxn>
                <a:cxn ang="0">
                  <a:pos x="47" y="28"/>
                </a:cxn>
                <a:cxn ang="0">
                  <a:pos x="45" y="21"/>
                </a:cxn>
                <a:cxn ang="0">
                  <a:pos x="45" y="10"/>
                </a:cxn>
                <a:cxn ang="0">
                  <a:pos x="47" y="6"/>
                </a:cxn>
              </a:cxnLst>
              <a:rect l="0" t="0" r="r" b="b"/>
              <a:pathLst>
                <a:path w="63" h="74">
                  <a:moveTo>
                    <a:pt x="47" y="6"/>
                  </a:moveTo>
                  <a:lnTo>
                    <a:pt x="45" y="4"/>
                  </a:lnTo>
                  <a:lnTo>
                    <a:pt x="32" y="0"/>
                  </a:lnTo>
                  <a:lnTo>
                    <a:pt x="21" y="4"/>
                  </a:lnTo>
                  <a:lnTo>
                    <a:pt x="11" y="10"/>
                  </a:lnTo>
                  <a:lnTo>
                    <a:pt x="5" y="21"/>
                  </a:lnTo>
                  <a:lnTo>
                    <a:pt x="0" y="36"/>
                  </a:lnTo>
                  <a:lnTo>
                    <a:pt x="5" y="52"/>
                  </a:lnTo>
                  <a:lnTo>
                    <a:pt x="11" y="65"/>
                  </a:lnTo>
                  <a:lnTo>
                    <a:pt x="21" y="70"/>
                  </a:lnTo>
                  <a:lnTo>
                    <a:pt x="32" y="74"/>
                  </a:lnTo>
                  <a:lnTo>
                    <a:pt x="45" y="70"/>
                  </a:lnTo>
                  <a:lnTo>
                    <a:pt x="53" y="65"/>
                  </a:lnTo>
                  <a:lnTo>
                    <a:pt x="58" y="52"/>
                  </a:lnTo>
                  <a:lnTo>
                    <a:pt x="63" y="36"/>
                  </a:lnTo>
                  <a:lnTo>
                    <a:pt x="61" y="31"/>
                  </a:lnTo>
                  <a:lnTo>
                    <a:pt x="53" y="31"/>
                  </a:lnTo>
                  <a:lnTo>
                    <a:pt x="47" y="28"/>
                  </a:lnTo>
                  <a:lnTo>
                    <a:pt x="45" y="21"/>
                  </a:lnTo>
                  <a:lnTo>
                    <a:pt x="45" y="10"/>
                  </a:lnTo>
                  <a:lnTo>
                    <a:pt x="47" y="6"/>
                  </a:lnTo>
                  <a:close/>
                </a:path>
              </a:pathLst>
            </a:custGeom>
            <a:solidFill>
              <a:srgbClr val="000000"/>
            </a:solidFill>
            <a:ln w="9525">
              <a:noFill/>
              <a:round/>
              <a:headEnd/>
              <a:tailEnd/>
            </a:ln>
          </p:spPr>
          <p:txBody>
            <a:bodyPr/>
            <a:lstStyle/>
            <a:p>
              <a:endParaRPr lang="en-GB"/>
            </a:p>
          </p:txBody>
        </p:sp>
        <p:sp>
          <p:nvSpPr>
            <p:cNvPr id="20364" name="Freeform 908"/>
            <p:cNvSpPr>
              <a:spLocks/>
            </p:cNvSpPr>
            <p:nvPr/>
          </p:nvSpPr>
          <p:spPr bwMode="auto">
            <a:xfrm>
              <a:off x="2552" y="2090"/>
              <a:ext cx="5" cy="7"/>
            </a:xfrm>
            <a:custGeom>
              <a:avLst/>
              <a:gdLst/>
              <a:ahLst/>
              <a:cxnLst>
                <a:cxn ang="0">
                  <a:pos x="2" y="4"/>
                </a:cxn>
                <a:cxn ang="0">
                  <a:pos x="2" y="6"/>
                </a:cxn>
                <a:cxn ang="0">
                  <a:pos x="0" y="10"/>
                </a:cxn>
                <a:cxn ang="0">
                  <a:pos x="0" y="21"/>
                </a:cxn>
                <a:cxn ang="0">
                  <a:pos x="2" y="28"/>
                </a:cxn>
                <a:cxn ang="0">
                  <a:pos x="8" y="31"/>
                </a:cxn>
                <a:cxn ang="0">
                  <a:pos x="16" y="31"/>
                </a:cxn>
                <a:cxn ang="0">
                  <a:pos x="20" y="31"/>
                </a:cxn>
                <a:cxn ang="0">
                  <a:pos x="26" y="28"/>
                </a:cxn>
                <a:cxn ang="0">
                  <a:pos x="29" y="21"/>
                </a:cxn>
                <a:cxn ang="0">
                  <a:pos x="29" y="10"/>
                </a:cxn>
                <a:cxn ang="0">
                  <a:pos x="26" y="4"/>
                </a:cxn>
                <a:cxn ang="0">
                  <a:pos x="20" y="0"/>
                </a:cxn>
                <a:cxn ang="0">
                  <a:pos x="8" y="0"/>
                </a:cxn>
                <a:cxn ang="0">
                  <a:pos x="2" y="4"/>
                </a:cxn>
              </a:cxnLst>
              <a:rect l="0" t="0" r="r" b="b"/>
              <a:pathLst>
                <a:path w="29" h="31">
                  <a:moveTo>
                    <a:pt x="2" y="4"/>
                  </a:moveTo>
                  <a:lnTo>
                    <a:pt x="2" y="6"/>
                  </a:lnTo>
                  <a:lnTo>
                    <a:pt x="0" y="10"/>
                  </a:lnTo>
                  <a:lnTo>
                    <a:pt x="0" y="21"/>
                  </a:lnTo>
                  <a:lnTo>
                    <a:pt x="2" y="28"/>
                  </a:lnTo>
                  <a:lnTo>
                    <a:pt x="8" y="31"/>
                  </a:lnTo>
                  <a:lnTo>
                    <a:pt x="16" y="31"/>
                  </a:lnTo>
                  <a:lnTo>
                    <a:pt x="20" y="31"/>
                  </a:lnTo>
                  <a:lnTo>
                    <a:pt x="26" y="28"/>
                  </a:lnTo>
                  <a:lnTo>
                    <a:pt x="29" y="21"/>
                  </a:lnTo>
                  <a:lnTo>
                    <a:pt x="29" y="10"/>
                  </a:lnTo>
                  <a:lnTo>
                    <a:pt x="26" y="4"/>
                  </a:lnTo>
                  <a:lnTo>
                    <a:pt x="20" y="0"/>
                  </a:lnTo>
                  <a:lnTo>
                    <a:pt x="8" y="0"/>
                  </a:lnTo>
                  <a:lnTo>
                    <a:pt x="2" y="4"/>
                  </a:lnTo>
                  <a:close/>
                </a:path>
              </a:pathLst>
            </a:custGeom>
            <a:solidFill>
              <a:srgbClr val="FFFFFF"/>
            </a:solidFill>
            <a:ln w="9525">
              <a:noFill/>
              <a:round/>
              <a:headEnd/>
              <a:tailEnd/>
            </a:ln>
          </p:spPr>
          <p:txBody>
            <a:bodyPr/>
            <a:lstStyle/>
            <a:p>
              <a:endParaRPr lang="en-GB"/>
            </a:p>
          </p:txBody>
        </p:sp>
        <p:sp>
          <p:nvSpPr>
            <p:cNvPr id="20365" name="Freeform 909"/>
            <p:cNvSpPr>
              <a:spLocks/>
            </p:cNvSpPr>
            <p:nvPr/>
          </p:nvSpPr>
          <p:spPr bwMode="auto">
            <a:xfrm>
              <a:off x="2684" y="1994"/>
              <a:ext cx="84" cy="158"/>
            </a:xfrm>
            <a:custGeom>
              <a:avLst/>
              <a:gdLst/>
              <a:ahLst/>
              <a:cxnLst>
                <a:cxn ang="0">
                  <a:pos x="48" y="0"/>
                </a:cxn>
                <a:cxn ang="0">
                  <a:pos x="19" y="44"/>
                </a:cxn>
                <a:cxn ang="0">
                  <a:pos x="6" y="92"/>
                </a:cxn>
                <a:cxn ang="0">
                  <a:pos x="0" y="144"/>
                </a:cxn>
                <a:cxn ang="0">
                  <a:pos x="6" y="198"/>
                </a:cxn>
                <a:cxn ang="0">
                  <a:pos x="56" y="360"/>
                </a:cxn>
                <a:cxn ang="0">
                  <a:pos x="144" y="508"/>
                </a:cxn>
                <a:cxn ang="0">
                  <a:pos x="252" y="648"/>
                </a:cxn>
                <a:cxn ang="0">
                  <a:pos x="380" y="778"/>
                </a:cxn>
                <a:cxn ang="0">
                  <a:pos x="417" y="792"/>
                </a:cxn>
                <a:cxn ang="0">
                  <a:pos x="357" y="728"/>
                </a:cxn>
                <a:cxn ang="0">
                  <a:pos x="204" y="524"/>
                </a:cxn>
                <a:cxn ang="0">
                  <a:pos x="132" y="380"/>
                </a:cxn>
                <a:cxn ang="0">
                  <a:pos x="85" y="220"/>
                </a:cxn>
                <a:cxn ang="0">
                  <a:pos x="84" y="159"/>
                </a:cxn>
                <a:cxn ang="0">
                  <a:pos x="90" y="98"/>
                </a:cxn>
                <a:cxn ang="0">
                  <a:pos x="80" y="42"/>
                </a:cxn>
                <a:cxn ang="0">
                  <a:pos x="48" y="0"/>
                </a:cxn>
              </a:cxnLst>
              <a:rect l="0" t="0" r="r" b="b"/>
              <a:pathLst>
                <a:path w="417" h="792">
                  <a:moveTo>
                    <a:pt x="48" y="0"/>
                  </a:moveTo>
                  <a:lnTo>
                    <a:pt x="19" y="44"/>
                  </a:lnTo>
                  <a:lnTo>
                    <a:pt x="6" y="92"/>
                  </a:lnTo>
                  <a:lnTo>
                    <a:pt x="0" y="144"/>
                  </a:lnTo>
                  <a:lnTo>
                    <a:pt x="6" y="198"/>
                  </a:lnTo>
                  <a:lnTo>
                    <a:pt x="56" y="360"/>
                  </a:lnTo>
                  <a:lnTo>
                    <a:pt x="144" y="508"/>
                  </a:lnTo>
                  <a:lnTo>
                    <a:pt x="252" y="648"/>
                  </a:lnTo>
                  <a:lnTo>
                    <a:pt x="380" y="778"/>
                  </a:lnTo>
                  <a:lnTo>
                    <a:pt x="417" y="792"/>
                  </a:lnTo>
                  <a:lnTo>
                    <a:pt x="357" y="728"/>
                  </a:lnTo>
                  <a:lnTo>
                    <a:pt x="204" y="524"/>
                  </a:lnTo>
                  <a:lnTo>
                    <a:pt x="132" y="380"/>
                  </a:lnTo>
                  <a:lnTo>
                    <a:pt x="85" y="220"/>
                  </a:lnTo>
                  <a:lnTo>
                    <a:pt x="84" y="159"/>
                  </a:lnTo>
                  <a:lnTo>
                    <a:pt x="90" y="98"/>
                  </a:lnTo>
                  <a:lnTo>
                    <a:pt x="80" y="42"/>
                  </a:lnTo>
                  <a:lnTo>
                    <a:pt x="48" y="0"/>
                  </a:lnTo>
                  <a:close/>
                </a:path>
              </a:pathLst>
            </a:custGeom>
            <a:solidFill>
              <a:srgbClr val="000000"/>
            </a:solidFill>
            <a:ln w="9525">
              <a:noFill/>
              <a:round/>
              <a:headEnd/>
              <a:tailEnd/>
            </a:ln>
          </p:spPr>
          <p:txBody>
            <a:bodyPr/>
            <a:lstStyle/>
            <a:p>
              <a:endParaRPr lang="en-GB"/>
            </a:p>
          </p:txBody>
        </p:sp>
        <p:sp>
          <p:nvSpPr>
            <p:cNvPr id="20366" name="Freeform 910"/>
            <p:cNvSpPr>
              <a:spLocks/>
            </p:cNvSpPr>
            <p:nvPr/>
          </p:nvSpPr>
          <p:spPr bwMode="auto">
            <a:xfrm>
              <a:off x="2617" y="2043"/>
              <a:ext cx="19" cy="32"/>
            </a:xfrm>
            <a:custGeom>
              <a:avLst/>
              <a:gdLst/>
              <a:ahLst/>
              <a:cxnLst>
                <a:cxn ang="0">
                  <a:pos x="97" y="78"/>
                </a:cxn>
                <a:cxn ang="0">
                  <a:pos x="97" y="52"/>
                </a:cxn>
                <a:cxn ang="0">
                  <a:pos x="79" y="30"/>
                </a:cxn>
                <a:cxn ang="0">
                  <a:pos x="60" y="18"/>
                </a:cxn>
                <a:cxn ang="0">
                  <a:pos x="23" y="0"/>
                </a:cxn>
                <a:cxn ang="0">
                  <a:pos x="0" y="0"/>
                </a:cxn>
                <a:cxn ang="0">
                  <a:pos x="7" y="42"/>
                </a:cxn>
                <a:cxn ang="0">
                  <a:pos x="73" y="159"/>
                </a:cxn>
                <a:cxn ang="0">
                  <a:pos x="97" y="78"/>
                </a:cxn>
              </a:cxnLst>
              <a:rect l="0" t="0" r="r" b="b"/>
              <a:pathLst>
                <a:path w="97" h="159">
                  <a:moveTo>
                    <a:pt x="97" y="78"/>
                  </a:moveTo>
                  <a:lnTo>
                    <a:pt x="97" y="52"/>
                  </a:lnTo>
                  <a:lnTo>
                    <a:pt x="79" y="30"/>
                  </a:lnTo>
                  <a:lnTo>
                    <a:pt x="60" y="18"/>
                  </a:lnTo>
                  <a:lnTo>
                    <a:pt x="23" y="0"/>
                  </a:lnTo>
                  <a:lnTo>
                    <a:pt x="0" y="0"/>
                  </a:lnTo>
                  <a:lnTo>
                    <a:pt x="7" y="42"/>
                  </a:lnTo>
                  <a:lnTo>
                    <a:pt x="73" y="159"/>
                  </a:lnTo>
                  <a:lnTo>
                    <a:pt x="97" y="78"/>
                  </a:lnTo>
                  <a:close/>
                </a:path>
              </a:pathLst>
            </a:custGeom>
            <a:solidFill>
              <a:srgbClr val="000000"/>
            </a:solidFill>
            <a:ln w="9525">
              <a:noFill/>
              <a:round/>
              <a:headEnd/>
              <a:tailEnd/>
            </a:ln>
          </p:spPr>
          <p:txBody>
            <a:bodyPr/>
            <a:lstStyle/>
            <a:p>
              <a:endParaRPr lang="en-GB"/>
            </a:p>
          </p:txBody>
        </p:sp>
        <p:sp>
          <p:nvSpPr>
            <p:cNvPr id="20367" name="Freeform 911"/>
            <p:cNvSpPr>
              <a:spLocks/>
            </p:cNvSpPr>
            <p:nvPr/>
          </p:nvSpPr>
          <p:spPr bwMode="auto">
            <a:xfrm>
              <a:off x="2751" y="2158"/>
              <a:ext cx="37" cy="63"/>
            </a:xfrm>
            <a:custGeom>
              <a:avLst/>
              <a:gdLst/>
              <a:ahLst/>
              <a:cxnLst>
                <a:cxn ang="0">
                  <a:pos x="181" y="96"/>
                </a:cxn>
                <a:cxn ang="0">
                  <a:pos x="162" y="54"/>
                </a:cxn>
                <a:cxn ang="0">
                  <a:pos x="136" y="20"/>
                </a:cxn>
                <a:cxn ang="0">
                  <a:pos x="99" y="0"/>
                </a:cxn>
                <a:cxn ang="0">
                  <a:pos x="113" y="44"/>
                </a:cxn>
                <a:cxn ang="0">
                  <a:pos x="109" y="86"/>
                </a:cxn>
                <a:cxn ang="0">
                  <a:pos x="93" y="127"/>
                </a:cxn>
                <a:cxn ang="0">
                  <a:pos x="9" y="274"/>
                </a:cxn>
                <a:cxn ang="0">
                  <a:pos x="0" y="316"/>
                </a:cxn>
                <a:cxn ang="0">
                  <a:pos x="13" y="314"/>
                </a:cxn>
                <a:cxn ang="0">
                  <a:pos x="37" y="292"/>
                </a:cxn>
                <a:cxn ang="0">
                  <a:pos x="125" y="240"/>
                </a:cxn>
                <a:cxn ang="0">
                  <a:pos x="149" y="222"/>
                </a:cxn>
                <a:cxn ang="0">
                  <a:pos x="169" y="202"/>
                </a:cxn>
                <a:cxn ang="0">
                  <a:pos x="185" y="172"/>
                </a:cxn>
                <a:cxn ang="0">
                  <a:pos x="187" y="138"/>
                </a:cxn>
                <a:cxn ang="0">
                  <a:pos x="181" y="96"/>
                </a:cxn>
              </a:cxnLst>
              <a:rect l="0" t="0" r="r" b="b"/>
              <a:pathLst>
                <a:path w="187" h="316">
                  <a:moveTo>
                    <a:pt x="181" y="96"/>
                  </a:moveTo>
                  <a:lnTo>
                    <a:pt x="162" y="54"/>
                  </a:lnTo>
                  <a:lnTo>
                    <a:pt x="136" y="20"/>
                  </a:lnTo>
                  <a:lnTo>
                    <a:pt x="99" y="0"/>
                  </a:lnTo>
                  <a:lnTo>
                    <a:pt x="113" y="44"/>
                  </a:lnTo>
                  <a:lnTo>
                    <a:pt x="109" y="86"/>
                  </a:lnTo>
                  <a:lnTo>
                    <a:pt x="93" y="127"/>
                  </a:lnTo>
                  <a:lnTo>
                    <a:pt x="9" y="274"/>
                  </a:lnTo>
                  <a:lnTo>
                    <a:pt x="0" y="316"/>
                  </a:lnTo>
                  <a:lnTo>
                    <a:pt x="13" y="314"/>
                  </a:lnTo>
                  <a:lnTo>
                    <a:pt x="37" y="292"/>
                  </a:lnTo>
                  <a:lnTo>
                    <a:pt x="125" y="240"/>
                  </a:lnTo>
                  <a:lnTo>
                    <a:pt x="149" y="222"/>
                  </a:lnTo>
                  <a:lnTo>
                    <a:pt x="169" y="202"/>
                  </a:lnTo>
                  <a:lnTo>
                    <a:pt x="185" y="172"/>
                  </a:lnTo>
                  <a:lnTo>
                    <a:pt x="187" y="138"/>
                  </a:lnTo>
                  <a:lnTo>
                    <a:pt x="181" y="96"/>
                  </a:lnTo>
                  <a:close/>
                </a:path>
              </a:pathLst>
            </a:custGeom>
            <a:solidFill>
              <a:srgbClr val="000000"/>
            </a:solidFill>
            <a:ln w="9525">
              <a:noFill/>
              <a:round/>
              <a:headEnd/>
              <a:tailEnd/>
            </a:ln>
          </p:spPr>
          <p:txBody>
            <a:bodyPr/>
            <a:lstStyle/>
            <a:p>
              <a:endParaRPr lang="en-GB"/>
            </a:p>
          </p:txBody>
        </p:sp>
        <p:sp>
          <p:nvSpPr>
            <p:cNvPr id="20368" name="Freeform 912"/>
            <p:cNvSpPr>
              <a:spLocks/>
            </p:cNvSpPr>
            <p:nvPr/>
          </p:nvSpPr>
          <p:spPr bwMode="auto">
            <a:xfrm>
              <a:off x="2680" y="2222"/>
              <a:ext cx="44" cy="16"/>
            </a:xfrm>
            <a:custGeom>
              <a:avLst/>
              <a:gdLst/>
              <a:ahLst/>
              <a:cxnLst>
                <a:cxn ang="0">
                  <a:pos x="219" y="22"/>
                </a:cxn>
                <a:cxn ang="0">
                  <a:pos x="201" y="4"/>
                </a:cxn>
                <a:cxn ang="0">
                  <a:pos x="196" y="0"/>
                </a:cxn>
                <a:cxn ang="0">
                  <a:pos x="141" y="0"/>
                </a:cxn>
                <a:cxn ang="0">
                  <a:pos x="90" y="10"/>
                </a:cxn>
                <a:cxn ang="0">
                  <a:pos x="64" y="18"/>
                </a:cxn>
                <a:cxn ang="0">
                  <a:pos x="18" y="46"/>
                </a:cxn>
                <a:cxn ang="0">
                  <a:pos x="0" y="66"/>
                </a:cxn>
                <a:cxn ang="0">
                  <a:pos x="65" y="82"/>
                </a:cxn>
                <a:cxn ang="0">
                  <a:pos x="107" y="72"/>
                </a:cxn>
                <a:cxn ang="0">
                  <a:pos x="125" y="60"/>
                </a:cxn>
                <a:cxn ang="0">
                  <a:pos x="141" y="46"/>
                </a:cxn>
                <a:cxn ang="0">
                  <a:pos x="178" y="24"/>
                </a:cxn>
                <a:cxn ang="0">
                  <a:pos x="196" y="18"/>
                </a:cxn>
                <a:cxn ang="0">
                  <a:pos x="219" y="22"/>
                </a:cxn>
              </a:cxnLst>
              <a:rect l="0" t="0" r="r" b="b"/>
              <a:pathLst>
                <a:path w="219" h="82">
                  <a:moveTo>
                    <a:pt x="219" y="22"/>
                  </a:moveTo>
                  <a:lnTo>
                    <a:pt x="201" y="4"/>
                  </a:lnTo>
                  <a:lnTo>
                    <a:pt x="196" y="0"/>
                  </a:lnTo>
                  <a:lnTo>
                    <a:pt x="141" y="0"/>
                  </a:lnTo>
                  <a:lnTo>
                    <a:pt x="90" y="10"/>
                  </a:lnTo>
                  <a:lnTo>
                    <a:pt x="64" y="18"/>
                  </a:lnTo>
                  <a:lnTo>
                    <a:pt x="18" y="46"/>
                  </a:lnTo>
                  <a:lnTo>
                    <a:pt x="0" y="66"/>
                  </a:lnTo>
                  <a:lnTo>
                    <a:pt x="65" y="82"/>
                  </a:lnTo>
                  <a:lnTo>
                    <a:pt x="107" y="72"/>
                  </a:lnTo>
                  <a:lnTo>
                    <a:pt x="125" y="60"/>
                  </a:lnTo>
                  <a:lnTo>
                    <a:pt x="141" y="46"/>
                  </a:lnTo>
                  <a:lnTo>
                    <a:pt x="178" y="24"/>
                  </a:lnTo>
                  <a:lnTo>
                    <a:pt x="196" y="18"/>
                  </a:lnTo>
                  <a:lnTo>
                    <a:pt x="219" y="22"/>
                  </a:lnTo>
                  <a:close/>
                </a:path>
              </a:pathLst>
            </a:custGeom>
            <a:solidFill>
              <a:srgbClr val="000000"/>
            </a:solidFill>
            <a:ln w="9525">
              <a:noFill/>
              <a:round/>
              <a:headEnd/>
              <a:tailEnd/>
            </a:ln>
          </p:spPr>
          <p:txBody>
            <a:bodyPr/>
            <a:lstStyle/>
            <a:p>
              <a:endParaRPr lang="en-GB"/>
            </a:p>
          </p:txBody>
        </p:sp>
        <p:sp>
          <p:nvSpPr>
            <p:cNvPr id="20369" name="Freeform 913"/>
            <p:cNvSpPr>
              <a:spLocks/>
            </p:cNvSpPr>
            <p:nvPr/>
          </p:nvSpPr>
          <p:spPr bwMode="auto">
            <a:xfrm>
              <a:off x="2627" y="2185"/>
              <a:ext cx="42" cy="69"/>
            </a:xfrm>
            <a:custGeom>
              <a:avLst/>
              <a:gdLst/>
              <a:ahLst/>
              <a:cxnLst>
                <a:cxn ang="0">
                  <a:pos x="187" y="0"/>
                </a:cxn>
                <a:cxn ang="0">
                  <a:pos x="170" y="20"/>
                </a:cxn>
                <a:cxn ang="0">
                  <a:pos x="82" y="93"/>
                </a:cxn>
                <a:cxn ang="0">
                  <a:pos x="30" y="146"/>
                </a:cxn>
                <a:cxn ang="0">
                  <a:pos x="11" y="180"/>
                </a:cxn>
                <a:cxn ang="0">
                  <a:pos x="0" y="250"/>
                </a:cxn>
                <a:cxn ang="0">
                  <a:pos x="4" y="269"/>
                </a:cxn>
                <a:cxn ang="0">
                  <a:pos x="27" y="303"/>
                </a:cxn>
                <a:cxn ang="0">
                  <a:pos x="46" y="318"/>
                </a:cxn>
                <a:cxn ang="0">
                  <a:pos x="82" y="336"/>
                </a:cxn>
                <a:cxn ang="0">
                  <a:pos x="128" y="344"/>
                </a:cxn>
                <a:cxn ang="0">
                  <a:pos x="148" y="344"/>
                </a:cxn>
                <a:cxn ang="0">
                  <a:pos x="171" y="340"/>
                </a:cxn>
                <a:cxn ang="0">
                  <a:pos x="212" y="328"/>
                </a:cxn>
                <a:cxn ang="0">
                  <a:pos x="142" y="313"/>
                </a:cxn>
                <a:cxn ang="0">
                  <a:pos x="124" y="300"/>
                </a:cxn>
                <a:cxn ang="0">
                  <a:pos x="106" y="276"/>
                </a:cxn>
                <a:cxn ang="0">
                  <a:pos x="98" y="250"/>
                </a:cxn>
                <a:cxn ang="0">
                  <a:pos x="94" y="220"/>
                </a:cxn>
                <a:cxn ang="0">
                  <a:pos x="103" y="166"/>
                </a:cxn>
                <a:cxn ang="0">
                  <a:pos x="128" y="116"/>
                </a:cxn>
                <a:cxn ang="0">
                  <a:pos x="171" y="48"/>
                </a:cxn>
                <a:cxn ang="0">
                  <a:pos x="182" y="25"/>
                </a:cxn>
                <a:cxn ang="0">
                  <a:pos x="187" y="0"/>
                </a:cxn>
              </a:cxnLst>
              <a:rect l="0" t="0" r="r" b="b"/>
              <a:pathLst>
                <a:path w="212" h="344">
                  <a:moveTo>
                    <a:pt x="187" y="0"/>
                  </a:moveTo>
                  <a:lnTo>
                    <a:pt x="170" y="20"/>
                  </a:lnTo>
                  <a:lnTo>
                    <a:pt x="82" y="93"/>
                  </a:lnTo>
                  <a:lnTo>
                    <a:pt x="30" y="146"/>
                  </a:lnTo>
                  <a:lnTo>
                    <a:pt x="11" y="180"/>
                  </a:lnTo>
                  <a:lnTo>
                    <a:pt x="0" y="250"/>
                  </a:lnTo>
                  <a:lnTo>
                    <a:pt x="4" y="269"/>
                  </a:lnTo>
                  <a:lnTo>
                    <a:pt x="27" y="303"/>
                  </a:lnTo>
                  <a:lnTo>
                    <a:pt x="46" y="318"/>
                  </a:lnTo>
                  <a:lnTo>
                    <a:pt x="82" y="336"/>
                  </a:lnTo>
                  <a:lnTo>
                    <a:pt x="128" y="344"/>
                  </a:lnTo>
                  <a:lnTo>
                    <a:pt x="148" y="344"/>
                  </a:lnTo>
                  <a:lnTo>
                    <a:pt x="171" y="340"/>
                  </a:lnTo>
                  <a:lnTo>
                    <a:pt x="212" y="328"/>
                  </a:lnTo>
                  <a:lnTo>
                    <a:pt x="142" y="313"/>
                  </a:lnTo>
                  <a:lnTo>
                    <a:pt x="124" y="300"/>
                  </a:lnTo>
                  <a:lnTo>
                    <a:pt x="106" y="276"/>
                  </a:lnTo>
                  <a:lnTo>
                    <a:pt x="98" y="250"/>
                  </a:lnTo>
                  <a:lnTo>
                    <a:pt x="94" y="220"/>
                  </a:lnTo>
                  <a:lnTo>
                    <a:pt x="103" y="166"/>
                  </a:lnTo>
                  <a:lnTo>
                    <a:pt x="128" y="116"/>
                  </a:lnTo>
                  <a:lnTo>
                    <a:pt x="171" y="48"/>
                  </a:lnTo>
                  <a:lnTo>
                    <a:pt x="182" y="25"/>
                  </a:lnTo>
                  <a:lnTo>
                    <a:pt x="187" y="0"/>
                  </a:lnTo>
                  <a:close/>
                </a:path>
              </a:pathLst>
            </a:custGeom>
            <a:solidFill>
              <a:srgbClr val="000000"/>
            </a:solidFill>
            <a:ln w="9525">
              <a:noFill/>
              <a:round/>
              <a:headEnd/>
              <a:tailEnd/>
            </a:ln>
          </p:spPr>
          <p:txBody>
            <a:bodyPr/>
            <a:lstStyle/>
            <a:p>
              <a:endParaRPr lang="en-GB"/>
            </a:p>
          </p:txBody>
        </p:sp>
        <p:sp>
          <p:nvSpPr>
            <p:cNvPr id="20370" name="Freeform 914"/>
            <p:cNvSpPr>
              <a:spLocks/>
            </p:cNvSpPr>
            <p:nvPr/>
          </p:nvSpPr>
          <p:spPr bwMode="auto">
            <a:xfrm>
              <a:off x="2413" y="2272"/>
              <a:ext cx="143" cy="73"/>
            </a:xfrm>
            <a:custGeom>
              <a:avLst/>
              <a:gdLst/>
              <a:ahLst/>
              <a:cxnLst>
                <a:cxn ang="0">
                  <a:pos x="128" y="100"/>
                </a:cxn>
                <a:cxn ang="0">
                  <a:pos x="222" y="158"/>
                </a:cxn>
                <a:cxn ang="0">
                  <a:pos x="321" y="194"/>
                </a:cxn>
                <a:cxn ang="0">
                  <a:pos x="481" y="230"/>
                </a:cxn>
                <a:cxn ang="0">
                  <a:pos x="581" y="268"/>
                </a:cxn>
                <a:cxn ang="0">
                  <a:pos x="615" y="294"/>
                </a:cxn>
                <a:cxn ang="0">
                  <a:pos x="675" y="350"/>
                </a:cxn>
                <a:cxn ang="0">
                  <a:pos x="693" y="362"/>
                </a:cxn>
                <a:cxn ang="0">
                  <a:pos x="711" y="367"/>
                </a:cxn>
                <a:cxn ang="0">
                  <a:pos x="673" y="332"/>
                </a:cxn>
                <a:cxn ang="0">
                  <a:pos x="573" y="196"/>
                </a:cxn>
                <a:cxn ang="0">
                  <a:pos x="518" y="152"/>
                </a:cxn>
                <a:cxn ang="0">
                  <a:pos x="426" y="106"/>
                </a:cxn>
                <a:cxn ang="0">
                  <a:pos x="219" y="60"/>
                </a:cxn>
                <a:cxn ang="0">
                  <a:pos x="186" y="58"/>
                </a:cxn>
                <a:cxn ang="0">
                  <a:pos x="112" y="42"/>
                </a:cxn>
                <a:cxn ang="0">
                  <a:pos x="59" y="16"/>
                </a:cxn>
                <a:cxn ang="0">
                  <a:pos x="23" y="4"/>
                </a:cxn>
                <a:cxn ang="0">
                  <a:pos x="0" y="0"/>
                </a:cxn>
                <a:cxn ang="0">
                  <a:pos x="128" y="100"/>
                </a:cxn>
              </a:cxnLst>
              <a:rect l="0" t="0" r="r" b="b"/>
              <a:pathLst>
                <a:path w="711" h="367">
                  <a:moveTo>
                    <a:pt x="128" y="100"/>
                  </a:moveTo>
                  <a:lnTo>
                    <a:pt x="222" y="158"/>
                  </a:lnTo>
                  <a:lnTo>
                    <a:pt x="321" y="194"/>
                  </a:lnTo>
                  <a:lnTo>
                    <a:pt x="481" y="230"/>
                  </a:lnTo>
                  <a:lnTo>
                    <a:pt x="581" y="268"/>
                  </a:lnTo>
                  <a:lnTo>
                    <a:pt x="615" y="294"/>
                  </a:lnTo>
                  <a:lnTo>
                    <a:pt x="675" y="350"/>
                  </a:lnTo>
                  <a:lnTo>
                    <a:pt x="693" y="362"/>
                  </a:lnTo>
                  <a:lnTo>
                    <a:pt x="711" y="367"/>
                  </a:lnTo>
                  <a:lnTo>
                    <a:pt x="673" y="332"/>
                  </a:lnTo>
                  <a:lnTo>
                    <a:pt x="573" y="196"/>
                  </a:lnTo>
                  <a:lnTo>
                    <a:pt x="518" y="152"/>
                  </a:lnTo>
                  <a:lnTo>
                    <a:pt x="426" y="106"/>
                  </a:lnTo>
                  <a:lnTo>
                    <a:pt x="219" y="60"/>
                  </a:lnTo>
                  <a:lnTo>
                    <a:pt x="186" y="58"/>
                  </a:lnTo>
                  <a:lnTo>
                    <a:pt x="112" y="42"/>
                  </a:lnTo>
                  <a:lnTo>
                    <a:pt x="59" y="16"/>
                  </a:lnTo>
                  <a:lnTo>
                    <a:pt x="23" y="4"/>
                  </a:lnTo>
                  <a:lnTo>
                    <a:pt x="0" y="0"/>
                  </a:lnTo>
                  <a:lnTo>
                    <a:pt x="128" y="100"/>
                  </a:lnTo>
                  <a:close/>
                </a:path>
              </a:pathLst>
            </a:custGeom>
            <a:solidFill>
              <a:srgbClr val="000000"/>
            </a:solidFill>
            <a:ln w="9525">
              <a:noFill/>
              <a:round/>
              <a:headEnd/>
              <a:tailEnd/>
            </a:ln>
          </p:spPr>
          <p:txBody>
            <a:bodyPr/>
            <a:lstStyle/>
            <a:p>
              <a:endParaRPr lang="en-GB"/>
            </a:p>
          </p:txBody>
        </p:sp>
        <p:sp>
          <p:nvSpPr>
            <p:cNvPr id="20371" name="Freeform 915"/>
            <p:cNvSpPr>
              <a:spLocks/>
            </p:cNvSpPr>
            <p:nvPr/>
          </p:nvSpPr>
          <p:spPr bwMode="auto">
            <a:xfrm>
              <a:off x="2676" y="1834"/>
              <a:ext cx="130" cy="115"/>
            </a:xfrm>
            <a:custGeom>
              <a:avLst/>
              <a:gdLst/>
              <a:ahLst/>
              <a:cxnLst>
                <a:cxn ang="0">
                  <a:pos x="636" y="70"/>
                </a:cxn>
                <a:cxn ang="0">
                  <a:pos x="652" y="86"/>
                </a:cxn>
                <a:cxn ang="0">
                  <a:pos x="652" y="59"/>
                </a:cxn>
                <a:cxn ang="0">
                  <a:pos x="619" y="22"/>
                </a:cxn>
                <a:cxn ang="0">
                  <a:pos x="600" y="10"/>
                </a:cxn>
                <a:cxn ang="0">
                  <a:pos x="577" y="4"/>
                </a:cxn>
                <a:cxn ang="0">
                  <a:pos x="520" y="0"/>
                </a:cxn>
                <a:cxn ang="0">
                  <a:pos x="512" y="0"/>
                </a:cxn>
                <a:cxn ang="0">
                  <a:pos x="452" y="17"/>
                </a:cxn>
                <a:cxn ang="0">
                  <a:pos x="398" y="48"/>
                </a:cxn>
                <a:cxn ang="0">
                  <a:pos x="304" y="142"/>
                </a:cxn>
                <a:cxn ang="0">
                  <a:pos x="168" y="336"/>
                </a:cxn>
                <a:cxn ang="0">
                  <a:pos x="32" y="496"/>
                </a:cxn>
                <a:cxn ang="0">
                  <a:pos x="14" y="528"/>
                </a:cxn>
                <a:cxn ang="0">
                  <a:pos x="0" y="564"/>
                </a:cxn>
                <a:cxn ang="0">
                  <a:pos x="35" y="574"/>
                </a:cxn>
                <a:cxn ang="0">
                  <a:pos x="56" y="576"/>
                </a:cxn>
                <a:cxn ang="0">
                  <a:pos x="95" y="576"/>
                </a:cxn>
                <a:cxn ang="0">
                  <a:pos x="114" y="574"/>
                </a:cxn>
                <a:cxn ang="0">
                  <a:pos x="132" y="568"/>
                </a:cxn>
                <a:cxn ang="0">
                  <a:pos x="150" y="559"/>
                </a:cxn>
                <a:cxn ang="0">
                  <a:pos x="204" y="515"/>
                </a:cxn>
                <a:cxn ang="0">
                  <a:pos x="250" y="468"/>
                </a:cxn>
                <a:cxn ang="0">
                  <a:pos x="286" y="416"/>
                </a:cxn>
                <a:cxn ang="0">
                  <a:pos x="436" y="112"/>
                </a:cxn>
                <a:cxn ang="0">
                  <a:pos x="464" y="70"/>
                </a:cxn>
                <a:cxn ang="0">
                  <a:pos x="488" y="46"/>
                </a:cxn>
                <a:cxn ang="0">
                  <a:pos x="504" y="36"/>
                </a:cxn>
                <a:cxn ang="0">
                  <a:pos x="517" y="30"/>
                </a:cxn>
                <a:cxn ang="0">
                  <a:pos x="522" y="30"/>
                </a:cxn>
                <a:cxn ang="0">
                  <a:pos x="535" y="28"/>
                </a:cxn>
                <a:cxn ang="0">
                  <a:pos x="572" y="30"/>
                </a:cxn>
                <a:cxn ang="0">
                  <a:pos x="590" y="36"/>
                </a:cxn>
                <a:cxn ang="0">
                  <a:pos x="606" y="46"/>
                </a:cxn>
                <a:cxn ang="0">
                  <a:pos x="636" y="70"/>
                </a:cxn>
              </a:cxnLst>
              <a:rect l="0" t="0" r="r" b="b"/>
              <a:pathLst>
                <a:path w="652" h="576">
                  <a:moveTo>
                    <a:pt x="636" y="70"/>
                  </a:moveTo>
                  <a:lnTo>
                    <a:pt x="652" y="86"/>
                  </a:lnTo>
                  <a:lnTo>
                    <a:pt x="652" y="59"/>
                  </a:lnTo>
                  <a:lnTo>
                    <a:pt x="619" y="22"/>
                  </a:lnTo>
                  <a:lnTo>
                    <a:pt x="600" y="10"/>
                  </a:lnTo>
                  <a:lnTo>
                    <a:pt x="577" y="4"/>
                  </a:lnTo>
                  <a:lnTo>
                    <a:pt x="520" y="0"/>
                  </a:lnTo>
                  <a:lnTo>
                    <a:pt x="512" y="0"/>
                  </a:lnTo>
                  <a:lnTo>
                    <a:pt x="452" y="17"/>
                  </a:lnTo>
                  <a:lnTo>
                    <a:pt x="398" y="48"/>
                  </a:lnTo>
                  <a:lnTo>
                    <a:pt x="304" y="142"/>
                  </a:lnTo>
                  <a:lnTo>
                    <a:pt x="168" y="336"/>
                  </a:lnTo>
                  <a:lnTo>
                    <a:pt x="32" y="496"/>
                  </a:lnTo>
                  <a:lnTo>
                    <a:pt x="14" y="528"/>
                  </a:lnTo>
                  <a:lnTo>
                    <a:pt x="0" y="564"/>
                  </a:lnTo>
                  <a:lnTo>
                    <a:pt x="35" y="574"/>
                  </a:lnTo>
                  <a:lnTo>
                    <a:pt x="56" y="576"/>
                  </a:lnTo>
                  <a:lnTo>
                    <a:pt x="95" y="576"/>
                  </a:lnTo>
                  <a:lnTo>
                    <a:pt x="114" y="574"/>
                  </a:lnTo>
                  <a:lnTo>
                    <a:pt x="132" y="568"/>
                  </a:lnTo>
                  <a:lnTo>
                    <a:pt x="150" y="559"/>
                  </a:lnTo>
                  <a:lnTo>
                    <a:pt x="204" y="515"/>
                  </a:lnTo>
                  <a:lnTo>
                    <a:pt x="250" y="468"/>
                  </a:lnTo>
                  <a:lnTo>
                    <a:pt x="286" y="416"/>
                  </a:lnTo>
                  <a:lnTo>
                    <a:pt x="436" y="112"/>
                  </a:lnTo>
                  <a:lnTo>
                    <a:pt x="464" y="70"/>
                  </a:lnTo>
                  <a:lnTo>
                    <a:pt x="488" y="46"/>
                  </a:lnTo>
                  <a:lnTo>
                    <a:pt x="504" y="36"/>
                  </a:lnTo>
                  <a:lnTo>
                    <a:pt x="517" y="30"/>
                  </a:lnTo>
                  <a:lnTo>
                    <a:pt x="522" y="30"/>
                  </a:lnTo>
                  <a:lnTo>
                    <a:pt x="535" y="28"/>
                  </a:lnTo>
                  <a:lnTo>
                    <a:pt x="572" y="30"/>
                  </a:lnTo>
                  <a:lnTo>
                    <a:pt x="590" y="36"/>
                  </a:lnTo>
                  <a:lnTo>
                    <a:pt x="606" y="46"/>
                  </a:lnTo>
                  <a:lnTo>
                    <a:pt x="636" y="70"/>
                  </a:lnTo>
                  <a:close/>
                </a:path>
              </a:pathLst>
            </a:custGeom>
            <a:solidFill>
              <a:srgbClr val="000000"/>
            </a:solidFill>
            <a:ln w="9525">
              <a:noFill/>
              <a:round/>
              <a:headEnd/>
              <a:tailEnd/>
            </a:ln>
          </p:spPr>
          <p:txBody>
            <a:bodyPr/>
            <a:lstStyle/>
            <a:p>
              <a:endParaRPr lang="en-GB"/>
            </a:p>
          </p:txBody>
        </p:sp>
        <p:sp>
          <p:nvSpPr>
            <p:cNvPr id="20372" name="Freeform 916"/>
            <p:cNvSpPr>
              <a:spLocks/>
            </p:cNvSpPr>
            <p:nvPr/>
          </p:nvSpPr>
          <p:spPr bwMode="auto">
            <a:xfrm>
              <a:off x="2788" y="1796"/>
              <a:ext cx="8" cy="13"/>
            </a:xfrm>
            <a:custGeom>
              <a:avLst/>
              <a:gdLst/>
              <a:ahLst/>
              <a:cxnLst>
                <a:cxn ang="0">
                  <a:pos x="0" y="0"/>
                </a:cxn>
                <a:cxn ang="0">
                  <a:pos x="36" y="65"/>
                </a:cxn>
                <a:cxn ang="0">
                  <a:pos x="20" y="26"/>
                </a:cxn>
                <a:cxn ang="0">
                  <a:pos x="0" y="0"/>
                </a:cxn>
              </a:cxnLst>
              <a:rect l="0" t="0" r="r" b="b"/>
              <a:pathLst>
                <a:path w="36" h="65">
                  <a:moveTo>
                    <a:pt x="0" y="0"/>
                  </a:moveTo>
                  <a:lnTo>
                    <a:pt x="36" y="65"/>
                  </a:lnTo>
                  <a:lnTo>
                    <a:pt x="20" y="26"/>
                  </a:lnTo>
                  <a:lnTo>
                    <a:pt x="0" y="0"/>
                  </a:lnTo>
                  <a:close/>
                </a:path>
              </a:pathLst>
            </a:custGeom>
            <a:solidFill>
              <a:srgbClr val="FFBFBF"/>
            </a:solidFill>
            <a:ln w="9525">
              <a:noFill/>
              <a:round/>
              <a:headEnd/>
              <a:tailEnd/>
            </a:ln>
          </p:spPr>
          <p:txBody>
            <a:bodyPr/>
            <a:lstStyle/>
            <a:p>
              <a:endParaRPr lang="en-GB"/>
            </a:p>
          </p:txBody>
        </p:sp>
        <p:sp>
          <p:nvSpPr>
            <p:cNvPr id="20373" name="Freeform 917"/>
            <p:cNvSpPr>
              <a:spLocks/>
            </p:cNvSpPr>
            <p:nvPr/>
          </p:nvSpPr>
          <p:spPr bwMode="auto">
            <a:xfrm>
              <a:off x="2724" y="1949"/>
              <a:ext cx="80" cy="64"/>
            </a:xfrm>
            <a:custGeom>
              <a:avLst/>
              <a:gdLst/>
              <a:ahLst/>
              <a:cxnLst>
                <a:cxn ang="0">
                  <a:pos x="220" y="30"/>
                </a:cxn>
                <a:cxn ang="0">
                  <a:pos x="227" y="30"/>
                </a:cxn>
                <a:cxn ang="0">
                  <a:pos x="239" y="24"/>
                </a:cxn>
                <a:cxn ang="0">
                  <a:pos x="278" y="14"/>
                </a:cxn>
                <a:cxn ang="0">
                  <a:pos x="287" y="16"/>
                </a:cxn>
                <a:cxn ang="0">
                  <a:pos x="289" y="14"/>
                </a:cxn>
                <a:cxn ang="0">
                  <a:pos x="301" y="2"/>
                </a:cxn>
                <a:cxn ang="0">
                  <a:pos x="338" y="2"/>
                </a:cxn>
                <a:cxn ang="0">
                  <a:pos x="351" y="6"/>
                </a:cxn>
                <a:cxn ang="0">
                  <a:pos x="363" y="8"/>
                </a:cxn>
                <a:cxn ang="0">
                  <a:pos x="375" y="12"/>
                </a:cxn>
                <a:cxn ang="0">
                  <a:pos x="399" y="24"/>
                </a:cxn>
                <a:cxn ang="0">
                  <a:pos x="372" y="8"/>
                </a:cxn>
                <a:cxn ang="0">
                  <a:pos x="345" y="2"/>
                </a:cxn>
                <a:cxn ang="0">
                  <a:pos x="321" y="0"/>
                </a:cxn>
                <a:cxn ang="0">
                  <a:pos x="295" y="2"/>
                </a:cxn>
                <a:cxn ang="0">
                  <a:pos x="267" y="8"/>
                </a:cxn>
                <a:cxn ang="0">
                  <a:pos x="239" y="19"/>
                </a:cxn>
                <a:cxn ang="0">
                  <a:pos x="152" y="64"/>
                </a:cxn>
                <a:cxn ang="0">
                  <a:pos x="92" y="119"/>
                </a:cxn>
                <a:cxn ang="0">
                  <a:pos x="66" y="153"/>
                </a:cxn>
                <a:cxn ang="0">
                  <a:pos x="29" y="232"/>
                </a:cxn>
                <a:cxn ang="0">
                  <a:pos x="0" y="322"/>
                </a:cxn>
                <a:cxn ang="0">
                  <a:pos x="49" y="198"/>
                </a:cxn>
                <a:cxn ang="0">
                  <a:pos x="92" y="132"/>
                </a:cxn>
                <a:cxn ang="0">
                  <a:pos x="149" y="72"/>
                </a:cxn>
                <a:cxn ang="0">
                  <a:pos x="220" y="30"/>
                </a:cxn>
              </a:cxnLst>
              <a:rect l="0" t="0" r="r" b="b"/>
              <a:pathLst>
                <a:path w="399" h="322">
                  <a:moveTo>
                    <a:pt x="220" y="30"/>
                  </a:moveTo>
                  <a:lnTo>
                    <a:pt x="227" y="30"/>
                  </a:lnTo>
                  <a:lnTo>
                    <a:pt x="239" y="24"/>
                  </a:lnTo>
                  <a:lnTo>
                    <a:pt x="278" y="14"/>
                  </a:lnTo>
                  <a:lnTo>
                    <a:pt x="287" y="16"/>
                  </a:lnTo>
                  <a:lnTo>
                    <a:pt x="289" y="14"/>
                  </a:lnTo>
                  <a:lnTo>
                    <a:pt x="301" y="2"/>
                  </a:lnTo>
                  <a:lnTo>
                    <a:pt x="338" y="2"/>
                  </a:lnTo>
                  <a:lnTo>
                    <a:pt x="351" y="6"/>
                  </a:lnTo>
                  <a:lnTo>
                    <a:pt x="363" y="8"/>
                  </a:lnTo>
                  <a:lnTo>
                    <a:pt x="375" y="12"/>
                  </a:lnTo>
                  <a:lnTo>
                    <a:pt x="399" y="24"/>
                  </a:lnTo>
                  <a:lnTo>
                    <a:pt x="372" y="8"/>
                  </a:lnTo>
                  <a:lnTo>
                    <a:pt x="345" y="2"/>
                  </a:lnTo>
                  <a:lnTo>
                    <a:pt x="321" y="0"/>
                  </a:lnTo>
                  <a:lnTo>
                    <a:pt x="295" y="2"/>
                  </a:lnTo>
                  <a:lnTo>
                    <a:pt x="267" y="8"/>
                  </a:lnTo>
                  <a:lnTo>
                    <a:pt x="239" y="19"/>
                  </a:lnTo>
                  <a:lnTo>
                    <a:pt x="152" y="64"/>
                  </a:lnTo>
                  <a:lnTo>
                    <a:pt x="92" y="119"/>
                  </a:lnTo>
                  <a:lnTo>
                    <a:pt x="66" y="153"/>
                  </a:lnTo>
                  <a:lnTo>
                    <a:pt x="29" y="232"/>
                  </a:lnTo>
                  <a:lnTo>
                    <a:pt x="0" y="322"/>
                  </a:lnTo>
                  <a:lnTo>
                    <a:pt x="49" y="198"/>
                  </a:lnTo>
                  <a:lnTo>
                    <a:pt x="92" y="132"/>
                  </a:lnTo>
                  <a:lnTo>
                    <a:pt x="149" y="72"/>
                  </a:lnTo>
                  <a:lnTo>
                    <a:pt x="220" y="30"/>
                  </a:lnTo>
                  <a:close/>
                </a:path>
              </a:pathLst>
            </a:custGeom>
            <a:solidFill>
              <a:srgbClr val="FFBFBF"/>
            </a:solidFill>
            <a:ln w="9525">
              <a:noFill/>
              <a:round/>
              <a:headEnd/>
              <a:tailEnd/>
            </a:ln>
          </p:spPr>
          <p:txBody>
            <a:bodyPr/>
            <a:lstStyle/>
            <a:p>
              <a:endParaRPr lang="en-GB"/>
            </a:p>
          </p:txBody>
        </p:sp>
        <p:sp>
          <p:nvSpPr>
            <p:cNvPr id="20374" name="Freeform 918"/>
            <p:cNvSpPr>
              <a:spLocks/>
            </p:cNvSpPr>
            <p:nvPr/>
          </p:nvSpPr>
          <p:spPr bwMode="auto">
            <a:xfrm>
              <a:off x="2724" y="1949"/>
              <a:ext cx="93" cy="64"/>
            </a:xfrm>
            <a:custGeom>
              <a:avLst/>
              <a:gdLst/>
              <a:ahLst/>
              <a:cxnLst>
                <a:cxn ang="0">
                  <a:pos x="227" y="28"/>
                </a:cxn>
                <a:cxn ang="0">
                  <a:pos x="220" y="28"/>
                </a:cxn>
                <a:cxn ang="0">
                  <a:pos x="149" y="70"/>
                </a:cxn>
                <a:cxn ang="0">
                  <a:pos x="92" y="130"/>
                </a:cxn>
                <a:cxn ang="0">
                  <a:pos x="49" y="196"/>
                </a:cxn>
                <a:cxn ang="0">
                  <a:pos x="0" y="320"/>
                </a:cxn>
                <a:cxn ang="0">
                  <a:pos x="87" y="312"/>
                </a:cxn>
                <a:cxn ang="0">
                  <a:pos x="220" y="282"/>
                </a:cxn>
                <a:cxn ang="0">
                  <a:pos x="278" y="256"/>
                </a:cxn>
                <a:cxn ang="0">
                  <a:pos x="315" y="240"/>
                </a:cxn>
                <a:cxn ang="0">
                  <a:pos x="375" y="190"/>
                </a:cxn>
                <a:cxn ang="0">
                  <a:pos x="414" y="144"/>
                </a:cxn>
                <a:cxn ang="0">
                  <a:pos x="421" y="138"/>
                </a:cxn>
                <a:cxn ang="0">
                  <a:pos x="437" y="117"/>
                </a:cxn>
                <a:cxn ang="0">
                  <a:pos x="455" y="88"/>
                </a:cxn>
                <a:cxn ang="0">
                  <a:pos x="467" y="56"/>
                </a:cxn>
                <a:cxn ang="0">
                  <a:pos x="399" y="22"/>
                </a:cxn>
                <a:cxn ang="0">
                  <a:pos x="375" y="10"/>
                </a:cxn>
                <a:cxn ang="0">
                  <a:pos x="363" y="6"/>
                </a:cxn>
                <a:cxn ang="0">
                  <a:pos x="351" y="4"/>
                </a:cxn>
                <a:cxn ang="0">
                  <a:pos x="338" y="0"/>
                </a:cxn>
                <a:cxn ang="0">
                  <a:pos x="301" y="0"/>
                </a:cxn>
                <a:cxn ang="0">
                  <a:pos x="289" y="12"/>
                </a:cxn>
                <a:cxn ang="0">
                  <a:pos x="287" y="14"/>
                </a:cxn>
                <a:cxn ang="0">
                  <a:pos x="301" y="17"/>
                </a:cxn>
                <a:cxn ang="0">
                  <a:pos x="337" y="30"/>
                </a:cxn>
                <a:cxn ang="0">
                  <a:pos x="355" y="46"/>
                </a:cxn>
                <a:cxn ang="0">
                  <a:pos x="367" y="62"/>
                </a:cxn>
                <a:cxn ang="0">
                  <a:pos x="375" y="80"/>
                </a:cxn>
                <a:cxn ang="0">
                  <a:pos x="380" y="100"/>
                </a:cxn>
                <a:cxn ang="0">
                  <a:pos x="385" y="124"/>
                </a:cxn>
                <a:cxn ang="0">
                  <a:pos x="375" y="166"/>
                </a:cxn>
                <a:cxn ang="0">
                  <a:pos x="367" y="184"/>
                </a:cxn>
                <a:cxn ang="0">
                  <a:pos x="355" y="200"/>
                </a:cxn>
                <a:cxn ang="0">
                  <a:pos x="337" y="214"/>
                </a:cxn>
                <a:cxn ang="0">
                  <a:pos x="319" y="224"/>
                </a:cxn>
                <a:cxn ang="0">
                  <a:pos x="301" y="230"/>
                </a:cxn>
                <a:cxn ang="0">
                  <a:pos x="278" y="234"/>
                </a:cxn>
                <a:cxn ang="0">
                  <a:pos x="239" y="224"/>
                </a:cxn>
                <a:cxn ang="0">
                  <a:pos x="220" y="214"/>
                </a:cxn>
                <a:cxn ang="0">
                  <a:pos x="202" y="200"/>
                </a:cxn>
                <a:cxn ang="0">
                  <a:pos x="191" y="184"/>
                </a:cxn>
                <a:cxn ang="0">
                  <a:pos x="183" y="166"/>
                </a:cxn>
                <a:cxn ang="0">
                  <a:pos x="173" y="124"/>
                </a:cxn>
                <a:cxn ang="0">
                  <a:pos x="177" y="100"/>
                </a:cxn>
                <a:cxn ang="0">
                  <a:pos x="183" y="80"/>
                </a:cxn>
                <a:cxn ang="0">
                  <a:pos x="191" y="62"/>
                </a:cxn>
                <a:cxn ang="0">
                  <a:pos x="202" y="46"/>
                </a:cxn>
                <a:cxn ang="0">
                  <a:pos x="220" y="30"/>
                </a:cxn>
                <a:cxn ang="0">
                  <a:pos x="227" y="28"/>
                </a:cxn>
              </a:cxnLst>
              <a:rect l="0" t="0" r="r" b="b"/>
              <a:pathLst>
                <a:path w="467" h="320">
                  <a:moveTo>
                    <a:pt x="227" y="28"/>
                  </a:moveTo>
                  <a:lnTo>
                    <a:pt x="220" y="28"/>
                  </a:lnTo>
                  <a:lnTo>
                    <a:pt x="149" y="70"/>
                  </a:lnTo>
                  <a:lnTo>
                    <a:pt x="92" y="130"/>
                  </a:lnTo>
                  <a:lnTo>
                    <a:pt x="49" y="196"/>
                  </a:lnTo>
                  <a:lnTo>
                    <a:pt x="0" y="320"/>
                  </a:lnTo>
                  <a:lnTo>
                    <a:pt x="87" y="312"/>
                  </a:lnTo>
                  <a:lnTo>
                    <a:pt x="220" y="282"/>
                  </a:lnTo>
                  <a:lnTo>
                    <a:pt x="278" y="256"/>
                  </a:lnTo>
                  <a:lnTo>
                    <a:pt x="315" y="240"/>
                  </a:lnTo>
                  <a:lnTo>
                    <a:pt x="375" y="190"/>
                  </a:lnTo>
                  <a:lnTo>
                    <a:pt x="414" y="144"/>
                  </a:lnTo>
                  <a:lnTo>
                    <a:pt x="421" y="138"/>
                  </a:lnTo>
                  <a:lnTo>
                    <a:pt x="437" y="117"/>
                  </a:lnTo>
                  <a:lnTo>
                    <a:pt x="455" y="88"/>
                  </a:lnTo>
                  <a:lnTo>
                    <a:pt x="467" y="56"/>
                  </a:lnTo>
                  <a:lnTo>
                    <a:pt x="399" y="22"/>
                  </a:lnTo>
                  <a:lnTo>
                    <a:pt x="375" y="10"/>
                  </a:lnTo>
                  <a:lnTo>
                    <a:pt x="363" y="6"/>
                  </a:lnTo>
                  <a:lnTo>
                    <a:pt x="351" y="4"/>
                  </a:lnTo>
                  <a:lnTo>
                    <a:pt x="338" y="0"/>
                  </a:lnTo>
                  <a:lnTo>
                    <a:pt x="301" y="0"/>
                  </a:lnTo>
                  <a:lnTo>
                    <a:pt x="289" y="12"/>
                  </a:lnTo>
                  <a:lnTo>
                    <a:pt x="287" y="14"/>
                  </a:lnTo>
                  <a:lnTo>
                    <a:pt x="301" y="17"/>
                  </a:lnTo>
                  <a:lnTo>
                    <a:pt x="337" y="30"/>
                  </a:lnTo>
                  <a:lnTo>
                    <a:pt x="355" y="46"/>
                  </a:lnTo>
                  <a:lnTo>
                    <a:pt x="367" y="62"/>
                  </a:lnTo>
                  <a:lnTo>
                    <a:pt x="375" y="80"/>
                  </a:lnTo>
                  <a:lnTo>
                    <a:pt x="380" y="100"/>
                  </a:lnTo>
                  <a:lnTo>
                    <a:pt x="385" y="124"/>
                  </a:lnTo>
                  <a:lnTo>
                    <a:pt x="375" y="166"/>
                  </a:lnTo>
                  <a:lnTo>
                    <a:pt x="367" y="184"/>
                  </a:lnTo>
                  <a:lnTo>
                    <a:pt x="355" y="200"/>
                  </a:lnTo>
                  <a:lnTo>
                    <a:pt x="337" y="214"/>
                  </a:lnTo>
                  <a:lnTo>
                    <a:pt x="319" y="224"/>
                  </a:lnTo>
                  <a:lnTo>
                    <a:pt x="301" y="230"/>
                  </a:lnTo>
                  <a:lnTo>
                    <a:pt x="278" y="234"/>
                  </a:lnTo>
                  <a:lnTo>
                    <a:pt x="239" y="224"/>
                  </a:lnTo>
                  <a:lnTo>
                    <a:pt x="220" y="214"/>
                  </a:lnTo>
                  <a:lnTo>
                    <a:pt x="202" y="200"/>
                  </a:lnTo>
                  <a:lnTo>
                    <a:pt x="191" y="184"/>
                  </a:lnTo>
                  <a:lnTo>
                    <a:pt x="183" y="166"/>
                  </a:lnTo>
                  <a:lnTo>
                    <a:pt x="173" y="124"/>
                  </a:lnTo>
                  <a:lnTo>
                    <a:pt x="177" y="100"/>
                  </a:lnTo>
                  <a:lnTo>
                    <a:pt x="183" y="80"/>
                  </a:lnTo>
                  <a:lnTo>
                    <a:pt x="191" y="62"/>
                  </a:lnTo>
                  <a:lnTo>
                    <a:pt x="202" y="46"/>
                  </a:lnTo>
                  <a:lnTo>
                    <a:pt x="220" y="30"/>
                  </a:lnTo>
                  <a:lnTo>
                    <a:pt x="227" y="28"/>
                  </a:lnTo>
                  <a:close/>
                </a:path>
              </a:pathLst>
            </a:custGeom>
            <a:solidFill>
              <a:srgbClr val="FFFFFF"/>
            </a:solidFill>
            <a:ln w="9525">
              <a:noFill/>
              <a:round/>
              <a:headEnd/>
              <a:tailEnd/>
            </a:ln>
          </p:spPr>
          <p:txBody>
            <a:bodyPr/>
            <a:lstStyle/>
            <a:p>
              <a:endParaRPr lang="en-GB"/>
            </a:p>
          </p:txBody>
        </p:sp>
        <p:sp>
          <p:nvSpPr>
            <p:cNvPr id="20375" name="Freeform 919"/>
            <p:cNvSpPr>
              <a:spLocks noEditPoints="1"/>
            </p:cNvSpPr>
            <p:nvPr/>
          </p:nvSpPr>
          <p:spPr bwMode="auto">
            <a:xfrm>
              <a:off x="2758" y="1952"/>
              <a:ext cx="43" cy="44"/>
            </a:xfrm>
            <a:custGeom>
              <a:avLst/>
              <a:gdLst/>
              <a:ahLst/>
              <a:cxnLst>
                <a:cxn ang="0">
                  <a:pos x="66" y="10"/>
                </a:cxn>
                <a:cxn ang="0">
                  <a:pos x="54" y="16"/>
                </a:cxn>
                <a:cxn ang="0">
                  <a:pos x="47" y="18"/>
                </a:cxn>
                <a:cxn ang="0">
                  <a:pos x="29" y="34"/>
                </a:cxn>
                <a:cxn ang="0">
                  <a:pos x="18" y="50"/>
                </a:cxn>
                <a:cxn ang="0">
                  <a:pos x="10" y="68"/>
                </a:cxn>
                <a:cxn ang="0">
                  <a:pos x="4" y="88"/>
                </a:cxn>
                <a:cxn ang="0">
                  <a:pos x="0" y="112"/>
                </a:cxn>
                <a:cxn ang="0">
                  <a:pos x="10" y="154"/>
                </a:cxn>
                <a:cxn ang="0">
                  <a:pos x="18" y="172"/>
                </a:cxn>
                <a:cxn ang="0">
                  <a:pos x="29" y="188"/>
                </a:cxn>
                <a:cxn ang="0">
                  <a:pos x="47" y="202"/>
                </a:cxn>
                <a:cxn ang="0">
                  <a:pos x="66" y="212"/>
                </a:cxn>
                <a:cxn ang="0">
                  <a:pos x="105" y="222"/>
                </a:cxn>
                <a:cxn ang="0">
                  <a:pos x="128" y="218"/>
                </a:cxn>
                <a:cxn ang="0">
                  <a:pos x="146" y="212"/>
                </a:cxn>
                <a:cxn ang="0">
                  <a:pos x="164" y="202"/>
                </a:cxn>
                <a:cxn ang="0">
                  <a:pos x="182" y="188"/>
                </a:cxn>
                <a:cxn ang="0">
                  <a:pos x="194" y="172"/>
                </a:cxn>
                <a:cxn ang="0">
                  <a:pos x="202" y="154"/>
                </a:cxn>
                <a:cxn ang="0">
                  <a:pos x="212" y="112"/>
                </a:cxn>
                <a:cxn ang="0">
                  <a:pos x="207" y="88"/>
                </a:cxn>
                <a:cxn ang="0">
                  <a:pos x="202" y="68"/>
                </a:cxn>
                <a:cxn ang="0">
                  <a:pos x="194" y="50"/>
                </a:cxn>
                <a:cxn ang="0">
                  <a:pos x="182" y="34"/>
                </a:cxn>
                <a:cxn ang="0">
                  <a:pos x="164" y="18"/>
                </a:cxn>
                <a:cxn ang="0">
                  <a:pos x="128" y="5"/>
                </a:cxn>
                <a:cxn ang="0">
                  <a:pos x="114" y="2"/>
                </a:cxn>
                <a:cxn ang="0">
                  <a:pos x="105" y="0"/>
                </a:cxn>
                <a:cxn ang="0">
                  <a:pos x="66" y="10"/>
                </a:cxn>
                <a:cxn ang="0">
                  <a:pos x="134" y="44"/>
                </a:cxn>
                <a:cxn ang="0">
                  <a:pos x="136" y="44"/>
                </a:cxn>
                <a:cxn ang="0">
                  <a:pos x="157" y="58"/>
                </a:cxn>
                <a:cxn ang="0">
                  <a:pos x="170" y="81"/>
                </a:cxn>
                <a:cxn ang="0">
                  <a:pos x="176" y="110"/>
                </a:cxn>
                <a:cxn ang="0">
                  <a:pos x="170" y="136"/>
                </a:cxn>
                <a:cxn ang="0">
                  <a:pos x="157" y="160"/>
                </a:cxn>
                <a:cxn ang="0">
                  <a:pos x="136" y="176"/>
                </a:cxn>
                <a:cxn ang="0">
                  <a:pos x="110" y="183"/>
                </a:cxn>
                <a:cxn ang="0">
                  <a:pos x="82" y="176"/>
                </a:cxn>
                <a:cxn ang="0">
                  <a:pos x="60" y="160"/>
                </a:cxn>
                <a:cxn ang="0">
                  <a:pos x="46" y="136"/>
                </a:cxn>
                <a:cxn ang="0">
                  <a:pos x="40" y="110"/>
                </a:cxn>
                <a:cxn ang="0">
                  <a:pos x="46" y="81"/>
                </a:cxn>
                <a:cxn ang="0">
                  <a:pos x="60" y="58"/>
                </a:cxn>
                <a:cxn ang="0">
                  <a:pos x="82" y="44"/>
                </a:cxn>
                <a:cxn ang="0">
                  <a:pos x="110" y="39"/>
                </a:cxn>
                <a:cxn ang="0">
                  <a:pos x="134" y="44"/>
                </a:cxn>
              </a:cxnLst>
              <a:rect l="0" t="0" r="r" b="b"/>
              <a:pathLst>
                <a:path w="212" h="222">
                  <a:moveTo>
                    <a:pt x="66" y="10"/>
                  </a:moveTo>
                  <a:lnTo>
                    <a:pt x="54" y="16"/>
                  </a:lnTo>
                  <a:lnTo>
                    <a:pt x="47" y="18"/>
                  </a:lnTo>
                  <a:lnTo>
                    <a:pt x="29" y="34"/>
                  </a:lnTo>
                  <a:lnTo>
                    <a:pt x="18" y="50"/>
                  </a:lnTo>
                  <a:lnTo>
                    <a:pt x="10" y="68"/>
                  </a:lnTo>
                  <a:lnTo>
                    <a:pt x="4" y="88"/>
                  </a:lnTo>
                  <a:lnTo>
                    <a:pt x="0" y="112"/>
                  </a:lnTo>
                  <a:lnTo>
                    <a:pt x="10" y="154"/>
                  </a:lnTo>
                  <a:lnTo>
                    <a:pt x="18" y="172"/>
                  </a:lnTo>
                  <a:lnTo>
                    <a:pt x="29" y="188"/>
                  </a:lnTo>
                  <a:lnTo>
                    <a:pt x="47" y="202"/>
                  </a:lnTo>
                  <a:lnTo>
                    <a:pt x="66" y="212"/>
                  </a:lnTo>
                  <a:lnTo>
                    <a:pt x="105" y="222"/>
                  </a:lnTo>
                  <a:lnTo>
                    <a:pt x="128" y="218"/>
                  </a:lnTo>
                  <a:lnTo>
                    <a:pt x="146" y="212"/>
                  </a:lnTo>
                  <a:lnTo>
                    <a:pt x="164" y="202"/>
                  </a:lnTo>
                  <a:lnTo>
                    <a:pt x="182" y="188"/>
                  </a:lnTo>
                  <a:lnTo>
                    <a:pt x="194" y="172"/>
                  </a:lnTo>
                  <a:lnTo>
                    <a:pt x="202" y="154"/>
                  </a:lnTo>
                  <a:lnTo>
                    <a:pt x="212" y="112"/>
                  </a:lnTo>
                  <a:lnTo>
                    <a:pt x="207" y="88"/>
                  </a:lnTo>
                  <a:lnTo>
                    <a:pt x="202" y="68"/>
                  </a:lnTo>
                  <a:lnTo>
                    <a:pt x="194" y="50"/>
                  </a:lnTo>
                  <a:lnTo>
                    <a:pt x="182" y="34"/>
                  </a:lnTo>
                  <a:lnTo>
                    <a:pt x="164" y="18"/>
                  </a:lnTo>
                  <a:lnTo>
                    <a:pt x="128" y="5"/>
                  </a:lnTo>
                  <a:lnTo>
                    <a:pt x="114" y="2"/>
                  </a:lnTo>
                  <a:lnTo>
                    <a:pt x="105" y="0"/>
                  </a:lnTo>
                  <a:lnTo>
                    <a:pt x="66" y="10"/>
                  </a:lnTo>
                  <a:close/>
                  <a:moveTo>
                    <a:pt x="134" y="44"/>
                  </a:moveTo>
                  <a:lnTo>
                    <a:pt x="136" y="44"/>
                  </a:lnTo>
                  <a:lnTo>
                    <a:pt x="157" y="58"/>
                  </a:lnTo>
                  <a:lnTo>
                    <a:pt x="170" y="81"/>
                  </a:lnTo>
                  <a:lnTo>
                    <a:pt x="176" y="110"/>
                  </a:lnTo>
                  <a:lnTo>
                    <a:pt x="170" y="136"/>
                  </a:lnTo>
                  <a:lnTo>
                    <a:pt x="157" y="160"/>
                  </a:lnTo>
                  <a:lnTo>
                    <a:pt x="136" y="176"/>
                  </a:lnTo>
                  <a:lnTo>
                    <a:pt x="110" y="183"/>
                  </a:lnTo>
                  <a:lnTo>
                    <a:pt x="82" y="176"/>
                  </a:lnTo>
                  <a:lnTo>
                    <a:pt x="60" y="160"/>
                  </a:lnTo>
                  <a:lnTo>
                    <a:pt x="46" y="136"/>
                  </a:lnTo>
                  <a:lnTo>
                    <a:pt x="40" y="110"/>
                  </a:lnTo>
                  <a:lnTo>
                    <a:pt x="46" y="81"/>
                  </a:lnTo>
                  <a:lnTo>
                    <a:pt x="60" y="58"/>
                  </a:lnTo>
                  <a:lnTo>
                    <a:pt x="82" y="44"/>
                  </a:lnTo>
                  <a:lnTo>
                    <a:pt x="110" y="39"/>
                  </a:lnTo>
                  <a:lnTo>
                    <a:pt x="134" y="44"/>
                  </a:lnTo>
                  <a:close/>
                </a:path>
              </a:pathLst>
            </a:custGeom>
            <a:solidFill>
              <a:srgbClr val="000000"/>
            </a:solidFill>
            <a:ln w="9525">
              <a:noFill/>
              <a:round/>
              <a:headEnd/>
              <a:tailEnd/>
            </a:ln>
          </p:spPr>
          <p:txBody>
            <a:bodyPr/>
            <a:lstStyle/>
            <a:p>
              <a:endParaRPr lang="en-GB"/>
            </a:p>
          </p:txBody>
        </p:sp>
        <p:sp>
          <p:nvSpPr>
            <p:cNvPr id="20376" name="Freeform 920"/>
            <p:cNvSpPr>
              <a:spLocks noEditPoints="1"/>
            </p:cNvSpPr>
            <p:nvPr/>
          </p:nvSpPr>
          <p:spPr bwMode="auto">
            <a:xfrm>
              <a:off x="2766" y="1959"/>
              <a:ext cx="28" cy="29"/>
            </a:xfrm>
            <a:custGeom>
              <a:avLst/>
              <a:gdLst/>
              <a:ahLst/>
              <a:cxnLst>
                <a:cxn ang="0">
                  <a:pos x="96" y="5"/>
                </a:cxn>
                <a:cxn ang="0">
                  <a:pos x="94" y="5"/>
                </a:cxn>
                <a:cxn ang="0">
                  <a:pos x="70" y="0"/>
                </a:cxn>
                <a:cxn ang="0">
                  <a:pos x="42" y="5"/>
                </a:cxn>
                <a:cxn ang="0">
                  <a:pos x="20" y="19"/>
                </a:cxn>
                <a:cxn ang="0">
                  <a:pos x="6" y="42"/>
                </a:cxn>
                <a:cxn ang="0">
                  <a:pos x="0" y="71"/>
                </a:cxn>
                <a:cxn ang="0">
                  <a:pos x="6" y="97"/>
                </a:cxn>
                <a:cxn ang="0">
                  <a:pos x="20" y="121"/>
                </a:cxn>
                <a:cxn ang="0">
                  <a:pos x="42" y="137"/>
                </a:cxn>
                <a:cxn ang="0">
                  <a:pos x="70" y="144"/>
                </a:cxn>
                <a:cxn ang="0">
                  <a:pos x="96" y="137"/>
                </a:cxn>
                <a:cxn ang="0">
                  <a:pos x="117" y="121"/>
                </a:cxn>
                <a:cxn ang="0">
                  <a:pos x="130" y="97"/>
                </a:cxn>
                <a:cxn ang="0">
                  <a:pos x="136" y="71"/>
                </a:cxn>
                <a:cxn ang="0">
                  <a:pos x="130" y="42"/>
                </a:cxn>
                <a:cxn ang="0">
                  <a:pos x="117" y="19"/>
                </a:cxn>
                <a:cxn ang="0">
                  <a:pos x="96" y="5"/>
                </a:cxn>
                <a:cxn ang="0">
                  <a:pos x="112" y="31"/>
                </a:cxn>
                <a:cxn ang="0">
                  <a:pos x="114" y="37"/>
                </a:cxn>
                <a:cxn ang="0">
                  <a:pos x="114" y="47"/>
                </a:cxn>
                <a:cxn ang="0">
                  <a:pos x="112" y="53"/>
                </a:cxn>
                <a:cxn ang="0">
                  <a:pos x="106" y="55"/>
                </a:cxn>
                <a:cxn ang="0">
                  <a:pos x="102" y="55"/>
                </a:cxn>
                <a:cxn ang="0">
                  <a:pos x="102" y="61"/>
                </a:cxn>
                <a:cxn ang="0">
                  <a:pos x="99" y="73"/>
                </a:cxn>
                <a:cxn ang="0">
                  <a:pos x="94" y="85"/>
                </a:cxn>
                <a:cxn ang="0">
                  <a:pos x="88" y="91"/>
                </a:cxn>
                <a:cxn ang="0">
                  <a:pos x="76" y="95"/>
                </a:cxn>
                <a:cxn ang="0">
                  <a:pos x="64" y="91"/>
                </a:cxn>
                <a:cxn ang="0">
                  <a:pos x="57" y="85"/>
                </a:cxn>
                <a:cxn ang="0">
                  <a:pos x="52" y="73"/>
                </a:cxn>
                <a:cxn ang="0">
                  <a:pos x="48" y="61"/>
                </a:cxn>
                <a:cxn ang="0">
                  <a:pos x="52" y="49"/>
                </a:cxn>
                <a:cxn ang="0">
                  <a:pos x="57" y="37"/>
                </a:cxn>
                <a:cxn ang="0">
                  <a:pos x="64" y="31"/>
                </a:cxn>
                <a:cxn ang="0">
                  <a:pos x="76" y="29"/>
                </a:cxn>
                <a:cxn ang="0">
                  <a:pos x="88" y="31"/>
                </a:cxn>
                <a:cxn ang="0">
                  <a:pos x="94" y="29"/>
                </a:cxn>
                <a:cxn ang="0">
                  <a:pos x="106" y="29"/>
                </a:cxn>
                <a:cxn ang="0">
                  <a:pos x="112" y="31"/>
                </a:cxn>
              </a:cxnLst>
              <a:rect l="0" t="0" r="r" b="b"/>
              <a:pathLst>
                <a:path w="136" h="144">
                  <a:moveTo>
                    <a:pt x="96" y="5"/>
                  </a:moveTo>
                  <a:lnTo>
                    <a:pt x="94" y="5"/>
                  </a:lnTo>
                  <a:lnTo>
                    <a:pt x="70" y="0"/>
                  </a:lnTo>
                  <a:lnTo>
                    <a:pt x="42" y="5"/>
                  </a:lnTo>
                  <a:lnTo>
                    <a:pt x="20" y="19"/>
                  </a:lnTo>
                  <a:lnTo>
                    <a:pt x="6" y="42"/>
                  </a:lnTo>
                  <a:lnTo>
                    <a:pt x="0" y="71"/>
                  </a:lnTo>
                  <a:lnTo>
                    <a:pt x="6" y="97"/>
                  </a:lnTo>
                  <a:lnTo>
                    <a:pt x="20" y="121"/>
                  </a:lnTo>
                  <a:lnTo>
                    <a:pt x="42" y="137"/>
                  </a:lnTo>
                  <a:lnTo>
                    <a:pt x="70" y="144"/>
                  </a:lnTo>
                  <a:lnTo>
                    <a:pt x="96" y="137"/>
                  </a:lnTo>
                  <a:lnTo>
                    <a:pt x="117" y="121"/>
                  </a:lnTo>
                  <a:lnTo>
                    <a:pt x="130" y="97"/>
                  </a:lnTo>
                  <a:lnTo>
                    <a:pt x="136" y="71"/>
                  </a:lnTo>
                  <a:lnTo>
                    <a:pt x="130" y="42"/>
                  </a:lnTo>
                  <a:lnTo>
                    <a:pt x="117" y="19"/>
                  </a:lnTo>
                  <a:lnTo>
                    <a:pt x="96" y="5"/>
                  </a:lnTo>
                  <a:close/>
                  <a:moveTo>
                    <a:pt x="112" y="31"/>
                  </a:moveTo>
                  <a:lnTo>
                    <a:pt x="114" y="37"/>
                  </a:lnTo>
                  <a:lnTo>
                    <a:pt x="114" y="47"/>
                  </a:lnTo>
                  <a:lnTo>
                    <a:pt x="112" y="53"/>
                  </a:lnTo>
                  <a:lnTo>
                    <a:pt x="106" y="55"/>
                  </a:lnTo>
                  <a:lnTo>
                    <a:pt x="102" y="55"/>
                  </a:lnTo>
                  <a:lnTo>
                    <a:pt x="102" y="61"/>
                  </a:lnTo>
                  <a:lnTo>
                    <a:pt x="99" y="73"/>
                  </a:lnTo>
                  <a:lnTo>
                    <a:pt x="94" y="85"/>
                  </a:lnTo>
                  <a:lnTo>
                    <a:pt x="88" y="91"/>
                  </a:lnTo>
                  <a:lnTo>
                    <a:pt x="76" y="95"/>
                  </a:lnTo>
                  <a:lnTo>
                    <a:pt x="64" y="91"/>
                  </a:lnTo>
                  <a:lnTo>
                    <a:pt x="57" y="85"/>
                  </a:lnTo>
                  <a:lnTo>
                    <a:pt x="52" y="73"/>
                  </a:lnTo>
                  <a:lnTo>
                    <a:pt x="48" y="61"/>
                  </a:lnTo>
                  <a:lnTo>
                    <a:pt x="52" y="49"/>
                  </a:lnTo>
                  <a:lnTo>
                    <a:pt x="57" y="37"/>
                  </a:lnTo>
                  <a:lnTo>
                    <a:pt x="64" y="31"/>
                  </a:lnTo>
                  <a:lnTo>
                    <a:pt x="76" y="29"/>
                  </a:lnTo>
                  <a:lnTo>
                    <a:pt x="88" y="31"/>
                  </a:lnTo>
                  <a:lnTo>
                    <a:pt x="94" y="29"/>
                  </a:lnTo>
                  <a:lnTo>
                    <a:pt x="106" y="29"/>
                  </a:lnTo>
                  <a:lnTo>
                    <a:pt x="112" y="31"/>
                  </a:lnTo>
                  <a:close/>
                </a:path>
              </a:pathLst>
            </a:custGeom>
            <a:solidFill>
              <a:srgbClr val="00FFFF"/>
            </a:solidFill>
            <a:ln w="9525">
              <a:noFill/>
              <a:round/>
              <a:headEnd/>
              <a:tailEnd/>
            </a:ln>
          </p:spPr>
          <p:txBody>
            <a:bodyPr/>
            <a:lstStyle/>
            <a:p>
              <a:endParaRPr lang="en-GB"/>
            </a:p>
          </p:txBody>
        </p:sp>
        <p:sp>
          <p:nvSpPr>
            <p:cNvPr id="20377" name="Freeform 921"/>
            <p:cNvSpPr>
              <a:spLocks/>
            </p:cNvSpPr>
            <p:nvPr/>
          </p:nvSpPr>
          <p:spPr bwMode="auto">
            <a:xfrm>
              <a:off x="2783" y="1965"/>
              <a:ext cx="6" cy="5"/>
            </a:xfrm>
            <a:custGeom>
              <a:avLst/>
              <a:gdLst/>
              <a:ahLst/>
              <a:cxnLst>
                <a:cxn ang="0">
                  <a:pos x="31" y="8"/>
                </a:cxn>
                <a:cxn ang="0">
                  <a:pos x="29" y="2"/>
                </a:cxn>
                <a:cxn ang="0">
                  <a:pos x="23" y="0"/>
                </a:cxn>
                <a:cxn ang="0">
                  <a:pos x="11" y="0"/>
                </a:cxn>
                <a:cxn ang="0">
                  <a:pos x="5" y="2"/>
                </a:cxn>
                <a:cxn ang="0">
                  <a:pos x="0" y="8"/>
                </a:cxn>
                <a:cxn ang="0">
                  <a:pos x="0" y="18"/>
                </a:cxn>
                <a:cxn ang="0">
                  <a:pos x="5" y="24"/>
                </a:cxn>
                <a:cxn ang="0">
                  <a:pos x="11" y="26"/>
                </a:cxn>
                <a:cxn ang="0">
                  <a:pos x="19" y="26"/>
                </a:cxn>
                <a:cxn ang="0">
                  <a:pos x="23" y="26"/>
                </a:cxn>
                <a:cxn ang="0">
                  <a:pos x="29" y="24"/>
                </a:cxn>
                <a:cxn ang="0">
                  <a:pos x="31" y="18"/>
                </a:cxn>
                <a:cxn ang="0">
                  <a:pos x="31" y="8"/>
                </a:cxn>
              </a:cxnLst>
              <a:rect l="0" t="0" r="r" b="b"/>
              <a:pathLst>
                <a:path w="31" h="26">
                  <a:moveTo>
                    <a:pt x="31" y="8"/>
                  </a:moveTo>
                  <a:lnTo>
                    <a:pt x="29" y="2"/>
                  </a:lnTo>
                  <a:lnTo>
                    <a:pt x="23" y="0"/>
                  </a:lnTo>
                  <a:lnTo>
                    <a:pt x="11" y="0"/>
                  </a:lnTo>
                  <a:lnTo>
                    <a:pt x="5" y="2"/>
                  </a:lnTo>
                  <a:lnTo>
                    <a:pt x="0" y="8"/>
                  </a:lnTo>
                  <a:lnTo>
                    <a:pt x="0" y="18"/>
                  </a:lnTo>
                  <a:lnTo>
                    <a:pt x="5" y="24"/>
                  </a:lnTo>
                  <a:lnTo>
                    <a:pt x="11" y="26"/>
                  </a:lnTo>
                  <a:lnTo>
                    <a:pt x="19" y="26"/>
                  </a:lnTo>
                  <a:lnTo>
                    <a:pt x="23" y="26"/>
                  </a:lnTo>
                  <a:lnTo>
                    <a:pt x="29" y="24"/>
                  </a:lnTo>
                  <a:lnTo>
                    <a:pt x="31" y="18"/>
                  </a:lnTo>
                  <a:lnTo>
                    <a:pt x="31" y="8"/>
                  </a:lnTo>
                  <a:close/>
                </a:path>
              </a:pathLst>
            </a:custGeom>
            <a:solidFill>
              <a:srgbClr val="FFFFFF"/>
            </a:solidFill>
            <a:ln w="9525">
              <a:noFill/>
              <a:round/>
              <a:headEnd/>
              <a:tailEnd/>
            </a:ln>
          </p:spPr>
          <p:txBody>
            <a:bodyPr/>
            <a:lstStyle/>
            <a:p>
              <a:endParaRPr lang="en-GB"/>
            </a:p>
          </p:txBody>
        </p:sp>
        <p:sp>
          <p:nvSpPr>
            <p:cNvPr id="20378" name="Freeform 922"/>
            <p:cNvSpPr>
              <a:spLocks/>
            </p:cNvSpPr>
            <p:nvPr/>
          </p:nvSpPr>
          <p:spPr bwMode="auto">
            <a:xfrm>
              <a:off x="2776" y="1965"/>
              <a:ext cx="11" cy="13"/>
            </a:xfrm>
            <a:custGeom>
              <a:avLst/>
              <a:gdLst/>
              <a:ahLst/>
              <a:cxnLst>
                <a:cxn ang="0">
                  <a:pos x="28" y="0"/>
                </a:cxn>
                <a:cxn ang="0">
                  <a:pos x="16" y="2"/>
                </a:cxn>
                <a:cxn ang="0">
                  <a:pos x="9" y="8"/>
                </a:cxn>
                <a:cxn ang="0">
                  <a:pos x="4" y="20"/>
                </a:cxn>
                <a:cxn ang="0">
                  <a:pos x="0" y="32"/>
                </a:cxn>
                <a:cxn ang="0">
                  <a:pos x="4" y="44"/>
                </a:cxn>
                <a:cxn ang="0">
                  <a:pos x="9" y="56"/>
                </a:cxn>
                <a:cxn ang="0">
                  <a:pos x="16" y="62"/>
                </a:cxn>
                <a:cxn ang="0">
                  <a:pos x="28" y="66"/>
                </a:cxn>
                <a:cxn ang="0">
                  <a:pos x="40" y="62"/>
                </a:cxn>
                <a:cxn ang="0">
                  <a:pos x="46" y="56"/>
                </a:cxn>
                <a:cxn ang="0">
                  <a:pos x="51" y="44"/>
                </a:cxn>
                <a:cxn ang="0">
                  <a:pos x="54" y="32"/>
                </a:cxn>
                <a:cxn ang="0">
                  <a:pos x="54" y="26"/>
                </a:cxn>
                <a:cxn ang="0">
                  <a:pos x="46" y="26"/>
                </a:cxn>
                <a:cxn ang="0">
                  <a:pos x="40" y="24"/>
                </a:cxn>
                <a:cxn ang="0">
                  <a:pos x="35" y="18"/>
                </a:cxn>
                <a:cxn ang="0">
                  <a:pos x="35" y="8"/>
                </a:cxn>
                <a:cxn ang="0">
                  <a:pos x="40" y="2"/>
                </a:cxn>
                <a:cxn ang="0">
                  <a:pos x="28" y="0"/>
                </a:cxn>
              </a:cxnLst>
              <a:rect l="0" t="0" r="r" b="b"/>
              <a:pathLst>
                <a:path w="54" h="66">
                  <a:moveTo>
                    <a:pt x="28" y="0"/>
                  </a:moveTo>
                  <a:lnTo>
                    <a:pt x="16" y="2"/>
                  </a:lnTo>
                  <a:lnTo>
                    <a:pt x="9" y="8"/>
                  </a:lnTo>
                  <a:lnTo>
                    <a:pt x="4" y="20"/>
                  </a:lnTo>
                  <a:lnTo>
                    <a:pt x="0" y="32"/>
                  </a:lnTo>
                  <a:lnTo>
                    <a:pt x="4" y="44"/>
                  </a:lnTo>
                  <a:lnTo>
                    <a:pt x="9" y="56"/>
                  </a:lnTo>
                  <a:lnTo>
                    <a:pt x="16" y="62"/>
                  </a:lnTo>
                  <a:lnTo>
                    <a:pt x="28" y="66"/>
                  </a:lnTo>
                  <a:lnTo>
                    <a:pt x="40" y="62"/>
                  </a:lnTo>
                  <a:lnTo>
                    <a:pt x="46" y="56"/>
                  </a:lnTo>
                  <a:lnTo>
                    <a:pt x="51" y="44"/>
                  </a:lnTo>
                  <a:lnTo>
                    <a:pt x="54" y="32"/>
                  </a:lnTo>
                  <a:lnTo>
                    <a:pt x="54" y="26"/>
                  </a:lnTo>
                  <a:lnTo>
                    <a:pt x="46" y="26"/>
                  </a:lnTo>
                  <a:lnTo>
                    <a:pt x="40" y="24"/>
                  </a:lnTo>
                  <a:lnTo>
                    <a:pt x="35" y="18"/>
                  </a:lnTo>
                  <a:lnTo>
                    <a:pt x="35" y="8"/>
                  </a:lnTo>
                  <a:lnTo>
                    <a:pt x="40" y="2"/>
                  </a:lnTo>
                  <a:lnTo>
                    <a:pt x="28" y="0"/>
                  </a:lnTo>
                  <a:close/>
                </a:path>
              </a:pathLst>
            </a:custGeom>
            <a:solidFill>
              <a:srgbClr val="000000"/>
            </a:solidFill>
            <a:ln w="9525">
              <a:noFill/>
              <a:round/>
              <a:headEnd/>
              <a:tailEnd/>
            </a:ln>
          </p:spPr>
          <p:txBody>
            <a:bodyPr/>
            <a:lstStyle/>
            <a:p>
              <a:endParaRPr lang="en-GB"/>
            </a:p>
          </p:txBody>
        </p:sp>
        <p:sp>
          <p:nvSpPr>
            <p:cNvPr id="20379" name="Freeform 923"/>
            <p:cNvSpPr>
              <a:spLocks/>
            </p:cNvSpPr>
            <p:nvPr/>
          </p:nvSpPr>
          <p:spPr bwMode="auto">
            <a:xfrm>
              <a:off x="2799" y="1918"/>
              <a:ext cx="6" cy="2"/>
            </a:xfrm>
            <a:custGeom>
              <a:avLst/>
              <a:gdLst/>
              <a:ahLst/>
              <a:cxnLst>
                <a:cxn ang="0">
                  <a:pos x="12" y="6"/>
                </a:cxn>
                <a:cxn ang="0">
                  <a:pos x="31" y="0"/>
                </a:cxn>
                <a:cxn ang="0">
                  <a:pos x="0" y="8"/>
                </a:cxn>
                <a:cxn ang="0">
                  <a:pos x="12" y="6"/>
                </a:cxn>
              </a:cxnLst>
              <a:rect l="0" t="0" r="r" b="b"/>
              <a:pathLst>
                <a:path w="31" h="8">
                  <a:moveTo>
                    <a:pt x="12" y="6"/>
                  </a:moveTo>
                  <a:lnTo>
                    <a:pt x="31" y="0"/>
                  </a:lnTo>
                  <a:lnTo>
                    <a:pt x="0" y="8"/>
                  </a:lnTo>
                  <a:lnTo>
                    <a:pt x="12" y="6"/>
                  </a:lnTo>
                  <a:close/>
                </a:path>
              </a:pathLst>
            </a:custGeom>
            <a:solidFill>
              <a:srgbClr val="FFBFBF"/>
            </a:solidFill>
            <a:ln w="9525">
              <a:noFill/>
              <a:round/>
              <a:headEnd/>
              <a:tailEnd/>
            </a:ln>
          </p:spPr>
          <p:txBody>
            <a:bodyPr/>
            <a:lstStyle/>
            <a:p>
              <a:endParaRPr lang="en-GB"/>
            </a:p>
          </p:txBody>
        </p:sp>
        <p:sp>
          <p:nvSpPr>
            <p:cNvPr id="20380" name="Freeform 924"/>
            <p:cNvSpPr>
              <a:spLocks/>
            </p:cNvSpPr>
            <p:nvPr/>
          </p:nvSpPr>
          <p:spPr bwMode="auto">
            <a:xfrm>
              <a:off x="2808" y="1960"/>
              <a:ext cx="71" cy="201"/>
            </a:xfrm>
            <a:custGeom>
              <a:avLst/>
              <a:gdLst/>
              <a:ahLst/>
              <a:cxnLst>
                <a:cxn ang="0">
                  <a:pos x="68" y="120"/>
                </a:cxn>
                <a:cxn ang="0">
                  <a:pos x="63" y="126"/>
                </a:cxn>
                <a:cxn ang="0">
                  <a:pos x="50" y="146"/>
                </a:cxn>
                <a:cxn ang="0">
                  <a:pos x="26" y="173"/>
                </a:cxn>
                <a:cxn ang="0">
                  <a:pos x="0" y="190"/>
                </a:cxn>
                <a:cxn ang="0">
                  <a:pos x="2" y="192"/>
                </a:cxn>
                <a:cxn ang="0">
                  <a:pos x="2" y="198"/>
                </a:cxn>
                <a:cxn ang="0">
                  <a:pos x="20" y="239"/>
                </a:cxn>
                <a:cxn ang="0">
                  <a:pos x="50" y="276"/>
                </a:cxn>
                <a:cxn ang="0">
                  <a:pos x="196" y="393"/>
                </a:cxn>
                <a:cxn ang="0">
                  <a:pos x="226" y="428"/>
                </a:cxn>
                <a:cxn ang="0">
                  <a:pos x="244" y="470"/>
                </a:cxn>
                <a:cxn ang="0">
                  <a:pos x="275" y="1003"/>
                </a:cxn>
                <a:cxn ang="0">
                  <a:pos x="308" y="925"/>
                </a:cxn>
                <a:cxn ang="0">
                  <a:pos x="332" y="864"/>
                </a:cxn>
                <a:cxn ang="0">
                  <a:pos x="356" y="754"/>
                </a:cxn>
                <a:cxn ang="0">
                  <a:pos x="358" y="696"/>
                </a:cxn>
                <a:cxn ang="0">
                  <a:pos x="338" y="508"/>
                </a:cxn>
                <a:cxn ang="0">
                  <a:pos x="286" y="330"/>
                </a:cxn>
                <a:cxn ang="0">
                  <a:pos x="128" y="0"/>
                </a:cxn>
                <a:cxn ang="0">
                  <a:pos x="108" y="14"/>
                </a:cxn>
                <a:cxn ang="0">
                  <a:pos x="96" y="32"/>
                </a:cxn>
                <a:cxn ang="0">
                  <a:pos x="68" y="120"/>
                </a:cxn>
              </a:cxnLst>
              <a:rect l="0" t="0" r="r" b="b"/>
              <a:pathLst>
                <a:path w="358" h="1003">
                  <a:moveTo>
                    <a:pt x="68" y="120"/>
                  </a:moveTo>
                  <a:lnTo>
                    <a:pt x="63" y="126"/>
                  </a:lnTo>
                  <a:lnTo>
                    <a:pt x="50" y="146"/>
                  </a:lnTo>
                  <a:lnTo>
                    <a:pt x="26" y="173"/>
                  </a:lnTo>
                  <a:lnTo>
                    <a:pt x="0" y="190"/>
                  </a:lnTo>
                  <a:lnTo>
                    <a:pt x="2" y="192"/>
                  </a:lnTo>
                  <a:lnTo>
                    <a:pt x="2" y="198"/>
                  </a:lnTo>
                  <a:lnTo>
                    <a:pt x="20" y="239"/>
                  </a:lnTo>
                  <a:lnTo>
                    <a:pt x="50" y="276"/>
                  </a:lnTo>
                  <a:lnTo>
                    <a:pt x="196" y="393"/>
                  </a:lnTo>
                  <a:lnTo>
                    <a:pt x="226" y="428"/>
                  </a:lnTo>
                  <a:lnTo>
                    <a:pt x="244" y="470"/>
                  </a:lnTo>
                  <a:lnTo>
                    <a:pt x="275" y="1003"/>
                  </a:lnTo>
                  <a:lnTo>
                    <a:pt x="308" y="925"/>
                  </a:lnTo>
                  <a:lnTo>
                    <a:pt x="332" y="864"/>
                  </a:lnTo>
                  <a:lnTo>
                    <a:pt x="356" y="754"/>
                  </a:lnTo>
                  <a:lnTo>
                    <a:pt x="358" y="696"/>
                  </a:lnTo>
                  <a:lnTo>
                    <a:pt x="338" y="508"/>
                  </a:lnTo>
                  <a:lnTo>
                    <a:pt x="286" y="330"/>
                  </a:lnTo>
                  <a:lnTo>
                    <a:pt x="128" y="0"/>
                  </a:lnTo>
                  <a:lnTo>
                    <a:pt x="108" y="14"/>
                  </a:lnTo>
                  <a:lnTo>
                    <a:pt x="96" y="32"/>
                  </a:lnTo>
                  <a:lnTo>
                    <a:pt x="68" y="120"/>
                  </a:lnTo>
                  <a:close/>
                </a:path>
              </a:pathLst>
            </a:custGeom>
            <a:solidFill>
              <a:srgbClr val="FFFFFF"/>
            </a:solidFill>
            <a:ln w="9525">
              <a:noFill/>
              <a:round/>
              <a:headEnd/>
              <a:tailEnd/>
            </a:ln>
          </p:spPr>
          <p:txBody>
            <a:bodyPr/>
            <a:lstStyle/>
            <a:p>
              <a:endParaRPr lang="en-GB"/>
            </a:p>
          </p:txBody>
        </p:sp>
        <p:sp>
          <p:nvSpPr>
            <p:cNvPr id="20381" name="Freeform 925"/>
            <p:cNvSpPr>
              <a:spLocks/>
            </p:cNvSpPr>
            <p:nvPr/>
          </p:nvSpPr>
          <p:spPr bwMode="auto">
            <a:xfrm>
              <a:off x="2820" y="1967"/>
              <a:ext cx="7" cy="19"/>
            </a:xfrm>
            <a:custGeom>
              <a:avLst/>
              <a:gdLst/>
              <a:ahLst/>
              <a:cxnLst>
                <a:cxn ang="0">
                  <a:pos x="0" y="94"/>
                </a:cxn>
                <a:cxn ang="0">
                  <a:pos x="5" y="88"/>
                </a:cxn>
                <a:cxn ang="0">
                  <a:pos x="33" y="0"/>
                </a:cxn>
                <a:cxn ang="0">
                  <a:pos x="0" y="94"/>
                </a:cxn>
              </a:cxnLst>
              <a:rect l="0" t="0" r="r" b="b"/>
              <a:pathLst>
                <a:path w="33" h="94">
                  <a:moveTo>
                    <a:pt x="0" y="94"/>
                  </a:moveTo>
                  <a:lnTo>
                    <a:pt x="5" y="88"/>
                  </a:lnTo>
                  <a:lnTo>
                    <a:pt x="33" y="0"/>
                  </a:lnTo>
                  <a:lnTo>
                    <a:pt x="0" y="94"/>
                  </a:lnTo>
                  <a:close/>
                </a:path>
              </a:pathLst>
            </a:custGeom>
            <a:solidFill>
              <a:srgbClr val="FFBFBF"/>
            </a:solidFill>
            <a:ln w="9525">
              <a:noFill/>
              <a:round/>
              <a:headEnd/>
              <a:tailEnd/>
            </a:ln>
          </p:spPr>
          <p:txBody>
            <a:bodyPr/>
            <a:lstStyle/>
            <a:p>
              <a:endParaRPr lang="en-GB"/>
            </a:p>
          </p:txBody>
        </p:sp>
        <p:sp>
          <p:nvSpPr>
            <p:cNvPr id="20382" name="Freeform 926"/>
            <p:cNvSpPr>
              <a:spLocks/>
            </p:cNvSpPr>
            <p:nvPr/>
          </p:nvSpPr>
          <p:spPr bwMode="auto">
            <a:xfrm>
              <a:off x="2807" y="1977"/>
              <a:ext cx="1" cy="1"/>
            </a:xfrm>
            <a:custGeom>
              <a:avLst/>
              <a:gdLst/>
              <a:ahLst/>
              <a:cxnLst>
                <a:cxn ang="0">
                  <a:pos x="7" y="0"/>
                </a:cxn>
                <a:cxn ang="0">
                  <a:pos x="0" y="6"/>
                </a:cxn>
                <a:cxn ang="0">
                  <a:pos x="5" y="2"/>
                </a:cxn>
                <a:cxn ang="0">
                  <a:pos x="7" y="0"/>
                </a:cxn>
              </a:cxnLst>
              <a:rect l="0" t="0" r="r" b="b"/>
              <a:pathLst>
                <a:path w="7" h="6">
                  <a:moveTo>
                    <a:pt x="7" y="0"/>
                  </a:moveTo>
                  <a:lnTo>
                    <a:pt x="0" y="6"/>
                  </a:lnTo>
                  <a:lnTo>
                    <a:pt x="5" y="2"/>
                  </a:lnTo>
                  <a:lnTo>
                    <a:pt x="7" y="0"/>
                  </a:lnTo>
                  <a:close/>
                </a:path>
              </a:pathLst>
            </a:custGeom>
            <a:solidFill>
              <a:srgbClr val="FFBFBF"/>
            </a:solidFill>
            <a:ln w="9525">
              <a:noFill/>
              <a:round/>
              <a:headEnd/>
              <a:tailEnd/>
            </a:ln>
          </p:spPr>
          <p:txBody>
            <a:bodyPr/>
            <a:lstStyle/>
            <a:p>
              <a:endParaRPr lang="en-GB"/>
            </a:p>
          </p:txBody>
        </p:sp>
        <p:sp>
          <p:nvSpPr>
            <p:cNvPr id="20383" name="Freeform 927"/>
            <p:cNvSpPr>
              <a:spLocks/>
            </p:cNvSpPr>
            <p:nvPr/>
          </p:nvSpPr>
          <p:spPr bwMode="auto">
            <a:xfrm>
              <a:off x="2853" y="2161"/>
              <a:ext cx="10" cy="25"/>
            </a:xfrm>
            <a:custGeom>
              <a:avLst/>
              <a:gdLst/>
              <a:ahLst/>
              <a:cxnLst>
                <a:cxn ang="0">
                  <a:pos x="47" y="93"/>
                </a:cxn>
                <a:cxn ang="0">
                  <a:pos x="47" y="5"/>
                </a:cxn>
                <a:cxn ang="0">
                  <a:pos x="47" y="0"/>
                </a:cxn>
                <a:cxn ang="0">
                  <a:pos x="0" y="127"/>
                </a:cxn>
                <a:cxn ang="0">
                  <a:pos x="28" y="110"/>
                </a:cxn>
                <a:cxn ang="0">
                  <a:pos x="47" y="93"/>
                </a:cxn>
              </a:cxnLst>
              <a:rect l="0" t="0" r="r" b="b"/>
              <a:pathLst>
                <a:path w="47" h="127">
                  <a:moveTo>
                    <a:pt x="47" y="93"/>
                  </a:moveTo>
                  <a:lnTo>
                    <a:pt x="47" y="5"/>
                  </a:lnTo>
                  <a:lnTo>
                    <a:pt x="47" y="0"/>
                  </a:lnTo>
                  <a:lnTo>
                    <a:pt x="0" y="127"/>
                  </a:lnTo>
                  <a:lnTo>
                    <a:pt x="28" y="110"/>
                  </a:lnTo>
                  <a:lnTo>
                    <a:pt x="47" y="93"/>
                  </a:lnTo>
                  <a:close/>
                </a:path>
              </a:pathLst>
            </a:custGeom>
            <a:solidFill>
              <a:srgbClr val="FFFFFF"/>
            </a:solidFill>
            <a:ln w="9525">
              <a:noFill/>
              <a:round/>
              <a:headEnd/>
              <a:tailEnd/>
            </a:ln>
          </p:spPr>
          <p:txBody>
            <a:bodyPr/>
            <a:lstStyle/>
            <a:p>
              <a:endParaRPr lang="en-GB"/>
            </a:p>
          </p:txBody>
        </p:sp>
        <p:sp>
          <p:nvSpPr>
            <p:cNvPr id="20384" name="Freeform 928"/>
            <p:cNvSpPr>
              <a:spLocks/>
            </p:cNvSpPr>
            <p:nvPr/>
          </p:nvSpPr>
          <p:spPr bwMode="auto">
            <a:xfrm>
              <a:off x="2863" y="2145"/>
              <a:ext cx="6" cy="17"/>
            </a:xfrm>
            <a:custGeom>
              <a:avLst/>
              <a:gdLst/>
              <a:ahLst/>
              <a:cxnLst>
                <a:cxn ang="0">
                  <a:pos x="0" y="78"/>
                </a:cxn>
                <a:cxn ang="0">
                  <a:pos x="0" y="83"/>
                </a:cxn>
                <a:cxn ang="0">
                  <a:pos x="33" y="0"/>
                </a:cxn>
                <a:cxn ang="0">
                  <a:pos x="0" y="78"/>
                </a:cxn>
              </a:cxnLst>
              <a:rect l="0" t="0" r="r" b="b"/>
              <a:pathLst>
                <a:path w="33" h="83">
                  <a:moveTo>
                    <a:pt x="0" y="78"/>
                  </a:moveTo>
                  <a:lnTo>
                    <a:pt x="0" y="83"/>
                  </a:lnTo>
                  <a:lnTo>
                    <a:pt x="33" y="0"/>
                  </a:lnTo>
                  <a:lnTo>
                    <a:pt x="0" y="78"/>
                  </a:lnTo>
                  <a:close/>
                </a:path>
              </a:pathLst>
            </a:custGeom>
            <a:solidFill>
              <a:srgbClr val="FFBFBF"/>
            </a:solidFill>
            <a:ln w="9525">
              <a:noFill/>
              <a:round/>
              <a:headEnd/>
              <a:tailEnd/>
            </a:ln>
          </p:spPr>
          <p:txBody>
            <a:bodyPr/>
            <a:lstStyle/>
            <a:p>
              <a:endParaRPr lang="en-GB"/>
            </a:p>
          </p:txBody>
        </p:sp>
        <p:sp>
          <p:nvSpPr>
            <p:cNvPr id="20385" name="Freeform 929"/>
            <p:cNvSpPr>
              <a:spLocks noEditPoints="1"/>
            </p:cNvSpPr>
            <p:nvPr/>
          </p:nvSpPr>
          <p:spPr bwMode="auto">
            <a:xfrm>
              <a:off x="2650" y="2244"/>
              <a:ext cx="210" cy="184"/>
            </a:xfrm>
            <a:custGeom>
              <a:avLst/>
              <a:gdLst/>
              <a:ahLst/>
              <a:cxnLst>
                <a:cxn ang="0">
                  <a:pos x="870" y="5"/>
                </a:cxn>
                <a:cxn ang="0">
                  <a:pos x="766" y="18"/>
                </a:cxn>
                <a:cxn ang="0">
                  <a:pos x="620" y="125"/>
                </a:cxn>
                <a:cxn ang="0">
                  <a:pos x="438" y="172"/>
                </a:cxn>
                <a:cxn ang="0">
                  <a:pos x="338" y="242"/>
                </a:cxn>
                <a:cxn ang="0">
                  <a:pos x="152" y="552"/>
                </a:cxn>
                <a:cxn ang="0">
                  <a:pos x="0" y="732"/>
                </a:cxn>
                <a:cxn ang="0">
                  <a:pos x="100" y="818"/>
                </a:cxn>
                <a:cxn ang="0">
                  <a:pos x="485" y="916"/>
                </a:cxn>
                <a:cxn ang="0">
                  <a:pos x="758" y="902"/>
                </a:cxn>
                <a:cxn ang="0">
                  <a:pos x="882" y="850"/>
                </a:cxn>
                <a:cxn ang="0">
                  <a:pos x="1012" y="718"/>
                </a:cxn>
                <a:cxn ang="0">
                  <a:pos x="1044" y="634"/>
                </a:cxn>
                <a:cxn ang="0">
                  <a:pos x="1038" y="530"/>
                </a:cxn>
                <a:cxn ang="0">
                  <a:pos x="964" y="400"/>
                </a:cxn>
                <a:cxn ang="0">
                  <a:pos x="948" y="361"/>
                </a:cxn>
                <a:cxn ang="0">
                  <a:pos x="974" y="306"/>
                </a:cxn>
                <a:cxn ang="0">
                  <a:pos x="993" y="222"/>
                </a:cxn>
                <a:cxn ang="0">
                  <a:pos x="970" y="94"/>
                </a:cxn>
                <a:cxn ang="0">
                  <a:pos x="770" y="70"/>
                </a:cxn>
                <a:cxn ang="0">
                  <a:pos x="822" y="52"/>
                </a:cxn>
                <a:cxn ang="0">
                  <a:pos x="872" y="76"/>
                </a:cxn>
                <a:cxn ang="0">
                  <a:pos x="872" y="144"/>
                </a:cxn>
                <a:cxn ang="0">
                  <a:pos x="846" y="198"/>
                </a:cxn>
                <a:cxn ang="0">
                  <a:pos x="644" y="322"/>
                </a:cxn>
                <a:cxn ang="0">
                  <a:pos x="414" y="394"/>
                </a:cxn>
                <a:cxn ang="0">
                  <a:pos x="354" y="428"/>
                </a:cxn>
                <a:cxn ang="0">
                  <a:pos x="254" y="566"/>
                </a:cxn>
                <a:cxn ang="0">
                  <a:pos x="108" y="696"/>
                </a:cxn>
                <a:cxn ang="0">
                  <a:pos x="102" y="676"/>
                </a:cxn>
                <a:cxn ang="0">
                  <a:pos x="312" y="356"/>
                </a:cxn>
                <a:cxn ang="0">
                  <a:pos x="422" y="236"/>
                </a:cxn>
                <a:cxn ang="0">
                  <a:pos x="527" y="204"/>
                </a:cxn>
                <a:cxn ang="0">
                  <a:pos x="637" y="193"/>
                </a:cxn>
                <a:cxn ang="0">
                  <a:pos x="668" y="174"/>
                </a:cxn>
                <a:cxn ang="0">
                  <a:pos x="372" y="470"/>
                </a:cxn>
                <a:cxn ang="0">
                  <a:pos x="425" y="426"/>
                </a:cxn>
                <a:cxn ang="0">
                  <a:pos x="804" y="290"/>
                </a:cxn>
                <a:cxn ang="0">
                  <a:pos x="857" y="284"/>
                </a:cxn>
                <a:cxn ang="0">
                  <a:pos x="860" y="352"/>
                </a:cxn>
                <a:cxn ang="0">
                  <a:pos x="527" y="534"/>
                </a:cxn>
                <a:cxn ang="0">
                  <a:pos x="255" y="612"/>
                </a:cxn>
                <a:cxn ang="0">
                  <a:pos x="896" y="394"/>
                </a:cxn>
                <a:cxn ang="0">
                  <a:pos x="958" y="512"/>
                </a:cxn>
                <a:cxn ang="0">
                  <a:pos x="946" y="642"/>
                </a:cxn>
                <a:cxn ang="0">
                  <a:pos x="882" y="730"/>
                </a:cxn>
                <a:cxn ang="0">
                  <a:pos x="736" y="818"/>
                </a:cxn>
                <a:cxn ang="0">
                  <a:pos x="408" y="860"/>
                </a:cxn>
                <a:cxn ang="0">
                  <a:pos x="278" y="832"/>
                </a:cxn>
                <a:cxn ang="0">
                  <a:pos x="121" y="754"/>
                </a:cxn>
                <a:cxn ang="0">
                  <a:pos x="213" y="700"/>
                </a:cxn>
                <a:cxn ang="0">
                  <a:pos x="484" y="630"/>
                </a:cxn>
                <a:cxn ang="0">
                  <a:pos x="857" y="437"/>
                </a:cxn>
              </a:cxnLst>
              <a:rect l="0" t="0" r="r" b="b"/>
              <a:pathLst>
                <a:path w="1048" h="920">
                  <a:moveTo>
                    <a:pt x="930" y="42"/>
                  </a:moveTo>
                  <a:lnTo>
                    <a:pt x="870" y="5"/>
                  </a:lnTo>
                  <a:lnTo>
                    <a:pt x="815" y="0"/>
                  </a:lnTo>
                  <a:lnTo>
                    <a:pt x="766" y="18"/>
                  </a:lnTo>
                  <a:lnTo>
                    <a:pt x="718" y="49"/>
                  </a:lnTo>
                  <a:lnTo>
                    <a:pt x="620" y="125"/>
                  </a:lnTo>
                  <a:lnTo>
                    <a:pt x="561" y="149"/>
                  </a:lnTo>
                  <a:lnTo>
                    <a:pt x="438" y="172"/>
                  </a:lnTo>
                  <a:lnTo>
                    <a:pt x="383" y="198"/>
                  </a:lnTo>
                  <a:lnTo>
                    <a:pt x="338" y="242"/>
                  </a:lnTo>
                  <a:lnTo>
                    <a:pt x="299" y="292"/>
                  </a:lnTo>
                  <a:lnTo>
                    <a:pt x="152" y="552"/>
                  </a:lnTo>
                  <a:lnTo>
                    <a:pt x="35" y="678"/>
                  </a:lnTo>
                  <a:lnTo>
                    <a:pt x="0" y="732"/>
                  </a:lnTo>
                  <a:lnTo>
                    <a:pt x="60" y="793"/>
                  </a:lnTo>
                  <a:lnTo>
                    <a:pt x="100" y="818"/>
                  </a:lnTo>
                  <a:lnTo>
                    <a:pt x="307" y="886"/>
                  </a:lnTo>
                  <a:lnTo>
                    <a:pt x="485" y="916"/>
                  </a:lnTo>
                  <a:lnTo>
                    <a:pt x="622" y="920"/>
                  </a:lnTo>
                  <a:lnTo>
                    <a:pt x="758" y="902"/>
                  </a:lnTo>
                  <a:lnTo>
                    <a:pt x="840" y="874"/>
                  </a:lnTo>
                  <a:lnTo>
                    <a:pt x="882" y="850"/>
                  </a:lnTo>
                  <a:lnTo>
                    <a:pt x="954" y="793"/>
                  </a:lnTo>
                  <a:lnTo>
                    <a:pt x="1012" y="718"/>
                  </a:lnTo>
                  <a:lnTo>
                    <a:pt x="1032" y="670"/>
                  </a:lnTo>
                  <a:lnTo>
                    <a:pt x="1044" y="634"/>
                  </a:lnTo>
                  <a:lnTo>
                    <a:pt x="1048" y="598"/>
                  </a:lnTo>
                  <a:lnTo>
                    <a:pt x="1038" y="530"/>
                  </a:lnTo>
                  <a:lnTo>
                    <a:pt x="1012" y="470"/>
                  </a:lnTo>
                  <a:lnTo>
                    <a:pt x="964" y="400"/>
                  </a:lnTo>
                  <a:lnTo>
                    <a:pt x="954" y="386"/>
                  </a:lnTo>
                  <a:lnTo>
                    <a:pt x="948" y="361"/>
                  </a:lnTo>
                  <a:lnTo>
                    <a:pt x="954" y="334"/>
                  </a:lnTo>
                  <a:lnTo>
                    <a:pt x="974" y="306"/>
                  </a:lnTo>
                  <a:lnTo>
                    <a:pt x="982" y="286"/>
                  </a:lnTo>
                  <a:lnTo>
                    <a:pt x="993" y="222"/>
                  </a:lnTo>
                  <a:lnTo>
                    <a:pt x="990" y="154"/>
                  </a:lnTo>
                  <a:lnTo>
                    <a:pt x="970" y="94"/>
                  </a:lnTo>
                  <a:lnTo>
                    <a:pt x="930" y="42"/>
                  </a:lnTo>
                  <a:close/>
                  <a:moveTo>
                    <a:pt x="770" y="70"/>
                  </a:moveTo>
                  <a:lnTo>
                    <a:pt x="794" y="58"/>
                  </a:lnTo>
                  <a:lnTo>
                    <a:pt x="822" y="52"/>
                  </a:lnTo>
                  <a:lnTo>
                    <a:pt x="852" y="54"/>
                  </a:lnTo>
                  <a:lnTo>
                    <a:pt x="872" y="76"/>
                  </a:lnTo>
                  <a:lnTo>
                    <a:pt x="876" y="112"/>
                  </a:lnTo>
                  <a:lnTo>
                    <a:pt x="872" y="144"/>
                  </a:lnTo>
                  <a:lnTo>
                    <a:pt x="864" y="174"/>
                  </a:lnTo>
                  <a:lnTo>
                    <a:pt x="846" y="198"/>
                  </a:lnTo>
                  <a:lnTo>
                    <a:pt x="798" y="238"/>
                  </a:lnTo>
                  <a:lnTo>
                    <a:pt x="644" y="322"/>
                  </a:lnTo>
                  <a:lnTo>
                    <a:pt x="472" y="380"/>
                  </a:lnTo>
                  <a:lnTo>
                    <a:pt x="414" y="394"/>
                  </a:lnTo>
                  <a:lnTo>
                    <a:pt x="380" y="406"/>
                  </a:lnTo>
                  <a:lnTo>
                    <a:pt x="354" y="428"/>
                  </a:lnTo>
                  <a:lnTo>
                    <a:pt x="332" y="452"/>
                  </a:lnTo>
                  <a:lnTo>
                    <a:pt x="254" y="566"/>
                  </a:lnTo>
                  <a:lnTo>
                    <a:pt x="163" y="660"/>
                  </a:lnTo>
                  <a:lnTo>
                    <a:pt x="108" y="696"/>
                  </a:lnTo>
                  <a:lnTo>
                    <a:pt x="87" y="702"/>
                  </a:lnTo>
                  <a:lnTo>
                    <a:pt x="102" y="676"/>
                  </a:lnTo>
                  <a:lnTo>
                    <a:pt x="231" y="498"/>
                  </a:lnTo>
                  <a:lnTo>
                    <a:pt x="312" y="356"/>
                  </a:lnTo>
                  <a:lnTo>
                    <a:pt x="380" y="269"/>
                  </a:lnTo>
                  <a:lnTo>
                    <a:pt x="422" y="236"/>
                  </a:lnTo>
                  <a:lnTo>
                    <a:pt x="472" y="214"/>
                  </a:lnTo>
                  <a:lnTo>
                    <a:pt x="527" y="204"/>
                  </a:lnTo>
                  <a:lnTo>
                    <a:pt x="603" y="202"/>
                  </a:lnTo>
                  <a:lnTo>
                    <a:pt x="637" y="193"/>
                  </a:lnTo>
                  <a:lnTo>
                    <a:pt x="652" y="186"/>
                  </a:lnTo>
                  <a:lnTo>
                    <a:pt x="668" y="174"/>
                  </a:lnTo>
                  <a:lnTo>
                    <a:pt x="770" y="70"/>
                  </a:lnTo>
                  <a:close/>
                  <a:moveTo>
                    <a:pt x="372" y="470"/>
                  </a:moveTo>
                  <a:lnTo>
                    <a:pt x="398" y="447"/>
                  </a:lnTo>
                  <a:lnTo>
                    <a:pt x="425" y="426"/>
                  </a:lnTo>
                  <a:lnTo>
                    <a:pt x="712" y="340"/>
                  </a:lnTo>
                  <a:lnTo>
                    <a:pt x="804" y="290"/>
                  </a:lnTo>
                  <a:lnTo>
                    <a:pt x="846" y="256"/>
                  </a:lnTo>
                  <a:lnTo>
                    <a:pt x="857" y="284"/>
                  </a:lnTo>
                  <a:lnTo>
                    <a:pt x="864" y="320"/>
                  </a:lnTo>
                  <a:lnTo>
                    <a:pt x="860" y="352"/>
                  </a:lnTo>
                  <a:lnTo>
                    <a:pt x="841" y="374"/>
                  </a:lnTo>
                  <a:lnTo>
                    <a:pt x="527" y="534"/>
                  </a:lnTo>
                  <a:lnTo>
                    <a:pt x="462" y="558"/>
                  </a:lnTo>
                  <a:lnTo>
                    <a:pt x="255" y="612"/>
                  </a:lnTo>
                  <a:lnTo>
                    <a:pt x="372" y="470"/>
                  </a:lnTo>
                  <a:close/>
                  <a:moveTo>
                    <a:pt x="896" y="394"/>
                  </a:moveTo>
                  <a:lnTo>
                    <a:pt x="936" y="450"/>
                  </a:lnTo>
                  <a:lnTo>
                    <a:pt x="958" y="512"/>
                  </a:lnTo>
                  <a:lnTo>
                    <a:pt x="964" y="578"/>
                  </a:lnTo>
                  <a:lnTo>
                    <a:pt x="946" y="642"/>
                  </a:lnTo>
                  <a:lnTo>
                    <a:pt x="925" y="676"/>
                  </a:lnTo>
                  <a:lnTo>
                    <a:pt x="882" y="730"/>
                  </a:lnTo>
                  <a:lnTo>
                    <a:pt x="800" y="790"/>
                  </a:lnTo>
                  <a:lnTo>
                    <a:pt x="736" y="818"/>
                  </a:lnTo>
                  <a:lnTo>
                    <a:pt x="561" y="854"/>
                  </a:lnTo>
                  <a:lnTo>
                    <a:pt x="408" y="860"/>
                  </a:lnTo>
                  <a:lnTo>
                    <a:pt x="320" y="844"/>
                  </a:lnTo>
                  <a:lnTo>
                    <a:pt x="278" y="832"/>
                  </a:lnTo>
                  <a:lnTo>
                    <a:pt x="196" y="800"/>
                  </a:lnTo>
                  <a:lnTo>
                    <a:pt x="121" y="754"/>
                  </a:lnTo>
                  <a:lnTo>
                    <a:pt x="166" y="724"/>
                  </a:lnTo>
                  <a:lnTo>
                    <a:pt x="213" y="700"/>
                  </a:lnTo>
                  <a:lnTo>
                    <a:pt x="265" y="682"/>
                  </a:lnTo>
                  <a:lnTo>
                    <a:pt x="484" y="630"/>
                  </a:lnTo>
                  <a:lnTo>
                    <a:pt x="724" y="528"/>
                  </a:lnTo>
                  <a:lnTo>
                    <a:pt x="857" y="437"/>
                  </a:lnTo>
                  <a:lnTo>
                    <a:pt x="896" y="394"/>
                  </a:lnTo>
                  <a:close/>
                </a:path>
              </a:pathLst>
            </a:custGeom>
            <a:solidFill>
              <a:srgbClr val="000000"/>
            </a:solidFill>
            <a:ln w="9525">
              <a:noFill/>
              <a:round/>
              <a:headEnd/>
              <a:tailEnd/>
            </a:ln>
          </p:spPr>
          <p:txBody>
            <a:bodyPr/>
            <a:lstStyle/>
            <a:p>
              <a:endParaRPr lang="en-GB"/>
            </a:p>
          </p:txBody>
        </p:sp>
        <p:sp>
          <p:nvSpPr>
            <p:cNvPr id="20386" name="Freeform 930"/>
            <p:cNvSpPr>
              <a:spLocks/>
            </p:cNvSpPr>
            <p:nvPr/>
          </p:nvSpPr>
          <p:spPr bwMode="auto">
            <a:xfrm>
              <a:off x="2668" y="2255"/>
              <a:ext cx="158" cy="130"/>
            </a:xfrm>
            <a:custGeom>
              <a:avLst/>
              <a:gdLst/>
              <a:ahLst/>
              <a:cxnLst>
                <a:cxn ang="0">
                  <a:pos x="707" y="6"/>
                </a:cxn>
                <a:cxn ang="0">
                  <a:pos x="683" y="18"/>
                </a:cxn>
                <a:cxn ang="0">
                  <a:pos x="581" y="122"/>
                </a:cxn>
                <a:cxn ang="0">
                  <a:pos x="565" y="134"/>
                </a:cxn>
                <a:cxn ang="0">
                  <a:pos x="550" y="141"/>
                </a:cxn>
                <a:cxn ang="0">
                  <a:pos x="516" y="150"/>
                </a:cxn>
                <a:cxn ang="0">
                  <a:pos x="440" y="152"/>
                </a:cxn>
                <a:cxn ang="0">
                  <a:pos x="385" y="162"/>
                </a:cxn>
                <a:cxn ang="0">
                  <a:pos x="335" y="184"/>
                </a:cxn>
                <a:cxn ang="0">
                  <a:pos x="293" y="217"/>
                </a:cxn>
                <a:cxn ang="0">
                  <a:pos x="225" y="304"/>
                </a:cxn>
                <a:cxn ang="0">
                  <a:pos x="144" y="446"/>
                </a:cxn>
                <a:cxn ang="0">
                  <a:pos x="15" y="624"/>
                </a:cxn>
                <a:cxn ang="0">
                  <a:pos x="0" y="650"/>
                </a:cxn>
                <a:cxn ang="0">
                  <a:pos x="21" y="644"/>
                </a:cxn>
                <a:cxn ang="0">
                  <a:pos x="76" y="608"/>
                </a:cxn>
                <a:cxn ang="0">
                  <a:pos x="167" y="514"/>
                </a:cxn>
                <a:cxn ang="0">
                  <a:pos x="245" y="400"/>
                </a:cxn>
                <a:cxn ang="0">
                  <a:pos x="267" y="376"/>
                </a:cxn>
                <a:cxn ang="0">
                  <a:pos x="293" y="354"/>
                </a:cxn>
                <a:cxn ang="0">
                  <a:pos x="327" y="342"/>
                </a:cxn>
                <a:cxn ang="0">
                  <a:pos x="385" y="328"/>
                </a:cxn>
                <a:cxn ang="0">
                  <a:pos x="557" y="270"/>
                </a:cxn>
                <a:cxn ang="0">
                  <a:pos x="711" y="186"/>
                </a:cxn>
                <a:cxn ang="0">
                  <a:pos x="759" y="146"/>
                </a:cxn>
                <a:cxn ang="0">
                  <a:pos x="777" y="122"/>
                </a:cxn>
                <a:cxn ang="0">
                  <a:pos x="785" y="92"/>
                </a:cxn>
                <a:cxn ang="0">
                  <a:pos x="789" y="60"/>
                </a:cxn>
                <a:cxn ang="0">
                  <a:pos x="785" y="24"/>
                </a:cxn>
                <a:cxn ang="0">
                  <a:pos x="765" y="2"/>
                </a:cxn>
                <a:cxn ang="0">
                  <a:pos x="735" y="0"/>
                </a:cxn>
                <a:cxn ang="0">
                  <a:pos x="707" y="6"/>
                </a:cxn>
              </a:cxnLst>
              <a:rect l="0" t="0" r="r" b="b"/>
              <a:pathLst>
                <a:path w="789" h="650">
                  <a:moveTo>
                    <a:pt x="707" y="6"/>
                  </a:moveTo>
                  <a:lnTo>
                    <a:pt x="683" y="18"/>
                  </a:lnTo>
                  <a:lnTo>
                    <a:pt x="581" y="122"/>
                  </a:lnTo>
                  <a:lnTo>
                    <a:pt x="565" y="134"/>
                  </a:lnTo>
                  <a:lnTo>
                    <a:pt x="550" y="141"/>
                  </a:lnTo>
                  <a:lnTo>
                    <a:pt x="516" y="150"/>
                  </a:lnTo>
                  <a:lnTo>
                    <a:pt x="440" y="152"/>
                  </a:lnTo>
                  <a:lnTo>
                    <a:pt x="385" y="162"/>
                  </a:lnTo>
                  <a:lnTo>
                    <a:pt x="335" y="184"/>
                  </a:lnTo>
                  <a:lnTo>
                    <a:pt x="293" y="217"/>
                  </a:lnTo>
                  <a:lnTo>
                    <a:pt x="225" y="304"/>
                  </a:lnTo>
                  <a:lnTo>
                    <a:pt x="144" y="446"/>
                  </a:lnTo>
                  <a:lnTo>
                    <a:pt x="15" y="624"/>
                  </a:lnTo>
                  <a:lnTo>
                    <a:pt x="0" y="650"/>
                  </a:lnTo>
                  <a:lnTo>
                    <a:pt x="21" y="644"/>
                  </a:lnTo>
                  <a:lnTo>
                    <a:pt x="76" y="608"/>
                  </a:lnTo>
                  <a:lnTo>
                    <a:pt x="167" y="514"/>
                  </a:lnTo>
                  <a:lnTo>
                    <a:pt x="245" y="400"/>
                  </a:lnTo>
                  <a:lnTo>
                    <a:pt x="267" y="376"/>
                  </a:lnTo>
                  <a:lnTo>
                    <a:pt x="293" y="354"/>
                  </a:lnTo>
                  <a:lnTo>
                    <a:pt x="327" y="342"/>
                  </a:lnTo>
                  <a:lnTo>
                    <a:pt x="385" y="328"/>
                  </a:lnTo>
                  <a:lnTo>
                    <a:pt x="557" y="270"/>
                  </a:lnTo>
                  <a:lnTo>
                    <a:pt x="711" y="186"/>
                  </a:lnTo>
                  <a:lnTo>
                    <a:pt x="759" y="146"/>
                  </a:lnTo>
                  <a:lnTo>
                    <a:pt x="777" y="122"/>
                  </a:lnTo>
                  <a:lnTo>
                    <a:pt x="785" y="92"/>
                  </a:lnTo>
                  <a:lnTo>
                    <a:pt x="789" y="60"/>
                  </a:lnTo>
                  <a:lnTo>
                    <a:pt x="785" y="24"/>
                  </a:lnTo>
                  <a:lnTo>
                    <a:pt x="765" y="2"/>
                  </a:lnTo>
                  <a:lnTo>
                    <a:pt x="735" y="0"/>
                  </a:lnTo>
                  <a:lnTo>
                    <a:pt x="707" y="6"/>
                  </a:lnTo>
                  <a:close/>
                </a:path>
              </a:pathLst>
            </a:custGeom>
            <a:solidFill>
              <a:srgbClr val="FF0000"/>
            </a:solidFill>
            <a:ln w="9525">
              <a:noFill/>
              <a:round/>
              <a:headEnd/>
              <a:tailEnd/>
            </a:ln>
          </p:spPr>
          <p:txBody>
            <a:bodyPr/>
            <a:lstStyle/>
            <a:p>
              <a:endParaRPr lang="en-GB"/>
            </a:p>
          </p:txBody>
        </p:sp>
        <p:sp>
          <p:nvSpPr>
            <p:cNvPr id="20387" name="Freeform 931"/>
            <p:cNvSpPr>
              <a:spLocks/>
            </p:cNvSpPr>
            <p:nvPr/>
          </p:nvSpPr>
          <p:spPr bwMode="auto">
            <a:xfrm>
              <a:off x="2701" y="2296"/>
              <a:ext cx="122" cy="71"/>
            </a:xfrm>
            <a:custGeom>
              <a:avLst/>
              <a:gdLst/>
              <a:ahLst/>
              <a:cxnLst>
                <a:cxn ang="0">
                  <a:pos x="143" y="191"/>
                </a:cxn>
                <a:cxn ang="0">
                  <a:pos x="117" y="214"/>
                </a:cxn>
                <a:cxn ang="0">
                  <a:pos x="0" y="356"/>
                </a:cxn>
                <a:cxn ang="0">
                  <a:pos x="207" y="302"/>
                </a:cxn>
                <a:cxn ang="0">
                  <a:pos x="272" y="278"/>
                </a:cxn>
                <a:cxn ang="0">
                  <a:pos x="586" y="118"/>
                </a:cxn>
                <a:cxn ang="0">
                  <a:pos x="605" y="96"/>
                </a:cxn>
                <a:cxn ang="0">
                  <a:pos x="609" y="64"/>
                </a:cxn>
                <a:cxn ang="0">
                  <a:pos x="602" y="28"/>
                </a:cxn>
                <a:cxn ang="0">
                  <a:pos x="591" y="0"/>
                </a:cxn>
                <a:cxn ang="0">
                  <a:pos x="549" y="34"/>
                </a:cxn>
                <a:cxn ang="0">
                  <a:pos x="457" y="84"/>
                </a:cxn>
                <a:cxn ang="0">
                  <a:pos x="170" y="170"/>
                </a:cxn>
                <a:cxn ang="0">
                  <a:pos x="143" y="191"/>
                </a:cxn>
              </a:cxnLst>
              <a:rect l="0" t="0" r="r" b="b"/>
              <a:pathLst>
                <a:path w="609" h="356">
                  <a:moveTo>
                    <a:pt x="143" y="191"/>
                  </a:moveTo>
                  <a:lnTo>
                    <a:pt x="117" y="214"/>
                  </a:lnTo>
                  <a:lnTo>
                    <a:pt x="0" y="356"/>
                  </a:lnTo>
                  <a:lnTo>
                    <a:pt x="207" y="302"/>
                  </a:lnTo>
                  <a:lnTo>
                    <a:pt x="272" y="278"/>
                  </a:lnTo>
                  <a:lnTo>
                    <a:pt x="586" y="118"/>
                  </a:lnTo>
                  <a:lnTo>
                    <a:pt x="605" y="96"/>
                  </a:lnTo>
                  <a:lnTo>
                    <a:pt x="609" y="64"/>
                  </a:lnTo>
                  <a:lnTo>
                    <a:pt x="602" y="28"/>
                  </a:lnTo>
                  <a:lnTo>
                    <a:pt x="591" y="0"/>
                  </a:lnTo>
                  <a:lnTo>
                    <a:pt x="549" y="34"/>
                  </a:lnTo>
                  <a:lnTo>
                    <a:pt x="457" y="84"/>
                  </a:lnTo>
                  <a:lnTo>
                    <a:pt x="170" y="170"/>
                  </a:lnTo>
                  <a:lnTo>
                    <a:pt x="143" y="191"/>
                  </a:lnTo>
                  <a:close/>
                </a:path>
              </a:pathLst>
            </a:custGeom>
            <a:solidFill>
              <a:srgbClr val="FFFFFF"/>
            </a:solidFill>
            <a:ln w="9525">
              <a:noFill/>
              <a:round/>
              <a:headEnd/>
              <a:tailEnd/>
            </a:ln>
          </p:spPr>
          <p:txBody>
            <a:bodyPr/>
            <a:lstStyle/>
            <a:p>
              <a:endParaRPr lang="en-GB"/>
            </a:p>
          </p:txBody>
        </p:sp>
        <p:sp>
          <p:nvSpPr>
            <p:cNvPr id="20388" name="Freeform 932"/>
            <p:cNvSpPr>
              <a:spLocks noEditPoints="1"/>
            </p:cNvSpPr>
            <p:nvPr/>
          </p:nvSpPr>
          <p:spPr bwMode="auto">
            <a:xfrm>
              <a:off x="2675" y="2323"/>
              <a:ext cx="168" cy="93"/>
            </a:xfrm>
            <a:custGeom>
              <a:avLst/>
              <a:gdLst/>
              <a:ahLst/>
              <a:cxnLst>
                <a:cxn ang="0">
                  <a:pos x="815" y="56"/>
                </a:cxn>
                <a:cxn ang="0">
                  <a:pos x="775" y="0"/>
                </a:cxn>
                <a:cxn ang="0">
                  <a:pos x="736" y="43"/>
                </a:cxn>
                <a:cxn ang="0">
                  <a:pos x="603" y="134"/>
                </a:cxn>
                <a:cxn ang="0">
                  <a:pos x="363" y="236"/>
                </a:cxn>
                <a:cxn ang="0">
                  <a:pos x="144" y="288"/>
                </a:cxn>
                <a:cxn ang="0">
                  <a:pos x="92" y="306"/>
                </a:cxn>
                <a:cxn ang="0">
                  <a:pos x="45" y="330"/>
                </a:cxn>
                <a:cxn ang="0">
                  <a:pos x="0" y="360"/>
                </a:cxn>
                <a:cxn ang="0">
                  <a:pos x="75" y="406"/>
                </a:cxn>
                <a:cxn ang="0">
                  <a:pos x="157" y="438"/>
                </a:cxn>
                <a:cxn ang="0">
                  <a:pos x="199" y="450"/>
                </a:cxn>
                <a:cxn ang="0">
                  <a:pos x="287" y="466"/>
                </a:cxn>
                <a:cxn ang="0">
                  <a:pos x="440" y="460"/>
                </a:cxn>
                <a:cxn ang="0">
                  <a:pos x="615" y="424"/>
                </a:cxn>
                <a:cxn ang="0">
                  <a:pos x="679" y="396"/>
                </a:cxn>
                <a:cxn ang="0">
                  <a:pos x="761" y="336"/>
                </a:cxn>
                <a:cxn ang="0">
                  <a:pos x="804" y="282"/>
                </a:cxn>
                <a:cxn ang="0">
                  <a:pos x="825" y="248"/>
                </a:cxn>
                <a:cxn ang="0">
                  <a:pos x="843" y="184"/>
                </a:cxn>
                <a:cxn ang="0">
                  <a:pos x="837" y="118"/>
                </a:cxn>
                <a:cxn ang="0">
                  <a:pos x="815" y="56"/>
                </a:cxn>
                <a:cxn ang="0">
                  <a:pos x="660" y="206"/>
                </a:cxn>
                <a:cxn ang="0">
                  <a:pos x="671" y="218"/>
                </a:cxn>
                <a:cxn ang="0">
                  <a:pos x="673" y="234"/>
                </a:cxn>
                <a:cxn ang="0">
                  <a:pos x="671" y="246"/>
                </a:cxn>
                <a:cxn ang="0">
                  <a:pos x="660" y="258"/>
                </a:cxn>
                <a:cxn ang="0">
                  <a:pos x="649" y="265"/>
                </a:cxn>
                <a:cxn ang="0">
                  <a:pos x="633" y="266"/>
                </a:cxn>
                <a:cxn ang="0">
                  <a:pos x="615" y="265"/>
                </a:cxn>
                <a:cxn ang="0">
                  <a:pos x="603" y="258"/>
                </a:cxn>
                <a:cxn ang="0">
                  <a:pos x="595" y="246"/>
                </a:cxn>
                <a:cxn ang="0">
                  <a:pos x="591" y="234"/>
                </a:cxn>
                <a:cxn ang="0">
                  <a:pos x="595" y="218"/>
                </a:cxn>
                <a:cxn ang="0">
                  <a:pos x="603" y="206"/>
                </a:cxn>
                <a:cxn ang="0">
                  <a:pos x="615" y="200"/>
                </a:cxn>
                <a:cxn ang="0">
                  <a:pos x="633" y="197"/>
                </a:cxn>
                <a:cxn ang="0">
                  <a:pos x="649" y="200"/>
                </a:cxn>
                <a:cxn ang="0">
                  <a:pos x="660" y="206"/>
                </a:cxn>
              </a:cxnLst>
              <a:rect l="0" t="0" r="r" b="b"/>
              <a:pathLst>
                <a:path w="843" h="466">
                  <a:moveTo>
                    <a:pt x="815" y="56"/>
                  </a:moveTo>
                  <a:lnTo>
                    <a:pt x="775" y="0"/>
                  </a:lnTo>
                  <a:lnTo>
                    <a:pt x="736" y="43"/>
                  </a:lnTo>
                  <a:lnTo>
                    <a:pt x="603" y="134"/>
                  </a:lnTo>
                  <a:lnTo>
                    <a:pt x="363" y="236"/>
                  </a:lnTo>
                  <a:lnTo>
                    <a:pt x="144" y="288"/>
                  </a:lnTo>
                  <a:lnTo>
                    <a:pt x="92" y="306"/>
                  </a:lnTo>
                  <a:lnTo>
                    <a:pt x="45" y="330"/>
                  </a:lnTo>
                  <a:lnTo>
                    <a:pt x="0" y="360"/>
                  </a:lnTo>
                  <a:lnTo>
                    <a:pt x="75" y="406"/>
                  </a:lnTo>
                  <a:lnTo>
                    <a:pt x="157" y="438"/>
                  </a:lnTo>
                  <a:lnTo>
                    <a:pt x="199" y="450"/>
                  </a:lnTo>
                  <a:lnTo>
                    <a:pt x="287" y="466"/>
                  </a:lnTo>
                  <a:lnTo>
                    <a:pt x="440" y="460"/>
                  </a:lnTo>
                  <a:lnTo>
                    <a:pt x="615" y="424"/>
                  </a:lnTo>
                  <a:lnTo>
                    <a:pt x="679" y="396"/>
                  </a:lnTo>
                  <a:lnTo>
                    <a:pt x="761" y="336"/>
                  </a:lnTo>
                  <a:lnTo>
                    <a:pt x="804" y="282"/>
                  </a:lnTo>
                  <a:lnTo>
                    <a:pt x="825" y="248"/>
                  </a:lnTo>
                  <a:lnTo>
                    <a:pt x="843" y="184"/>
                  </a:lnTo>
                  <a:lnTo>
                    <a:pt x="837" y="118"/>
                  </a:lnTo>
                  <a:lnTo>
                    <a:pt x="815" y="56"/>
                  </a:lnTo>
                  <a:close/>
                  <a:moveTo>
                    <a:pt x="660" y="206"/>
                  </a:moveTo>
                  <a:lnTo>
                    <a:pt x="671" y="218"/>
                  </a:lnTo>
                  <a:lnTo>
                    <a:pt x="673" y="234"/>
                  </a:lnTo>
                  <a:lnTo>
                    <a:pt x="671" y="246"/>
                  </a:lnTo>
                  <a:lnTo>
                    <a:pt x="660" y="258"/>
                  </a:lnTo>
                  <a:lnTo>
                    <a:pt x="649" y="265"/>
                  </a:lnTo>
                  <a:lnTo>
                    <a:pt x="633" y="266"/>
                  </a:lnTo>
                  <a:lnTo>
                    <a:pt x="615" y="265"/>
                  </a:lnTo>
                  <a:lnTo>
                    <a:pt x="603" y="258"/>
                  </a:lnTo>
                  <a:lnTo>
                    <a:pt x="595" y="246"/>
                  </a:lnTo>
                  <a:lnTo>
                    <a:pt x="591" y="234"/>
                  </a:lnTo>
                  <a:lnTo>
                    <a:pt x="595" y="218"/>
                  </a:lnTo>
                  <a:lnTo>
                    <a:pt x="603" y="206"/>
                  </a:lnTo>
                  <a:lnTo>
                    <a:pt x="615" y="200"/>
                  </a:lnTo>
                  <a:lnTo>
                    <a:pt x="633" y="197"/>
                  </a:lnTo>
                  <a:lnTo>
                    <a:pt x="649" y="200"/>
                  </a:lnTo>
                  <a:lnTo>
                    <a:pt x="660" y="206"/>
                  </a:lnTo>
                  <a:close/>
                </a:path>
              </a:pathLst>
            </a:custGeom>
            <a:solidFill>
              <a:srgbClr val="FF0000"/>
            </a:solidFill>
            <a:ln w="9525">
              <a:noFill/>
              <a:round/>
              <a:headEnd/>
              <a:tailEnd/>
            </a:ln>
          </p:spPr>
          <p:txBody>
            <a:bodyPr/>
            <a:lstStyle/>
            <a:p>
              <a:endParaRPr lang="en-GB"/>
            </a:p>
          </p:txBody>
        </p:sp>
        <p:sp>
          <p:nvSpPr>
            <p:cNvPr id="20389" name="Freeform 933"/>
            <p:cNvSpPr>
              <a:spLocks/>
            </p:cNvSpPr>
            <p:nvPr/>
          </p:nvSpPr>
          <p:spPr bwMode="auto">
            <a:xfrm>
              <a:off x="2793" y="2363"/>
              <a:ext cx="16" cy="13"/>
            </a:xfrm>
            <a:custGeom>
              <a:avLst/>
              <a:gdLst/>
              <a:ahLst/>
              <a:cxnLst>
                <a:cxn ang="0">
                  <a:pos x="80" y="21"/>
                </a:cxn>
                <a:cxn ang="0">
                  <a:pos x="69" y="9"/>
                </a:cxn>
                <a:cxn ang="0">
                  <a:pos x="58" y="3"/>
                </a:cxn>
                <a:cxn ang="0">
                  <a:pos x="42" y="0"/>
                </a:cxn>
                <a:cxn ang="0">
                  <a:pos x="24" y="3"/>
                </a:cxn>
                <a:cxn ang="0">
                  <a:pos x="12" y="9"/>
                </a:cxn>
                <a:cxn ang="0">
                  <a:pos x="4" y="21"/>
                </a:cxn>
                <a:cxn ang="0">
                  <a:pos x="0" y="37"/>
                </a:cxn>
                <a:cxn ang="0">
                  <a:pos x="4" y="49"/>
                </a:cxn>
                <a:cxn ang="0">
                  <a:pos x="12" y="61"/>
                </a:cxn>
                <a:cxn ang="0">
                  <a:pos x="24" y="68"/>
                </a:cxn>
                <a:cxn ang="0">
                  <a:pos x="42" y="69"/>
                </a:cxn>
                <a:cxn ang="0">
                  <a:pos x="58" y="68"/>
                </a:cxn>
                <a:cxn ang="0">
                  <a:pos x="69" y="61"/>
                </a:cxn>
                <a:cxn ang="0">
                  <a:pos x="80" y="49"/>
                </a:cxn>
                <a:cxn ang="0">
                  <a:pos x="82" y="37"/>
                </a:cxn>
                <a:cxn ang="0">
                  <a:pos x="80" y="21"/>
                </a:cxn>
              </a:cxnLst>
              <a:rect l="0" t="0" r="r" b="b"/>
              <a:pathLst>
                <a:path w="82" h="69">
                  <a:moveTo>
                    <a:pt x="80" y="21"/>
                  </a:moveTo>
                  <a:lnTo>
                    <a:pt x="69" y="9"/>
                  </a:lnTo>
                  <a:lnTo>
                    <a:pt x="58" y="3"/>
                  </a:lnTo>
                  <a:lnTo>
                    <a:pt x="42" y="0"/>
                  </a:lnTo>
                  <a:lnTo>
                    <a:pt x="24" y="3"/>
                  </a:lnTo>
                  <a:lnTo>
                    <a:pt x="12" y="9"/>
                  </a:lnTo>
                  <a:lnTo>
                    <a:pt x="4" y="21"/>
                  </a:lnTo>
                  <a:lnTo>
                    <a:pt x="0" y="37"/>
                  </a:lnTo>
                  <a:lnTo>
                    <a:pt x="4" y="49"/>
                  </a:lnTo>
                  <a:lnTo>
                    <a:pt x="12" y="61"/>
                  </a:lnTo>
                  <a:lnTo>
                    <a:pt x="24" y="68"/>
                  </a:lnTo>
                  <a:lnTo>
                    <a:pt x="42" y="69"/>
                  </a:lnTo>
                  <a:lnTo>
                    <a:pt x="58" y="68"/>
                  </a:lnTo>
                  <a:lnTo>
                    <a:pt x="69" y="61"/>
                  </a:lnTo>
                  <a:lnTo>
                    <a:pt x="80" y="49"/>
                  </a:lnTo>
                  <a:lnTo>
                    <a:pt x="82" y="37"/>
                  </a:lnTo>
                  <a:lnTo>
                    <a:pt x="80" y="21"/>
                  </a:lnTo>
                  <a:close/>
                </a:path>
              </a:pathLst>
            </a:custGeom>
            <a:solidFill>
              <a:srgbClr val="FFFFFF"/>
            </a:solidFill>
            <a:ln w="9525">
              <a:noFill/>
              <a:round/>
              <a:headEnd/>
              <a:tailEnd/>
            </a:ln>
          </p:spPr>
          <p:txBody>
            <a:bodyPr/>
            <a:lstStyle/>
            <a:p>
              <a:endParaRPr lang="en-GB"/>
            </a:p>
          </p:txBody>
        </p:sp>
        <p:sp>
          <p:nvSpPr>
            <p:cNvPr id="20390" name="Freeform 934"/>
            <p:cNvSpPr>
              <a:spLocks/>
            </p:cNvSpPr>
            <p:nvPr/>
          </p:nvSpPr>
          <p:spPr bwMode="auto">
            <a:xfrm>
              <a:off x="2840" y="2306"/>
              <a:ext cx="5" cy="18"/>
            </a:xfrm>
            <a:custGeom>
              <a:avLst/>
              <a:gdLst/>
              <a:ahLst/>
              <a:cxnLst>
                <a:cxn ang="0">
                  <a:pos x="6" y="80"/>
                </a:cxn>
                <a:cxn ang="0">
                  <a:pos x="16" y="94"/>
                </a:cxn>
                <a:cxn ang="0">
                  <a:pos x="16" y="32"/>
                </a:cxn>
                <a:cxn ang="0">
                  <a:pos x="26" y="0"/>
                </a:cxn>
                <a:cxn ang="0">
                  <a:pos x="6" y="28"/>
                </a:cxn>
                <a:cxn ang="0">
                  <a:pos x="0" y="55"/>
                </a:cxn>
                <a:cxn ang="0">
                  <a:pos x="6" y="80"/>
                </a:cxn>
              </a:cxnLst>
              <a:rect l="0" t="0" r="r" b="b"/>
              <a:pathLst>
                <a:path w="26" h="94">
                  <a:moveTo>
                    <a:pt x="6" y="80"/>
                  </a:moveTo>
                  <a:lnTo>
                    <a:pt x="16" y="94"/>
                  </a:lnTo>
                  <a:lnTo>
                    <a:pt x="16" y="32"/>
                  </a:lnTo>
                  <a:lnTo>
                    <a:pt x="26" y="0"/>
                  </a:lnTo>
                  <a:lnTo>
                    <a:pt x="6" y="28"/>
                  </a:lnTo>
                  <a:lnTo>
                    <a:pt x="0" y="55"/>
                  </a:lnTo>
                  <a:lnTo>
                    <a:pt x="6" y="80"/>
                  </a:lnTo>
                  <a:close/>
                </a:path>
              </a:pathLst>
            </a:custGeom>
            <a:solidFill>
              <a:srgbClr val="FFBFBF"/>
            </a:solidFill>
            <a:ln w="9525">
              <a:noFill/>
              <a:round/>
              <a:headEnd/>
              <a:tailEnd/>
            </a:ln>
          </p:spPr>
          <p:txBody>
            <a:bodyPr/>
            <a:lstStyle/>
            <a:p>
              <a:endParaRPr lang="en-GB"/>
            </a:p>
          </p:txBody>
        </p:sp>
        <p:sp>
          <p:nvSpPr>
            <p:cNvPr id="20391" name="Freeform 935"/>
            <p:cNvSpPr>
              <a:spLocks/>
            </p:cNvSpPr>
            <p:nvPr/>
          </p:nvSpPr>
          <p:spPr bwMode="auto">
            <a:xfrm>
              <a:off x="2861" y="2457"/>
              <a:ext cx="5" cy="14"/>
            </a:xfrm>
            <a:custGeom>
              <a:avLst/>
              <a:gdLst/>
              <a:ahLst/>
              <a:cxnLst>
                <a:cxn ang="0">
                  <a:pos x="25" y="0"/>
                </a:cxn>
                <a:cxn ang="0">
                  <a:pos x="0" y="70"/>
                </a:cxn>
                <a:cxn ang="0">
                  <a:pos x="20" y="22"/>
                </a:cxn>
                <a:cxn ang="0">
                  <a:pos x="25" y="0"/>
                </a:cxn>
              </a:cxnLst>
              <a:rect l="0" t="0" r="r" b="b"/>
              <a:pathLst>
                <a:path w="25" h="70">
                  <a:moveTo>
                    <a:pt x="25" y="0"/>
                  </a:moveTo>
                  <a:lnTo>
                    <a:pt x="0" y="70"/>
                  </a:lnTo>
                  <a:lnTo>
                    <a:pt x="20" y="22"/>
                  </a:lnTo>
                  <a:lnTo>
                    <a:pt x="25" y="0"/>
                  </a:lnTo>
                  <a:close/>
                </a:path>
              </a:pathLst>
            </a:custGeom>
            <a:solidFill>
              <a:srgbClr val="FFBFBF"/>
            </a:solidFill>
            <a:ln w="9525">
              <a:noFill/>
              <a:round/>
              <a:headEnd/>
              <a:tailEnd/>
            </a:ln>
          </p:spPr>
          <p:txBody>
            <a:bodyPr/>
            <a:lstStyle/>
            <a:p>
              <a:endParaRPr lang="en-GB"/>
            </a:p>
          </p:txBody>
        </p:sp>
        <p:sp>
          <p:nvSpPr>
            <p:cNvPr id="20392" name="Freeform 936"/>
            <p:cNvSpPr>
              <a:spLocks/>
            </p:cNvSpPr>
            <p:nvPr/>
          </p:nvSpPr>
          <p:spPr bwMode="auto">
            <a:xfrm>
              <a:off x="3024" y="2615"/>
              <a:ext cx="106" cy="14"/>
            </a:xfrm>
            <a:custGeom>
              <a:avLst/>
              <a:gdLst/>
              <a:ahLst/>
              <a:cxnLst>
                <a:cxn ang="0">
                  <a:pos x="5" y="0"/>
                </a:cxn>
                <a:cxn ang="0">
                  <a:pos x="0" y="70"/>
                </a:cxn>
                <a:cxn ang="0">
                  <a:pos x="533" y="70"/>
                </a:cxn>
                <a:cxn ang="0">
                  <a:pos x="5" y="0"/>
                </a:cxn>
              </a:cxnLst>
              <a:rect l="0" t="0" r="r" b="b"/>
              <a:pathLst>
                <a:path w="533" h="70">
                  <a:moveTo>
                    <a:pt x="5" y="0"/>
                  </a:moveTo>
                  <a:lnTo>
                    <a:pt x="0" y="70"/>
                  </a:lnTo>
                  <a:lnTo>
                    <a:pt x="533" y="70"/>
                  </a:lnTo>
                  <a:lnTo>
                    <a:pt x="5" y="0"/>
                  </a:lnTo>
                  <a:close/>
                </a:path>
              </a:pathLst>
            </a:custGeom>
            <a:solidFill>
              <a:srgbClr val="BFBFBF"/>
            </a:solidFill>
            <a:ln w="9525">
              <a:noFill/>
              <a:round/>
              <a:headEnd/>
              <a:tailEnd/>
            </a:ln>
          </p:spPr>
          <p:txBody>
            <a:bodyPr/>
            <a:lstStyle/>
            <a:p>
              <a:endParaRPr lang="en-GB"/>
            </a:p>
          </p:txBody>
        </p:sp>
        <p:sp>
          <p:nvSpPr>
            <p:cNvPr id="20393" name="Freeform 937"/>
            <p:cNvSpPr>
              <a:spLocks/>
            </p:cNvSpPr>
            <p:nvPr/>
          </p:nvSpPr>
          <p:spPr bwMode="auto">
            <a:xfrm>
              <a:off x="3213" y="2577"/>
              <a:ext cx="240" cy="52"/>
            </a:xfrm>
            <a:custGeom>
              <a:avLst/>
              <a:gdLst/>
              <a:ahLst/>
              <a:cxnLst>
                <a:cxn ang="0">
                  <a:pos x="1199" y="260"/>
                </a:cxn>
                <a:cxn ang="0">
                  <a:pos x="1199" y="42"/>
                </a:cxn>
                <a:cxn ang="0">
                  <a:pos x="0" y="0"/>
                </a:cxn>
                <a:cxn ang="0">
                  <a:pos x="1021" y="260"/>
                </a:cxn>
                <a:cxn ang="0">
                  <a:pos x="1199" y="260"/>
                </a:cxn>
              </a:cxnLst>
              <a:rect l="0" t="0" r="r" b="b"/>
              <a:pathLst>
                <a:path w="1199" h="260">
                  <a:moveTo>
                    <a:pt x="1199" y="260"/>
                  </a:moveTo>
                  <a:lnTo>
                    <a:pt x="1199" y="42"/>
                  </a:lnTo>
                  <a:lnTo>
                    <a:pt x="0" y="0"/>
                  </a:lnTo>
                  <a:lnTo>
                    <a:pt x="1021" y="260"/>
                  </a:lnTo>
                  <a:lnTo>
                    <a:pt x="1199" y="260"/>
                  </a:lnTo>
                  <a:close/>
                </a:path>
              </a:pathLst>
            </a:custGeom>
            <a:solidFill>
              <a:srgbClr val="BFBFBF"/>
            </a:solidFill>
            <a:ln w="9525">
              <a:noFill/>
              <a:round/>
              <a:headEnd/>
              <a:tailEnd/>
            </a:ln>
          </p:spPr>
          <p:txBody>
            <a:bodyPr/>
            <a:lstStyle/>
            <a:p>
              <a:endParaRPr lang="en-GB"/>
            </a:p>
          </p:txBody>
        </p:sp>
        <p:sp>
          <p:nvSpPr>
            <p:cNvPr id="20394" name="Freeform 938"/>
            <p:cNvSpPr>
              <a:spLocks noEditPoints="1"/>
            </p:cNvSpPr>
            <p:nvPr/>
          </p:nvSpPr>
          <p:spPr bwMode="auto">
            <a:xfrm>
              <a:off x="2308" y="1691"/>
              <a:ext cx="449" cy="414"/>
            </a:xfrm>
            <a:custGeom>
              <a:avLst/>
              <a:gdLst/>
              <a:ahLst/>
              <a:cxnLst>
                <a:cxn ang="0">
                  <a:pos x="1200" y="546"/>
                </a:cxn>
                <a:cxn ang="0">
                  <a:pos x="1189" y="606"/>
                </a:cxn>
                <a:cxn ang="0">
                  <a:pos x="1202" y="862"/>
                </a:cxn>
                <a:cxn ang="0">
                  <a:pos x="1196" y="926"/>
                </a:cxn>
                <a:cxn ang="0">
                  <a:pos x="1179" y="986"/>
                </a:cxn>
                <a:cxn ang="0">
                  <a:pos x="1230" y="956"/>
                </a:cxn>
                <a:cxn ang="0">
                  <a:pos x="1443" y="776"/>
                </a:cxn>
                <a:cxn ang="0">
                  <a:pos x="1652" y="509"/>
                </a:cxn>
                <a:cxn ang="0">
                  <a:pos x="1760" y="320"/>
                </a:cxn>
                <a:cxn ang="0">
                  <a:pos x="1723" y="422"/>
                </a:cxn>
                <a:cxn ang="0">
                  <a:pos x="1715" y="652"/>
                </a:cxn>
                <a:cxn ang="0">
                  <a:pos x="1688" y="755"/>
                </a:cxn>
                <a:cxn ang="0">
                  <a:pos x="1598" y="922"/>
                </a:cxn>
                <a:cxn ang="0">
                  <a:pos x="1508" y="1034"/>
                </a:cxn>
                <a:cxn ang="0">
                  <a:pos x="1469" y="1068"/>
                </a:cxn>
                <a:cxn ang="0">
                  <a:pos x="1558" y="1032"/>
                </a:cxn>
                <a:cxn ang="0">
                  <a:pos x="1600" y="1008"/>
                </a:cxn>
                <a:cxn ang="0">
                  <a:pos x="1715" y="914"/>
                </a:cxn>
                <a:cxn ang="0">
                  <a:pos x="1846" y="760"/>
                </a:cxn>
                <a:cxn ang="0">
                  <a:pos x="2001" y="512"/>
                </a:cxn>
                <a:cxn ang="0">
                  <a:pos x="2058" y="418"/>
                </a:cxn>
                <a:cxn ang="0">
                  <a:pos x="2246" y="0"/>
                </a:cxn>
                <a:cxn ang="0">
                  <a:pos x="0" y="0"/>
                </a:cxn>
                <a:cxn ang="0">
                  <a:pos x="0" y="2070"/>
                </a:cxn>
                <a:cxn ang="0">
                  <a:pos x="35" y="1922"/>
                </a:cxn>
                <a:cxn ang="0">
                  <a:pos x="147" y="1698"/>
                </a:cxn>
                <a:cxn ang="0">
                  <a:pos x="223" y="1598"/>
                </a:cxn>
                <a:cxn ang="0">
                  <a:pos x="314" y="1512"/>
                </a:cxn>
                <a:cxn ang="0">
                  <a:pos x="791" y="1218"/>
                </a:cxn>
                <a:cxn ang="0">
                  <a:pos x="922" y="1118"/>
                </a:cxn>
                <a:cxn ang="0">
                  <a:pos x="1035" y="998"/>
                </a:cxn>
                <a:cxn ang="0">
                  <a:pos x="1095" y="904"/>
                </a:cxn>
                <a:cxn ang="0">
                  <a:pos x="1118" y="854"/>
                </a:cxn>
                <a:cxn ang="0">
                  <a:pos x="1189" y="534"/>
                </a:cxn>
                <a:cxn ang="0">
                  <a:pos x="1218" y="486"/>
                </a:cxn>
                <a:cxn ang="0">
                  <a:pos x="1200" y="546"/>
                </a:cxn>
                <a:cxn ang="0">
                  <a:pos x="1027" y="220"/>
                </a:cxn>
                <a:cxn ang="0">
                  <a:pos x="1040" y="302"/>
                </a:cxn>
                <a:cxn ang="0">
                  <a:pos x="1040" y="422"/>
                </a:cxn>
                <a:cxn ang="0">
                  <a:pos x="1014" y="566"/>
                </a:cxn>
                <a:cxn ang="0">
                  <a:pos x="946" y="726"/>
                </a:cxn>
                <a:cxn ang="0">
                  <a:pos x="815" y="890"/>
                </a:cxn>
                <a:cxn ang="0">
                  <a:pos x="726" y="966"/>
                </a:cxn>
                <a:cxn ang="0">
                  <a:pos x="613" y="1038"/>
                </a:cxn>
                <a:cxn ang="0">
                  <a:pos x="317" y="1163"/>
                </a:cxn>
                <a:cxn ang="0">
                  <a:pos x="325" y="1156"/>
                </a:cxn>
                <a:cxn ang="0">
                  <a:pos x="349" y="1144"/>
                </a:cxn>
                <a:cxn ang="0">
                  <a:pos x="620" y="946"/>
                </a:cxn>
                <a:cxn ang="0">
                  <a:pos x="817" y="742"/>
                </a:cxn>
                <a:cxn ang="0">
                  <a:pos x="875" y="664"/>
                </a:cxn>
                <a:cxn ang="0">
                  <a:pos x="972" y="486"/>
                </a:cxn>
                <a:cxn ang="0">
                  <a:pos x="1001" y="392"/>
                </a:cxn>
                <a:cxn ang="0">
                  <a:pos x="1018" y="292"/>
                </a:cxn>
                <a:cxn ang="0">
                  <a:pos x="1018" y="190"/>
                </a:cxn>
                <a:cxn ang="0">
                  <a:pos x="1021" y="198"/>
                </a:cxn>
                <a:cxn ang="0">
                  <a:pos x="1027" y="220"/>
                </a:cxn>
              </a:cxnLst>
              <a:rect l="0" t="0" r="r" b="b"/>
              <a:pathLst>
                <a:path w="2246" h="2070">
                  <a:moveTo>
                    <a:pt x="1200" y="546"/>
                  </a:moveTo>
                  <a:lnTo>
                    <a:pt x="1189" y="606"/>
                  </a:lnTo>
                  <a:lnTo>
                    <a:pt x="1202" y="862"/>
                  </a:lnTo>
                  <a:lnTo>
                    <a:pt x="1196" y="926"/>
                  </a:lnTo>
                  <a:lnTo>
                    <a:pt x="1179" y="986"/>
                  </a:lnTo>
                  <a:lnTo>
                    <a:pt x="1230" y="956"/>
                  </a:lnTo>
                  <a:lnTo>
                    <a:pt x="1443" y="776"/>
                  </a:lnTo>
                  <a:lnTo>
                    <a:pt x="1652" y="509"/>
                  </a:lnTo>
                  <a:lnTo>
                    <a:pt x="1760" y="320"/>
                  </a:lnTo>
                  <a:lnTo>
                    <a:pt x="1723" y="422"/>
                  </a:lnTo>
                  <a:lnTo>
                    <a:pt x="1715" y="652"/>
                  </a:lnTo>
                  <a:lnTo>
                    <a:pt x="1688" y="755"/>
                  </a:lnTo>
                  <a:lnTo>
                    <a:pt x="1598" y="922"/>
                  </a:lnTo>
                  <a:lnTo>
                    <a:pt x="1508" y="1034"/>
                  </a:lnTo>
                  <a:lnTo>
                    <a:pt x="1469" y="1068"/>
                  </a:lnTo>
                  <a:lnTo>
                    <a:pt x="1558" y="1032"/>
                  </a:lnTo>
                  <a:lnTo>
                    <a:pt x="1600" y="1008"/>
                  </a:lnTo>
                  <a:lnTo>
                    <a:pt x="1715" y="914"/>
                  </a:lnTo>
                  <a:lnTo>
                    <a:pt x="1846" y="760"/>
                  </a:lnTo>
                  <a:lnTo>
                    <a:pt x="2001" y="512"/>
                  </a:lnTo>
                  <a:lnTo>
                    <a:pt x="2058" y="418"/>
                  </a:lnTo>
                  <a:lnTo>
                    <a:pt x="2246" y="0"/>
                  </a:lnTo>
                  <a:lnTo>
                    <a:pt x="0" y="0"/>
                  </a:lnTo>
                  <a:lnTo>
                    <a:pt x="0" y="2070"/>
                  </a:lnTo>
                  <a:lnTo>
                    <a:pt x="35" y="1922"/>
                  </a:lnTo>
                  <a:lnTo>
                    <a:pt x="147" y="1698"/>
                  </a:lnTo>
                  <a:lnTo>
                    <a:pt x="223" y="1598"/>
                  </a:lnTo>
                  <a:lnTo>
                    <a:pt x="314" y="1512"/>
                  </a:lnTo>
                  <a:lnTo>
                    <a:pt x="791" y="1218"/>
                  </a:lnTo>
                  <a:lnTo>
                    <a:pt x="922" y="1118"/>
                  </a:lnTo>
                  <a:lnTo>
                    <a:pt x="1035" y="998"/>
                  </a:lnTo>
                  <a:lnTo>
                    <a:pt x="1095" y="904"/>
                  </a:lnTo>
                  <a:lnTo>
                    <a:pt x="1118" y="854"/>
                  </a:lnTo>
                  <a:lnTo>
                    <a:pt x="1189" y="534"/>
                  </a:lnTo>
                  <a:lnTo>
                    <a:pt x="1218" y="486"/>
                  </a:lnTo>
                  <a:lnTo>
                    <a:pt x="1200" y="546"/>
                  </a:lnTo>
                  <a:close/>
                  <a:moveTo>
                    <a:pt x="1027" y="220"/>
                  </a:moveTo>
                  <a:lnTo>
                    <a:pt x="1040" y="302"/>
                  </a:lnTo>
                  <a:lnTo>
                    <a:pt x="1040" y="422"/>
                  </a:lnTo>
                  <a:lnTo>
                    <a:pt x="1014" y="566"/>
                  </a:lnTo>
                  <a:lnTo>
                    <a:pt x="946" y="726"/>
                  </a:lnTo>
                  <a:lnTo>
                    <a:pt x="815" y="890"/>
                  </a:lnTo>
                  <a:lnTo>
                    <a:pt x="726" y="966"/>
                  </a:lnTo>
                  <a:lnTo>
                    <a:pt x="613" y="1038"/>
                  </a:lnTo>
                  <a:lnTo>
                    <a:pt x="317" y="1163"/>
                  </a:lnTo>
                  <a:lnTo>
                    <a:pt x="325" y="1156"/>
                  </a:lnTo>
                  <a:lnTo>
                    <a:pt x="349" y="1144"/>
                  </a:lnTo>
                  <a:lnTo>
                    <a:pt x="620" y="946"/>
                  </a:lnTo>
                  <a:lnTo>
                    <a:pt x="817" y="742"/>
                  </a:lnTo>
                  <a:lnTo>
                    <a:pt x="875" y="664"/>
                  </a:lnTo>
                  <a:lnTo>
                    <a:pt x="972" y="486"/>
                  </a:lnTo>
                  <a:lnTo>
                    <a:pt x="1001" y="392"/>
                  </a:lnTo>
                  <a:lnTo>
                    <a:pt x="1018" y="292"/>
                  </a:lnTo>
                  <a:lnTo>
                    <a:pt x="1018" y="190"/>
                  </a:lnTo>
                  <a:lnTo>
                    <a:pt x="1021" y="198"/>
                  </a:lnTo>
                  <a:lnTo>
                    <a:pt x="1027" y="220"/>
                  </a:lnTo>
                  <a:close/>
                </a:path>
              </a:pathLst>
            </a:custGeom>
            <a:solidFill>
              <a:srgbClr val="FFFF00"/>
            </a:solidFill>
            <a:ln w="9525">
              <a:noFill/>
              <a:round/>
              <a:headEnd/>
              <a:tailEnd/>
            </a:ln>
          </p:spPr>
          <p:txBody>
            <a:bodyPr/>
            <a:lstStyle/>
            <a:p>
              <a:endParaRPr lang="en-GB"/>
            </a:p>
          </p:txBody>
        </p:sp>
        <p:sp>
          <p:nvSpPr>
            <p:cNvPr id="20395" name="Freeform 939"/>
            <p:cNvSpPr>
              <a:spLocks/>
            </p:cNvSpPr>
            <p:nvPr/>
          </p:nvSpPr>
          <p:spPr bwMode="auto">
            <a:xfrm>
              <a:off x="2371" y="1729"/>
              <a:ext cx="145" cy="195"/>
            </a:xfrm>
            <a:custGeom>
              <a:avLst/>
              <a:gdLst/>
              <a:ahLst/>
              <a:cxnLst>
                <a:cxn ang="0">
                  <a:pos x="723" y="112"/>
                </a:cxn>
                <a:cxn ang="0">
                  <a:pos x="710" y="30"/>
                </a:cxn>
                <a:cxn ang="0">
                  <a:pos x="704" y="8"/>
                </a:cxn>
                <a:cxn ang="0">
                  <a:pos x="701" y="0"/>
                </a:cxn>
                <a:cxn ang="0">
                  <a:pos x="701" y="102"/>
                </a:cxn>
                <a:cxn ang="0">
                  <a:pos x="684" y="202"/>
                </a:cxn>
                <a:cxn ang="0">
                  <a:pos x="655" y="296"/>
                </a:cxn>
                <a:cxn ang="0">
                  <a:pos x="558" y="474"/>
                </a:cxn>
                <a:cxn ang="0">
                  <a:pos x="500" y="552"/>
                </a:cxn>
                <a:cxn ang="0">
                  <a:pos x="303" y="756"/>
                </a:cxn>
                <a:cxn ang="0">
                  <a:pos x="32" y="954"/>
                </a:cxn>
                <a:cxn ang="0">
                  <a:pos x="8" y="966"/>
                </a:cxn>
                <a:cxn ang="0">
                  <a:pos x="0" y="973"/>
                </a:cxn>
                <a:cxn ang="0">
                  <a:pos x="296" y="848"/>
                </a:cxn>
                <a:cxn ang="0">
                  <a:pos x="409" y="776"/>
                </a:cxn>
                <a:cxn ang="0">
                  <a:pos x="498" y="700"/>
                </a:cxn>
                <a:cxn ang="0">
                  <a:pos x="629" y="536"/>
                </a:cxn>
                <a:cxn ang="0">
                  <a:pos x="697" y="376"/>
                </a:cxn>
                <a:cxn ang="0">
                  <a:pos x="723" y="232"/>
                </a:cxn>
                <a:cxn ang="0">
                  <a:pos x="723" y="112"/>
                </a:cxn>
              </a:cxnLst>
              <a:rect l="0" t="0" r="r" b="b"/>
              <a:pathLst>
                <a:path w="723" h="973">
                  <a:moveTo>
                    <a:pt x="723" y="112"/>
                  </a:moveTo>
                  <a:lnTo>
                    <a:pt x="710" y="30"/>
                  </a:lnTo>
                  <a:lnTo>
                    <a:pt x="704" y="8"/>
                  </a:lnTo>
                  <a:lnTo>
                    <a:pt x="701" y="0"/>
                  </a:lnTo>
                  <a:lnTo>
                    <a:pt x="701" y="102"/>
                  </a:lnTo>
                  <a:lnTo>
                    <a:pt x="684" y="202"/>
                  </a:lnTo>
                  <a:lnTo>
                    <a:pt x="655" y="296"/>
                  </a:lnTo>
                  <a:lnTo>
                    <a:pt x="558" y="474"/>
                  </a:lnTo>
                  <a:lnTo>
                    <a:pt x="500" y="552"/>
                  </a:lnTo>
                  <a:lnTo>
                    <a:pt x="303" y="756"/>
                  </a:lnTo>
                  <a:lnTo>
                    <a:pt x="32" y="954"/>
                  </a:lnTo>
                  <a:lnTo>
                    <a:pt x="8" y="966"/>
                  </a:lnTo>
                  <a:lnTo>
                    <a:pt x="0" y="973"/>
                  </a:lnTo>
                  <a:lnTo>
                    <a:pt x="296" y="848"/>
                  </a:lnTo>
                  <a:lnTo>
                    <a:pt x="409" y="776"/>
                  </a:lnTo>
                  <a:lnTo>
                    <a:pt x="498" y="700"/>
                  </a:lnTo>
                  <a:lnTo>
                    <a:pt x="629" y="536"/>
                  </a:lnTo>
                  <a:lnTo>
                    <a:pt x="697" y="376"/>
                  </a:lnTo>
                  <a:lnTo>
                    <a:pt x="723" y="232"/>
                  </a:lnTo>
                  <a:lnTo>
                    <a:pt x="723" y="112"/>
                  </a:lnTo>
                  <a:close/>
                </a:path>
              </a:pathLst>
            </a:custGeom>
            <a:solidFill>
              <a:srgbClr val="FFFFFF"/>
            </a:solidFill>
            <a:ln w="9525">
              <a:noFill/>
              <a:round/>
              <a:headEnd/>
              <a:tailEnd/>
            </a:ln>
          </p:spPr>
          <p:txBody>
            <a:bodyPr/>
            <a:lstStyle/>
            <a:p>
              <a:endParaRPr lang="en-GB"/>
            </a:p>
          </p:txBody>
        </p:sp>
        <p:sp>
          <p:nvSpPr>
            <p:cNvPr id="20396" name="Freeform 940"/>
            <p:cNvSpPr>
              <a:spLocks/>
            </p:cNvSpPr>
            <p:nvPr/>
          </p:nvSpPr>
          <p:spPr bwMode="auto">
            <a:xfrm>
              <a:off x="2708" y="1775"/>
              <a:ext cx="12" cy="19"/>
            </a:xfrm>
            <a:custGeom>
              <a:avLst/>
              <a:gdLst/>
              <a:ahLst/>
              <a:cxnLst>
                <a:cxn ang="0">
                  <a:pos x="0" y="94"/>
                </a:cxn>
                <a:cxn ang="0">
                  <a:pos x="47" y="22"/>
                </a:cxn>
                <a:cxn ang="0">
                  <a:pos x="57" y="0"/>
                </a:cxn>
                <a:cxn ang="0">
                  <a:pos x="0" y="94"/>
                </a:cxn>
              </a:cxnLst>
              <a:rect l="0" t="0" r="r" b="b"/>
              <a:pathLst>
                <a:path w="57" h="94">
                  <a:moveTo>
                    <a:pt x="0" y="94"/>
                  </a:moveTo>
                  <a:lnTo>
                    <a:pt x="47" y="22"/>
                  </a:lnTo>
                  <a:lnTo>
                    <a:pt x="57" y="0"/>
                  </a:lnTo>
                  <a:lnTo>
                    <a:pt x="0" y="94"/>
                  </a:lnTo>
                  <a:close/>
                </a:path>
              </a:pathLst>
            </a:custGeom>
            <a:solidFill>
              <a:srgbClr val="7F7FFF"/>
            </a:solidFill>
            <a:ln w="9525">
              <a:noFill/>
              <a:round/>
              <a:headEnd/>
              <a:tailEnd/>
            </a:ln>
          </p:spPr>
          <p:txBody>
            <a:bodyPr/>
            <a:lstStyle/>
            <a:p>
              <a:endParaRPr lang="en-GB"/>
            </a:p>
          </p:txBody>
        </p:sp>
        <p:sp>
          <p:nvSpPr>
            <p:cNvPr id="20397" name="Freeform 941"/>
            <p:cNvSpPr>
              <a:spLocks noEditPoints="1"/>
            </p:cNvSpPr>
            <p:nvPr/>
          </p:nvSpPr>
          <p:spPr bwMode="auto">
            <a:xfrm>
              <a:off x="2308" y="2230"/>
              <a:ext cx="251" cy="399"/>
            </a:xfrm>
            <a:custGeom>
              <a:avLst/>
              <a:gdLst/>
              <a:ahLst/>
              <a:cxnLst>
                <a:cxn ang="0">
                  <a:pos x="0" y="0"/>
                </a:cxn>
                <a:cxn ang="0">
                  <a:pos x="1176" y="1996"/>
                </a:cxn>
                <a:cxn ang="0">
                  <a:pos x="1241" y="1818"/>
                </a:cxn>
                <a:cxn ang="0">
                  <a:pos x="1236" y="1422"/>
                </a:cxn>
                <a:cxn ang="0">
                  <a:pos x="1112" y="898"/>
                </a:cxn>
                <a:cxn ang="0">
                  <a:pos x="990" y="734"/>
                </a:cxn>
                <a:cxn ang="0">
                  <a:pos x="764" y="574"/>
                </a:cxn>
                <a:cxn ang="0">
                  <a:pos x="215" y="328"/>
                </a:cxn>
                <a:cxn ang="0">
                  <a:pos x="63" y="162"/>
                </a:cxn>
                <a:cxn ang="0">
                  <a:pos x="163" y="420"/>
                </a:cxn>
                <a:cxn ang="0">
                  <a:pos x="223" y="555"/>
                </a:cxn>
                <a:cxn ang="0">
                  <a:pos x="442" y="774"/>
                </a:cxn>
                <a:cxn ang="0">
                  <a:pos x="744" y="888"/>
                </a:cxn>
                <a:cxn ang="0">
                  <a:pos x="888" y="994"/>
                </a:cxn>
                <a:cxn ang="0">
                  <a:pos x="946" y="1102"/>
                </a:cxn>
                <a:cxn ang="0">
                  <a:pos x="958" y="1262"/>
                </a:cxn>
                <a:cxn ang="0">
                  <a:pos x="917" y="1578"/>
                </a:cxn>
                <a:cxn ang="0">
                  <a:pos x="982" y="1726"/>
                </a:cxn>
                <a:cxn ang="0">
                  <a:pos x="888" y="1606"/>
                </a:cxn>
                <a:cxn ang="0">
                  <a:pos x="840" y="1216"/>
                </a:cxn>
                <a:cxn ang="0">
                  <a:pos x="749" y="1048"/>
                </a:cxn>
                <a:cxn ang="0">
                  <a:pos x="367" y="792"/>
                </a:cxn>
                <a:cxn ang="0">
                  <a:pos x="246" y="680"/>
                </a:cxn>
                <a:cxn ang="0">
                  <a:pos x="189" y="579"/>
                </a:cxn>
                <a:cxn ang="0">
                  <a:pos x="170" y="496"/>
                </a:cxn>
                <a:cxn ang="0">
                  <a:pos x="163" y="420"/>
                </a:cxn>
                <a:cxn ang="0">
                  <a:pos x="417" y="1066"/>
                </a:cxn>
                <a:cxn ang="0">
                  <a:pos x="550" y="1192"/>
                </a:cxn>
                <a:cxn ang="0">
                  <a:pos x="670" y="1494"/>
                </a:cxn>
                <a:cxn ang="0">
                  <a:pos x="652" y="1848"/>
                </a:cxn>
                <a:cxn ang="0">
                  <a:pos x="616" y="1566"/>
                </a:cxn>
                <a:cxn ang="0">
                  <a:pos x="396" y="1138"/>
                </a:cxn>
                <a:cxn ang="0">
                  <a:pos x="301" y="1002"/>
                </a:cxn>
              </a:cxnLst>
              <a:rect l="0" t="0" r="r" b="b"/>
              <a:pathLst>
                <a:path w="1256" h="1996">
                  <a:moveTo>
                    <a:pt x="18" y="62"/>
                  </a:moveTo>
                  <a:lnTo>
                    <a:pt x="0" y="0"/>
                  </a:lnTo>
                  <a:lnTo>
                    <a:pt x="0" y="1996"/>
                  </a:lnTo>
                  <a:lnTo>
                    <a:pt x="1176" y="1996"/>
                  </a:lnTo>
                  <a:lnTo>
                    <a:pt x="1212" y="1928"/>
                  </a:lnTo>
                  <a:lnTo>
                    <a:pt x="1241" y="1818"/>
                  </a:lnTo>
                  <a:lnTo>
                    <a:pt x="1256" y="1688"/>
                  </a:lnTo>
                  <a:lnTo>
                    <a:pt x="1236" y="1422"/>
                  </a:lnTo>
                  <a:lnTo>
                    <a:pt x="1137" y="964"/>
                  </a:lnTo>
                  <a:lnTo>
                    <a:pt x="1112" y="898"/>
                  </a:lnTo>
                  <a:lnTo>
                    <a:pt x="1078" y="836"/>
                  </a:lnTo>
                  <a:lnTo>
                    <a:pt x="990" y="734"/>
                  </a:lnTo>
                  <a:lnTo>
                    <a:pt x="885" y="646"/>
                  </a:lnTo>
                  <a:lnTo>
                    <a:pt x="764" y="574"/>
                  </a:lnTo>
                  <a:lnTo>
                    <a:pt x="317" y="384"/>
                  </a:lnTo>
                  <a:lnTo>
                    <a:pt x="215" y="328"/>
                  </a:lnTo>
                  <a:lnTo>
                    <a:pt x="129" y="252"/>
                  </a:lnTo>
                  <a:lnTo>
                    <a:pt x="63" y="162"/>
                  </a:lnTo>
                  <a:lnTo>
                    <a:pt x="18" y="62"/>
                  </a:lnTo>
                  <a:close/>
                  <a:moveTo>
                    <a:pt x="163" y="420"/>
                  </a:moveTo>
                  <a:lnTo>
                    <a:pt x="188" y="488"/>
                  </a:lnTo>
                  <a:lnTo>
                    <a:pt x="223" y="555"/>
                  </a:lnTo>
                  <a:lnTo>
                    <a:pt x="320" y="678"/>
                  </a:lnTo>
                  <a:lnTo>
                    <a:pt x="442" y="774"/>
                  </a:lnTo>
                  <a:lnTo>
                    <a:pt x="508" y="810"/>
                  </a:lnTo>
                  <a:lnTo>
                    <a:pt x="744" y="888"/>
                  </a:lnTo>
                  <a:lnTo>
                    <a:pt x="798" y="918"/>
                  </a:lnTo>
                  <a:lnTo>
                    <a:pt x="888" y="994"/>
                  </a:lnTo>
                  <a:lnTo>
                    <a:pt x="922" y="1045"/>
                  </a:lnTo>
                  <a:lnTo>
                    <a:pt x="946" y="1102"/>
                  </a:lnTo>
                  <a:lnTo>
                    <a:pt x="959" y="1180"/>
                  </a:lnTo>
                  <a:lnTo>
                    <a:pt x="958" y="1262"/>
                  </a:lnTo>
                  <a:lnTo>
                    <a:pt x="917" y="1500"/>
                  </a:lnTo>
                  <a:lnTo>
                    <a:pt x="917" y="1578"/>
                  </a:lnTo>
                  <a:lnTo>
                    <a:pt x="935" y="1654"/>
                  </a:lnTo>
                  <a:lnTo>
                    <a:pt x="982" y="1726"/>
                  </a:lnTo>
                  <a:lnTo>
                    <a:pt x="924" y="1672"/>
                  </a:lnTo>
                  <a:lnTo>
                    <a:pt x="888" y="1606"/>
                  </a:lnTo>
                  <a:lnTo>
                    <a:pt x="870" y="1534"/>
                  </a:lnTo>
                  <a:lnTo>
                    <a:pt x="840" y="1216"/>
                  </a:lnTo>
                  <a:lnTo>
                    <a:pt x="815" y="1144"/>
                  </a:lnTo>
                  <a:lnTo>
                    <a:pt x="749" y="1048"/>
                  </a:lnTo>
                  <a:lnTo>
                    <a:pt x="663" y="970"/>
                  </a:lnTo>
                  <a:lnTo>
                    <a:pt x="367" y="792"/>
                  </a:lnTo>
                  <a:lnTo>
                    <a:pt x="281" y="722"/>
                  </a:lnTo>
                  <a:lnTo>
                    <a:pt x="246" y="680"/>
                  </a:lnTo>
                  <a:lnTo>
                    <a:pt x="215" y="634"/>
                  </a:lnTo>
                  <a:lnTo>
                    <a:pt x="189" y="579"/>
                  </a:lnTo>
                  <a:lnTo>
                    <a:pt x="171" y="521"/>
                  </a:lnTo>
                  <a:lnTo>
                    <a:pt x="170" y="496"/>
                  </a:lnTo>
                  <a:lnTo>
                    <a:pt x="163" y="468"/>
                  </a:lnTo>
                  <a:lnTo>
                    <a:pt x="163" y="420"/>
                  </a:lnTo>
                  <a:close/>
                  <a:moveTo>
                    <a:pt x="375" y="1038"/>
                  </a:moveTo>
                  <a:lnTo>
                    <a:pt x="417" y="1066"/>
                  </a:lnTo>
                  <a:lnTo>
                    <a:pt x="508" y="1142"/>
                  </a:lnTo>
                  <a:lnTo>
                    <a:pt x="550" y="1192"/>
                  </a:lnTo>
                  <a:lnTo>
                    <a:pt x="626" y="1322"/>
                  </a:lnTo>
                  <a:lnTo>
                    <a:pt x="670" y="1494"/>
                  </a:lnTo>
                  <a:lnTo>
                    <a:pt x="670" y="1718"/>
                  </a:lnTo>
                  <a:lnTo>
                    <a:pt x="652" y="1848"/>
                  </a:lnTo>
                  <a:lnTo>
                    <a:pt x="650" y="1768"/>
                  </a:lnTo>
                  <a:lnTo>
                    <a:pt x="616" y="1566"/>
                  </a:lnTo>
                  <a:lnTo>
                    <a:pt x="571" y="1434"/>
                  </a:lnTo>
                  <a:lnTo>
                    <a:pt x="396" y="1138"/>
                  </a:lnTo>
                  <a:lnTo>
                    <a:pt x="254" y="988"/>
                  </a:lnTo>
                  <a:lnTo>
                    <a:pt x="301" y="1002"/>
                  </a:lnTo>
                  <a:lnTo>
                    <a:pt x="375" y="1038"/>
                  </a:lnTo>
                  <a:close/>
                </a:path>
              </a:pathLst>
            </a:custGeom>
            <a:solidFill>
              <a:srgbClr val="FFFF00"/>
            </a:solidFill>
            <a:ln w="9525">
              <a:noFill/>
              <a:round/>
              <a:headEnd/>
              <a:tailEnd/>
            </a:ln>
          </p:spPr>
          <p:txBody>
            <a:bodyPr/>
            <a:lstStyle/>
            <a:p>
              <a:endParaRPr lang="en-GB"/>
            </a:p>
          </p:txBody>
        </p:sp>
        <p:sp>
          <p:nvSpPr>
            <p:cNvPr id="20398" name="Freeform 942"/>
            <p:cNvSpPr>
              <a:spLocks/>
            </p:cNvSpPr>
            <p:nvPr/>
          </p:nvSpPr>
          <p:spPr bwMode="auto">
            <a:xfrm>
              <a:off x="2341" y="2314"/>
              <a:ext cx="163" cy="261"/>
            </a:xfrm>
            <a:custGeom>
              <a:avLst/>
              <a:gdLst/>
              <a:ahLst/>
              <a:cxnLst>
                <a:cxn ang="0">
                  <a:pos x="25" y="68"/>
                </a:cxn>
                <a:cxn ang="0">
                  <a:pos x="0" y="0"/>
                </a:cxn>
                <a:cxn ang="0">
                  <a:pos x="0" y="48"/>
                </a:cxn>
                <a:cxn ang="0">
                  <a:pos x="7" y="76"/>
                </a:cxn>
                <a:cxn ang="0">
                  <a:pos x="8" y="101"/>
                </a:cxn>
                <a:cxn ang="0">
                  <a:pos x="26" y="159"/>
                </a:cxn>
                <a:cxn ang="0">
                  <a:pos x="52" y="214"/>
                </a:cxn>
                <a:cxn ang="0">
                  <a:pos x="83" y="260"/>
                </a:cxn>
                <a:cxn ang="0">
                  <a:pos x="118" y="302"/>
                </a:cxn>
                <a:cxn ang="0">
                  <a:pos x="204" y="372"/>
                </a:cxn>
                <a:cxn ang="0">
                  <a:pos x="500" y="550"/>
                </a:cxn>
                <a:cxn ang="0">
                  <a:pos x="586" y="628"/>
                </a:cxn>
                <a:cxn ang="0">
                  <a:pos x="652" y="724"/>
                </a:cxn>
                <a:cxn ang="0">
                  <a:pos x="677" y="796"/>
                </a:cxn>
                <a:cxn ang="0">
                  <a:pos x="707" y="1114"/>
                </a:cxn>
                <a:cxn ang="0">
                  <a:pos x="725" y="1186"/>
                </a:cxn>
                <a:cxn ang="0">
                  <a:pos x="761" y="1252"/>
                </a:cxn>
                <a:cxn ang="0">
                  <a:pos x="819" y="1306"/>
                </a:cxn>
                <a:cxn ang="0">
                  <a:pos x="772" y="1234"/>
                </a:cxn>
                <a:cxn ang="0">
                  <a:pos x="754" y="1158"/>
                </a:cxn>
                <a:cxn ang="0">
                  <a:pos x="754" y="1080"/>
                </a:cxn>
                <a:cxn ang="0">
                  <a:pos x="795" y="842"/>
                </a:cxn>
                <a:cxn ang="0">
                  <a:pos x="796" y="760"/>
                </a:cxn>
                <a:cxn ang="0">
                  <a:pos x="783" y="682"/>
                </a:cxn>
                <a:cxn ang="0">
                  <a:pos x="759" y="625"/>
                </a:cxn>
                <a:cxn ang="0">
                  <a:pos x="725" y="574"/>
                </a:cxn>
                <a:cxn ang="0">
                  <a:pos x="635" y="498"/>
                </a:cxn>
                <a:cxn ang="0">
                  <a:pos x="581" y="468"/>
                </a:cxn>
                <a:cxn ang="0">
                  <a:pos x="345" y="390"/>
                </a:cxn>
                <a:cxn ang="0">
                  <a:pos x="279" y="354"/>
                </a:cxn>
                <a:cxn ang="0">
                  <a:pos x="157" y="258"/>
                </a:cxn>
                <a:cxn ang="0">
                  <a:pos x="60" y="135"/>
                </a:cxn>
                <a:cxn ang="0">
                  <a:pos x="25" y="68"/>
                </a:cxn>
              </a:cxnLst>
              <a:rect l="0" t="0" r="r" b="b"/>
              <a:pathLst>
                <a:path w="819" h="1306">
                  <a:moveTo>
                    <a:pt x="25" y="68"/>
                  </a:moveTo>
                  <a:lnTo>
                    <a:pt x="0" y="0"/>
                  </a:lnTo>
                  <a:lnTo>
                    <a:pt x="0" y="48"/>
                  </a:lnTo>
                  <a:lnTo>
                    <a:pt x="7" y="76"/>
                  </a:lnTo>
                  <a:lnTo>
                    <a:pt x="8" y="101"/>
                  </a:lnTo>
                  <a:lnTo>
                    <a:pt x="26" y="159"/>
                  </a:lnTo>
                  <a:lnTo>
                    <a:pt x="52" y="214"/>
                  </a:lnTo>
                  <a:lnTo>
                    <a:pt x="83" y="260"/>
                  </a:lnTo>
                  <a:lnTo>
                    <a:pt x="118" y="302"/>
                  </a:lnTo>
                  <a:lnTo>
                    <a:pt x="204" y="372"/>
                  </a:lnTo>
                  <a:lnTo>
                    <a:pt x="500" y="550"/>
                  </a:lnTo>
                  <a:lnTo>
                    <a:pt x="586" y="628"/>
                  </a:lnTo>
                  <a:lnTo>
                    <a:pt x="652" y="724"/>
                  </a:lnTo>
                  <a:lnTo>
                    <a:pt x="677" y="796"/>
                  </a:lnTo>
                  <a:lnTo>
                    <a:pt x="707" y="1114"/>
                  </a:lnTo>
                  <a:lnTo>
                    <a:pt x="725" y="1186"/>
                  </a:lnTo>
                  <a:lnTo>
                    <a:pt x="761" y="1252"/>
                  </a:lnTo>
                  <a:lnTo>
                    <a:pt x="819" y="1306"/>
                  </a:lnTo>
                  <a:lnTo>
                    <a:pt x="772" y="1234"/>
                  </a:lnTo>
                  <a:lnTo>
                    <a:pt x="754" y="1158"/>
                  </a:lnTo>
                  <a:lnTo>
                    <a:pt x="754" y="1080"/>
                  </a:lnTo>
                  <a:lnTo>
                    <a:pt x="795" y="842"/>
                  </a:lnTo>
                  <a:lnTo>
                    <a:pt x="796" y="760"/>
                  </a:lnTo>
                  <a:lnTo>
                    <a:pt x="783" y="682"/>
                  </a:lnTo>
                  <a:lnTo>
                    <a:pt x="759" y="625"/>
                  </a:lnTo>
                  <a:lnTo>
                    <a:pt x="725" y="574"/>
                  </a:lnTo>
                  <a:lnTo>
                    <a:pt x="635" y="498"/>
                  </a:lnTo>
                  <a:lnTo>
                    <a:pt x="581" y="468"/>
                  </a:lnTo>
                  <a:lnTo>
                    <a:pt x="345" y="390"/>
                  </a:lnTo>
                  <a:lnTo>
                    <a:pt x="279" y="354"/>
                  </a:lnTo>
                  <a:lnTo>
                    <a:pt x="157" y="258"/>
                  </a:lnTo>
                  <a:lnTo>
                    <a:pt x="60" y="135"/>
                  </a:lnTo>
                  <a:lnTo>
                    <a:pt x="25" y="68"/>
                  </a:lnTo>
                  <a:close/>
                </a:path>
              </a:pathLst>
            </a:custGeom>
            <a:solidFill>
              <a:srgbClr val="000000"/>
            </a:solidFill>
            <a:ln w="9525">
              <a:noFill/>
              <a:round/>
              <a:headEnd/>
              <a:tailEnd/>
            </a:ln>
          </p:spPr>
          <p:txBody>
            <a:bodyPr/>
            <a:lstStyle/>
            <a:p>
              <a:endParaRPr lang="en-GB"/>
            </a:p>
          </p:txBody>
        </p:sp>
        <p:sp>
          <p:nvSpPr>
            <p:cNvPr id="20399" name="Freeform 943"/>
            <p:cNvSpPr>
              <a:spLocks/>
            </p:cNvSpPr>
            <p:nvPr/>
          </p:nvSpPr>
          <p:spPr bwMode="auto">
            <a:xfrm>
              <a:off x="2359" y="2427"/>
              <a:ext cx="83" cy="172"/>
            </a:xfrm>
            <a:custGeom>
              <a:avLst/>
              <a:gdLst/>
              <a:ahLst/>
              <a:cxnLst>
                <a:cxn ang="0">
                  <a:pos x="163" y="78"/>
                </a:cxn>
                <a:cxn ang="0">
                  <a:pos x="121" y="50"/>
                </a:cxn>
                <a:cxn ang="0">
                  <a:pos x="47" y="14"/>
                </a:cxn>
                <a:cxn ang="0">
                  <a:pos x="0" y="0"/>
                </a:cxn>
                <a:cxn ang="0">
                  <a:pos x="142" y="150"/>
                </a:cxn>
                <a:cxn ang="0">
                  <a:pos x="317" y="446"/>
                </a:cxn>
                <a:cxn ang="0">
                  <a:pos x="362" y="578"/>
                </a:cxn>
                <a:cxn ang="0">
                  <a:pos x="396" y="780"/>
                </a:cxn>
                <a:cxn ang="0">
                  <a:pos x="398" y="860"/>
                </a:cxn>
                <a:cxn ang="0">
                  <a:pos x="416" y="730"/>
                </a:cxn>
                <a:cxn ang="0">
                  <a:pos x="416" y="506"/>
                </a:cxn>
                <a:cxn ang="0">
                  <a:pos x="372" y="334"/>
                </a:cxn>
                <a:cxn ang="0">
                  <a:pos x="296" y="204"/>
                </a:cxn>
                <a:cxn ang="0">
                  <a:pos x="254" y="154"/>
                </a:cxn>
                <a:cxn ang="0">
                  <a:pos x="163" y="78"/>
                </a:cxn>
              </a:cxnLst>
              <a:rect l="0" t="0" r="r" b="b"/>
              <a:pathLst>
                <a:path w="416" h="860">
                  <a:moveTo>
                    <a:pt x="163" y="78"/>
                  </a:moveTo>
                  <a:lnTo>
                    <a:pt x="121" y="50"/>
                  </a:lnTo>
                  <a:lnTo>
                    <a:pt x="47" y="14"/>
                  </a:lnTo>
                  <a:lnTo>
                    <a:pt x="0" y="0"/>
                  </a:lnTo>
                  <a:lnTo>
                    <a:pt x="142" y="150"/>
                  </a:lnTo>
                  <a:lnTo>
                    <a:pt x="317" y="446"/>
                  </a:lnTo>
                  <a:lnTo>
                    <a:pt x="362" y="578"/>
                  </a:lnTo>
                  <a:lnTo>
                    <a:pt x="396" y="780"/>
                  </a:lnTo>
                  <a:lnTo>
                    <a:pt x="398" y="860"/>
                  </a:lnTo>
                  <a:lnTo>
                    <a:pt x="416" y="730"/>
                  </a:lnTo>
                  <a:lnTo>
                    <a:pt x="416" y="506"/>
                  </a:lnTo>
                  <a:lnTo>
                    <a:pt x="372" y="334"/>
                  </a:lnTo>
                  <a:lnTo>
                    <a:pt x="296" y="204"/>
                  </a:lnTo>
                  <a:lnTo>
                    <a:pt x="254" y="154"/>
                  </a:lnTo>
                  <a:lnTo>
                    <a:pt x="163" y="78"/>
                  </a:lnTo>
                  <a:close/>
                </a:path>
              </a:pathLst>
            </a:custGeom>
            <a:solidFill>
              <a:srgbClr val="000000"/>
            </a:solidFill>
            <a:ln w="9525">
              <a:noFill/>
              <a:round/>
              <a:headEnd/>
              <a:tailEnd/>
            </a:ln>
          </p:spPr>
          <p:txBody>
            <a:bodyPr/>
            <a:lstStyle/>
            <a:p>
              <a:endParaRPr lang="en-GB"/>
            </a:p>
          </p:txBody>
        </p:sp>
        <p:sp>
          <p:nvSpPr>
            <p:cNvPr id="20400" name="Freeform 944"/>
            <p:cNvSpPr>
              <a:spLocks/>
            </p:cNvSpPr>
            <p:nvPr/>
          </p:nvSpPr>
          <p:spPr bwMode="auto">
            <a:xfrm>
              <a:off x="2543" y="2615"/>
              <a:ext cx="7" cy="14"/>
            </a:xfrm>
            <a:custGeom>
              <a:avLst/>
              <a:gdLst/>
              <a:ahLst/>
              <a:cxnLst>
                <a:cxn ang="0">
                  <a:pos x="36" y="0"/>
                </a:cxn>
                <a:cxn ang="0">
                  <a:pos x="0" y="68"/>
                </a:cxn>
                <a:cxn ang="0">
                  <a:pos x="2" y="68"/>
                </a:cxn>
                <a:cxn ang="0">
                  <a:pos x="31" y="12"/>
                </a:cxn>
                <a:cxn ang="0">
                  <a:pos x="36" y="0"/>
                </a:cxn>
              </a:cxnLst>
              <a:rect l="0" t="0" r="r" b="b"/>
              <a:pathLst>
                <a:path w="36" h="68">
                  <a:moveTo>
                    <a:pt x="36" y="0"/>
                  </a:moveTo>
                  <a:lnTo>
                    <a:pt x="0" y="68"/>
                  </a:lnTo>
                  <a:lnTo>
                    <a:pt x="2" y="68"/>
                  </a:lnTo>
                  <a:lnTo>
                    <a:pt x="31" y="12"/>
                  </a:lnTo>
                  <a:lnTo>
                    <a:pt x="36" y="0"/>
                  </a:lnTo>
                  <a:close/>
                </a:path>
              </a:pathLst>
            </a:custGeom>
            <a:solidFill>
              <a:srgbClr val="FFBFBF"/>
            </a:solidFill>
            <a:ln w="9525">
              <a:noFill/>
              <a:round/>
              <a:headEnd/>
              <a:tailEnd/>
            </a:ln>
          </p:spPr>
          <p:txBody>
            <a:bodyPr/>
            <a:lstStyle/>
            <a:p>
              <a:endParaRPr lang="en-GB"/>
            </a:p>
          </p:txBody>
        </p:sp>
        <p:sp>
          <p:nvSpPr>
            <p:cNvPr id="20401" name="Freeform 945"/>
            <p:cNvSpPr>
              <a:spLocks/>
            </p:cNvSpPr>
            <p:nvPr/>
          </p:nvSpPr>
          <p:spPr bwMode="auto">
            <a:xfrm>
              <a:off x="2582" y="2552"/>
              <a:ext cx="173" cy="77"/>
            </a:xfrm>
            <a:custGeom>
              <a:avLst/>
              <a:gdLst/>
              <a:ahLst/>
              <a:cxnLst>
                <a:cxn ang="0">
                  <a:pos x="500" y="116"/>
                </a:cxn>
                <a:cxn ang="0">
                  <a:pos x="455" y="158"/>
                </a:cxn>
                <a:cxn ang="0">
                  <a:pos x="429" y="189"/>
                </a:cxn>
                <a:cxn ang="0">
                  <a:pos x="372" y="238"/>
                </a:cxn>
                <a:cxn ang="0">
                  <a:pos x="275" y="294"/>
                </a:cxn>
                <a:cxn ang="0">
                  <a:pos x="0" y="386"/>
                </a:cxn>
                <a:cxn ang="0">
                  <a:pos x="628" y="386"/>
                </a:cxn>
                <a:cxn ang="0">
                  <a:pos x="864" y="0"/>
                </a:cxn>
                <a:cxn ang="0">
                  <a:pos x="702" y="26"/>
                </a:cxn>
                <a:cxn ang="0">
                  <a:pos x="596" y="56"/>
                </a:cxn>
                <a:cxn ang="0">
                  <a:pos x="500" y="116"/>
                </a:cxn>
              </a:cxnLst>
              <a:rect l="0" t="0" r="r" b="b"/>
              <a:pathLst>
                <a:path w="864" h="386">
                  <a:moveTo>
                    <a:pt x="500" y="116"/>
                  </a:moveTo>
                  <a:lnTo>
                    <a:pt x="455" y="158"/>
                  </a:lnTo>
                  <a:lnTo>
                    <a:pt x="429" y="189"/>
                  </a:lnTo>
                  <a:lnTo>
                    <a:pt x="372" y="238"/>
                  </a:lnTo>
                  <a:lnTo>
                    <a:pt x="275" y="294"/>
                  </a:lnTo>
                  <a:lnTo>
                    <a:pt x="0" y="386"/>
                  </a:lnTo>
                  <a:lnTo>
                    <a:pt x="628" y="386"/>
                  </a:lnTo>
                  <a:lnTo>
                    <a:pt x="864" y="0"/>
                  </a:lnTo>
                  <a:lnTo>
                    <a:pt x="702" y="26"/>
                  </a:lnTo>
                  <a:lnTo>
                    <a:pt x="596" y="56"/>
                  </a:lnTo>
                  <a:lnTo>
                    <a:pt x="500" y="116"/>
                  </a:lnTo>
                  <a:close/>
                </a:path>
              </a:pathLst>
            </a:custGeom>
            <a:solidFill>
              <a:srgbClr val="FFBFBF"/>
            </a:solidFill>
            <a:ln w="9525">
              <a:noFill/>
              <a:round/>
              <a:headEnd/>
              <a:tailEnd/>
            </a:ln>
          </p:spPr>
          <p:txBody>
            <a:bodyPr/>
            <a:lstStyle/>
            <a:p>
              <a:endParaRPr lang="en-GB"/>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fill="hold" nodeType="withEffect">
                                  <p:stCondLst>
                                    <p:cond delay="0"/>
                                  </p:stCondLst>
                                  <p:childTnLst>
                                    <p:animMotion origin="layout" path="M 3.88889E-6 3.7037E-7 L 3.88889E-6 -0.1213 " pathEditMode="relative" rAng="0" ptsTypes="AA">
                                      <p:cBhvr>
                                        <p:cTn id="6" dur="400" fill="hold"/>
                                        <p:tgtEl>
                                          <p:spTgt spid="6"/>
                                        </p:tgtEl>
                                        <p:attrNameLst>
                                          <p:attrName>ppt_x</p:attrName>
                                          <p:attrName>ppt_y</p:attrName>
                                        </p:attrNameLst>
                                      </p:cBhvr>
                                      <p:rCtr x="0" y="-61"/>
                                    </p:animMotion>
                                  </p:childTnLst>
                                </p:cTn>
                              </p:par>
                              <p:par>
                                <p:cTn id="7" presetID="23" presetClass="entr" presetSubtype="16" fill="hold" nodeType="withEffect">
                                  <p:stCondLst>
                                    <p:cond delay="0"/>
                                  </p:stCondLst>
                                  <p:childTnLst>
                                    <p:set>
                                      <p:cBhvr>
                                        <p:cTn id="8" dur="1" fill="hold">
                                          <p:stCondLst>
                                            <p:cond delay="0"/>
                                          </p:stCondLst>
                                        </p:cTn>
                                        <p:tgtEl>
                                          <p:spTgt spid="6"/>
                                        </p:tgtEl>
                                        <p:attrNameLst>
                                          <p:attrName>style.visibility</p:attrName>
                                        </p:attrNameLst>
                                      </p:cBhvr>
                                      <p:to>
                                        <p:strVal val="visible"/>
                                      </p:to>
                                    </p:set>
                                    <p:anim calcmode="lin" valueType="num">
                                      <p:cBhvr>
                                        <p:cTn id="9" dur="400" fill="hold"/>
                                        <p:tgtEl>
                                          <p:spTgt spid="6"/>
                                        </p:tgtEl>
                                        <p:attrNameLst>
                                          <p:attrName>ppt_w</p:attrName>
                                        </p:attrNameLst>
                                      </p:cBhvr>
                                      <p:tavLst>
                                        <p:tav tm="0">
                                          <p:val>
                                            <p:fltVal val="0"/>
                                          </p:val>
                                        </p:tav>
                                        <p:tav tm="100000">
                                          <p:val>
                                            <p:strVal val="#ppt_w"/>
                                          </p:val>
                                        </p:tav>
                                      </p:tavLst>
                                    </p:anim>
                                    <p:anim calcmode="lin" valueType="num">
                                      <p:cBhvr>
                                        <p:cTn id="10" dur="400" fill="hold"/>
                                        <p:tgtEl>
                                          <p:spTgt spid="6"/>
                                        </p:tgtEl>
                                        <p:attrNameLst>
                                          <p:attrName>ppt_h</p:attrName>
                                        </p:attrNameLst>
                                      </p:cBhvr>
                                      <p:tavLst>
                                        <p:tav tm="0">
                                          <p:val>
                                            <p:fltVal val="0"/>
                                          </p:val>
                                        </p:tav>
                                        <p:tav tm="100000">
                                          <p:val>
                                            <p:strVal val="#ppt_h"/>
                                          </p:val>
                                        </p:tav>
                                      </p:tavLst>
                                    </p:anim>
                                  </p:childTnLst>
                                </p:cTn>
                              </p:par>
                            </p:childTnLst>
                          </p:cTn>
                        </p:par>
                        <p:par>
                          <p:cTn id="11" fill="hold">
                            <p:stCondLst>
                              <p:cond delay="400"/>
                            </p:stCondLst>
                            <p:childTnLst>
                              <p:par>
                                <p:cTn id="12" presetID="6" presetClass="emph" presetSubtype="0" fill="hold" nodeType="afterEffect">
                                  <p:stCondLst>
                                    <p:cond delay="0"/>
                                  </p:stCondLst>
                                  <p:childTnLst>
                                    <p:animScale>
                                      <p:cBhvr>
                                        <p:cTn id="13" dur="100" fill="hold"/>
                                        <p:tgtEl>
                                          <p:spTgt spid="6"/>
                                        </p:tgtEl>
                                      </p:cBhvr>
                                      <p:by x="95000" y="95000"/>
                                    </p:animScale>
                                  </p:childTnLst>
                                </p:cTn>
                              </p:par>
                            </p:childTnLst>
                          </p:cTn>
                        </p:par>
                      </p:childTnLst>
                    </p:cTn>
                  </p:par>
                  <p:par>
                    <p:cTn id="14" fill="hold">
                      <p:stCondLst>
                        <p:cond delay="indefinite"/>
                      </p:stCondLst>
                      <p:childTnLst>
                        <p:par>
                          <p:cTn id="15" fill="hold">
                            <p:stCondLst>
                              <p:cond delay="0"/>
                            </p:stCondLst>
                            <p:childTnLst>
                              <p:par>
                                <p:cTn id="16" presetID="53" presetClass="exit" presetSubtype="0" fill="hold" nodeType="clickEffect">
                                  <p:stCondLst>
                                    <p:cond delay="0"/>
                                  </p:stCondLst>
                                  <p:childTnLst>
                                    <p:anim calcmode="lin" valueType="num">
                                      <p:cBhvr>
                                        <p:cTn id="17" dur="500"/>
                                        <p:tgtEl>
                                          <p:spTgt spid="6"/>
                                        </p:tgtEl>
                                        <p:attrNameLst>
                                          <p:attrName>ppt_w</p:attrName>
                                        </p:attrNameLst>
                                      </p:cBhvr>
                                      <p:tavLst>
                                        <p:tav tm="0">
                                          <p:val>
                                            <p:strVal val="ppt_w"/>
                                          </p:val>
                                        </p:tav>
                                        <p:tav tm="100000">
                                          <p:val>
                                            <p:fltVal val="0"/>
                                          </p:val>
                                        </p:tav>
                                      </p:tavLst>
                                    </p:anim>
                                    <p:anim calcmode="lin" valueType="num">
                                      <p:cBhvr>
                                        <p:cTn id="18" dur="500"/>
                                        <p:tgtEl>
                                          <p:spTgt spid="6"/>
                                        </p:tgtEl>
                                        <p:attrNameLst>
                                          <p:attrName>ppt_h</p:attrName>
                                        </p:attrNameLst>
                                      </p:cBhvr>
                                      <p:tavLst>
                                        <p:tav tm="0">
                                          <p:val>
                                            <p:strVal val="ppt_h"/>
                                          </p:val>
                                        </p:tav>
                                        <p:tav tm="100000">
                                          <p:val>
                                            <p:fltVal val="0"/>
                                          </p:val>
                                        </p:tav>
                                      </p:tavLst>
                                    </p:anim>
                                    <p:animEffect transition="out" filter="fade">
                                      <p:cBhvr>
                                        <p:cTn id="19" dur="500"/>
                                        <p:tgtEl>
                                          <p:spTgt spid="6"/>
                                        </p:tgtEl>
                                      </p:cBhvr>
                                    </p:animEffect>
                                    <p:set>
                                      <p:cBhvr>
                                        <p:cTn id="20" dur="1" fill="hold">
                                          <p:stCondLst>
                                            <p:cond delay="499"/>
                                          </p:stCondLst>
                                        </p:cTn>
                                        <p:tgtEl>
                                          <p:spTgt spid="6"/>
                                        </p:tgtEl>
                                        <p:attrNameLst>
                                          <p:attrName>style.visibility</p:attrName>
                                        </p:attrNameLst>
                                      </p:cBhvr>
                                      <p:to>
                                        <p:strVal val="hidden"/>
                                      </p:to>
                                    </p:set>
                                  </p:childTnLst>
                                </p:cTn>
                              </p:par>
                              <p:par>
                                <p:cTn id="21" presetID="42" presetClass="path" presetSubtype="0" fill="hold" nodeType="withEffect">
                                  <p:stCondLst>
                                    <p:cond delay="0"/>
                                  </p:stCondLst>
                                  <p:childTnLst>
                                    <p:animMotion origin="layout" path="M 3.88889E-6 -0.1213 L 3.88889E-6 -0.00139 " pathEditMode="relative" rAng="0" ptsTypes="AA">
                                      <p:cBhvr>
                                        <p:cTn id="22" dur="500" fill="hold"/>
                                        <p:tgtEl>
                                          <p:spTgt spid="6"/>
                                        </p:tgtEl>
                                        <p:attrNameLst>
                                          <p:attrName>ppt_x</p:attrName>
                                          <p:attrName>ppt_y</p:attrName>
                                        </p:attrNameLst>
                                      </p:cBhvr>
                                      <p:rCtr x="0" y="60"/>
                                    </p:animMotion>
                                  </p:childTnLst>
                                </p:cTn>
                              </p:par>
                            </p:childTnLst>
                          </p:cTn>
                        </p:par>
                        <p:par>
                          <p:cTn id="23" fill="hold">
                            <p:stCondLst>
                              <p:cond delay="500"/>
                            </p:stCondLst>
                            <p:childTnLst>
                              <p:par>
                                <p:cTn id="24" presetID="23" presetClass="entr" presetSubtype="16" fill="hold" nodeType="after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p:cTn id="26" dur="500" fill="hold"/>
                                        <p:tgtEl>
                                          <p:spTgt spid="8"/>
                                        </p:tgtEl>
                                        <p:attrNameLst>
                                          <p:attrName>ppt_w</p:attrName>
                                        </p:attrNameLst>
                                      </p:cBhvr>
                                      <p:tavLst>
                                        <p:tav tm="0">
                                          <p:val>
                                            <p:fltVal val="0"/>
                                          </p:val>
                                        </p:tav>
                                        <p:tav tm="100000">
                                          <p:val>
                                            <p:strVal val="#ppt_w"/>
                                          </p:val>
                                        </p:tav>
                                      </p:tavLst>
                                    </p:anim>
                                    <p:anim calcmode="lin" valueType="num">
                                      <p:cBhvr>
                                        <p:cTn id="27" dur="500" fill="hold"/>
                                        <p:tgtEl>
                                          <p:spTgt spid="8"/>
                                        </p:tgtEl>
                                        <p:attrNameLst>
                                          <p:attrName>ppt_h</p:attrName>
                                        </p:attrNameLst>
                                      </p:cBhvr>
                                      <p:tavLst>
                                        <p:tav tm="0">
                                          <p:val>
                                            <p:fltVal val="0"/>
                                          </p:val>
                                        </p:tav>
                                        <p:tav tm="100000">
                                          <p:val>
                                            <p:strVal val="#ppt_h"/>
                                          </p:val>
                                        </p:tav>
                                      </p:tavLst>
                                    </p:anim>
                                  </p:childTnLst>
                                </p:cTn>
                              </p:par>
                              <p:par>
                                <p:cTn id="28" presetID="35" presetClass="path" presetSubtype="0" fill="hold" nodeType="withEffect">
                                  <p:stCondLst>
                                    <p:cond delay="0"/>
                                  </p:stCondLst>
                                  <p:childTnLst>
                                    <p:animMotion origin="layout" path="M 1.11111E-6 -4.44444E-6 L 0.12986 -4.44444E-6 " pathEditMode="relative" rAng="0" ptsTypes="AA">
                                      <p:cBhvr>
                                        <p:cTn id="29" dur="500" fill="hold"/>
                                        <p:tgtEl>
                                          <p:spTgt spid="8"/>
                                        </p:tgtEl>
                                        <p:attrNameLst>
                                          <p:attrName>ppt_x</p:attrName>
                                          <p:attrName>ppt_y</p:attrName>
                                        </p:attrNameLst>
                                      </p:cBhvr>
                                      <p:rCtr x="65" y="0"/>
                                    </p:animMotion>
                                  </p:childTnLst>
                                </p:cTn>
                              </p:par>
                            </p:childTnLst>
                          </p:cTn>
                        </p:par>
                        <p:par>
                          <p:cTn id="30" fill="hold">
                            <p:stCondLst>
                              <p:cond delay="1000"/>
                            </p:stCondLst>
                            <p:childTnLst>
                              <p:par>
                                <p:cTn id="31" presetID="6" presetClass="emph" presetSubtype="0" fill="hold" nodeType="afterEffect">
                                  <p:stCondLst>
                                    <p:cond delay="0"/>
                                  </p:stCondLst>
                                  <p:childTnLst>
                                    <p:animScale>
                                      <p:cBhvr>
                                        <p:cTn id="32" dur="100" fill="hold"/>
                                        <p:tgtEl>
                                          <p:spTgt spid="8"/>
                                        </p:tgtEl>
                                      </p:cBhvr>
                                      <p:by x="95000" y="95000"/>
                                    </p:animScale>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20328"/>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20329"/>
                                        </p:tgtEl>
                                        <p:attrNameLst>
                                          <p:attrName>style.visibility</p:attrName>
                                        </p:attrNameLst>
                                      </p:cBhvr>
                                      <p:to>
                                        <p:strVal val="visible"/>
                                      </p:to>
                                    </p:set>
                                  </p:childTnLst>
                                </p:cTn>
                              </p:par>
                            </p:childTnLst>
                          </p:cTn>
                        </p:par>
                        <p:par>
                          <p:cTn id="41" fill="hold">
                            <p:stCondLst>
                              <p:cond delay="0"/>
                            </p:stCondLst>
                            <p:childTnLst>
                              <p:par>
                                <p:cTn id="42" presetID="1" presetClass="entr" presetSubtype="0" fill="hold" grpId="0" nodeType="afterEffect">
                                  <p:stCondLst>
                                    <p:cond delay="0"/>
                                  </p:stCondLst>
                                  <p:iterate type="lt">
                                    <p:tmAbs val="75"/>
                                  </p:iterate>
                                  <p:childTnLst>
                                    <p:set>
                                      <p:cBhvr>
                                        <p:cTn id="43" dur="1" fill="hold">
                                          <p:stCondLst>
                                            <p:cond delay="74"/>
                                          </p:stCondLst>
                                        </p:cTn>
                                        <p:tgtEl>
                                          <p:spTgt spid="203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330" grpId="0" autoUpdateAnimBg="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noChangeAspect="1"/>
          </p:cNvGrpSpPr>
          <p:nvPr/>
        </p:nvGrpSpPr>
        <p:grpSpPr bwMode="auto">
          <a:xfrm>
            <a:off x="2047875" y="1138238"/>
            <a:ext cx="7162800" cy="5792787"/>
            <a:chOff x="1290" y="717"/>
            <a:chExt cx="4512" cy="3649"/>
          </a:xfrm>
        </p:grpSpPr>
        <p:sp>
          <p:nvSpPr>
            <p:cNvPr id="21507" name="AutoShape 3"/>
            <p:cNvSpPr>
              <a:spLocks noChangeAspect="1" noChangeArrowheads="1" noTextEdit="1"/>
            </p:cNvSpPr>
            <p:nvPr/>
          </p:nvSpPr>
          <p:spPr bwMode="auto">
            <a:xfrm>
              <a:off x="1290" y="717"/>
              <a:ext cx="4512" cy="3649"/>
            </a:xfrm>
            <a:prstGeom prst="rect">
              <a:avLst/>
            </a:prstGeom>
            <a:noFill/>
            <a:ln w="9525">
              <a:noFill/>
              <a:miter lim="800000"/>
              <a:headEnd/>
              <a:tailEnd/>
            </a:ln>
          </p:spPr>
          <p:txBody>
            <a:bodyPr/>
            <a:lstStyle/>
            <a:p>
              <a:endParaRPr lang="en-GB"/>
            </a:p>
          </p:txBody>
        </p:sp>
        <p:grpSp>
          <p:nvGrpSpPr>
            <p:cNvPr id="3" name="Group 4"/>
            <p:cNvGrpSpPr>
              <a:grpSpLocks/>
            </p:cNvGrpSpPr>
            <p:nvPr/>
          </p:nvGrpSpPr>
          <p:grpSpPr bwMode="auto">
            <a:xfrm>
              <a:off x="1309" y="736"/>
              <a:ext cx="4474" cy="3611"/>
              <a:chOff x="1309" y="736"/>
              <a:chExt cx="4474" cy="3611"/>
            </a:xfrm>
          </p:grpSpPr>
          <p:sp>
            <p:nvSpPr>
              <p:cNvPr id="21509" name="Freeform 5"/>
              <p:cNvSpPr>
                <a:spLocks/>
              </p:cNvSpPr>
              <p:nvPr/>
            </p:nvSpPr>
            <p:spPr bwMode="auto">
              <a:xfrm>
                <a:off x="5398" y="736"/>
                <a:ext cx="363" cy="192"/>
              </a:xfrm>
              <a:custGeom>
                <a:avLst/>
                <a:gdLst/>
                <a:ahLst/>
                <a:cxnLst>
                  <a:cxn ang="0">
                    <a:pos x="889" y="118"/>
                  </a:cxn>
                  <a:cxn ang="0">
                    <a:pos x="889" y="57"/>
                  </a:cxn>
                  <a:cxn ang="0">
                    <a:pos x="889" y="29"/>
                  </a:cxn>
                  <a:cxn ang="0">
                    <a:pos x="739" y="0"/>
                  </a:cxn>
                  <a:cxn ang="0">
                    <a:pos x="682" y="29"/>
                  </a:cxn>
                  <a:cxn ang="0">
                    <a:pos x="502" y="0"/>
                  </a:cxn>
                  <a:cxn ang="0">
                    <a:pos x="237" y="29"/>
                  </a:cxn>
                  <a:cxn ang="0">
                    <a:pos x="265" y="87"/>
                  </a:cxn>
                  <a:cxn ang="0">
                    <a:pos x="295" y="148"/>
                  </a:cxn>
                  <a:cxn ang="0">
                    <a:pos x="207" y="118"/>
                  </a:cxn>
                  <a:cxn ang="0">
                    <a:pos x="147" y="148"/>
                  </a:cxn>
                  <a:cxn ang="0">
                    <a:pos x="147" y="175"/>
                  </a:cxn>
                  <a:cxn ang="0">
                    <a:pos x="207" y="175"/>
                  </a:cxn>
                  <a:cxn ang="0">
                    <a:pos x="265" y="206"/>
                  </a:cxn>
                  <a:cxn ang="0">
                    <a:pos x="207" y="236"/>
                  </a:cxn>
                  <a:cxn ang="0">
                    <a:pos x="237" y="295"/>
                  </a:cxn>
                  <a:cxn ang="0">
                    <a:pos x="207" y="325"/>
                  </a:cxn>
                  <a:cxn ang="0">
                    <a:pos x="118" y="355"/>
                  </a:cxn>
                  <a:cxn ang="0">
                    <a:pos x="59" y="355"/>
                  </a:cxn>
                  <a:cxn ang="0">
                    <a:pos x="0" y="413"/>
                  </a:cxn>
                  <a:cxn ang="0">
                    <a:pos x="118" y="503"/>
                  </a:cxn>
                  <a:cxn ang="0">
                    <a:pos x="237" y="531"/>
                  </a:cxn>
                  <a:cxn ang="0">
                    <a:pos x="295" y="503"/>
                  </a:cxn>
                  <a:cxn ang="0">
                    <a:pos x="384" y="531"/>
                  </a:cxn>
                  <a:cxn ang="0">
                    <a:pos x="414" y="531"/>
                  </a:cxn>
                  <a:cxn ang="0">
                    <a:pos x="444" y="531"/>
                  </a:cxn>
                  <a:cxn ang="0">
                    <a:pos x="502" y="561"/>
                  </a:cxn>
                  <a:cxn ang="0">
                    <a:pos x="562" y="531"/>
                  </a:cxn>
                  <a:cxn ang="0">
                    <a:pos x="532" y="591"/>
                  </a:cxn>
                  <a:cxn ang="0">
                    <a:pos x="593" y="591"/>
                  </a:cxn>
                  <a:cxn ang="0">
                    <a:pos x="593" y="621"/>
                  </a:cxn>
                  <a:cxn ang="0">
                    <a:pos x="593" y="650"/>
                  </a:cxn>
                  <a:cxn ang="0">
                    <a:pos x="651" y="709"/>
                  </a:cxn>
                  <a:cxn ang="0">
                    <a:pos x="858" y="740"/>
                  </a:cxn>
                  <a:cxn ang="0">
                    <a:pos x="976" y="768"/>
                  </a:cxn>
                  <a:cxn ang="0">
                    <a:pos x="1037" y="740"/>
                  </a:cxn>
                  <a:cxn ang="0">
                    <a:pos x="1125" y="768"/>
                  </a:cxn>
                  <a:cxn ang="0">
                    <a:pos x="1183" y="768"/>
                  </a:cxn>
                  <a:cxn ang="0">
                    <a:pos x="1183" y="740"/>
                  </a:cxn>
                  <a:cxn ang="0">
                    <a:pos x="1274" y="768"/>
                  </a:cxn>
                  <a:cxn ang="0">
                    <a:pos x="1362" y="740"/>
                  </a:cxn>
                  <a:cxn ang="0">
                    <a:pos x="1421" y="768"/>
                  </a:cxn>
                  <a:cxn ang="0">
                    <a:pos x="1421" y="709"/>
                  </a:cxn>
                  <a:cxn ang="0">
                    <a:pos x="1302" y="680"/>
                  </a:cxn>
                  <a:cxn ang="0">
                    <a:pos x="1244" y="650"/>
                  </a:cxn>
                  <a:cxn ang="0">
                    <a:pos x="1125" y="621"/>
                  </a:cxn>
                  <a:cxn ang="0">
                    <a:pos x="1007" y="531"/>
                  </a:cxn>
                  <a:cxn ang="0">
                    <a:pos x="918" y="473"/>
                  </a:cxn>
                  <a:cxn ang="0">
                    <a:pos x="830" y="325"/>
                  </a:cxn>
                  <a:cxn ang="0">
                    <a:pos x="800" y="266"/>
                  </a:cxn>
                  <a:cxn ang="0">
                    <a:pos x="830" y="206"/>
                  </a:cxn>
                  <a:cxn ang="0">
                    <a:pos x="830" y="148"/>
                  </a:cxn>
                  <a:cxn ang="0">
                    <a:pos x="889" y="148"/>
                  </a:cxn>
                </a:cxnLst>
                <a:rect l="0" t="0" r="r" b="b"/>
                <a:pathLst>
                  <a:path w="1451" h="768">
                    <a:moveTo>
                      <a:pt x="889" y="148"/>
                    </a:moveTo>
                    <a:lnTo>
                      <a:pt x="889" y="118"/>
                    </a:lnTo>
                    <a:lnTo>
                      <a:pt x="830" y="118"/>
                    </a:lnTo>
                    <a:lnTo>
                      <a:pt x="889" y="57"/>
                    </a:lnTo>
                    <a:lnTo>
                      <a:pt x="918" y="57"/>
                    </a:lnTo>
                    <a:lnTo>
                      <a:pt x="889" y="29"/>
                    </a:lnTo>
                    <a:lnTo>
                      <a:pt x="769" y="29"/>
                    </a:lnTo>
                    <a:lnTo>
                      <a:pt x="739" y="0"/>
                    </a:lnTo>
                    <a:lnTo>
                      <a:pt x="711" y="0"/>
                    </a:lnTo>
                    <a:lnTo>
                      <a:pt x="682" y="29"/>
                    </a:lnTo>
                    <a:lnTo>
                      <a:pt x="651" y="0"/>
                    </a:lnTo>
                    <a:lnTo>
                      <a:pt x="502" y="0"/>
                    </a:lnTo>
                    <a:lnTo>
                      <a:pt x="474" y="29"/>
                    </a:lnTo>
                    <a:lnTo>
                      <a:pt x="237" y="29"/>
                    </a:lnTo>
                    <a:lnTo>
                      <a:pt x="237" y="87"/>
                    </a:lnTo>
                    <a:lnTo>
                      <a:pt x="265" y="87"/>
                    </a:lnTo>
                    <a:lnTo>
                      <a:pt x="265" y="118"/>
                    </a:lnTo>
                    <a:lnTo>
                      <a:pt x="295" y="148"/>
                    </a:lnTo>
                    <a:lnTo>
                      <a:pt x="237" y="118"/>
                    </a:lnTo>
                    <a:lnTo>
                      <a:pt x="207" y="118"/>
                    </a:lnTo>
                    <a:lnTo>
                      <a:pt x="177" y="148"/>
                    </a:lnTo>
                    <a:lnTo>
                      <a:pt x="147" y="148"/>
                    </a:lnTo>
                    <a:lnTo>
                      <a:pt x="118" y="175"/>
                    </a:lnTo>
                    <a:lnTo>
                      <a:pt x="147" y="175"/>
                    </a:lnTo>
                    <a:lnTo>
                      <a:pt x="177" y="206"/>
                    </a:lnTo>
                    <a:lnTo>
                      <a:pt x="207" y="175"/>
                    </a:lnTo>
                    <a:lnTo>
                      <a:pt x="237" y="175"/>
                    </a:lnTo>
                    <a:lnTo>
                      <a:pt x="265" y="206"/>
                    </a:lnTo>
                    <a:lnTo>
                      <a:pt x="237" y="236"/>
                    </a:lnTo>
                    <a:lnTo>
                      <a:pt x="207" y="236"/>
                    </a:lnTo>
                    <a:lnTo>
                      <a:pt x="207" y="266"/>
                    </a:lnTo>
                    <a:lnTo>
                      <a:pt x="237" y="295"/>
                    </a:lnTo>
                    <a:lnTo>
                      <a:pt x="177" y="295"/>
                    </a:lnTo>
                    <a:lnTo>
                      <a:pt x="207" y="325"/>
                    </a:lnTo>
                    <a:lnTo>
                      <a:pt x="147" y="355"/>
                    </a:lnTo>
                    <a:lnTo>
                      <a:pt x="118" y="355"/>
                    </a:lnTo>
                    <a:lnTo>
                      <a:pt x="88" y="325"/>
                    </a:lnTo>
                    <a:lnTo>
                      <a:pt x="59" y="355"/>
                    </a:lnTo>
                    <a:lnTo>
                      <a:pt x="0" y="355"/>
                    </a:lnTo>
                    <a:lnTo>
                      <a:pt x="0" y="413"/>
                    </a:lnTo>
                    <a:lnTo>
                      <a:pt x="88" y="503"/>
                    </a:lnTo>
                    <a:lnTo>
                      <a:pt x="118" y="503"/>
                    </a:lnTo>
                    <a:lnTo>
                      <a:pt x="147" y="531"/>
                    </a:lnTo>
                    <a:lnTo>
                      <a:pt x="237" y="531"/>
                    </a:lnTo>
                    <a:lnTo>
                      <a:pt x="207" y="503"/>
                    </a:lnTo>
                    <a:lnTo>
                      <a:pt x="295" y="503"/>
                    </a:lnTo>
                    <a:lnTo>
                      <a:pt x="325" y="531"/>
                    </a:lnTo>
                    <a:lnTo>
                      <a:pt x="384" y="531"/>
                    </a:lnTo>
                    <a:lnTo>
                      <a:pt x="384" y="503"/>
                    </a:lnTo>
                    <a:lnTo>
                      <a:pt x="414" y="531"/>
                    </a:lnTo>
                    <a:lnTo>
                      <a:pt x="444" y="503"/>
                    </a:lnTo>
                    <a:lnTo>
                      <a:pt x="444" y="531"/>
                    </a:lnTo>
                    <a:lnTo>
                      <a:pt x="474" y="561"/>
                    </a:lnTo>
                    <a:lnTo>
                      <a:pt x="502" y="561"/>
                    </a:lnTo>
                    <a:lnTo>
                      <a:pt x="532" y="531"/>
                    </a:lnTo>
                    <a:lnTo>
                      <a:pt x="562" y="531"/>
                    </a:lnTo>
                    <a:lnTo>
                      <a:pt x="502" y="591"/>
                    </a:lnTo>
                    <a:lnTo>
                      <a:pt x="532" y="591"/>
                    </a:lnTo>
                    <a:lnTo>
                      <a:pt x="593" y="621"/>
                    </a:lnTo>
                    <a:lnTo>
                      <a:pt x="593" y="591"/>
                    </a:lnTo>
                    <a:lnTo>
                      <a:pt x="651" y="621"/>
                    </a:lnTo>
                    <a:lnTo>
                      <a:pt x="593" y="621"/>
                    </a:lnTo>
                    <a:lnTo>
                      <a:pt x="562" y="650"/>
                    </a:lnTo>
                    <a:lnTo>
                      <a:pt x="593" y="650"/>
                    </a:lnTo>
                    <a:lnTo>
                      <a:pt x="593" y="709"/>
                    </a:lnTo>
                    <a:lnTo>
                      <a:pt x="651" y="709"/>
                    </a:lnTo>
                    <a:lnTo>
                      <a:pt x="711" y="740"/>
                    </a:lnTo>
                    <a:lnTo>
                      <a:pt x="858" y="740"/>
                    </a:lnTo>
                    <a:lnTo>
                      <a:pt x="889" y="768"/>
                    </a:lnTo>
                    <a:lnTo>
                      <a:pt x="976" y="768"/>
                    </a:lnTo>
                    <a:lnTo>
                      <a:pt x="976" y="740"/>
                    </a:lnTo>
                    <a:lnTo>
                      <a:pt x="1037" y="740"/>
                    </a:lnTo>
                    <a:lnTo>
                      <a:pt x="1065" y="768"/>
                    </a:lnTo>
                    <a:lnTo>
                      <a:pt x="1125" y="768"/>
                    </a:lnTo>
                    <a:lnTo>
                      <a:pt x="1155" y="740"/>
                    </a:lnTo>
                    <a:lnTo>
                      <a:pt x="1183" y="768"/>
                    </a:lnTo>
                    <a:lnTo>
                      <a:pt x="1214" y="768"/>
                    </a:lnTo>
                    <a:lnTo>
                      <a:pt x="1183" y="740"/>
                    </a:lnTo>
                    <a:lnTo>
                      <a:pt x="1244" y="740"/>
                    </a:lnTo>
                    <a:lnTo>
                      <a:pt x="1274" y="768"/>
                    </a:lnTo>
                    <a:lnTo>
                      <a:pt x="1332" y="768"/>
                    </a:lnTo>
                    <a:lnTo>
                      <a:pt x="1362" y="740"/>
                    </a:lnTo>
                    <a:lnTo>
                      <a:pt x="1392" y="768"/>
                    </a:lnTo>
                    <a:lnTo>
                      <a:pt x="1421" y="768"/>
                    </a:lnTo>
                    <a:lnTo>
                      <a:pt x="1451" y="740"/>
                    </a:lnTo>
                    <a:lnTo>
                      <a:pt x="1421" y="709"/>
                    </a:lnTo>
                    <a:lnTo>
                      <a:pt x="1332" y="709"/>
                    </a:lnTo>
                    <a:lnTo>
                      <a:pt x="1302" y="680"/>
                    </a:lnTo>
                    <a:lnTo>
                      <a:pt x="1274" y="680"/>
                    </a:lnTo>
                    <a:lnTo>
                      <a:pt x="1244" y="650"/>
                    </a:lnTo>
                    <a:lnTo>
                      <a:pt x="1183" y="621"/>
                    </a:lnTo>
                    <a:lnTo>
                      <a:pt x="1125" y="621"/>
                    </a:lnTo>
                    <a:lnTo>
                      <a:pt x="1037" y="531"/>
                    </a:lnTo>
                    <a:lnTo>
                      <a:pt x="1007" y="531"/>
                    </a:lnTo>
                    <a:lnTo>
                      <a:pt x="946" y="473"/>
                    </a:lnTo>
                    <a:lnTo>
                      <a:pt x="918" y="473"/>
                    </a:lnTo>
                    <a:lnTo>
                      <a:pt x="830" y="384"/>
                    </a:lnTo>
                    <a:lnTo>
                      <a:pt x="830" y="325"/>
                    </a:lnTo>
                    <a:lnTo>
                      <a:pt x="800" y="295"/>
                    </a:lnTo>
                    <a:lnTo>
                      <a:pt x="800" y="266"/>
                    </a:lnTo>
                    <a:lnTo>
                      <a:pt x="769" y="266"/>
                    </a:lnTo>
                    <a:lnTo>
                      <a:pt x="830" y="206"/>
                    </a:lnTo>
                    <a:lnTo>
                      <a:pt x="800" y="175"/>
                    </a:lnTo>
                    <a:lnTo>
                      <a:pt x="830" y="148"/>
                    </a:lnTo>
                    <a:lnTo>
                      <a:pt x="858" y="175"/>
                    </a:lnTo>
                    <a:lnTo>
                      <a:pt x="889" y="148"/>
                    </a:lnTo>
                    <a:close/>
                  </a:path>
                </a:pathLst>
              </a:custGeom>
              <a:solidFill>
                <a:srgbClr val="FFFF7F"/>
              </a:solidFill>
              <a:ln w="9525">
                <a:noFill/>
                <a:round/>
                <a:headEnd/>
                <a:tailEnd/>
              </a:ln>
            </p:spPr>
            <p:txBody>
              <a:bodyPr/>
              <a:lstStyle/>
              <a:p>
                <a:endParaRPr lang="en-GB"/>
              </a:p>
            </p:txBody>
          </p:sp>
          <p:sp>
            <p:nvSpPr>
              <p:cNvPr id="21510" name="Freeform 6"/>
              <p:cNvSpPr>
                <a:spLocks/>
              </p:cNvSpPr>
              <p:nvPr/>
            </p:nvSpPr>
            <p:spPr bwMode="auto">
              <a:xfrm>
                <a:off x="5702" y="928"/>
                <a:ext cx="15" cy="7"/>
              </a:xfrm>
              <a:custGeom>
                <a:avLst/>
                <a:gdLst/>
                <a:ahLst/>
                <a:cxnLst>
                  <a:cxn ang="0">
                    <a:pos x="30" y="30"/>
                  </a:cxn>
                  <a:cxn ang="0">
                    <a:pos x="60" y="0"/>
                  </a:cxn>
                  <a:cxn ang="0">
                    <a:pos x="0" y="0"/>
                  </a:cxn>
                  <a:cxn ang="0">
                    <a:pos x="30" y="30"/>
                  </a:cxn>
                </a:cxnLst>
                <a:rect l="0" t="0" r="r" b="b"/>
                <a:pathLst>
                  <a:path w="60" h="30">
                    <a:moveTo>
                      <a:pt x="30" y="30"/>
                    </a:moveTo>
                    <a:lnTo>
                      <a:pt x="60" y="0"/>
                    </a:lnTo>
                    <a:lnTo>
                      <a:pt x="0" y="0"/>
                    </a:lnTo>
                    <a:lnTo>
                      <a:pt x="30" y="30"/>
                    </a:lnTo>
                    <a:close/>
                  </a:path>
                </a:pathLst>
              </a:custGeom>
              <a:solidFill>
                <a:srgbClr val="FFFF7F"/>
              </a:solidFill>
              <a:ln w="9525">
                <a:noFill/>
                <a:round/>
                <a:headEnd/>
                <a:tailEnd/>
              </a:ln>
            </p:spPr>
            <p:txBody>
              <a:bodyPr/>
              <a:lstStyle/>
              <a:p>
                <a:endParaRPr lang="en-GB"/>
              </a:p>
            </p:txBody>
          </p:sp>
          <p:sp>
            <p:nvSpPr>
              <p:cNvPr id="21511" name="Freeform 7"/>
              <p:cNvSpPr>
                <a:spLocks/>
              </p:cNvSpPr>
              <p:nvPr/>
            </p:nvSpPr>
            <p:spPr bwMode="auto">
              <a:xfrm>
                <a:off x="5532" y="906"/>
                <a:ext cx="15" cy="7"/>
              </a:xfrm>
              <a:custGeom>
                <a:avLst/>
                <a:gdLst/>
                <a:ahLst/>
                <a:cxnLst>
                  <a:cxn ang="0">
                    <a:pos x="30" y="0"/>
                  </a:cxn>
                  <a:cxn ang="0">
                    <a:pos x="0" y="29"/>
                  </a:cxn>
                  <a:cxn ang="0">
                    <a:pos x="61" y="29"/>
                  </a:cxn>
                  <a:cxn ang="0">
                    <a:pos x="30" y="0"/>
                  </a:cxn>
                </a:cxnLst>
                <a:rect l="0" t="0" r="r" b="b"/>
                <a:pathLst>
                  <a:path w="61" h="29">
                    <a:moveTo>
                      <a:pt x="30" y="0"/>
                    </a:moveTo>
                    <a:lnTo>
                      <a:pt x="0" y="29"/>
                    </a:lnTo>
                    <a:lnTo>
                      <a:pt x="61" y="29"/>
                    </a:lnTo>
                    <a:lnTo>
                      <a:pt x="30" y="0"/>
                    </a:lnTo>
                    <a:close/>
                  </a:path>
                </a:pathLst>
              </a:custGeom>
              <a:solidFill>
                <a:srgbClr val="FFFF7F"/>
              </a:solidFill>
              <a:ln w="9525">
                <a:noFill/>
                <a:round/>
                <a:headEnd/>
                <a:tailEnd/>
              </a:ln>
            </p:spPr>
            <p:txBody>
              <a:bodyPr/>
              <a:lstStyle/>
              <a:p>
                <a:endParaRPr lang="en-GB"/>
              </a:p>
            </p:txBody>
          </p:sp>
          <p:sp>
            <p:nvSpPr>
              <p:cNvPr id="21512" name="Freeform 8"/>
              <p:cNvSpPr>
                <a:spLocks/>
              </p:cNvSpPr>
              <p:nvPr/>
            </p:nvSpPr>
            <p:spPr bwMode="auto">
              <a:xfrm>
                <a:off x="4220" y="973"/>
                <a:ext cx="1556" cy="2257"/>
              </a:xfrm>
              <a:custGeom>
                <a:avLst/>
                <a:gdLst/>
                <a:ahLst/>
                <a:cxnLst>
                  <a:cxn ang="0">
                    <a:pos x="5333" y="443"/>
                  </a:cxn>
                  <a:cxn ang="0">
                    <a:pos x="5037" y="473"/>
                  </a:cxn>
                  <a:cxn ang="0">
                    <a:pos x="4621" y="650"/>
                  </a:cxn>
                  <a:cxn ang="0">
                    <a:pos x="4414" y="829"/>
                  </a:cxn>
                  <a:cxn ang="0">
                    <a:pos x="3734" y="741"/>
                  </a:cxn>
                  <a:cxn ang="0">
                    <a:pos x="3911" y="473"/>
                  </a:cxn>
                  <a:cxn ang="0">
                    <a:pos x="3527" y="532"/>
                  </a:cxn>
                  <a:cxn ang="0">
                    <a:pos x="3734" y="977"/>
                  </a:cxn>
                  <a:cxn ang="0">
                    <a:pos x="3527" y="1066"/>
                  </a:cxn>
                  <a:cxn ang="0">
                    <a:pos x="2785" y="1391"/>
                  </a:cxn>
                  <a:cxn ang="0">
                    <a:pos x="2636" y="1570"/>
                  </a:cxn>
                  <a:cxn ang="0">
                    <a:pos x="2253" y="1421"/>
                  </a:cxn>
                  <a:cxn ang="0">
                    <a:pos x="2310" y="1627"/>
                  </a:cxn>
                  <a:cxn ang="0">
                    <a:pos x="1985" y="1688"/>
                  </a:cxn>
                  <a:cxn ang="0">
                    <a:pos x="1660" y="1479"/>
                  </a:cxn>
                  <a:cxn ang="0">
                    <a:pos x="1541" y="1184"/>
                  </a:cxn>
                  <a:cxn ang="0">
                    <a:pos x="1037" y="916"/>
                  </a:cxn>
                  <a:cxn ang="0">
                    <a:pos x="1273" y="916"/>
                  </a:cxn>
                  <a:cxn ang="0">
                    <a:pos x="1630" y="1036"/>
                  </a:cxn>
                  <a:cxn ang="0">
                    <a:pos x="2785" y="1036"/>
                  </a:cxn>
                  <a:cxn ang="0">
                    <a:pos x="2724" y="621"/>
                  </a:cxn>
                  <a:cxn ang="0">
                    <a:pos x="2134" y="413"/>
                  </a:cxn>
                  <a:cxn ang="0">
                    <a:pos x="1243" y="176"/>
                  </a:cxn>
                  <a:cxn ang="0">
                    <a:pos x="1037" y="148"/>
                  </a:cxn>
                  <a:cxn ang="0">
                    <a:pos x="977" y="58"/>
                  </a:cxn>
                  <a:cxn ang="0">
                    <a:pos x="502" y="118"/>
                  </a:cxn>
                  <a:cxn ang="0">
                    <a:pos x="58" y="325"/>
                  </a:cxn>
                  <a:cxn ang="0">
                    <a:pos x="295" y="947"/>
                  </a:cxn>
                  <a:cxn ang="0">
                    <a:pos x="474" y="1421"/>
                  </a:cxn>
                  <a:cxn ang="0">
                    <a:pos x="681" y="1688"/>
                  </a:cxn>
                  <a:cxn ang="0">
                    <a:pos x="918" y="2250"/>
                  </a:cxn>
                  <a:cxn ang="0">
                    <a:pos x="295" y="2754"/>
                  </a:cxn>
                  <a:cxn ang="0">
                    <a:pos x="770" y="2990"/>
                  </a:cxn>
                  <a:cxn ang="0">
                    <a:pos x="295" y="3167"/>
                  </a:cxn>
                  <a:cxn ang="0">
                    <a:pos x="207" y="3552"/>
                  </a:cxn>
                  <a:cxn ang="0">
                    <a:pos x="384" y="3996"/>
                  </a:cxn>
                  <a:cxn ang="0">
                    <a:pos x="888" y="4321"/>
                  </a:cxn>
                  <a:cxn ang="0">
                    <a:pos x="1273" y="4707"/>
                  </a:cxn>
                  <a:cxn ang="0">
                    <a:pos x="1748" y="5092"/>
                  </a:cxn>
                  <a:cxn ang="0">
                    <a:pos x="1511" y="5448"/>
                  </a:cxn>
                  <a:cxn ang="0">
                    <a:pos x="2162" y="5535"/>
                  </a:cxn>
                  <a:cxn ang="0">
                    <a:pos x="2399" y="5802"/>
                  </a:cxn>
                  <a:cxn ang="0">
                    <a:pos x="2755" y="6068"/>
                  </a:cxn>
                  <a:cxn ang="0">
                    <a:pos x="3377" y="6216"/>
                  </a:cxn>
                  <a:cxn ang="0">
                    <a:pos x="3852" y="6334"/>
                  </a:cxn>
                  <a:cxn ang="0">
                    <a:pos x="3882" y="6838"/>
                  </a:cxn>
                  <a:cxn ang="0">
                    <a:pos x="3763" y="7133"/>
                  </a:cxn>
                  <a:cxn ang="0">
                    <a:pos x="3436" y="7342"/>
                  </a:cxn>
                  <a:cxn ang="0">
                    <a:pos x="3466" y="7549"/>
                  </a:cxn>
                  <a:cxn ang="0">
                    <a:pos x="3259" y="7786"/>
                  </a:cxn>
                  <a:cxn ang="0">
                    <a:pos x="3377" y="7962"/>
                  </a:cxn>
                  <a:cxn ang="0">
                    <a:pos x="4059" y="8378"/>
                  </a:cxn>
                  <a:cxn ang="0">
                    <a:pos x="4533" y="8465"/>
                  </a:cxn>
                  <a:cxn ang="0">
                    <a:pos x="5214" y="8644"/>
                  </a:cxn>
                  <a:cxn ang="0">
                    <a:pos x="5749" y="8821"/>
                  </a:cxn>
                  <a:cxn ang="0">
                    <a:pos x="6193" y="8436"/>
                  </a:cxn>
                  <a:cxn ang="0">
                    <a:pos x="6014" y="8140"/>
                  </a:cxn>
                  <a:cxn ang="0">
                    <a:pos x="6014" y="7637"/>
                  </a:cxn>
                  <a:cxn ang="0">
                    <a:pos x="5895" y="6927"/>
                  </a:cxn>
                  <a:cxn ang="0">
                    <a:pos x="5658" y="6571"/>
                  </a:cxn>
                  <a:cxn ang="0">
                    <a:pos x="5895" y="6157"/>
                  </a:cxn>
                  <a:cxn ang="0">
                    <a:pos x="6044" y="6009"/>
                  </a:cxn>
                  <a:cxn ang="0">
                    <a:pos x="5719" y="473"/>
                  </a:cxn>
                </a:cxnLst>
                <a:rect l="0" t="0" r="r" b="b"/>
                <a:pathLst>
                  <a:path w="6223" h="9028">
                    <a:moveTo>
                      <a:pt x="5601" y="325"/>
                    </a:moveTo>
                    <a:lnTo>
                      <a:pt x="5542" y="325"/>
                    </a:lnTo>
                    <a:lnTo>
                      <a:pt x="5512" y="295"/>
                    </a:lnTo>
                    <a:lnTo>
                      <a:pt x="5481" y="295"/>
                    </a:lnTo>
                    <a:lnTo>
                      <a:pt x="5451" y="325"/>
                    </a:lnTo>
                    <a:lnTo>
                      <a:pt x="5394" y="325"/>
                    </a:lnTo>
                    <a:lnTo>
                      <a:pt x="5363" y="355"/>
                    </a:lnTo>
                    <a:lnTo>
                      <a:pt x="5333" y="355"/>
                    </a:lnTo>
                    <a:lnTo>
                      <a:pt x="5305" y="385"/>
                    </a:lnTo>
                    <a:lnTo>
                      <a:pt x="5274" y="385"/>
                    </a:lnTo>
                    <a:lnTo>
                      <a:pt x="5305" y="413"/>
                    </a:lnTo>
                    <a:lnTo>
                      <a:pt x="5333" y="413"/>
                    </a:lnTo>
                    <a:lnTo>
                      <a:pt x="5363" y="443"/>
                    </a:lnTo>
                    <a:lnTo>
                      <a:pt x="5333" y="443"/>
                    </a:lnTo>
                    <a:lnTo>
                      <a:pt x="5305" y="473"/>
                    </a:lnTo>
                    <a:lnTo>
                      <a:pt x="5274" y="473"/>
                    </a:lnTo>
                    <a:lnTo>
                      <a:pt x="5244" y="443"/>
                    </a:lnTo>
                    <a:lnTo>
                      <a:pt x="5274" y="413"/>
                    </a:lnTo>
                    <a:lnTo>
                      <a:pt x="5156" y="413"/>
                    </a:lnTo>
                    <a:lnTo>
                      <a:pt x="5096" y="443"/>
                    </a:lnTo>
                    <a:lnTo>
                      <a:pt x="5067" y="413"/>
                    </a:lnTo>
                    <a:lnTo>
                      <a:pt x="5007" y="413"/>
                    </a:lnTo>
                    <a:lnTo>
                      <a:pt x="4977" y="443"/>
                    </a:lnTo>
                    <a:lnTo>
                      <a:pt x="4949" y="443"/>
                    </a:lnTo>
                    <a:lnTo>
                      <a:pt x="4977" y="473"/>
                    </a:lnTo>
                    <a:lnTo>
                      <a:pt x="5007" y="443"/>
                    </a:lnTo>
                    <a:lnTo>
                      <a:pt x="5067" y="443"/>
                    </a:lnTo>
                    <a:lnTo>
                      <a:pt x="5037" y="473"/>
                    </a:lnTo>
                    <a:lnTo>
                      <a:pt x="4977" y="473"/>
                    </a:lnTo>
                    <a:lnTo>
                      <a:pt x="4919" y="473"/>
                    </a:lnTo>
                    <a:lnTo>
                      <a:pt x="4889" y="503"/>
                    </a:lnTo>
                    <a:lnTo>
                      <a:pt x="4859" y="503"/>
                    </a:lnTo>
                    <a:lnTo>
                      <a:pt x="4800" y="562"/>
                    </a:lnTo>
                    <a:lnTo>
                      <a:pt x="4800" y="532"/>
                    </a:lnTo>
                    <a:lnTo>
                      <a:pt x="4771" y="562"/>
                    </a:lnTo>
                    <a:lnTo>
                      <a:pt x="4740" y="562"/>
                    </a:lnTo>
                    <a:lnTo>
                      <a:pt x="4712" y="591"/>
                    </a:lnTo>
                    <a:lnTo>
                      <a:pt x="4652" y="591"/>
                    </a:lnTo>
                    <a:lnTo>
                      <a:pt x="4621" y="621"/>
                    </a:lnTo>
                    <a:lnTo>
                      <a:pt x="4564" y="621"/>
                    </a:lnTo>
                    <a:lnTo>
                      <a:pt x="4593" y="650"/>
                    </a:lnTo>
                    <a:lnTo>
                      <a:pt x="4621" y="650"/>
                    </a:lnTo>
                    <a:lnTo>
                      <a:pt x="4652" y="680"/>
                    </a:lnTo>
                    <a:lnTo>
                      <a:pt x="4621" y="680"/>
                    </a:lnTo>
                    <a:lnTo>
                      <a:pt x="4564" y="650"/>
                    </a:lnTo>
                    <a:lnTo>
                      <a:pt x="4533" y="680"/>
                    </a:lnTo>
                    <a:lnTo>
                      <a:pt x="4503" y="680"/>
                    </a:lnTo>
                    <a:lnTo>
                      <a:pt x="4475" y="650"/>
                    </a:lnTo>
                    <a:lnTo>
                      <a:pt x="4445" y="680"/>
                    </a:lnTo>
                    <a:lnTo>
                      <a:pt x="4357" y="680"/>
                    </a:lnTo>
                    <a:lnTo>
                      <a:pt x="4384" y="710"/>
                    </a:lnTo>
                    <a:lnTo>
                      <a:pt x="4414" y="710"/>
                    </a:lnTo>
                    <a:lnTo>
                      <a:pt x="4414" y="741"/>
                    </a:lnTo>
                    <a:lnTo>
                      <a:pt x="4384" y="768"/>
                    </a:lnTo>
                    <a:lnTo>
                      <a:pt x="4384" y="798"/>
                    </a:lnTo>
                    <a:lnTo>
                      <a:pt x="4414" y="829"/>
                    </a:lnTo>
                    <a:lnTo>
                      <a:pt x="4414" y="859"/>
                    </a:lnTo>
                    <a:lnTo>
                      <a:pt x="4384" y="887"/>
                    </a:lnTo>
                    <a:lnTo>
                      <a:pt x="4296" y="887"/>
                    </a:lnTo>
                    <a:lnTo>
                      <a:pt x="4266" y="916"/>
                    </a:lnTo>
                    <a:lnTo>
                      <a:pt x="4177" y="916"/>
                    </a:lnTo>
                    <a:lnTo>
                      <a:pt x="4147" y="947"/>
                    </a:lnTo>
                    <a:lnTo>
                      <a:pt x="4147" y="916"/>
                    </a:lnTo>
                    <a:lnTo>
                      <a:pt x="4029" y="916"/>
                    </a:lnTo>
                    <a:lnTo>
                      <a:pt x="4000" y="887"/>
                    </a:lnTo>
                    <a:lnTo>
                      <a:pt x="3941" y="859"/>
                    </a:lnTo>
                    <a:lnTo>
                      <a:pt x="3882" y="798"/>
                    </a:lnTo>
                    <a:lnTo>
                      <a:pt x="3822" y="798"/>
                    </a:lnTo>
                    <a:lnTo>
                      <a:pt x="3763" y="768"/>
                    </a:lnTo>
                    <a:lnTo>
                      <a:pt x="3734" y="741"/>
                    </a:lnTo>
                    <a:lnTo>
                      <a:pt x="3734" y="710"/>
                    </a:lnTo>
                    <a:lnTo>
                      <a:pt x="3763" y="710"/>
                    </a:lnTo>
                    <a:lnTo>
                      <a:pt x="3791" y="680"/>
                    </a:lnTo>
                    <a:lnTo>
                      <a:pt x="3822" y="680"/>
                    </a:lnTo>
                    <a:lnTo>
                      <a:pt x="3791" y="650"/>
                    </a:lnTo>
                    <a:lnTo>
                      <a:pt x="3882" y="650"/>
                    </a:lnTo>
                    <a:lnTo>
                      <a:pt x="3911" y="621"/>
                    </a:lnTo>
                    <a:lnTo>
                      <a:pt x="4089" y="621"/>
                    </a:lnTo>
                    <a:lnTo>
                      <a:pt x="4089" y="591"/>
                    </a:lnTo>
                    <a:lnTo>
                      <a:pt x="4029" y="532"/>
                    </a:lnTo>
                    <a:lnTo>
                      <a:pt x="4000" y="532"/>
                    </a:lnTo>
                    <a:lnTo>
                      <a:pt x="3970" y="503"/>
                    </a:lnTo>
                    <a:lnTo>
                      <a:pt x="3941" y="503"/>
                    </a:lnTo>
                    <a:lnTo>
                      <a:pt x="3911" y="473"/>
                    </a:lnTo>
                    <a:lnTo>
                      <a:pt x="3882" y="473"/>
                    </a:lnTo>
                    <a:lnTo>
                      <a:pt x="3882" y="443"/>
                    </a:lnTo>
                    <a:lnTo>
                      <a:pt x="3852" y="413"/>
                    </a:lnTo>
                    <a:lnTo>
                      <a:pt x="3408" y="413"/>
                    </a:lnTo>
                    <a:lnTo>
                      <a:pt x="3377" y="385"/>
                    </a:lnTo>
                    <a:lnTo>
                      <a:pt x="3290" y="385"/>
                    </a:lnTo>
                    <a:lnTo>
                      <a:pt x="3317" y="413"/>
                    </a:lnTo>
                    <a:lnTo>
                      <a:pt x="3347" y="413"/>
                    </a:lnTo>
                    <a:lnTo>
                      <a:pt x="3377" y="443"/>
                    </a:lnTo>
                    <a:lnTo>
                      <a:pt x="3436" y="443"/>
                    </a:lnTo>
                    <a:lnTo>
                      <a:pt x="3466" y="473"/>
                    </a:lnTo>
                    <a:lnTo>
                      <a:pt x="3497" y="473"/>
                    </a:lnTo>
                    <a:lnTo>
                      <a:pt x="3527" y="503"/>
                    </a:lnTo>
                    <a:lnTo>
                      <a:pt x="3527" y="532"/>
                    </a:lnTo>
                    <a:lnTo>
                      <a:pt x="3554" y="562"/>
                    </a:lnTo>
                    <a:lnTo>
                      <a:pt x="3527" y="562"/>
                    </a:lnTo>
                    <a:lnTo>
                      <a:pt x="3554" y="591"/>
                    </a:lnTo>
                    <a:lnTo>
                      <a:pt x="3527" y="591"/>
                    </a:lnTo>
                    <a:lnTo>
                      <a:pt x="3527" y="680"/>
                    </a:lnTo>
                    <a:lnTo>
                      <a:pt x="3497" y="680"/>
                    </a:lnTo>
                    <a:lnTo>
                      <a:pt x="3497" y="768"/>
                    </a:lnTo>
                    <a:lnTo>
                      <a:pt x="3527" y="798"/>
                    </a:lnTo>
                    <a:lnTo>
                      <a:pt x="3584" y="798"/>
                    </a:lnTo>
                    <a:lnTo>
                      <a:pt x="3645" y="859"/>
                    </a:lnTo>
                    <a:lnTo>
                      <a:pt x="3673" y="859"/>
                    </a:lnTo>
                    <a:lnTo>
                      <a:pt x="3704" y="887"/>
                    </a:lnTo>
                    <a:lnTo>
                      <a:pt x="3673" y="916"/>
                    </a:lnTo>
                    <a:lnTo>
                      <a:pt x="3734" y="977"/>
                    </a:lnTo>
                    <a:lnTo>
                      <a:pt x="3704" y="977"/>
                    </a:lnTo>
                    <a:lnTo>
                      <a:pt x="3645" y="1036"/>
                    </a:lnTo>
                    <a:lnTo>
                      <a:pt x="3645" y="1095"/>
                    </a:lnTo>
                    <a:lnTo>
                      <a:pt x="3673" y="1154"/>
                    </a:lnTo>
                    <a:lnTo>
                      <a:pt x="3645" y="1123"/>
                    </a:lnTo>
                    <a:lnTo>
                      <a:pt x="3615" y="1123"/>
                    </a:lnTo>
                    <a:lnTo>
                      <a:pt x="3584" y="1095"/>
                    </a:lnTo>
                    <a:lnTo>
                      <a:pt x="3554" y="1123"/>
                    </a:lnTo>
                    <a:lnTo>
                      <a:pt x="3527" y="1123"/>
                    </a:lnTo>
                    <a:lnTo>
                      <a:pt x="3527" y="1154"/>
                    </a:lnTo>
                    <a:lnTo>
                      <a:pt x="3497" y="1123"/>
                    </a:lnTo>
                    <a:lnTo>
                      <a:pt x="3527" y="1095"/>
                    </a:lnTo>
                    <a:lnTo>
                      <a:pt x="3554" y="1095"/>
                    </a:lnTo>
                    <a:lnTo>
                      <a:pt x="3527" y="1066"/>
                    </a:lnTo>
                    <a:lnTo>
                      <a:pt x="3466" y="1066"/>
                    </a:lnTo>
                    <a:lnTo>
                      <a:pt x="3436" y="1036"/>
                    </a:lnTo>
                    <a:lnTo>
                      <a:pt x="3290" y="1036"/>
                    </a:lnTo>
                    <a:lnTo>
                      <a:pt x="3259" y="1005"/>
                    </a:lnTo>
                    <a:lnTo>
                      <a:pt x="3199" y="1005"/>
                    </a:lnTo>
                    <a:lnTo>
                      <a:pt x="3081" y="1123"/>
                    </a:lnTo>
                    <a:lnTo>
                      <a:pt x="3052" y="1123"/>
                    </a:lnTo>
                    <a:lnTo>
                      <a:pt x="3022" y="1154"/>
                    </a:lnTo>
                    <a:lnTo>
                      <a:pt x="2904" y="1154"/>
                    </a:lnTo>
                    <a:lnTo>
                      <a:pt x="2815" y="1243"/>
                    </a:lnTo>
                    <a:lnTo>
                      <a:pt x="2785" y="1243"/>
                    </a:lnTo>
                    <a:lnTo>
                      <a:pt x="2724" y="1302"/>
                    </a:lnTo>
                    <a:lnTo>
                      <a:pt x="2724" y="1332"/>
                    </a:lnTo>
                    <a:lnTo>
                      <a:pt x="2785" y="1391"/>
                    </a:lnTo>
                    <a:lnTo>
                      <a:pt x="2815" y="1391"/>
                    </a:lnTo>
                    <a:lnTo>
                      <a:pt x="2815" y="1421"/>
                    </a:lnTo>
                    <a:lnTo>
                      <a:pt x="2844" y="1450"/>
                    </a:lnTo>
                    <a:lnTo>
                      <a:pt x="2874" y="1450"/>
                    </a:lnTo>
                    <a:lnTo>
                      <a:pt x="2933" y="1509"/>
                    </a:lnTo>
                    <a:lnTo>
                      <a:pt x="2933" y="1570"/>
                    </a:lnTo>
                    <a:lnTo>
                      <a:pt x="2962" y="1597"/>
                    </a:lnTo>
                    <a:lnTo>
                      <a:pt x="2904" y="1597"/>
                    </a:lnTo>
                    <a:lnTo>
                      <a:pt x="2844" y="1539"/>
                    </a:lnTo>
                    <a:lnTo>
                      <a:pt x="2844" y="1570"/>
                    </a:lnTo>
                    <a:lnTo>
                      <a:pt x="2815" y="1597"/>
                    </a:lnTo>
                    <a:lnTo>
                      <a:pt x="2755" y="1597"/>
                    </a:lnTo>
                    <a:lnTo>
                      <a:pt x="2724" y="1570"/>
                    </a:lnTo>
                    <a:lnTo>
                      <a:pt x="2636" y="1570"/>
                    </a:lnTo>
                    <a:lnTo>
                      <a:pt x="2608" y="1539"/>
                    </a:lnTo>
                    <a:lnTo>
                      <a:pt x="2517" y="1539"/>
                    </a:lnTo>
                    <a:lnTo>
                      <a:pt x="2490" y="1509"/>
                    </a:lnTo>
                    <a:lnTo>
                      <a:pt x="2460" y="1539"/>
                    </a:lnTo>
                    <a:lnTo>
                      <a:pt x="2429" y="1539"/>
                    </a:lnTo>
                    <a:lnTo>
                      <a:pt x="2399" y="1570"/>
                    </a:lnTo>
                    <a:lnTo>
                      <a:pt x="2399" y="1539"/>
                    </a:lnTo>
                    <a:lnTo>
                      <a:pt x="2429" y="1509"/>
                    </a:lnTo>
                    <a:lnTo>
                      <a:pt x="2399" y="1509"/>
                    </a:lnTo>
                    <a:lnTo>
                      <a:pt x="2371" y="1479"/>
                    </a:lnTo>
                    <a:lnTo>
                      <a:pt x="2341" y="1479"/>
                    </a:lnTo>
                    <a:lnTo>
                      <a:pt x="2310" y="1450"/>
                    </a:lnTo>
                    <a:lnTo>
                      <a:pt x="2280" y="1450"/>
                    </a:lnTo>
                    <a:lnTo>
                      <a:pt x="2253" y="1421"/>
                    </a:lnTo>
                    <a:lnTo>
                      <a:pt x="2162" y="1421"/>
                    </a:lnTo>
                    <a:lnTo>
                      <a:pt x="2134" y="1391"/>
                    </a:lnTo>
                    <a:lnTo>
                      <a:pt x="2103" y="1391"/>
                    </a:lnTo>
                    <a:lnTo>
                      <a:pt x="2103" y="1450"/>
                    </a:lnTo>
                    <a:lnTo>
                      <a:pt x="2074" y="1479"/>
                    </a:lnTo>
                    <a:lnTo>
                      <a:pt x="2015" y="1479"/>
                    </a:lnTo>
                    <a:lnTo>
                      <a:pt x="2015" y="1509"/>
                    </a:lnTo>
                    <a:lnTo>
                      <a:pt x="2044" y="1539"/>
                    </a:lnTo>
                    <a:lnTo>
                      <a:pt x="2074" y="1539"/>
                    </a:lnTo>
                    <a:lnTo>
                      <a:pt x="2162" y="1627"/>
                    </a:lnTo>
                    <a:lnTo>
                      <a:pt x="2192" y="1627"/>
                    </a:lnTo>
                    <a:lnTo>
                      <a:pt x="2222" y="1657"/>
                    </a:lnTo>
                    <a:lnTo>
                      <a:pt x="2280" y="1657"/>
                    </a:lnTo>
                    <a:lnTo>
                      <a:pt x="2310" y="1627"/>
                    </a:lnTo>
                    <a:lnTo>
                      <a:pt x="2341" y="1627"/>
                    </a:lnTo>
                    <a:lnTo>
                      <a:pt x="2371" y="1657"/>
                    </a:lnTo>
                    <a:lnTo>
                      <a:pt x="2399" y="1657"/>
                    </a:lnTo>
                    <a:lnTo>
                      <a:pt x="2399" y="1688"/>
                    </a:lnTo>
                    <a:lnTo>
                      <a:pt x="2429" y="1716"/>
                    </a:lnTo>
                    <a:lnTo>
                      <a:pt x="2429" y="1776"/>
                    </a:lnTo>
                    <a:lnTo>
                      <a:pt x="2341" y="1776"/>
                    </a:lnTo>
                    <a:lnTo>
                      <a:pt x="2310" y="1806"/>
                    </a:lnTo>
                    <a:lnTo>
                      <a:pt x="2192" y="1806"/>
                    </a:lnTo>
                    <a:lnTo>
                      <a:pt x="2134" y="1776"/>
                    </a:lnTo>
                    <a:lnTo>
                      <a:pt x="2044" y="1776"/>
                    </a:lnTo>
                    <a:lnTo>
                      <a:pt x="2015" y="1746"/>
                    </a:lnTo>
                    <a:lnTo>
                      <a:pt x="2015" y="1716"/>
                    </a:lnTo>
                    <a:lnTo>
                      <a:pt x="1985" y="1688"/>
                    </a:lnTo>
                    <a:lnTo>
                      <a:pt x="1955" y="1688"/>
                    </a:lnTo>
                    <a:lnTo>
                      <a:pt x="1925" y="1657"/>
                    </a:lnTo>
                    <a:lnTo>
                      <a:pt x="1896" y="1657"/>
                    </a:lnTo>
                    <a:lnTo>
                      <a:pt x="1867" y="1627"/>
                    </a:lnTo>
                    <a:lnTo>
                      <a:pt x="1837" y="1657"/>
                    </a:lnTo>
                    <a:lnTo>
                      <a:pt x="1748" y="1657"/>
                    </a:lnTo>
                    <a:lnTo>
                      <a:pt x="1748" y="1627"/>
                    </a:lnTo>
                    <a:lnTo>
                      <a:pt x="1718" y="1627"/>
                    </a:lnTo>
                    <a:lnTo>
                      <a:pt x="1660" y="1597"/>
                    </a:lnTo>
                    <a:lnTo>
                      <a:pt x="1688" y="1570"/>
                    </a:lnTo>
                    <a:lnTo>
                      <a:pt x="1660" y="1539"/>
                    </a:lnTo>
                    <a:lnTo>
                      <a:pt x="1688" y="1539"/>
                    </a:lnTo>
                    <a:lnTo>
                      <a:pt x="1660" y="1509"/>
                    </a:lnTo>
                    <a:lnTo>
                      <a:pt x="1660" y="1479"/>
                    </a:lnTo>
                    <a:lnTo>
                      <a:pt x="1630" y="1479"/>
                    </a:lnTo>
                    <a:lnTo>
                      <a:pt x="1600" y="1450"/>
                    </a:lnTo>
                    <a:lnTo>
                      <a:pt x="1600" y="1421"/>
                    </a:lnTo>
                    <a:lnTo>
                      <a:pt x="1569" y="1421"/>
                    </a:lnTo>
                    <a:lnTo>
                      <a:pt x="1569" y="1391"/>
                    </a:lnTo>
                    <a:lnTo>
                      <a:pt x="1541" y="1391"/>
                    </a:lnTo>
                    <a:lnTo>
                      <a:pt x="1511" y="1332"/>
                    </a:lnTo>
                    <a:lnTo>
                      <a:pt x="1541" y="1332"/>
                    </a:lnTo>
                    <a:lnTo>
                      <a:pt x="1569" y="1302"/>
                    </a:lnTo>
                    <a:lnTo>
                      <a:pt x="1569" y="1243"/>
                    </a:lnTo>
                    <a:lnTo>
                      <a:pt x="1600" y="1243"/>
                    </a:lnTo>
                    <a:lnTo>
                      <a:pt x="1600" y="1214"/>
                    </a:lnTo>
                    <a:lnTo>
                      <a:pt x="1569" y="1184"/>
                    </a:lnTo>
                    <a:lnTo>
                      <a:pt x="1541" y="1184"/>
                    </a:lnTo>
                    <a:lnTo>
                      <a:pt x="1541" y="1154"/>
                    </a:lnTo>
                    <a:lnTo>
                      <a:pt x="1511" y="1154"/>
                    </a:lnTo>
                    <a:lnTo>
                      <a:pt x="1480" y="1123"/>
                    </a:lnTo>
                    <a:lnTo>
                      <a:pt x="1450" y="1123"/>
                    </a:lnTo>
                    <a:lnTo>
                      <a:pt x="1423" y="1095"/>
                    </a:lnTo>
                    <a:lnTo>
                      <a:pt x="1362" y="1095"/>
                    </a:lnTo>
                    <a:lnTo>
                      <a:pt x="1332" y="1066"/>
                    </a:lnTo>
                    <a:lnTo>
                      <a:pt x="1273" y="1066"/>
                    </a:lnTo>
                    <a:lnTo>
                      <a:pt x="1273" y="1005"/>
                    </a:lnTo>
                    <a:lnTo>
                      <a:pt x="1243" y="1036"/>
                    </a:lnTo>
                    <a:lnTo>
                      <a:pt x="1155" y="947"/>
                    </a:lnTo>
                    <a:lnTo>
                      <a:pt x="1095" y="947"/>
                    </a:lnTo>
                    <a:lnTo>
                      <a:pt x="1066" y="916"/>
                    </a:lnTo>
                    <a:lnTo>
                      <a:pt x="1037" y="916"/>
                    </a:lnTo>
                    <a:lnTo>
                      <a:pt x="1007" y="887"/>
                    </a:lnTo>
                    <a:lnTo>
                      <a:pt x="977" y="887"/>
                    </a:lnTo>
                    <a:lnTo>
                      <a:pt x="1007" y="859"/>
                    </a:lnTo>
                    <a:lnTo>
                      <a:pt x="948" y="859"/>
                    </a:lnTo>
                    <a:lnTo>
                      <a:pt x="918" y="829"/>
                    </a:lnTo>
                    <a:lnTo>
                      <a:pt x="1095" y="829"/>
                    </a:lnTo>
                    <a:lnTo>
                      <a:pt x="1066" y="859"/>
                    </a:lnTo>
                    <a:lnTo>
                      <a:pt x="1066" y="887"/>
                    </a:lnTo>
                    <a:lnTo>
                      <a:pt x="1095" y="887"/>
                    </a:lnTo>
                    <a:lnTo>
                      <a:pt x="1125" y="916"/>
                    </a:lnTo>
                    <a:lnTo>
                      <a:pt x="1155" y="916"/>
                    </a:lnTo>
                    <a:lnTo>
                      <a:pt x="1186" y="947"/>
                    </a:lnTo>
                    <a:lnTo>
                      <a:pt x="1243" y="947"/>
                    </a:lnTo>
                    <a:lnTo>
                      <a:pt x="1273" y="916"/>
                    </a:lnTo>
                    <a:lnTo>
                      <a:pt x="1304" y="947"/>
                    </a:lnTo>
                    <a:lnTo>
                      <a:pt x="1332" y="947"/>
                    </a:lnTo>
                    <a:lnTo>
                      <a:pt x="1362" y="916"/>
                    </a:lnTo>
                    <a:lnTo>
                      <a:pt x="1362" y="947"/>
                    </a:lnTo>
                    <a:lnTo>
                      <a:pt x="1393" y="947"/>
                    </a:lnTo>
                    <a:lnTo>
                      <a:pt x="1423" y="977"/>
                    </a:lnTo>
                    <a:lnTo>
                      <a:pt x="1450" y="977"/>
                    </a:lnTo>
                    <a:lnTo>
                      <a:pt x="1450" y="1005"/>
                    </a:lnTo>
                    <a:lnTo>
                      <a:pt x="1480" y="1005"/>
                    </a:lnTo>
                    <a:lnTo>
                      <a:pt x="1511" y="977"/>
                    </a:lnTo>
                    <a:lnTo>
                      <a:pt x="1541" y="977"/>
                    </a:lnTo>
                    <a:lnTo>
                      <a:pt x="1569" y="1005"/>
                    </a:lnTo>
                    <a:lnTo>
                      <a:pt x="1600" y="1005"/>
                    </a:lnTo>
                    <a:lnTo>
                      <a:pt x="1630" y="1036"/>
                    </a:lnTo>
                    <a:lnTo>
                      <a:pt x="1718" y="1036"/>
                    </a:lnTo>
                    <a:lnTo>
                      <a:pt x="1778" y="1066"/>
                    </a:lnTo>
                    <a:lnTo>
                      <a:pt x="2015" y="1066"/>
                    </a:lnTo>
                    <a:lnTo>
                      <a:pt x="2044" y="1095"/>
                    </a:lnTo>
                    <a:lnTo>
                      <a:pt x="2134" y="1095"/>
                    </a:lnTo>
                    <a:lnTo>
                      <a:pt x="2162" y="1123"/>
                    </a:lnTo>
                    <a:lnTo>
                      <a:pt x="2310" y="1123"/>
                    </a:lnTo>
                    <a:lnTo>
                      <a:pt x="2371" y="1154"/>
                    </a:lnTo>
                    <a:lnTo>
                      <a:pt x="2399" y="1154"/>
                    </a:lnTo>
                    <a:lnTo>
                      <a:pt x="2460" y="1123"/>
                    </a:lnTo>
                    <a:lnTo>
                      <a:pt x="2578" y="1123"/>
                    </a:lnTo>
                    <a:lnTo>
                      <a:pt x="2608" y="1095"/>
                    </a:lnTo>
                    <a:lnTo>
                      <a:pt x="2724" y="1095"/>
                    </a:lnTo>
                    <a:lnTo>
                      <a:pt x="2785" y="1036"/>
                    </a:lnTo>
                    <a:lnTo>
                      <a:pt x="2815" y="1036"/>
                    </a:lnTo>
                    <a:lnTo>
                      <a:pt x="2874" y="977"/>
                    </a:lnTo>
                    <a:lnTo>
                      <a:pt x="2933" y="947"/>
                    </a:lnTo>
                    <a:lnTo>
                      <a:pt x="2962" y="916"/>
                    </a:lnTo>
                    <a:lnTo>
                      <a:pt x="2962" y="798"/>
                    </a:lnTo>
                    <a:lnTo>
                      <a:pt x="2904" y="798"/>
                    </a:lnTo>
                    <a:lnTo>
                      <a:pt x="2904" y="768"/>
                    </a:lnTo>
                    <a:lnTo>
                      <a:pt x="2874" y="741"/>
                    </a:lnTo>
                    <a:lnTo>
                      <a:pt x="2874" y="710"/>
                    </a:lnTo>
                    <a:lnTo>
                      <a:pt x="2844" y="710"/>
                    </a:lnTo>
                    <a:lnTo>
                      <a:pt x="2844" y="680"/>
                    </a:lnTo>
                    <a:lnTo>
                      <a:pt x="2815" y="650"/>
                    </a:lnTo>
                    <a:lnTo>
                      <a:pt x="2755" y="650"/>
                    </a:lnTo>
                    <a:lnTo>
                      <a:pt x="2724" y="621"/>
                    </a:lnTo>
                    <a:lnTo>
                      <a:pt x="2697" y="650"/>
                    </a:lnTo>
                    <a:lnTo>
                      <a:pt x="2578" y="532"/>
                    </a:lnTo>
                    <a:lnTo>
                      <a:pt x="2517" y="532"/>
                    </a:lnTo>
                    <a:lnTo>
                      <a:pt x="2548" y="562"/>
                    </a:lnTo>
                    <a:lnTo>
                      <a:pt x="2490" y="562"/>
                    </a:lnTo>
                    <a:lnTo>
                      <a:pt x="2460" y="532"/>
                    </a:lnTo>
                    <a:lnTo>
                      <a:pt x="2399" y="503"/>
                    </a:lnTo>
                    <a:lnTo>
                      <a:pt x="2371" y="503"/>
                    </a:lnTo>
                    <a:lnTo>
                      <a:pt x="2310" y="473"/>
                    </a:lnTo>
                    <a:lnTo>
                      <a:pt x="2222" y="473"/>
                    </a:lnTo>
                    <a:lnTo>
                      <a:pt x="2222" y="443"/>
                    </a:lnTo>
                    <a:lnTo>
                      <a:pt x="2162" y="443"/>
                    </a:lnTo>
                    <a:lnTo>
                      <a:pt x="2162" y="413"/>
                    </a:lnTo>
                    <a:lnTo>
                      <a:pt x="2134" y="413"/>
                    </a:lnTo>
                    <a:lnTo>
                      <a:pt x="2044" y="385"/>
                    </a:lnTo>
                    <a:lnTo>
                      <a:pt x="2015" y="355"/>
                    </a:lnTo>
                    <a:lnTo>
                      <a:pt x="1955" y="355"/>
                    </a:lnTo>
                    <a:lnTo>
                      <a:pt x="1925" y="325"/>
                    </a:lnTo>
                    <a:lnTo>
                      <a:pt x="1867" y="325"/>
                    </a:lnTo>
                    <a:lnTo>
                      <a:pt x="1837" y="295"/>
                    </a:lnTo>
                    <a:lnTo>
                      <a:pt x="1807" y="295"/>
                    </a:lnTo>
                    <a:lnTo>
                      <a:pt x="1778" y="266"/>
                    </a:lnTo>
                    <a:lnTo>
                      <a:pt x="1688" y="266"/>
                    </a:lnTo>
                    <a:lnTo>
                      <a:pt x="1660" y="237"/>
                    </a:lnTo>
                    <a:lnTo>
                      <a:pt x="1600" y="237"/>
                    </a:lnTo>
                    <a:lnTo>
                      <a:pt x="1569" y="207"/>
                    </a:lnTo>
                    <a:lnTo>
                      <a:pt x="1273" y="207"/>
                    </a:lnTo>
                    <a:lnTo>
                      <a:pt x="1243" y="176"/>
                    </a:lnTo>
                    <a:lnTo>
                      <a:pt x="1095" y="176"/>
                    </a:lnTo>
                    <a:lnTo>
                      <a:pt x="1095" y="207"/>
                    </a:lnTo>
                    <a:lnTo>
                      <a:pt x="1066" y="237"/>
                    </a:lnTo>
                    <a:lnTo>
                      <a:pt x="1037" y="266"/>
                    </a:lnTo>
                    <a:lnTo>
                      <a:pt x="1007" y="266"/>
                    </a:lnTo>
                    <a:lnTo>
                      <a:pt x="1007" y="295"/>
                    </a:lnTo>
                    <a:lnTo>
                      <a:pt x="977" y="295"/>
                    </a:lnTo>
                    <a:lnTo>
                      <a:pt x="977" y="266"/>
                    </a:lnTo>
                    <a:lnTo>
                      <a:pt x="1007" y="266"/>
                    </a:lnTo>
                    <a:lnTo>
                      <a:pt x="1037" y="237"/>
                    </a:lnTo>
                    <a:lnTo>
                      <a:pt x="1066" y="237"/>
                    </a:lnTo>
                    <a:lnTo>
                      <a:pt x="1037" y="207"/>
                    </a:lnTo>
                    <a:lnTo>
                      <a:pt x="1066" y="176"/>
                    </a:lnTo>
                    <a:lnTo>
                      <a:pt x="1037" y="148"/>
                    </a:lnTo>
                    <a:lnTo>
                      <a:pt x="1007" y="148"/>
                    </a:lnTo>
                    <a:lnTo>
                      <a:pt x="977" y="176"/>
                    </a:lnTo>
                    <a:lnTo>
                      <a:pt x="948" y="176"/>
                    </a:lnTo>
                    <a:lnTo>
                      <a:pt x="977" y="148"/>
                    </a:lnTo>
                    <a:lnTo>
                      <a:pt x="830" y="148"/>
                    </a:lnTo>
                    <a:lnTo>
                      <a:pt x="830" y="118"/>
                    </a:lnTo>
                    <a:lnTo>
                      <a:pt x="770" y="118"/>
                    </a:lnTo>
                    <a:lnTo>
                      <a:pt x="740" y="88"/>
                    </a:lnTo>
                    <a:lnTo>
                      <a:pt x="740" y="58"/>
                    </a:lnTo>
                    <a:lnTo>
                      <a:pt x="770" y="88"/>
                    </a:lnTo>
                    <a:lnTo>
                      <a:pt x="830" y="88"/>
                    </a:lnTo>
                    <a:lnTo>
                      <a:pt x="858" y="118"/>
                    </a:lnTo>
                    <a:lnTo>
                      <a:pt x="918" y="118"/>
                    </a:lnTo>
                    <a:lnTo>
                      <a:pt x="977" y="58"/>
                    </a:lnTo>
                    <a:lnTo>
                      <a:pt x="858" y="58"/>
                    </a:lnTo>
                    <a:lnTo>
                      <a:pt x="800" y="30"/>
                    </a:lnTo>
                    <a:lnTo>
                      <a:pt x="740" y="30"/>
                    </a:lnTo>
                    <a:lnTo>
                      <a:pt x="711" y="0"/>
                    </a:lnTo>
                    <a:lnTo>
                      <a:pt x="681" y="0"/>
                    </a:lnTo>
                    <a:lnTo>
                      <a:pt x="711" y="30"/>
                    </a:lnTo>
                    <a:lnTo>
                      <a:pt x="651" y="30"/>
                    </a:lnTo>
                    <a:lnTo>
                      <a:pt x="651" y="58"/>
                    </a:lnTo>
                    <a:lnTo>
                      <a:pt x="620" y="88"/>
                    </a:lnTo>
                    <a:lnTo>
                      <a:pt x="593" y="88"/>
                    </a:lnTo>
                    <a:lnTo>
                      <a:pt x="563" y="58"/>
                    </a:lnTo>
                    <a:lnTo>
                      <a:pt x="474" y="58"/>
                    </a:lnTo>
                    <a:lnTo>
                      <a:pt x="502" y="88"/>
                    </a:lnTo>
                    <a:lnTo>
                      <a:pt x="502" y="118"/>
                    </a:lnTo>
                    <a:lnTo>
                      <a:pt x="384" y="118"/>
                    </a:lnTo>
                    <a:lnTo>
                      <a:pt x="356" y="88"/>
                    </a:lnTo>
                    <a:lnTo>
                      <a:pt x="325" y="88"/>
                    </a:lnTo>
                    <a:lnTo>
                      <a:pt x="356" y="118"/>
                    </a:lnTo>
                    <a:lnTo>
                      <a:pt x="295" y="176"/>
                    </a:lnTo>
                    <a:lnTo>
                      <a:pt x="207" y="176"/>
                    </a:lnTo>
                    <a:lnTo>
                      <a:pt x="177" y="207"/>
                    </a:lnTo>
                    <a:lnTo>
                      <a:pt x="177" y="237"/>
                    </a:lnTo>
                    <a:lnTo>
                      <a:pt x="147" y="266"/>
                    </a:lnTo>
                    <a:lnTo>
                      <a:pt x="118" y="266"/>
                    </a:lnTo>
                    <a:lnTo>
                      <a:pt x="88" y="295"/>
                    </a:lnTo>
                    <a:lnTo>
                      <a:pt x="28" y="295"/>
                    </a:lnTo>
                    <a:lnTo>
                      <a:pt x="0" y="325"/>
                    </a:lnTo>
                    <a:lnTo>
                      <a:pt x="58" y="325"/>
                    </a:lnTo>
                    <a:lnTo>
                      <a:pt x="58" y="355"/>
                    </a:lnTo>
                    <a:lnTo>
                      <a:pt x="28" y="385"/>
                    </a:lnTo>
                    <a:lnTo>
                      <a:pt x="28" y="473"/>
                    </a:lnTo>
                    <a:lnTo>
                      <a:pt x="58" y="473"/>
                    </a:lnTo>
                    <a:lnTo>
                      <a:pt x="88" y="532"/>
                    </a:lnTo>
                    <a:lnTo>
                      <a:pt x="207" y="532"/>
                    </a:lnTo>
                    <a:lnTo>
                      <a:pt x="295" y="621"/>
                    </a:lnTo>
                    <a:lnTo>
                      <a:pt x="356" y="621"/>
                    </a:lnTo>
                    <a:lnTo>
                      <a:pt x="384" y="650"/>
                    </a:lnTo>
                    <a:lnTo>
                      <a:pt x="384" y="710"/>
                    </a:lnTo>
                    <a:lnTo>
                      <a:pt x="237" y="859"/>
                    </a:lnTo>
                    <a:lnTo>
                      <a:pt x="237" y="916"/>
                    </a:lnTo>
                    <a:lnTo>
                      <a:pt x="265" y="916"/>
                    </a:lnTo>
                    <a:lnTo>
                      <a:pt x="295" y="947"/>
                    </a:lnTo>
                    <a:lnTo>
                      <a:pt x="295" y="977"/>
                    </a:lnTo>
                    <a:lnTo>
                      <a:pt x="384" y="1066"/>
                    </a:lnTo>
                    <a:lnTo>
                      <a:pt x="384" y="1095"/>
                    </a:lnTo>
                    <a:lnTo>
                      <a:pt x="413" y="1095"/>
                    </a:lnTo>
                    <a:lnTo>
                      <a:pt x="474" y="1154"/>
                    </a:lnTo>
                    <a:lnTo>
                      <a:pt x="474" y="1184"/>
                    </a:lnTo>
                    <a:lnTo>
                      <a:pt x="533" y="1243"/>
                    </a:lnTo>
                    <a:lnTo>
                      <a:pt x="502" y="1243"/>
                    </a:lnTo>
                    <a:lnTo>
                      <a:pt x="444" y="1272"/>
                    </a:lnTo>
                    <a:lnTo>
                      <a:pt x="444" y="1332"/>
                    </a:lnTo>
                    <a:lnTo>
                      <a:pt x="413" y="1361"/>
                    </a:lnTo>
                    <a:lnTo>
                      <a:pt x="444" y="1391"/>
                    </a:lnTo>
                    <a:lnTo>
                      <a:pt x="474" y="1391"/>
                    </a:lnTo>
                    <a:lnTo>
                      <a:pt x="474" y="1421"/>
                    </a:lnTo>
                    <a:lnTo>
                      <a:pt x="444" y="1421"/>
                    </a:lnTo>
                    <a:lnTo>
                      <a:pt x="444" y="1479"/>
                    </a:lnTo>
                    <a:lnTo>
                      <a:pt x="474" y="1509"/>
                    </a:lnTo>
                    <a:lnTo>
                      <a:pt x="533" y="1509"/>
                    </a:lnTo>
                    <a:lnTo>
                      <a:pt x="563" y="1539"/>
                    </a:lnTo>
                    <a:lnTo>
                      <a:pt x="593" y="1539"/>
                    </a:lnTo>
                    <a:lnTo>
                      <a:pt x="563" y="1570"/>
                    </a:lnTo>
                    <a:lnTo>
                      <a:pt x="533" y="1570"/>
                    </a:lnTo>
                    <a:lnTo>
                      <a:pt x="533" y="1597"/>
                    </a:lnTo>
                    <a:lnTo>
                      <a:pt x="563" y="1597"/>
                    </a:lnTo>
                    <a:lnTo>
                      <a:pt x="563" y="1627"/>
                    </a:lnTo>
                    <a:lnTo>
                      <a:pt x="593" y="1657"/>
                    </a:lnTo>
                    <a:lnTo>
                      <a:pt x="651" y="1657"/>
                    </a:lnTo>
                    <a:lnTo>
                      <a:pt x="681" y="1688"/>
                    </a:lnTo>
                    <a:lnTo>
                      <a:pt x="681" y="1716"/>
                    </a:lnTo>
                    <a:lnTo>
                      <a:pt x="711" y="1746"/>
                    </a:lnTo>
                    <a:lnTo>
                      <a:pt x="620" y="1834"/>
                    </a:lnTo>
                    <a:lnTo>
                      <a:pt x="593" y="1834"/>
                    </a:lnTo>
                    <a:lnTo>
                      <a:pt x="651" y="1895"/>
                    </a:lnTo>
                    <a:lnTo>
                      <a:pt x="681" y="1895"/>
                    </a:lnTo>
                    <a:lnTo>
                      <a:pt x="711" y="1925"/>
                    </a:lnTo>
                    <a:lnTo>
                      <a:pt x="770" y="1925"/>
                    </a:lnTo>
                    <a:lnTo>
                      <a:pt x="830" y="1983"/>
                    </a:lnTo>
                    <a:lnTo>
                      <a:pt x="888" y="1983"/>
                    </a:lnTo>
                    <a:lnTo>
                      <a:pt x="1007" y="2101"/>
                    </a:lnTo>
                    <a:lnTo>
                      <a:pt x="948" y="2161"/>
                    </a:lnTo>
                    <a:lnTo>
                      <a:pt x="948" y="2220"/>
                    </a:lnTo>
                    <a:lnTo>
                      <a:pt x="918" y="2250"/>
                    </a:lnTo>
                    <a:lnTo>
                      <a:pt x="888" y="2250"/>
                    </a:lnTo>
                    <a:lnTo>
                      <a:pt x="830" y="2308"/>
                    </a:lnTo>
                    <a:lnTo>
                      <a:pt x="800" y="2308"/>
                    </a:lnTo>
                    <a:lnTo>
                      <a:pt x="711" y="2398"/>
                    </a:lnTo>
                    <a:lnTo>
                      <a:pt x="711" y="2426"/>
                    </a:lnTo>
                    <a:lnTo>
                      <a:pt x="681" y="2426"/>
                    </a:lnTo>
                    <a:lnTo>
                      <a:pt x="681" y="2456"/>
                    </a:lnTo>
                    <a:lnTo>
                      <a:pt x="620" y="2517"/>
                    </a:lnTo>
                    <a:lnTo>
                      <a:pt x="593" y="2517"/>
                    </a:lnTo>
                    <a:lnTo>
                      <a:pt x="474" y="2635"/>
                    </a:lnTo>
                    <a:lnTo>
                      <a:pt x="444" y="2635"/>
                    </a:lnTo>
                    <a:lnTo>
                      <a:pt x="384" y="2693"/>
                    </a:lnTo>
                    <a:lnTo>
                      <a:pt x="356" y="2693"/>
                    </a:lnTo>
                    <a:lnTo>
                      <a:pt x="295" y="2754"/>
                    </a:lnTo>
                    <a:lnTo>
                      <a:pt x="265" y="2754"/>
                    </a:lnTo>
                    <a:lnTo>
                      <a:pt x="237" y="2781"/>
                    </a:lnTo>
                    <a:lnTo>
                      <a:pt x="237" y="2811"/>
                    </a:lnTo>
                    <a:lnTo>
                      <a:pt x="325" y="2811"/>
                    </a:lnTo>
                    <a:lnTo>
                      <a:pt x="356" y="2781"/>
                    </a:lnTo>
                    <a:lnTo>
                      <a:pt x="384" y="2781"/>
                    </a:lnTo>
                    <a:lnTo>
                      <a:pt x="413" y="2754"/>
                    </a:lnTo>
                    <a:lnTo>
                      <a:pt x="413" y="2842"/>
                    </a:lnTo>
                    <a:lnTo>
                      <a:pt x="386" y="2842"/>
                    </a:lnTo>
                    <a:lnTo>
                      <a:pt x="413" y="2872"/>
                    </a:lnTo>
                    <a:lnTo>
                      <a:pt x="444" y="2872"/>
                    </a:lnTo>
                    <a:lnTo>
                      <a:pt x="502" y="2931"/>
                    </a:lnTo>
                    <a:lnTo>
                      <a:pt x="711" y="2931"/>
                    </a:lnTo>
                    <a:lnTo>
                      <a:pt x="770" y="2990"/>
                    </a:lnTo>
                    <a:lnTo>
                      <a:pt x="800" y="2990"/>
                    </a:lnTo>
                    <a:lnTo>
                      <a:pt x="800" y="3019"/>
                    </a:lnTo>
                    <a:lnTo>
                      <a:pt x="681" y="3019"/>
                    </a:lnTo>
                    <a:lnTo>
                      <a:pt x="620" y="2990"/>
                    </a:lnTo>
                    <a:lnTo>
                      <a:pt x="563" y="2990"/>
                    </a:lnTo>
                    <a:lnTo>
                      <a:pt x="533" y="3019"/>
                    </a:lnTo>
                    <a:lnTo>
                      <a:pt x="533" y="3049"/>
                    </a:lnTo>
                    <a:lnTo>
                      <a:pt x="384" y="3049"/>
                    </a:lnTo>
                    <a:lnTo>
                      <a:pt x="384" y="3108"/>
                    </a:lnTo>
                    <a:lnTo>
                      <a:pt x="325" y="3049"/>
                    </a:lnTo>
                    <a:lnTo>
                      <a:pt x="295" y="3079"/>
                    </a:lnTo>
                    <a:lnTo>
                      <a:pt x="295" y="3108"/>
                    </a:lnTo>
                    <a:lnTo>
                      <a:pt x="325" y="3137"/>
                    </a:lnTo>
                    <a:lnTo>
                      <a:pt x="295" y="3167"/>
                    </a:lnTo>
                    <a:lnTo>
                      <a:pt x="356" y="3167"/>
                    </a:lnTo>
                    <a:lnTo>
                      <a:pt x="356" y="3197"/>
                    </a:lnTo>
                    <a:lnTo>
                      <a:pt x="325" y="3197"/>
                    </a:lnTo>
                    <a:lnTo>
                      <a:pt x="295" y="3227"/>
                    </a:lnTo>
                    <a:lnTo>
                      <a:pt x="265" y="3227"/>
                    </a:lnTo>
                    <a:lnTo>
                      <a:pt x="265" y="3285"/>
                    </a:lnTo>
                    <a:lnTo>
                      <a:pt x="237" y="3315"/>
                    </a:lnTo>
                    <a:lnTo>
                      <a:pt x="207" y="3315"/>
                    </a:lnTo>
                    <a:lnTo>
                      <a:pt x="177" y="3345"/>
                    </a:lnTo>
                    <a:lnTo>
                      <a:pt x="177" y="3374"/>
                    </a:lnTo>
                    <a:lnTo>
                      <a:pt x="207" y="3464"/>
                    </a:lnTo>
                    <a:lnTo>
                      <a:pt x="237" y="3492"/>
                    </a:lnTo>
                    <a:lnTo>
                      <a:pt x="207" y="3522"/>
                    </a:lnTo>
                    <a:lnTo>
                      <a:pt x="207" y="3552"/>
                    </a:lnTo>
                    <a:lnTo>
                      <a:pt x="325" y="3671"/>
                    </a:lnTo>
                    <a:lnTo>
                      <a:pt x="265" y="3671"/>
                    </a:lnTo>
                    <a:lnTo>
                      <a:pt x="237" y="3701"/>
                    </a:lnTo>
                    <a:lnTo>
                      <a:pt x="237" y="3729"/>
                    </a:lnTo>
                    <a:lnTo>
                      <a:pt x="207" y="3760"/>
                    </a:lnTo>
                    <a:lnTo>
                      <a:pt x="237" y="3760"/>
                    </a:lnTo>
                    <a:lnTo>
                      <a:pt x="295" y="3819"/>
                    </a:lnTo>
                    <a:lnTo>
                      <a:pt x="325" y="3819"/>
                    </a:lnTo>
                    <a:lnTo>
                      <a:pt x="356" y="3847"/>
                    </a:lnTo>
                    <a:lnTo>
                      <a:pt x="356" y="3878"/>
                    </a:lnTo>
                    <a:lnTo>
                      <a:pt x="325" y="3908"/>
                    </a:lnTo>
                    <a:lnTo>
                      <a:pt x="325" y="3996"/>
                    </a:lnTo>
                    <a:lnTo>
                      <a:pt x="356" y="3966"/>
                    </a:lnTo>
                    <a:lnTo>
                      <a:pt x="384" y="3996"/>
                    </a:lnTo>
                    <a:lnTo>
                      <a:pt x="384" y="4026"/>
                    </a:lnTo>
                    <a:lnTo>
                      <a:pt x="444" y="4085"/>
                    </a:lnTo>
                    <a:lnTo>
                      <a:pt x="444" y="4114"/>
                    </a:lnTo>
                    <a:lnTo>
                      <a:pt x="474" y="4144"/>
                    </a:lnTo>
                    <a:lnTo>
                      <a:pt x="474" y="4203"/>
                    </a:lnTo>
                    <a:lnTo>
                      <a:pt x="474" y="4233"/>
                    </a:lnTo>
                    <a:lnTo>
                      <a:pt x="593" y="4233"/>
                    </a:lnTo>
                    <a:lnTo>
                      <a:pt x="620" y="4263"/>
                    </a:lnTo>
                    <a:lnTo>
                      <a:pt x="770" y="4263"/>
                    </a:lnTo>
                    <a:lnTo>
                      <a:pt x="800" y="4292"/>
                    </a:lnTo>
                    <a:lnTo>
                      <a:pt x="800" y="4351"/>
                    </a:lnTo>
                    <a:lnTo>
                      <a:pt x="830" y="4351"/>
                    </a:lnTo>
                    <a:lnTo>
                      <a:pt x="858" y="4321"/>
                    </a:lnTo>
                    <a:lnTo>
                      <a:pt x="888" y="4321"/>
                    </a:lnTo>
                    <a:lnTo>
                      <a:pt x="918" y="4292"/>
                    </a:lnTo>
                    <a:lnTo>
                      <a:pt x="948" y="4292"/>
                    </a:lnTo>
                    <a:lnTo>
                      <a:pt x="948" y="4321"/>
                    </a:lnTo>
                    <a:lnTo>
                      <a:pt x="1066" y="4321"/>
                    </a:lnTo>
                    <a:lnTo>
                      <a:pt x="1066" y="4351"/>
                    </a:lnTo>
                    <a:lnTo>
                      <a:pt x="1095" y="4351"/>
                    </a:lnTo>
                    <a:lnTo>
                      <a:pt x="1125" y="4381"/>
                    </a:lnTo>
                    <a:lnTo>
                      <a:pt x="1186" y="4381"/>
                    </a:lnTo>
                    <a:lnTo>
                      <a:pt x="1186" y="4499"/>
                    </a:lnTo>
                    <a:lnTo>
                      <a:pt x="1214" y="4530"/>
                    </a:lnTo>
                    <a:lnTo>
                      <a:pt x="1214" y="4588"/>
                    </a:lnTo>
                    <a:lnTo>
                      <a:pt x="1186" y="4588"/>
                    </a:lnTo>
                    <a:lnTo>
                      <a:pt x="1186" y="4618"/>
                    </a:lnTo>
                    <a:lnTo>
                      <a:pt x="1273" y="4707"/>
                    </a:lnTo>
                    <a:lnTo>
                      <a:pt x="1273" y="4737"/>
                    </a:lnTo>
                    <a:lnTo>
                      <a:pt x="1304" y="4764"/>
                    </a:lnTo>
                    <a:lnTo>
                      <a:pt x="1332" y="4764"/>
                    </a:lnTo>
                    <a:lnTo>
                      <a:pt x="1332" y="4794"/>
                    </a:lnTo>
                    <a:lnTo>
                      <a:pt x="1393" y="4855"/>
                    </a:lnTo>
                    <a:lnTo>
                      <a:pt x="1450" y="4855"/>
                    </a:lnTo>
                    <a:lnTo>
                      <a:pt x="1450" y="4883"/>
                    </a:lnTo>
                    <a:lnTo>
                      <a:pt x="1480" y="4914"/>
                    </a:lnTo>
                    <a:lnTo>
                      <a:pt x="1480" y="4973"/>
                    </a:lnTo>
                    <a:lnTo>
                      <a:pt x="1630" y="4973"/>
                    </a:lnTo>
                    <a:lnTo>
                      <a:pt x="1660" y="5001"/>
                    </a:lnTo>
                    <a:lnTo>
                      <a:pt x="1660" y="5062"/>
                    </a:lnTo>
                    <a:lnTo>
                      <a:pt x="1718" y="5062"/>
                    </a:lnTo>
                    <a:lnTo>
                      <a:pt x="1748" y="5092"/>
                    </a:lnTo>
                    <a:lnTo>
                      <a:pt x="1748" y="5120"/>
                    </a:lnTo>
                    <a:lnTo>
                      <a:pt x="1688" y="5120"/>
                    </a:lnTo>
                    <a:lnTo>
                      <a:pt x="1688" y="5150"/>
                    </a:lnTo>
                    <a:lnTo>
                      <a:pt x="1660" y="5180"/>
                    </a:lnTo>
                    <a:lnTo>
                      <a:pt x="1630" y="5180"/>
                    </a:lnTo>
                    <a:lnTo>
                      <a:pt x="1600" y="5210"/>
                    </a:lnTo>
                    <a:lnTo>
                      <a:pt x="1569" y="5210"/>
                    </a:lnTo>
                    <a:lnTo>
                      <a:pt x="1511" y="5150"/>
                    </a:lnTo>
                    <a:lnTo>
                      <a:pt x="1423" y="5150"/>
                    </a:lnTo>
                    <a:lnTo>
                      <a:pt x="1393" y="5180"/>
                    </a:lnTo>
                    <a:lnTo>
                      <a:pt x="1393" y="5210"/>
                    </a:lnTo>
                    <a:lnTo>
                      <a:pt x="1480" y="5298"/>
                    </a:lnTo>
                    <a:lnTo>
                      <a:pt x="1480" y="5417"/>
                    </a:lnTo>
                    <a:lnTo>
                      <a:pt x="1511" y="5448"/>
                    </a:lnTo>
                    <a:lnTo>
                      <a:pt x="1511" y="5475"/>
                    </a:lnTo>
                    <a:lnTo>
                      <a:pt x="1569" y="5535"/>
                    </a:lnTo>
                    <a:lnTo>
                      <a:pt x="1660" y="5535"/>
                    </a:lnTo>
                    <a:lnTo>
                      <a:pt x="1688" y="5505"/>
                    </a:lnTo>
                    <a:lnTo>
                      <a:pt x="1688" y="5448"/>
                    </a:lnTo>
                    <a:lnTo>
                      <a:pt x="1748" y="5448"/>
                    </a:lnTo>
                    <a:lnTo>
                      <a:pt x="1778" y="5475"/>
                    </a:lnTo>
                    <a:lnTo>
                      <a:pt x="1837" y="5475"/>
                    </a:lnTo>
                    <a:lnTo>
                      <a:pt x="1867" y="5448"/>
                    </a:lnTo>
                    <a:lnTo>
                      <a:pt x="2103" y="5448"/>
                    </a:lnTo>
                    <a:lnTo>
                      <a:pt x="2103" y="5475"/>
                    </a:lnTo>
                    <a:lnTo>
                      <a:pt x="2134" y="5475"/>
                    </a:lnTo>
                    <a:lnTo>
                      <a:pt x="2162" y="5505"/>
                    </a:lnTo>
                    <a:lnTo>
                      <a:pt x="2162" y="5535"/>
                    </a:lnTo>
                    <a:lnTo>
                      <a:pt x="2222" y="5594"/>
                    </a:lnTo>
                    <a:lnTo>
                      <a:pt x="2253" y="5594"/>
                    </a:lnTo>
                    <a:lnTo>
                      <a:pt x="2253" y="5623"/>
                    </a:lnTo>
                    <a:lnTo>
                      <a:pt x="2222" y="5654"/>
                    </a:lnTo>
                    <a:lnTo>
                      <a:pt x="2162" y="5654"/>
                    </a:lnTo>
                    <a:lnTo>
                      <a:pt x="2162" y="5684"/>
                    </a:lnTo>
                    <a:lnTo>
                      <a:pt x="2192" y="5684"/>
                    </a:lnTo>
                    <a:lnTo>
                      <a:pt x="2222" y="5712"/>
                    </a:lnTo>
                    <a:lnTo>
                      <a:pt x="2222" y="5773"/>
                    </a:lnTo>
                    <a:lnTo>
                      <a:pt x="2253" y="5773"/>
                    </a:lnTo>
                    <a:lnTo>
                      <a:pt x="2222" y="5802"/>
                    </a:lnTo>
                    <a:lnTo>
                      <a:pt x="2310" y="5802"/>
                    </a:lnTo>
                    <a:lnTo>
                      <a:pt x="2371" y="5830"/>
                    </a:lnTo>
                    <a:lnTo>
                      <a:pt x="2399" y="5802"/>
                    </a:lnTo>
                    <a:lnTo>
                      <a:pt x="2429" y="5802"/>
                    </a:lnTo>
                    <a:lnTo>
                      <a:pt x="2460" y="5830"/>
                    </a:lnTo>
                    <a:lnTo>
                      <a:pt x="2460" y="5861"/>
                    </a:lnTo>
                    <a:lnTo>
                      <a:pt x="2517" y="5861"/>
                    </a:lnTo>
                    <a:lnTo>
                      <a:pt x="2517" y="5891"/>
                    </a:lnTo>
                    <a:lnTo>
                      <a:pt x="2548" y="5921"/>
                    </a:lnTo>
                    <a:lnTo>
                      <a:pt x="2548" y="5948"/>
                    </a:lnTo>
                    <a:lnTo>
                      <a:pt x="2578" y="5979"/>
                    </a:lnTo>
                    <a:lnTo>
                      <a:pt x="2578" y="6068"/>
                    </a:lnTo>
                    <a:lnTo>
                      <a:pt x="2608" y="6068"/>
                    </a:lnTo>
                    <a:lnTo>
                      <a:pt x="2636" y="6098"/>
                    </a:lnTo>
                    <a:lnTo>
                      <a:pt x="2667" y="6098"/>
                    </a:lnTo>
                    <a:lnTo>
                      <a:pt x="2697" y="6068"/>
                    </a:lnTo>
                    <a:lnTo>
                      <a:pt x="2755" y="6068"/>
                    </a:lnTo>
                    <a:lnTo>
                      <a:pt x="2815" y="6127"/>
                    </a:lnTo>
                    <a:lnTo>
                      <a:pt x="2874" y="6127"/>
                    </a:lnTo>
                    <a:lnTo>
                      <a:pt x="2874" y="6157"/>
                    </a:lnTo>
                    <a:lnTo>
                      <a:pt x="2933" y="6098"/>
                    </a:lnTo>
                    <a:lnTo>
                      <a:pt x="3052" y="6098"/>
                    </a:lnTo>
                    <a:lnTo>
                      <a:pt x="3081" y="6068"/>
                    </a:lnTo>
                    <a:lnTo>
                      <a:pt x="3110" y="6068"/>
                    </a:lnTo>
                    <a:lnTo>
                      <a:pt x="3170" y="6127"/>
                    </a:lnTo>
                    <a:lnTo>
                      <a:pt x="3170" y="6157"/>
                    </a:lnTo>
                    <a:lnTo>
                      <a:pt x="3199" y="6186"/>
                    </a:lnTo>
                    <a:lnTo>
                      <a:pt x="3259" y="6216"/>
                    </a:lnTo>
                    <a:lnTo>
                      <a:pt x="3290" y="6246"/>
                    </a:lnTo>
                    <a:lnTo>
                      <a:pt x="3347" y="6186"/>
                    </a:lnTo>
                    <a:lnTo>
                      <a:pt x="3377" y="6216"/>
                    </a:lnTo>
                    <a:lnTo>
                      <a:pt x="3436" y="6216"/>
                    </a:lnTo>
                    <a:lnTo>
                      <a:pt x="3466" y="6246"/>
                    </a:lnTo>
                    <a:lnTo>
                      <a:pt x="3497" y="6246"/>
                    </a:lnTo>
                    <a:lnTo>
                      <a:pt x="3527" y="6276"/>
                    </a:lnTo>
                    <a:lnTo>
                      <a:pt x="3554" y="6276"/>
                    </a:lnTo>
                    <a:lnTo>
                      <a:pt x="3584" y="6246"/>
                    </a:lnTo>
                    <a:lnTo>
                      <a:pt x="3645" y="6304"/>
                    </a:lnTo>
                    <a:lnTo>
                      <a:pt x="3704" y="6304"/>
                    </a:lnTo>
                    <a:lnTo>
                      <a:pt x="3704" y="6334"/>
                    </a:lnTo>
                    <a:lnTo>
                      <a:pt x="3734" y="6334"/>
                    </a:lnTo>
                    <a:lnTo>
                      <a:pt x="3763" y="6364"/>
                    </a:lnTo>
                    <a:lnTo>
                      <a:pt x="3791" y="6364"/>
                    </a:lnTo>
                    <a:lnTo>
                      <a:pt x="3822" y="6334"/>
                    </a:lnTo>
                    <a:lnTo>
                      <a:pt x="3852" y="6334"/>
                    </a:lnTo>
                    <a:lnTo>
                      <a:pt x="3852" y="6423"/>
                    </a:lnTo>
                    <a:lnTo>
                      <a:pt x="3882" y="6452"/>
                    </a:lnTo>
                    <a:lnTo>
                      <a:pt x="3822" y="6513"/>
                    </a:lnTo>
                    <a:lnTo>
                      <a:pt x="3791" y="6513"/>
                    </a:lnTo>
                    <a:lnTo>
                      <a:pt x="3791" y="6571"/>
                    </a:lnTo>
                    <a:lnTo>
                      <a:pt x="3822" y="6571"/>
                    </a:lnTo>
                    <a:lnTo>
                      <a:pt x="3852" y="6602"/>
                    </a:lnTo>
                    <a:lnTo>
                      <a:pt x="3791" y="6602"/>
                    </a:lnTo>
                    <a:lnTo>
                      <a:pt x="3791" y="6689"/>
                    </a:lnTo>
                    <a:lnTo>
                      <a:pt x="3822" y="6689"/>
                    </a:lnTo>
                    <a:lnTo>
                      <a:pt x="3852" y="6720"/>
                    </a:lnTo>
                    <a:lnTo>
                      <a:pt x="3852" y="6777"/>
                    </a:lnTo>
                    <a:lnTo>
                      <a:pt x="3882" y="6777"/>
                    </a:lnTo>
                    <a:lnTo>
                      <a:pt x="3882" y="6838"/>
                    </a:lnTo>
                    <a:lnTo>
                      <a:pt x="3852" y="6868"/>
                    </a:lnTo>
                    <a:lnTo>
                      <a:pt x="3852" y="6927"/>
                    </a:lnTo>
                    <a:lnTo>
                      <a:pt x="3584" y="6927"/>
                    </a:lnTo>
                    <a:lnTo>
                      <a:pt x="3584" y="6986"/>
                    </a:lnTo>
                    <a:lnTo>
                      <a:pt x="3527" y="6986"/>
                    </a:lnTo>
                    <a:lnTo>
                      <a:pt x="3497" y="7015"/>
                    </a:lnTo>
                    <a:lnTo>
                      <a:pt x="3466" y="7015"/>
                    </a:lnTo>
                    <a:lnTo>
                      <a:pt x="3466" y="7105"/>
                    </a:lnTo>
                    <a:lnTo>
                      <a:pt x="3497" y="7105"/>
                    </a:lnTo>
                    <a:lnTo>
                      <a:pt x="3466" y="7133"/>
                    </a:lnTo>
                    <a:lnTo>
                      <a:pt x="3466" y="7163"/>
                    </a:lnTo>
                    <a:lnTo>
                      <a:pt x="3645" y="7163"/>
                    </a:lnTo>
                    <a:lnTo>
                      <a:pt x="3673" y="7133"/>
                    </a:lnTo>
                    <a:lnTo>
                      <a:pt x="3763" y="7133"/>
                    </a:lnTo>
                    <a:lnTo>
                      <a:pt x="3763" y="7223"/>
                    </a:lnTo>
                    <a:lnTo>
                      <a:pt x="3734" y="7193"/>
                    </a:lnTo>
                    <a:lnTo>
                      <a:pt x="3704" y="7223"/>
                    </a:lnTo>
                    <a:lnTo>
                      <a:pt x="3673" y="7223"/>
                    </a:lnTo>
                    <a:lnTo>
                      <a:pt x="3645" y="7252"/>
                    </a:lnTo>
                    <a:lnTo>
                      <a:pt x="3554" y="7252"/>
                    </a:lnTo>
                    <a:lnTo>
                      <a:pt x="3527" y="7281"/>
                    </a:lnTo>
                    <a:lnTo>
                      <a:pt x="3527" y="7311"/>
                    </a:lnTo>
                    <a:lnTo>
                      <a:pt x="3554" y="7311"/>
                    </a:lnTo>
                    <a:lnTo>
                      <a:pt x="3554" y="7342"/>
                    </a:lnTo>
                    <a:lnTo>
                      <a:pt x="3527" y="7342"/>
                    </a:lnTo>
                    <a:lnTo>
                      <a:pt x="3527" y="7311"/>
                    </a:lnTo>
                    <a:lnTo>
                      <a:pt x="3466" y="7311"/>
                    </a:lnTo>
                    <a:lnTo>
                      <a:pt x="3436" y="7342"/>
                    </a:lnTo>
                    <a:lnTo>
                      <a:pt x="3377" y="7342"/>
                    </a:lnTo>
                    <a:lnTo>
                      <a:pt x="3377" y="7370"/>
                    </a:lnTo>
                    <a:lnTo>
                      <a:pt x="3436" y="7430"/>
                    </a:lnTo>
                    <a:lnTo>
                      <a:pt x="3466" y="7400"/>
                    </a:lnTo>
                    <a:lnTo>
                      <a:pt x="3554" y="7488"/>
                    </a:lnTo>
                    <a:lnTo>
                      <a:pt x="3584" y="7488"/>
                    </a:lnTo>
                    <a:lnTo>
                      <a:pt x="3615" y="7518"/>
                    </a:lnTo>
                    <a:lnTo>
                      <a:pt x="3615" y="7549"/>
                    </a:lnTo>
                    <a:lnTo>
                      <a:pt x="3584" y="7518"/>
                    </a:lnTo>
                    <a:lnTo>
                      <a:pt x="3554" y="7518"/>
                    </a:lnTo>
                    <a:lnTo>
                      <a:pt x="3527" y="7488"/>
                    </a:lnTo>
                    <a:lnTo>
                      <a:pt x="3497" y="7518"/>
                    </a:lnTo>
                    <a:lnTo>
                      <a:pt x="3497" y="7579"/>
                    </a:lnTo>
                    <a:lnTo>
                      <a:pt x="3466" y="7549"/>
                    </a:lnTo>
                    <a:lnTo>
                      <a:pt x="3466" y="7518"/>
                    </a:lnTo>
                    <a:lnTo>
                      <a:pt x="3436" y="7549"/>
                    </a:lnTo>
                    <a:lnTo>
                      <a:pt x="3436" y="7607"/>
                    </a:lnTo>
                    <a:lnTo>
                      <a:pt x="3408" y="7637"/>
                    </a:lnTo>
                    <a:lnTo>
                      <a:pt x="3408" y="7667"/>
                    </a:lnTo>
                    <a:lnTo>
                      <a:pt x="3377" y="7667"/>
                    </a:lnTo>
                    <a:lnTo>
                      <a:pt x="3377" y="7725"/>
                    </a:lnTo>
                    <a:lnTo>
                      <a:pt x="3408" y="7697"/>
                    </a:lnTo>
                    <a:lnTo>
                      <a:pt x="3408" y="7725"/>
                    </a:lnTo>
                    <a:lnTo>
                      <a:pt x="3436" y="7756"/>
                    </a:lnTo>
                    <a:lnTo>
                      <a:pt x="3408" y="7786"/>
                    </a:lnTo>
                    <a:lnTo>
                      <a:pt x="3347" y="7756"/>
                    </a:lnTo>
                    <a:lnTo>
                      <a:pt x="3317" y="7786"/>
                    </a:lnTo>
                    <a:lnTo>
                      <a:pt x="3259" y="7786"/>
                    </a:lnTo>
                    <a:lnTo>
                      <a:pt x="3259" y="7756"/>
                    </a:lnTo>
                    <a:lnTo>
                      <a:pt x="3199" y="7725"/>
                    </a:lnTo>
                    <a:lnTo>
                      <a:pt x="3170" y="7725"/>
                    </a:lnTo>
                    <a:lnTo>
                      <a:pt x="3170" y="7786"/>
                    </a:lnTo>
                    <a:lnTo>
                      <a:pt x="3199" y="7786"/>
                    </a:lnTo>
                    <a:lnTo>
                      <a:pt x="3170" y="7815"/>
                    </a:lnTo>
                    <a:lnTo>
                      <a:pt x="3140" y="7815"/>
                    </a:lnTo>
                    <a:lnTo>
                      <a:pt x="3140" y="7844"/>
                    </a:lnTo>
                    <a:lnTo>
                      <a:pt x="3229" y="7844"/>
                    </a:lnTo>
                    <a:lnTo>
                      <a:pt x="3259" y="7874"/>
                    </a:lnTo>
                    <a:lnTo>
                      <a:pt x="3290" y="7874"/>
                    </a:lnTo>
                    <a:lnTo>
                      <a:pt x="3290" y="7904"/>
                    </a:lnTo>
                    <a:lnTo>
                      <a:pt x="3317" y="7904"/>
                    </a:lnTo>
                    <a:lnTo>
                      <a:pt x="3377" y="7962"/>
                    </a:lnTo>
                    <a:lnTo>
                      <a:pt x="3377" y="7992"/>
                    </a:lnTo>
                    <a:lnTo>
                      <a:pt x="3466" y="7992"/>
                    </a:lnTo>
                    <a:lnTo>
                      <a:pt x="3466" y="7962"/>
                    </a:lnTo>
                    <a:lnTo>
                      <a:pt x="3527" y="8022"/>
                    </a:lnTo>
                    <a:lnTo>
                      <a:pt x="3584" y="8052"/>
                    </a:lnTo>
                    <a:lnTo>
                      <a:pt x="3584" y="8081"/>
                    </a:lnTo>
                    <a:lnTo>
                      <a:pt x="3615" y="8081"/>
                    </a:lnTo>
                    <a:lnTo>
                      <a:pt x="3645" y="8111"/>
                    </a:lnTo>
                    <a:lnTo>
                      <a:pt x="3734" y="8111"/>
                    </a:lnTo>
                    <a:lnTo>
                      <a:pt x="3791" y="8170"/>
                    </a:lnTo>
                    <a:lnTo>
                      <a:pt x="3822" y="8170"/>
                    </a:lnTo>
                    <a:lnTo>
                      <a:pt x="3882" y="8229"/>
                    </a:lnTo>
                    <a:lnTo>
                      <a:pt x="3911" y="8229"/>
                    </a:lnTo>
                    <a:lnTo>
                      <a:pt x="4059" y="8378"/>
                    </a:lnTo>
                    <a:lnTo>
                      <a:pt x="4089" y="8378"/>
                    </a:lnTo>
                    <a:lnTo>
                      <a:pt x="4089" y="8408"/>
                    </a:lnTo>
                    <a:lnTo>
                      <a:pt x="4119" y="8436"/>
                    </a:lnTo>
                    <a:lnTo>
                      <a:pt x="4147" y="8436"/>
                    </a:lnTo>
                    <a:lnTo>
                      <a:pt x="4147" y="8378"/>
                    </a:lnTo>
                    <a:lnTo>
                      <a:pt x="4177" y="8347"/>
                    </a:lnTo>
                    <a:lnTo>
                      <a:pt x="4207" y="8347"/>
                    </a:lnTo>
                    <a:lnTo>
                      <a:pt x="4238" y="8378"/>
                    </a:lnTo>
                    <a:lnTo>
                      <a:pt x="4357" y="8378"/>
                    </a:lnTo>
                    <a:lnTo>
                      <a:pt x="4384" y="8408"/>
                    </a:lnTo>
                    <a:lnTo>
                      <a:pt x="4414" y="8408"/>
                    </a:lnTo>
                    <a:lnTo>
                      <a:pt x="4445" y="8436"/>
                    </a:lnTo>
                    <a:lnTo>
                      <a:pt x="4503" y="8436"/>
                    </a:lnTo>
                    <a:lnTo>
                      <a:pt x="4533" y="8465"/>
                    </a:lnTo>
                    <a:lnTo>
                      <a:pt x="4593" y="8465"/>
                    </a:lnTo>
                    <a:lnTo>
                      <a:pt x="4652" y="8496"/>
                    </a:lnTo>
                    <a:lnTo>
                      <a:pt x="4712" y="8496"/>
                    </a:lnTo>
                    <a:lnTo>
                      <a:pt x="4740" y="8465"/>
                    </a:lnTo>
                    <a:lnTo>
                      <a:pt x="4800" y="8465"/>
                    </a:lnTo>
                    <a:lnTo>
                      <a:pt x="4830" y="8496"/>
                    </a:lnTo>
                    <a:lnTo>
                      <a:pt x="4919" y="8496"/>
                    </a:lnTo>
                    <a:lnTo>
                      <a:pt x="4977" y="8554"/>
                    </a:lnTo>
                    <a:lnTo>
                      <a:pt x="5007" y="8554"/>
                    </a:lnTo>
                    <a:lnTo>
                      <a:pt x="5037" y="8585"/>
                    </a:lnTo>
                    <a:lnTo>
                      <a:pt x="5126" y="8585"/>
                    </a:lnTo>
                    <a:lnTo>
                      <a:pt x="5156" y="8615"/>
                    </a:lnTo>
                    <a:lnTo>
                      <a:pt x="5186" y="8615"/>
                    </a:lnTo>
                    <a:lnTo>
                      <a:pt x="5214" y="8644"/>
                    </a:lnTo>
                    <a:lnTo>
                      <a:pt x="5186" y="8672"/>
                    </a:lnTo>
                    <a:lnTo>
                      <a:pt x="5214" y="8703"/>
                    </a:lnTo>
                    <a:lnTo>
                      <a:pt x="5244" y="8703"/>
                    </a:lnTo>
                    <a:lnTo>
                      <a:pt x="5274" y="8672"/>
                    </a:lnTo>
                    <a:lnTo>
                      <a:pt x="5333" y="8672"/>
                    </a:lnTo>
                    <a:lnTo>
                      <a:pt x="5363" y="8644"/>
                    </a:lnTo>
                    <a:lnTo>
                      <a:pt x="5451" y="8644"/>
                    </a:lnTo>
                    <a:lnTo>
                      <a:pt x="5481" y="8672"/>
                    </a:lnTo>
                    <a:lnTo>
                      <a:pt x="5481" y="8644"/>
                    </a:lnTo>
                    <a:lnTo>
                      <a:pt x="5570" y="8644"/>
                    </a:lnTo>
                    <a:lnTo>
                      <a:pt x="5630" y="8703"/>
                    </a:lnTo>
                    <a:lnTo>
                      <a:pt x="5719" y="8703"/>
                    </a:lnTo>
                    <a:lnTo>
                      <a:pt x="5749" y="8733"/>
                    </a:lnTo>
                    <a:lnTo>
                      <a:pt x="5749" y="8821"/>
                    </a:lnTo>
                    <a:lnTo>
                      <a:pt x="5777" y="8851"/>
                    </a:lnTo>
                    <a:lnTo>
                      <a:pt x="5808" y="8851"/>
                    </a:lnTo>
                    <a:lnTo>
                      <a:pt x="5837" y="8881"/>
                    </a:lnTo>
                    <a:lnTo>
                      <a:pt x="5926" y="8881"/>
                    </a:lnTo>
                    <a:lnTo>
                      <a:pt x="5986" y="8940"/>
                    </a:lnTo>
                    <a:lnTo>
                      <a:pt x="6074" y="8940"/>
                    </a:lnTo>
                    <a:lnTo>
                      <a:pt x="6074" y="8969"/>
                    </a:lnTo>
                    <a:lnTo>
                      <a:pt x="6104" y="8999"/>
                    </a:lnTo>
                    <a:lnTo>
                      <a:pt x="6133" y="8999"/>
                    </a:lnTo>
                    <a:lnTo>
                      <a:pt x="6163" y="9028"/>
                    </a:lnTo>
                    <a:lnTo>
                      <a:pt x="6193" y="9028"/>
                    </a:lnTo>
                    <a:lnTo>
                      <a:pt x="6193" y="8465"/>
                    </a:lnTo>
                    <a:lnTo>
                      <a:pt x="6223" y="8436"/>
                    </a:lnTo>
                    <a:lnTo>
                      <a:pt x="6193" y="8436"/>
                    </a:lnTo>
                    <a:lnTo>
                      <a:pt x="6163" y="8408"/>
                    </a:lnTo>
                    <a:lnTo>
                      <a:pt x="6193" y="8378"/>
                    </a:lnTo>
                    <a:lnTo>
                      <a:pt x="6193" y="8259"/>
                    </a:lnTo>
                    <a:lnTo>
                      <a:pt x="6163" y="8259"/>
                    </a:lnTo>
                    <a:lnTo>
                      <a:pt x="6163" y="8290"/>
                    </a:lnTo>
                    <a:lnTo>
                      <a:pt x="6163" y="8378"/>
                    </a:lnTo>
                    <a:lnTo>
                      <a:pt x="6133" y="8347"/>
                    </a:lnTo>
                    <a:lnTo>
                      <a:pt x="6133" y="8317"/>
                    </a:lnTo>
                    <a:lnTo>
                      <a:pt x="6163" y="8290"/>
                    </a:lnTo>
                    <a:lnTo>
                      <a:pt x="6104" y="8229"/>
                    </a:lnTo>
                    <a:lnTo>
                      <a:pt x="6104" y="8199"/>
                    </a:lnTo>
                    <a:lnTo>
                      <a:pt x="6074" y="8170"/>
                    </a:lnTo>
                    <a:lnTo>
                      <a:pt x="6074" y="8140"/>
                    </a:lnTo>
                    <a:lnTo>
                      <a:pt x="6014" y="8140"/>
                    </a:lnTo>
                    <a:lnTo>
                      <a:pt x="6014" y="8111"/>
                    </a:lnTo>
                    <a:lnTo>
                      <a:pt x="5986" y="8081"/>
                    </a:lnTo>
                    <a:lnTo>
                      <a:pt x="5926" y="8081"/>
                    </a:lnTo>
                    <a:lnTo>
                      <a:pt x="5895" y="8052"/>
                    </a:lnTo>
                    <a:lnTo>
                      <a:pt x="5895" y="7992"/>
                    </a:lnTo>
                    <a:lnTo>
                      <a:pt x="5956" y="7934"/>
                    </a:lnTo>
                    <a:lnTo>
                      <a:pt x="5956" y="7904"/>
                    </a:lnTo>
                    <a:lnTo>
                      <a:pt x="5986" y="7934"/>
                    </a:lnTo>
                    <a:lnTo>
                      <a:pt x="5986" y="7904"/>
                    </a:lnTo>
                    <a:lnTo>
                      <a:pt x="6014" y="7874"/>
                    </a:lnTo>
                    <a:lnTo>
                      <a:pt x="6014" y="7815"/>
                    </a:lnTo>
                    <a:lnTo>
                      <a:pt x="6044" y="7786"/>
                    </a:lnTo>
                    <a:lnTo>
                      <a:pt x="6044" y="7667"/>
                    </a:lnTo>
                    <a:lnTo>
                      <a:pt x="6014" y="7637"/>
                    </a:lnTo>
                    <a:lnTo>
                      <a:pt x="6044" y="7637"/>
                    </a:lnTo>
                    <a:lnTo>
                      <a:pt x="6074" y="7667"/>
                    </a:lnTo>
                    <a:lnTo>
                      <a:pt x="6074" y="7637"/>
                    </a:lnTo>
                    <a:lnTo>
                      <a:pt x="6104" y="7637"/>
                    </a:lnTo>
                    <a:lnTo>
                      <a:pt x="6133" y="7667"/>
                    </a:lnTo>
                    <a:lnTo>
                      <a:pt x="6133" y="7637"/>
                    </a:lnTo>
                    <a:lnTo>
                      <a:pt x="6193" y="7637"/>
                    </a:lnTo>
                    <a:lnTo>
                      <a:pt x="6193" y="7075"/>
                    </a:lnTo>
                    <a:lnTo>
                      <a:pt x="6133" y="7015"/>
                    </a:lnTo>
                    <a:lnTo>
                      <a:pt x="6133" y="6986"/>
                    </a:lnTo>
                    <a:lnTo>
                      <a:pt x="6074" y="6956"/>
                    </a:lnTo>
                    <a:lnTo>
                      <a:pt x="5926" y="6956"/>
                    </a:lnTo>
                    <a:lnTo>
                      <a:pt x="5926" y="6927"/>
                    </a:lnTo>
                    <a:lnTo>
                      <a:pt x="5895" y="6927"/>
                    </a:lnTo>
                    <a:lnTo>
                      <a:pt x="5867" y="6986"/>
                    </a:lnTo>
                    <a:lnTo>
                      <a:pt x="5808" y="6927"/>
                    </a:lnTo>
                    <a:lnTo>
                      <a:pt x="5808" y="6897"/>
                    </a:lnTo>
                    <a:lnTo>
                      <a:pt x="5777" y="6868"/>
                    </a:lnTo>
                    <a:lnTo>
                      <a:pt x="5808" y="6868"/>
                    </a:lnTo>
                    <a:lnTo>
                      <a:pt x="5777" y="6838"/>
                    </a:lnTo>
                    <a:lnTo>
                      <a:pt x="5777" y="6777"/>
                    </a:lnTo>
                    <a:lnTo>
                      <a:pt x="5719" y="6777"/>
                    </a:lnTo>
                    <a:lnTo>
                      <a:pt x="5688" y="6750"/>
                    </a:lnTo>
                    <a:lnTo>
                      <a:pt x="5630" y="6750"/>
                    </a:lnTo>
                    <a:lnTo>
                      <a:pt x="5601" y="6720"/>
                    </a:lnTo>
                    <a:lnTo>
                      <a:pt x="5630" y="6689"/>
                    </a:lnTo>
                    <a:lnTo>
                      <a:pt x="5630" y="6602"/>
                    </a:lnTo>
                    <a:lnTo>
                      <a:pt x="5658" y="6571"/>
                    </a:lnTo>
                    <a:lnTo>
                      <a:pt x="5658" y="6541"/>
                    </a:lnTo>
                    <a:lnTo>
                      <a:pt x="5688" y="6541"/>
                    </a:lnTo>
                    <a:lnTo>
                      <a:pt x="5719" y="6513"/>
                    </a:lnTo>
                    <a:lnTo>
                      <a:pt x="5630" y="6423"/>
                    </a:lnTo>
                    <a:lnTo>
                      <a:pt x="5630" y="6246"/>
                    </a:lnTo>
                    <a:lnTo>
                      <a:pt x="5658" y="6246"/>
                    </a:lnTo>
                    <a:lnTo>
                      <a:pt x="5719" y="6186"/>
                    </a:lnTo>
                    <a:lnTo>
                      <a:pt x="5719" y="6157"/>
                    </a:lnTo>
                    <a:lnTo>
                      <a:pt x="5688" y="6157"/>
                    </a:lnTo>
                    <a:lnTo>
                      <a:pt x="5688" y="6127"/>
                    </a:lnTo>
                    <a:lnTo>
                      <a:pt x="5749" y="6068"/>
                    </a:lnTo>
                    <a:lnTo>
                      <a:pt x="5777" y="6068"/>
                    </a:lnTo>
                    <a:lnTo>
                      <a:pt x="5867" y="6157"/>
                    </a:lnTo>
                    <a:lnTo>
                      <a:pt x="5895" y="6157"/>
                    </a:lnTo>
                    <a:lnTo>
                      <a:pt x="5926" y="6186"/>
                    </a:lnTo>
                    <a:lnTo>
                      <a:pt x="5926" y="6216"/>
                    </a:lnTo>
                    <a:lnTo>
                      <a:pt x="5956" y="6246"/>
                    </a:lnTo>
                    <a:lnTo>
                      <a:pt x="5986" y="6246"/>
                    </a:lnTo>
                    <a:lnTo>
                      <a:pt x="6014" y="6276"/>
                    </a:lnTo>
                    <a:lnTo>
                      <a:pt x="6044" y="6276"/>
                    </a:lnTo>
                    <a:lnTo>
                      <a:pt x="6074" y="6246"/>
                    </a:lnTo>
                    <a:lnTo>
                      <a:pt x="6104" y="6246"/>
                    </a:lnTo>
                    <a:lnTo>
                      <a:pt x="6133" y="6216"/>
                    </a:lnTo>
                    <a:lnTo>
                      <a:pt x="6133" y="6186"/>
                    </a:lnTo>
                    <a:lnTo>
                      <a:pt x="6104" y="6157"/>
                    </a:lnTo>
                    <a:lnTo>
                      <a:pt x="6074" y="6098"/>
                    </a:lnTo>
                    <a:lnTo>
                      <a:pt x="6044" y="6068"/>
                    </a:lnTo>
                    <a:lnTo>
                      <a:pt x="6044" y="6009"/>
                    </a:lnTo>
                    <a:lnTo>
                      <a:pt x="6104" y="6009"/>
                    </a:lnTo>
                    <a:lnTo>
                      <a:pt x="6163" y="5948"/>
                    </a:lnTo>
                    <a:lnTo>
                      <a:pt x="6193" y="5948"/>
                    </a:lnTo>
                    <a:lnTo>
                      <a:pt x="6223" y="385"/>
                    </a:lnTo>
                    <a:lnTo>
                      <a:pt x="6014" y="385"/>
                    </a:lnTo>
                    <a:lnTo>
                      <a:pt x="6014" y="413"/>
                    </a:lnTo>
                    <a:lnTo>
                      <a:pt x="5926" y="413"/>
                    </a:lnTo>
                    <a:lnTo>
                      <a:pt x="5867" y="443"/>
                    </a:lnTo>
                    <a:lnTo>
                      <a:pt x="5867" y="503"/>
                    </a:lnTo>
                    <a:lnTo>
                      <a:pt x="5837" y="532"/>
                    </a:lnTo>
                    <a:lnTo>
                      <a:pt x="5777" y="473"/>
                    </a:lnTo>
                    <a:lnTo>
                      <a:pt x="5749" y="503"/>
                    </a:lnTo>
                    <a:lnTo>
                      <a:pt x="5719" y="503"/>
                    </a:lnTo>
                    <a:lnTo>
                      <a:pt x="5719" y="473"/>
                    </a:lnTo>
                    <a:lnTo>
                      <a:pt x="5688" y="503"/>
                    </a:lnTo>
                    <a:lnTo>
                      <a:pt x="5512" y="503"/>
                    </a:lnTo>
                    <a:lnTo>
                      <a:pt x="5512" y="473"/>
                    </a:lnTo>
                    <a:lnTo>
                      <a:pt x="5542" y="473"/>
                    </a:lnTo>
                    <a:lnTo>
                      <a:pt x="5570" y="443"/>
                    </a:lnTo>
                    <a:lnTo>
                      <a:pt x="5601" y="473"/>
                    </a:lnTo>
                    <a:lnTo>
                      <a:pt x="5630" y="443"/>
                    </a:lnTo>
                    <a:lnTo>
                      <a:pt x="5630" y="413"/>
                    </a:lnTo>
                    <a:lnTo>
                      <a:pt x="5601" y="385"/>
                    </a:lnTo>
                    <a:lnTo>
                      <a:pt x="5601" y="325"/>
                    </a:lnTo>
                    <a:close/>
                  </a:path>
                </a:pathLst>
              </a:custGeom>
              <a:solidFill>
                <a:srgbClr val="FFFF7F"/>
              </a:solidFill>
              <a:ln w="9525">
                <a:noFill/>
                <a:round/>
                <a:headEnd/>
                <a:tailEnd/>
              </a:ln>
            </p:spPr>
            <p:txBody>
              <a:bodyPr/>
              <a:lstStyle/>
              <a:p>
                <a:endParaRPr lang="en-GB"/>
              </a:p>
            </p:txBody>
          </p:sp>
          <p:sp>
            <p:nvSpPr>
              <p:cNvPr id="21513" name="Freeform 9"/>
              <p:cNvSpPr>
                <a:spLocks/>
              </p:cNvSpPr>
              <p:nvPr/>
            </p:nvSpPr>
            <p:spPr bwMode="auto">
              <a:xfrm>
                <a:off x="5621" y="2460"/>
                <a:ext cx="148" cy="281"/>
              </a:xfrm>
              <a:custGeom>
                <a:avLst/>
                <a:gdLst/>
                <a:ahLst/>
                <a:cxnLst>
                  <a:cxn ang="0">
                    <a:pos x="294" y="209"/>
                  </a:cxn>
                  <a:cxn ang="0">
                    <a:pos x="266" y="209"/>
                  </a:cxn>
                  <a:cxn ang="0">
                    <a:pos x="176" y="120"/>
                  </a:cxn>
                  <a:cxn ang="0">
                    <a:pos x="148" y="120"/>
                  </a:cxn>
                  <a:cxn ang="0">
                    <a:pos x="87" y="179"/>
                  </a:cxn>
                  <a:cxn ang="0">
                    <a:pos x="87" y="209"/>
                  </a:cxn>
                  <a:cxn ang="0">
                    <a:pos x="118" y="209"/>
                  </a:cxn>
                  <a:cxn ang="0">
                    <a:pos x="118" y="238"/>
                  </a:cxn>
                  <a:cxn ang="0">
                    <a:pos x="57" y="298"/>
                  </a:cxn>
                  <a:cxn ang="0">
                    <a:pos x="29" y="298"/>
                  </a:cxn>
                  <a:cxn ang="0">
                    <a:pos x="29" y="475"/>
                  </a:cxn>
                  <a:cxn ang="0">
                    <a:pos x="118" y="565"/>
                  </a:cxn>
                  <a:cxn ang="0">
                    <a:pos x="87" y="593"/>
                  </a:cxn>
                  <a:cxn ang="0">
                    <a:pos x="57" y="593"/>
                  </a:cxn>
                  <a:cxn ang="0">
                    <a:pos x="57" y="623"/>
                  </a:cxn>
                  <a:cxn ang="0">
                    <a:pos x="29" y="654"/>
                  </a:cxn>
                  <a:cxn ang="0">
                    <a:pos x="29" y="741"/>
                  </a:cxn>
                  <a:cxn ang="0">
                    <a:pos x="0" y="772"/>
                  </a:cxn>
                  <a:cxn ang="0">
                    <a:pos x="29" y="802"/>
                  </a:cxn>
                  <a:cxn ang="0">
                    <a:pos x="87" y="802"/>
                  </a:cxn>
                  <a:cxn ang="0">
                    <a:pos x="118" y="829"/>
                  </a:cxn>
                  <a:cxn ang="0">
                    <a:pos x="176" y="829"/>
                  </a:cxn>
                  <a:cxn ang="0">
                    <a:pos x="176" y="890"/>
                  </a:cxn>
                  <a:cxn ang="0">
                    <a:pos x="207" y="920"/>
                  </a:cxn>
                  <a:cxn ang="0">
                    <a:pos x="176" y="920"/>
                  </a:cxn>
                  <a:cxn ang="0">
                    <a:pos x="207" y="949"/>
                  </a:cxn>
                  <a:cxn ang="0">
                    <a:pos x="207" y="979"/>
                  </a:cxn>
                  <a:cxn ang="0">
                    <a:pos x="266" y="1038"/>
                  </a:cxn>
                  <a:cxn ang="0">
                    <a:pos x="294" y="979"/>
                  </a:cxn>
                  <a:cxn ang="0">
                    <a:pos x="325" y="979"/>
                  </a:cxn>
                  <a:cxn ang="0">
                    <a:pos x="325" y="1008"/>
                  </a:cxn>
                  <a:cxn ang="0">
                    <a:pos x="473" y="1008"/>
                  </a:cxn>
                  <a:cxn ang="0">
                    <a:pos x="532" y="1038"/>
                  </a:cxn>
                  <a:cxn ang="0">
                    <a:pos x="532" y="1067"/>
                  </a:cxn>
                  <a:cxn ang="0">
                    <a:pos x="592" y="1127"/>
                  </a:cxn>
                  <a:cxn ang="0">
                    <a:pos x="592" y="0"/>
                  </a:cxn>
                  <a:cxn ang="0">
                    <a:pos x="562" y="0"/>
                  </a:cxn>
                  <a:cxn ang="0">
                    <a:pos x="503" y="61"/>
                  </a:cxn>
                  <a:cxn ang="0">
                    <a:pos x="443" y="61"/>
                  </a:cxn>
                  <a:cxn ang="0">
                    <a:pos x="443" y="120"/>
                  </a:cxn>
                  <a:cxn ang="0">
                    <a:pos x="473" y="150"/>
                  </a:cxn>
                  <a:cxn ang="0">
                    <a:pos x="503" y="209"/>
                  </a:cxn>
                  <a:cxn ang="0">
                    <a:pos x="532" y="238"/>
                  </a:cxn>
                  <a:cxn ang="0">
                    <a:pos x="532" y="268"/>
                  </a:cxn>
                  <a:cxn ang="0">
                    <a:pos x="503" y="298"/>
                  </a:cxn>
                  <a:cxn ang="0">
                    <a:pos x="473" y="298"/>
                  </a:cxn>
                  <a:cxn ang="0">
                    <a:pos x="443" y="328"/>
                  </a:cxn>
                  <a:cxn ang="0">
                    <a:pos x="413" y="328"/>
                  </a:cxn>
                  <a:cxn ang="0">
                    <a:pos x="385" y="298"/>
                  </a:cxn>
                  <a:cxn ang="0">
                    <a:pos x="355" y="298"/>
                  </a:cxn>
                  <a:cxn ang="0">
                    <a:pos x="325" y="268"/>
                  </a:cxn>
                  <a:cxn ang="0">
                    <a:pos x="325" y="238"/>
                  </a:cxn>
                  <a:cxn ang="0">
                    <a:pos x="294" y="209"/>
                  </a:cxn>
                </a:cxnLst>
                <a:rect l="0" t="0" r="r" b="b"/>
                <a:pathLst>
                  <a:path w="592" h="1127">
                    <a:moveTo>
                      <a:pt x="294" y="209"/>
                    </a:moveTo>
                    <a:lnTo>
                      <a:pt x="266" y="209"/>
                    </a:lnTo>
                    <a:lnTo>
                      <a:pt x="176" y="120"/>
                    </a:lnTo>
                    <a:lnTo>
                      <a:pt x="148" y="120"/>
                    </a:lnTo>
                    <a:lnTo>
                      <a:pt x="87" y="179"/>
                    </a:lnTo>
                    <a:lnTo>
                      <a:pt x="87" y="209"/>
                    </a:lnTo>
                    <a:lnTo>
                      <a:pt x="118" y="209"/>
                    </a:lnTo>
                    <a:lnTo>
                      <a:pt x="118" y="238"/>
                    </a:lnTo>
                    <a:lnTo>
                      <a:pt x="57" y="298"/>
                    </a:lnTo>
                    <a:lnTo>
                      <a:pt x="29" y="298"/>
                    </a:lnTo>
                    <a:lnTo>
                      <a:pt x="29" y="475"/>
                    </a:lnTo>
                    <a:lnTo>
                      <a:pt x="118" y="565"/>
                    </a:lnTo>
                    <a:lnTo>
                      <a:pt x="87" y="593"/>
                    </a:lnTo>
                    <a:lnTo>
                      <a:pt x="57" y="593"/>
                    </a:lnTo>
                    <a:lnTo>
                      <a:pt x="57" y="623"/>
                    </a:lnTo>
                    <a:lnTo>
                      <a:pt x="29" y="654"/>
                    </a:lnTo>
                    <a:lnTo>
                      <a:pt x="29" y="741"/>
                    </a:lnTo>
                    <a:lnTo>
                      <a:pt x="0" y="772"/>
                    </a:lnTo>
                    <a:lnTo>
                      <a:pt x="29" y="802"/>
                    </a:lnTo>
                    <a:lnTo>
                      <a:pt x="87" y="802"/>
                    </a:lnTo>
                    <a:lnTo>
                      <a:pt x="118" y="829"/>
                    </a:lnTo>
                    <a:lnTo>
                      <a:pt x="176" y="829"/>
                    </a:lnTo>
                    <a:lnTo>
                      <a:pt x="176" y="890"/>
                    </a:lnTo>
                    <a:lnTo>
                      <a:pt x="207" y="920"/>
                    </a:lnTo>
                    <a:lnTo>
                      <a:pt x="176" y="920"/>
                    </a:lnTo>
                    <a:lnTo>
                      <a:pt x="207" y="949"/>
                    </a:lnTo>
                    <a:lnTo>
                      <a:pt x="207" y="979"/>
                    </a:lnTo>
                    <a:lnTo>
                      <a:pt x="266" y="1038"/>
                    </a:lnTo>
                    <a:lnTo>
                      <a:pt x="294" y="979"/>
                    </a:lnTo>
                    <a:lnTo>
                      <a:pt x="325" y="979"/>
                    </a:lnTo>
                    <a:lnTo>
                      <a:pt x="325" y="1008"/>
                    </a:lnTo>
                    <a:lnTo>
                      <a:pt x="473" y="1008"/>
                    </a:lnTo>
                    <a:lnTo>
                      <a:pt x="532" y="1038"/>
                    </a:lnTo>
                    <a:lnTo>
                      <a:pt x="532" y="1067"/>
                    </a:lnTo>
                    <a:lnTo>
                      <a:pt x="592" y="1127"/>
                    </a:lnTo>
                    <a:lnTo>
                      <a:pt x="592" y="0"/>
                    </a:lnTo>
                    <a:lnTo>
                      <a:pt x="562" y="0"/>
                    </a:lnTo>
                    <a:lnTo>
                      <a:pt x="503" y="61"/>
                    </a:lnTo>
                    <a:lnTo>
                      <a:pt x="443" y="61"/>
                    </a:lnTo>
                    <a:lnTo>
                      <a:pt x="443" y="120"/>
                    </a:lnTo>
                    <a:lnTo>
                      <a:pt x="473" y="150"/>
                    </a:lnTo>
                    <a:lnTo>
                      <a:pt x="503" y="209"/>
                    </a:lnTo>
                    <a:lnTo>
                      <a:pt x="532" y="238"/>
                    </a:lnTo>
                    <a:lnTo>
                      <a:pt x="532" y="268"/>
                    </a:lnTo>
                    <a:lnTo>
                      <a:pt x="503" y="298"/>
                    </a:lnTo>
                    <a:lnTo>
                      <a:pt x="473" y="298"/>
                    </a:lnTo>
                    <a:lnTo>
                      <a:pt x="443" y="328"/>
                    </a:lnTo>
                    <a:lnTo>
                      <a:pt x="413" y="328"/>
                    </a:lnTo>
                    <a:lnTo>
                      <a:pt x="385" y="298"/>
                    </a:lnTo>
                    <a:lnTo>
                      <a:pt x="355" y="298"/>
                    </a:lnTo>
                    <a:lnTo>
                      <a:pt x="325" y="268"/>
                    </a:lnTo>
                    <a:lnTo>
                      <a:pt x="325" y="238"/>
                    </a:lnTo>
                    <a:lnTo>
                      <a:pt x="294" y="209"/>
                    </a:lnTo>
                    <a:close/>
                  </a:path>
                </a:pathLst>
              </a:custGeom>
              <a:solidFill>
                <a:srgbClr val="CCE83A"/>
              </a:solidFill>
              <a:ln w="9525">
                <a:noFill/>
                <a:round/>
                <a:headEnd/>
                <a:tailEnd/>
              </a:ln>
            </p:spPr>
            <p:txBody>
              <a:bodyPr/>
              <a:lstStyle/>
              <a:p>
                <a:endParaRPr lang="en-GB"/>
              </a:p>
            </p:txBody>
          </p:sp>
          <p:sp>
            <p:nvSpPr>
              <p:cNvPr id="21514" name="Freeform 10"/>
              <p:cNvSpPr>
                <a:spLocks/>
              </p:cNvSpPr>
              <p:nvPr/>
            </p:nvSpPr>
            <p:spPr bwMode="auto">
              <a:xfrm>
                <a:off x="4939" y="1357"/>
                <a:ext cx="15" cy="8"/>
              </a:xfrm>
              <a:custGeom>
                <a:avLst/>
                <a:gdLst/>
                <a:ahLst/>
                <a:cxnLst>
                  <a:cxn ang="0">
                    <a:pos x="30" y="0"/>
                  </a:cxn>
                  <a:cxn ang="0">
                    <a:pos x="0" y="0"/>
                  </a:cxn>
                  <a:cxn ang="0">
                    <a:pos x="30" y="31"/>
                  </a:cxn>
                  <a:cxn ang="0">
                    <a:pos x="59" y="31"/>
                  </a:cxn>
                  <a:cxn ang="0">
                    <a:pos x="30" y="0"/>
                  </a:cxn>
                </a:cxnLst>
                <a:rect l="0" t="0" r="r" b="b"/>
                <a:pathLst>
                  <a:path w="59" h="31">
                    <a:moveTo>
                      <a:pt x="30" y="0"/>
                    </a:moveTo>
                    <a:lnTo>
                      <a:pt x="0" y="0"/>
                    </a:lnTo>
                    <a:lnTo>
                      <a:pt x="30" y="31"/>
                    </a:lnTo>
                    <a:lnTo>
                      <a:pt x="59" y="31"/>
                    </a:lnTo>
                    <a:lnTo>
                      <a:pt x="30" y="0"/>
                    </a:lnTo>
                    <a:close/>
                  </a:path>
                </a:pathLst>
              </a:custGeom>
              <a:solidFill>
                <a:srgbClr val="FFFF7F"/>
              </a:solidFill>
              <a:ln w="9525">
                <a:noFill/>
                <a:round/>
                <a:headEnd/>
                <a:tailEnd/>
              </a:ln>
            </p:spPr>
            <p:txBody>
              <a:bodyPr/>
              <a:lstStyle/>
              <a:p>
                <a:endParaRPr lang="en-GB"/>
              </a:p>
            </p:txBody>
          </p:sp>
          <p:sp>
            <p:nvSpPr>
              <p:cNvPr id="21515" name="Freeform 11"/>
              <p:cNvSpPr>
                <a:spLocks noEditPoints="1"/>
              </p:cNvSpPr>
              <p:nvPr/>
            </p:nvSpPr>
            <p:spPr bwMode="auto">
              <a:xfrm>
                <a:off x="2909" y="891"/>
                <a:ext cx="1430" cy="984"/>
              </a:xfrm>
              <a:custGeom>
                <a:avLst/>
                <a:gdLst/>
                <a:ahLst/>
                <a:cxnLst>
                  <a:cxn ang="0">
                    <a:pos x="4860" y="119"/>
                  </a:cxn>
                  <a:cxn ang="0">
                    <a:pos x="4624" y="119"/>
                  </a:cxn>
                  <a:cxn ang="0">
                    <a:pos x="4474" y="147"/>
                  </a:cxn>
                  <a:cxn ang="0">
                    <a:pos x="4267" y="119"/>
                  </a:cxn>
                  <a:cxn ang="0">
                    <a:pos x="4030" y="326"/>
                  </a:cxn>
                  <a:cxn ang="0">
                    <a:pos x="3763" y="326"/>
                  </a:cxn>
                  <a:cxn ang="0">
                    <a:pos x="3498" y="444"/>
                  </a:cxn>
                  <a:cxn ang="0">
                    <a:pos x="3349" y="356"/>
                  </a:cxn>
                  <a:cxn ang="0">
                    <a:pos x="3200" y="295"/>
                  </a:cxn>
                  <a:cxn ang="0">
                    <a:pos x="3082" y="414"/>
                  </a:cxn>
                  <a:cxn ang="0">
                    <a:pos x="2934" y="533"/>
                  </a:cxn>
                  <a:cxn ang="0">
                    <a:pos x="2757" y="592"/>
                  </a:cxn>
                  <a:cxn ang="0">
                    <a:pos x="2727" y="681"/>
                  </a:cxn>
                  <a:cxn ang="0">
                    <a:pos x="2400" y="711"/>
                  </a:cxn>
                  <a:cxn ang="0">
                    <a:pos x="2607" y="769"/>
                  </a:cxn>
                  <a:cxn ang="0">
                    <a:pos x="2550" y="829"/>
                  </a:cxn>
                  <a:cxn ang="0">
                    <a:pos x="2459" y="976"/>
                  </a:cxn>
                  <a:cxn ang="0">
                    <a:pos x="2282" y="1094"/>
                  </a:cxn>
                  <a:cxn ang="0">
                    <a:pos x="2015" y="1273"/>
                  </a:cxn>
                  <a:cxn ang="0">
                    <a:pos x="1927" y="1392"/>
                  </a:cxn>
                  <a:cxn ang="0">
                    <a:pos x="1749" y="1628"/>
                  </a:cxn>
                  <a:cxn ang="0">
                    <a:pos x="1690" y="1776"/>
                  </a:cxn>
                  <a:cxn ang="0">
                    <a:pos x="1483" y="1983"/>
                  </a:cxn>
                  <a:cxn ang="0">
                    <a:pos x="1185" y="2102"/>
                  </a:cxn>
                  <a:cxn ang="0">
                    <a:pos x="1097" y="2221"/>
                  </a:cxn>
                  <a:cxn ang="0">
                    <a:pos x="801" y="2339"/>
                  </a:cxn>
                  <a:cxn ang="0">
                    <a:pos x="592" y="2427"/>
                  </a:cxn>
                  <a:cxn ang="0">
                    <a:pos x="416" y="2546"/>
                  </a:cxn>
                  <a:cxn ang="0">
                    <a:pos x="237" y="2664"/>
                  </a:cxn>
                  <a:cxn ang="0">
                    <a:pos x="89" y="2724"/>
                  </a:cxn>
                  <a:cxn ang="0">
                    <a:pos x="30" y="2871"/>
                  </a:cxn>
                  <a:cxn ang="0">
                    <a:pos x="60" y="3080"/>
                  </a:cxn>
                  <a:cxn ang="0">
                    <a:pos x="178" y="3316"/>
                  </a:cxn>
                  <a:cxn ang="0">
                    <a:pos x="267" y="3226"/>
                  </a:cxn>
                  <a:cxn ang="0">
                    <a:pos x="30" y="3463"/>
                  </a:cxn>
                  <a:cxn ang="0">
                    <a:pos x="237" y="3641"/>
                  </a:cxn>
                  <a:cxn ang="0">
                    <a:pos x="385" y="3878"/>
                  </a:cxn>
                  <a:cxn ang="0">
                    <a:pos x="978" y="3759"/>
                  </a:cxn>
                  <a:cxn ang="0">
                    <a:pos x="1215" y="3611"/>
                  </a:cxn>
                  <a:cxn ang="0">
                    <a:pos x="1333" y="3405"/>
                  </a:cxn>
                  <a:cxn ang="0">
                    <a:pos x="1631" y="3523"/>
                  </a:cxn>
                  <a:cxn ang="0">
                    <a:pos x="1868" y="2901"/>
                  </a:cxn>
                  <a:cxn ang="0">
                    <a:pos x="1720" y="2160"/>
                  </a:cxn>
                  <a:cxn ang="0">
                    <a:pos x="2222" y="1510"/>
                  </a:cxn>
                  <a:cxn ang="0">
                    <a:pos x="2727" y="917"/>
                  </a:cxn>
                  <a:cxn ang="0">
                    <a:pos x="3468" y="621"/>
                  </a:cxn>
                  <a:cxn ang="0">
                    <a:pos x="4001" y="711"/>
                  </a:cxn>
                  <a:cxn ang="0">
                    <a:pos x="4624" y="651"/>
                  </a:cxn>
                  <a:cxn ang="0">
                    <a:pos x="5246" y="384"/>
                  </a:cxn>
                  <a:cxn ang="0">
                    <a:pos x="5602" y="444"/>
                  </a:cxn>
                  <a:cxn ang="0">
                    <a:pos x="5630" y="238"/>
                  </a:cxn>
                  <a:cxn ang="0">
                    <a:pos x="5364" y="88"/>
                  </a:cxn>
                  <a:cxn ang="0">
                    <a:pos x="3230" y="533"/>
                  </a:cxn>
                  <a:cxn ang="0">
                    <a:pos x="2814" y="739"/>
                  </a:cxn>
                  <a:cxn ang="0">
                    <a:pos x="2075" y="1392"/>
                  </a:cxn>
                  <a:cxn ang="0">
                    <a:pos x="1333" y="2221"/>
                  </a:cxn>
                  <a:cxn ang="0">
                    <a:pos x="1483" y="2072"/>
                  </a:cxn>
                  <a:cxn ang="0">
                    <a:pos x="564" y="2930"/>
                  </a:cxn>
                  <a:cxn ang="0">
                    <a:pos x="446" y="2961"/>
                  </a:cxn>
                  <a:cxn ang="0">
                    <a:pos x="148" y="3137"/>
                  </a:cxn>
                </a:cxnLst>
                <a:rect l="0" t="0" r="r" b="b"/>
                <a:pathLst>
                  <a:path w="5720" h="3936">
                    <a:moveTo>
                      <a:pt x="5067" y="88"/>
                    </a:moveTo>
                    <a:lnTo>
                      <a:pt x="5127" y="88"/>
                    </a:lnTo>
                    <a:lnTo>
                      <a:pt x="5156" y="59"/>
                    </a:lnTo>
                    <a:lnTo>
                      <a:pt x="5156" y="29"/>
                    </a:lnTo>
                    <a:lnTo>
                      <a:pt x="5097" y="29"/>
                    </a:lnTo>
                    <a:lnTo>
                      <a:pt x="5067" y="0"/>
                    </a:lnTo>
                    <a:lnTo>
                      <a:pt x="5009" y="29"/>
                    </a:lnTo>
                    <a:lnTo>
                      <a:pt x="4979" y="29"/>
                    </a:lnTo>
                    <a:lnTo>
                      <a:pt x="4949" y="0"/>
                    </a:lnTo>
                    <a:lnTo>
                      <a:pt x="4890" y="59"/>
                    </a:lnTo>
                    <a:lnTo>
                      <a:pt x="4920" y="59"/>
                    </a:lnTo>
                    <a:lnTo>
                      <a:pt x="4949" y="88"/>
                    </a:lnTo>
                    <a:lnTo>
                      <a:pt x="4920" y="88"/>
                    </a:lnTo>
                    <a:lnTo>
                      <a:pt x="4890" y="119"/>
                    </a:lnTo>
                    <a:lnTo>
                      <a:pt x="4860" y="119"/>
                    </a:lnTo>
                    <a:lnTo>
                      <a:pt x="4890" y="147"/>
                    </a:lnTo>
                    <a:lnTo>
                      <a:pt x="4860" y="147"/>
                    </a:lnTo>
                    <a:lnTo>
                      <a:pt x="4860" y="177"/>
                    </a:lnTo>
                    <a:lnTo>
                      <a:pt x="4802" y="177"/>
                    </a:lnTo>
                    <a:lnTo>
                      <a:pt x="4772" y="207"/>
                    </a:lnTo>
                    <a:lnTo>
                      <a:pt x="4742" y="207"/>
                    </a:lnTo>
                    <a:lnTo>
                      <a:pt x="4772" y="177"/>
                    </a:lnTo>
                    <a:lnTo>
                      <a:pt x="4772" y="147"/>
                    </a:lnTo>
                    <a:lnTo>
                      <a:pt x="4742" y="119"/>
                    </a:lnTo>
                    <a:lnTo>
                      <a:pt x="4772" y="119"/>
                    </a:lnTo>
                    <a:lnTo>
                      <a:pt x="4772" y="59"/>
                    </a:lnTo>
                    <a:lnTo>
                      <a:pt x="4742" y="59"/>
                    </a:lnTo>
                    <a:lnTo>
                      <a:pt x="4683" y="88"/>
                    </a:lnTo>
                    <a:lnTo>
                      <a:pt x="4653" y="88"/>
                    </a:lnTo>
                    <a:lnTo>
                      <a:pt x="4624" y="119"/>
                    </a:lnTo>
                    <a:lnTo>
                      <a:pt x="4624" y="147"/>
                    </a:lnTo>
                    <a:lnTo>
                      <a:pt x="4565" y="207"/>
                    </a:lnTo>
                    <a:lnTo>
                      <a:pt x="4535" y="207"/>
                    </a:lnTo>
                    <a:lnTo>
                      <a:pt x="4535" y="238"/>
                    </a:lnTo>
                    <a:lnTo>
                      <a:pt x="4474" y="295"/>
                    </a:lnTo>
                    <a:lnTo>
                      <a:pt x="4446" y="265"/>
                    </a:lnTo>
                    <a:lnTo>
                      <a:pt x="4416" y="295"/>
                    </a:lnTo>
                    <a:lnTo>
                      <a:pt x="4416" y="238"/>
                    </a:lnTo>
                    <a:lnTo>
                      <a:pt x="4446" y="238"/>
                    </a:lnTo>
                    <a:lnTo>
                      <a:pt x="4446" y="207"/>
                    </a:lnTo>
                    <a:lnTo>
                      <a:pt x="4474" y="207"/>
                    </a:lnTo>
                    <a:lnTo>
                      <a:pt x="4474" y="177"/>
                    </a:lnTo>
                    <a:lnTo>
                      <a:pt x="4446" y="177"/>
                    </a:lnTo>
                    <a:lnTo>
                      <a:pt x="4446" y="147"/>
                    </a:lnTo>
                    <a:lnTo>
                      <a:pt x="4474" y="147"/>
                    </a:lnTo>
                    <a:lnTo>
                      <a:pt x="4535" y="88"/>
                    </a:lnTo>
                    <a:lnTo>
                      <a:pt x="4565" y="88"/>
                    </a:lnTo>
                    <a:lnTo>
                      <a:pt x="4535" y="59"/>
                    </a:lnTo>
                    <a:lnTo>
                      <a:pt x="4474" y="59"/>
                    </a:lnTo>
                    <a:lnTo>
                      <a:pt x="4504" y="88"/>
                    </a:lnTo>
                    <a:lnTo>
                      <a:pt x="4474" y="88"/>
                    </a:lnTo>
                    <a:lnTo>
                      <a:pt x="4446" y="59"/>
                    </a:lnTo>
                    <a:lnTo>
                      <a:pt x="4386" y="59"/>
                    </a:lnTo>
                    <a:lnTo>
                      <a:pt x="4356" y="29"/>
                    </a:lnTo>
                    <a:lnTo>
                      <a:pt x="4328" y="29"/>
                    </a:lnTo>
                    <a:lnTo>
                      <a:pt x="4328" y="59"/>
                    </a:lnTo>
                    <a:lnTo>
                      <a:pt x="4356" y="59"/>
                    </a:lnTo>
                    <a:lnTo>
                      <a:pt x="4328" y="88"/>
                    </a:lnTo>
                    <a:lnTo>
                      <a:pt x="4237" y="88"/>
                    </a:lnTo>
                    <a:lnTo>
                      <a:pt x="4267" y="119"/>
                    </a:lnTo>
                    <a:lnTo>
                      <a:pt x="4237" y="147"/>
                    </a:lnTo>
                    <a:lnTo>
                      <a:pt x="4267" y="177"/>
                    </a:lnTo>
                    <a:lnTo>
                      <a:pt x="4209" y="177"/>
                    </a:lnTo>
                    <a:lnTo>
                      <a:pt x="4209" y="119"/>
                    </a:lnTo>
                    <a:lnTo>
                      <a:pt x="4119" y="119"/>
                    </a:lnTo>
                    <a:lnTo>
                      <a:pt x="4119" y="147"/>
                    </a:lnTo>
                    <a:lnTo>
                      <a:pt x="4149" y="177"/>
                    </a:lnTo>
                    <a:lnTo>
                      <a:pt x="4179" y="177"/>
                    </a:lnTo>
                    <a:lnTo>
                      <a:pt x="4149" y="207"/>
                    </a:lnTo>
                    <a:lnTo>
                      <a:pt x="4119" y="207"/>
                    </a:lnTo>
                    <a:lnTo>
                      <a:pt x="4119" y="238"/>
                    </a:lnTo>
                    <a:lnTo>
                      <a:pt x="4060" y="295"/>
                    </a:lnTo>
                    <a:lnTo>
                      <a:pt x="4119" y="295"/>
                    </a:lnTo>
                    <a:lnTo>
                      <a:pt x="4119" y="326"/>
                    </a:lnTo>
                    <a:lnTo>
                      <a:pt x="4030" y="326"/>
                    </a:lnTo>
                    <a:lnTo>
                      <a:pt x="4001" y="295"/>
                    </a:lnTo>
                    <a:lnTo>
                      <a:pt x="4001" y="265"/>
                    </a:lnTo>
                    <a:lnTo>
                      <a:pt x="3972" y="295"/>
                    </a:lnTo>
                    <a:lnTo>
                      <a:pt x="3972" y="265"/>
                    </a:lnTo>
                    <a:lnTo>
                      <a:pt x="3912" y="265"/>
                    </a:lnTo>
                    <a:lnTo>
                      <a:pt x="3882" y="238"/>
                    </a:lnTo>
                    <a:lnTo>
                      <a:pt x="3763" y="238"/>
                    </a:lnTo>
                    <a:lnTo>
                      <a:pt x="3735" y="265"/>
                    </a:lnTo>
                    <a:lnTo>
                      <a:pt x="3705" y="238"/>
                    </a:lnTo>
                    <a:lnTo>
                      <a:pt x="3675" y="238"/>
                    </a:lnTo>
                    <a:lnTo>
                      <a:pt x="3675" y="265"/>
                    </a:lnTo>
                    <a:lnTo>
                      <a:pt x="3705" y="295"/>
                    </a:lnTo>
                    <a:lnTo>
                      <a:pt x="3763" y="295"/>
                    </a:lnTo>
                    <a:lnTo>
                      <a:pt x="3794" y="326"/>
                    </a:lnTo>
                    <a:lnTo>
                      <a:pt x="3763" y="326"/>
                    </a:lnTo>
                    <a:lnTo>
                      <a:pt x="3763" y="356"/>
                    </a:lnTo>
                    <a:lnTo>
                      <a:pt x="3794" y="356"/>
                    </a:lnTo>
                    <a:lnTo>
                      <a:pt x="3823" y="384"/>
                    </a:lnTo>
                    <a:lnTo>
                      <a:pt x="3794" y="384"/>
                    </a:lnTo>
                    <a:lnTo>
                      <a:pt x="3763" y="356"/>
                    </a:lnTo>
                    <a:lnTo>
                      <a:pt x="3705" y="356"/>
                    </a:lnTo>
                    <a:lnTo>
                      <a:pt x="3675" y="326"/>
                    </a:lnTo>
                    <a:lnTo>
                      <a:pt x="3675" y="295"/>
                    </a:lnTo>
                    <a:lnTo>
                      <a:pt x="3616" y="326"/>
                    </a:lnTo>
                    <a:lnTo>
                      <a:pt x="3644" y="356"/>
                    </a:lnTo>
                    <a:lnTo>
                      <a:pt x="3587" y="356"/>
                    </a:lnTo>
                    <a:lnTo>
                      <a:pt x="3587" y="384"/>
                    </a:lnTo>
                    <a:lnTo>
                      <a:pt x="3556" y="356"/>
                    </a:lnTo>
                    <a:lnTo>
                      <a:pt x="3498" y="414"/>
                    </a:lnTo>
                    <a:lnTo>
                      <a:pt x="3498" y="444"/>
                    </a:lnTo>
                    <a:lnTo>
                      <a:pt x="3468" y="444"/>
                    </a:lnTo>
                    <a:lnTo>
                      <a:pt x="3437" y="474"/>
                    </a:lnTo>
                    <a:lnTo>
                      <a:pt x="3437" y="502"/>
                    </a:lnTo>
                    <a:lnTo>
                      <a:pt x="3407" y="502"/>
                    </a:lnTo>
                    <a:lnTo>
                      <a:pt x="3380" y="533"/>
                    </a:lnTo>
                    <a:lnTo>
                      <a:pt x="3349" y="533"/>
                    </a:lnTo>
                    <a:lnTo>
                      <a:pt x="3380" y="502"/>
                    </a:lnTo>
                    <a:lnTo>
                      <a:pt x="3407" y="502"/>
                    </a:lnTo>
                    <a:lnTo>
                      <a:pt x="3437" y="474"/>
                    </a:lnTo>
                    <a:lnTo>
                      <a:pt x="3437" y="356"/>
                    </a:lnTo>
                    <a:lnTo>
                      <a:pt x="3407" y="326"/>
                    </a:lnTo>
                    <a:lnTo>
                      <a:pt x="3407" y="356"/>
                    </a:lnTo>
                    <a:lnTo>
                      <a:pt x="3380" y="356"/>
                    </a:lnTo>
                    <a:lnTo>
                      <a:pt x="3349" y="384"/>
                    </a:lnTo>
                    <a:lnTo>
                      <a:pt x="3349" y="356"/>
                    </a:lnTo>
                    <a:lnTo>
                      <a:pt x="3319" y="384"/>
                    </a:lnTo>
                    <a:lnTo>
                      <a:pt x="3319" y="414"/>
                    </a:lnTo>
                    <a:lnTo>
                      <a:pt x="3349" y="444"/>
                    </a:lnTo>
                    <a:lnTo>
                      <a:pt x="3319" y="444"/>
                    </a:lnTo>
                    <a:lnTo>
                      <a:pt x="3289" y="474"/>
                    </a:lnTo>
                    <a:lnTo>
                      <a:pt x="3289" y="444"/>
                    </a:lnTo>
                    <a:lnTo>
                      <a:pt x="3319" y="414"/>
                    </a:lnTo>
                    <a:lnTo>
                      <a:pt x="3289" y="384"/>
                    </a:lnTo>
                    <a:lnTo>
                      <a:pt x="3289" y="356"/>
                    </a:lnTo>
                    <a:lnTo>
                      <a:pt x="3260" y="384"/>
                    </a:lnTo>
                    <a:lnTo>
                      <a:pt x="3200" y="384"/>
                    </a:lnTo>
                    <a:lnTo>
                      <a:pt x="3260" y="326"/>
                    </a:lnTo>
                    <a:lnTo>
                      <a:pt x="3230" y="295"/>
                    </a:lnTo>
                    <a:lnTo>
                      <a:pt x="3230" y="326"/>
                    </a:lnTo>
                    <a:lnTo>
                      <a:pt x="3200" y="295"/>
                    </a:lnTo>
                    <a:lnTo>
                      <a:pt x="3142" y="295"/>
                    </a:lnTo>
                    <a:lnTo>
                      <a:pt x="3112" y="326"/>
                    </a:lnTo>
                    <a:lnTo>
                      <a:pt x="3112" y="356"/>
                    </a:lnTo>
                    <a:lnTo>
                      <a:pt x="3142" y="356"/>
                    </a:lnTo>
                    <a:lnTo>
                      <a:pt x="3171" y="384"/>
                    </a:lnTo>
                    <a:lnTo>
                      <a:pt x="3142" y="414"/>
                    </a:lnTo>
                    <a:lnTo>
                      <a:pt x="3142" y="444"/>
                    </a:lnTo>
                    <a:lnTo>
                      <a:pt x="3171" y="444"/>
                    </a:lnTo>
                    <a:lnTo>
                      <a:pt x="3142" y="474"/>
                    </a:lnTo>
                    <a:lnTo>
                      <a:pt x="3112" y="444"/>
                    </a:lnTo>
                    <a:lnTo>
                      <a:pt x="3112" y="414"/>
                    </a:lnTo>
                    <a:lnTo>
                      <a:pt x="3142" y="384"/>
                    </a:lnTo>
                    <a:lnTo>
                      <a:pt x="3112" y="356"/>
                    </a:lnTo>
                    <a:lnTo>
                      <a:pt x="3082" y="356"/>
                    </a:lnTo>
                    <a:lnTo>
                      <a:pt x="3082" y="414"/>
                    </a:lnTo>
                    <a:lnTo>
                      <a:pt x="3052" y="384"/>
                    </a:lnTo>
                    <a:lnTo>
                      <a:pt x="2993" y="444"/>
                    </a:lnTo>
                    <a:lnTo>
                      <a:pt x="3052" y="444"/>
                    </a:lnTo>
                    <a:lnTo>
                      <a:pt x="3052" y="474"/>
                    </a:lnTo>
                    <a:lnTo>
                      <a:pt x="3082" y="502"/>
                    </a:lnTo>
                    <a:lnTo>
                      <a:pt x="3052" y="502"/>
                    </a:lnTo>
                    <a:lnTo>
                      <a:pt x="3052" y="533"/>
                    </a:lnTo>
                    <a:lnTo>
                      <a:pt x="2993" y="474"/>
                    </a:lnTo>
                    <a:lnTo>
                      <a:pt x="2964" y="474"/>
                    </a:lnTo>
                    <a:lnTo>
                      <a:pt x="2964" y="502"/>
                    </a:lnTo>
                    <a:lnTo>
                      <a:pt x="2934" y="533"/>
                    </a:lnTo>
                    <a:lnTo>
                      <a:pt x="2964" y="563"/>
                    </a:lnTo>
                    <a:lnTo>
                      <a:pt x="2934" y="563"/>
                    </a:lnTo>
                    <a:lnTo>
                      <a:pt x="2905" y="533"/>
                    </a:lnTo>
                    <a:lnTo>
                      <a:pt x="2934" y="533"/>
                    </a:lnTo>
                    <a:lnTo>
                      <a:pt x="2934" y="474"/>
                    </a:lnTo>
                    <a:lnTo>
                      <a:pt x="2905" y="474"/>
                    </a:lnTo>
                    <a:lnTo>
                      <a:pt x="2845" y="444"/>
                    </a:lnTo>
                    <a:lnTo>
                      <a:pt x="2845" y="474"/>
                    </a:lnTo>
                    <a:lnTo>
                      <a:pt x="2814" y="474"/>
                    </a:lnTo>
                    <a:lnTo>
                      <a:pt x="2786" y="444"/>
                    </a:lnTo>
                    <a:lnTo>
                      <a:pt x="2757" y="474"/>
                    </a:lnTo>
                    <a:lnTo>
                      <a:pt x="2786" y="474"/>
                    </a:lnTo>
                    <a:lnTo>
                      <a:pt x="2786" y="502"/>
                    </a:lnTo>
                    <a:lnTo>
                      <a:pt x="2727" y="502"/>
                    </a:lnTo>
                    <a:lnTo>
                      <a:pt x="2727" y="533"/>
                    </a:lnTo>
                    <a:lnTo>
                      <a:pt x="2757" y="563"/>
                    </a:lnTo>
                    <a:lnTo>
                      <a:pt x="2696" y="563"/>
                    </a:lnTo>
                    <a:lnTo>
                      <a:pt x="2727" y="592"/>
                    </a:lnTo>
                    <a:lnTo>
                      <a:pt x="2757" y="592"/>
                    </a:lnTo>
                    <a:lnTo>
                      <a:pt x="2786" y="563"/>
                    </a:lnTo>
                    <a:lnTo>
                      <a:pt x="2905" y="563"/>
                    </a:lnTo>
                    <a:lnTo>
                      <a:pt x="2875" y="592"/>
                    </a:lnTo>
                    <a:lnTo>
                      <a:pt x="2845" y="592"/>
                    </a:lnTo>
                    <a:lnTo>
                      <a:pt x="2845" y="621"/>
                    </a:lnTo>
                    <a:lnTo>
                      <a:pt x="2875" y="651"/>
                    </a:lnTo>
                    <a:lnTo>
                      <a:pt x="2845" y="651"/>
                    </a:lnTo>
                    <a:lnTo>
                      <a:pt x="2875" y="681"/>
                    </a:lnTo>
                    <a:lnTo>
                      <a:pt x="2814" y="651"/>
                    </a:lnTo>
                    <a:lnTo>
                      <a:pt x="2786" y="681"/>
                    </a:lnTo>
                    <a:lnTo>
                      <a:pt x="2757" y="681"/>
                    </a:lnTo>
                    <a:lnTo>
                      <a:pt x="2757" y="651"/>
                    </a:lnTo>
                    <a:lnTo>
                      <a:pt x="2727" y="651"/>
                    </a:lnTo>
                    <a:lnTo>
                      <a:pt x="2696" y="681"/>
                    </a:lnTo>
                    <a:lnTo>
                      <a:pt x="2727" y="681"/>
                    </a:lnTo>
                    <a:lnTo>
                      <a:pt x="2696" y="711"/>
                    </a:lnTo>
                    <a:lnTo>
                      <a:pt x="2638" y="711"/>
                    </a:lnTo>
                    <a:lnTo>
                      <a:pt x="2638" y="651"/>
                    </a:lnTo>
                    <a:lnTo>
                      <a:pt x="2550" y="651"/>
                    </a:lnTo>
                    <a:lnTo>
                      <a:pt x="2550" y="681"/>
                    </a:lnTo>
                    <a:lnTo>
                      <a:pt x="2520" y="681"/>
                    </a:lnTo>
                    <a:lnTo>
                      <a:pt x="2459" y="739"/>
                    </a:lnTo>
                    <a:lnTo>
                      <a:pt x="2459" y="711"/>
                    </a:lnTo>
                    <a:lnTo>
                      <a:pt x="2489" y="681"/>
                    </a:lnTo>
                    <a:lnTo>
                      <a:pt x="2489" y="621"/>
                    </a:lnTo>
                    <a:lnTo>
                      <a:pt x="2431" y="621"/>
                    </a:lnTo>
                    <a:lnTo>
                      <a:pt x="2431" y="651"/>
                    </a:lnTo>
                    <a:lnTo>
                      <a:pt x="2400" y="681"/>
                    </a:lnTo>
                    <a:lnTo>
                      <a:pt x="2370" y="681"/>
                    </a:lnTo>
                    <a:lnTo>
                      <a:pt x="2400" y="711"/>
                    </a:lnTo>
                    <a:lnTo>
                      <a:pt x="2370" y="739"/>
                    </a:lnTo>
                    <a:lnTo>
                      <a:pt x="2340" y="739"/>
                    </a:lnTo>
                    <a:lnTo>
                      <a:pt x="2340" y="769"/>
                    </a:lnTo>
                    <a:lnTo>
                      <a:pt x="2313" y="769"/>
                    </a:lnTo>
                    <a:lnTo>
                      <a:pt x="2313" y="799"/>
                    </a:lnTo>
                    <a:lnTo>
                      <a:pt x="2340" y="799"/>
                    </a:lnTo>
                    <a:lnTo>
                      <a:pt x="2370" y="769"/>
                    </a:lnTo>
                    <a:lnTo>
                      <a:pt x="2400" y="769"/>
                    </a:lnTo>
                    <a:lnTo>
                      <a:pt x="2370" y="799"/>
                    </a:lnTo>
                    <a:lnTo>
                      <a:pt x="2431" y="799"/>
                    </a:lnTo>
                    <a:lnTo>
                      <a:pt x="2489" y="739"/>
                    </a:lnTo>
                    <a:lnTo>
                      <a:pt x="2489" y="799"/>
                    </a:lnTo>
                    <a:lnTo>
                      <a:pt x="2550" y="739"/>
                    </a:lnTo>
                    <a:lnTo>
                      <a:pt x="2550" y="769"/>
                    </a:lnTo>
                    <a:lnTo>
                      <a:pt x="2607" y="769"/>
                    </a:lnTo>
                    <a:lnTo>
                      <a:pt x="2607" y="739"/>
                    </a:lnTo>
                    <a:lnTo>
                      <a:pt x="2638" y="769"/>
                    </a:lnTo>
                    <a:lnTo>
                      <a:pt x="2607" y="769"/>
                    </a:lnTo>
                    <a:lnTo>
                      <a:pt x="2577" y="799"/>
                    </a:lnTo>
                    <a:lnTo>
                      <a:pt x="2550" y="799"/>
                    </a:lnTo>
                    <a:lnTo>
                      <a:pt x="2577" y="829"/>
                    </a:lnTo>
                    <a:lnTo>
                      <a:pt x="2607" y="829"/>
                    </a:lnTo>
                    <a:lnTo>
                      <a:pt x="2577" y="858"/>
                    </a:lnTo>
                    <a:lnTo>
                      <a:pt x="2607" y="858"/>
                    </a:lnTo>
                    <a:lnTo>
                      <a:pt x="2638" y="888"/>
                    </a:lnTo>
                    <a:lnTo>
                      <a:pt x="2577" y="888"/>
                    </a:lnTo>
                    <a:lnTo>
                      <a:pt x="2638" y="917"/>
                    </a:lnTo>
                    <a:lnTo>
                      <a:pt x="2577" y="917"/>
                    </a:lnTo>
                    <a:lnTo>
                      <a:pt x="2550" y="888"/>
                    </a:lnTo>
                    <a:lnTo>
                      <a:pt x="2550" y="829"/>
                    </a:lnTo>
                    <a:lnTo>
                      <a:pt x="2489" y="829"/>
                    </a:lnTo>
                    <a:lnTo>
                      <a:pt x="2459" y="858"/>
                    </a:lnTo>
                    <a:lnTo>
                      <a:pt x="2400" y="858"/>
                    </a:lnTo>
                    <a:lnTo>
                      <a:pt x="2370" y="888"/>
                    </a:lnTo>
                    <a:lnTo>
                      <a:pt x="2520" y="888"/>
                    </a:lnTo>
                    <a:lnTo>
                      <a:pt x="2489" y="917"/>
                    </a:lnTo>
                    <a:lnTo>
                      <a:pt x="2340" y="917"/>
                    </a:lnTo>
                    <a:lnTo>
                      <a:pt x="2313" y="888"/>
                    </a:lnTo>
                    <a:lnTo>
                      <a:pt x="2282" y="917"/>
                    </a:lnTo>
                    <a:lnTo>
                      <a:pt x="2282" y="947"/>
                    </a:lnTo>
                    <a:lnTo>
                      <a:pt x="2313" y="976"/>
                    </a:lnTo>
                    <a:lnTo>
                      <a:pt x="2340" y="976"/>
                    </a:lnTo>
                    <a:lnTo>
                      <a:pt x="2370" y="947"/>
                    </a:lnTo>
                    <a:lnTo>
                      <a:pt x="2431" y="947"/>
                    </a:lnTo>
                    <a:lnTo>
                      <a:pt x="2459" y="976"/>
                    </a:lnTo>
                    <a:lnTo>
                      <a:pt x="2370" y="976"/>
                    </a:lnTo>
                    <a:lnTo>
                      <a:pt x="2370" y="1006"/>
                    </a:lnTo>
                    <a:lnTo>
                      <a:pt x="2340" y="1036"/>
                    </a:lnTo>
                    <a:lnTo>
                      <a:pt x="2313" y="1006"/>
                    </a:lnTo>
                    <a:lnTo>
                      <a:pt x="2313" y="976"/>
                    </a:lnTo>
                    <a:lnTo>
                      <a:pt x="2282" y="976"/>
                    </a:lnTo>
                    <a:lnTo>
                      <a:pt x="2282" y="1006"/>
                    </a:lnTo>
                    <a:lnTo>
                      <a:pt x="2252" y="1036"/>
                    </a:lnTo>
                    <a:lnTo>
                      <a:pt x="2222" y="1036"/>
                    </a:lnTo>
                    <a:lnTo>
                      <a:pt x="2282" y="1067"/>
                    </a:lnTo>
                    <a:lnTo>
                      <a:pt x="2222" y="1067"/>
                    </a:lnTo>
                    <a:lnTo>
                      <a:pt x="2193" y="1094"/>
                    </a:lnTo>
                    <a:lnTo>
                      <a:pt x="2222" y="1094"/>
                    </a:lnTo>
                    <a:lnTo>
                      <a:pt x="2252" y="1124"/>
                    </a:lnTo>
                    <a:lnTo>
                      <a:pt x="2282" y="1094"/>
                    </a:lnTo>
                    <a:lnTo>
                      <a:pt x="2340" y="1094"/>
                    </a:lnTo>
                    <a:lnTo>
                      <a:pt x="2370" y="1124"/>
                    </a:lnTo>
                    <a:lnTo>
                      <a:pt x="2400" y="1124"/>
                    </a:lnTo>
                    <a:lnTo>
                      <a:pt x="2400" y="1155"/>
                    </a:lnTo>
                    <a:lnTo>
                      <a:pt x="2370" y="1124"/>
                    </a:lnTo>
                    <a:lnTo>
                      <a:pt x="2252" y="1124"/>
                    </a:lnTo>
                    <a:lnTo>
                      <a:pt x="2163" y="1124"/>
                    </a:lnTo>
                    <a:lnTo>
                      <a:pt x="2163" y="1155"/>
                    </a:lnTo>
                    <a:lnTo>
                      <a:pt x="2134" y="1185"/>
                    </a:lnTo>
                    <a:lnTo>
                      <a:pt x="2075" y="1185"/>
                    </a:lnTo>
                    <a:lnTo>
                      <a:pt x="2045" y="1213"/>
                    </a:lnTo>
                    <a:lnTo>
                      <a:pt x="2015" y="1213"/>
                    </a:lnTo>
                    <a:lnTo>
                      <a:pt x="2045" y="1242"/>
                    </a:lnTo>
                    <a:lnTo>
                      <a:pt x="1986" y="1242"/>
                    </a:lnTo>
                    <a:lnTo>
                      <a:pt x="2015" y="1273"/>
                    </a:lnTo>
                    <a:lnTo>
                      <a:pt x="1927" y="1273"/>
                    </a:lnTo>
                    <a:lnTo>
                      <a:pt x="1897" y="1303"/>
                    </a:lnTo>
                    <a:lnTo>
                      <a:pt x="1927" y="1331"/>
                    </a:lnTo>
                    <a:lnTo>
                      <a:pt x="1956" y="1331"/>
                    </a:lnTo>
                    <a:lnTo>
                      <a:pt x="1986" y="1303"/>
                    </a:lnTo>
                    <a:lnTo>
                      <a:pt x="2045" y="1303"/>
                    </a:lnTo>
                    <a:lnTo>
                      <a:pt x="2015" y="1331"/>
                    </a:lnTo>
                    <a:lnTo>
                      <a:pt x="1956" y="1331"/>
                    </a:lnTo>
                    <a:lnTo>
                      <a:pt x="1927" y="1362"/>
                    </a:lnTo>
                    <a:lnTo>
                      <a:pt x="1897" y="1331"/>
                    </a:lnTo>
                    <a:lnTo>
                      <a:pt x="1868" y="1331"/>
                    </a:lnTo>
                    <a:lnTo>
                      <a:pt x="1897" y="1362"/>
                    </a:lnTo>
                    <a:lnTo>
                      <a:pt x="1868" y="1392"/>
                    </a:lnTo>
                    <a:lnTo>
                      <a:pt x="1897" y="1392"/>
                    </a:lnTo>
                    <a:lnTo>
                      <a:pt x="1927" y="1392"/>
                    </a:lnTo>
                    <a:lnTo>
                      <a:pt x="1897" y="1421"/>
                    </a:lnTo>
                    <a:lnTo>
                      <a:pt x="1927" y="1421"/>
                    </a:lnTo>
                    <a:lnTo>
                      <a:pt x="1868" y="1449"/>
                    </a:lnTo>
                    <a:lnTo>
                      <a:pt x="1838" y="1480"/>
                    </a:lnTo>
                    <a:lnTo>
                      <a:pt x="1868" y="1480"/>
                    </a:lnTo>
                    <a:lnTo>
                      <a:pt x="1868" y="1510"/>
                    </a:lnTo>
                    <a:lnTo>
                      <a:pt x="1897" y="1510"/>
                    </a:lnTo>
                    <a:lnTo>
                      <a:pt x="1927" y="1540"/>
                    </a:lnTo>
                    <a:lnTo>
                      <a:pt x="1868" y="1510"/>
                    </a:lnTo>
                    <a:lnTo>
                      <a:pt x="1808" y="1510"/>
                    </a:lnTo>
                    <a:lnTo>
                      <a:pt x="1778" y="1540"/>
                    </a:lnTo>
                    <a:lnTo>
                      <a:pt x="1778" y="1569"/>
                    </a:lnTo>
                    <a:lnTo>
                      <a:pt x="1749" y="1569"/>
                    </a:lnTo>
                    <a:lnTo>
                      <a:pt x="1720" y="1598"/>
                    </a:lnTo>
                    <a:lnTo>
                      <a:pt x="1749" y="1628"/>
                    </a:lnTo>
                    <a:lnTo>
                      <a:pt x="1778" y="1628"/>
                    </a:lnTo>
                    <a:lnTo>
                      <a:pt x="1778" y="1658"/>
                    </a:lnTo>
                    <a:lnTo>
                      <a:pt x="1749" y="1658"/>
                    </a:lnTo>
                    <a:lnTo>
                      <a:pt x="1720" y="1628"/>
                    </a:lnTo>
                    <a:lnTo>
                      <a:pt x="1690" y="1628"/>
                    </a:lnTo>
                    <a:lnTo>
                      <a:pt x="1690" y="1717"/>
                    </a:lnTo>
                    <a:lnTo>
                      <a:pt x="1720" y="1687"/>
                    </a:lnTo>
                    <a:lnTo>
                      <a:pt x="1749" y="1687"/>
                    </a:lnTo>
                    <a:lnTo>
                      <a:pt x="1720" y="1717"/>
                    </a:lnTo>
                    <a:lnTo>
                      <a:pt x="1690" y="1717"/>
                    </a:lnTo>
                    <a:lnTo>
                      <a:pt x="1659" y="1747"/>
                    </a:lnTo>
                    <a:lnTo>
                      <a:pt x="1690" y="1776"/>
                    </a:lnTo>
                    <a:lnTo>
                      <a:pt x="1720" y="1747"/>
                    </a:lnTo>
                    <a:lnTo>
                      <a:pt x="1720" y="1776"/>
                    </a:lnTo>
                    <a:lnTo>
                      <a:pt x="1690" y="1776"/>
                    </a:lnTo>
                    <a:lnTo>
                      <a:pt x="1659" y="1776"/>
                    </a:lnTo>
                    <a:lnTo>
                      <a:pt x="1659" y="1747"/>
                    </a:lnTo>
                    <a:lnTo>
                      <a:pt x="1631" y="1747"/>
                    </a:lnTo>
                    <a:lnTo>
                      <a:pt x="1631" y="1776"/>
                    </a:lnTo>
                    <a:lnTo>
                      <a:pt x="1601" y="1776"/>
                    </a:lnTo>
                    <a:lnTo>
                      <a:pt x="1540" y="1835"/>
                    </a:lnTo>
                    <a:lnTo>
                      <a:pt x="1601" y="1835"/>
                    </a:lnTo>
                    <a:lnTo>
                      <a:pt x="1571" y="1865"/>
                    </a:lnTo>
                    <a:lnTo>
                      <a:pt x="1513" y="1865"/>
                    </a:lnTo>
                    <a:lnTo>
                      <a:pt x="1513" y="1896"/>
                    </a:lnTo>
                    <a:lnTo>
                      <a:pt x="1571" y="1896"/>
                    </a:lnTo>
                    <a:lnTo>
                      <a:pt x="1540" y="1923"/>
                    </a:lnTo>
                    <a:lnTo>
                      <a:pt x="1540" y="1953"/>
                    </a:lnTo>
                    <a:lnTo>
                      <a:pt x="1513" y="1953"/>
                    </a:lnTo>
                    <a:lnTo>
                      <a:pt x="1483" y="1983"/>
                    </a:lnTo>
                    <a:lnTo>
                      <a:pt x="1483" y="1953"/>
                    </a:lnTo>
                    <a:lnTo>
                      <a:pt x="1452" y="1923"/>
                    </a:lnTo>
                    <a:lnTo>
                      <a:pt x="1422" y="1923"/>
                    </a:lnTo>
                    <a:lnTo>
                      <a:pt x="1394" y="1896"/>
                    </a:lnTo>
                    <a:lnTo>
                      <a:pt x="1394" y="1923"/>
                    </a:lnTo>
                    <a:lnTo>
                      <a:pt x="1364" y="1923"/>
                    </a:lnTo>
                    <a:lnTo>
                      <a:pt x="1364" y="1953"/>
                    </a:lnTo>
                    <a:lnTo>
                      <a:pt x="1304" y="1983"/>
                    </a:lnTo>
                    <a:lnTo>
                      <a:pt x="1276" y="2014"/>
                    </a:lnTo>
                    <a:lnTo>
                      <a:pt x="1276" y="2042"/>
                    </a:lnTo>
                    <a:lnTo>
                      <a:pt x="1245" y="2014"/>
                    </a:lnTo>
                    <a:lnTo>
                      <a:pt x="1245" y="2042"/>
                    </a:lnTo>
                    <a:lnTo>
                      <a:pt x="1215" y="2042"/>
                    </a:lnTo>
                    <a:lnTo>
                      <a:pt x="1185" y="2072"/>
                    </a:lnTo>
                    <a:lnTo>
                      <a:pt x="1185" y="2102"/>
                    </a:lnTo>
                    <a:lnTo>
                      <a:pt x="1215" y="2102"/>
                    </a:lnTo>
                    <a:lnTo>
                      <a:pt x="1185" y="2132"/>
                    </a:lnTo>
                    <a:lnTo>
                      <a:pt x="1126" y="2132"/>
                    </a:lnTo>
                    <a:lnTo>
                      <a:pt x="1097" y="2160"/>
                    </a:lnTo>
                    <a:lnTo>
                      <a:pt x="1126" y="2160"/>
                    </a:lnTo>
                    <a:lnTo>
                      <a:pt x="1097" y="2190"/>
                    </a:lnTo>
                    <a:lnTo>
                      <a:pt x="1126" y="2190"/>
                    </a:lnTo>
                    <a:lnTo>
                      <a:pt x="1157" y="2160"/>
                    </a:lnTo>
                    <a:lnTo>
                      <a:pt x="1185" y="2160"/>
                    </a:lnTo>
                    <a:lnTo>
                      <a:pt x="1185" y="2190"/>
                    </a:lnTo>
                    <a:lnTo>
                      <a:pt x="1157" y="2190"/>
                    </a:lnTo>
                    <a:lnTo>
                      <a:pt x="1157" y="2221"/>
                    </a:lnTo>
                    <a:lnTo>
                      <a:pt x="1172" y="2236"/>
                    </a:lnTo>
                    <a:lnTo>
                      <a:pt x="1126" y="2190"/>
                    </a:lnTo>
                    <a:lnTo>
                      <a:pt x="1097" y="2221"/>
                    </a:lnTo>
                    <a:lnTo>
                      <a:pt x="1038" y="2221"/>
                    </a:lnTo>
                    <a:lnTo>
                      <a:pt x="1008" y="2251"/>
                    </a:lnTo>
                    <a:lnTo>
                      <a:pt x="1038" y="2251"/>
                    </a:lnTo>
                    <a:lnTo>
                      <a:pt x="978" y="2309"/>
                    </a:lnTo>
                    <a:lnTo>
                      <a:pt x="978" y="2278"/>
                    </a:lnTo>
                    <a:lnTo>
                      <a:pt x="948" y="2251"/>
                    </a:lnTo>
                    <a:lnTo>
                      <a:pt x="919" y="2278"/>
                    </a:lnTo>
                    <a:lnTo>
                      <a:pt x="890" y="2251"/>
                    </a:lnTo>
                    <a:lnTo>
                      <a:pt x="890" y="2278"/>
                    </a:lnTo>
                    <a:lnTo>
                      <a:pt x="860" y="2309"/>
                    </a:lnTo>
                    <a:lnTo>
                      <a:pt x="890" y="2339"/>
                    </a:lnTo>
                    <a:lnTo>
                      <a:pt x="860" y="2339"/>
                    </a:lnTo>
                    <a:lnTo>
                      <a:pt x="830" y="2309"/>
                    </a:lnTo>
                    <a:lnTo>
                      <a:pt x="801" y="2309"/>
                    </a:lnTo>
                    <a:lnTo>
                      <a:pt x="801" y="2339"/>
                    </a:lnTo>
                    <a:lnTo>
                      <a:pt x="771" y="2339"/>
                    </a:lnTo>
                    <a:lnTo>
                      <a:pt x="771" y="2369"/>
                    </a:lnTo>
                    <a:lnTo>
                      <a:pt x="830" y="2369"/>
                    </a:lnTo>
                    <a:lnTo>
                      <a:pt x="801" y="2397"/>
                    </a:lnTo>
                    <a:lnTo>
                      <a:pt x="830" y="2397"/>
                    </a:lnTo>
                    <a:lnTo>
                      <a:pt x="830" y="2427"/>
                    </a:lnTo>
                    <a:lnTo>
                      <a:pt x="801" y="2427"/>
                    </a:lnTo>
                    <a:lnTo>
                      <a:pt x="801" y="2397"/>
                    </a:lnTo>
                    <a:lnTo>
                      <a:pt x="771" y="2397"/>
                    </a:lnTo>
                    <a:lnTo>
                      <a:pt x="771" y="2427"/>
                    </a:lnTo>
                    <a:lnTo>
                      <a:pt x="801" y="2457"/>
                    </a:lnTo>
                    <a:lnTo>
                      <a:pt x="741" y="2427"/>
                    </a:lnTo>
                    <a:lnTo>
                      <a:pt x="741" y="2397"/>
                    </a:lnTo>
                    <a:lnTo>
                      <a:pt x="623" y="2397"/>
                    </a:lnTo>
                    <a:lnTo>
                      <a:pt x="592" y="2427"/>
                    </a:lnTo>
                    <a:lnTo>
                      <a:pt x="564" y="2397"/>
                    </a:lnTo>
                    <a:lnTo>
                      <a:pt x="473" y="2397"/>
                    </a:lnTo>
                    <a:lnTo>
                      <a:pt x="534" y="2457"/>
                    </a:lnTo>
                    <a:lnTo>
                      <a:pt x="564" y="2457"/>
                    </a:lnTo>
                    <a:lnTo>
                      <a:pt x="592" y="2487"/>
                    </a:lnTo>
                    <a:lnTo>
                      <a:pt x="592" y="2516"/>
                    </a:lnTo>
                    <a:lnTo>
                      <a:pt x="653" y="2516"/>
                    </a:lnTo>
                    <a:lnTo>
                      <a:pt x="623" y="2546"/>
                    </a:lnTo>
                    <a:lnTo>
                      <a:pt x="592" y="2546"/>
                    </a:lnTo>
                    <a:lnTo>
                      <a:pt x="564" y="2516"/>
                    </a:lnTo>
                    <a:lnTo>
                      <a:pt x="503" y="2516"/>
                    </a:lnTo>
                    <a:lnTo>
                      <a:pt x="473" y="2487"/>
                    </a:lnTo>
                    <a:lnTo>
                      <a:pt x="416" y="2487"/>
                    </a:lnTo>
                    <a:lnTo>
                      <a:pt x="385" y="2516"/>
                    </a:lnTo>
                    <a:lnTo>
                      <a:pt x="416" y="2546"/>
                    </a:lnTo>
                    <a:lnTo>
                      <a:pt x="446" y="2546"/>
                    </a:lnTo>
                    <a:lnTo>
                      <a:pt x="503" y="2605"/>
                    </a:lnTo>
                    <a:lnTo>
                      <a:pt x="503" y="2634"/>
                    </a:lnTo>
                    <a:lnTo>
                      <a:pt x="534" y="2664"/>
                    </a:lnTo>
                    <a:lnTo>
                      <a:pt x="446" y="2664"/>
                    </a:lnTo>
                    <a:lnTo>
                      <a:pt x="473" y="2634"/>
                    </a:lnTo>
                    <a:lnTo>
                      <a:pt x="473" y="2605"/>
                    </a:lnTo>
                    <a:lnTo>
                      <a:pt x="446" y="2576"/>
                    </a:lnTo>
                    <a:lnTo>
                      <a:pt x="355" y="2576"/>
                    </a:lnTo>
                    <a:lnTo>
                      <a:pt x="355" y="2605"/>
                    </a:lnTo>
                    <a:lnTo>
                      <a:pt x="327" y="2576"/>
                    </a:lnTo>
                    <a:lnTo>
                      <a:pt x="296" y="2576"/>
                    </a:lnTo>
                    <a:lnTo>
                      <a:pt x="237" y="2605"/>
                    </a:lnTo>
                    <a:lnTo>
                      <a:pt x="296" y="2664"/>
                    </a:lnTo>
                    <a:lnTo>
                      <a:pt x="237" y="2664"/>
                    </a:lnTo>
                    <a:lnTo>
                      <a:pt x="237" y="2634"/>
                    </a:lnTo>
                    <a:lnTo>
                      <a:pt x="209" y="2634"/>
                    </a:lnTo>
                    <a:lnTo>
                      <a:pt x="178" y="2664"/>
                    </a:lnTo>
                    <a:lnTo>
                      <a:pt x="148" y="2634"/>
                    </a:lnTo>
                    <a:lnTo>
                      <a:pt x="118" y="2634"/>
                    </a:lnTo>
                    <a:lnTo>
                      <a:pt x="118" y="2664"/>
                    </a:lnTo>
                    <a:lnTo>
                      <a:pt x="148" y="2664"/>
                    </a:lnTo>
                    <a:lnTo>
                      <a:pt x="118" y="2694"/>
                    </a:lnTo>
                    <a:lnTo>
                      <a:pt x="60" y="2634"/>
                    </a:lnTo>
                    <a:lnTo>
                      <a:pt x="30" y="2634"/>
                    </a:lnTo>
                    <a:lnTo>
                      <a:pt x="30" y="2664"/>
                    </a:lnTo>
                    <a:lnTo>
                      <a:pt x="60" y="2664"/>
                    </a:lnTo>
                    <a:lnTo>
                      <a:pt x="89" y="2694"/>
                    </a:lnTo>
                    <a:lnTo>
                      <a:pt x="30" y="2724"/>
                    </a:lnTo>
                    <a:lnTo>
                      <a:pt x="89" y="2724"/>
                    </a:lnTo>
                    <a:lnTo>
                      <a:pt x="30" y="2782"/>
                    </a:lnTo>
                    <a:lnTo>
                      <a:pt x="0" y="2782"/>
                    </a:lnTo>
                    <a:lnTo>
                      <a:pt x="0" y="2812"/>
                    </a:lnTo>
                    <a:lnTo>
                      <a:pt x="60" y="2812"/>
                    </a:lnTo>
                    <a:lnTo>
                      <a:pt x="118" y="2871"/>
                    </a:lnTo>
                    <a:lnTo>
                      <a:pt x="148" y="2843"/>
                    </a:lnTo>
                    <a:lnTo>
                      <a:pt x="178" y="2843"/>
                    </a:lnTo>
                    <a:lnTo>
                      <a:pt x="148" y="2871"/>
                    </a:lnTo>
                    <a:lnTo>
                      <a:pt x="118" y="2871"/>
                    </a:lnTo>
                    <a:lnTo>
                      <a:pt x="148" y="2901"/>
                    </a:lnTo>
                    <a:lnTo>
                      <a:pt x="89" y="2901"/>
                    </a:lnTo>
                    <a:lnTo>
                      <a:pt x="118" y="2871"/>
                    </a:lnTo>
                    <a:lnTo>
                      <a:pt x="89" y="2871"/>
                    </a:lnTo>
                    <a:lnTo>
                      <a:pt x="60" y="2843"/>
                    </a:lnTo>
                    <a:lnTo>
                      <a:pt x="30" y="2871"/>
                    </a:lnTo>
                    <a:lnTo>
                      <a:pt x="30" y="2901"/>
                    </a:lnTo>
                    <a:lnTo>
                      <a:pt x="60" y="2930"/>
                    </a:lnTo>
                    <a:lnTo>
                      <a:pt x="30" y="2930"/>
                    </a:lnTo>
                    <a:lnTo>
                      <a:pt x="89" y="2989"/>
                    </a:lnTo>
                    <a:lnTo>
                      <a:pt x="118" y="2961"/>
                    </a:lnTo>
                    <a:lnTo>
                      <a:pt x="178" y="2961"/>
                    </a:lnTo>
                    <a:lnTo>
                      <a:pt x="148" y="2989"/>
                    </a:lnTo>
                    <a:lnTo>
                      <a:pt x="89" y="2989"/>
                    </a:lnTo>
                    <a:lnTo>
                      <a:pt x="0" y="2989"/>
                    </a:lnTo>
                    <a:lnTo>
                      <a:pt x="0" y="3019"/>
                    </a:lnTo>
                    <a:lnTo>
                      <a:pt x="30" y="3019"/>
                    </a:lnTo>
                    <a:lnTo>
                      <a:pt x="30" y="3050"/>
                    </a:lnTo>
                    <a:lnTo>
                      <a:pt x="89" y="3050"/>
                    </a:lnTo>
                    <a:lnTo>
                      <a:pt x="89" y="3107"/>
                    </a:lnTo>
                    <a:lnTo>
                      <a:pt x="60" y="3080"/>
                    </a:lnTo>
                    <a:lnTo>
                      <a:pt x="0" y="3080"/>
                    </a:lnTo>
                    <a:lnTo>
                      <a:pt x="89" y="3168"/>
                    </a:lnTo>
                    <a:lnTo>
                      <a:pt x="118" y="3168"/>
                    </a:lnTo>
                    <a:lnTo>
                      <a:pt x="89" y="3198"/>
                    </a:lnTo>
                    <a:lnTo>
                      <a:pt x="60" y="3168"/>
                    </a:lnTo>
                    <a:lnTo>
                      <a:pt x="60" y="3226"/>
                    </a:lnTo>
                    <a:lnTo>
                      <a:pt x="89" y="3257"/>
                    </a:lnTo>
                    <a:lnTo>
                      <a:pt x="118" y="3257"/>
                    </a:lnTo>
                    <a:lnTo>
                      <a:pt x="118" y="3226"/>
                    </a:lnTo>
                    <a:lnTo>
                      <a:pt x="148" y="3198"/>
                    </a:lnTo>
                    <a:lnTo>
                      <a:pt x="148" y="3226"/>
                    </a:lnTo>
                    <a:lnTo>
                      <a:pt x="118" y="3257"/>
                    </a:lnTo>
                    <a:lnTo>
                      <a:pt x="148" y="3257"/>
                    </a:lnTo>
                    <a:lnTo>
                      <a:pt x="148" y="3316"/>
                    </a:lnTo>
                    <a:lnTo>
                      <a:pt x="178" y="3316"/>
                    </a:lnTo>
                    <a:lnTo>
                      <a:pt x="209" y="3286"/>
                    </a:lnTo>
                    <a:lnTo>
                      <a:pt x="209" y="3257"/>
                    </a:lnTo>
                    <a:lnTo>
                      <a:pt x="237" y="3226"/>
                    </a:lnTo>
                    <a:lnTo>
                      <a:pt x="267" y="3226"/>
                    </a:lnTo>
                    <a:lnTo>
                      <a:pt x="296" y="3198"/>
                    </a:lnTo>
                    <a:lnTo>
                      <a:pt x="355" y="3168"/>
                    </a:lnTo>
                    <a:lnTo>
                      <a:pt x="446" y="3168"/>
                    </a:lnTo>
                    <a:lnTo>
                      <a:pt x="385" y="3226"/>
                    </a:lnTo>
                    <a:lnTo>
                      <a:pt x="385" y="3257"/>
                    </a:lnTo>
                    <a:lnTo>
                      <a:pt x="355" y="3286"/>
                    </a:lnTo>
                    <a:lnTo>
                      <a:pt x="355" y="3257"/>
                    </a:lnTo>
                    <a:lnTo>
                      <a:pt x="385" y="3198"/>
                    </a:lnTo>
                    <a:lnTo>
                      <a:pt x="355" y="3198"/>
                    </a:lnTo>
                    <a:lnTo>
                      <a:pt x="296" y="3226"/>
                    </a:lnTo>
                    <a:lnTo>
                      <a:pt x="267" y="3226"/>
                    </a:lnTo>
                    <a:lnTo>
                      <a:pt x="237" y="3257"/>
                    </a:lnTo>
                    <a:lnTo>
                      <a:pt x="267" y="3286"/>
                    </a:lnTo>
                    <a:lnTo>
                      <a:pt x="237" y="3286"/>
                    </a:lnTo>
                    <a:lnTo>
                      <a:pt x="178" y="3345"/>
                    </a:lnTo>
                    <a:lnTo>
                      <a:pt x="148" y="3345"/>
                    </a:lnTo>
                    <a:lnTo>
                      <a:pt x="148" y="3375"/>
                    </a:lnTo>
                    <a:lnTo>
                      <a:pt x="178" y="3375"/>
                    </a:lnTo>
                    <a:lnTo>
                      <a:pt x="237" y="3405"/>
                    </a:lnTo>
                    <a:lnTo>
                      <a:pt x="178" y="3405"/>
                    </a:lnTo>
                    <a:lnTo>
                      <a:pt x="209" y="3434"/>
                    </a:lnTo>
                    <a:lnTo>
                      <a:pt x="118" y="3434"/>
                    </a:lnTo>
                    <a:lnTo>
                      <a:pt x="118" y="3493"/>
                    </a:lnTo>
                    <a:lnTo>
                      <a:pt x="89" y="3493"/>
                    </a:lnTo>
                    <a:lnTo>
                      <a:pt x="60" y="3463"/>
                    </a:lnTo>
                    <a:lnTo>
                      <a:pt x="30" y="3463"/>
                    </a:lnTo>
                    <a:lnTo>
                      <a:pt x="30" y="3493"/>
                    </a:lnTo>
                    <a:lnTo>
                      <a:pt x="60" y="3523"/>
                    </a:lnTo>
                    <a:lnTo>
                      <a:pt x="89" y="3523"/>
                    </a:lnTo>
                    <a:lnTo>
                      <a:pt x="89" y="3553"/>
                    </a:lnTo>
                    <a:lnTo>
                      <a:pt x="118" y="3523"/>
                    </a:lnTo>
                    <a:lnTo>
                      <a:pt x="118" y="3553"/>
                    </a:lnTo>
                    <a:lnTo>
                      <a:pt x="148" y="3523"/>
                    </a:lnTo>
                    <a:lnTo>
                      <a:pt x="178" y="3523"/>
                    </a:lnTo>
                    <a:lnTo>
                      <a:pt x="178" y="3493"/>
                    </a:lnTo>
                    <a:lnTo>
                      <a:pt x="209" y="3493"/>
                    </a:lnTo>
                    <a:lnTo>
                      <a:pt x="209" y="3523"/>
                    </a:lnTo>
                    <a:lnTo>
                      <a:pt x="237" y="3523"/>
                    </a:lnTo>
                    <a:lnTo>
                      <a:pt x="267" y="3553"/>
                    </a:lnTo>
                    <a:lnTo>
                      <a:pt x="209" y="3611"/>
                    </a:lnTo>
                    <a:lnTo>
                      <a:pt x="237" y="3641"/>
                    </a:lnTo>
                    <a:lnTo>
                      <a:pt x="237" y="3671"/>
                    </a:lnTo>
                    <a:lnTo>
                      <a:pt x="252" y="3656"/>
                    </a:lnTo>
                    <a:lnTo>
                      <a:pt x="267" y="3671"/>
                    </a:lnTo>
                    <a:lnTo>
                      <a:pt x="237" y="3671"/>
                    </a:lnTo>
                    <a:lnTo>
                      <a:pt x="209" y="3671"/>
                    </a:lnTo>
                    <a:lnTo>
                      <a:pt x="178" y="3641"/>
                    </a:lnTo>
                    <a:lnTo>
                      <a:pt x="148" y="3641"/>
                    </a:lnTo>
                    <a:lnTo>
                      <a:pt x="89" y="3700"/>
                    </a:lnTo>
                    <a:lnTo>
                      <a:pt x="89" y="3730"/>
                    </a:lnTo>
                    <a:lnTo>
                      <a:pt x="148" y="3790"/>
                    </a:lnTo>
                    <a:lnTo>
                      <a:pt x="178" y="3790"/>
                    </a:lnTo>
                    <a:lnTo>
                      <a:pt x="237" y="3848"/>
                    </a:lnTo>
                    <a:lnTo>
                      <a:pt x="296" y="3848"/>
                    </a:lnTo>
                    <a:lnTo>
                      <a:pt x="355" y="3878"/>
                    </a:lnTo>
                    <a:lnTo>
                      <a:pt x="385" y="3878"/>
                    </a:lnTo>
                    <a:lnTo>
                      <a:pt x="355" y="3909"/>
                    </a:lnTo>
                    <a:lnTo>
                      <a:pt x="385" y="3936"/>
                    </a:lnTo>
                    <a:lnTo>
                      <a:pt x="416" y="3909"/>
                    </a:lnTo>
                    <a:lnTo>
                      <a:pt x="446" y="3936"/>
                    </a:lnTo>
                    <a:lnTo>
                      <a:pt x="623" y="3936"/>
                    </a:lnTo>
                    <a:lnTo>
                      <a:pt x="653" y="3909"/>
                    </a:lnTo>
                    <a:lnTo>
                      <a:pt x="683" y="3936"/>
                    </a:lnTo>
                    <a:lnTo>
                      <a:pt x="710" y="3909"/>
                    </a:lnTo>
                    <a:lnTo>
                      <a:pt x="741" y="3909"/>
                    </a:lnTo>
                    <a:lnTo>
                      <a:pt x="771" y="3878"/>
                    </a:lnTo>
                    <a:lnTo>
                      <a:pt x="801" y="3878"/>
                    </a:lnTo>
                    <a:lnTo>
                      <a:pt x="860" y="3848"/>
                    </a:lnTo>
                    <a:lnTo>
                      <a:pt x="919" y="3790"/>
                    </a:lnTo>
                    <a:lnTo>
                      <a:pt x="919" y="3759"/>
                    </a:lnTo>
                    <a:lnTo>
                      <a:pt x="978" y="3759"/>
                    </a:lnTo>
                    <a:lnTo>
                      <a:pt x="948" y="3700"/>
                    </a:lnTo>
                    <a:lnTo>
                      <a:pt x="1038" y="3700"/>
                    </a:lnTo>
                    <a:lnTo>
                      <a:pt x="1008" y="3671"/>
                    </a:lnTo>
                    <a:lnTo>
                      <a:pt x="1038" y="3671"/>
                    </a:lnTo>
                    <a:lnTo>
                      <a:pt x="1067" y="3641"/>
                    </a:lnTo>
                    <a:lnTo>
                      <a:pt x="1097" y="3641"/>
                    </a:lnTo>
                    <a:lnTo>
                      <a:pt x="1097" y="3611"/>
                    </a:lnTo>
                    <a:lnTo>
                      <a:pt x="1067" y="3582"/>
                    </a:lnTo>
                    <a:lnTo>
                      <a:pt x="1097" y="3582"/>
                    </a:lnTo>
                    <a:lnTo>
                      <a:pt x="1097" y="3611"/>
                    </a:lnTo>
                    <a:lnTo>
                      <a:pt x="1157" y="3611"/>
                    </a:lnTo>
                    <a:lnTo>
                      <a:pt x="1157" y="3641"/>
                    </a:lnTo>
                    <a:lnTo>
                      <a:pt x="1185" y="3641"/>
                    </a:lnTo>
                    <a:lnTo>
                      <a:pt x="1185" y="3611"/>
                    </a:lnTo>
                    <a:lnTo>
                      <a:pt x="1215" y="3611"/>
                    </a:lnTo>
                    <a:lnTo>
                      <a:pt x="1245" y="3582"/>
                    </a:lnTo>
                    <a:lnTo>
                      <a:pt x="1276" y="3582"/>
                    </a:lnTo>
                    <a:lnTo>
                      <a:pt x="1304" y="3553"/>
                    </a:lnTo>
                    <a:lnTo>
                      <a:pt x="1304" y="3523"/>
                    </a:lnTo>
                    <a:lnTo>
                      <a:pt x="1245" y="3463"/>
                    </a:lnTo>
                    <a:lnTo>
                      <a:pt x="1276" y="3463"/>
                    </a:lnTo>
                    <a:lnTo>
                      <a:pt x="1304" y="3434"/>
                    </a:lnTo>
                    <a:lnTo>
                      <a:pt x="1304" y="3463"/>
                    </a:lnTo>
                    <a:lnTo>
                      <a:pt x="1333" y="3434"/>
                    </a:lnTo>
                    <a:lnTo>
                      <a:pt x="1304" y="3405"/>
                    </a:lnTo>
                    <a:lnTo>
                      <a:pt x="1304" y="3375"/>
                    </a:lnTo>
                    <a:lnTo>
                      <a:pt x="1333" y="3345"/>
                    </a:lnTo>
                    <a:lnTo>
                      <a:pt x="1364" y="3345"/>
                    </a:lnTo>
                    <a:lnTo>
                      <a:pt x="1364" y="3375"/>
                    </a:lnTo>
                    <a:lnTo>
                      <a:pt x="1333" y="3405"/>
                    </a:lnTo>
                    <a:lnTo>
                      <a:pt x="1333" y="3434"/>
                    </a:lnTo>
                    <a:lnTo>
                      <a:pt x="1333" y="3463"/>
                    </a:lnTo>
                    <a:lnTo>
                      <a:pt x="1364" y="3463"/>
                    </a:lnTo>
                    <a:lnTo>
                      <a:pt x="1364" y="3523"/>
                    </a:lnTo>
                    <a:lnTo>
                      <a:pt x="1394" y="3553"/>
                    </a:lnTo>
                    <a:lnTo>
                      <a:pt x="1422" y="3553"/>
                    </a:lnTo>
                    <a:lnTo>
                      <a:pt x="1452" y="3582"/>
                    </a:lnTo>
                    <a:lnTo>
                      <a:pt x="1483" y="3582"/>
                    </a:lnTo>
                    <a:lnTo>
                      <a:pt x="1483" y="3611"/>
                    </a:lnTo>
                    <a:lnTo>
                      <a:pt x="1513" y="3611"/>
                    </a:lnTo>
                    <a:lnTo>
                      <a:pt x="1571" y="3671"/>
                    </a:lnTo>
                    <a:lnTo>
                      <a:pt x="1601" y="3671"/>
                    </a:lnTo>
                    <a:lnTo>
                      <a:pt x="1601" y="3582"/>
                    </a:lnTo>
                    <a:lnTo>
                      <a:pt x="1631" y="3553"/>
                    </a:lnTo>
                    <a:lnTo>
                      <a:pt x="1631" y="3523"/>
                    </a:lnTo>
                    <a:lnTo>
                      <a:pt x="1601" y="3523"/>
                    </a:lnTo>
                    <a:lnTo>
                      <a:pt x="1601" y="3434"/>
                    </a:lnTo>
                    <a:lnTo>
                      <a:pt x="1631" y="3405"/>
                    </a:lnTo>
                    <a:lnTo>
                      <a:pt x="1631" y="3345"/>
                    </a:lnTo>
                    <a:lnTo>
                      <a:pt x="1720" y="3345"/>
                    </a:lnTo>
                    <a:lnTo>
                      <a:pt x="1778" y="3286"/>
                    </a:lnTo>
                    <a:lnTo>
                      <a:pt x="1778" y="3226"/>
                    </a:lnTo>
                    <a:lnTo>
                      <a:pt x="1808" y="3198"/>
                    </a:lnTo>
                    <a:lnTo>
                      <a:pt x="1808" y="3137"/>
                    </a:lnTo>
                    <a:lnTo>
                      <a:pt x="1749" y="3080"/>
                    </a:lnTo>
                    <a:lnTo>
                      <a:pt x="1749" y="2989"/>
                    </a:lnTo>
                    <a:lnTo>
                      <a:pt x="1838" y="2989"/>
                    </a:lnTo>
                    <a:lnTo>
                      <a:pt x="1838" y="2961"/>
                    </a:lnTo>
                    <a:lnTo>
                      <a:pt x="1868" y="2930"/>
                    </a:lnTo>
                    <a:lnTo>
                      <a:pt x="1868" y="2901"/>
                    </a:lnTo>
                    <a:lnTo>
                      <a:pt x="1838" y="2843"/>
                    </a:lnTo>
                    <a:lnTo>
                      <a:pt x="1749" y="2843"/>
                    </a:lnTo>
                    <a:lnTo>
                      <a:pt x="1690" y="2782"/>
                    </a:lnTo>
                    <a:lnTo>
                      <a:pt x="1720" y="2724"/>
                    </a:lnTo>
                    <a:lnTo>
                      <a:pt x="1720" y="2576"/>
                    </a:lnTo>
                    <a:lnTo>
                      <a:pt x="1690" y="2546"/>
                    </a:lnTo>
                    <a:lnTo>
                      <a:pt x="1690" y="2457"/>
                    </a:lnTo>
                    <a:lnTo>
                      <a:pt x="1659" y="2427"/>
                    </a:lnTo>
                    <a:lnTo>
                      <a:pt x="1720" y="2397"/>
                    </a:lnTo>
                    <a:lnTo>
                      <a:pt x="1659" y="2339"/>
                    </a:lnTo>
                    <a:lnTo>
                      <a:pt x="1659" y="2278"/>
                    </a:lnTo>
                    <a:lnTo>
                      <a:pt x="1690" y="2251"/>
                    </a:lnTo>
                    <a:lnTo>
                      <a:pt x="1690" y="2221"/>
                    </a:lnTo>
                    <a:lnTo>
                      <a:pt x="1720" y="2190"/>
                    </a:lnTo>
                    <a:lnTo>
                      <a:pt x="1720" y="2160"/>
                    </a:lnTo>
                    <a:lnTo>
                      <a:pt x="1778" y="2102"/>
                    </a:lnTo>
                    <a:lnTo>
                      <a:pt x="1838" y="2072"/>
                    </a:lnTo>
                    <a:lnTo>
                      <a:pt x="1897" y="2072"/>
                    </a:lnTo>
                    <a:lnTo>
                      <a:pt x="1927" y="2042"/>
                    </a:lnTo>
                    <a:lnTo>
                      <a:pt x="1986" y="2072"/>
                    </a:lnTo>
                    <a:lnTo>
                      <a:pt x="2105" y="2072"/>
                    </a:lnTo>
                    <a:lnTo>
                      <a:pt x="2134" y="2042"/>
                    </a:lnTo>
                    <a:lnTo>
                      <a:pt x="2134" y="1953"/>
                    </a:lnTo>
                    <a:lnTo>
                      <a:pt x="2105" y="1923"/>
                    </a:lnTo>
                    <a:lnTo>
                      <a:pt x="2045" y="1923"/>
                    </a:lnTo>
                    <a:lnTo>
                      <a:pt x="2015" y="1896"/>
                    </a:lnTo>
                    <a:lnTo>
                      <a:pt x="2222" y="1687"/>
                    </a:lnTo>
                    <a:lnTo>
                      <a:pt x="2222" y="1569"/>
                    </a:lnTo>
                    <a:lnTo>
                      <a:pt x="2252" y="1540"/>
                    </a:lnTo>
                    <a:lnTo>
                      <a:pt x="2222" y="1510"/>
                    </a:lnTo>
                    <a:lnTo>
                      <a:pt x="2222" y="1449"/>
                    </a:lnTo>
                    <a:lnTo>
                      <a:pt x="2313" y="1449"/>
                    </a:lnTo>
                    <a:lnTo>
                      <a:pt x="2431" y="1392"/>
                    </a:lnTo>
                    <a:lnTo>
                      <a:pt x="2400" y="1331"/>
                    </a:lnTo>
                    <a:lnTo>
                      <a:pt x="2459" y="1303"/>
                    </a:lnTo>
                    <a:lnTo>
                      <a:pt x="2577" y="1185"/>
                    </a:lnTo>
                    <a:lnTo>
                      <a:pt x="2638" y="1185"/>
                    </a:lnTo>
                    <a:lnTo>
                      <a:pt x="2638" y="1124"/>
                    </a:lnTo>
                    <a:lnTo>
                      <a:pt x="2607" y="1094"/>
                    </a:lnTo>
                    <a:lnTo>
                      <a:pt x="2550" y="1067"/>
                    </a:lnTo>
                    <a:lnTo>
                      <a:pt x="2607" y="1036"/>
                    </a:lnTo>
                    <a:lnTo>
                      <a:pt x="2638" y="1006"/>
                    </a:lnTo>
                    <a:lnTo>
                      <a:pt x="2668" y="1006"/>
                    </a:lnTo>
                    <a:lnTo>
                      <a:pt x="2668" y="947"/>
                    </a:lnTo>
                    <a:lnTo>
                      <a:pt x="2727" y="917"/>
                    </a:lnTo>
                    <a:lnTo>
                      <a:pt x="2786" y="858"/>
                    </a:lnTo>
                    <a:lnTo>
                      <a:pt x="2845" y="858"/>
                    </a:lnTo>
                    <a:lnTo>
                      <a:pt x="2934" y="888"/>
                    </a:lnTo>
                    <a:lnTo>
                      <a:pt x="2964" y="888"/>
                    </a:lnTo>
                    <a:lnTo>
                      <a:pt x="2993" y="829"/>
                    </a:lnTo>
                    <a:lnTo>
                      <a:pt x="2993" y="739"/>
                    </a:lnTo>
                    <a:lnTo>
                      <a:pt x="3171" y="739"/>
                    </a:lnTo>
                    <a:lnTo>
                      <a:pt x="3380" y="799"/>
                    </a:lnTo>
                    <a:lnTo>
                      <a:pt x="3407" y="769"/>
                    </a:lnTo>
                    <a:lnTo>
                      <a:pt x="3437" y="769"/>
                    </a:lnTo>
                    <a:lnTo>
                      <a:pt x="3407" y="739"/>
                    </a:lnTo>
                    <a:lnTo>
                      <a:pt x="3380" y="739"/>
                    </a:lnTo>
                    <a:lnTo>
                      <a:pt x="3437" y="711"/>
                    </a:lnTo>
                    <a:lnTo>
                      <a:pt x="3468" y="651"/>
                    </a:lnTo>
                    <a:lnTo>
                      <a:pt x="3468" y="621"/>
                    </a:lnTo>
                    <a:lnTo>
                      <a:pt x="3407" y="592"/>
                    </a:lnTo>
                    <a:lnTo>
                      <a:pt x="3526" y="592"/>
                    </a:lnTo>
                    <a:lnTo>
                      <a:pt x="3556" y="563"/>
                    </a:lnTo>
                    <a:lnTo>
                      <a:pt x="3587" y="592"/>
                    </a:lnTo>
                    <a:lnTo>
                      <a:pt x="3644" y="563"/>
                    </a:lnTo>
                    <a:lnTo>
                      <a:pt x="3616" y="563"/>
                    </a:lnTo>
                    <a:lnTo>
                      <a:pt x="3644" y="502"/>
                    </a:lnTo>
                    <a:lnTo>
                      <a:pt x="3705" y="533"/>
                    </a:lnTo>
                    <a:lnTo>
                      <a:pt x="3735" y="533"/>
                    </a:lnTo>
                    <a:lnTo>
                      <a:pt x="3794" y="563"/>
                    </a:lnTo>
                    <a:lnTo>
                      <a:pt x="3794" y="592"/>
                    </a:lnTo>
                    <a:lnTo>
                      <a:pt x="3823" y="592"/>
                    </a:lnTo>
                    <a:lnTo>
                      <a:pt x="3912" y="681"/>
                    </a:lnTo>
                    <a:lnTo>
                      <a:pt x="3972" y="681"/>
                    </a:lnTo>
                    <a:lnTo>
                      <a:pt x="4001" y="711"/>
                    </a:lnTo>
                    <a:lnTo>
                      <a:pt x="4119" y="711"/>
                    </a:lnTo>
                    <a:lnTo>
                      <a:pt x="4149" y="681"/>
                    </a:lnTo>
                    <a:lnTo>
                      <a:pt x="4209" y="681"/>
                    </a:lnTo>
                    <a:lnTo>
                      <a:pt x="4209" y="651"/>
                    </a:lnTo>
                    <a:lnTo>
                      <a:pt x="4297" y="651"/>
                    </a:lnTo>
                    <a:lnTo>
                      <a:pt x="4328" y="681"/>
                    </a:lnTo>
                    <a:lnTo>
                      <a:pt x="4356" y="681"/>
                    </a:lnTo>
                    <a:lnTo>
                      <a:pt x="4386" y="711"/>
                    </a:lnTo>
                    <a:lnTo>
                      <a:pt x="4446" y="711"/>
                    </a:lnTo>
                    <a:lnTo>
                      <a:pt x="4474" y="739"/>
                    </a:lnTo>
                    <a:lnTo>
                      <a:pt x="4474" y="711"/>
                    </a:lnTo>
                    <a:lnTo>
                      <a:pt x="4504" y="711"/>
                    </a:lnTo>
                    <a:lnTo>
                      <a:pt x="4535" y="681"/>
                    </a:lnTo>
                    <a:lnTo>
                      <a:pt x="4535" y="651"/>
                    </a:lnTo>
                    <a:lnTo>
                      <a:pt x="4624" y="651"/>
                    </a:lnTo>
                    <a:lnTo>
                      <a:pt x="4653" y="621"/>
                    </a:lnTo>
                    <a:lnTo>
                      <a:pt x="4624" y="592"/>
                    </a:lnTo>
                    <a:lnTo>
                      <a:pt x="4624" y="533"/>
                    </a:lnTo>
                    <a:lnTo>
                      <a:pt x="4653" y="502"/>
                    </a:lnTo>
                    <a:lnTo>
                      <a:pt x="4653" y="444"/>
                    </a:lnTo>
                    <a:lnTo>
                      <a:pt x="4772" y="326"/>
                    </a:lnTo>
                    <a:lnTo>
                      <a:pt x="4831" y="326"/>
                    </a:lnTo>
                    <a:lnTo>
                      <a:pt x="4890" y="356"/>
                    </a:lnTo>
                    <a:lnTo>
                      <a:pt x="4920" y="326"/>
                    </a:lnTo>
                    <a:lnTo>
                      <a:pt x="4979" y="326"/>
                    </a:lnTo>
                    <a:lnTo>
                      <a:pt x="5009" y="295"/>
                    </a:lnTo>
                    <a:lnTo>
                      <a:pt x="5067" y="295"/>
                    </a:lnTo>
                    <a:lnTo>
                      <a:pt x="5127" y="356"/>
                    </a:lnTo>
                    <a:lnTo>
                      <a:pt x="5186" y="356"/>
                    </a:lnTo>
                    <a:lnTo>
                      <a:pt x="5246" y="384"/>
                    </a:lnTo>
                    <a:lnTo>
                      <a:pt x="5304" y="384"/>
                    </a:lnTo>
                    <a:lnTo>
                      <a:pt x="5364" y="414"/>
                    </a:lnTo>
                    <a:lnTo>
                      <a:pt x="5393" y="444"/>
                    </a:lnTo>
                    <a:lnTo>
                      <a:pt x="5393" y="474"/>
                    </a:lnTo>
                    <a:lnTo>
                      <a:pt x="5334" y="533"/>
                    </a:lnTo>
                    <a:lnTo>
                      <a:pt x="5304" y="533"/>
                    </a:lnTo>
                    <a:lnTo>
                      <a:pt x="5304" y="563"/>
                    </a:lnTo>
                    <a:lnTo>
                      <a:pt x="5334" y="592"/>
                    </a:lnTo>
                    <a:lnTo>
                      <a:pt x="5364" y="592"/>
                    </a:lnTo>
                    <a:lnTo>
                      <a:pt x="5393" y="592"/>
                    </a:lnTo>
                    <a:lnTo>
                      <a:pt x="5423" y="563"/>
                    </a:lnTo>
                    <a:lnTo>
                      <a:pt x="5423" y="533"/>
                    </a:lnTo>
                    <a:lnTo>
                      <a:pt x="5453" y="502"/>
                    </a:lnTo>
                    <a:lnTo>
                      <a:pt x="5541" y="502"/>
                    </a:lnTo>
                    <a:lnTo>
                      <a:pt x="5602" y="444"/>
                    </a:lnTo>
                    <a:lnTo>
                      <a:pt x="5571" y="414"/>
                    </a:lnTo>
                    <a:lnTo>
                      <a:pt x="5541" y="414"/>
                    </a:lnTo>
                    <a:lnTo>
                      <a:pt x="5541" y="384"/>
                    </a:lnTo>
                    <a:lnTo>
                      <a:pt x="5511" y="384"/>
                    </a:lnTo>
                    <a:lnTo>
                      <a:pt x="5571" y="356"/>
                    </a:lnTo>
                    <a:lnTo>
                      <a:pt x="5423" y="356"/>
                    </a:lnTo>
                    <a:lnTo>
                      <a:pt x="5453" y="326"/>
                    </a:lnTo>
                    <a:lnTo>
                      <a:pt x="5364" y="326"/>
                    </a:lnTo>
                    <a:lnTo>
                      <a:pt x="5334" y="295"/>
                    </a:lnTo>
                    <a:lnTo>
                      <a:pt x="5246" y="295"/>
                    </a:lnTo>
                    <a:lnTo>
                      <a:pt x="5274" y="265"/>
                    </a:lnTo>
                    <a:lnTo>
                      <a:pt x="5304" y="265"/>
                    </a:lnTo>
                    <a:lnTo>
                      <a:pt x="5334" y="295"/>
                    </a:lnTo>
                    <a:lnTo>
                      <a:pt x="5571" y="295"/>
                    </a:lnTo>
                    <a:lnTo>
                      <a:pt x="5630" y="238"/>
                    </a:lnTo>
                    <a:lnTo>
                      <a:pt x="5720" y="238"/>
                    </a:lnTo>
                    <a:lnTo>
                      <a:pt x="5720" y="207"/>
                    </a:lnTo>
                    <a:lnTo>
                      <a:pt x="5690" y="177"/>
                    </a:lnTo>
                    <a:lnTo>
                      <a:pt x="5659" y="207"/>
                    </a:lnTo>
                    <a:lnTo>
                      <a:pt x="5602" y="147"/>
                    </a:lnTo>
                    <a:lnTo>
                      <a:pt x="5571" y="147"/>
                    </a:lnTo>
                    <a:lnTo>
                      <a:pt x="5541" y="177"/>
                    </a:lnTo>
                    <a:lnTo>
                      <a:pt x="5511" y="177"/>
                    </a:lnTo>
                    <a:lnTo>
                      <a:pt x="5541" y="147"/>
                    </a:lnTo>
                    <a:lnTo>
                      <a:pt x="5511" y="147"/>
                    </a:lnTo>
                    <a:lnTo>
                      <a:pt x="5483" y="119"/>
                    </a:lnTo>
                    <a:lnTo>
                      <a:pt x="5453" y="147"/>
                    </a:lnTo>
                    <a:lnTo>
                      <a:pt x="5423" y="119"/>
                    </a:lnTo>
                    <a:lnTo>
                      <a:pt x="5334" y="119"/>
                    </a:lnTo>
                    <a:lnTo>
                      <a:pt x="5364" y="88"/>
                    </a:lnTo>
                    <a:lnTo>
                      <a:pt x="5304" y="88"/>
                    </a:lnTo>
                    <a:lnTo>
                      <a:pt x="5274" y="59"/>
                    </a:lnTo>
                    <a:lnTo>
                      <a:pt x="5246" y="59"/>
                    </a:lnTo>
                    <a:lnTo>
                      <a:pt x="5156" y="147"/>
                    </a:lnTo>
                    <a:lnTo>
                      <a:pt x="5156" y="177"/>
                    </a:lnTo>
                    <a:lnTo>
                      <a:pt x="5067" y="177"/>
                    </a:lnTo>
                    <a:lnTo>
                      <a:pt x="5097" y="147"/>
                    </a:lnTo>
                    <a:lnTo>
                      <a:pt x="5127" y="147"/>
                    </a:lnTo>
                    <a:lnTo>
                      <a:pt x="5097" y="119"/>
                    </a:lnTo>
                    <a:lnTo>
                      <a:pt x="5067" y="147"/>
                    </a:lnTo>
                    <a:lnTo>
                      <a:pt x="5039" y="147"/>
                    </a:lnTo>
                    <a:lnTo>
                      <a:pt x="5067" y="119"/>
                    </a:lnTo>
                    <a:lnTo>
                      <a:pt x="5097" y="119"/>
                    </a:lnTo>
                    <a:lnTo>
                      <a:pt x="5067" y="88"/>
                    </a:lnTo>
                    <a:close/>
                    <a:moveTo>
                      <a:pt x="3230" y="533"/>
                    </a:moveTo>
                    <a:lnTo>
                      <a:pt x="3230" y="502"/>
                    </a:lnTo>
                    <a:lnTo>
                      <a:pt x="3260" y="533"/>
                    </a:lnTo>
                    <a:lnTo>
                      <a:pt x="3230" y="533"/>
                    </a:lnTo>
                    <a:close/>
                    <a:moveTo>
                      <a:pt x="2607" y="799"/>
                    </a:moveTo>
                    <a:lnTo>
                      <a:pt x="2638" y="799"/>
                    </a:lnTo>
                    <a:lnTo>
                      <a:pt x="2668" y="829"/>
                    </a:lnTo>
                    <a:lnTo>
                      <a:pt x="2638" y="829"/>
                    </a:lnTo>
                    <a:lnTo>
                      <a:pt x="2607" y="799"/>
                    </a:lnTo>
                    <a:close/>
                    <a:moveTo>
                      <a:pt x="2845" y="769"/>
                    </a:moveTo>
                    <a:lnTo>
                      <a:pt x="2814" y="769"/>
                    </a:lnTo>
                    <a:lnTo>
                      <a:pt x="2786" y="799"/>
                    </a:lnTo>
                    <a:lnTo>
                      <a:pt x="2727" y="799"/>
                    </a:lnTo>
                    <a:lnTo>
                      <a:pt x="2696" y="769"/>
                    </a:lnTo>
                    <a:lnTo>
                      <a:pt x="2786" y="769"/>
                    </a:lnTo>
                    <a:lnTo>
                      <a:pt x="2814" y="739"/>
                    </a:lnTo>
                    <a:lnTo>
                      <a:pt x="2845" y="769"/>
                    </a:lnTo>
                    <a:close/>
                    <a:moveTo>
                      <a:pt x="2431" y="1036"/>
                    </a:moveTo>
                    <a:lnTo>
                      <a:pt x="2459" y="1006"/>
                    </a:lnTo>
                    <a:lnTo>
                      <a:pt x="2489" y="1006"/>
                    </a:lnTo>
                    <a:lnTo>
                      <a:pt x="2459" y="1036"/>
                    </a:lnTo>
                    <a:lnTo>
                      <a:pt x="2431" y="1036"/>
                    </a:lnTo>
                    <a:lnTo>
                      <a:pt x="2431" y="1067"/>
                    </a:lnTo>
                    <a:lnTo>
                      <a:pt x="2400" y="1036"/>
                    </a:lnTo>
                    <a:lnTo>
                      <a:pt x="2431" y="1036"/>
                    </a:lnTo>
                    <a:close/>
                    <a:moveTo>
                      <a:pt x="2075" y="1421"/>
                    </a:moveTo>
                    <a:lnTo>
                      <a:pt x="2015" y="1421"/>
                    </a:lnTo>
                    <a:lnTo>
                      <a:pt x="1986" y="1449"/>
                    </a:lnTo>
                    <a:lnTo>
                      <a:pt x="1986" y="1421"/>
                    </a:lnTo>
                    <a:lnTo>
                      <a:pt x="2015" y="1421"/>
                    </a:lnTo>
                    <a:lnTo>
                      <a:pt x="2075" y="1392"/>
                    </a:lnTo>
                    <a:lnTo>
                      <a:pt x="2105" y="1392"/>
                    </a:lnTo>
                    <a:lnTo>
                      <a:pt x="2075" y="1421"/>
                    </a:lnTo>
                    <a:close/>
                    <a:moveTo>
                      <a:pt x="1778" y="1737"/>
                    </a:moveTo>
                    <a:lnTo>
                      <a:pt x="1778" y="1717"/>
                    </a:lnTo>
                    <a:lnTo>
                      <a:pt x="1838" y="1717"/>
                    </a:lnTo>
                    <a:lnTo>
                      <a:pt x="1778" y="1737"/>
                    </a:lnTo>
                    <a:close/>
                    <a:moveTo>
                      <a:pt x="1513" y="2102"/>
                    </a:moveTo>
                    <a:lnTo>
                      <a:pt x="1483" y="2102"/>
                    </a:lnTo>
                    <a:lnTo>
                      <a:pt x="1452" y="2132"/>
                    </a:lnTo>
                    <a:lnTo>
                      <a:pt x="1483" y="2132"/>
                    </a:lnTo>
                    <a:lnTo>
                      <a:pt x="1513" y="2160"/>
                    </a:lnTo>
                    <a:lnTo>
                      <a:pt x="1452" y="2160"/>
                    </a:lnTo>
                    <a:lnTo>
                      <a:pt x="1422" y="2190"/>
                    </a:lnTo>
                    <a:lnTo>
                      <a:pt x="1394" y="2190"/>
                    </a:lnTo>
                    <a:lnTo>
                      <a:pt x="1333" y="2221"/>
                    </a:lnTo>
                    <a:lnTo>
                      <a:pt x="1364" y="2221"/>
                    </a:lnTo>
                    <a:lnTo>
                      <a:pt x="1394" y="2251"/>
                    </a:lnTo>
                    <a:lnTo>
                      <a:pt x="1245" y="2251"/>
                    </a:lnTo>
                    <a:lnTo>
                      <a:pt x="1215" y="2278"/>
                    </a:lnTo>
                    <a:lnTo>
                      <a:pt x="1185" y="2278"/>
                    </a:lnTo>
                    <a:lnTo>
                      <a:pt x="1185" y="2251"/>
                    </a:lnTo>
                    <a:lnTo>
                      <a:pt x="1215" y="2251"/>
                    </a:lnTo>
                    <a:lnTo>
                      <a:pt x="1215" y="2221"/>
                    </a:lnTo>
                    <a:lnTo>
                      <a:pt x="1304" y="2221"/>
                    </a:lnTo>
                    <a:lnTo>
                      <a:pt x="1364" y="2160"/>
                    </a:lnTo>
                    <a:lnTo>
                      <a:pt x="1394" y="2160"/>
                    </a:lnTo>
                    <a:lnTo>
                      <a:pt x="1422" y="2132"/>
                    </a:lnTo>
                    <a:lnTo>
                      <a:pt x="1422" y="2102"/>
                    </a:lnTo>
                    <a:lnTo>
                      <a:pt x="1452" y="2102"/>
                    </a:lnTo>
                    <a:lnTo>
                      <a:pt x="1483" y="2072"/>
                    </a:lnTo>
                    <a:lnTo>
                      <a:pt x="1540" y="2072"/>
                    </a:lnTo>
                    <a:lnTo>
                      <a:pt x="1513" y="2102"/>
                    </a:lnTo>
                    <a:close/>
                    <a:moveTo>
                      <a:pt x="178" y="2752"/>
                    </a:moveTo>
                    <a:lnTo>
                      <a:pt x="148" y="2724"/>
                    </a:lnTo>
                    <a:lnTo>
                      <a:pt x="237" y="2724"/>
                    </a:lnTo>
                    <a:lnTo>
                      <a:pt x="267" y="2752"/>
                    </a:lnTo>
                    <a:lnTo>
                      <a:pt x="296" y="2724"/>
                    </a:lnTo>
                    <a:lnTo>
                      <a:pt x="327" y="2752"/>
                    </a:lnTo>
                    <a:lnTo>
                      <a:pt x="267" y="2752"/>
                    </a:lnTo>
                    <a:lnTo>
                      <a:pt x="178" y="2752"/>
                    </a:lnTo>
                    <a:close/>
                    <a:moveTo>
                      <a:pt x="623" y="2487"/>
                    </a:moveTo>
                    <a:lnTo>
                      <a:pt x="653" y="2457"/>
                    </a:lnTo>
                    <a:lnTo>
                      <a:pt x="683" y="2457"/>
                    </a:lnTo>
                    <a:lnTo>
                      <a:pt x="623" y="2487"/>
                    </a:lnTo>
                    <a:close/>
                    <a:moveTo>
                      <a:pt x="564" y="2930"/>
                    </a:moveTo>
                    <a:lnTo>
                      <a:pt x="623" y="2930"/>
                    </a:lnTo>
                    <a:lnTo>
                      <a:pt x="592" y="2961"/>
                    </a:lnTo>
                    <a:lnTo>
                      <a:pt x="564" y="2961"/>
                    </a:lnTo>
                    <a:lnTo>
                      <a:pt x="564" y="2930"/>
                    </a:lnTo>
                    <a:close/>
                    <a:moveTo>
                      <a:pt x="416" y="2961"/>
                    </a:moveTo>
                    <a:lnTo>
                      <a:pt x="385" y="2961"/>
                    </a:lnTo>
                    <a:lnTo>
                      <a:pt x="355" y="2989"/>
                    </a:lnTo>
                    <a:lnTo>
                      <a:pt x="327" y="2989"/>
                    </a:lnTo>
                    <a:lnTo>
                      <a:pt x="296" y="2961"/>
                    </a:lnTo>
                    <a:lnTo>
                      <a:pt x="355" y="2961"/>
                    </a:lnTo>
                    <a:lnTo>
                      <a:pt x="355" y="2901"/>
                    </a:lnTo>
                    <a:lnTo>
                      <a:pt x="385" y="2901"/>
                    </a:lnTo>
                    <a:lnTo>
                      <a:pt x="385" y="2930"/>
                    </a:lnTo>
                    <a:lnTo>
                      <a:pt x="416" y="2961"/>
                    </a:lnTo>
                    <a:lnTo>
                      <a:pt x="446" y="2961"/>
                    </a:lnTo>
                    <a:lnTo>
                      <a:pt x="473" y="2930"/>
                    </a:lnTo>
                    <a:lnTo>
                      <a:pt x="503" y="2930"/>
                    </a:lnTo>
                    <a:lnTo>
                      <a:pt x="473" y="2961"/>
                    </a:lnTo>
                    <a:lnTo>
                      <a:pt x="503" y="2961"/>
                    </a:lnTo>
                    <a:lnTo>
                      <a:pt x="473" y="2989"/>
                    </a:lnTo>
                    <a:lnTo>
                      <a:pt x="503" y="3019"/>
                    </a:lnTo>
                    <a:lnTo>
                      <a:pt x="473" y="3019"/>
                    </a:lnTo>
                    <a:lnTo>
                      <a:pt x="416" y="2961"/>
                    </a:lnTo>
                    <a:close/>
                    <a:moveTo>
                      <a:pt x="237" y="2930"/>
                    </a:moveTo>
                    <a:lnTo>
                      <a:pt x="267" y="2961"/>
                    </a:lnTo>
                    <a:lnTo>
                      <a:pt x="209" y="2961"/>
                    </a:lnTo>
                    <a:lnTo>
                      <a:pt x="237" y="2930"/>
                    </a:lnTo>
                    <a:close/>
                    <a:moveTo>
                      <a:pt x="148" y="3080"/>
                    </a:moveTo>
                    <a:lnTo>
                      <a:pt x="178" y="3107"/>
                    </a:lnTo>
                    <a:lnTo>
                      <a:pt x="148" y="3137"/>
                    </a:lnTo>
                    <a:lnTo>
                      <a:pt x="148" y="3107"/>
                    </a:lnTo>
                    <a:lnTo>
                      <a:pt x="120" y="3107"/>
                    </a:lnTo>
                    <a:lnTo>
                      <a:pt x="148" y="3080"/>
                    </a:lnTo>
                    <a:close/>
                  </a:path>
                </a:pathLst>
              </a:custGeom>
              <a:solidFill>
                <a:srgbClr val="8FB5BE"/>
              </a:solidFill>
              <a:ln w="9525">
                <a:noFill/>
                <a:round/>
                <a:headEnd/>
                <a:tailEnd/>
              </a:ln>
            </p:spPr>
            <p:txBody>
              <a:bodyPr/>
              <a:lstStyle/>
              <a:p>
                <a:endParaRPr lang="en-GB"/>
              </a:p>
            </p:txBody>
          </p:sp>
          <p:sp>
            <p:nvSpPr>
              <p:cNvPr id="21516" name="Freeform 12"/>
              <p:cNvSpPr>
                <a:spLocks/>
              </p:cNvSpPr>
              <p:nvPr/>
            </p:nvSpPr>
            <p:spPr bwMode="auto">
              <a:xfrm>
                <a:off x="3790" y="965"/>
                <a:ext cx="682" cy="770"/>
              </a:xfrm>
              <a:custGeom>
                <a:avLst/>
                <a:gdLst/>
                <a:ahLst/>
                <a:cxnLst>
                  <a:cxn ang="0">
                    <a:pos x="1098" y="238"/>
                  </a:cxn>
                  <a:cxn ang="0">
                    <a:pos x="1009" y="386"/>
                  </a:cxn>
                  <a:cxn ang="0">
                    <a:pos x="860" y="416"/>
                  </a:cxn>
                  <a:cxn ang="0">
                    <a:pos x="683" y="386"/>
                  </a:cxn>
                  <a:cxn ang="0">
                    <a:pos x="386" y="386"/>
                  </a:cxn>
                  <a:cxn ang="0">
                    <a:pos x="179" y="238"/>
                  </a:cxn>
                  <a:cxn ang="0">
                    <a:pos x="30" y="268"/>
                  </a:cxn>
                  <a:cxn ang="0">
                    <a:pos x="90" y="356"/>
                  </a:cxn>
                  <a:cxn ang="0">
                    <a:pos x="268" y="416"/>
                  </a:cxn>
                  <a:cxn ang="0">
                    <a:pos x="564" y="534"/>
                  </a:cxn>
                  <a:cxn ang="0">
                    <a:pos x="683" y="622"/>
                  </a:cxn>
                  <a:cxn ang="0">
                    <a:pos x="683" y="772"/>
                  </a:cxn>
                  <a:cxn ang="0">
                    <a:pos x="741" y="860"/>
                  </a:cxn>
                  <a:cxn ang="0">
                    <a:pos x="741" y="1097"/>
                  </a:cxn>
                  <a:cxn ang="0">
                    <a:pos x="948" y="1274"/>
                  </a:cxn>
                  <a:cxn ang="0">
                    <a:pos x="1098" y="1333"/>
                  </a:cxn>
                  <a:cxn ang="0">
                    <a:pos x="1216" y="1481"/>
                  </a:cxn>
                  <a:cxn ang="0">
                    <a:pos x="1157" y="1540"/>
                  </a:cxn>
                  <a:cxn ang="0">
                    <a:pos x="978" y="1601"/>
                  </a:cxn>
                  <a:cxn ang="0">
                    <a:pos x="771" y="1777"/>
                  </a:cxn>
                  <a:cxn ang="0">
                    <a:pos x="653" y="1865"/>
                  </a:cxn>
                  <a:cxn ang="0">
                    <a:pos x="534" y="1956"/>
                  </a:cxn>
                  <a:cxn ang="0">
                    <a:pos x="446" y="2044"/>
                  </a:cxn>
                  <a:cxn ang="0">
                    <a:pos x="356" y="2044"/>
                  </a:cxn>
                  <a:cxn ang="0">
                    <a:pos x="297" y="2192"/>
                  </a:cxn>
                  <a:cxn ang="0">
                    <a:pos x="327" y="2310"/>
                  </a:cxn>
                  <a:cxn ang="0">
                    <a:pos x="416" y="2487"/>
                  </a:cxn>
                  <a:cxn ang="0">
                    <a:pos x="416" y="2635"/>
                  </a:cxn>
                  <a:cxn ang="0">
                    <a:pos x="386" y="2842"/>
                  </a:cxn>
                  <a:cxn ang="0">
                    <a:pos x="534" y="2873"/>
                  </a:cxn>
                  <a:cxn ang="0">
                    <a:pos x="653" y="2931"/>
                  </a:cxn>
                  <a:cxn ang="0">
                    <a:pos x="653" y="2991"/>
                  </a:cxn>
                  <a:cxn ang="0">
                    <a:pos x="711" y="2962"/>
                  </a:cxn>
                  <a:cxn ang="0">
                    <a:pos x="830" y="3050"/>
                  </a:cxn>
                  <a:cxn ang="0">
                    <a:pos x="920" y="3021"/>
                  </a:cxn>
                  <a:cxn ang="0">
                    <a:pos x="1098" y="2991"/>
                  </a:cxn>
                  <a:cxn ang="0">
                    <a:pos x="1246" y="2962"/>
                  </a:cxn>
                  <a:cxn ang="0">
                    <a:pos x="1483" y="2931"/>
                  </a:cxn>
                  <a:cxn ang="0">
                    <a:pos x="1778" y="2842"/>
                  </a:cxn>
                  <a:cxn ang="0">
                    <a:pos x="1957" y="2812"/>
                  </a:cxn>
                  <a:cxn ang="0">
                    <a:pos x="2164" y="2666"/>
                  </a:cxn>
                  <a:cxn ang="0">
                    <a:pos x="2401" y="2457"/>
                  </a:cxn>
                  <a:cxn ang="0">
                    <a:pos x="2608" y="2281"/>
                  </a:cxn>
                  <a:cxn ang="0">
                    <a:pos x="2608" y="2014"/>
                  </a:cxn>
                  <a:cxn ang="0">
                    <a:pos x="2371" y="1926"/>
                  </a:cxn>
                  <a:cxn ang="0">
                    <a:pos x="2401" y="1719"/>
                  </a:cxn>
                  <a:cxn ang="0">
                    <a:pos x="2253" y="1628"/>
                  </a:cxn>
                  <a:cxn ang="0">
                    <a:pos x="2253" y="1540"/>
                  </a:cxn>
                  <a:cxn ang="0">
                    <a:pos x="2194" y="1422"/>
                  </a:cxn>
                  <a:cxn ang="0">
                    <a:pos x="2222" y="1274"/>
                  </a:cxn>
                  <a:cxn ang="0">
                    <a:pos x="2104" y="1126"/>
                  </a:cxn>
                  <a:cxn ang="0">
                    <a:pos x="1957" y="947"/>
                  </a:cxn>
                  <a:cxn ang="0">
                    <a:pos x="2015" y="652"/>
                  </a:cxn>
                  <a:cxn ang="0">
                    <a:pos x="1748" y="416"/>
                  </a:cxn>
                  <a:cxn ang="0">
                    <a:pos x="1808" y="326"/>
                  </a:cxn>
                  <a:cxn ang="0">
                    <a:pos x="1808" y="238"/>
                  </a:cxn>
                  <a:cxn ang="0">
                    <a:pos x="1720" y="89"/>
                  </a:cxn>
                  <a:cxn ang="0">
                    <a:pos x="1453" y="31"/>
                  </a:cxn>
                </a:cxnLst>
                <a:rect l="0" t="0" r="r" b="b"/>
                <a:pathLst>
                  <a:path w="2727" h="3080">
                    <a:moveTo>
                      <a:pt x="1305" y="31"/>
                    </a:moveTo>
                    <a:lnTo>
                      <a:pt x="1246" y="31"/>
                    </a:lnTo>
                    <a:lnTo>
                      <a:pt x="1127" y="149"/>
                    </a:lnTo>
                    <a:lnTo>
                      <a:pt x="1127" y="207"/>
                    </a:lnTo>
                    <a:lnTo>
                      <a:pt x="1098" y="238"/>
                    </a:lnTo>
                    <a:lnTo>
                      <a:pt x="1098" y="297"/>
                    </a:lnTo>
                    <a:lnTo>
                      <a:pt x="1127" y="326"/>
                    </a:lnTo>
                    <a:lnTo>
                      <a:pt x="1098" y="356"/>
                    </a:lnTo>
                    <a:lnTo>
                      <a:pt x="1009" y="356"/>
                    </a:lnTo>
                    <a:lnTo>
                      <a:pt x="1009" y="386"/>
                    </a:lnTo>
                    <a:lnTo>
                      <a:pt x="978" y="416"/>
                    </a:lnTo>
                    <a:lnTo>
                      <a:pt x="948" y="416"/>
                    </a:lnTo>
                    <a:lnTo>
                      <a:pt x="948" y="444"/>
                    </a:lnTo>
                    <a:lnTo>
                      <a:pt x="920" y="416"/>
                    </a:lnTo>
                    <a:lnTo>
                      <a:pt x="860" y="416"/>
                    </a:lnTo>
                    <a:lnTo>
                      <a:pt x="830" y="386"/>
                    </a:lnTo>
                    <a:lnTo>
                      <a:pt x="802" y="386"/>
                    </a:lnTo>
                    <a:lnTo>
                      <a:pt x="771" y="356"/>
                    </a:lnTo>
                    <a:lnTo>
                      <a:pt x="683" y="356"/>
                    </a:lnTo>
                    <a:lnTo>
                      <a:pt x="683" y="386"/>
                    </a:lnTo>
                    <a:lnTo>
                      <a:pt x="623" y="386"/>
                    </a:lnTo>
                    <a:lnTo>
                      <a:pt x="593" y="416"/>
                    </a:lnTo>
                    <a:lnTo>
                      <a:pt x="475" y="416"/>
                    </a:lnTo>
                    <a:lnTo>
                      <a:pt x="446" y="386"/>
                    </a:lnTo>
                    <a:lnTo>
                      <a:pt x="386" y="386"/>
                    </a:lnTo>
                    <a:lnTo>
                      <a:pt x="297" y="297"/>
                    </a:lnTo>
                    <a:lnTo>
                      <a:pt x="268" y="297"/>
                    </a:lnTo>
                    <a:lnTo>
                      <a:pt x="268" y="268"/>
                    </a:lnTo>
                    <a:lnTo>
                      <a:pt x="209" y="238"/>
                    </a:lnTo>
                    <a:lnTo>
                      <a:pt x="179" y="238"/>
                    </a:lnTo>
                    <a:lnTo>
                      <a:pt x="118" y="207"/>
                    </a:lnTo>
                    <a:lnTo>
                      <a:pt x="90" y="268"/>
                    </a:lnTo>
                    <a:lnTo>
                      <a:pt x="118" y="268"/>
                    </a:lnTo>
                    <a:lnTo>
                      <a:pt x="61" y="297"/>
                    </a:lnTo>
                    <a:lnTo>
                      <a:pt x="30" y="268"/>
                    </a:lnTo>
                    <a:lnTo>
                      <a:pt x="0" y="297"/>
                    </a:lnTo>
                    <a:lnTo>
                      <a:pt x="30" y="297"/>
                    </a:lnTo>
                    <a:lnTo>
                      <a:pt x="30" y="326"/>
                    </a:lnTo>
                    <a:lnTo>
                      <a:pt x="61" y="326"/>
                    </a:lnTo>
                    <a:lnTo>
                      <a:pt x="90" y="356"/>
                    </a:lnTo>
                    <a:lnTo>
                      <a:pt x="118" y="356"/>
                    </a:lnTo>
                    <a:lnTo>
                      <a:pt x="149" y="386"/>
                    </a:lnTo>
                    <a:lnTo>
                      <a:pt x="179" y="386"/>
                    </a:lnTo>
                    <a:lnTo>
                      <a:pt x="209" y="416"/>
                    </a:lnTo>
                    <a:lnTo>
                      <a:pt x="268" y="416"/>
                    </a:lnTo>
                    <a:lnTo>
                      <a:pt x="327" y="474"/>
                    </a:lnTo>
                    <a:lnTo>
                      <a:pt x="475" y="474"/>
                    </a:lnTo>
                    <a:lnTo>
                      <a:pt x="504" y="504"/>
                    </a:lnTo>
                    <a:lnTo>
                      <a:pt x="534" y="504"/>
                    </a:lnTo>
                    <a:lnTo>
                      <a:pt x="564" y="534"/>
                    </a:lnTo>
                    <a:lnTo>
                      <a:pt x="564" y="563"/>
                    </a:lnTo>
                    <a:lnTo>
                      <a:pt x="623" y="563"/>
                    </a:lnTo>
                    <a:lnTo>
                      <a:pt x="623" y="593"/>
                    </a:lnTo>
                    <a:lnTo>
                      <a:pt x="653" y="593"/>
                    </a:lnTo>
                    <a:lnTo>
                      <a:pt x="683" y="622"/>
                    </a:lnTo>
                    <a:lnTo>
                      <a:pt x="653" y="652"/>
                    </a:lnTo>
                    <a:lnTo>
                      <a:pt x="653" y="681"/>
                    </a:lnTo>
                    <a:lnTo>
                      <a:pt x="683" y="711"/>
                    </a:lnTo>
                    <a:lnTo>
                      <a:pt x="653" y="741"/>
                    </a:lnTo>
                    <a:lnTo>
                      <a:pt x="683" y="772"/>
                    </a:lnTo>
                    <a:lnTo>
                      <a:pt x="741" y="772"/>
                    </a:lnTo>
                    <a:lnTo>
                      <a:pt x="741" y="799"/>
                    </a:lnTo>
                    <a:lnTo>
                      <a:pt x="711" y="799"/>
                    </a:lnTo>
                    <a:lnTo>
                      <a:pt x="683" y="829"/>
                    </a:lnTo>
                    <a:lnTo>
                      <a:pt x="741" y="860"/>
                    </a:lnTo>
                    <a:lnTo>
                      <a:pt x="741" y="890"/>
                    </a:lnTo>
                    <a:lnTo>
                      <a:pt x="802" y="918"/>
                    </a:lnTo>
                    <a:lnTo>
                      <a:pt x="802" y="1008"/>
                    </a:lnTo>
                    <a:lnTo>
                      <a:pt x="741" y="1067"/>
                    </a:lnTo>
                    <a:lnTo>
                      <a:pt x="741" y="1097"/>
                    </a:lnTo>
                    <a:lnTo>
                      <a:pt x="802" y="1126"/>
                    </a:lnTo>
                    <a:lnTo>
                      <a:pt x="830" y="1154"/>
                    </a:lnTo>
                    <a:lnTo>
                      <a:pt x="830" y="1185"/>
                    </a:lnTo>
                    <a:lnTo>
                      <a:pt x="890" y="1245"/>
                    </a:lnTo>
                    <a:lnTo>
                      <a:pt x="948" y="1274"/>
                    </a:lnTo>
                    <a:lnTo>
                      <a:pt x="978" y="1245"/>
                    </a:lnTo>
                    <a:lnTo>
                      <a:pt x="978" y="1274"/>
                    </a:lnTo>
                    <a:lnTo>
                      <a:pt x="1009" y="1303"/>
                    </a:lnTo>
                    <a:lnTo>
                      <a:pt x="1098" y="1303"/>
                    </a:lnTo>
                    <a:lnTo>
                      <a:pt x="1098" y="1333"/>
                    </a:lnTo>
                    <a:lnTo>
                      <a:pt x="1127" y="1333"/>
                    </a:lnTo>
                    <a:lnTo>
                      <a:pt x="1157" y="1363"/>
                    </a:lnTo>
                    <a:lnTo>
                      <a:pt x="1157" y="1452"/>
                    </a:lnTo>
                    <a:lnTo>
                      <a:pt x="1185" y="1452"/>
                    </a:lnTo>
                    <a:lnTo>
                      <a:pt x="1216" y="1481"/>
                    </a:lnTo>
                    <a:lnTo>
                      <a:pt x="1185" y="1481"/>
                    </a:lnTo>
                    <a:lnTo>
                      <a:pt x="1185" y="1510"/>
                    </a:lnTo>
                    <a:lnTo>
                      <a:pt x="1157" y="1510"/>
                    </a:lnTo>
                    <a:lnTo>
                      <a:pt x="1185" y="1540"/>
                    </a:lnTo>
                    <a:lnTo>
                      <a:pt x="1157" y="1540"/>
                    </a:lnTo>
                    <a:lnTo>
                      <a:pt x="1127" y="1510"/>
                    </a:lnTo>
                    <a:lnTo>
                      <a:pt x="1098" y="1510"/>
                    </a:lnTo>
                    <a:lnTo>
                      <a:pt x="1067" y="1540"/>
                    </a:lnTo>
                    <a:lnTo>
                      <a:pt x="1039" y="1540"/>
                    </a:lnTo>
                    <a:lnTo>
                      <a:pt x="978" y="1601"/>
                    </a:lnTo>
                    <a:lnTo>
                      <a:pt x="978" y="1628"/>
                    </a:lnTo>
                    <a:lnTo>
                      <a:pt x="948" y="1658"/>
                    </a:lnTo>
                    <a:lnTo>
                      <a:pt x="920" y="1658"/>
                    </a:lnTo>
                    <a:lnTo>
                      <a:pt x="802" y="1777"/>
                    </a:lnTo>
                    <a:lnTo>
                      <a:pt x="771" y="1777"/>
                    </a:lnTo>
                    <a:lnTo>
                      <a:pt x="771" y="1807"/>
                    </a:lnTo>
                    <a:lnTo>
                      <a:pt x="741" y="1837"/>
                    </a:lnTo>
                    <a:lnTo>
                      <a:pt x="683" y="1837"/>
                    </a:lnTo>
                    <a:lnTo>
                      <a:pt x="683" y="1865"/>
                    </a:lnTo>
                    <a:lnTo>
                      <a:pt x="653" y="1865"/>
                    </a:lnTo>
                    <a:lnTo>
                      <a:pt x="653" y="1895"/>
                    </a:lnTo>
                    <a:lnTo>
                      <a:pt x="593" y="1895"/>
                    </a:lnTo>
                    <a:lnTo>
                      <a:pt x="564" y="1926"/>
                    </a:lnTo>
                    <a:lnTo>
                      <a:pt x="564" y="1956"/>
                    </a:lnTo>
                    <a:lnTo>
                      <a:pt x="534" y="1956"/>
                    </a:lnTo>
                    <a:lnTo>
                      <a:pt x="534" y="1983"/>
                    </a:lnTo>
                    <a:lnTo>
                      <a:pt x="564" y="1983"/>
                    </a:lnTo>
                    <a:lnTo>
                      <a:pt x="534" y="2014"/>
                    </a:lnTo>
                    <a:lnTo>
                      <a:pt x="475" y="2014"/>
                    </a:lnTo>
                    <a:lnTo>
                      <a:pt x="446" y="2044"/>
                    </a:lnTo>
                    <a:lnTo>
                      <a:pt x="446" y="2014"/>
                    </a:lnTo>
                    <a:lnTo>
                      <a:pt x="416" y="2044"/>
                    </a:lnTo>
                    <a:lnTo>
                      <a:pt x="386" y="2044"/>
                    </a:lnTo>
                    <a:lnTo>
                      <a:pt x="356" y="2014"/>
                    </a:lnTo>
                    <a:lnTo>
                      <a:pt x="356" y="2044"/>
                    </a:lnTo>
                    <a:lnTo>
                      <a:pt x="386" y="2074"/>
                    </a:lnTo>
                    <a:lnTo>
                      <a:pt x="356" y="2074"/>
                    </a:lnTo>
                    <a:lnTo>
                      <a:pt x="356" y="2102"/>
                    </a:lnTo>
                    <a:lnTo>
                      <a:pt x="297" y="2162"/>
                    </a:lnTo>
                    <a:lnTo>
                      <a:pt x="297" y="2192"/>
                    </a:lnTo>
                    <a:lnTo>
                      <a:pt x="268" y="2221"/>
                    </a:lnTo>
                    <a:lnTo>
                      <a:pt x="297" y="2221"/>
                    </a:lnTo>
                    <a:lnTo>
                      <a:pt x="297" y="2281"/>
                    </a:lnTo>
                    <a:lnTo>
                      <a:pt x="327" y="2281"/>
                    </a:lnTo>
                    <a:lnTo>
                      <a:pt x="327" y="2310"/>
                    </a:lnTo>
                    <a:lnTo>
                      <a:pt x="356" y="2310"/>
                    </a:lnTo>
                    <a:lnTo>
                      <a:pt x="327" y="2339"/>
                    </a:lnTo>
                    <a:lnTo>
                      <a:pt x="327" y="2429"/>
                    </a:lnTo>
                    <a:lnTo>
                      <a:pt x="356" y="2429"/>
                    </a:lnTo>
                    <a:lnTo>
                      <a:pt x="416" y="2487"/>
                    </a:lnTo>
                    <a:lnTo>
                      <a:pt x="416" y="2517"/>
                    </a:lnTo>
                    <a:lnTo>
                      <a:pt x="446" y="2548"/>
                    </a:lnTo>
                    <a:lnTo>
                      <a:pt x="386" y="2548"/>
                    </a:lnTo>
                    <a:lnTo>
                      <a:pt x="416" y="2576"/>
                    </a:lnTo>
                    <a:lnTo>
                      <a:pt x="416" y="2635"/>
                    </a:lnTo>
                    <a:lnTo>
                      <a:pt x="356" y="2694"/>
                    </a:lnTo>
                    <a:lnTo>
                      <a:pt x="386" y="2724"/>
                    </a:lnTo>
                    <a:lnTo>
                      <a:pt x="386" y="2785"/>
                    </a:lnTo>
                    <a:lnTo>
                      <a:pt x="416" y="2812"/>
                    </a:lnTo>
                    <a:lnTo>
                      <a:pt x="386" y="2842"/>
                    </a:lnTo>
                    <a:lnTo>
                      <a:pt x="416" y="2842"/>
                    </a:lnTo>
                    <a:lnTo>
                      <a:pt x="446" y="2873"/>
                    </a:lnTo>
                    <a:lnTo>
                      <a:pt x="446" y="2842"/>
                    </a:lnTo>
                    <a:lnTo>
                      <a:pt x="534" y="2842"/>
                    </a:lnTo>
                    <a:lnTo>
                      <a:pt x="534" y="2873"/>
                    </a:lnTo>
                    <a:lnTo>
                      <a:pt x="564" y="2873"/>
                    </a:lnTo>
                    <a:lnTo>
                      <a:pt x="593" y="2903"/>
                    </a:lnTo>
                    <a:lnTo>
                      <a:pt x="623" y="2903"/>
                    </a:lnTo>
                    <a:lnTo>
                      <a:pt x="623" y="2931"/>
                    </a:lnTo>
                    <a:lnTo>
                      <a:pt x="653" y="2931"/>
                    </a:lnTo>
                    <a:lnTo>
                      <a:pt x="653" y="2903"/>
                    </a:lnTo>
                    <a:lnTo>
                      <a:pt x="683" y="2903"/>
                    </a:lnTo>
                    <a:lnTo>
                      <a:pt x="653" y="2931"/>
                    </a:lnTo>
                    <a:lnTo>
                      <a:pt x="683" y="2962"/>
                    </a:lnTo>
                    <a:lnTo>
                      <a:pt x="653" y="2991"/>
                    </a:lnTo>
                    <a:lnTo>
                      <a:pt x="653" y="3021"/>
                    </a:lnTo>
                    <a:lnTo>
                      <a:pt x="711" y="3021"/>
                    </a:lnTo>
                    <a:lnTo>
                      <a:pt x="741" y="2991"/>
                    </a:lnTo>
                    <a:lnTo>
                      <a:pt x="741" y="2962"/>
                    </a:lnTo>
                    <a:lnTo>
                      <a:pt x="711" y="2962"/>
                    </a:lnTo>
                    <a:lnTo>
                      <a:pt x="741" y="2931"/>
                    </a:lnTo>
                    <a:lnTo>
                      <a:pt x="771" y="2931"/>
                    </a:lnTo>
                    <a:lnTo>
                      <a:pt x="771" y="2962"/>
                    </a:lnTo>
                    <a:lnTo>
                      <a:pt x="830" y="3021"/>
                    </a:lnTo>
                    <a:lnTo>
                      <a:pt x="830" y="3050"/>
                    </a:lnTo>
                    <a:lnTo>
                      <a:pt x="802" y="3050"/>
                    </a:lnTo>
                    <a:lnTo>
                      <a:pt x="771" y="3080"/>
                    </a:lnTo>
                    <a:lnTo>
                      <a:pt x="830" y="3080"/>
                    </a:lnTo>
                    <a:lnTo>
                      <a:pt x="890" y="3021"/>
                    </a:lnTo>
                    <a:lnTo>
                      <a:pt x="920" y="3021"/>
                    </a:lnTo>
                    <a:lnTo>
                      <a:pt x="890" y="3050"/>
                    </a:lnTo>
                    <a:lnTo>
                      <a:pt x="978" y="3050"/>
                    </a:lnTo>
                    <a:lnTo>
                      <a:pt x="1009" y="3021"/>
                    </a:lnTo>
                    <a:lnTo>
                      <a:pt x="1067" y="3021"/>
                    </a:lnTo>
                    <a:lnTo>
                      <a:pt x="1098" y="2991"/>
                    </a:lnTo>
                    <a:lnTo>
                      <a:pt x="1098" y="3021"/>
                    </a:lnTo>
                    <a:lnTo>
                      <a:pt x="1157" y="3021"/>
                    </a:lnTo>
                    <a:lnTo>
                      <a:pt x="1185" y="2991"/>
                    </a:lnTo>
                    <a:lnTo>
                      <a:pt x="1216" y="2991"/>
                    </a:lnTo>
                    <a:lnTo>
                      <a:pt x="1246" y="2962"/>
                    </a:lnTo>
                    <a:lnTo>
                      <a:pt x="1305" y="2962"/>
                    </a:lnTo>
                    <a:lnTo>
                      <a:pt x="1334" y="2931"/>
                    </a:lnTo>
                    <a:lnTo>
                      <a:pt x="1423" y="2931"/>
                    </a:lnTo>
                    <a:lnTo>
                      <a:pt x="1453" y="2962"/>
                    </a:lnTo>
                    <a:lnTo>
                      <a:pt x="1483" y="2931"/>
                    </a:lnTo>
                    <a:lnTo>
                      <a:pt x="1483" y="2903"/>
                    </a:lnTo>
                    <a:lnTo>
                      <a:pt x="1601" y="2903"/>
                    </a:lnTo>
                    <a:lnTo>
                      <a:pt x="1601" y="2873"/>
                    </a:lnTo>
                    <a:lnTo>
                      <a:pt x="1748" y="2873"/>
                    </a:lnTo>
                    <a:lnTo>
                      <a:pt x="1778" y="2842"/>
                    </a:lnTo>
                    <a:lnTo>
                      <a:pt x="1808" y="2873"/>
                    </a:lnTo>
                    <a:lnTo>
                      <a:pt x="1927" y="2873"/>
                    </a:lnTo>
                    <a:lnTo>
                      <a:pt x="1927" y="2842"/>
                    </a:lnTo>
                    <a:lnTo>
                      <a:pt x="1957" y="2842"/>
                    </a:lnTo>
                    <a:lnTo>
                      <a:pt x="1957" y="2812"/>
                    </a:lnTo>
                    <a:lnTo>
                      <a:pt x="1985" y="2785"/>
                    </a:lnTo>
                    <a:lnTo>
                      <a:pt x="2015" y="2785"/>
                    </a:lnTo>
                    <a:lnTo>
                      <a:pt x="2076" y="2724"/>
                    </a:lnTo>
                    <a:lnTo>
                      <a:pt x="2104" y="2724"/>
                    </a:lnTo>
                    <a:lnTo>
                      <a:pt x="2164" y="2666"/>
                    </a:lnTo>
                    <a:lnTo>
                      <a:pt x="2194" y="2666"/>
                    </a:lnTo>
                    <a:lnTo>
                      <a:pt x="2313" y="2548"/>
                    </a:lnTo>
                    <a:lnTo>
                      <a:pt x="2340" y="2548"/>
                    </a:lnTo>
                    <a:lnTo>
                      <a:pt x="2401" y="2487"/>
                    </a:lnTo>
                    <a:lnTo>
                      <a:pt x="2401" y="2457"/>
                    </a:lnTo>
                    <a:lnTo>
                      <a:pt x="2431" y="2457"/>
                    </a:lnTo>
                    <a:lnTo>
                      <a:pt x="2431" y="2429"/>
                    </a:lnTo>
                    <a:lnTo>
                      <a:pt x="2520" y="2339"/>
                    </a:lnTo>
                    <a:lnTo>
                      <a:pt x="2550" y="2339"/>
                    </a:lnTo>
                    <a:lnTo>
                      <a:pt x="2608" y="2281"/>
                    </a:lnTo>
                    <a:lnTo>
                      <a:pt x="2638" y="2281"/>
                    </a:lnTo>
                    <a:lnTo>
                      <a:pt x="2668" y="2251"/>
                    </a:lnTo>
                    <a:lnTo>
                      <a:pt x="2668" y="2192"/>
                    </a:lnTo>
                    <a:lnTo>
                      <a:pt x="2727" y="2132"/>
                    </a:lnTo>
                    <a:lnTo>
                      <a:pt x="2608" y="2014"/>
                    </a:lnTo>
                    <a:lnTo>
                      <a:pt x="2550" y="2014"/>
                    </a:lnTo>
                    <a:lnTo>
                      <a:pt x="2490" y="1956"/>
                    </a:lnTo>
                    <a:lnTo>
                      <a:pt x="2431" y="1956"/>
                    </a:lnTo>
                    <a:lnTo>
                      <a:pt x="2401" y="1926"/>
                    </a:lnTo>
                    <a:lnTo>
                      <a:pt x="2371" y="1926"/>
                    </a:lnTo>
                    <a:lnTo>
                      <a:pt x="2313" y="1865"/>
                    </a:lnTo>
                    <a:lnTo>
                      <a:pt x="2340" y="1865"/>
                    </a:lnTo>
                    <a:lnTo>
                      <a:pt x="2431" y="1777"/>
                    </a:lnTo>
                    <a:lnTo>
                      <a:pt x="2401" y="1747"/>
                    </a:lnTo>
                    <a:lnTo>
                      <a:pt x="2401" y="1719"/>
                    </a:lnTo>
                    <a:lnTo>
                      <a:pt x="2371" y="1688"/>
                    </a:lnTo>
                    <a:lnTo>
                      <a:pt x="2313" y="1688"/>
                    </a:lnTo>
                    <a:lnTo>
                      <a:pt x="2283" y="1658"/>
                    </a:lnTo>
                    <a:lnTo>
                      <a:pt x="2283" y="1628"/>
                    </a:lnTo>
                    <a:lnTo>
                      <a:pt x="2253" y="1628"/>
                    </a:lnTo>
                    <a:lnTo>
                      <a:pt x="2253" y="1601"/>
                    </a:lnTo>
                    <a:lnTo>
                      <a:pt x="2283" y="1601"/>
                    </a:lnTo>
                    <a:lnTo>
                      <a:pt x="2313" y="1570"/>
                    </a:lnTo>
                    <a:lnTo>
                      <a:pt x="2283" y="1570"/>
                    </a:lnTo>
                    <a:lnTo>
                      <a:pt x="2253" y="1540"/>
                    </a:lnTo>
                    <a:lnTo>
                      <a:pt x="2194" y="1540"/>
                    </a:lnTo>
                    <a:lnTo>
                      <a:pt x="2164" y="1510"/>
                    </a:lnTo>
                    <a:lnTo>
                      <a:pt x="2164" y="1452"/>
                    </a:lnTo>
                    <a:lnTo>
                      <a:pt x="2194" y="1452"/>
                    </a:lnTo>
                    <a:lnTo>
                      <a:pt x="2194" y="1422"/>
                    </a:lnTo>
                    <a:lnTo>
                      <a:pt x="2164" y="1422"/>
                    </a:lnTo>
                    <a:lnTo>
                      <a:pt x="2133" y="1392"/>
                    </a:lnTo>
                    <a:lnTo>
                      <a:pt x="2164" y="1363"/>
                    </a:lnTo>
                    <a:lnTo>
                      <a:pt x="2164" y="1303"/>
                    </a:lnTo>
                    <a:lnTo>
                      <a:pt x="2222" y="1274"/>
                    </a:lnTo>
                    <a:lnTo>
                      <a:pt x="2253" y="1274"/>
                    </a:lnTo>
                    <a:lnTo>
                      <a:pt x="2194" y="1215"/>
                    </a:lnTo>
                    <a:lnTo>
                      <a:pt x="2194" y="1185"/>
                    </a:lnTo>
                    <a:lnTo>
                      <a:pt x="2133" y="1126"/>
                    </a:lnTo>
                    <a:lnTo>
                      <a:pt x="2104" y="1126"/>
                    </a:lnTo>
                    <a:lnTo>
                      <a:pt x="2104" y="1097"/>
                    </a:lnTo>
                    <a:lnTo>
                      <a:pt x="2015" y="1008"/>
                    </a:lnTo>
                    <a:lnTo>
                      <a:pt x="2015" y="978"/>
                    </a:lnTo>
                    <a:lnTo>
                      <a:pt x="1985" y="947"/>
                    </a:lnTo>
                    <a:lnTo>
                      <a:pt x="1957" y="947"/>
                    </a:lnTo>
                    <a:lnTo>
                      <a:pt x="1957" y="890"/>
                    </a:lnTo>
                    <a:lnTo>
                      <a:pt x="2104" y="741"/>
                    </a:lnTo>
                    <a:lnTo>
                      <a:pt x="2104" y="681"/>
                    </a:lnTo>
                    <a:lnTo>
                      <a:pt x="2076" y="652"/>
                    </a:lnTo>
                    <a:lnTo>
                      <a:pt x="2015" y="652"/>
                    </a:lnTo>
                    <a:lnTo>
                      <a:pt x="1927" y="563"/>
                    </a:lnTo>
                    <a:lnTo>
                      <a:pt x="1808" y="563"/>
                    </a:lnTo>
                    <a:lnTo>
                      <a:pt x="1778" y="504"/>
                    </a:lnTo>
                    <a:lnTo>
                      <a:pt x="1748" y="504"/>
                    </a:lnTo>
                    <a:lnTo>
                      <a:pt x="1748" y="416"/>
                    </a:lnTo>
                    <a:lnTo>
                      <a:pt x="1778" y="386"/>
                    </a:lnTo>
                    <a:lnTo>
                      <a:pt x="1778" y="356"/>
                    </a:lnTo>
                    <a:lnTo>
                      <a:pt x="1720" y="356"/>
                    </a:lnTo>
                    <a:lnTo>
                      <a:pt x="1748" y="326"/>
                    </a:lnTo>
                    <a:lnTo>
                      <a:pt x="1808" y="326"/>
                    </a:lnTo>
                    <a:lnTo>
                      <a:pt x="1838" y="297"/>
                    </a:lnTo>
                    <a:lnTo>
                      <a:pt x="1808" y="297"/>
                    </a:lnTo>
                    <a:lnTo>
                      <a:pt x="1778" y="268"/>
                    </a:lnTo>
                    <a:lnTo>
                      <a:pt x="1778" y="238"/>
                    </a:lnTo>
                    <a:lnTo>
                      <a:pt x="1808" y="238"/>
                    </a:lnTo>
                    <a:lnTo>
                      <a:pt x="1867" y="179"/>
                    </a:lnTo>
                    <a:lnTo>
                      <a:pt x="1867" y="149"/>
                    </a:lnTo>
                    <a:lnTo>
                      <a:pt x="1838" y="119"/>
                    </a:lnTo>
                    <a:lnTo>
                      <a:pt x="1778" y="89"/>
                    </a:lnTo>
                    <a:lnTo>
                      <a:pt x="1720" y="89"/>
                    </a:lnTo>
                    <a:lnTo>
                      <a:pt x="1660" y="61"/>
                    </a:lnTo>
                    <a:lnTo>
                      <a:pt x="1601" y="61"/>
                    </a:lnTo>
                    <a:lnTo>
                      <a:pt x="1541" y="0"/>
                    </a:lnTo>
                    <a:lnTo>
                      <a:pt x="1483" y="0"/>
                    </a:lnTo>
                    <a:lnTo>
                      <a:pt x="1453" y="31"/>
                    </a:lnTo>
                    <a:lnTo>
                      <a:pt x="1394" y="31"/>
                    </a:lnTo>
                    <a:lnTo>
                      <a:pt x="1364" y="61"/>
                    </a:lnTo>
                    <a:lnTo>
                      <a:pt x="1305" y="31"/>
                    </a:lnTo>
                    <a:close/>
                  </a:path>
                </a:pathLst>
              </a:custGeom>
              <a:solidFill>
                <a:srgbClr val="4CB47E"/>
              </a:solidFill>
              <a:ln w="9525">
                <a:noFill/>
                <a:round/>
                <a:headEnd/>
                <a:tailEnd/>
              </a:ln>
            </p:spPr>
            <p:txBody>
              <a:bodyPr/>
              <a:lstStyle/>
              <a:p>
                <a:endParaRPr lang="en-GB"/>
              </a:p>
            </p:txBody>
          </p:sp>
          <p:sp>
            <p:nvSpPr>
              <p:cNvPr id="21517" name="Freeform 13"/>
              <p:cNvSpPr>
                <a:spLocks noEditPoints="1"/>
              </p:cNvSpPr>
              <p:nvPr/>
            </p:nvSpPr>
            <p:spPr bwMode="auto">
              <a:xfrm>
                <a:off x="3272" y="1039"/>
                <a:ext cx="741" cy="1051"/>
              </a:xfrm>
              <a:custGeom>
                <a:avLst/>
                <a:gdLst/>
                <a:ahLst/>
                <a:cxnLst>
                  <a:cxn ang="0">
                    <a:pos x="2815" y="800"/>
                  </a:cxn>
                  <a:cxn ang="0">
                    <a:pos x="2757" y="532"/>
                  </a:cxn>
                  <a:cxn ang="0">
                    <a:pos x="2757" y="414"/>
                  </a:cxn>
                  <a:cxn ang="0">
                    <a:pos x="2697" y="266"/>
                  </a:cxn>
                  <a:cxn ang="0">
                    <a:pos x="2401" y="177"/>
                  </a:cxn>
                  <a:cxn ang="0">
                    <a:pos x="2164" y="59"/>
                  </a:cxn>
                  <a:cxn ang="0">
                    <a:pos x="2016" y="29"/>
                  </a:cxn>
                  <a:cxn ang="0">
                    <a:pos x="1955" y="177"/>
                  </a:cxn>
                  <a:cxn ang="0">
                    <a:pos x="1482" y="296"/>
                  </a:cxn>
                  <a:cxn ang="0">
                    <a:pos x="1186" y="414"/>
                  </a:cxn>
                  <a:cxn ang="0">
                    <a:pos x="1125" y="593"/>
                  </a:cxn>
                  <a:cxn ang="0">
                    <a:pos x="770" y="918"/>
                  </a:cxn>
                  <a:cxn ang="0">
                    <a:pos x="653" y="1331"/>
                  </a:cxn>
                  <a:cxn ang="0">
                    <a:pos x="445" y="1480"/>
                  </a:cxn>
                  <a:cxn ang="0">
                    <a:pos x="238" y="1659"/>
                  </a:cxn>
                  <a:cxn ang="0">
                    <a:pos x="238" y="1954"/>
                  </a:cxn>
                  <a:cxn ang="0">
                    <a:pos x="416" y="2309"/>
                  </a:cxn>
                  <a:cxn ang="0">
                    <a:pos x="356" y="2545"/>
                  </a:cxn>
                  <a:cxn ang="0">
                    <a:pos x="179" y="2813"/>
                  </a:cxn>
                  <a:cxn ang="0">
                    <a:pos x="149" y="3079"/>
                  </a:cxn>
                  <a:cxn ang="0">
                    <a:pos x="31" y="3138"/>
                  </a:cxn>
                  <a:cxn ang="0">
                    <a:pos x="149" y="3226"/>
                  </a:cxn>
                  <a:cxn ang="0">
                    <a:pos x="179" y="3344"/>
                  </a:cxn>
                  <a:cxn ang="0">
                    <a:pos x="207" y="3553"/>
                  </a:cxn>
                  <a:cxn ang="0">
                    <a:pos x="386" y="3760"/>
                  </a:cxn>
                  <a:cxn ang="0">
                    <a:pos x="416" y="3878"/>
                  </a:cxn>
                  <a:cxn ang="0">
                    <a:pos x="416" y="4026"/>
                  </a:cxn>
                  <a:cxn ang="0">
                    <a:pos x="623" y="4203"/>
                  </a:cxn>
                  <a:cxn ang="0">
                    <a:pos x="800" y="4085"/>
                  </a:cxn>
                  <a:cxn ang="0">
                    <a:pos x="918" y="3997"/>
                  </a:cxn>
                  <a:cxn ang="0">
                    <a:pos x="1305" y="3760"/>
                  </a:cxn>
                  <a:cxn ang="0">
                    <a:pos x="1334" y="3581"/>
                  </a:cxn>
                  <a:cxn ang="0">
                    <a:pos x="1393" y="3463"/>
                  </a:cxn>
                  <a:cxn ang="0">
                    <a:pos x="1423" y="3317"/>
                  </a:cxn>
                  <a:cxn ang="0">
                    <a:pos x="1334" y="3198"/>
                  </a:cxn>
                  <a:cxn ang="0">
                    <a:pos x="1482" y="3138"/>
                  </a:cxn>
                  <a:cxn ang="0">
                    <a:pos x="1600" y="3079"/>
                  </a:cxn>
                  <a:cxn ang="0">
                    <a:pos x="1690" y="3019"/>
                  </a:cxn>
                  <a:cxn ang="0">
                    <a:pos x="1778" y="2901"/>
                  </a:cxn>
                  <a:cxn ang="0">
                    <a:pos x="1808" y="2871"/>
                  </a:cxn>
                  <a:cxn ang="0">
                    <a:pos x="1897" y="2753"/>
                  </a:cxn>
                  <a:cxn ang="0">
                    <a:pos x="1778" y="2606"/>
                  </a:cxn>
                  <a:cxn ang="0">
                    <a:pos x="1660" y="2576"/>
                  </a:cxn>
                  <a:cxn ang="0">
                    <a:pos x="1482" y="2488"/>
                  </a:cxn>
                  <a:cxn ang="0">
                    <a:pos x="1453" y="2309"/>
                  </a:cxn>
                  <a:cxn ang="0">
                    <a:pos x="1453" y="2190"/>
                  </a:cxn>
                  <a:cxn ang="0">
                    <a:pos x="1512" y="2013"/>
                  </a:cxn>
                  <a:cxn ang="0">
                    <a:pos x="1600" y="1865"/>
                  </a:cxn>
                  <a:cxn ang="0">
                    <a:pos x="1660" y="1865"/>
                  </a:cxn>
                  <a:cxn ang="0">
                    <a:pos x="1719" y="1777"/>
                  </a:cxn>
                  <a:cxn ang="0">
                    <a:pos x="1867" y="1686"/>
                  </a:cxn>
                  <a:cxn ang="0">
                    <a:pos x="2016" y="1659"/>
                  </a:cxn>
                  <a:cxn ang="0">
                    <a:pos x="2164" y="1598"/>
                  </a:cxn>
                  <a:cxn ang="0">
                    <a:pos x="2283" y="1422"/>
                  </a:cxn>
                  <a:cxn ang="0">
                    <a:pos x="2371" y="1304"/>
                  </a:cxn>
                  <a:cxn ang="0">
                    <a:pos x="2401" y="1184"/>
                  </a:cxn>
                  <a:cxn ang="0">
                    <a:pos x="2520" y="1036"/>
                  </a:cxn>
                  <a:cxn ang="0">
                    <a:pos x="2608" y="948"/>
                  </a:cxn>
                  <a:cxn ang="0">
                    <a:pos x="2727" y="948"/>
                  </a:cxn>
                  <a:cxn ang="0">
                    <a:pos x="2934" y="948"/>
                  </a:cxn>
                  <a:cxn ang="0">
                    <a:pos x="179" y="3256"/>
                  </a:cxn>
                  <a:cxn ang="0">
                    <a:pos x="1275" y="3167"/>
                  </a:cxn>
                </a:cxnLst>
                <a:rect l="0" t="0" r="r" b="b"/>
                <a:pathLst>
                  <a:path w="2964" h="4203">
                    <a:moveTo>
                      <a:pt x="2934" y="948"/>
                    </a:moveTo>
                    <a:lnTo>
                      <a:pt x="2964" y="948"/>
                    </a:lnTo>
                    <a:lnTo>
                      <a:pt x="2904" y="888"/>
                    </a:lnTo>
                    <a:lnTo>
                      <a:pt x="2904" y="857"/>
                    </a:lnTo>
                    <a:lnTo>
                      <a:pt x="2876" y="829"/>
                    </a:lnTo>
                    <a:lnTo>
                      <a:pt x="2815" y="800"/>
                    </a:lnTo>
                    <a:lnTo>
                      <a:pt x="2815" y="770"/>
                    </a:lnTo>
                    <a:lnTo>
                      <a:pt x="2876" y="711"/>
                    </a:lnTo>
                    <a:lnTo>
                      <a:pt x="2876" y="621"/>
                    </a:lnTo>
                    <a:lnTo>
                      <a:pt x="2815" y="593"/>
                    </a:lnTo>
                    <a:lnTo>
                      <a:pt x="2815" y="563"/>
                    </a:lnTo>
                    <a:lnTo>
                      <a:pt x="2757" y="532"/>
                    </a:lnTo>
                    <a:lnTo>
                      <a:pt x="2785" y="502"/>
                    </a:lnTo>
                    <a:lnTo>
                      <a:pt x="2815" y="502"/>
                    </a:lnTo>
                    <a:lnTo>
                      <a:pt x="2815" y="475"/>
                    </a:lnTo>
                    <a:lnTo>
                      <a:pt x="2757" y="475"/>
                    </a:lnTo>
                    <a:lnTo>
                      <a:pt x="2727" y="444"/>
                    </a:lnTo>
                    <a:lnTo>
                      <a:pt x="2757" y="414"/>
                    </a:lnTo>
                    <a:lnTo>
                      <a:pt x="2727" y="384"/>
                    </a:lnTo>
                    <a:lnTo>
                      <a:pt x="2727" y="355"/>
                    </a:lnTo>
                    <a:lnTo>
                      <a:pt x="2757" y="325"/>
                    </a:lnTo>
                    <a:lnTo>
                      <a:pt x="2727" y="296"/>
                    </a:lnTo>
                    <a:lnTo>
                      <a:pt x="2697" y="296"/>
                    </a:lnTo>
                    <a:lnTo>
                      <a:pt x="2697" y="266"/>
                    </a:lnTo>
                    <a:lnTo>
                      <a:pt x="2638" y="266"/>
                    </a:lnTo>
                    <a:lnTo>
                      <a:pt x="2638" y="237"/>
                    </a:lnTo>
                    <a:lnTo>
                      <a:pt x="2608" y="207"/>
                    </a:lnTo>
                    <a:lnTo>
                      <a:pt x="2578" y="207"/>
                    </a:lnTo>
                    <a:lnTo>
                      <a:pt x="2549" y="177"/>
                    </a:lnTo>
                    <a:lnTo>
                      <a:pt x="2401" y="177"/>
                    </a:lnTo>
                    <a:lnTo>
                      <a:pt x="2342" y="119"/>
                    </a:lnTo>
                    <a:lnTo>
                      <a:pt x="2283" y="119"/>
                    </a:lnTo>
                    <a:lnTo>
                      <a:pt x="2253" y="89"/>
                    </a:lnTo>
                    <a:lnTo>
                      <a:pt x="2223" y="89"/>
                    </a:lnTo>
                    <a:lnTo>
                      <a:pt x="2192" y="59"/>
                    </a:lnTo>
                    <a:lnTo>
                      <a:pt x="2164" y="59"/>
                    </a:lnTo>
                    <a:lnTo>
                      <a:pt x="2135" y="29"/>
                    </a:lnTo>
                    <a:lnTo>
                      <a:pt x="2104" y="29"/>
                    </a:lnTo>
                    <a:lnTo>
                      <a:pt x="2104" y="0"/>
                    </a:lnTo>
                    <a:lnTo>
                      <a:pt x="2074" y="0"/>
                    </a:lnTo>
                    <a:lnTo>
                      <a:pt x="1955" y="0"/>
                    </a:lnTo>
                    <a:lnTo>
                      <a:pt x="2016" y="29"/>
                    </a:lnTo>
                    <a:lnTo>
                      <a:pt x="2016" y="59"/>
                    </a:lnTo>
                    <a:lnTo>
                      <a:pt x="1985" y="119"/>
                    </a:lnTo>
                    <a:lnTo>
                      <a:pt x="1928" y="147"/>
                    </a:lnTo>
                    <a:lnTo>
                      <a:pt x="1955" y="147"/>
                    </a:lnTo>
                    <a:lnTo>
                      <a:pt x="1985" y="177"/>
                    </a:lnTo>
                    <a:lnTo>
                      <a:pt x="1955" y="177"/>
                    </a:lnTo>
                    <a:lnTo>
                      <a:pt x="1928" y="207"/>
                    </a:lnTo>
                    <a:lnTo>
                      <a:pt x="1719" y="147"/>
                    </a:lnTo>
                    <a:lnTo>
                      <a:pt x="1541" y="147"/>
                    </a:lnTo>
                    <a:lnTo>
                      <a:pt x="1541" y="237"/>
                    </a:lnTo>
                    <a:lnTo>
                      <a:pt x="1512" y="296"/>
                    </a:lnTo>
                    <a:lnTo>
                      <a:pt x="1482" y="296"/>
                    </a:lnTo>
                    <a:lnTo>
                      <a:pt x="1393" y="266"/>
                    </a:lnTo>
                    <a:lnTo>
                      <a:pt x="1334" y="266"/>
                    </a:lnTo>
                    <a:lnTo>
                      <a:pt x="1275" y="325"/>
                    </a:lnTo>
                    <a:lnTo>
                      <a:pt x="1216" y="355"/>
                    </a:lnTo>
                    <a:lnTo>
                      <a:pt x="1216" y="414"/>
                    </a:lnTo>
                    <a:lnTo>
                      <a:pt x="1186" y="414"/>
                    </a:lnTo>
                    <a:lnTo>
                      <a:pt x="1155" y="444"/>
                    </a:lnTo>
                    <a:lnTo>
                      <a:pt x="1098" y="475"/>
                    </a:lnTo>
                    <a:lnTo>
                      <a:pt x="1155" y="502"/>
                    </a:lnTo>
                    <a:lnTo>
                      <a:pt x="1186" y="532"/>
                    </a:lnTo>
                    <a:lnTo>
                      <a:pt x="1186" y="593"/>
                    </a:lnTo>
                    <a:lnTo>
                      <a:pt x="1125" y="593"/>
                    </a:lnTo>
                    <a:lnTo>
                      <a:pt x="1007" y="711"/>
                    </a:lnTo>
                    <a:lnTo>
                      <a:pt x="948" y="739"/>
                    </a:lnTo>
                    <a:lnTo>
                      <a:pt x="979" y="800"/>
                    </a:lnTo>
                    <a:lnTo>
                      <a:pt x="861" y="857"/>
                    </a:lnTo>
                    <a:lnTo>
                      <a:pt x="770" y="857"/>
                    </a:lnTo>
                    <a:lnTo>
                      <a:pt x="770" y="918"/>
                    </a:lnTo>
                    <a:lnTo>
                      <a:pt x="800" y="948"/>
                    </a:lnTo>
                    <a:lnTo>
                      <a:pt x="770" y="977"/>
                    </a:lnTo>
                    <a:lnTo>
                      <a:pt x="770" y="1095"/>
                    </a:lnTo>
                    <a:lnTo>
                      <a:pt x="563" y="1304"/>
                    </a:lnTo>
                    <a:lnTo>
                      <a:pt x="593" y="1331"/>
                    </a:lnTo>
                    <a:lnTo>
                      <a:pt x="653" y="1331"/>
                    </a:lnTo>
                    <a:lnTo>
                      <a:pt x="682" y="1361"/>
                    </a:lnTo>
                    <a:lnTo>
                      <a:pt x="682" y="1450"/>
                    </a:lnTo>
                    <a:lnTo>
                      <a:pt x="653" y="1480"/>
                    </a:lnTo>
                    <a:lnTo>
                      <a:pt x="534" y="1480"/>
                    </a:lnTo>
                    <a:lnTo>
                      <a:pt x="475" y="1450"/>
                    </a:lnTo>
                    <a:lnTo>
                      <a:pt x="445" y="1480"/>
                    </a:lnTo>
                    <a:lnTo>
                      <a:pt x="386" y="1480"/>
                    </a:lnTo>
                    <a:lnTo>
                      <a:pt x="326" y="1510"/>
                    </a:lnTo>
                    <a:lnTo>
                      <a:pt x="268" y="1568"/>
                    </a:lnTo>
                    <a:lnTo>
                      <a:pt x="268" y="1598"/>
                    </a:lnTo>
                    <a:lnTo>
                      <a:pt x="238" y="1629"/>
                    </a:lnTo>
                    <a:lnTo>
                      <a:pt x="238" y="1659"/>
                    </a:lnTo>
                    <a:lnTo>
                      <a:pt x="207" y="1686"/>
                    </a:lnTo>
                    <a:lnTo>
                      <a:pt x="207" y="1747"/>
                    </a:lnTo>
                    <a:lnTo>
                      <a:pt x="268" y="1805"/>
                    </a:lnTo>
                    <a:lnTo>
                      <a:pt x="207" y="1835"/>
                    </a:lnTo>
                    <a:lnTo>
                      <a:pt x="238" y="1865"/>
                    </a:lnTo>
                    <a:lnTo>
                      <a:pt x="238" y="1954"/>
                    </a:lnTo>
                    <a:lnTo>
                      <a:pt x="268" y="1984"/>
                    </a:lnTo>
                    <a:lnTo>
                      <a:pt x="268" y="2132"/>
                    </a:lnTo>
                    <a:lnTo>
                      <a:pt x="238" y="2190"/>
                    </a:lnTo>
                    <a:lnTo>
                      <a:pt x="297" y="2251"/>
                    </a:lnTo>
                    <a:lnTo>
                      <a:pt x="386" y="2251"/>
                    </a:lnTo>
                    <a:lnTo>
                      <a:pt x="416" y="2309"/>
                    </a:lnTo>
                    <a:lnTo>
                      <a:pt x="416" y="2338"/>
                    </a:lnTo>
                    <a:lnTo>
                      <a:pt x="386" y="2369"/>
                    </a:lnTo>
                    <a:lnTo>
                      <a:pt x="386" y="2397"/>
                    </a:lnTo>
                    <a:lnTo>
                      <a:pt x="297" y="2397"/>
                    </a:lnTo>
                    <a:lnTo>
                      <a:pt x="297" y="2488"/>
                    </a:lnTo>
                    <a:lnTo>
                      <a:pt x="356" y="2545"/>
                    </a:lnTo>
                    <a:lnTo>
                      <a:pt x="356" y="2606"/>
                    </a:lnTo>
                    <a:lnTo>
                      <a:pt x="326" y="2634"/>
                    </a:lnTo>
                    <a:lnTo>
                      <a:pt x="326" y="2694"/>
                    </a:lnTo>
                    <a:lnTo>
                      <a:pt x="268" y="2753"/>
                    </a:lnTo>
                    <a:lnTo>
                      <a:pt x="179" y="2753"/>
                    </a:lnTo>
                    <a:lnTo>
                      <a:pt x="179" y="2813"/>
                    </a:lnTo>
                    <a:lnTo>
                      <a:pt x="149" y="2842"/>
                    </a:lnTo>
                    <a:lnTo>
                      <a:pt x="149" y="2931"/>
                    </a:lnTo>
                    <a:lnTo>
                      <a:pt x="179" y="2931"/>
                    </a:lnTo>
                    <a:lnTo>
                      <a:pt x="179" y="2961"/>
                    </a:lnTo>
                    <a:lnTo>
                      <a:pt x="149" y="2990"/>
                    </a:lnTo>
                    <a:lnTo>
                      <a:pt x="149" y="3079"/>
                    </a:lnTo>
                    <a:lnTo>
                      <a:pt x="119" y="3079"/>
                    </a:lnTo>
                    <a:lnTo>
                      <a:pt x="61" y="3019"/>
                    </a:lnTo>
                    <a:lnTo>
                      <a:pt x="31" y="3019"/>
                    </a:lnTo>
                    <a:lnTo>
                      <a:pt x="0" y="3049"/>
                    </a:lnTo>
                    <a:lnTo>
                      <a:pt x="31" y="3079"/>
                    </a:lnTo>
                    <a:lnTo>
                      <a:pt x="31" y="3138"/>
                    </a:lnTo>
                    <a:lnTo>
                      <a:pt x="61" y="3167"/>
                    </a:lnTo>
                    <a:lnTo>
                      <a:pt x="61" y="3226"/>
                    </a:lnTo>
                    <a:lnTo>
                      <a:pt x="88" y="3256"/>
                    </a:lnTo>
                    <a:lnTo>
                      <a:pt x="119" y="3256"/>
                    </a:lnTo>
                    <a:lnTo>
                      <a:pt x="119" y="3226"/>
                    </a:lnTo>
                    <a:lnTo>
                      <a:pt x="149" y="3226"/>
                    </a:lnTo>
                    <a:lnTo>
                      <a:pt x="119" y="3256"/>
                    </a:lnTo>
                    <a:lnTo>
                      <a:pt x="88" y="3286"/>
                    </a:lnTo>
                    <a:lnTo>
                      <a:pt x="149" y="3286"/>
                    </a:lnTo>
                    <a:lnTo>
                      <a:pt x="88" y="3317"/>
                    </a:lnTo>
                    <a:lnTo>
                      <a:pt x="179" y="3317"/>
                    </a:lnTo>
                    <a:lnTo>
                      <a:pt x="179" y="3344"/>
                    </a:lnTo>
                    <a:lnTo>
                      <a:pt x="179" y="3374"/>
                    </a:lnTo>
                    <a:lnTo>
                      <a:pt x="149" y="3405"/>
                    </a:lnTo>
                    <a:lnTo>
                      <a:pt x="149" y="3435"/>
                    </a:lnTo>
                    <a:lnTo>
                      <a:pt x="179" y="3463"/>
                    </a:lnTo>
                    <a:lnTo>
                      <a:pt x="207" y="3463"/>
                    </a:lnTo>
                    <a:lnTo>
                      <a:pt x="207" y="3553"/>
                    </a:lnTo>
                    <a:lnTo>
                      <a:pt x="268" y="3553"/>
                    </a:lnTo>
                    <a:lnTo>
                      <a:pt x="268" y="3612"/>
                    </a:lnTo>
                    <a:lnTo>
                      <a:pt x="297" y="3612"/>
                    </a:lnTo>
                    <a:lnTo>
                      <a:pt x="297" y="3642"/>
                    </a:lnTo>
                    <a:lnTo>
                      <a:pt x="386" y="3730"/>
                    </a:lnTo>
                    <a:lnTo>
                      <a:pt x="386" y="3760"/>
                    </a:lnTo>
                    <a:lnTo>
                      <a:pt x="416" y="3790"/>
                    </a:lnTo>
                    <a:lnTo>
                      <a:pt x="445" y="3790"/>
                    </a:lnTo>
                    <a:lnTo>
                      <a:pt x="475" y="3819"/>
                    </a:lnTo>
                    <a:lnTo>
                      <a:pt x="445" y="3848"/>
                    </a:lnTo>
                    <a:lnTo>
                      <a:pt x="416" y="3848"/>
                    </a:lnTo>
                    <a:lnTo>
                      <a:pt x="416" y="3878"/>
                    </a:lnTo>
                    <a:lnTo>
                      <a:pt x="445" y="3908"/>
                    </a:lnTo>
                    <a:lnTo>
                      <a:pt x="356" y="3908"/>
                    </a:lnTo>
                    <a:lnTo>
                      <a:pt x="356" y="3937"/>
                    </a:lnTo>
                    <a:lnTo>
                      <a:pt x="386" y="3967"/>
                    </a:lnTo>
                    <a:lnTo>
                      <a:pt x="416" y="3967"/>
                    </a:lnTo>
                    <a:lnTo>
                      <a:pt x="416" y="4026"/>
                    </a:lnTo>
                    <a:lnTo>
                      <a:pt x="445" y="4026"/>
                    </a:lnTo>
                    <a:lnTo>
                      <a:pt x="504" y="4085"/>
                    </a:lnTo>
                    <a:lnTo>
                      <a:pt x="475" y="4115"/>
                    </a:lnTo>
                    <a:lnTo>
                      <a:pt x="475" y="4173"/>
                    </a:lnTo>
                    <a:lnTo>
                      <a:pt x="504" y="4203"/>
                    </a:lnTo>
                    <a:lnTo>
                      <a:pt x="623" y="4203"/>
                    </a:lnTo>
                    <a:lnTo>
                      <a:pt x="653" y="4173"/>
                    </a:lnTo>
                    <a:lnTo>
                      <a:pt x="711" y="4173"/>
                    </a:lnTo>
                    <a:lnTo>
                      <a:pt x="770" y="4203"/>
                    </a:lnTo>
                    <a:lnTo>
                      <a:pt x="830" y="4146"/>
                    </a:lnTo>
                    <a:lnTo>
                      <a:pt x="830" y="4115"/>
                    </a:lnTo>
                    <a:lnTo>
                      <a:pt x="800" y="4085"/>
                    </a:lnTo>
                    <a:lnTo>
                      <a:pt x="800" y="4026"/>
                    </a:lnTo>
                    <a:lnTo>
                      <a:pt x="830" y="4026"/>
                    </a:lnTo>
                    <a:lnTo>
                      <a:pt x="830" y="3997"/>
                    </a:lnTo>
                    <a:lnTo>
                      <a:pt x="861" y="3967"/>
                    </a:lnTo>
                    <a:lnTo>
                      <a:pt x="888" y="3997"/>
                    </a:lnTo>
                    <a:lnTo>
                      <a:pt x="918" y="3997"/>
                    </a:lnTo>
                    <a:lnTo>
                      <a:pt x="918" y="3937"/>
                    </a:lnTo>
                    <a:lnTo>
                      <a:pt x="1216" y="3937"/>
                    </a:lnTo>
                    <a:lnTo>
                      <a:pt x="1244" y="3908"/>
                    </a:lnTo>
                    <a:lnTo>
                      <a:pt x="1244" y="3848"/>
                    </a:lnTo>
                    <a:lnTo>
                      <a:pt x="1305" y="3790"/>
                    </a:lnTo>
                    <a:lnTo>
                      <a:pt x="1305" y="3760"/>
                    </a:lnTo>
                    <a:lnTo>
                      <a:pt x="1334" y="3730"/>
                    </a:lnTo>
                    <a:lnTo>
                      <a:pt x="1334" y="3672"/>
                    </a:lnTo>
                    <a:lnTo>
                      <a:pt x="1362" y="3672"/>
                    </a:lnTo>
                    <a:lnTo>
                      <a:pt x="1362" y="3642"/>
                    </a:lnTo>
                    <a:lnTo>
                      <a:pt x="1334" y="3642"/>
                    </a:lnTo>
                    <a:lnTo>
                      <a:pt x="1334" y="3581"/>
                    </a:lnTo>
                    <a:lnTo>
                      <a:pt x="1362" y="3553"/>
                    </a:lnTo>
                    <a:lnTo>
                      <a:pt x="1393" y="3553"/>
                    </a:lnTo>
                    <a:lnTo>
                      <a:pt x="1393" y="3523"/>
                    </a:lnTo>
                    <a:lnTo>
                      <a:pt x="1362" y="3494"/>
                    </a:lnTo>
                    <a:lnTo>
                      <a:pt x="1362" y="3463"/>
                    </a:lnTo>
                    <a:lnTo>
                      <a:pt x="1393" y="3463"/>
                    </a:lnTo>
                    <a:lnTo>
                      <a:pt x="1334" y="3405"/>
                    </a:lnTo>
                    <a:lnTo>
                      <a:pt x="1334" y="3374"/>
                    </a:lnTo>
                    <a:lnTo>
                      <a:pt x="1362" y="3374"/>
                    </a:lnTo>
                    <a:lnTo>
                      <a:pt x="1362" y="3344"/>
                    </a:lnTo>
                    <a:lnTo>
                      <a:pt x="1393" y="3344"/>
                    </a:lnTo>
                    <a:lnTo>
                      <a:pt x="1423" y="3317"/>
                    </a:lnTo>
                    <a:lnTo>
                      <a:pt x="1393" y="3286"/>
                    </a:lnTo>
                    <a:lnTo>
                      <a:pt x="1393" y="3256"/>
                    </a:lnTo>
                    <a:lnTo>
                      <a:pt x="1362" y="3226"/>
                    </a:lnTo>
                    <a:lnTo>
                      <a:pt x="1334" y="3226"/>
                    </a:lnTo>
                    <a:lnTo>
                      <a:pt x="1305" y="3198"/>
                    </a:lnTo>
                    <a:lnTo>
                      <a:pt x="1334" y="3198"/>
                    </a:lnTo>
                    <a:lnTo>
                      <a:pt x="1362" y="3226"/>
                    </a:lnTo>
                    <a:lnTo>
                      <a:pt x="1393" y="3226"/>
                    </a:lnTo>
                    <a:lnTo>
                      <a:pt x="1423" y="3198"/>
                    </a:lnTo>
                    <a:lnTo>
                      <a:pt x="1393" y="3167"/>
                    </a:lnTo>
                    <a:lnTo>
                      <a:pt x="1453" y="3167"/>
                    </a:lnTo>
                    <a:lnTo>
                      <a:pt x="1482" y="3138"/>
                    </a:lnTo>
                    <a:lnTo>
                      <a:pt x="1541" y="3138"/>
                    </a:lnTo>
                    <a:lnTo>
                      <a:pt x="1571" y="3108"/>
                    </a:lnTo>
                    <a:lnTo>
                      <a:pt x="1541" y="3079"/>
                    </a:lnTo>
                    <a:lnTo>
                      <a:pt x="1571" y="3079"/>
                    </a:lnTo>
                    <a:lnTo>
                      <a:pt x="1571" y="3049"/>
                    </a:lnTo>
                    <a:lnTo>
                      <a:pt x="1600" y="3079"/>
                    </a:lnTo>
                    <a:lnTo>
                      <a:pt x="1600" y="3019"/>
                    </a:lnTo>
                    <a:lnTo>
                      <a:pt x="1630" y="3019"/>
                    </a:lnTo>
                    <a:lnTo>
                      <a:pt x="1630" y="3079"/>
                    </a:lnTo>
                    <a:lnTo>
                      <a:pt x="1660" y="3079"/>
                    </a:lnTo>
                    <a:lnTo>
                      <a:pt x="1660" y="3049"/>
                    </a:lnTo>
                    <a:lnTo>
                      <a:pt x="1690" y="3019"/>
                    </a:lnTo>
                    <a:lnTo>
                      <a:pt x="1719" y="3019"/>
                    </a:lnTo>
                    <a:lnTo>
                      <a:pt x="1748" y="2990"/>
                    </a:lnTo>
                    <a:lnTo>
                      <a:pt x="1748" y="2961"/>
                    </a:lnTo>
                    <a:lnTo>
                      <a:pt x="1808" y="2961"/>
                    </a:lnTo>
                    <a:lnTo>
                      <a:pt x="1808" y="2931"/>
                    </a:lnTo>
                    <a:lnTo>
                      <a:pt x="1778" y="2901"/>
                    </a:lnTo>
                    <a:lnTo>
                      <a:pt x="1778" y="2931"/>
                    </a:lnTo>
                    <a:lnTo>
                      <a:pt x="1748" y="2931"/>
                    </a:lnTo>
                    <a:lnTo>
                      <a:pt x="1719" y="2901"/>
                    </a:lnTo>
                    <a:lnTo>
                      <a:pt x="1748" y="2901"/>
                    </a:lnTo>
                    <a:lnTo>
                      <a:pt x="1778" y="2871"/>
                    </a:lnTo>
                    <a:lnTo>
                      <a:pt x="1808" y="2871"/>
                    </a:lnTo>
                    <a:lnTo>
                      <a:pt x="1808" y="2901"/>
                    </a:lnTo>
                    <a:lnTo>
                      <a:pt x="1837" y="2871"/>
                    </a:lnTo>
                    <a:lnTo>
                      <a:pt x="1837" y="2813"/>
                    </a:lnTo>
                    <a:lnTo>
                      <a:pt x="1928" y="2813"/>
                    </a:lnTo>
                    <a:lnTo>
                      <a:pt x="1897" y="2783"/>
                    </a:lnTo>
                    <a:lnTo>
                      <a:pt x="1897" y="2753"/>
                    </a:lnTo>
                    <a:lnTo>
                      <a:pt x="1867" y="2724"/>
                    </a:lnTo>
                    <a:lnTo>
                      <a:pt x="1867" y="2694"/>
                    </a:lnTo>
                    <a:lnTo>
                      <a:pt x="1778" y="2694"/>
                    </a:lnTo>
                    <a:lnTo>
                      <a:pt x="1778" y="2665"/>
                    </a:lnTo>
                    <a:lnTo>
                      <a:pt x="1808" y="2634"/>
                    </a:lnTo>
                    <a:lnTo>
                      <a:pt x="1778" y="2606"/>
                    </a:lnTo>
                    <a:lnTo>
                      <a:pt x="1808" y="2606"/>
                    </a:lnTo>
                    <a:lnTo>
                      <a:pt x="1778" y="2576"/>
                    </a:lnTo>
                    <a:lnTo>
                      <a:pt x="1748" y="2576"/>
                    </a:lnTo>
                    <a:lnTo>
                      <a:pt x="1748" y="2606"/>
                    </a:lnTo>
                    <a:lnTo>
                      <a:pt x="1719" y="2606"/>
                    </a:lnTo>
                    <a:lnTo>
                      <a:pt x="1660" y="2576"/>
                    </a:lnTo>
                    <a:lnTo>
                      <a:pt x="1660" y="2545"/>
                    </a:lnTo>
                    <a:lnTo>
                      <a:pt x="1630" y="2545"/>
                    </a:lnTo>
                    <a:lnTo>
                      <a:pt x="1600" y="2576"/>
                    </a:lnTo>
                    <a:lnTo>
                      <a:pt x="1541" y="2515"/>
                    </a:lnTo>
                    <a:lnTo>
                      <a:pt x="1453" y="2515"/>
                    </a:lnTo>
                    <a:lnTo>
                      <a:pt x="1482" y="2488"/>
                    </a:lnTo>
                    <a:lnTo>
                      <a:pt x="1482" y="2458"/>
                    </a:lnTo>
                    <a:lnTo>
                      <a:pt x="1453" y="2427"/>
                    </a:lnTo>
                    <a:lnTo>
                      <a:pt x="1453" y="2369"/>
                    </a:lnTo>
                    <a:lnTo>
                      <a:pt x="1423" y="2338"/>
                    </a:lnTo>
                    <a:lnTo>
                      <a:pt x="1453" y="2338"/>
                    </a:lnTo>
                    <a:lnTo>
                      <a:pt x="1453" y="2309"/>
                    </a:lnTo>
                    <a:lnTo>
                      <a:pt x="1423" y="2279"/>
                    </a:lnTo>
                    <a:lnTo>
                      <a:pt x="1453" y="2279"/>
                    </a:lnTo>
                    <a:lnTo>
                      <a:pt x="1423" y="2251"/>
                    </a:lnTo>
                    <a:lnTo>
                      <a:pt x="1453" y="2251"/>
                    </a:lnTo>
                    <a:lnTo>
                      <a:pt x="1423" y="2220"/>
                    </a:lnTo>
                    <a:lnTo>
                      <a:pt x="1453" y="2190"/>
                    </a:lnTo>
                    <a:lnTo>
                      <a:pt x="1482" y="2190"/>
                    </a:lnTo>
                    <a:lnTo>
                      <a:pt x="1482" y="2132"/>
                    </a:lnTo>
                    <a:lnTo>
                      <a:pt x="1512" y="2102"/>
                    </a:lnTo>
                    <a:lnTo>
                      <a:pt x="1512" y="2042"/>
                    </a:lnTo>
                    <a:lnTo>
                      <a:pt x="1541" y="2042"/>
                    </a:lnTo>
                    <a:lnTo>
                      <a:pt x="1512" y="2013"/>
                    </a:lnTo>
                    <a:lnTo>
                      <a:pt x="1482" y="2013"/>
                    </a:lnTo>
                    <a:lnTo>
                      <a:pt x="1482" y="1954"/>
                    </a:lnTo>
                    <a:lnTo>
                      <a:pt x="1512" y="1954"/>
                    </a:lnTo>
                    <a:lnTo>
                      <a:pt x="1541" y="1984"/>
                    </a:lnTo>
                    <a:lnTo>
                      <a:pt x="1600" y="1924"/>
                    </a:lnTo>
                    <a:lnTo>
                      <a:pt x="1600" y="1865"/>
                    </a:lnTo>
                    <a:lnTo>
                      <a:pt x="1541" y="1805"/>
                    </a:lnTo>
                    <a:lnTo>
                      <a:pt x="1541" y="1777"/>
                    </a:lnTo>
                    <a:lnTo>
                      <a:pt x="1600" y="1835"/>
                    </a:lnTo>
                    <a:lnTo>
                      <a:pt x="1630" y="1835"/>
                    </a:lnTo>
                    <a:lnTo>
                      <a:pt x="1630" y="1865"/>
                    </a:lnTo>
                    <a:lnTo>
                      <a:pt x="1660" y="1865"/>
                    </a:lnTo>
                    <a:lnTo>
                      <a:pt x="1660" y="1835"/>
                    </a:lnTo>
                    <a:lnTo>
                      <a:pt x="1719" y="1835"/>
                    </a:lnTo>
                    <a:lnTo>
                      <a:pt x="1719" y="1805"/>
                    </a:lnTo>
                    <a:lnTo>
                      <a:pt x="1660" y="1805"/>
                    </a:lnTo>
                    <a:lnTo>
                      <a:pt x="1690" y="1777"/>
                    </a:lnTo>
                    <a:lnTo>
                      <a:pt x="1719" y="1777"/>
                    </a:lnTo>
                    <a:lnTo>
                      <a:pt x="1748" y="1747"/>
                    </a:lnTo>
                    <a:lnTo>
                      <a:pt x="1778" y="1747"/>
                    </a:lnTo>
                    <a:lnTo>
                      <a:pt x="1808" y="1717"/>
                    </a:lnTo>
                    <a:lnTo>
                      <a:pt x="1837" y="1747"/>
                    </a:lnTo>
                    <a:lnTo>
                      <a:pt x="1867" y="1717"/>
                    </a:lnTo>
                    <a:lnTo>
                      <a:pt x="1867" y="1686"/>
                    </a:lnTo>
                    <a:lnTo>
                      <a:pt x="1897" y="1686"/>
                    </a:lnTo>
                    <a:lnTo>
                      <a:pt x="1897" y="1659"/>
                    </a:lnTo>
                    <a:lnTo>
                      <a:pt x="1955" y="1659"/>
                    </a:lnTo>
                    <a:lnTo>
                      <a:pt x="1955" y="1629"/>
                    </a:lnTo>
                    <a:lnTo>
                      <a:pt x="1985" y="1659"/>
                    </a:lnTo>
                    <a:lnTo>
                      <a:pt x="2016" y="1659"/>
                    </a:lnTo>
                    <a:lnTo>
                      <a:pt x="2016" y="1629"/>
                    </a:lnTo>
                    <a:lnTo>
                      <a:pt x="2046" y="1629"/>
                    </a:lnTo>
                    <a:lnTo>
                      <a:pt x="2074" y="1598"/>
                    </a:lnTo>
                    <a:lnTo>
                      <a:pt x="2104" y="1598"/>
                    </a:lnTo>
                    <a:lnTo>
                      <a:pt x="2135" y="1568"/>
                    </a:lnTo>
                    <a:lnTo>
                      <a:pt x="2164" y="1598"/>
                    </a:lnTo>
                    <a:lnTo>
                      <a:pt x="2164" y="1568"/>
                    </a:lnTo>
                    <a:lnTo>
                      <a:pt x="2192" y="1568"/>
                    </a:lnTo>
                    <a:lnTo>
                      <a:pt x="2253" y="1510"/>
                    </a:lnTo>
                    <a:lnTo>
                      <a:pt x="2253" y="1480"/>
                    </a:lnTo>
                    <a:lnTo>
                      <a:pt x="2283" y="1450"/>
                    </a:lnTo>
                    <a:lnTo>
                      <a:pt x="2283" y="1422"/>
                    </a:lnTo>
                    <a:lnTo>
                      <a:pt x="2311" y="1422"/>
                    </a:lnTo>
                    <a:lnTo>
                      <a:pt x="2342" y="1391"/>
                    </a:lnTo>
                    <a:lnTo>
                      <a:pt x="2371" y="1391"/>
                    </a:lnTo>
                    <a:lnTo>
                      <a:pt x="2401" y="1361"/>
                    </a:lnTo>
                    <a:lnTo>
                      <a:pt x="2401" y="1331"/>
                    </a:lnTo>
                    <a:lnTo>
                      <a:pt x="2371" y="1304"/>
                    </a:lnTo>
                    <a:lnTo>
                      <a:pt x="2342" y="1304"/>
                    </a:lnTo>
                    <a:lnTo>
                      <a:pt x="2283" y="1243"/>
                    </a:lnTo>
                    <a:lnTo>
                      <a:pt x="2311" y="1243"/>
                    </a:lnTo>
                    <a:lnTo>
                      <a:pt x="2311" y="1213"/>
                    </a:lnTo>
                    <a:lnTo>
                      <a:pt x="2342" y="1184"/>
                    </a:lnTo>
                    <a:lnTo>
                      <a:pt x="2401" y="1184"/>
                    </a:lnTo>
                    <a:lnTo>
                      <a:pt x="2401" y="1095"/>
                    </a:lnTo>
                    <a:lnTo>
                      <a:pt x="2371" y="1095"/>
                    </a:lnTo>
                    <a:lnTo>
                      <a:pt x="2371" y="1066"/>
                    </a:lnTo>
                    <a:lnTo>
                      <a:pt x="2460" y="1066"/>
                    </a:lnTo>
                    <a:lnTo>
                      <a:pt x="2490" y="1036"/>
                    </a:lnTo>
                    <a:lnTo>
                      <a:pt x="2520" y="1036"/>
                    </a:lnTo>
                    <a:lnTo>
                      <a:pt x="2490" y="1006"/>
                    </a:lnTo>
                    <a:lnTo>
                      <a:pt x="2549" y="1036"/>
                    </a:lnTo>
                    <a:lnTo>
                      <a:pt x="2578" y="1036"/>
                    </a:lnTo>
                    <a:lnTo>
                      <a:pt x="2549" y="1006"/>
                    </a:lnTo>
                    <a:lnTo>
                      <a:pt x="2549" y="948"/>
                    </a:lnTo>
                    <a:lnTo>
                      <a:pt x="2608" y="948"/>
                    </a:lnTo>
                    <a:lnTo>
                      <a:pt x="2638" y="977"/>
                    </a:lnTo>
                    <a:lnTo>
                      <a:pt x="2638" y="948"/>
                    </a:lnTo>
                    <a:lnTo>
                      <a:pt x="2667" y="948"/>
                    </a:lnTo>
                    <a:lnTo>
                      <a:pt x="2697" y="977"/>
                    </a:lnTo>
                    <a:lnTo>
                      <a:pt x="2757" y="977"/>
                    </a:lnTo>
                    <a:lnTo>
                      <a:pt x="2727" y="948"/>
                    </a:lnTo>
                    <a:lnTo>
                      <a:pt x="2757" y="948"/>
                    </a:lnTo>
                    <a:lnTo>
                      <a:pt x="2785" y="977"/>
                    </a:lnTo>
                    <a:lnTo>
                      <a:pt x="2815" y="948"/>
                    </a:lnTo>
                    <a:lnTo>
                      <a:pt x="2876" y="948"/>
                    </a:lnTo>
                    <a:lnTo>
                      <a:pt x="2904" y="977"/>
                    </a:lnTo>
                    <a:lnTo>
                      <a:pt x="2934" y="948"/>
                    </a:lnTo>
                    <a:close/>
                    <a:moveTo>
                      <a:pt x="1690" y="2901"/>
                    </a:moveTo>
                    <a:lnTo>
                      <a:pt x="1719" y="2931"/>
                    </a:lnTo>
                    <a:lnTo>
                      <a:pt x="1690" y="2931"/>
                    </a:lnTo>
                    <a:lnTo>
                      <a:pt x="1690" y="2901"/>
                    </a:lnTo>
                    <a:close/>
                    <a:moveTo>
                      <a:pt x="164" y="3271"/>
                    </a:moveTo>
                    <a:lnTo>
                      <a:pt x="179" y="3256"/>
                    </a:lnTo>
                    <a:lnTo>
                      <a:pt x="207" y="3256"/>
                    </a:lnTo>
                    <a:lnTo>
                      <a:pt x="179" y="3286"/>
                    </a:lnTo>
                    <a:lnTo>
                      <a:pt x="164" y="3271"/>
                    </a:lnTo>
                    <a:close/>
                    <a:moveTo>
                      <a:pt x="1305" y="3138"/>
                    </a:moveTo>
                    <a:lnTo>
                      <a:pt x="1334" y="3167"/>
                    </a:lnTo>
                    <a:lnTo>
                      <a:pt x="1275" y="3167"/>
                    </a:lnTo>
                    <a:lnTo>
                      <a:pt x="1305" y="3138"/>
                    </a:lnTo>
                    <a:close/>
                  </a:path>
                </a:pathLst>
              </a:custGeom>
              <a:solidFill>
                <a:srgbClr val="FCA77E"/>
              </a:solidFill>
              <a:ln w="9525">
                <a:noFill/>
                <a:round/>
                <a:headEnd/>
                <a:tailEnd/>
              </a:ln>
            </p:spPr>
            <p:txBody>
              <a:bodyPr/>
              <a:lstStyle/>
              <a:p>
                <a:endParaRPr lang="en-GB"/>
              </a:p>
            </p:txBody>
          </p:sp>
          <p:sp>
            <p:nvSpPr>
              <p:cNvPr id="21518" name="Freeform 14"/>
              <p:cNvSpPr>
                <a:spLocks/>
              </p:cNvSpPr>
              <p:nvPr/>
            </p:nvSpPr>
            <p:spPr bwMode="auto">
              <a:xfrm>
                <a:off x="4050" y="2023"/>
                <a:ext cx="608" cy="400"/>
              </a:xfrm>
              <a:custGeom>
                <a:avLst/>
                <a:gdLst/>
                <a:ahLst/>
                <a:cxnLst>
                  <a:cxn ang="0">
                    <a:pos x="1301" y="60"/>
                  </a:cxn>
                  <a:cxn ang="0">
                    <a:pos x="1155" y="0"/>
                  </a:cxn>
                  <a:cxn ang="0">
                    <a:pos x="1037" y="118"/>
                  </a:cxn>
                  <a:cxn ang="0">
                    <a:pos x="769" y="148"/>
                  </a:cxn>
                  <a:cxn ang="0">
                    <a:pos x="828" y="296"/>
                  </a:cxn>
                  <a:cxn ang="0">
                    <a:pos x="709" y="327"/>
                  </a:cxn>
                  <a:cxn ang="0">
                    <a:pos x="591" y="415"/>
                  </a:cxn>
                  <a:cxn ang="0">
                    <a:pos x="562" y="591"/>
                  </a:cxn>
                  <a:cxn ang="0">
                    <a:pos x="621" y="652"/>
                  </a:cxn>
                  <a:cxn ang="0">
                    <a:pos x="532" y="591"/>
                  </a:cxn>
                  <a:cxn ang="0">
                    <a:pos x="474" y="652"/>
                  </a:cxn>
                  <a:cxn ang="0">
                    <a:pos x="355" y="711"/>
                  </a:cxn>
                  <a:cxn ang="0">
                    <a:pos x="266" y="740"/>
                  </a:cxn>
                  <a:cxn ang="0">
                    <a:pos x="146" y="740"/>
                  </a:cxn>
                  <a:cxn ang="0">
                    <a:pos x="59" y="711"/>
                  </a:cxn>
                  <a:cxn ang="0">
                    <a:pos x="88" y="859"/>
                  </a:cxn>
                  <a:cxn ang="0">
                    <a:pos x="146" y="917"/>
                  </a:cxn>
                  <a:cxn ang="0">
                    <a:pos x="177" y="1066"/>
                  </a:cxn>
                  <a:cxn ang="0">
                    <a:pos x="88" y="1154"/>
                  </a:cxn>
                  <a:cxn ang="0">
                    <a:pos x="0" y="1272"/>
                  </a:cxn>
                  <a:cxn ang="0">
                    <a:pos x="118" y="1302"/>
                  </a:cxn>
                  <a:cxn ang="0">
                    <a:pos x="118" y="1420"/>
                  </a:cxn>
                  <a:cxn ang="0">
                    <a:pos x="146" y="1481"/>
                  </a:cxn>
                  <a:cxn ang="0">
                    <a:pos x="325" y="1451"/>
                  </a:cxn>
                  <a:cxn ang="0">
                    <a:pos x="502" y="1391"/>
                  </a:cxn>
                  <a:cxn ang="0">
                    <a:pos x="621" y="1391"/>
                  </a:cxn>
                  <a:cxn ang="0">
                    <a:pos x="709" y="1391"/>
                  </a:cxn>
                  <a:cxn ang="0">
                    <a:pos x="1037" y="1420"/>
                  </a:cxn>
                  <a:cxn ang="0">
                    <a:pos x="1214" y="1509"/>
                  </a:cxn>
                  <a:cxn ang="0">
                    <a:pos x="1274" y="1481"/>
                  </a:cxn>
                  <a:cxn ang="0">
                    <a:pos x="1362" y="1481"/>
                  </a:cxn>
                  <a:cxn ang="0">
                    <a:pos x="1481" y="1539"/>
                  </a:cxn>
                  <a:cxn ang="0">
                    <a:pos x="1539" y="1481"/>
                  </a:cxn>
                  <a:cxn ang="0">
                    <a:pos x="1629" y="1570"/>
                  </a:cxn>
                  <a:cxn ang="0">
                    <a:pos x="1688" y="1509"/>
                  </a:cxn>
                  <a:cxn ang="0">
                    <a:pos x="1776" y="1539"/>
                  </a:cxn>
                  <a:cxn ang="0">
                    <a:pos x="1867" y="1539"/>
                  </a:cxn>
                  <a:cxn ang="0">
                    <a:pos x="1985" y="1570"/>
                  </a:cxn>
                  <a:cxn ang="0">
                    <a:pos x="1924" y="1481"/>
                  </a:cxn>
                  <a:cxn ang="0">
                    <a:pos x="1985" y="1363"/>
                  </a:cxn>
                  <a:cxn ang="0">
                    <a:pos x="2104" y="1332"/>
                  </a:cxn>
                  <a:cxn ang="0">
                    <a:pos x="2222" y="1332"/>
                  </a:cxn>
                  <a:cxn ang="0">
                    <a:pos x="2192" y="1245"/>
                  </a:cxn>
                  <a:cxn ang="0">
                    <a:pos x="2074" y="1007"/>
                  </a:cxn>
                  <a:cxn ang="0">
                    <a:pos x="2192" y="947"/>
                  </a:cxn>
                  <a:cxn ang="0">
                    <a:pos x="2311" y="977"/>
                  </a:cxn>
                  <a:cxn ang="0">
                    <a:pos x="2369" y="917"/>
                  </a:cxn>
                  <a:cxn ang="0">
                    <a:pos x="2399" y="859"/>
                  </a:cxn>
                  <a:cxn ang="0">
                    <a:pos x="2311" y="770"/>
                  </a:cxn>
                  <a:cxn ang="0">
                    <a:pos x="2131" y="680"/>
                  </a:cxn>
                  <a:cxn ang="0">
                    <a:pos x="2013" y="591"/>
                  </a:cxn>
                  <a:cxn ang="0">
                    <a:pos x="1954" y="534"/>
                  </a:cxn>
                  <a:cxn ang="0">
                    <a:pos x="1867" y="385"/>
                  </a:cxn>
                  <a:cxn ang="0">
                    <a:pos x="1867" y="296"/>
                  </a:cxn>
                  <a:cxn ang="0">
                    <a:pos x="1776" y="148"/>
                  </a:cxn>
                  <a:cxn ang="0">
                    <a:pos x="1629" y="118"/>
                  </a:cxn>
                  <a:cxn ang="0">
                    <a:pos x="1569" y="118"/>
                  </a:cxn>
                  <a:cxn ang="0">
                    <a:pos x="1481" y="148"/>
                  </a:cxn>
                </a:cxnLst>
                <a:rect l="0" t="0" r="r" b="b"/>
                <a:pathLst>
                  <a:path w="2429" h="1599">
                    <a:moveTo>
                      <a:pt x="1481" y="89"/>
                    </a:moveTo>
                    <a:lnTo>
                      <a:pt x="1451" y="60"/>
                    </a:lnTo>
                    <a:lnTo>
                      <a:pt x="1301" y="60"/>
                    </a:lnTo>
                    <a:lnTo>
                      <a:pt x="1274" y="30"/>
                    </a:lnTo>
                    <a:lnTo>
                      <a:pt x="1155" y="30"/>
                    </a:lnTo>
                    <a:lnTo>
                      <a:pt x="1155" y="0"/>
                    </a:lnTo>
                    <a:lnTo>
                      <a:pt x="1125" y="0"/>
                    </a:lnTo>
                    <a:lnTo>
                      <a:pt x="1037" y="89"/>
                    </a:lnTo>
                    <a:lnTo>
                      <a:pt x="1037" y="118"/>
                    </a:lnTo>
                    <a:lnTo>
                      <a:pt x="858" y="118"/>
                    </a:lnTo>
                    <a:lnTo>
                      <a:pt x="858" y="148"/>
                    </a:lnTo>
                    <a:lnTo>
                      <a:pt x="769" y="148"/>
                    </a:lnTo>
                    <a:lnTo>
                      <a:pt x="769" y="266"/>
                    </a:lnTo>
                    <a:lnTo>
                      <a:pt x="799" y="266"/>
                    </a:lnTo>
                    <a:lnTo>
                      <a:pt x="828" y="296"/>
                    </a:lnTo>
                    <a:lnTo>
                      <a:pt x="799" y="296"/>
                    </a:lnTo>
                    <a:lnTo>
                      <a:pt x="799" y="327"/>
                    </a:lnTo>
                    <a:lnTo>
                      <a:pt x="709" y="327"/>
                    </a:lnTo>
                    <a:lnTo>
                      <a:pt x="709" y="385"/>
                    </a:lnTo>
                    <a:lnTo>
                      <a:pt x="621" y="385"/>
                    </a:lnTo>
                    <a:lnTo>
                      <a:pt x="591" y="415"/>
                    </a:lnTo>
                    <a:lnTo>
                      <a:pt x="591" y="534"/>
                    </a:lnTo>
                    <a:lnTo>
                      <a:pt x="562" y="561"/>
                    </a:lnTo>
                    <a:lnTo>
                      <a:pt x="562" y="591"/>
                    </a:lnTo>
                    <a:lnTo>
                      <a:pt x="591" y="591"/>
                    </a:lnTo>
                    <a:lnTo>
                      <a:pt x="621" y="622"/>
                    </a:lnTo>
                    <a:lnTo>
                      <a:pt x="621" y="652"/>
                    </a:lnTo>
                    <a:lnTo>
                      <a:pt x="562" y="652"/>
                    </a:lnTo>
                    <a:lnTo>
                      <a:pt x="562" y="622"/>
                    </a:lnTo>
                    <a:lnTo>
                      <a:pt x="532" y="591"/>
                    </a:lnTo>
                    <a:lnTo>
                      <a:pt x="502" y="622"/>
                    </a:lnTo>
                    <a:lnTo>
                      <a:pt x="474" y="622"/>
                    </a:lnTo>
                    <a:lnTo>
                      <a:pt x="474" y="652"/>
                    </a:lnTo>
                    <a:lnTo>
                      <a:pt x="384" y="652"/>
                    </a:lnTo>
                    <a:lnTo>
                      <a:pt x="384" y="680"/>
                    </a:lnTo>
                    <a:lnTo>
                      <a:pt x="355" y="711"/>
                    </a:lnTo>
                    <a:lnTo>
                      <a:pt x="325" y="711"/>
                    </a:lnTo>
                    <a:lnTo>
                      <a:pt x="295" y="740"/>
                    </a:lnTo>
                    <a:lnTo>
                      <a:pt x="266" y="740"/>
                    </a:lnTo>
                    <a:lnTo>
                      <a:pt x="237" y="711"/>
                    </a:lnTo>
                    <a:lnTo>
                      <a:pt x="177" y="711"/>
                    </a:lnTo>
                    <a:lnTo>
                      <a:pt x="146" y="740"/>
                    </a:lnTo>
                    <a:lnTo>
                      <a:pt x="118" y="711"/>
                    </a:lnTo>
                    <a:lnTo>
                      <a:pt x="88" y="740"/>
                    </a:lnTo>
                    <a:lnTo>
                      <a:pt x="59" y="711"/>
                    </a:lnTo>
                    <a:lnTo>
                      <a:pt x="59" y="770"/>
                    </a:lnTo>
                    <a:lnTo>
                      <a:pt x="88" y="798"/>
                    </a:lnTo>
                    <a:lnTo>
                      <a:pt x="88" y="859"/>
                    </a:lnTo>
                    <a:lnTo>
                      <a:pt x="118" y="859"/>
                    </a:lnTo>
                    <a:lnTo>
                      <a:pt x="118" y="889"/>
                    </a:lnTo>
                    <a:lnTo>
                      <a:pt x="146" y="917"/>
                    </a:lnTo>
                    <a:lnTo>
                      <a:pt x="146" y="947"/>
                    </a:lnTo>
                    <a:lnTo>
                      <a:pt x="177" y="977"/>
                    </a:lnTo>
                    <a:lnTo>
                      <a:pt x="177" y="1066"/>
                    </a:lnTo>
                    <a:lnTo>
                      <a:pt x="207" y="1095"/>
                    </a:lnTo>
                    <a:lnTo>
                      <a:pt x="146" y="1154"/>
                    </a:lnTo>
                    <a:lnTo>
                      <a:pt x="88" y="1154"/>
                    </a:lnTo>
                    <a:lnTo>
                      <a:pt x="59" y="1184"/>
                    </a:lnTo>
                    <a:lnTo>
                      <a:pt x="59" y="1214"/>
                    </a:lnTo>
                    <a:lnTo>
                      <a:pt x="0" y="1272"/>
                    </a:lnTo>
                    <a:lnTo>
                      <a:pt x="28" y="1272"/>
                    </a:lnTo>
                    <a:lnTo>
                      <a:pt x="59" y="1302"/>
                    </a:lnTo>
                    <a:lnTo>
                      <a:pt x="118" y="1302"/>
                    </a:lnTo>
                    <a:lnTo>
                      <a:pt x="146" y="1332"/>
                    </a:lnTo>
                    <a:lnTo>
                      <a:pt x="146" y="1391"/>
                    </a:lnTo>
                    <a:lnTo>
                      <a:pt x="118" y="1420"/>
                    </a:lnTo>
                    <a:lnTo>
                      <a:pt x="118" y="1509"/>
                    </a:lnTo>
                    <a:lnTo>
                      <a:pt x="146" y="1509"/>
                    </a:lnTo>
                    <a:lnTo>
                      <a:pt x="146" y="1481"/>
                    </a:lnTo>
                    <a:lnTo>
                      <a:pt x="266" y="1481"/>
                    </a:lnTo>
                    <a:lnTo>
                      <a:pt x="295" y="1451"/>
                    </a:lnTo>
                    <a:lnTo>
                      <a:pt x="325" y="1451"/>
                    </a:lnTo>
                    <a:lnTo>
                      <a:pt x="325" y="1420"/>
                    </a:lnTo>
                    <a:lnTo>
                      <a:pt x="355" y="1391"/>
                    </a:lnTo>
                    <a:lnTo>
                      <a:pt x="502" y="1391"/>
                    </a:lnTo>
                    <a:lnTo>
                      <a:pt x="532" y="1363"/>
                    </a:lnTo>
                    <a:lnTo>
                      <a:pt x="591" y="1363"/>
                    </a:lnTo>
                    <a:lnTo>
                      <a:pt x="621" y="1391"/>
                    </a:lnTo>
                    <a:lnTo>
                      <a:pt x="651" y="1391"/>
                    </a:lnTo>
                    <a:lnTo>
                      <a:pt x="681" y="1363"/>
                    </a:lnTo>
                    <a:lnTo>
                      <a:pt x="709" y="1391"/>
                    </a:lnTo>
                    <a:lnTo>
                      <a:pt x="858" y="1391"/>
                    </a:lnTo>
                    <a:lnTo>
                      <a:pt x="888" y="1420"/>
                    </a:lnTo>
                    <a:lnTo>
                      <a:pt x="1037" y="1420"/>
                    </a:lnTo>
                    <a:lnTo>
                      <a:pt x="1094" y="1481"/>
                    </a:lnTo>
                    <a:lnTo>
                      <a:pt x="1183" y="1481"/>
                    </a:lnTo>
                    <a:lnTo>
                      <a:pt x="1214" y="1509"/>
                    </a:lnTo>
                    <a:lnTo>
                      <a:pt x="1244" y="1509"/>
                    </a:lnTo>
                    <a:lnTo>
                      <a:pt x="1244" y="1481"/>
                    </a:lnTo>
                    <a:lnTo>
                      <a:pt x="1274" y="1481"/>
                    </a:lnTo>
                    <a:lnTo>
                      <a:pt x="1301" y="1509"/>
                    </a:lnTo>
                    <a:lnTo>
                      <a:pt x="1332" y="1481"/>
                    </a:lnTo>
                    <a:lnTo>
                      <a:pt x="1362" y="1481"/>
                    </a:lnTo>
                    <a:lnTo>
                      <a:pt x="1392" y="1509"/>
                    </a:lnTo>
                    <a:lnTo>
                      <a:pt x="1421" y="1481"/>
                    </a:lnTo>
                    <a:lnTo>
                      <a:pt x="1481" y="1539"/>
                    </a:lnTo>
                    <a:lnTo>
                      <a:pt x="1481" y="1509"/>
                    </a:lnTo>
                    <a:lnTo>
                      <a:pt x="1511" y="1509"/>
                    </a:lnTo>
                    <a:lnTo>
                      <a:pt x="1539" y="1481"/>
                    </a:lnTo>
                    <a:lnTo>
                      <a:pt x="1599" y="1481"/>
                    </a:lnTo>
                    <a:lnTo>
                      <a:pt x="1599" y="1539"/>
                    </a:lnTo>
                    <a:lnTo>
                      <a:pt x="1629" y="1570"/>
                    </a:lnTo>
                    <a:lnTo>
                      <a:pt x="1629" y="1539"/>
                    </a:lnTo>
                    <a:lnTo>
                      <a:pt x="1658" y="1539"/>
                    </a:lnTo>
                    <a:lnTo>
                      <a:pt x="1688" y="1509"/>
                    </a:lnTo>
                    <a:lnTo>
                      <a:pt x="1718" y="1509"/>
                    </a:lnTo>
                    <a:lnTo>
                      <a:pt x="1747" y="1539"/>
                    </a:lnTo>
                    <a:lnTo>
                      <a:pt x="1776" y="1539"/>
                    </a:lnTo>
                    <a:lnTo>
                      <a:pt x="1806" y="1509"/>
                    </a:lnTo>
                    <a:lnTo>
                      <a:pt x="1867" y="1509"/>
                    </a:lnTo>
                    <a:lnTo>
                      <a:pt x="1867" y="1539"/>
                    </a:lnTo>
                    <a:lnTo>
                      <a:pt x="1924" y="1599"/>
                    </a:lnTo>
                    <a:lnTo>
                      <a:pt x="1954" y="1599"/>
                    </a:lnTo>
                    <a:lnTo>
                      <a:pt x="1985" y="1570"/>
                    </a:lnTo>
                    <a:lnTo>
                      <a:pt x="1954" y="1570"/>
                    </a:lnTo>
                    <a:lnTo>
                      <a:pt x="1954" y="1509"/>
                    </a:lnTo>
                    <a:lnTo>
                      <a:pt x="1924" y="1481"/>
                    </a:lnTo>
                    <a:lnTo>
                      <a:pt x="1954" y="1451"/>
                    </a:lnTo>
                    <a:lnTo>
                      <a:pt x="1954" y="1391"/>
                    </a:lnTo>
                    <a:lnTo>
                      <a:pt x="1985" y="1363"/>
                    </a:lnTo>
                    <a:lnTo>
                      <a:pt x="2013" y="1363"/>
                    </a:lnTo>
                    <a:lnTo>
                      <a:pt x="2013" y="1332"/>
                    </a:lnTo>
                    <a:lnTo>
                      <a:pt x="2104" y="1332"/>
                    </a:lnTo>
                    <a:lnTo>
                      <a:pt x="2131" y="1302"/>
                    </a:lnTo>
                    <a:lnTo>
                      <a:pt x="2192" y="1302"/>
                    </a:lnTo>
                    <a:lnTo>
                      <a:pt x="2222" y="1332"/>
                    </a:lnTo>
                    <a:lnTo>
                      <a:pt x="2250" y="1332"/>
                    </a:lnTo>
                    <a:lnTo>
                      <a:pt x="2192" y="1272"/>
                    </a:lnTo>
                    <a:lnTo>
                      <a:pt x="2192" y="1245"/>
                    </a:lnTo>
                    <a:lnTo>
                      <a:pt x="2161" y="1214"/>
                    </a:lnTo>
                    <a:lnTo>
                      <a:pt x="2161" y="1095"/>
                    </a:lnTo>
                    <a:lnTo>
                      <a:pt x="2074" y="1007"/>
                    </a:lnTo>
                    <a:lnTo>
                      <a:pt x="2074" y="977"/>
                    </a:lnTo>
                    <a:lnTo>
                      <a:pt x="2104" y="947"/>
                    </a:lnTo>
                    <a:lnTo>
                      <a:pt x="2192" y="947"/>
                    </a:lnTo>
                    <a:lnTo>
                      <a:pt x="2250" y="1007"/>
                    </a:lnTo>
                    <a:lnTo>
                      <a:pt x="2281" y="1007"/>
                    </a:lnTo>
                    <a:lnTo>
                      <a:pt x="2311" y="977"/>
                    </a:lnTo>
                    <a:lnTo>
                      <a:pt x="2341" y="977"/>
                    </a:lnTo>
                    <a:lnTo>
                      <a:pt x="2369" y="947"/>
                    </a:lnTo>
                    <a:lnTo>
                      <a:pt x="2369" y="917"/>
                    </a:lnTo>
                    <a:lnTo>
                      <a:pt x="2429" y="917"/>
                    </a:lnTo>
                    <a:lnTo>
                      <a:pt x="2429" y="889"/>
                    </a:lnTo>
                    <a:lnTo>
                      <a:pt x="2399" y="859"/>
                    </a:lnTo>
                    <a:lnTo>
                      <a:pt x="2341" y="859"/>
                    </a:lnTo>
                    <a:lnTo>
                      <a:pt x="2341" y="798"/>
                    </a:lnTo>
                    <a:lnTo>
                      <a:pt x="2311" y="770"/>
                    </a:lnTo>
                    <a:lnTo>
                      <a:pt x="2161" y="770"/>
                    </a:lnTo>
                    <a:lnTo>
                      <a:pt x="2161" y="711"/>
                    </a:lnTo>
                    <a:lnTo>
                      <a:pt x="2131" y="680"/>
                    </a:lnTo>
                    <a:lnTo>
                      <a:pt x="2131" y="652"/>
                    </a:lnTo>
                    <a:lnTo>
                      <a:pt x="2074" y="652"/>
                    </a:lnTo>
                    <a:lnTo>
                      <a:pt x="2013" y="591"/>
                    </a:lnTo>
                    <a:lnTo>
                      <a:pt x="2013" y="561"/>
                    </a:lnTo>
                    <a:lnTo>
                      <a:pt x="1985" y="561"/>
                    </a:lnTo>
                    <a:lnTo>
                      <a:pt x="1954" y="534"/>
                    </a:lnTo>
                    <a:lnTo>
                      <a:pt x="1954" y="504"/>
                    </a:lnTo>
                    <a:lnTo>
                      <a:pt x="1867" y="415"/>
                    </a:lnTo>
                    <a:lnTo>
                      <a:pt x="1867" y="385"/>
                    </a:lnTo>
                    <a:lnTo>
                      <a:pt x="1895" y="385"/>
                    </a:lnTo>
                    <a:lnTo>
                      <a:pt x="1895" y="327"/>
                    </a:lnTo>
                    <a:lnTo>
                      <a:pt x="1867" y="296"/>
                    </a:lnTo>
                    <a:lnTo>
                      <a:pt x="1867" y="178"/>
                    </a:lnTo>
                    <a:lnTo>
                      <a:pt x="1806" y="178"/>
                    </a:lnTo>
                    <a:lnTo>
                      <a:pt x="1776" y="148"/>
                    </a:lnTo>
                    <a:lnTo>
                      <a:pt x="1747" y="148"/>
                    </a:lnTo>
                    <a:lnTo>
                      <a:pt x="1747" y="118"/>
                    </a:lnTo>
                    <a:lnTo>
                      <a:pt x="1629" y="118"/>
                    </a:lnTo>
                    <a:lnTo>
                      <a:pt x="1629" y="89"/>
                    </a:lnTo>
                    <a:lnTo>
                      <a:pt x="1599" y="89"/>
                    </a:lnTo>
                    <a:lnTo>
                      <a:pt x="1569" y="118"/>
                    </a:lnTo>
                    <a:lnTo>
                      <a:pt x="1539" y="118"/>
                    </a:lnTo>
                    <a:lnTo>
                      <a:pt x="1511" y="148"/>
                    </a:lnTo>
                    <a:lnTo>
                      <a:pt x="1481" y="148"/>
                    </a:lnTo>
                    <a:lnTo>
                      <a:pt x="1481" y="89"/>
                    </a:lnTo>
                    <a:close/>
                  </a:path>
                </a:pathLst>
              </a:custGeom>
              <a:solidFill>
                <a:srgbClr val="B3B136"/>
              </a:solidFill>
              <a:ln w="9525">
                <a:noFill/>
                <a:round/>
                <a:headEnd/>
                <a:tailEnd/>
              </a:ln>
            </p:spPr>
            <p:txBody>
              <a:bodyPr/>
              <a:lstStyle/>
              <a:p>
                <a:endParaRPr lang="en-GB"/>
              </a:p>
            </p:txBody>
          </p:sp>
          <p:sp>
            <p:nvSpPr>
              <p:cNvPr id="21519" name="Freeform 15"/>
              <p:cNvSpPr>
                <a:spLocks/>
              </p:cNvSpPr>
              <p:nvPr/>
            </p:nvSpPr>
            <p:spPr bwMode="auto">
              <a:xfrm>
                <a:off x="4021" y="1750"/>
                <a:ext cx="288" cy="163"/>
              </a:xfrm>
              <a:custGeom>
                <a:avLst/>
                <a:gdLst/>
                <a:ahLst/>
                <a:cxnLst>
                  <a:cxn ang="0">
                    <a:pos x="1065" y="119"/>
                  </a:cxn>
                  <a:cxn ang="0">
                    <a:pos x="1125" y="89"/>
                  </a:cxn>
                  <a:cxn ang="0">
                    <a:pos x="1156" y="59"/>
                  </a:cxn>
                  <a:cxn ang="0">
                    <a:pos x="800" y="59"/>
                  </a:cxn>
                  <a:cxn ang="0">
                    <a:pos x="681" y="29"/>
                  </a:cxn>
                  <a:cxn ang="0">
                    <a:pos x="593" y="0"/>
                  </a:cxn>
                  <a:cxn ang="0">
                    <a:pos x="533" y="29"/>
                  </a:cxn>
                  <a:cxn ang="0">
                    <a:pos x="474" y="0"/>
                  </a:cxn>
                  <a:cxn ang="0">
                    <a:pos x="444" y="59"/>
                  </a:cxn>
                  <a:cxn ang="0">
                    <a:pos x="326" y="29"/>
                  </a:cxn>
                  <a:cxn ang="0">
                    <a:pos x="207" y="59"/>
                  </a:cxn>
                  <a:cxn ang="0">
                    <a:pos x="147" y="89"/>
                  </a:cxn>
                  <a:cxn ang="0">
                    <a:pos x="28" y="119"/>
                  </a:cxn>
                  <a:cxn ang="0">
                    <a:pos x="0" y="207"/>
                  </a:cxn>
                  <a:cxn ang="0">
                    <a:pos x="58" y="207"/>
                  </a:cxn>
                  <a:cxn ang="0">
                    <a:pos x="28" y="266"/>
                  </a:cxn>
                  <a:cxn ang="0">
                    <a:pos x="28" y="296"/>
                  </a:cxn>
                  <a:cxn ang="0">
                    <a:pos x="58" y="325"/>
                  </a:cxn>
                  <a:cxn ang="0">
                    <a:pos x="89" y="384"/>
                  </a:cxn>
                  <a:cxn ang="0">
                    <a:pos x="237" y="414"/>
                  </a:cxn>
                  <a:cxn ang="0">
                    <a:pos x="265" y="384"/>
                  </a:cxn>
                  <a:cxn ang="0">
                    <a:pos x="265" y="444"/>
                  </a:cxn>
                  <a:cxn ang="0">
                    <a:pos x="296" y="502"/>
                  </a:cxn>
                  <a:cxn ang="0">
                    <a:pos x="265" y="563"/>
                  </a:cxn>
                  <a:cxn ang="0">
                    <a:pos x="326" y="532"/>
                  </a:cxn>
                  <a:cxn ang="0">
                    <a:pos x="503" y="502"/>
                  </a:cxn>
                  <a:cxn ang="0">
                    <a:pos x="593" y="532"/>
                  </a:cxn>
                  <a:cxn ang="0">
                    <a:pos x="651" y="563"/>
                  </a:cxn>
                  <a:cxn ang="0">
                    <a:pos x="710" y="593"/>
                  </a:cxn>
                  <a:cxn ang="0">
                    <a:pos x="858" y="652"/>
                  </a:cxn>
                  <a:cxn ang="0">
                    <a:pos x="918" y="621"/>
                  </a:cxn>
                  <a:cxn ang="0">
                    <a:pos x="1007" y="652"/>
                  </a:cxn>
                  <a:cxn ang="0">
                    <a:pos x="1037" y="593"/>
                  </a:cxn>
                  <a:cxn ang="0">
                    <a:pos x="1125" y="563"/>
                  </a:cxn>
                  <a:cxn ang="0">
                    <a:pos x="1007" y="414"/>
                  </a:cxn>
                  <a:cxn ang="0">
                    <a:pos x="1007" y="356"/>
                  </a:cxn>
                  <a:cxn ang="0">
                    <a:pos x="977" y="237"/>
                  </a:cxn>
                  <a:cxn ang="0">
                    <a:pos x="1037" y="207"/>
                  </a:cxn>
                </a:cxnLst>
                <a:rect l="0" t="0" r="r" b="b"/>
                <a:pathLst>
                  <a:path w="1156" h="652">
                    <a:moveTo>
                      <a:pt x="1065" y="177"/>
                    </a:moveTo>
                    <a:lnTo>
                      <a:pt x="1065" y="119"/>
                    </a:lnTo>
                    <a:lnTo>
                      <a:pt x="1095" y="119"/>
                    </a:lnTo>
                    <a:lnTo>
                      <a:pt x="1125" y="89"/>
                    </a:lnTo>
                    <a:lnTo>
                      <a:pt x="1156" y="89"/>
                    </a:lnTo>
                    <a:lnTo>
                      <a:pt x="1156" y="59"/>
                    </a:lnTo>
                    <a:lnTo>
                      <a:pt x="1095" y="59"/>
                    </a:lnTo>
                    <a:lnTo>
                      <a:pt x="800" y="59"/>
                    </a:lnTo>
                    <a:lnTo>
                      <a:pt x="770" y="29"/>
                    </a:lnTo>
                    <a:lnTo>
                      <a:pt x="681" y="29"/>
                    </a:lnTo>
                    <a:lnTo>
                      <a:pt x="651" y="0"/>
                    </a:lnTo>
                    <a:lnTo>
                      <a:pt x="593" y="0"/>
                    </a:lnTo>
                    <a:lnTo>
                      <a:pt x="563" y="29"/>
                    </a:lnTo>
                    <a:lnTo>
                      <a:pt x="533" y="29"/>
                    </a:lnTo>
                    <a:lnTo>
                      <a:pt x="503" y="0"/>
                    </a:lnTo>
                    <a:lnTo>
                      <a:pt x="474" y="0"/>
                    </a:lnTo>
                    <a:lnTo>
                      <a:pt x="474" y="29"/>
                    </a:lnTo>
                    <a:lnTo>
                      <a:pt x="444" y="59"/>
                    </a:lnTo>
                    <a:lnTo>
                      <a:pt x="414" y="29"/>
                    </a:lnTo>
                    <a:lnTo>
                      <a:pt x="326" y="29"/>
                    </a:lnTo>
                    <a:lnTo>
                      <a:pt x="326" y="59"/>
                    </a:lnTo>
                    <a:lnTo>
                      <a:pt x="207" y="59"/>
                    </a:lnTo>
                    <a:lnTo>
                      <a:pt x="178" y="89"/>
                    </a:lnTo>
                    <a:lnTo>
                      <a:pt x="147" y="89"/>
                    </a:lnTo>
                    <a:lnTo>
                      <a:pt x="147" y="119"/>
                    </a:lnTo>
                    <a:lnTo>
                      <a:pt x="28" y="119"/>
                    </a:lnTo>
                    <a:lnTo>
                      <a:pt x="0" y="148"/>
                    </a:lnTo>
                    <a:lnTo>
                      <a:pt x="0" y="207"/>
                    </a:lnTo>
                    <a:lnTo>
                      <a:pt x="28" y="177"/>
                    </a:lnTo>
                    <a:lnTo>
                      <a:pt x="58" y="207"/>
                    </a:lnTo>
                    <a:lnTo>
                      <a:pt x="28" y="237"/>
                    </a:lnTo>
                    <a:lnTo>
                      <a:pt x="28" y="266"/>
                    </a:lnTo>
                    <a:lnTo>
                      <a:pt x="58" y="266"/>
                    </a:lnTo>
                    <a:lnTo>
                      <a:pt x="28" y="296"/>
                    </a:lnTo>
                    <a:lnTo>
                      <a:pt x="28" y="325"/>
                    </a:lnTo>
                    <a:lnTo>
                      <a:pt x="58" y="325"/>
                    </a:lnTo>
                    <a:lnTo>
                      <a:pt x="89" y="356"/>
                    </a:lnTo>
                    <a:lnTo>
                      <a:pt x="89" y="384"/>
                    </a:lnTo>
                    <a:lnTo>
                      <a:pt x="119" y="414"/>
                    </a:lnTo>
                    <a:lnTo>
                      <a:pt x="237" y="414"/>
                    </a:lnTo>
                    <a:lnTo>
                      <a:pt x="237" y="384"/>
                    </a:lnTo>
                    <a:lnTo>
                      <a:pt x="265" y="384"/>
                    </a:lnTo>
                    <a:lnTo>
                      <a:pt x="296" y="414"/>
                    </a:lnTo>
                    <a:lnTo>
                      <a:pt x="265" y="444"/>
                    </a:lnTo>
                    <a:lnTo>
                      <a:pt x="296" y="475"/>
                    </a:lnTo>
                    <a:lnTo>
                      <a:pt x="296" y="502"/>
                    </a:lnTo>
                    <a:lnTo>
                      <a:pt x="265" y="532"/>
                    </a:lnTo>
                    <a:lnTo>
                      <a:pt x="265" y="563"/>
                    </a:lnTo>
                    <a:lnTo>
                      <a:pt x="296" y="532"/>
                    </a:lnTo>
                    <a:lnTo>
                      <a:pt x="326" y="532"/>
                    </a:lnTo>
                    <a:lnTo>
                      <a:pt x="356" y="502"/>
                    </a:lnTo>
                    <a:lnTo>
                      <a:pt x="503" y="502"/>
                    </a:lnTo>
                    <a:lnTo>
                      <a:pt x="533" y="532"/>
                    </a:lnTo>
                    <a:lnTo>
                      <a:pt x="593" y="532"/>
                    </a:lnTo>
                    <a:lnTo>
                      <a:pt x="621" y="563"/>
                    </a:lnTo>
                    <a:lnTo>
                      <a:pt x="651" y="563"/>
                    </a:lnTo>
                    <a:lnTo>
                      <a:pt x="681" y="593"/>
                    </a:lnTo>
                    <a:lnTo>
                      <a:pt x="710" y="593"/>
                    </a:lnTo>
                    <a:lnTo>
                      <a:pt x="770" y="652"/>
                    </a:lnTo>
                    <a:lnTo>
                      <a:pt x="858" y="652"/>
                    </a:lnTo>
                    <a:lnTo>
                      <a:pt x="888" y="621"/>
                    </a:lnTo>
                    <a:lnTo>
                      <a:pt x="918" y="621"/>
                    </a:lnTo>
                    <a:lnTo>
                      <a:pt x="947" y="652"/>
                    </a:lnTo>
                    <a:lnTo>
                      <a:pt x="1007" y="652"/>
                    </a:lnTo>
                    <a:lnTo>
                      <a:pt x="1037" y="621"/>
                    </a:lnTo>
                    <a:lnTo>
                      <a:pt x="1037" y="593"/>
                    </a:lnTo>
                    <a:lnTo>
                      <a:pt x="1065" y="563"/>
                    </a:lnTo>
                    <a:lnTo>
                      <a:pt x="1125" y="563"/>
                    </a:lnTo>
                    <a:lnTo>
                      <a:pt x="1007" y="444"/>
                    </a:lnTo>
                    <a:lnTo>
                      <a:pt x="1007" y="414"/>
                    </a:lnTo>
                    <a:lnTo>
                      <a:pt x="1037" y="384"/>
                    </a:lnTo>
                    <a:lnTo>
                      <a:pt x="1007" y="356"/>
                    </a:lnTo>
                    <a:lnTo>
                      <a:pt x="977" y="266"/>
                    </a:lnTo>
                    <a:lnTo>
                      <a:pt x="977" y="237"/>
                    </a:lnTo>
                    <a:lnTo>
                      <a:pt x="1007" y="207"/>
                    </a:lnTo>
                    <a:lnTo>
                      <a:pt x="1037" y="207"/>
                    </a:lnTo>
                    <a:lnTo>
                      <a:pt x="1065" y="177"/>
                    </a:lnTo>
                    <a:close/>
                  </a:path>
                </a:pathLst>
              </a:custGeom>
              <a:solidFill>
                <a:srgbClr val="D3B26F"/>
              </a:solidFill>
              <a:ln w="9525">
                <a:noFill/>
                <a:round/>
                <a:headEnd/>
                <a:tailEnd/>
              </a:ln>
            </p:spPr>
            <p:txBody>
              <a:bodyPr/>
              <a:lstStyle/>
              <a:p>
                <a:endParaRPr lang="en-GB"/>
              </a:p>
            </p:txBody>
          </p:sp>
          <p:sp>
            <p:nvSpPr>
              <p:cNvPr id="21520" name="Freeform 16"/>
              <p:cNvSpPr>
                <a:spLocks/>
              </p:cNvSpPr>
              <p:nvPr/>
            </p:nvSpPr>
            <p:spPr bwMode="auto">
              <a:xfrm>
                <a:off x="3887" y="1875"/>
                <a:ext cx="452" cy="185"/>
              </a:xfrm>
              <a:custGeom>
                <a:avLst/>
                <a:gdLst/>
                <a:ahLst/>
                <a:cxnLst>
                  <a:cxn ang="0">
                    <a:pos x="1185" y="61"/>
                  </a:cxn>
                  <a:cxn ang="0">
                    <a:pos x="1127" y="30"/>
                  </a:cxn>
                  <a:cxn ang="0">
                    <a:pos x="1037" y="0"/>
                  </a:cxn>
                  <a:cxn ang="0">
                    <a:pos x="860" y="30"/>
                  </a:cxn>
                  <a:cxn ang="0">
                    <a:pos x="799" y="61"/>
                  </a:cxn>
                  <a:cxn ang="0">
                    <a:pos x="830" y="179"/>
                  </a:cxn>
                  <a:cxn ang="0">
                    <a:pos x="771" y="298"/>
                  </a:cxn>
                  <a:cxn ang="0">
                    <a:pos x="741" y="328"/>
                  </a:cxn>
                  <a:cxn ang="0">
                    <a:pos x="534" y="268"/>
                  </a:cxn>
                  <a:cxn ang="0">
                    <a:pos x="504" y="209"/>
                  </a:cxn>
                  <a:cxn ang="0">
                    <a:pos x="416" y="179"/>
                  </a:cxn>
                  <a:cxn ang="0">
                    <a:pos x="355" y="91"/>
                  </a:cxn>
                  <a:cxn ang="0">
                    <a:pos x="297" y="119"/>
                  </a:cxn>
                  <a:cxn ang="0">
                    <a:pos x="237" y="150"/>
                  </a:cxn>
                  <a:cxn ang="0">
                    <a:pos x="89" y="237"/>
                  </a:cxn>
                  <a:cxn ang="0">
                    <a:pos x="60" y="356"/>
                  </a:cxn>
                  <a:cxn ang="0">
                    <a:pos x="0" y="386"/>
                  </a:cxn>
                  <a:cxn ang="0">
                    <a:pos x="0" y="446"/>
                  </a:cxn>
                  <a:cxn ang="0">
                    <a:pos x="30" y="475"/>
                  </a:cxn>
                  <a:cxn ang="0">
                    <a:pos x="0" y="475"/>
                  </a:cxn>
                  <a:cxn ang="0">
                    <a:pos x="30" y="593"/>
                  </a:cxn>
                  <a:cxn ang="0">
                    <a:pos x="60" y="623"/>
                  </a:cxn>
                  <a:cxn ang="0">
                    <a:pos x="148" y="564"/>
                  </a:cxn>
                  <a:cxn ang="0">
                    <a:pos x="267" y="534"/>
                  </a:cxn>
                  <a:cxn ang="0">
                    <a:pos x="325" y="534"/>
                  </a:cxn>
                  <a:cxn ang="0">
                    <a:pos x="799" y="564"/>
                  </a:cxn>
                  <a:cxn ang="0">
                    <a:pos x="919" y="534"/>
                  </a:cxn>
                  <a:cxn ang="0">
                    <a:pos x="978" y="504"/>
                  </a:cxn>
                  <a:cxn ang="0">
                    <a:pos x="1008" y="564"/>
                  </a:cxn>
                  <a:cxn ang="0">
                    <a:pos x="1185" y="593"/>
                  </a:cxn>
                  <a:cxn ang="0">
                    <a:pos x="1274" y="653"/>
                  </a:cxn>
                  <a:cxn ang="0">
                    <a:pos x="1304" y="682"/>
                  </a:cxn>
                  <a:cxn ang="0">
                    <a:pos x="1422" y="741"/>
                  </a:cxn>
                  <a:cxn ang="0">
                    <a:pos x="1511" y="711"/>
                  </a:cxn>
                  <a:cxn ang="0">
                    <a:pos x="1690" y="682"/>
                  </a:cxn>
                  <a:cxn ang="0">
                    <a:pos x="1808" y="593"/>
                  </a:cxn>
                  <a:cxn ang="0">
                    <a:pos x="1778" y="504"/>
                  </a:cxn>
                  <a:cxn ang="0">
                    <a:pos x="1718" y="416"/>
                  </a:cxn>
                  <a:cxn ang="0">
                    <a:pos x="1690" y="356"/>
                  </a:cxn>
                  <a:cxn ang="0">
                    <a:pos x="1659" y="298"/>
                  </a:cxn>
                  <a:cxn ang="0">
                    <a:pos x="1690" y="237"/>
                  </a:cxn>
                  <a:cxn ang="0">
                    <a:pos x="1629" y="209"/>
                  </a:cxn>
                  <a:cxn ang="0">
                    <a:pos x="1541" y="150"/>
                  </a:cxn>
                  <a:cxn ang="0">
                    <a:pos x="1452" y="119"/>
                  </a:cxn>
                  <a:cxn ang="0">
                    <a:pos x="1392" y="150"/>
                  </a:cxn>
                  <a:cxn ang="0">
                    <a:pos x="1244" y="91"/>
                  </a:cxn>
                </a:cxnLst>
                <a:rect l="0" t="0" r="r" b="b"/>
                <a:pathLst>
                  <a:path w="1808" h="741">
                    <a:moveTo>
                      <a:pt x="1215" y="91"/>
                    </a:moveTo>
                    <a:lnTo>
                      <a:pt x="1185" y="61"/>
                    </a:lnTo>
                    <a:lnTo>
                      <a:pt x="1155" y="61"/>
                    </a:lnTo>
                    <a:lnTo>
                      <a:pt x="1127" y="30"/>
                    </a:lnTo>
                    <a:lnTo>
                      <a:pt x="1067" y="30"/>
                    </a:lnTo>
                    <a:lnTo>
                      <a:pt x="1037" y="0"/>
                    </a:lnTo>
                    <a:lnTo>
                      <a:pt x="890" y="0"/>
                    </a:lnTo>
                    <a:lnTo>
                      <a:pt x="860" y="30"/>
                    </a:lnTo>
                    <a:lnTo>
                      <a:pt x="830" y="30"/>
                    </a:lnTo>
                    <a:lnTo>
                      <a:pt x="799" y="61"/>
                    </a:lnTo>
                    <a:lnTo>
                      <a:pt x="799" y="150"/>
                    </a:lnTo>
                    <a:lnTo>
                      <a:pt x="830" y="179"/>
                    </a:lnTo>
                    <a:lnTo>
                      <a:pt x="830" y="237"/>
                    </a:lnTo>
                    <a:lnTo>
                      <a:pt x="771" y="298"/>
                    </a:lnTo>
                    <a:lnTo>
                      <a:pt x="741" y="298"/>
                    </a:lnTo>
                    <a:lnTo>
                      <a:pt x="741" y="328"/>
                    </a:lnTo>
                    <a:lnTo>
                      <a:pt x="592" y="328"/>
                    </a:lnTo>
                    <a:lnTo>
                      <a:pt x="534" y="268"/>
                    </a:lnTo>
                    <a:lnTo>
                      <a:pt x="534" y="237"/>
                    </a:lnTo>
                    <a:lnTo>
                      <a:pt x="504" y="209"/>
                    </a:lnTo>
                    <a:lnTo>
                      <a:pt x="474" y="209"/>
                    </a:lnTo>
                    <a:lnTo>
                      <a:pt x="416" y="179"/>
                    </a:lnTo>
                    <a:lnTo>
                      <a:pt x="355" y="119"/>
                    </a:lnTo>
                    <a:lnTo>
                      <a:pt x="355" y="91"/>
                    </a:lnTo>
                    <a:lnTo>
                      <a:pt x="325" y="91"/>
                    </a:lnTo>
                    <a:lnTo>
                      <a:pt x="297" y="119"/>
                    </a:lnTo>
                    <a:lnTo>
                      <a:pt x="267" y="119"/>
                    </a:lnTo>
                    <a:lnTo>
                      <a:pt x="237" y="150"/>
                    </a:lnTo>
                    <a:lnTo>
                      <a:pt x="178" y="150"/>
                    </a:lnTo>
                    <a:lnTo>
                      <a:pt x="89" y="237"/>
                    </a:lnTo>
                    <a:lnTo>
                      <a:pt x="89" y="328"/>
                    </a:lnTo>
                    <a:lnTo>
                      <a:pt x="60" y="356"/>
                    </a:lnTo>
                    <a:lnTo>
                      <a:pt x="30" y="356"/>
                    </a:lnTo>
                    <a:lnTo>
                      <a:pt x="0" y="386"/>
                    </a:lnTo>
                    <a:lnTo>
                      <a:pt x="30" y="416"/>
                    </a:lnTo>
                    <a:lnTo>
                      <a:pt x="0" y="446"/>
                    </a:lnTo>
                    <a:lnTo>
                      <a:pt x="0" y="475"/>
                    </a:lnTo>
                    <a:lnTo>
                      <a:pt x="30" y="475"/>
                    </a:lnTo>
                    <a:lnTo>
                      <a:pt x="30" y="504"/>
                    </a:lnTo>
                    <a:lnTo>
                      <a:pt x="0" y="475"/>
                    </a:lnTo>
                    <a:lnTo>
                      <a:pt x="0" y="564"/>
                    </a:lnTo>
                    <a:lnTo>
                      <a:pt x="30" y="593"/>
                    </a:lnTo>
                    <a:lnTo>
                      <a:pt x="30" y="623"/>
                    </a:lnTo>
                    <a:lnTo>
                      <a:pt x="60" y="623"/>
                    </a:lnTo>
                    <a:lnTo>
                      <a:pt x="118" y="564"/>
                    </a:lnTo>
                    <a:lnTo>
                      <a:pt x="148" y="564"/>
                    </a:lnTo>
                    <a:lnTo>
                      <a:pt x="178" y="534"/>
                    </a:lnTo>
                    <a:lnTo>
                      <a:pt x="267" y="534"/>
                    </a:lnTo>
                    <a:lnTo>
                      <a:pt x="297" y="504"/>
                    </a:lnTo>
                    <a:lnTo>
                      <a:pt x="325" y="534"/>
                    </a:lnTo>
                    <a:lnTo>
                      <a:pt x="771" y="534"/>
                    </a:lnTo>
                    <a:lnTo>
                      <a:pt x="799" y="564"/>
                    </a:lnTo>
                    <a:lnTo>
                      <a:pt x="890" y="564"/>
                    </a:lnTo>
                    <a:lnTo>
                      <a:pt x="919" y="534"/>
                    </a:lnTo>
                    <a:lnTo>
                      <a:pt x="948" y="534"/>
                    </a:lnTo>
                    <a:lnTo>
                      <a:pt x="978" y="504"/>
                    </a:lnTo>
                    <a:lnTo>
                      <a:pt x="1008" y="534"/>
                    </a:lnTo>
                    <a:lnTo>
                      <a:pt x="1008" y="564"/>
                    </a:lnTo>
                    <a:lnTo>
                      <a:pt x="1037" y="593"/>
                    </a:lnTo>
                    <a:lnTo>
                      <a:pt x="1185" y="593"/>
                    </a:lnTo>
                    <a:lnTo>
                      <a:pt x="1244" y="653"/>
                    </a:lnTo>
                    <a:lnTo>
                      <a:pt x="1274" y="653"/>
                    </a:lnTo>
                    <a:lnTo>
                      <a:pt x="1274" y="682"/>
                    </a:lnTo>
                    <a:lnTo>
                      <a:pt x="1304" y="682"/>
                    </a:lnTo>
                    <a:lnTo>
                      <a:pt x="1362" y="741"/>
                    </a:lnTo>
                    <a:lnTo>
                      <a:pt x="1422" y="741"/>
                    </a:lnTo>
                    <a:lnTo>
                      <a:pt x="1511" y="741"/>
                    </a:lnTo>
                    <a:lnTo>
                      <a:pt x="1511" y="711"/>
                    </a:lnTo>
                    <a:lnTo>
                      <a:pt x="1690" y="711"/>
                    </a:lnTo>
                    <a:lnTo>
                      <a:pt x="1690" y="682"/>
                    </a:lnTo>
                    <a:lnTo>
                      <a:pt x="1778" y="593"/>
                    </a:lnTo>
                    <a:lnTo>
                      <a:pt x="1808" y="593"/>
                    </a:lnTo>
                    <a:lnTo>
                      <a:pt x="1808" y="534"/>
                    </a:lnTo>
                    <a:lnTo>
                      <a:pt x="1778" y="504"/>
                    </a:lnTo>
                    <a:lnTo>
                      <a:pt x="1778" y="475"/>
                    </a:lnTo>
                    <a:lnTo>
                      <a:pt x="1718" y="416"/>
                    </a:lnTo>
                    <a:lnTo>
                      <a:pt x="1718" y="386"/>
                    </a:lnTo>
                    <a:lnTo>
                      <a:pt x="1690" y="356"/>
                    </a:lnTo>
                    <a:lnTo>
                      <a:pt x="1659" y="386"/>
                    </a:lnTo>
                    <a:lnTo>
                      <a:pt x="1659" y="298"/>
                    </a:lnTo>
                    <a:lnTo>
                      <a:pt x="1690" y="268"/>
                    </a:lnTo>
                    <a:lnTo>
                      <a:pt x="1690" y="237"/>
                    </a:lnTo>
                    <a:lnTo>
                      <a:pt x="1659" y="209"/>
                    </a:lnTo>
                    <a:lnTo>
                      <a:pt x="1629" y="209"/>
                    </a:lnTo>
                    <a:lnTo>
                      <a:pt x="1571" y="150"/>
                    </a:lnTo>
                    <a:lnTo>
                      <a:pt x="1541" y="150"/>
                    </a:lnTo>
                    <a:lnTo>
                      <a:pt x="1481" y="150"/>
                    </a:lnTo>
                    <a:lnTo>
                      <a:pt x="1452" y="119"/>
                    </a:lnTo>
                    <a:lnTo>
                      <a:pt x="1422" y="119"/>
                    </a:lnTo>
                    <a:lnTo>
                      <a:pt x="1392" y="150"/>
                    </a:lnTo>
                    <a:lnTo>
                      <a:pt x="1304" y="150"/>
                    </a:lnTo>
                    <a:lnTo>
                      <a:pt x="1244" y="91"/>
                    </a:lnTo>
                    <a:lnTo>
                      <a:pt x="1215" y="91"/>
                    </a:lnTo>
                    <a:close/>
                  </a:path>
                </a:pathLst>
              </a:custGeom>
              <a:solidFill>
                <a:srgbClr val="99D6AB"/>
              </a:solidFill>
              <a:ln w="9525">
                <a:noFill/>
                <a:round/>
                <a:headEnd/>
                <a:tailEnd/>
              </a:ln>
            </p:spPr>
            <p:txBody>
              <a:bodyPr/>
              <a:lstStyle/>
              <a:p>
                <a:endParaRPr lang="en-GB"/>
              </a:p>
            </p:txBody>
          </p:sp>
          <p:sp>
            <p:nvSpPr>
              <p:cNvPr id="21521" name="Freeform 17"/>
              <p:cNvSpPr>
                <a:spLocks/>
              </p:cNvSpPr>
              <p:nvPr/>
            </p:nvSpPr>
            <p:spPr bwMode="auto">
              <a:xfrm>
                <a:off x="3894" y="2001"/>
                <a:ext cx="363" cy="208"/>
              </a:xfrm>
              <a:custGeom>
                <a:avLst/>
                <a:gdLst/>
                <a:ahLst/>
                <a:cxnLst>
                  <a:cxn ang="0">
                    <a:pos x="741" y="30"/>
                  </a:cxn>
                  <a:cxn ang="0">
                    <a:pos x="267" y="0"/>
                  </a:cxn>
                  <a:cxn ang="0">
                    <a:pos x="148" y="30"/>
                  </a:cxn>
                  <a:cxn ang="0">
                    <a:pos x="88" y="60"/>
                  </a:cxn>
                  <a:cxn ang="0">
                    <a:pos x="0" y="119"/>
                  </a:cxn>
                  <a:cxn ang="0">
                    <a:pos x="30" y="237"/>
                  </a:cxn>
                  <a:cxn ang="0">
                    <a:pos x="59" y="298"/>
                  </a:cxn>
                  <a:cxn ang="0">
                    <a:pos x="88" y="385"/>
                  </a:cxn>
                  <a:cxn ang="0">
                    <a:pos x="148" y="416"/>
                  </a:cxn>
                  <a:cxn ang="0">
                    <a:pos x="237" y="444"/>
                  </a:cxn>
                  <a:cxn ang="0">
                    <a:pos x="414" y="474"/>
                  </a:cxn>
                  <a:cxn ang="0">
                    <a:pos x="474" y="504"/>
                  </a:cxn>
                  <a:cxn ang="0">
                    <a:pos x="444" y="593"/>
                  </a:cxn>
                  <a:cxn ang="0">
                    <a:pos x="474" y="680"/>
                  </a:cxn>
                  <a:cxn ang="0">
                    <a:pos x="532" y="680"/>
                  </a:cxn>
                  <a:cxn ang="0">
                    <a:pos x="593" y="711"/>
                  </a:cxn>
                  <a:cxn ang="0">
                    <a:pos x="682" y="769"/>
                  </a:cxn>
                  <a:cxn ang="0">
                    <a:pos x="711" y="829"/>
                  </a:cxn>
                  <a:cxn ang="0">
                    <a:pos x="769" y="829"/>
                  </a:cxn>
                  <a:cxn ang="0">
                    <a:pos x="860" y="800"/>
                  </a:cxn>
                  <a:cxn ang="0">
                    <a:pos x="918" y="829"/>
                  </a:cxn>
                  <a:cxn ang="0">
                    <a:pos x="978" y="800"/>
                  </a:cxn>
                  <a:cxn ang="0">
                    <a:pos x="1007" y="741"/>
                  </a:cxn>
                  <a:cxn ang="0">
                    <a:pos x="1097" y="711"/>
                  </a:cxn>
                  <a:cxn ang="0">
                    <a:pos x="1155" y="680"/>
                  </a:cxn>
                  <a:cxn ang="0">
                    <a:pos x="1185" y="741"/>
                  </a:cxn>
                  <a:cxn ang="0">
                    <a:pos x="1244" y="711"/>
                  </a:cxn>
                  <a:cxn ang="0">
                    <a:pos x="1185" y="680"/>
                  </a:cxn>
                  <a:cxn ang="0">
                    <a:pos x="1214" y="623"/>
                  </a:cxn>
                  <a:cxn ang="0">
                    <a:pos x="1244" y="474"/>
                  </a:cxn>
                  <a:cxn ang="0">
                    <a:pos x="1332" y="416"/>
                  </a:cxn>
                  <a:cxn ang="0">
                    <a:pos x="1422" y="385"/>
                  </a:cxn>
                  <a:cxn ang="0">
                    <a:pos x="1422" y="355"/>
                  </a:cxn>
                  <a:cxn ang="0">
                    <a:pos x="1392" y="237"/>
                  </a:cxn>
                  <a:cxn ang="0">
                    <a:pos x="1274" y="178"/>
                  </a:cxn>
                  <a:cxn ang="0">
                    <a:pos x="1244" y="149"/>
                  </a:cxn>
                  <a:cxn ang="0">
                    <a:pos x="1155" y="89"/>
                  </a:cxn>
                  <a:cxn ang="0">
                    <a:pos x="978" y="60"/>
                  </a:cxn>
                  <a:cxn ang="0">
                    <a:pos x="948" y="0"/>
                  </a:cxn>
                  <a:cxn ang="0">
                    <a:pos x="889" y="30"/>
                  </a:cxn>
                  <a:cxn ang="0">
                    <a:pos x="769" y="60"/>
                  </a:cxn>
                </a:cxnLst>
                <a:rect l="0" t="0" r="r" b="b"/>
                <a:pathLst>
                  <a:path w="1451" h="829">
                    <a:moveTo>
                      <a:pt x="769" y="60"/>
                    </a:moveTo>
                    <a:lnTo>
                      <a:pt x="741" y="30"/>
                    </a:lnTo>
                    <a:lnTo>
                      <a:pt x="295" y="30"/>
                    </a:lnTo>
                    <a:lnTo>
                      <a:pt x="267" y="0"/>
                    </a:lnTo>
                    <a:lnTo>
                      <a:pt x="237" y="30"/>
                    </a:lnTo>
                    <a:lnTo>
                      <a:pt x="148" y="30"/>
                    </a:lnTo>
                    <a:lnTo>
                      <a:pt x="118" y="60"/>
                    </a:lnTo>
                    <a:lnTo>
                      <a:pt x="88" y="60"/>
                    </a:lnTo>
                    <a:lnTo>
                      <a:pt x="30" y="119"/>
                    </a:lnTo>
                    <a:lnTo>
                      <a:pt x="0" y="119"/>
                    </a:lnTo>
                    <a:lnTo>
                      <a:pt x="0" y="207"/>
                    </a:lnTo>
                    <a:lnTo>
                      <a:pt x="30" y="237"/>
                    </a:lnTo>
                    <a:lnTo>
                      <a:pt x="30" y="267"/>
                    </a:lnTo>
                    <a:lnTo>
                      <a:pt x="59" y="298"/>
                    </a:lnTo>
                    <a:lnTo>
                      <a:pt x="59" y="355"/>
                    </a:lnTo>
                    <a:lnTo>
                      <a:pt x="88" y="385"/>
                    </a:lnTo>
                    <a:lnTo>
                      <a:pt x="118" y="385"/>
                    </a:lnTo>
                    <a:lnTo>
                      <a:pt x="148" y="416"/>
                    </a:lnTo>
                    <a:lnTo>
                      <a:pt x="207" y="416"/>
                    </a:lnTo>
                    <a:lnTo>
                      <a:pt x="237" y="444"/>
                    </a:lnTo>
                    <a:lnTo>
                      <a:pt x="414" y="444"/>
                    </a:lnTo>
                    <a:lnTo>
                      <a:pt x="414" y="474"/>
                    </a:lnTo>
                    <a:lnTo>
                      <a:pt x="444" y="474"/>
                    </a:lnTo>
                    <a:lnTo>
                      <a:pt x="474" y="504"/>
                    </a:lnTo>
                    <a:lnTo>
                      <a:pt x="474" y="562"/>
                    </a:lnTo>
                    <a:lnTo>
                      <a:pt x="444" y="593"/>
                    </a:lnTo>
                    <a:lnTo>
                      <a:pt x="444" y="650"/>
                    </a:lnTo>
                    <a:lnTo>
                      <a:pt x="474" y="680"/>
                    </a:lnTo>
                    <a:lnTo>
                      <a:pt x="504" y="650"/>
                    </a:lnTo>
                    <a:lnTo>
                      <a:pt x="532" y="680"/>
                    </a:lnTo>
                    <a:lnTo>
                      <a:pt x="562" y="680"/>
                    </a:lnTo>
                    <a:lnTo>
                      <a:pt x="593" y="711"/>
                    </a:lnTo>
                    <a:lnTo>
                      <a:pt x="623" y="711"/>
                    </a:lnTo>
                    <a:lnTo>
                      <a:pt x="682" y="769"/>
                    </a:lnTo>
                    <a:lnTo>
                      <a:pt x="682" y="800"/>
                    </a:lnTo>
                    <a:lnTo>
                      <a:pt x="711" y="829"/>
                    </a:lnTo>
                    <a:lnTo>
                      <a:pt x="741" y="800"/>
                    </a:lnTo>
                    <a:lnTo>
                      <a:pt x="769" y="829"/>
                    </a:lnTo>
                    <a:lnTo>
                      <a:pt x="800" y="800"/>
                    </a:lnTo>
                    <a:lnTo>
                      <a:pt x="860" y="800"/>
                    </a:lnTo>
                    <a:lnTo>
                      <a:pt x="889" y="829"/>
                    </a:lnTo>
                    <a:lnTo>
                      <a:pt x="918" y="829"/>
                    </a:lnTo>
                    <a:lnTo>
                      <a:pt x="948" y="800"/>
                    </a:lnTo>
                    <a:lnTo>
                      <a:pt x="978" y="800"/>
                    </a:lnTo>
                    <a:lnTo>
                      <a:pt x="1007" y="769"/>
                    </a:lnTo>
                    <a:lnTo>
                      <a:pt x="1007" y="741"/>
                    </a:lnTo>
                    <a:lnTo>
                      <a:pt x="1097" y="741"/>
                    </a:lnTo>
                    <a:lnTo>
                      <a:pt x="1097" y="711"/>
                    </a:lnTo>
                    <a:lnTo>
                      <a:pt x="1125" y="711"/>
                    </a:lnTo>
                    <a:lnTo>
                      <a:pt x="1155" y="680"/>
                    </a:lnTo>
                    <a:lnTo>
                      <a:pt x="1185" y="711"/>
                    </a:lnTo>
                    <a:lnTo>
                      <a:pt x="1185" y="741"/>
                    </a:lnTo>
                    <a:lnTo>
                      <a:pt x="1244" y="741"/>
                    </a:lnTo>
                    <a:lnTo>
                      <a:pt x="1244" y="711"/>
                    </a:lnTo>
                    <a:lnTo>
                      <a:pt x="1214" y="680"/>
                    </a:lnTo>
                    <a:lnTo>
                      <a:pt x="1185" y="680"/>
                    </a:lnTo>
                    <a:lnTo>
                      <a:pt x="1185" y="650"/>
                    </a:lnTo>
                    <a:lnTo>
                      <a:pt x="1214" y="623"/>
                    </a:lnTo>
                    <a:lnTo>
                      <a:pt x="1214" y="504"/>
                    </a:lnTo>
                    <a:lnTo>
                      <a:pt x="1244" y="474"/>
                    </a:lnTo>
                    <a:lnTo>
                      <a:pt x="1332" y="474"/>
                    </a:lnTo>
                    <a:lnTo>
                      <a:pt x="1332" y="416"/>
                    </a:lnTo>
                    <a:lnTo>
                      <a:pt x="1422" y="416"/>
                    </a:lnTo>
                    <a:lnTo>
                      <a:pt x="1422" y="385"/>
                    </a:lnTo>
                    <a:lnTo>
                      <a:pt x="1451" y="385"/>
                    </a:lnTo>
                    <a:lnTo>
                      <a:pt x="1422" y="355"/>
                    </a:lnTo>
                    <a:lnTo>
                      <a:pt x="1392" y="355"/>
                    </a:lnTo>
                    <a:lnTo>
                      <a:pt x="1392" y="237"/>
                    </a:lnTo>
                    <a:lnTo>
                      <a:pt x="1332" y="237"/>
                    </a:lnTo>
                    <a:lnTo>
                      <a:pt x="1274" y="178"/>
                    </a:lnTo>
                    <a:lnTo>
                      <a:pt x="1244" y="178"/>
                    </a:lnTo>
                    <a:lnTo>
                      <a:pt x="1244" y="149"/>
                    </a:lnTo>
                    <a:lnTo>
                      <a:pt x="1214" y="149"/>
                    </a:lnTo>
                    <a:lnTo>
                      <a:pt x="1155" y="89"/>
                    </a:lnTo>
                    <a:lnTo>
                      <a:pt x="1007" y="89"/>
                    </a:lnTo>
                    <a:lnTo>
                      <a:pt x="978" y="60"/>
                    </a:lnTo>
                    <a:lnTo>
                      <a:pt x="978" y="30"/>
                    </a:lnTo>
                    <a:lnTo>
                      <a:pt x="948" y="0"/>
                    </a:lnTo>
                    <a:lnTo>
                      <a:pt x="918" y="30"/>
                    </a:lnTo>
                    <a:lnTo>
                      <a:pt x="889" y="30"/>
                    </a:lnTo>
                    <a:lnTo>
                      <a:pt x="860" y="60"/>
                    </a:lnTo>
                    <a:lnTo>
                      <a:pt x="769" y="60"/>
                    </a:lnTo>
                    <a:close/>
                  </a:path>
                </a:pathLst>
              </a:custGeom>
              <a:solidFill>
                <a:srgbClr val="B28665"/>
              </a:solidFill>
              <a:ln w="9525">
                <a:noFill/>
                <a:round/>
                <a:headEnd/>
                <a:tailEnd/>
              </a:ln>
            </p:spPr>
            <p:txBody>
              <a:bodyPr/>
              <a:lstStyle/>
              <a:p>
                <a:endParaRPr lang="en-GB"/>
              </a:p>
            </p:txBody>
          </p:sp>
          <p:sp>
            <p:nvSpPr>
              <p:cNvPr id="21522" name="Freeform 18"/>
              <p:cNvSpPr>
                <a:spLocks/>
              </p:cNvSpPr>
              <p:nvPr/>
            </p:nvSpPr>
            <p:spPr bwMode="auto">
              <a:xfrm>
                <a:off x="3828" y="2098"/>
                <a:ext cx="185" cy="73"/>
              </a:xfrm>
              <a:custGeom>
                <a:avLst/>
                <a:gdLst/>
                <a:ahLst/>
                <a:cxnLst>
                  <a:cxn ang="0">
                    <a:pos x="741" y="119"/>
                  </a:cxn>
                  <a:cxn ang="0">
                    <a:pos x="711" y="89"/>
                  </a:cxn>
                  <a:cxn ang="0">
                    <a:pos x="681" y="89"/>
                  </a:cxn>
                  <a:cxn ang="0">
                    <a:pos x="681" y="59"/>
                  </a:cxn>
                  <a:cxn ang="0">
                    <a:pos x="504" y="59"/>
                  </a:cxn>
                  <a:cxn ang="0">
                    <a:pos x="474" y="31"/>
                  </a:cxn>
                  <a:cxn ang="0">
                    <a:pos x="415" y="31"/>
                  </a:cxn>
                  <a:cxn ang="0">
                    <a:pos x="385" y="0"/>
                  </a:cxn>
                  <a:cxn ang="0">
                    <a:pos x="355" y="0"/>
                  </a:cxn>
                  <a:cxn ang="0">
                    <a:pos x="326" y="0"/>
                  </a:cxn>
                  <a:cxn ang="0">
                    <a:pos x="326" y="89"/>
                  </a:cxn>
                  <a:cxn ang="0">
                    <a:pos x="297" y="119"/>
                  </a:cxn>
                  <a:cxn ang="0">
                    <a:pos x="237" y="119"/>
                  </a:cxn>
                  <a:cxn ang="0">
                    <a:pos x="237" y="89"/>
                  </a:cxn>
                  <a:cxn ang="0">
                    <a:pos x="30" y="89"/>
                  </a:cxn>
                  <a:cxn ang="0">
                    <a:pos x="0" y="119"/>
                  </a:cxn>
                  <a:cxn ang="0">
                    <a:pos x="30" y="149"/>
                  </a:cxn>
                  <a:cxn ang="0">
                    <a:pos x="30" y="177"/>
                  </a:cxn>
                  <a:cxn ang="0">
                    <a:pos x="119" y="177"/>
                  </a:cxn>
                  <a:cxn ang="0">
                    <a:pos x="88" y="208"/>
                  </a:cxn>
                  <a:cxn ang="0">
                    <a:pos x="30" y="208"/>
                  </a:cxn>
                  <a:cxn ang="0">
                    <a:pos x="30" y="238"/>
                  </a:cxn>
                  <a:cxn ang="0">
                    <a:pos x="0" y="265"/>
                  </a:cxn>
                  <a:cxn ang="0">
                    <a:pos x="148" y="265"/>
                  </a:cxn>
                  <a:cxn ang="0">
                    <a:pos x="207" y="295"/>
                  </a:cxn>
                  <a:cxn ang="0">
                    <a:pos x="741" y="295"/>
                  </a:cxn>
                  <a:cxn ang="0">
                    <a:pos x="711" y="265"/>
                  </a:cxn>
                  <a:cxn ang="0">
                    <a:pos x="711" y="208"/>
                  </a:cxn>
                  <a:cxn ang="0">
                    <a:pos x="741" y="177"/>
                  </a:cxn>
                  <a:cxn ang="0">
                    <a:pos x="741" y="119"/>
                  </a:cxn>
                </a:cxnLst>
                <a:rect l="0" t="0" r="r" b="b"/>
                <a:pathLst>
                  <a:path w="741" h="295">
                    <a:moveTo>
                      <a:pt x="741" y="119"/>
                    </a:moveTo>
                    <a:lnTo>
                      <a:pt x="711" y="89"/>
                    </a:lnTo>
                    <a:lnTo>
                      <a:pt x="681" y="89"/>
                    </a:lnTo>
                    <a:lnTo>
                      <a:pt x="681" y="59"/>
                    </a:lnTo>
                    <a:lnTo>
                      <a:pt x="504" y="59"/>
                    </a:lnTo>
                    <a:lnTo>
                      <a:pt x="474" y="31"/>
                    </a:lnTo>
                    <a:lnTo>
                      <a:pt x="415" y="31"/>
                    </a:lnTo>
                    <a:lnTo>
                      <a:pt x="385" y="0"/>
                    </a:lnTo>
                    <a:lnTo>
                      <a:pt x="355" y="0"/>
                    </a:lnTo>
                    <a:lnTo>
                      <a:pt x="326" y="0"/>
                    </a:lnTo>
                    <a:lnTo>
                      <a:pt x="326" y="89"/>
                    </a:lnTo>
                    <a:lnTo>
                      <a:pt x="297" y="119"/>
                    </a:lnTo>
                    <a:lnTo>
                      <a:pt x="237" y="119"/>
                    </a:lnTo>
                    <a:lnTo>
                      <a:pt x="237" y="89"/>
                    </a:lnTo>
                    <a:lnTo>
                      <a:pt x="30" y="89"/>
                    </a:lnTo>
                    <a:lnTo>
                      <a:pt x="0" y="119"/>
                    </a:lnTo>
                    <a:lnTo>
                      <a:pt x="30" y="149"/>
                    </a:lnTo>
                    <a:lnTo>
                      <a:pt x="30" y="177"/>
                    </a:lnTo>
                    <a:lnTo>
                      <a:pt x="119" y="177"/>
                    </a:lnTo>
                    <a:lnTo>
                      <a:pt x="88" y="208"/>
                    </a:lnTo>
                    <a:lnTo>
                      <a:pt x="30" y="208"/>
                    </a:lnTo>
                    <a:lnTo>
                      <a:pt x="30" y="238"/>
                    </a:lnTo>
                    <a:lnTo>
                      <a:pt x="0" y="265"/>
                    </a:lnTo>
                    <a:lnTo>
                      <a:pt x="148" y="265"/>
                    </a:lnTo>
                    <a:lnTo>
                      <a:pt x="207" y="295"/>
                    </a:lnTo>
                    <a:lnTo>
                      <a:pt x="741" y="295"/>
                    </a:lnTo>
                    <a:lnTo>
                      <a:pt x="711" y="265"/>
                    </a:lnTo>
                    <a:lnTo>
                      <a:pt x="711" y="208"/>
                    </a:lnTo>
                    <a:lnTo>
                      <a:pt x="741" y="177"/>
                    </a:lnTo>
                    <a:lnTo>
                      <a:pt x="741" y="119"/>
                    </a:lnTo>
                    <a:close/>
                  </a:path>
                </a:pathLst>
              </a:custGeom>
              <a:solidFill>
                <a:srgbClr val="FFFF7F"/>
              </a:solidFill>
              <a:ln w="9525">
                <a:noFill/>
                <a:round/>
                <a:headEnd/>
                <a:tailEnd/>
              </a:ln>
            </p:spPr>
            <p:txBody>
              <a:bodyPr/>
              <a:lstStyle/>
              <a:p>
                <a:endParaRPr lang="en-GB"/>
              </a:p>
            </p:txBody>
          </p:sp>
          <p:sp>
            <p:nvSpPr>
              <p:cNvPr id="21523" name="Freeform 19"/>
              <p:cNvSpPr>
                <a:spLocks/>
              </p:cNvSpPr>
              <p:nvPr/>
            </p:nvSpPr>
            <p:spPr bwMode="auto">
              <a:xfrm>
                <a:off x="3472" y="2135"/>
                <a:ext cx="652" cy="473"/>
              </a:xfrm>
              <a:custGeom>
                <a:avLst/>
                <a:gdLst/>
                <a:ahLst/>
                <a:cxnLst>
                  <a:cxn ang="0">
                    <a:pos x="2313" y="177"/>
                  </a:cxn>
                  <a:cxn ang="0">
                    <a:pos x="2222" y="146"/>
                  </a:cxn>
                  <a:cxn ang="0">
                    <a:pos x="1630" y="146"/>
                  </a:cxn>
                  <a:cxn ang="0">
                    <a:pos x="1392" y="116"/>
                  </a:cxn>
                  <a:cxn ang="0">
                    <a:pos x="1304" y="177"/>
                  </a:cxn>
                  <a:cxn ang="0">
                    <a:pos x="1155" y="146"/>
                  </a:cxn>
                  <a:cxn ang="0">
                    <a:pos x="1067" y="28"/>
                  </a:cxn>
                  <a:cxn ang="0">
                    <a:pos x="682" y="59"/>
                  </a:cxn>
                  <a:cxn ang="0">
                    <a:pos x="534" y="116"/>
                  </a:cxn>
                  <a:cxn ang="0">
                    <a:pos x="386" y="177"/>
                  </a:cxn>
                  <a:cxn ang="0">
                    <a:pos x="207" y="235"/>
                  </a:cxn>
                  <a:cxn ang="0">
                    <a:pos x="61" y="266"/>
                  </a:cxn>
                  <a:cxn ang="0">
                    <a:pos x="30" y="325"/>
                  </a:cxn>
                  <a:cxn ang="0">
                    <a:pos x="88" y="353"/>
                  </a:cxn>
                  <a:cxn ang="0">
                    <a:pos x="61" y="444"/>
                  </a:cxn>
                  <a:cxn ang="0">
                    <a:pos x="0" y="591"/>
                  </a:cxn>
                  <a:cxn ang="0">
                    <a:pos x="88" y="709"/>
                  </a:cxn>
                  <a:cxn ang="0">
                    <a:pos x="88" y="800"/>
                  </a:cxn>
                  <a:cxn ang="0">
                    <a:pos x="148" y="827"/>
                  </a:cxn>
                  <a:cxn ang="0">
                    <a:pos x="118" y="1006"/>
                  </a:cxn>
                  <a:cxn ang="0">
                    <a:pos x="179" y="1064"/>
                  </a:cxn>
                  <a:cxn ang="0">
                    <a:pos x="237" y="1125"/>
                  </a:cxn>
                  <a:cxn ang="0">
                    <a:pos x="207" y="1243"/>
                  </a:cxn>
                  <a:cxn ang="0">
                    <a:pos x="237" y="1243"/>
                  </a:cxn>
                  <a:cxn ang="0">
                    <a:pos x="325" y="1300"/>
                  </a:cxn>
                  <a:cxn ang="0">
                    <a:pos x="505" y="1331"/>
                  </a:cxn>
                  <a:cxn ang="0">
                    <a:pos x="593" y="1391"/>
                  </a:cxn>
                  <a:cxn ang="0">
                    <a:pos x="593" y="1450"/>
                  </a:cxn>
                  <a:cxn ang="0">
                    <a:pos x="653" y="1509"/>
                  </a:cxn>
                  <a:cxn ang="0">
                    <a:pos x="741" y="1509"/>
                  </a:cxn>
                  <a:cxn ang="0">
                    <a:pos x="741" y="1420"/>
                  </a:cxn>
                  <a:cxn ang="0">
                    <a:pos x="830" y="1450"/>
                  </a:cxn>
                  <a:cxn ang="0">
                    <a:pos x="948" y="1538"/>
                  </a:cxn>
                  <a:cxn ang="0">
                    <a:pos x="1037" y="1538"/>
                  </a:cxn>
                  <a:cxn ang="0">
                    <a:pos x="1097" y="1598"/>
                  </a:cxn>
                  <a:cxn ang="0">
                    <a:pos x="1216" y="1656"/>
                  </a:cxn>
                  <a:cxn ang="0">
                    <a:pos x="1304" y="1716"/>
                  </a:cxn>
                  <a:cxn ang="0">
                    <a:pos x="1364" y="1716"/>
                  </a:cxn>
                  <a:cxn ang="0">
                    <a:pos x="1511" y="1775"/>
                  </a:cxn>
                  <a:cxn ang="0">
                    <a:pos x="1571" y="1834"/>
                  </a:cxn>
                  <a:cxn ang="0">
                    <a:pos x="1749" y="1747"/>
                  </a:cxn>
                  <a:cxn ang="0">
                    <a:pos x="2015" y="1747"/>
                  </a:cxn>
                  <a:cxn ang="0">
                    <a:pos x="2164" y="1865"/>
                  </a:cxn>
                  <a:cxn ang="0">
                    <a:pos x="2313" y="1893"/>
                  </a:cxn>
                  <a:cxn ang="0">
                    <a:pos x="2283" y="1775"/>
                  </a:cxn>
                  <a:cxn ang="0">
                    <a:pos x="2283" y="1686"/>
                  </a:cxn>
                  <a:cxn ang="0">
                    <a:pos x="2490" y="1479"/>
                  </a:cxn>
                  <a:cxn ang="0">
                    <a:pos x="2579" y="1391"/>
                  </a:cxn>
                  <a:cxn ang="0">
                    <a:pos x="2579" y="1331"/>
                  </a:cxn>
                  <a:cxn ang="0">
                    <a:pos x="2608" y="1273"/>
                  </a:cxn>
                  <a:cxn ang="0">
                    <a:pos x="2550" y="1213"/>
                  </a:cxn>
                  <a:cxn ang="0">
                    <a:pos x="2431" y="1064"/>
                  </a:cxn>
                  <a:cxn ang="0">
                    <a:pos x="2459" y="887"/>
                  </a:cxn>
                  <a:cxn ang="0">
                    <a:pos x="2341" y="827"/>
                  </a:cxn>
                  <a:cxn ang="0">
                    <a:pos x="2372" y="739"/>
                  </a:cxn>
                  <a:cxn ang="0">
                    <a:pos x="2520" y="650"/>
                  </a:cxn>
                  <a:cxn ang="0">
                    <a:pos x="2459" y="502"/>
                  </a:cxn>
                  <a:cxn ang="0">
                    <a:pos x="2431" y="414"/>
                  </a:cxn>
                  <a:cxn ang="0">
                    <a:pos x="2372" y="325"/>
                  </a:cxn>
                </a:cxnLst>
                <a:rect l="0" t="0" r="r" b="b"/>
                <a:pathLst>
                  <a:path w="2608" h="1893">
                    <a:moveTo>
                      <a:pt x="2372" y="266"/>
                    </a:moveTo>
                    <a:lnTo>
                      <a:pt x="2372" y="235"/>
                    </a:lnTo>
                    <a:lnTo>
                      <a:pt x="2313" y="177"/>
                    </a:lnTo>
                    <a:lnTo>
                      <a:pt x="2283" y="177"/>
                    </a:lnTo>
                    <a:lnTo>
                      <a:pt x="2252" y="146"/>
                    </a:lnTo>
                    <a:lnTo>
                      <a:pt x="2222" y="146"/>
                    </a:lnTo>
                    <a:lnTo>
                      <a:pt x="2194" y="116"/>
                    </a:lnTo>
                    <a:lnTo>
                      <a:pt x="2164" y="146"/>
                    </a:lnTo>
                    <a:lnTo>
                      <a:pt x="1630" y="146"/>
                    </a:lnTo>
                    <a:lnTo>
                      <a:pt x="1571" y="116"/>
                    </a:lnTo>
                    <a:lnTo>
                      <a:pt x="1423" y="116"/>
                    </a:lnTo>
                    <a:lnTo>
                      <a:pt x="1392" y="116"/>
                    </a:lnTo>
                    <a:lnTo>
                      <a:pt x="1364" y="146"/>
                    </a:lnTo>
                    <a:lnTo>
                      <a:pt x="1335" y="146"/>
                    </a:lnTo>
                    <a:lnTo>
                      <a:pt x="1304" y="177"/>
                    </a:lnTo>
                    <a:lnTo>
                      <a:pt x="1274" y="177"/>
                    </a:lnTo>
                    <a:lnTo>
                      <a:pt x="1274" y="146"/>
                    </a:lnTo>
                    <a:lnTo>
                      <a:pt x="1155" y="146"/>
                    </a:lnTo>
                    <a:lnTo>
                      <a:pt x="1097" y="89"/>
                    </a:lnTo>
                    <a:lnTo>
                      <a:pt x="1097" y="59"/>
                    </a:lnTo>
                    <a:lnTo>
                      <a:pt x="1067" y="28"/>
                    </a:lnTo>
                    <a:lnTo>
                      <a:pt x="1097" y="0"/>
                    </a:lnTo>
                    <a:lnTo>
                      <a:pt x="800" y="0"/>
                    </a:lnTo>
                    <a:lnTo>
                      <a:pt x="682" y="59"/>
                    </a:lnTo>
                    <a:lnTo>
                      <a:pt x="653" y="89"/>
                    </a:lnTo>
                    <a:lnTo>
                      <a:pt x="562" y="89"/>
                    </a:lnTo>
                    <a:lnTo>
                      <a:pt x="534" y="116"/>
                    </a:lnTo>
                    <a:lnTo>
                      <a:pt x="534" y="146"/>
                    </a:lnTo>
                    <a:lnTo>
                      <a:pt x="505" y="177"/>
                    </a:lnTo>
                    <a:lnTo>
                      <a:pt x="386" y="177"/>
                    </a:lnTo>
                    <a:lnTo>
                      <a:pt x="355" y="207"/>
                    </a:lnTo>
                    <a:lnTo>
                      <a:pt x="237" y="207"/>
                    </a:lnTo>
                    <a:lnTo>
                      <a:pt x="207" y="235"/>
                    </a:lnTo>
                    <a:lnTo>
                      <a:pt x="118" y="235"/>
                    </a:lnTo>
                    <a:lnTo>
                      <a:pt x="88" y="266"/>
                    </a:lnTo>
                    <a:lnTo>
                      <a:pt x="61" y="266"/>
                    </a:lnTo>
                    <a:lnTo>
                      <a:pt x="30" y="295"/>
                    </a:lnTo>
                    <a:lnTo>
                      <a:pt x="0" y="295"/>
                    </a:lnTo>
                    <a:lnTo>
                      <a:pt x="30" y="325"/>
                    </a:lnTo>
                    <a:lnTo>
                      <a:pt x="61" y="295"/>
                    </a:lnTo>
                    <a:lnTo>
                      <a:pt x="88" y="325"/>
                    </a:lnTo>
                    <a:lnTo>
                      <a:pt x="88" y="353"/>
                    </a:lnTo>
                    <a:lnTo>
                      <a:pt x="30" y="353"/>
                    </a:lnTo>
                    <a:lnTo>
                      <a:pt x="30" y="444"/>
                    </a:lnTo>
                    <a:lnTo>
                      <a:pt x="61" y="444"/>
                    </a:lnTo>
                    <a:lnTo>
                      <a:pt x="61" y="562"/>
                    </a:lnTo>
                    <a:lnTo>
                      <a:pt x="30" y="562"/>
                    </a:lnTo>
                    <a:lnTo>
                      <a:pt x="0" y="591"/>
                    </a:lnTo>
                    <a:lnTo>
                      <a:pt x="0" y="650"/>
                    </a:lnTo>
                    <a:lnTo>
                      <a:pt x="30" y="650"/>
                    </a:lnTo>
                    <a:lnTo>
                      <a:pt x="88" y="709"/>
                    </a:lnTo>
                    <a:lnTo>
                      <a:pt x="118" y="709"/>
                    </a:lnTo>
                    <a:lnTo>
                      <a:pt x="118" y="769"/>
                    </a:lnTo>
                    <a:lnTo>
                      <a:pt x="88" y="800"/>
                    </a:lnTo>
                    <a:lnTo>
                      <a:pt x="118" y="800"/>
                    </a:lnTo>
                    <a:lnTo>
                      <a:pt x="118" y="827"/>
                    </a:lnTo>
                    <a:lnTo>
                      <a:pt x="148" y="827"/>
                    </a:lnTo>
                    <a:lnTo>
                      <a:pt x="148" y="946"/>
                    </a:lnTo>
                    <a:lnTo>
                      <a:pt x="118" y="975"/>
                    </a:lnTo>
                    <a:lnTo>
                      <a:pt x="118" y="1006"/>
                    </a:lnTo>
                    <a:lnTo>
                      <a:pt x="148" y="1006"/>
                    </a:lnTo>
                    <a:lnTo>
                      <a:pt x="148" y="1064"/>
                    </a:lnTo>
                    <a:lnTo>
                      <a:pt x="179" y="1064"/>
                    </a:lnTo>
                    <a:lnTo>
                      <a:pt x="207" y="1094"/>
                    </a:lnTo>
                    <a:lnTo>
                      <a:pt x="207" y="1125"/>
                    </a:lnTo>
                    <a:lnTo>
                      <a:pt x="237" y="1125"/>
                    </a:lnTo>
                    <a:lnTo>
                      <a:pt x="237" y="1182"/>
                    </a:lnTo>
                    <a:lnTo>
                      <a:pt x="207" y="1213"/>
                    </a:lnTo>
                    <a:lnTo>
                      <a:pt x="207" y="1243"/>
                    </a:lnTo>
                    <a:lnTo>
                      <a:pt x="179" y="1273"/>
                    </a:lnTo>
                    <a:lnTo>
                      <a:pt x="237" y="1273"/>
                    </a:lnTo>
                    <a:lnTo>
                      <a:pt x="237" y="1243"/>
                    </a:lnTo>
                    <a:lnTo>
                      <a:pt x="298" y="1243"/>
                    </a:lnTo>
                    <a:lnTo>
                      <a:pt x="298" y="1273"/>
                    </a:lnTo>
                    <a:lnTo>
                      <a:pt x="325" y="1300"/>
                    </a:lnTo>
                    <a:lnTo>
                      <a:pt x="416" y="1300"/>
                    </a:lnTo>
                    <a:lnTo>
                      <a:pt x="444" y="1331"/>
                    </a:lnTo>
                    <a:lnTo>
                      <a:pt x="505" y="1331"/>
                    </a:lnTo>
                    <a:lnTo>
                      <a:pt x="505" y="1361"/>
                    </a:lnTo>
                    <a:lnTo>
                      <a:pt x="593" y="1361"/>
                    </a:lnTo>
                    <a:lnTo>
                      <a:pt x="593" y="1391"/>
                    </a:lnTo>
                    <a:lnTo>
                      <a:pt x="534" y="1420"/>
                    </a:lnTo>
                    <a:lnTo>
                      <a:pt x="562" y="1420"/>
                    </a:lnTo>
                    <a:lnTo>
                      <a:pt x="593" y="1450"/>
                    </a:lnTo>
                    <a:lnTo>
                      <a:pt x="623" y="1450"/>
                    </a:lnTo>
                    <a:lnTo>
                      <a:pt x="653" y="1479"/>
                    </a:lnTo>
                    <a:lnTo>
                      <a:pt x="653" y="1509"/>
                    </a:lnTo>
                    <a:lnTo>
                      <a:pt x="682" y="1538"/>
                    </a:lnTo>
                    <a:lnTo>
                      <a:pt x="712" y="1509"/>
                    </a:lnTo>
                    <a:lnTo>
                      <a:pt x="741" y="1509"/>
                    </a:lnTo>
                    <a:lnTo>
                      <a:pt x="771" y="1479"/>
                    </a:lnTo>
                    <a:lnTo>
                      <a:pt x="741" y="1450"/>
                    </a:lnTo>
                    <a:lnTo>
                      <a:pt x="741" y="1420"/>
                    </a:lnTo>
                    <a:lnTo>
                      <a:pt x="771" y="1420"/>
                    </a:lnTo>
                    <a:lnTo>
                      <a:pt x="800" y="1450"/>
                    </a:lnTo>
                    <a:lnTo>
                      <a:pt x="830" y="1450"/>
                    </a:lnTo>
                    <a:lnTo>
                      <a:pt x="860" y="1479"/>
                    </a:lnTo>
                    <a:lnTo>
                      <a:pt x="948" y="1479"/>
                    </a:lnTo>
                    <a:lnTo>
                      <a:pt x="948" y="1538"/>
                    </a:lnTo>
                    <a:lnTo>
                      <a:pt x="978" y="1568"/>
                    </a:lnTo>
                    <a:lnTo>
                      <a:pt x="1008" y="1568"/>
                    </a:lnTo>
                    <a:lnTo>
                      <a:pt x="1037" y="1538"/>
                    </a:lnTo>
                    <a:lnTo>
                      <a:pt x="1067" y="1568"/>
                    </a:lnTo>
                    <a:lnTo>
                      <a:pt x="1097" y="1568"/>
                    </a:lnTo>
                    <a:lnTo>
                      <a:pt x="1097" y="1598"/>
                    </a:lnTo>
                    <a:lnTo>
                      <a:pt x="1185" y="1598"/>
                    </a:lnTo>
                    <a:lnTo>
                      <a:pt x="1185" y="1656"/>
                    </a:lnTo>
                    <a:lnTo>
                      <a:pt x="1216" y="1656"/>
                    </a:lnTo>
                    <a:lnTo>
                      <a:pt x="1246" y="1686"/>
                    </a:lnTo>
                    <a:lnTo>
                      <a:pt x="1246" y="1716"/>
                    </a:lnTo>
                    <a:lnTo>
                      <a:pt x="1304" y="1716"/>
                    </a:lnTo>
                    <a:lnTo>
                      <a:pt x="1304" y="1775"/>
                    </a:lnTo>
                    <a:lnTo>
                      <a:pt x="1364" y="1747"/>
                    </a:lnTo>
                    <a:lnTo>
                      <a:pt x="1364" y="1716"/>
                    </a:lnTo>
                    <a:lnTo>
                      <a:pt x="1423" y="1716"/>
                    </a:lnTo>
                    <a:lnTo>
                      <a:pt x="1483" y="1775"/>
                    </a:lnTo>
                    <a:lnTo>
                      <a:pt x="1511" y="1775"/>
                    </a:lnTo>
                    <a:lnTo>
                      <a:pt x="1511" y="1804"/>
                    </a:lnTo>
                    <a:lnTo>
                      <a:pt x="1542" y="1834"/>
                    </a:lnTo>
                    <a:lnTo>
                      <a:pt x="1571" y="1834"/>
                    </a:lnTo>
                    <a:lnTo>
                      <a:pt x="1630" y="1775"/>
                    </a:lnTo>
                    <a:lnTo>
                      <a:pt x="1749" y="1775"/>
                    </a:lnTo>
                    <a:lnTo>
                      <a:pt x="1749" y="1747"/>
                    </a:lnTo>
                    <a:lnTo>
                      <a:pt x="1808" y="1804"/>
                    </a:lnTo>
                    <a:lnTo>
                      <a:pt x="1867" y="1747"/>
                    </a:lnTo>
                    <a:lnTo>
                      <a:pt x="2015" y="1747"/>
                    </a:lnTo>
                    <a:lnTo>
                      <a:pt x="2045" y="1775"/>
                    </a:lnTo>
                    <a:lnTo>
                      <a:pt x="2076" y="1775"/>
                    </a:lnTo>
                    <a:lnTo>
                      <a:pt x="2164" y="1865"/>
                    </a:lnTo>
                    <a:lnTo>
                      <a:pt x="2252" y="1865"/>
                    </a:lnTo>
                    <a:lnTo>
                      <a:pt x="2283" y="1893"/>
                    </a:lnTo>
                    <a:lnTo>
                      <a:pt x="2313" y="1893"/>
                    </a:lnTo>
                    <a:lnTo>
                      <a:pt x="2313" y="1865"/>
                    </a:lnTo>
                    <a:lnTo>
                      <a:pt x="2283" y="1834"/>
                    </a:lnTo>
                    <a:lnTo>
                      <a:pt x="2283" y="1775"/>
                    </a:lnTo>
                    <a:lnTo>
                      <a:pt x="2252" y="1747"/>
                    </a:lnTo>
                    <a:lnTo>
                      <a:pt x="2252" y="1716"/>
                    </a:lnTo>
                    <a:lnTo>
                      <a:pt x="2283" y="1686"/>
                    </a:lnTo>
                    <a:lnTo>
                      <a:pt x="2283" y="1656"/>
                    </a:lnTo>
                    <a:lnTo>
                      <a:pt x="2459" y="1479"/>
                    </a:lnTo>
                    <a:lnTo>
                      <a:pt x="2490" y="1479"/>
                    </a:lnTo>
                    <a:lnTo>
                      <a:pt x="2550" y="1420"/>
                    </a:lnTo>
                    <a:lnTo>
                      <a:pt x="2579" y="1420"/>
                    </a:lnTo>
                    <a:lnTo>
                      <a:pt x="2579" y="1391"/>
                    </a:lnTo>
                    <a:lnTo>
                      <a:pt x="2608" y="1391"/>
                    </a:lnTo>
                    <a:lnTo>
                      <a:pt x="2608" y="1361"/>
                    </a:lnTo>
                    <a:lnTo>
                      <a:pt x="2579" y="1331"/>
                    </a:lnTo>
                    <a:lnTo>
                      <a:pt x="2579" y="1300"/>
                    </a:lnTo>
                    <a:lnTo>
                      <a:pt x="2608" y="1300"/>
                    </a:lnTo>
                    <a:lnTo>
                      <a:pt x="2608" y="1273"/>
                    </a:lnTo>
                    <a:lnTo>
                      <a:pt x="2579" y="1273"/>
                    </a:lnTo>
                    <a:lnTo>
                      <a:pt x="2550" y="1243"/>
                    </a:lnTo>
                    <a:lnTo>
                      <a:pt x="2550" y="1213"/>
                    </a:lnTo>
                    <a:lnTo>
                      <a:pt x="2459" y="1125"/>
                    </a:lnTo>
                    <a:lnTo>
                      <a:pt x="2459" y="1064"/>
                    </a:lnTo>
                    <a:lnTo>
                      <a:pt x="2431" y="1064"/>
                    </a:lnTo>
                    <a:lnTo>
                      <a:pt x="2431" y="975"/>
                    </a:lnTo>
                    <a:lnTo>
                      <a:pt x="2459" y="946"/>
                    </a:lnTo>
                    <a:lnTo>
                      <a:pt x="2459" y="887"/>
                    </a:lnTo>
                    <a:lnTo>
                      <a:pt x="2431" y="857"/>
                    </a:lnTo>
                    <a:lnTo>
                      <a:pt x="2372" y="857"/>
                    </a:lnTo>
                    <a:lnTo>
                      <a:pt x="2341" y="827"/>
                    </a:lnTo>
                    <a:lnTo>
                      <a:pt x="2313" y="827"/>
                    </a:lnTo>
                    <a:lnTo>
                      <a:pt x="2372" y="769"/>
                    </a:lnTo>
                    <a:lnTo>
                      <a:pt x="2372" y="739"/>
                    </a:lnTo>
                    <a:lnTo>
                      <a:pt x="2401" y="709"/>
                    </a:lnTo>
                    <a:lnTo>
                      <a:pt x="2459" y="709"/>
                    </a:lnTo>
                    <a:lnTo>
                      <a:pt x="2520" y="650"/>
                    </a:lnTo>
                    <a:lnTo>
                      <a:pt x="2490" y="621"/>
                    </a:lnTo>
                    <a:lnTo>
                      <a:pt x="2490" y="532"/>
                    </a:lnTo>
                    <a:lnTo>
                      <a:pt x="2459" y="502"/>
                    </a:lnTo>
                    <a:lnTo>
                      <a:pt x="2459" y="472"/>
                    </a:lnTo>
                    <a:lnTo>
                      <a:pt x="2431" y="444"/>
                    </a:lnTo>
                    <a:lnTo>
                      <a:pt x="2431" y="414"/>
                    </a:lnTo>
                    <a:lnTo>
                      <a:pt x="2401" y="414"/>
                    </a:lnTo>
                    <a:lnTo>
                      <a:pt x="2401" y="353"/>
                    </a:lnTo>
                    <a:lnTo>
                      <a:pt x="2372" y="325"/>
                    </a:lnTo>
                    <a:lnTo>
                      <a:pt x="2372" y="266"/>
                    </a:lnTo>
                    <a:close/>
                  </a:path>
                </a:pathLst>
              </a:custGeom>
              <a:solidFill>
                <a:srgbClr val="7FC543"/>
              </a:solidFill>
              <a:ln w="9525">
                <a:noFill/>
                <a:round/>
                <a:headEnd/>
                <a:tailEnd/>
              </a:ln>
            </p:spPr>
            <p:txBody>
              <a:bodyPr/>
              <a:lstStyle/>
              <a:p>
                <a:endParaRPr lang="en-GB"/>
              </a:p>
            </p:txBody>
          </p:sp>
          <p:sp>
            <p:nvSpPr>
              <p:cNvPr id="21524" name="Freeform 20"/>
              <p:cNvSpPr>
                <a:spLocks/>
              </p:cNvSpPr>
              <p:nvPr/>
            </p:nvSpPr>
            <p:spPr bwMode="auto">
              <a:xfrm>
                <a:off x="4005" y="2335"/>
                <a:ext cx="1186" cy="658"/>
              </a:xfrm>
              <a:custGeom>
                <a:avLst/>
                <a:gdLst/>
                <a:ahLst/>
                <a:cxnLst>
                  <a:cxn ang="0">
                    <a:pos x="445" y="473"/>
                  </a:cxn>
                  <a:cxn ang="0">
                    <a:pos x="445" y="620"/>
                  </a:cxn>
                  <a:cxn ang="0">
                    <a:pos x="149" y="975"/>
                  </a:cxn>
                  <a:cxn ang="0">
                    <a:pos x="60" y="1183"/>
                  </a:cxn>
                  <a:cxn ang="0">
                    <a:pos x="207" y="1390"/>
                  </a:cxn>
                  <a:cxn ang="0">
                    <a:pos x="681" y="1449"/>
                  </a:cxn>
                  <a:cxn ang="0">
                    <a:pos x="1067" y="1449"/>
                  </a:cxn>
                  <a:cxn ang="0">
                    <a:pos x="1393" y="1272"/>
                  </a:cxn>
                  <a:cxn ang="0">
                    <a:pos x="1690" y="1420"/>
                  </a:cxn>
                  <a:cxn ang="0">
                    <a:pos x="1897" y="1597"/>
                  </a:cxn>
                  <a:cxn ang="0">
                    <a:pos x="2103" y="1804"/>
                  </a:cxn>
                  <a:cxn ang="0">
                    <a:pos x="2253" y="2013"/>
                  </a:cxn>
                  <a:cxn ang="0">
                    <a:pos x="1955" y="1982"/>
                  </a:cxn>
                  <a:cxn ang="0">
                    <a:pos x="1837" y="2131"/>
                  </a:cxn>
                  <a:cxn ang="0">
                    <a:pos x="1778" y="2338"/>
                  </a:cxn>
                  <a:cxn ang="0">
                    <a:pos x="2046" y="2277"/>
                  </a:cxn>
                  <a:cxn ang="0">
                    <a:pos x="2074" y="2249"/>
                  </a:cxn>
                  <a:cxn ang="0">
                    <a:pos x="2192" y="2189"/>
                  </a:cxn>
                  <a:cxn ang="0">
                    <a:pos x="2371" y="1922"/>
                  </a:cxn>
                  <a:cxn ang="0">
                    <a:pos x="2667" y="1894"/>
                  </a:cxn>
                  <a:cxn ang="0">
                    <a:pos x="2815" y="1894"/>
                  </a:cxn>
                  <a:cxn ang="0">
                    <a:pos x="2667" y="1982"/>
                  </a:cxn>
                  <a:cxn ang="0">
                    <a:pos x="2963" y="2070"/>
                  </a:cxn>
                  <a:cxn ang="0">
                    <a:pos x="3170" y="2159"/>
                  </a:cxn>
                  <a:cxn ang="0">
                    <a:pos x="2934" y="2249"/>
                  </a:cxn>
                  <a:cxn ang="0">
                    <a:pos x="3113" y="2367"/>
                  </a:cxn>
                  <a:cxn ang="0">
                    <a:pos x="3170" y="2604"/>
                  </a:cxn>
                  <a:cxn ang="0">
                    <a:pos x="3496" y="2486"/>
                  </a:cxn>
                  <a:cxn ang="0">
                    <a:pos x="3941" y="2426"/>
                  </a:cxn>
                  <a:cxn ang="0">
                    <a:pos x="3793" y="2308"/>
                  </a:cxn>
                  <a:cxn ang="0">
                    <a:pos x="3557" y="2308"/>
                  </a:cxn>
                  <a:cxn ang="0">
                    <a:pos x="3408" y="2131"/>
                  </a:cxn>
                  <a:cxn ang="0">
                    <a:pos x="3170" y="2040"/>
                  </a:cxn>
                  <a:cxn ang="0">
                    <a:pos x="3350" y="2040"/>
                  </a:cxn>
                  <a:cxn ang="0">
                    <a:pos x="3557" y="1952"/>
                  </a:cxn>
                  <a:cxn ang="0">
                    <a:pos x="3764" y="1863"/>
                  </a:cxn>
                  <a:cxn ang="0">
                    <a:pos x="4059" y="1804"/>
                  </a:cxn>
                  <a:cxn ang="0">
                    <a:pos x="4326" y="1657"/>
                  </a:cxn>
                  <a:cxn ang="0">
                    <a:pos x="4742" y="1390"/>
                  </a:cxn>
                  <a:cxn ang="0">
                    <a:pos x="4682" y="1123"/>
                  </a:cxn>
                  <a:cxn ang="0">
                    <a:pos x="4651" y="916"/>
                  </a:cxn>
                  <a:cxn ang="0">
                    <a:pos x="4387" y="828"/>
                  </a:cxn>
                  <a:cxn ang="0">
                    <a:pos x="4059" y="738"/>
                  </a:cxn>
                  <a:cxn ang="0">
                    <a:pos x="3734" y="679"/>
                  </a:cxn>
                  <a:cxn ang="0">
                    <a:pos x="3438" y="531"/>
                  </a:cxn>
                  <a:cxn ang="0">
                    <a:pos x="3259" y="354"/>
                  </a:cxn>
                  <a:cxn ang="0">
                    <a:pos x="3022" y="236"/>
                  </a:cxn>
                  <a:cxn ang="0">
                    <a:pos x="2994" y="27"/>
                  </a:cxn>
                  <a:cxn ang="0">
                    <a:pos x="2548" y="57"/>
                  </a:cxn>
                  <a:cxn ang="0">
                    <a:pos x="2192" y="118"/>
                  </a:cxn>
                  <a:cxn ang="0">
                    <a:pos x="2133" y="354"/>
                  </a:cxn>
                  <a:cxn ang="0">
                    <a:pos x="1867" y="264"/>
                  </a:cxn>
                  <a:cxn ang="0">
                    <a:pos x="1660" y="264"/>
                  </a:cxn>
                  <a:cxn ang="0">
                    <a:pos x="1423" y="236"/>
                  </a:cxn>
                  <a:cxn ang="0">
                    <a:pos x="888" y="146"/>
                  </a:cxn>
                  <a:cxn ang="0">
                    <a:pos x="504" y="175"/>
                  </a:cxn>
                </a:cxnLst>
                <a:rect l="0" t="0" r="r" b="b"/>
                <a:pathLst>
                  <a:path w="4742" h="2633">
                    <a:moveTo>
                      <a:pt x="474" y="206"/>
                    </a:moveTo>
                    <a:lnTo>
                      <a:pt x="445" y="236"/>
                    </a:lnTo>
                    <a:lnTo>
                      <a:pt x="325" y="236"/>
                    </a:lnTo>
                    <a:lnTo>
                      <a:pt x="325" y="264"/>
                    </a:lnTo>
                    <a:lnTo>
                      <a:pt x="325" y="325"/>
                    </a:lnTo>
                    <a:lnTo>
                      <a:pt x="416" y="413"/>
                    </a:lnTo>
                    <a:lnTo>
                      <a:pt x="416" y="443"/>
                    </a:lnTo>
                    <a:lnTo>
                      <a:pt x="445" y="473"/>
                    </a:lnTo>
                    <a:lnTo>
                      <a:pt x="474" y="473"/>
                    </a:lnTo>
                    <a:lnTo>
                      <a:pt x="474" y="500"/>
                    </a:lnTo>
                    <a:lnTo>
                      <a:pt x="445" y="500"/>
                    </a:lnTo>
                    <a:lnTo>
                      <a:pt x="445" y="531"/>
                    </a:lnTo>
                    <a:lnTo>
                      <a:pt x="474" y="561"/>
                    </a:lnTo>
                    <a:lnTo>
                      <a:pt x="474" y="591"/>
                    </a:lnTo>
                    <a:lnTo>
                      <a:pt x="445" y="591"/>
                    </a:lnTo>
                    <a:lnTo>
                      <a:pt x="445" y="620"/>
                    </a:lnTo>
                    <a:lnTo>
                      <a:pt x="416" y="620"/>
                    </a:lnTo>
                    <a:lnTo>
                      <a:pt x="356" y="679"/>
                    </a:lnTo>
                    <a:lnTo>
                      <a:pt x="325" y="679"/>
                    </a:lnTo>
                    <a:lnTo>
                      <a:pt x="149" y="856"/>
                    </a:lnTo>
                    <a:lnTo>
                      <a:pt x="149" y="886"/>
                    </a:lnTo>
                    <a:lnTo>
                      <a:pt x="118" y="916"/>
                    </a:lnTo>
                    <a:lnTo>
                      <a:pt x="118" y="947"/>
                    </a:lnTo>
                    <a:lnTo>
                      <a:pt x="149" y="975"/>
                    </a:lnTo>
                    <a:lnTo>
                      <a:pt x="149" y="1034"/>
                    </a:lnTo>
                    <a:lnTo>
                      <a:pt x="179" y="1065"/>
                    </a:lnTo>
                    <a:lnTo>
                      <a:pt x="179" y="1093"/>
                    </a:lnTo>
                    <a:lnTo>
                      <a:pt x="149" y="1093"/>
                    </a:lnTo>
                    <a:lnTo>
                      <a:pt x="118" y="1065"/>
                    </a:lnTo>
                    <a:lnTo>
                      <a:pt x="118" y="1093"/>
                    </a:lnTo>
                    <a:lnTo>
                      <a:pt x="60" y="1154"/>
                    </a:lnTo>
                    <a:lnTo>
                      <a:pt x="60" y="1183"/>
                    </a:lnTo>
                    <a:lnTo>
                      <a:pt x="0" y="1241"/>
                    </a:lnTo>
                    <a:lnTo>
                      <a:pt x="0" y="1302"/>
                    </a:lnTo>
                    <a:lnTo>
                      <a:pt x="30" y="1302"/>
                    </a:lnTo>
                    <a:lnTo>
                      <a:pt x="60" y="1302"/>
                    </a:lnTo>
                    <a:lnTo>
                      <a:pt x="60" y="1329"/>
                    </a:lnTo>
                    <a:lnTo>
                      <a:pt x="88" y="1329"/>
                    </a:lnTo>
                    <a:lnTo>
                      <a:pt x="149" y="1390"/>
                    </a:lnTo>
                    <a:lnTo>
                      <a:pt x="207" y="1390"/>
                    </a:lnTo>
                    <a:lnTo>
                      <a:pt x="207" y="1449"/>
                    </a:lnTo>
                    <a:lnTo>
                      <a:pt x="238" y="1420"/>
                    </a:lnTo>
                    <a:lnTo>
                      <a:pt x="267" y="1420"/>
                    </a:lnTo>
                    <a:lnTo>
                      <a:pt x="297" y="1390"/>
                    </a:lnTo>
                    <a:lnTo>
                      <a:pt x="325" y="1420"/>
                    </a:lnTo>
                    <a:lnTo>
                      <a:pt x="416" y="1420"/>
                    </a:lnTo>
                    <a:lnTo>
                      <a:pt x="445" y="1449"/>
                    </a:lnTo>
                    <a:lnTo>
                      <a:pt x="681" y="1449"/>
                    </a:lnTo>
                    <a:lnTo>
                      <a:pt x="681" y="1479"/>
                    </a:lnTo>
                    <a:lnTo>
                      <a:pt x="711" y="1479"/>
                    </a:lnTo>
                    <a:lnTo>
                      <a:pt x="770" y="1538"/>
                    </a:lnTo>
                    <a:lnTo>
                      <a:pt x="770" y="1508"/>
                    </a:lnTo>
                    <a:lnTo>
                      <a:pt x="830" y="1508"/>
                    </a:lnTo>
                    <a:lnTo>
                      <a:pt x="830" y="1479"/>
                    </a:lnTo>
                    <a:lnTo>
                      <a:pt x="860" y="1449"/>
                    </a:lnTo>
                    <a:lnTo>
                      <a:pt x="1067" y="1449"/>
                    </a:lnTo>
                    <a:lnTo>
                      <a:pt x="1125" y="1390"/>
                    </a:lnTo>
                    <a:lnTo>
                      <a:pt x="1125" y="1360"/>
                    </a:lnTo>
                    <a:lnTo>
                      <a:pt x="1185" y="1360"/>
                    </a:lnTo>
                    <a:lnTo>
                      <a:pt x="1216" y="1329"/>
                    </a:lnTo>
                    <a:lnTo>
                      <a:pt x="1244" y="1329"/>
                    </a:lnTo>
                    <a:lnTo>
                      <a:pt x="1244" y="1302"/>
                    </a:lnTo>
                    <a:lnTo>
                      <a:pt x="1393" y="1302"/>
                    </a:lnTo>
                    <a:lnTo>
                      <a:pt x="1393" y="1272"/>
                    </a:lnTo>
                    <a:lnTo>
                      <a:pt x="1511" y="1272"/>
                    </a:lnTo>
                    <a:lnTo>
                      <a:pt x="1511" y="1302"/>
                    </a:lnTo>
                    <a:lnTo>
                      <a:pt x="1541" y="1302"/>
                    </a:lnTo>
                    <a:lnTo>
                      <a:pt x="1600" y="1360"/>
                    </a:lnTo>
                    <a:lnTo>
                      <a:pt x="1660" y="1360"/>
                    </a:lnTo>
                    <a:lnTo>
                      <a:pt x="1660" y="1390"/>
                    </a:lnTo>
                    <a:lnTo>
                      <a:pt x="1690" y="1360"/>
                    </a:lnTo>
                    <a:lnTo>
                      <a:pt x="1690" y="1420"/>
                    </a:lnTo>
                    <a:lnTo>
                      <a:pt x="1718" y="1390"/>
                    </a:lnTo>
                    <a:lnTo>
                      <a:pt x="1778" y="1390"/>
                    </a:lnTo>
                    <a:lnTo>
                      <a:pt x="1837" y="1449"/>
                    </a:lnTo>
                    <a:lnTo>
                      <a:pt x="1867" y="1420"/>
                    </a:lnTo>
                    <a:lnTo>
                      <a:pt x="1897" y="1479"/>
                    </a:lnTo>
                    <a:lnTo>
                      <a:pt x="1926" y="1508"/>
                    </a:lnTo>
                    <a:lnTo>
                      <a:pt x="1897" y="1538"/>
                    </a:lnTo>
                    <a:lnTo>
                      <a:pt x="1897" y="1597"/>
                    </a:lnTo>
                    <a:lnTo>
                      <a:pt x="1926" y="1627"/>
                    </a:lnTo>
                    <a:lnTo>
                      <a:pt x="1955" y="1627"/>
                    </a:lnTo>
                    <a:lnTo>
                      <a:pt x="1955" y="1657"/>
                    </a:lnTo>
                    <a:lnTo>
                      <a:pt x="1985" y="1657"/>
                    </a:lnTo>
                    <a:lnTo>
                      <a:pt x="2015" y="1685"/>
                    </a:lnTo>
                    <a:lnTo>
                      <a:pt x="2015" y="1775"/>
                    </a:lnTo>
                    <a:lnTo>
                      <a:pt x="2046" y="1804"/>
                    </a:lnTo>
                    <a:lnTo>
                      <a:pt x="2103" y="1804"/>
                    </a:lnTo>
                    <a:lnTo>
                      <a:pt x="2133" y="1833"/>
                    </a:lnTo>
                    <a:lnTo>
                      <a:pt x="2133" y="1922"/>
                    </a:lnTo>
                    <a:lnTo>
                      <a:pt x="2164" y="1922"/>
                    </a:lnTo>
                    <a:lnTo>
                      <a:pt x="2164" y="1952"/>
                    </a:lnTo>
                    <a:lnTo>
                      <a:pt x="2192" y="1952"/>
                    </a:lnTo>
                    <a:lnTo>
                      <a:pt x="2192" y="1982"/>
                    </a:lnTo>
                    <a:lnTo>
                      <a:pt x="2222" y="1982"/>
                    </a:lnTo>
                    <a:lnTo>
                      <a:pt x="2253" y="2013"/>
                    </a:lnTo>
                    <a:lnTo>
                      <a:pt x="2222" y="2013"/>
                    </a:lnTo>
                    <a:lnTo>
                      <a:pt x="2192" y="1982"/>
                    </a:lnTo>
                    <a:lnTo>
                      <a:pt x="2133" y="1982"/>
                    </a:lnTo>
                    <a:lnTo>
                      <a:pt x="2103" y="1952"/>
                    </a:lnTo>
                    <a:lnTo>
                      <a:pt x="2074" y="1952"/>
                    </a:lnTo>
                    <a:lnTo>
                      <a:pt x="2074" y="1982"/>
                    </a:lnTo>
                    <a:lnTo>
                      <a:pt x="2015" y="1922"/>
                    </a:lnTo>
                    <a:lnTo>
                      <a:pt x="1955" y="1982"/>
                    </a:lnTo>
                    <a:lnTo>
                      <a:pt x="1955" y="1922"/>
                    </a:lnTo>
                    <a:lnTo>
                      <a:pt x="1926" y="1922"/>
                    </a:lnTo>
                    <a:lnTo>
                      <a:pt x="1897" y="1952"/>
                    </a:lnTo>
                    <a:lnTo>
                      <a:pt x="1867" y="1952"/>
                    </a:lnTo>
                    <a:lnTo>
                      <a:pt x="1867" y="1982"/>
                    </a:lnTo>
                    <a:lnTo>
                      <a:pt x="1897" y="1982"/>
                    </a:lnTo>
                    <a:lnTo>
                      <a:pt x="1897" y="2070"/>
                    </a:lnTo>
                    <a:lnTo>
                      <a:pt x="1837" y="2131"/>
                    </a:lnTo>
                    <a:lnTo>
                      <a:pt x="1837" y="2159"/>
                    </a:lnTo>
                    <a:lnTo>
                      <a:pt x="1808" y="2189"/>
                    </a:lnTo>
                    <a:lnTo>
                      <a:pt x="1778" y="2189"/>
                    </a:lnTo>
                    <a:lnTo>
                      <a:pt x="1778" y="2219"/>
                    </a:lnTo>
                    <a:lnTo>
                      <a:pt x="1808" y="2249"/>
                    </a:lnTo>
                    <a:lnTo>
                      <a:pt x="1748" y="2249"/>
                    </a:lnTo>
                    <a:lnTo>
                      <a:pt x="1718" y="2277"/>
                    </a:lnTo>
                    <a:lnTo>
                      <a:pt x="1778" y="2338"/>
                    </a:lnTo>
                    <a:lnTo>
                      <a:pt x="1808" y="2338"/>
                    </a:lnTo>
                    <a:lnTo>
                      <a:pt x="1867" y="2367"/>
                    </a:lnTo>
                    <a:lnTo>
                      <a:pt x="1867" y="2338"/>
                    </a:lnTo>
                    <a:lnTo>
                      <a:pt x="1926" y="2338"/>
                    </a:lnTo>
                    <a:lnTo>
                      <a:pt x="1955" y="2308"/>
                    </a:lnTo>
                    <a:lnTo>
                      <a:pt x="1985" y="2308"/>
                    </a:lnTo>
                    <a:lnTo>
                      <a:pt x="1985" y="2277"/>
                    </a:lnTo>
                    <a:lnTo>
                      <a:pt x="2046" y="2277"/>
                    </a:lnTo>
                    <a:lnTo>
                      <a:pt x="2046" y="2308"/>
                    </a:lnTo>
                    <a:lnTo>
                      <a:pt x="2103" y="2308"/>
                    </a:lnTo>
                    <a:lnTo>
                      <a:pt x="2103" y="2367"/>
                    </a:lnTo>
                    <a:lnTo>
                      <a:pt x="2133" y="2367"/>
                    </a:lnTo>
                    <a:lnTo>
                      <a:pt x="2133" y="2277"/>
                    </a:lnTo>
                    <a:lnTo>
                      <a:pt x="2103" y="2277"/>
                    </a:lnTo>
                    <a:lnTo>
                      <a:pt x="2103" y="2249"/>
                    </a:lnTo>
                    <a:lnTo>
                      <a:pt x="2074" y="2249"/>
                    </a:lnTo>
                    <a:lnTo>
                      <a:pt x="2074" y="2219"/>
                    </a:lnTo>
                    <a:lnTo>
                      <a:pt x="2103" y="2189"/>
                    </a:lnTo>
                    <a:lnTo>
                      <a:pt x="2103" y="2219"/>
                    </a:lnTo>
                    <a:lnTo>
                      <a:pt x="2133" y="2219"/>
                    </a:lnTo>
                    <a:lnTo>
                      <a:pt x="2133" y="2189"/>
                    </a:lnTo>
                    <a:lnTo>
                      <a:pt x="2164" y="2189"/>
                    </a:lnTo>
                    <a:lnTo>
                      <a:pt x="2192" y="2159"/>
                    </a:lnTo>
                    <a:lnTo>
                      <a:pt x="2192" y="2189"/>
                    </a:lnTo>
                    <a:lnTo>
                      <a:pt x="2283" y="2101"/>
                    </a:lnTo>
                    <a:lnTo>
                      <a:pt x="2283" y="2040"/>
                    </a:lnTo>
                    <a:lnTo>
                      <a:pt x="2310" y="2070"/>
                    </a:lnTo>
                    <a:lnTo>
                      <a:pt x="2310" y="2040"/>
                    </a:lnTo>
                    <a:lnTo>
                      <a:pt x="2340" y="2013"/>
                    </a:lnTo>
                    <a:lnTo>
                      <a:pt x="2340" y="1982"/>
                    </a:lnTo>
                    <a:lnTo>
                      <a:pt x="2371" y="1952"/>
                    </a:lnTo>
                    <a:lnTo>
                      <a:pt x="2371" y="1922"/>
                    </a:lnTo>
                    <a:lnTo>
                      <a:pt x="2401" y="1894"/>
                    </a:lnTo>
                    <a:lnTo>
                      <a:pt x="2520" y="1894"/>
                    </a:lnTo>
                    <a:lnTo>
                      <a:pt x="2548" y="1863"/>
                    </a:lnTo>
                    <a:lnTo>
                      <a:pt x="2548" y="1833"/>
                    </a:lnTo>
                    <a:lnTo>
                      <a:pt x="2578" y="1833"/>
                    </a:lnTo>
                    <a:lnTo>
                      <a:pt x="2548" y="1863"/>
                    </a:lnTo>
                    <a:lnTo>
                      <a:pt x="2578" y="1894"/>
                    </a:lnTo>
                    <a:lnTo>
                      <a:pt x="2667" y="1894"/>
                    </a:lnTo>
                    <a:lnTo>
                      <a:pt x="2667" y="1863"/>
                    </a:lnTo>
                    <a:lnTo>
                      <a:pt x="2638" y="1833"/>
                    </a:lnTo>
                    <a:lnTo>
                      <a:pt x="2667" y="1804"/>
                    </a:lnTo>
                    <a:lnTo>
                      <a:pt x="2667" y="1863"/>
                    </a:lnTo>
                    <a:lnTo>
                      <a:pt x="2697" y="1894"/>
                    </a:lnTo>
                    <a:lnTo>
                      <a:pt x="2756" y="1894"/>
                    </a:lnTo>
                    <a:lnTo>
                      <a:pt x="2785" y="1922"/>
                    </a:lnTo>
                    <a:lnTo>
                      <a:pt x="2815" y="1894"/>
                    </a:lnTo>
                    <a:lnTo>
                      <a:pt x="2845" y="1894"/>
                    </a:lnTo>
                    <a:lnTo>
                      <a:pt x="2785" y="1952"/>
                    </a:lnTo>
                    <a:lnTo>
                      <a:pt x="2756" y="1922"/>
                    </a:lnTo>
                    <a:lnTo>
                      <a:pt x="2638" y="1922"/>
                    </a:lnTo>
                    <a:lnTo>
                      <a:pt x="2667" y="1952"/>
                    </a:lnTo>
                    <a:lnTo>
                      <a:pt x="2697" y="1952"/>
                    </a:lnTo>
                    <a:lnTo>
                      <a:pt x="2697" y="1982"/>
                    </a:lnTo>
                    <a:lnTo>
                      <a:pt x="2667" y="1982"/>
                    </a:lnTo>
                    <a:lnTo>
                      <a:pt x="2697" y="2013"/>
                    </a:lnTo>
                    <a:lnTo>
                      <a:pt x="2727" y="2013"/>
                    </a:lnTo>
                    <a:lnTo>
                      <a:pt x="2727" y="2040"/>
                    </a:lnTo>
                    <a:lnTo>
                      <a:pt x="2785" y="2040"/>
                    </a:lnTo>
                    <a:lnTo>
                      <a:pt x="2815" y="2070"/>
                    </a:lnTo>
                    <a:lnTo>
                      <a:pt x="2875" y="2070"/>
                    </a:lnTo>
                    <a:lnTo>
                      <a:pt x="2904" y="2040"/>
                    </a:lnTo>
                    <a:lnTo>
                      <a:pt x="2963" y="2070"/>
                    </a:lnTo>
                    <a:lnTo>
                      <a:pt x="2994" y="2040"/>
                    </a:lnTo>
                    <a:lnTo>
                      <a:pt x="3022" y="2040"/>
                    </a:lnTo>
                    <a:lnTo>
                      <a:pt x="3052" y="2070"/>
                    </a:lnTo>
                    <a:lnTo>
                      <a:pt x="3113" y="2070"/>
                    </a:lnTo>
                    <a:lnTo>
                      <a:pt x="3140" y="2040"/>
                    </a:lnTo>
                    <a:lnTo>
                      <a:pt x="3140" y="2070"/>
                    </a:lnTo>
                    <a:lnTo>
                      <a:pt x="3201" y="2131"/>
                    </a:lnTo>
                    <a:lnTo>
                      <a:pt x="3170" y="2159"/>
                    </a:lnTo>
                    <a:lnTo>
                      <a:pt x="3140" y="2131"/>
                    </a:lnTo>
                    <a:lnTo>
                      <a:pt x="3113" y="2159"/>
                    </a:lnTo>
                    <a:lnTo>
                      <a:pt x="3082" y="2159"/>
                    </a:lnTo>
                    <a:lnTo>
                      <a:pt x="3052" y="2189"/>
                    </a:lnTo>
                    <a:lnTo>
                      <a:pt x="3022" y="2189"/>
                    </a:lnTo>
                    <a:lnTo>
                      <a:pt x="2963" y="2219"/>
                    </a:lnTo>
                    <a:lnTo>
                      <a:pt x="2963" y="2249"/>
                    </a:lnTo>
                    <a:lnTo>
                      <a:pt x="2934" y="2249"/>
                    </a:lnTo>
                    <a:lnTo>
                      <a:pt x="2875" y="2308"/>
                    </a:lnTo>
                    <a:lnTo>
                      <a:pt x="2904" y="2338"/>
                    </a:lnTo>
                    <a:lnTo>
                      <a:pt x="2963" y="2308"/>
                    </a:lnTo>
                    <a:lnTo>
                      <a:pt x="2994" y="2308"/>
                    </a:lnTo>
                    <a:lnTo>
                      <a:pt x="3022" y="2338"/>
                    </a:lnTo>
                    <a:lnTo>
                      <a:pt x="3052" y="2338"/>
                    </a:lnTo>
                    <a:lnTo>
                      <a:pt x="3082" y="2367"/>
                    </a:lnTo>
                    <a:lnTo>
                      <a:pt x="3113" y="2367"/>
                    </a:lnTo>
                    <a:lnTo>
                      <a:pt x="3140" y="2396"/>
                    </a:lnTo>
                    <a:lnTo>
                      <a:pt x="3170" y="2396"/>
                    </a:lnTo>
                    <a:lnTo>
                      <a:pt x="3170" y="2426"/>
                    </a:lnTo>
                    <a:lnTo>
                      <a:pt x="3201" y="2456"/>
                    </a:lnTo>
                    <a:lnTo>
                      <a:pt x="3170" y="2486"/>
                    </a:lnTo>
                    <a:lnTo>
                      <a:pt x="3170" y="2574"/>
                    </a:lnTo>
                    <a:lnTo>
                      <a:pt x="3140" y="2574"/>
                    </a:lnTo>
                    <a:lnTo>
                      <a:pt x="3170" y="2604"/>
                    </a:lnTo>
                    <a:lnTo>
                      <a:pt x="3201" y="2604"/>
                    </a:lnTo>
                    <a:lnTo>
                      <a:pt x="3231" y="2633"/>
                    </a:lnTo>
                    <a:lnTo>
                      <a:pt x="3350" y="2633"/>
                    </a:lnTo>
                    <a:lnTo>
                      <a:pt x="3408" y="2574"/>
                    </a:lnTo>
                    <a:lnTo>
                      <a:pt x="3408" y="2544"/>
                    </a:lnTo>
                    <a:lnTo>
                      <a:pt x="3438" y="2514"/>
                    </a:lnTo>
                    <a:lnTo>
                      <a:pt x="3468" y="2514"/>
                    </a:lnTo>
                    <a:lnTo>
                      <a:pt x="3496" y="2486"/>
                    </a:lnTo>
                    <a:lnTo>
                      <a:pt x="3584" y="2486"/>
                    </a:lnTo>
                    <a:lnTo>
                      <a:pt x="3615" y="2456"/>
                    </a:lnTo>
                    <a:lnTo>
                      <a:pt x="3645" y="2456"/>
                    </a:lnTo>
                    <a:lnTo>
                      <a:pt x="3675" y="2426"/>
                    </a:lnTo>
                    <a:lnTo>
                      <a:pt x="3675" y="2396"/>
                    </a:lnTo>
                    <a:lnTo>
                      <a:pt x="3764" y="2396"/>
                    </a:lnTo>
                    <a:lnTo>
                      <a:pt x="3793" y="2426"/>
                    </a:lnTo>
                    <a:lnTo>
                      <a:pt x="3941" y="2426"/>
                    </a:lnTo>
                    <a:lnTo>
                      <a:pt x="3941" y="2338"/>
                    </a:lnTo>
                    <a:lnTo>
                      <a:pt x="3970" y="2338"/>
                    </a:lnTo>
                    <a:lnTo>
                      <a:pt x="4000" y="2308"/>
                    </a:lnTo>
                    <a:lnTo>
                      <a:pt x="3970" y="2308"/>
                    </a:lnTo>
                    <a:lnTo>
                      <a:pt x="3941" y="2277"/>
                    </a:lnTo>
                    <a:lnTo>
                      <a:pt x="3852" y="2277"/>
                    </a:lnTo>
                    <a:lnTo>
                      <a:pt x="3822" y="2308"/>
                    </a:lnTo>
                    <a:lnTo>
                      <a:pt x="3793" y="2308"/>
                    </a:lnTo>
                    <a:lnTo>
                      <a:pt x="3764" y="2277"/>
                    </a:lnTo>
                    <a:lnTo>
                      <a:pt x="3704" y="2338"/>
                    </a:lnTo>
                    <a:lnTo>
                      <a:pt x="3675" y="2338"/>
                    </a:lnTo>
                    <a:lnTo>
                      <a:pt x="3645" y="2308"/>
                    </a:lnTo>
                    <a:lnTo>
                      <a:pt x="3645" y="2338"/>
                    </a:lnTo>
                    <a:lnTo>
                      <a:pt x="3615" y="2338"/>
                    </a:lnTo>
                    <a:lnTo>
                      <a:pt x="3584" y="2308"/>
                    </a:lnTo>
                    <a:lnTo>
                      <a:pt x="3557" y="2308"/>
                    </a:lnTo>
                    <a:lnTo>
                      <a:pt x="3557" y="2249"/>
                    </a:lnTo>
                    <a:lnTo>
                      <a:pt x="3527" y="2219"/>
                    </a:lnTo>
                    <a:lnTo>
                      <a:pt x="3468" y="2159"/>
                    </a:lnTo>
                    <a:lnTo>
                      <a:pt x="3438" y="2159"/>
                    </a:lnTo>
                    <a:lnTo>
                      <a:pt x="3438" y="2131"/>
                    </a:lnTo>
                    <a:lnTo>
                      <a:pt x="3377" y="2189"/>
                    </a:lnTo>
                    <a:lnTo>
                      <a:pt x="3377" y="2159"/>
                    </a:lnTo>
                    <a:lnTo>
                      <a:pt x="3408" y="2131"/>
                    </a:lnTo>
                    <a:lnTo>
                      <a:pt x="3377" y="2131"/>
                    </a:lnTo>
                    <a:lnTo>
                      <a:pt x="3350" y="2101"/>
                    </a:lnTo>
                    <a:lnTo>
                      <a:pt x="3289" y="2101"/>
                    </a:lnTo>
                    <a:lnTo>
                      <a:pt x="3231" y="2070"/>
                    </a:lnTo>
                    <a:lnTo>
                      <a:pt x="3231" y="2101"/>
                    </a:lnTo>
                    <a:lnTo>
                      <a:pt x="3201" y="2070"/>
                    </a:lnTo>
                    <a:lnTo>
                      <a:pt x="3201" y="2040"/>
                    </a:lnTo>
                    <a:lnTo>
                      <a:pt x="3170" y="2040"/>
                    </a:lnTo>
                    <a:lnTo>
                      <a:pt x="3170" y="2013"/>
                    </a:lnTo>
                    <a:lnTo>
                      <a:pt x="3201" y="2013"/>
                    </a:lnTo>
                    <a:lnTo>
                      <a:pt x="3231" y="2040"/>
                    </a:lnTo>
                    <a:lnTo>
                      <a:pt x="3289" y="2040"/>
                    </a:lnTo>
                    <a:lnTo>
                      <a:pt x="3289" y="2013"/>
                    </a:lnTo>
                    <a:lnTo>
                      <a:pt x="3320" y="2040"/>
                    </a:lnTo>
                    <a:lnTo>
                      <a:pt x="3320" y="2070"/>
                    </a:lnTo>
                    <a:lnTo>
                      <a:pt x="3350" y="2040"/>
                    </a:lnTo>
                    <a:lnTo>
                      <a:pt x="3377" y="2040"/>
                    </a:lnTo>
                    <a:lnTo>
                      <a:pt x="3408" y="2070"/>
                    </a:lnTo>
                    <a:lnTo>
                      <a:pt x="3438" y="2040"/>
                    </a:lnTo>
                    <a:lnTo>
                      <a:pt x="3468" y="2040"/>
                    </a:lnTo>
                    <a:lnTo>
                      <a:pt x="3496" y="2013"/>
                    </a:lnTo>
                    <a:lnTo>
                      <a:pt x="3527" y="2013"/>
                    </a:lnTo>
                    <a:lnTo>
                      <a:pt x="3557" y="1982"/>
                    </a:lnTo>
                    <a:lnTo>
                      <a:pt x="3557" y="1952"/>
                    </a:lnTo>
                    <a:lnTo>
                      <a:pt x="3584" y="1952"/>
                    </a:lnTo>
                    <a:lnTo>
                      <a:pt x="3584" y="2013"/>
                    </a:lnTo>
                    <a:lnTo>
                      <a:pt x="3615" y="1982"/>
                    </a:lnTo>
                    <a:lnTo>
                      <a:pt x="3615" y="1952"/>
                    </a:lnTo>
                    <a:lnTo>
                      <a:pt x="3645" y="1952"/>
                    </a:lnTo>
                    <a:lnTo>
                      <a:pt x="3704" y="1894"/>
                    </a:lnTo>
                    <a:lnTo>
                      <a:pt x="3734" y="1894"/>
                    </a:lnTo>
                    <a:lnTo>
                      <a:pt x="3764" y="1863"/>
                    </a:lnTo>
                    <a:lnTo>
                      <a:pt x="3793" y="1863"/>
                    </a:lnTo>
                    <a:lnTo>
                      <a:pt x="3822" y="1894"/>
                    </a:lnTo>
                    <a:lnTo>
                      <a:pt x="3882" y="1833"/>
                    </a:lnTo>
                    <a:lnTo>
                      <a:pt x="3941" y="1833"/>
                    </a:lnTo>
                    <a:lnTo>
                      <a:pt x="3970" y="1863"/>
                    </a:lnTo>
                    <a:lnTo>
                      <a:pt x="3970" y="1833"/>
                    </a:lnTo>
                    <a:lnTo>
                      <a:pt x="4030" y="1804"/>
                    </a:lnTo>
                    <a:lnTo>
                      <a:pt x="4059" y="1804"/>
                    </a:lnTo>
                    <a:lnTo>
                      <a:pt x="4089" y="1775"/>
                    </a:lnTo>
                    <a:lnTo>
                      <a:pt x="4119" y="1775"/>
                    </a:lnTo>
                    <a:lnTo>
                      <a:pt x="4150" y="1745"/>
                    </a:lnTo>
                    <a:lnTo>
                      <a:pt x="4326" y="1745"/>
                    </a:lnTo>
                    <a:lnTo>
                      <a:pt x="4326" y="1715"/>
                    </a:lnTo>
                    <a:lnTo>
                      <a:pt x="4326" y="1685"/>
                    </a:lnTo>
                    <a:lnTo>
                      <a:pt x="4357" y="1657"/>
                    </a:lnTo>
                    <a:lnTo>
                      <a:pt x="4326" y="1657"/>
                    </a:lnTo>
                    <a:lnTo>
                      <a:pt x="4326" y="1567"/>
                    </a:lnTo>
                    <a:lnTo>
                      <a:pt x="4357" y="1567"/>
                    </a:lnTo>
                    <a:lnTo>
                      <a:pt x="4387" y="1538"/>
                    </a:lnTo>
                    <a:lnTo>
                      <a:pt x="4444" y="1538"/>
                    </a:lnTo>
                    <a:lnTo>
                      <a:pt x="4444" y="1479"/>
                    </a:lnTo>
                    <a:lnTo>
                      <a:pt x="4712" y="1479"/>
                    </a:lnTo>
                    <a:lnTo>
                      <a:pt x="4712" y="1420"/>
                    </a:lnTo>
                    <a:lnTo>
                      <a:pt x="4742" y="1390"/>
                    </a:lnTo>
                    <a:lnTo>
                      <a:pt x="4742" y="1329"/>
                    </a:lnTo>
                    <a:lnTo>
                      <a:pt x="4712" y="1329"/>
                    </a:lnTo>
                    <a:lnTo>
                      <a:pt x="4712" y="1272"/>
                    </a:lnTo>
                    <a:lnTo>
                      <a:pt x="4682" y="1241"/>
                    </a:lnTo>
                    <a:lnTo>
                      <a:pt x="4651" y="1241"/>
                    </a:lnTo>
                    <a:lnTo>
                      <a:pt x="4651" y="1154"/>
                    </a:lnTo>
                    <a:lnTo>
                      <a:pt x="4712" y="1154"/>
                    </a:lnTo>
                    <a:lnTo>
                      <a:pt x="4682" y="1123"/>
                    </a:lnTo>
                    <a:lnTo>
                      <a:pt x="4651" y="1123"/>
                    </a:lnTo>
                    <a:lnTo>
                      <a:pt x="4651" y="1065"/>
                    </a:lnTo>
                    <a:lnTo>
                      <a:pt x="4682" y="1065"/>
                    </a:lnTo>
                    <a:lnTo>
                      <a:pt x="4742" y="1004"/>
                    </a:lnTo>
                    <a:lnTo>
                      <a:pt x="4712" y="975"/>
                    </a:lnTo>
                    <a:lnTo>
                      <a:pt x="4712" y="886"/>
                    </a:lnTo>
                    <a:lnTo>
                      <a:pt x="4682" y="886"/>
                    </a:lnTo>
                    <a:lnTo>
                      <a:pt x="4651" y="916"/>
                    </a:lnTo>
                    <a:lnTo>
                      <a:pt x="4623" y="916"/>
                    </a:lnTo>
                    <a:lnTo>
                      <a:pt x="4594" y="886"/>
                    </a:lnTo>
                    <a:lnTo>
                      <a:pt x="4564" y="886"/>
                    </a:lnTo>
                    <a:lnTo>
                      <a:pt x="4564" y="856"/>
                    </a:lnTo>
                    <a:lnTo>
                      <a:pt x="4505" y="856"/>
                    </a:lnTo>
                    <a:lnTo>
                      <a:pt x="4444" y="798"/>
                    </a:lnTo>
                    <a:lnTo>
                      <a:pt x="4414" y="828"/>
                    </a:lnTo>
                    <a:lnTo>
                      <a:pt x="4387" y="828"/>
                    </a:lnTo>
                    <a:lnTo>
                      <a:pt x="4357" y="798"/>
                    </a:lnTo>
                    <a:lnTo>
                      <a:pt x="4326" y="798"/>
                    </a:lnTo>
                    <a:lnTo>
                      <a:pt x="4296" y="768"/>
                    </a:lnTo>
                    <a:lnTo>
                      <a:pt x="4237" y="768"/>
                    </a:lnTo>
                    <a:lnTo>
                      <a:pt x="4207" y="738"/>
                    </a:lnTo>
                    <a:lnTo>
                      <a:pt x="4150" y="798"/>
                    </a:lnTo>
                    <a:lnTo>
                      <a:pt x="4119" y="768"/>
                    </a:lnTo>
                    <a:lnTo>
                      <a:pt x="4059" y="738"/>
                    </a:lnTo>
                    <a:lnTo>
                      <a:pt x="4030" y="709"/>
                    </a:lnTo>
                    <a:lnTo>
                      <a:pt x="4030" y="679"/>
                    </a:lnTo>
                    <a:lnTo>
                      <a:pt x="3970" y="620"/>
                    </a:lnTo>
                    <a:lnTo>
                      <a:pt x="3941" y="620"/>
                    </a:lnTo>
                    <a:lnTo>
                      <a:pt x="3912" y="650"/>
                    </a:lnTo>
                    <a:lnTo>
                      <a:pt x="3793" y="650"/>
                    </a:lnTo>
                    <a:lnTo>
                      <a:pt x="3734" y="709"/>
                    </a:lnTo>
                    <a:lnTo>
                      <a:pt x="3734" y="679"/>
                    </a:lnTo>
                    <a:lnTo>
                      <a:pt x="3675" y="679"/>
                    </a:lnTo>
                    <a:lnTo>
                      <a:pt x="3615" y="620"/>
                    </a:lnTo>
                    <a:lnTo>
                      <a:pt x="3557" y="620"/>
                    </a:lnTo>
                    <a:lnTo>
                      <a:pt x="3527" y="650"/>
                    </a:lnTo>
                    <a:lnTo>
                      <a:pt x="3496" y="650"/>
                    </a:lnTo>
                    <a:lnTo>
                      <a:pt x="3468" y="620"/>
                    </a:lnTo>
                    <a:lnTo>
                      <a:pt x="3438" y="620"/>
                    </a:lnTo>
                    <a:lnTo>
                      <a:pt x="3438" y="531"/>
                    </a:lnTo>
                    <a:lnTo>
                      <a:pt x="3408" y="500"/>
                    </a:lnTo>
                    <a:lnTo>
                      <a:pt x="3408" y="473"/>
                    </a:lnTo>
                    <a:lnTo>
                      <a:pt x="3377" y="443"/>
                    </a:lnTo>
                    <a:lnTo>
                      <a:pt x="3377" y="413"/>
                    </a:lnTo>
                    <a:lnTo>
                      <a:pt x="3320" y="413"/>
                    </a:lnTo>
                    <a:lnTo>
                      <a:pt x="3320" y="382"/>
                    </a:lnTo>
                    <a:lnTo>
                      <a:pt x="3289" y="354"/>
                    </a:lnTo>
                    <a:lnTo>
                      <a:pt x="3259" y="354"/>
                    </a:lnTo>
                    <a:lnTo>
                      <a:pt x="3231" y="382"/>
                    </a:lnTo>
                    <a:lnTo>
                      <a:pt x="3170" y="354"/>
                    </a:lnTo>
                    <a:lnTo>
                      <a:pt x="3082" y="354"/>
                    </a:lnTo>
                    <a:lnTo>
                      <a:pt x="3113" y="325"/>
                    </a:lnTo>
                    <a:lnTo>
                      <a:pt x="3082" y="325"/>
                    </a:lnTo>
                    <a:lnTo>
                      <a:pt x="3082" y="264"/>
                    </a:lnTo>
                    <a:lnTo>
                      <a:pt x="3052" y="236"/>
                    </a:lnTo>
                    <a:lnTo>
                      <a:pt x="3022" y="236"/>
                    </a:lnTo>
                    <a:lnTo>
                      <a:pt x="3022" y="206"/>
                    </a:lnTo>
                    <a:lnTo>
                      <a:pt x="3082" y="206"/>
                    </a:lnTo>
                    <a:lnTo>
                      <a:pt x="3113" y="175"/>
                    </a:lnTo>
                    <a:lnTo>
                      <a:pt x="3113" y="146"/>
                    </a:lnTo>
                    <a:lnTo>
                      <a:pt x="3082" y="146"/>
                    </a:lnTo>
                    <a:lnTo>
                      <a:pt x="3022" y="87"/>
                    </a:lnTo>
                    <a:lnTo>
                      <a:pt x="3022" y="57"/>
                    </a:lnTo>
                    <a:lnTo>
                      <a:pt x="2994" y="27"/>
                    </a:lnTo>
                    <a:lnTo>
                      <a:pt x="2963" y="27"/>
                    </a:lnTo>
                    <a:lnTo>
                      <a:pt x="2963" y="0"/>
                    </a:lnTo>
                    <a:lnTo>
                      <a:pt x="2727" y="0"/>
                    </a:lnTo>
                    <a:lnTo>
                      <a:pt x="2697" y="27"/>
                    </a:lnTo>
                    <a:lnTo>
                      <a:pt x="2638" y="27"/>
                    </a:lnTo>
                    <a:lnTo>
                      <a:pt x="2608" y="0"/>
                    </a:lnTo>
                    <a:lnTo>
                      <a:pt x="2548" y="0"/>
                    </a:lnTo>
                    <a:lnTo>
                      <a:pt x="2548" y="57"/>
                    </a:lnTo>
                    <a:lnTo>
                      <a:pt x="2520" y="87"/>
                    </a:lnTo>
                    <a:lnTo>
                      <a:pt x="2429" y="87"/>
                    </a:lnTo>
                    <a:lnTo>
                      <a:pt x="2401" y="87"/>
                    </a:lnTo>
                    <a:lnTo>
                      <a:pt x="2371" y="57"/>
                    </a:lnTo>
                    <a:lnTo>
                      <a:pt x="2310" y="57"/>
                    </a:lnTo>
                    <a:lnTo>
                      <a:pt x="2283" y="87"/>
                    </a:lnTo>
                    <a:lnTo>
                      <a:pt x="2192" y="87"/>
                    </a:lnTo>
                    <a:lnTo>
                      <a:pt x="2192" y="118"/>
                    </a:lnTo>
                    <a:lnTo>
                      <a:pt x="2164" y="118"/>
                    </a:lnTo>
                    <a:lnTo>
                      <a:pt x="2133" y="146"/>
                    </a:lnTo>
                    <a:lnTo>
                      <a:pt x="2133" y="206"/>
                    </a:lnTo>
                    <a:lnTo>
                      <a:pt x="2103" y="236"/>
                    </a:lnTo>
                    <a:lnTo>
                      <a:pt x="2133" y="264"/>
                    </a:lnTo>
                    <a:lnTo>
                      <a:pt x="2133" y="325"/>
                    </a:lnTo>
                    <a:lnTo>
                      <a:pt x="2164" y="325"/>
                    </a:lnTo>
                    <a:lnTo>
                      <a:pt x="2133" y="354"/>
                    </a:lnTo>
                    <a:lnTo>
                      <a:pt x="2103" y="354"/>
                    </a:lnTo>
                    <a:lnTo>
                      <a:pt x="2046" y="294"/>
                    </a:lnTo>
                    <a:lnTo>
                      <a:pt x="2046" y="264"/>
                    </a:lnTo>
                    <a:lnTo>
                      <a:pt x="1985" y="264"/>
                    </a:lnTo>
                    <a:lnTo>
                      <a:pt x="1955" y="294"/>
                    </a:lnTo>
                    <a:lnTo>
                      <a:pt x="1926" y="294"/>
                    </a:lnTo>
                    <a:lnTo>
                      <a:pt x="1897" y="264"/>
                    </a:lnTo>
                    <a:lnTo>
                      <a:pt x="1867" y="264"/>
                    </a:lnTo>
                    <a:lnTo>
                      <a:pt x="1837" y="294"/>
                    </a:lnTo>
                    <a:lnTo>
                      <a:pt x="1808" y="294"/>
                    </a:lnTo>
                    <a:lnTo>
                      <a:pt x="1808" y="325"/>
                    </a:lnTo>
                    <a:lnTo>
                      <a:pt x="1778" y="294"/>
                    </a:lnTo>
                    <a:lnTo>
                      <a:pt x="1778" y="236"/>
                    </a:lnTo>
                    <a:lnTo>
                      <a:pt x="1718" y="236"/>
                    </a:lnTo>
                    <a:lnTo>
                      <a:pt x="1690" y="264"/>
                    </a:lnTo>
                    <a:lnTo>
                      <a:pt x="1660" y="264"/>
                    </a:lnTo>
                    <a:lnTo>
                      <a:pt x="1660" y="294"/>
                    </a:lnTo>
                    <a:lnTo>
                      <a:pt x="1600" y="236"/>
                    </a:lnTo>
                    <a:lnTo>
                      <a:pt x="1571" y="264"/>
                    </a:lnTo>
                    <a:lnTo>
                      <a:pt x="1541" y="236"/>
                    </a:lnTo>
                    <a:lnTo>
                      <a:pt x="1511" y="236"/>
                    </a:lnTo>
                    <a:lnTo>
                      <a:pt x="1480" y="264"/>
                    </a:lnTo>
                    <a:lnTo>
                      <a:pt x="1453" y="236"/>
                    </a:lnTo>
                    <a:lnTo>
                      <a:pt x="1423" y="236"/>
                    </a:lnTo>
                    <a:lnTo>
                      <a:pt x="1423" y="264"/>
                    </a:lnTo>
                    <a:lnTo>
                      <a:pt x="1393" y="264"/>
                    </a:lnTo>
                    <a:lnTo>
                      <a:pt x="1362" y="236"/>
                    </a:lnTo>
                    <a:lnTo>
                      <a:pt x="1273" y="236"/>
                    </a:lnTo>
                    <a:lnTo>
                      <a:pt x="1216" y="175"/>
                    </a:lnTo>
                    <a:lnTo>
                      <a:pt x="1067" y="175"/>
                    </a:lnTo>
                    <a:lnTo>
                      <a:pt x="1037" y="146"/>
                    </a:lnTo>
                    <a:lnTo>
                      <a:pt x="888" y="146"/>
                    </a:lnTo>
                    <a:lnTo>
                      <a:pt x="860" y="118"/>
                    </a:lnTo>
                    <a:lnTo>
                      <a:pt x="830" y="146"/>
                    </a:lnTo>
                    <a:lnTo>
                      <a:pt x="800" y="146"/>
                    </a:lnTo>
                    <a:lnTo>
                      <a:pt x="770" y="118"/>
                    </a:lnTo>
                    <a:lnTo>
                      <a:pt x="711" y="118"/>
                    </a:lnTo>
                    <a:lnTo>
                      <a:pt x="681" y="146"/>
                    </a:lnTo>
                    <a:lnTo>
                      <a:pt x="534" y="146"/>
                    </a:lnTo>
                    <a:lnTo>
                      <a:pt x="504" y="175"/>
                    </a:lnTo>
                    <a:lnTo>
                      <a:pt x="504" y="206"/>
                    </a:lnTo>
                    <a:lnTo>
                      <a:pt x="474" y="206"/>
                    </a:lnTo>
                    <a:close/>
                  </a:path>
                </a:pathLst>
              </a:custGeom>
              <a:solidFill>
                <a:srgbClr val="FECC2E"/>
              </a:solidFill>
              <a:ln w="9525">
                <a:noFill/>
                <a:round/>
                <a:headEnd/>
                <a:tailEnd/>
              </a:ln>
            </p:spPr>
            <p:txBody>
              <a:bodyPr/>
              <a:lstStyle/>
              <a:p>
                <a:endParaRPr lang="en-GB"/>
              </a:p>
            </p:txBody>
          </p:sp>
          <p:sp>
            <p:nvSpPr>
              <p:cNvPr id="21525" name="Freeform 21"/>
              <p:cNvSpPr>
                <a:spLocks/>
              </p:cNvSpPr>
              <p:nvPr/>
            </p:nvSpPr>
            <p:spPr bwMode="auto">
              <a:xfrm>
                <a:off x="4887" y="2890"/>
                <a:ext cx="30" cy="29"/>
              </a:xfrm>
              <a:custGeom>
                <a:avLst/>
                <a:gdLst/>
                <a:ahLst/>
                <a:cxnLst>
                  <a:cxn ang="0">
                    <a:pos x="88" y="119"/>
                  </a:cxn>
                  <a:cxn ang="0">
                    <a:pos x="118" y="119"/>
                  </a:cxn>
                  <a:cxn ang="0">
                    <a:pos x="118" y="89"/>
                  </a:cxn>
                  <a:cxn ang="0">
                    <a:pos x="30" y="0"/>
                  </a:cxn>
                  <a:cxn ang="0">
                    <a:pos x="0" y="0"/>
                  </a:cxn>
                  <a:cxn ang="0">
                    <a:pos x="30" y="30"/>
                  </a:cxn>
                  <a:cxn ang="0">
                    <a:pos x="30" y="89"/>
                  </a:cxn>
                  <a:cxn ang="0">
                    <a:pos x="57" y="89"/>
                  </a:cxn>
                  <a:cxn ang="0">
                    <a:pos x="88" y="119"/>
                  </a:cxn>
                </a:cxnLst>
                <a:rect l="0" t="0" r="r" b="b"/>
                <a:pathLst>
                  <a:path w="118" h="119">
                    <a:moveTo>
                      <a:pt x="88" y="119"/>
                    </a:moveTo>
                    <a:lnTo>
                      <a:pt x="118" y="119"/>
                    </a:lnTo>
                    <a:lnTo>
                      <a:pt x="118" y="89"/>
                    </a:lnTo>
                    <a:lnTo>
                      <a:pt x="30" y="0"/>
                    </a:lnTo>
                    <a:lnTo>
                      <a:pt x="0" y="0"/>
                    </a:lnTo>
                    <a:lnTo>
                      <a:pt x="30" y="30"/>
                    </a:lnTo>
                    <a:lnTo>
                      <a:pt x="30" y="89"/>
                    </a:lnTo>
                    <a:lnTo>
                      <a:pt x="57" y="89"/>
                    </a:lnTo>
                    <a:lnTo>
                      <a:pt x="88" y="119"/>
                    </a:lnTo>
                    <a:close/>
                  </a:path>
                </a:pathLst>
              </a:custGeom>
              <a:solidFill>
                <a:srgbClr val="E6F6ED"/>
              </a:solidFill>
              <a:ln w="9525">
                <a:noFill/>
                <a:round/>
                <a:headEnd/>
                <a:tailEnd/>
              </a:ln>
            </p:spPr>
            <p:txBody>
              <a:bodyPr/>
              <a:lstStyle/>
              <a:p>
                <a:endParaRPr lang="en-GB"/>
              </a:p>
            </p:txBody>
          </p:sp>
          <p:sp>
            <p:nvSpPr>
              <p:cNvPr id="21526" name="Freeform 22"/>
              <p:cNvSpPr>
                <a:spLocks/>
              </p:cNvSpPr>
              <p:nvPr/>
            </p:nvSpPr>
            <p:spPr bwMode="auto">
              <a:xfrm>
                <a:off x="4887" y="2882"/>
                <a:ext cx="8" cy="8"/>
              </a:xfrm>
              <a:custGeom>
                <a:avLst/>
                <a:gdLst/>
                <a:ahLst/>
                <a:cxnLst>
                  <a:cxn ang="0">
                    <a:pos x="0" y="0"/>
                  </a:cxn>
                  <a:cxn ang="0">
                    <a:pos x="0" y="30"/>
                  </a:cxn>
                  <a:cxn ang="0">
                    <a:pos x="30" y="30"/>
                  </a:cxn>
                  <a:cxn ang="0">
                    <a:pos x="0" y="0"/>
                  </a:cxn>
                </a:cxnLst>
                <a:rect l="0" t="0" r="r" b="b"/>
                <a:pathLst>
                  <a:path w="30" h="30">
                    <a:moveTo>
                      <a:pt x="0" y="0"/>
                    </a:moveTo>
                    <a:lnTo>
                      <a:pt x="0" y="30"/>
                    </a:lnTo>
                    <a:lnTo>
                      <a:pt x="30" y="30"/>
                    </a:lnTo>
                    <a:lnTo>
                      <a:pt x="0" y="0"/>
                    </a:lnTo>
                    <a:close/>
                  </a:path>
                </a:pathLst>
              </a:custGeom>
              <a:solidFill>
                <a:srgbClr val="FECC2E"/>
              </a:solidFill>
              <a:ln w="9525">
                <a:noFill/>
                <a:round/>
                <a:headEnd/>
                <a:tailEnd/>
              </a:ln>
            </p:spPr>
            <p:txBody>
              <a:bodyPr/>
              <a:lstStyle/>
              <a:p>
                <a:endParaRPr lang="en-GB"/>
              </a:p>
            </p:txBody>
          </p:sp>
          <p:sp>
            <p:nvSpPr>
              <p:cNvPr id="21527" name="Freeform 23"/>
              <p:cNvSpPr>
                <a:spLocks/>
              </p:cNvSpPr>
              <p:nvPr/>
            </p:nvSpPr>
            <p:spPr bwMode="auto">
              <a:xfrm>
                <a:off x="4316" y="3186"/>
                <a:ext cx="1342" cy="532"/>
              </a:xfrm>
              <a:custGeom>
                <a:avLst/>
                <a:gdLst/>
                <a:ahLst/>
                <a:cxnLst>
                  <a:cxn ang="0">
                    <a:pos x="1719" y="148"/>
                  </a:cxn>
                  <a:cxn ang="0">
                    <a:pos x="1512" y="237"/>
                  </a:cxn>
                  <a:cxn ang="0">
                    <a:pos x="1185" y="325"/>
                  </a:cxn>
                  <a:cxn ang="0">
                    <a:pos x="802" y="295"/>
                  </a:cxn>
                  <a:cxn ang="0">
                    <a:pos x="564" y="207"/>
                  </a:cxn>
                  <a:cxn ang="0">
                    <a:pos x="297" y="0"/>
                  </a:cxn>
                  <a:cxn ang="0">
                    <a:pos x="118" y="89"/>
                  </a:cxn>
                  <a:cxn ang="0">
                    <a:pos x="149" y="268"/>
                  </a:cxn>
                  <a:cxn ang="0">
                    <a:pos x="29" y="443"/>
                  </a:cxn>
                  <a:cxn ang="0">
                    <a:pos x="118" y="562"/>
                  </a:cxn>
                  <a:cxn ang="0">
                    <a:pos x="236" y="532"/>
                  </a:cxn>
                  <a:cxn ang="0">
                    <a:pos x="386" y="386"/>
                  </a:cxn>
                  <a:cxn ang="0">
                    <a:pos x="830" y="386"/>
                  </a:cxn>
                  <a:cxn ang="0">
                    <a:pos x="920" y="504"/>
                  </a:cxn>
                  <a:cxn ang="0">
                    <a:pos x="564" y="562"/>
                  </a:cxn>
                  <a:cxn ang="0">
                    <a:pos x="356" y="593"/>
                  </a:cxn>
                  <a:cxn ang="0">
                    <a:pos x="118" y="650"/>
                  </a:cxn>
                  <a:cxn ang="0">
                    <a:pos x="60" y="918"/>
                  </a:cxn>
                  <a:cxn ang="0">
                    <a:pos x="209" y="977"/>
                  </a:cxn>
                  <a:cxn ang="0">
                    <a:pos x="267" y="1154"/>
                  </a:cxn>
                  <a:cxn ang="0">
                    <a:pos x="236" y="1273"/>
                  </a:cxn>
                  <a:cxn ang="0">
                    <a:pos x="149" y="1243"/>
                  </a:cxn>
                  <a:cxn ang="0">
                    <a:pos x="236" y="1333"/>
                  </a:cxn>
                  <a:cxn ang="0">
                    <a:pos x="416" y="1452"/>
                  </a:cxn>
                  <a:cxn ang="0">
                    <a:pos x="474" y="1628"/>
                  </a:cxn>
                  <a:cxn ang="0">
                    <a:pos x="416" y="1747"/>
                  </a:cxn>
                  <a:cxn ang="0">
                    <a:pos x="534" y="1804"/>
                  </a:cxn>
                  <a:cxn ang="0">
                    <a:pos x="741" y="1804"/>
                  </a:cxn>
                  <a:cxn ang="0">
                    <a:pos x="889" y="1835"/>
                  </a:cxn>
                  <a:cxn ang="0">
                    <a:pos x="1009" y="1983"/>
                  </a:cxn>
                  <a:cxn ang="0">
                    <a:pos x="1216" y="2013"/>
                  </a:cxn>
                  <a:cxn ang="0">
                    <a:pos x="1364" y="1924"/>
                  </a:cxn>
                  <a:cxn ang="0">
                    <a:pos x="1631" y="1835"/>
                  </a:cxn>
                  <a:cxn ang="0">
                    <a:pos x="1987" y="2072"/>
                  </a:cxn>
                  <a:cxn ang="0">
                    <a:pos x="2340" y="2013"/>
                  </a:cxn>
                  <a:cxn ang="0">
                    <a:pos x="2578" y="1804"/>
                  </a:cxn>
                  <a:cxn ang="0">
                    <a:pos x="2786" y="1895"/>
                  </a:cxn>
                  <a:cxn ang="0">
                    <a:pos x="2906" y="2042"/>
                  </a:cxn>
                  <a:cxn ang="0">
                    <a:pos x="3082" y="2013"/>
                  </a:cxn>
                  <a:cxn ang="0">
                    <a:pos x="3200" y="1865"/>
                  </a:cxn>
                  <a:cxn ang="0">
                    <a:pos x="3645" y="1804"/>
                  </a:cxn>
                  <a:cxn ang="0">
                    <a:pos x="4030" y="1804"/>
                  </a:cxn>
                  <a:cxn ang="0">
                    <a:pos x="4209" y="1686"/>
                  </a:cxn>
                  <a:cxn ang="0">
                    <a:pos x="4683" y="1686"/>
                  </a:cxn>
                  <a:cxn ang="0">
                    <a:pos x="5097" y="1658"/>
                  </a:cxn>
                  <a:cxn ang="0">
                    <a:pos x="5274" y="1686"/>
                  </a:cxn>
                  <a:cxn ang="0">
                    <a:pos x="5274" y="1479"/>
                  </a:cxn>
                  <a:cxn ang="0">
                    <a:pos x="5158" y="1243"/>
                  </a:cxn>
                  <a:cxn ang="0">
                    <a:pos x="5097" y="977"/>
                  </a:cxn>
                  <a:cxn ang="0">
                    <a:pos x="5217" y="799"/>
                  </a:cxn>
                  <a:cxn ang="0">
                    <a:pos x="4890" y="504"/>
                  </a:cxn>
                  <a:cxn ang="0">
                    <a:pos x="4802" y="325"/>
                  </a:cxn>
                  <a:cxn ang="0">
                    <a:pos x="4593" y="207"/>
                  </a:cxn>
                  <a:cxn ang="0">
                    <a:pos x="4328" y="237"/>
                  </a:cxn>
                  <a:cxn ang="0">
                    <a:pos x="4061" y="325"/>
                  </a:cxn>
                  <a:cxn ang="0">
                    <a:pos x="3763" y="386"/>
                  </a:cxn>
                  <a:cxn ang="0">
                    <a:pos x="3350" y="386"/>
                  </a:cxn>
                  <a:cxn ang="0">
                    <a:pos x="2993" y="268"/>
                  </a:cxn>
                  <a:cxn ang="0">
                    <a:pos x="2638" y="148"/>
                  </a:cxn>
                  <a:cxn ang="0">
                    <a:pos x="2490" y="30"/>
                  </a:cxn>
                  <a:cxn ang="0">
                    <a:pos x="1987" y="30"/>
                  </a:cxn>
                </a:cxnLst>
                <a:rect l="0" t="0" r="r" b="b"/>
                <a:pathLst>
                  <a:path w="5365" h="2131">
                    <a:moveTo>
                      <a:pt x="1957" y="59"/>
                    </a:moveTo>
                    <a:lnTo>
                      <a:pt x="1896" y="59"/>
                    </a:lnTo>
                    <a:lnTo>
                      <a:pt x="1869" y="89"/>
                    </a:lnTo>
                    <a:lnTo>
                      <a:pt x="1808" y="89"/>
                    </a:lnTo>
                    <a:lnTo>
                      <a:pt x="1778" y="118"/>
                    </a:lnTo>
                    <a:lnTo>
                      <a:pt x="1750" y="118"/>
                    </a:lnTo>
                    <a:lnTo>
                      <a:pt x="1719" y="148"/>
                    </a:lnTo>
                    <a:lnTo>
                      <a:pt x="1690" y="148"/>
                    </a:lnTo>
                    <a:lnTo>
                      <a:pt x="1660" y="177"/>
                    </a:lnTo>
                    <a:lnTo>
                      <a:pt x="1631" y="177"/>
                    </a:lnTo>
                    <a:lnTo>
                      <a:pt x="1601" y="207"/>
                    </a:lnTo>
                    <a:lnTo>
                      <a:pt x="1571" y="207"/>
                    </a:lnTo>
                    <a:lnTo>
                      <a:pt x="1541" y="237"/>
                    </a:lnTo>
                    <a:lnTo>
                      <a:pt x="1512" y="237"/>
                    </a:lnTo>
                    <a:lnTo>
                      <a:pt x="1483" y="268"/>
                    </a:lnTo>
                    <a:lnTo>
                      <a:pt x="1453" y="268"/>
                    </a:lnTo>
                    <a:lnTo>
                      <a:pt x="1483" y="295"/>
                    </a:lnTo>
                    <a:lnTo>
                      <a:pt x="1423" y="355"/>
                    </a:lnTo>
                    <a:lnTo>
                      <a:pt x="1276" y="355"/>
                    </a:lnTo>
                    <a:lnTo>
                      <a:pt x="1276" y="325"/>
                    </a:lnTo>
                    <a:lnTo>
                      <a:pt x="1185" y="325"/>
                    </a:lnTo>
                    <a:lnTo>
                      <a:pt x="1157" y="295"/>
                    </a:lnTo>
                    <a:lnTo>
                      <a:pt x="1127" y="325"/>
                    </a:lnTo>
                    <a:lnTo>
                      <a:pt x="948" y="325"/>
                    </a:lnTo>
                    <a:lnTo>
                      <a:pt x="920" y="295"/>
                    </a:lnTo>
                    <a:lnTo>
                      <a:pt x="859" y="295"/>
                    </a:lnTo>
                    <a:lnTo>
                      <a:pt x="830" y="325"/>
                    </a:lnTo>
                    <a:lnTo>
                      <a:pt x="802" y="295"/>
                    </a:lnTo>
                    <a:lnTo>
                      <a:pt x="771" y="295"/>
                    </a:lnTo>
                    <a:lnTo>
                      <a:pt x="741" y="268"/>
                    </a:lnTo>
                    <a:lnTo>
                      <a:pt x="682" y="268"/>
                    </a:lnTo>
                    <a:lnTo>
                      <a:pt x="653" y="237"/>
                    </a:lnTo>
                    <a:lnTo>
                      <a:pt x="623" y="237"/>
                    </a:lnTo>
                    <a:lnTo>
                      <a:pt x="593" y="207"/>
                    </a:lnTo>
                    <a:lnTo>
                      <a:pt x="564" y="207"/>
                    </a:lnTo>
                    <a:lnTo>
                      <a:pt x="534" y="177"/>
                    </a:lnTo>
                    <a:lnTo>
                      <a:pt x="534" y="148"/>
                    </a:lnTo>
                    <a:lnTo>
                      <a:pt x="504" y="118"/>
                    </a:lnTo>
                    <a:lnTo>
                      <a:pt x="534" y="89"/>
                    </a:lnTo>
                    <a:lnTo>
                      <a:pt x="504" y="59"/>
                    </a:lnTo>
                    <a:lnTo>
                      <a:pt x="356" y="59"/>
                    </a:lnTo>
                    <a:lnTo>
                      <a:pt x="297" y="0"/>
                    </a:lnTo>
                    <a:lnTo>
                      <a:pt x="267" y="30"/>
                    </a:lnTo>
                    <a:lnTo>
                      <a:pt x="236" y="0"/>
                    </a:lnTo>
                    <a:lnTo>
                      <a:pt x="236" y="30"/>
                    </a:lnTo>
                    <a:lnTo>
                      <a:pt x="209" y="30"/>
                    </a:lnTo>
                    <a:lnTo>
                      <a:pt x="179" y="59"/>
                    </a:lnTo>
                    <a:lnTo>
                      <a:pt x="118" y="59"/>
                    </a:lnTo>
                    <a:lnTo>
                      <a:pt x="118" y="89"/>
                    </a:lnTo>
                    <a:lnTo>
                      <a:pt x="90" y="89"/>
                    </a:lnTo>
                    <a:lnTo>
                      <a:pt x="60" y="118"/>
                    </a:lnTo>
                    <a:lnTo>
                      <a:pt x="60" y="148"/>
                    </a:lnTo>
                    <a:lnTo>
                      <a:pt x="90" y="148"/>
                    </a:lnTo>
                    <a:lnTo>
                      <a:pt x="118" y="177"/>
                    </a:lnTo>
                    <a:lnTo>
                      <a:pt x="149" y="237"/>
                    </a:lnTo>
                    <a:lnTo>
                      <a:pt x="149" y="268"/>
                    </a:lnTo>
                    <a:lnTo>
                      <a:pt x="118" y="268"/>
                    </a:lnTo>
                    <a:lnTo>
                      <a:pt x="60" y="325"/>
                    </a:lnTo>
                    <a:lnTo>
                      <a:pt x="60" y="355"/>
                    </a:lnTo>
                    <a:lnTo>
                      <a:pt x="90" y="386"/>
                    </a:lnTo>
                    <a:lnTo>
                      <a:pt x="60" y="386"/>
                    </a:lnTo>
                    <a:lnTo>
                      <a:pt x="29" y="414"/>
                    </a:lnTo>
                    <a:lnTo>
                      <a:pt x="29" y="443"/>
                    </a:lnTo>
                    <a:lnTo>
                      <a:pt x="0" y="474"/>
                    </a:lnTo>
                    <a:lnTo>
                      <a:pt x="0" y="504"/>
                    </a:lnTo>
                    <a:lnTo>
                      <a:pt x="209" y="504"/>
                    </a:lnTo>
                    <a:lnTo>
                      <a:pt x="209" y="532"/>
                    </a:lnTo>
                    <a:lnTo>
                      <a:pt x="179" y="532"/>
                    </a:lnTo>
                    <a:lnTo>
                      <a:pt x="149" y="562"/>
                    </a:lnTo>
                    <a:lnTo>
                      <a:pt x="118" y="562"/>
                    </a:lnTo>
                    <a:lnTo>
                      <a:pt x="60" y="623"/>
                    </a:lnTo>
                    <a:lnTo>
                      <a:pt x="60" y="711"/>
                    </a:lnTo>
                    <a:lnTo>
                      <a:pt x="90" y="681"/>
                    </a:lnTo>
                    <a:lnTo>
                      <a:pt x="90" y="650"/>
                    </a:lnTo>
                    <a:lnTo>
                      <a:pt x="118" y="623"/>
                    </a:lnTo>
                    <a:lnTo>
                      <a:pt x="149" y="623"/>
                    </a:lnTo>
                    <a:lnTo>
                      <a:pt x="236" y="532"/>
                    </a:lnTo>
                    <a:lnTo>
                      <a:pt x="267" y="532"/>
                    </a:lnTo>
                    <a:lnTo>
                      <a:pt x="297" y="504"/>
                    </a:lnTo>
                    <a:lnTo>
                      <a:pt x="327" y="504"/>
                    </a:lnTo>
                    <a:lnTo>
                      <a:pt x="356" y="474"/>
                    </a:lnTo>
                    <a:lnTo>
                      <a:pt x="356" y="443"/>
                    </a:lnTo>
                    <a:lnTo>
                      <a:pt x="386" y="414"/>
                    </a:lnTo>
                    <a:lnTo>
                      <a:pt x="386" y="386"/>
                    </a:lnTo>
                    <a:lnTo>
                      <a:pt x="504" y="386"/>
                    </a:lnTo>
                    <a:lnTo>
                      <a:pt x="534" y="355"/>
                    </a:lnTo>
                    <a:lnTo>
                      <a:pt x="682" y="355"/>
                    </a:lnTo>
                    <a:lnTo>
                      <a:pt x="711" y="386"/>
                    </a:lnTo>
                    <a:lnTo>
                      <a:pt x="802" y="386"/>
                    </a:lnTo>
                    <a:lnTo>
                      <a:pt x="830" y="355"/>
                    </a:lnTo>
                    <a:lnTo>
                      <a:pt x="830" y="386"/>
                    </a:lnTo>
                    <a:lnTo>
                      <a:pt x="859" y="414"/>
                    </a:lnTo>
                    <a:lnTo>
                      <a:pt x="889" y="414"/>
                    </a:lnTo>
                    <a:lnTo>
                      <a:pt x="889" y="443"/>
                    </a:lnTo>
                    <a:lnTo>
                      <a:pt x="1009" y="443"/>
                    </a:lnTo>
                    <a:lnTo>
                      <a:pt x="1039" y="474"/>
                    </a:lnTo>
                    <a:lnTo>
                      <a:pt x="948" y="474"/>
                    </a:lnTo>
                    <a:lnTo>
                      <a:pt x="920" y="504"/>
                    </a:lnTo>
                    <a:lnTo>
                      <a:pt x="802" y="504"/>
                    </a:lnTo>
                    <a:lnTo>
                      <a:pt x="771" y="532"/>
                    </a:lnTo>
                    <a:lnTo>
                      <a:pt x="802" y="562"/>
                    </a:lnTo>
                    <a:lnTo>
                      <a:pt x="859" y="562"/>
                    </a:lnTo>
                    <a:lnTo>
                      <a:pt x="830" y="593"/>
                    </a:lnTo>
                    <a:lnTo>
                      <a:pt x="534" y="593"/>
                    </a:lnTo>
                    <a:lnTo>
                      <a:pt x="564" y="562"/>
                    </a:lnTo>
                    <a:lnTo>
                      <a:pt x="504" y="532"/>
                    </a:lnTo>
                    <a:lnTo>
                      <a:pt x="474" y="562"/>
                    </a:lnTo>
                    <a:lnTo>
                      <a:pt x="504" y="593"/>
                    </a:lnTo>
                    <a:lnTo>
                      <a:pt x="504" y="623"/>
                    </a:lnTo>
                    <a:lnTo>
                      <a:pt x="416" y="623"/>
                    </a:lnTo>
                    <a:lnTo>
                      <a:pt x="386" y="593"/>
                    </a:lnTo>
                    <a:lnTo>
                      <a:pt x="356" y="593"/>
                    </a:lnTo>
                    <a:lnTo>
                      <a:pt x="327" y="562"/>
                    </a:lnTo>
                    <a:lnTo>
                      <a:pt x="297" y="562"/>
                    </a:lnTo>
                    <a:lnTo>
                      <a:pt x="267" y="593"/>
                    </a:lnTo>
                    <a:lnTo>
                      <a:pt x="179" y="593"/>
                    </a:lnTo>
                    <a:lnTo>
                      <a:pt x="179" y="623"/>
                    </a:lnTo>
                    <a:lnTo>
                      <a:pt x="149" y="650"/>
                    </a:lnTo>
                    <a:lnTo>
                      <a:pt x="118" y="650"/>
                    </a:lnTo>
                    <a:lnTo>
                      <a:pt x="90" y="681"/>
                    </a:lnTo>
                    <a:lnTo>
                      <a:pt x="90" y="711"/>
                    </a:lnTo>
                    <a:lnTo>
                      <a:pt x="60" y="711"/>
                    </a:lnTo>
                    <a:lnTo>
                      <a:pt x="60" y="829"/>
                    </a:lnTo>
                    <a:lnTo>
                      <a:pt x="29" y="859"/>
                    </a:lnTo>
                    <a:lnTo>
                      <a:pt x="29" y="888"/>
                    </a:lnTo>
                    <a:lnTo>
                      <a:pt x="60" y="918"/>
                    </a:lnTo>
                    <a:lnTo>
                      <a:pt x="90" y="888"/>
                    </a:lnTo>
                    <a:lnTo>
                      <a:pt x="179" y="888"/>
                    </a:lnTo>
                    <a:lnTo>
                      <a:pt x="209" y="859"/>
                    </a:lnTo>
                    <a:lnTo>
                      <a:pt x="236" y="859"/>
                    </a:lnTo>
                    <a:lnTo>
                      <a:pt x="267" y="888"/>
                    </a:lnTo>
                    <a:lnTo>
                      <a:pt x="209" y="948"/>
                    </a:lnTo>
                    <a:lnTo>
                      <a:pt x="209" y="977"/>
                    </a:lnTo>
                    <a:lnTo>
                      <a:pt x="236" y="977"/>
                    </a:lnTo>
                    <a:lnTo>
                      <a:pt x="236" y="1006"/>
                    </a:lnTo>
                    <a:lnTo>
                      <a:pt x="267" y="1006"/>
                    </a:lnTo>
                    <a:lnTo>
                      <a:pt x="267" y="1096"/>
                    </a:lnTo>
                    <a:lnTo>
                      <a:pt x="297" y="1066"/>
                    </a:lnTo>
                    <a:lnTo>
                      <a:pt x="327" y="1096"/>
                    </a:lnTo>
                    <a:lnTo>
                      <a:pt x="267" y="1154"/>
                    </a:lnTo>
                    <a:lnTo>
                      <a:pt x="236" y="1154"/>
                    </a:lnTo>
                    <a:lnTo>
                      <a:pt x="267" y="1184"/>
                    </a:lnTo>
                    <a:lnTo>
                      <a:pt x="267" y="1215"/>
                    </a:lnTo>
                    <a:lnTo>
                      <a:pt x="297" y="1243"/>
                    </a:lnTo>
                    <a:lnTo>
                      <a:pt x="356" y="1243"/>
                    </a:lnTo>
                    <a:lnTo>
                      <a:pt x="356" y="1273"/>
                    </a:lnTo>
                    <a:lnTo>
                      <a:pt x="236" y="1273"/>
                    </a:lnTo>
                    <a:lnTo>
                      <a:pt x="236" y="1302"/>
                    </a:lnTo>
                    <a:lnTo>
                      <a:pt x="209" y="1273"/>
                    </a:lnTo>
                    <a:lnTo>
                      <a:pt x="209" y="1215"/>
                    </a:lnTo>
                    <a:lnTo>
                      <a:pt x="179" y="1184"/>
                    </a:lnTo>
                    <a:lnTo>
                      <a:pt x="118" y="1184"/>
                    </a:lnTo>
                    <a:lnTo>
                      <a:pt x="149" y="1215"/>
                    </a:lnTo>
                    <a:lnTo>
                      <a:pt x="149" y="1243"/>
                    </a:lnTo>
                    <a:lnTo>
                      <a:pt x="179" y="1273"/>
                    </a:lnTo>
                    <a:lnTo>
                      <a:pt x="149" y="1302"/>
                    </a:lnTo>
                    <a:lnTo>
                      <a:pt x="118" y="1302"/>
                    </a:lnTo>
                    <a:lnTo>
                      <a:pt x="118" y="1333"/>
                    </a:lnTo>
                    <a:lnTo>
                      <a:pt x="149" y="1333"/>
                    </a:lnTo>
                    <a:lnTo>
                      <a:pt x="209" y="1361"/>
                    </a:lnTo>
                    <a:lnTo>
                      <a:pt x="236" y="1333"/>
                    </a:lnTo>
                    <a:lnTo>
                      <a:pt x="267" y="1333"/>
                    </a:lnTo>
                    <a:lnTo>
                      <a:pt x="267" y="1361"/>
                    </a:lnTo>
                    <a:lnTo>
                      <a:pt x="297" y="1391"/>
                    </a:lnTo>
                    <a:lnTo>
                      <a:pt x="356" y="1391"/>
                    </a:lnTo>
                    <a:lnTo>
                      <a:pt x="386" y="1422"/>
                    </a:lnTo>
                    <a:lnTo>
                      <a:pt x="416" y="1422"/>
                    </a:lnTo>
                    <a:lnTo>
                      <a:pt x="416" y="1452"/>
                    </a:lnTo>
                    <a:lnTo>
                      <a:pt x="356" y="1509"/>
                    </a:lnTo>
                    <a:lnTo>
                      <a:pt x="386" y="1540"/>
                    </a:lnTo>
                    <a:lnTo>
                      <a:pt x="386" y="1598"/>
                    </a:lnTo>
                    <a:lnTo>
                      <a:pt x="416" y="1628"/>
                    </a:lnTo>
                    <a:lnTo>
                      <a:pt x="446" y="1598"/>
                    </a:lnTo>
                    <a:lnTo>
                      <a:pt x="446" y="1628"/>
                    </a:lnTo>
                    <a:lnTo>
                      <a:pt x="474" y="1628"/>
                    </a:lnTo>
                    <a:lnTo>
                      <a:pt x="474" y="1658"/>
                    </a:lnTo>
                    <a:lnTo>
                      <a:pt x="504" y="1658"/>
                    </a:lnTo>
                    <a:lnTo>
                      <a:pt x="504" y="1686"/>
                    </a:lnTo>
                    <a:lnTo>
                      <a:pt x="474" y="1717"/>
                    </a:lnTo>
                    <a:lnTo>
                      <a:pt x="446" y="1686"/>
                    </a:lnTo>
                    <a:lnTo>
                      <a:pt x="416" y="1686"/>
                    </a:lnTo>
                    <a:lnTo>
                      <a:pt x="416" y="1747"/>
                    </a:lnTo>
                    <a:lnTo>
                      <a:pt x="623" y="1747"/>
                    </a:lnTo>
                    <a:lnTo>
                      <a:pt x="682" y="1717"/>
                    </a:lnTo>
                    <a:lnTo>
                      <a:pt x="711" y="1747"/>
                    </a:lnTo>
                    <a:lnTo>
                      <a:pt x="682" y="1777"/>
                    </a:lnTo>
                    <a:lnTo>
                      <a:pt x="653" y="1777"/>
                    </a:lnTo>
                    <a:lnTo>
                      <a:pt x="653" y="1804"/>
                    </a:lnTo>
                    <a:lnTo>
                      <a:pt x="534" y="1804"/>
                    </a:lnTo>
                    <a:lnTo>
                      <a:pt x="534" y="1835"/>
                    </a:lnTo>
                    <a:lnTo>
                      <a:pt x="623" y="1835"/>
                    </a:lnTo>
                    <a:lnTo>
                      <a:pt x="653" y="1865"/>
                    </a:lnTo>
                    <a:lnTo>
                      <a:pt x="653" y="1895"/>
                    </a:lnTo>
                    <a:lnTo>
                      <a:pt x="711" y="1835"/>
                    </a:lnTo>
                    <a:lnTo>
                      <a:pt x="711" y="1804"/>
                    </a:lnTo>
                    <a:lnTo>
                      <a:pt x="741" y="1804"/>
                    </a:lnTo>
                    <a:lnTo>
                      <a:pt x="771" y="1777"/>
                    </a:lnTo>
                    <a:lnTo>
                      <a:pt x="771" y="1804"/>
                    </a:lnTo>
                    <a:lnTo>
                      <a:pt x="802" y="1804"/>
                    </a:lnTo>
                    <a:lnTo>
                      <a:pt x="802" y="1835"/>
                    </a:lnTo>
                    <a:lnTo>
                      <a:pt x="859" y="1835"/>
                    </a:lnTo>
                    <a:lnTo>
                      <a:pt x="889" y="1865"/>
                    </a:lnTo>
                    <a:lnTo>
                      <a:pt x="889" y="1835"/>
                    </a:lnTo>
                    <a:lnTo>
                      <a:pt x="920" y="1835"/>
                    </a:lnTo>
                    <a:lnTo>
                      <a:pt x="948" y="1865"/>
                    </a:lnTo>
                    <a:lnTo>
                      <a:pt x="920" y="1895"/>
                    </a:lnTo>
                    <a:lnTo>
                      <a:pt x="948" y="1895"/>
                    </a:lnTo>
                    <a:lnTo>
                      <a:pt x="978" y="1924"/>
                    </a:lnTo>
                    <a:lnTo>
                      <a:pt x="978" y="1953"/>
                    </a:lnTo>
                    <a:lnTo>
                      <a:pt x="1009" y="1983"/>
                    </a:lnTo>
                    <a:lnTo>
                      <a:pt x="1039" y="1983"/>
                    </a:lnTo>
                    <a:lnTo>
                      <a:pt x="1066" y="2013"/>
                    </a:lnTo>
                    <a:lnTo>
                      <a:pt x="1096" y="2013"/>
                    </a:lnTo>
                    <a:lnTo>
                      <a:pt x="1127" y="2042"/>
                    </a:lnTo>
                    <a:lnTo>
                      <a:pt x="1157" y="2042"/>
                    </a:lnTo>
                    <a:lnTo>
                      <a:pt x="1185" y="2013"/>
                    </a:lnTo>
                    <a:lnTo>
                      <a:pt x="1216" y="2013"/>
                    </a:lnTo>
                    <a:lnTo>
                      <a:pt x="1216" y="1983"/>
                    </a:lnTo>
                    <a:lnTo>
                      <a:pt x="1304" y="1983"/>
                    </a:lnTo>
                    <a:lnTo>
                      <a:pt x="1334" y="2013"/>
                    </a:lnTo>
                    <a:lnTo>
                      <a:pt x="1334" y="1983"/>
                    </a:lnTo>
                    <a:lnTo>
                      <a:pt x="1364" y="1983"/>
                    </a:lnTo>
                    <a:lnTo>
                      <a:pt x="1334" y="1924"/>
                    </a:lnTo>
                    <a:lnTo>
                      <a:pt x="1364" y="1924"/>
                    </a:lnTo>
                    <a:lnTo>
                      <a:pt x="1364" y="1804"/>
                    </a:lnTo>
                    <a:lnTo>
                      <a:pt x="1394" y="1777"/>
                    </a:lnTo>
                    <a:lnTo>
                      <a:pt x="1483" y="1777"/>
                    </a:lnTo>
                    <a:lnTo>
                      <a:pt x="1512" y="1804"/>
                    </a:lnTo>
                    <a:lnTo>
                      <a:pt x="1571" y="1804"/>
                    </a:lnTo>
                    <a:lnTo>
                      <a:pt x="1601" y="1835"/>
                    </a:lnTo>
                    <a:lnTo>
                      <a:pt x="1631" y="1835"/>
                    </a:lnTo>
                    <a:lnTo>
                      <a:pt x="1660" y="1865"/>
                    </a:lnTo>
                    <a:lnTo>
                      <a:pt x="1719" y="1865"/>
                    </a:lnTo>
                    <a:lnTo>
                      <a:pt x="1750" y="1895"/>
                    </a:lnTo>
                    <a:lnTo>
                      <a:pt x="1778" y="1895"/>
                    </a:lnTo>
                    <a:lnTo>
                      <a:pt x="1926" y="2042"/>
                    </a:lnTo>
                    <a:lnTo>
                      <a:pt x="1957" y="2042"/>
                    </a:lnTo>
                    <a:lnTo>
                      <a:pt x="1987" y="2072"/>
                    </a:lnTo>
                    <a:lnTo>
                      <a:pt x="2015" y="2072"/>
                    </a:lnTo>
                    <a:lnTo>
                      <a:pt x="2045" y="2042"/>
                    </a:lnTo>
                    <a:lnTo>
                      <a:pt x="2194" y="2042"/>
                    </a:lnTo>
                    <a:lnTo>
                      <a:pt x="2224" y="2013"/>
                    </a:lnTo>
                    <a:lnTo>
                      <a:pt x="2252" y="2042"/>
                    </a:lnTo>
                    <a:lnTo>
                      <a:pt x="2313" y="1983"/>
                    </a:lnTo>
                    <a:lnTo>
                      <a:pt x="2340" y="2013"/>
                    </a:lnTo>
                    <a:lnTo>
                      <a:pt x="2340" y="1983"/>
                    </a:lnTo>
                    <a:lnTo>
                      <a:pt x="2371" y="1953"/>
                    </a:lnTo>
                    <a:lnTo>
                      <a:pt x="2371" y="1924"/>
                    </a:lnTo>
                    <a:lnTo>
                      <a:pt x="2431" y="1865"/>
                    </a:lnTo>
                    <a:lnTo>
                      <a:pt x="2460" y="1865"/>
                    </a:lnTo>
                    <a:lnTo>
                      <a:pt x="2520" y="1804"/>
                    </a:lnTo>
                    <a:lnTo>
                      <a:pt x="2578" y="1804"/>
                    </a:lnTo>
                    <a:lnTo>
                      <a:pt x="2578" y="1835"/>
                    </a:lnTo>
                    <a:lnTo>
                      <a:pt x="2608" y="1835"/>
                    </a:lnTo>
                    <a:lnTo>
                      <a:pt x="2638" y="1865"/>
                    </a:lnTo>
                    <a:lnTo>
                      <a:pt x="2697" y="1895"/>
                    </a:lnTo>
                    <a:lnTo>
                      <a:pt x="2726" y="1895"/>
                    </a:lnTo>
                    <a:lnTo>
                      <a:pt x="2756" y="1865"/>
                    </a:lnTo>
                    <a:lnTo>
                      <a:pt x="2786" y="1895"/>
                    </a:lnTo>
                    <a:lnTo>
                      <a:pt x="2786" y="1865"/>
                    </a:lnTo>
                    <a:lnTo>
                      <a:pt x="2875" y="1777"/>
                    </a:lnTo>
                    <a:lnTo>
                      <a:pt x="2906" y="1777"/>
                    </a:lnTo>
                    <a:lnTo>
                      <a:pt x="2963" y="1835"/>
                    </a:lnTo>
                    <a:lnTo>
                      <a:pt x="2963" y="1865"/>
                    </a:lnTo>
                    <a:lnTo>
                      <a:pt x="2845" y="1983"/>
                    </a:lnTo>
                    <a:lnTo>
                      <a:pt x="2906" y="2042"/>
                    </a:lnTo>
                    <a:lnTo>
                      <a:pt x="2906" y="2102"/>
                    </a:lnTo>
                    <a:lnTo>
                      <a:pt x="2933" y="2102"/>
                    </a:lnTo>
                    <a:lnTo>
                      <a:pt x="2933" y="2131"/>
                    </a:lnTo>
                    <a:lnTo>
                      <a:pt x="2963" y="2131"/>
                    </a:lnTo>
                    <a:lnTo>
                      <a:pt x="3024" y="2072"/>
                    </a:lnTo>
                    <a:lnTo>
                      <a:pt x="3024" y="2013"/>
                    </a:lnTo>
                    <a:lnTo>
                      <a:pt x="3082" y="2013"/>
                    </a:lnTo>
                    <a:lnTo>
                      <a:pt x="3113" y="1983"/>
                    </a:lnTo>
                    <a:lnTo>
                      <a:pt x="3052" y="1924"/>
                    </a:lnTo>
                    <a:lnTo>
                      <a:pt x="3082" y="1895"/>
                    </a:lnTo>
                    <a:lnTo>
                      <a:pt x="3082" y="1804"/>
                    </a:lnTo>
                    <a:lnTo>
                      <a:pt x="3170" y="1804"/>
                    </a:lnTo>
                    <a:lnTo>
                      <a:pt x="3200" y="1835"/>
                    </a:lnTo>
                    <a:lnTo>
                      <a:pt x="3200" y="1865"/>
                    </a:lnTo>
                    <a:lnTo>
                      <a:pt x="3320" y="1865"/>
                    </a:lnTo>
                    <a:lnTo>
                      <a:pt x="3350" y="1835"/>
                    </a:lnTo>
                    <a:lnTo>
                      <a:pt x="3407" y="1835"/>
                    </a:lnTo>
                    <a:lnTo>
                      <a:pt x="3468" y="1804"/>
                    </a:lnTo>
                    <a:lnTo>
                      <a:pt x="3498" y="1777"/>
                    </a:lnTo>
                    <a:lnTo>
                      <a:pt x="3616" y="1777"/>
                    </a:lnTo>
                    <a:lnTo>
                      <a:pt x="3645" y="1804"/>
                    </a:lnTo>
                    <a:lnTo>
                      <a:pt x="3645" y="1835"/>
                    </a:lnTo>
                    <a:lnTo>
                      <a:pt x="3793" y="1835"/>
                    </a:lnTo>
                    <a:lnTo>
                      <a:pt x="3823" y="1865"/>
                    </a:lnTo>
                    <a:lnTo>
                      <a:pt x="3882" y="1835"/>
                    </a:lnTo>
                    <a:lnTo>
                      <a:pt x="3973" y="1835"/>
                    </a:lnTo>
                    <a:lnTo>
                      <a:pt x="4000" y="1804"/>
                    </a:lnTo>
                    <a:lnTo>
                      <a:pt x="4030" y="1804"/>
                    </a:lnTo>
                    <a:lnTo>
                      <a:pt x="4030" y="1777"/>
                    </a:lnTo>
                    <a:lnTo>
                      <a:pt x="4091" y="1777"/>
                    </a:lnTo>
                    <a:lnTo>
                      <a:pt x="4119" y="1747"/>
                    </a:lnTo>
                    <a:lnTo>
                      <a:pt x="4149" y="1747"/>
                    </a:lnTo>
                    <a:lnTo>
                      <a:pt x="4180" y="1717"/>
                    </a:lnTo>
                    <a:lnTo>
                      <a:pt x="4209" y="1717"/>
                    </a:lnTo>
                    <a:lnTo>
                      <a:pt x="4209" y="1686"/>
                    </a:lnTo>
                    <a:lnTo>
                      <a:pt x="4298" y="1686"/>
                    </a:lnTo>
                    <a:lnTo>
                      <a:pt x="4328" y="1717"/>
                    </a:lnTo>
                    <a:lnTo>
                      <a:pt x="4475" y="1717"/>
                    </a:lnTo>
                    <a:lnTo>
                      <a:pt x="4475" y="1686"/>
                    </a:lnTo>
                    <a:lnTo>
                      <a:pt x="4565" y="1686"/>
                    </a:lnTo>
                    <a:lnTo>
                      <a:pt x="4623" y="1628"/>
                    </a:lnTo>
                    <a:lnTo>
                      <a:pt x="4683" y="1686"/>
                    </a:lnTo>
                    <a:lnTo>
                      <a:pt x="4742" y="1686"/>
                    </a:lnTo>
                    <a:lnTo>
                      <a:pt x="4772" y="1658"/>
                    </a:lnTo>
                    <a:lnTo>
                      <a:pt x="4772" y="1598"/>
                    </a:lnTo>
                    <a:lnTo>
                      <a:pt x="4802" y="1628"/>
                    </a:lnTo>
                    <a:lnTo>
                      <a:pt x="4949" y="1628"/>
                    </a:lnTo>
                    <a:lnTo>
                      <a:pt x="4979" y="1658"/>
                    </a:lnTo>
                    <a:lnTo>
                      <a:pt x="5097" y="1658"/>
                    </a:lnTo>
                    <a:lnTo>
                      <a:pt x="5128" y="1628"/>
                    </a:lnTo>
                    <a:lnTo>
                      <a:pt x="5186" y="1628"/>
                    </a:lnTo>
                    <a:lnTo>
                      <a:pt x="5217" y="1658"/>
                    </a:lnTo>
                    <a:lnTo>
                      <a:pt x="5186" y="1686"/>
                    </a:lnTo>
                    <a:lnTo>
                      <a:pt x="5246" y="1747"/>
                    </a:lnTo>
                    <a:lnTo>
                      <a:pt x="5274" y="1717"/>
                    </a:lnTo>
                    <a:lnTo>
                      <a:pt x="5274" y="1686"/>
                    </a:lnTo>
                    <a:lnTo>
                      <a:pt x="5365" y="1686"/>
                    </a:lnTo>
                    <a:lnTo>
                      <a:pt x="5365" y="1628"/>
                    </a:lnTo>
                    <a:lnTo>
                      <a:pt x="5335" y="1598"/>
                    </a:lnTo>
                    <a:lnTo>
                      <a:pt x="5304" y="1598"/>
                    </a:lnTo>
                    <a:lnTo>
                      <a:pt x="5304" y="1540"/>
                    </a:lnTo>
                    <a:lnTo>
                      <a:pt x="5274" y="1509"/>
                    </a:lnTo>
                    <a:lnTo>
                      <a:pt x="5274" y="1479"/>
                    </a:lnTo>
                    <a:lnTo>
                      <a:pt x="5246" y="1452"/>
                    </a:lnTo>
                    <a:lnTo>
                      <a:pt x="5186" y="1452"/>
                    </a:lnTo>
                    <a:lnTo>
                      <a:pt x="5186" y="1361"/>
                    </a:lnTo>
                    <a:lnTo>
                      <a:pt x="5217" y="1333"/>
                    </a:lnTo>
                    <a:lnTo>
                      <a:pt x="5217" y="1273"/>
                    </a:lnTo>
                    <a:lnTo>
                      <a:pt x="5186" y="1273"/>
                    </a:lnTo>
                    <a:lnTo>
                      <a:pt x="5158" y="1243"/>
                    </a:lnTo>
                    <a:lnTo>
                      <a:pt x="5186" y="1215"/>
                    </a:lnTo>
                    <a:lnTo>
                      <a:pt x="5158" y="1215"/>
                    </a:lnTo>
                    <a:lnTo>
                      <a:pt x="5158" y="1124"/>
                    </a:lnTo>
                    <a:lnTo>
                      <a:pt x="5097" y="1066"/>
                    </a:lnTo>
                    <a:lnTo>
                      <a:pt x="5128" y="1036"/>
                    </a:lnTo>
                    <a:lnTo>
                      <a:pt x="5128" y="1006"/>
                    </a:lnTo>
                    <a:lnTo>
                      <a:pt x="5097" y="977"/>
                    </a:lnTo>
                    <a:lnTo>
                      <a:pt x="5067" y="977"/>
                    </a:lnTo>
                    <a:lnTo>
                      <a:pt x="5067" y="948"/>
                    </a:lnTo>
                    <a:lnTo>
                      <a:pt x="5039" y="918"/>
                    </a:lnTo>
                    <a:lnTo>
                      <a:pt x="5158" y="918"/>
                    </a:lnTo>
                    <a:lnTo>
                      <a:pt x="5158" y="829"/>
                    </a:lnTo>
                    <a:lnTo>
                      <a:pt x="5186" y="799"/>
                    </a:lnTo>
                    <a:lnTo>
                      <a:pt x="5217" y="799"/>
                    </a:lnTo>
                    <a:lnTo>
                      <a:pt x="5128" y="711"/>
                    </a:lnTo>
                    <a:lnTo>
                      <a:pt x="4979" y="711"/>
                    </a:lnTo>
                    <a:lnTo>
                      <a:pt x="4949" y="681"/>
                    </a:lnTo>
                    <a:lnTo>
                      <a:pt x="4921" y="681"/>
                    </a:lnTo>
                    <a:lnTo>
                      <a:pt x="4921" y="623"/>
                    </a:lnTo>
                    <a:lnTo>
                      <a:pt x="4890" y="593"/>
                    </a:lnTo>
                    <a:lnTo>
                      <a:pt x="4890" y="504"/>
                    </a:lnTo>
                    <a:lnTo>
                      <a:pt x="4921" y="504"/>
                    </a:lnTo>
                    <a:lnTo>
                      <a:pt x="4921" y="474"/>
                    </a:lnTo>
                    <a:lnTo>
                      <a:pt x="4890" y="443"/>
                    </a:lnTo>
                    <a:lnTo>
                      <a:pt x="4890" y="414"/>
                    </a:lnTo>
                    <a:lnTo>
                      <a:pt x="4830" y="355"/>
                    </a:lnTo>
                    <a:lnTo>
                      <a:pt x="4802" y="355"/>
                    </a:lnTo>
                    <a:lnTo>
                      <a:pt x="4802" y="325"/>
                    </a:lnTo>
                    <a:lnTo>
                      <a:pt x="4772" y="295"/>
                    </a:lnTo>
                    <a:lnTo>
                      <a:pt x="4742" y="325"/>
                    </a:lnTo>
                    <a:lnTo>
                      <a:pt x="4712" y="295"/>
                    </a:lnTo>
                    <a:lnTo>
                      <a:pt x="4742" y="268"/>
                    </a:lnTo>
                    <a:lnTo>
                      <a:pt x="4683" y="268"/>
                    </a:lnTo>
                    <a:lnTo>
                      <a:pt x="4623" y="207"/>
                    </a:lnTo>
                    <a:lnTo>
                      <a:pt x="4593" y="207"/>
                    </a:lnTo>
                    <a:lnTo>
                      <a:pt x="4623" y="177"/>
                    </a:lnTo>
                    <a:lnTo>
                      <a:pt x="4535" y="177"/>
                    </a:lnTo>
                    <a:lnTo>
                      <a:pt x="4535" y="237"/>
                    </a:lnTo>
                    <a:lnTo>
                      <a:pt x="4505" y="237"/>
                    </a:lnTo>
                    <a:lnTo>
                      <a:pt x="4475" y="207"/>
                    </a:lnTo>
                    <a:lnTo>
                      <a:pt x="4356" y="207"/>
                    </a:lnTo>
                    <a:lnTo>
                      <a:pt x="4328" y="237"/>
                    </a:lnTo>
                    <a:lnTo>
                      <a:pt x="4328" y="207"/>
                    </a:lnTo>
                    <a:lnTo>
                      <a:pt x="4268" y="207"/>
                    </a:lnTo>
                    <a:lnTo>
                      <a:pt x="4209" y="268"/>
                    </a:lnTo>
                    <a:lnTo>
                      <a:pt x="4180" y="268"/>
                    </a:lnTo>
                    <a:lnTo>
                      <a:pt x="4149" y="295"/>
                    </a:lnTo>
                    <a:lnTo>
                      <a:pt x="4119" y="295"/>
                    </a:lnTo>
                    <a:lnTo>
                      <a:pt x="4061" y="325"/>
                    </a:lnTo>
                    <a:lnTo>
                      <a:pt x="4030" y="355"/>
                    </a:lnTo>
                    <a:lnTo>
                      <a:pt x="4000" y="355"/>
                    </a:lnTo>
                    <a:lnTo>
                      <a:pt x="3973" y="386"/>
                    </a:lnTo>
                    <a:lnTo>
                      <a:pt x="3912" y="386"/>
                    </a:lnTo>
                    <a:lnTo>
                      <a:pt x="3882" y="414"/>
                    </a:lnTo>
                    <a:lnTo>
                      <a:pt x="3854" y="386"/>
                    </a:lnTo>
                    <a:lnTo>
                      <a:pt x="3763" y="386"/>
                    </a:lnTo>
                    <a:lnTo>
                      <a:pt x="3735" y="355"/>
                    </a:lnTo>
                    <a:lnTo>
                      <a:pt x="3557" y="355"/>
                    </a:lnTo>
                    <a:lnTo>
                      <a:pt x="3527" y="386"/>
                    </a:lnTo>
                    <a:lnTo>
                      <a:pt x="3468" y="386"/>
                    </a:lnTo>
                    <a:lnTo>
                      <a:pt x="3438" y="414"/>
                    </a:lnTo>
                    <a:lnTo>
                      <a:pt x="3407" y="414"/>
                    </a:lnTo>
                    <a:lnTo>
                      <a:pt x="3350" y="386"/>
                    </a:lnTo>
                    <a:lnTo>
                      <a:pt x="3289" y="386"/>
                    </a:lnTo>
                    <a:lnTo>
                      <a:pt x="3231" y="325"/>
                    </a:lnTo>
                    <a:lnTo>
                      <a:pt x="3200" y="355"/>
                    </a:lnTo>
                    <a:lnTo>
                      <a:pt x="3113" y="355"/>
                    </a:lnTo>
                    <a:lnTo>
                      <a:pt x="3082" y="325"/>
                    </a:lnTo>
                    <a:lnTo>
                      <a:pt x="3052" y="325"/>
                    </a:lnTo>
                    <a:lnTo>
                      <a:pt x="2993" y="268"/>
                    </a:lnTo>
                    <a:lnTo>
                      <a:pt x="2906" y="268"/>
                    </a:lnTo>
                    <a:lnTo>
                      <a:pt x="2875" y="295"/>
                    </a:lnTo>
                    <a:lnTo>
                      <a:pt x="2845" y="295"/>
                    </a:lnTo>
                    <a:lnTo>
                      <a:pt x="2756" y="207"/>
                    </a:lnTo>
                    <a:lnTo>
                      <a:pt x="2756" y="177"/>
                    </a:lnTo>
                    <a:lnTo>
                      <a:pt x="2726" y="148"/>
                    </a:lnTo>
                    <a:lnTo>
                      <a:pt x="2638" y="148"/>
                    </a:lnTo>
                    <a:lnTo>
                      <a:pt x="2608" y="177"/>
                    </a:lnTo>
                    <a:lnTo>
                      <a:pt x="2578" y="148"/>
                    </a:lnTo>
                    <a:lnTo>
                      <a:pt x="2520" y="148"/>
                    </a:lnTo>
                    <a:lnTo>
                      <a:pt x="2490" y="118"/>
                    </a:lnTo>
                    <a:lnTo>
                      <a:pt x="2490" y="89"/>
                    </a:lnTo>
                    <a:lnTo>
                      <a:pt x="2460" y="59"/>
                    </a:lnTo>
                    <a:lnTo>
                      <a:pt x="2490" y="30"/>
                    </a:lnTo>
                    <a:lnTo>
                      <a:pt x="2460" y="30"/>
                    </a:lnTo>
                    <a:lnTo>
                      <a:pt x="2431" y="0"/>
                    </a:lnTo>
                    <a:lnTo>
                      <a:pt x="2431" y="30"/>
                    </a:lnTo>
                    <a:lnTo>
                      <a:pt x="2401" y="59"/>
                    </a:lnTo>
                    <a:lnTo>
                      <a:pt x="2076" y="59"/>
                    </a:lnTo>
                    <a:lnTo>
                      <a:pt x="2045" y="30"/>
                    </a:lnTo>
                    <a:lnTo>
                      <a:pt x="1987" y="30"/>
                    </a:lnTo>
                    <a:lnTo>
                      <a:pt x="1957" y="59"/>
                    </a:lnTo>
                    <a:close/>
                  </a:path>
                </a:pathLst>
              </a:custGeom>
              <a:solidFill>
                <a:srgbClr val="FCA77E"/>
              </a:solidFill>
              <a:ln w="9525">
                <a:noFill/>
                <a:round/>
                <a:headEnd/>
                <a:tailEnd/>
              </a:ln>
            </p:spPr>
            <p:txBody>
              <a:bodyPr/>
              <a:lstStyle/>
              <a:p>
                <a:endParaRPr lang="en-GB"/>
              </a:p>
            </p:txBody>
          </p:sp>
          <p:sp>
            <p:nvSpPr>
              <p:cNvPr id="21528" name="Freeform 24"/>
              <p:cNvSpPr>
                <a:spLocks/>
              </p:cNvSpPr>
              <p:nvPr/>
            </p:nvSpPr>
            <p:spPr bwMode="auto">
              <a:xfrm>
                <a:off x="5257" y="3060"/>
                <a:ext cx="482" cy="214"/>
              </a:xfrm>
              <a:custGeom>
                <a:avLst/>
                <a:gdLst/>
                <a:ahLst/>
                <a:cxnLst>
                  <a:cxn ang="0">
                    <a:pos x="653" y="118"/>
                  </a:cxn>
                  <a:cxn ang="0">
                    <a:pos x="565" y="149"/>
                  </a:cxn>
                  <a:cxn ang="0">
                    <a:pos x="446" y="118"/>
                  </a:cxn>
                  <a:cxn ang="0">
                    <a:pos x="356" y="89"/>
                  </a:cxn>
                  <a:cxn ang="0">
                    <a:pos x="267" y="61"/>
                  </a:cxn>
                  <a:cxn ang="0">
                    <a:pos x="210" y="31"/>
                  </a:cxn>
                  <a:cxn ang="0">
                    <a:pos x="60" y="0"/>
                  </a:cxn>
                  <a:cxn ang="0">
                    <a:pos x="0" y="31"/>
                  </a:cxn>
                  <a:cxn ang="0">
                    <a:pos x="30" y="89"/>
                  </a:cxn>
                  <a:cxn ang="0">
                    <a:pos x="119" y="149"/>
                  </a:cxn>
                  <a:cxn ang="0">
                    <a:pos x="237" y="179"/>
                  </a:cxn>
                  <a:cxn ang="0">
                    <a:pos x="298" y="268"/>
                  </a:cxn>
                  <a:cxn ang="0">
                    <a:pos x="356" y="297"/>
                  </a:cxn>
                  <a:cxn ang="0">
                    <a:pos x="446" y="356"/>
                  </a:cxn>
                  <a:cxn ang="0">
                    <a:pos x="505" y="474"/>
                  </a:cxn>
                  <a:cxn ang="0">
                    <a:pos x="535" y="563"/>
                  </a:cxn>
                  <a:cxn ang="0">
                    <a:pos x="505" y="681"/>
                  </a:cxn>
                  <a:cxn ang="0">
                    <a:pos x="565" y="711"/>
                  </a:cxn>
                  <a:cxn ang="0">
                    <a:pos x="593" y="711"/>
                  </a:cxn>
                  <a:cxn ang="0">
                    <a:pos x="742" y="741"/>
                  </a:cxn>
                  <a:cxn ang="0">
                    <a:pos x="772" y="681"/>
                  </a:cxn>
                  <a:cxn ang="0">
                    <a:pos x="830" y="711"/>
                  </a:cxn>
                  <a:cxn ang="0">
                    <a:pos x="920" y="772"/>
                  </a:cxn>
                  <a:cxn ang="0">
                    <a:pos x="949" y="799"/>
                  </a:cxn>
                  <a:cxn ang="0">
                    <a:pos x="1009" y="799"/>
                  </a:cxn>
                  <a:cxn ang="0">
                    <a:pos x="1039" y="859"/>
                  </a:cxn>
                  <a:cxn ang="0">
                    <a:pos x="1097" y="829"/>
                  </a:cxn>
                  <a:cxn ang="0">
                    <a:pos x="1127" y="829"/>
                  </a:cxn>
                  <a:cxn ang="0">
                    <a:pos x="1247" y="799"/>
                  </a:cxn>
                  <a:cxn ang="0">
                    <a:pos x="1304" y="829"/>
                  </a:cxn>
                  <a:cxn ang="0">
                    <a:pos x="1454" y="799"/>
                  </a:cxn>
                  <a:cxn ang="0">
                    <a:pos x="1483" y="772"/>
                  </a:cxn>
                  <a:cxn ang="0">
                    <a:pos x="1602" y="741"/>
                  </a:cxn>
                  <a:cxn ang="0">
                    <a:pos x="1661" y="772"/>
                  </a:cxn>
                  <a:cxn ang="0">
                    <a:pos x="1690" y="799"/>
                  </a:cxn>
                  <a:cxn ang="0">
                    <a:pos x="1748" y="829"/>
                  </a:cxn>
                  <a:cxn ang="0">
                    <a:pos x="1809" y="829"/>
                  </a:cxn>
                  <a:cxn ang="0">
                    <a:pos x="1867" y="859"/>
                  </a:cxn>
                  <a:cxn ang="0">
                    <a:pos x="1927" y="829"/>
                  </a:cxn>
                  <a:cxn ang="0">
                    <a:pos x="1867" y="741"/>
                  </a:cxn>
                  <a:cxn ang="0">
                    <a:pos x="1809" y="711"/>
                  </a:cxn>
                  <a:cxn ang="0">
                    <a:pos x="1779" y="681"/>
                  </a:cxn>
                  <a:cxn ang="0">
                    <a:pos x="1809" y="622"/>
                  </a:cxn>
                  <a:cxn ang="0">
                    <a:pos x="1779" y="534"/>
                  </a:cxn>
                  <a:cxn ang="0">
                    <a:pos x="1661" y="504"/>
                  </a:cxn>
                  <a:cxn ang="0">
                    <a:pos x="1602" y="474"/>
                  </a:cxn>
                  <a:cxn ang="0">
                    <a:pos x="1572" y="356"/>
                  </a:cxn>
                  <a:cxn ang="0">
                    <a:pos x="1423" y="297"/>
                  </a:cxn>
                  <a:cxn ang="0">
                    <a:pos x="1334" y="325"/>
                  </a:cxn>
                  <a:cxn ang="0">
                    <a:pos x="1216" y="297"/>
                  </a:cxn>
                  <a:cxn ang="0">
                    <a:pos x="1127" y="325"/>
                  </a:cxn>
                  <a:cxn ang="0">
                    <a:pos x="1067" y="356"/>
                  </a:cxn>
                  <a:cxn ang="0">
                    <a:pos x="1067" y="297"/>
                  </a:cxn>
                  <a:cxn ang="0">
                    <a:pos x="1009" y="268"/>
                  </a:cxn>
                  <a:cxn ang="0">
                    <a:pos x="890" y="238"/>
                  </a:cxn>
                  <a:cxn ang="0">
                    <a:pos x="830" y="207"/>
                  </a:cxn>
                  <a:cxn ang="0">
                    <a:pos x="683" y="149"/>
                  </a:cxn>
                </a:cxnLst>
                <a:rect l="0" t="0" r="r" b="b"/>
                <a:pathLst>
                  <a:path w="1927" h="859">
                    <a:moveTo>
                      <a:pt x="683" y="149"/>
                    </a:moveTo>
                    <a:lnTo>
                      <a:pt x="653" y="118"/>
                    </a:lnTo>
                    <a:lnTo>
                      <a:pt x="593" y="118"/>
                    </a:lnTo>
                    <a:lnTo>
                      <a:pt x="565" y="149"/>
                    </a:lnTo>
                    <a:lnTo>
                      <a:pt x="505" y="149"/>
                    </a:lnTo>
                    <a:lnTo>
                      <a:pt x="446" y="118"/>
                    </a:lnTo>
                    <a:lnTo>
                      <a:pt x="386" y="118"/>
                    </a:lnTo>
                    <a:lnTo>
                      <a:pt x="356" y="89"/>
                    </a:lnTo>
                    <a:lnTo>
                      <a:pt x="298" y="89"/>
                    </a:lnTo>
                    <a:lnTo>
                      <a:pt x="267" y="61"/>
                    </a:lnTo>
                    <a:lnTo>
                      <a:pt x="237" y="61"/>
                    </a:lnTo>
                    <a:lnTo>
                      <a:pt x="210" y="31"/>
                    </a:lnTo>
                    <a:lnTo>
                      <a:pt x="91" y="31"/>
                    </a:lnTo>
                    <a:lnTo>
                      <a:pt x="60" y="0"/>
                    </a:lnTo>
                    <a:lnTo>
                      <a:pt x="30" y="0"/>
                    </a:lnTo>
                    <a:lnTo>
                      <a:pt x="0" y="31"/>
                    </a:lnTo>
                    <a:lnTo>
                      <a:pt x="0" y="89"/>
                    </a:lnTo>
                    <a:lnTo>
                      <a:pt x="30" y="89"/>
                    </a:lnTo>
                    <a:lnTo>
                      <a:pt x="91" y="149"/>
                    </a:lnTo>
                    <a:lnTo>
                      <a:pt x="119" y="149"/>
                    </a:lnTo>
                    <a:lnTo>
                      <a:pt x="149" y="179"/>
                    </a:lnTo>
                    <a:lnTo>
                      <a:pt x="237" y="179"/>
                    </a:lnTo>
                    <a:lnTo>
                      <a:pt x="298" y="238"/>
                    </a:lnTo>
                    <a:lnTo>
                      <a:pt x="298" y="268"/>
                    </a:lnTo>
                    <a:lnTo>
                      <a:pt x="328" y="268"/>
                    </a:lnTo>
                    <a:lnTo>
                      <a:pt x="356" y="297"/>
                    </a:lnTo>
                    <a:lnTo>
                      <a:pt x="386" y="297"/>
                    </a:lnTo>
                    <a:lnTo>
                      <a:pt x="446" y="356"/>
                    </a:lnTo>
                    <a:lnTo>
                      <a:pt x="446" y="416"/>
                    </a:lnTo>
                    <a:lnTo>
                      <a:pt x="505" y="474"/>
                    </a:lnTo>
                    <a:lnTo>
                      <a:pt x="505" y="534"/>
                    </a:lnTo>
                    <a:lnTo>
                      <a:pt x="535" y="563"/>
                    </a:lnTo>
                    <a:lnTo>
                      <a:pt x="535" y="652"/>
                    </a:lnTo>
                    <a:lnTo>
                      <a:pt x="505" y="681"/>
                    </a:lnTo>
                    <a:lnTo>
                      <a:pt x="505" y="711"/>
                    </a:lnTo>
                    <a:lnTo>
                      <a:pt x="565" y="711"/>
                    </a:lnTo>
                    <a:lnTo>
                      <a:pt x="565" y="741"/>
                    </a:lnTo>
                    <a:lnTo>
                      <a:pt x="593" y="711"/>
                    </a:lnTo>
                    <a:lnTo>
                      <a:pt x="712" y="711"/>
                    </a:lnTo>
                    <a:lnTo>
                      <a:pt x="742" y="741"/>
                    </a:lnTo>
                    <a:lnTo>
                      <a:pt x="772" y="741"/>
                    </a:lnTo>
                    <a:lnTo>
                      <a:pt x="772" y="681"/>
                    </a:lnTo>
                    <a:lnTo>
                      <a:pt x="860" y="681"/>
                    </a:lnTo>
                    <a:lnTo>
                      <a:pt x="830" y="711"/>
                    </a:lnTo>
                    <a:lnTo>
                      <a:pt x="860" y="711"/>
                    </a:lnTo>
                    <a:lnTo>
                      <a:pt x="920" y="772"/>
                    </a:lnTo>
                    <a:lnTo>
                      <a:pt x="979" y="772"/>
                    </a:lnTo>
                    <a:lnTo>
                      <a:pt x="949" y="799"/>
                    </a:lnTo>
                    <a:lnTo>
                      <a:pt x="979" y="829"/>
                    </a:lnTo>
                    <a:lnTo>
                      <a:pt x="1009" y="799"/>
                    </a:lnTo>
                    <a:lnTo>
                      <a:pt x="1039" y="829"/>
                    </a:lnTo>
                    <a:lnTo>
                      <a:pt x="1039" y="859"/>
                    </a:lnTo>
                    <a:lnTo>
                      <a:pt x="1067" y="829"/>
                    </a:lnTo>
                    <a:lnTo>
                      <a:pt x="1097" y="829"/>
                    </a:lnTo>
                    <a:lnTo>
                      <a:pt x="1127" y="859"/>
                    </a:lnTo>
                    <a:lnTo>
                      <a:pt x="1127" y="829"/>
                    </a:lnTo>
                    <a:lnTo>
                      <a:pt x="1216" y="829"/>
                    </a:lnTo>
                    <a:lnTo>
                      <a:pt x="1247" y="799"/>
                    </a:lnTo>
                    <a:lnTo>
                      <a:pt x="1276" y="829"/>
                    </a:lnTo>
                    <a:lnTo>
                      <a:pt x="1304" y="829"/>
                    </a:lnTo>
                    <a:lnTo>
                      <a:pt x="1334" y="799"/>
                    </a:lnTo>
                    <a:lnTo>
                      <a:pt x="1454" y="799"/>
                    </a:lnTo>
                    <a:lnTo>
                      <a:pt x="1454" y="772"/>
                    </a:lnTo>
                    <a:lnTo>
                      <a:pt x="1483" y="772"/>
                    </a:lnTo>
                    <a:lnTo>
                      <a:pt x="1511" y="741"/>
                    </a:lnTo>
                    <a:lnTo>
                      <a:pt x="1602" y="741"/>
                    </a:lnTo>
                    <a:lnTo>
                      <a:pt x="1630" y="772"/>
                    </a:lnTo>
                    <a:lnTo>
                      <a:pt x="1661" y="772"/>
                    </a:lnTo>
                    <a:lnTo>
                      <a:pt x="1661" y="799"/>
                    </a:lnTo>
                    <a:lnTo>
                      <a:pt x="1690" y="799"/>
                    </a:lnTo>
                    <a:lnTo>
                      <a:pt x="1720" y="829"/>
                    </a:lnTo>
                    <a:lnTo>
                      <a:pt x="1748" y="829"/>
                    </a:lnTo>
                    <a:lnTo>
                      <a:pt x="1779" y="799"/>
                    </a:lnTo>
                    <a:lnTo>
                      <a:pt x="1809" y="829"/>
                    </a:lnTo>
                    <a:lnTo>
                      <a:pt x="1839" y="829"/>
                    </a:lnTo>
                    <a:lnTo>
                      <a:pt x="1867" y="859"/>
                    </a:lnTo>
                    <a:lnTo>
                      <a:pt x="1897" y="859"/>
                    </a:lnTo>
                    <a:lnTo>
                      <a:pt x="1927" y="829"/>
                    </a:lnTo>
                    <a:lnTo>
                      <a:pt x="1927" y="799"/>
                    </a:lnTo>
                    <a:lnTo>
                      <a:pt x="1867" y="741"/>
                    </a:lnTo>
                    <a:lnTo>
                      <a:pt x="1839" y="741"/>
                    </a:lnTo>
                    <a:lnTo>
                      <a:pt x="1809" y="711"/>
                    </a:lnTo>
                    <a:lnTo>
                      <a:pt x="1809" y="681"/>
                    </a:lnTo>
                    <a:lnTo>
                      <a:pt x="1779" y="681"/>
                    </a:lnTo>
                    <a:lnTo>
                      <a:pt x="1779" y="622"/>
                    </a:lnTo>
                    <a:lnTo>
                      <a:pt x="1809" y="622"/>
                    </a:lnTo>
                    <a:lnTo>
                      <a:pt x="1839" y="593"/>
                    </a:lnTo>
                    <a:lnTo>
                      <a:pt x="1779" y="534"/>
                    </a:lnTo>
                    <a:lnTo>
                      <a:pt x="1690" y="534"/>
                    </a:lnTo>
                    <a:lnTo>
                      <a:pt x="1661" y="504"/>
                    </a:lnTo>
                    <a:lnTo>
                      <a:pt x="1630" y="504"/>
                    </a:lnTo>
                    <a:lnTo>
                      <a:pt x="1602" y="474"/>
                    </a:lnTo>
                    <a:lnTo>
                      <a:pt x="1602" y="386"/>
                    </a:lnTo>
                    <a:lnTo>
                      <a:pt x="1572" y="356"/>
                    </a:lnTo>
                    <a:lnTo>
                      <a:pt x="1483" y="356"/>
                    </a:lnTo>
                    <a:lnTo>
                      <a:pt x="1423" y="297"/>
                    </a:lnTo>
                    <a:lnTo>
                      <a:pt x="1334" y="297"/>
                    </a:lnTo>
                    <a:lnTo>
                      <a:pt x="1334" y="325"/>
                    </a:lnTo>
                    <a:lnTo>
                      <a:pt x="1304" y="297"/>
                    </a:lnTo>
                    <a:lnTo>
                      <a:pt x="1216" y="297"/>
                    </a:lnTo>
                    <a:lnTo>
                      <a:pt x="1186" y="325"/>
                    </a:lnTo>
                    <a:lnTo>
                      <a:pt x="1127" y="325"/>
                    </a:lnTo>
                    <a:lnTo>
                      <a:pt x="1097" y="356"/>
                    </a:lnTo>
                    <a:lnTo>
                      <a:pt x="1067" y="356"/>
                    </a:lnTo>
                    <a:lnTo>
                      <a:pt x="1039" y="325"/>
                    </a:lnTo>
                    <a:lnTo>
                      <a:pt x="1067" y="297"/>
                    </a:lnTo>
                    <a:lnTo>
                      <a:pt x="1039" y="268"/>
                    </a:lnTo>
                    <a:lnTo>
                      <a:pt x="1009" y="268"/>
                    </a:lnTo>
                    <a:lnTo>
                      <a:pt x="979" y="238"/>
                    </a:lnTo>
                    <a:lnTo>
                      <a:pt x="890" y="238"/>
                    </a:lnTo>
                    <a:lnTo>
                      <a:pt x="860" y="207"/>
                    </a:lnTo>
                    <a:lnTo>
                      <a:pt x="830" y="207"/>
                    </a:lnTo>
                    <a:lnTo>
                      <a:pt x="772" y="149"/>
                    </a:lnTo>
                    <a:lnTo>
                      <a:pt x="683" y="149"/>
                    </a:lnTo>
                    <a:close/>
                  </a:path>
                </a:pathLst>
              </a:custGeom>
              <a:solidFill>
                <a:srgbClr val="7FC543"/>
              </a:solidFill>
              <a:ln w="9525">
                <a:noFill/>
                <a:round/>
                <a:headEnd/>
                <a:tailEnd/>
              </a:ln>
            </p:spPr>
            <p:txBody>
              <a:bodyPr/>
              <a:lstStyle/>
              <a:p>
                <a:endParaRPr lang="en-GB"/>
              </a:p>
            </p:txBody>
          </p:sp>
          <p:sp>
            <p:nvSpPr>
              <p:cNvPr id="21529" name="Freeform 25"/>
              <p:cNvSpPr>
                <a:spLocks/>
              </p:cNvSpPr>
              <p:nvPr/>
            </p:nvSpPr>
            <p:spPr bwMode="auto">
              <a:xfrm>
                <a:off x="5517" y="3252"/>
                <a:ext cx="244" cy="215"/>
              </a:xfrm>
              <a:custGeom>
                <a:avLst/>
                <a:gdLst/>
                <a:ahLst/>
                <a:cxnLst>
                  <a:cxn ang="0">
                    <a:pos x="28" y="87"/>
                  </a:cxn>
                  <a:cxn ang="0">
                    <a:pos x="88" y="175"/>
                  </a:cxn>
                  <a:cxn ang="0">
                    <a:pos x="119" y="236"/>
                  </a:cxn>
                  <a:cxn ang="0">
                    <a:pos x="88" y="325"/>
                  </a:cxn>
                  <a:cxn ang="0">
                    <a:pos x="119" y="413"/>
                  </a:cxn>
                  <a:cxn ang="0">
                    <a:pos x="177" y="443"/>
                  </a:cxn>
                  <a:cxn ang="0">
                    <a:pos x="415" y="531"/>
                  </a:cxn>
                  <a:cxn ang="0">
                    <a:pos x="444" y="561"/>
                  </a:cxn>
                  <a:cxn ang="0">
                    <a:pos x="533" y="531"/>
                  </a:cxn>
                  <a:cxn ang="0">
                    <a:pos x="563" y="591"/>
                  </a:cxn>
                  <a:cxn ang="0">
                    <a:pos x="622" y="620"/>
                  </a:cxn>
                  <a:cxn ang="0">
                    <a:pos x="681" y="591"/>
                  </a:cxn>
                  <a:cxn ang="0">
                    <a:pos x="740" y="680"/>
                  </a:cxn>
                  <a:cxn ang="0">
                    <a:pos x="800" y="738"/>
                  </a:cxn>
                  <a:cxn ang="0">
                    <a:pos x="828" y="798"/>
                  </a:cxn>
                  <a:cxn ang="0">
                    <a:pos x="881" y="849"/>
                  </a:cxn>
                  <a:cxn ang="0">
                    <a:pos x="888" y="828"/>
                  </a:cxn>
                  <a:cxn ang="0">
                    <a:pos x="947" y="798"/>
                  </a:cxn>
                  <a:cxn ang="0">
                    <a:pos x="977" y="709"/>
                  </a:cxn>
                  <a:cxn ang="0">
                    <a:pos x="947" y="620"/>
                  </a:cxn>
                  <a:cxn ang="0">
                    <a:pos x="858" y="591"/>
                  </a:cxn>
                  <a:cxn ang="0">
                    <a:pos x="770" y="531"/>
                  </a:cxn>
                  <a:cxn ang="0">
                    <a:pos x="681" y="473"/>
                  </a:cxn>
                  <a:cxn ang="0">
                    <a:pos x="740" y="443"/>
                  </a:cxn>
                  <a:cxn ang="0">
                    <a:pos x="681" y="355"/>
                  </a:cxn>
                  <a:cxn ang="0">
                    <a:pos x="651" y="325"/>
                  </a:cxn>
                  <a:cxn ang="0">
                    <a:pos x="591" y="264"/>
                  </a:cxn>
                  <a:cxn ang="0">
                    <a:pos x="622" y="175"/>
                  </a:cxn>
                  <a:cxn ang="0">
                    <a:pos x="502" y="118"/>
                  </a:cxn>
                  <a:cxn ang="0">
                    <a:pos x="472" y="57"/>
                  </a:cxn>
                  <a:cxn ang="0">
                    <a:pos x="444" y="27"/>
                  </a:cxn>
                  <a:cxn ang="0">
                    <a:pos x="415" y="0"/>
                  </a:cxn>
                  <a:cxn ang="0">
                    <a:pos x="295" y="27"/>
                  </a:cxn>
                  <a:cxn ang="0">
                    <a:pos x="237" y="57"/>
                  </a:cxn>
                  <a:cxn ang="0">
                    <a:pos x="177" y="57"/>
                  </a:cxn>
                  <a:cxn ang="0">
                    <a:pos x="88" y="87"/>
                  </a:cxn>
                  <a:cxn ang="0">
                    <a:pos x="28" y="57"/>
                  </a:cxn>
                </a:cxnLst>
                <a:rect l="0" t="0" r="r" b="b"/>
                <a:pathLst>
                  <a:path w="977" h="856">
                    <a:moveTo>
                      <a:pt x="0" y="87"/>
                    </a:moveTo>
                    <a:lnTo>
                      <a:pt x="28" y="87"/>
                    </a:lnTo>
                    <a:lnTo>
                      <a:pt x="88" y="146"/>
                    </a:lnTo>
                    <a:lnTo>
                      <a:pt x="88" y="175"/>
                    </a:lnTo>
                    <a:lnTo>
                      <a:pt x="119" y="206"/>
                    </a:lnTo>
                    <a:lnTo>
                      <a:pt x="119" y="236"/>
                    </a:lnTo>
                    <a:lnTo>
                      <a:pt x="88" y="236"/>
                    </a:lnTo>
                    <a:lnTo>
                      <a:pt x="88" y="325"/>
                    </a:lnTo>
                    <a:lnTo>
                      <a:pt x="119" y="355"/>
                    </a:lnTo>
                    <a:lnTo>
                      <a:pt x="119" y="413"/>
                    </a:lnTo>
                    <a:lnTo>
                      <a:pt x="147" y="413"/>
                    </a:lnTo>
                    <a:lnTo>
                      <a:pt x="177" y="443"/>
                    </a:lnTo>
                    <a:lnTo>
                      <a:pt x="326" y="443"/>
                    </a:lnTo>
                    <a:lnTo>
                      <a:pt x="415" y="531"/>
                    </a:lnTo>
                    <a:lnTo>
                      <a:pt x="444" y="531"/>
                    </a:lnTo>
                    <a:lnTo>
                      <a:pt x="444" y="561"/>
                    </a:lnTo>
                    <a:lnTo>
                      <a:pt x="472" y="531"/>
                    </a:lnTo>
                    <a:lnTo>
                      <a:pt x="533" y="531"/>
                    </a:lnTo>
                    <a:lnTo>
                      <a:pt x="563" y="561"/>
                    </a:lnTo>
                    <a:lnTo>
                      <a:pt x="563" y="591"/>
                    </a:lnTo>
                    <a:lnTo>
                      <a:pt x="591" y="591"/>
                    </a:lnTo>
                    <a:lnTo>
                      <a:pt x="622" y="620"/>
                    </a:lnTo>
                    <a:lnTo>
                      <a:pt x="651" y="620"/>
                    </a:lnTo>
                    <a:lnTo>
                      <a:pt x="681" y="591"/>
                    </a:lnTo>
                    <a:lnTo>
                      <a:pt x="740" y="591"/>
                    </a:lnTo>
                    <a:lnTo>
                      <a:pt x="740" y="680"/>
                    </a:lnTo>
                    <a:lnTo>
                      <a:pt x="800" y="709"/>
                    </a:lnTo>
                    <a:lnTo>
                      <a:pt x="800" y="738"/>
                    </a:lnTo>
                    <a:lnTo>
                      <a:pt x="828" y="768"/>
                    </a:lnTo>
                    <a:lnTo>
                      <a:pt x="828" y="798"/>
                    </a:lnTo>
                    <a:lnTo>
                      <a:pt x="858" y="828"/>
                    </a:lnTo>
                    <a:lnTo>
                      <a:pt x="881" y="849"/>
                    </a:lnTo>
                    <a:lnTo>
                      <a:pt x="888" y="856"/>
                    </a:lnTo>
                    <a:lnTo>
                      <a:pt x="888" y="828"/>
                    </a:lnTo>
                    <a:lnTo>
                      <a:pt x="977" y="828"/>
                    </a:lnTo>
                    <a:lnTo>
                      <a:pt x="947" y="798"/>
                    </a:lnTo>
                    <a:lnTo>
                      <a:pt x="947" y="709"/>
                    </a:lnTo>
                    <a:lnTo>
                      <a:pt x="977" y="709"/>
                    </a:lnTo>
                    <a:lnTo>
                      <a:pt x="918" y="650"/>
                    </a:lnTo>
                    <a:lnTo>
                      <a:pt x="947" y="620"/>
                    </a:lnTo>
                    <a:lnTo>
                      <a:pt x="918" y="591"/>
                    </a:lnTo>
                    <a:lnTo>
                      <a:pt x="858" y="591"/>
                    </a:lnTo>
                    <a:lnTo>
                      <a:pt x="800" y="531"/>
                    </a:lnTo>
                    <a:lnTo>
                      <a:pt x="770" y="531"/>
                    </a:lnTo>
                    <a:lnTo>
                      <a:pt x="709" y="473"/>
                    </a:lnTo>
                    <a:lnTo>
                      <a:pt x="681" y="473"/>
                    </a:lnTo>
                    <a:lnTo>
                      <a:pt x="651" y="443"/>
                    </a:lnTo>
                    <a:lnTo>
                      <a:pt x="740" y="443"/>
                    </a:lnTo>
                    <a:lnTo>
                      <a:pt x="740" y="355"/>
                    </a:lnTo>
                    <a:lnTo>
                      <a:pt x="681" y="355"/>
                    </a:lnTo>
                    <a:lnTo>
                      <a:pt x="681" y="325"/>
                    </a:lnTo>
                    <a:lnTo>
                      <a:pt x="651" y="325"/>
                    </a:lnTo>
                    <a:lnTo>
                      <a:pt x="591" y="294"/>
                    </a:lnTo>
                    <a:lnTo>
                      <a:pt x="591" y="264"/>
                    </a:lnTo>
                    <a:lnTo>
                      <a:pt x="563" y="236"/>
                    </a:lnTo>
                    <a:lnTo>
                      <a:pt x="622" y="175"/>
                    </a:lnTo>
                    <a:lnTo>
                      <a:pt x="563" y="118"/>
                    </a:lnTo>
                    <a:lnTo>
                      <a:pt x="502" y="118"/>
                    </a:lnTo>
                    <a:lnTo>
                      <a:pt x="444" y="57"/>
                    </a:lnTo>
                    <a:lnTo>
                      <a:pt x="472" y="57"/>
                    </a:lnTo>
                    <a:lnTo>
                      <a:pt x="472" y="27"/>
                    </a:lnTo>
                    <a:lnTo>
                      <a:pt x="444" y="27"/>
                    </a:lnTo>
                    <a:lnTo>
                      <a:pt x="444" y="0"/>
                    </a:lnTo>
                    <a:lnTo>
                      <a:pt x="415" y="0"/>
                    </a:lnTo>
                    <a:lnTo>
                      <a:pt x="415" y="27"/>
                    </a:lnTo>
                    <a:lnTo>
                      <a:pt x="295" y="27"/>
                    </a:lnTo>
                    <a:lnTo>
                      <a:pt x="265" y="57"/>
                    </a:lnTo>
                    <a:lnTo>
                      <a:pt x="237" y="57"/>
                    </a:lnTo>
                    <a:lnTo>
                      <a:pt x="208" y="27"/>
                    </a:lnTo>
                    <a:lnTo>
                      <a:pt x="177" y="57"/>
                    </a:lnTo>
                    <a:lnTo>
                      <a:pt x="88" y="57"/>
                    </a:lnTo>
                    <a:lnTo>
                      <a:pt x="88" y="87"/>
                    </a:lnTo>
                    <a:lnTo>
                      <a:pt x="58" y="57"/>
                    </a:lnTo>
                    <a:lnTo>
                      <a:pt x="28" y="57"/>
                    </a:lnTo>
                    <a:lnTo>
                      <a:pt x="0" y="87"/>
                    </a:lnTo>
                    <a:close/>
                  </a:path>
                </a:pathLst>
              </a:custGeom>
              <a:solidFill>
                <a:srgbClr val="D3B26F"/>
              </a:solidFill>
              <a:ln w="9525">
                <a:noFill/>
                <a:round/>
                <a:headEnd/>
                <a:tailEnd/>
              </a:ln>
            </p:spPr>
            <p:txBody>
              <a:bodyPr/>
              <a:lstStyle/>
              <a:p>
                <a:endParaRPr lang="en-GB"/>
              </a:p>
            </p:txBody>
          </p:sp>
          <p:sp>
            <p:nvSpPr>
              <p:cNvPr id="21530" name="Freeform 26"/>
              <p:cNvSpPr>
                <a:spLocks/>
              </p:cNvSpPr>
              <p:nvPr/>
            </p:nvSpPr>
            <p:spPr bwMode="auto">
              <a:xfrm>
                <a:off x="4309" y="2653"/>
                <a:ext cx="245" cy="251"/>
              </a:xfrm>
              <a:custGeom>
                <a:avLst/>
                <a:gdLst/>
                <a:ahLst/>
                <a:cxnLst>
                  <a:cxn ang="0">
                    <a:pos x="502" y="118"/>
                  </a:cxn>
                  <a:cxn ang="0">
                    <a:pos x="474" y="88"/>
                  </a:cxn>
                  <a:cxn ang="0">
                    <a:pos x="444" y="88"/>
                  </a:cxn>
                  <a:cxn ang="0">
                    <a:pos x="325" y="30"/>
                  </a:cxn>
                  <a:cxn ang="0">
                    <a:pos x="295" y="0"/>
                  </a:cxn>
                  <a:cxn ang="0">
                    <a:pos x="177" y="30"/>
                  </a:cxn>
                  <a:cxn ang="0">
                    <a:pos x="28" y="57"/>
                  </a:cxn>
                  <a:cxn ang="0">
                    <a:pos x="28" y="88"/>
                  </a:cxn>
                  <a:cxn ang="0">
                    <a:pos x="88" y="118"/>
                  </a:cxn>
                  <a:cxn ang="0">
                    <a:pos x="146" y="207"/>
                  </a:cxn>
                  <a:cxn ang="0">
                    <a:pos x="325" y="413"/>
                  </a:cxn>
                  <a:cxn ang="0">
                    <a:pos x="355" y="473"/>
                  </a:cxn>
                  <a:cxn ang="0">
                    <a:pos x="414" y="503"/>
                  </a:cxn>
                  <a:cxn ang="0">
                    <a:pos x="444" y="561"/>
                  </a:cxn>
                  <a:cxn ang="0">
                    <a:pos x="474" y="710"/>
                  </a:cxn>
                  <a:cxn ang="0">
                    <a:pos x="444" y="887"/>
                  </a:cxn>
                  <a:cxn ang="0">
                    <a:pos x="474" y="1005"/>
                  </a:cxn>
                  <a:cxn ang="0">
                    <a:pos x="532" y="977"/>
                  </a:cxn>
                  <a:cxn ang="0">
                    <a:pos x="562" y="947"/>
                  </a:cxn>
                  <a:cxn ang="0">
                    <a:pos x="592" y="917"/>
                  </a:cxn>
                  <a:cxn ang="0">
                    <a:pos x="621" y="859"/>
                  </a:cxn>
                  <a:cxn ang="0">
                    <a:pos x="681" y="710"/>
                  </a:cxn>
                  <a:cxn ang="0">
                    <a:pos x="651" y="680"/>
                  </a:cxn>
                  <a:cxn ang="0">
                    <a:pos x="710" y="650"/>
                  </a:cxn>
                  <a:cxn ang="0">
                    <a:pos x="739" y="710"/>
                  </a:cxn>
                  <a:cxn ang="0">
                    <a:pos x="858" y="710"/>
                  </a:cxn>
                  <a:cxn ang="0">
                    <a:pos x="887" y="680"/>
                  </a:cxn>
                  <a:cxn ang="0">
                    <a:pos x="976" y="710"/>
                  </a:cxn>
                  <a:cxn ang="0">
                    <a:pos x="948" y="680"/>
                  </a:cxn>
                  <a:cxn ang="0">
                    <a:pos x="917" y="650"/>
                  </a:cxn>
                  <a:cxn ang="0">
                    <a:pos x="887" y="532"/>
                  </a:cxn>
                  <a:cxn ang="0">
                    <a:pos x="799" y="503"/>
                  </a:cxn>
                  <a:cxn ang="0">
                    <a:pos x="769" y="385"/>
                  </a:cxn>
                  <a:cxn ang="0">
                    <a:pos x="739" y="355"/>
                  </a:cxn>
                  <a:cxn ang="0">
                    <a:pos x="681" y="325"/>
                  </a:cxn>
                  <a:cxn ang="0">
                    <a:pos x="710" y="236"/>
                  </a:cxn>
                  <a:cxn ang="0">
                    <a:pos x="651" y="148"/>
                  </a:cxn>
                  <a:cxn ang="0">
                    <a:pos x="562" y="118"/>
                  </a:cxn>
                </a:cxnLst>
                <a:rect l="0" t="0" r="r" b="b"/>
                <a:pathLst>
                  <a:path w="976" h="1005">
                    <a:moveTo>
                      <a:pt x="562" y="118"/>
                    </a:moveTo>
                    <a:lnTo>
                      <a:pt x="502" y="118"/>
                    </a:lnTo>
                    <a:lnTo>
                      <a:pt x="474" y="148"/>
                    </a:lnTo>
                    <a:lnTo>
                      <a:pt x="474" y="88"/>
                    </a:lnTo>
                    <a:lnTo>
                      <a:pt x="444" y="118"/>
                    </a:lnTo>
                    <a:lnTo>
                      <a:pt x="444" y="88"/>
                    </a:lnTo>
                    <a:lnTo>
                      <a:pt x="384" y="88"/>
                    </a:lnTo>
                    <a:lnTo>
                      <a:pt x="325" y="30"/>
                    </a:lnTo>
                    <a:lnTo>
                      <a:pt x="295" y="30"/>
                    </a:lnTo>
                    <a:lnTo>
                      <a:pt x="295" y="0"/>
                    </a:lnTo>
                    <a:lnTo>
                      <a:pt x="177" y="0"/>
                    </a:lnTo>
                    <a:lnTo>
                      <a:pt x="177" y="30"/>
                    </a:lnTo>
                    <a:lnTo>
                      <a:pt x="28" y="30"/>
                    </a:lnTo>
                    <a:lnTo>
                      <a:pt x="28" y="57"/>
                    </a:lnTo>
                    <a:lnTo>
                      <a:pt x="0" y="57"/>
                    </a:lnTo>
                    <a:lnTo>
                      <a:pt x="28" y="88"/>
                    </a:lnTo>
                    <a:lnTo>
                      <a:pt x="88" y="88"/>
                    </a:lnTo>
                    <a:lnTo>
                      <a:pt x="88" y="118"/>
                    </a:lnTo>
                    <a:lnTo>
                      <a:pt x="146" y="177"/>
                    </a:lnTo>
                    <a:lnTo>
                      <a:pt x="146" y="207"/>
                    </a:lnTo>
                    <a:lnTo>
                      <a:pt x="177" y="266"/>
                    </a:lnTo>
                    <a:lnTo>
                      <a:pt x="325" y="413"/>
                    </a:lnTo>
                    <a:lnTo>
                      <a:pt x="325" y="443"/>
                    </a:lnTo>
                    <a:lnTo>
                      <a:pt x="355" y="473"/>
                    </a:lnTo>
                    <a:lnTo>
                      <a:pt x="384" y="473"/>
                    </a:lnTo>
                    <a:lnTo>
                      <a:pt x="414" y="503"/>
                    </a:lnTo>
                    <a:lnTo>
                      <a:pt x="414" y="532"/>
                    </a:lnTo>
                    <a:lnTo>
                      <a:pt x="444" y="561"/>
                    </a:lnTo>
                    <a:lnTo>
                      <a:pt x="474" y="622"/>
                    </a:lnTo>
                    <a:lnTo>
                      <a:pt x="474" y="710"/>
                    </a:lnTo>
                    <a:lnTo>
                      <a:pt x="444" y="741"/>
                    </a:lnTo>
                    <a:lnTo>
                      <a:pt x="444" y="887"/>
                    </a:lnTo>
                    <a:lnTo>
                      <a:pt x="474" y="917"/>
                    </a:lnTo>
                    <a:lnTo>
                      <a:pt x="474" y="1005"/>
                    </a:lnTo>
                    <a:lnTo>
                      <a:pt x="502" y="1005"/>
                    </a:lnTo>
                    <a:lnTo>
                      <a:pt x="532" y="977"/>
                    </a:lnTo>
                    <a:lnTo>
                      <a:pt x="592" y="977"/>
                    </a:lnTo>
                    <a:lnTo>
                      <a:pt x="562" y="947"/>
                    </a:lnTo>
                    <a:lnTo>
                      <a:pt x="562" y="917"/>
                    </a:lnTo>
                    <a:lnTo>
                      <a:pt x="592" y="917"/>
                    </a:lnTo>
                    <a:lnTo>
                      <a:pt x="621" y="887"/>
                    </a:lnTo>
                    <a:lnTo>
                      <a:pt x="621" y="859"/>
                    </a:lnTo>
                    <a:lnTo>
                      <a:pt x="681" y="798"/>
                    </a:lnTo>
                    <a:lnTo>
                      <a:pt x="681" y="710"/>
                    </a:lnTo>
                    <a:lnTo>
                      <a:pt x="651" y="710"/>
                    </a:lnTo>
                    <a:lnTo>
                      <a:pt x="651" y="680"/>
                    </a:lnTo>
                    <a:lnTo>
                      <a:pt x="681" y="680"/>
                    </a:lnTo>
                    <a:lnTo>
                      <a:pt x="710" y="650"/>
                    </a:lnTo>
                    <a:lnTo>
                      <a:pt x="739" y="650"/>
                    </a:lnTo>
                    <a:lnTo>
                      <a:pt x="739" y="710"/>
                    </a:lnTo>
                    <a:lnTo>
                      <a:pt x="799" y="650"/>
                    </a:lnTo>
                    <a:lnTo>
                      <a:pt x="858" y="710"/>
                    </a:lnTo>
                    <a:lnTo>
                      <a:pt x="858" y="680"/>
                    </a:lnTo>
                    <a:lnTo>
                      <a:pt x="887" y="680"/>
                    </a:lnTo>
                    <a:lnTo>
                      <a:pt x="917" y="710"/>
                    </a:lnTo>
                    <a:lnTo>
                      <a:pt x="976" y="710"/>
                    </a:lnTo>
                    <a:lnTo>
                      <a:pt x="976" y="680"/>
                    </a:lnTo>
                    <a:lnTo>
                      <a:pt x="948" y="680"/>
                    </a:lnTo>
                    <a:lnTo>
                      <a:pt x="948" y="650"/>
                    </a:lnTo>
                    <a:lnTo>
                      <a:pt x="917" y="650"/>
                    </a:lnTo>
                    <a:lnTo>
                      <a:pt x="917" y="561"/>
                    </a:lnTo>
                    <a:lnTo>
                      <a:pt x="887" y="532"/>
                    </a:lnTo>
                    <a:lnTo>
                      <a:pt x="830" y="532"/>
                    </a:lnTo>
                    <a:lnTo>
                      <a:pt x="799" y="503"/>
                    </a:lnTo>
                    <a:lnTo>
                      <a:pt x="799" y="413"/>
                    </a:lnTo>
                    <a:lnTo>
                      <a:pt x="769" y="385"/>
                    </a:lnTo>
                    <a:lnTo>
                      <a:pt x="739" y="385"/>
                    </a:lnTo>
                    <a:lnTo>
                      <a:pt x="739" y="355"/>
                    </a:lnTo>
                    <a:lnTo>
                      <a:pt x="710" y="355"/>
                    </a:lnTo>
                    <a:lnTo>
                      <a:pt x="681" y="325"/>
                    </a:lnTo>
                    <a:lnTo>
                      <a:pt x="681" y="266"/>
                    </a:lnTo>
                    <a:lnTo>
                      <a:pt x="710" y="236"/>
                    </a:lnTo>
                    <a:lnTo>
                      <a:pt x="681" y="207"/>
                    </a:lnTo>
                    <a:lnTo>
                      <a:pt x="651" y="148"/>
                    </a:lnTo>
                    <a:lnTo>
                      <a:pt x="621" y="177"/>
                    </a:lnTo>
                    <a:lnTo>
                      <a:pt x="562" y="118"/>
                    </a:lnTo>
                    <a:close/>
                  </a:path>
                </a:pathLst>
              </a:custGeom>
              <a:solidFill>
                <a:srgbClr val="8FB5BE"/>
              </a:solidFill>
              <a:ln w="9525">
                <a:noFill/>
                <a:round/>
                <a:headEnd/>
                <a:tailEnd/>
              </a:ln>
            </p:spPr>
            <p:txBody>
              <a:bodyPr/>
              <a:lstStyle/>
              <a:p>
                <a:endParaRPr lang="en-GB"/>
              </a:p>
            </p:txBody>
          </p:sp>
          <p:sp>
            <p:nvSpPr>
              <p:cNvPr id="21531" name="Freeform 27"/>
              <p:cNvSpPr>
                <a:spLocks/>
              </p:cNvSpPr>
              <p:nvPr/>
            </p:nvSpPr>
            <p:spPr bwMode="auto">
              <a:xfrm>
                <a:off x="3894" y="2667"/>
                <a:ext cx="637" cy="393"/>
              </a:xfrm>
              <a:custGeom>
                <a:avLst/>
                <a:gdLst/>
                <a:ahLst/>
                <a:cxnLst>
                  <a:cxn ang="0">
                    <a:pos x="1837" y="209"/>
                  </a:cxn>
                  <a:cxn ang="0">
                    <a:pos x="1748" y="61"/>
                  </a:cxn>
                  <a:cxn ang="0">
                    <a:pos x="1660" y="0"/>
                  </a:cxn>
                  <a:cxn ang="0">
                    <a:pos x="1569" y="61"/>
                  </a:cxn>
                  <a:cxn ang="0">
                    <a:pos x="1274" y="150"/>
                  </a:cxn>
                  <a:cxn ang="0">
                    <a:pos x="1214" y="209"/>
                  </a:cxn>
                  <a:cxn ang="0">
                    <a:pos x="1125" y="120"/>
                  </a:cxn>
                  <a:cxn ang="0">
                    <a:pos x="769" y="91"/>
                  </a:cxn>
                  <a:cxn ang="0">
                    <a:pos x="682" y="91"/>
                  </a:cxn>
                  <a:cxn ang="0">
                    <a:pos x="623" y="150"/>
                  </a:cxn>
                  <a:cxn ang="0">
                    <a:pos x="444" y="268"/>
                  </a:cxn>
                  <a:cxn ang="0">
                    <a:pos x="414" y="356"/>
                  </a:cxn>
                  <a:cxn ang="0">
                    <a:pos x="325" y="475"/>
                  </a:cxn>
                  <a:cxn ang="0">
                    <a:pos x="267" y="565"/>
                  </a:cxn>
                  <a:cxn ang="0">
                    <a:pos x="237" y="684"/>
                  </a:cxn>
                  <a:cxn ang="0">
                    <a:pos x="30" y="711"/>
                  </a:cxn>
                  <a:cxn ang="0">
                    <a:pos x="59" y="802"/>
                  </a:cxn>
                  <a:cxn ang="0">
                    <a:pos x="118" y="860"/>
                  </a:cxn>
                  <a:cxn ang="0">
                    <a:pos x="177" y="948"/>
                  </a:cxn>
                  <a:cxn ang="0">
                    <a:pos x="267" y="1009"/>
                  </a:cxn>
                  <a:cxn ang="0">
                    <a:pos x="325" y="1067"/>
                  </a:cxn>
                  <a:cxn ang="0">
                    <a:pos x="355" y="1157"/>
                  </a:cxn>
                  <a:cxn ang="0">
                    <a:pos x="386" y="1185"/>
                  </a:cxn>
                  <a:cxn ang="0">
                    <a:pos x="504" y="1245"/>
                  </a:cxn>
                  <a:cxn ang="0">
                    <a:pos x="562" y="1245"/>
                  </a:cxn>
                  <a:cxn ang="0">
                    <a:pos x="682" y="1245"/>
                  </a:cxn>
                  <a:cxn ang="0">
                    <a:pos x="651" y="1245"/>
                  </a:cxn>
                  <a:cxn ang="0">
                    <a:pos x="682" y="1363"/>
                  </a:cxn>
                  <a:cxn ang="0">
                    <a:pos x="769" y="1452"/>
                  </a:cxn>
                  <a:cxn ang="0">
                    <a:pos x="769" y="1513"/>
                  </a:cxn>
                  <a:cxn ang="0">
                    <a:pos x="918" y="1482"/>
                  </a:cxn>
                  <a:cxn ang="0">
                    <a:pos x="1067" y="1540"/>
                  </a:cxn>
                  <a:cxn ang="0">
                    <a:pos x="1214" y="1513"/>
                  </a:cxn>
                  <a:cxn ang="0">
                    <a:pos x="1422" y="1570"/>
                  </a:cxn>
                  <a:cxn ang="0">
                    <a:pos x="1541" y="1540"/>
                  </a:cxn>
                  <a:cxn ang="0">
                    <a:pos x="1599" y="1482"/>
                  </a:cxn>
                  <a:cxn ang="0">
                    <a:pos x="1660" y="1422"/>
                  </a:cxn>
                  <a:cxn ang="0">
                    <a:pos x="1955" y="1393"/>
                  </a:cxn>
                  <a:cxn ang="0">
                    <a:pos x="2044" y="1452"/>
                  </a:cxn>
                  <a:cxn ang="0">
                    <a:pos x="2311" y="1513"/>
                  </a:cxn>
                  <a:cxn ang="0">
                    <a:pos x="2370" y="1245"/>
                  </a:cxn>
                  <a:cxn ang="0">
                    <a:pos x="2370" y="1215"/>
                  </a:cxn>
                  <a:cxn ang="0">
                    <a:pos x="2370" y="1157"/>
                  </a:cxn>
                  <a:cxn ang="0">
                    <a:pos x="2399" y="1097"/>
                  </a:cxn>
                  <a:cxn ang="0">
                    <a:pos x="2429" y="1185"/>
                  </a:cxn>
                  <a:cxn ang="0">
                    <a:pos x="2547" y="1038"/>
                  </a:cxn>
                  <a:cxn ang="0">
                    <a:pos x="2490" y="948"/>
                  </a:cxn>
                  <a:cxn ang="0">
                    <a:pos x="2399" y="979"/>
                  </a:cxn>
                  <a:cxn ang="0">
                    <a:pos x="2311" y="1038"/>
                  </a:cxn>
                  <a:cxn ang="0">
                    <a:pos x="2162" y="948"/>
                  </a:cxn>
                  <a:cxn ang="0">
                    <a:pos x="2104" y="830"/>
                  </a:cxn>
                  <a:cxn ang="0">
                    <a:pos x="2134" y="565"/>
                  </a:cxn>
                  <a:cxn ang="0">
                    <a:pos x="2074" y="446"/>
                  </a:cxn>
                  <a:cxn ang="0">
                    <a:pos x="1985" y="386"/>
                  </a:cxn>
                </a:cxnLst>
                <a:rect l="0" t="0" r="r" b="b"/>
                <a:pathLst>
                  <a:path w="2547" h="1570">
                    <a:moveTo>
                      <a:pt x="1985" y="386"/>
                    </a:moveTo>
                    <a:lnTo>
                      <a:pt x="1985" y="356"/>
                    </a:lnTo>
                    <a:lnTo>
                      <a:pt x="1837" y="209"/>
                    </a:lnTo>
                    <a:lnTo>
                      <a:pt x="1806" y="150"/>
                    </a:lnTo>
                    <a:lnTo>
                      <a:pt x="1806" y="120"/>
                    </a:lnTo>
                    <a:lnTo>
                      <a:pt x="1748" y="61"/>
                    </a:lnTo>
                    <a:lnTo>
                      <a:pt x="1748" y="31"/>
                    </a:lnTo>
                    <a:lnTo>
                      <a:pt x="1688" y="31"/>
                    </a:lnTo>
                    <a:lnTo>
                      <a:pt x="1660" y="0"/>
                    </a:lnTo>
                    <a:lnTo>
                      <a:pt x="1629" y="31"/>
                    </a:lnTo>
                    <a:lnTo>
                      <a:pt x="1569" y="31"/>
                    </a:lnTo>
                    <a:lnTo>
                      <a:pt x="1569" y="61"/>
                    </a:lnTo>
                    <a:lnTo>
                      <a:pt x="1511" y="120"/>
                    </a:lnTo>
                    <a:lnTo>
                      <a:pt x="1304" y="120"/>
                    </a:lnTo>
                    <a:lnTo>
                      <a:pt x="1274" y="150"/>
                    </a:lnTo>
                    <a:lnTo>
                      <a:pt x="1274" y="179"/>
                    </a:lnTo>
                    <a:lnTo>
                      <a:pt x="1214" y="179"/>
                    </a:lnTo>
                    <a:lnTo>
                      <a:pt x="1214" y="209"/>
                    </a:lnTo>
                    <a:lnTo>
                      <a:pt x="1155" y="150"/>
                    </a:lnTo>
                    <a:lnTo>
                      <a:pt x="1125" y="150"/>
                    </a:lnTo>
                    <a:lnTo>
                      <a:pt x="1125" y="120"/>
                    </a:lnTo>
                    <a:lnTo>
                      <a:pt x="889" y="120"/>
                    </a:lnTo>
                    <a:lnTo>
                      <a:pt x="860" y="91"/>
                    </a:lnTo>
                    <a:lnTo>
                      <a:pt x="769" y="91"/>
                    </a:lnTo>
                    <a:lnTo>
                      <a:pt x="741" y="61"/>
                    </a:lnTo>
                    <a:lnTo>
                      <a:pt x="711" y="91"/>
                    </a:lnTo>
                    <a:lnTo>
                      <a:pt x="682" y="91"/>
                    </a:lnTo>
                    <a:lnTo>
                      <a:pt x="651" y="120"/>
                    </a:lnTo>
                    <a:lnTo>
                      <a:pt x="651" y="150"/>
                    </a:lnTo>
                    <a:lnTo>
                      <a:pt x="623" y="150"/>
                    </a:lnTo>
                    <a:lnTo>
                      <a:pt x="593" y="179"/>
                    </a:lnTo>
                    <a:lnTo>
                      <a:pt x="532" y="179"/>
                    </a:lnTo>
                    <a:lnTo>
                      <a:pt x="444" y="268"/>
                    </a:lnTo>
                    <a:lnTo>
                      <a:pt x="444" y="298"/>
                    </a:lnTo>
                    <a:lnTo>
                      <a:pt x="414" y="328"/>
                    </a:lnTo>
                    <a:lnTo>
                      <a:pt x="414" y="356"/>
                    </a:lnTo>
                    <a:lnTo>
                      <a:pt x="355" y="416"/>
                    </a:lnTo>
                    <a:lnTo>
                      <a:pt x="355" y="446"/>
                    </a:lnTo>
                    <a:lnTo>
                      <a:pt x="325" y="475"/>
                    </a:lnTo>
                    <a:lnTo>
                      <a:pt x="325" y="534"/>
                    </a:lnTo>
                    <a:lnTo>
                      <a:pt x="295" y="565"/>
                    </a:lnTo>
                    <a:lnTo>
                      <a:pt x="267" y="565"/>
                    </a:lnTo>
                    <a:lnTo>
                      <a:pt x="267" y="623"/>
                    </a:lnTo>
                    <a:lnTo>
                      <a:pt x="237" y="653"/>
                    </a:lnTo>
                    <a:lnTo>
                      <a:pt x="237" y="684"/>
                    </a:lnTo>
                    <a:lnTo>
                      <a:pt x="148" y="684"/>
                    </a:lnTo>
                    <a:lnTo>
                      <a:pt x="118" y="711"/>
                    </a:lnTo>
                    <a:lnTo>
                      <a:pt x="30" y="711"/>
                    </a:lnTo>
                    <a:lnTo>
                      <a:pt x="0" y="741"/>
                    </a:lnTo>
                    <a:lnTo>
                      <a:pt x="9" y="753"/>
                    </a:lnTo>
                    <a:lnTo>
                      <a:pt x="59" y="802"/>
                    </a:lnTo>
                    <a:lnTo>
                      <a:pt x="88" y="802"/>
                    </a:lnTo>
                    <a:lnTo>
                      <a:pt x="118" y="830"/>
                    </a:lnTo>
                    <a:lnTo>
                      <a:pt x="118" y="860"/>
                    </a:lnTo>
                    <a:lnTo>
                      <a:pt x="148" y="860"/>
                    </a:lnTo>
                    <a:lnTo>
                      <a:pt x="148" y="948"/>
                    </a:lnTo>
                    <a:lnTo>
                      <a:pt x="177" y="948"/>
                    </a:lnTo>
                    <a:lnTo>
                      <a:pt x="207" y="979"/>
                    </a:lnTo>
                    <a:lnTo>
                      <a:pt x="207" y="1009"/>
                    </a:lnTo>
                    <a:lnTo>
                      <a:pt x="267" y="1009"/>
                    </a:lnTo>
                    <a:lnTo>
                      <a:pt x="295" y="1038"/>
                    </a:lnTo>
                    <a:lnTo>
                      <a:pt x="355" y="1038"/>
                    </a:lnTo>
                    <a:lnTo>
                      <a:pt x="325" y="1067"/>
                    </a:lnTo>
                    <a:lnTo>
                      <a:pt x="325" y="1097"/>
                    </a:lnTo>
                    <a:lnTo>
                      <a:pt x="355" y="1127"/>
                    </a:lnTo>
                    <a:lnTo>
                      <a:pt x="355" y="1157"/>
                    </a:lnTo>
                    <a:lnTo>
                      <a:pt x="325" y="1157"/>
                    </a:lnTo>
                    <a:lnTo>
                      <a:pt x="325" y="1185"/>
                    </a:lnTo>
                    <a:lnTo>
                      <a:pt x="386" y="1185"/>
                    </a:lnTo>
                    <a:lnTo>
                      <a:pt x="414" y="1215"/>
                    </a:lnTo>
                    <a:lnTo>
                      <a:pt x="504" y="1215"/>
                    </a:lnTo>
                    <a:lnTo>
                      <a:pt x="504" y="1245"/>
                    </a:lnTo>
                    <a:lnTo>
                      <a:pt x="532" y="1275"/>
                    </a:lnTo>
                    <a:lnTo>
                      <a:pt x="562" y="1275"/>
                    </a:lnTo>
                    <a:lnTo>
                      <a:pt x="562" y="1245"/>
                    </a:lnTo>
                    <a:lnTo>
                      <a:pt x="593" y="1215"/>
                    </a:lnTo>
                    <a:lnTo>
                      <a:pt x="651" y="1215"/>
                    </a:lnTo>
                    <a:lnTo>
                      <a:pt x="682" y="1245"/>
                    </a:lnTo>
                    <a:lnTo>
                      <a:pt x="711" y="1245"/>
                    </a:lnTo>
                    <a:lnTo>
                      <a:pt x="682" y="1275"/>
                    </a:lnTo>
                    <a:lnTo>
                      <a:pt x="651" y="1245"/>
                    </a:lnTo>
                    <a:lnTo>
                      <a:pt x="623" y="1275"/>
                    </a:lnTo>
                    <a:lnTo>
                      <a:pt x="623" y="1304"/>
                    </a:lnTo>
                    <a:lnTo>
                      <a:pt x="682" y="1363"/>
                    </a:lnTo>
                    <a:lnTo>
                      <a:pt x="741" y="1393"/>
                    </a:lnTo>
                    <a:lnTo>
                      <a:pt x="769" y="1393"/>
                    </a:lnTo>
                    <a:lnTo>
                      <a:pt x="769" y="1452"/>
                    </a:lnTo>
                    <a:lnTo>
                      <a:pt x="741" y="1452"/>
                    </a:lnTo>
                    <a:lnTo>
                      <a:pt x="741" y="1482"/>
                    </a:lnTo>
                    <a:lnTo>
                      <a:pt x="769" y="1513"/>
                    </a:lnTo>
                    <a:lnTo>
                      <a:pt x="830" y="1513"/>
                    </a:lnTo>
                    <a:lnTo>
                      <a:pt x="830" y="1482"/>
                    </a:lnTo>
                    <a:lnTo>
                      <a:pt x="918" y="1482"/>
                    </a:lnTo>
                    <a:lnTo>
                      <a:pt x="918" y="1513"/>
                    </a:lnTo>
                    <a:lnTo>
                      <a:pt x="1037" y="1513"/>
                    </a:lnTo>
                    <a:lnTo>
                      <a:pt x="1067" y="1540"/>
                    </a:lnTo>
                    <a:lnTo>
                      <a:pt x="1185" y="1540"/>
                    </a:lnTo>
                    <a:lnTo>
                      <a:pt x="1185" y="1513"/>
                    </a:lnTo>
                    <a:lnTo>
                      <a:pt x="1214" y="1513"/>
                    </a:lnTo>
                    <a:lnTo>
                      <a:pt x="1244" y="1540"/>
                    </a:lnTo>
                    <a:lnTo>
                      <a:pt x="1422" y="1540"/>
                    </a:lnTo>
                    <a:lnTo>
                      <a:pt x="1422" y="1570"/>
                    </a:lnTo>
                    <a:lnTo>
                      <a:pt x="1481" y="1570"/>
                    </a:lnTo>
                    <a:lnTo>
                      <a:pt x="1511" y="1540"/>
                    </a:lnTo>
                    <a:lnTo>
                      <a:pt x="1541" y="1540"/>
                    </a:lnTo>
                    <a:lnTo>
                      <a:pt x="1541" y="1513"/>
                    </a:lnTo>
                    <a:lnTo>
                      <a:pt x="1569" y="1513"/>
                    </a:lnTo>
                    <a:lnTo>
                      <a:pt x="1599" y="1482"/>
                    </a:lnTo>
                    <a:lnTo>
                      <a:pt x="1599" y="1452"/>
                    </a:lnTo>
                    <a:lnTo>
                      <a:pt x="1660" y="1452"/>
                    </a:lnTo>
                    <a:lnTo>
                      <a:pt x="1660" y="1422"/>
                    </a:lnTo>
                    <a:lnTo>
                      <a:pt x="1806" y="1422"/>
                    </a:lnTo>
                    <a:lnTo>
                      <a:pt x="1837" y="1393"/>
                    </a:lnTo>
                    <a:lnTo>
                      <a:pt x="1955" y="1393"/>
                    </a:lnTo>
                    <a:lnTo>
                      <a:pt x="1985" y="1422"/>
                    </a:lnTo>
                    <a:lnTo>
                      <a:pt x="2044" y="1422"/>
                    </a:lnTo>
                    <a:lnTo>
                      <a:pt x="2044" y="1452"/>
                    </a:lnTo>
                    <a:lnTo>
                      <a:pt x="2104" y="1452"/>
                    </a:lnTo>
                    <a:lnTo>
                      <a:pt x="2162" y="1513"/>
                    </a:lnTo>
                    <a:lnTo>
                      <a:pt x="2311" y="1513"/>
                    </a:lnTo>
                    <a:lnTo>
                      <a:pt x="2311" y="1334"/>
                    </a:lnTo>
                    <a:lnTo>
                      <a:pt x="2370" y="1275"/>
                    </a:lnTo>
                    <a:lnTo>
                      <a:pt x="2370" y="1245"/>
                    </a:lnTo>
                    <a:lnTo>
                      <a:pt x="2341" y="1275"/>
                    </a:lnTo>
                    <a:lnTo>
                      <a:pt x="2341" y="1245"/>
                    </a:lnTo>
                    <a:lnTo>
                      <a:pt x="2370" y="1215"/>
                    </a:lnTo>
                    <a:lnTo>
                      <a:pt x="2341" y="1215"/>
                    </a:lnTo>
                    <a:lnTo>
                      <a:pt x="2370" y="1185"/>
                    </a:lnTo>
                    <a:lnTo>
                      <a:pt x="2370" y="1157"/>
                    </a:lnTo>
                    <a:lnTo>
                      <a:pt x="2341" y="1127"/>
                    </a:lnTo>
                    <a:lnTo>
                      <a:pt x="2370" y="1097"/>
                    </a:lnTo>
                    <a:lnTo>
                      <a:pt x="2399" y="1097"/>
                    </a:lnTo>
                    <a:lnTo>
                      <a:pt x="2399" y="1157"/>
                    </a:lnTo>
                    <a:lnTo>
                      <a:pt x="2370" y="1185"/>
                    </a:lnTo>
                    <a:lnTo>
                      <a:pt x="2429" y="1185"/>
                    </a:lnTo>
                    <a:lnTo>
                      <a:pt x="2459" y="1157"/>
                    </a:lnTo>
                    <a:lnTo>
                      <a:pt x="2547" y="1157"/>
                    </a:lnTo>
                    <a:lnTo>
                      <a:pt x="2547" y="1038"/>
                    </a:lnTo>
                    <a:lnTo>
                      <a:pt x="2547" y="979"/>
                    </a:lnTo>
                    <a:lnTo>
                      <a:pt x="2490" y="979"/>
                    </a:lnTo>
                    <a:lnTo>
                      <a:pt x="2490" y="948"/>
                    </a:lnTo>
                    <a:lnTo>
                      <a:pt x="2429" y="948"/>
                    </a:lnTo>
                    <a:lnTo>
                      <a:pt x="2429" y="979"/>
                    </a:lnTo>
                    <a:lnTo>
                      <a:pt x="2399" y="979"/>
                    </a:lnTo>
                    <a:lnTo>
                      <a:pt x="2370" y="1009"/>
                    </a:lnTo>
                    <a:lnTo>
                      <a:pt x="2311" y="1009"/>
                    </a:lnTo>
                    <a:lnTo>
                      <a:pt x="2311" y="1038"/>
                    </a:lnTo>
                    <a:lnTo>
                      <a:pt x="2252" y="1009"/>
                    </a:lnTo>
                    <a:lnTo>
                      <a:pt x="2222" y="1009"/>
                    </a:lnTo>
                    <a:lnTo>
                      <a:pt x="2162" y="948"/>
                    </a:lnTo>
                    <a:lnTo>
                      <a:pt x="2134" y="948"/>
                    </a:lnTo>
                    <a:lnTo>
                      <a:pt x="2134" y="860"/>
                    </a:lnTo>
                    <a:lnTo>
                      <a:pt x="2104" y="830"/>
                    </a:lnTo>
                    <a:lnTo>
                      <a:pt x="2104" y="684"/>
                    </a:lnTo>
                    <a:lnTo>
                      <a:pt x="2134" y="653"/>
                    </a:lnTo>
                    <a:lnTo>
                      <a:pt x="2134" y="565"/>
                    </a:lnTo>
                    <a:lnTo>
                      <a:pt x="2104" y="504"/>
                    </a:lnTo>
                    <a:lnTo>
                      <a:pt x="2074" y="475"/>
                    </a:lnTo>
                    <a:lnTo>
                      <a:pt x="2074" y="446"/>
                    </a:lnTo>
                    <a:lnTo>
                      <a:pt x="2044" y="416"/>
                    </a:lnTo>
                    <a:lnTo>
                      <a:pt x="2015" y="416"/>
                    </a:lnTo>
                    <a:lnTo>
                      <a:pt x="1985" y="386"/>
                    </a:lnTo>
                    <a:close/>
                  </a:path>
                </a:pathLst>
              </a:custGeom>
              <a:solidFill>
                <a:srgbClr val="99D6AB"/>
              </a:solidFill>
              <a:ln w="9525">
                <a:noFill/>
                <a:round/>
                <a:headEnd/>
                <a:tailEnd/>
              </a:ln>
            </p:spPr>
            <p:txBody>
              <a:bodyPr/>
              <a:lstStyle/>
              <a:p>
                <a:endParaRPr lang="en-GB"/>
              </a:p>
            </p:txBody>
          </p:sp>
          <p:sp>
            <p:nvSpPr>
              <p:cNvPr id="21532" name="Freeform 28"/>
              <p:cNvSpPr>
                <a:spLocks/>
              </p:cNvSpPr>
              <p:nvPr/>
            </p:nvSpPr>
            <p:spPr bwMode="auto">
              <a:xfrm>
                <a:off x="3657" y="2564"/>
                <a:ext cx="378" cy="148"/>
              </a:xfrm>
              <a:custGeom>
                <a:avLst/>
                <a:gdLst/>
                <a:ahLst/>
                <a:cxnLst>
                  <a:cxn ang="0">
                    <a:pos x="1453" y="238"/>
                  </a:cxn>
                  <a:cxn ang="0">
                    <a:pos x="1511" y="149"/>
                  </a:cxn>
                  <a:cxn ang="0">
                    <a:pos x="1335" y="59"/>
                  </a:cxn>
                  <a:cxn ang="0">
                    <a:pos x="1274" y="31"/>
                  </a:cxn>
                  <a:cxn ang="0">
                    <a:pos x="1067" y="88"/>
                  </a:cxn>
                  <a:cxn ang="0">
                    <a:pos x="1008" y="59"/>
                  </a:cxn>
                  <a:cxn ang="0">
                    <a:pos x="830" y="118"/>
                  </a:cxn>
                  <a:cxn ang="0">
                    <a:pos x="770" y="88"/>
                  </a:cxn>
                  <a:cxn ang="0">
                    <a:pos x="742" y="59"/>
                  </a:cxn>
                  <a:cxn ang="0">
                    <a:pos x="623" y="0"/>
                  </a:cxn>
                  <a:cxn ang="0">
                    <a:pos x="563" y="59"/>
                  </a:cxn>
                  <a:cxn ang="0">
                    <a:pos x="505" y="0"/>
                  </a:cxn>
                  <a:cxn ang="0">
                    <a:pos x="475" y="0"/>
                  </a:cxn>
                  <a:cxn ang="0">
                    <a:pos x="387" y="59"/>
                  </a:cxn>
                  <a:cxn ang="0">
                    <a:pos x="356" y="88"/>
                  </a:cxn>
                  <a:cxn ang="0">
                    <a:pos x="326" y="177"/>
                  </a:cxn>
                  <a:cxn ang="0">
                    <a:pos x="267" y="207"/>
                  </a:cxn>
                  <a:cxn ang="0">
                    <a:pos x="207" y="238"/>
                  </a:cxn>
                  <a:cxn ang="0">
                    <a:pos x="59" y="267"/>
                  </a:cxn>
                  <a:cxn ang="0">
                    <a:pos x="30" y="295"/>
                  </a:cxn>
                  <a:cxn ang="0">
                    <a:pos x="0" y="356"/>
                  </a:cxn>
                  <a:cxn ang="0">
                    <a:pos x="30" y="413"/>
                  </a:cxn>
                  <a:cxn ang="0">
                    <a:pos x="89" y="504"/>
                  </a:cxn>
                  <a:cxn ang="0">
                    <a:pos x="178" y="563"/>
                  </a:cxn>
                  <a:cxn ang="0">
                    <a:pos x="237" y="592"/>
                  </a:cxn>
                  <a:cxn ang="0">
                    <a:pos x="505" y="563"/>
                  </a:cxn>
                  <a:cxn ang="0">
                    <a:pos x="505" y="533"/>
                  </a:cxn>
                  <a:cxn ang="0">
                    <a:pos x="651" y="504"/>
                  </a:cxn>
                  <a:cxn ang="0">
                    <a:pos x="712" y="444"/>
                  </a:cxn>
                  <a:cxn ang="0">
                    <a:pos x="801" y="474"/>
                  </a:cxn>
                  <a:cxn ang="0">
                    <a:pos x="860" y="444"/>
                  </a:cxn>
                  <a:cxn ang="0">
                    <a:pos x="919" y="413"/>
                  </a:cxn>
                  <a:cxn ang="0">
                    <a:pos x="949" y="356"/>
                  </a:cxn>
                  <a:cxn ang="0">
                    <a:pos x="1067" y="325"/>
                  </a:cxn>
                  <a:cxn ang="0">
                    <a:pos x="1186" y="356"/>
                  </a:cxn>
                  <a:cxn ang="0">
                    <a:pos x="1244" y="325"/>
                  </a:cxn>
                  <a:cxn ang="0">
                    <a:pos x="1274" y="386"/>
                  </a:cxn>
                  <a:cxn ang="0">
                    <a:pos x="1335" y="386"/>
                  </a:cxn>
                  <a:cxn ang="0">
                    <a:pos x="1393" y="325"/>
                  </a:cxn>
                </a:cxnLst>
                <a:rect l="0" t="0" r="r" b="b"/>
                <a:pathLst>
                  <a:path w="1511" h="592">
                    <a:moveTo>
                      <a:pt x="1453" y="267"/>
                    </a:moveTo>
                    <a:lnTo>
                      <a:pt x="1453" y="238"/>
                    </a:lnTo>
                    <a:lnTo>
                      <a:pt x="1511" y="177"/>
                    </a:lnTo>
                    <a:lnTo>
                      <a:pt x="1511" y="149"/>
                    </a:lnTo>
                    <a:lnTo>
                      <a:pt x="1423" y="149"/>
                    </a:lnTo>
                    <a:lnTo>
                      <a:pt x="1335" y="59"/>
                    </a:lnTo>
                    <a:lnTo>
                      <a:pt x="1304" y="59"/>
                    </a:lnTo>
                    <a:lnTo>
                      <a:pt x="1274" y="31"/>
                    </a:lnTo>
                    <a:lnTo>
                      <a:pt x="1126" y="31"/>
                    </a:lnTo>
                    <a:lnTo>
                      <a:pt x="1067" y="88"/>
                    </a:lnTo>
                    <a:lnTo>
                      <a:pt x="1008" y="31"/>
                    </a:lnTo>
                    <a:lnTo>
                      <a:pt x="1008" y="59"/>
                    </a:lnTo>
                    <a:lnTo>
                      <a:pt x="889" y="59"/>
                    </a:lnTo>
                    <a:lnTo>
                      <a:pt x="830" y="118"/>
                    </a:lnTo>
                    <a:lnTo>
                      <a:pt x="801" y="118"/>
                    </a:lnTo>
                    <a:lnTo>
                      <a:pt x="770" y="88"/>
                    </a:lnTo>
                    <a:lnTo>
                      <a:pt x="770" y="59"/>
                    </a:lnTo>
                    <a:lnTo>
                      <a:pt x="742" y="59"/>
                    </a:lnTo>
                    <a:lnTo>
                      <a:pt x="682" y="0"/>
                    </a:lnTo>
                    <a:lnTo>
                      <a:pt x="623" y="0"/>
                    </a:lnTo>
                    <a:lnTo>
                      <a:pt x="623" y="31"/>
                    </a:lnTo>
                    <a:lnTo>
                      <a:pt x="563" y="59"/>
                    </a:lnTo>
                    <a:lnTo>
                      <a:pt x="563" y="0"/>
                    </a:lnTo>
                    <a:lnTo>
                      <a:pt x="505" y="0"/>
                    </a:lnTo>
                    <a:lnTo>
                      <a:pt x="505" y="31"/>
                    </a:lnTo>
                    <a:lnTo>
                      <a:pt x="475" y="0"/>
                    </a:lnTo>
                    <a:lnTo>
                      <a:pt x="414" y="59"/>
                    </a:lnTo>
                    <a:lnTo>
                      <a:pt x="387" y="59"/>
                    </a:lnTo>
                    <a:lnTo>
                      <a:pt x="387" y="88"/>
                    </a:lnTo>
                    <a:lnTo>
                      <a:pt x="356" y="88"/>
                    </a:lnTo>
                    <a:lnTo>
                      <a:pt x="326" y="118"/>
                    </a:lnTo>
                    <a:lnTo>
                      <a:pt x="326" y="177"/>
                    </a:lnTo>
                    <a:lnTo>
                      <a:pt x="296" y="177"/>
                    </a:lnTo>
                    <a:lnTo>
                      <a:pt x="267" y="207"/>
                    </a:lnTo>
                    <a:lnTo>
                      <a:pt x="237" y="207"/>
                    </a:lnTo>
                    <a:lnTo>
                      <a:pt x="207" y="238"/>
                    </a:lnTo>
                    <a:lnTo>
                      <a:pt x="59" y="238"/>
                    </a:lnTo>
                    <a:lnTo>
                      <a:pt x="59" y="267"/>
                    </a:lnTo>
                    <a:lnTo>
                      <a:pt x="30" y="267"/>
                    </a:lnTo>
                    <a:lnTo>
                      <a:pt x="30" y="295"/>
                    </a:lnTo>
                    <a:lnTo>
                      <a:pt x="30" y="325"/>
                    </a:lnTo>
                    <a:lnTo>
                      <a:pt x="0" y="356"/>
                    </a:lnTo>
                    <a:lnTo>
                      <a:pt x="0" y="386"/>
                    </a:lnTo>
                    <a:lnTo>
                      <a:pt x="30" y="413"/>
                    </a:lnTo>
                    <a:lnTo>
                      <a:pt x="30" y="444"/>
                    </a:lnTo>
                    <a:lnTo>
                      <a:pt x="89" y="504"/>
                    </a:lnTo>
                    <a:lnTo>
                      <a:pt x="119" y="504"/>
                    </a:lnTo>
                    <a:lnTo>
                      <a:pt x="178" y="563"/>
                    </a:lnTo>
                    <a:lnTo>
                      <a:pt x="207" y="563"/>
                    </a:lnTo>
                    <a:lnTo>
                      <a:pt x="237" y="592"/>
                    </a:lnTo>
                    <a:lnTo>
                      <a:pt x="505" y="592"/>
                    </a:lnTo>
                    <a:lnTo>
                      <a:pt x="505" y="563"/>
                    </a:lnTo>
                    <a:lnTo>
                      <a:pt x="533" y="563"/>
                    </a:lnTo>
                    <a:lnTo>
                      <a:pt x="505" y="533"/>
                    </a:lnTo>
                    <a:lnTo>
                      <a:pt x="533" y="504"/>
                    </a:lnTo>
                    <a:lnTo>
                      <a:pt x="651" y="504"/>
                    </a:lnTo>
                    <a:lnTo>
                      <a:pt x="712" y="474"/>
                    </a:lnTo>
                    <a:lnTo>
                      <a:pt x="712" y="444"/>
                    </a:lnTo>
                    <a:lnTo>
                      <a:pt x="770" y="444"/>
                    </a:lnTo>
                    <a:lnTo>
                      <a:pt x="801" y="474"/>
                    </a:lnTo>
                    <a:lnTo>
                      <a:pt x="830" y="444"/>
                    </a:lnTo>
                    <a:lnTo>
                      <a:pt x="860" y="444"/>
                    </a:lnTo>
                    <a:lnTo>
                      <a:pt x="889" y="413"/>
                    </a:lnTo>
                    <a:lnTo>
                      <a:pt x="919" y="413"/>
                    </a:lnTo>
                    <a:lnTo>
                      <a:pt x="949" y="386"/>
                    </a:lnTo>
                    <a:lnTo>
                      <a:pt x="949" y="356"/>
                    </a:lnTo>
                    <a:lnTo>
                      <a:pt x="979" y="325"/>
                    </a:lnTo>
                    <a:lnTo>
                      <a:pt x="1067" y="325"/>
                    </a:lnTo>
                    <a:lnTo>
                      <a:pt x="1126" y="356"/>
                    </a:lnTo>
                    <a:lnTo>
                      <a:pt x="1186" y="356"/>
                    </a:lnTo>
                    <a:lnTo>
                      <a:pt x="1186" y="325"/>
                    </a:lnTo>
                    <a:lnTo>
                      <a:pt x="1244" y="325"/>
                    </a:lnTo>
                    <a:lnTo>
                      <a:pt x="1274" y="356"/>
                    </a:lnTo>
                    <a:lnTo>
                      <a:pt x="1274" y="386"/>
                    </a:lnTo>
                    <a:lnTo>
                      <a:pt x="1304" y="413"/>
                    </a:lnTo>
                    <a:lnTo>
                      <a:pt x="1335" y="386"/>
                    </a:lnTo>
                    <a:lnTo>
                      <a:pt x="1393" y="386"/>
                    </a:lnTo>
                    <a:lnTo>
                      <a:pt x="1393" y="325"/>
                    </a:lnTo>
                    <a:lnTo>
                      <a:pt x="1453" y="267"/>
                    </a:lnTo>
                    <a:close/>
                  </a:path>
                </a:pathLst>
              </a:custGeom>
              <a:solidFill>
                <a:srgbClr val="B28665"/>
              </a:solidFill>
              <a:ln w="9525">
                <a:noFill/>
                <a:round/>
                <a:headEnd/>
                <a:tailEnd/>
              </a:ln>
            </p:spPr>
            <p:txBody>
              <a:bodyPr/>
              <a:lstStyle/>
              <a:p>
                <a:endParaRPr lang="en-GB"/>
              </a:p>
            </p:txBody>
          </p:sp>
          <p:sp>
            <p:nvSpPr>
              <p:cNvPr id="21533" name="Freeform 29"/>
              <p:cNvSpPr>
                <a:spLocks/>
              </p:cNvSpPr>
              <p:nvPr/>
            </p:nvSpPr>
            <p:spPr bwMode="auto">
              <a:xfrm>
                <a:off x="3613" y="2645"/>
                <a:ext cx="444" cy="237"/>
              </a:xfrm>
              <a:custGeom>
                <a:avLst/>
                <a:gdLst/>
                <a:ahLst/>
                <a:cxnLst>
                  <a:cxn ang="0">
                    <a:pos x="1660" y="88"/>
                  </a:cxn>
                  <a:cxn ang="0">
                    <a:pos x="1602" y="61"/>
                  </a:cxn>
                  <a:cxn ang="0">
                    <a:pos x="1514" y="61"/>
                  </a:cxn>
                  <a:cxn ang="0">
                    <a:pos x="1453" y="61"/>
                  </a:cxn>
                  <a:cxn ang="0">
                    <a:pos x="1423" y="0"/>
                  </a:cxn>
                  <a:cxn ang="0">
                    <a:pos x="1365" y="31"/>
                  </a:cxn>
                  <a:cxn ang="0">
                    <a:pos x="1246" y="0"/>
                  </a:cxn>
                  <a:cxn ang="0">
                    <a:pos x="1128" y="31"/>
                  </a:cxn>
                  <a:cxn ang="0">
                    <a:pos x="1098" y="88"/>
                  </a:cxn>
                  <a:cxn ang="0">
                    <a:pos x="1039" y="119"/>
                  </a:cxn>
                  <a:cxn ang="0">
                    <a:pos x="980" y="149"/>
                  </a:cxn>
                  <a:cxn ang="0">
                    <a:pos x="891" y="119"/>
                  </a:cxn>
                  <a:cxn ang="0">
                    <a:pos x="830" y="179"/>
                  </a:cxn>
                  <a:cxn ang="0">
                    <a:pos x="684" y="208"/>
                  </a:cxn>
                  <a:cxn ang="0">
                    <a:pos x="684" y="238"/>
                  </a:cxn>
                  <a:cxn ang="0">
                    <a:pos x="416" y="267"/>
                  </a:cxn>
                  <a:cxn ang="0">
                    <a:pos x="357" y="238"/>
                  </a:cxn>
                  <a:cxn ang="0">
                    <a:pos x="268" y="179"/>
                  </a:cxn>
                  <a:cxn ang="0">
                    <a:pos x="268" y="208"/>
                  </a:cxn>
                  <a:cxn ang="0">
                    <a:pos x="238" y="297"/>
                  </a:cxn>
                  <a:cxn ang="0">
                    <a:pos x="150" y="267"/>
                  </a:cxn>
                  <a:cxn ang="0">
                    <a:pos x="120" y="297"/>
                  </a:cxn>
                  <a:cxn ang="0">
                    <a:pos x="150" y="356"/>
                  </a:cxn>
                  <a:cxn ang="0">
                    <a:pos x="91" y="534"/>
                  </a:cxn>
                  <a:cxn ang="0">
                    <a:pos x="0" y="563"/>
                  </a:cxn>
                  <a:cxn ang="0">
                    <a:pos x="61" y="592"/>
                  </a:cxn>
                  <a:cxn ang="0">
                    <a:pos x="91" y="653"/>
                  </a:cxn>
                  <a:cxn ang="0">
                    <a:pos x="150" y="711"/>
                  </a:cxn>
                  <a:cxn ang="0">
                    <a:pos x="179" y="741"/>
                  </a:cxn>
                  <a:cxn ang="0">
                    <a:pos x="238" y="772"/>
                  </a:cxn>
                  <a:cxn ang="0">
                    <a:pos x="268" y="799"/>
                  </a:cxn>
                  <a:cxn ang="0">
                    <a:pos x="328" y="829"/>
                  </a:cxn>
                  <a:cxn ang="0">
                    <a:pos x="357" y="890"/>
                  </a:cxn>
                  <a:cxn ang="0">
                    <a:pos x="386" y="890"/>
                  </a:cxn>
                  <a:cxn ang="0">
                    <a:pos x="416" y="918"/>
                  </a:cxn>
                  <a:cxn ang="0">
                    <a:pos x="593" y="948"/>
                  </a:cxn>
                  <a:cxn ang="0">
                    <a:pos x="712" y="890"/>
                  </a:cxn>
                  <a:cxn ang="0">
                    <a:pos x="773" y="890"/>
                  </a:cxn>
                  <a:cxn ang="0">
                    <a:pos x="861" y="860"/>
                  </a:cxn>
                  <a:cxn ang="0">
                    <a:pos x="921" y="829"/>
                  </a:cxn>
                  <a:cxn ang="0">
                    <a:pos x="1098" y="799"/>
                  </a:cxn>
                  <a:cxn ang="0">
                    <a:pos x="1120" y="822"/>
                  </a:cxn>
                  <a:cxn ang="0">
                    <a:pos x="1158" y="799"/>
                  </a:cxn>
                  <a:cxn ang="0">
                    <a:pos x="1276" y="772"/>
                  </a:cxn>
                  <a:cxn ang="0">
                    <a:pos x="1365" y="741"/>
                  </a:cxn>
                  <a:cxn ang="0">
                    <a:pos x="1395" y="653"/>
                  </a:cxn>
                  <a:cxn ang="0">
                    <a:pos x="1453" y="622"/>
                  </a:cxn>
                  <a:cxn ang="0">
                    <a:pos x="1483" y="534"/>
                  </a:cxn>
                  <a:cxn ang="0">
                    <a:pos x="1542" y="444"/>
                  </a:cxn>
                  <a:cxn ang="0">
                    <a:pos x="1572" y="386"/>
                  </a:cxn>
                  <a:cxn ang="0">
                    <a:pos x="1660" y="267"/>
                  </a:cxn>
                  <a:cxn ang="0">
                    <a:pos x="1751" y="238"/>
                  </a:cxn>
                  <a:cxn ang="0">
                    <a:pos x="1779" y="208"/>
                  </a:cxn>
                  <a:cxn ang="0">
                    <a:pos x="1721" y="149"/>
                  </a:cxn>
                </a:cxnLst>
                <a:rect l="0" t="0" r="r" b="b"/>
                <a:pathLst>
                  <a:path w="1779" h="948">
                    <a:moveTo>
                      <a:pt x="1721" y="149"/>
                    </a:moveTo>
                    <a:lnTo>
                      <a:pt x="1660" y="88"/>
                    </a:lnTo>
                    <a:lnTo>
                      <a:pt x="1632" y="88"/>
                    </a:lnTo>
                    <a:lnTo>
                      <a:pt x="1602" y="61"/>
                    </a:lnTo>
                    <a:lnTo>
                      <a:pt x="1572" y="61"/>
                    </a:lnTo>
                    <a:lnTo>
                      <a:pt x="1514" y="61"/>
                    </a:lnTo>
                    <a:lnTo>
                      <a:pt x="1483" y="88"/>
                    </a:lnTo>
                    <a:lnTo>
                      <a:pt x="1453" y="61"/>
                    </a:lnTo>
                    <a:lnTo>
                      <a:pt x="1453" y="31"/>
                    </a:lnTo>
                    <a:lnTo>
                      <a:pt x="1423" y="0"/>
                    </a:lnTo>
                    <a:lnTo>
                      <a:pt x="1365" y="0"/>
                    </a:lnTo>
                    <a:lnTo>
                      <a:pt x="1365" y="31"/>
                    </a:lnTo>
                    <a:lnTo>
                      <a:pt x="1305" y="31"/>
                    </a:lnTo>
                    <a:lnTo>
                      <a:pt x="1246" y="0"/>
                    </a:lnTo>
                    <a:lnTo>
                      <a:pt x="1158" y="0"/>
                    </a:lnTo>
                    <a:lnTo>
                      <a:pt x="1128" y="31"/>
                    </a:lnTo>
                    <a:lnTo>
                      <a:pt x="1128" y="61"/>
                    </a:lnTo>
                    <a:lnTo>
                      <a:pt x="1098" y="88"/>
                    </a:lnTo>
                    <a:lnTo>
                      <a:pt x="1068" y="88"/>
                    </a:lnTo>
                    <a:lnTo>
                      <a:pt x="1039" y="119"/>
                    </a:lnTo>
                    <a:lnTo>
                      <a:pt x="1009" y="119"/>
                    </a:lnTo>
                    <a:lnTo>
                      <a:pt x="980" y="149"/>
                    </a:lnTo>
                    <a:lnTo>
                      <a:pt x="949" y="119"/>
                    </a:lnTo>
                    <a:lnTo>
                      <a:pt x="891" y="119"/>
                    </a:lnTo>
                    <a:lnTo>
                      <a:pt x="891" y="149"/>
                    </a:lnTo>
                    <a:lnTo>
                      <a:pt x="830" y="179"/>
                    </a:lnTo>
                    <a:lnTo>
                      <a:pt x="712" y="179"/>
                    </a:lnTo>
                    <a:lnTo>
                      <a:pt x="684" y="208"/>
                    </a:lnTo>
                    <a:lnTo>
                      <a:pt x="712" y="238"/>
                    </a:lnTo>
                    <a:lnTo>
                      <a:pt x="684" y="238"/>
                    </a:lnTo>
                    <a:lnTo>
                      <a:pt x="684" y="267"/>
                    </a:lnTo>
                    <a:lnTo>
                      <a:pt x="416" y="267"/>
                    </a:lnTo>
                    <a:lnTo>
                      <a:pt x="386" y="238"/>
                    </a:lnTo>
                    <a:lnTo>
                      <a:pt x="357" y="238"/>
                    </a:lnTo>
                    <a:lnTo>
                      <a:pt x="298" y="179"/>
                    </a:lnTo>
                    <a:lnTo>
                      <a:pt x="268" y="179"/>
                    </a:lnTo>
                    <a:lnTo>
                      <a:pt x="238" y="208"/>
                    </a:lnTo>
                    <a:lnTo>
                      <a:pt x="268" y="208"/>
                    </a:lnTo>
                    <a:lnTo>
                      <a:pt x="238" y="238"/>
                    </a:lnTo>
                    <a:lnTo>
                      <a:pt x="238" y="297"/>
                    </a:lnTo>
                    <a:lnTo>
                      <a:pt x="179" y="297"/>
                    </a:lnTo>
                    <a:lnTo>
                      <a:pt x="150" y="267"/>
                    </a:lnTo>
                    <a:lnTo>
                      <a:pt x="120" y="267"/>
                    </a:lnTo>
                    <a:lnTo>
                      <a:pt x="120" y="297"/>
                    </a:lnTo>
                    <a:lnTo>
                      <a:pt x="150" y="326"/>
                    </a:lnTo>
                    <a:lnTo>
                      <a:pt x="150" y="356"/>
                    </a:lnTo>
                    <a:lnTo>
                      <a:pt x="91" y="416"/>
                    </a:lnTo>
                    <a:lnTo>
                      <a:pt x="91" y="534"/>
                    </a:lnTo>
                    <a:lnTo>
                      <a:pt x="31" y="534"/>
                    </a:lnTo>
                    <a:lnTo>
                      <a:pt x="0" y="563"/>
                    </a:lnTo>
                    <a:lnTo>
                      <a:pt x="31" y="563"/>
                    </a:lnTo>
                    <a:lnTo>
                      <a:pt x="61" y="592"/>
                    </a:lnTo>
                    <a:lnTo>
                      <a:pt x="61" y="622"/>
                    </a:lnTo>
                    <a:lnTo>
                      <a:pt x="91" y="653"/>
                    </a:lnTo>
                    <a:lnTo>
                      <a:pt x="120" y="653"/>
                    </a:lnTo>
                    <a:lnTo>
                      <a:pt x="150" y="711"/>
                    </a:lnTo>
                    <a:lnTo>
                      <a:pt x="179" y="711"/>
                    </a:lnTo>
                    <a:lnTo>
                      <a:pt x="179" y="741"/>
                    </a:lnTo>
                    <a:lnTo>
                      <a:pt x="209" y="741"/>
                    </a:lnTo>
                    <a:lnTo>
                      <a:pt x="238" y="772"/>
                    </a:lnTo>
                    <a:lnTo>
                      <a:pt x="268" y="772"/>
                    </a:lnTo>
                    <a:lnTo>
                      <a:pt x="268" y="799"/>
                    </a:lnTo>
                    <a:lnTo>
                      <a:pt x="298" y="829"/>
                    </a:lnTo>
                    <a:lnTo>
                      <a:pt x="328" y="829"/>
                    </a:lnTo>
                    <a:lnTo>
                      <a:pt x="328" y="860"/>
                    </a:lnTo>
                    <a:lnTo>
                      <a:pt x="357" y="890"/>
                    </a:lnTo>
                    <a:lnTo>
                      <a:pt x="357" y="860"/>
                    </a:lnTo>
                    <a:lnTo>
                      <a:pt x="386" y="890"/>
                    </a:lnTo>
                    <a:lnTo>
                      <a:pt x="416" y="890"/>
                    </a:lnTo>
                    <a:lnTo>
                      <a:pt x="416" y="918"/>
                    </a:lnTo>
                    <a:lnTo>
                      <a:pt x="593" y="918"/>
                    </a:lnTo>
                    <a:lnTo>
                      <a:pt x="593" y="948"/>
                    </a:lnTo>
                    <a:lnTo>
                      <a:pt x="654" y="948"/>
                    </a:lnTo>
                    <a:lnTo>
                      <a:pt x="712" y="890"/>
                    </a:lnTo>
                    <a:lnTo>
                      <a:pt x="742" y="890"/>
                    </a:lnTo>
                    <a:lnTo>
                      <a:pt x="773" y="890"/>
                    </a:lnTo>
                    <a:lnTo>
                      <a:pt x="802" y="860"/>
                    </a:lnTo>
                    <a:lnTo>
                      <a:pt x="861" y="860"/>
                    </a:lnTo>
                    <a:lnTo>
                      <a:pt x="891" y="829"/>
                    </a:lnTo>
                    <a:lnTo>
                      <a:pt x="921" y="829"/>
                    </a:lnTo>
                    <a:lnTo>
                      <a:pt x="949" y="799"/>
                    </a:lnTo>
                    <a:lnTo>
                      <a:pt x="1098" y="799"/>
                    </a:lnTo>
                    <a:lnTo>
                      <a:pt x="1113" y="814"/>
                    </a:lnTo>
                    <a:lnTo>
                      <a:pt x="1120" y="822"/>
                    </a:lnTo>
                    <a:lnTo>
                      <a:pt x="1128" y="829"/>
                    </a:lnTo>
                    <a:lnTo>
                      <a:pt x="1158" y="799"/>
                    </a:lnTo>
                    <a:lnTo>
                      <a:pt x="1246" y="799"/>
                    </a:lnTo>
                    <a:lnTo>
                      <a:pt x="1276" y="772"/>
                    </a:lnTo>
                    <a:lnTo>
                      <a:pt x="1365" y="772"/>
                    </a:lnTo>
                    <a:lnTo>
                      <a:pt x="1365" y="741"/>
                    </a:lnTo>
                    <a:lnTo>
                      <a:pt x="1395" y="711"/>
                    </a:lnTo>
                    <a:lnTo>
                      <a:pt x="1395" y="653"/>
                    </a:lnTo>
                    <a:lnTo>
                      <a:pt x="1423" y="653"/>
                    </a:lnTo>
                    <a:lnTo>
                      <a:pt x="1453" y="622"/>
                    </a:lnTo>
                    <a:lnTo>
                      <a:pt x="1453" y="563"/>
                    </a:lnTo>
                    <a:lnTo>
                      <a:pt x="1483" y="534"/>
                    </a:lnTo>
                    <a:lnTo>
                      <a:pt x="1483" y="504"/>
                    </a:lnTo>
                    <a:lnTo>
                      <a:pt x="1542" y="444"/>
                    </a:lnTo>
                    <a:lnTo>
                      <a:pt x="1542" y="416"/>
                    </a:lnTo>
                    <a:lnTo>
                      <a:pt x="1572" y="386"/>
                    </a:lnTo>
                    <a:lnTo>
                      <a:pt x="1572" y="356"/>
                    </a:lnTo>
                    <a:lnTo>
                      <a:pt x="1660" y="267"/>
                    </a:lnTo>
                    <a:lnTo>
                      <a:pt x="1721" y="267"/>
                    </a:lnTo>
                    <a:lnTo>
                      <a:pt x="1751" y="238"/>
                    </a:lnTo>
                    <a:lnTo>
                      <a:pt x="1779" y="238"/>
                    </a:lnTo>
                    <a:lnTo>
                      <a:pt x="1779" y="208"/>
                    </a:lnTo>
                    <a:lnTo>
                      <a:pt x="1779" y="149"/>
                    </a:lnTo>
                    <a:lnTo>
                      <a:pt x="1721" y="149"/>
                    </a:lnTo>
                    <a:close/>
                  </a:path>
                </a:pathLst>
              </a:custGeom>
              <a:solidFill>
                <a:srgbClr val="FED9A6"/>
              </a:solidFill>
              <a:ln w="9525">
                <a:noFill/>
                <a:round/>
                <a:headEnd/>
                <a:tailEnd/>
              </a:ln>
            </p:spPr>
            <p:txBody>
              <a:bodyPr/>
              <a:lstStyle/>
              <a:p>
                <a:endParaRPr lang="en-GB"/>
              </a:p>
            </p:txBody>
          </p:sp>
          <p:sp>
            <p:nvSpPr>
              <p:cNvPr id="21534" name="Freeform 30"/>
              <p:cNvSpPr>
                <a:spLocks/>
              </p:cNvSpPr>
              <p:nvPr/>
            </p:nvSpPr>
            <p:spPr bwMode="auto">
              <a:xfrm>
                <a:off x="3784" y="2845"/>
                <a:ext cx="310" cy="370"/>
              </a:xfrm>
              <a:custGeom>
                <a:avLst/>
                <a:gdLst/>
                <a:ahLst/>
                <a:cxnLst>
                  <a:cxn ang="0">
                    <a:pos x="1095" y="504"/>
                  </a:cxn>
                  <a:cxn ang="0">
                    <a:pos x="1006" y="564"/>
                  </a:cxn>
                  <a:cxn ang="0">
                    <a:pos x="948" y="504"/>
                  </a:cxn>
                  <a:cxn ang="0">
                    <a:pos x="769" y="474"/>
                  </a:cxn>
                  <a:cxn ang="0">
                    <a:pos x="799" y="416"/>
                  </a:cxn>
                  <a:cxn ang="0">
                    <a:pos x="799" y="327"/>
                  </a:cxn>
                  <a:cxn ang="0">
                    <a:pos x="651" y="298"/>
                  </a:cxn>
                  <a:cxn ang="0">
                    <a:pos x="592" y="237"/>
                  </a:cxn>
                  <a:cxn ang="0">
                    <a:pos x="562" y="119"/>
                  </a:cxn>
                  <a:cxn ang="0">
                    <a:pos x="453" y="42"/>
                  </a:cxn>
                  <a:cxn ang="0">
                    <a:pos x="414" y="0"/>
                  </a:cxn>
                  <a:cxn ang="0">
                    <a:pos x="207" y="30"/>
                  </a:cxn>
                  <a:cxn ang="0">
                    <a:pos x="89" y="91"/>
                  </a:cxn>
                  <a:cxn ang="0">
                    <a:pos x="89" y="119"/>
                  </a:cxn>
                  <a:cxn ang="0">
                    <a:pos x="118" y="237"/>
                  </a:cxn>
                  <a:cxn ang="0">
                    <a:pos x="177" y="298"/>
                  </a:cxn>
                  <a:cxn ang="0">
                    <a:pos x="146" y="386"/>
                  </a:cxn>
                  <a:cxn ang="0">
                    <a:pos x="207" y="416"/>
                  </a:cxn>
                  <a:cxn ang="0">
                    <a:pos x="177" y="534"/>
                  </a:cxn>
                  <a:cxn ang="0">
                    <a:pos x="177" y="623"/>
                  </a:cxn>
                  <a:cxn ang="0">
                    <a:pos x="237" y="682"/>
                  </a:cxn>
                  <a:cxn ang="0">
                    <a:pos x="265" y="741"/>
                  </a:cxn>
                  <a:cxn ang="0">
                    <a:pos x="265" y="859"/>
                  </a:cxn>
                  <a:cxn ang="0">
                    <a:pos x="118" y="890"/>
                  </a:cxn>
                  <a:cxn ang="0">
                    <a:pos x="146" y="977"/>
                  </a:cxn>
                  <a:cxn ang="0">
                    <a:pos x="89" y="977"/>
                  </a:cxn>
                  <a:cxn ang="0">
                    <a:pos x="28" y="1038"/>
                  </a:cxn>
                  <a:cxn ang="0">
                    <a:pos x="0" y="1156"/>
                  </a:cxn>
                  <a:cxn ang="0">
                    <a:pos x="0" y="1215"/>
                  </a:cxn>
                  <a:cxn ang="0">
                    <a:pos x="89" y="1245"/>
                  </a:cxn>
                  <a:cxn ang="0">
                    <a:pos x="58" y="1275"/>
                  </a:cxn>
                  <a:cxn ang="0">
                    <a:pos x="146" y="1333"/>
                  </a:cxn>
                  <a:cxn ang="0">
                    <a:pos x="237" y="1422"/>
                  </a:cxn>
                  <a:cxn ang="0">
                    <a:pos x="237" y="1363"/>
                  </a:cxn>
                  <a:cxn ang="0">
                    <a:pos x="325" y="1215"/>
                  </a:cxn>
                  <a:cxn ang="0">
                    <a:pos x="414" y="1215"/>
                  </a:cxn>
                  <a:cxn ang="0">
                    <a:pos x="503" y="1303"/>
                  </a:cxn>
                  <a:cxn ang="0">
                    <a:pos x="592" y="1363"/>
                  </a:cxn>
                  <a:cxn ang="0">
                    <a:pos x="592" y="1452"/>
                  </a:cxn>
                  <a:cxn ang="0">
                    <a:pos x="651" y="1363"/>
                  </a:cxn>
                  <a:cxn ang="0">
                    <a:pos x="769" y="1333"/>
                  </a:cxn>
                  <a:cxn ang="0">
                    <a:pos x="799" y="1333"/>
                  </a:cxn>
                  <a:cxn ang="0">
                    <a:pos x="888" y="1333"/>
                  </a:cxn>
                  <a:cxn ang="0">
                    <a:pos x="948" y="1275"/>
                  </a:cxn>
                  <a:cxn ang="0">
                    <a:pos x="1067" y="1275"/>
                  </a:cxn>
                  <a:cxn ang="0">
                    <a:pos x="1126" y="1275"/>
                  </a:cxn>
                  <a:cxn ang="0">
                    <a:pos x="1095" y="1127"/>
                  </a:cxn>
                  <a:cxn ang="0">
                    <a:pos x="1185" y="1097"/>
                  </a:cxn>
                  <a:cxn ang="0">
                    <a:pos x="1213" y="1038"/>
                  </a:cxn>
                  <a:cxn ang="0">
                    <a:pos x="1185" y="977"/>
                  </a:cxn>
                  <a:cxn ang="0">
                    <a:pos x="1126" y="920"/>
                  </a:cxn>
                  <a:cxn ang="0">
                    <a:pos x="1067" y="829"/>
                  </a:cxn>
                  <a:cxn ang="0">
                    <a:pos x="1126" y="652"/>
                  </a:cxn>
                  <a:cxn ang="0">
                    <a:pos x="1095" y="534"/>
                  </a:cxn>
                </a:cxnLst>
                <a:rect l="0" t="0" r="r" b="b"/>
                <a:pathLst>
                  <a:path w="1244" h="1481">
                    <a:moveTo>
                      <a:pt x="1155" y="534"/>
                    </a:moveTo>
                    <a:lnTo>
                      <a:pt x="1126" y="534"/>
                    </a:lnTo>
                    <a:lnTo>
                      <a:pt x="1095" y="504"/>
                    </a:lnTo>
                    <a:lnTo>
                      <a:pt x="1037" y="504"/>
                    </a:lnTo>
                    <a:lnTo>
                      <a:pt x="1006" y="534"/>
                    </a:lnTo>
                    <a:lnTo>
                      <a:pt x="1006" y="564"/>
                    </a:lnTo>
                    <a:lnTo>
                      <a:pt x="976" y="564"/>
                    </a:lnTo>
                    <a:lnTo>
                      <a:pt x="948" y="534"/>
                    </a:lnTo>
                    <a:lnTo>
                      <a:pt x="948" y="504"/>
                    </a:lnTo>
                    <a:lnTo>
                      <a:pt x="858" y="504"/>
                    </a:lnTo>
                    <a:lnTo>
                      <a:pt x="830" y="474"/>
                    </a:lnTo>
                    <a:lnTo>
                      <a:pt x="769" y="474"/>
                    </a:lnTo>
                    <a:lnTo>
                      <a:pt x="769" y="446"/>
                    </a:lnTo>
                    <a:lnTo>
                      <a:pt x="799" y="446"/>
                    </a:lnTo>
                    <a:lnTo>
                      <a:pt x="799" y="416"/>
                    </a:lnTo>
                    <a:lnTo>
                      <a:pt x="769" y="386"/>
                    </a:lnTo>
                    <a:lnTo>
                      <a:pt x="769" y="356"/>
                    </a:lnTo>
                    <a:lnTo>
                      <a:pt x="799" y="327"/>
                    </a:lnTo>
                    <a:lnTo>
                      <a:pt x="739" y="327"/>
                    </a:lnTo>
                    <a:lnTo>
                      <a:pt x="711" y="298"/>
                    </a:lnTo>
                    <a:lnTo>
                      <a:pt x="651" y="298"/>
                    </a:lnTo>
                    <a:lnTo>
                      <a:pt x="651" y="268"/>
                    </a:lnTo>
                    <a:lnTo>
                      <a:pt x="621" y="237"/>
                    </a:lnTo>
                    <a:lnTo>
                      <a:pt x="592" y="237"/>
                    </a:lnTo>
                    <a:lnTo>
                      <a:pt x="592" y="149"/>
                    </a:lnTo>
                    <a:lnTo>
                      <a:pt x="562" y="149"/>
                    </a:lnTo>
                    <a:lnTo>
                      <a:pt x="562" y="119"/>
                    </a:lnTo>
                    <a:lnTo>
                      <a:pt x="532" y="91"/>
                    </a:lnTo>
                    <a:lnTo>
                      <a:pt x="503" y="91"/>
                    </a:lnTo>
                    <a:lnTo>
                      <a:pt x="453" y="42"/>
                    </a:lnTo>
                    <a:lnTo>
                      <a:pt x="436" y="23"/>
                    </a:lnTo>
                    <a:lnTo>
                      <a:pt x="429" y="15"/>
                    </a:lnTo>
                    <a:lnTo>
                      <a:pt x="414" y="0"/>
                    </a:lnTo>
                    <a:lnTo>
                      <a:pt x="265" y="0"/>
                    </a:lnTo>
                    <a:lnTo>
                      <a:pt x="237" y="30"/>
                    </a:lnTo>
                    <a:lnTo>
                      <a:pt x="207" y="30"/>
                    </a:lnTo>
                    <a:lnTo>
                      <a:pt x="177" y="61"/>
                    </a:lnTo>
                    <a:lnTo>
                      <a:pt x="118" y="61"/>
                    </a:lnTo>
                    <a:lnTo>
                      <a:pt x="89" y="91"/>
                    </a:lnTo>
                    <a:lnTo>
                      <a:pt x="58" y="91"/>
                    </a:lnTo>
                    <a:lnTo>
                      <a:pt x="58" y="119"/>
                    </a:lnTo>
                    <a:lnTo>
                      <a:pt x="89" y="119"/>
                    </a:lnTo>
                    <a:lnTo>
                      <a:pt x="89" y="209"/>
                    </a:lnTo>
                    <a:lnTo>
                      <a:pt x="146" y="209"/>
                    </a:lnTo>
                    <a:lnTo>
                      <a:pt x="118" y="237"/>
                    </a:lnTo>
                    <a:lnTo>
                      <a:pt x="118" y="268"/>
                    </a:lnTo>
                    <a:lnTo>
                      <a:pt x="146" y="298"/>
                    </a:lnTo>
                    <a:lnTo>
                      <a:pt x="177" y="298"/>
                    </a:lnTo>
                    <a:lnTo>
                      <a:pt x="207" y="327"/>
                    </a:lnTo>
                    <a:lnTo>
                      <a:pt x="146" y="327"/>
                    </a:lnTo>
                    <a:lnTo>
                      <a:pt x="146" y="386"/>
                    </a:lnTo>
                    <a:lnTo>
                      <a:pt x="118" y="446"/>
                    </a:lnTo>
                    <a:lnTo>
                      <a:pt x="146" y="416"/>
                    </a:lnTo>
                    <a:lnTo>
                      <a:pt x="207" y="416"/>
                    </a:lnTo>
                    <a:lnTo>
                      <a:pt x="207" y="474"/>
                    </a:lnTo>
                    <a:lnTo>
                      <a:pt x="177" y="504"/>
                    </a:lnTo>
                    <a:lnTo>
                      <a:pt x="177" y="534"/>
                    </a:lnTo>
                    <a:lnTo>
                      <a:pt x="146" y="564"/>
                    </a:lnTo>
                    <a:lnTo>
                      <a:pt x="146" y="593"/>
                    </a:lnTo>
                    <a:lnTo>
                      <a:pt x="177" y="623"/>
                    </a:lnTo>
                    <a:lnTo>
                      <a:pt x="177" y="652"/>
                    </a:lnTo>
                    <a:lnTo>
                      <a:pt x="207" y="652"/>
                    </a:lnTo>
                    <a:lnTo>
                      <a:pt x="237" y="682"/>
                    </a:lnTo>
                    <a:lnTo>
                      <a:pt x="265" y="682"/>
                    </a:lnTo>
                    <a:lnTo>
                      <a:pt x="296" y="711"/>
                    </a:lnTo>
                    <a:lnTo>
                      <a:pt x="265" y="741"/>
                    </a:lnTo>
                    <a:lnTo>
                      <a:pt x="207" y="741"/>
                    </a:lnTo>
                    <a:lnTo>
                      <a:pt x="265" y="802"/>
                    </a:lnTo>
                    <a:lnTo>
                      <a:pt x="265" y="859"/>
                    </a:lnTo>
                    <a:lnTo>
                      <a:pt x="207" y="859"/>
                    </a:lnTo>
                    <a:lnTo>
                      <a:pt x="207" y="890"/>
                    </a:lnTo>
                    <a:lnTo>
                      <a:pt x="118" y="890"/>
                    </a:lnTo>
                    <a:lnTo>
                      <a:pt x="118" y="920"/>
                    </a:lnTo>
                    <a:lnTo>
                      <a:pt x="146" y="948"/>
                    </a:lnTo>
                    <a:lnTo>
                      <a:pt x="146" y="977"/>
                    </a:lnTo>
                    <a:lnTo>
                      <a:pt x="118" y="948"/>
                    </a:lnTo>
                    <a:lnTo>
                      <a:pt x="89" y="948"/>
                    </a:lnTo>
                    <a:lnTo>
                      <a:pt x="89" y="977"/>
                    </a:lnTo>
                    <a:lnTo>
                      <a:pt x="58" y="977"/>
                    </a:lnTo>
                    <a:lnTo>
                      <a:pt x="58" y="1008"/>
                    </a:lnTo>
                    <a:lnTo>
                      <a:pt x="28" y="1038"/>
                    </a:lnTo>
                    <a:lnTo>
                      <a:pt x="58" y="1066"/>
                    </a:lnTo>
                    <a:lnTo>
                      <a:pt x="0" y="1066"/>
                    </a:lnTo>
                    <a:lnTo>
                      <a:pt x="0" y="1156"/>
                    </a:lnTo>
                    <a:lnTo>
                      <a:pt x="28" y="1156"/>
                    </a:lnTo>
                    <a:lnTo>
                      <a:pt x="28" y="1215"/>
                    </a:lnTo>
                    <a:lnTo>
                      <a:pt x="0" y="1215"/>
                    </a:lnTo>
                    <a:lnTo>
                      <a:pt x="0" y="1245"/>
                    </a:lnTo>
                    <a:lnTo>
                      <a:pt x="58" y="1245"/>
                    </a:lnTo>
                    <a:lnTo>
                      <a:pt x="89" y="1245"/>
                    </a:lnTo>
                    <a:lnTo>
                      <a:pt x="89" y="1275"/>
                    </a:lnTo>
                    <a:lnTo>
                      <a:pt x="58" y="1245"/>
                    </a:lnTo>
                    <a:lnTo>
                      <a:pt x="58" y="1275"/>
                    </a:lnTo>
                    <a:lnTo>
                      <a:pt x="89" y="1303"/>
                    </a:lnTo>
                    <a:lnTo>
                      <a:pt x="118" y="1303"/>
                    </a:lnTo>
                    <a:lnTo>
                      <a:pt x="146" y="1333"/>
                    </a:lnTo>
                    <a:lnTo>
                      <a:pt x="177" y="1393"/>
                    </a:lnTo>
                    <a:lnTo>
                      <a:pt x="207" y="1422"/>
                    </a:lnTo>
                    <a:lnTo>
                      <a:pt x="237" y="1422"/>
                    </a:lnTo>
                    <a:lnTo>
                      <a:pt x="265" y="1452"/>
                    </a:lnTo>
                    <a:lnTo>
                      <a:pt x="265" y="1363"/>
                    </a:lnTo>
                    <a:lnTo>
                      <a:pt x="237" y="1363"/>
                    </a:lnTo>
                    <a:lnTo>
                      <a:pt x="265" y="1333"/>
                    </a:lnTo>
                    <a:lnTo>
                      <a:pt x="265" y="1275"/>
                    </a:lnTo>
                    <a:lnTo>
                      <a:pt x="325" y="1215"/>
                    </a:lnTo>
                    <a:lnTo>
                      <a:pt x="325" y="1184"/>
                    </a:lnTo>
                    <a:lnTo>
                      <a:pt x="384" y="1245"/>
                    </a:lnTo>
                    <a:lnTo>
                      <a:pt x="414" y="1215"/>
                    </a:lnTo>
                    <a:lnTo>
                      <a:pt x="444" y="1215"/>
                    </a:lnTo>
                    <a:lnTo>
                      <a:pt x="503" y="1275"/>
                    </a:lnTo>
                    <a:lnTo>
                      <a:pt x="503" y="1303"/>
                    </a:lnTo>
                    <a:lnTo>
                      <a:pt x="562" y="1303"/>
                    </a:lnTo>
                    <a:lnTo>
                      <a:pt x="562" y="1333"/>
                    </a:lnTo>
                    <a:lnTo>
                      <a:pt x="592" y="1363"/>
                    </a:lnTo>
                    <a:lnTo>
                      <a:pt x="592" y="1393"/>
                    </a:lnTo>
                    <a:lnTo>
                      <a:pt x="621" y="1422"/>
                    </a:lnTo>
                    <a:lnTo>
                      <a:pt x="592" y="1452"/>
                    </a:lnTo>
                    <a:lnTo>
                      <a:pt x="592" y="1481"/>
                    </a:lnTo>
                    <a:lnTo>
                      <a:pt x="651" y="1422"/>
                    </a:lnTo>
                    <a:lnTo>
                      <a:pt x="651" y="1363"/>
                    </a:lnTo>
                    <a:lnTo>
                      <a:pt x="711" y="1363"/>
                    </a:lnTo>
                    <a:lnTo>
                      <a:pt x="739" y="1333"/>
                    </a:lnTo>
                    <a:lnTo>
                      <a:pt x="769" y="1333"/>
                    </a:lnTo>
                    <a:lnTo>
                      <a:pt x="769" y="1363"/>
                    </a:lnTo>
                    <a:lnTo>
                      <a:pt x="799" y="1363"/>
                    </a:lnTo>
                    <a:lnTo>
                      <a:pt x="799" y="1333"/>
                    </a:lnTo>
                    <a:lnTo>
                      <a:pt x="830" y="1333"/>
                    </a:lnTo>
                    <a:lnTo>
                      <a:pt x="858" y="1303"/>
                    </a:lnTo>
                    <a:lnTo>
                      <a:pt x="888" y="1333"/>
                    </a:lnTo>
                    <a:lnTo>
                      <a:pt x="918" y="1303"/>
                    </a:lnTo>
                    <a:lnTo>
                      <a:pt x="948" y="1303"/>
                    </a:lnTo>
                    <a:lnTo>
                      <a:pt x="948" y="1275"/>
                    </a:lnTo>
                    <a:lnTo>
                      <a:pt x="976" y="1303"/>
                    </a:lnTo>
                    <a:lnTo>
                      <a:pt x="1037" y="1303"/>
                    </a:lnTo>
                    <a:lnTo>
                      <a:pt x="1067" y="1275"/>
                    </a:lnTo>
                    <a:lnTo>
                      <a:pt x="1067" y="1303"/>
                    </a:lnTo>
                    <a:lnTo>
                      <a:pt x="1095" y="1275"/>
                    </a:lnTo>
                    <a:lnTo>
                      <a:pt x="1126" y="1275"/>
                    </a:lnTo>
                    <a:lnTo>
                      <a:pt x="1126" y="1245"/>
                    </a:lnTo>
                    <a:lnTo>
                      <a:pt x="1095" y="1215"/>
                    </a:lnTo>
                    <a:lnTo>
                      <a:pt x="1095" y="1127"/>
                    </a:lnTo>
                    <a:lnTo>
                      <a:pt x="1126" y="1127"/>
                    </a:lnTo>
                    <a:lnTo>
                      <a:pt x="1126" y="1097"/>
                    </a:lnTo>
                    <a:lnTo>
                      <a:pt x="1185" y="1097"/>
                    </a:lnTo>
                    <a:lnTo>
                      <a:pt x="1185" y="1066"/>
                    </a:lnTo>
                    <a:lnTo>
                      <a:pt x="1213" y="1066"/>
                    </a:lnTo>
                    <a:lnTo>
                      <a:pt x="1213" y="1038"/>
                    </a:lnTo>
                    <a:lnTo>
                      <a:pt x="1244" y="1008"/>
                    </a:lnTo>
                    <a:lnTo>
                      <a:pt x="1213" y="1008"/>
                    </a:lnTo>
                    <a:lnTo>
                      <a:pt x="1185" y="977"/>
                    </a:lnTo>
                    <a:lnTo>
                      <a:pt x="1185" y="948"/>
                    </a:lnTo>
                    <a:lnTo>
                      <a:pt x="1155" y="920"/>
                    </a:lnTo>
                    <a:lnTo>
                      <a:pt x="1126" y="920"/>
                    </a:lnTo>
                    <a:lnTo>
                      <a:pt x="1095" y="890"/>
                    </a:lnTo>
                    <a:lnTo>
                      <a:pt x="1095" y="859"/>
                    </a:lnTo>
                    <a:lnTo>
                      <a:pt x="1067" y="829"/>
                    </a:lnTo>
                    <a:lnTo>
                      <a:pt x="1067" y="741"/>
                    </a:lnTo>
                    <a:lnTo>
                      <a:pt x="1126" y="682"/>
                    </a:lnTo>
                    <a:lnTo>
                      <a:pt x="1126" y="652"/>
                    </a:lnTo>
                    <a:lnTo>
                      <a:pt x="1067" y="593"/>
                    </a:lnTo>
                    <a:lnTo>
                      <a:pt x="1067" y="564"/>
                    </a:lnTo>
                    <a:lnTo>
                      <a:pt x="1095" y="534"/>
                    </a:lnTo>
                    <a:lnTo>
                      <a:pt x="1126" y="564"/>
                    </a:lnTo>
                    <a:lnTo>
                      <a:pt x="1155" y="534"/>
                    </a:lnTo>
                    <a:close/>
                  </a:path>
                </a:pathLst>
              </a:custGeom>
              <a:solidFill>
                <a:srgbClr val="D3B26F"/>
              </a:solidFill>
              <a:ln w="9525">
                <a:noFill/>
                <a:round/>
                <a:headEnd/>
                <a:tailEnd/>
              </a:ln>
            </p:spPr>
            <p:txBody>
              <a:bodyPr/>
              <a:lstStyle/>
              <a:p>
                <a:endParaRPr lang="en-GB"/>
              </a:p>
            </p:txBody>
          </p:sp>
          <p:sp>
            <p:nvSpPr>
              <p:cNvPr id="21535" name="Freeform 31"/>
              <p:cNvSpPr>
                <a:spLocks/>
              </p:cNvSpPr>
              <p:nvPr/>
            </p:nvSpPr>
            <p:spPr bwMode="auto">
              <a:xfrm>
                <a:off x="4050" y="3008"/>
                <a:ext cx="422" cy="251"/>
              </a:xfrm>
              <a:custGeom>
                <a:avLst/>
                <a:gdLst/>
                <a:ahLst/>
                <a:cxnLst>
                  <a:cxn ang="0">
                    <a:pos x="946" y="150"/>
                  </a:cxn>
                  <a:cxn ang="0">
                    <a:pos x="888" y="177"/>
                  </a:cxn>
                  <a:cxn ang="0">
                    <a:pos x="799" y="177"/>
                  </a:cxn>
                  <a:cxn ang="0">
                    <a:pos x="562" y="150"/>
                  </a:cxn>
                  <a:cxn ang="0">
                    <a:pos x="414" y="150"/>
                  </a:cxn>
                  <a:cxn ang="0">
                    <a:pos x="207" y="119"/>
                  </a:cxn>
                  <a:cxn ang="0">
                    <a:pos x="118" y="119"/>
                  </a:cxn>
                  <a:cxn ang="0">
                    <a:pos x="146" y="30"/>
                  </a:cxn>
                  <a:cxn ang="0">
                    <a:pos x="59" y="30"/>
                  </a:cxn>
                  <a:cxn ang="0">
                    <a:pos x="28" y="207"/>
                  </a:cxn>
                  <a:cxn ang="0">
                    <a:pos x="88" y="268"/>
                  </a:cxn>
                  <a:cxn ang="0">
                    <a:pos x="146" y="356"/>
                  </a:cxn>
                  <a:cxn ang="0">
                    <a:pos x="146" y="414"/>
                  </a:cxn>
                  <a:cxn ang="0">
                    <a:pos x="59" y="445"/>
                  </a:cxn>
                  <a:cxn ang="0">
                    <a:pos x="28" y="563"/>
                  </a:cxn>
                  <a:cxn ang="0">
                    <a:pos x="28" y="623"/>
                  </a:cxn>
                  <a:cxn ang="0">
                    <a:pos x="59" y="681"/>
                  </a:cxn>
                  <a:cxn ang="0">
                    <a:pos x="118" y="741"/>
                  </a:cxn>
                  <a:cxn ang="0">
                    <a:pos x="177" y="800"/>
                  </a:cxn>
                  <a:cxn ang="0">
                    <a:pos x="207" y="918"/>
                  </a:cxn>
                  <a:cxn ang="0">
                    <a:pos x="237" y="979"/>
                  </a:cxn>
                  <a:cxn ang="0">
                    <a:pos x="295" y="948"/>
                  </a:cxn>
                  <a:cxn ang="0">
                    <a:pos x="591" y="918"/>
                  </a:cxn>
                  <a:cxn ang="0">
                    <a:pos x="739" y="948"/>
                  </a:cxn>
                  <a:cxn ang="0">
                    <a:pos x="828" y="979"/>
                  </a:cxn>
                  <a:cxn ang="0">
                    <a:pos x="888" y="979"/>
                  </a:cxn>
                  <a:cxn ang="0">
                    <a:pos x="1065" y="918"/>
                  </a:cxn>
                  <a:cxn ang="0">
                    <a:pos x="1065" y="829"/>
                  </a:cxn>
                  <a:cxn ang="0">
                    <a:pos x="1125" y="859"/>
                  </a:cxn>
                  <a:cxn ang="0">
                    <a:pos x="1183" y="800"/>
                  </a:cxn>
                  <a:cxn ang="0">
                    <a:pos x="1274" y="741"/>
                  </a:cxn>
                  <a:cxn ang="0">
                    <a:pos x="1332" y="741"/>
                  </a:cxn>
                  <a:cxn ang="0">
                    <a:pos x="1569" y="770"/>
                  </a:cxn>
                  <a:cxn ang="0">
                    <a:pos x="1511" y="681"/>
                  </a:cxn>
                  <a:cxn ang="0">
                    <a:pos x="1451" y="593"/>
                  </a:cxn>
                  <a:cxn ang="0">
                    <a:pos x="1451" y="563"/>
                  </a:cxn>
                  <a:cxn ang="0">
                    <a:pos x="1511" y="504"/>
                  </a:cxn>
                  <a:cxn ang="0">
                    <a:pos x="1569" y="268"/>
                  </a:cxn>
                  <a:cxn ang="0">
                    <a:pos x="1688" y="150"/>
                  </a:cxn>
                  <a:cxn ang="0">
                    <a:pos x="1421" y="89"/>
                  </a:cxn>
                  <a:cxn ang="0">
                    <a:pos x="1332" y="30"/>
                  </a:cxn>
                  <a:cxn ang="0">
                    <a:pos x="1037" y="59"/>
                  </a:cxn>
                </a:cxnLst>
                <a:rect l="0" t="0" r="r" b="b"/>
                <a:pathLst>
                  <a:path w="1688" h="1006">
                    <a:moveTo>
                      <a:pt x="976" y="89"/>
                    </a:moveTo>
                    <a:lnTo>
                      <a:pt x="976" y="119"/>
                    </a:lnTo>
                    <a:lnTo>
                      <a:pt x="946" y="150"/>
                    </a:lnTo>
                    <a:lnTo>
                      <a:pt x="918" y="150"/>
                    </a:lnTo>
                    <a:lnTo>
                      <a:pt x="918" y="177"/>
                    </a:lnTo>
                    <a:lnTo>
                      <a:pt x="888" y="177"/>
                    </a:lnTo>
                    <a:lnTo>
                      <a:pt x="858" y="207"/>
                    </a:lnTo>
                    <a:lnTo>
                      <a:pt x="799" y="207"/>
                    </a:lnTo>
                    <a:lnTo>
                      <a:pt x="799" y="177"/>
                    </a:lnTo>
                    <a:lnTo>
                      <a:pt x="621" y="177"/>
                    </a:lnTo>
                    <a:lnTo>
                      <a:pt x="591" y="150"/>
                    </a:lnTo>
                    <a:lnTo>
                      <a:pt x="562" y="150"/>
                    </a:lnTo>
                    <a:lnTo>
                      <a:pt x="562" y="177"/>
                    </a:lnTo>
                    <a:lnTo>
                      <a:pt x="444" y="177"/>
                    </a:lnTo>
                    <a:lnTo>
                      <a:pt x="414" y="150"/>
                    </a:lnTo>
                    <a:lnTo>
                      <a:pt x="295" y="150"/>
                    </a:lnTo>
                    <a:lnTo>
                      <a:pt x="295" y="119"/>
                    </a:lnTo>
                    <a:lnTo>
                      <a:pt x="207" y="119"/>
                    </a:lnTo>
                    <a:lnTo>
                      <a:pt x="207" y="150"/>
                    </a:lnTo>
                    <a:lnTo>
                      <a:pt x="146" y="150"/>
                    </a:lnTo>
                    <a:lnTo>
                      <a:pt x="118" y="119"/>
                    </a:lnTo>
                    <a:lnTo>
                      <a:pt x="118" y="89"/>
                    </a:lnTo>
                    <a:lnTo>
                      <a:pt x="146" y="89"/>
                    </a:lnTo>
                    <a:lnTo>
                      <a:pt x="146" y="30"/>
                    </a:lnTo>
                    <a:lnTo>
                      <a:pt x="118" y="30"/>
                    </a:lnTo>
                    <a:lnTo>
                      <a:pt x="59" y="0"/>
                    </a:lnTo>
                    <a:lnTo>
                      <a:pt x="59" y="30"/>
                    </a:lnTo>
                    <a:lnTo>
                      <a:pt x="0" y="89"/>
                    </a:lnTo>
                    <a:lnTo>
                      <a:pt x="0" y="177"/>
                    </a:lnTo>
                    <a:lnTo>
                      <a:pt x="28" y="207"/>
                    </a:lnTo>
                    <a:lnTo>
                      <a:pt x="28" y="238"/>
                    </a:lnTo>
                    <a:lnTo>
                      <a:pt x="59" y="268"/>
                    </a:lnTo>
                    <a:lnTo>
                      <a:pt x="88" y="268"/>
                    </a:lnTo>
                    <a:lnTo>
                      <a:pt x="118" y="296"/>
                    </a:lnTo>
                    <a:lnTo>
                      <a:pt x="118" y="325"/>
                    </a:lnTo>
                    <a:lnTo>
                      <a:pt x="146" y="356"/>
                    </a:lnTo>
                    <a:lnTo>
                      <a:pt x="177" y="356"/>
                    </a:lnTo>
                    <a:lnTo>
                      <a:pt x="146" y="386"/>
                    </a:lnTo>
                    <a:lnTo>
                      <a:pt x="146" y="414"/>
                    </a:lnTo>
                    <a:lnTo>
                      <a:pt x="118" y="414"/>
                    </a:lnTo>
                    <a:lnTo>
                      <a:pt x="118" y="445"/>
                    </a:lnTo>
                    <a:lnTo>
                      <a:pt x="59" y="445"/>
                    </a:lnTo>
                    <a:lnTo>
                      <a:pt x="59" y="475"/>
                    </a:lnTo>
                    <a:lnTo>
                      <a:pt x="28" y="475"/>
                    </a:lnTo>
                    <a:lnTo>
                      <a:pt x="28" y="563"/>
                    </a:lnTo>
                    <a:lnTo>
                      <a:pt x="59" y="593"/>
                    </a:lnTo>
                    <a:lnTo>
                      <a:pt x="59" y="623"/>
                    </a:lnTo>
                    <a:lnTo>
                      <a:pt x="28" y="623"/>
                    </a:lnTo>
                    <a:lnTo>
                      <a:pt x="0" y="651"/>
                    </a:lnTo>
                    <a:lnTo>
                      <a:pt x="28" y="681"/>
                    </a:lnTo>
                    <a:lnTo>
                      <a:pt x="59" y="681"/>
                    </a:lnTo>
                    <a:lnTo>
                      <a:pt x="59" y="711"/>
                    </a:lnTo>
                    <a:lnTo>
                      <a:pt x="88" y="711"/>
                    </a:lnTo>
                    <a:lnTo>
                      <a:pt x="118" y="741"/>
                    </a:lnTo>
                    <a:lnTo>
                      <a:pt x="146" y="741"/>
                    </a:lnTo>
                    <a:lnTo>
                      <a:pt x="146" y="770"/>
                    </a:lnTo>
                    <a:lnTo>
                      <a:pt x="177" y="800"/>
                    </a:lnTo>
                    <a:lnTo>
                      <a:pt x="207" y="859"/>
                    </a:lnTo>
                    <a:lnTo>
                      <a:pt x="177" y="888"/>
                    </a:lnTo>
                    <a:lnTo>
                      <a:pt x="207" y="918"/>
                    </a:lnTo>
                    <a:lnTo>
                      <a:pt x="207" y="948"/>
                    </a:lnTo>
                    <a:lnTo>
                      <a:pt x="177" y="979"/>
                    </a:lnTo>
                    <a:lnTo>
                      <a:pt x="237" y="979"/>
                    </a:lnTo>
                    <a:lnTo>
                      <a:pt x="266" y="948"/>
                    </a:lnTo>
                    <a:lnTo>
                      <a:pt x="295" y="979"/>
                    </a:lnTo>
                    <a:lnTo>
                      <a:pt x="295" y="948"/>
                    </a:lnTo>
                    <a:lnTo>
                      <a:pt x="474" y="948"/>
                    </a:lnTo>
                    <a:lnTo>
                      <a:pt x="502" y="918"/>
                    </a:lnTo>
                    <a:lnTo>
                      <a:pt x="591" y="918"/>
                    </a:lnTo>
                    <a:lnTo>
                      <a:pt x="621" y="888"/>
                    </a:lnTo>
                    <a:lnTo>
                      <a:pt x="709" y="979"/>
                    </a:lnTo>
                    <a:lnTo>
                      <a:pt x="739" y="948"/>
                    </a:lnTo>
                    <a:lnTo>
                      <a:pt x="769" y="948"/>
                    </a:lnTo>
                    <a:lnTo>
                      <a:pt x="799" y="979"/>
                    </a:lnTo>
                    <a:lnTo>
                      <a:pt x="828" y="979"/>
                    </a:lnTo>
                    <a:lnTo>
                      <a:pt x="828" y="1006"/>
                    </a:lnTo>
                    <a:lnTo>
                      <a:pt x="888" y="1006"/>
                    </a:lnTo>
                    <a:lnTo>
                      <a:pt x="888" y="979"/>
                    </a:lnTo>
                    <a:lnTo>
                      <a:pt x="1065" y="979"/>
                    </a:lnTo>
                    <a:lnTo>
                      <a:pt x="1094" y="948"/>
                    </a:lnTo>
                    <a:lnTo>
                      <a:pt x="1065" y="918"/>
                    </a:lnTo>
                    <a:lnTo>
                      <a:pt x="1065" y="888"/>
                    </a:lnTo>
                    <a:lnTo>
                      <a:pt x="1037" y="859"/>
                    </a:lnTo>
                    <a:lnTo>
                      <a:pt x="1065" y="829"/>
                    </a:lnTo>
                    <a:lnTo>
                      <a:pt x="1094" y="829"/>
                    </a:lnTo>
                    <a:lnTo>
                      <a:pt x="1094" y="859"/>
                    </a:lnTo>
                    <a:lnTo>
                      <a:pt x="1125" y="859"/>
                    </a:lnTo>
                    <a:lnTo>
                      <a:pt x="1125" y="829"/>
                    </a:lnTo>
                    <a:lnTo>
                      <a:pt x="1155" y="800"/>
                    </a:lnTo>
                    <a:lnTo>
                      <a:pt x="1183" y="800"/>
                    </a:lnTo>
                    <a:lnTo>
                      <a:pt x="1183" y="770"/>
                    </a:lnTo>
                    <a:lnTo>
                      <a:pt x="1244" y="770"/>
                    </a:lnTo>
                    <a:lnTo>
                      <a:pt x="1274" y="741"/>
                    </a:lnTo>
                    <a:lnTo>
                      <a:pt x="1301" y="741"/>
                    </a:lnTo>
                    <a:lnTo>
                      <a:pt x="1301" y="711"/>
                    </a:lnTo>
                    <a:lnTo>
                      <a:pt x="1332" y="741"/>
                    </a:lnTo>
                    <a:lnTo>
                      <a:pt x="1362" y="711"/>
                    </a:lnTo>
                    <a:lnTo>
                      <a:pt x="1421" y="770"/>
                    </a:lnTo>
                    <a:lnTo>
                      <a:pt x="1569" y="770"/>
                    </a:lnTo>
                    <a:lnTo>
                      <a:pt x="1569" y="711"/>
                    </a:lnTo>
                    <a:lnTo>
                      <a:pt x="1539" y="681"/>
                    </a:lnTo>
                    <a:lnTo>
                      <a:pt x="1511" y="681"/>
                    </a:lnTo>
                    <a:lnTo>
                      <a:pt x="1481" y="651"/>
                    </a:lnTo>
                    <a:lnTo>
                      <a:pt x="1481" y="623"/>
                    </a:lnTo>
                    <a:lnTo>
                      <a:pt x="1451" y="593"/>
                    </a:lnTo>
                    <a:lnTo>
                      <a:pt x="1421" y="593"/>
                    </a:lnTo>
                    <a:lnTo>
                      <a:pt x="1421" y="563"/>
                    </a:lnTo>
                    <a:lnTo>
                      <a:pt x="1451" y="563"/>
                    </a:lnTo>
                    <a:lnTo>
                      <a:pt x="1451" y="532"/>
                    </a:lnTo>
                    <a:lnTo>
                      <a:pt x="1481" y="504"/>
                    </a:lnTo>
                    <a:lnTo>
                      <a:pt x="1511" y="504"/>
                    </a:lnTo>
                    <a:lnTo>
                      <a:pt x="1511" y="356"/>
                    </a:lnTo>
                    <a:lnTo>
                      <a:pt x="1569" y="296"/>
                    </a:lnTo>
                    <a:lnTo>
                      <a:pt x="1569" y="268"/>
                    </a:lnTo>
                    <a:lnTo>
                      <a:pt x="1658" y="268"/>
                    </a:lnTo>
                    <a:lnTo>
                      <a:pt x="1688" y="238"/>
                    </a:lnTo>
                    <a:lnTo>
                      <a:pt x="1688" y="150"/>
                    </a:lnTo>
                    <a:lnTo>
                      <a:pt x="1539" y="150"/>
                    </a:lnTo>
                    <a:lnTo>
                      <a:pt x="1481" y="89"/>
                    </a:lnTo>
                    <a:lnTo>
                      <a:pt x="1421" y="89"/>
                    </a:lnTo>
                    <a:lnTo>
                      <a:pt x="1421" y="59"/>
                    </a:lnTo>
                    <a:lnTo>
                      <a:pt x="1362" y="59"/>
                    </a:lnTo>
                    <a:lnTo>
                      <a:pt x="1332" y="30"/>
                    </a:lnTo>
                    <a:lnTo>
                      <a:pt x="1214" y="30"/>
                    </a:lnTo>
                    <a:lnTo>
                      <a:pt x="1183" y="59"/>
                    </a:lnTo>
                    <a:lnTo>
                      <a:pt x="1037" y="59"/>
                    </a:lnTo>
                    <a:lnTo>
                      <a:pt x="1037" y="89"/>
                    </a:lnTo>
                    <a:lnTo>
                      <a:pt x="976" y="89"/>
                    </a:lnTo>
                    <a:close/>
                  </a:path>
                </a:pathLst>
              </a:custGeom>
              <a:solidFill>
                <a:srgbClr val="E26359"/>
              </a:solidFill>
              <a:ln w="9525">
                <a:noFill/>
                <a:round/>
                <a:headEnd/>
                <a:tailEnd/>
              </a:ln>
            </p:spPr>
            <p:txBody>
              <a:bodyPr/>
              <a:lstStyle/>
              <a:p>
                <a:endParaRPr lang="en-GB"/>
              </a:p>
            </p:txBody>
          </p:sp>
          <p:sp>
            <p:nvSpPr>
              <p:cNvPr id="21536" name="Freeform 32"/>
              <p:cNvSpPr>
                <a:spLocks noEditPoints="1"/>
              </p:cNvSpPr>
              <p:nvPr/>
            </p:nvSpPr>
            <p:spPr bwMode="auto">
              <a:xfrm>
                <a:off x="3909" y="3215"/>
                <a:ext cx="445" cy="451"/>
              </a:xfrm>
              <a:custGeom>
                <a:avLst/>
                <a:gdLst/>
                <a:ahLst/>
                <a:cxnLst>
                  <a:cxn ang="0">
                    <a:pos x="1629" y="89"/>
                  </a:cxn>
                  <a:cxn ang="0">
                    <a:pos x="1392" y="177"/>
                  </a:cxn>
                  <a:cxn ang="0">
                    <a:pos x="1273" y="150"/>
                  </a:cxn>
                  <a:cxn ang="0">
                    <a:pos x="859" y="119"/>
                  </a:cxn>
                  <a:cxn ang="0">
                    <a:pos x="710" y="150"/>
                  </a:cxn>
                  <a:cxn ang="0">
                    <a:pos x="445" y="296"/>
                  </a:cxn>
                  <a:cxn ang="0">
                    <a:pos x="236" y="414"/>
                  </a:cxn>
                  <a:cxn ang="0">
                    <a:pos x="148" y="563"/>
                  </a:cxn>
                  <a:cxn ang="0">
                    <a:pos x="59" y="681"/>
                  </a:cxn>
                  <a:cxn ang="0">
                    <a:pos x="59" y="830"/>
                  </a:cxn>
                  <a:cxn ang="0">
                    <a:pos x="296" y="918"/>
                  </a:cxn>
                  <a:cxn ang="0">
                    <a:pos x="178" y="978"/>
                  </a:cxn>
                  <a:cxn ang="0">
                    <a:pos x="296" y="1125"/>
                  </a:cxn>
                  <a:cxn ang="0">
                    <a:pos x="415" y="1155"/>
                  </a:cxn>
                  <a:cxn ang="0">
                    <a:pos x="327" y="1304"/>
                  </a:cxn>
                  <a:cxn ang="0">
                    <a:pos x="445" y="1599"/>
                  </a:cxn>
                  <a:cxn ang="0">
                    <a:pos x="564" y="1629"/>
                  </a:cxn>
                  <a:cxn ang="0">
                    <a:pos x="652" y="1717"/>
                  </a:cxn>
                  <a:cxn ang="0">
                    <a:pos x="741" y="1686"/>
                  </a:cxn>
                  <a:cxn ang="0">
                    <a:pos x="859" y="1747"/>
                  </a:cxn>
                  <a:cxn ang="0">
                    <a:pos x="830" y="1599"/>
                  </a:cxn>
                  <a:cxn ang="0">
                    <a:pos x="771" y="1422"/>
                  </a:cxn>
                  <a:cxn ang="0">
                    <a:pos x="889" y="1510"/>
                  </a:cxn>
                  <a:cxn ang="0">
                    <a:pos x="919" y="1422"/>
                  </a:cxn>
                  <a:cxn ang="0">
                    <a:pos x="859" y="1334"/>
                  </a:cxn>
                  <a:cxn ang="0">
                    <a:pos x="1008" y="1304"/>
                  </a:cxn>
                  <a:cxn ang="0">
                    <a:pos x="1126" y="1215"/>
                  </a:cxn>
                  <a:cxn ang="0">
                    <a:pos x="1155" y="1215"/>
                  </a:cxn>
                  <a:cxn ang="0">
                    <a:pos x="1215" y="1215"/>
                  </a:cxn>
                  <a:cxn ang="0">
                    <a:pos x="1126" y="1066"/>
                  </a:cxn>
                  <a:cxn ang="0">
                    <a:pos x="948" y="978"/>
                  </a:cxn>
                  <a:cxn ang="0">
                    <a:pos x="919" y="1036"/>
                  </a:cxn>
                  <a:cxn ang="0">
                    <a:pos x="948" y="1097"/>
                  </a:cxn>
                  <a:cxn ang="0">
                    <a:pos x="830" y="1036"/>
                  </a:cxn>
                  <a:cxn ang="0">
                    <a:pos x="830" y="948"/>
                  </a:cxn>
                  <a:cxn ang="0">
                    <a:pos x="801" y="830"/>
                  </a:cxn>
                  <a:cxn ang="0">
                    <a:pos x="859" y="918"/>
                  </a:cxn>
                  <a:cxn ang="0">
                    <a:pos x="771" y="681"/>
                  </a:cxn>
                  <a:cxn ang="0">
                    <a:pos x="682" y="444"/>
                  </a:cxn>
                  <a:cxn ang="0">
                    <a:pos x="741" y="444"/>
                  </a:cxn>
                  <a:cxn ang="0">
                    <a:pos x="948" y="505"/>
                  </a:cxn>
                  <a:cxn ang="0">
                    <a:pos x="1038" y="475"/>
                  </a:cxn>
                  <a:cxn ang="0">
                    <a:pos x="978" y="356"/>
                  </a:cxn>
                  <a:cxn ang="0">
                    <a:pos x="1126" y="325"/>
                  </a:cxn>
                  <a:cxn ang="0">
                    <a:pos x="1303" y="296"/>
                  </a:cxn>
                  <a:cxn ang="0">
                    <a:pos x="1452" y="296"/>
                  </a:cxn>
                  <a:cxn ang="0">
                    <a:pos x="1658" y="325"/>
                  </a:cxn>
                  <a:cxn ang="0">
                    <a:pos x="1689" y="207"/>
                  </a:cxn>
                  <a:cxn ang="0">
                    <a:pos x="1719" y="30"/>
                  </a:cxn>
                  <a:cxn ang="0">
                    <a:pos x="859" y="1273"/>
                  </a:cxn>
                  <a:cxn ang="0">
                    <a:pos x="741" y="1273"/>
                  </a:cxn>
                  <a:cxn ang="0">
                    <a:pos x="592" y="1184"/>
                  </a:cxn>
                  <a:cxn ang="0">
                    <a:pos x="710" y="1184"/>
                  </a:cxn>
                </a:cxnLst>
                <a:rect l="0" t="0" r="r" b="b"/>
                <a:pathLst>
                  <a:path w="1778" h="1806">
                    <a:moveTo>
                      <a:pt x="1658" y="0"/>
                    </a:moveTo>
                    <a:lnTo>
                      <a:pt x="1629" y="0"/>
                    </a:lnTo>
                    <a:lnTo>
                      <a:pt x="1601" y="30"/>
                    </a:lnTo>
                    <a:lnTo>
                      <a:pt x="1629" y="59"/>
                    </a:lnTo>
                    <a:lnTo>
                      <a:pt x="1629" y="89"/>
                    </a:lnTo>
                    <a:lnTo>
                      <a:pt x="1658" y="119"/>
                    </a:lnTo>
                    <a:lnTo>
                      <a:pt x="1629" y="150"/>
                    </a:lnTo>
                    <a:lnTo>
                      <a:pt x="1452" y="150"/>
                    </a:lnTo>
                    <a:lnTo>
                      <a:pt x="1452" y="177"/>
                    </a:lnTo>
                    <a:lnTo>
                      <a:pt x="1392" y="177"/>
                    </a:lnTo>
                    <a:lnTo>
                      <a:pt x="1392" y="150"/>
                    </a:lnTo>
                    <a:lnTo>
                      <a:pt x="1363" y="150"/>
                    </a:lnTo>
                    <a:lnTo>
                      <a:pt x="1333" y="119"/>
                    </a:lnTo>
                    <a:lnTo>
                      <a:pt x="1303" y="119"/>
                    </a:lnTo>
                    <a:lnTo>
                      <a:pt x="1273" y="150"/>
                    </a:lnTo>
                    <a:lnTo>
                      <a:pt x="1185" y="59"/>
                    </a:lnTo>
                    <a:lnTo>
                      <a:pt x="1155" y="89"/>
                    </a:lnTo>
                    <a:lnTo>
                      <a:pt x="1066" y="89"/>
                    </a:lnTo>
                    <a:lnTo>
                      <a:pt x="1038" y="119"/>
                    </a:lnTo>
                    <a:lnTo>
                      <a:pt x="859" y="119"/>
                    </a:lnTo>
                    <a:lnTo>
                      <a:pt x="859" y="150"/>
                    </a:lnTo>
                    <a:lnTo>
                      <a:pt x="830" y="119"/>
                    </a:lnTo>
                    <a:lnTo>
                      <a:pt x="801" y="150"/>
                    </a:lnTo>
                    <a:lnTo>
                      <a:pt x="741" y="150"/>
                    </a:lnTo>
                    <a:lnTo>
                      <a:pt x="710" y="150"/>
                    </a:lnTo>
                    <a:lnTo>
                      <a:pt x="710" y="207"/>
                    </a:lnTo>
                    <a:lnTo>
                      <a:pt x="503" y="207"/>
                    </a:lnTo>
                    <a:lnTo>
                      <a:pt x="473" y="237"/>
                    </a:lnTo>
                    <a:lnTo>
                      <a:pt x="473" y="268"/>
                    </a:lnTo>
                    <a:lnTo>
                      <a:pt x="445" y="296"/>
                    </a:lnTo>
                    <a:lnTo>
                      <a:pt x="208" y="296"/>
                    </a:lnTo>
                    <a:lnTo>
                      <a:pt x="236" y="325"/>
                    </a:lnTo>
                    <a:lnTo>
                      <a:pt x="208" y="325"/>
                    </a:lnTo>
                    <a:lnTo>
                      <a:pt x="236" y="356"/>
                    </a:lnTo>
                    <a:lnTo>
                      <a:pt x="236" y="414"/>
                    </a:lnTo>
                    <a:lnTo>
                      <a:pt x="208" y="444"/>
                    </a:lnTo>
                    <a:lnTo>
                      <a:pt x="178" y="444"/>
                    </a:lnTo>
                    <a:lnTo>
                      <a:pt x="178" y="475"/>
                    </a:lnTo>
                    <a:lnTo>
                      <a:pt x="148" y="505"/>
                    </a:lnTo>
                    <a:lnTo>
                      <a:pt x="148" y="563"/>
                    </a:lnTo>
                    <a:lnTo>
                      <a:pt x="118" y="563"/>
                    </a:lnTo>
                    <a:lnTo>
                      <a:pt x="118" y="593"/>
                    </a:lnTo>
                    <a:lnTo>
                      <a:pt x="89" y="563"/>
                    </a:lnTo>
                    <a:lnTo>
                      <a:pt x="59" y="593"/>
                    </a:lnTo>
                    <a:lnTo>
                      <a:pt x="59" y="681"/>
                    </a:lnTo>
                    <a:lnTo>
                      <a:pt x="29" y="711"/>
                    </a:lnTo>
                    <a:lnTo>
                      <a:pt x="0" y="711"/>
                    </a:lnTo>
                    <a:lnTo>
                      <a:pt x="0" y="741"/>
                    </a:lnTo>
                    <a:lnTo>
                      <a:pt x="59" y="800"/>
                    </a:lnTo>
                    <a:lnTo>
                      <a:pt x="59" y="830"/>
                    </a:lnTo>
                    <a:lnTo>
                      <a:pt x="89" y="830"/>
                    </a:lnTo>
                    <a:lnTo>
                      <a:pt x="178" y="918"/>
                    </a:lnTo>
                    <a:lnTo>
                      <a:pt x="208" y="888"/>
                    </a:lnTo>
                    <a:lnTo>
                      <a:pt x="266" y="948"/>
                    </a:lnTo>
                    <a:lnTo>
                      <a:pt x="296" y="918"/>
                    </a:lnTo>
                    <a:lnTo>
                      <a:pt x="296" y="978"/>
                    </a:lnTo>
                    <a:lnTo>
                      <a:pt x="266" y="978"/>
                    </a:lnTo>
                    <a:lnTo>
                      <a:pt x="236" y="948"/>
                    </a:lnTo>
                    <a:lnTo>
                      <a:pt x="178" y="948"/>
                    </a:lnTo>
                    <a:lnTo>
                      <a:pt x="178" y="978"/>
                    </a:lnTo>
                    <a:lnTo>
                      <a:pt x="236" y="1036"/>
                    </a:lnTo>
                    <a:lnTo>
                      <a:pt x="236" y="1066"/>
                    </a:lnTo>
                    <a:lnTo>
                      <a:pt x="266" y="1066"/>
                    </a:lnTo>
                    <a:lnTo>
                      <a:pt x="266" y="1097"/>
                    </a:lnTo>
                    <a:lnTo>
                      <a:pt x="296" y="1125"/>
                    </a:lnTo>
                    <a:lnTo>
                      <a:pt x="296" y="1184"/>
                    </a:lnTo>
                    <a:lnTo>
                      <a:pt x="355" y="1125"/>
                    </a:lnTo>
                    <a:lnTo>
                      <a:pt x="385" y="1155"/>
                    </a:lnTo>
                    <a:lnTo>
                      <a:pt x="385" y="1184"/>
                    </a:lnTo>
                    <a:lnTo>
                      <a:pt x="415" y="1155"/>
                    </a:lnTo>
                    <a:lnTo>
                      <a:pt x="503" y="1155"/>
                    </a:lnTo>
                    <a:lnTo>
                      <a:pt x="473" y="1184"/>
                    </a:lnTo>
                    <a:lnTo>
                      <a:pt x="473" y="1215"/>
                    </a:lnTo>
                    <a:lnTo>
                      <a:pt x="415" y="1215"/>
                    </a:lnTo>
                    <a:lnTo>
                      <a:pt x="327" y="1304"/>
                    </a:lnTo>
                    <a:lnTo>
                      <a:pt x="296" y="1304"/>
                    </a:lnTo>
                    <a:lnTo>
                      <a:pt x="473" y="1480"/>
                    </a:lnTo>
                    <a:lnTo>
                      <a:pt x="473" y="1540"/>
                    </a:lnTo>
                    <a:lnTo>
                      <a:pt x="445" y="1568"/>
                    </a:lnTo>
                    <a:lnTo>
                      <a:pt x="445" y="1599"/>
                    </a:lnTo>
                    <a:lnTo>
                      <a:pt x="473" y="1629"/>
                    </a:lnTo>
                    <a:lnTo>
                      <a:pt x="473" y="1659"/>
                    </a:lnTo>
                    <a:lnTo>
                      <a:pt x="503" y="1686"/>
                    </a:lnTo>
                    <a:lnTo>
                      <a:pt x="564" y="1686"/>
                    </a:lnTo>
                    <a:lnTo>
                      <a:pt x="564" y="1629"/>
                    </a:lnTo>
                    <a:lnTo>
                      <a:pt x="592" y="1599"/>
                    </a:lnTo>
                    <a:lnTo>
                      <a:pt x="623" y="1629"/>
                    </a:lnTo>
                    <a:lnTo>
                      <a:pt x="623" y="1659"/>
                    </a:lnTo>
                    <a:lnTo>
                      <a:pt x="652" y="1686"/>
                    </a:lnTo>
                    <a:lnTo>
                      <a:pt x="652" y="1717"/>
                    </a:lnTo>
                    <a:lnTo>
                      <a:pt x="682" y="1747"/>
                    </a:lnTo>
                    <a:lnTo>
                      <a:pt x="682" y="1806"/>
                    </a:lnTo>
                    <a:lnTo>
                      <a:pt x="710" y="1806"/>
                    </a:lnTo>
                    <a:lnTo>
                      <a:pt x="710" y="1717"/>
                    </a:lnTo>
                    <a:lnTo>
                      <a:pt x="741" y="1686"/>
                    </a:lnTo>
                    <a:lnTo>
                      <a:pt x="801" y="1686"/>
                    </a:lnTo>
                    <a:lnTo>
                      <a:pt x="801" y="1717"/>
                    </a:lnTo>
                    <a:lnTo>
                      <a:pt x="889" y="1806"/>
                    </a:lnTo>
                    <a:lnTo>
                      <a:pt x="919" y="1806"/>
                    </a:lnTo>
                    <a:lnTo>
                      <a:pt x="859" y="1747"/>
                    </a:lnTo>
                    <a:lnTo>
                      <a:pt x="859" y="1717"/>
                    </a:lnTo>
                    <a:lnTo>
                      <a:pt x="889" y="1686"/>
                    </a:lnTo>
                    <a:lnTo>
                      <a:pt x="859" y="1629"/>
                    </a:lnTo>
                    <a:lnTo>
                      <a:pt x="859" y="1599"/>
                    </a:lnTo>
                    <a:lnTo>
                      <a:pt x="830" y="1599"/>
                    </a:lnTo>
                    <a:lnTo>
                      <a:pt x="830" y="1568"/>
                    </a:lnTo>
                    <a:lnTo>
                      <a:pt x="801" y="1540"/>
                    </a:lnTo>
                    <a:lnTo>
                      <a:pt x="801" y="1510"/>
                    </a:lnTo>
                    <a:lnTo>
                      <a:pt x="771" y="1480"/>
                    </a:lnTo>
                    <a:lnTo>
                      <a:pt x="771" y="1422"/>
                    </a:lnTo>
                    <a:lnTo>
                      <a:pt x="801" y="1452"/>
                    </a:lnTo>
                    <a:lnTo>
                      <a:pt x="859" y="1452"/>
                    </a:lnTo>
                    <a:lnTo>
                      <a:pt x="889" y="1480"/>
                    </a:lnTo>
                    <a:lnTo>
                      <a:pt x="859" y="1510"/>
                    </a:lnTo>
                    <a:lnTo>
                      <a:pt x="889" y="1510"/>
                    </a:lnTo>
                    <a:lnTo>
                      <a:pt x="919" y="1480"/>
                    </a:lnTo>
                    <a:lnTo>
                      <a:pt x="978" y="1480"/>
                    </a:lnTo>
                    <a:lnTo>
                      <a:pt x="978" y="1452"/>
                    </a:lnTo>
                    <a:lnTo>
                      <a:pt x="948" y="1452"/>
                    </a:lnTo>
                    <a:lnTo>
                      <a:pt x="919" y="1422"/>
                    </a:lnTo>
                    <a:lnTo>
                      <a:pt x="919" y="1452"/>
                    </a:lnTo>
                    <a:lnTo>
                      <a:pt x="889" y="1422"/>
                    </a:lnTo>
                    <a:lnTo>
                      <a:pt x="889" y="1361"/>
                    </a:lnTo>
                    <a:lnTo>
                      <a:pt x="859" y="1361"/>
                    </a:lnTo>
                    <a:lnTo>
                      <a:pt x="859" y="1334"/>
                    </a:lnTo>
                    <a:lnTo>
                      <a:pt x="830" y="1334"/>
                    </a:lnTo>
                    <a:lnTo>
                      <a:pt x="830" y="1304"/>
                    </a:lnTo>
                    <a:lnTo>
                      <a:pt x="978" y="1304"/>
                    </a:lnTo>
                    <a:lnTo>
                      <a:pt x="978" y="1273"/>
                    </a:lnTo>
                    <a:lnTo>
                      <a:pt x="1008" y="1304"/>
                    </a:lnTo>
                    <a:lnTo>
                      <a:pt x="1038" y="1304"/>
                    </a:lnTo>
                    <a:lnTo>
                      <a:pt x="1038" y="1334"/>
                    </a:lnTo>
                    <a:lnTo>
                      <a:pt x="1066" y="1334"/>
                    </a:lnTo>
                    <a:lnTo>
                      <a:pt x="1126" y="1391"/>
                    </a:lnTo>
                    <a:lnTo>
                      <a:pt x="1126" y="1215"/>
                    </a:lnTo>
                    <a:lnTo>
                      <a:pt x="1096" y="1184"/>
                    </a:lnTo>
                    <a:lnTo>
                      <a:pt x="1038" y="1155"/>
                    </a:lnTo>
                    <a:lnTo>
                      <a:pt x="1126" y="1155"/>
                    </a:lnTo>
                    <a:lnTo>
                      <a:pt x="1126" y="1184"/>
                    </a:lnTo>
                    <a:lnTo>
                      <a:pt x="1155" y="1215"/>
                    </a:lnTo>
                    <a:lnTo>
                      <a:pt x="1155" y="1243"/>
                    </a:lnTo>
                    <a:lnTo>
                      <a:pt x="1245" y="1304"/>
                    </a:lnTo>
                    <a:lnTo>
                      <a:pt x="1273" y="1304"/>
                    </a:lnTo>
                    <a:lnTo>
                      <a:pt x="1273" y="1273"/>
                    </a:lnTo>
                    <a:lnTo>
                      <a:pt x="1215" y="1215"/>
                    </a:lnTo>
                    <a:lnTo>
                      <a:pt x="1185" y="1215"/>
                    </a:lnTo>
                    <a:lnTo>
                      <a:pt x="1185" y="1184"/>
                    </a:lnTo>
                    <a:lnTo>
                      <a:pt x="1155" y="1155"/>
                    </a:lnTo>
                    <a:lnTo>
                      <a:pt x="1155" y="1097"/>
                    </a:lnTo>
                    <a:lnTo>
                      <a:pt x="1126" y="1066"/>
                    </a:lnTo>
                    <a:lnTo>
                      <a:pt x="1126" y="1036"/>
                    </a:lnTo>
                    <a:lnTo>
                      <a:pt x="1096" y="1066"/>
                    </a:lnTo>
                    <a:lnTo>
                      <a:pt x="1066" y="1036"/>
                    </a:lnTo>
                    <a:lnTo>
                      <a:pt x="1008" y="1036"/>
                    </a:lnTo>
                    <a:lnTo>
                      <a:pt x="948" y="978"/>
                    </a:lnTo>
                    <a:lnTo>
                      <a:pt x="948" y="948"/>
                    </a:lnTo>
                    <a:lnTo>
                      <a:pt x="859" y="948"/>
                    </a:lnTo>
                    <a:lnTo>
                      <a:pt x="830" y="978"/>
                    </a:lnTo>
                    <a:lnTo>
                      <a:pt x="859" y="978"/>
                    </a:lnTo>
                    <a:lnTo>
                      <a:pt x="919" y="1036"/>
                    </a:lnTo>
                    <a:lnTo>
                      <a:pt x="948" y="1036"/>
                    </a:lnTo>
                    <a:lnTo>
                      <a:pt x="978" y="1066"/>
                    </a:lnTo>
                    <a:lnTo>
                      <a:pt x="978" y="1125"/>
                    </a:lnTo>
                    <a:lnTo>
                      <a:pt x="993" y="1140"/>
                    </a:lnTo>
                    <a:lnTo>
                      <a:pt x="948" y="1097"/>
                    </a:lnTo>
                    <a:lnTo>
                      <a:pt x="889" y="1097"/>
                    </a:lnTo>
                    <a:lnTo>
                      <a:pt x="919" y="1066"/>
                    </a:lnTo>
                    <a:lnTo>
                      <a:pt x="889" y="1036"/>
                    </a:lnTo>
                    <a:lnTo>
                      <a:pt x="859" y="1066"/>
                    </a:lnTo>
                    <a:lnTo>
                      <a:pt x="830" y="1036"/>
                    </a:lnTo>
                    <a:lnTo>
                      <a:pt x="801" y="1036"/>
                    </a:lnTo>
                    <a:lnTo>
                      <a:pt x="741" y="1006"/>
                    </a:lnTo>
                    <a:lnTo>
                      <a:pt x="710" y="978"/>
                    </a:lnTo>
                    <a:lnTo>
                      <a:pt x="801" y="978"/>
                    </a:lnTo>
                    <a:lnTo>
                      <a:pt x="830" y="948"/>
                    </a:lnTo>
                    <a:lnTo>
                      <a:pt x="830" y="918"/>
                    </a:lnTo>
                    <a:lnTo>
                      <a:pt x="801" y="918"/>
                    </a:lnTo>
                    <a:lnTo>
                      <a:pt x="801" y="888"/>
                    </a:lnTo>
                    <a:lnTo>
                      <a:pt x="771" y="859"/>
                    </a:lnTo>
                    <a:lnTo>
                      <a:pt x="801" y="830"/>
                    </a:lnTo>
                    <a:lnTo>
                      <a:pt x="830" y="830"/>
                    </a:lnTo>
                    <a:lnTo>
                      <a:pt x="859" y="859"/>
                    </a:lnTo>
                    <a:lnTo>
                      <a:pt x="859" y="888"/>
                    </a:lnTo>
                    <a:lnTo>
                      <a:pt x="830" y="918"/>
                    </a:lnTo>
                    <a:lnTo>
                      <a:pt x="859" y="918"/>
                    </a:lnTo>
                    <a:lnTo>
                      <a:pt x="919" y="859"/>
                    </a:lnTo>
                    <a:lnTo>
                      <a:pt x="859" y="800"/>
                    </a:lnTo>
                    <a:lnTo>
                      <a:pt x="830" y="800"/>
                    </a:lnTo>
                    <a:lnTo>
                      <a:pt x="771" y="741"/>
                    </a:lnTo>
                    <a:lnTo>
                      <a:pt x="771" y="681"/>
                    </a:lnTo>
                    <a:lnTo>
                      <a:pt x="741" y="650"/>
                    </a:lnTo>
                    <a:lnTo>
                      <a:pt x="710" y="650"/>
                    </a:lnTo>
                    <a:lnTo>
                      <a:pt x="710" y="623"/>
                    </a:lnTo>
                    <a:lnTo>
                      <a:pt x="682" y="593"/>
                    </a:lnTo>
                    <a:lnTo>
                      <a:pt x="682" y="444"/>
                    </a:lnTo>
                    <a:lnTo>
                      <a:pt x="710" y="414"/>
                    </a:lnTo>
                    <a:lnTo>
                      <a:pt x="741" y="414"/>
                    </a:lnTo>
                    <a:lnTo>
                      <a:pt x="771" y="386"/>
                    </a:lnTo>
                    <a:lnTo>
                      <a:pt x="771" y="414"/>
                    </a:lnTo>
                    <a:lnTo>
                      <a:pt x="741" y="444"/>
                    </a:lnTo>
                    <a:lnTo>
                      <a:pt x="801" y="505"/>
                    </a:lnTo>
                    <a:lnTo>
                      <a:pt x="859" y="505"/>
                    </a:lnTo>
                    <a:lnTo>
                      <a:pt x="889" y="532"/>
                    </a:lnTo>
                    <a:lnTo>
                      <a:pt x="919" y="505"/>
                    </a:lnTo>
                    <a:lnTo>
                      <a:pt x="948" y="505"/>
                    </a:lnTo>
                    <a:lnTo>
                      <a:pt x="978" y="532"/>
                    </a:lnTo>
                    <a:lnTo>
                      <a:pt x="1008" y="532"/>
                    </a:lnTo>
                    <a:lnTo>
                      <a:pt x="978" y="505"/>
                    </a:lnTo>
                    <a:lnTo>
                      <a:pt x="978" y="475"/>
                    </a:lnTo>
                    <a:lnTo>
                      <a:pt x="1038" y="475"/>
                    </a:lnTo>
                    <a:lnTo>
                      <a:pt x="1008" y="444"/>
                    </a:lnTo>
                    <a:lnTo>
                      <a:pt x="1038" y="414"/>
                    </a:lnTo>
                    <a:lnTo>
                      <a:pt x="1008" y="386"/>
                    </a:lnTo>
                    <a:lnTo>
                      <a:pt x="978" y="386"/>
                    </a:lnTo>
                    <a:lnTo>
                      <a:pt x="978" y="356"/>
                    </a:lnTo>
                    <a:lnTo>
                      <a:pt x="1008" y="325"/>
                    </a:lnTo>
                    <a:lnTo>
                      <a:pt x="1038" y="325"/>
                    </a:lnTo>
                    <a:lnTo>
                      <a:pt x="1038" y="356"/>
                    </a:lnTo>
                    <a:lnTo>
                      <a:pt x="1096" y="356"/>
                    </a:lnTo>
                    <a:lnTo>
                      <a:pt x="1126" y="325"/>
                    </a:lnTo>
                    <a:lnTo>
                      <a:pt x="1155" y="325"/>
                    </a:lnTo>
                    <a:lnTo>
                      <a:pt x="1155" y="296"/>
                    </a:lnTo>
                    <a:lnTo>
                      <a:pt x="1185" y="268"/>
                    </a:lnTo>
                    <a:lnTo>
                      <a:pt x="1215" y="296"/>
                    </a:lnTo>
                    <a:lnTo>
                      <a:pt x="1303" y="296"/>
                    </a:lnTo>
                    <a:lnTo>
                      <a:pt x="1333" y="268"/>
                    </a:lnTo>
                    <a:lnTo>
                      <a:pt x="1363" y="268"/>
                    </a:lnTo>
                    <a:lnTo>
                      <a:pt x="1392" y="296"/>
                    </a:lnTo>
                    <a:lnTo>
                      <a:pt x="1422" y="268"/>
                    </a:lnTo>
                    <a:lnTo>
                      <a:pt x="1452" y="296"/>
                    </a:lnTo>
                    <a:lnTo>
                      <a:pt x="1510" y="296"/>
                    </a:lnTo>
                    <a:lnTo>
                      <a:pt x="1540" y="325"/>
                    </a:lnTo>
                    <a:lnTo>
                      <a:pt x="1629" y="325"/>
                    </a:lnTo>
                    <a:lnTo>
                      <a:pt x="1629" y="356"/>
                    </a:lnTo>
                    <a:lnTo>
                      <a:pt x="1658" y="325"/>
                    </a:lnTo>
                    <a:lnTo>
                      <a:pt x="1658" y="296"/>
                    </a:lnTo>
                    <a:lnTo>
                      <a:pt x="1689" y="268"/>
                    </a:lnTo>
                    <a:lnTo>
                      <a:pt x="1719" y="268"/>
                    </a:lnTo>
                    <a:lnTo>
                      <a:pt x="1689" y="237"/>
                    </a:lnTo>
                    <a:lnTo>
                      <a:pt x="1689" y="207"/>
                    </a:lnTo>
                    <a:lnTo>
                      <a:pt x="1747" y="150"/>
                    </a:lnTo>
                    <a:lnTo>
                      <a:pt x="1778" y="150"/>
                    </a:lnTo>
                    <a:lnTo>
                      <a:pt x="1778" y="119"/>
                    </a:lnTo>
                    <a:lnTo>
                      <a:pt x="1747" y="59"/>
                    </a:lnTo>
                    <a:lnTo>
                      <a:pt x="1719" y="30"/>
                    </a:lnTo>
                    <a:lnTo>
                      <a:pt x="1689" y="30"/>
                    </a:lnTo>
                    <a:lnTo>
                      <a:pt x="1658" y="30"/>
                    </a:lnTo>
                    <a:lnTo>
                      <a:pt x="1658" y="0"/>
                    </a:lnTo>
                    <a:close/>
                    <a:moveTo>
                      <a:pt x="889" y="1243"/>
                    </a:moveTo>
                    <a:lnTo>
                      <a:pt x="859" y="1273"/>
                    </a:lnTo>
                    <a:lnTo>
                      <a:pt x="830" y="1243"/>
                    </a:lnTo>
                    <a:lnTo>
                      <a:pt x="801" y="1273"/>
                    </a:lnTo>
                    <a:lnTo>
                      <a:pt x="801" y="1304"/>
                    </a:lnTo>
                    <a:lnTo>
                      <a:pt x="771" y="1304"/>
                    </a:lnTo>
                    <a:lnTo>
                      <a:pt x="741" y="1273"/>
                    </a:lnTo>
                    <a:lnTo>
                      <a:pt x="682" y="1243"/>
                    </a:lnTo>
                    <a:lnTo>
                      <a:pt x="652" y="1243"/>
                    </a:lnTo>
                    <a:lnTo>
                      <a:pt x="652" y="1215"/>
                    </a:lnTo>
                    <a:lnTo>
                      <a:pt x="623" y="1215"/>
                    </a:lnTo>
                    <a:lnTo>
                      <a:pt x="592" y="1184"/>
                    </a:lnTo>
                    <a:lnTo>
                      <a:pt x="564" y="1184"/>
                    </a:lnTo>
                    <a:lnTo>
                      <a:pt x="534" y="1155"/>
                    </a:lnTo>
                    <a:lnTo>
                      <a:pt x="652" y="1155"/>
                    </a:lnTo>
                    <a:lnTo>
                      <a:pt x="652" y="1125"/>
                    </a:lnTo>
                    <a:lnTo>
                      <a:pt x="710" y="1184"/>
                    </a:lnTo>
                    <a:lnTo>
                      <a:pt x="710" y="1155"/>
                    </a:lnTo>
                    <a:lnTo>
                      <a:pt x="771" y="1215"/>
                    </a:lnTo>
                    <a:lnTo>
                      <a:pt x="889" y="1215"/>
                    </a:lnTo>
                    <a:lnTo>
                      <a:pt x="889" y="1243"/>
                    </a:lnTo>
                    <a:close/>
                  </a:path>
                </a:pathLst>
              </a:custGeom>
              <a:solidFill>
                <a:srgbClr val="B28665"/>
              </a:solidFill>
              <a:ln w="9525">
                <a:noFill/>
                <a:round/>
                <a:headEnd/>
                <a:tailEnd/>
              </a:ln>
            </p:spPr>
            <p:txBody>
              <a:bodyPr/>
              <a:lstStyle/>
              <a:p>
                <a:endParaRPr lang="en-GB"/>
              </a:p>
            </p:txBody>
          </p:sp>
          <p:sp>
            <p:nvSpPr>
              <p:cNvPr id="21537" name="Freeform 33"/>
              <p:cNvSpPr>
                <a:spLocks/>
              </p:cNvSpPr>
              <p:nvPr/>
            </p:nvSpPr>
            <p:spPr bwMode="auto">
              <a:xfrm>
                <a:off x="3924" y="3163"/>
                <a:ext cx="178" cy="126"/>
              </a:xfrm>
              <a:custGeom>
                <a:avLst/>
                <a:gdLst/>
                <a:ahLst/>
                <a:cxnLst>
                  <a:cxn ang="0">
                    <a:pos x="505" y="28"/>
                  </a:cxn>
                  <a:cxn ang="0">
                    <a:pos x="505" y="0"/>
                  </a:cxn>
                  <a:cxn ang="0">
                    <a:pos x="475" y="28"/>
                  </a:cxn>
                  <a:cxn ang="0">
                    <a:pos x="414" y="28"/>
                  </a:cxn>
                  <a:cxn ang="0">
                    <a:pos x="386" y="0"/>
                  </a:cxn>
                  <a:cxn ang="0">
                    <a:pos x="386" y="28"/>
                  </a:cxn>
                  <a:cxn ang="0">
                    <a:pos x="356" y="28"/>
                  </a:cxn>
                  <a:cxn ang="0">
                    <a:pos x="326" y="58"/>
                  </a:cxn>
                  <a:cxn ang="0">
                    <a:pos x="296" y="28"/>
                  </a:cxn>
                  <a:cxn ang="0">
                    <a:pos x="268" y="58"/>
                  </a:cxn>
                  <a:cxn ang="0">
                    <a:pos x="237" y="58"/>
                  </a:cxn>
                  <a:cxn ang="0">
                    <a:pos x="237" y="88"/>
                  </a:cxn>
                  <a:cxn ang="0">
                    <a:pos x="207" y="88"/>
                  </a:cxn>
                  <a:cxn ang="0">
                    <a:pos x="207" y="58"/>
                  </a:cxn>
                  <a:cxn ang="0">
                    <a:pos x="177" y="58"/>
                  </a:cxn>
                  <a:cxn ang="0">
                    <a:pos x="149" y="88"/>
                  </a:cxn>
                  <a:cxn ang="0">
                    <a:pos x="89" y="88"/>
                  </a:cxn>
                  <a:cxn ang="0">
                    <a:pos x="89" y="147"/>
                  </a:cxn>
                  <a:cxn ang="0">
                    <a:pos x="30" y="206"/>
                  </a:cxn>
                  <a:cxn ang="0">
                    <a:pos x="30" y="265"/>
                  </a:cxn>
                  <a:cxn ang="0">
                    <a:pos x="0" y="265"/>
                  </a:cxn>
                  <a:cxn ang="0">
                    <a:pos x="30" y="295"/>
                  </a:cxn>
                  <a:cxn ang="0">
                    <a:pos x="30" y="413"/>
                  </a:cxn>
                  <a:cxn ang="0">
                    <a:pos x="59" y="443"/>
                  </a:cxn>
                  <a:cxn ang="0">
                    <a:pos x="89" y="443"/>
                  </a:cxn>
                  <a:cxn ang="0">
                    <a:pos x="89" y="502"/>
                  </a:cxn>
                  <a:cxn ang="0">
                    <a:pos x="149" y="502"/>
                  </a:cxn>
                  <a:cxn ang="0">
                    <a:pos x="386" y="502"/>
                  </a:cxn>
                  <a:cxn ang="0">
                    <a:pos x="414" y="474"/>
                  </a:cxn>
                  <a:cxn ang="0">
                    <a:pos x="414" y="443"/>
                  </a:cxn>
                  <a:cxn ang="0">
                    <a:pos x="444" y="413"/>
                  </a:cxn>
                  <a:cxn ang="0">
                    <a:pos x="651" y="413"/>
                  </a:cxn>
                  <a:cxn ang="0">
                    <a:pos x="651" y="356"/>
                  </a:cxn>
                  <a:cxn ang="0">
                    <a:pos x="682" y="356"/>
                  </a:cxn>
                  <a:cxn ang="0">
                    <a:pos x="712" y="325"/>
                  </a:cxn>
                  <a:cxn ang="0">
                    <a:pos x="712" y="295"/>
                  </a:cxn>
                  <a:cxn ang="0">
                    <a:pos x="682" y="265"/>
                  </a:cxn>
                  <a:cxn ang="0">
                    <a:pos x="712" y="236"/>
                  </a:cxn>
                  <a:cxn ang="0">
                    <a:pos x="682" y="177"/>
                  </a:cxn>
                  <a:cxn ang="0">
                    <a:pos x="651" y="147"/>
                  </a:cxn>
                  <a:cxn ang="0">
                    <a:pos x="651" y="118"/>
                  </a:cxn>
                  <a:cxn ang="0">
                    <a:pos x="623" y="118"/>
                  </a:cxn>
                  <a:cxn ang="0">
                    <a:pos x="593" y="88"/>
                  </a:cxn>
                  <a:cxn ang="0">
                    <a:pos x="564" y="88"/>
                  </a:cxn>
                  <a:cxn ang="0">
                    <a:pos x="564" y="58"/>
                  </a:cxn>
                  <a:cxn ang="0">
                    <a:pos x="533" y="58"/>
                  </a:cxn>
                  <a:cxn ang="0">
                    <a:pos x="505" y="28"/>
                  </a:cxn>
                </a:cxnLst>
                <a:rect l="0" t="0" r="r" b="b"/>
                <a:pathLst>
                  <a:path w="712" h="502">
                    <a:moveTo>
                      <a:pt x="505" y="28"/>
                    </a:moveTo>
                    <a:lnTo>
                      <a:pt x="505" y="0"/>
                    </a:lnTo>
                    <a:lnTo>
                      <a:pt x="475" y="28"/>
                    </a:lnTo>
                    <a:lnTo>
                      <a:pt x="414" y="28"/>
                    </a:lnTo>
                    <a:lnTo>
                      <a:pt x="386" y="0"/>
                    </a:lnTo>
                    <a:lnTo>
                      <a:pt x="386" y="28"/>
                    </a:lnTo>
                    <a:lnTo>
                      <a:pt x="356" y="28"/>
                    </a:lnTo>
                    <a:lnTo>
                      <a:pt x="326" y="58"/>
                    </a:lnTo>
                    <a:lnTo>
                      <a:pt x="296" y="28"/>
                    </a:lnTo>
                    <a:lnTo>
                      <a:pt x="268" y="58"/>
                    </a:lnTo>
                    <a:lnTo>
                      <a:pt x="237" y="58"/>
                    </a:lnTo>
                    <a:lnTo>
                      <a:pt x="237" y="88"/>
                    </a:lnTo>
                    <a:lnTo>
                      <a:pt x="207" y="88"/>
                    </a:lnTo>
                    <a:lnTo>
                      <a:pt x="207" y="58"/>
                    </a:lnTo>
                    <a:lnTo>
                      <a:pt x="177" y="58"/>
                    </a:lnTo>
                    <a:lnTo>
                      <a:pt x="149" y="88"/>
                    </a:lnTo>
                    <a:lnTo>
                      <a:pt x="89" y="88"/>
                    </a:lnTo>
                    <a:lnTo>
                      <a:pt x="89" y="147"/>
                    </a:lnTo>
                    <a:lnTo>
                      <a:pt x="30" y="206"/>
                    </a:lnTo>
                    <a:lnTo>
                      <a:pt x="30" y="265"/>
                    </a:lnTo>
                    <a:lnTo>
                      <a:pt x="0" y="265"/>
                    </a:lnTo>
                    <a:lnTo>
                      <a:pt x="30" y="295"/>
                    </a:lnTo>
                    <a:lnTo>
                      <a:pt x="30" y="413"/>
                    </a:lnTo>
                    <a:lnTo>
                      <a:pt x="59" y="443"/>
                    </a:lnTo>
                    <a:lnTo>
                      <a:pt x="89" y="443"/>
                    </a:lnTo>
                    <a:lnTo>
                      <a:pt x="89" y="502"/>
                    </a:lnTo>
                    <a:lnTo>
                      <a:pt x="149" y="502"/>
                    </a:lnTo>
                    <a:lnTo>
                      <a:pt x="386" y="502"/>
                    </a:lnTo>
                    <a:lnTo>
                      <a:pt x="414" y="474"/>
                    </a:lnTo>
                    <a:lnTo>
                      <a:pt x="414" y="443"/>
                    </a:lnTo>
                    <a:lnTo>
                      <a:pt x="444" y="413"/>
                    </a:lnTo>
                    <a:lnTo>
                      <a:pt x="651" y="413"/>
                    </a:lnTo>
                    <a:lnTo>
                      <a:pt x="651" y="356"/>
                    </a:lnTo>
                    <a:lnTo>
                      <a:pt x="682" y="356"/>
                    </a:lnTo>
                    <a:lnTo>
                      <a:pt x="712" y="325"/>
                    </a:lnTo>
                    <a:lnTo>
                      <a:pt x="712" y="295"/>
                    </a:lnTo>
                    <a:lnTo>
                      <a:pt x="682" y="265"/>
                    </a:lnTo>
                    <a:lnTo>
                      <a:pt x="712" y="236"/>
                    </a:lnTo>
                    <a:lnTo>
                      <a:pt x="682" y="177"/>
                    </a:lnTo>
                    <a:lnTo>
                      <a:pt x="651" y="147"/>
                    </a:lnTo>
                    <a:lnTo>
                      <a:pt x="651" y="118"/>
                    </a:lnTo>
                    <a:lnTo>
                      <a:pt x="623" y="118"/>
                    </a:lnTo>
                    <a:lnTo>
                      <a:pt x="593" y="88"/>
                    </a:lnTo>
                    <a:lnTo>
                      <a:pt x="564" y="88"/>
                    </a:lnTo>
                    <a:lnTo>
                      <a:pt x="564" y="58"/>
                    </a:lnTo>
                    <a:lnTo>
                      <a:pt x="533" y="58"/>
                    </a:lnTo>
                    <a:lnTo>
                      <a:pt x="505" y="28"/>
                    </a:lnTo>
                    <a:close/>
                  </a:path>
                </a:pathLst>
              </a:custGeom>
              <a:solidFill>
                <a:srgbClr val="FECC2E"/>
              </a:solidFill>
              <a:ln w="9525">
                <a:noFill/>
                <a:round/>
                <a:headEnd/>
                <a:tailEnd/>
              </a:ln>
            </p:spPr>
            <p:txBody>
              <a:bodyPr/>
              <a:lstStyle/>
              <a:p>
                <a:endParaRPr lang="en-GB"/>
              </a:p>
            </p:txBody>
          </p:sp>
          <p:sp>
            <p:nvSpPr>
              <p:cNvPr id="21538" name="Freeform 34"/>
              <p:cNvSpPr>
                <a:spLocks/>
              </p:cNvSpPr>
              <p:nvPr/>
            </p:nvSpPr>
            <p:spPr bwMode="auto">
              <a:xfrm>
                <a:off x="4161" y="3348"/>
                <a:ext cx="8" cy="2"/>
              </a:xfrm>
              <a:custGeom>
                <a:avLst/>
                <a:gdLst/>
                <a:ahLst/>
                <a:cxnLst>
                  <a:cxn ang="0">
                    <a:pos x="0" y="0"/>
                  </a:cxn>
                  <a:cxn ang="0">
                    <a:pos x="0" y="8"/>
                  </a:cxn>
                  <a:cxn ang="0">
                    <a:pos x="16" y="6"/>
                  </a:cxn>
                  <a:cxn ang="0">
                    <a:pos x="23" y="3"/>
                  </a:cxn>
                  <a:cxn ang="0">
                    <a:pos x="32" y="2"/>
                  </a:cxn>
                  <a:cxn ang="0">
                    <a:pos x="30" y="0"/>
                  </a:cxn>
                  <a:cxn ang="0">
                    <a:pos x="0" y="0"/>
                  </a:cxn>
                </a:cxnLst>
                <a:rect l="0" t="0" r="r" b="b"/>
                <a:pathLst>
                  <a:path w="32" h="8">
                    <a:moveTo>
                      <a:pt x="0" y="0"/>
                    </a:moveTo>
                    <a:lnTo>
                      <a:pt x="0" y="8"/>
                    </a:lnTo>
                    <a:lnTo>
                      <a:pt x="16" y="6"/>
                    </a:lnTo>
                    <a:lnTo>
                      <a:pt x="23" y="3"/>
                    </a:lnTo>
                    <a:lnTo>
                      <a:pt x="32" y="2"/>
                    </a:lnTo>
                    <a:lnTo>
                      <a:pt x="30" y="0"/>
                    </a:lnTo>
                    <a:lnTo>
                      <a:pt x="0" y="0"/>
                    </a:lnTo>
                    <a:close/>
                  </a:path>
                </a:pathLst>
              </a:custGeom>
              <a:solidFill>
                <a:srgbClr val="B28665"/>
              </a:solidFill>
              <a:ln w="9525">
                <a:noFill/>
                <a:round/>
                <a:headEnd/>
                <a:tailEnd/>
              </a:ln>
            </p:spPr>
            <p:txBody>
              <a:bodyPr/>
              <a:lstStyle/>
              <a:p>
                <a:endParaRPr lang="en-GB"/>
              </a:p>
            </p:txBody>
          </p:sp>
          <p:sp>
            <p:nvSpPr>
              <p:cNvPr id="21539" name="Freeform 35"/>
              <p:cNvSpPr>
                <a:spLocks/>
              </p:cNvSpPr>
              <p:nvPr/>
            </p:nvSpPr>
            <p:spPr bwMode="auto">
              <a:xfrm>
                <a:off x="4132" y="3348"/>
                <a:ext cx="1" cy="4"/>
              </a:xfrm>
              <a:custGeom>
                <a:avLst/>
                <a:gdLst/>
                <a:ahLst/>
                <a:cxnLst>
                  <a:cxn ang="0">
                    <a:pos x="6" y="8"/>
                  </a:cxn>
                  <a:cxn ang="0">
                    <a:pos x="8" y="8"/>
                  </a:cxn>
                  <a:cxn ang="0">
                    <a:pos x="0" y="0"/>
                  </a:cxn>
                  <a:cxn ang="0">
                    <a:pos x="0" y="14"/>
                  </a:cxn>
                  <a:cxn ang="0">
                    <a:pos x="6" y="8"/>
                  </a:cxn>
                </a:cxnLst>
                <a:rect l="0" t="0" r="r" b="b"/>
                <a:pathLst>
                  <a:path w="8" h="14">
                    <a:moveTo>
                      <a:pt x="6" y="8"/>
                    </a:moveTo>
                    <a:lnTo>
                      <a:pt x="8" y="8"/>
                    </a:lnTo>
                    <a:lnTo>
                      <a:pt x="0" y="0"/>
                    </a:lnTo>
                    <a:lnTo>
                      <a:pt x="0" y="14"/>
                    </a:lnTo>
                    <a:lnTo>
                      <a:pt x="6" y="8"/>
                    </a:lnTo>
                    <a:close/>
                  </a:path>
                </a:pathLst>
              </a:custGeom>
              <a:solidFill>
                <a:srgbClr val="B28665"/>
              </a:solidFill>
              <a:ln w="9525">
                <a:noFill/>
                <a:round/>
                <a:headEnd/>
                <a:tailEnd/>
              </a:ln>
            </p:spPr>
            <p:txBody>
              <a:bodyPr/>
              <a:lstStyle/>
              <a:p>
                <a:endParaRPr lang="en-GB"/>
              </a:p>
            </p:txBody>
          </p:sp>
          <p:sp>
            <p:nvSpPr>
              <p:cNvPr id="21540" name="Freeform 36"/>
              <p:cNvSpPr>
                <a:spLocks/>
              </p:cNvSpPr>
              <p:nvPr/>
            </p:nvSpPr>
            <p:spPr bwMode="auto">
              <a:xfrm>
                <a:off x="3154" y="3948"/>
                <a:ext cx="1140" cy="399"/>
              </a:xfrm>
              <a:custGeom>
                <a:avLst/>
                <a:gdLst/>
                <a:ahLst/>
                <a:cxnLst>
                  <a:cxn ang="0">
                    <a:pos x="4475" y="386"/>
                  </a:cxn>
                  <a:cxn ang="0">
                    <a:pos x="4178" y="356"/>
                  </a:cxn>
                  <a:cxn ang="0">
                    <a:pos x="3971" y="267"/>
                  </a:cxn>
                  <a:cxn ang="0">
                    <a:pos x="3912" y="149"/>
                  </a:cxn>
                  <a:cxn ang="0">
                    <a:pos x="3733" y="88"/>
                  </a:cxn>
                  <a:cxn ang="0">
                    <a:pos x="3646" y="88"/>
                  </a:cxn>
                  <a:cxn ang="0">
                    <a:pos x="3378" y="118"/>
                  </a:cxn>
                  <a:cxn ang="0">
                    <a:pos x="3231" y="207"/>
                  </a:cxn>
                  <a:cxn ang="0">
                    <a:pos x="3052" y="413"/>
                  </a:cxn>
                  <a:cxn ang="0">
                    <a:pos x="3082" y="592"/>
                  </a:cxn>
                  <a:cxn ang="0">
                    <a:pos x="3141" y="650"/>
                  </a:cxn>
                  <a:cxn ang="0">
                    <a:pos x="3112" y="799"/>
                  </a:cxn>
                  <a:cxn ang="0">
                    <a:pos x="2994" y="917"/>
                  </a:cxn>
                  <a:cxn ang="0">
                    <a:pos x="2757" y="947"/>
                  </a:cxn>
                  <a:cxn ang="0">
                    <a:pos x="2666" y="917"/>
                  </a:cxn>
                  <a:cxn ang="0">
                    <a:pos x="2459" y="769"/>
                  </a:cxn>
                  <a:cxn ang="0">
                    <a:pos x="2371" y="741"/>
                  </a:cxn>
                  <a:cxn ang="0">
                    <a:pos x="2252" y="681"/>
                  </a:cxn>
                  <a:cxn ang="0">
                    <a:pos x="1927" y="650"/>
                  </a:cxn>
                  <a:cxn ang="0">
                    <a:pos x="1808" y="532"/>
                  </a:cxn>
                  <a:cxn ang="0">
                    <a:pos x="1749" y="443"/>
                  </a:cxn>
                  <a:cxn ang="0">
                    <a:pos x="1718" y="267"/>
                  </a:cxn>
                  <a:cxn ang="0">
                    <a:pos x="1542" y="237"/>
                  </a:cxn>
                  <a:cxn ang="0">
                    <a:pos x="1453" y="177"/>
                  </a:cxn>
                  <a:cxn ang="0">
                    <a:pos x="1335" y="149"/>
                  </a:cxn>
                  <a:cxn ang="0">
                    <a:pos x="1185" y="88"/>
                  </a:cxn>
                  <a:cxn ang="0">
                    <a:pos x="890" y="118"/>
                  </a:cxn>
                  <a:cxn ang="0">
                    <a:pos x="800" y="59"/>
                  </a:cxn>
                  <a:cxn ang="0">
                    <a:pos x="681" y="30"/>
                  </a:cxn>
                  <a:cxn ang="0">
                    <a:pos x="623" y="177"/>
                  </a:cxn>
                  <a:cxn ang="0">
                    <a:pos x="593" y="267"/>
                  </a:cxn>
                  <a:cxn ang="0">
                    <a:pos x="505" y="325"/>
                  </a:cxn>
                  <a:cxn ang="0">
                    <a:pos x="444" y="386"/>
                  </a:cxn>
                  <a:cxn ang="0">
                    <a:pos x="386" y="443"/>
                  </a:cxn>
                  <a:cxn ang="0">
                    <a:pos x="267" y="532"/>
                  </a:cxn>
                  <a:cxn ang="0">
                    <a:pos x="267" y="650"/>
                  </a:cxn>
                  <a:cxn ang="0">
                    <a:pos x="267" y="799"/>
                  </a:cxn>
                  <a:cxn ang="0">
                    <a:pos x="237" y="888"/>
                  </a:cxn>
                  <a:cxn ang="0">
                    <a:pos x="179" y="947"/>
                  </a:cxn>
                  <a:cxn ang="0">
                    <a:pos x="89" y="977"/>
                  </a:cxn>
                  <a:cxn ang="0">
                    <a:pos x="0" y="1036"/>
                  </a:cxn>
                  <a:cxn ang="0">
                    <a:pos x="89" y="1154"/>
                  </a:cxn>
                  <a:cxn ang="0">
                    <a:pos x="119" y="1242"/>
                  </a:cxn>
                  <a:cxn ang="0">
                    <a:pos x="179" y="1422"/>
                  </a:cxn>
                  <a:cxn ang="0">
                    <a:pos x="148" y="1598"/>
                  </a:cxn>
                  <a:cxn ang="0">
                    <a:pos x="4533" y="1303"/>
                  </a:cxn>
                  <a:cxn ang="0">
                    <a:pos x="4505" y="1096"/>
                  </a:cxn>
                  <a:cxn ang="0">
                    <a:pos x="4505" y="947"/>
                  </a:cxn>
                  <a:cxn ang="0">
                    <a:pos x="4533" y="769"/>
                  </a:cxn>
                  <a:cxn ang="0">
                    <a:pos x="4533" y="563"/>
                  </a:cxn>
                  <a:cxn ang="0">
                    <a:pos x="4563" y="474"/>
                  </a:cxn>
                </a:cxnLst>
                <a:rect l="0" t="0" r="r" b="b"/>
                <a:pathLst>
                  <a:path w="4563" h="1598">
                    <a:moveTo>
                      <a:pt x="4533" y="413"/>
                    </a:moveTo>
                    <a:lnTo>
                      <a:pt x="4505" y="413"/>
                    </a:lnTo>
                    <a:lnTo>
                      <a:pt x="4475" y="386"/>
                    </a:lnTo>
                    <a:lnTo>
                      <a:pt x="4238" y="386"/>
                    </a:lnTo>
                    <a:lnTo>
                      <a:pt x="4208" y="356"/>
                    </a:lnTo>
                    <a:lnTo>
                      <a:pt x="4178" y="356"/>
                    </a:lnTo>
                    <a:lnTo>
                      <a:pt x="4149" y="325"/>
                    </a:lnTo>
                    <a:lnTo>
                      <a:pt x="4001" y="325"/>
                    </a:lnTo>
                    <a:lnTo>
                      <a:pt x="3971" y="267"/>
                    </a:lnTo>
                    <a:lnTo>
                      <a:pt x="3971" y="177"/>
                    </a:lnTo>
                    <a:lnTo>
                      <a:pt x="3942" y="177"/>
                    </a:lnTo>
                    <a:lnTo>
                      <a:pt x="3912" y="149"/>
                    </a:lnTo>
                    <a:lnTo>
                      <a:pt x="3824" y="149"/>
                    </a:lnTo>
                    <a:lnTo>
                      <a:pt x="3794" y="118"/>
                    </a:lnTo>
                    <a:lnTo>
                      <a:pt x="3733" y="88"/>
                    </a:lnTo>
                    <a:lnTo>
                      <a:pt x="3705" y="88"/>
                    </a:lnTo>
                    <a:lnTo>
                      <a:pt x="3675" y="59"/>
                    </a:lnTo>
                    <a:lnTo>
                      <a:pt x="3646" y="88"/>
                    </a:lnTo>
                    <a:lnTo>
                      <a:pt x="3526" y="88"/>
                    </a:lnTo>
                    <a:lnTo>
                      <a:pt x="3496" y="118"/>
                    </a:lnTo>
                    <a:lnTo>
                      <a:pt x="3378" y="118"/>
                    </a:lnTo>
                    <a:lnTo>
                      <a:pt x="3319" y="177"/>
                    </a:lnTo>
                    <a:lnTo>
                      <a:pt x="3259" y="207"/>
                    </a:lnTo>
                    <a:lnTo>
                      <a:pt x="3231" y="207"/>
                    </a:lnTo>
                    <a:lnTo>
                      <a:pt x="3082" y="356"/>
                    </a:lnTo>
                    <a:lnTo>
                      <a:pt x="3082" y="386"/>
                    </a:lnTo>
                    <a:lnTo>
                      <a:pt x="3052" y="413"/>
                    </a:lnTo>
                    <a:lnTo>
                      <a:pt x="3052" y="504"/>
                    </a:lnTo>
                    <a:lnTo>
                      <a:pt x="3082" y="532"/>
                    </a:lnTo>
                    <a:lnTo>
                      <a:pt x="3082" y="592"/>
                    </a:lnTo>
                    <a:lnTo>
                      <a:pt x="3112" y="622"/>
                    </a:lnTo>
                    <a:lnTo>
                      <a:pt x="3112" y="650"/>
                    </a:lnTo>
                    <a:lnTo>
                      <a:pt x="3141" y="650"/>
                    </a:lnTo>
                    <a:lnTo>
                      <a:pt x="3141" y="741"/>
                    </a:lnTo>
                    <a:lnTo>
                      <a:pt x="3112" y="769"/>
                    </a:lnTo>
                    <a:lnTo>
                      <a:pt x="3112" y="799"/>
                    </a:lnTo>
                    <a:lnTo>
                      <a:pt x="3082" y="799"/>
                    </a:lnTo>
                    <a:lnTo>
                      <a:pt x="3082" y="829"/>
                    </a:lnTo>
                    <a:lnTo>
                      <a:pt x="2994" y="917"/>
                    </a:lnTo>
                    <a:lnTo>
                      <a:pt x="2904" y="977"/>
                    </a:lnTo>
                    <a:lnTo>
                      <a:pt x="2757" y="977"/>
                    </a:lnTo>
                    <a:lnTo>
                      <a:pt x="2757" y="947"/>
                    </a:lnTo>
                    <a:lnTo>
                      <a:pt x="2727" y="947"/>
                    </a:lnTo>
                    <a:lnTo>
                      <a:pt x="2697" y="917"/>
                    </a:lnTo>
                    <a:lnTo>
                      <a:pt x="2666" y="917"/>
                    </a:lnTo>
                    <a:lnTo>
                      <a:pt x="2548" y="799"/>
                    </a:lnTo>
                    <a:lnTo>
                      <a:pt x="2490" y="799"/>
                    </a:lnTo>
                    <a:lnTo>
                      <a:pt x="2459" y="769"/>
                    </a:lnTo>
                    <a:lnTo>
                      <a:pt x="2429" y="769"/>
                    </a:lnTo>
                    <a:lnTo>
                      <a:pt x="2402" y="741"/>
                    </a:lnTo>
                    <a:lnTo>
                      <a:pt x="2371" y="741"/>
                    </a:lnTo>
                    <a:lnTo>
                      <a:pt x="2341" y="711"/>
                    </a:lnTo>
                    <a:lnTo>
                      <a:pt x="2282" y="711"/>
                    </a:lnTo>
                    <a:lnTo>
                      <a:pt x="2252" y="681"/>
                    </a:lnTo>
                    <a:lnTo>
                      <a:pt x="2193" y="681"/>
                    </a:lnTo>
                    <a:lnTo>
                      <a:pt x="2164" y="650"/>
                    </a:lnTo>
                    <a:lnTo>
                      <a:pt x="1927" y="650"/>
                    </a:lnTo>
                    <a:lnTo>
                      <a:pt x="1867" y="622"/>
                    </a:lnTo>
                    <a:lnTo>
                      <a:pt x="1808" y="563"/>
                    </a:lnTo>
                    <a:lnTo>
                      <a:pt x="1808" y="532"/>
                    </a:lnTo>
                    <a:lnTo>
                      <a:pt x="1779" y="504"/>
                    </a:lnTo>
                    <a:lnTo>
                      <a:pt x="1779" y="474"/>
                    </a:lnTo>
                    <a:lnTo>
                      <a:pt x="1749" y="443"/>
                    </a:lnTo>
                    <a:lnTo>
                      <a:pt x="1749" y="325"/>
                    </a:lnTo>
                    <a:lnTo>
                      <a:pt x="1718" y="295"/>
                    </a:lnTo>
                    <a:lnTo>
                      <a:pt x="1718" y="267"/>
                    </a:lnTo>
                    <a:lnTo>
                      <a:pt x="1629" y="267"/>
                    </a:lnTo>
                    <a:lnTo>
                      <a:pt x="1599" y="237"/>
                    </a:lnTo>
                    <a:lnTo>
                      <a:pt x="1542" y="237"/>
                    </a:lnTo>
                    <a:lnTo>
                      <a:pt x="1511" y="207"/>
                    </a:lnTo>
                    <a:lnTo>
                      <a:pt x="1481" y="207"/>
                    </a:lnTo>
                    <a:lnTo>
                      <a:pt x="1453" y="177"/>
                    </a:lnTo>
                    <a:lnTo>
                      <a:pt x="1422" y="177"/>
                    </a:lnTo>
                    <a:lnTo>
                      <a:pt x="1392" y="149"/>
                    </a:lnTo>
                    <a:lnTo>
                      <a:pt x="1335" y="149"/>
                    </a:lnTo>
                    <a:lnTo>
                      <a:pt x="1304" y="118"/>
                    </a:lnTo>
                    <a:lnTo>
                      <a:pt x="1215" y="118"/>
                    </a:lnTo>
                    <a:lnTo>
                      <a:pt x="1185" y="88"/>
                    </a:lnTo>
                    <a:lnTo>
                      <a:pt x="1097" y="88"/>
                    </a:lnTo>
                    <a:lnTo>
                      <a:pt x="1067" y="118"/>
                    </a:lnTo>
                    <a:lnTo>
                      <a:pt x="890" y="118"/>
                    </a:lnTo>
                    <a:lnTo>
                      <a:pt x="860" y="88"/>
                    </a:lnTo>
                    <a:lnTo>
                      <a:pt x="800" y="88"/>
                    </a:lnTo>
                    <a:lnTo>
                      <a:pt x="800" y="59"/>
                    </a:lnTo>
                    <a:lnTo>
                      <a:pt x="771" y="59"/>
                    </a:lnTo>
                    <a:lnTo>
                      <a:pt x="742" y="30"/>
                    </a:lnTo>
                    <a:lnTo>
                      <a:pt x="681" y="30"/>
                    </a:lnTo>
                    <a:lnTo>
                      <a:pt x="653" y="0"/>
                    </a:lnTo>
                    <a:lnTo>
                      <a:pt x="623" y="30"/>
                    </a:lnTo>
                    <a:lnTo>
                      <a:pt x="623" y="177"/>
                    </a:lnTo>
                    <a:lnTo>
                      <a:pt x="653" y="207"/>
                    </a:lnTo>
                    <a:lnTo>
                      <a:pt x="653" y="267"/>
                    </a:lnTo>
                    <a:lnTo>
                      <a:pt x="593" y="267"/>
                    </a:lnTo>
                    <a:lnTo>
                      <a:pt x="562" y="295"/>
                    </a:lnTo>
                    <a:lnTo>
                      <a:pt x="535" y="295"/>
                    </a:lnTo>
                    <a:lnTo>
                      <a:pt x="505" y="325"/>
                    </a:lnTo>
                    <a:lnTo>
                      <a:pt x="474" y="325"/>
                    </a:lnTo>
                    <a:lnTo>
                      <a:pt x="444" y="356"/>
                    </a:lnTo>
                    <a:lnTo>
                      <a:pt x="444" y="386"/>
                    </a:lnTo>
                    <a:lnTo>
                      <a:pt x="416" y="386"/>
                    </a:lnTo>
                    <a:lnTo>
                      <a:pt x="386" y="413"/>
                    </a:lnTo>
                    <a:lnTo>
                      <a:pt x="386" y="443"/>
                    </a:lnTo>
                    <a:lnTo>
                      <a:pt x="326" y="504"/>
                    </a:lnTo>
                    <a:lnTo>
                      <a:pt x="267" y="504"/>
                    </a:lnTo>
                    <a:lnTo>
                      <a:pt x="267" y="532"/>
                    </a:lnTo>
                    <a:lnTo>
                      <a:pt x="237" y="563"/>
                    </a:lnTo>
                    <a:lnTo>
                      <a:pt x="237" y="622"/>
                    </a:lnTo>
                    <a:lnTo>
                      <a:pt x="267" y="650"/>
                    </a:lnTo>
                    <a:lnTo>
                      <a:pt x="267" y="741"/>
                    </a:lnTo>
                    <a:lnTo>
                      <a:pt x="298" y="769"/>
                    </a:lnTo>
                    <a:lnTo>
                      <a:pt x="267" y="799"/>
                    </a:lnTo>
                    <a:lnTo>
                      <a:pt x="267" y="829"/>
                    </a:lnTo>
                    <a:lnTo>
                      <a:pt x="237" y="859"/>
                    </a:lnTo>
                    <a:lnTo>
                      <a:pt x="237" y="888"/>
                    </a:lnTo>
                    <a:lnTo>
                      <a:pt x="207" y="917"/>
                    </a:lnTo>
                    <a:lnTo>
                      <a:pt x="179" y="917"/>
                    </a:lnTo>
                    <a:lnTo>
                      <a:pt x="179" y="947"/>
                    </a:lnTo>
                    <a:lnTo>
                      <a:pt x="148" y="947"/>
                    </a:lnTo>
                    <a:lnTo>
                      <a:pt x="119" y="977"/>
                    </a:lnTo>
                    <a:lnTo>
                      <a:pt x="89" y="977"/>
                    </a:lnTo>
                    <a:lnTo>
                      <a:pt x="60" y="1006"/>
                    </a:lnTo>
                    <a:lnTo>
                      <a:pt x="30" y="1006"/>
                    </a:lnTo>
                    <a:lnTo>
                      <a:pt x="0" y="1036"/>
                    </a:lnTo>
                    <a:lnTo>
                      <a:pt x="60" y="1096"/>
                    </a:lnTo>
                    <a:lnTo>
                      <a:pt x="60" y="1124"/>
                    </a:lnTo>
                    <a:lnTo>
                      <a:pt x="89" y="1154"/>
                    </a:lnTo>
                    <a:lnTo>
                      <a:pt x="89" y="1184"/>
                    </a:lnTo>
                    <a:lnTo>
                      <a:pt x="119" y="1215"/>
                    </a:lnTo>
                    <a:lnTo>
                      <a:pt x="119" y="1242"/>
                    </a:lnTo>
                    <a:lnTo>
                      <a:pt x="148" y="1272"/>
                    </a:lnTo>
                    <a:lnTo>
                      <a:pt x="148" y="1422"/>
                    </a:lnTo>
                    <a:lnTo>
                      <a:pt x="179" y="1422"/>
                    </a:lnTo>
                    <a:lnTo>
                      <a:pt x="179" y="1479"/>
                    </a:lnTo>
                    <a:lnTo>
                      <a:pt x="148" y="1510"/>
                    </a:lnTo>
                    <a:lnTo>
                      <a:pt x="148" y="1598"/>
                    </a:lnTo>
                    <a:lnTo>
                      <a:pt x="4563" y="1598"/>
                    </a:lnTo>
                    <a:lnTo>
                      <a:pt x="4563" y="1333"/>
                    </a:lnTo>
                    <a:lnTo>
                      <a:pt x="4533" y="1303"/>
                    </a:lnTo>
                    <a:lnTo>
                      <a:pt x="4533" y="1184"/>
                    </a:lnTo>
                    <a:lnTo>
                      <a:pt x="4505" y="1154"/>
                    </a:lnTo>
                    <a:lnTo>
                      <a:pt x="4505" y="1096"/>
                    </a:lnTo>
                    <a:lnTo>
                      <a:pt x="4475" y="1066"/>
                    </a:lnTo>
                    <a:lnTo>
                      <a:pt x="4475" y="977"/>
                    </a:lnTo>
                    <a:lnTo>
                      <a:pt x="4505" y="947"/>
                    </a:lnTo>
                    <a:lnTo>
                      <a:pt x="4505" y="917"/>
                    </a:lnTo>
                    <a:lnTo>
                      <a:pt x="4533" y="888"/>
                    </a:lnTo>
                    <a:lnTo>
                      <a:pt x="4533" y="769"/>
                    </a:lnTo>
                    <a:lnTo>
                      <a:pt x="4505" y="741"/>
                    </a:lnTo>
                    <a:lnTo>
                      <a:pt x="4505" y="592"/>
                    </a:lnTo>
                    <a:lnTo>
                      <a:pt x="4533" y="563"/>
                    </a:lnTo>
                    <a:lnTo>
                      <a:pt x="4533" y="532"/>
                    </a:lnTo>
                    <a:lnTo>
                      <a:pt x="4563" y="504"/>
                    </a:lnTo>
                    <a:lnTo>
                      <a:pt x="4563" y="474"/>
                    </a:lnTo>
                    <a:lnTo>
                      <a:pt x="4533" y="443"/>
                    </a:lnTo>
                    <a:lnTo>
                      <a:pt x="4533" y="413"/>
                    </a:lnTo>
                    <a:close/>
                  </a:path>
                </a:pathLst>
              </a:custGeom>
              <a:solidFill>
                <a:srgbClr val="B3B136"/>
              </a:solidFill>
              <a:ln w="9525">
                <a:noFill/>
                <a:round/>
                <a:headEnd/>
                <a:tailEnd/>
              </a:ln>
            </p:spPr>
            <p:txBody>
              <a:bodyPr/>
              <a:lstStyle/>
              <a:p>
                <a:endParaRPr lang="en-GB"/>
              </a:p>
            </p:txBody>
          </p:sp>
          <p:sp>
            <p:nvSpPr>
              <p:cNvPr id="21541" name="Freeform 37"/>
              <p:cNvSpPr>
                <a:spLocks/>
              </p:cNvSpPr>
              <p:nvPr/>
            </p:nvSpPr>
            <p:spPr bwMode="auto">
              <a:xfrm>
                <a:off x="4272" y="4074"/>
                <a:ext cx="741" cy="273"/>
              </a:xfrm>
              <a:custGeom>
                <a:avLst/>
                <a:gdLst/>
                <a:ahLst/>
                <a:cxnLst>
                  <a:cxn ang="0">
                    <a:pos x="30" y="88"/>
                  </a:cxn>
                  <a:cxn ang="0">
                    <a:pos x="58" y="384"/>
                  </a:cxn>
                  <a:cxn ang="0">
                    <a:pos x="0" y="473"/>
                  </a:cxn>
                  <a:cxn ang="0">
                    <a:pos x="30" y="650"/>
                  </a:cxn>
                  <a:cxn ang="0">
                    <a:pos x="88" y="829"/>
                  </a:cxn>
                  <a:cxn ang="0">
                    <a:pos x="2371" y="1036"/>
                  </a:cxn>
                  <a:cxn ang="0">
                    <a:pos x="2310" y="918"/>
                  </a:cxn>
                  <a:cxn ang="0">
                    <a:pos x="2283" y="799"/>
                  </a:cxn>
                  <a:cxn ang="0">
                    <a:pos x="2222" y="680"/>
                  </a:cxn>
                  <a:cxn ang="0">
                    <a:pos x="2283" y="562"/>
                  </a:cxn>
                  <a:cxn ang="0">
                    <a:pos x="2310" y="768"/>
                  </a:cxn>
                  <a:cxn ang="0">
                    <a:pos x="2371" y="829"/>
                  </a:cxn>
                  <a:cxn ang="0">
                    <a:pos x="2490" y="1006"/>
                  </a:cxn>
                  <a:cxn ang="0">
                    <a:pos x="2517" y="1094"/>
                  </a:cxn>
                  <a:cxn ang="0">
                    <a:pos x="2903" y="975"/>
                  </a:cxn>
                  <a:cxn ang="0">
                    <a:pos x="2933" y="711"/>
                  </a:cxn>
                  <a:cxn ang="0">
                    <a:pos x="2903" y="532"/>
                  </a:cxn>
                  <a:cxn ang="0">
                    <a:pos x="2845" y="443"/>
                  </a:cxn>
                  <a:cxn ang="0">
                    <a:pos x="2815" y="325"/>
                  </a:cxn>
                  <a:cxn ang="0">
                    <a:pos x="2755" y="207"/>
                  </a:cxn>
                  <a:cxn ang="0">
                    <a:pos x="2755" y="118"/>
                  </a:cxn>
                  <a:cxn ang="0">
                    <a:pos x="2637" y="177"/>
                  </a:cxn>
                  <a:cxn ang="0">
                    <a:pos x="2517" y="177"/>
                  </a:cxn>
                  <a:cxn ang="0">
                    <a:pos x="2401" y="207"/>
                  </a:cxn>
                  <a:cxn ang="0">
                    <a:pos x="2371" y="207"/>
                  </a:cxn>
                  <a:cxn ang="0">
                    <a:pos x="2192" y="146"/>
                  </a:cxn>
                  <a:cxn ang="0">
                    <a:pos x="2103" y="207"/>
                  </a:cxn>
                  <a:cxn ang="0">
                    <a:pos x="2046" y="146"/>
                  </a:cxn>
                  <a:cxn ang="0">
                    <a:pos x="2046" y="59"/>
                  </a:cxn>
                  <a:cxn ang="0">
                    <a:pos x="1927" y="59"/>
                  </a:cxn>
                  <a:cxn ang="0">
                    <a:pos x="1808" y="28"/>
                  </a:cxn>
                  <a:cxn ang="0">
                    <a:pos x="1718" y="59"/>
                  </a:cxn>
                  <a:cxn ang="0">
                    <a:pos x="1600" y="59"/>
                  </a:cxn>
                  <a:cxn ang="0">
                    <a:pos x="1541" y="146"/>
                  </a:cxn>
                  <a:cxn ang="0">
                    <a:pos x="1481" y="177"/>
                  </a:cxn>
                  <a:cxn ang="0">
                    <a:pos x="1304" y="265"/>
                  </a:cxn>
                  <a:cxn ang="0">
                    <a:pos x="1186" y="265"/>
                  </a:cxn>
                  <a:cxn ang="0">
                    <a:pos x="1097" y="237"/>
                  </a:cxn>
                  <a:cxn ang="0">
                    <a:pos x="888" y="177"/>
                  </a:cxn>
                  <a:cxn ang="0">
                    <a:pos x="800" y="177"/>
                  </a:cxn>
                  <a:cxn ang="0">
                    <a:pos x="741" y="118"/>
                  </a:cxn>
                  <a:cxn ang="0">
                    <a:pos x="593" y="88"/>
                  </a:cxn>
                  <a:cxn ang="0">
                    <a:pos x="386" y="28"/>
                  </a:cxn>
                  <a:cxn ang="0">
                    <a:pos x="118" y="59"/>
                  </a:cxn>
                  <a:cxn ang="0">
                    <a:pos x="58" y="28"/>
                  </a:cxn>
                </a:cxnLst>
                <a:rect l="0" t="0" r="r" b="b"/>
                <a:pathLst>
                  <a:path w="2963" h="1094">
                    <a:moveTo>
                      <a:pt x="58" y="28"/>
                    </a:moveTo>
                    <a:lnTo>
                      <a:pt x="58" y="59"/>
                    </a:lnTo>
                    <a:lnTo>
                      <a:pt x="30" y="88"/>
                    </a:lnTo>
                    <a:lnTo>
                      <a:pt x="30" y="237"/>
                    </a:lnTo>
                    <a:lnTo>
                      <a:pt x="58" y="265"/>
                    </a:lnTo>
                    <a:lnTo>
                      <a:pt x="58" y="384"/>
                    </a:lnTo>
                    <a:lnTo>
                      <a:pt x="30" y="413"/>
                    </a:lnTo>
                    <a:lnTo>
                      <a:pt x="30" y="443"/>
                    </a:lnTo>
                    <a:lnTo>
                      <a:pt x="0" y="473"/>
                    </a:lnTo>
                    <a:lnTo>
                      <a:pt x="0" y="562"/>
                    </a:lnTo>
                    <a:lnTo>
                      <a:pt x="30" y="592"/>
                    </a:lnTo>
                    <a:lnTo>
                      <a:pt x="30" y="650"/>
                    </a:lnTo>
                    <a:lnTo>
                      <a:pt x="58" y="680"/>
                    </a:lnTo>
                    <a:lnTo>
                      <a:pt x="58" y="799"/>
                    </a:lnTo>
                    <a:lnTo>
                      <a:pt x="88" y="829"/>
                    </a:lnTo>
                    <a:lnTo>
                      <a:pt x="88" y="1094"/>
                    </a:lnTo>
                    <a:lnTo>
                      <a:pt x="2429" y="1094"/>
                    </a:lnTo>
                    <a:lnTo>
                      <a:pt x="2371" y="1036"/>
                    </a:lnTo>
                    <a:lnTo>
                      <a:pt x="2371" y="1006"/>
                    </a:lnTo>
                    <a:lnTo>
                      <a:pt x="2341" y="975"/>
                    </a:lnTo>
                    <a:lnTo>
                      <a:pt x="2310" y="918"/>
                    </a:lnTo>
                    <a:lnTo>
                      <a:pt x="2310" y="857"/>
                    </a:lnTo>
                    <a:lnTo>
                      <a:pt x="2283" y="829"/>
                    </a:lnTo>
                    <a:lnTo>
                      <a:pt x="2283" y="799"/>
                    </a:lnTo>
                    <a:lnTo>
                      <a:pt x="2253" y="738"/>
                    </a:lnTo>
                    <a:lnTo>
                      <a:pt x="2222" y="711"/>
                    </a:lnTo>
                    <a:lnTo>
                      <a:pt x="2222" y="680"/>
                    </a:lnTo>
                    <a:lnTo>
                      <a:pt x="2253" y="650"/>
                    </a:lnTo>
                    <a:lnTo>
                      <a:pt x="2253" y="592"/>
                    </a:lnTo>
                    <a:lnTo>
                      <a:pt x="2283" y="562"/>
                    </a:lnTo>
                    <a:lnTo>
                      <a:pt x="2283" y="650"/>
                    </a:lnTo>
                    <a:lnTo>
                      <a:pt x="2310" y="650"/>
                    </a:lnTo>
                    <a:lnTo>
                      <a:pt x="2310" y="768"/>
                    </a:lnTo>
                    <a:lnTo>
                      <a:pt x="2341" y="768"/>
                    </a:lnTo>
                    <a:lnTo>
                      <a:pt x="2371" y="799"/>
                    </a:lnTo>
                    <a:lnTo>
                      <a:pt x="2371" y="829"/>
                    </a:lnTo>
                    <a:lnTo>
                      <a:pt x="2460" y="918"/>
                    </a:lnTo>
                    <a:lnTo>
                      <a:pt x="2460" y="975"/>
                    </a:lnTo>
                    <a:lnTo>
                      <a:pt x="2490" y="1006"/>
                    </a:lnTo>
                    <a:lnTo>
                      <a:pt x="2490" y="1066"/>
                    </a:lnTo>
                    <a:lnTo>
                      <a:pt x="2517" y="1066"/>
                    </a:lnTo>
                    <a:lnTo>
                      <a:pt x="2517" y="1094"/>
                    </a:lnTo>
                    <a:lnTo>
                      <a:pt x="2874" y="1094"/>
                    </a:lnTo>
                    <a:lnTo>
                      <a:pt x="2874" y="1006"/>
                    </a:lnTo>
                    <a:lnTo>
                      <a:pt x="2903" y="975"/>
                    </a:lnTo>
                    <a:lnTo>
                      <a:pt x="2903" y="799"/>
                    </a:lnTo>
                    <a:lnTo>
                      <a:pt x="2963" y="738"/>
                    </a:lnTo>
                    <a:lnTo>
                      <a:pt x="2933" y="711"/>
                    </a:lnTo>
                    <a:lnTo>
                      <a:pt x="2933" y="620"/>
                    </a:lnTo>
                    <a:lnTo>
                      <a:pt x="2903" y="592"/>
                    </a:lnTo>
                    <a:lnTo>
                      <a:pt x="2903" y="532"/>
                    </a:lnTo>
                    <a:lnTo>
                      <a:pt x="2874" y="532"/>
                    </a:lnTo>
                    <a:lnTo>
                      <a:pt x="2874" y="473"/>
                    </a:lnTo>
                    <a:lnTo>
                      <a:pt x="2845" y="443"/>
                    </a:lnTo>
                    <a:lnTo>
                      <a:pt x="2845" y="413"/>
                    </a:lnTo>
                    <a:lnTo>
                      <a:pt x="2815" y="384"/>
                    </a:lnTo>
                    <a:lnTo>
                      <a:pt x="2815" y="325"/>
                    </a:lnTo>
                    <a:lnTo>
                      <a:pt x="2785" y="265"/>
                    </a:lnTo>
                    <a:lnTo>
                      <a:pt x="2755" y="237"/>
                    </a:lnTo>
                    <a:lnTo>
                      <a:pt x="2755" y="207"/>
                    </a:lnTo>
                    <a:lnTo>
                      <a:pt x="2726" y="177"/>
                    </a:lnTo>
                    <a:lnTo>
                      <a:pt x="2726" y="146"/>
                    </a:lnTo>
                    <a:lnTo>
                      <a:pt x="2755" y="118"/>
                    </a:lnTo>
                    <a:lnTo>
                      <a:pt x="2755" y="88"/>
                    </a:lnTo>
                    <a:lnTo>
                      <a:pt x="2697" y="146"/>
                    </a:lnTo>
                    <a:lnTo>
                      <a:pt x="2637" y="177"/>
                    </a:lnTo>
                    <a:lnTo>
                      <a:pt x="2578" y="177"/>
                    </a:lnTo>
                    <a:lnTo>
                      <a:pt x="2548" y="207"/>
                    </a:lnTo>
                    <a:lnTo>
                      <a:pt x="2517" y="177"/>
                    </a:lnTo>
                    <a:lnTo>
                      <a:pt x="2490" y="177"/>
                    </a:lnTo>
                    <a:lnTo>
                      <a:pt x="2490" y="207"/>
                    </a:lnTo>
                    <a:lnTo>
                      <a:pt x="2401" y="207"/>
                    </a:lnTo>
                    <a:lnTo>
                      <a:pt x="2401" y="177"/>
                    </a:lnTo>
                    <a:lnTo>
                      <a:pt x="2371" y="177"/>
                    </a:lnTo>
                    <a:lnTo>
                      <a:pt x="2371" y="207"/>
                    </a:lnTo>
                    <a:lnTo>
                      <a:pt x="2222" y="207"/>
                    </a:lnTo>
                    <a:lnTo>
                      <a:pt x="2222" y="177"/>
                    </a:lnTo>
                    <a:lnTo>
                      <a:pt x="2192" y="146"/>
                    </a:lnTo>
                    <a:lnTo>
                      <a:pt x="2164" y="146"/>
                    </a:lnTo>
                    <a:lnTo>
                      <a:pt x="2164" y="207"/>
                    </a:lnTo>
                    <a:lnTo>
                      <a:pt x="2103" y="207"/>
                    </a:lnTo>
                    <a:lnTo>
                      <a:pt x="2103" y="177"/>
                    </a:lnTo>
                    <a:lnTo>
                      <a:pt x="2073" y="177"/>
                    </a:lnTo>
                    <a:lnTo>
                      <a:pt x="2046" y="146"/>
                    </a:lnTo>
                    <a:lnTo>
                      <a:pt x="2015" y="146"/>
                    </a:lnTo>
                    <a:lnTo>
                      <a:pt x="2046" y="118"/>
                    </a:lnTo>
                    <a:lnTo>
                      <a:pt x="2046" y="59"/>
                    </a:lnTo>
                    <a:lnTo>
                      <a:pt x="1985" y="59"/>
                    </a:lnTo>
                    <a:lnTo>
                      <a:pt x="1955" y="88"/>
                    </a:lnTo>
                    <a:lnTo>
                      <a:pt x="1927" y="59"/>
                    </a:lnTo>
                    <a:lnTo>
                      <a:pt x="1896" y="59"/>
                    </a:lnTo>
                    <a:lnTo>
                      <a:pt x="1867" y="28"/>
                    </a:lnTo>
                    <a:lnTo>
                      <a:pt x="1808" y="28"/>
                    </a:lnTo>
                    <a:lnTo>
                      <a:pt x="1748" y="88"/>
                    </a:lnTo>
                    <a:lnTo>
                      <a:pt x="1689" y="88"/>
                    </a:lnTo>
                    <a:lnTo>
                      <a:pt x="1718" y="59"/>
                    </a:lnTo>
                    <a:lnTo>
                      <a:pt x="1689" y="59"/>
                    </a:lnTo>
                    <a:lnTo>
                      <a:pt x="1630" y="88"/>
                    </a:lnTo>
                    <a:lnTo>
                      <a:pt x="1600" y="59"/>
                    </a:lnTo>
                    <a:lnTo>
                      <a:pt x="1600" y="118"/>
                    </a:lnTo>
                    <a:lnTo>
                      <a:pt x="1571" y="146"/>
                    </a:lnTo>
                    <a:lnTo>
                      <a:pt x="1541" y="146"/>
                    </a:lnTo>
                    <a:lnTo>
                      <a:pt x="1511" y="118"/>
                    </a:lnTo>
                    <a:lnTo>
                      <a:pt x="1511" y="146"/>
                    </a:lnTo>
                    <a:lnTo>
                      <a:pt x="1481" y="177"/>
                    </a:lnTo>
                    <a:lnTo>
                      <a:pt x="1453" y="177"/>
                    </a:lnTo>
                    <a:lnTo>
                      <a:pt x="1362" y="265"/>
                    </a:lnTo>
                    <a:lnTo>
                      <a:pt x="1304" y="265"/>
                    </a:lnTo>
                    <a:lnTo>
                      <a:pt x="1273" y="295"/>
                    </a:lnTo>
                    <a:lnTo>
                      <a:pt x="1216" y="295"/>
                    </a:lnTo>
                    <a:lnTo>
                      <a:pt x="1186" y="265"/>
                    </a:lnTo>
                    <a:lnTo>
                      <a:pt x="1155" y="265"/>
                    </a:lnTo>
                    <a:lnTo>
                      <a:pt x="1125" y="237"/>
                    </a:lnTo>
                    <a:lnTo>
                      <a:pt x="1097" y="237"/>
                    </a:lnTo>
                    <a:lnTo>
                      <a:pt x="1066" y="207"/>
                    </a:lnTo>
                    <a:lnTo>
                      <a:pt x="888" y="207"/>
                    </a:lnTo>
                    <a:lnTo>
                      <a:pt x="888" y="177"/>
                    </a:lnTo>
                    <a:lnTo>
                      <a:pt x="859" y="146"/>
                    </a:lnTo>
                    <a:lnTo>
                      <a:pt x="830" y="177"/>
                    </a:lnTo>
                    <a:lnTo>
                      <a:pt x="800" y="177"/>
                    </a:lnTo>
                    <a:lnTo>
                      <a:pt x="770" y="146"/>
                    </a:lnTo>
                    <a:lnTo>
                      <a:pt x="741" y="146"/>
                    </a:lnTo>
                    <a:lnTo>
                      <a:pt x="741" y="118"/>
                    </a:lnTo>
                    <a:lnTo>
                      <a:pt x="711" y="118"/>
                    </a:lnTo>
                    <a:lnTo>
                      <a:pt x="681" y="88"/>
                    </a:lnTo>
                    <a:lnTo>
                      <a:pt x="593" y="88"/>
                    </a:lnTo>
                    <a:lnTo>
                      <a:pt x="563" y="59"/>
                    </a:lnTo>
                    <a:lnTo>
                      <a:pt x="413" y="59"/>
                    </a:lnTo>
                    <a:lnTo>
                      <a:pt x="386" y="28"/>
                    </a:lnTo>
                    <a:lnTo>
                      <a:pt x="237" y="28"/>
                    </a:lnTo>
                    <a:lnTo>
                      <a:pt x="206" y="59"/>
                    </a:lnTo>
                    <a:lnTo>
                      <a:pt x="118" y="59"/>
                    </a:lnTo>
                    <a:lnTo>
                      <a:pt x="88" y="28"/>
                    </a:lnTo>
                    <a:lnTo>
                      <a:pt x="88" y="0"/>
                    </a:lnTo>
                    <a:lnTo>
                      <a:pt x="58" y="28"/>
                    </a:lnTo>
                    <a:close/>
                  </a:path>
                </a:pathLst>
              </a:custGeom>
              <a:solidFill>
                <a:srgbClr val="7FC543"/>
              </a:solidFill>
              <a:ln w="9525">
                <a:noFill/>
                <a:round/>
                <a:headEnd/>
                <a:tailEnd/>
              </a:ln>
            </p:spPr>
            <p:txBody>
              <a:bodyPr/>
              <a:lstStyle/>
              <a:p>
                <a:endParaRPr lang="en-GB"/>
              </a:p>
            </p:txBody>
          </p:sp>
          <p:sp>
            <p:nvSpPr>
              <p:cNvPr id="21542" name="Freeform 38"/>
              <p:cNvSpPr>
                <a:spLocks/>
              </p:cNvSpPr>
              <p:nvPr/>
            </p:nvSpPr>
            <p:spPr bwMode="auto">
              <a:xfrm>
                <a:off x="5035" y="3593"/>
                <a:ext cx="452" cy="429"/>
              </a:xfrm>
              <a:custGeom>
                <a:avLst/>
                <a:gdLst/>
                <a:ahLst/>
                <a:cxnLst>
                  <a:cxn ang="0">
                    <a:pos x="1630" y="267"/>
                  </a:cxn>
                  <a:cxn ang="0">
                    <a:pos x="1748" y="149"/>
                  </a:cxn>
                  <a:cxn ang="0">
                    <a:pos x="1808" y="89"/>
                  </a:cxn>
                  <a:cxn ang="0">
                    <a:pos x="1690" y="58"/>
                  </a:cxn>
                  <a:cxn ang="0">
                    <a:pos x="1453" y="89"/>
                  </a:cxn>
                  <a:cxn ang="0">
                    <a:pos x="1334" y="89"/>
                  </a:cxn>
                  <a:cxn ang="0">
                    <a:pos x="1244" y="119"/>
                  </a:cxn>
                  <a:cxn ang="0">
                    <a:pos x="1155" y="176"/>
                  </a:cxn>
                  <a:cxn ang="0">
                    <a:pos x="1007" y="207"/>
                  </a:cxn>
                  <a:cxn ang="0">
                    <a:pos x="770" y="207"/>
                  </a:cxn>
                  <a:cxn ang="0">
                    <a:pos x="623" y="149"/>
                  </a:cxn>
                  <a:cxn ang="0">
                    <a:pos x="475" y="207"/>
                  </a:cxn>
                  <a:cxn ang="0">
                    <a:pos x="325" y="207"/>
                  </a:cxn>
                  <a:cxn ang="0">
                    <a:pos x="207" y="267"/>
                  </a:cxn>
                  <a:cxn ang="0">
                    <a:pos x="207" y="385"/>
                  </a:cxn>
                  <a:cxn ang="0">
                    <a:pos x="88" y="503"/>
                  </a:cxn>
                  <a:cxn ang="0">
                    <a:pos x="31" y="474"/>
                  </a:cxn>
                  <a:cxn ang="0">
                    <a:pos x="31" y="650"/>
                  </a:cxn>
                  <a:cxn ang="0">
                    <a:pos x="58" y="741"/>
                  </a:cxn>
                  <a:cxn ang="0">
                    <a:pos x="58" y="830"/>
                  </a:cxn>
                  <a:cxn ang="0">
                    <a:pos x="207" y="917"/>
                  </a:cxn>
                  <a:cxn ang="0">
                    <a:pos x="207" y="948"/>
                  </a:cxn>
                  <a:cxn ang="0">
                    <a:pos x="238" y="1005"/>
                  </a:cxn>
                  <a:cxn ang="0">
                    <a:pos x="238" y="1124"/>
                  </a:cxn>
                  <a:cxn ang="0">
                    <a:pos x="207" y="1184"/>
                  </a:cxn>
                  <a:cxn ang="0">
                    <a:pos x="149" y="1273"/>
                  </a:cxn>
                  <a:cxn ang="0">
                    <a:pos x="118" y="1570"/>
                  </a:cxn>
                  <a:cxn ang="0">
                    <a:pos x="207" y="1628"/>
                  </a:cxn>
                  <a:cxn ang="0">
                    <a:pos x="325" y="1688"/>
                  </a:cxn>
                  <a:cxn ang="0">
                    <a:pos x="414" y="1688"/>
                  </a:cxn>
                  <a:cxn ang="0">
                    <a:pos x="563" y="1598"/>
                  </a:cxn>
                  <a:cxn ang="0">
                    <a:pos x="652" y="1509"/>
                  </a:cxn>
                  <a:cxn ang="0">
                    <a:pos x="770" y="1451"/>
                  </a:cxn>
                  <a:cxn ang="0">
                    <a:pos x="888" y="1361"/>
                  </a:cxn>
                  <a:cxn ang="0">
                    <a:pos x="1037" y="1273"/>
                  </a:cxn>
                  <a:cxn ang="0">
                    <a:pos x="1155" y="1214"/>
                  </a:cxn>
                  <a:cxn ang="0">
                    <a:pos x="1274" y="1124"/>
                  </a:cxn>
                  <a:cxn ang="0">
                    <a:pos x="1362" y="1096"/>
                  </a:cxn>
                  <a:cxn ang="0">
                    <a:pos x="1481" y="1005"/>
                  </a:cxn>
                  <a:cxn ang="0">
                    <a:pos x="1541" y="948"/>
                  </a:cxn>
                  <a:cxn ang="0">
                    <a:pos x="1571" y="769"/>
                  </a:cxn>
                  <a:cxn ang="0">
                    <a:pos x="1571" y="680"/>
                  </a:cxn>
                  <a:cxn ang="0">
                    <a:pos x="1571" y="532"/>
                  </a:cxn>
                  <a:cxn ang="0">
                    <a:pos x="1541" y="296"/>
                  </a:cxn>
                </a:cxnLst>
                <a:rect l="0" t="0" r="r" b="b"/>
                <a:pathLst>
                  <a:path w="1808" h="1716">
                    <a:moveTo>
                      <a:pt x="1541" y="296"/>
                    </a:moveTo>
                    <a:lnTo>
                      <a:pt x="1571" y="267"/>
                    </a:lnTo>
                    <a:lnTo>
                      <a:pt x="1630" y="267"/>
                    </a:lnTo>
                    <a:lnTo>
                      <a:pt x="1718" y="176"/>
                    </a:lnTo>
                    <a:lnTo>
                      <a:pt x="1748" y="176"/>
                    </a:lnTo>
                    <a:lnTo>
                      <a:pt x="1748" y="149"/>
                    </a:lnTo>
                    <a:lnTo>
                      <a:pt x="1778" y="149"/>
                    </a:lnTo>
                    <a:lnTo>
                      <a:pt x="1778" y="119"/>
                    </a:lnTo>
                    <a:lnTo>
                      <a:pt x="1808" y="89"/>
                    </a:lnTo>
                    <a:lnTo>
                      <a:pt x="1808" y="58"/>
                    </a:lnTo>
                    <a:lnTo>
                      <a:pt x="1748" y="0"/>
                    </a:lnTo>
                    <a:lnTo>
                      <a:pt x="1690" y="58"/>
                    </a:lnTo>
                    <a:lnTo>
                      <a:pt x="1600" y="58"/>
                    </a:lnTo>
                    <a:lnTo>
                      <a:pt x="1600" y="89"/>
                    </a:lnTo>
                    <a:lnTo>
                      <a:pt x="1453" y="89"/>
                    </a:lnTo>
                    <a:lnTo>
                      <a:pt x="1423" y="58"/>
                    </a:lnTo>
                    <a:lnTo>
                      <a:pt x="1334" y="58"/>
                    </a:lnTo>
                    <a:lnTo>
                      <a:pt x="1334" y="89"/>
                    </a:lnTo>
                    <a:lnTo>
                      <a:pt x="1305" y="89"/>
                    </a:lnTo>
                    <a:lnTo>
                      <a:pt x="1274" y="119"/>
                    </a:lnTo>
                    <a:lnTo>
                      <a:pt x="1244" y="119"/>
                    </a:lnTo>
                    <a:lnTo>
                      <a:pt x="1216" y="149"/>
                    </a:lnTo>
                    <a:lnTo>
                      <a:pt x="1155" y="149"/>
                    </a:lnTo>
                    <a:lnTo>
                      <a:pt x="1155" y="176"/>
                    </a:lnTo>
                    <a:lnTo>
                      <a:pt x="1125" y="176"/>
                    </a:lnTo>
                    <a:lnTo>
                      <a:pt x="1098" y="207"/>
                    </a:lnTo>
                    <a:lnTo>
                      <a:pt x="1007" y="207"/>
                    </a:lnTo>
                    <a:lnTo>
                      <a:pt x="948" y="237"/>
                    </a:lnTo>
                    <a:lnTo>
                      <a:pt x="918" y="207"/>
                    </a:lnTo>
                    <a:lnTo>
                      <a:pt x="770" y="207"/>
                    </a:lnTo>
                    <a:lnTo>
                      <a:pt x="770" y="176"/>
                    </a:lnTo>
                    <a:lnTo>
                      <a:pt x="741" y="149"/>
                    </a:lnTo>
                    <a:lnTo>
                      <a:pt x="623" y="149"/>
                    </a:lnTo>
                    <a:lnTo>
                      <a:pt x="593" y="176"/>
                    </a:lnTo>
                    <a:lnTo>
                      <a:pt x="532" y="207"/>
                    </a:lnTo>
                    <a:lnTo>
                      <a:pt x="475" y="207"/>
                    </a:lnTo>
                    <a:lnTo>
                      <a:pt x="445" y="237"/>
                    </a:lnTo>
                    <a:lnTo>
                      <a:pt x="325" y="237"/>
                    </a:lnTo>
                    <a:lnTo>
                      <a:pt x="325" y="207"/>
                    </a:lnTo>
                    <a:lnTo>
                      <a:pt x="295" y="176"/>
                    </a:lnTo>
                    <a:lnTo>
                      <a:pt x="207" y="176"/>
                    </a:lnTo>
                    <a:lnTo>
                      <a:pt x="207" y="267"/>
                    </a:lnTo>
                    <a:lnTo>
                      <a:pt x="177" y="296"/>
                    </a:lnTo>
                    <a:lnTo>
                      <a:pt x="238" y="355"/>
                    </a:lnTo>
                    <a:lnTo>
                      <a:pt x="207" y="385"/>
                    </a:lnTo>
                    <a:lnTo>
                      <a:pt x="149" y="385"/>
                    </a:lnTo>
                    <a:lnTo>
                      <a:pt x="149" y="444"/>
                    </a:lnTo>
                    <a:lnTo>
                      <a:pt x="88" y="503"/>
                    </a:lnTo>
                    <a:lnTo>
                      <a:pt x="58" y="503"/>
                    </a:lnTo>
                    <a:lnTo>
                      <a:pt x="58" y="474"/>
                    </a:lnTo>
                    <a:lnTo>
                      <a:pt x="31" y="474"/>
                    </a:lnTo>
                    <a:lnTo>
                      <a:pt x="0" y="503"/>
                    </a:lnTo>
                    <a:lnTo>
                      <a:pt x="0" y="622"/>
                    </a:lnTo>
                    <a:lnTo>
                      <a:pt x="31" y="650"/>
                    </a:lnTo>
                    <a:lnTo>
                      <a:pt x="31" y="680"/>
                    </a:lnTo>
                    <a:lnTo>
                      <a:pt x="58" y="710"/>
                    </a:lnTo>
                    <a:lnTo>
                      <a:pt x="58" y="741"/>
                    </a:lnTo>
                    <a:lnTo>
                      <a:pt x="31" y="769"/>
                    </a:lnTo>
                    <a:lnTo>
                      <a:pt x="31" y="799"/>
                    </a:lnTo>
                    <a:lnTo>
                      <a:pt x="58" y="830"/>
                    </a:lnTo>
                    <a:lnTo>
                      <a:pt x="58" y="887"/>
                    </a:lnTo>
                    <a:lnTo>
                      <a:pt x="88" y="917"/>
                    </a:lnTo>
                    <a:lnTo>
                      <a:pt x="207" y="917"/>
                    </a:lnTo>
                    <a:lnTo>
                      <a:pt x="177" y="948"/>
                    </a:lnTo>
                    <a:lnTo>
                      <a:pt x="177" y="978"/>
                    </a:lnTo>
                    <a:lnTo>
                      <a:pt x="207" y="948"/>
                    </a:lnTo>
                    <a:lnTo>
                      <a:pt x="238" y="978"/>
                    </a:lnTo>
                    <a:lnTo>
                      <a:pt x="268" y="978"/>
                    </a:lnTo>
                    <a:lnTo>
                      <a:pt x="238" y="1005"/>
                    </a:lnTo>
                    <a:lnTo>
                      <a:pt x="268" y="1036"/>
                    </a:lnTo>
                    <a:lnTo>
                      <a:pt x="268" y="1096"/>
                    </a:lnTo>
                    <a:lnTo>
                      <a:pt x="238" y="1124"/>
                    </a:lnTo>
                    <a:lnTo>
                      <a:pt x="207" y="1124"/>
                    </a:lnTo>
                    <a:lnTo>
                      <a:pt x="177" y="1155"/>
                    </a:lnTo>
                    <a:lnTo>
                      <a:pt x="207" y="1184"/>
                    </a:lnTo>
                    <a:lnTo>
                      <a:pt x="118" y="1184"/>
                    </a:lnTo>
                    <a:lnTo>
                      <a:pt x="118" y="1273"/>
                    </a:lnTo>
                    <a:lnTo>
                      <a:pt x="149" y="1273"/>
                    </a:lnTo>
                    <a:lnTo>
                      <a:pt x="31" y="1391"/>
                    </a:lnTo>
                    <a:lnTo>
                      <a:pt x="31" y="1570"/>
                    </a:lnTo>
                    <a:lnTo>
                      <a:pt x="118" y="1570"/>
                    </a:lnTo>
                    <a:lnTo>
                      <a:pt x="149" y="1598"/>
                    </a:lnTo>
                    <a:lnTo>
                      <a:pt x="149" y="1628"/>
                    </a:lnTo>
                    <a:lnTo>
                      <a:pt x="207" y="1628"/>
                    </a:lnTo>
                    <a:lnTo>
                      <a:pt x="207" y="1658"/>
                    </a:lnTo>
                    <a:lnTo>
                      <a:pt x="268" y="1688"/>
                    </a:lnTo>
                    <a:lnTo>
                      <a:pt x="325" y="1688"/>
                    </a:lnTo>
                    <a:lnTo>
                      <a:pt x="356" y="1716"/>
                    </a:lnTo>
                    <a:lnTo>
                      <a:pt x="386" y="1716"/>
                    </a:lnTo>
                    <a:lnTo>
                      <a:pt x="414" y="1688"/>
                    </a:lnTo>
                    <a:lnTo>
                      <a:pt x="445" y="1688"/>
                    </a:lnTo>
                    <a:lnTo>
                      <a:pt x="532" y="1598"/>
                    </a:lnTo>
                    <a:lnTo>
                      <a:pt x="563" y="1598"/>
                    </a:lnTo>
                    <a:lnTo>
                      <a:pt x="563" y="1570"/>
                    </a:lnTo>
                    <a:lnTo>
                      <a:pt x="623" y="1539"/>
                    </a:lnTo>
                    <a:lnTo>
                      <a:pt x="652" y="1509"/>
                    </a:lnTo>
                    <a:lnTo>
                      <a:pt x="682" y="1509"/>
                    </a:lnTo>
                    <a:lnTo>
                      <a:pt x="711" y="1480"/>
                    </a:lnTo>
                    <a:lnTo>
                      <a:pt x="770" y="1451"/>
                    </a:lnTo>
                    <a:lnTo>
                      <a:pt x="800" y="1421"/>
                    </a:lnTo>
                    <a:lnTo>
                      <a:pt x="830" y="1421"/>
                    </a:lnTo>
                    <a:lnTo>
                      <a:pt x="888" y="1361"/>
                    </a:lnTo>
                    <a:lnTo>
                      <a:pt x="918" y="1361"/>
                    </a:lnTo>
                    <a:lnTo>
                      <a:pt x="979" y="1303"/>
                    </a:lnTo>
                    <a:lnTo>
                      <a:pt x="1037" y="1273"/>
                    </a:lnTo>
                    <a:lnTo>
                      <a:pt x="1067" y="1243"/>
                    </a:lnTo>
                    <a:lnTo>
                      <a:pt x="1125" y="1214"/>
                    </a:lnTo>
                    <a:lnTo>
                      <a:pt x="1155" y="1214"/>
                    </a:lnTo>
                    <a:lnTo>
                      <a:pt x="1186" y="1184"/>
                    </a:lnTo>
                    <a:lnTo>
                      <a:pt x="1216" y="1184"/>
                    </a:lnTo>
                    <a:lnTo>
                      <a:pt x="1274" y="1124"/>
                    </a:lnTo>
                    <a:lnTo>
                      <a:pt x="1305" y="1124"/>
                    </a:lnTo>
                    <a:lnTo>
                      <a:pt x="1334" y="1096"/>
                    </a:lnTo>
                    <a:lnTo>
                      <a:pt x="1362" y="1096"/>
                    </a:lnTo>
                    <a:lnTo>
                      <a:pt x="1423" y="1036"/>
                    </a:lnTo>
                    <a:lnTo>
                      <a:pt x="1453" y="1036"/>
                    </a:lnTo>
                    <a:lnTo>
                      <a:pt x="1481" y="1005"/>
                    </a:lnTo>
                    <a:lnTo>
                      <a:pt x="1512" y="1005"/>
                    </a:lnTo>
                    <a:lnTo>
                      <a:pt x="1512" y="978"/>
                    </a:lnTo>
                    <a:lnTo>
                      <a:pt x="1541" y="948"/>
                    </a:lnTo>
                    <a:lnTo>
                      <a:pt x="1541" y="917"/>
                    </a:lnTo>
                    <a:lnTo>
                      <a:pt x="1571" y="887"/>
                    </a:lnTo>
                    <a:lnTo>
                      <a:pt x="1571" y="769"/>
                    </a:lnTo>
                    <a:lnTo>
                      <a:pt x="1541" y="741"/>
                    </a:lnTo>
                    <a:lnTo>
                      <a:pt x="1541" y="710"/>
                    </a:lnTo>
                    <a:lnTo>
                      <a:pt x="1571" y="680"/>
                    </a:lnTo>
                    <a:lnTo>
                      <a:pt x="1571" y="592"/>
                    </a:lnTo>
                    <a:lnTo>
                      <a:pt x="1600" y="562"/>
                    </a:lnTo>
                    <a:lnTo>
                      <a:pt x="1571" y="532"/>
                    </a:lnTo>
                    <a:lnTo>
                      <a:pt x="1571" y="474"/>
                    </a:lnTo>
                    <a:lnTo>
                      <a:pt x="1541" y="444"/>
                    </a:lnTo>
                    <a:lnTo>
                      <a:pt x="1541" y="296"/>
                    </a:lnTo>
                    <a:close/>
                  </a:path>
                </a:pathLst>
              </a:custGeom>
              <a:solidFill>
                <a:srgbClr val="4CB47E"/>
              </a:solidFill>
              <a:ln w="9525">
                <a:noFill/>
                <a:round/>
                <a:headEnd/>
                <a:tailEnd/>
              </a:ln>
            </p:spPr>
            <p:txBody>
              <a:bodyPr/>
              <a:lstStyle/>
              <a:p>
                <a:endParaRPr lang="en-GB"/>
              </a:p>
            </p:txBody>
          </p:sp>
          <p:sp>
            <p:nvSpPr>
              <p:cNvPr id="21543" name="Freeform 39"/>
              <p:cNvSpPr>
                <a:spLocks/>
              </p:cNvSpPr>
              <p:nvPr/>
            </p:nvSpPr>
            <p:spPr bwMode="auto">
              <a:xfrm>
                <a:off x="5265" y="3585"/>
                <a:ext cx="518" cy="703"/>
              </a:xfrm>
              <a:custGeom>
                <a:avLst/>
                <a:gdLst/>
                <a:ahLst/>
                <a:cxnLst>
                  <a:cxn ang="0">
                    <a:pos x="623" y="474"/>
                  </a:cxn>
                  <a:cxn ang="0">
                    <a:pos x="682" y="592"/>
                  </a:cxn>
                  <a:cxn ang="0">
                    <a:pos x="623" y="740"/>
                  </a:cxn>
                  <a:cxn ang="0">
                    <a:pos x="653" y="917"/>
                  </a:cxn>
                  <a:cxn ang="0">
                    <a:pos x="594" y="1008"/>
                  </a:cxn>
                  <a:cxn ang="0">
                    <a:pos x="535" y="1066"/>
                  </a:cxn>
                  <a:cxn ang="0">
                    <a:pos x="416" y="1126"/>
                  </a:cxn>
                  <a:cxn ang="0">
                    <a:pos x="298" y="1214"/>
                  </a:cxn>
                  <a:cxn ang="0">
                    <a:pos x="207" y="1244"/>
                  </a:cxn>
                  <a:cxn ang="0">
                    <a:pos x="61" y="1333"/>
                  </a:cxn>
                  <a:cxn ang="0">
                    <a:pos x="30" y="1481"/>
                  </a:cxn>
                  <a:cxn ang="0">
                    <a:pos x="119" y="1658"/>
                  </a:cxn>
                  <a:cxn ang="0">
                    <a:pos x="119" y="1718"/>
                  </a:cxn>
                  <a:cxn ang="0">
                    <a:pos x="180" y="1718"/>
                  </a:cxn>
                  <a:cxn ang="0">
                    <a:pos x="237" y="1807"/>
                  </a:cxn>
                  <a:cxn ang="0">
                    <a:pos x="444" y="1864"/>
                  </a:cxn>
                  <a:cxn ang="0">
                    <a:pos x="712" y="1983"/>
                  </a:cxn>
                  <a:cxn ang="0">
                    <a:pos x="860" y="2073"/>
                  </a:cxn>
                  <a:cxn ang="0">
                    <a:pos x="979" y="2132"/>
                  </a:cxn>
                  <a:cxn ang="0">
                    <a:pos x="1156" y="2250"/>
                  </a:cxn>
                  <a:cxn ang="0">
                    <a:pos x="1304" y="2398"/>
                  </a:cxn>
                  <a:cxn ang="0">
                    <a:pos x="1424" y="2457"/>
                  </a:cxn>
                  <a:cxn ang="0">
                    <a:pos x="1690" y="2693"/>
                  </a:cxn>
                  <a:cxn ang="0">
                    <a:pos x="2016" y="2812"/>
                  </a:cxn>
                  <a:cxn ang="0">
                    <a:pos x="1956" y="1273"/>
                  </a:cxn>
                  <a:cxn ang="0">
                    <a:pos x="1897" y="1154"/>
                  </a:cxn>
                  <a:cxn ang="0">
                    <a:pos x="1897" y="1035"/>
                  </a:cxn>
                  <a:cxn ang="0">
                    <a:pos x="1897" y="978"/>
                  </a:cxn>
                  <a:cxn ang="0">
                    <a:pos x="1956" y="978"/>
                  </a:cxn>
                  <a:cxn ang="0">
                    <a:pos x="1986" y="829"/>
                  </a:cxn>
                  <a:cxn ang="0">
                    <a:pos x="2016" y="799"/>
                  </a:cxn>
                  <a:cxn ang="0">
                    <a:pos x="2016" y="710"/>
                  </a:cxn>
                  <a:cxn ang="0">
                    <a:pos x="1986" y="592"/>
                  </a:cxn>
                  <a:cxn ang="0">
                    <a:pos x="2016" y="533"/>
                  </a:cxn>
                  <a:cxn ang="0">
                    <a:pos x="1837" y="504"/>
                  </a:cxn>
                  <a:cxn ang="0">
                    <a:pos x="1779" y="444"/>
                  </a:cxn>
                  <a:cxn ang="0">
                    <a:pos x="1690" y="326"/>
                  </a:cxn>
                  <a:cxn ang="0">
                    <a:pos x="1600" y="179"/>
                  </a:cxn>
                  <a:cxn ang="0">
                    <a:pos x="1572" y="88"/>
                  </a:cxn>
                  <a:cxn ang="0">
                    <a:pos x="1453" y="149"/>
                  </a:cxn>
                  <a:cxn ang="0">
                    <a:pos x="1393" y="30"/>
                  </a:cxn>
                  <a:cxn ang="0">
                    <a:pos x="1186" y="60"/>
                  </a:cxn>
                  <a:cxn ang="0">
                    <a:pos x="979" y="0"/>
                  </a:cxn>
                  <a:cxn ang="0">
                    <a:pos x="890" y="88"/>
                  </a:cxn>
                  <a:cxn ang="0">
                    <a:pos x="860" y="179"/>
                  </a:cxn>
                  <a:cxn ang="0">
                    <a:pos x="800" y="206"/>
                  </a:cxn>
                </a:cxnLst>
                <a:rect l="0" t="0" r="r" b="b"/>
                <a:pathLst>
                  <a:path w="2074" h="2812">
                    <a:moveTo>
                      <a:pt x="653" y="297"/>
                    </a:moveTo>
                    <a:lnTo>
                      <a:pt x="623" y="326"/>
                    </a:lnTo>
                    <a:lnTo>
                      <a:pt x="623" y="474"/>
                    </a:lnTo>
                    <a:lnTo>
                      <a:pt x="653" y="504"/>
                    </a:lnTo>
                    <a:lnTo>
                      <a:pt x="653" y="562"/>
                    </a:lnTo>
                    <a:lnTo>
                      <a:pt x="682" y="592"/>
                    </a:lnTo>
                    <a:lnTo>
                      <a:pt x="653" y="622"/>
                    </a:lnTo>
                    <a:lnTo>
                      <a:pt x="653" y="710"/>
                    </a:lnTo>
                    <a:lnTo>
                      <a:pt x="623" y="740"/>
                    </a:lnTo>
                    <a:lnTo>
                      <a:pt x="623" y="771"/>
                    </a:lnTo>
                    <a:lnTo>
                      <a:pt x="653" y="799"/>
                    </a:lnTo>
                    <a:lnTo>
                      <a:pt x="653" y="917"/>
                    </a:lnTo>
                    <a:lnTo>
                      <a:pt x="623" y="947"/>
                    </a:lnTo>
                    <a:lnTo>
                      <a:pt x="623" y="978"/>
                    </a:lnTo>
                    <a:lnTo>
                      <a:pt x="594" y="1008"/>
                    </a:lnTo>
                    <a:lnTo>
                      <a:pt x="594" y="1035"/>
                    </a:lnTo>
                    <a:lnTo>
                      <a:pt x="563" y="1035"/>
                    </a:lnTo>
                    <a:lnTo>
                      <a:pt x="535" y="1066"/>
                    </a:lnTo>
                    <a:lnTo>
                      <a:pt x="505" y="1066"/>
                    </a:lnTo>
                    <a:lnTo>
                      <a:pt x="444" y="1126"/>
                    </a:lnTo>
                    <a:lnTo>
                      <a:pt x="416" y="1126"/>
                    </a:lnTo>
                    <a:lnTo>
                      <a:pt x="387" y="1154"/>
                    </a:lnTo>
                    <a:lnTo>
                      <a:pt x="356" y="1154"/>
                    </a:lnTo>
                    <a:lnTo>
                      <a:pt x="298" y="1214"/>
                    </a:lnTo>
                    <a:lnTo>
                      <a:pt x="268" y="1214"/>
                    </a:lnTo>
                    <a:lnTo>
                      <a:pt x="237" y="1244"/>
                    </a:lnTo>
                    <a:lnTo>
                      <a:pt x="207" y="1244"/>
                    </a:lnTo>
                    <a:lnTo>
                      <a:pt x="149" y="1273"/>
                    </a:lnTo>
                    <a:lnTo>
                      <a:pt x="119" y="1303"/>
                    </a:lnTo>
                    <a:lnTo>
                      <a:pt x="61" y="1333"/>
                    </a:lnTo>
                    <a:lnTo>
                      <a:pt x="0" y="1391"/>
                    </a:lnTo>
                    <a:lnTo>
                      <a:pt x="30" y="1421"/>
                    </a:lnTo>
                    <a:lnTo>
                      <a:pt x="30" y="1481"/>
                    </a:lnTo>
                    <a:lnTo>
                      <a:pt x="61" y="1510"/>
                    </a:lnTo>
                    <a:lnTo>
                      <a:pt x="89" y="1600"/>
                    </a:lnTo>
                    <a:lnTo>
                      <a:pt x="119" y="1658"/>
                    </a:lnTo>
                    <a:lnTo>
                      <a:pt x="119" y="1688"/>
                    </a:lnTo>
                    <a:lnTo>
                      <a:pt x="89" y="1688"/>
                    </a:lnTo>
                    <a:lnTo>
                      <a:pt x="119" y="1718"/>
                    </a:lnTo>
                    <a:lnTo>
                      <a:pt x="119" y="1746"/>
                    </a:lnTo>
                    <a:lnTo>
                      <a:pt x="149" y="1718"/>
                    </a:lnTo>
                    <a:lnTo>
                      <a:pt x="180" y="1718"/>
                    </a:lnTo>
                    <a:lnTo>
                      <a:pt x="180" y="1776"/>
                    </a:lnTo>
                    <a:lnTo>
                      <a:pt x="149" y="1807"/>
                    </a:lnTo>
                    <a:lnTo>
                      <a:pt x="237" y="1807"/>
                    </a:lnTo>
                    <a:lnTo>
                      <a:pt x="268" y="1837"/>
                    </a:lnTo>
                    <a:lnTo>
                      <a:pt x="387" y="1837"/>
                    </a:lnTo>
                    <a:lnTo>
                      <a:pt x="444" y="1864"/>
                    </a:lnTo>
                    <a:lnTo>
                      <a:pt x="505" y="1864"/>
                    </a:lnTo>
                    <a:lnTo>
                      <a:pt x="682" y="1955"/>
                    </a:lnTo>
                    <a:lnTo>
                      <a:pt x="712" y="1983"/>
                    </a:lnTo>
                    <a:lnTo>
                      <a:pt x="772" y="2014"/>
                    </a:lnTo>
                    <a:lnTo>
                      <a:pt x="830" y="2073"/>
                    </a:lnTo>
                    <a:lnTo>
                      <a:pt x="860" y="2073"/>
                    </a:lnTo>
                    <a:lnTo>
                      <a:pt x="890" y="2101"/>
                    </a:lnTo>
                    <a:lnTo>
                      <a:pt x="949" y="2132"/>
                    </a:lnTo>
                    <a:lnTo>
                      <a:pt x="979" y="2132"/>
                    </a:lnTo>
                    <a:lnTo>
                      <a:pt x="1009" y="2162"/>
                    </a:lnTo>
                    <a:lnTo>
                      <a:pt x="1128" y="2220"/>
                    </a:lnTo>
                    <a:lnTo>
                      <a:pt x="1156" y="2250"/>
                    </a:lnTo>
                    <a:lnTo>
                      <a:pt x="1186" y="2310"/>
                    </a:lnTo>
                    <a:lnTo>
                      <a:pt x="1246" y="2339"/>
                    </a:lnTo>
                    <a:lnTo>
                      <a:pt x="1304" y="2398"/>
                    </a:lnTo>
                    <a:lnTo>
                      <a:pt x="1365" y="2428"/>
                    </a:lnTo>
                    <a:lnTo>
                      <a:pt x="1393" y="2457"/>
                    </a:lnTo>
                    <a:lnTo>
                      <a:pt x="1424" y="2457"/>
                    </a:lnTo>
                    <a:lnTo>
                      <a:pt x="1481" y="2517"/>
                    </a:lnTo>
                    <a:lnTo>
                      <a:pt x="1511" y="2517"/>
                    </a:lnTo>
                    <a:lnTo>
                      <a:pt x="1690" y="2693"/>
                    </a:lnTo>
                    <a:lnTo>
                      <a:pt x="1749" y="2723"/>
                    </a:lnTo>
                    <a:lnTo>
                      <a:pt x="1837" y="2812"/>
                    </a:lnTo>
                    <a:lnTo>
                      <a:pt x="2016" y="2812"/>
                    </a:lnTo>
                    <a:lnTo>
                      <a:pt x="2016" y="1303"/>
                    </a:lnTo>
                    <a:lnTo>
                      <a:pt x="1986" y="1273"/>
                    </a:lnTo>
                    <a:lnTo>
                      <a:pt x="1956" y="1273"/>
                    </a:lnTo>
                    <a:lnTo>
                      <a:pt x="1956" y="1244"/>
                    </a:lnTo>
                    <a:lnTo>
                      <a:pt x="1867" y="1154"/>
                    </a:lnTo>
                    <a:lnTo>
                      <a:pt x="1897" y="1154"/>
                    </a:lnTo>
                    <a:lnTo>
                      <a:pt x="1897" y="1096"/>
                    </a:lnTo>
                    <a:lnTo>
                      <a:pt x="1927" y="1066"/>
                    </a:lnTo>
                    <a:lnTo>
                      <a:pt x="1897" y="1035"/>
                    </a:lnTo>
                    <a:lnTo>
                      <a:pt x="1867" y="1035"/>
                    </a:lnTo>
                    <a:lnTo>
                      <a:pt x="1867" y="1008"/>
                    </a:lnTo>
                    <a:lnTo>
                      <a:pt x="1897" y="978"/>
                    </a:lnTo>
                    <a:lnTo>
                      <a:pt x="1897" y="947"/>
                    </a:lnTo>
                    <a:lnTo>
                      <a:pt x="1927" y="978"/>
                    </a:lnTo>
                    <a:lnTo>
                      <a:pt x="1956" y="978"/>
                    </a:lnTo>
                    <a:lnTo>
                      <a:pt x="1927" y="947"/>
                    </a:lnTo>
                    <a:lnTo>
                      <a:pt x="1927" y="889"/>
                    </a:lnTo>
                    <a:lnTo>
                      <a:pt x="1986" y="829"/>
                    </a:lnTo>
                    <a:lnTo>
                      <a:pt x="1956" y="829"/>
                    </a:lnTo>
                    <a:lnTo>
                      <a:pt x="1986" y="799"/>
                    </a:lnTo>
                    <a:lnTo>
                      <a:pt x="2016" y="799"/>
                    </a:lnTo>
                    <a:lnTo>
                      <a:pt x="2046" y="799"/>
                    </a:lnTo>
                    <a:lnTo>
                      <a:pt x="2046" y="710"/>
                    </a:lnTo>
                    <a:lnTo>
                      <a:pt x="2016" y="710"/>
                    </a:lnTo>
                    <a:lnTo>
                      <a:pt x="2016" y="680"/>
                    </a:lnTo>
                    <a:lnTo>
                      <a:pt x="1986" y="652"/>
                    </a:lnTo>
                    <a:lnTo>
                      <a:pt x="1986" y="592"/>
                    </a:lnTo>
                    <a:lnTo>
                      <a:pt x="2016" y="592"/>
                    </a:lnTo>
                    <a:lnTo>
                      <a:pt x="2074" y="533"/>
                    </a:lnTo>
                    <a:lnTo>
                      <a:pt x="2016" y="533"/>
                    </a:lnTo>
                    <a:lnTo>
                      <a:pt x="1897" y="533"/>
                    </a:lnTo>
                    <a:lnTo>
                      <a:pt x="1867" y="504"/>
                    </a:lnTo>
                    <a:lnTo>
                      <a:pt x="1837" y="504"/>
                    </a:lnTo>
                    <a:lnTo>
                      <a:pt x="1837" y="474"/>
                    </a:lnTo>
                    <a:lnTo>
                      <a:pt x="1779" y="474"/>
                    </a:lnTo>
                    <a:lnTo>
                      <a:pt x="1779" y="444"/>
                    </a:lnTo>
                    <a:lnTo>
                      <a:pt x="1749" y="415"/>
                    </a:lnTo>
                    <a:lnTo>
                      <a:pt x="1749" y="355"/>
                    </a:lnTo>
                    <a:lnTo>
                      <a:pt x="1690" y="326"/>
                    </a:lnTo>
                    <a:lnTo>
                      <a:pt x="1660" y="297"/>
                    </a:lnTo>
                    <a:lnTo>
                      <a:pt x="1660" y="237"/>
                    </a:lnTo>
                    <a:lnTo>
                      <a:pt x="1600" y="179"/>
                    </a:lnTo>
                    <a:lnTo>
                      <a:pt x="1600" y="119"/>
                    </a:lnTo>
                    <a:lnTo>
                      <a:pt x="1572" y="119"/>
                    </a:lnTo>
                    <a:lnTo>
                      <a:pt x="1572" y="88"/>
                    </a:lnTo>
                    <a:lnTo>
                      <a:pt x="1481" y="88"/>
                    </a:lnTo>
                    <a:lnTo>
                      <a:pt x="1481" y="119"/>
                    </a:lnTo>
                    <a:lnTo>
                      <a:pt x="1453" y="149"/>
                    </a:lnTo>
                    <a:lnTo>
                      <a:pt x="1393" y="88"/>
                    </a:lnTo>
                    <a:lnTo>
                      <a:pt x="1424" y="60"/>
                    </a:lnTo>
                    <a:lnTo>
                      <a:pt x="1393" y="30"/>
                    </a:lnTo>
                    <a:lnTo>
                      <a:pt x="1335" y="30"/>
                    </a:lnTo>
                    <a:lnTo>
                      <a:pt x="1304" y="60"/>
                    </a:lnTo>
                    <a:lnTo>
                      <a:pt x="1186" y="60"/>
                    </a:lnTo>
                    <a:lnTo>
                      <a:pt x="1156" y="30"/>
                    </a:lnTo>
                    <a:lnTo>
                      <a:pt x="1009" y="30"/>
                    </a:lnTo>
                    <a:lnTo>
                      <a:pt x="979" y="0"/>
                    </a:lnTo>
                    <a:lnTo>
                      <a:pt x="979" y="60"/>
                    </a:lnTo>
                    <a:lnTo>
                      <a:pt x="949" y="88"/>
                    </a:lnTo>
                    <a:lnTo>
                      <a:pt x="890" y="88"/>
                    </a:lnTo>
                    <a:lnTo>
                      <a:pt x="890" y="119"/>
                    </a:lnTo>
                    <a:lnTo>
                      <a:pt x="860" y="149"/>
                    </a:lnTo>
                    <a:lnTo>
                      <a:pt x="860" y="179"/>
                    </a:lnTo>
                    <a:lnTo>
                      <a:pt x="830" y="179"/>
                    </a:lnTo>
                    <a:lnTo>
                      <a:pt x="830" y="206"/>
                    </a:lnTo>
                    <a:lnTo>
                      <a:pt x="800" y="206"/>
                    </a:lnTo>
                    <a:lnTo>
                      <a:pt x="712" y="297"/>
                    </a:lnTo>
                    <a:lnTo>
                      <a:pt x="653" y="297"/>
                    </a:lnTo>
                    <a:close/>
                  </a:path>
                </a:pathLst>
              </a:custGeom>
              <a:solidFill>
                <a:srgbClr val="CCE83A"/>
              </a:solidFill>
              <a:ln w="9525">
                <a:noFill/>
                <a:round/>
                <a:headEnd/>
                <a:tailEnd/>
              </a:ln>
            </p:spPr>
            <p:txBody>
              <a:bodyPr/>
              <a:lstStyle/>
              <a:p>
                <a:endParaRPr lang="en-GB"/>
              </a:p>
            </p:txBody>
          </p:sp>
          <p:sp>
            <p:nvSpPr>
              <p:cNvPr id="21544" name="Freeform 40"/>
              <p:cNvSpPr>
                <a:spLocks/>
              </p:cNvSpPr>
              <p:nvPr/>
            </p:nvSpPr>
            <p:spPr bwMode="auto">
              <a:xfrm>
                <a:off x="5006" y="3822"/>
                <a:ext cx="96" cy="133"/>
              </a:xfrm>
              <a:custGeom>
                <a:avLst/>
                <a:gdLst/>
                <a:ahLst/>
                <a:cxnLst>
                  <a:cxn ang="0">
                    <a:pos x="59" y="326"/>
                  </a:cxn>
                  <a:cxn ang="0">
                    <a:pos x="59" y="356"/>
                  </a:cxn>
                  <a:cxn ang="0">
                    <a:pos x="30" y="386"/>
                  </a:cxn>
                  <a:cxn ang="0">
                    <a:pos x="30" y="504"/>
                  </a:cxn>
                  <a:cxn ang="0">
                    <a:pos x="0" y="504"/>
                  </a:cxn>
                  <a:cxn ang="0">
                    <a:pos x="0" y="534"/>
                  </a:cxn>
                  <a:cxn ang="0">
                    <a:pos x="89" y="534"/>
                  </a:cxn>
                  <a:cxn ang="0">
                    <a:pos x="119" y="504"/>
                  </a:cxn>
                  <a:cxn ang="0">
                    <a:pos x="119" y="474"/>
                  </a:cxn>
                  <a:cxn ang="0">
                    <a:pos x="150" y="474"/>
                  </a:cxn>
                  <a:cxn ang="0">
                    <a:pos x="268" y="356"/>
                  </a:cxn>
                  <a:cxn ang="0">
                    <a:pos x="237" y="356"/>
                  </a:cxn>
                  <a:cxn ang="0">
                    <a:pos x="237" y="267"/>
                  </a:cxn>
                  <a:cxn ang="0">
                    <a:pos x="326" y="267"/>
                  </a:cxn>
                  <a:cxn ang="0">
                    <a:pos x="296" y="238"/>
                  </a:cxn>
                  <a:cxn ang="0">
                    <a:pos x="326" y="207"/>
                  </a:cxn>
                  <a:cxn ang="0">
                    <a:pos x="357" y="207"/>
                  </a:cxn>
                  <a:cxn ang="0">
                    <a:pos x="387" y="179"/>
                  </a:cxn>
                  <a:cxn ang="0">
                    <a:pos x="387" y="119"/>
                  </a:cxn>
                  <a:cxn ang="0">
                    <a:pos x="357" y="88"/>
                  </a:cxn>
                  <a:cxn ang="0">
                    <a:pos x="387" y="61"/>
                  </a:cxn>
                  <a:cxn ang="0">
                    <a:pos x="357" y="61"/>
                  </a:cxn>
                  <a:cxn ang="0">
                    <a:pos x="326" y="31"/>
                  </a:cxn>
                  <a:cxn ang="0">
                    <a:pos x="296" y="61"/>
                  </a:cxn>
                  <a:cxn ang="0">
                    <a:pos x="296" y="31"/>
                  </a:cxn>
                  <a:cxn ang="0">
                    <a:pos x="326" y="0"/>
                  </a:cxn>
                  <a:cxn ang="0">
                    <a:pos x="207" y="0"/>
                  </a:cxn>
                  <a:cxn ang="0">
                    <a:pos x="207" y="31"/>
                  </a:cxn>
                  <a:cxn ang="0">
                    <a:pos x="119" y="119"/>
                  </a:cxn>
                  <a:cxn ang="0">
                    <a:pos x="119" y="238"/>
                  </a:cxn>
                  <a:cxn ang="0">
                    <a:pos x="89" y="238"/>
                  </a:cxn>
                  <a:cxn ang="0">
                    <a:pos x="89" y="297"/>
                  </a:cxn>
                  <a:cxn ang="0">
                    <a:pos x="59" y="326"/>
                  </a:cxn>
                </a:cxnLst>
                <a:rect l="0" t="0" r="r" b="b"/>
                <a:pathLst>
                  <a:path w="387" h="534">
                    <a:moveTo>
                      <a:pt x="59" y="326"/>
                    </a:moveTo>
                    <a:lnTo>
                      <a:pt x="59" y="356"/>
                    </a:lnTo>
                    <a:lnTo>
                      <a:pt x="30" y="386"/>
                    </a:lnTo>
                    <a:lnTo>
                      <a:pt x="30" y="504"/>
                    </a:lnTo>
                    <a:lnTo>
                      <a:pt x="0" y="504"/>
                    </a:lnTo>
                    <a:lnTo>
                      <a:pt x="0" y="534"/>
                    </a:lnTo>
                    <a:lnTo>
                      <a:pt x="89" y="534"/>
                    </a:lnTo>
                    <a:lnTo>
                      <a:pt x="119" y="504"/>
                    </a:lnTo>
                    <a:lnTo>
                      <a:pt x="119" y="474"/>
                    </a:lnTo>
                    <a:lnTo>
                      <a:pt x="150" y="474"/>
                    </a:lnTo>
                    <a:lnTo>
                      <a:pt x="268" y="356"/>
                    </a:lnTo>
                    <a:lnTo>
                      <a:pt x="237" y="356"/>
                    </a:lnTo>
                    <a:lnTo>
                      <a:pt x="237" y="267"/>
                    </a:lnTo>
                    <a:lnTo>
                      <a:pt x="326" y="267"/>
                    </a:lnTo>
                    <a:lnTo>
                      <a:pt x="296" y="238"/>
                    </a:lnTo>
                    <a:lnTo>
                      <a:pt x="326" y="207"/>
                    </a:lnTo>
                    <a:lnTo>
                      <a:pt x="357" y="207"/>
                    </a:lnTo>
                    <a:lnTo>
                      <a:pt x="387" y="179"/>
                    </a:lnTo>
                    <a:lnTo>
                      <a:pt x="387" y="119"/>
                    </a:lnTo>
                    <a:lnTo>
                      <a:pt x="357" y="88"/>
                    </a:lnTo>
                    <a:lnTo>
                      <a:pt x="387" y="61"/>
                    </a:lnTo>
                    <a:lnTo>
                      <a:pt x="357" y="61"/>
                    </a:lnTo>
                    <a:lnTo>
                      <a:pt x="326" y="31"/>
                    </a:lnTo>
                    <a:lnTo>
                      <a:pt x="296" y="61"/>
                    </a:lnTo>
                    <a:lnTo>
                      <a:pt x="296" y="31"/>
                    </a:lnTo>
                    <a:lnTo>
                      <a:pt x="326" y="0"/>
                    </a:lnTo>
                    <a:lnTo>
                      <a:pt x="207" y="0"/>
                    </a:lnTo>
                    <a:lnTo>
                      <a:pt x="207" y="31"/>
                    </a:lnTo>
                    <a:lnTo>
                      <a:pt x="119" y="119"/>
                    </a:lnTo>
                    <a:lnTo>
                      <a:pt x="119" y="238"/>
                    </a:lnTo>
                    <a:lnTo>
                      <a:pt x="89" y="238"/>
                    </a:lnTo>
                    <a:lnTo>
                      <a:pt x="89" y="297"/>
                    </a:lnTo>
                    <a:lnTo>
                      <a:pt x="59" y="326"/>
                    </a:lnTo>
                    <a:close/>
                  </a:path>
                </a:pathLst>
              </a:custGeom>
              <a:solidFill>
                <a:srgbClr val="8FB5BE"/>
              </a:solidFill>
              <a:ln w="9525">
                <a:noFill/>
                <a:round/>
                <a:headEnd/>
                <a:tailEnd/>
              </a:ln>
            </p:spPr>
            <p:txBody>
              <a:bodyPr/>
              <a:lstStyle/>
              <a:p>
                <a:endParaRPr lang="en-GB"/>
              </a:p>
            </p:txBody>
          </p:sp>
          <p:sp>
            <p:nvSpPr>
              <p:cNvPr id="21545" name="Freeform 41"/>
              <p:cNvSpPr>
                <a:spLocks/>
              </p:cNvSpPr>
              <p:nvPr/>
            </p:nvSpPr>
            <p:spPr bwMode="auto">
              <a:xfrm>
                <a:off x="5013" y="3933"/>
                <a:ext cx="297" cy="355"/>
              </a:xfrm>
              <a:custGeom>
                <a:avLst/>
                <a:gdLst/>
                <a:ahLst/>
                <a:cxnLst>
                  <a:cxn ang="0">
                    <a:pos x="296" y="267"/>
                  </a:cxn>
                  <a:cxn ang="0">
                    <a:pos x="238" y="237"/>
                  </a:cxn>
                  <a:cxn ang="0">
                    <a:pos x="120" y="209"/>
                  </a:cxn>
                  <a:cxn ang="0">
                    <a:pos x="120" y="623"/>
                  </a:cxn>
                  <a:cxn ang="0">
                    <a:pos x="89" y="682"/>
                  </a:cxn>
                  <a:cxn ang="0">
                    <a:pos x="120" y="710"/>
                  </a:cxn>
                  <a:cxn ang="0">
                    <a:pos x="89" y="829"/>
                  </a:cxn>
                  <a:cxn ang="0">
                    <a:pos x="59" y="919"/>
                  </a:cxn>
                  <a:cxn ang="0">
                    <a:pos x="29" y="1126"/>
                  </a:cxn>
                  <a:cxn ang="0">
                    <a:pos x="0" y="1275"/>
                  </a:cxn>
                  <a:cxn ang="0">
                    <a:pos x="0" y="1332"/>
                  </a:cxn>
                  <a:cxn ang="0">
                    <a:pos x="89" y="1363"/>
                  </a:cxn>
                  <a:cxn ang="0">
                    <a:pos x="296" y="1393"/>
                  </a:cxn>
                  <a:cxn ang="0">
                    <a:pos x="357" y="1421"/>
                  </a:cxn>
                  <a:cxn ang="0">
                    <a:pos x="475" y="1275"/>
                  </a:cxn>
                  <a:cxn ang="0">
                    <a:pos x="503" y="1214"/>
                  </a:cxn>
                  <a:cxn ang="0">
                    <a:pos x="564" y="1184"/>
                  </a:cxn>
                  <a:cxn ang="0">
                    <a:pos x="712" y="1156"/>
                  </a:cxn>
                  <a:cxn ang="0">
                    <a:pos x="741" y="1096"/>
                  </a:cxn>
                  <a:cxn ang="0">
                    <a:pos x="771" y="1037"/>
                  </a:cxn>
                  <a:cxn ang="0">
                    <a:pos x="859" y="977"/>
                  </a:cxn>
                  <a:cxn ang="0">
                    <a:pos x="771" y="859"/>
                  </a:cxn>
                  <a:cxn ang="0">
                    <a:pos x="741" y="801"/>
                  </a:cxn>
                  <a:cxn ang="0">
                    <a:pos x="682" y="771"/>
                  </a:cxn>
                  <a:cxn ang="0">
                    <a:pos x="652" y="710"/>
                  </a:cxn>
                  <a:cxn ang="0">
                    <a:pos x="593" y="623"/>
                  </a:cxn>
                  <a:cxn ang="0">
                    <a:pos x="771" y="564"/>
                  </a:cxn>
                  <a:cxn ang="0">
                    <a:pos x="830" y="534"/>
                  </a:cxn>
                  <a:cxn ang="0">
                    <a:pos x="889" y="503"/>
                  </a:cxn>
                  <a:cxn ang="0">
                    <a:pos x="1007" y="473"/>
                  </a:cxn>
                  <a:cxn ang="0">
                    <a:pos x="1096" y="446"/>
                  </a:cxn>
                  <a:cxn ang="0">
                    <a:pos x="1156" y="416"/>
                  </a:cxn>
                  <a:cxn ang="0">
                    <a:pos x="1187" y="327"/>
                  </a:cxn>
                  <a:cxn ang="0">
                    <a:pos x="1126" y="355"/>
                  </a:cxn>
                  <a:cxn ang="0">
                    <a:pos x="1096" y="297"/>
                  </a:cxn>
                  <a:cxn ang="0">
                    <a:pos x="1126" y="267"/>
                  </a:cxn>
                  <a:cxn ang="0">
                    <a:pos x="1068" y="119"/>
                  </a:cxn>
                  <a:cxn ang="0">
                    <a:pos x="1037" y="30"/>
                  </a:cxn>
                  <a:cxn ang="0">
                    <a:pos x="977" y="0"/>
                  </a:cxn>
                  <a:cxn ang="0">
                    <a:pos x="889" y="60"/>
                  </a:cxn>
                  <a:cxn ang="0">
                    <a:pos x="800" y="119"/>
                  </a:cxn>
                  <a:cxn ang="0">
                    <a:pos x="741" y="148"/>
                  </a:cxn>
                  <a:cxn ang="0">
                    <a:pos x="652" y="209"/>
                  </a:cxn>
                  <a:cxn ang="0">
                    <a:pos x="621" y="237"/>
                  </a:cxn>
                  <a:cxn ang="0">
                    <a:pos x="503" y="327"/>
                  </a:cxn>
                  <a:cxn ang="0">
                    <a:pos x="445" y="355"/>
                  </a:cxn>
                  <a:cxn ang="0">
                    <a:pos x="357" y="327"/>
                  </a:cxn>
                </a:cxnLst>
                <a:rect l="0" t="0" r="r" b="b"/>
                <a:pathLst>
                  <a:path w="1187" h="1421">
                    <a:moveTo>
                      <a:pt x="296" y="297"/>
                    </a:moveTo>
                    <a:lnTo>
                      <a:pt x="296" y="267"/>
                    </a:lnTo>
                    <a:lnTo>
                      <a:pt x="238" y="267"/>
                    </a:lnTo>
                    <a:lnTo>
                      <a:pt x="238" y="237"/>
                    </a:lnTo>
                    <a:lnTo>
                      <a:pt x="207" y="209"/>
                    </a:lnTo>
                    <a:lnTo>
                      <a:pt x="120" y="209"/>
                    </a:lnTo>
                    <a:lnTo>
                      <a:pt x="120" y="327"/>
                    </a:lnTo>
                    <a:lnTo>
                      <a:pt x="120" y="623"/>
                    </a:lnTo>
                    <a:lnTo>
                      <a:pt x="120" y="682"/>
                    </a:lnTo>
                    <a:lnTo>
                      <a:pt x="89" y="682"/>
                    </a:lnTo>
                    <a:lnTo>
                      <a:pt x="89" y="710"/>
                    </a:lnTo>
                    <a:lnTo>
                      <a:pt x="120" y="710"/>
                    </a:lnTo>
                    <a:lnTo>
                      <a:pt x="120" y="801"/>
                    </a:lnTo>
                    <a:lnTo>
                      <a:pt x="89" y="829"/>
                    </a:lnTo>
                    <a:lnTo>
                      <a:pt x="89" y="889"/>
                    </a:lnTo>
                    <a:lnTo>
                      <a:pt x="59" y="919"/>
                    </a:lnTo>
                    <a:lnTo>
                      <a:pt x="59" y="1126"/>
                    </a:lnTo>
                    <a:lnTo>
                      <a:pt x="29" y="1126"/>
                    </a:lnTo>
                    <a:lnTo>
                      <a:pt x="29" y="1275"/>
                    </a:lnTo>
                    <a:lnTo>
                      <a:pt x="0" y="1275"/>
                    </a:lnTo>
                    <a:lnTo>
                      <a:pt x="29" y="1302"/>
                    </a:lnTo>
                    <a:lnTo>
                      <a:pt x="0" y="1332"/>
                    </a:lnTo>
                    <a:lnTo>
                      <a:pt x="0" y="1363"/>
                    </a:lnTo>
                    <a:lnTo>
                      <a:pt x="89" y="1363"/>
                    </a:lnTo>
                    <a:lnTo>
                      <a:pt x="207" y="1393"/>
                    </a:lnTo>
                    <a:lnTo>
                      <a:pt x="296" y="1393"/>
                    </a:lnTo>
                    <a:lnTo>
                      <a:pt x="327" y="1421"/>
                    </a:lnTo>
                    <a:lnTo>
                      <a:pt x="357" y="1421"/>
                    </a:lnTo>
                    <a:lnTo>
                      <a:pt x="357" y="1393"/>
                    </a:lnTo>
                    <a:lnTo>
                      <a:pt x="475" y="1275"/>
                    </a:lnTo>
                    <a:lnTo>
                      <a:pt x="475" y="1244"/>
                    </a:lnTo>
                    <a:lnTo>
                      <a:pt x="503" y="1214"/>
                    </a:lnTo>
                    <a:lnTo>
                      <a:pt x="503" y="1184"/>
                    </a:lnTo>
                    <a:lnTo>
                      <a:pt x="564" y="1184"/>
                    </a:lnTo>
                    <a:lnTo>
                      <a:pt x="593" y="1156"/>
                    </a:lnTo>
                    <a:lnTo>
                      <a:pt x="712" y="1156"/>
                    </a:lnTo>
                    <a:lnTo>
                      <a:pt x="741" y="1126"/>
                    </a:lnTo>
                    <a:lnTo>
                      <a:pt x="741" y="1096"/>
                    </a:lnTo>
                    <a:lnTo>
                      <a:pt x="771" y="1066"/>
                    </a:lnTo>
                    <a:lnTo>
                      <a:pt x="771" y="1037"/>
                    </a:lnTo>
                    <a:lnTo>
                      <a:pt x="830" y="977"/>
                    </a:lnTo>
                    <a:lnTo>
                      <a:pt x="859" y="977"/>
                    </a:lnTo>
                    <a:lnTo>
                      <a:pt x="800" y="919"/>
                    </a:lnTo>
                    <a:lnTo>
                      <a:pt x="771" y="859"/>
                    </a:lnTo>
                    <a:lnTo>
                      <a:pt x="741" y="829"/>
                    </a:lnTo>
                    <a:lnTo>
                      <a:pt x="741" y="801"/>
                    </a:lnTo>
                    <a:lnTo>
                      <a:pt x="712" y="771"/>
                    </a:lnTo>
                    <a:lnTo>
                      <a:pt x="682" y="771"/>
                    </a:lnTo>
                    <a:lnTo>
                      <a:pt x="652" y="741"/>
                    </a:lnTo>
                    <a:lnTo>
                      <a:pt x="652" y="710"/>
                    </a:lnTo>
                    <a:lnTo>
                      <a:pt x="564" y="623"/>
                    </a:lnTo>
                    <a:lnTo>
                      <a:pt x="593" y="623"/>
                    </a:lnTo>
                    <a:lnTo>
                      <a:pt x="621" y="592"/>
                    </a:lnTo>
                    <a:lnTo>
                      <a:pt x="771" y="564"/>
                    </a:lnTo>
                    <a:lnTo>
                      <a:pt x="800" y="564"/>
                    </a:lnTo>
                    <a:lnTo>
                      <a:pt x="830" y="534"/>
                    </a:lnTo>
                    <a:lnTo>
                      <a:pt x="889" y="534"/>
                    </a:lnTo>
                    <a:lnTo>
                      <a:pt x="889" y="503"/>
                    </a:lnTo>
                    <a:lnTo>
                      <a:pt x="977" y="503"/>
                    </a:lnTo>
                    <a:lnTo>
                      <a:pt x="1007" y="473"/>
                    </a:lnTo>
                    <a:lnTo>
                      <a:pt x="1068" y="473"/>
                    </a:lnTo>
                    <a:lnTo>
                      <a:pt x="1096" y="446"/>
                    </a:lnTo>
                    <a:lnTo>
                      <a:pt x="1126" y="446"/>
                    </a:lnTo>
                    <a:lnTo>
                      <a:pt x="1156" y="416"/>
                    </a:lnTo>
                    <a:lnTo>
                      <a:pt x="1187" y="385"/>
                    </a:lnTo>
                    <a:lnTo>
                      <a:pt x="1187" y="327"/>
                    </a:lnTo>
                    <a:lnTo>
                      <a:pt x="1156" y="327"/>
                    </a:lnTo>
                    <a:lnTo>
                      <a:pt x="1126" y="355"/>
                    </a:lnTo>
                    <a:lnTo>
                      <a:pt x="1126" y="327"/>
                    </a:lnTo>
                    <a:lnTo>
                      <a:pt x="1096" y="297"/>
                    </a:lnTo>
                    <a:lnTo>
                      <a:pt x="1126" y="297"/>
                    </a:lnTo>
                    <a:lnTo>
                      <a:pt x="1126" y="267"/>
                    </a:lnTo>
                    <a:lnTo>
                      <a:pt x="1096" y="209"/>
                    </a:lnTo>
                    <a:lnTo>
                      <a:pt x="1068" y="119"/>
                    </a:lnTo>
                    <a:lnTo>
                      <a:pt x="1037" y="90"/>
                    </a:lnTo>
                    <a:lnTo>
                      <a:pt x="1037" y="30"/>
                    </a:lnTo>
                    <a:lnTo>
                      <a:pt x="1007" y="0"/>
                    </a:lnTo>
                    <a:lnTo>
                      <a:pt x="977" y="0"/>
                    </a:lnTo>
                    <a:lnTo>
                      <a:pt x="919" y="60"/>
                    </a:lnTo>
                    <a:lnTo>
                      <a:pt x="889" y="60"/>
                    </a:lnTo>
                    <a:lnTo>
                      <a:pt x="859" y="90"/>
                    </a:lnTo>
                    <a:lnTo>
                      <a:pt x="800" y="119"/>
                    </a:lnTo>
                    <a:lnTo>
                      <a:pt x="771" y="148"/>
                    </a:lnTo>
                    <a:lnTo>
                      <a:pt x="741" y="148"/>
                    </a:lnTo>
                    <a:lnTo>
                      <a:pt x="712" y="178"/>
                    </a:lnTo>
                    <a:lnTo>
                      <a:pt x="652" y="209"/>
                    </a:lnTo>
                    <a:lnTo>
                      <a:pt x="652" y="237"/>
                    </a:lnTo>
                    <a:lnTo>
                      <a:pt x="621" y="237"/>
                    </a:lnTo>
                    <a:lnTo>
                      <a:pt x="534" y="327"/>
                    </a:lnTo>
                    <a:lnTo>
                      <a:pt x="503" y="327"/>
                    </a:lnTo>
                    <a:lnTo>
                      <a:pt x="475" y="355"/>
                    </a:lnTo>
                    <a:lnTo>
                      <a:pt x="445" y="355"/>
                    </a:lnTo>
                    <a:lnTo>
                      <a:pt x="414" y="327"/>
                    </a:lnTo>
                    <a:lnTo>
                      <a:pt x="357" y="327"/>
                    </a:lnTo>
                    <a:lnTo>
                      <a:pt x="296" y="297"/>
                    </a:lnTo>
                    <a:close/>
                  </a:path>
                </a:pathLst>
              </a:custGeom>
              <a:solidFill>
                <a:srgbClr val="FECC2E"/>
              </a:solidFill>
              <a:ln w="9525">
                <a:noFill/>
                <a:round/>
                <a:headEnd/>
                <a:tailEnd/>
              </a:ln>
            </p:spPr>
            <p:txBody>
              <a:bodyPr/>
              <a:lstStyle/>
              <a:p>
                <a:endParaRPr lang="en-GB"/>
              </a:p>
            </p:txBody>
          </p:sp>
          <p:sp>
            <p:nvSpPr>
              <p:cNvPr id="21546" name="Freeform 42"/>
              <p:cNvSpPr>
                <a:spLocks/>
              </p:cNvSpPr>
              <p:nvPr/>
            </p:nvSpPr>
            <p:spPr bwMode="auto">
              <a:xfrm>
                <a:off x="4954" y="3940"/>
                <a:ext cx="89" cy="318"/>
              </a:xfrm>
              <a:custGeom>
                <a:avLst/>
                <a:gdLst/>
                <a:ahLst/>
                <a:cxnLst>
                  <a:cxn ang="0">
                    <a:pos x="326" y="0"/>
                  </a:cxn>
                  <a:cxn ang="0">
                    <a:pos x="296" y="60"/>
                  </a:cxn>
                  <a:cxn ang="0">
                    <a:pos x="207" y="118"/>
                  </a:cxn>
                  <a:cxn ang="0">
                    <a:pos x="177" y="179"/>
                  </a:cxn>
                  <a:cxn ang="0">
                    <a:pos x="148" y="355"/>
                  </a:cxn>
                  <a:cxn ang="0">
                    <a:pos x="119" y="473"/>
                  </a:cxn>
                  <a:cxn ang="0">
                    <a:pos x="89" y="534"/>
                  </a:cxn>
                  <a:cxn ang="0">
                    <a:pos x="89" y="562"/>
                  </a:cxn>
                  <a:cxn ang="0">
                    <a:pos x="59" y="593"/>
                  </a:cxn>
                  <a:cxn ang="0">
                    <a:pos x="29" y="652"/>
                  </a:cxn>
                  <a:cxn ang="0">
                    <a:pos x="0" y="711"/>
                  </a:cxn>
                  <a:cxn ang="0">
                    <a:pos x="29" y="771"/>
                  </a:cxn>
                  <a:cxn ang="0">
                    <a:pos x="89" y="859"/>
                  </a:cxn>
                  <a:cxn ang="0">
                    <a:pos x="119" y="947"/>
                  </a:cxn>
                  <a:cxn ang="0">
                    <a:pos x="148" y="1007"/>
                  </a:cxn>
                  <a:cxn ang="0">
                    <a:pos x="177" y="1066"/>
                  </a:cxn>
                  <a:cxn ang="0">
                    <a:pos x="207" y="1154"/>
                  </a:cxn>
                  <a:cxn ang="0">
                    <a:pos x="237" y="1272"/>
                  </a:cxn>
                  <a:cxn ang="0">
                    <a:pos x="266" y="1245"/>
                  </a:cxn>
                  <a:cxn ang="0">
                    <a:pos x="296" y="1096"/>
                  </a:cxn>
                  <a:cxn ang="0">
                    <a:pos x="326" y="859"/>
                  </a:cxn>
                  <a:cxn ang="0">
                    <a:pos x="357" y="771"/>
                  </a:cxn>
                  <a:cxn ang="0">
                    <a:pos x="326" y="680"/>
                  </a:cxn>
                  <a:cxn ang="0">
                    <a:pos x="357" y="652"/>
                  </a:cxn>
                  <a:cxn ang="0">
                    <a:pos x="326" y="593"/>
                  </a:cxn>
                  <a:cxn ang="0">
                    <a:pos x="296" y="622"/>
                  </a:cxn>
                  <a:cxn ang="0">
                    <a:pos x="207" y="652"/>
                  </a:cxn>
                  <a:cxn ang="0">
                    <a:pos x="207" y="593"/>
                  </a:cxn>
                  <a:cxn ang="0">
                    <a:pos x="237" y="534"/>
                  </a:cxn>
                  <a:cxn ang="0">
                    <a:pos x="237" y="473"/>
                  </a:cxn>
                  <a:cxn ang="0">
                    <a:pos x="207" y="386"/>
                  </a:cxn>
                  <a:cxn ang="0">
                    <a:pos x="207" y="355"/>
                  </a:cxn>
                  <a:cxn ang="0">
                    <a:pos x="237" y="267"/>
                  </a:cxn>
                  <a:cxn ang="0">
                    <a:pos x="266" y="237"/>
                  </a:cxn>
                  <a:cxn ang="0">
                    <a:pos x="357" y="297"/>
                  </a:cxn>
                  <a:cxn ang="0">
                    <a:pos x="357" y="0"/>
                  </a:cxn>
                </a:cxnLst>
                <a:rect l="0" t="0" r="r" b="b"/>
                <a:pathLst>
                  <a:path w="357" h="1272">
                    <a:moveTo>
                      <a:pt x="357" y="0"/>
                    </a:moveTo>
                    <a:lnTo>
                      <a:pt x="326" y="0"/>
                    </a:lnTo>
                    <a:lnTo>
                      <a:pt x="326" y="30"/>
                    </a:lnTo>
                    <a:lnTo>
                      <a:pt x="296" y="60"/>
                    </a:lnTo>
                    <a:lnTo>
                      <a:pt x="207" y="60"/>
                    </a:lnTo>
                    <a:lnTo>
                      <a:pt x="207" y="118"/>
                    </a:lnTo>
                    <a:lnTo>
                      <a:pt x="177" y="148"/>
                    </a:lnTo>
                    <a:lnTo>
                      <a:pt x="177" y="179"/>
                    </a:lnTo>
                    <a:lnTo>
                      <a:pt x="148" y="207"/>
                    </a:lnTo>
                    <a:lnTo>
                      <a:pt x="148" y="355"/>
                    </a:lnTo>
                    <a:lnTo>
                      <a:pt x="119" y="386"/>
                    </a:lnTo>
                    <a:lnTo>
                      <a:pt x="119" y="473"/>
                    </a:lnTo>
                    <a:lnTo>
                      <a:pt x="89" y="473"/>
                    </a:lnTo>
                    <a:lnTo>
                      <a:pt x="89" y="534"/>
                    </a:lnTo>
                    <a:lnTo>
                      <a:pt x="59" y="562"/>
                    </a:lnTo>
                    <a:lnTo>
                      <a:pt x="89" y="562"/>
                    </a:lnTo>
                    <a:lnTo>
                      <a:pt x="89" y="593"/>
                    </a:lnTo>
                    <a:lnTo>
                      <a:pt x="59" y="593"/>
                    </a:lnTo>
                    <a:lnTo>
                      <a:pt x="29" y="622"/>
                    </a:lnTo>
                    <a:lnTo>
                      <a:pt x="29" y="652"/>
                    </a:lnTo>
                    <a:lnTo>
                      <a:pt x="0" y="680"/>
                    </a:lnTo>
                    <a:lnTo>
                      <a:pt x="0" y="711"/>
                    </a:lnTo>
                    <a:lnTo>
                      <a:pt x="29" y="741"/>
                    </a:lnTo>
                    <a:lnTo>
                      <a:pt x="29" y="771"/>
                    </a:lnTo>
                    <a:lnTo>
                      <a:pt x="59" y="799"/>
                    </a:lnTo>
                    <a:lnTo>
                      <a:pt x="89" y="859"/>
                    </a:lnTo>
                    <a:lnTo>
                      <a:pt x="89" y="918"/>
                    </a:lnTo>
                    <a:lnTo>
                      <a:pt x="119" y="947"/>
                    </a:lnTo>
                    <a:lnTo>
                      <a:pt x="119" y="977"/>
                    </a:lnTo>
                    <a:lnTo>
                      <a:pt x="148" y="1007"/>
                    </a:lnTo>
                    <a:lnTo>
                      <a:pt x="148" y="1066"/>
                    </a:lnTo>
                    <a:lnTo>
                      <a:pt x="177" y="1066"/>
                    </a:lnTo>
                    <a:lnTo>
                      <a:pt x="177" y="1126"/>
                    </a:lnTo>
                    <a:lnTo>
                      <a:pt x="207" y="1154"/>
                    </a:lnTo>
                    <a:lnTo>
                      <a:pt x="207" y="1245"/>
                    </a:lnTo>
                    <a:lnTo>
                      <a:pt x="237" y="1272"/>
                    </a:lnTo>
                    <a:lnTo>
                      <a:pt x="237" y="1245"/>
                    </a:lnTo>
                    <a:lnTo>
                      <a:pt x="266" y="1245"/>
                    </a:lnTo>
                    <a:lnTo>
                      <a:pt x="266" y="1096"/>
                    </a:lnTo>
                    <a:lnTo>
                      <a:pt x="296" y="1096"/>
                    </a:lnTo>
                    <a:lnTo>
                      <a:pt x="296" y="889"/>
                    </a:lnTo>
                    <a:lnTo>
                      <a:pt x="326" y="859"/>
                    </a:lnTo>
                    <a:lnTo>
                      <a:pt x="326" y="799"/>
                    </a:lnTo>
                    <a:lnTo>
                      <a:pt x="357" y="771"/>
                    </a:lnTo>
                    <a:lnTo>
                      <a:pt x="357" y="680"/>
                    </a:lnTo>
                    <a:lnTo>
                      <a:pt x="326" y="680"/>
                    </a:lnTo>
                    <a:lnTo>
                      <a:pt x="326" y="652"/>
                    </a:lnTo>
                    <a:lnTo>
                      <a:pt x="357" y="652"/>
                    </a:lnTo>
                    <a:lnTo>
                      <a:pt x="357" y="593"/>
                    </a:lnTo>
                    <a:lnTo>
                      <a:pt x="326" y="593"/>
                    </a:lnTo>
                    <a:lnTo>
                      <a:pt x="326" y="622"/>
                    </a:lnTo>
                    <a:lnTo>
                      <a:pt x="296" y="622"/>
                    </a:lnTo>
                    <a:lnTo>
                      <a:pt x="266" y="652"/>
                    </a:lnTo>
                    <a:lnTo>
                      <a:pt x="207" y="652"/>
                    </a:lnTo>
                    <a:lnTo>
                      <a:pt x="177" y="622"/>
                    </a:lnTo>
                    <a:lnTo>
                      <a:pt x="207" y="593"/>
                    </a:lnTo>
                    <a:lnTo>
                      <a:pt x="207" y="534"/>
                    </a:lnTo>
                    <a:lnTo>
                      <a:pt x="237" y="534"/>
                    </a:lnTo>
                    <a:lnTo>
                      <a:pt x="266" y="504"/>
                    </a:lnTo>
                    <a:lnTo>
                      <a:pt x="237" y="473"/>
                    </a:lnTo>
                    <a:lnTo>
                      <a:pt x="207" y="473"/>
                    </a:lnTo>
                    <a:lnTo>
                      <a:pt x="207" y="386"/>
                    </a:lnTo>
                    <a:lnTo>
                      <a:pt x="177" y="355"/>
                    </a:lnTo>
                    <a:lnTo>
                      <a:pt x="207" y="355"/>
                    </a:lnTo>
                    <a:lnTo>
                      <a:pt x="207" y="297"/>
                    </a:lnTo>
                    <a:lnTo>
                      <a:pt x="237" y="267"/>
                    </a:lnTo>
                    <a:lnTo>
                      <a:pt x="237" y="237"/>
                    </a:lnTo>
                    <a:lnTo>
                      <a:pt x="266" y="237"/>
                    </a:lnTo>
                    <a:lnTo>
                      <a:pt x="326" y="297"/>
                    </a:lnTo>
                    <a:lnTo>
                      <a:pt x="357" y="297"/>
                    </a:lnTo>
                    <a:lnTo>
                      <a:pt x="357" y="179"/>
                    </a:lnTo>
                    <a:lnTo>
                      <a:pt x="357" y="0"/>
                    </a:lnTo>
                    <a:close/>
                  </a:path>
                </a:pathLst>
              </a:custGeom>
              <a:solidFill>
                <a:srgbClr val="B28665"/>
              </a:solidFill>
              <a:ln w="9525">
                <a:noFill/>
                <a:round/>
                <a:headEnd/>
                <a:tailEnd/>
              </a:ln>
            </p:spPr>
            <p:txBody>
              <a:bodyPr/>
              <a:lstStyle/>
              <a:p>
                <a:endParaRPr lang="en-GB"/>
              </a:p>
            </p:txBody>
          </p:sp>
          <p:sp>
            <p:nvSpPr>
              <p:cNvPr id="21547" name="Freeform 43"/>
              <p:cNvSpPr>
                <a:spLocks/>
              </p:cNvSpPr>
              <p:nvPr/>
            </p:nvSpPr>
            <p:spPr bwMode="auto">
              <a:xfrm>
                <a:off x="4998" y="3999"/>
                <a:ext cx="45" cy="104"/>
              </a:xfrm>
              <a:custGeom>
                <a:avLst/>
                <a:gdLst/>
                <a:ahLst/>
                <a:cxnLst>
                  <a:cxn ang="0">
                    <a:pos x="30" y="60"/>
                  </a:cxn>
                  <a:cxn ang="0">
                    <a:pos x="30" y="118"/>
                  </a:cxn>
                  <a:cxn ang="0">
                    <a:pos x="0" y="118"/>
                  </a:cxn>
                  <a:cxn ang="0">
                    <a:pos x="30" y="149"/>
                  </a:cxn>
                  <a:cxn ang="0">
                    <a:pos x="30" y="236"/>
                  </a:cxn>
                  <a:cxn ang="0">
                    <a:pos x="60" y="236"/>
                  </a:cxn>
                  <a:cxn ang="0">
                    <a:pos x="89" y="267"/>
                  </a:cxn>
                  <a:cxn ang="0">
                    <a:pos x="60" y="297"/>
                  </a:cxn>
                  <a:cxn ang="0">
                    <a:pos x="30" y="297"/>
                  </a:cxn>
                  <a:cxn ang="0">
                    <a:pos x="30" y="356"/>
                  </a:cxn>
                  <a:cxn ang="0">
                    <a:pos x="0" y="385"/>
                  </a:cxn>
                  <a:cxn ang="0">
                    <a:pos x="30" y="415"/>
                  </a:cxn>
                  <a:cxn ang="0">
                    <a:pos x="89" y="415"/>
                  </a:cxn>
                  <a:cxn ang="0">
                    <a:pos x="119" y="385"/>
                  </a:cxn>
                  <a:cxn ang="0">
                    <a:pos x="149" y="385"/>
                  </a:cxn>
                  <a:cxn ang="0">
                    <a:pos x="149" y="356"/>
                  </a:cxn>
                  <a:cxn ang="0">
                    <a:pos x="180" y="356"/>
                  </a:cxn>
                  <a:cxn ang="0">
                    <a:pos x="180" y="60"/>
                  </a:cxn>
                  <a:cxn ang="0">
                    <a:pos x="149" y="60"/>
                  </a:cxn>
                  <a:cxn ang="0">
                    <a:pos x="89" y="0"/>
                  </a:cxn>
                  <a:cxn ang="0">
                    <a:pos x="60" y="0"/>
                  </a:cxn>
                  <a:cxn ang="0">
                    <a:pos x="60" y="30"/>
                  </a:cxn>
                  <a:cxn ang="0">
                    <a:pos x="30" y="60"/>
                  </a:cxn>
                </a:cxnLst>
                <a:rect l="0" t="0" r="r" b="b"/>
                <a:pathLst>
                  <a:path w="180" h="415">
                    <a:moveTo>
                      <a:pt x="30" y="60"/>
                    </a:moveTo>
                    <a:lnTo>
                      <a:pt x="30" y="118"/>
                    </a:lnTo>
                    <a:lnTo>
                      <a:pt x="0" y="118"/>
                    </a:lnTo>
                    <a:lnTo>
                      <a:pt x="30" y="149"/>
                    </a:lnTo>
                    <a:lnTo>
                      <a:pt x="30" y="236"/>
                    </a:lnTo>
                    <a:lnTo>
                      <a:pt x="60" y="236"/>
                    </a:lnTo>
                    <a:lnTo>
                      <a:pt x="89" y="267"/>
                    </a:lnTo>
                    <a:lnTo>
                      <a:pt x="60" y="297"/>
                    </a:lnTo>
                    <a:lnTo>
                      <a:pt x="30" y="297"/>
                    </a:lnTo>
                    <a:lnTo>
                      <a:pt x="30" y="356"/>
                    </a:lnTo>
                    <a:lnTo>
                      <a:pt x="0" y="385"/>
                    </a:lnTo>
                    <a:lnTo>
                      <a:pt x="30" y="415"/>
                    </a:lnTo>
                    <a:lnTo>
                      <a:pt x="89" y="415"/>
                    </a:lnTo>
                    <a:lnTo>
                      <a:pt x="119" y="385"/>
                    </a:lnTo>
                    <a:lnTo>
                      <a:pt x="149" y="385"/>
                    </a:lnTo>
                    <a:lnTo>
                      <a:pt x="149" y="356"/>
                    </a:lnTo>
                    <a:lnTo>
                      <a:pt x="180" y="356"/>
                    </a:lnTo>
                    <a:lnTo>
                      <a:pt x="180" y="60"/>
                    </a:lnTo>
                    <a:lnTo>
                      <a:pt x="149" y="60"/>
                    </a:lnTo>
                    <a:lnTo>
                      <a:pt x="89" y="0"/>
                    </a:lnTo>
                    <a:lnTo>
                      <a:pt x="60" y="0"/>
                    </a:lnTo>
                    <a:lnTo>
                      <a:pt x="60" y="30"/>
                    </a:lnTo>
                    <a:lnTo>
                      <a:pt x="30" y="60"/>
                    </a:lnTo>
                    <a:close/>
                  </a:path>
                </a:pathLst>
              </a:custGeom>
              <a:solidFill>
                <a:srgbClr val="7FC543"/>
              </a:solidFill>
              <a:ln w="9525">
                <a:noFill/>
                <a:round/>
                <a:headEnd/>
                <a:tailEnd/>
              </a:ln>
            </p:spPr>
            <p:txBody>
              <a:bodyPr/>
              <a:lstStyle/>
              <a:p>
                <a:endParaRPr lang="en-GB"/>
              </a:p>
            </p:txBody>
          </p:sp>
          <p:sp>
            <p:nvSpPr>
              <p:cNvPr id="21548" name="Rectangle 44"/>
              <p:cNvSpPr>
                <a:spLocks noChangeArrowheads="1"/>
              </p:cNvSpPr>
              <p:nvPr/>
            </p:nvSpPr>
            <p:spPr bwMode="auto">
              <a:xfrm>
                <a:off x="4969" y="4081"/>
                <a:ext cx="7" cy="7"/>
              </a:xfrm>
              <a:prstGeom prst="rect">
                <a:avLst/>
              </a:prstGeom>
              <a:solidFill>
                <a:srgbClr val="7FC543"/>
              </a:solidFill>
              <a:ln w="9525">
                <a:noFill/>
                <a:miter lim="800000"/>
                <a:headEnd/>
                <a:tailEnd/>
              </a:ln>
            </p:spPr>
            <p:txBody>
              <a:bodyPr/>
              <a:lstStyle/>
              <a:p>
                <a:endParaRPr lang="en-GB"/>
              </a:p>
            </p:txBody>
          </p:sp>
          <p:sp>
            <p:nvSpPr>
              <p:cNvPr id="21549" name="Freeform 45"/>
              <p:cNvSpPr>
                <a:spLocks/>
              </p:cNvSpPr>
              <p:nvPr/>
            </p:nvSpPr>
            <p:spPr bwMode="auto">
              <a:xfrm>
                <a:off x="4784" y="4088"/>
                <a:ext cx="7" cy="8"/>
              </a:xfrm>
              <a:custGeom>
                <a:avLst/>
                <a:gdLst/>
                <a:ahLst/>
                <a:cxnLst>
                  <a:cxn ang="0">
                    <a:pos x="27" y="0"/>
                  </a:cxn>
                  <a:cxn ang="0">
                    <a:pos x="0" y="0"/>
                  </a:cxn>
                  <a:cxn ang="0">
                    <a:pos x="27" y="29"/>
                  </a:cxn>
                  <a:cxn ang="0">
                    <a:pos x="27" y="0"/>
                  </a:cxn>
                </a:cxnLst>
                <a:rect l="0" t="0" r="r" b="b"/>
                <a:pathLst>
                  <a:path w="27" h="29">
                    <a:moveTo>
                      <a:pt x="27" y="0"/>
                    </a:moveTo>
                    <a:lnTo>
                      <a:pt x="0" y="0"/>
                    </a:lnTo>
                    <a:lnTo>
                      <a:pt x="27" y="29"/>
                    </a:lnTo>
                    <a:lnTo>
                      <a:pt x="27" y="0"/>
                    </a:lnTo>
                    <a:close/>
                  </a:path>
                </a:pathLst>
              </a:custGeom>
              <a:solidFill>
                <a:srgbClr val="7FC543"/>
              </a:solidFill>
              <a:ln w="9525">
                <a:noFill/>
                <a:round/>
                <a:headEnd/>
                <a:tailEnd/>
              </a:ln>
            </p:spPr>
            <p:txBody>
              <a:bodyPr/>
              <a:lstStyle/>
              <a:p>
                <a:endParaRPr lang="en-GB"/>
              </a:p>
            </p:txBody>
          </p:sp>
          <p:sp>
            <p:nvSpPr>
              <p:cNvPr id="21550" name="Freeform 46"/>
              <p:cNvSpPr>
                <a:spLocks/>
              </p:cNvSpPr>
              <p:nvPr/>
            </p:nvSpPr>
            <p:spPr bwMode="auto">
              <a:xfrm>
                <a:off x="5006" y="4037"/>
                <a:ext cx="763" cy="310"/>
              </a:xfrm>
              <a:custGeom>
                <a:avLst/>
                <a:gdLst/>
                <a:ahLst/>
                <a:cxnLst>
                  <a:cxn ang="0">
                    <a:pos x="505" y="859"/>
                  </a:cxn>
                  <a:cxn ang="0">
                    <a:pos x="387" y="1005"/>
                  </a:cxn>
                  <a:cxn ang="0">
                    <a:pos x="326" y="977"/>
                  </a:cxn>
                  <a:cxn ang="0">
                    <a:pos x="119" y="947"/>
                  </a:cxn>
                  <a:cxn ang="0">
                    <a:pos x="30" y="1123"/>
                  </a:cxn>
                  <a:cxn ang="0">
                    <a:pos x="0" y="1184"/>
                  </a:cxn>
                  <a:cxn ang="0">
                    <a:pos x="0" y="1242"/>
                  </a:cxn>
                  <a:cxn ang="0">
                    <a:pos x="3053" y="1005"/>
                  </a:cxn>
                  <a:cxn ang="0">
                    <a:pos x="2786" y="916"/>
                  </a:cxn>
                  <a:cxn ang="0">
                    <a:pos x="2548" y="710"/>
                  </a:cxn>
                  <a:cxn ang="0">
                    <a:pos x="2461" y="650"/>
                  </a:cxn>
                  <a:cxn ang="0">
                    <a:pos x="2402" y="621"/>
                  </a:cxn>
                  <a:cxn ang="0">
                    <a:pos x="2283" y="532"/>
                  </a:cxn>
                  <a:cxn ang="0">
                    <a:pos x="2193" y="443"/>
                  </a:cxn>
                  <a:cxn ang="0">
                    <a:pos x="2046" y="355"/>
                  </a:cxn>
                  <a:cxn ang="0">
                    <a:pos x="1986" y="325"/>
                  </a:cxn>
                  <a:cxn ang="0">
                    <a:pos x="1897" y="266"/>
                  </a:cxn>
                  <a:cxn ang="0">
                    <a:pos x="1809" y="207"/>
                  </a:cxn>
                  <a:cxn ang="0">
                    <a:pos x="1719" y="148"/>
                  </a:cxn>
                  <a:cxn ang="0">
                    <a:pos x="1481" y="57"/>
                  </a:cxn>
                  <a:cxn ang="0">
                    <a:pos x="1305" y="30"/>
                  </a:cxn>
                  <a:cxn ang="0">
                    <a:pos x="1186" y="0"/>
                  </a:cxn>
                  <a:cxn ang="0">
                    <a:pos x="1126" y="30"/>
                  </a:cxn>
                  <a:cxn ang="0">
                    <a:pos x="1037" y="57"/>
                  </a:cxn>
                  <a:cxn ang="0">
                    <a:pos x="919" y="87"/>
                  </a:cxn>
                  <a:cxn ang="0">
                    <a:pos x="860" y="118"/>
                  </a:cxn>
                  <a:cxn ang="0">
                    <a:pos x="801" y="148"/>
                  </a:cxn>
                  <a:cxn ang="0">
                    <a:pos x="623" y="207"/>
                  </a:cxn>
                  <a:cxn ang="0">
                    <a:pos x="682" y="294"/>
                  </a:cxn>
                  <a:cxn ang="0">
                    <a:pos x="712" y="355"/>
                  </a:cxn>
                  <a:cxn ang="0">
                    <a:pos x="771" y="385"/>
                  </a:cxn>
                  <a:cxn ang="0">
                    <a:pos x="801" y="443"/>
                  </a:cxn>
                  <a:cxn ang="0">
                    <a:pos x="889" y="561"/>
                  </a:cxn>
                  <a:cxn ang="0">
                    <a:pos x="801" y="621"/>
                  </a:cxn>
                  <a:cxn ang="0">
                    <a:pos x="771" y="680"/>
                  </a:cxn>
                  <a:cxn ang="0">
                    <a:pos x="742" y="740"/>
                  </a:cxn>
                  <a:cxn ang="0">
                    <a:pos x="594" y="768"/>
                  </a:cxn>
                  <a:cxn ang="0">
                    <a:pos x="533" y="798"/>
                  </a:cxn>
                </a:cxnLst>
                <a:rect l="0" t="0" r="r" b="b"/>
                <a:pathLst>
                  <a:path w="3053" h="1242">
                    <a:moveTo>
                      <a:pt x="505" y="828"/>
                    </a:moveTo>
                    <a:lnTo>
                      <a:pt x="505" y="859"/>
                    </a:lnTo>
                    <a:lnTo>
                      <a:pt x="387" y="977"/>
                    </a:lnTo>
                    <a:lnTo>
                      <a:pt x="387" y="1005"/>
                    </a:lnTo>
                    <a:lnTo>
                      <a:pt x="357" y="1005"/>
                    </a:lnTo>
                    <a:lnTo>
                      <a:pt x="326" y="977"/>
                    </a:lnTo>
                    <a:lnTo>
                      <a:pt x="237" y="977"/>
                    </a:lnTo>
                    <a:lnTo>
                      <a:pt x="119" y="947"/>
                    </a:lnTo>
                    <a:lnTo>
                      <a:pt x="30" y="947"/>
                    </a:lnTo>
                    <a:lnTo>
                      <a:pt x="30" y="1123"/>
                    </a:lnTo>
                    <a:lnTo>
                      <a:pt x="0" y="1154"/>
                    </a:lnTo>
                    <a:lnTo>
                      <a:pt x="0" y="1184"/>
                    </a:lnTo>
                    <a:lnTo>
                      <a:pt x="30" y="1214"/>
                    </a:lnTo>
                    <a:lnTo>
                      <a:pt x="0" y="1242"/>
                    </a:lnTo>
                    <a:lnTo>
                      <a:pt x="3053" y="1242"/>
                    </a:lnTo>
                    <a:lnTo>
                      <a:pt x="3053" y="1005"/>
                    </a:lnTo>
                    <a:lnTo>
                      <a:pt x="2874" y="1005"/>
                    </a:lnTo>
                    <a:lnTo>
                      <a:pt x="2786" y="916"/>
                    </a:lnTo>
                    <a:lnTo>
                      <a:pt x="2727" y="886"/>
                    </a:lnTo>
                    <a:lnTo>
                      <a:pt x="2548" y="710"/>
                    </a:lnTo>
                    <a:lnTo>
                      <a:pt x="2518" y="710"/>
                    </a:lnTo>
                    <a:lnTo>
                      <a:pt x="2461" y="650"/>
                    </a:lnTo>
                    <a:lnTo>
                      <a:pt x="2430" y="650"/>
                    </a:lnTo>
                    <a:lnTo>
                      <a:pt x="2402" y="621"/>
                    </a:lnTo>
                    <a:lnTo>
                      <a:pt x="2341" y="591"/>
                    </a:lnTo>
                    <a:lnTo>
                      <a:pt x="2283" y="532"/>
                    </a:lnTo>
                    <a:lnTo>
                      <a:pt x="2223" y="503"/>
                    </a:lnTo>
                    <a:lnTo>
                      <a:pt x="2193" y="443"/>
                    </a:lnTo>
                    <a:lnTo>
                      <a:pt x="2165" y="413"/>
                    </a:lnTo>
                    <a:lnTo>
                      <a:pt x="2046" y="355"/>
                    </a:lnTo>
                    <a:lnTo>
                      <a:pt x="2016" y="325"/>
                    </a:lnTo>
                    <a:lnTo>
                      <a:pt x="1986" y="325"/>
                    </a:lnTo>
                    <a:lnTo>
                      <a:pt x="1927" y="294"/>
                    </a:lnTo>
                    <a:lnTo>
                      <a:pt x="1897" y="266"/>
                    </a:lnTo>
                    <a:lnTo>
                      <a:pt x="1867" y="266"/>
                    </a:lnTo>
                    <a:lnTo>
                      <a:pt x="1809" y="207"/>
                    </a:lnTo>
                    <a:lnTo>
                      <a:pt x="1749" y="176"/>
                    </a:lnTo>
                    <a:lnTo>
                      <a:pt x="1719" y="148"/>
                    </a:lnTo>
                    <a:lnTo>
                      <a:pt x="1542" y="57"/>
                    </a:lnTo>
                    <a:lnTo>
                      <a:pt x="1481" y="57"/>
                    </a:lnTo>
                    <a:lnTo>
                      <a:pt x="1424" y="30"/>
                    </a:lnTo>
                    <a:lnTo>
                      <a:pt x="1305" y="30"/>
                    </a:lnTo>
                    <a:lnTo>
                      <a:pt x="1274" y="0"/>
                    </a:lnTo>
                    <a:lnTo>
                      <a:pt x="1186" y="0"/>
                    </a:lnTo>
                    <a:lnTo>
                      <a:pt x="1156" y="30"/>
                    </a:lnTo>
                    <a:lnTo>
                      <a:pt x="1126" y="30"/>
                    </a:lnTo>
                    <a:lnTo>
                      <a:pt x="1098" y="57"/>
                    </a:lnTo>
                    <a:lnTo>
                      <a:pt x="1037" y="57"/>
                    </a:lnTo>
                    <a:lnTo>
                      <a:pt x="1007" y="87"/>
                    </a:lnTo>
                    <a:lnTo>
                      <a:pt x="919" y="87"/>
                    </a:lnTo>
                    <a:lnTo>
                      <a:pt x="919" y="118"/>
                    </a:lnTo>
                    <a:lnTo>
                      <a:pt x="860" y="118"/>
                    </a:lnTo>
                    <a:lnTo>
                      <a:pt x="830" y="148"/>
                    </a:lnTo>
                    <a:lnTo>
                      <a:pt x="801" y="148"/>
                    </a:lnTo>
                    <a:lnTo>
                      <a:pt x="651" y="176"/>
                    </a:lnTo>
                    <a:lnTo>
                      <a:pt x="623" y="207"/>
                    </a:lnTo>
                    <a:lnTo>
                      <a:pt x="594" y="207"/>
                    </a:lnTo>
                    <a:lnTo>
                      <a:pt x="682" y="294"/>
                    </a:lnTo>
                    <a:lnTo>
                      <a:pt x="682" y="325"/>
                    </a:lnTo>
                    <a:lnTo>
                      <a:pt x="712" y="355"/>
                    </a:lnTo>
                    <a:lnTo>
                      <a:pt x="742" y="355"/>
                    </a:lnTo>
                    <a:lnTo>
                      <a:pt x="771" y="385"/>
                    </a:lnTo>
                    <a:lnTo>
                      <a:pt x="771" y="413"/>
                    </a:lnTo>
                    <a:lnTo>
                      <a:pt x="801" y="443"/>
                    </a:lnTo>
                    <a:lnTo>
                      <a:pt x="830" y="503"/>
                    </a:lnTo>
                    <a:lnTo>
                      <a:pt x="889" y="561"/>
                    </a:lnTo>
                    <a:lnTo>
                      <a:pt x="860" y="561"/>
                    </a:lnTo>
                    <a:lnTo>
                      <a:pt x="801" y="621"/>
                    </a:lnTo>
                    <a:lnTo>
                      <a:pt x="801" y="650"/>
                    </a:lnTo>
                    <a:lnTo>
                      <a:pt x="771" y="680"/>
                    </a:lnTo>
                    <a:lnTo>
                      <a:pt x="771" y="710"/>
                    </a:lnTo>
                    <a:lnTo>
                      <a:pt x="742" y="740"/>
                    </a:lnTo>
                    <a:lnTo>
                      <a:pt x="623" y="740"/>
                    </a:lnTo>
                    <a:lnTo>
                      <a:pt x="594" y="768"/>
                    </a:lnTo>
                    <a:lnTo>
                      <a:pt x="533" y="768"/>
                    </a:lnTo>
                    <a:lnTo>
                      <a:pt x="533" y="798"/>
                    </a:lnTo>
                    <a:lnTo>
                      <a:pt x="505" y="828"/>
                    </a:lnTo>
                    <a:close/>
                  </a:path>
                </a:pathLst>
              </a:custGeom>
              <a:solidFill>
                <a:srgbClr val="FFFF7F"/>
              </a:solidFill>
              <a:ln w="9525">
                <a:noFill/>
                <a:round/>
                <a:headEnd/>
                <a:tailEnd/>
              </a:ln>
            </p:spPr>
            <p:txBody>
              <a:bodyPr/>
              <a:lstStyle/>
              <a:p>
                <a:endParaRPr lang="en-GB"/>
              </a:p>
            </p:txBody>
          </p:sp>
          <p:sp>
            <p:nvSpPr>
              <p:cNvPr id="21551" name="Freeform 47"/>
              <p:cNvSpPr>
                <a:spLocks/>
              </p:cNvSpPr>
              <p:nvPr/>
            </p:nvSpPr>
            <p:spPr bwMode="auto">
              <a:xfrm>
                <a:off x="5013" y="4251"/>
                <a:ext cx="7" cy="7"/>
              </a:xfrm>
              <a:custGeom>
                <a:avLst/>
                <a:gdLst/>
                <a:ahLst/>
                <a:cxnLst>
                  <a:cxn ang="0">
                    <a:pos x="0" y="0"/>
                  </a:cxn>
                  <a:cxn ang="0">
                    <a:pos x="0" y="27"/>
                  </a:cxn>
                  <a:cxn ang="0">
                    <a:pos x="29" y="27"/>
                  </a:cxn>
                  <a:cxn ang="0">
                    <a:pos x="0" y="0"/>
                  </a:cxn>
                </a:cxnLst>
                <a:rect l="0" t="0" r="r" b="b"/>
                <a:pathLst>
                  <a:path w="29" h="27">
                    <a:moveTo>
                      <a:pt x="0" y="0"/>
                    </a:moveTo>
                    <a:lnTo>
                      <a:pt x="0" y="27"/>
                    </a:lnTo>
                    <a:lnTo>
                      <a:pt x="29" y="27"/>
                    </a:lnTo>
                    <a:lnTo>
                      <a:pt x="0" y="0"/>
                    </a:lnTo>
                    <a:close/>
                  </a:path>
                </a:pathLst>
              </a:custGeom>
              <a:solidFill>
                <a:srgbClr val="7FC543"/>
              </a:solidFill>
              <a:ln w="9525">
                <a:noFill/>
                <a:round/>
                <a:headEnd/>
                <a:tailEnd/>
              </a:ln>
            </p:spPr>
            <p:txBody>
              <a:bodyPr/>
              <a:lstStyle/>
              <a:p>
                <a:endParaRPr lang="en-GB"/>
              </a:p>
            </p:txBody>
          </p:sp>
          <p:sp>
            <p:nvSpPr>
              <p:cNvPr id="21552" name="Freeform 48"/>
              <p:cNvSpPr>
                <a:spLocks/>
              </p:cNvSpPr>
              <p:nvPr/>
            </p:nvSpPr>
            <p:spPr bwMode="auto">
              <a:xfrm>
                <a:off x="5694" y="2882"/>
                <a:ext cx="75" cy="163"/>
              </a:xfrm>
              <a:custGeom>
                <a:avLst/>
                <a:gdLst/>
                <a:ahLst/>
                <a:cxnLst>
                  <a:cxn ang="0">
                    <a:pos x="61" y="297"/>
                  </a:cxn>
                  <a:cxn ang="0">
                    <a:pos x="0" y="355"/>
                  </a:cxn>
                  <a:cxn ang="0">
                    <a:pos x="0" y="415"/>
                  </a:cxn>
                  <a:cxn ang="0">
                    <a:pos x="31" y="444"/>
                  </a:cxn>
                  <a:cxn ang="0">
                    <a:pos x="91" y="444"/>
                  </a:cxn>
                  <a:cxn ang="0">
                    <a:pos x="119" y="474"/>
                  </a:cxn>
                  <a:cxn ang="0">
                    <a:pos x="119" y="503"/>
                  </a:cxn>
                  <a:cxn ang="0">
                    <a:pos x="179" y="503"/>
                  </a:cxn>
                  <a:cxn ang="0">
                    <a:pos x="179" y="533"/>
                  </a:cxn>
                  <a:cxn ang="0">
                    <a:pos x="209" y="562"/>
                  </a:cxn>
                  <a:cxn ang="0">
                    <a:pos x="209" y="592"/>
                  </a:cxn>
                  <a:cxn ang="0">
                    <a:pos x="268" y="653"/>
                  </a:cxn>
                  <a:cxn ang="0">
                    <a:pos x="268" y="622"/>
                  </a:cxn>
                  <a:cxn ang="0">
                    <a:pos x="298" y="622"/>
                  </a:cxn>
                  <a:cxn ang="0">
                    <a:pos x="298" y="0"/>
                  </a:cxn>
                  <a:cxn ang="0">
                    <a:pos x="238" y="0"/>
                  </a:cxn>
                  <a:cxn ang="0">
                    <a:pos x="238" y="30"/>
                  </a:cxn>
                  <a:cxn ang="0">
                    <a:pos x="209" y="0"/>
                  </a:cxn>
                  <a:cxn ang="0">
                    <a:pos x="179" y="0"/>
                  </a:cxn>
                  <a:cxn ang="0">
                    <a:pos x="179" y="30"/>
                  </a:cxn>
                  <a:cxn ang="0">
                    <a:pos x="149" y="0"/>
                  </a:cxn>
                  <a:cxn ang="0">
                    <a:pos x="119" y="0"/>
                  </a:cxn>
                  <a:cxn ang="0">
                    <a:pos x="149" y="30"/>
                  </a:cxn>
                  <a:cxn ang="0">
                    <a:pos x="149" y="149"/>
                  </a:cxn>
                  <a:cxn ang="0">
                    <a:pos x="119" y="178"/>
                  </a:cxn>
                  <a:cxn ang="0">
                    <a:pos x="119" y="237"/>
                  </a:cxn>
                  <a:cxn ang="0">
                    <a:pos x="91" y="267"/>
                  </a:cxn>
                  <a:cxn ang="0">
                    <a:pos x="91" y="297"/>
                  </a:cxn>
                  <a:cxn ang="0">
                    <a:pos x="61" y="267"/>
                  </a:cxn>
                  <a:cxn ang="0">
                    <a:pos x="61" y="297"/>
                  </a:cxn>
                </a:cxnLst>
                <a:rect l="0" t="0" r="r" b="b"/>
                <a:pathLst>
                  <a:path w="298" h="653">
                    <a:moveTo>
                      <a:pt x="61" y="297"/>
                    </a:moveTo>
                    <a:lnTo>
                      <a:pt x="0" y="355"/>
                    </a:lnTo>
                    <a:lnTo>
                      <a:pt x="0" y="415"/>
                    </a:lnTo>
                    <a:lnTo>
                      <a:pt x="31" y="444"/>
                    </a:lnTo>
                    <a:lnTo>
                      <a:pt x="91" y="444"/>
                    </a:lnTo>
                    <a:lnTo>
                      <a:pt x="119" y="474"/>
                    </a:lnTo>
                    <a:lnTo>
                      <a:pt x="119" y="503"/>
                    </a:lnTo>
                    <a:lnTo>
                      <a:pt x="179" y="503"/>
                    </a:lnTo>
                    <a:lnTo>
                      <a:pt x="179" y="533"/>
                    </a:lnTo>
                    <a:lnTo>
                      <a:pt x="209" y="562"/>
                    </a:lnTo>
                    <a:lnTo>
                      <a:pt x="209" y="592"/>
                    </a:lnTo>
                    <a:lnTo>
                      <a:pt x="268" y="653"/>
                    </a:lnTo>
                    <a:lnTo>
                      <a:pt x="268" y="622"/>
                    </a:lnTo>
                    <a:lnTo>
                      <a:pt x="298" y="622"/>
                    </a:lnTo>
                    <a:lnTo>
                      <a:pt x="298" y="0"/>
                    </a:lnTo>
                    <a:lnTo>
                      <a:pt x="238" y="0"/>
                    </a:lnTo>
                    <a:lnTo>
                      <a:pt x="238" y="30"/>
                    </a:lnTo>
                    <a:lnTo>
                      <a:pt x="209" y="0"/>
                    </a:lnTo>
                    <a:lnTo>
                      <a:pt x="179" y="0"/>
                    </a:lnTo>
                    <a:lnTo>
                      <a:pt x="179" y="30"/>
                    </a:lnTo>
                    <a:lnTo>
                      <a:pt x="149" y="0"/>
                    </a:lnTo>
                    <a:lnTo>
                      <a:pt x="119" y="0"/>
                    </a:lnTo>
                    <a:lnTo>
                      <a:pt x="149" y="30"/>
                    </a:lnTo>
                    <a:lnTo>
                      <a:pt x="149" y="149"/>
                    </a:lnTo>
                    <a:lnTo>
                      <a:pt x="119" y="178"/>
                    </a:lnTo>
                    <a:lnTo>
                      <a:pt x="119" y="237"/>
                    </a:lnTo>
                    <a:lnTo>
                      <a:pt x="91" y="267"/>
                    </a:lnTo>
                    <a:lnTo>
                      <a:pt x="91" y="297"/>
                    </a:lnTo>
                    <a:lnTo>
                      <a:pt x="61" y="267"/>
                    </a:lnTo>
                    <a:lnTo>
                      <a:pt x="61" y="297"/>
                    </a:lnTo>
                    <a:close/>
                  </a:path>
                </a:pathLst>
              </a:custGeom>
              <a:solidFill>
                <a:srgbClr val="E6F6ED"/>
              </a:solidFill>
              <a:ln w="9525">
                <a:noFill/>
                <a:round/>
                <a:headEnd/>
                <a:tailEnd/>
              </a:ln>
            </p:spPr>
            <p:txBody>
              <a:bodyPr/>
              <a:lstStyle/>
              <a:p>
                <a:endParaRPr lang="en-GB"/>
              </a:p>
            </p:txBody>
          </p:sp>
          <p:sp>
            <p:nvSpPr>
              <p:cNvPr id="21553" name="Freeform 49"/>
              <p:cNvSpPr>
                <a:spLocks/>
              </p:cNvSpPr>
              <p:nvPr/>
            </p:nvSpPr>
            <p:spPr bwMode="auto">
              <a:xfrm>
                <a:off x="5754" y="3045"/>
                <a:ext cx="7" cy="22"/>
              </a:xfrm>
              <a:custGeom>
                <a:avLst/>
                <a:gdLst/>
                <a:ahLst/>
                <a:cxnLst>
                  <a:cxn ang="0">
                    <a:pos x="30" y="0"/>
                  </a:cxn>
                  <a:cxn ang="0">
                    <a:pos x="0" y="27"/>
                  </a:cxn>
                  <a:cxn ang="0">
                    <a:pos x="0" y="57"/>
                  </a:cxn>
                  <a:cxn ang="0">
                    <a:pos x="30" y="88"/>
                  </a:cxn>
                  <a:cxn ang="0">
                    <a:pos x="30" y="0"/>
                  </a:cxn>
                </a:cxnLst>
                <a:rect l="0" t="0" r="r" b="b"/>
                <a:pathLst>
                  <a:path w="30" h="88">
                    <a:moveTo>
                      <a:pt x="30" y="0"/>
                    </a:moveTo>
                    <a:lnTo>
                      <a:pt x="0" y="27"/>
                    </a:lnTo>
                    <a:lnTo>
                      <a:pt x="0" y="57"/>
                    </a:lnTo>
                    <a:lnTo>
                      <a:pt x="30" y="88"/>
                    </a:lnTo>
                    <a:lnTo>
                      <a:pt x="30" y="0"/>
                    </a:lnTo>
                    <a:close/>
                  </a:path>
                </a:pathLst>
              </a:custGeom>
              <a:solidFill>
                <a:srgbClr val="E6F6ED"/>
              </a:solidFill>
              <a:ln w="9525">
                <a:noFill/>
                <a:round/>
                <a:headEnd/>
                <a:tailEnd/>
              </a:ln>
            </p:spPr>
            <p:txBody>
              <a:bodyPr/>
              <a:lstStyle/>
              <a:p>
                <a:endParaRPr lang="en-GB"/>
              </a:p>
            </p:txBody>
          </p:sp>
          <p:sp>
            <p:nvSpPr>
              <p:cNvPr id="21554" name="Freeform 50"/>
              <p:cNvSpPr>
                <a:spLocks/>
              </p:cNvSpPr>
              <p:nvPr/>
            </p:nvSpPr>
            <p:spPr bwMode="auto">
              <a:xfrm>
                <a:off x="5761" y="3067"/>
                <a:ext cx="8" cy="15"/>
              </a:xfrm>
              <a:custGeom>
                <a:avLst/>
                <a:gdLst/>
                <a:ahLst/>
                <a:cxnLst>
                  <a:cxn ang="0">
                    <a:pos x="30" y="58"/>
                  </a:cxn>
                  <a:cxn ang="0">
                    <a:pos x="30" y="0"/>
                  </a:cxn>
                  <a:cxn ang="0">
                    <a:pos x="0" y="30"/>
                  </a:cxn>
                  <a:cxn ang="0">
                    <a:pos x="30" y="58"/>
                  </a:cxn>
                </a:cxnLst>
                <a:rect l="0" t="0" r="r" b="b"/>
                <a:pathLst>
                  <a:path w="30" h="58">
                    <a:moveTo>
                      <a:pt x="30" y="58"/>
                    </a:moveTo>
                    <a:lnTo>
                      <a:pt x="30" y="0"/>
                    </a:lnTo>
                    <a:lnTo>
                      <a:pt x="0" y="30"/>
                    </a:lnTo>
                    <a:lnTo>
                      <a:pt x="30" y="58"/>
                    </a:lnTo>
                    <a:close/>
                  </a:path>
                </a:pathLst>
              </a:custGeom>
              <a:solidFill>
                <a:srgbClr val="E6F6ED"/>
              </a:solidFill>
              <a:ln w="9525">
                <a:noFill/>
                <a:round/>
                <a:headEnd/>
                <a:tailEnd/>
              </a:ln>
            </p:spPr>
            <p:txBody>
              <a:bodyPr/>
              <a:lstStyle/>
              <a:p>
                <a:endParaRPr lang="en-GB"/>
              </a:p>
            </p:txBody>
          </p:sp>
          <p:sp>
            <p:nvSpPr>
              <p:cNvPr id="21555" name="Freeform 51"/>
              <p:cNvSpPr>
                <a:spLocks/>
              </p:cNvSpPr>
              <p:nvPr/>
            </p:nvSpPr>
            <p:spPr bwMode="auto">
              <a:xfrm>
                <a:off x="5628" y="3208"/>
                <a:ext cx="141" cy="251"/>
              </a:xfrm>
              <a:custGeom>
                <a:avLst/>
                <a:gdLst/>
                <a:ahLst/>
                <a:cxnLst>
                  <a:cxn ang="0">
                    <a:pos x="444" y="29"/>
                  </a:cxn>
                  <a:cxn ang="0">
                    <a:pos x="444" y="0"/>
                  </a:cxn>
                  <a:cxn ang="0">
                    <a:pos x="356" y="0"/>
                  </a:cxn>
                  <a:cxn ang="0">
                    <a:pos x="326" y="29"/>
                  </a:cxn>
                  <a:cxn ang="0">
                    <a:pos x="296" y="29"/>
                  </a:cxn>
                  <a:cxn ang="0">
                    <a:pos x="296" y="88"/>
                  </a:cxn>
                  <a:cxn ang="0">
                    <a:pos x="326" y="88"/>
                  </a:cxn>
                  <a:cxn ang="0">
                    <a:pos x="326" y="118"/>
                  </a:cxn>
                  <a:cxn ang="0">
                    <a:pos x="356" y="148"/>
                  </a:cxn>
                  <a:cxn ang="0">
                    <a:pos x="384" y="148"/>
                  </a:cxn>
                  <a:cxn ang="0">
                    <a:pos x="444" y="206"/>
                  </a:cxn>
                  <a:cxn ang="0">
                    <a:pos x="444" y="236"/>
                  </a:cxn>
                  <a:cxn ang="0">
                    <a:pos x="414" y="266"/>
                  </a:cxn>
                  <a:cxn ang="0">
                    <a:pos x="384" y="266"/>
                  </a:cxn>
                  <a:cxn ang="0">
                    <a:pos x="356" y="236"/>
                  </a:cxn>
                  <a:cxn ang="0">
                    <a:pos x="326" y="236"/>
                  </a:cxn>
                  <a:cxn ang="0">
                    <a:pos x="296" y="206"/>
                  </a:cxn>
                  <a:cxn ang="0">
                    <a:pos x="265" y="236"/>
                  </a:cxn>
                  <a:cxn ang="0">
                    <a:pos x="237" y="236"/>
                  </a:cxn>
                  <a:cxn ang="0">
                    <a:pos x="207" y="206"/>
                  </a:cxn>
                  <a:cxn ang="0">
                    <a:pos x="178" y="206"/>
                  </a:cxn>
                  <a:cxn ang="0">
                    <a:pos x="178" y="179"/>
                  </a:cxn>
                  <a:cxn ang="0">
                    <a:pos x="147" y="179"/>
                  </a:cxn>
                  <a:cxn ang="0">
                    <a:pos x="119" y="148"/>
                  </a:cxn>
                  <a:cxn ang="0">
                    <a:pos x="28" y="148"/>
                  </a:cxn>
                  <a:cxn ang="0">
                    <a:pos x="0" y="179"/>
                  </a:cxn>
                  <a:cxn ang="0">
                    <a:pos x="0" y="206"/>
                  </a:cxn>
                  <a:cxn ang="0">
                    <a:pos x="28" y="206"/>
                  </a:cxn>
                  <a:cxn ang="0">
                    <a:pos x="28" y="236"/>
                  </a:cxn>
                  <a:cxn ang="0">
                    <a:pos x="0" y="236"/>
                  </a:cxn>
                  <a:cxn ang="0">
                    <a:pos x="58" y="297"/>
                  </a:cxn>
                  <a:cxn ang="0">
                    <a:pos x="119" y="297"/>
                  </a:cxn>
                  <a:cxn ang="0">
                    <a:pos x="178" y="354"/>
                  </a:cxn>
                  <a:cxn ang="0">
                    <a:pos x="119" y="415"/>
                  </a:cxn>
                  <a:cxn ang="0">
                    <a:pos x="147" y="443"/>
                  </a:cxn>
                  <a:cxn ang="0">
                    <a:pos x="147" y="473"/>
                  </a:cxn>
                  <a:cxn ang="0">
                    <a:pos x="207" y="504"/>
                  </a:cxn>
                  <a:cxn ang="0">
                    <a:pos x="237" y="504"/>
                  </a:cxn>
                  <a:cxn ang="0">
                    <a:pos x="237" y="534"/>
                  </a:cxn>
                  <a:cxn ang="0">
                    <a:pos x="296" y="534"/>
                  </a:cxn>
                  <a:cxn ang="0">
                    <a:pos x="296" y="622"/>
                  </a:cxn>
                  <a:cxn ang="0">
                    <a:pos x="207" y="622"/>
                  </a:cxn>
                  <a:cxn ang="0">
                    <a:pos x="237" y="652"/>
                  </a:cxn>
                  <a:cxn ang="0">
                    <a:pos x="265" y="652"/>
                  </a:cxn>
                  <a:cxn ang="0">
                    <a:pos x="326" y="710"/>
                  </a:cxn>
                  <a:cxn ang="0">
                    <a:pos x="356" y="710"/>
                  </a:cxn>
                  <a:cxn ang="0">
                    <a:pos x="414" y="770"/>
                  </a:cxn>
                  <a:cxn ang="0">
                    <a:pos x="474" y="770"/>
                  </a:cxn>
                  <a:cxn ang="0">
                    <a:pos x="503" y="799"/>
                  </a:cxn>
                  <a:cxn ang="0">
                    <a:pos x="474" y="829"/>
                  </a:cxn>
                  <a:cxn ang="0">
                    <a:pos x="533" y="888"/>
                  </a:cxn>
                  <a:cxn ang="0">
                    <a:pos x="503" y="888"/>
                  </a:cxn>
                  <a:cxn ang="0">
                    <a:pos x="503" y="977"/>
                  </a:cxn>
                  <a:cxn ang="0">
                    <a:pos x="533" y="1007"/>
                  </a:cxn>
                  <a:cxn ang="0">
                    <a:pos x="563" y="977"/>
                  </a:cxn>
                  <a:cxn ang="0">
                    <a:pos x="563" y="88"/>
                  </a:cxn>
                  <a:cxn ang="0">
                    <a:pos x="533" y="88"/>
                  </a:cxn>
                  <a:cxn ang="0">
                    <a:pos x="503" y="59"/>
                  </a:cxn>
                  <a:cxn ang="0">
                    <a:pos x="474" y="59"/>
                  </a:cxn>
                  <a:cxn ang="0">
                    <a:pos x="444" y="29"/>
                  </a:cxn>
                </a:cxnLst>
                <a:rect l="0" t="0" r="r" b="b"/>
                <a:pathLst>
                  <a:path w="563" h="1007">
                    <a:moveTo>
                      <a:pt x="444" y="29"/>
                    </a:moveTo>
                    <a:lnTo>
                      <a:pt x="444" y="0"/>
                    </a:lnTo>
                    <a:lnTo>
                      <a:pt x="356" y="0"/>
                    </a:lnTo>
                    <a:lnTo>
                      <a:pt x="326" y="29"/>
                    </a:lnTo>
                    <a:lnTo>
                      <a:pt x="296" y="29"/>
                    </a:lnTo>
                    <a:lnTo>
                      <a:pt x="296" y="88"/>
                    </a:lnTo>
                    <a:lnTo>
                      <a:pt x="326" y="88"/>
                    </a:lnTo>
                    <a:lnTo>
                      <a:pt x="326" y="118"/>
                    </a:lnTo>
                    <a:lnTo>
                      <a:pt x="356" y="148"/>
                    </a:lnTo>
                    <a:lnTo>
                      <a:pt x="384" y="148"/>
                    </a:lnTo>
                    <a:lnTo>
                      <a:pt x="444" y="206"/>
                    </a:lnTo>
                    <a:lnTo>
                      <a:pt x="444" y="236"/>
                    </a:lnTo>
                    <a:lnTo>
                      <a:pt x="414" y="266"/>
                    </a:lnTo>
                    <a:lnTo>
                      <a:pt x="384" y="266"/>
                    </a:lnTo>
                    <a:lnTo>
                      <a:pt x="356" y="236"/>
                    </a:lnTo>
                    <a:lnTo>
                      <a:pt x="326" y="236"/>
                    </a:lnTo>
                    <a:lnTo>
                      <a:pt x="296" y="206"/>
                    </a:lnTo>
                    <a:lnTo>
                      <a:pt x="265" y="236"/>
                    </a:lnTo>
                    <a:lnTo>
                      <a:pt x="237" y="236"/>
                    </a:lnTo>
                    <a:lnTo>
                      <a:pt x="207" y="206"/>
                    </a:lnTo>
                    <a:lnTo>
                      <a:pt x="178" y="206"/>
                    </a:lnTo>
                    <a:lnTo>
                      <a:pt x="178" y="179"/>
                    </a:lnTo>
                    <a:lnTo>
                      <a:pt x="147" y="179"/>
                    </a:lnTo>
                    <a:lnTo>
                      <a:pt x="119" y="148"/>
                    </a:lnTo>
                    <a:lnTo>
                      <a:pt x="28" y="148"/>
                    </a:lnTo>
                    <a:lnTo>
                      <a:pt x="0" y="179"/>
                    </a:lnTo>
                    <a:lnTo>
                      <a:pt x="0" y="206"/>
                    </a:lnTo>
                    <a:lnTo>
                      <a:pt x="28" y="206"/>
                    </a:lnTo>
                    <a:lnTo>
                      <a:pt x="28" y="236"/>
                    </a:lnTo>
                    <a:lnTo>
                      <a:pt x="0" y="236"/>
                    </a:lnTo>
                    <a:lnTo>
                      <a:pt x="58" y="297"/>
                    </a:lnTo>
                    <a:lnTo>
                      <a:pt x="119" y="297"/>
                    </a:lnTo>
                    <a:lnTo>
                      <a:pt x="178" y="354"/>
                    </a:lnTo>
                    <a:lnTo>
                      <a:pt x="119" y="415"/>
                    </a:lnTo>
                    <a:lnTo>
                      <a:pt x="147" y="443"/>
                    </a:lnTo>
                    <a:lnTo>
                      <a:pt x="147" y="473"/>
                    </a:lnTo>
                    <a:lnTo>
                      <a:pt x="207" y="504"/>
                    </a:lnTo>
                    <a:lnTo>
                      <a:pt x="237" y="504"/>
                    </a:lnTo>
                    <a:lnTo>
                      <a:pt x="237" y="534"/>
                    </a:lnTo>
                    <a:lnTo>
                      <a:pt x="296" y="534"/>
                    </a:lnTo>
                    <a:lnTo>
                      <a:pt x="296" y="622"/>
                    </a:lnTo>
                    <a:lnTo>
                      <a:pt x="207" y="622"/>
                    </a:lnTo>
                    <a:lnTo>
                      <a:pt x="237" y="652"/>
                    </a:lnTo>
                    <a:lnTo>
                      <a:pt x="265" y="652"/>
                    </a:lnTo>
                    <a:lnTo>
                      <a:pt x="326" y="710"/>
                    </a:lnTo>
                    <a:lnTo>
                      <a:pt x="356" y="710"/>
                    </a:lnTo>
                    <a:lnTo>
                      <a:pt x="414" y="770"/>
                    </a:lnTo>
                    <a:lnTo>
                      <a:pt x="474" y="770"/>
                    </a:lnTo>
                    <a:lnTo>
                      <a:pt x="503" y="799"/>
                    </a:lnTo>
                    <a:lnTo>
                      <a:pt x="474" y="829"/>
                    </a:lnTo>
                    <a:lnTo>
                      <a:pt x="533" y="888"/>
                    </a:lnTo>
                    <a:lnTo>
                      <a:pt x="503" y="888"/>
                    </a:lnTo>
                    <a:lnTo>
                      <a:pt x="503" y="977"/>
                    </a:lnTo>
                    <a:lnTo>
                      <a:pt x="533" y="1007"/>
                    </a:lnTo>
                    <a:lnTo>
                      <a:pt x="563" y="977"/>
                    </a:lnTo>
                    <a:lnTo>
                      <a:pt x="563" y="88"/>
                    </a:lnTo>
                    <a:lnTo>
                      <a:pt x="533" y="88"/>
                    </a:lnTo>
                    <a:lnTo>
                      <a:pt x="503" y="59"/>
                    </a:lnTo>
                    <a:lnTo>
                      <a:pt x="474" y="59"/>
                    </a:lnTo>
                    <a:lnTo>
                      <a:pt x="444" y="29"/>
                    </a:lnTo>
                    <a:close/>
                  </a:path>
                </a:pathLst>
              </a:custGeom>
              <a:solidFill>
                <a:srgbClr val="E26359"/>
              </a:solidFill>
              <a:ln w="9525">
                <a:noFill/>
                <a:round/>
                <a:headEnd/>
                <a:tailEnd/>
              </a:ln>
            </p:spPr>
            <p:txBody>
              <a:bodyPr/>
              <a:lstStyle/>
              <a:p>
                <a:endParaRPr lang="en-GB"/>
              </a:p>
            </p:txBody>
          </p:sp>
          <p:sp>
            <p:nvSpPr>
              <p:cNvPr id="21556" name="Freeform 52"/>
              <p:cNvSpPr>
                <a:spLocks/>
              </p:cNvSpPr>
              <p:nvPr/>
            </p:nvSpPr>
            <p:spPr bwMode="auto">
              <a:xfrm>
                <a:off x="5576" y="3385"/>
                <a:ext cx="193" cy="333"/>
              </a:xfrm>
              <a:custGeom>
                <a:avLst/>
                <a:gdLst/>
                <a:ahLst/>
                <a:cxnLst>
                  <a:cxn ang="0">
                    <a:pos x="178" y="0"/>
                  </a:cxn>
                  <a:cxn ang="0">
                    <a:pos x="147" y="0"/>
                  </a:cxn>
                  <a:cxn ang="0">
                    <a:pos x="119" y="30"/>
                  </a:cxn>
                  <a:cxn ang="0">
                    <a:pos x="119" y="119"/>
                  </a:cxn>
                  <a:cxn ang="0">
                    <a:pos x="0" y="119"/>
                  </a:cxn>
                  <a:cxn ang="0">
                    <a:pos x="28" y="149"/>
                  </a:cxn>
                  <a:cxn ang="0">
                    <a:pos x="28" y="178"/>
                  </a:cxn>
                  <a:cxn ang="0">
                    <a:pos x="58" y="178"/>
                  </a:cxn>
                  <a:cxn ang="0">
                    <a:pos x="89" y="207"/>
                  </a:cxn>
                  <a:cxn ang="0">
                    <a:pos x="89" y="237"/>
                  </a:cxn>
                  <a:cxn ang="0">
                    <a:pos x="58" y="267"/>
                  </a:cxn>
                  <a:cxn ang="0">
                    <a:pos x="119" y="325"/>
                  </a:cxn>
                  <a:cxn ang="0">
                    <a:pos x="119" y="416"/>
                  </a:cxn>
                  <a:cxn ang="0">
                    <a:pos x="147" y="416"/>
                  </a:cxn>
                  <a:cxn ang="0">
                    <a:pos x="119" y="444"/>
                  </a:cxn>
                  <a:cxn ang="0">
                    <a:pos x="147" y="474"/>
                  </a:cxn>
                  <a:cxn ang="0">
                    <a:pos x="178" y="474"/>
                  </a:cxn>
                  <a:cxn ang="0">
                    <a:pos x="178" y="534"/>
                  </a:cxn>
                  <a:cxn ang="0">
                    <a:pos x="147" y="562"/>
                  </a:cxn>
                  <a:cxn ang="0">
                    <a:pos x="147" y="653"/>
                  </a:cxn>
                  <a:cxn ang="0">
                    <a:pos x="207" y="653"/>
                  </a:cxn>
                  <a:cxn ang="0">
                    <a:pos x="235" y="680"/>
                  </a:cxn>
                  <a:cxn ang="0">
                    <a:pos x="235" y="710"/>
                  </a:cxn>
                  <a:cxn ang="0">
                    <a:pos x="265" y="741"/>
                  </a:cxn>
                  <a:cxn ang="0">
                    <a:pos x="265" y="799"/>
                  </a:cxn>
                  <a:cxn ang="0">
                    <a:pos x="296" y="799"/>
                  </a:cxn>
                  <a:cxn ang="0">
                    <a:pos x="326" y="829"/>
                  </a:cxn>
                  <a:cxn ang="0">
                    <a:pos x="326" y="887"/>
                  </a:cxn>
                  <a:cxn ang="0">
                    <a:pos x="326" y="918"/>
                  </a:cxn>
                  <a:cxn ang="0">
                    <a:pos x="354" y="918"/>
                  </a:cxn>
                  <a:cxn ang="0">
                    <a:pos x="354" y="978"/>
                  </a:cxn>
                  <a:cxn ang="0">
                    <a:pos x="414" y="1036"/>
                  </a:cxn>
                  <a:cxn ang="0">
                    <a:pos x="414" y="1096"/>
                  </a:cxn>
                  <a:cxn ang="0">
                    <a:pos x="444" y="1125"/>
                  </a:cxn>
                  <a:cxn ang="0">
                    <a:pos x="503" y="1154"/>
                  </a:cxn>
                  <a:cxn ang="0">
                    <a:pos x="503" y="1214"/>
                  </a:cxn>
                  <a:cxn ang="0">
                    <a:pos x="533" y="1243"/>
                  </a:cxn>
                  <a:cxn ang="0">
                    <a:pos x="533" y="1273"/>
                  </a:cxn>
                  <a:cxn ang="0">
                    <a:pos x="591" y="1273"/>
                  </a:cxn>
                  <a:cxn ang="0">
                    <a:pos x="591" y="1303"/>
                  </a:cxn>
                  <a:cxn ang="0">
                    <a:pos x="621" y="1303"/>
                  </a:cxn>
                  <a:cxn ang="0">
                    <a:pos x="651" y="1332"/>
                  </a:cxn>
                  <a:cxn ang="0">
                    <a:pos x="770" y="1332"/>
                  </a:cxn>
                  <a:cxn ang="0">
                    <a:pos x="770" y="267"/>
                  </a:cxn>
                  <a:cxn ang="0">
                    <a:pos x="740" y="297"/>
                  </a:cxn>
                  <a:cxn ang="0">
                    <a:pos x="651" y="297"/>
                  </a:cxn>
                  <a:cxn ang="0">
                    <a:pos x="651" y="325"/>
                  </a:cxn>
                  <a:cxn ang="0">
                    <a:pos x="621" y="325"/>
                  </a:cxn>
                  <a:cxn ang="0">
                    <a:pos x="591" y="297"/>
                  </a:cxn>
                  <a:cxn ang="0">
                    <a:pos x="503" y="297"/>
                  </a:cxn>
                  <a:cxn ang="0">
                    <a:pos x="472" y="267"/>
                  </a:cxn>
                  <a:cxn ang="0">
                    <a:pos x="414" y="267"/>
                  </a:cxn>
                  <a:cxn ang="0">
                    <a:pos x="385" y="207"/>
                  </a:cxn>
                  <a:cxn ang="0">
                    <a:pos x="354" y="178"/>
                  </a:cxn>
                  <a:cxn ang="0">
                    <a:pos x="326" y="178"/>
                  </a:cxn>
                  <a:cxn ang="0">
                    <a:pos x="265" y="119"/>
                  </a:cxn>
                  <a:cxn ang="0">
                    <a:pos x="265" y="89"/>
                  </a:cxn>
                  <a:cxn ang="0">
                    <a:pos x="235" y="60"/>
                  </a:cxn>
                  <a:cxn ang="0">
                    <a:pos x="207" y="60"/>
                  </a:cxn>
                  <a:cxn ang="0">
                    <a:pos x="207" y="30"/>
                  </a:cxn>
                  <a:cxn ang="0">
                    <a:pos x="178" y="0"/>
                  </a:cxn>
                </a:cxnLst>
                <a:rect l="0" t="0" r="r" b="b"/>
                <a:pathLst>
                  <a:path w="770" h="1332">
                    <a:moveTo>
                      <a:pt x="178" y="0"/>
                    </a:moveTo>
                    <a:lnTo>
                      <a:pt x="147" y="0"/>
                    </a:lnTo>
                    <a:lnTo>
                      <a:pt x="119" y="30"/>
                    </a:lnTo>
                    <a:lnTo>
                      <a:pt x="119" y="119"/>
                    </a:lnTo>
                    <a:lnTo>
                      <a:pt x="0" y="119"/>
                    </a:lnTo>
                    <a:lnTo>
                      <a:pt x="28" y="149"/>
                    </a:lnTo>
                    <a:lnTo>
                      <a:pt x="28" y="178"/>
                    </a:lnTo>
                    <a:lnTo>
                      <a:pt x="58" y="178"/>
                    </a:lnTo>
                    <a:lnTo>
                      <a:pt x="89" y="207"/>
                    </a:lnTo>
                    <a:lnTo>
                      <a:pt x="89" y="237"/>
                    </a:lnTo>
                    <a:lnTo>
                      <a:pt x="58" y="267"/>
                    </a:lnTo>
                    <a:lnTo>
                      <a:pt x="119" y="325"/>
                    </a:lnTo>
                    <a:lnTo>
                      <a:pt x="119" y="416"/>
                    </a:lnTo>
                    <a:lnTo>
                      <a:pt x="147" y="416"/>
                    </a:lnTo>
                    <a:lnTo>
                      <a:pt x="119" y="444"/>
                    </a:lnTo>
                    <a:lnTo>
                      <a:pt x="147" y="474"/>
                    </a:lnTo>
                    <a:lnTo>
                      <a:pt x="178" y="474"/>
                    </a:lnTo>
                    <a:lnTo>
                      <a:pt x="178" y="534"/>
                    </a:lnTo>
                    <a:lnTo>
                      <a:pt x="147" y="562"/>
                    </a:lnTo>
                    <a:lnTo>
                      <a:pt x="147" y="653"/>
                    </a:lnTo>
                    <a:lnTo>
                      <a:pt x="207" y="653"/>
                    </a:lnTo>
                    <a:lnTo>
                      <a:pt x="235" y="680"/>
                    </a:lnTo>
                    <a:lnTo>
                      <a:pt x="235" y="710"/>
                    </a:lnTo>
                    <a:lnTo>
                      <a:pt x="265" y="741"/>
                    </a:lnTo>
                    <a:lnTo>
                      <a:pt x="265" y="799"/>
                    </a:lnTo>
                    <a:lnTo>
                      <a:pt x="296" y="799"/>
                    </a:lnTo>
                    <a:lnTo>
                      <a:pt x="326" y="829"/>
                    </a:lnTo>
                    <a:lnTo>
                      <a:pt x="326" y="887"/>
                    </a:lnTo>
                    <a:lnTo>
                      <a:pt x="326" y="918"/>
                    </a:lnTo>
                    <a:lnTo>
                      <a:pt x="354" y="918"/>
                    </a:lnTo>
                    <a:lnTo>
                      <a:pt x="354" y="978"/>
                    </a:lnTo>
                    <a:lnTo>
                      <a:pt x="414" y="1036"/>
                    </a:lnTo>
                    <a:lnTo>
                      <a:pt x="414" y="1096"/>
                    </a:lnTo>
                    <a:lnTo>
                      <a:pt x="444" y="1125"/>
                    </a:lnTo>
                    <a:lnTo>
                      <a:pt x="503" y="1154"/>
                    </a:lnTo>
                    <a:lnTo>
                      <a:pt x="503" y="1214"/>
                    </a:lnTo>
                    <a:lnTo>
                      <a:pt x="533" y="1243"/>
                    </a:lnTo>
                    <a:lnTo>
                      <a:pt x="533" y="1273"/>
                    </a:lnTo>
                    <a:lnTo>
                      <a:pt x="591" y="1273"/>
                    </a:lnTo>
                    <a:lnTo>
                      <a:pt x="591" y="1303"/>
                    </a:lnTo>
                    <a:lnTo>
                      <a:pt x="621" y="1303"/>
                    </a:lnTo>
                    <a:lnTo>
                      <a:pt x="651" y="1332"/>
                    </a:lnTo>
                    <a:lnTo>
                      <a:pt x="770" y="1332"/>
                    </a:lnTo>
                    <a:lnTo>
                      <a:pt x="770" y="267"/>
                    </a:lnTo>
                    <a:lnTo>
                      <a:pt x="740" y="297"/>
                    </a:lnTo>
                    <a:lnTo>
                      <a:pt x="651" y="297"/>
                    </a:lnTo>
                    <a:lnTo>
                      <a:pt x="651" y="325"/>
                    </a:lnTo>
                    <a:lnTo>
                      <a:pt x="621" y="325"/>
                    </a:lnTo>
                    <a:lnTo>
                      <a:pt x="591" y="297"/>
                    </a:lnTo>
                    <a:lnTo>
                      <a:pt x="503" y="297"/>
                    </a:lnTo>
                    <a:lnTo>
                      <a:pt x="472" y="267"/>
                    </a:lnTo>
                    <a:lnTo>
                      <a:pt x="414" y="267"/>
                    </a:lnTo>
                    <a:lnTo>
                      <a:pt x="385" y="207"/>
                    </a:lnTo>
                    <a:lnTo>
                      <a:pt x="354" y="178"/>
                    </a:lnTo>
                    <a:lnTo>
                      <a:pt x="326" y="178"/>
                    </a:lnTo>
                    <a:lnTo>
                      <a:pt x="265" y="119"/>
                    </a:lnTo>
                    <a:lnTo>
                      <a:pt x="265" y="89"/>
                    </a:lnTo>
                    <a:lnTo>
                      <a:pt x="235" y="60"/>
                    </a:lnTo>
                    <a:lnTo>
                      <a:pt x="207" y="60"/>
                    </a:lnTo>
                    <a:lnTo>
                      <a:pt x="207" y="30"/>
                    </a:lnTo>
                    <a:lnTo>
                      <a:pt x="178" y="0"/>
                    </a:lnTo>
                    <a:close/>
                  </a:path>
                </a:pathLst>
              </a:custGeom>
              <a:solidFill>
                <a:srgbClr val="99D6AB"/>
              </a:solidFill>
              <a:ln w="9525">
                <a:noFill/>
                <a:round/>
                <a:headEnd/>
                <a:tailEnd/>
              </a:ln>
            </p:spPr>
            <p:txBody>
              <a:bodyPr/>
              <a:lstStyle/>
              <a:p>
                <a:endParaRPr lang="en-GB"/>
              </a:p>
            </p:txBody>
          </p:sp>
          <p:sp>
            <p:nvSpPr>
              <p:cNvPr id="21557" name="Freeform 53"/>
              <p:cNvSpPr>
                <a:spLocks/>
              </p:cNvSpPr>
              <p:nvPr/>
            </p:nvSpPr>
            <p:spPr bwMode="auto">
              <a:xfrm>
                <a:off x="5628" y="3385"/>
                <a:ext cx="111" cy="82"/>
              </a:xfrm>
              <a:custGeom>
                <a:avLst/>
                <a:gdLst/>
                <a:ahLst/>
                <a:cxnLst>
                  <a:cxn ang="0">
                    <a:pos x="89" y="0"/>
                  </a:cxn>
                  <a:cxn ang="0">
                    <a:pos x="28" y="0"/>
                  </a:cxn>
                  <a:cxn ang="0">
                    <a:pos x="0" y="30"/>
                  </a:cxn>
                  <a:cxn ang="0">
                    <a:pos x="0" y="60"/>
                  </a:cxn>
                  <a:cxn ang="0">
                    <a:pos x="28" y="60"/>
                  </a:cxn>
                  <a:cxn ang="0">
                    <a:pos x="58" y="89"/>
                  </a:cxn>
                  <a:cxn ang="0">
                    <a:pos x="58" y="119"/>
                  </a:cxn>
                  <a:cxn ang="0">
                    <a:pos x="119" y="178"/>
                  </a:cxn>
                  <a:cxn ang="0">
                    <a:pos x="147" y="178"/>
                  </a:cxn>
                  <a:cxn ang="0">
                    <a:pos x="178" y="207"/>
                  </a:cxn>
                  <a:cxn ang="0">
                    <a:pos x="207" y="267"/>
                  </a:cxn>
                  <a:cxn ang="0">
                    <a:pos x="265" y="267"/>
                  </a:cxn>
                  <a:cxn ang="0">
                    <a:pos x="296" y="297"/>
                  </a:cxn>
                  <a:cxn ang="0">
                    <a:pos x="384" y="297"/>
                  </a:cxn>
                  <a:cxn ang="0">
                    <a:pos x="414" y="325"/>
                  </a:cxn>
                  <a:cxn ang="0">
                    <a:pos x="444" y="325"/>
                  </a:cxn>
                  <a:cxn ang="0">
                    <a:pos x="437" y="318"/>
                  </a:cxn>
                  <a:cxn ang="0">
                    <a:pos x="414" y="297"/>
                  </a:cxn>
                  <a:cxn ang="0">
                    <a:pos x="384" y="267"/>
                  </a:cxn>
                  <a:cxn ang="0">
                    <a:pos x="384" y="237"/>
                  </a:cxn>
                  <a:cxn ang="0">
                    <a:pos x="356" y="207"/>
                  </a:cxn>
                  <a:cxn ang="0">
                    <a:pos x="356" y="178"/>
                  </a:cxn>
                  <a:cxn ang="0">
                    <a:pos x="296" y="149"/>
                  </a:cxn>
                  <a:cxn ang="0">
                    <a:pos x="296" y="60"/>
                  </a:cxn>
                  <a:cxn ang="0">
                    <a:pos x="237" y="60"/>
                  </a:cxn>
                  <a:cxn ang="0">
                    <a:pos x="207" y="89"/>
                  </a:cxn>
                  <a:cxn ang="0">
                    <a:pos x="178" y="89"/>
                  </a:cxn>
                  <a:cxn ang="0">
                    <a:pos x="147" y="60"/>
                  </a:cxn>
                  <a:cxn ang="0">
                    <a:pos x="119" y="60"/>
                  </a:cxn>
                  <a:cxn ang="0">
                    <a:pos x="119" y="30"/>
                  </a:cxn>
                  <a:cxn ang="0">
                    <a:pos x="89" y="0"/>
                  </a:cxn>
                </a:cxnLst>
                <a:rect l="0" t="0" r="r" b="b"/>
                <a:pathLst>
                  <a:path w="444" h="325">
                    <a:moveTo>
                      <a:pt x="89" y="0"/>
                    </a:moveTo>
                    <a:lnTo>
                      <a:pt x="28" y="0"/>
                    </a:lnTo>
                    <a:lnTo>
                      <a:pt x="0" y="30"/>
                    </a:lnTo>
                    <a:lnTo>
                      <a:pt x="0" y="60"/>
                    </a:lnTo>
                    <a:lnTo>
                      <a:pt x="28" y="60"/>
                    </a:lnTo>
                    <a:lnTo>
                      <a:pt x="58" y="89"/>
                    </a:lnTo>
                    <a:lnTo>
                      <a:pt x="58" y="119"/>
                    </a:lnTo>
                    <a:lnTo>
                      <a:pt x="119" y="178"/>
                    </a:lnTo>
                    <a:lnTo>
                      <a:pt x="147" y="178"/>
                    </a:lnTo>
                    <a:lnTo>
                      <a:pt x="178" y="207"/>
                    </a:lnTo>
                    <a:lnTo>
                      <a:pt x="207" y="267"/>
                    </a:lnTo>
                    <a:lnTo>
                      <a:pt x="265" y="267"/>
                    </a:lnTo>
                    <a:lnTo>
                      <a:pt x="296" y="297"/>
                    </a:lnTo>
                    <a:lnTo>
                      <a:pt x="384" y="297"/>
                    </a:lnTo>
                    <a:lnTo>
                      <a:pt x="414" y="325"/>
                    </a:lnTo>
                    <a:lnTo>
                      <a:pt x="444" y="325"/>
                    </a:lnTo>
                    <a:lnTo>
                      <a:pt x="437" y="318"/>
                    </a:lnTo>
                    <a:lnTo>
                      <a:pt x="414" y="297"/>
                    </a:lnTo>
                    <a:lnTo>
                      <a:pt x="384" y="267"/>
                    </a:lnTo>
                    <a:lnTo>
                      <a:pt x="384" y="237"/>
                    </a:lnTo>
                    <a:lnTo>
                      <a:pt x="356" y="207"/>
                    </a:lnTo>
                    <a:lnTo>
                      <a:pt x="356" y="178"/>
                    </a:lnTo>
                    <a:lnTo>
                      <a:pt x="296" y="149"/>
                    </a:lnTo>
                    <a:lnTo>
                      <a:pt x="296" y="60"/>
                    </a:lnTo>
                    <a:lnTo>
                      <a:pt x="237" y="60"/>
                    </a:lnTo>
                    <a:lnTo>
                      <a:pt x="207" y="89"/>
                    </a:lnTo>
                    <a:lnTo>
                      <a:pt x="178" y="89"/>
                    </a:lnTo>
                    <a:lnTo>
                      <a:pt x="147" y="60"/>
                    </a:lnTo>
                    <a:lnTo>
                      <a:pt x="119" y="60"/>
                    </a:lnTo>
                    <a:lnTo>
                      <a:pt x="119" y="30"/>
                    </a:lnTo>
                    <a:lnTo>
                      <a:pt x="89" y="0"/>
                    </a:lnTo>
                    <a:close/>
                  </a:path>
                </a:pathLst>
              </a:custGeom>
              <a:solidFill>
                <a:srgbClr val="E26359"/>
              </a:solidFill>
              <a:ln w="9525">
                <a:noFill/>
                <a:round/>
                <a:headEnd/>
                <a:tailEnd/>
              </a:ln>
            </p:spPr>
            <p:txBody>
              <a:bodyPr/>
              <a:lstStyle/>
              <a:p>
                <a:endParaRPr lang="en-GB"/>
              </a:p>
            </p:txBody>
          </p:sp>
          <p:sp>
            <p:nvSpPr>
              <p:cNvPr id="21558" name="Freeform 54"/>
              <p:cNvSpPr>
                <a:spLocks/>
              </p:cNvSpPr>
              <p:nvPr/>
            </p:nvSpPr>
            <p:spPr bwMode="auto">
              <a:xfrm>
                <a:off x="5621" y="3385"/>
                <a:ext cx="7" cy="8"/>
              </a:xfrm>
              <a:custGeom>
                <a:avLst/>
                <a:gdLst/>
                <a:ahLst/>
                <a:cxnLst>
                  <a:cxn ang="0">
                    <a:pos x="29" y="30"/>
                  </a:cxn>
                  <a:cxn ang="0">
                    <a:pos x="29" y="0"/>
                  </a:cxn>
                  <a:cxn ang="0">
                    <a:pos x="0" y="0"/>
                  </a:cxn>
                  <a:cxn ang="0">
                    <a:pos x="29" y="30"/>
                  </a:cxn>
                </a:cxnLst>
                <a:rect l="0" t="0" r="r" b="b"/>
                <a:pathLst>
                  <a:path w="29" h="30">
                    <a:moveTo>
                      <a:pt x="29" y="30"/>
                    </a:moveTo>
                    <a:lnTo>
                      <a:pt x="29" y="0"/>
                    </a:lnTo>
                    <a:lnTo>
                      <a:pt x="0" y="0"/>
                    </a:lnTo>
                    <a:lnTo>
                      <a:pt x="29" y="30"/>
                    </a:lnTo>
                    <a:close/>
                  </a:path>
                </a:pathLst>
              </a:custGeom>
              <a:solidFill>
                <a:srgbClr val="FCA77E"/>
              </a:solidFill>
              <a:ln w="9525">
                <a:noFill/>
                <a:round/>
                <a:headEnd/>
                <a:tailEnd/>
              </a:ln>
            </p:spPr>
            <p:txBody>
              <a:bodyPr/>
              <a:lstStyle/>
              <a:p>
                <a:endParaRPr lang="en-GB"/>
              </a:p>
            </p:txBody>
          </p:sp>
          <p:sp>
            <p:nvSpPr>
              <p:cNvPr id="21559" name="Freeform 55"/>
              <p:cNvSpPr>
                <a:spLocks/>
              </p:cNvSpPr>
              <p:nvPr/>
            </p:nvSpPr>
            <p:spPr bwMode="auto">
              <a:xfrm>
                <a:off x="5732" y="3785"/>
                <a:ext cx="37" cy="126"/>
              </a:xfrm>
              <a:custGeom>
                <a:avLst/>
                <a:gdLst/>
                <a:ahLst/>
                <a:cxnLst>
                  <a:cxn ang="0">
                    <a:pos x="119" y="0"/>
                  </a:cxn>
                  <a:cxn ang="0">
                    <a:pos x="89" y="30"/>
                  </a:cxn>
                  <a:cxn ang="0">
                    <a:pos x="119" y="30"/>
                  </a:cxn>
                  <a:cxn ang="0">
                    <a:pos x="60" y="90"/>
                  </a:cxn>
                  <a:cxn ang="0">
                    <a:pos x="60" y="148"/>
                  </a:cxn>
                  <a:cxn ang="0">
                    <a:pos x="89" y="179"/>
                  </a:cxn>
                  <a:cxn ang="0">
                    <a:pos x="60" y="179"/>
                  </a:cxn>
                  <a:cxn ang="0">
                    <a:pos x="30" y="148"/>
                  </a:cxn>
                  <a:cxn ang="0">
                    <a:pos x="30" y="179"/>
                  </a:cxn>
                  <a:cxn ang="0">
                    <a:pos x="0" y="209"/>
                  </a:cxn>
                  <a:cxn ang="0">
                    <a:pos x="0" y="236"/>
                  </a:cxn>
                  <a:cxn ang="0">
                    <a:pos x="30" y="236"/>
                  </a:cxn>
                  <a:cxn ang="0">
                    <a:pos x="60" y="267"/>
                  </a:cxn>
                  <a:cxn ang="0">
                    <a:pos x="30" y="297"/>
                  </a:cxn>
                  <a:cxn ang="0">
                    <a:pos x="30" y="355"/>
                  </a:cxn>
                  <a:cxn ang="0">
                    <a:pos x="0" y="355"/>
                  </a:cxn>
                  <a:cxn ang="0">
                    <a:pos x="89" y="445"/>
                  </a:cxn>
                  <a:cxn ang="0">
                    <a:pos x="89" y="474"/>
                  </a:cxn>
                  <a:cxn ang="0">
                    <a:pos x="119" y="474"/>
                  </a:cxn>
                  <a:cxn ang="0">
                    <a:pos x="149" y="504"/>
                  </a:cxn>
                  <a:cxn ang="0">
                    <a:pos x="149" y="0"/>
                  </a:cxn>
                  <a:cxn ang="0">
                    <a:pos x="119" y="0"/>
                  </a:cxn>
                </a:cxnLst>
                <a:rect l="0" t="0" r="r" b="b"/>
                <a:pathLst>
                  <a:path w="149" h="504">
                    <a:moveTo>
                      <a:pt x="119" y="0"/>
                    </a:moveTo>
                    <a:lnTo>
                      <a:pt x="89" y="30"/>
                    </a:lnTo>
                    <a:lnTo>
                      <a:pt x="119" y="30"/>
                    </a:lnTo>
                    <a:lnTo>
                      <a:pt x="60" y="90"/>
                    </a:lnTo>
                    <a:lnTo>
                      <a:pt x="60" y="148"/>
                    </a:lnTo>
                    <a:lnTo>
                      <a:pt x="89" y="179"/>
                    </a:lnTo>
                    <a:lnTo>
                      <a:pt x="60" y="179"/>
                    </a:lnTo>
                    <a:lnTo>
                      <a:pt x="30" y="148"/>
                    </a:lnTo>
                    <a:lnTo>
                      <a:pt x="30" y="179"/>
                    </a:lnTo>
                    <a:lnTo>
                      <a:pt x="0" y="209"/>
                    </a:lnTo>
                    <a:lnTo>
                      <a:pt x="0" y="236"/>
                    </a:lnTo>
                    <a:lnTo>
                      <a:pt x="30" y="236"/>
                    </a:lnTo>
                    <a:lnTo>
                      <a:pt x="60" y="267"/>
                    </a:lnTo>
                    <a:lnTo>
                      <a:pt x="30" y="297"/>
                    </a:lnTo>
                    <a:lnTo>
                      <a:pt x="30" y="355"/>
                    </a:lnTo>
                    <a:lnTo>
                      <a:pt x="0" y="355"/>
                    </a:lnTo>
                    <a:lnTo>
                      <a:pt x="89" y="445"/>
                    </a:lnTo>
                    <a:lnTo>
                      <a:pt x="89" y="474"/>
                    </a:lnTo>
                    <a:lnTo>
                      <a:pt x="119" y="474"/>
                    </a:lnTo>
                    <a:lnTo>
                      <a:pt x="149" y="504"/>
                    </a:lnTo>
                    <a:lnTo>
                      <a:pt x="149" y="0"/>
                    </a:lnTo>
                    <a:lnTo>
                      <a:pt x="119" y="0"/>
                    </a:lnTo>
                    <a:close/>
                  </a:path>
                </a:pathLst>
              </a:custGeom>
              <a:solidFill>
                <a:srgbClr val="99D6AB"/>
              </a:solidFill>
              <a:ln w="9525">
                <a:noFill/>
                <a:round/>
                <a:headEnd/>
                <a:tailEnd/>
              </a:ln>
            </p:spPr>
            <p:txBody>
              <a:bodyPr/>
              <a:lstStyle/>
              <a:p>
                <a:endParaRPr lang="en-GB"/>
              </a:p>
            </p:txBody>
          </p:sp>
          <p:sp>
            <p:nvSpPr>
              <p:cNvPr id="21560" name="Freeform 56"/>
              <p:cNvSpPr>
                <a:spLocks/>
              </p:cNvSpPr>
              <p:nvPr/>
            </p:nvSpPr>
            <p:spPr bwMode="auto">
              <a:xfrm>
                <a:off x="5761" y="3733"/>
                <a:ext cx="8" cy="22"/>
              </a:xfrm>
              <a:custGeom>
                <a:avLst/>
                <a:gdLst/>
                <a:ahLst/>
                <a:cxnLst>
                  <a:cxn ang="0">
                    <a:pos x="0" y="60"/>
                  </a:cxn>
                  <a:cxn ang="0">
                    <a:pos x="30" y="88"/>
                  </a:cxn>
                  <a:cxn ang="0">
                    <a:pos x="30" y="0"/>
                  </a:cxn>
                  <a:cxn ang="0">
                    <a:pos x="0" y="0"/>
                  </a:cxn>
                  <a:cxn ang="0">
                    <a:pos x="0" y="60"/>
                  </a:cxn>
                </a:cxnLst>
                <a:rect l="0" t="0" r="r" b="b"/>
                <a:pathLst>
                  <a:path w="30" h="88">
                    <a:moveTo>
                      <a:pt x="0" y="60"/>
                    </a:moveTo>
                    <a:lnTo>
                      <a:pt x="30" y="88"/>
                    </a:lnTo>
                    <a:lnTo>
                      <a:pt x="30" y="0"/>
                    </a:lnTo>
                    <a:lnTo>
                      <a:pt x="0" y="0"/>
                    </a:lnTo>
                    <a:lnTo>
                      <a:pt x="0" y="60"/>
                    </a:lnTo>
                    <a:close/>
                  </a:path>
                </a:pathLst>
              </a:custGeom>
              <a:solidFill>
                <a:srgbClr val="99D6AB"/>
              </a:solidFill>
              <a:ln w="9525">
                <a:noFill/>
                <a:round/>
                <a:headEnd/>
                <a:tailEnd/>
              </a:ln>
            </p:spPr>
            <p:txBody>
              <a:bodyPr/>
              <a:lstStyle/>
              <a:p>
                <a:endParaRPr lang="en-GB"/>
              </a:p>
            </p:txBody>
          </p:sp>
          <p:sp>
            <p:nvSpPr>
              <p:cNvPr id="21561" name="Freeform 57"/>
              <p:cNvSpPr>
                <a:spLocks/>
              </p:cNvSpPr>
              <p:nvPr/>
            </p:nvSpPr>
            <p:spPr bwMode="auto">
              <a:xfrm>
                <a:off x="3598" y="1047"/>
                <a:ext cx="15" cy="7"/>
              </a:xfrm>
              <a:custGeom>
                <a:avLst/>
                <a:gdLst/>
                <a:ahLst/>
                <a:cxnLst>
                  <a:cxn ang="0">
                    <a:pos x="0" y="0"/>
                  </a:cxn>
                  <a:cxn ang="0">
                    <a:pos x="0" y="30"/>
                  </a:cxn>
                  <a:cxn ang="0">
                    <a:pos x="57" y="30"/>
                  </a:cxn>
                  <a:cxn ang="0">
                    <a:pos x="29" y="0"/>
                  </a:cxn>
                  <a:cxn ang="0">
                    <a:pos x="0" y="0"/>
                  </a:cxn>
                </a:cxnLst>
                <a:rect l="0" t="0" r="r" b="b"/>
                <a:pathLst>
                  <a:path w="57" h="30">
                    <a:moveTo>
                      <a:pt x="0" y="0"/>
                    </a:moveTo>
                    <a:lnTo>
                      <a:pt x="0" y="30"/>
                    </a:lnTo>
                    <a:lnTo>
                      <a:pt x="57" y="30"/>
                    </a:lnTo>
                    <a:lnTo>
                      <a:pt x="29" y="0"/>
                    </a:lnTo>
                    <a:lnTo>
                      <a:pt x="0" y="0"/>
                    </a:lnTo>
                    <a:close/>
                  </a:path>
                </a:pathLst>
              </a:custGeom>
              <a:solidFill>
                <a:srgbClr val="8FB5BE"/>
              </a:solidFill>
              <a:ln w="9525">
                <a:noFill/>
                <a:round/>
                <a:headEnd/>
                <a:tailEnd/>
              </a:ln>
            </p:spPr>
            <p:txBody>
              <a:bodyPr/>
              <a:lstStyle/>
              <a:p>
                <a:endParaRPr lang="en-GB"/>
              </a:p>
            </p:txBody>
          </p:sp>
          <p:sp>
            <p:nvSpPr>
              <p:cNvPr id="21562" name="Freeform 58"/>
              <p:cNvSpPr>
                <a:spLocks/>
              </p:cNvSpPr>
              <p:nvPr/>
            </p:nvSpPr>
            <p:spPr bwMode="auto">
              <a:xfrm>
                <a:off x="3376" y="1239"/>
                <a:ext cx="7" cy="8"/>
              </a:xfrm>
              <a:custGeom>
                <a:avLst/>
                <a:gdLst/>
                <a:ahLst/>
                <a:cxnLst>
                  <a:cxn ang="0">
                    <a:pos x="29" y="29"/>
                  </a:cxn>
                  <a:cxn ang="0">
                    <a:pos x="29" y="0"/>
                  </a:cxn>
                  <a:cxn ang="0">
                    <a:pos x="0" y="29"/>
                  </a:cxn>
                  <a:cxn ang="0">
                    <a:pos x="29" y="29"/>
                  </a:cxn>
                </a:cxnLst>
                <a:rect l="0" t="0" r="r" b="b"/>
                <a:pathLst>
                  <a:path w="29" h="29">
                    <a:moveTo>
                      <a:pt x="29" y="29"/>
                    </a:moveTo>
                    <a:lnTo>
                      <a:pt x="29" y="0"/>
                    </a:lnTo>
                    <a:lnTo>
                      <a:pt x="0" y="29"/>
                    </a:lnTo>
                    <a:lnTo>
                      <a:pt x="29" y="29"/>
                    </a:lnTo>
                    <a:close/>
                  </a:path>
                </a:pathLst>
              </a:custGeom>
              <a:solidFill>
                <a:srgbClr val="8FB5BE"/>
              </a:solidFill>
              <a:ln w="9525">
                <a:noFill/>
                <a:round/>
                <a:headEnd/>
                <a:tailEnd/>
              </a:ln>
            </p:spPr>
            <p:txBody>
              <a:bodyPr/>
              <a:lstStyle/>
              <a:p>
                <a:endParaRPr lang="en-GB"/>
              </a:p>
            </p:txBody>
          </p:sp>
          <p:sp>
            <p:nvSpPr>
              <p:cNvPr id="21563" name="Freeform 59"/>
              <p:cNvSpPr>
                <a:spLocks/>
              </p:cNvSpPr>
              <p:nvPr/>
            </p:nvSpPr>
            <p:spPr bwMode="auto">
              <a:xfrm>
                <a:off x="3287" y="1365"/>
                <a:ext cx="7" cy="7"/>
              </a:xfrm>
              <a:custGeom>
                <a:avLst/>
                <a:gdLst/>
                <a:ahLst/>
                <a:cxnLst>
                  <a:cxn ang="0">
                    <a:pos x="0" y="0"/>
                  </a:cxn>
                  <a:cxn ang="0">
                    <a:pos x="0" y="27"/>
                  </a:cxn>
                  <a:cxn ang="0">
                    <a:pos x="27" y="27"/>
                  </a:cxn>
                  <a:cxn ang="0">
                    <a:pos x="0" y="0"/>
                  </a:cxn>
                </a:cxnLst>
                <a:rect l="0" t="0" r="r" b="b"/>
                <a:pathLst>
                  <a:path w="27" h="27">
                    <a:moveTo>
                      <a:pt x="0" y="0"/>
                    </a:moveTo>
                    <a:lnTo>
                      <a:pt x="0" y="27"/>
                    </a:lnTo>
                    <a:lnTo>
                      <a:pt x="27" y="27"/>
                    </a:lnTo>
                    <a:lnTo>
                      <a:pt x="0" y="0"/>
                    </a:lnTo>
                    <a:close/>
                  </a:path>
                </a:pathLst>
              </a:custGeom>
              <a:solidFill>
                <a:srgbClr val="8FB5BE"/>
              </a:solidFill>
              <a:ln w="9525">
                <a:noFill/>
                <a:round/>
                <a:headEnd/>
                <a:tailEnd/>
              </a:ln>
            </p:spPr>
            <p:txBody>
              <a:bodyPr/>
              <a:lstStyle/>
              <a:p>
                <a:endParaRPr lang="en-GB"/>
              </a:p>
            </p:txBody>
          </p:sp>
          <p:sp>
            <p:nvSpPr>
              <p:cNvPr id="21564" name="Freeform 60"/>
              <p:cNvSpPr>
                <a:spLocks/>
              </p:cNvSpPr>
              <p:nvPr/>
            </p:nvSpPr>
            <p:spPr bwMode="auto">
              <a:xfrm>
                <a:off x="3642" y="1587"/>
                <a:ext cx="8" cy="7"/>
              </a:xfrm>
              <a:custGeom>
                <a:avLst/>
                <a:gdLst/>
                <a:ahLst/>
                <a:cxnLst>
                  <a:cxn ang="0">
                    <a:pos x="30" y="0"/>
                  </a:cxn>
                  <a:cxn ang="0">
                    <a:pos x="0" y="0"/>
                  </a:cxn>
                  <a:cxn ang="0">
                    <a:pos x="30" y="30"/>
                  </a:cxn>
                  <a:cxn ang="0">
                    <a:pos x="30" y="0"/>
                  </a:cxn>
                </a:cxnLst>
                <a:rect l="0" t="0" r="r" b="b"/>
                <a:pathLst>
                  <a:path w="30" h="30">
                    <a:moveTo>
                      <a:pt x="30" y="0"/>
                    </a:moveTo>
                    <a:lnTo>
                      <a:pt x="0" y="0"/>
                    </a:lnTo>
                    <a:lnTo>
                      <a:pt x="30" y="30"/>
                    </a:lnTo>
                    <a:lnTo>
                      <a:pt x="30" y="0"/>
                    </a:lnTo>
                    <a:close/>
                  </a:path>
                </a:pathLst>
              </a:custGeom>
              <a:solidFill>
                <a:srgbClr val="FCA77E"/>
              </a:solidFill>
              <a:ln w="9525">
                <a:noFill/>
                <a:round/>
                <a:headEnd/>
                <a:tailEnd/>
              </a:ln>
            </p:spPr>
            <p:txBody>
              <a:bodyPr/>
              <a:lstStyle/>
              <a:p>
                <a:endParaRPr lang="en-GB"/>
              </a:p>
            </p:txBody>
          </p:sp>
          <p:sp>
            <p:nvSpPr>
              <p:cNvPr id="21565" name="Freeform 61"/>
              <p:cNvSpPr>
                <a:spLocks/>
              </p:cNvSpPr>
              <p:nvPr/>
            </p:nvSpPr>
            <p:spPr bwMode="auto">
              <a:xfrm>
                <a:off x="2946" y="1543"/>
                <a:ext cx="15" cy="7"/>
              </a:xfrm>
              <a:custGeom>
                <a:avLst/>
                <a:gdLst/>
                <a:ahLst/>
                <a:cxnLst>
                  <a:cxn ang="0">
                    <a:pos x="0" y="0"/>
                  </a:cxn>
                  <a:cxn ang="0">
                    <a:pos x="0" y="29"/>
                  </a:cxn>
                  <a:cxn ang="0">
                    <a:pos x="30" y="29"/>
                  </a:cxn>
                  <a:cxn ang="0">
                    <a:pos x="61" y="0"/>
                  </a:cxn>
                  <a:cxn ang="0">
                    <a:pos x="0" y="0"/>
                  </a:cxn>
                </a:cxnLst>
                <a:rect l="0" t="0" r="r" b="b"/>
                <a:pathLst>
                  <a:path w="61" h="29">
                    <a:moveTo>
                      <a:pt x="0" y="0"/>
                    </a:moveTo>
                    <a:lnTo>
                      <a:pt x="0" y="29"/>
                    </a:lnTo>
                    <a:lnTo>
                      <a:pt x="30" y="29"/>
                    </a:lnTo>
                    <a:lnTo>
                      <a:pt x="61" y="0"/>
                    </a:lnTo>
                    <a:lnTo>
                      <a:pt x="0" y="0"/>
                    </a:lnTo>
                    <a:close/>
                  </a:path>
                </a:pathLst>
              </a:custGeom>
              <a:solidFill>
                <a:srgbClr val="8FB5BE"/>
              </a:solidFill>
              <a:ln w="9525">
                <a:noFill/>
                <a:round/>
                <a:headEnd/>
                <a:tailEnd/>
              </a:ln>
            </p:spPr>
            <p:txBody>
              <a:bodyPr/>
              <a:lstStyle/>
              <a:p>
                <a:endParaRPr lang="en-GB"/>
              </a:p>
            </p:txBody>
          </p:sp>
          <p:sp>
            <p:nvSpPr>
              <p:cNvPr id="21566" name="Freeform 62"/>
              <p:cNvSpPr>
                <a:spLocks/>
              </p:cNvSpPr>
              <p:nvPr/>
            </p:nvSpPr>
            <p:spPr bwMode="auto">
              <a:xfrm>
                <a:off x="2902" y="1572"/>
                <a:ext cx="22" cy="7"/>
              </a:xfrm>
              <a:custGeom>
                <a:avLst/>
                <a:gdLst/>
                <a:ahLst/>
                <a:cxnLst>
                  <a:cxn ang="0">
                    <a:pos x="89" y="28"/>
                  </a:cxn>
                  <a:cxn ang="0">
                    <a:pos x="59" y="0"/>
                  </a:cxn>
                  <a:cxn ang="0">
                    <a:pos x="0" y="0"/>
                  </a:cxn>
                  <a:cxn ang="0">
                    <a:pos x="29" y="28"/>
                  </a:cxn>
                  <a:cxn ang="0">
                    <a:pos x="89" y="28"/>
                  </a:cxn>
                </a:cxnLst>
                <a:rect l="0" t="0" r="r" b="b"/>
                <a:pathLst>
                  <a:path w="89" h="28">
                    <a:moveTo>
                      <a:pt x="89" y="28"/>
                    </a:moveTo>
                    <a:lnTo>
                      <a:pt x="59" y="0"/>
                    </a:lnTo>
                    <a:lnTo>
                      <a:pt x="0" y="0"/>
                    </a:lnTo>
                    <a:lnTo>
                      <a:pt x="29" y="28"/>
                    </a:lnTo>
                    <a:lnTo>
                      <a:pt x="89" y="28"/>
                    </a:lnTo>
                    <a:close/>
                  </a:path>
                </a:pathLst>
              </a:custGeom>
              <a:solidFill>
                <a:srgbClr val="8FB5BE"/>
              </a:solidFill>
              <a:ln w="9525">
                <a:noFill/>
                <a:round/>
                <a:headEnd/>
                <a:tailEnd/>
              </a:ln>
            </p:spPr>
            <p:txBody>
              <a:bodyPr/>
              <a:lstStyle/>
              <a:p>
                <a:endParaRPr lang="en-GB"/>
              </a:p>
            </p:txBody>
          </p:sp>
          <p:sp>
            <p:nvSpPr>
              <p:cNvPr id="21567" name="Freeform 63"/>
              <p:cNvSpPr>
                <a:spLocks/>
              </p:cNvSpPr>
              <p:nvPr/>
            </p:nvSpPr>
            <p:spPr bwMode="auto">
              <a:xfrm>
                <a:off x="2909" y="1565"/>
                <a:ext cx="7" cy="7"/>
              </a:xfrm>
              <a:custGeom>
                <a:avLst/>
                <a:gdLst/>
                <a:ahLst/>
                <a:cxnLst>
                  <a:cxn ang="0">
                    <a:pos x="0" y="0"/>
                  </a:cxn>
                  <a:cxn ang="0">
                    <a:pos x="30" y="30"/>
                  </a:cxn>
                  <a:cxn ang="0">
                    <a:pos x="30" y="0"/>
                  </a:cxn>
                  <a:cxn ang="0">
                    <a:pos x="0" y="0"/>
                  </a:cxn>
                </a:cxnLst>
                <a:rect l="0" t="0" r="r" b="b"/>
                <a:pathLst>
                  <a:path w="30" h="30">
                    <a:moveTo>
                      <a:pt x="0" y="0"/>
                    </a:moveTo>
                    <a:lnTo>
                      <a:pt x="30" y="30"/>
                    </a:lnTo>
                    <a:lnTo>
                      <a:pt x="30" y="0"/>
                    </a:lnTo>
                    <a:lnTo>
                      <a:pt x="0" y="0"/>
                    </a:lnTo>
                    <a:close/>
                  </a:path>
                </a:pathLst>
              </a:custGeom>
              <a:solidFill>
                <a:srgbClr val="8FB5BE"/>
              </a:solidFill>
              <a:ln w="9525">
                <a:noFill/>
                <a:round/>
                <a:headEnd/>
                <a:tailEnd/>
              </a:ln>
            </p:spPr>
            <p:txBody>
              <a:bodyPr/>
              <a:lstStyle/>
              <a:p>
                <a:endParaRPr lang="en-GB"/>
              </a:p>
            </p:txBody>
          </p:sp>
          <p:sp>
            <p:nvSpPr>
              <p:cNvPr id="21568" name="Freeform 64"/>
              <p:cNvSpPr>
                <a:spLocks/>
              </p:cNvSpPr>
              <p:nvPr/>
            </p:nvSpPr>
            <p:spPr bwMode="auto">
              <a:xfrm>
                <a:off x="2961" y="1535"/>
                <a:ext cx="7" cy="15"/>
              </a:xfrm>
              <a:custGeom>
                <a:avLst/>
                <a:gdLst/>
                <a:ahLst/>
                <a:cxnLst>
                  <a:cxn ang="0">
                    <a:pos x="28" y="0"/>
                  </a:cxn>
                  <a:cxn ang="0">
                    <a:pos x="0" y="29"/>
                  </a:cxn>
                  <a:cxn ang="0">
                    <a:pos x="0" y="58"/>
                  </a:cxn>
                  <a:cxn ang="0">
                    <a:pos x="28" y="29"/>
                  </a:cxn>
                  <a:cxn ang="0">
                    <a:pos x="28" y="0"/>
                  </a:cxn>
                </a:cxnLst>
                <a:rect l="0" t="0" r="r" b="b"/>
                <a:pathLst>
                  <a:path w="28" h="58">
                    <a:moveTo>
                      <a:pt x="28" y="0"/>
                    </a:moveTo>
                    <a:lnTo>
                      <a:pt x="0" y="29"/>
                    </a:lnTo>
                    <a:lnTo>
                      <a:pt x="0" y="58"/>
                    </a:lnTo>
                    <a:lnTo>
                      <a:pt x="28" y="29"/>
                    </a:lnTo>
                    <a:lnTo>
                      <a:pt x="28" y="0"/>
                    </a:lnTo>
                    <a:close/>
                  </a:path>
                </a:pathLst>
              </a:custGeom>
              <a:solidFill>
                <a:srgbClr val="8FB5BE"/>
              </a:solidFill>
              <a:ln w="9525">
                <a:noFill/>
                <a:round/>
                <a:headEnd/>
                <a:tailEnd/>
              </a:ln>
            </p:spPr>
            <p:txBody>
              <a:bodyPr/>
              <a:lstStyle/>
              <a:p>
                <a:endParaRPr lang="en-GB"/>
              </a:p>
            </p:txBody>
          </p:sp>
          <p:sp>
            <p:nvSpPr>
              <p:cNvPr id="21569" name="Freeform 65"/>
              <p:cNvSpPr>
                <a:spLocks/>
              </p:cNvSpPr>
              <p:nvPr/>
            </p:nvSpPr>
            <p:spPr bwMode="auto">
              <a:xfrm>
                <a:off x="2991" y="1528"/>
                <a:ext cx="14" cy="7"/>
              </a:xfrm>
              <a:custGeom>
                <a:avLst/>
                <a:gdLst/>
                <a:ahLst/>
                <a:cxnLst>
                  <a:cxn ang="0">
                    <a:pos x="28" y="30"/>
                  </a:cxn>
                  <a:cxn ang="0">
                    <a:pos x="58" y="0"/>
                  </a:cxn>
                  <a:cxn ang="0">
                    <a:pos x="0" y="0"/>
                  </a:cxn>
                  <a:cxn ang="0">
                    <a:pos x="28" y="30"/>
                  </a:cxn>
                </a:cxnLst>
                <a:rect l="0" t="0" r="r" b="b"/>
                <a:pathLst>
                  <a:path w="58" h="30">
                    <a:moveTo>
                      <a:pt x="28" y="30"/>
                    </a:moveTo>
                    <a:lnTo>
                      <a:pt x="58" y="0"/>
                    </a:lnTo>
                    <a:lnTo>
                      <a:pt x="0" y="0"/>
                    </a:lnTo>
                    <a:lnTo>
                      <a:pt x="28" y="30"/>
                    </a:lnTo>
                    <a:close/>
                  </a:path>
                </a:pathLst>
              </a:custGeom>
              <a:solidFill>
                <a:srgbClr val="8FB5BE"/>
              </a:solidFill>
              <a:ln w="9525">
                <a:noFill/>
                <a:round/>
                <a:headEnd/>
                <a:tailEnd/>
              </a:ln>
            </p:spPr>
            <p:txBody>
              <a:bodyPr/>
              <a:lstStyle/>
              <a:p>
                <a:endParaRPr lang="en-GB"/>
              </a:p>
            </p:txBody>
          </p:sp>
          <p:sp>
            <p:nvSpPr>
              <p:cNvPr id="21570" name="Freeform 66"/>
              <p:cNvSpPr>
                <a:spLocks/>
              </p:cNvSpPr>
              <p:nvPr/>
            </p:nvSpPr>
            <p:spPr bwMode="auto">
              <a:xfrm>
                <a:off x="2909" y="1646"/>
                <a:ext cx="7" cy="8"/>
              </a:xfrm>
              <a:custGeom>
                <a:avLst/>
                <a:gdLst/>
                <a:ahLst/>
                <a:cxnLst>
                  <a:cxn ang="0">
                    <a:pos x="0" y="31"/>
                  </a:cxn>
                  <a:cxn ang="0">
                    <a:pos x="30" y="31"/>
                  </a:cxn>
                  <a:cxn ang="0">
                    <a:pos x="0" y="0"/>
                  </a:cxn>
                  <a:cxn ang="0">
                    <a:pos x="0" y="31"/>
                  </a:cxn>
                </a:cxnLst>
                <a:rect l="0" t="0" r="r" b="b"/>
                <a:pathLst>
                  <a:path w="30" h="31">
                    <a:moveTo>
                      <a:pt x="0" y="31"/>
                    </a:moveTo>
                    <a:lnTo>
                      <a:pt x="30" y="31"/>
                    </a:lnTo>
                    <a:lnTo>
                      <a:pt x="0" y="0"/>
                    </a:lnTo>
                    <a:lnTo>
                      <a:pt x="0" y="31"/>
                    </a:lnTo>
                    <a:close/>
                  </a:path>
                </a:pathLst>
              </a:custGeom>
              <a:solidFill>
                <a:srgbClr val="8FB5BE"/>
              </a:solidFill>
              <a:ln w="9525">
                <a:noFill/>
                <a:round/>
                <a:headEnd/>
                <a:tailEnd/>
              </a:ln>
            </p:spPr>
            <p:txBody>
              <a:bodyPr/>
              <a:lstStyle/>
              <a:p>
                <a:endParaRPr lang="en-GB"/>
              </a:p>
            </p:txBody>
          </p:sp>
          <p:sp>
            <p:nvSpPr>
              <p:cNvPr id="21571" name="Freeform 67"/>
              <p:cNvSpPr>
                <a:spLocks/>
              </p:cNvSpPr>
              <p:nvPr/>
            </p:nvSpPr>
            <p:spPr bwMode="auto">
              <a:xfrm>
                <a:off x="3087" y="1905"/>
                <a:ext cx="177" cy="230"/>
              </a:xfrm>
              <a:custGeom>
                <a:avLst/>
                <a:gdLst/>
                <a:ahLst/>
                <a:cxnLst>
                  <a:cxn ang="0">
                    <a:pos x="566" y="31"/>
                  </a:cxn>
                  <a:cxn ang="0">
                    <a:pos x="566" y="0"/>
                  </a:cxn>
                  <a:cxn ang="0">
                    <a:pos x="447" y="31"/>
                  </a:cxn>
                  <a:cxn ang="0">
                    <a:pos x="387" y="118"/>
                  </a:cxn>
                  <a:cxn ang="0">
                    <a:pos x="328" y="149"/>
                  </a:cxn>
                  <a:cxn ang="0">
                    <a:pos x="238" y="149"/>
                  </a:cxn>
                  <a:cxn ang="0">
                    <a:pos x="120" y="179"/>
                  </a:cxn>
                  <a:cxn ang="0">
                    <a:pos x="91" y="327"/>
                  </a:cxn>
                  <a:cxn ang="0">
                    <a:pos x="150" y="237"/>
                  </a:cxn>
                  <a:cxn ang="0">
                    <a:pos x="298" y="209"/>
                  </a:cxn>
                  <a:cxn ang="0">
                    <a:pos x="268" y="297"/>
                  </a:cxn>
                  <a:cxn ang="0">
                    <a:pos x="298" y="297"/>
                  </a:cxn>
                  <a:cxn ang="0">
                    <a:pos x="268" y="327"/>
                  </a:cxn>
                  <a:cxn ang="0">
                    <a:pos x="268" y="297"/>
                  </a:cxn>
                  <a:cxn ang="0">
                    <a:pos x="209" y="267"/>
                  </a:cxn>
                  <a:cxn ang="0">
                    <a:pos x="150" y="237"/>
                  </a:cxn>
                  <a:cxn ang="0">
                    <a:pos x="120" y="297"/>
                  </a:cxn>
                  <a:cxn ang="0">
                    <a:pos x="150" y="297"/>
                  </a:cxn>
                  <a:cxn ang="0">
                    <a:pos x="150" y="327"/>
                  </a:cxn>
                  <a:cxn ang="0">
                    <a:pos x="120" y="385"/>
                  </a:cxn>
                  <a:cxn ang="0">
                    <a:pos x="91" y="356"/>
                  </a:cxn>
                  <a:cxn ang="0">
                    <a:pos x="31" y="327"/>
                  </a:cxn>
                  <a:cxn ang="0">
                    <a:pos x="0" y="504"/>
                  </a:cxn>
                  <a:cxn ang="0">
                    <a:pos x="61" y="534"/>
                  </a:cxn>
                  <a:cxn ang="0">
                    <a:pos x="31" y="592"/>
                  </a:cxn>
                  <a:cxn ang="0">
                    <a:pos x="0" y="683"/>
                  </a:cxn>
                  <a:cxn ang="0">
                    <a:pos x="61" y="652"/>
                  </a:cxn>
                  <a:cxn ang="0">
                    <a:pos x="91" y="710"/>
                  </a:cxn>
                  <a:cxn ang="0">
                    <a:pos x="120" y="801"/>
                  </a:cxn>
                  <a:cxn ang="0">
                    <a:pos x="91" y="829"/>
                  </a:cxn>
                  <a:cxn ang="0">
                    <a:pos x="120" y="889"/>
                  </a:cxn>
                  <a:cxn ang="0">
                    <a:pos x="298" y="919"/>
                  </a:cxn>
                  <a:cxn ang="0">
                    <a:pos x="357" y="889"/>
                  </a:cxn>
                  <a:cxn ang="0">
                    <a:pos x="416" y="919"/>
                  </a:cxn>
                  <a:cxn ang="0">
                    <a:pos x="475" y="889"/>
                  </a:cxn>
                  <a:cxn ang="0">
                    <a:pos x="447" y="859"/>
                  </a:cxn>
                  <a:cxn ang="0">
                    <a:pos x="387" y="829"/>
                  </a:cxn>
                  <a:cxn ang="0">
                    <a:pos x="357" y="829"/>
                  </a:cxn>
                  <a:cxn ang="0">
                    <a:pos x="328" y="801"/>
                  </a:cxn>
                  <a:cxn ang="0">
                    <a:pos x="387" y="770"/>
                  </a:cxn>
                  <a:cxn ang="0">
                    <a:pos x="357" y="710"/>
                  </a:cxn>
                  <a:cxn ang="0">
                    <a:pos x="387" y="683"/>
                  </a:cxn>
                  <a:cxn ang="0">
                    <a:pos x="357" y="622"/>
                  </a:cxn>
                  <a:cxn ang="0">
                    <a:pos x="475" y="592"/>
                  </a:cxn>
                  <a:cxn ang="0">
                    <a:pos x="535" y="563"/>
                  </a:cxn>
                  <a:cxn ang="0">
                    <a:pos x="566" y="445"/>
                  </a:cxn>
                  <a:cxn ang="0">
                    <a:pos x="566" y="474"/>
                  </a:cxn>
                  <a:cxn ang="0">
                    <a:pos x="623" y="474"/>
                  </a:cxn>
                  <a:cxn ang="0">
                    <a:pos x="654" y="474"/>
                  </a:cxn>
                  <a:cxn ang="0">
                    <a:pos x="712" y="385"/>
                  </a:cxn>
                  <a:cxn ang="0">
                    <a:pos x="535" y="356"/>
                  </a:cxn>
                  <a:cxn ang="0">
                    <a:pos x="535" y="297"/>
                  </a:cxn>
                  <a:cxn ang="0">
                    <a:pos x="535" y="267"/>
                  </a:cxn>
                  <a:cxn ang="0">
                    <a:pos x="566" y="179"/>
                  </a:cxn>
                  <a:cxn ang="0">
                    <a:pos x="594" y="149"/>
                  </a:cxn>
                </a:cxnLst>
                <a:rect l="0" t="0" r="r" b="b"/>
                <a:pathLst>
                  <a:path w="712" h="919">
                    <a:moveTo>
                      <a:pt x="594" y="60"/>
                    </a:moveTo>
                    <a:lnTo>
                      <a:pt x="566" y="31"/>
                    </a:lnTo>
                    <a:lnTo>
                      <a:pt x="594" y="0"/>
                    </a:lnTo>
                    <a:lnTo>
                      <a:pt x="566" y="0"/>
                    </a:lnTo>
                    <a:lnTo>
                      <a:pt x="535" y="31"/>
                    </a:lnTo>
                    <a:lnTo>
                      <a:pt x="447" y="31"/>
                    </a:lnTo>
                    <a:lnTo>
                      <a:pt x="387" y="90"/>
                    </a:lnTo>
                    <a:lnTo>
                      <a:pt x="387" y="118"/>
                    </a:lnTo>
                    <a:lnTo>
                      <a:pt x="357" y="149"/>
                    </a:lnTo>
                    <a:lnTo>
                      <a:pt x="328" y="149"/>
                    </a:lnTo>
                    <a:lnTo>
                      <a:pt x="268" y="179"/>
                    </a:lnTo>
                    <a:lnTo>
                      <a:pt x="238" y="149"/>
                    </a:lnTo>
                    <a:lnTo>
                      <a:pt x="209" y="179"/>
                    </a:lnTo>
                    <a:lnTo>
                      <a:pt x="120" y="179"/>
                    </a:lnTo>
                    <a:lnTo>
                      <a:pt x="31" y="267"/>
                    </a:lnTo>
                    <a:lnTo>
                      <a:pt x="91" y="327"/>
                    </a:lnTo>
                    <a:lnTo>
                      <a:pt x="91" y="267"/>
                    </a:lnTo>
                    <a:lnTo>
                      <a:pt x="150" y="237"/>
                    </a:lnTo>
                    <a:lnTo>
                      <a:pt x="180" y="209"/>
                    </a:lnTo>
                    <a:lnTo>
                      <a:pt x="298" y="209"/>
                    </a:lnTo>
                    <a:lnTo>
                      <a:pt x="268" y="237"/>
                    </a:lnTo>
                    <a:lnTo>
                      <a:pt x="268" y="297"/>
                    </a:lnTo>
                    <a:lnTo>
                      <a:pt x="268" y="327"/>
                    </a:lnTo>
                    <a:lnTo>
                      <a:pt x="298" y="297"/>
                    </a:lnTo>
                    <a:lnTo>
                      <a:pt x="298" y="327"/>
                    </a:lnTo>
                    <a:lnTo>
                      <a:pt x="268" y="327"/>
                    </a:lnTo>
                    <a:lnTo>
                      <a:pt x="238" y="327"/>
                    </a:lnTo>
                    <a:lnTo>
                      <a:pt x="268" y="297"/>
                    </a:lnTo>
                    <a:lnTo>
                      <a:pt x="238" y="267"/>
                    </a:lnTo>
                    <a:lnTo>
                      <a:pt x="209" y="267"/>
                    </a:lnTo>
                    <a:lnTo>
                      <a:pt x="180" y="237"/>
                    </a:lnTo>
                    <a:lnTo>
                      <a:pt x="150" y="237"/>
                    </a:lnTo>
                    <a:lnTo>
                      <a:pt x="150" y="267"/>
                    </a:lnTo>
                    <a:lnTo>
                      <a:pt x="120" y="297"/>
                    </a:lnTo>
                    <a:lnTo>
                      <a:pt x="150" y="327"/>
                    </a:lnTo>
                    <a:lnTo>
                      <a:pt x="150" y="297"/>
                    </a:lnTo>
                    <a:lnTo>
                      <a:pt x="180" y="297"/>
                    </a:lnTo>
                    <a:lnTo>
                      <a:pt x="150" y="327"/>
                    </a:lnTo>
                    <a:lnTo>
                      <a:pt x="150" y="385"/>
                    </a:lnTo>
                    <a:lnTo>
                      <a:pt x="120" y="385"/>
                    </a:lnTo>
                    <a:lnTo>
                      <a:pt x="120" y="356"/>
                    </a:lnTo>
                    <a:lnTo>
                      <a:pt x="91" y="356"/>
                    </a:lnTo>
                    <a:lnTo>
                      <a:pt x="61" y="327"/>
                    </a:lnTo>
                    <a:lnTo>
                      <a:pt x="31" y="327"/>
                    </a:lnTo>
                    <a:lnTo>
                      <a:pt x="0" y="356"/>
                    </a:lnTo>
                    <a:lnTo>
                      <a:pt x="0" y="504"/>
                    </a:lnTo>
                    <a:lnTo>
                      <a:pt x="31" y="504"/>
                    </a:lnTo>
                    <a:lnTo>
                      <a:pt x="61" y="534"/>
                    </a:lnTo>
                    <a:lnTo>
                      <a:pt x="61" y="563"/>
                    </a:lnTo>
                    <a:lnTo>
                      <a:pt x="31" y="592"/>
                    </a:lnTo>
                    <a:lnTo>
                      <a:pt x="0" y="563"/>
                    </a:lnTo>
                    <a:lnTo>
                      <a:pt x="0" y="683"/>
                    </a:lnTo>
                    <a:lnTo>
                      <a:pt x="31" y="683"/>
                    </a:lnTo>
                    <a:lnTo>
                      <a:pt x="61" y="652"/>
                    </a:lnTo>
                    <a:lnTo>
                      <a:pt x="61" y="683"/>
                    </a:lnTo>
                    <a:lnTo>
                      <a:pt x="91" y="710"/>
                    </a:lnTo>
                    <a:lnTo>
                      <a:pt x="120" y="710"/>
                    </a:lnTo>
                    <a:lnTo>
                      <a:pt x="120" y="801"/>
                    </a:lnTo>
                    <a:lnTo>
                      <a:pt x="91" y="801"/>
                    </a:lnTo>
                    <a:lnTo>
                      <a:pt x="91" y="829"/>
                    </a:lnTo>
                    <a:lnTo>
                      <a:pt x="120" y="829"/>
                    </a:lnTo>
                    <a:lnTo>
                      <a:pt x="120" y="889"/>
                    </a:lnTo>
                    <a:lnTo>
                      <a:pt x="268" y="889"/>
                    </a:lnTo>
                    <a:lnTo>
                      <a:pt x="298" y="919"/>
                    </a:lnTo>
                    <a:lnTo>
                      <a:pt x="328" y="919"/>
                    </a:lnTo>
                    <a:lnTo>
                      <a:pt x="357" y="889"/>
                    </a:lnTo>
                    <a:lnTo>
                      <a:pt x="387" y="889"/>
                    </a:lnTo>
                    <a:lnTo>
                      <a:pt x="416" y="919"/>
                    </a:lnTo>
                    <a:lnTo>
                      <a:pt x="416" y="889"/>
                    </a:lnTo>
                    <a:lnTo>
                      <a:pt x="475" y="889"/>
                    </a:lnTo>
                    <a:lnTo>
                      <a:pt x="475" y="859"/>
                    </a:lnTo>
                    <a:lnTo>
                      <a:pt x="447" y="859"/>
                    </a:lnTo>
                    <a:lnTo>
                      <a:pt x="416" y="829"/>
                    </a:lnTo>
                    <a:lnTo>
                      <a:pt x="387" y="829"/>
                    </a:lnTo>
                    <a:lnTo>
                      <a:pt x="387" y="859"/>
                    </a:lnTo>
                    <a:lnTo>
                      <a:pt x="357" y="829"/>
                    </a:lnTo>
                    <a:lnTo>
                      <a:pt x="328" y="829"/>
                    </a:lnTo>
                    <a:lnTo>
                      <a:pt x="328" y="801"/>
                    </a:lnTo>
                    <a:lnTo>
                      <a:pt x="357" y="801"/>
                    </a:lnTo>
                    <a:lnTo>
                      <a:pt x="387" y="770"/>
                    </a:lnTo>
                    <a:lnTo>
                      <a:pt x="387" y="740"/>
                    </a:lnTo>
                    <a:lnTo>
                      <a:pt x="357" y="710"/>
                    </a:lnTo>
                    <a:lnTo>
                      <a:pt x="357" y="683"/>
                    </a:lnTo>
                    <a:lnTo>
                      <a:pt x="387" y="683"/>
                    </a:lnTo>
                    <a:lnTo>
                      <a:pt x="416" y="652"/>
                    </a:lnTo>
                    <a:lnTo>
                      <a:pt x="357" y="622"/>
                    </a:lnTo>
                    <a:lnTo>
                      <a:pt x="475" y="622"/>
                    </a:lnTo>
                    <a:lnTo>
                      <a:pt x="475" y="592"/>
                    </a:lnTo>
                    <a:lnTo>
                      <a:pt x="447" y="563"/>
                    </a:lnTo>
                    <a:lnTo>
                      <a:pt x="535" y="563"/>
                    </a:lnTo>
                    <a:lnTo>
                      <a:pt x="535" y="474"/>
                    </a:lnTo>
                    <a:lnTo>
                      <a:pt x="566" y="445"/>
                    </a:lnTo>
                    <a:lnTo>
                      <a:pt x="594" y="445"/>
                    </a:lnTo>
                    <a:lnTo>
                      <a:pt x="566" y="474"/>
                    </a:lnTo>
                    <a:lnTo>
                      <a:pt x="594" y="504"/>
                    </a:lnTo>
                    <a:lnTo>
                      <a:pt x="623" y="474"/>
                    </a:lnTo>
                    <a:lnTo>
                      <a:pt x="623" y="445"/>
                    </a:lnTo>
                    <a:lnTo>
                      <a:pt x="654" y="474"/>
                    </a:lnTo>
                    <a:lnTo>
                      <a:pt x="712" y="415"/>
                    </a:lnTo>
                    <a:lnTo>
                      <a:pt x="712" y="385"/>
                    </a:lnTo>
                    <a:lnTo>
                      <a:pt x="684" y="356"/>
                    </a:lnTo>
                    <a:lnTo>
                      <a:pt x="535" y="356"/>
                    </a:lnTo>
                    <a:lnTo>
                      <a:pt x="566" y="327"/>
                    </a:lnTo>
                    <a:lnTo>
                      <a:pt x="535" y="297"/>
                    </a:lnTo>
                    <a:lnTo>
                      <a:pt x="566" y="297"/>
                    </a:lnTo>
                    <a:lnTo>
                      <a:pt x="535" y="267"/>
                    </a:lnTo>
                    <a:lnTo>
                      <a:pt x="535" y="209"/>
                    </a:lnTo>
                    <a:lnTo>
                      <a:pt x="566" y="179"/>
                    </a:lnTo>
                    <a:lnTo>
                      <a:pt x="566" y="149"/>
                    </a:lnTo>
                    <a:lnTo>
                      <a:pt x="594" y="149"/>
                    </a:lnTo>
                    <a:lnTo>
                      <a:pt x="594" y="60"/>
                    </a:lnTo>
                    <a:close/>
                  </a:path>
                </a:pathLst>
              </a:custGeom>
              <a:solidFill>
                <a:srgbClr val="99D6AB"/>
              </a:solidFill>
              <a:ln w="9525">
                <a:noFill/>
                <a:round/>
                <a:headEnd/>
                <a:tailEnd/>
              </a:ln>
            </p:spPr>
            <p:txBody>
              <a:bodyPr/>
              <a:lstStyle/>
              <a:p>
                <a:endParaRPr lang="en-GB"/>
              </a:p>
            </p:txBody>
          </p:sp>
          <p:sp>
            <p:nvSpPr>
              <p:cNvPr id="21572" name="Freeform 68"/>
              <p:cNvSpPr>
                <a:spLocks/>
              </p:cNvSpPr>
              <p:nvPr/>
            </p:nvSpPr>
            <p:spPr bwMode="auto">
              <a:xfrm>
                <a:off x="3109" y="1987"/>
                <a:ext cx="7" cy="7"/>
              </a:xfrm>
              <a:custGeom>
                <a:avLst/>
                <a:gdLst/>
                <a:ahLst/>
                <a:cxnLst>
                  <a:cxn ang="0">
                    <a:pos x="0" y="0"/>
                  </a:cxn>
                  <a:cxn ang="0">
                    <a:pos x="29" y="29"/>
                  </a:cxn>
                  <a:cxn ang="0">
                    <a:pos x="29" y="0"/>
                  </a:cxn>
                  <a:cxn ang="0">
                    <a:pos x="0" y="0"/>
                  </a:cxn>
                </a:cxnLst>
                <a:rect l="0" t="0" r="r" b="b"/>
                <a:pathLst>
                  <a:path w="29" h="29">
                    <a:moveTo>
                      <a:pt x="0" y="0"/>
                    </a:moveTo>
                    <a:lnTo>
                      <a:pt x="29" y="29"/>
                    </a:lnTo>
                    <a:lnTo>
                      <a:pt x="29" y="0"/>
                    </a:lnTo>
                    <a:lnTo>
                      <a:pt x="0" y="0"/>
                    </a:lnTo>
                    <a:close/>
                  </a:path>
                </a:pathLst>
              </a:custGeom>
              <a:solidFill>
                <a:srgbClr val="99D6AB"/>
              </a:solidFill>
              <a:ln w="9525">
                <a:noFill/>
                <a:round/>
                <a:headEnd/>
                <a:tailEnd/>
              </a:ln>
            </p:spPr>
            <p:txBody>
              <a:bodyPr/>
              <a:lstStyle/>
              <a:p>
                <a:endParaRPr lang="en-GB"/>
              </a:p>
            </p:txBody>
          </p:sp>
          <p:sp>
            <p:nvSpPr>
              <p:cNvPr id="21573" name="Freeform 69"/>
              <p:cNvSpPr>
                <a:spLocks/>
              </p:cNvSpPr>
              <p:nvPr/>
            </p:nvSpPr>
            <p:spPr bwMode="auto">
              <a:xfrm>
                <a:off x="2228" y="2438"/>
                <a:ext cx="859" cy="725"/>
              </a:xfrm>
              <a:custGeom>
                <a:avLst/>
                <a:gdLst/>
                <a:ahLst/>
                <a:cxnLst>
                  <a:cxn ang="0">
                    <a:pos x="1541" y="385"/>
                  </a:cxn>
                  <a:cxn ang="0">
                    <a:pos x="1333" y="534"/>
                  </a:cxn>
                  <a:cxn ang="0">
                    <a:pos x="976" y="562"/>
                  </a:cxn>
                  <a:cxn ang="0">
                    <a:pos x="830" y="443"/>
                  </a:cxn>
                  <a:cxn ang="0">
                    <a:pos x="858" y="621"/>
                  </a:cxn>
                  <a:cxn ang="0">
                    <a:pos x="711" y="798"/>
                  </a:cxn>
                  <a:cxn ang="0">
                    <a:pos x="503" y="828"/>
                  </a:cxn>
                  <a:cxn ang="0">
                    <a:pos x="325" y="770"/>
                  </a:cxn>
                  <a:cxn ang="0">
                    <a:pos x="177" y="798"/>
                  </a:cxn>
                  <a:cxn ang="0">
                    <a:pos x="28" y="916"/>
                  </a:cxn>
                  <a:cxn ang="0">
                    <a:pos x="118" y="947"/>
                  </a:cxn>
                  <a:cxn ang="0">
                    <a:pos x="207" y="1066"/>
                  </a:cxn>
                  <a:cxn ang="0">
                    <a:pos x="444" y="1125"/>
                  </a:cxn>
                  <a:cxn ang="0">
                    <a:pos x="592" y="1244"/>
                  </a:cxn>
                  <a:cxn ang="0">
                    <a:pos x="681" y="1302"/>
                  </a:cxn>
                  <a:cxn ang="0">
                    <a:pos x="739" y="1509"/>
                  </a:cxn>
                  <a:cxn ang="0">
                    <a:pos x="918" y="1569"/>
                  </a:cxn>
                  <a:cxn ang="0">
                    <a:pos x="918" y="1836"/>
                  </a:cxn>
                  <a:cxn ang="0">
                    <a:pos x="888" y="2131"/>
                  </a:cxn>
                  <a:cxn ang="0">
                    <a:pos x="799" y="2456"/>
                  </a:cxn>
                  <a:cxn ang="0">
                    <a:pos x="711" y="2604"/>
                  </a:cxn>
                  <a:cxn ang="0">
                    <a:pos x="858" y="2693"/>
                  </a:cxn>
                  <a:cxn ang="0">
                    <a:pos x="1155" y="2811"/>
                  </a:cxn>
                  <a:cxn ang="0">
                    <a:pos x="1333" y="2783"/>
                  </a:cxn>
                  <a:cxn ang="0">
                    <a:pos x="1569" y="2811"/>
                  </a:cxn>
                  <a:cxn ang="0">
                    <a:pos x="1718" y="2902"/>
                  </a:cxn>
                  <a:cxn ang="0">
                    <a:pos x="2015" y="2872"/>
                  </a:cxn>
                  <a:cxn ang="0">
                    <a:pos x="2043" y="2635"/>
                  </a:cxn>
                  <a:cxn ang="0">
                    <a:pos x="2341" y="2517"/>
                  </a:cxn>
                  <a:cxn ang="0">
                    <a:pos x="2548" y="2517"/>
                  </a:cxn>
                  <a:cxn ang="0">
                    <a:pos x="2636" y="2604"/>
                  </a:cxn>
                  <a:cxn ang="0">
                    <a:pos x="2814" y="2665"/>
                  </a:cxn>
                  <a:cxn ang="0">
                    <a:pos x="2962" y="2604"/>
                  </a:cxn>
                  <a:cxn ang="0">
                    <a:pos x="3228" y="2429"/>
                  </a:cxn>
                  <a:cxn ang="0">
                    <a:pos x="3110" y="2279"/>
                  </a:cxn>
                  <a:cxn ang="0">
                    <a:pos x="3110" y="2101"/>
                  </a:cxn>
                  <a:cxn ang="0">
                    <a:pos x="3021" y="1954"/>
                  </a:cxn>
                  <a:cxn ang="0">
                    <a:pos x="3080" y="1836"/>
                  </a:cxn>
                  <a:cxn ang="0">
                    <a:pos x="3080" y="1657"/>
                  </a:cxn>
                  <a:cxn ang="0">
                    <a:pos x="2873" y="1627"/>
                  </a:cxn>
                  <a:cxn ang="0">
                    <a:pos x="2962" y="1391"/>
                  </a:cxn>
                  <a:cxn ang="0">
                    <a:pos x="3171" y="1214"/>
                  </a:cxn>
                  <a:cxn ang="0">
                    <a:pos x="3259" y="1036"/>
                  </a:cxn>
                  <a:cxn ang="0">
                    <a:pos x="3317" y="889"/>
                  </a:cxn>
                  <a:cxn ang="0">
                    <a:pos x="3228" y="652"/>
                  </a:cxn>
                  <a:cxn ang="0">
                    <a:pos x="3052" y="621"/>
                  </a:cxn>
                  <a:cxn ang="0">
                    <a:pos x="2903" y="503"/>
                  </a:cxn>
                  <a:cxn ang="0">
                    <a:pos x="2636" y="443"/>
                  </a:cxn>
                  <a:cxn ang="0">
                    <a:pos x="2518" y="325"/>
                  </a:cxn>
                  <a:cxn ang="0">
                    <a:pos x="2399" y="325"/>
                  </a:cxn>
                  <a:cxn ang="0">
                    <a:pos x="2162" y="178"/>
                  </a:cxn>
                  <a:cxn ang="0">
                    <a:pos x="2015" y="87"/>
                  </a:cxn>
                  <a:cxn ang="0">
                    <a:pos x="1779" y="30"/>
                  </a:cxn>
                </a:cxnLst>
                <a:rect l="0" t="0" r="r" b="b"/>
                <a:pathLst>
                  <a:path w="3435" h="2902">
                    <a:moveTo>
                      <a:pt x="1718" y="296"/>
                    </a:moveTo>
                    <a:lnTo>
                      <a:pt x="1659" y="296"/>
                    </a:lnTo>
                    <a:lnTo>
                      <a:pt x="1659" y="325"/>
                    </a:lnTo>
                    <a:lnTo>
                      <a:pt x="1599" y="355"/>
                    </a:lnTo>
                    <a:lnTo>
                      <a:pt x="1569" y="355"/>
                    </a:lnTo>
                    <a:lnTo>
                      <a:pt x="1541" y="385"/>
                    </a:lnTo>
                    <a:lnTo>
                      <a:pt x="1451" y="385"/>
                    </a:lnTo>
                    <a:lnTo>
                      <a:pt x="1451" y="415"/>
                    </a:lnTo>
                    <a:lnTo>
                      <a:pt x="1392" y="415"/>
                    </a:lnTo>
                    <a:lnTo>
                      <a:pt x="1304" y="503"/>
                    </a:lnTo>
                    <a:lnTo>
                      <a:pt x="1304" y="534"/>
                    </a:lnTo>
                    <a:lnTo>
                      <a:pt x="1333" y="534"/>
                    </a:lnTo>
                    <a:lnTo>
                      <a:pt x="1304" y="562"/>
                    </a:lnTo>
                    <a:lnTo>
                      <a:pt x="1274" y="562"/>
                    </a:lnTo>
                    <a:lnTo>
                      <a:pt x="1274" y="591"/>
                    </a:lnTo>
                    <a:lnTo>
                      <a:pt x="1213" y="591"/>
                    </a:lnTo>
                    <a:lnTo>
                      <a:pt x="1185" y="562"/>
                    </a:lnTo>
                    <a:lnTo>
                      <a:pt x="976" y="562"/>
                    </a:lnTo>
                    <a:lnTo>
                      <a:pt x="948" y="534"/>
                    </a:lnTo>
                    <a:lnTo>
                      <a:pt x="948" y="443"/>
                    </a:lnTo>
                    <a:lnTo>
                      <a:pt x="918" y="443"/>
                    </a:lnTo>
                    <a:lnTo>
                      <a:pt x="888" y="473"/>
                    </a:lnTo>
                    <a:lnTo>
                      <a:pt x="858" y="473"/>
                    </a:lnTo>
                    <a:lnTo>
                      <a:pt x="830" y="443"/>
                    </a:lnTo>
                    <a:lnTo>
                      <a:pt x="769" y="443"/>
                    </a:lnTo>
                    <a:lnTo>
                      <a:pt x="799" y="473"/>
                    </a:lnTo>
                    <a:lnTo>
                      <a:pt x="769" y="503"/>
                    </a:lnTo>
                    <a:lnTo>
                      <a:pt x="799" y="534"/>
                    </a:lnTo>
                    <a:lnTo>
                      <a:pt x="799" y="562"/>
                    </a:lnTo>
                    <a:lnTo>
                      <a:pt x="858" y="621"/>
                    </a:lnTo>
                    <a:lnTo>
                      <a:pt x="858" y="798"/>
                    </a:lnTo>
                    <a:lnTo>
                      <a:pt x="769" y="798"/>
                    </a:lnTo>
                    <a:lnTo>
                      <a:pt x="769" y="770"/>
                    </a:lnTo>
                    <a:lnTo>
                      <a:pt x="739" y="798"/>
                    </a:lnTo>
                    <a:lnTo>
                      <a:pt x="739" y="828"/>
                    </a:lnTo>
                    <a:lnTo>
                      <a:pt x="711" y="798"/>
                    </a:lnTo>
                    <a:lnTo>
                      <a:pt x="681" y="798"/>
                    </a:lnTo>
                    <a:lnTo>
                      <a:pt x="681" y="828"/>
                    </a:lnTo>
                    <a:lnTo>
                      <a:pt x="651" y="798"/>
                    </a:lnTo>
                    <a:lnTo>
                      <a:pt x="592" y="798"/>
                    </a:lnTo>
                    <a:lnTo>
                      <a:pt x="532" y="859"/>
                    </a:lnTo>
                    <a:lnTo>
                      <a:pt x="503" y="828"/>
                    </a:lnTo>
                    <a:lnTo>
                      <a:pt x="503" y="798"/>
                    </a:lnTo>
                    <a:lnTo>
                      <a:pt x="474" y="770"/>
                    </a:lnTo>
                    <a:lnTo>
                      <a:pt x="444" y="770"/>
                    </a:lnTo>
                    <a:lnTo>
                      <a:pt x="444" y="741"/>
                    </a:lnTo>
                    <a:lnTo>
                      <a:pt x="325" y="741"/>
                    </a:lnTo>
                    <a:lnTo>
                      <a:pt x="325" y="770"/>
                    </a:lnTo>
                    <a:lnTo>
                      <a:pt x="296" y="798"/>
                    </a:lnTo>
                    <a:lnTo>
                      <a:pt x="296" y="770"/>
                    </a:lnTo>
                    <a:lnTo>
                      <a:pt x="265" y="770"/>
                    </a:lnTo>
                    <a:lnTo>
                      <a:pt x="237" y="798"/>
                    </a:lnTo>
                    <a:lnTo>
                      <a:pt x="207" y="770"/>
                    </a:lnTo>
                    <a:lnTo>
                      <a:pt x="177" y="798"/>
                    </a:lnTo>
                    <a:lnTo>
                      <a:pt x="89" y="798"/>
                    </a:lnTo>
                    <a:lnTo>
                      <a:pt x="58" y="828"/>
                    </a:lnTo>
                    <a:lnTo>
                      <a:pt x="28" y="828"/>
                    </a:lnTo>
                    <a:lnTo>
                      <a:pt x="0" y="859"/>
                    </a:lnTo>
                    <a:lnTo>
                      <a:pt x="0" y="916"/>
                    </a:lnTo>
                    <a:lnTo>
                      <a:pt x="28" y="916"/>
                    </a:lnTo>
                    <a:lnTo>
                      <a:pt x="58" y="889"/>
                    </a:lnTo>
                    <a:lnTo>
                      <a:pt x="89" y="889"/>
                    </a:lnTo>
                    <a:lnTo>
                      <a:pt x="89" y="916"/>
                    </a:lnTo>
                    <a:lnTo>
                      <a:pt x="28" y="916"/>
                    </a:lnTo>
                    <a:lnTo>
                      <a:pt x="58" y="947"/>
                    </a:lnTo>
                    <a:lnTo>
                      <a:pt x="118" y="947"/>
                    </a:lnTo>
                    <a:lnTo>
                      <a:pt x="118" y="977"/>
                    </a:lnTo>
                    <a:lnTo>
                      <a:pt x="58" y="977"/>
                    </a:lnTo>
                    <a:lnTo>
                      <a:pt x="28" y="1007"/>
                    </a:lnTo>
                    <a:lnTo>
                      <a:pt x="118" y="1095"/>
                    </a:lnTo>
                    <a:lnTo>
                      <a:pt x="146" y="1066"/>
                    </a:lnTo>
                    <a:lnTo>
                      <a:pt x="207" y="1066"/>
                    </a:lnTo>
                    <a:lnTo>
                      <a:pt x="237" y="1095"/>
                    </a:lnTo>
                    <a:lnTo>
                      <a:pt x="384" y="1095"/>
                    </a:lnTo>
                    <a:lnTo>
                      <a:pt x="355" y="1125"/>
                    </a:lnTo>
                    <a:lnTo>
                      <a:pt x="384" y="1125"/>
                    </a:lnTo>
                    <a:lnTo>
                      <a:pt x="414" y="1154"/>
                    </a:lnTo>
                    <a:lnTo>
                      <a:pt x="444" y="1125"/>
                    </a:lnTo>
                    <a:lnTo>
                      <a:pt x="503" y="1184"/>
                    </a:lnTo>
                    <a:lnTo>
                      <a:pt x="621" y="1184"/>
                    </a:lnTo>
                    <a:lnTo>
                      <a:pt x="592" y="1214"/>
                    </a:lnTo>
                    <a:lnTo>
                      <a:pt x="562" y="1214"/>
                    </a:lnTo>
                    <a:lnTo>
                      <a:pt x="562" y="1244"/>
                    </a:lnTo>
                    <a:lnTo>
                      <a:pt x="592" y="1244"/>
                    </a:lnTo>
                    <a:lnTo>
                      <a:pt x="621" y="1272"/>
                    </a:lnTo>
                    <a:lnTo>
                      <a:pt x="651" y="1244"/>
                    </a:lnTo>
                    <a:lnTo>
                      <a:pt x="681" y="1244"/>
                    </a:lnTo>
                    <a:lnTo>
                      <a:pt x="651" y="1272"/>
                    </a:lnTo>
                    <a:lnTo>
                      <a:pt x="651" y="1302"/>
                    </a:lnTo>
                    <a:lnTo>
                      <a:pt x="681" y="1302"/>
                    </a:lnTo>
                    <a:lnTo>
                      <a:pt x="711" y="1332"/>
                    </a:lnTo>
                    <a:lnTo>
                      <a:pt x="681" y="1332"/>
                    </a:lnTo>
                    <a:lnTo>
                      <a:pt x="681" y="1362"/>
                    </a:lnTo>
                    <a:lnTo>
                      <a:pt x="651" y="1391"/>
                    </a:lnTo>
                    <a:lnTo>
                      <a:pt x="739" y="1481"/>
                    </a:lnTo>
                    <a:lnTo>
                      <a:pt x="739" y="1509"/>
                    </a:lnTo>
                    <a:lnTo>
                      <a:pt x="769" y="1539"/>
                    </a:lnTo>
                    <a:lnTo>
                      <a:pt x="799" y="1539"/>
                    </a:lnTo>
                    <a:lnTo>
                      <a:pt x="830" y="1569"/>
                    </a:lnTo>
                    <a:lnTo>
                      <a:pt x="858" y="1569"/>
                    </a:lnTo>
                    <a:lnTo>
                      <a:pt x="888" y="1600"/>
                    </a:lnTo>
                    <a:lnTo>
                      <a:pt x="918" y="1569"/>
                    </a:lnTo>
                    <a:lnTo>
                      <a:pt x="918" y="1746"/>
                    </a:lnTo>
                    <a:lnTo>
                      <a:pt x="888" y="1746"/>
                    </a:lnTo>
                    <a:lnTo>
                      <a:pt x="888" y="1776"/>
                    </a:lnTo>
                    <a:lnTo>
                      <a:pt x="976" y="1864"/>
                    </a:lnTo>
                    <a:lnTo>
                      <a:pt x="948" y="1864"/>
                    </a:lnTo>
                    <a:lnTo>
                      <a:pt x="918" y="1836"/>
                    </a:lnTo>
                    <a:lnTo>
                      <a:pt x="888" y="1864"/>
                    </a:lnTo>
                    <a:lnTo>
                      <a:pt x="888" y="1983"/>
                    </a:lnTo>
                    <a:lnTo>
                      <a:pt x="858" y="2013"/>
                    </a:lnTo>
                    <a:lnTo>
                      <a:pt x="858" y="2101"/>
                    </a:lnTo>
                    <a:lnTo>
                      <a:pt x="888" y="2101"/>
                    </a:lnTo>
                    <a:lnTo>
                      <a:pt x="888" y="2131"/>
                    </a:lnTo>
                    <a:lnTo>
                      <a:pt x="858" y="2131"/>
                    </a:lnTo>
                    <a:lnTo>
                      <a:pt x="858" y="2220"/>
                    </a:lnTo>
                    <a:lnTo>
                      <a:pt x="830" y="2250"/>
                    </a:lnTo>
                    <a:lnTo>
                      <a:pt x="830" y="2338"/>
                    </a:lnTo>
                    <a:lnTo>
                      <a:pt x="799" y="2368"/>
                    </a:lnTo>
                    <a:lnTo>
                      <a:pt x="799" y="2456"/>
                    </a:lnTo>
                    <a:lnTo>
                      <a:pt x="769" y="2486"/>
                    </a:lnTo>
                    <a:lnTo>
                      <a:pt x="769" y="2517"/>
                    </a:lnTo>
                    <a:lnTo>
                      <a:pt x="739" y="2547"/>
                    </a:lnTo>
                    <a:lnTo>
                      <a:pt x="711" y="2547"/>
                    </a:lnTo>
                    <a:lnTo>
                      <a:pt x="681" y="2575"/>
                    </a:lnTo>
                    <a:lnTo>
                      <a:pt x="711" y="2604"/>
                    </a:lnTo>
                    <a:lnTo>
                      <a:pt x="799" y="2604"/>
                    </a:lnTo>
                    <a:lnTo>
                      <a:pt x="799" y="2635"/>
                    </a:lnTo>
                    <a:lnTo>
                      <a:pt x="769" y="2665"/>
                    </a:lnTo>
                    <a:lnTo>
                      <a:pt x="799" y="2693"/>
                    </a:lnTo>
                    <a:lnTo>
                      <a:pt x="830" y="2665"/>
                    </a:lnTo>
                    <a:lnTo>
                      <a:pt x="858" y="2693"/>
                    </a:lnTo>
                    <a:lnTo>
                      <a:pt x="888" y="2693"/>
                    </a:lnTo>
                    <a:lnTo>
                      <a:pt x="918" y="2724"/>
                    </a:lnTo>
                    <a:lnTo>
                      <a:pt x="948" y="2693"/>
                    </a:lnTo>
                    <a:lnTo>
                      <a:pt x="1006" y="2754"/>
                    </a:lnTo>
                    <a:lnTo>
                      <a:pt x="1095" y="2754"/>
                    </a:lnTo>
                    <a:lnTo>
                      <a:pt x="1155" y="2811"/>
                    </a:lnTo>
                    <a:lnTo>
                      <a:pt x="1185" y="2783"/>
                    </a:lnTo>
                    <a:lnTo>
                      <a:pt x="1213" y="2783"/>
                    </a:lnTo>
                    <a:lnTo>
                      <a:pt x="1244" y="2811"/>
                    </a:lnTo>
                    <a:lnTo>
                      <a:pt x="1274" y="2811"/>
                    </a:lnTo>
                    <a:lnTo>
                      <a:pt x="1304" y="2783"/>
                    </a:lnTo>
                    <a:lnTo>
                      <a:pt x="1333" y="2783"/>
                    </a:lnTo>
                    <a:lnTo>
                      <a:pt x="1362" y="2754"/>
                    </a:lnTo>
                    <a:lnTo>
                      <a:pt x="1422" y="2754"/>
                    </a:lnTo>
                    <a:lnTo>
                      <a:pt x="1451" y="2783"/>
                    </a:lnTo>
                    <a:lnTo>
                      <a:pt x="1541" y="2783"/>
                    </a:lnTo>
                    <a:lnTo>
                      <a:pt x="1569" y="2842"/>
                    </a:lnTo>
                    <a:lnTo>
                      <a:pt x="1569" y="2811"/>
                    </a:lnTo>
                    <a:lnTo>
                      <a:pt x="1629" y="2811"/>
                    </a:lnTo>
                    <a:lnTo>
                      <a:pt x="1659" y="2842"/>
                    </a:lnTo>
                    <a:lnTo>
                      <a:pt x="1629" y="2842"/>
                    </a:lnTo>
                    <a:lnTo>
                      <a:pt x="1629" y="2872"/>
                    </a:lnTo>
                    <a:lnTo>
                      <a:pt x="1688" y="2872"/>
                    </a:lnTo>
                    <a:lnTo>
                      <a:pt x="1718" y="2902"/>
                    </a:lnTo>
                    <a:lnTo>
                      <a:pt x="1748" y="2902"/>
                    </a:lnTo>
                    <a:lnTo>
                      <a:pt x="1779" y="2872"/>
                    </a:lnTo>
                    <a:lnTo>
                      <a:pt x="1806" y="2902"/>
                    </a:lnTo>
                    <a:lnTo>
                      <a:pt x="1925" y="2902"/>
                    </a:lnTo>
                    <a:lnTo>
                      <a:pt x="1955" y="2872"/>
                    </a:lnTo>
                    <a:lnTo>
                      <a:pt x="2015" y="2872"/>
                    </a:lnTo>
                    <a:lnTo>
                      <a:pt x="1985" y="2842"/>
                    </a:lnTo>
                    <a:lnTo>
                      <a:pt x="1985" y="2724"/>
                    </a:lnTo>
                    <a:lnTo>
                      <a:pt x="2015" y="2693"/>
                    </a:lnTo>
                    <a:lnTo>
                      <a:pt x="1985" y="2665"/>
                    </a:lnTo>
                    <a:lnTo>
                      <a:pt x="2015" y="2635"/>
                    </a:lnTo>
                    <a:lnTo>
                      <a:pt x="2043" y="2635"/>
                    </a:lnTo>
                    <a:lnTo>
                      <a:pt x="2073" y="2604"/>
                    </a:lnTo>
                    <a:lnTo>
                      <a:pt x="2104" y="2604"/>
                    </a:lnTo>
                    <a:lnTo>
                      <a:pt x="2162" y="2547"/>
                    </a:lnTo>
                    <a:lnTo>
                      <a:pt x="2192" y="2547"/>
                    </a:lnTo>
                    <a:lnTo>
                      <a:pt x="2222" y="2517"/>
                    </a:lnTo>
                    <a:lnTo>
                      <a:pt x="2341" y="2517"/>
                    </a:lnTo>
                    <a:lnTo>
                      <a:pt x="2368" y="2547"/>
                    </a:lnTo>
                    <a:lnTo>
                      <a:pt x="2429" y="2547"/>
                    </a:lnTo>
                    <a:lnTo>
                      <a:pt x="2459" y="2575"/>
                    </a:lnTo>
                    <a:lnTo>
                      <a:pt x="2488" y="2547"/>
                    </a:lnTo>
                    <a:lnTo>
                      <a:pt x="2548" y="2547"/>
                    </a:lnTo>
                    <a:lnTo>
                      <a:pt x="2548" y="2517"/>
                    </a:lnTo>
                    <a:lnTo>
                      <a:pt x="2578" y="2517"/>
                    </a:lnTo>
                    <a:lnTo>
                      <a:pt x="2578" y="2547"/>
                    </a:lnTo>
                    <a:lnTo>
                      <a:pt x="2548" y="2547"/>
                    </a:lnTo>
                    <a:lnTo>
                      <a:pt x="2548" y="2575"/>
                    </a:lnTo>
                    <a:lnTo>
                      <a:pt x="2636" y="2575"/>
                    </a:lnTo>
                    <a:lnTo>
                      <a:pt x="2636" y="2604"/>
                    </a:lnTo>
                    <a:lnTo>
                      <a:pt x="2666" y="2604"/>
                    </a:lnTo>
                    <a:lnTo>
                      <a:pt x="2696" y="2635"/>
                    </a:lnTo>
                    <a:lnTo>
                      <a:pt x="2725" y="2635"/>
                    </a:lnTo>
                    <a:lnTo>
                      <a:pt x="2755" y="2665"/>
                    </a:lnTo>
                    <a:lnTo>
                      <a:pt x="2785" y="2635"/>
                    </a:lnTo>
                    <a:lnTo>
                      <a:pt x="2814" y="2665"/>
                    </a:lnTo>
                    <a:lnTo>
                      <a:pt x="2843" y="2665"/>
                    </a:lnTo>
                    <a:lnTo>
                      <a:pt x="2873" y="2635"/>
                    </a:lnTo>
                    <a:lnTo>
                      <a:pt x="2903" y="2665"/>
                    </a:lnTo>
                    <a:lnTo>
                      <a:pt x="2934" y="2635"/>
                    </a:lnTo>
                    <a:lnTo>
                      <a:pt x="2992" y="2635"/>
                    </a:lnTo>
                    <a:lnTo>
                      <a:pt x="2962" y="2604"/>
                    </a:lnTo>
                    <a:lnTo>
                      <a:pt x="3021" y="2547"/>
                    </a:lnTo>
                    <a:lnTo>
                      <a:pt x="3052" y="2547"/>
                    </a:lnTo>
                    <a:lnTo>
                      <a:pt x="3141" y="2456"/>
                    </a:lnTo>
                    <a:lnTo>
                      <a:pt x="3198" y="2456"/>
                    </a:lnTo>
                    <a:lnTo>
                      <a:pt x="3198" y="2429"/>
                    </a:lnTo>
                    <a:lnTo>
                      <a:pt x="3228" y="2429"/>
                    </a:lnTo>
                    <a:lnTo>
                      <a:pt x="3228" y="2398"/>
                    </a:lnTo>
                    <a:lnTo>
                      <a:pt x="3289" y="2338"/>
                    </a:lnTo>
                    <a:lnTo>
                      <a:pt x="3259" y="2309"/>
                    </a:lnTo>
                    <a:lnTo>
                      <a:pt x="3171" y="2309"/>
                    </a:lnTo>
                    <a:lnTo>
                      <a:pt x="3141" y="2279"/>
                    </a:lnTo>
                    <a:lnTo>
                      <a:pt x="3110" y="2279"/>
                    </a:lnTo>
                    <a:lnTo>
                      <a:pt x="3052" y="2220"/>
                    </a:lnTo>
                    <a:lnTo>
                      <a:pt x="3052" y="2191"/>
                    </a:lnTo>
                    <a:lnTo>
                      <a:pt x="3080" y="2161"/>
                    </a:lnTo>
                    <a:lnTo>
                      <a:pt x="3080" y="2131"/>
                    </a:lnTo>
                    <a:lnTo>
                      <a:pt x="3110" y="2131"/>
                    </a:lnTo>
                    <a:lnTo>
                      <a:pt x="3110" y="2101"/>
                    </a:lnTo>
                    <a:lnTo>
                      <a:pt x="3080" y="2073"/>
                    </a:lnTo>
                    <a:lnTo>
                      <a:pt x="3021" y="2043"/>
                    </a:lnTo>
                    <a:lnTo>
                      <a:pt x="3021" y="2013"/>
                    </a:lnTo>
                    <a:lnTo>
                      <a:pt x="2992" y="1983"/>
                    </a:lnTo>
                    <a:lnTo>
                      <a:pt x="3021" y="1983"/>
                    </a:lnTo>
                    <a:lnTo>
                      <a:pt x="3021" y="1954"/>
                    </a:lnTo>
                    <a:lnTo>
                      <a:pt x="3080" y="1983"/>
                    </a:lnTo>
                    <a:lnTo>
                      <a:pt x="3080" y="1954"/>
                    </a:lnTo>
                    <a:lnTo>
                      <a:pt x="3110" y="1954"/>
                    </a:lnTo>
                    <a:lnTo>
                      <a:pt x="3141" y="1925"/>
                    </a:lnTo>
                    <a:lnTo>
                      <a:pt x="3141" y="1895"/>
                    </a:lnTo>
                    <a:lnTo>
                      <a:pt x="3080" y="1836"/>
                    </a:lnTo>
                    <a:lnTo>
                      <a:pt x="3080" y="1776"/>
                    </a:lnTo>
                    <a:lnTo>
                      <a:pt x="3052" y="1746"/>
                    </a:lnTo>
                    <a:lnTo>
                      <a:pt x="3080" y="1746"/>
                    </a:lnTo>
                    <a:lnTo>
                      <a:pt x="3110" y="1718"/>
                    </a:lnTo>
                    <a:lnTo>
                      <a:pt x="3080" y="1688"/>
                    </a:lnTo>
                    <a:lnTo>
                      <a:pt x="3080" y="1657"/>
                    </a:lnTo>
                    <a:lnTo>
                      <a:pt x="3052" y="1627"/>
                    </a:lnTo>
                    <a:lnTo>
                      <a:pt x="3052" y="1539"/>
                    </a:lnTo>
                    <a:lnTo>
                      <a:pt x="2934" y="1539"/>
                    </a:lnTo>
                    <a:lnTo>
                      <a:pt x="2903" y="1569"/>
                    </a:lnTo>
                    <a:lnTo>
                      <a:pt x="2903" y="1600"/>
                    </a:lnTo>
                    <a:lnTo>
                      <a:pt x="2873" y="1627"/>
                    </a:lnTo>
                    <a:lnTo>
                      <a:pt x="2814" y="1627"/>
                    </a:lnTo>
                    <a:lnTo>
                      <a:pt x="2873" y="1569"/>
                    </a:lnTo>
                    <a:lnTo>
                      <a:pt x="2873" y="1539"/>
                    </a:lnTo>
                    <a:lnTo>
                      <a:pt x="2843" y="1539"/>
                    </a:lnTo>
                    <a:lnTo>
                      <a:pt x="2962" y="1420"/>
                    </a:lnTo>
                    <a:lnTo>
                      <a:pt x="2962" y="1391"/>
                    </a:lnTo>
                    <a:lnTo>
                      <a:pt x="3110" y="1244"/>
                    </a:lnTo>
                    <a:lnTo>
                      <a:pt x="3080" y="1244"/>
                    </a:lnTo>
                    <a:lnTo>
                      <a:pt x="3110" y="1214"/>
                    </a:lnTo>
                    <a:lnTo>
                      <a:pt x="3110" y="1184"/>
                    </a:lnTo>
                    <a:lnTo>
                      <a:pt x="3141" y="1184"/>
                    </a:lnTo>
                    <a:lnTo>
                      <a:pt x="3171" y="1214"/>
                    </a:lnTo>
                    <a:lnTo>
                      <a:pt x="3228" y="1214"/>
                    </a:lnTo>
                    <a:lnTo>
                      <a:pt x="3228" y="1184"/>
                    </a:lnTo>
                    <a:lnTo>
                      <a:pt x="3259" y="1154"/>
                    </a:lnTo>
                    <a:lnTo>
                      <a:pt x="3228" y="1125"/>
                    </a:lnTo>
                    <a:lnTo>
                      <a:pt x="3259" y="1095"/>
                    </a:lnTo>
                    <a:lnTo>
                      <a:pt x="3259" y="1036"/>
                    </a:lnTo>
                    <a:lnTo>
                      <a:pt x="3289" y="1007"/>
                    </a:lnTo>
                    <a:lnTo>
                      <a:pt x="3259" y="1007"/>
                    </a:lnTo>
                    <a:lnTo>
                      <a:pt x="3259" y="977"/>
                    </a:lnTo>
                    <a:lnTo>
                      <a:pt x="3289" y="947"/>
                    </a:lnTo>
                    <a:lnTo>
                      <a:pt x="3289" y="916"/>
                    </a:lnTo>
                    <a:lnTo>
                      <a:pt x="3317" y="889"/>
                    </a:lnTo>
                    <a:lnTo>
                      <a:pt x="3317" y="828"/>
                    </a:lnTo>
                    <a:lnTo>
                      <a:pt x="3435" y="710"/>
                    </a:lnTo>
                    <a:lnTo>
                      <a:pt x="3435" y="680"/>
                    </a:lnTo>
                    <a:lnTo>
                      <a:pt x="3289" y="680"/>
                    </a:lnTo>
                    <a:lnTo>
                      <a:pt x="3259" y="652"/>
                    </a:lnTo>
                    <a:lnTo>
                      <a:pt x="3228" y="652"/>
                    </a:lnTo>
                    <a:lnTo>
                      <a:pt x="3228" y="621"/>
                    </a:lnTo>
                    <a:lnTo>
                      <a:pt x="3198" y="621"/>
                    </a:lnTo>
                    <a:lnTo>
                      <a:pt x="3198" y="652"/>
                    </a:lnTo>
                    <a:lnTo>
                      <a:pt x="3141" y="652"/>
                    </a:lnTo>
                    <a:lnTo>
                      <a:pt x="3110" y="621"/>
                    </a:lnTo>
                    <a:lnTo>
                      <a:pt x="3052" y="621"/>
                    </a:lnTo>
                    <a:lnTo>
                      <a:pt x="3021" y="591"/>
                    </a:lnTo>
                    <a:lnTo>
                      <a:pt x="3021" y="562"/>
                    </a:lnTo>
                    <a:lnTo>
                      <a:pt x="2992" y="534"/>
                    </a:lnTo>
                    <a:lnTo>
                      <a:pt x="2962" y="534"/>
                    </a:lnTo>
                    <a:lnTo>
                      <a:pt x="2934" y="503"/>
                    </a:lnTo>
                    <a:lnTo>
                      <a:pt x="2903" y="503"/>
                    </a:lnTo>
                    <a:lnTo>
                      <a:pt x="2873" y="534"/>
                    </a:lnTo>
                    <a:lnTo>
                      <a:pt x="2843" y="534"/>
                    </a:lnTo>
                    <a:lnTo>
                      <a:pt x="2814" y="503"/>
                    </a:lnTo>
                    <a:lnTo>
                      <a:pt x="2725" y="503"/>
                    </a:lnTo>
                    <a:lnTo>
                      <a:pt x="2666" y="443"/>
                    </a:lnTo>
                    <a:lnTo>
                      <a:pt x="2636" y="443"/>
                    </a:lnTo>
                    <a:lnTo>
                      <a:pt x="2606" y="415"/>
                    </a:lnTo>
                    <a:lnTo>
                      <a:pt x="2548" y="415"/>
                    </a:lnTo>
                    <a:lnTo>
                      <a:pt x="2578" y="385"/>
                    </a:lnTo>
                    <a:lnTo>
                      <a:pt x="2548" y="355"/>
                    </a:lnTo>
                    <a:lnTo>
                      <a:pt x="2548" y="296"/>
                    </a:lnTo>
                    <a:lnTo>
                      <a:pt x="2518" y="325"/>
                    </a:lnTo>
                    <a:lnTo>
                      <a:pt x="2518" y="355"/>
                    </a:lnTo>
                    <a:lnTo>
                      <a:pt x="2459" y="355"/>
                    </a:lnTo>
                    <a:lnTo>
                      <a:pt x="2459" y="385"/>
                    </a:lnTo>
                    <a:lnTo>
                      <a:pt x="2429" y="355"/>
                    </a:lnTo>
                    <a:lnTo>
                      <a:pt x="2368" y="355"/>
                    </a:lnTo>
                    <a:lnTo>
                      <a:pt x="2399" y="325"/>
                    </a:lnTo>
                    <a:lnTo>
                      <a:pt x="2368" y="296"/>
                    </a:lnTo>
                    <a:lnTo>
                      <a:pt x="2368" y="266"/>
                    </a:lnTo>
                    <a:lnTo>
                      <a:pt x="2341" y="237"/>
                    </a:lnTo>
                    <a:lnTo>
                      <a:pt x="2250" y="237"/>
                    </a:lnTo>
                    <a:lnTo>
                      <a:pt x="2250" y="178"/>
                    </a:lnTo>
                    <a:lnTo>
                      <a:pt x="2162" y="178"/>
                    </a:lnTo>
                    <a:lnTo>
                      <a:pt x="2162" y="148"/>
                    </a:lnTo>
                    <a:lnTo>
                      <a:pt x="2132" y="148"/>
                    </a:lnTo>
                    <a:lnTo>
                      <a:pt x="2132" y="87"/>
                    </a:lnTo>
                    <a:lnTo>
                      <a:pt x="2073" y="87"/>
                    </a:lnTo>
                    <a:lnTo>
                      <a:pt x="2043" y="118"/>
                    </a:lnTo>
                    <a:lnTo>
                      <a:pt x="2015" y="87"/>
                    </a:lnTo>
                    <a:lnTo>
                      <a:pt x="1985" y="87"/>
                    </a:lnTo>
                    <a:lnTo>
                      <a:pt x="1985" y="30"/>
                    </a:lnTo>
                    <a:lnTo>
                      <a:pt x="1955" y="0"/>
                    </a:lnTo>
                    <a:lnTo>
                      <a:pt x="1866" y="0"/>
                    </a:lnTo>
                    <a:lnTo>
                      <a:pt x="1806" y="30"/>
                    </a:lnTo>
                    <a:lnTo>
                      <a:pt x="1779" y="30"/>
                    </a:lnTo>
                    <a:lnTo>
                      <a:pt x="1718" y="87"/>
                    </a:lnTo>
                    <a:lnTo>
                      <a:pt x="1718" y="237"/>
                    </a:lnTo>
                    <a:lnTo>
                      <a:pt x="1688" y="237"/>
                    </a:lnTo>
                    <a:lnTo>
                      <a:pt x="1688" y="266"/>
                    </a:lnTo>
                    <a:lnTo>
                      <a:pt x="1718" y="296"/>
                    </a:lnTo>
                    <a:close/>
                  </a:path>
                </a:pathLst>
              </a:custGeom>
              <a:solidFill>
                <a:srgbClr val="B3B136"/>
              </a:solidFill>
              <a:ln w="9525">
                <a:noFill/>
                <a:round/>
                <a:headEnd/>
                <a:tailEnd/>
              </a:ln>
            </p:spPr>
            <p:txBody>
              <a:bodyPr/>
              <a:lstStyle/>
              <a:p>
                <a:endParaRPr lang="en-GB"/>
              </a:p>
            </p:txBody>
          </p:sp>
          <p:sp>
            <p:nvSpPr>
              <p:cNvPr id="21574" name="Freeform 70"/>
              <p:cNvSpPr>
                <a:spLocks noEditPoints="1"/>
              </p:cNvSpPr>
              <p:nvPr/>
            </p:nvSpPr>
            <p:spPr bwMode="auto">
              <a:xfrm>
                <a:off x="2805" y="2246"/>
                <a:ext cx="222" cy="222"/>
              </a:xfrm>
              <a:custGeom>
                <a:avLst/>
                <a:gdLst/>
                <a:ahLst/>
                <a:cxnLst>
                  <a:cxn ang="0">
                    <a:pos x="177" y="356"/>
                  </a:cxn>
                  <a:cxn ang="0">
                    <a:pos x="57" y="502"/>
                  </a:cxn>
                  <a:cxn ang="0">
                    <a:pos x="148" y="562"/>
                  </a:cxn>
                  <a:cxn ang="0">
                    <a:pos x="57" y="592"/>
                  </a:cxn>
                  <a:cxn ang="0">
                    <a:pos x="0" y="562"/>
                  </a:cxn>
                  <a:cxn ang="0">
                    <a:pos x="88" y="620"/>
                  </a:cxn>
                  <a:cxn ang="0">
                    <a:pos x="57" y="650"/>
                  </a:cxn>
                  <a:cxn ang="0">
                    <a:pos x="118" y="681"/>
                  </a:cxn>
                  <a:cxn ang="0">
                    <a:pos x="148" y="650"/>
                  </a:cxn>
                  <a:cxn ang="0">
                    <a:pos x="237" y="620"/>
                  </a:cxn>
                  <a:cxn ang="0">
                    <a:pos x="295" y="650"/>
                  </a:cxn>
                  <a:cxn ang="0">
                    <a:pos x="325" y="650"/>
                  </a:cxn>
                  <a:cxn ang="0">
                    <a:pos x="355" y="681"/>
                  </a:cxn>
                  <a:cxn ang="0">
                    <a:pos x="444" y="710"/>
                  </a:cxn>
                  <a:cxn ang="0">
                    <a:pos x="503" y="738"/>
                  </a:cxn>
                  <a:cxn ang="0">
                    <a:pos x="474" y="829"/>
                  </a:cxn>
                  <a:cxn ang="0">
                    <a:pos x="474" y="856"/>
                  </a:cxn>
                  <a:cxn ang="0">
                    <a:pos x="532" y="887"/>
                  </a:cxn>
                  <a:cxn ang="0">
                    <a:pos x="562" y="799"/>
                  </a:cxn>
                  <a:cxn ang="0">
                    <a:pos x="562" y="769"/>
                  </a:cxn>
                  <a:cxn ang="0">
                    <a:pos x="592" y="710"/>
                  </a:cxn>
                  <a:cxn ang="0">
                    <a:pos x="623" y="681"/>
                  </a:cxn>
                  <a:cxn ang="0">
                    <a:pos x="592" y="620"/>
                  </a:cxn>
                  <a:cxn ang="0">
                    <a:pos x="562" y="562"/>
                  </a:cxn>
                  <a:cxn ang="0">
                    <a:pos x="562" y="531"/>
                  </a:cxn>
                  <a:cxn ang="0">
                    <a:pos x="562" y="502"/>
                  </a:cxn>
                  <a:cxn ang="0">
                    <a:pos x="592" y="502"/>
                  </a:cxn>
                  <a:cxn ang="0">
                    <a:pos x="769" y="474"/>
                  </a:cxn>
                  <a:cxn ang="0">
                    <a:pos x="799" y="383"/>
                  </a:cxn>
                  <a:cxn ang="0">
                    <a:pos x="830" y="325"/>
                  </a:cxn>
                  <a:cxn ang="0">
                    <a:pos x="741" y="295"/>
                  </a:cxn>
                  <a:cxn ang="0">
                    <a:pos x="830" y="265"/>
                  </a:cxn>
                  <a:cxn ang="0">
                    <a:pos x="860" y="206"/>
                  </a:cxn>
                  <a:cxn ang="0">
                    <a:pos x="887" y="147"/>
                  </a:cxn>
                  <a:cxn ang="0">
                    <a:pos x="860" y="58"/>
                  </a:cxn>
                  <a:cxn ang="0">
                    <a:pos x="799" y="28"/>
                  </a:cxn>
                  <a:cxn ang="0">
                    <a:pos x="562" y="0"/>
                  </a:cxn>
                  <a:cxn ang="0">
                    <a:pos x="474" y="28"/>
                  </a:cxn>
                  <a:cxn ang="0">
                    <a:pos x="355" y="118"/>
                  </a:cxn>
                  <a:cxn ang="0">
                    <a:pos x="325" y="147"/>
                  </a:cxn>
                  <a:cxn ang="0">
                    <a:pos x="237" y="177"/>
                  </a:cxn>
                  <a:cxn ang="0">
                    <a:pos x="207" y="236"/>
                  </a:cxn>
                  <a:cxn ang="0">
                    <a:pos x="177" y="325"/>
                  </a:cxn>
                  <a:cxn ang="0">
                    <a:pos x="503" y="265"/>
                  </a:cxn>
                  <a:cxn ang="0">
                    <a:pos x="444" y="383"/>
                  </a:cxn>
                  <a:cxn ang="0">
                    <a:pos x="385" y="356"/>
                  </a:cxn>
                  <a:cxn ang="0">
                    <a:pos x="355" y="325"/>
                  </a:cxn>
                  <a:cxn ang="0">
                    <a:pos x="444" y="265"/>
                  </a:cxn>
                  <a:cxn ang="0">
                    <a:pos x="267" y="562"/>
                  </a:cxn>
                  <a:cxn ang="0">
                    <a:pos x="237" y="531"/>
                  </a:cxn>
                </a:cxnLst>
                <a:rect l="0" t="0" r="r" b="b"/>
                <a:pathLst>
                  <a:path w="887" h="887">
                    <a:moveTo>
                      <a:pt x="177" y="325"/>
                    </a:moveTo>
                    <a:lnTo>
                      <a:pt x="177" y="356"/>
                    </a:lnTo>
                    <a:lnTo>
                      <a:pt x="57" y="474"/>
                    </a:lnTo>
                    <a:lnTo>
                      <a:pt x="57" y="502"/>
                    </a:lnTo>
                    <a:lnTo>
                      <a:pt x="88" y="531"/>
                    </a:lnTo>
                    <a:lnTo>
                      <a:pt x="148" y="562"/>
                    </a:lnTo>
                    <a:lnTo>
                      <a:pt x="118" y="592"/>
                    </a:lnTo>
                    <a:lnTo>
                      <a:pt x="57" y="592"/>
                    </a:lnTo>
                    <a:lnTo>
                      <a:pt x="57" y="562"/>
                    </a:lnTo>
                    <a:lnTo>
                      <a:pt x="0" y="562"/>
                    </a:lnTo>
                    <a:lnTo>
                      <a:pt x="57" y="620"/>
                    </a:lnTo>
                    <a:lnTo>
                      <a:pt x="88" y="620"/>
                    </a:lnTo>
                    <a:lnTo>
                      <a:pt x="118" y="650"/>
                    </a:lnTo>
                    <a:lnTo>
                      <a:pt x="57" y="650"/>
                    </a:lnTo>
                    <a:lnTo>
                      <a:pt x="88" y="681"/>
                    </a:lnTo>
                    <a:lnTo>
                      <a:pt x="118" y="681"/>
                    </a:lnTo>
                    <a:lnTo>
                      <a:pt x="148" y="681"/>
                    </a:lnTo>
                    <a:lnTo>
                      <a:pt x="148" y="650"/>
                    </a:lnTo>
                    <a:lnTo>
                      <a:pt x="207" y="650"/>
                    </a:lnTo>
                    <a:lnTo>
                      <a:pt x="237" y="620"/>
                    </a:lnTo>
                    <a:lnTo>
                      <a:pt x="237" y="650"/>
                    </a:lnTo>
                    <a:lnTo>
                      <a:pt x="295" y="650"/>
                    </a:lnTo>
                    <a:lnTo>
                      <a:pt x="295" y="620"/>
                    </a:lnTo>
                    <a:lnTo>
                      <a:pt x="325" y="650"/>
                    </a:lnTo>
                    <a:lnTo>
                      <a:pt x="325" y="681"/>
                    </a:lnTo>
                    <a:lnTo>
                      <a:pt x="355" y="681"/>
                    </a:lnTo>
                    <a:lnTo>
                      <a:pt x="355" y="710"/>
                    </a:lnTo>
                    <a:lnTo>
                      <a:pt x="444" y="710"/>
                    </a:lnTo>
                    <a:lnTo>
                      <a:pt x="474" y="738"/>
                    </a:lnTo>
                    <a:lnTo>
                      <a:pt x="503" y="738"/>
                    </a:lnTo>
                    <a:lnTo>
                      <a:pt x="503" y="799"/>
                    </a:lnTo>
                    <a:lnTo>
                      <a:pt x="474" y="829"/>
                    </a:lnTo>
                    <a:lnTo>
                      <a:pt x="444" y="829"/>
                    </a:lnTo>
                    <a:lnTo>
                      <a:pt x="474" y="856"/>
                    </a:lnTo>
                    <a:lnTo>
                      <a:pt x="503" y="856"/>
                    </a:lnTo>
                    <a:lnTo>
                      <a:pt x="532" y="887"/>
                    </a:lnTo>
                    <a:lnTo>
                      <a:pt x="562" y="856"/>
                    </a:lnTo>
                    <a:lnTo>
                      <a:pt x="562" y="799"/>
                    </a:lnTo>
                    <a:lnTo>
                      <a:pt x="532" y="769"/>
                    </a:lnTo>
                    <a:lnTo>
                      <a:pt x="562" y="769"/>
                    </a:lnTo>
                    <a:lnTo>
                      <a:pt x="562" y="738"/>
                    </a:lnTo>
                    <a:lnTo>
                      <a:pt x="592" y="710"/>
                    </a:lnTo>
                    <a:lnTo>
                      <a:pt x="592" y="681"/>
                    </a:lnTo>
                    <a:lnTo>
                      <a:pt x="623" y="681"/>
                    </a:lnTo>
                    <a:lnTo>
                      <a:pt x="623" y="650"/>
                    </a:lnTo>
                    <a:lnTo>
                      <a:pt x="592" y="620"/>
                    </a:lnTo>
                    <a:lnTo>
                      <a:pt x="592" y="592"/>
                    </a:lnTo>
                    <a:lnTo>
                      <a:pt x="562" y="562"/>
                    </a:lnTo>
                    <a:lnTo>
                      <a:pt x="532" y="562"/>
                    </a:lnTo>
                    <a:lnTo>
                      <a:pt x="562" y="531"/>
                    </a:lnTo>
                    <a:lnTo>
                      <a:pt x="532" y="531"/>
                    </a:lnTo>
                    <a:lnTo>
                      <a:pt x="562" y="502"/>
                    </a:lnTo>
                    <a:lnTo>
                      <a:pt x="592" y="531"/>
                    </a:lnTo>
                    <a:lnTo>
                      <a:pt x="592" y="502"/>
                    </a:lnTo>
                    <a:lnTo>
                      <a:pt x="741" y="502"/>
                    </a:lnTo>
                    <a:lnTo>
                      <a:pt x="769" y="474"/>
                    </a:lnTo>
                    <a:lnTo>
                      <a:pt x="741" y="443"/>
                    </a:lnTo>
                    <a:lnTo>
                      <a:pt x="799" y="383"/>
                    </a:lnTo>
                    <a:lnTo>
                      <a:pt x="830" y="383"/>
                    </a:lnTo>
                    <a:lnTo>
                      <a:pt x="830" y="325"/>
                    </a:lnTo>
                    <a:lnTo>
                      <a:pt x="769" y="325"/>
                    </a:lnTo>
                    <a:lnTo>
                      <a:pt x="741" y="295"/>
                    </a:lnTo>
                    <a:lnTo>
                      <a:pt x="741" y="265"/>
                    </a:lnTo>
                    <a:lnTo>
                      <a:pt x="830" y="265"/>
                    </a:lnTo>
                    <a:lnTo>
                      <a:pt x="830" y="206"/>
                    </a:lnTo>
                    <a:lnTo>
                      <a:pt x="860" y="206"/>
                    </a:lnTo>
                    <a:lnTo>
                      <a:pt x="860" y="177"/>
                    </a:lnTo>
                    <a:lnTo>
                      <a:pt x="887" y="147"/>
                    </a:lnTo>
                    <a:lnTo>
                      <a:pt x="887" y="58"/>
                    </a:lnTo>
                    <a:lnTo>
                      <a:pt x="860" y="58"/>
                    </a:lnTo>
                    <a:lnTo>
                      <a:pt x="830" y="28"/>
                    </a:lnTo>
                    <a:lnTo>
                      <a:pt x="799" y="28"/>
                    </a:lnTo>
                    <a:lnTo>
                      <a:pt x="799" y="0"/>
                    </a:lnTo>
                    <a:lnTo>
                      <a:pt x="562" y="0"/>
                    </a:lnTo>
                    <a:lnTo>
                      <a:pt x="532" y="28"/>
                    </a:lnTo>
                    <a:lnTo>
                      <a:pt x="474" y="28"/>
                    </a:lnTo>
                    <a:lnTo>
                      <a:pt x="385" y="118"/>
                    </a:lnTo>
                    <a:lnTo>
                      <a:pt x="355" y="118"/>
                    </a:lnTo>
                    <a:lnTo>
                      <a:pt x="355" y="147"/>
                    </a:lnTo>
                    <a:lnTo>
                      <a:pt x="325" y="147"/>
                    </a:lnTo>
                    <a:lnTo>
                      <a:pt x="295" y="177"/>
                    </a:lnTo>
                    <a:lnTo>
                      <a:pt x="237" y="177"/>
                    </a:lnTo>
                    <a:lnTo>
                      <a:pt x="237" y="206"/>
                    </a:lnTo>
                    <a:lnTo>
                      <a:pt x="207" y="236"/>
                    </a:lnTo>
                    <a:lnTo>
                      <a:pt x="207" y="325"/>
                    </a:lnTo>
                    <a:lnTo>
                      <a:pt x="177" y="325"/>
                    </a:lnTo>
                    <a:close/>
                    <a:moveTo>
                      <a:pt x="444" y="265"/>
                    </a:moveTo>
                    <a:lnTo>
                      <a:pt x="503" y="265"/>
                    </a:lnTo>
                    <a:lnTo>
                      <a:pt x="532" y="295"/>
                    </a:lnTo>
                    <a:lnTo>
                      <a:pt x="444" y="383"/>
                    </a:lnTo>
                    <a:lnTo>
                      <a:pt x="414" y="383"/>
                    </a:lnTo>
                    <a:lnTo>
                      <a:pt x="385" y="356"/>
                    </a:lnTo>
                    <a:lnTo>
                      <a:pt x="355" y="356"/>
                    </a:lnTo>
                    <a:lnTo>
                      <a:pt x="355" y="325"/>
                    </a:lnTo>
                    <a:lnTo>
                      <a:pt x="385" y="325"/>
                    </a:lnTo>
                    <a:lnTo>
                      <a:pt x="444" y="265"/>
                    </a:lnTo>
                    <a:close/>
                    <a:moveTo>
                      <a:pt x="237" y="531"/>
                    </a:moveTo>
                    <a:lnTo>
                      <a:pt x="267" y="562"/>
                    </a:lnTo>
                    <a:lnTo>
                      <a:pt x="207" y="562"/>
                    </a:lnTo>
                    <a:lnTo>
                      <a:pt x="237" y="531"/>
                    </a:lnTo>
                    <a:close/>
                  </a:path>
                </a:pathLst>
              </a:custGeom>
              <a:solidFill>
                <a:srgbClr val="B28665"/>
              </a:solidFill>
              <a:ln w="9525">
                <a:noFill/>
                <a:round/>
                <a:headEnd/>
                <a:tailEnd/>
              </a:ln>
            </p:spPr>
            <p:txBody>
              <a:bodyPr/>
              <a:lstStyle/>
              <a:p>
                <a:endParaRPr lang="en-GB"/>
              </a:p>
            </p:txBody>
          </p:sp>
          <p:sp>
            <p:nvSpPr>
              <p:cNvPr id="21575" name="Freeform 71"/>
              <p:cNvSpPr>
                <a:spLocks/>
              </p:cNvSpPr>
              <p:nvPr/>
            </p:nvSpPr>
            <p:spPr bwMode="auto">
              <a:xfrm>
                <a:off x="2894" y="2312"/>
                <a:ext cx="45" cy="30"/>
              </a:xfrm>
              <a:custGeom>
                <a:avLst/>
                <a:gdLst/>
                <a:ahLst/>
                <a:cxnLst>
                  <a:cxn ang="0">
                    <a:pos x="148" y="0"/>
                  </a:cxn>
                  <a:cxn ang="0">
                    <a:pos x="89" y="0"/>
                  </a:cxn>
                  <a:cxn ang="0">
                    <a:pos x="30" y="60"/>
                  </a:cxn>
                  <a:cxn ang="0">
                    <a:pos x="0" y="60"/>
                  </a:cxn>
                  <a:cxn ang="0">
                    <a:pos x="0" y="91"/>
                  </a:cxn>
                  <a:cxn ang="0">
                    <a:pos x="30" y="91"/>
                  </a:cxn>
                  <a:cxn ang="0">
                    <a:pos x="59" y="118"/>
                  </a:cxn>
                  <a:cxn ang="0">
                    <a:pos x="89" y="118"/>
                  </a:cxn>
                  <a:cxn ang="0">
                    <a:pos x="177" y="30"/>
                  </a:cxn>
                  <a:cxn ang="0">
                    <a:pos x="148" y="0"/>
                  </a:cxn>
                </a:cxnLst>
                <a:rect l="0" t="0" r="r" b="b"/>
                <a:pathLst>
                  <a:path w="177" h="118">
                    <a:moveTo>
                      <a:pt x="148" y="0"/>
                    </a:moveTo>
                    <a:lnTo>
                      <a:pt x="89" y="0"/>
                    </a:lnTo>
                    <a:lnTo>
                      <a:pt x="30" y="60"/>
                    </a:lnTo>
                    <a:lnTo>
                      <a:pt x="0" y="60"/>
                    </a:lnTo>
                    <a:lnTo>
                      <a:pt x="0" y="91"/>
                    </a:lnTo>
                    <a:lnTo>
                      <a:pt x="30" y="91"/>
                    </a:lnTo>
                    <a:lnTo>
                      <a:pt x="59" y="118"/>
                    </a:lnTo>
                    <a:lnTo>
                      <a:pt x="89" y="118"/>
                    </a:lnTo>
                    <a:lnTo>
                      <a:pt x="177" y="30"/>
                    </a:lnTo>
                    <a:lnTo>
                      <a:pt x="148" y="0"/>
                    </a:lnTo>
                    <a:close/>
                  </a:path>
                </a:pathLst>
              </a:custGeom>
              <a:solidFill>
                <a:srgbClr val="E6F6ED"/>
              </a:solidFill>
              <a:ln w="9525">
                <a:noFill/>
                <a:round/>
                <a:headEnd/>
                <a:tailEnd/>
              </a:ln>
            </p:spPr>
            <p:txBody>
              <a:bodyPr/>
              <a:lstStyle/>
              <a:p>
                <a:endParaRPr lang="en-GB"/>
              </a:p>
            </p:txBody>
          </p:sp>
          <p:sp>
            <p:nvSpPr>
              <p:cNvPr id="21576" name="Freeform 72"/>
              <p:cNvSpPr>
                <a:spLocks/>
              </p:cNvSpPr>
              <p:nvPr/>
            </p:nvSpPr>
            <p:spPr bwMode="auto">
              <a:xfrm>
                <a:off x="2783" y="2394"/>
                <a:ext cx="37" cy="14"/>
              </a:xfrm>
              <a:custGeom>
                <a:avLst/>
                <a:gdLst/>
                <a:ahLst/>
                <a:cxnLst>
                  <a:cxn ang="0">
                    <a:pos x="89" y="0"/>
                  </a:cxn>
                  <a:cxn ang="0">
                    <a:pos x="28" y="0"/>
                  </a:cxn>
                  <a:cxn ang="0">
                    <a:pos x="0" y="28"/>
                  </a:cxn>
                  <a:cxn ang="0">
                    <a:pos x="28" y="58"/>
                  </a:cxn>
                  <a:cxn ang="0">
                    <a:pos x="119" y="58"/>
                  </a:cxn>
                  <a:cxn ang="0">
                    <a:pos x="146" y="58"/>
                  </a:cxn>
                  <a:cxn ang="0">
                    <a:pos x="89" y="0"/>
                  </a:cxn>
                </a:cxnLst>
                <a:rect l="0" t="0" r="r" b="b"/>
                <a:pathLst>
                  <a:path w="146" h="58">
                    <a:moveTo>
                      <a:pt x="89" y="0"/>
                    </a:moveTo>
                    <a:lnTo>
                      <a:pt x="28" y="0"/>
                    </a:lnTo>
                    <a:lnTo>
                      <a:pt x="0" y="28"/>
                    </a:lnTo>
                    <a:lnTo>
                      <a:pt x="28" y="58"/>
                    </a:lnTo>
                    <a:lnTo>
                      <a:pt x="119" y="58"/>
                    </a:lnTo>
                    <a:lnTo>
                      <a:pt x="146" y="58"/>
                    </a:lnTo>
                    <a:lnTo>
                      <a:pt x="89" y="0"/>
                    </a:lnTo>
                    <a:close/>
                  </a:path>
                </a:pathLst>
              </a:custGeom>
              <a:solidFill>
                <a:srgbClr val="B28665"/>
              </a:solidFill>
              <a:ln w="9525">
                <a:noFill/>
                <a:round/>
                <a:headEnd/>
                <a:tailEnd/>
              </a:ln>
            </p:spPr>
            <p:txBody>
              <a:bodyPr/>
              <a:lstStyle/>
              <a:p>
                <a:endParaRPr lang="en-GB"/>
              </a:p>
            </p:txBody>
          </p:sp>
          <p:sp>
            <p:nvSpPr>
              <p:cNvPr id="21577" name="Freeform 73"/>
              <p:cNvSpPr>
                <a:spLocks/>
              </p:cNvSpPr>
              <p:nvPr/>
            </p:nvSpPr>
            <p:spPr bwMode="auto">
              <a:xfrm>
                <a:off x="2820" y="2379"/>
                <a:ext cx="15" cy="7"/>
              </a:xfrm>
              <a:custGeom>
                <a:avLst/>
                <a:gdLst/>
                <a:ahLst/>
                <a:cxnLst>
                  <a:cxn ang="0">
                    <a:pos x="31" y="0"/>
                  </a:cxn>
                  <a:cxn ang="0">
                    <a:pos x="0" y="0"/>
                  </a:cxn>
                  <a:cxn ang="0">
                    <a:pos x="31" y="31"/>
                  </a:cxn>
                  <a:cxn ang="0">
                    <a:pos x="61" y="31"/>
                  </a:cxn>
                  <a:cxn ang="0">
                    <a:pos x="31" y="0"/>
                  </a:cxn>
                </a:cxnLst>
                <a:rect l="0" t="0" r="r" b="b"/>
                <a:pathLst>
                  <a:path w="61" h="31">
                    <a:moveTo>
                      <a:pt x="31" y="0"/>
                    </a:moveTo>
                    <a:lnTo>
                      <a:pt x="0" y="0"/>
                    </a:lnTo>
                    <a:lnTo>
                      <a:pt x="31" y="31"/>
                    </a:lnTo>
                    <a:lnTo>
                      <a:pt x="61" y="31"/>
                    </a:lnTo>
                    <a:lnTo>
                      <a:pt x="31" y="0"/>
                    </a:lnTo>
                    <a:close/>
                  </a:path>
                </a:pathLst>
              </a:custGeom>
              <a:solidFill>
                <a:srgbClr val="B28665"/>
              </a:solidFill>
              <a:ln w="9525">
                <a:noFill/>
                <a:round/>
                <a:headEnd/>
                <a:tailEnd/>
              </a:ln>
            </p:spPr>
            <p:txBody>
              <a:bodyPr/>
              <a:lstStyle/>
              <a:p>
                <a:endParaRPr lang="en-GB"/>
              </a:p>
            </p:txBody>
          </p:sp>
          <p:sp>
            <p:nvSpPr>
              <p:cNvPr id="21578" name="Freeform 74"/>
              <p:cNvSpPr>
                <a:spLocks/>
              </p:cNvSpPr>
              <p:nvPr/>
            </p:nvSpPr>
            <p:spPr bwMode="auto">
              <a:xfrm>
                <a:off x="2805" y="2371"/>
                <a:ext cx="15" cy="8"/>
              </a:xfrm>
              <a:custGeom>
                <a:avLst/>
                <a:gdLst/>
                <a:ahLst/>
                <a:cxnLst>
                  <a:cxn ang="0">
                    <a:pos x="57" y="29"/>
                  </a:cxn>
                  <a:cxn ang="0">
                    <a:pos x="30" y="0"/>
                  </a:cxn>
                  <a:cxn ang="0">
                    <a:pos x="0" y="29"/>
                  </a:cxn>
                  <a:cxn ang="0">
                    <a:pos x="57" y="29"/>
                  </a:cxn>
                </a:cxnLst>
                <a:rect l="0" t="0" r="r" b="b"/>
                <a:pathLst>
                  <a:path w="57" h="29">
                    <a:moveTo>
                      <a:pt x="57" y="29"/>
                    </a:moveTo>
                    <a:lnTo>
                      <a:pt x="30" y="0"/>
                    </a:lnTo>
                    <a:lnTo>
                      <a:pt x="0" y="29"/>
                    </a:lnTo>
                    <a:lnTo>
                      <a:pt x="57" y="29"/>
                    </a:lnTo>
                    <a:close/>
                  </a:path>
                </a:pathLst>
              </a:custGeom>
              <a:solidFill>
                <a:srgbClr val="B28665"/>
              </a:solidFill>
              <a:ln w="9525">
                <a:noFill/>
                <a:round/>
                <a:headEnd/>
                <a:tailEnd/>
              </a:ln>
            </p:spPr>
            <p:txBody>
              <a:bodyPr/>
              <a:lstStyle/>
              <a:p>
                <a:endParaRPr lang="en-GB"/>
              </a:p>
            </p:txBody>
          </p:sp>
          <p:sp>
            <p:nvSpPr>
              <p:cNvPr id="21579" name="Freeform 75"/>
              <p:cNvSpPr>
                <a:spLocks/>
              </p:cNvSpPr>
              <p:nvPr/>
            </p:nvSpPr>
            <p:spPr bwMode="auto">
              <a:xfrm>
                <a:off x="2716" y="2401"/>
                <a:ext cx="252" cy="163"/>
              </a:xfrm>
              <a:custGeom>
                <a:avLst/>
                <a:gdLst/>
                <a:ahLst/>
                <a:cxnLst>
                  <a:cxn ang="0">
                    <a:pos x="177" y="236"/>
                  </a:cxn>
                  <a:cxn ang="0">
                    <a:pos x="207" y="297"/>
                  </a:cxn>
                  <a:cxn ang="0">
                    <a:pos x="295" y="327"/>
                  </a:cxn>
                  <a:cxn ang="0">
                    <a:pos x="386" y="386"/>
                  </a:cxn>
                  <a:cxn ang="0">
                    <a:pos x="413" y="445"/>
                  </a:cxn>
                  <a:cxn ang="0">
                    <a:pos x="413" y="504"/>
                  </a:cxn>
                  <a:cxn ang="0">
                    <a:pos x="504" y="534"/>
                  </a:cxn>
                  <a:cxn ang="0">
                    <a:pos x="563" y="504"/>
                  </a:cxn>
                  <a:cxn ang="0">
                    <a:pos x="593" y="445"/>
                  </a:cxn>
                  <a:cxn ang="0">
                    <a:pos x="623" y="534"/>
                  </a:cxn>
                  <a:cxn ang="0">
                    <a:pos x="651" y="564"/>
                  </a:cxn>
                  <a:cxn ang="0">
                    <a:pos x="711" y="592"/>
                  </a:cxn>
                  <a:cxn ang="0">
                    <a:pos x="859" y="652"/>
                  </a:cxn>
                  <a:cxn ang="0">
                    <a:pos x="830" y="564"/>
                  </a:cxn>
                  <a:cxn ang="0">
                    <a:pos x="859" y="504"/>
                  </a:cxn>
                  <a:cxn ang="0">
                    <a:pos x="888" y="445"/>
                  </a:cxn>
                  <a:cxn ang="0">
                    <a:pos x="948" y="415"/>
                  </a:cxn>
                  <a:cxn ang="0">
                    <a:pos x="1007" y="386"/>
                  </a:cxn>
                  <a:cxn ang="0">
                    <a:pos x="979" y="327"/>
                  </a:cxn>
                  <a:cxn ang="0">
                    <a:pos x="979" y="297"/>
                  </a:cxn>
                  <a:cxn ang="0">
                    <a:pos x="948" y="267"/>
                  </a:cxn>
                  <a:cxn ang="0">
                    <a:pos x="918" y="236"/>
                  </a:cxn>
                  <a:cxn ang="0">
                    <a:pos x="859" y="236"/>
                  </a:cxn>
                  <a:cxn ang="0">
                    <a:pos x="800" y="209"/>
                  </a:cxn>
                  <a:cxn ang="0">
                    <a:pos x="859" y="179"/>
                  </a:cxn>
                  <a:cxn ang="0">
                    <a:pos x="830" y="118"/>
                  </a:cxn>
                  <a:cxn ang="0">
                    <a:pos x="711" y="90"/>
                  </a:cxn>
                  <a:cxn ang="0">
                    <a:pos x="681" y="61"/>
                  </a:cxn>
                  <a:cxn ang="0">
                    <a:pos x="651" y="0"/>
                  </a:cxn>
                  <a:cxn ang="0">
                    <a:pos x="593" y="30"/>
                  </a:cxn>
                  <a:cxn ang="0">
                    <a:pos x="563" y="30"/>
                  </a:cxn>
                  <a:cxn ang="0">
                    <a:pos x="504" y="61"/>
                  </a:cxn>
                  <a:cxn ang="0">
                    <a:pos x="474" y="90"/>
                  </a:cxn>
                  <a:cxn ang="0">
                    <a:pos x="413" y="90"/>
                  </a:cxn>
                  <a:cxn ang="0">
                    <a:pos x="237" y="61"/>
                  </a:cxn>
                  <a:cxn ang="0">
                    <a:pos x="60" y="118"/>
                  </a:cxn>
                  <a:cxn ang="0">
                    <a:pos x="0" y="149"/>
                  </a:cxn>
                  <a:cxn ang="0">
                    <a:pos x="30" y="236"/>
                  </a:cxn>
                  <a:cxn ang="0">
                    <a:pos x="88" y="267"/>
                  </a:cxn>
                </a:cxnLst>
                <a:rect l="0" t="0" r="r" b="b"/>
                <a:pathLst>
                  <a:path w="1007" h="652">
                    <a:moveTo>
                      <a:pt x="118" y="236"/>
                    </a:moveTo>
                    <a:lnTo>
                      <a:pt x="177" y="236"/>
                    </a:lnTo>
                    <a:lnTo>
                      <a:pt x="177" y="297"/>
                    </a:lnTo>
                    <a:lnTo>
                      <a:pt x="207" y="297"/>
                    </a:lnTo>
                    <a:lnTo>
                      <a:pt x="207" y="327"/>
                    </a:lnTo>
                    <a:lnTo>
                      <a:pt x="295" y="327"/>
                    </a:lnTo>
                    <a:lnTo>
                      <a:pt x="295" y="386"/>
                    </a:lnTo>
                    <a:lnTo>
                      <a:pt x="386" y="386"/>
                    </a:lnTo>
                    <a:lnTo>
                      <a:pt x="413" y="415"/>
                    </a:lnTo>
                    <a:lnTo>
                      <a:pt x="413" y="445"/>
                    </a:lnTo>
                    <a:lnTo>
                      <a:pt x="444" y="474"/>
                    </a:lnTo>
                    <a:lnTo>
                      <a:pt x="413" y="504"/>
                    </a:lnTo>
                    <a:lnTo>
                      <a:pt x="474" y="504"/>
                    </a:lnTo>
                    <a:lnTo>
                      <a:pt x="504" y="534"/>
                    </a:lnTo>
                    <a:lnTo>
                      <a:pt x="504" y="504"/>
                    </a:lnTo>
                    <a:lnTo>
                      <a:pt x="563" y="504"/>
                    </a:lnTo>
                    <a:lnTo>
                      <a:pt x="563" y="474"/>
                    </a:lnTo>
                    <a:lnTo>
                      <a:pt x="593" y="445"/>
                    </a:lnTo>
                    <a:lnTo>
                      <a:pt x="593" y="504"/>
                    </a:lnTo>
                    <a:lnTo>
                      <a:pt x="623" y="534"/>
                    </a:lnTo>
                    <a:lnTo>
                      <a:pt x="593" y="564"/>
                    </a:lnTo>
                    <a:lnTo>
                      <a:pt x="651" y="564"/>
                    </a:lnTo>
                    <a:lnTo>
                      <a:pt x="681" y="592"/>
                    </a:lnTo>
                    <a:lnTo>
                      <a:pt x="711" y="592"/>
                    </a:lnTo>
                    <a:lnTo>
                      <a:pt x="770" y="652"/>
                    </a:lnTo>
                    <a:lnTo>
                      <a:pt x="859" y="652"/>
                    </a:lnTo>
                    <a:lnTo>
                      <a:pt x="859" y="564"/>
                    </a:lnTo>
                    <a:lnTo>
                      <a:pt x="830" y="564"/>
                    </a:lnTo>
                    <a:lnTo>
                      <a:pt x="830" y="534"/>
                    </a:lnTo>
                    <a:lnTo>
                      <a:pt x="859" y="504"/>
                    </a:lnTo>
                    <a:lnTo>
                      <a:pt x="859" y="474"/>
                    </a:lnTo>
                    <a:lnTo>
                      <a:pt x="888" y="445"/>
                    </a:lnTo>
                    <a:lnTo>
                      <a:pt x="948" y="445"/>
                    </a:lnTo>
                    <a:lnTo>
                      <a:pt x="948" y="415"/>
                    </a:lnTo>
                    <a:lnTo>
                      <a:pt x="979" y="415"/>
                    </a:lnTo>
                    <a:lnTo>
                      <a:pt x="1007" y="386"/>
                    </a:lnTo>
                    <a:lnTo>
                      <a:pt x="1007" y="356"/>
                    </a:lnTo>
                    <a:lnTo>
                      <a:pt x="979" y="327"/>
                    </a:lnTo>
                    <a:lnTo>
                      <a:pt x="948" y="327"/>
                    </a:lnTo>
                    <a:lnTo>
                      <a:pt x="979" y="297"/>
                    </a:lnTo>
                    <a:lnTo>
                      <a:pt x="948" y="297"/>
                    </a:lnTo>
                    <a:lnTo>
                      <a:pt x="948" y="267"/>
                    </a:lnTo>
                    <a:lnTo>
                      <a:pt x="918" y="267"/>
                    </a:lnTo>
                    <a:lnTo>
                      <a:pt x="918" y="236"/>
                    </a:lnTo>
                    <a:lnTo>
                      <a:pt x="888" y="267"/>
                    </a:lnTo>
                    <a:lnTo>
                      <a:pt x="859" y="236"/>
                    </a:lnTo>
                    <a:lnTo>
                      <a:pt x="830" y="236"/>
                    </a:lnTo>
                    <a:lnTo>
                      <a:pt x="800" y="209"/>
                    </a:lnTo>
                    <a:lnTo>
                      <a:pt x="830" y="209"/>
                    </a:lnTo>
                    <a:lnTo>
                      <a:pt x="859" y="179"/>
                    </a:lnTo>
                    <a:lnTo>
                      <a:pt x="859" y="118"/>
                    </a:lnTo>
                    <a:lnTo>
                      <a:pt x="830" y="118"/>
                    </a:lnTo>
                    <a:lnTo>
                      <a:pt x="800" y="90"/>
                    </a:lnTo>
                    <a:lnTo>
                      <a:pt x="711" y="90"/>
                    </a:lnTo>
                    <a:lnTo>
                      <a:pt x="711" y="61"/>
                    </a:lnTo>
                    <a:lnTo>
                      <a:pt x="681" y="61"/>
                    </a:lnTo>
                    <a:lnTo>
                      <a:pt x="681" y="30"/>
                    </a:lnTo>
                    <a:lnTo>
                      <a:pt x="651" y="0"/>
                    </a:lnTo>
                    <a:lnTo>
                      <a:pt x="651" y="30"/>
                    </a:lnTo>
                    <a:lnTo>
                      <a:pt x="593" y="30"/>
                    </a:lnTo>
                    <a:lnTo>
                      <a:pt x="593" y="0"/>
                    </a:lnTo>
                    <a:lnTo>
                      <a:pt x="563" y="30"/>
                    </a:lnTo>
                    <a:lnTo>
                      <a:pt x="504" y="30"/>
                    </a:lnTo>
                    <a:lnTo>
                      <a:pt x="504" y="61"/>
                    </a:lnTo>
                    <a:lnTo>
                      <a:pt x="474" y="61"/>
                    </a:lnTo>
                    <a:lnTo>
                      <a:pt x="474" y="90"/>
                    </a:lnTo>
                    <a:lnTo>
                      <a:pt x="444" y="61"/>
                    </a:lnTo>
                    <a:lnTo>
                      <a:pt x="413" y="90"/>
                    </a:lnTo>
                    <a:lnTo>
                      <a:pt x="237" y="90"/>
                    </a:lnTo>
                    <a:lnTo>
                      <a:pt x="237" y="61"/>
                    </a:lnTo>
                    <a:lnTo>
                      <a:pt x="149" y="61"/>
                    </a:lnTo>
                    <a:lnTo>
                      <a:pt x="60" y="118"/>
                    </a:lnTo>
                    <a:lnTo>
                      <a:pt x="30" y="118"/>
                    </a:lnTo>
                    <a:lnTo>
                      <a:pt x="0" y="149"/>
                    </a:lnTo>
                    <a:lnTo>
                      <a:pt x="30" y="179"/>
                    </a:lnTo>
                    <a:lnTo>
                      <a:pt x="30" y="236"/>
                    </a:lnTo>
                    <a:lnTo>
                      <a:pt x="60" y="236"/>
                    </a:lnTo>
                    <a:lnTo>
                      <a:pt x="88" y="267"/>
                    </a:lnTo>
                    <a:lnTo>
                      <a:pt x="118" y="236"/>
                    </a:lnTo>
                    <a:close/>
                  </a:path>
                </a:pathLst>
              </a:custGeom>
              <a:solidFill>
                <a:srgbClr val="E26359"/>
              </a:solidFill>
              <a:ln w="9525">
                <a:noFill/>
                <a:round/>
                <a:headEnd/>
                <a:tailEnd/>
              </a:ln>
            </p:spPr>
            <p:txBody>
              <a:bodyPr/>
              <a:lstStyle/>
              <a:p>
                <a:endParaRPr lang="en-GB"/>
              </a:p>
            </p:txBody>
          </p:sp>
          <p:sp>
            <p:nvSpPr>
              <p:cNvPr id="21580" name="Freeform 76"/>
              <p:cNvSpPr>
                <a:spLocks/>
              </p:cNvSpPr>
              <p:nvPr/>
            </p:nvSpPr>
            <p:spPr bwMode="auto">
              <a:xfrm>
                <a:off x="2776" y="2408"/>
                <a:ext cx="52" cy="15"/>
              </a:xfrm>
              <a:custGeom>
                <a:avLst/>
                <a:gdLst/>
                <a:ahLst/>
                <a:cxnLst>
                  <a:cxn ang="0">
                    <a:pos x="176" y="31"/>
                  </a:cxn>
                  <a:cxn ang="0">
                    <a:pos x="149" y="0"/>
                  </a:cxn>
                  <a:cxn ang="0">
                    <a:pos x="119" y="31"/>
                  </a:cxn>
                  <a:cxn ang="0">
                    <a:pos x="88" y="31"/>
                  </a:cxn>
                  <a:cxn ang="0">
                    <a:pos x="58" y="0"/>
                  </a:cxn>
                  <a:cxn ang="0">
                    <a:pos x="30" y="0"/>
                  </a:cxn>
                  <a:cxn ang="0">
                    <a:pos x="0" y="31"/>
                  </a:cxn>
                  <a:cxn ang="0">
                    <a:pos x="0" y="60"/>
                  </a:cxn>
                  <a:cxn ang="0">
                    <a:pos x="176" y="60"/>
                  </a:cxn>
                  <a:cxn ang="0">
                    <a:pos x="207" y="31"/>
                  </a:cxn>
                  <a:cxn ang="0">
                    <a:pos x="176" y="31"/>
                  </a:cxn>
                </a:cxnLst>
                <a:rect l="0" t="0" r="r" b="b"/>
                <a:pathLst>
                  <a:path w="207" h="60">
                    <a:moveTo>
                      <a:pt x="176" y="31"/>
                    </a:moveTo>
                    <a:lnTo>
                      <a:pt x="149" y="0"/>
                    </a:lnTo>
                    <a:lnTo>
                      <a:pt x="119" y="31"/>
                    </a:lnTo>
                    <a:lnTo>
                      <a:pt x="88" y="31"/>
                    </a:lnTo>
                    <a:lnTo>
                      <a:pt x="58" y="0"/>
                    </a:lnTo>
                    <a:lnTo>
                      <a:pt x="30" y="0"/>
                    </a:lnTo>
                    <a:lnTo>
                      <a:pt x="0" y="31"/>
                    </a:lnTo>
                    <a:lnTo>
                      <a:pt x="0" y="60"/>
                    </a:lnTo>
                    <a:lnTo>
                      <a:pt x="176" y="60"/>
                    </a:lnTo>
                    <a:lnTo>
                      <a:pt x="207" y="31"/>
                    </a:lnTo>
                    <a:lnTo>
                      <a:pt x="176" y="31"/>
                    </a:lnTo>
                    <a:close/>
                  </a:path>
                </a:pathLst>
              </a:custGeom>
              <a:solidFill>
                <a:srgbClr val="B28665"/>
              </a:solidFill>
              <a:ln w="9525">
                <a:noFill/>
                <a:round/>
                <a:headEnd/>
                <a:tailEnd/>
              </a:ln>
            </p:spPr>
            <p:txBody>
              <a:bodyPr/>
              <a:lstStyle/>
              <a:p>
                <a:endParaRPr lang="en-GB"/>
              </a:p>
            </p:txBody>
          </p:sp>
          <p:sp>
            <p:nvSpPr>
              <p:cNvPr id="21581" name="Freeform 77"/>
              <p:cNvSpPr>
                <a:spLocks/>
              </p:cNvSpPr>
              <p:nvPr/>
            </p:nvSpPr>
            <p:spPr bwMode="auto">
              <a:xfrm>
                <a:off x="3183" y="2068"/>
                <a:ext cx="75" cy="44"/>
              </a:xfrm>
              <a:custGeom>
                <a:avLst/>
                <a:gdLst/>
                <a:ahLst/>
                <a:cxnLst>
                  <a:cxn ang="0">
                    <a:pos x="88" y="118"/>
                  </a:cxn>
                  <a:cxn ang="0">
                    <a:pos x="88" y="149"/>
                  </a:cxn>
                  <a:cxn ang="0">
                    <a:pos x="118" y="149"/>
                  </a:cxn>
                  <a:cxn ang="0">
                    <a:pos x="118" y="177"/>
                  </a:cxn>
                  <a:cxn ang="0">
                    <a:pos x="267" y="177"/>
                  </a:cxn>
                  <a:cxn ang="0">
                    <a:pos x="267" y="149"/>
                  </a:cxn>
                  <a:cxn ang="0">
                    <a:pos x="297" y="118"/>
                  </a:cxn>
                  <a:cxn ang="0">
                    <a:pos x="267" y="88"/>
                  </a:cxn>
                  <a:cxn ang="0">
                    <a:pos x="297" y="88"/>
                  </a:cxn>
                  <a:cxn ang="0">
                    <a:pos x="267" y="58"/>
                  </a:cxn>
                  <a:cxn ang="0">
                    <a:pos x="236" y="58"/>
                  </a:cxn>
                  <a:cxn ang="0">
                    <a:pos x="267" y="31"/>
                  </a:cxn>
                  <a:cxn ang="0">
                    <a:pos x="236" y="0"/>
                  </a:cxn>
                  <a:cxn ang="0">
                    <a:pos x="236" y="31"/>
                  </a:cxn>
                  <a:cxn ang="0">
                    <a:pos x="207" y="58"/>
                  </a:cxn>
                  <a:cxn ang="0">
                    <a:pos x="179" y="58"/>
                  </a:cxn>
                  <a:cxn ang="0">
                    <a:pos x="207" y="31"/>
                  </a:cxn>
                  <a:cxn ang="0">
                    <a:pos x="179" y="0"/>
                  </a:cxn>
                  <a:cxn ang="0">
                    <a:pos x="148" y="0"/>
                  </a:cxn>
                  <a:cxn ang="0">
                    <a:pos x="88" y="31"/>
                  </a:cxn>
                  <a:cxn ang="0">
                    <a:pos x="0" y="31"/>
                  </a:cxn>
                  <a:cxn ang="0">
                    <a:pos x="0" y="58"/>
                  </a:cxn>
                  <a:cxn ang="0">
                    <a:pos x="29" y="58"/>
                  </a:cxn>
                  <a:cxn ang="0">
                    <a:pos x="88" y="118"/>
                  </a:cxn>
                </a:cxnLst>
                <a:rect l="0" t="0" r="r" b="b"/>
                <a:pathLst>
                  <a:path w="297" h="177">
                    <a:moveTo>
                      <a:pt x="88" y="118"/>
                    </a:moveTo>
                    <a:lnTo>
                      <a:pt x="88" y="149"/>
                    </a:lnTo>
                    <a:lnTo>
                      <a:pt x="118" y="149"/>
                    </a:lnTo>
                    <a:lnTo>
                      <a:pt x="118" y="177"/>
                    </a:lnTo>
                    <a:lnTo>
                      <a:pt x="267" y="177"/>
                    </a:lnTo>
                    <a:lnTo>
                      <a:pt x="267" y="149"/>
                    </a:lnTo>
                    <a:lnTo>
                      <a:pt x="297" y="118"/>
                    </a:lnTo>
                    <a:lnTo>
                      <a:pt x="267" y="88"/>
                    </a:lnTo>
                    <a:lnTo>
                      <a:pt x="297" y="88"/>
                    </a:lnTo>
                    <a:lnTo>
                      <a:pt x="267" y="58"/>
                    </a:lnTo>
                    <a:lnTo>
                      <a:pt x="236" y="58"/>
                    </a:lnTo>
                    <a:lnTo>
                      <a:pt x="267" y="31"/>
                    </a:lnTo>
                    <a:lnTo>
                      <a:pt x="236" y="0"/>
                    </a:lnTo>
                    <a:lnTo>
                      <a:pt x="236" y="31"/>
                    </a:lnTo>
                    <a:lnTo>
                      <a:pt x="207" y="58"/>
                    </a:lnTo>
                    <a:lnTo>
                      <a:pt x="179" y="58"/>
                    </a:lnTo>
                    <a:lnTo>
                      <a:pt x="207" y="31"/>
                    </a:lnTo>
                    <a:lnTo>
                      <a:pt x="179" y="0"/>
                    </a:lnTo>
                    <a:lnTo>
                      <a:pt x="148" y="0"/>
                    </a:lnTo>
                    <a:lnTo>
                      <a:pt x="88" y="31"/>
                    </a:lnTo>
                    <a:lnTo>
                      <a:pt x="0" y="31"/>
                    </a:lnTo>
                    <a:lnTo>
                      <a:pt x="0" y="58"/>
                    </a:lnTo>
                    <a:lnTo>
                      <a:pt x="29" y="58"/>
                    </a:lnTo>
                    <a:lnTo>
                      <a:pt x="88" y="118"/>
                    </a:lnTo>
                    <a:close/>
                  </a:path>
                </a:pathLst>
              </a:custGeom>
              <a:solidFill>
                <a:srgbClr val="99D6AB"/>
              </a:solidFill>
              <a:ln w="9525">
                <a:noFill/>
                <a:round/>
                <a:headEnd/>
                <a:tailEnd/>
              </a:ln>
            </p:spPr>
            <p:txBody>
              <a:bodyPr/>
              <a:lstStyle/>
              <a:p>
                <a:endParaRPr lang="en-GB"/>
              </a:p>
            </p:txBody>
          </p:sp>
          <p:sp>
            <p:nvSpPr>
              <p:cNvPr id="21582" name="Freeform 78"/>
              <p:cNvSpPr>
                <a:spLocks noEditPoints="1"/>
              </p:cNvSpPr>
              <p:nvPr/>
            </p:nvSpPr>
            <p:spPr bwMode="auto">
              <a:xfrm>
                <a:off x="2939" y="2127"/>
                <a:ext cx="592" cy="622"/>
              </a:xfrm>
              <a:custGeom>
                <a:avLst/>
                <a:gdLst/>
                <a:ahLst/>
                <a:cxnLst>
                  <a:cxn ang="0">
                    <a:pos x="860" y="0"/>
                  </a:cxn>
                  <a:cxn ang="0">
                    <a:pos x="801" y="146"/>
                  </a:cxn>
                  <a:cxn ang="0">
                    <a:pos x="801" y="176"/>
                  </a:cxn>
                  <a:cxn ang="0">
                    <a:pos x="772" y="265"/>
                  </a:cxn>
                  <a:cxn ang="0">
                    <a:pos x="712" y="325"/>
                  </a:cxn>
                  <a:cxn ang="0">
                    <a:pos x="623" y="474"/>
                  </a:cxn>
                  <a:cxn ang="0">
                    <a:pos x="328" y="414"/>
                  </a:cxn>
                  <a:cxn ang="0">
                    <a:pos x="355" y="532"/>
                  </a:cxn>
                  <a:cxn ang="0">
                    <a:pos x="298" y="739"/>
                  </a:cxn>
                  <a:cxn ang="0">
                    <a:pos x="298" y="857"/>
                  </a:cxn>
                  <a:cxn ang="0">
                    <a:pos x="60" y="976"/>
                  </a:cxn>
                  <a:cxn ang="0">
                    <a:pos x="0" y="1036"/>
                  </a:cxn>
                  <a:cxn ang="0">
                    <a:pos x="91" y="1155"/>
                  </a:cxn>
                  <a:cxn ang="0">
                    <a:pos x="0" y="1243"/>
                  </a:cxn>
                  <a:cxn ang="0">
                    <a:pos x="60" y="1391"/>
                  </a:cxn>
                  <a:cxn ang="0">
                    <a:pos x="119" y="1480"/>
                  </a:cxn>
                  <a:cxn ang="0">
                    <a:pos x="91" y="1628"/>
                  </a:cxn>
                  <a:cxn ang="0">
                    <a:pos x="119" y="1777"/>
                  </a:cxn>
                  <a:cxn ang="0">
                    <a:pos x="267" y="1864"/>
                  </a:cxn>
                  <a:cxn ang="0">
                    <a:pos x="385" y="1895"/>
                  </a:cxn>
                  <a:cxn ang="0">
                    <a:pos x="474" y="2071"/>
                  </a:cxn>
                  <a:cxn ang="0">
                    <a:pos x="416" y="2250"/>
                  </a:cxn>
                  <a:cxn ang="0">
                    <a:pos x="416" y="2397"/>
                  </a:cxn>
                  <a:cxn ang="0">
                    <a:pos x="712" y="2338"/>
                  </a:cxn>
                  <a:cxn ang="0">
                    <a:pos x="949" y="2427"/>
                  </a:cxn>
                  <a:cxn ang="0">
                    <a:pos x="1097" y="2457"/>
                  </a:cxn>
                  <a:cxn ang="0">
                    <a:pos x="1215" y="2427"/>
                  </a:cxn>
                  <a:cxn ang="0">
                    <a:pos x="1334" y="2457"/>
                  </a:cxn>
                  <a:cxn ang="0">
                    <a:pos x="1809" y="2368"/>
                  </a:cxn>
                  <a:cxn ang="0">
                    <a:pos x="1897" y="2368"/>
                  </a:cxn>
                  <a:cxn ang="0">
                    <a:pos x="1809" y="2220"/>
                  </a:cxn>
                  <a:cxn ang="0">
                    <a:pos x="1987" y="2071"/>
                  </a:cxn>
                  <a:cxn ang="0">
                    <a:pos x="2075" y="1984"/>
                  </a:cxn>
                  <a:cxn ang="0">
                    <a:pos x="1927" y="1895"/>
                  </a:cxn>
                  <a:cxn ang="0">
                    <a:pos x="1720" y="1716"/>
                  </a:cxn>
                  <a:cxn ang="0">
                    <a:pos x="1660" y="1568"/>
                  </a:cxn>
                  <a:cxn ang="0">
                    <a:pos x="1631" y="1480"/>
                  </a:cxn>
                  <a:cxn ang="0">
                    <a:pos x="1868" y="1421"/>
                  </a:cxn>
                  <a:cxn ang="0">
                    <a:pos x="2045" y="1361"/>
                  </a:cxn>
                  <a:cxn ang="0">
                    <a:pos x="2164" y="1273"/>
                  </a:cxn>
                  <a:cxn ang="0">
                    <a:pos x="2282" y="1303"/>
                  </a:cxn>
                  <a:cxn ang="0">
                    <a:pos x="2371" y="1155"/>
                  </a:cxn>
                  <a:cxn ang="0">
                    <a:pos x="2282" y="1036"/>
                  </a:cxn>
                  <a:cxn ang="0">
                    <a:pos x="2252" y="857"/>
                  </a:cxn>
                  <a:cxn ang="0">
                    <a:pos x="2222" y="739"/>
                  </a:cxn>
                  <a:cxn ang="0">
                    <a:pos x="2195" y="592"/>
                  </a:cxn>
                  <a:cxn ang="0">
                    <a:pos x="2104" y="355"/>
                  </a:cxn>
                  <a:cxn ang="0">
                    <a:pos x="2045" y="265"/>
                  </a:cxn>
                  <a:cxn ang="0">
                    <a:pos x="1927" y="207"/>
                  </a:cxn>
                  <a:cxn ang="0">
                    <a:pos x="1927" y="89"/>
                  </a:cxn>
                  <a:cxn ang="0">
                    <a:pos x="1838" y="176"/>
                  </a:cxn>
                  <a:cxn ang="0">
                    <a:pos x="1720" y="176"/>
                  </a:cxn>
                  <a:cxn ang="0">
                    <a:pos x="1483" y="237"/>
                  </a:cxn>
                  <a:cxn ang="0">
                    <a:pos x="1246" y="296"/>
                  </a:cxn>
                  <a:cxn ang="0">
                    <a:pos x="1127" y="146"/>
                  </a:cxn>
                  <a:cxn ang="0">
                    <a:pos x="1008" y="30"/>
                  </a:cxn>
                  <a:cxn ang="0">
                    <a:pos x="860" y="325"/>
                  </a:cxn>
                </a:cxnLst>
                <a:rect l="0" t="0" r="r" b="b"/>
                <a:pathLst>
                  <a:path w="2371" h="2487">
                    <a:moveTo>
                      <a:pt x="1008" y="30"/>
                    </a:moveTo>
                    <a:lnTo>
                      <a:pt x="949" y="0"/>
                    </a:lnTo>
                    <a:lnTo>
                      <a:pt x="920" y="30"/>
                    </a:lnTo>
                    <a:lnTo>
                      <a:pt x="890" y="30"/>
                    </a:lnTo>
                    <a:lnTo>
                      <a:pt x="860" y="0"/>
                    </a:lnTo>
                    <a:lnTo>
                      <a:pt x="712" y="0"/>
                    </a:lnTo>
                    <a:lnTo>
                      <a:pt x="742" y="30"/>
                    </a:lnTo>
                    <a:lnTo>
                      <a:pt x="742" y="58"/>
                    </a:lnTo>
                    <a:lnTo>
                      <a:pt x="801" y="119"/>
                    </a:lnTo>
                    <a:lnTo>
                      <a:pt x="801" y="146"/>
                    </a:lnTo>
                    <a:lnTo>
                      <a:pt x="742" y="146"/>
                    </a:lnTo>
                    <a:lnTo>
                      <a:pt x="712" y="176"/>
                    </a:lnTo>
                    <a:lnTo>
                      <a:pt x="742" y="207"/>
                    </a:lnTo>
                    <a:lnTo>
                      <a:pt x="772" y="176"/>
                    </a:lnTo>
                    <a:lnTo>
                      <a:pt x="801" y="176"/>
                    </a:lnTo>
                    <a:lnTo>
                      <a:pt x="772" y="207"/>
                    </a:lnTo>
                    <a:lnTo>
                      <a:pt x="772" y="237"/>
                    </a:lnTo>
                    <a:lnTo>
                      <a:pt x="801" y="237"/>
                    </a:lnTo>
                    <a:lnTo>
                      <a:pt x="801" y="265"/>
                    </a:lnTo>
                    <a:lnTo>
                      <a:pt x="772" y="265"/>
                    </a:lnTo>
                    <a:lnTo>
                      <a:pt x="772" y="296"/>
                    </a:lnTo>
                    <a:lnTo>
                      <a:pt x="801" y="325"/>
                    </a:lnTo>
                    <a:lnTo>
                      <a:pt x="772" y="355"/>
                    </a:lnTo>
                    <a:lnTo>
                      <a:pt x="742" y="325"/>
                    </a:lnTo>
                    <a:lnTo>
                      <a:pt x="712" y="325"/>
                    </a:lnTo>
                    <a:lnTo>
                      <a:pt x="683" y="355"/>
                    </a:lnTo>
                    <a:lnTo>
                      <a:pt x="683" y="444"/>
                    </a:lnTo>
                    <a:lnTo>
                      <a:pt x="653" y="414"/>
                    </a:lnTo>
                    <a:lnTo>
                      <a:pt x="623" y="414"/>
                    </a:lnTo>
                    <a:lnTo>
                      <a:pt x="623" y="474"/>
                    </a:lnTo>
                    <a:lnTo>
                      <a:pt x="565" y="474"/>
                    </a:lnTo>
                    <a:lnTo>
                      <a:pt x="592" y="444"/>
                    </a:lnTo>
                    <a:lnTo>
                      <a:pt x="535" y="383"/>
                    </a:lnTo>
                    <a:lnTo>
                      <a:pt x="355" y="383"/>
                    </a:lnTo>
                    <a:lnTo>
                      <a:pt x="328" y="414"/>
                    </a:lnTo>
                    <a:lnTo>
                      <a:pt x="328" y="444"/>
                    </a:lnTo>
                    <a:lnTo>
                      <a:pt x="298" y="474"/>
                    </a:lnTo>
                    <a:lnTo>
                      <a:pt x="328" y="502"/>
                    </a:lnTo>
                    <a:lnTo>
                      <a:pt x="355" y="502"/>
                    </a:lnTo>
                    <a:lnTo>
                      <a:pt x="355" y="532"/>
                    </a:lnTo>
                    <a:lnTo>
                      <a:pt x="355" y="621"/>
                    </a:lnTo>
                    <a:lnTo>
                      <a:pt x="328" y="651"/>
                    </a:lnTo>
                    <a:lnTo>
                      <a:pt x="328" y="680"/>
                    </a:lnTo>
                    <a:lnTo>
                      <a:pt x="298" y="680"/>
                    </a:lnTo>
                    <a:lnTo>
                      <a:pt x="298" y="739"/>
                    </a:lnTo>
                    <a:lnTo>
                      <a:pt x="209" y="739"/>
                    </a:lnTo>
                    <a:lnTo>
                      <a:pt x="209" y="769"/>
                    </a:lnTo>
                    <a:lnTo>
                      <a:pt x="237" y="799"/>
                    </a:lnTo>
                    <a:lnTo>
                      <a:pt x="298" y="799"/>
                    </a:lnTo>
                    <a:lnTo>
                      <a:pt x="298" y="857"/>
                    </a:lnTo>
                    <a:lnTo>
                      <a:pt x="267" y="857"/>
                    </a:lnTo>
                    <a:lnTo>
                      <a:pt x="209" y="917"/>
                    </a:lnTo>
                    <a:lnTo>
                      <a:pt x="237" y="948"/>
                    </a:lnTo>
                    <a:lnTo>
                      <a:pt x="209" y="976"/>
                    </a:lnTo>
                    <a:lnTo>
                      <a:pt x="60" y="976"/>
                    </a:lnTo>
                    <a:lnTo>
                      <a:pt x="60" y="1005"/>
                    </a:lnTo>
                    <a:lnTo>
                      <a:pt x="30" y="976"/>
                    </a:lnTo>
                    <a:lnTo>
                      <a:pt x="0" y="1005"/>
                    </a:lnTo>
                    <a:lnTo>
                      <a:pt x="30" y="1005"/>
                    </a:lnTo>
                    <a:lnTo>
                      <a:pt x="0" y="1036"/>
                    </a:lnTo>
                    <a:lnTo>
                      <a:pt x="30" y="1036"/>
                    </a:lnTo>
                    <a:lnTo>
                      <a:pt x="60" y="1066"/>
                    </a:lnTo>
                    <a:lnTo>
                      <a:pt x="60" y="1094"/>
                    </a:lnTo>
                    <a:lnTo>
                      <a:pt x="91" y="1124"/>
                    </a:lnTo>
                    <a:lnTo>
                      <a:pt x="91" y="1155"/>
                    </a:lnTo>
                    <a:lnTo>
                      <a:pt x="60" y="1155"/>
                    </a:lnTo>
                    <a:lnTo>
                      <a:pt x="60" y="1184"/>
                    </a:lnTo>
                    <a:lnTo>
                      <a:pt x="30" y="1212"/>
                    </a:lnTo>
                    <a:lnTo>
                      <a:pt x="30" y="1243"/>
                    </a:lnTo>
                    <a:lnTo>
                      <a:pt x="0" y="1243"/>
                    </a:lnTo>
                    <a:lnTo>
                      <a:pt x="30" y="1273"/>
                    </a:lnTo>
                    <a:lnTo>
                      <a:pt x="30" y="1330"/>
                    </a:lnTo>
                    <a:lnTo>
                      <a:pt x="30" y="1361"/>
                    </a:lnTo>
                    <a:lnTo>
                      <a:pt x="60" y="1361"/>
                    </a:lnTo>
                    <a:lnTo>
                      <a:pt x="60" y="1391"/>
                    </a:lnTo>
                    <a:lnTo>
                      <a:pt x="91" y="1391"/>
                    </a:lnTo>
                    <a:lnTo>
                      <a:pt x="60" y="1421"/>
                    </a:lnTo>
                    <a:lnTo>
                      <a:pt x="91" y="1421"/>
                    </a:lnTo>
                    <a:lnTo>
                      <a:pt x="119" y="1450"/>
                    </a:lnTo>
                    <a:lnTo>
                      <a:pt x="119" y="1480"/>
                    </a:lnTo>
                    <a:lnTo>
                      <a:pt x="91" y="1509"/>
                    </a:lnTo>
                    <a:lnTo>
                      <a:pt x="60" y="1509"/>
                    </a:lnTo>
                    <a:lnTo>
                      <a:pt x="60" y="1539"/>
                    </a:lnTo>
                    <a:lnTo>
                      <a:pt x="60" y="1598"/>
                    </a:lnTo>
                    <a:lnTo>
                      <a:pt x="91" y="1628"/>
                    </a:lnTo>
                    <a:lnTo>
                      <a:pt x="91" y="1658"/>
                    </a:lnTo>
                    <a:lnTo>
                      <a:pt x="119" y="1658"/>
                    </a:lnTo>
                    <a:lnTo>
                      <a:pt x="149" y="1686"/>
                    </a:lnTo>
                    <a:lnTo>
                      <a:pt x="119" y="1716"/>
                    </a:lnTo>
                    <a:lnTo>
                      <a:pt x="119" y="1777"/>
                    </a:lnTo>
                    <a:lnTo>
                      <a:pt x="149" y="1777"/>
                    </a:lnTo>
                    <a:lnTo>
                      <a:pt x="178" y="1805"/>
                    </a:lnTo>
                    <a:lnTo>
                      <a:pt x="178" y="1834"/>
                    </a:lnTo>
                    <a:lnTo>
                      <a:pt x="209" y="1864"/>
                    </a:lnTo>
                    <a:lnTo>
                      <a:pt x="267" y="1864"/>
                    </a:lnTo>
                    <a:lnTo>
                      <a:pt x="298" y="1895"/>
                    </a:lnTo>
                    <a:lnTo>
                      <a:pt x="355" y="1895"/>
                    </a:lnTo>
                    <a:lnTo>
                      <a:pt x="355" y="1864"/>
                    </a:lnTo>
                    <a:lnTo>
                      <a:pt x="385" y="1864"/>
                    </a:lnTo>
                    <a:lnTo>
                      <a:pt x="385" y="1895"/>
                    </a:lnTo>
                    <a:lnTo>
                      <a:pt x="416" y="1895"/>
                    </a:lnTo>
                    <a:lnTo>
                      <a:pt x="446" y="1923"/>
                    </a:lnTo>
                    <a:lnTo>
                      <a:pt x="592" y="1923"/>
                    </a:lnTo>
                    <a:lnTo>
                      <a:pt x="592" y="1953"/>
                    </a:lnTo>
                    <a:lnTo>
                      <a:pt x="474" y="2071"/>
                    </a:lnTo>
                    <a:lnTo>
                      <a:pt x="474" y="2132"/>
                    </a:lnTo>
                    <a:lnTo>
                      <a:pt x="446" y="2159"/>
                    </a:lnTo>
                    <a:lnTo>
                      <a:pt x="446" y="2190"/>
                    </a:lnTo>
                    <a:lnTo>
                      <a:pt x="416" y="2220"/>
                    </a:lnTo>
                    <a:lnTo>
                      <a:pt x="416" y="2250"/>
                    </a:lnTo>
                    <a:lnTo>
                      <a:pt x="446" y="2250"/>
                    </a:lnTo>
                    <a:lnTo>
                      <a:pt x="416" y="2279"/>
                    </a:lnTo>
                    <a:lnTo>
                      <a:pt x="416" y="2338"/>
                    </a:lnTo>
                    <a:lnTo>
                      <a:pt x="385" y="2368"/>
                    </a:lnTo>
                    <a:lnTo>
                      <a:pt x="416" y="2397"/>
                    </a:lnTo>
                    <a:lnTo>
                      <a:pt x="683" y="2397"/>
                    </a:lnTo>
                    <a:lnTo>
                      <a:pt x="683" y="2368"/>
                    </a:lnTo>
                    <a:lnTo>
                      <a:pt x="653" y="2368"/>
                    </a:lnTo>
                    <a:lnTo>
                      <a:pt x="653" y="2338"/>
                    </a:lnTo>
                    <a:lnTo>
                      <a:pt x="712" y="2338"/>
                    </a:lnTo>
                    <a:lnTo>
                      <a:pt x="712" y="2368"/>
                    </a:lnTo>
                    <a:lnTo>
                      <a:pt x="890" y="2368"/>
                    </a:lnTo>
                    <a:lnTo>
                      <a:pt x="890" y="2397"/>
                    </a:lnTo>
                    <a:lnTo>
                      <a:pt x="949" y="2397"/>
                    </a:lnTo>
                    <a:lnTo>
                      <a:pt x="949" y="2427"/>
                    </a:lnTo>
                    <a:lnTo>
                      <a:pt x="979" y="2427"/>
                    </a:lnTo>
                    <a:lnTo>
                      <a:pt x="979" y="2397"/>
                    </a:lnTo>
                    <a:lnTo>
                      <a:pt x="1039" y="2427"/>
                    </a:lnTo>
                    <a:lnTo>
                      <a:pt x="1039" y="2397"/>
                    </a:lnTo>
                    <a:lnTo>
                      <a:pt x="1097" y="2457"/>
                    </a:lnTo>
                    <a:lnTo>
                      <a:pt x="1127" y="2457"/>
                    </a:lnTo>
                    <a:lnTo>
                      <a:pt x="1127" y="2487"/>
                    </a:lnTo>
                    <a:lnTo>
                      <a:pt x="1186" y="2427"/>
                    </a:lnTo>
                    <a:lnTo>
                      <a:pt x="1186" y="2397"/>
                    </a:lnTo>
                    <a:lnTo>
                      <a:pt x="1215" y="2427"/>
                    </a:lnTo>
                    <a:lnTo>
                      <a:pt x="1215" y="2397"/>
                    </a:lnTo>
                    <a:lnTo>
                      <a:pt x="1246" y="2397"/>
                    </a:lnTo>
                    <a:lnTo>
                      <a:pt x="1276" y="2427"/>
                    </a:lnTo>
                    <a:lnTo>
                      <a:pt x="1304" y="2427"/>
                    </a:lnTo>
                    <a:lnTo>
                      <a:pt x="1334" y="2457"/>
                    </a:lnTo>
                    <a:lnTo>
                      <a:pt x="1422" y="2457"/>
                    </a:lnTo>
                    <a:lnTo>
                      <a:pt x="1483" y="2397"/>
                    </a:lnTo>
                    <a:lnTo>
                      <a:pt x="1660" y="2397"/>
                    </a:lnTo>
                    <a:lnTo>
                      <a:pt x="1631" y="2368"/>
                    </a:lnTo>
                    <a:lnTo>
                      <a:pt x="1809" y="2368"/>
                    </a:lnTo>
                    <a:lnTo>
                      <a:pt x="1809" y="2397"/>
                    </a:lnTo>
                    <a:lnTo>
                      <a:pt x="1838" y="2427"/>
                    </a:lnTo>
                    <a:lnTo>
                      <a:pt x="1868" y="2427"/>
                    </a:lnTo>
                    <a:lnTo>
                      <a:pt x="1868" y="2397"/>
                    </a:lnTo>
                    <a:lnTo>
                      <a:pt x="1897" y="2368"/>
                    </a:lnTo>
                    <a:lnTo>
                      <a:pt x="1868" y="2368"/>
                    </a:lnTo>
                    <a:lnTo>
                      <a:pt x="1838" y="2338"/>
                    </a:lnTo>
                    <a:lnTo>
                      <a:pt x="1868" y="2309"/>
                    </a:lnTo>
                    <a:lnTo>
                      <a:pt x="1809" y="2250"/>
                    </a:lnTo>
                    <a:lnTo>
                      <a:pt x="1809" y="2220"/>
                    </a:lnTo>
                    <a:lnTo>
                      <a:pt x="1868" y="2159"/>
                    </a:lnTo>
                    <a:lnTo>
                      <a:pt x="1927" y="2159"/>
                    </a:lnTo>
                    <a:lnTo>
                      <a:pt x="1957" y="2132"/>
                    </a:lnTo>
                    <a:lnTo>
                      <a:pt x="1957" y="2102"/>
                    </a:lnTo>
                    <a:lnTo>
                      <a:pt x="1987" y="2071"/>
                    </a:lnTo>
                    <a:lnTo>
                      <a:pt x="2016" y="2071"/>
                    </a:lnTo>
                    <a:lnTo>
                      <a:pt x="2045" y="2102"/>
                    </a:lnTo>
                    <a:lnTo>
                      <a:pt x="2075" y="2071"/>
                    </a:lnTo>
                    <a:lnTo>
                      <a:pt x="2075" y="2013"/>
                    </a:lnTo>
                    <a:lnTo>
                      <a:pt x="2075" y="1984"/>
                    </a:lnTo>
                    <a:lnTo>
                      <a:pt x="2045" y="1953"/>
                    </a:lnTo>
                    <a:lnTo>
                      <a:pt x="2016" y="1953"/>
                    </a:lnTo>
                    <a:lnTo>
                      <a:pt x="1987" y="1923"/>
                    </a:lnTo>
                    <a:lnTo>
                      <a:pt x="1957" y="1923"/>
                    </a:lnTo>
                    <a:lnTo>
                      <a:pt x="1927" y="1895"/>
                    </a:lnTo>
                    <a:lnTo>
                      <a:pt x="1897" y="1895"/>
                    </a:lnTo>
                    <a:lnTo>
                      <a:pt x="1809" y="1805"/>
                    </a:lnTo>
                    <a:lnTo>
                      <a:pt x="1779" y="1805"/>
                    </a:lnTo>
                    <a:lnTo>
                      <a:pt x="1750" y="1777"/>
                    </a:lnTo>
                    <a:lnTo>
                      <a:pt x="1720" y="1716"/>
                    </a:lnTo>
                    <a:lnTo>
                      <a:pt x="1720" y="1686"/>
                    </a:lnTo>
                    <a:lnTo>
                      <a:pt x="1690" y="1686"/>
                    </a:lnTo>
                    <a:lnTo>
                      <a:pt x="1720" y="1658"/>
                    </a:lnTo>
                    <a:lnTo>
                      <a:pt x="1720" y="1628"/>
                    </a:lnTo>
                    <a:lnTo>
                      <a:pt x="1660" y="1568"/>
                    </a:lnTo>
                    <a:lnTo>
                      <a:pt x="1631" y="1568"/>
                    </a:lnTo>
                    <a:lnTo>
                      <a:pt x="1631" y="1539"/>
                    </a:lnTo>
                    <a:lnTo>
                      <a:pt x="1602" y="1509"/>
                    </a:lnTo>
                    <a:lnTo>
                      <a:pt x="1602" y="1480"/>
                    </a:lnTo>
                    <a:lnTo>
                      <a:pt x="1631" y="1480"/>
                    </a:lnTo>
                    <a:lnTo>
                      <a:pt x="1660" y="1509"/>
                    </a:lnTo>
                    <a:lnTo>
                      <a:pt x="1660" y="1539"/>
                    </a:lnTo>
                    <a:lnTo>
                      <a:pt x="1750" y="1450"/>
                    </a:lnTo>
                    <a:lnTo>
                      <a:pt x="1838" y="1450"/>
                    </a:lnTo>
                    <a:lnTo>
                      <a:pt x="1868" y="1421"/>
                    </a:lnTo>
                    <a:lnTo>
                      <a:pt x="1897" y="1421"/>
                    </a:lnTo>
                    <a:lnTo>
                      <a:pt x="1927" y="1391"/>
                    </a:lnTo>
                    <a:lnTo>
                      <a:pt x="1987" y="1391"/>
                    </a:lnTo>
                    <a:lnTo>
                      <a:pt x="2016" y="1361"/>
                    </a:lnTo>
                    <a:lnTo>
                      <a:pt x="2045" y="1361"/>
                    </a:lnTo>
                    <a:lnTo>
                      <a:pt x="2075" y="1330"/>
                    </a:lnTo>
                    <a:lnTo>
                      <a:pt x="2134" y="1330"/>
                    </a:lnTo>
                    <a:lnTo>
                      <a:pt x="2164" y="1303"/>
                    </a:lnTo>
                    <a:lnTo>
                      <a:pt x="2195" y="1303"/>
                    </a:lnTo>
                    <a:lnTo>
                      <a:pt x="2164" y="1273"/>
                    </a:lnTo>
                    <a:lnTo>
                      <a:pt x="2195" y="1243"/>
                    </a:lnTo>
                    <a:lnTo>
                      <a:pt x="2222" y="1243"/>
                    </a:lnTo>
                    <a:lnTo>
                      <a:pt x="2252" y="1273"/>
                    </a:lnTo>
                    <a:lnTo>
                      <a:pt x="2252" y="1303"/>
                    </a:lnTo>
                    <a:lnTo>
                      <a:pt x="2282" y="1303"/>
                    </a:lnTo>
                    <a:lnTo>
                      <a:pt x="2282" y="1330"/>
                    </a:lnTo>
                    <a:lnTo>
                      <a:pt x="2341" y="1273"/>
                    </a:lnTo>
                    <a:lnTo>
                      <a:pt x="2341" y="1243"/>
                    </a:lnTo>
                    <a:lnTo>
                      <a:pt x="2371" y="1212"/>
                    </a:lnTo>
                    <a:lnTo>
                      <a:pt x="2371" y="1155"/>
                    </a:lnTo>
                    <a:lnTo>
                      <a:pt x="2341" y="1155"/>
                    </a:lnTo>
                    <a:lnTo>
                      <a:pt x="2341" y="1124"/>
                    </a:lnTo>
                    <a:lnTo>
                      <a:pt x="2313" y="1094"/>
                    </a:lnTo>
                    <a:lnTo>
                      <a:pt x="2282" y="1094"/>
                    </a:lnTo>
                    <a:lnTo>
                      <a:pt x="2282" y="1036"/>
                    </a:lnTo>
                    <a:lnTo>
                      <a:pt x="2252" y="1036"/>
                    </a:lnTo>
                    <a:lnTo>
                      <a:pt x="2252" y="1005"/>
                    </a:lnTo>
                    <a:lnTo>
                      <a:pt x="2282" y="976"/>
                    </a:lnTo>
                    <a:lnTo>
                      <a:pt x="2282" y="857"/>
                    </a:lnTo>
                    <a:lnTo>
                      <a:pt x="2252" y="857"/>
                    </a:lnTo>
                    <a:lnTo>
                      <a:pt x="2252" y="830"/>
                    </a:lnTo>
                    <a:lnTo>
                      <a:pt x="2222" y="830"/>
                    </a:lnTo>
                    <a:lnTo>
                      <a:pt x="2252" y="799"/>
                    </a:lnTo>
                    <a:lnTo>
                      <a:pt x="2252" y="739"/>
                    </a:lnTo>
                    <a:lnTo>
                      <a:pt x="2222" y="739"/>
                    </a:lnTo>
                    <a:lnTo>
                      <a:pt x="2164" y="680"/>
                    </a:lnTo>
                    <a:lnTo>
                      <a:pt x="2134" y="680"/>
                    </a:lnTo>
                    <a:lnTo>
                      <a:pt x="2134" y="621"/>
                    </a:lnTo>
                    <a:lnTo>
                      <a:pt x="2164" y="592"/>
                    </a:lnTo>
                    <a:lnTo>
                      <a:pt x="2195" y="592"/>
                    </a:lnTo>
                    <a:lnTo>
                      <a:pt x="2195" y="474"/>
                    </a:lnTo>
                    <a:lnTo>
                      <a:pt x="2164" y="474"/>
                    </a:lnTo>
                    <a:lnTo>
                      <a:pt x="2164" y="383"/>
                    </a:lnTo>
                    <a:lnTo>
                      <a:pt x="2134" y="383"/>
                    </a:lnTo>
                    <a:lnTo>
                      <a:pt x="2104" y="355"/>
                    </a:lnTo>
                    <a:lnTo>
                      <a:pt x="2075" y="355"/>
                    </a:lnTo>
                    <a:lnTo>
                      <a:pt x="2045" y="325"/>
                    </a:lnTo>
                    <a:lnTo>
                      <a:pt x="2045" y="296"/>
                    </a:lnTo>
                    <a:lnTo>
                      <a:pt x="2016" y="265"/>
                    </a:lnTo>
                    <a:lnTo>
                      <a:pt x="2045" y="265"/>
                    </a:lnTo>
                    <a:lnTo>
                      <a:pt x="2016" y="237"/>
                    </a:lnTo>
                    <a:lnTo>
                      <a:pt x="1957" y="237"/>
                    </a:lnTo>
                    <a:lnTo>
                      <a:pt x="1957" y="265"/>
                    </a:lnTo>
                    <a:lnTo>
                      <a:pt x="1897" y="207"/>
                    </a:lnTo>
                    <a:lnTo>
                      <a:pt x="1927" y="207"/>
                    </a:lnTo>
                    <a:lnTo>
                      <a:pt x="1957" y="176"/>
                    </a:lnTo>
                    <a:lnTo>
                      <a:pt x="2016" y="176"/>
                    </a:lnTo>
                    <a:lnTo>
                      <a:pt x="1987" y="146"/>
                    </a:lnTo>
                    <a:lnTo>
                      <a:pt x="1987" y="89"/>
                    </a:lnTo>
                    <a:lnTo>
                      <a:pt x="1927" y="89"/>
                    </a:lnTo>
                    <a:lnTo>
                      <a:pt x="1957" y="119"/>
                    </a:lnTo>
                    <a:lnTo>
                      <a:pt x="1897" y="119"/>
                    </a:lnTo>
                    <a:lnTo>
                      <a:pt x="1868" y="119"/>
                    </a:lnTo>
                    <a:lnTo>
                      <a:pt x="1868" y="207"/>
                    </a:lnTo>
                    <a:lnTo>
                      <a:pt x="1838" y="176"/>
                    </a:lnTo>
                    <a:lnTo>
                      <a:pt x="1838" y="146"/>
                    </a:lnTo>
                    <a:lnTo>
                      <a:pt x="1809" y="146"/>
                    </a:lnTo>
                    <a:lnTo>
                      <a:pt x="1779" y="176"/>
                    </a:lnTo>
                    <a:lnTo>
                      <a:pt x="1750" y="146"/>
                    </a:lnTo>
                    <a:lnTo>
                      <a:pt x="1720" y="176"/>
                    </a:lnTo>
                    <a:lnTo>
                      <a:pt x="1690" y="176"/>
                    </a:lnTo>
                    <a:lnTo>
                      <a:pt x="1660" y="207"/>
                    </a:lnTo>
                    <a:lnTo>
                      <a:pt x="1660" y="176"/>
                    </a:lnTo>
                    <a:lnTo>
                      <a:pt x="1602" y="237"/>
                    </a:lnTo>
                    <a:lnTo>
                      <a:pt x="1483" y="237"/>
                    </a:lnTo>
                    <a:lnTo>
                      <a:pt x="1453" y="265"/>
                    </a:lnTo>
                    <a:lnTo>
                      <a:pt x="1483" y="265"/>
                    </a:lnTo>
                    <a:lnTo>
                      <a:pt x="1422" y="325"/>
                    </a:lnTo>
                    <a:lnTo>
                      <a:pt x="1395" y="296"/>
                    </a:lnTo>
                    <a:lnTo>
                      <a:pt x="1246" y="296"/>
                    </a:lnTo>
                    <a:lnTo>
                      <a:pt x="1334" y="207"/>
                    </a:lnTo>
                    <a:lnTo>
                      <a:pt x="1334" y="176"/>
                    </a:lnTo>
                    <a:lnTo>
                      <a:pt x="1215" y="176"/>
                    </a:lnTo>
                    <a:lnTo>
                      <a:pt x="1186" y="146"/>
                    </a:lnTo>
                    <a:lnTo>
                      <a:pt x="1127" y="146"/>
                    </a:lnTo>
                    <a:lnTo>
                      <a:pt x="1097" y="119"/>
                    </a:lnTo>
                    <a:lnTo>
                      <a:pt x="1067" y="119"/>
                    </a:lnTo>
                    <a:lnTo>
                      <a:pt x="1067" y="58"/>
                    </a:lnTo>
                    <a:lnTo>
                      <a:pt x="1039" y="30"/>
                    </a:lnTo>
                    <a:lnTo>
                      <a:pt x="1008" y="30"/>
                    </a:lnTo>
                    <a:close/>
                    <a:moveTo>
                      <a:pt x="1008" y="414"/>
                    </a:moveTo>
                    <a:lnTo>
                      <a:pt x="1008" y="444"/>
                    </a:lnTo>
                    <a:lnTo>
                      <a:pt x="979" y="414"/>
                    </a:lnTo>
                    <a:lnTo>
                      <a:pt x="949" y="414"/>
                    </a:lnTo>
                    <a:lnTo>
                      <a:pt x="860" y="325"/>
                    </a:lnTo>
                    <a:lnTo>
                      <a:pt x="890" y="325"/>
                    </a:lnTo>
                    <a:lnTo>
                      <a:pt x="979" y="414"/>
                    </a:lnTo>
                    <a:lnTo>
                      <a:pt x="1008" y="414"/>
                    </a:lnTo>
                    <a:close/>
                  </a:path>
                </a:pathLst>
              </a:custGeom>
              <a:solidFill>
                <a:srgbClr val="CCE83A"/>
              </a:solidFill>
              <a:ln w="9525">
                <a:noFill/>
                <a:round/>
                <a:headEnd/>
                <a:tailEnd/>
              </a:ln>
            </p:spPr>
            <p:txBody>
              <a:bodyPr/>
              <a:lstStyle/>
              <a:p>
                <a:endParaRPr lang="en-GB"/>
              </a:p>
            </p:txBody>
          </p:sp>
          <p:sp>
            <p:nvSpPr>
              <p:cNvPr id="21583" name="Freeform 79"/>
              <p:cNvSpPr>
                <a:spLocks/>
              </p:cNvSpPr>
              <p:nvPr/>
            </p:nvSpPr>
            <p:spPr bwMode="auto">
              <a:xfrm>
                <a:off x="2924" y="2512"/>
                <a:ext cx="52" cy="59"/>
              </a:xfrm>
              <a:custGeom>
                <a:avLst/>
                <a:gdLst/>
                <a:ahLst/>
                <a:cxnLst>
                  <a:cxn ang="0">
                    <a:pos x="118" y="0"/>
                  </a:cxn>
                  <a:cxn ang="0">
                    <a:pos x="58" y="0"/>
                  </a:cxn>
                  <a:cxn ang="0">
                    <a:pos x="29" y="29"/>
                  </a:cxn>
                  <a:cxn ang="0">
                    <a:pos x="29" y="59"/>
                  </a:cxn>
                  <a:cxn ang="0">
                    <a:pos x="0" y="89"/>
                  </a:cxn>
                  <a:cxn ang="0">
                    <a:pos x="0" y="119"/>
                  </a:cxn>
                  <a:cxn ang="0">
                    <a:pos x="29" y="119"/>
                  </a:cxn>
                  <a:cxn ang="0">
                    <a:pos x="29" y="207"/>
                  </a:cxn>
                  <a:cxn ang="0">
                    <a:pos x="58" y="238"/>
                  </a:cxn>
                  <a:cxn ang="0">
                    <a:pos x="88" y="238"/>
                  </a:cxn>
                  <a:cxn ang="0">
                    <a:pos x="118" y="207"/>
                  </a:cxn>
                  <a:cxn ang="0">
                    <a:pos x="149" y="207"/>
                  </a:cxn>
                  <a:cxn ang="0">
                    <a:pos x="177" y="238"/>
                  </a:cxn>
                  <a:cxn ang="0">
                    <a:pos x="177" y="177"/>
                  </a:cxn>
                  <a:cxn ang="0">
                    <a:pos x="207" y="147"/>
                  </a:cxn>
                  <a:cxn ang="0">
                    <a:pos x="177" y="119"/>
                  </a:cxn>
                  <a:cxn ang="0">
                    <a:pos x="149" y="119"/>
                  </a:cxn>
                  <a:cxn ang="0">
                    <a:pos x="149" y="89"/>
                  </a:cxn>
                  <a:cxn ang="0">
                    <a:pos x="118" y="59"/>
                  </a:cxn>
                  <a:cxn ang="0">
                    <a:pos x="118" y="0"/>
                  </a:cxn>
                </a:cxnLst>
                <a:rect l="0" t="0" r="r" b="b"/>
                <a:pathLst>
                  <a:path w="207" h="238">
                    <a:moveTo>
                      <a:pt x="118" y="0"/>
                    </a:moveTo>
                    <a:lnTo>
                      <a:pt x="58" y="0"/>
                    </a:lnTo>
                    <a:lnTo>
                      <a:pt x="29" y="29"/>
                    </a:lnTo>
                    <a:lnTo>
                      <a:pt x="29" y="59"/>
                    </a:lnTo>
                    <a:lnTo>
                      <a:pt x="0" y="89"/>
                    </a:lnTo>
                    <a:lnTo>
                      <a:pt x="0" y="119"/>
                    </a:lnTo>
                    <a:lnTo>
                      <a:pt x="29" y="119"/>
                    </a:lnTo>
                    <a:lnTo>
                      <a:pt x="29" y="207"/>
                    </a:lnTo>
                    <a:lnTo>
                      <a:pt x="58" y="238"/>
                    </a:lnTo>
                    <a:lnTo>
                      <a:pt x="88" y="238"/>
                    </a:lnTo>
                    <a:lnTo>
                      <a:pt x="118" y="207"/>
                    </a:lnTo>
                    <a:lnTo>
                      <a:pt x="149" y="207"/>
                    </a:lnTo>
                    <a:lnTo>
                      <a:pt x="177" y="238"/>
                    </a:lnTo>
                    <a:lnTo>
                      <a:pt x="177" y="177"/>
                    </a:lnTo>
                    <a:lnTo>
                      <a:pt x="207" y="147"/>
                    </a:lnTo>
                    <a:lnTo>
                      <a:pt x="177" y="119"/>
                    </a:lnTo>
                    <a:lnTo>
                      <a:pt x="149" y="119"/>
                    </a:lnTo>
                    <a:lnTo>
                      <a:pt x="149" y="89"/>
                    </a:lnTo>
                    <a:lnTo>
                      <a:pt x="118" y="59"/>
                    </a:lnTo>
                    <a:lnTo>
                      <a:pt x="118" y="0"/>
                    </a:lnTo>
                    <a:close/>
                  </a:path>
                </a:pathLst>
              </a:custGeom>
              <a:solidFill>
                <a:srgbClr val="4CB47E"/>
              </a:solidFill>
              <a:ln w="9525">
                <a:noFill/>
                <a:round/>
                <a:headEnd/>
                <a:tailEnd/>
              </a:ln>
            </p:spPr>
            <p:txBody>
              <a:bodyPr/>
              <a:lstStyle/>
              <a:p>
                <a:endParaRPr lang="en-GB"/>
              </a:p>
            </p:txBody>
          </p:sp>
          <p:sp>
            <p:nvSpPr>
              <p:cNvPr id="21584" name="Freeform 80"/>
              <p:cNvSpPr>
                <a:spLocks/>
              </p:cNvSpPr>
              <p:nvPr/>
            </p:nvSpPr>
            <p:spPr bwMode="auto">
              <a:xfrm>
                <a:off x="3302" y="1875"/>
                <a:ext cx="15" cy="8"/>
              </a:xfrm>
              <a:custGeom>
                <a:avLst/>
                <a:gdLst/>
                <a:ahLst/>
                <a:cxnLst>
                  <a:cxn ang="0">
                    <a:pos x="60" y="0"/>
                  </a:cxn>
                  <a:cxn ang="0">
                    <a:pos x="0" y="0"/>
                  </a:cxn>
                  <a:cxn ang="0">
                    <a:pos x="0" y="30"/>
                  </a:cxn>
                  <a:cxn ang="0">
                    <a:pos x="30" y="30"/>
                  </a:cxn>
                  <a:cxn ang="0">
                    <a:pos x="60" y="0"/>
                  </a:cxn>
                </a:cxnLst>
                <a:rect l="0" t="0" r="r" b="b"/>
                <a:pathLst>
                  <a:path w="60" h="30">
                    <a:moveTo>
                      <a:pt x="60" y="0"/>
                    </a:moveTo>
                    <a:lnTo>
                      <a:pt x="0" y="0"/>
                    </a:lnTo>
                    <a:lnTo>
                      <a:pt x="0" y="30"/>
                    </a:lnTo>
                    <a:lnTo>
                      <a:pt x="30" y="30"/>
                    </a:lnTo>
                    <a:lnTo>
                      <a:pt x="60" y="0"/>
                    </a:lnTo>
                    <a:close/>
                  </a:path>
                </a:pathLst>
              </a:custGeom>
              <a:solidFill>
                <a:srgbClr val="FCA77E"/>
              </a:solidFill>
              <a:ln w="9525">
                <a:noFill/>
                <a:round/>
                <a:headEnd/>
                <a:tailEnd/>
              </a:ln>
            </p:spPr>
            <p:txBody>
              <a:bodyPr/>
              <a:lstStyle/>
              <a:p>
                <a:endParaRPr lang="en-GB"/>
              </a:p>
            </p:txBody>
          </p:sp>
          <p:sp>
            <p:nvSpPr>
              <p:cNvPr id="21585" name="Freeform 81"/>
              <p:cNvSpPr>
                <a:spLocks/>
              </p:cNvSpPr>
              <p:nvPr/>
            </p:nvSpPr>
            <p:spPr bwMode="auto">
              <a:xfrm>
                <a:off x="3613" y="1883"/>
                <a:ext cx="7" cy="8"/>
              </a:xfrm>
              <a:custGeom>
                <a:avLst/>
                <a:gdLst/>
                <a:ahLst/>
                <a:cxnLst>
                  <a:cxn ang="0">
                    <a:pos x="31" y="0"/>
                  </a:cxn>
                  <a:cxn ang="0">
                    <a:pos x="0" y="0"/>
                  </a:cxn>
                  <a:cxn ang="0">
                    <a:pos x="31" y="31"/>
                  </a:cxn>
                  <a:cxn ang="0">
                    <a:pos x="31" y="0"/>
                  </a:cxn>
                </a:cxnLst>
                <a:rect l="0" t="0" r="r" b="b"/>
                <a:pathLst>
                  <a:path w="31" h="31">
                    <a:moveTo>
                      <a:pt x="31" y="0"/>
                    </a:moveTo>
                    <a:lnTo>
                      <a:pt x="0" y="0"/>
                    </a:lnTo>
                    <a:lnTo>
                      <a:pt x="31" y="31"/>
                    </a:lnTo>
                    <a:lnTo>
                      <a:pt x="31" y="0"/>
                    </a:lnTo>
                    <a:close/>
                  </a:path>
                </a:pathLst>
              </a:custGeom>
              <a:solidFill>
                <a:srgbClr val="FCA77E"/>
              </a:solidFill>
              <a:ln w="9525">
                <a:noFill/>
                <a:round/>
                <a:headEnd/>
                <a:tailEnd/>
              </a:ln>
            </p:spPr>
            <p:txBody>
              <a:bodyPr/>
              <a:lstStyle/>
              <a:p>
                <a:endParaRPr lang="en-GB"/>
              </a:p>
            </p:txBody>
          </p:sp>
          <p:sp>
            <p:nvSpPr>
              <p:cNvPr id="21586" name="Freeform 82"/>
              <p:cNvSpPr>
                <a:spLocks/>
              </p:cNvSpPr>
              <p:nvPr/>
            </p:nvSpPr>
            <p:spPr bwMode="auto">
              <a:xfrm>
                <a:off x="3450" y="2193"/>
                <a:ext cx="22" cy="16"/>
              </a:xfrm>
              <a:custGeom>
                <a:avLst/>
                <a:gdLst/>
                <a:ahLst/>
                <a:cxnLst>
                  <a:cxn ang="0">
                    <a:pos x="30" y="60"/>
                  </a:cxn>
                  <a:cxn ang="0">
                    <a:pos x="89" y="60"/>
                  </a:cxn>
                  <a:cxn ang="0">
                    <a:pos x="30" y="0"/>
                  </a:cxn>
                  <a:cxn ang="0">
                    <a:pos x="0" y="31"/>
                  </a:cxn>
                  <a:cxn ang="0">
                    <a:pos x="30" y="60"/>
                  </a:cxn>
                </a:cxnLst>
                <a:rect l="0" t="0" r="r" b="b"/>
                <a:pathLst>
                  <a:path w="89" h="60">
                    <a:moveTo>
                      <a:pt x="30" y="60"/>
                    </a:moveTo>
                    <a:lnTo>
                      <a:pt x="89" y="60"/>
                    </a:lnTo>
                    <a:lnTo>
                      <a:pt x="30" y="0"/>
                    </a:lnTo>
                    <a:lnTo>
                      <a:pt x="0" y="31"/>
                    </a:lnTo>
                    <a:lnTo>
                      <a:pt x="30" y="60"/>
                    </a:lnTo>
                    <a:close/>
                  </a:path>
                </a:pathLst>
              </a:custGeom>
              <a:solidFill>
                <a:srgbClr val="CCE83A"/>
              </a:solidFill>
              <a:ln w="9525">
                <a:noFill/>
                <a:round/>
                <a:headEnd/>
                <a:tailEnd/>
              </a:ln>
            </p:spPr>
            <p:txBody>
              <a:bodyPr/>
              <a:lstStyle/>
              <a:p>
                <a:endParaRPr lang="en-GB"/>
              </a:p>
            </p:txBody>
          </p:sp>
          <p:sp>
            <p:nvSpPr>
              <p:cNvPr id="21587" name="Freeform 83"/>
              <p:cNvSpPr>
                <a:spLocks/>
              </p:cNvSpPr>
              <p:nvPr/>
            </p:nvSpPr>
            <p:spPr bwMode="auto">
              <a:xfrm>
                <a:off x="3354" y="2164"/>
                <a:ext cx="15" cy="7"/>
              </a:xfrm>
              <a:custGeom>
                <a:avLst/>
                <a:gdLst/>
                <a:ahLst/>
                <a:cxnLst>
                  <a:cxn ang="0">
                    <a:pos x="60" y="0"/>
                  </a:cxn>
                  <a:cxn ang="0">
                    <a:pos x="30" y="0"/>
                  </a:cxn>
                  <a:cxn ang="0">
                    <a:pos x="0" y="30"/>
                  </a:cxn>
                  <a:cxn ang="0">
                    <a:pos x="30" y="30"/>
                  </a:cxn>
                  <a:cxn ang="0">
                    <a:pos x="60" y="0"/>
                  </a:cxn>
                </a:cxnLst>
                <a:rect l="0" t="0" r="r" b="b"/>
                <a:pathLst>
                  <a:path w="60" h="30">
                    <a:moveTo>
                      <a:pt x="60" y="0"/>
                    </a:moveTo>
                    <a:lnTo>
                      <a:pt x="30" y="0"/>
                    </a:lnTo>
                    <a:lnTo>
                      <a:pt x="0" y="30"/>
                    </a:lnTo>
                    <a:lnTo>
                      <a:pt x="30" y="30"/>
                    </a:lnTo>
                    <a:lnTo>
                      <a:pt x="60" y="0"/>
                    </a:lnTo>
                    <a:close/>
                  </a:path>
                </a:pathLst>
              </a:custGeom>
              <a:solidFill>
                <a:srgbClr val="CCE83A"/>
              </a:solidFill>
              <a:ln w="9525">
                <a:noFill/>
                <a:round/>
                <a:headEnd/>
                <a:tailEnd/>
              </a:ln>
            </p:spPr>
            <p:txBody>
              <a:bodyPr/>
              <a:lstStyle/>
              <a:p>
                <a:endParaRPr lang="en-GB"/>
              </a:p>
            </p:txBody>
          </p:sp>
          <p:sp>
            <p:nvSpPr>
              <p:cNvPr id="21588" name="Freeform 84"/>
              <p:cNvSpPr>
                <a:spLocks/>
              </p:cNvSpPr>
              <p:nvPr/>
            </p:nvSpPr>
            <p:spPr bwMode="auto">
              <a:xfrm>
                <a:off x="3413" y="2142"/>
                <a:ext cx="7" cy="15"/>
              </a:xfrm>
              <a:custGeom>
                <a:avLst/>
                <a:gdLst/>
                <a:ahLst/>
                <a:cxnLst>
                  <a:cxn ang="0">
                    <a:pos x="30" y="0"/>
                  </a:cxn>
                  <a:cxn ang="0">
                    <a:pos x="0" y="31"/>
                  </a:cxn>
                  <a:cxn ang="0">
                    <a:pos x="0" y="61"/>
                  </a:cxn>
                  <a:cxn ang="0">
                    <a:pos x="30" y="31"/>
                  </a:cxn>
                  <a:cxn ang="0">
                    <a:pos x="30" y="0"/>
                  </a:cxn>
                </a:cxnLst>
                <a:rect l="0" t="0" r="r" b="b"/>
                <a:pathLst>
                  <a:path w="30" h="61">
                    <a:moveTo>
                      <a:pt x="30" y="0"/>
                    </a:moveTo>
                    <a:lnTo>
                      <a:pt x="0" y="31"/>
                    </a:lnTo>
                    <a:lnTo>
                      <a:pt x="0" y="61"/>
                    </a:lnTo>
                    <a:lnTo>
                      <a:pt x="30" y="31"/>
                    </a:lnTo>
                    <a:lnTo>
                      <a:pt x="30" y="0"/>
                    </a:lnTo>
                    <a:close/>
                  </a:path>
                </a:pathLst>
              </a:custGeom>
              <a:solidFill>
                <a:srgbClr val="CCE83A"/>
              </a:solidFill>
              <a:ln w="9525">
                <a:noFill/>
                <a:round/>
                <a:headEnd/>
                <a:tailEnd/>
              </a:ln>
            </p:spPr>
            <p:txBody>
              <a:bodyPr/>
              <a:lstStyle/>
              <a:p>
                <a:endParaRPr lang="en-GB"/>
              </a:p>
            </p:txBody>
          </p:sp>
          <p:sp>
            <p:nvSpPr>
              <p:cNvPr id="21589" name="Freeform 85"/>
              <p:cNvSpPr>
                <a:spLocks/>
              </p:cNvSpPr>
              <p:nvPr/>
            </p:nvSpPr>
            <p:spPr bwMode="auto">
              <a:xfrm>
                <a:off x="3339" y="2438"/>
                <a:ext cx="445" cy="207"/>
              </a:xfrm>
              <a:custGeom>
                <a:avLst/>
                <a:gdLst/>
                <a:ahLst/>
                <a:cxnLst>
                  <a:cxn ang="0">
                    <a:pos x="58" y="296"/>
                  </a:cxn>
                  <a:cxn ang="0">
                    <a:pos x="29" y="237"/>
                  </a:cxn>
                  <a:cxn ang="0">
                    <a:pos x="0" y="266"/>
                  </a:cxn>
                  <a:cxn ang="0">
                    <a:pos x="29" y="325"/>
                  </a:cxn>
                  <a:cxn ang="0">
                    <a:pos x="118" y="385"/>
                  </a:cxn>
                  <a:cxn ang="0">
                    <a:pos x="88" y="443"/>
                  </a:cxn>
                  <a:cxn ang="0">
                    <a:pos x="118" y="473"/>
                  </a:cxn>
                  <a:cxn ang="0">
                    <a:pos x="177" y="562"/>
                  </a:cxn>
                  <a:cxn ang="0">
                    <a:pos x="295" y="652"/>
                  </a:cxn>
                  <a:cxn ang="0">
                    <a:pos x="355" y="680"/>
                  </a:cxn>
                  <a:cxn ang="0">
                    <a:pos x="414" y="710"/>
                  </a:cxn>
                  <a:cxn ang="0">
                    <a:pos x="473" y="741"/>
                  </a:cxn>
                  <a:cxn ang="0">
                    <a:pos x="502" y="770"/>
                  </a:cxn>
                  <a:cxn ang="0">
                    <a:pos x="620" y="828"/>
                  </a:cxn>
                  <a:cxn ang="0">
                    <a:pos x="680" y="798"/>
                  </a:cxn>
                  <a:cxn ang="0">
                    <a:pos x="711" y="798"/>
                  </a:cxn>
                  <a:cxn ang="0">
                    <a:pos x="769" y="770"/>
                  </a:cxn>
                  <a:cxn ang="0">
                    <a:pos x="800" y="680"/>
                  </a:cxn>
                  <a:cxn ang="0">
                    <a:pos x="857" y="680"/>
                  </a:cxn>
                  <a:cxn ang="0">
                    <a:pos x="918" y="710"/>
                  </a:cxn>
                  <a:cxn ang="0">
                    <a:pos x="976" y="741"/>
                  </a:cxn>
                  <a:cxn ang="0">
                    <a:pos x="1007" y="741"/>
                  </a:cxn>
                  <a:cxn ang="0">
                    <a:pos x="1066" y="770"/>
                  </a:cxn>
                  <a:cxn ang="0">
                    <a:pos x="1155" y="741"/>
                  </a:cxn>
                  <a:cxn ang="0">
                    <a:pos x="1214" y="770"/>
                  </a:cxn>
                  <a:cxn ang="0">
                    <a:pos x="1303" y="798"/>
                  </a:cxn>
                  <a:cxn ang="0">
                    <a:pos x="1332" y="770"/>
                  </a:cxn>
                  <a:cxn ang="0">
                    <a:pos x="1480" y="741"/>
                  </a:cxn>
                  <a:cxn ang="0">
                    <a:pos x="1540" y="710"/>
                  </a:cxn>
                  <a:cxn ang="0">
                    <a:pos x="1599" y="680"/>
                  </a:cxn>
                  <a:cxn ang="0">
                    <a:pos x="1629" y="591"/>
                  </a:cxn>
                  <a:cxn ang="0">
                    <a:pos x="1660" y="562"/>
                  </a:cxn>
                  <a:cxn ang="0">
                    <a:pos x="1748" y="503"/>
                  </a:cxn>
                  <a:cxn ang="0">
                    <a:pos x="1778" y="503"/>
                  </a:cxn>
                  <a:cxn ang="0">
                    <a:pos x="1748" y="443"/>
                  </a:cxn>
                  <a:cxn ang="0">
                    <a:pos x="1717" y="385"/>
                  </a:cxn>
                  <a:cxn ang="0">
                    <a:pos x="1629" y="355"/>
                  </a:cxn>
                  <a:cxn ang="0">
                    <a:pos x="1569" y="325"/>
                  </a:cxn>
                  <a:cxn ang="0">
                    <a:pos x="1510" y="355"/>
                  </a:cxn>
                  <a:cxn ang="0">
                    <a:pos x="1480" y="266"/>
                  </a:cxn>
                  <a:cxn ang="0">
                    <a:pos x="1362" y="237"/>
                  </a:cxn>
                  <a:cxn ang="0">
                    <a:pos x="1303" y="207"/>
                  </a:cxn>
                  <a:cxn ang="0">
                    <a:pos x="1273" y="237"/>
                  </a:cxn>
                  <a:cxn ang="0">
                    <a:pos x="1273" y="296"/>
                  </a:cxn>
                  <a:cxn ang="0">
                    <a:pos x="1214" y="325"/>
                  </a:cxn>
                  <a:cxn ang="0">
                    <a:pos x="1185" y="266"/>
                  </a:cxn>
                  <a:cxn ang="0">
                    <a:pos x="1125" y="237"/>
                  </a:cxn>
                  <a:cxn ang="0">
                    <a:pos x="1066" y="207"/>
                  </a:cxn>
                  <a:cxn ang="0">
                    <a:pos x="1125" y="148"/>
                  </a:cxn>
                  <a:cxn ang="0">
                    <a:pos x="1037" y="118"/>
                  </a:cxn>
                  <a:cxn ang="0">
                    <a:pos x="948" y="87"/>
                  </a:cxn>
                  <a:cxn ang="0">
                    <a:pos x="830" y="60"/>
                  </a:cxn>
                  <a:cxn ang="0">
                    <a:pos x="769" y="30"/>
                  </a:cxn>
                  <a:cxn ang="0">
                    <a:pos x="711" y="60"/>
                  </a:cxn>
                  <a:cxn ang="0">
                    <a:pos x="680" y="60"/>
                  </a:cxn>
                  <a:cxn ang="0">
                    <a:pos x="650" y="30"/>
                  </a:cxn>
                  <a:cxn ang="0">
                    <a:pos x="593" y="0"/>
                  </a:cxn>
                  <a:cxn ang="0">
                    <a:pos x="593" y="60"/>
                  </a:cxn>
                  <a:cxn ang="0">
                    <a:pos x="532" y="87"/>
                  </a:cxn>
                  <a:cxn ang="0">
                    <a:pos x="443" y="118"/>
                  </a:cxn>
                  <a:cxn ang="0">
                    <a:pos x="385" y="148"/>
                  </a:cxn>
                  <a:cxn ang="0">
                    <a:pos x="295" y="178"/>
                  </a:cxn>
                  <a:cxn ang="0">
                    <a:pos x="236" y="207"/>
                  </a:cxn>
                </a:cxnLst>
                <a:rect l="0" t="0" r="r" b="b"/>
                <a:pathLst>
                  <a:path w="1778" h="828">
                    <a:moveTo>
                      <a:pt x="148" y="207"/>
                    </a:moveTo>
                    <a:lnTo>
                      <a:pt x="58" y="296"/>
                    </a:lnTo>
                    <a:lnTo>
                      <a:pt x="58" y="266"/>
                    </a:lnTo>
                    <a:lnTo>
                      <a:pt x="29" y="237"/>
                    </a:lnTo>
                    <a:lnTo>
                      <a:pt x="0" y="237"/>
                    </a:lnTo>
                    <a:lnTo>
                      <a:pt x="0" y="266"/>
                    </a:lnTo>
                    <a:lnTo>
                      <a:pt x="29" y="296"/>
                    </a:lnTo>
                    <a:lnTo>
                      <a:pt x="29" y="325"/>
                    </a:lnTo>
                    <a:lnTo>
                      <a:pt x="58" y="325"/>
                    </a:lnTo>
                    <a:lnTo>
                      <a:pt x="118" y="385"/>
                    </a:lnTo>
                    <a:lnTo>
                      <a:pt x="118" y="415"/>
                    </a:lnTo>
                    <a:lnTo>
                      <a:pt x="88" y="443"/>
                    </a:lnTo>
                    <a:lnTo>
                      <a:pt x="118" y="443"/>
                    </a:lnTo>
                    <a:lnTo>
                      <a:pt x="118" y="473"/>
                    </a:lnTo>
                    <a:lnTo>
                      <a:pt x="148" y="534"/>
                    </a:lnTo>
                    <a:lnTo>
                      <a:pt x="177" y="562"/>
                    </a:lnTo>
                    <a:lnTo>
                      <a:pt x="207" y="562"/>
                    </a:lnTo>
                    <a:lnTo>
                      <a:pt x="295" y="652"/>
                    </a:lnTo>
                    <a:lnTo>
                      <a:pt x="325" y="652"/>
                    </a:lnTo>
                    <a:lnTo>
                      <a:pt x="355" y="680"/>
                    </a:lnTo>
                    <a:lnTo>
                      <a:pt x="385" y="680"/>
                    </a:lnTo>
                    <a:lnTo>
                      <a:pt x="414" y="710"/>
                    </a:lnTo>
                    <a:lnTo>
                      <a:pt x="443" y="710"/>
                    </a:lnTo>
                    <a:lnTo>
                      <a:pt x="473" y="741"/>
                    </a:lnTo>
                    <a:lnTo>
                      <a:pt x="473" y="770"/>
                    </a:lnTo>
                    <a:lnTo>
                      <a:pt x="502" y="770"/>
                    </a:lnTo>
                    <a:lnTo>
                      <a:pt x="562" y="828"/>
                    </a:lnTo>
                    <a:lnTo>
                      <a:pt x="620" y="828"/>
                    </a:lnTo>
                    <a:lnTo>
                      <a:pt x="650" y="798"/>
                    </a:lnTo>
                    <a:lnTo>
                      <a:pt x="680" y="798"/>
                    </a:lnTo>
                    <a:lnTo>
                      <a:pt x="711" y="828"/>
                    </a:lnTo>
                    <a:lnTo>
                      <a:pt x="711" y="798"/>
                    </a:lnTo>
                    <a:lnTo>
                      <a:pt x="739" y="770"/>
                    </a:lnTo>
                    <a:lnTo>
                      <a:pt x="769" y="770"/>
                    </a:lnTo>
                    <a:lnTo>
                      <a:pt x="769" y="680"/>
                    </a:lnTo>
                    <a:lnTo>
                      <a:pt x="800" y="680"/>
                    </a:lnTo>
                    <a:lnTo>
                      <a:pt x="830" y="710"/>
                    </a:lnTo>
                    <a:lnTo>
                      <a:pt x="857" y="680"/>
                    </a:lnTo>
                    <a:lnTo>
                      <a:pt x="887" y="680"/>
                    </a:lnTo>
                    <a:lnTo>
                      <a:pt x="918" y="710"/>
                    </a:lnTo>
                    <a:lnTo>
                      <a:pt x="948" y="710"/>
                    </a:lnTo>
                    <a:lnTo>
                      <a:pt x="976" y="741"/>
                    </a:lnTo>
                    <a:lnTo>
                      <a:pt x="1007" y="710"/>
                    </a:lnTo>
                    <a:lnTo>
                      <a:pt x="1007" y="741"/>
                    </a:lnTo>
                    <a:lnTo>
                      <a:pt x="1037" y="741"/>
                    </a:lnTo>
                    <a:lnTo>
                      <a:pt x="1066" y="770"/>
                    </a:lnTo>
                    <a:lnTo>
                      <a:pt x="1125" y="770"/>
                    </a:lnTo>
                    <a:lnTo>
                      <a:pt x="1155" y="741"/>
                    </a:lnTo>
                    <a:lnTo>
                      <a:pt x="1185" y="741"/>
                    </a:lnTo>
                    <a:lnTo>
                      <a:pt x="1214" y="770"/>
                    </a:lnTo>
                    <a:lnTo>
                      <a:pt x="1273" y="770"/>
                    </a:lnTo>
                    <a:lnTo>
                      <a:pt x="1303" y="798"/>
                    </a:lnTo>
                    <a:lnTo>
                      <a:pt x="1303" y="770"/>
                    </a:lnTo>
                    <a:lnTo>
                      <a:pt x="1332" y="770"/>
                    </a:lnTo>
                    <a:lnTo>
                      <a:pt x="1332" y="741"/>
                    </a:lnTo>
                    <a:lnTo>
                      <a:pt x="1480" y="741"/>
                    </a:lnTo>
                    <a:lnTo>
                      <a:pt x="1510" y="710"/>
                    </a:lnTo>
                    <a:lnTo>
                      <a:pt x="1540" y="710"/>
                    </a:lnTo>
                    <a:lnTo>
                      <a:pt x="1569" y="680"/>
                    </a:lnTo>
                    <a:lnTo>
                      <a:pt x="1599" y="680"/>
                    </a:lnTo>
                    <a:lnTo>
                      <a:pt x="1599" y="621"/>
                    </a:lnTo>
                    <a:lnTo>
                      <a:pt x="1629" y="591"/>
                    </a:lnTo>
                    <a:lnTo>
                      <a:pt x="1660" y="591"/>
                    </a:lnTo>
                    <a:lnTo>
                      <a:pt x="1660" y="562"/>
                    </a:lnTo>
                    <a:lnTo>
                      <a:pt x="1687" y="562"/>
                    </a:lnTo>
                    <a:lnTo>
                      <a:pt x="1748" y="503"/>
                    </a:lnTo>
                    <a:lnTo>
                      <a:pt x="1778" y="534"/>
                    </a:lnTo>
                    <a:lnTo>
                      <a:pt x="1778" y="503"/>
                    </a:lnTo>
                    <a:lnTo>
                      <a:pt x="1778" y="473"/>
                    </a:lnTo>
                    <a:lnTo>
                      <a:pt x="1748" y="443"/>
                    </a:lnTo>
                    <a:lnTo>
                      <a:pt x="1717" y="443"/>
                    </a:lnTo>
                    <a:lnTo>
                      <a:pt x="1717" y="385"/>
                    </a:lnTo>
                    <a:lnTo>
                      <a:pt x="1629" y="385"/>
                    </a:lnTo>
                    <a:lnTo>
                      <a:pt x="1629" y="355"/>
                    </a:lnTo>
                    <a:lnTo>
                      <a:pt x="1599" y="355"/>
                    </a:lnTo>
                    <a:lnTo>
                      <a:pt x="1569" y="325"/>
                    </a:lnTo>
                    <a:lnTo>
                      <a:pt x="1540" y="355"/>
                    </a:lnTo>
                    <a:lnTo>
                      <a:pt x="1510" y="355"/>
                    </a:lnTo>
                    <a:lnTo>
                      <a:pt x="1480" y="325"/>
                    </a:lnTo>
                    <a:lnTo>
                      <a:pt x="1480" y="266"/>
                    </a:lnTo>
                    <a:lnTo>
                      <a:pt x="1392" y="266"/>
                    </a:lnTo>
                    <a:lnTo>
                      <a:pt x="1362" y="237"/>
                    </a:lnTo>
                    <a:lnTo>
                      <a:pt x="1332" y="237"/>
                    </a:lnTo>
                    <a:lnTo>
                      <a:pt x="1303" y="207"/>
                    </a:lnTo>
                    <a:lnTo>
                      <a:pt x="1273" y="207"/>
                    </a:lnTo>
                    <a:lnTo>
                      <a:pt x="1273" y="237"/>
                    </a:lnTo>
                    <a:lnTo>
                      <a:pt x="1303" y="266"/>
                    </a:lnTo>
                    <a:lnTo>
                      <a:pt x="1273" y="296"/>
                    </a:lnTo>
                    <a:lnTo>
                      <a:pt x="1244" y="296"/>
                    </a:lnTo>
                    <a:lnTo>
                      <a:pt x="1214" y="325"/>
                    </a:lnTo>
                    <a:lnTo>
                      <a:pt x="1185" y="296"/>
                    </a:lnTo>
                    <a:lnTo>
                      <a:pt x="1185" y="266"/>
                    </a:lnTo>
                    <a:lnTo>
                      <a:pt x="1155" y="237"/>
                    </a:lnTo>
                    <a:lnTo>
                      <a:pt x="1125" y="237"/>
                    </a:lnTo>
                    <a:lnTo>
                      <a:pt x="1094" y="207"/>
                    </a:lnTo>
                    <a:lnTo>
                      <a:pt x="1066" y="207"/>
                    </a:lnTo>
                    <a:lnTo>
                      <a:pt x="1125" y="178"/>
                    </a:lnTo>
                    <a:lnTo>
                      <a:pt x="1125" y="148"/>
                    </a:lnTo>
                    <a:lnTo>
                      <a:pt x="1037" y="148"/>
                    </a:lnTo>
                    <a:lnTo>
                      <a:pt x="1037" y="118"/>
                    </a:lnTo>
                    <a:lnTo>
                      <a:pt x="976" y="118"/>
                    </a:lnTo>
                    <a:lnTo>
                      <a:pt x="948" y="87"/>
                    </a:lnTo>
                    <a:lnTo>
                      <a:pt x="857" y="87"/>
                    </a:lnTo>
                    <a:lnTo>
                      <a:pt x="830" y="60"/>
                    </a:lnTo>
                    <a:lnTo>
                      <a:pt x="830" y="30"/>
                    </a:lnTo>
                    <a:lnTo>
                      <a:pt x="769" y="30"/>
                    </a:lnTo>
                    <a:lnTo>
                      <a:pt x="769" y="60"/>
                    </a:lnTo>
                    <a:lnTo>
                      <a:pt x="711" y="60"/>
                    </a:lnTo>
                    <a:lnTo>
                      <a:pt x="680" y="87"/>
                    </a:lnTo>
                    <a:lnTo>
                      <a:pt x="680" y="60"/>
                    </a:lnTo>
                    <a:lnTo>
                      <a:pt x="650" y="60"/>
                    </a:lnTo>
                    <a:lnTo>
                      <a:pt x="650" y="30"/>
                    </a:lnTo>
                    <a:lnTo>
                      <a:pt x="620" y="0"/>
                    </a:lnTo>
                    <a:lnTo>
                      <a:pt x="593" y="0"/>
                    </a:lnTo>
                    <a:lnTo>
                      <a:pt x="562" y="30"/>
                    </a:lnTo>
                    <a:lnTo>
                      <a:pt x="593" y="60"/>
                    </a:lnTo>
                    <a:lnTo>
                      <a:pt x="562" y="60"/>
                    </a:lnTo>
                    <a:lnTo>
                      <a:pt x="532" y="87"/>
                    </a:lnTo>
                    <a:lnTo>
                      <a:pt x="473" y="87"/>
                    </a:lnTo>
                    <a:lnTo>
                      <a:pt x="443" y="118"/>
                    </a:lnTo>
                    <a:lnTo>
                      <a:pt x="414" y="118"/>
                    </a:lnTo>
                    <a:lnTo>
                      <a:pt x="385" y="148"/>
                    </a:lnTo>
                    <a:lnTo>
                      <a:pt x="325" y="148"/>
                    </a:lnTo>
                    <a:lnTo>
                      <a:pt x="295" y="178"/>
                    </a:lnTo>
                    <a:lnTo>
                      <a:pt x="266" y="178"/>
                    </a:lnTo>
                    <a:lnTo>
                      <a:pt x="236" y="207"/>
                    </a:lnTo>
                    <a:lnTo>
                      <a:pt x="148" y="207"/>
                    </a:lnTo>
                    <a:close/>
                  </a:path>
                </a:pathLst>
              </a:custGeom>
              <a:solidFill>
                <a:srgbClr val="4CB47E"/>
              </a:solidFill>
              <a:ln w="9525">
                <a:noFill/>
                <a:round/>
                <a:headEnd/>
                <a:tailEnd/>
              </a:ln>
            </p:spPr>
            <p:txBody>
              <a:bodyPr/>
              <a:lstStyle/>
              <a:p>
                <a:endParaRPr lang="en-GB"/>
              </a:p>
            </p:txBody>
          </p:sp>
          <p:sp>
            <p:nvSpPr>
              <p:cNvPr id="21590" name="Freeform 86"/>
              <p:cNvSpPr>
                <a:spLocks/>
              </p:cNvSpPr>
              <p:nvPr/>
            </p:nvSpPr>
            <p:spPr bwMode="auto">
              <a:xfrm>
                <a:off x="3790" y="2142"/>
                <a:ext cx="67" cy="37"/>
              </a:xfrm>
              <a:custGeom>
                <a:avLst/>
                <a:gdLst/>
                <a:ahLst/>
                <a:cxnLst>
                  <a:cxn ang="0">
                    <a:pos x="179" y="0"/>
                  </a:cxn>
                  <a:cxn ang="0">
                    <a:pos x="90" y="88"/>
                  </a:cxn>
                  <a:cxn ang="0">
                    <a:pos x="61" y="88"/>
                  </a:cxn>
                  <a:cxn ang="0">
                    <a:pos x="30" y="118"/>
                  </a:cxn>
                  <a:cxn ang="0">
                    <a:pos x="0" y="118"/>
                  </a:cxn>
                  <a:cxn ang="0">
                    <a:pos x="0" y="149"/>
                  </a:cxn>
                  <a:cxn ang="0">
                    <a:pos x="30" y="149"/>
                  </a:cxn>
                  <a:cxn ang="0">
                    <a:pos x="61" y="118"/>
                  </a:cxn>
                  <a:cxn ang="0">
                    <a:pos x="90" y="118"/>
                  </a:cxn>
                  <a:cxn ang="0">
                    <a:pos x="118" y="88"/>
                  </a:cxn>
                  <a:cxn ang="0">
                    <a:pos x="149" y="88"/>
                  </a:cxn>
                  <a:cxn ang="0">
                    <a:pos x="179" y="61"/>
                  </a:cxn>
                  <a:cxn ang="0">
                    <a:pos x="179" y="31"/>
                  </a:cxn>
                  <a:cxn ang="0">
                    <a:pos x="237" y="31"/>
                  </a:cxn>
                  <a:cxn ang="0">
                    <a:pos x="268" y="0"/>
                  </a:cxn>
                  <a:cxn ang="0">
                    <a:pos x="179" y="0"/>
                  </a:cxn>
                </a:cxnLst>
                <a:rect l="0" t="0" r="r" b="b"/>
                <a:pathLst>
                  <a:path w="268" h="149">
                    <a:moveTo>
                      <a:pt x="179" y="0"/>
                    </a:moveTo>
                    <a:lnTo>
                      <a:pt x="90" y="88"/>
                    </a:lnTo>
                    <a:lnTo>
                      <a:pt x="61" y="88"/>
                    </a:lnTo>
                    <a:lnTo>
                      <a:pt x="30" y="118"/>
                    </a:lnTo>
                    <a:lnTo>
                      <a:pt x="0" y="118"/>
                    </a:lnTo>
                    <a:lnTo>
                      <a:pt x="0" y="149"/>
                    </a:lnTo>
                    <a:lnTo>
                      <a:pt x="30" y="149"/>
                    </a:lnTo>
                    <a:lnTo>
                      <a:pt x="61" y="118"/>
                    </a:lnTo>
                    <a:lnTo>
                      <a:pt x="90" y="118"/>
                    </a:lnTo>
                    <a:lnTo>
                      <a:pt x="118" y="88"/>
                    </a:lnTo>
                    <a:lnTo>
                      <a:pt x="149" y="88"/>
                    </a:lnTo>
                    <a:lnTo>
                      <a:pt x="179" y="61"/>
                    </a:lnTo>
                    <a:lnTo>
                      <a:pt x="179" y="31"/>
                    </a:lnTo>
                    <a:lnTo>
                      <a:pt x="237" y="31"/>
                    </a:lnTo>
                    <a:lnTo>
                      <a:pt x="268" y="0"/>
                    </a:lnTo>
                    <a:lnTo>
                      <a:pt x="179" y="0"/>
                    </a:lnTo>
                    <a:close/>
                  </a:path>
                </a:pathLst>
              </a:custGeom>
              <a:solidFill>
                <a:srgbClr val="E6F6ED"/>
              </a:solidFill>
              <a:ln w="9525">
                <a:noFill/>
                <a:round/>
                <a:headEnd/>
                <a:tailEnd/>
              </a:ln>
            </p:spPr>
            <p:txBody>
              <a:bodyPr/>
              <a:lstStyle/>
              <a:p>
                <a:endParaRPr lang="en-GB"/>
              </a:p>
            </p:txBody>
          </p:sp>
          <p:sp>
            <p:nvSpPr>
              <p:cNvPr id="21591" name="Freeform 87"/>
              <p:cNvSpPr>
                <a:spLocks/>
              </p:cNvSpPr>
              <p:nvPr/>
            </p:nvSpPr>
            <p:spPr bwMode="auto">
              <a:xfrm>
                <a:off x="2383" y="2778"/>
                <a:ext cx="7" cy="8"/>
              </a:xfrm>
              <a:custGeom>
                <a:avLst/>
                <a:gdLst/>
                <a:ahLst/>
                <a:cxnLst>
                  <a:cxn ang="0">
                    <a:pos x="30" y="29"/>
                  </a:cxn>
                  <a:cxn ang="0">
                    <a:pos x="30" y="0"/>
                  </a:cxn>
                  <a:cxn ang="0">
                    <a:pos x="0" y="0"/>
                  </a:cxn>
                  <a:cxn ang="0">
                    <a:pos x="30" y="29"/>
                  </a:cxn>
                </a:cxnLst>
                <a:rect l="0" t="0" r="r" b="b"/>
                <a:pathLst>
                  <a:path w="30" h="29">
                    <a:moveTo>
                      <a:pt x="30" y="29"/>
                    </a:moveTo>
                    <a:lnTo>
                      <a:pt x="30" y="0"/>
                    </a:lnTo>
                    <a:lnTo>
                      <a:pt x="0" y="0"/>
                    </a:lnTo>
                    <a:lnTo>
                      <a:pt x="30" y="29"/>
                    </a:lnTo>
                    <a:close/>
                  </a:path>
                </a:pathLst>
              </a:custGeom>
              <a:solidFill>
                <a:srgbClr val="B3B136"/>
              </a:solidFill>
              <a:ln w="9525">
                <a:noFill/>
                <a:round/>
                <a:headEnd/>
                <a:tailEnd/>
              </a:ln>
            </p:spPr>
            <p:txBody>
              <a:bodyPr/>
              <a:lstStyle/>
              <a:p>
                <a:endParaRPr lang="en-GB"/>
              </a:p>
            </p:txBody>
          </p:sp>
          <p:sp>
            <p:nvSpPr>
              <p:cNvPr id="21592" name="Freeform 88"/>
              <p:cNvSpPr>
                <a:spLocks/>
              </p:cNvSpPr>
              <p:nvPr/>
            </p:nvSpPr>
            <p:spPr bwMode="auto">
              <a:xfrm>
                <a:off x="1887" y="3045"/>
                <a:ext cx="859" cy="658"/>
              </a:xfrm>
              <a:custGeom>
                <a:avLst/>
                <a:gdLst/>
                <a:ahLst/>
                <a:cxnLst>
                  <a:cxn ang="0">
                    <a:pos x="386" y="27"/>
                  </a:cxn>
                  <a:cxn ang="0">
                    <a:pos x="266" y="118"/>
                  </a:cxn>
                  <a:cxn ang="0">
                    <a:pos x="148" y="175"/>
                  </a:cxn>
                  <a:cxn ang="0">
                    <a:pos x="29" y="206"/>
                  </a:cxn>
                  <a:cxn ang="0">
                    <a:pos x="59" y="354"/>
                  </a:cxn>
                  <a:cxn ang="0">
                    <a:pos x="118" y="413"/>
                  </a:cxn>
                  <a:cxn ang="0">
                    <a:pos x="90" y="531"/>
                  </a:cxn>
                  <a:cxn ang="0">
                    <a:pos x="59" y="591"/>
                  </a:cxn>
                  <a:cxn ang="0">
                    <a:pos x="209" y="561"/>
                  </a:cxn>
                  <a:cxn ang="0">
                    <a:pos x="266" y="650"/>
                  </a:cxn>
                  <a:cxn ang="0">
                    <a:pos x="534" y="620"/>
                  </a:cxn>
                  <a:cxn ang="0">
                    <a:pos x="771" y="709"/>
                  </a:cxn>
                  <a:cxn ang="0">
                    <a:pos x="711" y="829"/>
                  </a:cxn>
                  <a:cxn ang="0">
                    <a:pos x="593" y="916"/>
                  </a:cxn>
                  <a:cxn ang="0">
                    <a:pos x="593" y="1065"/>
                  </a:cxn>
                  <a:cxn ang="0">
                    <a:pos x="562" y="1302"/>
                  </a:cxn>
                  <a:cxn ang="0">
                    <a:pos x="416" y="1449"/>
                  </a:cxn>
                  <a:cxn ang="0">
                    <a:pos x="534" y="1597"/>
                  </a:cxn>
                  <a:cxn ang="0">
                    <a:pos x="416" y="1776"/>
                  </a:cxn>
                  <a:cxn ang="0">
                    <a:pos x="446" y="1952"/>
                  </a:cxn>
                  <a:cxn ang="0">
                    <a:pos x="327" y="2101"/>
                  </a:cxn>
                  <a:cxn ang="0">
                    <a:pos x="386" y="2219"/>
                  </a:cxn>
                  <a:cxn ang="0">
                    <a:pos x="534" y="2278"/>
                  </a:cxn>
                  <a:cxn ang="0">
                    <a:pos x="680" y="2514"/>
                  </a:cxn>
                  <a:cxn ang="0">
                    <a:pos x="889" y="2633"/>
                  </a:cxn>
                  <a:cxn ang="0">
                    <a:pos x="1096" y="2485"/>
                  </a:cxn>
                  <a:cxn ang="0">
                    <a:pos x="1719" y="2365"/>
                  </a:cxn>
                  <a:cxn ang="0">
                    <a:pos x="1926" y="2308"/>
                  </a:cxn>
                  <a:cxn ang="0">
                    <a:pos x="2075" y="2101"/>
                  </a:cxn>
                  <a:cxn ang="0">
                    <a:pos x="2252" y="1983"/>
                  </a:cxn>
                  <a:cxn ang="0">
                    <a:pos x="2370" y="1804"/>
                  </a:cxn>
                  <a:cxn ang="0">
                    <a:pos x="2489" y="1745"/>
                  </a:cxn>
                  <a:cxn ang="0">
                    <a:pos x="2431" y="1627"/>
                  </a:cxn>
                  <a:cxn ang="0">
                    <a:pos x="2401" y="1449"/>
                  </a:cxn>
                  <a:cxn ang="0">
                    <a:pos x="2489" y="1272"/>
                  </a:cxn>
                  <a:cxn ang="0">
                    <a:pos x="2697" y="1004"/>
                  </a:cxn>
                  <a:cxn ang="0">
                    <a:pos x="2993" y="856"/>
                  </a:cxn>
                  <a:cxn ang="0">
                    <a:pos x="3261" y="738"/>
                  </a:cxn>
                  <a:cxn ang="0">
                    <a:pos x="3379" y="561"/>
                  </a:cxn>
                  <a:cxn ang="0">
                    <a:pos x="3379" y="473"/>
                  </a:cxn>
                  <a:cxn ang="0">
                    <a:pos x="3143" y="443"/>
                  </a:cxn>
                  <a:cxn ang="0">
                    <a:pos x="2933" y="443"/>
                  </a:cxn>
                  <a:cxn ang="0">
                    <a:pos x="2726" y="325"/>
                  </a:cxn>
                  <a:cxn ang="0">
                    <a:pos x="2577" y="354"/>
                  </a:cxn>
                  <a:cxn ang="0">
                    <a:pos x="2312" y="264"/>
                  </a:cxn>
                  <a:cxn ang="0">
                    <a:pos x="2163" y="264"/>
                  </a:cxn>
                  <a:cxn ang="0">
                    <a:pos x="2045" y="146"/>
                  </a:cxn>
                  <a:cxn ang="0">
                    <a:pos x="1808" y="118"/>
                  </a:cxn>
                  <a:cxn ang="0">
                    <a:pos x="1571" y="118"/>
                  </a:cxn>
                  <a:cxn ang="0">
                    <a:pos x="1126" y="118"/>
                  </a:cxn>
                  <a:cxn ang="0">
                    <a:pos x="800" y="88"/>
                  </a:cxn>
                  <a:cxn ang="0">
                    <a:pos x="680" y="57"/>
                  </a:cxn>
                </a:cxnLst>
                <a:rect l="0" t="0" r="r" b="b"/>
                <a:pathLst>
                  <a:path w="3437" h="2633">
                    <a:moveTo>
                      <a:pt x="593" y="88"/>
                    </a:moveTo>
                    <a:lnTo>
                      <a:pt x="534" y="27"/>
                    </a:lnTo>
                    <a:lnTo>
                      <a:pt x="446" y="27"/>
                    </a:lnTo>
                    <a:lnTo>
                      <a:pt x="446" y="0"/>
                    </a:lnTo>
                    <a:lnTo>
                      <a:pt x="386" y="27"/>
                    </a:lnTo>
                    <a:lnTo>
                      <a:pt x="386" y="0"/>
                    </a:lnTo>
                    <a:lnTo>
                      <a:pt x="327" y="57"/>
                    </a:lnTo>
                    <a:lnTo>
                      <a:pt x="297" y="57"/>
                    </a:lnTo>
                    <a:lnTo>
                      <a:pt x="266" y="88"/>
                    </a:lnTo>
                    <a:lnTo>
                      <a:pt x="266" y="118"/>
                    </a:lnTo>
                    <a:lnTo>
                      <a:pt x="297" y="88"/>
                    </a:lnTo>
                    <a:lnTo>
                      <a:pt x="297" y="118"/>
                    </a:lnTo>
                    <a:lnTo>
                      <a:pt x="266" y="146"/>
                    </a:lnTo>
                    <a:lnTo>
                      <a:pt x="178" y="146"/>
                    </a:lnTo>
                    <a:lnTo>
                      <a:pt x="148" y="175"/>
                    </a:lnTo>
                    <a:lnTo>
                      <a:pt x="118" y="146"/>
                    </a:lnTo>
                    <a:lnTo>
                      <a:pt x="90" y="146"/>
                    </a:lnTo>
                    <a:lnTo>
                      <a:pt x="90" y="175"/>
                    </a:lnTo>
                    <a:lnTo>
                      <a:pt x="59" y="206"/>
                    </a:lnTo>
                    <a:lnTo>
                      <a:pt x="29" y="206"/>
                    </a:lnTo>
                    <a:lnTo>
                      <a:pt x="0" y="236"/>
                    </a:lnTo>
                    <a:lnTo>
                      <a:pt x="0" y="295"/>
                    </a:lnTo>
                    <a:lnTo>
                      <a:pt x="29" y="295"/>
                    </a:lnTo>
                    <a:lnTo>
                      <a:pt x="29" y="354"/>
                    </a:lnTo>
                    <a:lnTo>
                      <a:pt x="59" y="354"/>
                    </a:lnTo>
                    <a:lnTo>
                      <a:pt x="29" y="382"/>
                    </a:lnTo>
                    <a:lnTo>
                      <a:pt x="59" y="413"/>
                    </a:lnTo>
                    <a:lnTo>
                      <a:pt x="90" y="382"/>
                    </a:lnTo>
                    <a:lnTo>
                      <a:pt x="118" y="382"/>
                    </a:lnTo>
                    <a:lnTo>
                      <a:pt x="118" y="413"/>
                    </a:lnTo>
                    <a:lnTo>
                      <a:pt x="90" y="443"/>
                    </a:lnTo>
                    <a:lnTo>
                      <a:pt x="90" y="473"/>
                    </a:lnTo>
                    <a:lnTo>
                      <a:pt x="118" y="473"/>
                    </a:lnTo>
                    <a:lnTo>
                      <a:pt x="90" y="501"/>
                    </a:lnTo>
                    <a:lnTo>
                      <a:pt x="90" y="531"/>
                    </a:lnTo>
                    <a:lnTo>
                      <a:pt x="118" y="501"/>
                    </a:lnTo>
                    <a:lnTo>
                      <a:pt x="148" y="501"/>
                    </a:lnTo>
                    <a:lnTo>
                      <a:pt x="90" y="561"/>
                    </a:lnTo>
                    <a:lnTo>
                      <a:pt x="59" y="561"/>
                    </a:lnTo>
                    <a:lnTo>
                      <a:pt x="59" y="591"/>
                    </a:lnTo>
                    <a:lnTo>
                      <a:pt x="90" y="620"/>
                    </a:lnTo>
                    <a:lnTo>
                      <a:pt x="118" y="620"/>
                    </a:lnTo>
                    <a:lnTo>
                      <a:pt x="118" y="591"/>
                    </a:lnTo>
                    <a:lnTo>
                      <a:pt x="178" y="591"/>
                    </a:lnTo>
                    <a:lnTo>
                      <a:pt x="209" y="561"/>
                    </a:lnTo>
                    <a:lnTo>
                      <a:pt x="266" y="561"/>
                    </a:lnTo>
                    <a:lnTo>
                      <a:pt x="266" y="591"/>
                    </a:lnTo>
                    <a:lnTo>
                      <a:pt x="297" y="591"/>
                    </a:lnTo>
                    <a:lnTo>
                      <a:pt x="266" y="620"/>
                    </a:lnTo>
                    <a:lnTo>
                      <a:pt x="266" y="650"/>
                    </a:lnTo>
                    <a:lnTo>
                      <a:pt x="446" y="650"/>
                    </a:lnTo>
                    <a:lnTo>
                      <a:pt x="473" y="679"/>
                    </a:lnTo>
                    <a:lnTo>
                      <a:pt x="504" y="650"/>
                    </a:lnTo>
                    <a:lnTo>
                      <a:pt x="534" y="650"/>
                    </a:lnTo>
                    <a:lnTo>
                      <a:pt x="534" y="620"/>
                    </a:lnTo>
                    <a:lnTo>
                      <a:pt x="680" y="620"/>
                    </a:lnTo>
                    <a:lnTo>
                      <a:pt x="711" y="650"/>
                    </a:lnTo>
                    <a:lnTo>
                      <a:pt x="711" y="679"/>
                    </a:lnTo>
                    <a:lnTo>
                      <a:pt x="741" y="709"/>
                    </a:lnTo>
                    <a:lnTo>
                      <a:pt x="771" y="709"/>
                    </a:lnTo>
                    <a:lnTo>
                      <a:pt x="800" y="738"/>
                    </a:lnTo>
                    <a:lnTo>
                      <a:pt x="771" y="768"/>
                    </a:lnTo>
                    <a:lnTo>
                      <a:pt x="771" y="798"/>
                    </a:lnTo>
                    <a:lnTo>
                      <a:pt x="741" y="829"/>
                    </a:lnTo>
                    <a:lnTo>
                      <a:pt x="711" y="829"/>
                    </a:lnTo>
                    <a:lnTo>
                      <a:pt x="680" y="856"/>
                    </a:lnTo>
                    <a:lnTo>
                      <a:pt x="652" y="856"/>
                    </a:lnTo>
                    <a:lnTo>
                      <a:pt x="623" y="886"/>
                    </a:lnTo>
                    <a:lnTo>
                      <a:pt x="623" y="916"/>
                    </a:lnTo>
                    <a:lnTo>
                      <a:pt x="593" y="916"/>
                    </a:lnTo>
                    <a:lnTo>
                      <a:pt x="593" y="975"/>
                    </a:lnTo>
                    <a:lnTo>
                      <a:pt x="623" y="975"/>
                    </a:lnTo>
                    <a:lnTo>
                      <a:pt x="593" y="1004"/>
                    </a:lnTo>
                    <a:lnTo>
                      <a:pt x="623" y="1035"/>
                    </a:lnTo>
                    <a:lnTo>
                      <a:pt x="593" y="1065"/>
                    </a:lnTo>
                    <a:lnTo>
                      <a:pt x="593" y="1184"/>
                    </a:lnTo>
                    <a:lnTo>
                      <a:pt x="562" y="1184"/>
                    </a:lnTo>
                    <a:lnTo>
                      <a:pt x="534" y="1211"/>
                    </a:lnTo>
                    <a:lnTo>
                      <a:pt x="562" y="1242"/>
                    </a:lnTo>
                    <a:lnTo>
                      <a:pt x="562" y="1302"/>
                    </a:lnTo>
                    <a:lnTo>
                      <a:pt x="534" y="1329"/>
                    </a:lnTo>
                    <a:lnTo>
                      <a:pt x="534" y="1390"/>
                    </a:lnTo>
                    <a:lnTo>
                      <a:pt x="386" y="1390"/>
                    </a:lnTo>
                    <a:lnTo>
                      <a:pt x="386" y="1420"/>
                    </a:lnTo>
                    <a:lnTo>
                      <a:pt x="416" y="1449"/>
                    </a:lnTo>
                    <a:lnTo>
                      <a:pt x="446" y="1449"/>
                    </a:lnTo>
                    <a:lnTo>
                      <a:pt x="446" y="1538"/>
                    </a:lnTo>
                    <a:lnTo>
                      <a:pt x="473" y="1567"/>
                    </a:lnTo>
                    <a:lnTo>
                      <a:pt x="504" y="1567"/>
                    </a:lnTo>
                    <a:lnTo>
                      <a:pt x="534" y="1597"/>
                    </a:lnTo>
                    <a:lnTo>
                      <a:pt x="504" y="1627"/>
                    </a:lnTo>
                    <a:lnTo>
                      <a:pt x="504" y="1657"/>
                    </a:lnTo>
                    <a:lnTo>
                      <a:pt x="446" y="1715"/>
                    </a:lnTo>
                    <a:lnTo>
                      <a:pt x="446" y="1745"/>
                    </a:lnTo>
                    <a:lnTo>
                      <a:pt x="416" y="1776"/>
                    </a:lnTo>
                    <a:lnTo>
                      <a:pt x="416" y="1834"/>
                    </a:lnTo>
                    <a:lnTo>
                      <a:pt x="473" y="1894"/>
                    </a:lnTo>
                    <a:lnTo>
                      <a:pt x="504" y="1894"/>
                    </a:lnTo>
                    <a:lnTo>
                      <a:pt x="504" y="1952"/>
                    </a:lnTo>
                    <a:lnTo>
                      <a:pt x="446" y="1952"/>
                    </a:lnTo>
                    <a:lnTo>
                      <a:pt x="416" y="1983"/>
                    </a:lnTo>
                    <a:lnTo>
                      <a:pt x="416" y="2013"/>
                    </a:lnTo>
                    <a:lnTo>
                      <a:pt x="355" y="2070"/>
                    </a:lnTo>
                    <a:lnTo>
                      <a:pt x="355" y="2101"/>
                    </a:lnTo>
                    <a:lnTo>
                      <a:pt x="327" y="2101"/>
                    </a:lnTo>
                    <a:lnTo>
                      <a:pt x="327" y="2131"/>
                    </a:lnTo>
                    <a:lnTo>
                      <a:pt x="355" y="2159"/>
                    </a:lnTo>
                    <a:lnTo>
                      <a:pt x="355" y="2219"/>
                    </a:lnTo>
                    <a:lnTo>
                      <a:pt x="355" y="2247"/>
                    </a:lnTo>
                    <a:lnTo>
                      <a:pt x="386" y="2219"/>
                    </a:lnTo>
                    <a:lnTo>
                      <a:pt x="473" y="2219"/>
                    </a:lnTo>
                    <a:lnTo>
                      <a:pt x="473" y="2189"/>
                    </a:lnTo>
                    <a:lnTo>
                      <a:pt x="504" y="2219"/>
                    </a:lnTo>
                    <a:lnTo>
                      <a:pt x="504" y="2247"/>
                    </a:lnTo>
                    <a:lnTo>
                      <a:pt x="534" y="2278"/>
                    </a:lnTo>
                    <a:lnTo>
                      <a:pt x="562" y="2278"/>
                    </a:lnTo>
                    <a:lnTo>
                      <a:pt x="652" y="2365"/>
                    </a:lnTo>
                    <a:lnTo>
                      <a:pt x="623" y="2396"/>
                    </a:lnTo>
                    <a:lnTo>
                      <a:pt x="680" y="2456"/>
                    </a:lnTo>
                    <a:lnTo>
                      <a:pt x="680" y="2514"/>
                    </a:lnTo>
                    <a:lnTo>
                      <a:pt x="741" y="2574"/>
                    </a:lnTo>
                    <a:lnTo>
                      <a:pt x="771" y="2574"/>
                    </a:lnTo>
                    <a:lnTo>
                      <a:pt x="771" y="2603"/>
                    </a:lnTo>
                    <a:lnTo>
                      <a:pt x="830" y="2633"/>
                    </a:lnTo>
                    <a:lnTo>
                      <a:pt x="889" y="2633"/>
                    </a:lnTo>
                    <a:lnTo>
                      <a:pt x="889" y="2603"/>
                    </a:lnTo>
                    <a:lnTo>
                      <a:pt x="918" y="2603"/>
                    </a:lnTo>
                    <a:lnTo>
                      <a:pt x="918" y="2574"/>
                    </a:lnTo>
                    <a:lnTo>
                      <a:pt x="1008" y="2485"/>
                    </a:lnTo>
                    <a:lnTo>
                      <a:pt x="1096" y="2485"/>
                    </a:lnTo>
                    <a:lnTo>
                      <a:pt x="1126" y="2456"/>
                    </a:lnTo>
                    <a:lnTo>
                      <a:pt x="1155" y="2456"/>
                    </a:lnTo>
                    <a:lnTo>
                      <a:pt x="1185" y="2396"/>
                    </a:lnTo>
                    <a:lnTo>
                      <a:pt x="1689" y="2396"/>
                    </a:lnTo>
                    <a:lnTo>
                      <a:pt x="1719" y="2365"/>
                    </a:lnTo>
                    <a:lnTo>
                      <a:pt x="1808" y="2365"/>
                    </a:lnTo>
                    <a:lnTo>
                      <a:pt x="1838" y="2396"/>
                    </a:lnTo>
                    <a:lnTo>
                      <a:pt x="1838" y="2365"/>
                    </a:lnTo>
                    <a:lnTo>
                      <a:pt x="1867" y="2365"/>
                    </a:lnTo>
                    <a:lnTo>
                      <a:pt x="1926" y="2308"/>
                    </a:lnTo>
                    <a:lnTo>
                      <a:pt x="1926" y="2219"/>
                    </a:lnTo>
                    <a:lnTo>
                      <a:pt x="1985" y="2159"/>
                    </a:lnTo>
                    <a:lnTo>
                      <a:pt x="2045" y="2159"/>
                    </a:lnTo>
                    <a:lnTo>
                      <a:pt x="2045" y="2131"/>
                    </a:lnTo>
                    <a:lnTo>
                      <a:pt x="2075" y="2101"/>
                    </a:lnTo>
                    <a:lnTo>
                      <a:pt x="2222" y="2101"/>
                    </a:lnTo>
                    <a:lnTo>
                      <a:pt x="2252" y="2070"/>
                    </a:lnTo>
                    <a:lnTo>
                      <a:pt x="2222" y="2070"/>
                    </a:lnTo>
                    <a:lnTo>
                      <a:pt x="2222" y="2040"/>
                    </a:lnTo>
                    <a:lnTo>
                      <a:pt x="2252" y="1983"/>
                    </a:lnTo>
                    <a:lnTo>
                      <a:pt x="2282" y="1952"/>
                    </a:lnTo>
                    <a:lnTo>
                      <a:pt x="2282" y="1894"/>
                    </a:lnTo>
                    <a:lnTo>
                      <a:pt x="2312" y="1894"/>
                    </a:lnTo>
                    <a:lnTo>
                      <a:pt x="2312" y="1863"/>
                    </a:lnTo>
                    <a:lnTo>
                      <a:pt x="2370" y="1804"/>
                    </a:lnTo>
                    <a:lnTo>
                      <a:pt x="2401" y="1804"/>
                    </a:lnTo>
                    <a:lnTo>
                      <a:pt x="2431" y="1776"/>
                    </a:lnTo>
                    <a:lnTo>
                      <a:pt x="2459" y="1776"/>
                    </a:lnTo>
                    <a:lnTo>
                      <a:pt x="2459" y="1745"/>
                    </a:lnTo>
                    <a:lnTo>
                      <a:pt x="2489" y="1745"/>
                    </a:lnTo>
                    <a:lnTo>
                      <a:pt x="2519" y="1715"/>
                    </a:lnTo>
                    <a:lnTo>
                      <a:pt x="2519" y="1685"/>
                    </a:lnTo>
                    <a:lnTo>
                      <a:pt x="2489" y="1657"/>
                    </a:lnTo>
                    <a:lnTo>
                      <a:pt x="2459" y="1657"/>
                    </a:lnTo>
                    <a:lnTo>
                      <a:pt x="2431" y="1627"/>
                    </a:lnTo>
                    <a:lnTo>
                      <a:pt x="2431" y="1597"/>
                    </a:lnTo>
                    <a:lnTo>
                      <a:pt x="2401" y="1567"/>
                    </a:lnTo>
                    <a:lnTo>
                      <a:pt x="2401" y="1509"/>
                    </a:lnTo>
                    <a:lnTo>
                      <a:pt x="2370" y="1479"/>
                    </a:lnTo>
                    <a:lnTo>
                      <a:pt x="2401" y="1449"/>
                    </a:lnTo>
                    <a:lnTo>
                      <a:pt x="2401" y="1420"/>
                    </a:lnTo>
                    <a:lnTo>
                      <a:pt x="2431" y="1390"/>
                    </a:lnTo>
                    <a:lnTo>
                      <a:pt x="2431" y="1360"/>
                    </a:lnTo>
                    <a:lnTo>
                      <a:pt x="2489" y="1302"/>
                    </a:lnTo>
                    <a:lnTo>
                      <a:pt x="2489" y="1272"/>
                    </a:lnTo>
                    <a:lnTo>
                      <a:pt x="2608" y="1154"/>
                    </a:lnTo>
                    <a:lnTo>
                      <a:pt x="2638" y="1093"/>
                    </a:lnTo>
                    <a:lnTo>
                      <a:pt x="2668" y="1093"/>
                    </a:lnTo>
                    <a:lnTo>
                      <a:pt x="2726" y="1035"/>
                    </a:lnTo>
                    <a:lnTo>
                      <a:pt x="2697" y="1004"/>
                    </a:lnTo>
                    <a:lnTo>
                      <a:pt x="2786" y="916"/>
                    </a:lnTo>
                    <a:lnTo>
                      <a:pt x="2845" y="916"/>
                    </a:lnTo>
                    <a:lnTo>
                      <a:pt x="2875" y="886"/>
                    </a:lnTo>
                    <a:lnTo>
                      <a:pt x="2963" y="886"/>
                    </a:lnTo>
                    <a:lnTo>
                      <a:pt x="2993" y="856"/>
                    </a:lnTo>
                    <a:lnTo>
                      <a:pt x="3082" y="856"/>
                    </a:lnTo>
                    <a:lnTo>
                      <a:pt x="3170" y="768"/>
                    </a:lnTo>
                    <a:lnTo>
                      <a:pt x="3200" y="768"/>
                    </a:lnTo>
                    <a:lnTo>
                      <a:pt x="3230" y="738"/>
                    </a:lnTo>
                    <a:lnTo>
                      <a:pt x="3261" y="738"/>
                    </a:lnTo>
                    <a:lnTo>
                      <a:pt x="3289" y="709"/>
                    </a:lnTo>
                    <a:lnTo>
                      <a:pt x="3319" y="709"/>
                    </a:lnTo>
                    <a:lnTo>
                      <a:pt x="3407" y="620"/>
                    </a:lnTo>
                    <a:lnTo>
                      <a:pt x="3407" y="591"/>
                    </a:lnTo>
                    <a:lnTo>
                      <a:pt x="3379" y="561"/>
                    </a:lnTo>
                    <a:lnTo>
                      <a:pt x="3379" y="501"/>
                    </a:lnTo>
                    <a:lnTo>
                      <a:pt x="3407" y="531"/>
                    </a:lnTo>
                    <a:lnTo>
                      <a:pt x="3437" y="501"/>
                    </a:lnTo>
                    <a:lnTo>
                      <a:pt x="3407" y="473"/>
                    </a:lnTo>
                    <a:lnTo>
                      <a:pt x="3379" y="473"/>
                    </a:lnTo>
                    <a:lnTo>
                      <a:pt x="3379" y="443"/>
                    </a:lnTo>
                    <a:lnTo>
                      <a:pt x="3319" y="443"/>
                    </a:lnTo>
                    <a:lnTo>
                      <a:pt x="3289" y="473"/>
                    </a:lnTo>
                    <a:lnTo>
                      <a:pt x="3170" y="473"/>
                    </a:lnTo>
                    <a:lnTo>
                      <a:pt x="3143" y="443"/>
                    </a:lnTo>
                    <a:lnTo>
                      <a:pt x="3112" y="473"/>
                    </a:lnTo>
                    <a:lnTo>
                      <a:pt x="3082" y="473"/>
                    </a:lnTo>
                    <a:lnTo>
                      <a:pt x="3052" y="443"/>
                    </a:lnTo>
                    <a:lnTo>
                      <a:pt x="2993" y="443"/>
                    </a:lnTo>
                    <a:lnTo>
                      <a:pt x="2933" y="443"/>
                    </a:lnTo>
                    <a:lnTo>
                      <a:pt x="2933" y="413"/>
                    </a:lnTo>
                    <a:lnTo>
                      <a:pt x="2905" y="354"/>
                    </a:lnTo>
                    <a:lnTo>
                      <a:pt x="2815" y="354"/>
                    </a:lnTo>
                    <a:lnTo>
                      <a:pt x="2786" y="325"/>
                    </a:lnTo>
                    <a:lnTo>
                      <a:pt x="2726" y="325"/>
                    </a:lnTo>
                    <a:lnTo>
                      <a:pt x="2697" y="354"/>
                    </a:lnTo>
                    <a:lnTo>
                      <a:pt x="2668" y="354"/>
                    </a:lnTo>
                    <a:lnTo>
                      <a:pt x="2638" y="382"/>
                    </a:lnTo>
                    <a:lnTo>
                      <a:pt x="2608" y="382"/>
                    </a:lnTo>
                    <a:lnTo>
                      <a:pt x="2577" y="354"/>
                    </a:lnTo>
                    <a:lnTo>
                      <a:pt x="2549" y="354"/>
                    </a:lnTo>
                    <a:lnTo>
                      <a:pt x="2519" y="382"/>
                    </a:lnTo>
                    <a:lnTo>
                      <a:pt x="2459" y="325"/>
                    </a:lnTo>
                    <a:lnTo>
                      <a:pt x="2370" y="325"/>
                    </a:lnTo>
                    <a:lnTo>
                      <a:pt x="2312" y="264"/>
                    </a:lnTo>
                    <a:lnTo>
                      <a:pt x="2282" y="295"/>
                    </a:lnTo>
                    <a:lnTo>
                      <a:pt x="2252" y="264"/>
                    </a:lnTo>
                    <a:lnTo>
                      <a:pt x="2222" y="264"/>
                    </a:lnTo>
                    <a:lnTo>
                      <a:pt x="2194" y="236"/>
                    </a:lnTo>
                    <a:lnTo>
                      <a:pt x="2163" y="264"/>
                    </a:lnTo>
                    <a:lnTo>
                      <a:pt x="2133" y="236"/>
                    </a:lnTo>
                    <a:lnTo>
                      <a:pt x="2163" y="206"/>
                    </a:lnTo>
                    <a:lnTo>
                      <a:pt x="2163" y="175"/>
                    </a:lnTo>
                    <a:lnTo>
                      <a:pt x="2075" y="175"/>
                    </a:lnTo>
                    <a:lnTo>
                      <a:pt x="2045" y="146"/>
                    </a:lnTo>
                    <a:lnTo>
                      <a:pt x="1926" y="146"/>
                    </a:lnTo>
                    <a:lnTo>
                      <a:pt x="1896" y="175"/>
                    </a:lnTo>
                    <a:lnTo>
                      <a:pt x="1867" y="146"/>
                    </a:lnTo>
                    <a:lnTo>
                      <a:pt x="1838" y="146"/>
                    </a:lnTo>
                    <a:lnTo>
                      <a:pt x="1808" y="118"/>
                    </a:lnTo>
                    <a:lnTo>
                      <a:pt x="1719" y="118"/>
                    </a:lnTo>
                    <a:lnTo>
                      <a:pt x="1719" y="146"/>
                    </a:lnTo>
                    <a:lnTo>
                      <a:pt x="1660" y="146"/>
                    </a:lnTo>
                    <a:lnTo>
                      <a:pt x="1629" y="118"/>
                    </a:lnTo>
                    <a:lnTo>
                      <a:pt x="1571" y="118"/>
                    </a:lnTo>
                    <a:lnTo>
                      <a:pt x="1541" y="88"/>
                    </a:lnTo>
                    <a:lnTo>
                      <a:pt x="1510" y="118"/>
                    </a:lnTo>
                    <a:lnTo>
                      <a:pt x="1482" y="88"/>
                    </a:lnTo>
                    <a:lnTo>
                      <a:pt x="1482" y="118"/>
                    </a:lnTo>
                    <a:lnTo>
                      <a:pt x="1126" y="118"/>
                    </a:lnTo>
                    <a:lnTo>
                      <a:pt x="1096" y="88"/>
                    </a:lnTo>
                    <a:lnTo>
                      <a:pt x="1008" y="88"/>
                    </a:lnTo>
                    <a:lnTo>
                      <a:pt x="978" y="57"/>
                    </a:lnTo>
                    <a:lnTo>
                      <a:pt x="830" y="57"/>
                    </a:lnTo>
                    <a:lnTo>
                      <a:pt x="800" y="88"/>
                    </a:lnTo>
                    <a:lnTo>
                      <a:pt x="771" y="88"/>
                    </a:lnTo>
                    <a:lnTo>
                      <a:pt x="741" y="57"/>
                    </a:lnTo>
                    <a:lnTo>
                      <a:pt x="711" y="88"/>
                    </a:lnTo>
                    <a:lnTo>
                      <a:pt x="680" y="88"/>
                    </a:lnTo>
                    <a:lnTo>
                      <a:pt x="680" y="57"/>
                    </a:lnTo>
                    <a:lnTo>
                      <a:pt x="652" y="57"/>
                    </a:lnTo>
                    <a:lnTo>
                      <a:pt x="623" y="88"/>
                    </a:lnTo>
                    <a:lnTo>
                      <a:pt x="593" y="88"/>
                    </a:lnTo>
                    <a:close/>
                  </a:path>
                </a:pathLst>
              </a:custGeom>
              <a:solidFill>
                <a:srgbClr val="FED9A6"/>
              </a:solidFill>
              <a:ln w="9525">
                <a:noFill/>
                <a:round/>
                <a:headEnd/>
                <a:tailEnd/>
              </a:ln>
            </p:spPr>
            <p:txBody>
              <a:bodyPr/>
              <a:lstStyle/>
              <a:p>
                <a:endParaRPr lang="en-GB"/>
              </a:p>
            </p:txBody>
          </p:sp>
          <p:sp>
            <p:nvSpPr>
              <p:cNvPr id="21593" name="Freeform 89"/>
              <p:cNvSpPr>
                <a:spLocks/>
              </p:cNvSpPr>
              <p:nvPr/>
            </p:nvSpPr>
            <p:spPr bwMode="auto">
              <a:xfrm>
                <a:off x="1842" y="3186"/>
                <a:ext cx="245" cy="436"/>
              </a:xfrm>
              <a:custGeom>
                <a:avLst/>
                <a:gdLst/>
                <a:ahLst/>
                <a:cxnLst>
                  <a:cxn ang="0">
                    <a:pos x="356" y="30"/>
                  </a:cxn>
                  <a:cxn ang="0">
                    <a:pos x="268" y="59"/>
                  </a:cxn>
                  <a:cxn ang="0">
                    <a:pos x="268" y="177"/>
                  </a:cxn>
                  <a:cxn ang="0">
                    <a:pos x="296" y="386"/>
                  </a:cxn>
                  <a:cxn ang="0">
                    <a:pos x="237" y="504"/>
                  </a:cxn>
                  <a:cxn ang="0">
                    <a:pos x="207" y="681"/>
                  </a:cxn>
                  <a:cxn ang="0">
                    <a:pos x="149" y="768"/>
                  </a:cxn>
                  <a:cxn ang="0">
                    <a:pos x="119" y="859"/>
                  </a:cxn>
                  <a:cxn ang="0">
                    <a:pos x="59" y="948"/>
                  </a:cxn>
                  <a:cxn ang="0">
                    <a:pos x="0" y="1096"/>
                  </a:cxn>
                  <a:cxn ang="0">
                    <a:pos x="149" y="1066"/>
                  </a:cxn>
                  <a:cxn ang="0">
                    <a:pos x="119" y="1184"/>
                  </a:cxn>
                  <a:cxn ang="0">
                    <a:pos x="59" y="1243"/>
                  </a:cxn>
                  <a:cxn ang="0">
                    <a:pos x="178" y="1243"/>
                  </a:cxn>
                  <a:cxn ang="0">
                    <a:pos x="207" y="1243"/>
                  </a:cxn>
                  <a:cxn ang="0">
                    <a:pos x="149" y="1391"/>
                  </a:cxn>
                  <a:cxn ang="0">
                    <a:pos x="149" y="1509"/>
                  </a:cxn>
                  <a:cxn ang="0">
                    <a:pos x="119" y="1686"/>
                  </a:cxn>
                  <a:cxn ang="0">
                    <a:pos x="119" y="1717"/>
                  </a:cxn>
                  <a:cxn ang="0">
                    <a:pos x="237" y="1686"/>
                  </a:cxn>
                  <a:cxn ang="0">
                    <a:pos x="387" y="1747"/>
                  </a:cxn>
                  <a:cxn ang="0">
                    <a:pos x="505" y="1686"/>
                  </a:cxn>
                  <a:cxn ang="0">
                    <a:pos x="505" y="1570"/>
                  </a:cxn>
                  <a:cxn ang="0">
                    <a:pos x="533" y="1509"/>
                  </a:cxn>
                  <a:cxn ang="0">
                    <a:pos x="624" y="1391"/>
                  </a:cxn>
                  <a:cxn ang="0">
                    <a:pos x="651" y="1333"/>
                  </a:cxn>
                  <a:cxn ang="0">
                    <a:pos x="624" y="1184"/>
                  </a:cxn>
                  <a:cxn ang="0">
                    <a:pos x="682" y="1066"/>
                  </a:cxn>
                  <a:cxn ang="0">
                    <a:pos x="651" y="1006"/>
                  </a:cxn>
                  <a:cxn ang="0">
                    <a:pos x="594" y="888"/>
                  </a:cxn>
                  <a:cxn ang="0">
                    <a:pos x="712" y="829"/>
                  </a:cxn>
                  <a:cxn ang="0">
                    <a:pos x="740" y="681"/>
                  </a:cxn>
                  <a:cxn ang="0">
                    <a:pos x="771" y="623"/>
                  </a:cxn>
                  <a:cxn ang="0">
                    <a:pos x="771" y="443"/>
                  </a:cxn>
                  <a:cxn ang="0">
                    <a:pos x="771" y="355"/>
                  </a:cxn>
                  <a:cxn ang="0">
                    <a:pos x="830" y="295"/>
                  </a:cxn>
                  <a:cxn ang="0">
                    <a:pos x="919" y="268"/>
                  </a:cxn>
                  <a:cxn ang="0">
                    <a:pos x="978" y="177"/>
                  </a:cxn>
                  <a:cxn ang="0">
                    <a:pos x="889" y="118"/>
                  </a:cxn>
                  <a:cxn ang="0">
                    <a:pos x="712" y="59"/>
                  </a:cxn>
                  <a:cxn ang="0">
                    <a:pos x="651" y="118"/>
                  </a:cxn>
                  <a:cxn ang="0">
                    <a:pos x="444" y="59"/>
                  </a:cxn>
                  <a:cxn ang="0">
                    <a:pos x="444" y="0"/>
                  </a:cxn>
                </a:cxnLst>
                <a:rect l="0" t="0" r="r" b="b"/>
                <a:pathLst>
                  <a:path w="978" h="1747">
                    <a:moveTo>
                      <a:pt x="444" y="0"/>
                    </a:moveTo>
                    <a:lnTo>
                      <a:pt x="387" y="0"/>
                    </a:lnTo>
                    <a:lnTo>
                      <a:pt x="356" y="30"/>
                    </a:lnTo>
                    <a:lnTo>
                      <a:pt x="296" y="30"/>
                    </a:lnTo>
                    <a:lnTo>
                      <a:pt x="296" y="59"/>
                    </a:lnTo>
                    <a:lnTo>
                      <a:pt x="268" y="59"/>
                    </a:lnTo>
                    <a:lnTo>
                      <a:pt x="237" y="89"/>
                    </a:lnTo>
                    <a:lnTo>
                      <a:pt x="237" y="148"/>
                    </a:lnTo>
                    <a:lnTo>
                      <a:pt x="268" y="177"/>
                    </a:lnTo>
                    <a:lnTo>
                      <a:pt x="268" y="325"/>
                    </a:lnTo>
                    <a:lnTo>
                      <a:pt x="296" y="325"/>
                    </a:lnTo>
                    <a:lnTo>
                      <a:pt x="296" y="386"/>
                    </a:lnTo>
                    <a:lnTo>
                      <a:pt x="268" y="386"/>
                    </a:lnTo>
                    <a:lnTo>
                      <a:pt x="268" y="504"/>
                    </a:lnTo>
                    <a:lnTo>
                      <a:pt x="237" y="504"/>
                    </a:lnTo>
                    <a:lnTo>
                      <a:pt x="237" y="562"/>
                    </a:lnTo>
                    <a:lnTo>
                      <a:pt x="207" y="593"/>
                    </a:lnTo>
                    <a:lnTo>
                      <a:pt x="207" y="681"/>
                    </a:lnTo>
                    <a:lnTo>
                      <a:pt x="178" y="711"/>
                    </a:lnTo>
                    <a:lnTo>
                      <a:pt x="178" y="741"/>
                    </a:lnTo>
                    <a:lnTo>
                      <a:pt x="149" y="768"/>
                    </a:lnTo>
                    <a:lnTo>
                      <a:pt x="149" y="799"/>
                    </a:lnTo>
                    <a:lnTo>
                      <a:pt x="119" y="829"/>
                    </a:lnTo>
                    <a:lnTo>
                      <a:pt x="119" y="859"/>
                    </a:lnTo>
                    <a:lnTo>
                      <a:pt x="59" y="918"/>
                    </a:lnTo>
                    <a:lnTo>
                      <a:pt x="30" y="918"/>
                    </a:lnTo>
                    <a:lnTo>
                      <a:pt x="59" y="948"/>
                    </a:lnTo>
                    <a:lnTo>
                      <a:pt x="30" y="977"/>
                    </a:lnTo>
                    <a:lnTo>
                      <a:pt x="30" y="1066"/>
                    </a:lnTo>
                    <a:lnTo>
                      <a:pt x="0" y="1096"/>
                    </a:lnTo>
                    <a:lnTo>
                      <a:pt x="0" y="1154"/>
                    </a:lnTo>
                    <a:lnTo>
                      <a:pt x="59" y="1154"/>
                    </a:lnTo>
                    <a:lnTo>
                      <a:pt x="149" y="1066"/>
                    </a:lnTo>
                    <a:lnTo>
                      <a:pt x="149" y="1124"/>
                    </a:lnTo>
                    <a:lnTo>
                      <a:pt x="119" y="1154"/>
                    </a:lnTo>
                    <a:lnTo>
                      <a:pt x="119" y="1184"/>
                    </a:lnTo>
                    <a:lnTo>
                      <a:pt x="89" y="1154"/>
                    </a:lnTo>
                    <a:lnTo>
                      <a:pt x="59" y="1154"/>
                    </a:lnTo>
                    <a:lnTo>
                      <a:pt x="59" y="1243"/>
                    </a:lnTo>
                    <a:lnTo>
                      <a:pt x="119" y="1243"/>
                    </a:lnTo>
                    <a:lnTo>
                      <a:pt x="149" y="1215"/>
                    </a:lnTo>
                    <a:lnTo>
                      <a:pt x="178" y="1243"/>
                    </a:lnTo>
                    <a:lnTo>
                      <a:pt x="178" y="1215"/>
                    </a:lnTo>
                    <a:lnTo>
                      <a:pt x="207" y="1215"/>
                    </a:lnTo>
                    <a:lnTo>
                      <a:pt x="207" y="1243"/>
                    </a:lnTo>
                    <a:lnTo>
                      <a:pt x="178" y="1273"/>
                    </a:lnTo>
                    <a:lnTo>
                      <a:pt x="178" y="1361"/>
                    </a:lnTo>
                    <a:lnTo>
                      <a:pt x="149" y="1391"/>
                    </a:lnTo>
                    <a:lnTo>
                      <a:pt x="149" y="1452"/>
                    </a:lnTo>
                    <a:lnTo>
                      <a:pt x="178" y="1479"/>
                    </a:lnTo>
                    <a:lnTo>
                      <a:pt x="149" y="1509"/>
                    </a:lnTo>
                    <a:lnTo>
                      <a:pt x="149" y="1628"/>
                    </a:lnTo>
                    <a:lnTo>
                      <a:pt x="119" y="1658"/>
                    </a:lnTo>
                    <a:lnTo>
                      <a:pt x="119" y="1686"/>
                    </a:lnTo>
                    <a:lnTo>
                      <a:pt x="89" y="1717"/>
                    </a:lnTo>
                    <a:lnTo>
                      <a:pt x="89" y="1747"/>
                    </a:lnTo>
                    <a:lnTo>
                      <a:pt x="119" y="1717"/>
                    </a:lnTo>
                    <a:lnTo>
                      <a:pt x="149" y="1717"/>
                    </a:lnTo>
                    <a:lnTo>
                      <a:pt x="178" y="1686"/>
                    </a:lnTo>
                    <a:lnTo>
                      <a:pt x="237" y="1686"/>
                    </a:lnTo>
                    <a:lnTo>
                      <a:pt x="237" y="1717"/>
                    </a:lnTo>
                    <a:lnTo>
                      <a:pt x="356" y="1717"/>
                    </a:lnTo>
                    <a:lnTo>
                      <a:pt x="387" y="1747"/>
                    </a:lnTo>
                    <a:lnTo>
                      <a:pt x="414" y="1717"/>
                    </a:lnTo>
                    <a:lnTo>
                      <a:pt x="444" y="1717"/>
                    </a:lnTo>
                    <a:lnTo>
                      <a:pt x="505" y="1686"/>
                    </a:lnTo>
                    <a:lnTo>
                      <a:pt x="533" y="1658"/>
                    </a:lnTo>
                    <a:lnTo>
                      <a:pt x="533" y="1598"/>
                    </a:lnTo>
                    <a:lnTo>
                      <a:pt x="505" y="1570"/>
                    </a:lnTo>
                    <a:lnTo>
                      <a:pt x="505" y="1540"/>
                    </a:lnTo>
                    <a:lnTo>
                      <a:pt x="533" y="1540"/>
                    </a:lnTo>
                    <a:lnTo>
                      <a:pt x="533" y="1509"/>
                    </a:lnTo>
                    <a:lnTo>
                      <a:pt x="594" y="1452"/>
                    </a:lnTo>
                    <a:lnTo>
                      <a:pt x="594" y="1422"/>
                    </a:lnTo>
                    <a:lnTo>
                      <a:pt x="624" y="1391"/>
                    </a:lnTo>
                    <a:lnTo>
                      <a:pt x="682" y="1391"/>
                    </a:lnTo>
                    <a:lnTo>
                      <a:pt x="682" y="1333"/>
                    </a:lnTo>
                    <a:lnTo>
                      <a:pt x="651" y="1333"/>
                    </a:lnTo>
                    <a:lnTo>
                      <a:pt x="594" y="1273"/>
                    </a:lnTo>
                    <a:lnTo>
                      <a:pt x="594" y="1215"/>
                    </a:lnTo>
                    <a:lnTo>
                      <a:pt x="624" y="1184"/>
                    </a:lnTo>
                    <a:lnTo>
                      <a:pt x="624" y="1154"/>
                    </a:lnTo>
                    <a:lnTo>
                      <a:pt x="682" y="1096"/>
                    </a:lnTo>
                    <a:lnTo>
                      <a:pt x="682" y="1066"/>
                    </a:lnTo>
                    <a:lnTo>
                      <a:pt x="712" y="1036"/>
                    </a:lnTo>
                    <a:lnTo>
                      <a:pt x="682" y="1006"/>
                    </a:lnTo>
                    <a:lnTo>
                      <a:pt x="651" y="1006"/>
                    </a:lnTo>
                    <a:lnTo>
                      <a:pt x="624" y="977"/>
                    </a:lnTo>
                    <a:lnTo>
                      <a:pt x="624" y="888"/>
                    </a:lnTo>
                    <a:lnTo>
                      <a:pt x="594" y="888"/>
                    </a:lnTo>
                    <a:lnTo>
                      <a:pt x="564" y="859"/>
                    </a:lnTo>
                    <a:lnTo>
                      <a:pt x="564" y="829"/>
                    </a:lnTo>
                    <a:lnTo>
                      <a:pt x="712" y="829"/>
                    </a:lnTo>
                    <a:lnTo>
                      <a:pt x="712" y="768"/>
                    </a:lnTo>
                    <a:lnTo>
                      <a:pt x="740" y="741"/>
                    </a:lnTo>
                    <a:lnTo>
                      <a:pt x="740" y="681"/>
                    </a:lnTo>
                    <a:lnTo>
                      <a:pt x="712" y="650"/>
                    </a:lnTo>
                    <a:lnTo>
                      <a:pt x="740" y="623"/>
                    </a:lnTo>
                    <a:lnTo>
                      <a:pt x="771" y="623"/>
                    </a:lnTo>
                    <a:lnTo>
                      <a:pt x="771" y="504"/>
                    </a:lnTo>
                    <a:lnTo>
                      <a:pt x="801" y="474"/>
                    </a:lnTo>
                    <a:lnTo>
                      <a:pt x="771" y="443"/>
                    </a:lnTo>
                    <a:lnTo>
                      <a:pt x="801" y="414"/>
                    </a:lnTo>
                    <a:lnTo>
                      <a:pt x="771" y="414"/>
                    </a:lnTo>
                    <a:lnTo>
                      <a:pt x="771" y="355"/>
                    </a:lnTo>
                    <a:lnTo>
                      <a:pt x="801" y="355"/>
                    </a:lnTo>
                    <a:lnTo>
                      <a:pt x="801" y="325"/>
                    </a:lnTo>
                    <a:lnTo>
                      <a:pt x="830" y="295"/>
                    </a:lnTo>
                    <a:lnTo>
                      <a:pt x="858" y="295"/>
                    </a:lnTo>
                    <a:lnTo>
                      <a:pt x="889" y="268"/>
                    </a:lnTo>
                    <a:lnTo>
                      <a:pt x="919" y="268"/>
                    </a:lnTo>
                    <a:lnTo>
                      <a:pt x="949" y="237"/>
                    </a:lnTo>
                    <a:lnTo>
                      <a:pt x="949" y="207"/>
                    </a:lnTo>
                    <a:lnTo>
                      <a:pt x="978" y="177"/>
                    </a:lnTo>
                    <a:lnTo>
                      <a:pt x="949" y="148"/>
                    </a:lnTo>
                    <a:lnTo>
                      <a:pt x="919" y="148"/>
                    </a:lnTo>
                    <a:lnTo>
                      <a:pt x="889" y="118"/>
                    </a:lnTo>
                    <a:lnTo>
                      <a:pt x="889" y="89"/>
                    </a:lnTo>
                    <a:lnTo>
                      <a:pt x="858" y="59"/>
                    </a:lnTo>
                    <a:lnTo>
                      <a:pt x="712" y="59"/>
                    </a:lnTo>
                    <a:lnTo>
                      <a:pt x="712" y="89"/>
                    </a:lnTo>
                    <a:lnTo>
                      <a:pt x="682" y="89"/>
                    </a:lnTo>
                    <a:lnTo>
                      <a:pt x="651" y="118"/>
                    </a:lnTo>
                    <a:lnTo>
                      <a:pt x="624" y="89"/>
                    </a:lnTo>
                    <a:lnTo>
                      <a:pt x="444" y="89"/>
                    </a:lnTo>
                    <a:lnTo>
                      <a:pt x="444" y="59"/>
                    </a:lnTo>
                    <a:lnTo>
                      <a:pt x="475" y="30"/>
                    </a:lnTo>
                    <a:lnTo>
                      <a:pt x="444" y="30"/>
                    </a:lnTo>
                    <a:lnTo>
                      <a:pt x="444" y="0"/>
                    </a:lnTo>
                    <a:close/>
                  </a:path>
                </a:pathLst>
              </a:custGeom>
              <a:solidFill>
                <a:srgbClr val="FCA77E"/>
              </a:solidFill>
              <a:ln w="9525">
                <a:noFill/>
                <a:round/>
                <a:headEnd/>
                <a:tailEnd/>
              </a:ln>
            </p:spPr>
            <p:txBody>
              <a:bodyPr/>
              <a:lstStyle/>
              <a:p>
                <a:endParaRPr lang="en-GB"/>
              </a:p>
            </p:txBody>
          </p:sp>
          <p:sp>
            <p:nvSpPr>
              <p:cNvPr id="21594" name="Freeform 90"/>
              <p:cNvSpPr>
                <a:spLocks/>
              </p:cNvSpPr>
              <p:nvPr/>
            </p:nvSpPr>
            <p:spPr bwMode="auto">
              <a:xfrm>
                <a:off x="1650" y="3718"/>
                <a:ext cx="763" cy="629"/>
              </a:xfrm>
              <a:custGeom>
                <a:avLst/>
                <a:gdLst/>
                <a:ahLst/>
                <a:cxnLst>
                  <a:cxn ang="0">
                    <a:pos x="209" y="2369"/>
                  </a:cxn>
                  <a:cxn ang="0">
                    <a:pos x="91" y="2428"/>
                  </a:cxn>
                  <a:cxn ang="0">
                    <a:pos x="771" y="2428"/>
                  </a:cxn>
                  <a:cxn ang="0">
                    <a:pos x="978" y="2309"/>
                  </a:cxn>
                  <a:cxn ang="0">
                    <a:pos x="1127" y="2190"/>
                  </a:cxn>
                  <a:cxn ang="0">
                    <a:pos x="1215" y="2133"/>
                  </a:cxn>
                  <a:cxn ang="0">
                    <a:pos x="1453" y="2072"/>
                  </a:cxn>
                  <a:cxn ang="0">
                    <a:pos x="1690" y="2042"/>
                  </a:cxn>
                  <a:cxn ang="0">
                    <a:pos x="1808" y="1984"/>
                  </a:cxn>
                  <a:cxn ang="0">
                    <a:pos x="1927" y="1806"/>
                  </a:cxn>
                  <a:cxn ang="0">
                    <a:pos x="2045" y="1777"/>
                  </a:cxn>
                  <a:cxn ang="0">
                    <a:pos x="2134" y="1717"/>
                  </a:cxn>
                  <a:cxn ang="0">
                    <a:pos x="2282" y="1629"/>
                  </a:cxn>
                  <a:cxn ang="0">
                    <a:pos x="2222" y="1568"/>
                  </a:cxn>
                  <a:cxn ang="0">
                    <a:pos x="2222" y="1510"/>
                  </a:cxn>
                  <a:cxn ang="0">
                    <a:pos x="2341" y="1422"/>
                  </a:cxn>
                  <a:cxn ang="0">
                    <a:pos x="2490" y="1361"/>
                  </a:cxn>
                  <a:cxn ang="0">
                    <a:pos x="2964" y="1274"/>
                  </a:cxn>
                  <a:cxn ang="0">
                    <a:pos x="3052" y="1125"/>
                  </a:cxn>
                  <a:cxn ang="0">
                    <a:pos x="2934" y="977"/>
                  </a:cxn>
                  <a:cxn ang="0">
                    <a:pos x="2875" y="830"/>
                  </a:cxn>
                  <a:cxn ang="0">
                    <a:pos x="2875" y="740"/>
                  </a:cxn>
                  <a:cxn ang="0">
                    <a:pos x="2875" y="475"/>
                  </a:cxn>
                  <a:cxn ang="0">
                    <a:pos x="2875" y="384"/>
                  </a:cxn>
                  <a:cxn ang="0">
                    <a:pos x="2757" y="266"/>
                  </a:cxn>
                  <a:cxn ang="0">
                    <a:pos x="2638" y="266"/>
                  </a:cxn>
                  <a:cxn ang="0">
                    <a:pos x="2550" y="238"/>
                  </a:cxn>
                  <a:cxn ang="0">
                    <a:pos x="2520" y="207"/>
                  </a:cxn>
                  <a:cxn ang="0">
                    <a:pos x="2501" y="187"/>
                  </a:cxn>
                  <a:cxn ang="0">
                    <a:pos x="2371" y="207"/>
                  </a:cxn>
                  <a:cxn ang="0">
                    <a:pos x="2075" y="238"/>
                  </a:cxn>
                  <a:cxn ang="0">
                    <a:pos x="1957" y="177"/>
                  </a:cxn>
                  <a:cxn ang="0">
                    <a:pos x="1897" y="119"/>
                  </a:cxn>
                  <a:cxn ang="0">
                    <a:pos x="1867" y="27"/>
                  </a:cxn>
                  <a:cxn ang="0">
                    <a:pos x="1846" y="28"/>
                  </a:cxn>
                  <a:cxn ang="0">
                    <a:pos x="1838" y="28"/>
                  </a:cxn>
                  <a:cxn ang="0">
                    <a:pos x="1819" y="24"/>
                  </a:cxn>
                  <a:cxn ang="0">
                    <a:pos x="1810" y="12"/>
                  </a:cxn>
                  <a:cxn ang="0">
                    <a:pos x="1690" y="59"/>
                  </a:cxn>
                  <a:cxn ang="0">
                    <a:pos x="1660" y="147"/>
                  </a:cxn>
                  <a:cxn ang="0">
                    <a:pos x="1601" y="238"/>
                  </a:cxn>
                  <a:cxn ang="0">
                    <a:pos x="1572" y="356"/>
                  </a:cxn>
                  <a:cxn ang="0">
                    <a:pos x="1511" y="445"/>
                  </a:cxn>
                  <a:cxn ang="0">
                    <a:pos x="1453" y="563"/>
                  </a:cxn>
                  <a:cxn ang="0">
                    <a:pos x="1365" y="681"/>
                  </a:cxn>
                  <a:cxn ang="0">
                    <a:pos x="1215" y="740"/>
                  </a:cxn>
                  <a:cxn ang="0">
                    <a:pos x="1097" y="800"/>
                  </a:cxn>
                  <a:cxn ang="0">
                    <a:pos x="978" y="858"/>
                  </a:cxn>
                  <a:cxn ang="0">
                    <a:pos x="890" y="888"/>
                  </a:cxn>
                  <a:cxn ang="0">
                    <a:pos x="683" y="1243"/>
                  </a:cxn>
                  <a:cxn ang="0">
                    <a:pos x="535" y="1422"/>
                  </a:cxn>
                  <a:cxn ang="0">
                    <a:pos x="505" y="1599"/>
                  </a:cxn>
                  <a:cxn ang="0">
                    <a:pos x="474" y="1687"/>
                  </a:cxn>
                  <a:cxn ang="0">
                    <a:pos x="474" y="1777"/>
                  </a:cxn>
                  <a:cxn ang="0">
                    <a:pos x="535" y="1835"/>
                  </a:cxn>
                  <a:cxn ang="0">
                    <a:pos x="474" y="2042"/>
                  </a:cxn>
                  <a:cxn ang="0">
                    <a:pos x="298" y="2251"/>
                  </a:cxn>
                </a:cxnLst>
                <a:rect l="0" t="0" r="r" b="b"/>
                <a:pathLst>
                  <a:path w="3052" h="2516">
                    <a:moveTo>
                      <a:pt x="237" y="2340"/>
                    </a:moveTo>
                    <a:lnTo>
                      <a:pt x="209" y="2340"/>
                    </a:lnTo>
                    <a:lnTo>
                      <a:pt x="209" y="2369"/>
                    </a:lnTo>
                    <a:lnTo>
                      <a:pt x="179" y="2369"/>
                    </a:lnTo>
                    <a:lnTo>
                      <a:pt x="119" y="2428"/>
                    </a:lnTo>
                    <a:lnTo>
                      <a:pt x="91" y="2428"/>
                    </a:lnTo>
                    <a:lnTo>
                      <a:pt x="0" y="2516"/>
                    </a:lnTo>
                    <a:lnTo>
                      <a:pt x="771" y="2516"/>
                    </a:lnTo>
                    <a:lnTo>
                      <a:pt x="771" y="2428"/>
                    </a:lnTo>
                    <a:lnTo>
                      <a:pt x="801" y="2428"/>
                    </a:lnTo>
                    <a:lnTo>
                      <a:pt x="860" y="2369"/>
                    </a:lnTo>
                    <a:lnTo>
                      <a:pt x="978" y="2309"/>
                    </a:lnTo>
                    <a:lnTo>
                      <a:pt x="1039" y="2251"/>
                    </a:lnTo>
                    <a:lnTo>
                      <a:pt x="1067" y="2251"/>
                    </a:lnTo>
                    <a:lnTo>
                      <a:pt x="1127" y="2190"/>
                    </a:lnTo>
                    <a:lnTo>
                      <a:pt x="1185" y="2190"/>
                    </a:lnTo>
                    <a:lnTo>
                      <a:pt x="1185" y="2160"/>
                    </a:lnTo>
                    <a:lnTo>
                      <a:pt x="1215" y="2133"/>
                    </a:lnTo>
                    <a:lnTo>
                      <a:pt x="1422" y="2133"/>
                    </a:lnTo>
                    <a:lnTo>
                      <a:pt x="1422" y="2102"/>
                    </a:lnTo>
                    <a:lnTo>
                      <a:pt x="1453" y="2072"/>
                    </a:lnTo>
                    <a:lnTo>
                      <a:pt x="1511" y="2072"/>
                    </a:lnTo>
                    <a:lnTo>
                      <a:pt x="1542" y="2042"/>
                    </a:lnTo>
                    <a:lnTo>
                      <a:pt x="1690" y="2042"/>
                    </a:lnTo>
                    <a:lnTo>
                      <a:pt x="1720" y="2014"/>
                    </a:lnTo>
                    <a:lnTo>
                      <a:pt x="1779" y="1984"/>
                    </a:lnTo>
                    <a:lnTo>
                      <a:pt x="1808" y="1984"/>
                    </a:lnTo>
                    <a:lnTo>
                      <a:pt x="1838" y="1954"/>
                    </a:lnTo>
                    <a:lnTo>
                      <a:pt x="1838" y="1895"/>
                    </a:lnTo>
                    <a:lnTo>
                      <a:pt x="1927" y="1806"/>
                    </a:lnTo>
                    <a:lnTo>
                      <a:pt x="1957" y="1806"/>
                    </a:lnTo>
                    <a:lnTo>
                      <a:pt x="1986" y="1777"/>
                    </a:lnTo>
                    <a:lnTo>
                      <a:pt x="2045" y="1777"/>
                    </a:lnTo>
                    <a:lnTo>
                      <a:pt x="2075" y="1747"/>
                    </a:lnTo>
                    <a:lnTo>
                      <a:pt x="2134" y="1747"/>
                    </a:lnTo>
                    <a:lnTo>
                      <a:pt x="2134" y="1717"/>
                    </a:lnTo>
                    <a:lnTo>
                      <a:pt x="2164" y="1687"/>
                    </a:lnTo>
                    <a:lnTo>
                      <a:pt x="2222" y="1687"/>
                    </a:lnTo>
                    <a:lnTo>
                      <a:pt x="2282" y="1629"/>
                    </a:lnTo>
                    <a:lnTo>
                      <a:pt x="2282" y="1599"/>
                    </a:lnTo>
                    <a:lnTo>
                      <a:pt x="2252" y="1599"/>
                    </a:lnTo>
                    <a:lnTo>
                      <a:pt x="2222" y="1568"/>
                    </a:lnTo>
                    <a:lnTo>
                      <a:pt x="2222" y="1540"/>
                    </a:lnTo>
                    <a:lnTo>
                      <a:pt x="2252" y="1510"/>
                    </a:lnTo>
                    <a:lnTo>
                      <a:pt x="2222" y="1510"/>
                    </a:lnTo>
                    <a:lnTo>
                      <a:pt x="2222" y="1450"/>
                    </a:lnTo>
                    <a:lnTo>
                      <a:pt x="2252" y="1422"/>
                    </a:lnTo>
                    <a:lnTo>
                      <a:pt x="2341" y="1422"/>
                    </a:lnTo>
                    <a:lnTo>
                      <a:pt x="2371" y="1392"/>
                    </a:lnTo>
                    <a:lnTo>
                      <a:pt x="2459" y="1392"/>
                    </a:lnTo>
                    <a:lnTo>
                      <a:pt x="2490" y="1361"/>
                    </a:lnTo>
                    <a:lnTo>
                      <a:pt x="2490" y="1304"/>
                    </a:lnTo>
                    <a:lnTo>
                      <a:pt x="2520" y="1274"/>
                    </a:lnTo>
                    <a:lnTo>
                      <a:pt x="2964" y="1274"/>
                    </a:lnTo>
                    <a:lnTo>
                      <a:pt x="2994" y="1243"/>
                    </a:lnTo>
                    <a:lnTo>
                      <a:pt x="2994" y="1185"/>
                    </a:lnTo>
                    <a:lnTo>
                      <a:pt x="3052" y="1125"/>
                    </a:lnTo>
                    <a:lnTo>
                      <a:pt x="3024" y="1125"/>
                    </a:lnTo>
                    <a:lnTo>
                      <a:pt x="2905" y="1006"/>
                    </a:lnTo>
                    <a:lnTo>
                      <a:pt x="2934" y="977"/>
                    </a:lnTo>
                    <a:lnTo>
                      <a:pt x="2934" y="948"/>
                    </a:lnTo>
                    <a:lnTo>
                      <a:pt x="2875" y="888"/>
                    </a:lnTo>
                    <a:lnTo>
                      <a:pt x="2875" y="830"/>
                    </a:lnTo>
                    <a:lnTo>
                      <a:pt x="2905" y="800"/>
                    </a:lnTo>
                    <a:lnTo>
                      <a:pt x="2905" y="770"/>
                    </a:lnTo>
                    <a:lnTo>
                      <a:pt x="2875" y="740"/>
                    </a:lnTo>
                    <a:lnTo>
                      <a:pt x="2875" y="533"/>
                    </a:lnTo>
                    <a:lnTo>
                      <a:pt x="2845" y="502"/>
                    </a:lnTo>
                    <a:lnTo>
                      <a:pt x="2875" y="475"/>
                    </a:lnTo>
                    <a:lnTo>
                      <a:pt x="2845" y="445"/>
                    </a:lnTo>
                    <a:lnTo>
                      <a:pt x="2845" y="414"/>
                    </a:lnTo>
                    <a:lnTo>
                      <a:pt x="2875" y="384"/>
                    </a:lnTo>
                    <a:lnTo>
                      <a:pt x="2787" y="296"/>
                    </a:lnTo>
                    <a:lnTo>
                      <a:pt x="2757" y="296"/>
                    </a:lnTo>
                    <a:lnTo>
                      <a:pt x="2757" y="266"/>
                    </a:lnTo>
                    <a:lnTo>
                      <a:pt x="2727" y="238"/>
                    </a:lnTo>
                    <a:lnTo>
                      <a:pt x="2668" y="238"/>
                    </a:lnTo>
                    <a:lnTo>
                      <a:pt x="2638" y="266"/>
                    </a:lnTo>
                    <a:lnTo>
                      <a:pt x="2609" y="266"/>
                    </a:lnTo>
                    <a:lnTo>
                      <a:pt x="2578" y="238"/>
                    </a:lnTo>
                    <a:lnTo>
                      <a:pt x="2550" y="238"/>
                    </a:lnTo>
                    <a:lnTo>
                      <a:pt x="2550" y="207"/>
                    </a:lnTo>
                    <a:lnTo>
                      <a:pt x="2548" y="207"/>
                    </a:lnTo>
                    <a:lnTo>
                      <a:pt x="2520" y="207"/>
                    </a:lnTo>
                    <a:lnTo>
                      <a:pt x="2525" y="202"/>
                    </a:lnTo>
                    <a:lnTo>
                      <a:pt x="2513" y="194"/>
                    </a:lnTo>
                    <a:lnTo>
                      <a:pt x="2501" y="187"/>
                    </a:lnTo>
                    <a:lnTo>
                      <a:pt x="2459" y="207"/>
                    </a:lnTo>
                    <a:lnTo>
                      <a:pt x="2431" y="238"/>
                    </a:lnTo>
                    <a:lnTo>
                      <a:pt x="2371" y="207"/>
                    </a:lnTo>
                    <a:lnTo>
                      <a:pt x="2195" y="207"/>
                    </a:lnTo>
                    <a:lnTo>
                      <a:pt x="2164" y="238"/>
                    </a:lnTo>
                    <a:lnTo>
                      <a:pt x="2075" y="238"/>
                    </a:lnTo>
                    <a:lnTo>
                      <a:pt x="2045" y="207"/>
                    </a:lnTo>
                    <a:lnTo>
                      <a:pt x="1986" y="207"/>
                    </a:lnTo>
                    <a:lnTo>
                      <a:pt x="1957" y="177"/>
                    </a:lnTo>
                    <a:lnTo>
                      <a:pt x="1957" y="147"/>
                    </a:lnTo>
                    <a:lnTo>
                      <a:pt x="1927" y="147"/>
                    </a:lnTo>
                    <a:lnTo>
                      <a:pt x="1897" y="119"/>
                    </a:lnTo>
                    <a:lnTo>
                      <a:pt x="1897" y="89"/>
                    </a:lnTo>
                    <a:lnTo>
                      <a:pt x="1867" y="59"/>
                    </a:lnTo>
                    <a:lnTo>
                      <a:pt x="1867" y="27"/>
                    </a:lnTo>
                    <a:lnTo>
                      <a:pt x="1860" y="27"/>
                    </a:lnTo>
                    <a:lnTo>
                      <a:pt x="1853" y="28"/>
                    </a:lnTo>
                    <a:lnTo>
                      <a:pt x="1846" y="28"/>
                    </a:lnTo>
                    <a:lnTo>
                      <a:pt x="1842" y="28"/>
                    </a:lnTo>
                    <a:lnTo>
                      <a:pt x="1839" y="28"/>
                    </a:lnTo>
                    <a:lnTo>
                      <a:pt x="1838" y="28"/>
                    </a:lnTo>
                    <a:lnTo>
                      <a:pt x="1838" y="29"/>
                    </a:lnTo>
                    <a:lnTo>
                      <a:pt x="1824" y="27"/>
                    </a:lnTo>
                    <a:lnTo>
                      <a:pt x="1819" y="24"/>
                    </a:lnTo>
                    <a:lnTo>
                      <a:pt x="1816" y="22"/>
                    </a:lnTo>
                    <a:lnTo>
                      <a:pt x="1812" y="16"/>
                    </a:lnTo>
                    <a:lnTo>
                      <a:pt x="1810" y="12"/>
                    </a:lnTo>
                    <a:lnTo>
                      <a:pt x="1808" y="0"/>
                    </a:lnTo>
                    <a:lnTo>
                      <a:pt x="1749" y="0"/>
                    </a:lnTo>
                    <a:lnTo>
                      <a:pt x="1690" y="59"/>
                    </a:lnTo>
                    <a:lnTo>
                      <a:pt x="1690" y="89"/>
                    </a:lnTo>
                    <a:lnTo>
                      <a:pt x="1660" y="119"/>
                    </a:lnTo>
                    <a:lnTo>
                      <a:pt x="1660" y="147"/>
                    </a:lnTo>
                    <a:lnTo>
                      <a:pt x="1629" y="147"/>
                    </a:lnTo>
                    <a:lnTo>
                      <a:pt x="1629" y="207"/>
                    </a:lnTo>
                    <a:lnTo>
                      <a:pt x="1601" y="238"/>
                    </a:lnTo>
                    <a:lnTo>
                      <a:pt x="1601" y="296"/>
                    </a:lnTo>
                    <a:lnTo>
                      <a:pt x="1572" y="327"/>
                    </a:lnTo>
                    <a:lnTo>
                      <a:pt x="1572" y="356"/>
                    </a:lnTo>
                    <a:lnTo>
                      <a:pt x="1542" y="384"/>
                    </a:lnTo>
                    <a:lnTo>
                      <a:pt x="1542" y="414"/>
                    </a:lnTo>
                    <a:lnTo>
                      <a:pt x="1511" y="445"/>
                    </a:lnTo>
                    <a:lnTo>
                      <a:pt x="1511" y="475"/>
                    </a:lnTo>
                    <a:lnTo>
                      <a:pt x="1453" y="533"/>
                    </a:lnTo>
                    <a:lnTo>
                      <a:pt x="1453" y="563"/>
                    </a:lnTo>
                    <a:lnTo>
                      <a:pt x="1422" y="593"/>
                    </a:lnTo>
                    <a:lnTo>
                      <a:pt x="1422" y="621"/>
                    </a:lnTo>
                    <a:lnTo>
                      <a:pt x="1365" y="681"/>
                    </a:lnTo>
                    <a:lnTo>
                      <a:pt x="1304" y="681"/>
                    </a:lnTo>
                    <a:lnTo>
                      <a:pt x="1246" y="740"/>
                    </a:lnTo>
                    <a:lnTo>
                      <a:pt x="1215" y="740"/>
                    </a:lnTo>
                    <a:lnTo>
                      <a:pt x="1185" y="770"/>
                    </a:lnTo>
                    <a:lnTo>
                      <a:pt x="1127" y="770"/>
                    </a:lnTo>
                    <a:lnTo>
                      <a:pt x="1097" y="800"/>
                    </a:lnTo>
                    <a:lnTo>
                      <a:pt x="1039" y="830"/>
                    </a:lnTo>
                    <a:lnTo>
                      <a:pt x="1008" y="830"/>
                    </a:lnTo>
                    <a:lnTo>
                      <a:pt x="978" y="858"/>
                    </a:lnTo>
                    <a:lnTo>
                      <a:pt x="949" y="858"/>
                    </a:lnTo>
                    <a:lnTo>
                      <a:pt x="920" y="888"/>
                    </a:lnTo>
                    <a:lnTo>
                      <a:pt x="890" y="888"/>
                    </a:lnTo>
                    <a:lnTo>
                      <a:pt x="890" y="918"/>
                    </a:lnTo>
                    <a:lnTo>
                      <a:pt x="683" y="1125"/>
                    </a:lnTo>
                    <a:lnTo>
                      <a:pt x="683" y="1243"/>
                    </a:lnTo>
                    <a:lnTo>
                      <a:pt x="653" y="1274"/>
                    </a:lnTo>
                    <a:lnTo>
                      <a:pt x="653" y="1304"/>
                    </a:lnTo>
                    <a:lnTo>
                      <a:pt x="535" y="1422"/>
                    </a:lnTo>
                    <a:lnTo>
                      <a:pt x="535" y="1481"/>
                    </a:lnTo>
                    <a:lnTo>
                      <a:pt x="505" y="1510"/>
                    </a:lnTo>
                    <a:lnTo>
                      <a:pt x="505" y="1599"/>
                    </a:lnTo>
                    <a:lnTo>
                      <a:pt x="474" y="1629"/>
                    </a:lnTo>
                    <a:lnTo>
                      <a:pt x="505" y="1659"/>
                    </a:lnTo>
                    <a:lnTo>
                      <a:pt x="474" y="1687"/>
                    </a:lnTo>
                    <a:lnTo>
                      <a:pt x="505" y="1687"/>
                    </a:lnTo>
                    <a:lnTo>
                      <a:pt x="474" y="1717"/>
                    </a:lnTo>
                    <a:lnTo>
                      <a:pt x="474" y="1777"/>
                    </a:lnTo>
                    <a:lnTo>
                      <a:pt x="505" y="1777"/>
                    </a:lnTo>
                    <a:lnTo>
                      <a:pt x="505" y="1806"/>
                    </a:lnTo>
                    <a:lnTo>
                      <a:pt x="535" y="1835"/>
                    </a:lnTo>
                    <a:lnTo>
                      <a:pt x="535" y="1954"/>
                    </a:lnTo>
                    <a:lnTo>
                      <a:pt x="474" y="2014"/>
                    </a:lnTo>
                    <a:lnTo>
                      <a:pt x="474" y="2042"/>
                    </a:lnTo>
                    <a:lnTo>
                      <a:pt x="386" y="2133"/>
                    </a:lnTo>
                    <a:lnTo>
                      <a:pt x="386" y="2160"/>
                    </a:lnTo>
                    <a:lnTo>
                      <a:pt x="298" y="2251"/>
                    </a:lnTo>
                    <a:lnTo>
                      <a:pt x="298" y="2279"/>
                    </a:lnTo>
                    <a:lnTo>
                      <a:pt x="237" y="2340"/>
                    </a:lnTo>
                    <a:close/>
                  </a:path>
                </a:pathLst>
              </a:custGeom>
              <a:solidFill>
                <a:srgbClr val="B28665"/>
              </a:solidFill>
              <a:ln w="9525">
                <a:noFill/>
                <a:round/>
                <a:headEnd/>
                <a:tailEnd/>
              </a:ln>
            </p:spPr>
            <p:txBody>
              <a:bodyPr/>
              <a:lstStyle/>
              <a:p>
                <a:endParaRPr lang="en-GB"/>
              </a:p>
            </p:txBody>
          </p:sp>
          <p:sp>
            <p:nvSpPr>
              <p:cNvPr id="21595" name="Freeform 91"/>
              <p:cNvSpPr>
                <a:spLocks/>
              </p:cNvSpPr>
              <p:nvPr/>
            </p:nvSpPr>
            <p:spPr bwMode="auto">
              <a:xfrm>
                <a:off x="2280" y="3769"/>
                <a:ext cx="6" cy="1"/>
              </a:xfrm>
              <a:custGeom>
                <a:avLst/>
                <a:gdLst/>
                <a:ahLst/>
                <a:cxnLst>
                  <a:cxn ang="0">
                    <a:pos x="5" y="0"/>
                  </a:cxn>
                  <a:cxn ang="0">
                    <a:pos x="0" y="5"/>
                  </a:cxn>
                  <a:cxn ang="0">
                    <a:pos x="28" y="5"/>
                  </a:cxn>
                  <a:cxn ang="0">
                    <a:pos x="21" y="4"/>
                  </a:cxn>
                  <a:cxn ang="0">
                    <a:pos x="19" y="3"/>
                  </a:cxn>
                  <a:cxn ang="0">
                    <a:pos x="18" y="3"/>
                  </a:cxn>
                  <a:cxn ang="0">
                    <a:pos x="16" y="3"/>
                  </a:cxn>
                  <a:cxn ang="0">
                    <a:pos x="5" y="0"/>
                  </a:cxn>
                </a:cxnLst>
                <a:rect l="0" t="0" r="r" b="b"/>
                <a:pathLst>
                  <a:path w="28" h="5">
                    <a:moveTo>
                      <a:pt x="5" y="0"/>
                    </a:moveTo>
                    <a:lnTo>
                      <a:pt x="0" y="5"/>
                    </a:lnTo>
                    <a:lnTo>
                      <a:pt x="28" y="5"/>
                    </a:lnTo>
                    <a:lnTo>
                      <a:pt x="21" y="4"/>
                    </a:lnTo>
                    <a:lnTo>
                      <a:pt x="19" y="3"/>
                    </a:lnTo>
                    <a:lnTo>
                      <a:pt x="18" y="3"/>
                    </a:lnTo>
                    <a:lnTo>
                      <a:pt x="16" y="3"/>
                    </a:lnTo>
                    <a:lnTo>
                      <a:pt x="5" y="0"/>
                    </a:lnTo>
                    <a:close/>
                  </a:path>
                </a:pathLst>
              </a:custGeom>
              <a:solidFill>
                <a:srgbClr val="FED9A6"/>
              </a:solidFill>
              <a:ln w="9525">
                <a:noFill/>
                <a:round/>
                <a:headEnd/>
                <a:tailEnd/>
              </a:ln>
            </p:spPr>
            <p:txBody>
              <a:bodyPr/>
              <a:lstStyle/>
              <a:p>
                <a:endParaRPr lang="en-GB"/>
              </a:p>
            </p:txBody>
          </p:sp>
          <p:sp>
            <p:nvSpPr>
              <p:cNvPr id="21596" name="Freeform 92"/>
              <p:cNvSpPr>
                <a:spLocks/>
              </p:cNvSpPr>
              <p:nvPr/>
            </p:nvSpPr>
            <p:spPr bwMode="auto">
              <a:xfrm>
                <a:off x="1842" y="3615"/>
                <a:ext cx="1356" cy="732"/>
              </a:xfrm>
              <a:custGeom>
                <a:avLst/>
                <a:gdLst/>
                <a:ahLst/>
                <a:cxnLst>
                  <a:cxn ang="0">
                    <a:pos x="2341" y="473"/>
                  </a:cxn>
                  <a:cxn ang="0">
                    <a:pos x="2253" y="561"/>
                  </a:cxn>
                  <a:cxn ang="0">
                    <a:pos x="2134" y="652"/>
                  </a:cxn>
                  <a:cxn ang="0">
                    <a:pos x="1986" y="680"/>
                  </a:cxn>
                  <a:cxn ang="0">
                    <a:pos x="2104" y="798"/>
                  </a:cxn>
                  <a:cxn ang="0">
                    <a:pos x="2104" y="889"/>
                  </a:cxn>
                  <a:cxn ang="0">
                    <a:pos x="2104" y="1154"/>
                  </a:cxn>
                  <a:cxn ang="0">
                    <a:pos x="2104" y="1244"/>
                  </a:cxn>
                  <a:cxn ang="0">
                    <a:pos x="2163" y="1391"/>
                  </a:cxn>
                  <a:cxn ang="0">
                    <a:pos x="2281" y="1539"/>
                  </a:cxn>
                  <a:cxn ang="0">
                    <a:pos x="2193" y="1688"/>
                  </a:cxn>
                  <a:cxn ang="0">
                    <a:pos x="1719" y="1775"/>
                  </a:cxn>
                  <a:cxn ang="0">
                    <a:pos x="1570" y="1836"/>
                  </a:cxn>
                  <a:cxn ang="0">
                    <a:pos x="1451" y="1924"/>
                  </a:cxn>
                  <a:cxn ang="0">
                    <a:pos x="1451" y="1982"/>
                  </a:cxn>
                  <a:cxn ang="0">
                    <a:pos x="1511" y="2043"/>
                  </a:cxn>
                  <a:cxn ang="0">
                    <a:pos x="1363" y="2131"/>
                  </a:cxn>
                  <a:cxn ang="0">
                    <a:pos x="1274" y="2191"/>
                  </a:cxn>
                  <a:cxn ang="0">
                    <a:pos x="1156" y="2220"/>
                  </a:cxn>
                  <a:cxn ang="0">
                    <a:pos x="1037" y="2398"/>
                  </a:cxn>
                  <a:cxn ang="0">
                    <a:pos x="919" y="2456"/>
                  </a:cxn>
                  <a:cxn ang="0">
                    <a:pos x="682" y="2486"/>
                  </a:cxn>
                  <a:cxn ang="0">
                    <a:pos x="444" y="2547"/>
                  </a:cxn>
                  <a:cxn ang="0">
                    <a:pos x="356" y="2604"/>
                  </a:cxn>
                  <a:cxn ang="0">
                    <a:pos x="207" y="2723"/>
                  </a:cxn>
                  <a:cxn ang="0">
                    <a:pos x="0" y="2842"/>
                  </a:cxn>
                  <a:cxn ang="0">
                    <a:pos x="5393" y="2842"/>
                  </a:cxn>
                  <a:cxn ang="0">
                    <a:pos x="5393" y="2754"/>
                  </a:cxn>
                  <a:cxn ang="0">
                    <a:pos x="5364" y="2547"/>
                  </a:cxn>
                  <a:cxn ang="0">
                    <a:pos x="5305" y="2456"/>
                  </a:cxn>
                  <a:cxn ang="0">
                    <a:pos x="5275" y="2338"/>
                  </a:cxn>
                  <a:cxn ang="0">
                    <a:pos x="5275" y="2220"/>
                  </a:cxn>
                  <a:cxn ang="0">
                    <a:pos x="5245" y="1954"/>
                  </a:cxn>
                  <a:cxn ang="0">
                    <a:pos x="5186" y="1806"/>
                  </a:cxn>
                  <a:cxn ang="0">
                    <a:pos x="5097" y="1657"/>
                  </a:cxn>
                  <a:cxn ang="0">
                    <a:pos x="4977" y="1481"/>
                  </a:cxn>
                  <a:cxn ang="0">
                    <a:pos x="4859" y="1332"/>
                  </a:cxn>
                  <a:cxn ang="0">
                    <a:pos x="4770" y="1214"/>
                  </a:cxn>
                  <a:cxn ang="0">
                    <a:pos x="4740" y="1007"/>
                  </a:cxn>
                  <a:cxn ang="0">
                    <a:pos x="4831" y="947"/>
                  </a:cxn>
                  <a:cxn ang="0">
                    <a:pos x="4890" y="859"/>
                  </a:cxn>
                  <a:cxn ang="0">
                    <a:pos x="4950" y="798"/>
                  </a:cxn>
                  <a:cxn ang="0">
                    <a:pos x="4977" y="652"/>
                  </a:cxn>
                  <a:cxn ang="0">
                    <a:pos x="4977" y="473"/>
                  </a:cxn>
                  <a:cxn ang="0">
                    <a:pos x="4977" y="355"/>
                  </a:cxn>
                  <a:cxn ang="0">
                    <a:pos x="5038" y="87"/>
                  </a:cxn>
                  <a:cxn ang="0">
                    <a:pos x="5038" y="60"/>
                  </a:cxn>
                  <a:cxn ang="0">
                    <a:pos x="4920" y="60"/>
                  </a:cxn>
                  <a:cxn ang="0">
                    <a:pos x="4770" y="30"/>
                  </a:cxn>
                  <a:cxn ang="0">
                    <a:pos x="4683" y="30"/>
                  </a:cxn>
                  <a:cxn ang="0">
                    <a:pos x="4563" y="30"/>
                  </a:cxn>
                  <a:cxn ang="0">
                    <a:pos x="4415" y="0"/>
                  </a:cxn>
                  <a:cxn ang="0">
                    <a:pos x="4327" y="60"/>
                  </a:cxn>
                  <a:cxn ang="0">
                    <a:pos x="4148" y="148"/>
                  </a:cxn>
                  <a:cxn ang="0">
                    <a:pos x="3674" y="60"/>
                  </a:cxn>
                  <a:cxn ang="0">
                    <a:pos x="3527" y="118"/>
                  </a:cxn>
                  <a:cxn ang="0">
                    <a:pos x="3408" y="118"/>
                  </a:cxn>
                  <a:cxn ang="0">
                    <a:pos x="3201" y="178"/>
                  </a:cxn>
                  <a:cxn ang="0">
                    <a:pos x="2875" y="236"/>
                  </a:cxn>
                  <a:cxn ang="0">
                    <a:pos x="2755" y="266"/>
                  </a:cxn>
                  <a:cxn ang="0">
                    <a:pos x="2637" y="355"/>
                  </a:cxn>
                  <a:cxn ang="0">
                    <a:pos x="2548" y="414"/>
                  </a:cxn>
                  <a:cxn ang="0">
                    <a:pos x="2430" y="443"/>
                  </a:cxn>
                </a:cxnLst>
                <a:rect l="0" t="0" r="r" b="b"/>
                <a:pathLst>
                  <a:path w="5424" h="2930">
                    <a:moveTo>
                      <a:pt x="2430" y="443"/>
                    </a:moveTo>
                    <a:lnTo>
                      <a:pt x="2372" y="443"/>
                    </a:lnTo>
                    <a:lnTo>
                      <a:pt x="2341" y="473"/>
                    </a:lnTo>
                    <a:lnTo>
                      <a:pt x="2311" y="473"/>
                    </a:lnTo>
                    <a:lnTo>
                      <a:pt x="2253" y="533"/>
                    </a:lnTo>
                    <a:lnTo>
                      <a:pt x="2253" y="561"/>
                    </a:lnTo>
                    <a:lnTo>
                      <a:pt x="2223" y="591"/>
                    </a:lnTo>
                    <a:lnTo>
                      <a:pt x="2193" y="591"/>
                    </a:lnTo>
                    <a:lnTo>
                      <a:pt x="2134" y="652"/>
                    </a:lnTo>
                    <a:lnTo>
                      <a:pt x="2104" y="652"/>
                    </a:lnTo>
                    <a:lnTo>
                      <a:pt x="2074" y="680"/>
                    </a:lnTo>
                    <a:lnTo>
                      <a:pt x="1986" y="680"/>
                    </a:lnTo>
                    <a:lnTo>
                      <a:pt x="1986" y="710"/>
                    </a:lnTo>
                    <a:lnTo>
                      <a:pt x="2016" y="710"/>
                    </a:lnTo>
                    <a:lnTo>
                      <a:pt x="2104" y="798"/>
                    </a:lnTo>
                    <a:lnTo>
                      <a:pt x="2074" y="828"/>
                    </a:lnTo>
                    <a:lnTo>
                      <a:pt x="2074" y="859"/>
                    </a:lnTo>
                    <a:lnTo>
                      <a:pt x="2104" y="889"/>
                    </a:lnTo>
                    <a:lnTo>
                      <a:pt x="2074" y="916"/>
                    </a:lnTo>
                    <a:lnTo>
                      <a:pt x="2104" y="947"/>
                    </a:lnTo>
                    <a:lnTo>
                      <a:pt x="2104" y="1154"/>
                    </a:lnTo>
                    <a:lnTo>
                      <a:pt x="2134" y="1184"/>
                    </a:lnTo>
                    <a:lnTo>
                      <a:pt x="2134" y="1214"/>
                    </a:lnTo>
                    <a:lnTo>
                      <a:pt x="2104" y="1244"/>
                    </a:lnTo>
                    <a:lnTo>
                      <a:pt x="2104" y="1302"/>
                    </a:lnTo>
                    <a:lnTo>
                      <a:pt x="2163" y="1362"/>
                    </a:lnTo>
                    <a:lnTo>
                      <a:pt x="2163" y="1391"/>
                    </a:lnTo>
                    <a:lnTo>
                      <a:pt x="2134" y="1420"/>
                    </a:lnTo>
                    <a:lnTo>
                      <a:pt x="2253" y="1539"/>
                    </a:lnTo>
                    <a:lnTo>
                      <a:pt x="2281" y="1539"/>
                    </a:lnTo>
                    <a:lnTo>
                      <a:pt x="2223" y="1599"/>
                    </a:lnTo>
                    <a:lnTo>
                      <a:pt x="2223" y="1657"/>
                    </a:lnTo>
                    <a:lnTo>
                      <a:pt x="2193" y="1688"/>
                    </a:lnTo>
                    <a:lnTo>
                      <a:pt x="1749" y="1688"/>
                    </a:lnTo>
                    <a:lnTo>
                      <a:pt x="1719" y="1718"/>
                    </a:lnTo>
                    <a:lnTo>
                      <a:pt x="1719" y="1775"/>
                    </a:lnTo>
                    <a:lnTo>
                      <a:pt x="1688" y="1806"/>
                    </a:lnTo>
                    <a:lnTo>
                      <a:pt x="1600" y="1806"/>
                    </a:lnTo>
                    <a:lnTo>
                      <a:pt x="1570" y="1836"/>
                    </a:lnTo>
                    <a:lnTo>
                      <a:pt x="1481" y="1836"/>
                    </a:lnTo>
                    <a:lnTo>
                      <a:pt x="1451" y="1864"/>
                    </a:lnTo>
                    <a:lnTo>
                      <a:pt x="1451" y="1924"/>
                    </a:lnTo>
                    <a:lnTo>
                      <a:pt x="1481" y="1924"/>
                    </a:lnTo>
                    <a:lnTo>
                      <a:pt x="1451" y="1954"/>
                    </a:lnTo>
                    <a:lnTo>
                      <a:pt x="1451" y="1982"/>
                    </a:lnTo>
                    <a:lnTo>
                      <a:pt x="1481" y="2013"/>
                    </a:lnTo>
                    <a:lnTo>
                      <a:pt x="1511" y="2013"/>
                    </a:lnTo>
                    <a:lnTo>
                      <a:pt x="1511" y="2043"/>
                    </a:lnTo>
                    <a:lnTo>
                      <a:pt x="1451" y="2101"/>
                    </a:lnTo>
                    <a:lnTo>
                      <a:pt x="1393" y="2101"/>
                    </a:lnTo>
                    <a:lnTo>
                      <a:pt x="1363" y="2131"/>
                    </a:lnTo>
                    <a:lnTo>
                      <a:pt x="1363" y="2161"/>
                    </a:lnTo>
                    <a:lnTo>
                      <a:pt x="1304" y="2161"/>
                    </a:lnTo>
                    <a:lnTo>
                      <a:pt x="1274" y="2191"/>
                    </a:lnTo>
                    <a:lnTo>
                      <a:pt x="1215" y="2191"/>
                    </a:lnTo>
                    <a:lnTo>
                      <a:pt x="1186" y="2220"/>
                    </a:lnTo>
                    <a:lnTo>
                      <a:pt x="1156" y="2220"/>
                    </a:lnTo>
                    <a:lnTo>
                      <a:pt x="1067" y="2309"/>
                    </a:lnTo>
                    <a:lnTo>
                      <a:pt x="1067" y="2368"/>
                    </a:lnTo>
                    <a:lnTo>
                      <a:pt x="1037" y="2398"/>
                    </a:lnTo>
                    <a:lnTo>
                      <a:pt x="1008" y="2398"/>
                    </a:lnTo>
                    <a:lnTo>
                      <a:pt x="949" y="2428"/>
                    </a:lnTo>
                    <a:lnTo>
                      <a:pt x="919" y="2456"/>
                    </a:lnTo>
                    <a:lnTo>
                      <a:pt x="771" y="2456"/>
                    </a:lnTo>
                    <a:lnTo>
                      <a:pt x="740" y="2486"/>
                    </a:lnTo>
                    <a:lnTo>
                      <a:pt x="682" y="2486"/>
                    </a:lnTo>
                    <a:lnTo>
                      <a:pt x="651" y="2516"/>
                    </a:lnTo>
                    <a:lnTo>
                      <a:pt x="651" y="2547"/>
                    </a:lnTo>
                    <a:lnTo>
                      <a:pt x="444" y="2547"/>
                    </a:lnTo>
                    <a:lnTo>
                      <a:pt x="414" y="2574"/>
                    </a:lnTo>
                    <a:lnTo>
                      <a:pt x="414" y="2604"/>
                    </a:lnTo>
                    <a:lnTo>
                      <a:pt x="356" y="2604"/>
                    </a:lnTo>
                    <a:lnTo>
                      <a:pt x="296" y="2665"/>
                    </a:lnTo>
                    <a:lnTo>
                      <a:pt x="268" y="2665"/>
                    </a:lnTo>
                    <a:lnTo>
                      <a:pt x="207" y="2723"/>
                    </a:lnTo>
                    <a:lnTo>
                      <a:pt x="89" y="2783"/>
                    </a:lnTo>
                    <a:lnTo>
                      <a:pt x="30" y="2842"/>
                    </a:lnTo>
                    <a:lnTo>
                      <a:pt x="0" y="2842"/>
                    </a:lnTo>
                    <a:lnTo>
                      <a:pt x="0" y="2930"/>
                    </a:lnTo>
                    <a:lnTo>
                      <a:pt x="5393" y="2930"/>
                    </a:lnTo>
                    <a:lnTo>
                      <a:pt x="5393" y="2842"/>
                    </a:lnTo>
                    <a:lnTo>
                      <a:pt x="5424" y="2811"/>
                    </a:lnTo>
                    <a:lnTo>
                      <a:pt x="5424" y="2754"/>
                    </a:lnTo>
                    <a:lnTo>
                      <a:pt x="5393" y="2754"/>
                    </a:lnTo>
                    <a:lnTo>
                      <a:pt x="5393" y="2604"/>
                    </a:lnTo>
                    <a:lnTo>
                      <a:pt x="5364" y="2574"/>
                    </a:lnTo>
                    <a:lnTo>
                      <a:pt x="5364" y="2547"/>
                    </a:lnTo>
                    <a:lnTo>
                      <a:pt x="5334" y="2516"/>
                    </a:lnTo>
                    <a:lnTo>
                      <a:pt x="5334" y="2486"/>
                    </a:lnTo>
                    <a:lnTo>
                      <a:pt x="5305" y="2456"/>
                    </a:lnTo>
                    <a:lnTo>
                      <a:pt x="5305" y="2428"/>
                    </a:lnTo>
                    <a:lnTo>
                      <a:pt x="5245" y="2368"/>
                    </a:lnTo>
                    <a:lnTo>
                      <a:pt x="5275" y="2338"/>
                    </a:lnTo>
                    <a:lnTo>
                      <a:pt x="5305" y="2338"/>
                    </a:lnTo>
                    <a:lnTo>
                      <a:pt x="5305" y="2249"/>
                    </a:lnTo>
                    <a:lnTo>
                      <a:pt x="5275" y="2220"/>
                    </a:lnTo>
                    <a:lnTo>
                      <a:pt x="5275" y="2101"/>
                    </a:lnTo>
                    <a:lnTo>
                      <a:pt x="5245" y="2043"/>
                    </a:lnTo>
                    <a:lnTo>
                      <a:pt x="5245" y="1954"/>
                    </a:lnTo>
                    <a:lnTo>
                      <a:pt x="5215" y="1924"/>
                    </a:lnTo>
                    <a:lnTo>
                      <a:pt x="5215" y="1836"/>
                    </a:lnTo>
                    <a:lnTo>
                      <a:pt x="5186" y="1806"/>
                    </a:lnTo>
                    <a:lnTo>
                      <a:pt x="5186" y="1688"/>
                    </a:lnTo>
                    <a:lnTo>
                      <a:pt x="5157" y="1657"/>
                    </a:lnTo>
                    <a:lnTo>
                      <a:pt x="5097" y="1657"/>
                    </a:lnTo>
                    <a:lnTo>
                      <a:pt x="5008" y="1569"/>
                    </a:lnTo>
                    <a:lnTo>
                      <a:pt x="4977" y="1569"/>
                    </a:lnTo>
                    <a:lnTo>
                      <a:pt x="4977" y="1481"/>
                    </a:lnTo>
                    <a:lnTo>
                      <a:pt x="4950" y="1450"/>
                    </a:lnTo>
                    <a:lnTo>
                      <a:pt x="4950" y="1420"/>
                    </a:lnTo>
                    <a:lnTo>
                      <a:pt x="4859" y="1332"/>
                    </a:lnTo>
                    <a:lnTo>
                      <a:pt x="4801" y="1332"/>
                    </a:lnTo>
                    <a:lnTo>
                      <a:pt x="4801" y="1244"/>
                    </a:lnTo>
                    <a:lnTo>
                      <a:pt x="4770" y="1214"/>
                    </a:lnTo>
                    <a:lnTo>
                      <a:pt x="4770" y="1184"/>
                    </a:lnTo>
                    <a:lnTo>
                      <a:pt x="4740" y="1154"/>
                    </a:lnTo>
                    <a:lnTo>
                      <a:pt x="4740" y="1007"/>
                    </a:lnTo>
                    <a:lnTo>
                      <a:pt x="4770" y="977"/>
                    </a:lnTo>
                    <a:lnTo>
                      <a:pt x="4801" y="977"/>
                    </a:lnTo>
                    <a:lnTo>
                      <a:pt x="4831" y="947"/>
                    </a:lnTo>
                    <a:lnTo>
                      <a:pt x="4831" y="889"/>
                    </a:lnTo>
                    <a:lnTo>
                      <a:pt x="4859" y="889"/>
                    </a:lnTo>
                    <a:lnTo>
                      <a:pt x="4890" y="859"/>
                    </a:lnTo>
                    <a:lnTo>
                      <a:pt x="4920" y="859"/>
                    </a:lnTo>
                    <a:lnTo>
                      <a:pt x="4920" y="828"/>
                    </a:lnTo>
                    <a:lnTo>
                      <a:pt x="4950" y="798"/>
                    </a:lnTo>
                    <a:lnTo>
                      <a:pt x="4950" y="710"/>
                    </a:lnTo>
                    <a:lnTo>
                      <a:pt x="4977" y="680"/>
                    </a:lnTo>
                    <a:lnTo>
                      <a:pt x="4977" y="652"/>
                    </a:lnTo>
                    <a:lnTo>
                      <a:pt x="5008" y="621"/>
                    </a:lnTo>
                    <a:lnTo>
                      <a:pt x="4977" y="591"/>
                    </a:lnTo>
                    <a:lnTo>
                      <a:pt x="4977" y="473"/>
                    </a:lnTo>
                    <a:lnTo>
                      <a:pt x="4950" y="443"/>
                    </a:lnTo>
                    <a:lnTo>
                      <a:pt x="4950" y="385"/>
                    </a:lnTo>
                    <a:lnTo>
                      <a:pt x="4977" y="355"/>
                    </a:lnTo>
                    <a:lnTo>
                      <a:pt x="4977" y="207"/>
                    </a:lnTo>
                    <a:lnTo>
                      <a:pt x="4920" y="207"/>
                    </a:lnTo>
                    <a:lnTo>
                      <a:pt x="5038" y="87"/>
                    </a:lnTo>
                    <a:lnTo>
                      <a:pt x="5068" y="87"/>
                    </a:lnTo>
                    <a:lnTo>
                      <a:pt x="5068" y="30"/>
                    </a:lnTo>
                    <a:lnTo>
                      <a:pt x="5038" y="60"/>
                    </a:lnTo>
                    <a:lnTo>
                      <a:pt x="4977" y="60"/>
                    </a:lnTo>
                    <a:lnTo>
                      <a:pt x="4950" y="30"/>
                    </a:lnTo>
                    <a:lnTo>
                      <a:pt x="4920" y="60"/>
                    </a:lnTo>
                    <a:lnTo>
                      <a:pt x="4831" y="60"/>
                    </a:lnTo>
                    <a:lnTo>
                      <a:pt x="4831" y="30"/>
                    </a:lnTo>
                    <a:lnTo>
                      <a:pt x="4770" y="30"/>
                    </a:lnTo>
                    <a:lnTo>
                      <a:pt x="4740" y="0"/>
                    </a:lnTo>
                    <a:lnTo>
                      <a:pt x="4683" y="0"/>
                    </a:lnTo>
                    <a:lnTo>
                      <a:pt x="4683" y="30"/>
                    </a:lnTo>
                    <a:lnTo>
                      <a:pt x="4652" y="60"/>
                    </a:lnTo>
                    <a:lnTo>
                      <a:pt x="4594" y="60"/>
                    </a:lnTo>
                    <a:lnTo>
                      <a:pt x="4563" y="30"/>
                    </a:lnTo>
                    <a:lnTo>
                      <a:pt x="4504" y="30"/>
                    </a:lnTo>
                    <a:lnTo>
                      <a:pt x="4476" y="0"/>
                    </a:lnTo>
                    <a:lnTo>
                      <a:pt x="4415" y="0"/>
                    </a:lnTo>
                    <a:lnTo>
                      <a:pt x="4385" y="30"/>
                    </a:lnTo>
                    <a:lnTo>
                      <a:pt x="4385" y="60"/>
                    </a:lnTo>
                    <a:lnTo>
                      <a:pt x="4327" y="60"/>
                    </a:lnTo>
                    <a:lnTo>
                      <a:pt x="4297" y="87"/>
                    </a:lnTo>
                    <a:lnTo>
                      <a:pt x="4208" y="87"/>
                    </a:lnTo>
                    <a:lnTo>
                      <a:pt x="4148" y="148"/>
                    </a:lnTo>
                    <a:lnTo>
                      <a:pt x="4090" y="148"/>
                    </a:lnTo>
                    <a:lnTo>
                      <a:pt x="4001" y="60"/>
                    </a:lnTo>
                    <a:lnTo>
                      <a:pt x="3674" y="60"/>
                    </a:lnTo>
                    <a:lnTo>
                      <a:pt x="3646" y="87"/>
                    </a:lnTo>
                    <a:lnTo>
                      <a:pt x="3527" y="87"/>
                    </a:lnTo>
                    <a:lnTo>
                      <a:pt x="3527" y="118"/>
                    </a:lnTo>
                    <a:lnTo>
                      <a:pt x="3497" y="87"/>
                    </a:lnTo>
                    <a:lnTo>
                      <a:pt x="3439" y="87"/>
                    </a:lnTo>
                    <a:lnTo>
                      <a:pt x="3408" y="118"/>
                    </a:lnTo>
                    <a:lnTo>
                      <a:pt x="3348" y="148"/>
                    </a:lnTo>
                    <a:lnTo>
                      <a:pt x="3230" y="148"/>
                    </a:lnTo>
                    <a:lnTo>
                      <a:pt x="3201" y="178"/>
                    </a:lnTo>
                    <a:lnTo>
                      <a:pt x="2964" y="178"/>
                    </a:lnTo>
                    <a:lnTo>
                      <a:pt x="2904" y="207"/>
                    </a:lnTo>
                    <a:lnTo>
                      <a:pt x="2875" y="236"/>
                    </a:lnTo>
                    <a:lnTo>
                      <a:pt x="2816" y="236"/>
                    </a:lnTo>
                    <a:lnTo>
                      <a:pt x="2786" y="266"/>
                    </a:lnTo>
                    <a:lnTo>
                      <a:pt x="2755" y="266"/>
                    </a:lnTo>
                    <a:lnTo>
                      <a:pt x="2727" y="296"/>
                    </a:lnTo>
                    <a:lnTo>
                      <a:pt x="2697" y="296"/>
                    </a:lnTo>
                    <a:lnTo>
                      <a:pt x="2637" y="355"/>
                    </a:lnTo>
                    <a:lnTo>
                      <a:pt x="2637" y="385"/>
                    </a:lnTo>
                    <a:lnTo>
                      <a:pt x="2579" y="443"/>
                    </a:lnTo>
                    <a:lnTo>
                      <a:pt x="2548" y="414"/>
                    </a:lnTo>
                    <a:lnTo>
                      <a:pt x="2518" y="414"/>
                    </a:lnTo>
                    <a:lnTo>
                      <a:pt x="2490" y="385"/>
                    </a:lnTo>
                    <a:lnTo>
                      <a:pt x="2430" y="443"/>
                    </a:lnTo>
                    <a:close/>
                  </a:path>
                </a:pathLst>
              </a:custGeom>
              <a:solidFill>
                <a:srgbClr val="FECC2E"/>
              </a:solidFill>
              <a:ln w="9525">
                <a:noFill/>
                <a:round/>
                <a:headEnd/>
                <a:tailEnd/>
              </a:ln>
            </p:spPr>
            <p:txBody>
              <a:bodyPr/>
              <a:lstStyle/>
              <a:p>
                <a:endParaRPr lang="en-GB"/>
              </a:p>
            </p:txBody>
          </p:sp>
          <p:sp>
            <p:nvSpPr>
              <p:cNvPr id="21597" name="Freeform 93"/>
              <p:cNvSpPr>
                <a:spLocks/>
              </p:cNvSpPr>
              <p:nvPr/>
            </p:nvSpPr>
            <p:spPr bwMode="auto">
              <a:xfrm>
                <a:off x="3176" y="2608"/>
                <a:ext cx="503" cy="222"/>
              </a:xfrm>
              <a:custGeom>
                <a:avLst/>
                <a:gdLst/>
                <a:ahLst/>
                <a:cxnLst>
                  <a:cxn ang="0">
                    <a:pos x="1778" y="90"/>
                  </a:cxn>
                  <a:cxn ang="0">
                    <a:pos x="1660" y="61"/>
                  </a:cxn>
                  <a:cxn ang="0">
                    <a:pos x="1601" y="30"/>
                  </a:cxn>
                  <a:cxn ang="0">
                    <a:pos x="1510" y="0"/>
                  </a:cxn>
                  <a:cxn ang="0">
                    <a:pos x="1422" y="0"/>
                  </a:cxn>
                  <a:cxn ang="0">
                    <a:pos x="1364" y="118"/>
                  </a:cxn>
                  <a:cxn ang="0">
                    <a:pos x="1303" y="118"/>
                  </a:cxn>
                  <a:cxn ang="0">
                    <a:pos x="1155" y="90"/>
                  </a:cxn>
                  <a:cxn ang="0">
                    <a:pos x="1096" y="179"/>
                  </a:cxn>
                  <a:cxn ang="0">
                    <a:pos x="1008" y="179"/>
                  </a:cxn>
                  <a:cxn ang="0">
                    <a:pos x="919" y="236"/>
                  </a:cxn>
                  <a:cxn ang="0">
                    <a:pos x="919" y="386"/>
                  </a:cxn>
                  <a:cxn ang="0">
                    <a:pos x="948" y="445"/>
                  </a:cxn>
                  <a:cxn ang="0">
                    <a:pos x="889" y="504"/>
                  </a:cxn>
                  <a:cxn ang="0">
                    <a:pos x="682" y="445"/>
                  </a:cxn>
                  <a:cxn ang="0">
                    <a:pos x="473" y="534"/>
                  </a:cxn>
                  <a:cxn ang="0">
                    <a:pos x="327" y="504"/>
                  </a:cxn>
                  <a:cxn ang="0">
                    <a:pos x="266" y="504"/>
                  </a:cxn>
                  <a:cxn ang="0">
                    <a:pos x="178" y="564"/>
                  </a:cxn>
                  <a:cxn ang="0">
                    <a:pos x="90" y="474"/>
                  </a:cxn>
                  <a:cxn ang="0">
                    <a:pos x="30" y="504"/>
                  </a:cxn>
                  <a:cxn ang="0">
                    <a:pos x="0" y="534"/>
                  </a:cxn>
                  <a:cxn ang="0">
                    <a:pos x="90" y="652"/>
                  </a:cxn>
                  <a:cxn ang="0">
                    <a:pos x="148" y="711"/>
                  </a:cxn>
                  <a:cxn ang="0">
                    <a:pos x="237" y="711"/>
                  </a:cxn>
                  <a:cxn ang="0">
                    <a:pos x="385" y="740"/>
                  </a:cxn>
                  <a:cxn ang="0">
                    <a:pos x="473" y="682"/>
                  </a:cxn>
                  <a:cxn ang="0">
                    <a:pos x="592" y="682"/>
                  </a:cxn>
                  <a:cxn ang="0">
                    <a:pos x="682" y="682"/>
                  </a:cxn>
                  <a:cxn ang="0">
                    <a:pos x="741" y="770"/>
                  </a:cxn>
                  <a:cxn ang="0">
                    <a:pos x="978" y="801"/>
                  </a:cxn>
                  <a:cxn ang="0">
                    <a:pos x="1038" y="801"/>
                  </a:cxn>
                  <a:cxn ang="0">
                    <a:pos x="1185" y="829"/>
                  </a:cxn>
                  <a:cxn ang="0">
                    <a:pos x="1333" y="889"/>
                  </a:cxn>
                  <a:cxn ang="0">
                    <a:pos x="1629" y="770"/>
                  </a:cxn>
                  <a:cxn ang="0">
                    <a:pos x="1747" y="711"/>
                  </a:cxn>
                  <a:cxn ang="0">
                    <a:pos x="1838" y="564"/>
                  </a:cxn>
                  <a:cxn ang="0">
                    <a:pos x="1867" y="445"/>
                  </a:cxn>
                  <a:cxn ang="0">
                    <a:pos x="1926" y="445"/>
                  </a:cxn>
                  <a:cxn ang="0">
                    <a:pos x="2015" y="356"/>
                  </a:cxn>
                  <a:cxn ang="0">
                    <a:pos x="1956" y="267"/>
                  </a:cxn>
                  <a:cxn ang="0">
                    <a:pos x="1926" y="179"/>
                  </a:cxn>
                  <a:cxn ang="0">
                    <a:pos x="1926" y="90"/>
                  </a:cxn>
                </a:cxnLst>
                <a:rect l="0" t="0" r="r" b="b"/>
                <a:pathLst>
                  <a:path w="2015" h="889">
                    <a:moveTo>
                      <a:pt x="1838" y="61"/>
                    </a:moveTo>
                    <a:lnTo>
                      <a:pt x="1808" y="61"/>
                    </a:lnTo>
                    <a:lnTo>
                      <a:pt x="1778" y="90"/>
                    </a:lnTo>
                    <a:lnTo>
                      <a:pt x="1719" y="90"/>
                    </a:lnTo>
                    <a:lnTo>
                      <a:pt x="1690" y="61"/>
                    </a:lnTo>
                    <a:lnTo>
                      <a:pt x="1660" y="61"/>
                    </a:lnTo>
                    <a:lnTo>
                      <a:pt x="1660" y="30"/>
                    </a:lnTo>
                    <a:lnTo>
                      <a:pt x="1629" y="61"/>
                    </a:lnTo>
                    <a:lnTo>
                      <a:pt x="1601" y="30"/>
                    </a:lnTo>
                    <a:lnTo>
                      <a:pt x="1571" y="30"/>
                    </a:lnTo>
                    <a:lnTo>
                      <a:pt x="1540" y="0"/>
                    </a:lnTo>
                    <a:lnTo>
                      <a:pt x="1510" y="0"/>
                    </a:lnTo>
                    <a:lnTo>
                      <a:pt x="1483" y="30"/>
                    </a:lnTo>
                    <a:lnTo>
                      <a:pt x="1453" y="0"/>
                    </a:lnTo>
                    <a:lnTo>
                      <a:pt x="1422" y="0"/>
                    </a:lnTo>
                    <a:lnTo>
                      <a:pt x="1422" y="90"/>
                    </a:lnTo>
                    <a:lnTo>
                      <a:pt x="1392" y="90"/>
                    </a:lnTo>
                    <a:lnTo>
                      <a:pt x="1364" y="118"/>
                    </a:lnTo>
                    <a:lnTo>
                      <a:pt x="1364" y="148"/>
                    </a:lnTo>
                    <a:lnTo>
                      <a:pt x="1333" y="118"/>
                    </a:lnTo>
                    <a:lnTo>
                      <a:pt x="1303" y="118"/>
                    </a:lnTo>
                    <a:lnTo>
                      <a:pt x="1273" y="148"/>
                    </a:lnTo>
                    <a:lnTo>
                      <a:pt x="1215" y="148"/>
                    </a:lnTo>
                    <a:lnTo>
                      <a:pt x="1155" y="90"/>
                    </a:lnTo>
                    <a:lnTo>
                      <a:pt x="1126" y="90"/>
                    </a:lnTo>
                    <a:lnTo>
                      <a:pt x="1126" y="148"/>
                    </a:lnTo>
                    <a:lnTo>
                      <a:pt x="1096" y="179"/>
                    </a:lnTo>
                    <a:lnTo>
                      <a:pt x="1067" y="148"/>
                    </a:lnTo>
                    <a:lnTo>
                      <a:pt x="1038" y="148"/>
                    </a:lnTo>
                    <a:lnTo>
                      <a:pt x="1008" y="179"/>
                    </a:lnTo>
                    <a:lnTo>
                      <a:pt x="1008" y="209"/>
                    </a:lnTo>
                    <a:lnTo>
                      <a:pt x="978" y="236"/>
                    </a:lnTo>
                    <a:lnTo>
                      <a:pt x="919" y="236"/>
                    </a:lnTo>
                    <a:lnTo>
                      <a:pt x="860" y="297"/>
                    </a:lnTo>
                    <a:lnTo>
                      <a:pt x="860" y="327"/>
                    </a:lnTo>
                    <a:lnTo>
                      <a:pt x="919" y="386"/>
                    </a:lnTo>
                    <a:lnTo>
                      <a:pt x="889" y="415"/>
                    </a:lnTo>
                    <a:lnTo>
                      <a:pt x="919" y="445"/>
                    </a:lnTo>
                    <a:lnTo>
                      <a:pt x="948" y="445"/>
                    </a:lnTo>
                    <a:lnTo>
                      <a:pt x="919" y="474"/>
                    </a:lnTo>
                    <a:lnTo>
                      <a:pt x="919" y="504"/>
                    </a:lnTo>
                    <a:lnTo>
                      <a:pt x="889" y="504"/>
                    </a:lnTo>
                    <a:lnTo>
                      <a:pt x="860" y="474"/>
                    </a:lnTo>
                    <a:lnTo>
                      <a:pt x="860" y="445"/>
                    </a:lnTo>
                    <a:lnTo>
                      <a:pt x="682" y="445"/>
                    </a:lnTo>
                    <a:lnTo>
                      <a:pt x="711" y="474"/>
                    </a:lnTo>
                    <a:lnTo>
                      <a:pt x="534" y="474"/>
                    </a:lnTo>
                    <a:lnTo>
                      <a:pt x="473" y="534"/>
                    </a:lnTo>
                    <a:lnTo>
                      <a:pt x="385" y="534"/>
                    </a:lnTo>
                    <a:lnTo>
                      <a:pt x="355" y="504"/>
                    </a:lnTo>
                    <a:lnTo>
                      <a:pt x="327" y="504"/>
                    </a:lnTo>
                    <a:lnTo>
                      <a:pt x="297" y="474"/>
                    </a:lnTo>
                    <a:lnTo>
                      <a:pt x="266" y="474"/>
                    </a:lnTo>
                    <a:lnTo>
                      <a:pt x="266" y="504"/>
                    </a:lnTo>
                    <a:lnTo>
                      <a:pt x="237" y="474"/>
                    </a:lnTo>
                    <a:lnTo>
                      <a:pt x="237" y="504"/>
                    </a:lnTo>
                    <a:lnTo>
                      <a:pt x="178" y="564"/>
                    </a:lnTo>
                    <a:lnTo>
                      <a:pt x="178" y="534"/>
                    </a:lnTo>
                    <a:lnTo>
                      <a:pt x="148" y="534"/>
                    </a:lnTo>
                    <a:lnTo>
                      <a:pt x="90" y="474"/>
                    </a:lnTo>
                    <a:lnTo>
                      <a:pt x="90" y="504"/>
                    </a:lnTo>
                    <a:lnTo>
                      <a:pt x="30" y="474"/>
                    </a:lnTo>
                    <a:lnTo>
                      <a:pt x="30" y="504"/>
                    </a:lnTo>
                    <a:lnTo>
                      <a:pt x="0" y="504"/>
                    </a:lnTo>
                    <a:lnTo>
                      <a:pt x="30" y="534"/>
                    </a:lnTo>
                    <a:lnTo>
                      <a:pt x="0" y="534"/>
                    </a:lnTo>
                    <a:lnTo>
                      <a:pt x="0" y="592"/>
                    </a:lnTo>
                    <a:lnTo>
                      <a:pt x="0" y="652"/>
                    </a:lnTo>
                    <a:lnTo>
                      <a:pt x="90" y="652"/>
                    </a:lnTo>
                    <a:lnTo>
                      <a:pt x="90" y="682"/>
                    </a:lnTo>
                    <a:lnTo>
                      <a:pt x="118" y="711"/>
                    </a:lnTo>
                    <a:lnTo>
                      <a:pt x="148" y="711"/>
                    </a:lnTo>
                    <a:lnTo>
                      <a:pt x="178" y="682"/>
                    </a:lnTo>
                    <a:lnTo>
                      <a:pt x="237" y="682"/>
                    </a:lnTo>
                    <a:lnTo>
                      <a:pt x="237" y="711"/>
                    </a:lnTo>
                    <a:lnTo>
                      <a:pt x="297" y="711"/>
                    </a:lnTo>
                    <a:lnTo>
                      <a:pt x="327" y="740"/>
                    </a:lnTo>
                    <a:lnTo>
                      <a:pt x="385" y="740"/>
                    </a:lnTo>
                    <a:lnTo>
                      <a:pt x="416" y="711"/>
                    </a:lnTo>
                    <a:lnTo>
                      <a:pt x="416" y="682"/>
                    </a:lnTo>
                    <a:lnTo>
                      <a:pt x="473" y="682"/>
                    </a:lnTo>
                    <a:lnTo>
                      <a:pt x="504" y="652"/>
                    </a:lnTo>
                    <a:lnTo>
                      <a:pt x="504" y="682"/>
                    </a:lnTo>
                    <a:lnTo>
                      <a:pt x="592" y="682"/>
                    </a:lnTo>
                    <a:lnTo>
                      <a:pt x="623" y="652"/>
                    </a:lnTo>
                    <a:lnTo>
                      <a:pt x="711" y="652"/>
                    </a:lnTo>
                    <a:lnTo>
                      <a:pt x="682" y="682"/>
                    </a:lnTo>
                    <a:lnTo>
                      <a:pt x="711" y="711"/>
                    </a:lnTo>
                    <a:lnTo>
                      <a:pt x="741" y="711"/>
                    </a:lnTo>
                    <a:lnTo>
                      <a:pt x="741" y="770"/>
                    </a:lnTo>
                    <a:lnTo>
                      <a:pt x="830" y="770"/>
                    </a:lnTo>
                    <a:lnTo>
                      <a:pt x="860" y="801"/>
                    </a:lnTo>
                    <a:lnTo>
                      <a:pt x="978" y="801"/>
                    </a:lnTo>
                    <a:lnTo>
                      <a:pt x="1008" y="829"/>
                    </a:lnTo>
                    <a:lnTo>
                      <a:pt x="1008" y="801"/>
                    </a:lnTo>
                    <a:lnTo>
                      <a:pt x="1038" y="801"/>
                    </a:lnTo>
                    <a:lnTo>
                      <a:pt x="1067" y="829"/>
                    </a:lnTo>
                    <a:lnTo>
                      <a:pt x="1096" y="829"/>
                    </a:lnTo>
                    <a:lnTo>
                      <a:pt x="1185" y="829"/>
                    </a:lnTo>
                    <a:lnTo>
                      <a:pt x="1246" y="859"/>
                    </a:lnTo>
                    <a:lnTo>
                      <a:pt x="1303" y="859"/>
                    </a:lnTo>
                    <a:lnTo>
                      <a:pt x="1333" y="889"/>
                    </a:lnTo>
                    <a:lnTo>
                      <a:pt x="1422" y="801"/>
                    </a:lnTo>
                    <a:lnTo>
                      <a:pt x="1601" y="801"/>
                    </a:lnTo>
                    <a:lnTo>
                      <a:pt x="1629" y="770"/>
                    </a:lnTo>
                    <a:lnTo>
                      <a:pt x="1719" y="770"/>
                    </a:lnTo>
                    <a:lnTo>
                      <a:pt x="1719" y="711"/>
                    </a:lnTo>
                    <a:lnTo>
                      <a:pt x="1747" y="711"/>
                    </a:lnTo>
                    <a:lnTo>
                      <a:pt x="1778" y="682"/>
                    </a:lnTo>
                    <a:lnTo>
                      <a:pt x="1838" y="682"/>
                    </a:lnTo>
                    <a:lnTo>
                      <a:pt x="1838" y="564"/>
                    </a:lnTo>
                    <a:lnTo>
                      <a:pt x="1897" y="504"/>
                    </a:lnTo>
                    <a:lnTo>
                      <a:pt x="1897" y="474"/>
                    </a:lnTo>
                    <a:lnTo>
                      <a:pt x="1867" y="445"/>
                    </a:lnTo>
                    <a:lnTo>
                      <a:pt x="1867" y="415"/>
                    </a:lnTo>
                    <a:lnTo>
                      <a:pt x="1897" y="415"/>
                    </a:lnTo>
                    <a:lnTo>
                      <a:pt x="1926" y="445"/>
                    </a:lnTo>
                    <a:lnTo>
                      <a:pt x="1985" y="445"/>
                    </a:lnTo>
                    <a:lnTo>
                      <a:pt x="1985" y="386"/>
                    </a:lnTo>
                    <a:lnTo>
                      <a:pt x="2015" y="356"/>
                    </a:lnTo>
                    <a:lnTo>
                      <a:pt x="1985" y="356"/>
                    </a:lnTo>
                    <a:lnTo>
                      <a:pt x="2015" y="327"/>
                    </a:lnTo>
                    <a:lnTo>
                      <a:pt x="1956" y="267"/>
                    </a:lnTo>
                    <a:lnTo>
                      <a:pt x="1956" y="236"/>
                    </a:lnTo>
                    <a:lnTo>
                      <a:pt x="1926" y="209"/>
                    </a:lnTo>
                    <a:lnTo>
                      <a:pt x="1926" y="179"/>
                    </a:lnTo>
                    <a:lnTo>
                      <a:pt x="1956" y="148"/>
                    </a:lnTo>
                    <a:lnTo>
                      <a:pt x="1956" y="118"/>
                    </a:lnTo>
                    <a:lnTo>
                      <a:pt x="1926" y="90"/>
                    </a:lnTo>
                    <a:lnTo>
                      <a:pt x="1867" y="90"/>
                    </a:lnTo>
                    <a:lnTo>
                      <a:pt x="1838" y="61"/>
                    </a:lnTo>
                    <a:close/>
                  </a:path>
                </a:pathLst>
              </a:custGeom>
              <a:solidFill>
                <a:srgbClr val="FCA77E"/>
              </a:solidFill>
              <a:ln w="9525">
                <a:noFill/>
                <a:round/>
                <a:headEnd/>
                <a:tailEnd/>
              </a:ln>
            </p:spPr>
            <p:txBody>
              <a:bodyPr/>
              <a:lstStyle/>
              <a:p>
                <a:endParaRPr lang="en-GB"/>
              </a:p>
            </p:txBody>
          </p:sp>
          <p:sp>
            <p:nvSpPr>
              <p:cNvPr id="21598" name="Freeform 94"/>
              <p:cNvSpPr>
                <a:spLocks/>
              </p:cNvSpPr>
              <p:nvPr/>
            </p:nvSpPr>
            <p:spPr bwMode="auto">
              <a:xfrm>
                <a:off x="3435" y="2786"/>
                <a:ext cx="215" cy="118"/>
              </a:xfrm>
              <a:custGeom>
                <a:avLst/>
                <a:gdLst/>
                <a:ahLst/>
                <a:cxnLst>
                  <a:cxn ang="0">
                    <a:pos x="770" y="59"/>
                  </a:cxn>
                  <a:cxn ang="0">
                    <a:pos x="770" y="29"/>
                  </a:cxn>
                  <a:cxn ang="0">
                    <a:pos x="740" y="0"/>
                  </a:cxn>
                  <a:cxn ang="0">
                    <a:pos x="709" y="0"/>
                  </a:cxn>
                  <a:cxn ang="0">
                    <a:pos x="681" y="0"/>
                  </a:cxn>
                  <a:cxn ang="0">
                    <a:pos x="681" y="59"/>
                  </a:cxn>
                  <a:cxn ang="0">
                    <a:pos x="591" y="59"/>
                  </a:cxn>
                  <a:cxn ang="0">
                    <a:pos x="563" y="90"/>
                  </a:cxn>
                  <a:cxn ang="0">
                    <a:pos x="384" y="90"/>
                  </a:cxn>
                  <a:cxn ang="0">
                    <a:pos x="295" y="178"/>
                  </a:cxn>
                  <a:cxn ang="0">
                    <a:pos x="265" y="148"/>
                  </a:cxn>
                  <a:cxn ang="0">
                    <a:pos x="208" y="148"/>
                  </a:cxn>
                  <a:cxn ang="0">
                    <a:pos x="147" y="118"/>
                  </a:cxn>
                  <a:cxn ang="0">
                    <a:pos x="58" y="118"/>
                  </a:cxn>
                  <a:cxn ang="0">
                    <a:pos x="58" y="148"/>
                  </a:cxn>
                  <a:cxn ang="0">
                    <a:pos x="29" y="148"/>
                  </a:cxn>
                  <a:cxn ang="0">
                    <a:pos x="0" y="178"/>
                  </a:cxn>
                  <a:cxn ang="0">
                    <a:pos x="0" y="209"/>
                  </a:cxn>
                  <a:cxn ang="0">
                    <a:pos x="29" y="209"/>
                  </a:cxn>
                  <a:cxn ang="0">
                    <a:pos x="58" y="236"/>
                  </a:cxn>
                  <a:cxn ang="0">
                    <a:pos x="29" y="266"/>
                  </a:cxn>
                  <a:cxn ang="0">
                    <a:pos x="29" y="297"/>
                  </a:cxn>
                  <a:cxn ang="0">
                    <a:pos x="58" y="327"/>
                  </a:cxn>
                  <a:cxn ang="0">
                    <a:pos x="29" y="355"/>
                  </a:cxn>
                  <a:cxn ang="0">
                    <a:pos x="88" y="355"/>
                  </a:cxn>
                  <a:cxn ang="0">
                    <a:pos x="117" y="385"/>
                  </a:cxn>
                  <a:cxn ang="0">
                    <a:pos x="117" y="415"/>
                  </a:cxn>
                  <a:cxn ang="0">
                    <a:pos x="88" y="445"/>
                  </a:cxn>
                  <a:cxn ang="0">
                    <a:pos x="58" y="445"/>
                  </a:cxn>
                  <a:cxn ang="0">
                    <a:pos x="29" y="473"/>
                  </a:cxn>
                  <a:cxn ang="0">
                    <a:pos x="147" y="473"/>
                  </a:cxn>
                  <a:cxn ang="0">
                    <a:pos x="147" y="445"/>
                  </a:cxn>
                  <a:cxn ang="0">
                    <a:pos x="177" y="473"/>
                  </a:cxn>
                  <a:cxn ang="0">
                    <a:pos x="208" y="473"/>
                  </a:cxn>
                  <a:cxn ang="0">
                    <a:pos x="235" y="445"/>
                  </a:cxn>
                  <a:cxn ang="0">
                    <a:pos x="235" y="473"/>
                  </a:cxn>
                  <a:cxn ang="0">
                    <a:pos x="265" y="473"/>
                  </a:cxn>
                  <a:cxn ang="0">
                    <a:pos x="295" y="445"/>
                  </a:cxn>
                  <a:cxn ang="0">
                    <a:pos x="295" y="415"/>
                  </a:cxn>
                  <a:cxn ang="0">
                    <a:pos x="326" y="415"/>
                  </a:cxn>
                  <a:cxn ang="0">
                    <a:pos x="384" y="473"/>
                  </a:cxn>
                  <a:cxn ang="0">
                    <a:pos x="472" y="473"/>
                  </a:cxn>
                  <a:cxn ang="0">
                    <a:pos x="502" y="445"/>
                  </a:cxn>
                  <a:cxn ang="0">
                    <a:pos x="502" y="415"/>
                  </a:cxn>
                  <a:cxn ang="0">
                    <a:pos x="533" y="415"/>
                  </a:cxn>
                  <a:cxn ang="0">
                    <a:pos x="502" y="385"/>
                  </a:cxn>
                  <a:cxn ang="0">
                    <a:pos x="533" y="355"/>
                  </a:cxn>
                  <a:cxn ang="0">
                    <a:pos x="622" y="355"/>
                  </a:cxn>
                  <a:cxn ang="0">
                    <a:pos x="622" y="297"/>
                  </a:cxn>
                  <a:cxn ang="0">
                    <a:pos x="591" y="266"/>
                  </a:cxn>
                  <a:cxn ang="0">
                    <a:pos x="591" y="209"/>
                  </a:cxn>
                  <a:cxn ang="0">
                    <a:pos x="681" y="209"/>
                  </a:cxn>
                  <a:cxn ang="0">
                    <a:pos x="740" y="148"/>
                  </a:cxn>
                  <a:cxn ang="0">
                    <a:pos x="770" y="118"/>
                  </a:cxn>
                  <a:cxn ang="0">
                    <a:pos x="829" y="118"/>
                  </a:cxn>
                  <a:cxn ang="0">
                    <a:pos x="859" y="148"/>
                  </a:cxn>
                  <a:cxn ang="0">
                    <a:pos x="829" y="90"/>
                  </a:cxn>
                  <a:cxn ang="0">
                    <a:pos x="800" y="90"/>
                  </a:cxn>
                  <a:cxn ang="0">
                    <a:pos x="770" y="59"/>
                  </a:cxn>
                </a:cxnLst>
                <a:rect l="0" t="0" r="r" b="b"/>
                <a:pathLst>
                  <a:path w="859" h="473">
                    <a:moveTo>
                      <a:pt x="770" y="59"/>
                    </a:moveTo>
                    <a:lnTo>
                      <a:pt x="770" y="29"/>
                    </a:lnTo>
                    <a:lnTo>
                      <a:pt x="740" y="0"/>
                    </a:lnTo>
                    <a:lnTo>
                      <a:pt x="709" y="0"/>
                    </a:lnTo>
                    <a:lnTo>
                      <a:pt x="681" y="0"/>
                    </a:lnTo>
                    <a:lnTo>
                      <a:pt x="681" y="59"/>
                    </a:lnTo>
                    <a:lnTo>
                      <a:pt x="591" y="59"/>
                    </a:lnTo>
                    <a:lnTo>
                      <a:pt x="563" y="90"/>
                    </a:lnTo>
                    <a:lnTo>
                      <a:pt x="384" y="90"/>
                    </a:lnTo>
                    <a:lnTo>
                      <a:pt x="295" y="178"/>
                    </a:lnTo>
                    <a:lnTo>
                      <a:pt x="265" y="148"/>
                    </a:lnTo>
                    <a:lnTo>
                      <a:pt x="208" y="148"/>
                    </a:lnTo>
                    <a:lnTo>
                      <a:pt x="147" y="118"/>
                    </a:lnTo>
                    <a:lnTo>
                      <a:pt x="58" y="118"/>
                    </a:lnTo>
                    <a:lnTo>
                      <a:pt x="58" y="148"/>
                    </a:lnTo>
                    <a:lnTo>
                      <a:pt x="29" y="148"/>
                    </a:lnTo>
                    <a:lnTo>
                      <a:pt x="0" y="178"/>
                    </a:lnTo>
                    <a:lnTo>
                      <a:pt x="0" y="209"/>
                    </a:lnTo>
                    <a:lnTo>
                      <a:pt x="29" y="209"/>
                    </a:lnTo>
                    <a:lnTo>
                      <a:pt x="58" y="236"/>
                    </a:lnTo>
                    <a:lnTo>
                      <a:pt x="29" y="266"/>
                    </a:lnTo>
                    <a:lnTo>
                      <a:pt x="29" y="297"/>
                    </a:lnTo>
                    <a:lnTo>
                      <a:pt x="58" y="327"/>
                    </a:lnTo>
                    <a:lnTo>
                      <a:pt x="29" y="355"/>
                    </a:lnTo>
                    <a:lnTo>
                      <a:pt x="88" y="355"/>
                    </a:lnTo>
                    <a:lnTo>
                      <a:pt x="117" y="385"/>
                    </a:lnTo>
                    <a:lnTo>
                      <a:pt x="117" y="415"/>
                    </a:lnTo>
                    <a:lnTo>
                      <a:pt x="88" y="445"/>
                    </a:lnTo>
                    <a:lnTo>
                      <a:pt x="58" y="445"/>
                    </a:lnTo>
                    <a:lnTo>
                      <a:pt x="29" y="473"/>
                    </a:lnTo>
                    <a:lnTo>
                      <a:pt x="147" y="473"/>
                    </a:lnTo>
                    <a:lnTo>
                      <a:pt x="147" y="445"/>
                    </a:lnTo>
                    <a:lnTo>
                      <a:pt x="177" y="473"/>
                    </a:lnTo>
                    <a:lnTo>
                      <a:pt x="208" y="473"/>
                    </a:lnTo>
                    <a:lnTo>
                      <a:pt x="235" y="445"/>
                    </a:lnTo>
                    <a:lnTo>
                      <a:pt x="235" y="473"/>
                    </a:lnTo>
                    <a:lnTo>
                      <a:pt x="265" y="473"/>
                    </a:lnTo>
                    <a:lnTo>
                      <a:pt x="295" y="445"/>
                    </a:lnTo>
                    <a:lnTo>
                      <a:pt x="295" y="415"/>
                    </a:lnTo>
                    <a:lnTo>
                      <a:pt x="326" y="415"/>
                    </a:lnTo>
                    <a:lnTo>
                      <a:pt x="384" y="473"/>
                    </a:lnTo>
                    <a:lnTo>
                      <a:pt x="472" y="473"/>
                    </a:lnTo>
                    <a:lnTo>
                      <a:pt x="502" y="445"/>
                    </a:lnTo>
                    <a:lnTo>
                      <a:pt x="502" y="415"/>
                    </a:lnTo>
                    <a:lnTo>
                      <a:pt x="533" y="415"/>
                    </a:lnTo>
                    <a:lnTo>
                      <a:pt x="502" y="385"/>
                    </a:lnTo>
                    <a:lnTo>
                      <a:pt x="533" y="355"/>
                    </a:lnTo>
                    <a:lnTo>
                      <a:pt x="622" y="355"/>
                    </a:lnTo>
                    <a:lnTo>
                      <a:pt x="622" y="297"/>
                    </a:lnTo>
                    <a:lnTo>
                      <a:pt x="591" y="266"/>
                    </a:lnTo>
                    <a:lnTo>
                      <a:pt x="591" y="209"/>
                    </a:lnTo>
                    <a:lnTo>
                      <a:pt x="681" y="209"/>
                    </a:lnTo>
                    <a:lnTo>
                      <a:pt x="740" y="148"/>
                    </a:lnTo>
                    <a:lnTo>
                      <a:pt x="770" y="118"/>
                    </a:lnTo>
                    <a:lnTo>
                      <a:pt x="829" y="118"/>
                    </a:lnTo>
                    <a:lnTo>
                      <a:pt x="859" y="148"/>
                    </a:lnTo>
                    <a:lnTo>
                      <a:pt x="829" y="90"/>
                    </a:lnTo>
                    <a:lnTo>
                      <a:pt x="800" y="90"/>
                    </a:lnTo>
                    <a:lnTo>
                      <a:pt x="770" y="59"/>
                    </a:lnTo>
                    <a:close/>
                  </a:path>
                </a:pathLst>
              </a:custGeom>
              <a:solidFill>
                <a:srgbClr val="8FB5BE"/>
              </a:solidFill>
              <a:ln w="9525">
                <a:noFill/>
                <a:round/>
                <a:headEnd/>
                <a:tailEnd/>
              </a:ln>
            </p:spPr>
            <p:txBody>
              <a:bodyPr/>
              <a:lstStyle/>
              <a:p>
                <a:endParaRPr lang="en-GB"/>
              </a:p>
            </p:txBody>
          </p:sp>
          <p:sp>
            <p:nvSpPr>
              <p:cNvPr id="21599" name="Freeform 95"/>
              <p:cNvSpPr>
                <a:spLocks/>
              </p:cNvSpPr>
              <p:nvPr/>
            </p:nvSpPr>
            <p:spPr bwMode="auto">
              <a:xfrm>
                <a:off x="3442" y="2815"/>
                <a:ext cx="393" cy="304"/>
              </a:xfrm>
              <a:custGeom>
                <a:avLst/>
                <a:gdLst/>
                <a:ahLst/>
                <a:cxnLst>
                  <a:cxn ang="0">
                    <a:pos x="859" y="30"/>
                  </a:cxn>
                  <a:cxn ang="0">
                    <a:pos x="741" y="0"/>
                  </a:cxn>
                  <a:cxn ang="0">
                    <a:pos x="741" y="60"/>
                  </a:cxn>
                  <a:cxn ang="0">
                    <a:pos x="652" y="91"/>
                  </a:cxn>
                  <a:cxn ang="0">
                    <a:pos x="593" y="179"/>
                  </a:cxn>
                  <a:cxn ang="0">
                    <a:pos x="473" y="267"/>
                  </a:cxn>
                  <a:cxn ang="0">
                    <a:pos x="473" y="327"/>
                  </a:cxn>
                  <a:cxn ang="0">
                    <a:pos x="297" y="297"/>
                  </a:cxn>
                  <a:cxn ang="0">
                    <a:pos x="236" y="355"/>
                  </a:cxn>
                  <a:cxn ang="0">
                    <a:pos x="179" y="355"/>
                  </a:cxn>
                  <a:cxn ang="0">
                    <a:pos x="118" y="355"/>
                  </a:cxn>
                  <a:cxn ang="0">
                    <a:pos x="29" y="416"/>
                  </a:cxn>
                  <a:cxn ang="0">
                    <a:pos x="29" y="474"/>
                  </a:cxn>
                  <a:cxn ang="0">
                    <a:pos x="118" y="592"/>
                  </a:cxn>
                  <a:cxn ang="0">
                    <a:pos x="148" y="504"/>
                  </a:cxn>
                  <a:cxn ang="0">
                    <a:pos x="206" y="445"/>
                  </a:cxn>
                  <a:cxn ang="0">
                    <a:pos x="325" y="474"/>
                  </a:cxn>
                  <a:cxn ang="0">
                    <a:pos x="386" y="504"/>
                  </a:cxn>
                  <a:cxn ang="0">
                    <a:pos x="386" y="592"/>
                  </a:cxn>
                  <a:cxn ang="0">
                    <a:pos x="355" y="652"/>
                  </a:cxn>
                  <a:cxn ang="0">
                    <a:pos x="504" y="741"/>
                  </a:cxn>
                  <a:cxn ang="0">
                    <a:pos x="534" y="770"/>
                  </a:cxn>
                  <a:cxn ang="0">
                    <a:pos x="443" y="770"/>
                  </a:cxn>
                  <a:cxn ang="0">
                    <a:pos x="652" y="947"/>
                  </a:cxn>
                  <a:cxn ang="0">
                    <a:pos x="711" y="1038"/>
                  </a:cxn>
                  <a:cxn ang="0">
                    <a:pos x="889" y="1038"/>
                  </a:cxn>
                  <a:cxn ang="0">
                    <a:pos x="1037" y="1126"/>
                  </a:cxn>
                  <a:cxn ang="0">
                    <a:pos x="1126" y="1215"/>
                  </a:cxn>
                  <a:cxn ang="0">
                    <a:pos x="1126" y="1156"/>
                  </a:cxn>
                  <a:cxn ang="0">
                    <a:pos x="1037" y="1095"/>
                  </a:cxn>
                  <a:cxn ang="0">
                    <a:pos x="978" y="1008"/>
                  </a:cxn>
                  <a:cxn ang="0">
                    <a:pos x="889" y="920"/>
                  </a:cxn>
                  <a:cxn ang="0">
                    <a:pos x="830" y="859"/>
                  </a:cxn>
                  <a:cxn ang="0">
                    <a:pos x="771" y="800"/>
                  </a:cxn>
                  <a:cxn ang="0">
                    <a:pos x="711" y="711"/>
                  </a:cxn>
                  <a:cxn ang="0">
                    <a:pos x="680" y="622"/>
                  </a:cxn>
                  <a:cxn ang="0">
                    <a:pos x="593" y="592"/>
                  </a:cxn>
                  <a:cxn ang="0">
                    <a:pos x="593" y="474"/>
                  </a:cxn>
                  <a:cxn ang="0">
                    <a:pos x="680" y="474"/>
                  </a:cxn>
                  <a:cxn ang="0">
                    <a:pos x="771" y="474"/>
                  </a:cxn>
                  <a:cxn ang="0">
                    <a:pos x="889" y="445"/>
                  </a:cxn>
                  <a:cxn ang="0">
                    <a:pos x="978" y="445"/>
                  </a:cxn>
                  <a:cxn ang="0">
                    <a:pos x="1392" y="504"/>
                  </a:cxn>
                  <a:cxn ang="0">
                    <a:pos x="1453" y="564"/>
                  </a:cxn>
                  <a:cxn ang="0">
                    <a:pos x="1510" y="445"/>
                  </a:cxn>
                  <a:cxn ang="0">
                    <a:pos x="1510" y="416"/>
                  </a:cxn>
                  <a:cxn ang="0">
                    <a:pos x="1510" y="327"/>
                  </a:cxn>
                  <a:cxn ang="0">
                    <a:pos x="1422" y="237"/>
                  </a:cxn>
                  <a:cxn ang="0">
                    <a:pos x="1334" y="267"/>
                  </a:cxn>
                  <a:cxn ang="0">
                    <a:pos x="1096" y="237"/>
                  </a:cxn>
                  <a:cxn ang="0">
                    <a:pos x="1037" y="179"/>
                  </a:cxn>
                  <a:cxn ang="0">
                    <a:pos x="1008" y="148"/>
                  </a:cxn>
                  <a:cxn ang="0">
                    <a:pos x="948" y="91"/>
                  </a:cxn>
                </a:cxnLst>
                <a:rect l="0" t="0" r="r" b="b"/>
                <a:pathLst>
                  <a:path w="1571" h="1215">
                    <a:moveTo>
                      <a:pt x="889" y="60"/>
                    </a:moveTo>
                    <a:lnTo>
                      <a:pt x="859" y="60"/>
                    </a:lnTo>
                    <a:lnTo>
                      <a:pt x="859" y="30"/>
                    </a:lnTo>
                    <a:lnTo>
                      <a:pt x="830" y="30"/>
                    </a:lnTo>
                    <a:lnTo>
                      <a:pt x="800" y="0"/>
                    </a:lnTo>
                    <a:lnTo>
                      <a:pt x="741" y="0"/>
                    </a:lnTo>
                    <a:lnTo>
                      <a:pt x="711" y="30"/>
                    </a:lnTo>
                    <a:lnTo>
                      <a:pt x="741" y="30"/>
                    </a:lnTo>
                    <a:lnTo>
                      <a:pt x="741" y="60"/>
                    </a:lnTo>
                    <a:lnTo>
                      <a:pt x="711" y="60"/>
                    </a:lnTo>
                    <a:lnTo>
                      <a:pt x="711" y="30"/>
                    </a:lnTo>
                    <a:lnTo>
                      <a:pt x="652" y="91"/>
                    </a:lnTo>
                    <a:lnTo>
                      <a:pt x="562" y="91"/>
                    </a:lnTo>
                    <a:lnTo>
                      <a:pt x="562" y="148"/>
                    </a:lnTo>
                    <a:lnTo>
                      <a:pt x="593" y="179"/>
                    </a:lnTo>
                    <a:lnTo>
                      <a:pt x="593" y="237"/>
                    </a:lnTo>
                    <a:lnTo>
                      <a:pt x="504" y="237"/>
                    </a:lnTo>
                    <a:lnTo>
                      <a:pt x="473" y="267"/>
                    </a:lnTo>
                    <a:lnTo>
                      <a:pt x="504" y="297"/>
                    </a:lnTo>
                    <a:lnTo>
                      <a:pt x="473" y="297"/>
                    </a:lnTo>
                    <a:lnTo>
                      <a:pt x="473" y="327"/>
                    </a:lnTo>
                    <a:lnTo>
                      <a:pt x="443" y="355"/>
                    </a:lnTo>
                    <a:lnTo>
                      <a:pt x="355" y="355"/>
                    </a:lnTo>
                    <a:lnTo>
                      <a:pt x="297" y="297"/>
                    </a:lnTo>
                    <a:lnTo>
                      <a:pt x="266" y="297"/>
                    </a:lnTo>
                    <a:lnTo>
                      <a:pt x="266" y="327"/>
                    </a:lnTo>
                    <a:lnTo>
                      <a:pt x="236" y="355"/>
                    </a:lnTo>
                    <a:lnTo>
                      <a:pt x="206" y="355"/>
                    </a:lnTo>
                    <a:lnTo>
                      <a:pt x="206" y="327"/>
                    </a:lnTo>
                    <a:lnTo>
                      <a:pt x="179" y="355"/>
                    </a:lnTo>
                    <a:lnTo>
                      <a:pt x="148" y="355"/>
                    </a:lnTo>
                    <a:lnTo>
                      <a:pt x="118" y="327"/>
                    </a:lnTo>
                    <a:lnTo>
                      <a:pt x="118" y="355"/>
                    </a:lnTo>
                    <a:lnTo>
                      <a:pt x="0" y="355"/>
                    </a:lnTo>
                    <a:lnTo>
                      <a:pt x="0" y="386"/>
                    </a:lnTo>
                    <a:lnTo>
                      <a:pt x="29" y="416"/>
                    </a:lnTo>
                    <a:lnTo>
                      <a:pt x="0" y="416"/>
                    </a:lnTo>
                    <a:lnTo>
                      <a:pt x="29" y="445"/>
                    </a:lnTo>
                    <a:lnTo>
                      <a:pt x="29" y="474"/>
                    </a:lnTo>
                    <a:lnTo>
                      <a:pt x="59" y="504"/>
                    </a:lnTo>
                    <a:lnTo>
                      <a:pt x="59" y="534"/>
                    </a:lnTo>
                    <a:lnTo>
                      <a:pt x="118" y="592"/>
                    </a:lnTo>
                    <a:lnTo>
                      <a:pt x="118" y="564"/>
                    </a:lnTo>
                    <a:lnTo>
                      <a:pt x="148" y="534"/>
                    </a:lnTo>
                    <a:lnTo>
                      <a:pt x="148" y="504"/>
                    </a:lnTo>
                    <a:lnTo>
                      <a:pt x="179" y="504"/>
                    </a:lnTo>
                    <a:lnTo>
                      <a:pt x="179" y="445"/>
                    </a:lnTo>
                    <a:lnTo>
                      <a:pt x="206" y="445"/>
                    </a:lnTo>
                    <a:lnTo>
                      <a:pt x="206" y="386"/>
                    </a:lnTo>
                    <a:lnTo>
                      <a:pt x="236" y="386"/>
                    </a:lnTo>
                    <a:lnTo>
                      <a:pt x="325" y="474"/>
                    </a:lnTo>
                    <a:lnTo>
                      <a:pt x="355" y="474"/>
                    </a:lnTo>
                    <a:lnTo>
                      <a:pt x="355" y="504"/>
                    </a:lnTo>
                    <a:lnTo>
                      <a:pt x="386" y="504"/>
                    </a:lnTo>
                    <a:lnTo>
                      <a:pt x="386" y="534"/>
                    </a:lnTo>
                    <a:lnTo>
                      <a:pt x="355" y="564"/>
                    </a:lnTo>
                    <a:lnTo>
                      <a:pt x="386" y="592"/>
                    </a:lnTo>
                    <a:lnTo>
                      <a:pt x="386" y="622"/>
                    </a:lnTo>
                    <a:lnTo>
                      <a:pt x="416" y="652"/>
                    </a:lnTo>
                    <a:lnTo>
                      <a:pt x="355" y="652"/>
                    </a:lnTo>
                    <a:lnTo>
                      <a:pt x="443" y="741"/>
                    </a:lnTo>
                    <a:lnTo>
                      <a:pt x="473" y="713"/>
                    </a:lnTo>
                    <a:lnTo>
                      <a:pt x="504" y="741"/>
                    </a:lnTo>
                    <a:lnTo>
                      <a:pt x="534" y="741"/>
                    </a:lnTo>
                    <a:lnTo>
                      <a:pt x="562" y="770"/>
                    </a:lnTo>
                    <a:lnTo>
                      <a:pt x="534" y="770"/>
                    </a:lnTo>
                    <a:lnTo>
                      <a:pt x="504" y="741"/>
                    </a:lnTo>
                    <a:lnTo>
                      <a:pt x="473" y="741"/>
                    </a:lnTo>
                    <a:lnTo>
                      <a:pt x="443" y="770"/>
                    </a:lnTo>
                    <a:lnTo>
                      <a:pt x="593" y="920"/>
                    </a:lnTo>
                    <a:lnTo>
                      <a:pt x="623" y="920"/>
                    </a:lnTo>
                    <a:lnTo>
                      <a:pt x="652" y="947"/>
                    </a:lnTo>
                    <a:lnTo>
                      <a:pt x="680" y="947"/>
                    </a:lnTo>
                    <a:lnTo>
                      <a:pt x="652" y="977"/>
                    </a:lnTo>
                    <a:lnTo>
                      <a:pt x="711" y="1038"/>
                    </a:lnTo>
                    <a:lnTo>
                      <a:pt x="741" y="1008"/>
                    </a:lnTo>
                    <a:lnTo>
                      <a:pt x="800" y="1008"/>
                    </a:lnTo>
                    <a:lnTo>
                      <a:pt x="889" y="1038"/>
                    </a:lnTo>
                    <a:lnTo>
                      <a:pt x="918" y="1038"/>
                    </a:lnTo>
                    <a:lnTo>
                      <a:pt x="1008" y="1126"/>
                    </a:lnTo>
                    <a:lnTo>
                      <a:pt x="1037" y="1126"/>
                    </a:lnTo>
                    <a:lnTo>
                      <a:pt x="1037" y="1156"/>
                    </a:lnTo>
                    <a:lnTo>
                      <a:pt x="1066" y="1156"/>
                    </a:lnTo>
                    <a:lnTo>
                      <a:pt x="1126" y="1215"/>
                    </a:lnTo>
                    <a:lnTo>
                      <a:pt x="1155" y="1184"/>
                    </a:lnTo>
                    <a:lnTo>
                      <a:pt x="1155" y="1156"/>
                    </a:lnTo>
                    <a:lnTo>
                      <a:pt x="1126" y="1156"/>
                    </a:lnTo>
                    <a:lnTo>
                      <a:pt x="1096" y="1126"/>
                    </a:lnTo>
                    <a:lnTo>
                      <a:pt x="1066" y="1126"/>
                    </a:lnTo>
                    <a:lnTo>
                      <a:pt x="1037" y="1095"/>
                    </a:lnTo>
                    <a:lnTo>
                      <a:pt x="1037" y="1038"/>
                    </a:lnTo>
                    <a:lnTo>
                      <a:pt x="1008" y="1008"/>
                    </a:lnTo>
                    <a:lnTo>
                      <a:pt x="978" y="1008"/>
                    </a:lnTo>
                    <a:lnTo>
                      <a:pt x="948" y="947"/>
                    </a:lnTo>
                    <a:lnTo>
                      <a:pt x="889" y="947"/>
                    </a:lnTo>
                    <a:lnTo>
                      <a:pt x="889" y="920"/>
                    </a:lnTo>
                    <a:lnTo>
                      <a:pt x="859" y="889"/>
                    </a:lnTo>
                    <a:lnTo>
                      <a:pt x="859" y="859"/>
                    </a:lnTo>
                    <a:lnTo>
                      <a:pt x="830" y="859"/>
                    </a:lnTo>
                    <a:lnTo>
                      <a:pt x="800" y="829"/>
                    </a:lnTo>
                    <a:lnTo>
                      <a:pt x="771" y="829"/>
                    </a:lnTo>
                    <a:lnTo>
                      <a:pt x="771" y="800"/>
                    </a:lnTo>
                    <a:lnTo>
                      <a:pt x="741" y="770"/>
                    </a:lnTo>
                    <a:lnTo>
                      <a:pt x="741" y="741"/>
                    </a:lnTo>
                    <a:lnTo>
                      <a:pt x="711" y="711"/>
                    </a:lnTo>
                    <a:lnTo>
                      <a:pt x="711" y="682"/>
                    </a:lnTo>
                    <a:lnTo>
                      <a:pt x="680" y="682"/>
                    </a:lnTo>
                    <a:lnTo>
                      <a:pt x="680" y="622"/>
                    </a:lnTo>
                    <a:lnTo>
                      <a:pt x="652" y="622"/>
                    </a:lnTo>
                    <a:lnTo>
                      <a:pt x="623" y="592"/>
                    </a:lnTo>
                    <a:lnTo>
                      <a:pt x="593" y="592"/>
                    </a:lnTo>
                    <a:lnTo>
                      <a:pt x="623" y="564"/>
                    </a:lnTo>
                    <a:lnTo>
                      <a:pt x="623" y="504"/>
                    </a:lnTo>
                    <a:lnTo>
                      <a:pt x="593" y="474"/>
                    </a:lnTo>
                    <a:lnTo>
                      <a:pt x="623" y="445"/>
                    </a:lnTo>
                    <a:lnTo>
                      <a:pt x="680" y="445"/>
                    </a:lnTo>
                    <a:lnTo>
                      <a:pt x="680" y="474"/>
                    </a:lnTo>
                    <a:lnTo>
                      <a:pt x="711" y="504"/>
                    </a:lnTo>
                    <a:lnTo>
                      <a:pt x="741" y="504"/>
                    </a:lnTo>
                    <a:lnTo>
                      <a:pt x="771" y="474"/>
                    </a:lnTo>
                    <a:lnTo>
                      <a:pt x="800" y="474"/>
                    </a:lnTo>
                    <a:lnTo>
                      <a:pt x="800" y="445"/>
                    </a:lnTo>
                    <a:lnTo>
                      <a:pt x="889" y="445"/>
                    </a:lnTo>
                    <a:lnTo>
                      <a:pt x="918" y="416"/>
                    </a:lnTo>
                    <a:lnTo>
                      <a:pt x="948" y="445"/>
                    </a:lnTo>
                    <a:lnTo>
                      <a:pt x="978" y="445"/>
                    </a:lnTo>
                    <a:lnTo>
                      <a:pt x="1008" y="474"/>
                    </a:lnTo>
                    <a:lnTo>
                      <a:pt x="1364" y="474"/>
                    </a:lnTo>
                    <a:lnTo>
                      <a:pt x="1392" y="504"/>
                    </a:lnTo>
                    <a:lnTo>
                      <a:pt x="1422" y="504"/>
                    </a:lnTo>
                    <a:lnTo>
                      <a:pt x="1422" y="534"/>
                    </a:lnTo>
                    <a:lnTo>
                      <a:pt x="1453" y="564"/>
                    </a:lnTo>
                    <a:lnTo>
                      <a:pt x="1482" y="564"/>
                    </a:lnTo>
                    <a:lnTo>
                      <a:pt x="1510" y="504"/>
                    </a:lnTo>
                    <a:lnTo>
                      <a:pt x="1510" y="445"/>
                    </a:lnTo>
                    <a:lnTo>
                      <a:pt x="1571" y="445"/>
                    </a:lnTo>
                    <a:lnTo>
                      <a:pt x="1541" y="416"/>
                    </a:lnTo>
                    <a:lnTo>
                      <a:pt x="1510" y="416"/>
                    </a:lnTo>
                    <a:lnTo>
                      <a:pt x="1482" y="386"/>
                    </a:lnTo>
                    <a:lnTo>
                      <a:pt x="1482" y="355"/>
                    </a:lnTo>
                    <a:lnTo>
                      <a:pt x="1510" y="327"/>
                    </a:lnTo>
                    <a:lnTo>
                      <a:pt x="1453" y="327"/>
                    </a:lnTo>
                    <a:lnTo>
                      <a:pt x="1453" y="237"/>
                    </a:lnTo>
                    <a:lnTo>
                      <a:pt x="1422" y="237"/>
                    </a:lnTo>
                    <a:lnTo>
                      <a:pt x="1422" y="209"/>
                    </a:lnTo>
                    <a:lnTo>
                      <a:pt x="1392" y="209"/>
                    </a:lnTo>
                    <a:lnTo>
                      <a:pt x="1334" y="267"/>
                    </a:lnTo>
                    <a:lnTo>
                      <a:pt x="1273" y="267"/>
                    </a:lnTo>
                    <a:lnTo>
                      <a:pt x="1273" y="237"/>
                    </a:lnTo>
                    <a:lnTo>
                      <a:pt x="1096" y="237"/>
                    </a:lnTo>
                    <a:lnTo>
                      <a:pt x="1096" y="209"/>
                    </a:lnTo>
                    <a:lnTo>
                      <a:pt x="1066" y="209"/>
                    </a:lnTo>
                    <a:lnTo>
                      <a:pt x="1037" y="179"/>
                    </a:lnTo>
                    <a:lnTo>
                      <a:pt x="1037" y="209"/>
                    </a:lnTo>
                    <a:lnTo>
                      <a:pt x="1008" y="179"/>
                    </a:lnTo>
                    <a:lnTo>
                      <a:pt x="1008" y="148"/>
                    </a:lnTo>
                    <a:lnTo>
                      <a:pt x="978" y="148"/>
                    </a:lnTo>
                    <a:lnTo>
                      <a:pt x="948" y="118"/>
                    </a:lnTo>
                    <a:lnTo>
                      <a:pt x="948" y="91"/>
                    </a:lnTo>
                    <a:lnTo>
                      <a:pt x="918" y="91"/>
                    </a:lnTo>
                    <a:lnTo>
                      <a:pt x="889" y="60"/>
                    </a:lnTo>
                    <a:close/>
                  </a:path>
                </a:pathLst>
              </a:custGeom>
              <a:solidFill>
                <a:srgbClr val="CCE83A"/>
              </a:solidFill>
              <a:ln w="9525">
                <a:noFill/>
                <a:round/>
                <a:headEnd/>
                <a:tailEnd/>
              </a:ln>
            </p:spPr>
            <p:txBody>
              <a:bodyPr/>
              <a:lstStyle/>
              <a:p>
                <a:endParaRPr lang="en-GB"/>
              </a:p>
            </p:txBody>
          </p:sp>
          <p:sp>
            <p:nvSpPr>
              <p:cNvPr id="21600" name="Rectangle 96"/>
              <p:cNvSpPr>
                <a:spLocks noChangeArrowheads="1"/>
              </p:cNvSpPr>
              <p:nvPr/>
            </p:nvSpPr>
            <p:spPr bwMode="auto">
              <a:xfrm>
                <a:off x="3620" y="2823"/>
                <a:ext cx="8" cy="7"/>
              </a:xfrm>
              <a:prstGeom prst="rect">
                <a:avLst/>
              </a:prstGeom>
              <a:solidFill>
                <a:srgbClr val="8FB5BE"/>
              </a:solidFill>
              <a:ln w="9525">
                <a:noFill/>
                <a:miter lim="800000"/>
                <a:headEnd/>
                <a:tailEnd/>
              </a:ln>
            </p:spPr>
            <p:txBody>
              <a:bodyPr/>
              <a:lstStyle/>
              <a:p>
                <a:endParaRPr lang="en-GB"/>
              </a:p>
            </p:txBody>
          </p:sp>
          <p:sp>
            <p:nvSpPr>
              <p:cNvPr id="21601" name="Freeform 97"/>
              <p:cNvSpPr>
                <a:spLocks/>
              </p:cNvSpPr>
              <p:nvPr/>
            </p:nvSpPr>
            <p:spPr bwMode="auto">
              <a:xfrm>
                <a:off x="3591" y="2919"/>
                <a:ext cx="266" cy="230"/>
              </a:xfrm>
              <a:custGeom>
                <a:avLst/>
                <a:gdLst/>
                <a:ahLst/>
                <a:cxnLst>
                  <a:cxn ang="0">
                    <a:pos x="148" y="88"/>
                  </a:cxn>
                  <a:cxn ang="0">
                    <a:pos x="87" y="58"/>
                  </a:cxn>
                  <a:cxn ang="0">
                    <a:pos x="30" y="29"/>
                  </a:cxn>
                  <a:cxn ang="0">
                    <a:pos x="30" y="88"/>
                  </a:cxn>
                  <a:cxn ang="0">
                    <a:pos x="0" y="176"/>
                  </a:cxn>
                  <a:cxn ang="0">
                    <a:pos x="59" y="206"/>
                  </a:cxn>
                  <a:cxn ang="0">
                    <a:pos x="87" y="266"/>
                  </a:cxn>
                  <a:cxn ang="0">
                    <a:pos x="118" y="295"/>
                  </a:cxn>
                  <a:cxn ang="0">
                    <a:pos x="148" y="354"/>
                  </a:cxn>
                  <a:cxn ang="0">
                    <a:pos x="178" y="413"/>
                  </a:cxn>
                  <a:cxn ang="0">
                    <a:pos x="237" y="443"/>
                  </a:cxn>
                  <a:cxn ang="0">
                    <a:pos x="266" y="473"/>
                  </a:cxn>
                  <a:cxn ang="0">
                    <a:pos x="296" y="531"/>
                  </a:cxn>
                  <a:cxn ang="0">
                    <a:pos x="385" y="592"/>
                  </a:cxn>
                  <a:cxn ang="0">
                    <a:pos x="444" y="622"/>
                  </a:cxn>
                  <a:cxn ang="0">
                    <a:pos x="473" y="710"/>
                  </a:cxn>
                  <a:cxn ang="0">
                    <a:pos x="533" y="740"/>
                  </a:cxn>
                  <a:cxn ang="0">
                    <a:pos x="562" y="768"/>
                  </a:cxn>
                  <a:cxn ang="0">
                    <a:pos x="562" y="799"/>
                  </a:cxn>
                  <a:cxn ang="0">
                    <a:pos x="592" y="829"/>
                  </a:cxn>
                  <a:cxn ang="0">
                    <a:pos x="653" y="858"/>
                  </a:cxn>
                  <a:cxn ang="0">
                    <a:pos x="710" y="886"/>
                  </a:cxn>
                  <a:cxn ang="0">
                    <a:pos x="771" y="917"/>
                  </a:cxn>
                  <a:cxn ang="0">
                    <a:pos x="799" y="858"/>
                  </a:cxn>
                  <a:cxn ang="0">
                    <a:pos x="771" y="768"/>
                  </a:cxn>
                  <a:cxn ang="0">
                    <a:pos x="799" y="740"/>
                  </a:cxn>
                  <a:cxn ang="0">
                    <a:pos x="829" y="679"/>
                  </a:cxn>
                  <a:cxn ang="0">
                    <a:pos x="860" y="650"/>
                  </a:cxn>
                  <a:cxn ang="0">
                    <a:pos x="917" y="679"/>
                  </a:cxn>
                  <a:cxn ang="0">
                    <a:pos x="889" y="622"/>
                  </a:cxn>
                  <a:cxn ang="0">
                    <a:pos x="978" y="592"/>
                  </a:cxn>
                  <a:cxn ang="0">
                    <a:pos x="1036" y="561"/>
                  </a:cxn>
                  <a:cxn ang="0">
                    <a:pos x="978" y="443"/>
                  </a:cxn>
                  <a:cxn ang="0">
                    <a:pos x="1067" y="413"/>
                  </a:cxn>
                  <a:cxn ang="0">
                    <a:pos x="1008" y="384"/>
                  </a:cxn>
                  <a:cxn ang="0">
                    <a:pos x="948" y="354"/>
                  </a:cxn>
                  <a:cxn ang="0">
                    <a:pos x="917" y="295"/>
                  </a:cxn>
                  <a:cxn ang="0">
                    <a:pos x="948" y="236"/>
                  </a:cxn>
                  <a:cxn ang="0">
                    <a:pos x="978" y="176"/>
                  </a:cxn>
                  <a:cxn ang="0">
                    <a:pos x="917" y="118"/>
                  </a:cxn>
                  <a:cxn ang="0">
                    <a:pos x="860" y="148"/>
                  </a:cxn>
                  <a:cxn ang="0">
                    <a:pos x="829" y="88"/>
                  </a:cxn>
                  <a:cxn ang="0">
                    <a:pos x="771" y="58"/>
                  </a:cxn>
                  <a:cxn ang="0">
                    <a:pos x="385" y="29"/>
                  </a:cxn>
                  <a:cxn ang="0">
                    <a:pos x="325" y="0"/>
                  </a:cxn>
                  <a:cxn ang="0">
                    <a:pos x="207" y="29"/>
                  </a:cxn>
                  <a:cxn ang="0">
                    <a:pos x="178" y="58"/>
                  </a:cxn>
                </a:cxnLst>
                <a:rect l="0" t="0" r="r" b="b"/>
                <a:pathLst>
                  <a:path w="1067" h="917">
                    <a:moveTo>
                      <a:pt x="178" y="58"/>
                    </a:moveTo>
                    <a:lnTo>
                      <a:pt x="148" y="88"/>
                    </a:lnTo>
                    <a:lnTo>
                      <a:pt x="118" y="88"/>
                    </a:lnTo>
                    <a:lnTo>
                      <a:pt x="87" y="58"/>
                    </a:lnTo>
                    <a:lnTo>
                      <a:pt x="87" y="29"/>
                    </a:lnTo>
                    <a:lnTo>
                      <a:pt x="30" y="29"/>
                    </a:lnTo>
                    <a:lnTo>
                      <a:pt x="0" y="58"/>
                    </a:lnTo>
                    <a:lnTo>
                      <a:pt x="30" y="88"/>
                    </a:lnTo>
                    <a:lnTo>
                      <a:pt x="30" y="148"/>
                    </a:lnTo>
                    <a:lnTo>
                      <a:pt x="0" y="176"/>
                    </a:lnTo>
                    <a:lnTo>
                      <a:pt x="30" y="176"/>
                    </a:lnTo>
                    <a:lnTo>
                      <a:pt x="59" y="206"/>
                    </a:lnTo>
                    <a:lnTo>
                      <a:pt x="87" y="206"/>
                    </a:lnTo>
                    <a:lnTo>
                      <a:pt x="87" y="266"/>
                    </a:lnTo>
                    <a:lnTo>
                      <a:pt x="118" y="266"/>
                    </a:lnTo>
                    <a:lnTo>
                      <a:pt x="118" y="295"/>
                    </a:lnTo>
                    <a:lnTo>
                      <a:pt x="148" y="325"/>
                    </a:lnTo>
                    <a:lnTo>
                      <a:pt x="148" y="354"/>
                    </a:lnTo>
                    <a:lnTo>
                      <a:pt x="178" y="384"/>
                    </a:lnTo>
                    <a:lnTo>
                      <a:pt x="178" y="413"/>
                    </a:lnTo>
                    <a:lnTo>
                      <a:pt x="207" y="413"/>
                    </a:lnTo>
                    <a:lnTo>
                      <a:pt x="237" y="443"/>
                    </a:lnTo>
                    <a:lnTo>
                      <a:pt x="266" y="443"/>
                    </a:lnTo>
                    <a:lnTo>
                      <a:pt x="266" y="473"/>
                    </a:lnTo>
                    <a:lnTo>
                      <a:pt x="296" y="504"/>
                    </a:lnTo>
                    <a:lnTo>
                      <a:pt x="296" y="531"/>
                    </a:lnTo>
                    <a:lnTo>
                      <a:pt x="355" y="531"/>
                    </a:lnTo>
                    <a:lnTo>
                      <a:pt x="385" y="592"/>
                    </a:lnTo>
                    <a:lnTo>
                      <a:pt x="415" y="592"/>
                    </a:lnTo>
                    <a:lnTo>
                      <a:pt x="444" y="622"/>
                    </a:lnTo>
                    <a:lnTo>
                      <a:pt x="444" y="679"/>
                    </a:lnTo>
                    <a:lnTo>
                      <a:pt x="473" y="710"/>
                    </a:lnTo>
                    <a:lnTo>
                      <a:pt x="503" y="710"/>
                    </a:lnTo>
                    <a:lnTo>
                      <a:pt x="533" y="740"/>
                    </a:lnTo>
                    <a:lnTo>
                      <a:pt x="562" y="740"/>
                    </a:lnTo>
                    <a:lnTo>
                      <a:pt x="562" y="768"/>
                    </a:lnTo>
                    <a:lnTo>
                      <a:pt x="533" y="799"/>
                    </a:lnTo>
                    <a:lnTo>
                      <a:pt x="562" y="799"/>
                    </a:lnTo>
                    <a:lnTo>
                      <a:pt x="592" y="799"/>
                    </a:lnTo>
                    <a:lnTo>
                      <a:pt x="592" y="829"/>
                    </a:lnTo>
                    <a:lnTo>
                      <a:pt x="622" y="829"/>
                    </a:lnTo>
                    <a:lnTo>
                      <a:pt x="653" y="858"/>
                    </a:lnTo>
                    <a:lnTo>
                      <a:pt x="680" y="858"/>
                    </a:lnTo>
                    <a:lnTo>
                      <a:pt x="710" y="886"/>
                    </a:lnTo>
                    <a:lnTo>
                      <a:pt x="741" y="886"/>
                    </a:lnTo>
                    <a:lnTo>
                      <a:pt x="771" y="917"/>
                    </a:lnTo>
                    <a:lnTo>
                      <a:pt x="799" y="917"/>
                    </a:lnTo>
                    <a:lnTo>
                      <a:pt x="799" y="858"/>
                    </a:lnTo>
                    <a:lnTo>
                      <a:pt x="771" y="858"/>
                    </a:lnTo>
                    <a:lnTo>
                      <a:pt x="771" y="768"/>
                    </a:lnTo>
                    <a:lnTo>
                      <a:pt x="829" y="768"/>
                    </a:lnTo>
                    <a:lnTo>
                      <a:pt x="799" y="740"/>
                    </a:lnTo>
                    <a:lnTo>
                      <a:pt x="829" y="710"/>
                    </a:lnTo>
                    <a:lnTo>
                      <a:pt x="829" y="679"/>
                    </a:lnTo>
                    <a:lnTo>
                      <a:pt x="860" y="679"/>
                    </a:lnTo>
                    <a:lnTo>
                      <a:pt x="860" y="650"/>
                    </a:lnTo>
                    <a:lnTo>
                      <a:pt x="889" y="650"/>
                    </a:lnTo>
                    <a:lnTo>
                      <a:pt x="917" y="679"/>
                    </a:lnTo>
                    <a:lnTo>
                      <a:pt x="917" y="650"/>
                    </a:lnTo>
                    <a:lnTo>
                      <a:pt x="889" y="622"/>
                    </a:lnTo>
                    <a:lnTo>
                      <a:pt x="889" y="592"/>
                    </a:lnTo>
                    <a:lnTo>
                      <a:pt x="978" y="592"/>
                    </a:lnTo>
                    <a:lnTo>
                      <a:pt x="978" y="561"/>
                    </a:lnTo>
                    <a:lnTo>
                      <a:pt x="1036" y="561"/>
                    </a:lnTo>
                    <a:lnTo>
                      <a:pt x="1036" y="504"/>
                    </a:lnTo>
                    <a:lnTo>
                      <a:pt x="978" y="443"/>
                    </a:lnTo>
                    <a:lnTo>
                      <a:pt x="1036" y="443"/>
                    </a:lnTo>
                    <a:lnTo>
                      <a:pt x="1067" y="413"/>
                    </a:lnTo>
                    <a:lnTo>
                      <a:pt x="1036" y="384"/>
                    </a:lnTo>
                    <a:lnTo>
                      <a:pt x="1008" y="384"/>
                    </a:lnTo>
                    <a:lnTo>
                      <a:pt x="978" y="354"/>
                    </a:lnTo>
                    <a:lnTo>
                      <a:pt x="948" y="354"/>
                    </a:lnTo>
                    <a:lnTo>
                      <a:pt x="948" y="325"/>
                    </a:lnTo>
                    <a:lnTo>
                      <a:pt x="917" y="295"/>
                    </a:lnTo>
                    <a:lnTo>
                      <a:pt x="917" y="266"/>
                    </a:lnTo>
                    <a:lnTo>
                      <a:pt x="948" y="236"/>
                    </a:lnTo>
                    <a:lnTo>
                      <a:pt x="948" y="206"/>
                    </a:lnTo>
                    <a:lnTo>
                      <a:pt x="978" y="176"/>
                    </a:lnTo>
                    <a:lnTo>
                      <a:pt x="978" y="118"/>
                    </a:lnTo>
                    <a:lnTo>
                      <a:pt x="917" y="118"/>
                    </a:lnTo>
                    <a:lnTo>
                      <a:pt x="889" y="148"/>
                    </a:lnTo>
                    <a:lnTo>
                      <a:pt x="860" y="148"/>
                    </a:lnTo>
                    <a:lnTo>
                      <a:pt x="829" y="118"/>
                    </a:lnTo>
                    <a:lnTo>
                      <a:pt x="829" y="88"/>
                    </a:lnTo>
                    <a:lnTo>
                      <a:pt x="799" y="88"/>
                    </a:lnTo>
                    <a:lnTo>
                      <a:pt x="771" y="58"/>
                    </a:lnTo>
                    <a:lnTo>
                      <a:pt x="415" y="58"/>
                    </a:lnTo>
                    <a:lnTo>
                      <a:pt x="385" y="29"/>
                    </a:lnTo>
                    <a:lnTo>
                      <a:pt x="355" y="29"/>
                    </a:lnTo>
                    <a:lnTo>
                      <a:pt x="325" y="0"/>
                    </a:lnTo>
                    <a:lnTo>
                      <a:pt x="296" y="29"/>
                    </a:lnTo>
                    <a:lnTo>
                      <a:pt x="207" y="29"/>
                    </a:lnTo>
                    <a:lnTo>
                      <a:pt x="207" y="58"/>
                    </a:lnTo>
                    <a:lnTo>
                      <a:pt x="178" y="58"/>
                    </a:lnTo>
                    <a:close/>
                  </a:path>
                </a:pathLst>
              </a:custGeom>
              <a:solidFill>
                <a:srgbClr val="7FC543"/>
              </a:solidFill>
              <a:ln w="9525">
                <a:noFill/>
                <a:round/>
                <a:headEnd/>
                <a:tailEnd/>
              </a:ln>
            </p:spPr>
            <p:txBody>
              <a:bodyPr/>
              <a:lstStyle/>
              <a:p>
                <a:endParaRPr lang="en-GB"/>
              </a:p>
            </p:txBody>
          </p:sp>
          <p:sp>
            <p:nvSpPr>
              <p:cNvPr id="21602" name="Freeform 98"/>
              <p:cNvSpPr>
                <a:spLocks/>
              </p:cNvSpPr>
              <p:nvPr/>
            </p:nvSpPr>
            <p:spPr bwMode="auto">
              <a:xfrm>
                <a:off x="2976" y="2771"/>
                <a:ext cx="822" cy="770"/>
              </a:xfrm>
              <a:custGeom>
                <a:avLst/>
                <a:gdLst/>
                <a:ahLst/>
                <a:cxnLst>
                  <a:cxn ang="0">
                    <a:pos x="1541" y="59"/>
                  </a:cxn>
                  <a:cxn ang="0">
                    <a:pos x="1392" y="30"/>
                  </a:cxn>
                  <a:cxn ang="0">
                    <a:pos x="1216" y="59"/>
                  </a:cxn>
                  <a:cxn ang="0">
                    <a:pos x="1037" y="177"/>
                  </a:cxn>
                  <a:cxn ang="0">
                    <a:pos x="918" y="207"/>
                  </a:cxn>
                  <a:cxn ang="0">
                    <a:pos x="830" y="237"/>
                  </a:cxn>
                  <a:cxn ang="0">
                    <a:pos x="711" y="268"/>
                  </a:cxn>
                  <a:cxn ang="0">
                    <a:pos x="623" y="414"/>
                  </a:cxn>
                  <a:cxn ang="0">
                    <a:pos x="504" y="268"/>
                  </a:cxn>
                  <a:cxn ang="0">
                    <a:pos x="325" y="386"/>
                  </a:cxn>
                  <a:cxn ang="0">
                    <a:pos x="88" y="414"/>
                  </a:cxn>
                  <a:cxn ang="0">
                    <a:pos x="149" y="593"/>
                  </a:cxn>
                  <a:cxn ang="0">
                    <a:pos x="29" y="651"/>
                  </a:cxn>
                  <a:cxn ang="0">
                    <a:pos x="118" y="769"/>
                  </a:cxn>
                  <a:cxn ang="0">
                    <a:pos x="60" y="888"/>
                  </a:cxn>
                  <a:cxn ang="0">
                    <a:pos x="297" y="1006"/>
                  </a:cxn>
                  <a:cxn ang="0">
                    <a:pos x="386" y="1066"/>
                  </a:cxn>
                  <a:cxn ang="0">
                    <a:pos x="534" y="888"/>
                  </a:cxn>
                  <a:cxn ang="0">
                    <a:pos x="771" y="947"/>
                  </a:cxn>
                  <a:cxn ang="0">
                    <a:pos x="978" y="1066"/>
                  </a:cxn>
                  <a:cxn ang="0">
                    <a:pos x="1037" y="1272"/>
                  </a:cxn>
                  <a:cxn ang="0">
                    <a:pos x="1127" y="1451"/>
                  </a:cxn>
                  <a:cxn ang="0">
                    <a:pos x="1246" y="1540"/>
                  </a:cxn>
                  <a:cxn ang="0">
                    <a:pos x="1482" y="1717"/>
                  </a:cxn>
                  <a:cxn ang="0">
                    <a:pos x="1748" y="1926"/>
                  </a:cxn>
                  <a:cxn ang="0">
                    <a:pos x="1955" y="1953"/>
                  </a:cxn>
                  <a:cxn ang="0">
                    <a:pos x="2073" y="2101"/>
                  </a:cxn>
                  <a:cxn ang="0">
                    <a:pos x="2283" y="2190"/>
                  </a:cxn>
                  <a:cxn ang="0">
                    <a:pos x="2371" y="2339"/>
                  </a:cxn>
                  <a:cxn ang="0">
                    <a:pos x="2519" y="2457"/>
                  </a:cxn>
                  <a:cxn ang="0">
                    <a:pos x="2608" y="2606"/>
                  </a:cxn>
                  <a:cxn ang="0">
                    <a:pos x="2578" y="2812"/>
                  </a:cxn>
                  <a:cxn ang="0">
                    <a:pos x="2490" y="2991"/>
                  </a:cxn>
                  <a:cxn ang="0">
                    <a:pos x="2638" y="3019"/>
                  </a:cxn>
                  <a:cxn ang="0">
                    <a:pos x="2756" y="2812"/>
                  </a:cxn>
                  <a:cxn ang="0">
                    <a:pos x="2875" y="2546"/>
                  </a:cxn>
                  <a:cxn ang="0">
                    <a:pos x="2726" y="2426"/>
                  </a:cxn>
                  <a:cxn ang="0">
                    <a:pos x="2815" y="2251"/>
                  </a:cxn>
                  <a:cxn ang="0">
                    <a:pos x="2933" y="2220"/>
                  </a:cxn>
                  <a:cxn ang="0">
                    <a:pos x="3113" y="2308"/>
                  </a:cxn>
                  <a:cxn ang="0">
                    <a:pos x="3259" y="2369"/>
                  </a:cxn>
                  <a:cxn ang="0">
                    <a:pos x="3113" y="2132"/>
                  </a:cxn>
                  <a:cxn ang="0">
                    <a:pos x="2933" y="2072"/>
                  </a:cxn>
                  <a:cxn ang="0">
                    <a:pos x="2726" y="1953"/>
                  </a:cxn>
                  <a:cxn ang="0">
                    <a:pos x="2547" y="1865"/>
                  </a:cxn>
                  <a:cxn ang="0">
                    <a:pos x="2578" y="1717"/>
                  </a:cxn>
                  <a:cxn ang="0">
                    <a:pos x="2192" y="1628"/>
                  </a:cxn>
                  <a:cxn ang="0">
                    <a:pos x="1955" y="1361"/>
                  </a:cxn>
                  <a:cxn ang="0">
                    <a:pos x="1896" y="1154"/>
                  </a:cxn>
                  <a:cxn ang="0">
                    <a:pos x="1660" y="1036"/>
                  </a:cxn>
                  <a:cxn ang="0">
                    <a:pos x="1541" y="947"/>
                  </a:cxn>
                  <a:cxn ang="0">
                    <a:pos x="1571" y="769"/>
                  </a:cxn>
                  <a:cxn ang="0">
                    <a:pos x="1511" y="622"/>
                  </a:cxn>
                  <a:cxn ang="0">
                    <a:pos x="1571" y="532"/>
                  </a:cxn>
                  <a:cxn ang="0">
                    <a:pos x="1748" y="444"/>
                  </a:cxn>
                  <a:cxn ang="0">
                    <a:pos x="1867" y="325"/>
                  </a:cxn>
                  <a:cxn ang="0">
                    <a:pos x="1867" y="207"/>
                  </a:cxn>
                  <a:cxn ang="0">
                    <a:pos x="1808" y="149"/>
                  </a:cxn>
                </a:cxnLst>
                <a:rect l="0" t="0" r="r" b="b"/>
                <a:pathLst>
                  <a:path w="3289" h="3080">
                    <a:moveTo>
                      <a:pt x="1778" y="149"/>
                    </a:moveTo>
                    <a:lnTo>
                      <a:pt x="1660" y="149"/>
                    </a:lnTo>
                    <a:lnTo>
                      <a:pt x="1630" y="118"/>
                    </a:lnTo>
                    <a:lnTo>
                      <a:pt x="1541" y="118"/>
                    </a:lnTo>
                    <a:lnTo>
                      <a:pt x="1541" y="59"/>
                    </a:lnTo>
                    <a:lnTo>
                      <a:pt x="1511" y="59"/>
                    </a:lnTo>
                    <a:lnTo>
                      <a:pt x="1482" y="30"/>
                    </a:lnTo>
                    <a:lnTo>
                      <a:pt x="1511" y="0"/>
                    </a:lnTo>
                    <a:lnTo>
                      <a:pt x="1423" y="0"/>
                    </a:lnTo>
                    <a:lnTo>
                      <a:pt x="1392" y="30"/>
                    </a:lnTo>
                    <a:lnTo>
                      <a:pt x="1304" y="30"/>
                    </a:lnTo>
                    <a:lnTo>
                      <a:pt x="1304" y="0"/>
                    </a:lnTo>
                    <a:lnTo>
                      <a:pt x="1273" y="30"/>
                    </a:lnTo>
                    <a:lnTo>
                      <a:pt x="1216" y="30"/>
                    </a:lnTo>
                    <a:lnTo>
                      <a:pt x="1216" y="59"/>
                    </a:lnTo>
                    <a:lnTo>
                      <a:pt x="1185" y="88"/>
                    </a:lnTo>
                    <a:lnTo>
                      <a:pt x="1127" y="88"/>
                    </a:lnTo>
                    <a:lnTo>
                      <a:pt x="1097" y="59"/>
                    </a:lnTo>
                    <a:lnTo>
                      <a:pt x="1037" y="59"/>
                    </a:lnTo>
                    <a:lnTo>
                      <a:pt x="1037" y="177"/>
                    </a:lnTo>
                    <a:lnTo>
                      <a:pt x="1009" y="177"/>
                    </a:lnTo>
                    <a:lnTo>
                      <a:pt x="978" y="149"/>
                    </a:lnTo>
                    <a:lnTo>
                      <a:pt x="948" y="149"/>
                    </a:lnTo>
                    <a:lnTo>
                      <a:pt x="918" y="177"/>
                    </a:lnTo>
                    <a:lnTo>
                      <a:pt x="918" y="207"/>
                    </a:lnTo>
                    <a:lnTo>
                      <a:pt x="948" y="207"/>
                    </a:lnTo>
                    <a:lnTo>
                      <a:pt x="948" y="268"/>
                    </a:lnTo>
                    <a:lnTo>
                      <a:pt x="918" y="268"/>
                    </a:lnTo>
                    <a:lnTo>
                      <a:pt x="890" y="237"/>
                    </a:lnTo>
                    <a:lnTo>
                      <a:pt x="830" y="237"/>
                    </a:lnTo>
                    <a:lnTo>
                      <a:pt x="800" y="268"/>
                    </a:lnTo>
                    <a:lnTo>
                      <a:pt x="771" y="237"/>
                    </a:lnTo>
                    <a:lnTo>
                      <a:pt x="771" y="177"/>
                    </a:lnTo>
                    <a:lnTo>
                      <a:pt x="711" y="177"/>
                    </a:lnTo>
                    <a:lnTo>
                      <a:pt x="711" y="268"/>
                    </a:lnTo>
                    <a:lnTo>
                      <a:pt x="681" y="295"/>
                    </a:lnTo>
                    <a:lnTo>
                      <a:pt x="681" y="325"/>
                    </a:lnTo>
                    <a:lnTo>
                      <a:pt x="652" y="356"/>
                    </a:lnTo>
                    <a:lnTo>
                      <a:pt x="652" y="414"/>
                    </a:lnTo>
                    <a:lnTo>
                      <a:pt x="623" y="414"/>
                    </a:lnTo>
                    <a:lnTo>
                      <a:pt x="623" y="386"/>
                    </a:lnTo>
                    <a:lnTo>
                      <a:pt x="593" y="356"/>
                    </a:lnTo>
                    <a:lnTo>
                      <a:pt x="593" y="325"/>
                    </a:lnTo>
                    <a:lnTo>
                      <a:pt x="563" y="325"/>
                    </a:lnTo>
                    <a:lnTo>
                      <a:pt x="504" y="268"/>
                    </a:lnTo>
                    <a:lnTo>
                      <a:pt x="504" y="237"/>
                    </a:lnTo>
                    <a:lnTo>
                      <a:pt x="474" y="207"/>
                    </a:lnTo>
                    <a:lnTo>
                      <a:pt x="416" y="268"/>
                    </a:lnTo>
                    <a:lnTo>
                      <a:pt x="416" y="295"/>
                    </a:lnTo>
                    <a:lnTo>
                      <a:pt x="325" y="386"/>
                    </a:lnTo>
                    <a:lnTo>
                      <a:pt x="297" y="356"/>
                    </a:lnTo>
                    <a:lnTo>
                      <a:pt x="267" y="356"/>
                    </a:lnTo>
                    <a:lnTo>
                      <a:pt x="236" y="386"/>
                    </a:lnTo>
                    <a:lnTo>
                      <a:pt x="118" y="386"/>
                    </a:lnTo>
                    <a:lnTo>
                      <a:pt x="88" y="414"/>
                    </a:lnTo>
                    <a:lnTo>
                      <a:pt x="60" y="414"/>
                    </a:lnTo>
                    <a:lnTo>
                      <a:pt x="88" y="444"/>
                    </a:lnTo>
                    <a:lnTo>
                      <a:pt x="88" y="504"/>
                    </a:lnTo>
                    <a:lnTo>
                      <a:pt x="149" y="563"/>
                    </a:lnTo>
                    <a:lnTo>
                      <a:pt x="149" y="593"/>
                    </a:lnTo>
                    <a:lnTo>
                      <a:pt x="118" y="622"/>
                    </a:lnTo>
                    <a:lnTo>
                      <a:pt x="88" y="622"/>
                    </a:lnTo>
                    <a:lnTo>
                      <a:pt x="88" y="651"/>
                    </a:lnTo>
                    <a:lnTo>
                      <a:pt x="29" y="622"/>
                    </a:lnTo>
                    <a:lnTo>
                      <a:pt x="29" y="651"/>
                    </a:lnTo>
                    <a:lnTo>
                      <a:pt x="0" y="651"/>
                    </a:lnTo>
                    <a:lnTo>
                      <a:pt x="29" y="681"/>
                    </a:lnTo>
                    <a:lnTo>
                      <a:pt x="29" y="711"/>
                    </a:lnTo>
                    <a:lnTo>
                      <a:pt x="88" y="741"/>
                    </a:lnTo>
                    <a:lnTo>
                      <a:pt x="118" y="769"/>
                    </a:lnTo>
                    <a:lnTo>
                      <a:pt x="118" y="799"/>
                    </a:lnTo>
                    <a:lnTo>
                      <a:pt x="88" y="799"/>
                    </a:lnTo>
                    <a:lnTo>
                      <a:pt x="88" y="829"/>
                    </a:lnTo>
                    <a:lnTo>
                      <a:pt x="60" y="859"/>
                    </a:lnTo>
                    <a:lnTo>
                      <a:pt x="60" y="888"/>
                    </a:lnTo>
                    <a:lnTo>
                      <a:pt x="118" y="947"/>
                    </a:lnTo>
                    <a:lnTo>
                      <a:pt x="149" y="947"/>
                    </a:lnTo>
                    <a:lnTo>
                      <a:pt x="179" y="977"/>
                    </a:lnTo>
                    <a:lnTo>
                      <a:pt x="267" y="977"/>
                    </a:lnTo>
                    <a:lnTo>
                      <a:pt x="297" y="1006"/>
                    </a:lnTo>
                    <a:lnTo>
                      <a:pt x="236" y="1066"/>
                    </a:lnTo>
                    <a:lnTo>
                      <a:pt x="236" y="1097"/>
                    </a:lnTo>
                    <a:lnTo>
                      <a:pt x="325" y="1097"/>
                    </a:lnTo>
                    <a:lnTo>
                      <a:pt x="356" y="1066"/>
                    </a:lnTo>
                    <a:lnTo>
                      <a:pt x="386" y="1066"/>
                    </a:lnTo>
                    <a:lnTo>
                      <a:pt x="443" y="1006"/>
                    </a:lnTo>
                    <a:lnTo>
                      <a:pt x="443" y="977"/>
                    </a:lnTo>
                    <a:lnTo>
                      <a:pt x="474" y="977"/>
                    </a:lnTo>
                    <a:lnTo>
                      <a:pt x="474" y="947"/>
                    </a:lnTo>
                    <a:lnTo>
                      <a:pt x="534" y="888"/>
                    </a:lnTo>
                    <a:lnTo>
                      <a:pt x="652" y="888"/>
                    </a:lnTo>
                    <a:lnTo>
                      <a:pt x="681" y="918"/>
                    </a:lnTo>
                    <a:lnTo>
                      <a:pt x="711" y="918"/>
                    </a:lnTo>
                    <a:lnTo>
                      <a:pt x="741" y="947"/>
                    </a:lnTo>
                    <a:lnTo>
                      <a:pt x="771" y="947"/>
                    </a:lnTo>
                    <a:lnTo>
                      <a:pt x="830" y="1006"/>
                    </a:lnTo>
                    <a:lnTo>
                      <a:pt x="859" y="977"/>
                    </a:lnTo>
                    <a:lnTo>
                      <a:pt x="890" y="1006"/>
                    </a:lnTo>
                    <a:lnTo>
                      <a:pt x="918" y="1006"/>
                    </a:lnTo>
                    <a:lnTo>
                      <a:pt x="978" y="1066"/>
                    </a:lnTo>
                    <a:lnTo>
                      <a:pt x="978" y="1154"/>
                    </a:lnTo>
                    <a:lnTo>
                      <a:pt x="1009" y="1185"/>
                    </a:lnTo>
                    <a:lnTo>
                      <a:pt x="1009" y="1215"/>
                    </a:lnTo>
                    <a:lnTo>
                      <a:pt x="1037" y="1243"/>
                    </a:lnTo>
                    <a:lnTo>
                      <a:pt x="1037" y="1272"/>
                    </a:lnTo>
                    <a:lnTo>
                      <a:pt x="1066" y="1303"/>
                    </a:lnTo>
                    <a:lnTo>
                      <a:pt x="1066" y="1392"/>
                    </a:lnTo>
                    <a:lnTo>
                      <a:pt x="1097" y="1361"/>
                    </a:lnTo>
                    <a:lnTo>
                      <a:pt x="1127" y="1392"/>
                    </a:lnTo>
                    <a:lnTo>
                      <a:pt x="1127" y="1451"/>
                    </a:lnTo>
                    <a:lnTo>
                      <a:pt x="1155" y="1451"/>
                    </a:lnTo>
                    <a:lnTo>
                      <a:pt x="1185" y="1479"/>
                    </a:lnTo>
                    <a:lnTo>
                      <a:pt x="1216" y="1479"/>
                    </a:lnTo>
                    <a:lnTo>
                      <a:pt x="1246" y="1510"/>
                    </a:lnTo>
                    <a:lnTo>
                      <a:pt x="1246" y="1540"/>
                    </a:lnTo>
                    <a:lnTo>
                      <a:pt x="1216" y="1570"/>
                    </a:lnTo>
                    <a:lnTo>
                      <a:pt x="1304" y="1570"/>
                    </a:lnTo>
                    <a:lnTo>
                      <a:pt x="1423" y="1688"/>
                    </a:lnTo>
                    <a:lnTo>
                      <a:pt x="1453" y="1688"/>
                    </a:lnTo>
                    <a:lnTo>
                      <a:pt x="1482" y="1717"/>
                    </a:lnTo>
                    <a:lnTo>
                      <a:pt x="1511" y="1717"/>
                    </a:lnTo>
                    <a:lnTo>
                      <a:pt x="1511" y="1747"/>
                    </a:lnTo>
                    <a:lnTo>
                      <a:pt x="1660" y="1895"/>
                    </a:lnTo>
                    <a:lnTo>
                      <a:pt x="1719" y="1895"/>
                    </a:lnTo>
                    <a:lnTo>
                      <a:pt x="1748" y="1926"/>
                    </a:lnTo>
                    <a:lnTo>
                      <a:pt x="1748" y="1953"/>
                    </a:lnTo>
                    <a:lnTo>
                      <a:pt x="1778" y="1953"/>
                    </a:lnTo>
                    <a:lnTo>
                      <a:pt x="1808" y="1926"/>
                    </a:lnTo>
                    <a:lnTo>
                      <a:pt x="1838" y="1953"/>
                    </a:lnTo>
                    <a:lnTo>
                      <a:pt x="1955" y="1953"/>
                    </a:lnTo>
                    <a:lnTo>
                      <a:pt x="1985" y="2013"/>
                    </a:lnTo>
                    <a:lnTo>
                      <a:pt x="1985" y="2044"/>
                    </a:lnTo>
                    <a:lnTo>
                      <a:pt x="2015" y="2072"/>
                    </a:lnTo>
                    <a:lnTo>
                      <a:pt x="2046" y="2072"/>
                    </a:lnTo>
                    <a:lnTo>
                      <a:pt x="2073" y="2101"/>
                    </a:lnTo>
                    <a:lnTo>
                      <a:pt x="2103" y="2101"/>
                    </a:lnTo>
                    <a:lnTo>
                      <a:pt x="2164" y="2132"/>
                    </a:lnTo>
                    <a:lnTo>
                      <a:pt x="2133" y="2162"/>
                    </a:lnTo>
                    <a:lnTo>
                      <a:pt x="2253" y="2162"/>
                    </a:lnTo>
                    <a:lnTo>
                      <a:pt x="2283" y="2190"/>
                    </a:lnTo>
                    <a:lnTo>
                      <a:pt x="2283" y="2220"/>
                    </a:lnTo>
                    <a:lnTo>
                      <a:pt x="2310" y="2251"/>
                    </a:lnTo>
                    <a:lnTo>
                      <a:pt x="2283" y="2281"/>
                    </a:lnTo>
                    <a:lnTo>
                      <a:pt x="2340" y="2339"/>
                    </a:lnTo>
                    <a:lnTo>
                      <a:pt x="2371" y="2339"/>
                    </a:lnTo>
                    <a:lnTo>
                      <a:pt x="2401" y="2369"/>
                    </a:lnTo>
                    <a:lnTo>
                      <a:pt x="2429" y="2369"/>
                    </a:lnTo>
                    <a:lnTo>
                      <a:pt x="2460" y="2339"/>
                    </a:lnTo>
                    <a:lnTo>
                      <a:pt x="2519" y="2399"/>
                    </a:lnTo>
                    <a:lnTo>
                      <a:pt x="2519" y="2457"/>
                    </a:lnTo>
                    <a:lnTo>
                      <a:pt x="2547" y="2487"/>
                    </a:lnTo>
                    <a:lnTo>
                      <a:pt x="2547" y="2517"/>
                    </a:lnTo>
                    <a:lnTo>
                      <a:pt x="2578" y="2546"/>
                    </a:lnTo>
                    <a:lnTo>
                      <a:pt x="2578" y="2576"/>
                    </a:lnTo>
                    <a:lnTo>
                      <a:pt x="2608" y="2606"/>
                    </a:lnTo>
                    <a:lnTo>
                      <a:pt x="2608" y="2694"/>
                    </a:lnTo>
                    <a:lnTo>
                      <a:pt x="2667" y="2754"/>
                    </a:lnTo>
                    <a:lnTo>
                      <a:pt x="2667" y="2782"/>
                    </a:lnTo>
                    <a:lnTo>
                      <a:pt x="2638" y="2812"/>
                    </a:lnTo>
                    <a:lnTo>
                      <a:pt x="2578" y="2812"/>
                    </a:lnTo>
                    <a:lnTo>
                      <a:pt x="2547" y="2842"/>
                    </a:lnTo>
                    <a:lnTo>
                      <a:pt x="2578" y="2873"/>
                    </a:lnTo>
                    <a:lnTo>
                      <a:pt x="2547" y="2901"/>
                    </a:lnTo>
                    <a:lnTo>
                      <a:pt x="2547" y="2931"/>
                    </a:lnTo>
                    <a:lnTo>
                      <a:pt x="2490" y="2991"/>
                    </a:lnTo>
                    <a:lnTo>
                      <a:pt x="2490" y="3049"/>
                    </a:lnTo>
                    <a:lnTo>
                      <a:pt x="2519" y="3080"/>
                    </a:lnTo>
                    <a:lnTo>
                      <a:pt x="2608" y="3080"/>
                    </a:lnTo>
                    <a:lnTo>
                      <a:pt x="2638" y="3049"/>
                    </a:lnTo>
                    <a:lnTo>
                      <a:pt x="2638" y="3019"/>
                    </a:lnTo>
                    <a:lnTo>
                      <a:pt x="2667" y="2991"/>
                    </a:lnTo>
                    <a:lnTo>
                      <a:pt x="2667" y="2960"/>
                    </a:lnTo>
                    <a:lnTo>
                      <a:pt x="2697" y="2960"/>
                    </a:lnTo>
                    <a:lnTo>
                      <a:pt x="2756" y="2901"/>
                    </a:lnTo>
                    <a:lnTo>
                      <a:pt x="2756" y="2812"/>
                    </a:lnTo>
                    <a:lnTo>
                      <a:pt x="2845" y="2724"/>
                    </a:lnTo>
                    <a:lnTo>
                      <a:pt x="2875" y="2754"/>
                    </a:lnTo>
                    <a:lnTo>
                      <a:pt x="2904" y="2724"/>
                    </a:lnTo>
                    <a:lnTo>
                      <a:pt x="2904" y="2576"/>
                    </a:lnTo>
                    <a:lnTo>
                      <a:pt x="2875" y="2546"/>
                    </a:lnTo>
                    <a:lnTo>
                      <a:pt x="2845" y="2546"/>
                    </a:lnTo>
                    <a:lnTo>
                      <a:pt x="2815" y="2517"/>
                    </a:lnTo>
                    <a:lnTo>
                      <a:pt x="2756" y="2517"/>
                    </a:lnTo>
                    <a:lnTo>
                      <a:pt x="2726" y="2487"/>
                    </a:lnTo>
                    <a:lnTo>
                      <a:pt x="2726" y="2426"/>
                    </a:lnTo>
                    <a:lnTo>
                      <a:pt x="2756" y="2399"/>
                    </a:lnTo>
                    <a:lnTo>
                      <a:pt x="2756" y="2339"/>
                    </a:lnTo>
                    <a:lnTo>
                      <a:pt x="2785" y="2308"/>
                    </a:lnTo>
                    <a:lnTo>
                      <a:pt x="2785" y="2281"/>
                    </a:lnTo>
                    <a:lnTo>
                      <a:pt x="2815" y="2251"/>
                    </a:lnTo>
                    <a:lnTo>
                      <a:pt x="2815" y="2220"/>
                    </a:lnTo>
                    <a:lnTo>
                      <a:pt x="2845" y="2220"/>
                    </a:lnTo>
                    <a:lnTo>
                      <a:pt x="2875" y="2190"/>
                    </a:lnTo>
                    <a:lnTo>
                      <a:pt x="2904" y="2220"/>
                    </a:lnTo>
                    <a:lnTo>
                      <a:pt x="2933" y="2220"/>
                    </a:lnTo>
                    <a:lnTo>
                      <a:pt x="2933" y="2251"/>
                    </a:lnTo>
                    <a:lnTo>
                      <a:pt x="2963" y="2251"/>
                    </a:lnTo>
                    <a:lnTo>
                      <a:pt x="2993" y="2281"/>
                    </a:lnTo>
                    <a:lnTo>
                      <a:pt x="3113" y="2281"/>
                    </a:lnTo>
                    <a:lnTo>
                      <a:pt x="3113" y="2308"/>
                    </a:lnTo>
                    <a:lnTo>
                      <a:pt x="3140" y="2339"/>
                    </a:lnTo>
                    <a:lnTo>
                      <a:pt x="3140" y="2369"/>
                    </a:lnTo>
                    <a:lnTo>
                      <a:pt x="3201" y="2426"/>
                    </a:lnTo>
                    <a:lnTo>
                      <a:pt x="3259" y="2426"/>
                    </a:lnTo>
                    <a:lnTo>
                      <a:pt x="3259" y="2369"/>
                    </a:lnTo>
                    <a:lnTo>
                      <a:pt x="3289" y="2308"/>
                    </a:lnTo>
                    <a:lnTo>
                      <a:pt x="3259" y="2281"/>
                    </a:lnTo>
                    <a:lnTo>
                      <a:pt x="3231" y="2281"/>
                    </a:lnTo>
                    <a:lnTo>
                      <a:pt x="3113" y="2162"/>
                    </a:lnTo>
                    <a:lnTo>
                      <a:pt x="3113" y="2132"/>
                    </a:lnTo>
                    <a:lnTo>
                      <a:pt x="3052" y="2132"/>
                    </a:lnTo>
                    <a:lnTo>
                      <a:pt x="3022" y="2101"/>
                    </a:lnTo>
                    <a:lnTo>
                      <a:pt x="2993" y="2101"/>
                    </a:lnTo>
                    <a:lnTo>
                      <a:pt x="2963" y="2072"/>
                    </a:lnTo>
                    <a:lnTo>
                      <a:pt x="2933" y="2072"/>
                    </a:lnTo>
                    <a:lnTo>
                      <a:pt x="2875" y="2013"/>
                    </a:lnTo>
                    <a:lnTo>
                      <a:pt x="2845" y="2013"/>
                    </a:lnTo>
                    <a:lnTo>
                      <a:pt x="2815" y="1983"/>
                    </a:lnTo>
                    <a:lnTo>
                      <a:pt x="2785" y="1983"/>
                    </a:lnTo>
                    <a:lnTo>
                      <a:pt x="2726" y="1953"/>
                    </a:lnTo>
                    <a:lnTo>
                      <a:pt x="2697" y="1953"/>
                    </a:lnTo>
                    <a:lnTo>
                      <a:pt x="2638" y="1926"/>
                    </a:lnTo>
                    <a:lnTo>
                      <a:pt x="2608" y="1895"/>
                    </a:lnTo>
                    <a:lnTo>
                      <a:pt x="2578" y="1895"/>
                    </a:lnTo>
                    <a:lnTo>
                      <a:pt x="2547" y="1865"/>
                    </a:lnTo>
                    <a:lnTo>
                      <a:pt x="2547" y="1806"/>
                    </a:lnTo>
                    <a:lnTo>
                      <a:pt x="2578" y="1806"/>
                    </a:lnTo>
                    <a:lnTo>
                      <a:pt x="2608" y="1776"/>
                    </a:lnTo>
                    <a:lnTo>
                      <a:pt x="2608" y="1747"/>
                    </a:lnTo>
                    <a:lnTo>
                      <a:pt x="2578" y="1717"/>
                    </a:lnTo>
                    <a:lnTo>
                      <a:pt x="2310" y="1717"/>
                    </a:lnTo>
                    <a:lnTo>
                      <a:pt x="2283" y="1688"/>
                    </a:lnTo>
                    <a:lnTo>
                      <a:pt x="2222" y="1688"/>
                    </a:lnTo>
                    <a:lnTo>
                      <a:pt x="2222" y="1658"/>
                    </a:lnTo>
                    <a:lnTo>
                      <a:pt x="2192" y="1628"/>
                    </a:lnTo>
                    <a:lnTo>
                      <a:pt x="2164" y="1628"/>
                    </a:lnTo>
                    <a:lnTo>
                      <a:pt x="2015" y="1479"/>
                    </a:lnTo>
                    <a:lnTo>
                      <a:pt x="1985" y="1422"/>
                    </a:lnTo>
                    <a:lnTo>
                      <a:pt x="1985" y="1392"/>
                    </a:lnTo>
                    <a:lnTo>
                      <a:pt x="1955" y="1361"/>
                    </a:lnTo>
                    <a:lnTo>
                      <a:pt x="1955" y="1303"/>
                    </a:lnTo>
                    <a:lnTo>
                      <a:pt x="1926" y="1272"/>
                    </a:lnTo>
                    <a:lnTo>
                      <a:pt x="1926" y="1215"/>
                    </a:lnTo>
                    <a:lnTo>
                      <a:pt x="1896" y="1185"/>
                    </a:lnTo>
                    <a:lnTo>
                      <a:pt x="1896" y="1154"/>
                    </a:lnTo>
                    <a:lnTo>
                      <a:pt x="1838" y="1154"/>
                    </a:lnTo>
                    <a:lnTo>
                      <a:pt x="1778" y="1097"/>
                    </a:lnTo>
                    <a:lnTo>
                      <a:pt x="1748" y="1097"/>
                    </a:lnTo>
                    <a:lnTo>
                      <a:pt x="1719" y="1066"/>
                    </a:lnTo>
                    <a:lnTo>
                      <a:pt x="1660" y="1036"/>
                    </a:lnTo>
                    <a:lnTo>
                      <a:pt x="1630" y="1036"/>
                    </a:lnTo>
                    <a:lnTo>
                      <a:pt x="1601" y="1006"/>
                    </a:lnTo>
                    <a:lnTo>
                      <a:pt x="1601" y="977"/>
                    </a:lnTo>
                    <a:lnTo>
                      <a:pt x="1571" y="947"/>
                    </a:lnTo>
                    <a:lnTo>
                      <a:pt x="1541" y="947"/>
                    </a:lnTo>
                    <a:lnTo>
                      <a:pt x="1541" y="799"/>
                    </a:lnTo>
                    <a:lnTo>
                      <a:pt x="1511" y="799"/>
                    </a:lnTo>
                    <a:lnTo>
                      <a:pt x="1511" y="769"/>
                    </a:lnTo>
                    <a:lnTo>
                      <a:pt x="1541" y="741"/>
                    </a:lnTo>
                    <a:lnTo>
                      <a:pt x="1571" y="769"/>
                    </a:lnTo>
                    <a:lnTo>
                      <a:pt x="1571" y="741"/>
                    </a:lnTo>
                    <a:lnTo>
                      <a:pt x="1601" y="711"/>
                    </a:lnTo>
                    <a:lnTo>
                      <a:pt x="1541" y="651"/>
                    </a:lnTo>
                    <a:lnTo>
                      <a:pt x="1541" y="622"/>
                    </a:lnTo>
                    <a:lnTo>
                      <a:pt x="1511" y="622"/>
                    </a:lnTo>
                    <a:lnTo>
                      <a:pt x="1511" y="532"/>
                    </a:lnTo>
                    <a:lnTo>
                      <a:pt x="1541" y="532"/>
                    </a:lnTo>
                    <a:lnTo>
                      <a:pt x="1571" y="504"/>
                    </a:lnTo>
                    <a:lnTo>
                      <a:pt x="1601" y="504"/>
                    </a:lnTo>
                    <a:lnTo>
                      <a:pt x="1571" y="532"/>
                    </a:lnTo>
                    <a:lnTo>
                      <a:pt x="1601" y="532"/>
                    </a:lnTo>
                    <a:lnTo>
                      <a:pt x="1660" y="504"/>
                    </a:lnTo>
                    <a:lnTo>
                      <a:pt x="1689" y="474"/>
                    </a:lnTo>
                    <a:lnTo>
                      <a:pt x="1748" y="474"/>
                    </a:lnTo>
                    <a:lnTo>
                      <a:pt x="1748" y="444"/>
                    </a:lnTo>
                    <a:lnTo>
                      <a:pt x="1838" y="444"/>
                    </a:lnTo>
                    <a:lnTo>
                      <a:pt x="1867" y="414"/>
                    </a:lnTo>
                    <a:lnTo>
                      <a:pt x="1896" y="386"/>
                    </a:lnTo>
                    <a:lnTo>
                      <a:pt x="1867" y="356"/>
                    </a:lnTo>
                    <a:lnTo>
                      <a:pt x="1867" y="325"/>
                    </a:lnTo>
                    <a:lnTo>
                      <a:pt x="1896" y="295"/>
                    </a:lnTo>
                    <a:lnTo>
                      <a:pt x="1867" y="268"/>
                    </a:lnTo>
                    <a:lnTo>
                      <a:pt x="1838" y="268"/>
                    </a:lnTo>
                    <a:lnTo>
                      <a:pt x="1838" y="237"/>
                    </a:lnTo>
                    <a:lnTo>
                      <a:pt x="1867" y="207"/>
                    </a:lnTo>
                    <a:lnTo>
                      <a:pt x="1896" y="207"/>
                    </a:lnTo>
                    <a:lnTo>
                      <a:pt x="1896" y="177"/>
                    </a:lnTo>
                    <a:lnTo>
                      <a:pt x="1867" y="177"/>
                    </a:lnTo>
                    <a:lnTo>
                      <a:pt x="1838" y="149"/>
                    </a:lnTo>
                    <a:lnTo>
                      <a:pt x="1808" y="149"/>
                    </a:lnTo>
                    <a:lnTo>
                      <a:pt x="1808" y="177"/>
                    </a:lnTo>
                    <a:lnTo>
                      <a:pt x="1778" y="149"/>
                    </a:lnTo>
                    <a:close/>
                  </a:path>
                </a:pathLst>
              </a:custGeom>
              <a:solidFill>
                <a:srgbClr val="FFFF7F"/>
              </a:solidFill>
              <a:ln w="9525">
                <a:noFill/>
                <a:round/>
                <a:headEnd/>
                <a:tailEnd/>
              </a:ln>
            </p:spPr>
            <p:txBody>
              <a:bodyPr/>
              <a:lstStyle/>
              <a:p>
                <a:endParaRPr lang="en-GB"/>
              </a:p>
            </p:txBody>
          </p:sp>
          <p:sp>
            <p:nvSpPr>
              <p:cNvPr id="21603" name="Freeform 99"/>
              <p:cNvSpPr>
                <a:spLocks/>
              </p:cNvSpPr>
              <p:nvPr/>
            </p:nvSpPr>
            <p:spPr bwMode="auto">
              <a:xfrm>
                <a:off x="3442" y="2874"/>
                <a:ext cx="23" cy="23"/>
              </a:xfrm>
              <a:custGeom>
                <a:avLst/>
                <a:gdLst/>
                <a:ahLst/>
                <a:cxnLst>
                  <a:cxn ang="0">
                    <a:pos x="88" y="30"/>
                  </a:cxn>
                  <a:cxn ang="0">
                    <a:pos x="59" y="0"/>
                  </a:cxn>
                  <a:cxn ang="0">
                    <a:pos x="0" y="0"/>
                  </a:cxn>
                  <a:cxn ang="0">
                    <a:pos x="29" y="30"/>
                  </a:cxn>
                  <a:cxn ang="0">
                    <a:pos x="59" y="30"/>
                  </a:cxn>
                  <a:cxn ang="0">
                    <a:pos x="59" y="90"/>
                  </a:cxn>
                  <a:cxn ang="0">
                    <a:pos x="88" y="60"/>
                  </a:cxn>
                  <a:cxn ang="0">
                    <a:pos x="88" y="30"/>
                  </a:cxn>
                </a:cxnLst>
                <a:rect l="0" t="0" r="r" b="b"/>
                <a:pathLst>
                  <a:path w="88" h="90">
                    <a:moveTo>
                      <a:pt x="88" y="30"/>
                    </a:moveTo>
                    <a:lnTo>
                      <a:pt x="59" y="0"/>
                    </a:lnTo>
                    <a:lnTo>
                      <a:pt x="0" y="0"/>
                    </a:lnTo>
                    <a:lnTo>
                      <a:pt x="29" y="30"/>
                    </a:lnTo>
                    <a:lnTo>
                      <a:pt x="59" y="30"/>
                    </a:lnTo>
                    <a:lnTo>
                      <a:pt x="59" y="90"/>
                    </a:lnTo>
                    <a:lnTo>
                      <a:pt x="88" y="60"/>
                    </a:lnTo>
                    <a:lnTo>
                      <a:pt x="88" y="30"/>
                    </a:lnTo>
                    <a:close/>
                  </a:path>
                </a:pathLst>
              </a:custGeom>
              <a:solidFill>
                <a:srgbClr val="FFFF7F"/>
              </a:solidFill>
              <a:ln w="9525">
                <a:noFill/>
                <a:round/>
                <a:headEnd/>
                <a:tailEnd/>
              </a:ln>
            </p:spPr>
            <p:txBody>
              <a:bodyPr/>
              <a:lstStyle/>
              <a:p>
                <a:endParaRPr lang="en-GB"/>
              </a:p>
            </p:txBody>
          </p:sp>
          <p:sp>
            <p:nvSpPr>
              <p:cNvPr id="21604" name="Freeform 100"/>
              <p:cNvSpPr>
                <a:spLocks/>
              </p:cNvSpPr>
              <p:nvPr/>
            </p:nvSpPr>
            <p:spPr bwMode="auto">
              <a:xfrm>
                <a:off x="3843" y="3141"/>
                <a:ext cx="125" cy="252"/>
              </a:xfrm>
              <a:custGeom>
                <a:avLst/>
                <a:gdLst/>
                <a:ahLst/>
                <a:cxnLst>
                  <a:cxn ang="0">
                    <a:pos x="177" y="31"/>
                  </a:cxn>
                  <a:cxn ang="0">
                    <a:pos x="88" y="0"/>
                  </a:cxn>
                  <a:cxn ang="0">
                    <a:pos x="28" y="91"/>
                  </a:cxn>
                  <a:cxn ang="0">
                    <a:pos x="0" y="179"/>
                  </a:cxn>
                  <a:cxn ang="0">
                    <a:pos x="28" y="268"/>
                  </a:cxn>
                  <a:cxn ang="0">
                    <a:pos x="88" y="297"/>
                  </a:cxn>
                  <a:cxn ang="0">
                    <a:pos x="59" y="386"/>
                  </a:cxn>
                  <a:cxn ang="0">
                    <a:pos x="88" y="474"/>
                  </a:cxn>
                  <a:cxn ang="0">
                    <a:pos x="59" y="565"/>
                  </a:cxn>
                  <a:cxn ang="0">
                    <a:pos x="59" y="593"/>
                  </a:cxn>
                  <a:cxn ang="0">
                    <a:pos x="28" y="653"/>
                  </a:cxn>
                  <a:cxn ang="0">
                    <a:pos x="59" y="711"/>
                  </a:cxn>
                  <a:cxn ang="0">
                    <a:pos x="88" y="741"/>
                  </a:cxn>
                  <a:cxn ang="0">
                    <a:pos x="59" y="802"/>
                  </a:cxn>
                  <a:cxn ang="0">
                    <a:pos x="147" y="860"/>
                  </a:cxn>
                  <a:cxn ang="0">
                    <a:pos x="207" y="890"/>
                  </a:cxn>
                  <a:cxn ang="0">
                    <a:pos x="237" y="947"/>
                  </a:cxn>
                  <a:cxn ang="0">
                    <a:pos x="266" y="1008"/>
                  </a:cxn>
                  <a:cxn ang="0">
                    <a:pos x="325" y="978"/>
                  </a:cxn>
                  <a:cxn ang="0">
                    <a:pos x="355" y="860"/>
                  </a:cxn>
                  <a:cxn ang="0">
                    <a:pos x="384" y="860"/>
                  </a:cxn>
                  <a:cxn ang="0">
                    <a:pos x="414" y="802"/>
                  </a:cxn>
                  <a:cxn ang="0">
                    <a:pos x="444" y="741"/>
                  </a:cxn>
                  <a:cxn ang="0">
                    <a:pos x="502" y="711"/>
                  </a:cxn>
                  <a:cxn ang="0">
                    <a:pos x="474" y="622"/>
                  </a:cxn>
                  <a:cxn ang="0">
                    <a:pos x="474" y="593"/>
                  </a:cxn>
                  <a:cxn ang="0">
                    <a:pos x="414" y="534"/>
                  </a:cxn>
                  <a:cxn ang="0">
                    <a:pos x="355" y="504"/>
                  </a:cxn>
                  <a:cxn ang="0">
                    <a:pos x="325" y="356"/>
                  </a:cxn>
                  <a:cxn ang="0">
                    <a:pos x="355" y="297"/>
                  </a:cxn>
                  <a:cxn ang="0">
                    <a:pos x="384" y="238"/>
                  </a:cxn>
                  <a:cxn ang="0">
                    <a:pos x="355" y="179"/>
                  </a:cxn>
                  <a:cxn ang="0">
                    <a:pos x="325" y="119"/>
                  </a:cxn>
                  <a:cxn ang="0">
                    <a:pos x="266" y="91"/>
                  </a:cxn>
                </a:cxnLst>
                <a:rect l="0" t="0" r="r" b="b"/>
                <a:pathLst>
                  <a:path w="502" h="1008">
                    <a:moveTo>
                      <a:pt x="207" y="31"/>
                    </a:moveTo>
                    <a:lnTo>
                      <a:pt x="177" y="31"/>
                    </a:lnTo>
                    <a:lnTo>
                      <a:pt x="147" y="61"/>
                    </a:lnTo>
                    <a:lnTo>
                      <a:pt x="88" y="0"/>
                    </a:lnTo>
                    <a:lnTo>
                      <a:pt x="88" y="31"/>
                    </a:lnTo>
                    <a:lnTo>
                      <a:pt x="28" y="91"/>
                    </a:lnTo>
                    <a:lnTo>
                      <a:pt x="28" y="149"/>
                    </a:lnTo>
                    <a:lnTo>
                      <a:pt x="0" y="179"/>
                    </a:lnTo>
                    <a:lnTo>
                      <a:pt x="28" y="179"/>
                    </a:lnTo>
                    <a:lnTo>
                      <a:pt x="28" y="268"/>
                    </a:lnTo>
                    <a:lnTo>
                      <a:pt x="59" y="268"/>
                    </a:lnTo>
                    <a:lnTo>
                      <a:pt x="88" y="297"/>
                    </a:lnTo>
                    <a:lnTo>
                      <a:pt x="88" y="356"/>
                    </a:lnTo>
                    <a:lnTo>
                      <a:pt x="59" y="386"/>
                    </a:lnTo>
                    <a:lnTo>
                      <a:pt x="59" y="447"/>
                    </a:lnTo>
                    <a:lnTo>
                      <a:pt x="88" y="474"/>
                    </a:lnTo>
                    <a:lnTo>
                      <a:pt x="59" y="504"/>
                    </a:lnTo>
                    <a:lnTo>
                      <a:pt x="59" y="565"/>
                    </a:lnTo>
                    <a:lnTo>
                      <a:pt x="88" y="565"/>
                    </a:lnTo>
                    <a:lnTo>
                      <a:pt x="59" y="593"/>
                    </a:lnTo>
                    <a:lnTo>
                      <a:pt x="59" y="622"/>
                    </a:lnTo>
                    <a:lnTo>
                      <a:pt x="28" y="653"/>
                    </a:lnTo>
                    <a:lnTo>
                      <a:pt x="28" y="711"/>
                    </a:lnTo>
                    <a:lnTo>
                      <a:pt x="59" y="711"/>
                    </a:lnTo>
                    <a:lnTo>
                      <a:pt x="59" y="741"/>
                    </a:lnTo>
                    <a:lnTo>
                      <a:pt x="88" y="741"/>
                    </a:lnTo>
                    <a:lnTo>
                      <a:pt x="59" y="772"/>
                    </a:lnTo>
                    <a:lnTo>
                      <a:pt x="59" y="802"/>
                    </a:lnTo>
                    <a:lnTo>
                      <a:pt x="118" y="860"/>
                    </a:lnTo>
                    <a:lnTo>
                      <a:pt x="147" y="860"/>
                    </a:lnTo>
                    <a:lnTo>
                      <a:pt x="177" y="890"/>
                    </a:lnTo>
                    <a:lnTo>
                      <a:pt x="207" y="890"/>
                    </a:lnTo>
                    <a:lnTo>
                      <a:pt x="207" y="920"/>
                    </a:lnTo>
                    <a:lnTo>
                      <a:pt x="237" y="947"/>
                    </a:lnTo>
                    <a:lnTo>
                      <a:pt x="237" y="1008"/>
                    </a:lnTo>
                    <a:lnTo>
                      <a:pt x="266" y="1008"/>
                    </a:lnTo>
                    <a:lnTo>
                      <a:pt x="295" y="1008"/>
                    </a:lnTo>
                    <a:lnTo>
                      <a:pt x="325" y="978"/>
                    </a:lnTo>
                    <a:lnTo>
                      <a:pt x="325" y="890"/>
                    </a:lnTo>
                    <a:lnTo>
                      <a:pt x="355" y="860"/>
                    </a:lnTo>
                    <a:lnTo>
                      <a:pt x="384" y="890"/>
                    </a:lnTo>
                    <a:lnTo>
                      <a:pt x="384" y="860"/>
                    </a:lnTo>
                    <a:lnTo>
                      <a:pt x="414" y="860"/>
                    </a:lnTo>
                    <a:lnTo>
                      <a:pt x="414" y="802"/>
                    </a:lnTo>
                    <a:lnTo>
                      <a:pt x="444" y="772"/>
                    </a:lnTo>
                    <a:lnTo>
                      <a:pt x="444" y="741"/>
                    </a:lnTo>
                    <a:lnTo>
                      <a:pt x="474" y="741"/>
                    </a:lnTo>
                    <a:lnTo>
                      <a:pt x="502" y="711"/>
                    </a:lnTo>
                    <a:lnTo>
                      <a:pt x="502" y="653"/>
                    </a:lnTo>
                    <a:lnTo>
                      <a:pt x="474" y="622"/>
                    </a:lnTo>
                    <a:lnTo>
                      <a:pt x="502" y="622"/>
                    </a:lnTo>
                    <a:lnTo>
                      <a:pt x="474" y="593"/>
                    </a:lnTo>
                    <a:lnTo>
                      <a:pt x="414" y="593"/>
                    </a:lnTo>
                    <a:lnTo>
                      <a:pt x="414" y="534"/>
                    </a:lnTo>
                    <a:lnTo>
                      <a:pt x="384" y="534"/>
                    </a:lnTo>
                    <a:lnTo>
                      <a:pt x="355" y="504"/>
                    </a:lnTo>
                    <a:lnTo>
                      <a:pt x="355" y="386"/>
                    </a:lnTo>
                    <a:lnTo>
                      <a:pt x="325" y="356"/>
                    </a:lnTo>
                    <a:lnTo>
                      <a:pt x="355" y="356"/>
                    </a:lnTo>
                    <a:lnTo>
                      <a:pt x="355" y="297"/>
                    </a:lnTo>
                    <a:lnTo>
                      <a:pt x="355" y="268"/>
                    </a:lnTo>
                    <a:lnTo>
                      <a:pt x="384" y="238"/>
                    </a:lnTo>
                    <a:lnTo>
                      <a:pt x="355" y="209"/>
                    </a:lnTo>
                    <a:lnTo>
                      <a:pt x="355" y="179"/>
                    </a:lnTo>
                    <a:lnTo>
                      <a:pt x="325" y="149"/>
                    </a:lnTo>
                    <a:lnTo>
                      <a:pt x="325" y="119"/>
                    </a:lnTo>
                    <a:lnTo>
                      <a:pt x="266" y="119"/>
                    </a:lnTo>
                    <a:lnTo>
                      <a:pt x="266" y="91"/>
                    </a:lnTo>
                    <a:lnTo>
                      <a:pt x="207" y="31"/>
                    </a:lnTo>
                    <a:close/>
                  </a:path>
                </a:pathLst>
              </a:custGeom>
              <a:solidFill>
                <a:srgbClr val="4CB47E"/>
              </a:solidFill>
              <a:ln w="9525">
                <a:noFill/>
                <a:round/>
                <a:headEnd/>
                <a:tailEnd/>
              </a:ln>
            </p:spPr>
            <p:txBody>
              <a:bodyPr/>
              <a:lstStyle/>
              <a:p>
                <a:endParaRPr lang="en-GB"/>
              </a:p>
            </p:txBody>
          </p:sp>
          <p:sp>
            <p:nvSpPr>
              <p:cNvPr id="21605" name="Freeform 101"/>
              <p:cNvSpPr>
                <a:spLocks/>
              </p:cNvSpPr>
              <p:nvPr/>
            </p:nvSpPr>
            <p:spPr bwMode="auto">
              <a:xfrm>
                <a:off x="3768" y="3141"/>
                <a:ext cx="16" cy="15"/>
              </a:xfrm>
              <a:custGeom>
                <a:avLst/>
                <a:gdLst/>
                <a:ahLst/>
                <a:cxnLst>
                  <a:cxn ang="0">
                    <a:pos x="61" y="61"/>
                  </a:cxn>
                  <a:cxn ang="0">
                    <a:pos x="61" y="31"/>
                  </a:cxn>
                  <a:cxn ang="0">
                    <a:pos x="31" y="0"/>
                  </a:cxn>
                  <a:cxn ang="0">
                    <a:pos x="0" y="0"/>
                  </a:cxn>
                  <a:cxn ang="0">
                    <a:pos x="61" y="61"/>
                  </a:cxn>
                </a:cxnLst>
                <a:rect l="0" t="0" r="r" b="b"/>
                <a:pathLst>
                  <a:path w="61" h="61">
                    <a:moveTo>
                      <a:pt x="61" y="61"/>
                    </a:moveTo>
                    <a:lnTo>
                      <a:pt x="61" y="31"/>
                    </a:lnTo>
                    <a:lnTo>
                      <a:pt x="31" y="0"/>
                    </a:lnTo>
                    <a:lnTo>
                      <a:pt x="0" y="0"/>
                    </a:lnTo>
                    <a:lnTo>
                      <a:pt x="61" y="61"/>
                    </a:lnTo>
                    <a:close/>
                  </a:path>
                </a:pathLst>
              </a:custGeom>
              <a:solidFill>
                <a:srgbClr val="CCE83A"/>
              </a:solidFill>
              <a:ln w="9525">
                <a:noFill/>
                <a:round/>
                <a:headEnd/>
                <a:tailEnd/>
              </a:ln>
            </p:spPr>
            <p:txBody>
              <a:bodyPr/>
              <a:lstStyle/>
              <a:p>
                <a:endParaRPr lang="en-GB"/>
              </a:p>
            </p:txBody>
          </p:sp>
          <p:sp>
            <p:nvSpPr>
              <p:cNvPr id="21606" name="Rectangle 102"/>
              <p:cNvSpPr>
                <a:spLocks noChangeArrowheads="1"/>
              </p:cNvSpPr>
              <p:nvPr/>
            </p:nvSpPr>
            <p:spPr bwMode="auto">
              <a:xfrm>
                <a:off x="3731" y="3119"/>
                <a:ext cx="8" cy="7"/>
              </a:xfrm>
              <a:prstGeom prst="rect">
                <a:avLst/>
              </a:prstGeom>
              <a:solidFill>
                <a:srgbClr val="CCE83A"/>
              </a:solidFill>
              <a:ln w="9525">
                <a:noFill/>
                <a:miter lim="800000"/>
                <a:headEnd/>
                <a:tailEnd/>
              </a:ln>
            </p:spPr>
            <p:txBody>
              <a:bodyPr/>
              <a:lstStyle/>
              <a:p>
                <a:endParaRPr lang="en-GB"/>
              </a:p>
            </p:txBody>
          </p:sp>
          <p:sp>
            <p:nvSpPr>
              <p:cNvPr id="21607" name="Freeform 103"/>
              <p:cNvSpPr>
                <a:spLocks/>
              </p:cNvSpPr>
              <p:nvPr/>
            </p:nvSpPr>
            <p:spPr bwMode="auto">
              <a:xfrm>
                <a:off x="3754" y="3134"/>
                <a:ext cx="14" cy="7"/>
              </a:xfrm>
              <a:custGeom>
                <a:avLst/>
                <a:gdLst/>
                <a:ahLst/>
                <a:cxnLst>
                  <a:cxn ang="0">
                    <a:pos x="27" y="0"/>
                  </a:cxn>
                  <a:cxn ang="0">
                    <a:pos x="0" y="0"/>
                  </a:cxn>
                  <a:cxn ang="0">
                    <a:pos x="27" y="28"/>
                  </a:cxn>
                  <a:cxn ang="0">
                    <a:pos x="57" y="28"/>
                  </a:cxn>
                  <a:cxn ang="0">
                    <a:pos x="27" y="0"/>
                  </a:cxn>
                </a:cxnLst>
                <a:rect l="0" t="0" r="r" b="b"/>
                <a:pathLst>
                  <a:path w="57" h="28">
                    <a:moveTo>
                      <a:pt x="27" y="0"/>
                    </a:moveTo>
                    <a:lnTo>
                      <a:pt x="0" y="0"/>
                    </a:lnTo>
                    <a:lnTo>
                      <a:pt x="27" y="28"/>
                    </a:lnTo>
                    <a:lnTo>
                      <a:pt x="57" y="28"/>
                    </a:lnTo>
                    <a:lnTo>
                      <a:pt x="27" y="0"/>
                    </a:lnTo>
                    <a:close/>
                  </a:path>
                </a:pathLst>
              </a:custGeom>
              <a:solidFill>
                <a:srgbClr val="CCE83A"/>
              </a:solidFill>
              <a:ln w="9525">
                <a:noFill/>
                <a:round/>
                <a:headEnd/>
                <a:tailEnd/>
              </a:ln>
            </p:spPr>
            <p:txBody>
              <a:bodyPr/>
              <a:lstStyle/>
              <a:p>
                <a:endParaRPr lang="en-GB"/>
              </a:p>
            </p:txBody>
          </p:sp>
          <p:sp>
            <p:nvSpPr>
              <p:cNvPr id="21608" name="Freeform 104"/>
              <p:cNvSpPr>
                <a:spLocks/>
              </p:cNvSpPr>
              <p:nvPr/>
            </p:nvSpPr>
            <p:spPr bwMode="auto">
              <a:xfrm>
                <a:off x="3739" y="3126"/>
                <a:ext cx="15" cy="8"/>
              </a:xfrm>
              <a:custGeom>
                <a:avLst/>
                <a:gdLst/>
                <a:ahLst/>
                <a:cxnLst>
                  <a:cxn ang="0">
                    <a:pos x="30" y="29"/>
                  </a:cxn>
                  <a:cxn ang="0">
                    <a:pos x="61" y="29"/>
                  </a:cxn>
                  <a:cxn ang="0">
                    <a:pos x="30" y="0"/>
                  </a:cxn>
                  <a:cxn ang="0">
                    <a:pos x="0" y="0"/>
                  </a:cxn>
                  <a:cxn ang="0">
                    <a:pos x="30" y="29"/>
                  </a:cxn>
                </a:cxnLst>
                <a:rect l="0" t="0" r="r" b="b"/>
                <a:pathLst>
                  <a:path w="61" h="29">
                    <a:moveTo>
                      <a:pt x="30" y="29"/>
                    </a:moveTo>
                    <a:lnTo>
                      <a:pt x="61" y="29"/>
                    </a:lnTo>
                    <a:lnTo>
                      <a:pt x="30" y="0"/>
                    </a:lnTo>
                    <a:lnTo>
                      <a:pt x="0" y="0"/>
                    </a:lnTo>
                    <a:lnTo>
                      <a:pt x="30" y="29"/>
                    </a:lnTo>
                    <a:close/>
                  </a:path>
                </a:pathLst>
              </a:custGeom>
              <a:solidFill>
                <a:srgbClr val="CCE83A"/>
              </a:solidFill>
              <a:ln w="9525">
                <a:noFill/>
                <a:round/>
                <a:headEnd/>
                <a:tailEnd/>
              </a:ln>
            </p:spPr>
            <p:txBody>
              <a:bodyPr/>
              <a:lstStyle/>
              <a:p>
                <a:endParaRPr lang="en-GB"/>
              </a:p>
            </p:txBody>
          </p:sp>
          <p:sp>
            <p:nvSpPr>
              <p:cNvPr id="21609" name="Freeform 105"/>
              <p:cNvSpPr>
                <a:spLocks/>
              </p:cNvSpPr>
              <p:nvPr/>
            </p:nvSpPr>
            <p:spPr bwMode="auto">
              <a:xfrm>
                <a:off x="2931" y="2712"/>
                <a:ext cx="304" cy="162"/>
              </a:xfrm>
              <a:custGeom>
                <a:avLst/>
                <a:gdLst/>
                <a:ahLst/>
                <a:cxnLst>
                  <a:cxn ang="0">
                    <a:pos x="712" y="59"/>
                  </a:cxn>
                  <a:cxn ang="0">
                    <a:pos x="414" y="89"/>
                  </a:cxn>
                  <a:cxn ang="0">
                    <a:pos x="357" y="119"/>
                  </a:cxn>
                  <a:cxn ang="0">
                    <a:pos x="296" y="89"/>
                  </a:cxn>
                  <a:cxn ang="0">
                    <a:pos x="266" y="149"/>
                  </a:cxn>
                  <a:cxn ang="0">
                    <a:pos x="148" y="296"/>
                  </a:cxn>
                  <a:cxn ang="0">
                    <a:pos x="29" y="444"/>
                  </a:cxn>
                  <a:cxn ang="0">
                    <a:pos x="59" y="474"/>
                  </a:cxn>
                  <a:cxn ang="0">
                    <a:pos x="59" y="532"/>
                  </a:cxn>
                  <a:cxn ang="0">
                    <a:pos x="89" y="474"/>
                  </a:cxn>
                  <a:cxn ang="0">
                    <a:pos x="238" y="444"/>
                  </a:cxn>
                  <a:cxn ang="0">
                    <a:pos x="266" y="562"/>
                  </a:cxn>
                  <a:cxn ang="0">
                    <a:pos x="296" y="623"/>
                  </a:cxn>
                  <a:cxn ang="0">
                    <a:pos x="445" y="593"/>
                  </a:cxn>
                  <a:cxn ang="0">
                    <a:pos x="503" y="623"/>
                  </a:cxn>
                  <a:cxn ang="0">
                    <a:pos x="594" y="505"/>
                  </a:cxn>
                  <a:cxn ang="0">
                    <a:pos x="682" y="474"/>
                  </a:cxn>
                  <a:cxn ang="0">
                    <a:pos x="741" y="562"/>
                  </a:cxn>
                  <a:cxn ang="0">
                    <a:pos x="771" y="593"/>
                  </a:cxn>
                  <a:cxn ang="0">
                    <a:pos x="801" y="651"/>
                  </a:cxn>
                  <a:cxn ang="0">
                    <a:pos x="830" y="593"/>
                  </a:cxn>
                  <a:cxn ang="0">
                    <a:pos x="859" y="532"/>
                  </a:cxn>
                  <a:cxn ang="0">
                    <a:pos x="889" y="414"/>
                  </a:cxn>
                  <a:cxn ang="0">
                    <a:pos x="949" y="474"/>
                  </a:cxn>
                  <a:cxn ang="0">
                    <a:pos x="1008" y="474"/>
                  </a:cxn>
                  <a:cxn ang="0">
                    <a:pos x="1096" y="505"/>
                  </a:cxn>
                  <a:cxn ang="0">
                    <a:pos x="1126" y="444"/>
                  </a:cxn>
                  <a:cxn ang="0">
                    <a:pos x="1096" y="414"/>
                  </a:cxn>
                  <a:cxn ang="0">
                    <a:pos x="1156" y="386"/>
                  </a:cxn>
                  <a:cxn ang="0">
                    <a:pos x="1215" y="414"/>
                  </a:cxn>
                  <a:cxn ang="0">
                    <a:pos x="1215" y="267"/>
                  </a:cxn>
                  <a:cxn ang="0">
                    <a:pos x="1126" y="296"/>
                  </a:cxn>
                  <a:cxn ang="0">
                    <a:pos x="1068" y="267"/>
                  </a:cxn>
                  <a:cxn ang="0">
                    <a:pos x="978" y="237"/>
                  </a:cxn>
                  <a:cxn ang="0">
                    <a:pos x="949" y="207"/>
                  </a:cxn>
                  <a:cxn ang="0">
                    <a:pos x="978" y="119"/>
                  </a:cxn>
                  <a:cxn ang="0">
                    <a:pos x="978" y="89"/>
                  </a:cxn>
                  <a:cxn ang="0">
                    <a:pos x="919" y="59"/>
                  </a:cxn>
                  <a:cxn ang="0">
                    <a:pos x="741" y="30"/>
                  </a:cxn>
                  <a:cxn ang="0">
                    <a:pos x="682" y="0"/>
                  </a:cxn>
                  <a:cxn ang="0">
                    <a:pos x="712" y="30"/>
                  </a:cxn>
                </a:cxnLst>
                <a:rect l="0" t="0" r="r" b="b"/>
                <a:pathLst>
                  <a:path w="1215" h="651">
                    <a:moveTo>
                      <a:pt x="712" y="30"/>
                    </a:moveTo>
                    <a:lnTo>
                      <a:pt x="712" y="59"/>
                    </a:lnTo>
                    <a:lnTo>
                      <a:pt x="445" y="59"/>
                    </a:lnTo>
                    <a:lnTo>
                      <a:pt x="414" y="89"/>
                    </a:lnTo>
                    <a:lnTo>
                      <a:pt x="414" y="119"/>
                    </a:lnTo>
                    <a:lnTo>
                      <a:pt x="357" y="119"/>
                    </a:lnTo>
                    <a:lnTo>
                      <a:pt x="327" y="89"/>
                    </a:lnTo>
                    <a:lnTo>
                      <a:pt x="296" y="89"/>
                    </a:lnTo>
                    <a:lnTo>
                      <a:pt x="296" y="119"/>
                    </a:lnTo>
                    <a:lnTo>
                      <a:pt x="266" y="149"/>
                    </a:lnTo>
                    <a:lnTo>
                      <a:pt x="296" y="149"/>
                    </a:lnTo>
                    <a:lnTo>
                      <a:pt x="148" y="296"/>
                    </a:lnTo>
                    <a:lnTo>
                      <a:pt x="148" y="325"/>
                    </a:lnTo>
                    <a:lnTo>
                      <a:pt x="29" y="444"/>
                    </a:lnTo>
                    <a:lnTo>
                      <a:pt x="59" y="444"/>
                    </a:lnTo>
                    <a:lnTo>
                      <a:pt x="59" y="474"/>
                    </a:lnTo>
                    <a:lnTo>
                      <a:pt x="0" y="532"/>
                    </a:lnTo>
                    <a:lnTo>
                      <a:pt x="59" y="532"/>
                    </a:lnTo>
                    <a:lnTo>
                      <a:pt x="89" y="505"/>
                    </a:lnTo>
                    <a:lnTo>
                      <a:pt x="89" y="474"/>
                    </a:lnTo>
                    <a:lnTo>
                      <a:pt x="120" y="444"/>
                    </a:lnTo>
                    <a:lnTo>
                      <a:pt x="238" y="444"/>
                    </a:lnTo>
                    <a:lnTo>
                      <a:pt x="238" y="532"/>
                    </a:lnTo>
                    <a:lnTo>
                      <a:pt x="266" y="562"/>
                    </a:lnTo>
                    <a:lnTo>
                      <a:pt x="266" y="593"/>
                    </a:lnTo>
                    <a:lnTo>
                      <a:pt x="296" y="623"/>
                    </a:lnTo>
                    <a:lnTo>
                      <a:pt x="414" y="623"/>
                    </a:lnTo>
                    <a:lnTo>
                      <a:pt x="445" y="593"/>
                    </a:lnTo>
                    <a:lnTo>
                      <a:pt x="475" y="593"/>
                    </a:lnTo>
                    <a:lnTo>
                      <a:pt x="503" y="623"/>
                    </a:lnTo>
                    <a:lnTo>
                      <a:pt x="594" y="532"/>
                    </a:lnTo>
                    <a:lnTo>
                      <a:pt x="594" y="505"/>
                    </a:lnTo>
                    <a:lnTo>
                      <a:pt x="652" y="444"/>
                    </a:lnTo>
                    <a:lnTo>
                      <a:pt x="682" y="474"/>
                    </a:lnTo>
                    <a:lnTo>
                      <a:pt x="682" y="505"/>
                    </a:lnTo>
                    <a:lnTo>
                      <a:pt x="741" y="562"/>
                    </a:lnTo>
                    <a:lnTo>
                      <a:pt x="771" y="562"/>
                    </a:lnTo>
                    <a:lnTo>
                      <a:pt x="771" y="593"/>
                    </a:lnTo>
                    <a:lnTo>
                      <a:pt x="801" y="623"/>
                    </a:lnTo>
                    <a:lnTo>
                      <a:pt x="801" y="651"/>
                    </a:lnTo>
                    <a:lnTo>
                      <a:pt x="830" y="651"/>
                    </a:lnTo>
                    <a:lnTo>
                      <a:pt x="830" y="593"/>
                    </a:lnTo>
                    <a:lnTo>
                      <a:pt x="859" y="562"/>
                    </a:lnTo>
                    <a:lnTo>
                      <a:pt x="859" y="532"/>
                    </a:lnTo>
                    <a:lnTo>
                      <a:pt x="889" y="505"/>
                    </a:lnTo>
                    <a:lnTo>
                      <a:pt x="889" y="414"/>
                    </a:lnTo>
                    <a:lnTo>
                      <a:pt x="949" y="414"/>
                    </a:lnTo>
                    <a:lnTo>
                      <a:pt x="949" y="474"/>
                    </a:lnTo>
                    <a:lnTo>
                      <a:pt x="978" y="505"/>
                    </a:lnTo>
                    <a:lnTo>
                      <a:pt x="1008" y="474"/>
                    </a:lnTo>
                    <a:lnTo>
                      <a:pt x="1068" y="474"/>
                    </a:lnTo>
                    <a:lnTo>
                      <a:pt x="1096" y="505"/>
                    </a:lnTo>
                    <a:lnTo>
                      <a:pt x="1126" y="505"/>
                    </a:lnTo>
                    <a:lnTo>
                      <a:pt x="1126" y="444"/>
                    </a:lnTo>
                    <a:lnTo>
                      <a:pt x="1096" y="444"/>
                    </a:lnTo>
                    <a:lnTo>
                      <a:pt x="1096" y="414"/>
                    </a:lnTo>
                    <a:lnTo>
                      <a:pt x="1126" y="386"/>
                    </a:lnTo>
                    <a:lnTo>
                      <a:pt x="1156" y="386"/>
                    </a:lnTo>
                    <a:lnTo>
                      <a:pt x="1187" y="414"/>
                    </a:lnTo>
                    <a:lnTo>
                      <a:pt x="1215" y="414"/>
                    </a:lnTo>
                    <a:lnTo>
                      <a:pt x="1215" y="296"/>
                    </a:lnTo>
                    <a:lnTo>
                      <a:pt x="1215" y="267"/>
                    </a:lnTo>
                    <a:lnTo>
                      <a:pt x="1156" y="267"/>
                    </a:lnTo>
                    <a:lnTo>
                      <a:pt x="1126" y="296"/>
                    </a:lnTo>
                    <a:lnTo>
                      <a:pt x="1096" y="296"/>
                    </a:lnTo>
                    <a:lnTo>
                      <a:pt x="1068" y="267"/>
                    </a:lnTo>
                    <a:lnTo>
                      <a:pt x="1068" y="237"/>
                    </a:lnTo>
                    <a:lnTo>
                      <a:pt x="978" y="237"/>
                    </a:lnTo>
                    <a:lnTo>
                      <a:pt x="949" y="237"/>
                    </a:lnTo>
                    <a:lnTo>
                      <a:pt x="949" y="207"/>
                    </a:lnTo>
                    <a:lnTo>
                      <a:pt x="978" y="177"/>
                    </a:lnTo>
                    <a:lnTo>
                      <a:pt x="978" y="119"/>
                    </a:lnTo>
                    <a:lnTo>
                      <a:pt x="1008" y="119"/>
                    </a:lnTo>
                    <a:lnTo>
                      <a:pt x="978" y="89"/>
                    </a:lnTo>
                    <a:lnTo>
                      <a:pt x="978" y="59"/>
                    </a:lnTo>
                    <a:lnTo>
                      <a:pt x="919" y="59"/>
                    </a:lnTo>
                    <a:lnTo>
                      <a:pt x="919" y="30"/>
                    </a:lnTo>
                    <a:lnTo>
                      <a:pt x="741" y="30"/>
                    </a:lnTo>
                    <a:lnTo>
                      <a:pt x="741" y="0"/>
                    </a:lnTo>
                    <a:lnTo>
                      <a:pt x="682" y="0"/>
                    </a:lnTo>
                    <a:lnTo>
                      <a:pt x="682" y="30"/>
                    </a:lnTo>
                    <a:lnTo>
                      <a:pt x="712" y="30"/>
                    </a:lnTo>
                    <a:close/>
                  </a:path>
                </a:pathLst>
              </a:custGeom>
              <a:solidFill>
                <a:srgbClr val="FECC2E"/>
              </a:solidFill>
              <a:ln w="9525">
                <a:noFill/>
                <a:round/>
                <a:headEnd/>
                <a:tailEnd/>
              </a:ln>
            </p:spPr>
            <p:txBody>
              <a:bodyPr/>
              <a:lstStyle/>
              <a:p>
                <a:endParaRPr lang="en-GB"/>
              </a:p>
            </p:txBody>
          </p:sp>
          <p:sp>
            <p:nvSpPr>
              <p:cNvPr id="21610" name="Freeform 106"/>
              <p:cNvSpPr>
                <a:spLocks/>
              </p:cNvSpPr>
              <p:nvPr/>
            </p:nvSpPr>
            <p:spPr bwMode="auto">
              <a:xfrm>
                <a:off x="3168" y="2756"/>
                <a:ext cx="8" cy="15"/>
              </a:xfrm>
              <a:custGeom>
                <a:avLst/>
                <a:gdLst/>
                <a:ahLst/>
                <a:cxnLst>
                  <a:cxn ang="0">
                    <a:pos x="29" y="60"/>
                  </a:cxn>
                  <a:cxn ang="0">
                    <a:pos x="29" y="0"/>
                  </a:cxn>
                  <a:cxn ang="0">
                    <a:pos x="0" y="30"/>
                  </a:cxn>
                  <a:cxn ang="0">
                    <a:pos x="0" y="60"/>
                  </a:cxn>
                  <a:cxn ang="0">
                    <a:pos x="29" y="60"/>
                  </a:cxn>
                </a:cxnLst>
                <a:rect l="0" t="0" r="r" b="b"/>
                <a:pathLst>
                  <a:path w="29" h="60">
                    <a:moveTo>
                      <a:pt x="29" y="60"/>
                    </a:moveTo>
                    <a:lnTo>
                      <a:pt x="29" y="0"/>
                    </a:lnTo>
                    <a:lnTo>
                      <a:pt x="0" y="30"/>
                    </a:lnTo>
                    <a:lnTo>
                      <a:pt x="0" y="60"/>
                    </a:lnTo>
                    <a:lnTo>
                      <a:pt x="29" y="60"/>
                    </a:lnTo>
                    <a:close/>
                  </a:path>
                </a:pathLst>
              </a:custGeom>
              <a:solidFill>
                <a:srgbClr val="D3B26F"/>
              </a:solidFill>
              <a:ln w="9525">
                <a:noFill/>
                <a:round/>
                <a:headEnd/>
                <a:tailEnd/>
              </a:ln>
            </p:spPr>
            <p:txBody>
              <a:bodyPr/>
              <a:lstStyle/>
              <a:p>
                <a:endParaRPr lang="en-GB"/>
              </a:p>
            </p:txBody>
          </p:sp>
          <p:sp>
            <p:nvSpPr>
              <p:cNvPr id="21611" name="Freeform 107"/>
              <p:cNvSpPr>
                <a:spLocks/>
              </p:cNvSpPr>
              <p:nvPr/>
            </p:nvSpPr>
            <p:spPr bwMode="auto">
              <a:xfrm>
                <a:off x="2620" y="3141"/>
                <a:ext cx="23" cy="15"/>
              </a:xfrm>
              <a:custGeom>
                <a:avLst/>
                <a:gdLst/>
                <a:ahLst/>
                <a:cxnLst>
                  <a:cxn ang="0">
                    <a:pos x="90" y="31"/>
                  </a:cxn>
                  <a:cxn ang="0">
                    <a:pos x="60" y="0"/>
                  </a:cxn>
                  <a:cxn ang="0">
                    <a:pos x="0" y="0"/>
                  </a:cxn>
                  <a:cxn ang="0">
                    <a:pos x="0" y="31"/>
                  </a:cxn>
                  <a:cxn ang="0">
                    <a:pos x="0" y="61"/>
                  </a:cxn>
                  <a:cxn ang="0">
                    <a:pos x="60" y="61"/>
                  </a:cxn>
                  <a:cxn ang="0">
                    <a:pos x="60" y="31"/>
                  </a:cxn>
                  <a:cxn ang="0">
                    <a:pos x="90" y="31"/>
                  </a:cxn>
                </a:cxnLst>
                <a:rect l="0" t="0" r="r" b="b"/>
                <a:pathLst>
                  <a:path w="90" h="61">
                    <a:moveTo>
                      <a:pt x="90" y="31"/>
                    </a:moveTo>
                    <a:lnTo>
                      <a:pt x="60" y="0"/>
                    </a:lnTo>
                    <a:lnTo>
                      <a:pt x="0" y="0"/>
                    </a:lnTo>
                    <a:lnTo>
                      <a:pt x="0" y="31"/>
                    </a:lnTo>
                    <a:lnTo>
                      <a:pt x="0" y="61"/>
                    </a:lnTo>
                    <a:lnTo>
                      <a:pt x="60" y="61"/>
                    </a:lnTo>
                    <a:lnTo>
                      <a:pt x="60" y="31"/>
                    </a:lnTo>
                    <a:lnTo>
                      <a:pt x="90" y="31"/>
                    </a:lnTo>
                    <a:close/>
                  </a:path>
                </a:pathLst>
              </a:custGeom>
              <a:solidFill>
                <a:srgbClr val="D3B26F"/>
              </a:solidFill>
              <a:ln w="9525">
                <a:noFill/>
                <a:round/>
                <a:headEnd/>
                <a:tailEnd/>
              </a:ln>
            </p:spPr>
            <p:txBody>
              <a:bodyPr/>
              <a:lstStyle/>
              <a:p>
                <a:endParaRPr lang="en-GB"/>
              </a:p>
            </p:txBody>
          </p:sp>
          <p:sp>
            <p:nvSpPr>
              <p:cNvPr id="21612" name="Freeform 108"/>
              <p:cNvSpPr>
                <a:spLocks/>
              </p:cNvSpPr>
              <p:nvPr/>
            </p:nvSpPr>
            <p:spPr bwMode="auto">
              <a:xfrm>
                <a:off x="3027" y="3593"/>
                <a:ext cx="290" cy="606"/>
              </a:xfrm>
              <a:custGeom>
                <a:avLst/>
                <a:gdLst/>
                <a:ahLst/>
                <a:cxnLst>
                  <a:cxn ang="0">
                    <a:pos x="328" y="176"/>
                  </a:cxn>
                  <a:cxn ang="0">
                    <a:pos x="237" y="296"/>
                  </a:cxn>
                  <a:cxn ang="0">
                    <a:pos x="210" y="532"/>
                  </a:cxn>
                  <a:cxn ang="0">
                    <a:pos x="268" y="710"/>
                  </a:cxn>
                  <a:cxn ang="0">
                    <a:pos x="210" y="799"/>
                  </a:cxn>
                  <a:cxn ang="0">
                    <a:pos x="180" y="948"/>
                  </a:cxn>
                  <a:cxn ang="0">
                    <a:pos x="91" y="978"/>
                  </a:cxn>
                  <a:cxn ang="0">
                    <a:pos x="30" y="1066"/>
                  </a:cxn>
                  <a:cxn ang="0">
                    <a:pos x="30" y="1273"/>
                  </a:cxn>
                  <a:cxn ang="0">
                    <a:pos x="61" y="1421"/>
                  </a:cxn>
                  <a:cxn ang="0">
                    <a:pos x="210" y="1539"/>
                  </a:cxn>
                  <a:cxn ang="0">
                    <a:pos x="268" y="1658"/>
                  </a:cxn>
                  <a:cxn ang="0">
                    <a:pos x="446" y="1777"/>
                  </a:cxn>
                  <a:cxn ang="0">
                    <a:pos x="475" y="2013"/>
                  </a:cxn>
                  <a:cxn ang="0">
                    <a:pos x="535" y="2190"/>
                  </a:cxn>
                  <a:cxn ang="0">
                    <a:pos x="565" y="2427"/>
                  </a:cxn>
                  <a:cxn ang="0">
                    <a:pos x="653" y="2368"/>
                  </a:cxn>
                  <a:cxn ang="0">
                    <a:pos x="712" y="2338"/>
                  </a:cxn>
                  <a:cxn ang="0">
                    <a:pos x="772" y="2250"/>
                  </a:cxn>
                  <a:cxn ang="0">
                    <a:pos x="772" y="2162"/>
                  </a:cxn>
                  <a:cxn ang="0">
                    <a:pos x="742" y="1984"/>
                  </a:cxn>
                  <a:cxn ang="0">
                    <a:pos x="831" y="1925"/>
                  </a:cxn>
                  <a:cxn ang="0">
                    <a:pos x="921" y="1807"/>
                  </a:cxn>
                  <a:cxn ang="0">
                    <a:pos x="979" y="1746"/>
                  </a:cxn>
                  <a:cxn ang="0">
                    <a:pos x="1067" y="1716"/>
                  </a:cxn>
                  <a:cxn ang="0">
                    <a:pos x="1158" y="1628"/>
                  </a:cxn>
                  <a:cxn ang="0">
                    <a:pos x="1158" y="1421"/>
                  </a:cxn>
                  <a:cxn ang="0">
                    <a:pos x="1067" y="1361"/>
                  </a:cxn>
                  <a:cxn ang="0">
                    <a:pos x="1040" y="1303"/>
                  </a:cxn>
                  <a:cxn ang="0">
                    <a:pos x="949" y="1303"/>
                  </a:cxn>
                  <a:cxn ang="0">
                    <a:pos x="803" y="1243"/>
                  </a:cxn>
                  <a:cxn ang="0">
                    <a:pos x="712" y="1124"/>
                  </a:cxn>
                  <a:cxn ang="0">
                    <a:pos x="772" y="1005"/>
                  </a:cxn>
                  <a:cxn ang="0">
                    <a:pos x="891" y="917"/>
                  </a:cxn>
                  <a:cxn ang="0">
                    <a:pos x="979" y="830"/>
                  </a:cxn>
                  <a:cxn ang="0">
                    <a:pos x="1010" y="562"/>
                  </a:cxn>
                  <a:cxn ang="0">
                    <a:pos x="891" y="532"/>
                  </a:cxn>
                  <a:cxn ang="0">
                    <a:pos x="860" y="444"/>
                  </a:cxn>
                  <a:cxn ang="0">
                    <a:pos x="860" y="325"/>
                  </a:cxn>
                  <a:cxn ang="0">
                    <a:pos x="949" y="237"/>
                  </a:cxn>
                  <a:cxn ang="0">
                    <a:pos x="1010" y="149"/>
                  </a:cxn>
                  <a:cxn ang="0">
                    <a:pos x="921" y="149"/>
                  </a:cxn>
                  <a:cxn ang="0">
                    <a:pos x="803" y="207"/>
                  </a:cxn>
                  <a:cxn ang="0">
                    <a:pos x="803" y="149"/>
                  </a:cxn>
                  <a:cxn ang="0">
                    <a:pos x="684" y="30"/>
                  </a:cxn>
                  <a:cxn ang="0">
                    <a:pos x="653" y="30"/>
                  </a:cxn>
                  <a:cxn ang="0">
                    <a:pos x="594" y="0"/>
                  </a:cxn>
                  <a:cxn ang="0">
                    <a:pos x="475" y="58"/>
                  </a:cxn>
                </a:cxnLst>
                <a:rect l="0" t="0" r="r" b="b"/>
                <a:pathLst>
                  <a:path w="1158" h="2427">
                    <a:moveTo>
                      <a:pt x="387" y="119"/>
                    </a:moveTo>
                    <a:lnTo>
                      <a:pt x="328" y="119"/>
                    </a:lnTo>
                    <a:lnTo>
                      <a:pt x="328" y="176"/>
                    </a:lnTo>
                    <a:lnTo>
                      <a:pt x="298" y="176"/>
                    </a:lnTo>
                    <a:lnTo>
                      <a:pt x="180" y="296"/>
                    </a:lnTo>
                    <a:lnTo>
                      <a:pt x="237" y="296"/>
                    </a:lnTo>
                    <a:lnTo>
                      <a:pt x="237" y="444"/>
                    </a:lnTo>
                    <a:lnTo>
                      <a:pt x="210" y="474"/>
                    </a:lnTo>
                    <a:lnTo>
                      <a:pt x="210" y="532"/>
                    </a:lnTo>
                    <a:lnTo>
                      <a:pt x="237" y="562"/>
                    </a:lnTo>
                    <a:lnTo>
                      <a:pt x="237" y="680"/>
                    </a:lnTo>
                    <a:lnTo>
                      <a:pt x="268" y="710"/>
                    </a:lnTo>
                    <a:lnTo>
                      <a:pt x="237" y="741"/>
                    </a:lnTo>
                    <a:lnTo>
                      <a:pt x="237" y="769"/>
                    </a:lnTo>
                    <a:lnTo>
                      <a:pt x="210" y="799"/>
                    </a:lnTo>
                    <a:lnTo>
                      <a:pt x="210" y="887"/>
                    </a:lnTo>
                    <a:lnTo>
                      <a:pt x="180" y="917"/>
                    </a:lnTo>
                    <a:lnTo>
                      <a:pt x="180" y="948"/>
                    </a:lnTo>
                    <a:lnTo>
                      <a:pt x="150" y="948"/>
                    </a:lnTo>
                    <a:lnTo>
                      <a:pt x="119" y="978"/>
                    </a:lnTo>
                    <a:lnTo>
                      <a:pt x="91" y="978"/>
                    </a:lnTo>
                    <a:lnTo>
                      <a:pt x="91" y="1036"/>
                    </a:lnTo>
                    <a:lnTo>
                      <a:pt x="61" y="1066"/>
                    </a:lnTo>
                    <a:lnTo>
                      <a:pt x="30" y="1066"/>
                    </a:lnTo>
                    <a:lnTo>
                      <a:pt x="0" y="1096"/>
                    </a:lnTo>
                    <a:lnTo>
                      <a:pt x="0" y="1243"/>
                    </a:lnTo>
                    <a:lnTo>
                      <a:pt x="30" y="1273"/>
                    </a:lnTo>
                    <a:lnTo>
                      <a:pt x="30" y="1303"/>
                    </a:lnTo>
                    <a:lnTo>
                      <a:pt x="61" y="1333"/>
                    </a:lnTo>
                    <a:lnTo>
                      <a:pt x="61" y="1421"/>
                    </a:lnTo>
                    <a:lnTo>
                      <a:pt x="119" y="1421"/>
                    </a:lnTo>
                    <a:lnTo>
                      <a:pt x="210" y="1509"/>
                    </a:lnTo>
                    <a:lnTo>
                      <a:pt x="210" y="1539"/>
                    </a:lnTo>
                    <a:lnTo>
                      <a:pt x="237" y="1570"/>
                    </a:lnTo>
                    <a:lnTo>
                      <a:pt x="237" y="1658"/>
                    </a:lnTo>
                    <a:lnTo>
                      <a:pt x="268" y="1658"/>
                    </a:lnTo>
                    <a:lnTo>
                      <a:pt x="357" y="1746"/>
                    </a:lnTo>
                    <a:lnTo>
                      <a:pt x="417" y="1746"/>
                    </a:lnTo>
                    <a:lnTo>
                      <a:pt x="446" y="1777"/>
                    </a:lnTo>
                    <a:lnTo>
                      <a:pt x="446" y="1895"/>
                    </a:lnTo>
                    <a:lnTo>
                      <a:pt x="475" y="1925"/>
                    </a:lnTo>
                    <a:lnTo>
                      <a:pt x="475" y="2013"/>
                    </a:lnTo>
                    <a:lnTo>
                      <a:pt x="505" y="2043"/>
                    </a:lnTo>
                    <a:lnTo>
                      <a:pt x="505" y="2132"/>
                    </a:lnTo>
                    <a:lnTo>
                      <a:pt x="535" y="2190"/>
                    </a:lnTo>
                    <a:lnTo>
                      <a:pt x="535" y="2309"/>
                    </a:lnTo>
                    <a:lnTo>
                      <a:pt x="565" y="2338"/>
                    </a:lnTo>
                    <a:lnTo>
                      <a:pt x="565" y="2427"/>
                    </a:lnTo>
                    <a:lnTo>
                      <a:pt x="594" y="2398"/>
                    </a:lnTo>
                    <a:lnTo>
                      <a:pt x="624" y="2398"/>
                    </a:lnTo>
                    <a:lnTo>
                      <a:pt x="653" y="2368"/>
                    </a:lnTo>
                    <a:lnTo>
                      <a:pt x="684" y="2368"/>
                    </a:lnTo>
                    <a:lnTo>
                      <a:pt x="684" y="2338"/>
                    </a:lnTo>
                    <a:lnTo>
                      <a:pt x="712" y="2338"/>
                    </a:lnTo>
                    <a:lnTo>
                      <a:pt x="742" y="2309"/>
                    </a:lnTo>
                    <a:lnTo>
                      <a:pt x="742" y="2280"/>
                    </a:lnTo>
                    <a:lnTo>
                      <a:pt x="772" y="2250"/>
                    </a:lnTo>
                    <a:lnTo>
                      <a:pt x="772" y="2220"/>
                    </a:lnTo>
                    <a:lnTo>
                      <a:pt x="803" y="2190"/>
                    </a:lnTo>
                    <a:lnTo>
                      <a:pt x="772" y="2162"/>
                    </a:lnTo>
                    <a:lnTo>
                      <a:pt x="772" y="2071"/>
                    </a:lnTo>
                    <a:lnTo>
                      <a:pt x="742" y="2043"/>
                    </a:lnTo>
                    <a:lnTo>
                      <a:pt x="742" y="1984"/>
                    </a:lnTo>
                    <a:lnTo>
                      <a:pt x="772" y="1953"/>
                    </a:lnTo>
                    <a:lnTo>
                      <a:pt x="772" y="1925"/>
                    </a:lnTo>
                    <a:lnTo>
                      <a:pt x="831" y="1925"/>
                    </a:lnTo>
                    <a:lnTo>
                      <a:pt x="891" y="1864"/>
                    </a:lnTo>
                    <a:lnTo>
                      <a:pt x="891" y="1834"/>
                    </a:lnTo>
                    <a:lnTo>
                      <a:pt x="921" y="1807"/>
                    </a:lnTo>
                    <a:lnTo>
                      <a:pt x="949" y="1807"/>
                    </a:lnTo>
                    <a:lnTo>
                      <a:pt x="949" y="1777"/>
                    </a:lnTo>
                    <a:lnTo>
                      <a:pt x="979" y="1746"/>
                    </a:lnTo>
                    <a:lnTo>
                      <a:pt x="1010" y="1746"/>
                    </a:lnTo>
                    <a:lnTo>
                      <a:pt x="1040" y="1716"/>
                    </a:lnTo>
                    <a:lnTo>
                      <a:pt x="1067" y="1716"/>
                    </a:lnTo>
                    <a:lnTo>
                      <a:pt x="1098" y="1688"/>
                    </a:lnTo>
                    <a:lnTo>
                      <a:pt x="1158" y="1688"/>
                    </a:lnTo>
                    <a:lnTo>
                      <a:pt x="1158" y="1628"/>
                    </a:lnTo>
                    <a:lnTo>
                      <a:pt x="1128" y="1598"/>
                    </a:lnTo>
                    <a:lnTo>
                      <a:pt x="1128" y="1451"/>
                    </a:lnTo>
                    <a:lnTo>
                      <a:pt x="1158" y="1421"/>
                    </a:lnTo>
                    <a:lnTo>
                      <a:pt x="1128" y="1391"/>
                    </a:lnTo>
                    <a:lnTo>
                      <a:pt x="1040" y="1391"/>
                    </a:lnTo>
                    <a:lnTo>
                      <a:pt x="1067" y="1361"/>
                    </a:lnTo>
                    <a:lnTo>
                      <a:pt x="1040" y="1361"/>
                    </a:lnTo>
                    <a:lnTo>
                      <a:pt x="1010" y="1333"/>
                    </a:lnTo>
                    <a:lnTo>
                      <a:pt x="1040" y="1303"/>
                    </a:lnTo>
                    <a:lnTo>
                      <a:pt x="1010" y="1273"/>
                    </a:lnTo>
                    <a:lnTo>
                      <a:pt x="979" y="1273"/>
                    </a:lnTo>
                    <a:lnTo>
                      <a:pt x="949" y="1303"/>
                    </a:lnTo>
                    <a:lnTo>
                      <a:pt x="921" y="1303"/>
                    </a:lnTo>
                    <a:lnTo>
                      <a:pt x="921" y="1243"/>
                    </a:lnTo>
                    <a:lnTo>
                      <a:pt x="803" y="1243"/>
                    </a:lnTo>
                    <a:lnTo>
                      <a:pt x="742" y="1184"/>
                    </a:lnTo>
                    <a:lnTo>
                      <a:pt x="742" y="1155"/>
                    </a:lnTo>
                    <a:lnTo>
                      <a:pt x="712" y="1124"/>
                    </a:lnTo>
                    <a:lnTo>
                      <a:pt x="712" y="1036"/>
                    </a:lnTo>
                    <a:lnTo>
                      <a:pt x="742" y="1005"/>
                    </a:lnTo>
                    <a:lnTo>
                      <a:pt x="772" y="1005"/>
                    </a:lnTo>
                    <a:lnTo>
                      <a:pt x="831" y="948"/>
                    </a:lnTo>
                    <a:lnTo>
                      <a:pt x="860" y="948"/>
                    </a:lnTo>
                    <a:lnTo>
                      <a:pt x="891" y="917"/>
                    </a:lnTo>
                    <a:lnTo>
                      <a:pt x="921" y="917"/>
                    </a:lnTo>
                    <a:lnTo>
                      <a:pt x="921" y="887"/>
                    </a:lnTo>
                    <a:lnTo>
                      <a:pt x="979" y="830"/>
                    </a:lnTo>
                    <a:lnTo>
                      <a:pt x="979" y="799"/>
                    </a:lnTo>
                    <a:lnTo>
                      <a:pt x="1010" y="769"/>
                    </a:lnTo>
                    <a:lnTo>
                      <a:pt x="1010" y="562"/>
                    </a:lnTo>
                    <a:lnTo>
                      <a:pt x="979" y="562"/>
                    </a:lnTo>
                    <a:lnTo>
                      <a:pt x="949" y="532"/>
                    </a:lnTo>
                    <a:lnTo>
                      <a:pt x="891" y="532"/>
                    </a:lnTo>
                    <a:lnTo>
                      <a:pt x="891" y="503"/>
                    </a:lnTo>
                    <a:lnTo>
                      <a:pt x="860" y="474"/>
                    </a:lnTo>
                    <a:lnTo>
                      <a:pt x="860" y="444"/>
                    </a:lnTo>
                    <a:lnTo>
                      <a:pt x="831" y="414"/>
                    </a:lnTo>
                    <a:lnTo>
                      <a:pt x="831" y="355"/>
                    </a:lnTo>
                    <a:lnTo>
                      <a:pt x="860" y="325"/>
                    </a:lnTo>
                    <a:lnTo>
                      <a:pt x="891" y="325"/>
                    </a:lnTo>
                    <a:lnTo>
                      <a:pt x="949" y="267"/>
                    </a:lnTo>
                    <a:lnTo>
                      <a:pt x="949" y="237"/>
                    </a:lnTo>
                    <a:lnTo>
                      <a:pt x="979" y="207"/>
                    </a:lnTo>
                    <a:lnTo>
                      <a:pt x="979" y="176"/>
                    </a:lnTo>
                    <a:lnTo>
                      <a:pt x="1010" y="149"/>
                    </a:lnTo>
                    <a:lnTo>
                      <a:pt x="1010" y="119"/>
                    </a:lnTo>
                    <a:lnTo>
                      <a:pt x="979" y="89"/>
                    </a:lnTo>
                    <a:lnTo>
                      <a:pt x="921" y="149"/>
                    </a:lnTo>
                    <a:lnTo>
                      <a:pt x="891" y="149"/>
                    </a:lnTo>
                    <a:lnTo>
                      <a:pt x="831" y="207"/>
                    </a:lnTo>
                    <a:lnTo>
                      <a:pt x="803" y="207"/>
                    </a:lnTo>
                    <a:lnTo>
                      <a:pt x="803" y="176"/>
                    </a:lnTo>
                    <a:lnTo>
                      <a:pt x="772" y="176"/>
                    </a:lnTo>
                    <a:lnTo>
                      <a:pt x="803" y="149"/>
                    </a:lnTo>
                    <a:lnTo>
                      <a:pt x="772" y="119"/>
                    </a:lnTo>
                    <a:lnTo>
                      <a:pt x="772" y="30"/>
                    </a:lnTo>
                    <a:lnTo>
                      <a:pt x="684" y="30"/>
                    </a:lnTo>
                    <a:lnTo>
                      <a:pt x="684" y="58"/>
                    </a:lnTo>
                    <a:lnTo>
                      <a:pt x="653" y="58"/>
                    </a:lnTo>
                    <a:lnTo>
                      <a:pt x="653" y="30"/>
                    </a:lnTo>
                    <a:lnTo>
                      <a:pt x="684" y="30"/>
                    </a:lnTo>
                    <a:lnTo>
                      <a:pt x="684" y="0"/>
                    </a:lnTo>
                    <a:lnTo>
                      <a:pt x="594" y="0"/>
                    </a:lnTo>
                    <a:lnTo>
                      <a:pt x="535" y="30"/>
                    </a:lnTo>
                    <a:lnTo>
                      <a:pt x="505" y="30"/>
                    </a:lnTo>
                    <a:lnTo>
                      <a:pt x="475" y="58"/>
                    </a:lnTo>
                    <a:lnTo>
                      <a:pt x="446" y="58"/>
                    </a:lnTo>
                    <a:lnTo>
                      <a:pt x="387" y="119"/>
                    </a:lnTo>
                    <a:close/>
                  </a:path>
                </a:pathLst>
              </a:custGeom>
              <a:solidFill>
                <a:srgbClr val="7FC543"/>
              </a:solidFill>
              <a:ln w="9525">
                <a:noFill/>
                <a:round/>
                <a:headEnd/>
                <a:tailEnd/>
              </a:ln>
            </p:spPr>
            <p:txBody>
              <a:bodyPr/>
              <a:lstStyle/>
              <a:p>
                <a:endParaRPr lang="en-GB"/>
              </a:p>
            </p:txBody>
          </p:sp>
          <p:sp>
            <p:nvSpPr>
              <p:cNvPr id="21613" name="Freeform 109"/>
              <p:cNvSpPr>
                <a:spLocks/>
              </p:cNvSpPr>
              <p:nvPr/>
            </p:nvSpPr>
            <p:spPr bwMode="auto">
              <a:xfrm>
                <a:off x="3376" y="3511"/>
                <a:ext cx="222" cy="133"/>
              </a:xfrm>
              <a:custGeom>
                <a:avLst/>
                <a:gdLst/>
                <a:ahLst/>
                <a:cxnLst>
                  <a:cxn ang="0">
                    <a:pos x="652" y="31"/>
                  </a:cxn>
                  <a:cxn ang="0">
                    <a:pos x="621" y="59"/>
                  </a:cxn>
                  <a:cxn ang="0">
                    <a:pos x="591" y="59"/>
                  </a:cxn>
                  <a:cxn ang="0">
                    <a:pos x="563" y="89"/>
                  </a:cxn>
                  <a:cxn ang="0">
                    <a:pos x="414" y="89"/>
                  </a:cxn>
                  <a:cxn ang="0">
                    <a:pos x="384" y="120"/>
                  </a:cxn>
                  <a:cxn ang="0">
                    <a:pos x="354" y="89"/>
                  </a:cxn>
                  <a:cxn ang="0">
                    <a:pos x="325" y="89"/>
                  </a:cxn>
                  <a:cxn ang="0">
                    <a:pos x="266" y="31"/>
                  </a:cxn>
                  <a:cxn ang="0">
                    <a:pos x="207" y="31"/>
                  </a:cxn>
                  <a:cxn ang="0">
                    <a:pos x="147" y="89"/>
                  </a:cxn>
                  <a:cxn ang="0">
                    <a:pos x="88" y="59"/>
                  </a:cxn>
                  <a:cxn ang="0">
                    <a:pos x="88" y="31"/>
                  </a:cxn>
                  <a:cxn ang="0">
                    <a:pos x="0" y="120"/>
                  </a:cxn>
                  <a:cxn ang="0">
                    <a:pos x="0" y="207"/>
                  </a:cxn>
                  <a:cxn ang="0">
                    <a:pos x="29" y="207"/>
                  </a:cxn>
                  <a:cxn ang="0">
                    <a:pos x="59" y="238"/>
                  </a:cxn>
                  <a:cxn ang="0">
                    <a:pos x="147" y="238"/>
                  </a:cxn>
                  <a:cxn ang="0">
                    <a:pos x="177" y="268"/>
                  </a:cxn>
                  <a:cxn ang="0">
                    <a:pos x="207" y="268"/>
                  </a:cxn>
                  <a:cxn ang="0">
                    <a:pos x="266" y="326"/>
                  </a:cxn>
                  <a:cxn ang="0">
                    <a:pos x="325" y="326"/>
                  </a:cxn>
                  <a:cxn ang="0">
                    <a:pos x="354" y="356"/>
                  </a:cxn>
                  <a:cxn ang="0">
                    <a:pos x="354" y="384"/>
                  </a:cxn>
                  <a:cxn ang="0">
                    <a:pos x="384" y="384"/>
                  </a:cxn>
                  <a:cxn ang="0">
                    <a:pos x="414" y="415"/>
                  </a:cxn>
                  <a:cxn ang="0">
                    <a:pos x="445" y="384"/>
                  </a:cxn>
                  <a:cxn ang="0">
                    <a:pos x="472" y="415"/>
                  </a:cxn>
                  <a:cxn ang="0">
                    <a:pos x="502" y="415"/>
                  </a:cxn>
                  <a:cxn ang="0">
                    <a:pos x="532" y="445"/>
                  </a:cxn>
                  <a:cxn ang="0">
                    <a:pos x="563" y="445"/>
                  </a:cxn>
                  <a:cxn ang="0">
                    <a:pos x="563" y="475"/>
                  </a:cxn>
                  <a:cxn ang="0">
                    <a:pos x="591" y="502"/>
                  </a:cxn>
                  <a:cxn ang="0">
                    <a:pos x="621" y="502"/>
                  </a:cxn>
                  <a:cxn ang="0">
                    <a:pos x="652" y="533"/>
                  </a:cxn>
                  <a:cxn ang="0">
                    <a:pos x="770" y="533"/>
                  </a:cxn>
                  <a:cxn ang="0">
                    <a:pos x="739" y="502"/>
                  </a:cxn>
                  <a:cxn ang="0">
                    <a:pos x="770" y="475"/>
                  </a:cxn>
                  <a:cxn ang="0">
                    <a:pos x="770" y="445"/>
                  </a:cxn>
                  <a:cxn ang="0">
                    <a:pos x="800" y="415"/>
                  </a:cxn>
                  <a:cxn ang="0">
                    <a:pos x="800" y="384"/>
                  </a:cxn>
                  <a:cxn ang="0">
                    <a:pos x="770" y="356"/>
                  </a:cxn>
                  <a:cxn ang="0">
                    <a:pos x="770" y="326"/>
                  </a:cxn>
                  <a:cxn ang="0">
                    <a:pos x="739" y="326"/>
                  </a:cxn>
                  <a:cxn ang="0">
                    <a:pos x="739" y="268"/>
                  </a:cxn>
                  <a:cxn ang="0">
                    <a:pos x="770" y="238"/>
                  </a:cxn>
                  <a:cxn ang="0">
                    <a:pos x="770" y="177"/>
                  </a:cxn>
                  <a:cxn ang="0">
                    <a:pos x="828" y="120"/>
                  </a:cxn>
                  <a:cxn ang="0">
                    <a:pos x="828" y="89"/>
                  </a:cxn>
                  <a:cxn ang="0">
                    <a:pos x="889" y="31"/>
                  </a:cxn>
                  <a:cxn ang="0">
                    <a:pos x="889" y="0"/>
                  </a:cxn>
                  <a:cxn ang="0">
                    <a:pos x="828" y="0"/>
                  </a:cxn>
                  <a:cxn ang="0">
                    <a:pos x="800" y="31"/>
                  </a:cxn>
                  <a:cxn ang="0">
                    <a:pos x="770" y="31"/>
                  </a:cxn>
                  <a:cxn ang="0">
                    <a:pos x="739" y="59"/>
                  </a:cxn>
                  <a:cxn ang="0">
                    <a:pos x="709" y="31"/>
                  </a:cxn>
                  <a:cxn ang="0">
                    <a:pos x="652" y="31"/>
                  </a:cxn>
                </a:cxnLst>
                <a:rect l="0" t="0" r="r" b="b"/>
                <a:pathLst>
                  <a:path w="889" h="533">
                    <a:moveTo>
                      <a:pt x="652" y="31"/>
                    </a:moveTo>
                    <a:lnTo>
                      <a:pt x="621" y="59"/>
                    </a:lnTo>
                    <a:lnTo>
                      <a:pt x="591" y="59"/>
                    </a:lnTo>
                    <a:lnTo>
                      <a:pt x="563" y="89"/>
                    </a:lnTo>
                    <a:lnTo>
                      <a:pt x="414" y="89"/>
                    </a:lnTo>
                    <a:lnTo>
                      <a:pt x="384" y="120"/>
                    </a:lnTo>
                    <a:lnTo>
                      <a:pt x="354" y="89"/>
                    </a:lnTo>
                    <a:lnTo>
                      <a:pt x="325" y="89"/>
                    </a:lnTo>
                    <a:lnTo>
                      <a:pt x="266" y="31"/>
                    </a:lnTo>
                    <a:lnTo>
                      <a:pt x="207" y="31"/>
                    </a:lnTo>
                    <a:lnTo>
                      <a:pt x="147" y="89"/>
                    </a:lnTo>
                    <a:lnTo>
                      <a:pt x="88" y="59"/>
                    </a:lnTo>
                    <a:lnTo>
                      <a:pt x="88" y="31"/>
                    </a:lnTo>
                    <a:lnTo>
                      <a:pt x="0" y="120"/>
                    </a:lnTo>
                    <a:lnTo>
                      <a:pt x="0" y="207"/>
                    </a:lnTo>
                    <a:lnTo>
                      <a:pt x="29" y="207"/>
                    </a:lnTo>
                    <a:lnTo>
                      <a:pt x="59" y="238"/>
                    </a:lnTo>
                    <a:lnTo>
                      <a:pt x="147" y="238"/>
                    </a:lnTo>
                    <a:lnTo>
                      <a:pt x="177" y="268"/>
                    </a:lnTo>
                    <a:lnTo>
                      <a:pt x="207" y="268"/>
                    </a:lnTo>
                    <a:lnTo>
                      <a:pt x="266" y="326"/>
                    </a:lnTo>
                    <a:lnTo>
                      <a:pt x="325" y="326"/>
                    </a:lnTo>
                    <a:lnTo>
                      <a:pt x="354" y="356"/>
                    </a:lnTo>
                    <a:lnTo>
                      <a:pt x="354" y="384"/>
                    </a:lnTo>
                    <a:lnTo>
                      <a:pt x="384" y="384"/>
                    </a:lnTo>
                    <a:lnTo>
                      <a:pt x="414" y="415"/>
                    </a:lnTo>
                    <a:lnTo>
                      <a:pt x="445" y="384"/>
                    </a:lnTo>
                    <a:lnTo>
                      <a:pt x="472" y="415"/>
                    </a:lnTo>
                    <a:lnTo>
                      <a:pt x="502" y="415"/>
                    </a:lnTo>
                    <a:lnTo>
                      <a:pt x="532" y="445"/>
                    </a:lnTo>
                    <a:lnTo>
                      <a:pt x="563" y="445"/>
                    </a:lnTo>
                    <a:lnTo>
                      <a:pt x="563" y="475"/>
                    </a:lnTo>
                    <a:lnTo>
                      <a:pt x="591" y="502"/>
                    </a:lnTo>
                    <a:lnTo>
                      <a:pt x="621" y="502"/>
                    </a:lnTo>
                    <a:lnTo>
                      <a:pt x="652" y="533"/>
                    </a:lnTo>
                    <a:lnTo>
                      <a:pt x="770" y="533"/>
                    </a:lnTo>
                    <a:lnTo>
                      <a:pt x="739" y="502"/>
                    </a:lnTo>
                    <a:lnTo>
                      <a:pt x="770" y="475"/>
                    </a:lnTo>
                    <a:lnTo>
                      <a:pt x="770" y="445"/>
                    </a:lnTo>
                    <a:lnTo>
                      <a:pt x="800" y="415"/>
                    </a:lnTo>
                    <a:lnTo>
                      <a:pt x="800" y="384"/>
                    </a:lnTo>
                    <a:lnTo>
                      <a:pt x="770" y="356"/>
                    </a:lnTo>
                    <a:lnTo>
                      <a:pt x="770" y="326"/>
                    </a:lnTo>
                    <a:lnTo>
                      <a:pt x="739" y="326"/>
                    </a:lnTo>
                    <a:lnTo>
                      <a:pt x="739" y="268"/>
                    </a:lnTo>
                    <a:lnTo>
                      <a:pt x="770" y="238"/>
                    </a:lnTo>
                    <a:lnTo>
                      <a:pt x="770" y="177"/>
                    </a:lnTo>
                    <a:lnTo>
                      <a:pt x="828" y="120"/>
                    </a:lnTo>
                    <a:lnTo>
                      <a:pt x="828" y="89"/>
                    </a:lnTo>
                    <a:lnTo>
                      <a:pt x="889" y="31"/>
                    </a:lnTo>
                    <a:lnTo>
                      <a:pt x="889" y="0"/>
                    </a:lnTo>
                    <a:lnTo>
                      <a:pt x="828" y="0"/>
                    </a:lnTo>
                    <a:lnTo>
                      <a:pt x="800" y="31"/>
                    </a:lnTo>
                    <a:lnTo>
                      <a:pt x="770" y="31"/>
                    </a:lnTo>
                    <a:lnTo>
                      <a:pt x="739" y="59"/>
                    </a:lnTo>
                    <a:lnTo>
                      <a:pt x="709" y="31"/>
                    </a:lnTo>
                    <a:lnTo>
                      <a:pt x="652" y="31"/>
                    </a:lnTo>
                    <a:close/>
                  </a:path>
                </a:pathLst>
              </a:custGeom>
              <a:solidFill>
                <a:srgbClr val="FFFF7F"/>
              </a:solidFill>
              <a:ln w="9525">
                <a:noFill/>
                <a:round/>
                <a:headEnd/>
                <a:tailEnd/>
              </a:ln>
            </p:spPr>
            <p:txBody>
              <a:bodyPr/>
              <a:lstStyle/>
              <a:p>
                <a:endParaRPr lang="en-GB"/>
              </a:p>
            </p:txBody>
          </p:sp>
          <p:sp>
            <p:nvSpPr>
              <p:cNvPr id="21614" name="Freeform 110"/>
              <p:cNvSpPr>
                <a:spLocks/>
              </p:cNvSpPr>
              <p:nvPr/>
            </p:nvSpPr>
            <p:spPr bwMode="auto">
              <a:xfrm>
                <a:off x="5628" y="1039"/>
                <a:ext cx="15" cy="8"/>
              </a:xfrm>
              <a:custGeom>
                <a:avLst/>
                <a:gdLst/>
                <a:ahLst/>
                <a:cxnLst>
                  <a:cxn ang="0">
                    <a:pos x="28" y="29"/>
                  </a:cxn>
                  <a:cxn ang="0">
                    <a:pos x="58" y="0"/>
                  </a:cxn>
                  <a:cxn ang="0">
                    <a:pos x="28" y="0"/>
                  </a:cxn>
                  <a:cxn ang="0">
                    <a:pos x="0" y="29"/>
                  </a:cxn>
                  <a:cxn ang="0">
                    <a:pos x="28" y="29"/>
                  </a:cxn>
                </a:cxnLst>
                <a:rect l="0" t="0" r="r" b="b"/>
                <a:pathLst>
                  <a:path w="58" h="29">
                    <a:moveTo>
                      <a:pt x="28" y="29"/>
                    </a:moveTo>
                    <a:lnTo>
                      <a:pt x="58" y="0"/>
                    </a:lnTo>
                    <a:lnTo>
                      <a:pt x="28" y="0"/>
                    </a:lnTo>
                    <a:lnTo>
                      <a:pt x="0" y="29"/>
                    </a:lnTo>
                    <a:lnTo>
                      <a:pt x="28" y="29"/>
                    </a:lnTo>
                    <a:close/>
                  </a:path>
                </a:pathLst>
              </a:custGeom>
              <a:solidFill>
                <a:srgbClr val="FFFF7F"/>
              </a:solidFill>
              <a:ln w="9525">
                <a:noFill/>
                <a:round/>
                <a:headEnd/>
                <a:tailEnd/>
              </a:ln>
            </p:spPr>
            <p:txBody>
              <a:bodyPr/>
              <a:lstStyle/>
              <a:p>
                <a:endParaRPr lang="en-GB"/>
              </a:p>
            </p:txBody>
          </p:sp>
          <p:sp>
            <p:nvSpPr>
              <p:cNvPr id="21615" name="Freeform 111"/>
              <p:cNvSpPr>
                <a:spLocks/>
              </p:cNvSpPr>
              <p:nvPr/>
            </p:nvSpPr>
            <p:spPr bwMode="auto">
              <a:xfrm>
                <a:off x="5732" y="928"/>
                <a:ext cx="15" cy="7"/>
              </a:xfrm>
              <a:custGeom>
                <a:avLst/>
                <a:gdLst/>
                <a:ahLst/>
                <a:cxnLst>
                  <a:cxn ang="0">
                    <a:pos x="30" y="0"/>
                  </a:cxn>
                  <a:cxn ang="0">
                    <a:pos x="0" y="30"/>
                  </a:cxn>
                  <a:cxn ang="0">
                    <a:pos x="60" y="30"/>
                  </a:cxn>
                  <a:cxn ang="0">
                    <a:pos x="30" y="0"/>
                  </a:cxn>
                </a:cxnLst>
                <a:rect l="0" t="0" r="r" b="b"/>
                <a:pathLst>
                  <a:path w="60" h="30">
                    <a:moveTo>
                      <a:pt x="30" y="0"/>
                    </a:moveTo>
                    <a:lnTo>
                      <a:pt x="0" y="30"/>
                    </a:lnTo>
                    <a:lnTo>
                      <a:pt x="60" y="30"/>
                    </a:lnTo>
                    <a:lnTo>
                      <a:pt x="30" y="0"/>
                    </a:lnTo>
                    <a:close/>
                  </a:path>
                </a:pathLst>
              </a:custGeom>
              <a:solidFill>
                <a:srgbClr val="FFFF7F"/>
              </a:solidFill>
              <a:ln w="9525">
                <a:noFill/>
                <a:round/>
                <a:headEnd/>
                <a:tailEnd/>
              </a:ln>
            </p:spPr>
            <p:txBody>
              <a:bodyPr/>
              <a:lstStyle/>
              <a:p>
                <a:endParaRPr lang="en-GB"/>
              </a:p>
            </p:txBody>
          </p:sp>
          <p:sp>
            <p:nvSpPr>
              <p:cNvPr id="21616" name="Freeform 112"/>
              <p:cNvSpPr>
                <a:spLocks/>
              </p:cNvSpPr>
              <p:nvPr/>
            </p:nvSpPr>
            <p:spPr bwMode="auto">
              <a:xfrm>
                <a:off x="5465" y="876"/>
                <a:ext cx="44" cy="22"/>
              </a:xfrm>
              <a:custGeom>
                <a:avLst/>
                <a:gdLst/>
                <a:ahLst/>
                <a:cxnLst>
                  <a:cxn ang="0">
                    <a:pos x="0" y="0"/>
                  </a:cxn>
                  <a:cxn ang="0">
                    <a:pos x="0" y="30"/>
                  </a:cxn>
                  <a:cxn ang="0">
                    <a:pos x="90" y="30"/>
                  </a:cxn>
                  <a:cxn ang="0">
                    <a:pos x="149" y="89"/>
                  </a:cxn>
                  <a:cxn ang="0">
                    <a:pos x="179" y="89"/>
                  </a:cxn>
                  <a:cxn ang="0">
                    <a:pos x="179" y="30"/>
                  </a:cxn>
                  <a:cxn ang="0">
                    <a:pos x="149" y="30"/>
                  </a:cxn>
                  <a:cxn ang="0">
                    <a:pos x="119" y="0"/>
                  </a:cxn>
                  <a:cxn ang="0">
                    <a:pos x="0" y="0"/>
                  </a:cxn>
                </a:cxnLst>
                <a:rect l="0" t="0" r="r" b="b"/>
                <a:pathLst>
                  <a:path w="179" h="89">
                    <a:moveTo>
                      <a:pt x="0" y="0"/>
                    </a:moveTo>
                    <a:lnTo>
                      <a:pt x="0" y="30"/>
                    </a:lnTo>
                    <a:lnTo>
                      <a:pt x="90" y="30"/>
                    </a:lnTo>
                    <a:lnTo>
                      <a:pt x="149" y="89"/>
                    </a:lnTo>
                    <a:lnTo>
                      <a:pt x="179" y="89"/>
                    </a:lnTo>
                    <a:lnTo>
                      <a:pt x="179" y="30"/>
                    </a:lnTo>
                    <a:lnTo>
                      <a:pt x="149" y="30"/>
                    </a:lnTo>
                    <a:lnTo>
                      <a:pt x="119" y="0"/>
                    </a:lnTo>
                    <a:lnTo>
                      <a:pt x="0" y="0"/>
                    </a:lnTo>
                    <a:close/>
                  </a:path>
                </a:pathLst>
              </a:custGeom>
              <a:solidFill>
                <a:srgbClr val="FFFF7F"/>
              </a:solidFill>
              <a:ln w="9525">
                <a:noFill/>
                <a:round/>
                <a:headEnd/>
                <a:tailEnd/>
              </a:ln>
            </p:spPr>
            <p:txBody>
              <a:bodyPr/>
              <a:lstStyle/>
              <a:p>
                <a:endParaRPr lang="en-GB"/>
              </a:p>
            </p:txBody>
          </p:sp>
          <p:sp>
            <p:nvSpPr>
              <p:cNvPr id="21617" name="Freeform 113"/>
              <p:cNvSpPr>
                <a:spLocks/>
              </p:cNvSpPr>
              <p:nvPr/>
            </p:nvSpPr>
            <p:spPr bwMode="auto">
              <a:xfrm>
                <a:off x="5302" y="1010"/>
                <a:ext cx="111" cy="51"/>
              </a:xfrm>
              <a:custGeom>
                <a:avLst/>
                <a:gdLst/>
                <a:ahLst/>
                <a:cxnLst>
                  <a:cxn ang="0">
                    <a:pos x="0" y="177"/>
                  </a:cxn>
                  <a:cxn ang="0">
                    <a:pos x="58" y="177"/>
                  </a:cxn>
                  <a:cxn ang="0">
                    <a:pos x="88" y="207"/>
                  </a:cxn>
                  <a:cxn ang="0">
                    <a:pos x="238" y="207"/>
                  </a:cxn>
                  <a:cxn ang="0">
                    <a:pos x="267" y="177"/>
                  </a:cxn>
                  <a:cxn ang="0">
                    <a:pos x="326" y="177"/>
                  </a:cxn>
                  <a:cxn ang="0">
                    <a:pos x="386" y="118"/>
                  </a:cxn>
                  <a:cxn ang="0">
                    <a:pos x="386" y="89"/>
                  </a:cxn>
                  <a:cxn ang="0">
                    <a:pos x="414" y="89"/>
                  </a:cxn>
                  <a:cxn ang="0">
                    <a:pos x="445" y="118"/>
                  </a:cxn>
                  <a:cxn ang="0">
                    <a:pos x="445" y="89"/>
                  </a:cxn>
                  <a:cxn ang="0">
                    <a:pos x="414" y="59"/>
                  </a:cxn>
                  <a:cxn ang="0">
                    <a:pos x="386" y="59"/>
                  </a:cxn>
                  <a:cxn ang="0">
                    <a:pos x="356" y="28"/>
                  </a:cxn>
                  <a:cxn ang="0">
                    <a:pos x="267" y="28"/>
                  </a:cxn>
                  <a:cxn ang="0">
                    <a:pos x="238" y="0"/>
                  </a:cxn>
                  <a:cxn ang="0">
                    <a:pos x="58" y="0"/>
                  </a:cxn>
                  <a:cxn ang="0">
                    <a:pos x="0" y="59"/>
                  </a:cxn>
                  <a:cxn ang="0">
                    <a:pos x="0" y="177"/>
                  </a:cxn>
                </a:cxnLst>
                <a:rect l="0" t="0" r="r" b="b"/>
                <a:pathLst>
                  <a:path w="445" h="207">
                    <a:moveTo>
                      <a:pt x="0" y="177"/>
                    </a:moveTo>
                    <a:lnTo>
                      <a:pt x="58" y="177"/>
                    </a:lnTo>
                    <a:lnTo>
                      <a:pt x="88" y="207"/>
                    </a:lnTo>
                    <a:lnTo>
                      <a:pt x="238" y="207"/>
                    </a:lnTo>
                    <a:lnTo>
                      <a:pt x="267" y="177"/>
                    </a:lnTo>
                    <a:lnTo>
                      <a:pt x="326" y="177"/>
                    </a:lnTo>
                    <a:lnTo>
                      <a:pt x="386" y="118"/>
                    </a:lnTo>
                    <a:lnTo>
                      <a:pt x="386" y="89"/>
                    </a:lnTo>
                    <a:lnTo>
                      <a:pt x="414" y="89"/>
                    </a:lnTo>
                    <a:lnTo>
                      <a:pt x="445" y="118"/>
                    </a:lnTo>
                    <a:lnTo>
                      <a:pt x="445" y="89"/>
                    </a:lnTo>
                    <a:lnTo>
                      <a:pt x="414" y="59"/>
                    </a:lnTo>
                    <a:lnTo>
                      <a:pt x="386" y="59"/>
                    </a:lnTo>
                    <a:lnTo>
                      <a:pt x="356" y="28"/>
                    </a:lnTo>
                    <a:lnTo>
                      <a:pt x="267" y="28"/>
                    </a:lnTo>
                    <a:lnTo>
                      <a:pt x="238" y="0"/>
                    </a:lnTo>
                    <a:lnTo>
                      <a:pt x="58" y="0"/>
                    </a:lnTo>
                    <a:lnTo>
                      <a:pt x="0" y="59"/>
                    </a:lnTo>
                    <a:lnTo>
                      <a:pt x="0" y="177"/>
                    </a:lnTo>
                    <a:close/>
                  </a:path>
                </a:pathLst>
              </a:custGeom>
              <a:solidFill>
                <a:srgbClr val="FFFF7F"/>
              </a:solidFill>
              <a:ln w="9525">
                <a:noFill/>
                <a:round/>
                <a:headEnd/>
                <a:tailEnd/>
              </a:ln>
            </p:spPr>
            <p:txBody>
              <a:bodyPr/>
              <a:lstStyle/>
              <a:p>
                <a:endParaRPr lang="en-GB"/>
              </a:p>
            </p:txBody>
          </p:sp>
          <p:sp>
            <p:nvSpPr>
              <p:cNvPr id="21618" name="Freeform 114"/>
              <p:cNvSpPr>
                <a:spLocks/>
              </p:cNvSpPr>
              <p:nvPr/>
            </p:nvSpPr>
            <p:spPr bwMode="auto">
              <a:xfrm>
                <a:off x="5035" y="1202"/>
                <a:ext cx="8" cy="8"/>
              </a:xfrm>
              <a:custGeom>
                <a:avLst/>
                <a:gdLst/>
                <a:ahLst/>
                <a:cxnLst>
                  <a:cxn ang="0">
                    <a:pos x="31" y="0"/>
                  </a:cxn>
                  <a:cxn ang="0">
                    <a:pos x="0" y="0"/>
                  </a:cxn>
                  <a:cxn ang="0">
                    <a:pos x="0" y="31"/>
                  </a:cxn>
                  <a:cxn ang="0">
                    <a:pos x="31" y="0"/>
                  </a:cxn>
                </a:cxnLst>
                <a:rect l="0" t="0" r="r" b="b"/>
                <a:pathLst>
                  <a:path w="31" h="31">
                    <a:moveTo>
                      <a:pt x="31" y="0"/>
                    </a:moveTo>
                    <a:lnTo>
                      <a:pt x="0" y="0"/>
                    </a:lnTo>
                    <a:lnTo>
                      <a:pt x="0" y="31"/>
                    </a:lnTo>
                    <a:lnTo>
                      <a:pt x="31" y="0"/>
                    </a:lnTo>
                    <a:close/>
                  </a:path>
                </a:pathLst>
              </a:custGeom>
              <a:solidFill>
                <a:srgbClr val="FFFF7F"/>
              </a:solidFill>
              <a:ln w="9525">
                <a:noFill/>
                <a:round/>
                <a:headEnd/>
                <a:tailEnd/>
              </a:ln>
            </p:spPr>
            <p:txBody>
              <a:bodyPr/>
              <a:lstStyle/>
              <a:p>
                <a:endParaRPr lang="en-GB"/>
              </a:p>
            </p:txBody>
          </p:sp>
          <p:sp>
            <p:nvSpPr>
              <p:cNvPr id="21619" name="Freeform 115"/>
              <p:cNvSpPr>
                <a:spLocks/>
              </p:cNvSpPr>
              <p:nvPr/>
            </p:nvSpPr>
            <p:spPr bwMode="auto">
              <a:xfrm>
                <a:off x="3932" y="1831"/>
                <a:ext cx="81" cy="52"/>
              </a:xfrm>
              <a:custGeom>
                <a:avLst/>
                <a:gdLst/>
                <a:ahLst/>
                <a:cxnLst>
                  <a:cxn ang="0">
                    <a:pos x="296" y="31"/>
                  </a:cxn>
                  <a:cxn ang="0">
                    <a:pos x="296" y="0"/>
                  </a:cxn>
                  <a:cxn ang="0">
                    <a:pos x="119" y="0"/>
                  </a:cxn>
                  <a:cxn ang="0">
                    <a:pos x="89" y="31"/>
                  </a:cxn>
                  <a:cxn ang="0">
                    <a:pos x="0" y="31"/>
                  </a:cxn>
                  <a:cxn ang="0">
                    <a:pos x="29" y="59"/>
                  </a:cxn>
                  <a:cxn ang="0">
                    <a:pos x="0" y="89"/>
                  </a:cxn>
                  <a:cxn ang="0">
                    <a:pos x="59" y="150"/>
                  </a:cxn>
                  <a:cxn ang="0">
                    <a:pos x="59" y="177"/>
                  </a:cxn>
                  <a:cxn ang="0">
                    <a:pos x="29" y="177"/>
                  </a:cxn>
                  <a:cxn ang="0">
                    <a:pos x="29" y="207"/>
                  </a:cxn>
                  <a:cxn ang="0">
                    <a:pos x="89" y="207"/>
                  </a:cxn>
                  <a:cxn ang="0">
                    <a:pos x="89" y="150"/>
                  </a:cxn>
                  <a:cxn ang="0">
                    <a:pos x="119" y="119"/>
                  </a:cxn>
                  <a:cxn ang="0">
                    <a:pos x="207" y="119"/>
                  </a:cxn>
                  <a:cxn ang="0">
                    <a:pos x="238" y="89"/>
                  </a:cxn>
                  <a:cxn ang="0">
                    <a:pos x="266" y="89"/>
                  </a:cxn>
                  <a:cxn ang="0">
                    <a:pos x="296" y="59"/>
                  </a:cxn>
                  <a:cxn ang="0">
                    <a:pos x="326" y="59"/>
                  </a:cxn>
                  <a:cxn ang="0">
                    <a:pos x="296" y="31"/>
                  </a:cxn>
                </a:cxnLst>
                <a:rect l="0" t="0" r="r" b="b"/>
                <a:pathLst>
                  <a:path w="326" h="207">
                    <a:moveTo>
                      <a:pt x="296" y="31"/>
                    </a:moveTo>
                    <a:lnTo>
                      <a:pt x="296" y="0"/>
                    </a:lnTo>
                    <a:lnTo>
                      <a:pt x="119" y="0"/>
                    </a:lnTo>
                    <a:lnTo>
                      <a:pt x="89" y="31"/>
                    </a:lnTo>
                    <a:lnTo>
                      <a:pt x="0" y="31"/>
                    </a:lnTo>
                    <a:lnTo>
                      <a:pt x="29" y="59"/>
                    </a:lnTo>
                    <a:lnTo>
                      <a:pt x="0" y="89"/>
                    </a:lnTo>
                    <a:lnTo>
                      <a:pt x="59" y="150"/>
                    </a:lnTo>
                    <a:lnTo>
                      <a:pt x="59" y="177"/>
                    </a:lnTo>
                    <a:lnTo>
                      <a:pt x="29" y="177"/>
                    </a:lnTo>
                    <a:lnTo>
                      <a:pt x="29" y="207"/>
                    </a:lnTo>
                    <a:lnTo>
                      <a:pt x="89" y="207"/>
                    </a:lnTo>
                    <a:lnTo>
                      <a:pt x="89" y="150"/>
                    </a:lnTo>
                    <a:lnTo>
                      <a:pt x="119" y="119"/>
                    </a:lnTo>
                    <a:lnTo>
                      <a:pt x="207" y="119"/>
                    </a:lnTo>
                    <a:lnTo>
                      <a:pt x="238" y="89"/>
                    </a:lnTo>
                    <a:lnTo>
                      <a:pt x="266" y="89"/>
                    </a:lnTo>
                    <a:lnTo>
                      <a:pt x="296" y="59"/>
                    </a:lnTo>
                    <a:lnTo>
                      <a:pt x="326" y="59"/>
                    </a:lnTo>
                    <a:lnTo>
                      <a:pt x="296" y="31"/>
                    </a:lnTo>
                    <a:close/>
                  </a:path>
                </a:pathLst>
              </a:custGeom>
              <a:solidFill>
                <a:srgbClr val="D3B26F"/>
              </a:solidFill>
              <a:ln w="9525">
                <a:noFill/>
                <a:round/>
                <a:headEnd/>
                <a:tailEnd/>
              </a:ln>
            </p:spPr>
            <p:txBody>
              <a:bodyPr/>
              <a:lstStyle/>
              <a:p>
                <a:endParaRPr lang="en-GB"/>
              </a:p>
            </p:txBody>
          </p:sp>
          <p:sp>
            <p:nvSpPr>
              <p:cNvPr id="21620" name="Freeform 116"/>
              <p:cNvSpPr>
                <a:spLocks/>
              </p:cNvSpPr>
              <p:nvPr/>
            </p:nvSpPr>
            <p:spPr bwMode="auto">
              <a:xfrm>
                <a:off x="4405" y="3622"/>
                <a:ext cx="1" cy="8"/>
              </a:xfrm>
              <a:custGeom>
                <a:avLst/>
                <a:gdLst/>
                <a:ahLst/>
                <a:cxnLst>
                  <a:cxn ang="0">
                    <a:pos x="2" y="0"/>
                  </a:cxn>
                  <a:cxn ang="0">
                    <a:pos x="0" y="0"/>
                  </a:cxn>
                  <a:cxn ang="0">
                    <a:pos x="0" y="27"/>
                  </a:cxn>
                  <a:cxn ang="0">
                    <a:pos x="2" y="30"/>
                  </a:cxn>
                  <a:cxn ang="0">
                    <a:pos x="2" y="0"/>
                  </a:cxn>
                </a:cxnLst>
                <a:rect l="0" t="0" r="r" b="b"/>
                <a:pathLst>
                  <a:path w="2" h="30">
                    <a:moveTo>
                      <a:pt x="2" y="0"/>
                    </a:moveTo>
                    <a:lnTo>
                      <a:pt x="0" y="0"/>
                    </a:lnTo>
                    <a:lnTo>
                      <a:pt x="0" y="27"/>
                    </a:lnTo>
                    <a:lnTo>
                      <a:pt x="2" y="30"/>
                    </a:lnTo>
                    <a:lnTo>
                      <a:pt x="2" y="0"/>
                    </a:lnTo>
                    <a:close/>
                  </a:path>
                </a:pathLst>
              </a:custGeom>
              <a:solidFill>
                <a:srgbClr val="B28665"/>
              </a:solidFill>
              <a:ln w="9525">
                <a:noFill/>
                <a:round/>
                <a:headEnd/>
                <a:tailEnd/>
              </a:ln>
            </p:spPr>
            <p:txBody>
              <a:bodyPr/>
              <a:lstStyle/>
              <a:p>
                <a:endParaRPr lang="en-GB"/>
              </a:p>
            </p:txBody>
          </p:sp>
          <p:sp>
            <p:nvSpPr>
              <p:cNvPr id="21621" name="Freeform 117"/>
              <p:cNvSpPr>
                <a:spLocks/>
              </p:cNvSpPr>
              <p:nvPr/>
            </p:nvSpPr>
            <p:spPr bwMode="auto">
              <a:xfrm>
                <a:off x="4405" y="3637"/>
                <a:ext cx="1" cy="7"/>
              </a:xfrm>
              <a:custGeom>
                <a:avLst/>
                <a:gdLst/>
                <a:ahLst/>
                <a:cxnLst>
                  <a:cxn ang="0">
                    <a:pos x="2" y="31"/>
                  </a:cxn>
                  <a:cxn ang="0">
                    <a:pos x="2" y="0"/>
                  </a:cxn>
                  <a:cxn ang="0">
                    <a:pos x="0" y="2"/>
                  </a:cxn>
                  <a:cxn ang="0">
                    <a:pos x="0" y="31"/>
                  </a:cxn>
                  <a:cxn ang="0">
                    <a:pos x="2" y="31"/>
                  </a:cxn>
                </a:cxnLst>
                <a:rect l="0" t="0" r="r" b="b"/>
                <a:pathLst>
                  <a:path w="2" h="31">
                    <a:moveTo>
                      <a:pt x="2" y="31"/>
                    </a:moveTo>
                    <a:lnTo>
                      <a:pt x="2" y="0"/>
                    </a:lnTo>
                    <a:lnTo>
                      <a:pt x="0" y="2"/>
                    </a:lnTo>
                    <a:lnTo>
                      <a:pt x="0" y="31"/>
                    </a:lnTo>
                    <a:lnTo>
                      <a:pt x="2" y="31"/>
                    </a:lnTo>
                    <a:close/>
                  </a:path>
                </a:pathLst>
              </a:custGeom>
              <a:solidFill>
                <a:srgbClr val="B28665"/>
              </a:solidFill>
              <a:ln w="9525">
                <a:noFill/>
                <a:round/>
                <a:headEnd/>
                <a:tailEnd/>
              </a:ln>
            </p:spPr>
            <p:txBody>
              <a:bodyPr/>
              <a:lstStyle/>
              <a:p>
                <a:endParaRPr lang="en-GB"/>
              </a:p>
            </p:txBody>
          </p:sp>
          <p:sp>
            <p:nvSpPr>
              <p:cNvPr id="21622" name="Freeform 118"/>
              <p:cNvSpPr>
                <a:spLocks/>
              </p:cNvSpPr>
              <p:nvPr/>
            </p:nvSpPr>
            <p:spPr bwMode="auto">
              <a:xfrm>
                <a:off x="4235" y="3538"/>
                <a:ext cx="3" cy="6"/>
              </a:xfrm>
              <a:custGeom>
                <a:avLst/>
                <a:gdLst/>
                <a:ahLst/>
                <a:cxnLst>
                  <a:cxn ang="0">
                    <a:pos x="0" y="12"/>
                  </a:cxn>
                  <a:cxn ang="0">
                    <a:pos x="12" y="22"/>
                  </a:cxn>
                  <a:cxn ang="0">
                    <a:pos x="12" y="0"/>
                  </a:cxn>
                  <a:cxn ang="0">
                    <a:pos x="0" y="12"/>
                  </a:cxn>
                </a:cxnLst>
                <a:rect l="0" t="0" r="r" b="b"/>
                <a:pathLst>
                  <a:path w="12" h="22">
                    <a:moveTo>
                      <a:pt x="0" y="12"/>
                    </a:moveTo>
                    <a:lnTo>
                      <a:pt x="12" y="22"/>
                    </a:lnTo>
                    <a:lnTo>
                      <a:pt x="12" y="0"/>
                    </a:lnTo>
                    <a:lnTo>
                      <a:pt x="0" y="12"/>
                    </a:lnTo>
                    <a:close/>
                  </a:path>
                </a:pathLst>
              </a:custGeom>
              <a:solidFill>
                <a:srgbClr val="B28665"/>
              </a:solidFill>
              <a:ln w="9525">
                <a:noFill/>
                <a:round/>
                <a:headEnd/>
                <a:tailEnd/>
              </a:ln>
            </p:spPr>
            <p:txBody>
              <a:bodyPr/>
              <a:lstStyle/>
              <a:p>
                <a:endParaRPr lang="en-GB"/>
              </a:p>
            </p:txBody>
          </p:sp>
          <p:sp>
            <p:nvSpPr>
              <p:cNvPr id="21623" name="Freeform 119"/>
              <p:cNvSpPr>
                <a:spLocks/>
              </p:cNvSpPr>
              <p:nvPr/>
            </p:nvSpPr>
            <p:spPr bwMode="auto">
              <a:xfrm>
                <a:off x="4169" y="3733"/>
                <a:ext cx="192" cy="67"/>
              </a:xfrm>
              <a:custGeom>
                <a:avLst/>
                <a:gdLst/>
                <a:ahLst/>
                <a:cxnLst>
                  <a:cxn ang="0">
                    <a:pos x="0" y="30"/>
                  </a:cxn>
                  <a:cxn ang="0">
                    <a:pos x="0" y="118"/>
                  </a:cxn>
                  <a:cxn ang="0">
                    <a:pos x="28" y="148"/>
                  </a:cxn>
                  <a:cxn ang="0">
                    <a:pos x="177" y="148"/>
                  </a:cxn>
                  <a:cxn ang="0">
                    <a:pos x="207" y="179"/>
                  </a:cxn>
                  <a:cxn ang="0">
                    <a:pos x="265" y="179"/>
                  </a:cxn>
                  <a:cxn ang="0">
                    <a:pos x="295" y="207"/>
                  </a:cxn>
                  <a:cxn ang="0">
                    <a:pos x="325" y="207"/>
                  </a:cxn>
                  <a:cxn ang="0">
                    <a:pos x="354" y="237"/>
                  </a:cxn>
                  <a:cxn ang="0">
                    <a:pos x="354" y="268"/>
                  </a:cxn>
                  <a:cxn ang="0">
                    <a:pos x="414" y="268"/>
                  </a:cxn>
                  <a:cxn ang="0">
                    <a:pos x="414" y="237"/>
                  </a:cxn>
                  <a:cxn ang="0">
                    <a:pos x="651" y="237"/>
                  </a:cxn>
                  <a:cxn ang="0">
                    <a:pos x="651" y="207"/>
                  </a:cxn>
                  <a:cxn ang="0">
                    <a:pos x="709" y="207"/>
                  </a:cxn>
                  <a:cxn ang="0">
                    <a:pos x="740" y="237"/>
                  </a:cxn>
                  <a:cxn ang="0">
                    <a:pos x="770" y="207"/>
                  </a:cxn>
                  <a:cxn ang="0">
                    <a:pos x="770" y="148"/>
                  </a:cxn>
                  <a:cxn ang="0">
                    <a:pos x="709" y="148"/>
                  </a:cxn>
                  <a:cxn ang="0">
                    <a:pos x="681" y="179"/>
                  </a:cxn>
                  <a:cxn ang="0">
                    <a:pos x="620" y="179"/>
                  </a:cxn>
                  <a:cxn ang="0">
                    <a:pos x="620" y="118"/>
                  </a:cxn>
                  <a:cxn ang="0">
                    <a:pos x="444" y="118"/>
                  </a:cxn>
                  <a:cxn ang="0">
                    <a:pos x="414" y="88"/>
                  </a:cxn>
                  <a:cxn ang="0">
                    <a:pos x="265" y="88"/>
                  </a:cxn>
                  <a:cxn ang="0">
                    <a:pos x="235" y="118"/>
                  </a:cxn>
                  <a:cxn ang="0">
                    <a:pos x="207" y="118"/>
                  </a:cxn>
                  <a:cxn ang="0">
                    <a:pos x="207" y="88"/>
                  </a:cxn>
                  <a:cxn ang="0">
                    <a:pos x="177" y="88"/>
                  </a:cxn>
                  <a:cxn ang="0">
                    <a:pos x="147" y="60"/>
                  </a:cxn>
                  <a:cxn ang="0">
                    <a:pos x="177" y="30"/>
                  </a:cxn>
                  <a:cxn ang="0">
                    <a:pos x="147" y="30"/>
                  </a:cxn>
                  <a:cxn ang="0">
                    <a:pos x="117" y="60"/>
                  </a:cxn>
                  <a:cxn ang="0">
                    <a:pos x="88" y="60"/>
                  </a:cxn>
                  <a:cxn ang="0">
                    <a:pos x="28" y="0"/>
                  </a:cxn>
                  <a:cxn ang="0">
                    <a:pos x="28" y="60"/>
                  </a:cxn>
                  <a:cxn ang="0">
                    <a:pos x="0" y="30"/>
                  </a:cxn>
                </a:cxnLst>
                <a:rect l="0" t="0" r="r" b="b"/>
                <a:pathLst>
                  <a:path w="770" h="268">
                    <a:moveTo>
                      <a:pt x="0" y="30"/>
                    </a:moveTo>
                    <a:lnTo>
                      <a:pt x="0" y="118"/>
                    </a:lnTo>
                    <a:lnTo>
                      <a:pt x="28" y="148"/>
                    </a:lnTo>
                    <a:lnTo>
                      <a:pt x="177" y="148"/>
                    </a:lnTo>
                    <a:lnTo>
                      <a:pt x="207" y="179"/>
                    </a:lnTo>
                    <a:lnTo>
                      <a:pt x="265" y="179"/>
                    </a:lnTo>
                    <a:lnTo>
                      <a:pt x="295" y="207"/>
                    </a:lnTo>
                    <a:lnTo>
                      <a:pt x="325" y="207"/>
                    </a:lnTo>
                    <a:lnTo>
                      <a:pt x="354" y="237"/>
                    </a:lnTo>
                    <a:lnTo>
                      <a:pt x="354" y="268"/>
                    </a:lnTo>
                    <a:lnTo>
                      <a:pt x="414" y="268"/>
                    </a:lnTo>
                    <a:lnTo>
                      <a:pt x="414" y="237"/>
                    </a:lnTo>
                    <a:lnTo>
                      <a:pt x="651" y="237"/>
                    </a:lnTo>
                    <a:lnTo>
                      <a:pt x="651" y="207"/>
                    </a:lnTo>
                    <a:lnTo>
                      <a:pt x="709" y="207"/>
                    </a:lnTo>
                    <a:lnTo>
                      <a:pt x="740" y="237"/>
                    </a:lnTo>
                    <a:lnTo>
                      <a:pt x="770" y="207"/>
                    </a:lnTo>
                    <a:lnTo>
                      <a:pt x="770" y="148"/>
                    </a:lnTo>
                    <a:lnTo>
                      <a:pt x="709" y="148"/>
                    </a:lnTo>
                    <a:lnTo>
                      <a:pt x="681" y="179"/>
                    </a:lnTo>
                    <a:lnTo>
                      <a:pt x="620" y="179"/>
                    </a:lnTo>
                    <a:lnTo>
                      <a:pt x="620" y="118"/>
                    </a:lnTo>
                    <a:lnTo>
                      <a:pt x="444" y="118"/>
                    </a:lnTo>
                    <a:lnTo>
                      <a:pt x="414" y="88"/>
                    </a:lnTo>
                    <a:lnTo>
                      <a:pt x="265" y="88"/>
                    </a:lnTo>
                    <a:lnTo>
                      <a:pt x="235" y="118"/>
                    </a:lnTo>
                    <a:lnTo>
                      <a:pt x="207" y="118"/>
                    </a:lnTo>
                    <a:lnTo>
                      <a:pt x="207" y="88"/>
                    </a:lnTo>
                    <a:lnTo>
                      <a:pt x="177" y="88"/>
                    </a:lnTo>
                    <a:lnTo>
                      <a:pt x="147" y="60"/>
                    </a:lnTo>
                    <a:lnTo>
                      <a:pt x="177" y="30"/>
                    </a:lnTo>
                    <a:lnTo>
                      <a:pt x="147" y="30"/>
                    </a:lnTo>
                    <a:lnTo>
                      <a:pt x="117" y="60"/>
                    </a:lnTo>
                    <a:lnTo>
                      <a:pt x="88" y="60"/>
                    </a:lnTo>
                    <a:lnTo>
                      <a:pt x="28" y="0"/>
                    </a:lnTo>
                    <a:lnTo>
                      <a:pt x="28" y="60"/>
                    </a:lnTo>
                    <a:lnTo>
                      <a:pt x="0" y="30"/>
                    </a:lnTo>
                    <a:close/>
                  </a:path>
                </a:pathLst>
              </a:custGeom>
              <a:solidFill>
                <a:srgbClr val="B28665"/>
              </a:solidFill>
              <a:ln w="9525">
                <a:noFill/>
                <a:round/>
                <a:headEnd/>
                <a:tailEnd/>
              </a:ln>
            </p:spPr>
            <p:txBody>
              <a:bodyPr/>
              <a:lstStyle/>
              <a:p>
                <a:endParaRPr lang="en-GB"/>
              </a:p>
            </p:txBody>
          </p:sp>
          <p:sp>
            <p:nvSpPr>
              <p:cNvPr id="21624" name="Freeform 120"/>
              <p:cNvSpPr>
                <a:spLocks/>
              </p:cNvSpPr>
              <p:nvPr/>
            </p:nvSpPr>
            <p:spPr bwMode="auto">
              <a:xfrm>
                <a:off x="4791" y="3733"/>
                <a:ext cx="155" cy="96"/>
              </a:xfrm>
              <a:custGeom>
                <a:avLst/>
                <a:gdLst/>
                <a:ahLst/>
                <a:cxnLst>
                  <a:cxn ang="0">
                    <a:pos x="624" y="0"/>
                  </a:cxn>
                  <a:cxn ang="0">
                    <a:pos x="594" y="0"/>
                  </a:cxn>
                  <a:cxn ang="0">
                    <a:pos x="564" y="30"/>
                  </a:cxn>
                  <a:cxn ang="0">
                    <a:pos x="535" y="30"/>
                  </a:cxn>
                  <a:cxn ang="0">
                    <a:pos x="475" y="88"/>
                  </a:cxn>
                  <a:cxn ang="0">
                    <a:pos x="417" y="88"/>
                  </a:cxn>
                  <a:cxn ang="0">
                    <a:pos x="387" y="118"/>
                  </a:cxn>
                  <a:cxn ang="0">
                    <a:pos x="180" y="118"/>
                  </a:cxn>
                  <a:cxn ang="0">
                    <a:pos x="180" y="179"/>
                  </a:cxn>
                  <a:cxn ang="0">
                    <a:pos x="61" y="179"/>
                  </a:cxn>
                  <a:cxn ang="0">
                    <a:pos x="61" y="207"/>
                  </a:cxn>
                  <a:cxn ang="0">
                    <a:pos x="0" y="207"/>
                  </a:cxn>
                  <a:cxn ang="0">
                    <a:pos x="0" y="268"/>
                  </a:cxn>
                  <a:cxn ang="0">
                    <a:pos x="30" y="297"/>
                  </a:cxn>
                  <a:cxn ang="0">
                    <a:pos x="30" y="325"/>
                  </a:cxn>
                  <a:cxn ang="0">
                    <a:pos x="91" y="325"/>
                  </a:cxn>
                  <a:cxn ang="0">
                    <a:pos x="119" y="355"/>
                  </a:cxn>
                  <a:cxn ang="0">
                    <a:pos x="180" y="355"/>
                  </a:cxn>
                  <a:cxn ang="0">
                    <a:pos x="210" y="386"/>
                  </a:cxn>
                  <a:cxn ang="0">
                    <a:pos x="210" y="355"/>
                  </a:cxn>
                  <a:cxn ang="0">
                    <a:pos x="237" y="325"/>
                  </a:cxn>
                  <a:cxn ang="0">
                    <a:pos x="328" y="325"/>
                  </a:cxn>
                  <a:cxn ang="0">
                    <a:pos x="417" y="237"/>
                  </a:cxn>
                  <a:cxn ang="0">
                    <a:pos x="505" y="237"/>
                  </a:cxn>
                  <a:cxn ang="0">
                    <a:pos x="444" y="179"/>
                  </a:cxn>
                  <a:cxn ang="0">
                    <a:pos x="444" y="148"/>
                  </a:cxn>
                  <a:cxn ang="0">
                    <a:pos x="475" y="118"/>
                  </a:cxn>
                  <a:cxn ang="0">
                    <a:pos x="505" y="118"/>
                  </a:cxn>
                  <a:cxn ang="0">
                    <a:pos x="505" y="88"/>
                  </a:cxn>
                  <a:cxn ang="0">
                    <a:pos x="535" y="60"/>
                  </a:cxn>
                  <a:cxn ang="0">
                    <a:pos x="564" y="60"/>
                  </a:cxn>
                  <a:cxn ang="0">
                    <a:pos x="624" y="0"/>
                  </a:cxn>
                </a:cxnLst>
                <a:rect l="0" t="0" r="r" b="b"/>
                <a:pathLst>
                  <a:path w="624" h="386">
                    <a:moveTo>
                      <a:pt x="624" y="0"/>
                    </a:moveTo>
                    <a:lnTo>
                      <a:pt x="594" y="0"/>
                    </a:lnTo>
                    <a:lnTo>
                      <a:pt x="564" y="30"/>
                    </a:lnTo>
                    <a:lnTo>
                      <a:pt x="535" y="30"/>
                    </a:lnTo>
                    <a:lnTo>
                      <a:pt x="475" y="88"/>
                    </a:lnTo>
                    <a:lnTo>
                      <a:pt x="417" y="88"/>
                    </a:lnTo>
                    <a:lnTo>
                      <a:pt x="387" y="118"/>
                    </a:lnTo>
                    <a:lnTo>
                      <a:pt x="180" y="118"/>
                    </a:lnTo>
                    <a:lnTo>
                      <a:pt x="180" y="179"/>
                    </a:lnTo>
                    <a:lnTo>
                      <a:pt x="61" y="179"/>
                    </a:lnTo>
                    <a:lnTo>
                      <a:pt x="61" y="207"/>
                    </a:lnTo>
                    <a:lnTo>
                      <a:pt x="0" y="207"/>
                    </a:lnTo>
                    <a:lnTo>
                      <a:pt x="0" y="268"/>
                    </a:lnTo>
                    <a:lnTo>
                      <a:pt x="30" y="297"/>
                    </a:lnTo>
                    <a:lnTo>
                      <a:pt x="30" y="325"/>
                    </a:lnTo>
                    <a:lnTo>
                      <a:pt x="91" y="325"/>
                    </a:lnTo>
                    <a:lnTo>
                      <a:pt x="119" y="355"/>
                    </a:lnTo>
                    <a:lnTo>
                      <a:pt x="180" y="355"/>
                    </a:lnTo>
                    <a:lnTo>
                      <a:pt x="210" y="386"/>
                    </a:lnTo>
                    <a:lnTo>
                      <a:pt x="210" y="355"/>
                    </a:lnTo>
                    <a:lnTo>
                      <a:pt x="237" y="325"/>
                    </a:lnTo>
                    <a:lnTo>
                      <a:pt x="328" y="325"/>
                    </a:lnTo>
                    <a:lnTo>
                      <a:pt x="417" y="237"/>
                    </a:lnTo>
                    <a:lnTo>
                      <a:pt x="505" y="237"/>
                    </a:lnTo>
                    <a:lnTo>
                      <a:pt x="444" y="179"/>
                    </a:lnTo>
                    <a:lnTo>
                      <a:pt x="444" y="148"/>
                    </a:lnTo>
                    <a:lnTo>
                      <a:pt x="475" y="118"/>
                    </a:lnTo>
                    <a:lnTo>
                      <a:pt x="505" y="118"/>
                    </a:lnTo>
                    <a:lnTo>
                      <a:pt x="505" y="88"/>
                    </a:lnTo>
                    <a:lnTo>
                      <a:pt x="535" y="60"/>
                    </a:lnTo>
                    <a:lnTo>
                      <a:pt x="564" y="60"/>
                    </a:lnTo>
                    <a:lnTo>
                      <a:pt x="624" y="0"/>
                    </a:lnTo>
                    <a:close/>
                  </a:path>
                </a:pathLst>
              </a:custGeom>
              <a:solidFill>
                <a:srgbClr val="FFFF7F"/>
              </a:solidFill>
              <a:ln w="9525">
                <a:noFill/>
                <a:round/>
                <a:headEnd/>
                <a:tailEnd/>
              </a:ln>
            </p:spPr>
            <p:txBody>
              <a:bodyPr/>
              <a:lstStyle/>
              <a:p>
                <a:endParaRPr lang="en-GB"/>
              </a:p>
            </p:txBody>
          </p:sp>
          <p:sp>
            <p:nvSpPr>
              <p:cNvPr id="21625" name="Freeform 121"/>
              <p:cNvSpPr>
                <a:spLocks/>
              </p:cNvSpPr>
              <p:nvPr/>
            </p:nvSpPr>
            <p:spPr bwMode="auto">
              <a:xfrm>
                <a:off x="2902" y="1624"/>
                <a:ext cx="7" cy="8"/>
              </a:xfrm>
              <a:custGeom>
                <a:avLst/>
                <a:gdLst/>
                <a:ahLst/>
                <a:cxnLst>
                  <a:cxn ang="0">
                    <a:pos x="0" y="0"/>
                  </a:cxn>
                  <a:cxn ang="0">
                    <a:pos x="0" y="31"/>
                  </a:cxn>
                  <a:cxn ang="0">
                    <a:pos x="29" y="31"/>
                  </a:cxn>
                  <a:cxn ang="0">
                    <a:pos x="0" y="0"/>
                  </a:cxn>
                </a:cxnLst>
                <a:rect l="0" t="0" r="r" b="b"/>
                <a:pathLst>
                  <a:path w="29" h="31">
                    <a:moveTo>
                      <a:pt x="0" y="0"/>
                    </a:moveTo>
                    <a:lnTo>
                      <a:pt x="0" y="31"/>
                    </a:lnTo>
                    <a:lnTo>
                      <a:pt x="29" y="31"/>
                    </a:lnTo>
                    <a:lnTo>
                      <a:pt x="0" y="0"/>
                    </a:lnTo>
                    <a:close/>
                  </a:path>
                </a:pathLst>
              </a:custGeom>
              <a:solidFill>
                <a:srgbClr val="8FB5BE"/>
              </a:solidFill>
              <a:ln w="9525">
                <a:noFill/>
                <a:round/>
                <a:headEnd/>
                <a:tailEnd/>
              </a:ln>
            </p:spPr>
            <p:txBody>
              <a:bodyPr/>
              <a:lstStyle/>
              <a:p>
                <a:endParaRPr lang="en-GB"/>
              </a:p>
            </p:txBody>
          </p:sp>
          <p:sp>
            <p:nvSpPr>
              <p:cNvPr id="21626" name="Freeform 122"/>
              <p:cNvSpPr>
                <a:spLocks/>
              </p:cNvSpPr>
              <p:nvPr/>
            </p:nvSpPr>
            <p:spPr bwMode="auto">
              <a:xfrm>
                <a:off x="2509" y="1676"/>
                <a:ext cx="15" cy="15"/>
              </a:xfrm>
              <a:custGeom>
                <a:avLst/>
                <a:gdLst/>
                <a:ahLst/>
                <a:cxnLst>
                  <a:cxn ang="0">
                    <a:pos x="60" y="0"/>
                  </a:cxn>
                  <a:cxn ang="0">
                    <a:pos x="30" y="31"/>
                  </a:cxn>
                  <a:cxn ang="0">
                    <a:pos x="0" y="31"/>
                  </a:cxn>
                  <a:cxn ang="0">
                    <a:pos x="30" y="61"/>
                  </a:cxn>
                  <a:cxn ang="0">
                    <a:pos x="60" y="61"/>
                  </a:cxn>
                  <a:cxn ang="0">
                    <a:pos x="60" y="0"/>
                  </a:cxn>
                </a:cxnLst>
                <a:rect l="0" t="0" r="r" b="b"/>
                <a:pathLst>
                  <a:path w="60" h="61">
                    <a:moveTo>
                      <a:pt x="60" y="0"/>
                    </a:moveTo>
                    <a:lnTo>
                      <a:pt x="30" y="31"/>
                    </a:lnTo>
                    <a:lnTo>
                      <a:pt x="0" y="31"/>
                    </a:lnTo>
                    <a:lnTo>
                      <a:pt x="30" y="61"/>
                    </a:lnTo>
                    <a:lnTo>
                      <a:pt x="60" y="61"/>
                    </a:lnTo>
                    <a:lnTo>
                      <a:pt x="60" y="0"/>
                    </a:lnTo>
                    <a:close/>
                  </a:path>
                </a:pathLst>
              </a:custGeom>
              <a:solidFill>
                <a:srgbClr val="FECC2E"/>
              </a:solidFill>
              <a:ln w="9525">
                <a:noFill/>
                <a:round/>
                <a:headEnd/>
                <a:tailEnd/>
              </a:ln>
            </p:spPr>
            <p:txBody>
              <a:bodyPr/>
              <a:lstStyle/>
              <a:p>
                <a:endParaRPr lang="en-GB"/>
              </a:p>
            </p:txBody>
          </p:sp>
          <p:sp>
            <p:nvSpPr>
              <p:cNvPr id="21627" name="Freeform 123"/>
              <p:cNvSpPr>
                <a:spLocks/>
              </p:cNvSpPr>
              <p:nvPr/>
            </p:nvSpPr>
            <p:spPr bwMode="auto">
              <a:xfrm>
                <a:off x="2501" y="1683"/>
                <a:ext cx="38" cy="44"/>
              </a:xfrm>
              <a:custGeom>
                <a:avLst/>
                <a:gdLst/>
                <a:ahLst/>
                <a:cxnLst>
                  <a:cxn ang="0">
                    <a:pos x="60" y="58"/>
                  </a:cxn>
                  <a:cxn ang="0">
                    <a:pos x="0" y="58"/>
                  </a:cxn>
                  <a:cxn ang="0">
                    <a:pos x="0" y="89"/>
                  </a:cxn>
                  <a:cxn ang="0">
                    <a:pos x="60" y="89"/>
                  </a:cxn>
                  <a:cxn ang="0">
                    <a:pos x="90" y="118"/>
                  </a:cxn>
                  <a:cxn ang="0">
                    <a:pos x="90" y="148"/>
                  </a:cxn>
                  <a:cxn ang="0">
                    <a:pos x="60" y="177"/>
                  </a:cxn>
                  <a:cxn ang="0">
                    <a:pos x="90" y="177"/>
                  </a:cxn>
                  <a:cxn ang="0">
                    <a:pos x="118" y="148"/>
                  </a:cxn>
                  <a:cxn ang="0">
                    <a:pos x="118" y="89"/>
                  </a:cxn>
                  <a:cxn ang="0">
                    <a:pos x="149" y="58"/>
                  </a:cxn>
                  <a:cxn ang="0">
                    <a:pos x="149" y="30"/>
                  </a:cxn>
                  <a:cxn ang="0">
                    <a:pos x="118" y="30"/>
                  </a:cxn>
                  <a:cxn ang="0">
                    <a:pos x="118" y="0"/>
                  </a:cxn>
                  <a:cxn ang="0">
                    <a:pos x="90" y="30"/>
                  </a:cxn>
                  <a:cxn ang="0">
                    <a:pos x="60" y="58"/>
                  </a:cxn>
                </a:cxnLst>
                <a:rect l="0" t="0" r="r" b="b"/>
                <a:pathLst>
                  <a:path w="149" h="177">
                    <a:moveTo>
                      <a:pt x="60" y="58"/>
                    </a:moveTo>
                    <a:lnTo>
                      <a:pt x="0" y="58"/>
                    </a:lnTo>
                    <a:lnTo>
                      <a:pt x="0" y="89"/>
                    </a:lnTo>
                    <a:lnTo>
                      <a:pt x="60" y="89"/>
                    </a:lnTo>
                    <a:lnTo>
                      <a:pt x="90" y="118"/>
                    </a:lnTo>
                    <a:lnTo>
                      <a:pt x="90" y="148"/>
                    </a:lnTo>
                    <a:lnTo>
                      <a:pt x="60" y="177"/>
                    </a:lnTo>
                    <a:lnTo>
                      <a:pt x="90" y="177"/>
                    </a:lnTo>
                    <a:lnTo>
                      <a:pt x="118" y="148"/>
                    </a:lnTo>
                    <a:lnTo>
                      <a:pt x="118" y="89"/>
                    </a:lnTo>
                    <a:lnTo>
                      <a:pt x="149" y="58"/>
                    </a:lnTo>
                    <a:lnTo>
                      <a:pt x="149" y="30"/>
                    </a:lnTo>
                    <a:lnTo>
                      <a:pt x="118" y="30"/>
                    </a:lnTo>
                    <a:lnTo>
                      <a:pt x="118" y="0"/>
                    </a:lnTo>
                    <a:lnTo>
                      <a:pt x="90" y="30"/>
                    </a:lnTo>
                    <a:lnTo>
                      <a:pt x="60" y="58"/>
                    </a:lnTo>
                    <a:close/>
                  </a:path>
                </a:pathLst>
              </a:custGeom>
              <a:solidFill>
                <a:srgbClr val="FECC2E"/>
              </a:solidFill>
              <a:ln w="9525">
                <a:noFill/>
                <a:round/>
                <a:headEnd/>
                <a:tailEnd/>
              </a:ln>
            </p:spPr>
            <p:txBody>
              <a:bodyPr/>
              <a:lstStyle/>
              <a:p>
                <a:endParaRPr lang="en-GB"/>
              </a:p>
            </p:txBody>
          </p:sp>
          <p:sp>
            <p:nvSpPr>
              <p:cNvPr id="21628" name="Freeform 124"/>
              <p:cNvSpPr>
                <a:spLocks/>
              </p:cNvSpPr>
              <p:nvPr/>
            </p:nvSpPr>
            <p:spPr bwMode="auto">
              <a:xfrm>
                <a:off x="2531" y="1668"/>
                <a:ext cx="15" cy="15"/>
              </a:xfrm>
              <a:custGeom>
                <a:avLst/>
                <a:gdLst/>
                <a:ahLst/>
                <a:cxnLst>
                  <a:cxn ang="0">
                    <a:pos x="61" y="0"/>
                  </a:cxn>
                  <a:cxn ang="0">
                    <a:pos x="31" y="0"/>
                  </a:cxn>
                  <a:cxn ang="0">
                    <a:pos x="31" y="30"/>
                  </a:cxn>
                  <a:cxn ang="0">
                    <a:pos x="0" y="61"/>
                  </a:cxn>
                  <a:cxn ang="0">
                    <a:pos x="31" y="61"/>
                  </a:cxn>
                  <a:cxn ang="0">
                    <a:pos x="61" y="30"/>
                  </a:cxn>
                  <a:cxn ang="0">
                    <a:pos x="61" y="0"/>
                  </a:cxn>
                </a:cxnLst>
                <a:rect l="0" t="0" r="r" b="b"/>
                <a:pathLst>
                  <a:path w="61" h="61">
                    <a:moveTo>
                      <a:pt x="61" y="0"/>
                    </a:moveTo>
                    <a:lnTo>
                      <a:pt x="31" y="0"/>
                    </a:lnTo>
                    <a:lnTo>
                      <a:pt x="31" y="30"/>
                    </a:lnTo>
                    <a:lnTo>
                      <a:pt x="0" y="61"/>
                    </a:lnTo>
                    <a:lnTo>
                      <a:pt x="31" y="61"/>
                    </a:lnTo>
                    <a:lnTo>
                      <a:pt x="61" y="30"/>
                    </a:lnTo>
                    <a:lnTo>
                      <a:pt x="61" y="0"/>
                    </a:lnTo>
                    <a:close/>
                  </a:path>
                </a:pathLst>
              </a:custGeom>
              <a:solidFill>
                <a:srgbClr val="FECC2E"/>
              </a:solidFill>
              <a:ln w="9525">
                <a:noFill/>
                <a:round/>
                <a:headEnd/>
                <a:tailEnd/>
              </a:ln>
            </p:spPr>
            <p:txBody>
              <a:bodyPr/>
              <a:lstStyle/>
              <a:p>
                <a:endParaRPr lang="en-GB"/>
              </a:p>
            </p:txBody>
          </p:sp>
          <p:sp>
            <p:nvSpPr>
              <p:cNvPr id="21629" name="Freeform 125"/>
              <p:cNvSpPr>
                <a:spLocks noEditPoints="1"/>
              </p:cNvSpPr>
              <p:nvPr/>
            </p:nvSpPr>
            <p:spPr bwMode="auto">
              <a:xfrm>
                <a:off x="2175" y="1824"/>
                <a:ext cx="497" cy="703"/>
              </a:xfrm>
              <a:custGeom>
                <a:avLst/>
                <a:gdLst/>
                <a:ahLst/>
                <a:cxnLst>
                  <a:cxn ang="0">
                    <a:pos x="1008" y="859"/>
                  </a:cxn>
                  <a:cxn ang="0">
                    <a:pos x="830" y="829"/>
                  </a:cxn>
                  <a:cxn ang="0">
                    <a:pos x="948" y="710"/>
                  </a:cxn>
                  <a:cxn ang="0">
                    <a:pos x="1127" y="474"/>
                  </a:cxn>
                  <a:cxn ang="0">
                    <a:pos x="712" y="325"/>
                  </a:cxn>
                  <a:cxn ang="0">
                    <a:pos x="653" y="325"/>
                  </a:cxn>
                  <a:cxn ang="0">
                    <a:pos x="683" y="236"/>
                  </a:cxn>
                  <a:cxn ang="0">
                    <a:pos x="860" y="0"/>
                  </a:cxn>
                  <a:cxn ang="0">
                    <a:pos x="505" y="60"/>
                  </a:cxn>
                  <a:cxn ang="0">
                    <a:pos x="327" y="206"/>
                  </a:cxn>
                  <a:cxn ang="0">
                    <a:pos x="237" y="267"/>
                  </a:cxn>
                  <a:cxn ang="0">
                    <a:pos x="267" y="443"/>
                  </a:cxn>
                  <a:cxn ang="0">
                    <a:pos x="178" y="592"/>
                  </a:cxn>
                  <a:cxn ang="0">
                    <a:pos x="60" y="681"/>
                  </a:cxn>
                  <a:cxn ang="0">
                    <a:pos x="209" y="710"/>
                  </a:cxn>
                  <a:cxn ang="0">
                    <a:pos x="386" y="622"/>
                  </a:cxn>
                  <a:cxn ang="0">
                    <a:pos x="267" y="740"/>
                  </a:cxn>
                  <a:cxn ang="0">
                    <a:pos x="178" y="977"/>
                  </a:cxn>
                  <a:cxn ang="0">
                    <a:pos x="237" y="1008"/>
                  </a:cxn>
                  <a:cxn ang="0">
                    <a:pos x="386" y="888"/>
                  </a:cxn>
                  <a:cxn ang="0">
                    <a:pos x="474" y="888"/>
                  </a:cxn>
                  <a:cxn ang="0">
                    <a:pos x="446" y="1035"/>
                  </a:cxn>
                  <a:cxn ang="0">
                    <a:pos x="298" y="1244"/>
                  </a:cxn>
                  <a:cxn ang="0">
                    <a:pos x="474" y="1214"/>
                  </a:cxn>
                  <a:cxn ang="0">
                    <a:pos x="801" y="1184"/>
                  </a:cxn>
                  <a:cxn ang="0">
                    <a:pos x="771" y="1421"/>
                  </a:cxn>
                  <a:cxn ang="0">
                    <a:pos x="801" y="1539"/>
                  </a:cxn>
                  <a:cxn ang="0">
                    <a:pos x="771" y="1746"/>
                  </a:cxn>
                  <a:cxn ang="0">
                    <a:pos x="505" y="1746"/>
                  </a:cxn>
                  <a:cxn ang="0">
                    <a:pos x="416" y="1776"/>
                  </a:cxn>
                  <a:cxn ang="0">
                    <a:pos x="416" y="1865"/>
                  </a:cxn>
                  <a:cxn ang="0">
                    <a:pos x="474" y="2044"/>
                  </a:cxn>
                  <a:cxn ang="0">
                    <a:pos x="267" y="2162"/>
                  </a:cxn>
                  <a:cxn ang="0">
                    <a:pos x="237" y="2280"/>
                  </a:cxn>
                  <a:cxn ang="0">
                    <a:pos x="474" y="2280"/>
                  </a:cxn>
                  <a:cxn ang="0">
                    <a:pos x="564" y="2338"/>
                  </a:cxn>
                  <a:cxn ang="0">
                    <a:pos x="830" y="2280"/>
                  </a:cxn>
                  <a:cxn ang="0">
                    <a:pos x="741" y="2398"/>
                  </a:cxn>
                  <a:cxn ang="0">
                    <a:pos x="386" y="2487"/>
                  </a:cxn>
                  <a:cxn ang="0">
                    <a:pos x="178" y="2635"/>
                  </a:cxn>
                  <a:cxn ang="0">
                    <a:pos x="0" y="2812"/>
                  </a:cxn>
                  <a:cxn ang="0">
                    <a:pos x="237" y="2723"/>
                  </a:cxn>
                  <a:cxn ang="0">
                    <a:pos x="505" y="2753"/>
                  </a:cxn>
                  <a:cxn ang="0">
                    <a:pos x="683" y="2575"/>
                  </a:cxn>
                  <a:cxn ang="0">
                    <a:pos x="1097" y="2575"/>
                  </a:cxn>
                  <a:cxn ang="0">
                    <a:pos x="1276" y="2544"/>
                  </a:cxn>
                  <a:cxn ang="0">
                    <a:pos x="1690" y="2517"/>
                  </a:cxn>
                  <a:cxn ang="0">
                    <a:pos x="1690" y="2338"/>
                  </a:cxn>
                  <a:cxn ang="0">
                    <a:pos x="1868" y="2190"/>
                  </a:cxn>
                  <a:cxn ang="0">
                    <a:pos x="1988" y="1924"/>
                  </a:cxn>
                  <a:cxn ang="0">
                    <a:pos x="1631" y="1894"/>
                  </a:cxn>
                  <a:cxn ang="0">
                    <a:pos x="1542" y="1628"/>
                  </a:cxn>
                  <a:cxn ang="0">
                    <a:pos x="1513" y="1479"/>
                  </a:cxn>
                  <a:cxn ang="0">
                    <a:pos x="1422" y="1333"/>
                  </a:cxn>
                  <a:cxn ang="0">
                    <a:pos x="355" y="799"/>
                  </a:cxn>
                  <a:cxn ang="0">
                    <a:pos x="593" y="267"/>
                  </a:cxn>
                </a:cxnLst>
                <a:rect l="0" t="0" r="r" b="b"/>
                <a:pathLst>
                  <a:path w="1988" h="2812">
                    <a:moveTo>
                      <a:pt x="1215" y="1154"/>
                    </a:moveTo>
                    <a:lnTo>
                      <a:pt x="1215" y="1008"/>
                    </a:lnTo>
                    <a:lnTo>
                      <a:pt x="1185" y="977"/>
                    </a:lnTo>
                    <a:lnTo>
                      <a:pt x="1157" y="977"/>
                    </a:lnTo>
                    <a:lnTo>
                      <a:pt x="1067" y="888"/>
                    </a:lnTo>
                    <a:lnTo>
                      <a:pt x="1039" y="888"/>
                    </a:lnTo>
                    <a:lnTo>
                      <a:pt x="1008" y="859"/>
                    </a:lnTo>
                    <a:lnTo>
                      <a:pt x="978" y="859"/>
                    </a:lnTo>
                    <a:lnTo>
                      <a:pt x="948" y="829"/>
                    </a:lnTo>
                    <a:lnTo>
                      <a:pt x="920" y="829"/>
                    </a:lnTo>
                    <a:lnTo>
                      <a:pt x="890" y="859"/>
                    </a:lnTo>
                    <a:lnTo>
                      <a:pt x="771" y="859"/>
                    </a:lnTo>
                    <a:lnTo>
                      <a:pt x="801" y="829"/>
                    </a:lnTo>
                    <a:lnTo>
                      <a:pt x="830" y="829"/>
                    </a:lnTo>
                    <a:lnTo>
                      <a:pt x="860" y="799"/>
                    </a:lnTo>
                    <a:lnTo>
                      <a:pt x="920" y="799"/>
                    </a:lnTo>
                    <a:lnTo>
                      <a:pt x="948" y="770"/>
                    </a:lnTo>
                    <a:lnTo>
                      <a:pt x="948" y="740"/>
                    </a:lnTo>
                    <a:lnTo>
                      <a:pt x="920" y="740"/>
                    </a:lnTo>
                    <a:lnTo>
                      <a:pt x="920" y="710"/>
                    </a:lnTo>
                    <a:lnTo>
                      <a:pt x="948" y="710"/>
                    </a:lnTo>
                    <a:lnTo>
                      <a:pt x="1008" y="652"/>
                    </a:lnTo>
                    <a:lnTo>
                      <a:pt x="1008" y="622"/>
                    </a:lnTo>
                    <a:lnTo>
                      <a:pt x="1039" y="622"/>
                    </a:lnTo>
                    <a:lnTo>
                      <a:pt x="1039" y="592"/>
                    </a:lnTo>
                    <a:lnTo>
                      <a:pt x="1067" y="592"/>
                    </a:lnTo>
                    <a:lnTo>
                      <a:pt x="1127" y="534"/>
                    </a:lnTo>
                    <a:lnTo>
                      <a:pt x="1127" y="474"/>
                    </a:lnTo>
                    <a:lnTo>
                      <a:pt x="1215" y="385"/>
                    </a:lnTo>
                    <a:lnTo>
                      <a:pt x="1185" y="356"/>
                    </a:lnTo>
                    <a:lnTo>
                      <a:pt x="1185" y="325"/>
                    </a:lnTo>
                    <a:lnTo>
                      <a:pt x="860" y="325"/>
                    </a:lnTo>
                    <a:lnTo>
                      <a:pt x="830" y="297"/>
                    </a:lnTo>
                    <a:lnTo>
                      <a:pt x="801" y="325"/>
                    </a:lnTo>
                    <a:lnTo>
                      <a:pt x="712" y="325"/>
                    </a:lnTo>
                    <a:lnTo>
                      <a:pt x="683" y="356"/>
                    </a:lnTo>
                    <a:lnTo>
                      <a:pt x="653" y="356"/>
                    </a:lnTo>
                    <a:lnTo>
                      <a:pt x="623" y="385"/>
                    </a:lnTo>
                    <a:lnTo>
                      <a:pt x="593" y="385"/>
                    </a:lnTo>
                    <a:lnTo>
                      <a:pt x="593" y="356"/>
                    </a:lnTo>
                    <a:lnTo>
                      <a:pt x="623" y="356"/>
                    </a:lnTo>
                    <a:lnTo>
                      <a:pt x="653" y="325"/>
                    </a:lnTo>
                    <a:lnTo>
                      <a:pt x="623" y="325"/>
                    </a:lnTo>
                    <a:lnTo>
                      <a:pt x="653" y="297"/>
                    </a:lnTo>
                    <a:lnTo>
                      <a:pt x="683" y="297"/>
                    </a:lnTo>
                    <a:lnTo>
                      <a:pt x="712" y="267"/>
                    </a:lnTo>
                    <a:lnTo>
                      <a:pt x="653" y="267"/>
                    </a:lnTo>
                    <a:lnTo>
                      <a:pt x="653" y="236"/>
                    </a:lnTo>
                    <a:lnTo>
                      <a:pt x="683" y="236"/>
                    </a:lnTo>
                    <a:lnTo>
                      <a:pt x="712" y="206"/>
                    </a:lnTo>
                    <a:lnTo>
                      <a:pt x="741" y="206"/>
                    </a:lnTo>
                    <a:lnTo>
                      <a:pt x="830" y="118"/>
                    </a:lnTo>
                    <a:lnTo>
                      <a:pt x="860" y="118"/>
                    </a:lnTo>
                    <a:lnTo>
                      <a:pt x="920" y="60"/>
                    </a:lnTo>
                    <a:lnTo>
                      <a:pt x="920" y="0"/>
                    </a:lnTo>
                    <a:lnTo>
                      <a:pt x="860" y="0"/>
                    </a:lnTo>
                    <a:lnTo>
                      <a:pt x="830" y="29"/>
                    </a:lnTo>
                    <a:lnTo>
                      <a:pt x="653" y="29"/>
                    </a:lnTo>
                    <a:lnTo>
                      <a:pt x="623" y="60"/>
                    </a:lnTo>
                    <a:lnTo>
                      <a:pt x="564" y="60"/>
                    </a:lnTo>
                    <a:lnTo>
                      <a:pt x="564" y="29"/>
                    </a:lnTo>
                    <a:lnTo>
                      <a:pt x="534" y="60"/>
                    </a:lnTo>
                    <a:lnTo>
                      <a:pt x="505" y="60"/>
                    </a:lnTo>
                    <a:lnTo>
                      <a:pt x="474" y="29"/>
                    </a:lnTo>
                    <a:lnTo>
                      <a:pt x="446" y="29"/>
                    </a:lnTo>
                    <a:lnTo>
                      <a:pt x="446" y="88"/>
                    </a:lnTo>
                    <a:lnTo>
                      <a:pt x="386" y="148"/>
                    </a:lnTo>
                    <a:lnTo>
                      <a:pt x="355" y="148"/>
                    </a:lnTo>
                    <a:lnTo>
                      <a:pt x="355" y="179"/>
                    </a:lnTo>
                    <a:lnTo>
                      <a:pt x="327" y="206"/>
                    </a:lnTo>
                    <a:lnTo>
                      <a:pt x="386" y="267"/>
                    </a:lnTo>
                    <a:lnTo>
                      <a:pt x="355" y="267"/>
                    </a:lnTo>
                    <a:lnTo>
                      <a:pt x="327" y="236"/>
                    </a:lnTo>
                    <a:lnTo>
                      <a:pt x="298" y="267"/>
                    </a:lnTo>
                    <a:lnTo>
                      <a:pt x="267" y="267"/>
                    </a:lnTo>
                    <a:lnTo>
                      <a:pt x="267" y="297"/>
                    </a:lnTo>
                    <a:lnTo>
                      <a:pt x="237" y="267"/>
                    </a:lnTo>
                    <a:lnTo>
                      <a:pt x="237" y="356"/>
                    </a:lnTo>
                    <a:lnTo>
                      <a:pt x="209" y="356"/>
                    </a:lnTo>
                    <a:lnTo>
                      <a:pt x="209" y="385"/>
                    </a:lnTo>
                    <a:lnTo>
                      <a:pt x="237" y="415"/>
                    </a:lnTo>
                    <a:lnTo>
                      <a:pt x="267" y="415"/>
                    </a:lnTo>
                    <a:lnTo>
                      <a:pt x="237" y="443"/>
                    </a:lnTo>
                    <a:lnTo>
                      <a:pt x="267" y="443"/>
                    </a:lnTo>
                    <a:lnTo>
                      <a:pt x="237" y="474"/>
                    </a:lnTo>
                    <a:lnTo>
                      <a:pt x="237" y="504"/>
                    </a:lnTo>
                    <a:lnTo>
                      <a:pt x="209" y="534"/>
                    </a:lnTo>
                    <a:lnTo>
                      <a:pt x="178" y="534"/>
                    </a:lnTo>
                    <a:lnTo>
                      <a:pt x="178" y="562"/>
                    </a:lnTo>
                    <a:lnTo>
                      <a:pt x="209" y="592"/>
                    </a:lnTo>
                    <a:lnTo>
                      <a:pt x="178" y="592"/>
                    </a:lnTo>
                    <a:lnTo>
                      <a:pt x="178" y="622"/>
                    </a:lnTo>
                    <a:lnTo>
                      <a:pt x="118" y="622"/>
                    </a:lnTo>
                    <a:lnTo>
                      <a:pt x="148" y="652"/>
                    </a:lnTo>
                    <a:lnTo>
                      <a:pt x="148" y="681"/>
                    </a:lnTo>
                    <a:lnTo>
                      <a:pt x="118" y="652"/>
                    </a:lnTo>
                    <a:lnTo>
                      <a:pt x="91" y="652"/>
                    </a:lnTo>
                    <a:lnTo>
                      <a:pt x="60" y="681"/>
                    </a:lnTo>
                    <a:lnTo>
                      <a:pt x="91" y="681"/>
                    </a:lnTo>
                    <a:lnTo>
                      <a:pt x="118" y="710"/>
                    </a:lnTo>
                    <a:lnTo>
                      <a:pt x="60" y="770"/>
                    </a:lnTo>
                    <a:lnTo>
                      <a:pt x="118" y="770"/>
                    </a:lnTo>
                    <a:lnTo>
                      <a:pt x="148" y="740"/>
                    </a:lnTo>
                    <a:lnTo>
                      <a:pt x="209" y="740"/>
                    </a:lnTo>
                    <a:lnTo>
                      <a:pt x="209" y="710"/>
                    </a:lnTo>
                    <a:lnTo>
                      <a:pt x="178" y="681"/>
                    </a:lnTo>
                    <a:lnTo>
                      <a:pt x="237" y="681"/>
                    </a:lnTo>
                    <a:lnTo>
                      <a:pt x="298" y="622"/>
                    </a:lnTo>
                    <a:lnTo>
                      <a:pt x="327" y="622"/>
                    </a:lnTo>
                    <a:lnTo>
                      <a:pt x="355" y="592"/>
                    </a:lnTo>
                    <a:lnTo>
                      <a:pt x="355" y="622"/>
                    </a:lnTo>
                    <a:lnTo>
                      <a:pt x="386" y="622"/>
                    </a:lnTo>
                    <a:lnTo>
                      <a:pt x="355" y="652"/>
                    </a:lnTo>
                    <a:lnTo>
                      <a:pt x="298" y="652"/>
                    </a:lnTo>
                    <a:lnTo>
                      <a:pt x="298" y="681"/>
                    </a:lnTo>
                    <a:lnTo>
                      <a:pt x="327" y="681"/>
                    </a:lnTo>
                    <a:lnTo>
                      <a:pt x="298" y="710"/>
                    </a:lnTo>
                    <a:lnTo>
                      <a:pt x="267" y="710"/>
                    </a:lnTo>
                    <a:lnTo>
                      <a:pt x="267" y="740"/>
                    </a:lnTo>
                    <a:lnTo>
                      <a:pt x="237" y="740"/>
                    </a:lnTo>
                    <a:lnTo>
                      <a:pt x="237" y="799"/>
                    </a:lnTo>
                    <a:lnTo>
                      <a:pt x="209" y="829"/>
                    </a:lnTo>
                    <a:lnTo>
                      <a:pt x="178" y="888"/>
                    </a:lnTo>
                    <a:lnTo>
                      <a:pt x="209" y="917"/>
                    </a:lnTo>
                    <a:lnTo>
                      <a:pt x="237" y="917"/>
                    </a:lnTo>
                    <a:lnTo>
                      <a:pt x="178" y="977"/>
                    </a:lnTo>
                    <a:lnTo>
                      <a:pt x="178" y="1035"/>
                    </a:lnTo>
                    <a:lnTo>
                      <a:pt x="148" y="1065"/>
                    </a:lnTo>
                    <a:lnTo>
                      <a:pt x="148" y="1095"/>
                    </a:lnTo>
                    <a:lnTo>
                      <a:pt x="178" y="1065"/>
                    </a:lnTo>
                    <a:lnTo>
                      <a:pt x="209" y="1065"/>
                    </a:lnTo>
                    <a:lnTo>
                      <a:pt x="209" y="1035"/>
                    </a:lnTo>
                    <a:lnTo>
                      <a:pt x="237" y="1008"/>
                    </a:lnTo>
                    <a:lnTo>
                      <a:pt x="237" y="977"/>
                    </a:lnTo>
                    <a:lnTo>
                      <a:pt x="267" y="947"/>
                    </a:lnTo>
                    <a:lnTo>
                      <a:pt x="267" y="888"/>
                    </a:lnTo>
                    <a:lnTo>
                      <a:pt x="298" y="917"/>
                    </a:lnTo>
                    <a:lnTo>
                      <a:pt x="355" y="859"/>
                    </a:lnTo>
                    <a:lnTo>
                      <a:pt x="355" y="888"/>
                    </a:lnTo>
                    <a:lnTo>
                      <a:pt x="386" y="888"/>
                    </a:lnTo>
                    <a:lnTo>
                      <a:pt x="386" y="829"/>
                    </a:lnTo>
                    <a:lnTo>
                      <a:pt x="386" y="799"/>
                    </a:lnTo>
                    <a:lnTo>
                      <a:pt x="416" y="799"/>
                    </a:lnTo>
                    <a:lnTo>
                      <a:pt x="386" y="829"/>
                    </a:lnTo>
                    <a:lnTo>
                      <a:pt x="416" y="859"/>
                    </a:lnTo>
                    <a:lnTo>
                      <a:pt x="416" y="829"/>
                    </a:lnTo>
                    <a:lnTo>
                      <a:pt x="474" y="888"/>
                    </a:lnTo>
                    <a:lnTo>
                      <a:pt x="446" y="888"/>
                    </a:lnTo>
                    <a:lnTo>
                      <a:pt x="416" y="859"/>
                    </a:lnTo>
                    <a:lnTo>
                      <a:pt x="386" y="888"/>
                    </a:lnTo>
                    <a:lnTo>
                      <a:pt x="386" y="977"/>
                    </a:lnTo>
                    <a:lnTo>
                      <a:pt x="416" y="977"/>
                    </a:lnTo>
                    <a:lnTo>
                      <a:pt x="446" y="1008"/>
                    </a:lnTo>
                    <a:lnTo>
                      <a:pt x="446" y="1035"/>
                    </a:lnTo>
                    <a:lnTo>
                      <a:pt x="416" y="1035"/>
                    </a:lnTo>
                    <a:lnTo>
                      <a:pt x="386" y="1095"/>
                    </a:lnTo>
                    <a:lnTo>
                      <a:pt x="355" y="1095"/>
                    </a:lnTo>
                    <a:lnTo>
                      <a:pt x="327" y="1126"/>
                    </a:lnTo>
                    <a:lnTo>
                      <a:pt x="327" y="1214"/>
                    </a:lnTo>
                    <a:lnTo>
                      <a:pt x="298" y="1184"/>
                    </a:lnTo>
                    <a:lnTo>
                      <a:pt x="298" y="1244"/>
                    </a:lnTo>
                    <a:lnTo>
                      <a:pt x="327" y="1244"/>
                    </a:lnTo>
                    <a:lnTo>
                      <a:pt x="355" y="1214"/>
                    </a:lnTo>
                    <a:lnTo>
                      <a:pt x="386" y="1244"/>
                    </a:lnTo>
                    <a:lnTo>
                      <a:pt x="416" y="1244"/>
                    </a:lnTo>
                    <a:lnTo>
                      <a:pt x="446" y="1272"/>
                    </a:lnTo>
                    <a:lnTo>
                      <a:pt x="474" y="1272"/>
                    </a:lnTo>
                    <a:lnTo>
                      <a:pt x="474" y="1214"/>
                    </a:lnTo>
                    <a:lnTo>
                      <a:pt x="505" y="1214"/>
                    </a:lnTo>
                    <a:lnTo>
                      <a:pt x="534" y="1244"/>
                    </a:lnTo>
                    <a:lnTo>
                      <a:pt x="593" y="1244"/>
                    </a:lnTo>
                    <a:lnTo>
                      <a:pt x="623" y="1214"/>
                    </a:lnTo>
                    <a:lnTo>
                      <a:pt x="683" y="1214"/>
                    </a:lnTo>
                    <a:lnTo>
                      <a:pt x="683" y="1184"/>
                    </a:lnTo>
                    <a:lnTo>
                      <a:pt x="801" y="1184"/>
                    </a:lnTo>
                    <a:lnTo>
                      <a:pt x="771" y="1214"/>
                    </a:lnTo>
                    <a:lnTo>
                      <a:pt x="741" y="1214"/>
                    </a:lnTo>
                    <a:lnTo>
                      <a:pt x="683" y="1272"/>
                    </a:lnTo>
                    <a:lnTo>
                      <a:pt x="683" y="1360"/>
                    </a:lnTo>
                    <a:lnTo>
                      <a:pt x="712" y="1390"/>
                    </a:lnTo>
                    <a:lnTo>
                      <a:pt x="712" y="1421"/>
                    </a:lnTo>
                    <a:lnTo>
                      <a:pt x="771" y="1421"/>
                    </a:lnTo>
                    <a:lnTo>
                      <a:pt x="741" y="1451"/>
                    </a:lnTo>
                    <a:lnTo>
                      <a:pt x="771" y="1479"/>
                    </a:lnTo>
                    <a:lnTo>
                      <a:pt x="801" y="1451"/>
                    </a:lnTo>
                    <a:lnTo>
                      <a:pt x="860" y="1451"/>
                    </a:lnTo>
                    <a:lnTo>
                      <a:pt x="860" y="1510"/>
                    </a:lnTo>
                    <a:lnTo>
                      <a:pt x="830" y="1510"/>
                    </a:lnTo>
                    <a:lnTo>
                      <a:pt x="801" y="1539"/>
                    </a:lnTo>
                    <a:lnTo>
                      <a:pt x="801" y="1597"/>
                    </a:lnTo>
                    <a:lnTo>
                      <a:pt x="771" y="1628"/>
                    </a:lnTo>
                    <a:lnTo>
                      <a:pt x="771" y="1658"/>
                    </a:lnTo>
                    <a:lnTo>
                      <a:pt x="801" y="1688"/>
                    </a:lnTo>
                    <a:lnTo>
                      <a:pt x="771" y="1688"/>
                    </a:lnTo>
                    <a:lnTo>
                      <a:pt x="741" y="1716"/>
                    </a:lnTo>
                    <a:lnTo>
                      <a:pt x="771" y="1746"/>
                    </a:lnTo>
                    <a:lnTo>
                      <a:pt x="741" y="1746"/>
                    </a:lnTo>
                    <a:lnTo>
                      <a:pt x="712" y="1716"/>
                    </a:lnTo>
                    <a:lnTo>
                      <a:pt x="683" y="1716"/>
                    </a:lnTo>
                    <a:lnTo>
                      <a:pt x="623" y="1746"/>
                    </a:lnTo>
                    <a:lnTo>
                      <a:pt x="593" y="1716"/>
                    </a:lnTo>
                    <a:lnTo>
                      <a:pt x="564" y="1746"/>
                    </a:lnTo>
                    <a:lnTo>
                      <a:pt x="505" y="1746"/>
                    </a:lnTo>
                    <a:lnTo>
                      <a:pt x="505" y="1716"/>
                    </a:lnTo>
                    <a:lnTo>
                      <a:pt x="474" y="1716"/>
                    </a:lnTo>
                    <a:lnTo>
                      <a:pt x="446" y="1688"/>
                    </a:lnTo>
                    <a:lnTo>
                      <a:pt x="416" y="1688"/>
                    </a:lnTo>
                    <a:lnTo>
                      <a:pt x="386" y="1716"/>
                    </a:lnTo>
                    <a:lnTo>
                      <a:pt x="386" y="1746"/>
                    </a:lnTo>
                    <a:lnTo>
                      <a:pt x="416" y="1776"/>
                    </a:lnTo>
                    <a:lnTo>
                      <a:pt x="446" y="1776"/>
                    </a:lnTo>
                    <a:lnTo>
                      <a:pt x="446" y="1806"/>
                    </a:lnTo>
                    <a:lnTo>
                      <a:pt x="416" y="1835"/>
                    </a:lnTo>
                    <a:lnTo>
                      <a:pt x="386" y="1835"/>
                    </a:lnTo>
                    <a:lnTo>
                      <a:pt x="327" y="1894"/>
                    </a:lnTo>
                    <a:lnTo>
                      <a:pt x="386" y="1894"/>
                    </a:lnTo>
                    <a:lnTo>
                      <a:pt x="416" y="1865"/>
                    </a:lnTo>
                    <a:lnTo>
                      <a:pt x="505" y="1865"/>
                    </a:lnTo>
                    <a:lnTo>
                      <a:pt x="474" y="1894"/>
                    </a:lnTo>
                    <a:lnTo>
                      <a:pt x="505" y="1924"/>
                    </a:lnTo>
                    <a:lnTo>
                      <a:pt x="474" y="1953"/>
                    </a:lnTo>
                    <a:lnTo>
                      <a:pt x="505" y="1983"/>
                    </a:lnTo>
                    <a:lnTo>
                      <a:pt x="474" y="2013"/>
                    </a:lnTo>
                    <a:lnTo>
                      <a:pt x="474" y="2044"/>
                    </a:lnTo>
                    <a:lnTo>
                      <a:pt x="446" y="2071"/>
                    </a:lnTo>
                    <a:lnTo>
                      <a:pt x="416" y="2071"/>
                    </a:lnTo>
                    <a:lnTo>
                      <a:pt x="386" y="2101"/>
                    </a:lnTo>
                    <a:lnTo>
                      <a:pt x="355" y="2101"/>
                    </a:lnTo>
                    <a:lnTo>
                      <a:pt x="327" y="2131"/>
                    </a:lnTo>
                    <a:lnTo>
                      <a:pt x="298" y="2131"/>
                    </a:lnTo>
                    <a:lnTo>
                      <a:pt x="267" y="2162"/>
                    </a:lnTo>
                    <a:lnTo>
                      <a:pt x="237" y="2162"/>
                    </a:lnTo>
                    <a:lnTo>
                      <a:pt x="237" y="2131"/>
                    </a:lnTo>
                    <a:lnTo>
                      <a:pt x="178" y="2190"/>
                    </a:lnTo>
                    <a:lnTo>
                      <a:pt x="209" y="2219"/>
                    </a:lnTo>
                    <a:lnTo>
                      <a:pt x="178" y="2250"/>
                    </a:lnTo>
                    <a:lnTo>
                      <a:pt x="209" y="2250"/>
                    </a:lnTo>
                    <a:lnTo>
                      <a:pt x="237" y="2280"/>
                    </a:lnTo>
                    <a:lnTo>
                      <a:pt x="267" y="2280"/>
                    </a:lnTo>
                    <a:lnTo>
                      <a:pt x="298" y="2250"/>
                    </a:lnTo>
                    <a:lnTo>
                      <a:pt x="355" y="2250"/>
                    </a:lnTo>
                    <a:lnTo>
                      <a:pt x="386" y="2219"/>
                    </a:lnTo>
                    <a:lnTo>
                      <a:pt x="416" y="2250"/>
                    </a:lnTo>
                    <a:lnTo>
                      <a:pt x="474" y="2250"/>
                    </a:lnTo>
                    <a:lnTo>
                      <a:pt x="474" y="2280"/>
                    </a:lnTo>
                    <a:lnTo>
                      <a:pt x="416" y="2280"/>
                    </a:lnTo>
                    <a:lnTo>
                      <a:pt x="446" y="2308"/>
                    </a:lnTo>
                    <a:lnTo>
                      <a:pt x="474" y="2308"/>
                    </a:lnTo>
                    <a:lnTo>
                      <a:pt x="505" y="2280"/>
                    </a:lnTo>
                    <a:lnTo>
                      <a:pt x="534" y="2280"/>
                    </a:lnTo>
                    <a:lnTo>
                      <a:pt x="534" y="2308"/>
                    </a:lnTo>
                    <a:lnTo>
                      <a:pt x="564" y="2338"/>
                    </a:lnTo>
                    <a:lnTo>
                      <a:pt x="623" y="2338"/>
                    </a:lnTo>
                    <a:lnTo>
                      <a:pt x="653" y="2369"/>
                    </a:lnTo>
                    <a:lnTo>
                      <a:pt x="683" y="2369"/>
                    </a:lnTo>
                    <a:lnTo>
                      <a:pt x="712" y="2338"/>
                    </a:lnTo>
                    <a:lnTo>
                      <a:pt x="712" y="2308"/>
                    </a:lnTo>
                    <a:lnTo>
                      <a:pt x="801" y="2308"/>
                    </a:lnTo>
                    <a:lnTo>
                      <a:pt x="830" y="2280"/>
                    </a:lnTo>
                    <a:lnTo>
                      <a:pt x="860" y="2250"/>
                    </a:lnTo>
                    <a:lnTo>
                      <a:pt x="860" y="2280"/>
                    </a:lnTo>
                    <a:lnTo>
                      <a:pt x="830" y="2280"/>
                    </a:lnTo>
                    <a:lnTo>
                      <a:pt x="830" y="2308"/>
                    </a:lnTo>
                    <a:lnTo>
                      <a:pt x="801" y="2308"/>
                    </a:lnTo>
                    <a:lnTo>
                      <a:pt x="741" y="2369"/>
                    </a:lnTo>
                    <a:lnTo>
                      <a:pt x="741" y="2398"/>
                    </a:lnTo>
                    <a:lnTo>
                      <a:pt x="712" y="2426"/>
                    </a:lnTo>
                    <a:lnTo>
                      <a:pt x="653" y="2426"/>
                    </a:lnTo>
                    <a:lnTo>
                      <a:pt x="623" y="2398"/>
                    </a:lnTo>
                    <a:lnTo>
                      <a:pt x="446" y="2398"/>
                    </a:lnTo>
                    <a:lnTo>
                      <a:pt x="416" y="2426"/>
                    </a:lnTo>
                    <a:lnTo>
                      <a:pt x="416" y="2457"/>
                    </a:lnTo>
                    <a:lnTo>
                      <a:pt x="386" y="2487"/>
                    </a:lnTo>
                    <a:lnTo>
                      <a:pt x="327" y="2487"/>
                    </a:lnTo>
                    <a:lnTo>
                      <a:pt x="327" y="2544"/>
                    </a:lnTo>
                    <a:lnTo>
                      <a:pt x="298" y="2575"/>
                    </a:lnTo>
                    <a:lnTo>
                      <a:pt x="267" y="2575"/>
                    </a:lnTo>
                    <a:lnTo>
                      <a:pt x="267" y="2605"/>
                    </a:lnTo>
                    <a:lnTo>
                      <a:pt x="237" y="2635"/>
                    </a:lnTo>
                    <a:lnTo>
                      <a:pt x="178" y="2635"/>
                    </a:lnTo>
                    <a:lnTo>
                      <a:pt x="178" y="2664"/>
                    </a:lnTo>
                    <a:lnTo>
                      <a:pt x="118" y="2723"/>
                    </a:lnTo>
                    <a:lnTo>
                      <a:pt x="91" y="2723"/>
                    </a:lnTo>
                    <a:lnTo>
                      <a:pt x="60" y="2753"/>
                    </a:lnTo>
                    <a:lnTo>
                      <a:pt x="30" y="2753"/>
                    </a:lnTo>
                    <a:lnTo>
                      <a:pt x="0" y="2782"/>
                    </a:lnTo>
                    <a:lnTo>
                      <a:pt x="0" y="2812"/>
                    </a:lnTo>
                    <a:lnTo>
                      <a:pt x="30" y="2782"/>
                    </a:lnTo>
                    <a:lnTo>
                      <a:pt x="91" y="2782"/>
                    </a:lnTo>
                    <a:lnTo>
                      <a:pt x="118" y="2812"/>
                    </a:lnTo>
                    <a:lnTo>
                      <a:pt x="148" y="2812"/>
                    </a:lnTo>
                    <a:lnTo>
                      <a:pt x="148" y="2782"/>
                    </a:lnTo>
                    <a:lnTo>
                      <a:pt x="209" y="2723"/>
                    </a:lnTo>
                    <a:lnTo>
                      <a:pt x="237" y="2723"/>
                    </a:lnTo>
                    <a:lnTo>
                      <a:pt x="267" y="2694"/>
                    </a:lnTo>
                    <a:lnTo>
                      <a:pt x="355" y="2694"/>
                    </a:lnTo>
                    <a:lnTo>
                      <a:pt x="386" y="2664"/>
                    </a:lnTo>
                    <a:lnTo>
                      <a:pt x="416" y="2664"/>
                    </a:lnTo>
                    <a:lnTo>
                      <a:pt x="416" y="2694"/>
                    </a:lnTo>
                    <a:lnTo>
                      <a:pt x="446" y="2694"/>
                    </a:lnTo>
                    <a:lnTo>
                      <a:pt x="505" y="2753"/>
                    </a:lnTo>
                    <a:lnTo>
                      <a:pt x="564" y="2694"/>
                    </a:lnTo>
                    <a:lnTo>
                      <a:pt x="564" y="2664"/>
                    </a:lnTo>
                    <a:lnTo>
                      <a:pt x="593" y="2635"/>
                    </a:lnTo>
                    <a:lnTo>
                      <a:pt x="593" y="2575"/>
                    </a:lnTo>
                    <a:lnTo>
                      <a:pt x="623" y="2605"/>
                    </a:lnTo>
                    <a:lnTo>
                      <a:pt x="653" y="2605"/>
                    </a:lnTo>
                    <a:lnTo>
                      <a:pt x="683" y="2575"/>
                    </a:lnTo>
                    <a:lnTo>
                      <a:pt x="771" y="2575"/>
                    </a:lnTo>
                    <a:lnTo>
                      <a:pt x="830" y="2605"/>
                    </a:lnTo>
                    <a:lnTo>
                      <a:pt x="860" y="2635"/>
                    </a:lnTo>
                    <a:lnTo>
                      <a:pt x="890" y="2605"/>
                    </a:lnTo>
                    <a:lnTo>
                      <a:pt x="978" y="2605"/>
                    </a:lnTo>
                    <a:lnTo>
                      <a:pt x="1008" y="2575"/>
                    </a:lnTo>
                    <a:lnTo>
                      <a:pt x="1097" y="2575"/>
                    </a:lnTo>
                    <a:lnTo>
                      <a:pt x="1127" y="2544"/>
                    </a:lnTo>
                    <a:lnTo>
                      <a:pt x="1157" y="2544"/>
                    </a:lnTo>
                    <a:lnTo>
                      <a:pt x="1157" y="2517"/>
                    </a:lnTo>
                    <a:lnTo>
                      <a:pt x="1185" y="2544"/>
                    </a:lnTo>
                    <a:lnTo>
                      <a:pt x="1215" y="2517"/>
                    </a:lnTo>
                    <a:lnTo>
                      <a:pt x="1246" y="2544"/>
                    </a:lnTo>
                    <a:lnTo>
                      <a:pt x="1276" y="2544"/>
                    </a:lnTo>
                    <a:lnTo>
                      <a:pt x="1276" y="2575"/>
                    </a:lnTo>
                    <a:lnTo>
                      <a:pt x="1334" y="2544"/>
                    </a:lnTo>
                    <a:lnTo>
                      <a:pt x="1542" y="2544"/>
                    </a:lnTo>
                    <a:lnTo>
                      <a:pt x="1571" y="2575"/>
                    </a:lnTo>
                    <a:lnTo>
                      <a:pt x="1601" y="2544"/>
                    </a:lnTo>
                    <a:lnTo>
                      <a:pt x="1631" y="2544"/>
                    </a:lnTo>
                    <a:lnTo>
                      <a:pt x="1690" y="2517"/>
                    </a:lnTo>
                    <a:lnTo>
                      <a:pt x="1778" y="2517"/>
                    </a:lnTo>
                    <a:lnTo>
                      <a:pt x="1778" y="2487"/>
                    </a:lnTo>
                    <a:lnTo>
                      <a:pt x="1808" y="2457"/>
                    </a:lnTo>
                    <a:lnTo>
                      <a:pt x="1868" y="2457"/>
                    </a:lnTo>
                    <a:lnTo>
                      <a:pt x="1868" y="2369"/>
                    </a:lnTo>
                    <a:lnTo>
                      <a:pt x="1720" y="2369"/>
                    </a:lnTo>
                    <a:lnTo>
                      <a:pt x="1690" y="2338"/>
                    </a:lnTo>
                    <a:lnTo>
                      <a:pt x="1720" y="2338"/>
                    </a:lnTo>
                    <a:lnTo>
                      <a:pt x="1690" y="2308"/>
                    </a:lnTo>
                    <a:lnTo>
                      <a:pt x="1750" y="2308"/>
                    </a:lnTo>
                    <a:lnTo>
                      <a:pt x="1750" y="2250"/>
                    </a:lnTo>
                    <a:lnTo>
                      <a:pt x="1778" y="2219"/>
                    </a:lnTo>
                    <a:lnTo>
                      <a:pt x="1838" y="2219"/>
                    </a:lnTo>
                    <a:lnTo>
                      <a:pt x="1868" y="2190"/>
                    </a:lnTo>
                    <a:lnTo>
                      <a:pt x="1838" y="2162"/>
                    </a:lnTo>
                    <a:lnTo>
                      <a:pt x="1897" y="2162"/>
                    </a:lnTo>
                    <a:lnTo>
                      <a:pt x="1927" y="2131"/>
                    </a:lnTo>
                    <a:lnTo>
                      <a:pt x="1957" y="2131"/>
                    </a:lnTo>
                    <a:lnTo>
                      <a:pt x="1957" y="2071"/>
                    </a:lnTo>
                    <a:lnTo>
                      <a:pt x="1988" y="2044"/>
                    </a:lnTo>
                    <a:lnTo>
                      <a:pt x="1988" y="1924"/>
                    </a:lnTo>
                    <a:lnTo>
                      <a:pt x="1957" y="1894"/>
                    </a:lnTo>
                    <a:lnTo>
                      <a:pt x="1927" y="1894"/>
                    </a:lnTo>
                    <a:lnTo>
                      <a:pt x="1897" y="1865"/>
                    </a:lnTo>
                    <a:lnTo>
                      <a:pt x="1868" y="1865"/>
                    </a:lnTo>
                    <a:lnTo>
                      <a:pt x="1838" y="1835"/>
                    </a:lnTo>
                    <a:lnTo>
                      <a:pt x="1690" y="1835"/>
                    </a:lnTo>
                    <a:lnTo>
                      <a:pt x="1631" y="1894"/>
                    </a:lnTo>
                    <a:lnTo>
                      <a:pt x="1601" y="1894"/>
                    </a:lnTo>
                    <a:lnTo>
                      <a:pt x="1571" y="1865"/>
                    </a:lnTo>
                    <a:lnTo>
                      <a:pt x="1571" y="1835"/>
                    </a:lnTo>
                    <a:lnTo>
                      <a:pt x="1631" y="1776"/>
                    </a:lnTo>
                    <a:lnTo>
                      <a:pt x="1631" y="1688"/>
                    </a:lnTo>
                    <a:lnTo>
                      <a:pt x="1601" y="1688"/>
                    </a:lnTo>
                    <a:lnTo>
                      <a:pt x="1542" y="1628"/>
                    </a:lnTo>
                    <a:lnTo>
                      <a:pt x="1601" y="1628"/>
                    </a:lnTo>
                    <a:lnTo>
                      <a:pt x="1601" y="1597"/>
                    </a:lnTo>
                    <a:lnTo>
                      <a:pt x="1571" y="1569"/>
                    </a:lnTo>
                    <a:lnTo>
                      <a:pt x="1542" y="1569"/>
                    </a:lnTo>
                    <a:lnTo>
                      <a:pt x="1542" y="1539"/>
                    </a:lnTo>
                    <a:lnTo>
                      <a:pt x="1513" y="1510"/>
                    </a:lnTo>
                    <a:lnTo>
                      <a:pt x="1513" y="1479"/>
                    </a:lnTo>
                    <a:lnTo>
                      <a:pt x="1542" y="1451"/>
                    </a:lnTo>
                    <a:lnTo>
                      <a:pt x="1513" y="1451"/>
                    </a:lnTo>
                    <a:lnTo>
                      <a:pt x="1513" y="1421"/>
                    </a:lnTo>
                    <a:lnTo>
                      <a:pt x="1483" y="1421"/>
                    </a:lnTo>
                    <a:lnTo>
                      <a:pt x="1453" y="1390"/>
                    </a:lnTo>
                    <a:lnTo>
                      <a:pt x="1453" y="1360"/>
                    </a:lnTo>
                    <a:lnTo>
                      <a:pt x="1422" y="1333"/>
                    </a:lnTo>
                    <a:lnTo>
                      <a:pt x="1394" y="1333"/>
                    </a:lnTo>
                    <a:lnTo>
                      <a:pt x="1364" y="1303"/>
                    </a:lnTo>
                    <a:lnTo>
                      <a:pt x="1304" y="1303"/>
                    </a:lnTo>
                    <a:lnTo>
                      <a:pt x="1246" y="1244"/>
                    </a:lnTo>
                    <a:lnTo>
                      <a:pt x="1246" y="1184"/>
                    </a:lnTo>
                    <a:lnTo>
                      <a:pt x="1215" y="1154"/>
                    </a:lnTo>
                    <a:close/>
                    <a:moveTo>
                      <a:pt x="355" y="799"/>
                    </a:moveTo>
                    <a:lnTo>
                      <a:pt x="327" y="829"/>
                    </a:lnTo>
                    <a:lnTo>
                      <a:pt x="327" y="799"/>
                    </a:lnTo>
                    <a:lnTo>
                      <a:pt x="355" y="799"/>
                    </a:lnTo>
                    <a:close/>
                    <a:moveTo>
                      <a:pt x="593" y="267"/>
                    </a:moveTo>
                    <a:lnTo>
                      <a:pt x="564" y="236"/>
                    </a:lnTo>
                    <a:lnTo>
                      <a:pt x="593" y="236"/>
                    </a:lnTo>
                    <a:lnTo>
                      <a:pt x="593" y="267"/>
                    </a:lnTo>
                    <a:close/>
                    <a:moveTo>
                      <a:pt x="712" y="829"/>
                    </a:moveTo>
                    <a:lnTo>
                      <a:pt x="741" y="859"/>
                    </a:lnTo>
                    <a:lnTo>
                      <a:pt x="712" y="859"/>
                    </a:lnTo>
                    <a:lnTo>
                      <a:pt x="683" y="829"/>
                    </a:lnTo>
                    <a:lnTo>
                      <a:pt x="712" y="829"/>
                    </a:lnTo>
                    <a:close/>
                  </a:path>
                </a:pathLst>
              </a:custGeom>
              <a:solidFill>
                <a:srgbClr val="FECC2E"/>
              </a:solidFill>
              <a:ln w="9525">
                <a:noFill/>
                <a:round/>
                <a:headEnd/>
                <a:tailEnd/>
              </a:ln>
            </p:spPr>
            <p:txBody>
              <a:bodyPr/>
              <a:lstStyle/>
              <a:p>
                <a:endParaRPr lang="en-GB"/>
              </a:p>
            </p:txBody>
          </p:sp>
          <p:sp>
            <p:nvSpPr>
              <p:cNvPr id="21630" name="Freeform 126"/>
              <p:cNvSpPr>
                <a:spLocks/>
              </p:cNvSpPr>
              <p:nvPr/>
            </p:nvSpPr>
            <p:spPr bwMode="auto">
              <a:xfrm>
                <a:off x="2213" y="1934"/>
                <a:ext cx="22" cy="23"/>
              </a:xfrm>
              <a:custGeom>
                <a:avLst/>
                <a:gdLst/>
                <a:ahLst/>
                <a:cxnLst>
                  <a:cxn ang="0">
                    <a:pos x="89" y="0"/>
                  </a:cxn>
                  <a:cxn ang="0">
                    <a:pos x="61" y="0"/>
                  </a:cxn>
                  <a:cxn ang="0">
                    <a:pos x="30" y="31"/>
                  </a:cxn>
                  <a:cxn ang="0">
                    <a:pos x="0" y="61"/>
                  </a:cxn>
                  <a:cxn ang="0">
                    <a:pos x="0" y="91"/>
                  </a:cxn>
                  <a:cxn ang="0">
                    <a:pos x="30" y="91"/>
                  </a:cxn>
                  <a:cxn ang="0">
                    <a:pos x="89" y="31"/>
                  </a:cxn>
                  <a:cxn ang="0">
                    <a:pos x="89" y="0"/>
                  </a:cxn>
                </a:cxnLst>
                <a:rect l="0" t="0" r="r" b="b"/>
                <a:pathLst>
                  <a:path w="89" h="91">
                    <a:moveTo>
                      <a:pt x="89" y="0"/>
                    </a:moveTo>
                    <a:lnTo>
                      <a:pt x="61" y="0"/>
                    </a:lnTo>
                    <a:lnTo>
                      <a:pt x="30" y="31"/>
                    </a:lnTo>
                    <a:lnTo>
                      <a:pt x="0" y="61"/>
                    </a:lnTo>
                    <a:lnTo>
                      <a:pt x="0" y="91"/>
                    </a:lnTo>
                    <a:lnTo>
                      <a:pt x="30" y="91"/>
                    </a:lnTo>
                    <a:lnTo>
                      <a:pt x="89" y="31"/>
                    </a:lnTo>
                    <a:lnTo>
                      <a:pt x="89" y="0"/>
                    </a:lnTo>
                    <a:close/>
                  </a:path>
                </a:pathLst>
              </a:custGeom>
              <a:solidFill>
                <a:srgbClr val="FECC2E"/>
              </a:solidFill>
              <a:ln w="9525">
                <a:noFill/>
                <a:round/>
                <a:headEnd/>
                <a:tailEnd/>
              </a:ln>
            </p:spPr>
            <p:txBody>
              <a:bodyPr/>
              <a:lstStyle/>
              <a:p>
                <a:endParaRPr lang="en-GB"/>
              </a:p>
            </p:txBody>
          </p:sp>
          <p:sp>
            <p:nvSpPr>
              <p:cNvPr id="21631" name="Freeform 127"/>
              <p:cNvSpPr>
                <a:spLocks/>
              </p:cNvSpPr>
              <p:nvPr/>
            </p:nvSpPr>
            <p:spPr bwMode="auto">
              <a:xfrm>
                <a:off x="2168" y="1905"/>
                <a:ext cx="52" cy="45"/>
              </a:xfrm>
              <a:custGeom>
                <a:avLst/>
                <a:gdLst/>
                <a:ahLst/>
                <a:cxnLst>
                  <a:cxn ang="0">
                    <a:pos x="147" y="90"/>
                  </a:cxn>
                  <a:cxn ang="0">
                    <a:pos x="147" y="0"/>
                  </a:cxn>
                  <a:cxn ang="0">
                    <a:pos x="120" y="0"/>
                  </a:cxn>
                  <a:cxn ang="0">
                    <a:pos x="120" y="60"/>
                  </a:cxn>
                  <a:cxn ang="0">
                    <a:pos x="89" y="60"/>
                  </a:cxn>
                  <a:cxn ang="0">
                    <a:pos x="59" y="31"/>
                  </a:cxn>
                  <a:cxn ang="0">
                    <a:pos x="29" y="60"/>
                  </a:cxn>
                  <a:cxn ang="0">
                    <a:pos x="0" y="60"/>
                  </a:cxn>
                  <a:cxn ang="0">
                    <a:pos x="59" y="118"/>
                  </a:cxn>
                  <a:cxn ang="0">
                    <a:pos x="59" y="90"/>
                  </a:cxn>
                  <a:cxn ang="0">
                    <a:pos x="89" y="118"/>
                  </a:cxn>
                  <a:cxn ang="0">
                    <a:pos x="59" y="118"/>
                  </a:cxn>
                  <a:cxn ang="0">
                    <a:pos x="89" y="149"/>
                  </a:cxn>
                  <a:cxn ang="0">
                    <a:pos x="120" y="149"/>
                  </a:cxn>
                  <a:cxn ang="0">
                    <a:pos x="147" y="179"/>
                  </a:cxn>
                  <a:cxn ang="0">
                    <a:pos x="177" y="149"/>
                  </a:cxn>
                  <a:cxn ang="0">
                    <a:pos x="207" y="149"/>
                  </a:cxn>
                  <a:cxn ang="0">
                    <a:pos x="147" y="90"/>
                  </a:cxn>
                </a:cxnLst>
                <a:rect l="0" t="0" r="r" b="b"/>
                <a:pathLst>
                  <a:path w="207" h="179">
                    <a:moveTo>
                      <a:pt x="147" y="90"/>
                    </a:moveTo>
                    <a:lnTo>
                      <a:pt x="147" y="0"/>
                    </a:lnTo>
                    <a:lnTo>
                      <a:pt x="120" y="0"/>
                    </a:lnTo>
                    <a:lnTo>
                      <a:pt x="120" y="60"/>
                    </a:lnTo>
                    <a:lnTo>
                      <a:pt x="89" y="60"/>
                    </a:lnTo>
                    <a:lnTo>
                      <a:pt x="59" y="31"/>
                    </a:lnTo>
                    <a:lnTo>
                      <a:pt x="29" y="60"/>
                    </a:lnTo>
                    <a:lnTo>
                      <a:pt x="0" y="60"/>
                    </a:lnTo>
                    <a:lnTo>
                      <a:pt x="59" y="118"/>
                    </a:lnTo>
                    <a:lnTo>
                      <a:pt x="59" y="90"/>
                    </a:lnTo>
                    <a:lnTo>
                      <a:pt x="89" y="118"/>
                    </a:lnTo>
                    <a:lnTo>
                      <a:pt x="59" y="118"/>
                    </a:lnTo>
                    <a:lnTo>
                      <a:pt x="89" y="149"/>
                    </a:lnTo>
                    <a:lnTo>
                      <a:pt x="120" y="149"/>
                    </a:lnTo>
                    <a:lnTo>
                      <a:pt x="147" y="179"/>
                    </a:lnTo>
                    <a:lnTo>
                      <a:pt x="177" y="149"/>
                    </a:lnTo>
                    <a:lnTo>
                      <a:pt x="207" y="149"/>
                    </a:lnTo>
                    <a:lnTo>
                      <a:pt x="147" y="90"/>
                    </a:lnTo>
                    <a:close/>
                  </a:path>
                </a:pathLst>
              </a:custGeom>
              <a:solidFill>
                <a:srgbClr val="FECC2E"/>
              </a:solidFill>
              <a:ln w="9525">
                <a:noFill/>
                <a:round/>
                <a:headEnd/>
                <a:tailEnd/>
              </a:ln>
            </p:spPr>
            <p:txBody>
              <a:bodyPr/>
              <a:lstStyle/>
              <a:p>
                <a:endParaRPr lang="en-GB"/>
              </a:p>
            </p:txBody>
          </p:sp>
          <p:sp>
            <p:nvSpPr>
              <p:cNvPr id="21632" name="Freeform 128"/>
              <p:cNvSpPr>
                <a:spLocks/>
              </p:cNvSpPr>
              <p:nvPr/>
            </p:nvSpPr>
            <p:spPr bwMode="auto">
              <a:xfrm>
                <a:off x="2235" y="2060"/>
                <a:ext cx="22" cy="23"/>
              </a:xfrm>
              <a:custGeom>
                <a:avLst/>
                <a:gdLst/>
                <a:ahLst/>
                <a:cxnLst>
                  <a:cxn ang="0">
                    <a:pos x="90" y="0"/>
                  </a:cxn>
                  <a:cxn ang="0">
                    <a:pos x="61" y="0"/>
                  </a:cxn>
                  <a:cxn ang="0">
                    <a:pos x="0" y="30"/>
                  </a:cxn>
                  <a:cxn ang="0">
                    <a:pos x="30" y="61"/>
                  </a:cxn>
                  <a:cxn ang="0">
                    <a:pos x="30" y="88"/>
                  </a:cxn>
                  <a:cxn ang="0">
                    <a:pos x="61" y="88"/>
                  </a:cxn>
                  <a:cxn ang="0">
                    <a:pos x="90" y="61"/>
                  </a:cxn>
                  <a:cxn ang="0">
                    <a:pos x="90" y="0"/>
                  </a:cxn>
                </a:cxnLst>
                <a:rect l="0" t="0" r="r" b="b"/>
                <a:pathLst>
                  <a:path w="90" h="88">
                    <a:moveTo>
                      <a:pt x="90" y="0"/>
                    </a:moveTo>
                    <a:lnTo>
                      <a:pt x="61" y="0"/>
                    </a:lnTo>
                    <a:lnTo>
                      <a:pt x="0" y="30"/>
                    </a:lnTo>
                    <a:lnTo>
                      <a:pt x="30" y="61"/>
                    </a:lnTo>
                    <a:lnTo>
                      <a:pt x="30" y="88"/>
                    </a:lnTo>
                    <a:lnTo>
                      <a:pt x="61" y="88"/>
                    </a:lnTo>
                    <a:lnTo>
                      <a:pt x="90" y="61"/>
                    </a:lnTo>
                    <a:lnTo>
                      <a:pt x="90" y="0"/>
                    </a:lnTo>
                    <a:close/>
                  </a:path>
                </a:pathLst>
              </a:custGeom>
              <a:solidFill>
                <a:srgbClr val="FECC2E"/>
              </a:solidFill>
              <a:ln w="9525">
                <a:noFill/>
                <a:round/>
                <a:headEnd/>
                <a:tailEnd/>
              </a:ln>
            </p:spPr>
            <p:txBody>
              <a:bodyPr/>
              <a:lstStyle/>
              <a:p>
                <a:endParaRPr lang="en-GB"/>
              </a:p>
            </p:txBody>
          </p:sp>
          <p:sp>
            <p:nvSpPr>
              <p:cNvPr id="21633" name="Freeform 129"/>
              <p:cNvSpPr>
                <a:spLocks/>
              </p:cNvSpPr>
              <p:nvPr/>
            </p:nvSpPr>
            <p:spPr bwMode="auto">
              <a:xfrm>
                <a:off x="3784" y="1691"/>
                <a:ext cx="36" cy="22"/>
              </a:xfrm>
              <a:custGeom>
                <a:avLst/>
                <a:gdLst/>
                <a:ahLst/>
                <a:cxnLst>
                  <a:cxn ang="0">
                    <a:pos x="146" y="28"/>
                  </a:cxn>
                  <a:cxn ang="0">
                    <a:pos x="118" y="0"/>
                  </a:cxn>
                  <a:cxn ang="0">
                    <a:pos x="58" y="0"/>
                  </a:cxn>
                  <a:cxn ang="0">
                    <a:pos x="58" y="59"/>
                  </a:cxn>
                  <a:cxn ang="0">
                    <a:pos x="28" y="28"/>
                  </a:cxn>
                  <a:cxn ang="0">
                    <a:pos x="0" y="28"/>
                  </a:cxn>
                  <a:cxn ang="0">
                    <a:pos x="28" y="59"/>
                  </a:cxn>
                  <a:cxn ang="0">
                    <a:pos x="28" y="88"/>
                  </a:cxn>
                  <a:cxn ang="0">
                    <a:pos x="89" y="88"/>
                  </a:cxn>
                  <a:cxn ang="0">
                    <a:pos x="89" y="28"/>
                  </a:cxn>
                  <a:cxn ang="0">
                    <a:pos x="118" y="28"/>
                  </a:cxn>
                  <a:cxn ang="0">
                    <a:pos x="118" y="59"/>
                  </a:cxn>
                  <a:cxn ang="0">
                    <a:pos x="146" y="59"/>
                  </a:cxn>
                  <a:cxn ang="0">
                    <a:pos x="146" y="28"/>
                  </a:cxn>
                </a:cxnLst>
                <a:rect l="0" t="0" r="r" b="b"/>
                <a:pathLst>
                  <a:path w="146" h="88">
                    <a:moveTo>
                      <a:pt x="146" y="28"/>
                    </a:moveTo>
                    <a:lnTo>
                      <a:pt x="118" y="0"/>
                    </a:lnTo>
                    <a:lnTo>
                      <a:pt x="58" y="0"/>
                    </a:lnTo>
                    <a:lnTo>
                      <a:pt x="58" y="59"/>
                    </a:lnTo>
                    <a:lnTo>
                      <a:pt x="28" y="28"/>
                    </a:lnTo>
                    <a:lnTo>
                      <a:pt x="0" y="28"/>
                    </a:lnTo>
                    <a:lnTo>
                      <a:pt x="28" y="59"/>
                    </a:lnTo>
                    <a:lnTo>
                      <a:pt x="28" y="88"/>
                    </a:lnTo>
                    <a:lnTo>
                      <a:pt x="89" y="88"/>
                    </a:lnTo>
                    <a:lnTo>
                      <a:pt x="89" y="28"/>
                    </a:lnTo>
                    <a:lnTo>
                      <a:pt x="118" y="28"/>
                    </a:lnTo>
                    <a:lnTo>
                      <a:pt x="118" y="59"/>
                    </a:lnTo>
                    <a:lnTo>
                      <a:pt x="146" y="59"/>
                    </a:lnTo>
                    <a:lnTo>
                      <a:pt x="146" y="28"/>
                    </a:lnTo>
                    <a:close/>
                  </a:path>
                </a:pathLst>
              </a:custGeom>
              <a:solidFill>
                <a:srgbClr val="4CB47E"/>
              </a:solidFill>
              <a:ln w="9525">
                <a:noFill/>
                <a:round/>
                <a:headEnd/>
                <a:tailEnd/>
              </a:ln>
            </p:spPr>
            <p:txBody>
              <a:bodyPr/>
              <a:lstStyle/>
              <a:p>
                <a:endParaRPr lang="en-GB"/>
              </a:p>
            </p:txBody>
          </p:sp>
          <p:sp>
            <p:nvSpPr>
              <p:cNvPr id="21634" name="Freeform 130"/>
              <p:cNvSpPr>
                <a:spLocks/>
              </p:cNvSpPr>
              <p:nvPr/>
            </p:nvSpPr>
            <p:spPr bwMode="auto">
              <a:xfrm>
                <a:off x="3806" y="1713"/>
                <a:ext cx="14" cy="7"/>
              </a:xfrm>
              <a:custGeom>
                <a:avLst/>
                <a:gdLst/>
                <a:ahLst/>
                <a:cxnLst>
                  <a:cxn ang="0">
                    <a:pos x="29" y="30"/>
                  </a:cxn>
                  <a:cxn ang="0">
                    <a:pos x="57" y="30"/>
                  </a:cxn>
                  <a:cxn ang="0">
                    <a:pos x="57" y="0"/>
                  </a:cxn>
                  <a:cxn ang="0">
                    <a:pos x="0" y="0"/>
                  </a:cxn>
                  <a:cxn ang="0">
                    <a:pos x="29" y="30"/>
                  </a:cxn>
                </a:cxnLst>
                <a:rect l="0" t="0" r="r" b="b"/>
                <a:pathLst>
                  <a:path w="57" h="30">
                    <a:moveTo>
                      <a:pt x="29" y="30"/>
                    </a:moveTo>
                    <a:lnTo>
                      <a:pt x="57" y="30"/>
                    </a:lnTo>
                    <a:lnTo>
                      <a:pt x="57" y="0"/>
                    </a:lnTo>
                    <a:lnTo>
                      <a:pt x="0" y="0"/>
                    </a:lnTo>
                    <a:lnTo>
                      <a:pt x="29" y="30"/>
                    </a:lnTo>
                    <a:close/>
                  </a:path>
                </a:pathLst>
              </a:custGeom>
              <a:solidFill>
                <a:srgbClr val="4CB47E"/>
              </a:solidFill>
              <a:ln w="9525">
                <a:noFill/>
                <a:round/>
                <a:headEnd/>
                <a:tailEnd/>
              </a:ln>
            </p:spPr>
            <p:txBody>
              <a:bodyPr/>
              <a:lstStyle/>
              <a:p>
                <a:endParaRPr lang="en-GB"/>
              </a:p>
            </p:txBody>
          </p:sp>
          <p:sp>
            <p:nvSpPr>
              <p:cNvPr id="21635" name="Freeform 131"/>
              <p:cNvSpPr>
                <a:spLocks/>
              </p:cNvSpPr>
              <p:nvPr/>
            </p:nvSpPr>
            <p:spPr bwMode="auto">
              <a:xfrm>
                <a:off x="3776" y="1698"/>
                <a:ext cx="8" cy="7"/>
              </a:xfrm>
              <a:custGeom>
                <a:avLst/>
                <a:gdLst/>
                <a:ahLst/>
                <a:cxnLst>
                  <a:cxn ang="0">
                    <a:pos x="0" y="31"/>
                  </a:cxn>
                  <a:cxn ang="0">
                    <a:pos x="30" y="31"/>
                  </a:cxn>
                  <a:cxn ang="0">
                    <a:pos x="30" y="0"/>
                  </a:cxn>
                  <a:cxn ang="0">
                    <a:pos x="0" y="31"/>
                  </a:cxn>
                </a:cxnLst>
                <a:rect l="0" t="0" r="r" b="b"/>
                <a:pathLst>
                  <a:path w="30" h="31">
                    <a:moveTo>
                      <a:pt x="0" y="31"/>
                    </a:moveTo>
                    <a:lnTo>
                      <a:pt x="30" y="31"/>
                    </a:lnTo>
                    <a:lnTo>
                      <a:pt x="30" y="0"/>
                    </a:lnTo>
                    <a:lnTo>
                      <a:pt x="0" y="31"/>
                    </a:lnTo>
                    <a:close/>
                  </a:path>
                </a:pathLst>
              </a:custGeom>
              <a:solidFill>
                <a:srgbClr val="4CB47E"/>
              </a:solidFill>
              <a:ln w="9525">
                <a:noFill/>
                <a:round/>
                <a:headEnd/>
                <a:tailEnd/>
              </a:ln>
            </p:spPr>
            <p:txBody>
              <a:bodyPr/>
              <a:lstStyle/>
              <a:p>
                <a:endParaRPr lang="en-GB"/>
              </a:p>
            </p:txBody>
          </p:sp>
          <p:sp>
            <p:nvSpPr>
              <p:cNvPr id="21636" name="Freeform 132"/>
              <p:cNvSpPr>
                <a:spLocks/>
              </p:cNvSpPr>
              <p:nvPr/>
            </p:nvSpPr>
            <p:spPr bwMode="auto">
              <a:xfrm>
                <a:off x="3939" y="1794"/>
                <a:ext cx="59" cy="30"/>
              </a:xfrm>
              <a:custGeom>
                <a:avLst/>
                <a:gdLst/>
                <a:ahLst/>
                <a:cxnLst>
                  <a:cxn ang="0">
                    <a:pos x="0" y="30"/>
                  </a:cxn>
                  <a:cxn ang="0">
                    <a:pos x="30" y="60"/>
                  </a:cxn>
                  <a:cxn ang="0">
                    <a:pos x="90" y="60"/>
                  </a:cxn>
                  <a:cxn ang="0">
                    <a:pos x="90" y="89"/>
                  </a:cxn>
                  <a:cxn ang="0">
                    <a:pos x="118" y="119"/>
                  </a:cxn>
                  <a:cxn ang="0">
                    <a:pos x="148" y="119"/>
                  </a:cxn>
                  <a:cxn ang="0">
                    <a:pos x="178" y="89"/>
                  </a:cxn>
                  <a:cxn ang="0">
                    <a:pos x="209" y="89"/>
                  </a:cxn>
                  <a:cxn ang="0">
                    <a:pos x="237" y="60"/>
                  </a:cxn>
                  <a:cxn ang="0">
                    <a:pos x="209" y="30"/>
                  </a:cxn>
                  <a:cxn ang="0">
                    <a:pos x="178" y="30"/>
                  </a:cxn>
                  <a:cxn ang="0">
                    <a:pos x="148" y="0"/>
                  </a:cxn>
                  <a:cxn ang="0">
                    <a:pos x="118" y="0"/>
                  </a:cxn>
                  <a:cxn ang="0">
                    <a:pos x="90" y="30"/>
                  </a:cxn>
                  <a:cxn ang="0">
                    <a:pos x="0" y="30"/>
                  </a:cxn>
                </a:cxnLst>
                <a:rect l="0" t="0" r="r" b="b"/>
                <a:pathLst>
                  <a:path w="237" h="119">
                    <a:moveTo>
                      <a:pt x="0" y="30"/>
                    </a:moveTo>
                    <a:lnTo>
                      <a:pt x="30" y="60"/>
                    </a:lnTo>
                    <a:lnTo>
                      <a:pt x="90" y="60"/>
                    </a:lnTo>
                    <a:lnTo>
                      <a:pt x="90" y="89"/>
                    </a:lnTo>
                    <a:lnTo>
                      <a:pt x="118" y="119"/>
                    </a:lnTo>
                    <a:lnTo>
                      <a:pt x="148" y="119"/>
                    </a:lnTo>
                    <a:lnTo>
                      <a:pt x="178" y="89"/>
                    </a:lnTo>
                    <a:lnTo>
                      <a:pt x="209" y="89"/>
                    </a:lnTo>
                    <a:lnTo>
                      <a:pt x="237" y="60"/>
                    </a:lnTo>
                    <a:lnTo>
                      <a:pt x="209" y="30"/>
                    </a:lnTo>
                    <a:lnTo>
                      <a:pt x="178" y="30"/>
                    </a:lnTo>
                    <a:lnTo>
                      <a:pt x="148" y="0"/>
                    </a:lnTo>
                    <a:lnTo>
                      <a:pt x="118" y="0"/>
                    </a:lnTo>
                    <a:lnTo>
                      <a:pt x="90" y="30"/>
                    </a:lnTo>
                    <a:lnTo>
                      <a:pt x="0" y="30"/>
                    </a:lnTo>
                    <a:close/>
                  </a:path>
                </a:pathLst>
              </a:custGeom>
              <a:solidFill>
                <a:srgbClr val="D3B26F"/>
              </a:solidFill>
              <a:ln w="9525">
                <a:noFill/>
                <a:round/>
                <a:headEnd/>
                <a:tailEnd/>
              </a:ln>
            </p:spPr>
            <p:txBody>
              <a:bodyPr/>
              <a:lstStyle/>
              <a:p>
                <a:endParaRPr lang="en-GB"/>
              </a:p>
            </p:txBody>
          </p:sp>
          <p:sp>
            <p:nvSpPr>
              <p:cNvPr id="21637" name="Freeform 133"/>
              <p:cNvSpPr>
                <a:spLocks/>
              </p:cNvSpPr>
              <p:nvPr/>
            </p:nvSpPr>
            <p:spPr bwMode="auto">
              <a:xfrm>
                <a:off x="3702" y="1883"/>
                <a:ext cx="59" cy="81"/>
              </a:xfrm>
              <a:custGeom>
                <a:avLst/>
                <a:gdLst/>
                <a:ahLst/>
                <a:cxnLst>
                  <a:cxn ang="0">
                    <a:pos x="209" y="0"/>
                  </a:cxn>
                  <a:cxn ang="0">
                    <a:pos x="178" y="31"/>
                  </a:cxn>
                  <a:cxn ang="0">
                    <a:pos x="148" y="0"/>
                  </a:cxn>
                  <a:cxn ang="0">
                    <a:pos x="0" y="149"/>
                  </a:cxn>
                  <a:cxn ang="0">
                    <a:pos x="29" y="179"/>
                  </a:cxn>
                  <a:cxn ang="0">
                    <a:pos x="29" y="268"/>
                  </a:cxn>
                  <a:cxn ang="0">
                    <a:pos x="59" y="268"/>
                  </a:cxn>
                  <a:cxn ang="0">
                    <a:pos x="29" y="298"/>
                  </a:cxn>
                  <a:cxn ang="0">
                    <a:pos x="29" y="326"/>
                  </a:cxn>
                  <a:cxn ang="0">
                    <a:pos x="59" y="326"/>
                  </a:cxn>
                  <a:cxn ang="0">
                    <a:pos x="89" y="298"/>
                  </a:cxn>
                  <a:cxn ang="0">
                    <a:pos x="89" y="268"/>
                  </a:cxn>
                  <a:cxn ang="0">
                    <a:pos x="118" y="238"/>
                  </a:cxn>
                  <a:cxn ang="0">
                    <a:pos x="148" y="238"/>
                  </a:cxn>
                  <a:cxn ang="0">
                    <a:pos x="178" y="207"/>
                  </a:cxn>
                  <a:cxn ang="0">
                    <a:pos x="178" y="179"/>
                  </a:cxn>
                  <a:cxn ang="0">
                    <a:pos x="209" y="149"/>
                  </a:cxn>
                  <a:cxn ang="0">
                    <a:pos x="178" y="149"/>
                  </a:cxn>
                  <a:cxn ang="0">
                    <a:pos x="178" y="89"/>
                  </a:cxn>
                  <a:cxn ang="0">
                    <a:pos x="236" y="31"/>
                  </a:cxn>
                  <a:cxn ang="0">
                    <a:pos x="236" y="0"/>
                  </a:cxn>
                  <a:cxn ang="0">
                    <a:pos x="209" y="0"/>
                  </a:cxn>
                </a:cxnLst>
                <a:rect l="0" t="0" r="r" b="b"/>
                <a:pathLst>
                  <a:path w="236" h="326">
                    <a:moveTo>
                      <a:pt x="209" y="0"/>
                    </a:moveTo>
                    <a:lnTo>
                      <a:pt x="178" y="31"/>
                    </a:lnTo>
                    <a:lnTo>
                      <a:pt x="148" y="0"/>
                    </a:lnTo>
                    <a:lnTo>
                      <a:pt x="0" y="149"/>
                    </a:lnTo>
                    <a:lnTo>
                      <a:pt x="29" y="179"/>
                    </a:lnTo>
                    <a:lnTo>
                      <a:pt x="29" y="268"/>
                    </a:lnTo>
                    <a:lnTo>
                      <a:pt x="59" y="268"/>
                    </a:lnTo>
                    <a:lnTo>
                      <a:pt x="29" y="298"/>
                    </a:lnTo>
                    <a:lnTo>
                      <a:pt x="29" y="326"/>
                    </a:lnTo>
                    <a:lnTo>
                      <a:pt x="59" y="326"/>
                    </a:lnTo>
                    <a:lnTo>
                      <a:pt x="89" y="298"/>
                    </a:lnTo>
                    <a:lnTo>
                      <a:pt x="89" y="268"/>
                    </a:lnTo>
                    <a:lnTo>
                      <a:pt x="118" y="238"/>
                    </a:lnTo>
                    <a:lnTo>
                      <a:pt x="148" y="238"/>
                    </a:lnTo>
                    <a:lnTo>
                      <a:pt x="178" y="207"/>
                    </a:lnTo>
                    <a:lnTo>
                      <a:pt x="178" y="179"/>
                    </a:lnTo>
                    <a:lnTo>
                      <a:pt x="209" y="149"/>
                    </a:lnTo>
                    <a:lnTo>
                      <a:pt x="178" y="149"/>
                    </a:lnTo>
                    <a:lnTo>
                      <a:pt x="178" y="89"/>
                    </a:lnTo>
                    <a:lnTo>
                      <a:pt x="236" y="31"/>
                    </a:lnTo>
                    <a:lnTo>
                      <a:pt x="236" y="0"/>
                    </a:lnTo>
                    <a:lnTo>
                      <a:pt x="209" y="0"/>
                    </a:lnTo>
                    <a:close/>
                  </a:path>
                </a:pathLst>
              </a:custGeom>
              <a:solidFill>
                <a:srgbClr val="FCA77E"/>
              </a:solidFill>
              <a:ln w="9525">
                <a:noFill/>
                <a:round/>
                <a:headEnd/>
                <a:tailEnd/>
              </a:ln>
            </p:spPr>
            <p:txBody>
              <a:bodyPr/>
              <a:lstStyle/>
              <a:p>
                <a:endParaRPr lang="en-GB"/>
              </a:p>
            </p:txBody>
          </p:sp>
          <p:sp>
            <p:nvSpPr>
              <p:cNvPr id="21638" name="Freeform 134"/>
              <p:cNvSpPr>
                <a:spLocks/>
              </p:cNvSpPr>
              <p:nvPr/>
            </p:nvSpPr>
            <p:spPr bwMode="auto">
              <a:xfrm>
                <a:off x="3606" y="1928"/>
                <a:ext cx="36" cy="88"/>
              </a:xfrm>
              <a:custGeom>
                <a:avLst/>
                <a:gdLst/>
                <a:ahLst/>
                <a:cxnLst>
                  <a:cxn ang="0">
                    <a:pos x="148" y="0"/>
                  </a:cxn>
                  <a:cxn ang="0">
                    <a:pos x="119" y="28"/>
                  </a:cxn>
                  <a:cxn ang="0">
                    <a:pos x="119" y="59"/>
                  </a:cxn>
                  <a:cxn ang="0">
                    <a:pos x="89" y="119"/>
                  </a:cxn>
                  <a:cxn ang="0">
                    <a:pos x="59" y="147"/>
                  </a:cxn>
                  <a:cxn ang="0">
                    <a:pos x="28" y="207"/>
                  </a:cxn>
                  <a:cxn ang="0">
                    <a:pos x="0" y="237"/>
                  </a:cxn>
                  <a:cxn ang="0">
                    <a:pos x="0" y="355"/>
                  </a:cxn>
                  <a:cxn ang="0">
                    <a:pos x="28" y="325"/>
                  </a:cxn>
                  <a:cxn ang="0">
                    <a:pos x="28" y="295"/>
                  </a:cxn>
                  <a:cxn ang="0">
                    <a:pos x="59" y="266"/>
                  </a:cxn>
                  <a:cxn ang="0">
                    <a:pos x="59" y="237"/>
                  </a:cxn>
                  <a:cxn ang="0">
                    <a:pos x="89" y="177"/>
                  </a:cxn>
                  <a:cxn ang="0">
                    <a:pos x="89" y="147"/>
                  </a:cxn>
                  <a:cxn ang="0">
                    <a:pos x="119" y="119"/>
                  </a:cxn>
                  <a:cxn ang="0">
                    <a:pos x="119" y="89"/>
                  </a:cxn>
                  <a:cxn ang="0">
                    <a:pos x="148" y="59"/>
                  </a:cxn>
                  <a:cxn ang="0">
                    <a:pos x="148" y="0"/>
                  </a:cxn>
                </a:cxnLst>
                <a:rect l="0" t="0" r="r" b="b"/>
                <a:pathLst>
                  <a:path w="148" h="355">
                    <a:moveTo>
                      <a:pt x="148" y="0"/>
                    </a:moveTo>
                    <a:lnTo>
                      <a:pt x="119" y="28"/>
                    </a:lnTo>
                    <a:lnTo>
                      <a:pt x="119" y="59"/>
                    </a:lnTo>
                    <a:lnTo>
                      <a:pt x="89" y="119"/>
                    </a:lnTo>
                    <a:lnTo>
                      <a:pt x="59" y="147"/>
                    </a:lnTo>
                    <a:lnTo>
                      <a:pt x="28" y="207"/>
                    </a:lnTo>
                    <a:lnTo>
                      <a:pt x="0" y="237"/>
                    </a:lnTo>
                    <a:lnTo>
                      <a:pt x="0" y="355"/>
                    </a:lnTo>
                    <a:lnTo>
                      <a:pt x="28" y="325"/>
                    </a:lnTo>
                    <a:lnTo>
                      <a:pt x="28" y="295"/>
                    </a:lnTo>
                    <a:lnTo>
                      <a:pt x="59" y="266"/>
                    </a:lnTo>
                    <a:lnTo>
                      <a:pt x="59" y="237"/>
                    </a:lnTo>
                    <a:lnTo>
                      <a:pt x="89" y="177"/>
                    </a:lnTo>
                    <a:lnTo>
                      <a:pt x="89" y="147"/>
                    </a:lnTo>
                    <a:lnTo>
                      <a:pt x="119" y="119"/>
                    </a:lnTo>
                    <a:lnTo>
                      <a:pt x="119" y="89"/>
                    </a:lnTo>
                    <a:lnTo>
                      <a:pt x="148" y="59"/>
                    </a:lnTo>
                    <a:lnTo>
                      <a:pt x="148" y="0"/>
                    </a:lnTo>
                    <a:close/>
                  </a:path>
                </a:pathLst>
              </a:custGeom>
              <a:solidFill>
                <a:srgbClr val="FCA77E"/>
              </a:solidFill>
              <a:ln w="9525">
                <a:noFill/>
                <a:round/>
                <a:headEnd/>
                <a:tailEnd/>
              </a:ln>
            </p:spPr>
            <p:txBody>
              <a:bodyPr/>
              <a:lstStyle/>
              <a:p>
                <a:endParaRPr lang="en-GB"/>
              </a:p>
            </p:txBody>
          </p:sp>
          <p:sp>
            <p:nvSpPr>
              <p:cNvPr id="21639" name="Freeform 135"/>
              <p:cNvSpPr>
                <a:spLocks/>
              </p:cNvSpPr>
              <p:nvPr/>
            </p:nvSpPr>
            <p:spPr bwMode="auto">
              <a:xfrm>
                <a:off x="3264" y="2031"/>
                <a:ext cx="105" cy="89"/>
              </a:xfrm>
              <a:custGeom>
                <a:avLst/>
                <a:gdLst/>
                <a:ahLst/>
                <a:cxnLst>
                  <a:cxn ang="0">
                    <a:pos x="209" y="59"/>
                  </a:cxn>
                  <a:cxn ang="0">
                    <a:pos x="179" y="30"/>
                  </a:cxn>
                  <a:cxn ang="0">
                    <a:pos x="149" y="59"/>
                  </a:cxn>
                  <a:cxn ang="0">
                    <a:pos x="118" y="30"/>
                  </a:cxn>
                  <a:cxn ang="0">
                    <a:pos x="91" y="30"/>
                  </a:cxn>
                  <a:cxn ang="0">
                    <a:pos x="118" y="59"/>
                  </a:cxn>
                  <a:cxn ang="0">
                    <a:pos x="118" y="88"/>
                  </a:cxn>
                  <a:cxn ang="0">
                    <a:pos x="91" y="88"/>
                  </a:cxn>
                  <a:cxn ang="0">
                    <a:pos x="91" y="118"/>
                  </a:cxn>
                  <a:cxn ang="0">
                    <a:pos x="0" y="118"/>
                  </a:cxn>
                  <a:cxn ang="0">
                    <a:pos x="0" y="148"/>
                  </a:cxn>
                  <a:cxn ang="0">
                    <a:pos x="61" y="179"/>
                  </a:cxn>
                  <a:cxn ang="0">
                    <a:pos x="61" y="236"/>
                  </a:cxn>
                  <a:cxn ang="0">
                    <a:pos x="30" y="236"/>
                  </a:cxn>
                  <a:cxn ang="0">
                    <a:pos x="91" y="297"/>
                  </a:cxn>
                  <a:cxn ang="0">
                    <a:pos x="91" y="266"/>
                  </a:cxn>
                  <a:cxn ang="0">
                    <a:pos x="118" y="297"/>
                  </a:cxn>
                  <a:cxn ang="0">
                    <a:pos x="149" y="297"/>
                  </a:cxn>
                  <a:cxn ang="0">
                    <a:pos x="179" y="266"/>
                  </a:cxn>
                  <a:cxn ang="0">
                    <a:pos x="209" y="297"/>
                  </a:cxn>
                  <a:cxn ang="0">
                    <a:pos x="209" y="325"/>
                  </a:cxn>
                  <a:cxn ang="0">
                    <a:pos x="237" y="355"/>
                  </a:cxn>
                  <a:cxn ang="0">
                    <a:pos x="298" y="355"/>
                  </a:cxn>
                  <a:cxn ang="0">
                    <a:pos x="298" y="297"/>
                  </a:cxn>
                  <a:cxn ang="0">
                    <a:pos x="327" y="266"/>
                  </a:cxn>
                  <a:cxn ang="0">
                    <a:pos x="386" y="266"/>
                  </a:cxn>
                  <a:cxn ang="0">
                    <a:pos x="356" y="236"/>
                  </a:cxn>
                  <a:cxn ang="0">
                    <a:pos x="298" y="206"/>
                  </a:cxn>
                  <a:cxn ang="0">
                    <a:pos x="356" y="148"/>
                  </a:cxn>
                  <a:cxn ang="0">
                    <a:pos x="386" y="148"/>
                  </a:cxn>
                  <a:cxn ang="0">
                    <a:pos x="416" y="118"/>
                  </a:cxn>
                  <a:cxn ang="0">
                    <a:pos x="416" y="88"/>
                  </a:cxn>
                  <a:cxn ang="0">
                    <a:pos x="386" y="59"/>
                  </a:cxn>
                  <a:cxn ang="0">
                    <a:pos x="386" y="30"/>
                  </a:cxn>
                  <a:cxn ang="0">
                    <a:pos x="416" y="30"/>
                  </a:cxn>
                  <a:cxn ang="0">
                    <a:pos x="386" y="0"/>
                  </a:cxn>
                  <a:cxn ang="0">
                    <a:pos x="268" y="0"/>
                  </a:cxn>
                  <a:cxn ang="0">
                    <a:pos x="237" y="30"/>
                  </a:cxn>
                  <a:cxn ang="0">
                    <a:pos x="268" y="59"/>
                  </a:cxn>
                  <a:cxn ang="0">
                    <a:pos x="237" y="88"/>
                  </a:cxn>
                  <a:cxn ang="0">
                    <a:pos x="237" y="118"/>
                  </a:cxn>
                  <a:cxn ang="0">
                    <a:pos x="209" y="148"/>
                  </a:cxn>
                  <a:cxn ang="0">
                    <a:pos x="179" y="118"/>
                  </a:cxn>
                  <a:cxn ang="0">
                    <a:pos x="179" y="59"/>
                  </a:cxn>
                  <a:cxn ang="0">
                    <a:pos x="209" y="59"/>
                  </a:cxn>
                </a:cxnLst>
                <a:rect l="0" t="0" r="r" b="b"/>
                <a:pathLst>
                  <a:path w="416" h="355">
                    <a:moveTo>
                      <a:pt x="209" y="59"/>
                    </a:moveTo>
                    <a:lnTo>
                      <a:pt x="179" y="30"/>
                    </a:lnTo>
                    <a:lnTo>
                      <a:pt x="149" y="59"/>
                    </a:lnTo>
                    <a:lnTo>
                      <a:pt x="118" y="30"/>
                    </a:lnTo>
                    <a:lnTo>
                      <a:pt x="91" y="30"/>
                    </a:lnTo>
                    <a:lnTo>
                      <a:pt x="118" y="59"/>
                    </a:lnTo>
                    <a:lnTo>
                      <a:pt x="118" y="88"/>
                    </a:lnTo>
                    <a:lnTo>
                      <a:pt x="91" y="88"/>
                    </a:lnTo>
                    <a:lnTo>
                      <a:pt x="91" y="118"/>
                    </a:lnTo>
                    <a:lnTo>
                      <a:pt x="0" y="118"/>
                    </a:lnTo>
                    <a:lnTo>
                      <a:pt x="0" y="148"/>
                    </a:lnTo>
                    <a:lnTo>
                      <a:pt x="61" y="179"/>
                    </a:lnTo>
                    <a:lnTo>
                      <a:pt x="61" y="236"/>
                    </a:lnTo>
                    <a:lnTo>
                      <a:pt x="30" y="236"/>
                    </a:lnTo>
                    <a:lnTo>
                      <a:pt x="91" y="297"/>
                    </a:lnTo>
                    <a:lnTo>
                      <a:pt x="91" y="266"/>
                    </a:lnTo>
                    <a:lnTo>
                      <a:pt x="118" y="297"/>
                    </a:lnTo>
                    <a:lnTo>
                      <a:pt x="149" y="297"/>
                    </a:lnTo>
                    <a:lnTo>
                      <a:pt x="179" y="266"/>
                    </a:lnTo>
                    <a:lnTo>
                      <a:pt x="209" y="297"/>
                    </a:lnTo>
                    <a:lnTo>
                      <a:pt x="209" y="325"/>
                    </a:lnTo>
                    <a:lnTo>
                      <a:pt x="237" y="355"/>
                    </a:lnTo>
                    <a:lnTo>
                      <a:pt x="298" y="355"/>
                    </a:lnTo>
                    <a:lnTo>
                      <a:pt x="298" y="297"/>
                    </a:lnTo>
                    <a:lnTo>
                      <a:pt x="327" y="266"/>
                    </a:lnTo>
                    <a:lnTo>
                      <a:pt x="386" y="266"/>
                    </a:lnTo>
                    <a:lnTo>
                      <a:pt x="356" y="236"/>
                    </a:lnTo>
                    <a:lnTo>
                      <a:pt x="298" y="206"/>
                    </a:lnTo>
                    <a:lnTo>
                      <a:pt x="356" y="148"/>
                    </a:lnTo>
                    <a:lnTo>
                      <a:pt x="386" y="148"/>
                    </a:lnTo>
                    <a:lnTo>
                      <a:pt x="416" y="118"/>
                    </a:lnTo>
                    <a:lnTo>
                      <a:pt x="416" y="88"/>
                    </a:lnTo>
                    <a:lnTo>
                      <a:pt x="386" y="59"/>
                    </a:lnTo>
                    <a:lnTo>
                      <a:pt x="386" y="30"/>
                    </a:lnTo>
                    <a:lnTo>
                      <a:pt x="416" y="30"/>
                    </a:lnTo>
                    <a:lnTo>
                      <a:pt x="386" y="0"/>
                    </a:lnTo>
                    <a:lnTo>
                      <a:pt x="268" y="0"/>
                    </a:lnTo>
                    <a:lnTo>
                      <a:pt x="237" y="30"/>
                    </a:lnTo>
                    <a:lnTo>
                      <a:pt x="268" y="59"/>
                    </a:lnTo>
                    <a:lnTo>
                      <a:pt x="237" y="88"/>
                    </a:lnTo>
                    <a:lnTo>
                      <a:pt x="237" y="118"/>
                    </a:lnTo>
                    <a:lnTo>
                      <a:pt x="209" y="148"/>
                    </a:lnTo>
                    <a:lnTo>
                      <a:pt x="179" y="118"/>
                    </a:lnTo>
                    <a:lnTo>
                      <a:pt x="179" y="59"/>
                    </a:lnTo>
                    <a:lnTo>
                      <a:pt x="209" y="59"/>
                    </a:lnTo>
                    <a:close/>
                  </a:path>
                </a:pathLst>
              </a:custGeom>
              <a:solidFill>
                <a:srgbClr val="99D6AB"/>
              </a:solidFill>
              <a:ln w="9525">
                <a:noFill/>
                <a:round/>
                <a:headEnd/>
                <a:tailEnd/>
              </a:ln>
            </p:spPr>
            <p:txBody>
              <a:bodyPr/>
              <a:lstStyle/>
              <a:p>
                <a:endParaRPr lang="en-GB"/>
              </a:p>
            </p:txBody>
          </p:sp>
          <p:sp>
            <p:nvSpPr>
              <p:cNvPr id="21640" name="Freeform 136"/>
              <p:cNvSpPr>
                <a:spLocks/>
              </p:cNvSpPr>
              <p:nvPr/>
            </p:nvSpPr>
            <p:spPr bwMode="auto">
              <a:xfrm>
                <a:off x="3361" y="2068"/>
                <a:ext cx="8" cy="8"/>
              </a:xfrm>
              <a:custGeom>
                <a:avLst/>
                <a:gdLst/>
                <a:ahLst/>
                <a:cxnLst>
                  <a:cxn ang="0">
                    <a:pos x="0" y="0"/>
                  </a:cxn>
                  <a:cxn ang="0">
                    <a:pos x="30" y="31"/>
                  </a:cxn>
                  <a:cxn ang="0">
                    <a:pos x="30" y="0"/>
                  </a:cxn>
                  <a:cxn ang="0">
                    <a:pos x="0" y="0"/>
                  </a:cxn>
                </a:cxnLst>
                <a:rect l="0" t="0" r="r" b="b"/>
                <a:pathLst>
                  <a:path w="30" h="31">
                    <a:moveTo>
                      <a:pt x="0" y="0"/>
                    </a:moveTo>
                    <a:lnTo>
                      <a:pt x="30" y="31"/>
                    </a:lnTo>
                    <a:lnTo>
                      <a:pt x="30" y="0"/>
                    </a:lnTo>
                    <a:lnTo>
                      <a:pt x="0" y="0"/>
                    </a:lnTo>
                    <a:close/>
                  </a:path>
                </a:pathLst>
              </a:custGeom>
              <a:solidFill>
                <a:srgbClr val="99D6AB"/>
              </a:solidFill>
              <a:ln w="9525">
                <a:noFill/>
                <a:round/>
                <a:headEnd/>
                <a:tailEnd/>
              </a:ln>
            </p:spPr>
            <p:txBody>
              <a:bodyPr/>
              <a:lstStyle/>
              <a:p>
                <a:endParaRPr lang="en-GB"/>
              </a:p>
            </p:txBody>
          </p:sp>
          <p:sp>
            <p:nvSpPr>
              <p:cNvPr id="21641" name="Freeform 137"/>
              <p:cNvSpPr>
                <a:spLocks/>
              </p:cNvSpPr>
              <p:nvPr/>
            </p:nvSpPr>
            <p:spPr bwMode="auto">
              <a:xfrm>
                <a:off x="3264" y="2120"/>
                <a:ext cx="75" cy="29"/>
              </a:xfrm>
              <a:custGeom>
                <a:avLst/>
                <a:gdLst/>
                <a:ahLst/>
                <a:cxnLst>
                  <a:cxn ang="0">
                    <a:pos x="298" y="60"/>
                  </a:cxn>
                  <a:cxn ang="0">
                    <a:pos x="298" y="30"/>
                  </a:cxn>
                  <a:cxn ang="0">
                    <a:pos x="268" y="30"/>
                  </a:cxn>
                  <a:cxn ang="0">
                    <a:pos x="237" y="0"/>
                  </a:cxn>
                  <a:cxn ang="0">
                    <a:pos x="209" y="0"/>
                  </a:cxn>
                  <a:cxn ang="0">
                    <a:pos x="209" y="30"/>
                  </a:cxn>
                  <a:cxn ang="0">
                    <a:pos x="237" y="60"/>
                  </a:cxn>
                  <a:cxn ang="0">
                    <a:pos x="209" y="60"/>
                  </a:cxn>
                  <a:cxn ang="0">
                    <a:pos x="209" y="30"/>
                  </a:cxn>
                  <a:cxn ang="0">
                    <a:pos x="179" y="30"/>
                  </a:cxn>
                  <a:cxn ang="0">
                    <a:pos x="149" y="60"/>
                  </a:cxn>
                  <a:cxn ang="0">
                    <a:pos x="91" y="0"/>
                  </a:cxn>
                  <a:cxn ang="0">
                    <a:pos x="61" y="0"/>
                  </a:cxn>
                  <a:cxn ang="0">
                    <a:pos x="30" y="30"/>
                  </a:cxn>
                  <a:cxn ang="0">
                    <a:pos x="30" y="60"/>
                  </a:cxn>
                  <a:cxn ang="0">
                    <a:pos x="0" y="60"/>
                  </a:cxn>
                  <a:cxn ang="0">
                    <a:pos x="30" y="88"/>
                  </a:cxn>
                  <a:cxn ang="0">
                    <a:pos x="91" y="88"/>
                  </a:cxn>
                  <a:cxn ang="0">
                    <a:pos x="118" y="119"/>
                  </a:cxn>
                  <a:cxn ang="0">
                    <a:pos x="209" y="119"/>
                  </a:cxn>
                  <a:cxn ang="0">
                    <a:pos x="237" y="88"/>
                  </a:cxn>
                  <a:cxn ang="0">
                    <a:pos x="237" y="119"/>
                  </a:cxn>
                  <a:cxn ang="0">
                    <a:pos x="268" y="119"/>
                  </a:cxn>
                  <a:cxn ang="0">
                    <a:pos x="268" y="88"/>
                  </a:cxn>
                  <a:cxn ang="0">
                    <a:pos x="298" y="60"/>
                  </a:cxn>
                </a:cxnLst>
                <a:rect l="0" t="0" r="r" b="b"/>
                <a:pathLst>
                  <a:path w="298" h="119">
                    <a:moveTo>
                      <a:pt x="298" y="60"/>
                    </a:moveTo>
                    <a:lnTo>
                      <a:pt x="298" y="30"/>
                    </a:lnTo>
                    <a:lnTo>
                      <a:pt x="268" y="30"/>
                    </a:lnTo>
                    <a:lnTo>
                      <a:pt x="237" y="0"/>
                    </a:lnTo>
                    <a:lnTo>
                      <a:pt x="209" y="0"/>
                    </a:lnTo>
                    <a:lnTo>
                      <a:pt x="209" y="30"/>
                    </a:lnTo>
                    <a:lnTo>
                      <a:pt x="237" y="60"/>
                    </a:lnTo>
                    <a:lnTo>
                      <a:pt x="209" y="60"/>
                    </a:lnTo>
                    <a:lnTo>
                      <a:pt x="209" y="30"/>
                    </a:lnTo>
                    <a:lnTo>
                      <a:pt x="179" y="30"/>
                    </a:lnTo>
                    <a:lnTo>
                      <a:pt x="149" y="60"/>
                    </a:lnTo>
                    <a:lnTo>
                      <a:pt x="91" y="0"/>
                    </a:lnTo>
                    <a:lnTo>
                      <a:pt x="61" y="0"/>
                    </a:lnTo>
                    <a:lnTo>
                      <a:pt x="30" y="30"/>
                    </a:lnTo>
                    <a:lnTo>
                      <a:pt x="30" y="60"/>
                    </a:lnTo>
                    <a:lnTo>
                      <a:pt x="0" y="60"/>
                    </a:lnTo>
                    <a:lnTo>
                      <a:pt x="30" y="88"/>
                    </a:lnTo>
                    <a:lnTo>
                      <a:pt x="91" y="88"/>
                    </a:lnTo>
                    <a:lnTo>
                      <a:pt x="118" y="119"/>
                    </a:lnTo>
                    <a:lnTo>
                      <a:pt x="209" y="119"/>
                    </a:lnTo>
                    <a:lnTo>
                      <a:pt x="237" y="88"/>
                    </a:lnTo>
                    <a:lnTo>
                      <a:pt x="237" y="119"/>
                    </a:lnTo>
                    <a:lnTo>
                      <a:pt x="268" y="119"/>
                    </a:lnTo>
                    <a:lnTo>
                      <a:pt x="268" y="88"/>
                    </a:lnTo>
                    <a:lnTo>
                      <a:pt x="298" y="60"/>
                    </a:lnTo>
                    <a:close/>
                  </a:path>
                </a:pathLst>
              </a:custGeom>
              <a:solidFill>
                <a:srgbClr val="99D6AB"/>
              </a:solidFill>
              <a:ln w="9525">
                <a:noFill/>
                <a:round/>
                <a:headEnd/>
                <a:tailEnd/>
              </a:ln>
            </p:spPr>
            <p:txBody>
              <a:bodyPr/>
              <a:lstStyle/>
              <a:p>
                <a:endParaRPr lang="en-GB"/>
              </a:p>
            </p:txBody>
          </p:sp>
          <p:sp>
            <p:nvSpPr>
              <p:cNvPr id="21642" name="Freeform 138"/>
              <p:cNvSpPr>
                <a:spLocks/>
              </p:cNvSpPr>
              <p:nvPr/>
            </p:nvSpPr>
            <p:spPr bwMode="auto">
              <a:xfrm>
                <a:off x="3502" y="2098"/>
                <a:ext cx="22" cy="22"/>
              </a:xfrm>
              <a:custGeom>
                <a:avLst/>
                <a:gdLst/>
                <a:ahLst/>
                <a:cxnLst>
                  <a:cxn ang="0">
                    <a:pos x="61" y="31"/>
                  </a:cxn>
                  <a:cxn ang="0">
                    <a:pos x="61" y="0"/>
                  </a:cxn>
                  <a:cxn ang="0">
                    <a:pos x="0" y="0"/>
                  </a:cxn>
                  <a:cxn ang="0">
                    <a:pos x="0" y="59"/>
                  </a:cxn>
                  <a:cxn ang="0">
                    <a:pos x="30" y="59"/>
                  </a:cxn>
                  <a:cxn ang="0">
                    <a:pos x="61" y="89"/>
                  </a:cxn>
                  <a:cxn ang="0">
                    <a:pos x="89" y="89"/>
                  </a:cxn>
                  <a:cxn ang="0">
                    <a:pos x="89" y="31"/>
                  </a:cxn>
                  <a:cxn ang="0">
                    <a:pos x="61" y="31"/>
                  </a:cxn>
                </a:cxnLst>
                <a:rect l="0" t="0" r="r" b="b"/>
                <a:pathLst>
                  <a:path w="89" h="89">
                    <a:moveTo>
                      <a:pt x="61" y="31"/>
                    </a:moveTo>
                    <a:lnTo>
                      <a:pt x="61" y="0"/>
                    </a:lnTo>
                    <a:lnTo>
                      <a:pt x="0" y="0"/>
                    </a:lnTo>
                    <a:lnTo>
                      <a:pt x="0" y="59"/>
                    </a:lnTo>
                    <a:lnTo>
                      <a:pt x="30" y="59"/>
                    </a:lnTo>
                    <a:lnTo>
                      <a:pt x="61" y="89"/>
                    </a:lnTo>
                    <a:lnTo>
                      <a:pt x="89" y="89"/>
                    </a:lnTo>
                    <a:lnTo>
                      <a:pt x="89" y="31"/>
                    </a:lnTo>
                    <a:lnTo>
                      <a:pt x="61" y="31"/>
                    </a:lnTo>
                    <a:close/>
                  </a:path>
                </a:pathLst>
              </a:custGeom>
              <a:solidFill>
                <a:srgbClr val="99D6AB"/>
              </a:solidFill>
              <a:ln w="9525">
                <a:noFill/>
                <a:round/>
                <a:headEnd/>
                <a:tailEnd/>
              </a:ln>
            </p:spPr>
            <p:txBody>
              <a:bodyPr/>
              <a:lstStyle/>
              <a:p>
                <a:endParaRPr lang="en-GB"/>
              </a:p>
            </p:txBody>
          </p:sp>
          <p:sp>
            <p:nvSpPr>
              <p:cNvPr id="21643" name="Freeform 139"/>
              <p:cNvSpPr>
                <a:spLocks/>
              </p:cNvSpPr>
              <p:nvPr/>
            </p:nvSpPr>
            <p:spPr bwMode="auto">
              <a:xfrm>
                <a:off x="3887" y="2098"/>
                <a:ext cx="7" cy="7"/>
              </a:xfrm>
              <a:custGeom>
                <a:avLst/>
                <a:gdLst/>
                <a:ahLst/>
                <a:cxnLst>
                  <a:cxn ang="0">
                    <a:pos x="30" y="0"/>
                  </a:cxn>
                  <a:cxn ang="0">
                    <a:pos x="0" y="0"/>
                  </a:cxn>
                  <a:cxn ang="0">
                    <a:pos x="0" y="31"/>
                  </a:cxn>
                  <a:cxn ang="0">
                    <a:pos x="30" y="0"/>
                  </a:cxn>
                </a:cxnLst>
                <a:rect l="0" t="0" r="r" b="b"/>
                <a:pathLst>
                  <a:path w="30" h="31">
                    <a:moveTo>
                      <a:pt x="30" y="0"/>
                    </a:moveTo>
                    <a:lnTo>
                      <a:pt x="0" y="0"/>
                    </a:lnTo>
                    <a:lnTo>
                      <a:pt x="0" y="31"/>
                    </a:lnTo>
                    <a:lnTo>
                      <a:pt x="30" y="0"/>
                    </a:lnTo>
                    <a:close/>
                  </a:path>
                </a:pathLst>
              </a:custGeom>
              <a:solidFill>
                <a:srgbClr val="FFFF7F"/>
              </a:solidFill>
              <a:ln w="9525">
                <a:noFill/>
                <a:round/>
                <a:headEnd/>
                <a:tailEnd/>
              </a:ln>
            </p:spPr>
            <p:txBody>
              <a:bodyPr/>
              <a:lstStyle/>
              <a:p>
                <a:endParaRPr lang="en-GB"/>
              </a:p>
            </p:txBody>
          </p:sp>
          <p:sp>
            <p:nvSpPr>
              <p:cNvPr id="21644" name="Freeform 140"/>
              <p:cNvSpPr>
                <a:spLocks/>
              </p:cNvSpPr>
              <p:nvPr/>
            </p:nvSpPr>
            <p:spPr bwMode="auto">
              <a:xfrm>
                <a:off x="3894" y="2083"/>
                <a:ext cx="8" cy="15"/>
              </a:xfrm>
              <a:custGeom>
                <a:avLst/>
                <a:gdLst/>
                <a:ahLst/>
                <a:cxnLst>
                  <a:cxn ang="0">
                    <a:pos x="0" y="60"/>
                  </a:cxn>
                  <a:cxn ang="0">
                    <a:pos x="30" y="30"/>
                  </a:cxn>
                  <a:cxn ang="0">
                    <a:pos x="30" y="0"/>
                  </a:cxn>
                  <a:cxn ang="0">
                    <a:pos x="0" y="30"/>
                  </a:cxn>
                  <a:cxn ang="0">
                    <a:pos x="0" y="60"/>
                  </a:cxn>
                </a:cxnLst>
                <a:rect l="0" t="0" r="r" b="b"/>
                <a:pathLst>
                  <a:path w="30" h="60">
                    <a:moveTo>
                      <a:pt x="0" y="60"/>
                    </a:moveTo>
                    <a:lnTo>
                      <a:pt x="30" y="30"/>
                    </a:lnTo>
                    <a:lnTo>
                      <a:pt x="30" y="0"/>
                    </a:lnTo>
                    <a:lnTo>
                      <a:pt x="0" y="30"/>
                    </a:lnTo>
                    <a:lnTo>
                      <a:pt x="0" y="60"/>
                    </a:lnTo>
                    <a:close/>
                  </a:path>
                </a:pathLst>
              </a:custGeom>
              <a:solidFill>
                <a:srgbClr val="D3B26F"/>
              </a:solidFill>
              <a:ln w="9525">
                <a:noFill/>
                <a:round/>
                <a:headEnd/>
                <a:tailEnd/>
              </a:ln>
            </p:spPr>
            <p:txBody>
              <a:bodyPr/>
              <a:lstStyle/>
              <a:p>
                <a:endParaRPr lang="en-GB"/>
              </a:p>
            </p:txBody>
          </p:sp>
          <p:sp>
            <p:nvSpPr>
              <p:cNvPr id="21645" name="Freeform 141"/>
              <p:cNvSpPr>
                <a:spLocks/>
              </p:cNvSpPr>
              <p:nvPr/>
            </p:nvSpPr>
            <p:spPr bwMode="auto">
              <a:xfrm>
                <a:off x="1309" y="1224"/>
                <a:ext cx="548" cy="237"/>
              </a:xfrm>
              <a:custGeom>
                <a:avLst/>
                <a:gdLst/>
                <a:ahLst/>
                <a:cxnLst>
                  <a:cxn ang="0">
                    <a:pos x="1571" y="31"/>
                  </a:cxn>
                  <a:cxn ang="0">
                    <a:pos x="1541" y="118"/>
                  </a:cxn>
                  <a:cxn ang="0">
                    <a:pos x="1362" y="118"/>
                  </a:cxn>
                  <a:cxn ang="0">
                    <a:pos x="1303" y="118"/>
                  </a:cxn>
                  <a:cxn ang="0">
                    <a:pos x="1155" y="149"/>
                  </a:cxn>
                  <a:cxn ang="0">
                    <a:pos x="1155" y="179"/>
                  </a:cxn>
                  <a:cxn ang="0">
                    <a:pos x="1067" y="90"/>
                  </a:cxn>
                  <a:cxn ang="0">
                    <a:pos x="948" y="118"/>
                  </a:cxn>
                  <a:cxn ang="0">
                    <a:pos x="860" y="238"/>
                  </a:cxn>
                  <a:cxn ang="0">
                    <a:pos x="741" y="118"/>
                  </a:cxn>
                  <a:cxn ang="0">
                    <a:pos x="651" y="297"/>
                  </a:cxn>
                  <a:cxn ang="0">
                    <a:pos x="593" y="238"/>
                  </a:cxn>
                  <a:cxn ang="0">
                    <a:pos x="473" y="416"/>
                  </a:cxn>
                  <a:cxn ang="0">
                    <a:pos x="414" y="267"/>
                  </a:cxn>
                  <a:cxn ang="0">
                    <a:pos x="386" y="238"/>
                  </a:cxn>
                  <a:cxn ang="0">
                    <a:pos x="444" y="179"/>
                  </a:cxn>
                  <a:cxn ang="0">
                    <a:pos x="386" y="118"/>
                  </a:cxn>
                  <a:cxn ang="0">
                    <a:pos x="295" y="61"/>
                  </a:cxn>
                  <a:cxn ang="0">
                    <a:pos x="177" y="61"/>
                  </a:cxn>
                  <a:cxn ang="0">
                    <a:pos x="177" y="118"/>
                  </a:cxn>
                  <a:cxn ang="0">
                    <a:pos x="148" y="149"/>
                  </a:cxn>
                  <a:cxn ang="0">
                    <a:pos x="30" y="90"/>
                  </a:cxn>
                  <a:cxn ang="0">
                    <a:pos x="58" y="267"/>
                  </a:cxn>
                  <a:cxn ang="0">
                    <a:pos x="148" y="297"/>
                  </a:cxn>
                  <a:cxn ang="0">
                    <a:pos x="237" y="327"/>
                  </a:cxn>
                  <a:cxn ang="0">
                    <a:pos x="237" y="356"/>
                  </a:cxn>
                  <a:cxn ang="0">
                    <a:pos x="266" y="445"/>
                  </a:cxn>
                  <a:cxn ang="0">
                    <a:pos x="58" y="534"/>
                  </a:cxn>
                  <a:cxn ang="0">
                    <a:pos x="177" y="534"/>
                  </a:cxn>
                  <a:cxn ang="0">
                    <a:pos x="177" y="622"/>
                  </a:cxn>
                  <a:cxn ang="0">
                    <a:pos x="295" y="565"/>
                  </a:cxn>
                  <a:cxn ang="0">
                    <a:pos x="237" y="592"/>
                  </a:cxn>
                  <a:cxn ang="0">
                    <a:pos x="266" y="622"/>
                  </a:cxn>
                  <a:cxn ang="0">
                    <a:pos x="237" y="711"/>
                  </a:cxn>
                  <a:cxn ang="0">
                    <a:pos x="58" y="771"/>
                  </a:cxn>
                  <a:cxn ang="0">
                    <a:pos x="295" y="801"/>
                  </a:cxn>
                  <a:cxn ang="0">
                    <a:pos x="386" y="801"/>
                  </a:cxn>
                  <a:cxn ang="0">
                    <a:pos x="473" y="829"/>
                  </a:cxn>
                  <a:cxn ang="0">
                    <a:pos x="504" y="890"/>
                  </a:cxn>
                  <a:cxn ang="0">
                    <a:pos x="800" y="947"/>
                  </a:cxn>
                  <a:cxn ang="0">
                    <a:pos x="1067" y="890"/>
                  </a:cxn>
                  <a:cxn ang="0">
                    <a:pos x="1274" y="829"/>
                  </a:cxn>
                  <a:cxn ang="0">
                    <a:pos x="1453" y="771"/>
                  </a:cxn>
                  <a:cxn ang="0">
                    <a:pos x="1571" y="711"/>
                  </a:cxn>
                  <a:cxn ang="0">
                    <a:pos x="1717" y="652"/>
                  </a:cxn>
                  <a:cxn ang="0">
                    <a:pos x="1926" y="622"/>
                  </a:cxn>
                  <a:cxn ang="0">
                    <a:pos x="1985" y="534"/>
                  </a:cxn>
                  <a:cxn ang="0">
                    <a:pos x="2104" y="474"/>
                  </a:cxn>
                  <a:cxn ang="0">
                    <a:pos x="2192" y="416"/>
                  </a:cxn>
                  <a:cxn ang="0">
                    <a:pos x="2163" y="356"/>
                  </a:cxn>
                  <a:cxn ang="0">
                    <a:pos x="2133" y="267"/>
                  </a:cxn>
                  <a:cxn ang="0">
                    <a:pos x="2045" y="209"/>
                  </a:cxn>
                  <a:cxn ang="0">
                    <a:pos x="1926" y="209"/>
                  </a:cxn>
                  <a:cxn ang="0">
                    <a:pos x="1926" y="149"/>
                  </a:cxn>
                  <a:cxn ang="0">
                    <a:pos x="1897" y="61"/>
                  </a:cxn>
                  <a:cxn ang="0">
                    <a:pos x="1778" y="90"/>
                  </a:cxn>
                </a:cxnLst>
                <a:rect l="0" t="0" r="r" b="b"/>
                <a:pathLst>
                  <a:path w="2192" h="947">
                    <a:moveTo>
                      <a:pt x="1748" y="31"/>
                    </a:moveTo>
                    <a:lnTo>
                      <a:pt x="1717" y="0"/>
                    </a:lnTo>
                    <a:lnTo>
                      <a:pt x="1599" y="0"/>
                    </a:lnTo>
                    <a:lnTo>
                      <a:pt x="1571" y="31"/>
                    </a:lnTo>
                    <a:lnTo>
                      <a:pt x="1599" y="61"/>
                    </a:lnTo>
                    <a:lnTo>
                      <a:pt x="1599" y="90"/>
                    </a:lnTo>
                    <a:lnTo>
                      <a:pt x="1571" y="90"/>
                    </a:lnTo>
                    <a:lnTo>
                      <a:pt x="1541" y="118"/>
                    </a:lnTo>
                    <a:lnTo>
                      <a:pt x="1481" y="118"/>
                    </a:lnTo>
                    <a:lnTo>
                      <a:pt x="1453" y="90"/>
                    </a:lnTo>
                    <a:lnTo>
                      <a:pt x="1392" y="90"/>
                    </a:lnTo>
                    <a:lnTo>
                      <a:pt x="1362" y="118"/>
                    </a:lnTo>
                    <a:lnTo>
                      <a:pt x="1362" y="149"/>
                    </a:lnTo>
                    <a:lnTo>
                      <a:pt x="1333" y="179"/>
                    </a:lnTo>
                    <a:lnTo>
                      <a:pt x="1303" y="149"/>
                    </a:lnTo>
                    <a:lnTo>
                      <a:pt x="1303" y="118"/>
                    </a:lnTo>
                    <a:lnTo>
                      <a:pt x="1215" y="118"/>
                    </a:lnTo>
                    <a:lnTo>
                      <a:pt x="1185" y="90"/>
                    </a:lnTo>
                    <a:lnTo>
                      <a:pt x="1155" y="90"/>
                    </a:lnTo>
                    <a:lnTo>
                      <a:pt x="1155" y="149"/>
                    </a:lnTo>
                    <a:lnTo>
                      <a:pt x="1185" y="179"/>
                    </a:lnTo>
                    <a:lnTo>
                      <a:pt x="1185" y="267"/>
                    </a:lnTo>
                    <a:lnTo>
                      <a:pt x="1155" y="238"/>
                    </a:lnTo>
                    <a:lnTo>
                      <a:pt x="1155" y="179"/>
                    </a:lnTo>
                    <a:lnTo>
                      <a:pt x="1125" y="179"/>
                    </a:lnTo>
                    <a:lnTo>
                      <a:pt x="1096" y="149"/>
                    </a:lnTo>
                    <a:lnTo>
                      <a:pt x="1096" y="118"/>
                    </a:lnTo>
                    <a:lnTo>
                      <a:pt x="1067" y="90"/>
                    </a:lnTo>
                    <a:lnTo>
                      <a:pt x="1007" y="90"/>
                    </a:lnTo>
                    <a:lnTo>
                      <a:pt x="1007" y="118"/>
                    </a:lnTo>
                    <a:lnTo>
                      <a:pt x="978" y="149"/>
                    </a:lnTo>
                    <a:lnTo>
                      <a:pt x="948" y="118"/>
                    </a:lnTo>
                    <a:lnTo>
                      <a:pt x="918" y="118"/>
                    </a:lnTo>
                    <a:lnTo>
                      <a:pt x="887" y="149"/>
                    </a:lnTo>
                    <a:lnTo>
                      <a:pt x="887" y="238"/>
                    </a:lnTo>
                    <a:lnTo>
                      <a:pt x="860" y="238"/>
                    </a:lnTo>
                    <a:lnTo>
                      <a:pt x="800" y="179"/>
                    </a:lnTo>
                    <a:lnTo>
                      <a:pt x="769" y="179"/>
                    </a:lnTo>
                    <a:lnTo>
                      <a:pt x="769" y="149"/>
                    </a:lnTo>
                    <a:lnTo>
                      <a:pt x="741" y="118"/>
                    </a:lnTo>
                    <a:lnTo>
                      <a:pt x="711" y="118"/>
                    </a:lnTo>
                    <a:lnTo>
                      <a:pt x="680" y="149"/>
                    </a:lnTo>
                    <a:lnTo>
                      <a:pt x="680" y="267"/>
                    </a:lnTo>
                    <a:lnTo>
                      <a:pt x="651" y="297"/>
                    </a:lnTo>
                    <a:lnTo>
                      <a:pt x="623" y="267"/>
                    </a:lnTo>
                    <a:lnTo>
                      <a:pt x="623" y="297"/>
                    </a:lnTo>
                    <a:lnTo>
                      <a:pt x="593" y="267"/>
                    </a:lnTo>
                    <a:lnTo>
                      <a:pt x="593" y="238"/>
                    </a:lnTo>
                    <a:lnTo>
                      <a:pt x="504" y="327"/>
                    </a:lnTo>
                    <a:lnTo>
                      <a:pt x="504" y="356"/>
                    </a:lnTo>
                    <a:lnTo>
                      <a:pt x="473" y="327"/>
                    </a:lnTo>
                    <a:lnTo>
                      <a:pt x="473" y="416"/>
                    </a:lnTo>
                    <a:lnTo>
                      <a:pt x="444" y="386"/>
                    </a:lnTo>
                    <a:lnTo>
                      <a:pt x="444" y="327"/>
                    </a:lnTo>
                    <a:lnTo>
                      <a:pt x="414" y="297"/>
                    </a:lnTo>
                    <a:lnTo>
                      <a:pt x="414" y="267"/>
                    </a:lnTo>
                    <a:lnTo>
                      <a:pt x="386" y="267"/>
                    </a:lnTo>
                    <a:lnTo>
                      <a:pt x="355" y="238"/>
                    </a:lnTo>
                    <a:lnTo>
                      <a:pt x="355" y="209"/>
                    </a:lnTo>
                    <a:lnTo>
                      <a:pt x="386" y="238"/>
                    </a:lnTo>
                    <a:lnTo>
                      <a:pt x="414" y="238"/>
                    </a:lnTo>
                    <a:lnTo>
                      <a:pt x="444" y="209"/>
                    </a:lnTo>
                    <a:lnTo>
                      <a:pt x="473" y="209"/>
                    </a:lnTo>
                    <a:lnTo>
                      <a:pt x="444" y="179"/>
                    </a:lnTo>
                    <a:lnTo>
                      <a:pt x="414" y="179"/>
                    </a:lnTo>
                    <a:lnTo>
                      <a:pt x="444" y="149"/>
                    </a:lnTo>
                    <a:lnTo>
                      <a:pt x="414" y="118"/>
                    </a:lnTo>
                    <a:lnTo>
                      <a:pt x="386" y="118"/>
                    </a:lnTo>
                    <a:lnTo>
                      <a:pt x="386" y="90"/>
                    </a:lnTo>
                    <a:lnTo>
                      <a:pt x="355" y="90"/>
                    </a:lnTo>
                    <a:lnTo>
                      <a:pt x="325" y="61"/>
                    </a:lnTo>
                    <a:lnTo>
                      <a:pt x="295" y="61"/>
                    </a:lnTo>
                    <a:lnTo>
                      <a:pt x="266" y="31"/>
                    </a:lnTo>
                    <a:lnTo>
                      <a:pt x="88" y="31"/>
                    </a:lnTo>
                    <a:lnTo>
                      <a:pt x="88" y="61"/>
                    </a:lnTo>
                    <a:lnTo>
                      <a:pt x="177" y="61"/>
                    </a:lnTo>
                    <a:lnTo>
                      <a:pt x="207" y="90"/>
                    </a:lnTo>
                    <a:lnTo>
                      <a:pt x="118" y="90"/>
                    </a:lnTo>
                    <a:lnTo>
                      <a:pt x="148" y="118"/>
                    </a:lnTo>
                    <a:lnTo>
                      <a:pt x="177" y="118"/>
                    </a:lnTo>
                    <a:lnTo>
                      <a:pt x="207" y="149"/>
                    </a:lnTo>
                    <a:lnTo>
                      <a:pt x="207" y="179"/>
                    </a:lnTo>
                    <a:lnTo>
                      <a:pt x="177" y="179"/>
                    </a:lnTo>
                    <a:lnTo>
                      <a:pt x="148" y="149"/>
                    </a:lnTo>
                    <a:lnTo>
                      <a:pt x="88" y="149"/>
                    </a:lnTo>
                    <a:lnTo>
                      <a:pt x="88" y="118"/>
                    </a:lnTo>
                    <a:lnTo>
                      <a:pt x="58" y="118"/>
                    </a:lnTo>
                    <a:lnTo>
                      <a:pt x="30" y="90"/>
                    </a:lnTo>
                    <a:lnTo>
                      <a:pt x="0" y="90"/>
                    </a:lnTo>
                    <a:lnTo>
                      <a:pt x="0" y="267"/>
                    </a:lnTo>
                    <a:lnTo>
                      <a:pt x="30" y="297"/>
                    </a:lnTo>
                    <a:lnTo>
                      <a:pt x="58" y="267"/>
                    </a:lnTo>
                    <a:lnTo>
                      <a:pt x="88" y="297"/>
                    </a:lnTo>
                    <a:lnTo>
                      <a:pt x="88" y="267"/>
                    </a:lnTo>
                    <a:lnTo>
                      <a:pt x="118" y="297"/>
                    </a:lnTo>
                    <a:lnTo>
                      <a:pt x="148" y="297"/>
                    </a:lnTo>
                    <a:lnTo>
                      <a:pt x="177" y="267"/>
                    </a:lnTo>
                    <a:lnTo>
                      <a:pt x="177" y="297"/>
                    </a:lnTo>
                    <a:lnTo>
                      <a:pt x="207" y="297"/>
                    </a:lnTo>
                    <a:lnTo>
                      <a:pt x="237" y="327"/>
                    </a:lnTo>
                    <a:lnTo>
                      <a:pt x="266" y="297"/>
                    </a:lnTo>
                    <a:lnTo>
                      <a:pt x="295" y="327"/>
                    </a:lnTo>
                    <a:lnTo>
                      <a:pt x="266" y="327"/>
                    </a:lnTo>
                    <a:lnTo>
                      <a:pt x="237" y="356"/>
                    </a:lnTo>
                    <a:lnTo>
                      <a:pt x="177" y="356"/>
                    </a:lnTo>
                    <a:lnTo>
                      <a:pt x="118" y="416"/>
                    </a:lnTo>
                    <a:lnTo>
                      <a:pt x="295" y="416"/>
                    </a:lnTo>
                    <a:lnTo>
                      <a:pt x="266" y="445"/>
                    </a:lnTo>
                    <a:lnTo>
                      <a:pt x="0" y="445"/>
                    </a:lnTo>
                    <a:lnTo>
                      <a:pt x="0" y="504"/>
                    </a:lnTo>
                    <a:lnTo>
                      <a:pt x="30" y="504"/>
                    </a:lnTo>
                    <a:lnTo>
                      <a:pt x="58" y="534"/>
                    </a:lnTo>
                    <a:lnTo>
                      <a:pt x="88" y="504"/>
                    </a:lnTo>
                    <a:lnTo>
                      <a:pt x="118" y="504"/>
                    </a:lnTo>
                    <a:lnTo>
                      <a:pt x="148" y="534"/>
                    </a:lnTo>
                    <a:lnTo>
                      <a:pt x="177" y="534"/>
                    </a:lnTo>
                    <a:lnTo>
                      <a:pt x="118" y="592"/>
                    </a:lnTo>
                    <a:lnTo>
                      <a:pt x="148" y="592"/>
                    </a:lnTo>
                    <a:lnTo>
                      <a:pt x="148" y="622"/>
                    </a:lnTo>
                    <a:lnTo>
                      <a:pt x="177" y="622"/>
                    </a:lnTo>
                    <a:lnTo>
                      <a:pt x="207" y="592"/>
                    </a:lnTo>
                    <a:lnTo>
                      <a:pt x="237" y="592"/>
                    </a:lnTo>
                    <a:lnTo>
                      <a:pt x="266" y="565"/>
                    </a:lnTo>
                    <a:lnTo>
                      <a:pt x="295" y="565"/>
                    </a:lnTo>
                    <a:lnTo>
                      <a:pt x="295" y="592"/>
                    </a:lnTo>
                    <a:lnTo>
                      <a:pt x="266" y="565"/>
                    </a:lnTo>
                    <a:lnTo>
                      <a:pt x="266" y="592"/>
                    </a:lnTo>
                    <a:lnTo>
                      <a:pt x="237" y="592"/>
                    </a:lnTo>
                    <a:lnTo>
                      <a:pt x="207" y="622"/>
                    </a:lnTo>
                    <a:lnTo>
                      <a:pt x="207" y="652"/>
                    </a:lnTo>
                    <a:lnTo>
                      <a:pt x="237" y="652"/>
                    </a:lnTo>
                    <a:lnTo>
                      <a:pt x="266" y="622"/>
                    </a:lnTo>
                    <a:lnTo>
                      <a:pt x="295" y="652"/>
                    </a:lnTo>
                    <a:lnTo>
                      <a:pt x="237" y="652"/>
                    </a:lnTo>
                    <a:lnTo>
                      <a:pt x="207" y="683"/>
                    </a:lnTo>
                    <a:lnTo>
                      <a:pt x="237" y="711"/>
                    </a:lnTo>
                    <a:lnTo>
                      <a:pt x="177" y="711"/>
                    </a:lnTo>
                    <a:lnTo>
                      <a:pt x="177" y="741"/>
                    </a:lnTo>
                    <a:lnTo>
                      <a:pt x="88" y="741"/>
                    </a:lnTo>
                    <a:lnTo>
                      <a:pt x="58" y="771"/>
                    </a:lnTo>
                    <a:lnTo>
                      <a:pt x="30" y="741"/>
                    </a:lnTo>
                    <a:lnTo>
                      <a:pt x="0" y="741"/>
                    </a:lnTo>
                    <a:lnTo>
                      <a:pt x="0" y="801"/>
                    </a:lnTo>
                    <a:lnTo>
                      <a:pt x="295" y="801"/>
                    </a:lnTo>
                    <a:lnTo>
                      <a:pt x="325" y="771"/>
                    </a:lnTo>
                    <a:lnTo>
                      <a:pt x="386" y="771"/>
                    </a:lnTo>
                    <a:lnTo>
                      <a:pt x="355" y="801"/>
                    </a:lnTo>
                    <a:lnTo>
                      <a:pt x="386" y="801"/>
                    </a:lnTo>
                    <a:lnTo>
                      <a:pt x="414" y="829"/>
                    </a:lnTo>
                    <a:lnTo>
                      <a:pt x="444" y="801"/>
                    </a:lnTo>
                    <a:lnTo>
                      <a:pt x="444" y="829"/>
                    </a:lnTo>
                    <a:lnTo>
                      <a:pt x="473" y="829"/>
                    </a:lnTo>
                    <a:lnTo>
                      <a:pt x="504" y="801"/>
                    </a:lnTo>
                    <a:lnTo>
                      <a:pt x="532" y="829"/>
                    </a:lnTo>
                    <a:lnTo>
                      <a:pt x="504" y="859"/>
                    </a:lnTo>
                    <a:lnTo>
                      <a:pt x="504" y="890"/>
                    </a:lnTo>
                    <a:lnTo>
                      <a:pt x="651" y="890"/>
                    </a:lnTo>
                    <a:lnTo>
                      <a:pt x="680" y="920"/>
                    </a:lnTo>
                    <a:lnTo>
                      <a:pt x="769" y="920"/>
                    </a:lnTo>
                    <a:lnTo>
                      <a:pt x="800" y="947"/>
                    </a:lnTo>
                    <a:lnTo>
                      <a:pt x="887" y="947"/>
                    </a:lnTo>
                    <a:lnTo>
                      <a:pt x="918" y="920"/>
                    </a:lnTo>
                    <a:lnTo>
                      <a:pt x="1037" y="920"/>
                    </a:lnTo>
                    <a:lnTo>
                      <a:pt x="1067" y="890"/>
                    </a:lnTo>
                    <a:lnTo>
                      <a:pt x="1096" y="890"/>
                    </a:lnTo>
                    <a:lnTo>
                      <a:pt x="1067" y="859"/>
                    </a:lnTo>
                    <a:lnTo>
                      <a:pt x="1096" y="829"/>
                    </a:lnTo>
                    <a:lnTo>
                      <a:pt x="1274" y="829"/>
                    </a:lnTo>
                    <a:lnTo>
                      <a:pt x="1333" y="771"/>
                    </a:lnTo>
                    <a:lnTo>
                      <a:pt x="1333" y="801"/>
                    </a:lnTo>
                    <a:lnTo>
                      <a:pt x="1422" y="801"/>
                    </a:lnTo>
                    <a:lnTo>
                      <a:pt x="1453" y="771"/>
                    </a:lnTo>
                    <a:lnTo>
                      <a:pt x="1481" y="771"/>
                    </a:lnTo>
                    <a:lnTo>
                      <a:pt x="1481" y="741"/>
                    </a:lnTo>
                    <a:lnTo>
                      <a:pt x="1541" y="741"/>
                    </a:lnTo>
                    <a:lnTo>
                      <a:pt x="1571" y="711"/>
                    </a:lnTo>
                    <a:lnTo>
                      <a:pt x="1599" y="711"/>
                    </a:lnTo>
                    <a:lnTo>
                      <a:pt x="1629" y="683"/>
                    </a:lnTo>
                    <a:lnTo>
                      <a:pt x="1690" y="683"/>
                    </a:lnTo>
                    <a:lnTo>
                      <a:pt x="1717" y="652"/>
                    </a:lnTo>
                    <a:lnTo>
                      <a:pt x="1778" y="652"/>
                    </a:lnTo>
                    <a:lnTo>
                      <a:pt x="1808" y="683"/>
                    </a:lnTo>
                    <a:lnTo>
                      <a:pt x="1867" y="622"/>
                    </a:lnTo>
                    <a:lnTo>
                      <a:pt x="1926" y="622"/>
                    </a:lnTo>
                    <a:lnTo>
                      <a:pt x="1955" y="592"/>
                    </a:lnTo>
                    <a:lnTo>
                      <a:pt x="1926" y="565"/>
                    </a:lnTo>
                    <a:lnTo>
                      <a:pt x="1955" y="565"/>
                    </a:lnTo>
                    <a:lnTo>
                      <a:pt x="1985" y="534"/>
                    </a:lnTo>
                    <a:lnTo>
                      <a:pt x="2015" y="534"/>
                    </a:lnTo>
                    <a:lnTo>
                      <a:pt x="2045" y="504"/>
                    </a:lnTo>
                    <a:lnTo>
                      <a:pt x="2074" y="504"/>
                    </a:lnTo>
                    <a:lnTo>
                      <a:pt x="2104" y="474"/>
                    </a:lnTo>
                    <a:lnTo>
                      <a:pt x="2133" y="474"/>
                    </a:lnTo>
                    <a:lnTo>
                      <a:pt x="2074" y="445"/>
                    </a:lnTo>
                    <a:lnTo>
                      <a:pt x="2192" y="445"/>
                    </a:lnTo>
                    <a:lnTo>
                      <a:pt x="2192" y="416"/>
                    </a:lnTo>
                    <a:lnTo>
                      <a:pt x="2163" y="386"/>
                    </a:lnTo>
                    <a:lnTo>
                      <a:pt x="2192" y="386"/>
                    </a:lnTo>
                    <a:lnTo>
                      <a:pt x="2192" y="356"/>
                    </a:lnTo>
                    <a:lnTo>
                      <a:pt x="2163" y="356"/>
                    </a:lnTo>
                    <a:lnTo>
                      <a:pt x="2192" y="327"/>
                    </a:lnTo>
                    <a:lnTo>
                      <a:pt x="2192" y="297"/>
                    </a:lnTo>
                    <a:lnTo>
                      <a:pt x="2163" y="297"/>
                    </a:lnTo>
                    <a:lnTo>
                      <a:pt x="2133" y="267"/>
                    </a:lnTo>
                    <a:lnTo>
                      <a:pt x="2045" y="267"/>
                    </a:lnTo>
                    <a:lnTo>
                      <a:pt x="1985" y="297"/>
                    </a:lnTo>
                    <a:lnTo>
                      <a:pt x="2045" y="238"/>
                    </a:lnTo>
                    <a:lnTo>
                      <a:pt x="2045" y="209"/>
                    </a:lnTo>
                    <a:lnTo>
                      <a:pt x="2015" y="209"/>
                    </a:lnTo>
                    <a:lnTo>
                      <a:pt x="1985" y="238"/>
                    </a:lnTo>
                    <a:lnTo>
                      <a:pt x="1926" y="238"/>
                    </a:lnTo>
                    <a:lnTo>
                      <a:pt x="1926" y="209"/>
                    </a:lnTo>
                    <a:lnTo>
                      <a:pt x="1955" y="179"/>
                    </a:lnTo>
                    <a:lnTo>
                      <a:pt x="1985" y="179"/>
                    </a:lnTo>
                    <a:lnTo>
                      <a:pt x="1985" y="149"/>
                    </a:lnTo>
                    <a:lnTo>
                      <a:pt x="1926" y="149"/>
                    </a:lnTo>
                    <a:lnTo>
                      <a:pt x="1897" y="118"/>
                    </a:lnTo>
                    <a:lnTo>
                      <a:pt x="1926" y="118"/>
                    </a:lnTo>
                    <a:lnTo>
                      <a:pt x="1926" y="61"/>
                    </a:lnTo>
                    <a:lnTo>
                      <a:pt x="1897" y="61"/>
                    </a:lnTo>
                    <a:lnTo>
                      <a:pt x="1836" y="90"/>
                    </a:lnTo>
                    <a:lnTo>
                      <a:pt x="1836" y="118"/>
                    </a:lnTo>
                    <a:lnTo>
                      <a:pt x="1808" y="90"/>
                    </a:lnTo>
                    <a:lnTo>
                      <a:pt x="1778" y="90"/>
                    </a:lnTo>
                    <a:lnTo>
                      <a:pt x="1748" y="61"/>
                    </a:lnTo>
                    <a:lnTo>
                      <a:pt x="1748" y="31"/>
                    </a:lnTo>
                    <a:close/>
                  </a:path>
                </a:pathLst>
              </a:custGeom>
              <a:solidFill>
                <a:srgbClr val="B28665"/>
              </a:solidFill>
              <a:ln w="9525">
                <a:noFill/>
                <a:round/>
                <a:headEnd/>
                <a:tailEnd/>
              </a:ln>
            </p:spPr>
            <p:txBody>
              <a:bodyPr/>
              <a:lstStyle/>
              <a:p>
                <a:endParaRPr lang="en-GB"/>
              </a:p>
            </p:txBody>
          </p:sp>
          <p:sp>
            <p:nvSpPr>
              <p:cNvPr id="21646" name="Freeform 142"/>
              <p:cNvSpPr>
                <a:spLocks/>
              </p:cNvSpPr>
              <p:nvPr/>
            </p:nvSpPr>
            <p:spPr bwMode="auto">
              <a:xfrm>
                <a:off x="1791" y="1232"/>
                <a:ext cx="22" cy="7"/>
              </a:xfrm>
              <a:custGeom>
                <a:avLst/>
                <a:gdLst/>
                <a:ahLst/>
                <a:cxnLst>
                  <a:cxn ang="0">
                    <a:pos x="0" y="30"/>
                  </a:cxn>
                  <a:cxn ang="0">
                    <a:pos x="59" y="30"/>
                  </a:cxn>
                  <a:cxn ang="0">
                    <a:pos x="89" y="0"/>
                  </a:cxn>
                  <a:cxn ang="0">
                    <a:pos x="29" y="0"/>
                  </a:cxn>
                  <a:cxn ang="0">
                    <a:pos x="0" y="30"/>
                  </a:cxn>
                </a:cxnLst>
                <a:rect l="0" t="0" r="r" b="b"/>
                <a:pathLst>
                  <a:path w="89" h="30">
                    <a:moveTo>
                      <a:pt x="0" y="30"/>
                    </a:moveTo>
                    <a:lnTo>
                      <a:pt x="59" y="30"/>
                    </a:lnTo>
                    <a:lnTo>
                      <a:pt x="89" y="0"/>
                    </a:lnTo>
                    <a:lnTo>
                      <a:pt x="29" y="0"/>
                    </a:lnTo>
                    <a:lnTo>
                      <a:pt x="0" y="30"/>
                    </a:lnTo>
                    <a:close/>
                  </a:path>
                </a:pathLst>
              </a:custGeom>
              <a:solidFill>
                <a:srgbClr val="B28665"/>
              </a:solidFill>
              <a:ln w="9525">
                <a:noFill/>
                <a:round/>
                <a:headEnd/>
                <a:tailEnd/>
              </a:ln>
            </p:spPr>
            <p:txBody>
              <a:bodyPr/>
              <a:lstStyle/>
              <a:p>
                <a:endParaRPr lang="en-GB"/>
              </a:p>
            </p:txBody>
          </p:sp>
          <p:sp>
            <p:nvSpPr>
              <p:cNvPr id="21647" name="Freeform 143"/>
              <p:cNvSpPr>
                <a:spLocks/>
              </p:cNvSpPr>
              <p:nvPr/>
            </p:nvSpPr>
            <p:spPr bwMode="auto">
              <a:xfrm>
                <a:off x="2183" y="1543"/>
                <a:ext cx="30" cy="22"/>
              </a:xfrm>
              <a:custGeom>
                <a:avLst/>
                <a:gdLst/>
                <a:ahLst/>
                <a:cxnLst>
                  <a:cxn ang="0">
                    <a:pos x="0" y="89"/>
                  </a:cxn>
                  <a:cxn ang="0">
                    <a:pos x="30" y="89"/>
                  </a:cxn>
                  <a:cxn ang="0">
                    <a:pos x="61" y="59"/>
                  </a:cxn>
                  <a:cxn ang="0">
                    <a:pos x="88" y="89"/>
                  </a:cxn>
                  <a:cxn ang="0">
                    <a:pos x="88" y="59"/>
                  </a:cxn>
                  <a:cxn ang="0">
                    <a:pos x="61" y="29"/>
                  </a:cxn>
                  <a:cxn ang="0">
                    <a:pos x="88" y="29"/>
                  </a:cxn>
                  <a:cxn ang="0">
                    <a:pos x="88" y="59"/>
                  </a:cxn>
                  <a:cxn ang="0">
                    <a:pos x="118" y="59"/>
                  </a:cxn>
                  <a:cxn ang="0">
                    <a:pos x="118" y="30"/>
                  </a:cxn>
                  <a:cxn ang="0">
                    <a:pos x="88" y="0"/>
                  </a:cxn>
                  <a:cxn ang="0">
                    <a:pos x="30" y="0"/>
                  </a:cxn>
                  <a:cxn ang="0">
                    <a:pos x="30" y="59"/>
                  </a:cxn>
                  <a:cxn ang="0">
                    <a:pos x="0" y="59"/>
                  </a:cxn>
                  <a:cxn ang="0">
                    <a:pos x="0" y="89"/>
                  </a:cxn>
                </a:cxnLst>
                <a:rect l="0" t="0" r="r" b="b"/>
                <a:pathLst>
                  <a:path w="118" h="89">
                    <a:moveTo>
                      <a:pt x="0" y="89"/>
                    </a:moveTo>
                    <a:lnTo>
                      <a:pt x="30" y="89"/>
                    </a:lnTo>
                    <a:lnTo>
                      <a:pt x="61" y="59"/>
                    </a:lnTo>
                    <a:lnTo>
                      <a:pt x="88" y="89"/>
                    </a:lnTo>
                    <a:lnTo>
                      <a:pt x="88" y="59"/>
                    </a:lnTo>
                    <a:lnTo>
                      <a:pt x="61" y="29"/>
                    </a:lnTo>
                    <a:lnTo>
                      <a:pt x="88" y="29"/>
                    </a:lnTo>
                    <a:lnTo>
                      <a:pt x="88" y="59"/>
                    </a:lnTo>
                    <a:lnTo>
                      <a:pt x="118" y="59"/>
                    </a:lnTo>
                    <a:lnTo>
                      <a:pt x="118" y="30"/>
                    </a:lnTo>
                    <a:lnTo>
                      <a:pt x="88" y="0"/>
                    </a:lnTo>
                    <a:lnTo>
                      <a:pt x="30" y="0"/>
                    </a:lnTo>
                    <a:lnTo>
                      <a:pt x="30" y="59"/>
                    </a:lnTo>
                    <a:lnTo>
                      <a:pt x="0" y="59"/>
                    </a:lnTo>
                    <a:lnTo>
                      <a:pt x="0" y="89"/>
                    </a:lnTo>
                    <a:close/>
                  </a:path>
                </a:pathLst>
              </a:custGeom>
              <a:solidFill>
                <a:srgbClr val="FECC2E"/>
              </a:solidFill>
              <a:ln w="9525">
                <a:noFill/>
                <a:round/>
                <a:headEnd/>
                <a:tailEnd/>
              </a:ln>
            </p:spPr>
            <p:txBody>
              <a:bodyPr/>
              <a:lstStyle/>
              <a:p>
                <a:endParaRPr lang="en-GB"/>
              </a:p>
            </p:txBody>
          </p:sp>
          <p:sp>
            <p:nvSpPr>
              <p:cNvPr id="21648" name="Freeform 144"/>
              <p:cNvSpPr>
                <a:spLocks/>
              </p:cNvSpPr>
              <p:nvPr/>
            </p:nvSpPr>
            <p:spPr bwMode="auto">
              <a:xfrm>
                <a:off x="2205" y="1565"/>
                <a:ext cx="8" cy="7"/>
              </a:xfrm>
              <a:custGeom>
                <a:avLst/>
                <a:gdLst/>
                <a:ahLst/>
                <a:cxnLst>
                  <a:cxn ang="0">
                    <a:pos x="30" y="30"/>
                  </a:cxn>
                  <a:cxn ang="0">
                    <a:pos x="30" y="0"/>
                  </a:cxn>
                  <a:cxn ang="0">
                    <a:pos x="0" y="0"/>
                  </a:cxn>
                  <a:cxn ang="0">
                    <a:pos x="30" y="30"/>
                  </a:cxn>
                </a:cxnLst>
                <a:rect l="0" t="0" r="r" b="b"/>
                <a:pathLst>
                  <a:path w="30" h="30">
                    <a:moveTo>
                      <a:pt x="30" y="30"/>
                    </a:moveTo>
                    <a:lnTo>
                      <a:pt x="30" y="0"/>
                    </a:lnTo>
                    <a:lnTo>
                      <a:pt x="0" y="0"/>
                    </a:lnTo>
                    <a:lnTo>
                      <a:pt x="30" y="30"/>
                    </a:lnTo>
                    <a:close/>
                  </a:path>
                </a:pathLst>
              </a:custGeom>
              <a:solidFill>
                <a:srgbClr val="FECC2E"/>
              </a:solidFill>
              <a:ln w="9525">
                <a:noFill/>
                <a:round/>
                <a:headEnd/>
                <a:tailEnd/>
              </a:ln>
            </p:spPr>
            <p:txBody>
              <a:bodyPr/>
              <a:lstStyle/>
              <a:p>
                <a:endParaRPr lang="en-GB"/>
              </a:p>
            </p:txBody>
          </p:sp>
          <p:sp>
            <p:nvSpPr>
              <p:cNvPr id="21649" name="Freeform 145"/>
              <p:cNvSpPr>
                <a:spLocks/>
              </p:cNvSpPr>
              <p:nvPr/>
            </p:nvSpPr>
            <p:spPr bwMode="auto">
              <a:xfrm>
                <a:off x="2390" y="1787"/>
                <a:ext cx="23" cy="22"/>
              </a:xfrm>
              <a:custGeom>
                <a:avLst/>
                <a:gdLst/>
                <a:ahLst/>
                <a:cxnLst>
                  <a:cxn ang="0">
                    <a:pos x="60" y="0"/>
                  </a:cxn>
                  <a:cxn ang="0">
                    <a:pos x="30" y="0"/>
                  </a:cxn>
                  <a:cxn ang="0">
                    <a:pos x="0" y="29"/>
                  </a:cxn>
                  <a:cxn ang="0">
                    <a:pos x="60" y="89"/>
                  </a:cxn>
                  <a:cxn ang="0">
                    <a:pos x="88" y="59"/>
                  </a:cxn>
                  <a:cxn ang="0">
                    <a:pos x="60" y="29"/>
                  </a:cxn>
                  <a:cxn ang="0">
                    <a:pos x="60" y="0"/>
                  </a:cxn>
                </a:cxnLst>
                <a:rect l="0" t="0" r="r" b="b"/>
                <a:pathLst>
                  <a:path w="88" h="89">
                    <a:moveTo>
                      <a:pt x="60" y="0"/>
                    </a:moveTo>
                    <a:lnTo>
                      <a:pt x="30" y="0"/>
                    </a:lnTo>
                    <a:lnTo>
                      <a:pt x="0" y="29"/>
                    </a:lnTo>
                    <a:lnTo>
                      <a:pt x="60" y="89"/>
                    </a:lnTo>
                    <a:lnTo>
                      <a:pt x="88" y="59"/>
                    </a:lnTo>
                    <a:lnTo>
                      <a:pt x="60" y="29"/>
                    </a:lnTo>
                    <a:lnTo>
                      <a:pt x="60" y="0"/>
                    </a:lnTo>
                    <a:close/>
                  </a:path>
                </a:pathLst>
              </a:custGeom>
              <a:solidFill>
                <a:srgbClr val="FECC2E"/>
              </a:solidFill>
              <a:ln w="9525">
                <a:noFill/>
                <a:round/>
                <a:headEnd/>
                <a:tailEnd/>
              </a:ln>
            </p:spPr>
            <p:txBody>
              <a:bodyPr/>
              <a:lstStyle/>
              <a:p>
                <a:endParaRPr lang="en-GB"/>
              </a:p>
            </p:txBody>
          </p:sp>
          <p:sp>
            <p:nvSpPr>
              <p:cNvPr id="21650" name="Freeform 146"/>
              <p:cNvSpPr>
                <a:spLocks/>
              </p:cNvSpPr>
              <p:nvPr/>
            </p:nvSpPr>
            <p:spPr bwMode="auto">
              <a:xfrm>
                <a:off x="2413" y="1802"/>
                <a:ext cx="15" cy="7"/>
              </a:xfrm>
              <a:custGeom>
                <a:avLst/>
                <a:gdLst/>
                <a:ahLst/>
                <a:cxnLst>
                  <a:cxn ang="0">
                    <a:pos x="30" y="30"/>
                  </a:cxn>
                  <a:cxn ang="0">
                    <a:pos x="60" y="0"/>
                  </a:cxn>
                  <a:cxn ang="0">
                    <a:pos x="0" y="0"/>
                  </a:cxn>
                  <a:cxn ang="0">
                    <a:pos x="30" y="30"/>
                  </a:cxn>
                </a:cxnLst>
                <a:rect l="0" t="0" r="r" b="b"/>
                <a:pathLst>
                  <a:path w="60" h="30">
                    <a:moveTo>
                      <a:pt x="30" y="30"/>
                    </a:moveTo>
                    <a:lnTo>
                      <a:pt x="60" y="0"/>
                    </a:lnTo>
                    <a:lnTo>
                      <a:pt x="0" y="0"/>
                    </a:lnTo>
                    <a:lnTo>
                      <a:pt x="30" y="30"/>
                    </a:lnTo>
                    <a:close/>
                  </a:path>
                </a:pathLst>
              </a:custGeom>
              <a:solidFill>
                <a:srgbClr val="FECC2E"/>
              </a:solidFill>
              <a:ln w="9525">
                <a:noFill/>
                <a:round/>
                <a:headEnd/>
                <a:tailEnd/>
              </a:ln>
            </p:spPr>
            <p:txBody>
              <a:bodyPr/>
              <a:lstStyle/>
              <a:p>
                <a:endParaRPr lang="en-GB"/>
              </a:p>
            </p:txBody>
          </p:sp>
          <p:sp>
            <p:nvSpPr>
              <p:cNvPr id="21651" name="Freeform 147"/>
              <p:cNvSpPr>
                <a:spLocks/>
              </p:cNvSpPr>
              <p:nvPr/>
            </p:nvSpPr>
            <p:spPr bwMode="auto">
              <a:xfrm>
                <a:off x="2390" y="1802"/>
                <a:ext cx="8" cy="14"/>
              </a:xfrm>
              <a:custGeom>
                <a:avLst/>
                <a:gdLst/>
                <a:ahLst/>
                <a:cxnLst>
                  <a:cxn ang="0">
                    <a:pos x="0" y="30"/>
                  </a:cxn>
                  <a:cxn ang="0">
                    <a:pos x="30" y="59"/>
                  </a:cxn>
                  <a:cxn ang="0">
                    <a:pos x="30" y="30"/>
                  </a:cxn>
                  <a:cxn ang="0">
                    <a:pos x="0" y="0"/>
                  </a:cxn>
                  <a:cxn ang="0">
                    <a:pos x="0" y="30"/>
                  </a:cxn>
                </a:cxnLst>
                <a:rect l="0" t="0" r="r" b="b"/>
                <a:pathLst>
                  <a:path w="30" h="59">
                    <a:moveTo>
                      <a:pt x="0" y="30"/>
                    </a:moveTo>
                    <a:lnTo>
                      <a:pt x="30" y="59"/>
                    </a:lnTo>
                    <a:lnTo>
                      <a:pt x="30" y="30"/>
                    </a:lnTo>
                    <a:lnTo>
                      <a:pt x="0" y="0"/>
                    </a:lnTo>
                    <a:lnTo>
                      <a:pt x="0" y="30"/>
                    </a:lnTo>
                    <a:close/>
                  </a:path>
                </a:pathLst>
              </a:custGeom>
              <a:solidFill>
                <a:srgbClr val="FECC2E"/>
              </a:solidFill>
              <a:ln w="9525">
                <a:noFill/>
                <a:round/>
                <a:headEnd/>
                <a:tailEnd/>
              </a:ln>
            </p:spPr>
            <p:txBody>
              <a:bodyPr/>
              <a:lstStyle/>
              <a:p>
                <a:endParaRPr lang="en-GB"/>
              </a:p>
            </p:txBody>
          </p:sp>
          <p:sp>
            <p:nvSpPr>
              <p:cNvPr id="21652" name="Freeform 148"/>
              <p:cNvSpPr>
                <a:spLocks/>
              </p:cNvSpPr>
              <p:nvPr/>
            </p:nvSpPr>
            <p:spPr bwMode="auto">
              <a:xfrm>
                <a:off x="2153" y="1839"/>
                <a:ext cx="60" cy="59"/>
              </a:xfrm>
              <a:custGeom>
                <a:avLst/>
                <a:gdLst/>
                <a:ahLst/>
                <a:cxnLst>
                  <a:cxn ang="0">
                    <a:pos x="207" y="28"/>
                  </a:cxn>
                  <a:cxn ang="0">
                    <a:pos x="180" y="28"/>
                  </a:cxn>
                  <a:cxn ang="0">
                    <a:pos x="149" y="58"/>
                  </a:cxn>
                  <a:cxn ang="0">
                    <a:pos x="89" y="58"/>
                  </a:cxn>
                  <a:cxn ang="0">
                    <a:pos x="89" y="88"/>
                  </a:cxn>
                  <a:cxn ang="0">
                    <a:pos x="60" y="119"/>
                  </a:cxn>
                  <a:cxn ang="0">
                    <a:pos x="60" y="88"/>
                  </a:cxn>
                  <a:cxn ang="0">
                    <a:pos x="30" y="88"/>
                  </a:cxn>
                  <a:cxn ang="0">
                    <a:pos x="0" y="119"/>
                  </a:cxn>
                  <a:cxn ang="0">
                    <a:pos x="30" y="146"/>
                  </a:cxn>
                  <a:cxn ang="0">
                    <a:pos x="0" y="176"/>
                  </a:cxn>
                  <a:cxn ang="0">
                    <a:pos x="60" y="176"/>
                  </a:cxn>
                  <a:cxn ang="0">
                    <a:pos x="30" y="207"/>
                  </a:cxn>
                  <a:cxn ang="0">
                    <a:pos x="0" y="207"/>
                  </a:cxn>
                  <a:cxn ang="0">
                    <a:pos x="30" y="237"/>
                  </a:cxn>
                  <a:cxn ang="0">
                    <a:pos x="60" y="237"/>
                  </a:cxn>
                  <a:cxn ang="0">
                    <a:pos x="60" y="207"/>
                  </a:cxn>
                  <a:cxn ang="0">
                    <a:pos x="89" y="176"/>
                  </a:cxn>
                  <a:cxn ang="0">
                    <a:pos x="149" y="176"/>
                  </a:cxn>
                  <a:cxn ang="0">
                    <a:pos x="149" y="146"/>
                  </a:cxn>
                  <a:cxn ang="0">
                    <a:pos x="180" y="146"/>
                  </a:cxn>
                  <a:cxn ang="0">
                    <a:pos x="180" y="119"/>
                  </a:cxn>
                  <a:cxn ang="0">
                    <a:pos x="207" y="88"/>
                  </a:cxn>
                  <a:cxn ang="0">
                    <a:pos x="237" y="88"/>
                  </a:cxn>
                  <a:cxn ang="0">
                    <a:pos x="207" y="58"/>
                  </a:cxn>
                  <a:cxn ang="0">
                    <a:pos x="237" y="58"/>
                  </a:cxn>
                  <a:cxn ang="0">
                    <a:pos x="237" y="0"/>
                  </a:cxn>
                  <a:cxn ang="0">
                    <a:pos x="207" y="28"/>
                  </a:cxn>
                </a:cxnLst>
                <a:rect l="0" t="0" r="r" b="b"/>
                <a:pathLst>
                  <a:path w="237" h="237">
                    <a:moveTo>
                      <a:pt x="207" y="28"/>
                    </a:moveTo>
                    <a:lnTo>
                      <a:pt x="180" y="28"/>
                    </a:lnTo>
                    <a:lnTo>
                      <a:pt x="149" y="58"/>
                    </a:lnTo>
                    <a:lnTo>
                      <a:pt x="89" y="58"/>
                    </a:lnTo>
                    <a:lnTo>
                      <a:pt x="89" y="88"/>
                    </a:lnTo>
                    <a:lnTo>
                      <a:pt x="60" y="119"/>
                    </a:lnTo>
                    <a:lnTo>
                      <a:pt x="60" y="88"/>
                    </a:lnTo>
                    <a:lnTo>
                      <a:pt x="30" y="88"/>
                    </a:lnTo>
                    <a:lnTo>
                      <a:pt x="0" y="119"/>
                    </a:lnTo>
                    <a:lnTo>
                      <a:pt x="30" y="146"/>
                    </a:lnTo>
                    <a:lnTo>
                      <a:pt x="0" y="176"/>
                    </a:lnTo>
                    <a:lnTo>
                      <a:pt x="60" y="176"/>
                    </a:lnTo>
                    <a:lnTo>
                      <a:pt x="30" y="207"/>
                    </a:lnTo>
                    <a:lnTo>
                      <a:pt x="0" y="207"/>
                    </a:lnTo>
                    <a:lnTo>
                      <a:pt x="30" y="237"/>
                    </a:lnTo>
                    <a:lnTo>
                      <a:pt x="60" y="237"/>
                    </a:lnTo>
                    <a:lnTo>
                      <a:pt x="60" y="207"/>
                    </a:lnTo>
                    <a:lnTo>
                      <a:pt x="89" y="176"/>
                    </a:lnTo>
                    <a:lnTo>
                      <a:pt x="149" y="176"/>
                    </a:lnTo>
                    <a:lnTo>
                      <a:pt x="149" y="146"/>
                    </a:lnTo>
                    <a:lnTo>
                      <a:pt x="180" y="146"/>
                    </a:lnTo>
                    <a:lnTo>
                      <a:pt x="180" y="119"/>
                    </a:lnTo>
                    <a:lnTo>
                      <a:pt x="207" y="88"/>
                    </a:lnTo>
                    <a:lnTo>
                      <a:pt x="237" y="88"/>
                    </a:lnTo>
                    <a:lnTo>
                      <a:pt x="207" y="58"/>
                    </a:lnTo>
                    <a:lnTo>
                      <a:pt x="237" y="58"/>
                    </a:lnTo>
                    <a:lnTo>
                      <a:pt x="237" y="0"/>
                    </a:lnTo>
                    <a:lnTo>
                      <a:pt x="207" y="28"/>
                    </a:lnTo>
                    <a:close/>
                  </a:path>
                </a:pathLst>
              </a:custGeom>
              <a:solidFill>
                <a:srgbClr val="FECC2E"/>
              </a:solidFill>
              <a:ln w="9525">
                <a:noFill/>
                <a:round/>
                <a:headEnd/>
                <a:tailEnd/>
              </a:ln>
            </p:spPr>
            <p:txBody>
              <a:bodyPr/>
              <a:lstStyle/>
              <a:p>
                <a:endParaRPr lang="en-GB"/>
              </a:p>
            </p:txBody>
          </p:sp>
          <p:sp>
            <p:nvSpPr>
              <p:cNvPr id="21653" name="Freeform 149"/>
              <p:cNvSpPr>
                <a:spLocks/>
              </p:cNvSpPr>
              <p:nvPr/>
            </p:nvSpPr>
            <p:spPr bwMode="auto">
              <a:xfrm>
                <a:off x="2124" y="1905"/>
                <a:ext cx="22" cy="15"/>
              </a:xfrm>
              <a:custGeom>
                <a:avLst/>
                <a:gdLst/>
                <a:ahLst/>
                <a:cxnLst>
                  <a:cxn ang="0">
                    <a:pos x="30" y="31"/>
                  </a:cxn>
                  <a:cxn ang="0">
                    <a:pos x="60" y="60"/>
                  </a:cxn>
                  <a:cxn ang="0">
                    <a:pos x="60" y="31"/>
                  </a:cxn>
                  <a:cxn ang="0">
                    <a:pos x="89" y="31"/>
                  </a:cxn>
                  <a:cxn ang="0">
                    <a:pos x="89" y="0"/>
                  </a:cxn>
                  <a:cxn ang="0">
                    <a:pos x="30" y="0"/>
                  </a:cxn>
                  <a:cxn ang="0">
                    <a:pos x="0" y="31"/>
                  </a:cxn>
                  <a:cxn ang="0">
                    <a:pos x="30" y="31"/>
                  </a:cxn>
                </a:cxnLst>
                <a:rect l="0" t="0" r="r" b="b"/>
                <a:pathLst>
                  <a:path w="89" h="60">
                    <a:moveTo>
                      <a:pt x="30" y="31"/>
                    </a:moveTo>
                    <a:lnTo>
                      <a:pt x="60" y="60"/>
                    </a:lnTo>
                    <a:lnTo>
                      <a:pt x="60" y="31"/>
                    </a:lnTo>
                    <a:lnTo>
                      <a:pt x="89" y="31"/>
                    </a:lnTo>
                    <a:lnTo>
                      <a:pt x="89" y="0"/>
                    </a:lnTo>
                    <a:lnTo>
                      <a:pt x="30" y="0"/>
                    </a:lnTo>
                    <a:lnTo>
                      <a:pt x="0" y="31"/>
                    </a:lnTo>
                    <a:lnTo>
                      <a:pt x="30" y="31"/>
                    </a:lnTo>
                    <a:close/>
                  </a:path>
                </a:pathLst>
              </a:custGeom>
              <a:solidFill>
                <a:srgbClr val="FECC2E"/>
              </a:solidFill>
              <a:ln w="9525">
                <a:noFill/>
                <a:round/>
                <a:headEnd/>
                <a:tailEnd/>
              </a:ln>
            </p:spPr>
            <p:txBody>
              <a:bodyPr/>
              <a:lstStyle/>
              <a:p>
                <a:endParaRPr lang="en-GB"/>
              </a:p>
            </p:txBody>
          </p:sp>
          <p:sp>
            <p:nvSpPr>
              <p:cNvPr id="21654" name="Freeform 150"/>
              <p:cNvSpPr>
                <a:spLocks/>
              </p:cNvSpPr>
              <p:nvPr/>
            </p:nvSpPr>
            <p:spPr bwMode="auto">
              <a:xfrm>
                <a:off x="2131" y="1920"/>
                <a:ext cx="8" cy="8"/>
              </a:xfrm>
              <a:custGeom>
                <a:avLst/>
                <a:gdLst/>
                <a:ahLst/>
                <a:cxnLst>
                  <a:cxn ang="0">
                    <a:pos x="30" y="0"/>
                  </a:cxn>
                  <a:cxn ang="0">
                    <a:pos x="0" y="0"/>
                  </a:cxn>
                  <a:cxn ang="0">
                    <a:pos x="30" y="30"/>
                  </a:cxn>
                  <a:cxn ang="0">
                    <a:pos x="30" y="0"/>
                  </a:cxn>
                </a:cxnLst>
                <a:rect l="0" t="0" r="r" b="b"/>
                <a:pathLst>
                  <a:path w="30" h="30">
                    <a:moveTo>
                      <a:pt x="30" y="0"/>
                    </a:moveTo>
                    <a:lnTo>
                      <a:pt x="0" y="0"/>
                    </a:lnTo>
                    <a:lnTo>
                      <a:pt x="30" y="30"/>
                    </a:lnTo>
                    <a:lnTo>
                      <a:pt x="30" y="0"/>
                    </a:lnTo>
                    <a:close/>
                  </a:path>
                </a:pathLst>
              </a:custGeom>
              <a:solidFill>
                <a:srgbClr val="FECC2E"/>
              </a:solidFill>
              <a:ln w="9525">
                <a:noFill/>
                <a:round/>
                <a:headEnd/>
                <a:tailEnd/>
              </a:ln>
            </p:spPr>
            <p:txBody>
              <a:bodyPr/>
              <a:lstStyle/>
              <a:p>
                <a:endParaRPr lang="en-GB"/>
              </a:p>
            </p:txBody>
          </p:sp>
          <p:sp>
            <p:nvSpPr>
              <p:cNvPr id="21655" name="Freeform 151"/>
              <p:cNvSpPr>
                <a:spLocks/>
              </p:cNvSpPr>
              <p:nvPr/>
            </p:nvSpPr>
            <p:spPr bwMode="auto">
              <a:xfrm>
                <a:off x="2124" y="1928"/>
                <a:ext cx="15" cy="22"/>
              </a:xfrm>
              <a:custGeom>
                <a:avLst/>
                <a:gdLst/>
                <a:ahLst/>
                <a:cxnLst>
                  <a:cxn ang="0">
                    <a:pos x="30" y="0"/>
                  </a:cxn>
                  <a:cxn ang="0">
                    <a:pos x="0" y="28"/>
                  </a:cxn>
                  <a:cxn ang="0">
                    <a:pos x="0" y="59"/>
                  </a:cxn>
                  <a:cxn ang="0">
                    <a:pos x="30" y="89"/>
                  </a:cxn>
                  <a:cxn ang="0">
                    <a:pos x="30" y="59"/>
                  </a:cxn>
                  <a:cxn ang="0">
                    <a:pos x="60" y="28"/>
                  </a:cxn>
                  <a:cxn ang="0">
                    <a:pos x="30" y="0"/>
                  </a:cxn>
                </a:cxnLst>
                <a:rect l="0" t="0" r="r" b="b"/>
                <a:pathLst>
                  <a:path w="60" h="89">
                    <a:moveTo>
                      <a:pt x="30" y="0"/>
                    </a:moveTo>
                    <a:lnTo>
                      <a:pt x="0" y="28"/>
                    </a:lnTo>
                    <a:lnTo>
                      <a:pt x="0" y="59"/>
                    </a:lnTo>
                    <a:lnTo>
                      <a:pt x="30" y="89"/>
                    </a:lnTo>
                    <a:lnTo>
                      <a:pt x="30" y="59"/>
                    </a:lnTo>
                    <a:lnTo>
                      <a:pt x="60" y="28"/>
                    </a:lnTo>
                    <a:lnTo>
                      <a:pt x="30" y="0"/>
                    </a:lnTo>
                    <a:close/>
                  </a:path>
                </a:pathLst>
              </a:custGeom>
              <a:solidFill>
                <a:srgbClr val="FECC2E"/>
              </a:solidFill>
              <a:ln w="9525">
                <a:noFill/>
                <a:round/>
                <a:headEnd/>
                <a:tailEnd/>
              </a:ln>
            </p:spPr>
            <p:txBody>
              <a:bodyPr/>
              <a:lstStyle/>
              <a:p>
                <a:endParaRPr lang="en-GB"/>
              </a:p>
            </p:txBody>
          </p:sp>
          <p:sp>
            <p:nvSpPr>
              <p:cNvPr id="21656" name="Freeform 152"/>
              <p:cNvSpPr>
                <a:spLocks/>
              </p:cNvSpPr>
              <p:nvPr/>
            </p:nvSpPr>
            <p:spPr bwMode="auto">
              <a:xfrm>
                <a:off x="2168" y="2046"/>
                <a:ext cx="30" cy="22"/>
              </a:xfrm>
              <a:custGeom>
                <a:avLst/>
                <a:gdLst/>
                <a:ahLst/>
                <a:cxnLst>
                  <a:cxn ang="0">
                    <a:pos x="89" y="0"/>
                  </a:cxn>
                  <a:cxn ang="0">
                    <a:pos x="29" y="0"/>
                  </a:cxn>
                  <a:cxn ang="0">
                    <a:pos x="29" y="29"/>
                  </a:cxn>
                  <a:cxn ang="0">
                    <a:pos x="0" y="89"/>
                  </a:cxn>
                  <a:cxn ang="0">
                    <a:pos x="29" y="59"/>
                  </a:cxn>
                  <a:cxn ang="0">
                    <a:pos x="59" y="59"/>
                  </a:cxn>
                  <a:cxn ang="0">
                    <a:pos x="59" y="89"/>
                  </a:cxn>
                  <a:cxn ang="0">
                    <a:pos x="89" y="89"/>
                  </a:cxn>
                  <a:cxn ang="0">
                    <a:pos x="120" y="59"/>
                  </a:cxn>
                  <a:cxn ang="0">
                    <a:pos x="120" y="29"/>
                  </a:cxn>
                  <a:cxn ang="0">
                    <a:pos x="89" y="0"/>
                  </a:cxn>
                </a:cxnLst>
                <a:rect l="0" t="0" r="r" b="b"/>
                <a:pathLst>
                  <a:path w="120" h="89">
                    <a:moveTo>
                      <a:pt x="89" y="0"/>
                    </a:moveTo>
                    <a:lnTo>
                      <a:pt x="29" y="0"/>
                    </a:lnTo>
                    <a:lnTo>
                      <a:pt x="29" y="29"/>
                    </a:lnTo>
                    <a:lnTo>
                      <a:pt x="0" y="89"/>
                    </a:lnTo>
                    <a:lnTo>
                      <a:pt x="29" y="59"/>
                    </a:lnTo>
                    <a:lnTo>
                      <a:pt x="59" y="59"/>
                    </a:lnTo>
                    <a:lnTo>
                      <a:pt x="59" y="89"/>
                    </a:lnTo>
                    <a:lnTo>
                      <a:pt x="89" y="89"/>
                    </a:lnTo>
                    <a:lnTo>
                      <a:pt x="120" y="59"/>
                    </a:lnTo>
                    <a:lnTo>
                      <a:pt x="120" y="29"/>
                    </a:lnTo>
                    <a:lnTo>
                      <a:pt x="89" y="0"/>
                    </a:lnTo>
                    <a:close/>
                  </a:path>
                </a:pathLst>
              </a:custGeom>
              <a:solidFill>
                <a:srgbClr val="FECC2E"/>
              </a:solidFill>
              <a:ln w="9525">
                <a:noFill/>
                <a:round/>
                <a:headEnd/>
                <a:tailEnd/>
              </a:ln>
            </p:spPr>
            <p:txBody>
              <a:bodyPr/>
              <a:lstStyle/>
              <a:p>
                <a:endParaRPr lang="en-GB"/>
              </a:p>
            </p:txBody>
          </p:sp>
          <p:sp>
            <p:nvSpPr>
              <p:cNvPr id="21657" name="Freeform 153"/>
              <p:cNvSpPr>
                <a:spLocks/>
              </p:cNvSpPr>
              <p:nvPr/>
            </p:nvSpPr>
            <p:spPr bwMode="auto">
              <a:xfrm>
                <a:off x="2198" y="2023"/>
                <a:ext cx="22" cy="30"/>
              </a:xfrm>
              <a:custGeom>
                <a:avLst/>
                <a:gdLst/>
                <a:ahLst/>
                <a:cxnLst>
                  <a:cxn ang="0">
                    <a:pos x="27" y="30"/>
                  </a:cxn>
                  <a:cxn ang="0">
                    <a:pos x="27" y="60"/>
                  </a:cxn>
                  <a:cxn ang="0">
                    <a:pos x="0" y="89"/>
                  </a:cxn>
                  <a:cxn ang="0">
                    <a:pos x="27" y="118"/>
                  </a:cxn>
                  <a:cxn ang="0">
                    <a:pos x="27" y="89"/>
                  </a:cxn>
                  <a:cxn ang="0">
                    <a:pos x="87" y="30"/>
                  </a:cxn>
                  <a:cxn ang="0">
                    <a:pos x="87" y="0"/>
                  </a:cxn>
                  <a:cxn ang="0">
                    <a:pos x="27" y="30"/>
                  </a:cxn>
                </a:cxnLst>
                <a:rect l="0" t="0" r="r" b="b"/>
                <a:pathLst>
                  <a:path w="87" h="118">
                    <a:moveTo>
                      <a:pt x="27" y="30"/>
                    </a:moveTo>
                    <a:lnTo>
                      <a:pt x="27" y="60"/>
                    </a:lnTo>
                    <a:lnTo>
                      <a:pt x="0" y="89"/>
                    </a:lnTo>
                    <a:lnTo>
                      <a:pt x="27" y="118"/>
                    </a:lnTo>
                    <a:lnTo>
                      <a:pt x="27" y="89"/>
                    </a:lnTo>
                    <a:lnTo>
                      <a:pt x="87" y="30"/>
                    </a:lnTo>
                    <a:lnTo>
                      <a:pt x="87" y="0"/>
                    </a:lnTo>
                    <a:lnTo>
                      <a:pt x="27" y="30"/>
                    </a:lnTo>
                    <a:close/>
                  </a:path>
                </a:pathLst>
              </a:custGeom>
              <a:solidFill>
                <a:srgbClr val="FECC2E"/>
              </a:solidFill>
              <a:ln w="9525">
                <a:noFill/>
                <a:round/>
                <a:headEnd/>
                <a:tailEnd/>
              </a:ln>
            </p:spPr>
            <p:txBody>
              <a:bodyPr/>
              <a:lstStyle/>
              <a:p>
                <a:endParaRPr lang="en-GB"/>
              </a:p>
            </p:txBody>
          </p:sp>
          <p:sp>
            <p:nvSpPr>
              <p:cNvPr id="21658" name="Freeform 154"/>
              <p:cNvSpPr>
                <a:spLocks noEditPoints="1"/>
              </p:cNvSpPr>
              <p:nvPr/>
            </p:nvSpPr>
            <p:spPr bwMode="auto">
              <a:xfrm>
                <a:off x="1887" y="2090"/>
                <a:ext cx="288" cy="311"/>
              </a:xfrm>
              <a:custGeom>
                <a:avLst/>
                <a:gdLst/>
                <a:ahLst/>
                <a:cxnLst>
                  <a:cxn ang="0">
                    <a:pos x="800" y="30"/>
                  </a:cxn>
                  <a:cxn ang="0">
                    <a:pos x="741" y="30"/>
                  </a:cxn>
                  <a:cxn ang="0">
                    <a:pos x="652" y="89"/>
                  </a:cxn>
                  <a:cxn ang="0">
                    <a:pos x="593" y="149"/>
                  </a:cxn>
                  <a:cxn ang="0">
                    <a:pos x="534" y="207"/>
                  </a:cxn>
                  <a:cxn ang="0">
                    <a:pos x="623" y="295"/>
                  </a:cxn>
                  <a:cxn ang="0">
                    <a:pos x="562" y="356"/>
                  </a:cxn>
                  <a:cxn ang="0">
                    <a:pos x="355" y="325"/>
                  </a:cxn>
                  <a:cxn ang="0">
                    <a:pos x="209" y="356"/>
                  </a:cxn>
                  <a:cxn ang="0">
                    <a:pos x="209" y="386"/>
                  </a:cxn>
                  <a:cxn ang="0">
                    <a:pos x="209" y="445"/>
                  </a:cxn>
                  <a:cxn ang="0">
                    <a:pos x="297" y="474"/>
                  </a:cxn>
                  <a:cxn ang="0">
                    <a:pos x="178" y="532"/>
                  </a:cxn>
                  <a:cxn ang="0">
                    <a:pos x="178" y="593"/>
                  </a:cxn>
                  <a:cxn ang="0">
                    <a:pos x="148" y="623"/>
                  </a:cxn>
                  <a:cxn ang="0">
                    <a:pos x="178" y="623"/>
                  </a:cxn>
                  <a:cxn ang="0">
                    <a:pos x="266" y="651"/>
                  </a:cxn>
                  <a:cxn ang="0">
                    <a:pos x="416" y="711"/>
                  </a:cxn>
                  <a:cxn ang="0">
                    <a:pos x="297" y="800"/>
                  </a:cxn>
                  <a:cxn ang="0">
                    <a:pos x="209" y="888"/>
                  </a:cxn>
                  <a:cxn ang="0">
                    <a:pos x="148" y="948"/>
                  </a:cxn>
                  <a:cxn ang="0">
                    <a:pos x="118" y="1006"/>
                  </a:cxn>
                  <a:cxn ang="0">
                    <a:pos x="29" y="1006"/>
                  </a:cxn>
                  <a:cxn ang="0">
                    <a:pos x="29" y="1036"/>
                  </a:cxn>
                  <a:cxn ang="0">
                    <a:pos x="59" y="1066"/>
                  </a:cxn>
                  <a:cxn ang="0">
                    <a:pos x="0" y="1125"/>
                  </a:cxn>
                  <a:cxn ang="0">
                    <a:pos x="59" y="1185"/>
                  </a:cxn>
                  <a:cxn ang="0">
                    <a:pos x="148" y="1125"/>
                  </a:cxn>
                  <a:cxn ang="0">
                    <a:pos x="118" y="1154"/>
                  </a:cxn>
                  <a:cxn ang="0">
                    <a:pos x="178" y="1185"/>
                  </a:cxn>
                  <a:cxn ang="0">
                    <a:pos x="355" y="1243"/>
                  </a:cxn>
                  <a:cxn ang="0">
                    <a:pos x="473" y="1185"/>
                  </a:cxn>
                  <a:cxn ang="0">
                    <a:pos x="504" y="1125"/>
                  </a:cxn>
                  <a:cxn ang="0">
                    <a:pos x="593" y="1154"/>
                  </a:cxn>
                  <a:cxn ang="0">
                    <a:pos x="652" y="1097"/>
                  </a:cxn>
                  <a:cxn ang="0">
                    <a:pos x="741" y="1066"/>
                  </a:cxn>
                  <a:cxn ang="0">
                    <a:pos x="889" y="1006"/>
                  </a:cxn>
                  <a:cxn ang="0">
                    <a:pos x="978" y="1036"/>
                  </a:cxn>
                  <a:cxn ang="0">
                    <a:pos x="1037" y="979"/>
                  </a:cxn>
                  <a:cxn ang="0">
                    <a:pos x="1096" y="918"/>
                  </a:cxn>
                  <a:cxn ang="0">
                    <a:pos x="1126" y="800"/>
                  </a:cxn>
                  <a:cxn ang="0">
                    <a:pos x="1126" y="651"/>
                  </a:cxn>
                  <a:cxn ang="0">
                    <a:pos x="1126" y="563"/>
                  </a:cxn>
                  <a:cxn ang="0">
                    <a:pos x="1096" y="445"/>
                  </a:cxn>
                  <a:cxn ang="0">
                    <a:pos x="1126" y="414"/>
                  </a:cxn>
                  <a:cxn ang="0">
                    <a:pos x="1037" y="414"/>
                  </a:cxn>
                  <a:cxn ang="0">
                    <a:pos x="978" y="356"/>
                  </a:cxn>
                  <a:cxn ang="0">
                    <a:pos x="918" y="325"/>
                  </a:cxn>
                  <a:cxn ang="0">
                    <a:pos x="741" y="386"/>
                  </a:cxn>
                  <a:cxn ang="0">
                    <a:pos x="680" y="295"/>
                  </a:cxn>
                  <a:cxn ang="0">
                    <a:pos x="800" y="238"/>
                  </a:cxn>
                  <a:cxn ang="0">
                    <a:pos x="771" y="207"/>
                  </a:cxn>
                  <a:cxn ang="0">
                    <a:pos x="859" y="149"/>
                  </a:cxn>
                  <a:cxn ang="0">
                    <a:pos x="918" y="89"/>
                  </a:cxn>
                  <a:cxn ang="0">
                    <a:pos x="1008" y="30"/>
                  </a:cxn>
                  <a:cxn ang="0">
                    <a:pos x="918" y="30"/>
                  </a:cxn>
                  <a:cxn ang="0">
                    <a:pos x="830" y="119"/>
                  </a:cxn>
                  <a:cxn ang="0">
                    <a:pos x="830" y="61"/>
                  </a:cxn>
                  <a:cxn ang="0">
                    <a:pos x="355" y="888"/>
                  </a:cxn>
                  <a:cxn ang="0">
                    <a:pos x="446" y="859"/>
                  </a:cxn>
                </a:cxnLst>
                <a:rect l="0" t="0" r="r" b="b"/>
                <a:pathLst>
                  <a:path w="1155" h="1243">
                    <a:moveTo>
                      <a:pt x="830" y="61"/>
                    </a:moveTo>
                    <a:lnTo>
                      <a:pt x="830" y="30"/>
                    </a:lnTo>
                    <a:lnTo>
                      <a:pt x="800" y="30"/>
                    </a:lnTo>
                    <a:lnTo>
                      <a:pt x="800" y="61"/>
                    </a:lnTo>
                    <a:lnTo>
                      <a:pt x="771" y="61"/>
                    </a:lnTo>
                    <a:lnTo>
                      <a:pt x="741" y="30"/>
                    </a:lnTo>
                    <a:lnTo>
                      <a:pt x="711" y="61"/>
                    </a:lnTo>
                    <a:lnTo>
                      <a:pt x="652" y="61"/>
                    </a:lnTo>
                    <a:lnTo>
                      <a:pt x="652" y="89"/>
                    </a:lnTo>
                    <a:lnTo>
                      <a:pt x="623" y="119"/>
                    </a:lnTo>
                    <a:lnTo>
                      <a:pt x="623" y="179"/>
                    </a:lnTo>
                    <a:lnTo>
                      <a:pt x="593" y="149"/>
                    </a:lnTo>
                    <a:lnTo>
                      <a:pt x="593" y="179"/>
                    </a:lnTo>
                    <a:lnTo>
                      <a:pt x="562" y="179"/>
                    </a:lnTo>
                    <a:lnTo>
                      <a:pt x="534" y="207"/>
                    </a:lnTo>
                    <a:lnTo>
                      <a:pt x="534" y="238"/>
                    </a:lnTo>
                    <a:lnTo>
                      <a:pt x="680" y="238"/>
                    </a:lnTo>
                    <a:lnTo>
                      <a:pt x="623" y="295"/>
                    </a:lnTo>
                    <a:lnTo>
                      <a:pt x="562" y="295"/>
                    </a:lnTo>
                    <a:lnTo>
                      <a:pt x="534" y="325"/>
                    </a:lnTo>
                    <a:lnTo>
                      <a:pt x="562" y="356"/>
                    </a:lnTo>
                    <a:lnTo>
                      <a:pt x="416" y="356"/>
                    </a:lnTo>
                    <a:lnTo>
                      <a:pt x="416" y="386"/>
                    </a:lnTo>
                    <a:lnTo>
                      <a:pt x="355" y="325"/>
                    </a:lnTo>
                    <a:lnTo>
                      <a:pt x="266" y="325"/>
                    </a:lnTo>
                    <a:lnTo>
                      <a:pt x="266" y="356"/>
                    </a:lnTo>
                    <a:lnTo>
                      <a:pt x="209" y="356"/>
                    </a:lnTo>
                    <a:lnTo>
                      <a:pt x="209" y="325"/>
                    </a:lnTo>
                    <a:lnTo>
                      <a:pt x="178" y="356"/>
                    </a:lnTo>
                    <a:lnTo>
                      <a:pt x="209" y="386"/>
                    </a:lnTo>
                    <a:lnTo>
                      <a:pt x="209" y="414"/>
                    </a:lnTo>
                    <a:lnTo>
                      <a:pt x="236" y="414"/>
                    </a:lnTo>
                    <a:lnTo>
                      <a:pt x="209" y="445"/>
                    </a:lnTo>
                    <a:lnTo>
                      <a:pt x="224" y="460"/>
                    </a:lnTo>
                    <a:lnTo>
                      <a:pt x="209" y="474"/>
                    </a:lnTo>
                    <a:lnTo>
                      <a:pt x="297" y="474"/>
                    </a:lnTo>
                    <a:lnTo>
                      <a:pt x="266" y="504"/>
                    </a:lnTo>
                    <a:lnTo>
                      <a:pt x="209" y="504"/>
                    </a:lnTo>
                    <a:lnTo>
                      <a:pt x="178" y="532"/>
                    </a:lnTo>
                    <a:lnTo>
                      <a:pt x="209" y="563"/>
                    </a:lnTo>
                    <a:lnTo>
                      <a:pt x="178" y="563"/>
                    </a:lnTo>
                    <a:lnTo>
                      <a:pt x="178" y="593"/>
                    </a:lnTo>
                    <a:lnTo>
                      <a:pt x="148" y="563"/>
                    </a:lnTo>
                    <a:lnTo>
                      <a:pt x="118" y="593"/>
                    </a:lnTo>
                    <a:lnTo>
                      <a:pt x="148" y="623"/>
                    </a:lnTo>
                    <a:lnTo>
                      <a:pt x="118" y="623"/>
                    </a:lnTo>
                    <a:lnTo>
                      <a:pt x="148" y="651"/>
                    </a:lnTo>
                    <a:lnTo>
                      <a:pt x="178" y="623"/>
                    </a:lnTo>
                    <a:lnTo>
                      <a:pt x="209" y="623"/>
                    </a:lnTo>
                    <a:lnTo>
                      <a:pt x="178" y="651"/>
                    </a:lnTo>
                    <a:lnTo>
                      <a:pt x="266" y="651"/>
                    </a:lnTo>
                    <a:lnTo>
                      <a:pt x="266" y="681"/>
                    </a:lnTo>
                    <a:lnTo>
                      <a:pt x="446" y="681"/>
                    </a:lnTo>
                    <a:lnTo>
                      <a:pt x="416" y="711"/>
                    </a:lnTo>
                    <a:lnTo>
                      <a:pt x="355" y="711"/>
                    </a:lnTo>
                    <a:lnTo>
                      <a:pt x="297" y="770"/>
                    </a:lnTo>
                    <a:lnTo>
                      <a:pt x="297" y="800"/>
                    </a:lnTo>
                    <a:lnTo>
                      <a:pt x="266" y="859"/>
                    </a:lnTo>
                    <a:lnTo>
                      <a:pt x="236" y="859"/>
                    </a:lnTo>
                    <a:lnTo>
                      <a:pt x="209" y="888"/>
                    </a:lnTo>
                    <a:lnTo>
                      <a:pt x="209" y="918"/>
                    </a:lnTo>
                    <a:lnTo>
                      <a:pt x="178" y="948"/>
                    </a:lnTo>
                    <a:lnTo>
                      <a:pt x="148" y="948"/>
                    </a:lnTo>
                    <a:lnTo>
                      <a:pt x="148" y="979"/>
                    </a:lnTo>
                    <a:lnTo>
                      <a:pt x="178" y="1006"/>
                    </a:lnTo>
                    <a:lnTo>
                      <a:pt x="118" y="1006"/>
                    </a:lnTo>
                    <a:lnTo>
                      <a:pt x="118" y="979"/>
                    </a:lnTo>
                    <a:lnTo>
                      <a:pt x="90" y="1006"/>
                    </a:lnTo>
                    <a:lnTo>
                      <a:pt x="29" y="1006"/>
                    </a:lnTo>
                    <a:lnTo>
                      <a:pt x="0" y="1036"/>
                    </a:lnTo>
                    <a:lnTo>
                      <a:pt x="0" y="1066"/>
                    </a:lnTo>
                    <a:lnTo>
                      <a:pt x="29" y="1036"/>
                    </a:lnTo>
                    <a:lnTo>
                      <a:pt x="118" y="1036"/>
                    </a:lnTo>
                    <a:lnTo>
                      <a:pt x="118" y="1066"/>
                    </a:lnTo>
                    <a:lnTo>
                      <a:pt x="59" y="1066"/>
                    </a:lnTo>
                    <a:lnTo>
                      <a:pt x="29" y="1097"/>
                    </a:lnTo>
                    <a:lnTo>
                      <a:pt x="29" y="1125"/>
                    </a:lnTo>
                    <a:lnTo>
                      <a:pt x="0" y="1125"/>
                    </a:lnTo>
                    <a:lnTo>
                      <a:pt x="0" y="1154"/>
                    </a:lnTo>
                    <a:lnTo>
                      <a:pt x="29" y="1154"/>
                    </a:lnTo>
                    <a:lnTo>
                      <a:pt x="59" y="1185"/>
                    </a:lnTo>
                    <a:lnTo>
                      <a:pt x="90" y="1154"/>
                    </a:lnTo>
                    <a:lnTo>
                      <a:pt x="118" y="1154"/>
                    </a:lnTo>
                    <a:lnTo>
                      <a:pt x="148" y="1125"/>
                    </a:lnTo>
                    <a:lnTo>
                      <a:pt x="178" y="1125"/>
                    </a:lnTo>
                    <a:lnTo>
                      <a:pt x="118" y="1185"/>
                    </a:lnTo>
                    <a:lnTo>
                      <a:pt x="118" y="1154"/>
                    </a:lnTo>
                    <a:lnTo>
                      <a:pt x="59" y="1215"/>
                    </a:lnTo>
                    <a:lnTo>
                      <a:pt x="148" y="1215"/>
                    </a:lnTo>
                    <a:lnTo>
                      <a:pt x="178" y="1185"/>
                    </a:lnTo>
                    <a:lnTo>
                      <a:pt x="236" y="1185"/>
                    </a:lnTo>
                    <a:lnTo>
                      <a:pt x="178" y="1243"/>
                    </a:lnTo>
                    <a:lnTo>
                      <a:pt x="355" y="1243"/>
                    </a:lnTo>
                    <a:lnTo>
                      <a:pt x="386" y="1215"/>
                    </a:lnTo>
                    <a:lnTo>
                      <a:pt x="473" y="1215"/>
                    </a:lnTo>
                    <a:lnTo>
                      <a:pt x="473" y="1185"/>
                    </a:lnTo>
                    <a:lnTo>
                      <a:pt x="534" y="1185"/>
                    </a:lnTo>
                    <a:lnTo>
                      <a:pt x="534" y="1154"/>
                    </a:lnTo>
                    <a:lnTo>
                      <a:pt x="504" y="1125"/>
                    </a:lnTo>
                    <a:lnTo>
                      <a:pt x="562" y="1125"/>
                    </a:lnTo>
                    <a:lnTo>
                      <a:pt x="562" y="1154"/>
                    </a:lnTo>
                    <a:lnTo>
                      <a:pt x="593" y="1154"/>
                    </a:lnTo>
                    <a:lnTo>
                      <a:pt x="623" y="1125"/>
                    </a:lnTo>
                    <a:lnTo>
                      <a:pt x="652" y="1125"/>
                    </a:lnTo>
                    <a:lnTo>
                      <a:pt x="652" y="1097"/>
                    </a:lnTo>
                    <a:lnTo>
                      <a:pt x="741" y="1097"/>
                    </a:lnTo>
                    <a:lnTo>
                      <a:pt x="711" y="1066"/>
                    </a:lnTo>
                    <a:lnTo>
                      <a:pt x="741" y="1066"/>
                    </a:lnTo>
                    <a:lnTo>
                      <a:pt x="771" y="1036"/>
                    </a:lnTo>
                    <a:lnTo>
                      <a:pt x="889" y="1036"/>
                    </a:lnTo>
                    <a:lnTo>
                      <a:pt x="889" y="1006"/>
                    </a:lnTo>
                    <a:lnTo>
                      <a:pt x="918" y="1036"/>
                    </a:lnTo>
                    <a:lnTo>
                      <a:pt x="948" y="1006"/>
                    </a:lnTo>
                    <a:lnTo>
                      <a:pt x="978" y="1036"/>
                    </a:lnTo>
                    <a:lnTo>
                      <a:pt x="1037" y="1036"/>
                    </a:lnTo>
                    <a:lnTo>
                      <a:pt x="1066" y="1006"/>
                    </a:lnTo>
                    <a:lnTo>
                      <a:pt x="1037" y="979"/>
                    </a:lnTo>
                    <a:lnTo>
                      <a:pt x="1066" y="979"/>
                    </a:lnTo>
                    <a:lnTo>
                      <a:pt x="1066" y="948"/>
                    </a:lnTo>
                    <a:lnTo>
                      <a:pt x="1096" y="918"/>
                    </a:lnTo>
                    <a:lnTo>
                      <a:pt x="1096" y="888"/>
                    </a:lnTo>
                    <a:lnTo>
                      <a:pt x="1126" y="859"/>
                    </a:lnTo>
                    <a:lnTo>
                      <a:pt x="1126" y="800"/>
                    </a:lnTo>
                    <a:lnTo>
                      <a:pt x="1155" y="770"/>
                    </a:lnTo>
                    <a:lnTo>
                      <a:pt x="1155" y="681"/>
                    </a:lnTo>
                    <a:lnTo>
                      <a:pt x="1126" y="651"/>
                    </a:lnTo>
                    <a:lnTo>
                      <a:pt x="1155" y="623"/>
                    </a:lnTo>
                    <a:lnTo>
                      <a:pt x="1155" y="563"/>
                    </a:lnTo>
                    <a:lnTo>
                      <a:pt x="1126" y="563"/>
                    </a:lnTo>
                    <a:lnTo>
                      <a:pt x="1126" y="474"/>
                    </a:lnTo>
                    <a:lnTo>
                      <a:pt x="1096" y="474"/>
                    </a:lnTo>
                    <a:lnTo>
                      <a:pt x="1096" y="445"/>
                    </a:lnTo>
                    <a:lnTo>
                      <a:pt x="1126" y="445"/>
                    </a:lnTo>
                    <a:lnTo>
                      <a:pt x="1155" y="414"/>
                    </a:lnTo>
                    <a:lnTo>
                      <a:pt x="1126" y="414"/>
                    </a:lnTo>
                    <a:lnTo>
                      <a:pt x="1126" y="386"/>
                    </a:lnTo>
                    <a:lnTo>
                      <a:pt x="1096" y="414"/>
                    </a:lnTo>
                    <a:lnTo>
                      <a:pt x="1037" y="414"/>
                    </a:lnTo>
                    <a:lnTo>
                      <a:pt x="1037" y="386"/>
                    </a:lnTo>
                    <a:lnTo>
                      <a:pt x="1008" y="386"/>
                    </a:lnTo>
                    <a:lnTo>
                      <a:pt x="978" y="356"/>
                    </a:lnTo>
                    <a:lnTo>
                      <a:pt x="978" y="295"/>
                    </a:lnTo>
                    <a:lnTo>
                      <a:pt x="948" y="325"/>
                    </a:lnTo>
                    <a:lnTo>
                      <a:pt x="918" y="325"/>
                    </a:lnTo>
                    <a:lnTo>
                      <a:pt x="918" y="356"/>
                    </a:lnTo>
                    <a:lnTo>
                      <a:pt x="889" y="386"/>
                    </a:lnTo>
                    <a:lnTo>
                      <a:pt x="741" y="386"/>
                    </a:lnTo>
                    <a:lnTo>
                      <a:pt x="741" y="325"/>
                    </a:lnTo>
                    <a:lnTo>
                      <a:pt x="711" y="325"/>
                    </a:lnTo>
                    <a:lnTo>
                      <a:pt x="680" y="295"/>
                    </a:lnTo>
                    <a:lnTo>
                      <a:pt x="680" y="268"/>
                    </a:lnTo>
                    <a:lnTo>
                      <a:pt x="771" y="268"/>
                    </a:lnTo>
                    <a:lnTo>
                      <a:pt x="800" y="238"/>
                    </a:lnTo>
                    <a:lnTo>
                      <a:pt x="771" y="238"/>
                    </a:lnTo>
                    <a:lnTo>
                      <a:pt x="741" y="207"/>
                    </a:lnTo>
                    <a:lnTo>
                      <a:pt x="771" y="207"/>
                    </a:lnTo>
                    <a:lnTo>
                      <a:pt x="800" y="179"/>
                    </a:lnTo>
                    <a:lnTo>
                      <a:pt x="859" y="179"/>
                    </a:lnTo>
                    <a:lnTo>
                      <a:pt x="859" y="149"/>
                    </a:lnTo>
                    <a:lnTo>
                      <a:pt x="889" y="119"/>
                    </a:lnTo>
                    <a:lnTo>
                      <a:pt x="889" y="89"/>
                    </a:lnTo>
                    <a:lnTo>
                      <a:pt x="918" y="89"/>
                    </a:lnTo>
                    <a:lnTo>
                      <a:pt x="948" y="61"/>
                    </a:lnTo>
                    <a:lnTo>
                      <a:pt x="978" y="61"/>
                    </a:lnTo>
                    <a:lnTo>
                      <a:pt x="1008" y="30"/>
                    </a:lnTo>
                    <a:lnTo>
                      <a:pt x="978" y="30"/>
                    </a:lnTo>
                    <a:lnTo>
                      <a:pt x="948" y="0"/>
                    </a:lnTo>
                    <a:lnTo>
                      <a:pt x="918" y="30"/>
                    </a:lnTo>
                    <a:lnTo>
                      <a:pt x="859" y="30"/>
                    </a:lnTo>
                    <a:lnTo>
                      <a:pt x="859" y="89"/>
                    </a:lnTo>
                    <a:lnTo>
                      <a:pt x="830" y="119"/>
                    </a:lnTo>
                    <a:lnTo>
                      <a:pt x="830" y="89"/>
                    </a:lnTo>
                    <a:lnTo>
                      <a:pt x="859" y="89"/>
                    </a:lnTo>
                    <a:lnTo>
                      <a:pt x="830" y="61"/>
                    </a:lnTo>
                    <a:close/>
                    <a:moveTo>
                      <a:pt x="446" y="859"/>
                    </a:moveTo>
                    <a:lnTo>
                      <a:pt x="416" y="888"/>
                    </a:lnTo>
                    <a:lnTo>
                      <a:pt x="355" y="888"/>
                    </a:lnTo>
                    <a:lnTo>
                      <a:pt x="416" y="829"/>
                    </a:lnTo>
                    <a:lnTo>
                      <a:pt x="416" y="859"/>
                    </a:lnTo>
                    <a:lnTo>
                      <a:pt x="446" y="859"/>
                    </a:lnTo>
                    <a:close/>
                  </a:path>
                </a:pathLst>
              </a:custGeom>
              <a:solidFill>
                <a:srgbClr val="7FC543"/>
              </a:solidFill>
              <a:ln w="9525">
                <a:noFill/>
                <a:round/>
                <a:headEnd/>
                <a:tailEnd/>
              </a:ln>
            </p:spPr>
            <p:txBody>
              <a:bodyPr/>
              <a:lstStyle/>
              <a:p>
                <a:endParaRPr lang="en-GB"/>
              </a:p>
            </p:txBody>
          </p:sp>
          <p:sp>
            <p:nvSpPr>
              <p:cNvPr id="21659" name="Freeform 155"/>
              <p:cNvSpPr>
                <a:spLocks/>
              </p:cNvSpPr>
              <p:nvPr/>
            </p:nvSpPr>
            <p:spPr bwMode="auto">
              <a:xfrm>
                <a:off x="2057" y="2098"/>
                <a:ext cx="171" cy="95"/>
              </a:xfrm>
              <a:custGeom>
                <a:avLst/>
                <a:gdLst/>
                <a:ahLst/>
                <a:cxnLst>
                  <a:cxn ang="0">
                    <a:pos x="0" y="238"/>
                  </a:cxn>
                  <a:cxn ang="0">
                    <a:pos x="0" y="265"/>
                  </a:cxn>
                  <a:cxn ang="0">
                    <a:pos x="31" y="295"/>
                  </a:cxn>
                  <a:cxn ang="0">
                    <a:pos x="61" y="295"/>
                  </a:cxn>
                  <a:cxn ang="0">
                    <a:pos x="61" y="356"/>
                  </a:cxn>
                  <a:cxn ang="0">
                    <a:pos x="209" y="356"/>
                  </a:cxn>
                  <a:cxn ang="0">
                    <a:pos x="238" y="326"/>
                  </a:cxn>
                  <a:cxn ang="0">
                    <a:pos x="238" y="295"/>
                  </a:cxn>
                  <a:cxn ang="0">
                    <a:pos x="268" y="295"/>
                  </a:cxn>
                  <a:cxn ang="0">
                    <a:pos x="298" y="265"/>
                  </a:cxn>
                  <a:cxn ang="0">
                    <a:pos x="298" y="326"/>
                  </a:cxn>
                  <a:cxn ang="0">
                    <a:pos x="328" y="356"/>
                  </a:cxn>
                  <a:cxn ang="0">
                    <a:pos x="357" y="356"/>
                  </a:cxn>
                  <a:cxn ang="0">
                    <a:pos x="357" y="384"/>
                  </a:cxn>
                  <a:cxn ang="0">
                    <a:pos x="416" y="384"/>
                  </a:cxn>
                  <a:cxn ang="0">
                    <a:pos x="446" y="356"/>
                  </a:cxn>
                  <a:cxn ang="0">
                    <a:pos x="446" y="384"/>
                  </a:cxn>
                  <a:cxn ang="0">
                    <a:pos x="475" y="384"/>
                  </a:cxn>
                  <a:cxn ang="0">
                    <a:pos x="535" y="384"/>
                  </a:cxn>
                  <a:cxn ang="0">
                    <a:pos x="566" y="356"/>
                  </a:cxn>
                  <a:cxn ang="0">
                    <a:pos x="566" y="326"/>
                  </a:cxn>
                  <a:cxn ang="0">
                    <a:pos x="623" y="326"/>
                  </a:cxn>
                  <a:cxn ang="0">
                    <a:pos x="653" y="295"/>
                  </a:cxn>
                  <a:cxn ang="0">
                    <a:pos x="623" y="295"/>
                  </a:cxn>
                  <a:cxn ang="0">
                    <a:pos x="623" y="238"/>
                  </a:cxn>
                  <a:cxn ang="0">
                    <a:pos x="653" y="238"/>
                  </a:cxn>
                  <a:cxn ang="0">
                    <a:pos x="653" y="295"/>
                  </a:cxn>
                  <a:cxn ang="0">
                    <a:pos x="684" y="265"/>
                  </a:cxn>
                  <a:cxn ang="0">
                    <a:pos x="684" y="238"/>
                  </a:cxn>
                  <a:cxn ang="0">
                    <a:pos x="653" y="208"/>
                  </a:cxn>
                  <a:cxn ang="0">
                    <a:pos x="653" y="177"/>
                  </a:cxn>
                  <a:cxn ang="0">
                    <a:pos x="593" y="177"/>
                  </a:cxn>
                  <a:cxn ang="0">
                    <a:pos x="566" y="208"/>
                  </a:cxn>
                  <a:cxn ang="0">
                    <a:pos x="566" y="177"/>
                  </a:cxn>
                  <a:cxn ang="0">
                    <a:pos x="593" y="177"/>
                  </a:cxn>
                  <a:cxn ang="0">
                    <a:pos x="623" y="149"/>
                  </a:cxn>
                  <a:cxn ang="0">
                    <a:pos x="593" y="149"/>
                  </a:cxn>
                  <a:cxn ang="0">
                    <a:pos x="593" y="119"/>
                  </a:cxn>
                  <a:cxn ang="0">
                    <a:pos x="566" y="89"/>
                  </a:cxn>
                  <a:cxn ang="0">
                    <a:pos x="566" y="59"/>
                  </a:cxn>
                  <a:cxn ang="0">
                    <a:pos x="535" y="59"/>
                  </a:cxn>
                  <a:cxn ang="0">
                    <a:pos x="535" y="31"/>
                  </a:cxn>
                  <a:cxn ang="0">
                    <a:pos x="505" y="0"/>
                  </a:cxn>
                  <a:cxn ang="0">
                    <a:pos x="416" y="0"/>
                  </a:cxn>
                  <a:cxn ang="0">
                    <a:pos x="386" y="31"/>
                  </a:cxn>
                  <a:cxn ang="0">
                    <a:pos x="328" y="31"/>
                  </a:cxn>
                  <a:cxn ang="0">
                    <a:pos x="298" y="59"/>
                  </a:cxn>
                  <a:cxn ang="0">
                    <a:pos x="238" y="59"/>
                  </a:cxn>
                  <a:cxn ang="0">
                    <a:pos x="209" y="59"/>
                  </a:cxn>
                  <a:cxn ang="0">
                    <a:pos x="209" y="89"/>
                  </a:cxn>
                  <a:cxn ang="0">
                    <a:pos x="179" y="119"/>
                  </a:cxn>
                  <a:cxn ang="0">
                    <a:pos x="179" y="149"/>
                  </a:cxn>
                  <a:cxn ang="0">
                    <a:pos x="120" y="149"/>
                  </a:cxn>
                  <a:cxn ang="0">
                    <a:pos x="91" y="177"/>
                  </a:cxn>
                  <a:cxn ang="0">
                    <a:pos x="61" y="177"/>
                  </a:cxn>
                  <a:cxn ang="0">
                    <a:pos x="91" y="208"/>
                  </a:cxn>
                  <a:cxn ang="0">
                    <a:pos x="120" y="208"/>
                  </a:cxn>
                  <a:cxn ang="0">
                    <a:pos x="91" y="238"/>
                  </a:cxn>
                  <a:cxn ang="0">
                    <a:pos x="0" y="238"/>
                  </a:cxn>
                </a:cxnLst>
                <a:rect l="0" t="0" r="r" b="b"/>
                <a:pathLst>
                  <a:path w="684" h="384">
                    <a:moveTo>
                      <a:pt x="0" y="238"/>
                    </a:moveTo>
                    <a:lnTo>
                      <a:pt x="0" y="265"/>
                    </a:lnTo>
                    <a:lnTo>
                      <a:pt x="31" y="295"/>
                    </a:lnTo>
                    <a:lnTo>
                      <a:pt x="61" y="295"/>
                    </a:lnTo>
                    <a:lnTo>
                      <a:pt x="61" y="356"/>
                    </a:lnTo>
                    <a:lnTo>
                      <a:pt x="209" y="356"/>
                    </a:lnTo>
                    <a:lnTo>
                      <a:pt x="238" y="326"/>
                    </a:lnTo>
                    <a:lnTo>
                      <a:pt x="238" y="295"/>
                    </a:lnTo>
                    <a:lnTo>
                      <a:pt x="268" y="295"/>
                    </a:lnTo>
                    <a:lnTo>
                      <a:pt x="298" y="265"/>
                    </a:lnTo>
                    <a:lnTo>
                      <a:pt x="298" y="326"/>
                    </a:lnTo>
                    <a:lnTo>
                      <a:pt x="328" y="356"/>
                    </a:lnTo>
                    <a:lnTo>
                      <a:pt x="357" y="356"/>
                    </a:lnTo>
                    <a:lnTo>
                      <a:pt x="357" y="384"/>
                    </a:lnTo>
                    <a:lnTo>
                      <a:pt x="416" y="384"/>
                    </a:lnTo>
                    <a:lnTo>
                      <a:pt x="446" y="356"/>
                    </a:lnTo>
                    <a:lnTo>
                      <a:pt x="446" y="384"/>
                    </a:lnTo>
                    <a:lnTo>
                      <a:pt x="475" y="384"/>
                    </a:lnTo>
                    <a:lnTo>
                      <a:pt x="535" y="384"/>
                    </a:lnTo>
                    <a:lnTo>
                      <a:pt x="566" y="356"/>
                    </a:lnTo>
                    <a:lnTo>
                      <a:pt x="566" y="326"/>
                    </a:lnTo>
                    <a:lnTo>
                      <a:pt x="623" y="326"/>
                    </a:lnTo>
                    <a:lnTo>
                      <a:pt x="653" y="295"/>
                    </a:lnTo>
                    <a:lnTo>
                      <a:pt x="623" y="295"/>
                    </a:lnTo>
                    <a:lnTo>
                      <a:pt x="623" y="238"/>
                    </a:lnTo>
                    <a:lnTo>
                      <a:pt x="653" y="238"/>
                    </a:lnTo>
                    <a:lnTo>
                      <a:pt x="653" y="295"/>
                    </a:lnTo>
                    <a:lnTo>
                      <a:pt x="684" y="265"/>
                    </a:lnTo>
                    <a:lnTo>
                      <a:pt x="684" y="238"/>
                    </a:lnTo>
                    <a:lnTo>
                      <a:pt x="653" y="208"/>
                    </a:lnTo>
                    <a:lnTo>
                      <a:pt x="653" y="177"/>
                    </a:lnTo>
                    <a:lnTo>
                      <a:pt x="593" y="177"/>
                    </a:lnTo>
                    <a:lnTo>
                      <a:pt x="566" y="208"/>
                    </a:lnTo>
                    <a:lnTo>
                      <a:pt x="566" y="177"/>
                    </a:lnTo>
                    <a:lnTo>
                      <a:pt x="593" y="177"/>
                    </a:lnTo>
                    <a:lnTo>
                      <a:pt x="623" y="149"/>
                    </a:lnTo>
                    <a:lnTo>
                      <a:pt x="593" y="149"/>
                    </a:lnTo>
                    <a:lnTo>
                      <a:pt x="593" y="119"/>
                    </a:lnTo>
                    <a:lnTo>
                      <a:pt x="566" y="89"/>
                    </a:lnTo>
                    <a:lnTo>
                      <a:pt x="566" y="59"/>
                    </a:lnTo>
                    <a:lnTo>
                      <a:pt x="535" y="59"/>
                    </a:lnTo>
                    <a:lnTo>
                      <a:pt x="535" y="31"/>
                    </a:lnTo>
                    <a:lnTo>
                      <a:pt x="505" y="0"/>
                    </a:lnTo>
                    <a:lnTo>
                      <a:pt x="416" y="0"/>
                    </a:lnTo>
                    <a:lnTo>
                      <a:pt x="386" y="31"/>
                    </a:lnTo>
                    <a:lnTo>
                      <a:pt x="328" y="31"/>
                    </a:lnTo>
                    <a:lnTo>
                      <a:pt x="298" y="59"/>
                    </a:lnTo>
                    <a:lnTo>
                      <a:pt x="238" y="59"/>
                    </a:lnTo>
                    <a:lnTo>
                      <a:pt x="209" y="59"/>
                    </a:lnTo>
                    <a:lnTo>
                      <a:pt x="209" y="89"/>
                    </a:lnTo>
                    <a:lnTo>
                      <a:pt x="179" y="119"/>
                    </a:lnTo>
                    <a:lnTo>
                      <a:pt x="179" y="149"/>
                    </a:lnTo>
                    <a:lnTo>
                      <a:pt x="120" y="149"/>
                    </a:lnTo>
                    <a:lnTo>
                      <a:pt x="91" y="177"/>
                    </a:lnTo>
                    <a:lnTo>
                      <a:pt x="61" y="177"/>
                    </a:lnTo>
                    <a:lnTo>
                      <a:pt x="91" y="208"/>
                    </a:lnTo>
                    <a:lnTo>
                      <a:pt x="120" y="208"/>
                    </a:lnTo>
                    <a:lnTo>
                      <a:pt x="91" y="238"/>
                    </a:lnTo>
                    <a:lnTo>
                      <a:pt x="0" y="238"/>
                    </a:lnTo>
                    <a:close/>
                  </a:path>
                </a:pathLst>
              </a:custGeom>
              <a:solidFill>
                <a:srgbClr val="FECC2E"/>
              </a:solidFill>
              <a:ln w="9525">
                <a:noFill/>
                <a:round/>
                <a:headEnd/>
                <a:tailEnd/>
              </a:ln>
            </p:spPr>
            <p:txBody>
              <a:bodyPr/>
              <a:lstStyle/>
              <a:p>
                <a:endParaRPr lang="en-GB"/>
              </a:p>
            </p:txBody>
          </p:sp>
          <p:sp>
            <p:nvSpPr>
              <p:cNvPr id="21660" name="Freeform 156"/>
              <p:cNvSpPr>
                <a:spLocks/>
              </p:cNvSpPr>
              <p:nvPr/>
            </p:nvSpPr>
            <p:spPr bwMode="auto">
              <a:xfrm>
                <a:off x="1924" y="2201"/>
                <a:ext cx="15" cy="8"/>
              </a:xfrm>
              <a:custGeom>
                <a:avLst/>
                <a:gdLst/>
                <a:ahLst/>
                <a:cxnLst>
                  <a:cxn ang="0">
                    <a:pos x="61" y="29"/>
                  </a:cxn>
                  <a:cxn ang="0">
                    <a:pos x="30" y="0"/>
                  </a:cxn>
                  <a:cxn ang="0">
                    <a:pos x="0" y="0"/>
                  </a:cxn>
                  <a:cxn ang="0">
                    <a:pos x="30" y="29"/>
                  </a:cxn>
                  <a:cxn ang="0">
                    <a:pos x="61" y="29"/>
                  </a:cxn>
                </a:cxnLst>
                <a:rect l="0" t="0" r="r" b="b"/>
                <a:pathLst>
                  <a:path w="61" h="29">
                    <a:moveTo>
                      <a:pt x="61" y="29"/>
                    </a:moveTo>
                    <a:lnTo>
                      <a:pt x="30" y="0"/>
                    </a:lnTo>
                    <a:lnTo>
                      <a:pt x="0" y="0"/>
                    </a:lnTo>
                    <a:lnTo>
                      <a:pt x="30" y="29"/>
                    </a:lnTo>
                    <a:lnTo>
                      <a:pt x="61" y="29"/>
                    </a:lnTo>
                    <a:close/>
                  </a:path>
                </a:pathLst>
              </a:custGeom>
              <a:solidFill>
                <a:srgbClr val="7FC543"/>
              </a:solidFill>
              <a:ln w="9525">
                <a:noFill/>
                <a:round/>
                <a:headEnd/>
                <a:tailEnd/>
              </a:ln>
            </p:spPr>
            <p:txBody>
              <a:bodyPr/>
              <a:lstStyle/>
              <a:p>
                <a:endParaRPr lang="en-GB"/>
              </a:p>
            </p:txBody>
          </p:sp>
          <p:sp>
            <p:nvSpPr>
              <p:cNvPr id="21661" name="Freeform 157"/>
              <p:cNvSpPr>
                <a:spLocks/>
              </p:cNvSpPr>
              <p:nvPr/>
            </p:nvSpPr>
            <p:spPr bwMode="auto">
              <a:xfrm>
                <a:off x="2264" y="2164"/>
                <a:ext cx="30" cy="29"/>
              </a:xfrm>
              <a:custGeom>
                <a:avLst/>
                <a:gdLst/>
                <a:ahLst/>
                <a:cxnLst>
                  <a:cxn ang="0">
                    <a:pos x="31" y="91"/>
                  </a:cxn>
                  <a:cxn ang="0">
                    <a:pos x="0" y="119"/>
                  </a:cxn>
                  <a:cxn ang="0">
                    <a:pos x="61" y="119"/>
                  </a:cxn>
                  <a:cxn ang="0">
                    <a:pos x="91" y="91"/>
                  </a:cxn>
                  <a:cxn ang="0">
                    <a:pos x="91" y="61"/>
                  </a:cxn>
                  <a:cxn ang="0">
                    <a:pos x="119" y="30"/>
                  </a:cxn>
                  <a:cxn ang="0">
                    <a:pos x="91" y="0"/>
                  </a:cxn>
                  <a:cxn ang="0">
                    <a:pos x="31" y="61"/>
                  </a:cxn>
                  <a:cxn ang="0">
                    <a:pos x="31" y="91"/>
                  </a:cxn>
                </a:cxnLst>
                <a:rect l="0" t="0" r="r" b="b"/>
                <a:pathLst>
                  <a:path w="119" h="119">
                    <a:moveTo>
                      <a:pt x="31" y="91"/>
                    </a:moveTo>
                    <a:lnTo>
                      <a:pt x="0" y="119"/>
                    </a:lnTo>
                    <a:lnTo>
                      <a:pt x="61" y="119"/>
                    </a:lnTo>
                    <a:lnTo>
                      <a:pt x="91" y="91"/>
                    </a:lnTo>
                    <a:lnTo>
                      <a:pt x="91" y="61"/>
                    </a:lnTo>
                    <a:lnTo>
                      <a:pt x="119" y="30"/>
                    </a:lnTo>
                    <a:lnTo>
                      <a:pt x="91" y="0"/>
                    </a:lnTo>
                    <a:lnTo>
                      <a:pt x="31" y="61"/>
                    </a:lnTo>
                    <a:lnTo>
                      <a:pt x="31" y="91"/>
                    </a:lnTo>
                    <a:close/>
                  </a:path>
                </a:pathLst>
              </a:custGeom>
              <a:solidFill>
                <a:srgbClr val="FECC2E"/>
              </a:solidFill>
              <a:ln w="9525">
                <a:noFill/>
                <a:round/>
                <a:headEnd/>
                <a:tailEnd/>
              </a:ln>
            </p:spPr>
            <p:txBody>
              <a:bodyPr/>
              <a:lstStyle/>
              <a:p>
                <a:endParaRPr lang="en-GB"/>
              </a:p>
            </p:txBody>
          </p:sp>
          <p:sp>
            <p:nvSpPr>
              <p:cNvPr id="21662" name="Freeform 158"/>
              <p:cNvSpPr>
                <a:spLocks/>
              </p:cNvSpPr>
              <p:nvPr/>
            </p:nvSpPr>
            <p:spPr bwMode="auto">
              <a:xfrm>
                <a:off x="2590" y="3437"/>
                <a:ext cx="30" cy="30"/>
              </a:xfrm>
              <a:custGeom>
                <a:avLst/>
                <a:gdLst/>
                <a:ahLst/>
                <a:cxnLst>
                  <a:cxn ang="0">
                    <a:pos x="90" y="0"/>
                  </a:cxn>
                  <a:cxn ang="0">
                    <a:pos x="30" y="30"/>
                  </a:cxn>
                  <a:cxn ang="0">
                    <a:pos x="0" y="60"/>
                  </a:cxn>
                  <a:cxn ang="0">
                    <a:pos x="0" y="90"/>
                  </a:cxn>
                  <a:cxn ang="0">
                    <a:pos x="30" y="118"/>
                  </a:cxn>
                  <a:cxn ang="0">
                    <a:pos x="118" y="30"/>
                  </a:cxn>
                  <a:cxn ang="0">
                    <a:pos x="90" y="0"/>
                  </a:cxn>
                </a:cxnLst>
                <a:rect l="0" t="0" r="r" b="b"/>
                <a:pathLst>
                  <a:path w="118" h="118">
                    <a:moveTo>
                      <a:pt x="90" y="0"/>
                    </a:moveTo>
                    <a:lnTo>
                      <a:pt x="30" y="30"/>
                    </a:lnTo>
                    <a:lnTo>
                      <a:pt x="0" y="60"/>
                    </a:lnTo>
                    <a:lnTo>
                      <a:pt x="0" y="90"/>
                    </a:lnTo>
                    <a:lnTo>
                      <a:pt x="30" y="118"/>
                    </a:lnTo>
                    <a:lnTo>
                      <a:pt x="118" y="30"/>
                    </a:lnTo>
                    <a:lnTo>
                      <a:pt x="90" y="0"/>
                    </a:lnTo>
                    <a:close/>
                  </a:path>
                </a:pathLst>
              </a:custGeom>
              <a:solidFill>
                <a:srgbClr val="FED9A6"/>
              </a:solidFill>
              <a:ln w="9525">
                <a:noFill/>
                <a:round/>
                <a:headEnd/>
                <a:tailEnd/>
              </a:ln>
            </p:spPr>
            <p:txBody>
              <a:bodyPr/>
              <a:lstStyle/>
              <a:p>
                <a:endParaRPr lang="en-GB"/>
              </a:p>
            </p:txBody>
          </p:sp>
          <p:sp>
            <p:nvSpPr>
              <p:cNvPr id="21663" name="Freeform 159"/>
              <p:cNvSpPr>
                <a:spLocks/>
              </p:cNvSpPr>
              <p:nvPr/>
            </p:nvSpPr>
            <p:spPr bwMode="auto">
              <a:xfrm>
                <a:off x="2672" y="3371"/>
                <a:ext cx="74" cy="59"/>
              </a:xfrm>
              <a:custGeom>
                <a:avLst/>
                <a:gdLst/>
                <a:ahLst/>
                <a:cxnLst>
                  <a:cxn ang="0">
                    <a:pos x="294" y="58"/>
                  </a:cxn>
                  <a:cxn ang="0">
                    <a:pos x="236" y="58"/>
                  </a:cxn>
                  <a:cxn ang="0">
                    <a:pos x="206" y="27"/>
                  </a:cxn>
                  <a:cxn ang="0">
                    <a:pos x="206" y="0"/>
                  </a:cxn>
                  <a:cxn ang="0">
                    <a:pos x="146" y="0"/>
                  </a:cxn>
                  <a:cxn ang="0">
                    <a:pos x="87" y="58"/>
                  </a:cxn>
                  <a:cxn ang="0">
                    <a:pos x="57" y="58"/>
                  </a:cxn>
                  <a:cxn ang="0">
                    <a:pos x="0" y="118"/>
                  </a:cxn>
                  <a:cxn ang="0">
                    <a:pos x="0" y="147"/>
                  </a:cxn>
                  <a:cxn ang="0">
                    <a:pos x="57" y="147"/>
                  </a:cxn>
                  <a:cxn ang="0">
                    <a:pos x="87" y="118"/>
                  </a:cxn>
                  <a:cxn ang="0">
                    <a:pos x="87" y="147"/>
                  </a:cxn>
                  <a:cxn ang="0">
                    <a:pos x="146" y="207"/>
                  </a:cxn>
                  <a:cxn ang="0">
                    <a:pos x="176" y="207"/>
                  </a:cxn>
                  <a:cxn ang="0">
                    <a:pos x="206" y="236"/>
                  </a:cxn>
                  <a:cxn ang="0">
                    <a:pos x="264" y="177"/>
                  </a:cxn>
                  <a:cxn ang="0">
                    <a:pos x="264" y="147"/>
                  </a:cxn>
                  <a:cxn ang="0">
                    <a:pos x="294" y="88"/>
                  </a:cxn>
                  <a:cxn ang="0">
                    <a:pos x="294" y="58"/>
                  </a:cxn>
                </a:cxnLst>
                <a:rect l="0" t="0" r="r" b="b"/>
                <a:pathLst>
                  <a:path w="294" h="236">
                    <a:moveTo>
                      <a:pt x="294" y="58"/>
                    </a:moveTo>
                    <a:lnTo>
                      <a:pt x="236" y="58"/>
                    </a:lnTo>
                    <a:lnTo>
                      <a:pt x="206" y="27"/>
                    </a:lnTo>
                    <a:lnTo>
                      <a:pt x="206" y="0"/>
                    </a:lnTo>
                    <a:lnTo>
                      <a:pt x="146" y="0"/>
                    </a:lnTo>
                    <a:lnTo>
                      <a:pt x="87" y="58"/>
                    </a:lnTo>
                    <a:lnTo>
                      <a:pt x="57" y="58"/>
                    </a:lnTo>
                    <a:lnTo>
                      <a:pt x="0" y="118"/>
                    </a:lnTo>
                    <a:lnTo>
                      <a:pt x="0" y="147"/>
                    </a:lnTo>
                    <a:lnTo>
                      <a:pt x="57" y="147"/>
                    </a:lnTo>
                    <a:lnTo>
                      <a:pt x="87" y="118"/>
                    </a:lnTo>
                    <a:lnTo>
                      <a:pt x="87" y="147"/>
                    </a:lnTo>
                    <a:lnTo>
                      <a:pt x="146" y="207"/>
                    </a:lnTo>
                    <a:lnTo>
                      <a:pt x="176" y="207"/>
                    </a:lnTo>
                    <a:lnTo>
                      <a:pt x="206" y="236"/>
                    </a:lnTo>
                    <a:lnTo>
                      <a:pt x="264" y="177"/>
                    </a:lnTo>
                    <a:lnTo>
                      <a:pt x="264" y="147"/>
                    </a:lnTo>
                    <a:lnTo>
                      <a:pt x="294" y="88"/>
                    </a:lnTo>
                    <a:lnTo>
                      <a:pt x="294" y="58"/>
                    </a:lnTo>
                    <a:close/>
                  </a:path>
                </a:pathLst>
              </a:custGeom>
              <a:solidFill>
                <a:srgbClr val="FED9A6"/>
              </a:solidFill>
              <a:ln w="9525">
                <a:noFill/>
                <a:round/>
                <a:headEnd/>
                <a:tailEnd/>
              </a:ln>
            </p:spPr>
            <p:txBody>
              <a:bodyPr/>
              <a:lstStyle/>
              <a:p>
                <a:endParaRPr lang="en-GB"/>
              </a:p>
            </p:txBody>
          </p:sp>
          <p:sp>
            <p:nvSpPr>
              <p:cNvPr id="21664" name="Freeform 160"/>
              <p:cNvSpPr>
                <a:spLocks/>
              </p:cNvSpPr>
              <p:nvPr/>
            </p:nvSpPr>
            <p:spPr bwMode="auto">
              <a:xfrm>
                <a:off x="2776" y="3363"/>
                <a:ext cx="29" cy="15"/>
              </a:xfrm>
              <a:custGeom>
                <a:avLst/>
                <a:gdLst/>
                <a:ahLst/>
                <a:cxnLst>
                  <a:cxn ang="0">
                    <a:pos x="119" y="0"/>
                  </a:cxn>
                  <a:cxn ang="0">
                    <a:pos x="0" y="0"/>
                  </a:cxn>
                  <a:cxn ang="0">
                    <a:pos x="0" y="30"/>
                  </a:cxn>
                  <a:cxn ang="0">
                    <a:pos x="30" y="30"/>
                  </a:cxn>
                  <a:cxn ang="0">
                    <a:pos x="58" y="57"/>
                  </a:cxn>
                  <a:cxn ang="0">
                    <a:pos x="119" y="57"/>
                  </a:cxn>
                  <a:cxn ang="0">
                    <a:pos x="119" y="0"/>
                  </a:cxn>
                </a:cxnLst>
                <a:rect l="0" t="0" r="r" b="b"/>
                <a:pathLst>
                  <a:path w="119" h="57">
                    <a:moveTo>
                      <a:pt x="119" y="0"/>
                    </a:moveTo>
                    <a:lnTo>
                      <a:pt x="0" y="0"/>
                    </a:lnTo>
                    <a:lnTo>
                      <a:pt x="0" y="30"/>
                    </a:lnTo>
                    <a:lnTo>
                      <a:pt x="30" y="30"/>
                    </a:lnTo>
                    <a:lnTo>
                      <a:pt x="58" y="57"/>
                    </a:lnTo>
                    <a:lnTo>
                      <a:pt x="119" y="57"/>
                    </a:lnTo>
                    <a:lnTo>
                      <a:pt x="119" y="0"/>
                    </a:lnTo>
                    <a:close/>
                  </a:path>
                </a:pathLst>
              </a:custGeom>
              <a:solidFill>
                <a:srgbClr val="FED9A6"/>
              </a:solidFill>
              <a:ln w="9525">
                <a:noFill/>
                <a:round/>
                <a:headEnd/>
                <a:tailEnd/>
              </a:ln>
            </p:spPr>
            <p:txBody>
              <a:bodyPr/>
              <a:lstStyle/>
              <a:p>
                <a:endParaRPr lang="en-GB"/>
              </a:p>
            </p:txBody>
          </p:sp>
          <p:sp>
            <p:nvSpPr>
              <p:cNvPr id="21665" name="Freeform 161"/>
              <p:cNvSpPr>
                <a:spLocks/>
              </p:cNvSpPr>
              <p:nvPr/>
            </p:nvSpPr>
            <p:spPr bwMode="auto">
              <a:xfrm>
                <a:off x="3109" y="3111"/>
                <a:ext cx="67" cy="141"/>
              </a:xfrm>
              <a:custGeom>
                <a:avLst/>
                <a:gdLst/>
                <a:ahLst/>
                <a:cxnLst>
                  <a:cxn ang="0">
                    <a:pos x="118" y="118"/>
                  </a:cxn>
                  <a:cxn ang="0">
                    <a:pos x="89" y="118"/>
                  </a:cxn>
                  <a:cxn ang="0">
                    <a:pos x="59" y="149"/>
                  </a:cxn>
                  <a:cxn ang="0">
                    <a:pos x="29" y="149"/>
                  </a:cxn>
                  <a:cxn ang="0">
                    <a:pos x="29" y="179"/>
                  </a:cxn>
                  <a:cxn ang="0">
                    <a:pos x="0" y="209"/>
                  </a:cxn>
                  <a:cxn ang="0">
                    <a:pos x="29" y="237"/>
                  </a:cxn>
                  <a:cxn ang="0">
                    <a:pos x="0" y="267"/>
                  </a:cxn>
                  <a:cxn ang="0">
                    <a:pos x="0" y="297"/>
                  </a:cxn>
                  <a:cxn ang="0">
                    <a:pos x="29" y="297"/>
                  </a:cxn>
                  <a:cxn ang="0">
                    <a:pos x="0" y="327"/>
                  </a:cxn>
                  <a:cxn ang="0">
                    <a:pos x="29" y="356"/>
                  </a:cxn>
                  <a:cxn ang="0">
                    <a:pos x="59" y="356"/>
                  </a:cxn>
                  <a:cxn ang="0">
                    <a:pos x="59" y="386"/>
                  </a:cxn>
                  <a:cxn ang="0">
                    <a:pos x="29" y="415"/>
                  </a:cxn>
                  <a:cxn ang="0">
                    <a:pos x="59" y="445"/>
                  </a:cxn>
                  <a:cxn ang="0">
                    <a:pos x="59" y="504"/>
                  </a:cxn>
                  <a:cxn ang="0">
                    <a:pos x="118" y="504"/>
                  </a:cxn>
                  <a:cxn ang="0">
                    <a:pos x="147" y="534"/>
                  </a:cxn>
                  <a:cxn ang="0">
                    <a:pos x="147" y="565"/>
                  </a:cxn>
                  <a:cxn ang="0">
                    <a:pos x="177" y="534"/>
                  </a:cxn>
                  <a:cxn ang="0">
                    <a:pos x="177" y="504"/>
                  </a:cxn>
                  <a:cxn ang="0">
                    <a:pos x="207" y="445"/>
                  </a:cxn>
                  <a:cxn ang="0">
                    <a:pos x="207" y="356"/>
                  </a:cxn>
                  <a:cxn ang="0">
                    <a:pos x="266" y="297"/>
                  </a:cxn>
                  <a:cxn ang="0">
                    <a:pos x="266" y="237"/>
                  </a:cxn>
                  <a:cxn ang="0">
                    <a:pos x="237" y="209"/>
                  </a:cxn>
                  <a:cxn ang="0">
                    <a:pos x="237" y="0"/>
                  </a:cxn>
                  <a:cxn ang="0">
                    <a:pos x="207" y="0"/>
                  </a:cxn>
                  <a:cxn ang="0">
                    <a:pos x="207" y="61"/>
                  </a:cxn>
                  <a:cxn ang="0">
                    <a:pos x="177" y="90"/>
                  </a:cxn>
                  <a:cxn ang="0">
                    <a:pos x="147" y="90"/>
                  </a:cxn>
                  <a:cxn ang="0">
                    <a:pos x="118" y="118"/>
                  </a:cxn>
                </a:cxnLst>
                <a:rect l="0" t="0" r="r" b="b"/>
                <a:pathLst>
                  <a:path w="266" h="565">
                    <a:moveTo>
                      <a:pt x="118" y="118"/>
                    </a:moveTo>
                    <a:lnTo>
                      <a:pt x="89" y="118"/>
                    </a:lnTo>
                    <a:lnTo>
                      <a:pt x="59" y="149"/>
                    </a:lnTo>
                    <a:lnTo>
                      <a:pt x="29" y="149"/>
                    </a:lnTo>
                    <a:lnTo>
                      <a:pt x="29" y="179"/>
                    </a:lnTo>
                    <a:lnTo>
                      <a:pt x="0" y="209"/>
                    </a:lnTo>
                    <a:lnTo>
                      <a:pt x="29" y="237"/>
                    </a:lnTo>
                    <a:lnTo>
                      <a:pt x="0" y="267"/>
                    </a:lnTo>
                    <a:lnTo>
                      <a:pt x="0" y="297"/>
                    </a:lnTo>
                    <a:lnTo>
                      <a:pt x="29" y="297"/>
                    </a:lnTo>
                    <a:lnTo>
                      <a:pt x="0" y="327"/>
                    </a:lnTo>
                    <a:lnTo>
                      <a:pt x="29" y="356"/>
                    </a:lnTo>
                    <a:lnTo>
                      <a:pt x="59" y="356"/>
                    </a:lnTo>
                    <a:lnTo>
                      <a:pt x="59" y="386"/>
                    </a:lnTo>
                    <a:lnTo>
                      <a:pt x="29" y="415"/>
                    </a:lnTo>
                    <a:lnTo>
                      <a:pt x="59" y="445"/>
                    </a:lnTo>
                    <a:lnTo>
                      <a:pt x="59" y="504"/>
                    </a:lnTo>
                    <a:lnTo>
                      <a:pt x="118" y="504"/>
                    </a:lnTo>
                    <a:lnTo>
                      <a:pt x="147" y="534"/>
                    </a:lnTo>
                    <a:lnTo>
                      <a:pt x="147" y="565"/>
                    </a:lnTo>
                    <a:lnTo>
                      <a:pt x="177" y="534"/>
                    </a:lnTo>
                    <a:lnTo>
                      <a:pt x="177" y="504"/>
                    </a:lnTo>
                    <a:lnTo>
                      <a:pt x="207" y="445"/>
                    </a:lnTo>
                    <a:lnTo>
                      <a:pt x="207" y="356"/>
                    </a:lnTo>
                    <a:lnTo>
                      <a:pt x="266" y="297"/>
                    </a:lnTo>
                    <a:lnTo>
                      <a:pt x="266" y="237"/>
                    </a:lnTo>
                    <a:lnTo>
                      <a:pt x="237" y="209"/>
                    </a:lnTo>
                    <a:lnTo>
                      <a:pt x="237" y="0"/>
                    </a:lnTo>
                    <a:lnTo>
                      <a:pt x="207" y="0"/>
                    </a:lnTo>
                    <a:lnTo>
                      <a:pt x="207" y="61"/>
                    </a:lnTo>
                    <a:lnTo>
                      <a:pt x="177" y="90"/>
                    </a:lnTo>
                    <a:lnTo>
                      <a:pt x="147" y="90"/>
                    </a:lnTo>
                    <a:lnTo>
                      <a:pt x="118" y="118"/>
                    </a:lnTo>
                    <a:close/>
                  </a:path>
                </a:pathLst>
              </a:custGeom>
              <a:solidFill>
                <a:srgbClr val="B3B136"/>
              </a:solidFill>
              <a:ln w="9525">
                <a:noFill/>
                <a:round/>
                <a:headEnd/>
                <a:tailEnd/>
              </a:ln>
            </p:spPr>
            <p:txBody>
              <a:bodyPr/>
              <a:lstStyle/>
              <a:p>
                <a:endParaRPr lang="en-GB"/>
              </a:p>
            </p:txBody>
          </p:sp>
          <p:sp>
            <p:nvSpPr>
              <p:cNvPr id="21666" name="Freeform 162"/>
              <p:cNvSpPr>
                <a:spLocks/>
              </p:cNvSpPr>
              <p:nvPr/>
            </p:nvSpPr>
            <p:spPr bwMode="auto">
              <a:xfrm>
                <a:off x="3213" y="3119"/>
                <a:ext cx="22" cy="15"/>
              </a:xfrm>
              <a:custGeom>
                <a:avLst/>
                <a:gdLst/>
                <a:ahLst/>
                <a:cxnLst>
                  <a:cxn ang="0">
                    <a:pos x="89" y="59"/>
                  </a:cxn>
                  <a:cxn ang="0">
                    <a:pos x="89" y="0"/>
                  </a:cxn>
                  <a:cxn ang="0">
                    <a:pos x="61" y="30"/>
                  </a:cxn>
                  <a:cxn ang="0">
                    <a:pos x="30" y="30"/>
                  </a:cxn>
                  <a:cxn ang="0">
                    <a:pos x="0" y="59"/>
                  </a:cxn>
                  <a:cxn ang="0">
                    <a:pos x="89" y="59"/>
                  </a:cxn>
                </a:cxnLst>
                <a:rect l="0" t="0" r="r" b="b"/>
                <a:pathLst>
                  <a:path w="89" h="59">
                    <a:moveTo>
                      <a:pt x="89" y="59"/>
                    </a:moveTo>
                    <a:lnTo>
                      <a:pt x="89" y="0"/>
                    </a:lnTo>
                    <a:lnTo>
                      <a:pt x="61" y="30"/>
                    </a:lnTo>
                    <a:lnTo>
                      <a:pt x="30" y="30"/>
                    </a:lnTo>
                    <a:lnTo>
                      <a:pt x="0" y="59"/>
                    </a:lnTo>
                    <a:lnTo>
                      <a:pt x="89" y="59"/>
                    </a:lnTo>
                    <a:close/>
                  </a:path>
                </a:pathLst>
              </a:custGeom>
              <a:solidFill>
                <a:srgbClr val="FFFF7F"/>
              </a:solidFill>
              <a:ln w="9525">
                <a:noFill/>
                <a:round/>
                <a:headEnd/>
                <a:tailEnd/>
              </a:ln>
            </p:spPr>
            <p:txBody>
              <a:bodyPr/>
              <a:lstStyle/>
              <a:p>
                <a:endParaRPr lang="en-GB"/>
              </a:p>
            </p:txBody>
          </p:sp>
          <p:sp>
            <p:nvSpPr>
              <p:cNvPr id="21667" name="Freeform 163"/>
              <p:cNvSpPr>
                <a:spLocks/>
              </p:cNvSpPr>
              <p:nvPr/>
            </p:nvSpPr>
            <p:spPr bwMode="auto">
              <a:xfrm>
                <a:off x="3072" y="3259"/>
                <a:ext cx="119" cy="200"/>
              </a:xfrm>
              <a:custGeom>
                <a:avLst/>
                <a:gdLst/>
                <a:ahLst/>
                <a:cxnLst>
                  <a:cxn ang="0">
                    <a:pos x="325" y="0"/>
                  </a:cxn>
                  <a:cxn ang="0">
                    <a:pos x="295" y="0"/>
                  </a:cxn>
                  <a:cxn ang="0">
                    <a:pos x="207" y="91"/>
                  </a:cxn>
                  <a:cxn ang="0">
                    <a:pos x="207" y="119"/>
                  </a:cxn>
                  <a:cxn ang="0">
                    <a:pos x="148" y="119"/>
                  </a:cxn>
                  <a:cxn ang="0">
                    <a:pos x="118" y="148"/>
                  </a:cxn>
                  <a:cxn ang="0">
                    <a:pos x="57" y="119"/>
                  </a:cxn>
                  <a:cxn ang="0">
                    <a:pos x="30" y="119"/>
                  </a:cxn>
                  <a:cxn ang="0">
                    <a:pos x="30" y="148"/>
                  </a:cxn>
                  <a:cxn ang="0">
                    <a:pos x="0" y="179"/>
                  </a:cxn>
                  <a:cxn ang="0">
                    <a:pos x="30" y="209"/>
                  </a:cxn>
                  <a:cxn ang="0">
                    <a:pos x="30" y="237"/>
                  </a:cxn>
                  <a:cxn ang="0">
                    <a:pos x="57" y="237"/>
                  </a:cxn>
                  <a:cxn ang="0">
                    <a:pos x="88" y="267"/>
                  </a:cxn>
                  <a:cxn ang="0">
                    <a:pos x="88" y="298"/>
                  </a:cxn>
                  <a:cxn ang="0">
                    <a:pos x="118" y="328"/>
                  </a:cxn>
                  <a:cxn ang="0">
                    <a:pos x="88" y="328"/>
                  </a:cxn>
                  <a:cxn ang="0">
                    <a:pos x="88" y="355"/>
                  </a:cxn>
                  <a:cxn ang="0">
                    <a:pos x="118" y="386"/>
                  </a:cxn>
                  <a:cxn ang="0">
                    <a:pos x="88" y="416"/>
                  </a:cxn>
                  <a:cxn ang="0">
                    <a:pos x="88" y="446"/>
                  </a:cxn>
                  <a:cxn ang="0">
                    <a:pos x="118" y="473"/>
                  </a:cxn>
                  <a:cxn ang="0">
                    <a:pos x="118" y="534"/>
                  </a:cxn>
                  <a:cxn ang="0">
                    <a:pos x="88" y="504"/>
                  </a:cxn>
                  <a:cxn ang="0">
                    <a:pos x="88" y="741"/>
                  </a:cxn>
                  <a:cxn ang="0">
                    <a:pos x="57" y="741"/>
                  </a:cxn>
                  <a:cxn ang="0">
                    <a:pos x="88" y="771"/>
                  </a:cxn>
                  <a:cxn ang="0">
                    <a:pos x="118" y="741"/>
                  </a:cxn>
                  <a:cxn ang="0">
                    <a:pos x="148" y="801"/>
                  </a:cxn>
                  <a:cxn ang="0">
                    <a:pos x="177" y="771"/>
                  </a:cxn>
                  <a:cxn ang="0">
                    <a:pos x="207" y="801"/>
                  </a:cxn>
                  <a:cxn ang="0">
                    <a:pos x="237" y="771"/>
                  </a:cxn>
                  <a:cxn ang="0">
                    <a:pos x="266" y="771"/>
                  </a:cxn>
                  <a:cxn ang="0">
                    <a:pos x="266" y="682"/>
                  </a:cxn>
                  <a:cxn ang="0">
                    <a:pos x="325" y="682"/>
                  </a:cxn>
                  <a:cxn ang="0">
                    <a:pos x="355" y="711"/>
                  </a:cxn>
                  <a:cxn ang="0">
                    <a:pos x="385" y="711"/>
                  </a:cxn>
                  <a:cxn ang="0">
                    <a:pos x="414" y="682"/>
                  </a:cxn>
                  <a:cxn ang="0">
                    <a:pos x="414" y="564"/>
                  </a:cxn>
                  <a:cxn ang="0">
                    <a:pos x="444" y="564"/>
                  </a:cxn>
                  <a:cxn ang="0">
                    <a:pos x="444" y="386"/>
                  </a:cxn>
                  <a:cxn ang="0">
                    <a:pos x="414" y="355"/>
                  </a:cxn>
                  <a:cxn ang="0">
                    <a:pos x="414" y="328"/>
                  </a:cxn>
                  <a:cxn ang="0">
                    <a:pos x="473" y="267"/>
                  </a:cxn>
                  <a:cxn ang="0">
                    <a:pos x="473" y="209"/>
                  </a:cxn>
                  <a:cxn ang="0">
                    <a:pos x="444" y="209"/>
                  </a:cxn>
                  <a:cxn ang="0">
                    <a:pos x="444" y="119"/>
                  </a:cxn>
                  <a:cxn ang="0">
                    <a:pos x="385" y="119"/>
                  </a:cxn>
                  <a:cxn ang="0">
                    <a:pos x="414" y="91"/>
                  </a:cxn>
                  <a:cxn ang="0">
                    <a:pos x="325" y="0"/>
                  </a:cxn>
                </a:cxnLst>
                <a:rect l="0" t="0" r="r" b="b"/>
                <a:pathLst>
                  <a:path w="473" h="801">
                    <a:moveTo>
                      <a:pt x="325" y="0"/>
                    </a:moveTo>
                    <a:lnTo>
                      <a:pt x="295" y="0"/>
                    </a:lnTo>
                    <a:lnTo>
                      <a:pt x="207" y="91"/>
                    </a:lnTo>
                    <a:lnTo>
                      <a:pt x="207" y="119"/>
                    </a:lnTo>
                    <a:lnTo>
                      <a:pt x="148" y="119"/>
                    </a:lnTo>
                    <a:lnTo>
                      <a:pt x="118" y="148"/>
                    </a:lnTo>
                    <a:lnTo>
                      <a:pt x="57" y="119"/>
                    </a:lnTo>
                    <a:lnTo>
                      <a:pt x="30" y="119"/>
                    </a:lnTo>
                    <a:lnTo>
                      <a:pt x="30" y="148"/>
                    </a:lnTo>
                    <a:lnTo>
                      <a:pt x="0" y="179"/>
                    </a:lnTo>
                    <a:lnTo>
                      <a:pt x="30" y="209"/>
                    </a:lnTo>
                    <a:lnTo>
                      <a:pt x="30" y="237"/>
                    </a:lnTo>
                    <a:lnTo>
                      <a:pt x="57" y="237"/>
                    </a:lnTo>
                    <a:lnTo>
                      <a:pt x="88" y="267"/>
                    </a:lnTo>
                    <a:lnTo>
                      <a:pt x="88" y="298"/>
                    </a:lnTo>
                    <a:lnTo>
                      <a:pt x="118" y="328"/>
                    </a:lnTo>
                    <a:lnTo>
                      <a:pt x="88" y="328"/>
                    </a:lnTo>
                    <a:lnTo>
                      <a:pt x="88" y="355"/>
                    </a:lnTo>
                    <a:lnTo>
                      <a:pt x="118" y="386"/>
                    </a:lnTo>
                    <a:lnTo>
                      <a:pt x="88" y="416"/>
                    </a:lnTo>
                    <a:lnTo>
                      <a:pt x="88" y="446"/>
                    </a:lnTo>
                    <a:lnTo>
                      <a:pt x="118" y="473"/>
                    </a:lnTo>
                    <a:lnTo>
                      <a:pt x="118" y="534"/>
                    </a:lnTo>
                    <a:lnTo>
                      <a:pt x="88" y="504"/>
                    </a:lnTo>
                    <a:lnTo>
                      <a:pt x="88" y="741"/>
                    </a:lnTo>
                    <a:lnTo>
                      <a:pt x="57" y="741"/>
                    </a:lnTo>
                    <a:lnTo>
                      <a:pt x="88" y="771"/>
                    </a:lnTo>
                    <a:lnTo>
                      <a:pt x="118" y="741"/>
                    </a:lnTo>
                    <a:lnTo>
                      <a:pt x="148" y="801"/>
                    </a:lnTo>
                    <a:lnTo>
                      <a:pt x="177" y="771"/>
                    </a:lnTo>
                    <a:lnTo>
                      <a:pt x="207" y="801"/>
                    </a:lnTo>
                    <a:lnTo>
                      <a:pt x="237" y="771"/>
                    </a:lnTo>
                    <a:lnTo>
                      <a:pt x="266" y="771"/>
                    </a:lnTo>
                    <a:lnTo>
                      <a:pt x="266" y="682"/>
                    </a:lnTo>
                    <a:lnTo>
                      <a:pt x="325" y="682"/>
                    </a:lnTo>
                    <a:lnTo>
                      <a:pt x="355" y="711"/>
                    </a:lnTo>
                    <a:lnTo>
                      <a:pt x="385" y="711"/>
                    </a:lnTo>
                    <a:lnTo>
                      <a:pt x="414" y="682"/>
                    </a:lnTo>
                    <a:lnTo>
                      <a:pt x="414" y="564"/>
                    </a:lnTo>
                    <a:lnTo>
                      <a:pt x="444" y="564"/>
                    </a:lnTo>
                    <a:lnTo>
                      <a:pt x="444" y="386"/>
                    </a:lnTo>
                    <a:lnTo>
                      <a:pt x="414" y="355"/>
                    </a:lnTo>
                    <a:lnTo>
                      <a:pt x="414" y="328"/>
                    </a:lnTo>
                    <a:lnTo>
                      <a:pt x="473" y="267"/>
                    </a:lnTo>
                    <a:lnTo>
                      <a:pt x="473" y="209"/>
                    </a:lnTo>
                    <a:lnTo>
                      <a:pt x="444" y="209"/>
                    </a:lnTo>
                    <a:lnTo>
                      <a:pt x="444" y="119"/>
                    </a:lnTo>
                    <a:lnTo>
                      <a:pt x="385" y="119"/>
                    </a:lnTo>
                    <a:lnTo>
                      <a:pt x="414" y="91"/>
                    </a:lnTo>
                    <a:lnTo>
                      <a:pt x="325" y="0"/>
                    </a:lnTo>
                    <a:close/>
                  </a:path>
                </a:pathLst>
              </a:custGeom>
              <a:solidFill>
                <a:srgbClr val="FFFF7F"/>
              </a:solidFill>
              <a:ln w="9525">
                <a:noFill/>
                <a:round/>
                <a:headEnd/>
                <a:tailEnd/>
              </a:ln>
            </p:spPr>
            <p:txBody>
              <a:bodyPr/>
              <a:lstStyle/>
              <a:p>
                <a:endParaRPr lang="en-GB"/>
              </a:p>
            </p:txBody>
          </p:sp>
          <p:sp>
            <p:nvSpPr>
              <p:cNvPr id="21668" name="Freeform 164"/>
              <p:cNvSpPr>
                <a:spLocks/>
              </p:cNvSpPr>
              <p:nvPr/>
            </p:nvSpPr>
            <p:spPr bwMode="auto">
              <a:xfrm>
                <a:off x="3339" y="3637"/>
                <a:ext cx="7" cy="7"/>
              </a:xfrm>
              <a:custGeom>
                <a:avLst/>
                <a:gdLst/>
                <a:ahLst/>
                <a:cxnLst>
                  <a:cxn ang="0">
                    <a:pos x="29" y="31"/>
                  </a:cxn>
                  <a:cxn ang="0">
                    <a:pos x="29" y="0"/>
                  </a:cxn>
                  <a:cxn ang="0">
                    <a:pos x="0" y="0"/>
                  </a:cxn>
                  <a:cxn ang="0">
                    <a:pos x="29" y="31"/>
                  </a:cxn>
                </a:cxnLst>
                <a:rect l="0" t="0" r="r" b="b"/>
                <a:pathLst>
                  <a:path w="29" h="31">
                    <a:moveTo>
                      <a:pt x="29" y="31"/>
                    </a:moveTo>
                    <a:lnTo>
                      <a:pt x="29" y="0"/>
                    </a:lnTo>
                    <a:lnTo>
                      <a:pt x="0" y="0"/>
                    </a:lnTo>
                    <a:lnTo>
                      <a:pt x="29" y="31"/>
                    </a:lnTo>
                    <a:close/>
                  </a:path>
                </a:pathLst>
              </a:custGeom>
              <a:solidFill>
                <a:srgbClr val="FFFF7F"/>
              </a:solidFill>
              <a:ln w="9525">
                <a:noFill/>
                <a:round/>
                <a:headEnd/>
                <a:tailEnd/>
              </a:ln>
            </p:spPr>
            <p:txBody>
              <a:bodyPr/>
              <a:lstStyle/>
              <a:p>
                <a:endParaRPr lang="en-GB"/>
              </a:p>
            </p:txBody>
          </p:sp>
          <p:sp>
            <p:nvSpPr>
              <p:cNvPr id="21669" name="Freeform 165"/>
              <p:cNvSpPr>
                <a:spLocks/>
              </p:cNvSpPr>
              <p:nvPr/>
            </p:nvSpPr>
            <p:spPr bwMode="auto">
              <a:xfrm>
                <a:off x="2939" y="1661"/>
                <a:ext cx="14" cy="15"/>
              </a:xfrm>
              <a:custGeom>
                <a:avLst/>
                <a:gdLst/>
                <a:ahLst/>
                <a:cxnLst>
                  <a:cxn ang="0">
                    <a:pos x="28" y="0"/>
                  </a:cxn>
                  <a:cxn ang="0">
                    <a:pos x="0" y="27"/>
                  </a:cxn>
                  <a:cxn ang="0">
                    <a:pos x="28" y="27"/>
                  </a:cxn>
                  <a:cxn ang="0">
                    <a:pos x="28" y="57"/>
                  </a:cxn>
                  <a:cxn ang="0">
                    <a:pos x="58" y="27"/>
                  </a:cxn>
                  <a:cxn ang="0">
                    <a:pos x="28" y="0"/>
                  </a:cxn>
                </a:cxnLst>
                <a:rect l="0" t="0" r="r" b="b"/>
                <a:pathLst>
                  <a:path w="58" h="57">
                    <a:moveTo>
                      <a:pt x="28" y="0"/>
                    </a:moveTo>
                    <a:lnTo>
                      <a:pt x="0" y="27"/>
                    </a:lnTo>
                    <a:lnTo>
                      <a:pt x="28" y="27"/>
                    </a:lnTo>
                    <a:lnTo>
                      <a:pt x="28" y="57"/>
                    </a:lnTo>
                    <a:lnTo>
                      <a:pt x="58" y="27"/>
                    </a:lnTo>
                    <a:lnTo>
                      <a:pt x="28" y="0"/>
                    </a:lnTo>
                  </a:path>
                </a:pathLst>
              </a:custGeom>
              <a:noFill/>
              <a:ln w="1588">
                <a:solidFill>
                  <a:srgbClr val="000000"/>
                </a:solidFill>
                <a:prstDash val="solid"/>
                <a:round/>
                <a:headEnd/>
                <a:tailEnd/>
              </a:ln>
            </p:spPr>
            <p:txBody>
              <a:bodyPr/>
              <a:lstStyle/>
              <a:p>
                <a:endParaRPr lang="en-GB"/>
              </a:p>
            </p:txBody>
          </p:sp>
          <p:sp>
            <p:nvSpPr>
              <p:cNvPr id="21670" name="Freeform 166"/>
              <p:cNvSpPr>
                <a:spLocks/>
              </p:cNvSpPr>
              <p:nvPr/>
            </p:nvSpPr>
            <p:spPr bwMode="auto">
              <a:xfrm>
                <a:off x="5547" y="884"/>
                <a:ext cx="14" cy="7"/>
              </a:xfrm>
              <a:custGeom>
                <a:avLst/>
                <a:gdLst/>
                <a:ahLst/>
                <a:cxnLst>
                  <a:cxn ang="0">
                    <a:pos x="0" y="30"/>
                  </a:cxn>
                  <a:cxn ang="0">
                    <a:pos x="58" y="30"/>
                  </a:cxn>
                  <a:cxn ang="0">
                    <a:pos x="0" y="0"/>
                  </a:cxn>
                  <a:cxn ang="0">
                    <a:pos x="0" y="30"/>
                  </a:cxn>
                </a:cxnLst>
                <a:rect l="0" t="0" r="r" b="b"/>
                <a:pathLst>
                  <a:path w="58" h="30">
                    <a:moveTo>
                      <a:pt x="0" y="30"/>
                    </a:moveTo>
                    <a:lnTo>
                      <a:pt x="58" y="30"/>
                    </a:lnTo>
                    <a:lnTo>
                      <a:pt x="0" y="0"/>
                    </a:lnTo>
                    <a:lnTo>
                      <a:pt x="0" y="30"/>
                    </a:lnTo>
                  </a:path>
                </a:pathLst>
              </a:custGeom>
              <a:noFill/>
              <a:ln w="1588">
                <a:solidFill>
                  <a:srgbClr val="000000"/>
                </a:solidFill>
                <a:prstDash val="solid"/>
                <a:round/>
                <a:headEnd/>
                <a:tailEnd/>
              </a:ln>
            </p:spPr>
            <p:txBody>
              <a:bodyPr/>
              <a:lstStyle/>
              <a:p>
                <a:endParaRPr lang="en-GB"/>
              </a:p>
            </p:txBody>
          </p:sp>
          <p:sp>
            <p:nvSpPr>
              <p:cNvPr id="21671" name="Freeform 167"/>
              <p:cNvSpPr>
                <a:spLocks/>
              </p:cNvSpPr>
              <p:nvPr/>
            </p:nvSpPr>
            <p:spPr bwMode="auto">
              <a:xfrm>
                <a:off x="5458" y="1047"/>
                <a:ext cx="318" cy="59"/>
              </a:xfrm>
              <a:custGeom>
                <a:avLst/>
                <a:gdLst/>
                <a:ahLst/>
                <a:cxnLst>
                  <a:cxn ang="0">
                    <a:pos x="28" y="178"/>
                  </a:cxn>
                  <a:cxn ang="0">
                    <a:pos x="0" y="148"/>
                  </a:cxn>
                  <a:cxn ang="0">
                    <a:pos x="28" y="148"/>
                  </a:cxn>
                  <a:cxn ang="0">
                    <a:pos x="58" y="118"/>
                  </a:cxn>
                  <a:cxn ang="0">
                    <a:pos x="118" y="118"/>
                  </a:cxn>
                  <a:cxn ang="0">
                    <a:pos x="147" y="148"/>
                  </a:cxn>
                  <a:cxn ang="0">
                    <a:pos x="207" y="118"/>
                  </a:cxn>
                  <a:cxn ang="0">
                    <a:pos x="325" y="118"/>
                  </a:cxn>
                  <a:cxn ang="0">
                    <a:pos x="295" y="148"/>
                  </a:cxn>
                  <a:cxn ang="0">
                    <a:pos x="325" y="178"/>
                  </a:cxn>
                  <a:cxn ang="0">
                    <a:pos x="356" y="178"/>
                  </a:cxn>
                  <a:cxn ang="0">
                    <a:pos x="384" y="148"/>
                  </a:cxn>
                  <a:cxn ang="0">
                    <a:pos x="414" y="148"/>
                  </a:cxn>
                  <a:cxn ang="0">
                    <a:pos x="384" y="118"/>
                  </a:cxn>
                  <a:cxn ang="0">
                    <a:pos x="356" y="118"/>
                  </a:cxn>
                  <a:cxn ang="0">
                    <a:pos x="325" y="90"/>
                  </a:cxn>
                  <a:cxn ang="0">
                    <a:pos x="356" y="90"/>
                  </a:cxn>
                  <a:cxn ang="0">
                    <a:pos x="384" y="60"/>
                  </a:cxn>
                  <a:cxn ang="0">
                    <a:pos x="414" y="60"/>
                  </a:cxn>
                  <a:cxn ang="0">
                    <a:pos x="445" y="30"/>
                  </a:cxn>
                  <a:cxn ang="0">
                    <a:pos x="502" y="30"/>
                  </a:cxn>
                  <a:cxn ang="0">
                    <a:pos x="532" y="0"/>
                  </a:cxn>
                  <a:cxn ang="0">
                    <a:pos x="563" y="0"/>
                  </a:cxn>
                  <a:cxn ang="0">
                    <a:pos x="593" y="30"/>
                  </a:cxn>
                  <a:cxn ang="0">
                    <a:pos x="652" y="30"/>
                  </a:cxn>
                  <a:cxn ang="0">
                    <a:pos x="652" y="90"/>
                  </a:cxn>
                  <a:cxn ang="0">
                    <a:pos x="681" y="118"/>
                  </a:cxn>
                  <a:cxn ang="0">
                    <a:pos x="681" y="148"/>
                  </a:cxn>
                  <a:cxn ang="0">
                    <a:pos x="652" y="178"/>
                  </a:cxn>
                  <a:cxn ang="0">
                    <a:pos x="621" y="148"/>
                  </a:cxn>
                  <a:cxn ang="0">
                    <a:pos x="593" y="178"/>
                  </a:cxn>
                  <a:cxn ang="0">
                    <a:pos x="563" y="178"/>
                  </a:cxn>
                  <a:cxn ang="0">
                    <a:pos x="563" y="208"/>
                  </a:cxn>
                  <a:cxn ang="0">
                    <a:pos x="739" y="208"/>
                  </a:cxn>
                  <a:cxn ang="0">
                    <a:pos x="770" y="178"/>
                  </a:cxn>
                  <a:cxn ang="0">
                    <a:pos x="770" y="208"/>
                  </a:cxn>
                  <a:cxn ang="0">
                    <a:pos x="800" y="208"/>
                  </a:cxn>
                  <a:cxn ang="0">
                    <a:pos x="828" y="178"/>
                  </a:cxn>
                  <a:cxn ang="0">
                    <a:pos x="888" y="237"/>
                  </a:cxn>
                  <a:cxn ang="0">
                    <a:pos x="918" y="208"/>
                  </a:cxn>
                  <a:cxn ang="0">
                    <a:pos x="918" y="148"/>
                  </a:cxn>
                  <a:cxn ang="0">
                    <a:pos x="977" y="118"/>
                  </a:cxn>
                  <a:cxn ang="0">
                    <a:pos x="1065" y="118"/>
                  </a:cxn>
                  <a:cxn ang="0">
                    <a:pos x="1065" y="90"/>
                  </a:cxn>
                  <a:cxn ang="0">
                    <a:pos x="1274" y="90"/>
                  </a:cxn>
                </a:cxnLst>
                <a:rect l="0" t="0" r="r" b="b"/>
                <a:pathLst>
                  <a:path w="1274" h="237">
                    <a:moveTo>
                      <a:pt x="28" y="178"/>
                    </a:moveTo>
                    <a:lnTo>
                      <a:pt x="0" y="148"/>
                    </a:lnTo>
                    <a:lnTo>
                      <a:pt x="28" y="148"/>
                    </a:lnTo>
                    <a:lnTo>
                      <a:pt x="58" y="118"/>
                    </a:lnTo>
                    <a:lnTo>
                      <a:pt x="118" y="118"/>
                    </a:lnTo>
                    <a:lnTo>
                      <a:pt x="147" y="148"/>
                    </a:lnTo>
                    <a:lnTo>
                      <a:pt x="207" y="118"/>
                    </a:lnTo>
                    <a:lnTo>
                      <a:pt x="325" y="118"/>
                    </a:lnTo>
                    <a:lnTo>
                      <a:pt x="295" y="148"/>
                    </a:lnTo>
                    <a:lnTo>
                      <a:pt x="325" y="178"/>
                    </a:lnTo>
                    <a:lnTo>
                      <a:pt x="356" y="178"/>
                    </a:lnTo>
                    <a:lnTo>
                      <a:pt x="384" y="148"/>
                    </a:lnTo>
                    <a:lnTo>
                      <a:pt x="414" y="148"/>
                    </a:lnTo>
                    <a:lnTo>
                      <a:pt x="384" y="118"/>
                    </a:lnTo>
                    <a:lnTo>
                      <a:pt x="356" y="118"/>
                    </a:lnTo>
                    <a:lnTo>
                      <a:pt x="325" y="90"/>
                    </a:lnTo>
                    <a:lnTo>
                      <a:pt x="356" y="90"/>
                    </a:lnTo>
                    <a:lnTo>
                      <a:pt x="384" y="60"/>
                    </a:lnTo>
                    <a:lnTo>
                      <a:pt x="414" y="60"/>
                    </a:lnTo>
                    <a:lnTo>
                      <a:pt x="445" y="30"/>
                    </a:lnTo>
                    <a:lnTo>
                      <a:pt x="502" y="30"/>
                    </a:lnTo>
                    <a:lnTo>
                      <a:pt x="532" y="0"/>
                    </a:lnTo>
                    <a:lnTo>
                      <a:pt x="563" y="0"/>
                    </a:lnTo>
                    <a:lnTo>
                      <a:pt x="593" y="30"/>
                    </a:lnTo>
                    <a:lnTo>
                      <a:pt x="652" y="30"/>
                    </a:lnTo>
                    <a:lnTo>
                      <a:pt x="652" y="90"/>
                    </a:lnTo>
                    <a:lnTo>
                      <a:pt x="681" y="118"/>
                    </a:lnTo>
                    <a:lnTo>
                      <a:pt x="681" y="148"/>
                    </a:lnTo>
                    <a:lnTo>
                      <a:pt x="652" y="178"/>
                    </a:lnTo>
                    <a:lnTo>
                      <a:pt x="621" y="148"/>
                    </a:lnTo>
                    <a:lnTo>
                      <a:pt x="593" y="178"/>
                    </a:lnTo>
                    <a:lnTo>
                      <a:pt x="563" y="178"/>
                    </a:lnTo>
                    <a:lnTo>
                      <a:pt x="563" y="208"/>
                    </a:lnTo>
                    <a:lnTo>
                      <a:pt x="739" y="208"/>
                    </a:lnTo>
                    <a:lnTo>
                      <a:pt x="770" y="178"/>
                    </a:lnTo>
                    <a:lnTo>
                      <a:pt x="770" y="208"/>
                    </a:lnTo>
                    <a:lnTo>
                      <a:pt x="800" y="208"/>
                    </a:lnTo>
                    <a:lnTo>
                      <a:pt x="828" y="178"/>
                    </a:lnTo>
                    <a:lnTo>
                      <a:pt x="888" y="237"/>
                    </a:lnTo>
                    <a:lnTo>
                      <a:pt x="918" y="208"/>
                    </a:lnTo>
                    <a:lnTo>
                      <a:pt x="918" y="148"/>
                    </a:lnTo>
                    <a:lnTo>
                      <a:pt x="977" y="118"/>
                    </a:lnTo>
                    <a:lnTo>
                      <a:pt x="1065" y="118"/>
                    </a:lnTo>
                    <a:lnTo>
                      <a:pt x="1065" y="90"/>
                    </a:lnTo>
                    <a:lnTo>
                      <a:pt x="1274" y="90"/>
                    </a:lnTo>
                  </a:path>
                </a:pathLst>
              </a:custGeom>
              <a:noFill/>
              <a:ln w="1588">
                <a:solidFill>
                  <a:srgbClr val="000000"/>
                </a:solidFill>
                <a:prstDash val="solid"/>
                <a:round/>
                <a:headEnd/>
                <a:tailEnd/>
              </a:ln>
            </p:spPr>
            <p:txBody>
              <a:bodyPr/>
              <a:lstStyle/>
              <a:p>
                <a:endParaRPr lang="en-GB"/>
              </a:p>
            </p:txBody>
          </p:sp>
          <p:sp>
            <p:nvSpPr>
              <p:cNvPr id="21672" name="Freeform 168"/>
              <p:cNvSpPr>
                <a:spLocks/>
              </p:cNvSpPr>
              <p:nvPr/>
            </p:nvSpPr>
            <p:spPr bwMode="auto">
              <a:xfrm>
                <a:off x="5621" y="2460"/>
                <a:ext cx="148" cy="281"/>
              </a:xfrm>
              <a:custGeom>
                <a:avLst/>
                <a:gdLst/>
                <a:ahLst/>
                <a:cxnLst>
                  <a:cxn ang="0">
                    <a:pos x="592" y="0"/>
                  </a:cxn>
                  <a:cxn ang="0">
                    <a:pos x="562" y="0"/>
                  </a:cxn>
                  <a:cxn ang="0">
                    <a:pos x="503" y="61"/>
                  </a:cxn>
                  <a:cxn ang="0">
                    <a:pos x="443" y="61"/>
                  </a:cxn>
                  <a:cxn ang="0">
                    <a:pos x="443" y="120"/>
                  </a:cxn>
                  <a:cxn ang="0">
                    <a:pos x="473" y="150"/>
                  </a:cxn>
                  <a:cxn ang="0">
                    <a:pos x="503" y="209"/>
                  </a:cxn>
                  <a:cxn ang="0">
                    <a:pos x="532" y="238"/>
                  </a:cxn>
                  <a:cxn ang="0">
                    <a:pos x="532" y="268"/>
                  </a:cxn>
                  <a:cxn ang="0">
                    <a:pos x="503" y="298"/>
                  </a:cxn>
                  <a:cxn ang="0">
                    <a:pos x="473" y="298"/>
                  </a:cxn>
                  <a:cxn ang="0">
                    <a:pos x="443" y="328"/>
                  </a:cxn>
                  <a:cxn ang="0">
                    <a:pos x="413" y="328"/>
                  </a:cxn>
                  <a:cxn ang="0">
                    <a:pos x="385" y="298"/>
                  </a:cxn>
                  <a:cxn ang="0">
                    <a:pos x="355" y="298"/>
                  </a:cxn>
                  <a:cxn ang="0">
                    <a:pos x="325" y="268"/>
                  </a:cxn>
                  <a:cxn ang="0">
                    <a:pos x="325" y="238"/>
                  </a:cxn>
                  <a:cxn ang="0">
                    <a:pos x="294" y="209"/>
                  </a:cxn>
                  <a:cxn ang="0">
                    <a:pos x="266" y="209"/>
                  </a:cxn>
                  <a:cxn ang="0">
                    <a:pos x="176" y="120"/>
                  </a:cxn>
                  <a:cxn ang="0">
                    <a:pos x="148" y="120"/>
                  </a:cxn>
                  <a:cxn ang="0">
                    <a:pos x="87" y="179"/>
                  </a:cxn>
                  <a:cxn ang="0">
                    <a:pos x="87" y="209"/>
                  </a:cxn>
                  <a:cxn ang="0">
                    <a:pos x="118" y="209"/>
                  </a:cxn>
                  <a:cxn ang="0">
                    <a:pos x="118" y="238"/>
                  </a:cxn>
                  <a:cxn ang="0">
                    <a:pos x="57" y="298"/>
                  </a:cxn>
                  <a:cxn ang="0">
                    <a:pos x="29" y="298"/>
                  </a:cxn>
                  <a:cxn ang="0">
                    <a:pos x="29" y="475"/>
                  </a:cxn>
                  <a:cxn ang="0">
                    <a:pos x="118" y="565"/>
                  </a:cxn>
                  <a:cxn ang="0">
                    <a:pos x="87" y="593"/>
                  </a:cxn>
                  <a:cxn ang="0">
                    <a:pos x="57" y="593"/>
                  </a:cxn>
                  <a:cxn ang="0">
                    <a:pos x="57" y="623"/>
                  </a:cxn>
                  <a:cxn ang="0">
                    <a:pos x="29" y="654"/>
                  </a:cxn>
                  <a:cxn ang="0">
                    <a:pos x="29" y="741"/>
                  </a:cxn>
                  <a:cxn ang="0">
                    <a:pos x="0" y="772"/>
                  </a:cxn>
                  <a:cxn ang="0">
                    <a:pos x="29" y="802"/>
                  </a:cxn>
                  <a:cxn ang="0">
                    <a:pos x="87" y="802"/>
                  </a:cxn>
                  <a:cxn ang="0">
                    <a:pos x="118" y="829"/>
                  </a:cxn>
                  <a:cxn ang="0">
                    <a:pos x="176" y="829"/>
                  </a:cxn>
                  <a:cxn ang="0">
                    <a:pos x="176" y="890"/>
                  </a:cxn>
                  <a:cxn ang="0">
                    <a:pos x="207" y="920"/>
                  </a:cxn>
                  <a:cxn ang="0">
                    <a:pos x="176" y="920"/>
                  </a:cxn>
                  <a:cxn ang="0">
                    <a:pos x="207" y="949"/>
                  </a:cxn>
                  <a:cxn ang="0">
                    <a:pos x="207" y="979"/>
                  </a:cxn>
                  <a:cxn ang="0">
                    <a:pos x="266" y="1038"/>
                  </a:cxn>
                  <a:cxn ang="0">
                    <a:pos x="294" y="979"/>
                  </a:cxn>
                  <a:cxn ang="0">
                    <a:pos x="325" y="979"/>
                  </a:cxn>
                  <a:cxn ang="0">
                    <a:pos x="325" y="1008"/>
                  </a:cxn>
                  <a:cxn ang="0">
                    <a:pos x="473" y="1008"/>
                  </a:cxn>
                  <a:cxn ang="0">
                    <a:pos x="532" y="1038"/>
                  </a:cxn>
                  <a:cxn ang="0">
                    <a:pos x="532" y="1067"/>
                  </a:cxn>
                  <a:cxn ang="0">
                    <a:pos x="592" y="1127"/>
                  </a:cxn>
                </a:cxnLst>
                <a:rect l="0" t="0" r="r" b="b"/>
                <a:pathLst>
                  <a:path w="592" h="1127">
                    <a:moveTo>
                      <a:pt x="592" y="0"/>
                    </a:moveTo>
                    <a:lnTo>
                      <a:pt x="562" y="0"/>
                    </a:lnTo>
                    <a:lnTo>
                      <a:pt x="503" y="61"/>
                    </a:lnTo>
                    <a:lnTo>
                      <a:pt x="443" y="61"/>
                    </a:lnTo>
                    <a:lnTo>
                      <a:pt x="443" y="120"/>
                    </a:lnTo>
                    <a:lnTo>
                      <a:pt x="473" y="150"/>
                    </a:lnTo>
                    <a:lnTo>
                      <a:pt x="503" y="209"/>
                    </a:lnTo>
                    <a:lnTo>
                      <a:pt x="532" y="238"/>
                    </a:lnTo>
                    <a:lnTo>
                      <a:pt x="532" y="268"/>
                    </a:lnTo>
                    <a:lnTo>
                      <a:pt x="503" y="298"/>
                    </a:lnTo>
                    <a:lnTo>
                      <a:pt x="473" y="298"/>
                    </a:lnTo>
                    <a:lnTo>
                      <a:pt x="443" y="328"/>
                    </a:lnTo>
                    <a:lnTo>
                      <a:pt x="413" y="328"/>
                    </a:lnTo>
                    <a:lnTo>
                      <a:pt x="385" y="298"/>
                    </a:lnTo>
                    <a:lnTo>
                      <a:pt x="355" y="298"/>
                    </a:lnTo>
                    <a:lnTo>
                      <a:pt x="325" y="268"/>
                    </a:lnTo>
                    <a:lnTo>
                      <a:pt x="325" y="238"/>
                    </a:lnTo>
                    <a:lnTo>
                      <a:pt x="294" y="209"/>
                    </a:lnTo>
                    <a:lnTo>
                      <a:pt x="266" y="209"/>
                    </a:lnTo>
                    <a:lnTo>
                      <a:pt x="176" y="120"/>
                    </a:lnTo>
                    <a:lnTo>
                      <a:pt x="148" y="120"/>
                    </a:lnTo>
                    <a:lnTo>
                      <a:pt x="87" y="179"/>
                    </a:lnTo>
                    <a:lnTo>
                      <a:pt x="87" y="209"/>
                    </a:lnTo>
                    <a:lnTo>
                      <a:pt x="118" y="209"/>
                    </a:lnTo>
                    <a:lnTo>
                      <a:pt x="118" y="238"/>
                    </a:lnTo>
                    <a:lnTo>
                      <a:pt x="57" y="298"/>
                    </a:lnTo>
                    <a:lnTo>
                      <a:pt x="29" y="298"/>
                    </a:lnTo>
                    <a:lnTo>
                      <a:pt x="29" y="475"/>
                    </a:lnTo>
                    <a:lnTo>
                      <a:pt x="118" y="565"/>
                    </a:lnTo>
                    <a:lnTo>
                      <a:pt x="87" y="593"/>
                    </a:lnTo>
                    <a:lnTo>
                      <a:pt x="57" y="593"/>
                    </a:lnTo>
                    <a:lnTo>
                      <a:pt x="57" y="623"/>
                    </a:lnTo>
                    <a:lnTo>
                      <a:pt x="29" y="654"/>
                    </a:lnTo>
                    <a:lnTo>
                      <a:pt x="29" y="741"/>
                    </a:lnTo>
                    <a:lnTo>
                      <a:pt x="0" y="772"/>
                    </a:lnTo>
                    <a:lnTo>
                      <a:pt x="29" y="802"/>
                    </a:lnTo>
                    <a:lnTo>
                      <a:pt x="87" y="802"/>
                    </a:lnTo>
                    <a:lnTo>
                      <a:pt x="118" y="829"/>
                    </a:lnTo>
                    <a:lnTo>
                      <a:pt x="176" y="829"/>
                    </a:lnTo>
                    <a:lnTo>
                      <a:pt x="176" y="890"/>
                    </a:lnTo>
                    <a:lnTo>
                      <a:pt x="207" y="920"/>
                    </a:lnTo>
                    <a:lnTo>
                      <a:pt x="176" y="920"/>
                    </a:lnTo>
                    <a:lnTo>
                      <a:pt x="207" y="949"/>
                    </a:lnTo>
                    <a:lnTo>
                      <a:pt x="207" y="979"/>
                    </a:lnTo>
                    <a:lnTo>
                      <a:pt x="266" y="1038"/>
                    </a:lnTo>
                    <a:lnTo>
                      <a:pt x="294" y="979"/>
                    </a:lnTo>
                    <a:lnTo>
                      <a:pt x="325" y="979"/>
                    </a:lnTo>
                    <a:lnTo>
                      <a:pt x="325" y="1008"/>
                    </a:lnTo>
                    <a:lnTo>
                      <a:pt x="473" y="1008"/>
                    </a:lnTo>
                    <a:lnTo>
                      <a:pt x="532" y="1038"/>
                    </a:lnTo>
                    <a:lnTo>
                      <a:pt x="532" y="1067"/>
                    </a:lnTo>
                    <a:lnTo>
                      <a:pt x="592" y="1127"/>
                    </a:lnTo>
                  </a:path>
                </a:pathLst>
              </a:custGeom>
              <a:noFill/>
              <a:ln w="1588">
                <a:solidFill>
                  <a:srgbClr val="000000"/>
                </a:solidFill>
                <a:prstDash val="solid"/>
                <a:round/>
                <a:headEnd/>
                <a:tailEnd/>
              </a:ln>
            </p:spPr>
            <p:txBody>
              <a:bodyPr/>
              <a:lstStyle/>
              <a:p>
                <a:endParaRPr lang="en-GB"/>
              </a:p>
            </p:txBody>
          </p:sp>
          <p:sp>
            <p:nvSpPr>
              <p:cNvPr id="21673" name="Freeform 169"/>
              <p:cNvSpPr>
                <a:spLocks/>
              </p:cNvSpPr>
              <p:nvPr/>
            </p:nvSpPr>
            <p:spPr bwMode="auto">
              <a:xfrm>
                <a:off x="5465" y="876"/>
                <a:ext cx="44" cy="22"/>
              </a:xfrm>
              <a:custGeom>
                <a:avLst/>
                <a:gdLst/>
                <a:ahLst/>
                <a:cxnLst>
                  <a:cxn ang="0">
                    <a:pos x="0" y="0"/>
                  </a:cxn>
                  <a:cxn ang="0">
                    <a:pos x="119" y="0"/>
                  </a:cxn>
                  <a:cxn ang="0">
                    <a:pos x="149" y="30"/>
                  </a:cxn>
                  <a:cxn ang="0">
                    <a:pos x="179" y="30"/>
                  </a:cxn>
                  <a:cxn ang="0">
                    <a:pos x="179" y="89"/>
                  </a:cxn>
                  <a:cxn ang="0">
                    <a:pos x="149" y="89"/>
                  </a:cxn>
                  <a:cxn ang="0">
                    <a:pos x="90" y="30"/>
                  </a:cxn>
                  <a:cxn ang="0">
                    <a:pos x="0" y="30"/>
                  </a:cxn>
                  <a:cxn ang="0">
                    <a:pos x="0" y="0"/>
                  </a:cxn>
                </a:cxnLst>
                <a:rect l="0" t="0" r="r" b="b"/>
                <a:pathLst>
                  <a:path w="179" h="89">
                    <a:moveTo>
                      <a:pt x="0" y="0"/>
                    </a:moveTo>
                    <a:lnTo>
                      <a:pt x="119" y="0"/>
                    </a:lnTo>
                    <a:lnTo>
                      <a:pt x="149" y="30"/>
                    </a:lnTo>
                    <a:lnTo>
                      <a:pt x="179" y="30"/>
                    </a:lnTo>
                    <a:lnTo>
                      <a:pt x="179" y="89"/>
                    </a:lnTo>
                    <a:lnTo>
                      <a:pt x="149" y="89"/>
                    </a:lnTo>
                    <a:lnTo>
                      <a:pt x="90" y="30"/>
                    </a:lnTo>
                    <a:lnTo>
                      <a:pt x="0" y="30"/>
                    </a:lnTo>
                    <a:lnTo>
                      <a:pt x="0" y="0"/>
                    </a:lnTo>
                  </a:path>
                </a:pathLst>
              </a:custGeom>
              <a:noFill/>
              <a:ln w="1588">
                <a:solidFill>
                  <a:srgbClr val="000000"/>
                </a:solidFill>
                <a:prstDash val="solid"/>
                <a:round/>
                <a:headEnd/>
                <a:tailEnd/>
              </a:ln>
            </p:spPr>
            <p:txBody>
              <a:bodyPr/>
              <a:lstStyle/>
              <a:p>
                <a:endParaRPr lang="en-GB"/>
              </a:p>
            </p:txBody>
          </p:sp>
          <p:sp>
            <p:nvSpPr>
              <p:cNvPr id="21674" name="Freeform 170"/>
              <p:cNvSpPr>
                <a:spLocks/>
              </p:cNvSpPr>
              <p:nvPr/>
            </p:nvSpPr>
            <p:spPr bwMode="auto">
              <a:xfrm>
                <a:off x="4450" y="1017"/>
                <a:ext cx="1015" cy="407"/>
              </a:xfrm>
              <a:custGeom>
                <a:avLst/>
                <a:gdLst/>
                <a:ahLst/>
                <a:cxnLst>
                  <a:cxn ang="0">
                    <a:pos x="355" y="31"/>
                  </a:cxn>
                  <a:cxn ang="0">
                    <a:pos x="860" y="90"/>
                  </a:cxn>
                  <a:cxn ang="0">
                    <a:pos x="1037" y="179"/>
                  </a:cxn>
                  <a:cxn ang="0">
                    <a:pos x="1244" y="267"/>
                  </a:cxn>
                  <a:cxn ang="0">
                    <a:pos x="1481" y="327"/>
                  </a:cxn>
                  <a:cxn ang="0">
                    <a:pos x="1660" y="356"/>
                  </a:cxn>
                  <a:cxn ang="0">
                    <a:pos x="1926" y="504"/>
                  </a:cxn>
                  <a:cxn ang="0">
                    <a:pos x="1986" y="622"/>
                  </a:cxn>
                  <a:cxn ang="0">
                    <a:pos x="1897" y="860"/>
                  </a:cxn>
                  <a:cxn ang="0">
                    <a:pos x="1542" y="947"/>
                  </a:cxn>
                  <a:cxn ang="0">
                    <a:pos x="1216" y="919"/>
                  </a:cxn>
                  <a:cxn ang="0">
                    <a:pos x="712" y="860"/>
                  </a:cxn>
                  <a:cxn ang="0">
                    <a:pos x="562" y="829"/>
                  </a:cxn>
                  <a:cxn ang="0">
                    <a:pos x="444" y="771"/>
                  </a:cxn>
                  <a:cxn ang="0">
                    <a:pos x="325" y="771"/>
                  </a:cxn>
                  <a:cxn ang="0">
                    <a:pos x="148" y="711"/>
                  </a:cxn>
                  <a:cxn ang="0">
                    <a:pos x="89" y="683"/>
                  </a:cxn>
                  <a:cxn ang="0">
                    <a:pos x="177" y="771"/>
                  </a:cxn>
                  <a:cxn ang="0">
                    <a:pos x="414" y="890"/>
                  </a:cxn>
                  <a:cxn ang="0">
                    <a:pos x="593" y="978"/>
                  </a:cxn>
                  <a:cxn ang="0">
                    <a:pos x="682" y="1067"/>
                  </a:cxn>
                  <a:cxn ang="0">
                    <a:pos x="623" y="1215"/>
                  </a:cxn>
                  <a:cxn ang="0">
                    <a:pos x="712" y="1303"/>
                  </a:cxn>
                  <a:cxn ang="0">
                    <a:pos x="770" y="1394"/>
                  </a:cxn>
                  <a:cxn ang="0">
                    <a:pos x="919" y="1481"/>
                  </a:cxn>
                  <a:cxn ang="0">
                    <a:pos x="1067" y="1512"/>
                  </a:cxn>
                  <a:cxn ang="0">
                    <a:pos x="1274" y="1630"/>
                  </a:cxn>
                  <a:cxn ang="0">
                    <a:pos x="1481" y="1512"/>
                  </a:cxn>
                  <a:cxn ang="0">
                    <a:pos x="1362" y="1481"/>
                  </a:cxn>
                  <a:cxn ang="0">
                    <a:pos x="1126" y="1363"/>
                  </a:cxn>
                  <a:cxn ang="0">
                    <a:pos x="1185" y="1215"/>
                  </a:cxn>
                  <a:cxn ang="0">
                    <a:pos x="1392" y="1274"/>
                  </a:cxn>
                  <a:cxn ang="0">
                    <a:pos x="1481" y="1363"/>
                  </a:cxn>
                  <a:cxn ang="0">
                    <a:pos x="1599" y="1363"/>
                  </a:cxn>
                  <a:cxn ang="0">
                    <a:pos x="1897" y="1421"/>
                  </a:cxn>
                  <a:cxn ang="0">
                    <a:pos x="2015" y="1394"/>
                  </a:cxn>
                  <a:cxn ang="0">
                    <a:pos x="1897" y="1215"/>
                  </a:cxn>
                  <a:cxn ang="0">
                    <a:pos x="1897" y="1067"/>
                  </a:cxn>
                  <a:cxn ang="0">
                    <a:pos x="2281" y="829"/>
                  </a:cxn>
                  <a:cxn ang="0">
                    <a:pos x="2609" y="890"/>
                  </a:cxn>
                  <a:cxn ang="0">
                    <a:pos x="2609" y="947"/>
                  </a:cxn>
                  <a:cxn ang="0">
                    <a:pos x="2755" y="978"/>
                  </a:cxn>
                  <a:cxn ang="0">
                    <a:pos x="2755" y="740"/>
                  </a:cxn>
                  <a:cxn ang="0">
                    <a:pos x="2609" y="622"/>
                  </a:cxn>
                  <a:cxn ang="0">
                    <a:pos x="2636" y="415"/>
                  </a:cxn>
                  <a:cxn ang="0">
                    <a:pos x="2579" y="297"/>
                  </a:cxn>
                  <a:cxn ang="0">
                    <a:pos x="2399" y="237"/>
                  </a:cxn>
                  <a:cxn ang="0">
                    <a:pos x="2964" y="267"/>
                  </a:cxn>
                  <a:cxn ang="0">
                    <a:pos x="3082" y="356"/>
                  </a:cxn>
                  <a:cxn ang="0">
                    <a:pos x="2964" y="474"/>
                  </a:cxn>
                  <a:cxn ang="0">
                    <a:pos x="2816" y="534"/>
                  </a:cxn>
                  <a:cxn ang="0">
                    <a:pos x="3023" y="683"/>
                  </a:cxn>
                  <a:cxn ang="0">
                    <a:pos x="3259" y="740"/>
                  </a:cxn>
                  <a:cxn ang="0">
                    <a:pos x="3496" y="653"/>
                  </a:cxn>
                  <a:cxn ang="0">
                    <a:pos x="3466" y="534"/>
                  </a:cxn>
                  <a:cxn ang="0">
                    <a:pos x="3615" y="504"/>
                  </a:cxn>
                  <a:cxn ang="0">
                    <a:pos x="3675" y="474"/>
                  </a:cxn>
                  <a:cxn ang="0">
                    <a:pos x="3822" y="386"/>
                  </a:cxn>
                  <a:cxn ang="0">
                    <a:pos x="3971" y="327"/>
                  </a:cxn>
                </a:cxnLst>
                <a:rect l="0" t="0" r="r" b="b"/>
                <a:pathLst>
                  <a:path w="4059" h="1630">
                    <a:moveTo>
                      <a:pt x="148" y="61"/>
                    </a:moveTo>
                    <a:lnTo>
                      <a:pt x="177" y="31"/>
                    </a:lnTo>
                    <a:lnTo>
                      <a:pt x="177" y="0"/>
                    </a:lnTo>
                    <a:lnTo>
                      <a:pt x="325" y="0"/>
                    </a:lnTo>
                    <a:lnTo>
                      <a:pt x="355" y="31"/>
                    </a:lnTo>
                    <a:lnTo>
                      <a:pt x="651" y="31"/>
                    </a:lnTo>
                    <a:lnTo>
                      <a:pt x="682" y="61"/>
                    </a:lnTo>
                    <a:lnTo>
                      <a:pt x="742" y="61"/>
                    </a:lnTo>
                    <a:lnTo>
                      <a:pt x="770" y="90"/>
                    </a:lnTo>
                    <a:lnTo>
                      <a:pt x="860" y="90"/>
                    </a:lnTo>
                    <a:lnTo>
                      <a:pt x="889" y="119"/>
                    </a:lnTo>
                    <a:lnTo>
                      <a:pt x="919" y="119"/>
                    </a:lnTo>
                    <a:lnTo>
                      <a:pt x="949" y="149"/>
                    </a:lnTo>
                    <a:lnTo>
                      <a:pt x="1007" y="149"/>
                    </a:lnTo>
                    <a:lnTo>
                      <a:pt x="1037" y="179"/>
                    </a:lnTo>
                    <a:lnTo>
                      <a:pt x="1097" y="179"/>
                    </a:lnTo>
                    <a:lnTo>
                      <a:pt x="1126" y="209"/>
                    </a:lnTo>
                    <a:lnTo>
                      <a:pt x="1216" y="237"/>
                    </a:lnTo>
                    <a:lnTo>
                      <a:pt x="1244" y="237"/>
                    </a:lnTo>
                    <a:lnTo>
                      <a:pt x="1244" y="267"/>
                    </a:lnTo>
                    <a:lnTo>
                      <a:pt x="1304" y="267"/>
                    </a:lnTo>
                    <a:lnTo>
                      <a:pt x="1304" y="297"/>
                    </a:lnTo>
                    <a:lnTo>
                      <a:pt x="1392" y="297"/>
                    </a:lnTo>
                    <a:lnTo>
                      <a:pt x="1453" y="327"/>
                    </a:lnTo>
                    <a:lnTo>
                      <a:pt x="1481" y="327"/>
                    </a:lnTo>
                    <a:lnTo>
                      <a:pt x="1542" y="356"/>
                    </a:lnTo>
                    <a:lnTo>
                      <a:pt x="1572" y="386"/>
                    </a:lnTo>
                    <a:lnTo>
                      <a:pt x="1630" y="386"/>
                    </a:lnTo>
                    <a:lnTo>
                      <a:pt x="1599" y="356"/>
                    </a:lnTo>
                    <a:lnTo>
                      <a:pt x="1660" y="356"/>
                    </a:lnTo>
                    <a:lnTo>
                      <a:pt x="1779" y="474"/>
                    </a:lnTo>
                    <a:lnTo>
                      <a:pt x="1806" y="445"/>
                    </a:lnTo>
                    <a:lnTo>
                      <a:pt x="1837" y="474"/>
                    </a:lnTo>
                    <a:lnTo>
                      <a:pt x="1897" y="474"/>
                    </a:lnTo>
                    <a:lnTo>
                      <a:pt x="1926" y="504"/>
                    </a:lnTo>
                    <a:lnTo>
                      <a:pt x="1926" y="534"/>
                    </a:lnTo>
                    <a:lnTo>
                      <a:pt x="1956" y="534"/>
                    </a:lnTo>
                    <a:lnTo>
                      <a:pt x="1956" y="565"/>
                    </a:lnTo>
                    <a:lnTo>
                      <a:pt x="1986" y="592"/>
                    </a:lnTo>
                    <a:lnTo>
                      <a:pt x="1986" y="622"/>
                    </a:lnTo>
                    <a:lnTo>
                      <a:pt x="2044" y="622"/>
                    </a:lnTo>
                    <a:lnTo>
                      <a:pt x="2044" y="740"/>
                    </a:lnTo>
                    <a:lnTo>
                      <a:pt x="2015" y="771"/>
                    </a:lnTo>
                    <a:lnTo>
                      <a:pt x="1956" y="801"/>
                    </a:lnTo>
                    <a:lnTo>
                      <a:pt x="1897" y="860"/>
                    </a:lnTo>
                    <a:lnTo>
                      <a:pt x="1867" y="860"/>
                    </a:lnTo>
                    <a:lnTo>
                      <a:pt x="1806" y="919"/>
                    </a:lnTo>
                    <a:lnTo>
                      <a:pt x="1690" y="919"/>
                    </a:lnTo>
                    <a:lnTo>
                      <a:pt x="1660" y="947"/>
                    </a:lnTo>
                    <a:lnTo>
                      <a:pt x="1542" y="947"/>
                    </a:lnTo>
                    <a:lnTo>
                      <a:pt x="1481" y="978"/>
                    </a:lnTo>
                    <a:lnTo>
                      <a:pt x="1453" y="978"/>
                    </a:lnTo>
                    <a:lnTo>
                      <a:pt x="1392" y="947"/>
                    </a:lnTo>
                    <a:lnTo>
                      <a:pt x="1244" y="947"/>
                    </a:lnTo>
                    <a:lnTo>
                      <a:pt x="1216" y="919"/>
                    </a:lnTo>
                    <a:lnTo>
                      <a:pt x="1126" y="919"/>
                    </a:lnTo>
                    <a:lnTo>
                      <a:pt x="1097" y="890"/>
                    </a:lnTo>
                    <a:lnTo>
                      <a:pt x="860" y="890"/>
                    </a:lnTo>
                    <a:lnTo>
                      <a:pt x="800" y="860"/>
                    </a:lnTo>
                    <a:lnTo>
                      <a:pt x="712" y="860"/>
                    </a:lnTo>
                    <a:lnTo>
                      <a:pt x="682" y="829"/>
                    </a:lnTo>
                    <a:lnTo>
                      <a:pt x="651" y="829"/>
                    </a:lnTo>
                    <a:lnTo>
                      <a:pt x="623" y="801"/>
                    </a:lnTo>
                    <a:lnTo>
                      <a:pt x="593" y="801"/>
                    </a:lnTo>
                    <a:lnTo>
                      <a:pt x="562" y="829"/>
                    </a:lnTo>
                    <a:lnTo>
                      <a:pt x="532" y="829"/>
                    </a:lnTo>
                    <a:lnTo>
                      <a:pt x="532" y="801"/>
                    </a:lnTo>
                    <a:lnTo>
                      <a:pt x="505" y="801"/>
                    </a:lnTo>
                    <a:lnTo>
                      <a:pt x="475" y="771"/>
                    </a:lnTo>
                    <a:lnTo>
                      <a:pt x="444" y="771"/>
                    </a:lnTo>
                    <a:lnTo>
                      <a:pt x="444" y="740"/>
                    </a:lnTo>
                    <a:lnTo>
                      <a:pt x="414" y="771"/>
                    </a:lnTo>
                    <a:lnTo>
                      <a:pt x="386" y="771"/>
                    </a:lnTo>
                    <a:lnTo>
                      <a:pt x="355" y="740"/>
                    </a:lnTo>
                    <a:lnTo>
                      <a:pt x="325" y="771"/>
                    </a:lnTo>
                    <a:lnTo>
                      <a:pt x="268" y="771"/>
                    </a:lnTo>
                    <a:lnTo>
                      <a:pt x="237" y="740"/>
                    </a:lnTo>
                    <a:lnTo>
                      <a:pt x="207" y="740"/>
                    </a:lnTo>
                    <a:lnTo>
                      <a:pt x="177" y="711"/>
                    </a:lnTo>
                    <a:lnTo>
                      <a:pt x="148" y="711"/>
                    </a:lnTo>
                    <a:lnTo>
                      <a:pt x="148" y="683"/>
                    </a:lnTo>
                    <a:lnTo>
                      <a:pt x="177" y="653"/>
                    </a:lnTo>
                    <a:lnTo>
                      <a:pt x="0" y="653"/>
                    </a:lnTo>
                    <a:lnTo>
                      <a:pt x="30" y="683"/>
                    </a:lnTo>
                    <a:lnTo>
                      <a:pt x="89" y="683"/>
                    </a:lnTo>
                    <a:lnTo>
                      <a:pt x="59" y="711"/>
                    </a:lnTo>
                    <a:lnTo>
                      <a:pt x="89" y="711"/>
                    </a:lnTo>
                    <a:lnTo>
                      <a:pt x="119" y="740"/>
                    </a:lnTo>
                    <a:lnTo>
                      <a:pt x="148" y="740"/>
                    </a:lnTo>
                    <a:lnTo>
                      <a:pt x="177" y="771"/>
                    </a:lnTo>
                    <a:lnTo>
                      <a:pt x="237" y="771"/>
                    </a:lnTo>
                    <a:lnTo>
                      <a:pt x="325" y="860"/>
                    </a:lnTo>
                    <a:lnTo>
                      <a:pt x="355" y="829"/>
                    </a:lnTo>
                    <a:lnTo>
                      <a:pt x="355" y="890"/>
                    </a:lnTo>
                    <a:lnTo>
                      <a:pt x="414" y="890"/>
                    </a:lnTo>
                    <a:lnTo>
                      <a:pt x="444" y="919"/>
                    </a:lnTo>
                    <a:lnTo>
                      <a:pt x="505" y="919"/>
                    </a:lnTo>
                    <a:lnTo>
                      <a:pt x="532" y="947"/>
                    </a:lnTo>
                    <a:lnTo>
                      <a:pt x="562" y="947"/>
                    </a:lnTo>
                    <a:lnTo>
                      <a:pt x="593" y="978"/>
                    </a:lnTo>
                    <a:lnTo>
                      <a:pt x="623" y="978"/>
                    </a:lnTo>
                    <a:lnTo>
                      <a:pt x="623" y="1008"/>
                    </a:lnTo>
                    <a:lnTo>
                      <a:pt x="651" y="1008"/>
                    </a:lnTo>
                    <a:lnTo>
                      <a:pt x="682" y="1038"/>
                    </a:lnTo>
                    <a:lnTo>
                      <a:pt x="682" y="1067"/>
                    </a:lnTo>
                    <a:lnTo>
                      <a:pt x="651" y="1067"/>
                    </a:lnTo>
                    <a:lnTo>
                      <a:pt x="651" y="1126"/>
                    </a:lnTo>
                    <a:lnTo>
                      <a:pt x="623" y="1156"/>
                    </a:lnTo>
                    <a:lnTo>
                      <a:pt x="593" y="1156"/>
                    </a:lnTo>
                    <a:lnTo>
                      <a:pt x="623" y="1215"/>
                    </a:lnTo>
                    <a:lnTo>
                      <a:pt x="651" y="1215"/>
                    </a:lnTo>
                    <a:lnTo>
                      <a:pt x="651" y="1245"/>
                    </a:lnTo>
                    <a:lnTo>
                      <a:pt x="682" y="1245"/>
                    </a:lnTo>
                    <a:lnTo>
                      <a:pt x="682" y="1274"/>
                    </a:lnTo>
                    <a:lnTo>
                      <a:pt x="712" y="1303"/>
                    </a:lnTo>
                    <a:lnTo>
                      <a:pt x="742" y="1303"/>
                    </a:lnTo>
                    <a:lnTo>
                      <a:pt x="742" y="1333"/>
                    </a:lnTo>
                    <a:lnTo>
                      <a:pt x="770" y="1363"/>
                    </a:lnTo>
                    <a:lnTo>
                      <a:pt x="742" y="1363"/>
                    </a:lnTo>
                    <a:lnTo>
                      <a:pt x="770" y="1394"/>
                    </a:lnTo>
                    <a:lnTo>
                      <a:pt x="742" y="1421"/>
                    </a:lnTo>
                    <a:lnTo>
                      <a:pt x="800" y="1451"/>
                    </a:lnTo>
                    <a:lnTo>
                      <a:pt x="830" y="1451"/>
                    </a:lnTo>
                    <a:lnTo>
                      <a:pt x="830" y="1481"/>
                    </a:lnTo>
                    <a:lnTo>
                      <a:pt x="919" y="1481"/>
                    </a:lnTo>
                    <a:lnTo>
                      <a:pt x="949" y="1451"/>
                    </a:lnTo>
                    <a:lnTo>
                      <a:pt x="978" y="1481"/>
                    </a:lnTo>
                    <a:lnTo>
                      <a:pt x="1007" y="1481"/>
                    </a:lnTo>
                    <a:lnTo>
                      <a:pt x="1037" y="1512"/>
                    </a:lnTo>
                    <a:lnTo>
                      <a:pt x="1067" y="1512"/>
                    </a:lnTo>
                    <a:lnTo>
                      <a:pt x="1097" y="1540"/>
                    </a:lnTo>
                    <a:lnTo>
                      <a:pt x="1097" y="1570"/>
                    </a:lnTo>
                    <a:lnTo>
                      <a:pt x="1126" y="1600"/>
                    </a:lnTo>
                    <a:lnTo>
                      <a:pt x="1216" y="1600"/>
                    </a:lnTo>
                    <a:lnTo>
                      <a:pt x="1274" y="1630"/>
                    </a:lnTo>
                    <a:lnTo>
                      <a:pt x="1392" y="1630"/>
                    </a:lnTo>
                    <a:lnTo>
                      <a:pt x="1423" y="1600"/>
                    </a:lnTo>
                    <a:lnTo>
                      <a:pt x="1511" y="1600"/>
                    </a:lnTo>
                    <a:lnTo>
                      <a:pt x="1511" y="1540"/>
                    </a:lnTo>
                    <a:lnTo>
                      <a:pt x="1481" y="1512"/>
                    </a:lnTo>
                    <a:lnTo>
                      <a:pt x="1481" y="1481"/>
                    </a:lnTo>
                    <a:lnTo>
                      <a:pt x="1453" y="1481"/>
                    </a:lnTo>
                    <a:lnTo>
                      <a:pt x="1423" y="1451"/>
                    </a:lnTo>
                    <a:lnTo>
                      <a:pt x="1392" y="1451"/>
                    </a:lnTo>
                    <a:lnTo>
                      <a:pt x="1362" y="1481"/>
                    </a:lnTo>
                    <a:lnTo>
                      <a:pt x="1304" y="1481"/>
                    </a:lnTo>
                    <a:lnTo>
                      <a:pt x="1274" y="1451"/>
                    </a:lnTo>
                    <a:lnTo>
                      <a:pt x="1244" y="1451"/>
                    </a:lnTo>
                    <a:lnTo>
                      <a:pt x="1156" y="1363"/>
                    </a:lnTo>
                    <a:lnTo>
                      <a:pt x="1126" y="1363"/>
                    </a:lnTo>
                    <a:lnTo>
                      <a:pt x="1097" y="1333"/>
                    </a:lnTo>
                    <a:lnTo>
                      <a:pt x="1097" y="1303"/>
                    </a:lnTo>
                    <a:lnTo>
                      <a:pt x="1156" y="1303"/>
                    </a:lnTo>
                    <a:lnTo>
                      <a:pt x="1185" y="1274"/>
                    </a:lnTo>
                    <a:lnTo>
                      <a:pt x="1185" y="1215"/>
                    </a:lnTo>
                    <a:lnTo>
                      <a:pt x="1216" y="1215"/>
                    </a:lnTo>
                    <a:lnTo>
                      <a:pt x="1244" y="1245"/>
                    </a:lnTo>
                    <a:lnTo>
                      <a:pt x="1335" y="1245"/>
                    </a:lnTo>
                    <a:lnTo>
                      <a:pt x="1362" y="1274"/>
                    </a:lnTo>
                    <a:lnTo>
                      <a:pt x="1392" y="1274"/>
                    </a:lnTo>
                    <a:lnTo>
                      <a:pt x="1423" y="1303"/>
                    </a:lnTo>
                    <a:lnTo>
                      <a:pt x="1453" y="1303"/>
                    </a:lnTo>
                    <a:lnTo>
                      <a:pt x="1481" y="1333"/>
                    </a:lnTo>
                    <a:lnTo>
                      <a:pt x="1511" y="1333"/>
                    </a:lnTo>
                    <a:lnTo>
                      <a:pt x="1481" y="1363"/>
                    </a:lnTo>
                    <a:lnTo>
                      <a:pt x="1481" y="1394"/>
                    </a:lnTo>
                    <a:lnTo>
                      <a:pt x="1511" y="1363"/>
                    </a:lnTo>
                    <a:lnTo>
                      <a:pt x="1542" y="1363"/>
                    </a:lnTo>
                    <a:lnTo>
                      <a:pt x="1572" y="1333"/>
                    </a:lnTo>
                    <a:lnTo>
                      <a:pt x="1599" y="1363"/>
                    </a:lnTo>
                    <a:lnTo>
                      <a:pt x="1690" y="1363"/>
                    </a:lnTo>
                    <a:lnTo>
                      <a:pt x="1718" y="1394"/>
                    </a:lnTo>
                    <a:lnTo>
                      <a:pt x="1806" y="1394"/>
                    </a:lnTo>
                    <a:lnTo>
                      <a:pt x="1837" y="1421"/>
                    </a:lnTo>
                    <a:lnTo>
                      <a:pt x="1897" y="1421"/>
                    </a:lnTo>
                    <a:lnTo>
                      <a:pt x="1926" y="1394"/>
                    </a:lnTo>
                    <a:lnTo>
                      <a:pt x="1926" y="1363"/>
                    </a:lnTo>
                    <a:lnTo>
                      <a:pt x="1986" y="1421"/>
                    </a:lnTo>
                    <a:lnTo>
                      <a:pt x="2044" y="1421"/>
                    </a:lnTo>
                    <a:lnTo>
                      <a:pt x="2015" y="1394"/>
                    </a:lnTo>
                    <a:lnTo>
                      <a:pt x="2015" y="1333"/>
                    </a:lnTo>
                    <a:lnTo>
                      <a:pt x="1956" y="1274"/>
                    </a:lnTo>
                    <a:lnTo>
                      <a:pt x="1926" y="1274"/>
                    </a:lnTo>
                    <a:lnTo>
                      <a:pt x="1897" y="1245"/>
                    </a:lnTo>
                    <a:lnTo>
                      <a:pt x="1897" y="1215"/>
                    </a:lnTo>
                    <a:lnTo>
                      <a:pt x="1867" y="1215"/>
                    </a:lnTo>
                    <a:lnTo>
                      <a:pt x="1806" y="1156"/>
                    </a:lnTo>
                    <a:lnTo>
                      <a:pt x="1806" y="1126"/>
                    </a:lnTo>
                    <a:lnTo>
                      <a:pt x="1867" y="1067"/>
                    </a:lnTo>
                    <a:lnTo>
                      <a:pt x="1897" y="1067"/>
                    </a:lnTo>
                    <a:lnTo>
                      <a:pt x="1986" y="978"/>
                    </a:lnTo>
                    <a:lnTo>
                      <a:pt x="2104" y="978"/>
                    </a:lnTo>
                    <a:lnTo>
                      <a:pt x="2134" y="947"/>
                    </a:lnTo>
                    <a:lnTo>
                      <a:pt x="2163" y="947"/>
                    </a:lnTo>
                    <a:lnTo>
                      <a:pt x="2281" y="829"/>
                    </a:lnTo>
                    <a:lnTo>
                      <a:pt x="2341" y="829"/>
                    </a:lnTo>
                    <a:lnTo>
                      <a:pt x="2372" y="860"/>
                    </a:lnTo>
                    <a:lnTo>
                      <a:pt x="2518" y="860"/>
                    </a:lnTo>
                    <a:lnTo>
                      <a:pt x="2548" y="890"/>
                    </a:lnTo>
                    <a:lnTo>
                      <a:pt x="2609" y="890"/>
                    </a:lnTo>
                    <a:lnTo>
                      <a:pt x="2636" y="919"/>
                    </a:lnTo>
                    <a:lnTo>
                      <a:pt x="2609" y="919"/>
                    </a:lnTo>
                    <a:lnTo>
                      <a:pt x="2579" y="947"/>
                    </a:lnTo>
                    <a:lnTo>
                      <a:pt x="2609" y="978"/>
                    </a:lnTo>
                    <a:lnTo>
                      <a:pt x="2609" y="947"/>
                    </a:lnTo>
                    <a:lnTo>
                      <a:pt x="2636" y="947"/>
                    </a:lnTo>
                    <a:lnTo>
                      <a:pt x="2666" y="919"/>
                    </a:lnTo>
                    <a:lnTo>
                      <a:pt x="2697" y="947"/>
                    </a:lnTo>
                    <a:lnTo>
                      <a:pt x="2727" y="947"/>
                    </a:lnTo>
                    <a:lnTo>
                      <a:pt x="2755" y="978"/>
                    </a:lnTo>
                    <a:lnTo>
                      <a:pt x="2727" y="919"/>
                    </a:lnTo>
                    <a:lnTo>
                      <a:pt x="2727" y="860"/>
                    </a:lnTo>
                    <a:lnTo>
                      <a:pt x="2786" y="801"/>
                    </a:lnTo>
                    <a:lnTo>
                      <a:pt x="2816" y="801"/>
                    </a:lnTo>
                    <a:lnTo>
                      <a:pt x="2755" y="740"/>
                    </a:lnTo>
                    <a:lnTo>
                      <a:pt x="2786" y="711"/>
                    </a:lnTo>
                    <a:lnTo>
                      <a:pt x="2755" y="683"/>
                    </a:lnTo>
                    <a:lnTo>
                      <a:pt x="2727" y="683"/>
                    </a:lnTo>
                    <a:lnTo>
                      <a:pt x="2666" y="622"/>
                    </a:lnTo>
                    <a:lnTo>
                      <a:pt x="2609" y="622"/>
                    </a:lnTo>
                    <a:lnTo>
                      <a:pt x="2579" y="592"/>
                    </a:lnTo>
                    <a:lnTo>
                      <a:pt x="2579" y="504"/>
                    </a:lnTo>
                    <a:lnTo>
                      <a:pt x="2609" y="504"/>
                    </a:lnTo>
                    <a:lnTo>
                      <a:pt x="2609" y="415"/>
                    </a:lnTo>
                    <a:lnTo>
                      <a:pt x="2636" y="415"/>
                    </a:lnTo>
                    <a:lnTo>
                      <a:pt x="2609" y="386"/>
                    </a:lnTo>
                    <a:lnTo>
                      <a:pt x="2636" y="386"/>
                    </a:lnTo>
                    <a:lnTo>
                      <a:pt x="2609" y="356"/>
                    </a:lnTo>
                    <a:lnTo>
                      <a:pt x="2609" y="327"/>
                    </a:lnTo>
                    <a:lnTo>
                      <a:pt x="2579" y="297"/>
                    </a:lnTo>
                    <a:lnTo>
                      <a:pt x="2548" y="297"/>
                    </a:lnTo>
                    <a:lnTo>
                      <a:pt x="2518" y="267"/>
                    </a:lnTo>
                    <a:lnTo>
                      <a:pt x="2459" y="267"/>
                    </a:lnTo>
                    <a:lnTo>
                      <a:pt x="2429" y="237"/>
                    </a:lnTo>
                    <a:lnTo>
                      <a:pt x="2399" y="237"/>
                    </a:lnTo>
                    <a:lnTo>
                      <a:pt x="2372" y="209"/>
                    </a:lnTo>
                    <a:lnTo>
                      <a:pt x="2459" y="209"/>
                    </a:lnTo>
                    <a:lnTo>
                      <a:pt x="2490" y="237"/>
                    </a:lnTo>
                    <a:lnTo>
                      <a:pt x="2934" y="237"/>
                    </a:lnTo>
                    <a:lnTo>
                      <a:pt x="2964" y="267"/>
                    </a:lnTo>
                    <a:lnTo>
                      <a:pt x="2964" y="297"/>
                    </a:lnTo>
                    <a:lnTo>
                      <a:pt x="2993" y="297"/>
                    </a:lnTo>
                    <a:lnTo>
                      <a:pt x="3023" y="327"/>
                    </a:lnTo>
                    <a:lnTo>
                      <a:pt x="3052" y="327"/>
                    </a:lnTo>
                    <a:lnTo>
                      <a:pt x="3082" y="356"/>
                    </a:lnTo>
                    <a:lnTo>
                      <a:pt x="3111" y="356"/>
                    </a:lnTo>
                    <a:lnTo>
                      <a:pt x="3171" y="415"/>
                    </a:lnTo>
                    <a:lnTo>
                      <a:pt x="3171" y="445"/>
                    </a:lnTo>
                    <a:lnTo>
                      <a:pt x="2993" y="445"/>
                    </a:lnTo>
                    <a:lnTo>
                      <a:pt x="2964" y="474"/>
                    </a:lnTo>
                    <a:lnTo>
                      <a:pt x="2873" y="474"/>
                    </a:lnTo>
                    <a:lnTo>
                      <a:pt x="2904" y="504"/>
                    </a:lnTo>
                    <a:lnTo>
                      <a:pt x="2873" y="504"/>
                    </a:lnTo>
                    <a:lnTo>
                      <a:pt x="2845" y="534"/>
                    </a:lnTo>
                    <a:lnTo>
                      <a:pt x="2816" y="534"/>
                    </a:lnTo>
                    <a:lnTo>
                      <a:pt x="2816" y="565"/>
                    </a:lnTo>
                    <a:lnTo>
                      <a:pt x="2845" y="592"/>
                    </a:lnTo>
                    <a:lnTo>
                      <a:pt x="2904" y="622"/>
                    </a:lnTo>
                    <a:lnTo>
                      <a:pt x="2964" y="622"/>
                    </a:lnTo>
                    <a:lnTo>
                      <a:pt x="3023" y="683"/>
                    </a:lnTo>
                    <a:lnTo>
                      <a:pt x="3082" y="711"/>
                    </a:lnTo>
                    <a:lnTo>
                      <a:pt x="3111" y="740"/>
                    </a:lnTo>
                    <a:lnTo>
                      <a:pt x="3229" y="740"/>
                    </a:lnTo>
                    <a:lnTo>
                      <a:pt x="3229" y="771"/>
                    </a:lnTo>
                    <a:lnTo>
                      <a:pt x="3259" y="740"/>
                    </a:lnTo>
                    <a:lnTo>
                      <a:pt x="3348" y="740"/>
                    </a:lnTo>
                    <a:lnTo>
                      <a:pt x="3378" y="711"/>
                    </a:lnTo>
                    <a:lnTo>
                      <a:pt x="3466" y="711"/>
                    </a:lnTo>
                    <a:lnTo>
                      <a:pt x="3496" y="683"/>
                    </a:lnTo>
                    <a:lnTo>
                      <a:pt x="3496" y="653"/>
                    </a:lnTo>
                    <a:lnTo>
                      <a:pt x="3466" y="622"/>
                    </a:lnTo>
                    <a:lnTo>
                      <a:pt x="3466" y="592"/>
                    </a:lnTo>
                    <a:lnTo>
                      <a:pt x="3496" y="565"/>
                    </a:lnTo>
                    <a:lnTo>
                      <a:pt x="3496" y="534"/>
                    </a:lnTo>
                    <a:lnTo>
                      <a:pt x="3466" y="534"/>
                    </a:lnTo>
                    <a:lnTo>
                      <a:pt x="3439" y="504"/>
                    </a:lnTo>
                    <a:lnTo>
                      <a:pt x="3527" y="504"/>
                    </a:lnTo>
                    <a:lnTo>
                      <a:pt x="3557" y="474"/>
                    </a:lnTo>
                    <a:lnTo>
                      <a:pt x="3585" y="504"/>
                    </a:lnTo>
                    <a:lnTo>
                      <a:pt x="3615" y="504"/>
                    </a:lnTo>
                    <a:lnTo>
                      <a:pt x="3646" y="474"/>
                    </a:lnTo>
                    <a:lnTo>
                      <a:pt x="3703" y="504"/>
                    </a:lnTo>
                    <a:lnTo>
                      <a:pt x="3734" y="504"/>
                    </a:lnTo>
                    <a:lnTo>
                      <a:pt x="3703" y="474"/>
                    </a:lnTo>
                    <a:lnTo>
                      <a:pt x="3675" y="474"/>
                    </a:lnTo>
                    <a:lnTo>
                      <a:pt x="3646" y="445"/>
                    </a:lnTo>
                    <a:lnTo>
                      <a:pt x="3703" y="445"/>
                    </a:lnTo>
                    <a:lnTo>
                      <a:pt x="3734" y="415"/>
                    </a:lnTo>
                    <a:lnTo>
                      <a:pt x="3794" y="415"/>
                    </a:lnTo>
                    <a:lnTo>
                      <a:pt x="3822" y="386"/>
                    </a:lnTo>
                    <a:lnTo>
                      <a:pt x="3853" y="386"/>
                    </a:lnTo>
                    <a:lnTo>
                      <a:pt x="3882" y="356"/>
                    </a:lnTo>
                    <a:lnTo>
                      <a:pt x="3882" y="386"/>
                    </a:lnTo>
                    <a:lnTo>
                      <a:pt x="3941" y="327"/>
                    </a:lnTo>
                    <a:lnTo>
                      <a:pt x="3971" y="327"/>
                    </a:lnTo>
                    <a:lnTo>
                      <a:pt x="4001" y="297"/>
                    </a:lnTo>
                    <a:lnTo>
                      <a:pt x="4059" y="297"/>
                    </a:lnTo>
                  </a:path>
                </a:pathLst>
              </a:custGeom>
              <a:noFill/>
              <a:ln w="1588">
                <a:solidFill>
                  <a:srgbClr val="000000"/>
                </a:solidFill>
                <a:prstDash val="solid"/>
                <a:round/>
                <a:headEnd/>
                <a:tailEnd/>
              </a:ln>
            </p:spPr>
            <p:txBody>
              <a:bodyPr/>
              <a:lstStyle/>
              <a:p>
                <a:endParaRPr lang="en-GB"/>
              </a:p>
            </p:txBody>
          </p:sp>
          <p:sp>
            <p:nvSpPr>
              <p:cNvPr id="21675" name="Freeform 171"/>
              <p:cNvSpPr>
                <a:spLocks/>
              </p:cNvSpPr>
              <p:nvPr/>
            </p:nvSpPr>
            <p:spPr bwMode="auto">
              <a:xfrm>
                <a:off x="5302" y="1010"/>
                <a:ext cx="111" cy="51"/>
              </a:xfrm>
              <a:custGeom>
                <a:avLst/>
                <a:gdLst/>
                <a:ahLst/>
                <a:cxnLst>
                  <a:cxn ang="0">
                    <a:pos x="0" y="177"/>
                  </a:cxn>
                  <a:cxn ang="0">
                    <a:pos x="0" y="59"/>
                  </a:cxn>
                  <a:cxn ang="0">
                    <a:pos x="58" y="0"/>
                  </a:cxn>
                  <a:cxn ang="0">
                    <a:pos x="238" y="0"/>
                  </a:cxn>
                  <a:cxn ang="0">
                    <a:pos x="267" y="28"/>
                  </a:cxn>
                  <a:cxn ang="0">
                    <a:pos x="356" y="28"/>
                  </a:cxn>
                  <a:cxn ang="0">
                    <a:pos x="386" y="59"/>
                  </a:cxn>
                  <a:cxn ang="0">
                    <a:pos x="414" y="59"/>
                  </a:cxn>
                  <a:cxn ang="0">
                    <a:pos x="445" y="89"/>
                  </a:cxn>
                  <a:cxn ang="0">
                    <a:pos x="445" y="118"/>
                  </a:cxn>
                  <a:cxn ang="0">
                    <a:pos x="414" y="89"/>
                  </a:cxn>
                  <a:cxn ang="0">
                    <a:pos x="386" y="89"/>
                  </a:cxn>
                  <a:cxn ang="0">
                    <a:pos x="386" y="118"/>
                  </a:cxn>
                  <a:cxn ang="0">
                    <a:pos x="326" y="177"/>
                  </a:cxn>
                  <a:cxn ang="0">
                    <a:pos x="267" y="177"/>
                  </a:cxn>
                  <a:cxn ang="0">
                    <a:pos x="238" y="207"/>
                  </a:cxn>
                  <a:cxn ang="0">
                    <a:pos x="88" y="207"/>
                  </a:cxn>
                  <a:cxn ang="0">
                    <a:pos x="58" y="177"/>
                  </a:cxn>
                  <a:cxn ang="0">
                    <a:pos x="0" y="177"/>
                  </a:cxn>
                </a:cxnLst>
                <a:rect l="0" t="0" r="r" b="b"/>
                <a:pathLst>
                  <a:path w="445" h="207">
                    <a:moveTo>
                      <a:pt x="0" y="177"/>
                    </a:moveTo>
                    <a:lnTo>
                      <a:pt x="0" y="59"/>
                    </a:lnTo>
                    <a:lnTo>
                      <a:pt x="58" y="0"/>
                    </a:lnTo>
                    <a:lnTo>
                      <a:pt x="238" y="0"/>
                    </a:lnTo>
                    <a:lnTo>
                      <a:pt x="267" y="28"/>
                    </a:lnTo>
                    <a:lnTo>
                      <a:pt x="356" y="28"/>
                    </a:lnTo>
                    <a:lnTo>
                      <a:pt x="386" y="59"/>
                    </a:lnTo>
                    <a:lnTo>
                      <a:pt x="414" y="59"/>
                    </a:lnTo>
                    <a:lnTo>
                      <a:pt x="445" y="89"/>
                    </a:lnTo>
                    <a:lnTo>
                      <a:pt x="445" y="118"/>
                    </a:lnTo>
                    <a:lnTo>
                      <a:pt x="414" y="89"/>
                    </a:lnTo>
                    <a:lnTo>
                      <a:pt x="386" y="89"/>
                    </a:lnTo>
                    <a:lnTo>
                      <a:pt x="386" y="118"/>
                    </a:lnTo>
                    <a:lnTo>
                      <a:pt x="326" y="177"/>
                    </a:lnTo>
                    <a:lnTo>
                      <a:pt x="267" y="177"/>
                    </a:lnTo>
                    <a:lnTo>
                      <a:pt x="238" y="207"/>
                    </a:lnTo>
                    <a:lnTo>
                      <a:pt x="88" y="207"/>
                    </a:lnTo>
                    <a:lnTo>
                      <a:pt x="58" y="177"/>
                    </a:lnTo>
                    <a:lnTo>
                      <a:pt x="0" y="177"/>
                    </a:lnTo>
                  </a:path>
                </a:pathLst>
              </a:custGeom>
              <a:noFill/>
              <a:ln w="1588">
                <a:solidFill>
                  <a:srgbClr val="000000"/>
                </a:solidFill>
                <a:prstDash val="solid"/>
                <a:round/>
                <a:headEnd/>
                <a:tailEnd/>
              </a:ln>
            </p:spPr>
            <p:txBody>
              <a:bodyPr/>
              <a:lstStyle/>
              <a:p>
                <a:endParaRPr lang="en-GB"/>
              </a:p>
            </p:txBody>
          </p:sp>
          <p:sp>
            <p:nvSpPr>
              <p:cNvPr id="21676" name="Freeform 172"/>
              <p:cNvSpPr>
                <a:spLocks/>
              </p:cNvSpPr>
              <p:nvPr/>
            </p:nvSpPr>
            <p:spPr bwMode="auto">
              <a:xfrm>
                <a:off x="5465" y="1084"/>
                <a:ext cx="22" cy="7"/>
              </a:xfrm>
              <a:custGeom>
                <a:avLst/>
                <a:gdLst/>
                <a:ahLst/>
                <a:cxnLst>
                  <a:cxn ang="0">
                    <a:pos x="0" y="30"/>
                  </a:cxn>
                  <a:cxn ang="0">
                    <a:pos x="60" y="30"/>
                  </a:cxn>
                  <a:cxn ang="0">
                    <a:pos x="90" y="0"/>
                  </a:cxn>
                  <a:cxn ang="0">
                    <a:pos x="30" y="0"/>
                  </a:cxn>
                  <a:cxn ang="0">
                    <a:pos x="0" y="30"/>
                  </a:cxn>
                </a:cxnLst>
                <a:rect l="0" t="0" r="r" b="b"/>
                <a:pathLst>
                  <a:path w="90" h="30">
                    <a:moveTo>
                      <a:pt x="0" y="30"/>
                    </a:moveTo>
                    <a:lnTo>
                      <a:pt x="60" y="30"/>
                    </a:lnTo>
                    <a:lnTo>
                      <a:pt x="90" y="0"/>
                    </a:lnTo>
                    <a:lnTo>
                      <a:pt x="30" y="0"/>
                    </a:lnTo>
                    <a:lnTo>
                      <a:pt x="0" y="30"/>
                    </a:lnTo>
                  </a:path>
                </a:pathLst>
              </a:custGeom>
              <a:noFill/>
              <a:ln w="1588">
                <a:solidFill>
                  <a:srgbClr val="000000"/>
                </a:solidFill>
                <a:prstDash val="solid"/>
                <a:round/>
                <a:headEnd/>
                <a:tailEnd/>
              </a:ln>
            </p:spPr>
            <p:txBody>
              <a:bodyPr/>
              <a:lstStyle/>
              <a:p>
                <a:endParaRPr lang="en-GB"/>
              </a:p>
            </p:txBody>
          </p:sp>
          <p:sp>
            <p:nvSpPr>
              <p:cNvPr id="21677" name="Freeform 173"/>
              <p:cNvSpPr>
                <a:spLocks/>
              </p:cNvSpPr>
              <p:nvPr/>
            </p:nvSpPr>
            <p:spPr bwMode="auto">
              <a:xfrm>
                <a:off x="4302" y="973"/>
                <a:ext cx="185" cy="59"/>
              </a:xfrm>
              <a:custGeom>
                <a:avLst/>
                <a:gdLst/>
                <a:ahLst/>
                <a:cxnLst>
                  <a:cxn ang="0">
                    <a:pos x="0" y="88"/>
                  </a:cxn>
                  <a:cxn ang="0">
                    <a:pos x="31" y="88"/>
                  </a:cxn>
                  <a:cxn ang="0">
                    <a:pos x="59" y="118"/>
                  </a:cxn>
                  <a:cxn ang="0">
                    <a:pos x="177" y="118"/>
                  </a:cxn>
                  <a:cxn ang="0">
                    <a:pos x="177" y="88"/>
                  </a:cxn>
                  <a:cxn ang="0">
                    <a:pos x="149" y="58"/>
                  </a:cxn>
                  <a:cxn ang="0">
                    <a:pos x="238" y="58"/>
                  </a:cxn>
                  <a:cxn ang="0">
                    <a:pos x="268" y="88"/>
                  </a:cxn>
                  <a:cxn ang="0">
                    <a:pos x="295" y="88"/>
                  </a:cxn>
                  <a:cxn ang="0">
                    <a:pos x="326" y="58"/>
                  </a:cxn>
                  <a:cxn ang="0">
                    <a:pos x="326" y="30"/>
                  </a:cxn>
                  <a:cxn ang="0">
                    <a:pos x="386" y="30"/>
                  </a:cxn>
                  <a:cxn ang="0">
                    <a:pos x="356" y="0"/>
                  </a:cxn>
                  <a:cxn ang="0">
                    <a:pos x="386" y="0"/>
                  </a:cxn>
                  <a:cxn ang="0">
                    <a:pos x="415" y="30"/>
                  </a:cxn>
                  <a:cxn ang="0">
                    <a:pos x="475" y="30"/>
                  </a:cxn>
                  <a:cxn ang="0">
                    <a:pos x="533" y="58"/>
                  </a:cxn>
                  <a:cxn ang="0">
                    <a:pos x="652" y="58"/>
                  </a:cxn>
                  <a:cxn ang="0">
                    <a:pos x="593" y="118"/>
                  </a:cxn>
                  <a:cxn ang="0">
                    <a:pos x="533" y="118"/>
                  </a:cxn>
                  <a:cxn ang="0">
                    <a:pos x="505" y="88"/>
                  </a:cxn>
                  <a:cxn ang="0">
                    <a:pos x="445" y="88"/>
                  </a:cxn>
                  <a:cxn ang="0">
                    <a:pos x="415" y="58"/>
                  </a:cxn>
                  <a:cxn ang="0">
                    <a:pos x="415" y="88"/>
                  </a:cxn>
                  <a:cxn ang="0">
                    <a:pos x="445" y="118"/>
                  </a:cxn>
                  <a:cxn ang="0">
                    <a:pos x="505" y="118"/>
                  </a:cxn>
                  <a:cxn ang="0">
                    <a:pos x="505" y="148"/>
                  </a:cxn>
                  <a:cxn ang="0">
                    <a:pos x="652" y="148"/>
                  </a:cxn>
                  <a:cxn ang="0">
                    <a:pos x="623" y="176"/>
                  </a:cxn>
                  <a:cxn ang="0">
                    <a:pos x="652" y="176"/>
                  </a:cxn>
                  <a:cxn ang="0">
                    <a:pos x="682" y="148"/>
                  </a:cxn>
                  <a:cxn ang="0">
                    <a:pos x="712" y="148"/>
                  </a:cxn>
                  <a:cxn ang="0">
                    <a:pos x="741" y="176"/>
                  </a:cxn>
                  <a:cxn ang="0">
                    <a:pos x="712" y="207"/>
                  </a:cxn>
                  <a:cxn ang="0">
                    <a:pos x="741" y="237"/>
                  </a:cxn>
                </a:cxnLst>
                <a:rect l="0" t="0" r="r" b="b"/>
                <a:pathLst>
                  <a:path w="741" h="237">
                    <a:moveTo>
                      <a:pt x="0" y="88"/>
                    </a:moveTo>
                    <a:lnTo>
                      <a:pt x="31" y="88"/>
                    </a:lnTo>
                    <a:lnTo>
                      <a:pt x="59" y="118"/>
                    </a:lnTo>
                    <a:lnTo>
                      <a:pt x="177" y="118"/>
                    </a:lnTo>
                    <a:lnTo>
                      <a:pt x="177" y="88"/>
                    </a:lnTo>
                    <a:lnTo>
                      <a:pt x="149" y="58"/>
                    </a:lnTo>
                    <a:lnTo>
                      <a:pt x="238" y="58"/>
                    </a:lnTo>
                    <a:lnTo>
                      <a:pt x="268" y="88"/>
                    </a:lnTo>
                    <a:lnTo>
                      <a:pt x="295" y="88"/>
                    </a:lnTo>
                    <a:lnTo>
                      <a:pt x="326" y="58"/>
                    </a:lnTo>
                    <a:lnTo>
                      <a:pt x="326" y="30"/>
                    </a:lnTo>
                    <a:lnTo>
                      <a:pt x="386" y="30"/>
                    </a:lnTo>
                    <a:lnTo>
                      <a:pt x="356" y="0"/>
                    </a:lnTo>
                    <a:lnTo>
                      <a:pt x="386" y="0"/>
                    </a:lnTo>
                    <a:lnTo>
                      <a:pt x="415" y="30"/>
                    </a:lnTo>
                    <a:lnTo>
                      <a:pt x="475" y="30"/>
                    </a:lnTo>
                    <a:lnTo>
                      <a:pt x="533" y="58"/>
                    </a:lnTo>
                    <a:lnTo>
                      <a:pt x="652" y="58"/>
                    </a:lnTo>
                    <a:lnTo>
                      <a:pt x="593" y="118"/>
                    </a:lnTo>
                    <a:lnTo>
                      <a:pt x="533" y="118"/>
                    </a:lnTo>
                    <a:lnTo>
                      <a:pt x="505" y="88"/>
                    </a:lnTo>
                    <a:lnTo>
                      <a:pt x="445" y="88"/>
                    </a:lnTo>
                    <a:lnTo>
                      <a:pt x="415" y="58"/>
                    </a:lnTo>
                    <a:lnTo>
                      <a:pt x="415" y="88"/>
                    </a:lnTo>
                    <a:lnTo>
                      <a:pt x="445" y="118"/>
                    </a:lnTo>
                    <a:lnTo>
                      <a:pt x="505" y="118"/>
                    </a:lnTo>
                    <a:lnTo>
                      <a:pt x="505" y="148"/>
                    </a:lnTo>
                    <a:lnTo>
                      <a:pt x="652" y="148"/>
                    </a:lnTo>
                    <a:lnTo>
                      <a:pt x="623" y="176"/>
                    </a:lnTo>
                    <a:lnTo>
                      <a:pt x="652" y="176"/>
                    </a:lnTo>
                    <a:lnTo>
                      <a:pt x="682" y="148"/>
                    </a:lnTo>
                    <a:lnTo>
                      <a:pt x="712" y="148"/>
                    </a:lnTo>
                    <a:lnTo>
                      <a:pt x="741" y="176"/>
                    </a:lnTo>
                    <a:lnTo>
                      <a:pt x="712" y="207"/>
                    </a:lnTo>
                    <a:lnTo>
                      <a:pt x="741" y="237"/>
                    </a:lnTo>
                  </a:path>
                </a:pathLst>
              </a:custGeom>
              <a:noFill/>
              <a:ln w="1588">
                <a:solidFill>
                  <a:srgbClr val="000000"/>
                </a:solidFill>
                <a:prstDash val="solid"/>
                <a:round/>
                <a:headEnd/>
                <a:tailEnd/>
              </a:ln>
            </p:spPr>
            <p:txBody>
              <a:bodyPr/>
              <a:lstStyle/>
              <a:p>
                <a:endParaRPr lang="en-GB"/>
              </a:p>
            </p:txBody>
          </p:sp>
          <p:sp>
            <p:nvSpPr>
              <p:cNvPr id="21678" name="Rectangle 174"/>
              <p:cNvSpPr>
                <a:spLocks noChangeArrowheads="1"/>
              </p:cNvSpPr>
              <p:nvPr/>
            </p:nvSpPr>
            <p:spPr bwMode="auto">
              <a:xfrm>
                <a:off x="4465" y="1039"/>
                <a:ext cx="7" cy="8"/>
              </a:xfrm>
              <a:prstGeom prst="rect">
                <a:avLst/>
              </a:prstGeom>
              <a:noFill/>
              <a:ln w="1588">
                <a:solidFill>
                  <a:srgbClr val="000000"/>
                </a:solidFill>
                <a:miter lim="800000"/>
                <a:headEnd/>
                <a:tailEnd/>
              </a:ln>
            </p:spPr>
            <p:txBody>
              <a:bodyPr/>
              <a:lstStyle/>
              <a:p>
                <a:endParaRPr lang="en-GB"/>
              </a:p>
            </p:txBody>
          </p:sp>
          <p:sp>
            <p:nvSpPr>
              <p:cNvPr id="21679" name="Freeform 175"/>
              <p:cNvSpPr>
                <a:spLocks/>
              </p:cNvSpPr>
              <p:nvPr/>
            </p:nvSpPr>
            <p:spPr bwMode="auto">
              <a:xfrm>
                <a:off x="4472" y="1032"/>
                <a:ext cx="15" cy="7"/>
              </a:xfrm>
              <a:custGeom>
                <a:avLst/>
                <a:gdLst/>
                <a:ahLst/>
                <a:cxnLst>
                  <a:cxn ang="0">
                    <a:pos x="0" y="29"/>
                  </a:cxn>
                  <a:cxn ang="0">
                    <a:pos x="30" y="29"/>
                  </a:cxn>
                  <a:cxn ang="0">
                    <a:pos x="59" y="0"/>
                  </a:cxn>
                </a:cxnLst>
                <a:rect l="0" t="0" r="r" b="b"/>
                <a:pathLst>
                  <a:path w="59" h="29">
                    <a:moveTo>
                      <a:pt x="0" y="29"/>
                    </a:moveTo>
                    <a:lnTo>
                      <a:pt x="30" y="29"/>
                    </a:lnTo>
                    <a:lnTo>
                      <a:pt x="59" y="0"/>
                    </a:lnTo>
                  </a:path>
                </a:pathLst>
              </a:custGeom>
              <a:noFill/>
              <a:ln w="1588">
                <a:solidFill>
                  <a:srgbClr val="000000"/>
                </a:solidFill>
                <a:prstDash val="solid"/>
                <a:round/>
                <a:headEnd/>
                <a:tailEnd/>
              </a:ln>
            </p:spPr>
            <p:txBody>
              <a:bodyPr/>
              <a:lstStyle/>
              <a:p>
                <a:endParaRPr lang="en-GB"/>
              </a:p>
            </p:txBody>
          </p:sp>
          <p:sp>
            <p:nvSpPr>
              <p:cNvPr id="21680" name="Freeform 176"/>
              <p:cNvSpPr>
                <a:spLocks/>
              </p:cNvSpPr>
              <p:nvPr/>
            </p:nvSpPr>
            <p:spPr bwMode="auto">
              <a:xfrm>
                <a:off x="4472" y="1032"/>
                <a:ext cx="15" cy="7"/>
              </a:xfrm>
              <a:custGeom>
                <a:avLst/>
                <a:gdLst/>
                <a:ahLst/>
                <a:cxnLst>
                  <a:cxn ang="0">
                    <a:pos x="59" y="0"/>
                  </a:cxn>
                  <a:cxn ang="0">
                    <a:pos x="30" y="0"/>
                  </a:cxn>
                  <a:cxn ang="0">
                    <a:pos x="0" y="29"/>
                  </a:cxn>
                </a:cxnLst>
                <a:rect l="0" t="0" r="r" b="b"/>
                <a:pathLst>
                  <a:path w="59" h="29">
                    <a:moveTo>
                      <a:pt x="59" y="0"/>
                    </a:moveTo>
                    <a:lnTo>
                      <a:pt x="30" y="0"/>
                    </a:lnTo>
                    <a:lnTo>
                      <a:pt x="0" y="29"/>
                    </a:lnTo>
                  </a:path>
                </a:pathLst>
              </a:custGeom>
              <a:noFill/>
              <a:ln w="1588">
                <a:solidFill>
                  <a:srgbClr val="000000"/>
                </a:solidFill>
                <a:prstDash val="solid"/>
                <a:round/>
                <a:headEnd/>
                <a:tailEnd/>
              </a:ln>
            </p:spPr>
            <p:txBody>
              <a:bodyPr/>
              <a:lstStyle/>
              <a:p>
                <a:endParaRPr lang="en-GB"/>
              </a:p>
            </p:txBody>
          </p:sp>
          <p:sp>
            <p:nvSpPr>
              <p:cNvPr id="21681" name="Freeform 177"/>
              <p:cNvSpPr>
                <a:spLocks/>
              </p:cNvSpPr>
              <p:nvPr/>
            </p:nvSpPr>
            <p:spPr bwMode="auto">
              <a:xfrm>
                <a:off x="3828" y="891"/>
                <a:ext cx="370" cy="89"/>
              </a:xfrm>
              <a:custGeom>
                <a:avLst/>
                <a:gdLst/>
                <a:ahLst/>
                <a:cxnLst>
                  <a:cxn ang="0">
                    <a:pos x="88" y="326"/>
                  </a:cxn>
                  <a:cxn ang="0">
                    <a:pos x="88" y="295"/>
                  </a:cxn>
                  <a:cxn ang="0">
                    <a:pos x="0" y="265"/>
                  </a:cxn>
                  <a:cxn ang="0">
                    <a:pos x="30" y="238"/>
                  </a:cxn>
                  <a:cxn ang="0">
                    <a:pos x="88" y="238"/>
                  </a:cxn>
                  <a:cxn ang="0">
                    <a:pos x="237" y="265"/>
                  </a:cxn>
                  <a:cxn ang="0">
                    <a:pos x="297" y="295"/>
                  </a:cxn>
                  <a:cxn ang="0">
                    <a:pos x="326" y="295"/>
                  </a:cxn>
                  <a:cxn ang="0">
                    <a:pos x="444" y="326"/>
                  </a:cxn>
                  <a:cxn ang="0">
                    <a:pos x="385" y="295"/>
                  </a:cxn>
                  <a:cxn ang="0">
                    <a:pos x="444" y="207"/>
                  </a:cxn>
                  <a:cxn ang="0">
                    <a:pos x="504" y="177"/>
                  </a:cxn>
                  <a:cxn ang="0">
                    <a:pos x="444" y="147"/>
                  </a:cxn>
                  <a:cxn ang="0">
                    <a:pos x="534" y="119"/>
                  </a:cxn>
                  <a:cxn ang="0">
                    <a:pos x="592" y="177"/>
                  </a:cxn>
                  <a:cxn ang="0">
                    <a:pos x="592" y="119"/>
                  </a:cxn>
                  <a:cxn ang="0">
                    <a:pos x="653" y="88"/>
                  </a:cxn>
                  <a:cxn ang="0">
                    <a:pos x="653" y="59"/>
                  </a:cxn>
                  <a:cxn ang="0">
                    <a:pos x="681" y="29"/>
                  </a:cxn>
                  <a:cxn ang="0">
                    <a:pos x="771" y="59"/>
                  </a:cxn>
                  <a:cxn ang="0">
                    <a:pos x="829" y="88"/>
                  </a:cxn>
                  <a:cxn ang="0">
                    <a:pos x="860" y="59"/>
                  </a:cxn>
                  <a:cxn ang="0">
                    <a:pos x="860" y="88"/>
                  </a:cxn>
                  <a:cxn ang="0">
                    <a:pos x="771" y="147"/>
                  </a:cxn>
                  <a:cxn ang="0">
                    <a:pos x="799" y="177"/>
                  </a:cxn>
                  <a:cxn ang="0">
                    <a:pos x="771" y="207"/>
                  </a:cxn>
                  <a:cxn ang="0">
                    <a:pos x="741" y="238"/>
                  </a:cxn>
                  <a:cxn ang="0">
                    <a:pos x="771" y="265"/>
                  </a:cxn>
                  <a:cxn ang="0">
                    <a:pos x="860" y="238"/>
                  </a:cxn>
                  <a:cxn ang="0">
                    <a:pos x="890" y="207"/>
                  </a:cxn>
                  <a:cxn ang="0">
                    <a:pos x="949" y="119"/>
                  </a:cxn>
                  <a:cxn ang="0">
                    <a:pos x="1008" y="88"/>
                  </a:cxn>
                  <a:cxn ang="0">
                    <a:pos x="1097" y="59"/>
                  </a:cxn>
                  <a:cxn ang="0">
                    <a:pos x="1067" y="119"/>
                  </a:cxn>
                  <a:cxn ang="0">
                    <a:pos x="1097" y="177"/>
                  </a:cxn>
                  <a:cxn ang="0">
                    <a:pos x="1097" y="207"/>
                  </a:cxn>
                  <a:cxn ang="0">
                    <a:pos x="1185" y="177"/>
                  </a:cxn>
                  <a:cxn ang="0">
                    <a:pos x="1215" y="147"/>
                  </a:cxn>
                  <a:cxn ang="0">
                    <a:pos x="1215" y="119"/>
                  </a:cxn>
                  <a:cxn ang="0">
                    <a:pos x="1274" y="88"/>
                  </a:cxn>
                  <a:cxn ang="0">
                    <a:pos x="1215" y="59"/>
                  </a:cxn>
                  <a:cxn ang="0">
                    <a:pos x="1304" y="29"/>
                  </a:cxn>
                  <a:cxn ang="0">
                    <a:pos x="1392" y="0"/>
                  </a:cxn>
                  <a:cxn ang="0">
                    <a:pos x="1481" y="29"/>
                  </a:cxn>
                  <a:cxn ang="0">
                    <a:pos x="1452" y="88"/>
                  </a:cxn>
                  <a:cxn ang="0">
                    <a:pos x="1422" y="119"/>
                  </a:cxn>
                </a:cxnLst>
                <a:rect l="0" t="0" r="r" b="b"/>
                <a:pathLst>
                  <a:path w="1481" h="356">
                    <a:moveTo>
                      <a:pt x="88" y="356"/>
                    </a:moveTo>
                    <a:lnTo>
                      <a:pt x="88" y="326"/>
                    </a:lnTo>
                    <a:lnTo>
                      <a:pt x="119" y="326"/>
                    </a:lnTo>
                    <a:lnTo>
                      <a:pt x="88" y="295"/>
                    </a:lnTo>
                    <a:lnTo>
                      <a:pt x="30" y="295"/>
                    </a:lnTo>
                    <a:lnTo>
                      <a:pt x="0" y="265"/>
                    </a:lnTo>
                    <a:lnTo>
                      <a:pt x="0" y="238"/>
                    </a:lnTo>
                    <a:lnTo>
                      <a:pt x="30" y="238"/>
                    </a:lnTo>
                    <a:lnTo>
                      <a:pt x="60" y="265"/>
                    </a:lnTo>
                    <a:lnTo>
                      <a:pt x="88" y="238"/>
                    </a:lnTo>
                    <a:lnTo>
                      <a:pt x="207" y="238"/>
                    </a:lnTo>
                    <a:lnTo>
                      <a:pt x="237" y="265"/>
                    </a:lnTo>
                    <a:lnTo>
                      <a:pt x="297" y="265"/>
                    </a:lnTo>
                    <a:lnTo>
                      <a:pt x="297" y="295"/>
                    </a:lnTo>
                    <a:lnTo>
                      <a:pt x="326" y="265"/>
                    </a:lnTo>
                    <a:lnTo>
                      <a:pt x="326" y="295"/>
                    </a:lnTo>
                    <a:lnTo>
                      <a:pt x="355" y="326"/>
                    </a:lnTo>
                    <a:lnTo>
                      <a:pt x="444" y="326"/>
                    </a:lnTo>
                    <a:lnTo>
                      <a:pt x="444" y="295"/>
                    </a:lnTo>
                    <a:lnTo>
                      <a:pt x="385" y="295"/>
                    </a:lnTo>
                    <a:lnTo>
                      <a:pt x="444" y="238"/>
                    </a:lnTo>
                    <a:lnTo>
                      <a:pt x="444" y="207"/>
                    </a:lnTo>
                    <a:lnTo>
                      <a:pt x="474" y="207"/>
                    </a:lnTo>
                    <a:lnTo>
                      <a:pt x="504" y="177"/>
                    </a:lnTo>
                    <a:lnTo>
                      <a:pt x="474" y="177"/>
                    </a:lnTo>
                    <a:lnTo>
                      <a:pt x="444" y="147"/>
                    </a:lnTo>
                    <a:lnTo>
                      <a:pt x="444" y="119"/>
                    </a:lnTo>
                    <a:lnTo>
                      <a:pt x="534" y="119"/>
                    </a:lnTo>
                    <a:lnTo>
                      <a:pt x="534" y="177"/>
                    </a:lnTo>
                    <a:lnTo>
                      <a:pt x="592" y="177"/>
                    </a:lnTo>
                    <a:lnTo>
                      <a:pt x="562" y="147"/>
                    </a:lnTo>
                    <a:lnTo>
                      <a:pt x="592" y="119"/>
                    </a:lnTo>
                    <a:lnTo>
                      <a:pt x="562" y="88"/>
                    </a:lnTo>
                    <a:lnTo>
                      <a:pt x="653" y="88"/>
                    </a:lnTo>
                    <a:lnTo>
                      <a:pt x="681" y="59"/>
                    </a:lnTo>
                    <a:lnTo>
                      <a:pt x="653" y="59"/>
                    </a:lnTo>
                    <a:lnTo>
                      <a:pt x="653" y="29"/>
                    </a:lnTo>
                    <a:lnTo>
                      <a:pt x="681" y="29"/>
                    </a:lnTo>
                    <a:lnTo>
                      <a:pt x="711" y="59"/>
                    </a:lnTo>
                    <a:lnTo>
                      <a:pt x="771" y="59"/>
                    </a:lnTo>
                    <a:lnTo>
                      <a:pt x="799" y="88"/>
                    </a:lnTo>
                    <a:lnTo>
                      <a:pt x="829" y="88"/>
                    </a:lnTo>
                    <a:lnTo>
                      <a:pt x="799" y="59"/>
                    </a:lnTo>
                    <a:lnTo>
                      <a:pt x="860" y="59"/>
                    </a:lnTo>
                    <a:lnTo>
                      <a:pt x="890" y="88"/>
                    </a:lnTo>
                    <a:lnTo>
                      <a:pt x="860" y="88"/>
                    </a:lnTo>
                    <a:lnTo>
                      <a:pt x="799" y="147"/>
                    </a:lnTo>
                    <a:lnTo>
                      <a:pt x="771" y="147"/>
                    </a:lnTo>
                    <a:lnTo>
                      <a:pt x="771" y="177"/>
                    </a:lnTo>
                    <a:lnTo>
                      <a:pt x="799" y="177"/>
                    </a:lnTo>
                    <a:lnTo>
                      <a:pt x="799" y="207"/>
                    </a:lnTo>
                    <a:lnTo>
                      <a:pt x="771" y="207"/>
                    </a:lnTo>
                    <a:lnTo>
                      <a:pt x="771" y="238"/>
                    </a:lnTo>
                    <a:lnTo>
                      <a:pt x="741" y="238"/>
                    </a:lnTo>
                    <a:lnTo>
                      <a:pt x="741" y="295"/>
                    </a:lnTo>
                    <a:lnTo>
                      <a:pt x="771" y="265"/>
                    </a:lnTo>
                    <a:lnTo>
                      <a:pt x="799" y="295"/>
                    </a:lnTo>
                    <a:lnTo>
                      <a:pt x="860" y="238"/>
                    </a:lnTo>
                    <a:lnTo>
                      <a:pt x="860" y="207"/>
                    </a:lnTo>
                    <a:lnTo>
                      <a:pt x="890" y="207"/>
                    </a:lnTo>
                    <a:lnTo>
                      <a:pt x="949" y="147"/>
                    </a:lnTo>
                    <a:lnTo>
                      <a:pt x="949" y="119"/>
                    </a:lnTo>
                    <a:lnTo>
                      <a:pt x="978" y="88"/>
                    </a:lnTo>
                    <a:lnTo>
                      <a:pt x="1008" y="88"/>
                    </a:lnTo>
                    <a:lnTo>
                      <a:pt x="1067" y="59"/>
                    </a:lnTo>
                    <a:lnTo>
                      <a:pt x="1097" y="59"/>
                    </a:lnTo>
                    <a:lnTo>
                      <a:pt x="1097" y="119"/>
                    </a:lnTo>
                    <a:lnTo>
                      <a:pt x="1067" y="119"/>
                    </a:lnTo>
                    <a:lnTo>
                      <a:pt x="1097" y="147"/>
                    </a:lnTo>
                    <a:lnTo>
                      <a:pt x="1097" y="177"/>
                    </a:lnTo>
                    <a:lnTo>
                      <a:pt x="1067" y="207"/>
                    </a:lnTo>
                    <a:lnTo>
                      <a:pt x="1097" y="207"/>
                    </a:lnTo>
                    <a:lnTo>
                      <a:pt x="1127" y="177"/>
                    </a:lnTo>
                    <a:lnTo>
                      <a:pt x="1185" y="177"/>
                    </a:lnTo>
                    <a:lnTo>
                      <a:pt x="1185" y="147"/>
                    </a:lnTo>
                    <a:lnTo>
                      <a:pt x="1215" y="147"/>
                    </a:lnTo>
                    <a:lnTo>
                      <a:pt x="1185" y="119"/>
                    </a:lnTo>
                    <a:lnTo>
                      <a:pt x="1215" y="119"/>
                    </a:lnTo>
                    <a:lnTo>
                      <a:pt x="1245" y="88"/>
                    </a:lnTo>
                    <a:lnTo>
                      <a:pt x="1274" y="88"/>
                    </a:lnTo>
                    <a:lnTo>
                      <a:pt x="1245" y="59"/>
                    </a:lnTo>
                    <a:lnTo>
                      <a:pt x="1215" y="59"/>
                    </a:lnTo>
                    <a:lnTo>
                      <a:pt x="1274" y="0"/>
                    </a:lnTo>
                    <a:lnTo>
                      <a:pt x="1304" y="29"/>
                    </a:lnTo>
                    <a:lnTo>
                      <a:pt x="1334" y="29"/>
                    </a:lnTo>
                    <a:lnTo>
                      <a:pt x="1392" y="0"/>
                    </a:lnTo>
                    <a:lnTo>
                      <a:pt x="1422" y="29"/>
                    </a:lnTo>
                    <a:lnTo>
                      <a:pt x="1481" y="29"/>
                    </a:lnTo>
                    <a:lnTo>
                      <a:pt x="1481" y="59"/>
                    </a:lnTo>
                    <a:lnTo>
                      <a:pt x="1452" y="88"/>
                    </a:lnTo>
                    <a:lnTo>
                      <a:pt x="1392" y="88"/>
                    </a:lnTo>
                    <a:lnTo>
                      <a:pt x="1422" y="119"/>
                    </a:lnTo>
                  </a:path>
                </a:pathLst>
              </a:custGeom>
              <a:noFill/>
              <a:ln w="1588">
                <a:solidFill>
                  <a:srgbClr val="000000"/>
                </a:solidFill>
                <a:prstDash val="solid"/>
                <a:round/>
                <a:headEnd/>
                <a:tailEnd/>
              </a:ln>
            </p:spPr>
            <p:txBody>
              <a:bodyPr/>
              <a:lstStyle/>
              <a:p>
                <a:endParaRPr lang="en-GB"/>
              </a:p>
            </p:txBody>
          </p:sp>
          <p:sp>
            <p:nvSpPr>
              <p:cNvPr id="21682" name="Freeform 178"/>
              <p:cNvSpPr>
                <a:spLocks/>
              </p:cNvSpPr>
              <p:nvPr/>
            </p:nvSpPr>
            <p:spPr bwMode="auto">
              <a:xfrm>
                <a:off x="4169" y="921"/>
                <a:ext cx="14" cy="7"/>
              </a:xfrm>
              <a:custGeom>
                <a:avLst/>
                <a:gdLst/>
                <a:ahLst/>
                <a:cxnLst>
                  <a:cxn ang="0">
                    <a:pos x="58" y="0"/>
                  </a:cxn>
                  <a:cxn ang="0">
                    <a:pos x="28" y="0"/>
                  </a:cxn>
                  <a:cxn ang="0">
                    <a:pos x="0" y="28"/>
                  </a:cxn>
                  <a:cxn ang="0">
                    <a:pos x="28" y="28"/>
                  </a:cxn>
                  <a:cxn ang="0">
                    <a:pos x="58" y="0"/>
                  </a:cxn>
                </a:cxnLst>
                <a:rect l="0" t="0" r="r" b="b"/>
                <a:pathLst>
                  <a:path w="58" h="28">
                    <a:moveTo>
                      <a:pt x="58" y="0"/>
                    </a:moveTo>
                    <a:lnTo>
                      <a:pt x="28" y="0"/>
                    </a:lnTo>
                    <a:lnTo>
                      <a:pt x="0" y="28"/>
                    </a:lnTo>
                    <a:lnTo>
                      <a:pt x="28" y="28"/>
                    </a:lnTo>
                    <a:lnTo>
                      <a:pt x="58" y="0"/>
                    </a:lnTo>
                  </a:path>
                </a:pathLst>
              </a:custGeom>
              <a:noFill/>
              <a:ln w="1588">
                <a:solidFill>
                  <a:srgbClr val="000000"/>
                </a:solidFill>
                <a:prstDash val="solid"/>
                <a:round/>
                <a:headEnd/>
                <a:tailEnd/>
              </a:ln>
            </p:spPr>
            <p:txBody>
              <a:bodyPr/>
              <a:lstStyle/>
              <a:p>
                <a:endParaRPr lang="en-GB"/>
              </a:p>
            </p:txBody>
          </p:sp>
          <p:sp>
            <p:nvSpPr>
              <p:cNvPr id="21683" name="Freeform 179"/>
              <p:cNvSpPr>
                <a:spLocks/>
              </p:cNvSpPr>
              <p:nvPr/>
            </p:nvSpPr>
            <p:spPr bwMode="auto">
              <a:xfrm>
                <a:off x="4176" y="906"/>
                <a:ext cx="163" cy="59"/>
              </a:xfrm>
              <a:custGeom>
                <a:avLst/>
                <a:gdLst/>
                <a:ahLst/>
                <a:cxnLst>
                  <a:cxn ang="0">
                    <a:pos x="30" y="60"/>
                  </a:cxn>
                  <a:cxn ang="0">
                    <a:pos x="60" y="88"/>
                  </a:cxn>
                  <a:cxn ang="0">
                    <a:pos x="30" y="88"/>
                  </a:cxn>
                  <a:cxn ang="0">
                    <a:pos x="0" y="118"/>
                  </a:cxn>
                  <a:cxn ang="0">
                    <a:pos x="89" y="118"/>
                  </a:cxn>
                  <a:cxn ang="0">
                    <a:pos x="89" y="88"/>
                  </a:cxn>
                  <a:cxn ang="0">
                    <a:pos x="179" y="0"/>
                  </a:cxn>
                  <a:cxn ang="0">
                    <a:pos x="207" y="0"/>
                  </a:cxn>
                  <a:cxn ang="0">
                    <a:pos x="237" y="29"/>
                  </a:cxn>
                  <a:cxn ang="0">
                    <a:pos x="297" y="29"/>
                  </a:cxn>
                  <a:cxn ang="0">
                    <a:pos x="267" y="60"/>
                  </a:cxn>
                  <a:cxn ang="0">
                    <a:pos x="356" y="60"/>
                  </a:cxn>
                  <a:cxn ang="0">
                    <a:pos x="386" y="88"/>
                  </a:cxn>
                  <a:cxn ang="0">
                    <a:pos x="416" y="60"/>
                  </a:cxn>
                  <a:cxn ang="0">
                    <a:pos x="444" y="88"/>
                  </a:cxn>
                  <a:cxn ang="0">
                    <a:pos x="474" y="88"/>
                  </a:cxn>
                  <a:cxn ang="0">
                    <a:pos x="444" y="118"/>
                  </a:cxn>
                  <a:cxn ang="0">
                    <a:pos x="474" y="118"/>
                  </a:cxn>
                  <a:cxn ang="0">
                    <a:pos x="504" y="88"/>
                  </a:cxn>
                  <a:cxn ang="0">
                    <a:pos x="535" y="88"/>
                  </a:cxn>
                  <a:cxn ang="0">
                    <a:pos x="592" y="148"/>
                  </a:cxn>
                  <a:cxn ang="0">
                    <a:pos x="623" y="118"/>
                  </a:cxn>
                  <a:cxn ang="0">
                    <a:pos x="653" y="148"/>
                  </a:cxn>
                  <a:cxn ang="0">
                    <a:pos x="653" y="179"/>
                  </a:cxn>
                  <a:cxn ang="0">
                    <a:pos x="563" y="179"/>
                  </a:cxn>
                  <a:cxn ang="0">
                    <a:pos x="504" y="236"/>
                  </a:cxn>
                  <a:cxn ang="0">
                    <a:pos x="267" y="236"/>
                  </a:cxn>
                </a:cxnLst>
                <a:rect l="0" t="0" r="r" b="b"/>
                <a:pathLst>
                  <a:path w="653" h="236">
                    <a:moveTo>
                      <a:pt x="30" y="60"/>
                    </a:moveTo>
                    <a:lnTo>
                      <a:pt x="60" y="88"/>
                    </a:lnTo>
                    <a:lnTo>
                      <a:pt x="30" y="88"/>
                    </a:lnTo>
                    <a:lnTo>
                      <a:pt x="0" y="118"/>
                    </a:lnTo>
                    <a:lnTo>
                      <a:pt x="89" y="118"/>
                    </a:lnTo>
                    <a:lnTo>
                      <a:pt x="89" y="88"/>
                    </a:lnTo>
                    <a:lnTo>
                      <a:pt x="179" y="0"/>
                    </a:lnTo>
                    <a:lnTo>
                      <a:pt x="207" y="0"/>
                    </a:lnTo>
                    <a:lnTo>
                      <a:pt x="237" y="29"/>
                    </a:lnTo>
                    <a:lnTo>
                      <a:pt x="297" y="29"/>
                    </a:lnTo>
                    <a:lnTo>
                      <a:pt x="267" y="60"/>
                    </a:lnTo>
                    <a:lnTo>
                      <a:pt x="356" y="60"/>
                    </a:lnTo>
                    <a:lnTo>
                      <a:pt x="386" y="88"/>
                    </a:lnTo>
                    <a:lnTo>
                      <a:pt x="416" y="60"/>
                    </a:lnTo>
                    <a:lnTo>
                      <a:pt x="444" y="88"/>
                    </a:lnTo>
                    <a:lnTo>
                      <a:pt x="474" y="88"/>
                    </a:lnTo>
                    <a:lnTo>
                      <a:pt x="444" y="118"/>
                    </a:lnTo>
                    <a:lnTo>
                      <a:pt x="474" y="118"/>
                    </a:lnTo>
                    <a:lnTo>
                      <a:pt x="504" y="88"/>
                    </a:lnTo>
                    <a:lnTo>
                      <a:pt x="535" y="88"/>
                    </a:lnTo>
                    <a:lnTo>
                      <a:pt x="592" y="148"/>
                    </a:lnTo>
                    <a:lnTo>
                      <a:pt x="623" y="118"/>
                    </a:lnTo>
                    <a:lnTo>
                      <a:pt x="653" y="148"/>
                    </a:lnTo>
                    <a:lnTo>
                      <a:pt x="653" y="179"/>
                    </a:lnTo>
                    <a:lnTo>
                      <a:pt x="563" y="179"/>
                    </a:lnTo>
                    <a:lnTo>
                      <a:pt x="504" y="236"/>
                    </a:lnTo>
                    <a:lnTo>
                      <a:pt x="267" y="236"/>
                    </a:lnTo>
                  </a:path>
                </a:pathLst>
              </a:custGeom>
              <a:noFill/>
              <a:ln w="1588">
                <a:solidFill>
                  <a:srgbClr val="000000"/>
                </a:solidFill>
                <a:prstDash val="solid"/>
                <a:round/>
                <a:headEnd/>
                <a:tailEnd/>
              </a:ln>
            </p:spPr>
            <p:txBody>
              <a:bodyPr/>
              <a:lstStyle/>
              <a:p>
                <a:endParaRPr lang="en-GB"/>
              </a:p>
            </p:txBody>
          </p:sp>
          <p:sp>
            <p:nvSpPr>
              <p:cNvPr id="21684" name="Freeform 180"/>
              <p:cNvSpPr>
                <a:spLocks/>
              </p:cNvSpPr>
              <p:nvPr/>
            </p:nvSpPr>
            <p:spPr bwMode="auto">
              <a:xfrm>
                <a:off x="3790" y="965"/>
                <a:ext cx="467" cy="111"/>
              </a:xfrm>
              <a:custGeom>
                <a:avLst/>
                <a:gdLst/>
                <a:ahLst/>
                <a:cxnLst>
                  <a:cxn ang="0">
                    <a:pos x="1838" y="297"/>
                  </a:cxn>
                  <a:cxn ang="0">
                    <a:pos x="1808" y="297"/>
                  </a:cxn>
                  <a:cxn ang="0">
                    <a:pos x="1778" y="268"/>
                  </a:cxn>
                  <a:cxn ang="0">
                    <a:pos x="1778" y="238"/>
                  </a:cxn>
                  <a:cxn ang="0">
                    <a:pos x="1808" y="238"/>
                  </a:cxn>
                  <a:cxn ang="0">
                    <a:pos x="1867" y="179"/>
                  </a:cxn>
                  <a:cxn ang="0">
                    <a:pos x="1867" y="149"/>
                  </a:cxn>
                  <a:cxn ang="0">
                    <a:pos x="1838" y="119"/>
                  </a:cxn>
                  <a:cxn ang="0">
                    <a:pos x="1778" y="89"/>
                  </a:cxn>
                  <a:cxn ang="0">
                    <a:pos x="1720" y="89"/>
                  </a:cxn>
                  <a:cxn ang="0">
                    <a:pos x="1660" y="61"/>
                  </a:cxn>
                  <a:cxn ang="0">
                    <a:pos x="1601" y="61"/>
                  </a:cxn>
                  <a:cxn ang="0">
                    <a:pos x="1541" y="0"/>
                  </a:cxn>
                  <a:cxn ang="0">
                    <a:pos x="1483" y="0"/>
                  </a:cxn>
                  <a:cxn ang="0">
                    <a:pos x="1453" y="31"/>
                  </a:cxn>
                  <a:cxn ang="0">
                    <a:pos x="1394" y="31"/>
                  </a:cxn>
                  <a:cxn ang="0">
                    <a:pos x="1364" y="61"/>
                  </a:cxn>
                  <a:cxn ang="0">
                    <a:pos x="1305" y="31"/>
                  </a:cxn>
                  <a:cxn ang="0">
                    <a:pos x="1246" y="31"/>
                  </a:cxn>
                  <a:cxn ang="0">
                    <a:pos x="1127" y="149"/>
                  </a:cxn>
                  <a:cxn ang="0">
                    <a:pos x="1127" y="207"/>
                  </a:cxn>
                  <a:cxn ang="0">
                    <a:pos x="1098" y="238"/>
                  </a:cxn>
                  <a:cxn ang="0">
                    <a:pos x="1098" y="297"/>
                  </a:cxn>
                  <a:cxn ang="0">
                    <a:pos x="1127" y="326"/>
                  </a:cxn>
                  <a:cxn ang="0">
                    <a:pos x="1098" y="356"/>
                  </a:cxn>
                  <a:cxn ang="0">
                    <a:pos x="1009" y="356"/>
                  </a:cxn>
                  <a:cxn ang="0">
                    <a:pos x="1009" y="386"/>
                  </a:cxn>
                  <a:cxn ang="0">
                    <a:pos x="978" y="416"/>
                  </a:cxn>
                  <a:cxn ang="0">
                    <a:pos x="948" y="416"/>
                  </a:cxn>
                  <a:cxn ang="0">
                    <a:pos x="948" y="444"/>
                  </a:cxn>
                  <a:cxn ang="0">
                    <a:pos x="920" y="416"/>
                  </a:cxn>
                  <a:cxn ang="0">
                    <a:pos x="860" y="416"/>
                  </a:cxn>
                  <a:cxn ang="0">
                    <a:pos x="830" y="386"/>
                  </a:cxn>
                  <a:cxn ang="0">
                    <a:pos x="802" y="386"/>
                  </a:cxn>
                  <a:cxn ang="0">
                    <a:pos x="771" y="356"/>
                  </a:cxn>
                  <a:cxn ang="0">
                    <a:pos x="683" y="356"/>
                  </a:cxn>
                  <a:cxn ang="0">
                    <a:pos x="683" y="386"/>
                  </a:cxn>
                  <a:cxn ang="0">
                    <a:pos x="623" y="386"/>
                  </a:cxn>
                  <a:cxn ang="0">
                    <a:pos x="593" y="416"/>
                  </a:cxn>
                  <a:cxn ang="0">
                    <a:pos x="475" y="416"/>
                  </a:cxn>
                  <a:cxn ang="0">
                    <a:pos x="446" y="386"/>
                  </a:cxn>
                  <a:cxn ang="0">
                    <a:pos x="386" y="386"/>
                  </a:cxn>
                  <a:cxn ang="0">
                    <a:pos x="297" y="297"/>
                  </a:cxn>
                  <a:cxn ang="0">
                    <a:pos x="268" y="297"/>
                  </a:cxn>
                  <a:cxn ang="0">
                    <a:pos x="268" y="268"/>
                  </a:cxn>
                  <a:cxn ang="0">
                    <a:pos x="209" y="238"/>
                  </a:cxn>
                  <a:cxn ang="0">
                    <a:pos x="179" y="238"/>
                  </a:cxn>
                  <a:cxn ang="0">
                    <a:pos x="118" y="207"/>
                  </a:cxn>
                  <a:cxn ang="0">
                    <a:pos x="90" y="268"/>
                  </a:cxn>
                  <a:cxn ang="0">
                    <a:pos x="118" y="268"/>
                  </a:cxn>
                  <a:cxn ang="0">
                    <a:pos x="61" y="297"/>
                  </a:cxn>
                  <a:cxn ang="0">
                    <a:pos x="30" y="268"/>
                  </a:cxn>
                  <a:cxn ang="0">
                    <a:pos x="0" y="297"/>
                  </a:cxn>
                </a:cxnLst>
                <a:rect l="0" t="0" r="r" b="b"/>
                <a:pathLst>
                  <a:path w="1867" h="444">
                    <a:moveTo>
                      <a:pt x="1838" y="297"/>
                    </a:moveTo>
                    <a:lnTo>
                      <a:pt x="1808" y="297"/>
                    </a:lnTo>
                    <a:lnTo>
                      <a:pt x="1778" y="268"/>
                    </a:lnTo>
                    <a:lnTo>
                      <a:pt x="1778" y="238"/>
                    </a:lnTo>
                    <a:lnTo>
                      <a:pt x="1808" y="238"/>
                    </a:lnTo>
                    <a:lnTo>
                      <a:pt x="1867" y="179"/>
                    </a:lnTo>
                    <a:lnTo>
                      <a:pt x="1867" y="149"/>
                    </a:lnTo>
                    <a:lnTo>
                      <a:pt x="1838" y="119"/>
                    </a:lnTo>
                    <a:lnTo>
                      <a:pt x="1778" y="89"/>
                    </a:lnTo>
                    <a:lnTo>
                      <a:pt x="1720" y="89"/>
                    </a:lnTo>
                    <a:lnTo>
                      <a:pt x="1660" y="61"/>
                    </a:lnTo>
                    <a:lnTo>
                      <a:pt x="1601" y="61"/>
                    </a:lnTo>
                    <a:lnTo>
                      <a:pt x="1541" y="0"/>
                    </a:lnTo>
                    <a:lnTo>
                      <a:pt x="1483" y="0"/>
                    </a:lnTo>
                    <a:lnTo>
                      <a:pt x="1453" y="31"/>
                    </a:lnTo>
                    <a:lnTo>
                      <a:pt x="1394" y="31"/>
                    </a:lnTo>
                    <a:lnTo>
                      <a:pt x="1364" y="61"/>
                    </a:lnTo>
                    <a:lnTo>
                      <a:pt x="1305" y="31"/>
                    </a:lnTo>
                    <a:lnTo>
                      <a:pt x="1246" y="31"/>
                    </a:lnTo>
                    <a:lnTo>
                      <a:pt x="1127" y="149"/>
                    </a:lnTo>
                    <a:lnTo>
                      <a:pt x="1127" y="207"/>
                    </a:lnTo>
                    <a:lnTo>
                      <a:pt x="1098" y="238"/>
                    </a:lnTo>
                    <a:lnTo>
                      <a:pt x="1098" y="297"/>
                    </a:lnTo>
                    <a:lnTo>
                      <a:pt x="1127" y="326"/>
                    </a:lnTo>
                    <a:lnTo>
                      <a:pt x="1098" y="356"/>
                    </a:lnTo>
                    <a:lnTo>
                      <a:pt x="1009" y="356"/>
                    </a:lnTo>
                    <a:lnTo>
                      <a:pt x="1009" y="386"/>
                    </a:lnTo>
                    <a:lnTo>
                      <a:pt x="978" y="416"/>
                    </a:lnTo>
                    <a:lnTo>
                      <a:pt x="948" y="416"/>
                    </a:lnTo>
                    <a:lnTo>
                      <a:pt x="948" y="444"/>
                    </a:lnTo>
                    <a:lnTo>
                      <a:pt x="920" y="416"/>
                    </a:lnTo>
                    <a:lnTo>
                      <a:pt x="860" y="416"/>
                    </a:lnTo>
                    <a:lnTo>
                      <a:pt x="830" y="386"/>
                    </a:lnTo>
                    <a:lnTo>
                      <a:pt x="802" y="386"/>
                    </a:lnTo>
                    <a:lnTo>
                      <a:pt x="771" y="356"/>
                    </a:lnTo>
                    <a:lnTo>
                      <a:pt x="683" y="356"/>
                    </a:lnTo>
                    <a:lnTo>
                      <a:pt x="683" y="386"/>
                    </a:lnTo>
                    <a:lnTo>
                      <a:pt x="623" y="386"/>
                    </a:lnTo>
                    <a:lnTo>
                      <a:pt x="593" y="416"/>
                    </a:lnTo>
                    <a:lnTo>
                      <a:pt x="475" y="416"/>
                    </a:lnTo>
                    <a:lnTo>
                      <a:pt x="446" y="386"/>
                    </a:lnTo>
                    <a:lnTo>
                      <a:pt x="386" y="386"/>
                    </a:lnTo>
                    <a:lnTo>
                      <a:pt x="297" y="297"/>
                    </a:lnTo>
                    <a:lnTo>
                      <a:pt x="268" y="297"/>
                    </a:lnTo>
                    <a:lnTo>
                      <a:pt x="268" y="268"/>
                    </a:lnTo>
                    <a:lnTo>
                      <a:pt x="209" y="238"/>
                    </a:lnTo>
                    <a:lnTo>
                      <a:pt x="179" y="238"/>
                    </a:lnTo>
                    <a:lnTo>
                      <a:pt x="118" y="207"/>
                    </a:lnTo>
                    <a:lnTo>
                      <a:pt x="90" y="268"/>
                    </a:lnTo>
                    <a:lnTo>
                      <a:pt x="118" y="268"/>
                    </a:lnTo>
                    <a:lnTo>
                      <a:pt x="61" y="297"/>
                    </a:lnTo>
                    <a:lnTo>
                      <a:pt x="30" y="268"/>
                    </a:lnTo>
                    <a:lnTo>
                      <a:pt x="0" y="297"/>
                    </a:lnTo>
                  </a:path>
                </a:pathLst>
              </a:custGeom>
              <a:noFill/>
              <a:ln w="1588">
                <a:solidFill>
                  <a:srgbClr val="000000"/>
                </a:solidFill>
                <a:prstDash val="solid"/>
                <a:round/>
                <a:headEnd/>
                <a:tailEnd/>
              </a:ln>
            </p:spPr>
            <p:txBody>
              <a:bodyPr/>
              <a:lstStyle/>
              <a:p>
                <a:endParaRPr lang="en-GB"/>
              </a:p>
            </p:txBody>
          </p:sp>
          <p:sp>
            <p:nvSpPr>
              <p:cNvPr id="21685" name="Freeform 181"/>
              <p:cNvSpPr>
                <a:spLocks/>
              </p:cNvSpPr>
              <p:nvPr/>
            </p:nvSpPr>
            <p:spPr bwMode="auto">
              <a:xfrm>
                <a:off x="4250" y="995"/>
                <a:ext cx="59" cy="44"/>
              </a:xfrm>
              <a:custGeom>
                <a:avLst/>
                <a:gdLst/>
                <a:ahLst/>
                <a:cxnLst>
                  <a:cxn ang="0">
                    <a:pos x="0" y="178"/>
                  </a:cxn>
                  <a:cxn ang="0">
                    <a:pos x="29" y="178"/>
                  </a:cxn>
                  <a:cxn ang="0">
                    <a:pos x="59" y="149"/>
                  </a:cxn>
                  <a:cxn ang="0">
                    <a:pos x="59" y="119"/>
                  </a:cxn>
                  <a:cxn ang="0">
                    <a:pos x="89" y="88"/>
                  </a:cxn>
                  <a:cxn ang="0">
                    <a:pos x="177" y="88"/>
                  </a:cxn>
                  <a:cxn ang="0">
                    <a:pos x="238" y="30"/>
                  </a:cxn>
                  <a:cxn ang="0">
                    <a:pos x="207" y="0"/>
                  </a:cxn>
                </a:cxnLst>
                <a:rect l="0" t="0" r="r" b="b"/>
                <a:pathLst>
                  <a:path w="238" h="178">
                    <a:moveTo>
                      <a:pt x="0" y="178"/>
                    </a:moveTo>
                    <a:lnTo>
                      <a:pt x="29" y="178"/>
                    </a:lnTo>
                    <a:lnTo>
                      <a:pt x="59" y="149"/>
                    </a:lnTo>
                    <a:lnTo>
                      <a:pt x="59" y="119"/>
                    </a:lnTo>
                    <a:lnTo>
                      <a:pt x="89" y="88"/>
                    </a:lnTo>
                    <a:lnTo>
                      <a:pt x="177" y="88"/>
                    </a:lnTo>
                    <a:lnTo>
                      <a:pt x="238" y="30"/>
                    </a:lnTo>
                    <a:lnTo>
                      <a:pt x="207" y="0"/>
                    </a:lnTo>
                  </a:path>
                </a:pathLst>
              </a:custGeom>
              <a:noFill/>
              <a:ln w="1588">
                <a:solidFill>
                  <a:srgbClr val="000000"/>
                </a:solidFill>
                <a:prstDash val="solid"/>
                <a:round/>
                <a:headEnd/>
                <a:tailEnd/>
              </a:ln>
            </p:spPr>
            <p:txBody>
              <a:bodyPr/>
              <a:lstStyle/>
              <a:p>
                <a:endParaRPr lang="en-GB"/>
              </a:p>
            </p:txBody>
          </p:sp>
          <p:sp>
            <p:nvSpPr>
              <p:cNvPr id="21686" name="Freeform 182"/>
              <p:cNvSpPr>
                <a:spLocks/>
              </p:cNvSpPr>
              <p:nvPr/>
            </p:nvSpPr>
            <p:spPr bwMode="auto">
              <a:xfrm>
                <a:off x="4243" y="965"/>
                <a:ext cx="59" cy="30"/>
              </a:xfrm>
              <a:custGeom>
                <a:avLst/>
                <a:gdLst/>
                <a:ahLst/>
                <a:cxnLst>
                  <a:cxn ang="0">
                    <a:pos x="0" y="0"/>
                  </a:cxn>
                  <a:cxn ang="0">
                    <a:pos x="30" y="31"/>
                  </a:cxn>
                  <a:cxn ang="0">
                    <a:pos x="119" y="31"/>
                  </a:cxn>
                  <a:cxn ang="0">
                    <a:pos x="89" y="61"/>
                  </a:cxn>
                  <a:cxn ang="0">
                    <a:pos x="237" y="61"/>
                  </a:cxn>
                  <a:cxn ang="0">
                    <a:pos x="177" y="89"/>
                  </a:cxn>
                  <a:cxn ang="0">
                    <a:pos x="207" y="89"/>
                  </a:cxn>
                  <a:cxn ang="0">
                    <a:pos x="207" y="119"/>
                  </a:cxn>
                  <a:cxn ang="0">
                    <a:pos x="237" y="119"/>
                  </a:cxn>
                </a:cxnLst>
                <a:rect l="0" t="0" r="r" b="b"/>
                <a:pathLst>
                  <a:path w="237" h="119">
                    <a:moveTo>
                      <a:pt x="0" y="0"/>
                    </a:moveTo>
                    <a:lnTo>
                      <a:pt x="30" y="31"/>
                    </a:lnTo>
                    <a:lnTo>
                      <a:pt x="119" y="31"/>
                    </a:lnTo>
                    <a:lnTo>
                      <a:pt x="89" y="61"/>
                    </a:lnTo>
                    <a:lnTo>
                      <a:pt x="237" y="61"/>
                    </a:lnTo>
                    <a:lnTo>
                      <a:pt x="177" y="89"/>
                    </a:lnTo>
                    <a:lnTo>
                      <a:pt x="207" y="89"/>
                    </a:lnTo>
                    <a:lnTo>
                      <a:pt x="207" y="119"/>
                    </a:lnTo>
                    <a:lnTo>
                      <a:pt x="237" y="119"/>
                    </a:lnTo>
                  </a:path>
                </a:pathLst>
              </a:custGeom>
              <a:noFill/>
              <a:ln w="1588">
                <a:solidFill>
                  <a:srgbClr val="000000"/>
                </a:solidFill>
                <a:prstDash val="solid"/>
                <a:round/>
                <a:headEnd/>
                <a:tailEnd/>
              </a:ln>
            </p:spPr>
            <p:txBody>
              <a:bodyPr/>
              <a:lstStyle/>
              <a:p>
                <a:endParaRPr lang="en-GB"/>
              </a:p>
            </p:txBody>
          </p:sp>
          <p:sp>
            <p:nvSpPr>
              <p:cNvPr id="21687" name="Freeform 183"/>
              <p:cNvSpPr>
                <a:spLocks/>
              </p:cNvSpPr>
              <p:nvPr/>
            </p:nvSpPr>
            <p:spPr bwMode="auto">
              <a:xfrm>
                <a:off x="4220" y="958"/>
                <a:ext cx="23" cy="7"/>
              </a:xfrm>
              <a:custGeom>
                <a:avLst/>
                <a:gdLst/>
                <a:ahLst/>
                <a:cxnLst>
                  <a:cxn ang="0">
                    <a:pos x="88" y="30"/>
                  </a:cxn>
                  <a:cxn ang="0">
                    <a:pos x="58" y="0"/>
                  </a:cxn>
                  <a:cxn ang="0">
                    <a:pos x="28" y="0"/>
                  </a:cxn>
                  <a:cxn ang="0">
                    <a:pos x="0" y="30"/>
                  </a:cxn>
                  <a:cxn ang="0">
                    <a:pos x="88" y="30"/>
                  </a:cxn>
                </a:cxnLst>
                <a:rect l="0" t="0" r="r" b="b"/>
                <a:pathLst>
                  <a:path w="88" h="30">
                    <a:moveTo>
                      <a:pt x="88" y="30"/>
                    </a:moveTo>
                    <a:lnTo>
                      <a:pt x="58" y="0"/>
                    </a:lnTo>
                    <a:lnTo>
                      <a:pt x="28" y="0"/>
                    </a:lnTo>
                    <a:lnTo>
                      <a:pt x="0" y="30"/>
                    </a:lnTo>
                    <a:lnTo>
                      <a:pt x="88" y="30"/>
                    </a:lnTo>
                  </a:path>
                </a:pathLst>
              </a:custGeom>
              <a:noFill/>
              <a:ln w="1588">
                <a:solidFill>
                  <a:srgbClr val="000000"/>
                </a:solidFill>
                <a:prstDash val="solid"/>
                <a:round/>
                <a:headEnd/>
                <a:tailEnd/>
              </a:ln>
            </p:spPr>
            <p:txBody>
              <a:bodyPr/>
              <a:lstStyle/>
              <a:p>
                <a:endParaRPr lang="en-GB"/>
              </a:p>
            </p:txBody>
          </p:sp>
          <p:sp>
            <p:nvSpPr>
              <p:cNvPr id="21688" name="Freeform 184"/>
              <p:cNvSpPr>
                <a:spLocks/>
              </p:cNvSpPr>
              <p:nvPr/>
            </p:nvSpPr>
            <p:spPr bwMode="auto">
              <a:xfrm>
                <a:off x="4220" y="1039"/>
                <a:ext cx="252" cy="637"/>
              </a:xfrm>
              <a:custGeom>
                <a:avLst/>
                <a:gdLst/>
                <a:ahLst/>
                <a:cxnLst>
                  <a:cxn ang="0">
                    <a:pos x="237" y="2515"/>
                  </a:cxn>
                  <a:cxn ang="0">
                    <a:pos x="295" y="2488"/>
                  </a:cxn>
                  <a:cxn ang="0">
                    <a:pos x="384" y="2427"/>
                  </a:cxn>
                  <a:cxn ang="0">
                    <a:pos x="474" y="2369"/>
                  </a:cxn>
                  <a:cxn ang="0">
                    <a:pos x="620" y="2251"/>
                  </a:cxn>
                  <a:cxn ang="0">
                    <a:pos x="681" y="2160"/>
                  </a:cxn>
                  <a:cxn ang="0">
                    <a:pos x="711" y="2132"/>
                  </a:cxn>
                  <a:cxn ang="0">
                    <a:pos x="830" y="2042"/>
                  </a:cxn>
                  <a:cxn ang="0">
                    <a:pos x="918" y="1984"/>
                  </a:cxn>
                  <a:cxn ang="0">
                    <a:pos x="948" y="1895"/>
                  </a:cxn>
                  <a:cxn ang="0">
                    <a:pos x="888" y="1717"/>
                  </a:cxn>
                  <a:cxn ang="0">
                    <a:pos x="770" y="1659"/>
                  </a:cxn>
                  <a:cxn ang="0">
                    <a:pos x="681" y="1629"/>
                  </a:cxn>
                  <a:cxn ang="0">
                    <a:pos x="593" y="1568"/>
                  </a:cxn>
                  <a:cxn ang="0">
                    <a:pos x="711" y="1480"/>
                  </a:cxn>
                  <a:cxn ang="0">
                    <a:pos x="681" y="1422"/>
                  </a:cxn>
                  <a:cxn ang="0">
                    <a:pos x="593" y="1391"/>
                  </a:cxn>
                  <a:cxn ang="0">
                    <a:pos x="563" y="1331"/>
                  </a:cxn>
                  <a:cxn ang="0">
                    <a:pos x="533" y="1304"/>
                  </a:cxn>
                  <a:cxn ang="0">
                    <a:pos x="593" y="1273"/>
                  </a:cxn>
                  <a:cxn ang="0">
                    <a:pos x="533" y="1243"/>
                  </a:cxn>
                  <a:cxn ang="0">
                    <a:pos x="444" y="1213"/>
                  </a:cxn>
                  <a:cxn ang="0">
                    <a:pos x="474" y="1155"/>
                  </a:cxn>
                  <a:cxn ang="0">
                    <a:pos x="444" y="1125"/>
                  </a:cxn>
                  <a:cxn ang="0">
                    <a:pos x="444" y="1066"/>
                  </a:cxn>
                  <a:cxn ang="0">
                    <a:pos x="502" y="977"/>
                  </a:cxn>
                  <a:cxn ang="0">
                    <a:pos x="474" y="918"/>
                  </a:cxn>
                  <a:cxn ang="0">
                    <a:pos x="413" y="829"/>
                  </a:cxn>
                  <a:cxn ang="0">
                    <a:pos x="384" y="800"/>
                  </a:cxn>
                  <a:cxn ang="0">
                    <a:pos x="295" y="681"/>
                  </a:cxn>
                  <a:cxn ang="0">
                    <a:pos x="237" y="650"/>
                  </a:cxn>
                  <a:cxn ang="0">
                    <a:pos x="384" y="444"/>
                  </a:cxn>
                  <a:cxn ang="0">
                    <a:pos x="356" y="355"/>
                  </a:cxn>
                  <a:cxn ang="0">
                    <a:pos x="207" y="266"/>
                  </a:cxn>
                  <a:cxn ang="0">
                    <a:pos x="58" y="207"/>
                  </a:cxn>
                  <a:cxn ang="0">
                    <a:pos x="28" y="119"/>
                  </a:cxn>
                  <a:cxn ang="0">
                    <a:pos x="58" y="59"/>
                  </a:cxn>
                  <a:cxn ang="0">
                    <a:pos x="28" y="29"/>
                  </a:cxn>
                  <a:cxn ang="0">
                    <a:pos x="118" y="0"/>
                  </a:cxn>
                </a:cxnLst>
                <a:rect l="0" t="0" r="r" b="b"/>
                <a:pathLst>
                  <a:path w="1007" h="2545">
                    <a:moveTo>
                      <a:pt x="237" y="2545"/>
                    </a:moveTo>
                    <a:lnTo>
                      <a:pt x="237" y="2515"/>
                    </a:lnTo>
                    <a:lnTo>
                      <a:pt x="265" y="2488"/>
                    </a:lnTo>
                    <a:lnTo>
                      <a:pt x="295" y="2488"/>
                    </a:lnTo>
                    <a:lnTo>
                      <a:pt x="356" y="2427"/>
                    </a:lnTo>
                    <a:lnTo>
                      <a:pt x="384" y="2427"/>
                    </a:lnTo>
                    <a:lnTo>
                      <a:pt x="444" y="2369"/>
                    </a:lnTo>
                    <a:lnTo>
                      <a:pt x="474" y="2369"/>
                    </a:lnTo>
                    <a:lnTo>
                      <a:pt x="593" y="2251"/>
                    </a:lnTo>
                    <a:lnTo>
                      <a:pt x="620" y="2251"/>
                    </a:lnTo>
                    <a:lnTo>
                      <a:pt x="681" y="2190"/>
                    </a:lnTo>
                    <a:lnTo>
                      <a:pt x="681" y="2160"/>
                    </a:lnTo>
                    <a:lnTo>
                      <a:pt x="711" y="2160"/>
                    </a:lnTo>
                    <a:lnTo>
                      <a:pt x="711" y="2132"/>
                    </a:lnTo>
                    <a:lnTo>
                      <a:pt x="800" y="2042"/>
                    </a:lnTo>
                    <a:lnTo>
                      <a:pt x="830" y="2042"/>
                    </a:lnTo>
                    <a:lnTo>
                      <a:pt x="888" y="1984"/>
                    </a:lnTo>
                    <a:lnTo>
                      <a:pt x="918" y="1984"/>
                    </a:lnTo>
                    <a:lnTo>
                      <a:pt x="948" y="1954"/>
                    </a:lnTo>
                    <a:lnTo>
                      <a:pt x="948" y="1895"/>
                    </a:lnTo>
                    <a:lnTo>
                      <a:pt x="1007" y="1835"/>
                    </a:lnTo>
                    <a:lnTo>
                      <a:pt x="888" y="1717"/>
                    </a:lnTo>
                    <a:lnTo>
                      <a:pt x="830" y="1717"/>
                    </a:lnTo>
                    <a:lnTo>
                      <a:pt x="770" y="1659"/>
                    </a:lnTo>
                    <a:lnTo>
                      <a:pt x="711" y="1659"/>
                    </a:lnTo>
                    <a:lnTo>
                      <a:pt x="681" y="1629"/>
                    </a:lnTo>
                    <a:lnTo>
                      <a:pt x="651" y="1629"/>
                    </a:lnTo>
                    <a:lnTo>
                      <a:pt x="593" y="1568"/>
                    </a:lnTo>
                    <a:lnTo>
                      <a:pt x="620" y="1568"/>
                    </a:lnTo>
                    <a:lnTo>
                      <a:pt x="711" y="1480"/>
                    </a:lnTo>
                    <a:lnTo>
                      <a:pt x="681" y="1450"/>
                    </a:lnTo>
                    <a:lnTo>
                      <a:pt x="681" y="1422"/>
                    </a:lnTo>
                    <a:lnTo>
                      <a:pt x="651" y="1391"/>
                    </a:lnTo>
                    <a:lnTo>
                      <a:pt x="593" y="1391"/>
                    </a:lnTo>
                    <a:lnTo>
                      <a:pt x="563" y="1361"/>
                    </a:lnTo>
                    <a:lnTo>
                      <a:pt x="563" y="1331"/>
                    </a:lnTo>
                    <a:lnTo>
                      <a:pt x="533" y="1331"/>
                    </a:lnTo>
                    <a:lnTo>
                      <a:pt x="533" y="1304"/>
                    </a:lnTo>
                    <a:lnTo>
                      <a:pt x="563" y="1304"/>
                    </a:lnTo>
                    <a:lnTo>
                      <a:pt x="593" y="1273"/>
                    </a:lnTo>
                    <a:lnTo>
                      <a:pt x="563" y="1273"/>
                    </a:lnTo>
                    <a:lnTo>
                      <a:pt x="533" y="1243"/>
                    </a:lnTo>
                    <a:lnTo>
                      <a:pt x="474" y="1243"/>
                    </a:lnTo>
                    <a:lnTo>
                      <a:pt x="444" y="1213"/>
                    </a:lnTo>
                    <a:lnTo>
                      <a:pt x="444" y="1155"/>
                    </a:lnTo>
                    <a:lnTo>
                      <a:pt x="474" y="1155"/>
                    </a:lnTo>
                    <a:lnTo>
                      <a:pt x="474" y="1125"/>
                    </a:lnTo>
                    <a:lnTo>
                      <a:pt x="444" y="1125"/>
                    </a:lnTo>
                    <a:lnTo>
                      <a:pt x="413" y="1095"/>
                    </a:lnTo>
                    <a:lnTo>
                      <a:pt x="444" y="1066"/>
                    </a:lnTo>
                    <a:lnTo>
                      <a:pt x="444" y="1006"/>
                    </a:lnTo>
                    <a:lnTo>
                      <a:pt x="502" y="977"/>
                    </a:lnTo>
                    <a:lnTo>
                      <a:pt x="533" y="977"/>
                    </a:lnTo>
                    <a:lnTo>
                      <a:pt x="474" y="918"/>
                    </a:lnTo>
                    <a:lnTo>
                      <a:pt x="474" y="888"/>
                    </a:lnTo>
                    <a:lnTo>
                      <a:pt x="413" y="829"/>
                    </a:lnTo>
                    <a:lnTo>
                      <a:pt x="384" y="829"/>
                    </a:lnTo>
                    <a:lnTo>
                      <a:pt x="384" y="800"/>
                    </a:lnTo>
                    <a:lnTo>
                      <a:pt x="295" y="711"/>
                    </a:lnTo>
                    <a:lnTo>
                      <a:pt x="295" y="681"/>
                    </a:lnTo>
                    <a:lnTo>
                      <a:pt x="265" y="650"/>
                    </a:lnTo>
                    <a:lnTo>
                      <a:pt x="237" y="650"/>
                    </a:lnTo>
                    <a:lnTo>
                      <a:pt x="237" y="593"/>
                    </a:lnTo>
                    <a:lnTo>
                      <a:pt x="384" y="444"/>
                    </a:lnTo>
                    <a:lnTo>
                      <a:pt x="384" y="384"/>
                    </a:lnTo>
                    <a:lnTo>
                      <a:pt x="356" y="355"/>
                    </a:lnTo>
                    <a:lnTo>
                      <a:pt x="295" y="355"/>
                    </a:lnTo>
                    <a:lnTo>
                      <a:pt x="207" y="266"/>
                    </a:lnTo>
                    <a:lnTo>
                      <a:pt x="88" y="266"/>
                    </a:lnTo>
                    <a:lnTo>
                      <a:pt x="58" y="207"/>
                    </a:lnTo>
                    <a:lnTo>
                      <a:pt x="28" y="207"/>
                    </a:lnTo>
                    <a:lnTo>
                      <a:pt x="28" y="119"/>
                    </a:lnTo>
                    <a:lnTo>
                      <a:pt x="58" y="89"/>
                    </a:lnTo>
                    <a:lnTo>
                      <a:pt x="58" y="59"/>
                    </a:lnTo>
                    <a:lnTo>
                      <a:pt x="0" y="59"/>
                    </a:lnTo>
                    <a:lnTo>
                      <a:pt x="28" y="29"/>
                    </a:lnTo>
                    <a:lnTo>
                      <a:pt x="88" y="29"/>
                    </a:lnTo>
                    <a:lnTo>
                      <a:pt x="118" y="0"/>
                    </a:lnTo>
                  </a:path>
                </a:pathLst>
              </a:custGeom>
              <a:noFill/>
              <a:ln w="1588">
                <a:solidFill>
                  <a:srgbClr val="000000"/>
                </a:solidFill>
                <a:prstDash val="solid"/>
                <a:round/>
                <a:headEnd/>
                <a:tailEnd/>
              </a:ln>
            </p:spPr>
            <p:txBody>
              <a:bodyPr/>
              <a:lstStyle/>
              <a:p>
                <a:endParaRPr lang="en-GB"/>
              </a:p>
            </p:txBody>
          </p:sp>
          <p:sp>
            <p:nvSpPr>
              <p:cNvPr id="21689" name="Freeform 185"/>
              <p:cNvSpPr>
                <a:spLocks/>
              </p:cNvSpPr>
              <p:nvPr/>
            </p:nvSpPr>
            <p:spPr bwMode="auto">
              <a:xfrm>
                <a:off x="3857" y="1276"/>
                <a:ext cx="237" cy="422"/>
              </a:xfrm>
              <a:custGeom>
                <a:avLst/>
                <a:gdLst/>
                <a:ahLst/>
                <a:cxnLst>
                  <a:cxn ang="0">
                    <a:pos x="680" y="29"/>
                  </a:cxn>
                  <a:cxn ang="0">
                    <a:pos x="710" y="29"/>
                  </a:cxn>
                  <a:cxn ang="0">
                    <a:pos x="830" y="58"/>
                  </a:cxn>
                  <a:cxn ang="0">
                    <a:pos x="859" y="88"/>
                  </a:cxn>
                  <a:cxn ang="0">
                    <a:pos x="889" y="207"/>
                  </a:cxn>
                  <a:cxn ang="0">
                    <a:pos x="948" y="236"/>
                  </a:cxn>
                  <a:cxn ang="0">
                    <a:pos x="917" y="265"/>
                  </a:cxn>
                  <a:cxn ang="0">
                    <a:pos x="917" y="295"/>
                  </a:cxn>
                  <a:cxn ang="0">
                    <a:pos x="859" y="265"/>
                  </a:cxn>
                  <a:cxn ang="0">
                    <a:pos x="799" y="295"/>
                  </a:cxn>
                  <a:cxn ang="0">
                    <a:pos x="710" y="356"/>
                  </a:cxn>
                  <a:cxn ang="0">
                    <a:pos x="680" y="413"/>
                  </a:cxn>
                  <a:cxn ang="0">
                    <a:pos x="534" y="532"/>
                  </a:cxn>
                  <a:cxn ang="0">
                    <a:pos x="503" y="562"/>
                  </a:cxn>
                  <a:cxn ang="0">
                    <a:pos x="415" y="592"/>
                  </a:cxn>
                  <a:cxn ang="0">
                    <a:pos x="385" y="620"/>
                  </a:cxn>
                  <a:cxn ang="0">
                    <a:pos x="325" y="650"/>
                  </a:cxn>
                  <a:cxn ang="0">
                    <a:pos x="296" y="711"/>
                  </a:cxn>
                  <a:cxn ang="0">
                    <a:pos x="266" y="738"/>
                  </a:cxn>
                  <a:cxn ang="0">
                    <a:pos x="266" y="769"/>
                  </a:cxn>
                  <a:cxn ang="0">
                    <a:pos x="178" y="799"/>
                  </a:cxn>
                  <a:cxn ang="0">
                    <a:pos x="148" y="799"/>
                  </a:cxn>
                  <a:cxn ang="0">
                    <a:pos x="88" y="769"/>
                  </a:cxn>
                  <a:cxn ang="0">
                    <a:pos x="118" y="829"/>
                  </a:cxn>
                  <a:cxn ang="0">
                    <a:pos x="88" y="857"/>
                  </a:cxn>
                  <a:cxn ang="0">
                    <a:pos x="29" y="947"/>
                  </a:cxn>
                  <a:cxn ang="0">
                    <a:pos x="29" y="976"/>
                  </a:cxn>
                  <a:cxn ang="0">
                    <a:pos x="59" y="1036"/>
                  </a:cxn>
                  <a:cxn ang="0">
                    <a:pos x="88" y="1065"/>
                  </a:cxn>
                  <a:cxn ang="0">
                    <a:pos x="59" y="1184"/>
                  </a:cxn>
                  <a:cxn ang="0">
                    <a:pos x="148" y="1242"/>
                  </a:cxn>
                  <a:cxn ang="0">
                    <a:pos x="178" y="1303"/>
                  </a:cxn>
                  <a:cxn ang="0">
                    <a:pos x="148" y="1331"/>
                  </a:cxn>
                  <a:cxn ang="0">
                    <a:pos x="88" y="1449"/>
                  </a:cxn>
                  <a:cxn ang="0">
                    <a:pos x="118" y="1540"/>
                  </a:cxn>
                  <a:cxn ang="0">
                    <a:pos x="118" y="1597"/>
                  </a:cxn>
                  <a:cxn ang="0">
                    <a:pos x="178" y="1628"/>
                  </a:cxn>
                  <a:cxn ang="0">
                    <a:pos x="266" y="1597"/>
                  </a:cxn>
                  <a:cxn ang="0">
                    <a:pos x="296" y="1628"/>
                  </a:cxn>
                  <a:cxn ang="0">
                    <a:pos x="355" y="1658"/>
                  </a:cxn>
                  <a:cxn ang="0">
                    <a:pos x="385" y="1686"/>
                  </a:cxn>
                </a:cxnLst>
                <a:rect l="0" t="0" r="r" b="b"/>
                <a:pathLst>
                  <a:path w="948" h="1686">
                    <a:moveTo>
                      <a:pt x="622" y="0"/>
                    </a:moveTo>
                    <a:lnTo>
                      <a:pt x="680" y="29"/>
                    </a:lnTo>
                    <a:lnTo>
                      <a:pt x="710" y="0"/>
                    </a:lnTo>
                    <a:lnTo>
                      <a:pt x="710" y="29"/>
                    </a:lnTo>
                    <a:lnTo>
                      <a:pt x="741" y="58"/>
                    </a:lnTo>
                    <a:lnTo>
                      <a:pt x="830" y="58"/>
                    </a:lnTo>
                    <a:lnTo>
                      <a:pt x="830" y="88"/>
                    </a:lnTo>
                    <a:lnTo>
                      <a:pt x="859" y="88"/>
                    </a:lnTo>
                    <a:lnTo>
                      <a:pt x="889" y="118"/>
                    </a:lnTo>
                    <a:lnTo>
                      <a:pt x="889" y="207"/>
                    </a:lnTo>
                    <a:lnTo>
                      <a:pt x="917" y="207"/>
                    </a:lnTo>
                    <a:lnTo>
                      <a:pt x="948" y="236"/>
                    </a:lnTo>
                    <a:lnTo>
                      <a:pt x="917" y="236"/>
                    </a:lnTo>
                    <a:lnTo>
                      <a:pt x="917" y="265"/>
                    </a:lnTo>
                    <a:lnTo>
                      <a:pt x="889" y="265"/>
                    </a:lnTo>
                    <a:lnTo>
                      <a:pt x="917" y="295"/>
                    </a:lnTo>
                    <a:lnTo>
                      <a:pt x="889" y="295"/>
                    </a:lnTo>
                    <a:lnTo>
                      <a:pt x="859" y="265"/>
                    </a:lnTo>
                    <a:lnTo>
                      <a:pt x="830" y="265"/>
                    </a:lnTo>
                    <a:lnTo>
                      <a:pt x="799" y="295"/>
                    </a:lnTo>
                    <a:lnTo>
                      <a:pt x="771" y="295"/>
                    </a:lnTo>
                    <a:lnTo>
                      <a:pt x="710" y="356"/>
                    </a:lnTo>
                    <a:lnTo>
                      <a:pt x="710" y="383"/>
                    </a:lnTo>
                    <a:lnTo>
                      <a:pt x="680" y="413"/>
                    </a:lnTo>
                    <a:lnTo>
                      <a:pt x="652" y="413"/>
                    </a:lnTo>
                    <a:lnTo>
                      <a:pt x="534" y="532"/>
                    </a:lnTo>
                    <a:lnTo>
                      <a:pt x="503" y="532"/>
                    </a:lnTo>
                    <a:lnTo>
                      <a:pt x="503" y="562"/>
                    </a:lnTo>
                    <a:lnTo>
                      <a:pt x="473" y="592"/>
                    </a:lnTo>
                    <a:lnTo>
                      <a:pt x="415" y="592"/>
                    </a:lnTo>
                    <a:lnTo>
                      <a:pt x="415" y="620"/>
                    </a:lnTo>
                    <a:lnTo>
                      <a:pt x="385" y="620"/>
                    </a:lnTo>
                    <a:lnTo>
                      <a:pt x="385" y="650"/>
                    </a:lnTo>
                    <a:lnTo>
                      <a:pt x="325" y="650"/>
                    </a:lnTo>
                    <a:lnTo>
                      <a:pt x="296" y="681"/>
                    </a:lnTo>
                    <a:lnTo>
                      <a:pt x="296" y="711"/>
                    </a:lnTo>
                    <a:lnTo>
                      <a:pt x="266" y="711"/>
                    </a:lnTo>
                    <a:lnTo>
                      <a:pt x="266" y="738"/>
                    </a:lnTo>
                    <a:lnTo>
                      <a:pt x="296" y="738"/>
                    </a:lnTo>
                    <a:lnTo>
                      <a:pt x="266" y="769"/>
                    </a:lnTo>
                    <a:lnTo>
                      <a:pt x="207" y="769"/>
                    </a:lnTo>
                    <a:lnTo>
                      <a:pt x="178" y="799"/>
                    </a:lnTo>
                    <a:lnTo>
                      <a:pt x="178" y="769"/>
                    </a:lnTo>
                    <a:lnTo>
                      <a:pt x="148" y="799"/>
                    </a:lnTo>
                    <a:lnTo>
                      <a:pt x="118" y="799"/>
                    </a:lnTo>
                    <a:lnTo>
                      <a:pt x="88" y="769"/>
                    </a:lnTo>
                    <a:lnTo>
                      <a:pt x="88" y="799"/>
                    </a:lnTo>
                    <a:lnTo>
                      <a:pt x="118" y="829"/>
                    </a:lnTo>
                    <a:lnTo>
                      <a:pt x="88" y="829"/>
                    </a:lnTo>
                    <a:lnTo>
                      <a:pt x="88" y="857"/>
                    </a:lnTo>
                    <a:lnTo>
                      <a:pt x="29" y="917"/>
                    </a:lnTo>
                    <a:lnTo>
                      <a:pt x="29" y="947"/>
                    </a:lnTo>
                    <a:lnTo>
                      <a:pt x="0" y="976"/>
                    </a:lnTo>
                    <a:lnTo>
                      <a:pt x="29" y="976"/>
                    </a:lnTo>
                    <a:lnTo>
                      <a:pt x="29" y="1036"/>
                    </a:lnTo>
                    <a:lnTo>
                      <a:pt x="59" y="1036"/>
                    </a:lnTo>
                    <a:lnTo>
                      <a:pt x="59" y="1065"/>
                    </a:lnTo>
                    <a:lnTo>
                      <a:pt x="88" y="1065"/>
                    </a:lnTo>
                    <a:lnTo>
                      <a:pt x="59" y="1094"/>
                    </a:lnTo>
                    <a:lnTo>
                      <a:pt x="59" y="1184"/>
                    </a:lnTo>
                    <a:lnTo>
                      <a:pt x="88" y="1184"/>
                    </a:lnTo>
                    <a:lnTo>
                      <a:pt x="148" y="1242"/>
                    </a:lnTo>
                    <a:lnTo>
                      <a:pt x="148" y="1272"/>
                    </a:lnTo>
                    <a:lnTo>
                      <a:pt x="178" y="1303"/>
                    </a:lnTo>
                    <a:lnTo>
                      <a:pt x="118" y="1303"/>
                    </a:lnTo>
                    <a:lnTo>
                      <a:pt x="148" y="1331"/>
                    </a:lnTo>
                    <a:lnTo>
                      <a:pt x="148" y="1390"/>
                    </a:lnTo>
                    <a:lnTo>
                      <a:pt x="88" y="1449"/>
                    </a:lnTo>
                    <a:lnTo>
                      <a:pt x="118" y="1479"/>
                    </a:lnTo>
                    <a:lnTo>
                      <a:pt x="118" y="1540"/>
                    </a:lnTo>
                    <a:lnTo>
                      <a:pt x="148" y="1567"/>
                    </a:lnTo>
                    <a:lnTo>
                      <a:pt x="118" y="1597"/>
                    </a:lnTo>
                    <a:lnTo>
                      <a:pt x="148" y="1597"/>
                    </a:lnTo>
                    <a:lnTo>
                      <a:pt x="178" y="1628"/>
                    </a:lnTo>
                    <a:lnTo>
                      <a:pt x="178" y="1597"/>
                    </a:lnTo>
                    <a:lnTo>
                      <a:pt x="266" y="1597"/>
                    </a:lnTo>
                    <a:lnTo>
                      <a:pt x="266" y="1628"/>
                    </a:lnTo>
                    <a:lnTo>
                      <a:pt x="296" y="1628"/>
                    </a:lnTo>
                    <a:lnTo>
                      <a:pt x="325" y="1658"/>
                    </a:lnTo>
                    <a:lnTo>
                      <a:pt x="355" y="1658"/>
                    </a:lnTo>
                    <a:lnTo>
                      <a:pt x="355" y="1686"/>
                    </a:lnTo>
                    <a:lnTo>
                      <a:pt x="385" y="1686"/>
                    </a:lnTo>
                  </a:path>
                </a:pathLst>
              </a:custGeom>
              <a:noFill/>
              <a:ln w="1588">
                <a:solidFill>
                  <a:srgbClr val="000000"/>
                </a:solidFill>
                <a:prstDash val="solid"/>
                <a:round/>
                <a:headEnd/>
                <a:tailEnd/>
              </a:ln>
            </p:spPr>
            <p:txBody>
              <a:bodyPr/>
              <a:lstStyle/>
              <a:p>
                <a:endParaRPr lang="en-GB"/>
              </a:p>
            </p:txBody>
          </p:sp>
          <p:sp>
            <p:nvSpPr>
              <p:cNvPr id="21690" name="Freeform 186"/>
              <p:cNvSpPr>
                <a:spLocks/>
              </p:cNvSpPr>
              <p:nvPr/>
            </p:nvSpPr>
            <p:spPr bwMode="auto">
              <a:xfrm>
                <a:off x="3613" y="1276"/>
                <a:ext cx="400" cy="570"/>
              </a:xfrm>
              <a:custGeom>
                <a:avLst/>
                <a:gdLst/>
                <a:ahLst/>
                <a:cxnLst>
                  <a:cxn ang="0">
                    <a:pos x="61" y="2250"/>
                  </a:cxn>
                  <a:cxn ang="0">
                    <a:pos x="120" y="2190"/>
                  </a:cxn>
                  <a:cxn ang="0">
                    <a:pos x="179" y="2131"/>
                  </a:cxn>
                  <a:cxn ang="0">
                    <a:pos x="238" y="2131"/>
                  </a:cxn>
                  <a:cxn ang="0">
                    <a:pos x="268" y="2131"/>
                  </a:cxn>
                  <a:cxn ang="0">
                    <a:pos x="328" y="2071"/>
                  </a:cxn>
                  <a:cxn ang="0">
                    <a:pos x="386" y="2013"/>
                  </a:cxn>
                  <a:cxn ang="0">
                    <a:pos x="416" y="1953"/>
                  </a:cxn>
                  <a:cxn ang="0">
                    <a:pos x="357" y="1953"/>
                  </a:cxn>
                  <a:cxn ang="0">
                    <a:pos x="446" y="1923"/>
                  </a:cxn>
                  <a:cxn ang="0">
                    <a:pos x="475" y="1865"/>
                  </a:cxn>
                  <a:cxn ang="0">
                    <a:pos x="535" y="1805"/>
                  </a:cxn>
                  <a:cxn ang="0">
                    <a:pos x="416" y="1746"/>
                  </a:cxn>
                  <a:cxn ang="0">
                    <a:pos x="416" y="1658"/>
                  </a:cxn>
                  <a:cxn ang="0">
                    <a:pos x="386" y="1628"/>
                  </a:cxn>
                  <a:cxn ang="0">
                    <a:pos x="298" y="1628"/>
                  </a:cxn>
                  <a:cxn ang="0">
                    <a:pos x="238" y="1628"/>
                  </a:cxn>
                  <a:cxn ang="0">
                    <a:pos x="120" y="1540"/>
                  </a:cxn>
                  <a:cxn ang="0">
                    <a:pos x="91" y="1421"/>
                  </a:cxn>
                  <a:cxn ang="0">
                    <a:pos x="91" y="1361"/>
                  </a:cxn>
                  <a:cxn ang="0">
                    <a:pos x="61" y="1303"/>
                  </a:cxn>
                  <a:cxn ang="0">
                    <a:pos x="91" y="1242"/>
                  </a:cxn>
                  <a:cxn ang="0">
                    <a:pos x="150" y="1154"/>
                  </a:cxn>
                  <a:cxn ang="0">
                    <a:pos x="150" y="1065"/>
                  </a:cxn>
                  <a:cxn ang="0">
                    <a:pos x="150" y="1006"/>
                  </a:cxn>
                  <a:cxn ang="0">
                    <a:pos x="238" y="917"/>
                  </a:cxn>
                  <a:cxn ang="0">
                    <a:pos x="238" y="887"/>
                  </a:cxn>
                  <a:cxn ang="0">
                    <a:pos x="298" y="917"/>
                  </a:cxn>
                  <a:cxn ang="0">
                    <a:pos x="357" y="857"/>
                  </a:cxn>
                  <a:cxn ang="0">
                    <a:pos x="357" y="829"/>
                  </a:cxn>
                  <a:cxn ang="0">
                    <a:pos x="446" y="769"/>
                  </a:cxn>
                  <a:cxn ang="0">
                    <a:pos x="505" y="738"/>
                  </a:cxn>
                  <a:cxn ang="0">
                    <a:pos x="593" y="711"/>
                  </a:cxn>
                  <a:cxn ang="0">
                    <a:pos x="654" y="711"/>
                  </a:cxn>
                  <a:cxn ang="0">
                    <a:pos x="712" y="650"/>
                  </a:cxn>
                  <a:cxn ang="0">
                    <a:pos x="802" y="650"/>
                  </a:cxn>
                  <a:cxn ang="0">
                    <a:pos x="891" y="562"/>
                  </a:cxn>
                  <a:cxn ang="0">
                    <a:pos x="921" y="474"/>
                  </a:cxn>
                  <a:cxn ang="0">
                    <a:pos x="1009" y="443"/>
                  </a:cxn>
                  <a:cxn ang="0">
                    <a:pos x="1009" y="356"/>
                  </a:cxn>
                  <a:cxn ang="0">
                    <a:pos x="949" y="295"/>
                  </a:cxn>
                  <a:cxn ang="0">
                    <a:pos x="1039" y="236"/>
                  </a:cxn>
                  <a:cxn ang="0">
                    <a:pos x="1009" y="118"/>
                  </a:cxn>
                  <a:cxn ang="0">
                    <a:pos x="1158" y="88"/>
                  </a:cxn>
                  <a:cxn ang="0">
                    <a:pos x="1216" y="88"/>
                  </a:cxn>
                  <a:cxn ang="0">
                    <a:pos x="1246" y="0"/>
                  </a:cxn>
                  <a:cxn ang="0">
                    <a:pos x="1305" y="0"/>
                  </a:cxn>
                  <a:cxn ang="0">
                    <a:pos x="1365" y="0"/>
                  </a:cxn>
                  <a:cxn ang="0">
                    <a:pos x="1453" y="0"/>
                  </a:cxn>
                  <a:cxn ang="0">
                    <a:pos x="1572" y="0"/>
                  </a:cxn>
                </a:cxnLst>
                <a:rect l="0" t="0" r="r" b="b"/>
                <a:pathLst>
                  <a:path w="1602" h="2278">
                    <a:moveTo>
                      <a:pt x="0" y="2278"/>
                    </a:moveTo>
                    <a:lnTo>
                      <a:pt x="31" y="2278"/>
                    </a:lnTo>
                    <a:lnTo>
                      <a:pt x="61" y="2250"/>
                    </a:lnTo>
                    <a:lnTo>
                      <a:pt x="31" y="2219"/>
                    </a:lnTo>
                    <a:lnTo>
                      <a:pt x="91" y="2219"/>
                    </a:lnTo>
                    <a:lnTo>
                      <a:pt x="120" y="2190"/>
                    </a:lnTo>
                    <a:lnTo>
                      <a:pt x="179" y="2190"/>
                    </a:lnTo>
                    <a:lnTo>
                      <a:pt x="209" y="2160"/>
                    </a:lnTo>
                    <a:lnTo>
                      <a:pt x="179" y="2131"/>
                    </a:lnTo>
                    <a:lnTo>
                      <a:pt x="209" y="2131"/>
                    </a:lnTo>
                    <a:lnTo>
                      <a:pt x="209" y="2101"/>
                    </a:lnTo>
                    <a:lnTo>
                      <a:pt x="238" y="2131"/>
                    </a:lnTo>
                    <a:lnTo>
                      <a:pt x="238" y="2071"/>
                    </a:lnTo>
                    <a:lnTo>
                      <a:pt x="268" y="2071"/>
                    </a:lnTo>
                    <a:lnTo>
                      <a:pt x="268" y="2131"/>
                    </a:lnTo>
                    <a:lnTo>
                      <a:pt x="298" y="2131"/>
                    </a:lnTo>
                    <a:lnTo>
                      <a:pt x="298" y="2101"/>
                    </a:lnTo>
                    <a:lnTo>
                      <a:pt x="328" y="2071"/>
                    </a:lnTo>
                    <a:lnTo>
                      <a:pt x="357" y="2071"/>
                    </a:lnTo>
                    <a:lnTo>
                      <a:pt x="386" y="2042"/>
                    </a:lnTo>
                    <a:lnTo>
                      <a:pt x="386" y="2013"/>
                    </a:lnTo>
                    <a:lnTo>
                      <a:pt x="446" y="2013"/>
                    </a:lnTo>
                    <a:lnTo>
                      <a:pt x="446" y="1983"/>
                    </a:lnTo>
                    <a:lnTo>
                      <a:pt x="416" y="1953"/>
                    </a:lnTo>
                    <a:lnTo>
                      <a:pt x="416" y="1983"/>
                    </a:lnTo>
                    <a:lnTo>
                      <a:pt x="386" y="1983"/>
                    </a:lnTo>
                    <a:lnTo>
                      <a:pt x="357" y="1953"/>
                    </a:lnTo>
                    <a:lnTo>
                      <a:pt x="386" y="1953"/>
                    </a:lnTo>
                    <a:lnTo>
                      <a:pt x="416" y="1923"/>
                    </a:lnTo>
                    <a:lnTo>
                      <a:pt x="446" y="1923"/>
                    </a:lnTo>
                    <a:lnTo>
                      <a:pt x="446" y="1953"/>
                    </a:lnTo>
                    <a:lnTo>
                      <a:pt x="475" y="1923"/>
                    </a:lnTo>
                    <a:lnTo>
                      <a:pt x="475" y="1865"/>
                    </a:lnTo>
                    <a:lnTo>
                      <a:pt x="566" y="1865"/>
                    </a:lnTo>
                    <a:lnTo>
                      <a:pt x="535" y="1835"/>
                    </a:lnTo>
                    <a:lnTo>
                      <a:pt x="535" y="1805"/>
                    </a:lnTo>
                    <a:lnTo>
                      <a:pt x="505" y="1776"/>
                    </a:lnTo>
                    <a:lnTo>
                      <a:pt x="505" y="1746"/>
                    </a:lnTo>
                    <a:lnTo>
                      <a:pt x="416" y="1746"/>
                    </a:lnTo>
                    <a:lnTo>
                      <a:pt x="416" y="1717"/>
                    </a:lnTo>
                    <a:lnTo>
                      <a:pt x="446" y="1686"/>
                    </a:lnTo>
                    <a:lnTo>
                      <a:pt x="416" y="1658"/>
                    </a:lnTo>
                    <a:lnTo>
                      <a:pt x="446" y="1658"/>
                    </a:lnTo>
                    <a:lnTo>
                      <a:pt x="416" y="1628"/>
                    </a:lnTo>
                    <a:lnTo>
                      <a:pt x="386" y="1628"/>
                    </a:lnTo>
                    <a:lnTo>
                      <a:pt x="386" y="1658"/>
                    </a:lnTo>
                    <a:lnTo>
                      <a:pt x="357" y="1658"/>
                    </a:lnTo>
                    <a:lnTo>
                      <a:pt x="298" y="1628"/>
                    </a:lnTo>
                    <a:lnTo>
                      <a:pt x="298" y="1597"/>
                    </a:lnTo>
                    <a:lnTo>
                      <a:pt x="268" y="1597"/>
                    </a:lnTo>
                    <a:lnTo>
                      <a:pt x="238" y="1628"/>
                    </a:lnTo>
                    <a:lnTo>
                      <a:pt x="179" y="1567"/>
                    </a:lnTo>
                    <a:lnTo>
                      <a:pt x="91" y="1567"/>
                    </a:lnTo>
                    <a:lnTo>
                      <a:pt x="120" y="1540"/>
                    </a:lnTo>
                    <a:lnTo>
                      <a:pt x="120" y="1510"/>
                    </a:lnTo>
                    <a:lnTo>
                      <a:pt x="91" y="1479"/>
                    </a:lnTo>
                    <a:lnTo>
                      <a:pt x="91" y="1421"/>
                    </a:lnTo>
                    <a:lnTo>
                      <a:pt x="61" y="1390"/>
                    </a:lnTo>
                    <a:lnTo>
                      <a:pt x="91" y="1390"/>
                    </a:lnTo>
                    <a:lnTo>
                      <a:pt x="91" y="1361"/>
                    </a:lnTo>
                    <a:lnTo>
                      <a:pt x="61" y="1331"/>
                    </a:lnTo>
                    <a:lnTo>
                      <a:pt x="91" y="1331"/>
                    </a:lnTo>
                    <a:lnTo>
                      <a:pt x="61" y="1303"/>
                    </a:lnTo>
                    <a:lnTo>
                      <a:pt x="91" y="1303"/>
                    </a:lnTo>
                    <a:lnTo>
                      <a:pt x="61" y="1272"/>
                    </a:lnTo>
                    <a:lnTo>
                      <a:pt x="91" y="1242"/>
                    </a:lnTo>
                    <a:lnTo>
                      <a:pt x="120" y="1242"/>
                    </a:lnTo>
                    <a:lnTo>
                      <a:pt x="120" y="1184"/>
                    </a:lnTo>
                    <a:lnTo>
                      <a:pt x="150" y="1154"/>
                    </a:lnTo>
                    <a:lnTo>
                      <a:pt x="150" y="1094"/>
                    </a:lnTo>
                    <a:lnTo>
                      <a:pt x="179" y="1094"/>
                    </a:lnTo>
                    <a:lnTo>
                      <a:pt x="150" y="1065"/>
                    </a:lnTo>
                    <a:lnTo>
                      <a:pt x="120" y="1065"/>
                    </a:lnTo>
                    <a:lnTo>
                      <a:pt x="120" y="1006"/>
                    </a:lnTo>
                    <a:lnTo>
                      <a:pt x="150" y="1006"/>
                    </a:lnTo>
                    <a:lnTo>
                      <a:pt x="179" y="1036"/>
                    </a:lnTo>
                    <a:lnTo>
                      <a:pt x="238" y="976"/>
                    </a:lnTo>
                    <a:lnTo>
                      <a:pt x="238" y="917"/>
                    </a:lnTo>
                    <a:lnTo>
                      <a:pt x="179" y="857"/>
                    </a:lnTo>
                    <a:lnTo>
                      <a:pt x="179" y="829"/>
                    </a:lnTo>
                    <a:lnTo>
                      <a:pt x="238" y="887"/>
                    </a:lnTo>
                    <a:lnTo>
                      <a:pt x="268" y="887"/>
                    </a:lnTo>
                    <a:lnTo>
                      <a:pt x="268" y="917"/>
                    </a:lnTo>
                    <a:lnTo>
                      <a:pt x="298" y="917"/>
                    </a:lnTo>
                    <a:lnTo>
                      <a:pt x="298" y="887"/>
                    </a:lnTo>
                    <a:lnTo>
                      <a:pt x="357" y="887"/>
                    </a:lnTo>
                    <a:lnTo>
                      <a:pt x="357" y="857"/>
                    </a:lnTo>
                    <a:lnTo>
                      <a:pt x="298" y="857"/>
                    </a:lnTo>
                    <a:lnTo>
                      <a:pt x="328" y="829"/>
                    </a:lnTo>
                    <a:lnTo>
                      <a:pt x="357" y="829"/>
                    </a:lnTo>
                    <a:lnTo>
                      <a:pt x="386" y="799"/>
                    </a:lnTo>
                    <a:lnTo>
                      <a:pt x="416" y="799"/>
                    </a:lnTo>
                    <a:lnTo>
                      <a:pt x="446" y="769"/>
                    </a:lnTo>
                    <a:lnTo>
                      <a:pt x="475" y="799"/>
                    </a:lnTo>
                    <a:lnTo>
                      <a:pt x="505" y="769"/>
                    </a:lnTo>
                    <a:lnTo>
                      <a:pt x="505" y="738"/>
                    </a:lnTo>
                    <a:lnTo>
                      <a:pt x="535" y="738"/>
                    </a:lnTo>
                    <a:lnTo>
                      <a:pt x="535" y="711"/>
                    </a:lnTo>
                    <a:lnTo>
                      <a:pt x="593" y="711"/>
                    </a:lnTo>
                    <a:lnTo>
                      <a:pt x="593" y="681"/>
                    </a:lnTo>
                    <a:lnTo>
                      <a:pt x="623" y="711"/>
                    </a:lnTo>
                    <a:lnTo>
                      <a:pt x="654" y="711"/>
                    </a:lnTo>
                    <a:lnTo>
                      <a:pt x="654" y="681"/>
                    </a:lnTo>
                    <a:lnTo>
                      <a:pt x="684" y="681"/>
                    </a:lnTo>
                    <a:lnTo>
                      <a:pt x="712" y="650"/>
                    </a:lnTo>
                    <a:lnTo>
                      <a:pt x="742" y="650"/>
                    </a:lnTo>
                    <a:lnTo>
                      <a:pt x="773" y="620"/>
                    </a:lnTo>
                    <a:lnTo>
                      <a:pt x="802" y="650"/>
                    </a:lnTo>
                    <a:lnTo>
                      <a:pt x="802" y="620"/>
                    </a:lnTo>
                    <a:lnTo>
                      <a:pt x="830" y="620"/>
                    </a:lnTo>
                    <a:lnTo>
                      <a:pt x="891" y="562"/>
                    </a:lnTo>
                    <a:lnTo>
                      <a:pt x="891" y="532"/>
                    </a:lnTo>
                    <a:lnTo>
                      <a:pt x="921" y="502"/>
                    </a:lnTo>
                    <a:lnTo>
                      <a:pt x="921" y="474"/>
                    </a:lnTo>
                    <a:lnTo>
                      <a:pt x="949" y="474"/>
                    </a:lnTo>
                    <a:lnTo>
                      <a:pt x="980" y="443"/>
                    </a:lnTo>
                    <a:lnTo>
                      <a:pt x="1009" y="443"/>
                    </a:lnTo>
                    <a:lnTo>
                      <a:pt x="1039" y="413"/>
                    </a:lnTo>
                    <a:lnTo>
                      <a:pt x="1039" y="383"/>
                    </a:lnTo>
                    <a:lnTo>
                      <a:pt x="1009" y="356"/>
                    </a:lnTo>
                    <a:lnTo>
                      <a:pt x="980" y="356"/>
                    </a:lnTo>
                    <a:lnTo>
                      <a:pt x="921" y="295"/>
                    </a:lnTo>
                    <a:lnTo>
                      <a:pt x="949" y="295"/>
                    </a:lnTo>
                    <a:lnTo>
                      <a:pt x="949" y="265"/>
                    </a:lnTo>
                    <a:lnTo>
                      <a:pt x="980" y="236"/>
                    </a:lnTo>
                    <a:lnTo>
                      <a:pt x="1039" y="236"/>
                    </a:lnTo>
                    <a:lnTo>
                      <a:pt x="1039" y="147"/>
                    </a:lnTo>
                    <a:lnTo>
                      <a:pt x="1009" y="147"/>
                    </a:lnTo>
                    <a:lnTo>
                      <a:pt x="1009" y="118"/>
                    </a:lnTo>
                    <a:lnTo>
                      <a:pt x="1098" y="118"/>
                    </a:lnTo>
                    <a:lnTo>
                      <a:pt x="1128" y="88"/>
                    </a:lnTo>
                    <a:lnTo>
                      <a:pt x="1158" y="88"/>
                    </a:lnTo>
                    <a:lnTo>
                      <a:pt x="1128" y="58"/>
                    </a:lnTo>
                    <a:lnTo>
                      <a:pt x="1187" y="88"/>
                    </a:lnTo>
                    <a:lnTo>
                      <a:pt x="1216" y="88"/>
                    </a:lnTo>
                    <a:lnTo>
                      <a:pt x="1187" y="58"/>
                    </a:lnTo>
                    <a:lnTo>
                      <a:pt x="1187" y="0"/>
                    </a:lnTo>
                    <a:lnTo>
                      <a:pt x="1246" y="0"/>
                    </a:lnTo>
                    <a:lnTo>
                      <a:pt x="1276" y="29"/>
                    </a:lnTo>
                    <a:lnTo>
                      <a:pt x="1276" y="0"/>
                    </a:lnTo>
                    <a:lnTo>
                      <a:pt x="1305" y="0"/>
                    </a:lnTo>
                    <a:lnTo>
                      <a:pt x="1335" y="29"/>
                    </a:lnTo>
                    <a:lnTo>
                      <a:pt x="1395" y="29"/>
                    </a:lnTo>
                    <a:lnTo>
                      <a:pt x="1365" y="0"/>
                    </a:lnTo>
                    <a:lnTo>
                      <a:pt x="1395" y="0"/>
                    </a:lnTo>
                    <a:lnTo>
                      <a:pt x="1423" y="29"/>
                    </a:lnTo>
                    <a:lnTo>
                      <a:pt x="1453" y="0"/>
                    </a:lnTo>
                    <a:lnTo>
                      <a:pt x="1514" y="0"/>
                    </a:lnTo>
                    <a:lnTo>
                      <a:pt x="1542" y="29"/>
                    </a:lnTo>
                    <a:lnTo>
                      <a:pt x="1572" y="0"/>
                    </a:lnTo>
                    <a:lnTo>
                      <a:pt x="1602" y="0"/>
                    </a:lnTo>
                  </a:path>
                </a:pathLst>
              </a:custGeom>
              <a:noFill/>
              <a:ln w="1588">
                <a:solidFill>
                  <a:srgbClr val="000000"/>
                </a:solidFill>
                <a:prstDash val="solid"/>
                <a:round/>
                <a:headEnd/>
                <a:tailEnd/>
              </a:ln>
            </p:spPr>
            <p:txBody>
              <a:bodyPr/>
              <a:lstStyle/>
              <a:p>
                <a:endParaRPr lang="en-GB"/>
              </a:p>
            </p:txBody>
          </p:sp>
          <p:sp>
            <p:nvSpPr>
              <p:cNvPr id="21691" name="Freeform 187"/>
              <p:cNvSpPr>
                <a:spLocks/>
              </p:cNvSpPr>
              <p:nvPr/>
            </p:nvSpPr>
            <p:spPr bwMode="auto">
              <a:xfrm>
                <a:off x="4339" y="2023"/>
                <a:ext cx="319" cy="333"/>
              </a:xfrm>
              <a:custGeom>
                <a:avLst/>
                <a:gdLst/>
                <a:ahLst/>
                <a:cxnLst>
                  <a:cxn ang="0">
                    <a:pos x="1095" y="1332"/>
                  </a:cxn>
                  <a:cxn ang="0">
                    <a:pos x="1037" y="1272"/>
                  </a:cxn>
                  <a:cxn ang="0">
                    <a:pos x="1037" y="1245"/>
                  </a:cxn>
                  <a:cxn ang="0">
                    <a:pos x="1006" y="1214"/>
                  </a:cxn>
                  <a:cxn ang="0">
                    <a:pos x="1006" y="1095"/>
                  </a:cxn>
                  <a:cxn ang="0">
                    <a:pos x="919" y="1007"/>
                  </a:cxn>
                  <a:cxn ang="0">
                    <a:pos x="919" y="977"/>
                  </a:cxn>
                  <a:cxn ang="0">
                    <a:pos x="949" y="947"/>
                  </a:cxn>
                  <a:cxn ang="0">
                    <a:pos x="1037" y="947"/>
                  </a:cxn>
                  <a:cxn ang="0">
                    <a:pos x="1095" y="1007"/>
                  </a:cxn>
                  <a:cxn ang="0">
                    <a:pos x="1126" y="1007"/>
                  </a:cxn>
                  <a:cxn ang="0">
                    <a:pos x="1156" y="977"/>
                  </a:cxn>
                  <a:cxn ang="0">
                    <a:pos x="1186" y="977"/>
                  </a:cxn>
                  <a:cxn ang="0">
                    <a:pos x="1214" y="947"/>
                  </a:cxn>
                  <a:cxn ang="0">
                    <a:pos x="1214" y="917"/>
                  </a:cxn>
                  <a:cxn ang="0">
                    <a:pos x="1274" y="917"/>
                  </a:cxn>
                  <a:cxn ang="0">
                    <a:pos x="1274" y="889"/>
                  </a:cxn>
                  <a:cxn ang="0">
                    <a:pos x="1244" y="859"/>
                  </a:cxn>
                  <a:cxn ang="0">
                    <a:pos x="1186" y="859"/>
                  </a:cxn>
                  <a:cxn ang="0">
                    <a:pos x="1186" y="798"/>
                  </a:cxn>
                  <a:cxn ang="0">
                    <a:pos x="1156" y="770"/>
                  </a:cxn>
                  <a:cxn ang="0">
                    <a:pos x="1006" y="770"/>
                  </a:cxn>
                  <a:cxn ang="0">
                    <a:pos x="1006" y="711"/>
                  </a:cxn>
                  <a:cxn ang="0">
                    <a:pos x="976" y="680"/>
                  </a:cxn>
                  <a:cxn ang="0">
                    <a:pos x="976" y="652"/>
                  </a:cxn>
                  <a:cxn ang="0">
                    <a:pos x="919" y="652"/>
                  </a:cxn>
                  <a:cxn ang="0">
                    <a:pos x="858" y="591"/>
                  </a:cxn>
                  <a:cxn ang="0">
                    <a:pos x="858" y="561"/>
                  </a:cxn>
                  <a:cxn ang="0">
                    <a:pos x="830" y="561"/>
                  </a:cxn>
                  <a:cxn ang="0">
                    <a:pos x="799" y="534"/>
                  </a:cxn>
                  <a:cxn ang="0">
                    <a:pos x="799" y="504"/>
                  </a:cxn>
                  <a:cxn ang="0">
                    <a:pos x="712" y="415"/>
                  </a:cxn>
                  <a:cxn ang="0">
                    <a:pos x="712" y="385"/>
                  </a:cxn>
                  <a:cxn ang="0">
                    <a:pos x="740" y="385"/>
                  </a:cxn>
                  <a:cxn ang="0">
                    <a:pos x="740" y="327"/>
                  </a:cxn>
                  <a:cxn ang="0">
                    <a:pos x="712" y="296"/>
                  </a:cxn>
                  <a:cxn ang="0">
                    <a:pos x="712" y="178"/>
                  </a:cxn>
                  <a:cxn ang="0">
                    <a:pos x="651" y="178"/>
                  </a:cxn>
                  <a:cxn ang="0">
                    <a:pos x="621" y="148"/>
                  </a:cxn>
                  <a:cxn ang="0">
                    <a:pos x="592" y="148"/>
                  </a:cxn>
                  <a:cxn ang="0">
                    <a:pos x="592" y="118"/>
                  </a:cxn>
                  <a:cxn ang="0">
                    <a:pos x="474" y="118"/>
                  </a:cxn>
                  <a:cxn ang="0">
                    <a:pos x="474" y="89"/>
                  </a:cxn>
                  <a:cxn ang="0">
                    <a:pos x="444" y="89"/>
                  </a:cxn>
                  <a:cxn ang="0">
                    <a:pos x="414" y="118"/>
                  </a:cxn>
                  <a:cxn ang="0">
                    <a:pos x="384" y="118"/>
                  </a:cxn>
                  <a:cxn ang="0">
                    <a:pos x="356" y="148"/>
                  </a:cxn>
                  <a:cxn ang="0">
                    <a:pos x="326" y="148"/>
                  </a:cxn>
                  <a:cxn ang="0">
                    <a:pos x="326" y="89"/>
                  </a:cxn>
                  <a:cxn ang="0">
                    <a:pos x="296" y="60"/>
                  </a:cxn>
                  <a:cxn ang="0">
                    <a:pos x="146" y="60"/>
                  </a:cxn>
                  <a:cxn ang="0">
                    <a:pos x="119" y="30"/>
                  </a:cxn>
                  <a:cxn ang="0">
                    <a:pos x="0" y="30"/>
                  </a:cxn>
                  <a:cxn ang="0">
                    <a:pos x="0" y="0"/>
                  </a:cxn>
                </a:cxnLst>
                <a:rect l="0" t="0" r="r" b="b"/>
                <a:pathLst>
                  <a:path w="1274" h="1332">
                    <a:moveTo>
                      <a:pt x="1095" y="1332"/>
                    </a:moveTo>
                    <a:lnTo>
                      <a:pt x="1037" y="1272"/>
                    </a:lnTo>
                    <a:lnTo>
                      <a:pt x="1037" y="1245"/>
                    </a:lnTo>
                    <a:lnTo>
                      <a:pt x="1006" y="1214"/>
                    </a:lnTo>
                    <a:lnTo>
                      <a:pt x="1006" y="1095"/>
                    </a:lnTo>
                    <a:lnTo>
                      <a:pt x="919" y="1007"/>
                    </a:lnTo>
                    <a:lnTo>
                      <a:pt x="919" y="977"/>
                    </a:lnTo>
                    <a:lnTo>
                      <a:pt x="949" y="947"/>
                    </a:lnTo>
                    <a:lnTo>
                      <a:pt x="1037" y="947"/>
                    </a:lnTo>
                    <a:lnTo>
                      <a:pt x="1095" y="1007"/>
                    </a:lnTo>
                    <a:lnTo>
                      <a:pt x="1126" y="1007"/>
                    </a:lnTo>
                    <a:lnTo>
                      <a:pt x="1156" y="977"/>
                    </a:lnTo>
                    <a:lnTo>
                      <a:pt x="1186" y="977"/>
                    </a:lnTo>
                    <a:lnTo>
                      <a:pt x="1214" y="947"/>
                    </a:lnTo>
                    <a:lnTo>
                      <a:pt x="1214" y="917"/>
                    </a:lnTo>
                    <a:lnTo>
                      <a:pt x="1274" y="917"/>
                    </a:lnTo>
                    <a:lnTo>
                      <a:pt x="1274" y="889"/>
                    </a:lnTo>
                    <a:lnTo>
                      <a:pt x="1244" y="859"/>
                    </a:lnTo>
                    <a:lnTo>
                      <a:pt x="1186" y="859"/>
                    </a:lnTo>
                    <a:lnTo>
                      <a:pt x="1186" y="798"/>
                    </a:lnTo>
                    <a:lnTo>
                      <a:pt x="1156" y="770"/>
                    </a:lnTo>
                    <a:lnTo>
                      <a:pt x="1006" y="770"/>
                    </a:lnTo>
                    <a:lnTo>
                      <a:pt x="1006" y="711"/>
                    </a:lnTo>
                    <a:lnTo>
                      <a:pt x="976" y="680"/>
                    </a:lnTo>
                    <a:lnTo>
                      <a:pt x="976" y="652"/>
                    </a:lnTo>
                    <a:lnTo>
                      <a:pt x="919" y="652"/>
                    </a:lnTo>
                    <a:lnTo>
                      <a:pt x="858" y="591"/>
                    </a:lnTo>
                    <a:lnTo>
                      <a:pt x="858" y="561"/>
                    </a:lnTo>
                    <a:lnTo>
                      <a:pt x="830" y="561"/>
                    </a:lnTo>
                    <a:lnTo>
                      <a:pt x="799" y="534"/>
                    </a:lnTo>
                    <a:lnTo>
                      <a:pt x="799" y="504"/>
                    </a:lnTo>
                    <a:lnTo>
                      <a:pt x="712" y="415"/>
                    </a:lnTo>
                    <a:lnTo>
                      <a:pt x="712" y="385"/>
                    </a:lnTo>
                    <a:lnTo>
                      <a:pt x="740" y="385"/>
                    </a:lnTo>
                    <a:lnTo>
                      <a:pt x="740" y="327"/>
                    </a:lnTo>
                    <a:lnTo>
                      <a:pt x="712" y="296"/>
                    </a:lnTo>
                    <a:lnTo>
                      <a:pt x="712" y="178"/>
                    </a:lnTo>
                    <a:lnTo>
                      <a:pt x="651" y="178"/>
                    </a:lnTo>
                    <a:lnTo>
                      <a:pt x="621" y="148"/>
                    </a:lnTo>
                    <a:lnTo>
                      <a:pt x="592" y="148"/>
                    </a:lnTo>
                    <a:lnTo>
                      <a:pt x="592" y="118"/>
                    </a:lnTo>
                    <a:lnTo>
                      <a:pt x="474" y="118"/>
                    </a:lnTo>
                    <a:lnTo>
                      <a:pt x="474" y="89"/>
                    </a:lnTo>
                    <a:lnTo>
                      <a:pt x="444" y="89"/>
                    </a:lnTo>
                    <a:lnTo>
                      <a:pt x="414" y="118"/>
                    </a:lnTo>
                    <a:lnTo>
                      <a:pt x="384" y="118"/>
                    </a:lnTo>
                    <a:lnTo>
                      <a:pt x="356" y="148"/>
                    </a:lnTo>
                    <a:lnTo>
                      <a:pt x="326" y="148"/>
                    </a:lnTo>
                    <a:lnTo>
                      <a:pt x="326" y="89"/>
                    </a:lnTo>
                    <a:lnTo>
                      <a:pt x="296" y="60"/>
                    </a:lnTo>
                    <a:lnTo>
                      <a:pt x="146" y="60"/>
                    </a:lnTo>
                    <a:lnTo>
                      <a:pt x="119" y="30"/>
                    </a:lnTo>
                    <a:lnTo>
                      <a:pt x="0" y="30"/>
                    </a:lnTo>
                    <a:lnTo>
                      <a:pt x="0" y="0"/>
                    </a:lnTo>
                  </a:path>
                </a:pathLst>
              </a:custGeom>
              <a:noFill/>
              <a:ln w="1588">
                <a:solidFill>
                  <a:srgbClr val="000000"/>
                </a:solidFill>
                <a:prstDash val="solid"/>
                <a:round/>
                <a:headEnd/>
                <a:tailEnd/>
              </a:ln>
            </p:spPr>
            <p:txBody>
              <a:bodyPr/>
              <a:lstStyle/>
              <a:p>
                <a:endParaRPr lang="en-GB"/>
              </a:p>
            </p:txBody>
          </p:sp>
          <p:sp>
            <p:nvSpPr>
              <p:cNvPr id="21692" name="Freeform 188"/>
              <p:cNvSpPr>
                <a:spLocks/>
              </p:cNvSpPr>
              <p:nvPr/>
            </p:nvSpPr>
            <p:spPr bwMode="auto">
              <a:xfrm>
                <a:off x="4280" y="1661"/>
                <a:ext cx="140" cy="104"/>
              </a:xfrm>
              <a:custGeom>
                <a:avLst/>
                <a:gdLst/>
                <a:ahLst/>
                <a:cxnLst>
                  <a:cxn ang="0">
                    <a:pos x="58" y="413"/>
                  </a:cxn>
                  <a:cxn ang="0">
                    <a:pos x="88" y="383"/>
                  </a:cxn>
                  <a:cxn ang="0">
                    <a:pos x="58" y="354"/>
                  </a:cxn>
                  <a:cxn ang="0">
                    <a:pos x="58" y="325"/>
                  </a:cxn>
                  <a:cxn ang="0">
                    <a:pos x="88" y="295"/>
                  </a:cxn>
                  <a:cxn ang="0">
                    <a:pos x="147" y="354"/>
                  </a:cxn>
                  <a:cxn ang="0">
                    <a:pos x="147" y="295"/>
                  </a:cxn>
                  <a:cxn ang="0">
                    <a:pos x="296" y="295"/>
                  </a:cxn>
                  <a:cxn ang="0">
                    <a:pos x="296" y="265"/>
                  </a:cxn>
                  <a:cxn ang="0">
                    <a:pos x="326" y="236"/>
                  </a:cxn>
                  <a:cxn ang="0">
                    <a:pos x="383" y="236"/>
                  </a:cxn>
                  <a:cxn ang="0">
                    <a:pos x="444" y="265"/>
                  </a:cxn>
                  <a:cxn ang="0">
                    <a:pos x="563" y="265"/>
                  </a:cxn>
                  <a:cxn ang="0">
                    <a:pos x="563" y="236"/>
                  </a:cxn>
                  <a:cxn ang="0">
                    <a:pos x="533" y="236"/>
                  </a:cxn>
                  <a:cxn ang="0">
                    <a:pos x="474" y="177"/>
                  </a:cxn>
                  <a:cxn ang="0">
                    <a:pos x="265" y="177"/>
                  </a:cxn>
                  <a:cxn ang="0">
                    <a:pos x="207" y="118"/>
                  </a:cxn>
                  <a:cxn ang="0">
                    <a:pos x="176" y="118"/>
                  </a:cxn>
                  <a:cxn ang="0">
                    <a:pos x="149" y="88"/>
                  </a:cxn>
                  <a:cxn ang="0">
                    <a:pos x="176" y="88"/>
                  </a:cxn>
                  <a:cxn ang="0">
                    <a:pos x="176" y="0"/>
                  </a:cxn>
                  <a:cxn ang="0">
                    <a:pos x="147" y="27"/>
                  </a:cxn>
                  <a:cxn ang="0">
                    <a:pos x="119" y="27"/>
                  </a:cxn>
                  <a:cxn ang="0">
                    <a:pos x="88" y="57"/>
                  </a:cxn>
                  <a:cxn ang="0">
                    <a:pos x="0" y="57"/>
                  </a:cxn>
                </a:cxnLst>
                <a:rect l="0" t="0" r="r" b="b"/>
                <a:pathLst>
                  <a:path w="563" h="413">
                    <a:moveTo>
                      <a:pt x="58" y="413"/>
                    </a:moveTo>
                    <a:lnTo>
                      <a:pt x="88" y="383"/>
                    </a:lnTo>
                    <a:lnTo>
                      <a:pt x="58" y="354"/>
                    </a:lnTo>
                    <a:lnTo>
                      <a:pt x="58" y="325"/>
                    </a:lnTo>
                    <a:lnTo>
                      <a:pt x="88" y="295"/>
                    </a:lnTo>
                    <a:lnTo>
                      <a:pt x="147" y="354"/>
                    </a:lnTo>
                    <a:lnTo>
                      <a:pt x="147" y="295"/>
                    </a:lnTo>
                    <a:lnTo>
                      <a:pt x="296" y="295"/>
                    </a:lnTo>
                    <a:lnTo>
                      <a:pt x="296" y="265"/>
                    </a:lnTo>
                    <a:lnTo>
                      <a:pt x="326" y="236"/>
                    </a:lnTo>
                    <a:lnTo>
                      <a:pt x="383" y="236"/>
                    </a:lnTo>
                    <a:lnTo>
                      <a:pt x="444" y="265"/>
                    </a:lnTo>
                    <a:lnTo>
                      <a:pt x="563" y="265"/>
                    </a:lnTo>
                    <a:lnTo>
                      <a:pt x="563" y="236"/>
                    </a:lnTo>
                    <a:lnTo>
                      <a:pt x="533" y="236"/>
                    </a:lnTo>
                    <a:lnTo>
                      <a:pt x="474" y="177"/>
                    </a:lnTo>
                    <a:lnTo>
                      <a:pt x="265" y="177"/>
                    </a:lnTo>
                    <a:lnTo>
                      <a:pt x="207" y="118"/>
                    </a:lnTo>
                    <a:lnTo>
                      <a:pt x="176" y="118"/>
                    </a:lnTo>
                    <a:lnTo>
                      <a:pt x="149" y="88"/>
                    </a:lnTo>
                    <a:lnTo>
                      <a:pt x="176" y="88"/>
                    </a:lnTo>
                    <a:lnTo>
                      <a:pt x="176" y="0"/>
                    </a:lnTo>
                    <a:lnTo>
                      <a:pt x="147" y="27"/>
                    </a:lnTo>
                    <a:lnTo>
                      <a:pt x="119" y="27"/>
                    </a:lnTo>
                    <a:lnTo>
                      <a:pt x="88" y="57"/>
                    </a:lnTo>
                    <a:lnTo>
                      <a:pt x="0" y="57"/>
                    </a:lnTo>
                  </a:path>
                </a:pathLst>
              </a:custGeom>
              <a:noFill/>
              <a:ln w="1588">
                <a:solidFill>
                  <a:srgbClr val="000000"/>
                </a:solidFill>
                <a:prstDash val="solid"/>
                <a:round/>
                <a:headEnd/>
                <a:tailEnd/>
              </a:ln>
            </p:spPr>
            <p:txBody>
              <a:bodyPr/>
              <a:lstStyle/>
              <a:p>
                <a:endParaRPr lang="en-GB"/>
              </a:p>
            </p:txBody>
          </p:sp>
          <p:sp>
            <p:nvSpPr>
              <p:cNvPr id="21693" name="Freeform 189"/>
              <p:cNvSpPr>
                <a:spLocks/>
              </p:cNvSpPr>
              <p:nvPr/>
            </p:nvSpPr>
            <p:spPr bwMode="auto">
              <a:xfrm>
                <a:off x="3954" y="1676"/>
                <a:ext cx="326" cy="59"/>
              </a:xfrm>
              <a:custGeom>
                <a:avLst/>
                <a:gdLst/>
                <a:ahLst/>
                <a:cxnLst>
                  <a:cxn ang="0">
                    <a:pos x="0" y="89"/>
                  </a:cxn>
                  <a:cxn ang="0">
                    <a:pos x="30" y="120"/>
                  </a:cxn>
                  <a:cxn ang="0">
                    <a:pos x="0" y="149"/>
                  </a:cxn>
                  <a:cxn ang="0">
                    <a:pos x="0" y="179"/>
                  </a:cxn>
                  <a:cxn ang="0">
                    <a:pos x="58" y="179"/>
                  </a:cxn>
                  <a:cxn ang="0">
                    <a:pos x="88" y="149"/>
                  </a:cxn>
                  <a:cxn ang="0">
                    <a:pos x="88" y="120"/>
                  </a:cxn>
                  <a:cxn ang="0">
                    <a:pos x="58" y="120"/>
                  </a:cxn>
                  <a:cxn ang="0">
                    <a:pos x="88" y="89"/>
                  </a:cxn>
                  <a:cxn ang="0">
                    <a:pos x="118" y="89"/>
                  </a:cxn>
                  <a:cxn ang="0">
                    <a:pos x="118" y="120"/>
                  </a:cxn>
                  <a:cxn ang="0">
                    <a:pos x="177" y="179"/>
                  </a:cxn>
                  <a:cxn ang="0">
                    <a:pos x="177" y="208"/>
                  </a:cxn>
                  <a:cxn ang="0">
                    <a:pos x="149" y="208"/>
                  </a:cxn>
                  <a:cxn ang="0">
                    <a:pos x="118" y="238"/>
                  </a:cxn>
                  <a:cxn ang="0">
                    <a:pos x="177" y="238"/>
                  </a:cxn>
                  <a:cxn ang="0">
                    <a:pos x="237" y="179"/>
                  </a:cxn>
                  <a:cxn ang="0">
                    <a:pos x="267" y="179"/>
                  </a:cxn>
                  <a:cxn ang="0">
                    <a:pos x="237" y="208"/>
                  </a:cxn>
                  <a:cxn ang="0">
                    <a:pos x="325" y="208"/>
                  </a:cxn>
                  <a:cxn ang="0">
                    <a:pos x="356" y="179"/>
                  </a:cxn>
                  <a:cxn ang="0">
                    <a:pos x="414" y="179"/>
                  </a:cxn>
                  <a:cxn ang="0">
                    <a:pos x="445" y="149"/>
                  </a:cxn>
                  <a:cxn ang="0">
                    <a:pos x="445" y="179"/>
                  </a:cxn>
                  <a:cxn ang="0">
                    <a:pos x="504" y="179"/>
                  </a:cxn>
                  <a:cxn ang="0">
                    <a:pos x="532" y="149"/>
                  </a:cxn>
                  <a:cxn ang="0">
                    <a:pos x="563" y="149"/>
                  </a:cxn>
                  <a:cxn ang="0">
                    <a:pos x="593" y="120"/>
                  </a:cxn>
                  <a:cxn ang="0">
                    <a:pos x="652" y="120"/>
                  </a:cxn>
                  <a:cxn ang="0">
                    <a:pos x="681" y="89"/>
                  </a:cxn>
                  <a:cxn ang="0">
                    <a:pos x="770" y="89"/>
                  </a:cxn>
                  <a:cxn ang="0">
                    <a:pos x="800" y="120"/>
                  </a:cxn>
                  <a:cxn ang="0">
                    <a:pos x="830" y="89"/>
                  </a:cxn>
                  <a:cxn ang="0">
                    <a:pos x="830" y="61"/>
                  </a:cxn>
                  <a:cxn ang="0">
                    <a:pos x="948" y="61"/>
                  </a:cxn>
                  <a:cxn ang="0">
                    <a:pos x="948" y="31"/>
                  </a:cxn>
                  <a:cxn ang="0">
                    <a:pos x="1095" y="31"/>
                  </a:cxn>
                  <a:cxn ang="0">
                    <a:pos x="1125" y="0"/>
                  </a:cxn>
                  <a:cxn ang="0">
                    <a:pos x="1155" y="31"/>
                  </a:cxn>
                  <a:cxn ang="0">
                    <a:pos x="1274" y="31"/>
                  </a:cxn>
                  <a:cxn ang="0">
                    <a:pos x="1274" y="0"/>
                  </a:cxn>
                  <a:cxn ang="0">
                    <a:pos x="1304" y="0"/>
                  </a:cxn>
                </a:cxnLst>
                <a:rect l="0" t="0" r="r" b="b"/>
                <a:pathLst>
                  <a:path w="1304" h="238">
                    <a:moveTo>
                      <a:pt x="0" y="89"/>
                    </a:moveTo>
                    <a:lnTo>
                      <a:pt x="30" y="120"/>
                    </a:lnTo>
                    <a:lnTo>
                      <a:pt x="0" y="149"/>
                    </a:lnTo>
                    <a:lnTo>
                      <a:pt x="0" y="179"/>
                    </a:lnTo>
                    <a:lnTo>
                      <a:pt x="58" y="179"/>
                    </a:lnTo>
                    <a:lnTo>
                      <a:pt x="88" y="149"/>
                    </a:lnTo>
                    <a:lnTo>
                      <a:pt x="88" y="120"/>
                    </a:lnTo>
                    <a:lnTo>
                      <a:pt x="58" y="120"/>
                    </a:lnTo>
                    <a:lnTo>
                      <a:pt x="88" y="89"/>
                    </a:lnTo>
                    <a:lnTo>
                      <a:pt x="118" y="89"/>
                    </a:lnTo>
                    <a:lnTo>
                      <a:pt x="118" y="120"/>
                    </a:lnTo>
                    <a:lnTo>
                      <a:pt x="177" y="179"/>
                    </a:lnTo>
                    <a:lnTo>
                      <a:pt x="177" y="208"/>
                    </a:lnTo>
                    <a:lnTo>
                      <a:pt x="149" y="208"/>
                    </a:lnTo>
                    <a:lnTo>
                      <a:pt x="118" y="238"/>
                    </a:lnTo>
                    <a:lnTo>
                      <a:pt x="177" y="238"/>
                    </a:lnTo>
                    <a:lnTo>
                      <a:pt x="237" y="179"/>
                    </a:lnTo>
                    <a:lnTo>
                      <a:pt x="267" y="179"/>
                    </a:lnTo>
                    <a:lnTo>
                      <a:pt x="237" y="208"/>
                    </a:lnTo>
                    <a:lnTo>
                      <a:pt x="325" y="208"/>
                    </a:lnTo>
                    <a:lnTo>
                      <a:pt x="356" y="179"/>
                    </a:lnTo>
                    <a:lnTo>
                      <a:pt x="414" y="179"/>
                    </a:lnTo>
                    <a:lnTo>
                      <a:pt x="445" y="149"/>
                    </a:lnTo>
                    <a:lnTo>
                      <a:pt x="445" y="179"/>
                    </a:lnTo>
                    <a:lnTo>
                      <a:pt x="504" y="179"/>
                    </a:lnTo>
                    <a:lnTo>
                      <a:pt x="532" y="149"/>
                    </a:lnTo>
                    <a:lnTo>
                      <a:pt x="563" y="149"/>
                    </a:lnTo>
                    <a:lnTo>
                      <a:pt x="593" y="120"/>
                    </a:lnTo>
                    <a:lnTo>
                      <a:pt x="652" y="120"/>
                    </a:lnTo>
                    <a:lnTo>
                      <a:pt x="681" y="89"/>
                    </a:lnTo>
                    <a:lnTo>
                      <a:pt x="770" y="89"/>
                    </a:lnTo>
                    <a:lnTo>
                      <a:pt x="800" y="120"/>
                    </a:lnTo>
                    <a:lnTo>
                      <a:pt x="830" y="89"/>
                    </a:lnTo>
                    <a:lnTo>
                      <a:pt x="830" y="61"/>
                    </a:lnTo>
                    <a:lnTo>
                      <a:pt x="948" y="61"/>
                    </a:lnTo>
                    <a:lnTo>
                      <a:pt x="948" y="31"/>
                    </a:lnTo>
                    <a:lnTo>
                      <a:pt x="1095" y="31"/>
                    </a:lnTo>
                    <a:lnTo>
                      <a:pt x="1125" y="0"/>
                    </a:lnTo>
                    <a:lnTo>
                      <a:pt x="1155" y="31"/>
                    </a:lnTo>
                    <a:lnTo>
                      <a:pt x="1274" y="31"/>
                    </a:lnTo>
                    <a:lnTo>
                      <a:pt x="1274" y="0"/>
                    </a:lnTo>
                    <a:lnTo>
                      <a:pt x="1304" y="0"/>
                    </a:lnTo>
                  </a:path>
                </a:pathLst>
              </a:custGeom>
              <a:noFill/>
              <a:ln w="1588">
                <a:solidFill>
                  <a:srgbClr val="000000"/>
                </a:solidFill>
                <a:prstDash val="solid"/>
                <a:round/>
                <a:headEnd/>
                <a:tailEnd/>
              </a:ln>
            </p:spPr>
            <p:txBody>
              <a:bodyPr/>
              <a:lstStyle/>
              <a:p>
                <a:endParaRPr lang="en-GB"/>
              </a:p>
            </p:txBody>
          </p:sp>
          <p:sp>
            <p:nvSpPr>
              <p:cNvPr id="21694" name="Freeform 190"/>
              <p:cNvSpPr>
                <a:spLocks/>
              </p:cNvSpPr>
              <p:nvPr/>
            </p:nvSpPr>
            <p:spPr bwMode="auto">
              <a:xfrm>
                <a:off x="4265" y="1765"/>
                <a:ext cx="44" cy="148"/>
              </a:xfrm>
              <a:custGeom>
                <a:avLst/>
                <a:gdLst/>
                <a:ahLst/>
                <a:cxnLst>
                  <a:cxn ang="0">
                    <a:pos x="30" y="593"/>
                  </a:cxn>
                  <a:cxn ang="0">
                    <a:pos x="60" y="562"/>
                  </a:cxn>
                  <a:cxn ang="0">
                    <a:pos x="60" y="534"/>
                  </a:cxn>
                  <a:cxn ang="0">
                    <a:pos x="88" y="504"/>
                  </a:cxn>
                  <a:cxn ang="0">
                    <a:pos x="148" y="504"/>
                  </a:cxn>
                  <a:cxn ang="0">
                    <a:pos x="30" y="385"/>
                  </a:cxn>
                  <a:cxn ang="0">
                    <a:pos x="30" y="355"/>
                  </a:cxn>
                  <a:cxn ang="0">
                    <a:pos x="60" y="325"/>
                  </a:cxn>
                  <a:cxn ang="0">
                    <a:pos x="30" y="297"/>
                  </a:cxn>
                  <a:cxn ang="0">
                    <a:pos x="0" y="207"/>
                  </a:cxn>
                  <a:cxn ang="0">
                    <a:pos x="0" y="178"/>
                  </a:cxn>
                  <a:cxn ang="0">
                    <a:pos x="30" y="148"/>
                  </a:cxn>
                  <a:cxn ang="0">
                    <a:pos x="60" y="148"/>
                  </a:cxn>
                  <a:cxn ang="0">
                    <a:pos x="88" y="118"/>
                  </a:cxn>
                  <a:cxn ang="0">
                    <a:pos x="88" y="60"/>
                  </a:cxn>
                  <a:cxn ang="0">
                    <a:pos x="118" y="60"/>
                  </a:cxn>
                  <a:cxn ang="0">
                    <a:pos x="148" y="30"/>
                  </a:cxn>
                  <a:cxn ang="0">
                    <a:pos x="179" y="30"/>
                  </a:cxn>
                  <a:cxn ang="0">
                    <a:pos x="179" y="0"/>
                  </a:cxn>
                  <a:cxn ang="0">
                    <a:pos x="118" y="0"/>
                  </a:cxn>
                </a:cxnLst>
                <a:rect l="0" t="0" r="r" b="b"/>
                <a:pathLst>
                  <a:path w="179" h="593">
                    <a:moveTo>
                      <a:pt x="30" y="593"/>
                    </a:moveTo>
                    <a:lnTo>
                      <a:pt x="60" y="562"/>
                    </a:lnTo>
                    <a:lnTo>
                      <a:pt x="60" y="534"/>
                    </a:lnTo>
                    <a:lnTo>
                      <a:pt x="88" y="504"/>
                    </a:lnTo>
                    <a:lnTo>
                      <a:pt x="148" y="504"/>
                    </a:lnTo>
                    <a:lnTo>
                      <a:pt x="30" y="385"/>
                    </a:lnTo>
                    <a:lnTo>
                      <a:pt x="30" y="355"/>
                    </a:lnTo>
                    <a:lnTo>
                      <a:pt x="60" y="325"/>
                    </a:lnTo>
                    <a:lnTo>
                      <a:pt x="30" y="297"/>
                    </a:lnTo>
                    <a:lnTo>
                      <a:pt x="0" y="207"/>
                    </a:lnTo>
                    <a:lnTo>
                      <a:pt x="0" y="178"/>
                    </a:lnTo>
                    <a:lnTo>
                      <a:pt x="30" y="148"/>
                    </a:lnTo>
                    <a:lnTo>
                      <a:pt x="60" y="148"/>
                    </a:lnTo>
                    <a:lnTo>
                      <a:pt x="88" y="118"/>
                    </a:lnTo>
                    <a:lnTo>
                      <a:pt x="88" y="60"/>
                    </a:lnTo>
                    <a:lnTo>
                      <a:pt x="118" y="60"/>
                    </a:lnTo>
                    <a:lnTo>
                      <a:pt x="148" y="30"/>
                    </a:lnTo>
                    <a:lnTo>
                      <a:pt x="179" y="30"/>
                    </a:lnTo>
                    <a:lnTo>
                      <a:pt x="179" y="0"/>
                    </a:lnTo>
                    <a:lnTo>
                      <a:pt x="118" y="0"/>
                    </a:lnTo>
                  </a:path>
                </a:pathLst>
              </a:custGeom>
              <a:noFill/>
              <a:ln w="1588">
                <a:solidFill>
                  <a:srgbClr val="000000"/>
                </a:solidFill>
                <a:prstDash val="solid"/>
                <a:round/>
                <a:headEnd/>
                <a:tailEnd/>
              </a:ln>
            </p:spPr>
            <p:txBody>
              <a:bodyPr/>
              <a:lstStyle/>
              <a:p>
                <a:endParaRPr lang="en-GB"/>
              </a:p>
            </p:txBody>
          </p:sp>
          <p:sp>
            <p:nvSpPr>
              <p:cNvPr id="21695" name="Freeform 191"/>
              <p:cNvSpPr>
                <a:spLocks/>
              </p:cNvSpPr>
              <p:nvPr/>
            </p:nvSpPr>
            <p:spPr bwMode="auto">
              <a:xfrm>
                <a:off x="4021" y="1750"/>
                <a:ext cx="273" cy="141"/>
              </a:xfrm>
              <a:custGeom>
                <a:avLst/>
                <a:gdLst/>
                <a:ahLst/>
                <a:cxnLst>
                  <a:cxn ang="0">
                    <a:pos x="1095" y="59"/>
                  </a:cxn>
                  <a:cxn ang="0">
                    <a:pos x="800" y="59"/>
                  </a:cxn>
                  <a:cxn ang="0">
                    <a:pos x="770" y="29"/>
                  </a:cxn>
                  <a:cxn ang="0">
                    <a:pos x="681" y="29"/>
                  </a:cxn>
                  <a:cxn ang="0">
                    <a:pos x="651" y="0"/>
                  </a:cxn>
                  <a:cxn ang="0">
                    <a:pos x="593" y="0"/>
                  </a:cxn>
                  <a:cxn ang="0">
                    <a:pos x="563" y="29"/>
                  </a:cxn>
                  <a:cxn ang="0">
                    <a:pos x="533" y="29"/>
                  </a:cxn>
                  <a:cxn ang="0">
                    <a:pos x="503" y="0"/>
                  </a:cxn>
                  <a:cxn ang="0">
                    <a:pos x="474" y="0"/>
                  </a:cxn>
                  <a:cxn ang="0">
                    <a:pos x="474" y="29"/>
                  </a:cxn>
                  <a:cxn ang="0">
                    <a:pos x="444" y="59"/>
                  </a:cxn>
                  <a:cxn ang="0">
                    <a:pos x="414" y="29"/>
                  </a:cxn>
                  <a:cxn ang="0">
                    <a:pos x="326" y="29"/>
                  </a:cxn>
                  <a:cxn ang="0">
                    <a:pos x="326" y="59"/>
                  </a:cxn>
                  <a:cxn ang="0">
                    <a:pos x="207" y="59"/>
                  </a:cxn>
                  <a:cxn ang="0">
                    <a:pos x="178" y="89"/>
                  </a:cxn>
                  <a:cxn ang="0">
                    <a:pos x="147" y="89"/>
                  </a:cxn>
                  <a:cxn ang="0">
                    <a:pos x="147" y="119"/>
                  </a:cxn>
                  <a:cxn ang="0">
                    <a:pos x="28" y="119"/>
                  </a:cxn>
                  <a:cxn ang="0">
                    <a:pos x="0" y="148"/>
                  </a:cxn>
                  <a:cxn ang="0">
                    <a:pos x="0" y="207"/>
                  </a:cxn>
                  <a:cxn ang="0">
                    <a:pos x="28" y="177"/>
                  </a:cxn>
                  <a:cxn ang="0">
                    <a:pos x="58" y="207"/>
                  </a:cxn>
                  <a:cxn ang="0">
                    <a:pos x="28" y="237"/>
                  </a:cxn>
                  <a:cxn ang="0">
                    <a:pos x="28" y="266"/>
                  </a:cxn>
                  <a:cxn ang="0">
                    <a:pos x="58" y="266"/>
                  </a:cxn>
                  <a:cxn ang="0">
                    <a:pos x="28" y="296"/>
                  </a:cxn>
                  <a:cxn ang="0">
                    <a:pos x="28" y="325"/>
                  </a:cxn>
                  <a:cxn ang="0">
                    <a:pos x="58" y="325"/>
                  </a:cxn>
                  <a:cxn ang="0">
                    <a:pos x="89" y="356"/>
                  </a:cxn>
                  <a:cxn ang="0">
                    <a:pos x="89" y="384"/>
                  </a:cxn>
                  <a:cxn ang="0">
                    <a:pos x="119" y="414"/>
                  </a:cxn>
                  <a:cxn ang="0">
                    <a:pos x="237" y="414"/>
                  </a:cxn>
                  <a:cxn ang="0">
                    <a:pos x="237" y="384"/>
                  </a:cxn>
                  <a:cxn ang="0">
                    <a:pos x="265" y="384"/>
                  </a:cxn>
                  <a:cxn ang="0">
                    <a:pos x="296" y="414"/>
                  </a:cxn>
                  <a:cxn ang="0">
                    <a:pos x="265" y="444"/>
                  </a:cxn>
                  <a:cxn ang="0">
                    <a:pos x="296" y="475"/>
                  </a:cxn>
                  <a:cxn ang="0">
                    <a:pos x="296" y="502"/>
                  </a:cxn>
                  <a:cxn ang="0">
                    <a:pos x="265" y="532"/>
                  </a:cxn>
                  <a:cxn ang="0">
                    <a:pos x="265" y="563"/>
                  </a:cxn>
                </a:cxnLst>
                <a:rect l="0" t="0" r="r" b="b"/>
                <a:pathLst>
                  <a:path w="1095" h="563">
                    <a:moveTo>
                      <a:pt x="1095" y="59"/>
                    </a:moveTo>
                    <a:lnTo>
                      <a:pt x="800" y="59"/>
                    </a:lnTo>
                    <a:lnTo>
                      <a:pt x="770" y="29"/>
                    </a:lnTo>
                    <a:lnTo>
                      <a:pt x="681" y="29"/>
                    </a:lnTo>
                    <a:lnTo>
                      <a:pt x="651" y="0"/>
                    </a:lnTo>
                    <a:lnTo>
                      <a:pt x="593" y="0"/>
                    </a:lnTo>
                    <a:lnTo>
                      <a:pt x="563" y="29"/>
                    </a:lnTo>
                    <a:lnTo>
                      <a:pt x="533" y="29"/>
                    </a:lnTo>
                    <a:lnTo>
                      <a:pt x="503" y="0"/>
                    </a:lnTo>
                    <a:lnTo>
                      <a:pt x="474" y="0"/>
                    </a:lnTo>
                    <a:lnTo>
                      <a:pt x="474" y="29"/>
                    </a:lnTo>
                    <a:lnTo>
                      <a:pt x="444" y="59"/>
                    </a:lnTo>
                    <a:lnTo>
                      <a:pt x="414" y="29"/>
                    </a:lnTo>
                    <a:lnTo>
                      <a:pt x="326" y="29"/>
                    </a:lnTo>
                    <a:lnTo>
                      <a:pt x="326" y="59"/>
                    </a:lnTo>
                    <a:lnTo>
                      <a:pt x="207" y="59"/>
                    </a:lnTo>
                    <a:lnTo>
                      <a:pt x="178" y="89"/>
                    </a:lnTo>
                    <a:lnTo>
                      <a:pt x="147" y="89"/>
                    </a:lnTo>
                    <a:lnTo>
                      <a:pt x="147" y="119"/>
                    </a:lnTo>
                    <a:lnTo>
                      <a:pt x="28" y="119"/>
                    </a:lnTo>
                    <a:lnTo>
                      <a:pt x="0" y="148"/>
                    </a:lnTo>
                    <a:lnTo>
                      <a:pt x="0" y="207"/>
                    </a:lnTo>
                    <a:lnTo>
                      <a:pt x="28" y="177"/>
                    </a:lnTo>
                    <a:lnTo>
                      <a:pt x="58" y="207"/>
                    </a:lnTo>
                    <a:lnTo>
                      <a:pt x="28" y="237"/>
                    </a:lnTo>
                    <a:lnTo>
                      <a:pt x="28" y="266"/>
                    </a:lnTo>
                    <a:lnTo>
                      <a:pt x="58" y="266"/>
                    </a:lnTo>
                    <a:lnTo>
                      <a:pt x="28" y="296"/>
                    </a:lnTo>
                    <a:lnTo>
                      <a:pt x="28" y="325"/>
                    </a:lnTo>
                    <a:lnTo>
                      <a:pt x="58" y="325"/>
                    </a:lnTo>
                    <a:lnTo>
                      <a:pt x="89" y="356"/>
                    </a:lnTo>
                    <a:lnTo>
                      <a:pt x="89" y="384"/>
                    </a:lnTo>
                    <a:lnTo>
                      <a:pt x="119" y="414"/>
                    </a:lnTo>
                    <a:lnTo>
                      <a:pt x="237" y="414"/>
                    </a:lnTo>
                    <a:lnTo>
                      <a:pt x="237" y="384"/>
                    </a:lnTo>
                    <a:lnTo>
                      <a:pt x="265" y="384"/>
                    </a:lnTo>
                    <a:lnTo>
                      <a:pt x="296" y="414"/>
                    </a:lnTo>
                    <a:lnTo>
                      <a:pt x="265" y="444"/>
                    </a:lnTo>
                    <a:lnTo>
                      <a:pt x="296" y="475"/>
                    </a:lnTo>
                    <a:lnTo>
                      <a:pt x="296" y="502"/>
                    </a:lnTo>
                    <a:lnTo>
                      <a:pt x="265" y="532"/>
                    </a:lnTo>
                    <a:lnTo>
                      <a:pt x="265" y="563"/>
                    </a:lnTo>
                  </a:path>
                </a:pathLst>
              </a:custGeom>
              <a:noFill/>
              <a:ln w="1588">
                <a:solidFill>
                  <a:srgbClr val="000000"/>
                </a:solidFill>
                <a:prstDash val="solid"/>
                <a:round/>
                <a:headEnd/>
                <a:tailEnd/>
              </a:ln>
            </p:spPr>
            <p:txBody>
              <a:bodyPr/>
              <a:lstStyle/>
              <a:p>
                <a:endParaRPr lang="en-GB"/>
              </a:p>
            </p:txBody>
          </p:sp>
          <p:sp>
            <p:nvSpPr>
              <p:cNvPr id="21696" name="Freeform 192"/>
              <p:cNvSpPr>
                <a:spLocks/>
              </p:cNvSpPr>
              <p:nvPr/>
            </p:nvSpPr>
            <p:spPr bwMode="auto">
              <a:xfrm>
                <a:off x="4087" y="1875"/>
                <a:ext cx="185" cy="38"/>
              </a:xfrm>
              <a:custGeom>
                <a:avLst/>
                <a:gdLst/>
                <a:ahLst/>
                <a:cxnLst>
                  <a:cxn ang="0">
                    <a:pos x="742" y="150"/>
                  </a:cxn>
                  <a:cxn ang="0">
                    <a:pos x="682" y="150"/>
                  </a:cxn>
                  <a:cxn ang="0">
                    <a:pos x="653" y="119"/>
                  </a:cxn>
                  <a:cxn ang="0">
                    <a:pos x="623" y="119"/>
                  </a:cxn>
                  <a:cxn ang="0">
                    <a:pos x="593" y="150"/>
                  </a:cxn>
                  <a:cxn ang="0">
                    <a:pos x="505" y="150"/>
                  </a:cxn>
                  <a:cxn ang="0">
                    <a:pos x="445" y="91"/>
                  </a:cxn>
                  <a:cxn ang="0">
                    <a:pos x="416" y="91"/>
                  </a:cxn>
                  <a:cxn ang="0">
                    <a:pos x="386" y="61"/>
                  </a:cxn>
                  <a:cxn ang="0">
                    <a:pos x="356" y="61"/>
                  </a:cxn>
                  <a:cxn ang="0">
                    <a:pos x="328" y="30"/>
                  </a:cxn>
                  <a:cxn ang="0">
                    <a:pos x="268" y="30"/>
                  </a:cxn>
                  <a:cxn ang="0">
                    <a:pos x="238" y="0"/>
                  </a:cxn>
                  <a:cxn ang="0">
                    <a:pos x="91" y="0"/>
                  </a:cxn>
                  <a:cxn ang="0">
                    <a:pos x="61" y="30"/>
                  </a:cxn>
                  <a:cxn ang="0">
                    <a:pos x="31" y="30"/>
                  </a:cxn>
                  <a:cxn ang="0">
                    <a:pos x="0" y="61"/>
                  </a:cxn>
                </a:cxnLst>
                <a:rect l="0" t="0" r="r" b="b"/>
                <a:pathLst>
                  <a:path w="742" h="150">
                    <a:moveTo>
                      <a:pt x="742" y="150"/>
                    </a:moveTo>
                    <a:lnTo>
                      <a:pt x="682" y="150"/>
                    </a:lnTo>
                    <a:lnTo>
                      <a:pt x="653" y="119"/>
                    </a:lnTo>
                    <a:lnTo>
                      <a:pt x="623" y="119"/>
                    </a:lnTo>
                    <a:lnTo>
                      <a:pt x="593" y="150"/>
                    </a:lnTo>
                    <a:lnTo>
                      <a:pt x="505" y="150"/>
                    </a:lnTo>
                    <a:lnTo>
                      <a:pt x="445" y="91"/>
                    </a:lnTo>
                    <a:lnTo>
                      <a:pt x="416" y="91"/>
                    </a:lnTo>
                    <a:lnTo>
                      <a:pt x="386" y="61"/>
                    </a:lnTo>
                    <a:lnTo>
                      <a:pt x="356" y="61"/>
                    </a:lnTo>
                    <a:lnTo>
                      <a:pt x="328" y="30"/>
                    </a:lnTo>
                    <a:lnTo>
                      <a:pt x="268" y="30"/>
                    </a:lnTo>
                    <a:lnTo>
                      <a:pt x="238" y="0"/>
                    </a:lnTo>
                    <a:lnTo>
                      <a:pt x="91" y="0"/>
                    </a:lnTo>
                    <a:lnTo>
                      <a:pt x="61" y="30"/>
                    </a:lnTo>
                    <a:lnTo>
                      <a:pt x="31" y="30"/>
                    </a:lnTo>
                    <a:lnTo>
                      <a:pt x="0" y="61"/>
                    </a:lnTo>
                  </a:path>
                </a:pathLst>
              </a:custGeom>
              <a:noFill/>
              <a:ln w="1588">
                <a:solidFill>
                  <a:srgbClr val="000000"/>
                </a:solidFill>
                <a:prstDash val="solid"/>
                <a:round/>
                <a:headEnd/>
                <a:tailEnd/>
              </a:ln>
            </p:spPr>
            <p:txBody>
              <a:bodyPr/>
              <a:lstStyle/>
              <a:p>
                <a:endParaRPr lang="en-GB"/>
              </a:p>
            </p:txBody>
          </p:sp>
          <p:sp>
            <p:nvSpPr>
              <p:cNvPr id="21697" name="Freeform 193"/>
              <p:cNvSpPr>
                <a:spLocks/>
              </p:cNvSpPr>
              <p:nvPr/>
            </p:nvSpPr>
            <p:spPr bwMode="auto">
              <a:xfrm>
                <a:off x="3932" y="1831"/>
                <a:ext cx="81" cy="52"/>
              </a:xfrm>
              <a:custGeom>
                <a:avLst/>
                <a:gdLst/>
                <a:ahLst/>
                <a:cxnLst>
                  <a:cxn ang="0">
                    <a:pos x="296" y="31"/>
                  </a:cxn>
                  <a:cxn ang="0">
                    <a:pos x="326" y="59"/>
                  </a:cxn>
                  <a:cxn ang="0">
                    <a:pos x="296" y="59"/>
                  </a:cxn>
                  <a:cxn ang="0">
                    <a:pos x="266" y="89"/>
                  </a:cxn>
                  <a:cxn ang="0">
                    <a:pos x="238" y="89"/>
                  </a:cxn>
                  <a:cxn ang="0">
                    <a:pos x="207" y="119"/>
                  </a:cxn>
                  <a:cxn ang="0">
                    <a:pos x="119" y="119"/>
                  </a:cxn>
                  <a:cxn ang="0">
                    <a:pos x="89" y="150"/>
                  </a:cxn>
                  <a:cxn ang="0">
                    <a:pos x="89" y="207"/>
                  </a:cxn>
                  <a:cxn ang="0">
                    <a:pos x="29" y="207"/>
                  </a:cxn>
                  <a:cxn ang="0">
                    <a:pos x="29" y="177"/>
                  </a:cxn>
                  <a:cxn ang="0">
                    <a:pos x="59" y="177"/>
                  </a:cxn>
                  <a:cxn ang="0">
                    <a:pos x="59" y="150"/>
                  </a:cxn>
                  <a:cxn ang="0">
                    <a:pos x="0" y="89"/>
                  </a:cxn>
                  <a:cxn ang="0">
                    <a:pos x="29" y="59"/>
                  </a:cxn>
                  <a:cxn ang="0">
                    <a:pos x="0" y="31"/>
                  </a:cxn>
                  <a:cxn ang="0">
                    <a:pos x="89" y="31"/>
                  </a:cxn>
                  <a:cxn ang="0">
                    <a:pos x="119" y="0"/>
                  </a:cxn>
                  <a:cxn ang="0">
                    <a:pos x="296" y="0"/>
                  </a:cxn>
                  <a:cxn ang="0">
                    <a:pos x="296" y="31"/>
                  </a:cxn>
                </a:cxnLst>
                <a:rect l="0" t="0" r="r" b="b"/>
                <a:pathLst>
                  <a:path w="326" h="207">
                    <a:moveTo>
                      <a:pt x="296" y="31"/>
                    </a:moveTo>
                    <a:lnTo>
                      <a:pt x="326" y="59"/>
                    </a:lnTo>
                    <a:lnTo>
                      <a:pt x="296" y="59"/>
                    </a:lnTo>
                    <a:lnTo>
                      <a:pt x="266" y="89"/>
                    </a:lnTo>
                    <a:lnTo>
                      <a:pt x="238" y="89"/>
                    </a:lnTo>
                    <a:lnTo>
                      <a:pt x="207" y="119"/>
                    </a:lnTo>
                    <a:lnTo>
                      <a:pt x="119" y="119"/>
                    </a:lnTo>
                    <a:lnTo>
                      <a:pt x="89" y="150"/>
                    </a:lnTo>
                    <a:lnTo>
                      <a:pt x="89" y="207"/>
                    </a:lnTo>
                    <a:lnTo>
                      <a:pt x="29" y="207"/>
                    </a:lnTo>
                    <a:lnTo>
                      <a:pt x="29" y="177"/>
                    </a:lnTo>
                    <a:lnTo>
                      <a:pt x="59" y="177"/>
                    </a:lnTo>
                    <a:lnTo>
                      <a:pt x="59" y="150"/>
                    </a:lnTo>
                    <a:lnTo>
                      <a:pt x="0" y="89"/>
                    </a:lnTo>
                    <a:lnTo>
                      <a:pt x="29" y="59"/>
                    </a:lnTo>
                    <a:lnTo>
                      <a:pt x="0" y="31"/>
                    </a:lnTo>
                    <a:lnTo>
                      <a:pt x="89" y="31"/>
                    </a:lnTo>
                    <a:lnTo>
                      <a:pt x="119" y="0"/>
                    </a:lnTo>
                    <a:lnTo>
                      <a:pt x="296" y="0"/>
                    </a:lnTo>
                    <a:lnTo>
                      <a:pt x="296" y="31"/>
                    </a:lnTo>
                  </a:path>
                </a:pathLst>
              </a:custGeom>
              <a:noFill/>
              <a:ln w="1588">
                <a:solidFill>
                  <a:srgbClr val="000000"/>
                </a:solidFill>
                <a:prstDash val="solid"/>
                <a:round/>
                <a:headEnd/>
                <a:tailEnd/>
              </a:ln>
            </p:spPr>
            <p:txBody>
              <a:bodyPr/>
              <a:lstStyle/>
              <a:p>
                <a:endParaRPr lang="en-GB"/>
              </a:p>
            </p:txBody>
          </p:sp>
          <p:sp>
            <p:nvSpPr>
              <p:cNvPr id="21698" name="Freeform 194"/>
              <p:cNvSpPr>
                <a:spLocks/>
              </p:cNvSpPr>
              <p:nvPr/>
            </p:nvSpPr>
            <p:spPr bwMode="auto">
              <a:xfrm>
                <a:off x="3887" y="1891"/>
                <a:ext cx="207" cy="103"/>
              </a:xfrm>
              <a:custGeom>
                <a:avLst/>
                <a:gdLst/>
                <a:ahLst/>
                <a:cxnLst>
                  <a:cxn ang="0">
                    <a:pos x="799" y="0"/>
                  </a:cxn>
                  <a:cxn ang="0">
                    <a:pos x="799" y="89"/>
                  </a:cxn>
                  <a:cxn ang="0">
                    <a:pos x="830" y="118"/>
                  </a:cxn>
                  <a:cxn ang="0">
                    <a:pos x="830" y="176"/>
                  </a:cxn>
                  <a:cxn ang="0">
                    <a:pos x="771" y="237"/>
                  </a:cxn>
                  <a:cxn ang="0">
                    <a:pos x="741" y="237"/>
                  </a:cxn>
                  <a:cxn ang="0">
                    <a:pos x="741" y="267"/>
                  </a:cxn>
                  <a:cxn ang="0">
                    <a:pos x="592" y="267"/>
                  </a:cxn>
                  <a:cxn ang="0">
                    <a:pos x="534" y="207"/>
                  </a:cxn>
                  <a:cxn ang="0">
                    <a:pos x="534" y="176"/>
                  </a:cxn>
                  <a:cxn ang="0">
                    <a:pos x="504" y="148"/>
                  </a:cxn>
                  <a:cxn ang="0">
                    <a:pos x="474" y="148"/>
                  </a:cxn>
                  <a:cxn ang="0">
                    <a:pos x="416" y="118"/>
                  </a:cxn>
                  <a:cxn ang="0">
                    <a:pos x="355" y="58"/>
                  </a:cxn>
                  <a:cxn ang="0">
                    <a:pos x="355" y="30"/>
                  </a:cxn>
                  <a:cxn ang="0">
                    <a:pos x="325" y="30"/>
                  </a:cxn>
                  <a:cxn ang="0">
                    <a:pos x="297" y="58"/>
                  </a:cxn>
                  <a:cxn ang="0">
                    <a:pos x="267" y="58"/>
                  </a:cxn>
                  <a:cxn ang="0">
                    <a:pos x="237" y="89"/>
                  </a:cxn>
                  <a:cxn ang="0">
                    <a:pos x="178" y="89"/>
                  </a:cxn>
                  <a:cxn ang="0">
                    <a:pos x="89" y="176"/>
                  </a:cxn>
                  <a:cxn ang="0">
                    <a:pos x="89" y="267"/>
                  </a:cxn>
                  <a:cxn ang="0">
                    <a:pos x="60" y="295"/>
                  </a:cxn>
                  <a:cxn ang="0">
                    <a:pos x="30" y="295"/>
                  </a:cxn>
                  <a:cxn ang="0">
                    <a:pos x="0" y="325"/>
                  </a:cxn>
                  <a:cxn ang="0">
                    <a:pos x="30" y="355"/>
                  </a:cxn>
                  <a:cxn ang="0">
                    <a:pos x="0" y="385"/>
                  </a:cxn>
                  <a:cxn ang="0">
                    <a:pos x="0" y="414"/>
                  </a:cxn>
                </a:cxnLst>
                <a:rect l="0" t="0" r="r" b="b"/>
                <a:pathLst>
                  <a:path w="830" h="414">
                    <a:moveTo>
                      <a:pt x="799" y="0"/>
                    </a:moveTo>
                    <a:lnTo>
                      <a:pt x="799" y="89"/>
                    </a:lnTo>
                    <a:lnTo>
                      <a:pt x="830" y="118"/>
                    </a:lnTo>
                    <a:lnTo>
                      <a:pt x="830" y="176"/>
                    </a:lnTo>
                    <a:lnTo>
                      <a:pt x="771" y="237"/>
                    </a:lnTo>
                    <a:lnTo>
                      <a:pt x="741" y="237"/>
                    </a:lnTo>
                    <a:lnTo>
                      <a:pt x="741" y="267"/>
                    </a:lnTo>
                    <a:lnTo>
                      <a:pt x="592" y="267"/>
                    </a:lnTo>
                    <a:lnTo>
                      <a:pt x="534" y="207"/>
                    </a:lnTo>
                    <a:lnTo>
                      <a:pt x="534" y="176"/>
                    </a:lnTo>
                    <a:lnTo>
                      <a:pt x="504" y="148"/>
                    </a:lnTo>
                    <a:lnTo>
                      <a:pt x="474" y="148"/>
                    </a:lnTo>
                    <a:lnTo>
                      <a:pt x="416" y="118"/>
                    </a:lnTo>
                    <a:lnTo>
                      <a:pt x="355" y="58"/>
                    </a:lnTo>
                    <a:lnTo>
                      <a:pt x="355" y="30"/>
                    </a:lnTo>
                    <a:lnTo>
                      <a:pt x="325" y="30"/>
                    </a:lnTo>
                    <a:lnTo>
                      <a:pt x="297" y="58"/>
                    </a:lnTo>
                    <a:lnTo>
                      <a:pt x="267" y="58"/>
                    </a:lnTo>
                    <a:lnTo>
                      <a:pt x="237" y="89"/>
                    </a:lnTo>
                    <a:lnTo>
                      <a:pt x="178" y="89"/>
                    </a:lnTo>
                    <a:lnTo>
                      <a:pt x="89" y="176"/>
                    </a:lnTo>
                    <a:lnTo>
                      <a:pt x="89" y="267"/>
                    </a:lnTo>
                    <a:lnTo>
                      <a:pt x="60" y="295"/>
                    </a:lnTo>
                    <a:lnTo>
                      <a:pt x="30" y="295"/>
                    </a:lnTo>
                    <a:lnTo>
                      <a:pt x="0" y="325"/>
                    </a:lnTo>
                    <a:lnTo>
                      <a:pt x="30" y="355"/>
                    </a:lnTo>
                    <a:lnTo>
                      <a:pt x="0" y="385"/>
                    </a:lnTo>
                    <a:lnTo>
                      <a:pt x="0" y="414"/>
                    </a:lnTo>
                  </a:path>
                </a:pathLst>
              </a:custGeom>
              <a:noFill/>
              <a:ln w="1588">
                <a:solidFill>
                  <a:srgbClr val="000000"/>
                </a:solidFill>
                <a:prstDash val="solid"/>
                <a:round/>
                <a:headEnd/>
                <a:tailEnd/>
              </a:ln>
            </p:spPr>
            <p:txBody>
              <a:bodyPr/>
              <a:lstStyle/>
              <a:p>
                <a:endParaRPr lang="en-GB"/>
              </a:p>
            </p:txBody>
          </p:sp>
          <p:sp>
            <p:nvSpPr>
              <p:cNvPr id="21699" name="Freeform 195"/>
              <p:cNvSpPr>
                <a:spLocks/>
              </p:cNvSpPr>
              <p:nvPr/>
            </p:nvSpPr>
            <p:spPr bwMode="auto">
              <a:xfrm>
                <a:off x="3894" y="2001"/>
                <a:ext cx="349" cy="59"/>
              </a:xfrm>
              <a:custGeom>
                <a:avLst/>
                <a:gdLst/>
                <a:ahLst/>
                <a:cxnLst>
                  <a:cxn ang="0">
                    <a:pos x="0" y="119"/>
                  </a:cxn>
                  <a:cxn ang="0">
                    <a:pos x="30" y="119"/>
                  </a:cxn>
                  <a:cxn ang="0">
                    <a:pos x="88" y="60"/>
                  </a:cxn>
                  <a:cxn ang="0">
                    <a:pos x="118" y="60"/>
                  </a:cxn>
                  <a:cxn ang="0">
                    <a:pos x="148" y="30"/>
                  </a:cxn>
                  <a:cxn ang="0">
                    <a:pos x="237" y="30"/>
                  </a:cxn>
                  <a:cxn ang="0">
                    <a:pos x="267" y="0"/>
                  </a:cxn>
                  <a:cxn ang="0">
                    <a:pos x="295" y="30"/>
                  </a:cxn>
                  <a:cxn ang="0">
                    <a:pos x="741" y="30"/>
                  </a:cxn>
                  <a:cxn ang="0">
                    <a:pos x="769" y="60"/>
                  </a:cxn>
                  <a:cxn ang="0">
                    <a:pos x="860" y="60"/>
                  </a:cxn>
                  <a:cxn ang="0">
                    <a:pos x="889" y="30"/>
                  </a:cxn>
                  <a:cxn ang="0">
                    <a:pos x="918" y="30"/>
                  </a:cxn>
                  <a:cxn ang="0">
                    <a:pos x="948" y="0"/>
                  </a:cxn>
                  <a:cxn ang="0">
                    <a:pos x="978" y="30"/>
                  </a:cxn>
                  <a:cxn ang="0">
                    <a:pos x="978" y="60"/>
                  </a:cxn>
                  <a:cxn ang="0">
                    <a:pos x="1007" y="89"/>
                  </a:cxn>
                  <a:cxn ang="0">
                    <a:pos x="1155" y="89"/>
                  </a:cxn>
                  <a:cxn ang="0">
                    <a:pos x="1214" y="149"/>
                  </a:cxn>
                  <a:cxn ang="0">
                    <a:pos x="1244" y="149"/>
                  </a:cxn>
                  <a:cxn ang="0">
                    <a:pos x="1244" y="178"/>
                  </a:cxn>
                  <a:cxn ang="0">
                    <a:pos x="1274" y="178"/>
                  </a:cxn>
                  <a:cxn ang="0">
                    <a:pos x="1332" y="237"/>
                  </a:cxn>
                  <a:cxn ang="0">
                    <a:pos x="1392" y="237"/>
                  </a:cxn>
                </a:cxnLst>
                <a:rect l="0" t="0" r="r" b="b"/>
                <a:pathLst>
                  <a:path w="1392" h="237">
                    <a:moveTo>
                      <a:pt x="0" y="119"/>
                    </a:moveTo>
                    <a:lnTo>
                      <a:pt x="30" y="119"/>
                    </a:lnTo>
                    <a:lnTo>
                      <a:pt x="88" y="60"/>
                    </a:lnTo>
                    <a:lnTo>
                      <a:pt x="118" y="60"/>
                    </a:lnTo>
                    <a:lnTo>
                      <a:pt x="148" y="30"/>
                    </a:lnTo>
                    <a:lnTo>
                      <a:pt x="237" y="30"/>
                    </a:lnTo>
                    <a:lnTo>
                      <a:pt x="267" y="0"/>
                    </a:lnTo>
                    <a:lnTo>
                      <a:pt x="295" y="30"/>
                    </a:lnTo>
                    <a:lnTo>
                      <a:pt x="741" y="30"/>
                    </a:lnTo>
                    <a:lnTo>
                      <a:pt x="769" y="60"/>
                    </a:lnTo>
                    <a:lnTo>
                      <a:pt x="860" y="60"/>
                    </a:lnTo>
                    <a:lnTo>
                      <a:pt x="889" y="30"/>
                    </a:lnTo>
                    <a:lnTo>
                      <a:pt x="918" y="30"/>
                    </a:lnTo>
                    <a:lnTo>
                      <a:pt x="948" y="0"/>
                    </a:lnTo>
                    <a:lnTo>
                      <a:pt x="978" y="30"/>
                    </a:lnTo>
                    <a:lnTo>
                      <a:pt x="978" y="60"/>
                    </a:lnTo>
                    <a:lnTo>
                      <a:pt x="1007" y="89"/>
                    </a:lnTo>
                    <a:lnTo>
                      <a:pt x="1155" y="89"/>
                    </a:lnTo>
                    <a:lnTo>
                      <a:pt x="1214" y="149"/>
                    </a:lnTo>
                    <a:lnTo>
                      <a:pt x="1244" y="149"/>
                    </a:lnTo>
                    <a:lnTo>
                      <a:pt x="1244" y="178"/>
                    </a:lnTo>
                    <a:lnTo>
                      <a:pt x="1274" y="178"/>
                    </a:lnTo>
                    <a:lnTo>
                      <a:pt x="1332" y="237"/>
                    </a:lnTo>
                    <a:lnTo>
                      <a:pt x="1392" y="237"/>
                    </a:lnTo>
                  </a:path>
                </a:pathLst>
              </a:custGeom>
              <a:noFill/>
              <a:ln w="1588">
                <a:solidFill>
                  <a:srgbClr val="000000"/>
                </a:solidFill>
                <a:prstDash val="solid"/>
                <a:round/>
                <a:headEnd/>
                <a:tailEnd/>
              </a:ln>
            </p:spPr>
            <p:txBody>
              <a:bodyPr/>
              <a:lstStyle/>
              <a:p>
                <a:endParaRPr lang="en-GB"/>
              </a:p>
            </p:txBody>
          </p:sp>
          <p:sp>
            <p:nvSpPr>
              <p:cNvPr id="21700" name="Freeform 196"/>
              <p:cNvSpPr>
                <a:spLocks/>
              </p:cNvSpPr>
              <p:nvPr/>
            </p:nvSpPr>
            <p:spPr bwMode="auto">
              <a:xfrm>
                <a:off x="4272" y="1913"/>
                <a:ext cx="67" cy="110"/>
              </a:xfrm>
              <a:custGeom>
                <a:avLst/>
                <a:gdLst/>
                <a:ahLst/>
                <a:cxnLst>
                  <a:cxn ang="0">
                    <a:pos x="267" y="443"/>
                  </a:cxn>
                  <a:cxn ang="0">
                    <a:pos x="267" y="384"/>
                  </a:cxn>
                  <a:cxn ang="0">
                    <a:pos x="237" y="354"/>
                  </a:cxn>
                  <a:cxn ang="0">
                    <a:pos x="237" y="325"/>
                  </a:cxn>
                  <a:cxn ang="0">
                    <a:pos x="177" y="266"/>
                  </a:cxn>
                  <a:cxn ang="0">
                    <a:pos x="177" y="236"/>
                  </a:cxn>
                  <a:cxn ang="0">
                    <a:pos x="149" y="206"/>
                  </a:cxn>
                  <a:cxn ang="0">
                    <a:pos x="118" y="236"/>
                  </a:cxn>
                  <a:cxn ang="0">
                    <a:pos x="118" y="148"/>
                  </a:cxn>
                  <a:cxn ang="0">
                    <a:pos x="149" y="118"/>
                  </a:cxn>
                  <a:cxn ang="0">
                    <a:pos x="149" y="87"/>
                  </a:cxn>
                  <a:cxn ang="0">
                    <a:pos x="118" y="59"/>
                  </a:cxn>
                  <a:cxn ang="0">
                    <a:pos x="88" y="59"/>
                  </a:cxn>
                  <a:cxn ang="0">
                    <a:pos x="30" y="0"/>
                  </a:cxn>
                  <a:cxn ang="0">
                    <a:pos x="0" y="0"/>
                  </a:cxn>
                </a:cxnLst>
                <a:rect l="0" t="0" r="r" b="b"/>
                <a:pathLst>
                  <a:path w="267" h="443">
                    <a:moveTo>
                      <a:pt x="267" y="443"/>
                    </a:moveTo>
                    <a:lnTo>
                      <a:pt x="267" y="384"/>
                    </a:lnTo>
                    <a:lnTo>
                      <a:pt x="237" y="354"/>
                    </a:lnTo>
                    <a:lnTo>
                      <a:pt x="237" y="325"/>
                    </a:lnTo>
                    <a:lnTo>
                      <a:pt x="177" y="266"/>
                    </a:lnTo>
                    <a:lnTo>
                      <a:pt x="177" y="236"/>
                    </a:lnTo>
                    <a:lnTo>
                      <a:pt x="149" y="206"/>
                    </a:lnTo>
                    <a:lnTo>
                      <a:pt x="118" y="236"/>
                    </a:lnTo>
                    <a:lnTo>
                      <a:pt x="118" y="148"/>
                    </a:lnTo>
                    <a:lnTo>
                      <a:pt x="149" y="118"/>
                    </a:lnTo>
                    <a:lnTo>
                      <a:pt x="149" y="87"/>
                    </a:lnTo>
                    <a:lnTo>
                      <a:pt x="118" y="59"/>
                    </a:lnTo>
                    <a:lnTo>
                      <a:pt x="88" y="59"/>
                    </a:lnTo>
                    <a:lnTo>
                      <a:pt x="30" y="0"/>
                    </a:lnTo>
                    <a:lnTo>
                      <a:pt x="0" y="0"/>
                    </a:lnTo>
                  </a:path>
                </a:pathLst>
              </a:custGeom>
              <a:noFill/>
              <a:ln w="1588">
                <a:solidFill>
                  <a:srgbClr val="000000"/>
                </a:solidFill>
                <a:prstDash val="solid"/>
                <a:round/>
                <a:headEnd/>
                <a:tailEnd/>
              </a:ln>
            </p:spPr>
            <p:txBody>
              <a:bodyPr/>
              <a:lstStyle/>
              <a:p>
                <a:endParaRPr lang="en-GB"/>
              </a:p>
            </p:txBody>
          </p:sp>
          <p:sp>
            <p:nvSpPr>
              <p:cNvPr id="21701" name="Freeform 197"/>
              <p:cNvSpPr>
                <a:spLocks/>
              </p:cNvSpPr>
              <p:nvPr/>
            </p:nvSpPr>
            <p:spPr bwMode="auto">
              <a:xfrm>
                <a:off x="4243" y="2023"/>
                <a:ext cx="96" cy="37"/>
              </a:xfrm>
              <a:custGeom>
                <a:avLst/>
                <a:gdLst/>
                <a:ahLst/>
                <a:cxnLst>
                  <a:cxn ang="0">
                    <a:pos x="386" y="0"/>
                  </a:cxn>
                  <a:cxn ang="0">
                    <a:pos x="356" y="0"/>
                  </a:cxn>
                  <a:cxn ang="0">
                    <a:pos x="268" y="89"/>
                  </a:cxn>
                  <a:cxn ang="0">
                    <a:pos x="268" y="118"/>
                  </a:cxn>
                  <a:cxn ang="0">
                    <a:pos x="89" y="118"/>
                  </a:cxn>
                  <a:cxn ang="0">
                    <a:pos x="89" y="148"/>
                  </a:cxn>
                  <a:cxn ang="0">
                    <a:pos x="0" y="148"/>
                  </a:cxn>
                </a:cxnLst>
                <a:rect l="0" t="0" r="r" b="b"/>
                <a:pathLst>
                  <a:path w="386" h="148">
                    <a:moveTo>
                      <a:pt x="386" y="0"/>
                    </a:moveTo>
                    <a:lnTo>
                      <a:pt x="356" y="0"/>
                    </a:lnTo>
                    <a:lnTo>
                      <a:pt x="268" y="89"/>
                    </a:lnTo>
                    <a:lnTo>
                      <a:pt x="268" y="118"/>
                    </a:lnTo>
                    <a:lnTo>
                      <a:pt x="89" y="118"/>
                    </a:lnTo>
                    <a:lnTo>
                      <a:pt x="89" y="148"/>
                    </a:lnTo>
                    <a:lnTo>
                      <a:pt x="0" y="148"/>
                    </a:lnTo>
                  </a:path>
                </a:pathLst>
              </a:custGeom>
              <a:noFill/>
              <a:ln w="1588">
                <a:solidFill>
                  <a:srgbClr val="000000"/>
                </a:solidFill>
                <a:prstDash val="solid"/>
                <a:round/>
                <a:headEnd/>
                <a:tailEnd/>
              </a:ln>
            </p:spPr>
            <p:txBody>
              <a:bodyPr/>
              <a:lstStyle/>
              <a:p>
                <a:endParaRPr lang="en-GB"/>
              </a:p>
            </p:txBody>
          </p:sp>
          <p:sp>
            <p:nvSpPr>
              <p:cNvPr id="21702" name="Freeform 198"/>
              <p:cNvSpPr>
                <a:spLocks/>
              </p:cNvSpPr>
              <p:nvPr/>
            </p:nvSpPr>
            <p:spPr bwMode="auto">
              <a:xfrm>
                <a:off x="4065" y="2060"/>
                <a:ext cx="192" cy="149"/>
              </a:xfrm>
              <a:custGeom>
                <a:avLst/>
                <a:gdLst/>
                <a:ahLst/>
                <a:cxnLst>
                  <a:cxn ang="0">
                    <a:pos x="710" y="0"/>
                  </a:cxn>
                  <a:cxn ang="0">
                    <a:pos x="710" y="118"/>
                  </a:cxn>
                  <a:cxn ang="0">
                    <a:pos x="740" y="118"/>
                  </a:cxn>
                  <a:cxn ang="0">
                    <a:pos x="769" y="148"/>
                  </a:cxn>
                  <a:cxn ang="0">
                    <a:pos x="740" y="148"/>
                  </a:cxn>
                  <a:cxn ang="0">
                    <a:pos x="740" y="179"/>
                  </a:cxn>
                  <a:cxn ang="0">
                    <a:pos x="650" y="179"/>
                  </a:cxn>
                  <a:cxn ang="0">
                    <a:pos x="650" y="237"/>
                  </a:cxn>
                  <a:cxn ang="0">
                    <a:pos x="562" y="237"/>
                  </a:cxn>
                  <a:cxn ang="0">
                    <a:pos x="532" y="267"/>
                  </a:cxn>
                  <a:cxn ang="0">
                    <a:pos x="532" y="386"/>
                  </a:cxn>
                  <a:cxn ang="0">
                    <a:pos x="503" y="413"/>
                  </a:cxn>
                  <a:cxn ang="0">
                    <a:pos x="503" y="443"/>
                  </a:cxn>
                  <a:cxn ang="0">
                    <a:pos x="532" y="443"/>
                  </a:cxn>
                  <a:cxn ang="0">
                    <a:pos x="562" y="474"/>
                  </a:cxn>
                  <a:cxn ang="0">
                    <a:pos x="562" y="504"/>
                  </a:cxn>
                  <a:cxn ang="0">
                    <a:pos x="503" y="504"/>
                  </a:cxn>
                  <a:cxn ang="0">
                    <a:pos x="503" y="474"/>
                  </a:cxn>
                  <a:cxn ang="0">
                    <a:pos x="473" y="443"/>
                  </a:cxn>
                  <a:cxn ang="0">
                    <a:pos x="443" y="474"/>
                  </a:cxn>
                  <a:cxn ang="0">
                    <a:pos x="415" y="474"/>
                  </a:cxn>
                  <a:cxn ang="0">
                    <a:pos x="415" y="504"/>
                  </a:cxn>
                  <a:cxn ang="0">
                    <a:pos x="325" y="504"/>
                  </a:cxn>
                  <a:cxn ang="0">
                    <a:pos x="325" y="532"/>
                  </a:cxn>
                  <a:cxn ang="0">
                    <a:pos x="296" y="563"/>
                  </a:cxn>
                  <a:cxn ang="0">
                    <a:pos x="266" y="563"/>
                  </a:cxn>
                  <a:cxn ang="0">
                    <a:pos x="236" y="592"/>
                  </a:cxn>
                  <a:cxn ang="0">
                    <a:pos x="207" y="592"/>
                  </a:cxn>
                  <a:cxn ang="0">
                    <a:pos x="178" y="563"/>
                  </a:cxn>
                  <a:cxn ang="0">
                    <a:pos x="118" y="563"/>
                  </a:cxn>
                  <a:cxn ang="0">
                    <a:pos x="87" y="592"/>
                  </a:cxn>
                  <a:cxn ang="0">
                    <a:pos x="59" y="563"/>
                  </a:cxn>
                  <a:cxn ang="0">
                    <a:pos x="29" y="592"/>
                  </a:cxn>
                  <a:cxn ang="0">
                    <a:pos x="0" y="563"/>
                  </a:cxn>
                </a:cxnLst>
                <a:rect l="0" t="0" r="r" b="b"/>
                <a:pathLst>
                  <a:path w="769" h="592">
                    <a:moveTo>
                      <a:pt x="710" y="0"/>
                    </a:moveTo>
                    <a:lnTo>
                      <a:pt x="710" y="118"/>
                    </a:lnTo>
                    <a:lnTo>
                      <a:pt x="740" y="118"/>
                    </a:lnTo>
                    <a:lnTo>
                      <a:pt x="769" y="148"/>
                    </a:lnTo>
                    <a:lnTo>
                      <a:pt x="740" y="148"/>
                    </a:lnTo>
                    <a:lnTo>
                      <a:pt x="740" y="179"/>
                    </a:lnTo>
                    <a:lnTo>
                      <a:pt x="650" y="179"/>
                    </a:lnTo>
                    <a:lnTo>
                      <a:pt x="650" y="237"/>
                    </a:lnTo>
                    <a:lnTo>
                      <a:pt x="562" y="237"/>
                    </a:lnTo>
                    <a:lnTo>
                      <a:pt x="532" y="267"/>
                    </a:lnTo>
                    <a:lnTo>
                      <a:pt x="532" y="386"/>
                    </a:lnTo>
                    <a:lnTo>
                      <a:pt x="503" y="413"/>
                    </a:lnTo>
                    <a:lnTo>
                      <a:pt x="503" y="443"/>
                    </a:lnTo>
                    <a:lnTo>
                      <a:pt x="532" y="443"/>
                    </a:lnTo>
                    <a:lnTo>
                      <a:pt x="562" y="474"/>
                    </a:lnTo>
                    <a:lnTo>
                      <a:pt x="562" y="504"/>
                    </a:lnTo>
                    <a:lnTo>
                      <a:pt x="503" y="504"/>
                    </a:lnTo>
                    <a:lnTo>
                      <a:pt x="503" y="474"/>
                    </a:lnTo>
                    <a:lnTo>
                      <a:pt x="473" y="443"/>
                    </a:lnTo>
                    <a:lnTo>
                      <a:pt x="443" y="474"/>
                    </a:lnTo>
                    <a:lnTo>
                      <a:pt x="415" y="474"/>
                    </a:lnTo>
                    <a:lnTo>
                      <a:pt x="415" y="504"/>
                    </a:lnTo>
                    <a:lnTo>
                      <a:pt x="325" y="504"/>
                    </a:lnTo>
                    <a:lnTo>
                      <a:pt x="325" y="532"/>
                    </a:lnTo>
                    <a:lnTo>
                      <a:pt x="296" y="563"/>
                    </a:lnTo>
                    <a:lnTo>
                      <a:pt x="266" y="563"/>
                    </a:lnTo>
                    <a:lnTo>
                      <a:pt x="236" y="592"/>
                    </a:lnTo>
                    <a:lnTo>
                      <a:pt x="207" y="592"/>
                    </a:lnTo>
                    <a:lnTo>
                      <a:pt x="178" y="563"/>
                    </a:lnTo>
                    <a:lnTo>
                      <a:pt x="118" y="563"/>
                    </a:lnTo>
                    <a:lnTo>
                      <a:pt x="87" y="592"/>
                    </a:lnTo>
                    <a:lnTo>
                      <a:pt x="59" y="563"/>
                    </a:lnTo>
                    <a:lnTo>
                      <a:pt x="29" y="592"/>
                    </a:lnTo>
                    <a:lnTo>
                      <a:pt x="0" y="563"/>
                    </a:lnTo>
                  </a:path>
                </a:pathLst>
              </a:custGeom>
              <a:noFill/>
              <a:ln w="1588">
                <a:solidFill>
                  <a:srgbClr val="000000"/>
                </a:solidFill>
                <a:prstDash val="solid"/>
                <a:round/>
                <a:headEnd/>
                <a:tailEnd/>
              </a:ln>
            </p:spPr>
            <p:txBody>
              <a:bodyPr/>
              <a:lstStyle/>
              <a:p>
                <a:endParaRPr lang="en-GB"/>
              </a:p>
            </p:txBody>
          </p:sp>
          <p:sp>
            <p:nvSpPr>
              <p:cNvPr id="21703" name="Freeform 199"/>
              <p:cNvSpPr>
                <a:spLocks/>
              </p:cNvSpPr>
              <p:nvPr/>
            </p:nvSpPr>
            <p:spPr bwMode="auto">
              <a:xfrm>
                <a:off x="3917" y="2098"/>
                <a:ext cx="96" cy="73"/>
              </a:xfrm>
              <a:custGeom>
                <a:avLst/>
                <a:gdLst/>
                <a:ahLst/>
                <a:cxnLst>
                  <a:cxn ang="0">
                    <a:pos x="386" y="295"/>
                  </a:cxn>
                  <a:cxn ang="0">
                    <a:pos x="356" y="265"/>
                  </a:cxn>
                  <a:cxn ang="0">
                    <a:pos x="356" y="208"/>
                  </a:cxn>
                  <a:cxn ang="0">
                    <a:pos x="386" y="177"/>
                  </a:cxn>
                  <a:cxn ang="0">
                    <a:pos x="386" y="119"/>
                  </a:cxn>
                  <a:cxn ang="0">
                    <a:pos x="356" y="89"/>
                  </a:cxn>
                  <a:cxn ang="0">
                    <a:pos x="326" y="89"/>
                  </a:cxn>
                  <a:cxn ang="0">
                    <a:pos x="326" y="59"/>
                  </a:cxn>
                  <a:cxn ang="0">
                    <a:pos x="149" y="59"/>
                  </a:cxn>
                  <a:cxn ang="0">
                    <a:pos x="119" y="31"/>
                  </a:cxn>
                  <a:cxn ang="0">
                    <a:pos x="60" y="31"/>
                  </a:cxn>
                  <a:cxn ang="0">
                    <a:pos x="30" y="0"/>
                  </a:cxn>
                  <a:cxn ang="0">
                    <a:pos x="0" y="0"/>
                  </a:cxn>
                </a:cxnLst>
                <a:rect l="0" t="0" r="r" b="b"/>
                <a:pathLst>
                  <a:path w="386" h="295">
                    <a:moveTo>
                      <a:pt x="386" y="295"/>
                    </a:moveTo>
                    <a:lnTo>
                      <a:pt x="356" y="265"/>
                    </a:lnTo>
                    <a:lnTo>
                      <a:pt x="356" y="208"/>
                    </a:lnTo>
                    <a:lnTo>
                      <a:pt x="386" y="177"/>
                    </a:lnTo>
                    <a:lnTo>
                      <a:pt x="386" y="119"/>
                    </a:lnTo>
                    <a:lnTo>
                      <a:pt x="356" y="89"/>
                    </a:lnTo>
                    <a:lnTo>
                      <a:pt x="326" y="89"/>
                    </a:lnTo>
                    <a:lnTo>
                      <a:pt x="326" y="59"/>
                    </a:lnTo>
                    <a:lnTo>
                      <a:pt x="149" y="59"/>
                    </a:lnTo>
                    <a:lnTo>
                      <a:pt x="119" y="31"/>
                    </a:lnTo>
                    <a:lnTo>
                      <a:pt x="60" y="31"/>
                    </a:lnTo>
                    <a:lnTo>
                      <a:pt x="30" y="0"/>
                    </a:lnTo>
                    <a:lnTo>
                      <a:pt x="0" y="0"/>
                    </a:lnTo>
                  </a:path>
                </a:pathLst>
              </a:custGeom>
              <a:noFill/>
              <a:ln w="1588">
                <a:solidFill>
                  <a:srgbClr val="000000"/>
                </a:solidFill>
                <a:prstDash val="solid"/>
                <a:round/>
                <a:headEnd/>
                <a:tailEnd/>
              </a:ln>
            </p:spPr>
            <p:txBody>
              <a:bodyPr/>
              <a:lstStyle/>
              <a:p>
                <a:endParaRPr lang="en-GB"/>
              </a:p>
            </p:txBody>
          </p:sp>
          <p:sp>
            <p:nvSpPr>
              <p:cNvPr id="21704" name="Freeform 200"/>
              <p:cNvSpPr>
                <a:spLocks/>
              </p:cNvSpPr>
              <p:nvPr/>
            </p:nvSpPr>
            <p:spPr bwMode="auto">
              <a:xfrm>
                <a:off x="4013" y="2164"/>
                <a:ext cx="52" cy="37"/>
              </a:xfrm>
              <a:custGeom>
                <a:avLst/>
                <a:gdLst/>
                <a:ahLst/>
                <a:cxnLst>
                  <a:cxn ang="0">
                    <a:pos x="208" y="150"/>
                  </a:cxn>
                  <a:cxn ang="0">
                    <a:pos x="208" y="119"/>
                  </a:cxn>
                  <a:cxn ang="0">
                    <a:pos x="149" y="61"/>
                  </a:cxn>
                  <a:cxn ang="0">
                    <a:pos x="119" y="61"/>
                  </a:cxn>
                  <a:cxn ang="0">
                    <a:pos x="88" y="30"/>
                  </a:cxn>
                  <a:cxn ang="0">
                    <a:pos x="58" y="30"/>
                  </a:cxn>
                  <a:cxn ang="0">
                    <a:pos x="30" y="0"/>
                  </a:cxn>
                  <a:cxn ang="0">
                    <a:pos x="0" y="30"/>
                  </a:cxn>
                </a:cxnLst>
                <a:rect l="0" t="0" r="r" b="b"/>
                <a:pathLst>
                  <a:path w="208" h="150">
                    <a:moveTo>
                      <a:pt x="208" y="150"/>
                    </a:moveTo>
                    <a:lnTo>
                      <a:pt x="208" y="119"/>
                    </a:lnTo>
                    <a:lnTo>
                      <a:pt x="149" y="61"/>
                    </a:lnTo>
                    <a:lnTo>
                      <a:pt x="119" y="61"/>
                    </a:lnTo>
                    <a:lnTo>
                      <a:pt x="88" y="30"/>
                    </a:lnTo>
                    <a:lnTo>
                      <a:pt x="58" y="30"/>
                    </a:lnTo>
                    <a:lnTo>
                      <a:pt x="30" y="0"/>
                    </a:lnTo>
                    <a:lnTo>
                      <a:pt x="0" y="30"/>
                    </a:lnTo>
                  </a:path>
                </a:pathLst>
              </a:custGeom>
              <a:noFill/>
              <a:ln w="1588">
                <a:solidFill>
                  <a:srgbClr val="000000"/>
                </a:solidFill>
                <a:prstDash val="solid"/>
                <a:round/>
                <a:headEnd/>
                <a:tailEnd/>
              </a:ln>
            </p:spPr>
            <p:txBody>
              <a:bodyPr/>
              <a:lstStyle/>
              <a:p>
                <a:endParaRPr lang="en-GB"/>
              </a:p>
            </p:txBody>
          </p:sp>
          <p:sp>
            <p:nvSpPr>
              <p:cNvPr id="21705" name="Freeform 201"/>
              <p:cNvSpPr>
                <a:spLocks/>
              </p:cNvSpPr>
              <p:nvPr/>
            </p:nvSpPr>
            <p:spPr bwMode="auto">
              <a:xfrm>
                <a:off x="4050" y="2201"/>
                <a:ext cx="52" cy="200"/>
              </a:xfrm>
              <a:custGeom>
                <a:avLst/>
                <a:gdLst/>
                <a:ahLst/>
                <a:cxnLst>
                  <a:cxn ang="0">
                    <a:pos x="59" y="0"/>
                  </a:cxn>
                  <a:cxn ang="0">
                    <a:pos x="59" y="59"/>
                  </a:cxn>
                  <a:cxn ang="0">
                    <a:pos x="88" y="87"/>
                  </a:cxn>
                  <a:cxn ang="0">
                    <a:pos x="88" y="148"/>
                  </a:cxn>
                  <a:cxn ang="0">
                    <a:pos x="118" y="148"/>
                  </a:cxn>
                  <a:cxn ang="0">
                    <a:pos x="118" y="178"/>
                  </a:cxn>
                  <a:cxn ang="0">
                    <a:pos x="146" y="206"/>
                  </a:cxn>
                  <a:cxn ang="0">
                    <a:pos x="146" y="236"/>
                  </a:cxn>
                  <a:cxn ang="0">
                    <a:pos x="177" y="266"/>
                  </a:cxn>
                  <a:cxn ang="0">
                    <a:pos x="177" y="355"/>
                  </a:cxn>
                  <a:cxn ang="0">
                    <a:pos x="207" y="384"/>
                  </a:cxn>
                  <a:cxn ang="0">
                    <a:pos x="146" y="443"/>
                  </a:cxn>
                  <a:cxn ang="0">
                    <a:pos x="88" y="443"/>
                  </a:cxn>
                  <a:cxn ang="0">
                    <a:pos x="59" y="473"/>
                  </a:cxn>
                  <a:cxn ang="0">
                    <a:pos x="59" y="503"/>
                  </a:cxn>
                  <a:cxn ang="0">
                    <a:pos x="0" y="561"/>
                  </a:cxn>
                  <a:cxn ang="0">
                    <a:pos x="28" y="561"/>
                  </a:cxn>
                  <a:cxn ang="0">
                    <a:pos x="59" y="591"/>
                  </a:cxn>
                  <a:cxn ang="0">
                    <a:pos x="118" y="591"/>
                  </a:cxn>
                  <a:cxn ang="0">
                    <a:pos x="146" y="621"/>
                  </a:cxn>
                  <a:cxn ang="0">
                    <a:pos x="146" y="680"/>
                  </a:cxn>
                  <a:cxn ang="0">
                    <a:pos x="118" y="709"/>
                  </a:cxn>
                  <a:cxn ang="0">
                    <a:pos x="118" y="798"/>
                  </a:cxn>
                  <a:cxn ang="0">
                    <a:pos x="146" y="798"/>
                  </a:cxn>
                </a:cxnLst>
                <a:rect l="0" t="0" r="r" b="b"/>
                <a:pathLst>
                  <a:path w="207" h="798">
                    <a:moveTo>
                      <a:pt x="59" y="0"/>
                    </a:moveTo>
                    <a:lnTo>
                      <a:pt x="59" y="59"/>
                    </a:lnTo>
                    <a:lnTo>
                      <a:pt x="88" y="87"/>
                    </a:lnTo>
                    <a:lnTo>
                      <a:pt x="88" y="148"/>
                    </a:lnTo>
                    <a:lnTo>
                      <a:pt x="118" y="148"/>
                    </a:lnTo>
                    <a:lnTo>
                      <a:pt x="118" y="178"/>
                    </a:lnTo>
                    <a:lnTo>
                      <a:pt x="146" y="206"/>
                    </a:lnTo>
                    <a:lnTo>
                      <a:pt x="146" y="236"/>
                    </a:lnTo>
                    <a:lnTo>
                      <a:pt x="177" y="266"/>
                    </a:lnTo>
                    <a:lnTo>
                      <a:pt x="177" y="355"/>
                    </a:lnTo>
                    <a:lnTo>
                      <a:pt x="207" y="384"/>
                    </a:lnTo>
                    <a:lnTo>
                      <a:pt x="146" y="443"/>
                    </a:lnTo>
                    <a:lnTo>
                      <a:pt x="88" y="443"/>
                    </a:lnTo>
                    <a:lnTo>
                      <a:pt x="59" y="473"/>
                    </a:lnTo>
                    <a:lnTo>
                      <a:pt x="59" y="503"/>
                    </a:lnTo>
                    <a:lnTo>
                      <a:pt x="0" y="561"/>
                    </a:lnTo>
                    <a:lnTo>
                      <a:pt x="28" y="561"/>
                    </a:lnTo>
                    <a:lnTo>
                      <a:pt x="59" y="591"/>
                    </a:lnTo>
                    <a:lnTo>
                      <a:pt x="118" y="591"/>
                    </a:lnTo>
                    <a:lnTo>
                      <a:pt x="146" y="621"/>
                    </a:lnTo>
                    <a:lnTo>
                      <a:pt x="146" y="680"/>
                    </a:lnTo>
                    <a:lnTo>
                      <a:pt x="118" y="709"/>
                    </a:lnTo>
                    <a:lnTo>
                      <a:pt x="118" y="798"/>
                    </a:lnTo>
                    <a:lnTo>
                      <a:pt x="146" y="798"/>
                    </a:lnTo>
                  </a:path>
                </a:pathLst>
              </a:custGeom>
              <a:noFill/>
              <a:ln w="1588">
                <a:solidFill>
                  <a:srgbClr val="000000"/>
                </a:solidFill>
                <a:prstDash val="solid"/>
                <a:round/>
                <a:headEnd/>
                <a:tailEnd/>
              </a:ln>
            </p:spPr>
            <p:txBody>
              <a:bodyPr/>
              <a:lstStyle/>
              <a:p>
                <a:endParaRPr lang="en-GB"/>
              </a:p>
            </p:txBody>
          </p:sp>
          <p:sp>
            <p:nvSpPr>
              <p:cNvPr id="21706" name="Freeform 202"/>
              <p:cNvSpPr>
                <a:spLocks/>
              </p:cNvSpPr>
              <p:nvPr/>
            </p:nvSpPr>
            <p:spPr bwMode="auto">
              <a:xfrm>
                <a:off x="4087" y="2349"/>
                <a:ext cx="526" cy="74"/>
              </a:xfrm>
              <a:custGeom>
                <a:avLst/>
                <a:gdLst/>
                <a:ahLst/>
                <a:cxnLst>
                  <a:cxn ang="0">
                    <a:pos x="0" y="207"/>
                  </a:cxn>
                  <a:cxn ang="0">
                    <a:pos x="0" y="179"/>
                  </a:cxn>
                  <a:cxn ang="0">
                    <a:pos x="120" y="179"/>
                  </a:cxn>
                  <a:cxn ang="0">
                    <a:pos x="149" y="149"/>
                  </a:cxn>
                  <a:cxn ang="0">
                    <a:pos x="179" y="149"/>
                  </a:cxn>
                  <a:cxn ang="0">
                    <a:pos x="179" y="118"/>
                  </a:cxn>
                  <a:cxn ang="0">
                    <a:pos x="209" y="89"/>
                  </a:cxn>
                  <a:cxn ang="0">
                    <a:pos x="356" y="89"/>
                  </a:cxn>
                  <a:cxn ang="0">
                    <a:pos x="386" y="61"/>
                  </a:cxn>
                  <a:cxn ang="0">
                    <a:pos x="445" y="61"/>
                  </a:cxn>
                  <a:cxn ang="0">
                    <a:pos x="475" y="89"/>
                  </a:cxn>
                  <a:cxn ang="0">
                    <a:pos x="505" y="89"/>
                  </a:cxn>
                  <a:cxn ang="0">
                    <a:pos x="535" y="61"/>
                  </a:cxn>
                  <a:cxn ang="0">
                    <a:pos x="563" y="89"/>
                  </a:cxn>
                  <a:cxn ang="0">
                    <a:pos x="712" y="89"/>
                  </a:cxn>
                  <a:cxn ang="0">
                    <a:pos x="742" y="118"/>
                  </a:cxn>
                  <a:cxn ang="0">
                    <a:pos x="891" y="118"/>
                  </a:cxn>
                  <a:cxn ang="0">
                    <a:pos x="948" y="179"/>
                  </a:cxn>
                  <a:cxn ang="0">
                    <a:pos x="1037" y="179"/>
                  </a:cxn>
                  <a:cxn ang="0">
                    <a:pos x="1068" y="207"/>
                  </a:cxn>
                  <a:cxn ang="0">
                    <a:pos x="1098" y="207"/>
                  </a:cxn>
                  <a:cxn ang="0">
                    <a:pos x="1098" y="179"/>
                  </a:cxn>
                  <a:cxn ang="0">
                    <a:pos x="1128" y="179"/>
                  </a:cxn>
                  <a:cxn ang="0">
                    <a:pos x="1155" y="207"/>
                  </a:cxn>
                  <a:cxn ang="0">
                    <a:pos x="1186" y="179"/>
                  </a:cxn>
                  <a:cxn ang="0">
                    <a:pos x="1216" y="179"/>
                  </a:cxn>
                  <a:cxn ang="0">
                    <a:pos x="1246" y="207"/>
                  </a:cxn>
                  <a:cxn ang="0">
                    <a:pos x="1275" y="179"/>
                  </a:cxn>
                  <a:cxn ang="0">
                    <a:pos x="1335" y="237"/>
                  </a:cxn>
                  <a:cxn ang="0">
                    <a:pos x="1335" y="207"/>
                  </a:cxn>
                  <a:cxn ang="0">
                    <a:pos x="1365" y="207"/>
                  </a:cxn>
                  <a:cxn ang="0">
                    <a:pos x="1393" y="179"/>
                  </a:cxn>
                  <a:cxn ang="0">
                    <a:pos x="1453" y="179"/>
                  </a:cxn>
                  <a:cxn ang="0">
                    <a:pos x="1453" y="237"/>
                  </a:cxn>
                  <a:cxn ang="0">
                    <a:pos x="1483" y="268"/>
                  </a:cxn>
                  <a:cxn ang="0">
                    <a:pos x="1483" y="237"/>
                  </a:cxn>
                  <a:cxn ang="0">
                    <a:pos x="1512" y="237"/>
                  </a:cxn>
                  <a:cxn ang="0">
                    <a:pos x="1542" y="207"/>
                  </a:cxn>
                  <a:cxn ang="0">
                    <a:pos x="1572" y="207"/>
                  </a:cxn>
                  <a:cxn ang="0">
                    <a:pos x="1601" y="237"/>
                  </a:cxn>
                  <a:cxn ang="0">
                    <a:pos x="1630" y="237"/>
                  </a:cxn>
                  <a:cxn ang="0">
                    <a:pos x="1660" y="207"/>
                  </a:cxn>
                  <a:cxn ang="0">
                    <a:pos x="1721" y="207"/>
                  </a:cxn>
                  <a:cxn ang="0">
                    <a:pos x="1721" y="237"/>
                  </a:cxn>
                  <a:cxn ang="0">
                    <a:pos x="1778" y="297"/>
                  </a:cxn>
                  <a:cxn ang="0">
                    <a:pos x="1808" y="297"/>
                  </a:cxn>
                  <a:cxn ang="0">
                    <a:pos x="1839" y="268"/>
                  </a:cxn>
                  <a:cxn ang="0">
                    <a:pos x="1808" y="268"/>
                  </a:cxn>
                  <a:cxn ang="0">
                    <a:pos x="1808" y="207"/>
                  </a:cxn>
                  <a:cxn ang="0">
                    <a:pos x="1778" y="179"/>
                  </a:cxn>
                  <a:cxn ang="0">
                    <a:pos x="1808" y="149"/>
                  </a:cxn>
                  <a:cxn ang="0">
                    <a:pos x="1808" y="89"/>
                  </a:cxn>
                  <a:cxn ang="0">
                    <a:pos x="1839" y="61"/>
                  </a:cxn>
                  <a:cxn ang="0">
                    <a:pos x="1867" y="61"/>
                  </a:cxn>
                  <a:cxn ang="0">
                    <a:pos x="1867" y="30"/>
                  </a:cxn>
                  <a:cxn ang="0">
                    <a:pos x="1958" y="30"/>
                  </a:cxn>
                  <a:cxn ang="0">
                    <a:pos x="1985" y="0"/>
                  </a:cxn>
                  <a:cxn ang="0">
                    <a:pos x="2046" y="0"/>
                  </a:cxn>
                  <a:cxn ang="0">
                    <a:pos x="2076" y="30"/>
                  </a:cxn>
                  <a:cxn ang="0">
                    <a:pos x="2104" y="30"/>
                  </a:cxn>
                </a:cxnLst>
                <a:rect l="0" t="0" r="r" b="b"/>
                <a:pathLst>
                  <a:path w="2104" h="297">
                    <a:moveTo>
                      <a:pt x="0" y="207"/>
                    </a:moveTo>
                    <a:lnTo>
                      <a:pt x="0" y="179"/>
                    </a:lnTo>
                    <a:lnTo>
                      <a:pt x="120" y="179"/>
                    </a:lnTo>
                    <a:lnTo>
                      <a:pt x="149" y="149"/>
                    </a:lnTo>
                    <a:lnTo>
                      <a:pt x="179" y="149"/>
                    </a:lnTo>
                    <a:lnTo>
                      <a:pt x="179" y="118"/>
                    </a:lnTo>
                    <a:lnTo>
                      <a:pt x="209" y="89"/>
                    </a:lnTo>
                    <a:lnTo>
                      <a:pt x="356" y="89"/>
                    </a:lnTo>
                    <a:lnTo>
                      <a:pt x="386" y="61"/>
                    </a:lnTo>
                    <a:lnTo>
                      <a:pt x="445" y="61"/>
                    </a:lnTo>
                    <a:lnTo>
                      <a:pt x="475" y="89"/>
                    </a:lnTo>
                    <a:lnTo>
                      <a:pt x="505" y="89"/>
                    </a:lnTo>
                    <a:lnTo>
                      <a:pt x="535" y="61"/>
                    </a:lnTo>
                    <a:lnTo>
                      <a:pt x="563" y="89"/>
                    </a:lnTo>
                    <a:lnTo>
                      <a:pt x="712" y="89"/>
                    </a:lnTo>
                    <a:lnTo>
                      <a:pt x="742" y="118"/>
                    </a:lnTo>
                    <a:lnTo>
                      <a:pt x="891" y="118"/>
                    </a:lnTo>
                    <a:lnTo>
                      <a:pt x="948" y="179"/>
                    </a:lnTo>
                    <a:lnTo>
                      <a:pt x="1037" y="179"/>
                    </a:lnTo>
                    <a:lnTo>
                      <a:pt x="1068" y="207"/>
                    </a:lnTo>
                    <a:lnTo>
                      <a:pt x="1098" y="207"/>
                    </a:lnTo>
                    <a:lnTo>
                      <a:pt x="1098" y="179"/>
                    </a:lnTo>
                    <a:lnTo>
                      <a:pt x="1128" y="179"/>
                    </a:lnTo>
                    <a:lnTo>
                      <a:pt x="1155" y="207"/>
                    </a:lnTo>
                    <a:lnTo>
                      <a:pt x="1186" y="179"/>
                    </a:lnTo>
                    <a:lnTo>
                      <a:pt x="1216" y="179"/>
                    </a:lnTo>
                    <a:lnTo>
                      <a:pt x="1246" y="207"/>
                    </a:lnTo>
                    <a:lnTo>
                      <a:pt x="1275" y="179"/>
                    </a:lnTo>
                    <a:lnTo>
                      <a:pt x="1335" y="237"/>
                    </a:lnTo>
                    <a:lnTo>
                      <a:pt x="1335" y="207"/>
                    </a:lnTo>
                    <a:lnTo>
                      <a:pt x="1365" y="207"/>
                    </a:lnTo>
                    <a:lnTo>
                      <a:pt x="1393" y="179"/>
                    </a:lnTo>
                    <a:lnTo>
                      <a:pt x="1453" y="179"/>
                    </a:lnTo>
                    <a:lnTo>
                      <a:pt x="1453" y="237"/>
                    </a:lnTo>
                    <a:lnTo>
                      <a:pt x="1483" y="268"/>
                    </a:lnTo>
                    <a:lnTo>
                      <a:pt x="1483" y="237"/>
                    </a:lnTo>
                    <a:lnTo>
                      <a:pt x="1512" y="237"/>
                    </a:lnTo>
                    <a:lnTo>
                      <a:pt x="1542" y="207"/>
                    </a:lnTo>
                    <a:lnTo>
                      <a:pt x="1572" y="207"/>
                    </a:lnTo>
                    <a:lnTo>
                      <a:pt x="1601" y="237"/>
                    </a:lnTo>
                    <a:lnTo>
                      <a:pt x="1630" y="237"/>
                    </a:lnTo>
                    <a:lnTo>
                      <a:pt x="1660" y="207"/>
                    </a:lnTo>
                    <a:lnTo>
                      <a:pt x="1721" y="207"/>
                    </a:lnTo>
                    <a:lnTo>
                      <a:pt x="1721" y="237"/>
                    </a:lnTo>
                    <a:lnTo>
                      <a:pt x="1778" y="297"/>
                    </a:lnTo>
                    <a:lnTo>
                      <a:pt x="1808" y="297"/>
                    </a:lnTo>
                    <a:lnTo>
                      <a:pt x="1839" y="268"/>
                    </a:lnTo>
                    <a:lnTo>
                      <a:pt x="1808" y="268"/>
                    </a:lnTo>
                    <a:lnTo>
                      <a:pt x="1808" y="207"/>
                    </a:lnTo>
                    <a:lnTo>
                      <a:pt x="1778" y="179"/>
                    </a:lnTo>
                    <a:lnTo>
                      <a:pt x="1808" y="149"/>
                    </a:lnTo>
                    <a:lnTo>
                      <a:pt x="1808" y="89"/>
                    </a:lnTo>
                    <a:lnTo>
                      <a:pt x="1839" y="61"/>
                    </a:lnTo>
                    <a:lnTo>
                      <a:pt x="1867" y="61"/>
                    </a:lnTo>
                    <a:lnTo>
                      <a:pt x="1867" y="30"/>
                    </a:lnTo>
                    <a:lnTo>
                      <a:pt x="1958" y="30"/>
                    </a:lnTo>
                    <a:lnTo>
                      <a:pt x="1985" y="0"/>
                    </a:lnTo>
                    <a:lnTo>
                      <a:pt x="2046" y="0"/>
                    </a:lnTo>
                    <a:lnTo>
                      <a:pt x="2076" y="30"/>
                    </a:lnTo>
                    <a:lnTo>
                      <a:pt x="2104" y="30"/>
                    </a:lnTo>
                  </a:path>
                </a:pathLst>
              </a:custGeom>
              <a:noFill/>
              <a:ln w="1588">
                <a:solidFill>
                  <a:srgbClr val="000000"/>
                </a:solidFill>
                <a:prstDash val="solid"/>
                <a:round/>
                <a:headEnd/>
                <a:tailEnd/>
              </a:ln>
            </p:spPr>
            <p:txBody>
              <a:bodyPr/>
              <a:lstStyle/>
              <a:p>
                <a:endParaRPr lang="en-GB"/>
              </a:p>
            </p:txBody>
          </p:sp>
          <p:sp>
            <p:nvSpPr>
              <p:cNvPr id="21707" name="Freeform 203"/>
              <p:cNvSpPr>
                <a:spLocks/>
              </p:cNvSpPr>
              <p:nvPr/>
            </p:nvSpPr>
            <p:spPr bwMode="auto">
              <a:xfrm>
                <a:off x="4035" y="2401"/>
                <a:ext cx="89" cy="207"/>
              </a:xfrm>
              <a:custGeom>
                <a:avLst/>
                <a:gdLst/>
                <a:ahLst/>
                <a:cxnLst>
                  <a:cxn ang="0">
                    <a:pos x="0" y="801"/>
                  </a:cxn>
                  <a:cxn ang="0">
                    <a:pos x="31" y="829"/>
                  </a:cxn>
                  <a:cxn ang="0">
                    <a:pos x="61" y="829"/>
                  </a:cxn>
                  <a:cxn ang="0">
                    <a:pos x="61" y="801"/>
                  </a:cxn>
                  <a:cxn ang="0">
                    <a:pos x="31" y="770"/>
                  </a:cxn>
                  <a:cxn ang="0">
                    <a:pos x="31" y="711"/>
                  </a:cxn>
                  <a:cxn ang="0">
                    <a:pos x="0" y="683"/>
                  </a:cxn>
                  <a:cxn ang="0">
                    <a:pos x="0" y="652"/>
                  </a:cxn>
                  <a:cxn ang="0">
                    <a:pos x="31" y="622"/>
                  </a:cxn>
                  <a:cxn ang="0">
                    <a:pos x="31" y="592"/>
                  </a:cxn>
                  <a:cxn ang="0">
                    <a:pos x="207" y="415"/>
                  </a:cxn>
                  <a:cxn ang="0">
                    <a:pos x="238" y="415"/>
                  </a:cxn>
                  <a:cxn ang="0">
                    <a:pos x="298" y="356"/>
                  </a:cxn>
                  <a:cxn ang="0">
                    <a:pos x="327" y="356"/>
                  </a:cxn>
                  <a:cxn ang="0">
                    <a:pos x="327" y="327"/>
                  </a:cxn>
                  <a:cxn ang="0">
                    <a:pos x="356" y="327"/>
                  </a:cxn>
                  <a:cxn ang="0">
                    <a:pos x="356" y="297"/>
                  </a:cxn>
                  <a:cxn ang="0">
                    <a:pos x="327" y="267"/>
                  </a:cxn>
                  <a:cxn ang="0">
                    <a:pos x="327" y="236"/>
                  </a:cxn>
                  <a:cxn ang="0">
                    <a:pos x="356" y="236"/>
                  </a:cxn>
                  <a:cxn ang="0">
                    <a:pos x="356" y="209"/>
                  </a:cxn>
                  <a:cxn ang="0">
                    <a:pos x="327" y="209"/>
                  </a:cxn>
                  <a:cxn ang="0">
                    <a:pos x="298" y="179"/>
                  </a:cxn>
                  <a:cxn ang="0">
                    <a:pos x="298" y="149"/>
                  </a:cxn>
                  <a:cxn ang="0">
                    <a:pos x="207" y="61"/>
                  </a:cxn>
                  <a:cxn ang="0">
                    <a:pos x="207" y="0"/>
                  </a:cxn>
                </a:cxnLst>
                <a:rect l="0" t="0" r="r" b="b"/>
                <a:pathLst>
                  <a:path w="356" h="829">
                    <a:moveTo>
                      <a:pt x="0" y="801"/>
                    </a:moveTo>
                    <a:lnTo>
                      <a:pt x="31" y="829"/>
                    </a:lnTo>
                    <a:lnTo>
                      <a:pt x="61" y="829"/>
                    </a:lnTo>
                    <a:lnTo>
                      <a:pt x="61" y="801"/>
                    </a:lnTo>
                    <a:lnTo>
                      <a:pt x="31" y="770"/>
                    </a:lnTo>
                    <a:lnTo>
                      <a:pt x="31" y="711"/>
                    </a:lnTo>
                    <a:lnTo>
                      <a:pt x="0" y="683"/>
                    </a:lnTo>
                    <a:lnTo>
                      <a:pt x="0" y="652"/>
                    </a:lnTo>
                    <a:lnTo>
                      <a:pt x="31" y="622"/>
                    </a:lnTo>
                    <a:lnTo>
                      <a:pt x="31" y="592"/>
                    </a:lnTo>
                    <a:lnTo>
                      <a:pt x="207" y="415"/>
                    </a:lnTo>
                    <a:lnTo>
                      <a:pt x="238" y="415"/>
                    </a:lnTo>
                    <a:lnTo>
                      <a:pt x="298" y="356"/>
                    </a:lnTo>
                    <a:lnTo>
                      <a:pt x="327" y="356"/>
                    </a:lnTo>
                    <a:lnTo>
                      <a:pt x="327" y="327"/>
                    </a:lnTo>
                    <a:lnTo>
                      <a:pt x="356" y="327"/>
                    </a:lnTo>
                    <a:lnTo>
                      <a:pt x="356" y="297"/>
                    </a:lnTo>
                    <a:lnTo>
                      <a:pt x="327" y="267"/>
                    </a:lnTo>
                    <a:lnTo>
                      <a:pt x="327" y="236"/>
                    </a:lnTo>
                    <a:lnTo>
                      <a:pt x="356" y="236"/>
                    </a:lnTo>
                    <a:lnTo>
                      <a:pt x="356" y="209"/>
                    </a:lnTo>
                    <a:lnTo>
                      <a:pt x="327" y="209"/>
                    </a:lnTo>
                    <a:lnTo>
                      <a:pt x="298" y="179"/>
                    </a:lnTo>
                    <a:lnTo>
                      <a:pt x="298" y="149"/>
                    </a:lnTo>
                    <a:lnTo>
                      <a:pt x="207" y="61"/>
                    </a:lnTo>
                    <a:lnTo>
                      <a:pt x="207" y="0"/>
                    </a:lnTo>
                  </a:path>
                </a:pathLst>
              </a:custGeom>
              <a:noFill/>
              <a:ln w="1588">
                <a:solidFill>
                  <a:srgbClr val="000000"/>
                </a:solidFill>
                <a:prstDash val="solid"/>
                <a:round/>
                <a:headEnd/>
                <a:tailEnd/>
              </a:ln>
            </p:spPr>
            <p:txBody>
              <a:bodyPr/>
              <a:lstStyle/>
              <a:p>
                <a:endParaRPr lang="en-GB"/>
              </a:p>
            </p:txBody>
          </p:sp>
          <p:sp>
            <p:nvSpPr>
              <p:cNvPr id="21708" name="Freeform 204"/>
              <p:cNvSpPr>
                <a:spLocks/>
              </p:cNvSpPr>
              <p:nvPr/>
            </p:nvSpPr>
            <p:spPr bwMode="auto">
              <a:xfrm>
                <a:off x="4613" y="2335"/>
                <a:ext cx="578" cy="429"/>
              </a:xfrm>
              <a:custGeom>
                <a:avLst/>
                <a:gdLst/>
                <a:ahLst/>
                <a:cxnLst>
                  <a:cxn ang="0">
                    <a:pos x="1897" y="1685"/>
                  </a:cxn>
                  <a:cxn ang="0">
                    <a:pos x="1897" y="1657"/>
                  </a:cxn>
                  <a:cxn ang="0">
                    <a:pos x="1928" y="1567"/>
                  </a:cxn>
                  <a:cxn ang="0">
                    <a:pos x="2015" y="1538"/>
                  </a:cxn>
                  <a:cxn ang="0">
                    <a:pos x="2283" y="1479"/>
                  </a:cxn>
                  <a:cxn ang="0">
                    <a:pos x="2313" y="1390"/>
                  </a:cxn>
                  <a:cxn ang="0">
                    <a:pos x="2283" y="1329"/>
                  </a:cxn>
                  <a:cxn ang="0">
                    <a:pos x="2253" y="1241"/>
                  </a:cxn>
                  <a:cxn ang="0">
                    <a:pos x="2222" y="1154"/>
                  </a:cxn>
                  <a:cxn ang="0">
                    <a:pos x="2253" y="1123"/>
                  </a:cxn>
                  <a:cxn ang="0">
                    <a:pos x="2222" y="1065"/>
                  </a:cxn>
                  <a:cxn ang="0">
                    <a:pos x="2313" y="1004"/>
                  </a:cxn>
                  <a:cxn ang="0">
                    <a:pos x="2283" y="886"/>
                  </a:cxn>
                  <a:cxn ang="0">
                    <a:pos x="2222" y="916"/>
                  </a:cxn>
                  <a:cxn ang="0">
                    <a:pos x="2165" y="886"/>
                  </a:cxn>
                  <a:cxn ang="0">
                    <a:pos x="2135" y="856"/>
                  </a:cxn>
                  <a:cxn ang="0">
                    <a:pos x="2015" y="798"/>
                  </a:cxn>
                  <a:cxn ang="0">
                    <a:pos x="1958" y="828"/>
                  </a:cxn>
                  <a:cxn ang="0">
                    <a:pos x="1897" y="798"/>
                  </a:cxn>
                  <a:cxn ang="0">
                    <a:pos x="1808" y="768"/>
                  </a:cxn>
                  <a:cxn ang="0">
                    <a:pos x="1721" y="798"/>
                  </a:cxn>
                  <a:cxn ang="0">
                    <a:pos x="1630" y="738"/>
                  </a:cxn>
                  <a:cxn ang="0">
                    <a:pos x="1601" y="679"/>
                  </a:cxn>
                  <a:cxn ang="0">
                    <a:pos x="1512" y="620"/>
                  </a:cxn>
                  <a:cxn ang="0">
                    <a:pos x="1364" y="650"/>
                  </a:cxn>
                  <a:cxn ang="0">
                    <a:pos x="1305" y="679"/>
                  </a:cxn>
                  <a:cxn ang="0">
                    <a:pos x="1186" y="620"/>
                  </a:cxn>
                  <a:cxn ang="0">
                    <a:pos x="1098" y="650"/>
                  </a:cxn>
                  <a:cxn ang="0">
                    <a:pos x="1039" y="620"/>
                  </a:cxn>
                  <a:cxn ang="0">
                    <a:pos x="1009" y="531"/>
                  </a:cxn>
                  <a:cxn ang="0">
                    <a:pos x="979" y="473"/>
                  </a:cxn>
                  <a:cxn ang="0">
                    <a:pos x="948" y="413"/>
                  </a:cxn>
                  <a:cxn ang="0">
                    <a:pos x="891" y="382"/>
                  </a:cxn>
                  <a:cxn ang="0">
                    <a:pos x="830" y="354"/>
                  </a:cxn>
                  <a:cxn ang="0">
                    <a:pos x="741" y="354"/>
                  </a:cxn>
                  <a:cxn ang="0">
                    <a:pos x="684" y="325"/>
                  </a:cxn>
                  <a:cxn ang="0">
                    <a:pos x="653" y="264"/>
                  </a:cxn>
                  <a:cxn ang="0">
                    <a:pos x="593" y="236"/>
                  </a:cxn>
                  <a:cxn ang="0">
                    <a:pos x="653" y="206"/>
                  </a:cxn>
                  <a:cxn ang="0">
                    <a:pos x="684" y="146"/>
                  </a:cxn>
                  <a:cxn ang="0">
                    <a:pos x="593" y="87"/>
                  </a:cxn>
                  <a:cxn ang="0">
                    <a:pos x="565" y="27"/>
                  </a:cxn>
                  <a:cxn ang="0">
                    <a:pos x="534" y="0"/>
                  </a:cxn>
                  <a:cxn ang="0">
                    <a:pos x="268" y="27"/>
                  </a:cxn>
                  <a:cxn ang="0">
                    <a:pos x="179" y="0"/>
                  </a:cxn>
                  <a:cxn ang="0">
                    <a:pos x="119" y="57"/>
                  </a:cxn>
                  <a:cxn ang="0">
                    <a:pos x="0" y="87"/>
                  </a:cxn>
                </a:cxnLst>
                <a:rect l="0" t="0" r="r" b="b"/>
                <a:pathLst>
                  <a:path w="2313" h="1715">
                    <a:moveTo>
                      <a:pt x="1897" y="1715"/>
                    </a:moveTo>
                    <a:lnTo>
                      <a:pt x="1897" y="1685"/>
                    </a:lnTo>
                    <a:lnTo>
                      <a:pt x="1928" y="1657"/>
                    </a:lnTo>
                    <a:lnTo>
                      <a:pt x="1897" y="1657"/>
                    </a:lnTo>
                    <a:lnTo>
                      <a:pt x="1897" y="1567"/>
                    </a:lnTo>
                    <a:lnTo>
                      <a:pt x="1928" y="1567"/>
                    </a:lnTo>
                    <a:lnTo>
                      <a:pt x="1958" y="1538"/>
                    </a:lnTo>
                    <a:lnTo>
                      <a:pt x="2015" y="1538"/>
                    </a:lnTo>
                    <a:lnTo>
                      <a:pt x="2015" y="1479"/>
                    </a:lnTo>
                    <a:lnTo>
                      <a:pt x="2283" y="1479"/>
                    </a:lnTo>
                    <a:lnTo>
                      <a:pt x="2283" y="1420"/>
                    </a:lnTo>
                    <a:lnTo>
                      <a:pt x="2313" y="1390"/>
                    </a:lnTo>
                    <a:lnTo>
                      <a:pt x="2313" y="1329"/>
                    </a:lnTo>
                    <a:lnTo>
                      <a:pt x="2283" y="1329"/>
                    </a:lnTo>
                    <a:lnTo>
                      <a:pt x="2283" y="1272"/>
                    </a:lnTo>
                    <a:lnTo>
                      <a:pt x="2253" y="1241"/>
                    </a:lnTo>
                    <a:lnTo>
                      <a:pt x="2222" y="1241"/>
                    </a:lnTo>
                    <a:lnTo>
                      <a:pt x="2222" y="1154"/>
                    </a:lnTo>
                    <a:lnTo>
                      <a:pt x="2283" y="1154"/>
                    </a:lnTo>
                    <a:lnTo>
                      <a:pt x="2253" y="1123"/>
                    </a:lnTo>
                    <a:lnTo>
                      <a:pt x="2222" y="1123"/>
                    </a:lnTo>
                    <a:lnTo>
                      <a:pt x="2222" y="1065"/>
                    </a:lnTo>
                    <a:lnTo>
                      <a:pt x="2253" y="1065"/>
                    </a:lnTo>
                    <a:lnTo>
                      <a:pt x="2313" y="1004"/>
                    </a:lnTo>
                    <a:lnTo>
                      <a:pt x="2283" y="975"/>
                    </a:lnTo>
                    <a:lnTo>
                      <a:pt x="2283" y="886"/>
                    </a:lnTo>
                    <a:lnTo>
                      <a:pt x="2253" y="886"/>
                    </a:lnTo>
                    <a:lnTo>
                      <a:pt x="2222" y="916"/>
                    </a:lnTo>
                    <a:lnTo>
                      <a:pt x="2194" y="916"/>
                    </a:lnTo>
                    <a:lnTo>
                      <a:pt x="2165" y="886"/>
                    </a:lnTo>
                    <a:lnTo>
                      <a:pt x="2135" y="886"/>
                    </a:lnTo>
                    <a:lnTo>
                      <a:pt x="2135" y="856"/>
                    </a:lnTo>
                    <a:lnTo>
                      <a:pt x="2076" y="856"/>
                    </a:lnTo>
                    <a:lnTo>
                      <a:pt x="2015" y="798"/>
                    </a:lnTo>
                    <a:lnTo>
                      <a:pt x="1985" y="828"/>
                    </a:lnTo>
                    <a:lnTo>
                      <a:pt x="1958" y="828"/>
                    </a:lnTo>
                    <a:lnTo>
                      <a:pt x="1928" y="798"/>
                    </a:lnTo>
                    <a:lnTo>
                      <a:pt x="1897" y="798"/>
                    </a:lnTo>
                    <a:lnTo>
                      <a:pt x="1867" y="768"/>
                    </a:lnTo>
                    <a:lnTo>
                      <a:pt x="1808" y="768"/>
                    </a:lnTo>
                    <a:lnTo>
                      <a:pt x="1778" y="738"/>
                    </a:lnTo>
                    <a:lnTo>
                      <a:pt x="1721" y="798"/>
                    </a:lnTo>
                    <a:lnTo>
                      <a:pt x="1690" y="768"/>
                    </a:lnTo>
                    <a:lnTo>
                      <a:pt x="1630" y="738"/>
                    </a:lnTo>
                    <a:lnTo>
                      <a:pt x="1601" y="709"/>
                    </a:lnTo>
                    <a:lnTo>
                      <a:pt x="1601" y="679"/>
                    </a:lnTo>
                    <a:lnTo>
                      <a:pt x="1541" y="620"/>
                    </a:lnTo>
                    <a:lnTo>
                      <a:pt x="1512" y="620"/>
                    </a:lnTo>
                    <a:lnTo>
                      <a:pt x="1483" y="650"/>
                    </a:lnTo>
                    <a:lnTo>
                      <a:pt x="1364" y="650"/>
                    </a:lnTo>
                    <a:lnTo>
                      <a:pt x="1305" y="709"/>
                    </a:lnTo>
                    <a:lnTo>
                      <a:pt x="1305" y="679"/>
                    </a:lnTo>
                    <a:lnTo>
                      <a:pt x="1246" y="679"/>
                    </a:lnTo>
                    <a:lnTo>
                      <a:pt x="1186" y="620"/>
                    </a:lnTo>
                    <a:lnTo>
                      <a:pt x="1128" y="620"/>
                    </a:lnTo>
                    <a:lnTo>
                      <a:pt x="1098" y="650"/>
                    </a:lnTo>
                    <a:lnTo>
                      <a:pt x="1067" y="650"/>
                    </a:lnTo>
                    <a:lnTo>
                      <a:pt x="1039" y="620"/>
                    </a:lnTo>
                    <a:lnTo>
                      <a:pt x="1009" y="620"/>
                    </a:lnTo>
                    <a:lnTo>
                      <a:pt x="1009" y="531"/>
                    </a:lnTo>
                    <a:lnTo>
                      <a:pt x="979" y="500"/>
                    </a:lnTo>
                    <a:lnTo>
                      <a:pt x="979" y="473"/>
                    </a:lnTo>
                    <a:lnTo>
                      <a:pt x="948" y="443"/>
                    </a:lnTo>
                    <a:lnTo>
                      <a:pt x="948" y="413"/>
                    </a:lnTo>
                    <a:lnTo>
                      <a:pt x="891" y="413"/>
                    </a:lnTo>
                    <a:lnTo>
                      <a:pt x="891" y="382"/>
                    </a:lnTo>
                    <a:lnTo>
                      <a:pt x="860" y="354"/>
                    </a:lnTo>
                    <a:lnTo>
                      <a:pt x="830" y="354"/>
                    </a:lnTo>
                    <a:lnTo>
                      <a:pt x="802" y="382"/>
                    </a:lnTo>
                    <a:lnTo>
                      <a:pt x="741" y="354"/>
                    </a:lnTo>
                    <a:lnTo>
                      <a:pt x="653" y="354"/>
                    </a:lnTo>
                    <a:lnTo>
                      <a:pt x="684" y="325"/>
                    </a:lnTo>
                    <a:lnTo>
                      <a:pt x="653" y="325"/>
                    </a:lnTo>
                    <a:lnTo>
                      <a:pt x="653" y="264"/>
                    </a:lnTo>
                    <a:lnTo>
                      <a:pt x="623" y="236"/>
                    </a:lnTo>
                    <a:lnTo>
                      <a:pt x="593" y="236"/>
                    </a:lnTo>
                    <a:lnTo>
                      <a:pt x="593" y="206"/>
                    </a:lnTo>
                    <a:lnTo>
                      <a:pt x="653" y="206"/>
                    </a:lnTo>
                    <a:lnTo>
                      <a:pt x="684" y="175"/>
                    </a:lnTo>
                    <a:lnTo>
                      <a:pt x="684" y="146"/>
                    </a:lnTo>
                    <a:lnTo>
                      <a:pt x="653" y="146"/>
                    </a:lnTo>
                    <a:lnTo>
                      <a:pt x="593" y="87"/>
                    </a:lnTo>
                    <a:lnTo>
                      <a:pt x="593" y="57"/>
                    </a:lnTo>
                    <a:lnTo>
                      <a:pt x="565" y="27"/>
                    </a:lnTo>
                    <a:lnTo>
                      <a:pt x="534" y="27"/>
                    </a:lnTo>
                    <a:lnTo>
                      <a:pt x="534" y="0"/>
                    </a:lnTo>
                    <a:lnTo>
                      <a:pt x="298" y="0"/>
                    </a:lnTo>
                    <a:lnTo>
                      <a:pt x="268" y="27"/>
                    </a:lnTo>
                    <a:lnTo>
                      <a:pt x="209" y="27"/>
                    </a:lnTo>
                    <a:lnTo>
                      <a:pt x="179" y="0"/>
                    </a:lnTo>
                    <a:lnTo>
                      <a:pt x="119" y="0"/>
                    </a:lnTo>
                    <a:lnTo>
                      <a:pt x="119" y="57"/>
                    </a:lnTo>
                    <a:lnTo>
                      <a:pt x="91" y="87"/>
                    </a:lnTo>
                    <a:lnTo>
                      <a:pt x="0" y="87"/>
                    </a:lnTo>
                  </a:path>
                </a:pathLst>
              </a:custGeom>
              <a:noFill/>
              <a:ln w="1588">
                <a:solidFill>
                  <a:srgbClr val="000000"/>
                </a:solidFill>
                <a:prstDash val="solid"/>
                <a:round/>
                <a:headEnd/>
                <a:tailEnd/>
              </a:ln>
            </p:spPr>
            <p:txBody>
              <a:bodyPr/>
              <a:lstStyle/>
              <a:p>
                <a:endParaRPr lang="en-GB"/>
              </a:p>
            </p:txBody>
          </p:sp>
        </p:grpSp>
        <p:grpSp>
          <p:nvGrpSpPr>
            <p:cNvPr id="4" name="Group 205"/>
            <p:cNvGrpSpPr>
              <a:grpSpLocks/>
            </p:cNvGrpSpPr>
            <p:nvPr/>
          </p:nvGrpSpPr>
          <p:grpSpPr bwMode="auto">
            <a:xfrm>
              <a:off x="2175" y="736"/>
              <a:ext cx="3608" cy="3611"/>
              <a:chOff x="2175" y="736"/>
              <a:chExt cx="3608" cy="3611"/>
            </a:xfrm>
          </p:grpSpPr>
          <p:sp>
            <p:nvSpPr>
              <p:cNvPr id="21710" name="Freeform 206"/>
              <p:cNvSpPr>
                <a:spLocks/>
              </p:cNvSpPr>
              <p:nvPr/>
            </p:nvSpPr>
            <p:spPr bwMode="auto">
              <a:xfrm>
                <a:off x="5087" y="2756"/>
                <a:ext cx="74" cy="45"/>
              </a:xfrm>
              <a:custGeom>
                <a:avLst/>
                <a:gdLst/>
                <a:ahLst/>
                <a:cxnLst>
                  <a:cxn ang="0">
                    <a:pos x="61" y="178"/>
                  </a:cxn>
                  <a:cxn ang="0">
                    <a:pos x="61" y="148"/>
                  </a:cxn>
                  <a:cxn ang="0">
                    <a:pos x="88" y="119"/>
                  </a:cxn>
                  <a:cxn ang="0">
                    <a:pos x="179" y="119"/>
                  </a:cxn>
                  <a:cxn ang="0">
                    <a:pos x="207" y="90"/>
                  </a:cxn>
                  <a:cxn ang="0">
                    <a:pos x="238" y="90"/>
                  </a:cxn>
                  <a:cxn ang="0">
                    <a:pos x="268" y="60"/>
                  </a:cxn>
                  <a:cxn ang="0">
                    <a:pos x="297" y="90"/>
                  </a:cxn>
                  <a:cxn ang="0">
                    <a:pos x="297" y="0"/>
                  </a:cxn>
                  <a:cxn ang="0">
                    <a:pos x="207" y="0"/>
                  </a:cxn>
                  <a:cxn ang="0">
                    <a:pos x="179" y="30"/>
                  </a:cxn>
                  <a:cxn ang="0">
                    <a:pos x="0" y="30"/>
                  </a:cxn>
                </a:cxnLst>
                <a:rect l="0" t="0" r="r" b="b"/>
                <a:pathLst>
                  <a:path w="297" h="178">
                    <a:moveTo>
                      <a:pt x="61" y="178"/>
                    </a:moveTo>
                    <a:lnTo>
                      <a:pt x="61" y="148"/>
                    </a:lnTo>
                    <a:lnTo>
                      <a:pt x="88" y="119"/>
                    </a:lnTo>
                    <a:lnTo>
                      <a:pt x="179" y="119"/>
                    </a:lnTo>
                    <a:lnTo>
                      <a:pt x="207" y="90"/>
                    </a:lnTo>
                    <a:lnTo>
                      <a:pt x="238" y="90"/>
                    </a:lnTo>
                    <a:lnTo>
                      <a:pt x="268" y="60"/>
                    </a:lnTo>
                    <a:lnTo>
                      <a:pt x="297" y="90"/>
                    </a:lnTo>
                    <a:lnTo>
                      <a:pt x="297" y="0"/>
                    </a:lnTo>
                    <a:lnTo>
                      <a:pt x="207" y="0"/>
                    </a:lnTo>
                    <a:lnTo>
                      <a:pt x="179" y="30"/>
                    </a:lnTo>
                    <a:lnTo>
                      <a:pt x="0" y="30"/>
                    </a:lnTo>
                  </a:path>
                </a:pathLst>
              </a:custGeom>
              <a:noFill/>
              <a:ln w="1588">
                <a:solidFill>
                  <a:srgbClr val="000000"/>
                </a:solidFill>
                <a:prstDash val="solid"/>
                <a:round/>
                <a:headEnd/>
                <a:tailEnd/>
              </a:ln>
            </p:spPr>
            <p:txBody>
              <a:bodyPr/>
              <a:lstStyle/>
              <a:p>
                <a:endParaRPr lang="en-GB"/>
              </a:p>
            </p:txBody>
          </p:sp>
          <p:sp>
            <p:nvSpPr>
              <p:cNvPr id="21711" name="Freeform 207"/>
              <p:cNvSpPr>
                <a:spLocks/>
              </p:cNvSpPr>
              <p:nvPr/>
            </p:nvSpPr>
            <p:spPr bwMode="auto">
              <a:xfrm>
                <a:off x="4665" y="2764"/>
                <a:ext cx="422" cy="229"/>
              </a:xfrm>
              <a:custGeom>
                <a:avLst/>
                <a:gdLst/>
                <a:ahLst/>
                <a:cxnLst>
                  <a:cxn ang="0">
                    <a:pos x="1512" y="30"/>
                  </a:cxn>
                  <a:cxn ang="0">
                    <a:pos x="1421" y="89"/>
                  </a:cxn>
                  <a:cxn ang="0">
                    <a:pos x="1332" y="148"/>
                  </a:cxn>
                  <a:cxn ang="0">
                    <a:pos x="1184" y="179"/>
                  </a:cxn>
                  <a:cxn ang="0">
                    <a:pos x="1096" y="179"/>
                  </a:cxn>
                  <a:cxn ang="0">
                    <a:pos x="977" y="237"/>
                  </a:cxn>
                  <a:cxn ang="0">
                    <a:pos x="946" y="237"/>
                  </a:cxn>
                  <a:cxn ang="0">
                    <a:pos x="889" y="298"/>
                  </a:cxn>
                  <a:cxn ang="0">
                    <a:pos x="800" y="325"/>
                  </a:cxn>
                  <a:cxn ang="0">
                    <a:pos x="712" y="325"/>
                  </a:cxn>
                  <a:cxn ang="0">
                    <a:pos x="651" y="298"/>
                  </a:cxn>
                  <a:cxn ang="0">
                    <a:pos x="563" y="298"/>
                  </a:cxn>
                  <a:cxn ang="0">
                    <a:pos x="563" y="325"/>
                  </a:cxn>
                  <a:cxn ang="0">
                    <a:pos x="593" y="355"/>
                  </a:cxn>
                  <a:cxn ang="0">
                    <a:pos x="739" y="416"/>
                  </a:cxn>
                  <a:cxn ang="0">
                    <a:pos x="739" y="474"/>
                  </a:cxn>
                  <a:cxn ang="0">
                    <a:pos x="830" y="444"/>
                  </a:cxn>
                  <a:cxn ang="0">
                    <a:pos x="919" y="593"/>
                  </a:cxn>
                  <a:cxn ang="0">
                    <a:pos x="1007" y="623"/>
                  </a:cxn>
                  <a:cxn ang="0">
                    <a:pos x="1066" y="623"/>
                  </a:cxn>
                  <a:cxn ang="0">
                    <a:pos x="1184" y="593"/>
                  </a:cxn>
                  <a:cxn ang="0">
                    <a:pos x="1332" y="593"/>
                  </a:cxn>
                  <a:cxn ang="0">
                    <a:pos x="1303" y="623"/>
                  </a:cxn>
                  <a:cxn ang="0">
                    <a:pos x="1126" y="681"/>
                  </a:cxn>
                  <a:cxn ang="0">
                    <a:pos x="1007" y="741"/>
                  </a:cxn>
                  <a:cxn ang="0">
                    <a:pos x="858" y="771"/>
                  </a:cxn>
                  <a:cxn ang="0">
                    <a:pos x="770" y="829"/>
                  </a:cxn>
                  <a:cxn ang="0">
                    <a:pos x="593" y="918"/>
                  </a:cxn>
                  <a:cxn ang="0">
                    <a:pos x="502" y="859"/>
                  </a:cxn>
                  <a:cxn ang="0">
                    <a:pos x="563" y="741"/>
                  </a:cxn>
                  <a:cxn ang="0">
                    <a:pos x="502" y="681"/>
                  </a:cxn>
                  <a:cxn ang="0">
                    <a:pos x="414" y="623"/>
                  </a:cxn>
                  <a:cxn ang="0">
                    <a:pos x="325" y="593"/>
                  </a:cxn>
                  <a:cxn ang="0">
                    <a:pos x="296" y="534"/>
                  </a:cxn>
                  <a:cxn ang="0">
                    <a:pos x="384" y="474"/>
                  </a:cxn>
                  <a:cxn ang="0">
                    <a:pos x="475" y="444"/>
                  </a:cxn>
                  <a:cxn ang="0">
                    <a:pos x="563" y="416"/>
                  </a:cxn>
                  <a:cxn ang="0">
                    <a:pos x="475" y="355"/>
                  </a:cxn>
                  <a:cxn ang="0">
                    <a:pos x="356" y="325"/>
                  </a:cxn>
                  <a:cxn ang="0">
                    <a:pos x="237" y="355"/>
                  </a:cxn>
                  <a:cxn ang="0">
                    <a:pos x="89" y="325"/>
                  </a:cxn>
                  <a:cxn ang="0">
                    <a:pos x="29" y="267"/>
                  </a:cxn>
                  <a:cxn ang="0">
                    <a:pos x="29" y="237"/>
                  </a:cxn>
                  <a:cxn ang="0">
                    <a:pos x="147" y="237"/>
                  </a:cxn>
                  <a:cxn ang="0">
                    <a:pos x="147" y="207"/>
                  </a:cxn>
                  <a:cxn ang="0">
                    <a:pos x="29" y="148"/>
                  </a:cxn>
                </a:cxnLst>
                <a:rect l="0" t="0" r="r" b="b"/>
                <a:pathLst>
                  <a:path w="1688" h="918">
                    <a:moveTo>
                      <a:pt x="1688" y="0"/>
                    </a:moveTo>
                    <a:lnTo>
                      <a:pt x="1688" y="30"/>
                    </a:lnTo>
                    <a:lnTo>
                      <a:pt x="1512" y="30"/>
                    </a:lnTo>
                    <a:lnTo>
                      <a:pt x="1481" y="60"/>
                    </a:lnTo>
                    <a:lnTo>
                      <a:pt x="1451" y="60"/>
                    </a:lnTo>
                    <a:lnTo>
                      <a:pt x="1421" y="89"/>
                    </a:lnTo>
                    <a:lnTo>
                      <a:pt x="1392" y="89"/>
                    </a:lnTo>
                    <a:lnTo>
                      <a:pt x="1332" y="118"/>
                    </a:lnTo>
                    <a:lnTo>
                      <a:pt x="1332" y="148"/>
                    </a:lnTo>
                    <a:lnTo>
                      <a:pt x="1303" y="118"/>
                    </a:lnTo>
                    <a:lnTo>
                      <a:pt x="1244" y="118"/>
                    </a:lnTo>
                    <a:lnTo>
                      <a:pt x="1184" y="179"/>
                    </a:lnTo>
                    <a:lnTo>
                      <a:pt x="1155" y="148"/>
                    </a:lnTo>
                    <a:lnTo>
                      <a:pt x="1126" y="148"/>
                    </a:lnTo>
                    <a:lnTo>
                      <a:pt x="1096" y="179"/>
                    </a:lnTo>
                    <a:lnTo>
                      <a:pt x="1066" y="179"/>
                    </a:lnTo>
                    <a:lnTo>
                      <a:pt x="1007" y="237"/>
                    </a:lnTo>
                    <a:lnTo>
                      <a:pt x="977" y="237"/>
                    </a:lnTo>
                    <a:lnTo>
                      <a:pt x="977" y="267"/>
                    </a:lnTo>
                    <a:lnTo>
                      <a:pt x="946" y="298"/>
                    </a:lnTo>
                    <a:lnTo>
                      <a:pt x="946" y="237"/>
                    </a:lnTo>
                    <a:lnTo>
                      <a:pt x="919" y="237"/>
                    </a:lnTo>
                    <a:lnTo>
                      <a:pt x="919" y="267"/>
                    </a:lnTo>
                    <a:lnTo>
                      <a:pt x="889" y="298"/>
                    </a:lnTo>
                    <a:lnTo>
                      <a:pt x="858" y="298"/>
                    </a:lnTo>
                    <a:lnTo>
                      <a:pt x="830" y="325"/>
                    </a:lnTo>
                    <a:lnTo>
                      <a:pt x="800" y="325"/>
                    </a:lnTo>
                    <a:lnTo>
                      <a:pt x="770" y="355"/>
                    </a:lnTo>
                    <a:lnTo>
                      <a:pt x="739" y="325"/>
                    </a:lnTo>
                    <a:lnTo>
                      <a:pt x="712" y="325"/>
                    </a:lnTo>
                    <a:lnTo>
                      <a:pt x="682" y="355"/>
                    </a:lnTo>
                    <a:lnTo>
                      <a:pt x="682" y="325"/>
                    </a:lnTo>
                    <a:lnTo>
                      <a:pt x="651" y="298"/>
                    </a:lnTo>
                    <a:lnTo>
                      <a:pt x="651" y="325"/>
                    </a:lnTo>
                    <a:lnTo>
                      <a:pt x="593" y="325"/>
                    </a:lnTo>
                    <a:lnTo>
                      <a:pt x="563" y="298"/>
                    </a:lnTo>
                    <a:lnTo>
                      <a:pt x="532" y="298"/>
                    </a:lnTo>
                    <a:lnTo>
                      <a:pt x="532" y="325"/>
                    </a:lnTo>
                    <a:lnTo>
                      <a:pt x="563" y="325"/>
                    </a:lnTo>
                    <a:lnTo>
                      <a:pt x="563" y="355"/>
                    </a:lnTo>
                    <a:lnTo>
                      <a:pt x="593" y="386"/>
                    </a:lnTo>
                    <a:lnTo>
                      <a:pt x="593" y="355"/>
                    </a:lnTo>
                    <a:lnTo>
                      <a:pt x="651" y="386"/>
                    </a:lnTo>
                    <a:lnTo>
                      <a:pt x="712" y="386"/>
                    </a:lnTo>
                    <a:lnTo>
                      <a:pt x="739" y="416"/>
                    </a:lnTo>
                    <a:lnTo>
                      <a:pt x="770" y="416"/>
                    </a:lnTo>
                    <a:lnTo>
                      <a:pt x="739" y="444"/>
                    </a:lnTo>
                    <a:lnTo>
                      <a:pt x="739" y="474"/>
                    </a:lnTo>
                    <a:lnTo>
                      <a:pt x="800" y="416"/>
                    </a:lnTo>
                    <a:lnTo>
                      <a:pt x="800" y="444"/>
                    </a:lnTo>
                    <a:lnTo>
                      <a:pt x="830" y="444"/>
                    </a:lnTo>
                    <a:lnTo>
                      <a:pt x="889" y="504"/>
                    </a:lnTo>
                    <a:lnTo>
                      <a:pt x="919" y="534"/>
                    </a:lnTo>
                    <a:lnTo>
                      <a:pt x="919" y="593"/>
                    </a:lnTo>
                    <a:lnTo>
                      <a:pt x="946" y="593"/>
                    </a:lnTo>
                    <a:lnTo>
                      <a:pt x="977" y="623"/>
                    </a:lnTo>
                    <a:lnTo>
                      <a:pt x="1007" y="623"/>
                    </a:lnTo>
                    <a:lnTo>
                      <a:pt x="1007" y="593"/>
                    </a:lnTo>
                    <a:lnTo>
                      <a:pt x="1037" y="623"/>
                    </a:lnTo>
                    <a:lnTo>
                      <a:pt x="1066" y="623"/>
                    </a:lnTo>
                    <a:lnTo>
                      <a:pt x="1126" y="562"/>
                    </a:lnTo>
                    <a:lnTo>
                      <a:pt x="1155" y="593"/>
                    </a:lnTo>
                    <a:lnTo>
                      <a:pt x="1184" y="593"/>
                    </a:lnTo>
                    <a:lnTo>
                      <a:pt x="1214" y="562"/>
                    </a:lnTo>
                    <a:lnTo>
                      <a:pt x="1303" y="562"/>
                    </a:lnTo>
                    <a:lnTo>
                      <a:pt x="1332" y="593"/>
                    </a:lnTo>
                    <a:lnTo>
                      <a:pt x="1362" y="593"/>
                    </a:lnTo>
                    <a:lnTo>
                      <a:pt x="1332" y="623"/>
                    </a:lnTo>
                    <a:lnTo>
                      <a:pt x="1303" y="623"/>
                    </a:lnTo>
                    <a:lnTo>
                      <a:pt x="1303" y="711"/>
                    </a:lnTo>
                    <a:lnTo>
                      <a:pt x="1155" y="711"/>
                    </a:lnTo>
                    <a:lnTo>
                      <a:pt x="1126" y="681"/>
                    </a:lnTo>
                    <a:lnTo>
                      <a:pt x="1037" y="681"/>
                    </a:lnTo>
                    <a:lnTo>
                      <a:pt x="1037" y="711"/>
                    </a:lnTo>
                    <a:lnTo>
                      <a:pt x="1007" y="741"/>
                    </a:lnTo>
                    <a:lnTo>
                      <a:pt x="977" y="741"/>
                    </a:lnTo>
                    <a:lnTo>
                      <a:pt x="946" y="771"/>
                    </a:lnTo>
                    <a:lnTo>
                      <a:pt x="858" y="771"/>
                    </a:lnTo>
                    <a:lnTo>
                      <a:pt x="830" y="799"/>
                    </a:lnTo>
                    <a:lnTo>
                      <a:pt x="800" y="799"/>
                    </a:lnTo>
                    <a:lnTo>
                      <a:pt x="770" y="829"/>
                    </a:lnTo>
                    <a:lnTo>
                      <a:pt x="770" y="859"/>
                    </a:lnTo>
                    <a:lnTo>
                      <a:pt x="712" y="918"/>
                    </a:lnTo>
                    <a:lnTo>
                      <a:pt x="593" y="918"/>
                    </a:lnTo>
                    <a:lnTo>
                      <a:pt x="563" y="889"/>
                    </a:lnTo>
                    <a:lnTo>
                      <a:pt x="532" y="889"/>
                    </a:lnTo>
                    <a:lnTo>
                      <a:pt x="502" y="859"/>
                    </a:lnTo>
                    <a:lnTo>
                      <a:pt x="532" y="859"/>
                    </a:lnTo>
                    <a:lnTo>
                      <a:pt x="532" y="771"/>
                    </a:lnTo>
                    <a:lnTo>
                      <a:pt x="563" y="741"/>
                    </a:lnTo>
                    <a:lnTo>
                      <a:pt x="532" y="711"/>
                    </a:lnTo>
                    <a:lnTo>
                      <a:pt x="532" y="681"/>
                    </a:lnTo>
                    <a:lnTo>
                      <a:pt x="502" y="681"/>
                    </a:lnTo>
                    <a:lnTo>
                      <a:pt x="475" y="652"/>
                    </a:lnTo>
                    <a:lnTo>
                      <a:pt x="444" y="652"/>
                    </a:lnTo>
                    <a:lnTo>
                      <a:pt x="414" y="623"/>
                    </a:lnTo>
                    <a:lnTo>
                      <a:pt x="384" y="623"/>
                    </a:lnTo>
                    <a:lnTo>
                      <a:pt x="356" y="593"/>
                    </a:lnTo>
                    <a:lnTo>
                      <a:pt x="325" y="593"/>
                    </a:lnTo>
                    <a:lnTo>
                      <a:pt x="266" y="623"/>
                    </a:lnTo>
                    <a:lnTo>
                      <a:pt x="237" y="593"/>
                    </a:lnTo>
                    <a:lnTo>
                      <a:pt x="296" y="534"/>
                    </a:lnTo>
                    <a:lnTo>
                      <a:pt x="325" y="534"/>
                    </a:lnTo>
                    <a:lnTo>
                      <a:pt x="325" y="504"/>
                    </a:lnTo>
                    <a:lnTo>
                      <a:pt x="384" y="474"/>
                    </a:lnTo>
                    <a:lnTo>
                      <a:pt x="414" y="474"/>
                    </a:lnTo>
                    <a:lnTo>
                      <a:pt x="444" y="444"/>
                    </a:lnTo>
                    <a:lnTo>
                      <a:pt x="475" y="444"/>
                    </a:lnTo>
                    <a:lnTo>
                      <a:pt x="502" y="416"/>
                    </a:lnTo>
                    <a:lnTo>
                      <a:pt x="532" y="444"/>
                    </a:lnTo>
                    <a:lnTo>
                      <a:pt x="563" y="416"/>
                    </a:lnTo>
                    <a:lnTo>
                      <a:pt x="502" y="355"/>
                    </a:lnTo>
                    <a:lnTo>
                      <a:pt x="502" y="325"/>
                    </a:lnTo>
                    <a:lnTo>
                      <a:pt x="475" y="355"/>
                    </a:lnTo>
                    <a:lnTo>
                      <a:pt x="414" y="355"/>
                    </a:lnTo>
                    <a:lnTo>
                      <a:pt x="384" y="325"/>
                    </a:lnTo>
                    <a:lnTo>
                      <a:pt x="356" y="325"/>
                    </a:lnTo>
                    <a:lnTo>
                      <a:pt x="325" y="355"/>
                    </a:lnTo>
                    <a:lnTo>
                      <a:pt x="266" y="325"/>
                    </a:lnTo>
                    <a:lnTo>
                      <a:pt x="237" y="355"/>
                    </a:lnTo>
                    <a:lnTo>
                      <a:pt x="177" y="355"/>
                    </a:lnTo>
                    <a:lnTo>
                      <a:pt x="147" y="325"/>
                    </a:lnTo>
                    <a:lnTo>
                      <a:pt x="89" y="325"/>
                    </a:lnTo>
                    <a:lnTo>
                      <a:pt x="89" y="298"/>
                    </a:lnTo>
                    <a:lnTo>
                      <a:pt x="59" y="298"/>
                    </a:lnTo>
                    <a:lnTo>
                      <a:pt x="29" y="267"/>
                    </a:lnTo>
                    <a:lnTo>
                      <a:pt x="59" y="267"/>
                    </a:lnTo>
                    <a:lnTo>
                      <a:pt x="59" y="237"/>
                    </a:lnTo>
                    <a:lnTo>
                      <a:pt x="29" y="237"/>
                    </a:lnTo>
                    <a:lnTo>
                      <a:pt x="0" y="207"/>
                    </a:lnTo>
                    <a:lnTo>
                      <a:pt x="118" y="207"/>
                    </a:lnTo>
                    <a:lnTo>
                      <a:pt x="147" y="237"/>
                    </a:lnTo>
                    <a:lnTo>
                      <a:pt x="207" y="179"/>
                    </a:lnTo>
                    <a:lnTo>
                      <a:pt x="177" y="179"/>
                    </a:lnTo>
                    <a:lnTo>
                      <a:pt x="147" y="207"/>
                    </a:lnTo>
                    <a:lnTo>
                      <a:pt x="118" y="179"/>
                    </a:lnTo>
                    <a:lnTo>
                      <a:pt x="59" y="179"/>
                    </a:lnTo>
                    <a:lnTo>
                      <a:pt x="29" y="148"/>
                    </a:lnTo>
                  </a:path>
                </a:pathLst>
              </a:custGeom>
              <a:noFill/>
              <a:ln w="1588">
                <a:solidFill>
                  <a:srgbClr val="000000"/>
                </a:solidFill>
                <a:prstDash val="solid"/>
                <a:round/>
                <a:headEnd/>
                <a:tailEnd/>
              </a:ln>
            </p:spPr>
            <p:txBody>
              <a:bodyPr/>
              <a:lstStyle/>
              <a:p>
                <a:endParaRPr lang="en-GB"/>
              </a:p>
            </p:txBody>
          </p:sp>
          <p:sp>
            <p:nvSpPr>
              <p:cNvPr id="21712" name="Rectangle 208"/>
              <p:cNvSpPr>
                <a:spLocks noChangeArrowheads="1"/>
              </p:cNvSpPr>
              <p:nvPr/>
            </p:nvSpPr>
            <p:spPr bwMode="auto">
              <a:xfrm>
                <a:off x="5102" y="2801"/>
                <a:ext cx="7" cy="7"/>
              </a:xfrm>
              <a:prstGeom prst="rect">
                <a:avLst/>
              </a:prstGeom>
              <a:noFill/>
              <a:ln w="1588">
                <a:solidFill>
                  <a:srgbClr val="000000"/>
                </a:solidFill>
                <a:miter lim="800000"/>
                <a:headEnd/>
                <a:tailEnd/>
              </a:ln>
            </p:spPr>
            <p:txBody>
              <a:bodyPr/>
              <a:lstStyle/>
              <a:p>
                <a:endParaRPr lang="en-GB"/>
              </a:p>
            </p:txBody>
          </p:sp>
          <p:sp>
            <p:nvSpPr>
              <p:cNvPr id="21713" name="Freeform 209"/>
              <p:cNvSpPr>
                <a:spLocks/>
              </p:cNvSpPr>
              <p:nvPr/>
            </p:nvSpPr>
            <p:spPr bwMode="auto">
              <a:xfrm>
                <a:off x="5006" y="2801"/>
                <a:ext cx="251" cy="281"/>
              </a:xfrm>
              <a:custGeom>
                <a:avLst/>
                <a:gdLst/>
                <a:ahLst/>
                <a:cxnLst>
                  <a:cxn ang="0">
                    <a:pos x="1007" y="1125"/>
                  </a:cxn>
                  <a:cxn ang="0">
                    <a:pos x="979" y="1125"/>
                  </a:cxn>
                  <a:cxn ang="0">
                    <a:pos x="949" y="1097"/>
                  </a:cxn>
                  <a:cxn ang="0">
                    <a:pos x="949" y="1067"/>
                  </a:cxn>
                  <a:cxn ang="0">
                    <a:pos x="919" y="1067"/>
                  </a:cxn>
                  <a:cxn ang="0">
                    <a:pos x="771" y="918"/>
                  </a:cxn>
                  <a:cxn ang="0">
                    <a:pos x="742" y="918"/>
                  </a:cxn>
                  <a:cxn ang="0">
                    <a:pos x="682" y="859"/>
                  </a:cxn>
                  <a:cxn ang="0">
                    <a:pos x="651" y="859"/>
                  </a:cxn>
                  <a:cxn ang="0">
                    <a:pos x="594" y="800"/>
                  </a:cxn>
                  <a:cxn ang="0">
                    <a:pos x="505" y="800"/>
                  </a:cxn>
                  <a:cxn ang="0">
                    <a:pos x="475" y="770"/>
                  </a:cxn>
                  <a:cxn ang="0">
                    <a:pos x="444" y="770"/>
                  </a:cxn>
                  <a:cxn ang="0">
                    <a:pos x="444" y="741"/>
                  </a:cxn>
                  <a:cxn ang="0">
                    <a:pos x="387" y="711"/>
                  </a:cxn>
                  <a:cxn ang="0">
                    <a:pos x="326" y="651"/>
                  </a:cxn>
                  <a:cxn ang="0">
                    <a:pos x="326" y="681"/>
                  </a:cxn>
                  <a:cxn ang="0">
                    <a:pos x="237" y="681"/>
                  </a:cxn>
                  <a:cxn ang="0">
                    <a:pos x="237" y="651"/>
                  </a:cxn>
                  <a:cxn ang="0">
                    <a:pos x="177" y="593"/>
                  </a:cxn>
                  <a:cxn ang="0">
                    <a:pos x="150" y="593"/>
                  </a:cxn>
                  <a:cxn ang="0">
                    <a:pos x="150" y="563"/>
                  </a:cxn>
                  <a:cxn ang="0">
                    <a:pos x="119" y="563"/>
                  </a:cxn>
                  <a:cxn ang="0">
                    <a:pos x="89" y="533"/>
                  </a:cxn>
                  <a:cxn ang="0">
                    <a:pos x="0" y="533"/>
                  </a:cxn>
                  <a:cxn ang="0">
                    <a:pos x="0" y="504"/>
                  </a:cxn>
                  <a:cxn ang="0">
                    <a:pos x="30" y="504"/>
                  </a:cxn>
                  <a:cxn ang="0">
                    <a:pos x="59" y="475"/>
                  </a:cxn>
                  <a:cxn ang="0">
                    <a:pos x="30" y="475"/>
                  </a:cxn>
                  <a:cxn ang="0">
                    <a:pos x="30" y="414"/>
                  </a:cxn>
                  <a:cxn ang="0">
                    <a:pos x="59" y="414"/>
                  </a:cxn>
                  <a:cxn ang="0">
                    <a:pos x="119" y="445"/>
                  </a:cxn>
                  <a:cxn ang="0">
                    <a:pos x="119" y="475"/>
                  </a:cxn>
                  <a:cxn ang="0">
                    <a:pos x="177" y="475"/>
                  </a:cxn>
                  <a:cxn ang="0">
                    <a:pos x="207" y="445"/>
                  </a:cxn>
                  <a:cxn ang="0">
                    <a:pos x="268" y="475"/>
                  </a:cxn>
                  <a:cxn ang="0">
                    <a:pos x="296" y="445"/>
                  </a:cxn>
                  <a:cxn ang="0">
                    <a:pos x="268" y="414"/>
                  </a:cxn>
                  <a:cxn ang="0">
                    <a:pos x="268" y="386"/>
                  </a:cxn>
                  <a:cxn ang="0">
                    <a:pos x="237" y="414"/>
                  </a:cxn>
                  <a:cxn ang="0">
                    <a:pos x="237" y="356"/>
                  </a:cxn>
                  <a:cxn ang="0">
                    <a:pos x="268" y="356"/>
                  </a:cxn>
                  <a:cxn ang="0">
                    <a:pos x="268" y="326"/>
                  </a:cxn>
                  <a:cxn ang="0">
                    <a:pos x="296" y="296"/>
                  </a:cxn>
                  <a:cxn ang="0">
                    <a:pos x="296" y="238"/>
                  </a:cxn>
                  <a:cxn ang="0">
                    <a:pos x="326" y="207"/>
                  </a:cxn>
                  <a:cxn ang="0">
                    <a:pos x="326" y="238"/>
                  </a:cxn>
                  <a:cxn ang="0">
                    <a:pos x="357" y="268"/>
                  </a:cxn>
                  <a:cxn ang="0">
                    <a:pos x="357" y="207"/>
                  </a:cxn>
                  <a:cxn ang="0">
                    <a:pos x="387" y="177"/>
                  </a:cxn>
                  <a:cxn ang="0">
                    <a:pos x="414" y="207"/>
                  </a:cxn>
                  <a:cxn ang="0">
                    <a:pos x="444" y="207"/>
                  </a:cxn>
                  <a:cxn ang="0">
                    <a:pos x="475" y="238"/>
                  </a:cxn>
                  <a:cxn ang="0">
                    <a:pos x="475" y="207"/>
                  </a:cxn>
                  <a:cxn ang="0">
                    <a:pos x="444" y="177"/>
                  </a:cxn>
                  <a:cxn ang="0">
                    <a:pos x="414" y="177"/>
                  </a:cxn>
                  <a:cxn ang="0">
                    <a:pos x="326" y="89"/>
                  </a:cxn>
                  <a:cxn ang="0">
                    <a:pos x="296" y="119"/>
                  </a:cxn>
                  <a:cxn ang="0">
                    <a:pos x="237" y="59"/>
                  </a:cxn>
                  <a:cxn ang="0">
                    <a:pos x="237" y="31"/>
                  </a:cxn>
                  <a:cxn ang="0">
                    <a:pos x="296" y="31"/>
                  </a:cxn>
                  <a:cxn ang="0">
                    <a:pos x="326" y="0"/>
                  </a:cxn>
                  <a:cxn ang="0">
                    <a:pos x="387" y="0"/>
                  </a:cxn>
                </a:cxnLst>
                <a:rect l="0" t="0" r="r" b="b"/>
                <a:pathLst>
                  <a:path w="1007" h="1125">
                    <a:moveTo>
                      <a:pt x="1007" y="1125"/>
                    </a:moveTo>
                    <a:lnTo>
                      <a:pt x="979" y="1125"/>
                    </a:lnTo>
                    <a:lnTo>
                      <a:pt x="949" y="1097"/>
                    </a:lnTo>
                    <a:lnTo>
                      <a:pt x="949" y="1067"/>
                    </a:lnTo>
                    <a:lnTo>
                      <a:pt x="919" y="1067"/>
                    </a:lnTo>
                    <a:lnTo>
                      <a:pt x="771" y="918"/>
                    </a:lnTo>
                    <a:lnTo>
                      <a:pt x="742" y="918"/>
                    </a:lnTo>
                    <a:lnTo>
                      <a:pt x="682" y="859"/>
                    </a:lnTo>
                    <a:lnTo>
                      <a:pt x="651" y="859"/>
                    </a:lnTo>
                    <a:lnTo>
                      <a:pt x="594" y="800"/>
                    </a:lnTo>
                    <a:lnTo>
                      <a:pt x="505" y="800"/>
                    </a:lnTo>
                    <a:lnTo>
                      <a:pt x="475" y="770"/>
                    </a:lnTo>
                    <a:lnTo>
                      <a:pt x="444" y="770"/>
                    </a:lnTo>
                    <a:lnTo>
                      <a:pt x="444" y="741"/>
                    </a:lnTo>
                    <a:lnTo>
                      <a:pt x="387" y="711"/>
                    </a:lnTo>
                    <a:lnTo>
                      <a:pt x="326" y="651"/>
                    </a:lnTo>
                    <a:lnTo>
                      <a:pt x="326" y="681"/>
                    </a:lnTo>
                    <a:lnTo>
                      <a:pt x="237" y="681"/>
                    </a:lnTo>
                    <a:lnTo>
                      <a:pt x="237" y="651"/>
                    </a:lnTo>
                    <a:lnTo>
                      <a:pt x="177" y="593"/>
                    </a:lnTo>
                    <a:lnTo>
                      <a:pt x="150" y="593"/>
                    </a:lnTo>
                    <a:lnTo>
                      <a:pt x="150" y="563"/>
                    </a:lnTo>
                    <a:lnTo>
                      <a:pt x="119" y="563"/>
                    </a:lnTo>
                    <a:lnTo>
                      <a:pt x="89" y="533"/>
                    </a:lnTo>
                    <a:lnTo>
                      <a:pt x="0" y="533"/>
                    </a:lnTo>
                    <a:lnTo>
                      <a:pt x="0" y="504"/>
                    </a:lnTo>
                    <a:lnTo>
                      <a:pt x="30" y="504"/>
                    </a:lnTo>
                    <a:lnTo>
                      <a:pt x="59" y="475"/>
                    </a:lnTo>
                    <a:lnTo>
                      <a:pt x="30" y="475"/>
                    </a:lnTo>
                    <a:lnTo>
                      <a:pt x="30" y="414"/>
                    </a:lnTo>
                    <a:lnTo>
                      <a:pt x="59" y="414"/>
                    </a:lnTo>
                    <a:lnTo>
                      <a:pt x="119" y="445"/>
                    </a:lnTo>
                    <a:lnTo>
                      <a:pt x="119" y="475"/>
                    </a:lnTo>
                    <a:lnTo>
                      <a:pt x="177" y="475"/>
                    </a:lnTo>
                    <a:lnTo>
                      <a:pt x="207" y="445"/>
                    </a:lnTo>
                    <a:lnTo>
                      <a:pt x="268" y="475"/>
                    </a:lnTo>
                    <a:lnTo>
                      <a:pt x="296" y="445"/>
                    </a:lnTo>
                    <a:lnTo>
                      <a:pt x="268" y="414"/>
                    </a:lnTo>
                    <a:lnTo>
                      <a:pt x="268" y="386"/>
                    </a:lnTo>
                    <a:lnTo>
                      <a:pt x="237" y="414"/>
                    </a:lnTo>
                    <a:lnTo>
                      <a:pt x="237" y="356"/>
                    </a:lnTo>
                    <a:lnTo>
                      <a:pt x="268" y="356"/>
                    </a:lnTo>
                    <a:lnTo>
                      <a:pt x="268" y="326"/>
                    </a:lnTo>
                    <a:lnTo>
                      <a:pt x="296" y="296"/>
                    </a:lnTo>
                    <a:lnTo>
                      <a:pt x="296" y="238"/>
                    </a:lnTo>
                    <a:lnTo>
                      <a:pt x="326" y="207"/>
                    </a:lnTo>
                    <a:lnTo>
                      <a:pt x="326" y="238"/>
                    </a:lnTo>
                    <a:lnTo>
                      <a:pt x="357" y="268"/>
                    </a:lnTo>
                    <a:lnTo>
                      <a:pt x="357" y="207"/>
                    </a:lnTo>
                    <a:lnTo>
                      <a:pt x="387" y="177"/>
                    </a:lnTo>
                    <a:lnTo>
                      <a:pt x="414" y="207"/>
                    </a:lnTo>
                    <a:lnTo>
                      <a:pt x="444" y="207"/>
                    </a:lnTo>
                    <a:lnTo>
                      <a:pt x="475" y="238"/>
                    </a:lnTo>
                    <a:lnTo>
                      <a:pt x="475" y="207"/>
                    </a:lnTo>
                    <a:lnTo>
                      <a:pt x="444" y="177"/>
                    </a:lnTo>
                    <a:lnTo>
                      <a:pt x="414" y="177"/>
                    </a:lnTo>
                    <a:lnTo>
                      <a:pt x="326" y="89"/>
                    </a:lnTo>
                    <a:lnTo>
                      <a:pt x="296" y="119"/>
                    </a:lnTo>
                    <a:lnTo>
                      <a:pt x="237" y="59"/>
                    </a:lnTo>
                    <a:lnTo>
                      <a:pt x="237" y="31"/>
                    </a:lnTo>
                    <a:lnTo>
                      <a:pt x="296" y="31"/>
                    </a:lnTo>
                    <a:lnTo>
                      <a:pt x="326" y="0"/>
                    </a:lnTo>
                    <a:lnTo>
                      <a:pt x="387" y="0"/>
                    </a:lnTo>
                  </a:path>
                </a:pathLst>
              </a:custGeom>
              <a:noFill/>
              <a:ln w="1588">
                <a:solidFill>
                  <a:srgbClr val="000000"/>
                </a:solidFill>
                <a:prstDash val="solid"/>
                <a:round/>
                <a:headEnd/>
                <a:tailEnd/>
              </a:ln>
            </p:spPr>
            <p:txBody>
              <a:bodyPr/>
              <a:lstStyle/>
              <a:p>
                <a:endParaRPr lang="en-GB"/>
              </a:p>
            </p:txBody>
          </p:sp>
          <p:sp>
            <p:nvSpPr>
              <p:cNvPr id="21714" name="Freeform 210"/>
              <p:cNvSpPr>
                <a:spLocks/>
              </p:cNvSpPr>
              <p:nvPr/>
            </p:nvSpPr>
            <p:spPr bwMode="auto">
              <a:xfrm>
                <a:off x="4443" y="3186"/>
                <a:ext cx="941" cy="103"/>
              </a:xfrm>
              <a:custGeom>
                <a:avLst/>
                <a:gdLst/>
                <a:ahLst/>
                <a:cxnLst>
                  <a:cxn ang="0">
                    <a:pos x="3705" y="268"/>
                  </a:cxn>
                  <a:cxn ang="0">
                    <a:pos x="3645" y="295"/>
                  </a:cxn>
                  <a:cxn ang="0">
                    <a:pos x="3557" y="325"/>
                  </a:cxn>
                  <a:cxn ang="0">
                    <a:pos x="3496" y="355"/>
                  </a:cxn>
                  <a:cxn ang="0">
                    <a:pos x="3408" y="386"/>
                  </a:cxn>
                  <a:cxn ang="0">
                    <a:pos x="3350" y="386"/>
                  </a:cxn>
                  <a:cxn ang="0">
                    <a:pos x="3231" y="355"/>
                  </a:cxn>
                  <a:cxn ang="0">
                    <a:pos x="3023" y="386"/>
                  </a:cxn>
                  <a:cxn ang="0">
                    <a:pos x="2934" y="414"/>
                  </a:cxn>
                  <a:cxn ang="0">
                    <a:pos x="2846" y="386"/>
                  </a:cxn>
                  <a:cxn ang="0">
                    <a:pos x="2727" y="325"/>
                  </a:cxn>
                  <a:cxn ang="0">
                    <a:pos x="2609" y="355"/>
                  </a:cxn>
                  <a:cxn ang="0">
                    <a:pos x="2548" y="325"/>
                  </a:cxn>
                  <a:cxn ang="0">
                    <a:pos x="2402" y="268"/>
                  </a:cxn>
                  <a:cxn ang="0">
                    <a:pos x="2341" y="295"/>
                  </a:cxn>
                  <a:cxn ang="0">
                    <a:pos x="2252" y="177"/>
                  </a:cxn>
                  <a:cxn ang="0">
                    <a:pos x="2134" y="148"/>
                  </a:cxn>
                  <a:cxn ang="0">
                    <a:pos x="2074" y="148"/>
                  </a:cxn>
                  <a:cxn ang="0">
                    <a:pos x="1986" y="118"/>
                  </a:cxn>
                  <a:cxn ang="0">
                    <a:pos x="1956" y="59"/>
                  </a:cxn>
                  <a:cxn ang="0">
                    <a:pos x="1956" y="30"/>
                  </a:cxn>
                  <a:cxn ang="0">
                    <a:pos x="1927" y="30"/>
                  </a:cxn>
                  <a:cxn ang="0">
                    <a:pos x="1572" y="59"/>
                  </a:cxn>
                  <a:cxn ang="0">
                    <a:pos x="1483" y="30"/>
                  </a:cxn>
                  <a:cxn ang="0">
                    <a:pos x="1392" y="59"/>
                  </a:cxn>
                  <a:cxn ang="0">
                    <a:pos x="1304" y="89"/>
                  </a:cxn>
                  <a:cxn ang="0">
                    <a:pos x="1246" y="118"/>
                  </a:cxn>
                  <a:cxn ang="0">
                    <a:pos x="1186" y="148"/>
                  </a:cxn>
                  <a:cxn ang="0">
                    <a:pos x="1127" y="177"/>
                  </a:cxn>
                  <a:cxn ang="0">
                    <a:pos x="1067" y="207"/>
                  </a:cxn>
                  <a:cxn ang="0">
                    <a:pos x="1008" y="237"/>
                  </a:cxn>
                  <a:cxn ang="0">
                    <a:pos x="949" y="268"/>
                  </a:cxn>
                  <a:cxn ang="0">
                    <a:pos x="919" y="355"/>
                  </a:cxn>
                  <a:cxn ang="0">
                    <a:pos x="772" y="325"/>
                  </a:cxn>
                  <a:cxn ang="0">
                    <a:pos x="653" y="295"/>
                  </a:cxn>
                  <a:cxn ang="0">
                    <a:pos x="444" y="325"/>
                  </a:cxn>
                  <a:cxn ang="0">
                    <a:pos x="355" y="295"/>
                  </a:cxn>
                  <a:cxn ang="0">
                    <a:pos x="298" y="295"/>
                  </a:cxn>
                  <a:cxn ang="0">
                    <a:pos x="237" y="268"/>
                  </a:cxn>
                  <a:cxn ang="0">
                    <a:pos x="149" y="237"/>
                  </a:cxn>
                  <a:cxn ang="0">
                    <a:pos x="89" y="207"/>
                  </a:cxn>
                  <a:cxn ang="0">
                    <a:pos x="30" y="177"/>
                  </a:cxn>
                  <a:cxn ang="0">
                    <a:pos x="0" y="118"/>
                  </a:cxn>
                  <a:cxn ang="0">
                    <a:pos x="0" y="59"/>
                  </a:cxn>
                </a:cxnLst>
                <a:rect l="0" t="0" r="r" b="b"/>
                <a:pathLst>
                  <a:path w="3764" h="414">
                    <a:moveTo>
                      <a:pt x="3764" y="207"/>
                    </a:moveTo>
                    <a:lnTo>
                      <a:pt x="3705" y="268"/>
                    </a:lnTo>
                    <a:lnTo>
                      <a:pt x="3676" y="268"/>
                    </a:lnTo>
                    <a:lnTo>
                      <a:pt x="3645" y="295"/>
                    </a:lnTo>
                    <a:lnTo>
                      <a:pt x="3615" y="295"/>
                    </a:lnTo>
                    <a:lnTo>
                      <a:pt x="3557" y="325"/>
                    </a:lnTo>
                    <a:lnTo>
                      <a:pt x="3526" y="355"/>
                    </a:lnTo>
                    <a:lnTo>
                      <a:pt x="3496" y="355"/>
                    </a:lnTo>
                    <a:lnTo>
                      <a:pt x="3469" y="386"/>
                    </a:lnTo>
                    <a:lnTo>
                      <a:pt x="3408" y="386"/>
                    </a:lnTo>
                    <a:lnTo>
                      <a:pt x="3378" y="414"/>
                    </a:lnTo>
                    <a:lnTo>
                      <a:pt x="3350" y="386"/>
                    </a:lnTo>
                    <a:lnTo>
                      <a:pt x="3259" y="386"/>
                    </a:lnTo>
                    <a:lnTo>
                      <a:pt x="3231" y="355"/>
                    </a:lnTo>
                    <a:lnTo>
                      <a:pt x="3053" y="355"/>
                    </a:lnTo>
                    <a:lnTo>
                      <a:pt x="3023" y="386"/>
                    </a:lnTo>
                    <a:lnTo>
                      <a:pt x="2964" y="386"/>
                    </a:lnTo>
                    <a:lnTo>
                      <a:pt x="2934" y="414"/>
                    </a:lnTo>
                    <a:lnTo>
                      <a:pt x="2903" y="414"/>
                    </a:lnTo>
                    <a:lnTo>
                      <a:pt x="2846" y="386"/>
                    </a:lnTo>
                    <a:lnTo>
                      <a:pt x="2785" y="386"/>
                    </a:lnTo>
                    <a:lnTo>
                      <a:pt x="2727" y="325"/>
                    </a:lnTo>
                    <a:lnTo>
                      <a:pt x="2696" y="355"/>
                    </a:lnTo>
                    <a:lnTo>
                      <a:pt x="2609" y="355"/>
                    </a:lnTo>
                    <a:lnTo>
                      <a:pt x="2578" y="325"/>
                    </a:lnTo>
                    <a:lnTo>
                      <a:pt x="2548" y="325"/>
                    </a:lnTo>
                    <a:lnTo>
                      <a:pt x="2489" y="268"/>
                    </a:lnTo>
                    <a:lnTo>
                      <a:pt x="2402" y="268"/>
                    </a:lnTo>
                    <a:lnTo>
                      <a:pt x="2371" y="295"/>
                    </a:lnTo>
                    <a:lnTo>
                      <a:pt x="2341" y="295"/>
                    </a:lnTo>
                    <a:lnTo>
                      <a:pt x="2252" y="207"/>
                    </a:lnTo>
                    <a:lnTo>
                      <a:pt x="2252" y="177"/>
                    </a:lnTo>
                    <a:lnTo>
                      <a:pt x="2222" y="148"/>
                    </a:lnTo>
                    <a:lnTo>
                      <a:pt x="2134" y="148"/>
                    </a:lnTo>
                    <a:lnTo>
                      <a:pt x="2104" y="177"/>
                    </a:lnTo>
                    <a:lnTo>
                      <a:pt x="2074" y="148"/>
                    </a:lnTo>
                    <a:lnTo>
                      <a:pt x="2016" y="148"/>
                    </a:lnTo>
                    <a:lnTo>
                      <a:pt x="1986" y="118"/>
                    </a:lnTo>
                    <a:lnTo>
                      <a:pt x="1986" y="89"/>
                    </a:lnTo>
                    <a:lnTo>
                      <a:pt x="1956" y="59"/>
                    </a:lnTo>
                    <a:lnTo>
                      <a:pt x="1986" y="30"/>
                    </a:lnTo>
                    <a:lnTo>
                      <a:pt x="1956" y="30"/>
                    </a:lnTo>
                    <a:lnTo>
                      <a:pt x="1927" y="0"/>
                    </a:lnTo>
                    <a:lnTo>
                      <a:pt x="1927" y="30"/>
                    </a:lnTo>
                    <a:lnTo>
                      <a:pt x="1897" y="59"/>
                    </a:lnTo>
                    <a:lnTo>
                      <a:pt x="1572" y="59"/>
                    </a:lnTo>
                    <a:lnTo>
                      <a:pt x="1541" y="30"/>
                    </a:lnTo>
                    <a:lnTo>
                      <a:pt x="1483" y="30"/>
                    </a:lnTo>
                    <a:lnTo>
                      <a:pt x="1453" y="59"/>
                    </a:lnTo>
                    <a:lnTo>
                      <a:pt x="1392" y="59"/>
                    </a:lnTo>
                    <a:lnTo>
                      <a:pt x="1365" y="89"/>
                    </a:lnTo>
                    <a:lnTo>
                      <a:pt x="1304" y="89"/>
                    </a:lnTo>
                    <a:lnTo>
                      <a:pt x="1274" y="118"/>
                    </a:lnTo>
                    <a:lnTo>
                      <a:pt x="1246" y="118"/>
                    </a:lnTo>
                    <a:lnTo>
                      <a:pt x="1215" y="148"/>
                    </a:lnTo>
                    <a:lnTo>
                      <a:pt x="1186" y="148"/>
                    </a:lnTo>
                    <a:lnTo>
                      <a:pt x="1156" y="177"/>
                    </a:lnTo>
                    <a:lnTo>
                      <a:pt x="1127" y="177"/>
                    </a:lnTo>
                    <a:lnTo>
                      <a:pt x="1097" y="207"/>
                    </a:lnTo>
                    <a:lnTo>
                      <a:pt x="1067" y="207"/>
                    </a:lnTo>
                    <a:lnTo>
                      <a:pt x="1037" y="237"/>
                    </a:lnTo>
                    <a:lnTo>
                      <a:pt x="1008" y="237"/>
                    </a:lnTo>
                    <a:lnTo>
                      <a:pt x="979" y="268"/>
                    </a:lnTo>
                    <a:lnTo>
                      <a:pt x="949" y="268"/>
                    </a:lnTo>
                    <a:lnTo>
                      <a:pt x="979" y="295"/>
                    </a:lnTo>
                    <a:lnTo>
                      <a:pt x="919" y="355"/>
                    </a:lnTo>
                    <a:lnTo>
                      <a:pt x="772" y="355"/>
                    </a:lnTo>
                    <a:lnTo>
                      <a:pt x="772" y="325"/>
                    </a:lnTo>
                    <a:lnTo>
                      <a:pt x="681" y="325"/>
                    </a:lnTo>
                    <a:lnTo>
                      <a:pt x="653" y="295"/>
                    </a:lnTo>
                    <a:lnTo>
                      <a:pt x="623" y="325"/>
                    </a:lnTo>
                    <a:lnTo>
                      <a:pt x="444" y="325"/>
                    </a:lnTo>
                    <a:lnTo>
                      <a:pt x="416" y="295"/>
                    </a:lnTo>
                    <a:lnTo>
                      <a:pt x="355" y="295"/>
                    </a:lnTo>
                    <a:lnTo>
                      <a:pt x="326" y="325"/>
                    </a:lnTo>
                    <a:lnTo>
                      <a:pt x="298" y="295"/>
                    </a:lnTo>
                    <a:lnTo>
                      <a:pt x="267" y="295"/>
                    </a:lnTo>
                    <a:lnTo>
                      <a:pt x="237" y="268"/>
                    </a:lnTo>
                    <a:lnTo>
                      <a:pt x="178" y="268"/>
                    </a:lnTo>
                    <a:lnTo>
                      <a:pt x="149" y="237"/>
                    </a:lnTo>
                    <a:lnTo>
                      <a:pt x="119" y="237"/>
                    </a:lnTo>
                    <a:lnTo>
                      <a:pt x="89" y="207"/>
                    </a:lnTo>
                    <a:lnTo>
                      <a:pt x="60" y="207"/>
                    </a:lnTo>
                    <a:lnTo>
                      <a:pt x="30" y="177"/>
                    </a:lnTo>
                    <a:lnTo>
                      <a:pt x="30" y="148"/>
                    </a:lnTo>
                    <a:lnTo>
                      <a:pt x="0" y="118"/>
                    </a:lnTo>
                    <a:lnTo>
                      <a:pt x="30" y="89"/>
                    </a:lnTo>
                    <a:lnTo>
                      <a:pt x="0" y="59"/>
                    </a:lnTo>
                  </a:path>
                </a:pathLst>
              </a:custGeom>
              <a:noFill/>
              <a:ln w="1588">
                <a:solidFill>
                  <a:srgbClr val="000000"/>
                </a:solidFill>
                <a:prstDash val="solid"/>
                <a:round/>
                <a:headEnd/>
                <a:tailEnd/>
              </a:ln>
            </p:spPr>
            <p:txBody>
              <a:bodyPr/>
              <a:lstStyle/>
              <a:p>
                <a:endParaRPr lang="en-GB"/>
              </a:p>
            </p:txBody>
          </p:sp>
          <p:sp>
            <p:nvSpPr>
              <p:cNvPr id="21715" name="Freeform 211"/>
              <p:cNvSpPr>
                <a:spLocks/>
              </p:cNvSpPr>
              <p:nvPr/>
            </p:nvSpPr>
            <p:spPr bwMode="auto">
              <a:xfrm>
                <a:off x="5257" y="3060"/>
                <a:ext cx="460" cy="148"/>
              </a:xfrm>
              <a:custGeom>
                <a:avLst/>
                <a:gdLst/>
                <a:ahLst/>
                <a:cxnLst>
                  <a:cxn ang="0">
                    <a:pos x="1839" y="593"/>
                  </a:cxn>
                  <a:cxn ang="0">
                    <a:pos x="1779" y="534"/>
                  </a:cxn>
                  <a:cxn ang="0">
                    <a:pos x="1690" y="534"/>
                  </a:cxn>
                  <a:cxn ang="0">
                    <a:pos x="1661" y="504"/>
                  </a:cxn>
                  <a:cxn ang="0">
                    <a:pos x="1630" y="504"/>
                  </a:cxn>
                  <a:cxn ang="0">
                    <a:pos x="1602" y="474"/>
                  </a:cxn>
                  <a:cxn ang="0">
                    <a:pos x="1602" y="386"/>
                  </a:cxn>
                  <a:cxn ang="0">
                    <a:pos x="1572" y="356"/>
                  </a:cxn>
                  <a:cxn ang="0">
                    <a:pos x="1483" y="356"/>
                  </a:cxn>
                  <a:cxn ang="0">
                    <a:pos x="1423" y="297"/>
                  </a:cxn>
                  <a:cxn ang="0">
                    <a:pos x="1334" y="297"/>
                  </a:cxn>
                  <a:cxn ang="0">
                    <a:pos x="1334" y="325"/>
                  </a:cxn>
                  <a:cxn ang="0">
                    <a:pos x="1304" y="297"/>
                  </a:cxn>
                  <a:cxn ang="0">
                    <a:pos x="1216" y="297"/>
                  </a:cxn>
                  <a:cxn ang="0">
                    <a:pos x="1186" y="325"/>
                  </a:cxn>
                  <a:cxn ang="0">
                    <a:pos x="1127" y="325"/>
                  </a:cxn>
                  <a:cxn ang="0">
                    <a:pos x="1097" y="356"/>
                  </a:cxn>
                  <a:cxn ang="0">
                    <a:pos x="1067" y="356"/>
                  </a:cxn>
                  <a:cxn ang="0">
                    <a:pos x="1039" y="325"/>
                  </a:cxn>
                  <a:cxn ang="0">
                    <a:pos x="1067" y="297"/>
                  </a:cxn>
                  <a:cxn ang="0">
                    <a:pos x="1039" y="268"/>
                  </a:cxn>
                  <a:cxn ang="0">
                    <a:pos x="1009" y="268"/>
                  </a:cxn>
                  <a:cxn ang="0">
                    <a:pos x="979" y="238"/>
                  </a:cxn>
                  <a:cxn ang="0">
                    <a:pos x="890" y="238"/>
                  </a:cxn>
                  <a:cxn ang="0">
                    <a:pos x="860" y="207"/>
                  </a:cxn>
                  <a:cxn ang="0">
                    <a:pos x="830" y="207"/>
                  </a:cxn>
                  <a:cxn ang="0">
                    <a:pos x="772" y="149"/>
                  </a:cxn>
                  <a:cxn ang="0">
                    <a:pos x="683" y="149"/>
                  </a:cxn>
                  <a:cxn ang="0">
                    <a:pos x="653" y="118"/>
                  </a:cxn>
                  <a:cxn ang="0">
                    <a:pos x="593" y="118"/>
                  </a:cxn>
                  <a:cxn ang="0">
                    <a:pos x="565" y="149"/>
                  </a:cxn>
                  <a:cxn ang="0">
                    <a:pos x="505" y="149"/>
                  </a:cxn>
                  <a:cxn ang="0">
                    <a:pos x="446" y="118"/>
                  </a:cxn>
                  <a:cxn ang="0">
                    <a:pos x="386" y="118"/>
                  </a:cxn>
                  <a:cxn ang="0">
                    <a:pos x="356" y="89"/>
                  </a:cxn>
                  <a:cxn ang="0">
                    <a:pos x="298" y="89"/>
                  </a:cxn>
                  <a:cxn ang="0">
                    <a:pos x="267" y="61"/>
                  </a:cxn>
                  <a:cxn ang="0">
                    <a:pos x="237" y="61"/>
                  </a:cxn>
                  <a:cxn ang="0">
                    <a:pos x="210" y="31"/>
                  </a:cxn>
                  <a:cxn ang="0">
                    <a:pos x="91" y="31"/>
                  </a:cxn>
                  <a:cxn ang="0">
                    <a:pos x="60" y="0"/>
                  </a:cxn>
                  <a:cxn ang="0">
                    <a:pos x="30" y="0"/>
                  </a:cxn>
                  <a:cxn ang="0">
                    <a:pos x="0" y="31"/>
                  </a:cxn>
                  <a:cxn ang="0">
                    <a:pos x="0" y="89"/>
                  </a:cxn>
                </a:cxnLst>
                <a:rect l="0" t="0" r="r" b="b"/>
                <a:pathLst>
                  <a:path w="1839" h="593">
                    <a:moveTo>
                      <a:pt x="1839" y="593"/>
                    </a:moveTo>
                    <a:lnTo>
                      <a:pt x="1779" y="534"/>
                    </a:lnTo>
                    <a:lnTo>
                      <a:pt x="1690" y="534"/>
                    </a:lnTo>
                    <a:lnTo>
                      <a:pt x="1661" y="504"/>
                    </a:lnTo>
                    <a:lnTo>
                      <a:pt x="1630" y="504"/>
                    </a:lnTo>
                    <a:lnTo>
                      <a:pt x="1602" y="474"/>
                    </a:lnTo>
                    <a:lnTo>
                      <a:pt x="1602" y="386"/>
                    </a:lnTo>
                    <a:lnTo>
                      <a:pt x="1572" y="356"/>
                    </a:lnTo>
                    <a:lnTo>
                      <a:pt x="1483" y="356"/>
                    </a:lnTo>
                    <a:lnTo>
                      <a:pt x="1423" y="297"/>
                    </a:lnTo>
                    <a:lnTo>
                      <a:pt x="1334" y="297"/>
                    </a:lnTo>
                    <a:lnTo>
                      <a:pt x="1334" y="325"/>
                    </a:lnTo>
                    <a:lnTo>
                      <a:pt x="1304" y="297"/>
                    </a:lnTo>
                    <a:lnTo>
                      <a:pt x="1216" y="297"/>
                    </a:lnTo>
                    <a:lnTo>
                      <a:pt x="1186" y="325"/>
                    </a:lnTo>
                    <a:lnTo>
                      <a:pt x="1127" y="325"/>
                    </a:lnTo>
                    <a:lnTo>
                      <a:pt x="1097" y="356"/>
                    </a:lnTo>
                    <a:lnTo>
                      <a:pt x="1067" y="356"/>
                    </a:lnTo>
                    <a:lnTo>
                      <a:pt x="1039" y="325"/>
                    </a:lnTo>
                    <a:lnTo>
                      <a:pt x="1067" y="297"/>
                    </a:lnTo>
                    <a:lnTo>
                      <a:pt x="1039" y="268"/>
                    </a:lnTo>
                    <a:lnTo>
                      <a:pt x="1009" y="268"/>
                    </a:lnTo>
                    <a:lnTo>
                      <a:pt x="979" y="238"/>
                    </a:lnTo>
                    <a:lnTo>
                      <a:pt x="890" y="238"/>
                    </a:lnTo>
                    <a:lnTo>
                      <a:pt x="860" y="207"/>
                    </a:lnTo>
                    <a:lnTo>
                      <a:pt x="830" y="207"/>
                    </a:lnTo>
                    <a:lnTo>
                      <a:pt x="772" y="149"/>
                    </a:lnTo>
                    <a:lnTo>
                      <a:pt x="683" y="149"/>
                    </a:lnTo>
                    <a:lnTo>
                      <a:pt x="653" y="118"/>
                    </a:lnTo>
                    <a:lnTo>
                      <a:pt x="593" y="118"/>
                    </a:lnTo>
                    <a:lnTo>
                      <a:pt x="565" y="149"/>
                    </a:lnTo>
                    <a:lnTo>
                      <a:pt x="505" y="149"/>
                    </a:lnTo>
                    <a:lnTo>
                      <a:pt x="446" y="118"/>
                    </a:lnTo>
                    <a:lnTo>
                      <a:pt x="386" y="118"/>
                    </a:lnTo>
                    <a:lnTo>
                      <a:pt x="356" y="89"/>
                    </a:lnTo>
                    <a:lnTo>
                      <a:pt x="298" y="89"/>
                    </a:lnTo>
                    <a:lnTo>
                      <a:pt x="267" y="61"/>
                    </a:lnTo>
                    <a:lnTo>
                      <a:pt x="237" y="61"/>
                    </a:lnTo>
                    <a:lnTo>
                      <a:pt x="210" y="31"/>
                    </a:lnTo>
                    <a:lnTo>
                      <a:pt x="91" y="31"/>
                    </a:lnTo>
                    <a:lnTo>
                      <a:pt x="60" y="0"/>
                    </a:lnTo>
                    <a:lnTo>
                      <a:pt x="30" y="0"/>
                    </a:lnTo>
                    <a:lnTo>
                      <a:pt x="0" y="31"/>
                    </a:lnTo>
                    <a:lnTo>
                      <a:pt x="0" y="89"/>
                    </a:lnTo>
                  </a:path>
                </a:pathLst>
              </a:custGeom>
              <a:noFill/>
              <a:ln w="1588">
                <a:solidFill>
                  <a:srgbClr val="000000"/>
                </a:solidFill>
                <a:prstDash val="solid"/>
                <a:round/>
                <a:headEnd/>
                <a:tailEnd/>
              </a:ln>
            </p:spPr>
            <p:txBody>
              <a:bodyPr/>
              <a:lstStyle/>
              <a:p>
                <a:endParaRPr lang="en-GB"/>
              </a:p>
            </p:txBody>
          </p:sp>
          <p:sp>
            <p:nvSpPr>
              <p:cNvPr id="21716" name="Freeform 212"/>
              <p:cNvSpPr>
                <a:spLocks/>
              </p:cNvSpPr>
              <p:nvPr/>
            </p:nvSpPr>
            <p:spPr bwMode="auto">
              <a:xfrm>
                <a:off x="5257" y="3082"/>
                <a:ext cx="134" cy="155"/>
              </a:xfrm>
              <a:custGeom>
                <a:avLst/>
                <a:gdLst/>
                <a:ahLst/>
                <a:cxnLst>
                  <a:cxn ang="0">
                    <a:pos x="0" y="0"/>
                  </a:cxn>
                  <a:cxn ang="0">
                    <a:pos x="30" y="0"/>
                  </a:cxn>
                  <a:cxn ang="0">
                    <a:pos x="91" y="60"/>
                  </a:cxn>
                  <a:cxn ang="0">
                    <a:pos x="119" y="60"/>
                  </a:cxn>
                  <a:cxn ang="0">
                    <a:pos x="149" y="90"/>
                  </a:cxn>
                  <a:cxn ang="0">
                    <a:pos x="237" y="90"/>
                  </a:cxn>
                  <a:cxn ang="0">
                    <a:pos x="298" y="149"/>
                  </a:cxn>
                  <a:cxn ang="0">
                    <a:pos x="298" y="179"/>
                  </a:cxn>
                  <a:cxn ang="0">
                    <a:pos x="328" y="179"/>
                  </a:cxn>
                  <a:cxn ang="0">
                    <a:pos x="356" y="208"/>
                  </a:cxn>
                  <a:cxn ang="0">
                    <a:pos x="386" y="208"/>
                  </a:cxn>
                  <a:cxn ang="0">
                    <a:pos x="446" y="267"/>
                  </a:cxn>
                  <a:cxn ang="0">
                    <a:pos x="446" y="327"/>
                  </a:cxn>
                  <a:cxn ang="0">
                    <a:pos x="505" y="385"/>
                  </a:cxn>
                  <a:cxn ang="0">
                    <a:pos x="505" y="445"/>
                  </a:cxn>
                  <a:cxn ang="0">
                    <a:pos x="535" y="474"/>
                  </a:cxn>
                  <a:cxn ang="0">
                    <a:pos x="535" y="563"/>
                  </a:cxn>
                  <a:cxn ang="0">
                    <a:pos x="505" y="592"/>
                  </a:cxn>
                  <a:cxn ang="0">
                    <a:pos x="505" y="622"/>
                  </a:cxn>
                </a:cxnLst>
                <a:rect l="0" t="0" r="r" b="b"/>
                <a:pathLst>
                  <a:path w="535" h="622">
                    <a:moveTo>
                      <a:pt x="0" y="0"/>
                    </a:moveTo>
                    <a:lnTo>
                      <a:pt x="30" y="0"/>
                    </a:lnTo>
                    <a:lnTo>
                      <a:pt x="91" y="60"/>
                    </a:lnTo>
                    <a:lnTo>
                      <a:pt x="119" y="60"/>
                    </a:lnTo>
                    <a:lnTo>
                      <a:pt x="149" y="90"/>
                    </a:lnTo>
                    <a:lnTo>
                      <a:pt x="237" y="90"/>
                    </a:lnTo>
                    <a:lnTo>
                      <a:pt x="298" y="149"/>
                    </a:lnTo>
                    <a:lnTo>
                      <a:pt x="298" y="179"/>
                    </a:lnTo>
                    <a:lnTo>
                      <a:pt x="328" y="179"/>
                    </a:lnTo>
                    <a:lnTo>
                      <a:pt x="356" y="208"/>
                    </a:lnTo>
                    <a:lnTo>
                      <a:pt x="386" y="208"/>
                    </a:lnTo>
                    <a:lnTo>
                      <a:pt x="446" y="267"/>
                    </a:lnTo>
                    <a:lnTo>
                      <a:pt x="446" y="327"/>
                    </a:lnTo>
                    <a:lnTo>
                      <a:pt x="505" y="385"/>
                    </a:lnTo>
                    <a:lnTo>
                      <a:pt x="505" y="445"/>
                    </a:lnTo>
                    <a:lnTo>
                      <a:pt x="535" y="474"/>
                    </a:lnTo>
                    <a:lnTo>
                      <a:pt x="535" y="563"/>
                    </a:lnTo>
                    <a:lnTo>
                      <a:pt x="505" y="592"/>
                    </a:lnTo>
                    <a:lnTo>
                      <a:pt x="505" y="622"/>
                    </a:lnTo>
                  </a:path>
                </a:pathLst>
              </a:custGeom>
              <a:noFill/>
              <a:ln w="1588">
                <a:solidFill>
                  <a:srgbClr val="000000"/>
                </a:solidFill>
                <a:prstDash val="solid"/>
                <a:round/>
                <a:headEnd/>
                <a:tailEnd/>
              </a:ln>
            </p:spPr>
            <p:txBody>
              <a:bodyPr/>
              <a:lstStyle/>
              <a:p>
                <a:endParaRPr lang="en-GB"/>
              </a:p>
            </p:txBody>
          </p:sp>
          <p:sp>
            <p:nvSpPr>
              <p:cNvPr id="21717" name="Freeform 213"/>
              <p:cNvSpPr>
                <a:spLocks/>
              </p:cNvSpPr>
              <p:nvPr/>
            </p:nvSpPr>
            <p:spPr bwMode="auto">
              <a:xfrm>
                <a:off x="5384" y="3230"/>
                <a:ext cx="133" cy="44"/>
              </a:xfrm>
              <a:custGeom>
                <a:avLst/>
                <a:gdLst/>
                <a:ahLst/>
                <a:cxnLst>
                  <a:cxn ang="0">
                    <a:pos x="534" y="178"/>
                  </a:cxn>
                  <a:cxn ang="0">
                    <a:pos x="534" y="148"/>
                  </a:cxn>
                  <a:cxn ang="0">
                    <a:pos x="504" y="118"/>
                  </a:cxn>
                  <a:cxn ang="0">
                    <a:pos x="474" y="148"/>
                  </a:cxn>
                  <a:cxn ang="0">
                    <a:pos x="444" y="118"/>
                  </a:cxn>
                  <a:cxn ang="0">
                    <a:pos x="474" y="91"/>
                  </a:cxn>
                  <a:cxn ang="0">
                    <a:pos x="415" y="91"/>
                  </a:cxn>
                  <a:cxn ang="0">
                    <a:pos x="355" y="30"/>
                  </a:cxn>
                  <a:cxn ang="0">
                    <a:pos x="325" y="30"/>
                  </a:cxn>
                  <a:cxn ang="0">
                    <a:pos x="355" y="0"/>
                  </a:cxn>
                  <a:cxn ang="0">
                    <a:pos x="267" y="0"/>
                  </a:cxn>
                  <a:cxn ang="0">
                    <a:pos x="267" y="60"/>
                  </a:cxn>
                  <a:cxn ang="0">
                    <a:pos x="237" y="60"/>
                  </a:cxn>
                  <a:cxn ang="0">
                    <a:pos x="207" y="30"/>
                  </a:cxn>
                  <a:cxn ang="0">
                    <a:pos x="88" y="30"/>
                  </a:cxn>
                  <a:cxn ang="0">
                    <a:pos x="60" y="60"/>
                  </a:cxn>
                  <a:cxn ang="0">
                    <a:pos x="60" y="30"/>
                  </a:cxn>
                  <a:cxn ang="0">
                    <a:pos x="0" y="30"/>
                  </a:cxn>
                </a:cxnLst>
                <a:rect l="0" t="0" r="r" b="b"/>
                <a:pathLst>
                  <a:path w="534" h="178">
                    <a:moveTo>
                      <a:pt x="534" y="178"/>
                    </a:moveTo>
                    <a:lnTo>
                      <a:pt x="534" y="148"/>
                    </a:lnTo>
                    <a:lnTo>
                      <a:pt x="504" y="118"/>
                    </a:lnTo>
                    <a:lnTo>
                      <a:pt x="474" y="148"/>
                    </a:lnTo>
                    <a:lnTo>
                      <a:pt x="444" y="118"/>
                    </a:lnTo>
                    <a:lnTo>
                      <a:pt x="474" y="91"/>
                    </a:lnTo>
                    <a:lnTo>
                      <a:pt x="415" y="91"/>
                    </a:lnTo>
                    <a:lnTo>
                      <a:pt x="355" y="30"/>
                    </a:lnTo>
                    <a:lnTo>
                      <a:pt x="325" y="30"/>
                    </a:lnTo>
                    <a:lnTo>
                      <a:pt x="355" y="0"/>
                    </a:lnTo>
                    <a:lnTo>
                      <a:pt x="267" y="0"/>
                    </a:lnTo>
                    <a:lnTo>
                      <a:pt x="267" y="60"/>
                    </a:lnTo>
                    <a:lnTo>
                      <a:pt x="237" y="60"/>
                    </a:lnTo>
                    <a:lnTo>
                      <a:pt x="207" y="30"/>
                    </a:lnTo>
                    <a:lnTo>
                      <a:pt x="88" y="30"/>
                    </a:lnTo>
                    <a:lnTo>
                      <a:pt x="60" y="60"/>
                    </a:lnTo>
                    <a:lnTo>
                      <a:pt x="60" y="30"/>
                    </a:lnTo>
                    <a:lnTo>
                      <a:pt x="0" y="30"/>
                    </a:lnTo>
                  </a:path>
                </a:pathLst>
              </a:custGeom>
              <a:noFill/>
              <a:ln w="1588">
                <a:solidFill>
                  <a:srgbClr val="000000"/>
                </a:solidFill>
                <a:prstDash val="solid"/>
                <a:round/>
                <a:headEnd/>
                <a:tailEnd/>
              </a:ln>
            </p:spPr>
            <p:txBody>
              <a:bodyPr/>
              <a:lstStyle/>
              <a:p>
                <a:endParaRPr lang="en-GB"/>
              </a:p>
            </p:txBody>
          </p:sp>
          <p:sp>
            <p:nvSpPr>
              <p:cNvPr id="21718" name="Freeform 214"/>
              <p:cNvSpPr>
                <a:spLocks/>
              </p:cNvSpPr>
              <p:nvPr/>
            </p:nvSpPr>
            <p:spPr bwMode="auto">
              <a:xfrm>
                <a:off x="5517" y="3274"/>
                <a:ext cx="104" cy="111"/>
              </a:xfrm>
              <a:custGeom>
                <a:avLst/>
                <a:gdLst/>
                <a:ahLst/>
                <a:cxnLst>
                  <a:cxn ang="0">
                    <a:pos x="415" y="444"/>
                  </a:cxn>
                  <a:cxn ang="0">
                    <a:pos x="326" y="356"/>
                  </a:cxn>
                  <a:cxn ang="0">
                    <a:pos x="177" y="356"/>
                  </a:cxn>
                  <a:cxn ang="0">
                    <a:pos x="147" y="326"/>
                  </a:cxn>
                  <a:cxn ang="0">
                    <a:pos x="119" y="326"/>
                  </a:cxn>
                  <a:cxn ang="0">
                    <a:pos x="119" y="268"/>
                  </a:cxn>
                  <a:cxn ang="0">
                    <a:pos x="88" y="238"/>
                  </a:cxn>
                  <a:cxn ang="0">
                    <a:pos x="88" y="149"/>
                  </a:cxn>
                  <a:cxn ang="0">
                    <a:pos x="119" y="149"/>
                  </a:cxn>
                  <a:cxn ang="0">
                    <a:pos x="119" y="119"/>
                  </a:cxn>
                  <a:cxn ang="0">
                    <a:pos x="88" y="88"/>
                  </a:cxn>
                  <a:cxn ang="0">
                    <a:pos x="88" y="59"/>
                  </a:cxn>
                  <a:cxn ang="0">
                    <a:pos x="28" y="0"/>
                  </a:cxn>
                  <a:cxn ang="0">
                    <a:pos x="0" y="0"/>
                  </a:cxn>
                </a:cxnLst>
                <a:rect l="0" t="0" r="r" b="b"/>
                <a:pathLst>
                  <a:path w="415" h="444">
                    <a:moveTo>
                      <a:pt x="415" y="444"/>
                    </a:moveTo>
                    <a:lnTo>
                      <a:pt x="326" y="356"/>
                    </a:lnTo>
                    <a:lnTo>
                      <a:pt x="177" y="356"/>
                    </a:lnTo>
                    <a:lnTo>
                      <a:pt x="147" y="326"/>
                    </a:lnTo>
                    <a:lnTo>
                      <a:pt x="119" y="326"/>
                    </a:lnTo>
                    <a:lnTo>
                      <a:pt x="119" y="268"/>
                    </a:lnTo>
                    <a:lnTo>
                      <a:pt x="88" y="238"/>
                    </a:lnTo>
                    <a:lnTo>
                      <a:pt x="88" y="149"/>
                    </a:lnTo>
                    <a:lnTo>
                      <a:pt x="119" y="149"/>
                    </a:lnTo>
                    <a:lnTo>
                      <a:pt x="119" y="119"/>
                    </a:lnTo>
                    <a:lnTo>
                      <a:pt x="88" y="88"/>
                    </a:lnTo>
                    <a:lnTo>
                      <a:pt x="88" y="59"/>
                    </a:lnTo>
                    <a:lnTo>
                      <a:pt x="28" y="0"/>
                    </a:lnTo>
                    <a:lnTo>
                      <a:pt x="0" y="0"/>
                    </a:lnTo>
                  </a:path>
                </a:pathLst>
              </a:custGeom>
              <a:noFill/>
              <a:ln w="1588">
                <a:solidFill>
                  <a:srgbClr val="000000"/>
                </a:solidFill>
                <a:prstDash val="solid"/>
                <a:round/>
                <a:headEnd/>
                <a:tailEnd/>
              </a:ln>
            </p:spPr>
            <p:txBody>
              <a:bodyPr/>
              <a:lstStyle/>
              <a:p>
                <a:endParaRPr lang="en-GB"/>
              </a:p>
            </p:txBody>
          </p:sp>
          <p:sp>
            <p:nvSpPr>
              <p:cNvPr id="21719" name="Freeform 215"/>
              <p:cNvSpPr>
                <a:spLocks/>
              </p:cNvSpPr>
              <p:nvPr/>
            </p:nvSpPr>
            <p:spPr bwMode="auto">
              <a:xfrm>
                <a:off x="5517" y="3252"/>
                <a:ext cx="111" cy="22"/>
              </a:xfrm>
              <a:custGeom>
                <a:avLst/>
                <a:gdLst/>
                <a:ahLst/>
                <a:cxnLst>
                  <a:cxn ang="0">
                    <a:pos x="444" y="0"/>
                  </a:cxn>
                  <a:cxn ang="0">
                    <a:pos x="415" y="0"/>
                  </a:cxn>
                  <a:cxn ang="0">
                    <a:pos x="415" y="27"/>
                  </a:cxn>
                  <a:cxn ang="0">
                    <a:pos x="295" y="27"/>
                  </a:cxn>
                  <a:cxn ang="0">
                    <a:pos x="265" y="57"/>
                  </a:cxn>
                  <a:cxn ang="0">
                    <a:pos x="237" y="57"/>
                  </a:cxn>
                  <a:cxn ang="0">
                    <a:pos x="208" y="27"/>
                  </a:cxn>
                  <a:cxn ang="0">
                    <a:pos x="177" y="57"/>
                  </a:cxn>
                  <a:cxn ang="0">
                    <a:pos x="88" y="57"/>
                  </a:cxn>
                  <a:cxn ang="0">
                    <a:pos x="88" y="87"/>
                  </a:cxn>
                  <a:cxn ang="0">
                    <a:pos x="58" y="57"/>
                  </a:cxn>
                  <a:cxn ang="0">
                    <a:pos x="28" y="57"/>
                  </a:cxn>
                  <a:cxn ang="0">
                    <a:pos x="0" y="87"/>
                  </a:cxn>
                </a:cxnLst>
                <a:rect l="0" t="0" r="r" b="b"/>
                <a:pathLst>
                  <a:path w="444" h="87">
                    <a:moveTo>
                      <a:pt x="444" y="0"/>
                    </a:moveTo>
                    <a:lnTo>
                      <a:pt x="415" y="0"/>
                    </a:lnTo>
                    <a:lnTo>
                      <a:pt x="415" y="27"/>
                    </a:lnTo>
                    <a:lnTo>
                      <a:pt x="295" y="27"/>
                    </a:lnTo>
                    <a:lnTo>
                      <a:pt x="265" y="57"/>
                    </a:lnTo>
                    <a:lnTo>
                      <a:pt x="237" y="57"/>
                    </a:lnTo>
                    <a:lnTo>
                      <a:pt x="208" y="27"/>
                    </a:lnTo>
                    <a:lnTo>
                      <a:pt x="177" y="57"/>
                    </a:lnTo>
                    <a:lnTo>
                      <a:pt x="88" y="57"/>
                    </a:lnTo>
                    <a:lnTo>
                      <a:pt x="88" y="87"/>
                    </a:lnTo>
                    <a:lnTo>
                      <a:pt x="58" y="57"/>
                    </a:lnTo>
                    <a:lnTo>
                      <a:pt x="28" y="57"/>
                    </a:lnTo>
                    <a:lnTo>
                      <a:pt x="0" y="87"/>
                    </a:lnTo>
                  </a:path>
                </a:pathLst>
              </a:custGeom>
              <a:noFill/>
              <a:ln w="1588">
                <a:solidFill>
                  <a:srgbClr val="000000"/>
                </a:solidFill>
                <a:prstDash val="solid"/>
                <a:round/>
                <a:headEnd/>
                <a:tailEnd/>
              </a:ln>
            </p:spPr>
            <p:txBody>
              <a:bodyPr/>
              <a:lstStyle/>
              <a:p>
                <a:endParaRPr lang="en-GB"/>
              </a:p>
            </p:txBody>
          </p:sp>
          <p:sp>
            <p:nvSpPr>
              <p:cNvPr id="21720" name="Freeform 216"/>
              <p:cNvSpPr>
                <a:spLocks/>
              </p:cNvSpPr>
              <p:nvPr/>
            </p:nvSpPr>
            <p:spPr bwMode="auto">
              <a:xfrm>
                <a:off x="4309" y="2653"/>
                <a:ext cx="245" cy="177"/>
              </a:xfrm>
              <a:custGeom>
                <a:avLst/>
                <a:gdLst/>
                <a:ahLst/>
                <a:cxnLst>
                  <a:cxn ang="0">
                    <a:pos x="976" y="710"/>
                  </a:cxn>
                  <a:cxn ang="0">
                    <a:pos x="976" y="680"/>
                  </a:cxn>
                  <a:cxn ang="0">
                    <a:pos x="948" y="680"/>
                  </a:cxn>
                  <a:cxn ang="0">
                    <a:pos x="948" y="650"/>
                  </a:cxn>
                  <a:cxn ang="0">
                    <a:pos x="917" y="650"/>
                  </a:cxn>
                  <a:cxn ang="0">
                    <a:pos x="917" y="561"/>
                  </a:cxn>
                  <a:cxn ang="0">
                    <a:pos x="887" y="532"/>
                  </a:cxn>
                  <a:cxn ang="0">
                    <a:pos x="830" y="532"/>
                  </a:cxn>
                  <a:cxn ang="0">
                    <a:pos x="799" y="503"/>
                  </a:cxn>
                  <a:cxn ang="0">
                    <a:pos x="799" y="413"/>
                  </a:cxn>
                  <a:cxn ang="0">
                    <a:pos x="769" y="385"/>
                  </a:cxn>
                  <a:cxn ang="0">
                    <a:pos x="739" y="385"/>
                  </a:cxn>
                  <a:cxn ang="0">
                    <a:pos x="739" y="355"/>
                  </a:cxn>
                  <a:cxn ang="0">
                    <a:pos x="710" y="355"/>
                  </a:cxn>
                  <a:cxn ang="0">
                    <a:pos x="681" y="325"/>
                  </a:cxn>
                  <a:cxn ang="0">
                    <a:pos x="681" y="266"/>
                  </a:cxn>
                  <a:cxn ang="0">
                    <a:pos x="710" y="236"/>
                  </a:cxn>
                  <a:cxn ang="0">
                    <a:pos x="681" y="207"/>
                  </a:cxn>
                  <a:cxn ang="0">
                    <a:pos x="651" y="148"/>
                  </a:cxn>
                  <a:cxn ang="0">
                    <a:pos x="621" y="177"/>
                  </a:cxn>
                  <a:cxn ang="0">
                    <a:pos x="562" y="118"/>
                  </a:cxn>
                  <a:cxn ang="0">
                    <a:pos x="502" y="118"/>
                  </a:cxn>
                  <a:cxn ang="0">
                    <a:pos x="474" y="148"/>
                  </a:cxn>
                  <a:cxn ang="0">
                    <a:pos x="474" y="88"/>
                  </a:cxn>
                  <a:cxn ang="0">
                    <a:pos x="444" y="118"/>
                  </a:cxn>
                  <a:cxn ang="0">
                    <a:pos x="444" y="88"/>
                  </a:cxn>
                  <a:cxn ang="0">
                    <a:pos x="384" y="88"/>
                  </a:cxn>
                  <a:cxn ang="0">
                    <a:pos x="325" y="30"/>
                  </a:cxn>
                  <a:cxn ang="0">
                    <a:pos x="295" y="30"/>
                  </a:cxn>
                  <a:cxn ang="0">
                    <a:pos x="295" y="0"/>
                  </a:cxn>
                  <a:cxn ang="0">
                    <a:pos x="177" y="0"/>
                  </a:cxn>
                  <a:cxn ang="0">
                    <a:pos x="177" y="30"/>
                  </a:cxn>
                  <a:cxn ang="0">
                    <a:pos x="28" y="30"/>
                  </a:cxn>
                  <a:cxn ang="0">
                    <a:pos x="28" y="57"/>
                  </a:cxn>
                  <a:cxn ang="0">
                    <a:pos x="0" y="57"/>
                  </a:cxn>
                </a:cxnLst>
                <a:rect l="0" t="0" r="r" b="b"/>
                <a:pathLst>
                  <a:path w="976" h="710">
                    <a:moveTo>
                      <a:pt x="976" y="710"/>
                    </a:moveTo>
                    <a:lnTo>
                      <a:pt x="976" y="680"/>
                    </a:lnTo>
                    <a:lnTo>
                      <a:pt x="948" y="680"/>
                    </a:lnTo>
                    <a:lnTo>
                      <a:pt x="948" y="650"/>
                    </a:lnTo>
                    <a:lnTo>
                      <a:pt x="917" y="650"/>
                    </a:lnTo>
                    <a:lnTo>
                      <a:pt x="917" y="561"/>
                    </a:lnTo>
                    <a:lnTo>
                      <a:pt x="887" y="532"/>
                    </a:lnTo>
                    <a:lnTo>
                      <a:pt x="830" y="532"/>
                    </a:lnTo>
                    <a:lnTo>
                      <a:pt x="799" y="503"/>
                    </a:lnTo>
                    <a:lnTo>
                      <a:pt x="799" y="413"/>
                    </a:lnTo>
                    <a:lnTo>
                      <a:pt x="769" y="385"/>
                    </a:lnTo>
                    <a:lnTo>
                      <a:pt x="739" y="385"/>
                    </a:lnTo>
                    <a:lnTo>
                      <a:pt x="739" y="355"/>
                    </a:lnTo>
                    <a:lnTo>
                      <a:pt x="710" y="355"/>
                    </a:lnTo>
                    <a:lnTo>
                      <a:pt x="681" y="325"/>
                    </a:lnTo>
                    <a:lnTo>
                      <a:pt x="681" y="266"/>
                    </a:lnTo>
                    <a:lnTo>
                      <a:pt x="710" y="236"/>
                    </a:lnTo>
                    <a:lnTo>
                      <a:pt x="681" y="207"/>
                    </a:lnTo>
                    <a:lnTo>
                      <a:pt x="651" y="148"/>
                    </a:lnTo>
                    <a:lnTo>
                      <a:pt x="621" y="177"/>
                    </a:lnTo>
                    <a:lnTo>
                      <a:pt x="562" y="118"/>
                    </a:lnTo>
                    <a:lnTo>
                      <a:pt x="502" y="118"/>
                    </a:lnTo>
                    <a:lnTo>
                      <a:pt x="474" y="148"/>
                    </a:lnTo>
                    <a:lnTo>
                      <a:pt x="474" y="88"/>
                    </a:lnTo>
                    <a:lnTo>
                      <a:pt x="444" y="118"/>
                    </a:lnTo>
                    <a:lnTo>
                      <a:pt x="444" y="88"/>
                    </a:lnTo>
                    <a:lnTo>
                      <a:pt x="384" y="88"/>
                    </a:lnTo>
                    <a:lnTo>
                      <a:pt x="325" y="30"/>
                    </a:lnTo>
                    <a:lnTo>
                      <a:pt x="295" y="30"/>
                    </a:lnTo>
                    <a:lnTo>
                      <a:pt x="295" y="0"/>
                    </a:lnTo>
                    <a:lnTo>
                      <a:pt x="177" y="0"/>
                    </a:lnTo>
                    <a:lnTo>
                      <a:pt x="177" y="30"/>
                    </a:lnTo>
                    <a:lnTo>
                      <a:pt x="28" y="30"/>
                    </a:lnTo>
                    <a:lnTo>
                      <a:pt x="28" y="57"/>
                    </a:lnTo>
                    <a:lnTo>
                      <a:pt x="0" y="57"/>
                    </a:lnTo>
                  </a:path>
                </a:pathLst>
              </a:custGeom>
              <a:noFill/>
              <a:ln w="1588">
                <a:solidFill>
                  <a:srgbClr val="000000"/>
                </a:solidFill>
                <a:prstDash val="solid"/>
                <a:round/>
                <a:headEnd/>
                <a:tailEnd/>
              </a:ln>
            </p:spPr>
            <p:txBody>
              <a:bodyPr/>
              <a:lstStyle/>
              <a:p>
                <a:endParaRPr lang="en-GB"/>
              </a:p>
            </p:txBody>
          </p:sp>
          <p:sp>
            <p:nvSpPr>
              <p:cNvPr id="21721" name="Freeform 217"/>
              <p:cNvSpPr>
                <a:spLocks/>
              </p:cNvSpPr>
              <p:nvPr/>
            </p:nvSpPr>
            <p:spPr bwMode="auto">
              <a:xfrm>
                <a:off x="4435" y="2815"/>
                <a:ext cx="119" cy="89"/>
              </a:xfrm>
              <a:custGeom>
                <a:avLst/>
                <a:gdLst/>
                <a:ahLst/>
                <a:cxnLst>
                  <a:cxn ang="0">
                    <a:pos x="0" y="355"/>
                  </a:cxn>
                  <a:cxn ang="0">
                    <a:pos x="30" y="327"/>
                  </a:cxn>
                  <a:cxn ang="0">
                    <a:pos x="90" y="327"/>
                  </a:cxn>
                  <a:cxn ang="0">
                    <a:pos x="60" y="297"/>
                  </a:cxn>
                  <a:cxn ang="0">
                    <a:pos x="60" y="267"/>
                  </a:cxn>
                  <a:cxn ang="0">
                    <a:pos x="90" y="267"/>
                  </a:cxn>
                  <a:cxn ang="0">
                    <a:pos x="119" y="237"/>
                  </a:cxn>
                  <a:cxn ang="0">
                    <a:pos x="119" y="209"/>
                  </a:cxn>
                  <a:cxn ang="0">
                    <a:pos x="179" y="148"/>
                  </a:cxn>
                  <a:cxn ang="0">
                    <a:pos x="179" y="60"/>
                  </a:cxn>
                  <a:cxn ang="0">
                    <a:pos x="149" y="60"/>
                  </a:cxn>
                  <a:cxn ang="0">
                    <a:pos x="149" y="30"/>
                  </a:cxn>
                  <a:cxn ang="0">
                    <a:pos x="179" y="30"/>
                  </a:cxn>
                  <a:cxn ang="0">
                    <a:pos x="208" y="0"/>
                  </a:cxn>
                  <a:cxn ang="0">
                    <a:pos x="237" y="0"/>
                  </a:cxn>
                  <a:cxn ang="0">
                    <a:pos x="237" y="60"/>
                  </a:cxn>
                  <a:cxn ang="0">
                    <a:pos x="297" y="0"/>
                  </a:cxn>
                  <a:cxn ang="0">
                    <a:pos x="356" y="60"/>
                  </a:cxn>
                  <a:cxn ang="0">
                    <a:pos x="356" y="30"/>
                  </a:cxn>
                  <a:cxn ang="0">
                    <a:pos x="385" y="30"/>
                  </a:cxn>
                  <a:cxn ang="0">
                    <a:pos x="415" y="60"/>
                  </a:cxn>
                  <a:cxn ang="0">
                    <a:pos x="474" y="60"/>
                  </a:cxn>
                </a:cxnLst>
                <a:rect l="0" t="0" r="r" b="b"/>
                <a:pathLst>
                  <a:path w="474" h="355">
                    <a:moveTo>
                      <a:pt x="0" y="355"/>
                    </a:moveTo>
                    <a:lnTo>
                      <a:pt x="30" y="327"/>
                    </a:lnTo>
                    <a:lnTo>
                      <a:pt x="90" y="327"/>
                    </a:lnTo>
                    <a:lnTo>
                      <a:pt x="60" y="297"/>
                    </a:lnTo>
                    <a:lnTo>
                      <a:pt x="60" y="267"/>
                    </a:lnTo>
                    <a:lnTo>
                      <a:pt x="90" y="267"/>
                    </a:lnTo>
                    <a:lnTo>
                      <a:pt x="119" y="237"/>
                    </a:lnTo>
                    <a:lnTo>
                      <a:pt x="119" y="209"/>
                    </a:lnTo>
                    <a:lnTo>
                      <a:pt x="179" y="148"/>
                    </a:lnTo>
                    <a:lnTo>
                      <a:pt x="179" y="60"/>
                    </a:lnTo>
                    <a:lnTo>
                      <a:pt x="149" y="60"/>
                    </a:lnTo>
                    <a:lnTo>
                      <a:pt x="149" y="30"/>
                    </a:lnTo>
                    <a:lnTo>
                      <a:pt x="179" y="30"/>
                    </a:lnTo>
                    <a:lnTo>
                      <a:pt x="208" y="0"/>
                    </a:lnTo>
                    <a:lnTo>
                      <a:pt x="237" y="0"/>
                    </a:lnTo>
                    <a:lnTo>
                      <a:pt x="237" y="60"/>
                    </a:lnTo>
                    <a:lnTo>
                      <a:pt x="297" y="0"/>
                    </a:lnTo>
                    <a:lnTo>
                      <a:pt x="356" y="60"/>
                    </a:lnTo>
                    <a:lnTo>
                      <a:pt x="356" y="30"/>
                    </a:lnTo>
                    <a:lnTo>
                      <a:pt x="385" y="30"/>
                    </a:lnTo>
                    <a:lnTo>
                      <a:pt x="415" y="60"/>
                    </a:lnTo>
                    <a:lnTo>
                      <a:pt x="474" y="60"/>
                    </a:lnTo>
                  </a:path>
                </a:pathLst>
              </a:custGeom>
              <a:noFill/>
              <a:ln w="1588">
                <a:solidFill>
                  <a:srgbClr val="000000"/>
                </a:solidFill>
                <a:prstDash val="solid"/>
                <a:round/>
                <a:headEnd/>
                <a:tailEnd/>
              </a:ln>
            </p:spPr>
            <p:txBody>
              <a:bodyPr/>
              <a:lstStyle/>
              <a:p>
                <a:endParaRPr lang="en-GB"/>
              </a:p>
            </p:txBody>
          </p:sp>
          <p:sp>
            <p:nvSpPr>
              <p:cNvPr id="21722" name="Freeform 218"/>
              <p:cNvSpPr>
                <a:spLocks/>
              </p:cNvSpPr>
              <p:nvPr/>
            </p:nvSpPr>
            <p:spPr bwMode="auto">
              <a:xfrm>
                <a:off x="4554" y="2830"/>
                <a:ext cx="15" cy="8"/>
              </a:xfrm>
              <a:custGeom>
                <a:avLst/>
                <a:gdLst/>
                <a:ahLst/>
                <a:cxnLst>
                  <a:cxn ang="0">
                    <a:pos x="0" y="0"/>
                  </a:cxn>
                  <a:cxn ang="0">
                    <a:pos x="30" y="31"/>
                  </a:cxn>
                  <a:cxn ang="0">
                    <a:pos x="61" y="31"/>
                  </a:cxn>
                  <a:cxn ang="0">
                    <a:pos x="30" y="0"/>
                  </a:cxn>
                  <a:cxn ang="0">
                    <a:pos x="0" y="0"/>
                  </a:cxn>
                </a:cxnLst>
                <a:rect l="0" t="0" r="r" b="b"/>
                <a:pathLst>
                  <a:path w="61" h="31">
                    <a:moveTo>
                      <a:pt x="0" y="0"/>
                    </a:moveTo>
                    <a:lnTo>
                      <a:pt x="30" y="31"/>
                    </a:lnTo>
                    <a:lnTo>
                      <a:pt x="61" y="31"/>
                    </a:lnTo>
                    <a:lnTo>
                      <a:pt x="30" y="0"/>
                    </a:lnTo>
                    <a:lnTo>
                      <a:pt x="0" y="0"/>
                    </a:lnTo>
                  </a:path>
                </a:pathLst>
              </a:custGeom>
              <a:noFill/>
              <a:ln w="1588">
                <a:solidFill>
                  <a:srgbClr val="000000"/>
                </a:solidFill>
                <a:prstDash val="solid"/>
                <a:round/>
                <a:headEnd/>
                <a:tailEnd/>
              </a:ln>
            </p:spPr>
            <p:txBody>
              <a:bodyPr/>
              <a:lstStyle/>
              <a:p>
                <a:endParaRPr lang="en-GB"/>
              </a:p>
            </p:txBody>
          </p:sp>
          <p:sp>
            <p:nvSpPr>
              <p:cNvPr id="21723" name="Freeform 219"/>
              <p:cNvSpPr>
                <a:spLocks/>
              </p:cNvSpPr>
              <p:nvPr/>
            </p:nvSpPr>
            <p:spPr bwMode="auto">
              <a:xfrm>
                <a:off x="4309" y="2667"/>
                <a:ext cx="126" cy="237"/>
              </a:xfrm>
              <a:custGeom>
                <a:avLst/>
                <a:gdLst/>
                <a:ahLst/>
                <a:cxnLst>
                  <a:cxn ang="0">
                    <a:pos x="502" y="948"/>
                  </a:cxn>
                  <a:cxn ang="0">
                    <a:pos x="474" y="948"/>
                  </a:cxn>
                  <a:cxn ang="0">
                    <a:pos x="474" y="860"/>
                  </a:cxn>
                  <a:cxn ang="0">
                    <a:pos x="444" y="830"/>
                  </a:cxn>
                  <a:cxn ang="0">
                    <a:pos x="444" y="684"/>
                  </a:cxn>
                  <a:cxn ang="0">
                    <a:pos x="474" y="653"/>
                  </a:cxn>
                  <a:cxn ang="0">
                    <a:pos x="474" y="565"/>
                  </a:cxn>
                  <a:cxn ang="0">
                    <a:pos x="444" y="504"/>
                  </a:cxn>
                  <a:cxn ang="0">
                    <a:pos x="414" y="475"/>
                  </a:cxn>
                  <a:cxn ang="0">
                    <a:pos x="414" y="446"/>
                  </a:cxn>
                  <a:cxn ang="0">
                    <a:pos x="384" y="416"/>
                  </a:cxn>
                  <a:cxn ang="0">
                    <a:pos x="355" y="416"/>
                  </a:cxn>
                  <a:cxn ang="0">
                    <a:pos x="325" y="386"/>
                  </a:cxn>
                  <a:cxn ang="0">
                    <a:pos x="325" y="356"/>
                  </a:cxn>
                  <a:cxn ang="0">
                    <a:pos x="177" y="209"/>
                  </a:cxn>
                  <a:cxn ang="0">
                    <a:pos x="146" y="150"/>
                  </a:cxn>
                  <a:cxn ang="0">
                    <a:pos x="146" y="120"/>
                  </a:cxn>
                  <a:cxn ang="0">
                    <a:pos x="88" y="61"/>
                  </a:cxn>
                  <a:cxn ang="0">
                    <a:pos x="88" y="31"/>
                  </a:cxn>
                  <a:cxn ang="0">
                    <a:pos x="28" y="31"/>
                  </a:cxn>
                  <a:cxn ang="0">
                    <a:pos x="0" y="0"/>
                  </a:cxn>
                </a:cxnLst>
                <a:rect l="0" t="0" r="r" b="b"/>
                <a:pathLst>
                  <a:path w="502" h="948">
                    <a:moveTo>
                      <a:pt x="502" y="948"/>
                    </a:moveTo>
                    <a:lnTo>
                      <a:pt x="474" y="948"/>
                    </a:lnTo>
                    <a:lnTo>
                      <a:pt x="474" y="860"/>
                    </a:lnTo>
                    <a:lnTo>
                      <a:pt x="444" y="830"/>
                    </a:lnTo>
                    <a:lnTo>
                      <a:pt x="444" y="684"/>
                    </a:lnTo>
                    <a:lnTo>
                      <a:pt x="474" y="653"/>
                    </a:lnTo>
                    <a:lnTo>
                      <a:pt x="474" y="565"/>
                    </a:lnTo>
                    <a:lnTo>
                      <a:pt x="444" y="504"/>
                    </a:lnTo>
                    <a:lnTo>
                      <a:pt x="414" y="475"/>
                    </a:lnTo>
                    <a:lnTo>
                      <a:pt x="414" y="446"/>
                    </a:lnTo>
                    <a:lnTo>
                      <a:pt x="384" y="416"/>
                    </a:lnTo>
                    <a:lnTo>
                      <a:pt x="355" y="416"/>
                    </a:lnTo>
                    <a:lnTo>
                      <a:pt x="325" y="386"/>
                    </a:lnTo>
                    <a:lnTo>
                      <a:pt x="325" y="356"/>
                    </a:lnTo>
                    <a:lnTo>
                      <a:pt x="177" y="209"/>
                    </a:lnTo>
                    <a:lnTo>
                      <a:pt x="146" y="150"/>
                    </a:lnTo>
                    <a:lnTo>
                      <a:pt x="146" y="120"/>
                    </a:lnTo>
                    <a:lnTo>
                      <a:pt x="88" y="61"/>
                    </a:lnTo>
                    <a:lnTo>
                      <a:pt x="88" y="31"/>
                    </a:lnTo>
                    <a:lnTo>
                      <a:pt x="28" y="31"/>
                    </a:lnTo>
                    <a:lnTo>
                      <a:pt x="0" y="0"/>
                    </a:lnTo>
                  </a:path>
                </a:pathLst>
              </a:custGeom>
              <a:noFill/>
              <a:ln w="1588">
                <a:solidFill>
                  <a:srgbClr val="000000"/>
                </a:solidFill>
                <a:prstDash val="solid"/>
                <a:round/>
                <a:headEnd/>
                <a:tailEnd/>
              </a:ln>
            </p:spPr>
            <p:txBody>
              <a:bodyPr/>
              <a:lstStyle/>
              <a:p>
                <a:endParaRPr lang="en-GB"/>
              </a:p>
            </p:txBody>
          </p:sp>
          <p:sp>
            <p:nvSpPr>
              <p:cNvPr id="21724" name="Freeform 220"/>
              <p:cNvSpPr>
                <a:spLocks/>
              </p:cNvSpPr>
              <p:nvPr/>
            </p:nvSpPr>
            <p:spPr bwMode="auto">
              <a:xfrm>
                <a:off x="4435" y="2904"/>
                <a:ext cx="96" cy="23"/>
              </a:xfrm>
              <a:custGeom>
                <a:avLst/>
                <a:gdLst/>
                <a:ahLst/>
                <a:cxnLst>
                  <a:cxn ang="0">
                    <a:pos x="385" y="90"/>
                  </a:cxn>
                  <a:cxn ang="0">
                    <a:pos x="385" y="31"/>
                  </a:cxn>
                  <a:cxn ang="0">
                    <a:pos x="328" y="31"/>
                  </a:cxn>
                  <a:cxn ang="0">
                    <a:pos x="328" y="0"/>
                  </a:cxn>
                  <a:cxn ang="0">
                    <a:pos x="267" y="0"/>
                  </a:cxn>
                  <a:cxn ang="0">
                    <a:pos x="267" y="31"/>
                  </a:cxn>
                  <a:cxn ang="0">
                    <a:pos x="237" y="31"/>
                  </a:cxn>
                  <a:cxn ang="0">
                    <a:pos x="208" y="61"/>
                  </a:cxn>
                  <a:cxn ang="0">
                    <a:pos x="149" y="61"/>
                  </a:cxn>
                  <a:cxn ang="0">
                    <a:pos x="149" y="90"/>
                  </a:cxn>
                  <a:cxn ang="0">
                    <a:pos x="90" y="61"/>
                  </a:cxn>
                  <a:cxn ang="0">
                    <a:pos x="60" y="61"/>
                  </a:cxn>
                  <a:cxn ang="0">
                    <a:pos x="0" y="0"/>
                  </a:cxn>
                </a:cxnLst>
                <a:rect l="0" t="0" r="r" b="b"/>
                <a:pathLst>
                  <a:path w="385" h="90">
                    <a:moveTo>
                      <a:pt x="385" y="90"/>
                    </a:moveTo>
                    <a:lnTo>
                      <a:pt x="385" y="31"/>
                    </a:lnTo>
                    <a:lnTo>
                      <a:pt x="328" y="31"/>
                    </a:lnTo>
                    <a:lnTo>
                      <a:pt x="328" y="0"/>
                    </a:lnTo>
                    <a:lnTo>
                      <a:pt x="267" y="0"/>
                    </a:lnTo>
                    <a:lnTo>
                      <a:pt x="267" y="31"/>
                    </a:lnTo>
                    <a:lnTo>
                      <a:pt x="237" y="31"/>
                    </a:lnTo>
                    <a:lnTo>
                      <a:pt x="208" y="61"/>
                    </a:lnTo>
                    <a:lnTo>
                      <a:pt x="149" y="61"/>
                    </a:lnTo>
                    <a:lnTo>
                      <a:pt x="149" y="90"/>
                    </a:lnTo>
                    <a:lnTo>
                      <a:pt x="90" y="61"/>
                    </a:lnTo>
                    <a:lnTo>
                      <a:pt x="60" y="61"/>
                    </a:lnTo>
                    <a:lnTo>
                      <a:pt x="0" y="0"/>
                    </a:lnTo>
                  </a:path>
                </a:pathLst>
              </a:custGeom>
              <a:noFill/>
              <a:ln w="1588">
                <a:solidFill>
                  <a:srgbClr val="000000"/>
                </a:solidFill>
                <a:prstDash val="solid"/>
                <a:round/>
                <a:headEnd/>
                <a:tailEnd/>
              </a:ln>
            </p:spPr>
            <p:txBody>
              <a:bodyPr/>
              <a:lstStyle/>
              <a:p>
                <a:endParaRPr lang="en-GB"/>
              </a:p>
            </p:txBody>
          </p:sp>
          <p:sp>
            <p:nvSpPr>
              <p:cNvPr id="21725" name="Freeform 221"/>
              <p:cNvSpPr>
                <a:spLocks/>
              </p:cNvSpPr>
              <p:nvPr/>
            </p:nvSpPr>
            <p:spPr bwMode="auto">
              <a:xfrm>
                <a:off x="4524" y="2801"/>
                <a:ext cx="119" cy="126"/>
              </a:xfrm>
              <a:custGeom>
                <a:avLst/>
                <a:gdLst/>
                <a:ahLst/>
                <a:cxnLst>
                  <a:cxn ang="0">
                    <a:pos x="474" y="0"/>
                  </a:cxn>
                  <a:cxn ang="0">
                    <a:pos x="446" y="31"/>
                  </a:cxn>
                  <a:cxn ang="0">
                    <a:pos x="327" y="31"/>
                  </a:cxn>
                  <a:cxn ang="0">
                    <a:pos x="297" y="59"/>
                  </a:cxn>
                  <a:cxn ang="0">
                    <a:pos x="297" y="89"/>
                  </a:cxn>
                  <a:cxn ang="0">
                    <a:pos x="266" y="119"/>
                  </a:cxn>
                  <a:cxn ang="0">
                    <a:pos x="266" y="150"/>
                  </a:cxn>
                  <a:cxn ang="0">
                    <a:pos x="236" y="177"/>
                  </a:cxn>
                  <a:cxn ang="0">
                    <a:pos x="236" y="207"/>
                  </a:cxn>
                  <a:cxn ang="0">
                    <a:pos x="209" y="177"/>
                  </a:cxn>
                  <a:cxn ang="0">
                    <a:pos x="209" y="238"/>
                  </a:cxn>
                  <a:cxn ang="0">
                    <a:pos x="118" y="326"/>
                  </a:cxn>
                  <a:cxn ang="0">
                    <a:pos x="118" y="296"/>
                  </a:cxn>
                  <a:cxn ang="0">
                    <a:pos x="90" y="326"/>
                  </a:cxn>
                  <a:cxn ang="0">
                    <a:pos x="59" y="326"/>
                  </a:cxn>
                  <a:cxn ang="0">
                    <a:pos x="59" y="356"/>
                  </a:cxn>
                  <a:cxn ang="0">
                    <a:pos x="29" y="356"/>
                  </a:cxn>
                  <a:cxn ang="0">
                    <a:pos x="29" y="326"/>
                  </a:cxn>
                  <a:cxn ang="0">
                    <a:pos x="0" y="356"/>
                  </a:cxn>
                  <a:cxn ang="0">
                    <a:pos x="0" y="386"/>
                  </a:cxn>
                  <a:cxn ang="0">
                    <a:pos x="29" y="386"/>
                  </a:cxn>
                  <a:cxn ang="0">
                    <a:pos x="29" y="414"/>
                  </a:cxn>
                  <a:cxn ang="0">
                    <a:pos x="59" y="414"/>
                  </a:cxn>
                  <a:cxn ang="0">
                    <a:pos x="59" y="504"/>
                  </a:cxn>
                  <a:cxn ang="0">
                    <a:pos x="29" y="504"/>
                  </a:cxn>
                </a:cxnLst>
                <a:rect l="0" t="0" r="r" b="b"/>
                <a:pathLst>
                  <a:path w="474" h="504">
                    <a:moveTo>
                      <a:pt x="474" y="0"/>
                    </a:moveTo>
                    <a:lnTo>
                      <a:pt x="446" y="31"/>
                    </a:lnTo>
                    <a:lnTo>
                      <a:pt x="327" y="31"/>
                    </a:lnTo>
                    <a:lnTo>
                      <a:pt x="297" y="59"/>
                    </a:lnTo>
                    <a:lnTo>
                      <a:pt x="297" y="89"/>
                    </a:lnTo>
                    <a:lnTo>
                      <a:pt x="266" y="119"/>
                    </a:lnTo>
                    <a:lnTo>
                      <a:pt x="266" y="150"/>
                    </a:lnTo>
                    <a:lnTo>
                      <a:pt x="236" y="177"/>
                    </a:lnTo>
                    <a:lnTo>
                      <a:pt x="236" y="207"/>
                    </a:lnTo>
                    <a:lnTo>
                      <a:pt x="209" y="177"/>
                    </a:lnTo>
                    <a:lnTo>
                      <a:pt x="209" y="238"/>
                    </a:lnTo>
                    <a:lnTo>
                      <a:pt x="118" y="326"/>
                    </a:lnTo>
                    <a:lnTo>
                      <a:pt x="118" y="296"/>
                    </a:lnTo>
                    <a:lnTo>
                      <a:pt x="90" y="326"/>
                    </a:lnTo>
                    <a:lnTo>
                      <a:pt x="59" y="326"/>
                    </a:lnTo>
                    <a:lnTo>
                      <a:pt x="59" y="356"/>
                    </a:lnTo>
                    <a:lnTo>
                      <a:pt x="29" y="356"/>
                    </a:lnTo>
                    <a:lnTo>
                      <a:pt x="29" y="326"/>
                    </a:lnTo>
                    <a:lnTo>
                      <a:pt x="0" y="356"/>
                    </a:lnTo>
                    <a:lnTo>
                      <a:pt x="0" y="386"/>
                    </a:lnTo>
                    <a:lnTo>
                      <a:pt x="29" y="386"/>
                    </a:lnTo>
                    <a:lnTo>
                      <a:pt x="29" y="414"/>
                    </a:lnTo>
                    <a:lnTo>
                      <a:pt x="59" y="414"/>
                    </a:lnTo>
                    <a:lnTo>
                      <a:pt x="59" y="504"/>
                    </a:lnTo>
                    <a:lnTo>
                      <a:pt x="29" y="504"/>
                    </a:lnTo>
                  </a:path>
                </a:pathLst>
              </a:custGeom>
              <a:noFill/>
              <a:ln w="1588">
                <a:solidFill>
                  <a:srgbClr val="000000"/>
                </a:solidFill>
                <a:prstDash val="solid"/>
                <a:round/>
                <a:headEnd/>
                <a:tailEnd/>
              </a:ln>
            </p:spPr>
            <p:txBody>
              <a:bodyPr/>
              <a:lstStyle/>
              <a:p>
                <a:endParaRPr lang="en-GB"/>
              </a:p>
            </p:txBody>
          </p:sp>
          <p:sp>
            <p:nvSpPr>
              <p:cNvPr id="21726" name="Freeform 222"/>
              <p:cNvSpPr>
                <a:spLocks/>
              </p:cNvSpPr>
              <p:nvPr/>
            </p:nvSpPr>
            <p:spPr bwMode="auto">
              <a:xfrm>
                <a:off x="4480" y="2941"/>
                <a:ext cx="14" cy="22"/>
              </a:xfrm>
              <a:custGeom>
                <a:avLst/>
                <a:gdLst/>
                <a:ahLst/>
                <a:cxnLst>
                  <a:cxn ang="0">
                    <a:pos x="29" y="88"/>
                  </a:cxn>
                  <a:cxn ang="0">
                    <a:pos x="29" y="60"/>
                  </a:cxn>
                  <a:cxn ang="0">
                    <a:pos x="0" y="30"/>
                  </a:cxn>
                  <a:cxn ang="0">
                    <a:pos x="29" y="0"/>
                  </a:cxn>
                  <a:cxn ang="0">
                    <a:pos x="58" y="0"/>
                  </a:cxn>
                  <a:cxn ang="0">
                    <a:pos x="58" y="60"/>
                  </a:cxn>
                  <a:cxn ang="0">
                    <a:pos x="29" y="88"/>
                  </a:cxn>
                </a:cxnLst>
                <a:rect l="0" t="0" r="r" b="b"/>
                <a:pathLst>
                  <a:path w="58" h="88">
                    <a:moveTo>
                      <a:pt x="29" y="88"/>
                    </a:moveTo>
                    <a:lnTo>
                      <a:pt x="29" y="60"/>
                    </a:lnTo>
                    <a:lnTo>
                      <a:pt x="0" y="30"/>
                    </a:lnTo>
                    <a:lnTo>
                      <a:pt x="29" y="0"/>
                    </a:lnTo>
                    <a:lnTo>
                      <a:pt x="58" y="0"/>
                    </a:lnTo>
                    <a:lnTo>
                      <a:pt x="58" y="60"/>
                    </a:lnTo>
                    <a:lnTo>
                      <a:pt x="29" y="88"/>
                    </a:lnTo>
                  </a:path>
                </a:pathLst>
              </a:custGeom>
              <a:noFill/>
              <a:ln w="1588">
                <a:solidFill>
                  <a:srgbClr val="000000"/>
                </a:solidFill>
                <a:prstDash val="solid"/>
                <a:round/>
                <a:headEnd/>
                <a:tailEnd/>
              </a:ln>
            </p:spPr>
            <p:txBody>
              <a:bodyPr/>
              <a:lstStyle/>
              <a:p>
                <a:endParaRPr lang="en-GB"/>
              </a:p>
            </p:txBody>
          </p:sp>
          <p:sp>
            <p:nvSpPr>
              <p:cNvPr id="21727" name="Freeform 223"/>
              <p:cNvSpPr>
                <a:spLocks/>
              </p:cNvSpPr>
              <p:nvPr/>
            </p:nvSpPr>
            <p:spPr bwMode="auto">
              <a:xfrm>
                <a:off x="4472" y="2963"/>
                <a:ext cx="15" cy="82"/>
              </a:xfrm>
              <a:custGeom>
                <a:avLst/>
                <a:gdLst/>
                <a:ahLst/>
                <a:cxnLst>
                  <a:cxn ang="0">
                    <a:pos x="0" y="328"/>
                  </a:cxn>
                  <a:cxn ang="0">
                    <a:pos x="0" y="149"/>
                  </a:cxn>
                  <a:cxn ang="0">
                    <a:pos x="59" y="90"/>
                  </a:cxn>
                  <a:cxn ang="0">
                    <a:pos x="59" y="60"/>
                  </a:cxn>
                  <a:cxn ang="0">
                    <a:pos x="30" y="90"/>
                  </a:cxn>
                  <a:cxn ang="0">
                    <a:pos x="30" y="60"/>
                  </a:cxn>
                  <a:cxn ang="0">
                    <a:pos x="59" y="30"/>
                  </a:cxn>
                  <a:cxn ang="0">
                    <a:pos x="30" y="30"/>
                  </a:cxn>
                  <a:cxn ang="0">
                    <a:pos x="59" y="0"/>
                  </a:cxn>
                </a:cxnLst>
                <a:rect l="0" t="0" r="r" b="b"/>
                <a:pathLst>
                  <a:path w="59" h="328">
                    <a:moveTo>
                      <a:pt x="0" y="328"/>
                    </a:moveTo>
                    <a:lnTo>
                      <a:pt x="0" y="149"/>
                    </a:lnTo>
                    <a:lnTo>
                      <a:pt x="59" y="90"/>
                    </a:lnTo>
                    <a:lnTo>
                      <a:pt x="59" y="60"/>
                    </a:lnTo>
                    <a:lnTo>
                      <a:pt x="30" y="90"/>
                    </a:lnTo>
                    <a:lnTo>
                      <a:pt x="30" y="60"/>
                    </a:lnTo>
                    <a:lnTo>
                      <a:pt x="59" y="30"/>
                    </a:lnTo>
                    <a:lnTo>
                      <a:pt x="30" y="30"/>
                    </a:lnTo>
                    <a:lnTo>
                      <a:pt x="59" y="0"/>
                    </a:lnTo>
                  </a:path>
                </a:pathLst>
              </a:custGeom>
              <a:noFill/>
              <a:ln w="1588">
                <a:solidFill>
                  <a:srgbClr val="000000"/>
                </a:solidFill>
                <a:prstDash val="solid"/>
                <a:round/>
                <a:headEnd/>
                <a:tailEnd/>
              </a:ln>
            </p:spPr>
            <p:txBody>
              <a:bodyPr/>
              <a:lstStyle/>
              <a:p>
                <a:endParaRPr lang="en-GB"/>
              </a:p>
            </p:txBody>
          </p:sp>
          <p:sp>
            <p:nvSpPr>
              <p:cNvPr id="21728" name="Freeform 224"/>
              <p:cNvSpPr>
                <a:spLocks/>
              </p:cNvSpPr>
              <p:nvPr/>
            </p:nvSpPr>
            <p:spPr bwMode="auto">
              <a:xfrm>
                <a:off x="4487" y="2927"/>
                <a:ext cx="44" cy="36"/>
              </a:xfrm>
              <a:custGeom>
                <a:avLst/>
                <a:gdLst/>
                <a:ahLst/>
                <a:cxnLst>
                  <a:cxn ang="0">
                    <a:pos x="0" y="147"/>
                  </a:cxn>
                  <a:cxn ang="0">
                    <a:pos x="59" y="147"/>
                  </a:cxn>
                  <a:cxn ang="0">
                    <a:pos x="89" y="119"/>
                  </a:cxn>
                  <a:cxn ang="0">
                    <a:pos x="177" y="119"/>
                  </a:cxn>
                  <a:cxn ang="0">
                    <a:pos x="177" y="0"/>
                  </a:cxn>
                </a:cxnLst>
                <a:rect l="0" t="0" r="r" b="b"/>
                <a:pathLst>
                  <a:path w="177" h="147">
                    <a:moveTo>
                      <a:pt x="0" y="147"/>
                    </a:moveTo>
                    <a:lnTo>
                      <a:pt x="59" y="147"/>
                    </a:lnTo>
                    <a:lnTo>
                      <a:pt x="89" y="119"/>
                    </a:lnTo>
                    <a:lnTo>
                      <a:pt x="177" y="119"/>
                    </a:lnTo>
                    <a:lnTo>
                      <a:pt x="177" y="0"/>
                    </a:lnTo>
                  </a:path>
                </a:pathLst>
              </a:custGeom>
              <a:noFill/>
              <a:ln w="1588">
                <a:solidFill>
                  <a:srgbClr val="000000"/>
                </a:solidFill>
                <a:prstDash val="solid"/>
                <a:round/>
                <a:headEnd/>
                <a:tailEnd/>
              </a:ln>
            </p:spPr>
            <p:txBody>
              <a:bodyPr/>
              <a:lstStyle/>
              <a:p>
                <a:endParaRPr lang="en-GB"/>
              </a:p>
            </p:txBody>
          </p:sp>
          <p:sp>
            <p:nvSpPr>
              <p:cNvPr id="21729" name="Freeform 225"/>
              <p:cNvSpPr>
                <a:spLocks/>
              </p:cNvSpPr>
              <p:nvPr/>
            </p:nvSpPr>
            <p:spPr bwMode="auto">
              <a:xfrm>
                <a:off x="4665" y="2786"/>
                <a:ext cx="7" cy="15"/>
              </a:xfrm>
              <a:custGeom>
                <a:avLst/>
                <a:gdLst/>
                <a:ahLst/>
                <a:cxnLst>
                  <a:cxn ang="0">
                    <a:pos x="29" y="59"/>
                  </a:cxn>
                  <a:cxn ang="0">
                    <a:pos x="29" y="0"/>
                  </a:cxn>
                  <a:cxn ang="0">
                    <a:pos x="0" y="29"/>
                  </a:cxn>
                  <a:cxn ang="0">
                    <a:pos x="29" y="59"/>
                  </a:cxn>
                </a:cxnLst>
                <a:rect l="0" t="0" r="r" b="b"/>
                <a:pathLst>
                  <a:path w="29" h="59">
                    <a:moveTo>
                      <a:pt x="29" y="59"/>
                    </a:moveTo>
                    <a:lnTo>
                      <a:pt x="29" y="0"/>
                    </a:lnTo>
                    <a:lnTo>
                      <a:pt x="0" y="29"/>
                    </a:lnTo>
                    <a:lnTo>
                      <a:pt x="29" y="59"/>
                    </a:lnTo>
                  </a:path>
                </a:pathLst>
              </a:custGeom>
              <a:noFill/>
              <a:ln w="1588">
                <a:solidFill>
                  <a:srgbClr val="000000"/>
                </a:solidFill>
                <a:prstDash val="solid"/>
                <a:round/>
                <a:headEnd/>
                <a:tailEnd/>
              </a:ln>
            </p:spPr>
            <p:txBody>
              <a:bodyPr/>
              <a:lstStyle/>
              <a:p>
                <a:endParaRPr lang="en-GB"/>
              </a:p>
            </p:txBody>
          </p:sp>
          <p:sp>
            <p:nvSpPr>
              <p:cNvPr id="21730" name="Freeform 226"/>
              <p:cNvSpPr>
                <a:spLocks/>
              </p:cNvSpPr>
              <p:nvPr/>
            </p:nvSpPr>
            <p:spPr bwMode="auto">
              <a:xfrm>
                <a:off x="4643" y="2801"/>
                <a:ext cx="29" cy="7"/>
              </a:xfrm>
              <a:custGeom>
                <a:avLst/>
                <a:gdLst/>
                <a:ahLst/>
                <a:cxnLst>
                  <a:cxn ang="0">
                    <a:pos x="119" y="0"/>
                  </a:cxn>
                  <a:cxn ang="0">
                    <a:pos x="119" y="31"/>
                  </a:cxn>
                  <a:cxn ang="0">
                    <a:pos x="30" y="31"/>
                  </a:cxn>
                  <a:cxn ang="0">
                    <a:pos x="0" y="0"/>
                  </a:cxn>
                </a:cxnLst>
                <a:rect l="0" t="0" r="r" b="b"/>
                <a:pathLst>
                  <a:path w="119" h="31">
                    <a:moveTo>
                      <a:pt x="119" y="0"/>
                    </a:moveTo>
                    <a:lnTo>
                      <a:pt x="119" y="31"/>
                    </a:lnTo>
                    <a:lnTo>
                      <a:pt x="30" y="31"/>
                    </a:lnTo>
                    <a:lnTo>
                      <a:pt x="0" y="0"/>
                    </a:lnTo>
                  </a:path>
                </a:pathLst>
              </a:custGeom>
              <a:noFill/>
              <a:ln w="1588">
                <a:solidFill>
                  <a:srgbClr val="000000"/>
                </a:solidFill>
                <a:prstDash val="solid"/>
                <a:round/>
                <a:headEnd/>
                <a:tailEnd/>
              </a:ln>
            </p:spPr>
            <p:txBody>
              <a:bodyPr/>
              <a:lstStyle/>
              <a:p>
                <a:endParaRPr lang="en-GB"/>
              </a:p>
            </p:txBody>
          </p:sp>
          <p:sp>
            <p:nvSpPr>
              <p:cNvPr id="21731" name="Freeform 227"/>
              <p:cNvSpPr>
                <a:spLocks/>
              </p:cNvSpPr>
              <p:nvPr/>
            </p:nvSpPr>
            <p:spPr bwMode="auto">
              <a:xfrm>
                <a:off x="4643" y="2793"/>
                <a:ext cx="7" cy="8"/>
              </a:xfrm>
              <a:custGeom>
                <a:avLst/>
                <a:gdLst/>
                <a:ahLst/>
                <a:cxnLst>
                  <a:cxn ang="0">
                    <a:pos x="0" y="30"/>
                  </a:cxn>
                  <a:cxn ang="0">
                    <a:pos x="30" y="0"/>
                  </a:cxn>
                  <a:cxn ang="0">
                    <a:pos x="0" y="0"/>
                  </a:cxn>
                  <a:cxn ang="0">
                    <a:pos x="0" y="30"/>
                  </a:cxn>
                </a:cxnLst>
                <a:rect l="0" t="0" r="r" b="b"/>
                <a:pathLst>
                  <a:path w="30" h="30">
                    <a:moveTo>
                      <a:pt x="0" y="30"/>
                    </a:moveTo>
                    <a:lnTo>
                      <a:pt x="30" y="0"/>
                    </a:lnTo>
                    <a:lnTo>
                      <a:pt x="0" y="0"/>
                    </a:lnTo>
                    <a:lnTo>
                      <a:pt x="0" y="30"/>
                    </a:lnTo>
                  </a:path>
                </a:pathLst>
              </a:custGeom>
              <a:noFill/>
              <a:ln w="1588">
                <a:solidFill>
                  <a:srgbClr val="000000"/>
                </a:solidFill>
                <a:prstDash val="solid"/>
                <a:round/>
                <a:headEnd/>
                <a:tailEnd/>
              </a:ln>
            </p:spPr>
            <p:txBody>
              <a:bodyPr/>
              <a:lstStyle/>
              <a:p>
                <a:endParaRPr lang="en-GB"/>
              </a:p>
            </p:txBody>
          </p:sp>
          <p:sp>
            <p:nvSpPr>
              <p:cNvPr id="21732" name="Freeform 228"/>
              <p:cNvSpPr>
                <a:spLocks/>
              </p:cNvSpPr>
              <p:nvPr/>
            </p:nvSpPr>
            <p:spPr bwMode="auto">
              <a:xfrm>
                <a:off x="4057" y="2667"/>
                <a:ext cx="252" cy="52"/>
              </a:xfrm>
              <a:custGeom>
                <a:avLst/>
                <a:gdLst/>
                <a:ahLst/>
                <a:cxnLst>
                  <a:cxn ang="0">
                    <a:pos x="1009" y="0"/>
                  </a:cxn>
                  <a:cxn ang="0">
                    <a:pos x="978" y="31"/>
                  </a:cxn>
                  <a:cxn ang="0">
                    <a:pos x="918" y="31"/>
                  </a:cxn>
                  <a:cxn ang="0">
                    <a:pos x="918" y="61"/>
                  </a:cxn>
                  <a:cxn ang="0">
                    <a:pos x="860" y="120"/>
                  </a:cxn>
                  <a:cxn ang="0">
                    <a:pos x="653" y="120"/>
                  </a:cxn>
                  <a:cxn ang="0">
                    <a:pos x="623" y="150"/>
                  </a:cxn>
                  <a:cxn ang="0">
                    <a:pos x="623" y="179"/>
                  </a:cxn>
                  <a:cxn ang="0">
                    <a:pos x="563" y="179"/>
                  </a:cxn>
                  <a:cxn ang="0">
                    <a:pos x="563" y="209"/>
                  </a:cxn>
                  <a:cxn ang="0">
                    <a:pos x="504" y="150"/>
                  </a:cxn>
                  <a:cxn ang="0">
                    <a:pos x="474" y="150"/>
                  </a:cxn>
                  <a:cxn ang="0">
                    <a:pos x="474" y="120"/>
                  </a:cxn>
                  <a:cxn ang="0">
                    <a:pos x="238" y="120"/>
                  </a:cxn>
                  <a:cxn ang="0">
                    <a:pos x="209" y="91"/>
                  </a:cxn>
                  <a:cxn ang="0">
                    <a:pos x="118" y="91"/>
                  </a:cxn>
                  <a:cxn ang="0">
                    <a:pos x="90" y="61"/>
                  </a:cxn>
                  <a:cxn ang="0">
                    <a:pos x="60" y="91"/>
                  </a:cxn>
                  <a:cxn ang="0">
                    <a:pos x="31" y="91"/>
                  </a:cxn>
                  <a:cxn ang="0">
                    <a:pos x="0" y="120"/>
                  </a:cxn>
                </a:cxnLst>
                <a:rect l="0" t="0" r="r" b="b"/>
                <a:pathLst>
                  <a:path w="1009" h="209">
                    <a:moveTo>
                      <a:pt x="1009" y="0"/>
                    </a:moveTo>
                    <a:lnTo>
                      <a:pt x="978" y="31"/>
                    </a:lnTo>
                    <a:lnTo>
                      <a:pt x="918" y="31"/>
                    </a:lnTo>
                    <a:lnTo>
                      <a:pt x="918" y="61"/>
                    </a:lnTo>
                    <a:lnTo>
                      <a:pt x="860" y="120"/>
                    </a:lnTo>
                    <a:lnTo>
                      <a:pt x="653" y="120"/>
                    </a:lnTo>
                    <a:lnTo>
                      <a:pt x="623" y="150"/>
                    </a:lnTo>
                    <a:lnTo>
                      <a:pt x="623" y="179"/>
                    </a:lnTo>
                    <a:lnTo>
                      <a:pt x="563" y="179"/>
                    </a:lnTo>
                    <a:lnTo>
                      <a:pt x="563" y="209"/>
                    </a:lnTo>
                    <a:lnTo>
                      <a:pt x="504" y="150"/>
                    </a:lnTo>
                    <a:lnTo>
                      <a:pt x="474" y="150"/>
                    </a:lnTo>
                    <a:lnTo>
                      <a:pt x="474" y="120"/>
                    </a:lnTo>
                    <a:lnTo>
                      <a:pt x="238" y="120"/>
                    </a:lnTo>
                    <a:lnTo>
                      <a:pt x="209" y="91"/>
                    </a:lnTo>
                    <a:lnTo>
                      <a:pt x="118" y="91"/>
                    </a:lnTo>
                    <a:lnTo>
                      <a:pt x="90" y="61"/>
                    </a:lnTo>
                    <a:lnTo>
                      <a:pt x="60" y="91"/>
                    </a:lnTo>
                    <a:lnTo>
                      <a:pt x="31" y="91"/>
                    </a:lnTo>
                    <a:lnTo>
                      <a:pt x="0" y="120"/>
                    </a:lnTo>
                  </a:path>
                </a:pathLst>
              </a:custGeom>
              <a:noFill/>
              <a:ln w="1588">
                <a:solidFill>
                  <a:srgbClr val="000000"/>
                </a:solidFill>
                <a:prstDash val="solid"/>
                <a:round/>
                <a:headEnd/>
                <a:tailEnd/>
              </a:ln>
            </p:spPr>
            <p:txBody>
              <a:bodyPr/>
              <a:lstStyle/>
              <a:p>
                <a:endParaRPr lang="en-GB"/>
              </a:p>
            </p:txBody>
          </p:sp>
          <p:sp>
            <p:nvSpPr>
              <p:cNvPr id="21733" name="Freeform 229"/>
              <p:cNvSpPr>
                <a:spLocks/>
              </p:cNvSpPr>
              <p:nvPr/>
            </p:nvSpPr>
            <p:spPr bwMode="auto">
              <a:xfrm>
                <a:off x="4005" y="2601"/>
                <a:ext cx="30" cy="59"/>
              </a:xfrm>
              <a:custGeom>
                <a:avLst/>
                <a:gdLst/>
                <a:ahLst/>
                <a:cxnLst>
                  <a:cxn ang="0">
                    <a:pos x="0" y="237"/>
                  </a:cxn>
                  <a:cxn ang="0">
                    <a:pos x="0" y="176"/>
                  </a:cxn>
                  <a:cxn ang="0">
                    <a:pos x="60" y="118"/>
                  </a:cxn>
                  <a:cxn ang="0">
                    <a:pos x="60" y="89"/>
                  </a:cxn>
                  <a:cxn ang="0">
                    <a:pos x="118" y="28"/>
                  </a:cxn>
                  <a:cxn ang="0">
                    <a:pos x="118" y="0"/>
                  </a:cxn>
                </a:cxnLst>
                <a:rect l="0" t="0" r="r" b="b"/>
                <a:pathLst>
                  <a:path w="118" h="237">
                    <a:moveTo>
                      <a:pt x="0" y="237"/>
                    </a:moveTo>
                    <a:lnTo>
                      <a:pt x="0" y="176"/>
                    </a:lnTo>
                    <a:lnTo>
                      <a:pt x="60" y="118"/>
                    </a:lnTo>
                    <a:lnTo>
                      <a:pt x="60" y="89"/>
                    </a:lnTo>
                    <a:lnTo>
                      <a:pt x="118" y="28"/>
                    </a:lnTo>
                    <a:lnTo>
                      <a:pt x="118" y="0"/>
                    </a:lnTo>
                  </a:path>
                </a:pathLst>
              </a:custGeom>
              <a:noFill/>
              <a:ln w="1588">
                <a:solidFill>
                  <a:srgbClr val="000000"/>
                </a:solidFill>
                <a:prstDash val="solid"/>
                <a:round/>
                <a:headEnd/>
                <a:tailEnd/>
              </a:ln>
            </p:spPr>
            <p:txBody>
              <a:bodyPr/>
              <a:lstStyle/>
              <a:p>
                <a:endParaRPr lang="en-GB"/>
              </a:p>
            </p:txBody>
          </p:sp>
          <p:sp>
            <p:nvSpPr>
              <p:cNvPr id="21734" name="Freeform 230"/>
              <p:cNvSpPr>
                <a:spLocks/>
              </p:cNvSpPr>
              <p:nvPr/>
            </p:nvSpPr>
            <p:spPr bwMode="auto">
              <a:xfrm>
                <a:off x="3784" y="2564"/>
                <a:ext cx="251" cy="37"/>
              </a:xfrm>
              <a:custGeom>
                <a:avLst/>
                <a:gdLst/>
                <a:ahLst/>
                <a:cxnLst>
                  <a:cxn ang="0">
                    <a:pos x="0" y="0"/>
                  </a:cxn>
                  <a:cxn ang="0">
                    <a:pos x="58" y="0"/>
                  </a:cxn>
                  <a:cxn ang="0">
                    <a:pos x="58" y="59"/>
                  </a:cxn>
                  <a:cxn ang="0">
                    <a:pos x="118" y="31"/>
                  </a:cxn>
                  <a:cxn ang="0">
                    <a:pos x="118" y="0"/>
                  </a:cxn>
                  <a:cxn ang="0">
                    <a:pos x="177" y="0"/>
                  </a:cxn>
                  <a:cxn ang="0">
                    <a:pos x="237" y="59"/>
                  </a:cxn>
                  <a:cxn ang="0">
                    <a:pos x="265" y="59"/>
                  </a:cxn>
                  <a:cxn ang="0">
                    <a:pos x="265" y="88"/>
                  </a:cxn>
                  <a:cxn ang="0">
                    <a:pos x="296" y="118"/>
                  </a:cxn>
                  <a:cxn ang="0">
                    <a:pos x="325" y="118"/>
                  </a:cxn>
                  <a:cxn ang="0">
                    <a:pos x="384" y="59"/>
                  </a:cxn>
                  <a:cxn ang="0">
                    <a:pos x="503" y="59"/>
                  </a:cxn>
                  <a:cxn ang="0">
                    <a:pos x="503" y="31"/>
                  </a:cxn>
                  <a:cxn ang="0">
                    <a:pos x="562" y="88"/>
                  </a:cxn>
                  <a:cxn ang="0">
                    <a:pos x="621" y="31"/>
                  </a:cxn>
                  <a:cxn ang="0">
                    <a:pos x="769" y="31"/>
                  </a:cxn>
                  <a:cxn ang="0">
                    <a:pos x="799" y="59"/>
                  </a:cxn>
                  <a:cxn ang="0">
                    <a:pos x="830" y="59"/>
                  </a:cxn>
                  <a:cxn ang="0">
                    <a:pos x="918" y="149"/>
                  </a:cxn>
                  <a:cxn ang="0">
                    <a:pos x="1006" y="149"/>
                  </a:cxn>
                </a:cxnLst>
                <a:rect l="0" t="0" r="r" b="b"/>
                <a:pathLst>
                  <a:path w="1006" h="149">
                    <a:moveTo>
                      <a:pt x="0" y="0"/>
                    </a:moveTo>
                    <a:lnTo>
                      <a:pt x="58" y="0"/>
                    </a:lnTo>
                    <a:lnTo>
                      <a:pt x="58" y="59"/>
                    </a:lnTo>
                    <a:lnTo>
                      <a:pt x="118" y="31"/>
                    </a:lnTo>
                    <a:lnTo>
                      <a:pt x="118" y="0"/>
                    </a:lnTo>
                    <a:lnTo>
                      <a:pt x="177" y="0"/>
                    </a:lnTo>
                    <a:lnTo>
                      <a:pt x="237" y="59"/>
                    </a:lnTo>
                    <a:lnTo>
                      <a:pt x="265" y="59"/>
                    </a:lnTo>
                    <a:lnTo>
                      <a:pt x="265" y="88"/>
                    </a:lnTo>
                    <a:lnTo>
                      <a:pt x="296" y="118"/>
                    </a:lnTo>
                    <a:lnTo>
                      <a:pt x="325" y="118"/>
                    </a:lnTo>
                    <a:lnTo>
                      <a:pt x="384" y="59"/>
                    </a:lnTo>
                    <a:lnTo>
                      <a:pt x="503" y="59"/>
                    </a:lnTo>
                    <a:lnTo>
                      <a:pt x="503" y="31"/>
                    </a:lnTo>
                    <a:lnTo>
                      <a:pt x="562" y="88"/>
                    </a:lnTo>
                    <a:lnTo>
                      <a:pt x="621" y="31"/>
                    </a:lnTo>
                    <a:lnTo>
                      <a:pt x="769" y="31"/>
                    </a:lnTo>
                    <a:lnTo>
                      <a:pt x="799" y="59"/>
                    </a:lnTo>
                    <a:lnTo>
                      <a:pt x="830" y="59"/>
                    </a:lnTo>
                    <a:lnTo>
                      <a:pt x="918" y="149"/>
                    </a:lnTo>
                    <a:lnTo>
                      <a:pt x="1006" y="149"/>
                    </a:lnTo>
                  </a:path>
                </a:pathLst>
              </a:custGeom>
              <a:noFill/>
              <a:ln w="1588">
                <a:solidFill>
                  <a:srgbClr val="000000"/>
                </a:solidFill>
                <a:prstDash val="solid"/>
                <a:round/>
                <a:headEnd/>
                <a:tailEnd/>
              </a:ln>
            </p:spPr>
            <p:txBody>
              <a:bodyPr/>
              <a:lstStyle/>
              <a:p>
                <a:endParaRPr lang="en-GB"/>
              </a:p>
            </p:txBody>
          </p:sp>
          <p:sp>
            <p:nvSpPr>
              <p:cNvPr id="21735" name="Freeform 231"/>
              <p:cNvSpPr>
                <a:spLocks/>
              </p:cNvSpPr>
              <p:nvPr/>
            </p:nvSpPr>
            <p:spPr bwMode="auto">
              <a:xfrm>
                <a:off x="4021" y="2667"/>
                <a:ext cx="36" cy="30"/>
              </a:xfrm>
              <a:custGeom>
                <a:avLst/>
                <a:gdLst/>
                <a:ahLst/>
                <a:cxnLst>
                  <a:cxn ang="0">
                    <a:pos x="147" y="120"/>
                  </a:cxn>
                  <a:cxn ang="0">
                    <a:pos x="147" y="61"/>
                  </a:cxn>
                  <a:cxn ang="0">
                    <a:pos x="89" y="61"/>
                  </a:cxn>
                  <a:cxn ang="0">
                    <a:pos x="28" y="0"/>
                  </a:cxn>
                  <a:cxn ang="0">
                    <a:pos x="0" y="0"/>
                  </a:cxn>
                </a:cxnLst>
                <a:rect l="0" t="0" r="r" b="b"/>
                <a:pathLst>
                  <a:path w="147" h="120">
                    <a:moveTo>
                      <a:pt x="147" y="120"/>
                    </a:moveTo>
                    <a:lnTo>
                      <a:pt x="147" y="61"/>
                    </a:lnTo>
                    <a:lnTo>
                      <a:pt x="89" y="61"/>
                    </a:lnTo>
                    <a:lnTo>
                      <a:pt x="28" y="0"/>
                    </a:lnTo>
                    <a:lnTo>
                      <a:pt x="0" y="0"/>
                    </a:lnTo>
                  </a:path>
                </a:pathLst>
              </a:custGeom>
              <a:noFill/>
              <a:ln w="1588">
                <a:solidFill>
                  <a:srgbClr val="000000"/>
                </a:solidFill>
                <a:prstDash val="solid"/>
                <a:round/>
                <a:headEnd/>
                <a:tailEnd/>
              </a:ln>
            </p:spPr>
            <p:txBody>
              <a:bodyPr/>
              <a:lstStyle/>
              <a:p>
                <a:endParaRPr lang="en-GB"/>
              </a:p>
            </p:txBody>
          </p:sp>
          <p:sp>
            <p:nvSpPr>
              <p:cNvPr id="21736" name="Line 232"/>
              <p:cNvSpPr>
                <a:spLocks noChangeShapeType="1"/>
              </p:cNvSpPr>
              <p:nvPr/>
            </p:nvSpPr>
            <p:spPr bwMode="auto">
              <a:xfrm flipH="1" flipV="1">
                <a:off x="4013" y="2660"/>
                <a:ext cx="8" cy="7"/>
              </a:xfrm>
              <a:prstGeom prst="line">
                <a:avLst/>
              </a:prstGeom>
              <a:noFill/>
              <a:ln w="1588">
                <a:solidFill>
                  <a:srgbClr val="000000"/>
                </a:solidFill>
                <a:round/>
                <a:headEnd/>
                <a:tailEnd/>
              </a:ln>
            </p:spPr>
            <p:txBody>
              <a:bodyPr/>
              <a:lstStyle/>
              <a:p>
                <a:endParaRPr lang="en-GB"/>
              </a:p>
            </p:txBody>
          </p:sp>
          <p:sp>
            <p:nvSpPr>
              <p:cNvPr id="21737" name="Line 233"/>
              <p:cNvSpPr>
                <a:spLocks noChangeShapeType="1"/>
              </p:cNvSpPr>
              <p:nvPr/>
            </p:nvSpPr>
            <p:spPr bwMode="auto">
              <a:xfrm flipH="1">
                <a:off x="4005" y="2660"/>
                <a:ext cx="8" cy="1"/>
              </a:xfrm>
              <a:prstGeom prst="line">
                <a:avLst/>
              </a:prstGeom>
              <a:noFill/>
              <a:ln w="1588">
                <a:solidFill>
                  <a:srgbClr val="000000"/>
                </a:solidFill>
                <a:round/>
                <a:headEnd/>
                <a:tailEnd/>
              </a:ln>
            </p:spPr>
            <p:txBody>
              <a:bodyPr/>
              <a:lstStyle/>
              <a:p>
                <a:endParaRPr lang="en-GB"/>
              </a:p>
            </p:txBody>
          </p:sp>
          <p:sp>
            <p:nvSpPr>
              <p:cNvPr id="21738" name="Freeform 234"/>
              <p:cNvSpPr>
                <a:spLocks/>
              </p:cNvSpPr>
              <p:nvPr/>
            </p:nvSpPr>
            <p:spPr bwMode="auto">
              <a:xfrm>
                <a:off x="4013" y="2660"/>
                <a:ext cx="8" cy="7"/>
              </a:xfrm>
              <a:custGeom>
                <a:avLst/>
                <a:gdLst/>
                <a:ahLst/>
                <a:cxnLst>
                  <a:cxn ang="0">
                    <a:pos x="30" y="27"/>
                  </a:cxn>
                  <a:cxn ang="0">
                    <a:pos x="30" y="0"/>
                  </a:cxn>
                  <a:cxn ang="0">
                    <a:pos x="0" y="0"/>
                  </a:cxn>
                </a:cxnLst>
                <a:rect l="0" t="0" r="r" b="b"/>
                <a:pathLst>
                  <a:path w="30" h="27">
                    <a:moveTo>
                      <a:pt x="30" y="27"/>
                    </a:moveTo>
                    <a:lnTo>
                      <a:pt x="30" y="0"/>
                    </a:lnTo>
                    <a:lnTo>
                      <a:pt x="0" y="0"/>
                    </a:lnTo>
                  </a:path>
                </a:pathLst>
              </a:custGeom>
              <a:noFill/>
              <a:ln w="1588">
                <a:solidFill>
                  <a:srgbClr val="000000"/>
                </a:solidFill>
                <a:prstDash val="solid"/>
                <a:round/>
                <a:headEnd/>
                <a:tailEnd/>
              </a:ln>
            </p:spPr>
            <p:txBody>
              <a:bodyPr/>
              <a:lstStyle/>
              <a:p>
                <a:endParaRPr lang="en-GB"/>
              </a:p>
            </p:txBody>
          </p:sp>
          <p:sp>
            <p:nvSpPr>
              <p:cNvPr id="21739" name="Freeform 235"/>
              <p:cNvSpPr>
                <a:spLocks/>
              </p:cNvSpPr>
              <p:nvPr/>
            </p:nvSpPr>
            <p:spPr bwMode="auto">
              <a:xfrm>
                <a:off x="3894" y="2697"/>
                <a:ext cx="163" cy="155"/>
              </a:xfrm>
              <a:custGeom>
                <a:avLst/>
                <a:gdLst/>
                <a:ahLst/>
                <a:cxnLst>
                  <a:cxn ang="0">
                    <a:pos x="651" y="0"/>
                  </a:cxn>
                  <a:cxn ang="0">
                    <a:pos x="651" y="30"/>
                  </a:cxn>
                  <a:cxn ang="0">
                    <a:pos x="623" y="30"/>
                  </a:cxn>
                  <a:cxn ang="0">
                    <a:pos x="593" y="59"/>
                  </a:cxn>
                  <a:cxn ang="0">
                    <a:pos x="532" y="59"/>
                  </a:cxn>
                  <a:cxn ang="0">
                    <a:pos x="444" y="148"/>
                  </a:cxn>
                  <a:cxn ang="0">
                    <a:pos x="444" y="178"/>
                  </a:cxn>
                  <a:cxn ang="0">
                    <a:pos x="414" y="208"/>
                  </a:cxn>
                  <a:cxn ang="0">
                    <a:pos x="414" y="236"/>
                  </a:cxn>
                  <a:cxn ang="0">
                    <a:pos x="355" y="296"/>
                  </a:cxn>
                  <a:cxn ang="0">
                    <a:pos x="355" y="326"/>
                  </a:cxn>
                  <a:cxn ang="0">
                    <a:pos x="325" y="355"/>
                  </a:cxn>
                  <a:cxn ang="0">
                    <a:pos x="325" y="414"/>
                  </a:cxn>
                  <a:cxn ang="0">
                    <a:pos x="295" y="445"/>
                  </a:cxn>
                  <a:cxn ang="0">
                    <a:pos x="267" y="445"/>
                  </a:cxn>
                  <a:cxn ang="0">
                    <a:pos x="267" y="503"/>
                  </a:cxn>
                  <a:cxn ang="0">
                    <a:pos x="237" y="533"/>
                  </a:cxn>
                  <a:cxn ang="0">
                    <a:pos x="237" y="564"/>
                  </a:cxn>
                  <a:cxn ang="0">
                    <a:pos x="148" y="564"/>
                  </a:cxn>
                  <a:cxn ang="0">
                    <a:pos x="118" y="591"/>
                  </a:cxn>
                  <a:cxn ang="0">
                    <a:pos x="30" y="591"/>
                  </a:cxn>
                  <a:cxn ang="0">
                    <a:pos x="0" y="621"/>
                  </a:cxn>
                </a:cxnLst>
                <a:rect l="0" t="0" r="r" b="b"/>
                <a:pathLst>
                  <a:path w="651" h="621">
                    <a:moveTo>
                      <a:pt x="651" y="0"/>
                    </a:moveTo>
                    <a:lnTo>
                      <a:pt x="651" y="30"/>
                    </a:lnTo>
                    <a:lnTo>
                      <a:pt x="623" y="30"/>
                    </a:lnTo>
                    <a:lnTo>
                      <a:pt x="593" y="59"/>
                    </a:lnTo>
                    <a:lnTo>
                      <a:pt x="532" y="59"/>
                    </a:lnTo>
                    <a:lnTo>
                      <a:pt x="444" y="148"/>
                    </a:lnTo>
                    <a:lnTo>
                      <a:pt x="444" y="178"/>
                    </a:lnTo>
                    <a:lnTo>
                      <a:pt x="414" y="208"/>
                    </a:lnTo>
                    <a:lnTo>
                      <a:pt x="414" y="236"/>
                    </a:lnTo>
                    <a:lnTo>
                      <a:pt x="355" y="296"/>
                    </a:lnTo>
                    <a:lnTo>
                      <a:pt x="355" y="326"/>
                    </a:lnTo>
                    <a:lnTo>
                      <a:pt x="325" y="355"/>
                    </a:lnTo>
                    <a:lnTo>
                      <a:pt x="325" y="414"/>
                    </a:lnTo>
                    <a:lnTo>
                      <a:pt x="295" y="445"/>
                    </a:lnTo>
                    <a:lnTo>
                      <a:pt x="267" y="445"/>
                    </a:lnTo>
                    <a:lnTo>
                      <a:pt x="267" y="503"/>
                    </a:lnTo>
                    <a:lnTo>
                      <a:pt x="237" y="533"/>
                    </a:lnTo>
                    <a:lnTo>
                      <a:pt x="237" y="564"/>
                    </a:lnTo>
                    <a:lnTo>
                      <a:pt x="148" y="564"/>
                    </a:lnTo>
                    <a:lnTo>
                      <a:pt x="118" y="591"/>
                    </a:lnTo>
                    <a:lnTo>
                      <a:pt x="30" y="591"/>
                    </a:lnTo>
                    <a:lnTo>
                      <a:pt x="0" y="621"/>
                    </a:lnTo>
                  </a:path>
                </a:pathLst>
              </a:custGeom>
              <a:noFill/>
              <a:ln w="1588">
                <a:solidFill>
                  <a:srgbClr val="000000"/>
                </a:solidFill>
                <a:prstDash val="solid"/>
                <a:round/>
                <a:headEnd/>
                <a:tailEnd/>
              </a:ln>
            </p:spPr>
            <p:txBody>
              <a:bodyPr/>
              <a:lstStyle/>
              <a:p>
                <a:endParaRPr lang="en-GB"/>
              </a:p>
            </p:txBody>
          </p:sp>
          <p:sp>
            <p:nvSpPr>
              <p:cNvPr id="21740" name="Freeform 236"/>
              <p:cNvSpPr>
                <a:spLocks/>
              </p:cNvSpPr>
              <p:nvPr/>
            </p:nvSpPr>
            <p:spPr bwMode="auto">
              <a:xfrm>
                <a:off x="3897" y="2855"/>
                <a:ext cx="175" cy="153"/>
              </a:xfrm>
              <a:custGeom>
                <a:avLst/>
                <a:gdLst/>
                <a:ahLst/>
                <a:cxnLst>
                  <a:cxn ang="0">
                    <a:pos x="0" y="0"/>
                  </a:cxn>
                  <a:cxn ang="0">
                    <a:pos x="50" y="49"/>
                  </a:cxn>
                  <a:cxn ang="0">
                    <a:pos x="79" y="49"/>
                  </a:cxn>
                  <a:cxn ang="0">
                    <a:pos x="109" y="77"/>
                  </a:cxn>
                  <a:cxn ang="0">
                    <a:pos x="109" y="107"/>
                  </a:cxn>
                  <a:cxn ang="0">
                    <a:pos x="139" y="107"/>
                  </a:cxn>
                  <a:cxn ang="0">
                    <a:pos x="139" y="195"/>
                  </a:cxn>
                  <a:cxn ang="0">
                    <a:pos x="168" y="195"/>
                  </a:cxn>
                  <a:cxn ang="0">
                    <a:pos x="198" y="226"/>
                  </a:cxn>
                  <a:cxn ang="0">
                    <a:pos x="198" y="256"/>
                  </a:cxn>
                  <a:cxn ang="0">
                    <a:pos x="258" y="256"/>
                  </a:cxn>
                  <a:cxn ang="0">
                    <a:pos x="286" y="285"/>
                  </a:cxn>
                  <a:cxn ang="0">
                    <a:pos x="346" y="285"/>
                  </a:cxn>
                  <a:cxn ang="0">
                    <a:pos x="316" y="314"/>
                  </a:cxn>
                  <a:cxn ang="0">
                    <a:pos x="316" y="344"/>
                  </a:cxn>
                  <a:cxn ang="0">
                    <a:pos x="346" y="374"/>
                  </a:cxn>
                  <a:cxn ang="0">
                    <a:pos x="346" y="404"/>
                  </a:cxn>
                  <a:cxn ang="0">
                    <a:pos x="316" y="404"/>
                  </a:cxn>
                  <a:cxn ang="0">
                    <a:pos x="316" y="432"/>
                  </a:cxn>
                  <a:cxn ang="0">
                    <a:pos x="377" y="432"/>
                  </a:cxn>
                  <a:cxn ang="0">
                    <a:pos x="405" y="462"/>
                  </a:cxn>
                  <a:cxn ang="0">
                    <a:pos x="495" y="462"/>
                  </a:cxn>
                  <a:cxn ang="0">
                    <a:pos x="495" y="492"/>
                  </a:cxn>
                  <a:cxn ang="0">
                    <a:pos x="523" y="522"/>
                  </a:cxn>
                  <a:cxn ang="0">
                    <a:pos x="553" y="522"/>
                  </a:cxn>
                  <a:cxn ang="0">
                    <a:pos x="553" y="492"/>
                  </a:cxn>
                  <a:cxn ang="0">
                    <a:pos x="584" y="462"/>
                  </a:cxn>
                  <a:cxn ang="0">
                    <a:pos x="642" y="462"/>
                  </a:cxn>
                  <a:cxn ang="0">
                    <a:pos x="673" y="492"/>
                  </a:cxn>
                  <a:cxn ang="0">
                    <a:pos x="702" y="492"/>
                  </a:cxn>
                  <a:cxn ang="0">
                    <a:pos x="673" y="522"/>
                  </a:cxn>
                  <a:cxn ang="0">
                    <a:pos x="642" y="492"/>
                  </a:cxn>
                  <a:cxn ang="0">
                    <a:pos x="614" y="522"/>
                  </a:cxn>
                  <a:cxn ang="0">
                    <a:pos x="614" y="551"/>
                  </a:cxn>
                  <a:cxn ang="0">
                    <a:pos x="673" y="610"/>
                  </a:cxn>
                </a:cxnLst>
                <a:rect l="0" t="0" r="r" b="b"/>
                <a:pathLst>
                  <a:path w="702" h="610">
                    <a:moveTo>
                      <a:pt x="0" y="0"/>
                    </a:moveTo>
                    <a:lnTo>
                      <a:pt x="50" y="49"/>
                    </a:lnTo>
                    <a:lnTo>
                      <a:pt x="79" y="49"/>
                    </a:lnTo>
                    <a:lnTo>
                      <a:pt x="109" y="77"/>
                    </a:lnTo>
                    <a:lnTo>
                      <a:pt x="109" y="107"/>
                    </a:lnTo>
                    <a:lnTo>
                      <a:pt x="139" y="107"/>
                    </a:lnTo>
                    <a:lnTo>
                      <a:pt x="139" y="195"/>
                    </a:lnTo>
                    <a:lnTo>
                      <a:pt x="168" y="195"/>
                    </a:lnTo>
                    <a:lnTo>
                      <a:pt x="198" y="226"/>
                    </a:lnTo>
                    <a:lnTo>
                      <a:pt x="198" y="256"/>
                    </a:lnTo>
                    <a:lnTo>
                      <a:pt x="258" y="256"/>
                    </a:lnTo>
                    <a:lnTo>
                      <a:pt x="286" y="285"/>
                    </a:lnTo>
                    <a:lnTo>
                      <a:pt x="346" y="285"/>
                    </a:lnTo>
                    <a:lnTo>
                      <a:pt x="316" y="314"/>
                    </a:lnTo>
                    <a:lnTo>
                      <a:pt x="316" y="344"/>
                    </a:lnTo>
                    <a:lnTo>
                      <a:pt x="346" y="374"/>
                    </a:lnTo>
                    <a:lnTo>
                      <a:pt x="346" y="404"/>
                    </a:lnTo>
                    <a:lnTo>
                      <a:pt x="316" y="404"/>
                    </a:lnTo>
                    <a:lnTo>
                      <a:pt x="316" y="432"/>
                    </a:lnTo>
                    <a:lnTo>
                      <a:pt x="377" y="432"/>
                    </a:lnTo>
                    <a:lnTo>
                      <a:pt x="405" y="462"/>
                    </a:lnTo>
                    <a:lnTo>
                      <a:pt x="495" y="462"/>
                    </a:lnTo>
                    <a:lnTo>
                      <a:pt x="495" y="492"/>
                    </a:lnTo>
                    <a:lnTo>
                      <a:pt x="523" y="522"/>
                    </a:lnTo>
                    <a:lnTo>
                      <a:pt x="553" y="522"/>
                    </a:lnTo>
                    <a:lnTo>
                      <a:pt x="553" y="492"/>
                    </a:lnTo>
                    <a:lnTo>
                      <a:pt x="584" y="462"/>
                    </a:lnTo>
                    <a:lnTo>
                      <a:pt x="642" y="462"/>
                    </a:lnTo>
                    <a:lnTo>
                      <a:pt x="673" y="492"/>
                    </a:lnTo>
                    <a:lnTo>
                      <a:pt x="702" y="492"/>
                    </a:lnTo>
                    <a:lnTo>
                      <a:pt x="673" y="522"/>
                    </a:lnTo>
                    <a:lnTo>
                      <a:pt x="642" y="492"/>
                    </a:lnTo>
                    <a:lnTo>
                      <a:pt x="614" y="522"/>
                    </a:lnTo>
                    <a:lnTo>
                      <a:pt x="614" y="551"/>
                    </a:lnTo>
                    <a:lnTo>
                      <a:pt x="673" y="610"/>
                    </a:lnTo>
                  </a:path>
                </a:pathLst>
              </a:custGeom>
              <a:noFill/>
              <a:ln w="1588">
                <a:solidFill>
                  <a:srgbClr val="000000"/>
                </a:solidFill>
                <a:prstDash val="solid"/>
                <a:round/>
                <a:headEnd/>
                <a:tailEnd/>
              </a:ln>
            </p:spPr>
            <p:txBody>
              <a:bodyPr/>
              <a:lstStyle/>
              <a:p>
                <a:endParaRPr lang="en-GB"/>
              </a:p>
            </p:txBody>
          </p:sp>
          <p:sp>
            <p:nvSpPr>
              <p:cNvPr id="21741" name="Freeform 237"/>
              <p:cNvSpPr>
                <a:spLocks/>
              </p:cNvSpPr>
              <p:nvPr/>
            </p:nvSpPr>
            <p:spPr bwMode="auto">
              <a:xfrm>
                <a:off x="4065" y="3008"/>
                <a:ext cx="407" cy="52"/>
              </a:xfrm>
              <a:custGeom>
                <a:avLst/>
                <a:gdLst/>
                <a:ahLst/>
                <a:cxnLst>
                  <a:cxn ang="0">
                    <a:pos x="0" y="0"/>
                  </a:cxn>
                  <a:cxn ang="0">
                    <a:pos x="59" y="30"/>
                  </a:cxn>
                  <a:cxn ang="0">
                    <a:pos x="87" y="30"/>
                  </a:cxn>
                  <a:cxn ang="0">
                    <a:pos x="87" y="89"/>
                  </a:cxn>
                  <a:cxn ang="0">
                    <a:pos x="59" y="89"/>
                  </a:cxn>
                  <a:cxn ang="0">
                    <a:pos x="59" y="119"/>
                  </a:cxn>
                  <a:cxn ang="0">
                    <a:pos x="87" y="150"/>
                  </a:cxn>
                  <a:cxn ang="0">
                    <a:pos x="148" y="150"/>
                  </a:cxn>
                  <a:cxn ang="0">
                    <a:pos x="148" y="119"/>
                  </a:cxn>
                  <a:cxn ang="0">
                    <a:pos x="236" y="119"/>
                  </a:cxn>
                  <a:cxn ang="0">
                    <a:pos x="236" y="150"/>
                  </a:cxn>
                  <a:cxn ang="0">
                    <a:pos x="355" y="150"/>
                  </a:cxn>
                  <a:cxn ang="0">
                    <a:pos x="385" y="177"/>
                  </a:cxn>
                  <a:cxn ang="0">
                    <a:pos x="503" y="177"/>
                  </a:cxn>
                  <a:cxn ang="0">
                    <a:pos x="503" y="150"/>
                  </a:cxn>
                  <a:cxn ang="0">
                    <a:pos x="532" y="150"/>
                  </a:cxn>
                  <a:cxn ang="0">
                    <a:pos x="562" y="177"/>
                  </a:cxn>
                  <a:cxn ang="0">
                    <a:pos x="740" y="177"/>
                  </a:cxn>
                  <a:cxn ang="0">
                    <a:pos x="740" y="207"/>
                  </a:cxn>
                  <a:cxn ang="0">
                    <a:pos x="799" y="207"/>
                  </a:cxn>
                  <a:cxn ang="0">
                    <a:pos x="829" y="177"/>
                  </a:cxn>
                  <a:cxn ang="0">
                    <a:pos x="859" y="177"/>
                  </a:cxn>
                  <a:cxn ang="0">
                    <a:pos x="859" y="150"/>
                  </a:cxn>
                  <a:cxn ang="0">
                    <a:pos x="887" y="150"/>
                  </a:cxn>
                  <a:cxn ang="0">
                    <a:pos x="917" y="119"/>
                  </a:cxn>
                  <a:cxn ang="0">
                    <a:pos x="917" y="89"/>
                  </a:cxn>
                  <a:cxn ang="0">
                    <a:pos x="978" y="89"/>
                  </a:cxn>
                  <a:cxn ang="0">
                    <a:pos x="978" y="59"/>
                  </a:cxn>
                  <a:cxn ang="0">
                    <a:pos x="1124" y="59"/>
                  </a:cxn>
                  <a:cxn ang="0">
                    <a:pos x="1155" y="30"/>
                  </a:cxn>
                  <a:cxn ang="0">
                    <a:pos x="1273" y="30"/>
                  </a:cxn>
                  <a:cxn ang="0">
                    <a:pos x="1303" y="59"/>
                  </a:cxn>
                  <a:cxn ang="0">
                    <a:pos x="1362" y="59"/>
                  </a:cxn>
                  <a:cxn ang="0">
                    <a:pos x="1362" y="89"/>
                  </a:cxn>
                  <a:cxn ang="0">
                    <a:pos x="1422" y="89"/>
                  </a:cxn>
                  <a:cxn ang="0">
                    <a:pos x="1480" y="150"/>
                  </a:cxn>
                  <a:cxn ang="0">
                    <a:pos x="1629" y="150"/>
                  </a:cxn>
                </a:cxnLst>
                <a:rect l="0" t="0" r="r" b="b"/>
                <a:pathLst>
                  <a:path w="1629" h="207">
                    <a:moveTo>
                      <a:pt x="0" y="0"/>
                    </a:moveTo>
                    <a:lnTo>
                      <a:pt x="59" y="30"/>
                    </a:lnTo>
                    <a:lnTo>
                      <a:pt x="87" y="30"/>
                    </a:lnTo>
                    <a:lnTo>
                      <a:pt x="87" y="89"/>
                    </a:lnTo>
                    <a:lnTo>
                      <a:pt x="59" y="89"/>
                    </a:lnTo>
                    <a:lnTo>
                      <a:pt x="59" y="119"/>
                    </a:lnTo>
                    <a:lnTo>
                      <a:pt x="87" y="150"/>
                    </a:lnTo>
                    <a:lnTo>
                      <a:pt x="148" y="150"/>
                    </a:lnTo>
                    <a:lnTo>
                      <a:pt x="148" y="119"/>
                    </a:lnTo>
                    <a:lnTo>
                      <a:pt x="236" y="119"/>
                    </a:lnTo>
                    <a:lnTo>
                      <a:pt x="236" y="150"/>
                    </a:lnTo>
                    <a:lnTo>
                      <a:pt x="355" y="150"/>
                    </a:lnTo>
                    <a:lnTo>
                      <a:pt x="385" y="177"/>
                    </a:lnTo>
                    <a:lnTo>
                      <a:pt x="503" y="177"/>
                    </a:lnTo>
                    <a:lnTo>
                      <a:pt x="503" y="150"/>
                    </a:lnTo>
                    <a:lnTo>
                      <a:pt x="532" y="150"/>
                    </a:lnTo>
                    <a:lnTo>
                      <a:pt x="562" y="177"/>
                    </a:lnTo>
                    <a:lnTo>
                      <a:pt x="740" y="177"/>
                    </a:lnTo>
                    <a:lnTo>
                      <a:pt x="740" y="207"/>
                    </a:lnTo>
                    <a:lnTo>
                      <a:pt x="799" y="207"/>
                    </a:lnTo>
                    <a:lnTo>
                      <a:pt x="829" y="177"/>
                    </a:lnTo>
                    <a:lnTo>
                      <a:pt x="859" y="177"/>
                    </a:lnTo>
                    <a:lnTo>
                      <a:pt x="859" y="150"/>
                    </a:lnTo>
                    <a:lnTo>
                      <a:pt x="887" y="150"/>
                    </a:lnTo>
                    <a:lnTo>
                      <a:pt x="917" y="119"/>
                    </a:lnTo>
                    <a:lnTo>
                      <a:pt x="917" y="89"/>
                    </a:lnTo>
                    <a:lnTo>
                      <a:pt x="978" y="89"/>
                    </a:lnTo>
                    <a:lnTo>
                      <a:pt x="978" y="59"/>
                    </a:lnTo>
                    <a:lnTo>
                      <a:pt x="1124" y="59"/>
                    </a:lnTo>
                    <a:lnTo>
                      <a:pt x="1155" y="30"/>
                    </a:lnTo>
                    <a:lnTo>
                      <a:pt x="1273" y="30"/>
                    </a:lnTo>
                    <a:lnTo>
                      <a:pt x="1303" y="59"/>
                    </a:lnTo>
                    <a:lnTo>
                      <a:pt x="1362" y="59"/>
                    </a:lnTo>
                    <a:lnTo>
                      <a:pt x="1362" y="89"/>
                    </a:lnTo>
                    <a:lnTo>
                      <a:pt x="1422" y="89"/>
                    </a:lnTo>
                    <a:lnTo>
                      <a:pt x="1480" y="150"/>
                    </a:lnTo>
                    <a:lnTo>
                      <a:pt x="1629" y="150"/>
                    </a:lnTo>
                  </a:path>
                </a:pathLst>
              </a:custGeom>
              <a:noFill/>
              <a:ln w="1588">
                <a:solidFill>
                  <a:srgbClr val="000000"/>
                </a:solidFill>
                <a:prstDash val="solid"/>
                <a:round/>
                <a:headEnd/>
                <a:tailEnd/>
              </a:ln>
            </p:spPr>
            <p:txBody>
              <a:bodyPr/>
              <a:lstStyle/>
              <a:p>
                <a:endParaRPr lang="en-GB"/>
              </a:p>
            </p:txBody>
          </p:sp>
          <p:sp>
            <p:nvSpPr>
              <p:cNvPr id="21742" name="Freeform 238"/>
              <p:cNvSpPr>
                <a:spLocks/>
              </p:cNvSpPr>
              <p:nvPr/>
            </p:nvSpPr>
            <p:spPr bwMode="auto">
              <a:xfrm>
                <a:off x="4094" y="3215"/>
                <a:ext cx="238" cy="44"/>
              </a:xfrm>
              <a:custGeom>
                <a:avLst/>
                <a:gdLst/>
                <a:ahLst/>
                <a:cxnLst>
                  <a:cxn ang="0">
                    <a:pos x="0" y="150"/>
                  </a:cxn>
                  <a:cxn ang="0">
                    <a:pos x="60" y="150"/>
                  </a:cxn>
                  <a:cxn ang="0">
                    <a:pos x="89" y="119"/>
                  </a:cxn>
                  <a:cxn ang="0">
                    <a:pos x="118" y="150"/>
                  </a:cxn>
                  <a:cxn ang="0">
                    <a:pos x="118" y="119"/>
                  </a:cxn>
                  <a:cxn ang="0">
                    <a:pos x="297" y="119"/>
                  </a:cxn>
                  <a:cxn ang="0">
                    <a:pos x="325" y="89"/>
                  </a:cxn>
                  <a:cxn ang="0">
                    <a:pos x="414" y="89"/>
                  </a:cxn>
                  <a:cxn ang="0">
                    <a:pos x="444" y="59"/>
                  </a:cxn>
                  <a:cxn ang="0">
                    <a:pos x="532" y="150"/>
                  </a:cxn>
                  <a:cxn ang="0">
                    <a:pos x="562" y="119"/>
                  </a:cxn>
                  <a:cxn ang="0">
                    <a:pos x="592" y="119"/>
                  </a:cxn>
                  <a:cxn ang="0">
                    <a:pos x="622" y="150"/>
                  </a:cxn>
                  <a:cxn ang="0">
                    <a:pos x="651" y="150"/>
                  </a:cxn>
                  <a:cxn ang="0">
                    <a:pos x="651" y="177"/>
                  </a:cxn>
                  <a:cxn ang="0">
                    <a:pos x="711" y="177"/>
                  </a:cxn>
                  <a:cxn ang="0">
                    <a:pos x="711" y="150"/>
                  </a:cxn>
                  <a:cxn ang="0">
                    <a:pos x="888" y="150"/>
                  </a:cxn>
                  <a:cxn ang="0">
                    <a:pos x="917" y="119"/>
                  </a:cxn>
                  <a:cxn ang="0">
                    <a:pos x="888" y="89"/>
                  </a:cxn>
                  <a:cxn ang="0">
                    <a:pos x="888" y="59"/>
                  </a:cxn>
                  <a:cxn ang="0">
                    <a:pos x="860" y="30"/>
                  </a:cxn>
                  <a:cxn ang="0">
                    <a:pos x="888" y="0"/>
                  </a:cxn>
                  <a:cxn ang="0">
                    <a:pos x="917" y="0"/>
                  </a:cxn>
                  <a:cxn ang="0">
                    <a:pos x="917" y="30"/>
                  </a:cxn>
                  <a:cxn ang="0">
                    <a:pos x="948" y="30"/>
                  </a:cxn>
                </a:cxnLst>
                <a:rect l="0" t="0" r="r" b="b"/>
                <a:pathLst>
                  <a:path w="948" h="177">
                    <a:moveTo>
                      <a:pt x="0" y="150"/>
                    </a:moveTo>
                    <a:lnTo>
                      <a:pt x="60" y="150"/>
                    </a:lnTo>
                    <a:lnTo>
                      <a:pt x="89" y="119"/>
                    </a:lnTo>
                    <a:lnTo>
                      <a:pt x="118" y="150"/>
                    </a:lnTo>
                    <a:lnTo>
                      <a:pt x="118" y="119"/>
                    </a:lnTo>
                    <a:lnTo>
                      <a:pt x="297" y="119"/>
                    </a:lnTo>
                    <a:lnTo>
                      <a:pt x="325" y="89"/>
                    </a:lnTo>
                    <a:lnTo>
                      <a:pt x="414" y="89"/>
                    </a:lnTo>
                    <a:lnTo>
                      <a:pt x="444" y="59"/>
                    </a:lnTo>
                    <a:lnTo>
                      <a:pt x="532" y="150"/>
                    </a:lnTo>
                    <a:lnTo>
                      <a:pt x="562" y="119"/>
                    </a:lnTo>
                    <a:lnTo>
                      <a:pt x="592" y="119"/>
                    </a:lnTo>
                    <a:lnTo>
                      <a:pt x="622" y="150"/>
                    </a:lnTo>
                    <a:lnTo>
                      <a:pt x="651" y="150"/>
                    </a:lnTo>
                    <a:lnTo>
                      <a:pt x="651" y="177"/>
                    </a:lnTo>
                    <a:lnTo>
                      <a:pt x="711" y="177"/>
                    </a:lnTo>
                    <a:lnTo>
                      <a:pt x="711" y="150"/>
                    </a:lnTo>
                    <a:lnTo>
                      <a:pt x="888" y="150"/>
                    </a:lnTo>
                    <a:lnTo>
                      <a:pt x="917" y="119"/>
                    </a:lnTo>
                    <a:lnTo>
                      <a:pt x="888" y="89"/>
                    </a:lnTo>
                    <a:lnTo>
                      <a:pt x="888" y="59"/>
                    </a:lnTo>
                    <a:lnTo>
                      <a:pt x="860" y="30"/>
                    </a:lnTo>
                    <a:lnTo>
                      <a:pt x="888" y="0"/>
                    </a:lnTo>
                    <a:lnTo>
                      <a:pt x="917" y="0"/>
                    </a:lnTo>
                    <a:lnTo>
                      <a:pt x="917" y="30"/>
                    </a:lnTo>
                    <a:lnTo>
                      <a:pt x="948" y="30"/>
                    </a:lnTo>
                  </a:path>
                </a:pathLst>
              </a:custGeom>
              <a:noFill/>
              <a:ln w="1588">
                <a:solidFill>
                  <a:srgbClr val="000000"/>
                </a:solidFill>
                <a:prstDash val="solid"/>
                <a:round/>
                <a:headEnd/>
                <a:tailEnd/>
              </a:ln>
            </p:spPr>
            <p:txBody>
              <a:bodyPr/>
              <a:lstStyle/>
              <a:p>
                <a:endParaRPr lang="en-GB"/>
              </a:p>
            </p:txBody>
          </p:sp>
          <p:sp>
            <p:nvSpPr>
              <p:cNvPr id="21743" name="Freeform 239"/>
              <p:cNvSpPr>
                <a:spLocks/>
              </p:cNvSpPr>
              <p:nvPr/>
            </p:nvSpPr>
            <p:spPr bwMode="auto">
              <a:xfrm>
                <a:off x="4332" y="3186"/>
                <a:ext cx="111" cy="37"/>
              </a:xfrm>
              <a:custGeom>
                <a:avLst/>
                <a:gdLst/>
                <a:ahLst/>
                <a:cxnLst>
                  <a:cxn ang="0">
                    <a:pos x="444" y="59"/>
                  </a:cxn>
                  <a:cxn ang="0">
                    <a:pos x="296" y="59"/>
                  </a:cxn>
                  <a:cxn ang="0">
                    <a:pos x="237" y="0"/>
                  </a:cxn>
                  <a:cxn ang="0">
                    <a:pos x="207" y="30"/>
                  </a:cxn>
                  <a:cxn ang="0">
                    <a:pos x="176" y="0"/>
                  </a:cxn>
                  <a:cxn ang="0">
                    <a:pos x="176" y="30"/>
                  </a:cxn>
                  <a:cxn ang="0">
                    <a:pos x="149" y="30"/>
                  </a:cxn>
                  <a:cxn ang="0">
                    <a:pos x="119" y="59"/>
                  </a:cxn>
                  <a:cxn ang="0">
                    <a:pos x="58" y="59"/>
                  </a:cxn>
                  <a:cxn ang="0">
                    <a:pos x="58" y="89"/>
                  </a:cxn>
                  <a:cxn ang="0">
                    <a:pos x="30" y="89"/>
                  </a:cxn>
                  <a:cxn ang="0">
                    <a:pos x="0" y="118"/>
                  </a:cxn>
                  <a:cxn ang="0">
                    <a:pos x="0" y="148"/>
                  </a:cxn>
                </a:cxnLst>
                <a:rect l="0" t="0" r="r" b="b"/>
                <a:pathLst>
                  <a:path w="444" h="148">
                    <a:moveTo>
                      <a:pt x="444" y="59"/>
                    </a:moveTo>
                    <a:lnTo>
                      <a:pt x="296" y="59"/>
                    </a:lnTo>
                    <a:lnTo>
                      <a:pt x="237" y="0"/>
                    </a:lnTo>
                    <a:lnTo>
                      <a:pt x="207" y="30"/>
                    </a:lnTo>
                    <a:lnTo>
                      <a:pt x="176" y="0"/>
                    </a:lnTo>
                    <a:lnTo>
                      <a:pt x="176" y="30"/>
                    </a:lnTo>
                    <a:lnTo>
                      <a:pt x="149" y="30"/>
                    </a:lnTo>
                    <a:lnTo>
                      <a:pt x="119" y="59"/>
                    </a:lnTo>
                    <a:lnTo>
                      <a:pt x="58" y="59"/>
                    </a:lnTo>
                    <a:lnTo>
                      <a:pt x="58" y="89"/>
                    </a:lnTo>
                    <a:lnTo>
                      <a:pt x="30" y="89"/>
                    </a:lnTo>
                    <a:lnTo>
                      <a:pt x="0" y="118"/>
                    </a:lnTo>
                    <a:lnTo>
                      <a:pt x="0" y="148"/>
                    </a:lnTo>
                  </a:path>
                </a:pathLst>
              </a:custGeom>
              <a:noFill/>
              <a:ln w="1588">
                <a:solidFill>
                  <a:srgbClr val="000000"/>
                </a:solidFill>
                <a:prstDash val="solid"/>
                <a:round/>
                <a:headEnd/>
                <a:tailEnd/>
              </a:ln>
            </p:spPr>
            <p:txBody>
              <a:bodyPr/>
              <a:lstStyle/>
              <a:p>
                <a:endParaRPr lang="en-GB"/>
              </a:p>
            </p:txBody>
          </p:sp>
          <p:sp>
            <p:nvSpPr>
              <p:cNvPr id="21744" name="Freeform 240"/>
              <p:cNvSpPr>
                <a:spLocks/>
              </p:cNvSpPr>
              <p:nvPr/>
            </p:nvSpPr>
            <p:spPr bwMode="auto">
              <a:xfrm>
                <a:off x="4050" y="3008"/>
                <a:ext cx="44" cy="163"/>
              </a:xfrm>
              <a:custGeom>
                <a:avLst/>
                <a:gdLst/>
                <a:ahLst/>
                <a:cxnLst>
                  <a:cxn ang="0">
                    <a:pos x="59" y="0"/>
                  </a:cxn>
                  <a:cxn ang="0">
                    <a:pos x="59" y="30"/>
                  </a:cxn>
                  <a:cxn ang="0">
                    <a:pos x="0" y="89"/>
                  </a:cxn>
                  <a:cxn ang="0">
                    <a:pos x="0" y="177"/>
                  </a:cxn>
                  <a:cxn ang="0">
                    <a:pos x="28" y="207"/>
                  </a:cxn>
                  <a:cxn ang="0">
                    <a:pos x="28" y="238"/>
                  </a:cxn>
                  <a:cxn ang="0">
                    <a:pos x="59" y="268"/>
                  </a:cxn>
                  <a:cxn ang="0">
                    <a:pos x="88" y="268"/>
                  </a:cxn>
                  <a:cxn ang="0">
                    <a:pos x="118" y="296"/>
                  </a:cxn>
                  <a:cxn ang="0">
                    <a:pos x="118" y="325"/>
                  </a:cxn>
                  <a:cxn ang="0">
                    <a:pos x="146" y="356"/>
                  </a:cxn>
                  <a:cxn ang="0">
                    <a:pos x="177" y="356"/>
                  </a:cxn>
                  <a:cxn ang="0">
                    <a:pos x="146" y="386"/>
                  </a:cxn>
                  <a:cxn ang="0">
                    <a:pos x="146" y="414"/>
                  </a:cxn>
                  <a:cxn ang="0">
                    <a:pos x="118" y="414"/>
                  </a:cxn>
                  <a:cxn ang="0">
                    <a:pos x="118" y="445"/>
                  </a:cxn>
                  <a:cxn ang="0">
                    <a:pos x="59" y="445"/>
                  </a:cxn>
                  <a:cxn ang="0">
                    <a:pos x="59" y="475"/>
                  </a:cxn>
                  <a:cxn ang="0">
                    <a:pos x="28" y="475"/>
                  </a:cxn>
                  <a:cxn ang="0">
                    <a:pos x="28" y="563"/>
                  </a:cxn>
                  <a:cxn ang="0">
                    <a:pos x="59" y="593"/>
                  </a:cxn>
                  <a:cxn ang="0">
                    <a:pos x="59" y="623"/>
                  </a:cxn>
                  <a:cxn ang="0">
                    <a:pos x="28" y="623"/>
                  </a:cxn>
                  <a:cxn ang="0">
                    <a:pos x="0" y="651"/>
                  </a:cxn>
                </a:cxnLst>
                <a:rect l="0" t="0" r="r" b="b"/>
                <a:pathLst>
                  <a:path w="177" h="651">
                    <a:moveTo>
                      <a:pt x="59" y="0"/>
                    </a:moveTo>
                    <a:lnTo>
                      <a:pt x="59" y="30"/>
                    </a:lnTo>
                    <a:lnTo>
                      <a:pt x="0" y="89"/>
                    </a:lnTo>
                    <a:lnTo>
                      <a:pt x="0" y="177"/>
                    </a:lnTo>
                    <a:lnTo>
                      <a:pt x="28" y="207"/>
                    </a:lnTo>
                    <a:lnTo>
                      <a:pt x="28" y="238"/>
                    </a:lnTo>
                    <a:lnTo>
                      <a:pt x="59" y="268"/>
                    </a:lnTo>
                    <a:lnTo>
                      <a:pt x="88" y="268"/>
                    </a:lnTo>
                    <a:lnTo>
                      <a:pt x="118" y="296"/>
                    </a:lnTo>
                    <a:lnTo>
                      <a:pt x="118" y="325"/>
                    </a:lnTo>
                    <a:lnTo>
                      <a:pt x="146" y="356"/>
                    </a:lnTo>
                    <a:lnTo>
                      <a:pt x="177" y="356"/>
                    </a:lnTo>
                    <a:lnTo>
                      <a:pt x="146" y="386"/>
                    </a:lnTo>
                    <a:lnTo>
                      <a:pt x="146" y="414"/>
                    </a:lnTo>
                    <a:lnTo>
                      <a:pt x="118" y="414"/>
                    </a:lnTo>
                    <a:lnTo>
                      <a:pt x="118" y="445"/>
                    </a:lnTo>
                    <a:lnTo>
                      <a:pt x="59" y="445"/>
                    </a:lnTo>
                    <a:lnTo>
                      <a:pt x="59" y="475"/>
                    </a:lnTo>
                    <a:lnTo>
                      <a:pt x="28" y="475"/>
                    </a:lnTo>
                    <a:lnTo>
                      <a:pt x="28" y="563"/>
                    </a:lnTo>
                    <a:lnTo>
                      <a:pt x="59" y="593"/>
                    </a:lnTo>
                    <a:lnTo>
                      <a:pt x="59" y="623"/>
                    </a:lnTo>
                    <a:lnTo>
                      <a:pt x="28" y="623"/>
                    </a:lnTo>
                    <a:lnTo>
                      <a:pt x="0" y="651"/>
                    </a:lnTo>
                  </a:path>
                </a:pathLst>
              </a:custGeom>
              <a:noFill/>
              <a:ln w="1588">
                <a:solidFill>
                  <a:srgbClr val="000000"/>
                </a:solidFill>
                <a:prstDash val="solid"/>
                <a:round/>
                <a:headEnd/>
                <a:tailEnd/>
              </a:ln>
            </p:spPr>
            <p:txBody>
              <a:bodyPr/>
              <a:lstStyle/>
              <a:p>
                <a:endParaRPr lang="en-GB"/>
              </a:p>
            </p:txBody>
          </p:sp>
          <p:sp>
            <p:nvSpPr>
              <p:cNvPr id="21745" name="Freeform 241"/>
              <p:cNvSpPr>
                <a:spLocks/>
              </p:cNvSpPr>
              <p:nvPr/>
            </p:nvSpPr>
            <p:spPr bwMode="auto">
              <a:xfrm>
                <a:off x="3932" y="3163"/>
                <a:ext cx="118" cy="52"/>
              </a:xfrm>
              <a:custGeom>
                <a:avLst/>
                <a:gdLst/>
                <a:ahLst/>
                <a:cxnLst>
                  <a:cxn ang="0">
                    <a:pos x="475" y="28"/>
                  </a:cxn>
                  <a:cxn ang="0">
                    <a:pos x="475" y="0"/>
                  </a:cxn>
                  <a:cxn ang="0">
                    <a:pos x="445" y="28"/>
                  </a:cxn>
                  <a:cxn ang="0">
                    <a:pos x="384" y="28"/>
                  </a:cxn>
                  <a:cxn ang="0">
                    <a:pos x="356" y="0"/>
                  </a:cxn>
                  <a:cxn ang="0">
                    <a:pos x="356" y="28"/>
                  </a:cxn>
                  <a:cxn ang="0">
                    <a:pos x="326" y="28"/>
                  </a:cxn>
                  <a:cxn ang="0">
                    <a:pos x="296" y="58"/>
                  </a:cxn>
                  <a:cxn ang="0">
                    <a:pos x="266" y="28"/>
                  </a:cxn>
                  <a:cxn ang="0">
                    <a:pos x="238" y="58"/>
                  </a:cxn>
                  <a:cxn ang="0">
                    <a:pos x="207" y="58"/>
                  </a:cxn>
                  <a:cxn ang="0">
                    <a:pos x="207" y="88"/>
                  </a:cxn>
                  <a:cxn ang="0">
                    <a:pos x="177" y="88"/>
                  </a:cxn>
                  <a:cxn ang="0">
                    <a:pos x="177" y="58"/>
                  </a:cxn>
                  <a:cxn ang="0">
                    <a:pos x="147" y="58"/>
                  </a:cxn>
                  <a:cxn ang="0">
                    <a:pos x="119" y="88"/>
                  </a:cxn>
                  <a:cxn ang="0">
                    <a:pos x="59" y="88"/>
                  </a:cxn>
                  <a:cxn ang="0">
                    <a:pos x="59" y="147"/>
                  </a:cxn>
                  <a:cxn ang="0">
                    <a:pos x="0" y="206"/>
                  </a:cxn>
                </a:cxnLst>
                <a:rect l="0" t="0" r="r" b="b"/>
                <a:pathLst>
                  <a:path w="475" h="206">
                    <a:moveTo>
                      <a:pt x="475" y="28"/>
                    </a:moveTo>
                    <a:lnTo>
                      <a:pt x="475" y="0"/>
                    </a:lnTo>
                    <a:lnTo>
                      <a:pt x="445" y="28"/>
                    </a:lnTo>
                    <a:lnTo>
                      <a:pt x="384" y="28"/>
                    </a:lnTo>
                    <a:lnTo>
                      <a:pt x="356" y="0"/>
                    </a:lnTo>
                    <a:lnTo>
                      <a:pt x="356" y="28"/>
                    </a:lnTo>
                    <a:lnTo>
                      <a:pt x="326" y="28"/>
                    </a:lnTo>
                    <a:lnTo>
                      <a:pt x="296" y="58"/>
                    </a:lnTo>
                    <a:lnTo>
                      <a:pt x="266" y="28"/>
                    </a:lnTo>
                    <a:lnTo>
                      <a:pt x="238" y="58"/>
                    </a:lnTo>
                    <a:lnTo>
                      <a:pt x="207" y="58"/>
                    </a:lnTo>
                    <a:lnTo>
                      <a:pt x="207" y="88"/>
                    </a:lnTo>
                    <a:lnTo>
                      <a:pt x="177" y="88"/>
                    </a:lnTo>
                    <a:lnTo>
                      <a:pt x="177" y="58"/>
                    </a:lnTo>
                    <a:lnTo>
                      <a:pt x="147" y="58"/>
                    </a:lnTo>
                    <a:lnTo>
                      <a:pt x="119" y="88"/>
                    </a:lnTo>
                    <a:lnTo>
                      <a:pt x="59" y="88"/>
                    </a:lnTo>
                    <a:lnTo>
                      <a:pt x="59" y="147"/>
                    </a:lnTo>
                    <a:lnTo>
                      <a:pt x="0" y="206"/>
                    </a:lnTo>
                  </a:path>
                </a:pathLst>
              </a:custGeom>
              <a:noFill/>
              <a:ln w="1588">
                <a:solidFill>
                  <a:srgbClr val="000000"/>
                </a:solidFill>
                <a:prstDash val="solid"/>
                <a:round/>
                <a:headEnd/>
                <a:tailEnd/>
              </a:ln>
            </p:spPr>
            <p:txBody>
              <a:bodyPr/>
              <a:lstStyle/>
              <a:p>
                <a:endParaRPr lang="en-GB"/>
              </a:p>
            </p:txBody>
          </p:sp>
          <p:sp>
            <p:nvSpPr>
              <p:cNvPr id="21746" name="Freeform 242"/>
              <p:cNvSpPr>
                <a:spLocks/>
              </p:cNvSpPr>
              <p:nvPr/>
            </p:nvSpPr>
            <p:spPr bwMode="auto">
              <a:xfrm>
                <a:off x="4050" y="3171"/>
                <a:ext cx="52" cy="81"/>
              </a:xfrm>
              <a:custGeom>
                <a:avLst/>
                <a:gdLst/>
                <a:ahLst/>
                <a:cxnLst>
                  <a:cxn ang="0">
                    <a:pos x="177" y="328"/>
                  </a:cxn>
                  <a:cxn ang="0">
                    <a:pos x="207" y="297"/>
                  </a:cxn>
                  <a:cxn ang="0">
                    <a:pos x="207" y="267"/>
                  </a:cxn>
                  <a:cxn ang="0">
                    <a:pos x="177" y="237"/>
                  </a:cxn>
                  <a:cxn ang="0">
                    <a:pos x="207" y="208"/>
                  </a:cxn>
                  <a:cxn ang="0">
                    <a:pos x="177" y="149"/>
                  </a:cxn>
                  <a:cxn ang="0">
                    <a:pos x="146" y="119"/>
                  </a:cxn>
                  <a:cxn ang="0">
                    <a:pos x="146" y="90"/>
                  </a:cxn>
                  <a:cxn ang="0">
                    <a:pos x="118" y="90"/>
                  </a:cxn>
                  <a:cxn ang="0">
                    <a:pos x="88" y="60"/>
                  </a:cxn>
                  <a:cxn ang="0">
                    <a:pos x="59" y="60"/>
                  </a:cxn>
                  <a:cxn ang="0">
                    <a:pos x="59" y="30"/>
                  </a:cxn>
                  <a:cxn ang="0">
                    <a:pos x="28" y="30"/>
                  </a:cxn>
                  <a:cxn ang="0">
                    <a:pos x="0" y="0"/>
                  </a:cxn>
                </a:cxnLst>
                <a:rect l="0" t="0" r="r" b="b"/>
                <a:pathLst>
                  <a:path w="207" h="328">
                    <a:moveTo>
                      <a:pt x="177" y="328"/>
                    </a:moveTo>
                    <a:lnTo>
                      <a:pt x="207" y="297"/>
                    </a:lnTo>
                    <a:lnTo>
                      <a:pt x="207" y="267"/>
                    </a:lnTo>
                    <a:lnTo>
                      <a:pt x="177" y="237"/>
                    </a:lnTo>
                    <a:lnTo>
                      <a:pt x="207" y="208"/>
                    </a:lnTo>
                    <a:lnTo>
                      <a:pt x="177" y="149"/>
                    </a:lnTo>
                    <a:lnTo>
                      <a:pt x="146" y="119"/>
                    </a:lnTo>
                    <a:lnTo>
                      <a:pt x="146" y="90"/>
                    </a:lnTo>
                    <a:lnTo>
                      <a:pt x="118" y="90"/>
                    </a:lnTo>
                    <a:lnTo>
                      <a:pt x="88" y="60"/>
                    </a:lnTo>
                    <a:lnTo>
                      <a:pt x="59" y="60"/>
                    </a:lnTo>
                    <a:lnTo>
                      <a:pt x="59" y="30"/>
                    </a:lnTo>
                    <a:lnTo>
                      <a:pt x="28" y="30"/>
                    </a:lnTo>
                    <a:lnTo>
                      <a:pt x="0" y="0"/>
                    </a:lnTo>
                  </a:path>
                </a:pathLst>
              </a:custGeom>
              <a:noFill/>
              <a:ln w="1588">
                <a:solidFill>
                  <a:srgbClr val="000000"/>
                </a:solidFill>
                <a:prstDash val="solid"/>
                <a:round/>
                <a:headEnd/>
                <a:tailEnd/>
              </a:ln>
            </p:spPr>
            <p:txBody>
              <a:bodyPr/>
              <a:lstStyle/>
              <a:p>
                <a:endParaRPr lang="en-GB"/>
              </a:p>
            </p:txBody>
          </p:sp>
          <p:sp>
            <p:nvSpPr>
              <p:cNvPr id="21747" name="Freeform 243"/>
              <p:cNvSpPr>
                <a:spLocks/>
              </p:cNvSpPr>
              <p:nvPr/>
            </p:nvSpPr>
            <p:spPr bwMode="auto">
              <a:xfrm>
                <a:off x="4080" y="3282"/>
                <a:ext cx="236" cy="162"/>
              </a:xfrm>
              <a:custGeom>
                <a:avLst/>
                <a:gdLst/>
                <a:ahLst/>
                <a:cxnLst>
                  <a:cxn ang="0">
                    <a:pos x="947" y="88"/>
                  </a:cxn>
                  <a:cxn ang="0">
                    <a:pos x="947" y="57"/>
                  </a:cxn>
                  <a:cxn ang="0">
                    <a:pos x="858" y="57"/>
                  </a:cxn>
                  <a:cxn ang="0">
                    <a:pos x="828" y="28"/>
                  </a:cxn>
                  <a:cxn ang="0">
                    <a:pos x="770" y="28"/>
                  </a:cxn>
                  <a:cxn ang="0">
                    <a:pos x="740" y="0"/>
                  </a:cxn>
                  <a:cxn ang="0">
                    <a:pos x="710" y="28"/>
                  </a:cxn>
                  <a:cxn ang="0">
                    <a:pos x="681" y="0"/>
                  </a:cxn>
                  <a:cxn ang="0">
                    <a:pos x="651" y="0"/>
                  </a:cxn>
                  <a:cxn ang="0">
                    <a:pos x="621" y="28"/>
                  </a:cxn>
                  <a:cxn ang="0">
                    <a:pos x="533" y="28"/>
                  </a:cxn>
                  <a:cxn ang="0">
                    <a:pos x="503" y="0"/>
                  </a:cxn>
                  <a:cxn ang="0">
                    <a:pos x="473" y="28"/>
                  </a:cxn>
                  <a:cxn ang="0">
                    <a:pos x="473" y="57"/>
                  </a:cxn>
                  <a:cxn ang="0">
                    <a:pos x="444" y="57"/>
                  </a:cxn>
                  <a:cxn ang="0">
                    <a:pos x="414" y="88"/>
                  </a:cxn>
                  <a:cxn ang="0">
                    <a:pos x="356" y="88"/>
                  </a:cxn>
                  <a:cxn ang="0">
                    <a:pos x="356" y="57"/>
                  </a:cxn>
                  <a:cxn ang="0">
                    <a:pos x="326" y="57"/>
                  </a:cxn>
                  <a:cxn ang="0">
                    <a:pos x="296" y="88"/>
                  </a:cxn>
                  <a:cxn ang="0">
                    <a:pos x="296" y="118"/>
                  </a:cxn>
                  <a:cxn ang="0">
                    <a:pos x="326" y="118"/>
                  </a:cxn>
                  <a:cxn ang="0">
                    <a:pos x="356" y="146"/>
                  </a:cxn>
                  <a:cxn ang="0">
                    <a:pos x="326" y="176"/>
                  </a:cxn>
                  <a:cxn ang="0">
                    <a:pos x="356" y="207"/>
                  </a:cxn>
                  <a:cxn ang="0">
                    <a:pos x="296" y="207"/>
                  </a:cxn>
                  <a:cxn ang="0">
                    <a:pos x="296" y="237"/>
                  </a:cxn>
                  <a:cxn ang="0">
                    <a:pos x="326" y="264"/>
                  </a:cxn>
                  <a:cxn ang="0">
                    <a:pos x="296" y="264"/>
                  </a:cxn>
                  <a:cxn ang="0">
                    <a:pos x="266" y="237"/>
                  </a:cxn>
                  <a:cxn ang="0">
                    <a:pos x="237" y="237"/>
                  </a:cxn>
                  <a:cxn ang="0">
                    <a:pos x="207" y="264"/>
                  </a:cxn>
                  <a:cxn ang="0">
                    <a:pos x="177" y="237"/>
                  </a:cxn>
                  <a:cxn ang="0">
                    <a:pos x="119" y="237"/>
                  </a:cxn>
                  <a:cxn ang="0">
                    <a:pos x="59" y="176"/>
                  </a:cxn>
                  <a:cxn ang="0">
                    <a:pos x="89" y="146"/>
                  </a:cxn>
                  <a:cxn ang="0">
                    <a:pos x="89" y="118"/>
                  </a:cxn>
                  <a:cxn ang="0">
                    <a:pos x="59" y="146"/>
                  </a:cxn>
                  <a:cxn ang="0">
                    <a:pos x="28" y="146"/>
                  </a:cxn>
                  <a:cxn ang="0">
                    <a:pos x="0" y="176"/>
                  </a:cxn>
                  <a:cxn ang="0">
                    <a:pos x="0" y="325"/>
                  </a:cxn>
                  <a:cxn ang="0">
                    <a:pos x="28" y="355"/>
                  </a:cxn>
                  <a:cxn ang="0">
                    <a:pos x="28" y="382"/>
                  </a:cxn>
                  <a:cxn ang="0">
                    <a:pos x="59" y="382"/>
                  </a:cxn>
                  <a:cxn ang="0">
                    <a:pos x="89" y="413"/>
                  </a:cxn>
                  <a:cxn ang="0">
                    <a:pos x="89" y="473"/>
                  </a:cxn>
                  <a:cxn ang="0">
                    <a:pos x="148" y="532"/>
                  </a:cxn>
                  <a:cxn ang="0">
                    <a:pos x="177" y="532"/>
                  </a:cxn>
                  <a:cxn ang="0">
                    <a:pos x="237" y="591"/>
                  </a:cxn>
                  <a:cxn ang="0">
                    <a:pos x="177" y="650"/>
                  </a:cxn>
                  <a:cxn ang="0">
                    <a:pos x="148" y="650"/>
                  </a:cxn>
                </a:cxnLst>
                <a:rect l="0" t="0" r="r" b="b"/>
                <a:pathLst>
                  <a:path w="947" h="650">
                    <a:moveTo>
                      <a:pt x="947" y="88"/>
                    </a:moveTo>
                    <a:lnTo>
                      <a:pt x="947" y="57"/>
                    </a:lnTo>
                    <a:lnTo>
                      <a:pt x="858" y="57"/>
                    </a:lnTo>
                    <a:lnTo>
                      <a:pt x="828" y="28"/>
                    </a:lnTo>
                    <a:lnTo>
                      <a:pt x="770" y="28"/>
                    </a:lnTo>
                    <a:lnTo>
                      <a:pt x="740" y="0"/>
                    </a:lnTo>
                    <a:lnTo>
                      <a:pt x="710" y="28"/>
                    </a:lnTo>
                    <a:lnTo>
                      <a:pt x="681" y="0"/>
                    </a:lnTo>
                    <a:lnTo>
                      <a:pt x="651" y="0"/>
                    </a:lnTo>
                    <a:lnTo>
                      <a:pt x="621" y="28"/>
                    </a:lnTo>
                    <a:lnTo>
                      <a:pt x="533" y="28"/>
                    </a:lnTo>
                    <a:lnTo>
                      <a:pt x="503" y="0"/>
                    </a:lnTo>
                    <a:lnTo>
                      <a:pt x="473" y="28"/>
                    </a:lnTo>
                    <a:lnTo>
                      <a:pt x="473" y="57"/>
                    </a:lnTo>
                    <a:lnTo>
                      <a:pt x="444" y="57"/>
                    </a:lnTo>
                    <a:lnTo>
                      <a:pt x="414" y="88"/>
                    </a:lnTo>
                    <a:lnTo>
                      <a:pt x="356" y="88"/>
                    </a:lnTo>
                    <a:lnTo>
                      <a:pt x="356" y="57"/>
                    </a:lnTo>
                    <a:lnTo>
                      <a:pt x="326" y="57"/>
                    </a:lnTo>
                    <a:lnTo>
                      <a:pt x="296" y="88"/>
                    </a:lnTo>
                    <a:lnTo>
                      <a:pt x="296" y="118"/>
                    </a:lnTo>
                    <a:lnTo>
                      <a:pt x="326" y="118"/>
                    </a:lnTo>
                    <a:lnTo>
                      <a:pt x="356" y="146"/>
                    </a:lnTo>
                    <a:lnTo>
                      <a:pt x="326" y="176"/>
                    </a:lnTo>
                    <a:lnTo>
                      <a:pt x="356" y="207"/>
                    </a:lnTo>
                    <a:lnTo>
                      <a:pt x="296" y="207"/>
                    </a:lnTo>
                    <a:lnTo>
                      <a:pt x="296" y="237"/>
                    </a:lnTo>
                    <a:lnTo>
                      <a:pt x="326" y="264"/>
                    </a:lnTo>
                    <a:lnTo>
                      <a:pt x="296" y="264"/>
                    </a:lnTo>
                    <a:lnTo>
                      <a:pt x="266" y="237"/>
                    </a:lnTo>
                    <a:lnTo>
                      <a:pt x="237" y="237"/>
                    </a:lnTo>
                    <a:lnTo>
                      <a:pt x="207" y="264"/>
                    </a:lnTo>
                    <a:lnTo>
                      <a:pt x="177" y="237"/>
                    </a:lnTo>
                    <a:lnTo>
                      <a:pt x="119" y="237"/>
                    </a:lnTo>
                    <a:lnTo>
                      <a:pt x="59" y="176"/>
                    </a:lnTo>
                    <a:lnTo>
                      <a:pt x="89" y="146"/>
                    </a:lnTo>
                    <a:lnTo>
                      <a:pt x="89" y="118"/>
                    </a:lnTo>
                    <a:lnTo>
                      <a:pt x="59" y="146"/>
                    </a:lnTo>
                    <a:lnTo>
                      <a:pt x="28" y="146"/>
                    </a:lnTo>
                    <a:lnTo>
                      <a:pt x="0" y="176"/>
                    </a:lnTo>
                    <a:lnTo>
                      <a:pt x="0" y="325"/>
                    </a:lnTo>
                    <a:lnTo>
                      <a:pt x="28" y="355"/>
                    </a:lnTo>
                    <a:lnTo>
                      <a:pt x="28" y="382"/>
                    </a:lnTo>
                    <a:lnTo>
                      <a:pt x="59" y="382"/>
                    </a:lnTo>
                    <a:lnTo>
                      <a:pt x="89" y="413"/>
                    </a:lnTo>
                    <a:lnTo>
                      <a:pt x="89" y="473"/>
                    </a:lnTo>
                    <a:lnTo>
                      <a:pt x="148" y="532"/>
                    </a:lnTo>
                    <a:lnTo>
                      <a:pt x="177" y="532"/>
                    </a:lnTo>
                    <a:lnTo>
                      <a:pt x="237" y="591"/>
                    </a:lnTo>
                    <a:lnTo>
                      <a:pt x="177" y="650"/>
                    </a:lnTo>
                    <a:lnTo>
                      <a:pt x="148" y="650"/>
                    </a:lnTo>
                  </a:path>
                </a:pathLst>
              </a:custGeom>
              <a:noFill/>
              <a:ln w="1588">
                <a:solidFill>
                  <a:srgbClr val="000000"/>
                </a:solidFill>
                <a:prstDash val="solid"/>
                <a:round/>
                <a:headEnd/>
                <a:tailEnd/>
              </a:ln>
            </p:spPr>
            <p:txBody>
              <a:bodyPr/>
              <a:lstStyle/>
              <a:p>
                <a:endParaRPr lang="en-GB"/>
              </a:p>
            </p:txBody>
          </p:sp>
          <p:sp>
            <p:nvSpPr>
              <p:cNvPr id="21748" name="Freeform 244"/>
              <p:cNvSpPr>
                <a:spLocks/>
              </p:cNvSpPr>
              <p:nvPr/>
            </p:nvSpPr>
            <p:spPr bwMode="auto">
              <a:xfrm>
                <a:off x="3961" y="3252"/>
                <a:ext cx="133" cy="37"/>
              </a:xfrm>
              <a:custGeom>
                <a:avLst/>
                <a:gdLst/>
                <a:ahLst/>
                <a:cxnLst>
                  <a:cxn ang="0">
                    <a:pos x="0" y="146"/>
                  </a:cxn>
                  <a:cxn ang="0">
                    <a:pos x="237" y="146"/>
                  </a:cxn>
                  <a:cxn ang="0">
                    <a:pos x="265" y="118"/>
                  </a:cxn>
                  <a:cxn ang="0">
                    <a:pos x="265" y="87"/>
                  </a:cxn>
                  <a:cxn ang="0">
                    <a:pos x="295" y="57"/>
                  </a:cxn>
                  <a:cxn ang="0">
                    <a:pos x="502" y="57"/>
                  </a:cxn>
                  <a:cxn ang="0">
                    <a:pos x="502" y="0"/>
                  </a:cxn>
                  <a:cxn ang="0">
                    <a:pos x="533" y="0"/>
                  </a:cxn>
                </a:cxnLst>
                <a:rect l="0" t="0" r="r" b="b"/>
                <a:pathLst>
                  <a:path w="533" h="146">
                    <a:moveTo>
                      <a:pt x="0" y="146"/>
                    </a:moveTo>
                    <a:lnTo>
                      <a:pt x="237" y="146"/>
                    </a:lnTo>
                    <a:lnTo>
                      <a:pt x="265" y="118"/>
                    </a:lnTo>
                    <a:lnTo>
                      <a:pt x="265" y="87"/>
                    </a:lnTo>
                    <a:lnTo>
                      <a:pt x="295" y="57"/>
                    </a:lnTo>
                    <a:lnTo>
                      <a:pt x="502" y="57"/>
                    </a:lnTo>
                    <a:lnTo>
                      <a:pt x="502" y="0"/>
                    </a:lnTo>
                    <a:lnTo>
                      <a:pt x="533" y="0"/>
                    </a:lnTo>
                  </a:path>
                </a:pathLst>
              </a:custGeom>
              <a:noFill/>
              <a:ln w="1588">
                <a:solidFill>
                  <a:srgbClr val="000000"/>
                </a:solidFill>
                <a:prstDash val="solid"/>
                <a:round/>
                <a:headEnd/>
                <a:tailEnd/>
              </a:ln>
            </p:spPr>
            <p:txBody>
              <a:bodyPr/>
              <a:lstStyle/>
              <a:p>
                <a:endParaRPr lang="en-GB"/>
              </a:p>
            </p:txBody>
          </p:sp>
          <p:sp>
            <p:nvSpPr>
              <p:cNvPr id="21749" name="Freeform 245"/>
              <p:cNvSpPr>
                <a:spLocks/>
              </p:cNvSpPr>
              <p:nvPr/>
            </p:nvSpPr>
            <p:spPr bwMode="auto">
              <a:xfrm>
                <a:off x="4102" y="3422"/>
                <a:ext cx="22" cy="22"/>
              </a:xfrm>
              <a:custGeom>
                <a:avLst/>
                <a:gdLst/>
                <a:ahLst/>
                <a:cxnLst>
                  <a:cxn ang="0">
                    <a:pos x="59" y="88"/>
                  </a:cxn>
                  <a:cxn ang="0">
                    <a:pos x="88" y="58"/>
                  </a:cxn>
                  <a:cxn ang="0">
                    <a:pos x="88" y="29"/>
                  </a:cxn>
                  <a:cxn ang="0">
                    <a:pos x="59" y="0"/>
                  </a:cxn>
                  <a:cxn ang="0">
                    <a:pos x="30" y="0"/>
                  </a:cxn>
                  <a:cxn ang="0">
                    <a:pos x="0" y="29"/>
                  </a:cxn>
                  <a:cxn ang="0">
                    <a:pos x="30" y="58"/>
                  </a:cxn>
                  <a:cxn ang="0">
                    <a:pos x="30" y="88"/>
                  </a:cxn>
                  <a:cxn ang="0">
                    <a:pos x="59" y="88"/>
                  </a:cxn>
                </a:cxnLst>
                <a:rect l="0" t="0" r="r" b="b"/>
                <a:pathLst>
                  <a:path w="88" h="88">
                    <a:moveTo>
                      <a:pt x="59" y="88"/>
                    </a:moveTo>
                    <a:lnTo>
                      <a:pt x="88" y="58"/>
                    </a:lnTo>
                    <a:lnTo>
                      <a:pt x="88" y="29"/>
                    </a:lnTo>
                    <a:lnTo>
                      <a:pt x="59" y="0"/>
                    </a:lnTo>
                    <a:lnTo>
                      <a:pt x="30" y="0"/>
                    </a:lnTo>
                    <a:lnTo>
                      <a:pt x="0" y="29"/>
                    </a:lnTo>
                    <a:lnTo>
                      <a:pt x="30" y="58"/>
                    </a:lnTo>
                    <a:lnTo>
                      <a:pt x="30" y="88"/>
                    </a:lnTo>
                    <a:lnTo>
                      <a:pt x="59" y="88"/>
                    </a:lnTo>
                  </a:path>
                </a:pathLst>
              </a:custGeom>
              <a:noFill/>
              <a:ln w="1588">
                <a:solidFill>
                  <a:srgbClr val="000000"/>
                </a:solidFill>
                <a:prstDash val="solid"/>
                <a:round/>
                <a:headEnd/>
                <a:tailEnd/>
              </a:ln>
            </p:spPr>
            <p:txBody>
              <a:bodyPr/>
              <a:lstStyle/>
              <a:p>
                <a:endParaRPr lang="en-GB"/>
              </a:p>
            </p:txBody>
          </p:sp>
          <p:sp>
            <p:nvSpPr>
              <p:cNvPr id="21750" name="Freeform 246"/>
              <p:cNvSpPr>
                <a:spLocks/>
              </p:cNvSpPr>
              <p:nvPr/>
            </p:nvSpPr>
            <p:spPr bwMode="auto">
              <a:xfrm>
                <a:off x="4316" y="3223"/>
                <a:ext cx="38" cy="81"/>
              </a:xfrm>
              <a:custGeom>
                <a:avLst/>
                <a:gdLst/>
                <a:ahLst/>
                <a:cxnLst>
                  <a:cxn ang="0">
                    <a:pos x="60" y="0"/>
                  </a:cxn>
                  <a:cxn ang="0">
                    <a:pos x="90" y="0"/>
                  </a:cxn>
                  <a:cxn ang="0">
                    <a:pos x="118" y="29"/>
                  </a:cxn>
                  <a:cxn ang="0">
                    <a:pos x="149" y="89"/>
                  </a:cxn>
                  <a:cxn ang="0">
                    <a:pos x="149" y="120"/>
                  </a:cxn>
                  <a:cxn ang="0">
                    <a:pos x="118" y="120"/>
                  </a:cxn>
                  <a:cxn ang="0">
                    <a:pos x="60" y="177"/>
                  </a:cxn>
                  <a:cxn ang="0">
                    <a:pos x="60" y="207"/>
                  </a:cxn>
                  <a:cxn ang="0">
                    <a:pos x="90" y="238"/>
                  </a:cxn>
                  <a:cxn ang="0">
                    <a:pos x="60" y="238"/>
                  </a:cxn>
                  <a:cxn ang="0">
                    <a:pos x="29" y="266"/>
                  </a:cxn>
                  <a:cxn ang="0">
                    <a:pos x="29" y="295"/>
                  </a:cxn>
                  <a:cxn ang="0">
                    <a:pos x="0" y="326"/>
                  </a:cxn>
                </a:cxnLst>
                <a:rect l="0" t="0" r="r" b="b"/>
                <a:pathLst>
                  <a:path w="149" h="326">
                    <a:moveTo>
                      <a:pt x="60" y="0"/>
                    </a:moveTo>
                    <a:lnTo>
                      <a:pt x="90" y="0"/>
                    </a:lnTo>
                    <a:lnTo>
                      <a:pt x="118" y="29"/>
                    </a:lnTo>
                    <a:lnTo>
                      <a:pt x="149" y="89"/>
                    </a:lnTo>
                    <a:lnTo>
                      <a:pt x="149" y="120"/>
                    </a:lnTo>
                    <a:lnTo>
                      <a:pt x="118" y="120"/>
                    </a:lnTo>
                    <a:lnTo>
                      <a:pt x="60" y="177"/>
                    </a:lnTo>
                    <a:lnTo>
                      <a:pt x="60" y="207"/>
                    </a:lnTo>
                    <a:lnTo>
                      <a:pt x="90" y="238"/>
                    </a:lnTo>
                    <a:lnTo>
                      <a:pt x="60" y="238"/>
                    </a:lnTo>
                    <a:lnTo>
                      <a:pt x="29" y="266"/>
                    </a:lnTo>
                    <a:lnTo>
                      <a:pt x="29" y="295"/>
                    </a:lnTo>
                    <a:lnTo>
                      <a:pt x="0" y="326"/>
                    </a:lnTo>
                  </a:path>
                </a:pathLst>
              </a:custGeom>
              <a:noFill/>
              <a:ln w="1588">
                <a:solidFill>
                  <a:srgbClr val="000000"/>
                </a:solidFill>
                <a:prstDash val="solid"/>
                <a:round/>
                <a:headEnd/>
                <a:tailEnd/>
              </a:ln>
            </p:spPr>
            <p:txBody>
              <a:bodyPr/>
              <a:lstStyle/>
              <a:p>
                <a:endParaRPr lang="en-GB"/>
              </a:p>
            </p:txBody>
          </p:sp>
          <p:sp>
            <p:nvSpPr>
              <p:cNvPr id="21751" name="Freeform 247"/>
              <p:cNvSpPr>
                <a:spLocks/>
              </p:cNvSpPr>
              <p:nvPr/>
            </p:nvSpPr>
            <p:spPr bwMode="auto">
              <a:xfrm>
                <a:off x="4316" y="3304"/>
                <a:ext cx="53" cy="59"/>
              </a:xfrm>
              <a:custGeom>
                <a:avLst/>
                <a:gdLst/>
                <a:ahLst/>
                <a:cxnLst>
                  <a:cxn ang="0">
                    <a:pos x="0" y="0"/>
                  </a:cxn>
                  <a:cxn ang="0">
                    <a:pos x="0" y="30"/>
                  </a:cxn>
                  <a:cxn ang="0">
                    <a:pos x="209" y="30"/>
                  </a:cxn>
                  <a:cxn ang="0">
                    <a:pos x="209" y="58"/>
                  </a:cxn>
                  <a:cxn ang="0">
                    <a:pos x="179" y="58"/>
                  </a:cxn>
                  <a:cxn ang="0">
                    <a:pos x="149" y="88"/>
                  </a:cxn>
                  <a:cxn ang="0">
                    <a:pos x="118" y="88"/>
                  </a:cxn>
                  <a:cxn ang="0">
                    <a:pos x="60" y="149"/>
                  </a:cxn>
                  <a:cxn ang="0">
                    <a:pos x="60" y="237"/>
                  </a:cxn>
                </a:cxnLst>
                <a:rect l="0" t="0" r="r" b="b"/>
                <a:pathLst>
                  <a:path w="209" h="237">
                    <a:moveTo>
                      <a:pt x="0" y="0"/>
                    </a:moveTo>
                    <a:lnTo>
                      <a:pt x="0" y="30"/>
                    </a:lnTo>
                    <a:lnTo>
                      <a:pt x="209" y="30"/>
                    </a:lnTo>
                    <a:lnTo>
                      <a:pt x="209" y="58"/>
                    </a:lnTo>
                    <a:lnTo>
                      <a:pt x="179" y="58"/>
                    </a:lnTo>
                    <a:lnTo>
                      <a:pt x="149" y="88"/>
                    </a:lnTo>
                    <a:lnTo>
                      <a:pt x="118" y="88"/>
                    </a:lnTo>
                    <a:lnTo>
                      <a:pt x="60" y="149"/>
                    </a:lnTo>
                    <a:lnTo>
                      <a:pt x="60" y="237"/>
                    </a:lnTo>
                  </a:path>
                </a:pathLst>
              </a:custGeom>
              <a:noFill/>
              <a:ln w="1588">
                <a:solidFill>
                  <a:srgbClr val="000000"/>
                </a:solidFill>
                <a:prstDash val="solid"/>
                <a:round/>
                <a:headEnd/>
                <a:tailEnd/>
              </a:ln>
            </p:spPr>
            <p:txBody>
              <a:bodyPr/>
              <a:lstStyle/>
              <a:p>
                <a:endParaRPr lang="en-GB"/>
              </a:p>
            </p:txBody>
          </p:sp>
          <p:sp>
            <p:nvSpPr>
              <p:cNvPr id="21752" name="Freeform 248"/>
              <p:cNvSpPr>
                <a:spLocks/>
              </p:cNvSpPr>
              <p:nvPr/>
            </p:nvSpPr>
            <p:spPr bwMode="auto">
              <a:xfrm>
                <a:off x="4339" y="3274"/>
                <a:ext cx="237" cy="82"/>
              </a:xfrm>
              <a:custGeom>
                <a:avLst/>
                <a:gdLst/>
                <a:ahLst/>
                <a:cxnLst>
                  <a:cxn ang="0">
                    <a:pos x="0" y="326"/>
                  </a:cxn>
                  <a:cxn ang="0">
                    <a:pos x="0" y="295"/>
                  </a:cxn>
                  <a:cxn ang="0">
                    <a:pos x="28" y="268"/>
                  </a:cxn>
                  <a:cxn ang="0">
                    <a:pos x="59" y="268"/>
                  </a:cxn>
                  <a:cxn ang="0">
                    <a:pos x="146" y="177"/>
                  </a:cxn>
                  <a:cxn ang="0">
                    <a:pos x="177" y="177"/>
                  </a:cxn>
                  <a:cxn ang="0">
                    <a:pos x="207" y="149"/>
                  </a:cxn>
                  <a:cxn ang="0">
                    <a:pos x="237" y="149"/>
                  </a:cxn>
                  <a:cxn ang="0">
                    <a:pos x="266" y="119"/>
                  </a:cxn>
                  <a:cxn ang="0">
                    <a:pos x="266" y="88"/>
                  </a:cxn>
                  <a:cxn ang="0">
                    <a:pos x="296" y="59"/>
                  </a:cxn>
                  <a:cxn ang="0">
                    <a:pos x="296" y="31"/>
                  </a:cxn>
                  <a:cxn ang="0">
                    <a:pos x="414" y="31"/>
                  </a:cxn>
                  <a:cxn ang="0">
                    <a:pos x="444" y="0"/>
                  </a:cxn>
                  <a:cxn ang="0">
                    <a:pos x="592" y="0"/>
                  </a:cxn>
                  <a:cxn ang="0">
                    <a:pos x="621" y="31"/>
                  </a:cxn>
                  <a:cxn ang="0">
                    <a:pos x="712" y="31"/>
                  </a:cxn>
                  <a:cxn ang="0">
                    <a:pos x="740" y="0"/>
                  </a:cxn>
                  <a:cxn ang="0">
                    <a:pos x="740" y="31"/>
                  </a:cxn>
                  <a:cxn ang="0">
                    <a:pos x="769" y="59"/>
                  </a:cxn>
                  <a:cxn ang="0">
                    <a:pos x="799" y="59"/>
                  </a:cxn>
                  <a:cxn ang="0">
                    <a:pos x="799" y="88"/>
                  </a:cxn>
                  <a:cxn ang="0">
                    <a:pos x="919" y="88"/>
                  </a:cxn>
                  <a:cxn ang="0">
                    <a:pos x="949" y="119"/>
                  </a:cxn>
                  <a:cxn ang="0">
                    <a:pos x="858" y="119"/>
                  </a:cxn>
                  <a:cxn ang="0">
                    <a:pos x="830" y="149"/>
                  </a:cxn>
                  <a:cxn ang="0">
                    <a:pos x="712" y="149"/>
                  </a:cxn>
                  <a:cxn ang="0">
                    <a:pos x="681" y="177"/>
                  </a:cxn>
                  <a:cxn ang="0">
                    <a:pos x="712" y="207"/>
                  </a:cxn>
                  <a:cxn ang="0">
                    <a:pos x="769" y="207"/>
                  </a:cxn>
                  <a:cxn ang="0">
                    <a:pos x="740" y="238"/>
                  </a:cxn>
                  <a:cxn ang="0">
                    <a:pos x="444" y="238"/>
                  </a:cxn>
                  <a:cxn ang="0">
                    <a:pos x="474" y="207"/>
                  </a:cxn>
                  <a:cxn ang="0">
                    <a:pos x="414" y="177"/>
                  </a:cxn>
                  <a:cxn ang="0">
                    <a:pos x="384" y="207"/>
                  </a:cxn>
                  <a:cxn ang="0">
                    <a:pos x="414" y="238"/>
                  </a:cxn>
                  <a:cxn ang="0">
                    <a:pos x="414" y="268"/>
                  </a:cxn>
                  <a:cxn ang="0">
                    <a:pos x="326" y="268"/>
                  </a:cxn>
                  <a:cxn ang="0">
                    <a:pos x="296" y="238"/>
                  </a:cxn>
                  <a:cxn ang="0">
                    <a:pos x="266" y="238"/>
                  </a:cxn>
                  <a:cxn ang="0">
                    <a:pos x="237" y="207"/>
                  </a:cxn>
                  <a:cxn ang="0">
                    <a:pos x="207" y="207"/>
                  </a:cxn>
                  <a:cxn ang="0">
                    <a:pos x="177" y="238"/>
                  </a:cxn>
                  <a:cxn ang="0">
                    <a:pos x="89" y="238"/>
                  </a:cxn>
                  <a:cxn ang="0">
                    <a:pos x="89" y="268"/>
                  </a:cxn>
                  <a:cxn ang="0">
                    <a:pos x="59" y="295"/>
                  </a:cxn>
                  <a:cxn ang="0">
                    <a:pos x="28" y="295"/>
                  </a:cxn>
                  <a:cxn ang="0">
                    <a:pos x="0" y="326"/>
                  </a:cxn>
                </a:cxnLst>
                <a:rect l="0" t="0" r="r" b="b"/>
                <a:pathLst>
                  <a:path w="949" h="326">
                    <a:moveTo>
                      <a:pt x="0" y="326"/>
                    </a:moveTo>
                    <a:lnTo>
                      <a:pt x="0" y="295"/>
                    </a:lnTo>
                    <a:lnTo>
                      <a:pt x="28" y="268"/>
                    </a:lnTo>
                    <a:lnTo>
                      <a:pt x="59" y="268"/>
                    </a:lnTo>
                    <a:lnTo>
                      <a:pt x="146" y="177"/>
                    </a:lnTo>
                    <a:lnTo>
                      <a:pt x="177" y="177"/>
                    </a:lnTo>
                    <a:lnTo>
                      <a:pt x="207" y="149"/>
                    </a:lnTo>
                    <a:lnTo>
                      <a:pt x="237" y="149"/>
                    </a:lnTo>
                    <a:lnTo>
                      <a:pt x="266" y="119"/>
                    </a:lnTo>
                    <a:lnTo>
                      <a:pt x="266" y="88"/>
                    </a:lnTo>
                    <a:lnTo>
                      <a:pt x="296" y="59"/>
                    </a:lnTo>
                    <a:lnTo>
                      <a:pt x="296" y="31"/>
                    </a:lnTo>
                    <a:lnTo>
                      <a:pt x="414" y="31"/>
                    </a:lnTo>
                    <a:lnTo>
                      <a:pt x="444" y="0"/>
                    </a:lnTo>
                    <a:lnTo>
                      <a:pt x="592" y="0"/>
                    </a:lnTo>
                    <a:lnTo>
                      <a:pt x="621" y="31"/>
                    </a:lnTo>
                    <a:lnTo>
                      <a:pt x="712" y="31"/>
                    </a:lnTo>
                    <a:lnTo>
                      <a:pt x="740" y="0"/>
                    </a:lnTo>
                    <a:lnTo>
                      <a:pt x="740" y="31"/>
                    </a:lnTo>
                    <a:lnTo>
                      <a:pt x="769" y="59"/>
                    </a:lnTo>
                    <a:lnTo>
                      <a:pt x="799" y="59"/>
                    </a:lnTo>
                    <a:lnTo>
                      <a:pt x="799" y="88"/>
                    </a:lnTo>
                    <a:lnTo>
                      <a:pt x="919" y="88"/>
                    </a:lnTo>
                    <a:lnTo>
                      <a:pt x="949" y="119"/>
                    </a:lnTo>
                    <a:lnTo>
                      <a:pt x="858" y="119"/>
                    </a:lnTo>
                    <a:lnTo>
                      <a:pt x="830" y="149"/>
                    </a:lnTo>
                    <a:lnTo>
                      <a:pt x="712" y="149"/>
                    </a:lnTo>
                    <a:lnTo>
                      <a:pt x="681" y="177"/>
                    </a:lnTo>
                    <a:lnTo>
                      <a:pt x="712" y="207"/>
                    </a:lnTo>
                    <a:lnTo>
                      <a:pt x="769" y="207"/>
                    </a:lnTo>
                    <a:lnTo>
                      <a:pt x="740" y="238"/>
                    </a:lnTo>
                    <a:lnTo>
                      <a:pt x="444" y="238"/>
                    </a:lnTo>
                    <a:lnTo>
                      <a:pt x="474" y="207"/>
                    </a:lnTo>
                    <a:lnTo>
                      <a:pt x="414" y="177"/>
                    </a:lnTo>
                    <a:lnTo>
                      <a:pt x="384" y="207"/>
                    </a:lnTo>
                    <a:lnTo>
                      <a:pt x="414" y="238"/>
                    </a:lnTo>
                    <a:lnTo>
                      <a:pt x="414" y="268"/>
                    </a:lnTo>
                    <a:lnTo>
                      <a:pt x="326" y="268"/>
                    </a:lnTo>
                    <a:lnTo>
                      <a:pt x="296" y="238"/>
                    </a:lnTo>
                    <a:lnTo>
                      <a:pt x="266" y="238"/>
                    </a:lnTo>
                    <a:lnTo>
                      <a:pt x="237" y="207"/>
                    </a:lnTo>
                    <a:lnTo>
                      <a:pt x="207" y="207"/>
                    </a:lnTo>
                    <a:lnTo>
                      <a:pt x="177" y="238"/>
                    </a:lnTo>
                    <a:lnTo>
                      <a:pt x="89" y="238"/>
                    </a:lnTo>
                    <a:lnTo>
                      <a:pt x="89" y="268"/>
                    </a:lnTo>
                    <a:lnTo>
                      <a:pt x="59" y="295"/>
                    </a:lnTo>
                    <a:lnTo>
                      <a:pt x="28" y="295"/>
                    </a:lnTo>
                    <a:lnTo>
                      <a:pt x="0" y="326"/>
                    </a:lnTo>
                  </a:path>
                </a:pathLst>
              </a:custGeom>
              <a:noFill/>
              <a:ln w="1588">
                <a:solidFill>
                  <a:srgbClr val="000000"/>
                </a:solidFill>
                <a:prstDash val="solid"/>
                <a:round/>
                <a:headEnd/>
                <a:tailEnd/>
              </a:ln>
            </p:spPr>
            <p:txBody>
              <a:bodyPr/>
              <a:lstStyle/>
              <a:p>
                <a:endParaRPr lang="en-GB"/>
              </a:p>
            </p:txBody>
          </p:sp>
          <p:sp>
            <p:nvSpPr>
              <p:cNvPr id="21753" name="Freeform 249"/>
              <p:cNvSpPr>
                <a:spLocks/>
              </p:cNvSpPr>
              <p:nvPr/>
            </p:nvSpPr>
            <p:spPr bwMode="auto">
              <a:xfrm>
                <a:off x="4332" y="3356"/>
                <a:ext cx="7" cy="7"/>
              </a:xfrm>
              <a:custGeom>
                <a:avLst/>
                <a:gdLst/>
                <a:ahLst/>
                <a:cxnLst>
                  <a:cxn ang="0">
                    <a:pos x="30" y="0"/>
                  </a:cxn>
                  <a:cxn ang="0">
                    <a:pos x="30" y="30"/>
                  </a:cxn>
                  <a:cxn ang="0">
                    <a:pos x="0" y="30"/>
                  </a:cxn>
                </a:cxnLst>
                <a:rect l="0" t="0" r="r" b="b"/>
                <a:pathLst>
                  <a:path w="30" h="30">
                    <a:moveTo>
                      <a:pt x="30" y="0"/>
                    </a:moveTo>
                    <a:lnTo>
                      <a:pt x="30" y="30"/>
                    </a:lnTo>
                    <a:lnTo>
                      <a:pt x="0" y="30"/>
                    </a:lnTo>
                  </a:path>
                </a:pathLst>
              </a:custGeom>
              <a:noFill/>
              <a:ln w="1588">
                <a:solidFill>
                  <a:srgbClr val="000000"/>
                </a:solidFill>
                <a:prstDash val="solid"/>
                <a:round/>
                <a:headEnd/>
                <a:tailEnd/>
              </a:ln>
            </p:spPr>
            <p:txBody>
              <a:bodyPr/>
              <a:lstStyle/>
              <a:p>
                <a:endParaRPr lang="en-GB"/>
              </a:p>
            </p:txBody>
          </p:sp>
          <p:sp>
            <p:nvSpPr>
              <p:cNvPr id="21754" name="Freeform 250"/>
              <p:cNvSpPr>
                <a:spLocks/>
              </p:cNvSpPr>
              <p:nvPr/>
            </p:nvSpPr>
            <p:spPr bwMode="auto">
              <a:xfrm>
                <a:off x="4324" y="3363"/>
                <a:ext cx="733" cy="348"/>
              </a:xfrm>
              <a:custGeom>
                <a:avLst/>
                <a:gdLst/>
                <a:ahLst/>
                <a:cxnLst>
                  <a:cxn ang="0">
                    <a:pos x="0" y="148"/>
                  </a:cxn>
                  <a:cxn ang="0">
                    <a:pos x="61" y="177"/>
                  </a:cxn>
                  <a:cxn ang="0">
                    <a:pos x="207" y="148"/>
                  </a:cxn>
                  <a:cxn ang="0">
                    <a:pos x="180" y="266"/>
                  </a:cxn>
                  <a:cxn ang="0">
                    <a:pos x="238" y="295"/>
                  </a:cxn>
                  <a:cxn ang="0">
                    <a:pos x="298" y="385"/>
                  </a:cxn>
                  <a:cxn ang="0">
                    <a:pos x="238" y="473"/>
                  </a:cxn>
                  <a:cxn ang="0">
                    <a:pos x="327" y="532"/>
                  </a:cxn>
                  <a:cxn ang="0">
                    <a:pos x="207" y="591"/>
                  </a:cxn>
                  <a:cxn ang="0">
                    <a:pos x="150" y="473"/>
                  </a:cxn>
                  <a:cxn ang="0">
                    <a:pos x="120" y="532"/>
                  </a:cxn>
                  <a:cxn ang="0">
                    <a:pos x="89" y="591"/>
                  </a:cxn>
                  <a:cxn ang="0">
                    <a:pos x="180" y="650"/>
                  </a:cxn>
                  <a:cxn ang="0">
                    <a:pos x="238" y="650"/>
                  </a:cxn>
                  <a:cxn ang="0">
                    <a:pos x="357" y="711"/>
                  </a:cxn>
                  <a:cxn ang="0">
                    <a:pos x="327" y="798"/>
                  </a:cxn>
                  <a:cxn ang="0">
                    <a:pos x="387" y="917"/>
                  </a:cxn>
                  <a:cxn ang="0">
                    <a:pos x="445" y="917"/>
                  </a:cxn>
                  <a:cxn ang="0">
                    <a:pos x="475" y="975"/>
                  </a:cxn>
                  <a:cxn ang="0">
                    <a:pos x="387" y="975"/>
                  </a:cxn>
                  <a:cxn ang="0">
                    <a:pos x="653" y="1006"/>
                  </a:cxn>
                  <a:cxn ang="0">
                    <a:pos x="624" y="1066"/>
                  </a:cxn>
                  <a:cxn ang="0">
                    <a:pos x="505" y="1124"/>
                  </a:cxn>
                  <a:cxn ang="0">
                    <a:pos x="624" y="1184"/>
                  </a:cxn>
                  <a:cxn ang="0">
                    <a:pos x="712" y="1093"/>
                  </a:cxn>
                  <a:cxn ang="0">
                    <a:pos x="773" y="1093"/>
                  </a:cxn>
                  <a:cxn ang="0">
                    <a:pos x="860" y="1154"/>
                  </a:cxn>
                  <a:cxn ang="0">
                    <a:pos x="919" y="1154"/>
                  </a:cxn>
                  <a:cxn ang="0">
                    <a:pos x="949" y="1213"/>
                  </a:cxn>
                  <a:cxn ang="0">
                    <a:pos x="1010" y="1272"/>
                  </a:cxn>
                  <a:cxn ang="0">
                    <a:pos x="1098" y="1331"/>
                  </a:cxn>
                  <a:cxn ang="0">
                    <a:pos x="1187" y="1302"/>
                  </a:cxn>
                  <a:cxn ang="0">
                    <a:pos x="1305" y="1302"/>
                  </a:cxn>
                  <a:cxn ang="0">
                    <a:pos x="1305" y="1213"/>
                  </a:cxn>
                  <a:cxn ang="0">
                    <a:pos x="1365" y="1066"/>
                  </a:cxn>
                  <a:cxn ang="0">
                    <a:pos x="1542" y="1093"/>
                  </a:cxn>
                  <a:cxn ang="0">
                    <a:pos x="1631" y="1154"/>
                  </a:cxn>
                  <a:cxn ang="0">
                    <a:pos x="1749" y="1184"/>
                  </a:cxn>
                  <a:cxn ang="0">
                    <a:pos x="1958" y="1361"/>
                  </a:cxn>
                  <a:cxn ang="0">
                    <a:pos x="2165" y="1331"/>
                  </a:cxn>
                  <a:cxn ang="0">
                    <a:pos x="2284" y="1272"/>
                  </a:cxn>
                  <a:cxn ang="0">
                    <a:pos x="2342" y="1242"/>
                  </a:cxn>
                  <a:cxn ang="0">
                    <a:pos x="2431" y="1154"/>
                  </a:cxn>
                  <a:cxn ang="0">
                    <a:pos x="2549" y="1124"/>
                  </a:cxn>
                  <a:cxn ang="0">
                    <a:pos x="2668" y="1184"/>
                  </a:cxn>
                  <a:cxn ang="0">
                    <a:pos x="2757" y="1184"/>
                  </a:cxn>
                  <a:cxn ang="0">
                    <a:pos x="2877" y="1066"/>
                  </a:cxn>
                  <a:cxn ang="0">
                    <a:pos x="2816" y="1272"/>
                  </a:cxn>
                </a:cxnLst>
                <a:rect l="0" t="0" r="r" b="b"/>
                <a:pathLst>
                  <a:path w="2934" h="1391">
                    <a:moveTo>
                      <a:pt x="31" y="0"/>
                    </a:moveTo>
                    <a:lnTo>
                      <a:pt x="31" y="118"/>
                    </a:lnTo>
                    <a:lnTo>
                      <a:pt x="0" y="148"/>
                    </a:lnTo>
                    <a:lnTo>
                      <a:pt x="0" y="177"/>
                    </a:lnTo>
                    <a:lnTo>
                      <a:pt x="31" y="207"/>
                    </a:lnTo>
                    <a:lnTo>
                      <a:pt x="61" y="177"/>
                    </a:lnTo>
                    <a:lnTo>
                      <a:pt x="150" y="177"/>
                    </a:lnTo>
                    <a:lnTo>
                      <a:pt x="180" y="148"/>
                    </a:lnTo>
                    <a:lnTo>
                      <a:pt x="207" y="148"/>
                    </a:lnTo>
                    <a:lnTo>
                      <a:pt x="238" y="177"/>
                    </a:lnTo>
                    <a:lnTo>
                      <a:pt x="180" y="237"/>
                    </a:lnTo>
                    <a:lnTo>
                      <a:pt x="180" y="266"/>
                    </a:lnTo>
                    <a:lnTo>
                      <a:pt x="207" y="266"/>
                    </a:lnTo>
                    <a:lnTo>
                      <a:pt x="207" y="295"/>
                    </a:lnTo>
                    <a:lnTo>
                      <a:pt x="238" y="295"/>
                    </a:lnTo>
                    <a:lnTo>
                      <a:pt x="238" y="385"/>
                    </a:lnTo>
                    <a:lnTo>
                      <a:pt x="268" y="355"/>
                    </a:lnTo>
                    <a:lnTo>
                      <a:pt x="298" y="385"/>
                    </a:lnTo>
                    <a:lnTo>
                      <a:pt x="238" y="443"/>
                    </a:lnTo>
                    <a:lnTo>
                      <a:pt x="207" y="443"/>
                    </a:lnTo>
                    <a:lnTo>
                      <a:pt x="238" y="473"/>
                    </a:lnTo>
                    <a:lnTo>
                      <a:pt x="238" y="504"/>
                    </a:lnTo>
                    <a:lnTo>
                      <a:pt x="268" y="532"/>
                    </a:lnTo>
                    <a:lnTo>
                      <a:pt x="327" y="532"/>
                    </a:lnTo>
                    <a:lnTo>
                      <a:pt x="327" y="562"/>
                    </a:lnTo>
                    <a:lnTo>
                      <a:pt x="207" y="562"/>
                    </a:lnTo>
                    <a:lnTo>
                      <a:pt x="207" y="591"/>
                    </a:lnTo>
                    <a:lnTo>
                      <a:pt x="180" y="562"/>
                    </a:lnTo>
                    <a:lnTo>
                      <a:pt x="180" y="504"/>
                    </a:lnTo>
                    <a:lnTo>
                      <a:pt x="150" y="473"/>
                    </a:lnTo>
                    <a:lnTo>
                      <a:pt x="89" y="473"/>
                    </a:lnTo>
                    <a:lnTo>
                      <a:pt x="120" y="504"/>
                    </a:lnTo>
                    <a:lnTo>
                      <a:pt x="120" y="532"/>
                    </a:lnTo>
                    <a:lnTo>
                      <a:pt x="150" y="562"/>
                    </a:lnTo>
                    <a:lnTo>
                      <a:pt x="120" y="591"/>
                    </a:lnTo>
                    <a:lnTo>
                      <a:pt x="89" y="591"/>
                    </a:lnTo>
                    <a:lnTo>
                      <a:pt x="89" y="622"/>
                    </a:lnTo>
                    <a:lnTo>
                      <a:pt x="120" y="622"/>
                    </a:lnTo>
                    <a:lnTo>
                      <a:pt x="180" y="650"/>
                    </a:lnTo>
                    <a:lnTo>
                      <a:pt x="207" y="622"/>
                    </a:lnTo>
                    <a:lnTo>
                      <a:pt x="238" y="622"/>
                    </a:lnTo>
                    <a:lnTo>
                      <a:pt x="238" y="650"/>
                    </a:lnTo>
                    <a:lnTo>
                      <a:pt x="268" y="680"/>
                    </a:lnTo>
                    <a:lnTo>
                      <a:pt x="327" y="680"/>
                    </a:lnTo>
                    <a:lnTo>
                      <a:pt x="357" y="711"/>
                    </a:lnTo>
                    <a:lnTo>
                      <a:pt x="387" y="711"/>
                    </a:lnTo>
                    <a:lnTo>
                      <a:pt x="387" y="741"/>
                    </a:lnTo>
                    <a:lnTo>
                      <a:pt x="327" y="798"/>
                    </a:lnTo>
                    <a:lnTo>
                      <a:pt x="357" y="829"/>
                    </a:lnTo>
                    <a:lnTo>
                      <a:pt x="357" y="887"/>
                    </a:lnTo>
                    <a:lnTo>
                      <a:pt x="387" y="917"/>
                    </a:lnTo>
                    <a:lnTo>
                      <a:pt x="417" y="887"/>
                    </a:lnTo>
                    <a:lnTo>
                      <a:pt x="417" y="917"/>
                    </a:lnTo>
                    <a:lnTo>
                      <a:pt x="445" y="917"/>
                    </a:lnTo>
                    <a:lnTo>
                      <a:pt x="445" y="947"/>
                    </a:lnTo>
                    <a:lnTo>
                      <a:pt x="475" y="947"/>
                    </a:lnTo>
                    <a:lnTo>
                      <a:pt x="475" y="975"/>
                    </a:lnTo>
                    <a:lnTo>
                      <a:pt x="445" y="1006"/>
                    </a:lnTo>
                    <a:lnTo>
                      <a:pt x="417" y="975"/>
                    </a:lnTo>
                    <a:lnTo>
                      <a:pt x="387" y="975"/>
                    </a:lnTo>
                    <a:lnTo>
                      <a:pt x="387" y="1036"/>
                    </a:lnTo>
                    <a:lnTo>
                      <a:pt x="594" y="1036"/>
                    </a:lnTo>
                    <a:lnTo>
                      <a:pt x="653" y="1006"/>
                    </a:lnTo>
                    <a:lnTo>
                      <a:pt x="682" y="1036"/>
                    </a:lnTo>
                    <a:lnTo>
                      <a:pt x="653" y="1066"/>
                    </a:lnTo>
                    <a:lnTo>
                      <a:pt x="624" y="1066"/>
                    </a:lnTo>
                    <a:lnTo>
                      <a:pt x="624" y="1093"/>
                    </a:lnTo>
                    <a:lnTo>
                      <a:pt x="505" y="1093"/>
                    </a:lnTo>
                    <a:lnTo>
                      <a:pt x="505" y="1124"/>
                    </a:lnTo>
                    <a:lnTo>
                      <a:pt x="594" y="1124"/>
                    </a:lnTo>
                    <a:lnTo>
                      <a:pt x="624" y="1154"/>
                    </a:lnTo>
                    <a:lnTo>
                      <a:pt x="624" y="1184"/>
                    </a:lnTo>
                    <a:lnTo>
                      <a:pt x="682" y="1124"/>
                    </a:lnTo>
                    <a:lnTo>
                      <a:pt x="682" y="1093"/>
                    </a:lnTo>
                    <a:lnTo>
                      <a:pt x="712" y="1093"/>
                    </a:lnTo>
                    <a:lnTo>
                      <a:pt x="742" y="1066"/>
                    </a:lnTo>
                    <a:lnTo>
                      <a:pt x="742" y="1093"/>
                    </a:lnTo>
                    <a:lnTo>
                      <a:pt x="773" y="1093"/>
                    </a:lnTo>
                    <a:lnTo>
                      <a:pt x="773" y="1124"/>
                    </a:lnTo>
                    <a:lnTo>
                      <a:pt x="830" y="1124"/>
                    </a:lnTo>
                    <a:lnTo>
                      <a:pt x="860" y="1154"/>
                    </a:lnTo>
                    <a:lnTo>
                      <a:pt x="860" y="1124"/>
                    </a:lnTo>
                    <a:lnTo>
                      <a:pt x="891" y="1124"/>
                    </a:lnTo>
                    <a:lnTo>
                      <a:pt x="919" y="1154"/>
                    </a:lnTo>
                    <a:lnTo>
                      <a:pt x="891" y="1184"/>
                    </a:lnTo>
                    <a:lnTo>
                      <a:pt x="919" y="1184"/>
                    </a:lnTo>
                    <a:lnTo>
                      <a:pt x="949" y="1213"/>
                    </a:lnTo>
                    <a:lnTo>
                      <a:pt x="949" y="1242"/>
                    </a:lnTo>
                    <a:lnTo>
                      <a:pt x="980" y="1272"/>
                    </a:lnTo>
                    <a:lnTo>
                      <a:pt x="1010" y="1272"/>
                    </a:lnTo>
                    <a:lnTo>
                      <a:pt x="1037" y="1302"/>
                    </a:lnTo>
                    <a:lnTo>
                      <a:pt x="1067" y="1302"/>
                    </a:lnTo>
                    <a:lnTo>
                      <a:pt x="1098" y="1331"/>
                    </a:lnTo>
                    <a:lnTo>
                      <a:pt x="1128" y="1331"/>
                    </a:lnTo>
                    <a:lnTo>
                      <a:pt x="1156" y="1302"/>
                    </a:lnTo>
                    <a:lnTo>
                      <a:pt x="1187" y="1302"/>
                    </a:lnTo>
                    <a:lnTo>
                      <a:pt x="1187" y="1272"/>
                    </a:lnTo>
                    <a:lnTo>
                      <a:pt x="1275" y="1272"/>
                    </a:lnTo>
                    <a:lnTo>
                      <a:pt x="1305" y="1302"/>
                    </a:lnTo>
                    <a:lnTo>
                      <a:pt x="1305" y="1272"/>
                    </a:lnTo>
                    <a:lnTo>
                      <a:pt x="1335" y="1272"/>
                    </a:lnTo>
                    <a:lnTo>
                      <a:pt x="1305" y="1213"/>
                    </a:lnTo>
                    <a:lnTo>
                      <a:pt x="1335" y="1213"/>
                    </a:lnTo>
                    <a:lnTo>
                      <a:pt x="1335" y="1093"/>
                    </a:lnTo>
                    <a:lnTo>
                      <a:pt x="1365" y="1066"/>
                    </a:lnTo>
                    <a:lnTo>
                      <a:pt x="1454" y="1066"/>
                    </a:lnTo>
                    <a:lnTo>
                      <a:pt x="1483" y="1093"/>
                    </a:lnTo>
                    <a:lnTo>
                      <a:pt x="1542" y="1093"/>
                    </a:lnTo>
                    <a:lnTo>
                      <a:pt x="1572" y="1124"/>
                    </a:lnTo>
                    <a:lnTo>
                      <a:pt x="1602" y="1124"/>
                    </a:lnTo>
                    <a:lnTo>
                      <a:pt x="1631" y="1154"/>
                    </a:lnTo>
                    <a:lnTo>
                      <a:pt x="1690" y="1154"/>
                    </a:lnTo>
                    <a:lnTo>
                      <a:pt x="1721" y="1184"/>
                    </a:lnTo>
                    <a:lnTo>
                      <a:pt x="1749" y="1184"/>
                    </a:lnTo>
                    <a:lnTo>
                      <a:pt x="1897" y="1331"/>
                    </a:lnTo>
                    <a:lnTo>
                      <a:pt x="1928" y="1331"/>
                    </a:lnTo>
                    <a:lnTo>
                      <a:pt x="1958" y="1361"/>
                    </a:lnTo>
                    <a:lnTo>
                      <a:pt x="1986" y="1361"/>
                    </a:lnTo>
                    <a:lnTo>
                      <a:pt x="2016" y="1331"/>
                    </a:lnTo>
                    <a:lnTo>
                      <a:pt x="2165" y="1331"/>
                    </a:lnTo>
                    <a:lnTo>
                      <a:pt x="2195" y="1302"/>
                    </a:lnTo>
                    <a:lnTo>
                      <a:pt x="2223" y="1331"/>
                    </a:lnTo>
                    <a:lnTo>
                      <a:pt x="2284" y="1272"/>
                    </a:lnTo>
                    <a:lnTo>
                      <a:pt x="2311" y="1302"/>
                    </a:lnTo>
                    <a:lnTo>
                      <a:pt x="2311" y="1272"/>
                    </a:lnTo>
                    <a:lnTo>
                      <a:pt x="2342" y="1242"/>
                    </a:lnTo>
                    <a:lnTo>
                      <a:pt x="2342" y="1213"/>
                    </a:lnTo>
                    <a:lnTo>
                      <a:pt x="2402" y="1154"/>
                    </a:lnTo>
                    <a:lnTo>
                      <a:pt x="2431" y="1154"/>
                    </a:lnTo>
                    <a:lnTo>
                      <a:pt x="2491" y="1093"/>
                    </a:lnTo>
                    <a:lnTo>
                      <a:pt x="2549" y="1093"/>
                    </a:lnTo>
                    <a:lnTo>
                      <a:pt x="2549" y="1124"/>
                    </a:lnTo>
                    <a:lnTo>
                      <a:pt x="2579" y="1124"/>
                    </a:lnTo>
                    <a:lnTo>
                      <a:pt x="2609" y="1154"/>
                    </a:lnTo>
                    <a:lnTo>
                      <a:pt x="2668" y="1184"/>
                    </a:lnTo>
                    <a:lnTo>
                      <a:pt x="2697" y="1184"/>
                    </a:lnTo>
                    <a:lnTo>
                      <a:pt x="2727" y="1154"/>
                    </a:lnTo>
                    <a:lnTo>
                      <a:pt x="2757" y="1184"/>
                    </a:lnTo>
                    <a:lnTo>
                      <a:pt x="2757" y="1154"/>
                    </a:lnTo>
                    <a:lnTo>
                      <a:pt x="2846" y="1066"/>
                    </a:lnTo>
                    <a:lnTo>
                      <a:pt x="2877" y="1066"/>
                    </a:lnTo>
                    <a:lnTo>
                      <a:pt x="2934" y="1124"/>
                    </a:lnTo>
                    <a:lnTo>
                      <a:pt x="2934" y="1154"/>
                    </a:lnTo>
                    <a:lnTo>
                      <a:pt x="2816" y="1272"/>
                    </a:lnTo>
                    <a:lnTo>
                      <a:pt x="2877" y="1331"/>
                    </a:lnTo>
                    <a:lnTo>
                      <a:pt x="2877" y="1391"/>
                    </a:lnTo>
                  </a:path>
                </a:pathLst>
              </a:custGeom>
              <a:noFill/>
              <a:ln w="1588">
                <a:solidFill>
                  <a:srgbClr val="000000"/>
                </a:solidFill>
                <a:prstDash val="solid"/>
                <a:round/>
                <a:headEnd/>
                <a:tailEnd/>
              </a:ln>
            </p:spPr>
            <p:txBody>
              <a:bodyPr/>
              <a:lstStyle/>
              <a:p>
                <a:endParaRPr lang="en-GB"/>
              </a:p>
            </p:txBody>
          </p:sp>
          <p:sp>
            <p:nvSpPr>
              <p:cNvPr id="21755" name="Line 251"/>
              <p:cNvSpPr>
                <a:spLocks noChangeShapeType="1"/>
              </p:cNvSpPr>
              <p:nvPr/>
            </p:nvSpPr>
            <p:spPr bwMode="auto">
              <a:xfrm flipV="1">
                <a:off x="4332" y="3356"/>
                <a:ext cx="7" cy="7"/>
              </a:xfrm>
              <a:prstGeom prst="line">
                <a:avLst/>
              </a:prstGeom>
              <a:noFill/>
              <a:ln w="1588">
                <a:solidFill>
                  <a:srgbClr val="000000"/>
                </a:solidFill>
                <a:round/>
                <a:headEnd/>
                <a:tailEnd/>
              </a:ln>
            </p:spPr>
            <p:txBody>
              <a:bodyPr/>
              <a:lstStyle/>
              <a:p>
                <a:endParaRPr lang="en-GB"/>
              </a:p>
            </p:txBody>
          </p:sp>
          <p:sp>
            <p:nvSpPr>
              <p:cNvPr id="21756" name="Freeform 252"/>
              <p:cNvSpPr>
                <a:spLocks/>
              </p:cNvSpPr>
              <p:nvPr/>
            </p:nvSpPr>
            <p:spPr bwMode="auto">
              <a:xfrm>
                <a:off x="4405" y="3045"/>
                <a:ext cx="67" cy="155"/>
              </a:xfrm>
              <a:custGeom>
                <a:avLst/>
                <a:gdLst/>
                <a:ahLst/>
                <a:cxnLst>
                  <a:cxn ang="0">
                    <a:pos x="148" y="620"/>
                  </a:cxn>
                  <a:cxn ang="0">
                    <a:pos x="148" y="561"/>
                  </a:cxn>
                  <a:cxn ang="0">
                    <a:pos x="118" y="531"/>
                  </a:cxn>
                  <a:cxn ang="0">
                    <a:pos x="90" y="531"/>
                  </a:cxn>
                  <a:cxn ang="0">
                    <a:pos x="60" y="501"/>
                  </a:cxn>
                  <a:cxn ang="0">
                    <a:pos x="60" y="473"/>
                  </a:cxn>
                  <a:cxn ang="0">
                    <a:pos x="30" y="443"/>
                  </a:cxn>
                  <a:cxn ang="0">
                    <a:pos x="0" y="443"/>
                  </a:cxn>
                  <a:cxn ang="0">
                    <a:pos x="0" y="413"/>
                  </a:cxn>
                  <a:cxn ang="0">
                    <a:pos x="30" y="413"/>
                  </a:cxn>
                  <a:cxn ang="0">
                    <a:pos x="30" y="382"/>
                  </a:cxn>
                  <a:cxn ang="0">
                    <a:pos x="60" y="354"/>
                  </a:cxn>
                  <a:cxn ang="0">
                    <a:pos x="90" y="354"/>
                  </a:cxn>
                  <a:cxn ang="0">
                    <a:pos x="90" y="206"/>
                  </a:cxn>
                  <a:cxn ang="0">
                    <a:pos x="148" y="146"/>
                  </a:cxn>
                  <a:cxn ang="0">
                    <a:pos x="148" y="118"/>
                  </a:cxn>
                  <a:cxn ang="0">
                    <a:pos x="237" y="118"/>
                  </a:cxn>
                  <a:cxn ang="0">
                    <a:pos x="267" y="88"/>
                  </a:cxn>
                  <a:cxn ang="0">
                    <a:pos x="267" y="0"/>
                  </a:cxn>
                </a:cxnLst>
                <a:rect l="0" t="0" r="r" b="b"/>
                <a:pathLst>
                  <a:path w="267" h="620">
                    <a:moveTo>
                      <a:pt x="148" y="620"/>
                    </a:moveTo>
                    <a:lnTo>
                      <a:pt x="148" y="561"/>
                    </a:lnTo>
                    <a:lnTo>
                      <a:pt x="118" y="531"/>
                    </a:lnTo>
                    <a:lnTo>
                      <a:pt x="90" y="531"/>
                    </a:lnTo>
                    <a:lnTo>
                      <a:pt x="60" y="501"/>
                    </a:lnTo>
                    <a:lnTo>
                      <a:pt x="60" y="473"/>
                    </a:lnTo>
                    <a:lnTo>
                      <a:pt x="30" y="443"/>
                    </a:lnTo>
                    <a:lnTo>
                      <a:pt x="0" y="443"/>
                    </a:lnTo>
                    <a:lnTo>
                      <a:pt x="0" y="413"/>
                    </a:lnTo>
                    <a:lnTo>
                      <a:pt x="30" y="413"/>
                    </a:lnTo>
                    <a:lnTo>
                      <a:pt x="30" y="382"/>
                    </a:lnTo>
                    <a:lnTo>
                      <a:pt x="60" y="354"/>
                    </a:lnTo>
                    <a:lnTo>
                      <a:pt x="90" y="354"/>
                    </a:lnTo>
                    <a:lnTo>
                      <a:pt x="90" y="206"/>
                    </a:lnTo>
                    <a:lnTo>
                      <a:pt x="148" y="146"/>
                    </a:lnTo>
                    <a:lnTo>
                      <a:pt x="148" y="118"/>
                    </a:lnTo>
                    <a:lnTo>
                      <a:pt x="237" y="118"/>
                    </a:lnTo>
                    <a:lnTo>
                      <a:pt x="267" y="88"/>
                    </a:lnTo>
                    <a:lnTo>
                      <a:pt x="267" y="0"/>
                    </a:lnTo>
                  </a:path>
                </a:pathLst>
              </a:custGeom>
              <a:noFill/>
              <a:ln w="1588">
                <a:solidFill>
                  <a:srgbClr val="000000"/>
                </a:solidFill>
                <a:prstDash val="solid"/>
                <a:round/>
                <a:headEnd/>
                <a:tailEnd/>
              </a:ln>
            </p:spPr>
            <p:txBody>
              <a:bodyPr/>
              <a:lstStyle/>
              <a:p>
                <a:endParaRPr lang="en-GB"/>
              </a:p>
            </p:txBody>
          </p:sp>
          <p:sp>
            <p:nvSpPr>
              <p:cNvPr id="21757" name="Freeform 253"/>
              <p:cNvSpPr>
                <a:spLocks/>
              </p:cNvSpPr>
              <p:nvPr/>
            </p:nvSpPr>
            <p:spPr bwMode="auto">
              <a:xfrm>
                <a:off x="3909" y="3393"/>
                <a:ext cx="319" cy="273"/>
              </a:xfrm>
              <a:custGeom>
                <a:avLst/>
                <a:gdLst/>
                <a:ahLst/>
                <a:cxnLst>
                  <a:cxn ang="0">
                    <a:pos x="801" y="267"/>
                  </a:cxn>
                  <a:cxn ang="0">
                    <a:pos x="801" y="325"/>
                  </a:cxn>
                  <a:cxn ang="0">
                    <a:pos x="889" y="325"/>
                  </a:cxn>
                  <a:cxn ang="0">
                    <a:pos x="948" y="386"/>
                  </a:cxn>
                  <a:cxn ang="0">
                    <a:pos x="978" y="355"/>
                  </a:cxn>
                  <a:cxn ang="0">
                    <a:pos x="859" y="267"/>
                  </a:cxn>
                  <a:cxn ang="0">
                    <a:pos x="948" y="237"/>
                  </a:cxn>
                  <a:cxn ang="0">
                    <a:pos x="1066" y="325"/>
                  </a:cxn>
                  <a:cxn ang="0">
                    <a:pos x="1126" y="355"/>
                  </a:cxn>
                  <a:cxn ang="0">
                    <a:pos x="1185" y="473"/>
                  </a:cxn>
                  <a:cxn ang="0">
                    <a:pos x="1273" y="562"/>
                  </a:cxn>
                  <a:cxn ang="0">
                    <a:pos x="1155" y="532"/>
                  </a:cxn>
                  <a:cxn ang="0">
                    <a:pos x="1126" y="444"/>
                  </a:cxn>
                  <a:cxn ang="0">
                    <a:pos x="1126" y="504"/>
                  </a:cxn>
                  <a:cxn ang="0">
                    <a:pos x="1038" y="623"/>
                  </a:cxn>
                  <a:cxn ang="0">
                    <a:pos x="978" y="562"/>
                  </a:cxn>
                  <a:cxn ang="0">
                    <a:pos x="830" y="623"/>
                  </a:cxn>
                  <a:cxn ang="0">
                    <a:pos x="889" y="650"/>
                  </a:cxn>
                  <a:cxn ang="0">
                    <a:pos x="919" y="711"/>
                  </a:cxn>
                  <a:cxn ang="0">
                    <a:pos x="978" y="769"/>
                  </a:cxn>
                  <a:cxn ang="0">
                    <a:pos x="859" y="799"/>
                  </a:cxn>
                  <a:cxn ang="0">
                    <a:pos x="801" y="741"/>
                  </a:cxn>
                  <a:cxn ang="0">
                    <a:pos x="801" y="799"/>
                  </a:cxn>
                  <a:cxn ang="0">
                    <a:pos x="830" y="888"/>
                  </a:cxn>
                  <a:cxn ang="0">
                    <a:pos x="889" y="975"/>
                  </a:cxn>
                  <a:cxn ang="0">
                    <a:pos x="919" y="1095"/>
                  </a:cxn>
                  <a:cxn ang="0">
                    <a:pos x="801" y="975"/>
                  </a:cxn>
                  <a:cxn ang="0">
                    <a:pos x="710" y="1095"/>
                  </a:cxn>
                  <a:cxn ang="0">
                    <a:pos x="652" y="1006"/>
                  </a:cxn>
                  <a:cxn ang="0">
                    <a:pos x="623" y="918"/>
                  </a:cxn>
                  <a:cxn ang="0">
                    <a:pos x="564" y="975"/>
                  </a:cxn>
                  <a:cxn ang="0">
                    <a:pos x="473" y="918"/>
                  </a:cxn>
                  <a:cxn ang="0">
                    <a:pos x="473" y="829"/>
                  </a:cxn>
                  <a:cxn ang="0">
                    <a:pos x="327" y="593"/>
                  </a:cxn>
                  <a:cxn ang="0">
                    <a:pos x="473" y="473"/>
                  </a:cxn>
                  <a:cxn ang="0">
                    <a:pos x="385" y="473"/>
                  </a:cxn>
                  <a:cxn ang="0">
                    <a:pos x="296" y="473"/>
                  </a:cxn>
                  <a:cxn ang="0">
                    <a:pos x="266" y="355"/>
                  </a:cxn>
                  <a:cxn ang="0">
                    <a:pos x="178" y="267"/>
                  </a:cxn>
                  <a:cxn ang="0">
                    <a:pos x="266" y="267"/>
                  </a:cxn>
                  <a:cxn ang="0">
                    <a:pos x="266" y="237"/>
                  </a:cxn>
                  <a:cxn ang="0">
                    <a:pos x="89" y="119"/>
                  </a:cxn>
                  <a:cxn ang="0">
                    <a:pos x="0" y="30"/>
                  </a:cxn>
                </a:cxnLst>
                <a:rect l="0" t="0" r="r" b="b"/>
                <a:pathLst>
                  <a:path w="1273" h="1095">
                    <a:moveTo>
                      <a:pt x="830" y="207"/>
                    </a:moveTo>
                    <a:lnTo>
                      <a:pt x="830" y="237"/>
                    </a:lnTo>
                    <a:lnTo>
                      <a:pt x="801" y="267"/>
                    </a:lnTo>
                    <a:lnTo>
                      <a:pt x="710" y="267"/>
                    </a:lnTo>
                    <a:lnTo>
                      <a:pt x="741" y="295"/>
                    </a:lnTo>
                    <a:lnTo>
                      <a:pt x="801" y="325"/>
                    </a:lnTo>
                    <a:lnTo>
                      <a:pt x="830" y="325"/>
                    </a:lnTo>
                    <a:lnTo>
                      <a:pt x="859" y="355"/>
                    </a:lnTo>
                    <a:lnTo>
                      <a:pt x="889" y="325"/>
                    </a:lnTo>
                    <a:lnTo>
                      <a:pt x="919" y="355"/>
                    </a:lnTo>
                    <a:lnTo>
                      <a:pt x="889" y="386"/>
                    </a:lnTo>
                    <a:lnTo>
                      <a:pt x="948" y="386"/>
                    </a:lnTo>
                    <a:lnTo>
                      <a:pt x="993" y="429"/>
                    </a:lnTo>
                    <a:lnTo>
                      <a:pt x="978" y="414"/>
                    </a:lnTo>
                    <a:lnTo>
                      <a:pt x="978" y="355"/>
                    </a:lnTo>
                    <a:lnTo>
                      <a:pt x="948" y="325"/>
                    </a:lnTo>
                    <a:lnTo>
                      <a:pt x="919" y="325"/>
                    </a:lnTo>
                    <a:lnTo>
                      <a:pt x="859" y="267"/>
                    </a:lnTo>
                    <a:lnTo>
                      <a:pt x="830" y="267"/>
                    </a:lnTo>
                    <a:lnTo>
                      <a:pt x="859" y="237"/>
                    </a:lnTo>
                    <a:lnTo>
                      <a:pt x="948" y="237"/>
                    </a:lnTo>
                    <a:lnTo>
                      <a:pt x="948" y="267"/>
                    </a:lnTo>
                    <a:lnTo>
                      <a:pt x="1008" y="325"/>
                    </a:lnTo>
                    <a:lnTo>
                      <a:pt x="1066" y="325"/>
                    </a:lnTo>
                    <a:lnTo>
                      <a:pt x="1096" y="355"/>
                    </a:lnTo>
                    <a:lnTo>
                      <a:pt x="1126" y="325"/>
                    </a:lnTo>
                    <a:lnTo>
                      <a:pt x="1126" y="355"/>
                    </a:lnTo>
                    <a:lnTo>
                      <a:pt x="1155" y="386"/>
                    </a:lnTo>
                    <a:lnTo>
                      <a:pt x="1155" y="444"/>
                    </a:lnTo>
                    <a:lnTo>
                      <a:pt x="1185" y="473"/>
                    </a:lnTo>
                    <a:lnTo>
                      <a:pt x="1185" y="504"/>
                    </a:lnTo>
                    <a:lnTo>
                      <a:pt x="1215" y="504"/>
                    </a:lnTo>
                    <a:lnTo>
                      <a:pt x="1273" y="562"/>
                    </a:lnTo>
                    <a:lnTo>
                      <a:pt x="1273" y="593"/>
                    </a:lnTo>
                    <a:lnTo>
                      <a:pt x="1245" y="593"/>
                    </a:lnTo>
                    <a:lnTo>
                      <a:pt x="1155" y="532"/>
                    </a:lnTo>
                    <a:lnTo>
                      <a:pt x="1155" y="504"/>
                    </a:lnTo>
                    <a:lnTo>
                      <a:pt x="1126" y="473"/>
                    </a:lnTo>
                    <a:lnTo>
                      <a:pt x="1126" y="444"/>
                    </a:lnTo>
                    <a:lnTo>
                      <a:pt x="1038" y="444"/>
                    </a:lnTo>
                    <a:lnTo>
                      <a:pt x="1096" y="473"/>
                    </a:lnTo>
                    <a:lnTo>
                      <a:pt x="1126" y="504"/>
                    </a:lnTo>
                    <a:lnTo>
                      <a:pt x="1126" y="680"/>
                    </a:lnTo>
                    <a:lnTo>
                      <a:pt x="1066" y="623"/>
                    </a:lnTo>
                    <a:lnTo>
                      <a:pt x="1038" y="623"/>
                    </a:lnTo>
                    <a:lnTo>
                      <a:pt x="1038" y="593"/>
                    </a:lnTo>
                    <a:lnTo>
                      <a:pt x="1008" y="593"/>
                    </a:lnTo>
                    <a:lnTo>
                      <a:pt x="978" y="562"/>
                    </a:lnTo>
                    <a:lnTo>
                      <a:pt x="978" y="593"/>
                    </a:lnTo>
                    <a:lnTo>
                      <a:pt x="830" y="593"/>
                    </a:lnTo>
                    <a:lnTo>
                      <a:pt x="830" y="623"/>
                    </a:lnTo>
                    <a:lnTo>
                      <a:pt x="859" y="623"/>
                    </a:lnTo>
                    <a:lnTo>
                      <a:pt x="859" y="650"/>
                    </a:lnTo>
                    <a:lnTo>
                      <a:pt x="889" y="650"/>
                    </a:lnTo>
                    <a:lnTo>
                      <a:pt x="889" y="711"/>
                    </a:lnTo>
                    <a:lnTo>
                      <a:pt x="919" y="741"/>
                    </a:lnTo>
                    <a:lnTo>
                      <a:pt x="919" y="711"/>
                    </a:lnTo>
                    <a:lnTo>
                      <a:pt x="948" y="741"/>
                    </a:lnTo>
                    <a:lnTo>
                      <a:pt x="978" y="741"/>
                    </a:lnTo>
                    <a:lnTo>
                      <a:pt x="978" y="769"/>
                    </a:lnTo>
                    <a:lnTo>
                      <a:pt x="919" y="769"/>
                    </a:lnTo>
                    <a:lnTo>
                      <a:pt x="889" y="799"/>
                    </a:lnTo>
                    <a:lnTo>
                      <a:pt x="859" y="799"/>
                    </a:lnTo>
                    <a:lnTo>
                      <a:pt x="889" y="769"/>
                    </a:lnTo>
                    <a:lnTo>
                      <a:pt x="859" y="741"/>
                    </a:lnTo>
                    <a:lnTo>
                      <a:pt x="801" y="741"/>
                    </a:lnTo>
                    <a:lnTo>
                      <a:pt x="771" y="711"/>
                    </a:lnTo>
                    <a:lnTo>
                      <a:pt x="771" y="769"/>
                    </a:lnTo>
                    <a:lnTo>
                      <a:pt x="801" y="799"/>
                    </a:lnTo>
                    <a:lnTo>
                      <a:pt x="801" y="829"/>
                    </a:lnTo>
                    <a:lnTo>
                      <a:pt x="830" y="857"/>
                    </a:lnTo>
                    <a:lnTo>
                      <a:pt x="830" y="888"/>
                    </a:lnTo>
                    <a:lnTo>
                      <a:pt x="859" y="888"/>
                    </a:lnTo>
                    <a:lnTo>
                      <a:pt x="859" y="918"/>
                    </a:lnTo>
                    <a:lnTo>
                      <a:pt x="889" y="975"/>
                    </a:lnTo>
                    <a:lnTo>
                      <a:pt x="859" y="1006"/>
                    </a:lnTo>
                    <a:lnTo>
                      <a:pt x="859" y="1036"/>
                    </a:lnTo>
                    <a:lnTo>
                      <a:pt x="919" y="1095"/>
                    </a:lnTo>
                    <a:lnTo>
                      <a:pt x="889" y="1095"/>
                    </a:lnTo>
                    <a:lnTo>
                      <a:pt x="801" y="1006"/>
                    </a:lnTo>
                    <a:lnTo>
                      <a:pt x="801" y="975"/>
                    </a:lnTo>
                    <a:lnTo>
                      <a:pt x="741" y="975"/>
                    </a:lnTo>
                    <a:lnTo>
                      <a:pt x="710" y="1006"/>
                    </a:lnTo>
                    <a:lnTo>
                      <a:pt x="710" y="1095"/>
                    </a:lnTo>
                    <a:lnTo>
                      <a:pt x="682" y="1095"/>
                    </a:lnTo>
                    <a:lnTo>
                      <a:pt x="682" y="1036"/>
                    </a:lnTo>
                    <a:lnTo>
                      <a:pt x="652" y="1006"/>
                    </a:lnTo>
                    <a:lnTo>
                      <a:pt x="652" y="975"/>
                    </a:lnTo>
                    <a:lnTo>
                      <a:pt x="623" y="948"/>
                    </a:lnTo>
                    <a:lnTo>
                      <a:pt x="623" y="918"/>
                    </a:lnTo>
                    <a:lnTo>
                      <a:pt x="592" y="888"/>
                    </a:lnTo>
                    <a:lnTo>
                      <a:pt x="564" y="918"/>
                    </a:lnTo>
                    <a:lnTo>
                      <a:pt x="564" y="975"/>
                    </a:lnTo>
                    <a:lnTo>
                      <a:pt x="503" y="975"/>
                    </a:lnTo>
                    <a:lnTo>
                      <a:pt x="473" y="948"/>
                    </a:lnTo>
                    <a:lnTo>
                      <a:pt x="473" y="918"/>
                    </a:lnTo>
                    <a:lnTo>
                      <a:pt x="445" y="888"/>
                    </a:lnTo>
                    <a:lnTo>
                      <a:pt x="445" y="857"/>
                    </a:lnTo>
                    <a:lnTo>
                      <a:pt x="473" y="829"/>
                    </a:lnTo>
                    <a:lnTo>
                      <a:pt x="473" y="769"/>
                    </a:lnTo>
                    <a:lnTo>
                      <a:pt x="296" y="593"/>
                    </a:lnTo>
                    <a:lnTo>
                      <a:pt x="327" y="593"/>
                    </a:lnTo>
                    <a:lnTo>
                      <a:pt x="415" y="504"/>
                    </a:lnTo>
                    <a:lnTo>
                      <a:pt x="473" y="504"/>
                    </a:lnTo>
                    <a:lnTo>
                      <a:pt x="473" y="473"/>
                    </a:lnTo>
                    <a:lnTo>
                      <a:pt x="503" y="444"/>
                    </a:lnTo>
                    <a:lnTo>
                      <a:pt x="415" y="444"/>
                    </a:lnTo>
                    <a:lnTo>
                      <a:pt x="385" y="473"/>
                    </a:lnTo>
                    <a:lnTo>
                      <a:pt x="385" y="444"/>
                    </a:lnTo>
                    <a:lnTo>
                      <a:pt x="355" y="414"/>
                    </a:lnTo>
                    <a:lnTo>
                      <a:pt x="296" y="473"/>
                    </a:lnTo>
                    <a:lnTo>
                      <a:pt x="296" y="414"/>
                    </a:lnTo>
                    <a:lnTo>
                      <a:pt x="266" y="386"/>
                    </a:lnTo>
                    <a:lnTo>
                      <a:pt x="266" y="355"/>
                    </a:lnTo>
                    <a:lnTo>
                      <a:pt x="236" y="355"/>
                    </a:lnTo>
                    <a:lnTo>
                      <a:pt x="236" y="325"/>
                    </a:lnTo>
                    <a:lnTo>
                      <a:pt x="178" y="267"/>
                    </a:lnTo>
                    <a:lnTo>
                      <a:pt x="178" y="237"/>
                    </a:lnTo>
                    <a:lnTo>
                      <a:pt x="236" y="237"/>
                    </a:lnTo>
                    <a:lnTo>
                      <a:pt x="266" y="267"/>
                    </a:lnTo>
                    <a:lnTo>
                      <a:pt x="296" y="267"/>
                    </a:lnTo>
                    <a:lnTo>
                      <a:pt x="296" y="207"/>
                    </a:lnTo>
                    <a:lnTo>
                      <a:pt x="266" y="237"/>
                    </a:lnTo>
                    <a:lnTo>
                      <a:pt x="208" y="177"/>
                    </a:lnTo>
                    <a:lnTo>
                      <a:pt x="178" y="207"/>
                    </a:lnTo>
                    <a:lnTo>
                      <a:pt x="89" y="119"/>
                    </a:lnTo>
                    <a:lnTo>
                      <a:pt x="59" y="119"/>
                    </a:lnTo>
                    <a:lnTo>
                      <a:pt x="59" y="89"/>
                    </a:lnTo>
                    <a:lnTo>
                      <a:pt x="0" y="30"/>
                    </a:lnTo>
                    <a:lnTo>
                      <a:pt x="0" y="0"/>
                    </a:lnTo>
                  </a:path>
                </a:pathLst>
              </a:custGeom>
              <a:noFill/>
              <a:ln w="1588">
                <a:solidFill>
                  <a:srgbClr val="000000"/>
                </a:solidFill>
                <a:prstDash val="solid"/>
                <a:round/>
                <a:headEnd/>
                <a:tailEnd/>
              </a:ln>
            </p:spPr>
            <p:txBody>
              <a:bodyPr/>
              <a:lstStyle/>
              <a:p>
                <a:endParaRPr lang="en-GB"/>
              </a:p>
            </p:txBody>
          </p:sp>
          <p:sp>
            <p:nvSpPr>
              <p:cNvPr id="21758" name="Freeform 254"/>
              <p:cNvSpPr>
                <a:spLocks/>
              </p:cNvSpPr>
              <p:nvPr/>
            </p:nvSpPr>
            <p:spPr bwMode="auto">
              <a:xfrm>
                <a:off x="4043" y="3496"/>
                <a:ext cx="89" cy="45"/>
              </a:xfrm>
              <a:custGeom>
                <a:avLst/>
                <a:gdLst/>
                <a:ahLst/>
                <a:cxnLst>
                  <a:cxn ang="0">
                    <a:pos x="325" y="148"/>
                  </a:cxn>
                  <a:cxn ang="0">
                    <a:pos x="296" y="118"/>
                  </a:cxn>
                  <a:cxn ang="0">
                    <a:pos x="267" y="148"/>
                  </a:cxn>
                  <a:cxn ang="0">
                    <a:pos x="267" y="179"/>
                  </a:cxn>
                  <a:cxn ang="0">
                    <a:pos x="237" y="179"/>
                  </a:cxn>
                  <a:cxn ang="0">
                    <a:pos x="207" y="148"/>
                  </a:cxn>
                  <a:cxn ang="0">
                    <a:pos x="148" y="118"/>
                  </a:cxn>
                  <a:cxn ang="0">
                    <a:pos x="118" y="118"/>
                  </a:cxn>
                  <a:cxn ang="0">
                    <a:pos x="118" y="90"/>
                  </a:cxn>
                  <a:cxn ang="0">
                    <a:pos x="89" y="90"/>
                  </a:cxn>
                  <a:cxn ang="0">
                    <a:pos x="58" y="59"/>
                  </a:cxn>
                  <a:cxn ang="0">
                    <a:pos x="30" y="59"/>
                  </a:cxn>
                  <a:cxn ang="0">
                    <a:pos x="0" y="30"/>
                  </a:cxn>
                  <a:cxn ang="0">
                    <a:pos x="118" y="30"/>
                  </a:cxn>
                  <a:cxn ang="0">
                    <a:pos x="118" y="0"/>
                  </a:cxn>
                  <a:cxn ang="0">
                    <a:pos x="176" y="59"/>
                  </a:cxn>
                  <a:cxn ang="0">
                    <a:pos x="176" y="30"/>
                  </a:cxn>
                  <a:cxn ang="0">
                    <a:pos x="237" y="90"/>
                  </a:cxn>
                  <a:cxn ang="0">
                    <a:pos x="355" y="90"/>
                  </a:cxn>
                  <a:cxn ang="0">
                    <a:pos x="355" y="118"/>
                  </a:cxn>
                  <a:cxn ang="0">
                    <a:pos x="325" y="148"/>
                  </a:cxn>
                </a:cxnLst>
                <a:rect l="0" t="0" r="r" b="b"/>
                <a:pathLst>
                  <a:path w="355" h="179">
                    <a:moveTo>
                      <a:pt x="325" y="148"/>
                    </a:moveTo>
                    <a:lnTo>
                      <a:pt x="296" y="118"/>
                    </a:lnTo>
                    <a:lnTo>
                      <a:pt x="267" y="148"/>
                    </a:lnTo>
                    <a:lnTo>
                      <a:pt x="267" y="179"/>
                    </a:lnTo>
                    <a:lnTo>
                      <a:pt x="237" y="179"/>
                    </a:lnTo>
                    <a:lnTo>
                      <a:pt x="207" y="148"/>
                    </a:lnTo>
                    <a:lnTo>
                      <a:pt x="148" y="118"/>
                    </a:lnTo>
                    <a:lnTo>
                      <a:pt x="118" y="118"/>
                    </a:lnTo>
                    <a:lnTo>
                      <a:pt x="118" y="90"/>
                    </a:lnTo>
                    <a:lnTo>
                      <a:pt x="89" y="90"/>
                    </a:lnTo>
                    <a:lnTo>
                      <a:pt x="58" y="59"/>
                    </a:lnTo>
                    <a:lnTo>
                      <a:pt x="30" y="59"/>
                    </a:lnTo>
                    <a:lnTo>
                      <a:pt x="0" y="30"/>
                    </a:lnTo>
                    <a:lnTo>
                      <a:pt x="118" y="30"/>
                    </a:lnTo>
                    <a:lnTo>
                      <a:pt x="118" y="0"/>
                    </a:lnTo>
                    <a:lnTo>
                      <a:pt x="176" y="59"/>
                    </a:lnTo>
                    <a:lnTo>
                      <a:pt x="176" y="30"/>
                    </a:lnTo>
                    <a:lnTo>
                      <a:pt x="237" y="90"/>
                    </a:lnTo>
                    <a:lnTo>
                      <a:pt x="355" y="90"/>
                    </a:lnTo>
                    <a:lnTo>
                      <a:pt x="355" y="118"/>
                    </a:lnTo>
                    <a:lnTo>
                      <a:pt x="325" y="148"/>
                    </a:lnTo>
                  </a:path>
                </a:pathLst>
              </a:custGeom>
              <a:noFill/>
              <a:ln w="1588">
                <a:solidFill>
                  <a:srgbClr val="000000"/>
                </a:solidFill>
                <a:prstDash val="solid"/>
                <a:round/>
                <a:headEnd/>
                <a:tailEnd/>
              </a:ln>
            </p:spPr>
            <p:txBody>
              <a:bodyPr/>
              <a:lstStyle/>
              <a:p>
                <a:endParaRPr lang="en-GB"/>
              </a:p>
            </p:txBody>
          </p:sp>
          <p:sp>
            <p:nvSpPr>
              <p:cNvPr id="21759" name="Freeform 255"/>
              <p:cNvSpPr>
                <a:spLocks/>
              </p:cNvSpPr>
              <p:nvPr/>
            </p:nvSpPr>
            <p:spPr bwMode="auto">
              <a:xfrm>
                <a:off x="4169" y="3733"/>
                <a:ext cx="192" cy="67"/>
              </a:xfrm>
              <a:custGeom>
                <a:avLst/>
                <a:gdLst/>
                <a:ahLst/>
                <a:cxnLst>
                  <a:cxn ang="0">
                    <a:pos x="0" y="118"/>
                  </a:cxn>
                  <a:cxn ang="0">
                    <a:pos x="28" y="148"/>
                  </a:cxn>
                  <a:cxn ang="0">
                    <a:pos x="177" y="148"/>
                  </a:cxn>
                  <a:cxn ang="0">
                    <a:pos x="207" y="179"/>
                  </a:cxn>
                  <a:cxn ang="0">
                    <a:pos x="265" y="179"/>
                  </a:cxn>
                  <a:cxn ang="0">
                    <a:pos x="295" y="207"/>
                  </a:cxn>
                  <a:cxn ang="0">
                    <a:pos x="325" y="207"/>
                  </a:cxn>
                  <a:cxn ang="0">
                    <a:pos x="354" y="237"/>
                  </a:cxn>
                  <a:cxn ang="0">
                    <a:pos x="354" y="268"/>
                  </a:cxn>
                  <a:cxn ang="0">
                    <a:pos x="414" y="268"/>
                  </a:cxn>
                  <a:cxn ang="0">
                    <a:pos x="414" y="237"/>
                  </a:cxn>
                  <a:cxn ang="0">
                    <a:pos x="651" y="237"/>
                  </a:cxn>
                  <a:cxn ang="0">
                    <a:pos x="651" y="207"/>
                  </a:cxn>
                  <a:cxn ang="0">
                    <a:pos x="709" y="207"/>
                  </a:cxn>
                  <a:cxn ang="0">
                    <a:pos x="740" y="237"/>
                  </a:cxn>
                  <a:cxn ang="0">
                    <a:pos x="770" y="207"/>
                  </a:cxn>
                  <a:cxn ang="0">
                    <a:pos x="770" y="148"/>
                  </a:cxn>
                  <a:cxn ang="0">
                    <a:pos x="709" y="148"/>
                  </a:cxn>
                  <a:cxn ang="0">
                    <a:pos x="681" y="179"/>
                  </a:cxn>
                  <a:cxn ang="0">
                    <a:pos x="620" y="179"/>
                  </a:cxn>
                  <a:cxn ang="0">
                    <a:pos x="620" y="118"/>
                  </a:cxn>
                  <a:cxn ang="0">
                    <a:pos x="444" y="118"/>
                  </a:cxn>
                  <a:cxn ang="0">
                    <a:pos x="414" y="88"/>
                  </a:cxn>
                  <a:cxn ang="0">
                    <a:pos x="265" y="88"/>
                  </a:cxn>
                  <a:cxn ang="0">
                    <a:pos x="235" y="118"/>
                  </a:cxn>
                  <a:cxn ang="0">
                    <a:pos x="207" y="118"/>
                  </a:cxn>
                  <a:cxn ang="0">
                    <a:pos x="207" y="88"/>
                  </a:cxn>
                  <a:cxn ang="0">
                    <a:pos x="177" y="88"/>
                  </a:cxn>
                  <a:cxn ang="0">
                    <a:pos x="147" y="60"/>
                  </a:cxn>
                  <a:cxn ang="0">
                    <a:pos x="177" y="30"/>
                  </a:cxn>
                  <a:cxn ang="0">
                    <a:pos x="147" y="30"/>
                  </a:cxn>
                  <a:cxn ang="0">
                    <a:pos x="117" y="60"/>
                  </a:cxn>
                  <a:cxn ang="0">
                    <a:pos x="88" y="60"/>
                  </a:cxn>
                  <a:cxn ang="0">
                    <a:pos x="28" y="0"/>
                  </a:cxn>
                  <a:cxn ang="0">
                    <a:pos x="28" y="60"/>
                  </a:cxn>
                  <a:cxn ang="0">
                    <a:pos x="0" y="30"/>
                  </a:cxn>
                  <a:cxn ang="0">
                    <a:pos x="0" y="118"/>
                  </a:cxn>
                </a:cxnLst>
                <a:rect l="0" t="0" r="r" b="b"/>
                <a:pathLst>
                  <a:path w="770" h="268">
                    <a:moveTo>
                      <a:pt x="0" y="118"/>
                    </a:moveTo>
                    <a:lnTo>
                      <a:pt x="28" y="148"/>
                    </a:lnTo>
                    <a:lnTo>
                      <a:pt x="177" y="148"/>
                    </a:lnTo>
                    <a:lnTo>
                      <a:pt x="207" y="179"/>
                    </a:lnTo>
                    <a:lnTo>
                      <a:pt x="265" y="179"/>
                    </a:lnTo>
                    <a:lnTo>
                      <a:pt x="295" y="207"/>
                    </a:lnTo>
                    <a:lnTo>
                      <a:pt x="325" y="207"/>
                    </a:lnTo>
                    <a:lnTo>
                      <a:pt x="354" y="237"/>
                    </a:lnTo>
                    <a:lnTo>
                      <a:pt x="354" y="268"/>
                    </a:lnTo>
                    <a:lnTo>
                      <a:pt x="414" y="268"/>
                    </a:lnTo>
                    <a:lnTo>
                      <a:pt x="414" y="237"/>
                    </a:lnTo>
                    <a:lnTo>
                      <a:pt x="651" y="237"/>
                    </a:lnTo>
                    <a:lnTo>
                      <a:pt x="651" y="207"/>
                    </a:lnTo>
                    <a:lnTo>
                      <a:pt x="709" y="207"/>
                    </a:lnTo>
                    <a:lnTo>
                      <a:pt x="740" y="237"/>
                    </a:lnTo>
                    <a:lnTo>
                      <a:pt x="770" y="207"/>
                    </a:lnTo>
                    <a:lnTo>
                      <a:pt x="770" y="148"/>
                    </a:lnTo>
                    <a:lnTo>
                      <a:pt x="709" y="148"/>
                    </a:lnTo>
                    <a:lnTo>
                      <a:pt x="681" y="179"/>
                    </a:lnTo>
                    <a:lnTo>
                      <a:pt x="620" y="179"/>
                    </a:lnTo>
                    <a:lnTo>
                      <a:pt x="620" y="118"/>
                    </a:lnTo>
                    <a:lnTo>
                      <a:pt x="444" y="118"/>
                    </a:lnTo>
                    <a:lnTo>
                      <a:pt x="414" y="88"/>
                    </a:lnTo>
                    <a:lnTo>
                      <a:pt x="265" y="88"/>
                    </a:lnTo>
                    <a:lnTo>
                      <a:pt x="235" y="118"/>
                    </a:lnTo>
                    <a:lnTo>
                      <a:pt x="207" y="118"/>
                    </a:lnTo>
                    <a:lnTo>
                      <a:pt x="207" y="88"/>
                    </a:lnTo>
                    <a:lnTo>
                      <a:pt x="177" y="88"/>
                    </a:lnTo>
                    <a:lnTo>
                      <a:pt x="147" y="60"/>
                    </a:lnTo>
                    <a:lnTo>
                      <a:pt x="177" y="30"/>
                    </a:lnTo>
                    <a:lnTo>
                      <a:pt x="147" y="30"/>
                    </a:lnTo>
                    <a:lnTo>
                      <a:pt x="117" y="60"/>
                    </a:lnTo>
                    <a:lnTo>
                      <a:pt x="88" y="60"/>
                    </a:lnTo>
                    <a:lnTo>
                      <a:pt x="28" y="0"/>
                    </a:lnTo>
                    <a:lnTo>
                      <a:pt x="28" y="60"/>
                    </a:lnTo>
                    <a:lnTo>
                      <a:pt x="0" y="30"/>
                    </a:lnTo>
                    <a:lnTo>
                      <a:pt x="0" y="118"/>
                    </a:lnTo>
                  </a:path>
                </a:pathLst>
              </a:custGeom>
              <a:noFill/>
              <a:ln w="1588">
                <a:solidFill>
                  <a:srgbClr val="000000"/>
                </a:solidFill>
                <a:prstDash val="solid"/>
                <a:round/>
                <a:headEnd/>
                <a:tailEnd/>
              </a:ln>
            </p:spPr>
            <p:txBody>
              <a:bodyPr/>
              <a:lstStyle/>
              <a:p>
                <a:endParaRPr lang="en-GB"/>
              </a:p>
            </p:txBody>
          </p:sp>
          <p:sp>
            <p:nvSpPr>
              <p:cNvPr id="21760" name="Freeform 256"/>
              <p:cNvSpPr>
                <a:spLocks/>
              </p:cNvSpPr>
              <p:nvPr/>
            </p:nvSpPr>
            <p:spPr bwMode="auto">
              <a:xfrm>
                <a:off x="3317" y="3948"/>
                <a:ext cx="977" cy="244"/>
              </a:xfrm>
              <a:custGeom>
                <a:avLst/>
                <a:gdLst/>
                <a:ahLst/>
                <a:cxnLst>
                  <a:cxn ang="0">
                    <a:pos x="28" y="30"/>
                  </a:cxn>
                  <a:cxn ang="0">
                    <a:pos x="118" y="59"/>
                  </a:cxn>
                  <a:cxn ang="0">
                    <a:pos x="147" y="88"/>
                  </a:cxn>
                  <a:cxn ang="0">
                    <a:pos x="237" y="118"/>
                  </a:cxn>
                  <a:cxn ang="0">
                    <a:pos x="444" y="88"/>
                  </a:cxn>
                  <a:cxn ang="0">
                    <a:pos x="562" y="118"/>
                  </a:cxn>
                  <a:cxn ang="0">
                    <a:pos x="682" y="149"/>
                  </a:cxn>
                  <a:cxn ang="0">
                    <a:pos x="769" y="177"/>
                  </a:cxn>
                  <a:cxn ang="0">
                    <a:pos x="828" y="207"/>
                  </a:cxn>
                  <a:cxn ang="0">
                    <a:pos x="889" y="237"/>
                  </a:cxn>
                  <a:cxn ang="0">
                    <a:pos x="976" y="267"/>
                  </a:cxn>
                  <a:cxn ang="0">
                    <a:pos x="1065" y="295"/>
                  </a:cxn>
                  <a:cxn ang="0">
                    <a:pos x="1096" y="443"/>
                  </a:cxn>
                  <a:cxn ang="0">
                    <a:pos x="1126" y="504"/>
                  </a:cxn>
                  <a:cxn ang="0">
                    <a:pos x="1155" y="563"/>
                  </a:cxn>
                  <a:cxn ang="0">
                    <a:pos x="1274" y="650"/>
                  </a:cxn>
                  <a:cxn ang="0">
                    <a:pos x="1540" y="681"/>
                  </a:cxn>
                  <a:cxn ang="0">
                    <a:pos x="1629" y="711"/>
                  </a:cxn>
                  <a:cxn ang="0">
                    <a:pos x="1718" y="741"/>
                  </a:cxn>
                  <a:cxn ang="0">
                    <a:pos x="1776" y="769"/>
                  </a:cxn>
                  <a:cxn ang="0">
                    <a:pos x="1837" y="799"/>
                  </a:cxn>
                  <a:cxn ang="0">
                    <a:pos x="2013" y="917"/>
                  </a:cxn>
                  <a:cxn ang="0">
                    <a:pos x="2074" y="947"/>
                  </a:cxn>
                  <a:cxn ang="0">
                    <a:pos x="2104" y="977"/>
                  </a:cxn>
                  <a:cxn ang="0">
                    <a:pos x="2341" y="917"/>
                  </a:cxn>
                  <a:cxn ang="0">
                    <a:pos x="2429" y="799"/>
                  </a:cxn>
                  <a:cxn ang="0">
                    <a:pos x="2459" y="769"/>
                  </a:cxn>
                  <a:cxn ang="0">
                    <a:pos x="2488" y="650"/>
                  </a:cxn>
                  <a:cxn ang="0">
                    <a:pos x="2459" y="622"/>
                  </a:cxn>
                  <a:cxn ang="0">
                    <a:pos x="2429" y="532"/>
                  </a:cxn>
                  <a:cxn ang="0">
                    <a:pos x="2399" y="413"/>
                  </a:cxn>
                  <a:cxn ang="0">
                    <a:pos x="2429" y="356"/>
                  </a:cxn>
                  <a:cxn ang="0">
                    <a:pos x="2606" y="207"/>
                  </a:cxn>
                  <a:cxn ang="0">
                    <a:pos x="2725" y="118"/>
                  </a:cxn>
                  <a:cxn ang="0">
                    <a:pos x="2873" y="88"/>
                  </a:cxn>
                  <a:cxn ang="0">
                    <a:pos x="3022" y="59"/>
                  </a:cxn>
                  <a:cxn ang="0">
                    <a:pos x="3080" y="88"/>
                  </a:cxn>
                  <a:cxn ang="0">
                    <a:pos x="3171" y="149"/>
                  </a:cxn>
                  <a:cxn ang="0">
                    <a:pos x="3289" y="177"/>
                  </a:cxn>
                  <a:cxn ang="0">
                    <a:pos x="3318" y="267"/>
                  </a:cxn>
                  <a:cxn ang="0">
                    <a:pos x="3496" y="325"/>
                  </a:cxn>
                  <a:cxn ang="0">
                    <a:pos x="3555" y="356"/>
                  </a:cxn>
                  <a:cxn ang="0">
                    <a:pos x="3822" y="386"/>
                  </a:cxn>
                  <a:cxn ang="0">
                    <a:pos x="3880" y="413"/>
                  </a:cxn>
                  <a:cxn ang="0">
                    <a:pos x="3910" y="474"/>
                  </a:cxn>
                </a:cxnLst>
                <a:rect l="0" t="0" r="r" b="b"/>
                <a:pathLst>
                  <a:path w="3910" h="977">
                    <a:moveTo>
                      <a:pt x="0" y="0"/>
                    </a:moveTo>
                    <a:lnTo>
                      <a:pt x="28" y="30"/>
                    </a:lnTo>
                    <a:lnTo>
                      <a:pt x="89" y="30"/>
                    </a:lnTo>
                    <a:lnTo>
                      <a:pt x="118" y="59"/>
                    </a:lnTo>
                    <a:lnTo>
                      <a:pt x="147" y="59"/>
                    </a:lnTo>
                    <a:lnTo>
                      <a:pt x="147" y="88"/>
                    </a:lnTo>
                    <a:lnTo>
                      <a:pt x="207" y="88"/>
                    </a:lnTo>
                    <a:lnTo>
                      <a:pt x="237" y="118"/>
                    </a:lnTo>
                    <a:lnTo>
                      <a:pt x="414" y="118"/>
                    </a:lnTo>
                    <a:lnTo>
                      <a:pt x="444" y="88"/>
                    </a:lnTo>
                    <a:lnTo>
                      <a:pt x="532" y="88"/>
                    </a:lnTo>
                    <a:lnTo>
                      <a:pt x="562" y="118"/>
                    </a:lnTo>
                    <a:lnTo>
                      <a:pt x="651" y="118"/>
                    </a:lnTo>
                    <a:lnTo>
                      <a:pt x="682" y="149"/>
                    </a:lnTo>
                    <a:lnTo>
                      <a:pt x="739" y="149"/>
                    </a:lnTo>
                    <a:lnTo>
                      <a:pt x="769" y="177"/>
                    </a:lnTo>
                    <a:lnTo>
                      <a:pt x="800" y="177"/>
                    </a:lnTo>
                    <a:lnTo>
                      <a:pt x="828" y="207"/>
                    </a:lnTo>
                    <a:lnTo>
                      <a:pt x="858" y="207"/>
                    </a:lnTo>
                    <a:lnTo>
                      <a:pt x="889" y="237"/>
                    </a:lnTo>
                    <a:lnTo>
                      <a:pt x="946" y="237"/>
                    </a:lnTo>
                    <a:lnTo>
                      <a:pt x="976" y="267"/>
                    </a:lnTo>
                    <a:lnTo>
                      <a:pt x="1065" y="267"/>
                    </a:lnTo>
                    <a:lnTo>
                      <a:pt x="1065" y="295"/>
                    </a:lnTo>
                    <a:lnTo>
                      <a:pt x="1096" y="325"/>
                    </a:lnTo>
                    <a:lnTo>
                      <a:pt x="1096" y="443"/>
                    </a:lnTo>
                    <a:lnTo>
                      <a:pt x="1126" y="474"/>
                    </a:lnTo>
                    <a:lnTo>
                      <a:pt x="1126" y="504"/>
                    </a:lnTo>
                    <a:lnTo>
                      <a:pt x="1155" y="532"/>
                    </a:lnTo>
                    <a:lnTo>
                      <a:pt x="1155" y="563"/>
                    </a:lnTo>
                    <a:lnTo>
                      <a:pt x="1214" y="622"/>
                    </a:lnTo>
                    <a:lnTo>
                      <a:pt x="1274" y="650"/>
                    </a:lnTo>
                    <a:lnTo>
                      <a:pt x="1511" y="650"/>
                    </a:lnTo>
                    <a:lnTo>
                      <a:pt x="1540" y="681"/>
                    </a:lnTo>
                    <a:lnTo>
                      <a:pt x="1599" y="681"/>
                    </a:lnTo>
                    <a:lnTo>
                      <a:pt x="1629" y="711"/>
                    </a:lnTo>
                    <a:lnTo>
                      <a:pt x="1688" y="711"/>
                    </a:lnTo>
                    <a:lnTo>
                      <a:pt x="1718" y="741"/>
                    </a:lnTo>
                    <a:lnTo>
                      <a:pt x="1749" y="741"/>
                    </a:lnTo>
                    <a:lnTo>
                      <a:pt x="1776" y="769"/>
                    </a:lnTo>
                    <a:lnTo>
                      <a:pt x="1806" y="769"/>
                    </a:lnTo>
                    <a:lnTo>
                      <a:pt x="1837" y="799"/>
                    </a:lnTo>
                    <a:lnTo>
                      <a:pt x="1895" y="799"/>
                    </a:lnTo>
                    <a:lnTo>
                      <a:pt x="2013" y="917"/>
                    </a:lnTo>
                    <a:lnTo>
                      <a:pt x="2044" y="917"/>
                    </a:lnTo>
                    <a:lnTo>
                      <a:pt x="2074" y="947"/>
                    </a:lnTo>
                    <a:lnTo>
                      <a:pt x="2104" y="947"/>
                    </a:lnTo>
                    <a:lnTo>
                      <a:pt x="2104" y="977"/>
                    </a:lnTo>
                    <a:lnTo>
                      <a:pt x="2251" y="977"/>
                    </a:lnTo>
                    <a:lnTo>
                      <a:pt x="2341" y="917"/>
                    </a:lnTo>
                    <a:lnTo>
                      <a:pt x="2429" y="829"/>
                    </a:lnTo>
                    <a:lnTo>
                      <a:pt x="2429" y="799"/>
                    </a:lnTo>
                    <a:lnTo>
                      <a:pt x="2459" y="799"/>
                    </a:lnTo>
                    <a:lnTo>
                      <a:pt x="2459" y="769"/>
                    </a:lnTo>
                    <a:lnTo>
                      <a:pt x="2488" y="741"/>
                    </a:lnTo>
                    <a:lnTo>
                      <a:pt x="2488" y="650"/>
                    </a:lnTo>
                    <a:lnTo>
                      <a:pt x="2459" y="650"/>
                    </a:lnTo>
                    <a:lnTo>
                      <a:pt x="2459" y="622"/>
                    </a:lnTo>
                    <a:lnTo>
                      <a:pt x="2429" y="592"/>
                    </a:lnTo>
                    <a:lnTo>
                      <a:pt x="2429" y="532"/>
                    </a:lnTo>
                    <a:lnTo>
                      <a:pt x="2399" y="504"/>
                    </a:lnTo>
                    <a:lnTo>
                      <a:pt x="2399" y="413"/>
                    </a:lnTo>
                    <a:lnTo>
                      <a:pt x="2429" y="386"/>
                    </a:lnTo>
                    <a:lnTo>
                      <a:pt x="2429" y="356"/>
                    </a:lnTo>
                    <a:lnTo>
                      <a:pt x="2578" y="207"/>
                    </a:lnTo>
                    <a:lnTo>
                      <a:pt x="2606" y="207"/>
                    </a:lnTo>
                    <a:lnTo>
                      <a:pt x="2666" y="177"/>
                    </a:lnTo>
                    <a:lnTo>
                      <a:pt x="2725" y="118"/>
                    </a:lnTo>
                    <a:lnTo>
                      <a:pt x="2843" y="118"/>
                    </a:lnTo>
                    <a:lnTo>
                      <a:pt x="2873" y="88"/>
                    </a:lnTo>
                    <a:lnTo>
                      <a:pt x="2993" y="88"/>
                    </a:lnTo>
                    <a:lnTo>
                      <a:pt x="3022" y="59"/>
                    </a:lnTo>
                    <a:lnTo>
                      <a:pt x="3052" y="88"/>
                    </a:lnTo>
                    <a:lnTo>
                      <a:pt x="3080" y="88"/>
                    </a:lnTo>
                    <a:lnTo>
                      <a:pt x="3141" y="118"/>
                    </a:lnTo>
                    <a:lnTo>
                      <a:pt x="3171" y="149"/>
                    </a:lnTo>
                    <a:lnTo>
                      <a:pt x="3259" y="149"/>
                    </a:lnTo>
                    <a:lnTo>
                      <a:pt x="3289" y="177"/>
                    </a:lnTo>
                    <a:lnTo>
                      <a:pt x="3318" y="177"/>
                    </a:lnTo>
                    <a:lnTo>
                      <a:pt x="3318" y="267"/>
                    </a:lnTo>
                    <a:lnTo>
                      <a:pt x="3348" y="325"/>
                    </a:lnTo>
                    <a:lnTo>
                      <a:pt x="3496" y="325"/>
                    </a:lnTo>
                    <a:lnTo>
                      <a:pt x="3525" y="356"/>
                    </a:lnTo>
                    <a:lnTo>
                      <a:pt x="3555" y="356"/>
                    </a:lnTo>
                    <a:lnTo>
                      <a:pt x="3585" y="386"/>
                    </a:lnTo>
                    <a:lnTo>
                      <a:pt x="3822" y="386"/>
                    </a:lnTo>
                    <a:lnTo>
                      <a:pt x="3852" y="413"/>
                    </a:lnTo>
                    <a:lnTo>
                      <a:pt x="3880" y="413"/>
                    </a:lnTo>
                    <a:lnTo>
                      <a:pt x="3880" y="443"/>
                    </a:lnTo>
                    <a:lnTo>
                      <a:pt x="3910" y="474"/>
                    </a:lnTo>
                    <a:lnTo>
                      <a:pt x="3910" y="504"/>
                    </a:lnTo>
                  </a:path>
                </a:pathLst>
              </a:custGeom>
              <a:noFill/>
              <a:ln w="1588">
                <a:solidFill>
                  <a:srgbClr val="000000"/>
                </a:solidFill>
                <a:prstDash val="solid"/>
                <a:round/>
                <a:headEnd/>
                <a:tailEnd/>
              </a:ln>
            </p:spPr>
            <p:txBody>
              <a:bodyPr/>
              <a:lstStyle/>
              <a:p>
                <a:endParaRPr lang="en-GB"/>
              </a:p>
            </p:txBody>
          </p:sp>
          <p:sp>
            <p:nvSpPr>
              <p:cNvPr id="21761" name="Freeform 257"/>
              <p:cNvSpPr>
                <a:spLocks/>
              </p:cNvSpPr>
              <p:nvPr/>
            </p:nvSpPr>
            <p:spPr bwMode="auto">
              <a:xfrm>
                <a:off x="4272" y="4074"/>
                <a:ext cx="22" cy="273"/>
              </a:xfrm>
              <a:custGeom>
                <a:avLst/>
                <a:gdLst/>
                <a:ahLst/>
                <a:cxnLst>
                  <a:cxn ang="0">
                    <a:pos x="88" y="0"/>
                  </a:cxn>
                  <a:cxn ang="0">
                    <a:pos x="58" y="28"/>
                  </a:cxn>
                  <a:cxn ang="0">
                    <a:pos x="58" y="59"/>
                  </a:cxn>
                  <a:cxn ang="0">
                    <a:pos x="30" y="88"/>
                  </a:cxn>
                  <a:cxn ang="0">
                    <a:pos x="30" y="237"/>
                  </a:cxn>
                  <a:cxn ang="0">
                    <a:pos x="58" y="265"/>
                  </a:cxn>
                  <a:cxn ang="0">
                    <a:pos x="58" y="384"/>
                  </a:cxn>
                  <a:cxn ang="0">
                    <a:pos x="30" y="413"/>
                  </a:cxn>
                  <a:cxn ang="0">
                    <a:pos x="30" y="443"/>
                  </a:cxn>
                  <a:cxn ang="0">
                    <a:pos x="0" y="473"/>
                  </a:cxn>
                  <a:cxn ang="0">
                    <a:pos x="0" y="562"/>
                  </a:cxn>
                  <a:cxn ang="0">
                    <a:pos x="30" y="592"/>
                  </a:cxn>
                  <a:cxn ang="0">
                    <a:pos x="30" y="650"/>
                  </a:cxn>
                  <a:cxn ang="0">
                    <a:pos x="58" y="680"/>
                  </a:cxn>
                  <a:cxn ang="0">
                    <a:pos x="58" y="799"/>
                  </a:cxn>
                  <a:cxn ang="0">
                    <a:pos x="88" y="829"/>
                  </a:cxn>
                  <a:cxn ang="0">
                    <a:pos x="88" y="1094"/>
                  </a:cxn>
                </a:cxnLst>
                <a:rect l="0" t="0" r="r" b="b"/>
                <a:pathLst>
                  <a:path w="88" h="1094">
                    <a:moveTo>
                      <a:pt x="88" y="0"/>
                    </a:moveTo>
                    <a:lnTo>
                      <a:pt x="58" y="28"/>
                    </a:lnTo>
                    <a:lnTo>
                      <a:pt x="58" y="59"/>
                    </a:lnTo>
                    <a:lnTo>
                      <a:pt x="30" y="88"/>
                    </a:lnTo>
                    <a:lnTo>
                      <a:pt x="30" y="237"/>
                    </a:lnTo>
                    <a:lnTo>
                      <a:pt x="58" y="265"/>
                    </a:lnTo>
                    <a:lnTo>
                      <a:pt x="58" y="384"/>
                    </a:lnTo>
                    <a:lnTo>
                      <a:pt x="30" y="413"/>
                    </a:lnTo>
                    <a:lnTo>
                      <a:pt x="30" y="443"/>
                    </a:lnTo>
                    <a:lnTo>
                      <a:pt x="0" y="473"/>
                    </a:lnTo>
                    <a:lnTo>
                      <a:pt x="0" y="562"/>
                    </a:lnTo>
                    <a:lnTo>
                      <a:pt x="30" y="592"/>
                    </a:lnTo>
                    <a:lnTo>
                      <a:pt x="30" y="650"/>
                    </a:lnTo>
                    <a:lnTo>
                      <a:pt x="58" y="680"/>
                    </a:lnTo>
                    <a:lnTo>
                      <a:pt x="58" y="799"/>
                    </a:lnTo>
                    <a:lnTo>
                      <a:pt x="88" y="829"/>
                    </a:lnTo>
                    <a:lnTo>
                      <a:pt x="88" y="1094"/>
                    </a:lnTo>
                  </a:path>
                </a:pathLst>
              </a:custGeom>
              <a:noFill/>
              <a:ln w="1588">
                <a:solidFill>
                  <a:srgbClr val="000000"/>
                </a:solidFill>
                <a:prstDash val="solid"/>
                <a:round/>
                <a:headEnd/>
                <a:tailEnd/>
              </a:ln>
            </p:spPr>
            <p:txBody>
              <a:bodyPr/>
              <a:lstStyle/>
              <a:p>
                <a:endParaRPr lang="en-GB"/>
              </a:p>
            </p:txBody>
          </p:sp>
          <p:sp>
            <p:nvSpPr>
              <p:cNvPr id="21762" name="Freeform 258"/>
              <p:cNvSpPr>
                <a:spLocks/>
              </p:cNvSpPr>
              <p:nvPr/>
            </p:nvSpPr>
            <p:spPr bwMode="auto">
              <a:xfrm>
                <a:off x="4294" y="4074"/>
                <a:ext cx="667" cy="74"/>
              </a:xfrm>
              <a:custGeom>
                <a:avLst/>
                <a:gdLst/>
                <a:ahLst/>
                <a:cxnLst>
                  <a:cxn ang="0">
                    <a:pos x="0" y="28"/>
                  </a:cxn>
                  <a:cxn ang="0">
                    <a:pos x="118" y="59"/>
                  </a:cxn>
                  <a:cxn ang="0">
                    <a:pos x="298" y="28"/>
                  </a:cxn>
                  <a:cxn ang="0">
                    <a:pos x="475" y="59"/>
                  </a:cxn>
                  <a:cxn ang="0">
                    <a:pos x="593" y="88"/>
                  </a:cxn>
                  <a:cxn ang="0">
                    <a:pos x="653" y="118"/>
                  </a:cxn>
                  <a:cxn ang="0">
                    <a:pos x="682" y="146"/>
                  </a:cxn>
                  <a:cxn ang="0">
                    <a:pos x="742" y="177"/>
                  </a:cxn>
                  <a:cxn ang="0">
                    <a:pos x="800" y="177"/>
                  </a:cxn>
                  <a:cxn ang="0">
                    <a:pos x="978" y="207"/>
                  </a:cxn>
                  <a:cxn ang="0">
                    <a:pos x="1037" y="237"/>
                  </a:cxn>
                  <a:cxn ang="0">
                    <a:pos x="1098" y="265"/>
                  </a:cxn>
                  <a:cxn ang="0">
                    <a:pos x="1185" y="295"/>
                  </a:cxn>
                  <a:cxn ang="0">
                    <a:pos x="1274" y="265"/>
                  </a:cxn>
                  <a:cxn ang="0">
                    <a:pos x="1393" y="177"/>
                  </a:cxn>
                  <a:cxn ang="0">
                    <a:pos x="1423" y="118"/>
                  </a:cxn>
                  <a:cxn ang="0">
                    <a:pos x="1483" y="146"/>
                  </a:cxn>
                  <a:cxn ang="0">
                    <a:pos x="1512" y="59"/>
                  </a:cxn>
                  <a:cxn ang="0">
                    <a:pos x="1601" y="59"/>
                  </a:cxn>
                  <a:cxn ang="0">
                    <a:pos x="1601" y="88"/>
                  </a:cxn>
                  <a:cxn ang="0">
                    <a:pos x="1720" y="28"/>
                  </a:cxn>
                  <a:cxn ang="0">
                    <a:pos x="1808" y="59"/>
                  </a:cxn>
                  <a:cxn ang="0">
                    <a:pos x="1867" y="88"/>
                  </a:cxn>
                  <a:cxn ang="0">
                    <a:pos x="1958" y="59"/>
                  </a:cxn>
                  <a:cxn ang="0">
                    <a:pos x="1927" y="146"/>
                  </a:cxn>
                  <a:cxn ang="0">
                    <a:pos x="1985" y="177"/>
                  </a:cxn>
                  <a:cxn ang="0">
                    <a:pos x="2015" y="207"/>
                  </a:cxn>
                  <a:cxn ang="0">
                    <a:pos x="2076" y="146"/>
                  </a:cxn>
                  <a:cxn ang="0">
                    <a:pos x="2134" y="177"/>
                  </a:cxn>
                  <a:cxn ang="0">
                    <a:pos x="2283" y="207"/>
                  </a:cxn>
                  <a:cxn ang="0">
                    <a:pos x="2313" y="177"/>
                  </a:cxn>
                  <a:cxn ang="0">
                    <a:pos x="2402" y="207"/>
                  </a:cxn>
                  <a:cxn ang="0">
                    <a:pos x="2429" y="177"/>
                  </a:cxn>
                  <a:cxn ang="0">
                    <a:pos x="2490" y="177"/>
                  </a:cxn>
                  <a:cxn ang="0">
                    <a:pos x="2609" y="146"/>
                  </a:cxn>
                </a:cxnLst>
                <a:rect l="0" t="0" r="r" b="b"/>
                <a:pathLst>
                  <a:path w="2667" h="295">
                    <a:moveTo>
                      <a:pt x="0" y="0"/>
                    </a:moveTo>
                    <a:lnTo>
                      <a:pt x="0" y="28"/>
                    </a:lnTo>
                    <a:lnTo>
                      <a:pt x="30" y="59"/>
                    </a:lnTo>
                    <a:lnTo>
                      <a:pt x="118" y="59"/>
                    </a:lnTo>
                    <a:lnTo>
                      <a:pt x="149" y="28"/>
                    </a:lnTo>
                    <a:lnTo>
                      <a:pt x="298" y="28"/>
                    </a:lnTo>
                    <a:lnTo>
                      <a:pt x="325" y="59"/>
                    </a:lnTo>
                    <a:lnTo>
                      <a:pt x="475" y="59"/>
                    </a:lnTo>
                    <a:lnTo>
                      <a:pt x="505" y="88"/>
                    </a:lnTo>
                    <a:lnTo>
                      <a:pt x="593" y="88"/>
                    </a:lnTo>
                    <a:lnTo>
                      <a:pt x="623" y="118"/>
                    </a:lnTo>
                    <a:lnTo>
                      <a:pt x="653" y="118"/>
                    </a:lnTo>
                    <a:lnTo>
                      <a:pt x="653" y="146"/>
                    </a:lnTo>
                    <a:lnTo>
                      <a:pt x="682" y="146"/>
                    </a:lnTo>
                    <a:lnTo>
                      <a:pt x="712" y="177"/>
                    </a:lnTo>
                    <a:lnTo>
                      <a:pt x="742" y="177"/>
                    </a:lnTo>
                    <a:lnTo>
                      <a:pt x="771" y="146"/>
                    </a:lnTo>
                    <a:lnTo>
                      <a:pt x="800" y="177"/>
                    </a:lnTo>
                    <a:lnTo>
                      <a:pt x="800" y="207"/>
                    </a:lnTo>
                    <a:lnTo>
                      <a:pt x="978" y="207"/>
                    </a:lnTo>
                    <a:lnTo>
                      <a:pt x="1009" y="237"/>
                    </a:lnTo>
                    <a:lnTo>
                      <a:pt x="1037" y="237"/>
                    </a:lnTo>
                    <a:lnTo>
                      <a:pt x="1067" y="265"/>
                    </a:lnTo>
                    <a:lnTo>
                      <a:pt x="1098" y="265"/>
                    </a:lnTo>
                    <a:lnTo>
                      <a:pt x="1128" y="295"/>
                    </a:lnTo>
                    <a:lnTo>
                      <a:pt x="1185" y="295"/>
                    </a:lnTo>
                    <a:lnTo>
                      <a:pt x="1216" y="265"/>
                    </a:lnTo>
                    <a:lnTo>
                      <a:pt x="1274" y="265"/>
                    </a:lnTo>
                    <a:lnTo>
                      <a:pt x="1365" y="177"/>
                    </a:lnTo>
                    <a:lnTo>
                      <a:pt x="1393" y="177"/>
                    </a:lnTo>
                    <a:lnTo>
                      <a:pt x="1423" y="146"/>
                    </a:lnTo>
                    <a:lnTo>
                      <a:pt x="1423" y="118"/>
                    </a:lnTo>
                    <a:lnTo>
                      <a:pt x="1453" y="146"/>
                    </a:lnTo>
                    <a:lnTo>
                      <a:pt x="1483" y="146"/>
                    </a:lnTo>
                    <a:lnTo>
                      <a:pt x="1512" y="118"/>
                    </a:lnTo>
                    <a:lnTo>
                      <a:pt x="1512" y="59"/>
                    </a:lnTo>
                    <a:lnTo>
                      <a:pt x="1542" y="88"/>
                    </a:lnTo>
                    <a:lnTo>
                      <a:pt x="1601" y="59"/>
                    </a:lnTo>
                    <a:lnTo>
                      <a:pt x="1630" y="59"/>
                    </a:lnTo>
                    <a:lnTo>
                      <a:pt x="1601" y="88"/>
                    </a:lnTo>
                    <a:lnTo>
                      <a:pt x="1660" y="88"/>
                    </a:lnTo>
                    <a:lnTo>
                      <a:pt x="1720" y="28"/>
                    </a:lnTo>
                    <a:lnTo>
                      <a:pt x="1779" y="28"/>
                    </a:lnTo>
                    <a:lnTo>
                      <a:pt x="1808" y="59"/>
                    </a:lnTo>
                    <a:lnTo>
                      <a:pt x="1839" y="59"/>
                    </a:lnTo>
                    <a:lnTo>
                      <a:pt x="1867" y="88"/>
                    </a:lnTo>
                    <a:lnTo>
                      <a:pt x="1897" y="59"/>
                    </a:lnTo>
                    <a:lnTo>
                      <a:pt x="1958" y="59"/>
                    </a:lnTo>
                    <a:lnTo>
                      <a:pt x="1958" y="118"/>
                    </a:lnTo>
                    <a:lnTo>
                      <a:pt x="1927" y="146"/>
                    </a:lnTo>
                    <a:lnTo>
                      <a:pt x="1958" y="146"/>
                    </a:lnTo>
                    <a:lnTo>
                      <a:pt x="1985" y="177"/>
                    </a:lnTo>
                    <a:lnTo>
                      <a:pt x="2015" y="177"/>
                    </a:lnTo>
                    <a:lnTo>
                      <a:pt x="2015" y="207"/>
                    </a:lnTo>
                    <a:lnTo>
                      <a:pt x="2076" y="207"/>
                    </a:lnTo>
                    <a:lnTo>
                      <a:pt x="2076" y="146"/>
                    </a:lnTo>
                    <a:lnTo>
                      <a:pt x="2104" y="146"/>
                    </a:lnTo>
                    <a:lnTo>
                      <a:pt x="2134" y="177"/>
                    </a:lnTo>
                    <a:lnTo>
                      <a:pt x="2134" y="207"/>
                    </a:lnTo>
                    <a:lnTo>
                      <a:pt x="2283" y="207"/>
                    </a:lnTo>
                    <a:lnTo>
                      <a:pt x="2283" y="177"/>
                    </a:lnTo>
                    <a:lnTo>
                      <a:pt x="2313" y="177"/>
                    </a:lnTo>
                    <a:lnTo>
                      <a:pt x="2313" y="207"/>
                    </a:lnTo>
                    <a:lnTo>
                      <a:pt x="2402" y="207"/>
                    </a:lnTo>
                    <a:lnTo>
                      <a:pt x="2402" y="177"/>
                    </a:lnTo>
                    <a:lnTo>
                      <a:pt x="2429" y="177"/>
                    </a:lnTo>
                    <a:lnTo>
                      <a:pt x="2460" y="207"/>
                    </a:lnTo>
                    <a:lnTo>
                      <a:pt x="2490" y="177"/>
                    </a:lnTo>
                    <a:lnTo>
                      <a:pt x="2549" y="177"/>
                    </a:lnTo>
                    <a:lnTo>
                      <a:pt x="2609" y="146"/>
                    </a:lnTo>
                    <a:lnTo>
                      <a:pt x="2667" y="88"/>
                    </a:lnTo>
                  </a:path>
                </a:pathLst>
              </a:custGeom>
              <a:noFill/>
              <a:ln w="1588">
                <a:solidFill>
                  <a:srgbClr val="000000"/>
                </a:solidFill>
                <a:prstDash val="solid"/>
                <a:round/>
                <a:headEnd/>
                <a:tailEnd/>
              </a:ln>
            </p:spPr>
            <p:txBody>
              <a:bodyPr/>
              <a:lstStyle/>
              <a:p>
                <a:endParaRPr lang="en-GB"/>
              </a:p>
            </p:txBody>
          </p:sp>
          <p:sp>
            <p:nvSpPr>
              <p:cNvPr id="21763" name="Freeform 259"/>
              <p:cNvSpPr>
                <a:spLocks/>
              </p:cNvSpPr>
              <p:nvPr/>
            </p:nvSpPr>
            <p:spPr bwMode="auto">
              <a:xfrm>
                <a:off x="5265" y="3607"/>
                <a:ext cx="222" cy="326"/>
              </a:xfrm>
              <a:custGeom>
                <a:avLst/>
                <a:gdLst/>
                <a:ahLst/>
                <a:cxnLst>
                  <a:cxn ang="0">
                    <a:pos x="890" y="0"/>
                  </a:cxn>
                  <a:cxn ang="0">
                    <a:pos x="890" y="31"/>
                  </a:cxn>
                  <a:cxn ang="0">
                    <a:pos x="860" y="61"/>
                  </a:cxn>
                  <a:cxn ang="0">
                    <a:pos x="860" y="91"/>
                  </a:cxn>
                  <a:cxn ang="0">
                    <a:pos x="830" y="91"/>
                  </a:cxn>
                  <a:cxn ang="0">
                    <a:pos x="830" y="118"/>
                  </a:cxn>
                  <a:cxn ang="0">
                    <a:pos x="800" y="118"/>
                  </a:cxn>
                  <a:cxn ang="0">
                    <a:pos x="712" y="209"/>
                  </a:cxn>
                  <a:cxn ang="0">
                    <a:pos x="653" y="209"/>
                  </a:cxn>
                  <a:cxn ang="0">
                    <a:pos x="623" y="238"/>
                  </a:cxn>
                  <a:cxn ang="0">
                    <a:pos x="623" y="386"/>
                  </a:cxn>
                  <a:cxn ang="0">
                    <a:pos x="653" y="416"/>
                  </a:cxn>
                  <a:cxn ang="0">
                    <a:pos x="653" y="474"/>
                  </a:cxn>
                  <a:cxn ang="0">
                    <a:pos x="682" y="504"/>
                  </a:cxn>
                  <a:cxn ang="0">
                    <a:pos x="653" y="534"/>
                  </a:cxn>
                  <a:cxn ang="0">
                    <a:pos x="653" y="622"/>
                  </a:cxn>
                  <a:cxn ang="0">
                    <a:pos x="623" y="652"/>
                  </a:cxn>
                  <a:cxn ang="0">
                    <a:pos x="623" y="683"/>
                  </a:cxn>
                  <a:cxn ang="0">
                    <a:pos x="653" y="711"/>
                  </a:cxn>
                  <a:cxn ang="0">
                    <a:pos x="653" y="829"/>
                  </a:cxn>
                  <a:cxn ang="0">
                    <a:pos x="623" y="859"/>
                  </a:cxn>
                  <a:cxn ang="0">
                    <a:pos x="623" y="890"/>
                  </a:cxn>
                  <a:cxn ang="0">
                    <a:pos x="594" y="920"/>
                  </a:cxn>
                  <a:cxn ang="0">
                    <a:pos x="594" y="947"/>
                  </a:cxn>
                  <a:cxn ang="0">
                    <a:pos x="563" y="947"/>
                  </a:cxn>
                  <a:cxn ang="0">
                    <a:pos x="535" y="978"/>
                  </a:cxn>
                  <a:cxn ang="0">
                    <a:pos x="505" y="978"/>
                  </a:cxn>
                  <a:cxn ang="0">
                    <a:pos x="444" y="1038"/>
                  </a:cxn>
                  <a:cxn ang="0">
                    <a:pos x="416" y="1038"/>
                  </a:cxn>
                  <a:cxn ang="0">
                    <a:pos x="387" y="1066"/>
                  </a:cxn>
                  <a:cxn ang="0">
                    <a:pos x="356" y="1066"/>
                  </a:cxn>
                  <a:cxn ang="0">
                    <a:pos x="298" y="1126"/>
                  </a:cxn>
                  <a:cxn ang="0">
                    <a:pos x="268" y="1126"/>
                  </a:cxn>
                  <a:cxn ang="0">
                    <a:pos x="237" y="1156"/>
                  </a:cxn>
                  <a:cxn ang="0">
                    <a:pos x="207" y="1156"/>
                  </a:cxn>
                  <a:cxn ang="0">
                    <a:pos x="149" y="1185"/>
                  </a:cxn>
                  <a:cxn ang="0">
                    <a:pos x="119" y="1215"/>
                  </a:cxn>
                  <a:cxn ang="0">
                    <a:pos x="61" y="1245"/>
                  </a:cxn>
                  <a:cxn ang="0">
                    <a:pos x="0" y="1303"/>
                  </a:cxn>
                </a:cxnLst>
                <a:rect l="0" t="0" r="r" b="b"/>
                <a:pathLst>
                  <a:path w="890" h="1303">
                    <a:moveTo>
                      <a:pt x="890" y="0"/>
                    </a:moveTo>
                    <a:lnTo>
                      <a:pt x="890" y="31"/>
                    </a:lnTo>
                    <a:lnTo>
                      <a:pt x="860" y="61"/>
                    </a:lnTo>
                    <a:lnTo>
                      <a:pt x="860" y="91"/>
                    </a:lnTo>
                    <a:lnTo>
                      <a:pt x="830" y="91"/>
                    </a:lnTo>
                    <a:lnTo>
                      <a:pt x="830" y="118"/>
                    </a:lnTo>
                    <a:lnTo>
                      <a:pt x="800" y="118"/>
                    </a:lnTo>
                    <a:lnTo>
                      <a:pt x="712" y="209"/>
                    </a:lnTo>
                    <a:lnTo>
                      <a:pt x="653" y="209"/>
                    </a:lnTo>
                    <a:lnTo>
                      <a:pt x="623" y="238"/>
                    </a:lnTo>
                    <a:lnTo>
                      <a:pt x="623" y="386"/>
                    </a:lnTo>
                    <a:lnTo>
                      <a:pt x="653" y="416"/>
                    </a:lnTo>
                    <a:lnTo>
                      <a:pt x="653" y="474"/>
                    </a:lnTo>
                    <a:lnTo>
                      <a:pt x="682" y="504"/>
                    </a:lnTo>
                    <a:lnTo>
                      <a:pt x="653" y="534"/>
                    </a:lnTo>
                    <a:lnTo>
                      <a:pt x="653" y="622"/>
                    </a:lnTo>
                    <a:lnTo>
                      <a:pt x="623" y="652"/>
                    </a:lnTo>
                    <a:lnTo>
                      <a:pt x="623" y="683"/>
                    </a:lnTo>
                    <a:lnTo>
                      <a:pt x="653" y="711"/>
                    </a:lnTo>
                    <a:lnTo>
                      <a:pt x="653" y="829"/>
                    </a:lnTo>
                    <a:lnTo>
                      <a:pt x="623" y="859"/>
                    </a:lnTo>
                    <a:lnTo>
                      <a:pt x="623" y="890"/>
                    </a:lnTo>
                    <a:lnTo>
                      <a:pt x="594" y="920"/>
                    </a:lnTo>
                    <a:lnTo>
                      <a:pt x="594" y="947"/>
                    </a:lnTo>
                    <a:lnTo>
                      <a:pt x="563" y="947"/>
                    </a:lnTo>
                    <a:lnTo>
                      <a:pt x="535" y="978"/>
                    </a:lnTo>
                    <a:lnTo>
                      <a:pt x="505" y="978"/>
                    </a:lnTo>
                    <a:lnTo>
                      <a:pt x="444" y="1038"/>
                    </a:lnTo>
                    <a:lnTo>
                      <a:pt x="416" y="1038"/>
                    </a:lnTo>
                    <a:lnTo>
                      <a:pt x="387" y="1066"/>
                    </a:lnTo>
                    <a:lnTo>
                      <a:pt x="356" y="1066"/>
                    </a:lnTo>
                    <a:lnTo>
                      <a:pt x="298" y="1126"/>
                    </a:lnTo>
                    <a:lnTo>
                      <a:pt x="268" y="1126"/>
                    </a:lnTo>
                    <a:lnTo>
                      <a:pt x="237" y="1156"/>
                    </a:lnTo>
                    <a:lnTo>
                      <a:pt x="207" y="1156"/>
                    </a:lnTo>
                    <a:lnTo>
                      <a:pt x="149" y="1185"/>
                    </a:lnTo>
                    <a:lnTo>
                      <a:pt x="119" y="1215"/>
                    </a:lnTo>
                    <a:lnTo>
                      <a:pt x="61" y="1245"/>
                    </a:lnTo>
                    <a:lnTo>
                      <a:pt x="0" y="1303"/>
                    </a:lnTo>
                  </a:path>
                </a:pathLst>
              </a:custGeom>
              <a:noFill/>
              <a:ln w="1588">
                <a:solidFill>
                  <a:srgbClr val="000000"/>
                </a:solidFill>
                <a:prstDash val="solid"/>
                <a:round/>
                <a:headEnd/>
                <a:tailEnd/>
              </a:ln>
            </p:spPr>
            <p:txBody>
              <a:bodyPr/>
              <a:lstStyle/>
              <a:p>
                <a:endParaRPr lang="en-GB"/>
              </a:p>
            </p:txBody>
          </p:sp>
          <p:sp>
            <p:nvSpPr>
              <p:cNvPr id="21764" name="Freeform 260"/>
              <p:cNvSpPr>
                <a:spLocks/>
              </p:cNvSpPr>
              <p:nvPr/>
            </p:nvSpPr>
            <p:spPr bwMode="auto">
              <a:xfrm>
                <a:off x="5043" y="3593"/>
                <a:ext cx="444" cy="125"/>
              </a:xfrm>
              <a:custGeom>
                <a:avLst/>
                <a:gdLst/>
                <a:ahLst/>
                <a:cxnLst>
                  <a:cxn ang="0">
                    <a:pos x="0" y="474"/>
                  </a:cxn>
                  <a:cxn ang="0">
                    <a:pos x="27" y="474"/>
                  </a:cxn>
                  <a:cxn ang="0">
                    <a:pos x="27" y="503"/>
                  </a:cxn>
                  <a:cxn ang="0">
                    <a:pos x="57" y="503"/>
                  </a:cxn>
                  <a:cxn ang="0">
                    <a:pos x="118" y="444"/>
                  </a:cxn>
                  <a:cxn ang="0">
                    <a:pos x="118" y="385"/>
                  </a:cxn>
                  <a:cxn ang="0">
                    <a:pos x="176" y="385"/>
                  </a:cxn>
                  <a:cxn ang="0">
                    <a:pos x="207" y="355"/>
                  </a:cxn>
                  <a:cxn ang="0">
                    <a:pos x="146" y="296"/>
                  </a:cxn>
                  <a:cxn ang="0">
                    <a:pos x="176" y="267"/>
                  </a:cxn>
                  <a:cxn ang="0">
                    <a:pos x="176" y="176"/>
                  </a:cxn>
                  <a:cxn ang="0">
                    <a:pos x="264" y="176"/>
                  </a:cxn>
                  <a:cxn ang="0">
                    <a:pos x="294" y="207"/>
                  </a:cxn>
                  <a:cxn ang="0">
                    <a:pos x="294" y="237"/>
                  </a:cxn>
                  <a:cxn ang="0">
                    <a:pos x="414" y="237"/>
                  </a:cxn>
                  <a:cxn ang="0">
                    <a:pos x="444" y="207"/>
                  </a:cxn>
                  <a:cxn ang="0">
                    <a:pos x="501" y="207"/>
                  </a:cxn>
                  <a:cxn ang="0">
                    <a:pos x="562" y="176"/>
                  </a:cxn>
                  <a:cxn ang="0">
                    <a:pos x="592" y="149"/>
                  </a:cxn>
                  <a:cxn ang="0">
                    <a:pos x="710" y="149"/>
                  </a:cxn>
                  <a:cxn ang="0">
                    <a:pos x="739" y="176"/>
                  </a:cxn>
                  <a:cxn ang="0">
                    <a:pos x="739" y="207"/>
                  </a:cxn>
                  <a:cxn ang="0">
                    <a:pos x="887" y="207"/>
                  </a:cxn>
                  <a:cxn ang="0">
                    <a:pos x="917" y="237"/>
                  </a:cxn>
                  <a:cxn ang="0">
                    <a:pos x="976" y="207"/>
                  </a:cxn>
                  <a:cxn ang="0">
                    <a:pos x="1067" y="207"/>
                  </a:cxn>
                  <a:cxn ang="0">
                    <a:pos x="1094" y="176"/>
                  </a:cxn>
                  <a:cxn ang="0">
                    <a:pos x="1124" y="176"/>
                  </a:cxn>
                  <a:cxn ang="0">
                    <a:pos x="1124" y="149"/>
                  </a:cxn>
                  <a:cxn ang="0">
                    <a:pos x="1185" y="149"/>
                  </a:cxn>
                  <a:cxn ang="0">
                    <a:pos x="1213" y="119"/>
                  </a:cxn>
                  <a:cxn ang="0">
                    <a:pos x="1243" y="119"/>
                  </a:cxn>
                  <a:cxn ang="0">
                    <a:pos x="1274" y="89"/>
                  </a:cxn>
                  <a:cxn ang="0">
                    <a:pos x="1303" y="89"/>
                  </a:cxn>
                  <a:cxn ang="0">
                    <a:pos x="1303" y="58"/>
                  </a:cxn>
                  <a:cxn ang="0">
                    <a:pos x="1392" y="58"/>
                  </a:cxn>
                  <a:cxn ang="0">
                    <a:pos x="1422" y="89"/>
                  </a:cxn>
                  <a:cxn ang="0">
                    <a:pos x="1569" y="89"/>
                  </a:cxn>
                  <a:cxn ang="0">
                    <a:pos x="1569" y="58"/>
                  </a:cxn>
                  <a:cxn ang="0">
                    <a:pos x="1659" y="58"/>
                  </a:cxn>
                  <a:cxn ang="0">
                    <a:pos x="1717" y="0"/>
                  </a:cxn>
                  <a:cxn ang="0">
                    <a:pos x="1777" y="58"/>
                  </a:cxn>
                </a:cxnLst>
                <a:rect l="0" t="0" r="r" b="b"/>
                <a:pathLst>
                  <a:path w="1777" h="503">
                    <a:moveTo>
                      <a:pt x="0" y="474"/>
                    </a:moveTo>
                    <a:lnTo>
                      <a:pt x="27" y="474"/>
                    </a:lnTo>
                    <a:lnTo>
                      <a:pt x="27" y="503"/>
                    </a:lnTo>
                    <a:lnTo>
                      <a:pt x="57" y="503"/>
                    </a:lnTo>
                    <a:lnTo>
                      <a:pt x="118" y="444"/>
                    </a:lnTo>
                    <a:lnTo>
                      <a:pt x="118" y="385"/>
                    </a:lnTo>
                    <a:lnTo>
                      <a:pt x="176" y="385"/>
                    </a:lnTo>
                    <a:lnTo>
                      <a:pt x="207" y="355"/>
                    </a:lnTo>
                    <a:lnTo>
                      <a:pt x="146" y="296"/>
                    </a:lnTo>
                    <a:lnTo>
                      <a:pt x="176" y="267"/>
                    </a:lnTo>
                    <a:lnTo>
                      <a:pt x="176" y="176"/>
                    </a:lnTo>
                    <a:lnTo>
                      <a:pt x="264" y="176"/>
                    </a:lnTo>
                    <a:lnTo>
                      <a:pt x="294" y="207"/>
                    </a:lnTo>
                    <a:lnTo>
                      <a:pt x="294" y="237"/>
                    </a:lnTo>
                    <a:lnTo>
                      <a:pt x="414" y="237"/>
                    </a:lnTo>
                    <a:lnTo>
                      <a:pt x="444" y="207"/>
                    </a:lnTo>
                    <a:lnTo>
                      <a:pt x="501" y="207"/>
                    </a:lnTo>
                    <a:lnTo>
                      <a:pt x="562" y="176"/>
                    </a:lnTo>
                    <a:lnTo>
                      <a:pt x="592" y="149"/>
                    </a:lnTo>
                    <a:lnTo>
                      <a:pt x="710" y="149"/>
                    </a:lnTo>
                    <a:lnTo>
                      <a:pt x="739" y="176"/>
                    </a:lnTo>
                    <a:lnTo>
                      <a:pt x="739" y="207"/>
                    </a:lnTo>
                    <a:lnTo>
                      <a:pt x="887" y="207"/>
                    </a:lnTo>
                    <a:lnTo>
                      <a:pt x="917" y="237"/>
                    </a:lnTo>
                    <a:lnTo>
                      <a:pt x="976" y="207"/>
                    </a:lnTo>
                    <a:lnTo>
                      <a:pt x="1067" y="207"/>
                    </a:lnTo>
                    <a:lnTo>
                      <a:pt x="1094" y="176"/>
                    </a:lnTo>
                    <a:lnTo>
                      <a:pt x="1124" y="176"/>
                    </a:lnTo>
                    <a:lnTo>
                      <a:pt x="1124" y="149"/>
                    </a:lnTo>
                    <a:lnTo>
                      <a:pt x="1185" y="149"/>
                    </a:lnTo>
                    <a:lnTo>
                      <a:pt x="1213" y="119"/>
                    </a:lnTo>
                    <a:lnTo>
                      <a:pt x="1243" y="119"/>
                    </a:lnTo>
                    <a:lnTo>
                      <a:pt x="1274" y="89"/>
                    </a:lnTo>
                    <a:lnTo>
                      <a:pt x="1303" y="89"/>
                    </a:lnTo>
                    <a:lnTo>
                      <a:pt x="1303" y="58"/>
                    </a:lnTo>
                    <a:lnTo>
                      <a:pt x="1392" y="58"/>
                    </a:lnTo>
                    <a:lnTo>
                      <a:pt x="1422" y="89"/>
                    </a:lnTo>
                    <a:lnTo>
                      <a:pt x="1569" y="89"/>
                    </a:lnTo>
                    <a:lnTo>
                      <a:pt x="1569" y="58"/>
                    </a:lnTo>
                    <a:lnTo>
                      <a:pt x="1659" y="58"/>
                    </a:lnTo>
                    <a:lnTo>
                      <a:pt x="1717" y="0"/>
                    </a:lnTo>
                    <a:lnTo>
                      <a:pt x="1777" y="58"/>
                    </a:lnTo>
                  </a:path>
                </a:pathLst>
              </a:custGeom>
              <a:noFill/>
              <a:ln w="1588">
                <a:solidFill>
                  <a:srgbClr val="000000"/>
                </a:solidFill>
                <a:prstDash val="solid"/>
                <a:round/>
                <a:headEnd/>
                <a:tailEnd/>
              </a:ln>
            </p:spPr>
            <p:txBody>
              <a:bodyPr/>
              <a:lstStyle/>
              <a:p>
                <a:endParaRPr lang="en-GB"/>
              </a:p>
            </p:txBody>
          </p:sp>
          <p:sp>
            <p:nvSpPr>
              <p:cNvPr id="21765" name="Freeform 261"/>
              <p:cNvSpPr>
                <a:spLocks/>
              </p:cNvSpPr>
              <p:nvPr/>
            </p:nvSpPr>
            <p:spPr bwMode="auto">
              <a:xfrm>
                <a:off x="5487" y="3585"/>
                <a:ext cx="171" cy="37"/>
              </a:xfrm>
              <a:custGeom>
                <a:avLst/>
                <a:gdLst/>
                <a:ahLst/>
                <a:cxnLst>
                  <a:cxn ang="0">
                    <a:pos x="0" y="88"/>
                  </a:cxn>
                  <a:cxn ang="0">
                    <a:pos x="59" y="88"/>
                  </a:cxn>
                  <a:cxn ang="0">
                    <a:pos x="89" y="60"/>
                  </a:cxn>
                  <a:cxn ang="0">
                    <a:pos x="89" y="0"/>
                  </a:cxn>
                  <a:cxn ang="0">
                    <a:pos x="119" y="30"/>
                  </a:cxn>
                  <a:cxn ang="0">
                    <a:pos x="266" y="30"/>
                  </a:cxn>
                  <a:cxn ang="0">
                    <a:pos x="296" y="60"/>
                  </a:cxn>
                  <a:cxn ang="0">
                    <a:pos x="414" y="60"/>
                  </a:cxn>
                  <a:cxn ang="0">
                    <a:pos x="445" y="30"/>
                  </a:cxn>
                  <a:cxn ang="0">
                    <a:pos x="503" y="30"/>
                  </a:cxn>
                  <a:cxn ang="0">
                    <a:pos x="534" y="60"/>
                  </a:cxn>
                  <a:cxn ang="0">
                    <a:pos x="503" y="88"/>
                  </a:cxn>
                  <a:cxn ang="0">
                    <a:pos x="563" y="149"/>
                  </a:cxn>
                  <a:cxn ang="0">
                    <a:pos x="591" y="119"/>
                  </a:cxn>
                  <a:cxn ang="0">
                    <a:pos x="591" y="88"/>
                  </a:cxn>
                  <a:cxn ang="0">
                    <a:pos x="682" y="88"/>
                  </a:cxn>
                </a:cxnLst>
                <a:rect l="0" t="0" r="r" b="b"/>
                <a:pathLst>
                  <a:path w="682" h="149">
                    <a:moveTo>
                      <a:pt x="0" y="88"/>
                    </a:moveTo>
                    <a:lnTo>
                      <a:pt x="59" y="88"/>
                    </a:lnTo>
                    <a:lnTo>
                      <a:pt x="89" y="60"/>
                    </a:lnTo>
                    <a:lnTo>
                      <a:pt x="89" y="0"/>
                    </a:lnTo>
                    <a:lnTo>
                      <a:pt x="119" y="30"/>
                    </a:lnTo>
                    <a:lnTo>
                      <a:pt x="266" y="30"/>
                    </a:lnTo>
                    <a:lnTo>
                      <a:pt x="296" y="60"/>
                    </a:lnTo>
                    <a:lnTo>
                      <a:pt x="414" y="60"/>
                    </a:lnTo>
                    <a:lnTo>
                      <a:pt x="445" y="30"/>
                    </a:lnTo>
                    <a:lnTo>
                      <a:pt x="503" y="30"/>
                    </a:lnTo>
                    <a:lnTo>
                      <a:pt x="534" y="60"/>
                    </a:lnTo>
                    <a:lnTo>
                      <a:pt x="503" y="88"/>
                    </a:lnTo>
                    <a:lnTo>
                      <a:pt x="563" y="149"/>
                    </a:lnTo>
                    <a:lnTo>
                      <a:pt x="591" y="119"/>
                    </a:lnTo>
                    <a:lnTo>
                      <a:pt x="591" y="88"/>
                    </a:lnTo>
                    <a:lnTo>
                      <a:pt x="682" y="88"/>
                    </a:lnTo>
                  </a:path>
                </a:pathLst>
              </a:custGeom>
              <a:noFill/>
              <a:ln w="1588">
                <a:solidFill>
                  <a:srgbClr val="000000"/>
                </a:solidFill>
                <a:prstDash val="solid"/>
                <a:round/>
                <a:headEnd/>
                <a:tailEnd/>
              </a:ln>
            </p:spPr>
            <p:txBody>
              <a:bodyPr/>
              <a:lstStyle/>
              <a:p>
                <a:endParaRPr lang="en-GB"/>
              </a:p>
            </p:txBody>
          </p:sp>
          <p:sp>
            <p:nvSpPr>
              <p:cNvPr id="21766" name="Freeform 262"/>
              <p:cNvSpPr>
                <a:spLocks/>
              </p:cNvSpPr>
              <p:nvPr/>
            </p:nvSpPr>
            <p:spPr bwMode="auto">
              <a:xfrm>
                <a:off x="4791" y="3733"/>
                <a:ext cx="155" cy="96"/>
              </a:xfrm>
              <a:custGeom>
                <a:avLst/>
                <a:gdLst/>
                <a:ahLst/>
                <a:cxnLst>
                  <a:cxn ang="0">
                    <a:pos x="594" y="0"/>
                  </a:cxn>
                  <a:cxn ang="0">
                    <a:pos x="564" y="30"/>
                  </a:cxn>
                  <a:cxn ang="0">
                    <a:pos x="535" y="30"/>
                  </a:cxn>
                  <a:cxn ang="0">
                    <a:pos x="475" y="88"/>
                  </a:cxn>
                  <a:cxn ang="0">
                    <a:pos x="417" y="88"/>
                  </a:cxn>
                  <a:cxn ang="0">
                    <a:pos x="387" y="118"/>
                  </a:cxn>
                  <a:cxn ang="0">
                    <a:pos x="180" y="118"/>
                  </a:cxn>
                  <a:cxn ang="0">
                    <a:pos x="180" y="179"/>
                  </a:cxn>
                  <a:cxn ang="0">
                    <a:pos x="61" y="179"/>
                  </a:cxn>
                  <a:cxn ang="0">
                    <a:pos x="61" y="207"/>
                  </a:cxn>
                  <a:cxn ang="0">
                    <a:pos x="0" y="207"/>
                  </a:cxn>
                  <a:cxn ang="0">
                    <a:pos x="0" y="268"/>
                  </a:cxn>
                  <a:cxn ang="0">
                    <a:pos x="30" y="297"/>
                  </a:cxn>
                  <a:cxn ang="0">
                    <a:pos x="30" y="325"/>
                  </a:cxn>
                  <a:cxn ang="0">
                    <a:pos x="91" y="325"/>
                  </a:cxn>
                  <a:cxn ang="0">
                    <a:pos x="119" y="355"/>
                  </a:cxn>
                  <a:cxn ang="0">
                    <a:pos x="180" y="355"/>
                  </a:cxn>
                  <a:cxn ang="0">
                    <a:pos x="210" y="386"/>
                  </a:cxn>
                  <a:cxn ang="0">
                    <a:pos x="210" y="355"/>
                  </a:cxn>
                  <a:cxn ang="0">
                    <a:pos x="237" y="325"/>
                  </a:cxn>
                  <a:cxn ang="0">
                    <a:pos x="328" y="325"/>
                  </a:cxn>
                  <a:cxn ang="0">
                    <a:pos x="417" y="237"/>
                  </a:cxn>
                  <a:cxn ang="0">
                    <a:pos x="505" y="237"/>
                  </a:cxn>
                  <a:cxn ang="0">
                    <a:pos x="444" y="179"/>
                  </a:cxn>
                  <a:cxn ang="0">
                    <a:pos x="444" y="148"/>
                  </a:cxn>
                  <a:cxn ang="0">
                    <a:pos x="475" y="118"/>
                  </a:cxn>
                  <a:cxn ang="0">
                    <a:pos x="505" y="118"/>
                  </a:cxn>
                  <a:cxn ang="0">
                    <a:pos x="505" y="88"/>
                  </a:cxn>
                  <a:cxn ang="0">
                    <a:pos x="535" y="60"/>
                  </a:cxn>
                  <a:cxn ang="0">
                    <a:pos x="564" y="60"/>
                  </a:cxn>
                  <a:cxn ang="0">
                    <a:pos x="624" y="0"/>
                  </a:cxn>
                  <a:cxn ang="0">
                    <a:pos x="594" y="0"/>
                  </a:cxn>
                </a:cxnLst>
                <a:rect l="0" t="0" r="r" b="b"/>
                <a:pathLst>
                  <a:path w="624" h="386">
                    <a:moveTo>
                      <a:pt x="594" y="0"/>
                    </a:moveTo>
                    <a:lnTo>
                      <a:pt x="564" y="30"/>
                    </a:lnTo>
                    <a:lnTo>
                      <a:pt x="535" y="30"/>
                    </a:lnTo>
                    <a:lnTo>
                      <a:pt x="475" y="88"/>
                    </a:lnTo>
                    <a:lnTo>
                      <a:pt x="417" y="88"/>
                    </a:lnTo>
                    <a:lnTo>
                      <a:pt x="387" y="118"/>
                    </a:lnTo>
                    <a:lnTo>
                      <a:pt x="180" y="118"/>
                    </a:lnTo>
                    <a:lnTo>
                      <a:pt x="180" y="179"/>
                    </a:lnTo>
                    <a:lnTo>
                      <a:pt x="61" y="179"/>
                    </a:lnTo>
                    <a:lnTo>
                      <a:pt x="61" y="207"/>
                    </a:lnTo>
                    <a:lnTo>
                      <a:pt x="0" y="207"/>
                    </a:lnTo>
                    <a:lnTo>
                      <a:pt x="0" y="268"/>
                    </a:lnTo>
                    <a:lnTo>
                      <a:pt x="30" y="297"/>
                    </a:lnTo>
                    <a:lnTo>
                      <a:pt x="30" y="325"/>
                    </a:lnTo>
                    <a:lnTo>
                      <a:pt x="91" y="325"/>
                    </a:lnTo>
                    <a:lnTo>
                      <a:pt x="119" y="355"/>
                    </a:lnTo>
                    <a:lnTo>
                      <a:pt x="180" y="355"/>
                    </a:lnTo>
                    <a:lnTo>
                      <a:pt x="210" y="386"/>
                    </a:lnTo>
                    <a:lnTo>
                      <a:pt x="210" y="355"/>
                    </a:lnTo>
                    <a:lnTo>
                      <a:pt x="237" y="325"/>
                    </a:lnTo>
                    <a:lnTo>
                      <a:pt x="328" y="325"/>
                    </a:lnTo>
                    <a:lnTo>
                      <a:pt x="417" y="237"/>
                    </a:lnTo>
                    <a:lnTo>
                      <a:pt x="505" y="237"/>
                    </a:lnTo>
                    <a:lnTo>
                      <a:pt x="444" y="179"/>
                    </a:lnTo>
                    <a:lnTo>
                      <a:pt x="444" y="148"/>
                    </a:lnTo>
                    <a:lnTo>
                      <a:pt x="475" y="118"/>
                    </a:lnTo>
                    <a:lnTo>
                      <a:pt x="505" y="118"/>
                    </a:lnTo>
                    <a:lnTo>
                      <a:pt x="505" y="88"/>
                    </a:lnTo>
                    <a:lnTo>
                      <a:pt x="535" y="60"/>
                    </a:lnTo>
                    <a:lnTo>
                      <a:pt x="564" y="60"/>
                    </a:lnTo>
                    <a:lnTo>
                      <a:pt x="624" y="0"/>
                    </a:lnTo>
                    <a:lnTo>
                      <a:pt x="594" y="0"/>
                    </a:lnTo>
                  </a:path>
                </a:pathLst>
              </a:custGeom>
              <a:noFill/>
              <a:ln w="1588">
                <a:solidFill>
                  <a:srgbClr val="000000"/>
                </a:solidFill>
                <a:prstDash val="solid"/>
                <a:round/>
                <a:headEnd/>
                <a:tailEnd/>
              </a:ln>
            </p:spPr>
            <p:txBody>
              <a:bodyPr/>
              <a:lstStyle/>
              <a:p>
                <a:endParaRPr lang="en-GB"/>
              </a:p>
            </p:txBody>
          </p:sp>
          <p:sp>
            <p:nvSpPr>
              <p:cNvPr id="21767" name="Freeform 263"/>
              <p:cNvSpPr>
                <a:spLocks/>
              </p:cNvSpPr>
              <p:nvPr/>
            </p:nvSpPr>
            <p:spPr bwMode="auto">
              <a:xfrm>
                <a:off x="5035" y="3711"/>
                <a:ext cx="22" cy="111"/>
              </a:xfrm>
              <a:custGeom>
                <a:avLst/>
                <a:gdLst/>
                <a:ahLst/>
                <a:cxnLst>
                  <a:cxn ang="0">
                    <a:pos x="88" y="443"/>
                  </a:cxn>
                  <a:cxn ang="0">
                    <a:pos x="58" y="413"/>
                  </a:cxn>
                  <a:cxn ang="0">
                    <a:pos x="58" y="356"/>
                  </a:cxn>
                  <a:cxn ang="0">
                    <a:pos x="31" y="325"/>
                  </a:cxn>
                  <a:cxn ang="0">
                    <a:pos x="31" y="295"/>
                  </a:cxn>
                  <a:cxn ang="0">
                    <a:pos x="58" y="267"/>
                  </a:cxn>
                  <a:cxn ang="0">
                    <a:pos x="58" y="236"/>
                  </a:cxn>
                  <a:cxn ang="0">
                    <a:pos x="31" y="206"/>
                  </a:cxn>
                  <a:cxn ang="0">
                    <a:pos x="31" y="176"/>
                  </a:cxn>
                  <a:cxn ang="0">
                    <a:pos x="0" y="148"/>
                  </a:cxn>
                  <a:cxn ang="0">
                    <a:pos x="0" y="29"/>
                  </a:cxn>
                  <a:cxn ang="0">
                    <a:pos x="31" y="0"/>
                  </a:cxn>
                </a:cxnLst>
                <a:rect l="0" t="0" r="r" b="b"/>
                <a:pathLst>
                  <a:path w="88" h="443">
                    <a:moveTo>
                      <a:pt x="88" y="443"/>
                    </a:moveTo>
                    <a:lnTo>
                      <a:pt x="58" y="413"/>
                    </a:lnTo>
                    <a:lnTo>
                      <a:pt x="58" y="356"/>
                    </a:lnTo>
                    <a:lnTo>
                      <a:pt x="31" y="325"/>
                    </a:lnTo>
                    <a:lnTo>
                      <a:pt x="31" y="295"/>
                    </a:lnTo>
                    <a:lnTo>
                      <a:pt x="58" y="267"/>
                    </a:lnTo>
                    <a:lnTo>
                      <a:pt x="58" y="236"/>
                    </a:lnTo>
                    <a:lnTo>
                      <a:pt x="31" y="206"/>
                    </a:lnTo>
                    <a:lnTo>
                      <a:pt x="31" y="176"/>
                    </a:lnTo>
                    <a:lnTo>
                      <a:pt x="0" y="148"/>
                    </a:lnTo>
                    <a:lnTo>
                      <a:pt x="0" y="29"/>
                    </a:lnTo>
                    <a:lnTo>
                      <a:pt x="31" y="0"/>
                    </a:lnTo>
                  </a:path>
                </a:pathLst>
              </a:custGeom>
              <a:noFill/>
              <a:ln w="1588">
                <a:solidFill>
                  <a:srgbClr val="000000"/>
                </a:solidFill>
                <a:prstDash val="solid"/>
                <a:round/>
                <a:headEnd/>
                <a:tailEnd/>
              </a:ln>
            </p:spPr>
            <p:txBody>
              <a:bodyPr/>
              <a:lstStyle/>
              <a:p>
                <a:endParaRPr lang="en-GB"/>
              </a:p>
            </p:txBody>
          </p:sp>
          <p:sp>
            <p:nvSpPr>
              <p:cNvPr id="21768" name="Freeform 264"/>
              <p:cNvSpPr>
                <a:spLocks/>
              </p:cNvSpPr>
              <p:nvPr/>
            </p:nvSpPr>
            <p:spPr bwMode="auto">
              <a:xfrm>
                <a:off x="5006" y="3822"/>
                <a:ext cx="51" cy="133"/>
              </a:xfrm>
              <a:custGeom>
                <a:avLst/>
                <a:gdLst/>
                <a:ahLst/>
                <a:cxnLst>
                  <a:cxn ang="0">
                    <a:pos x="207" y="0"/>
                  </a:cxn>
                  <a:cxn ang="0">
                    <a:pos x="207" y="31"/>
                  </a:cxn>
                  <a:cxn ang="0">
                    <a:pos x="119" y="119"/>
                  </a:cxn>
                  <a:cxn ang="0">
                    <a:pos x="119" y="238"/>
                  </a:cxn>
                  <a:cxn ang="0">
                    <a:pos x="89" y="238"/>
                  </a:cxn>
                  <a:cxn ang="0">
                    <a:pos x="89" y="297"/>
                  </a:cxn>
                  <a:cxn ang="0">
                    <a:pos x="59" y="326"/>
                  </a:cxn>
                  <a:cxn ang="0">
                    <a:pos x="59" y="356"/>
                  </a:cxn>
                  <a:cxn ang="0">
                    <a:pos x="30" y="386"/>
                  </a:cxn>
                  <a:cxn ang="0">
                    <a:pos x="30" y="504"/>
                  </a:cxn>
                  <a:cxn ang="0">
                    <a:pos x="0" y="504"/>
                  </a:cxn>
                  <a:cxn ang="0">
                    <a:pos x="0" y="534"/>
                  </a:cxn>
                </a:cxnLst>
                <a:rect l="0" t="0" r="r" b="b"/>
                <a:pathLst>
                  <a:path w="207" h="534">
                    <a:moveTo>
                      <a:pt x="207" y="0"/>
                    </a:moveTo>
                    <a:lnTo>
                      <a:pt x="207" y="31"/>
                    </a:lnTo>
                    <a:lnTo>
                      <a:pt x="119" y="119"/>
                    </a:lnTo>
                    <a:lnTo>
                      <a:pt x="119" y="238"/>
                    </a:lnTo>
                    <a:lnTo>
                      <a:pt x="89" y="238"/>
                    </a:lnTo>
                    <a:lnTo>
                      <a:pt x="89" y="297"/>
                    </a:lnTo>
                    <a:lnTo>
                      <a:pt x="59" y="326"/>
                    </a:lnTo>
                    <a:lnTo>
                      <a:pt x="59" y="356"/>
                    </a:lnTo>
                    <a:lnTo>
                      <a:pt x="30" y="386"/>
                    </a:lnTo>
                    <a:lnTo>
                      <a:pt x="30" y="504"/>
                    </a:lnTo>
                    <a:lnTo>
                      <a:pt x="0" y="504"/>
                    </a:lnTo>
                    <a:lnTo>
                      <a:pt x="0" y="534"/>
                    </a:lnTo>
                  </a:path>
                </a:pathLst>
              </a:custGeom>
              <a:noFill/>
              <a:ln w="1588">
                <a:solidFill>
                  <a:srgbClr val="000000"/>
                </a:solidFill>
                <a:prstDash val="solid"/>
                <a:round/>
                <a:headEnd/>
                <a:tailEnd/>
              </a:ln>
            </p:spPr>
            <p:txBody>
              <a:bodyPr/>
              <a:lstStyle/>
              <a:p>
                <a:endParaRPr lang="en-GB"/>
              </a:p>
            </p:txBody>
          </p:sp>
          <p:sp>
            <p:nvSpPr>
              <p:cNvPr id="21769" name="Freeform 265"/>
              <p:cNvSpPr>
                <a:spLocks/>
              </p:cNvSpPr>
              <p:nvPr/>
            </p:nvSpPr>
            <p:spPr bwMode="auto">
              <a:xfrm>
                <a:off x="5043" y="3822"/>
                <a:ext cx="59" cy="118"/>
              </a:xfrm>
              <a:custGeom>
                <a:avLst/>
                <a:gdLst/>
                <a:ahLst/>
                <a:cxnLst>
                  <a:cxn ang="0">
                    <a:pos x="0" y="474"/>
                  </a:cxn>
                  <a:cxn ang="0">
                    <a:pos x="118" y="356"/>
                  </a:cxn>
                  <a:cxn ang="0">
                    <a:pos x="87" y="356"/>
                  </a:cxn>
                  <a:cxn ang="0">
                    <a:pos x="87" y="267"/>
                  </a:cxn>
                  <a:cxn ang="0">
                    <a:pos x="176" y="267"/>
                  </a:cxn>
                  <a:cxn ang="0">
                    <a:pos x="146" y="238"/>
                  </a:cxn>
                  <a:cxn ang="0">
                    <a:pos x="176" y="207"/>
                  </a:cxn>
                  <a:cxn ang="0">
                    <a:pos x="207" y="207"/>
                  </a:cxn>
                  <a:cxn ang="0">
                    <a:pos x="237" y="179"/>
                  </a:cxn>
                  <a:cxn ang="0">
                    <a:pos x="237" y="119"/>
                  </a:cxn>
                  <a:cxn ang="0">
                    <a:pos x="207" y="88"/>
                  </a:cxn>
                  <a:cxn ang="0">
                    <a:pos x="237" y="61"/>
                  </a:cxn>
                  <a:cxn ang="0">
                    <a:pos x="207" y="61"/>
                  </a:cxn>
                  <a:cxn ang="0">
                    <a:pos x="176" y="31"/>
                  </a:cxn>
                  <a:cxn ang="0">
                    <a:pos x="146" y="61"/>
                  </a:cxn>
                  <a:cxn ang="0">
                    <a:pos x="146" y="31"/>
                  </a:cxn>
                  <a:cxn ang="0">
                    <a:pos x="176" y="0"/>
                  </a:cxn>
                  <a:cxn ang="0">
                    <a:pos x="57" y="0"/>
                  </a:cxn>
                </a:cxnLst>
                <a:rect l="0" t="0" r="r" b="b"/>
                <a:pathLst>
                  <a:path w="237" h="474">
                    <a:moveTo>
                      <a:pt x="0" y="474"/>
                    </a:moveTo>
                    <a:lnTo>
                      <a:pt x="118" y="356"/>
                    </a:lnTo>
                    <a:lnTo>
                      <a:pt x="87" y="356"/>
                    </a:lnTo>
                    <a:lnTo>
                      <a:pt x="87" y="267"/>
                    </a:lnTo>
                    <a:lnTo>
                      <a:pt x="176" y="267"/>
                    </a:lnTo>
                    <a:lnTo>
                      <a:pt x="146" y="238"/>
                    </a:lnTo>
                    <a:lnTo>
                      <a:pt x="176" y="207"/>
                    </a:lnTo>
                    <a:lnTo>
                      <a:pt x="207" y="207"/>
                    </a:lnTo>
                    <a:lnTo>
                      <a:pt x="237" y="179"/>
                    </a:lnTo>
                    <a:lnTo>
                      <a:pt x="237" y="119"/>
                    </a:lnTo>
                    <a:lnTo>
                      <a:pt x="207" y="88"/>
                    </a:lnTo>
                    <a:lnTo>
                      <a:pt x="237" y="61"/>
                    </a:lnTo>
                    <a:lnTo>
                      <a:pt x="207" y="61"/>
                    </a:lnTo>
                    <a:lnTo>
                      <a:pt x="176" y="31"/>
                    </a:lnTo>
                    <a:lnTo>
                      <a:pt x="146" y="61"/>
                    </a:lnTo>
                    <a:lnTo>
                      <a:pt x="146" y="31"/>
                    </a:lnTo>
                    <a:lnTo>
                      <a:pt x="176" y="0"/>
                    </a:lnTo>
                    <a:lnTo>
                      <a:pt x="57" y="0"/>
                    </a:lnTo>
                  </a:path>
                </a:pathLst>
              </a:custGeom>
              <a:noFill/>
              <a:ln w="1588">
                <a:solidFill>
                  <a:srgbClr val="000000"/>
                </a:solidFill>
                <a:prstDash val="solid"/>
                <a:round/>
                <a:headEnd/>
                <a:tailEnd/>
              </a:ln>
            </p:spPr>
            <p:txBody>
              <a:bodyPr/>
              <a:lstStyle/>
              <a:p>
                <a:endParaRPr lang="en-GB"/>
              </a:p>
            </p:txBody>
          </p:sp>
          <p:sp>
            <p:nvSpPr>
              <p:cNvPr id="21770" name="Freeform 266"/>
              <p:cNvSpPr>
                <a:spLocks/>
              </p:cNvSpPr>
              <p:nvPr/>
            </p:nvSpPr>
            <p:spPr bwMode="auto">
              <a:xfrm>
                <a:off x="5043" y="3933"/>
                <a:ext cx="222" cy="89"/>
              </a:xfrm>
              <a:custGeom>
                <a:avLst/>
                <a:gdLst/>
                <a:ahLst/>
                <a:cxnLst>
                  <a:cxn ang="0">
                    <a:pos x="887" y="0"/>
                  </a:cxn>
                  <a:cxn ang="0">
                    <a:pos x="857" y="0"/>
                  </a:cxn>
                  <a:cxn ang="0">
                    <a:pos x="799" y="60"/>
                  </a:cxn>
                  <a:cxn ang="0">
                    <a:pos x="769" y="60"/>
                  </a:cxn>
                  <a:cxn ang="0">
                    <a:pos x="739" y="90"/>
                  </a:cxn>
                  <a:cxn ang="0">
                    <a:pos x="680" y="119"/>
                  </a:cxn>
                  <a:cxn ang="0">
                    <a:pos x="651" y="148"/>
                  </a:cxn>
                  <a:cxn ang="0">
                    <a:pos x="621" y="148"/>
                  </a:cxn>
                  <a:cxn ang="0">
                    <a:pos x="592" y="178"/>
                  </a:cxn>
                  <a:cxn ang="0">
                    <a:pos x="532" y="209"/>
                  </a:cxn>
                  <a:cxn ang="0">
                    <a:pos x="532" y="237"/>
                  </a:cxn>
                  <a:cxn ang="0">
                    <a:pos x="501" y="237"/>
                  </a:cxn>
                  <a:cxn ang="0">
                    <a:pos x="414" y="327"/>
                  </a:cxn>
                  <a:cxn ang="0">
                    <a:pos x="383" y="327"/>
                  </a:cxn>
                  <a:cxn ang="0">
                    <a:pos x="355" y="355"/>
                  </a:cxn>
                  <a:cxn ang="0">
                    <a:pos x="325" y="355"/>
                  </a:cxn>
                  <a:cxn ang="0">
                    <a:pos x="294" y="327"/>
                  </a:cxn>
                  <a:cxn ang="0">
                    <a:pos x="237" y="327"/>
                  </a:cxn>
                  <a:cxn ang="0">
                    <a:pos x="176" y="297"/>
                  </a:cxn>
                  <a:cxn ang="0">
                    <a:pos x="176" y="267"/>
                  </a:cxn>
                  <a:cxn ang="0">
                    <a:pos x="118" y="267"/>
                  </a:cxn>
                  <a:cxn ang="0">
                    <a:pos x="118" y="237"/>
                  </a:cxn>
                  <a:cxn ang="0">
                    <a:pos x="87" y="209"/>
                  </a:cxn>
                  <a:cxn ang="0">
                    <a:pos x="0" y="209"/>
                  </a:cxn>
                </a:cxnLst>
                <a:rect l="0" t="0" r="r" b="b"/>
                <a:pathLst>
                  <a:path w="887" h="355">
                    <a:moveTo>
                      <a:pt x="887" y="0"/>
                    </a:moveTo>
                    <a:lnTo>
                      <a:pt x="857" y="0"/>
                    </a:lnTo>
                    <a:lnTo>
                      <a:pt x="799" y="60"/>
                    </a:lnTo>
                    <a:lnTo>
                      <a:pt x="769" y="60"/>
                    </a:lnTo>
                    <a:lnTo>
                      <a:pt x="739" y="90"/>
                    </a:lnTo>
                    <a:lnTo>
                      <a:pt x="680" y="119"/>
                    </a:lnTo>
                    <a:lnTo>
                      <a:pt x="651" y="148"/>
                    </a:lnTo>
                    <a:lnTo>
                      <a:pt x="621" y="148"/>
                    </a:lnTo>
                    <a:lnTo>
                      <a:pt x="592" y="178"/>
                    </a:lnTo>
                    <a:lnTo>
                      <a:pt x="532" y="209"/>
                    </a:lnTo>
                    <a:lnTo>
                      <a:pt x="532" y="237"/>
                    </a:lnTo>
                    <a:lnTo>
                      <a:pt x="501" y="237"/>
                    </a:lnTo>
                    <a:lnTo>
                      <a:pt x="414" y="327"/>
                    </a:lnTo>
                    <a:lnTo>
                      <a:pt x="383" y="327"/>
                    </a:lnTo>
                    <a:lnTo>
                      <a:pt x="355" y="355"/>
                    </a:lnTo>
                    <a:lnTo>
                      <a:pt x="325" y="355"/>
                    </a:lnTo>
                    <a:lnTo>
                      <a:pt x="294" y="327"/>
                    </a:lnTo>
                    <a:lnTo>
                      <a:pt x="237" y="327"/>
                    </a:lnTo>
                    <a:lnTo>
                      <a:pt x="176" y="297"/>
                    </a:lnTo>
                    <a:lnTo>
                      <a:pt x="176" y="267"/>
                    </a:lnTo>
                    <a:lnTo>
                      <a:pt x="118" y="267"/>
                    </a:lnTo>
                    <a:lnTo>
                      <a:pt x="118" y="237"/>
                    </a:lnTo>
                    <a:lnTo>
                      <a:pt x="87" y="209"/>
                    </a:lnTo>
                    <a:lnTo>
                      <a:pt x="0" y="209"/>
                    </a:lnTo>
                  </a:path>
                </a:pathLst>
              </a:custGeom>
              <a:noFill/>
              <a:ln w="1588">
                <a:solidFill>
                  <a:srgbClr val="000000"/>
                </a:solidFill>
                <a:prstDash val="solid"/>
                <a:round/>
                <a:headEnd/>
                <a:tailEnd/>
              </a:ln>
            </p:spPr>
            <p:txBody>
              <a:bodyPr/>
              <a:lstStyle/>
              <a:p>
                <a:endParaRPr lang="en-GB"/>
              </a:p>
            </p:txBody>
          </p:sp>
          <p:sp>
            <p:nvSpPr>
              <p:cNvPr id="21771" name="Freeform 267"/>
              <p:cNvSpPr>
                <a:spLocks/>
              </p:cNvSpPr>
              <p:nvPr/>
            </p:nvSpPr>
            <p:spPr bwMode="auto">
              <a:xfrm>
                <a:off x="5006" y="3940"/>
                <a:ext cx="37" cy="15"/>
              </a:xfrm>
              <a:custGeom>
                <a:avLst/>
                <a:gdLst/>
                <a:ahLst/>
                <a:cxnLst>
                  <a:cxn ang="0">
                    <a:pos x="150" y="0"/>
                  </a:cxn>
                  <a:cxn ang="0">
                    <a:pos x="119" y="0"/>
                  </a:cxn>
                  <a:cxn ang="0">
                    <a:pos x="119" y="30"/>
                  </a:cxn>
                  <a:cxn ang="0">
                    <a:pos x="89" y="60"/>
                  </a:cxn>
                  <a:cxn ang="0">
                    <a:pos x="0" y="60"/>
                  </a:cxn>
                </a:cxnLst>
                <a:rect l="0" t="0" r="r" b="b"/>
                <a:pathLst>
                  <a:path w="150" h="60">
                    <a:moveTo>
                      <a:pt x="150" y="0"/>
                    </a:moveTo>
                    <a:lnTo>
                      <a:pt x="119" y="0"/>
                    </a:lnTo>
                    <a:lnTo>
                      <a:pt x="119" y="30"/>
                    </a:lnTo>
                    <a:lnTo>
                      <a:pt x="89" y="60"/>
                    </a:lnTo>
                    <a:lnTo>
                      <a:pt x="0" y="60"/>
                    </a:lnTo>
                  </a:path>
                </a:pathLst>
              </a:custGeom>
              <a:noFill/>
              <a:ln w="1588">
                <a:solidFill>
                  <a:srgbClr val="000000"/>
                </a:solidFill>
                <a:prstDash val="solid"/>
                <a:round/>
                <a:headEnd/>
                <a:tailEnd/>
              </a:ln>
            </p:spPr>
            <p:txBody>
              <a:bodyPr/>
              <a:lstStyle/>
              <a:p>
                <a:endParaRPr lang="en-GB"/>
              </a:p>
            </p:txBody>
          </p:sp>
          <p:sp>
            <p:nvSpPr>
              <p:cNvPr id="21772" name="Freeform 268"/>
              <p:cNvSpPr>
                <a:spLocks/>
              </p:cNvSpPr>
              <p:nvPr/>
            </p:nvSpPr>
            <p:spPr bwMode="auto">
              <a:xfrm>
                <a:off x="4961" y="3955"/>
                <a:ext cx="45" cy="141"/>
              </a:xfrm>
              <a:custGeom>
                <a:avLst/>
                <a:gdLst/>
                <a:ahLst/>
                <a:cxnLst>
                  <a:cxn ang="0">
                    <a:pos x="178" y="0"/>
                  </a:cxn>
                  <a:cxn ang="0">
                    <a:pos x="178" y="58"/>
                  </a:cxn>
                  <a:cxn ang="0">
                    <a:pos x="148" y="88"/>
                  </a:cxn>
                  <a:cxn ang="0">
                    <a:pos x="148" y="119"/>
                  </a:cxn>
                  <a:cxn ang="0">
                    <a:pos x="119" y="147"/>
                  </a:cxn>
                  <a:cxn ang="0">
                    <a:pos x="119" y="295"/>
                  </a:cxn>
                  <a:cxn ang="0">
                    <a:pos x="90" y="326"/>
                  </a:cxn>
                  <a:cxn ang="0">
                    <a:pos x="90" y="413"/>
                  </a:cxn>
                  <a:cxn ang="0">
                    <a:pos x="60" y="413"/>
                  </a:cxn>
                  <a:cxn ang="0">
                    <a:pos x="60" y="474"/>
                  </a:cxn>
                  <a:cxn ang="0">
                    <a:pos x="30" y="502"/>
                  </a:cxn>
                  <a:cxn ang="0">
                    <a:pos x="60" y="502"/>
                  </a:cxn>
                  <a:cxn ang="0">
                    <a:pos x="60" y="533"/>
                  </a:cxn>
                  <a:cxn ang="0">
                    <a:pos x="30" y="533"/>
                  </a:cxn>
                  <a:cxn ang="0">
                    <a:pos x="0" y="562"/>
                  </a:cxn>
                </a:cxnLst>
                <a:rect l="0" t="0" r="r" b="b"/>
                <a:pathLst>
                  <a:path w="178" h="562">
                    <a:moveTo>
                      <a:pt x="178" y="0"/>
                    </a:moveTo>
                    <a:lnTo>
                      <a:pt x="178" y="58"/>
                    </a:lnTo>
                    <a:lnTo>
                      <a:pt x="148" y="88"/>
                    </a:lnTo>
                    <a:lnTo>
                      <a:pt x="148" y="119"/>
                    </a:lnTo>
                    <a:lnTo>
                      <a:pt x="119" y="147"/>
                    </a:lnTo>
                    <a:lnTo>
                      <a:pt x="119" y="295"/>
                    </a:lnTo>
                    <a:lnTo>
                      <a:pt x="90" y="326"/>
                    </a:lnTo>
                    <a:lnTo>
                      <a:pt x="90" y="413"/>
                    </a:lnTo>
                    <a:lnTo>
                      <a:pt x="60" y="413"/>
                    </a:lnTo>
                    <a:lnTo>
                      <a:pt x="60" y="474"/>
                    </a:lnTo>
                    <a:lnTo>
                      <a:pt x="30" y="502"/>
                    </a:lnTo>
                    <a:lnTo>
                      <a:pt x="60" y="502"/>
                    </a:lnTo>
                    <a:lnTo>
                      <a:pt x="60" y="533"/>
                    </a:lnTo>
                    <a:lnTo>
                      <a:pt x="30" y="533"/>
                    </a:lnTo>
                    <a:lnTo>
                      <a:pt x="0" y="562"/>
                    </a:lnTo>
                  </a:path>
                </a:pathLst>
              </a:custGeom>
              <a:noFill/>
              <a:ln w="1588">
                <a:solidFill>
                  <a:srgbClr val="000000"/>
                </a:solidFill>
                <a:prstDash val="solid"/>
                <a:round/>
                <a:headEnd/>
                <a:tailEnd/>
              </a:ln>
            </p:spPr>
            <p:txBody>
              <a:bodyPr/>
              <a:lstStyle/>
              <a:p>
                <a:endParaRPr lang="en-GB"/>
              </a:p>
            </p:txBody>
          </p:sp>
          <p:sp>
            <p:nvSpPr>
              <p:cNvPr id="21773" name="Line 269"/>
              <p:cNvSpPr>
                <a:spLocks noChangeShapeType="1"/>
              </p:cNvSpPr>
              <p:nvPr/>
            </p:nvSpPr>
            <p:spPr bwMode="auto">
              <a:xfrm>
                <a:off x="5043" y="3985"/>
                <a:ext cx="1" cy="30"/>
              </a:xfrm>
              <a:prstGeom prst="line">
                <a:avLst/>
              </a:prstGeom>
              <a:noFill/>
              <a:ln w="1588">
                <a:solidFill>
                  <a:srgbClr val="000000"/>
                </a:solidFill>
                <a:round/>
                <a:headEnd/>
                <a:tailEnd/>
              </a:ln>
            </p:spPr>
            <p:txBody>
              <a:bodyPr/>
              <a:lstStyle/>
              <a:p>
                <a:endParaRPr lang="en-GB"/>
              </a:p>
            </p:txBody>
          </p:sp>
          <p:sp>
            <p:nvSpPr>
              <p:cNvPr id="21774" name="Freeform 270"/>
              <p:cNvSpPr>
                <a:spLocks/>
              </p:cNvSpPr>
              <p:nvPr/>
            </p:nvSpPr>
            <p:spPr bwMode="auto">
              <a:xfrm>
                <a:off x="4998" y="3999"/>
                <a:ext cx="45" cy="104"/>
              </a:xfrm>
              <a:custGeom>
                <a:avLst/>
                <a:gdLst/>
                <a:ahLst/>
                <a:cxnLst>
                  <a:cxn ang="0">
                    <a:pos x="180" y="60"/>
                  </a:cxn>
                  <a:cxn ang="0">
                    <a:pos x="149" y="60"/>
                  </a:cxn>
                  <a:cxn ang="0">
                    <a:pos x="89" y="0"/>
                  </a:cxn>
                  <a:cxn ang="0">
                    <a:pos x="60" y="0"/>
                  </a:cxn>
                  <a:cxn ang="0">
                    <a:pos x="60" y="30"/>
                  </a:cxn>
                  <a:cxn ang="0">
                    <a:pos x="30" y="60"/>
                  </a:cxn>
                  <a:cxn ang="0">
                    <a:pos x="30" y="118"/>
                  </a:cxn>
                  <a:cxn ang="0">
                    <a:pos x="0" y="118"/>
                  </a:cxn>
                  <a:cxn ang="0">
                    <a:pos x="30" y="149"/>
                  </a:cxn>
                  <a:cxn ang="0">
                    <a:pos x="30" y="236"/>
                  </a:cxn>
                  <a:cxn ang="0">
                    <a:pos x="60" y="236"/>
                  </a:cxn>
                  <a:cxn ang="0">
                    <a:pos x="89" y="267"/>
                  </a:cxn>
                  <a:cxn ang="0">
                    <a:pos x="60" y="297"/>
                  </a:cxn>
                  <a:cxn ang="0">
                    <a:pos x="30" y="297"/>
                  </a:cxn>
                  <a:cxn ang="0">
                    <a:pos x="30" y="356"/>
                  </a:cxn>
                  <a:cxn ang="0">
                    <a:pos x="0" y="385"/>
                  </a:cxn>
                  <a:cxn ang="0">
                    <a:pos x="30" y="415"/>
                  </a:cxn>
                  <a:cxn ang="0">
                    <a:pos x="89" y="415"/>
                  </a:cxn>
                  <a:cxn ang="0">
                    <a:pos x="119" y="385"/>
                  </a:cxn>
                  <a:cxn ang="0">
                    <a:pos x="149" y="385"/>
                  </a:cxn>
                  <a:cxn ang="0">
                    <a:pos x="149" y="356"/>
                  </a:cxn>
                  <a:cxn ang="0">
                    <a:pos x="180" y="356"/>
                  </a:cxn>
                </a:cxnLst>
                <a:rect l="0" t="0" r="r" b="b"/>
                <a:pathLst>
                  <a:path w="180" h="415">
                    <a:moveTo>
                      <a:pt x="180" y="60"/>
                    </a:moveTo>
                    <a:lnTo>
                      <a:pt x="149" y="60"/>
                    </a:lnTo>
                    <a:lnTo>
                      <a:pt x="89" y="0"/>
                    </a:lnTo>
                    <a:lnTo>
                      <a:pt x="60" y="0"/>
                    </a:lnTo>
                    <a:lnTo>
                      <a:pt x="60" y="30"/>
                    </a:lnTo>
                    <a:lnTo>
                      <a:pt x="30" y="60"/>
                    </a:lnTo>
                    <a:lnTo>
                      <a:pt x="30" y="118"/>
                    </a:lnTo>
                    <a:lnTo>
                      <a:pt x="0" y="118"/>
                    </a:lnTo>
                    <a:lnTo>
                      <a:pt x="30" y="149"/>
                    </a:lnTo>
                    <a:lnTo>
                      <a:pt x="30" y="236"/>
                    </a:lnTo>
                    <a:lnTo>
                      <a:pt x="60" y="236"/>
                    </a:lnTo>
                    <a:lnTo>
                      <a:pt x="89" y="267"/>
                    </a:lnTo>
                    <a:lnTo>
                      <a:pt x="60" y="297"/>
                    </a:lnTo>
                    <a:lnTo>
                      <a:pt x="30" y="297"/>
                    </a:lnTo>
                    <a:lnTo>
                      <a:pt x="30" y="356"/>
                    </a:lnTo>
                    <a:lnTo>
                      <a:pt x="0" y="385"/>
                    </a:lnTo>
                    <a:lnTo>
                      <a:pt x="30" y="415"/>
                    </a:lnTo>
                    <a:lnTo>
                      <a:pt x="89" y="415"/>
                    </a:lnTo>
                    <a:lnTo>
                      <a:pt x="119" y="385"/>
                    </a:lnTo>
                    <a:lnTo>
                      <a:pt x="149" y="385"/>
                    </a:lnTo>
                    <a:lnTo>
                      <a:pt x="149" y="356"/>
                    </a:lnTo>
                    <a:lnTo>
                      <a:pt x="180" y="356"/>
                    </a:lnTo>
                  </a:path>
                </a:pathLst>
              </a:custGeom>
              <a:noFill/>
              <a:ln w="1588">
                <a:solidFill>
                  <a:srgbClr val="000000"/>
                </a:solidFill>
                <a:prstDash val="solid"/>
                <a:round/>
                <a:headEnd/>
                <a:tailEnd/>
              </a:ln>
            </p:spPr>
            <p:txBody>
              <a:bodyPr/>
              <a:lstStyle/>
              <a:p>
                <a:endParaRPr lang="en-GB"/>
              </a:p>
            </p:txBody>
          </p:sp>
          <p:sp>
            <p:nvSpPr>
              <p:cNvPr id="21775" name="Line 271"/>
              <p:cNvSpPr>
                <a:spLocks noChangeShapeType="1"/>
              </p:cNvSpPr>
              <p:nvPr/>
            </p:nvSpPr>
            <p:spPr bwMode="auto">
              <a:xfrm flipV="1">
                <a:off x="5043" y="3940"/>
                <a:ext cx="1" cy="45"/>
              </a:xfrm>
              <a:prstGeom prst="line">
                <a:avLst/>
              </a:prstGeom>
              <a:noFill/>
              <a:ln w="1588">
                <a:solidFill>
                  <a:srgbClr val="000000"/>
                </a:solidFill>
                <a:round/>
                <a:headEnd/>
                <a:tailEnd/>
              </a:ln>
            </p:spPr>
            <p:txBody>
              <a:bodyPr/>
              <a:lstStyle/>
              <a:p>
                <a:endParaRPr lang="en-GB"/>
              </a:p>
            </p:txBody>
          </p:sp>
          <p:sp>
            <p:nvSpPr>
              <p:cNvPr id="21776" name="Freeform 272"/>
              <p:cNvSpPr>
                <a:spLocks/>
              </p:cNvSpPr>
              <p:nvPr/>
            </p:nvSpPr>
            <p:spPr bwMode="auto">
              <a:xfrm>
                <a:off x="4954" y="4096"/>
                <a:ext cx="59" cy="162"/>
              </a:xfrm>
              <a:custGeom>
                <a:avLst/>
                <a:gdLst/>
                <a:ahLst/>
                <a:cxnLst>
                  <a:cxn ang="0">
                    <a:pos x="237" y="650"/>
                  </a:cxn>
                  <a:cxn ang="0">
                    <a:pos x="207" y="623"/>
                  </a:cxn>
                  <a:cxn ang="0">
                    <a:pos x="207" y="532"/>
                  </a:cxn>
                  <a:cxn ang="0">
                    <a:pos x="177" y="504"/>
                  </a:cxn>
                  <a:cxn ang="0">
                    <a:pos x="177" y="444"/>
                  </a:cxn>
                  <a:cxn ang="0">
                    <a:pos x="148" y="444"/>
                  </a:cxn>
                  <a:cxn ang="0">
                    <a:pos x="148" y="385"/>
                  </a:cxn>
                  <a:cxn ang="0">
                    <a:pos x="119" y="355"/>
                  </a:cxn>
                  <a:cxn ang="0">
                    <a:pos x="119" y="325"/>
                  </a:cxn>
                  <a:cxn ang="0">
                    <a:pos x="89" y="296"/>
                  </a:cxn>
                  <a:cxn ang="0">
                    <a:pos x="89" y="237"/>
                  </a:cxn>
                  <a:cxn ang="0">
                    <a:pos x="59" y="177"/>
                  </a:cxn>
                  <a:cxn ang="0">
                    <a:pos x="29" y="149"/>
                  </a:cxn>
                  <a:cxn ang="0">
                    <a:pos x="29" y="119"/>
                  </a:cxn>
                  <a:cxn ang="0">
                    <a:pos x="0" y="89"/>
                  </a:cxn>
                  <a:cxn ang="0">
                    <a:pos x="0" y="58"/>
                  </a:cxn>
                  <a:cxn ang="0">
                    <a:pos x="29" y="30"/>
                  </a:cxn>
                  <a:cxn ang="0">
                    <a:pos x="29" y="0"/>
                  </a:cxn>
                </a:cxnLst>
                <a:rect l="0" t="0" r="r" b="b"/>
                <a:pathLst>
                  <a:path w="237" h="650">
                    <a:moveTo>
                      <a:pt x="237" y="650"/>
                    </a:moveTo>
                    <a:lnTo>
                      <a:pt x="207" y="623"/>
                    </a:lnTo>
                    <a:lnTo>
                      <a:pt x="207" y="532"/>
                    </a:lnTo>
                    <a:lnTo>
                      <a:pt x="177" y="504"/>
                    </a:lnTo>
                    <a:lnTo>
                      <a:pt x="177" y="444"/>
                    </a:lnTo>
                    <a:lnTo>
                      <a:pt x="148" y="444"/>
                    </a:lnTo>
                    <a:lnTo>
                      <a:pt x="148" y="385"/>
                    </a:lnTo>
                    <a:lnTo>
                      <a:pt x="119" y="355"/>
                    </a:lnTo>
                    <a:lnTo>
                      <a:pt x="119" y="325"/>
                    </a:lnTo>
                    <a:lnTo>
                      <a:pt x="89" y="296"/>
                    </a:lnTo>
                    <a:lnTo>
                      <a:pt x="89" y="237"/>
                    </a:lnTo>
                    <a:lnTo>
                      <a:pt x="59" y="177"/>
                    </a:lnTo>
                    <a:lnTo>
                      <a:pt x="29" y="149"/>
                    </a:lnTo>
                    <a:lnTo>
                      <a:pt x="29" y="119"/>
                    </a:lnTo>
                    <a:lnTo>
                      <a:pt x="0" y="89"/>
                    </a:lnTo>
                    <a:lnTo>
                      <a:pt x="0" y="58"/>
                    </a:lnTo>
                    <a:lnTo>
                      <a:pt x="29" y="30"/>
                    </a:lnTo>
                    <a:lnTo>
                      <a:pt x="29" y="0"/>
                    </a:lnTo>
                  </a:path>
                </a:pathLst>
              </a:custGeom>
              <a:noFill/>
              <a:ln w="1588">
                <a:solidFill>
                  <a:srgbClr val="000000"/>
                </a:solidFill>
                <a:prstDash val="solid"/>
                <a:round/>
                <a:headEnd/>
                <a:tailEnd/>
              </a:ln>
            </p:spPr>
            <p:txBody>
              <a:bodyPr/>
              <a:lstStyle/>
              <a:p>
                <a:endParaRPr lang="en-GB"/>
              </a:p>
            </p:txBody>
          </p:sp>
          <p:sp>
            <p:nvSpPr>
              <p:cNvPr id="21777" name="Freeform 273"/>
              <p:cNvSpPr>
                <a:spLocks/>
              </p:cNvSpPr>
              <p:nvPr/>
            </p:nvSpPr>
            <p:spPr bwMode="auto">
              <a:xfrm>
                <a:off x="5013" y="4088"/>
                <a:ext cx="30" cy="163"/>
              </a:xfrm>
              <a:custGeom>
                <a:avLst/>
                <a:gdLst/>
                <a:ahLst/>
                <a:cxnLst>
                  <a:cxn ang="0">
                    <a:pos x="120" y="0"/>
                  </a:cxn>
                  <a:cxn ang="0">
                    <a:pos x="120" y="59"/>
                  </a:cxn>
                  <a:cxn ang="0">
                    <a:pos x="89" y="59"/>
                  </a:cxn>
                  <a:cxn ang="0">
                    <a:pos x="89" y="87"/>
                  </a:cxn>
                  <a:cxn ang="0">
                    <a:pos x="120" y="87"/>
                  </a:cxn>
                  <a:cxn ang="0">
                    <a:pos x="120" y="178"/>
                  </a:cxn>
                  <a:cxn ang="0">
                    <a:pos x="89" y="206"/>
                  </a:cxn>
                  <a:cxn ang="0">
                    <a:pos x="89" y="266"/>
                  </a:cxn>
                  <a:cxn ang="0">
                    <a:pos x="59" y="296"/>
                  </a:cxn>
                  <a:cxn ang="0">
                    <a:pos x="59" y="503"/>
                  </a:cxn>
                  <a:cxn ang="0">
                    <a:pos x="29" y="503"/>
                  </a:cxn>
                  <a:cxn ang="0">
                    <a:pos x="29" y="652"/>
                  </a:cxn>
                  <a:cxn ang="0">
                    <a:pos x="0" y="652"/>
                  </a:cxn>
                </a:cxnLst>
                <a:rect l="0" t="0" r="r" b="b"/>
                <a:pathLst>
                  <a:path w="120" h="652">
                    <a:moveTo>
                      <a:pt x="120" y="0"/>
                    </a:moveTo>
                    <a:lnTo>
                      <a:pt x="120" y="59"/>
                    </a:lnTo>
                    <a:lnTo>
                      <a:pt x="89" y="59"/>
                    </a:lnTo>
                    <a:lnTo>
                      <a:pt x="89" y="87"/>
                    </a:lnTo>
                    <a:lnTo>
                      <a:pt x="120" y="87"/>
                    </a:lnTo>
                    <a:lnTo>
                      <a:pt x="120" y="178"/>
                    </a:lnTo>
                    <a:lnTo>
                      <a:pt x="89" y="206"/>
                    </a:lnTo>
                    <a:lnTo>
                      <a:pt x="89" y="266"/>
                    </a:lnTo>
                    <a:lnTo>
                      <a:pt x="59" y="296"/>
                    </a:lnTo>
                    <a:lnTo>
                      <a:pt x="59" y="503"/>
                    </a:lnTo>
                    <a:lnTo>
                      <a:pt x="29" y="503"/>
                    </a:lnTo>
                    <a:lnTo>
                      <a:pt x="29" y="652"/>
                    </a:lnTo>
                    <a:lnTo>
                      <a:pt x="0" y="652"/>
                    </a:lnTo>
                  </a:path>
                </a:pathLst>
              </a:custGeom>
              <a:noFill/>
              <a:ln w="1588">
                <a:solidFill>
                  <a:srgbClr val="000000"/>
                </a:solidFill>
                <a:prstDash val="solid"/>
                <a:round/>
                <a:headEnd/>
                <a:tailEnd/>
              </a:ln>
            </p:spPr>
            <p:txBody>
              <a:bodyPr/>
              <a:lstStyle/>
              <a:p>
                <a:endParaRPr lang="en-GB"/>
              </a:p>
            </p:txBody>
          </p:sp>
          <p:sp>
            <p:nvSpPr>
              <p:cNvPr id="21778" name="Line 274"/>
              <p:cNvSpPr>
                <a:spLocks noChangeShapeType="1"/>
              </p:cNvSpPr>
              <p:nvPr/>
            </p:nvSpPr>
            <p:spPr bwMode="auto">
              <a:xfrm>
                <a:off x="5043" y="4015"/>
                <a:ext cx="1" cy="73"/>
              </a:xfrm>
              <a:prstGeom prst="line">
                <a:avLst/>
              </a:prstGeom>
              <a:noFill/>
              <a:ln w="1588">
                <a:solidFill>
                  <a:srgbClr val="000000"/>
                </a:solidFill>
                <a:round/>
                <a:headEnd/>
                <a:tailEnd/>
              </a:ln>
            </p:spPr>
            <p:txBody>
              <a:bodyPr/>
              <a:lstStyle/>
              <a:p>
                <a:endParaRPr lang="en-GB"/>
              </a:p>
            </p:txBody>
          </p:sp>
          <p:sp>
            <p:nvSpPr>
              <p:cNvPr id="21779" name="Freeform 275"/>
              <p:cNvSpPr>
                <a:spLocks/>
              </p:cNvSpPr>
              <p:nvPr/>
            </p:nvSpPr>
            <p:spPr bwMode="auto">
              <a:xfrm>
                <a:off x="4828" y="4214"/>
                <a:ext cx="185" cy="133"/>
              </a:xfrm>
              <a:custGeom>
                <a:avLst/>
                <a:gdLst/>
                <a:ahLst/>
                <a:cxnLst>
                  <a:cxn ang="0">
                    <a:pos x="741" y="176"/>
                  </a:cxn>
                  <a:cxn ang="0">
                    <a:pos x="681" y="237"/>
                  </a:cxn>
                  <a:cxn ang="0">
                    <a:pos x="681" y="413"/>
                  </a:cxn>
                  <a:cxn ang="0">
                    <a:pos x="652" y="444"/>
                  </a:cxn>
                  <a:cxn ang="0">
                    <a:pos x="652" y="532"/>
                  </a:cxn>
                  <a:cxn ang="0">
                    <a:pos x="295" y="532"/>
                  </a:cxn>
                  <a:cxn ang="0">
                    <a:pos x="295" y="504"/>
                  </a:cxn>
                  <a:cxn ang="0">
                    <a:pos x="268" y="504"/>
                  </a:cxn>
                  <a:cxn ang="0">
                    <a:pos x="268" y="444"/>
                  </a:cxn>
                  <a:cxn ang="0">
                    <a:pos x="238" y="413"/>
                  </a:cxn>
                  <a:cxn ang="0">
                    <a:pos x="238" y="356"/>
                  </a:cxn>
                  <a:cxn ang="0">
                    <a:pos x="149" y="267"/>
                  </a:cxn>
                  <a:cxn ang="0">
                    <a:pos x="149" y="237"/>
                  </a:cxn>
                  <a:cxn ang="0">
                    <a:pos x="119" y="206"/>
                  </a:cxn>
                  <a:cxn ang="0">
                    <a:pos x="88" y="206"/>
                  </a:cxn>
                  <a:cxn ang="0">
                    <a:pos x="88" y="88"/>
                  </a:cxn>
                  <a:cxn ang="0">
                    <a:pos x="61" y="88"/>
                  </a:cxn>
                  <a:cxn ang="0">
                    <a:pos x="61" y="0"/>
                  </a:cxn>
                  <a:cxn ang="0">
                    <a:pos x="31" y="30"/>
                  </a:cxn>
                  <a:cxn ang="0">
                    <a:pos x="31" y="88"/>
                  </a:cxn>
                  <a:cxn ang="0">
                    <a:pos x="0" y="118"/>
                  </a:cxn>
                  <a:cxn ang="0">
                    <a:pos x="0" y="149"/>
                  </a:cxn>
                  <a:cxn ang="0">
                    <a:pos x="31" y="176"/>
                  </a:cxn>
                  <a:cxn ang="0">
                    <a:pos x="61" y="237"/>
                  </a:cxn>
                  <a:cxn ang="0">
                    <a:pos x="61" y="267"/>
                  </a:cxn>
                  <a:cxn ang="0">
                    <a:pos x="88" y="295"/>
                  </a:cxn>
                  <a:cxn ang="0">
                    <a:pos x="88" y="356"/>
                  </a:cxn>
                  <a:cxn ang="0">
                    <a:pos x="119" y="413"/>
                  </a:cxn>
                  <a:cxn ang="0">
                    <a:pos x="149" y="444"/>
                  </a:cxn>
                  <a:cxn ang="0">
                    <a:pos x="149" y="474"/>
                  </a:cxn>
                  <a:cxn ang="0">
                    <a:pos x="207" y="532"/>
                  </a:cxn>
                </a:cxnLst>
                <a:rect l="0" t="0" r="r" b="b"/>
                <a:pathLst>
                  <a:path w="741" h="532">
                    <a:moveTo>
                      <a:pt x="741" y="176"/>
                    </a:moveTo>
                    <a:lnTo>
                      <a:pt x="681" y="237"/>
                    </a:lnTo>
                    <a:lnTo>
                      <a:pt x="681" y="413"/>
                    </a:lnTo>
                    <a:lnTo>
                      <a:pt x="652" y="444"/>
                    </a:lnTo>
                    <a:lnTo>
                      <a:pt x="652" y="532"/>
                    </a:lnTo>
                    <a:lnTo>
                      <a:pt x="295" y="532"/>
                    </a:lnTo>
                    <a:lnTo>
                      <a:pt x="295" y="504"/>
                    </a:lnTo>
                    <a:lnTo>
                      <a:pt x="268" y="504"/>
                    </a:lnTo>
                    <a:lnTo>
                      <a:pt x="268" y="444"/>
                    </a:lnTo>
                    <a:lnTo>
                      <a:pt x="238" y="413"/>
                    </a:lnTo>
                    <a:lnTo>
                      <a:pt x="238" y="356"/>
                    </a:lnTo>
                    <a:lnTo>
                      <a:pt x="149" y="267"/>
                    </a:lnTo>
                    <a:lnTo>
                      <a:pt x="149" y="237"/>
                    </a:lnTo>
                    <a:lnTo>
                      <a:pt x="119" y="206"/>
                    </a:lnTo>
                    <a:lnTo>
                      <a:pt x="88" y="206"/>
                    </a:lnTo>
                    <a:lnTo>
                      <a:pt x="88" y="88"/>
                    </a:lnTo>
                    <a:lnTo>
                      <a:pt x="61" y="88"/>
                    </a:lnTo>
                    <a:lnTo>
                      <a:pt x="61" y="0"/>
                    </a:lnTo>
                    <a:lnTo>
                      <a:pt x="31" y="30"/>
                    </a:lnTo>
                    <a:lnTo>
                      <a:pt x="31" y="88"/>
                    </a:lnTo>
                    <a:lnTo>
                      <a:pt x="0" y="118"/>
                    </a:lnTo>
                    <a:lnTo>
                      <a:pt x="0" y="149"/>
                    </a:lnTo>
                    <a:lnTo>
                      <a:pt x="31" y="176"/>
                    </a:lnTo>
                    <a:lnTo>
                      <a:pt x="61" y="237"/>
                    </a:lnTo>
                    <a:lnTo>
                      <a:pt x="61" y="267"/>
                    </a:lnTo>
                    <a:lnTo>
                      <a:pt x="88" y="295"/>
                    </a:lnTo>
                    <a:lnTo>
                      <a:pt x="88" y="356"/>
                    </a:lnTo>
                    <a:lnTo>
                      <a:pt x="119" y="413"/>
                    </a:lnTo>
                    <a:lnTo>
                      <a:pt x="149" y="444"/>
                    </a:lnTo>
                    <a:lnTo>
                      <a:pt x="149" y="474"/>
                    </a:lnTo>
                    <a:lnTo>
                      <a:pt x="207" y="532"/>
                    </a:lnTo>
                  </a:path>
                </a:pathLst>
              </a:custGeom>
              <a:noFill/>
              <a:ln w="1588">
                <a:solidFill>
                  <a:srgbClr val="000000"/>
                </a:solidFill>
                <a:prstDash val="solid"/>
                <a:round/>
                <a:headEnd/>
                <a:tailEnd/>
              </a:ln>
            </p:spPr>
            <p:txBody>
              <a:bodyPr/>
              <a:lstStyle/>
              <a:p>
                <a:endParaRPr lang="en-GB"/>
              </a:p>
            </p:txBody>
          </p:sp>
          <p:sp>
            <p:nvSpPr>
              <p:cNvPr id="21780" name="Freeform 276"/>
              <p:cNvSpPr>
                <a:spLocks/>
              </p:cNvSpPr>
              <p:nvPr/>
            </p:nvSpPr>
            <p:spPr bwMode="auto">
              <a:xfrm>
                <a:off x="5013" y="4037"/>
                <a:ext cx="289" cy="251"/>
              </a:xfrm>
              <a:custGeom>
                <a:avLst/>
                <a:gdLst/>
                <a:ahLst/>
                <a:cxnLst>
                  <a:cxn ang="0">
                    <a:pos x="0" y="947"/>
                  </a:cxn>
                  <a:cxn ang="0">
                    <a:pos x="89" y="947"/>
                  </a:cxn>
                  <a:cxn ang="0">
                    <a:pos x="207" y="977"/>
                  </a:cxn>
                  <a:cxn ang="0">
                    <a:pos x="296" y="977"/>
                  </a:cxn>
                  <a:cxn ang="0">
                    <a:pos x="327" y="1005"/>
                  </a:cxn>
                  <a:cxn ang="0">
                    <a:pos x="357" y="1005"/>
                  </a:cxn>
                  <a:cxn ang="0">
                    <a:pos x="357" y="977"/>
                  </a:cxn>
                  <a:cxn ang="0">
                    <a:pos x="475" y="859"/>
                  </a:cxn>
                  <a:cxn ang="0">
                    <a:pos x="475" y="828"/>
                  </a:cxn>
                  <a:cxn ang="0">
                    <a:pos x="503" y="798"/>
                  </a:cxn>
                  <a:cxn ang="0">
                    <a:pos x="503" y="768"/>
                  </a:cxn>
                  <a:cxn ang="0">
                    <a:pos x="564" y="768"/>
                  </a:cxn>
                  <a:cxn ang="0">
                    <a:pos x="593" y="740"/>
                  </a:cxn>
                  <a:cxn ang="0">
                    <a:pos x="712" y="740"/>
                  </a:cxn>
                  <a:cxn ang="0">
                    <a:pos x="741" y="710"/>
                  </a:cxn>
                  <a:cxn ang="0">
                    <a:pos x="741" y="680"/>
                  </a:cxn>
                  <a:cxn ang="0">
                    <a:pos x="771" y="650"/>
                  </a:cxn>
                  <a:cxn ang="0">
                    <a:pos x="771" y="621"/>
                  </a:cxn>
                  <a:cxn ang="0">
                    <a:pos x="830" y="561"/>
                  </a:cxn>
                  <a:cxn ang="0">
                    <a:pos x="859" y="561"/>
                  </a:cxn>
                  <a:cxn ang="0">
                    <a:pos x="800" y="503"/>
                  </a:cxn>
                  <a:cxn ang="0">
                    <a:pos x="771" y="443"/>
                  </a:cxn>
                  <a:cxn ang="0">
                    <a:pos x="741" y="413"/>
                  </a:cxn>
                  <a:cxn ang="0">
                    <a:pos x="741" y="385"/>
                  </a:cxn>
                  <a:cxn ang="0">
                    <a:pos x="712" y="355"/>
                  </a:cxn>
                  <a:cxn ang="0">
                    <a:pos x="682" y="355"/>
                  </a:cxn>
                  <a:cxn ang="0">
                    <a:pos x="652" y="325"/>
                  </a:cxn>
                  <a:cxn ang="0">
                    <a:pos x="652" y="294"/>
                  </a:cxn>
                  <a:cxn ang="0">
                    <a:pos x="564" y="207"/>
                  </a:cxn>
                  <a:cxn ang="0">
                    <a:pos x="593" y="207"/>
                  </a:cxn>
                  <a:cxn ang="0">
                    <a:pos x="621" y="176"/>
                  </a:cxn>
                  <a:cxn ang="0">
                    <a:pos x="771" y="148"/>
                  </a:cxn>
                  <a:cxn ang="0">
                    <a:pos x="800" y="148"/>
                  </a:cxn>
                  <a:cxn ang="0">
                    <a:pos x="830" y="118"/>
                  </a:cxn>
                  <a:cxn ang="0">
                    <a:pos x="889" y="118"/>
                  </a:cxn>
                  <a:cxn ang="0">
                    <a:pos x="889" y="87"/>
                  </a:cxn>
                  <a:cxn ang="0">
                    <a:pos x="977" y="87"/>
                  </a:cxn>
                  <a:cxn ang="0">
                    <a:pos x="1007" y="57"/>
                  </a:cxn>
                  <a:cxn ang="0">
                    <a:pos x="1068" y="57"/>
                  </a:cxn>
                  <a:cxn ang="0">
                    <a:pos x="1096" y="30"/>
                  </a:cxn>
                  <a:cxn ang="0">
                    <a:pos x="1126" y="30"/>
                  </a:cxn>
                  <a:cxn ang="0">
                    <a:pos x="1156" y="0"/>
                  </a:cxn>
                </a:cxnLst>
                <a:rect l="0" t="0" r="r" b="b"/>
                <a:pathLst>
                  <a:path w="1156" h="1005">
                    <a:moveTo>
                      <a:pt x="0" y="947"/>
                    </a:moveTo>
                    <a:lnTo>
                      <a:pt x="89" y="947"/>
                    </a:lnTo>
                    <a:lnTo>
                      <a:pt x="207" y="977"/>
                    </a:lnTo>
                    <a:lnTo>
                      <a:pt x="296" y="977"/>
                    </a:lnTo>
                    <a:lnTo>
                      <a:pt x="327" y="1005"/>
                    </a:lnTo>
                    <a:lnTo>
                      <a:pt x="357" y="1005"/>
                    </a:lnTo>
                    <a:lnTo>
                      <a:pt x="357" y="977"/>
                    </a:lnTo>
                    <a:lnTo>
                      <a:pt x="475" y="859"/>
                    </a:lnTo>
                    <a:lnTo>
                      <a:pt x="475" y="828"/>
                    </a:lnTo>
                    <a:lnTo>
                      <a:pt x="503" y="798"/>
                    </a:lnTo>
                    <a:lnTo>
                      <a:pt x="503" y="768"/>
                    </a:lnTo>
                    <a:lnTo>
                      <a:pt x="564" y="768"/>
                    </a:lnTo>
                    <a:lnTo>
                      <a:pt x="593" y="740"/>
                    </a:lnTo>
                    <a:lnTo>
                      <a:pt x="712" y="740"/>
                    </a:lnTo>
                    <a:lnTo>
                      <a:pt x="741" y="710"/>
                    </a:lnTo>
                    <a:lnTo>
                      <a:pt x="741" y="680"/>
                    </a:lnTo>
                    <a:lnTo>
                      <a:pt x="771" y="650"/>
                    </a:lnTo>
                    <a:lnTo>
                      <a:pt x="771" y="621"/>
                    </a:lnTo>
                    <a:lnTo>
                      <a:pt x="830" y="561"/>
                    </a:lnTo>
                    <a:lnTo>
                      <a:pt x="859" y="561"/>
                    </a:lnTo>
                    <a:lnTo>
                      <a:pt x="800" y="503"/>
                    </a:lnTo>
                    <a:lnTo>
                      <a:pt x="771" y="443"/>
                    </a:lnTo>
                    <a:lnTo>
                      <a:pt x="741" y="413"/>
                    </a:lnTo>
                    <a:lnTo>
                      <a:pt x="741" y="385"/>
                    </a:lnTo>
                    <a:lnTo>
                      <a:pt x="712" y="355"/>
                    </a:lnTo>
                    <a:lnTo>
                      <a:pt x="682" y="355"/>
                    </a:lnTo>
                    <a:lnTo>
                      <a:pt x="652" y="325"/>
                    </a:lnTo>
                    <a:lnTo>
                      <a:pt x="652" y="294"/>
                    </a:lnTo>
                    <a:lnTo>
                      <a:pt x="564" y="207"/>
                    </a:lnTo>
                    <a:lnTo>
                      <a:pt x="593" y="207"/>
                    </a:lnTo>
                    <a:lnTo>
                      <a:pt x="621" y="176"/>
                    </a:lnTo>
                    <a:lnTo>
                      <a:pt x="771" y="148"/>
                    </a:lnTo>
                    <a:lnTo>
                      <a:pt x="800" y="148"/>
                    </a:lnTo>
                    <a:lnTo>
                      <a:pt x="830" y="118"/>
                    </a:lnTo>
                    <a:lnTo>
                      <a:pt x="889" y="118"/>
                    </a:lnTo>
                    <a:lnTo>
                      <a:pt x="889" y="87"/>
                    </a:lnTo>
                    <a:lnTo>
                      <a:pt x="977" y="87"/>
                    </a:lnTo>
                    <a:lnTo>
                      <a:pt x="1007" y="57"/>
                    </a:lnTo>
                    <a:lnTo>
                      <a:pt x="1068" y="57"/>
                    </a:lnTo>
                    <a:lnTo>
                      <a:pt x="1096" y="30"/>
                    </a:lnTo>
                    <a:lnTo>
                      <a:pt x="1126" y="30"/>
                    </a:lnTo>
                    <a:lnTo>
                      <a:pt x="1156" y="0"/>
                    </a:lnTo>
                  </a:path>
                </a:pathLst>
              </a:custGeom>
              <a:noFill/>
              <a:ln w="1588">
                <a:solidFill>
                  <a:srgbClr val="000000"/>
                </a:solidFill>
                <a:prstDash val="solid"/>
                <a:round/>
                <a:headEnd/>
                <a:tailEnd/>
              </a:ln>
            </p:spPr>
            <p:txBody>
              <a:bodyPr/>
              <a:lstStyle/>
              <a:p>
                <a:endParaRPr lang="en-GB"/>
              </a:p>
            </p:txBody>
          </p:sp>
          <p:sp>
            <p:nvSpPr>
              <p:cNvPr id="21781" name="Line 277"/>
              <p:cNvSpPr>
                <a:spLocks noChangeShapeType="1"/>
              </p:cNvSpPr>
              <p:nvPr/>
            </p:nvSpPr>
            <p:spPr bwMode="auto">
              <a:xfrm>
                <a:off x="5013" y="4251"/>
                <a:ext cx="1" cy="7"/>
              </a:xfrm>
              <a:prstGeom prst="line">
                <a:avLst/>
              </a:prstGeom>
              <a:noFill/>
              <a:ln w="1588">
                <a:solidFill>
                  <a:srgbClr val="000000"/>
                </a:solidFill>
                <a:round/>
                <a:headEnd/>
                <a:tailEnd/>
              </a:ln>
            </p:spPr>
            <p:txBody>
              <a:bodyPr/>
              <a:lstStyle/>
              <a:p>
                <a:endParaRPr lang="en-GB"/>
              </a:p>
            </p:txBody>
          </p:sp>
          <p:sp>
            <p:nvSpPr>
              <p:cNvPr id="21782" name="Freeform 278"/>
              <p:cNvSpPr>
                <a:spLocks/>
              </p:cNvSpPr>
              <p:nvPr/>
            </p:nvSpPr>
            <p:spPr bwMode="auto">
              <a:xfrm>
                <a:off x="5013" y="4251"/>
                <a:ext cx="7" cy="23"/>
              </a:xfrm>
              <a:custGeom>
                <a:avLst/>
                <a:gdLst/>
                <a:ahLst/>
                <a:cxnLst>
                  <a:cxn ang="0">
                    <a:pos x="0" y="0"/>
                  </a:cxn>
                  <a:cxn ang="0">
                    <a:pos x="29" y="27"/>
                  </a:cxn>
                  <a:cxn ang="0">
                    <a:pos x="0" y="57"/>
                  </a:cxn>
                  <a:cxn ang="0">
                    <a:pos x="0" y="88"/>
                  </a:cxn>
                </a:cxnLst>
                <a:rect l="0" t="0" r="r" b="b"/>
                <a:pathLst>
                  <a:path w="29" h="88">
                    <a:moveTo>
                      <a:pt x="0" y="0"/>
                    </a:moveTo>
                    <a:lnTo>
                      <a:pt x="29" y="27"/>
                    </a:lnTo>
                    <a:lnTo>
                      <a:pt x="0" y="57"/>
                    </a:lnTo>
                    <a:lnTo>
                      <a:pt x="0" y="88"/>
                    </a:lnTo>
                  </a:path>
                </a:pathLst>
              </a:custGeom>
              <a:noFill/>
              <a:ln w="1588">
                <a:solidFill>
                  <a:srgbClr val="000000"/>
                </a:solidFill>
                <a:prstDash val="solid"/>
                <a:round/>
                <a:headEnd/>
                <a:tailEnd/>
              </a:ln>
            </p:spPr>
            <p:txBody>
              <a:bodyPr/>
              <a:lstStyle/>
              <a:p>
                <a:endParaRPr lang="en-GB"/>
              </a:p>
            </p:txBody>
          </p:sp>
          <p:sp>
            <p:nvSpPr>
              <p:cNvPr id="21783" name="Freeform 279"/>
              <p:cNvSpPr>
                <a:spLocks/>
              </p:cNvSpPr>
              <p:nvPr/>
            </p:nvSpPr>
            <p:spPr bwMode="auto">
              <a:xfrm>
                <a:off x="5006" y="4274"/>
                <a:ext cx="7" cy="73"/>
              </a:xfrm>
              <a:custGeom>
                <a:avLst/>
                <a:gdLst/>
                <a:ahLst/>
                <a:cxnLst>
                  <a:cxn ang="0">
                    <a:pos x="0" y="295"/>
                  </a:cxn>
                  <a:cxn ang="0">
                    <a:pos x="30" y="267"/>
                  </a:cxn>
                  <a:cxn ang="0">
                    <a:pos x="0" y="237"/>
                  </a:cxn>
                  <a:cxn ang="0">
                    <a:pos x="0" y="207"/>
                  </a:cxn>
                  <a:cxn ang="0">
                    <a:pos x="30" y="176"/>
                  </a:cxn>
                  <a:cxn ang="0">
                    <a:pos x="30" y="0"/>
                  </a:cxn>
                </a:cxnLst>
                <a:rect l="0" t="0" r="r" b="b"/>
                <a:pathLst>
                  <a:path w="30" h="295">
                    <a:moveTo>
                      <a:pt x="0" y="295"/>
                    </a:moveTo>
                    <a:lnTo>
                      <a:pt x="30" y="267"/>
                    </a:lnTo>
                    <a:lnTo>
                      <a:pt x="0" y="237"/>
                    </a:lnTo>
                    <a:lnTo>
                      <a:pt x="0" y="207"/>
                    </a:lnTo>
                    <a:lnTo>
                      <a:pt x="30" y="176"/>
                    </a:lnTo>
                    <a:lnTo>
                      <a:pt x="30" y="0"/>
                    </a:lnTo>
                  </a:path>
                </a:pathLst>
              </a:custGeom>
              <a:noFill/>
              <a:ln w="1588">
                <a:solidFill>
                  <a:srgbClr val="000000"/>
                </a:solidFill>
                <a:prstDash val="solid"/>
                <a:round/>
                <a:headEnd/>
                <a:tailEnd/>
              </a:ln>
            </p:spPr>
            <p:txBody>
              <a:bodyPr/>
              <a:lstStyle/>
              <a:p>
                <a:endParaRPr lang="en-GB"/>
              </a:p>
            </p:txBody>
          </p:sp>
          <p:sp>
            <p:nvSpPr>
              <p:cNvPr id="21784" name="Freeform 280"/>
              <p:cNvSpPr>
                <a:spLocks/>
              </p:cNvSpPr>
              <p:nvPr/>
            </p:nvSpPr>
            <p:spPr bwMode="auto">
              <a:xfrm>
                <a:off x="5302" y="4037"/>
                <a:ext cx="467" cy="251"/>
              </a:xfrm>
              <a:custGeom>
                <a:avLst/>
                <a:gdLst/>
                <a:ahLst/>
                <a:cxnLst>
                  <a:cxn ang="0">
                    <a:pos x="0" y="0"/>
                  </a:cxn>
                  <a:cxn ang="0">
                    <a:pos x="88" y="0"/>
                  </a:cxn>
                  <a:cxn ang="0">
                    <a:pos x="119" y="30"/>
                  </a:cxn>
                  <a:cxn ang="0">
                    <a:pos x="238" y="30"/>
                  </a:cxn>
                  <a:cxn ang="0">
                    <a:pos x="295" y="57"/>
                  </a:cxn>
                  <a:cxn ang="0">
                    <a:pos x="356" y="57"/>
                  </a:cxn>
                  <a:cxn ang="0">
                    <a:pos x="533" y="148"/>
                  </a:cxn>
                  <a:cxn ang="0">
                    <a:pos x="563" y="176"/>
                  </a:cxn>
                  <a:cxn ang="0">
                    <a:pos x="623" y="207"/>
                  </a:cxn>
                  <a:cxn ang="0">
                    <a:pos x="681" y="266"/>
                  </a:cxn>
                  <a:cxn ang="0">
                    <a:pos x="711" y="266"/>
                  </a:cxn>
                  <a:cxn ang="0">
                    <a:pos x="741" y="294"/>
                  </a:cxn>
                  <a:cxn ang="0">
                    <a:pos x="800" y="325"/>
                  </a:cxn>
                  <a:cxn ang="0">
                    <a:pos x="830" y="325"/>
                  </a:cxn>
                  <a:cxn ang="0">
                    <a:pos x="860" y="355"/>
                  </a:cxn>
                  <a:cxn ang="0">
                    <a:pos x="979" y="413"/>
                  </a:cxn>
                  <a:cxn ang="0">
                    <a:pos x="1007" y="443"/>
                  </a:cxn>
                  <a:cxn ang="0">
                    <a:pos x="1037" y="503"/>
                  </a:cxn>
                  <a:cxn ang="0">
                    <a:pos x="1097" y="532"/>
                  </a:cxn>
                  <a:cxn ang="0">
                    <a:pos x="1155" y="591"/>
                  </a:cxn>
                  <a:cxn ang="0">
                    <a:pos x="1216" y="621"/>
                  </a:cxn>
                  <a:cxn ang="0">
                    <a:pos x="1244" y="650"/>
                  </a:cxn>
                  <a:cxn ang="0">
                    <a:pos x="1275" y="650"/>
                  </a:cxn>
                  <a:cxn ang="0">
                    <a:pos x="1332" y="710"/>
                  </a:cxn>
                  <a:cxn ang="0">
                    <a:pos x="1362" y="710"/>
                  </a:cxn>
                  <a:cxn ang="0">
                    <a:pos x="1541" y="886"/>
                  </a:cxn>
                  <a:cxn ang="0">
                    <a:pos x="1600" y="916"/>
                  </a:cxn>
                  <a:cxn ang="0">
                    <a:pos x="1688" y="1005"/>
                  </a:cxn>
                  <a:cxn ang="0">
                    <a:pos x="1867" y="1005"/>
                  </a:cxn>
                </a:cxnLst>
                <a:rect l="0" t="0" r="r" b="b"/>
                <a:pathLst>
                  <a:path w="1867" h="1005">
                    <a:moveTo>
                      <a:pt x="0" y="0"/>
                    </a:moveTo>
                    <a:lnTo>
                      <a:pt x="88" y="0"/>
                    </a:lnTo>
                    <a:lnTo>
                      <a:pt x="119" y="30"/>
                    </a:lnTo>
                    <a:lnTo>
                      <a:pt x="238" y="30"/>
                    </a:lnTo>
                    <a:lnTo>
                      <a:pt x="295" y="57"/>
                    </a:lnTo>
                    <a:lnTo>
                      <a:pt x="356" y="57"/>
                    </a:lnTo>
                    <a:lnTo>
                      <a:pt x="533" y="148"/>
                    </a:lnTo>
                    <a:lnTo>
                      <a:pt x="563" y="176"/>
                    </a:lnTo>
                    <a:lnTo>
                      <a:pt x="623" y="207"/>
                    </a:lnTo>
                    <a:lnTo>
                      <a:pt x="681" y="266"/>
                    </a:lnTo>
                    <a:lnTo>
                      <a:pt x="711" y="266"/>
                    </a:lnTo>
                    <a:lnTo>
                      <a:pt x="741" y="294"/>
                    </a:lnTo>
                    <a:lnTo>
                      <a:pt x="800" y="325"/>
                    </a:lnTo>
                    <a:lnTo>
                      <a:pt x="830" y="325"/>
                    </a:lnTo>
                    <a:lnTo>
                      <a:pt x="860" y="355"/>
                    </a:lnTo>
                    <a:lnTo>
                      <a:pt x="979" y="413"/>
                    </a:lnTo>
                    <a:lnTo>
                      <a:pt x="1007" y="443"/>
                    </a:lnTo>
                    <a:lnTo>
                      <a:pt x="1037" y="503"/>
                    </a:lnTo>
                    <a:lnTo>
                      <a:pt x="1097" y="532"/>
                    </a:lnTo>
                    <a:lnTo>
                      <a:pt x="1155" y="591"/>
                    </a:lnTo>
                    <a:lnTo>
                      <a:pt x="1216" y="621"/>
                    </a:lnTo>
                    <a:lnTo>
                      <a:pt x="1244" y="650"/>
                    </a:lnTo>
                    <a:lnTo>
                      <a:pt x="1275" y="650"/>
                    </a:lnTo>
                    <a:lnTo>
                      <a:pt x="1332" y="710"/>
                    </a:lnTo>
                    <a:lnTo>
                      <a:pt x="1362" y="710"/>
                    </a:lnTo>
                    <a:lnTo>
                      <a:pt x="1541" y="886"/>
                    </a:lnTo>
                    <a:lnTo>
                      <a:pt x="1600" y="916"/>
                    </a:lnTo>
                    <a:lnTo>
                      <a:pt x="1688" y="1005"/>
                    </a:lnTo>
                    <a:lnTo>
                      <a:pt x="1867" y="1005"/>
                    </a:lnTo>
                  </a:path>
                </a:pathLst>
              </a:custGeom>
              <a:noFill/>
              <a:ln w="1588">
                <a:solidFill>
                  <a:srgbClr val="000000"/>
                </a:solidFill>
                <a:prstDash val="solid"/>
                <a:round/>
                <a:headEnd/>
                <a:tailEnd/>
              </a:ln>
            </p:spPr>
            <p:txBody>
              <a:bodyPr/>
              <a:lstStyle/>
              <a:p>
                <a:endParaRPr lang="en-GB"/>
              </a:p>
            </p:txBody>
          </p:sp>
          <p:sp>
            <p:nvSpPr>
              <p:cNvPr id="21785" name="Freeform 281"/>
              <p:cNvSpPr>
                <a:spLocks/>
              </p:cNvSpPr>
              <p:nvPr/>
            </p:nvSpPr>
            <p:spPr bwMode="auto">
              <a:xfrm>
                <a:off x="5265" y="3933"/>
                <a:ext cx="45" cy="104"/>
              </a:xfrm>
              <a:custGeom>
                <a:avLst/>
                <a:gdLst/>
                <a:ahLst/>
                <a:cxnLst>
                  <a:cxn ang="0">
                    <a:pos x="149" y="416"/>
                  </a:cxn>
                  <a:cxn ang="0">
                    <a:pos x="180" y="385"/>
                  </a:cxn>
                  <a:cxn ang="0">
                    <a:pos x="180" y="327"/>
                  </a:cxn>
                  <a:cxn ang="0">
                    <a:pos x="149" y="327"/>
                  </a:cxn>
                  <a:cxn ang="0">
                    <a:pos x="119" y="355"/>
                  </a:cxn>
                  <a:cxn ang="0">
                    <a:pos x="119" y="327"/>
                  </a:cxn>
                  <a:cxn ang="0">
                    <a:pos x="89" y="297"/>
                  </a:cxn>
                  <a:cxn ang="0">
                    <a:pos x="119" y="297"/>
                  </a:cxn>
                  <a:cxn ang="0">
                    <a:pos x="119" y="267"/>
                  </a:cxn>
                  <a:cxn ang="0">
                    <a:pos x="89" y="209"/>
                  </a:cxn>
                  <a:cxn ang="0">
                    <a:pos x="61" y="119"/>
                  </a:cxn>
                  <a:cxn ang="0">
                    <a:pos x="30" y="90"/>
                  </a:cxn>
                  <a:cxn ang="0">
                    <a:pos x="30" y="30"/>
                  </a:cxn>
                  <a:cxn ang="0">
                    <a:pos x="0" y="0"/>
                  </a:cxn>
                </a:cxnLst>
                <a:rect l="0" t="0" r="r" b="b"/>
                <a:pathLst>
                  <a:path w="180" h="416">
                    <a:moveTo>
                      <a:pt x="149" y="416"/>
                    </a:moveTo>
                    <a:lnTo>
                      <a:pt x="180" y="385"/>
                    </a:lnTo>
                    <a:lnTo>
                      <a:pt x="180" y="327"/>
                    </a:lnTo>
                    <a:lnTo>
                      <a:pt x="149" y="327"/>
                    </a:lnTo>
                    <a:lnTo>
                      <a:pt x="119" y="355"/>
                    </a:lnTo>
                    <a:lnTo>
                      <a:pt x="119" y="327"/>
                    </a:lnTo>
                    <a:lnTo>
                      <a:pt x="89" y="297"/>
                    </a:lnTo>
                    <a:lnTo>
                      <a:pt x="119" y="297"/>
                    </a:lnTo>
                    <a:lnTo>
                      <a:pt x="119" y="267"/>
                    </a:lnTo>
                    <a:lnTo>
                      <a:pt x="89" y="209"/>
                    </a:lnTo>
                    <a:lnTo>
                      <a:pt x="61" y="119"/>
                    </a:lnTo>
                    <a:lnTo>
                      <a:pt x="30" y="90"/>
                    </a:lnTo>
                    <a:lnTo>
                      <a:pt x="30" y="30"/>
                    </a:lnTo>
                    <a:lnTo>
                      <a:pt x="0" y="0"/>
                    </a:lnTo>
                  </a:path>
                </a:pathLst>
              </a:custGeom>
              <a:noFill/>
              <a:ln w="1588">
                <a:solidFill>
                  <a:srgbClr val="000000"/>
                </a:solidFill>
                <a:prstDash val="solid"/>
                <a:round/>
                <a:headEnd/>
                <a:tailEnd/>
              </a:ln>
            </p:spPr>
            <p:txBody>
              <a:bodyPr/>
              <a:lstStyle/>
              <a:p>
                <a:endParaRPr lang="en-GB"/>
              </a:p>
            </p:txBody>
          </p:sp>
          <p:sp>
            <p:nvSpPr>
              <p:cNvPr id="21786" name="Freeform 282"/>
              <p:cNvSpPr>
                <a:spLocks/>
              </p:cNvSpPr>
              <p:nvPr/>
            </p:nvSpPr>
            <p:spPr bwMode="auto">
              <a:xfrm>
                <a:off x="5694" y="2882"/>
                <a:ext cx="75" cy="163"/>
              </a:xfrm>
              <a:custGeom>
                <a:avLst/>
                <a:gdLst/>
                <a:ahLst/>
                <a:cxnLst>
                  <a:cxn ang="0">
                    <a:pos x="298" y="0"/>
                  </a:cxn>
                  <a:cxn ang="0">
                    <a:pos x="238" y="0"/>
                  </a:cxn>
                  <a:cxn ang="0">
                    <a:pos x="238" y="30"/>
                  </a:cxn>
                  <a:cxn ang="0">
                    <a:pos x="209" y="0"/>
                  </a:cxn>
                  <a:cxn ang="0">
                    <a:pos x="179" y="0"/>
                  </a:cxn>
                  <a:cxn ang="0">
                    <a:pos x="179" y="30"/>
                  </a:cxn>
                  <a:cxn ang="0">
                    <a:pos x="149" y="0"/>
                  </a:cxn>
                  <a:cxn ang="0">
                    <a:pos x="119" y="0"/>
                  </a:cxn>
                  <a:cxn ang="0">
                    <a:pos x="149" y="30"/>
                  </a:cxn>
                  <a:cxn ang="0">
                    <a:pos x="149" y="149"/>
                  </a:cxn>
                  <a:cxn ang="0">
                    <a:pos x="119" y="178"/>
                  </a:cxn>
                  <a:cxn ang="0">
                    <a:pos x="119" y="237"/>
                  </a:cxn>
                  <a:cxn ang="0">
                    <a:pos x="91" y="267"/>
                  </a:cxn>
                  <a:cxn ang="0">
                    <a:pos x="91" y="297"/>
                  </a:cxn>
                  <a:cxn ang="0">
                    <a:pos x="61" y="267"/>
                  </a:cxn>
                  <a:cxn ang="0">
                    <a:pos x="61" y="297"/>
                  </a:cxn>
                  <a:cxn ang="0">
                    <a:pos x="0" y="355"/>
                  </a:cxn>
                  <a:cxn ang="0">
                    <a:pos x="0" y="415"/>
                  </a:cxn>
                  <a:cxn ang="0">
                    <a:pos x="31" y="444"/>
                  </a:cxn>
                  <a:cxn ang="0">
                    <a:pos x="91" y="444"/>
                  </a:cxn>
                  <a:cxn ang="0">
                    <a:pos x="119" y="474"/>
                  </a:cxn>
                  <a:cxn ang="0">
                    <a:pos x="119" y="503"/>
                  </a:cxn>
                  <a:cxn ang="0">
                    <a:pos x="179" y="503"/>
                  </a:cxn>
                  <a:cxn ang="0">
                    <a:pos x="179" y="533"/>
                  </a:cxn>
                  <a:cxn ang="0">
                    <a:pos x="209" y="562"/>
                  </a:cxn>
                  <a:cxn ang="0">
                    <a:pos x="209" y="592"/>
                  </a:cxn>
                  <a:cxn ang="0">
                    <a:pos x="268" y="653"/>
                  </a:cxn>
                </a:cxnLst>
                <a:rect l="0" t="0" r="r" b="b"/>
                <a:pathLst>
                  <a:path w="298" h="653">
                    <a:moveTo>
                      <a:pt x="298" y="0"/>
                    </a:moveTo>
                    <a:lnTo>
                      <a:pt x="238" y="0"/>
                    </a:lnTo>
                    <a:lnTo>
                      <a:pt x="238" y="30"/>
                    </a:lnTo>
                    <a:lnTo>
                      <a:pt x="209" y="0"/>
                    </a:lnTo>
                    <a:lnTo>
                      <a:pt x="179" y="0"/>
                    </a:lnTo>
                    <a:lnTo>
                      <a:pt x="179" y="30"/>
                    </a:lnTo>
                    <a:lnTo>
                      <a:pt x="149" y="0"/>
                    </a:lnTo>
                    <a:lnTo>
                      <a:pt x="119" y="0"/>
                    </a:lnTo>
                    <a:lnTo>
                      <a:pt x="149" y="30"/>
                    </a:lnTo>
                    <a:lnTo>
                      <a:pt x="149" y="149"/>
                    </a:lnTo>
                    <a:lnTo>
                      <a:pt x="119" y="178"/>
                    </a:lnTo>
                    <a:lnTo>
                      <a:pt x="119" y="237"/>
                    </a:lnTo>
                    <a:lnTo>
                      <a:pt x="91" y="267"/>
                    </a:lnTo>
                    <a:lnTo>
                      <a:pt x="91" y="297"/>
                    </a:lnTo>
                    <a:lnTo>
                      <a:pt x="61" y="267"/>
                    </a:lnTo>
                    <a:lnTo>
                      <a:pt x="61" y="297"/>
                    </a:lnTo>
                    <a:lnTo>
                      <a:pt x="0" y="355"/>
                    </a:lnTo>
                    <a:lnTo>
                      <a:pt x="0" y="415"/>
                    </a:lnTo>
                    <a:lnTo>
                      <a:pt x="31" y="444"/>
                    </a:lnTo>
                    <a:lnTo>
                      <a:pt x="91" y="444"/>
                    </a:lnTo>
                    <a:lnTo>
                      <a:pt x="119" y="474"/>
                    </a:lnTo>
                    <a:lnTo>
                      <a:pt x="119" y="503"/>
                    </a:lnTo>
                    <a:lnTo>
                      <a:pt x="179" y="503"/>
                    </a:lnTo>
                    <a:lnTo>
                      <a:pt x="179" y="533"/>
                    </a:lnTo>
                    <a:lnTo>
                      <a:pt x="209" y="562"/>
                    </a:lnTo>
                    <a:lnTo>
                      <a:pt x="209" y="592"/>
                    </a:lnTo>
                    <a:lnTo>
                      <a:pt x="268" y="653"/>
                    </a:lnTo>
                  </a:path>
                </a:pathLst>
              </a:custGeom>
              <a:noFill/>
              <a:ln w="1588">
                <a:solidFill>
                  <a:srgbClr val="000000"/>
                </a:solidFill>
                <a:prstDash val="solid"/>
                <a:round/>
                <a:headEnd/>
                <a:tailEnd/>
              </a:ln>
            </p:spPr>
            <p:txBody>
              <a:bodyPr/>
              <a:lstStyle/>
              <a:p>
                <a:endParaRPr lang="en-GB"/>
              </a:p>
            </p:txBody>
          </p:sp>
          <p:sp>
            <p:nvSpPr>
              <p:cNvPr id="21787" name="Freeform 283"/>
              <p:cNvSpPr>
                <a:spLocks/>
              </p:cNvSpPr>
              <p:nvPr/>
            </p:nvSpPr>
            <p:spPr bwMode="auto">
              <a:xfrm>
                <a:off x="5754" y="3045"/>
                <a:ext cx="7" cy="22"/>
              </a:xfrm>
              <a:custGeom>
                <a:avLst/>
                <a:gdLst/>
                <a:ahLst/>
                <a:cxnLst>
                  <a:cxn ang="0">
                    <a:pos x="30" y="0"/>
                  </a:cxn>
                  <a:cxn ang="0">
                    <a:pos x="0" y="27"/>
                  </a:cxn>
                  <a:cxn ang="0">
                    <a:pos x="0" y="57"/>
                  </a:cxn>
                  <a:cxn ang="0">
                    <a:pos x="30" y="88"/>
                  </a:cxn>
                  <a:cxn ang="0">
                    <a:pos x="30" y="0"/>
                  </a:cxn>
                </a:cxnLst>
                <a:rect l="0" t="0" r="r" b="b"/>
                <a:pathLst>
                  <a:path w="30" h="88">
                    <a:moveTo>
                      <a:pt x="30" y="0"/>
                    </a:moveTo>
                    <a:lnTo>
                      <a:pt x="0" y="27"/>
                    </a:lnTo>
                    <a:lnTo>
                      <a:pt x="0" y="57"/>
                    </a:lnTo>
                    <a:lnTo>
                      <a:pt x="30" y="88"/>
                    </a:lnTo>
                    <a:lnTo>
                      <a:pt x="30" y="0"/>
                    </a:lnTo>
                  </a:path>
                </a:pathLst>
              </a:custGeom>
              <a:noFill/>
              <a:ln w="1588">
                <a:solidFill>
                  <a:srgbClr val="000000"/>
                </a:solidFill>
                <a:prstDash val="solid"/>
                <a:round/>
                <a:headEnd/>
                <a:tailEnd/>
              </a:ln>
            </p:spPr>
            <p:txBody>
              <a:bodyPr/>
              <a:lstStyle/>
              <a:p>
                <a:endParaRPr lang="en-GB"/>
              </a:p>
            </p:txBody>
          </p:sp>
          <p:sp>
            <p:nvSpPr>
              <p:cNvPr id="21788" name="Freeform 284"/>
              <p:cNvSpPr>
                <a:spLocks/>
              </p:cNvSpPr>
              <p:nvPr/>
            </p:nvSpPr>
            <p:spPr bwMode="auto">
              <a:xfrm>
                <a:off x="5761" y="3037"/>
                <a:ext cx="15" cy="52"/>
              </a:xfrm>
              <a:custGeom>
                <a:avLst/>
                <a:gdLst/>
                <a:ahLst/>
                <a:cxnLst>
                  <a:cxn ang="0">
                    <a:pos x="0" y="31"/>
                  </a:cxn>
                  <a:cxn ang="0">
                    <a:pos x="0" y="0"/>
                  </a:cxn>
                  <a:cxn ang="0">
                    <a:pos x="30" y="0"/>
                  </a:cxn>
                  <a:cxn ang="0">
                    <a:pos x="30" y="119"/>
                  </a:cxn>
                  <a:cxn ang="0">
                    <a:pos x="0" y="149"/>
                  </a:cxn>
                  <a:cxn ang="0">
                    <a:pos x="30" y="177"/>
                  </a:cxn>
                  <a:cxn ang="0">
                    <a:pos x="60" y="177"/>
                  </a:cxn>
                  <a:cxn ang="0">
                    <a:pos x="30" y="206"/>
                  </a:cxn>
                </a:cxnLst>
                <a:rect l="0" t="0" r="r" b="b"/>
                <a:pathLst>
                  <a:path w="60" h="206">
                    <a:moveTo>
                      <a:pt x="0" y="31"/>
                    </a:moveTo>
                    <a:lnTo>
                      <a:pt x="0" y="0"/>
                    </a:lnTo>
                    <a:lnTo>
                      <a:pt x="30" y="0"/>
                    </a:lnTo>
                    <a:lnTo>
                      <a:pt x="30" y="119"/>
                    </a:lnTo>
                    <a:lnTo>
                      <a:pt x="0" y="149"/>
                    </a:lnTo>
                    <a:lnTo>
                      <a:pt x="30" y="177"/>
                    </a:lnTo>
                    <a:lnTo>
                      <a:pt x="60" y="177"/>
                    </a:lnTo>
                    <a:lnTo>
                      <a:pt x="30" y="206"/>
                    </a:lnTo>
                  </a:path>
                </a:pathLst>
              </a:custGeom>
              <a:noFill/>
              <a:ln w="1588">
                <a:solidFill>
                  <a:srgbClr val="000000"/>
                </a:solidFill>
                <a:prstDash val="solid"/>
                <a:round/>
                <a:headEnd/>
                <a:tailEnd/>
              </a:ln>
            </p:spPr>
            <p:txBody>
              <a:bodyPr/>
              <a:lstStyle/>
              <a:p>
                <a:endParaRPr lang="en-GB"/>
              </a:p>
            </p:txBody>
          </p:sp>
          <p:sp>
            <p:nvSpPr>
              <p:cNvPr id="21789" name="Freeform 285"/>
              <p:cNvSpPr>
                <a:spLocks/>
              </p:cNvSpPr>
              <p:nvPr/>
            </p:nvSpPr>
            <p:spPr bwMode="auto">
              <a:xfrm>
                <a:off x="5717" y="3208"/>
                <a:ext cx="52" cy="22"/>
              </a:xfrm>
              <a:custGeom>
                <a:avLst/>
                <a:gdLst/>
                <a:ahLst/>
                <a:cxnLst>
                  <a:cxn ang="0">
                    <a:pos x="207" y="88"/>
                  </a:cxn>
                  <a:cxn ang="0">
                    <a:pos x="177" y="88"/>
                  </a:cxn>
                  <a:cxn ang="0">
                    <a:pos x="147" y="59"/>
                  </a:cxn>
                  <a:cxn ang="0">
                    <a:pos x="118" y="59"/>
                  </a:cxn>
                  <a:cxn ang="0">
                    <a:pos x="88" y="29"/>
                  </a:cxn>
                  <a:cxn ang="0">
                    <a:pos x="88" y="0"/>
                  </a:cxn>
                  <a:cxn ang="0">
                    <a:pos x="0" y="0"/>
                  </a:cxn>
                </a:cxnLst>
                <a:rect l="0" t="0" r="r" b="b"/>
                <a:pathLst>
                  <a:path w="207" h="88">
                    <a:moveTo>
                      <a:pt x="207" y="88"/>
                    </a:moveTo>
                    <a:lnTo>
                      <a:pt x="177" y="88"/>
                    </a:lnTo>
                    <a:lnTo>
                      <a:pt x="147" y="59"/>
                    </a:lnTo>
                    <a:lnTo>
                      <a:pt x="118" y="59"/>
                    </a:lnTo>
                    <a:lnTo>
                      <a:pt x="88" y="29"/>
                    </a:lnTo>
                    <a:lnTo>
                      <a:pt x="88" y="0"/>
                    </a:lnTo>
                    <a:lnTo>
                      <a:pt x="0" y="0"/>
                    </a:lnTo>
                  </a:path>
                </a:pathLst>
              </a:custGeom>
              <a:noFill/>
              <a:ln w="1588">
                <a:solidFill>
                  <a:srgbClr val="000000"/>
                </a:solidFill>
                <a:prstDash val="solid"/>
                <a:round/>
                <a:headEnd/>
                <a:tailEnd/>
              </a:ln>
            </p:spPr>
            <p:txBody>
              <a:bodyPr/>
              <a:lstStyle/>
              <a:p>
                <a:endParaRPr lang="en-GB"/>
              </a:p>
            </p:txBody>
          </p:sp>
          <p:sp>
            <p:nvSpPr>
              <p:cNvPr id="21790" name="Freeform 286"/>
              <p:cNvSpPr>
                <a:spLocks/>
              </p:cNvSpPr>
              <p:nvPr/>
            </p:nvSpPr>
            <p:spPr bwMode="auto">
              <a:xfrm>
                <a:off x="5628" y="3208"/>
                <a:ext cx="111" cy="66"/>
              </a:xfrm>
              <a:custGeom>
                <a:avLst/>
                <a:gdLst/>
                <a:ahLst/>
                <a:cxnLst>
                  <a:cxn ang="0">
                    <a:pos x="356" y="0"/>
                  </a:cxn>
                  <a:cxn ang="0">
                    <a:pos x="326" y="29"/>
                  </a:cxn>
                  <a:cxn ang="0">
                    <a:pos x="296" y="29"/>
                  </a:cxn>
                  <a:cxn ang="0">
                    <a:pos x="296" y="88"/>
                  </a:cxn>
                  <a:cxn ang="0">
                    <a:pos x="326" y="88"/>
                  </a:cxn>
                  <a:cxn ang="0">
                    <a:pos x="326" y="118"/>
                  </a:cxn>
                  <a:cxn ang="0">
                    <a:pos x="356" y="148"/>
                  </a:cxn>
                  <a:cxn ang="0">
                    <a:pos x="384" y="148"/>
                  </a:cxn>
                  <a:cxn ang="0">
                    <a:pos x="444" y="206"/>
                  </a:cxn>
                  <a:cxn ang="0">
                    <a:pos x="444" y="236"/>
                  </a:cxn>
                  <a:cxn ang="0">
                    <a:pos x="414" y="266"/>
                  </a:cxn>
                  <a:cxn ang="0">
                    <a:pos x="384" y="266"/>
                  </a:cxn>
                  <a:cxn ang="0">
                    <a:pos x="356" y="236"/>
                  </a:cxn>
                  <a:cxn ang="0">
                    <a:pos x="326" y="236"/>
                  </a:cxn>
                  <a:cxn ang="0">
                    <a:pos x="296" y="206"/>
                  </a:cxn>
                  <a:cxn ang="0">
                    <a:pos x="265" y="236"/>
                  </a:cxn>
                  <a:cxn ang="0">
                    <a:pos x="237" y="236"/>
                  </a:cxn>
                  <a:cxn ang="0">
                    <a:pos x="207" y="206"/>
                  </a:cxn>
                  <a:cxn ang="0">
                    <a:pos x="178" y="206"/>
                  </a:cxn>
                  <a:cxn ang="0">
                    <a:pos x="178" y="179"/>
                  </a:cxn>
                  <a:cxn ang="0">
                    <a:pos x="147" y="179"/>
                  </a:cxn>
                  <a:cxn ang="0">
                    <a:pos x="119" y="148"/>
                  </a:cxn>
                  <a:cxn ang="0">
                    <a:pos x="28" y="148"/>
                  </a:cxn>
                  <a:cxn ang="0">
                    <a:pos x="0" y="179"/>
                  </a:cxn>
                </a:cxnLst>
                <a:rect l="0" t="0" r="r" b="b"/>
                <a:pathLst>
                  <a:path w="444" h="266">
                    <a:moveTo>
                      <a:pt x="356" y="0"/>
                    </a:moveTo>
                    <a:lnTo>
                      <a:pt x="326" y="29"/>
                    </a:lnTo>
                    <a:lnTo>
                      <a:pt x="296" y="29"/>
                    </a:lnTo>
                    <a:lnTo>
                      <a:pt x="296" y="88"/>
                    </a:lnTo>
                    <a:lnTo>
                      <a:pt x="326" y="88"/>
                    </a:lnTo>
                    <a:lnTo>
                      <a:pt x="326" y="118"/>
                    </a:lnTo>
                    <a:lnTo>
                      <a:pt x="356" y="148"/>
                    </a:lnTo>
                    <a:lnTo>
                      <a:pt x="384" y="148"/>
                    </a:lnTo>
                    <a:lnTo>
                      <a:pt x="444" y="206"/>
                    </a:lnTo>
                    <a:lnTo>
                      <a:pt x="444" y="236"/>
                    </a:lnTo>
                    <a:lnTo>
                      <a:pt x="414" y="266"/>
                    </a:lnTo>
                    <a:lnTo>
                      <a:pt x="384" y="266"/>
                    </a:lnTo>
                    <a:lnTo>
                      <a:pt x="356" y="236"/>
                    </a:lnTo>
                    <a:lnTo>
                      <a:pt x="326" y="236"/>
                    </a:lnTo>
                    <a:lnTo>
                      <a:pt x="296" y="206"/>
                    </a:lnTo>
                    <a:lnTo>
                      <a:pt x="265" y="236"/>
                    </a:lnTo>
                    <a:lnTo>
                      <a:pt x="237" y="236"/>
                    </a:lnTo>
                    <a:lnTo>
                      <a:pt x="207" y="206"/>
                    </a:lnTo>
                    <a:lnTo>
                      <a:pt x="178" y="206"/>
                    </a:lnTo>
                    <a:lnTo>
                      <a:pt x="178" y="179"/>
                    </a:lnTo>
                    <a:lnTo>
                      <a:pt x="147" y="179"/>
                    </a:lnTo>
                    <a:lnTo>
                      <a:pt x="119" y="148"/>
                    </a:lnTo>
                    <a:lnTo>
                      <a:pt x="28" y="148"/>
                    </a:lnTo>
                    <a:lnTo>
                      <a:pt x="0" y="179"/>
                    </a:lnTo>
                  </a:path>
                </a:pathLst>
              </a:custGeom>
              <a:noFill/>
              <a:ln w="1588">
                <a:solidFill>
                  <a:srgbClr val="000000"/>
                </a:solidFill>
                <a:prstDash val="solid"/>
                <a:round/>
                <a:headEnd/>
                <a:tailEnd/>
              </a:ln>
            </p:spPr>
            <p:txBody>
              <a:bodyPr/>
              <a:lstStyle/>
              <a:p>
                <a:endParaRPr lang="en-GB"/>
              </a:p>
            </p:txBody>
          </p:sp>
          <p:sp>
            <p:nvSpPr>
              <p:cNvPr id="21791" name="Freeform 287"/>
              <p:cNvSpPr>
                <a:spLocks/>
              </p:cNvSpPr>
              <p:nvPr/>
            </p:nvSpPr>
            <p:spPr bwMode="auto">
              <a:xfrm>
                <a:off x="5628" y="3252"/>
                <a:ext cx="133" cy="207"/>
              </a:xfrm>
              <a:custGeom>
                <a:avLst/>
                <a:gdLst/>
                <a:ahLst/>
                <a:cxnLst>
                  <a:cxn ang="0">
                    <a:pos x="0" y="0"/>
                  </a:cxn>
                  <a:cxn ang="0">
                    <a:pos x="0" y="27"/>
                  </a:cxn>
                  <a:cxn ang="0">
                    <a:pos x="28" y="27"/>
                  </a:cxn>
                  <a:cxn ang="0">
                    <a:pos x="28" y="57"/>
                  </a:cxn>
                  <a:cxn ang="0">
                    <a:pos x="0" y="57"/>
                  </a:cxn>
                  <a:cxn ang="0">
                    <a:pos x="58" y="118"/>
                  </a:cxn>
                  <a:cxn ang="0">
                    <a:pos x="119" y="118"/>
                  </a:cxn>
                  <a:cxn ang="0">
                    <a:pos x="178" y="175"/>
                  </a:cxn>
                  <a:cxn ang="0">
                    <a:pos x="119" y="236"/>
                  </a:cxn>
                  <a:cxn ang="0">
                    <a:pos x="147" y="264"/>
                  </a:cxn>
                  <a:cxn ang="0">
                    <a:pos x="147" y="294"/>
                  </a:cxn>
                  <a:cxn ang="0">
                    <a:pos x="207" y="325"/>
                  </a:cxn>
                  <a:cxn ang="0">
                    <a:pos x="237" y="325"/>
                  </a:cxn>
                  <a:cxn ang="0">
                    <a:pos x="237" y="355"/>
                  </a:cxn>
                  <a:cxn ang="0">
                    <a:pos x="296" y="355"/>
                  </a:cxn>
                  <a:cxn ang="0">
                    <a:pos x="296" y="443"/>
                  </a:cxn>
                  <a:cxn ang="0">
                    <a:pos x="207" y="443"/>
                  </a:cxn>
                  <a:cxn ang="0">
                    <a:pos x="237" y="473"/>
                  </a:cxn>
                  <a:cxn ang="0">
                    <a:pos x="265" y="473"/>
                  </a:cxn>
                  <a:cxn ang="0">
                    <a:pos x="326" y="531"/>
                  </a:cxn>
                  <a:cxn ang="0">
                    <a:pos x="356" y="531"/>
                  </a:cxn>
                  <a:cxn ang="0">
                    <a:pos x="414" y="591"/>
                  </a:cxn>
                  <a:cxn ang="0">
                    <a:pos x="474" y="591"/>
                  </a:cxn>
                  <a:cxn ang="0">
                    <a:pos x="503" y="620"/>
                  </a:cxn>
                  <a:cxn ang="0">
                    <a:pos x="474" y="650"/>
                  </a:cxn>
                  <a:cxn ang="0">
                    <a:pos x="533" y="709"/>
                  </a:cxn>
                  <a:cxn ang="0">
                    <a:pos x="503" y="709"/>
                  </a:cxn>
                  <a:cxn ang="0">
                    <a:pos x="503" y="798"/>
                  </a:cxn>
                  <a:cxn ang="0">
                    <a:pos x="533" y="828"/>
                  </a:cxn>
                </a:cxnLst>
                <a:rect l="0" t="0" r="r" b="b"/>
                <a:pathLst>
                  <a:path w="533" h="828">
                    <a:moveTo>
                      <a:pt x="0" y="0"/>
                    </a:moveTo>
                    <a:lnTo>
                      <a:pt x="0" y="27"/>
                    </a:lnTo>
                    <a:lnTo>
                      <a:pt x="28" y="27"/>
                    </a:lnTo>
                    <a:lnTo>
                      <a:pt x="28" y="57"/>
                    </a:lnTo>
                    <a:lnTo>
                      <a:pt x="0" y="57"/>
                    </a:lnTo>
                    <a:lnTo>
                      <a:pt x="58" y="118"/>
                    </a:lnTo>
                    <a:lnTo>
                      <a:pt x="119" y="118"/>
                    </a:lnTo>
                    <a:lnTo>
                      <a:pt x="178" y="175"/>
                    </a:lnTo>
                    <a:lnTo>
                      <a:pt x="119" y="236"/>
                    </a:lnTo>
                    <a:lnTo>
                      <a:pt x="147" y="264"/>
                    </a:lnTo>
                    <a:lnTo>
                      <a:pt x="147" y="294"/>
                    </a:lnTo>
                    <a:lnTo>
                      <a:pt x="207" y="325"/>
                    </a:lnTo>
                    <a:lnTo>
                      <a:pt x="237" y="325"/>
                    </a:lnTo>
                    <a:lnTo>
                      <a:pt x="237" y="355"/>
                    </a:lnTo>
                    <a:lnTo>
                      <a:pt x="296" y="355"/>
                    </a:lnTo>
                    <a:lnTo>
                      <a:pt x="296" y="443"/>
                    </a:lnTo>
                    <a:lnTo>
                      <a:pt x="207" y="443"/>
                    </a:lnTo>
                    <a:lnTo>
                      <a:pt x="237" y="473"/>
                    </a:lnTo>
                    <a:lnTo>
                      <a:pt x="265" y="473"/>
                    </a:lnTo>
                    <a:lnTo>
                      <a:pt x="326" y="531"/>
                    </a:lnTo>
                    <a:lnTo>
                      <a:pt x="356" y="531"/>
                    </a:lnTo>
                    <a:lnTo>
                      <a:pt x="414" y="591"/>
                    </a:lnTo>
                    <a:lnTo>
                      <a:pt x="474" y="591"/>
                    </a:lnTo>
                    <a:lnTo>
                      <a:pt x="503" y="620"/>
                    </a:lnTo>
                    <a:lnTo>
                      <a:pt x="474" y="650"/>
                    </a:lnTo>
                    <a:lnTo>
                      <a:pt x="533" y="709"/>
                    </a:lnTo>
                    <a:lnTo>
                      <a:pt x="503" y="709"/>
                    </a:lnTo>
                    <a:lnTo>
                      <a:pt x="503" y="798"/>
                    </a:lnTo>
                    <a:lnTo>
                      <a:pt x="533" y="828"/>
                    </a:lnTo>
                  </a:path>
                </a:pathLst>
              </a:custGeom>
              <a:noFill/>
              <a:ln w="1588">
                <a:solidFill>
                  <a:srgbClr val="000000"/>
                </a:solidFill>
                <a:prstDash val="solid"/>
                <a:round/>
                <a:headEnd/>
                <a:tailEnd/>
              </a:ln>
            </p:spPr>
            <p:txBody>
              <a:bodyPr/>
              <a:lstStyle/>
              <a:p>
                <a:endParaRPr lang="en-GB"/>
              </a:p>
            </p:txBody>
          </p:sp>
          <p:sp>
            <p:nvSpPr>
              <p:cNvPr id="21792" name="Freeform 288"/>
              <p:cNvSpPr>
                <a:spLocks/>
              </p:cNvSpPr>
              <p:nvPr/>
            </p:nvSpPr>
            <p:spPr bwMode="auto">
              <a:xfrm>
                <a:off x="5576" y="3385"/>
                <a:ext cx="82" cy="222"/>
              </a:xfrm>
              <a:custGeom>
                <a:avLst/>
                <a:gdLst/>
                <a:ahLst/>
                <a:cxnLst>
                  <a:cxn ang="0">
                    <a:pos x="326" y="887"/>
                  </a:cxn>
                  <a:cxn ang="0">
                    <a:pos x="326" y="829"/>
                  </a:cxn>
                  <a:cxn ang="0">
                    <a:pos x="296" y="799"/>
                  </a:cxn>
                  <a:cxn ang="0">
                    <a:pos x="265" y="799"/>
                  </a:cxn>
                  <a:cxn ang="0">
                    <a:pos x="265" y="741"/>
                  </a:cxn>
                  <a:cxn ang="0">
                    <a:pos x="235" y="710"/>
                  </a:cxn>
                  <a:cxn ang="0">
                    <a:pos x="235" y="680"/>
                  </a:cxn>
                  <a:cxn ang="0">
                    <a:pos x="207" y="653"/>
                  </a:cxn>
                  <a:cxn ang="0">
                    <a:pos x="147" y="653"/>
                  </a:cxn>
                  <a:cxn ang="0">
                    <a:pos x="147" y="562"/>
                  </a:cxn>
                  <a:cxn ang="0">
                    <a:pos x="178" y="534"/>
                  </a:cxn>
                  <a:cxn ang="0">
                    <a:pos x="178" y="474"/>
                  </a:cxn>
                  <a:cxn ang="0">
                    <a:pos x="147" y="474"/>
                  </a:cxn>
                  <a:cxn ang="0">
                    <a:pos x="119" y="444"/>
                  </a:cxn>
                  <a:cxn ang="0">
                    <a:pos x="147" y="416"/>
                  </a:cxn>
                  <a:cxn ang="0">
                    <a:pos x="119" y="416"/>
                  </a:cxn>
                  <a:cxn ang="0">
                    <a:pos x="119" y="325"/>
                  </a:cxn>
                  <a:cxn ang="0">
                    <a:pos x="58" y="267"/>
                  </a:cxn>
                  <a:cxn ang="0">
                    <a:pos x="89" y="237"/>
                  </a:cxn>
                  <a:cxn ang="0">
                    <a:pos x="89" y="207"/>
                  </a:cxn>
                  <a:cxn ang="0">
                    <a:pos x="58" y="178"/>
                  </a:cxn>
                  <a:cxn ang="0">
                    <a:pos x="28" y="178"/>
                  </a:cxn>
                  <a:cxn ang="0">
                    <a:pos x="28" y="149"/>
                  </a:cxn>
                  <a:cxn ang="0">
                    <a:pos x="0" y="119"/>
                  </a:cxn>
                  <a:cxn ang="0">
                    <a:pos x="119" y="119"/>
                  </a:cxn>
                  <a:cxn ang="0">
                    <a:pos x="119" y="30"/>
                  </a:cxn>
                  <a:cxn ang="0">
                    <a:pos x="147" y="0"/>
                  </a:cxn>
                  <a:cxn ang="0">
                    <a:pos x="178" y="0"/>
                  </a:cxn>
                </a:cxnLst>
                <a:rect l="0" t="0" r="r" b="b"/>
                <a:pathLst>
                  <a:path w="326" h="887">
                    <a:moveTo>
                      <a:pt x="326" y="887"/>
                    </a:moveTo>
                    <a:lnTo>
                      <a:pt x="326" y="829"/>
                    </a:lnTo>
                    <a:lnTo>
                      <a:pt x="296" y="799"/>
                    </a:lnTo>
                    <a:lnTo>
                      <a:pt x="265" y="799"/>
                    </a:lnTo>
                    <a:lnTo>
                      <a:pt x="265" y="741"/>
                    </a:lnTo>
                    <a:lnTo>
                      <a:pt x="235" y="710"/>
                    </a:lnTo>
                    <a:lnTo>
                      <a:pt x="235" y="680"/>
                    </a:lnTo>
                    <a:lnTo>
                      <a:pt x="207" y="653"/>
                    </a:lnTo>
                    <a:lnTo>
                      <a:pt x="147" y="653"/>
                    </a:lnTo>
                    <a:lnTo>
                      <a:pt x="147" y="562"/>
                    </a:lnTo>
                    <a:lnTo>
                      <a:pt x="178" y="534"/>
                    </a:lnTo>
                    <a:lnTo>
                      <a:pt x="178" y="474"/>
                    </a:lnTo>
                    <a:lnTo>
                      <a:pt x="147" y="474"/>
                    </a:lnTo>
                    <a:lnTo>
                      <a:pt x="119" y="444"/>
                    </a:lnTo>
                    <a:lnTo>
                      <a:pt x="147" y="416"/>
                    </a:lnTo>
                    <a:lnTo>
                      <a:pt x="119" y="416"/>
                    </a:lnTo>
                    <a:lnTo>
                      <a:pt x="119" y="325"/>
                    </a:lnTo>
                    <a:lnTo>
                      <a:pt x="58" y="267"/>
                    </a:lnTo>
                    <a:lnTo>
                      <a:pt x="89" y="237"/>
                    </a:lnTo>
                    <a:lnTo>
                      <a:pt x="89" y="207"/>
                    </a:lnTo>
                    <a:lnTo>
                      <a:pt x="58" y="178"/>
                    </a:lnTo>
                    <a:lnTo>
                      <a:pt x="28" y="178"/>
                    </a:lnTo>
                    <a:lnTo>
                      <a:pt x="28" y="149"/>
                    </a:lnTo>
                    <a:lnTo>
                      <a:pt x="0" y="119"/>
                    </a:lnTo>
                    <a:lnTo>
                      <a:pt x="119" y="119"/>
                    </a:lnTo>
                    <a:lnTo>
                      <a:pt x="119" y="30"/>
                    </a:lnTo>
                    <a:lnTo>
                      <a:pt x="147" y="0"/>
                    </a:lnTo>
                    <a:lnTo>
                      <a:pt x="178" y="0"/>
                    </a:lnTo>
                  </a:path>
                </a:pathLst>
              </a:custGeom>
              <a:noFill/>
              <a:ln w="1588">
                <a:solidFill>
                  <a:srgbClr val="000000"/>
                </a:solidFill>
                <a:prstDash val="solid"/>
                <a:round/>
                <a:headEnd/>
                <a:tailEnd/>
              </a:ln>
            </p:spPr>
            <p:txBody>
              <a:bodyPr/>
              <a:lstStyle/>
              <a:p>
                <a:endParaRPr lang="en-GB"/>
              </a:p>
            </p:txBody>
          </p:sp>
          <p:sp>
            <p:nvSpPr>
              <p:cNvPr id="21793" name="Freeform 289"/>
              <p:cNvSpPr>
                <a:spLocks/>
              </p:cNvSpPr>
              <p:nvPr/>
            </p:nvSpPr>
            <p:spPr bwMode="auto">
              <a:xfrm>
                <a:off x="5628" y="3385"/>
                <a:ext cx="111" cy="82"/>
              </a:xfrm>
              <a:custGeom>
                <a:avLst/>
                <a:gdLst/>
                <a:ahLst/>
                <a:cxnLst>
                  <a:cxn ang="0">
                    <a:pos x="444" y="325"/>
                  </a:cxn>
                  <a:cxn ang="0">
                    <a:pos x="437" y="318"/>
                  </a:cxn>
                  <a:cxn ang="0">
                    <a:pos x="414" y="297"/>
                  </a:cxn>
                  <a:cxn ang="0">
                    <a:pos x="384" y="267"/>
                  </a:cxn>
                  <a:cxn ang="0">
                    <a:pos x="384" y="237"/>
                  </a:cxn>
                  <a:cxn ang="0">
                    <a:pos x="356" y="207"/>
                  </a:cxn>
                  <a:cxn ang="0">
                    <a:pos x="356" y="178"/>
                  </a:cxn>
                  <a:cxn ang="0">
                    <a:pos x="296" y="149"/>
                  </a:cxn>
                  <a:cxn ang="0">
                    <a:pos x="296" y="60"/>
                  </a:cxn>
                  <a:cxn ang="0">
                    <a:pos x="237" y="60"/>
                  </a:cxn>
                  <a:cxn ang="0">
                    <a:pos x="207" y="89"/>
                  </a:cxn>
                  <a:cxn ang="0">
                    <a:pos x="178" y="89"/>
                  </a:cxn>
                  <a:cxn ang="0">
                    <a:pos x="147" y="60"/>
                  </a:cxn>
                  <a:cxn ang="0">
                    <a:pos x="119" y="60"/>
                  </a:cxn>
                  <a:cxn ang="0">
                    <a:pos x="119" y="30"/>
                  </a:cxn>
                  <a:cxn ang="0">
                    <a:pos x="89" y="0"/>
                  </a:cxn>
                  <a:cxn ang="0">
                    <a:pos x="28" y="0"/>
                  </a:cxn>
                  <a:cxn ang="0">
                    <a:pos x="0" y="30"/>
                  </a:cxn>
                </a:cxnLst>
                <a:rect l="0" t="0" r="r" b="b"/>
                <a:pathLst>
                  <a:path w="444" h="325">
                    <a:moveTo>
                      <a:pt x="444" y="325"/>
                    </a:moveTo>
                    <a:lnTo>
                      <a:pt x="437" y="318"/>
                    </a:lnTo>
                    <a:lnTo>
                      <a:pt x="414" y="297"/>
                    </a:lnTo>
                    <a:lnTo>
                      <a:pt x="384" y="267"/>
                    </a:lnTo>
                    <a:lnTo>
                      <a:pt x="384" y="237"/>
                    </a:lnTo>
                    <a:lnTo>
                      <a:pt x="356" y="207"/>
                    </a:lnTo>
                    <a:lnTo>
                      <a:pt x="356" y="178"/>
                    </a:lnTo>
                    <a:lnTo>
                      <a:pt x="296" y="149"/>
                    </a:lnTo>
                    <a:lnTo>
                      <a:pt x="296" y="60"/>
                    </a:lnTo>
                    <a:lnTo>
                      <a:pt x="237" y="60"/>
                    </a:lnTo>
                    <a:lnTo>
                      <a:pt x="207" y="89"/>
                    </a:lnTo>
                    <a:lnTo>
                      <a:pt x="178" y="89"/>
                    </a:lnTo>
                    <a:lnTo>
                      <a:pt x="147" y="60"/>
                    </a:lnTo>
                    <a:lnTo>
                      <a:pt x="119" y="60"/>
                    </a:lnTo>
                    <a:lnTo>
                      <a:pt x="119" y="30"/>
                    </a:lnTo>
                    <a:lnTo>
                      <a:pt x="89" y="0"/>
                    </a:lnTo>
                    <a:lnTo>
                      <a:pt x="28" y="0"/>
                    </a:lnTo>
                    <a:lnTo>
                      <a:pt x="0" y="30"/>
                    </a:lnTo>
                  </a:path>
                </a:pathLst>
              </a:custGeom>
              <a:noFill/>
              <a:ln w="1588">
                <a:solidFill>
                  <a:srgbClr val="000000"/>
                </a:solidFill>
                <a:prstDash val="solid"/>
                <a:round/>
                <a:headEnd/>
                <a:tailEnd/>
              </a:ln>
            </p:spPr>
            <p:txBody>
              <a:bodyPr/>
              <a:lstStyle/>
              <a:p>
                <a:endParaRPr lang="en-GB"/>
              </a:p>
            </p:txBody>
          </p:sp>
          <p:sp>
            <p:nvSpPr>
              <p:cNvPr id="21794" name="Freeform 290"/>
              <p:cNvSpPr>
                <a:spLocks/>
              </p:cNvSpPr>
              <p:nvPr/>
            </p:nvSpPr>
            <p:spPr bwMode="auto">
              <a:xfrm>
                <a:off x="5628" y="3393"/>
                <a:ext cx="111" cy="74"/>
              </a:xfrm>
              <a:custGeom>
                <a:avLst/>
                <a:gdLst/>
                <a:ahLst/>
                <a:cxnLst>
                  <a:cxn ang="0">
                    <a:pos x="0" y="0"/>
                  </a:cxn>
                  <a:cxn ang="0">
                    <a:pos x="0" y="30"/>
                  </a:cxn>
                  <a:cxn ang="0">
                    <a:pos x="28" y="30"/>
                  </a:cxn>
                  <a:cxn ang="0">
                    <a:pos x="58" y="59"/>
                  </a:cxn>
                  <a:cxn ang="0">
                    <a:pos x="58" y="89"/>
                  </a:cxn>
                  <a:cxn ang="0">
                    <a:pos x="119" y="148"/>
                  </a:cxn>
                  <a:cxn ang="0">
                    <a:pos x="147" y="148"/>
                  </a:cxn>
                  <a:cxn ang="0">
                    <a:pos x="178" y="177"/>
                  </a:cxn>
                  <a:cxn ang="0">
                    <a:pos x="207" y="237"/>
                  </a:cxn>
                  <a:cxn ang="0">
                    <a:pos x="265" y="237"/>
                  </a:cxn>
                  <a:cxn ang="0">
                    <a:pos x="296" y="267"/>
                  </a:cxn>
                  <a:cxn ang="0">
                    <a:pos x="384" y="267"/>
                  </a:cxn>
                  <a:cxn ang="0">
                    <a:pos x="414" y="295"/>
                  </a:cxn>
                  <a:cxn ang="0">
                    <a:pos x="444" y="295"/>
                  </a:cxn>
                </a:cxnLst>
                <a:rect l="0" t="0" r="r" b="b"/>
                <a:pathLst>
                  <a:path w="444" h="295">
                    <a:moveTo>
                      <a:pt x="0" y="0"/>
                    </a:moveTo>
                    <a:lnTo>
                      <a:pt x="0" y="30"/>
                    </a:lnTo>
                    <a:lnTo>
                      <a:pt x="28" y="30"/>
                    </a:lnTo>
                    <a:lnTo>
                      <a:pt x="58" y="59"/>
                    </a:lnTo>
                    <a:lnTo>
                      <a:pt x="58" y="89"/>
                    </a:lnTo>
                    <a:lnTo>
                      <a:pt x="119" y="148"/>
                    </a:lnTo>
                    <a:lnTo>
                      <a:pt x="147" y="148"/>
                    </a:lnTo>
                    <a:lnTo>
                      <a:pt x="178" y="177"/>
                    </a:lnTo>
                    <a:lnTo>
                      <a:pt x="207" y="237"/>
                    </a:lnTo>
                    <a:lnTo>
                      <a:pt x="265" y="237"/>
                    </a:lnTo>
                    <a:lnTo>
                      <a:pt x="296" y="267"/>
                    </a:lnTo>
                    <a:lnTo>
                      <a:pt x="384" y="267"/>
                    </a:lnTo>
                    <a:lnTo>
                      <a:pt x="414" y="295"/>
                    </a:lnTo>
                    <a:lnTo>
                      <a:pt x="444" y="295"/>
                    </a:lnTo>
                  </a:path>
                </a:pathLst>
              </a:custGeom>
              <a:noFill/>
              <a:ln w="1588">
                <a:solidFill>
                  <a:srgbClr val="000000"/>
                </a:solidFill>
                <a:prstDash val="solid"/>
                <a:round/>
                <a:headEnd/>
                <a:tailEnd/>
              </a:ln>
            </p:spPr>
            <p:txBody>
              <a:bodyPr/>
              <a:lstStyle/>
              <a:p>
                <a:endParaRPr lang="en-GB"/>
              </a:p>
            </p:txBody>
          </p:sp>
          <p:sp>
            <p:nvSpPr>
              <p:cNvPr id="21795" name="Freeform 291"/>
              <p:cNvSpPr>
                <a:spLocks/>
              </p:cNvSpPr>
              <p:nvPr/>
            </p:nvSpPr>
            <p:spPr bwMode="auto">
              <a:xfrm>
                <a:off x="5621" y="3385"/>
                <a:ext cx="7" cy="8"/>
              </a:xfrm>
              <a:custGeom>
                <a:avLst/>
                <a:gdLst/>
                <a:ahLst/>
                <a:cxnLst>
                  <a:cxn ang="0">
                    <a:pos x="29" y="30"/>
                  </a:cxn>
                  <a:cxn ang="0">
                    <a:pos x="29" y="0"/>
                  </a:cxn>
                  <a:cxn ang="0">
                    <a:pos x="0" y="0"/>
                  </a:cxn>
                </a:cxnLst>
                <a:rect l="0" t="0" r="r" b="b"/>
                <a:pathLst>
                  <a:path w="29" h="30">
                    <a:moveTo>
                      <a:pt x="29" y="30"/>
                    </a:moveTo>
                    <a:lnTo>
                      <a:pt x="29" y="0"/>
                    </a:lnTo>
                    <a:lnTo>
                      <a:pt x="0" y="0"/>
                    </a:lnTo>
                  </a:path>
                </a:pathLst>
              </a:custGeom>
              <a:noFill/>
              <a:ln w="1588">
                <a:solidFill>
                  <a:srgbClr val="000000"/>
                </a:solidFill>
                <a:prstDash val="solid"/>
                <a:round/>
                <a:headEnd/>
                <a:tailEnd/>
              </a:ln>
            </p:spPr>
            <p:txBody>
              <a:bodyPr/>
              <a:lstStyle/>
              <a:p>
                <a:endParaRPr lang="en-GB"/>
              </a:p>
            </p:txBody>
          </p:sp>
          <p:sp>
            <p:nvSpPr>
              <p:cNvPr id="21796" name="Line 292"/>
              <p:cNvSpPr>
                <a:spLocks noChangeShapeType="1"/>
              </p:cNvSpPr>
              <p:nvPr/>
            </p:nvSpPr>
            <p:spPr bwMode="auto">
              <a:xfrm>
                <a:off x="5621" y="3385"/>
                <a:ext cx="7" cy="8"/>
              </a:xfrm>
              <a:prstGeom prst="line">
                <a:avLst/>
              </a:prstGeom>
              <a:noFill/>
              <a:ln w="1588">
                <a:solidFill>
                  <a:srgbClr val="000000"/>
                </a:solidFill>
                <a:round/>
                <a:headEnd/>
                <a:tailEnd/>
              </a:ln>
            </p:spPr>
            <p:txBody>
              <a:bodyPr/>
              <a:lstStyle/>
              <a:p>
                <a:endParaRPr lang="en-GB"/>
              </a:p>
            </p:txBody>
          </p:sp>
          <p:sp>
            <p:nvSpPr>
              <p:cNvPr id="21797" name="Freeform 293"/>
              <p:cNvSpPr>
                <a:spLocks/>
              </p:cNvSpPr>
              <p:nvPr/>
            </p:nvSpPr>
            <p:spPr bwMode="auto">
              <a:xfrm>
                <a:off x="5739" y="3459"/>
                <a:ext cx="22" cy="8"/>
              </a:xfrm>
              <a:custGeom>
                <a:avLst/>
                <a:gdLst/>
                <a:ahLst/>
                <a:cxnLst>
                  <a:cxn ang="0">
                    <a:pos x="89" y="0"/>
                  </a:cxn>
                  <a:cxn ang="0">
                    <a:pos x="0" y="0"/>
                  </a:cxn>
                  <a:cxn ang="0">
                    <a:pos x="0" y="28"/>
                  </a:cxn>
                </a:cxnLst>
                <a:rect l="0" t="0" r="r" b="b"/>
                <a:pathLst>
                  <a:path w="89" h="28">
                    <a:moveTo>
                      <a:pt x="89" y="0"/>
                    </a:moveTo>
                    <a:lnTo>
                      <a:pt x="0" y="0"/>
                    </a:lnTo>
                    <a:lnTo>
                      <a:pt x="0" y="28"/>
                    </a:lnTo>
                  </a:path>
                </a:pathLst>
              </a:custGeom>
              <a:noFill/>
              <a:ln w="1588">
                <a:solidFill>
                  <a:srgbClr val="000000"/>
                </a:solidFill>
                <a:prstDash val="solid"/>
                <a:round/>
                <a:headEnd/>
                <a:tailEnd/>
              </a:ln>
            </p:spPr>
            <p:txBody>
              <a:bodyPr/>
              <a:lstStyle/>
              <a:p>
                <a:endParaRPr lang="en-GB"/>
              </a:p>
            </p:txBody>
          </p:sp>
          <p:sp>
            <p:nvSpPr>
              <p:cNvPr id="21798" name="Line 294"/>
              <p:cNvSpPr>
                <a:spLocks noChangeShapeType="1"/>
              </p:cNvSpPr>
              <p:nvPr/>
            </p:nvSpPr>
            <p:spPr bwMode="auto">
              <a:xfrm flipV="1">
                <a:off x="5761" y="3452"/>
                <a:ext cx="8" cy="7"/>
              </a:xfrm>
              <a:prstGeom prst="line">
                <a:avLst/>
              </a:prstGeom>
              <a:noFill/>
              <a:ln w="1588">
                <a:solidFill>
                  <a:srgbClr val="000000"/>
                </a:solidFill>
                <a:round/>
                <a:headEnd/>
                <a:tailEnd/>
              </a:ln>
            </p:spPr>
            <p:txBody>
              <a:bodyPr/>
              <a:lstStyle/>
              <a:p>
                <a:endParaRPr lang="en-GB"/>
              </a:p>
            </p:txBody>
          </p:sp>
          <p:sp>
            <p:nvSpPr>
              <p:cNvPr id="21799" name="Freeform 295"/>
              <p:cNvSpPr>
                <a:spLocks/>
              </p:cNvSpPr>
              <p:nvPr/>
            </p:nvSpPr>
            <p:spPr bwMode="auto">
              <a:xfrm>
                <a:off x="5658" y="3607"/>
                <a:ext cx="125" cy="304"/>
              </a:xfrm>
              <a:custGeom>
                <a:avLst/>
                <a:gdLst/>
                <a:ahLst/>
                <a:cxnLst>
                  <a:cxn ang="0">
                    <a:pos x="444" y="1215"/>
                  </a:cxn>
                  <a:cxn ang="0">
                    <a:pos x="414" y="1185"/>
                  </a:cxn>
                  <a:cxn ang="0">
                    <a:pos x="384" y="1185"/>
                  </a:cxn>
                  <a:cxn ang="0">
                    <a:pos x="384" y="1156"/>
                  </a:cxn>
                  <a:cxn ang="0">
                    <a:pos x="295" y="1066"/>
                  </a:cxn>
                  <a:cxn ang="0">
                    <a:pos x="325" y="1066"/>
                  </a:cxn>
                  <a:cxn ang="0">
                    <a:pos x="325" y="1008"/>
                  </a:cxn>
                  <a:cxn ang="0">
                    <a:pos x="355" y="978"/>
                  </a:cxn>
                  <a:cxn ang="0">
                    <a:pos x="325" y="947"/>
                  </a:cxn>
                  <a:cxn ang="0">
                    <a:pos x="295" y="947"/>
                  </a:cxn>
                  <a:cxn ang="0">
                    <a:pos x="295" y="920"/>
                  </a:cxn>
                  <a:cxn ang="0">
                    <a:pos x="325" y="890"/>
                  </a:cxn>
                  <a:cxn ang="0">
                    <a:pos x="325" y="859"/>
                  </a:cxn>
                  <a:cxn ang="0">
                    <a:pos x="355" y="890"/>
                  </a:cxn>
                  <a:cxn ang="0">
                    <a:pos x="384" y="890"/>
                  </a:cxn>
                  <a:cxn ang="0">
                    <a:pos x="355" y="859"/>
                  </a:cxn>
                  <a:cxn ang="0">
                    <a:pos x="355" y="801"/>
                  </a:cxn>
                  <a:cxn ang="0">
                    <a:pos x="414" y="741"/>
                  </a:cxn>
                  <a:cxn ang="0">
                    <a:pos x="384" y="741"/>
                  </a:cxn>
                  <a:cxn ang="0">
                    <a:pos x="414" y="711"/>
                  </a:cxn>
                  <a:cxn ang="0">
                    <a:pos x="444" y="711"/>
                  </a:cxn>
                  <a:cxn ang="0">
                    <a:pos x="474" y="711"/>
                  </a:cxn>
                  <a:cxn ang="0">
                    <a:pos x="474" y="622"/>
                  </a:cxn>
                  <a:cxn ang="0">
                    <a:pos x="444" y="622"/>
                  </a:cxn>
                  <a:cxn ang="0">
                    <a:pos x="444" y="592"/>
                  </a:cxn>
                  <a:cxn ang="0">
                    <a:pos x="414" y="564"/>
                  </a:cxn>
                  <a:cxn ang="0">
                    <a:pos x="414" y="504"/>
                  </a:cxn>
                  <a:cxn ang="0">
                    <a:pos x="444" y="504"/>
                  </a:cxn>
                  <a:cxn ang="0">
                    <a:pos x="502" y="445"/>
                  </a:cxn>
                  <a:cxn ang="0">
                    <a:pos x="444" y="445"/>
                  </a:cxn>
                  <a:cxn ang="0">
                    <a:pos x="325" y="445"/>
                  </a:cxn>
                  <a:cxn ang="0">
                    <a:pos x="295" y="416"/>
                  </a:cxn>
                  <a:cxn ang="0">
                    <a:pos x="265" y="416"/>
                  </a:cxn>
                  <a:cxn ang="0">
                    <a:pos x="265" y="386"/>
                  </a:cxn>
                  <a:cxn ang="0">
                    <a:pos x="207" y="386"/>
                  </a:cxn>
                  <a:cxn ang="0">
                    <a:pos x="207" y="356"/>
                  </a:cxn>
                  <a:cxn ang="0">
                    <a:pos x="177" y="327"/>
                  </a:cxn>
                  <a:cxn ang="0">
                    <a:pos x="177" y="267"/>
                  </a:cxn>
                  <a:cxn ang="0">
                    <a:pos x="118" y="238"/>
                  </a:cxn>
                  <a:cxn ang="0">
                    <a:pos x="88" y="209"/>
                  </a:cxn>
                  <a:cxn ang="0">
                    <a:pos x="88" y="149"/>
                  </a:cxn>
                  <a:cxn ang="0">
                    <a:pos x="28" y="91"/>
                  </a:cxn>
                  <a:cxn ang="0">
                    <a:pos x="28" y="31"/>
                  </a:cxn>
                  <a:cxn ang="0">
                    <a:pos x="0" y="31"/>
                  </a:cxn>
                  <a:cxn ang="0">
                    <a:pos x="0" y="0"/>
                  </a:cxn>
                </a:cxnLst>
                <a:rect l="0" t="0" r="r" b="b"/>
                <a:pathLst>
                  <a:path w="502" h="1215">
                    <a:moveTo>
                      <a:pt x="444" y="1215"/>
                    </a:moveTo>
                    <a:lnTo>
                      <a:pt x="414" y="1185"/>
                    </a:lnTo>
                    <a:lnTo>
                      <a:pt x="384" y="1185"/>
                    </a:lnTo>
                    <a:lnTo>
                      <a:pt x="384" y="1156"/>
                    </a:lnTo>
                    <a:lnTo>
                      <a:pt x="295" y="1066"/>
                    </a:lnTo>
                    <a:lnTo>
                      <a:pt x="325" y="1066"/>
                    </a:lnTo>
                    <a:lnTo>
                      <a:pt x="325" y="1008"/>
                    </a:lnTo>
                    <a:lnTo>
                      <a:pt x="355" y="978"/>
                    </a:lnTo>
                    <a:lnTo>
                      <a:pt x="325" y="947"/>
                    </a:lnTo>
                    <a:lnTo>
                      <a:pt x="295" y="947"/>
                    </a:lnTo>
                    <a:lnTo>
                      <a:pt x="295" y="920"/>
                    </a:lnTo>
                    <a:lnTo>
                      <a:pt x="325" y="890"/>
                    </a:lnTo>
                    <a:lnTo>
                      <a:pt x="325" y="859"/>
                    </a:lnTo>
                    <a:lnTo>
                      <a:pt x="355" y="890"/>
                    </a:lnTo>
                    <a:lnTo>
                      <a:pt x="384" y="890"/>
                    </a:lnTo>
                    <a:lnTo>
                      <a:pt x="355" y="859"/>
                    </a:lnTo>
                    <a:lnTo>
                      <a:pt x="355" y="801"/>
                    </a:lnTo>
                    <a:lnTo>
                      <a:pt x="414" y="741"/>
                    </a:lnTo>
                    <a:lnTo>
                      <a:pt x="384" y="741"/>
                    </a:lnTo>
                    <a:lnTo>
                      <a:pt x="414" y="711"/>
                    </a:lnTo>
                    <a:lnTo>
                      <a:pt x="444" y="711"/>
                    </a:lnTo>
                    <a:lnTo>
                      <a:pt x="474" y="711"/>
                    </a:lnTo>
                    <a:lnTo>
                      <a:pt x="474" y="622"/>
                    </a:lnTo>
                    <a:lnTo>
                      <a:pt x="444" y="622"/>
                    </a:lnTo>
                    <a:lnTo>
                      <a:pt x="444" y="592"/>
                    </a:lnTo>
                    <a:lnTo>
                      <a:pt x="414" y="564"/>
                    </a:lnTo>
                    <a:lnTo>
                      <a:pt x="414" y="504"/>
                    </a:lnTo>
                    <a:lnTo>
                      <a:pt x="444" y="504"/>
                    </a:lnTo>
                    <a:lnTo>
                      <a:pt x="502" y="445"/>
                    </a:lnTo>
                    <a:lnTo>
                      <a:pt x="444" y="445"/>
                    </a:lnTo>
                    <a:lnTo>
                      <a:pt x="325" y="445"/>
                    </a:lnTo>
                    <a:lnTo>
                      <a:pt x="295" y="416"/>
                    </a:lnTo>
                    <a:lnTo>
                      <a:pt x="265" y="416"/>
                    </a:lnTo>
                    <a:lnTo>
                      <a:pt x="265" y="386"/>
                    </a:lnTo>
                    <a:lnTo>
                      <a:pt x="207" y="386"/>
                    </a:lnTo>
                    <a:lnTo>
                      <a:pt x="207" y="356"/>
                    </a:lnTo>
                    <a:lnTo>
                      <a:pt x="177" y="327"/>
                    </a:lnTo>
                    <a:lnTo>
                      <a:pt x="177" y="267"/>
                    </a:lnTo>
                    <a:lnTo>
                      <a:pt x="118" y="238"/>
                    </a:lnTo>
                    <a:lnTo>
                      <a:pt x="88" y="209"/>
                    </a:lnTo>
                    <a:lnTo>
                      <a:pt x="88" y="149"/>
                    </a:lnTo>
                    <a:lnTo>
                      <a:pt x="28" y="91"/>
                    </a:lnTo>
                    <a:lnTo>
                      <a:pt x="28" y="31"/>
                    </a:lnTo>
                    <a:lnTo>
                      <a:pt x="0" y="31"/>
                    </a:lnTo>
                    <a:lnTo>
                      <a:pt x="0" y="0"/>
                    </a:lnTo>
                  </a:path>
                </a:pathLst>
              </a:custGeom>
              <a:noFill/>
              <a:ln w="1588">
                <a:solidFill>
                  <a:srgbClr val="000000"/>
                </a:solidFill>
                <a:prstDash val="solid"/>
                <a:round/>
                <a:headEnd/>
                <a:tailEnd/>
              </a:ln>
            </p:spPr>
            <p:txBody>
              <a:bodyPr/>
              <a:lstStyle/>
              <a:p>
                <a:endParaRPr lang="en-GB"/>
              </a:p>
            </p:txBody>
          </p:sp>
          <p:sp>
            <p:nvSpPr>
              <p:cNvPr id="21800" name="Freeform 296"/>
              <p:cNvSpPr>
                <a:spLocks/>
              </p:cNvSpPr>
              <p:nvPr/>
            </p:nvSpPr>
            <p:spPr bwMode="auto">
              <a:xfrm>
                <a:off x="3731" y="995"/>
                <a:ext cx="15" cy="15"/>
              </a:xfrm>
              <a:custGeom>
                <a:avLst/>
                <a:gdLst/>
                <a:ahLst/>
                <a:cxnLst>
                  <a:cxn ang="0">
                    <a:pos x="30" y="0"/>
                  </a:cxn>
                  <a:cxn ang="0">
                    <a:pos x="0" y="30"/>
                  </a:cxn>
                  <a:cxn ang="0">
                    <a:pos x="0" y="60"/>
                  </a:cxn>
                  <a:cxn ang="0">
                    <a:pos x="30" y="30"/>
                  </a:cxn>
                  <a:cxn ang="0">
                    <a:pos x="60" y="30"/>
                  </a:cxn>
                  <a:cxn ang="0">
                    <a:pos x="30" y="0"/>
                  </a:cxn>
                </a:cxnLst>
                <a:rect l="0" t="0" r="r" b="b"/>
                <a:pathLst>
                  <a:path w="60" h="60">
                    <a:moveTo>
                      <a:pt x="30" y="0"/>
                    </a:moveTo>
                    <a:lnTo>
                      <a:pt x="0" y="30"/>
                    </a:lnTo>
                    <a:lnTo>
                      <a:pt x="0" y="60"/>
                    </a:lnTo>
                    <a:lnTo>
                      <a:pt x="30" y="30"/>
                    </a:lnTo>
                    <a:lnTo>
                      <a:pt x="60" y="30"/>
                    </a:lnTo>
                    <a:lnTo>
                      <a:pt x="30" y="0"/>
                    </a:lnTo>
                  </a:path>
                </a:pathLst>
              </a:custGeom>
              <a:noFill/>
              <a:ln w="1588">
                <a:solidFill>
                  <a:srgbClr val="000000"/>
                </a:solidFill>
                <a:prstDash val="solid"/>
                <a:round/>
                <a:headEnd/>
                <a:tailEnd/>
              </a:ln>
            </p:spPr>
            <p:txBody>
              <a:bodyPr/>
              <a:lstStyle/>
              <a:p>
                <a:endParaRPr lang="en-GB"/>
              </a:p>
            </p:txBody>
          </p:sp>
          <p:sp>
            <p:nvSpPr>
              <p:cNvPr id="21801" name="Freeform 297"/>
              <p:cNvSpPr>
                <a:spLocks/>
              </p:cNvSpPr>
              <p:nvPr/>
            </p:nvSpPr>
            <p:spPr bwMode="auto">
              <a:xfrm>
                <a:off x="3739" y="973"/>
                <a:ext cx="29" cy="37"/>
              </a:xfrm>
              <a:custGeom>
                <a:avLst/>
                <a:gdLst/>
                <a:ahLst/>
                <a:cxnLst>
                  <a:cxn ang="0">
                    <a:pos x="0" y="88"/>
                  </a:cxn>
                  <a:cxn ang="0">
                    <a:pos x="0" y="58"/>
                  </a:cxn>
                  <a:cxn ang="0">
                    <a:pos x="30" y="30"/>
                  </a:cxn>
                  <a:cxn ang="0">
                    <a:pos x="30" y="58"/>
                  </a:cxn>
                  <a:cxn ang="0">
                    <a:pos x="61" y="30"/>
                  </a:cxn>
                  <a:cxn ang="0">
                    <a:pos x="88" y="30"/>
                  </a:cxn>
                  <a:cxn ang="0">
                    <a:pos x="88" y="0"/>
                  </a:cxn>
                  <a:cxn ang="0">
                    <a:pos x="118" y="30"/>
                  </a:cxn>
                  <a:cxn ang="0">
                    <a:pos x="118" y="148"/>
                  </a:cxn>
                </a:cxnLst>
                <a:rect l="0" t="0" r="r" b="b"/>
                <a:pathLst>
                  <a:path w="118" h="148">
                    <a:moveTo>
                      <a:pt x="0" y="88"/>
                    </a:moveTo>
                    <a:lnTo>
                      <a:pt x="0" y="58"/>
                    </a:lnTo>
                    <a:lnTo>
                      <a:pt x="30" y="30"/>
                    </a:lnTo>
                    <a:lnTo>
                      <a:pt x="30" y="58"/>
                    </a:lnTo>
                    <a:lnTo>
                      <a:pt x="61" y="30"/>
                    </a:lnTo>
                    <a:lnTo>
                      <a:pt x="88" y="30"/>
                    </a:lnTo>
                    <a:lnTo>
                      <a:pt x="88" y="0"/>
                    </a:lnTo>
                    <a:lnTo>
                      <a:pt x="118" y="30"/>
                    </a:lnTo>
                    <a:lnTo>
                      <a:pt x="118" y="148"/>
                    </a:lnTo>
                  </a:path>
                </a:pathLst>
              </a:custGeom>
              <a:noFill/>
              <a:ln w="1588">
                <a:solidFill>
                  <a:srgbClr val="000000"/>
                </a:solidFill>
                <a:prstDash val="solid"/>
                <a:round/>
                <a:headEnd/>
                <a:tailEnd/>
              </a:ln>
            </p:spPr>
            <p:txBody>
              <a:bodyPr/>
              <a:lstStyle/>
              <a:p>
                <a:endParaRPr lang="en-GB"/>
              </a:p>
            </p:txBody>
          </p:sp>
          <p:sp>
            <p:nvSpPr>
              <p:cNvPr id="21802" name="Freeform 298"/>
              <p:cNvSpPr>
                <a:spLocks/>
              </p:cNvSpPr>
              <p:nvPr/>
            </p:nvSpPr>
            <p:spPr bwMode="auto">
              <a:xfrm>
                <a:off x="3687" y="965"/>
                <a:ext cx="52" cy="30"/>
              </a:xfrm>
              <a:custGeom>
                <a:avLst/>
                <a:gdLst/>
                <a:ahLst/>
                <a:cxnLst>
                  <a:cxn ang="0">
                    <a:pos x="0" y="61"/>
                  </a:cxn>
                  <a:cxn ang="0">
                    <a:pos x="0" y="31"/>
                  </a:cxn>
                  <a:cxn ang="0">
                    <a:pos x="30" y="0"/>
                  </a:cxn>
                  <a:cxn ang="0">
                    <a:pos x="88" y="0"/>
                  </a:cxn>
                  <a:cxn ang="0">
                    <a:pos x="118" y="31"/>
                  </a:cxn>
                  <a:cxn ang="0">
                    <a:pos x="118" y="0"/>
                  </a:cxn>
                  <a:cxn ang="0">
                    <a:pos x="148" y="31"/>
                  </a:cxn>
                  <a:cxn ang="0">
                    <a:pos x="88" y="89"/>
                  </a:cxn>
                  <a:cxn ang="0">
                    <a:pos x="148" y="89"/>
                  </a:cxn>
                  <a:cxn ang="0">
                    <a:pos x="177" y="61"/>
                  </a:cxn>
                  <a:cxn ang="0">
                    <a:pos x="177" y="89"/>
                  </a:cxn>
                  <a:cxn ang="0">
                    <a:pos x="207" y="119"/>
                  </a:cxn>
                </a:cxnLst>
                <a:rect l="0" t="0" r="r" b="b"/>
                <a:pathLst>
                  <a:path w="207" h="119">
                    <a:moveTo>
                      <a:pt x="0" y="61"/>
                    </a:moveTo>
                    <a:lnTo>
                      <a:pt x="0" y="31"/>
                    </a:lnTo>
                    <a:lnTo>
                      <a:pt x="30" y="0"/>
                    </a:lnTo>
                    <a:lnTo>
                      <a:pt x="88" y="0"/>
                    </a:lnTo>
                    <a:lnTo>
                      <a:pt x="118" y="31"/>
                    </a:lnTo>
                    <a:lnTo>
                      <a:pt x="118" y="0"/>
                    </a:lnTo>
                    <a:lnTo>
                      <a:pt x="148" y="31"/>
                    </a:lnTo>
                    <a:lnTo>
                      <a:pt x="88" y="89"/>
                    </a:lnTo>
                    <a:lnTo>
                      <a:pt x="148" y="89"/>
                    </a:lnTo>
                    <a:lnTo>
                      <a:pt x="177" y="61"/>
                    </a:lnTo>
                    <a:lnTo>
                      <a:pt x="177" y="89"/>
                    </a:lnTo>
                    <a:lnTo>
                      <a:pt x="207" y="119"/>
                    </a:lnTo>
                  </a:path>
                </a:pathLst>
              </a:custGeom>
              <a:noFill/>
              <a:ln w="1588">
                <a:solidFill>
                  <a:srgbClr val="000000"/>
                </a:solidFill>
                <a:prstDash val="solid"/>
                <a:round/>
                <a:headEnd/>
                <a:tailEnd/>
              </a:ln>
            </p:spPr>
            <p:txBody>
              <a:bodyPr/>
              <a:lstStyle/>
              <a:p>
                <a:endParaRPr lang="en-GB"/>
              </a:p>
            </p:txBody>
          </p:sp>
          <p:sp>
            <p:nvSpPr>
              <p:cNvPr id="21803" name="Freeform 299"/>
              <p:cNvSpPr>
                <a:spLocks/>
              </p:cNvSpPr>
              <p:nvPr/>
            </p:nvSpPr>
            <p:spPr bwMode="auto">
              <a:xfrm>
                <a:off x="3768" y="965"/>
                <a:ext cx="82" cy="45"/>
              </a:xfrm>
              <a:custGeom>
                <a:avLst/>
                <a:gdLst/>
                <a:ahLst/>
                <a:cxnLst>
                  <a:cxn ang="0">
                    <a:pos x="0" y="179"/>
                  </a:cxn>
                  <a:cxn ang="0">
                    <a:pos x="31" y="149"/>
                  </a:cxn>
                  <a:cxn ang="0">
                    <a:pos x="61" y="149"/>
                  </a:cxn>
                  <a:cxn ang="0">
                    <a:pos x="61" y="119"/>
                  </a:cxn>
                  <a:cxn ang="0">
                    <a:pos x="119" y="61"/>
                  </a:cxn>
                  <a:cxn ang="0">
                    <a:pos x="150" y="89"/>
                  </a:cxn>
                  <a:cxn ang="0">
                    <a:pos x="150" y="61"/>
                  </a:cxn>
                  <a:cxn ang="0">
                    <a:pos x="207" y="61"/>
                  </a:cxn>
                  <a:cxn ang="0">
                    <a:pos x="179" y="31"/>
                  </a:cxn>
                  <a:cxn ang="0">
                    <a:pos x="238" y="0"/>
                  </a:cxn>
                  <a:cxn ang="0">
                    <a:pos x="238" y="31"/>
                  </a:cxn>
                  <a:cxn ang="0">
                    <a:pos x="268" y="61"/>
                  </a:cxn>
                  <a:cxn ang="0">
                    <a:pos x="326" y="61"/>
                  </a:cxn>
                </a:cxnLst>
                <a:rect l="0" t="0" r="r" b="b"/>
                <a:pathLst>
                  <a:path w="326" h="179">
                    <a:moveTo>
                      <a:pt x="0" y="179"/>
                    </a:moveTo>
                    <a:lnTo>
                      <a:pt x="31" y="149"/>
                    </a:lnTo>
                    <a:lnTo>
                      <a:pt x="61" y="149"/>
                    </a:lnTo>
                    <a:lnTo>
                      <a:pt x="61" y="119"/>
                    </a:lnTo>
                    <a:lnTo>
                      <a:pt x="119" y="61"/>
                    </a:lnTo>
                    <a:lnTo>
                      <a:pt x="150" y="89"/>
                    </a:lnTo>
                    <a:lnTo>
                      <a:pt x="150" y="61"/>
                    </a:lnTo>
                    <a:lnTo>
                      <a:pt x="207" y="61"/>
                    </a:lnTo>
                    <a:lnTo>
                      <a:pt x="179" y="31"/>
                    </a:lnTo>
                    <a:lnTo>
                      <a:pt x="238" y="0"/>
                    </a:lnTo>
                    <a:lnTo>
                      <a:pt x="238" y="31"/>
                    </a:lnTo>
                    <a:lnTo>
                      <a:pt x="268" y="61"/>
                    </a:lnTo>
                    <a:lnTo>
                      <a:pt x="326" y="61"/>
                    </a:lnTo>
                  </a:path>
                </a:pathLst>
              </a:custGeom>
              <a:noFill/>
              <a:ln w="1588">
                <a:solidFill>
                  <a:srgbClr val="000000"/>
                </a:solidFill>
                <a:prstDash val="solid"/>
                <a:round/>
                <a:headEnd/>
                <a:tailEnd/>
              </a:ln>
            </p:spPr>
            <p:txBody>
              <a:bodyPr/>
              <a:lstStyle/>
              <a:p>
                <a:endParaRPr lang="en-GB"/>
              </a:p>
            </p:txBody>
          </p:sp>
          <p:sp>
            <p:nvSpPr>
              <p:cNvPr id="21804" name="Freeform 300"/>
              <p:cNvSpPr>
                <a:spLocks/>
              </p:cNvSpPr>
              <p:nvPr/>
            </p:nvSpPr>
            <p:spPr bwMode="auto">
              <a:xfrm>
                <a:off x="3687" y="980"/>
                <a:ext cx="15" cy="30"/>
              </a:xfrm>
              <a:custGeom>
                <a:avLst/>
                <a:gdLst/>
                <a:ahLst/>
                <a:cxnLst>
                  <a:cxn ang="0">
                    <a:pos x="0" y="0"/>
                  </a:cxn>
                  <a:cxn ang="0">
                    <a:pos x="30" y="28"/>
                  </a:cxn>
                  <a:cxn ang="0">
                    <a:pos x="0" y="58"/>
                  </a:cxn>
                  <a:cxn ang="0">
                    <a:pos x="0" y="88"/>
                  </a:cxn>
                  <a:cxn ang="0">
                    <a:pos x="30" y="118"/>
                  </a:cxn>
                  <a:cxn ang="0">
                    <a:pos x="59" y="88"/>
                  </a:cxn>
                  <a:cxn ang="0">
                    <a:pos x="30" y="88"/>
                  </a:cxn>
                  <a:cxn ang="0">
                    <a:pos x="30" y="58"/>
                  </a:cxn>
                  <a:cxn ang="0">
                    <a:pos x="59" y="28"/>
                  </a:cxn>
                  <a:cxn ang="0">
                    <a:pos x="30" y="0"/>
                  </a:cxn>
                  <a:cxn ang="0">
                    <a:pos x="0" y="0"/>
                  </a:cxn>
                </a:cxnLst>
                <a:rect l="0" t="0" r="r" b="b"/>
                <a:pathLst>
                  <a:path w="59" h="118">
                    <a:moveTo>
                      <a:pt x="0" y="0"/>
                    </a:moveTo>
                    <a:lnTo>
                      <a:pt x="30" y="28"/>
                    </a:lnTo>
                    <a:lnTo>
                      <a:pt x="0" y="58"/>
                    </a:lnTo>
                    <a:lnTo>
                      <a:pt x="0" y="88"/>
                    </a:lnTo>
                    <a:lnTo>
                      <a:pt x="30" y="118"/>
                    </a:lnTo>
                    <a:lnTo>
                      <a:pt x="59" y="88"/>
                    </a:lnTo>
                    <a:lnTo>
                      <a:pt x="30" y="88"/>
                    </a:lnTo>
                    <a:lnTo>
                      <a:pt x="30" y="58"/>
                    </a:lnTo>
                    <a:lnTo>
                      <a:pt x="59" y="28"/>
                    </a:lnTo>
                    <a:lnTo>
                      <a:pt x="30" y="0"/>
                    </a:lnTo>
                    <a:lnTo>
                      <a:pt x="0" y="0"/>
                    </a:lnTo>
                  </a:path>
                </a:pathLst>
              </a:custGeom>
              <a:noFill/>
              <a:ln w="1588">
                <a:solidFill>
                  <a:srgbClr val="000000"/>
                </a:solidFill>
                <a:prstDash val="solid"/>
                <a:round/>
                <a:headEnd/>
                <a:tailEnd/>
              </a:ln>
            </p:spPr>
            <p:txBody>
              <a:bodyPr/>
              <a:lstStyle/>
              <a:p>
                <a:endParaRPr lang="en-GB"/>
              </a:p>
            </p:txBody>
          </p:sp>
          <p:sp>
            <p:nvSpPr>
              <p:cNvPr id="21805" name="Freeform 301"/>
              <p:cNvSpPr>
                <a:spLocks/>
              </p:cNvSpPr>
              <p:nvPr/>
            </p:nvSpPr>
            <p:spPr bwMode="auto">
              <a:xfrm>
                <a:off x="3642" y="980"/>
                <a:ext cx="45" cy="44"/>
              </a:xfrm>
              <a:custGeom>
                <a:avLst/>
                <a:gdLst/>
                <a:ahLst/>
                <a:cxnLst>
                  <a:cxn ang="0">
                    <a:pos x="0" y="177"/>
                  </a:cxn>
                  <a:cxn ang="0">
                    <a:pos x="30" y="146"/>
                  </a:cxn>
                  <a:cxn ang="0">
                    <a:pos x="30" y="118"/>
                  </a:cxn>
                  <a:cxn ang="0">
                    <a:pos x="59" y="118"/>
                  </a:cxn>
                  <a:cxn ang="0">
                    <a:pos x="118" y="177"/>
                  </a:cxn>
                  <a:cxn ang="0">
                    <a:pos x="118" y="146"/>
                  </a:cxn>
                  <a:cxn ang="0">
                    <a:pos x="148" y="146"/>
                  </a:cxn>
                  <a:cxn ang="0">
                    <a:pos x="118" y="118"/>
                  </a:cxn>
                  <a:cxn ang="0">
                    <a:pos x="118" y="88"/>
                  </a:cxn>
                  <a:cxn ang="0">
                    <a:pos x="59" y="88"/>
                  </a:cxn>
                  <a:cxn ang="0">
                    <a:pos x="118" y="28"/>
                  </a:cxn>
                  <a:cxn ang="0">
                    <a:pos x="148" y="58"/>
                  </a:cxn>
                  <a:cxn ang="0">
                    <a:pos x="148" y="0"/>
                  </a:cxn>
                  <a:cxn ang="0">
                    <a:pos x="178" y="0"/>
                  </a:cxn>
                </a:cxnLst>
                <a:rect l="0" t="0" r="r" b="b"/>
                <a:pathLst>
                  <a:path w="178" h="177">
                    <a:moveTo>
                      <a:pt x="0" y="177"/>
                    </a:moveTo>
                    <a:lnTo>
                      <a:pt x="30" y="146"/>
                    </a:lnTo>
                    <a:lnTo>
                      <a:pt x="30" y="118"/>
                    </a:lnTo>
                    <a:lnTo>
                      <a:pt x="59" y="118"/>
                    </a:lnTo>
                    <a:lnTo>
                      <a:pt x="118" y="177"/>
                    </a:lnTo>
                    <a:lnTo>
                      <a:pt x="118" y="146"/>
                    </a:lnTo>
                    <a:lnTo>
                      <a:pt x="148" y="146"/>
                    </a:lnTo>
                    <a:lnTo>
                      <a:pt x="118" y="118"/>
                    </a:lnTo>
                    <a:lnTo>
                      <a:pt x="118" y="88"/>
                    </a:lnTo>
                    <a:lnTo>
                      <a:pt x="59" y="88"/>
                    </a:lnTo>
                    <a:lnTo>
                      <a:pt x="118" y="28"/>
                    </a:lnTo>
                    <a:lnTo>
                      <a:pt x="148" y="58"/>
                    </a:lnTo>
                    <a:lnTo>
                      <a:pt x="148" y="0"/>
                    </a:lnTo>
                    <a:lnTo>
                      <a:pt x="178" y="0"/>
                    </a:lnTo>
                  </a:path>
                </a:pathLst>
              </a:custGeom>
              <a:noFill/>
              <a:ln w="1588">
                <a:solidFill>
                  <a:srgbClr val="000000"/>
                </a:solidFill>
                <a:prstDash val="solid"/>
                <a:round/>
                <a:headEnd/>
                <a:tailEnd/>
              </a:ln>
            </p:spPr>
            <p:txBody>
              <a:bodyPr/>
              <a:lstStyle/>
              <a:p>
                <a:endParaRPr lang="en-GB"/>
              </a:p>
            </p:txBody>
          </p:sp>
          <p:sp>
            <p:nvSpPr>
              <p:cNvPr id="21806" name="Freeform 302"/>
              <p:cNvSpPr>
                <a:spLocks/>
              </p:cNvSpPr>
              <p:nvPr/>
            </p:nvSpPr>
            <p:spPr bwMode="auto">
              <a:xfrm>
                <a:off x="3717" y="1017"/>
                <a:ext cx="7" cy="7"/>
              </a:xfrm>
              <a:custGeom>
                <a:avLst/>
                <a:gdLst/>
                <a:ahLst/>
                <a:cxnLst>
                  <a:cxn ang="0">
                    <a:pos x="0" y="31"/>
                  </a:cxn>
                  <a:cxn ang="0">
                    <a:pos x="30" y="31"/>
                  </a:cxn>
                  <a:cxn ang="0">
                    <a:pos x="0" y="0"/>
                  </a:cxn>
                  <a:cxn ang="0">
                    <a:pos x="0" y="31"/>
                  </a:cxn>
                </a:cxnLst>
                <a:rect l="0" t="0" r="r" b="b"/>
                <a:pathLst>
                  <a:path w="30" h="31">
                    <a:moveTo>
                      <a:pt x="0" y="31"/>
                    </a:moveTo>
                    <a:lnTo>
                      <a:pt x="30" y="31"/>
                    </a:lnTo>
                    <a:lnTo>
                      <a:pt x="0" y="0"/>
                    </a:lnTo>
                    <a:lnTo>
                      <a:pt x="0" y="31"/>
                    </a:lnTo>
                  </a:path>
                </a:pathLst>
              </a:custGeom>
              <a:noFill/>
              <a:ln w="1588">
                <a:solidFill>
                  <a:srgbClr val="000000"/>
                </a:solidFill>
                <a:prstDash val="solid"/>
                <a:round/>
                <a:headEnd/>
                <a:tailEnd/>
              </a:ln>
            </p:spPr>
            <p:txBody>
              <a:bodyPr/>
              <a:lstStyle/>
              <a:p>
                <a:endParaRPr lang="en-GB"/>
              </a:p>
            </p:txBody>
          </p:sp>
          <p:sp>
            <p:nvSpPr>
              <p:cNvPr id="21807" name="Freeform 303"/>
              <p:cNvSpPr>
                <a:spLocks/>
              </p:cNvSpPr>
              <p:nvPr/>
            </p:nvSpPr>
            <p:spPr bwMode="auto">
              <a:xfrm>
                <a:off x="3487" y="1002"/>
                <a:ext cx="155" cy="89"/>
              </a:xfrm>
              <a:custGeom>
                <a:avLst/>
                <a:gdLst/>
                <a:ahLst/>
                <a:cxnLst>
                  <a:cxn ang="0">
                    <a:pos x="294" y="325"/>
                  </a:cxn>
                  <a:cxn ang="0">
                    <a:pos x="237" y="325"/>
                  </a:cxn>
                  <a:cxn ang="0">
                    <a:pos x="237" y="295"/>
                  </a:cxn>
                  <a:cxn ang="0">
                    <a:pos x="176" y="355"/>
                  </a:cxn>
                  <a:cxn ang="0">
                    <a:pos x="176" y="295"/>
                  </a:cxn>
                  <a:cxn ang="0">
                    <a:pos x="118" y="355"/>
                  </a:cxn>
                  <a:cxn ang="0">
                    <a:pos x="57" y="355"/>
                  </a:cxn>
                  <a:cxn ang="0">
                    <a:pos x="87" y="325"/>
                  </a:cxn>
                  <a:cxn ang="0">
                    <a:pos x="57" y="325"/>
                  </a:cxn>
                  <a:cxn ang="0">
                    <a:pos x="27" y="355"/>
                  </a:cxn>
                  <a:cxn ang="0">
                    <a:pos x="0" y="355"/>
                  </a:cxn>
                  <a:cxn ang="0">
                    <a:pos x="0" y="325"/>
                  </a:cxn>
                  <a:cxn ang="0">
                    <a:pos x="27" y="325"/>
                  </a:cxn>
                  <a:cxn ang="0">
                    <a:pos x="27" y="295"/>
                  </a:cxn>
                  <a:cxn ang="0">
                    <a:pos x="57" y="295"/>
                  </a:cxn>
                  <a:cxn ang="0">
                    <a:pos x="87" y="267"/>
                  </a:cxn>
                  <a:cxn ang="0">
                    <a:pos x="57" y="237"/>
                  </a:cxn>
                  <a:cxn ang="0">
                    <a:pos x="87" y="237"/>
                  </a:cxn>
                  <a:cxn ang="0">
                    <a:pos x="118" y="207"/>
                  </a:cxn>
                  <a:cxn ang="0">
                    <a:pos x="118" y="177"/>
                  </a:cxn>
                  <a:cxn ang="0">
                    <a:pos x="176" y="177"/>
                  </a:cxn>
                  <a:cxn ang="0">
                    <a:pos x="176" y="237"/>
                  </a:cxn>
                  <a:cxn ang="0">
                    <a:pos x="146" y="267"/>
                  </a:cxn>
                  <a:cxn ang="0">
                    <a:pos x="146" y="295"/>
                  </a:cxn>
                  <a:cxn ang="0">
                    <a:pos x="207" y="237"/>
                  </a:cxn>
                  <a:cxn ang="0">
                    <a:pos x="237" y="237"/>
                  </a:cxn>
                  <a:cxn ang="0">
                    <a:pos x="237" y="207"/>
                  </a:cxn>
                  <a:cxn ang="0">
                    <a:pos x="325" y="207"/>
                  </a:cxn>
                  <a:cxn ang="0">
                    <a:pos x="325" y="267"/>
                  </a:cxn>
                  <a:cxn ang="0">
                    <a:pos x="383" y="267"/>
                  </a:cxn>
                  <a:cxn ang="0">
                    <a:pos x="414" y="237"/>
                  </a:cxn>
                  <a:cxn ang="0">
                    <a:pos x="383" y="237"/>
                  </a:cxn>
                  <a:cxn ang="0">
                    <a:pos x="414" y="207"/>
                  </a:cxn>
                  <a:cxn ang="0">
                    <a:pos x="444" y="207"/>
                  </a:cxn>
                  <a:cxn ang="0">
                    <a:pos x="444" y="237"/>
                  </a:cxn>
                  <a:cxn ang="0">
                    <a:pos x="473" y="237"/>
                  </a:cxn>
                  <a:cxn ang="0">
                    <a:pos x="501" y="207"/>
                  </a:cxn>
                  <a:cxn ang="0">
                    <a:pos x="562" y="237"/>
                  </a:cxn>
                  <a:cxn ang="0">
                    <a:pos x="532" y="207"/>
                  </a:cxn>
                  <a:cxn ang="0">
                    <a:pos x="562" y="207"/>
                  </a:cxn>
                  <a:cxn ang="0">
                    <a:pos x="532" y="177"/>
                  </a:cxn>
                  <a:cxn ang="0">
                    <a:pos x="532" y="148"/>
                  </a:cxn>
                  <a:cxn ang="0">
                    <a:pos x="562" y="148"/>
                  </a:cxn>
                  <a:cxn ang="0">
                    <a:pos x="592" y="119"/>
                  </a:cxn>
                  <a:cxn ang="0">
                    <a:pos x="473" y="119"/>
                  </a:cxn>
                  <a:cxn ang="0">
                    <a:pos x="444" y="148"/>
                  </a:cxn>
                  <a:cxn ang="0">
                    <a:pos x="414" y="148"/>
                  </a:cxn>
                  <a:cxn ang="0">
                    <a:pos x="383" y="119"/>
                  </a:cxn>
                  <a:cxn ang="0">
                    <a:pos x="444" y="119"/>
                  </a:cxn>
                  <a:cxn ang="0">
                    <a:pos x="414" y="89"/>
                  </a:cxn>
                  <a:cxn ang="0">
                    <a:pos x="414" y="58"/>
                  </a:cxn>
                  <a:cxn ang="0">
                    <a:pos x="473" y="58"/>
                  </a:cxn>
                  <a:cxn ang="0">
                    <a:pos x="473" y="30"/>
                  </a:cxn>
                  <a:cxn ang="0">
                    <a:pos x="444" y="30"/>
                  </a:cxn>
                  <a:cxn ang="0">
                    <a:pos x="473" y="0"/>
                  </a:cxn>
                  <a:cxn ang="0">
                    <a:pos x="501" y="30"/>
                  </a:cxn>
                  <a:cxn ang="0">
                    <a:pos x="532" y="30"/>
                  </a:cxn>
                  <a:cxn ang="0">
                    <a:pos x="532" y="0"/>
                  </a:cxn>
                  <a:cxn ang="0">
                    <a:pos x="592" y="30"/>
                  </a:cxn>
                  <a:cxn ang="0">
                    <a:pos x="621" y="30"/>
                  </a:cxn>
                  <a:cxn ang="0">
                    <a:pos x="621" y="89"/>
                  </a:cxn>
                </a:cxnLst>
                <a:rect l="0" t="0" r="r" b="b"/>
                <a:pathLst>
                  <a:path w="621" h="355">
                    <a:moveTo>
                      <a:pt x="294" y="325"/>
                    </a:moveTo>
                    <a:lnTo>
                      <a:pt x="237" y="325"/>
                    </a:lnTo>
                    <a:lnTo>
                      <a:pt x="237" y="295"/>
                    </a:lnTo>
                    <a:lnTo>
                      <a:pt x="176" y="355"/>
                    </a:lnTo>
                    <a:lnTo>
                      <a:pt x="176" y="295"/>
                    </a:lnTo>
                    <a:lnTo>
                      <a:pt x="118" y="355"/>
                    </a:lnTo>
                    <a:lnTo>
                      <a:pt x="57" y="355"/>
                    </a:lnTo>
                    <a:lnTo>
                      <a:pt x="87" y="325"/>
                    </a:lnTo>
                    <a:lnTo>
                      <a:pt x="57" y="325"/>
                    </a:lnTo>
                    <a:lnTo>
                      <a:pt x="27" y="355"/>
                    </a:lnTo>
                    <a:lnTo>
                      <a:pt x="0" y="355"/>
                    </a:lnTo>
                    <a:lnTo>
                      <a:pt x="0" y="325"/>
                    </a:lnTo>
                    <a:lnTo>
                      <a:pt x="27" y="325"/>
                    </a:lnTo>
                    <a:lnTo>
                      <a:pt x="27" y="295"/>
                    </a:lnTo>
                    <a:lnTo>
                      <a:pt x="57" y="295"/>
                    </a:lnTo>
                    <a:lnTo>
                      <a:pt x="87" y="267"/>
                    </a:lnTo>
                    <a:lnTo>
                      <a:pt x="57" y="237"/>
                    </a:lnTo>
                    <a:lnTo>
                      <a:pt x="87" y="237"/>
                    </a:lnTo>
                    <a:lnTo>
                      <a:pt x="118" y="207"/>
                    </a:lnTo>
                    <a:lnTo>
                      <a:pt x="118" y="177"/>
                    </a:lnTo>
                    <a:lnTo>
                      <a:pt x="176" y="177"/>
                    </a:lnTo>
                    <a:lnTo>
                      <a:pt x="176" y="237"/>
                    </a:lnTo>
                    <a:lnTo>
                      <a:pt x="146" y="267"/>
                    </a:lnTo>
                    <a:lnTo>
                      <a:pt x="146" y="295"/>
                    </a:lnTo>
                    <a:lnTo>
                      <a:pt x="207" y="237"/>
                    </a:lnTo>
                    <a:lnTo>
                      <a:pt x="237" y="237"/>
                    </a:lnTo>
                    <a:lnTo>
                      <a:pt x="237" y="207"/>
                    </a:lnTo>
                    <a:lnTo>
                      <a:pt x="325" y="207"/>
                    </a:lnTo>
                    <a:lnTo>
                      <a:pt x="325" y="267"/>
                    </a:lnTo>
                    <a:lnTo>
                      <a:pt x="383" y="267"/>
                    </a:lnTo>
                    <a:lnTo>
                      <a:pt x="414" y="237"/>
                    </a:lnTo>
                    <a:lnTo>
                      <a:pt x="383" y="237"/>
                    </a:lnTo>
                    <a:lnTo>
                      <a:pt x="414" y="207"/>
                    </a:lnTo>
                    <a:lnTo>
                      <a:pt x="444" y="207"/>
                    </a:lnTo>
                    <a:lnTo>
                      <a:pt x="444" y="237"/>
                    </a:lnTo>
                    <a:lnTo>
                      <a:pt x="473" y="237"/>
                    </a:lnTo>
                    <a:lnTo>
                      <a:pt x="501" y="207"/>
                    </a:lnTo>
                    <a:lnTo>
                      <a:pt x="562" y="237"/>
                    </a:lnTo>
                    <a:lnTo>
                      <a:pt x="532" y="207"/>
                    </a:lnTo>
                    <a:lnTo>
                      <a:pt x="562" y="207"/>
                    </a:lnTo>
                    <a:lnTo>
                      <a:pt x="532" y="177"/>
                    </a:lnTo>
                    <a:lnTo>
                      <a:pt x="532" y="148"/>
                    </a:lnTo>
                    <a:lnTo>
                      <a:pt x="562" y="148"/>
                    </a:lnTo>
                    <a:lnTo>
                      <a:pt x="592" y="119"/>
                    </a:lnTo>
                    <a:lnTo>
                      <a:pt x="473" y="119"/>
                    </a:lnTo>
                    <a:lnTo>
                      <a:pt x="444" y="148"/>
                    </a:lnTo>
                    <a:lnTo>
                      <a:pt x="414" y="148"/>
                    </a:lnTo>
                    <a:lnTo>
                      <a:pt x="383" y="119"/>
                    </a:lnTo>
                    <a:lnTo>
                      <a:pt x="444" y="119"/>
                    </a:lnTo>
                    <a:lnTo>
                      <a:pt x="414" y="89"/>
                    </a:lnTo>
                    <a:lnTo>
                      <a:pt x="414" y="58"/>
                    </a:lnTo>
                    <a:lnTo>
                      <a:pt x="473" y="58"/>
                    </a:lnTo>
                    <a:lnTo>
                      <a:pt x="473" y="30"/>
                    </a:lnTo>
                    <a:lnTo>
                      <a:pt x="444" y="30"/>
                    </a:lnTo>
                    <a:lnTo>
                      <a:pt x="473" y="0"/>
                    </a:lnTo>
                    <a:lnTo>
                      <a:pt x="501" y="30"/>
                    </a:lnTo>
                    <a:lnTo>
                      <a:pt x="532" y="30"/>
                    </a:lnTo>
                    <a:lnTo>
                      <a:pt x="532" y="0"/>
                    </a:lnTo>
                    <a:lnTo>
                      <a:pt x="592" y="30"/>
                    </a:lnTo>
                    <a:lnTo>
                      <a:pt x="621" y="30"/>
                    </a:lnTo>
                    <a:lnTo>
                      <a:pt x="621" y="89"/>
                    </a:lnTo>
                  </a:path>
                </a:pathLst>
              </a:custGeom>
              <a:noFill/>
              <a:ln w="1588">
                <a:solidFill>
                  <a:srgbClr val="000000"/>
                </a:solidFill>
                <a:prstDash val="solid"/>
                <a:round/>
                <a:headEnd/>
                <a:tailEnd/>
              </a:ln>
            </p:spPr>
            <p:txBody>
              <a:bodyPr/>
              <a:lstStyle/>
              <a:p>
                <a:endParaRPr lang="en-GB"/>
              </a:p>
            </p:txBody>
          </p:sp>
          <p:sp>
            <p:nvSpPr>
              <p:cNvPr id="21808" name="Freeform 304"/>
              <p:cNvSpPr>
                <a:spLocks/>
              </p:cNvSpPr>
              <p:nvPr/>
            </p:nvSpPr>
            <p:spPr bwMode="auto">
              <a:xfrm>
                <a:off x="3635" y="1024"/>
                <a:ext cx="15" cy="8"/>
              </a:xfrm>
              <a:custGeom>
                <a:avLst/>
                <a:gdLst/>
                <a:ahLst/>
                <a:cxnLst>
                  <a:cxn ang="0">
                    <a:pos x="29" y="0"/>
                  </a:cxn>
                  <a:cxn ang="0">
                    <a:pos x="0" y="0"/>
                  </a:cxn>
                  <a:cxn ang="0">
                    <a:pos x="29" y="30"/>
                  </a:cxn>
                  <a:cxn ang="0">
                    <a:pos x="59" y="30"/>
                  </a:cxn>
                  <a:cxn ang="0">
                    <a:pos x="29" y="0"/>
                  </a:cxn>
                </a:cxnLst>
                <a:rect l="0" t="0" r="r" b="b"/>
                <a:pathLst>
                  <a:path w="59" h="30">
                    <a:moveTo>
                      <a:pt x="29" y="0"/>
                    </a:moveTo>
                    <a:lnTo>
                      <a:pt x="0" y="0"/>
                    </a:lnTo>
                    <a:lnTo>
                      <a:pt x="29" y="30"/>
                    </a:lnTo>
                    <a:lnTo>
                      <a:pt x="59" y="30"/>
                    </a:lnTo>
                    <a:lnTo>
                      <a:pt x="29" y="0"/>
                    </a:lnTo>
                  </a:path>
                </a:pathLst>
              </a:custGeom>
              <a:noFill/>
              <a:ln w="1588">
                <a:solidFill>
                  <a:srgbClr val="000000"/>
                </a:solidFill>
                <a:prstDash val="solid"/>
                <a:round/>
                <a:headEnd/>
                <a:tailEnd/>
              </a:ln>
            </p:spPr>
            <p:txBody>
              <a:bodyPr/>
              <a:lstStyle/>
              <a:p>
                <a:endParaRPr lang="en-GB"/>
              </a:p>
            </p:txBody>
          </p:sp>
          <p:sp>
            <p:nvSpPr>
              <p:cNvPr id="21809" name="Freeform 305"/>
              <p:cNvSpPr>
                <a:spLocks/>
              </p:cNvSpPr>
              <p:nvPr/>
            </p:nvSpPr>
            <p:spPr bwMode="auto">
              <a:xfrm>
                <a:off x="3280" y="1039"/>
                <a:ext cx="510" cy="770"/>
              </a:xfrm>
              <a:custGeom>
                <a:avLst/>
                <a:gdLst/>
                <a:ahLst/>
                <a:cxnLst>
                  <a:cxn ang="0">
                    <a:pos x="1924" y="0"/>
                  </a:cxn>
                  <a:cxn ang="0">
                    <a:pos x="1985" y="59"/>
                  </a:cxn>
                  <a:cxn ang="0">
                    <a:pos x="1897" y="147"/>
                  </a:cxn>
                  <a:cxn ang="0">
                    <a:pos x="1954" y="177"/>
                  </a:cxn>
                  <a:cxn ang="0">
                    <a:pos x="1897" y="207"/>
                  </a:cxn>
                  <a:cxn ang="0">
                    <a:pos x="1510" y="147"/>
                  </a:cxn>
                  <a:cxn ang="0">
                    <a:pos x="1481" y="296"/>
                  </a:cxn>
                  <a:cxn ang="0">
                    <a:pos x="1362" y="266"/>
                  </a:cxn>
                  <a:cxn ang="0">
                    <a:pos x="1244" y="325"/>
                  </a:cxn>
                  <a:cxn ang="0">
                    <a:pos x="1185" y="414"/>
                  </a:cxn>
                  <a:cxn ang="0">
                    <a:pos x="1124" y="444"/>
                  </a:cxn>
                  <a:cxn ang="0">
                    <a:pos x="1124" y="502"/>
                  </a:cxn>
                  <a:cxn ang="0">
                    <a:pos x="1155" y="593"/>
                  </a:cxn>
                  <a:cxn ang="0">
                    <a:pos x="976" y="711"/>
                  </a:cxn>
                  <a:cxn ang="0">
                    <a:pos x="948" y="800"/>
                  </a:cxn>
                  <a:cxn ang="0">
                    <a:pos x="739" y="857"/>
                  </a:cxn>
                  <a:cxn ang="0">
                    <a:pos x="769" y="948"/>
                  </a:cxn>
                  <a:cxn ang="0">
                    <a:pos x="739" y="1095"/>
                  </a:cxn>
                  <a:cxn ang="0">
                    <a:pos x="562" y="1331"/>
                  </a:cxn>
                  <a:cxn ang="0">
                    <a:pos x="651" y="1361"/>
                  </a:cxn>
                  <a:cxn ang="0">
                    <a:pos x="622" y="1480"/>
                  </a:cxn>
                  <a:cxn ang="0">
                    <a:pos x="444" y="1450"/>
                  </a:cxn>
                  <a:cxn ang="0">
                    <a:pos x="355" y="1480"/>
                  </a:cxn>
                  <a:cxn ang="0">
                    <a:pos x="237" y="1568"/>
                  </a:cxn>
                  <a:cxn ang="0">
                    <a:pos x="207" y="1629"/>
                  </a:cxn>
                  <a:cxn ang="0">
                    <a:pos x="176" y="1686"/>
                  </a:cxn>
                  <a:cxn ang="0">
                    <a:pos x="237" y="1805"/>
                  </a:cxn>
                  <a:cxn ang="0">
                    <a:pos x="207" y="1865"/>
                  </a:cxn>
                  <a:cxn ang="0">
                    <a:pos x="237" y="1984"/>
                  </a:cxn>
                  <a:cxn ang="0">
                    <a:pos x="207" y="2190"/>
                  </a:cxn>
                  <a:cxn ang="0">
                    <a:pos x="355" y="2251"/>
                  </a:cxn>
                  <a:cxn ang="0">
                    <a:pos x="385" y="2338"/>
                  </a:cxn>
                  <a:cxn ang="0">
                    <a:pos x="355" y="2397"/>
                  </a:cxn>
                  <a:cxn ang="0">
                    <a:pos x="266" y="2488"/>
                  </a:cxn>
                  <a:cxn ang="0">
                    <a:pos x="325" y="2606"/>
                  </a:cxn>
                  <a:cxn ang="0">
                    <a:pos x="295" y="2694"/>
                  </a:cxn>
                  <a:cxn ang="0">
                    <a:pos x="148" y="2753"/>
                  </a:cxn>
                  <a:cxn ang="0">
                    <a:pos x="118" y="2842"/>
                  </a:cxn>
                  <a:cxn ang="0">
                    <a:pos x="148" y="2931"/>
                  </a:cxn>
                  <a:cxn ang="0">
                    <a:pos x="118" y="2990"/>
                  </a:cxn>
                  <a:cxn ang="0">
                    <a:pos x="88" y="3079"/>
                  </a:cxn>
                  <a:cxn ang="0">
                    <a:pos x="0" y="3019"/>
                  </a:cxn>
                </a:cxnLst>
                <a:rect l="0" t="0" r="r" b="b"/>
                <a:pathLst>
                  <a:path w="2043" h="3079">
                    <a:moveTo>
                      <a:pt x="2043" y="0"/>
                    </a:moveTo>
                    <a:lnTo>
                      <a:pt x="1924" y="0"/>
                    </a:lnTo>
                    <a:lnTo>
                      <a:pt x="1985" y="29"/>
                    </a:lnTo>
                    <a:lnTo>
                      <a:pt x="1985" y="59"/>
                    </a:lnTo>
                    <a:lnTo>
                      <a:pt x="1954" y="119"/>
                    </a:lnTo>
                    <a:lnTo>
                      <a:pt x="1897" y="147"/>
                    </a:lnTo>
                    <a:lnTo>
                      <a:pt x="1924" y="147"/>
                    </a:lnTo>
                    <a:lnTo>
                      <a:pt x="1954" y="177"/>
                    </a:lnTo>
                    <a:lnTo>
                      <a:pt x="1924" y="177"/>
                    </a:lnTo>
                    <a:lnTo>
                      <a:pt x="1897" y="207"/>
                    </a:lnTo>
                    <a:lnTo>
                      <a:pt x="1688" y="147"/>
                    </a:lnTo>
                    <a:lnTo>
                      <a:pt x="1510" y="147"/>
                    </a:lnTo>
                    <a:lnTo>
                      <a:pt x="1510" y="237"/>
                    </a:lnTo>
                    <a:lnTo>
                      <a:pt x="1481" y="296"/>
                    </a:lnTo>
                    <a:lnTo>
                      <a:pt x="1451" y="296"/>
                    </a:lnTo>
                    <a:lnTo>
                      <a:pt x="1362" y="266"/>
                    </a:lnTo>
                    <a:lnTo>
                      <a:pt x="1303" y="266"/>
                    </a:lnTo>
                    <a:lnTo>
                      <a:pt x="1244" y="325"/>
                    </a:lnTo>
                    <a:lnTo>
                      <a:pt x="1185" y="355"/>
                    </a:lnTo>
                    <a:lnTo>
                      <a:pt x="1185" y="414"/>
                    </a:lnTo>
                    <a:lnTo>
                      <a:pt x="1155" y="414"/>
                    </a:lnTo>
                    <a:lnTo>
                      <a:pt x="1124" y="444"/>
                    </a:lnTo>
                    <a:lnTo>
                      <a:pt x="1067" y="475"/>
                    </a:lnTo>
                    <a:lnTo>
                      <a:pt x="1124" y="502"/>
                    </a:lnTo>
                    <a:lnTo>
                      <a:pt x="1155" y="532"/>
                    </a:lnTo>
                    <a:lnTo>
                      <a:pt x="1155" y="593"/>
                    </a:lnTo>
                    <a:lnTo>
                      <a:pt x="1094" y="593"/>
                    </a:lnTo>
                    <a:lnTo>
                      <a:pt x="976" y="711"/>
                    </a:lnTo>
                    <a:lnTo>
                      <a:pt x="917" y="739"/>
                    </a:lnTo>
                    <a:lnTo>
                      <a:pt x="948" y="800"/>
                    </a:lnTo>
                    <a:lnTo>
                      <a:pt x="830" y="857"/>
                    </a:lnTo>
                    <a:lnTo>
                      <a:pt x="739" y="857"/>
                    </a:lnTo>
                    <a:lnTo>
                      <a:pt x="739" y="918"/>
                    </a:lnTo>
                    <a:lnTo>
                      <a:pt x="769" y="948"/>
                    </a:lnTo>
                    <a:lnTo>
                      <a:pt x="739" y="977"/>
                    </a:lnTo>
                    <a:lnTo>
                      <a:pt x="739" y="1095"/>
                    </a:lnTo>
                    <a:lnTo>
                      <a:pt x="532" y="1304"/>
                    </a:lnTo>
                    <a:lnTo>
                      <a:pt x="562" y="1331"/>
                    </a:lnTo>
                    <a:lnTo>
                      <a:pt x="622" y="1331"/>
                    </a:lnTo>
                    <a:lnTo>
                      <a:pt x="651" y="1361"/>
                    </a:lnTo>
                    <a:lnTo>
                      <a:pt x="651" y="1450"/>
                    </a:lnTo>
                    <a:lnTo>
                      <a:pt x="622" y="1480"/>
                    </a:lnTo>
                    <a:lnTo>
                      <a:pt x="503" y="1480"/>
                    </a:lnTo>
                    <a:lnTo>
                      <a:pt x="444" y="1450"/>
                    </a:lnTo>
                    <a:lnTo>
                      <a:pt x="414" y="1480"/>
                    </a:lnTo>
                    <a:lnTo>
                      <a:pt x="355" y="1480"/>
                    </a:lnTo>
                    <a:lnTo>
                      <a:pt x="295" y="1510"/>
                    </a:lnTo>
                    <a:lnTo>
                      <a:pt x="237" y="1568"/>
                    </a:lnTo>
                    <a:lnTo>
                      <a:pt x="237" y="1598"/>
                    </a:lnTo>
                    <a:lnTo>
                      <a:pt x="207" y="1629"/>
                    </a:lnTo>
                    <a:lnTo>
                      <a:pt x="207" y="1659"/>
                    </a:lnTo>
                    <a:lnTo>
                      <a:pt x="176" y="1686"/>
                    </a:lnTo>
                    <a:lnTo>
                      <a:pt x="176" y="1747"/>
                    </a:lnTo>
                    <a:lnTo>
                      <a:pt x="237" y="1805"/>
                    </a:lnTo>
                    <a:lnTo>
                      <a:pt x="176" y="1835"/>
                    </a:lnTo>
                    <a:lnTo>
                      <a:pt x="207" y="1865"/>
                    </a:lnTo>
                    <a:lnTo>
                      <a:pt x="207" y="1954"/>
                    </a:lnTo>
                    <a:lnTo>
                      <a:pt x="237" y="1984"/>
                    </a:lnTo>
                    <a:lnTo>
                      <a:pt x="237" y="2132"/>
                    </a:lnTo>
                    <a:lnTo>
                      <a:pt x="207" y="2190"/>
                    </a:lnTo>
                    <a:lnTo>
                      <a:pt x="266" y="2251"/>
                    </a:lnTo>
                    <a:lnTo>
                      <a:pt x="355" y="2251"/>
                    </a:lnTo>
                    <a:lnTo>
                      <a:pt x="385" y="2309"/>
                    </a:lnTo>
                    <a:lnTo>
                      <a:pt x="385" y="2338"/>
                    </a:lnTo>
                    <a:lnTo>
                      <a:pt x="355" y="2369"/>
                    </a:lnTo>
                    <a:lnTo>
                      <a:pt x="355" y="2397"/>
                    </a:lnTo>
                    <a:lnTo>
                      <a:pt x="266" y="2397"/>
                    </a:lnTo>
                    <a:lnTo>
                      <a:pt x="266" y="2488"/>
                    </a:lnTo>
                    <a:lnTo>
                      <a:pt x="325" y="2545"/>
                    </a:lnTo>
                    <a:lnTo>
                      <a:pt x="325" y="2606"/>
                    </a:lnTo>
                    <a:lnTo>
                      <a:pt x="295" y="2634"/>
                    </a:lnTo>
                    <a:lnTo>
                      <a:pt x="295" y="2694"/>
                    </a:lnTo>
                    <a:lnTo>
                      <a:pt x="237" y="2753"/>
                    </a:lnTo>
                    <a:lnTo>
                      <a:pt x="148" y="2753"/>
                    </a:lnTo>
                    <a:lnTo>
                      <a:pt x="148" y="2813"/>
                    </a:lnTo>
                    <a:lnTo>
                      <a:pt x="118" y="2842"/>
                    </a:lnTo>
                    <a:lnTo>
                      <a:pt x="118" y="2931"/>
                    </a:lnTo>
                    <a:lnTo>
                      <a:pt x="148" y="2931"/>
                    </a:lnTo>
                    <a:lnTo>
                      <a:pt x="148" y="2961"/>
                    </a:lnTo>
                    <a:lnTo>
                      <a:pt x="118" y="2990"/>
                    </a:lnTo>
                    <a:lnTo>
                      <a:pt x="118" y="3079"/>
                    </a:lnTo>
                    <a:lnTo>
                      <a:pt x="88" y="3079"/>
                    </a:lnTo>
                    <a:lnTo>
                      <a:pt x="30" y="3019"/>
                    </a:lnTo>
                    <a:lnTo>
                      <a:pt x="0" y="3019"/>
                    </a:lnTo>
                  </a:path>
                </a:pathLst>
              </a:custGeom>
              <a:noFill/>
              <a:ln w="1588">
                <a:solidFill>
                  <a:srgbClr val="000000"/>
                </a:solidFill>
                <a:prstDash val="solid"/>
                <a:round/>
                <a:headEnd/>
                <a:tailEnd/>
              </a:ln>
            </p:spPr>
            <p:txBody>
              <a:bodyPr/>
              <a:lstStyle/>
              <a:p>
                <a:endParaRPr lang="en-GB"/>
              </a:p>
            </p:txBody>
          </p:sp>
          <p:sp>
            <p:nvSpPr>
              <p:cNvPr id="21810" name="Freeform 306"/>
              <p:cNvSpPr>
                <a:spLocks/>
              </p:cNvSpPr>
              <p:nvPr/>
            </p:nvSpPr>
            <p:spPr bwMode="auto">
              <a:xfrm>
                <a:off x="3790" y="1039"/>
                <a:ext cx="223" cy="237"/>
              </a:xfrm>
              <a:custGeom>
                <a:avLst/>
                <a:gdLst/>
                <a:ahLst/>
                <a:cxnLst>
                  <a:cxn ang="0">
                    <a:pos x="890" y="948"/>
                  </a:cxn>
                  <a:cxn ang="0">
                    <a:pos x="830" y="888"/>
                  </a:cxn>
                  <a:cxn ang="0">
                    <a:pos x="830" y="857"/>
                  </a:cxn>
                  <a:cxn ang="0">
                    <a:pos x="802" y="829"/>
                  </a:cxn>
                  <a:cxn ang="0">
                    <a:pos x="741" y="800"/>
                  </a:cxn>
                  <a:cxn ang="0">
                    <a:pos x="741" y="770"/>
                  </a:cxn>
                  <a:cxn ang="0">
                    <a:pos x="802" y="711"/>
                  </a:cxn>
                  <a:cxn ang="0">
                    <a:pos x="802" y="621"/>
                  </a:cxn>
                  <a:cxn ang="0">
                    <a:pos x="741" y="593"/>
                  </a:cxn>
                  <a:cxn ang="0">
                    <a:pos x="741" y="563"/>
                  </a:cxn>
                  <a:cxn ang="0">
                    <a:pos x="683" y="532"/>
                  </a:cxn>
                  <a:cxn ang="0">
                    <a:pos x="711" y="502"/>
                  </a:cxn>
                  <a:cxn ang="0">
                    <a:pos x="741" y="502"/>
                  </a:cxn>
                  <a:cxn ang="0">
                    <a:pos x="741" y="475"/>
                  </a:cxn>
                  <a:cxn ang="0">
                    <a:pos x="683" y="475"/>
                  </a:cxn>
                  <a:cxn ang="0">
                    <a:pos x="653" y="444"/>
                  </a:cxn>
                  <a:cxn ang="0">
                    <a:pos x="683" y="414"/>
                  </a:cxn>
                  <a:cxn ang="0">
                    <a:pos x="653" y="384"/>
                  </a:cxn>
                  <a:cxn ang="0">
                    <a:pos x="653" y="355"/>
                  </a:cxn>
                  <a:cxn ang="0">
                    <a:pos x="683" y="325"/>
                  </a:cxn>
                  <a:cxn ang="0">
                    <a:pos x="653" y="296"/>
                  </a:cxn>
                  <a:cxn ang="0">
                    <a:pos x="623" y="296"/>
                  </a:cxn>
                  <a:cxn ang="0">
                    <a:pos x="623" y="266"/>
                  </a:cxn>
                  <a:cxn ang="0">
                    <a:pos x="564" y="266"/>
                  </a:cxn>
                  <a:cxn ang="0">
                    <a:pos x="564" y="237"/>
                  </a:cxn>
                  <a:cxn ang="0">
                    <a:pos x="534" y="207"/>
                  </a:cxn>
                  <a:cxn ang="0">
                    <a:pos x="504" y="207"/>
                  </a:cxn>
                  <a:cxn ang="0">
                    <a:pos x="475" y="177"/>
                  </a:cxn>
                  <a:cxn ang="0">
                    <a:pos x="327" y="177"/>
                  </a:cxn>
                  <a:cxn ang="0">
                    <a:pos x="268" y="119"/>
                  </a:cxn>
                  <a:cxn ang="0">
                    <a:pos x="209" y="119"/>
                  </a:cxn>
                  <a:cxn ang="0">
                    <a:pos x="179" y="89"/>
                  </a:cxn>
                  <a:cxn ang="0">
                    <a:pos x="149" y="89"/>
                  </a:cxn>
                  <a:cxn ang="0">
                    <a:pos x="118" y="59"/>
                  </a:cxn>
                  <a:cxn ang="0">
                    <a:pos x="90" y="59"/>
                  </a:cxn>
                  <a:cxn ang="0">
                    <a:pos x="61" y="29"/>
                  </a:cxn>
                  <a:cxn ang="0">
                    <a:pos x="30" y="29"/>
                  </a:cxn>
                  <a:cxn ang="0">
                    <a:pos x="30" y="0"/>
                  </a:cxn>
                  <a:cxn ang="0">
                    <a:pos x="0" y="0"/>
                  </a:cxn>
                </a:cxnLst>
                <a:rect l="0" t="0" r="r" b="b"/>
                <a:pathLst>
                  <a:path w="890" h="948">
                    <a:moveTo>
                      <a:pt x="890" y="948"/>
                    </a:moveTo>
                    <a:lnTo>
                      <a:pt x="830" y="888"/>
                    </a:lnTo>
                    <a:lnTo>
                      <a:pt x="830" y="857"/>
                    </a:lnTo>
                    <a:lnTo>
                      <a:pt x="802" y="829"/>
                    </a:lnTo>
                    <a:lnTo>
                      <a:pt x="741" y="800"/>
                    </a:lnTo>
                    <a:lnTo>
                      <a:pt x="741" y="770"/>
                    </a:lnTo>
                    <a:lnTo>
                      <a:pt x="802" y="711"/>
                    </a:lnTo>
                    <a:lnTo>
                      <a:pt x="802" y="621"/>
                    </a:lnTo>
                    <a:lnTo>
                      <a:pt x="741" y="593"/>
                    </a:lnTo>
                    <a:lnTo>
                      <a:pt x="741" y="563"/>
                    </a:lnTo>
                    <a:lnTo>
                      <a:pt x="683" y="532"/>
                    </a:lnTo>
                    <a:lnTo>
                      <a:pt x="711" y="502"/>
                    </a:lnTo>
                    <a:lnTo>
                      <a:pt x="741" y="502"/>
                    </a:lnTo>
                    <a:lnTo>
                      <a:pt x="741" y="475"/>
                    </a:lnTo>
                    <a:lnTo>
                      <a:pt x="683" y="475"/>
                    </a:lnTo>
                    <a:lnTo>
                      <a:pt x="653" y="444"/>
                    </a:lnTo>
                    <a:lnTo>
                      <a:pt x="683" y="414"/>
                    </a:lnTo>
                    <a:lnTo>
                      <a:pt x="653" y="384"/>
                    </a:lnTo>
                    <a:lnTo>
                      <a:pt x="653" y="355"/>
                    </a:lnTo>
                    <a:lnTo>
                      <a:pt x="683" y="325"/>
                    </a:lnTo>
                    <a:lnTo>
                      <a:pt x="653" y="296"/>
                    </a:lnTo>
                    <a:lnTo>
                      <a:pt x="623" y="296"/>
                    </a:lnTo>
                    <a:lnTo>
                      <a:pt x="623" y="266"/>
                    </a:lnTo>
                    <a:lnTo>
                      <a:pt x="564" y="266"/>
                    </a:lnTo>
                    <a:lnTo>
                      <a:pt x="564" y="237"/>
                    </a:lnTo>
                    <a:lnTo>
                      <a:pt x="534" y="207"/>
                    </a:lnTo>
                    <a:lnTo>
                      <a:pt x="504" y="207"/>
                    </a:lnTo>
                    <a:lnTo>
                      <a:pt x="475" y="177"/>
                    </a:lnTo>
                    <a:lnTo>
                      <a:pt x="327" y="177"/>
                    </a:lnTo>
                    <a:lnTo>
                      <a:pt x="268" y="119"/>
                    </a:lnTo>
                    <a:lnTo>
                      <a:pt x="209" y="119"/>
                    </a:lnTo>
                    <a:lnTo>
                      <a:pt x="179" y="89"/>
                    </a:lnTo>
                    <a:lnTo>
                      <a:pt x="149" y="89"/>
                    </a:lnTo>
                    <a:lnTo>
                      <a:pt x="118" y="59"/>
                    </a:lnTo>
                    <a:lnTo>
                      <a:pt x="90" y="59"/>
                    </a:lnTo>
                    <a:lnTo>
                      <a:pt x="61" y="29"/>
                    </a:lnTo>
                    <a:lnTo>
                      <a:pt x="30" y="29"/>
                    </a:lnTo>
                    <a:lnTo>
                      <a:pt x="30" y="0"/>
                    </a:lnTo>
                    <a:lnTo>
                      <a:pt x="0" y="0"/>
                    </a:lnTo>
                  </a:path>
                </a:pathLst>
              </a:custGeom>
              <a:noFill/>
              <a:ln w="1588">
                <a:solidFill>
                  <a:srgbClr val="000000"/>
                </a:solidFill>
                <a:prstDash val="solid"/>
                <a:round/>
                <a:headEnd/>
                <a:tailEnd/>
              </a:ln>
            </p:spPr>
            <p:txBody>
              <a:bodyPr/>
              <a:lstStyle/>
              <a:p>
                <a:endParaRPr lang="en-GB"/>
              </a:p>
            </p:txBody>
          </p:sp>
          <p:sp>
            <p:nvSpPr>
              <p:cNvPr id="21811" name="Freeform 307"/>
              <p:cNvSpPr>
                <a:spLocks/>
              </p:cNvSpPr>
              <p:nvPr/>
            </p:nvSpPr>
            <p:spPr bwMode="auto">
              <a:xfrm>
                <a:off x="3761" y="1010"/>
                <a:ext cx="7" cy="7"/>
              </a:xfrm>
              <a:custGeom>
                <a:avLst/>
                <a:gdLst/>
                <a:ahLst/>
                <a:cxnLst>
                  <a:cxn ang="0">
                    <a:pos x="0" y="28"/>
                  </a:cxn>
                  <a:cxn ang="0">
                    <a:pos x="30" y="28"/>
                  </a:cxn>
                  <a:cxn ang="0">
                    <a:pos x="30" y="0"/>
                  </a:cxn>
                </a:cxnLst>
                <a:rect l="0" t="0" r="r" b="b"/>
                <a:pathLst>
                  <a:path w="30" h="28">
                    <a:moveTo>
                      <a:pt x="0" y="28"/>
                    </a:moveTo>
                    <a:lnTo>
                      <a:pt x="30" y="28"/>
                    </a:lnTo>
                    <a:lnTo>
                      <a:pt x="30" y="0"/>
                    </a:lnTo>
                  </a:path>
                </a:pathLst>
              </a:custGeom>
              <a:noFill/>
              <a:ln w="1588">
                <a:solidFill>
                  <a:srgbClr val="000000"/>
                </a:solidFill>
                <a:prstDash val="solid"/>
                <a:round/>
                <a:headEnd/>
                <a:tailEnd/>
              </a:ln>
            </p:spPr>
            <p:txBody>
              <a:bodyPr/>
              <a:lstStyle/>
              <a:p>
                <a:endParaRPr lang="en-GB"/>
              </a:p>
            </p:txBody>
          </p:sp>
          <p:sp>
            <p:nvSpPr>
              <p:cNvPr id="21812" name="Freeform 308"/>
              <p:cNvSpPr>
                <a:spLocks/>
              </p:cNvSpPr>
              <p:nvPr/>
            </p:nvSpPr>
            <p:spPr bwMode="auto">
              <a:xfrm>
                <a:off x="3746" y="1017"/>
                <a:ext cx="15" cy="7"/>
              </a:xfrm>
              <a:custGeom>
                <a:avLst/>
                <a:gdLst/>
                <a:ahLst/>
                <a:cxnLst>
                  <a:cxn ang="0">
                    <a:pos x="58" y="0"/>
                  </a:cxn>
                  <a:cxn ang="0">
                    <a:pos x="31" y="0"/>
                  </a:cxn>
                  <a:cxn ang="0">
                    <a:pos x="0" y="31"/>
                  </a:cxn>
                  <a:cxn ang="0">
                    <a:pos x="31" y="31"/>
                  </a:cxn>
                  <a:cxn ang="0">
                    <a:pos x="58" y="0"/>
                  </a:cxn>
                </a:cxnLst>
                <a:rect l="0" t="0" r="r" b="b"/>
                <a:pathLst>
                  <a:path w="58" h="31">
                    <a:moveTo>
                      <a:pt x="58" y="0"/>
                    </a:moveTo>
                    <a:lnTo>
                      <a:pt x="31" y="0"/>
                    </a:lnTo>
                    <a:lnTo>
                      <a:pt x="0" y="31"/>
                    </a:lnTo>
                    <a:lnTo>
                      <a:pt x="31" y="31"/>
                    </a:lnTo>
                    <a:lnTo>
                      <a:pt x="58" y="0"/>
                    </a:lnTo>
                  </a:path>
                </a:pathLst>
              </a:custGeom>
              <a:noFill/>
              <a:ln w="1588">
                <a:solidFill>
                  <a:srgbClr val="000000"/>
                </a:solidFill>
                <a:prstDash val="solid"/>
                <a:round/>
                <a:headEnd/>
                <a:tailEnd/>
              </a:ln>
            </p:spPr>
            <p:txBody>
              <a:bodyPr/>
              <a:lstStyle/>
              <a:p>
                <a:endParaRPr lang="en-GB"/>
              </a:p>
            </p:txBody>
          </p:sp>
          <p:sp>
            <p:nvSpPr>
              <p:cNvPr id="21813" name="Line 309"/>
              <p:cNvSpPr>
                <a:spLocks noChangeShapeType="1"/>
              </p:cNvSpPr>
              <p:nvPr/>
            </p:nvSpPr>
            <p:spPr bwMode="auto">
              <a:xfrm flipH="1">
                <a:off x="3761" y="1010"/>
                <a:ext cx="7" cy="7"/>
              </a:xfrm>
              <a:prstGeom prst="line">
                <a:avLst/>
              </a:prstGeom>
              <a:noFill/>
              <a:ln w="1588">
                <a:solidFill>
                  <a:srgbClr val="000000"/>
                </a:solidFill>
                <a:round/>
                <a:headEnd/>
                <a:tailEnd/>
              </a:ln>
            </p:spPr>
            <p:txBody>
              <a:bodyPr/>
              <a:lstStyle/>
              <a:p>
                <a:endParaRPr lang="en-GB"/>
              </a:p>
            </p:txBody>
          </p:sp>
          <p:sp>
            <p:nvSpPr>
              <p:cNvPr id="21814" name="Freeform 310"/>
              <p:cNvSpPr>
                <a:spLocks/>
              </p:cNvSpPr>
              <p:nvPr/>
            </p:nvSpPr>
            <p:spPr bwMode="auto">
              <a:xfrm>
                <a:off x="3850" y="980"/>
                <a:ext cx="15" cy="7"/>
              </a:xfrm>
              <a:custGeom>
                <a:avLst/>
                <a:gdLst/>
                <a:ahLst/>
                <a:cxnLst>
                  <a:cxn ang="0">
                    <a:pos x="0" y="0"/>
                  </a:cxn>
                  <a:cxn ang="0">
                    <a:pos x="31" y="28"/>
                  </a:cxn>
                  <a:cxn ang="0">
                    <a:pos x="60" y="28"/>
                  </a:cxn>
                  <a:cxn ang="0">
                    <a:pos x="31" y="0"/>
                  </a:cxn>
                  <a:cxn ang="0">
                    <a:pos x="0" y="0"/>
                  </a:cxn>
                </a:cxnLst>
                <a:rect l="0" t="0" r="r" b="b"/>
                <a:pathLst>
                  <a:path w="60" h="28">
                    <a:moveTo>
                      <a:pt x="0" y="0"/>
                    </a:moveTo>
                    <a:lnTo>
                      <a:pt x="31" y="28"/>
                    </a:lnTo>
                    <a:lnTo>
                      <a:pt x="60" y="28"/>
                    </a:lnTo>
                    <a:lnTo>
                      <a:pt x="31" y="0"/>
                    </a:lnTo>
                    <a:lnTo>
                      <a:pt x="0" y="0"/>
                    </a:lnTo>
                  </a:path>
                </a:pathLst>
              </a:custGeom>
              <a:noFill/>
              <a:ln w="1588">
                <a:solidFill>
                  <a:srgbClr val="000000"/>
                </a:solidFill>
                <a:prstDash val="solid"/>
                <a:round/>
                <a:headEnd/>
                <a:tailEnd/>
              </a:ln>
            </p:spPr>
            <p:txBody>
              <a:bodyPr/>
              <a:lstStyle/>
              <a:p>
                <a:endParaRPr lang="en-GB"/>
              </a:p>
            </p:txBody>
          </p:sp>
          <p:sp>
            <p:nvSpPr>
              <p:cNvPr id="21815" name="Freeform 311"/>
              <p:cNvSpPr>
                <a:spLocks/>
              </p:cNvSpPr>
              <p:nvPr/>
            </p:nvSpPr>
            <p:spPr bwMode="auto">
              <a:xfrm>
                <a:off x="3479" y="1084"/>
                <a:ext cx="90" cy="51"/>
              </a:xfrm>
              <a:custGeom>
                <a:avLst/>
                <a:gdLst/>
                <a:ahLst/>
                <a:cxnLst>
                  <a:cxn ang="0">
                    <a:pos x="31" y="207"/>
                  </a:cxn>
                  <a:cxn ang="0">
                    <a:pos x="0" y="178"/>
                  </a:cxn>
                  <a:cxn ang="0">
                    <a:pos x="0" y="148"/>
                  </a:cxn>
                  <a:cxn ang="0">
                    <a:pos x="31" y="119"/>
                  </a:cxn>
                  <a:cxn ang="0">
                    <a:pos x="58" y="148"/>
                  </a:cxn>
                  <a:cxn ang="0">
                    <a:pos x="207" y="148"/>
                  </a:cxn>
                  <a:cxn ang="0">
                    <a:pos x="238" y="119"/>
                  </a:cxn>
                  <a:cxn ang="0">
                    <a:pos x="88" y="119"/>
                  </a:cxn>
                  <a:cxn ang="0">
                    <a:pos x="118" y="89"/>
                  </a:cxn>
                  <a:cxn ang="0">
                    <a:pos x="177" y="89"/>
                  </a:cxn>
                  <a:cxn ang="0">
                    <a:pos x="207" y="60"/>
                  </a:cxn>
                  <a:cxn ang="0">
                    <a:pos x="268" y="60"/>
                  </a:cxn>
                  <a:cxn ang="0">
                    <a:pos x="268" y="119"/>
                  </a:cxn>
                  <a:cxn ang="0">
                    <a:pos x="295" y="148"/>
                  </a:cxn>
                  <a:cxn ang="0">
                    <a:pos x="356" y="148"/>
                  </a:cxn>
                  <a:cxn ang="0">
                    <a:pos x="295" y="119"/>
                  </a:cxn>
                  <a:cxn ang="0">
                    <a:pos x="356" y="119"/>
                  </a:cxn>
                  <a:cxn ang="0">
                    <a:pos x="325" y="89"/>
                  </a:cxn>
                  <a:cxn ang="0">
                    <a:pos x="295" y="89"/>
                  </a:cxn>
                  <a:cxn ang="0">
                    <a:pos x="325" y="60"/>
                  </a:cxn>
                  <a:cxn ang="0">
                    <a:pos x="295" y="60"/>
                  </a:cxn>
                  <a:cxn ang="0">
                    <a:pos x="268" y="30"/>
                  </a:cxn>
                  <a:cxn ang="0">
                    <a:pos x="295" y="30"/>
                  </a:cxn>
                  <a:cxn ang="0">
                    <a:pos x="325" y="0"/>
                  </a:cxn>
                </a:cxnLst>
                <a:rect l="0" t="0" r="r" b="b"/>
                <a:pathLst>
                  <a:path w="356" h="207">
                    <a:moveTo>
                      <a:pt x="31" y="207"/>
                    </a:moveTo>
                    <a:lnTo>
                      <a:pt x="0" y="178"/>
                    </a:lnTo>
                    <a:lnTo>
                      <a:pt x="0" y="148"/>
                    </a:lnTo>
                    <a:lnTo>
                      <a:pt x="31" y="119"/>
                    </a:lnTo>
                    <a:lnTo>
                      <a:pt x="58" y="148"/>
                    </a:lnTo>
                    <a:lnTo>
                      <a:pt x="207" y="148"/>
                    </a:lnTo>
                    <a:lnTo>
                      <a:pt x="238" y="119"/>
                    </a:lnTo>
                    <a:lnTo>
                      <a:pt x="88" y="119"/>
                    </a:lnTo>
                    <a:lnTo>
                      <a:pt x="118" y="89"/>
                    </a:lnTo>
                    <a:lnTo>
                      <a:pt x="177" y="89"/>
                    </a:lnTo>
                    <a:lnTo>
                      <a:pt x="207" y="60"/>
                    </a:lnTo>
                    <a:lnTo>
                      <a:pt x="268" y="60"/>
                    </a:lnTo>
                    <a:lnTo>
                      <a:pt x="268" y="119"/>
                    </a:lnTo>
                    <a:lnTo>
                      <a:pt x="295" y="148"/>
                    </a:lnTo>
                    <a:lnTo>
                      <a:pt x="356" y="148"/>
                    </a:lnTo>
                    <a:lnTo>
                      <a:pt x="295" y="119"/>
                    </a:lnTo>
                    <a:lnTo>
                      <a:pt x="356" y="119"/>
                    </a:lnTo>
                    <a:lnTo>
                      <a:pt x="325" y="89"/>
                    </a:lnTo>
                    <a:lnTo>
                      <a:pt x="295" y="89"/>
                    </a:lnTo>
                    <a:lnTo>
                      <a:pt x="325" y="60"/>
                    </a:lnTo>
                    <a:lnTo>
                      <a:pt x="295" y="60"/>
                    </a:lnTo>
                    <a:lnTo>
                      <a:pt x="268" y="30"/>
                    </a:lnTo>
                    <a:lnTo>
                      <a:pt x="295" y="30"/>
                    </a:lnTo>
                    <a:lnTo>
                      <a:pt x="325" y="0"/>
                    </a:lnTo>
                  </a:path>
                </a:pathLst>
              </a:custGeom>
              <a:noFill/>
              <a:ln w="1588">
                <a:solidFill>
                  <a:srgbClr val="000000"/>
                </a:solidFill>
                <a:prstDash val="solid"/>
                <a:round/>
                <a:headEnd/>
                <a:tailEnd/>
              </a:ln>
            </p:spPr>
            <p:txBody>
              <a:bodyPr/>
              <a:lstStyle/>
              <a:p>
                <a:endParaRPr lang="en-GB"/>
              </a:p>
            </p:txBody>
          </p:sp>
          <p:sp>
            <p:nvSpPr>
              <p:cNvPr id="21816" name="Freeform 312"/>
              <p:cNvSpPr>
                <a:spLocks/>
              </p:cNvSpPr>
              <p:nvPr/>
            </p:nvSpPr>
            <p:spPr bwMode="auto">
              <a:xfrm>
                <a:off x="3561" y="1091"/>
                <a:ext cx="15" cy="7"/>
              </a:xfrm>
              <a:custGeom>
                <a:avLst/>
                <a:gdLst/>
                <a:ahLst/>
                <a:cxnLst>
                  <a:cxn ang="0">
                    <a:pos x="0" y="0"/>
                  </a:cxn>
                  <a:cxn ang="0">
                    <a:pos x="31" y="30"/>
                  </a:cxn>
                  <a:cxn ang="0">
                    <a:pos x="61" y="30"/>
                  </a:cxn>
                  <a:cxn ang="0">
                    <a:pos x="31" y="0"/>
                  </a:cxn>
                  <a:cxn ang="0">
                    <a:pos x="0" y="0"/>
                  </a:cxn>
                </a:cxnLst>
                <a:rect l="0" t="0" r="r" b="b"/>
                <a:pathLst>
                  <a:path w="61" h="30">
                    <a:moveTo>
                      <a:pt x="0" y="0"/>
                    </a:moveTo>
                    <a:lnTo>
                      <a:pt x="31" y="30"/>
                    </a:lnTo>
                    <a:lnTo>
                      <a:pt x="61" y="30"/>
                    </a:lnTo>
                    <a:lnTo>
                      <a:pt x="31" y="0"/>
                    </a:lnTo>
                    <a:lnTo>
                      <a:pt x="0" y="0"/>
                    </a:lnTo>
                  </a:path>
                </a:pathLst>
              </a:custGeom>
              <a:noFill/>
              <a:ln w="1588">
                <a:solidFill>
                  <a:srgbClr val="000000"/>
                </a:solidFill>
                <a:prstDash val="solid"/>
                <a:round/>
                <a:headEnd/>
                <a:tailEnd/>
              </a:ln>
            </p:spPr>
            <p:txBody>
              <a:bodyPr/>
              <a:lstStyle/>
              <a:p>
                <a:endParaRPr lang="en-GB"/>
              </a:p>
            </p:txBody>
          </p:sp>
          <p:sp>
            <p:nvSpPr>
              <p:cNvPr id="21817" name="Freeform 313"/>
              <p:cNvSpPr>
                <a:spLocks/>
              </p:cNvSpPr>
              <p:nvPr/>
            </p:nvSpPr>
            <p:spPr bwMode="auto">
              <a:xfrm>
                <a:off x="3561" y="1076"/>
                <a:ext cx="8" cy="8"/>
              </a:xfrm>
              <a:custGeom>
                <a:avLst/>
                <a:gdLst/>
                <a:ahLst/>
                <a:cxnLst>
                  <a:cxn ang="0">
                    <a:pos x="0" y="30"/>
                  </a:cxn>
                  <a:cxn ang="0">
                    <a:pos x="31" y="30"/>
                  </a:cxn>
                  <a:cxn ang="0">
                    <a:pos x="0" y="0"/>
                  </a:cxn>
                  <a:cxn ang="0">
                    <a:pos x="0" y="30"/>
                  </a:cxn>
                </a:cxnLst>
                <a:rect l="0" t="0" r="r" b="b"/>
                <a:pathLst>
                  <a:path w="31" h="30">
                    <a:moveTo>
                      <a:pt x="0" y="30"/>
                    </a:moveTo>
                    <a:lnTo>
                      <a:pt x="31" y="30"/>
                    </a:lnTo>
                    <a:lnTo>
                      <a:pt x="0" y="0"/>
                    </a:lnTo>
                    <a:lnTo>
                      <a:pt x="0" y="30"/>
                    </a:lnTo>
                  </a:path>
                </a:pathLst>
              </a:custGeom>
              <a:noFill/>
              <a:ln w="1588">
                <a:solidFill>
                  <a:srgbClr val="000000"/>
                </a:solidFill>
                <a:prstDash val="solid"/>
                <a:round/>
                <a:headEnd/>
                <a:tailEnd/>
              </a:ln>
            </p:spPr>
            <p:txBody>
              <a:bodyPr/>
              <a:lstStyle/>
              <a:p>
                <a:endParaRPr lang="en-GB"/>
              </a:p>
            </p:txBody>
          </p:sp>
          <p:sp>
            <p:nvSpPr>
              <p:cNvPr id="21818" name="Freeform 314"/>
              <p:cNvSpPr>
                <a:spLocks/>
              </p:cNvSpPr>
              <p:nvPr/>
            </p:nvSpPr>
            <p:spPr bwMode="auto">
              <a:xfrm>
                <a:off x="3583" y="1076"/>
                <a:ext cx="37" cy="15"/>
              </a:xfrm>
              <a:custGeom>
                <a:avLst/>
                <a:gdLst/>
                <a:ahLst/>
                <a:cxnLst>
                  <a:cxn ang="0">
                    <a:pos x="149" y="30"/>
                  </a:cxn>
                  <a:cxn ang="0">
                    <a:pos x="118" y="0"/>
                  </a:cxn>
                  <a:cxn ang="0">
                    <a:pos x="90" y="30"/>
                  </a:cxn>
                  <a:cxn ang="0">
                    <a:pos x="0" y="30"/>
                  </a:cxn>
                  <a:cxn ang="0">
                    <a:pos x="31" y="60"/>
                  </a:cxn>
                  <a:cxn ang="0">
                    <a:pos x="90" y="60"/>
                  </a:cxn>
                  <a:cxn ang="0">
                    <a:pos x="118" y="30"/>
                  </a:cxn>
                  <a:cxn ang="0">
                    <a:pos x="149" y="30"/>
                  </a:cxn>
                </a:cxnLst>
                <a:rect l="0" t="0" r="r" b="b"/>
                <a:pathLst>
                  <a:path w="149" h="60">
                    <a:moveTo>
                      <a:pt x="149" y="30"/>
                    </a:moveTo>
                    <a:lnTo>
                      <a:pt x="118" y="0"/>
                    </a:lnTo>
                    <a:lnTo>
                      <a:pt x="90" y="30"/>
                    </a:lnTo>
                    <a:lnTo>
                      <a:pt x="0" y="30"/>
                    </a:lnTo>
                    <a:lnTo>
                      <a:pt x="31" y="60"/>
                    </a:lnTo>
                    <a:lnTo>
                      <a:pt x="90" y="60"/>
                    </a:lnTo>
                    <a:lnTo>
                      <a:pt x="118" y="30"/>
                    </a:lnTo>
                    <a:lnTo>
                      <a:pt x="149" y="30"/>
                    </a:lnTo>
                  </a:path>
                </a:pathLst>
              </a:custGeom>
              <a:noFill/>
              <a:ln w="1588">
                <a:solidFill>
                  <a:srgbClr val="000000"/>
                </a:solidFill>
                <a:prstDash val="solid"/>
                <a:round/>
                <a:headEnd/>
                <a:tailEnd/>
              </a:ln>
            </p:spPr>
            <p:txBody>
              <a:bodyPr/>
              <a:lstStyle/>
              <a:p>
                <a:endParaRPr lang="en-GB"/>
              </a:p>
            </p:txBody>
          </p:sp>
          <p:sp>
            <p:nvSpPr>
              <p:cNvPr id="21819" name="Freeform 315"/>
              <p:cNvSpPr>
                <a:spLocks/>
              </p:cNvSpPr>
              <p:nvPr/>
            </p:nvSpPr>
            <p:spPr bwMode="auto">
              <a:xfrm>
                <a:off x="3487" y="1128"/>
                <a:ext cx="37" cy="22"/>
              </a:xfrm>
              <a:custGeom>
                <a:avLst/>
                <a:gdLst/>
                <a:ahLst/>
                <a:cxnLst>
                  <a:cxn ang="0">
                    <a:pos x="0" y="29"/>
                  </a:cxn>
                  <a:cxn ang="0">
                    <a:pos x="0" y="59"/>
                  </a:cxn>
                  <a:cxn ang="0">
                    <a:pos x="27" y="89"/>
                  </a:cxn>
                  <a:cxn ang="0">
                    <a:pos x="57" y="59"/>
                  </a:cxn>
                  <a:cxn ang="0">
                    <a:pos x="57" y="29"/>
                  </a:cxn>
                  <a:cxn ang="0">
                    <a:pos x="146" y="29"/>
                  </a:cxn>
                  <a:cxn ang="0">
                    <a:pos x="118" y="0"/>
                  </a:cxn>
                  <a:cxn ang="0">
                    <a:pos x="57" y="0"/>
                  </a:cxn>
                  <a:cxn ang="0">
                    <a:pos x="27" y="29"/>
                  </a:cxn>
                  <a:cxn ang="0">
                    <a:pos x="0" y="29"/>
                  </a:cxn>
                </a:cxnLst>
                <a:rect l="0" t="0" r="r" b="b"/>
                <a:pathLst>
                  <a:path w="146" h="89">
                    <a:moveTo>
                      <a:pt x="0" y="29"/>
                    </a:moveTo>
                    <a:lnTo>
                      <a:pt x="0" y="59"/>
                    </a:lnTo>
                    <a:lnTo>
                      <a:pt x="27" y="89"/>
                    </a:lnTo>
                    <a:lnTo>
                      <a:pt x="57" y="59"/>
                    </a:lnTo>
                    <a:lnTo>
                      <a:pt x="57" y="29"/>
                    </a:lnTo>
                    <a:lnTo>
                      <a:pt x="146" y="29"/>
                    </a:lnTo>
                    <a:lnTo>
                      <a:pt x="118" y="0"/>
                    </a:lnTo>
                    <a:lnTo>
                      <a:pt x="57" y="0"/>
                    </a:lnTo>
                    <a:lnTo>
                      <a:pt x="27" y="29"/>
                    </a:lnTo>
                    <a:lnTo>
                      <a:pt x="0" y="29"/>
                    </a:lnTo>
                  </a:path>
                </a:pathLst>
              </a:custGeom>
              <a:noFill/>
              <a:ln w="1588">
                <a:solidFill>
                  <a:srgbClr val="000000"/>
                </a:solidFill>
                <a:prstDash val="solid"/>
                <a:round/>
                <a:headEnd/>
                <a:tailEnd/>
              </a:ln>
            </p:spPr>
            <p:txBody>
              <a:bodyPr/>
              <a:lstStyle/>
              <a:p>
                <a:endParaRPr lang="en-GB"/>
              </a:p>
            </p:txBody>
          </p:sp>
          <p:sp>
            <p:nvSpPr>
              <p:cNvPr id="21820" name="Freeform 316"/>
              <p:cNvSpPr>
                <a:spLocks/>
              </p:cNvSpPr>
              <p:nvPr/>
            </p:nvSpPr>
            <p:spPr bwMode="auto">
              <a:xfrm>
                <a:off x="3517" y="1143"/>
                <a:ext cx="14" cy="7"/>
              </a:xfrm>
              <a:custGeom>
                <a:avLst/>
                <a:gdLst/>
                <a:ahLst/>
                <a:cxnLst>
                  <a:cxn ang="0">
                    <a:pos x="0" y="30"/>
                  </a:cxn>
                  <a:cxn ang="0">
                    <a:pos x="28" y="30"/>
                  </a:cxn>
                  <a:cxn ang="0">
                    <a:pos x="58" y="0"/>
                  </a:cxn>
                  <a:cxn ang="0">
                    <a:pos x="28" y="0"/>
                  </a:cxn>
                  <a:cxn ang="0">
                    <a:pos x="0" y="30"/>
                  </a:cxn>
                </a:cxnLst>
                <a:rect l="0" t="0" r="r" b="b"/>
                <a:pathLst>
                  <a:path w="58" h="30">
                    <a:moveTo>
                      <a:pt x="0" y="30"/>
                    </a:moveTo>
                    <a:lnTo>
                      <a:pt x="28" y="30"/>
                    </a:lnTo>
                    <a:lnTo>
                      <a:pt x="58" y="0"/>
                    </a:lnTo>
                    <a:lnTo>
                      <a:pt x="28" y="0"/>
                    </a:lnTo>
                    <a:lnTo>
                      <a:pt x="0" y="30"/>
                    </a:lnTo>
                  </a:path>
                </a:pathLst>
              </a:custGeom>
              <a:noFill/>
              <a:ln w="1588">
                <a:solidFill>
                  <a:srgbClr val="000000"/>
                </a:solidFill>
                <a:prstDash val="solid"/>
                <a:round/>
                <a:headEnd/>
                <a:tailEnd/>
              </a:ln>
            </p:spPr>
            <p:txBody>
              <a:bodyPr/>
              <a:lstStyle/>
              <a:p>
                <a:endParaRPr lang="en-GB"/>
              </a:p>
            </p:txBody>
          </p:sp>
          <p:sp>
            <p:nvSpPr>
              <p:cNvPr id="21821" name="Freeform 317"/>
              <p:cNvSpPr>
                <a:spLocks/>
              </p:cNvSpPr>
              <p:nvPr/>
            </p:nvSpPr>
            <p:spPr bwMode="auto">
              <a:xfrm>
                <a:off x="3509" y="1150"/>
                <a:ext cx="8" cy="8"/>
              </a:xfrm>
              <a:custGeom>
                <a:avLst/>
                <a:gdLst/>
                <a:ahLst/>
                <a:cxnLst>
                  <a:cxn ang="0">
                    <a:pos x="31" y="0"/>
                  </a:cxn>
                  <a:cxn ang="0">
                    <a:pos x="0" y="0"/>
                  </a:cxn>
                  <a:cxn ang="0">
                    <a:pos x="31" y="31"/>
                  </a:cxn>
                  <a:cxn ang="0">
                    <a:pos x="31" y="0"/>
                  </a:cxn>
                </a:cxnLst>
                <a:rect l="0" t="0" r="r" b="b"/>
                <a:pathLst>
                  <a:path w="31" h="31">
                    <a:moveTo>
                      <a:pt x="31" y="0"/>
                    </a:moveTo>
                    <a:lnTo>
                      <a:pt x="0" y="0"/>
                    </a:lnTo>
                    <a:lnTo>
                      <a:pt x="31" y="31"/>
                    </a:lnTo>
                    <a:lnTo>
                      <a:pt x="31" y="0"/>
                    </a:lnTo>
                  </a:path>
                </a:pathLst>
              </a:custGeom>
              <a:noFill/>
              <a:ln w="1588">
                <a:solidFill>
                  <a:srgbClr val="000000"/>
                </a:solidFill>
                <a:prstDash val="solid"/>
                <a:round/>
                <a:headEnd/>
                <a:tailEnd/>
              </a:ln>
            </p:spPr>
            <p:txBody>
              <a:bodyPr/>
              <a:lstStyle/>
              <a:p>
                <a:endParaRPr lang="en-GB"/>
              </a:p>
            </p:txBody>
          </p:sp>
          <p:sp>
            <p:nvSpPr>
              <p:cNvPr id="21822" name="Freeform 318"/>
              <p:cNvSpPr>
                <a:spLocks/>
              </p:cNvSpPr>
              <p:nvPr/>
            </p:nvSpPr>
            <p:spPr bwMode="auto">
              <a:xfrm>
                <a:off x="3457" y="1135"/>
                <a:ext cx="30" cy="37"/>
              </a:xfrm>
              <a:custGeom>
                <a:avLst/>
                <a:gdLst/>
                <a:ahLst/>
                <a:cxnLst>
                  <a:cxn ang="0">
                    <a:pos x="59" y="148"/>
                  </a:cxn>
                  <a:cxn ang="0">
                    <a:pos x="29" y="118"/>
                  </a:cxn>
                  <a:cxn ang="0">
                    <a:pos x="0" y="118"/>
                  </a:cxn>
                  <a:cxn ang="0">
                    <a:pos x="29" y="91"/>
                  </a:cxn>
                  <a:cxn ang="0">
                    <a:pos x="89" y="91"/>
                  </a:cxn>
                  <a:cxn ang="0">
                    <a:pos x="29" y="60"/>
                  </a:cxn>
                  <a:cxn ang="0">
                    <a:pos x="59" y="60"/>
                  </a:cxn>
                  <a:cxn ang="0">
                    <a:pos x="89" y="30"/>
                  </a:cxn>
                  <a:cxn ang="0">
                    <a:pos x="89" y="0"/>
                  </a:cxn>
                  <a:cxn ang="0">
                    <a:pos x="120" y="0"/>
                  </a:cxn>
                </a:cxnLst>
                <a:rect l="0" t="0" r="r" b="b"/>
                <a:pathLst>
                  <a:path w="120" h="148">
                    <a:moveTo>
                      <a:pt x="59" y="148"/>
                    </a:moveTo>
                    <a:lnTo>
                      <a:pt x="29" y="118"/>
                    </a:lnTo>
                    <a:lnTo>
                      <a:pt x="0" y="118"/>
                    </a:lnTo>
                    <a:lnTo>
                      <a:pt x="29" y="91"/>
                    </a:lnTo>
                    <a:lnTo>
                      <a:pt x="89" y="91"/>
                    </a:lnTo>
                    <a:lnTo>
                      <a:pt x="29" y="60"/>
                    </a:lnTo>
                    <a:lnTo>
                      <a:pt x="59" y="60"/>
                    </a:lnTo>
                    <a:lnTo>
                      <a:pt x="89" y="30"/>
                    </a:lnTo>
                    <a:lnTo>
                      <a:pt x="89" y="0"/>
                    </a:lnTo>
                    <a:lnTo>
                      <a:pt x="120" y="0"/>
                    </a:lnTo>
                  </a:path>
                </a:pathLst>
              </a:custGeom>
              <a:noFill/>
              <a:ln w="1588">
                <a:solidFill>
                  <a:srgbClr val="000000"/>
                </a:solidFill>
                <a:prstDash val="solid"/>
                <a:round/>
                <a:headEnd/>
                <a:tailEnd/>
              </a:ln>
            </p:spPr>
            <p:txBody>
              <a:bodyPr/>
              <a:lstStyle/>
              <a:p>
                <a:endParaRPr lang="en-GB"/>
              </a:p>
            </p:txBody>
          </p:sp>
          <p:sp>
            <p:nvSpPr>
              <p:cNvPr id="21823" name="Freeform 319"/>
              <p:cNvSpPr>
                <a:spLocks/>
              </p:cNvSpPr>
              <p:nvPr/>
            </p:nvSpPr>
            <p:spPr bwMode="auto">
              <a:xfrm>
                <a:off x="3472" y="1165"/>
                <a:ext cx="30" cy="7"/>
              </a:xfrm>
              <a:custGeom>
                <a:avLst/>
                <a:gdLst/>
                <a:ahLst/>
                <a:cxnLst>
                  <a:cxn ang="0">
                    <a:pos x="118" y="30"/>
                  </a:cxn>
                  <a:cxn ang="0">
                    <a:pos x="88" y="0"/>
                  </a:cxn>
                  <a:cxn ang="0">
                    <a:pos x="30" y="0"/>
                  </a:cxn>
                  <a:cxn ang="0">
                    <a:pos x="0" y="30"/>
                  </a:cxn>
                </a:cxnLst>
                <a:rect l="0" t="0" r="r" b="b"/>
                <a:pathLst>
                  <a:path w="118" h="30">
                    <a:moveTo>
                      <a:pt x="118" y="30"/>
                    </a:moveTo>
                    <a:lnTo>
                      <a:pt x="88" y="0"/>
                    </a:lnTo>
                    <a:lnTo>
                      <a:pt x="30" y="0"/>
                    </a:lnTo>
                    <a:lnTo>
                      <a:pt x="0" y="30"/>
                    </a:lnTo>
                  </a:path>
                </a:pathLst>
              </a:custGeom>
              <a:noFill/>
              <a:ln w="1588">
                <a:solidFill>
                  <a:srgbClr val="000000"/>
                </a:solidFill>
                <a:prstDash val="solid"/>
                <a:round/>
                <a:headEnd/>
                <a:tailEnd/>
              </a:ln>
            </p:spPr>
            <p:txBody>
              <a:bodyPr/>
              <a:lstStyle/>
              <a:p>
                <a:endParaRPr lang="en-GB"/>
              </a:p>
            </p:txBody>
          </p:sp>
          <p:sp>
            <p:nvSpPr>
              <p:cNvPr id="21824" name="Freeform 320"/>
              <p:cNvSpPr>
                <a:spLocks/>
              </p:cNvSpPr>
              <p:nvPr/>
            </p:nvSpPr>
            <p:spPr bwMode="auto">
              <a:xfrm>
                <a:off x="3502" y="1172"/>
                <a:ext cx="7" cy="8"/>
              </a:xfrm>
              <a:custGeom>
                <a:avLst/>
                <a:gdLst/>
                <a:ahLst/>
                <a:cxnLst>
                  <a:cxn ang="0">
                    <a:pos x="0" y="0"/>
                  </a:cxn>
                  <a:cxn ang="0">
                    <a:pos x="30" y="31"/>
                  </a:cxn>
                  <a:cxn ang="0">
                    <a:pos x="30" y="0"/>
                  </a:cxn>
                  <a:cxn ang="0">
                    <a:pos x="0" y="0"/>
                  </a:cxn>
                </a:cxnLst>
                <a:rect l="0" t="0" r="r" b="b"/>
                <a:pathLst>
                  <a:path w="30" h="31">
                    <a:moveTo>
                      <a:pt x="0" y="0"/>
                    </a:moveTo>
                    <a:lnTo>
                      <a:pt x="30" y="31"/>
                    </a:lnTo>
                    <a:lnTo>
                      <a:pt x="30" y="0"/>
                    </a:lnTo>
                    <a:lnTo>
                      <a:pt x="0" y="0"/>
                    </a:lnTo>
                  </a:path>
                </a:pathLst>
              </a:custGeom>
              <a:noFill/>
              <a:ln w="1588">
                <a:solidFill>
                  <a:srgbClr val="000000"/>
                </a:solidFill>
                <a:prstDash val="solid"/>
                <a:round/>
                <a:headEnd/>
                <a:tailEnd/>
              </a:ln>
            </p:spPr>
            <p:txBody>
              <a:bodyPr/>
              <a:lstStyle/>
              <a:p>
                <a:endParaRPr lang="en-GB"/>
              </a:p>
            </p:txBody>
          </p:sp>
          <p:sp>
            <p:nvSpPr>
              <p:cNvPr id="21825" name="Freeform 321"/>
              <p:cNvSpPr>
                <a:spLocks/>
              </p:cNvSpPr>
              <p:nvPr/>
            </p:nvSpPr>
            <p:spPr bwMode="auto">
              <a:xfrm>
                <a:off x="3383" y="1172"/>
                <a:ext cx="89" cy="52"/>
              </a:xfrm>
              <a:custGeom>
                <a:avLst/>
                <a:gdLst/>
                <a:ahLst/>
                <a:cxnLst>
                  <a:cxn ang="0">
                    <a:pos x="59" y="207"/>
                  </a:cxn>
                  <a:cxn ang="0">
                    <a:pos x="30" y="207"/>
                  </a:cxn>
                  <a:cxn ang="0">
                    <a:pos x="0" y="179"/>
                  </a:cxn>
                  <a:cxn ang="0">
                    <a:pos x="30" y="149"/>
                  </a:cxn>
                  <a:cxn ang="0">
                    <a:pos x="118" y="149"/>
                  </a:cxn>
                  <a:cxn ang="0">
                    <a:pos x="89" y="118"/>
                  </a:cxn>
                  <a:cxn ang="0">
                    <a:pos x="148" y="118"/>
                  </a:cxn>
                  <a:cxn ang="0">
                    <a:pos x="118" y="89"/>
                  </a:cxn>
                  <a:cxn ang="0">
                    <a:pos x="148" y="89"/>
                  </a:cxn>
                  <a:cxn ang="0">
                    <a:pos x="178" y="61"/>
                  </a:cxn>
                  <a:cxn ang="0">
                    <a:pos x="237" y="61"/>
                  </a:cxn>
                  <a:cxn ang="0">
                    <a:pos x="266" y="31"/>
                  </a:cxn>
                  <a:cxn ang="0">
                    <a:pos x="266" y="0"/>
                  </a:cxn>
                  <a:cxn ang="0">
                    <a:pos x="355" y="0"/>
                  </a:cxn>
                </a:cxnLst>
                <a:rect l="0" t="0" r="r" b="b"/>
                <a:pathLst>
                  <a:path w="355" h="207">
                    <a:moveTo>
                      <a:pt x="59" y="207"/>
                    </a:moveTo>
                    <a:lnTo>
                      <a:pt x="30" y="207"/>
                    </a:lnTo>
                    <a:lnTo>
                      <a:pt x="0" y="179"/>
                    </a:lnTo>
                    <a:lnTo>
                      <a:pt x="30" y="149"/>
                    </a:lnTo>
                    <a:lnTo>
                      <a:pt x="118" y="149"/>
                    </a:lnTo>
                    <a:lnTo>
                      <a:pt x="89" y="118"/>
                    </a:lnTo>
                    <a:lnTo>
                      <a:pt x="148" y="118"/>
                    </a:lnTo>
                    <a:lnTo>
                      <a:pt x="118" y="89"/>
                    </a:lnTo>
                    <a:lnTo>
                      <a:pt x="148" y="89"/>
                    </a:lnTo>
                    <a:lnTo>
                      <a:pt x="178" y="61"/>
                    </a:lnTo>
                    <a:lnTo>
                      <a:pt x="237" y="61"/>
                    </a:lnTo>
                    <a:lnTo>
                      <a:pt x="266" y="31"/>
                    </a:lnTo>
                    <a:lnTo>
                      <a:pt x="266" y="0"/>
                    </a:lnTo>
                    <a:lnTo>
                      <a:pt x="355" y="0"/>
                    </a:lnTo>
                  </a:path>
                </a:pathLst>
              </a:custGeom>
              <a:noFill/>
              <a:ln w="1588">
                <a:solidFill>
                  <a:srgbClr val="000000"/>
                </a:solidFill>
                <a:prstDash val="solid"/>
                <a:round/>
                <a:headEnd/>
                <a:tailEnd/>
              </a:ln>
            </p:spPr>
            <p:txBody>
              <a:bodyPr/>
              <a:lstStyle/>
              <a:p>
                <a:endParaRPr lang="en-GB"/>
              </a:p>
            </p:txBody>
          </p:sp>
          <p:sp>
            <p:nvSpPr>
              <p:cNvPr id="21826" name="Line 322"/>
              <p:cNvSpPr>
                <a:spLocks noChangeShapeType="1"/>
              </p:cNvSpPr>
              <p:nvPr/>
            </p:nvSpPr>
            <p:spPr bwMode="auto">
              <a:xfrm>
                <a:off x="3472" y="1172"/>
                <a:ext cx="30" cy="1"/>
              </a:xfrm>
              <a:prstGeom prst="line">
                <a:avLst/>
              </a:prstGeom>
              <a:noFill/>
              <a:ln w="1588">
                <a:solidFill>
                  <a:srgbClr val="000000"/>
                </a:solidFill>
                <a:round/>
                <a:headEnd/>
                <a:tailEnd/>
              </a:ln>
            </p:spPr>
            <p:txBody>
              <a:bodyPr/>
              <a:lstStyle/>
              <a:p>
                <a:endParaRPr lang="en-GB"/>
              </a:p>
            </p:txBody>
          </p:sp>
          <p:sp>
            <p:nvSpPr>
              <p:cNvPr id="21827" name="Freeform 323"/>
              <p:cNvSpPr>
                <a:spLocks/>
              </p:cNvSpPr>
              <p:nvPr/>
            </p:nvSpPr>
            <p:spPr bwMode="auto">
              <a:xfrm>
                <a:off x="3369" y="1224"/>
                <a:ext cx="29" cy="45"/>
              </a:xfrm>
              <a:custGeom>
                <a:avLst/>
                <a:gdLst/>
                <a:ahLst/>
                <a:cxnLst>
                  <a:cxn ang="0">
                    <a:pos x="30" y="179"/>
                  </a:cxn>
                  <a:cxn ang="0">
                    <a:pos x="30" y="149"/>
                  </a:cxn>
                  <a:cxn ang="0">
                    <a:pos x="0" y="149"/>
                  </a:cxn>
                  <a:cxn ang="0">
                    <a:pos x="30" y="118"/>
                  </a:cxn>
                  <a:cxn ang="0">
                    <a:pos x="89" y="90"/>
                  </a:cxn>
                  <a:cxn ang="0">
                    <a:pos x="59" y="90"/>
                  </a:cxn>
                  <a:cxn ang="0">
                    <a:pos x="89" y="61"/>
                  </a:cxn>
                  <a:cxn ang="0">
                    <a:pos x="59" y="61"/>
                  </a:cxn>
                  <a:cxn ang="0">
                    <a:pos x="30" y="61"/>
                  </a:cxn>
                  <a:cxn ang="0">
                    <a:pos x="59" y="31"/>
                  </a:cxn>
                  <a:cxn ang="0">
                    <a:pos x="30" y="0"/>
                  </a:cxn>
                  <a:cxn ang="0">
                    <a:pos x="59" y="0"/>
                  </a:cxn>
                  <a:cxn ang="0">
                    <a:pos x="89" y="31"/>
                  </a:cxn>
                  <a:cxn ang="0">
                    <a:pos x="118" y="0"/>
                  </a:cxn>
                </a:cxnLst>
                <a:rect l="0" t="0" r="r" b="b"/>
                <a:pathLst>
                  <a:path w="118" h="179">
                    <a:moveTo>
                      <a:pt x="30" y="179"/>
                    </a:moveTo>
                    <a:lnTo>
                      <a:pt x="30" y="149"/>
                    </a:lnTo>
                    <a:lnTo>
                      <a:pt x="0" y="149"/>
                    </a:lnTo>
                    <a:lnTo>
                      <a:pt x="30" y="118"/>
                    </a:lnTo>
                    <a:lnTo>
                      <a:pt x="89" y="90"/>
                    </a:lnTo>
                    <a:lnTo>
                      <a:pt x="59" y="90"/>
                    </a:lnTo>
                    <a:lnTo>
                      <a:pt x="89" y="61"/>
                    </a:lnTo>
                    <a:lnTo>
                      <a:pt x="59" y="61"/>
                    </a:lnTo>
                    <a:lnTo>
                      <a:pt x="30" y="61"/>
                    </a:lnTo>
                    <a:lnTo>
                      <a:pt x="59" y="31"/>
                    </a:lnTo>
                    <a:lnTo>
                      <a:pt x="30" y="0"/>
                    </a:lnTo>
                    <a:lnTo>
                      <a:pt x="59" y="0"/>
                    </a:lnTo>
                    <a:lnTo>
                      <a:pt x="89" y="31"/>
                    </a:lnTo>
                    <a:lnTo>
                      <a:pt x="118" y="0"/>
                    </a:lnTo>
                  </a:path>
                </a:pathLst>
              </a:custGeom>
              <a:noFill/>
              <a:ln w="1588">
                <a:solidFill>
                  <a:srgbClr val="000000"/>
                </a:solidFill>
                <a:prstDash val="solid"/>
                <a:round/>
                <a:headEnd/>
                <a:tailEnd/>
              </a:ln>
            </p:spPr>
            <p:txBody>
              <a:bodyPr/>
              <a:lstStyle/>
              <a:p>
                <a:endParaRPr lang="en-GB"/>
              </a:p>
            </p:txBody>
          </p:sp>
          <p:sp>
            <p:nvSpPr>
              <p:cNvPr id="21828" name="Freeform 324"/>
              <p:cNvSpPr>
                <a:spLocks/>
              </p:cNvSpPr>
              <p:nvPr/>
            </p:nvSpPr>
            <p:spPr bwMode="auto">
              <a:xfrm>
                <a:off x="3398" y="1217"/>
                <a:ext cx="22" cy="7"/>
              </a:xfrm>
              <a:custGeom>
                <a:avLst/>
                <a:gdLst/>
                <a:ahLst/>
                <a:cxnLst>
                  <a:cxn ang="0">
                    <a:pos x="0" y="28"/>
                  </a:cxn>
                  <a:cxn ang="0">
                    <a:pos x="59" y="28"/>
                  </a:cxn>
                  <a:cxn ang="0">
                    <a:pos x="89" y="0"/>
                  </a:cxn>
                  <a:cxn ang="0">
                    <a:pos x="30" y="0"/>
                  </a:cxn>
                  <a:cxn ang="0">
                    <a:pos x="0" y="28"/>
                  </a:cxn>
                </a:cxnLst>
                <a:rect l="0" t="0" r="r" b="b"/>
                <a:pathLst>
                  <a:path w="89" h="28">
                    <a:moveTo>
                      <a:pt x="0" y="28"/>
                    </a:moveTo>
                    <a:lnTo>
                      <a:pt x="59" y="28"/>
                    </a:lnTo>
                    <a:lnTo>
                      <a:pt x="89" y="0"/>
                    </a:lnTo>
                    <a:lnTo>
                      <a:pt x="30" y="0"/>
                    </a:lnTo>
                    <a:lnTo>
                      <a:pt x="0" y="28"/>
                    </a:lnTo>
                  </a:path>
                </a:pathLst>
              </a:custGeom>
              <a:noFill/>
              <a:ln w="1588">
                <a:solidFill>
                  <a:srgbClr val="000000"/>
                </a:solidFill>
                <a:prstDash val="solid"/>
                <a:round/>
                <a:headEnd/>
                <a:tailEnd/>
              </a:ln>
            </p:spPr>
            <p:txBody>
              <a:bodyPr/>
              <a:lstStyle/>
              <a:p>
                <a:endParaRPr lang="en-GB"/>
              </a:p>
            </p:txBody>
          </p:sp>
          <p:sp>
            <p:nvSpPr>
              <p:cNvPr id="21829" name="Freeform 325"/>
              <p:cNvSpPr>
                <a:spLocks/>
              </p:cNvSpPr>
              <p:nvPr/>
            </p:nvSpPr>
            <p:spPr bwMode="auto">
              <a:xfrm>
                <a:off x="3331" y="1269"/>
                <a:ext cx="45" cy="51"/>
              </a:xfrm>
              <a:custGeom>
                <a:avLst/>
                <a:gdLst/>
                <a:ahLst/>
                <a:cxnLst>
                  <a:cxn ang="0">
                    <a:pos x="0" y="207"/>
                  </a:cxn>
                  <a:cxn ang="0">
                    <a:pos x="0" y="118"/>
                  </a:cxn>
                  <a:cxn ang="0">
                    <a:pos x="30" y="118"/>
                  </a:cxn>
                  <a:cxn ang="0">
                    <a:pos x="59" y="148"/>
                  </a:cxn>
                  <a:cxn ang="0">
                    <a:pos x="88" y="148"/>
                  </a:cxn>
                  <a:cxn ang="0">
                    <a:pos x="88" y="118"/>
                  </a:cxn>
                  <a:cxn ang="0">
                    <a:pos x="59" y="118"/>
                  </a:cxn>
                  <a:cxn ang="0">
                    <a:pos x="30" y="88"/>
                  </a:cxn>
                  <a:cxn ang="0">
                    <a:pos x="59" y="59"/>
                  </a:cxn>
                  <a:cxn ang="0">
                    <a:pos x="88" y="59"/>
                  </a:cxn>
                  <a:cxn ang="0">
                    <a:pos x="88" y="30"/>
                  </a:cxn>
                  <a:cxn ang="0">
                    <a:pos x="118" y="0"/>
                  </a:cxn>
                  <a:cxn ang="0">
                    <a:pos x="178" y="0"/>
                  </a:cxn>
                </a:cxnLst>
                <a:rect l="0" t="0" r="r" b="b"/>
                <a:pathLst>
                  <a:path w="178" h="207">
                    <a:moveTo>
                      <a:pt x="0" y="207"/>
                    </a:moveTo>
                    <a:lnTo>
                      <a:pt x="0" y="118"/>
                    </a:lnTo>
                    <a:lnTo>
                      <a:pt x="30" y="118"/>
                    </a:lnTo>
                    <a:lnTo>
                      <a:pt x="59" y="148"/>
                    </a:lnTo>
                    <a:lnTo>
                      <a:pt x="88" y="148"/>
                    </a:lnTo>
                    <a:lnTo>
                      <a:pt x="88" y="118"/>
                    </a:lnTo>
                    <a:lnTo>
                      <a:pt x="59" y="118"/>
                    </a:lnTo>
                    <a:lnTo>
                      <a:pt x="30" y="88"/>
                    </a:lnTo>
                    <a:lnTo>
                      <a:pt x="59" y="59"/>
                    </a:lnTo>
                    <a:lnTo>
                      <a:pt x="88" y="59"/>
                    </a:lnTo>
                    <a:lnTo>
                      <a:pt x="88" y="30"/>
                    </a:lnTo>
                    <a:lnTo>
                      <a:pt x="118" y="0"/>
                    </a:lnTo>
                    <a:lnTo>
                      <a:pt x="178" y="0"/>
                    </a:lnTo>
                  </a:path>
                </a:pathLst>
              </a:custGeom>
              <a:noFill/>
              <a:ln w="1588">
                <a:solidFill>
                  <a:srgbClr val="000000"/>
                </a:solidFill>
                <a:prstDash val="solid"/>
                <a:round/>
                <a:headEnd/>
                <a:tailEnd/>
              </a:ln>
            </p:spPr>
            <p:txBody>
              <a:bodyPr/>
              <a:lstStyle/>
              <a:p>
                <a:endParaRPr lang="en-GB"/>
              </a:p>
            </p:txBody>
          </p:sp>
          <p:sp>
            <p:nvSpPr>
              <p:cNvPr id="21830" name="Freeform 326"/>
              <p:cNvSpPr>
                <a:spLocks/>
              </p:cNvSpPr>
              <p:nvPr/>
            </p:nvSpPr>
            <p:spPr bwMode="auto">
              <a:xfrm>
                <a:off x="3183" y="1328"/>
                <a:ext cx="141" cy="111"/>
              </a:xfrm>
              <a:custGeom>
                <a:avLst/>
                <a:gdLst/>
                <a:ahLst/>
                <a:cxnLst>
                  <a:cxn ang="0">
                    <a:pos x="29" y="443"/>
                  </a:cxn>
                  <a:cxn ang="0">
                    <a:pos x="0" y="443"/>
                  </a:cxn>
                  <a:cxn ang="0">
                    <a:pos x="29" y="413"/>
                  </a:cxn>
                  <a:cxn ang="0">
                    <a:pos x="0" y="413"/>
                  </a:cxn>
                  <a:cxn ang="0">
                    <a:pos x="29" y="385"/>
                  </a:cxn>
                  <a:cxn ang="0">
                    <a:pos x="88" y="385"/>
                  </a:cxn>
                  <a:cxn ang="0">
                    <a:pos x="118" y="355"/>
                  </a:cxn>
                  <a:cxn ang="0">
                    <a:pos x="88" y="355"/>
                  </a:cxn>
                  <a:cxn ang="0">
                    <a:pos x="88" y="325"/>
                  </a:cxn>
                  <a:cxn ang="0">
                    <a:pos x="118" y="295"/>
                  </a:cxn>
                  <a:cxn ang="0">
                    <a:pos x="148" y="295"/>
                  </a:cxn>
                  <a:cxn ang="0">
                    <a:pos x="148" y="267"/>
                  </a:cxn>
                  <a:cxn ang="0">
                    <a:pos x="179" y="295"/>
                  </a:cxn>
                  <a:cxn ang="0">
                    <a:pos x="179" y="267"/>
                  </a:cxn>
                  <a:cxn ang="0">
                    <a:pos x="207" y="236"/>
                  </a:cxn>
                  <a:cxn ang="0">
                    <a:pos x="267" y="206"/>
                  </a:cxn>
                  <a:cxn ang="0">
                    <a:pos x="267" y="176"/>
                  </a:cxn>
                  <a:cxn ang="0">
                    <a:pos x="297" y="176"/>
                  </a:cxn>
                  <a:cxn ang="0">
                    <a:pos x="297" y="149"/>
                  </a:cxn>
                  <a:cxn ang="0">
                    <a:pos x="325" y="176"/>
                  </a:cxn>
                  <a:cxn ang="0">
                    <a:pos x="355" y="176"/>
                  </a:cxn>
                  <a:cxn ang="0">
                    <a:pos x="386" y="206"/>
                  </a:cxn>
                  <a:cxn ang="0">
                    <a:pos x="386" y="236"/>
                  </a:cxn>
                  <a:cxn ang="0">
                    <a:pos x="416" y="206"/>
                  </a:cxn>
                  <a:cxn ang="0">
                    <a:pos x="443" y="206"/>
                  </a:cxn>
                  <a:cxn ang="0">
                    <a:pos x="443" y="176"/>
                  </a:cxn>
                  <a:cxn ang="0">
                    <a:pos x="474" y="149"/>
                  </a:cxn>
                  <a:cxn ang="0">
                    <a:pos x="416" y="149"/>
                  </a:cxn>
                  <a:cxn ang="0">
                    <a:pos x="416" y="118"/>
                  </a:cxn>
                  <a:cxn ang="0">
                    <a:pos x="474" y="118"/>
                  </a:cxn>
                  <a:cxn ang="0">
                    <a:pos x="504" y="88"/>
                  </a:cxn>
                  <a:cxn ang="0">
                    <a:pos x="443" y="88"/>
                  </a:cxn>
                  <a:cxn ang="0">
                    <a:pos x="504" y="29"/>
                  </a:cxn>
                  <a:cxn ang="0">
                    <a:pos x="534" y="29"/>
                  </a:cxn>
                  <a:cxn ang="0">
                    <a:pos x="534" y="0"/>
                  </a:cxn>
                  <a:cxn ang="0">
                    <a:pos x="562" y="0"/>
                  </a:cxn>
                </a:cxnLst>
                <a:rect l="0" t="0" r="r" b="b"/>
                <a:pathLst>
                  <a:path w="562" h="443">
                    <a:moveTo>
                      <a:pt x="29" y="443"/>
                    </a:moveTo>
                    <a:lnTo>
                      <a:pt x="0" y="443"/>
                    </a:lnTo>
                    <a:lnTo>
                      <a:pt x="29" y="413"/>
                    </a:lnTo>
                    <a:lnTo>
                      <a:pt x="0" y="413"/>
                    </a:lnTo>
                    <a:lnTo>
                      <a:pt x="29" y="385"/>
                    </a:lnTo>
                    <a:lnTo>
                      <a:pt x="88" y="385"/>
                    </a:lnTo>
                    <a:lnTo>
                      <a:pt x="118" y="355"/>
                    </a:lnTo>
                    <a:lnTo>
                      <a:pt x="88" y="355"/>
                    </a:lnTo>
                    <a:lnTo>
                      <a:pt x="88" y="325"/>
                    </a:lnTo>
                    <a:lnTo>
                      <a:pt x="118" y="295"/>
                    </a:lnTo>
                    <a:lnTo>
                      <a:pt x="148" y="295"/>
                    </a:lnTo>
                    <a:lnTo>
                      <a:pt x="148" y="267"/>
                    </a:lnTo>
                    <a:lnTo>
                      <a:pt x="179" y="295"/>
                    </a:lnTo>
                    <a:lnTo>
                      <a:pt x="179" y="267"/>
                    </a:lnTo>
                    <a:lnTo>
                      <a:pt x="207" y="236"/>
                    </a:lnTo>
                    <a:lnTo>
                      <a:pt x="267" y="206"/>
                    </a:lnTo>
                    <a:lnTo>
                      <a:pt x="267" y="176"/>
                    </a:lnTo>
                    <a:lnTo>
                      <a:pt x="297" y="176"/>
                    </a:lnTo>
                    <a:lnTo>
                      <a:pt x="297" y="149"/>
                    </a:lnTo>
                    <a:lnTo>
                      <a:pt x="325" y="176"/>
                    </a:lnTo>
                    <a:lnTo>
                      <a:pt x="355" y="176"/>
                    </a:lnTo>
                    <a:lnTo>
                      <a:pt x="386" y="206"/>
                    </a:lnTo>
                    <a:lnTo>
                      <a:pt x="386" y="236"/>
                    </a:lnTo>
                    <a:lnTo>
                      <a:pt x="416" y="206"/>
                    </a:lnTo>
                    <a:lnTo>
                      <a:pt x="443" y="206"/>
                    </a:lnTo>
                    <a:lnTo>
                      <a:pt x="443" y="176"/>
                    </a:lnTo>
                    <a:lnTo>
                      <a:pt x="474" y="149"/>
                    </a:lnTo>
                    <a:lnTo>
                      <a:pt x="416" y="149"/>
                    </a:lnTo>
                    <a:lnTo>
                      <a:pt x="416" y="118"/>
                    </a:lnTo>
                    <a:lnTo>
                      <a:pt x="474" y="118"/>
                    </a:lnTo>
                    <a:lnTo>
                      <a:pt x="504" y="88"/>
                    </a:lnTo>
                    <a:lnTo>
                      <a:pt x="443" y="88"/>
                    </a:lnTo>
                    <a:lnTo>
                      <a:pt x="504" y="29"/>
                    </a:lnTo>
                    <a:lnTo>
                      <a:pt x="534" y="29"/>
                    </a:lnTo>
                    <a:lnTo>
                      <a:pt x="534" y="0"/>
                    </a:lnTo>
                    <a:lnTo>
                      <a:pt x="562" y="0"/>
                    </a:lnTo>
                  </a:path>
                </a:pathLst>
              </a:custGeom>
              <a:noFill/>
              <a:ln w="1588">
                <a:solidFill>
                  <a:srgbClr val="000000"/>
                </a:solidFill>
                <a:prstDash val="solid"/>
                <a:round/>
                <a:headEnd/>
                <a:tailEnd/>
              </a:ln>
            </p:spPr>
            <p:txBody>
              <a:bodyPr/>
              <a:lstStyle/>
              <a:p>
                <a:endParaRPr lang="en-GB"/>
              </a:p>
            </p:txBody>
          </p:sp>
          <p:sp>
            <p:nvSpPr>
              <p:cNvPr id="21831" name="Line 327"/>
              <p:cNvSpPr>
                <a:spLocks noChangeShapeType="1"/>
              </p:cNvSpPr>
              <p:nvPr/>
            </p:nvSpPr>
            <p:spPr bwMode="auto">
              <a:xfrm flipH="1" flipV="1">
                <a:off x="3324" y="1328"/>
                <a:ext cx="7" cy="7"/>
              </a:xfrm>
              <a:prstGeom prst="line">
                <a:avLst/>
              </a:prstGeom>
              <a:noFill/>
              <a:ln w="1588">
                <a:solidFill>
                  <a:srgbClr val="000000"/>
                </a:solidFill>
                <a:round/>
                <a:headEnd/>
                <a:tailEnd/>
              </a:ln>
            </p:spPr>
            <p:txBody>
              <a:bodyPr/>
              <a:lstStyle/>
              <a:p>
                <a:endParaRPr lang="en-GB"/>
              </a:p>
            </p:txBody>
          </p:sp>
          <p:sp>
            <p:nvSpPr>
              <p:cNvPr id="21832" name="Freeform 328"/>
              <p:cNvSpPr>
                <a:spLocks/>
              </p:cNvSpPr>
              <p:nvPr/>
            </p:nvSpPr>
            <p:spPr bwMode="auto">
              <a:xfrm>
                <a:off x="3324" y="1328"/>
                <a:ext cx="7" cy="7"/>
              </a:xfrm>
              <a:custGeom>
                <a:avLst/>
                <a:gdLst/>
                <a:ahLst/>
                <a:cxnLst>
                  <a:cxn ang="0">
                    <a:pos x="0" y="0"/>
                  </a:cxn>
                  <a:cxn ang="0">
                    <a:pos x="0" y="29"/>
                  </a:cxn>
                  <a:cxn ang="0">
                    <a:pos x="31" y="29"/>
                  </a:cxn>
                </a:cxnLst>
                <a:rect l="0" t="0" r="r" b="b"/>
                <a:pathLst>
                  <a:path w="31" h="29">
                    <a:moveTo>
                      <a:pt x="0" y="0"/>
                    </a:moveTo>
                    <a:lnTo>
                      <a:pt x="0" y="29"/>
                    </a:lnTo>
                    <a:lnTo>
                      <a:pt x="31" y="29"/>
                    </a:lnTo>
                  </a:path>
                </a:pathLst>
              </a:custGeom>
              <a:noFill/>
              <a:ln w="1588">
                <a:solidFill>
                  <a:srgbClr val="000000"/>
                </a:solidFill>
                <a:prstDash val="solid"/>
                <a:round/>
                <a:headEnd/>
                <a:tailEnd/>
              </a:ln>
            </p:spPr>
            <p:txBody>
              <a:bodyPr/>
              <a:lstStyle/>
              <a:p>
                <a:endParaRPr lang="en-GB"/>
              </a:p>
            </p:txBody>
          </p:sp>
          <p:sp>
            <p:nvSpPr>
              <p:cNvPr id="21833" name="Line 329"/>
              <p:cNvSpPr>
                <a:spLocks noChangeShapeType="1"/>
              </p:cNvSpPr>
              <p:nvPr/>
            </p:nvSpPr>
            <p:spPr bwMode="auto">
              <a:xfrm flipV="1">
                <a:off x="3324" y="1320"/>
                <a:ext cx="7" cy="8"/>
              </a:xfrm>
              <a:prstGeom prst="line">
                <a:avLst/>
              </a:prstGeom>
              <a:noFill/>
              <a:ln w="1588">
                <a:solidFill>
                  <a:srgbClr val="000000"/>
                </a:solidFill>
                <a:round/>
                <a:headEnd/>
                <a:tailEnd/>
              </a:ln>
            </p:spPr>
            <p:txBody>
              <a:bodyPr/>
              <a:lstStyle/>
              <a:p>
                <a:endParaRPr lang="en-GB"/>
              </a:p>
            </p:txBody>
          </p:sp>
          <p:sp>
            <p:nvSpPr>
              <p:cNvPr id="21834" name="Freeform 330"/>
              <p:cNvSpPr>
                <a:spLocks/>
              </p:cNvSpPr>
              <p:nvPr/>
            </p:nvSpPr>
            <p:spPr bwMode="auto">
              <a:xfrm>
                <a:off x="3413" y="1239"/>
                <a:ext cx="22" cy="8"/>
              </a:xfrm>
              <a:custGeom>
                <a:avLst/>
                <a:gdLst/>
                <a:ahLst/>
                <a:cxnLst>
                  <a:cxn ang="0">
                    <a:pos x="0" y="29"/>
                  </a:cxn>
                  <a:cxn ang="0">
                    <a:pos x="60" y="29"/>
                  </a:cxn>
                  <a:cxn ang="0">
                    <a:pos x="90" y="0"/>
                  </a:cxn>
                  <a:cxn ang="0">
                    <a:pos x="60" y="0"/>
                  </a:cxn>
                  <a:cxn ang="0">
                    <a:pos x="0" y="29"/>
                  </a:cxn>
                </a:cxnLst>
                <a:rect l="0" t="0" r="r" b="b"/>
                <a:pathLst>
                  <a:path w="90" h="29">
                    <a:moveTo>
                      <a:pt x="0" y="29"/>
                    </a:moveTo>
                    <a:lnTo>
                      <a:pt x="60" y="29"/>
                    </a:lnTo>
                    <a:lnTo>
                      <a:pt x="90" y="0"/>
                    </a:lnTo>
                    <a:lnTo>
                      <a:pt x="60" y="0"/>
                    </a:lnTo>
                    <a:lnTo>
                      <a:pt x="0" y="29"/>
                    </a:lnTo>
                  </a:path>
                </a:pathLst>
              </a:custGeom>
              <a:noFill/>
              <a:ln w="1588">
                <a:solidFill>
                  <a:srgbClr val="000000"/>
                </a:solidFill>
                <a:prstDash val="solid"/>
                <a:round/>
                <a:headEnd/>
                <a:tailEnd/>
              </a:ln>
            </p:spPr>
            <p:txBody>
              <a:bodyPr/>
              <a:lstStyle/>
              <a:p>
                <a:endParaRPr lang="en-GB"/>
              </a:p>
            </p:txBody>
          </p:sp>
          <p:sp>
            <p:nvSpPr>
              <p:cNvPr id="21835" name="Freeform 331"/>
              <p:cNvSpPr>
                <a:spLocks/>
              </p:cNvSpPr>
              <p:nvPr/>
            </p:nvSpPr>
            <p:spPr bwMode="auto">
              <a:xfrm>
                <a:off x="3406" y="1247"/>
                <a:ext cx="7" cy="7"/>
              </a:xfrm>
              <a:custGeom>
                <a:avLst/>
                <a:gdLst/>
                <a:ahLst/>
                <a:cxnLst>
                  <a:cxn ang="0">
                    <a:pos x="29" y="0"/>
                  </a:cxn>
                  <a:cxn ang="0">
                    <a:pos x="0" y="0"/>
                  </a:cxn>
                  <a:cxn ang="0">
                    <a:pos x="0" y="28"/>
                  </a:cxn>
                  <a:cxn ang="0">
                    <a:pos x="29" y="0"/>
                  </a:cxn>
                </a:cxnLst>
                <a:rect l="0" t="0" r="r" b="b"/>
                <a:pathLst>
                  <a:path w="29" h="28">
                    <a:moveTo>
                      <a:pt x="29" y="0"/>
                    </a:moveTo>
                    <a:lnTo>
                      <a:pt x="0" y="0"/>
                    </a:lnTo>
                    <a:lnTo>
                      <a:pt x="0" y="28"/>
                    </a:lnTo>
                    <a:lnTo>
                      <a:pt x="29" y="0"/>
                    </a:lnTo>
                  </a:path>
                </a:pathLst>
              </a:custGeom>
              <a:noFill/>
              <a:ln w="1588">
                <a:solidFill>
                  <a:srgbClr val="000000"/>
                </a:solidFill>
                <a:prstDash val="solid"/>
                <a:round/>
                <a:headEnd/>
                <a:tailEnd/>
              </a:ln>
            </p:spPr>
            <p:txBody>
              <a:bodyPr/>
              <a:lstStyle/>
              <a:p>
                <a:endParaRPr lang="en-GB"/>
              </a:p>
            </p:txBody>
          </p:sp>
          <p:sp>
            <p:nvSpPr>
              <p:cNvPr id="21836" name="Freeform 332"/>
              <p:cNvSpPr>
                <a:spLocks/>
              </p:cNvSpPr>
              <p:nvPr/>
            </p:nvSpPr>
            <p:spPr bwMode="auto">
              <a:xfrm>
                <a:off x="3376" y="1269"/>
                <a:ext cx="15" cy="7"/>
              </a:xfrm>
              <a:custGeom>
                <a:avLst/>
                <a:gdLst/>
                <a:ahLst/>
                <a:cxnLst>
                  <a:cxn ang="0">
                    <a:pos x="0" y="0"/>
                  </a:cxn>
                  <a:cxn ang="0">
                    <a:pos x="59" y="30"/>
                  </a:cxn>
                  <a:cxn ang="0">
                    <a:pos x="29" y="0"/>
                  </a:cxn>
                  <a:cxn ang="0">
                    <a:pos x="0" y="0"/>
                  </a:cxn>
                </a:cxnLst>
                <a:rect l="0" t="0" r="r" b="b"/>
                <a:pathLst>
                  <a:path w="59" h="30">
                    <a:moveTo>
                      <a:pt x="0" y="0"/>
                    </a:moveTo>
                    <a:lnTo>
                      <a:pt x="59" y="30"/>
                    </a:lnTo>
                    <a:lnTo>
                      <a:pt x="29" y="0"/>
                    </a:lnTo>
                    <a:lnTo>
                      <a:pt x="0" y="0"/>
                    </a:lnTo>
                  </a:path>
                </a:pathLst>
              </a:custGeom>
              <a:noFill/>
              <a:ln w="1588">
                <a:solidFill>
                  <a:srgbClr val="000000"/>
                </a:solidFill>
                <a:prstDash val="solid"/>
                <a:round/>
                <a:headEnd/>
                <a:tailEnd/>
              </a:ln>
            </p:spPr>
            <p:txBody>
              <a:bodyPr/>
              <a:lstStyle/>
              <a:p>
                <a:endParaRPr lang="en-GB"/>
              </a:p>
            </p:txBody>
          </p:sp>
          <p:sp>
            <p:nvSpPr>
              <p:cNvPr id="21837" name="Freeform 333"/>
              <p:cNvSpPr>
                <a:spLocks/>
              </p:cNvSpPr>
              <p:nvPr/>
            </p:nvSpPr>
            <p:spPr bwMode="auto">
              <a:xfrm>
                <a:off x="3354" y="1320"/>
                <a:ext cx="15" cy="5"/>
              </a:xfrm>
              <a:custGeom>
                <a:avLst/>
                <a:gdLst/>
                <a:ahLst/>
                <a:cxnLst>
                  <a:cxn ang="0">
                    <a:pos x="0" y="20"/>
                  </a:cxn>
                  <a:cxn ang="0">
                    <a:pos x="60" y="0"/>
                  </a:cxn>
                  <a:cxn ang="0">
                    <a:pos x="0" y="0"/>
                  </a:cxn>
                  <a:cxn ang="0">
                    <a:pos x="0" y="20"/>
                  </a:cxn>
                </a:cxnLst>
                <a:rect l="0" t="0" r="r" b="b"/>
                <a:pathLst>
                  <a:path w="60" h="20">
                    <a:moveTo>
                      <a:pt x="0" y="20"/>
                    </a:moveTo>
                    <a:lnTo>
                      <a:pt x="60" y="0"/>
                    </a:lnTo>
                    <a:lnTo>
                      <a:pt x="0" y="0"/>
                    </a:lnTo>
                    <a:lnTo>
                      <a:pt x="0" y="20"/>
                    </a:lnTo>
                  </a:path>
                </a:pathLst>
              </a:custGeom>
              <a:noFill/>
              <a:ln w="1588">
                <a:solidFill>
                  <a:srgbClr val="000000"/>
                </a:solidFill>
                <a:prstDash val="solid"/>
                <a:round/>
                <a:headEnd/>
                <a:tailEnd/>
              </a:ln>
            </p:spPr>
            <p:txBody>
              <a:bodyPr/>
              <a:lstStyle/>
              <a:p>
                <a:endParaRPr lang="en-GB"/>
              </a:p>
            </p:txBody>
          </p:sp>
          <p:sp>
            <p:nvSpPr>
              <p:cNvPr id="21838" name="Freeform 334"/>
              <p:cNvSpPr>
                <a:spLocks/>
              </p:cNvSpPr>
              <p:nvPr/>
            </p:nvSpPr>
            <p:spPr bwMode="auto">
              <a:xfrm>
                <a:off x="3331" y="1313"/>
                <a:ext cx="15" cy="7"/>
              </a:xfrm>
              <a:custGeom>
                <a:avLst/>
                <a:gdLst/>
                <a:ahLst/>
                <a:cxnLst>
                  <a:cxn ang="0">
                    <a:pos x="0" y="30"/>
                  </a:cxn>
                  <a:cxn ang="0">
                    <a:pos x="30" y="30"/>
                  </a:cxn>
                  <a:cxn ang="0">
                    <a:pos x="59" y="0"/>
                  </a:cxn>
                  <a:cxn ang="0">
                    <a:pos x="30" y="0"/>
                  </a:cxn>
                  <a:cxn ang="0">
                    <a:pos x="0" y="30"/>
                  </a:cxn>
                </a:cxnLst>
                <a:rect l="0" t="0" r="r" b="b"/>
                <a:pathLst>
                  <a:path w="59" h="30">
                    <a:moveTo>
                      <a:pt x="0" y="30"/>
                    </a:moveTo>
                    <a:lnTo>
                      <a:pt x="30" y="30"/>
                    </a:lnTo>
                    <a:lnTo>
                      <a:pt x="59" y="0"/>
                    </a:lnTo>
                    <a:lnTo>
                      <a:pt x="30" y="0"/>
                    </a:lnTo>
                    <a:lnTo>
                      <a:pt x="0" y="30"/>
                    </a:lnTo>
                  </a:path>
                </a:pathLst>
              </a:custGeom>
              <a:noFill/>
              <a:ln w="1588">
                <a:solidFill>
                  <a:srgbClr val="000000"/>
                </a:solidFill>
                <a:prstDash val="solid"/>
                <a:round/>
                <a:headEnd/>
                <a:tailEnd/>
              </a:ln>
            </p:spPr>
            <p:txBody>
              <a:bodyPr/>
              <a:lstStyle/>
              <a:p>
                <a:endParaRPr lang="en-GB"/>
              </a:p>
            </p:txBody>
          </p:sp>
          <p:sp>
            <p:nvSpPr>
              <p:cNvPr id="21839" name="Freeform 335"/>
              <p:cNvSpPr>
                <a:spLocks/>
              </p:cNvSpPr>
              <p:nvPr/>
            </p:nvSpPr>
            <p:spPr bwMode="auto">
              <a:xfrm>
                <a:off x="3331" y="1328"/>
                <a:ext cx="8" cy="7"/>
              </a:xfrm>
              <a:custGeom>
                <a:avLst/>
                <a:gdLst/>
                <a:ahLst/>
                <a:cxnLst>
                  <a:cxn ang="0">
                    <a:pos x="0" y="29"/>
                  </a:cxn>
                  <a:cxn ang="0">
                    <a:pos x="30" y="29"/>
                  </a:cxn>
                  <a:cxn ang="0">
                    <a:pos x="30" y="0"/>
                  </a:cxn>
                  <a:cxn ang="0">
                    <a:pos x="0" y="29"/>
                  </a:cxn>
                </a:cxnLst>
                <a:rect l="0" t="0" r="r" b="b"/>
                <a:pathLst>
                  <a:path w="30" h="29">
                    <a:moveTo>
                      <a:pt x="0" y="29"/>
                    </a:moveTo>
                    <a:lnTo>
                      <a:pt x="30" y="29"/>
                    </a:lnTo>
                    <a:lnTo>
                      <a:pt x="30" y="0"/>
                    </a:lnTo>
                    <a:lnTo>
                      <a:pt x="0" y="29"/>
                    </a:lnTo>
                  </a:path>
                </a:pathLst>
              </a:custGeom>
              <a:noFill/>
              <a:ln w="1588">
                <a:solidFill>
                  <a:srgbClr val="000000"/>
                </a:solidFill>
                <a:prstDash val="solid"/>
                <a:round/>
                <a:headEnd/>
                <a:tailEnd/>
              </a:ln>
            </p:spPr>
            <p:txBody>
              <a:bodyPr/>
              <a:lstStyle/>
              <a:p>
                <a:endParaRPr lang="en-GB"/>
              </a:p>
            </p:txBody>
          </p:sp>
          <p:sp>
            <p:nvSpPr>
              <p:cNvPr id="21840" name="Freeform 336"/>
              <p:cNvSpPr>
                <a:spLocks/>
              </p:cNvSpPr>
              <p:nvPr/>
            </p:nvSpPr>
            <p:spPr bwMode="auto">
              <a:xfrm>
                <a:off x="3205" y="1409"/>
                <a:ext cx="89" cy="52"/>
              </a:xfrm>
              <a:custGeom>
                <a:avLst/>
                <a:gdLst/>
                <a:ahLst/>
                <a:cxnLst>
                  <a:cxn ang="0">
                    <a:pos x="328" y="30"/>
                  </a:cxn>
                  <a:cxn ang="0">
                    <a:pos x="355" y="0"/>
                  </a:cxn>
                  <a:cxn ang="0">
                    <a:pos x="298" y="0"/>
                  </a:cxn>
                  <a:cxn ang="0">
                    <a:pos x="267" y="30"/>
                  </a:cxn>
                  <a:cxn ang="0">
                    <a:pos x="237" y="30"/>
                  </a:cxn>
                  <a:cxn ang="0">
                    <a:pos x="237" y="60"/>
                  </a:cxn>
                  <a:cxn ang="0">
                    <a:pos x="209" y="88"/>
                  </a:cxn>
                  <a:cxn ang="0">
                    <a:pos x="179" y="88"/>
                  </a:cxn>
                  <a:cxn ang="0">
                    <a:pos x="119" y="149"/>
                  </a:cxn>
                  <a:cxn ang="0">
                    <a:pos x="30" y="149"/>
                  </a:cxn>
                  <a:cxn ang="0">
                    <a:pos x="30" y="179"/>
                  </a:cxn>
                  <a:cxn ang="0">
                    <a:pos x="0" y="179"/>
                  </a:cxn>
                  <a:cxn ang="0">
                    <a:pos x="0" y="206"/>
                  </a:cxn>
                  <a:cxn ang="0">
                    <a:pos x="30" y="206"/>
                  </a:cxn>
                  <a:cxn ang="0">
                    <a:pos x="60" y="179"/>
                  </a:cxn>
                  <a:cxn ang="0">
                    <a:pos x="209" y="179"/>
                  </a:cxn>
                  <a:cxn ang="0">
                    <a:pos x="179" y="149"/>
                  </a:cxn>
                  <a:cxn ang="0">
                    <a:pos x="148" y="149"/>
                  </a:cxn>
                  <a:cxn ang="0">
                    <a:pos x="209" y="118"/>
                  </a:cxn>
                  <a:cxn ang="0">
                    <a:pos x="237" y="118"/>
                  </a:cxn>
                  <a:cxn ang="0">
                    <a:pos x="267" y="88"/>
                  </a:cxn>
                  <a:cxn ang="0">
                    <a:pos x="328" y="88"/>
                  </a:cxn>
                  <a:cxn ang="0">
                    <a:pos x="298" y="60"/>
                  </a:cxn>
                  <a:cxn ang="0">
                    <a:pos x="267" y="60"/>
                  </a:cxn>
                  <a:cxn ang="0">
                    <a:pos x="298" y="30"/>
                  </a:cxn>
                  <a:cxn ang="0">
                    <a:pos x="328" y="30"/>
                  </a:cxn>
                </a:cxnLst>
                <a:rect l="0" t="0" r="r" b="b"/>
                <a:pathLst>
                  <a:path w="355" h="206">
                    <a:moveTo>
                      <a:pt x="328" y="30"/>
                    </a:moveTo>
                    <a:lnTo>
                      <a:pt x="355" y="0"/>
                    </a:lnTo>
                    <a:lnTo>
                      <a:pt x="298" y="0"/>
                    </a:lnTo>
                    <a:lnTo>
                      <a:pt x="267" y="30"/>
                    </a:lnTo>
                    <a:lnTo>
                      <a:pt x="237" y="30"/>
                    </a:lnTo>
                    <a:lnTo>
                      <a:pt x="237" y="60"/>
                    </a:lnTo>
                    <a:lnTo>
                      <a:pt x="209" y="88"/>
                    </a:lnTo>
                    <a:lnTo>
                      <a:pt x="179" y="88"/>
                    </a:lnTo>
                    <a:lnTo>
                      <a:pt x="119" y="149"/>
                    </a:lnTo>
                    <a:lnTo>
                      <a:pt x="30" y="149"/>
                    </a:lnTo>
                    <a:lnTo>
                      <a:pt x="30" y="179"/>
                    </a:lnTo>
                    <a:lnTo>
                      <a:pt x="0" y="179"/>
                    </a:lnTo>
                    <a:lnTo>
                      <a:pt x="0" y="206"/>
                    </a:lnTo>
                    <a:lnTo>
                      <a:pt x="30" y="206"/>
                    </a:lnTo>
                    <a:lnTo>
                      <a:pt x="60" y="179"/>
                    </a:lnTo>
                    <a:lnTo>
                      <a:pt x="209" y="179"/>
                    </a:lnTo>
                    <a:lnTo>
                      <a:pt x="179" y="149"/>
                    </a:lnTo>
                    <a:lnTo>
                      <a:pt x="148" y="149"/>
                    </a:lnTo>
                    <a:lnTo>
                      <a:pt x="209" y="118"/>
                    </a:lnTo>
                    <a:lnTo>
                      <a:pt x="237" y="118"/>
                    </a:lnTo>
                    <a:lnTo>
                      <a:pt x="267" y="88"/>
                    </a:lnTo>
                    <a:lnTo>
                      <a:pt x="328" y="88"/>
                    </a:lnTo>
                    <a:lnTo>
                      <a:pt x="298" y="60"/>
                    </a:lnTo>
                    <a:lnTo>
                      <a:pt x="267" y="60"/>
                    </a:lnTo>
                    <a:lnTo>
                      <a:pt x="298" y="30"/>
                    </a:lnTo>
                    <a:lnTo>
                      <a:pt x="328" y="30"/>
                    </a:lnTo>
                  </a:path>
                </a:pathLst>
              </a:custGeom>
              <a:noFill/>
              <a:ln w="1588">
                <a:solidFill>
                  <a:srgbClr val="000000"/>
                </a:solidFill>
                <a:prstDash val="solid"/>
                <a:round/>
                <a:headEnd/>
                <a:tailEnd/>
              </a:ln>
            </p:spPr>
            <p:txBody>
              <a:bodyPr/>
              <a:lstStyle/>
              <a:p>
                <a:endParaRPr lang="en-GB"/>
              </a:p>
            </p:txBody>
          </p:sp>
          <p:sp>
            <p:nvSpPr>
              <p:cNvPr id="21841" name="Freeform 337"/>
              <p:cNvSpPr>
                <a:spLocks/>
              </p:cNvSpPr>
              <p:nvPr/>
            </p:nvSpPr>
            <p:spPr bwMode="auto">
              <a:xfrm>
                <a:off x="2909" y="1513"/>
                <a:ext cx="134" cy="96"/>
              </a:xfrm>
              <a:custGeom>
                <a:avLst/>
                <a:gdLst/>
                <a:ahLst/>
                <a:cxnLst>
                  <a:cxn ang="0">
                    <a:pos x="118" y="384"/>
                  </a:cxn>
                  <a:cxn ang="0">
                    <a:pos x="60" y="325"/>
                  </a:cxn>
                  <a:cxn ang="0">
                    <a:pos x="0" y="325"/>
                  </a:cxn>
                  <a:cxn ang="0">
                    <a:pos x="0" y="295"/>
                  </a:cxn>
                  <a:cxn ang="0">
                    <a:pos x="30" y="295"/>
                  </a:cxn>
                  <a:cxn ang="0">
                    <a:pos x="89" y="237"/>
                  </a:cxn>
                  <a:cxn ang="0">
                    <a:pos x="30" y="237"/>
                  </a:cxn>
                  <a:cxn ang="0">
                    <a:pos x="89" y="207"/>
                  </a:cxn>
                  <a:cxn ang="0">
                    <a:pos x="60" y="177"/>
                  </a:cxn>
                  <a:cxn ang="0">
                    <a:pos x="30" y="177"/>
                  </a:cxn>
                  <a:cxn ang="0">
                    <a:pos x="30" y="147"/>
                  </a:cxn>
                  <a:cxn ang="0">
                    <a:pos x="60" y="147"/>
                  </a:cxn>
                  <a:cxn ang="0">
                    <a:pos x="118" y="207"/>
                  </a:cxn>
                  <a:cxn ang="0">
                    <a:pos x="148" y="177"/>
                  </a:cxn>
                  <a:cxn ang="0">
                    <a:pos x="118" y="177"/>
                  </a:cxn>
                  <a:cxn ang="0">
                    <a:pos x="118" y="147"/>
                  </a:cxn>
                  <a:cxn ang="0">
                    <a:pos x="148" y="147"/>
                  </a:cxn>
                  <a:cxn ang="0">
                    <a:pos x="178" y="177"/>
                  </a:cxn>
                  <a:cxn ang="0">
                    <a:pos x="209" y="147"/>
                  </a:cxn>
                  <a:cxn ang="0">
                    <a:pos x="237" y="147"/>
                  </a:cxn>
                  <a:cxn ang="0">
                    <a:pos x="237" y="177"/>
                  </a:cxn>
                  <a:cxn ang="0">
                    <a:pos x="296" y="177"/>
                  </a:cxn>
                  <a:cxn ang="0">
                    <a:pos x="237" y="118"/>
                  </a:cxn>
                  <a:cxn ang="0">
                    <a:pos x="296" y="89"/>
                  </a:cxn>
                  <a:cxn ang="0">
                    <a:pos x="327" y="89"/>
                  </a:cxn>
                  <a:cxn ang="0">
                    <a:pos x="355" y="118"/>
                  </a:cxn>
                  <a:cxn ang="0">
                    <a:pos x="355" y="89"/>
                  </a:cxn>
                  <a:cxn ang="0">
                    <a:pos x="446" y="89"/>
                  </a:cxn>
                  <a:cxn ang="0">
                    <a:pos x="473" y="118"/>
                  </a:cxn>
                  <a:cxn ang="0">
                    <a:pos x="473" y="147"/>
                  </a:cxn>
                  <a:cxn ang="0">
                    <a:pos x="446" y="177"/>
                  </a:cxn>
                  <a:cxn ang="0">
                    <a:pos x="534" y="177"/>
                  </a:cxn>
                  <a:cxn ang="0">
                    <a:pos x="503" y="147"/>
                  </a:cxn>
                  <a:cxn ang="0">
                    <a:pos x="503" y="118"/>
                  </a:cxn>
                  <a:cxn ang="0">
                    <a:pos x="446" y="59"/>
                  </a:cxn>
                  <a:cxn ang="0">
                    <a:pos x="416" y="59"/>
                  </a:cxn>
                  <a:cxn ang="0">
                    <a:pos x="385" y="29"/>
                  </a:cxn>
                  <a:cxn ang="0">
                    <a:pos x="416" y="0"/>
                  </a:cxn>
                  <a:cxn ang="0">
                    <a:pos x="473" y="0"/>
                  </a:cxn>
                </a:cxnLst>
                <a:rect l="0" t="0" r="r" b="b"/>
                <a:pathLst>
                  <a:path w="534" h="384">
                    <a:moveTo>
                      <a:pt x="118" y="384"/>
                    </a:moveTo>
                    <a:lnTo>
                      <a:pt x="60" y="325"/>
                    </a:lnTo>
                    <a:lnTo>
                      <a:pt x="0" y="325"/>
                    </a:lnTo>
                    <a:lnTo>
                      <a:pt x="0" y="295"/>
                    </a:lnTo>
                    <a:lnTo>
                      <a:pt x="30" y="295"/>
                    </a:lnTo>
                    <a:lnTo>
                      <a:pt x="89" y="237"/>
                    </a:lnTo>
                    <a:lnTo>
                      <a:pt x="30" y="237"/>
                    </a:lnTo>
                    <a:lnTo>
                      <a:pt x="89" y="207"/>
                    </a:lnTo>
                    <a:lnTo>
                      <a:pt x="60" y="177"/>
                    </a:lnTo>
                    <a:lnTo>
                      <a:pt x="30" y="177"/>
                    </a:lnTo>
                    <a:lnTo>
                      <a:pt x="30" y="147"/>
                    </a:lnTo>
                    <a:lnTo>
                      <a:pt x="60" y="147"/>
                    </a:lnTo>
                    <a:lnTo>
                      <a:pt x="118" y="207"/>
                    </a:lnTo>
                    <a:lnTo>
                      <a:pt x="148" y="177"/>
                    </a:lnTo>
                    <a:lnTo>
                      <a:pt x="118" y="177"/>
                    </a:lnTo>
                    <a:lnTo>
                      <a:pt x="118" y="147"/>
                    </a:lnTo>
                    <a:lnTo>
                      <a:pt x="148" y="147"/>
                    </a:lnTo>
                    <a:lnTo>
                      <a:pt x="178" y="177"/>
                    </a:lnTo>
                    <a:lnTo>
                      <a:pt x="209" y="147"/>
                    </a:lnTo>
                    <a:lnTo>
                      <a:pt x="237" y="147"/>
                    </a:lnTo>
                    <a:lnTo>
                      <a:pt x="237" y="177"/>
                    </a:lnTo>
                    <a:lnTo>
                      <a:pt x="296" y="177"/>
                    </a:lnTo>
                    <a:lnTo>
                      <a:pt x="237" y="118"/>
                    </a:lnTo>
                    <a:lnTo>
                      <a:pt x="296" y="89"/>
                    </a:lnTo>
                    <a:lnTo>
                      <a:pt x="327" y="89"/>
                    </a:lnTo>
                    <a:lnTo>
                      <a:pt x="355" y="118"/>
                    </a:lnTo>
                    <a:lnTo>
                      <a:pt x="355" y="89"/>
                    </a:lnTo>
                    <a:lnTo>
                      <a:pt x="446" y="89"/>
                    </a:lnTo>
                    <a:lnTo>
                      <a:pt x="473" y="118"/>
                    </a:lnTo>
                    <a:lnTo>
                      <a:pt x="473" y="147"/>
                    </a:lnTo>
                    <a:lnTo>
                      <a:pt x="446" y="177"/>
                    </a:lnTo>
                    <a:lnTo>
                      <a:pt x="534" y="177"/>
                    </a:lnTo>
                    <a:lnTo>
                      <a:pt x="503" y="147"/>
                    </a:lnTo>
                    <a:lnTo>
                      <a:pt x="503" y="118"/>
                    </a:lnTo>
                    <a:lnTo>
                      <a:pt x="446" y="59"/>
                    </a:lnTo>
                    <a:lnTo>
                      <a:pt x="416" y="59"/>
                    </a:lnTo>
                    <a:lnTo>
                      <a:pt x="385" y="29"/>
                    </a:lnTo>
                    <a:lnTo>
                      <a:pt x="416" y="0"/>
                    </a:lnTo>
                    <a:lnTo>
                      <a:pt x="473" y="0"/>
                    </a:lnTo>
                  </a:path>
                </a:pathLst>
              </a:custGeom>
              <a:noFill/>
              <a:ln w="1588">
                <a:solidFill>
                  <a:srgbClr val="000000"/>
                </a:solidFill>
                <a:prstDash val="solid"/>
                <a:round/>
                <a:headEnd/>
                <a:tailEnd/>
              </a:ln>
            </p:spPr>
            <p:txBody>
              <a:bodyPr/>
              <a:lstStyle/>
              <a:p>
                <a:endParaRPr lang="en-GB"/>
              </a:p>
            </p:txBody>
          </p:sp>
          <p:sp>
            <p:nvSpPr>
              <p:cNvPr id="21842" name="Freeform 338"/>
              <p:cNvSpPr>
                <a:spLocks/>
              </p:cNvSpPr>
              <p:nvPr/>
            </p:nvSpPr>
            <p:spPr bwMode="auto">
              <a:xfrm>
                <a:off x="2946" y="1572"/>
                <a:ext cx="30" cy="7"/>
              </a:xfrm>
              <a:custGeom>
                <a:avLst/>
                <a:gdLst/>
                <a:ahLst/>
                <a:cxnLst>
                  <a:cxn ang="0">
                    <a:pos x="119" y="28"/>
                  </a:cxn>
                  <a:cxn ang="0">
                    <a:pos x="89" y="0"/>
                  </a:cxn>
                  <a:cxn ang="0">
                    <a:pos x="0" y="0"/>
                  </a:cxn>
                  <a:cxn ang="0">
                    <a:pos x="30" y="28"/>
                  </a:cxn>
                  <a:cxn ang="0">
                    <a:pos x="119" y="28"/>
                  </a:cxn>
                </a:cxnLst>
                <a:rect l="0" t="0" r="r" b="b"/>
                <a:pathLst>
                  <a:path w="119" h="28">
                    <a:moveTo>
                      <a:pt x="119" y="28"/>
                    </a:moveTo>
                    <a:lnTo>
                      <a:pt x="89" y="0"/>
                    </a:lnTo>
                    <a:lnTo>
                      <a:pt x="0" y="0"/>
                    </a:lnTo>
                    <a:lnTo>
                      <a:pt x="30" y="28"/>
                    </a:lnTo>
                    <a:lnTo>
                      <a:pt x="119" y="28"/>
                    </a:lnTo>
                  </a:path>
                </a:pathLst>
              </a:custGeom>
              <a:noFill/>
              <a:ln w="1588">
                <a:solidFill>
                  <a:srgbClr val="000000"/>
                </a:solidFill>
                <a:prstDash val="solid"/>
                <a:round/>
                <a:headEnd/>
                <a:tailEnd/>
              </a:ln>
            </p:spPr>
            <p:txBody>
              <a:bodyPr/>
              <a:lstStyle/>
              <a:p>
                <a:endParaRPr lang="en-GB"/>
              </a:p>
            </p:txBody>
          </p:sp>
          <p:sp>
            <p:nvSpPr>
              <p:cNvPr id="21843" name="Freeform 339"/>
              <p:cNvSpPr>
                <a:spLocks/>
              </p:cNvSpPr>
              <p:nvPr/>
            </p:nvSpPr>
            <p:spPr bwMode="auto">
              <a:xfrm>
                <a:off x="3027" y="1490"/>
                <a:ext cx="82" cy="38"/>
              </a:xfrm>
              <a:custGeom>
                <a:avLst/>
                <a:gdLst/>
                <a:ahLst/>
                <a:cxnLst>
                  <a:cxn ang="0">
                    <a:pos x="30" y="119"/>
                  </a:cxn>
                  <a:cxn ang="0">
                    <a:pos x="91" y="119"/>
                  </a:cxn>
                  <a:cxn ang="0">
                    <a:pos x="119" y="149"/>
                  </a:cxn>
                  <a:cxn ang="0">
                    <a:pos x="150" y="149"/>
                  </a:cxn>
                  <a:cxn ang="0">
                    <a:pos x="180" y="119"/>
                  </a:cxn>
                  <a:cxn ang="0">
                    <a:pos x="119" y="119"/>
                  </a:cxn>
                  <a:cxn ang="0">
                    <a:pos x="119" y="90"/>
                  </a:cxn>
                  <a:cxn ang="0">
                    <a:pos x="91" y="60"/>
                  </a:cxn>
                  <a:cxn ang="0">
                    <a:pos x="61" y="60"/>
                  </a:cxn>
                  <a:cxn ang="0">
                    <a:pos x="0" y="0"/>
                  </a:cxn>
                  <a:cxn ang="0">
                    <a:pos x="91" y="0"/>
                  </a:cxn>
                  <a:cxn ang="0">
                    <a:pos x="119" y="30"/>
                  </a:cxn>
                  <a:cxn ang="0">
                    <a:pos x="150" y="0"/>
                  </a:cxn>
                  <a:cxn ang="0">
                    <a:pos x="268" y="0"/>
                  </a:cxn>
                  <a:cxn ang="0">
                    <a:pos x="268" y="30"/>
                  </a:cxn>
                  <a:cxn ang="0">
                    <a:pos x="328" y="60"/>
                  </a:cxn>
                  <a:cxn ang="0">
                    <a:pos x="298" y="30"/>
                  </a:cxn>
                  <a:cxn ang="0">
                    <a:pos x="298" y="0"/>
                  </a:cxn>
                  <a:cxn ang="0">
                    <a:pos x="328" y="0"/>
                  </a:cxn>
                </a:cxnLst>
                <a:rect l="0" t="0" r="r" b="b"/>
                <a:pathLst>
                  <a:path w="328" h="149">
                    <a:moveTo>
                      <a:pt x="30" y="119"/>
                    </a:moveTo>
                    <a:lnTo>
                      <a:pt x="91" y="119"/>
                    </a:lnTo>
                    <a:lnTo>
                      <a:pt x="119" y="149"/>
                    </a:lnTo>
                    <a:lnTo>
                      <a:pt x="150" y="149"/>
                    </a:lnTo>
                    <a:lnTo>
                      <a:pt x="180" y="119"/>
                    </a:lnTo>
                    <a:lnTo>
                      <a:pt x="119" y="119"/>
                    </a:lnTo>
                    <a:lnTo>
                      <a:pt x="119" y="90"/>
                    </a:lnTo>
                    <a:lnTo>
                      <a:pt x="91" y="60"/>
                    </a:lnTo>
                    <a:lnTo>
                      <a:pt x="61" y="60"/>
                    </a:lnTo>
                    <a:lnTo>
                      <a:pt x="0" y="0"/>
                    </a:lnTo>
                    <a:lnTo>
                      <a:pt x="91" y="0"/>
                    </a:lnTo>
                    <a:lnTo>
                      <a:pt x="119" y="30"/>
                    </a:lnTo>
                    <a:lnTo>
                      <a:pt x="150" y="0"/>
                    </a:lnTo>
                    <a:lnTo>
                      <a:pt x="268" y="0"/>
                    </a:lnTo>
                    <a:lnTo>
                      <a:pt x="268" y="30"/>
                    </a:lnTo>
                    <a:lnTo>
                      <a:pt x="328" y="60"/>
                    </a:lnTo>
                    <a:lnTo>
                      <a:pt x="298" y="30"/>
                    </a:lnTo>
                    <a:lnTo>
                      <a:pt x="298" y="0"/>
                    </a:lnTo>
                    <a:lnTo>
                      <a:pt x="328" y="0"/>
                    </a:lnTo>
                  </a:path>
                </a:pathLst>
              </a:custGeom>
              <a:noFill/>
              <a:ln w="1588">
                <a:solidFill>
                  <a:srgbClr val="000000"/>
                </a:solidFill>
                <a:prstDash val="solid"/>
                <a:round/>
                <a:headEnd/>
                <a:tailEnd/>
              </a:ln>
            </p:spPr>
            <p:txBody>
              <a:bodyPr/>
              <a:lstStyle/>
              <a:p>
                <a:endParaRPr lang="en-GB"/>
              </a:p>
            </p:txBody>
          </p:sp>
          <p:sp>
            <p:nvSpPr>
              <p:cNvPr id="21844" name="Freeform 340"/>
              <p:cNvSpPr>
                <a:spLocks/>
              </p:cNvSpPr>
              <p:nvPr/>
            </p:nvSpPr>
            <p:spPr bwMode="auto">
              <a:xfrm>
                <a:off x="2976" y="1572"/>
                <a:ext cx="15" cy="7"/>
              </a:xfrm>
              <a:custGeom>
                <a:avLst/>
                <a:gdLst/>
                <a:ahLst/>
                <a:cxnLst>
                  <a:cxn ang="0">
                    <a:pos x="0" y="28"/>
                  </a:cxn>
                  <a:cxn ang="0">
                    <a:pos x="60" y="28"/>
                  </a:cxn>
                  <a:cxn ang="0">
                    <a:pos x="29" y="0"/>
                  </a:cxn>
                  <a:cxn ang="0">
                    <a:pos x="0" y="28"/>
                  </a:cxn>
                </a:cxnLst>
                <a:rect l="0" t="0" r="r" b="b"/>
                <a:pathLst>
                  <a:path w="60" h="28">
                    <a:moveTo>
                      <a:pt x="0" y="28"/>
                    </a:moveTo>
                    <a:lnTo>
                      <a:pt x="60" y="28"/>
                    </a:lnTo>
                    <a:lnTo>
                      <a:pt x="29" y="0"/>
                    </a:lnTo>
                    <a:lnTo>
                      <a:pt x="0" y="28"/>
                    </a:lnTo>
                  </a:path>
                </a:pathLst>
              </a:custGeom>
              <a:noFill/>
              <a:ln w="1588">
                <a:solidFill>
                  <a:srgbClr val="000000"/>
                </a:solidFill>
                <a:prstDash val="solid"/>
                <a:round/>
                <a:headEnd/>
                <a:tailEnd/>
              </a:ln>
            </p:spPr>
            <p:txBody>
              <a:bodyPr/>
              <a:lstStyle/>
              <a:p>
                <a:endParaRPr lang="en-GB"/>
              </a:p>
            </p:txBody>
          </p:sp>
          <p:sp>
            <p:nvSpPr>
              <p:cNvPr id="21845" name="Freeform 341"/>
              <p:cNvSpPr>
                <a:spLocks/>
              </p:cNvSpPr>
              <p:nvPr/>
            </p:nvSpPr>
            <p:spPr bwMode="auto">
              <a:xfrm>
                <a:off x="3102" y="1439"/>
                <a:ext cx="89" cy="51"/>
              </a:xfrm>
              <a:custGeom>
                <a:avLst/>
                <a:gdLst/>
                <a:ahLst/>
                <a:cxnLst>
                  <a:cxn ang="0">
                    <a:pos x="30" y="207"/>
                  </a:cxn>
                  <a:cxn ang="0">
                    <a:pos x="59" y="179"/>
                  </a:cxn>
                  <a:cxn ang="0">
                    <a:pos x="0" y="179"/>
                  </a:cxn>
                  <a:cxn ang="0">
                    <a:pos x="0" y="149"/>
                  </a:cxn>
                  <a:cxn ang="0">
                    <a:pos x="30" y="149"/>
                  </a:cxn>
                  <a:cxn ang="0">
                    <a:pos x="30" y="119"/>
                  </a:cxn>
                  <a:cxn ang="0">
                    <a:pos x="59" y="119"/>
                  </a:cxn>
                  <a:cxn ang="0">
                    <a:pos x="89" y="149"/>
                  </a:cxn>
                  <a:cxn ang="0">
                    <a:pos x="119" y="149"/>
                  </a:cxn>
                  <a:cxn ang="0">
                    <a:pos x="89" y="119"/>
                  </a:cxn>
                  <a:cxn ang="0">
                    <a:pos x="119" y="88"/>
                  </a:cxn>
                  <a:cxn ang="0">
                    <a:pos x="119" y="61"/>
                  </a:cxn>
                  <a:cxn ang="0">
                    <a:pos x="148" y="88"/>
                  </a:cxn>
                  <a:cxn ang="0">
                    <a:pos x="177" y="61"/>
                  </a:cxn>
                  <a:cxn ang="0">
                    <a:pos x="207" y="88"/>
                  </a:cxn>
                  <a:cxn ang="0">
                    <a:pos x="207" y="119"/>
                  </a:cxn>
                  <a:cxn ang="0">
                    <a:pos x="267" y="61"/>
                  </a:cxn>
                  <a:cxn ang="0">
                    <a:pos x="237" y="61"/>
                  </a:cxn>
                  <a:cxn ang="0">
                    <a:pos x="267" y="31"/>
                  </a:cxn>
                  <a:cxn ang="0">
                    <a:pos x="326" y="31"/>
                  </a:cxn>
                  <a:cxn ang="0">
                    <a:pos x="355" y="0"/>
                  </a:cxn>
                </a:cxnLst>
                <a:rect l="0" t="0" r="r" b="b"/>
                <a:pathLst>
                  <a:path w="355" h="207">
                    <a:moveTo>
                      <a:pt x="30" y="207"/>
                    </a:moveTo>
                    <a:lnTo>
                      <a:pt x="59" y="179"/>
                    </a:lnTo>
                    <a:lnTo>
                      <a:pt x="0" y="179"/>
                    </a:lnTo>
                    <a:lnTo>
                      <a:pt x="0" y="149"/>
                    </a:lnTo>
                    <a:lnTo>
                      <a:pt x="30" y="149"/>
                    </a:lnTo>
                    <a:lnTo>
                      <a:pt x="30" y="119"/>
                    </a:lnTo>
                    <a:lnTo>
                      <a:pt x="59" y="119"/>
                    </a:lnTo>
                    <a:lnTo>
                      <a:pt x="89" y="149"/>
                    </a:lnTo>
                    <a:lnTo>
                      <a:pt x="119" y="149"/>
                    </a:lnTo>
                    <a:lnTo>
                      <a:pt x="89" y="119"/>
                    </a:lnTo>
                    <a:lnTo>
                      <a:pt x="119" y="88"/>
                    </a:lnTo>
                    <a:lnTo>
                      <a:pt x="119" y="61"/>
                    </a:lnTo>
                    <a:lnTo>
                      <a:pt x="148" y="88"/>
                    </a:lnTo>
                    <a:lnTo>
                      <a:pt x="177" y="61"/>
                    </a:lnTo>
                    <a:lnTo>
                      <a:pt x="207" y="88"/>
                    </a:lnTo>
                    <a:lnTo>
                      <a:pt x="207" y="119"/>
                    </a:lnTo>
                    <a:lnTo>
                      <a:pt x="267" y="61"/>
                    </a:lnTo>
                    <a:lnTo>
                      <a:pt x="237" y="61"/>
                    </a:lnTo>
                    <a:lnTo>
                      <a:pt x="267" y="31"/>
                    </a:lnTo>
                    <a:lnTo>
                      <a:pt x="326" y="31"/>
                    </a:lnTo>
                    <a:lnTo>
                      <a:pt x="355" y="0"/>
                    </a:lnTo>
                  </a:path>
                </a:pathLst>
              </a:custGeom>
              <a:noFill/>
              <a:ln w="1588">
                <a:solidFill>
                  <a:srgbClr val="000000"/>
                </a:solidFill>
                <a:prstDash val="solid"/>
                <a:round/>
                <a:headEnd/>
                <a:tailEnd/>
              </a:ln>
            </p:spPr>
            <p:txBody>
              <a:bodyPr/>
              <a:lstStyle/>
              <a:p>
                <a:endParaRPr lang="en-GB"/>
              </a:p>
            </p:txBody>
          </p:sp>
          <p:sp>
            <p:nvSpPr>
              <p:cNvPr id="21846" name="Freeform 342"/>
              <p:cNvSpPr>
                <a:spLocks/>
              </p:cNvSpPr>
              <p:nvPr/>
            </p:nvSpPr>
            <p:spPr bwMode="auto">
              <a:xfrm>
                <a:off x="3191" y="1431"/>
                <a:ext cx="14" cy="19"/>
              </a:xfrm>
              <a:custGeom>
                <a:avLst/>
                <a:gdLst/>
                <a:ahLst/>
                <a:cxnLst>
                  <a:cxn ang="0">
                    <a:pos x="0" y="30"/>
                  </a:cxn>
                  <a:cxn ang="0">
                    <a:pos x="46" y="76"/>
                  </a:cxn>
                  <a:cxn ang="0">
                    <a:pos x="31" y="61"/>
                  </a:cxn>
                  <a:cxn ang="0">
                    <a:pos x="31" y="30"/>
                  </a:cxn>
                  <a:cxn ang="0">
                    <a:pos x="59" y="30"/>
                  </a:cxn>
                  <a:cxn ang="0">
                    <a:pos x="59" y="0"/>
                  </a:cxn>
                  <a:cxn ang="0">
                    <a:pos x="31" y="0"/>
                  </a:cxn>
                  <a:cxn ang="0">
                    <a:pos x="0" y="30"/>
                  </a:cxn>
                </a:cxnLst>
                <a:rect l="0" t="0" r="r" b="b"/>
                <a:pathLst>
                  <a:path w="59" h="76">
                    <a:moveTo>
                      <a:pt x="0" y="30"/>
                    </a:moveTo>
                    <a:lnTo>
                      <a:pt x="46" y="76"/>
                    </a:lnTo>
                    <a:lnTo>
                      <a:pt x="31" y="61"/>
                    </a:lnTo>
                    <a:lnTo>
                      <a:pt x="31" y="30"/>
                    </a:lnTo>
                    <a:lnTo>
                      <a:pt x="59" y="30"/>
                    </a:lnTo>
                    <a:lnTo>
                      <a:pt x="59" y="0"/>
                    </a:lnTo>
                    <a:lnTo>
                      <a:pt x="31" y="0"/>
                    </a:lnTo>
                    <a:lnTo>
                      <a:pt x="0" y="30"/>
                    </a:lnTo>
                  </a:path>
                </a:pathLst>
              </a:custGeom>
              <a:noFill/>
              <a:ln w="1588">
                <a:solidFill>
                  <a:srgbClr val="000000"/>
                </a:solidFill>
                <a:prstDash val="solid"/>
                <a:round/>
                <a:headEnd/>
                <a:tailEnd/>
              </a:ln>
            </p:spPr>
            <p:txBody>
              <a:bodyPr/>
              <a:lstStyle/>
              <a:p>
                <a:endParaRPr lang="en-GB"/>
              </a:p>
            </p:txBody>
          </p:sp>
          <p:sp>
            <p:nvSpPr>
              <p:cNvPr id="21847" name="Rectangle 343"/>
              <p:cNvSpPr>
                <a:spLocks noChangeArrowheads="1"/>
              </p:cNvSpPr>
              <p:nvPr/>
            </p:nvSpPr>
            <p:spPr bwMode="auto">
              <a:xfrm>
                <a:off x="3109" y="1490"/>
                <a:ext cx="7" cy="8"/>
              </a:xfrm>
              <a:prstGeom prst="rect">
                <a:avLst/>
              </a:prstGeom>
              <a:noFill/>
              <a:ln w="1588">
                <a:solidFill>
                  <a:srgbClr val="000000"/>
                </a:solidFill>
                <a:miter lim="800000"/>
                <a:headEnd/>
                <a:tailEnd/>
              </a:ln>
            </p:spPr>
            <p:txBody>
              <a:bodyPr/>
              <a:lstStyle/>
              <a:p>
                <a:endParaRPr lang="en-GB"/>
              </a:p>
            </p:txBody>
          </p:sp>
          <p:sp>
            <p:nvSpPr>
              <p:cNvPr id="21848" name="Freeform 344"/>
              <p:cNvSpPr>
                <a:spLocks/>
              </p:cNvSpPr>
              <p:nvPr/>
            </p:nvSpPr>
            <p:spPr bwMode="auto">
              <a:xfrm>
                <a:off x="3065" y="1506"/>
                <a:ext cx="15" cy="7"/>
              </a:xfrm>
              <a:custGeom>
                <a:avLst/>
                <a:gdLst/>
                <a:ahLst/>
                <a:cxnLst>
                  <a:cxn ang="0">
                    <a:pos x="0" y="30"/>
                  </a:cxn>
                  <a:cxn ang="0">
                    <a:pos x="60" y="0"/>
                  </a:cxn>
                  <a:cxn ang="0">
                    <a:pos x="30" y="0"/>
                  </a:cxn>
                  <a:cxn ang="0">
                    <a:pos x="0" y="30"/>
                  </a:cxn>
                </a:cxnLst>
                <a:rect l="0" t="0" r="r" b="b"/>
                <a:pathLst>
                  <a:path w="60" h="30">
                    <a:moveTo>
                      <a:pt x="0" y="30"/>
                    </a:moveTo>
                    <a:lnTo>
                      <a:pt x="60" y="0"/>
                    </a:lnTo>
                    <a:lnTo>
                      <a:pt x="30" y="0"/>
                    </a:lnTo>
                    <a:lnTo>
                      <a:pt x="0" y="30"/>
                    </a:lnTo>
                  </a:path>
                </a:pathLst>
              </a:custGeom>
              <a:noFill/>
              <a:ln w="1588">
                <a:solidFill>
                  <a:srgbClr val="000000"/>
                </a:solidFill>
                <a:prstDash val="solid"/>
                <a:round/>
                <a:headEnd/>
                <a:tailEnd/>
              </a:ln>
            </p:spPr>
            <p:txBody>
              <a:bodyPr/>
              <a:lstStyle/>
              <a:p>
                <a:endParaRPr lang="en-GB"/>
              </a:p>
            </p:txBody>
          </p:sp>
          <p:sp>
            <p:nvSpPr>
              <p:cNvPr id="21849" name="Freeform 345"/>
              <p:cNvSpPr>
                <a:spLocks/>
              </p:cNvSpPr>
              <p:nvPr/>
            </p:nvSpPr>
            <p:spPr bwMode="auto">
              <a:xfrm>
                <a:off x="3050" y="1624"/>
                <a:ext cx="15" cy="8"/>
              </a:xfrm>
              <a:custGeom>
                <a:avLst/>
                <a:gdLst/>
                <a:ahLst/>
                <a:cxnLst>
                  <a:cxn ang="0">
                    <a:pos x="0" y="0"/>
                  </a:cxn>
                  <a:cxn ang="0">
                    <a:pos x="0" y="31"/>
                  </a:cxn>
                  <a:cxn ang="0">
                    <a:pos x="28" y="31"/>
                  </a:cxn>
                  <a:cxn ang="0">
                    <a:pos x="59" y="0"/>
                  </a:cxn>
                  <a:cxn ang="0">
                    <a:pos x="0" y="0"/>
                  </a:cxn>
                </a:cxnLst>
                <a:rect l="0" t="0" r="r" b="b"/>
                <a:pathLst>
                  <a:path w="59" h="31">
                    <a:moveTo>
                      <a:pt x="0" y="0"/>
                    </a:moveTo>
                    <a:lnTo>
                      <a:pt x="0" y="31"/>
                    </a:lnTo>
                    <a:lnTo>
                      <a:pt x="28" y="31"/>
                    </a:lnTo>
                    <a:lnTo>
                      <a:pt x="59" y="0"/>
                    </a:lnTo>
                    <a:lnTo>
                      <a:pt x="0" y="0"/>
                    </a:lnTo>
                  </a:path>
                </a:pathLst>
              </a:custGeom>
              <a:noFill/>
              <a:ln w="1588">
                <a:solidFill>
                  <a:srgbClr val="000000"/>
                </a:solidFill>
                <a:prstDash val="solid"/>
                <a:round/>
                <a:headEnd/>
                <a:tailEnd/>
              </a:ln>
            </p:spPr>
            <p:txBody>
              <a:bodyPr/>
              <a:lstStyle/>
              <a:p>
                <a:endParaRPr lang="en-GB"/>
              </a:p>
            </p:txBody>
          </p:sp>
          <p:sp>
            <p:nvSpPr>
              <p:cNvPr id="21850" name="Freeform 346"/>
              <p:cNvSpPr>
                <a:spLocks/>
              </p:cNvSpPr>
              <p:nvPr/>
            </p:nvSpPr>
            <p:spPr bwMode="auto">
              <a:xfrm>
                <a:off x="3235" y="1727"/>
                <a:ext cx="15" cy="23"/>
              </a:xfrm>
              <a:custGeom>
                <a:avLst/>
                <a:gdLst/>
                <a:ahLst/>
                <a:cxnLst>
                  <a:cxn ang="0">
                    <a:pos x="29" y="89"/>
                  </a:cxn>
                  <a:cxn ang="0">
                    <a:pos x="29" y="60"/>
                  </a:cxn>
                  <a:cxn ang="0">
                    <a:pos x="60" y="30"/>
                  </a:cxn>
                  <a:cxn ang="0">
                    <a:pos x="60" y="0"/>
                  </a:cxn>
                  <a:cxn ang="0">
                    <a:pos x="29" y="0"/>
                  </a:cxn>
                  <a:cxn ang="0">
                    <a:pos x="0" y="30"/>
                  </a:cxn>
                  <a:cxn ang="0">
                    <a:pos x="0" y="60"/>
                  </a:cxn>
                  <a:cxn ang="0">
                    <a:pos x="29" y="89"/>
                  </a:cxn>
                </a:cxnLst>
                <a:rect l="0" t="0" r="r" b="b"/>
                <a:pathLst>
                  <a:path w="60" h="89">
                    <a:moveTo>
                      <a:pt x="29" y="89"/>
                    </a:moveTo>
                    <a:lnTo>
                      <a:pt x="29" y="60"/>
                    </a:lnTo>
                    <a:lnTo>
                      <a:pt x="60" y="30"/>
                    </a:lnTo>
                    <a:lnTo>
                      <a:pt x="60" y="0"/>
                    </a:lnTo>
                    <a:lnTo>
                      <a:pt x="29" y="0"/>
                    </a:lnTo>
                    <a:lnTo>
                      <a:pt x="0" y="30"/>
                    </a:lnTo>
                    <a:lnTo>
                      <a:pt x="0" y="60"/>
                    </a:lnTo>
                    <a:lnTo>
                      <a:pt x="29" y="89"/>
                    </a:lnTo>
                  </a:path>
                </a:pathLst>
              </a:custGeom>
              <a:noFill/>
              <a:ln w="1588">
                <a:solidFill>
                  <a:srgbClr val="000000"/>
                </a:solidFill>
                <a:prstDash val="solid"/>
                <a:round/>
                <a:headEnd/>
                <a:tailEnd/>
              </a:ln>
            </p:spPr>
            <p:txBody>
              <a:bodyPr/>
              <a:lstStyle/>
              <a:p>
                <a:endParaRPr lang="en-GB"/>
              </a:p>
            </p:txBody>
          </p:sp>
          <p:sp>
            <p:nvSpPr>
              <p:cNvPr id="21851" name="Freeform 347"/>
              <p:cNvSpPr>
                <a:spLocks/>
              </p:cNvSpPr>
              <p:nvPr/>
            </p:nvSpPr>
            <p:spPr bwMode="auto">
              <a:xfrm>
                <a:off x="3183" y="1750"/>
                <a:ext cx="59" cy="52"/>
              </a:xfrm>
              <a:custGeom>
                <a:avLst/>
                <a:gdLst/>
                <a:ahLst/>
                <a:cxnLst>
                  <a:cxn ang="0">
                    <a:pos x="236" y="0"/>
                  </a:cxn>
                  <a:cxn ang="0">
                    <a:pos x="207" y="29"/>
                  </a:cxn>
                  <a:cxn ang="0">
                    <a:pos x="207" y="0"/>
                  </a:cxn>
                  <a:cxn ang="0">
                    <a:pos x="179" y="29"/>
                  </a:cxn>
                  <a:cxn ang="0">
                    <a:pos x="148" y="29"/>
                  </a:cxn>
                  <a:cxn ang="0">
                    <a:pos x="207" y="89"/>
                  </a:cxn>
                  <a:cxn ang="0">
                    <a:pos x="207" y="119"/>
                  </a:cxn>
                  <a:cxn ang="0">
                    <a:pos x="179" y="148"/>
                  </a:cxn>
                  <a:cxn ang="0">
                    <a:pos x="148" y="148"/>
                  </a:cxn>
                  <a:cxn ang="0">
                    <a:pos x="118" y="177"/>
                  </a:cxn>
                  <a:cxn ang="0">
                    <a:pos x="88" y="177"/>
                  </a:cxn>
                  <a:cxn ang="0">
                    <a:pos x="88" y="207"/>
                  </a:cxn>
                  <a:cxn ang="0">
                    <a:pos x="60" y="207"/>
                  </a:cxn>
                  <a:cxn ang="0">
                    <a:pos x="60" y="177"/>
                  </a:cxn>
                  <a:cxn ang="0">
                    <a:pos x="0" y="177"/>
                  </a:cxn>
                </a:cxnLst>
                <a:rect l="0" t="0" r="r" b="b"/>
                <a:pathLst>
                  <a:path w="236" h="207">
                    <a:moveTo>
                      <a:pt x="236" y="0"/>
                    </a:moveTo>
                    <a:lnTo>
                      <a:pt x="207" y="29"/>
                    </a:lnTo>
                    <a:lnTo>
                      <a:pt x="207" y="0"/>
                    </a:lnTo>
                    <a:lnTo>
                      <a:pt x="179" y="29"/>
                    </a:lnTo>
                    <a:lnTo>
                      <a:pt x="148" y="29"/>
                    </a:lnTo>
                    <a:lnTo>
                      <a:pt x="207" y="89"/>
                    </a:lnTo>
                    <a:lnTo>
                      <a:pt x="207" y="119"/>
                    </a:lnTo>
                    <a:lnTo>
                      <a:pt x="179" y="148"/>
                    </a:lnTo>
                    <a:lnTo>
                      <a:pt x="148" y="148"/>
                    </a:lnTo>
                    <a:lnTo>
                      <a:pt x="118" y="177"/>
                    </a:lnTo>
                    <a:lnTo>
                      <a:pt x="88" y="177"/>
                    </a:lnTo>
                    <a:lnTo>
                      <a:pt x="88" y="207"/>
                    </a:lnTo>
                    <a:lnTo>
                      <a:pt x="60" y="207"/>
                    </a:lnTo>
                    <a:lnTo>
                      <a:pt x="60" y="177"/>
                    </a:lnTo>
                    <a:lnTo>
                      <a:pt x="0" y="177"/>
                    </a:lnTo>
                  </a:path>
                </a:pathLst>
              </a:custGeom>
              <a:noFill/>
              <a:ln w="1588">
                <a:solidFill>
                  <a:srgbClr val="000000"/>
                </a:solidFill>
                <a:prstDash val="solid"/>
                <a:round/>
                <a:headEnd/>
                <a:tailEnd/>
              </a:ln>
            </p:spPr>
            <p:txBody>
              <a:bodyPr/>
              <a:lstStyle/>
              <a:p>
                <a:endParaRPr lang="en-GB"/>
              </a:p>
            </p:txBody>
          </p:sp>
          <p:sp>
            <p:nvSpPr>
              <p:cNvPr id="21852" name="Freeform 348"/>
              <p:cNvSpPr>
                <a:spLocks/>
              </p:cNvSpPr>
              <p:nvPr/>
            </p:nvSpPr>
            <p:spPr bwMode="auto">
              <a:xfrm>
                <a:off x="3176" y="1787"/>
                <a:ext cx="7" cy="7"/>
              </a:xfrm>
              <a:custGeom>
                <a:avLst/>
                <a:gdLst/>
                <a:ahLst/>
                <a:cxnLst>
                  <a:cxn ang="0">
                    <a:pos x="30" y="29"/>
                  </a:cxn>
                  <a:cxn ang="0">
                    <a:pos x="30" y="0"/>
                  </a:cxn>
                  <a:cxn ang="0">
                    <a:pos x="0" y="0"/>
                  </a:cxn>
                  <a:cxn ang="0">
                    <a:pos x="30" y="29"/>
                  </a:cxn>
                </a:cxnLst>
                <a:rect l="0" t="0" r="r" b="b"/>
                <a:pathLst>
                  <a:path w="30" h="29">
                    <a:moveTo>
                      <a:pt x="30" y="29"/>
                    </a:moveTo>
                    <a:lnTo>
                      <a:pt x="30" y="0"/>
                    </a:lnTo>
                    <a:lnTo>
                      <a:pt x="0" y="0"/>
                    </a:lnTo>
                    <a:lnTo>
                      <a:pt x="30" y="29"/>
                    </a:lnTo>
                  </a:path>
                </a:pathLst>
              </a:custGeom>
              <a:noFill/>
              <a:ln w="1588">
                <a:solidFill>
                  <a:srgbClr val="000000"/>
                </a:solidFill>
                <a:prstDash val="solid"/>
                <a:round/>
                <a:headEnd/>
                <a:tailEnd/>
              </a:ln>
            </p:spPr>
            <p:txBody>
              <a:bodyPr/>
              <a:lstStyle/>
              <a:p>
                <a:endParaRPr lang="en-GB"/>
              </a:p>
            </p:txBody>
          </p:sp>
          <p:sp>
            <p:nvSpPr>
              <p:cNvPr id="21853" name="Freeform 349"/>
              <p:cNvSpPr>
                <a:spLocks/>
              </p:cNvSpPr>
              <p:nvPr/>
            </p:nvSpPr>
            <p:spPr bwMode="auto">
              <a:xfrm>
                <a:off x="2931" y="1794"/>
                <a:ext cx="252" cy="81"/>
              </a:xfrm>
              <a:custGeom>
                <a:avLst/>
                <a:gdLst/>
                <a:ahLst/>
                <a:cxnLst>
                  <a:cxn ang="0">
                    <a:pos x="1008" y="0"/>
                  </a:cxn>
                  <a:cxn ang="0">
                    <a:pos x="1008" y="30"/>
                  </a:cxn>
                  <a:cxn ang="0">
                    <a:pos x="978" y="30"/>
                  </a:cxn>
                  <a:cxn ang="0">
                    <a:pos x="949" y="60"/>
                  </a:cxn>
                  <a:cxn ang="0">
                    <a:pos x="919" y="60"/>
                  </a:cxn>
                  <a:cxn ang="0">
                    <a:pos x="949" y="89"/>
                  </a:cxn>
                  <a:cxn ang="0">
                    <a:pos x="859" y="89"/>
                  </a:cxn>
                  <a:cxn ang="0">
                    <a:pos x="889" y="148"/>
                  </a:cxn>
                  <a:cxn ang="0">
                    <a:pos x="830" y="148"/>
                  </a:cxn>
                  <a:cxn ang="0">
                    <a:pos x="830" y="179"/>
                  </a:cxn>
                  <a:cxn ang="0">
                    <a:pos x="771" y="237"/>
                  </a:cxn>
                  <a:cxn ang="0">
                    <a:pos x="712" y="267"/>
                  </a:cxn>
                  <a:cxn ang="0">
                    <a:pos x="682" y="267"/>
                  </a:cxn>
                  <a:cxn ang="0">
                    <a:pos x="652" y="298"/>
                  </a:cxn>
                  <a:cxn ang="0">
                    <a:pos x="621" y="298"/>
                  </a:cxn>
                  <a:cxn ang="0">
                    <a:pos x="594" y="325"/>
                  </a:cxn>
                  <a:cxn ang="0">
                    <a:pos x="564" y="298"/>
                  </a:cxn>
                  <a:cxn ang="0">
                    <a:pos x="534" y="325"/>
                  </a:cxn>
                  <a:cxn ang="0">
                    <a:pos x="357" y="325"/>
                  </a:cxn>
                  <a:cxn ang="0">
                    <a:pos x="327" y="298"/>
                  </a:cxn>
                  <a:cxn ang="0">
                    <a:pos x="296" y="325"/>
                  </a:cxn>
                  <a:cxn ang="0">
                    <a:pos x="266" y="298"/>
                  </a:cxn>
                  <a:cxn ang="0">
                    <a:pos x="296" y="267"/>
                  </a:cxn>
                  <a:cxn ang="0">
                    <a:pos x="266" y="267"/>
                  </a:cxn>
                  <a:cxn ang="0">
                    <a:pos x="207" y="237"/>
                  </a:cxn>
                  <a:cxn ang="0">
                    <a:pos x="148" y="237"/>
                  </a:cxn>
                  <a:cxn ang="0">
                    <a:pos x="89" y="179"/>
                  </a:cxn>
                  <a:cxn ang="0">
                    <a:pos x="59" y="179"/>
                  </a:cxn>
                  <a:cxn ang="0">
                    <a:pos x="0" y="119"/>
                  </a:cxn>
                  <a:cxn ang="0">
                    <a:pos x="0" y="89"/>
                  </a:cxn>
                  <a:cxn ang="0">
                    <a:pos x="59" y="30"/>
                  </a:cxn>
                  <a:cxn ang="0">
                    <a:pos x="89" y="30"/>
                  </a:cxn>
                  <a:cxn ang="0">
                    <a:pos x="120" y="60"/>
                  </a:cxn>
                  <a:cxn ang="0">
                    <a:pos x="148" y="60"/>
                  </a:cxn>
                </a:cxnLst>
                <a:rect l="0" t="0" r="r" b="b"/>
                <a:pathLst>
                  <a:path w="1008" h="325">
                    <a:moveTo>
                      <a:pt x="1008" y="0"/>
                    </a:moveTo>
                    <a:lnTo>
                      <a:pt x="1008" y="30"/>
                    </a:lnTo>
                    <a:lnTo>
                      <a:pt x="978" y="30"/>
                    </a:lnTo>
                    <a:lnTo>
                      <a:pt x="949" y="60"/>
                    </a:lnTo>
                    <a:lnTo>
                      <a:pt x="919" y="60"/>
                    </a:lnTo>
                    <a:lnTo>
                      <a:pt x="949" y="89"/>
                    </a:lnTo>
                    <a:lnTo>
                      <a:pt x="859" y="89"/>
                    </a:lnTo>
                    <a:lnTo>
                      <a:pt x="889" y="148"/>
                    </a:lnTo>
                    <a:lnTo>
                      <a:pt x="830" y="148"/>
                    </a:lnTo>
                    <a:lnTo>
                      <a:pt x="830" y="179"/>
                    </a:lnTo>
                    <a:lnTo>
                      <a:pt x="771" y="237"/>
                    </a:lnTo>
                    <a:lnTo>
                      <a:pt x="712" y="267"/>
                    </a:lnTo>
                    <a:lnTo>
                      <a:pt x="682" y="267"/>
                    </a:lnTo>
                    <a:lnTo>
                      <a:pt x="652" y="298"/>
                    </a:lnTo>
                    <a:lnTo>
                      <a:pt x="621" y="298"/>
                    </a:lnTo>
                    <a:lnTo>
                      <a:pt x="594" y="325"/>
                    </a:lnTo>
                    <a:lnTo>
                      <a:pt x="564" y="298"/>
                    </a:lnTo>
                    <a:lnTo>
                      <a:pt x="534" y="325"/>
                    </a:lnTo>
                    <a:lnTo>
                      <a:pt x="357" y="325"/>
                    </a:lnTo>
                    <a:lnTo>
                      <a:pt x="327" y="298"/>
                    </a:lnTo>
                    <a:lnTo>
                      <a:pt x="296" y="325"/>
                    </a:lnTo>
                    <a:lnTo>
                      <a:pt x="266" y="298"/>
                    </a:lnTo>
                    <a:lnTo>
                      <a:pt x="296" y="267"/>
                    </a:lnTo>
                    <a:lnTo>
                      <a:pt x="266" y="267"/>
                    </a:lnTo>
                    <a:lnTo>
                      <a:pt x="207" y="237"/>
                    </a:lnTo>
                    <a:lnTo>
                      <a:pt x="148" y="237"/>
                    </a:lnTo>
                    <a:lnTo>
                      <a:pt x="89" y="179"/>
                    </a:lnTo>
                    <a:lnTo>
                      <a:pt x="59" y="179"/>
                    </a:lnTo>
                    <a:lnTo>
                      <a:pt x="0" y="119"/>
                    </a:lnTo>
                    <a:lnTo>
                      <a:pt x="0" y="89"/>
                    </a:lnTo>
                    <a:lnTo>
                      <a:pt x="59" y="30"/>
                    </a:lnTo>
                    <a:lnTo>
                      <a:pt x="89" y="30"/>
                    </a:lnTo>
                    <a:lnTo>
                      <a:pt x="120" y="60"/>
                    </a:lnTo>
                    <a:lnTo>
                      <a:pt x="148" y="60"/>
                    </a:lnTo>
                  </a:path>
                </a:pathLst>
              </a:custGeom>
              <a:noFill/>
              <a:ln w="1588">
                <a:solidFill>
                  <a:srgbClr val="000000"/>
                </a:solidFill>
                <a:prstDash val="solid"/>
                <a:round/>
                <a:headEnd/>
                <a:tailEnd/>
              </a:ln>
            </p:spPr>
            <p:txBody>
              <a:bodyPr/>
              <a:lstStyle/>
              <a:p>
                <a:endParaRPr lang="en-GB"/>
              </a:p>
            </p:txBody>
          </p:sp>
          <p:sp>
            <p:nvSpPr>
              <p:cNvPr id="21854" name="Freeform 350"/>
              <p:cNvSpPr>
                <a:spLocks/>
              </p:cNvSpPr>
              <p:nvPr/>
            </p:nvSpPr>
            <p:spPr bwMode="auto">
              <a:xfrm>
                <a:off x="2983" y="1616"/>
                <a:ext cx="30" cy="23"/>
              </a:xfrm>
              <a:custGeom>
                <a:avLst/>
                <a:gdLst/>
                <a:ahLst/>
                <a:cxnLst>
                  <a:cxn ang="0">
                    <a:pos x="120" y="60"/>
                  </a:cxn>
                  <a:cxn ang="0">
                    <a:pos x="89" y="29"/>
                  </a:cxn>
                  <a:cxn ang="0">
                    <a:pos x="89" y="0"/>
                  </a:cxn>
                  <a:cxn ang="0">
                    <a:pos x="59" y="0"/>
                  </a:cxn>
                  <a:cxn ang="0">
                    <a:pos x="59" y="60"/>
                  </a:cxn>
                  <a:cxn ang="0">
                    <a:pos x="0" y="60"/>
                  </a:cxn>
                  <a:cxn ang="0">
                    <a:pos x="31" y="88"/>
                  </a:cxn>
                  <a:cxn ang="0">
                    <a:pos x="59" y="88"/>
                  </a:cxn>
                  <a:cxn ang="0">
                    <a:pos x="89" y="60"/>
                  </a:cxn>
                  <a:cxn ang="0">
                    <a:pos x="120" y="60"/>
                  </a:cxn>
                </a:cxnLst>
                <a:rect l="0" t="0" r="r" b="b"/>
                <a:pathLst>
                  <a:path w="120" h="88">
                    <a:moveTo>
                      <a:pt x="120" y="60"/>
                    </a:moveTo>
                    <a:lnTo>
                      <a:pt x="89" y="29"/>
                    </a:lnTo>
                    <a:lnTo>
                      <a:pt x="89" y="0"/>
                    </a:lnTo>
                    <a:lnTo>
                      <a:pt x="59" y="0"/>
                    </a:lnTo>
                    <a:lnTo>
                      <a:pt x="59" y="60"/>
                    </a:lnTo>
                    <a:lnTo>
                      <a:pt x="0" y="60"/>
                    </a:lnTo>
                    <a:lnTo>
                      <a:pt x="31" y="88"/>
                    </a:lnTo>
                    <a:lnTo>
                      <a:pt x="59" y="88"/>
                    </a:lnTo>
                    <a:lnTo>
                      <a:pt x="89" y="60"/>
                    </a:lnTo>
                    <a:lnTo>
                      <a:pt x="120" y="60"/>
                    </a:lnTo>
                  </a:path>
                </a:pathLst>
              </a:custGeom>
              <a:noFill/>
              <a:ln w="1588">
                <a:solidFill>
                  <a:srgbClr val="000000"/>
                </a:solidFill>
                <a:prstDash val="solid"/>
                <a:round/>
                <a:headEnd/>
                <a:tailEnd/>
              </a:ln>
            </p:spPr>
            <p:txBody>
              <a:bodyPr/>
              <a:lstStyle/>
              <a:p>
                <a:endParaRPr lang="en-GB"/>
              </a:p>
            </p:txBody>
          </p:sp>
          <p:sp>
            <p:nvSpPr>
              <p:cNvPr id="21855" name="Freeform 351"/>
              <p:cNvSpPr>
                <a:spLocks/>
              </p:cNvSpPr>
              <p:nvPr/>
            </p:nvSpPr>
            <p:spPr bwMode="auto">
              <a:xfrm>
                <a:off x="3013" y="1624"/>
                <a:ext cx="22" cy="22"/>
              </a:xfrm>
              <a:custGeom>
                <a:avLst/>
                <a:gdLst/>
                <a:ahLst/>
                <a:cxnLst>
                  <a:cxn ang="0">
                    <a:pos x="0" y="31"/>
                  </a:cxn>
                  <a:cxn ang="0">
                    <a:pos x="57" y="89"/>
                  </a:cxn>
                  <a:cxn ang="0">
                    <a:pos x="87" y="89"/>
                  </a:cxn>
                  <a:cxn ang="0">
                    <a:pos x="57" y="59"/>
                  </a:cxn>
                  <a:cxn ang="0">
                    <a:pos x="87" y="31"/>
                  </a:cxn>
                  <a:cxn ang="0">
                    <a:pos x="57" y="31"/>
                  </a:cxn>
                  <a:cxn ang="0">
                    <a:pos x="87" y="0"/>
                  </a:cxn>
                  <a:cxn ang="0">
                    <a:pos x="57" y="0"/>
                  </a:cxn>
                  <a:cxn ang="0">
                    <a:pos x="30" y="31"/>
                  </a:cxn>
                  <a:cxn ang="0">
                    <a:pos x="0" y="31"/>
                  </a:cxn>
                </a:cxnLst>
                <a:rect l="0" t="0" r="r" b="b"/>
                <a:pathLst>
                  <a:path w="87" h="89">
                    <a:moveTo>
                      <a:pt x="0" y="31"/>
                    </a:moveTo>
                    <a:lnTo>
                      <a:pt x="57" y="89"/>
                    </a:lnTo>
                    <a:lnTo>
                      <a:pt x="87" y="89"/>
                    </a:lnTo>
                    <a:lnTo>
                      <a:pt x="57" y="59"/>
                    </a:lnTo>
                    <a:lnTo>
                      <a:pt x="87" y="31"/>
                    </a:lnTo>
                    <a:lnTo>
                      <a:pt x="57" y="31"/>
                    </a:lnTo>
                    <a:lnTo>
                      <a:pt x="87" y="0"/>
                    </a:lnTo>
                    <a:lnTo>
                      <a:pt x="57" y="0"/>
                    </a:lnTo>
                    <a:lnTo>
                      <a:pt x="30" y="31"/>
                    </a:lnTo>
                    <a:lnTo>
                      <a:pt x="0" y="31"/>
                    </a:lnTo>
                  </a:path>
                </a:pathLst>
              </a:custGeom>
              <a:noFill/>
              <a:ln w="1588">
                <a:solidFill>
                  <a:srgbClr val="000000"/>
                </a:solidFill>
                <a:prstDash val="solid"/>
                <a:round/>
                <a:headEnd/>
                <a:tailEnd/>
              </a:ln>
            </p:spPr>
            <p:txBody>
              <a:bodyPr/>
              <a:lstStyle/>
              <a:p>
                <a:endParaRPr lang="en-GB"/>
              </a:p>
            </p:txBody>
          </p:sp>
          <p:sp>
            <p:nvSpPr>
              <p:cNvPr id="21856" name="Freeform 352"/>
              <p:cNvSpPr>
                <a:spLocks/>
              </p:cNvSpPr>
              <p:nvPr/>
            </p:nvSpPr>
            <p:spPr bwMode="auto">
              <a:xfrm>
                <a:off x="2961" y="1624"/>
                <a:ext cx="15" cy="8"/>
              </a:xfrm>
              <a:custGeom>
                <a:avLst/>
                <a:gdLst/>
                <a:ahLst/>
                <a:cxnLst>
                  <a:cxn ang="0">
                    <a:pos x="28" y="0"/>
                  </a:cxn>
                  <a:cxn ang="0">
                    <a:pos x="0" y="31"/>
                  </a:cxn>
                  <a:cxn ang="0">
                    <a:pos x="58" y="31"/>
                  </a:cxn>
                  <a:cxn ang="0">
                    <a:pos x="28" y="0"/>
                  </a:cxn>
                </a:cxnLst>
                <a:rect l="0" t="0" r="r" b="b"/>
                <a:pathLst>
                  <a:path w="58" h="31">
                    <a:moveTo>
                      <a:pt x="28" y="0"/>
                    </a:moveTo>
                    <a:lnTo>
                      <a:pt x="0" y="31"/>
                    </a:lnTo>
                    <a:lnTo>
                      <a:pt x="58" y="31"/>
                    </a:lnTo>
                    <a:lnTo>
                      <a:pt x="28" y="0"/>
                    </a:lnTo>
                  </a:path>
                </a:pathLst>
              </a:custGeom>
              <a:noFill/>
              <a:ln w="1588">
                <a:solidFill>
                  <a:srgbClr val="000000"/>
                </a:solidFill>
                <a:prstDash val="solid"/>
                <a:round/>
                <a:headEnd/>
                <a:tailEnd/>
              </a:ln>
            </p:spPr>
            <p:txBody>
              <a:bodyPr/>
              <a:lstStyle/>
              <a:p>
                <a:endParaRPr lang="en-GB"/>
              </a:p>
            </p:txBody>
          </p:sp>
          <p:sp>
            <p:nvSpPr>
              <p:cNvPr id="21857" name="Freeform 353"/>
              <p:cNvSpPr>
                <a:spLocks/>
              </p:cNvSpPr>
              <p:nvPr/>
            </p:nvSpPr>
            <p:spPr bwMode="auto">
              <a:xfrm>
                <a:off x="2976" y="1683"/>
                <a:ext cx="44" cy="30"/>
              </a:xfrm>
              <a:custGeom>
                <a:avLst/>
                <a:gdLst/>
                <a:ahLst/>
                <a:cxnLst>
                  <a:cxn ang="0">
                    <a:pos x="0" y="58"/>
                  </a:cxn>
                  <a:cxn ang="0">
                    <a:pos x="29" y="58"/>
                  </a:cxn>
                  <a:cxn ang="0">
                    <a:pos x="88" y="30"/>
                  </a:cxn>
                  <a:cxn ang="0">
                    <a:pos x="118" y="30"/>
                  </a:cxn>
                  <a:cxn ang="0">
                    <a:pos x="88" y="89"/>
                  </a:cxn>
                  <a:cxn ang="0">
                    <a:pos x="88" y="118"/>
                  </a:cxn>
                  <a:cxn ang="0">
                    <a:pos x="118" y="89"/>
                  </a:cxn>
                  <a:cxn ang="0">
                    <a:pos x="118" y="58"/>
                  </a:cxn>
                  <a:cxn ang="0">
                    <a:pos x="179" y="0"/>
                  </a:cxn>
                  <a:cxn ang="0">
                    <a:pos x="88" y="0"/>
                  </a:cxn>
                  <a:cxn ang="0">
                    <a:pos x="29" y="30"/>
                  </a:cxn>
                  <a:cxn ang="0">
                    <a:pos x="0" y="58"/>
                  </a:cxn>
                </a:cxnLst>
                <a:rect l="0" t="0" r="r" b="b"/>
                <a:pathLst>
                  <a:path w="179" h="118">
                    <a:moveTo>
                      <a:pt x="0" y="58"/>
                    </a:moveTo>
                    <a:lnTo>
                      <a:pt x="29" y="58"/>
                    </a:lnTo>
                    <a:lnTo>
                      <a:pt x="88" y="30"/>
                    </a:lnTo>
                    <a:lnTo>
                      <a:pt x="118" y="30"/>
                    </a:lnTo>
                    <a:lnTo>
                      <a:pt x="88" y="89"/>
                    </a:lnTo>
                    <a:lnTo>
                      <a:pt x="88" y="118"/>
                    </a:lnTo>
                    <a:lnTo>
                      <a:pt x="118" y="89"/>
                    </a:lnTo>
                    <a:lnTo>
                      <a:pt x="118" y="58"/>
                    </a:lnTo>
                    <a:lnTo>
                      <a:pt x="179" y="0"/>
                    </a:lnTo>
                    <a:lnTo>
                      <a:pt x="88" y="0"/>
                    </a:lnTo>
                    <a:lnTo>
                      <a:pt x="29" y="30"/>
                    </a:lnTo>
                    <a:lnTo>
                      <a:pt x="0" y="58"/>
                    </a:lnTo>
                  </a:path>
                </a:pathLst>
              </a:custGeom>
              <a:noFill/>
              <a:ln w="1588">
                <a:solidFill>
                  <a:srgbClr val="000000"/>
                </a:solidFill>
                <a:prstDash val="solid"/>
                <a:round/>
                <a:headEnd/>
                <a:tailEnd/>
              </a:ln>
            </p:spPr>
            <p:txBody>
              <a:bodyPr/>
              <a:lstStyle/>
              <a:p>
                <a:endParaRPr lang="en-GB"/>
              </a:p>
            </p:txBody>
          </p:sp>
          <p:sp>
            <p:nvSpPr>
              <p:cNvPr id="21858" name="Freeform 354"/>
              <p:cNvSpPr>
                <a:spLocks/>
              </p:cNvSpPr>
              <p:nvPr/>
            </p:nvSpPr>
            <p:spPr bwMode="auto">
              <a:xfrm>
                <a:off x="2939" y="1698"/>
                <a:ext cx="37" cy="22"/>
              </a:xfrm>
              <a:custGeom>
                <a:avLst/>
                <a:gdLst/>
                <a:ahLst/>
                <a:cxnLst>
                  <a:cxn ang="0">
                    <a:pos x="149" y="0"/>
                  </a:cxn>
                  <a:cxn ang="0">
                    <a:pos x="119" y="0"/>
                  </a:cxn>
                  <a:cxn ang="0">
                    <a:pos x="91" y="31"/>
                  </a:cxn>
                  <a:cxn ang="0">
                    <a:pos x="91" y="60"/>
                  </a:cxn>
                  <a:cxn ang="0">
                    <a:pos x="60" y="90"/>
                  </a:cxn>
                  <a:cxn ang="0">
                    <a:pos x="30" y="90"/>
                  </a:cxn>
                  <a:cxn ang="0">
                    <a:pos x="30" y="31"/>
                  </a:cxn>
                  <a:cxn ang="0">
                    <a:pos x="0" y="31"/>
                  </a:cxn>
                </a:cxnLst>
                <a:rect l="0" t="0" r="r" b="b"/>
                <a:pathLst>
                  <a:path w="149" h="90">
                    <a:moveTo>
                      <a:pt x="149" y="0"/>
                    </a:moveTo>
                    <a:lnTo>
                      <a:pt x="119" y="0"/>
                    </a:lnTo>
                    <a:lnTo>
                      <a:pt x="91" y="31"/>
                    </a:lnTo>
                    <a:lnTo>
                      <a:pt x="91" y="60"/>
                    </a:lnTo>
                    <a:lnTo>
                      <a:pt x="60" y="90"/>
                    </a:lnTo>
                    <a:lnTo>
                      <a:pt x="30" y="90"/>
                    </a:lnTo>
                    <a:lnTo>
                      <a:pt x="30" y="31"/>
                    </a:lnTo>
                    <a:lnTo>
                      <a:pt x="0" y="31"/>
                    </a:lnTo>
                  </a:path>
                </a:pathLst>
              </a:custGeom>
              <a:noFill/>
              <a:ln w="1588">
                <a:solidFill>
                  <a:srgbClr val="000000"/>
                </a:solidFill>
                <a:prstDash val="solid"/>
                <a:round/>
                <a:headEnd/>
                <a:tailEnd/>
              </a:ln>
            </p:spPr>
            <p:txBody>
              <a:bodyPr/>
              <a:lstStyle/>
              <a:p>
                <a:endParaRPr lang="en-GB"/>
              </a:p>
            </p:txBody>
          </p:sp>
          <p:sp>
            <p:nvSpPr>
              <p:cNvPr id="21859" name="Freeform 355"/>
              <p:cNvSpPr>
                <a:spLocks/>
              </p:cNvSpPr>
              <p:nvPr/>
            </p:nvSpPr>
            <p:spPr bwMode="auto">
              <a:xfrm>
                <a:off x="2931" y="1609"/>
                <a:ext cx="15" cy="7"/>
              </a:xfrm>
              <a:custGeom>
                <a:avLst/>
                <a:gdLst/>
                <a:ahLst/>
                <a:cxnLst>
                  <a:cxn ang="0">
                    <a:pos x="29" y="0"/>
                  </a:cxn>
                  <a:cxn ang="0">
                    <a:pos x="0" y="30"/>
                  </a:cxn>
                  <a:cxn ang="0">
                    <a:pos x="59" y="30"/>
                  </a:cxn>
                  <a:cxn ang="0">
                    <a:pos x="29" y="0"/>
                  </a:cxn>
                </a:cxnLst>
                <a:rect l="0" t="0" r="r" b="b"/>
                <a:pathLst>
                  <a:path w="59" h="30">
                    <a:moveTo>
                      <a:pt x="29" y="0"/>
                    </a:moveTo>
                    <a:lnTo>
                      <a:pt x="0" y="30"/>
                    </a:lnTo>
                    <a:lnTo>
                      <a:pt x="59" y="30"/>
                    </a:lnTo>
                    <a:lnTo>
                      <a:pt x="29" y="0"/>
                    </a:lnTo>
                  </a:path>
                </a:pathLst>
              </a:custGeom>
              <a:noFill/>
              <a:ln w="1588">
                <a:solidFill>
                  <a:srgbClr val="000000"/>
                </a:solidFill>
                <a:prstDash val="solid"/>
                <a:round/>
                <a:headEnd/>
                <a:tailEnd/>
              </a:ln>
            </p:spPr>
            <p:txBody>
              <a:bodyPr/>
              <a:lstStyle/>
              <a:p>
                <a:endParaRPr lang="en-GB"/>
              </a:p>
            </p:txBody>
          </p:sp>
          <p:sp>
            <p:nvSpPr>
              <p:cNvPr id="21860" name="Freeform 356"/>
              <p:cNvSpPr>
                <a:spLocks/>
              </p:cNvSpPr>
              <p:nvPr/>
            </p:nvSpPr>
            <p:spPr bwMode="auto">
              <a:xfrm>
                <a:off x="2939" y="1602"/>
                <a:ext cx="14" cy="7"/>
              </a:xfrm>
              <a:custGeom>
                <a:avLst/>
                <a:gdLst/>
                <a:ahLst/>
                <a:cxnLst>
                  <a:cxn ang="0">
                    <a:pos x="0" y="28"/>
                  </a:cxn>
                  <a:cxn ang="0">
                    <a:pos x="30" y="28"/>
                  </a:cxn>
                  <a:cxn ang="0">
                    <a:pos x="60" y="0"/>
                  </a:cxn>
                  <a:cxn ang="0">
                    <a:pos x="30" y="0"/>
                  </a:cxn>
                  <a:cxn ang="0">
                    <a:pos x="0" y="28"/>
                  </a:cxn>
                </a:cxnLst>
                <a:rect l="0" t="0" r="r" b="b"/>
                <a:pathLst>
                  <a:path w="60" h="28">
                    <a:moveTo>
                      <a:pt x="0" y="28"/>
                    </a:moveTo>
                    <a:lnTo>
                      <a:pt x="30" y="28"/>
                    </a:lnTo>
                    <a:lnTo>
                      <a:pt x="60" y="0"/>
                    </a:lnTo>
                    <a:lnTo>
                      <a:pt x="30" y="0"/>
                    </a:lnTo>
                    <a:lnTo>
                      <a:pt x="0" y="28"/>
                    </a:lnTo>
                  </a:path>
                </a:pathLst>
              </a:custGeom>
              <a:noFill/>
              <a:ln w="1588">
                <a:solidFill>
                  <a:srgbClr val="000000"/>
                </a:solidFill>
                <a:prstDash val="solid"/>
                <a:round/>
                <a:headEnd/>
                <a:tailEnd/>
              </a:ln>
            </p:spPr>
            <p:txBody>
              <a:bodyPr/>
              <a:lstStyle/>
              <a:p>
                <a:endParaRPr lang="en-GB"/>
              </a:p>
            </p:txBody>
          </p:sp>
          <p:sp>
            <p:nvSpPr>
              <p:cNvPr id="21861" name="Freeform 357"/>
              <p:cNvSpPr>
                <a:spLocks/>
              </p:cNvSpPr>
              <p:nvPr/>
            </p:nvSpPr>
            <p:spPr bwMode="auto">
              <a:xfrm>
                <a:off x="2916" y="1602"/>
                <a:ext cx="23" cy="37"/>
              </a:xfrm>
              <a:custGeom>
                <a:avLst/>
                <a:gdLst/>
                <a:ahLst/>
                <a:cxnLst>
                  <a:cxn ang="0">
                    <a:pos x="59" y="146"/>
                  </a:cxn>
                  <a:cxn ang="0">
                    <a:pos x="0" y="87"/>
                  </a:cxn>
                  <a:cxn ang="0">
                    <a:pos x="30" y="87"/>
                  </a:cxn>
                  <a:cxn ang="0">
                    <a:pos x="0" y="58"/>
                  </a:cxn>
                  <a:cxn ang="0">
                    <a:pos x="0" y="28"/>
                  </a:cxn>
                  <a:cxn ang="0">
                    <a:pos x="30" y="0"/>
                  </a:cxn>
                  <a:cxn ang="0">
                    <a:pos x="59" y="28"/>
                  </a:cxn>
                  <a:cxn ang="0">
                    <a:pos x="88" y="28"/>
                  </a:cxn>
                </a:cxnLst>
                <a:rect l="0" t="0" r="r" b="b"/>
                <a:pathLst>
                  <a:path w="88" h="146">
                    <a:moveTo>
                      <a:pt x="59" y="146"/>
                    </a:moveTo>
                    <a:lnTo>
                      <a:pt x="0" y="87"/>
                    </a:lnTo>
                    <a:lnTo>
                      <a:pt x="30" y="87"/>
                    </a:lnTo>
                    <a:lnTo>
                      <a:pt x="0" y="58"/>
                    </a:lnTo>
                    <a:lnTo>
                      <a:pt x="0" y="28"/>
                    </a:lnTo>
                    <a:lnTo>
                      <a:pt x="30" y="0"/>
                    </a:lnTo>
                    <a:lnTo>
                      <a:pt x="59" y="28"/>
                    </a:lnTo>
                    <a:lnTo>
                      <a:pt x="88" y="28"/>
                    </a:lnTo>
                  </a:path>
                </a:pathLst>
              </a:custGeom>
              <a:noFill/>
              <a:ln w="1588">
                <a:solidFill>
                  <a:srgbClr val="000000"/>
                </a:solidFill>
                <a:prstDash val="solid"/>
                <a:round/>
                <a:headEnd/>
                <a:tailEnd/>
              </a:ln>
            </p:spPr>
            <p:txBody>
              <a:bodyPr/>
              <a:lstStyle/>
              <a:p>
                <a:endParaRPr lang="en-GB"/>
              </a:p>
            </p:txBody>
          </p:sp>
          <p:sp>
            <p:nvSpPr>
              <p:cNvPr id="21862" name="Freeform 358"/>
              <p:cNvSpPr>
                <a:spLocks/>
              </p:cNvSpPr>
              <p:nvPr/>
            </p:nvSpPr>
            <p:spPr bwMode="auto">
              <a:xfrm>
                <a:off x="2931" y="1632"/>
                <a:ext cx="22" cy="7"/>
              </a:xfrm>
              <a:custGeom>
                <a:avLst/>
                <a:gdLst/>
                <a:ahLst/>
                <a:cxnLst>
                  <a:cxn ang="0">
                    <a:pos x="0" y="28"/>
                  </a:cxn>
                  <a:cxn ang="0">
                    <a:pos x="59" y="28"/>
                  </a:cxn>
                  <a:cxn ang="0">
                    <a:pos x="89" y="0"/>
                  </a:cxn>
                  <a:cxn ang="0">
                    <a:pos x="29" y="0"/>
                  </a:cxn>
                  <a:cxn ang="0">
                    <a:pos x="0" y="28"/>
                  </a:cxn>
                </a:cxnLst>
                <a:rect l="0" t="0" r="r" b="b"/>
                <a:pathLst>
                  <a:path w="89" h="28">
                    <a:moveTo>
                      <a:pt x="0" y="28"/>
                    </a:moveTo>
                    <a:lnTo>
                      <a:pt x="59" y="28"/>
                    </a:lnTo>
                    <a:lnTo>
                      <a:pt x="89" y="0"/>
                    </a:lnTo>
                    <a:lnTo>
                      <a:pt x="29" y="0"/>
                    </a:lnTo>
                    <a:lnTo>
                      <a:pt x="0" y="28"/>
                    </a:lnTo>
                  </a:path>
                </a:pathLst>
              </a:custGeom>
              <a:noFill/>
              <a:ln w="1588">
                <a:solidFill>
                  <a:srgbClr val="000000"/>
                </a:solidFill>
                <a:prstDash val="solid"/>
                <a:round/>
                <a:headEnd/>
                <a:tailEnd/>
              </a:ln>
            </p:spPr>
            <p:txBody>
              <a:bodyPr/>
              <a:lstStyle/>
              <a:p>
                <a:endParaRPr lang="en-GB"/>
              </a:p>
            </p:txBody>
          </p:sp>
          <p:sp>
            <p:nvSpPr>
              <p:cNvPr id="21863" name="Freeform 359"/>
              <p:cNvSpPr>
                <a:spLocks/>
              </p:cNvSpPr>
              <p:nvPr/>
            </p:nvSpPr>
            <p:spPr bwMode="auto">
              <a:xfrm>
                <a:off x="2909" y="1639"/>
                <a:ext cx="30" cy="66"/>
              </a:xfrm>
              <a:custGeom>
                <a:avLst/>
                <a:gdLst/>
                <a:ahLst/>
                <a:cxnLst>
                  <a:cxn ang="0">
                    <a:pos x="118" y="268"/>
                  </a:cxn>
                  <a:cxn ang="0">
                    <a:pos x="89" y="268"/>
                  </a:cxn>
                  <a:cxn ang="0">
                    <a:pos x="60" y="237"/>
                  </a:cxn>
                  <a:cxn ang="0">
                    <a:pos x="60" y="179"/>
                  </a:cxn>
                  <a:cxn ang="0">
                    <a:pos x="89" y="209"/>
                  </a:cxn>
                  <a:cxn ang="0">
                    <a:pos x="118" y="179"/>
                  </a:cxn>
                  <a:cxn ang="0">
                    <a:pos x="89" y="179"/>
                  </a:cxn>
                  <a:cxn ang="0">
                    <a:pos x="0" y="91"/>
                  </a:cxn>
                  <a:cxn ang="0">
                    <a:pos x="60" y="91"/>
                  </a:cxn>
                  <a:cxn ang="0">
                    <a:pos x="89" y="118"/>
                  </a:cxn>
                  <a:cxn ang="0">
                    <a:pos x="89" y="61"/>
                  </a:cxn>
                  <a:cxn ang="0">
                    <a:pos x="30" y="61"/>
                  </a:cxn>
                  <a:cxn ang="0">
                    <a:pos x="30" y="30"/>
                  </a:cxn>
                  <a:cxn ang="0">
                    <a:pos x="0" y="30"/>
                  </a:cxn>
                  <a:cxn ang="0">
                    <a:pos x="0" y="0"/>
                  </a:cxn>
                  <a:cxn ang="0">
                    <a:pos x="89" y="0"/>
                  </a:cxn>
                </a:cxnLst>
                <a:rect l="0" t="0" r="r" b="b"/>
                <a:pathLst>
                  <a:path w="118" h="268">
                    <a:moveTo>
                      <a:pt x="118" y="268"/>
                    </a:moveTo>
                    <a:lnTo>
                      <a:pt x="89" y="268"/>
                    </a:lnTo>
                    <a:lnTo>
                      <a:pt x="60" y="237"/>
                    </a:lnTo>
                    <a:lnTo>
                      <a:pt x="60" y="179"/>
                    </a:lnTo>
                    <a:lnTo>
                      <a:pt x="89" y="209"/>
                    </a:lnTo>
                    <a:lnTo>
                      <a:pt x="118" y="179"/>
                    </a:lnTo>
                    <a:lnTo>
                      <a:pt x="89" y="179"/>
                    </a:lnTo>
                    <a:lnTo>
                      <a:pt x="0" y="91"/>
                    </a:lnTo>
                    <a:lnTo>
                      <a:pt x="60" y="91"/>
                    </a:lnTo>
                    <a:lnTo>
                      <a:pt x="89" y="118"/>
                    </a:lnTo>
                    <a:lnTo>
                      <a:pt x="89" y="61"/>
                    </a:lnTo>
                    <a:lnTo>
                      <a:pt x="30" y="61"/>
                    </a:lnTo>
                    <a:lnTo>
                      <a:pt x="30" y="30"/>
                    </a:lnTo>
                    <a:lnTo>
                      <a:pt x="0" y="30"/>
                    </a:lnTo>
                    <a:lnTo>
                      <a:pt x="0" y="0"/>
                    </a:lnTo>
                    <a:lnTo>
                      <a:pt x="89" y="0"/>
                    </a:lnTo>
                  </a:path>
                </a:pathLst>
              </a:custGeom>
              <a:noFill/>
              <a:ln w="1588">
                <a:solidFill>
                  <a:srgbClr val="000000"/>
                </a:solidFill>
                <a:prstDash val="solid"/>
                <a:round/>
                <a:headEnd/>
                <a:tailEnd/>
              </a:ln>
            </p:spPr>
            <p:txBody>
              <a:bodyPr/>
              <a:lstStyle/>
              <a:p>
                <a:endParaRPr lang="en-GB"/>
              </a:p>
            </p:txBody>
          </p:sp>
          <p:sp>
            <p:nvSpPr>
              <p:cNvPr id="21864" name="Freeform 360"/>
              <p:cNvSpPr>
                <a:spLocks/>
              </p:cNvSpPr>
              <p:nvPr/>
            </p:nvSpPr>
            <p:spPr bwMode="auto">
              <a:xfrm>
                <a:off x="5398" y="736"/>
                <a:ext cx="363" cy="192"/>
              </a:xfrm>
              <a:custGeom>
                <a:avLst/>
                <a:gdLst/>
                <a:ahLst/>
                <a:cxnLst>
                  <a:cxn ang="0">
                    <a:pos x="532" y="591"/>
                  </a:cxn>
                  <a:cxn ang="0">
                    <a:pos x="562" y="531"/>
                  </a:cxn>
                  <a:cxn ang="0">
                    <a:pos x="502" y="561"/>
                  </a:cxn>
                  <a:cxn ang="0">
                    <a:pos x="444" y="531"/>
                  </a:cxn>
                  <a:cxn ang="0">
                    <a:pos x="414" y="531"/>
                  </a:cxn>
                  <a:cxn ang="0">
                    <a:pos x="384" y="531"/>
                  </a:cxn>
                  <a:cxn ang="0">
                    <a:pos x="295" y="503"/>
                  </a:cxn>
                  <a:cxn ang="0">
                    <a:pos x="237" y="531"/>
                  </a:cxn>
                  <a:cxn ang="0">
                    <a:pos x="118" y="503"/>
                  </a:cxn>
                  <a:cxn ang="0">
                    <a:pos x="0" y="413"/>
                  </a:cxn>
                  <a:cxn ang="0">
                    <a:pos x="59" y="355"/>
                  </a:cxn>
                  <a:cxn ang="0">
                    <a:pos x="118" y="355"/>
                  </a:cxn>
                  <a:cxn ang="0">
                    <a:pos x="207" y="325"/>
                  </a:cxn>
                  <a:cxn ang="0">
                    <a:pos x="237" y="295"/>
                  </a:cxn>
                  <a:cxn ang="0">
                    <a:pos x="207" y="236"/>
                  </a:cxn>
                  <a:cxn ang="0">
                    <a:pos x="265" y="206"/>
                  </a:cxn>
                  <a:cxn ang="0">
                    <a:pos x="207" y="175"/>
                  </a:cxn>
                  <a:cxn ang="0">
                    <a:pos x="147" y="175"/>
                  </a:cxn>
                  <a:cxn ang="0">
                    <a:pos x="147" y="148"/>
                  </a:cxn>
                  <a:cxn ang="0">
                    <a:pos x="207" y="118"/>
                  </a:cxn>
                  <a:cxn ang="0">
                    <a:pos x="295" y="148"/>
                  </a:cxn>
                  <a:cxn ang="0">
                    <a:pos x="265" y="87"/>
                  </a:cxn>
                  <a:cxn ang="0">
                    <a:pos x="237" y="29"/>
                  </a:cxn>
                  <a:cxn ang="0">
                    <a:pos x="502" y="0"/>
                  </a:cxn>
                  <a:cxn ang="0">
                    <a:pos x="682" y="29"/>
                  </a:cxn>
                  <a:cxn ang="0">
                    <a:pos x="739" y="0"/>
                  </a:cxn>
                  <a:cxn ang="0">
                    <a:pos x="889" y="29"/>
                  </a:cxn>
                  <a:cxn ang="0">
                    <a:pos x="889" y="57"/>
                  </a:cxn>
                  <a:cxn ang="0">
                    <a:pos x="889" y="118"/>
                  </a:cxn>
                  <a:cxn ang="0">
                    <a:pos x="858" y="175"/>
                  </a:cxn>
                  <a:cxn ang="0">
                    <a:pos x="800" y="175"/>
                  </a:cxn>
                  <a:cxn ang="0">
                    <a:pos x="769" y="266"/>
                  </a:cxn>
                  <a:cxn ang="0">
                    <a:pos x="800" y="295"/>
                  </a:cxn>
                  <a:cxn ang="0">
                    <a:pos x="830" y="384"/>
                  </a:cxn>
                  <a:cxn ang="0">
                    <a:pos x="946" y="473"/>
                  </a:cxn>
                  <a:cxn ang="0">
                    <a:pos x="1037" y="531"/>
                  </a:cxn>
                  <a:cxn ang="0">
                    <a:pos x="1183" y="621"/>
                  </a:cxn>
                  <a:cxn ang="0">
                    <a:pos x="1274" y="680"/>
                  </a:cxn>
                  <a:cxn ang="0">
                    <a:pos x="1332" y="709"/>
                  </a:cxn>
                  <a:cxn ang="0">
                    <a:pos x="1451" y="740"/>
                  </a:cxn>
                  <a:cxn ang="0">
                    <a:pos x="1392" y="768"/>
                  </a:cxn>
                  <a:cxn ang="0">
                    <a:pos x="1332" y="768"/>
                  </a:cxn>
                  <a:cxn ang="0">
                    <a:pos x="1244" y="740"/>
                  </a:cxn>
                  <a:cxn ang="0">
                    <a:pos x="1214" y="768"/>
                  </a:cxn>
                  <a:cxn ang="0">
                    <a:pos x="1155" y="740"/>
                  </a:cxn>
                  <a:cxn ang="0">
                    <a:pos x="1065" y="768"/>
                  </a:cxn>
                  <a:cxn ang="0">
                    <a:pos x="976" y="740"/>
                  </a:cxn>
                  <a:cxn ang="0">
                    <a:pos x="889" y="768"/>
                  </a:cxn>
                  <a:cxn ang="0">
                    <a:pos x="711" y="740"/>
                  </a:cxn>
                  <a:cxn ang="0">
                    <a:pos x="593" y="709"/>
                  </a:cxn>
                  <a:cxn ang="0">
                    <a:pos x="562" y="650"/>
                  </a:cxn>
                </a:cxnLst>
                <a:rect l="0" t="0" r="r" b="b"/>
                <a:pathLst>
                  <a:path w="1451" h="768">
                    <a:moveTo>
                      <a:pt x="593" y="621"/>
                    </a:moveTo>
                    <a:lnTo>
                      <a:pt x="532" y="591"/>
                    </a:lnTo>
                    <a:lnTo>
                      <a:pt x="502" y="591"/>
                    </a:lnTo>
                    <a:lnTo>
                      <a:pt x="562" y="531"/>
                    </a:lnTo>
                    <a:lnTo>
                      <a:pt x="532" y="531"/>
                    </a:lnTo>
                    <a:lnTo>
                      <a:pt x="502" y="561"/>
                    </a:lnTo>
                    <a:lnTo>
                      <a:pt x="474" y="561"/>
                    </a:lnTo>
                    <a:lnTo>
                      <a:pt x="444" y="531"/>
                    </a:lnTo>
                    <a:lnTo>
                      <a:pt x="444" y="503"/>
                    </a:lnTo>
                    <a:lnTo>
                      <a:pt x="414" y="531"/>
                    </a:lnTo>
                    <a:lnTo>
                      <a:pt x="384" y="503"/>
                    </a:lnTo>
                    <a:lnTo>
                      <a:pt x="384" y="531"/>
                    </a:lnTo>
                    <a:lnTo>
                      <a:pt x="325" y="531"/>
                    </a:lnTo>
                    <a:lnTo>
                      <a:pt x="295" y="503"/>
                    </a:lnTo>
                    <a:lnTo>
                      <a:pt x="207" y="503"/>
                    </a:lnTo>
                    <a:lnTo>
                      <a:pt x="237" y="531"/>
                    </a:lnTo>
                    <a:lnTo>
                      <a:pt x="147" y="531"/>
                    </a:lnTo>
                    <a:lnTo>
                      <a:pt x="118" y="503"/>
                    </a:lnTo>
                    <a:lnTo>
                      <a:pt x="88" y="503"/>
                    </a:lnTo>
                    <a:lnTo>
                      <a:pt x="0" y="413"/>
                    </a:lnTo>
                    <a:lnTo>
                      <a:pt x="0" y="355"/>
                    </a:lnTo>
                    <a:lnTo>
                      <a:pt x="59" y="355"/>
                    </a:lnTo>
                    <a:lnTo>
                      <a:pt x="88" y="325"/>
                    </a:lnTo>
                    <a:lnTo>
                      <a:pt x="118" y="355"/>
                    </a:lnTo>
                    <a:lnTo>
                      <a:pt x="147" y="355"/>
                    </a:lnTo>
                    <a:lnTo>
                      <a:pt x="207" y="325"/>
                    </a:lnTo>
                    <a:lnTo>
                      <a:pt x="177" y="295"/>
                    </a:lnTo>
                    <a:lnTo>
                      <a:pt x="237" y="295"/>
                    </a:lnTo>
                    <a:lnTo>
                      <a:pt x="207" y="266"/>
                    </a:lnTo>
                    <a:lnTo>
                      <a:pt x="207" y="236"/>
                    </a:lnTo>
                    <a:lnTo>
                      <a:pt x="237" y="236"/>
                    </a:lnTo>
                    <a:lnTo>
                      <a:pt x="265" y="206"/>
                    </a:lnTo>
                    <a:lnTo>
                      <a:pt x="237" y="175"/>
                    </a:lnTo>
                    <a:lnTo>
                      <a:pt x="207" y="175"/>
                    </a:lnTo>
                    <a:lnTo>
                      <a:pt x="177" y="206"/>
                    </a:lnTo>
                    <a:lnTo>
                      <a:pt x="147" y="175"/>
                    </a:lnTo>
                    <a:lnTo>
                      <a:pt x="118" y="175"/>
                    </a:lnTo>
                    <a:lnTo>
                      <a:pt x="147" y="148"/>
                    </a:lnTo>
                    <a:lnTo>
                      <a:pt x="177" y="148"/>
                    </a:lnTo>
                    <a:lnTo>
                      <a:pt x="207" y="118"/>
                    </a:lnTo>
                    <a:lnTo>
                      <a:pt x="237" y="118"/>
                    </a:lnTo>
                    <a:lnTo>
                      <a:pt x="295" y="148"/>
                    </a:lnTo>
                    <a:lnTo>
                      <a:pt x="265" y="118"/>
                    </a:lnTo>
                    <a:lnTo>
                      <a:pt x="265" y="87"/>
                    </a:lnTo>
                    <a:lnTo>
                      <a:pt x="237" y="87"/>
                    </a:lnTo>
                    <a:lnTo>
                      <a:pt x="237" y="29"/>
                    </a:lnTo>
                    <a:lnTo>
                      <a:pt x="474" y="29"/>
                    </a:lnTo>
                    <a:lnTo>
                      <a:pt x="502" y="0"/>
                    </a:lnTo>
                    <a:lnTo>
                      <a:pt x="651" y="0"/>
                    </a:lnTo>
                    <a:lnTo>
                      <a:pt x="682" y="29"/>
                    </a:lnTo>
                    <a:lnTo>
                      <a:pt x="711" y="0"/>
                    </a:lnTo>
                    <a:lnTo>
                      <a:pt x="739" y="0"/>
                    </a:lnTo>
                    <a:lnTo>
                      <a:pt x="769" y="29"/>
                    </a:lnTo>
                    <a:lnTo>
                      <a:pt x="889" y="29"/>
                    </a:lnTo>
                    <a:lnTo>
                      <a:pt x="918" y="57"/>
                    </a:lnTo>
                    <a:lnTo>
                      <a:pt x="889" y="57"/>
                    </a:lnTo>
                    <a:lnTo>
                      <a:pt x="830" y="118"/>
                    </a:lnTo>
                    <a:lnTo>
                      <a:pt x="889" y="118"/>
                    </a:lnTo>
                    <a:lnTo>
                      <a:pt x="889" y="148"/>
                    </a:lnTo>
                    <a:lnTo>
                      <a:pt x="858" y="175"/>
                    </a:lnTo>
                    <a:lnTo>
                      <a:pt x="830" y="148"/>
                    </a:lnTo>
                    <a:lnTo>
                      <a:pt x="800" y="175"/>
                    </a:lnTo>
                    <a:lnTo>
                      <a:pt x="830" y="206"/>
                    </a:lnTo>
                    <a:lnTo>
                      <a:pt x="769" y="266"/>
                    </a:lnTo>
                    <a:lnTo>
                      <a:pt x="800" y="266"/>
                    </a:lnTo>
                    <a:lnTo>
                      <a:pt x="800" y="295"/>
                    </a:lnTo>
                    <a:lnTo>
                      <a:pt x="830" y="325"/>
                    </a:lnTo>
                    <a:lnTo>
                      <a:pt x="830" y="384"/>
                    </a:lnTo>
                    <a:lnTo>
                      <a:pt x="918" y="473"/>
                    </a:lnTo>
                    <a:lnTo>
                      <a:pt x="946" y="473"/>
                    </a:lnTo>
                    <a:lnTo>
                      <a:pt x="1007" y="531"/>
                    </a:lnTo>
                    <a:lnTo>
                      <a:pt x="1037" y="531"/>
                    </a:lnTo>
                    <a:lnTo>
                      <a:pt x="1125" y="621"/>
                    </a:lnTo>
                    <a:lnTo>
                      <a:pt x="1183" y="621"/>
                    </a:lnTo>
                    <a:lnTo>
                      <a:pt x="1244" y="650"/>
                    </a:lnTo>
                    <a:lnTo>
                      <a:pt x="1274" y="680"/>
                    </a:lnTo>
                    <a:lnTo>
                      <a:pt x="1302" y="680"/>
                    </a:lnTo>
                    <a:lnTo>
                      <a:pt x="1332" y="709"/>
                    </a:lnTo>
                    <a:lnTo>
                      <a:pt x="1421" y="709"/>
                    </a:lnTo>
                    <a:lnTo>
                      <a:pt x="1451" y="740"/>
                    </a:lnTo>
                    <a:lnTo>
                      <a:pt x="1421" y="768"/>
                    </a:lnTo>
                    <a:lnTo>
                      <a:pt x="1392" y="768"/>
                    </a:lnTo>
                    <a:lnTo>
                      <a:pt x="1362" y="740"/>
                    </a:lnTo>
                    <a:lnTo>
                      <a:pt x="1332" y="768"/>
                    </a:lnTo>
                    <a:lnTo>
                      <a:pt x="1274" y="768"/>
                    </a:lnTo>
                    <a:lnTo>
                      <a:pt x="1244" y="740"/>
                    </a:lnTo>
                    <a:lnTo>
                      <a:pt x="1183" y="740"/>
                    </a:lnTo>
                    <a:lnTo>
                      <a:pt x="1214" y="768"/>
                    </a:lnTo>
                    <a:lnTo>
                      <a:pt x="1183" y="768"/>
                    </a:lnTo>
                    <a:lnTo>
                      <a:pt x="1155" y="740"/>
                    </a:lnTo>
                    <a:lnTo>
                      <a:pt x="1125" y="768"/>
                    </a:lnTo>
                    <a:lnTo>
                      <a:pt x="1065" y="768"/>
                    </a:lnTo>
                    <a:lnTo>
                      <a:pt x="1037" y="740"/>
                    </a:lnTo>
                    <a:lnTo>
                      <a:pt x="976" y="740"/>
                    </a:lnTo>
                    <a:lnTo>
                      <a:pt x="976" y="768"/>
                    </a:lnTo>
                    <a:lnTo>
                      <a:pt x="889" y="768"/>
                    </a:lnTo>
                    <a:lnTo>
                      <a:pt x="858" y="740"/>
                    </a:lnTo>
                    <a:lnTo>
                      <a:pt x="711" y="740"/>
                    </a:lnTo>
                    <a:lnTo>
                      <a:pt x="651" y="709"/>
                    </a:lnTo>
                    <a:lnTo>
                      <a:pt x="593" y="709"/>
                    </a:lnTo>
                    <a:lnTo>
                      <a:pt x="593" y="650"/>
                    </a:lnTo>
                    <a:lnTo>
                      <a:pt x="562" y="650"/>
                    </a:lnTo>
                    <a:lnTo>
                      <a:pt x="593" y="621"/>
                    </a:lnTo>
                  </a:path>
                </a:pathLst>
              </a:custGeom>
              <a:noFill/>
              <a:ln w="1588">
                <a:solidFill>
                  <a:srgbClr val="000000"/>
                </a:solidFill>
                <a:prstDash val="solid"/>
                <a:round/>
                <a:headEnd/>
                <a:tailEnd/>
              </a:ln>
            </p:spPr>
            <p:txBody>
              <a:bodyPr/>
              <a:lstStyle/>
              <a:p>
                <a:endParaRPr lang="en-GB"/>
              </a:p>
            </p:txBody>
          </p:sp>
          <p:sp>
            <p:nvSpPr>
              <p:cNvPr id="21865" name="Freeform 361"/>
              <p:cNvSpPr>
                <a:spLocks/>
              </p:cNvSpPr>
              <p:nvPr/>
            </p:nvSpPr>
            <p:spPr bwMode="auto">
              <a:xfrm>
                <a:off x="2939" y="1691"/>
                <a:ext cx="7" cy="14"/>
              </a:xfrm>
              <a:custGeom>
                <a:avLst/>
                <a:gdLst/>
                <a:ahLst/>
                <a:cxnLst>
                  <a:cxn ang="0">
                    <a:pos x="0" y="59"/>
                  </a:cxn>
                  <a:cxn ang="0">
                    <a:pos x="30" y="28"/>
                  </a:cxn>
                  <a:cxn ang="0">
                    <a:pos x="30" y="0"/>
                  </a:cxn>
                  <a:cxn ang="0">
                    <a:pos x="0" y="28"/>
                  </a:cxn>
                  <a:cxn ang="0">
                    <a:pos x="0" y="59"/>
                  </a:cxn>
                </a:cxnLst>
                <a:rect l="0" t="0" r="r" b="b"/>
                <a:pathLst>
                  <a:path w="30" h="59">
                    <a:moveTo>
                      <a:pt x="0" y="59"/>
                    </a:moveTo>
                    <a:lnTo>
                      <a:pt x="30" y="28"/>
                    </a:lnTo>
                    <a:lnTo>
                      <a:pt x="30" y="0"/>
                    </a:lnTo>
                    <a:lnTo>
                      <a:pt x="0" y="28"/>
                    </a:lnTo>
                    <a:lnTo>
                      <a:pt x="0" y="59"/>
                    </a:lnTo>
                  </a:path>
                </a:pathLst>
              </a:custGeom>
              <a:noFill/>
              <a:ln w="1588">
                <a:solidFill>
                  <a:srgbClr val="000000"/>
                </a:solidFill>
                <a:prstDash val="solid"/>
                <a:round/>
                <a:headEnd/>
                <a:tailEnd/>
              </a:ln>
            </p:spPr>
            <p:txBody>
              <a:bodyPr/>
              <a:lstStyle/>
              <a:p>
                <a:endParaRPr lang="en-GB"/>
              </a:p>
            </p:txBody>
          </p:sp>
          <p:sp>
            <p:nvSpPr>
              <p:cNvPr id="21866" name="Freeform 362"/>
              <p:cNvSpPr>
                <a:spLocks/>
              </p:cNvSpPr>
              <p:nvPr/>
            </p:nvSpPr>
            <p:spPr bwMode="auto">
              <a:xfrm>
                <a:off x="2916" y="1698"/>
                <a:ext cx="60" cy="111"/>
              </a:xfrm>
              <a:custGeom>
                <a:avLst/>
                <a:gdLst/>
                <a:ahLst/>
                <a:cxnLst>
                  <a:cxn ang="0">
                    <a:pos x="207" y="445"/>
                  </a:cxn>
                  <a:cxn ang="0">
                    <a:pos x="207" y="415"/>
                  </a:cxn>
                  <a:cxn ang="0">
                    <a:pos x="179" y="385"/>
                  </a:cxn>
                  <a:cxn ang="0">
                    <a:pos x="237" y="327"/>
                  </a:cxn>
                  <a:cxn ang="0">
                    <a:pos x="207" y="297"/>
                  </a:cxn>
                  <a:cxn ang="0">
                    <a:pos x="179" y="297"/>
                  </a:cxn>
                  <a:cxn ang="0">
                    <a:pos x="179" y="267"/>
                  </a:cxn>
                  <a:cxn ang="0">
                    <a:pos x="148" y="267"/>
                  </a:cxn>
                  <a:cxn ang="0">
                    <a:pos x="148" y="297"/>
                  </a:cxn>
                  <a:cxn ang="0">
                    <a:pos x="118" y="297"/>
                  </a:cxn>
                  <a:cxn ang="0">
                    <a:pos x="88" y="327"/>
                  </a:cxn>
                  <a:cxn ang="0">
                    <a:pos x="88" y="297"/>
                  </a:cxn>
                  <a:cxn ang="0">
                    <a:pos x="59" y="327"/>
                  </a:cxn>
                  <a:cxn ang="0">
                    <a:pos x="59" y="297"/>
                  </a:cxn>
                  <a:cxn ang="0">
                    <a:pos x="30" y="297"/>
                  </a:cxn>
                  <a:cxn ang="0">
                    <a:pos x="0" y="267"/>
                  </a:cxn>
                  <a:cxn ang="0">
                    <a:pos x="0" y="237"/>
                  </a:cxn>
                  <a:cxn ang="0">
                    <a:pos x="30" y="237"/>
                  </a:cxn>
                  <a:cxn ang="0">
                    <a:pos x="59" y="267"/>
                  </a:cxn>
                  <a:cxn ang="0">
                    <a:pos x="88" y="267"/>
                  </a:cxn>
                  <a:cxn ang="0">
                    <a:pos x="88" y="208"/>
                  </a:cxn>
                  <a:cxn ang="0">
                    <a:pos x="179" y="208"/>
                  </a:cxn>
                  <a:cxn ang="0">
                    <a:pos x="148" y="179"/>
                  </a:cxn>
                  <a:cxn ang="0">
                    <a:pos x="207" y="179"/>
                  </a:cxn>
                  <a:cxn ang="0">
                    <a:pos x="148" y="149"/>
                  </a:cxn>
                  <a:cxn ang="0">
                    <a:pos x="118" y="149"/>
                  </a:cxn>
                  <a:cxn ang="0">
                    <a:pos x="118" y="119"/>
                  </a:cxn>
                  <a:cxn ang="0">
                    <a:pos x="148" y="119"/>
                  </a:cxn>
                  <a:cxn ang="0">
                    <a:pos x="207" y="60"/>
                  </a:cxn>
                  <a:cxn ang="0">
                    <a:pos x="237" y="60"/>
                  </a:cxn>
                  <a:cxn ang="0">
                    <a:pos x="207" y="31"/>
                  </a:cxn>
                  <a:cxn ang="0">
                    <a:pos x="237" y="0"/>
                  </a:cxn>
                </a:cxnLst>
                <a:rect l="0" t="0" r="r" b="b"/>
                <a:pathLst>
                  <a:path w="237" h="445">
                    <a:moveTo>
                      <a:pt x="207" y="445"/>
                    </a:moveTo>
                    <a:lnTo>
                      <a:pt x="207" y="415"/>
                    </a:lnTo>
                    <a:lnTo>
                      <a:pt x="179" y="385"/>
                    </a:lnTo>
                    <a:lnTo>
                      <a:pt x="237" y="327"/>
                    </a:lnTo>
                    <a:lnTo>
                      <a:pt x="207" y="297"/>
                    </a:lnTo>
                    <a:lnTo>
                      <a:pt x="179" y="297"/>
                    </a:lnTo>
                    <a:lnTo>
                      <a:pt x="179" y="267"/>
                    </a:lnTo>
                    <a:lnTo>
                      <a:pt x="148" y="267"/>
                    </a:lnTo>
                    <a:lnTo>
                      <a:pt x="148" y="297"/>
                    </a:lnTo>
                    <a:lnTo>
                      <a:pt x="118" y="297"/>
                    </a:lnTo>
                    <a:lnTo>
                      <a:pt x="88" y="327"/>
                    </a:lnTo>
                    <a:lnTo>
                      <a:pt x="88" y="297"/>
                    </a:lnTo>
                    <a:lnTo>
                      <a:pt x="59" y="327"/>
                    </a:lnTo>
                    <a:lnTo>
                      <a:pt x="59" y="297"/>
                    </a:lnTo>
                    <a:lnTo>
                      <a:pt x="30" y="297"/>
                    </a:lnTo>
                    <a:lnTo>
                      <a:pt x="0" y="267"/>
                    </a:lnTo>
                    <a:lnTo>
                      <a:pt x="0" y="237"/>
                    </a:lnTo>
                    <a:lnTo>
                      <a:pt x="30" y="237"/>
                    </a:lnTo>
                    <a:lnTo>
                      <a:pt x="59" y="267"/>
                    </a:lnTo>
                    <a:lnTo>
                      <a:pt x="88" y="267"/>
                    </a:lnTo>
                    <a:lnTo>
                      <a:pt x="88" y="208"/>
                    </a:lnTo>
                    <a:lnTo>
                      <a:pt x="179" y="208"/>
                    </a:lnTo>
                    <a:lnTo>
                      <a:pt x="148" y="179"/>
                    </a:lnTo>
                    <a:lnTo>
                      <a:pt x="207" y="179"/>
                    </a:lnTo>
                    <a:lnTo>
                      <a:pt x="148" y="149"/>
                    </a:lnTo>
                    <a:lnTo>
                      <a:pt x="118" y="149"/>
                    </a:lnTo>
                    <a:lnTo>
                      <a:pt x="118" y="119"/>
                    </a:lnTo>
                    <a:lnTo>
                      <a:pt x="148" y="119"/>
                    </a:lnTo>
                    <a:lnTo>
                      <a:pt x="207" y="60"/>
                    </a:lnTo>
                    <a:lnTo>
                      <a:pt x="237" y="60"/>
                    </a:lnTo>
                    <a:lnTo>
                      <a:pt x="207" y="31"/>
                    </a:lnTo>
                    <a:lnTo>
                      <a:pt x="237" y="0"/>
                    </a:lnTo>
                  </a:path>
                </a:pathLst>
              </a:custGeom>
              <a:noFill/>
              <a:ln w="1588">
                <a:solidFill>
                  <a:srgbClr val="000000"/>
                </a:solidFill>
                <a:prstDash val="solid"/>
                <a:round/>
                <a:headEnd/>
                <a:tailEnd/>
              </a:ln>
            </p:spPr>
            <p:txBody>
              <a:bodyPr/>
              <a:lstStyle/>
              <a:p>
                <a:endParaRPr lang="en-GB"/>
              </a:p>
            </p:txBody>
          </p:sp>
          <p:sp>
            <p:nvSpPr>
              <p:cNvPr id="21867" name="Freeform 363"/>
              <p:cNvSpPr>
                <a:spLocks/>
              </p:cNvSpPr>
              <p:nvPr/>
            </p:nvSpPr>
            <p:spPr bwMode="auto">
              <a:xfrm>
                <a:off x="2968" y="1805"/>
                <a:ext cx="8" cy="4"/>
              </a:xfrm>
              <a:custGeom>
                <a:avLst/>
                <a:gdLst/>
                <a:ahLst/>
                <a:cxnLst>
                  <a:cxn ang="0">
                    <a:pos x="0" y="15"/>
                  </a:cxn>
                  <a:cxn ang="0">
                    <a:pos x="30" y="15"/>
                  </a:cxn>
                  <a:cxn ang="0">
                    <a:pos x="15" y="0"/>
                  </a:cxn>
                  <a:cxn ang="0">
                    <a:pos x="0" y="15"/>
                  </a:cxn>
                </a:cxnLst>
                <a:rect l="0" t="0" r="r" b="b"/>
                <a:pathLst>
                  <a:path w="30" h="15">
                    <a:moveTo>
                      <a:pt x="0" y="15"/>
                    </a:moveTo>
                    <a:lnTo>
                      <a:pt x="30" y="15"/>
                    </a:lnTo>
                    <a:lnTo>
                      <a:pt x="15" y="0"/>
                    </a:lnTo>
                    <a:lnTo>
                      <a:pt x="0" y="15"/>
                    </a:lnTo>
                  </a:path>
                </a:pathLst>
              </a:custGeom>
              <a:noFill/>
              <a:ln w="1588">
                <a:solidFill>
                  <a:srgbClr val="000000"/>
                </a:solidFill>
                <a:prstDash val="solid"/>
                <a:round/>
                <a:headEnd/>
                <a:tailEnd/>
              </a:ln>
            </p:spPr>
            <p:txBody>
              <a:bodyPr/>
              <a:lstStyle/>
              <a:p>
                <a:endParaRPr lang="en-GB"/>
              </a:p>
            </p:txBody>
          </p:sp>
          <p:sp>
            <p:nvSpPr>
              <p:cNvPr id="21868" name="Freeform 364"/>
              <p:cNvSpPr>
                <a:spLocks/>
              </p:cNvSpPr>
              <p:nvPr/>
            </p:nvSpPr>
            <p:spPr bwMode="auto">
              <a:xfrm>
                <a:off x="3094" y="1905"/>
                <a:ext cx="170" cy="171"/>
              </a:xfrm>
              <a:custGeom>
                <a:avLst/>
                <a:gdLst/>
                <a:ahLst/>
                <a:cxnLst>
                  <a:cxn ang="0">
                    <a:pos x="356" y="683"/>
                  </a:cxn>
                  <a:cxn ang="0">
                    <a:pos x="385" y="652"/>
                  </a:cxn>
                  <a:cxn ang="0">
                    <a:pos x="326" y="622"/>
                  </a:cxn>
                  <a:cxn ang="0">
                    <a:pos x="444" y="622"/>
                  </a:cxn>
                  <a:cxn ang="0">
                    <a:pos x="444" y="592"/>
                  </a:cxn>
                  <a:cxn ang="0">
                    <a:pos x="416" y="563"/>
                  </a:cxn>
                  <a:cxn ang="0">
                    <a:pos x="504" y="563"/>
                  </a:cxn>
                  <a:cxn ang="0">
                    <a:pos x="504" y="474"/>
                  </a:cxn>
                  <a:cxn ang="0">
                    <a:pos x="535" y="445"/>
                  </a:cxn>
                  <a:cxn ang="0">
                    <a:pos x="563" y="445"/>
                  </a:cxn>
                  <a:cxn ang="0">
                    <a:pos x="535" y="474"/>
                  </a:cxn>
                  <a:cxn ang="0">
                    <a:pos x="563" y="504"/>
                  </a:cxn>
                  <a:cxn ang="0">
                    <a:pos x="592" y="474"/>
                  </a:cxn>
                  <a:cxn ang="0">
                    <a:pos x="592" y="445"/>
                  </a:cxn>
                  <a:cxn ang="0">
                    <a:pos x="623" y="474"/>
                  </a:cxn>
                  <a:cxn ang="0">
                    <a:pos x="681" y="415"/>
                  </a:cxn>
                  <a:cxn ang="0">
                    <a:pos x="681" y="385"/>
                  </a:cxn>
                  <a:cxn ang="0">
                    <a:pos x="653" y="356"/>
                  </a:cxn>
                  <a:cxn ang="0">
                    <a:pos x="504" y="356"/>
                  </a:cxn>
                  <a:cxn ang="0">
                    <a:pos x="535" y="327"/>
                  </a:cxn>
                  <a:cxn ang="0">
                    <a:pos x="504" y="297"/>
                  </a:cxn>
                  <a:cxn ang="0">
                    <a:pos x="535" y="297"/>
                  </a:cxn>
                  <a:cxn ang="0">
                    <a:pos x="504" y="267"/>
                  </a:cxn>
                  <a:cxn ang="0">
                    <a:pos x="504" y="209"/>
                  </a:cxn>
                  <a:cxn ang="0">
                    <a:pos x="535" y="179"/>
                  </a:cxn>
                  <a:cxn ang="0">
                    <a:pos x="535" y="149"/>
                  </a:cxn>
                  <a:cxn ang="0">
                    <a:pos x="563" y="149"/>
                  </a:cxn>
                  <a:cxn ang="0">
                    <a:pos x="563" y="60"/>
                  </a:cxn>
                  <a:cxn ang="0">
                    <a:pos x="535" y="31"/>
                  </a:cxn>
                  <a:cxn ang="0">
                    <a:pos x="563" y="0"/>
                  </a:cxn>
                  <a:cxn ang="0">
                    <a:pos x="535" y="0"/>
                  </a:cxn>
                  <a:cxn ang="0">
                    <a:pos x="504" y="31"/>
                  </a:cxn>
                  <a:cxn ang="0">
                    <a:pos x="416" y="31"/>
                  </a:cxn>
                  <a:cxn ang="0">
                    <a:pos x="356" y="90"/>
                  </a:cxn>
                  <a:cxn ang="0">
                    <a:pos x="356" y="118"/>
                  </a:cxn>
                  <a:cxn ang="0">
                    <a:pos x="326" y="149"/>
                  </a:cxn>
                  <a:cxn ang="0">
                    <a:pos x="297" y="149"/>
                  </a:cxn>
                  <a:cxn ang="0">
                    <a:pos x="237" y="179"/>
                  </a:cxn>
                  <a:cxn ang="0">
                    <a:pos x="207" y="149"/>
                  </a:cxn>
                  <a:cxn ang="0">
                    <a:pos x="178" y="179"/>
                  </a:cxn>
                  <a:cxn ang="0">
                    <a:pos x="89" y="179"/>
                  </a:cxn>
                  <a:cxn ang="0">
                    <a:pos x="0" y="267"/>
                  </a:cxn>
                  <a:cxn ang="0">
                    <a:pos x="60" y="327"/>
                  </a:cxn>
                  <a:cxn ang="0">
                    <a:pos x="60" y="267"/>
                  </a:cxn>
                  <a:cxn ang="0">
                    <a:pos x="119" y="237"/>
                  </a:cxn>
                </a:cxnLst>
                <a:rect l="0" t="0" r="r" b="b"/>
                <a:pathLst>
                  <a:path w="681" h="683">
                    <a:moveTo>
                      <a:pt x="356" y="683"/>
                    </a:moveTo>
                    <a:lnTo>
                      <a:pt x="385" y="652"/>
                    </a:lnTo>
                    <a:lnTo>
                      <a:pt x="326" y="622"/>
                    </a:lnTo>
                    <a:lnTo>
                      <a:pt x="444" y="622"/>
                    </a:lnTo>
                    <a:lnTo>
                      <a:pt x="444" y="592"/>
                    </a:lnTo>
                    <a:lnTo>
                      <a:pt x="416" y="563"/>
                    </a:lnTo>
                    <a:lnTo>
                      <a:pt x="504" y="563"/>
                    </a:lnTo>
                    <a:lnTo>
                      <a:pt x="504" y="474"/>
                    </a:lnTo>
                    <a:lnTo>
                      <a:pt x="535" y="445"/>
                    </a:lnTo>
                    <a:lnTo>
                      <a:pt x="563" y="445"/>
                    </a:lnTo>
                    <a:lnTo>
                      <a:pt x="535" y="474"/>
                    </a:lnTo>
                    <a:lnTo>
                      <a:pt x="563" y="504"/>
                    </a:lnTo>
                    <a:lnTo>
                      <a:pt x="592" y="474"/>
                    </a:lnTo>
                    <a:lnTo>
                      <a:pt x="592" y="445"/>
                    </a:lnTo>
                    <a:lnTo>
                      <a:pt x="623" y="474"/>
                    </a:lnTo>
                    <a:lnTo>
                      <a:pt x="681" y="415"/>
                    </a:lnTo>
                    <a:lnTo>
                      <a:pt x="681" y="385"/>
                    </a:lnTo>
                    <a:lnTo>
                      <a:pt x="653" y="356"/>
                    </a:lnTo>
                    <a:lnTo>
                      <a:pt x="504" y="356"/>
                    </a:lnTo>
                    <a:lnTo>
                      <a:pt x="535" y="327"/>
                    </a:lnTo>
                    <a:lnTo>
                      <a:pt x="504" y="297"/>
                    </a:lnTo>
                    <a:lnTo>
                      <a:pt x="535" y="297"/>
                    </a:lnTo>
                    <a:lnTo>
                      <a:pt x="504" y="267"/>
                    </a:lnTo>
                    <a:lnTo>
                      <a:pt x="504" y="209"/>
                    </a:lnTo>
                    <a:lnTo>
                      <a:pt x="535" y="179"/>
                    </a:lnTo>
                    <a:lnTo>
                      <a:pt x="535" y="149"/>
                    </a:lnTo>
                    <a:lnTo>
                      <a:pt x="563" y="149"/>
                    </a:lnTo>
                    <a:lnTo>
                      <a:pt x="563" y="60"/>
                    </a:lnTo>
                    <a:lnTo>
                      <a:pt x="535" y="31"/>
                    </a:lnTo>
                    <a:lnTo>
                      <a:pt x="563" y="0"/>
                    </a:lnTo>
                    <a:lnTo>
                      <a:pt x="535" y="0"/>
                    </a:lnTo>
                    <a:lnTo>
                      <a:pt x="504" y="31"/>
                    </a:lnTo>
                    <a:lnTo>
                      <a:pt x="416" y="31"/>
                    </a:lnTo>
                    <a:lnTo>
                      <a:pt x="356" y="90"/>
                    </a:lnTo>
                    <a:lnTo>
                      <a:pt x="356" y="118"/>
                    </a:lnTo>
                    <a:lnTo>
                      <a:pt x="326" y="149"/>
                    </a:lnTo>
                    <a:lnTo>
                      <a:pt x="297" y="149"/>
                    </a:lnTo>
                    <a:lnTo>
                      <a:pt x="237" y="179"/>
                    </a:lnTo>
                    <a:lnTo>
                      <a:pt x="207" y="149"/>
                    </a:lnTo>
                    <a:lnTo>
                      <a:pt x="178" y="179"/>
                    </a:lnTo>
                    <a:lnTo>
                      <a:pt x="89" y="179"/>
                    </a:lnTo>
                    <a:lnTo>
                      <a:pt x="0" y="267"/>
                    </a:lnTo>
                    <a:lnTo>
                      <a:pt x="60" y="327"/>
                    </a:lnTo>
                    <a:lnTo>
                      <a:pt x="60" y="267"/>
                    </a:lnTo>
                    <a:lnTo>
                      <a:pt x="119" y="237"/>
                    </a:lnTo>
                  </a:path>
                </a:pathLst>
              </a:custGeom>
              <a:noFill/>
              <a:ln w="1588">
                <a:solidFill>
                  <a:srgbClr val="000000"/>
                </a:solidFill>
                <a:prstDash val="solid"/>
                <a:round/>
                <a:headEnd/>
                <a:tailEnd/>
              </a:ln>
            </p:spPr>
            <p:txBody>
              <a:bodyPr/>
              <a:lstStyle/>
              <a:p>
                <a:endParaRPr lang="en-GB"/>
              </a:p>
            </p:txBody>
          </p:sp>
          <p:sp>
            <p:nvSpPr>
              <p:cNvPr id="21869" name="Freeform 365"/>
              <p:cNvSpPr>
                <a:spLocks/>
              </p:cNvSpPr>
              <p:nvPr/>
            </p:nvSpPr>
            <p:spPr bwMode="auto">
              <a:xfrm>
                <a:off x="3124" y="1957"/>
                <a:ext cx="37" cy="22"/>
              </a:xfrm>
              <a:custGeom>
                <a:avLst/>
                <a:gdLst/>
                <a:ahLst/>
                <a:cxnLst>
                  <a:cxn ang="0">
                    <a:pos x="118" y="88"/>
                  </a:cxn>
                  <a:cxn ang="0">
                    <a:pos x="118" y="28"/>
                  </a:cxn>
                  <a:cxn ang="0">
                    <a:pos x="148" y="0"/>
                  </a:cxn>
                  <a:cxn ang="0">
                    <a:pos x="30" y="0"/>
                  </a:cxn>
                  <a:cxn ang="0">
                    <a:pos x="0" y="28"/>
                  </a:cxn>
                </a:cxnLst>
                <a:rect l="0" t="0" r="r" b="b"/>
                <a:pathLst>
                  <a:path w="148" h="88">
                    <a:moveTo>
                      <a:pt x="118" y="88"/>
                    </a:moveTo>
                    <a:lnTo>
                      <a:pt x="118" y="28"/>
                    </a:lnTo>
                    <a:lnTo>
                      <a:pt x="148" y="0"/>
                    </a:lnTo>
                    <a:lnTo>
                      <a:pt x="30" y="0"/>
                    </a:lnTo>
                    <a:lnTo>
                      <a:pt x="0" y="28"/>
                    </a:lnTo>
                  </a:path>
                </a:pathLst>
              </a:custGeom>
              <a:noFill/>
              <a:ln w="1588">
                <a:solidFill>
                  <a:srgbClr val="000000"/>
                </a:solidFill>
                <a:prstDash val="solid"/>
                <a:round/>
                <a:headEnd/>
                <a:tailEnd/>
              </a:ln>
            </p:spPr>
            <p:txBody>
              <a:bodyPr/>
              <a:lstStyle/>
              <a:p>
                <a:endParaRPr lang="en-GB"/>
              </a:p>
            </p:txBody>
          </p:sp>
          <p:sp>
            <p:nvSpPr>
              <p:cNvPr id="21870" name="Freeform 366"/>
              <p:cNvSpPr>
                <a:spLocks/>
              </p:cNvSpPr>
              <p:nvPr/>
            </p:nvSpPr>
            <p:spPr bwMode="auto">
              <a:xfrm>
                <a:off x="3124" y="1964"/>
                <a:ext cx="30" cy="15"/>
              </a:xfrm>
              <a:custGeom>
                <a:avLst/>
                <a:gdLst/>
                <a:ahLst/>
                <a:cxnLst>
                  <a:cxn ang="0">
                    <a:pos x="0" y="0"/>
                  </a:cxn>
                  <a:cxn ang="0">
                    <a:pos x="30" y="0"/>
                  </a:cxn>
                  <a:cxn ang="0">
                    <a:pos x="59" y="30"/>
                  </a:cxn>
                  <a:cxn ang="0">
                    <a:pos x="88" y="30"/>
                  </a:cxn>
                  <a:cxn ang="0">
                    <a:pos x="118" y="60"/>
                  </a:cxn>
                </a:cxnLst>
                <a:rect l="0" t="0" r="r" b="b"/>
                <a:pathLst>
                  <a:path w="118" h="60">
                    <a:moveTo>
                      <a:pt x="0" y="0"/>
                    </a:moveTo>
                    <a:lnTo>
                      <a:pt x="30" y="0"/>
                    </a:lnTo>
                    <a:lnTo>
                      <a:pt x="59" y="30"/>
                    </a:lnTo>
                    <a:lnTo>
                      <a:pt x="88" y="30"/>
                    </a:lnTo>
                    <a:lnTo>
                      <a:pt x="118" y="60"/>
                    </a:lnTo>
                  </a:path>
                </a:pathLst>
              </a:custGeom>
              <a:noFill/>
              <a:ln w="1588">
                <a:solidFill>
                  <a:srgbClr val="000000"/>
                </a:solidFill>
                <a:prstDash val="solid"/>
                <a:round/>
                <a:headEnd/>
                <a:tailEnd/>
              </a:ln>
            </p:spPr>
            <p:txBody>
              <a:bodyPr/>
              <a:lstStyle/>
              <a:p>
                <a:endParaRPr lang="en-GB"/>
              </a:p>
            </p:txBody>
          </p:sp>
          <p:sp>
            <p:nvSpPr>
              <p:cNvPr id="21871" name="Freeform 367"/>
              <p:cNvSpPr>
                <a:spLocks/>
              </p:cNvSpPr>
              <p:nvPr/>
            </p:nvSpPr>
            <p:spPr bwMode="auto">
              <a:xfrm>
                <a:off x="3087" y="1987"/>
                <a:ext cx="37" cy="140"/>
              </a:xfrm>
              <a:custGeom>
                <a:avLst/>
                <a:gdLst/>
                <a:ahLst/>
                <a:cxnLst>
                  <a:cxn ang="0">
                    <a:pos x="120" y="562"/>
                  </a:cxn>
                  <a:cxn ang="0">
                    <a:pos x="120" y="502"/>
                  </a:cxn>
                  <a:cxn ang="0">
                    <a:pos x="91" y="502"/>
                  </a:cxn>
                  <a:cxn ang="0">
                    <a:pos x="91" y="474"/>
                  </a:cxn>
                  <a:cxn ang="0">
                    <a:pos x="120" y="474"/>
                  </a:cxn>
                  <a:cxn ang="0">
                    <a:pos x="120" y="383"/>
                  </a:cxn>
                  <a:cxn ang="0">
                    <a:pos x="91" y="383"/>
                  </a:cxn>
                  <a:cxn ang="0">
                    <a:pos x="61" y="356"/>
                  </a:cxn>
                  <a:cxn ang="0">
                    <a:pos x="61" y="325"/>
                  </a:cxn>
                  <a:cxn ang="0">
                    <a:pos x="31" y="356"/>
                  </a:cxn>
                  <a:cxn ang="0">
                    <a:pos x="0" y="356"/>
                  </a:cxn>
                  <a:cxn ang="0">
                    <a:pos x="0" y="236"/>
                  </a:cxn>
                  <a:cxn ang="0">
                    <a:pos x="31" y="265"/>
                  </a:cxn>
                  <a:cxn ang="0">
                    <a:pos x="61" y="236"/>
                  </a:cxn>
                  <a:cxn ang="0">
                    <a:pos x="61" y="207"/>
                  </a:cxn>
                  <a:cxn ang="0">
                    <a:pos x="31" y="177"/>
                  </a:cxn>
                  <a:cxn ang="0">
                    <a:pos x="0" y="177"/>
                  </a:cxn>
                  <a:cxn ang="0">
                    <a:pos x="0" y="29"/>
                  </a:cxn>
                  <a:cxn ang="0">
                    <a:pos x="31" y="0"/>
                  </a:cxn>
                  <a:cxn ang="0">
                    <a:pos x="61" y="0"/>
                  </a:cxn>
                  <a:cxn ang="0">
                    <a:pos x="91" y="29"/>
                  </a:cxn>
                  <a:cxn ang="0">
                    <a:pos x="120" y="29"/>
                  </a:cxn>
                  <a:cxn ang="0">
                    <a:pos x="120" y="58"/>
                  </a:cxn>
                  <a:cxn ang="0">
                    <a:pos x="150" y="58"/>
                  </a:cxn>
                  <a:cxn ang="0">
                    <a:pos x="150" y="0"/>
                  </a:cxn>
                </a:cxnLst>
                <a:rect l="0" t="0" r="r" b="b"/>
                <a:pathLst>
                  <a:path w="150" h="562">
                    <a:moveTo>
                      <a:pt x="120" y="562"/>
                    </a:moveTo>
                    <a:lnTo>
                      <a:pt x="120" y="502"/>
                    </a:lnTo>
                    <a:lnTo>
                      <a:pt x="91" y="502"/>
                    </a:lnTo>
                    <a:lnTo>
                      <a:pt x="91" y="474"/>
                    </a:lnTo>
                    <a:lnTo>
                      <a:pt x="120" y="474"/>
                    </a:lnTo>
                    <a:lnTo>
                      <a:pt x="120" y="383"/>
                    </a:lnTo>
                    <a:lnTo>
                      <a:pt x="91" y="383"/>
                    </a:lnTo>
                    <a:lnTo>
                      <a:pt x="61" y="356"/>
                    </a:lnTo>
                    <a:lnTo>
                      <a:pt x="61" y="325"/>
                    </a:lnTo>
                    <a:lnTo>
                      <a:pt x="31" y="356"/>
                    </a:lnTo>
                    <a:lnTo>
                      <a:pt x="0" y="356"/>
                    </a:lnTo>
                    <a:lnTo>
                      <a:pt x="0" y="236"/>
                    </a:lnTo>
                    <a:lnTo>
                      <a:pt x="31" y="265"/>
                    </a:lnTo>
                    <a:lnTo>
                      <a:pt x="61" y="236"/>
                    </a:lnTo>
                    <a:lnTo>
                      <a:pt x="61" y="207"/>
                    </a:lnTo>
                    <a:lnTo>
                      <a:pt x="31" y="177"/>
                    </a:lnTo>
                    <a:lnTo>
                      <a:pt x="0" y="177"/>
                    </a:lnTo>
                    <a:lnTo>
                      <a:pt x="0" y="29"/>
                    </a:lnTo>
                    <a:lnTo>
                      <a:pt x="31" y="0"/>
                    </a:lnTo>
                    <a:lnTo>
                      <a:pt x="61" y="0"/>
                    </a:lnTo>
                    <a:lnTo>
                      <a:pt x="91" y="29"/>
                    </a:lnTo>
                    <a:lnTo>
                      <a:pt x="120" y="29"/>
                    </a:lnTo>
                    <a:lnTo>
                      <a:pt x="120" y="58"/>
                    </a:lnTo>
                    <a:lnTo>
                      <a:pt x="150" y="58"/>
                    </a:lnTo>
                    <a:lnTo>
                      <a:pt x="150" y="0"/>
                    </a:lnTo>
                  </a:path>
                </a:pathLst>
              </a:custGeom>
              <a:noFill/>
              <a:ln w="1588">
                <a:solidFill>
                  <a:srgbClr val="000000"/>
                </a:solidFill>
                <a:prstDash val="solid"/>
                <a:round/>
                <a:headEnd/>
                <a:tailEnd/>
              </a:ln>
            </p:spPr>
            <p:txBody>
              <a:bodyPr/>
              <a:lstStyle/>
              <a:p>
                <a:endParaRPr lang="en-GB"/>
              </a:p>
            </p:txBody>
          </p:sp>
          <p:sp>
            <p:nvSpPr>
              <p:cNvPr id="21872" name="Freeform 368"/>
              <p:cNvSpPr>
                <a:spLocks/>
              </p:cNvSpPr>
              <p:nvPr/>
            </p:nvSpPr>
            <p:spPr bwMode="auto">
              <a:xfrm>
                <a:off x="3124" y="1979"/>
                <a:ext cx="7" cy="8"/>
              </a:xfrm>
              <a:custGeom>
                <a:avLst/>
                <a:gdLst/>
                <a:ahLst/>
                <a:cxnLst>
                  <a:cxn ang="0">
                    <a:pos x="0" y="30"/>
                  </a:cxn>
                  <a:cxn ang="0">
                    <a:pos x="30" y="0"/>
                  </a:cxn>
                  <a:cxn ang="0">
                    <a:pos x="0" y="0"/>
                  </a:cxn>
                  <a:cxn ang="0">
                    <a:pos x="0" y="30"/>
                  </a:cxn>
                </a:cxnLst>
                <a:rect l="0" t="0" r="r" b="b"/>
                <a:pathLst>
                  <a:path w="30" h="30">
                    <a:moveTo>
                      <a:pt x="0" y="30"/>
                    </a:moveTo>
                    <a:lnTo>
                      <a:pt x="30" y="0"/>
                    </a:lnTo>
                    <a:lnTo>
                      <a:pt x="0" y="0"/>
                    </a:lnTo>
                    <a:lnTo>
                      <a:pt x="0" y="30"/>
                    </a:lnTo>
                  </a:path>
                </a:pathLst>
              </a:custGeom>
              <a:noFill/>
              <a:ln w="1588">
                <a:solidFill>
                  <a:srgbClr val="000000"/>
                </a:solidFill>
                <a:prstDash val="solid"/>
                <a:round/>
                <a:headEnd/>
                <a:tailEnd/>
              </a:ln>
            </p:spPr>
            <p:txBody>
              <a:bodyPr/>
              <a:lstStyle/>
              <a:p>
                <a:endParaRPr lang="en-GB"/>
              </a:p>
            </p:txBody>
          </p:sp>
          <p:sp>
            <p:nvSpPr>
              <p:cNvPr id="21873" name="Freeform 369"/>
              <p:cNvSpPr>
                <a:spLocks/>
              </p:cNvSpPr>
              <p:nvPr/>
            </p:nvSpPr>
            <p:spPr bwMode="auto">
              <a:xfrm>
                <a:off x="3116" y="1964"/>
                <a:ext cx="8" cy="23"/>
              </a:xfrm>
              <a:custGeom>
                <a:avLst/>
                <a:gdLst/>
                <a:ahLst/>
                <a:cxnLst>
                  <a:cxn ang="0">
                    <a:pos x="30" y="90"/>
                  </a:cxn>
                  <a:cxn ang="0">
                    <a:pos x="0" y="60"/>
                  </a:cxn>
                  <a:cxn ang="0">
                    <a:pos x="30" y="30"/>
                  </a:cxn>
                  <a:cxn ang="0">
                    <a:pos x="30" y="0"/>
                  </a:cxn>
                </a:cxnLst>
                <a:rect l="0" t="0" r="r" b="b"/>
                <a:pathLst>
                  <a:path w="30" h="90">
                    <a:moveTo>
                      <a:pt x="30" y="90"/>
                    </a:moveTo>
                    <a:lnTo>
                      <a:pt x="0" y="60"/>
                    </a:lnTo>
                    <a:lnTo>
                      <a:pt x="30" y="30"/>
                    </a:lnTo>
                    <a:lnTo>
                      <a:pt x="30" y="0"/>
                    </a:lnTo>
                  </a:path>
                </a:pathLst>
              </a:custGeom>
              <a:noFill/>
              <a:ln w="1588">
                <a:solidFill>
                  <a:srgbClr val="000000"/>
                </a:solidFill>
                <a:prstDash val="solid"/>
                <a:round/>
                <a:headEnd/>
                <a:tailEnd/>
              </a:ln>
            </p:spPr>
            <p:txBody>
              <a:bodyPr/>
              <a:lstStyle/>
              <a:p>
                <a:endParaRPr lang="en-GB"/>
              </a:p>
            </p:txBody>
          </p:sp>
          <p:sp>
            <p:nvSpPr>
              <p:cNvPr id="21874" name="Freeform 370"/>
              <p:cNvSpPr>
                <a:spLocks/>
              </p:cNvSpPr>
              <p:nvPr/>
            </p:nvSpPr>
            <p:spPr bwMode="auto">
              <a:xfrm>
                <a:off x="3154" y="1979"/>
                <a:ext cx="7" cy="8"/>
              </a:xfrm>
              <a:custGeom>
                <a:avLst/>
                <a:gdLst/>
                <a:ahLst/>
                <a:cxnLst>
                  <a:cxn ang="0">
                    <a:pos x="0" y="30"/>
                  </a:cxn>
                  <a:cxn ang="0">
                    <a:pos x="30" y="30"/>
                  </a:cxn>
                  <a:cxn ang="0">
                    <a:pos x="30" y="0"/>
                  </a:cxn>
                  <a:cxn ang="0">
                    <a:pos x="0" y="30"/>
                  </a:cxn>
                </a:cxnLst>
                <a:rect l="0" t="0" r="r" b="b"/>
                <a:pathLst>
                  <a:path w="30" h="30">
                    <a:moveTo>
                      <a:pt x="0" y="30"/>
                    </a:moveTo>
                    <a:lnTo>
                      <a:pt x="30" y="30"/>
                    </a:lnTo>
                    <a:lnTo>
                      <a:pt x="30" y="0"/>
                    </a:lnTo>
                    <a:lnTo>
                      <a:pt x="0" y="30"/>
                    </a:lnTo>
                  </a:path>
                </a:pathLst>
              </a:custGeom>
              <a:noFill/>
              <a:ln w="1588">
                <a:solidFill>
                  <a:srgbClr val="000000"/>
                </a:solidFill>
                <a:prstDash val="solid"/>
                <a:round/>
                <a:headEnd/>
                <a:tailEnd/>
              </a:ln>
            </p:spPr>
            <p:txBody>
              <a:bodyPr/>
              <a:lstStyle/>
              <a:p>
                <a:endParaRPr lang="en-GB"/>
              </a:p>
            </p:txBody>
          </p:sp>
          <p:sp>
            <p:nvSpPr>
              <p:cNvPr id="21875" name="Freeform 371"/>
              <p:cNvSpPr>
                <a:spLocks/>
              </p:cNvSpPr>
              <p:nvPr/>
            </p:nvSpPr>
            <p:spPr bwMode="auto">
              <a:xfrm>
                <a:off x="3146" y="1979"/>
                <a:ext cx="8" cy="8"/>
              </a:xfrm>
              <a:custGeom>
                <a:avLst/>
                <a:gdLst/>
                <a:ahLst/>
                <a:cxnLst>
                  <a:cxn ang="0">
                    <a:pos x="30" y="0"/>
                  </a:cxn>
                  <a:cxn ang="0">
                    <a:pos x="0" y="30"/>
                  </a:cxn>
                  <a:cxn ang="0">
                    <a:pos x="30" y="30"/>
                  </a:cxn>
                </a:cxnLst>
                <a:rect l="0" t="0" r="r" b="b"/>
                <a:pathLst>
                  <a:path w="30" h="30">
                    <a:moveTo>
                      <a:pt x="30" y="0"/>
                    </a:moveTo>
                    <a:lnTo>
                      <a:pt x="0" y="30"/>
                    </a:lnTo>
                    <a:lnTo>
                      <a:pt x="30" y="30"/>
                    </a:lnTo>
                  </a:path>
                </a:pathLst>
              </a:custGeom>
              <a:noFill/>
              <a:ln w="1588">
                <a:solidFill>
                  <a:srgbClr val="000000"/>
                </a:solidFill>
                <a:prstDash val="solid"/>
                <a:round/>
                <a:headEnd/>
                <a:tailEnd/>
              </a:ln>
            </p:spPr>
            <p:txBody>
              <a:bodyPr/>
              <a:lstStyle/>
              <a:p>
                <a:endParaRPr lang="en-GB"/>
              </a:p>
            </p:txBody>
          </p:sp>
          <p:sp>
            <p:nvSpPr>
              <p:cNvPr id="21876" name="Line 372"/>
              <p:cNvSpPr>
                <a:spLocks noChangeShapeType="1"/>
              </p:cNvSpPr>
              <p:nvPr/>
            </p:nvSpPr>
            <p:spPr bwMode="auto">
              <a:xfrm flipV="1">
                <a:off x="3154" y="1979"/>
                <a:ext cx="1" cy="8"/>
              </a:xfrm>
              <a:prstGeom prst="line">
                <a:avLst/>
              </a:prstGeom>
              <a:noFill/>
              <a:ln w="1588">
                <a:solidFill>
                  <a:srgbClr val="000000"/>
                </a:solidFill>
                <a:round/>
                <a:headEnd/>
                <a:tailEnd/>
              </a:ln>
            </p:spPr>
            <p:txBody>
              <a:bodyPr/>
              <a:lstStyle/>
              <a:p>
                <a:endParaRPr lang="en-GB"/>
              </a:p>
            </p:txBody>
          </p:sp>
          <p:sp>
            <p:nvSpPr>
              <p:cNvPr id="21877" name="Freeform 373"/>
              <p:cNvSpPr>
                <a:spLocks/>
              </p:cNvSpPr>
              <p:nvPr/>
            </p:nvSpPr>
            <p:spPr bwMode="auto">
              <a:xfrm>
                <a:off x="2509" y="1676"/>
                <a:ext cx="15" cy="15"/>
              </a:xfrm>
              <a:custGeom>
                <a:avLst/>
                <a:gdLst/>
                <a:ahLst/>
                <a:cxnLst>
                  <a:cxn ang="0">
                    <a:pos x="60" y="61"/>
                  </a:cxn>
                  <a:cxn ang="0">
                    <a:pos x="30" y="61"/>
                  </a:cxn>
                  <a:cxn ang="0">
                    <a:pos x="0" y="31"/>
                  </a:cxn>
                  <a:cxn ang="0">
                    <a:pos x="30" y="31"/>
                  </a:cxn>
                  <a:cxn ang="0">
                    <a:pos x="60" y="0"/>
                  </a:cxn>
                  <a:cxn ang="0">
                    <a:pos x="60" y="61"/>
                  </a:cxn>
                </a:cxnLst>
                <a:rect l="0" t="0" r="r" b="b"/>
                <a:pathLst>
                  <a:path w="60" h="61">
                    <a:moveTo>
                      <a:pt x="60" y="61"/>
                    </a:moveTo>
                    <a:lnTo>
                      <a:pt x="30" y="61"/>
                    </a:lnTo>
                    <a:lnTo>
                      <a:pt x="0" y="31"/>
                    </a:lnTo>
                    <a:lnTo>
                      <a:pt x="30" y="31"/>
                    </a:lnTo>
                    <a:lnTo>
                      <a:pt x="60" y="0"/>
                    </a:lnTo>
                    <a:lnTo>
                      <a:pt x="60" y="61"/>
                    </a:lnTo>
                  </a:path>
                </a:pathLst>
              </a:custGeom>
              <a:noFill/>
              <a:ln w="1588">
                <a:solidFill>
                  <a:srgbClr val="000000"/>
                </a:solidFill>
                <a:prstDash val="solid"/>
                <a:round/>
                <a:headEnd/>
                <a:tailEnd/>
              </a:ln>
            </p:spPr>
            <p:txBody>
              <a:bodyPr/>
              <a:lstStyle/>
              <a:p>
                <a:endParaRPr lang="en-GB"/>
              </a:p>
            </p:txBody>
          </p:sp>
          <p:sp>
            <p:nvSpPr>
              <p:cNvPr id="21878" name="Freeform 374"/>
              <p:cNvSpPr>
                <a:spLocks/>
              </p:cNvSpPr>
              <p:nvPr/>
            </p:nvSpPr>
            <p:spPr bwMode="auto">
              <a:xfrm>
                <a:off x="2501" y="1683"/>
                <a:ext cx="38" cy="44"/>
              </a:xfrm>
              <a:custGeom>
                <a:avLst/>
                <a:gdLst/>
                <a:ahLst/>
                <a:cxnLst>
                  <a:cxn ang="0">
                    <a:pos x="118" y="0"/>
                  </a:cxn>
                  <a:cxn ang="0">
                    <a:pos x="118" y="30"/>
                  </a:cxn>
                  <a:cxn ang="0">
                    <a:pos x="149" y="30"/>
                  </a:cxn>
                  <a:cxn ang="0">
                    <a:pos x="149" y="58"/>
                  </a:cxn>
                  <a:cxn ang="0">
                    <a:pos x="118" y="89"/>
                  </a:cxn>
                  <a:cxn ang="0">
                    <a:pos x="118" y="148"/>
                  </a:cxn>
                  <a:cxn ang="0">
                    <a:pos x="90" y="177"/>
                  </a:cxn>
                  <a:cxn ang="0">
                    <a:pos x="60" y="177"/>
                  </a:cxn>
                  <a:cxn ang="0">
                    <a:pos x="90" y="148"/>
                  </a:cxn>
                  <a:cxn ang="0">
                    <a:pos x="90" y="118"/>
                  </a:cxn>
                  <a:cxn ang="0">
                    <a:pos x="60" y="89"/>
                  </a:cxn>
                  <a:cxn ang="0">
                    <a:pos x="0" y="89"/>
                  </a:cxn>
                  <a:cxn ang="0">
                    <a:pos x="0" y="58"/>
                  </a:cxn>
                  <a:cxn ang="0">
                    <a:pos x="60" y="58"/>
                  </a:cxn>
                  <a:cxn ang="0">
                    <a:pos x="90" y="30"/>
                  </a:cxn>
                </a:cxnLst>
                <a:rect l="0" t="0" r="r" b="b"/>
                <a:pathLst>
                  <a:path w="149" h="177">
                    <a:moveTo>
                      <a:pt x="118" y="0"/>
                    </a:moveTo>
                    <a:lnTo>
                      <a:pt x="118" y="30"/>
                    </a:lnTo>
                    <a:lnTo>
                      <a:pt x="149" y="30"/>
                    </a:lnTo>
                    <a:lnTo>
                      <a:pt x="149" y="58"/>
                    </a:lnTo>
                    <a:lnTo>
                      <a:pt x="118" y="89"/>
                    </a:lnTo>
                    <a:lnTo>
                      <a:pt x="118" y="148"/>
                    </a:lnTo>
                    <a:lnTo>
                      <a:pt x="90" y="177"/>
                    </a:lnTo>
                    <a:lnTo>
                      <a:pt x="60" y="177"/>
                    </a:lnTo>
                    <a:lnTo>
                      <a:pt x="90" y="148"/>
                    </a:lnTo>
                    <a:lnTo>
                      <a:pt x="90" y="118"/>
                    </a:lnTo>
                    <a:lnTo>
                      <a:pt x="60" y="89"/>
                    </a:lnTo>
                    <a:lnTo>
                      <a:pt x="0" y="89"/>
                    </a:lnTo>
                    <a:lnTo>
                      <a:pt x="0" y="58"/>
                    </a:lnTo>
                    <a:lnTo>
                      <a:pt x="60" y="58"/>
                    </a:lnTo>
                    <a:lnTo>
                      <a:pt x="90" y="30"/>
                    </a:lnTo>
                  </a:path>
                </a:pathLst>
              </a:custGeom>
              <a:noFill/>
              <a:ln w="1588">
                <a:solidFill>
                  <a:srgbClr val="000000"/>
                </a:solidFill>
                <a:prstDash val="solid"/>
                <a:round/>
                <a:headEnd/>
                <a:tailEnd/>
              </a:ln>
            </p:spPr>
            <p:txBody>
              <a:bodyPr/>
              <a:lstStyle/>
              <a:p>
                <a:endParaRPr lang="en-GB"/>
              </a:p>
            </p:txBody>
          </p:sp>
          <p:sp>
            <p:nvSpPr>
              <p:cNvPr id="21879" name="Freeform 375"/>
              <p:cNvSpPr>
                <a:spLocks/>
              </p:cNvSpPr>
              <p:nvPr/>
            </p:nvSpPr>
            <p:spPr bwMode="auto">
              <a:xfrm>
                <a:off x="2531" y="1668"/>
                <a:ext cx="15" cy="15"/>
              </a:xfrm>
              <a:custGeom>
                <a:avLst/>
                <a:gdLst/>
                <a:ahLst/>
                <a:cxnLst>
                  <a:cxn ang="0">
                    <a:pos x="0" y="61"/>
                  </a:cxn>
                  <a:cxn ang="0">
                    <a:pos x="31" y="30"/>
                  </a:cxn>
                  <a:cxn ang="0">
                    <a:pos x="31" y="0"/>
                  </a:cxn>
                  <a:cxn ang="0">
                    <a:pos x="61" y="0"/>
                  </a:cxn>
                  <a:cxn ang="0">
                    <a:pos x="61" y="30"/>
                  </a:cxn>
                  <a:cxn ang="0">
                    <a:pos x="31" y="61"/>
                  </a:cxn>
                  <a:cxn ang="0">
                    <a:pos x="0" y="61"/>
                  </a:cxn>
                </a:cxnLst>
                <a:rect l="0" t="0" r="r" b="b"/>
                <a:pathLst>
                  <a:path w="61" h="61">
                    <a:moveTo>
                      <a:pt x="0" y="61"/>
                    </a:moveTo>
                    <a:lnTo>
                      <a:pt x="31" y="30"/>
                    </a:lnTo>
                    <a:lnTo>
                      <a:pt x="31" y="0"/>
                    </a:lnTo>
                    <a:lnTo>
                      <a:pt x="61" y="0"/>
                    </a:lnTo>
                    <a:lnTo>
                      <a:pt x="61" y="30"/>
                    </a:lnTo>
                    <a:lnTo>
                      <a:pt x="31" y="61"/>
                    </a:lnTo>
                    <a:lnTo>
                      <a:pt x="0" y="61"/>
                    </a:lnTo>
                  </a:path>
                </a:pathLst>
              </a:custGeom>
              <a:noFill/>
              <a:ln w="1588">
                <a:solidFill>
                  <a:srgbClr val="000000"/>
                </a:solidFill>
                <a:prstDash val="solid"/>
                <a:round/>
                <a:headEnd/>
                <a:tailEnd/>
              </a:ln>
            </p:spPr>
            <p:txBody>
              <a:bodyPr/>
              <a:lstStyle/>
              <a:p>
                <a:endParaRPr lang="en-GB"/>
              </a:p>
            </p:txBody>
          </p:sp>
          <p:sp>
            <p:nvSpPr>
              <p:cNvPr id="21880" name="Freeform 376"/>
              <p:cNvSpPr>
                <a:spLocks/>
              </p:cNvSpPr>
              <p:nvPr/>
            </p:nvSpPr>
            <p:spPr bwMode="auto">
              <a:xfrm>
                <a:off x="2175" y="1824"/>
                <a:ext cx="497" cy="703"/>
              </a:xfrm>
              <a:custGeom>
                <a:avLst/>
                <a:gdLst/>
                <a:ahLst/>
                <a:cxnLst>
                  <a:cxn ang="0">
                    <a:pos x="267" y="415"/>
                  </a:cxn>
                  <a:cxn ang="0">
                    <a:pos x="237" y="356"/>
                  </a:cxn>
                  <a:cxn ang="0">
                    <a:pos x="298" y="267"/>
                  </a:cxn>
                  <a:cxn ang="0">
                    <a:pos x="327" y="206"/>
                  </a:cxn>
                  <a:cxn ang="0">
                    <a:pos x="446" y="88"/>
                  </a:cxn>
                  <a:cxn ang="0">
                    <a:pos x="534" y="60"/>
                  </a:cxn>
                  <a:cxn ang="0">
                    <a:pos x="653" y="29"/>
                  </a:cxn>
                  <a:cxn ang="0">
                    <a:pos x="920" y="60"/>
                  </a:cxn>
                  <a:cxn ang="0">
                    <a:pos x="712" y="206"/>
                  </a:cxn>
                  <a:cxn ang="0">
                    <a:pos x="712" y="267"/>
                  </a:cxn>
                  <a:cxn ang="0">
                    <a:pos x="653" y="325"/>
                  </a:cxn>
                  <a:cxn ang="0">
                    <a:pos x="623" y="385"/>
                  </a:cxn>
                  <a:cxn ang="0">
                    <a:pos x="801" y="325"/>
                  </a:cxn>
                  <a:cxn ang="0">
                    <a:pos x="1185" y="356"/>
                  </a:cxn>
                  <a:cxn ang="0">
                    <a:pos x="1067" y="592"/>
                  </a:cxn>
                  <a:cxn ang="0">
                    <a:pos x="1008" y="652"/>
                  </a:cxn>
                  <a:cxn ang="0">
                    <a:pos x="948" y="740"/>
                  </a:cxn>
                  <a:cxn ang="0">
                    <a:pos x="830" y="829"/>
                  </a:cxn>
                  <a:cxn ang="0">
                    <a:pos x="920" y="829"/>
                  </a:cxn>
                  <a:cxn ang="0">
                    <a:pos x="1039" y="888"/>
                  </a:cxn>
                  <a:cxn ang="0">
                    <a:pos x="1215" y="1008"/>
                  </a:cxn>
                  <a:cxn ang="0">
                    <a:pos x="1304" y="1303"/>
                  </a:cxn>
                  <a:cxn ang="0">
                    <a:pos x="1453" y="1360"/>
                  </a:cxn>
                  <a:cxn ang="0">
                    <a:pos x="1513" y="1451"/>
                  </a:cxn>
                  <a:cxn ang="0">
                    <a:pos x="1542" y="1539"/>
                  </a:cxn>
                  <a:cxn ang="0">
                    <a:pos x="1601" y="1628"/>
                  </a:cxn>
                  <a:cxn ang="0">
                    <a:pos x="1631" y="1776"/>
                  </a:cxn>
                  <a:cxn ang="0">
                    <a:pos x="1631" y="1894"/>
                  </a:cxn>
                  <a:cxn ang="0">
                    <a:pos x="1897" y="1865"/>
                  </a:cxn>
                  <a:cxn ang="0">
                    <a:pos x="1988" y="2044"/>
                  </a:cxn>
                  <a:cxn ang="0">
                    <a:pos x="1897" y="2162"/>
                  </a:cxn>
                  <a:cxn ang="0">
                    <a:pos x="1778" y="2219"/>
                  </a:cxn>
                  <a:cxn ang="0">
                    <a:pos x="1720" y="2338"/>
                  </a:cxn>
                  <a:cxn ang="0">
                    <a:pos x="1868" y="2457"/>
                  </a:cxn>
                  <a:cxn ang="0">
                    <a:pos x="1690" y="2517"/>
                  </a:cxn>
                  <a:cxn ang="0">
                    <a:pos x="1542" y="2544"/>
                  </a:cxn>
                  <a:cxn ang="0">
                    <a:pos x="1246" y="2544"/>
                  </a:cxn>
                  <a:cxn ang="0">
                    <a:pos x="1157" y="2544"/>
                  </a:cxn>
                  <a:cxn ang="0">
                    <a:pos x="978" y="2605"/>
                  </a:cxn>
                  <a:cxn ang="0">
                    <a:pos x="771" y="2575"/>
                  </a:cxn>
                  <a:cxn ang="0">
                    <a:pos x="593" y="2575"/>
                  </a:cxn>
                  <a:cxn ang="0">
                    <a:pos x="505" y="2753"/>
                  </a:cxn>
                  <a:cxn ang="0">
                    <a:pos x="386" y="2664"/>
                  </a:cxn>
                  <a:cxn ang="0">
                    <a:pos x="209" y="2723"/>
                  </a:cxn>
                  <a:cxn ang="0">
                    <a:pos x="91" y="2782"/>
                  </a:cxn>
                  <a:cxn ang="0">
                    <a:pos x="30" y="2753"/>
                  </a:cxn>
                  <a:cxn ang="0">
                    <a:pos x="178" y="2664"/>
                  </a:cxn>
                  <a:cxn ang="0">
                    <a:pos x="267" y="2575"/>
                  </a:cxn>
                  <a:cxn ang="0">
                    <a:pos x="386" y="2487"/>
                  </a:cxn>
                  <a:cxn ang="0">
                    <a:pos x="623" y="2398"/>
                  </a:cxn>
                  <a:cxn ang="0">
                    <a:pos x="741" y="2369"/>
                  </a:cxn>
                </a:cxnLst>
                <a:rect l="0" t="0" r="r" b="b"/>
                <a:pathLst>
                  <a:path w="1988" h="2812">
                    <a:moveTo>
                      <a:pt x="237" y="474"/>
                    </a:moveTo>
                    <a:lnTo>
                      <a:pt x="267" y="443"/>
                    </a:lnTo>
                    <a:lnTo>
                      <a:pt x="237" y="443"/>
                    </a:lnTo>
                    <a:lnTo>
                      <a:pt x="267" y="415"/>
                    </a:lnTo>
                    <a:lnTo>
                      <a:pt x="237" y="415"/>
                    </a:lnTo>
                    <a:lnTo>
                      <a:pt x="209" y="385"/>
                    </a:lnTo>
                    <a:lnTo>
                      <a:pt x="209" y="356"/>
                    </a:lnTo>
                    <a:lnTo>
                      <a:pt x="237" y="356"/>
                    </a:lnTo>
                    <a:lnTo>
                      <a:pt x="237" y="267"/>
                    </a:lnTo>
                    <a:lnTo>
                      <a:pt x="267" y="297"/>
                    </a:lnTo>
                    <a:lnTo>
                      <a:pt x="267" y="267"/>
                    </a:lnTo>
                    <a:lnTo>
                      <a:pt x="298" y="267"/>
                    </a:lnTo>
                    <a:lnTo>
                      <a:pt x="327" y="236"/>
                    </a:lnTo>
                    <a:lnTo>
                      <a:pt x="355" y="267"/>
                    </a:lnTo>
                    <a:lnTo>
                      <a:pt x="386" y="267"/>
                    </a:lnTo>
                    <a:lnTo>
                      <a:pt x="327" y="206"/>
                    </a:lnTo>
                    <a:lnTo>
                      <a:pt x="355" y="179"/>
                    </a:lnTo>
                    <a:lnTo>
                      <a:pt x="355" y="148"/>
                    </a:lnTo>
                    <a:lnTo>
                      <a:pt x="386" y="148"/>
                    </a:lnTo>
                    <a:lnTo>
                      <a:pt x="446" y="88"/>
                    </a:lnTo>
                    <a:lnTo>
                      <a:pt x="446" y="29"/>
                    </a:lnTo>
                    <a:lnTo>
                      <a:pt x="474" y="29"/>
                    </a:lnTo>
                    <a:lnTo>
                      <a:pt x="505" y="60"/>
                    </a:lnTo>
                    <a:lnTo>
                      <a:pt x="534" y="60"/>
                    </a:lnTo>
                    <a:lnTo>
                      <a:pt x="564" y="29"/>
                    </a:lnTo>
                    <a:lnTo>
                      <a:pt x="564" y="60"/>
                    </a:lnTo>
                    <a:lnTo>
                      <a:pt x="623" y="60"/>
                    </a:lnTo>
                    <a:lnTo>
                      <a:pt x="653" y="29"/>
                    </a:lnTo>
                    <a:lnTo>
                      <a:pt x="830" y="29"/>
                    </a:lnTo>
                    <a:lnTo>
                      <a:pt x="860" y="0"/>
                    </a:lnTo>
                    <a:lnTo>
                      <a:pt x="920" y="0"/>
                    </a:lnTo>
                    <a:lnTo>
                      <a:pt x="920" y="60"/>
                    </a:lnTo>
                    <a:lnTo>
                      <a:pt x="860" y="118"/>
                    </a:lnTo>
                    <a:lnTo>
                      <a:pt x="830" y="118"/>
                    </a:lnTo>
                    <a:lnTo>
                      <a:pt x="741" y="206"/>
                    </a:lnTo>
                    <a:lnTo>
                      <a:pt x="712" y="206"/>
                    </a:lnTo>
                    <a:lnTo>
                      <a:pt x="683" y="236"/>
                    </a:lnTo>
                    <a:lnTo>
                      <a:pt x="653" y="236"/>
                    </a:lnTo>
                    <a:lnTo>
                      <a:pt x="653" y="267"/>
                    </a:lnTo>
                    <a:lnTo>
                      <a:pt x="712" y="267"/>
                    </a:lnTo>
                    <a:lnTo>
                      <a:pt x="683" y="297"/>
                    </a:lnTo>
                    <a:lnTo>
                      <a:pt x="653" y="297"/>
                    </a:lnTo>
                    <a:lnTo>
                      <a:pt x="623" y="325"/>
                    </a:lnTo>
                    <a:lnTo>
                      <a:pt x="653" y="325"/>
                    </a:lnTo>
                    <a:lnTo>
                      <a:pt x="623" y="356"/>
                    </a:lnTo>
                    <a:lnTo>
                      <a:pt x="593" y="356"/>
                    </a:lnTo>
                    <a:lnTo>
                      <a:pt x="593" y="385"/>
                    </a:lnTo>
                    <a:lnTo>
                      <a:pt x="623" y="385"/>
                    </a:lnTo>
                    <a:lnTo>
                      <a:pt x="653" y="356"/>
                    </a:lnTo>
                    <a:lnTo>
                      <a:pt x="683" y="356"/>
                    </a:lnTo>
                    <a:lnTo>
                      <a:pt x="712" y="325"/>
                    </a:lnTo>
                    <a:lnTo>
                      <a:pt x="801" y="325"/>
                    </a:lnTo>
                    <a:lnTo>
                      <a:pt x="830" y="297"/>
                    </a:lnTo>
                    <a:lnTo>
                      <a:pt x="860" y="325"/>
                    </a:lnTo>
                    <a:lnTo>
                      <a:pt x="1185" y="325"/>
                    </a:lnTo>
                    <a:lnTo>
                      <a:pt x="1185" y="356"/>
                    </a:lnTo>
                    <a:lnTo>
                      <a:pt x="1215" y="385"/>
                    </a:lnTo>
                    <a:lnTo>
                      <a:pt x="1127" y="474"/>
                    </a:lnTo>
                    <a:lnTo>
                      <a:pt x="1127" y="534"/>
                    </a:lnTo>
                    <a:lnTo>
                      <a:pt x="1067" y="592"/>
                    </a:lnTo>
                    <a:lnTo>
                      <a:pt x="1039" y="592"/>
                    </a:lnTo>
                    <a:lnTo>
                      <a:pt x="1039" y="622"/>
                    </a:lnTo>
                    <a:lnTo>
                      <a:pt x="1008" y="622"/>
                    </a:lnTo>
                    <a:lnTo>
                      <a:pt x="1008" y="652"/>
                    </a:lnTo>
                    <a:lnTo>
                      <a:pt x="948" y="710"/>
                    </a:lnTo>
                    <a:lnTo>
                      <a:pt x="920" y="710"/>
                    </a:lnTo>
                    <a:lnTo>
                      <a:pt x="920" y="740"/>
                    </a:lnTo>
                    <a:lnTo>
                      <a:pt x="948" y="740"/>
                    </a:lnTo>
                    <a:lnTo>
                      <a:pt x="948" y="770"/>
                    </a:lnTo>
                    <a:lnTo>
                      <a:pt x="920" y="799"/>
                    </a:lnTo>
                    <a:lnTo>
                      <a:pt x="860" y="799"/>
                    </a:lnTo>
                    <a:lnTo>
                      <a:pt x="830" y="829"/>
                    </a:lnTo>
                    <a:lnTo>
                      <a:pt x="801" y="829"/>
                    </a:lnTo>
                    <a:lnTo>
                      <a:pt x="771" y="859"/>
                    </a:lnTo>
                    <a:lnTo>
                      <a:pt x="890" y="859"/>
                    </a:lnTo>
                    <a:lnTo>
                      <a:pt x="920" y="829"/>
                    </a:lnTo>
                    <a:lnTo>
                      <a:pt x="948" y="829"/>
                    </a:lnTo>
                    <a:lnTo>
                      <a:pt x="978" y="859"/>
                    </a:lnTo>
                    <a:lnTo>
                      <a:pt x="1008" y="859"/>
                    </a:lnTo>
                    <a:lnTo>
                      <a:pt x="1039" y="888"/>
                    </a:lnTo>
                    <a:lnTo>
                      <a:pt x="1067" y="888"/>
                    </a:lnTo>
                    <a:lnTo>
                      <a:pt x="1157" y="977"/>
                    </a:lnTo>
                    <a:lnTo>
                      <a:pt x="1185" y="977"/>
                    </a:lnTo>
                    <a:lnTo>
                      <a:pt x="1215" y="1008"/>
                    </a:lnTo>
                    <a:lnTo>
                      <a:pt x="1215" y="1154"/>
                    </a:lnTo>
                    <a:lnTo>
                      <a:pt x="1246" y="1184"/>
                    </a:lnTo>
                    <a:lnTo>
                      <a:pt x="1246" y="1244"/>
                    </a:lnTo>
                    <a:lnTo>
                      <a:pt x="1304" y="1303"/>
                    </a:lnTo>
                    <a:lnTo>
                      <a:pt x="1364" y="1303"/>
                    </a:lnTo>
                    <a:lnTo>
                      <a:pt x="1394" y="1333"/>
                    </a:lnTo>
                    <a:lnTo>
                      <a:pt x="1422" y="1333"/>
                    </a:lnTo>
                    <a:lnTo>
                      <a:pt x="1453" y="1360"/>
                    </a:lnTo>
                    <a:lnTo>
                      <a:pt x="1453" y="1390"/>
                    </a:lnTo>
                    <a:lnTo>
                      <a:pt x="1483" y="1421"/>
                    </a:lnTo>
                    <a:lnTo>
                      <a:pt x="1513" y="1421"/>
                    </a:lnTo>
                    <a:lnTo>
                      <a:pt x="1513" y="1451"/>
                    </a:lnTo>
                    <a:lnTo>
                      <a:pt x="1542" y="1451"/>
                    </a:lnTo>
                    <a:lnTo>
                      <a:pt x="1513" y="1479"/>
                    </a:lnTo>
                    <a:lnTo>
                      <a:pt x="1513" y="1510"/>
                    </a:lnTo>
                    <a:lnTo>
                      <a:pt x="1542" y="1539"/>
                    </a:lnTo>
                    <a:lnTo>
                      <a:pt x="1542" y="1569"/>
                    </a:lnTo>
                    <a:lnTo>
                      <a:pt x="1571" y="1569"/>
                    </a:lnTo>
                    <a:lnTo>
                      <a:pt x="1601" y="1597"/>
                    </a:lnTo>
                    <a:lnTo>
                      <a:pt x="1601" y="1628"/>
                    </a:lnTo>
                    <a:lnTo>
                      <a:pt x="1542" y="1628"/>
                    </a:lnTo>
                    <a:lnTo>
                      <a:pt x="1601" y="1688"/>
                    </a:lnTo>
                    <a:lnTo>
                      <a:pt x="1631" y="1688"/>
                    </a:lnTo>
                    <a:lnTo>
                      <a:pt x="1631" y="1776"/>
                    </a:lnTo>
                    <a:lnTo>
                      <a:pt x="1571" y="1835"/>
                    </a:lnTo>
                    <a:lnTo>
                      <a:pt x="1571" y="1865"/>
                    </a:lnTo>
                    <a:lnTo>
                      <a:pt x="1601" y="1894"/>
                    </a:lnTo>
                    <a:lnTo>
                      <a:pt x="1631" y="1894"/>
                    </a:lnTo>
                    <a:lnTo>
                      <a:pt x="1690" y="1835"/>
                    </a:lnTo>
                    <a:lnTo>
                      <a:pt x="1838" y="1835"/>
                    </a:lnTo>
                    <a:lnTo>
                      <a:pt x="1868" y="1865"/>
                    </a:lnTo>
                    <a:lnTo>
                      <a:pt x="1897" y="1865"/>
                    </a:lnTo>
                    <a:lnTo>
                      <a:pt x="1927" y="1894"/>
                    </a:lnTo>
                    <a:lnTo>
                      <a:pt x="1957" y="1894"/>
                    </a:lnTo>
                    <a:lnTo>
                      <a:pt x="1988" y="1924"/>
                    </a:lnTo>
                    <a:lnTo>
                      <a:pt x="1988" y="2044"/>
                    </a:lnTo>
                    <a:lnTo>
                      <a:pt x="1957" y="2071"/>
                    </a:lnTo>
                    <a:lnTo>
                      <a:pt x="1957" y="2131"/>
                    </a:lnTo>
                    <a:lnTo>
                      <a:pt x="1927" y="2131"/>
                    </a:lnTo>
                    <a:lnTo>
                      <a:pt x="1897" y="2162"/>
                    </a:lnTo>
                    <a:lnTo>
                      <a:pt x="1838" y="2162"/>
                    </a:lnTo>
                    <a:lnTo>
                      <a:pt x="1868" y="2190"/>
                    </a:lnTo>
                    <a:lnTo>
                      <a:pt x="1838" y="2219"/>
                    </a:lnTo>
                    <a:lnTo>
                      <a:pt x="1778" y="2219"/>
                    </a:lnTo>
                    <a:lnTo>
                      <a:pt x="1750" y="2250"/>
                    </a:lnTo>
                    <a:lnTo>
                      <a:pt x="1750" y="2308"/>
                    </a:lnTo>
                    <a:lnTo>
                      <a:pt x="1690" y="2308"/>
                    </a:lnTo>
                    <a:lnTo>
                      <a:pt x="1720" y="2338"/>
                    </a:lnTo>
                    <a:lnTo>
                      <a:pt x="1690" y="2338"/>
                    </a:lnTo>
                    <a:lnTo>
                      <a:pt x="1720" y="2369"/>
                    </a:lnTo>
                    <a:lnTo>
                      <a:pt x="1868" y="2369"/>
                    </a:lnTo>
                    <a:lnTo>
                      <a:pt x="1868" y="2457"/>
                    </a:lnTo>
                    <a:lnTo>
                      <a:pt x="1808" y="2457"/>
                    </a:lnTo>
                    <a:lnTo>
                      <a:pt x="1778" y="2487"/>
                    </a:lnTo>
                    <a:lnTo>
                      <a:pt x="1778" y="2517"/>
                    </a:lnTo>
                    <a:lnTo>
                      <a:pt x="1690" y="2517"/>
                    </a:lnTo>
                    <a:lnTo>
                      <a:pt x="1631" y="2544"/>
                    </a:lnTo>
                    <a:lnTo>
                      <a:pt x="1601" y="2544"/>
                    </a:lnTo>
                    <a:lnTo>
                      <a:pt x="1571" y="2575"/>
                    </a:lnTo>
                    <a:lnTo>
                      <a:pt x="1542" y="2544"/>
                    </a:lnTo>
                    <a:lnTo>
                      <a:pt x="1334" y="2544"/>
                    </a:lnTo>
                    <a:lnTo>
                      <a:pt x="1276" y="2575"/>
                    </a:lnTo>
                    <a:lnTo>
                      <a:pt x="1276" y="2544"/>
                    </a:lnTo>
                    <a:lnTo>
                      <a:pt x="1246" y="2544"/>
                    </a:lnTo>
                    <a:lnTo>
                      <a:pt x="1215" y="2517"/>
                    </a:lnTo>
                    <a:lnTo>
                      <a:pt x="1185" y="2544"/>
                    </a:lnTo>
                    <a:lnTo>
                      <a:pt x="1157" y="2517"/>
                    </a:lnTo>
                    <a:lnTo>
                      <a:pt x="1157" y="2544"/>
                    </a:lnTo>
                    <a:lnTo>
                      <a:pt x="1127" y="2544"/>
                    </a:lnTo>
                    <a:lnTo>
                      <a:pt x="1097" y="2575"/>
                    </a:lnTo>
                    <a:lnTo>
                      <a:pt x="1008" y="2575"/>
                    </a:lnTo>
                    <a:lnTo>
                      <a:pt x="978" y="2605"/>
                    </a:lnTo>
                    <a:lnTo>
                      <a:pt x="890" y="2605"/>
                    </a:lnTo>
                    <a:lnTo>
                      <a:pt x="860" y="2635"/>
                    </a:lnTo>
                    <a:lnTo>
                      <a:pt x="830" y="2605"/>
                    </a:lnTo>
                    <a:lnTo>
                      <a:pt x="771" y="2575"/>
                    </a:lnTo>
                    <a:lnTo>
                      <a:pt x="683" y="2575"/>
                    </a:lnTo>
                    <a:lnTo>
                      <a:pt x="653" y="2605"/>
                    </a:lnTo>
                    <a:lnTo>
                      <a:pt x="623" y="2605"/>
                    </a:lnTo>
                    <a:lnTo>
                      <a:pt x="593" y="2575"/>
                    </a:lnTo>
                    <a:lnTo>
                      <a:pt x="593" y="2635"/>
                    </a:lnTo>
                    <a:lnTo>
                      <a:pt x="564" y="2664"/>
                    </a:lnTo>
                    <a:lnTo>
                      <a:pt x="564" y="2694"/>
                    </a:lnTo>
                    <a:lnTo>
                      <a:pt x="505" y="2753"/>
                    </a:lnTo>
                    <a:lnTo>
                      <a:pt x="446" y="2694"/>
                    </a:lnTo>
                    <a:lnTo>
                      <a:pt x="416" y="2694"/>
                    </a:lnTo>
                    <a:lnTo>
                      <a:pt x="416" y="2664"/>
                    </a:lnTo>
                    <a:lnTo>
                      <a:pt x="386" y="2664"/>
                    </a:lnTo>
                    <a:lnTo>
                      <a:pt x="355" y="2694"/>
                    </a:lnTo>
                    <a:lnTo>
                      <a:pt x="267" y="2694"/>
                    </a:lnTo>
                    <a:lnTo>
                      <a:pt x="237" y="2723"/>
                    </a:lnTo>
                    <a:lnTo>
                      <a:pt x="209" y="2723"/>
                    </a:lnTo>
                    <a:lnTo>
                      <a:pt x="148" y="2782"/>
                    </a:lnTo>
                    <a:lnTo>
                      <a:pt x="148" y="2812"/>
                    </a:lnTo>
                    <a:lnTo>
                      <a:pt x="118" y="2812"/>
                    </a:lnTo>
                    <a:lnTo>
                      <a:pt x="91" y="2782"/>
                    </a:lnTo>
                    <a:lnTo>
                      <a:pt x="30" y="2782"/>
                    </a:lnTo>
                    <a:lnTo>
                      <a:pt x="0" y="2812"/>
                    </a:lnTo>
                    <a:lnTo>
                      <a:pt x="0" y="2782"/>
                    </a:lnTo>
                    <a:lnTo>
                      <a:pt x="30" y="2753"/>
                    </a:lnTo>
                    <a:lnTo>
                      <a:pt x="60" y="2753"/>
                    </a:lnTo>
                    <a:lnTo>
                      <a:pt x="91" y="2723"/>
                    </a:lnTo>
                    <a:lnTo>
                      <a:pt x="118" y="2723"/>
                    </a:lnTo>
                    <a:lnTo>
                      <a:pt x="178" y="2664"/>
                    </a:lnTo>
                    <a:lnTo>
                      <a:pt x="178" y="2635"/>
                    </a:lnTo>
                    <a:lnTo>
                      <a:pt x="237" y="2635"/>
                    </a:lnTo>
                    <a:lnTo>
                      <a:pt x="267" y="2605"/>
                    </a:lnTo>
                    <a:lnTo>
                      <a:pt x="267" y="2575"/>
                    </a:lnTo>
                    <a:lnTo>
                      <a:pt x="298" y="2575"/>
                    </a:lnTo>
                    <a:lnTo>
                      <a:pt x="327" y="2544"/>
                    </a:lnTo>
                    <a:lnTo>
                      <a:pt x="327" y="2487"/>
                    </a:lnTo>
                    <a:lnTo>
                      <a:pt x="386" y="2487"/>
                    </a:lnTo>
                    <a:lnTo>
                      <a:pt x="416" y="2457"/>
                    </a:lnTo>
                    <a:lnTo>
                      <a:pt x="416" y="2426"/>
                    </a:lnTo>
                    <a:lnTo>
                      <a:pt x="446" y="2398"/>
                    </a:lnTo>
                    <a:lnTo>
                      <a:pt x="623" y="2398"/>
                    </a:lnTo>
                    <a:lnTo>
                      <a:pt x="653" y="2426"/>
                    </a:lnTo>
                    <a:lnTo>
                      <a:pt x="712" y="2426"/>
                    </a:lnTo>
                    <a:lnTo>
                      <a:pt x="741" y="2398"/>
                    </a:lnTo>
                    <a:lnTo>
                      <a:pt x="741" y="2369"/>
                    </a:lnTo>
                    <a:lnTo>
                      <a:pt x="801" y="2308"/>
                    </a:lnTo>
                  </a:path>
                </a:pathLst>
              </a:custGeom>
              <a:noFill/>
              <a:ln w="1588">
                <a:solidFill>
                  <a:srgbClr val="000000"/>
                </a:solidFill>
                <a:prstDash val="solid"/>
                <a:round/>
                <a:headEnd/>
                <a:tailEnd/>
              </a:ln>
            </p:spPr>
            <p:txBody>
              <a:bodyPr/>
              <a:lstStyle/>
              <a:p>
                <a:endParaRPr lang="en-GB"/>
              </a:p>
            </p:txBody>
          </p:sp>
          <p:sp>
            <p:nvSpPr>
              <p:cNvPr id="21881" name="Freeform 377"/>
              <p:cNvSpPr>
                <a:spLocks/>
              </p:cNvSpPr>
              <p:nvPr/>
            </p:nvSpPr>
            <p:spPr bwMode="auto">
              <a:xfrm>
                <a:off x="2228" y="2438"/>
                <a:ext cx="488" cy="229"/>
              </a:xfrm>
              <a:custGeom>
                <a:avLst/>
                <a:gdLst/>
                <a:ahLst/>
                <a:cxnLst>
                  <a:cxn ang="0">
                    <a:pos x="1866" y="0"/>
                  </a:cxn>
                  <a:cxn ang="0">
                    <a:pos x="1779" y="30"/>
                  </a:cxn>
                  <a:cxn ang="0">
                    <a:pos x="1718" y="237"/>
                  </a:cxn>
                  <a:cxn ang="0">
                    <a:pos x="1688" y="266"/>
                  </a:cxn>
                  <a:cxn ang="0">
                    <a:pos x="1659" y="296"/>
                  </a:cxn>
                  <a:cxn ang="0">
                    <a:pos x="1599" y="355"/>
                  </a:cxn>
                  <a:cxn ang="0">
                    <a:pos x="1541" y="385"/>
                  </a:cxn>
                  <a:cxn ang="0">
                    <a:pos x="1451" y="415"/>
                  </a:cxn>
                  <a:cxn ang="0">
                    <a:pos x="1304" y="503"/>
                  </a:cxn>
                  <a:cxn ang="0">
                    <a:pos x="1333" y="534"/>
                  </a:cxn>
                  <a:cxn ang="0">
                    <a:pos x="1274" y="562"/>
                  </a:cxn>
                  <a:cxn ang="0">
                    <a:pos x="1213" y="591"/>
                  </a:cxn>
                  <a:cxn ang="0">
                    <a:pos x="976" y="562"/>
                  </a:cxn>
                  <a:cxn ang="0">
                    <a:pos x="948" y="443"/>
                  </a:cxn>
                  <a:cxn ang="0">
                    <a:pos x="888" y="473"/>
                  </a:cxn>
                  <a:cxn ang="0">
                    <a:pos x="830" y="443"/>
                  </a:cxn>
                  <a:cxn ang="0">
                    <a:pos x="799" y="473"/>
                  </a:cxn>
                  <a:cxn ang="0">
                    <a:pos x="799" y="534"/>
                  </a:cxn>
                  <a:cxn ang="0">
                    <a:pos x="858" y="621"/>
                  </a:cxn>
                  <a:cxn ang="0">
                    <a:pos x="769" y="798"/>
                  </a:cxn>
                  <a:cxn ang="0">
                    <a:pos x="739" y="798"/>
                  </a:cxn>
                  <a:cxn ang="0">
                    <a:pos x="711" y="798"/>
                  </a:cxn>
                  <a:cxn ang="0">
                    <a:pos x="681" y="828"/>
                  </a:cxn>
                  <a:cxn ang="0">
                    <a:pos x="592" y="798"/>
                  </a:cxn>
                  <a:cxn ang="0">
                    <a:pos x="503" y="828"/>
                  </a:cxn>
                  <a:cxn ang="0">
                    <a:pos x="474" y="770"/>
                  </a:cxn>
                  <a:cxn ang="0">
                    <a:pos x="444" y="741"/>
                  </a:cxn>
                  <a:cxn ang="0">
                    <a:pos x="325" y="770"/>
                  </a:cxn>
                  <a:cxn ang="0">
                    <a:pos x="296" y="770"/>
                  </a:cxn>
                  <a:cxn ang="0">
                    <a:pos x="237" y="798"/>
                  </a:cxn>
                  <a:cxn ang="0">
                    <a:pos x="177" y="798"/>
                  </a:cxn>
                  <a:cxn ang="0">
                    <a:pos x="58" y="828"/>
                  </a:cxn>
                  <a:cxn ang="0">
                    <a:pos x="0" y="859"/>
                  </a:cxn>
                  <a:cxn ang="0">
                    <a:pos x="28" y="916"/>
                  </a:cxn>
                </a:cxnLst>
                <a:rect l="0" t="0" r="r" b="b"/>
                <a:pathLst>
                  <a:path w="1955" h="916">
                    <a:moveTo>
                      <a:pt x="1955" y="0"/>
                    </a:moveTo>
                    <a:lnTo>
                      <a:pt x="1866" y="0"/>
                    </a:lnTo>
                    <a:lnTo>
                      <a:pt x="1806" y="30"/>
                    </a:lnTo>
                    <a:lnTo>
                      <a:pt x="1779" y="30"/>
                    </a:lnTo>
                    <a:lnTo>
                      <a:pt x="1718" y="87"/>
                    </a:lnTo>
                    <a:lnTo>
                      <a:pt x="1718" y="237"/>
                    </a:lnTo>
                    <a:lnTo>
                      <a:pt x="1688" y="237"/>
                    </a:lnTo>
                    <a:lnTo>
                      <a:pt x="1688" y="266"/>
                    </a:lnTo>
                    <a:lnTo>
                      <a:pt x="1718" y="296"/>
                    </a:lnTo>
                    <a:lnTo>
                      <a:pt x="1659" y="296"/>
                    </a:lnTo>
                    <a:lnTo>
                      <a:pt x="1659" y="325"/>
                    </a:lnTo>
                    <a:lnTo>
                      <a:pt x="1599" y="355"/>
                    </a:lnTo>
                    <a:lnTo>
                      <a:pt x="1569" y="355"/>
                    </a:lnTo>
                    <a:lnTo>
                      <a:pt x="1541" y="385"/>
                    </a:lnTo>
                    <a:lnTo>
                      <a:pt x="1451" y="385"/>
                    </a:lnTo>
                    <a:lnTo>
                      <a:pt x="1451" y="415"/>
                    </a:lnTo>
                    <a:lnTo>
                      <a:pt x="1392" y="415"/>
                    </a:lnTo>
                    <a:lnTo>
                      <a:pt x="1304" y="503"/>
                    </a:lnTo>
                    <a:lnTo>
                      <a:pt x="1304" y="534"/>
                    </a:lnTo>
                    <a:lnTo>
                      <a:pt x="1333" y="534"/>
                    </a:lnTo>
                    <a:lnTo>
                      <a:pt x="1304" y="562"/>
                    </a:lnTo>
                    <a:lnTo>
                      <a:pt x="1274" y="562"/>
                    </a:lnTo>
                    <a:lnTo>
                      <a:pt x="1274" y="591"/>
                    </a:lnTo>
                    <a:lnTo>
                      <a:pt x="1213" y="591"/>
                    </a:lnTo>
                    <a:lnTo>
                      <a:pt x="1185" y="562"/>
                    </a:lnTo>
                    <a:lnTo>
                      <a:pt x="976" y="562"/>
                    </a:lnTo>
                    <a:lnTo>
                      <a:pt x="948" y="534"/>
                    </a:lnTo>
                    <a:lnTo>
                      <a:pt x="948" y="443"/>
                    </a:lnTo>
                    <a:lnTo>
                      <a:pt x="918" y="443"/>
                    </a:lnTo>
                    <a:lnTo>
                      <a:pt x="888" y="473"/>
                    </a:lnTo>
                    <a:lnTo>
                      <a:pt x="858" y="473"/>
                    </a:lnTo>
                    <a:lnTo>
                      <a:pt x="830" y="443"/>
                    </a:lnTo>
                    <a:lnTo>
                      <a:pt x="769" y="443"/>
                    </a:lnTo>
                    <a:lnTo>
                      <a:pt x="799" y="473"/>
                    </a:lnTo>
                    <a:lnTo>
                      <a:pt x="769" y="503"/>
                    </a:lnTo>
                    <a:lnTo>
                      <a:pt x="799" y="534"/>
                    </a:lnTo>
                    <a:lnTo>
                      <a:pt x="799" y="562"/>
                    </a:lnTo>
                    <a:lnTo>
                      <a:pt x="858" y="621"/>
                    </a:lnTo>
                    <a:lnTo>
                      <a:pt x="858" y="798"/>
                    </a:lnTo>
                    <a:lnTo>
                      <a:pt x="769" y="798"/>
                    </a:lnTo>
                    <a:lnTo>
                      <a:pt x="769" y="770"/>
                    </a:lnTo>
                    <a:lnTo>
                      <a:pt x="739" y="798"/>
                    </a:lnTo>
                    <a:lnTo>
                      <a:pt x="739" y="828"/>
                    </a:lnTo>
                    <a:lnTo>
                      <a:pt x="711" y="798"/>
                    </a:lnTo>
                    <a:lnTo>
                      <a:pt x="681" y="798"/>
                    </a:lnTo>
                    <a:lnTo>
                      <a:pt x="681" y="828"/>
                    </a:lnTo>
                    <a:lnTo>
                      <a:pt x="651" y="798"/>
                    </a:lnTo>
                    <a:lnTo>
                      <a:pt x="592" y="798"/>
                    </a:lnTo>
                    <a:lnTo>
                      <a:pt x="532" y="859"/>
                    </a:lnTo>
                    <a:lnTo>
                      <a:pt x="503" y="828"/>
                    </a:lnTo>
                    <a:lnTo>
                      <a:pt x="503" y="798"/>
                    </a:lnTo>
                    <a:lnTo>
                      <a:pt x="474" y="770"/>
                    </a:lnTo>
                    <a:lnTo>
                      <a:pt x="444" y="770"/>
                    </a:lnTo>
                    <a:lnTo>
                      <a:pt x="444" y="741"/>
                    </a:lnTo>
                    <a:lnTo>
                      <a:pt x="325" y="741"/>
                    </a:lnTo>
                    <a:lnTo>
                      <a:pt x="325" y="770"/>
                    </a:lnTo>
                    <a:lnTo>
                      <a:pt x="296" y="798"/>
                    </a:lnTo>
                    <a:lnTo>
                      <a:pt x="296" y="770"/>
                    </a:lnTo>
                    <a:lnTo>
                      <a:pt x="265" y="770"/>
                    </a:lnTo>
                    <a:lnTo>
                      <a:pt x="237" y="798"/>
                    </a:lnTo>
                    <a:lnTo>
                      <a:pt x="207" y="770"/>
                    </a:lnTo>
                    <a:lnTo>
                      <a:pt x="177" y="798"/>
                    </a:lnTo>
                    <a:lnTo>
                      <a:pt x="89" y="798"/>
                    </a:lnTo>
                    <a:lnTo>
                      <a:pt x="58" y="828"/>
                    </a:lnTo>
                    <a:lnTo>
                      <a:pt x="28" y="828"/>
                    </a:lnTo>
                    <a:lnTo>
                      <a:pt x="0" y="859"/>
                    </a:lnTo>
                    <a:lnTo>
                      <a:pt x="0" y="916"/>
                    </a:lnTo>
                    <a:lnTo>
                      <a:pt x="28" y="916"/>
                    </a:lnTo>
                  </a:path>
                </a:pathLst>
              </a:custGeom>
              <a:noFill/>
              <a:ln w="1588">
                <a:solidFill>
                  <a:srgbClr val="000000"/>
                </a:solidFill>
                <a:prstDash val="solid"/>
                <a:round/>
                <a:headEnd/>
                <a:tailEnd/>
              </a:ln>
            </p:spPr>
            <p:txBody>
              <a:bodyPr/>
              <a:lstStyle/>
              <a:p>
                <a:endParaRPr lang="en-GB"/>
              </a:p>
            </p:txBody>
          </p:sp>
          <p:sp>
            <p:nvSpPr>
              <p:cNvPr id="21882" name="Freeform 378"/>
              <p:cNvSpPr>
                <a:spLocks/>
              </p:cNvSpPr>
              <p:nvPr/>
            </p:nvSpPr>
            <p:spPr bwMode="auto">
              <a:xfrm>
                <a:off x="2805" y="2246"/>
                <a:ext cx="222" cy="162"/>
              </a:xfrm>
              <a:custGeom>
                <a:avLst/>
                <a:gdLst/>
                <a:ahLst/>
                <a:cxnLst>
                  <a:cxn ang="0">
                    <a:pos x="887" y="58"/>
                  </a:cxn>
                  <a:cxn ang="0">
                    <a:pos x="860" y="58"/>
                  </a:cxn>
                  <a:cxn ang="0">
                    <a:pos x="830" y="28"/>
                  </a:cxn>
                  <a:cxn ang="0">
                    <a:pos x="799" y="28"/>
                  </a:cxn>
                  <a:cxn ang="0">
                    <a:pos x="799" y="0"/>
                  </a:cxn>
                  <a:cxn ang="0">
                    <a:pos x="562" y="0"/>
                  </a:cxn>
                  <a:cxn ang="0">
                    <a:pos x="532" y="28"/>
                  </a:cxn>
                  <a:cxn ang="0">
                    <a:pos x="474" y="28"/>
                  </a:cxn>
                  <a:cxn ang="0">
                    <a:pos x="385" y="118"/>
                  </a:cxn>
                  <a:cxn ang="0">
                    <a:pos x="355" y="118"/>
                  </a:cxn>
                  <a:cxn ang="0">
                    <a:pos x="355" y="147"/>
                  </a:cxn>
                  <a:cxn ang="0">
                    <a:pos x="325" y="147"/>
                  </a:cxn>
                  <a:cxn ang="0">
                    <a:pos x="295" y="177"/>
                  </a:cxn>
                  <a:cxn ang="0">
                    <a:pos x="237" y="177"/>
                  </a:cxn>
                  <a:cxn ang="0">
                    <a:pos x="237" y="206"/>
                  </a:cxn>
                  <a:cxn ang="0">
                    <a:pos x="207" y="236"/>
                  </a:cxn>
                  <a:cxn ang="0">
                    <a:pos x="207" y="325"/>
                  </a:cxn>
                  <a:cxn ang="0">
                    <a:pos x="177" y="325"/>
                  </a:cxn>
                  <a:cxn ang="0">
                    <a:pos x="177" y="356"/>
                  </a:cxn>
                  <a:cxn ang="0">
                    <a:pos x="57" y="474"/>
                  </a:cxn>
                  <a:cxn ang="0">
                    <a:pos x="57" y="502"/>
                  </a:cxn>
                  <a:cxn ang="0">
                    <a:pos x="88" y="531"/>
                  </a:cxn>
                  <a:cxn ang="0">
                    <a:pos x="148" y="562"/>
                  </a:cxn>
                  <a:cxn ang="0">
                    <a:pos x="118" y="592"/>
                  </a:cxn>
                  <a:cxn ang="0">
                    <a:pos x="57" y="592"/>
                  </a:cxn>
                  <a:cxn ang="0">
                    <a:pos x="57" y="562"/>
                  </a:cxn>
                  <a:cxn ang="0">
                    <a:pos x="0" y="562"/>
                  </a:cxn>
                  <a:cxn ang="0">
                    <a:pos x="57" y="620"/>
                  </a:cxn>
                  <a:cxn ang="0">
                    <a:pos x="88" y="620"/>
                  </a:cxn>
                  <a:cxn ang="0">
                    <a:pos x="118" y="650"/>
                  </a:cxn>
                  <a:cxn ang="0">
                    <a:pos x="57" y="650"/>
                  </a:cxn>
                </a:cxnLst>
                <a:rect l="0" t="0" r="r" b="b"/>
                <a:pathLst>
                  <a:path w="887" h="650">
                    <a:moveTo>
                      <a:pt x="887" y="58"/>
                    </a:moveTo>
                    <a:lnTo>
                      <a:pt x="860" y="58"/>
                    </a:lnTo>
                    <a:lnTo>
                      <a:pt x="830" y="28"/>
                    </a:lnTo>
                    <a:lnTo>
                      <a:pt x="799" y="28"/>
                    </a:lnTo>
                    <a:lnTo>
                      <a:pt x="799" y="0"/>
                    </a:lnTo>
                    <a:lnTo>
                      <a:pt x="562" y="0"/>
                    </a:lnTo>
                    <a:lnTo>
                      <a:pt x="532" y="28"/>
                    </a:lnTo>
                    <a:lnTo>
                      <a:pt x="474" y="28"/>
                    </a:lnTo>
                    <a:lnTo>
                      <a:pt x="385" y="118"/>
                    </a:lnTo>
                    <a:lnTo>
                      <a:pt x="355" y="118"/>
                    </a:lnTo>
                    <a:lnTo>
                      <a:pt x="355" y="147"/>
                    </a:lnTo>
                    <a:lnTo>
                      <a:pt x="325" y="147"/>
                    </a:lnTo>
                    <a:lnTo>
                      <a:pt x="295" y="177"/>
                    </a:lnTo>
                    <a:lnTo>
                      <a:pt x="237" y="177"/>
                    </a:lnTo>
                    <a:lnTo>
                      <a:pt x="237" y="206"/>
                    </a:lnTo>
                    <a:lnTo>
                      <a:pt x="207" y="236"/>
                    </a:lnTo>
                    <a:lnTo>
                      <a:pt x="207" y="325"/>
                    </a:lnTo>
                    <a:lnTo>
                      <a:pt x="177" y="325"/>
                    </a:lnTo>
                    <a:lnTo>
                      <a:pt x="177" y="356"/>
                    </a:lnTo>
                    <a:lnTo>
                      <a:pt x="57" y="474"/>
                    </a:lnTo>
                    <a:lnTo>
                      <a:pt x="57" y="502"/>
                    </a:lnTo>
                    <a:lnTo>
                      <a:pt x="88" y="531"/>
                    </a:lnTo>
                    <a:lnTo>
                      <a:pt x="148" y="562"/>
                    </a:lnTo>
                    <a:lnTo>
                      <a:pt x="118" y="592"/>
                    </a:lnTo>
                    <a:lnTo>
                      <a:pt x="57" y="592"/>
                    </a:lnTo>
                    <a:lnTo>
                      <a:pt x="57" y="562"/>
                    </a:lnTo>
                    <a:lnTo>
                      <a:pt x="0" y="562"/>
                    </a:lnTo>
                    <a:lnTo>
                      <a:pt x="57" y="620"/>
                    </a:lnTo>
                    <a:lnTo>
                      <a:pt x="88" y="620"/>
                    </a:lnTo>
                    <a:lnTo>
                      <a:pt x="118" y="650"/>
                    </a:lnTo>
                    <a:lnTo>
                      <a:pt x="57" y="650"/>
                    </a:lnTo>
                  </a:path>
                </a:pathLst>
              </a:custGeom>
              <a:noFill/>
              <a:ln w="1588">
                <a:solidFill>
                  <a:srgbClr val="000000"/>
                </a:solidFill>
                <a:prstDash val="solid"/>
                <a:round/>
                <a:headEnd/>
                <a:tailEnd/>
              </a:ln>
            </p:spPr>
            <p:txBody>
              <a:bodyPr/>
              <a:lstStyle/>
              <a:p>
                <a:endParaRPr lang="en-GB"/>
              </a:p>
            </p:txBody>
          </p:sp>
          <p:sp>
            <p:nvSpPr>
              <p:cNvPr id="21883" name="Freeform 379"/>
              <p:cNvSpPr>
                <a:spLocks/>
              </p:cNvSpPr>
              <p:nvPr/>
            </p:nvSpPr>
            <p:spPr bwMode="auto">
              <a:xfrm>
                <a:off x="2783" y="2394"/>
                <a:ext cx="37" cy="14"/>
              </a:xfrm>
              <a:custGeom>
                <a:avLst/>
                <a:gdLst/>
                <a:ahLst/>
                <a:cxnLst>
                  <a:cxn ang="0">
                    <a:pos x="146" y="58"/>
                  </a:cxn>
                  <a:cxn ang="0">
                    <a:pos x="89" y="0"/>
                  </a:cxn>
                  <a:cxn ang="0">
                    <a:pos x="28" y="0"/>
                  </a:cxn>
                  <a:cxn ang="0">
                    <a:pos x="0" y="28"/>
                  </a:cxn>
                  <a:cxn ang="0">
                    <a:pos x="28" y="58"/>
                  </a:cxn>
                </a:cxnLst>
                <a:rect l="0" t="0" r="r" b="b"/>
                <a:pathLst>
                  <a:path w="146" h="58">
                    <a:moveTo>
                      <a:pt x="146" y="58"/>
                    </a:moveTo>
                    <a:lnTo>
                      <a:pt x="89" y="0"/>
                    </a:lnTo>
                    <a:lnTo>
                      <a:pt x="28" y="0"/>
                    </a:lnTo>
                    <a:lnTo>
                      <a:pt x="0" y="28"/>
                    </a:lnTo>
                    <a:lnTo>
                      <a:pt x="28" y="58"/>
                    </a:lnTo>
                  </a:path>
                </a:pathLst>
              </a:custGeom>
              <a:noFill/>
              <a:ln w="1588">
                <a:solidFill>
                  <a:srgbClr val="000000"/>
                </a:solidFill>
                <a:prstDash val="solid"/>
                <a:round/>
                <a:headEnd/>
                <a:tailEnd/>
              </a:ln>
            </p:spPr>
            <p:txBody>
              <a:bodyPr/>
              <a:lstStyle/>
              <a:p>
                <a:endParaRPr lang="en-GB"/>
              </a:p>
            </p:txBody>
          </p:sp>
          <p:sp>
            <p:nvSpPr>
              <p:cNvPr id="21884" name="Freeform 380"/>
              <p:cNvSpPr>
                <a:spLocks/>
              </p:cNvSpPr>
              <p:nvPr/>
            </p:nvSpPr>
            <p:spPr bwMode="auto">
              <a:xfrm>
                <a:off x="2716" y="2438"/>
                <a:ext cx="215" cy="126"/>
              </a:xfrm>
              <a:custGeom>
                <a:avLst/>
                <a:gdLst/>
                <a:ahLst/>
                <a:cxnLst>
                  <a:cxn ang="0">
                    <a:pos x="859" y="503"/>
                  </a:cxn>
                  <a:cxn ang="0">
                    <a:pos x="770" y="503"/>
                  </a:cxn>
                  <a:cxn ang="0">
                    <a:pos x="711" y="443"/>
                  </a:cxn>
                  <a:cxn ang="0">
                    <a:pos x="681" y="443"/>
                  </a:cxn>
                  <a:cxn ang="0">
                    <a:pos x="651" y="415"/>
                  </a:cxn>
                  <a:cxn ang="0">
                    <a:pos x="593" y="415"/>
                  </a:cxn>
                  <a:cxn ang="0">
                    <a:pos x="623" y="385"/>
                  </a:cxn>
                  <a:cxn ang="0">
                    <a:pos x="593" y="355"/>
                  </a:cxn>
                  <a:cxn ang="0">
                    <a:pos x="593" y="296"/>
                  </a:cxn>
                  <a:cxn ang="0">
                    <a:pos x="563" y="325"/>
                  </a:cxn>
                  <a:cxn ang="0">
                    <a:pos x="563" y="355"/>
                  </a:cxn>
                  <a:cxn ang="0">
                    <a:pos x="504" y="355"/>
                  </a:cxn>
                  <a:cxn ang="0">
                    <a:pos x="504" y="385"/>
                  </a:cxn>
                  <a:cxn ang="0">
                    <a:pos x="474" y="355"/>
                  </a:cxn>
                  <a:cxn ang="0">
                    <a:pos x="413" y="355"/>
                  </a:cxn>
                  <a:cxn ang="0">
                    <a:pos x="444" y="325"/>
                  </a:cxn>
                  <a:cxn ang="0">
                    <a:pos x="413" y="296"/>
                  </a:cxn>
                  <a:cxn ang="0">
                    <a:pos x="413" y="266"/>
                  </a:cxn>
                  <a:cxn ang="0">
                    <a:pos x="386" y="237"/>
                  </a:cxn>
                  <a:cxn ang="0">
                    <a:pos x="295" y="237"/>
                  </a:cxn>
                  <a:cxn ang="0">
                    <a:pos x="295" y="178"/>
                  </a:cxn>
                  <a:cxn ang="0">
                    <a:pos x="207" y="178"/>
                  </a:cxn>
                  <a:cxn ang="0">
                    <a:pos x="207" y="148"/>
                  </a:cxn>
                  <a:cxn ang="0">
                    <a:pos x="177" y="148"/>
                  </a:cxn>
                  <a:cxn ang="0">
                    <a:pos x="177" y="87"/>
                  </a:cxn>
                  <a:cxn ang="0">
                    <a:pos x="118" y="87"/>
                  </a:cxn>
                  <a:cxn ang="0">
                    <a:pos x="88" y="118"/>
                  </a:cxn>
                  <a:cxn ang="0">
                    <a:pos x="60" y="87"/>
                  </a:cxn>
                  <a:cxn ang="0">
                    <a:pos x="30" y="87"/>
                  </a:cxn>
                  <a:cxn ang="0">
                    <a:pos x="30" y="30"/>
                  </a:cxn>
                  <a:cxn ang="0">
                    <a:pos x="0" y="0"/>
                  </a:cxn>
                </a:cxnLst>
                <a:rect l="0" t="0" r="r" b="b"/>
                <a:pathLst>
                  <a:path w="859" h="503">
                    <a:moveTo>
                      <a:pt x="859" y="503"/>
                    </a:moveTo>
                    <a:lnTo>
                      <a:pt x="770" y="503"/>
                    </a:lnTo>
                    <a:lnTo>
                      <a:pt x="711" y="443"/>
                    </a:lnTo>
                    <a:lnTo>
                      <a:pt x="681" y="443"/>
                    </a:lnTo>
                    <a:lnTo>
                      <a:pt x="651" y="415"/>
                    </a:lnTo>
                    <a:lnTo>
                      <a:pt x="593" y="415"/>
                    </a:lnTo>
                    <a:lnTo>
                      <a:pt x="623" y="385"/>
                    </a:lnTo>
                    <a:lnTo>
                      <a:pt x="593" y="355"/>
                    </a:lnTo>
                    <a:lnTo>
                      <a:pt x="593" y="296"/>
                    </a:lnTo>
                    <a:lnTo>
                      <a:pt x="563" y="325"/>
                    </a:lnTo>
                    <a:lnTo>
                      <a:pt x="563" y="355"/>
                    </a:lnTo>
                    <a:lnTo>
                      <a:pt x="504" y="355"/>
                    </a:lnTo>
                    <a:lnTo>
                      <a:pt x="504" y="385"/>
                    </a:lnTo>
                    <a:lnTo>
                      <a:pt x="474" y="355"/>
                    </a:lnTo>
                    <a:lnTo>
                      <a:pt x="413" y="355"/>
                    </a:lnTo>
                    <a:lnTo>
                      <a:pt x="444" y="325"/>
                    </a:lnTo>
                    <a:lnTo>
                      <a:pt x="413" y="296"/>
                    </a:lnTo>
                    <a:lnTo>
                      <a:pt x="413" y="266"/>
                    </a:lnTo>
                    <a:lnTo>
                      <a:pt x="386" y="237"/>
                    </a:lnTo>
                    <a:lnTo>
                      <a:pt x="295" y="237"/>
                    </a:lnTo>
                    <a:lnTo>
                      <a:pt x="295" y="178"/>
                    </a:lnTo>
                    <a:lnTo>
                      <a:pt x="207" y="178"/>
                    </a:lnTo>
                    <a:lnTo>
                      <a:pt x="207" y="148"/>
                    </a:lnTo>
                    <a:lnTo>
                      <a:pt x="177" y="148"/>
                    </a:lnTo>
                    <a:lnTo>
                      <a:pt x="177" y="87"/>
                    </a:lnTo>
                    <a:lnTo>
                      <a:pt x="118" y="87"/>
                    </a:lnTo>
                    <a:lnTo>
                      <a:pt x="88" y="118"/>
                    </a:lnTo>
                    <a:lnTo>
                      <a:pt x="60" y="87"/>
                    </a:lnTo>
                    <a:lnTo>
                      <a:pt x="30" y="87"/>
                    </a:lnTo>
                    <a:lnTo>
                      <a:pt x="30" y="30"/>
                    </a:lnTo>
                    <a:lnTo>
                      <a:pt x="0" y="0"/>
                    </a:lnTo>
                  </a:path>
                </a:pathLst>
              </a:custGeom>
              <a:noFill/>
              <a:ln w="1588">
                <a:solidFill>
                  <a:srgbClr val="000000"/>
                </a:solidFill>
                <a:prstDash val="solid"/>
                <a:round/>
                <a:headEnd/>
                <a:tailEnd/>
              </a:ln>
            </p:spPr>
            <p:txBody>
              <a:bodyPr/>
              <a:lstStyle/>
              <a:p>
                <a:endParaRPr lang="en-GB"/>
              </a:p>
            </p:txBody>
          </p:sp>
          <p:sp>
            <p:nvSpPr>
              <p:cNvPr id="21885" name="Freeform 381"/>
              <p:cNvSpPr>
                <a:spLocks/>
              </p:cNvSpPr>
              <p:nvPr/>
            </p:nvSpPr>
            <p:spPr bwMode="auto">
              <a:xfrm>
                <a:off x="2716" y="2416"/>
                <a:ext cx="60" cy="22"/>
              </a:xfrm>
              <a:custGeom>
                <a:avLst/>
                <a:gdLst/>
                <a:ahLst/>
                <a:cxnLst>
                  <a:cxn ang="0">
                    <a:pos x="237" y="0"/>
                  </a:cxn>
                  <a:cxn ang="0">
                    <a:pos x="149" y="0"/>
                  </a:cxn>
                  <a:cxn ang="0">
                    <a:pos x="60" y="57"/>
                  </a:cxn>
                  <a:cxn ang="0">
                    <a:pos x="30" y="57"/>
                  </a:cxn>
                  <a:cxn ang="0">
                    <a:pos x="0" y="88"/>
                  </a:cxn>
                </a:cxnLst>
                <a:rect l="0" t="0" r="r" b="b"/>
                <a:pathLst>
                  <a:path w="237" h="88">
                    <a:moveTo>
                      <a:pt x="237" y="0"/>
                    </a:moveTo>
                    <a:lnTo>
                      <a:pt x="149" y="0"/>
                    </a:lnTo>
                    <a:lnTo>
                      <a:pt x="60" y="57"/>
                    </a:lnTo>
                    <a:lnTo>
                      <a:pt x="30" y="57"/>
                    </a:lnTo>
                    <a:lnTo>
                      <a:pt x="0" y="88"/>
                    </a:lnTo>
                  </a:path>
                </a:pathLst>
              </a:custGeom>
              <a:noFill/>
              <a:ln w="1588">
                <a:solidFill>
                  <a:srgbClr val="000000"/>
                </a:solidFill>
                <a:prstDash val="solid"/>
                <a:round/>
                <a:headEnd/>
                <a:tailEnd/>
              </a:ln>
            </p:spPr>
            <p:txBody>
              <a:bodyPr/>
              <a:lstStyle/>
              <a:p>
                <a:endParaRPr lang="en-GB"/>
              </a:p>
            </p:txBody>
          </p:sp>
          <p:sp>
            <p:nvSpPr>
              <p:cNvPr id="21886" name="Freeform 382"/>
              <p:cNvSpPr>
                <a:spLocks/>
              </p:cNvSpPr>
              <p:nvPr/>
            </p:nvSpPr>
            <p:spPr bwMode="auto">
              <a:xfrm>
                <a:off x="2835" y="2401"/>
                <a:ext cx="111" cy="67"/>
              </a:xfrm>
              <a:custGeom>
                <a:avLst/>
                <a:gdLst/>
                <a:ahLst/>
                <a:cxnLst>
                  <a:cxn ang="0">
                    <a:pos x="0" y="61"/>
                  </a:cxn>
                  <a:cxn ang="0">
                    <a:pos x="30" y="61"/>
                  </a:cxn>
                  <a:cxn ang="0">
                    <a:pos x="30" y="30"/>
                  </a:cxn>
                  <a:cxn ang="0">
                    <a:pos x="89" y="30"/>
                  </a:cxn>
                  <a:cxn ang="0">
                    <a:pos x="119" y="0"/>
                  </a:cxn>
                  <a:cxn ang="0">
                    <a:pos x="119" y="30"/>
                  </a:cxn>
                  <a:cxn ang="0">
                    <a:pos x="177" y="30"/>
                  </a:cxn>
                  <a:cxn ang="0">
                    <a:pos x="177" y="0"/>
                  </a:cxn>
                  <a:cxn ang="0">
                    <a:pos x="207" y="30"/>
                  </a:cxn>
                  <a:cxn ang="0">
                    <a:pos x="207" y="61"/>
                  </a:cxn>
                  <a:cxn ang="0">
                    <a:pos x="237" y="61"/>
                  </a:cxn>
                  <a:cxn ang="0">
                    <a:pos x="237" y="90"/>
                  </a:cxn>
                  <a:cxn ang="0">
                    <a:pos x="326" y="90"/>
                  </a:cxn>
                  <a:cxn ang="0">
                    <a:pos x="356" y="118"/>
                  </a:cxn>
                  <a:cxn ang="0">
                    <a:pos x="385" y="118"/>
                  </a:cxn>
                  <a:cxn ang="0">
                    <a:pos x="385" y="179"/>
                  </a:cxn>
                  <a:cxn ang="0">
                    <a:pos x="356" y="209"/>
                  </a:cxn>
                  <a:cxn ang="0">
                    <a:pos x="326" y="209"/>
                  </a:cxn>
                  <a:cxn ang="0">
                    <a:pos x="356" y="236"/>
                  </a:cxn>
                  <a:cxn ang="0">
                    <a:pos x="385" y="236"/>
                  </a:cxn>
                  <a:cxn ang="0">
                    <a:pos x="414" y="267"/>
                  </a:cxn>
                  <a:cxn ang="0">
                    <a:pos x="444" y="236"/>
                  </a:cxn>
                </a:cxnLst>
                <a:rect l="0" t="0" r="r" b="b"/>
                <a:pathLst>
                  <a:path w="444" h="267">
                    <a:moveTo>
                      <a:pt x="0" y="61"/>
                    </a:moveTo>
                    <a:lnTo>
                      <a:pt x="30" y="61"/>
                    </a:lnTo>
                    <a:lnTo>
                      <a:pt x="30" y="30"/>
                    </a:lnTo>
                    <a:lnTo>
                      <a:pt x="89" y="30"/>
                    </a:lnTo>
                    <a:lnTo>
                      <a:pt x="119" y="0"/>
                    </a:lnTo>
                    <a:lnTo>
                      <a:pt x="119" y="30"/>
                    </a:lnTo>
                    <a:lnTo>
                      <a:pt x="177" y="30"/>
                    </a:lnTo>
                    <a:lnTo>
                      <a:pt x="177" y="0"/>
                    </a:lnTo>
                    <a:lnTo>
                      <a:pt x="207" y="30"/>
                    </a:lnTo>
                    <a:lnTo>
                      <a:pt x="207" y="61"/>
                    </a:lnTo>
                    <a:lnTo>
                      <a:pt x="237" y="61"/>
                    </a:lnTo>
                    <a:lnTo>
                      <a:pt x="237" y="90"/>
                    </a:lnTo>
                    <a:lnTo>
                      <a:pt x="326" y="90"/>
                    </a:lnTo>
                    <a:lnTo>
                      <a:pt x="356" y="118"/>
                    </a:lnTo>
                    <a:lnTo>
                      <a:pt x="385" y="118"/>
                    </a:lnTo>
                    <a:lnTo>
                      <a:pt x="385" y="179"/>
                    </a:lnTo>
                    <a:lnTo>
                      <a:pt x="356" y="209"/>
                    </a:lnTo>
                    <a:lnTo>
                      <a:pt x="326" y="209"/>
                    </a:lnTo>
                    <a:lnTo>
                      <a:pt x="356" y="236"/>
                    </a:lnTo>
                    <a:lnTo>
                      <a:pt x="385" y="236"/>
                    </a:lnTo>
                    <a:lnTo>
                      <a:pt x="414" y="267"/>
                    </a:lnTo>
                    <a:lnTo>
                      <a:pt x="444" y="236"/>
                    </a:lnTo>
                  </a:path>
                </a:pathLst>
              </a:custGeom>
              <a:noFill/>
              <a:ln w="1588">
                <a:solidFill>
                  <a:srgbClr val="000000"/>
                </a:solidFill>
                <a:prstDash val="solid"/>
                <a:round/>
                <a:headEnd/>
                <a:tailEnd/>
              </a:ln>
            </p:spPr>
            <p:txBody>
              <a:bodyPr/>
              <a:lstStyle/>
              <a:p>
                <a:endParaRPr lang="en-GB"/>
              </a:p>
            </p:txBody>
          </p:sp>
          <p:sp>
            <p:nvSpPr>
              <p:cNvPr id="21887" name="Line 383"/>
              <p:cNvSpPr>
                <a:spLocks noChangeShapeType="1"/>
              </p:cNvSpPr>
              <p:nvPr/>
            </p:nvSpPr>
            <p:spPr bwMode="auto">
              <a:xfrm>
                <a:off x="2828" y="2416"/>
                <a:ext cx="7" cy="1"/>
              </a:xfrm>
              <a:prstGeom prst="line">
                <a:avLst/>
              </a:prstGeom>
              <a:noFill/>
              <a:ln w="1588">
                <a:solidFill>
                  <a:srgbClr val="000000"/>
                </a:solidFill>
                <a:round/>
                <a:headEnd/>
                <a:tailEnd/>
              </a:ln>
            </p:spPr>
            <p:txBody>
              <a:bodyPr/>
              <a:lstStyle/>
              <a:p>
                <a:endParaRPr lang="en-GB"/>
              </a:p>
            </p:txBody>
          </p:sp>
          <p:sp>
            <p:nvSpPr>
              <p:cNvPr id="21888" name="Freeform 384"/>
              <p:cNvSpPr>
                <a:spLocks/>
              </p:cNvSpPr>
              <p:nvPr/>
            </p:nvSpPr>
            <p:spPr bwMode="auto">
              <a:xfrm>
                <a:off x="2776" y="2416"/>
                <a:ext cx="52" cy="7"/>
              </a:xfrm>
              <a:custGeom>
                <a:avLst/>
                <a:gdLst/>
                <a:ahLst/>
                <a:cxnLst>
                  <a:cxn ang="0">
                    <a:pos x="0" y="0"/>
                  </a:cxn>
                  <a:cxn ang="0">
                    <a:pos x="0" y="29"/>
                  </a:cxn>
                  <a:cxn ang="0">
                    <a:pos x="176" y="29"/>
                  </a:cxn>
                  <a:cxn ang="0">
                    <a:pos x="207" y="0"/>
                  </a:cxn>
                </a:cxnLst>
                <a:rect l="0" t="0" r="r" b="b"/>
                <a:pathLst>
                  <a:path w="207" h="29">
                    <a:moveTo>
                      <a:pt x="0" y="0"/>
                    </a:moveTo>
                    <a:lnTo>
                      <a:pt x="0" y="29"/>
                    </a:lnTo>
                    <a:lnTo>
                      <a:pt x="176" y="29"/>
                    </a:lnTo>
                    <a:lnTo>
                      <a:pt x="207" y="0"/>
                    </a:lnTo>
                  </a:path>
                </a:pathLst>
              </a:custGeom>
              <a:noFill/>
              <a:ln w="1588">
                <a:solidFill>
                  <a:srgbClr val="000000"/>
                </a:solidFill>
                <a:prstDash val="solid"/>
                <a:round/>
                <a:headEnd/>
                <a:tailEnd/>
              </a:ln>
            </p:spPr>
            <p:txBody>
              <a:bodyPr/>
              <a:lstStyle/>
              <a:p>
                <a:endParaRPr lang="en-GB"/>
              </a:p>
            </p:txBody>
          </p:sp>
          <p:sp>
            <p:nvSpPr>
              <p:cNvPr id="21889" name="Freeform 385"/>
              <p:cNvSpPr>
                <a:spLocks/>
              </p:cNvSpPr>
              <p:nvPr/>
            </p:nvSpPr>
            <p:spPr bwMode="auto">
              <a:xfrm>
                <a:off x="2828" y="2416"/>
                <a:ext cx="7" cy="7"/>
              </a:xfrm>
              <a:custGeom>
                <a:avLst/>
                <a:gdLst/>
                <a:ahLst/>
                <a:cxnLst>
                  <a:cxn ang="0">
                    <a:pos x="0" y="0"/>
                  </a:cxn>
                  <a:cxn ang="0">
                    <a:pos x="30" y="29"/>
                  </a:cxn>
                  <a:cxn ang="0">
                    <a:pos x="30" y="0"/>
                  </a:cxn>
                </a:cxnLst>
                <a:rect l="0" t="0" r="r" b="b"/>
                <a:pathLst>
                  <a:path w="30" h="29">
                    <a:moveTo>
                      <a:pt x="0" y="0"/>
                    </a:moveTo>
                    <a:lnTo>
                      <a:pt x="30" y="29"/>
                    </a:lnTo>
                    <a:lnTo>
                      <a:pt x="30" y="0"/>
                    </a:lnTo>
                  </a:path>
                </a:pathLst>
              </a:custGeom>
              <a:noFill/>
              <a:ln w="1588">
                <a:solidFill>
                  <a:srgbClr val="000000"/>
                </a:solidFill>
                <a:prstDash val="solid"/>
                <a:round/>
                <a:headEnd/>
                <a:tailEnd/>
              </a:ln>
            </p:spPr>
            <p:txBody>
              <a:bodyPr/>
              <a:lstStyle/>
              <a:p>
                <a:endParaRPr lang="en-GB"/>
              </a:p>
            </p:txBody>
          </p:sp>
          <p:sp>
            <p:nvSpPr>
              <p:cNvPr id="21890" name="Line 386"/>
              <p:cNvSpPr>
                <a:spLocks noChangeShapeType="1"/>
              </p:cNvSpPr>
              <p:nvPr/>
            </p:nvSpPr>
            <p:spPr bwMode="auto">
              <a:xfrm>
                <a:off x="2820" y="2408"/>
                <a:ext cx="8" cy="8"/>
              </a:xfrm>
              <a:prstGeom prst="line">
                <a:avLst/>
              </a:prstGeom>
              <a:noFill/>
              <a:ln w="1588">
                <a:solidFill>
                  <a:srgbClr val="000000"/>
                </a:solidFill>
                <a:round/>
                <a:headEnd/>
                <a:tailEnd/>
              </a:ln>
            </p:spPr>
            <p:txBody>
              <a:bodyPr/>
              <a:lstStyle/>
              <a:p>
                <a:endParaRPr lang="en-GB"/>
              </a:p>
            </p:txBody>
          </p:sp>
          <p:sp>
            <p:nvSpPr>
              <p:cNvPr id="21891" name="Freeform 387"/>
              <p:cNvSpPr>
                <a:spLocks/>
              </p:cNvSpPr>
              <p:nvPr/>
            </p:nvSpPr>
            <p:spPr bwMode="auto">
              <a:xfrm>
                <a:off x="2776" y="2408"/>
                <a:ext cx="14" cy="8"/>
              </a:xfrm>
              <a:custGeom>
                <a:avLst/>
                <a:gdLst/>
                <a:ahLst/>
                <a:cxnLst>
                  <a:cxn ang="0">
                    <a:pos x="58" y="0"/>
                  </a:cxn>
                  <a:cxn ang="0">
                    <a:pos x="30" y="0"/>
                  </a:cxn>
                  <a:cxn ang="0">
                    <a:pos x="0" y="31"/>
                  </a:cxn>
                </a:cxnLst>
                <a:rect l="0" t="0" r="r" b="b"/>
                <a:pathLst>
                  <a:path w="58" h="31">
                    <a:moveTo>
                      <a:pt x="58" y="0"/>
                    </a:moveTo>
                    <a:lnTo>
                      <a:pt x="30" y="0"/>
                    </a:lnTo>
                    <a:lnTo>
                      <a:pt x="0" y="31"/>
                    </a:lnTo>
                  </a:path>
                </a:pathLst>
              </a:custGeom>
              <a:noFill/>
              <a:ln w="1588">
                <a:solidFill>
                  <a:srgbClr val="000000"/>
                </a:solidFill>
                <a:prstDash val="solid"/>
                <a:round/>
                <a:headEnd/>
                <a:tailEnd/>
              </a:ln>
            </p:spPr>
            <p:txBody>
              <a:bodyPr/>
              <a:lstStyle/>
              <a:p>
                <a:endParaRPr lang="en-GB"/>
              </a:p>
            </p:txBody>
          </p:sp>
          <p:sp>
            <p:nvSpPr>
              <p:cNvPr id="21892" name="Freeform 388"/>
              <p:cNvSpPr>
                <a:spLocks/>
              </p:cNvSpPr>
              <p:nvPr/>
            </p:nvSpPr>
            <p:spPr bwMode="auto">
              <a:xfrm>
                <a:off x="2790" y="2408"/>
                <a:ext cx="23" cy="8"/>
              </a:xfrm>
              <a:custGeom>
                <a:avLst/>
                <a:gdLst/>
                <a:ahLst/>
                <a:cxnLst>
                  <a:cxn ang="0">
                    <a:pos x="0" y="0"/>
                  </a:cxn>
                  <a:cxn ang="0">
                    <a:pos x="91" y="0"/>
                  </a:cxn>
                  <a:cxn ang="0">
                    <a:pos x="61" y="31"/>
                  </a:cxn>
                  <a:cxn ang="0">
                    <a:pos x="30" y="31"/>
                  </a:cxn>
                  <a:cxn ang="0">
                    <a:pos x="0" y="0"/>
                  </a:cxn>
                </a:cxnLst>
                <a:rect l="0" t="0" r="r" b="b"/>
                <a:pathLst>
                  <a:path w="91" h="31">
                    <a:moveTo>
                      <a:pt x="0" y="0"/>
                    </a:moveTo>
                    <a:lnTo>
                      <a:pt x="91" y="0"/>
                    </a:lnTo>
                    <a:lnTo>
                      <a:pt x="61" y="31"/>
                    </a:lnTo>
                    <a:lnTo>
                      <a:pt x="30" y="31"/>
                    </a:lnTo>
                    <a:lnTo>
                      <a:pt x="0" y="0"/>
                    </a:lnTo>
                  </a:path>
                </a:pathLst>
              </a:custGeom>
              <a:noFill/>
              <a:ln w="1588">
                <a:solidFill>
                  <a:srgbClr val="000000"/>
                </a:solidFill>
                <a:prstDash val="solid"/>
                <a:round/>
                <a:headEnd/>
                <a:tailEnd/>
              </a:ln>
            </p:spPr>
            <p:txBody>
              <a:bodyPr/>
              <a:lstStyle/>
              <a:p>
                <a:endParaRPr lang="en-GB"/>
              </a:p>
            </p:txBody>
          </p:sp>
          <p:sp>
            <p:nvSpPr>
              <p:cNvPr id="21893" name="Freeform 389"/>
              <p:cNvSpPr>
                <a:spLocks/>
              </p:cNvSpPr>
              <p:nvPr/>
            </p:nvSpPr>
            <p:spPr bwMode="auto">
              <a:xfrm>
                <a:off x="3183" y="2068"/>
                <a:ext cx="75" cy="44"/>
              </a:xfrm>
              <a:custGeom>
                <a:avLst/>
                <a:gdLst/>
                <a:ahLst/>
                <a:cxnLst>
                  <a:cxn ang="0">
                    <a:pos x="0" y="31"/>
                  </a:cxn>
                  <a:cxn ang="0">
                    <a:pos x="0" y="58"/>
                  </a:cxn>
                  <a:cxn ang="0">
                    <a:pos x="29" y="58"/>
                  </a:cxn>
                  <a:cxn ang="0">
                    <a:pos x="88" y="118"/>
                  </a:cxn>
                  <a:cxn ang="0">
                    <a:pos x="88" y="149"/>
                  </a:cxn>
                  <a:cxn ang="0">
                    <a:pos x="118" y="149"/>
                  </a:cxn>
                  <a:cxn ang="0">
                    <a:pos x="118" y="177"/>
                  </a:cxn>
                  <a:cxn ang="0">
                    <a:pos x="267" y="177"/>
                  </a:cxn>
                  <a:cxn ang="0">
                    <a:pos x="267" y="149"/>
                  </a:cxn>
                  <a:cxn ang="0">
                    <a:pos x="297" y="118"/>
                  </a:cxn>
                  <a:cxn ang="0">
                    <a:pos x="267" y="88"/>
                  </a:cxn>
                  <a:cxn ang="0">
                    <a:pos x="297" y="88"/>
                  </a:cxn>
                  <a:cxn ang="0">
                    <a:pos x="267" y="58"/>
                  </a:cxn>
                  <a:cxn ang="0">
                    <a:pos x="236" y="58"/>
                  </a:cxn>
                  <a:cxn ang="0">
                    <a:pos x="267" y="31"/>
                  </a:cxn>
                  <a:cxn ang="0">
                    <a:pos x="236" y="0"/>
                  </a:cxn>
                  <a:cxn ang="0">
                    <a:pos x="236" y="31"/>
                  </a:cxn>
                  <a:cxn ang="0">
                    <a:pos x="207" y="58"/>
                  </a:cxn>
                  <a:cxn ang="0">
                    <a:pos x="179" y="58"/>
                  </a:cxn>
                  <a:cxn ang="0">
                    <a:pos x="207" y="31"/>
                  </a:cxn>
                  <a:cxn ang="0">
                    <a:pos x="179" y="0"/>
                  </a:cxn>
                  <a:cxn ang="0">
                    <a:pos x="148" y="0"/>
                  </a:cxn>
                  <a:cxn ang="0">
                    <a:pos x="88" y="31"/>
                  </a:cxn>
                  <a:cxn ang="0">
                    <a:pos x="0" y="31"/>
                  </a:cxn>
                </a:cxnLst>
                <a:rect l="0" t="0" r="r" b="b"/>
                <a:pathLst>
                  <a:path w="297" h="177">
                    <a:moveTo>
                      <a:pt x="0" y="31"/>
                    </a:moveTo>
                    <a:lnTo>
                      <a:pt x="0" y="58"/>
                    </a:lnTo>
                    <a:lnTo>
                      <a:pt x="29" y="58"/>
                    </a:lnTo>
                    <a:lnTo>
                      <a:pt x="88" y="118"/>
                    </a:lnTo>
                    <a:lnTo>
                      <a:pt x="88" y="149"/>
                    </a:lnTo>
                    <a:lnTo>
                      <a:pt x="118" y="149"/>
                    </a:lnTo>
                    <a:lnTo>
                      <a:pt x="118" y="177"/>
                    </a:lnTo>
                    <a:lnTo>
                      <a:pt x="267" y="177"/>
                    </a:lnTo>
                    <a:lnTo>
                      <a:pt x="267" y="149"/>
                    </a:lnTo>
                    <a:lnTo>
                      <a:pt x="297" y="118"/>
                    </a:lnTo>
                    <a:lnTo>
                      <a:pt x="267" y="88"/>
                    </a:lnTo>
                    <a:lnTo>
                      <a:pt x="297" y="88"/>
                    </a:lnTo>
                    <a:lnTo>
                      <a:pt x="267" y="58"/>
                    </a:lnTo>
                    <a:lnTo>
                      <a:pt x="236" y="58"/>
                    </a:lnTo>
                    <a:lnTo>
                      <a:pt x="267" y="31"/>
                    </a:lnTo>
                    <a:lnTo>
                      <a:pt x="236" y="0"/>
                    </a:lnTo>
                    <a:lnTo>
                      <a:pt x="236" y="31"/>
                    </a:lnTo>
                    <a:lnTo>
                      <a:pt x="207" y="58"/>
                    </a:lnTo>
                    <a:lnTo>
                      <a:pt x="179" y="58"/>
                    </a:lnTo>
                    <a:lnTo>
                      <a:pt x="207" y="31"/>
                    </a:lnTo>
                    <a:lnTo>
                      <a:pt x="179" y="0"/>
                    </a:lnTo>
                    <a:lnTo>
                      <a:pt x="148" y="0"/>
                    </a:lnTo>
                    <a:lnTo>
                      <a:pt x="88" y="31"/>
                    </a:lnTo>
                    <a:lnTo>
                      <a:pt x="0" y="31"/>
                    </a:lnTo>
                  </a:path>
                </a:pathLst>
              </a:custGeom>
              <a:noFill/>
              <a:ln w="1588">
                <a:solidFill>
                  <a:srgbClr val="000000"/>
                </a:solidFill>
                <a:prstDash val="solid"/>
                <a:round/>
                <a:headEnd/>
                <a:tailEnd/>
              </a:ln>
            </p:spPr>
            <p:txBody>
              <a:bodyPr/>
              <a:lstStyle/>
              <a:p>
                <a:endParaRPr lang="en-GB"/>
              </a:p>
            </p:txBody>
          </p:sp>
          <p:sp>
            <p:nvSpPr>
              <p:cNvPr id="21894" name="Freeform 390"/>
              <p:cNvSpPr>
                <a:spLocks/>
              </p:cNvSpPr>
              <p:nvPr/>
            </p:nvSpPr>
            <p:spPr bwMode="auto">
              <a:xfrm>
                <a:off x="3168" y="2076"/>
                <a:ext cx="37" cy="59"/>
              </a:xfrm>
              <a:custGeom>
                <a:avLst/>
                <a:gdLst/>
                <a:ahLst/>
                <a:cxnLst>
                  <a:cxn ang="0">
                    <a:pos x="88" y="236"/>
                  </a:cxn>
                  <a:cxn ang="0">
                    <a:pos x="88" y="206"/>
                  </a:cxn>
                  <a:cxn ang="0">
                    <a:pos x="147" y="206"/>
                  </a:cxn>
                  <a:cxn ang="0">
                    <a:pos x="147" y="176"/>
                  </a:cxn>
                  <a:cxn ang="0">
                    <a:pos x="119" y="176"/>
                  </a:cxn>
                  <a:cxn ang="0">
                    <a:pos x="88" y="146"/>
                  </a:cxn>
                  <a:cxn ang="0">
                    <a:pos x="59" y="146"/>
                  </a:cxn>
                  <a:cxn ang="0">
                    <a:pos x="59" y="176"/>
                  </a:cxn>
                  <a:cxn ang="0">
                    <a:pos x="29" y="146"/>
                  </a:cxn>
                  <a:cxn ang="0">
                    <a:pos x="0" y="146"/>
                  </a:cxn>
                  <a:cxn ang="0">
                    <a:pos x="0" y="118"/>
                  </a:cxn>
                  <a:cxn ang="0">
                    <a:pos x="29" y="118"/>
                  </a:cxn>
                  <a:cxn ang="0">
                    <a:pos x="59" y="87"/>
                  </a:cxn>
                  <a:cxn ang="0">
                    <a:pos x="59" y="57"/>
                  </a:cxn>
                  <a:cxn ang="0">
                    <a:pos x="29" y="27"/>
                  </a:cxn>
                  <a:cxn ang="0">
                    <a:pos x="29" y="0"/>
                  </a:cxn>
                  <a:cxn ang="0">
                    <a:pos x="59" y="0"/>
                  </a:cxn>
                </a:cxnLst>
                <a:rect l="0" t="0" r="r" b="b"/>
                <a:pathLst>
                  <a:path w="147" h="236">
                    <a:moveTo>
                      <a:pt x="88" y="236"/>
                    </a:moveTo>
                    <a:lnTo>
                      <a:pt x="88" y="206"/>
                    </a:lnTo>
                    <a:lnTo>
                      <a:pt x="147" y="206"/>
                    </a:lnTo>
                    <a:lnTo>
                      <a:pt x="147" y="176"/>
                    </a:lnTo>
                    <a:lnTo>
                      <a:pt x="119" y="176"/>
                    </a:lnTo>
                    <a:lnTo>
                      <a:pt x="88" y="146"/>
                    </a:lnTo>
                    <a:lnTo>
                      <a:pt x="59" y="146"/>
                    </a:lnTo>
                    <a:lnTo>
                      <a:pt x="59" y="176"/>
                    </a:lnTo>
                    <a:lnTo>
                      <a:pt x="29" y="146"/>
                    </a:lnTo>
                    <a:lnTo>
                      <a:pt x="0" y="146"/>
                    </a:lnTo>
                    <a:lnTo>
                      <a:pt x="0" y="118"/>
                    </a:lnTo>
                    <a:lnTo>
                      <a:pt x="29" y="118"/>
                    </a:lnTo>
                    <a:lnTo>
                      <a:pt x="59" y="87"/>
                    </a:lnTo>
                    <a:lnTo>
                      <a:pt x="59" y="57"/>
                    </a:lnTo>
                    <a:lnTo>
                      <a:pt x="29" y="27"/>
                    </a:lnTo>
                    <a:lnTo>
                      <a:pt x="29" y="0"/>
                    </a:lnTo>
                    <a:lnTo>
                      <a:pt x="59" y="0"/>
                    </a:lnTo>
                  </a:path>
                </a:pathLst>
              </a:custGeom>
              <a:noFill/>
              <a:ln w="1588">
                <a:solidFill>
                  <a:srgbClr val="000000"/>
                </a:solidFill>
                <a:prstDash val="solid"/>
                <a:round/>
                <a:headEnd/>
                <a:tailEnd/>
              </a:ln>
            </p:spPr>
            <p:txBody>
              <a:bodyPr/>
              <a:lstStyle/>
              <a:p>
                <a:endParaRPr lang="en-GB"/>
              </a:p>
            </p:txBody>
          </p:sp>
          <p:sp>
            <p:nvSpPr>
              <p:cNvPr id="21895" name="Line 391"/>
              <p:cNvSpPr>
                <a:spLocks noChangeShapeType="1"/>
              </p:cNvSpPr>
              <p:nvPr/>
            </p:nvSpPr>
            <p:spPr bwMode="auto">
              <a:xfrm flipH="1" flipV="1">
                <a:off x="3176" y="2127"/>
                <a:ext cx="15" cy="8"/>
              </a:xfrm>
              <a:prstGeom prst="line">
                <a:avLst/>
              </a:prstGeom>
              <a:noFill/>
              <a:ln w="1588">
                <a:solidFill>
                  <a:srgbClr val="000000"/>
                </a:solidFill>
                <a:round/>
                <a:headEnd/>
                <a:tailEnd/>
              </a:ln>
            </p:spPr>
            <p:txBody>
              <a:bodyPr/>
              <a:lstStyle/>
              <a:p>
                <a:endParaRPr lang="en-GB"/>
              </a:p>
            </p:txBody>
          </p:sp>
          <p:sp>
            <p:nvSpPr>
              <p:cNvPr id="21896" name="Freeform 392"/>
              <p:cNvSpPr>
                <a:spLocks/>
              </p:cNvSpPr>
              <p:nvPr/>
            </p:nvSpPr>
            <p:spPr bwMode="auto">
              <a:xfrm>
                <a:off x="3176" y="2127"/>
                <a:ext cx="15" cy="8"/>
              </a:xfrm>
              <a:custGeom>
                <a:avLst/>
                <a:gdLst/>
                <a:ahLst/>
                <a:cxnLst>
                  <a:cxn ang="0">
                    <a:pos x="59" y="30"/>
                  </a:cxn>
                  <a:cxn ang="0">
                    <a:pos x="30" y="0"/>
                  </a:cxn>
                  <a:cxn ang="0">
                    <a:pos x="0" y="0"/>
                  </a:cxn>
                </a:cxnLst>
                <a:rect l="0" t="0" r="r" b="b"/>
                <a:pathLst>
                  <a:path w="59" h="30">
                    <a:moveTo>
                      <a:pt x="59" y="30"/>
                    </a:moveTo>
                    <a:lnTo>
                      <a:pt x="30" y="0"/>
                    </a:lnTo>
                    <a:lnTo>
                      <a:pt x="0" y="0"/>
                    </a:lnTo>
                  </a:path>
                </a:pathLst>
              </a:custGeom>
              <a:noFill/>
              <a:ln w="1588">
                <a:solidFill>
                  <a:srgbClr val="000000"/>
                </a:solidFill>
                <a:prstDash val="solid"/>
                <a:round/>
                <a:headEnd/>
                <a:tailEnd/>
              </a:ln>
            </p:spPr>
            <p:txBody>
              <a:bodyPr/>
              <a:lstStyle/>
              <a:p>
                <a:endParaRPr lang="en-GB"/>
              </a:p>
            </p:txBody>
          </p:sp>
          <p:sp>
            <p:nvSpPr>
              <p:cNvPr id="21897" name="Freeform 393"/>
              <p:cNvSpPr>
                <a:spLocks/>
              </p:cNvSpPr>
              <p:nvPr/>
            </p:nvSpPr>
            <p:spPr bwMode="auto">
              <a:xfrm>
                <a:off x="3116" y="2127"/>
                <a:ext cx="60" cy="8"/>
              </a:xfrm>
              <a:custGeom>
                <a:avLst/>
                <a:gdLst/>
                <a:ahLst/>
                <a:cxnLst>
                  <a:cxn ang="0">
                    <a:pos x="237" y="0"/>
                  </a:cxn>
                  <a:cxn ang="0">
                    <a:pos x="208" y="30"/>
                  </a:cxn>
                  <a:cxn ang="0">
                    <a:pos x="178" y="30"/>
                  </a:cxn>
                  <a:cxn ang="0">
                    <a:pos x="148" y="0"/>
                  </a:cxn>
                  <a:cxn ang="0">
                    <a:pos x="0" y="0"/>
                  </a:cxn>
                </a:cxnLst>
                <a:rect l="0" t="0" r="r" b="b"/>
                <a:pathLst>
                  <a:path w="237" h="30">
                    <a:moveTo>
                      <a:pt x="237" y="0"/>
                    </a:moveTo>
                    <a:lnTo>
                      <a:pt x="208" y="30"/>
                    </a:lnTo>
                    <a:lnTo>
                      <a:pt x="178" y="30"/>
                    </a:lnTo>
                    <a:lnTo>
                      <a:pt x="148" y="0"/>
                    </a:lnTo>
                    <a:lnTo>
                      <a:pt x="0" y="0"/>
                    </a:lnTo>
                  </a:path>
                </a:pathLst>
              </a:custGeom>
              <a:noFill/>
              <a:ln w="1588">
                <a:solidFill>
                  <a:srgbClr val="000000"/>
                </a:solidFill>
                <a:prstDash val="solid"/>
                <a:round/>
                <a:headEnd/>
                <a:tailEnd/>
              </a:ln>
            </p:spPr>
            <p:txBody>
              <a:bodyPr/>
              <a:lstStyle/>
              <a:p>
                <a:endParaRPr lang="en-GB"/>
              </a:p>
            </p:txBody>
          </p:sp>
          <p:sp>
            <p:nvSpPr>
              <p:cNvPr id="21898" name="Freeform 394"/>
              <p:cNvSpPr>
                <a:spLocks/>
              </p:cNvSpPr>
              <p:nvPr/>
            </p:nvSpPr>
            <p:spPr bwMode="auto">
              <a:xfrm>
                <a:off x="3191" y="2135"/>
                <a:ext cx="288" cy="88"/>
              </a:xfrm>
              <a:custGeom>
                <a:avLst/>
                <a:gdLst/>
                <a:ahLst/>
                <a:cxnLst>
                  <a:cxn ang="0">
                    <a:pos x="1156" y="353"/>
                  </a:cxn>
                  <a:cxn ang="0">
                    <a:pos x="1126" y="353"/>
                  </a:cxn>
                  <a:cxn ang="0">
                    <a:pos x="1096" y="325"/>
                  </a:cxn>
                  <a:cxn ang="0">
                    <a:pos x="1067" y="325"/>
                  </a:cxn>
                  <a:cxn ang="0">
                    <a:pos x="1037" y="295"/>
                  </a:cxn>
                  <a:cxn ang="0">
                    <a:pos x="1037" y="266"/>
                  </a:cxn>
                  <a:cxn ang="0">
                    <a:pos x="1008" y="235"/>
                  </a:cxn>
                  <a:cxn ang="0">
                    <a:pos x="1037" y="235"/>
                  </a:cxn>
                  <a:cxn ang="0">
                    <a:pos x="1008" y="207"/>
                  </a:cxn>
                  <a:cxn ang="0">
                    <a:pos x="949" y="207"/>
                  </a:cxn>
                  <a:cxn ang="0">
                    <a:pos x="949" y="235"/>
                  </a:cxn>
                  <a:cxn ang="0">
                    <a:pos x="889" y="177"/>
                  </a:cxn>
                  <a:cxn ang="0">
                    <a:pos x="919" y="177"/>
                  </a:cxn>
                  <a:cxn ang="0">
                    <a:pos x="949" y="146"/>
                  </a:cxn>
                  <a:cxn ang="0">
                    <a:pos x="1008" y="146"/>
                  </a:cxn>
                  <a:cxn ang="0">
                    <a:pos x="979" y="116"/>
                  </a:cxn>
                  <a:cxn ang="0">
                    <a:pos x="979" y="59"/>
                  </a:cxn>
                  <a:cxn ang="0">
                    <a:pos x="919" y="59"/>
                  </a:cxn>
                  <a:cxn ang="0">
                    <a:pos x="949" y="89"/>
                  </a:cxn>
                  <a:cxn ang="0">
                    <a:pos x="889" y="89"/>
                  </a:cxn>
                  <a:cxn ang="0">
                    <a:pos x="860" y="89"/>
                  </a:cxn>
                  <a:cxn ang="0">
                    <a:pos x="860" y="177"/>
                  </a:cxn>
                  <a:cxn ang="0">
                    <a:pos x="830" y="146"/>
                  </a:cxn>
                  <a:cxn ang="0">
                    <a:pos x="830" y="116"/>
                  </a:cxn>
                  <a:cxn ang="0">
                    <a:pos x="801" y="116"/>
                  </a:cxn>
                  <a:cxn ang="0">
                    <a:pos x="771" y="146"/>
                  </a:cxn>
                  <a:cxn ang="0">
                    <a:pos x="742" y="116"/>
                  </a:cxn>
                  <a:cxn ang="0">
                    <a:pos x="712" y="146"/>
                  </a:cxn>
                  <a:cxn ang="0">
                    <a:pos x="682" y="146"/>
                  </a:cxn>
                  <a:cxn ang="0">
                    <a:pos x="652" y="177"/>
                  </a:cxn>
                  <a:cxn ang="0">
                    <a:pos x="652" y="146"/>
                  </a:cxn>
                  <a:cxn ang="0">
                    <a:pos x="594" y="207"/>
                  </a:cxn>
                  <a:cxn ang="0">
                    <a:pos x="475" y="207"/>
                  </a:cxn>
                  <a:cxn ang="0">
                    <a:pos x="445" y="235"/>
                  </a:cxn>
                  <a:cxn ang="0">
                    <a:pos x="475" y="235"/>
                  </a:cxn>
                  <a:cxn ang="0">
                    <a:pos x="414" y="295"/>
                  </a:cxn>
                  <a:cxn ang="0">
                    <a:pos x="387" y="266"/>
                  </a:cxn>
                  <a:cxn ang="0">
                    <a:pos x="238" y="266"/>
                  </a:cxn>
                  <a:cxn ang="0">
                    <a:pos x="326" y="177"/>
                  </a:cxn>
                  <a:cxn ang="0">
                    <a:pos x="326" y="146"/>
                  </a:cxn>
                  <a:cxn ang="0">
                    <a:pos x="207" y="146"/>
                  </a:cxn>
                  <a:cxn ang="0">
                    <a:pos x="178" y="116"/>
                  </a:cxn>
                  <a:cxn ang="0">
                    <a:pos x="119" y="116"/>
                  </a:cxn>
                  <a:cxn ang="0">
                    <a:pos x="89" y="89"/>
                  </a:cxn>
                  <a:cxn ang="0">
                    <a:pos x="59" y="89"/>
                  </a:cxn>
                  <a:cxn ang="0">
                    <a:pos x="59" y="28"/>
                  </a:cxn>
                  <a:cxn ang="0">
                    <a:pos x="31" y="0"/>
                  </a:cxn>
                  <a:cxn ang="0">
                    <a:pos x="0" y="0"/>
                  </a:cxn>
                </a:cxnLst>
                <a:rect l="0" t="0" r="r" b="b"/>
                <a:pathLst>
                  <a:path w="1156" h="353">
                    <a:moveTo>
                      <a:pt x="1156" y="353"/>
                    </a:moveTo>
                    <a:lnTo>
                      <a:pt x="1126" y="353"/>
                    </a:lnTo>
                    <a:lnTo>
                      <a:pt x="1096" y="325"/>
                    </a:lnTo>
                    <a:lnTo>
                      <a:pt x="1067" y="325"/>
                    </a:lnTo>
                    <a:lnTo>
                      <a:pt x="1037" y="295"/>
                    </a:lnTo>
                    <a:lnTo>
                      <a:pt x="1037" y="266"/>
                    </a:lnTo>
                    <a:lnTo>
                      <a:pt x="1008" y="235"/>
                    </a:lnTo>
                    <a:lnTo>
                      <a:pt x="1037" y="235"/>
                    </a:lnTo>
                    <a:lnTo>
                      <a:pt x="1008" y="207"/>
                    </a:lnTo>
                    <a:lnTo>
                      <a:pt x="949" y="207"/>
                    </a:lnTo>
                    <a:lnTo>
                      <a:pt x="949" y="235"/>
                    </a:lnTo>
                    <a:lnTo>
                      <a:pt x="889" y="177"/>
                    </a:lnTo>
                    <a:lnTo>
                      <a:pt x="919" y="177"/>
                    </a:lnTo>
                    <a:lnTo>
                      <a:pt x="949" y="146"/>
                    </a:lnTo>
                    <a:lnTo>
                      <a:pt x="1008" y="146"/>
                    </a:lnTo>
                    <a:lnTo>
                      <a:pt x="979" y="116"/>
                    </a:lnTo>
                    <a:lnTo>
                      <a:pt x="979" y="59"/>
                    </a:lnTo>
                    <a:lnTo>
                      <a:pt x="919" y="59"/>
                    </a:lnTo>
                    <a:lnTo>
                      <a:pt x="949" y="89"/>
                    </a:lnTo>
                    <a:lnTo>
                      <a:pt x="889" y="89"/>
                    </a:lnTo>
                    <a:lnTo>
                      <a:pt x="860" y="89"/>
                    </a:lnTo>
                    <a:lnTo>
                      <a:pt x="860" y="177"/>
                    </a:lnTo>
                    <a:lnTo>
                      <a:pt x="830" y="146"/>
                    </a:lnTo>
                    <a:lnTo>
                      <a:pt x="830" y="116"/>
                    </a:lnTo>
                    <a:lnTo>
                      <a:pt x="801" y="116"/>
                    </a:lnTo>
                    <a:lnTo>
                      <a:pt x="771" y="146"/>
                    </a:lnTo>
                    <a:lnTo>
                      <a:pt x="742" y="116"/>
                    </a:lnTo>
                    <a:lnTo>
                      <a:pt x="712" y="146"/>
                    </a:lnTo>
                    <a:lnTo>
                      <a:pt x="682" y="146"/>
                    </a:lnTo>
                    <a:lnTo>
                      <a:pt x="652" y="177"/>
                    </a:lnTo>
                    <a:lnTo>
                      <a:pt x="652" y="146"/>
                    </a:lnTo>
                    <a:lnTo>
                      <a:pt x="594" y="207"/>
                    </a:lnTo>
                    <a:lnTo>
                      <a:pt x="475" y="207"/>
                    </a:lnTo>
                    <a:lnTo>
                      <a:pt x="445" y="235"/>
                    </a:lnTo>
                    <a:lnTo>
                      <a:pt x="475" y="235"/>
                    </a:lnTo>
                    <a:lnTo>
                      <a:pt x="414" y="295"/>
                    </a:lnTo>
                    <a:lnTo>
                      <a:pt x="387" y="266"/>
                    </a:lnTo>
                    <a:lnTo>
                      <a:pt x="238" y="266"/>
                    </a:lnTo>
                    <a:lnTo>
                      <a:pt x="326" y="177"/>
                    </a:lnTo>
                    <a:lnTo>
                      <a:pt x="326" y="146"/>
                    </a:lnTo>
                    <a:lnTo>
                      <a:pt x="207" y="146"/>
                    </a:lnTo>
                    <a:lnTo>
                      <a:pt x="178" y="116"/>
                    </a:lnTo>
                    <a:lnTo>
                      <a:pt x="119" y="116"/>
                    </a:lnTo>
                    <a:lnTo>
                      <a:pt x="89" y="89"/>
                    </a:lnTo>
                    <a:lnTo>
                      <a:pt x="59" y="89"/>
                    </a:lnTo>
                    <a:lnTo>
                      <a:pt x="59" y="28"/>
                    </a:lnTo>
                    <a:lnTo>
                      <a:pt x="31" y="0"/>
                    </a:lnTo>
                    <a:lnTo>
                      <a:pt x="0" y="0"/>
                    </a:lnTo>
                  </a:path>
                </a:pathLst>
              </a:custGeom>
              <a:noFill/>
              <a:ln w="1588">
                <a:solidFill>
                  <a:srgbClr val="000000"/>
                </a:solidFill>
                <a:prstDash val="solid"/>
                <a:round/>
                <a:headEnd/>
                <a:tailEnd/>
              </a:ln>
            </p:spPr>
            <p:txBody>
              <a:bodyPr/>
              <a:lstStyle/>
              <a:p>
                <a:endParaRPr lang="en-GB"/>
              </a:p>
            </p:txBody>
          </p:sp>
          <p:sp>
            <p:nvSpPr>
              <p:cNvPr id="21899" name="Freeform 395"/>
              <p:cNvSpPr>
                <a:spLocks/>
              </p:cNvSpPr>
              <p:nvPr/>
            </p:nvSpPr>
            <p:spPr bwMode="auto">
              <a:xfrm>
                <a:off x="3013" y="2127"/>
                <a:ext cx="126" cy="133"/>
              </a:xfrm>
              <a:custGeom>
                <a:avLst/>
                <a:gdLst/>
                <a:ahLst/>
                <a:cxnLst>
                  <a:cxn ang="0">
                    <a:pos x="414" y="0"/>
                  </a:cxn>
                  <a:cxn ang="0">
                    <a:pos x="444" y="30"/>
                  </a:cxn>
                  <a:cxn ang="0">
                    <a:pos x="444" y="58"/>
                  </a:cxn>
                  <a:cxn ang="0">
                    <a:pos x="503" y="119"/>
                  </a:cxn>
                  <a:cxn ang="0">
                    <a:pos x="503" y="146"/>
                  </a:cxn>
                  <a:cxn ang="0">
                    <a:pos x="444" y="146"/>
                  </a:cxn>
                  <a:cxn ang="0">
                    <a:pos x="414" y="176"/>
                  </a:cxn>
                  <a:cxn ang="0">
                    <a:pos x="444" y="207"/>
                  </a:cxn>
                  <a:cxn ang="0">
                    <a:pos x="474" y="176"/>
                  </a:cxn>
                  <a:cxn ang="0">
                    <a:pos x="503" y="176"/>
                  </a:cxn>
                  <a:cxn ang="0">
                    <a:pos x="474" y="207"/>
                  </a:cxn>
                  <a:cxn ang="0">
                    <a:pos x="474" y="237"/>
                  </a:cxn>
                  <a:cxn ang="0">
                    <a:pos x="503" y="237"/>
                  </a:cxn>
                  <a:cxn ang="0">
                    <a:pos x="503" y="265"/>
                  </a:cxn>
                  <a:cxn ang="0">
                    <a:pos x="474" y="265"/>
                  </a:cxn>
                  <a:cxn ang="0">
                    <a:pos x="474" y="296"/>
                  </a:cxn>
                  <a:cxn ang="0">
                    <a:pos x="503" y="325"/>
                  </a:cxn>
                  <a:cxn ang="0">
                    <a:pos x="474" y="355"/>
                  </a:cxn>
                  <a:cxn ang="0">
                    <a:pos x="444" y="325"/>
                  </a:cxn>
                  <a:cxn ang="0">
                    <a:pos x="414" y="325"/>
                  </a:cxn>
                  <a:cxn ang="0">
                    <a:pos x="385" y="355"/>
                  </a:cxn>
                  <a:cxn ang="0">
                    <a:pos x="385" y="444"/>
                  </a:cxn>
                  <a:cxn ang="0">
                    <a:pos x="355" y="414"/>
                  </a:cxn>
                  <a:cxn ang="0">
                    <a:pos x="325" y="414"/>
                  </a:cxn>
                  <a:cxn ang="0">
                    <a:pos x="325" y="474"/>
                  </a:cxn>
                  <a:cxn ang="0">
                    <a:pos x="267" y="474"/>
                  </a:cxn>
                  <a:cxn ang="0">
                    <a:pos x="294" y="444"/>
                  </a:cxn>
                  <a:cxn ang="0">
                    <a:pos x="237" y="383"/>
                  </a:cxn>
                  <a:cxn ang="0">
                    <a:pos x="57" y="383"/>
                  </a:cxn>
                  <a:cxn ang="0">
                    <a:pos x="30" y="414"/>
                  </a:cxn>
                  <a:cxn ang="0">
                    <a:pos x="30" y="444"/>
                  </a:cxn>
                  <a:cxn ang="0">
                    <a:pos x="0" y="474"/>
                  </a:cxn>
                  <a:cxn ang="0">
                    <a:pos x="30" y="502"/>
                  </a:cxn>
                  <a:cxn ang="0">
                    <a:pos x="57" y="502"/>
                  </a:cxn>
                  <a:cxn ang="0">
                    <a:pos x="57" y="532"/>
                  </a:cxn>
                </a:cxnLst>
                <a:rect l="0" t="0" r="r" b="b"/>
                <a:pathLst>
                  <a:path w="503" h="532">
                    <a:moveTo>
                      <a:pt x="414" y="0"/>
                    </a:moveTo>
                    <a:lnTo>
                      <a:pt x="444" y="30"/>
                    </a:lnTo>
                    <a:lnTo>
                      <a:pt x="444" y="58"/>
                    </a:lnTo>
                    <a:lnTo>
                      <a:pt x="503" y="119"/>
                    </a:lnTo>
                    <a:lnTo>
                      <a:pt x="503" y="146"/>
                    </a:lnTo>
                    <a:lnTo>
                      <a:pt x="444" y="146"/>
                    </a:lnTo>
                    <a:lnTo>
                      <a:pt x="414" y="176"/>
                    </a:lnTo>
                    <a:lnTo>
                      <a:pt x="444" y="207"/>
                    </a:lnTo>
                    <a:lnTo>
                      <a:pt x="474" y="176"/>
                    </a:lnTo>
                    <a:lnTo>
                      <a:pt x="503" y="176"/>
                    </a:lnTo>
                    <a:lnTo>
                      <a:pt x="474" y="207"/>
                    </a:lnTo>
                    <a:lnTo>
                      <a:pt x="474" y="237"/>
                    </a:lnTo>
                    <a:lnTo>
                      <a:pt x="503" y="237"/>
                    </a:lnTo>
                    <a:lnTo>
                      <a:pt x="503" y="265"/>
                    </a:lnTo>
                    <a:lnTo>
                      <a:pt x="474" y="265"/>
                    </a:lnTo>
                    <a:lnTo>
                      <a:pt x="474" y="296"/>
                    </a:lnTo>
                    <a:lnTo>
                      <a:pt x="503" y="325"/>
                    </a:lnTo>
                    <a:lnTo>
                      <a:pt x="474" y="355"/>
                    </a:lnTo>
                    <a:lnTo>
                      <a:pt x="444" y="325"/>
                    </a:lnTo>
                    <a:lnTo>
                      <a:pt x="414" y="325"/>
                    </a:lnTo>
                    <a:lnTo>
                      <a:pt x="385" y="355"/>
                    </a:lnTo>
                    <a:lnTo>
                      <a:pt x="385" y="444"/>
                    </a:lnTo>
                    <a:lnTo>
                      <a:pt x="355" y="414"/>
                    </a:lnTo>
                    <a:lnTo>
                      <a:pt x="325" y="414"/>
                    </a:lnTo>
                    <a:lnTo>
                      <a:pt x="325" y="474"/>
                    </a:lnTo>
                    <a:lnTo>
                      <a:pt x="267" y="474"/>
                    </a:lnTo>
                    <a:lnTo>
                      <a:pt x="294" y="444"/>
                    </a:lnTo>
                    <a:lnTo>
                      <a:pt x="237" y="383"/>
                    </a:lnTo>
                    <a:lnTo>
                      <a:pt x="57" y="383"/>
                    </a:lnTo>
                    <a:lnTo>
                      <a:pt x="30" y="414"/>
                    </a:lnTo>
                    <a:lnTo>
                      <a:pt x="30" y="444"/>
                    </a:lnTo>
                    <a:lnTo>
                      <a:pt x="0" y="474"/>
                    </a:lnTo>
                    <a:lnTo>
                      <a:pt x="30" y="502"/>
                    </a:lnTo>
                    <a:lnTo>
                      <a:pt x="57" y="502"/>
                    </a:lnTo>
                    <a:lnTo>
                      <a:pt x="57" y="532"/>
                    </a:lnTo>
                  </a:path>
                </a:pathLst>
              </a:custGeom>
              <a:noFill/>
              <a:ln w="1588">
                <a:solidFill>
                  <a:srgbClr val="000000"/>
                </a:solidFill>
                <a:prstDash val="solid"/>
                <a:round/>
                <a:headEnd/>
                <a:tailEnd/>
              </a:ln>
            </p:spPr>
            <p:txBody>
              <a:bodyPr/>
              <a:lstStyle/>
              <a:p>
                <a:endParaRPr lang="en-GB"/>
              </a:p>
            </p:txBody>
          </p:sp>
          <p:sp>
            <p:nvSpPr>
              <p:cNvPr id="21900" name="Freeform 396"/>
              <p:cNvSpPr>
                <a:spLocks/>
              </p:cNvSpPr>
              <p:nvPr/>
            </p:nvSpPr>
            <p:spPr bwMode="auto">
              <a:xfrm>
                <a:off x="3183" y="2231"/>
                <a:ext cx="8" cy="7"/>
              </a:xfrm>
              <a:custGeom>
                <a:avLst/>
                <a:gdLst/>
                <a:ahLst/>
                <a:cxnLst>
                  <a:cxn ang="0">
                    <a:pos x="0" y="0"/>
                  </a:cxn>
                  <a:cxn ang="0">
                    <a:pos x="29" y="0"/>
                  </a:cxn>
                  <a:cxn ang="0">
                    <a:pos x="29" y="30"/>
                  </a:cxn>
                  <a:cxn ang="0">
                    <a:pos x="0" y="0"/>
                  </a:cxn>
                </a:cxnLst>
                <a:rect l="0" t="0" r="r" b="b"/>
                <a:pathLst>
                  <a:path w="29" h="30">
                    <a:moveTo>
                      <a:pt x="0" y="0"/>
                    </a:moveTo>
                    <a:lnTo>
                      <a:pt x="29" y="0"/>
                    </a:lnTo>
                    <a:lnTo>
                      <a:pt x="29" y="30"/>
                    </a:lnTo>
                    <a:lnTo>
                      <a:pt x="0" y="0"/>
                    </a:lnTo>
                  </a:path>
                </a:pathLst>
              </a:custGeom>
              <a:noFill/>
              <a:ln w="1588">
                <a:solidFill>
                  <a:srgbClr val="000000"/>
                </a:solidFill>
                <a:prstDash val="solid"/>
                <a:round/>
                <a:headEnd/>
                <a:tailEnd/>
              </a:ln>
            </p:spPr>
            <p:txBody>
              <a:bodyPr/>
              <a:lstStyle/>
              <a:p>
                <a:endParaRPr lang="en-GB"/>
              </a:p>
            </p:txBody>
          </p:sp>
          <p:sp>
            <p:nvSpPr>
              <p:cNvPr id="21901" name="Freeform 397"/>
              <p:cNvSpPr>
                <a:spLocks/>
              </p:cNvSpPr>
              <p:nvPr/>
            </p:nvSpPr>
            <p:spPr bwMode="auto">
              <a:xfrm>
                <a:off x="3154" y="2209"/>
                <a:ext cx="29" cy="22"/>
              </a:xfrm>
              <a:custGeom>
                <a:avLst/>
                <a:gdLst/>
                <a:ahLst/>
                <a:cxnLst>
                  <a:cxn ang="0">
                    <a:pos x="119" y="89"/>
                  </a:cxn>
                  <a:cxn ang="0">
                    <a:pos x="89" y="89"/>
                  </a:cxn>
                  <a:cxn ang="0">
                    <a:pos x="0" y="0"/>
                  </a:cxn>
                  <a:cxn ang="0">
                    <a:pos x="30" y="0"/>
                  </a:cxn>
                  <a:cxn ang="0">
                    <a:pos x="119" y="89"/>
                  </a:cxn>
                </a:cxnLst>
                <a:rect l="0" t="0" r="r" b="b"/>
                <a:pathLst>
                  <a:path w="119" h="89">
                    <a:moveTo>
                      <a:pt x="119" y="89"/>
                    </a:moveTo>
                    <a:lnTo>
                      <a:pt x="89" y="89"/>
                    </a:lnTo>
                    <a:lnTo>
                      <a:pt x="0" y="0"/>
                    </a:lnTo>
                    <a:lnTo>
                      <a:pt x="30" y="0"/>
                    </a:lnTo>
                    <a:lnTo>
                      <a:pt x="119" y="89"/>
                    </a:lnTo>
                  </a:path>
                </a:pathLst>
              </a:custGeom>
              <a:noFill/>
              <a:ln w="1588">
                <a:solidFill>
                  <a:srgbClr val="000000"/>
                </a:solidFill>
                <a:prstDash val="solid"/>
                <a:round/>
                <a:headEnd/>
                <a:tailEnd/>
              </a:ln>
            </p:spPr>
            <p:txBody>
              <a:bodyPr/>
              <a:lstStyle/>
              <a:p>
                <a:endParaRPr lang="en-GB"/>
              </a:p>
            </p:txBody>
          </p:sp>
          <p:sp>
            <p:nvSpPr>
              <p:cNvPr id="21902" name="Freeform 398"/>
              <p:cNvSpPr>
                <a:spLocks/>
              </p:cNvSpPr>
              <p:nvPr/>
            </p:nvSpPr>
            <p:spPr bwMode="auto">
              <a:xfrm>
                <a:off x="2939" y="2260"/>
                <a:ext cx="88" cy="200"/>
              </a:xfrm>
              <a:custGeom>
                <a:avLst/>
                <a:gdLst/>
                <a:ahLst/>
                <a:cxnLst>
                  <a:cxn ang="0">
                    <a:pos x="355" y="0"/>
                  </a:cxn>
                  <a:cxn ang="0">
                    <a:pos x="355" y="89"/>
                  </a:cxn>
                  <a:cxn ang="0">
                    <a:pos x="328" y="119"/>
                  </a:cxn>
                  <a:cxn ang="0">
                    <a:pos x="328" y="148"/>
                  </a:cxn>
                  <a:cxn ang="0">
                    <a:pos x="298" y="148"/>
                  </a:cxn>
                  <a:cxn ang="0">
                    <a:pos x="298" y="207"/>
                  </a:cxn>
                  <a:cxn ang="0">
                    <a:pos x="209" y="207"/>
                  </a:cxn>
                  <a:cxn ang="0">
                    <a:pos x="209" y="237"/>
                  </a:cxn>
                  <a:cxn ang="0">
                    <a:pos x="237" y="267"/>
                  </a:cxn>
                  <a:cxn ang="0">
                    <a:pos x="298" y="267"/>
                  </a:cxn>
                  <a:cxn ang="0">
                    <a:pos x="298" y="325"/>
                  </a:cxn>
                  <a:cxn ang="0">
                    <a:pos x="267" y="325"/>
                  </a:cxn>
                  <a:cxn ang="0">
                    <a:pos x="209" y="385"/>
                  </a:cxn>
                  <a:cxn ang="0">
                    <a:pos x="237" y="416"/>
                  </a:cxn>
                  <a:cxn ang="0">
                    <a:pos x="209" y="444"/>
                  </a:cxn>
                  <a:cxn ang="0">
                    <a:pos x="60" y="444"/>
                  </a:cxn>
                  <a:cxn ang="0">
                    <a:pos x="60" y="473"/>
                  </a:cxn>
                  <a:cxn ang="0">
                    <a:pos x="30" y="444"/>
                  </a:cxn>
                  <a:cxn ang="0">
                    <a:pos x="0" y="473"/>
                  </a:cxn>
                  <a:cxn ang="0">
                    <a:pos x="30" y="473"/>
                  </a:cxn>
                  <a:cxn ang="0">
                    <a:pos x="0" y="504"/>
                  </a:cxn>
                  <a:cxn ang="0">
                    <a:pos x="30" y="504"/>
                  </a:cxn>
                  <a:cxn ang="0">
                    <a:pos x="60" y="534"/>
                  </a:cxn>
                  <a:cxn ang="0">
                    <a:pos x="60" y="562"/>
                  </a:cxn>
                  <a:cxn ang="0">
                    <a:pos x="91" y="592"/>
                  </a:cxn>
                  <a:cxn ang="0">
                    <a:pos x="91" y="623"/>
                  </a:cxn>
                  <a:cxn ang="0">
                    <a:pos x="60" y="623"/>
                  </a:cxn>
                  <a:cxn ang="0">
                    <a:pos x="60" y="652"/>
                  </a:cxn>
                  <a:cxn ang="0">
                    <a:pos x="30" y="680"/>
                  </a:cxn>
                  <a:cxn ang="0">
                    <a:pos x="30" y="711"/>
                  </a:cxn>
                  <a:cxn ang="0">
                    <a:pos x="0" y="711"/>
                  </a:cxn>
                  <a:cxn ang="0">
                    <a:pos x="30" y="741"/>
                  </a:cxn>
                  <a:cxn ang="0">
                    <a:pos x="30" y="798"/>
                  </a:cxn>
                </a:cxnLst>
                <a:rect l="0" t="0" r="r" b="b"/>
                <a:pathLst>
                  <a:path w="355" h="798">
                    <a:moveTo>
                      <a:pt x="355" y="0"/>
                    </a:moveTo>
                    <a:lnTo>
                      <a:pt x="355" y="89"/>
                    </a:lnTo>
                    <a:lnTo>
                      <a:pt x="328" y="119"/>
                    </a:lnTo>
                    <a:lnTo>
                      <a:pt x="328" y="148"/>
                    </a:lnTo>
                    <a:lnTo>
                      <a:pt x="298" y="148"/>
                    </a:lnTo>
                    <a:lnTo>
                      <a:pt x="298" y="207"/>
                    </a:lnTo>
                    <a:lnTo>
                      <a:pt x="209" y="207"/>
                    </a:lnTo>
                    <a:lnTo>
                      <a:pt x="209" y="237"/>
                    </a:lnTo>
                    <a:lnTo>
                      <a:pt x="237" y="267"/>
                    </a:lnTo>
                    <a:lnTo>
                      <a:pt x="298" y="267"/>
                    </a:lnTo>
                    <a:lnTo>
                      <a:pt x="298" y="325"/>
                    </a:lnTo>
                    <a:lnTo>
                      <a:pt x="267" y="325"/>
                    </a:lnTo>
                    <a:lnTo>
                      <a:pt x="209" y="385"/>
                    </a:lnTo>
                    <a:lnTo>
                      <a:pt x="237" y="416"/>
                    </a:lnTo>
                    <a:lnTo>
                      <a:pt x="209" y="444"/>
                    </a:lnTo>
                    <a:lnTo>
                      <a:pt x="60" y="444"/>
                    </a:lnTo>
                    <a:lnTo>
                      <a:pt x="60" y="473"/>
                    </a:lnTo>
                    <a:lnTo>
                      <a:pt x="30" y="444"/>
                    </a:lnTo>
                    <a:lnTo>
                      <a:pt x="0" y="473"/>
                    </a:lnTo>
                    <a:lnTo>
                      <a:pt x="30" y="473"/>
                    </a:lnTo>
                    <a:lnTo>
                      <a:pt x="0" y="504"/>
                    </a:lnTo>
                    <a:lnTo>
                      <a:pt x="30" y="504"/>
                    </a:lnTo>
                    <a:lnTo>
                      <a:pt x="60" y="534"/>
                    </a:lnTo>
                    <a:lnTo>
                      <a:pt x="60" y="562"/>
                    </a:lnTo>
                    <a:lnTo>
                      <a:pt x="91" y="592"/>
                    </a:lnTo>
                    <a:lnTo>
                      <a:pt x="91" y="623"/>
                    </a:lnTo>
                    <a:lnTo>
                      <a:pt x="60" y="623"/>
                    </a:lnTo>
                    <a:lnTo>
                      <a:pt x="60" y="652"/>
                    </a:lnTo>
                    <a:lnTo>
                      <a:pt x="30" y="680"/>
                    </a:lnTo>
                    <a:lnTo>
                      <a:pt x="30" y="711"/>
                    </a:lnTo>
                    <a:lnTo>
                      <a:pt x="0" y="711"/>
                    </a:lnTo>
                    <a:lnTo>
                      <a:pt x="30" y="741"/>
                    </a:lnTo>
                    <a:lnTo>
                      <a:pt x="30" y="798"/>
                    </a:lnTo>
                  </a:path>
                </a:pathLst>
              </a:custGeom>
              <a:noFill/>
              <a:ln w="1588">
                <a:solidFill>
                  <a:srgbClr val="000000"/>
                </a:solidFill>
                <a:prstDash val="solid"/>
                <a:round/>
                <a:headEnd/>
                <a:tailEnd/>
              </a:ln>
            </p:spPr>
            <p:txBody>
              <a:bodyPr/>
              <a:lstStyle/>
              <a:p>
                <a:endParaRPr lang="en-GB"/>
              </a:p>
            </p:txBody>
          </p:sp>
          <p:sp>
            <p:nvSpPr>
              <p:cNvPr id="21903" name="Freeform 399"/>
              <p:cNvSpPr>
                <a:spLocks/>
              </p:cNvSpPr>
              <p:nvPr/>
            </p:nvSpPr>
            <p:spPr bwMode="auto">
              <a:xfrm>
                <a:off x="2894" y="2312"/>
                <a:ext cx="45" cy="30"/>
              </a:xfrm>
              <a:custGeom>
                <a:avLst/>
                <a:gdLst/>
                <a:ahLst/>
                <a:cxnLst>
                  <a:cxn ang="0">
                    <a:pos x="89" y="0"/>
                  </a:cxn>
                  <a:cxn ang="0">
                    <a:pos x="30" y="60"/>
                  </a:cxn>
                  <a:cxn ang="0">
                    <a:pos x="0" y="60"/>
                  </a:cxn>
                  <a:cxn ang="0">
                    <a:pos x="0" y="91"/>
                  </a:cxn>
                  <a:cxn ang="0">
                    <a:pos x="30" y="91"/>
                  </a:cxn>
                  <a:cxn ang="0">
                    <a:pos x="59" y="118"/>
                  </a:cxn>
                  <a:cxn ang="0">
                    <a:pos x="89" y="118"/>
                  </a:cxn>
                  <a:cxn ang="0">
                    <a:pos x="177" y="30"/>
                  </a:cxn>
                  <a:cxn ang="0">
                    <a:pos x="148" y="0"/>
                  </a:cxn>
                  <a:cxn ang="0">
                    <a:pos x="89" y="0"/>
                  </a:cxn>
                </a:cxnLst>
                <a:rect l="0" t="0" r="r" b="b"/>
                <a:pathLst>
                  <a:path w="177" h="118">
                    <a:moveTo>
                      <a:pt x="89" y="0"/>
                    </a:moveTo>
                    <a:lnTo>
                      <a:pt x="30" y="60"/>
                    </a:lnTo>
                    <a:lnTo>
                      <a:pt x="0" y="60"/>
                    </a:lnTo>
                    <a:lnTo>
                      <a:pt x="0" y="91"/>
                    </a:lnTo>
                    <a:lnTo>
                      <a:pt x="30" y="91"/>
                    </a:lnTo>
                    <a:lnTo>
                      <a:pt x="59" y="118"/>
                    </a:lnTo>
                    <a:lnTo>
                      <a:pt x="89" y="118"/>
                    </a:lnTo>
                    <a:lnTo>
                      <a:pt x="177" y="30"/>
                    </a:lnTo>
                    <a:lnTo>
                      <a:pt x="148" y="0"/>
                    </a:lnTo>
                    <a:lnTo>
                      <a:pt x="89" y="0"/>
                    </a:lnTo>
                  </a:path>
                </a:pathLst>
              </a:custGeom>
              <a:noFill/>
              <a:ln w="1588">
                <a:solidFill>
                  <a:srgbClr val="000000"/>
                </a:solidFill>
                <a:prstDash val="solid"/>
                <a:round/>
                <a:headEnd/>
                <a:tailEnd/>
              </a:ln>
            </p:spPr>
            <p:txBody>
              <a:bodyPr/>
              <a:lstStyle/>
              <a:p>
                <a:endParaRPr lang="en-GB"/>
              </a:p>
            </p:txBody>
          </p:sp>
          <p:sp>
            <p:nvSpPr>
              <p:cNvPr id="21904" name="Freeform 400"/>
              <p:cNvSpPr>
                <a:spLocks/>
              </p:cNvSpPr>
              <p:nvPr/>
            </p:nvSpPr>
            <p:spPr bwMode="auto">
              <a:xfrm>
                <a:off x="2857" y="2379"/>
                <a:ext cx="15" cy="7"/>
              </a:xfrm>
              <a:custGeom>
                <a:avLst/>
                <a:gdLst/>
                <a:ahLst/>
                <a:cxnLst>
                  <a:cxn ang="0">
                    <a:pos x="60" y="31"/>
                  </a:cxn>
                  <a:cxn ang="0">
                    <a:pos x="0" y="31"/>
                  </a:cxn>
                  <a:cxn ang="0">
                    <a:pos x="30" y="0"/>
                  </a:cxn>
                  <a:cxn ang="0">
                    <a:pos x="60" y="31"/>
                  </a:cxn>
                </a:cxnLst>
                <a:rect l="0" t="0" r="r" b="b"/>
                <a:pathLst>
                  <a:path w="60" h="31">
                    <a:moveTo>
                      <a:pt x="60" y="31"/>
                    </a:moveTo>
                    <a:lnTo>
                      <a:pt x="0" y="31"/>
                    </a:lnTo>
                    <a:lnTo>
                      <a:pt x="30" y="0"/>
                    </a:lnTo>
                    <a:lnTo>
                      <a:pt x="60" y="31"/>
                    </a:lnTo>
                  </a:path>
                </a:pathLst>
              </a:custGeom>
              <a:noFill/>
              <a:ln w="1588">
                <a:solidFill>
                  <a:srgbClr val="000000"/>
                </a:solidFill>
                <a:prstDash val="solid"/>
                <a:round/>
                <a:headEnd/>
                <a:tailEnd/>
              </a:ln>
            </p:spPr>
            <p:txBody>
              <a:bodyPr/>
              <a:lstStyle/>
              <a:p>
                <a:endParaRPr lang="en-GB"/>
              </a:p>
            </p:txBody>
          </p:sp>
          <p:sp>
            <p:nvSpPr>
              <p:cNvPr id="21905" name="Freeform 401"/>
              <p:cNvSpPr>
                <a:spLocks/>
              </p:cNvSpPr>
              <p:nvPr/>
            </p:nvSpPr>
            <p:spPr bwMode="auto">
              <a:xfrm>
                <a:off x="2946" y="2460"/>
                <a:ext cx="22" cy="52"/>
              </a:xfrm>
              <a:custGeom>
                <a:avLst/>
                <a:gdLst/>
                <a:ahLst/>
                <a:cxnLst>
                  <a:cxn ang="0">
                    <a:pos x="0" y="0"/>
                  </a:cxn>
                  <a:cxn ang="0">
                    <a:pos x="0" y="31"/>
                  </a:cxn>
                  <a:cxn ang="0">
                    <a:pos x="30" y="31"/>
                  </a:cxn>
                  <a:cxn ang="0">
                    <a:pos x="30" y="61"/>
                  </a:cxn>
                  <a:cxn ang="0">
                    <a:pos x="61" y="61"/>
                  </a:cxn>
                  <a:cxn ang="0">
                    <a:pos x="30" y="91"/>
                  </a:cxn>
                  <a:cxn ang="0">
                    <a:pos x="61" y="91"/>
                  </a:cxn>
                  <a:cxn ang="0">
                    <a:pos x="89" y="120"/>
                  </a:cxn>
                  <a:cxn ang="0">
                    <a:pos x="89" y="150"/>
                  </a:cxn>
                  <a:cxn ang="0">
                    <a:pos x="61" y="179"/>
                  </a:cxn>
                  <a:cxn ang="0">
                    <a:pos x="30" y="179"/>
                  </a:cxn>
                  <a:cxn ang="0">
                    <a:pos x="30" y="209"/>
                  </a:cxn>
                </a:cxnLst>
                <a:rect l="0" t="0" r="r" b="b"/>
                <a:pathLst>
                  <a:path w="89" h="209">
                    <a:moveTo>
                      <a:pt x="0" y="0"/>
                    </a:moveTo>
                    <a:lnTo>
                      <a:pt x="0" y="31"/>
                    </a:lnTo>
                    <a:lnTo>
                      <a:pt x="30" y="31"/>
                    </a:lnTo>
                    <a:lnTo>
                      <a:pt x="30" y="61"/>
                    </a:lnTo>
                    <a:lnTo>
                      <a:pt x="61" y="61"/>
                    </a:lnTo>
                    <a:lnTo>
                      <a:pt x="30" y="91"/>
                    </a:lnTo>
                    <a:lnTo>
                      <a:pt x="61" y="91"/>
                    </a:lnTo>
                    <a:lnTo>
                      <a:pt x="89" y="120"/>
                    </a:lnTo>
                    <a:lnTo>
                      <a:pt x="89" y="150"/>
                    </a:lnTo>
                    <a:lnTo>
                      <a:pt x="61" y="179"/>
                    </a:lnTo>
                    <a:lnTo>
                      <a:pt x="30" y="179"/>
                    </a:lnTo>
                    <a:lnTo>
                      <a:pt x="30" y="209"/>
                    </a:lnTo>
                  </a:path>
                </a:pathLst>
              </a:custGeom>
              <a:noFill/>
              <a:ln w="1588">
                <a:solidFill>
                  <a:srgbClr val="000000"/>
                </a:solidFill>
                <a:prstDash val="solid"/>
                <a:round/>
                <a:headEnd/>
                <a:tailEnd/>
              </a:ln>
            </p:spPr>
            <p:txBody>
              <a:bodyPr/>
              <a:lstStyle/>
              <a:p>
                <a:endParaRPr lang="en-GB"/>
              </a:p>
            </p:txBody>
          </p:sp>
          <p:sp>
            <p:nvSpPr>
              <p:cNvPr id="21906" name="Freeform 402"/>
              <p:cNvSpPr>
                <a:spLocks/>
              </p:cNvSpPr>
              <p:nvPr/>
            </p:nvSpPr>
            <p:spPr bwMode="auto">
              <a:xfrm>
                <a:off x="2924" y="2512"/>
                <a:ext cx="29" cy="52"/>
              </a:xfrm>
              <a:custGeom>
                <a:avLst/>
                <a:gdLst/>
                <a:ahLst/>
                <a:cxnLst>
                  <a:cxn ang="0">
                    <a:pos x="118" y="0"/>
                  </a:cxn>
                  <a:cxn ang="0">
                    <a:pos x="58" y="0"/>
                  </a:cxn>
                  <a:cxn ang="0">
                    <a:pos x="29" y="29"/>
                  </a:cxn>
                  <a:cxn ang="0">
                    <a:pos x="29" y="59"/>
                  </a:cxn>
                  <a:cxn ang="0">
                    <a:pos x="0" y="89"/>
                  </a:cxn>
                  <a:cxn ang="0">
                    <a:pos x="0" y="119"/>
                  </a:cxn>
                  <a:cxn ang="0">
                    <a:pos x="29" y="119"/>
                  </a:cxn>
                  <a:cxn ang="0">
                    <a:pos x="29" y="207"/>
                  </a:cxn>
                </a:cxnLst>
                <a:rect l="0" t="0" r="r" b="b"/>
                <a:pathLst>
                  <a:path w="118" h="207">
                    <a:moveTo>
                      <a:pt x="118" y="0"/>
                    </a:moveTo>
                    <a:lnTo>
                      <a:pt x="58" y="0"/>
                    </a:lnTo>
                    <a:lnTo>
                      <a:pt x="29" y="29"/>
                    </a:lnTo>
                    <a:lnTo>
                      <a:pt x="29" y="59"/>
                    </a:lnTo>
                    <a:lnTo>
                      <a:pt x="0" y="89"/>
                    </a:lnTo>
                    <a:lnTo>
                      <a:pt x="0" y="119"/>
                    </a:lnTo>
                    <a:lnTo>
                      <a:pt x="29" y="119"/>
                    </a:lnTo>
                    <a:lnTo>
                      <a:pt x="29" y="207"/>
                    </a:lnTo>
                  </a:path>
                </a:pathLst>
              </a:custGeom>
              <a:noFill/>
              <a:ln w="1588">
                <a:solidFill>
                  <a:srgbClr val="000000"/>
                </a:solidFill>
                <a:prstDash val="solid"/>
                <a:round/>
                <a:headEnd/>
                <a:tailEnd/>
              </a:ln>
            </p:spPr>
            <p:txBody>
              <a:bodyPr/>
              <a:lstStyle/>
              <a:p>
                <a:endParaRPr lang="en-GB"/>
              </a:p>
            </p:txBody>
          </p:sp>
          <p:sp>
            <p:nvSpPr>
              <p:cNvPr id="21907" name="Freeform 403"/>
              <p:cNvSpPr>
                <a:spLocks/>
              </p:cNvSpPr>
              <p:nvPr/>
            </p:nvSpPr>
            <p:spPr bwMode="auto">
              <a:xfrm>
                <a:off x="3954" y="1691"/>
                <a:ext cx="7" cy="7"/>
              </a:xfrm>
              <a:custGeom>
                <a:avLst/>
                <a:gdLst/>
                <a:ahLst/>
                <a:cxnLst>
                  <a:cxn ang="0">
                    <a:pos x="0" y="28"/>
                  </a:cxn>
                  <a:cxn ang="0">
                    <a:pos x="30" y="0"/>
                  </a:cxn>
                  <a:cxn ang="0">
                    <a:pos x="0" y="0"/>
                  </a:cxn>
                  <a:cxn ang="0">
                    <a:pos x="0" y="28"/>
                  </a:cxn>
                </a:cxnLst>
                <a:rect l="0" t="0" r="r" b="b"/>
                <a:pathLst>
                  <a:path w="30" h="28">
                    <a:moveTo>
                      <a:pt x="0" y="28"/>
                    </a:moveTo>
                    <a:lnTo>
                      <a:pt x="30" y="0"/>
                    </a:lnTo>
                    <a:lnTo>
                      <a:pt x="0" y="0"/>
                    </a:lnTo>
                    <a:lnTo>
                      <a:pt x="0" y="28"/>
                    </a:lnTo>
                  </a:path>
                </a:pathLst>
              </a:custGeom>
              <a:noFill/>
              <a:ln w="1588">
                <a:solidFill>
                  <a:srgbClr val="000000"/>
                </a:solidFill>
                <a:prstDash val="solid"/>
                <a:round/>
                <a:headEnd/>
                <a:tailEnd/>
              </a:ln>
            </p:spPr>
            <p:txBody>
              <a:bodyPr/>
              <a:lstStyle/>
              <a:p>
                <a:endParaRPr lang="en-GB"/>
              </a:p>
            </p:txBody>
          </p:sp>
          <p:sp>
            <p:nvSpPr>
              <p:cNvPr id="21908" name="Freeform 404"/>
              <p:cNvSpPr>
                <a:spLocks/>
              </p:cNvSpPr>
              <p:nvPr/>
            </p:nvSpPr>
            <p:spPr bwMode="auto">
              <a:xfrm>
                <a:off x="3784" y="1691"/>
                <a:ext cx="36" cy="22"/>
              </a:xfrm>
              <a:custGeom>
                <a:avLst/>
                <a:gdLst/>
                <a:ahLst/>
                <a:cxnLst>
                  <a:cxn ang="0">
                    <a:pos x="89" y="88"/>
                  </a:cxn>
                  <a:cxn ang="0">
                    <a:pos x="28" y="88"/>
                  </a:cxn>
                  <a:cxn ang="0">
                    <a:pos x="28" y="59"/>
                  </a:cxn>
                  <a:cxn ang="0">
                    <a:pos x="0" y="28"/>
                  </a:cxn>
                  <a:cxn ang="0">
                    <a:pos x="28" y="28"/>
                  </a:cxn>
                  <a:cxn ang="0">
                    <a:pos x="58" y="59"/>
                  </a:cxn>
                  <a:cxn ang="0">
                    <a:pos x="58" y="0"/>
                  </a:cxn>
                  <a:cxn ang="0">
                    <a:pos x="118" y="0"/>
                  </a:cxn>
                  <a:cxn ang="0">
                    <a:pos x="146" y="28"/>
                  </a:cxn>
                  <a:cxn ang="0">
                    <a:pos x="146" y="59"/>
                  </a:cxn>
                  <a:cxn ang="0">
                    <a:pos x="118" y="59"/>
                  </a:cxn>
                  <a:cxn ang="0">
                    <a:pos x="118" y="28"/>
                  </a:cxn>
                  <a:cxn ang="0">
                    <a:pos x="89" y="28"/>
                  </a:cxn>
                  <a:cxn ang="0">
                    <a:pos x="89" y="88"/>
                  </a:cxn>
                </a:cxnLst>
                <a:rect l="0" t="0" r="r" b="b"/>
                <a:pathLst>
                  <a:path w="146" h="88">
                    <a:moveTo>
                      <a:pt x="89" y="88"/>
                    </a:moveTo>
                    <a:lnTo>
                      <a:pt x="28" y="88"/>
                    </a:lnTo>
                    <a:lnTo>
                      <a:pt x="28" y="59"/>
                    </a:lnTo>
                    <a:lnTo>
                      <a:pt x="0" y="28"/>
                    </a:lnTo>
                    <a:lnTo>
                      <a:pt x="28" y="28"/>
                    </a:lnTo>
                    <a:lnTo>
                      <a:pt x="58" y="59"/>
                    </a:lnTo>
                    <a:lnTo>
                      <a:pt x="58" y="0"/>
                    </a:lnTo>
                    <a:lnTo>
                      <a:pt x="118" y="0"/>
                    </a:lnTo>
                    <a:lnTo>
                      <a:pt x="146" y="28"/>
                    </a:lnTo>
                    <a:lnTo>
                      <a:pt x="146" y="59"/>
                    </a:lnTo>
                    <a:lnTo>
                      <a:pt x="118" y="59"/>
                    </a:lnTo>
                    <a:lnTo>
                      <a:pt x="118" y="28"/>
                    </a:lnTo>
                    <a:lnTo>
                      <a:pt x="89" y="28"/>
                    </a:lnTo>
                    <a:lnTo>
                      <a:pt x="89" y="88"/>
                    </a:lnTo>
                  </a:path>
                </a:pathLst>
              </a:custGeom>
              <a:noFill/>
              <a:ln w="1588">
                <a:solidFill>
                  <a:srgbClr val="000000"/>
                </a:solidFill>
                <a:prstDash val="solid"/>
                <a:round/>
                <a:headEnd/>
                <a:tailEnd/>
              </a:ln>
            </p:spPr>
            <p:txBody>
              <a:bodyPr/>
              <a:lstStyle/>
              <a:p>
                <a:endParaRPr lang="en-GB"/>
              </a:p>
            </p:txBody>
          </p:sp>
          <p:sp>
            <p:nvSpPr>
              <p:cNvPr id="21909" name="Freeform 405"/>
              <p:cNvSpPr>
                <a:spLocks/>
              </p:cNvSpPr>
              <p:nvPr/>
            </p:nvSpPr>
            <p:spPr bwMode="auto">
              <a:xfrm>
                <a:off x="3806" y="1713"/>
                <a:ext cx="14" cy="7"/>
              </a:xfrm>
              <a:custGeom>
                <a:avLst/>
                <a:gdLst/>
                <a:ahLst/>
                <a:cxnLst>
                  <a:cxn ang="0">
                    <a:pos x="0" y="0"/>
                  </a:cxn>
                  <a:cxn ang="0">
                    <a:pos x="57" y="0"/>
                  </a:cxn>
                  <a:cxn ang="0">
                    <a:pos x="57" y="30"/>
                  </a:cxn>
                  <a:cxn ang="0">
                    <a:pos x="29" y="30"/>
                  </a:cxn>
                  <a:cxn ang="0">
                    <a:pos x="0" y="0"/>
                  </a:cxn>
                </a:cxnLst>
                <a:rect l="0" t="0" r="r" b="b"/>
                <a:pathLst>
                  <a:path w="57" h="30">
                    <a:moveTo>
                      <a:pt x="0" y="0"/>
                    </a:moveTo>
                    <a:lnTo>
                      <a:pt x="57" y="0"/>
                    </a:lnTo>
                    <a:lnTo>
                      <a:pt x="57" y="30"/>
                    </a:lnTo>
                    <a:lnTo>
                      <a:pt x="29" y="30"/>
                    </a:lnTo>
                    <a:lnTo>
                      <a:pt x="0" y="0"/>
                    </a:lnTo>
                  </a:path>
                </a:pathLst>
              </a:custGeom>
              <a:noFill/>
              <a:ln w="1588">
                <a:solidFill>
                  <a:srgbClr val="000000"/>
                </a:solidFill>
                <a:prstDash val="solid"/>
                <a:round/>
                <a:headEnd/>
                <a:tailEnd/>
              </a:ln>
            </p:spPr>
            <p:txBody>
              <a:bodyPr/>
              <a:lstStyle/>
              <a:p>
                <a:endParaRPr lang="en-GB"/>
              </a:p>
            </p:txBody>
          </p:sp>
        </p:grpSp>
        <p:sp>
          <p:nvSpPr>
            <p:cNvPr id="21910" name="Freeform 406"/>
            <p:cNvSpPr>
              <a:spLocks/>
            </p:cNvSpPr>
            <p:nvPr/>
          </p:nvSpPr>
          <p:spPr bwMode="auto">
            <a:xfrm>
              <a:off x="3939" y="1794"/>
              <a:ext cx="59" cy="30"/>
            </a:xfrm>
            <a:custGeom>
              <a:avLst/>
              <a:gdLst/>
              <a:ahLst/>
              <a:cxnLst>
                <a:cxn ang="0">
                  <a:pos x="0" y="30"/>
                </a:cxn>
                <a:cxn ang="0">
                  <a:pos x="90" y="30"/>
                </a:cxn>
                <a:cxn ang="0">
                  <a:pos x="118" y="0"/>
                </a:cxn>
                <a:cxn ang="0">
                  <a:pos x="148" y="0"/>
                </a:cxn>
                <a:cxn ang="0">
                  <a:pos x="178" y="30"/>
                </a:cxn>
                <a:cxn ang="0">
                  <a:pos x="209" y="30"/>
                </a:cxn>
                <a:cxn ang="0">
                  <a:pos x="237" y="60"/>
                </a:cxn>
                <a:cxn ang="0">
                  <a:pos x="209" y="89"/>
                </a:cxn>
                <a:cxn ang="0">
                  <a:pos x="178" y="89"/>
                </a:cxn>
                <a:cxn ang="0">
                  <a:pos x="148" y="119"/>
                </a:cxn>
                <a:cxn ang="0">
                  <a:pos x="118" y="119"/>
                </a:cxn>
                <a:cxn ang="0">
                  <a:pos x="90" y="89"/>
                </a:cxn>
                <a:cxn ang="0">
                  <a:pos x="90" y="60"/>
                </a:cxn>
                <a:cxn ang="0">
                  <a:pos x="30" y="60"/>
                </a:cxn>
                <a:cxn ang="0">
                  <a:pos x="0" y="30"/>
                </a:cxn>
              </a:cxnLst>
              <a:rect l="0" t="0" r="r" b="b"/>
              <a:pathLst>
                <a:path w="237" h="119">
                  <a:moveTo>
                    <a:pt x="0" y="30"/>
                  </a:moveTo>
                  <a:lnTo>
                    <a:pt x="90" y="30"/>
                  </a:lnTo>
                  <a:lnTo>
                    <a:pt x="118" y="0"/>
                  </a:lnTo>
                  <a:lnTo>
                    <a:pt x="148" y="0"/>
                  </a:lnTo>
                  <a:lnTo>
                    <a:pt x="178" y="30"/>
                  </a:lnTo>
                  <a:lnTo>
                    <a:pt x="209" y="30"/>
                  </a:lnTo>
                  <a:lnTo>
                    <a:pt x="237" y="60"/>
                  </a:lnTo>
                  <a:lnTo>
                    <a:pt x="209" y="89"/>
                  </a:lnTo>
                  <a:lnTo>
                    <a:pt x="178" y="89"/>
                  </a:lnTo>
                  <a:lnTo>
                    <a:pt x="148" y="119"/>
                  </a:lnTo>
                  <a:lnTo>
                    <a:pt x="118" y="119"/>
                  </a:lnTo>
                  <a:lnTo>
                    <a:pt x="90" y="89"/>
                  </a:lnTo>
                  <a:lnTo>
                    <a:pt x="90" y="60"/>
                  </a:lnTo>
                  <a:lnTo>
                    <a:pt x="30" y="60"/>
                  </a:lnTo>
                  <a:lnTo>
                    <a:pt x="0" y="30"/>
                  </a:lnTo>
                </a:path>
              </a:pathLst>
            </a:custGeom>
            <a:noFill/>
            <a:ln w="1588">
              <a:solidFill>
                <a:srgbClr val="000000"/>
              </a:solidFill>
              <a:prstDash val="solid"/>
              <a:round/>
              <a:headEnd/>
              <a:tailEnd/>
            </a:ln>
          </p:spPr>
          <p:txBody>
            <a:bodyPr/>
            <a:lstStyle/>
            <a:p>
              <a:endParaRPr lang="en-GB"/>
            </a:p>
          </p:txBody>
        </p:sp>
        <p:sp>
          <p:nvSpPr>
            <p:cNvPr id="21911" name="Freeform 407"/>
            <p:cNvSpPr>
              <a:spLocks/>
            </p:cNvSpPr>
            <p:nvPr/>
          </p:nvSpPr>
          <p:spPr bwMode="auto">
            <a:xfrm>
              <a:off x="3694" y="1765"/>
              <a:ext cx="8" cy="7"/>
            </a:xfrm>
            <a:custGeom>
              <a:avLst/>
              <a:gdLst/>
              <a:ahLst/>
              <a:cxnLst>
                <a:cxn ang="0">
                  <a:pos x="29" y="30"/>
                </a:cxn>
                <a:cxn ang="0">
                  <a:pos x="0" y="30"/>
                </a:cxn>
                <a:cxn ang="0">
                  <a:pos x="0" y="0"/>
                </a:cxn>
                <a:cxn ang="0">
                  <a:pos x="29" y="30"/>
                </a:cxn>
              </a:cxnLst>
              <a:rect l="0" t="0" r="r" b="b"/>
              <a:pathLst>
                <a:path w="29" h="30">
                  <a:moveTo>
                    <a:pt x="29" y="30"/>
                  </a:moveTo>
                  <a:lnTo>
                    <a:pt x="0" y="30"/>
                  </a:lnTo>
                  <a:lnTo>
                    <a:pt x="0" y="0"/>
                  </a:lnTo>
                  <a:lnTo>
                    <a:pt x="29" y="30"/>
                  </a:lnTo>
                </a:path>
              </a:pathLst>
            </a:custGeom>
            <a:noFill/>
            <a:ln w="1588">
              <a:solidFill>
                <a:srgbClr val="000000"/>
              </a:solidFill>
              <a:prstDash val="solid"/>
              <a:round/>
              <a:headEnd/>
              <a:tailEnd/>
            </a:ln>
          </p:spPr>
          <p:txBody>
            <a:bodyPr/>
            <a:lstStyle/>
            <a:p>
              <a:endParaRPr lang="en-GB"/>
            </a:p>
          </p:txBody>
        </p:sp>
        <p:sp>
          <p:nvSpPr>
            <p:cNvPr id="21912" name="Freeform 408"/>
            <p:cNvSpPr>
              <a:spLocks/>
            </p:cNvSpPr>
            <p:nvPr/>
          </p:nvSpPr>
          <p:spPr bwMode="auto">
            <a:xfrm>
              <a:off x="3702" y="1883"/>
              <a:ext cx="59" cy="81"/>
            </a:xfrm>
            <a:custGeom>
              <a:avLst/>
              <a:gdLst/>
              <a:ahLst/>
              <a:cxnLst>
                <a:cxn ang="0">
                  <a:pos x="209" y="0"/>
                </a:cxn>
                <a:cxn ang="0">
                  <a:pos x="236" y="0"/>
                </a:cxn>
                <a:cxn ang="0">
                  <a:pos x="236" y="31"/>
                </a:cxn>
                <a:cxn ang="0">
                  <a:pos x="178" y="89"/>
                </a:cxn>
                <a:cxn ang="0">
                  <a:pos x="178" y="149"/>
                </a:cxn>
                <a:cxn ang="0">
                  <a:pos x="209" y="149"/>
                </a:cxn>
                <a:cxn ang="0">
                  <a:pos x="178" y="179"/>
                </a:cxn>
                <a:cxn ang="0">
                  <a:pos x="178" y="207"/>
                </a:cxn>
                <a:cxn ang="0">
                  <a:pos x="148" y="238"/>
                </a:cxn>
                <a:cxn ang="0">
                  <a:pos x="118" y="238"/>
                </a:cxn>
                <a:cxn ang="0">
                  <a:pos x="89" y="268"/>
                </a:cxn>
                <a:cxn ang="0">
                  <a:pos x="89" y="298"/>
                </a:cxn>
                <a:cxn ang="0">
                  <a:pos x="59" y="326"/>
                </a:cxn>
                <a:cxn ang="0">
                  <a:pos x="29" y="326"/>
                </a:cxn>
                <a:cxn ang="0">
                  <a:pos x="29" y="298"/>
                </a:cxn>
                <a:cxn ang="0">
                  <a:pos x="59" y="268"/>
                </a:cxn>
                <a:cxn ang="0">
                  <a:pos x="29" y="268"/>
                </a:cxn>
                <a:cxn ang="0">
                  <a:pos x="29" y="179"/>
                </a:cxn>
                <a:cxn ang="0">
                  <a:pos x="0" y="149"/>
                </a:cxn>
                <a:cxn ang="0">
                  <a:pos x="148" y="0"/>
                </a:cxn>
                <a:cxn ang="0">
                  <a:pos x="178" y="31"/>
                </a:cxn>
                <a:cxn ang="0">
                  <a:pos x="209" y="0"/>
                </a:cxn>
              </a:cxnLst>
              <a:rect l="0" t="0" r="r" b="b"/>
              <a:pathLst>
                <a:path w="236" h="326">
                  <a:moveTo>
                    <a:pt x="209" y="0"/>
                  </a:moveTo>
                  <a:lnTo>
                    <a:pt x="236" y="0"/>
                  </a:lnTo>
                  <a:lnTo>
                    <a:pt x="236" y="31"/>
                  </a:lnTo>
                  <a:lnTo>
                    <a:pt x="178" y="89"/>
                  </a:lnTo>
                  <a:lnTo>
                    <a:pt x="178" y="149"/>
                  </a:lnTo>
                  <a:lnTo>
                    <a:pt x="209" y="149"/>
                  </a:lnTo>
                  <a:lnTo>
                    <a:pt x="178" y="179"/>
                  </a:lnTo>
                  <a:lnTo>
                    <a:pt x="178" y="207"/>
                  </a:lnTo>
                  <a:lnTo>
                    <a:pt x="148" y="238"/>
                  </a:lnTo>
                  <a:lnTo>
                    <a:pt x="118" y="238"/>
                  </a:lnTo>
                  <a:lnTo>
                    <a:pt x="89" y="268"/>
                  </a:lnTo>
                  <a:lnTo>
                    <a:pt x="89" y="298"/>
                  </a:lnTo>
                  <a:lnTo>
                    <a:pt x="59" y="326"/>
                  </a:lnTo>
                  <a:lnTo>
                    <a:pt x="29" y="326"/>
                  </a:lnTo>
                  <a:lnTo>
                    <a:pt x="29" y="298"/>
                  </a:lnTo>
                  <a:lnTo>
                    <a:pt x="59" y="268"/>
                  </a:lnTo>
                  <a:lnTo>
                    <a:pt x="29" y="268"/>
                  </a:lnTo>
                  <a:lnTo>
                    <a:pt x="29" y="179"/>
                  </a:lnTo>
                  <a:lnTo>
                    <a:pt x="0" y="149"/>
                  </a:lnTo>
                  <a:lnTo>
                    <a:pt x="148" y="0"/>
                  </a:lnTo>
                  <a:lnTo>
                    <a:pt x="178" y="31"/>
                  </a:lnTo>
                  <a:lnTo>
                    <a:pt x="209" y="0"/>
                  </a:lnTo>
                </a:path>
              </a:pathLst>
            </a:custGeom>
            <a:noFill/>
            <a:ln w="1588">
              <a:solidFill>
                <a:srgbClr val="000000"/>
              </a:solidFill>
              <a:prstDash val="solid"/>
              <a:round/>
              <a:headEnd/>
              <a:tailEnd/>
            </a:ln>
          </p:spPr>
          <p:txBody>
            <a:bodyPr/>
            <a:lstStyle/>
            <a:p>
              <a:endParaRPr lang="en-GB"/>
            </a:p>
          </p:txBody>
        </p:sp>
        <p:sp>
          <p:nvSpPr>
            <p:cNvPr id="21913" name="Freeform 409"/>
            <p:cNvSpPr>
              <a:spLocks/>
            </p:cNvSpPr>
            <p:nvPr/>
          </p:nvSpPr>
          <p:spPr bwMode="auto">
            <a:xfrm>
              <a:off x="3606" y="1928"/>
              <a:ext cx="36" cy="88"/>
            </a:xfrm>
            <a:custGeom>
              <a:avLst/>
              <a:gdLst/>
              <a:ahLst/>
              <a:cxnLst>
                <a:cxn ang="0">
                  <a:pos x="148" y="0"/>
                </a:cxn>
                <a:cxn ang="0">
                  <a:pos x="148" y="59"/>
                </a:cxn>
                <a:cxn ang="0">
                  <a:pos x="119" y="89"/>
                </a:cxn>
                <a:cxn ang="0">
                  <a:pos x="119" y="119"/>
                </a:cxn>
                <a:cxn ang="0">
                  <a:pos x="89" y="147"/>
                </a:cxn>
                <a:cxn ang="0">
                  <a:pos x="89" y="177"/>
                </a:cxn>
                <a:cxn ang="0">
                  <a:pos x="59" y="237"/>
                </a:cxn>
                <a:cxn ang="0">
                  <a:pos x="59" y="266"/>
                </a:cxn>
                <a:cxn ang="0">
                  <a:pos x="28" y="295"/>
                </a:cxn>
                <a:cxn ang="0">
                  <a:pos x="28" y="325"/>
                </a:cxn>
                <a:cxn ang="0">
                  <a:pos x="0" y="355"/>
                </a:cxn>
                <a:cxn ang="0">
                  <a:pos x="0" y="237"/>
                </a:cxn>
                <a:cxn ang="0">
                  <a:pos x="28" y="207"/>
                </a:cxn>
                <a:cxn ang="0">
                  <a:pos x="59" y="147"/>
                </a:cxn>
                <a:cxn ang="0">
                  <a:pos x="89" y="119"/>
                </a:cxn>
                <a:cxn ang="0">
                  <a:pos x="119" y="59"/>
                </a:cxn>
                <a:cxn ang="0">
                  <a:pos x="119" y="28"/>
                </a:cxn>
                <a:cxn ang="0">
                  <a:pos x="148" y="0"/>
                </a:cxn>
              </a:cxnLst>
              <a:rect l="0" t="0" r="r" b="b"/>
              <a:pathLst>
                <a:path w="148" h="355">
                  <a:moveTo>
                    <a:pt x="148" y="0"/>
                  </a:moveTo>
                  <a:lnTo>
                    <a:pt x="148" y="59"/>
                  </a:lnTo>
                  <a:lnTo>
                    <a:pt x="119" y="89"/>
                  </a:lnTo>
                  <a:lnTo>
                    <a:pt x="119" y="119"/>
                  </a:lnTo>
                  <a:lnTo>
                    <a:pt x="89" y="147"/>
                  </a:lnTo>
                  <a:lnTo>
                    <a:pt x="89" y="177"/>
                  </a:lnTo>
                  <a:lnTo>
                    <a:pt x="59" y="237"/>
                  </a:lnTo>
                  <a:lnTo>
                    <a:pt x="59" y="266"/>
                  </a:lnTo>
                  <a:lnTo>
                    <a:pt x="28" y="295"/>
                  </a:lnTo>
                  <a:lnTo>
                    <a:pt x="28" y="325"/>
                  </a:lnTo>
                  <a:lnTo>
                    <a:pt x="0" y="355"/>
                  </a:lnTo>
                  <a:lnTo>
                    <a:pt x="0" y="237"/>
                  </a:lnTo>
                  <a:lnTo>
                    <a:pt x="28" y="207"/>
                  </a:lnTo>
                  <a:lnTo>
                    <a:pt x="59" y="147"/>
                  </a:lnTo>
                  <a:lnTo>
                    <a:pt x="89" y="119"/>
                  </a:lnTo>
                  <a:lnTo>
                    <a:pt x="119" y="59"/>
                  </a:lnTo>
                  <a:lnTo>
                    <a:pt x="119" y="28"/>
                  </a:lnTo>
                  <a:lnTo>
                    <a:pt x="148" y="0"/>
                  </a:lnTo>
                </a:path>
              </a:pathLst>
            </a:custGeom>
            <a:noFill/>
            <a:ln w="1588">
              <a:solidFill>
                <a:srgbClr val="000000"/>
              </a:solidFill>
              <a:prstDash val="solid"/>
              <a:round/>
              <a:headEnd/>
              <a:tailEnd/>
            </a:ln>
          </p:spPr>
          <p:txBody>
            <a:bodyPr/>
            <a:lstStyle/>
            <a:p>
              <a:endParaRPr lang="en-GB"/>
            </a:p>
          </p:txBody>
        </p:sp>
        <p:sp>
          <p:nvSpPr>
            <p:cNvPr id="21914" name="Freeform 410"/>
            <p:cNvSpPr>
              <a:spLocks/>
            </p:cNvSpPr>
            <p:nvPr/>
          </p:nvSpPr>
          <p:spPr bwMode="auto">
            <a:xfrm>
              <a:off x="3887" y="1994"/>
              <a:ext cx="7" cy="7"/>
            </a:xfrm>
            <a:custGeom>
              <a:avLst/>
              <a:gdLst/>
              <a:ahLst/>
              <a:cxnLst>
                <a:cxn ang="0">
                  <a:pos x="0" y="0"/>
                </a:cxn>
                <a:cxn ang="0">
                  <a:pos x="30" y="0"/>
                </a:cxn>
                <a:cxn ang="0">
                  <a:pos x="30" y="29"/>
                </a:cxn>
                <a:cxn ang="0">
                  <a:pos x="0" y="0"/>
                </a:cxn>
              </a:cxnLst>
              <a:rect l="0" t="0" r="r" b="b"/>
              <a:pathLst>
                <a:path w="30" h="29">
                  <a:moveTo>
                    <a:pt x="0" y="0"/>
                  </a:moveTo>
                  <a:lnTo>
                    <a:pt x="30" y="0"/>
                  </a:lnTo>
                  <a:lnTo>
                    <a:pt x="30" y="29"/>
                  </a:lnTo>
                  <a:lnTo>
                    <a:pt x="0" y="0"/>
                  </a:lnTo>
                </a:path>
              </a:pathLst>
            </a:custGeom>
            <a:noFill/>
            <a:ln w="1588">
              <a:solidFill>
                <a:srgbClr val="000000"/>
              </a:solidFill>
              <a:prstDash val="solid"/>
              <a:round/>
              <a:headEnd/>
              <a:tailEnd/>
            </a:ln>
          </p:spPr>
          <p:txBody>
            <a:bodyPr/>
            <a:lstStyle/>
            <a:p>
              <a:endParaRPr lang="en-GB"/>
            </a:p>
          </p:txBody>
        </p:sp>
        <p:sp>
          <p:nvSpPr>
            <p:cNvPr id="21915" name="Freeform 411"/>
            <p:cNvSpPr>
              <a:spLocks/>
            </p:cNvSpPr>
            <p:nvPr/>
          </p:nvSpPr>
          <p:spPr bwMode="auto">
            <a:xfrm>
              <a:off x="3887" y="1994"/>
              <a:ext cx="7" cy="37"/>
            </a:xfrm>
            <a:custGeom>
              <a:avLst/>
              <a:gdLst/>
              <a:ahLst/>
              <a:cxnLst>
                <a:cxn ang="0">
                  <a:pos x="0" y="0"/>
                </a:cxn>
                <a:cxn ang="0">
                  <a:pos x="0" y="89"/>
                </a:cxn>
                <a:cxn ang="0">
                  <a:pos x="30" y="118"/>
                </a:cxn>
                <a:cxn ang="0">
                  <a:pos x="30" y="148"/>
                </a:cxn>
              </a:cxnLst>
              <a:rect l="0" t="0" r="r" b="b"/>
              <a:pathLst>
                <a:path w="30" h="148">
                  <a:moveTo>
                    <a:pt x="0" y="0"/>
                  </a:moveTo>
                  <a:lnTo>
                    <a:pt x="0" y="89"/>
                  </a:lnTo>
                  <a:lnTo>
                    <a:pt x="30" y="118"/>
                  </a:lnTo>
                  <a:lnTo>
                    <a:pt x="30" y="148"/>
                  </a:lnTo>
                </a:path>
              </a:pathLst>
            </a:custGeom>
            <a:noFill/>
            <a:ln w="1588">
              <a:solidFill>
                <a:srgbClr val="000000"/>
              </a:solidFill>
              <a:prstDash val="solid"/>
              <a:round/>
              <a:headEnd/>
              <a:tailEnd/>
            </a:ln>
          </p:spPr>
          <p:txBody>
            <a:bodyPr/>
            <a:lstStyle/>
            <a:p>
              <a:endParaRPr lang="en-GB"/>
            </a:p>
          </p:txBody>
        </p:sp>
        <p:sp>
          <p:nvSpPr>
            <p:cNvPr id="21916" name="Freeform 412"/>
            <p:cNvSpPr>
              <a:spLocks/>
            </p:cNvSpPr>
            <p:nvPr/>
          </p:nvSpPr>
          <p:spPr bwMode="auto">
            <a:xfrm>
              <a:off x="3242" y="1750"/>
              <a:ext cx="38" cy="44"/>
            </a:xfrm>
            <a:custGeom>
              <a:avLst/>
              <a:gdLst/>
              <a:ahLst/>
              <a:cxnLst>
                <a:cxn ang="0">
                  <a:pos x="150" y="177"/>
                </a:cxn>
                <a:cxn ang="0">
                  <a:pos x="150" y="148"/>
                </a:cxn>
                <a:cxn ang="0">
                  <a:pos x="119" y="148"/>
                </a:cxn>
                <a:cxn ang="0">
                  <a:pos x="89" y="119"/>
                </a:cxn>
                <a:cxn ang="0">
                  <a:pos x="61" y="119"/>
                </a:cxn>
                <a:cxn ang="0">
                  <a:pos x="31" y="89"/>
                </a:cxn>
                <a:cxn ang="0">
                  <a:pos x="31" y="29"/>
                </a:cxn>
                <a:cxn ang="0">
                  <a:pos x="0" y="29"/>
                </a:cxn>
                <a:cxn ang="0">
                  <a:pos x="0" y="0"/>
                </a:cxn>
              </a:cxnLst>
              <a:rect l="0" t="0" r="r" b="b"/>
              <a:pathLst>
                <a:path w="150" h="177">
                  <a:moveTo>
                    <a:pt x="150" y="177"/>
                  </a:moveTo>
                  <a:lnTo>
                    <a:pt x="150" y="148"/>
                  </a:lnTo>
                  <a:lnTo>
                    <a:pt x="119" y="148"/>
                  </a:lnTo>
                  <a:lnTo>
                    <a:pt x="89" y="119"/>
                  </a:lnTo>
                  <a:lnTo>
                    <a:pt x="61" y="119"/>
                  </a:lnTo>
                  <a:lnTo>
                    <a:pt x="31" y="89"/>
                  </a:lnTo>
                  <a:lnTo>
                    <a:pt x="31" y="29"/>
                  </a:lnTo>
                  <a:lnTo>
                    <a:pt x="0" y="29"/>
                  </a:lnTo>
                  <a:lnTo>
                    <a:pt x="0" y="0"/>
                  </a:lnTo>
                </a:path>
              </a:pathLst>
            </a:custGeom>
            <a:noFill/>
            <a:ln w="1588">
              <a:solidFill>
                <a:srgbClr val="000000"/>
              </a:solidFill>
              <a:prstDash val="solid"/>
              <a:round/>
              <a:headEnd/>
              <a:tailEnd/>
            </a:ln>
          </p:spPr>
          <p:txBody>
            <a:bodyPr/>
            <a:lstStyle/>
            <a:p>
              <a:endParaRPr lang="en-GB"/>
            </a:p>
          </p:txBody>
        </p:sp>
        <p:sp>
          <p:nvSpPr>
            <p:cNvPr id="21917" name="Freeform 413"/>
            <p:cNvSpPr>
              <a:spLocks/>
            </p:cNvSpPr>
            <p:nvPr/>
          </p:nvSpPr>
          <p:spPr bwMode="auto">
            <a:xfrm>
              <a:off x="3272" y="1794"/>
              <a:ext cx="30" cy="59"/>
            </a:xfrm>
            <a:custGeom>
              <a:avLst/>
              <a:gdLst/>
              <a:ahLst/>
              <a:cxnLst>
                <a:cxn ang="0">
                  <a:pos x="31" y="0"/>
                </a:cxn>
                <a:cxn ang="0">
                  <a:pos x="0" y="30"/>
                </a:cxn>
                <a:cxn ang="0">
                  <a:pos x="31" y="60"/>
                </a:cxn>
                <a:cxn ang="0">
                  <a:pos x="31" y="119"/>
                </a:cxn>
                <a:cxn ang="0">
                  <a:pos x="61" y="148"/>
                </a:cxn>
                <a:cxn ang="0">
                  <a:pos x="61" y="207"/>
                </a:cxn>
                <a:cxn ang="0">
                  <a:pos x="88" y="237"/>
                </a:cxn>
                <a:cxn ang="0">
                  <a:pos x="119" y="237"/>
                </a:cxn>
              </a:cxnLst>
              <a:rect l="0" t="0" r="r" b="b"/>
              <a:pathLst>
                <a:path w="119" h="237">
                  <a:moveTo>
                    <a:pt x="31" y="0"/>
                  </a:moveTo>
                  <a:lnTo>
                    <a:pt x="0" y="30"/>
                  </a:lnTo>
                  <a:lnTo>
                    <a:pt x="31" y="60"/>
                  </a:lnTo>
                  <a:lnTo>
                    <a:pt x="31" y="119"/>
                  </a:lnTo>
                  <a:lnTo>
                    <a:pt x="61" y="148"/>
                  </a:lnTo>
                  <a:lnTo>
                    <a:pt x="61" y="207"/>
                  </a:lnTo>
                  <a:lnTo>
                    <a:pt x="88" y="237"/>
                  </a:lnTo>
                  <a:lnTo>
                    <a:pt x="119" y="237"/>
                  </a:lnTo>
                </a:path>
              </a:pathLst>
            </a:custGeom>
            <a:noFill/>
            <a:ln w="1588">
              <a:solidFill>
                <a:srgbClr val="000000"/>
              </a:solidFill>
              <a:prstDash val="solid"/>
              <a:round/>
              <a:headEnd/>
              <a:tailEnd/>
            </a:ln>
          </p:spPr>
          <p:txBody>
            <a:bodyPr/>
            <a:lstStyle/>
            <a:p>
              <a:endParaRPr lang="en-GB"/>
            </a:p>
          </p:txBody>
        </p:sp>
        <p:sp>
          <p:nvSpPr>
            <p:cNvPr id="21918" name="Freeform 414"/>
            <p:cNvSpPr>
              <a:spLocks/>
            </p:cNvSpPr>
            <p:nvPr/>
          </p:nvSpPr>
          <p:spPr bwMode="auto">
            <a:xfrm>
              <a:off x="3302" y="1846"/>
              <a:ext cx="7" cy="7"/>
            </a:xfrm>
            <a:custGeom>
              <a:avLst/>
              <a:gdLst/>
              <a:ahLst/>
              <a:cxnLst>
                <a:cxn ang="0">
                  <a:pos x="0" y="30"/>
                </a:cxn>
                <a:cxn ang="0">
                  <a:pos x="0" y="0"/>
                </a:cxn>
                <a:cxn ang="0">
                  <a:pos x="30" y="0"/>
                </a:cxn>
                <a:cxn ang="0">
                  <a:pos x="0" y="30"/>
                </a:cxn>
              </a:cxnLst>
              <a:rect l="0" t="0" r="r" b="b"/>
              <a:pathLst>
                <a:path w="30" h="30">
                  <a:moveTo>
                    <a:pt x="0" y="30"/>
                  </a:moveTo>
                  <a:lnTo>
                    <a:pt x="0" y="0"/>
                  </a:lnTo>
                  <a:lnTo>
                    <a:pt x="30" y="0"/>
                  </a:lnTo>
                  <a:lnTo>
                    <a:pt x="0" y="30"/>
                  </a:lnTo>
                </a:path>
              </a:pathLst>
            </a:custGeom>
            <a:noFill/>
            <a:ln w="1588">
              <a:solidFill>
                <a:srgbClr val="000000"/>
              </a:solidFill>
              <a:prstDash val="solid"/>
              <a:round/>
              <a:headEnd/>
              <a:tailEnd/>
            </a:ln>
          </p:spPr>
          <p:txBody>
            <a:bodyPr/>
            <a:lstStyle/>
            <a:p>
              <a:endParaRPr lang="en-GB"/>
            </a:p>
          </p:txBody>
        </p:sp>
        <p:sp>
          <p:nvSpPr>
            <p:cNvPr id="21919" name="Freeform 415"/>
            <p:cNvSpPr>
              <a:spLocks/>
            </p:cNvSpPr>
            <p:nvPr/>
          </p:nvSpPr>
          <p:spPr bwMode="auto">
            <a:xfrm>
              <a:off x="3294" y="1846"/>
              <a:ext cx="334" cy="244"/>
            </a:xfrm>
            <a:custGeom>
              <a:avLst/>
              <a:gdLst/>
              <a:ahLst/>
              <a:cxnLst>
                <a:cxn ang="0">
                  <a:pos x="0" y="60"/>
                </a:cxn>
                <a:cxn ang="0">
                  <a:pos x="0" y="91"/>
                </a:cxn>
                <a:cxn ang="0">
                  <a:pos x="91" y="118"/>
                </a:cxn>
                <a:cxn ang="0">
                  <a:pos x="61" y="179"/>
                </a:cxn>
                <a:cxn ang="0">
                  <a:pos x="91" y="237"/>
                </a:cxn>
                <a:cxn ang="0">
                  <a:pos x="119" y="327"/>
                </a:cxn>
                <a:cxn ang="0">
                  <a:pos x="180" y="386"/>
                </a:cxn>
                <a:cxn ang="0">
                  <a:pos x="209" y="416"/>
                </a:cxn>
                <a:cxn ang="0">
                  <a:pos x="298" y="534"/>
                </a:cxn>
                <a:cxn ang="0">
                  <a:pos x="357" y="564"/>
                </a:cxn>
                <a:cxn ang="0">
                  <a:pos x="357" y="622"/>
                </a:cxn>
                <a:cxn ang="0">
                  <a:pos x="328" y="652"/>
                </a:cxn>
                <a:cxn ang="0">
                  <a:pos x="268" y="682"/>
                </a:cxn>
                <a:cxn ang="0">
                  <a:pos x="298" y="741"/>
                </a:cxn>
                <a:cxn ang="0">
                  <a:pos x="328" y="800"/>
                </a:cxn>
                <a:cxn ang="0">
                  <a:pos x="416" y="859"/>
                </a:cxn>
                <a:cxn ang="0">
                  <a:pos x="387" y="947"/>
                </a:cxn>
                <a:cxn ang="0">
                  <a:pos x="535" y="977"/>
                </a:cxn>
                <a:cxn ang="0">
                  <a:pos x="623" y="947"/>
                </a:cxn>
                <a:cxn ang="0">
                  <a:pos x="742" y="920"/>
                </a:cxn>
                <a:cxn ang="0">
                  <a:pos x="712" y="859"/>
                </a:cxn>
                <a:cxn ang="0">
                  <a:pos x="742" y="800"/>
                </a:cxn>
                <a:cxn ang="0">
                  <a:pos x="773" y="741"/>
                </a:cxn>
                <a:cxn ang="0">
                  <a:pos x="830" y="771"/>
                </a:cxn>
                <a:cxn ang="0">
                  <a:pos x="1128" y="711"/>
                </a:cxn>
                <a:cxn ang="0">
                  <a:pos x="1156" y="622"/>
                </a:cxn>
                <a:cxn ang="0">
                  <a:pos x="1217" y="534"/>
                </a:cxn>
                <a:cxn ang="0">
                  <a:pos x="1246" y="446"/>
                </a:cxn>
                <a:cxn ang="0">
                  <a:pos x="1274" y="416"/>
                </a:cxn>
                <a:cxn ang="0">
                  <a:pos x="1246" y="355"/>
                </a:cxn>
                <a:cxn ang="0">
                  <a:pos x="1305" y="327"/>
                </a:cxn>
                <a:cxn ang="0">
                  <a:pos x="1274" y="268"/>
                </a:cxn>
                <a:cxn ang="0">
                  <a:pos x="1305" y="237"/>
                </a:cxn>
                <a:cxn ang="0">
                  <a:pos x="1246" y="148"/>
                </a:cxn>
                <a:cxn ang="0">
                  <a:pos x="1274" y="118"/>
                </a:cxn>
                <a:cxn ang="0">
                  <a:pos x="1335" y="91"/>
                </a:cxn>
                <a:cxn ang="0">
                  <a:pos x="1305" y="30"/>
                </a:cxn>
              </a:cxnLst>
              <a:rect l="0" t="0" r="r" b="b"/>
              <a:pathLst>
                <a:path w="1335" h="977">
                  <a:moveTo>
                    <a:pt x="31" y="30"/>
                  </a:moveTo>
                  <a:lnTo>
                    <a:pt x="0" y="60"/>
                  </a:lnTo>
                  <a:lnTo>
                    <a:pt x="61" y="60"/>
                  </a:lnTo>
                  <a:lnTo>
                    <a:pt x="0" y="91"/>
                  </a:lnTo>
                  <a:lnTo>
                    <a:pt x="91" y="91"/>
                  </a:lnTo>
                  <a:lnTo>
                    <a:pt x="91" y="118"/>
                  </a:lnTo>
                  <a:lnTo>
                    <a:pt x="91" y="148"/>
                  </a:lnTo>
                  <a:lnTo>
                    <a:pt x="61" y="179"/>
                  </a:lnTo>
                  <a:lnTo>
                    <a:pt x="61" y="209"/>
                  </a:lnTo>
                  <a:lnTo>
                    <a:pt x="91" y="237"/>
                  </a:lnTo>
                  <a:lnTo>
                    <a:pt x="119" y="237"/>
                  </a:lnTo>
                  <a:lnTo>
                    <a:pt x="119" y="327"/>
                  </a:lnTo>
                  <a:lnTo>
                    <a:pt x="180" y="327"/>
                  </a:lnTo>
                  <a:lnTo>
                    <a:pt x="180" y="386"/>
                  </a:lnTo>
                  <a:lnTo>
                    <a:pt x="209" y="386"/>
                  </a:lnTo>
                  <a:lnTo>
                    <a:pt x="209" y="416"/>
                  </a:lnTo>
                  <a:lnTo>
                    <a:pt x="298" y="504"/>
                  </a:lnTo>
                  <a:lnTo>
                    <a:pt x="298" y="534"/>
                  </a:lnTo>
                  <a:lnTo>
                    <a:pt x="328" y="564"/>
                  </a:lnTo>
                  <a:lnTo>
                    <a:pt x="357" y="564"/>
                  </a:lnTo>
                  <a:lnTo>
                    <a:pt x="387" y="593"/>
                  </a:lnTo>
                  <a:lnTo>
                    <a:pt x="357" y="622"/>
                  </a:lnTo>
                  <a:lnTo>
                    <a:pt x="328" y="622"/>
                  </a:lnTo>
                  <a:lnTo>
                    <a:pt x="328" y="652"/>
                  </a:lnTo>
                  <a:lnTo>
                    <a:pt x="357" y="682"/>
                  </a:lnTo>
                  <a:lnTo>
                    <a:pt x="268" y="682"/>
                  </a:lnTo>
                  <a:lnTo>
                    <a:pt x="268" y="711"/>
                  </a:lnTo>
                  <a:lnTo>
                    <a:pt x="298" y="741"/>
                  </a:lnTo>
                  <a:lnTo>
                    <a:pt x="328" y="741"/>
                  </a:lnTo>
                  <a:lnTo>
                    <a:pt x="328" y="800"/>
                  </a:lnTo>
                  <a:lnTo>
                    <a:pt x="357" y="800"/>
                  </a:lnTo>
                  <a:lnTo>
                    <a:pt x="416" y="859"/>
                  </a:lnTo>
                  <a:lnTo>
                    <a:pt x="387" y="889"/>
                  </a:lnTo>
                  <a:lnTo>
                    <a:pt x="387" y="947"/>
                  </a:lnTo>
                  <a:lnTo>
                    <a:pt x="416" y="977"/>
                  </a:lnTo>
                  <a:lnTo>
                    <a:pt x="535" y="977"/>
                  </a:lnTo>
                  <a:lnTo>
                    <a:pt x="565" y="947"/>
                  </a:lnTo>
                  <a:lnTo>
                    <a:pt x="623" y="947"/>
                  </a:lnTo>
                  <a:lnTo>
                    <a:pt x="682" y="977"/>
                  </a:lnTo>
                  <a:lnTo>
                    <a:pt x="742" y="920"/>
                  </a:lnTo>
                  <a:lnTo>
                    <a:pt x="742" y="889"/>
                  </a:lnTo>
                  <a:lnTo>
                    <a:pt x="712" y="859"/>
                  </a:lnTo>
                  <a:lnTo>
                    <a:pt x="712" y="800"/>
                  </a:lnTo>
                  <a:lnTo>
                    <a:pt x="742" y="800"/>
                  </a:lnTo>
                  <a:lnTo>
                    <a:pt x="742" y="771"/>
                  </a:lnTo>
                  <a:lnTo>
                    <a:pt x="773" y="741"/>
                  </a:lnTo>
                  <a:lnTo>
                    <a:pt x="800" y="771"/>
                  </a:lnTo>
                  <a:lnTo>
                    <a:pt x="830" y="771"/>
                  </a:lnTo>
                  <a:lnTo>
                    <a:pt x="830" y="711"/>
                  </a:lnTo>
                  <a:lnTo>
                    <a:pt x="1128" y="711"/>
                  </a:lnTo>
                  <a:lnTo>
                    <a:pt x="1156" y="682"/>
                  </a:lnTo>
                  <a:lnTo>
                    <a:pt x="1156" y="622"/>
                  </a:lnTo>
                  <a:lnTo>
                    <a:pt x="1217" y="564"/>
                  </a:lnTo>
                  <a:lnTo>
                    <a:pt x="1217" y="534"/>
                  </a:lnTo>
                  <a:lnTo>
                    <a:pt x="1246" y="504"/>
                  </a:lnTo>
                  <a:lnTo>
                    <a:pt x="1246" y="446"/>
                  </a:lnTo>
                  <a:lnTo>
                    <a:pt x="1274" y="446"/>
                  </a:lnTo>
                  <a:lnTo>
                    <a:pt x="1274" y="416"/>
                  </a:lnTo>
                  <a:lnTo>
                    <a:pt x="1246" y="416"/>
                  </a:lnTo>
                  <a:lnTo>
                    <a:pt x="1246" y="355"/>
                  </a:lnTo>
                  <a:lnTo>
                    <a:pt x="1274" y="327"/>
                  </a:lnTo>
                  <a:lnTo>
                    <a:pt x="1305" y="327"/>
                  </a:lnTo>
                  <a:lnTo>
                    <a:pt x="1305" y="297"/>
                  </a:lnTo>
                  <a:lnTo>
                    <a:pt x="1274" y="268"/>
                  </a:lnTo>
                  <a:lnTo>
                    <a:pt x="1274" y="237"/>
                  </a:lnTo>
                  <a:lnTo>
                    <a:pt x="1305" y="237"/>
                  </a:lnTo>
                  <a:lnTo>
                    <a:pt x="1246" y="179"/>
                  </a:lnTo>
                  <a:lnTo>
                    <a:pt x="1246" y="148"/>
                  </a:lnTo>
                  <a:lnTo>
                    <a:pt x="1274" y="148"/>
                  </a:lnTo>
                  <a:lnTo>
                    <a:pt x="1274" y="118"/>
                  </a:lnTo>
                  <a:lnTo>
                    <a:pt x="1305" y="118"/>
                  </a:lnTo>
                  <a:lnTo>
                    <a:pt x="1335" y="91"/>
                  </a:lnTo>
                  <a:lnTo>
                    <a:pt x="1305" y="60"/>
                  </a:lnTo>
                  <a:lnTo>
                    <a:pt x="1305" y="30"/>
                  </a:lnTo>
                  <a:lnTo>
                    <a:pt x="1274" y="0"/>
                  </a:lnTo>
                </a:path>
              </a:pathLst>
            </a:custGeom>
            <a:noFill/>
            <a:ln w="1588">
              <a:solidFill>
                <a:srgbClr val="000000"/>
              </a:solidFill>
              <a:prstDash val="solid"/>
              <a:round/>
              <a:headEnd/>
              <a:tailEnd/>
            </a:ln>
          </p:spPr>
          <p:txBody>
            <a:bodyPr/>
            <a:lstStyle/>
            <a:p>
              <a:endParaRPr lang="en-GB"/>
            </a:p>
          </p:txBody>
        </p:sp>
        <p:sp>
          <p:nvSpPr>
            <p:cNvPr id="21920" name="Freeform 416"/>
            <p:cNvSpPr>
              <a:spLocks/>
            </p:cNvSpPr>
            <p:nvPr/>
          </p:nvSpPr>
          <p:spPr bwMode="auto">
            <a:xfrm>
              <a:off x="3313" y="1853"/>
              <a:ext cx="11" cy="8"/>
            </a:xfrm>
            <a:custGeom>
              <a:avLst/>
              <a:gdLst/>
              <a:ahLst/>
              <a:cxnLst>
                <a:cxn ang="0">
                  <a:pos x="15" y="0"/>
                </a:cxn>
                <a:cxn ang="0">
                  <a:pos x="43" y="0"/>
                </a:cxn>
                <a:cxn ang="0">
                  <a:pos x="15" y="30"/>
                </a:cxn>
                <a:cxn ang="0">
                  <a:pos x="0" y="15"/>
                </a:cxn>
                <a:cxn ang="0">
                  <a:pos x="15" y="0"/>
                </a:cxn>
              </a:cxnLst>
              <a:rect l="0" t="0" r="r" b="b"/>
              <a:pathLst>
                <a:path w="43" h="30">
                  <a:moveTo>
                    <a:pt x="15" y="0"/>
                  </a:moveTo>
                  <a:lnTo>
                    <a:pt x="43" y="0"/>
                  </a:lnTo>
                  <a:lnTo>
                    <a:pt x="15" y="30"/>
                  </a:lnTo>
                  <a:lnTo>
                    <a:pt x="0" y="15"/>
                  </a:lnTo>
                  <a:lnTo>
                    <a:pt x="15" y="0"/>
                  </a:lnTo>
                </a:path>
              </a:pathLst>
            </a:custGeom>
            <a:noFill/>
            <a:ln w="1588">
              <a:solidFill>
                <a:srgbClr val="000000"/>
              </a:solidFill>
              <a:prstDash val="solid"/>
              <a:round/>
              <a:headEnd/>
              <a:tailEnd/>
            </a:ln>
          </p:spPr>
          <p:txBody>
            <a:bodyPr/>
            <a:lstStyle/>
            <a:p>
              <a:endParaRPr lang="en-GB"/>
            </a:p>
          </p:txBody>
        </p:sp>
        <p:sp>
          <p:nvSpPr>
            <p:cNvPr id="21921" name="Freeform 417"/>
            <p:cNvSpPr>
              <a:spLocks/>
            </p:cNvSpPr>
            <p:nvPr/>
          </p:nvSpPr>
          <p:spPr bwMode="auto">
            <a:xfrm>
              <a:off x="3264" y="2031"/>
              <a:ext cx="105" cy="89"/>
            </a:xfrm>
            <a:custGeom>
              <a:avLst/>
              <a:gdLst/>
              <a:ahLst/>
              <a:cxnLst>
                <a:cxn ang="0">
                  <a:pos x="237" y="355"/>
                </a:cxn>
                <a:cxn ang="0">
                  <a:pos x="209" y="325"/>
                </a:cxn>
                <a:cxn ang="0">
                  <a:pos x="209" y="297"/>
                </a:cxn>
                <a:cxn ang="0">
                  <a:pos x="179" y="266"/>
                </a:cxn>
                <a:cxn ang="0">
                  <a:pos x="149" y="297"/>
                </a:cxn>
                <a:cxn ang="0">
                  <a:pos x="118" y="297"/>
                </a:cxn>
                <a:cxn ang="0">
                  <a:pos x="91" y="266"/>
                </a:cxn>
                <a:cxn ang="0">
                  <a:pos x="91" y="297"/>
                </a:cxn>
                <a:cxn ang="0">
                  <a:pos x="30" y="236"/>
                </a:cxn>
                <a:cxn ang="0">
                  <a:pos x="61" y="236"/>
                </a:cxn>
                <a:cxn ang="0">
                  <a:pos x="61" y="179"/>
                </a:cxn>
                <a:cxn ang="0">
                  <a:pos x="0" y="148"/>
                </a:cxn>
                <a:cxn ang="0">
                  <a:pos x="0" y="118"/>
                </a:cxn>
                <a:cxn ang="0">
                  <a:pos x="91" y="118"/>
                </a:cxn>
                <a:cxn ang="0">
                  <a:pos x="91" y="88"/>
                </a:cxn>
                <a:cxn ang="0">
                  <a:pos x="118" y="88"/>
                </a:cxn>
                <a:cxn ang="0">
                  <a:pos x="118" y="59"/>
                </a:cxn>
                <a:cxn ang="0">
                  <a:pos x="91" y="30"/>
                </a:cxn>
                <a:cxn ang="0">
                  <a:pos x="118" y="30"/>
                </a:cxn>
                <a:cxn ang="0">
                  <a:pos x="149" y="59"/>
                </a:cxn>
                <a:cxn ang="0">
                  <a:pos x="179" y="30"/>
                </a:cxn>
                <a:cxn ang="0">
                  <a:pos x="209" y="59"/>
                </a:cxn>
                <a:cxn ang="0">
                  <a:pos x="179" y="59"/>
                </a:cxn>
                <a:cxn ang="0">
                  <a:pos x="179" y="118"/>
                </a:cxn>
                <a:cxn ang="0">
                  <a:pos x="209" y="148"/>
                </a:cxn>
                <a:cxn ang="0">
                  <a:pos x="237" y="118"/>
                </a:cxn>
                <a:cxn ang="0">
                  <a:pos x="237" y="88"/>
                </a:cxn>
                <a:cxn ang="0">
                  <a:pos x="268" y="59"/>
                </a:cxn>
                <a:cxn ang="0">
                  <a:pos x="237" y="30"/>
                </a:cxn>
                <a:cxn ang="0">
                  <a:pos x="268" y="0"/>
                </a:cxn>
                <a:cxn ang="0">
                  <a:pos x="386" y="0"/>
                </a:cxn>
                <a:cxn ang="0">
                  <a:pos x="416" y="30"/>
                </a:cxn>
                <a:cxn ang="0">
                  <a:pos x="386" y="30"/>
                </a:cxn>
                <a:cxn ang="0">
                  <a:pos x="386" y="59"/>
                </a:cxn>
                <a:cxn ang="0">
                  <a:pos x="416" y="88"/>
                </a:cxn>
                <a:cxn ang="0">
                  <a:pos x="416" y="118"/>
                </a:cxn>
                <a:cxn ang="0">
                  <a:pos x="386" y="148"/>
                </a:cxn>
                <a:cxn ang="0">
                  <a:pos x="356" y="148"/>
                </a:cxn>
                <a:cxn ang="0">
                  <a:pos x="298" y="206"/>
                </a:cxn>
                <a:cxn ang="0">
                  <a:pos x="356" y="236"/>
                </a:cxn>
                <a:cxn ang="0">
                  <a:pos x="386" y="266"/>
                </a:cxn>
                <a:cxn ang="0">
                  <a:pos x="327" y="266"/>
                </a:cxn>
                <a:cxn ang="0">
                  <a:pos x="298" y="297"/>
                </a:cxn>
                <a:cxn ang="0">
                  <a:pos x="298" y="355"/>
                </a:cxn>
              </a:cxnLst>
              <a:rect l="0" t="0" r="r" b="b"/>
              <a:pathLst>
                <a:path w="416" h="355">
                  <a:moveTo>
                    <a:pt x="237" y="355"/>
                  </a:moveTo>
                  <a:lnTo>
                    <a:pt x="209" y="325"/>
                  </a:lnTo>
                  <a:lnTo>
                    <a:pt x="209" y="297"/>
                  </a:lnTo>
                  <a:lnTo>
                    <a:pt x="179" y="266"/>
                  </a:lnTo>
                  <a:lnTo>
                    <a:pt x="149" y="297"/>
                  </a:lnTo>
                  <a:lnTo>
                    <a:pt x="118" y="297"/>
                  </a:lnTo>
                  <a:lnTo>
                    <a:pt x="91" y="266"/>
                  </a:lnTo>
                  <a:lnTo>
                    <a:pt x="91" y="297"/>
                  </a:lnTo>
                  <a:lnTo>
                    <a:pt x="30" y="236"/>
                  </a:lnTo>
                  <a:lnTo>
                    <a:pt x="61" y="236"/>
                  </a:lnTo>
                  <a:lnTo>
                    <a:pt x="61" y="179"/>
                  </a:lnTo>
                  <a:lnTo>
                    <a:pt x="0" y="148"/>
                  </a:lnTo>
                  <a:lnTo>
                    <a:pt x="0" y="118"/>
                  </a:lnTo>
                  <a:lnTo>
                    <a:pt x="91" y="118"/>
                  </a:lnTo>
                  <a:lnTo>
                    <a:pt x="91" y="88"/>
                  </a:lnTo>
                  <a:lnTo>
                    <a:pt x="118" y="88"/>
                  </a:lnTo>
                  <a:lnTo>
                    <a:pt x="118" y="59"/>
                  </a:lnTo>
                  <a:lnTo>
                    <a:pt x="91" y="30"/>
                  </a:lnTo>
                  <a:lnTo>
                    <a:pt x="118" y="30"/>
                  </a:lnTo>
                  <a:lnTo>
                    <a:pt x="149" y="59"/>
                  </a:lnTo>
                  <a:lnTo>
                    <a:pt x="179" y="30"/>
                  </a:lnTo>
                  <a:lnTo>
                    <a:pt x="209" y="59"/>
                  </a:lnTo>
                  <a:lnTo>
                    <a:pt x="179" y="59"/>
                  </a:lnTo>
                  <a:lnTo>
                    <a:pt x="179" y="118"/>
                  </a:lnTo>
                  <a:lnTo>
                    <a:pt x="209" y="148"/>
                  </a:lnTo>
                  <a:lnTo>
                    <a:pt x="237" y="118"/>
                  </a:lnTo>
                  <a:lnTo>
                    <a:pt x="237" y="88"/>
                  </a:lnTo>
                  <a:lnTo>
                    <a:pt x="268" y="59"/>
                  </a:lnTo>
                  <a:lnTo>
                    <a:pt x="237" y="30"/>
                  </a:lnTo>
                  <a:lnTo>
                    <a:pt x="268" y="0"/>
                  </a:lnTo>
                  <a:lnTo>
                    <a:pt x="386" y="0"/>
                  </a:lnTo>
                  <a:lnTo>
                    <a:pt x="416" y="30"/>
                  </a:lnTo>
                  <a:lnTo>
                    <a:pt x="386" y="30"/>
                  </a:lnTo>
                  <a:lnTo>
                    <a:pt x="386" y="59"/>
                  </a:lnTo>
                  <a:lnTo>
                    <a:pt x="416" y="88"/>
                  </a:lnTo>
                  <a:lnTo>
                    <a:pt x="416" y="118"/>
                  </a:lnTo>
                  <a:lnTo>
                    <a:pt x="386" y="148"/>
                  </a:lnTo>
                  <a:lnTo>
                    <a:pt x="356" y="148"/>
                  </a:lnTo>
                  <a:lnTo>
                    <a:pt x="298" y="206"/>
                  </a:lnTo>
                  <a:lnTo>
                    <a:pt x="356" y="236"/>
                  </a:lnTo>
                  <a:lnTo>
                    <a:pt x="386" y="266"/>
                  </a:lnTo>
                  <a:lnTo>
                    <a:pt x="327" y="266"/>
                  </a:lnTo>
                  <a:lnTo>
                    <a:pt x="298" y="297"/>
                  </a:lnTo>
                  <a:lnTo>
                    <a:pt x="298" y="355"/>
                  </a:lnTo>
                </a:path>
              </a:pathLst>
            </a:custGeom>
            <a:noFill/>
            <a:ln w="1588">
              <a:solidFill>
                <a:srgbClr val="000000"/>
              </a:solidFill>
              <a:prstDash val="solid"/>
              <a:round/>
              <a:headEnd/>
              <a:tailEnd/>
            </a:ln>
          </p:spPr>
          <p:txBody>
            <a:bodyPr/>
            <a:lstStyle/>
            <a:p>
              <a:endParaRPr lang="en-GB"/>
            </a:p>
          </p:txBody>
        </p:sp>
        <p:sp>
          <p:nvSpPr>
            <p:cNvPr id="21922" name="Freeform 418"/>
            <p:cNvSpPr>
              <a:spLocks/>
            </p:cNvSpPr>
            <p:nvPr/>
          </p:nvSpPr>
          <p:spPr bwMode="auto">
            <a:xfrm>
              <a:off x="3591" y="1824"/>
              <a:ext cx="15" cy="7"/>
            </a:xfrm>
            <a:custGeom>
              <a:avLst/>
              <a:gdLst/>
              <a:ahLst/>
              <a:cxnLst>
                <a:cxn ang="0">
                  <a:pos x="59" y="29"/>
                </a:cxn>
                <a:cxn ang="0">
                  <a:pos x="0" y="29"/>
                </a:cxn>
                <a:cxn ang="0">
                  <a:pos x="30" y="0"/>
                </a:cxn>
                <a:cxn ang="0">
                  <a:pos x="59" y="29"/>
                </a:cxn>
              </a:cxnLst>
              <a:rect l="0" t="0" r="r" b="b"/>
              <a:pathLst>
                <a:path w="59" h="29">
                  <a:moveTo>
                    <a:pt x="59" y="29"/>
                  </a:moveTo>
                  <a:lnTo>
                    <a:pt x="0" y="29"/>
                  </a:lnTo>
                  <a:lnTo>
                    <a:pt x="30" y="0"/>
                  </a:lnTo>
                  <a:lnTo>
                    <a:pt x="59" y="29"/>
                  </a:lnTo>
                </a:path>
              </a:pathLst>
            </a:custGeom>
            <a:noFill/>
            <a:ln w="1588">
              <a:solidFill>
                <a:srgbClr val="000000"/>
              </a:solidFill>
              <a:prstDash val="solid"/>
              <a:round/>
              <a:headEnd/>
              <a:tailEnd/>
            </a:ln>
          </p:spPr>
          <p:txBody>
            <a:bodyPr/>
            <a:lstStyle/>
            <a:p>
              <a:endParaRPr lang="en-GB"/>
            </a:p>
          </p:txBody>
        </p:sp>
        <p:sp>
          <p:nvSpPr>
            <p:cNvPr id="21923" name="Freeform 419"/>
            <p:cNvSpPr>
              <a:spLocks/>
            </p:cNvSpPr>
            <p:nvPr/>
          </p:nvSpPr>
          <p:spPr bwMode="auto">
            <a:xfrm>
              <a:off x="3598" y="1839"/>
              <a:ext cx="15" cy="7"/>
            </a:xfrm>
            <a:custGeom>
              <a:avLst/>
              <a:gdLst/>
              <a:ahLst/>
              <a:cxnLst>
                <a:cxn ang="0">
                  <a:pos x="57" y="28"/>
                </a:cxn>
                <a:cxn ang="0">
                  <a:pos x="29" y="28"/>
                </a:cxn>
                <a:cxn ang="0">
                  <a:pos x="0" y="0"/>
                </a:cxn>
                <a:cxn ang="0">
                  <a:pos x="29" y="0"/>
                </a:cxn>
                <a:cxn ang="0">
                  <a:pos x="57" y="28"/>
                </a:cxn>
              </a:cxnLst>
              <a:rect l="0" t="0" r="r" b="b"/>
              <a:pathLst>
                <a:path w="57" h="28">
                  <a:moveTo>
                    <a:pt x="57" y="28"/>
                  </a:moveTo>
                  <a:lnTo>
                    <a:pt x="29" y="28"/>
                  </a:lnTo>
                  <a:lnTo>
                    <a:pt x="0" y="0"/>
                  </a:lnTo>
                  <a:lnTo>
                    <a:pt x="29" y="0"/>
                  </a:lnTo>
                  <a:lnTo>
                    <a:pt x="57" y="28"/>
                  </a:lnTo>
                </a:path>
              </a:pathLst>
            </a:custGeom>
            <a:noFill/>
            <a:ln w="1588">
              <a:solidFill>
                <a:srgbClr val="000000"/>
              </a:solidFill>
              <a:prstDash val="solid"/>
              <a:round/>
              <a:headEnd/>
              <a:tailEnd/>
            </a:ln>
          </p:spPr>
          <p:txBody>
            <a:bodyPr/>
            <a:lstStyle/>
            <a:p>
              <a:endParaRPr lang="en-GB"/>
            </a:p>
          </p:txBody>
        </p:sp>
        <p:sp>
          <p:nvSpPr>
            <p:cNvPr id="21924" name="Freeform 420"/>
            <p:cNvSpPr>
              <a:spLocks/>
            </p:cNvSpPr>
            <p:nvPr/>
          </p:nvSpPr>
          <p:spPr bwMode="auto">
            <a:xfrm>
              <a:off x="3472" y="2135"/>
              <a:ext cx="356" cy="88"/>
            </a:xfrm>
            <a:custGeom>
              <a:avLst/>
              <a:gdLst/>
              <a:ahLst/>
              <a:cxnLst>
                <a:cxn ang="0">
                  <a:pos x="1423" y="116"/>
                </a:cxn>
                <a:cxn ang="0">
                  <a:pos x="1392" y="116"/>
                </a:cxn>
                <a:cxn ang="0">
                  <a:pos x="1364" y="146"/>
                </a:cxn>
                <a:cxn ang="0">
                  <a:pos x="1335" y="146"/>
                </a:cxn>
                <a:cxn ang="0">
                  <a:pos x="1304" y="177"/>
                </a:cxn>
                <a:cxn ang="0">
                  <a:pos x="1274" y="177"/>
                </a:cxn>
                <a:cxn ang="0">
                  <a:pos x="1274" y="146"/>
                </a:cxn>
                <a:cxn ang="0">
                  <a:pos x="1155" y="146"/>
                </a:cxn>
                <a:cxn ang="0">
                  <a:pos x="1097" y="89"/>
                </a:cxn>
                <a:cxn ang="0">
                  <a:pos x="1097" y="59"/>
                </a:cxn>
                <a:cxn ang="0">
                  <a:pos x="1067" y="28"/>
                </a:cxn>
                <a:cxn ang="0">
                  <a:pos x="1097" y="0"/>
                </a:cxn>
                <a:cxn ang="0">
                  <a:pos x="800" y="0"/>
                </a:cxn>
                <a:cxn ang="0">
                  <a:pos x="682" y="59"/>
                </a:cxn>
                <a:cxn ang="0">
                  <a:pos x="653" y="89"/>
                </a:cxn>
                <a:cxn ang="0">
                  <a:pos x="562" y="89"/>
                </a:cxn>
                <a:cxn ang="0">
                  <a:pos x="534" y="116"/>
                </a:cxn>
                <a:cxn ang="0">
                  <a:pos x="534" y="146"/>
                </a:cxn>
                <a:cxn ang="0">
                  <a:pos x="505" y="177"/>
                </a:cxn>
                <a:cxn ang="0">
                  <a:pos x="386" y="177"/>
                </a:cxn>
                <a:cxn ang="0">
                  <a:pos x="355" y="207"/>
                </a:cxn>
                <a:cxn ang="0">
                  <a:pos x="237" y="207"/>
                </a:cxn>
                <a:cxn ang="0">
                  <a:pos x="207" y="235"/>
                </a:cxn>
                <a:cxn ang="0">
                  <a:pos x="118" y="235"/>
                </a:cxn>
                <a:cxn ang="0">
                  <a:pos x="88" y="266"/>
                </a:cxn>
                <a:cxn ang="0">
                  <a:pos x="61" y="266"/>
                </a:cxn>
                <a:cxn ang="0">
                  <a:pos x="30" y="295"/>
                </a:cxn>
                <a:cxn ang="0">
                  <a:pos x="0" y="295"/>
                </a:cxn>
                <a:cxn ang="0">
                  <a:pos x="30" y="325"/>
                </a:cxn>
                <a:cxn ang="0">
                  <a:pos x="61" y="295"/>
                </a:cxn>
                <a:cxn ang="0">
                  <a:pos x="88" y="325"/>
                </a:cxn>
                <a:cxn ang="0">
                  <a:pos x="88" y="353"/>
                </a:cxn>
                <a:cxn ang="0">
                  <a:pos x="30" y="353"/>
                </a:cxn>
              </a:cxnLst>
              <a:rect l="0" t="0" r="r" b="b"/>
              <a:pathLst>
                <a:path w="1423" h="353">
                  <a:moveTo>
                    <a:pt x="1423" y="116"/>
                  </a:moveTo>
                  <a:lnTo>
                    <a:pt x="1392" y="116"/>
                  </a:lnTo>
                  <a:lnTo>
                    <a:pt x="1364" y="146"/>
                  </a:lnTo>
                  <a:lnTo>
                    <a:pt x="1335" y="146"/>
                  </a:lnTo>
                  <a:lnTo>
                    <a:pt x="1304" y="177"/>
                  </a:lnTo>
                  <a:lnTo>
                    <a:pt x="1274" y="177"/>
                  </a:lnTo>
                  <a:lnTo>
                    <a:pt x="1274" y="146"/>
                  </a:lnTo>
                  <a:lnTo>
                    <a:pt x="1155" y="146"/>
                  </a:lnTo>
                  <a:lnTo>
                    <a:pt x="1097" y="89"/>
                  </a:lnTo>
                  <a:lnTo>
                    <a:pt x="1097" y="59"/>
                  </a:lnTo>
                  <a:lnTo>
                    <a:pt x="1067" y="28"/>
                  </a:lnTo>
                  <a:lnTo>
                    <a:pt x="1097" y="0"/>
                  </a:lnTo>
                  <a:lnTo>
                    <a:pt x="800" y="0"/>
                  </a:lnTo>
                  <a:lnTo>
                    <a:pt x="682" y="59"/>
                  </a:lnTo>
                  <a:lnTo>
                    <a:pt x="653" y="89"/>
                  </a:lnTo>
                  <a:lnTo>
                    <a:pt x="562" y="89"/>
                  </a:lnTo>
                  <a:lnTo>
                    <a:pt x="534" y="116"/>
                  </a:lnTo>
                  <a:lnTo>
                    <a:pt x="534" y="146"/>
                  </a:lnTo>
                  <a:lnTo>
                    <a:pt x="505" y="177"/>
                  </a:lnTo>
                  <a:lnTo>
                    <a:pt x="386" y="177"/>
                  </a:lnTo>
                  <a:lnTo>
                    <a:pt x="355" y="207"/>
                  </a:lnTo>
                  <a:lnTo>
                    <a:pt x="237" y="207"/>
                  </a:lnTo>
                  <a:lnTo>
                    <a:pt x="207" y="235"/>
                  </a:lnTo>
                  <a:lnTo>
                    <a:pt x="118" y="235"/>
                  </a:lnTo>
                  <a:lnTo>
                    <a:pt x="88" y="266"/>
                  </a:lnTo>
                  <a:lnTo>
                    <a:pt x="61" y="266"/>
                  </a:lnTo>
                  <a:lnTo>
                    <a:pt x="30" y="295"/>
                  </a:lnTo>
                  <a:lnTo>
                    <a:pt x="0" y="295"/>
                  </a:lnTo>
                  <a:lnTo>
                    <a:pt x="30" y="325"/>
                  </a:lnTo>
                  <a:lnTo>
                    <a:pt x="61" y="295"/>
                  </a:lnTo>
                  <a:lnTo>
                    <a:pt x="88" y="325"/>
                  </a:lnTo>
                  <a:lnTo>
                    <a:pt x="88" y="353"/>
                  </a:lnTo>
                  <a:lnTo>
                    <a:pt x="30" y="353"/>
                  </a:lnTo>
                </a:path>
              </a:pathLst>
            </a:custGeom>
            <a:noFill/>
            <a:ln w="1588">
              <a:solidFill>
                <a:srgbClr val="000000"/>
              </a:solidFill>
              <a:prstDash val="solid"/>
              <a:round/>
              <a:headEnd/>
              <a:tailEnd/>
            </a:ln>
          </p:spPr>
          <p:txBody>
            <a:bodyPr/>
            <a:lstStyle/>
            <a:p>
              <a:endParaRPr lang="en-GB"/>
            </a:p>
          </p:txBody>
        </p:sp>
        <p:sp>
          <p:nvSpPr>
            <p:cNvPr id="21925" name="Freeform 421"/>
            <p:cNvSpPr>
              <a:spLocks/>
            </p:cNvSpPr>
            <p:nvPr/>
          </p:nvSpPr>
          <p:spPr bwMode="auto">
            <a:xfrm>
              <a:off x="3502" y="2098"/>
              <a:ext cx="22" cy="22"/>
            </a:xfrm>
            <a:custGeom>
              <a:avLst/>
              <a:gdLst/>
              <a:ahLst/>
              <a:cxnLst>
                <a:cxn ang="0">
                  <a:pos x="61" y="31"/>
                </a:cxn>
                <a:cxn ang="0">
                  <a:pos x="89" y="31"/>
                </a:cxn>
                <a:cxn ang="0">
                  <a:pos x="89" y="89"/>
                </a:cxn>
                <a:cxn ang="0">
                  <a:pos x="61" y="89"/>
                </a:cxn>
                <a:cxn ang="0">
                  <a:pos x="30" y="59"/>
                </a:cxn>
                <a:cxn ang="0">
                  <a:pos x="0" y="59"/>
                </a:cxn>
                <a:cxn ang="0">
                  <a:pos x="0" y="0"/>
                </a:cxn>
                <a:cxn ang="0">
                  <a:pos x="61" y="0"/>
                </a:cxn>
                <a:cxn ang="0">
                  <a:pos x="61" y="31"/>
                </a:cxn>
              </a:cxnLst>
              <a:rect l="0" t="0" r="r" b="b"/>
              <a:pathLst>
                <a:path w="89" h="89">
                  <a:moveTo>
                    <a:pt x="61" y="31"/>
                  </a:moveTo>
                  <a:lnTo>
                    <a:pt x="89" y="31"/>
                  </a:lnTo>
                  <a:lnTo>
                    <a:pt x="89" y="89"/>
                  </a:lnTo>
                  <a:lnTo>
                    <a:pt x="61" y="89"/>
                  </a:lnTo>
                  <a:lnTo>
                    <a:pt x="30" y="59"/>
                  </a:lnTo>
                  <a:lnTo>
                    <a:pt x="0" y="59"/>
                  </a:lnTo>
                  <a:lnTo>
                    <a:pt x="0" y="0"/>
                  </a:lnTo>
                  <a:lnTo>
                    <a:pt x="61" y="0"/>
                  </a:lnTo>
                  <a:lnTo>
                    <a:pt x="61" y="31"/>
                  </a:lnTo>
                </a:path>
              </a:pathLst>
            </a:custGeom>
            <a:noFill/>
            <a:ln w="1588">
              <a:solidFill>
                <a:srgbClr val="000000"/>
              </a:solidFill>
              <a:prstDash val="solid"/>
              <a:round/>
              <a:headEnd/>
              <a:tailEnd/>
            </a:ln>
          </p:spPr>
          <p:txBody>
            <a:bodyPr/>
            <a:lstStyle/>
            <a:p>
              <a:endParaRPr lang="en-GB"/>
            </a:p>
          </p:txBody>
        </p:sp>
        <p:sp>
          <p:nvSpPr>
            <p:cNvPr id="21926" name="Freeform 422"/>
            <p:cNvSpPr>
              <a:spLocks/>
            </p:cNvSpPr>
            <p:nvPr/>
          </p:nvSpPr>
          <p:spPr bwMode="auto">
            <a:xfrm>
              <a:off x="3472" y="2223"/>
              <a:ext cx="59" cy="222"/>
            </a:xfrm>
            <a:custGeom>
              <a:avLst/>
              <a:gdLst/>
              <a:ahLst/>
              <a:cxnLst>
                <a:cxn ang="0">
                  <a:pos x="207" y="890"/>
                </a:cxn>
                <a:cxn ang="0">
                  <a:pos x="207" y="860"/>
                </a:cxn>
                <a:cxn ang="0">
                  <a:pos x="237" y="829"/>
                </a:cxn>
                <a:cxn ang="0">
                  <a:pos x="237" y="772"/>
                </a:cxn>
                <a:cxn ang="0">
                  <a:pos x="207" y="772"/>
                </a:cxn>
                <a:cxn ang="0">
                  <a:pos x="207" y="741"/>
                </a:cxn>
                <a:cxn ang="0">
                  <a:pos x="179" y="711"/>
                </a:cxn>
                <a:cxn ang="0">
                  <a:pos x="148" y="711"/>
                </a:cxn>
                <a:cxn ang="0">
                  <a:pos x="148" y="653"/>
                </a:cxn>
                <a:cxn ang="0">
                  <a:pos x="118" y="653"/>
                </a:cxn>
                <a:cxn ang="0">
                  <a:pos x="118" y="622"/>
                </a:cxn>
                <a:cxn ang="0">
                  <a:pos x="148" y="593"/>
                </a:cxn>
                <a:cxn ang="0">
                  <a:pos x="148" y="474"/>
                </a:cxn>
                <a:cxn ang="0">
                  <a:pos x="118" y="474"/>
                </a:cxn>
                <a:cxn ang="0">
                  <a:pos x="118" y="447"/>
                </a:cxn>
                <a:cxn ang="0">
                  <a:pos x="88" y="447"/>
                </a:cxn>
                <a:cxn ang="0">
                  <a:pos x="118" y="416"/>
                </a:cxn>
                <a:cxn ang="0">
                  <a:pos x="118" y="356"/>
                </a:cxn>
                <a:cxn ang="0">
                  <a:pos x="88" y="356"/>
                </a:cxn>
                <a:cxn ang="0">
                  <a:pos x="30" y="297"/>
                </a:cxn>
                <a:cxn ang="0">
                  <a:pos x="0" y="297"/>
                </a:cxn>
                <a:cxn ang="0">
                  <a:pos x="0" y="238"/>
                </a:cxn>
                <a:cxn ang="0">
                  <a:pos x="30" y="209"/>
                </a:cxn>
                <a:cxn ang="0">
                  <a:pos x="61" y="209"/>
                </a:cxn>
                <a:cxn ang="0">
                  <a:pos x="61" y="91"/>
                </a:cxn>
                <a:cxn ang="0">
                  <a:pos x="30" y="91"/>
                </a:cxn>
                <a:cxn ang="0">
                  <a:pos x="30" y="0"/>
                </a:cxn>
              </a:cxnLst>
              <a:rect l="0" t="0" r="r" b="b"/>
              <a:pathLst>
                <a:path w="237" h="890">
                  <a:moveTo>
                    <a:pt x="207" y="890"/>
                  </a:moveTo>
                  <a:lnTo>
                    <a:pt x="207" y="860"/>
                  </a:lnTo>
                  <a:lnTo>
                    <a:pt x="237" y="829"/>
                  </a:lnTo>
                  <a:lnTo>
                    <a:pt x="237" y="772"/>
                  </a:lnTo>
                  <a:lnTo>
                    <a:pt x="207" y="772"/>
                  </a:lnTo>
                  <a:lnTo>
                    <a:pt x="207" y="741"/>
                  </a:lnTo>
                  <a:lnTo>
                    <a:pt x="179" y="711"/>
                  </a:lnTo>
                  <a:lnTo>
                    <a:pt x="148" y="711"/>
                  </a:lnTo>
                  <a:lnTo>
                    <a:pt x="148" y="653"/>
                  </a:lnTo>
                  <a:lnTo>
                    <a:pt x="118" y="653"/>
                  </a:lnTo>
                  <a:lnTo>
                    <a:pt x="118" y="622"/>
                  </a:lnTo>
                  <a:lnTo>
                    <a:pt x="148" y="593"/>
                  </a:lnTo>
                  <a:lnTo>
                    <a:pt x="148" y="474"/>
                  </a:lnTo>
                  <a:lnTo>
                    <a:pt x="118" y="474"/>
                  </a:lnTo>
                  <a:lnTo>
                    <a:pt x="118" y="447"/>
                  </a:lnTo>
                  <a:lnTo>
                    <a:pt x="88" y="447"/>
                  </a:lnTo>
                  <a:lnTo>
                    <a:pt x="118" y="416"/>
                  </a:lnTo>
                  <a:lnTo>
                    <a:pt x="118" y="356"/>
                  </a:lnTo>
                  <a:lnTo>
                    <a:pt x="88" y="356"/>
                  </a:lnTo>
                  <a:lnTo>
                    <a:pt x="30" y="297"/>
                  </a:lnTo>
                  <a:lnTo>
                    <a:pt x="0" y="297"/>
                  </a:lnTo>
                  <a:lnTo>
                    <a:pt x="0" y="238"/>
                  </a:lnTo>
                  <a:lnTo>
                    <a:pt x="30" y="209"/>
                  </a:lnTo>
                  <a:lnTo>
                    <a:pt x="61" y="209"/>
                  </a:lnTo>
                  <a:lnTo>
                    <a:pt x="61" y="91"/>
                  </a:lnTo>
                  <a:lnTo>
                    <a:pt x="30" y="91"/>
                  </a:lnTo>
                  <a:lnTo>
                    <a:pt x="30" y="0"/>
                  </a:lnTo>
                </a:path>
              </a:pathLst>
            </a:custGeom>
            <a:noFill/>
            <a:ln w="1588">
              <a:solidFill>
                <a:srgbClr val="000000"/>
              </a:solidFill>
              <a:prstDash val="solid"/>
              <a:round/>
              <a:headEnd/>
              <a:tailEnd/>
            </a:ln>
          </p:spPr>
          <p:txBody>
            <a:bodyPr/>
            <a:lstStyle/>
            <a:p>
              <a:endParaRPr lang="en-GB"/>
            </a:p>
          </p:txBody>
        </p:sp>
        <p:sp>
          <p:nvSpPr>
            <p:cNvPr id="21927" name="Freeform 423"/>
            <p:cNvSpPr>
              <a:spLocks/>
            </p:cNvSpPr>
            <p:nvPr/>
          </p:nvSpPr>
          <p:spPr bwMode="auto">
            <a:xfrm>
              <a:off x="3264" y="2120"/>
              <a:ext cx="75" cy="29"/>
            </a:xfrm>
            <a:custGeom>
              <a:avLst/>
              <a:gdLst/>
              <a:ahLst/>
              <a:cxnLst>
                <a:cxn ang="0">
                  <a:pos x="298" y="30"/>
                </a:cxn>
                <a:cxn ang="0">
                  <a:pos x="298" y="60"/>
                </a:cxn>
                <a:cxn ang="0">
                  <a:pos x="268" y="88"/>
                </a:cxn>
                <a:cxn ang="0">
                  <a:pos x="268" y="119"/>
                </a:cxn>
                <a:cxn ang="0">
                  <a:pos x="237" y="119"/>
                </a:cxn>
                <a:cxn ang="0">
                  <a:pos x="237" y="88"/>
                </a:cxn>
                <a:cxn ang="0">
                  <a:pos x="209" y="119"/>
                </a:cxn>
                <a:cxn ang="0">
                  <a:pos x="118" y="119"/>
                </a:cxn>
                <a:cxn ang="0">
                  <a:pos x="91" y="88"/>
                </a:cxn>
                <a:cxn ang="0">
                  <a:pos x="30" y="88"/>
                </a:cxn>
                <a:cxn ang="0">
                  <a:pos x="0" y="60"/>
                </a:cxn>
                <a:cxn ang="0">
                  <a:pos x="30" y="60"/>
                </a:cxn>
                <a:cxn ang="0">
                  <a:pos x="30" y="30"/>
                </a:cxn>
                <a:cxn ang="0">
                  <a:pos x="61" y="0"/>
                </a:cxn>
                <a:cxn ang="0">
                  <a:pos x="91" y="0"/>
                </a:cxn>
                <a:cxn ang="0">
                  <a:pos x="149" y="60"/>
                </a:cxn>
                <a:cxn ang="0">
                  <a:pos x="179" y="30"/>
                </a:cxn>
                <a:cxn ang="0">
                  <a:pos x="209" y="30"/>
                </a:cxn>
              </a:cxnLst>
              <a:rect l="0" t="0" r="r" b="b"/>
              <a:pathLst>
                <a:path w="298" h="119">
                  <a:moveTo>
                    <a:pt x="298" y="30"/>
                  </a:moveTo>
                  <a:lnTo>
                    <a:pt x="298" y="60"/>
                  </a:lnTo>
                  <a:lnTo>
                    <a:pt x="268" y="88"/>
                  </a:lnTo>
                  <a:lnTo>
                    <a:pt x="268" y="119"/>
                  </a:lnTo>
                  <a:lnTo>
                    <a:pt x="237" y="119"/>
                  </a:lnTo>
                  <a:lnTo>
                    <a:pt x="237" y="88"/>
                  </a:lnTo>
                  <a:lnTo>
                    <a:pt x="209" y="119"/>
                  </a:lnTo>
                  <a:lnTo>
                    <a:pt x="118" y="119"/>
                  </a:lnTo>
                  <a:lnTo>
                    <a:pt x="91" y="88"/>
                  </a:lnTo>
                  <a:lnTo>
                    <a:pt x="30" y="88"/>
                  </a:lnTo>
                  <a:lnTo>
                    <a:pt x="0" y="60"/>
                  </a:lnTo>
                  <a:lnTo>
                    <a:pt x="30" y="60"/>
                  </a:lnTo>
                  <a:lnTo>
                    <a:pt x="30" y="30"/>
                  </a:lnTo>
                  <a:lnTo>
                    <a:pt x="61" y="0"/>
                  </a:lnTo>
                  <a:lnTo>
                    <a:pt x="91" y="0"/>
                  </a:lnTo>
                  <a:lnTo>
                    <a:pt x="149" y="60"/>
                  </a:lnTo>
                  <a:lnTo>
                    <a:pt x="179" y="30"/>
                  </a:lnTo>
                  <a:lnTo>
                    <a:pt x="209" y="30"/>
                  </a:lnTo>
                </a:path>
              </a:pathLst>
            </a:custGeom>
            <a:noFill/>
            <a:ln w="1588">
              <a:solidFill>
                <a:srgbClr val="000000"/>
              </a:solidFill>
              <a:prstDash val="solid"/>
              <a:round/>
              <a:headEnd/>
              <a:tailEnd/>
            </a:ln>
          </p:spPr>
          <p:txBody>
            <a:bodyPr/>
            <a:lstStyle/>
            <a:p>
              <a:endParaRPr lang="en-GB"/>
            </a:p>
          </p:txBody>
        </p:sp>
        <p:sp>
          <p:nvSpPr>
            <p:cNvPr id="21928" name="Freeform 424"/>
            <p:cNvSpPr>
              <a:spLocks/>
            </p:cNvSpPr>
            <p:nvPr/>
          </p:nvSpPr>
          <p:spPr bwMode="auto">
            <a:xfrm>
              <a:off x="3339" y="2438"/>
              <a:ext cx="170" cy="193"/>
            </a:xfrm>
            <a:custGeom>
              <a:avLst/>
              <a:gdLst/>
              <a:ahLst/>
              <a:cxnLst>
                <a:cxn ang="0">
                  <a:pos x="473" y="770"/>
                </a:cxn>
                <a:cxn ang="0">
                  <a:pos x="473" y="741"/>
                </a:cxn>
                <a:cxn ang="0">
                  <a:pos x="443" y="710"/>
                </a:cxn>
                <a:cxn ang="0">
                  <a:pos x="414" y="710"/>
                </a:cxn>
                <a:cxn ang="0">
                  <a:pos x="385" y="680"/>
                </a:cxn>
                <a:cxn ang="0">
                  <a:pos x="355" y="680"/>
                </a:cxn>
                <a:cxn ang="0">
                  <a:pos x="325" y="652"/>
                </a:cxn>
                <a:cxn ang="0">
                  <a:pos x="295" y="652"/>
                </a:cxn>
                <a:cxn ang="0">
                  <a:pos x="207" y="562"/>
                </a:cxn>
                <a:cxn ang="0">
                  <a:pos x="177" y="562"/>
                </a:cxn>
                <a:cxn ang="0">
                  <a:pos x="148" y="534"/>
                </a:cxn>
                <a:cxn ang="0">
                  <a:pos x="118" y="473"/>
                </a:cxn>
                <a:cxn ang="0">
                  <a:pos x="118" y="443"/>
                </a:cxn>
                <a:cxn ang="0">
                  <a:pos x="88" y="443"/>
                </a:cxn>
                <a:cxn ang="0">
                  <a:pos x="118" y="415"/>
                </a:cxn>
                <a:cxn ang="0">
                  <a:pos x="118" y="385"/>
                </a:cxn>
                <a:cxn ang="0">
                  <a:pos x="58" y="325"/>
                </a:cxn>
                <a:cxn ang="0">
                  <a:pos x="29" y="325"/>
                </a:cxn>
                <a:cxn ang="0">
                  <a:pos x="29" y="296"/>
                </a:cxn>
                <a:cxn ang="0">
                  <a:pos x="0" y="266"/>
                </a:cxn>
                <a:cxn ang="0">
                  <a:pos x="0" y="237"/>
                </a:cxn>
                <a:cxn ang="0">
                  <a:pos x="29" y="237"/>
                </a:cxn>
                <a:cxn ang="0">
                  <a:pos x="58" y="266"/>
                </a:cxn>
                <a:cxn ang="0">
                  <a:pos x="58" y="296"/>
                </a:cxn>
                <a:cxn ang="0">
                  <a:pos x="148" y="207"/>
                </a:cxn>
                <a:cxn ang="0">
                  <a:pos x="236" y="207"/>
                </a:cxn>
                <a:cxn ang="0">
                  <a:pos x="266" y="178"/>
                </a:cxn>
                <a:cxn ang="0">
                  <a:pos x="295" y="178"/>
                </a:cxn>
                <a:cxn ang="0">
                  <a:pos x="325" y="148"/>
                </a:cxn>
                <a:cxn ang="0">
                  <a:pos x="385" y="148"/>
                </a:cxn>
                <a:cxn ang="0">
                  <a:pos x="414" y="118"/>
                </a:cxn>
                <a:cxn ang="0">
                  <a:pos x="443" y="118"/>
                </a:cxn>
                <a:cxn ang="0">
                  <a:pos x="473" y="87"/>
                </a:cxn>
                <a:cxn ang="0">
                  <a:pos x="532" y="87"/>
                </a:cxn>
                <a:cxn ang="0">
                  <a:pos x="562" y="60"/>
                </a:cxn>
                <a:cxn ang="0">
                  <a:pos x="593" y="60"/>
                </a:cxn>
                <a:cxn ang="0">
                  <a:pos x="562" y="30"/>
                </a:cxn>
                <a:cxn ang="0">
                  <a:pos x="593" y="0"/>
                </a:cxn>
                <a:cxn ang="0">
                  <a:pos x="620" y="0"/>
                </a:cxn>
                <a:cxn ang="0">
                  <a:pos x="650" y="30"/>
                </a:cxn>
                <a:cxn ang="0">
                  <a:pos x="650" y="60"/>
                </a:cxn>
                <a:cxn ang="0">
                  <a:pos x="680" y="60"/>
                </a:cxn>
                <a:cxn ang="0">
                  <a:pos x="680" y="87"/>
                </a:cxn>
              </a:cxnLst>
              <a:rect l="0" t="0" r="r" b="b"/>
              <a:pathLst>
                <a:path w="680" h="770">
                  <a:moveTo>
                    <a:pt x="473" y="770"/>
                  </a:moveTo>
                  <a:lnTo>
                    <a:pt x="473" y="741"/>
                  </a:lnTo>
                  <a:lnTo>
                    <a:pt x="443" y="710"/>
                  </a:lnTo>
                  <a:lnTo>
                    <a:pt x="414" y="710"/>
                  </a:lnTo>
                  <a:lnTo>
                    <a:pt x="385" y="680"/>
                  </a:lnTo>
                  <a:lnTo>
                    <a:pt x="355" y="680"/>
                  </a:lnTo>
                  <a:lnTo>
                    <a:pt x="325" y="652"/>
                  </a:lnTo>
                  <a:lnTo>
                    <a:pt x="295" y="652"/>
                  </a:lnTo>
                  <a:lnTo>
                    <a:pt x="207" y="562"/>
                  </a:lnTo>
                  <a:lnTo>
                    <a:pt x="177" y="562"/>
                  </a:lnTo>
                  <a:lnTo>
                    <a:pt x="148" y="534"/>
                  </a:lnTo>
                  <a:lnTo>
                    <a:pt x="118" y="473"/>
                  </a:lnTo>
                  <a:lnTo>
                    <a:pt x="118" y="443"/>
                  </a:lnTo>
                  <a:lnTo>
                    <a:pt x="88" y="443"/>
                  </a:lnTo>
                  <a:lnTo>
                    <a:pt x="118" y="415"/>
                  </a:lnTo>
                  <a:lnTo>
                    <a:pt x="118" y="385"/>
                  </a:lnTo>
                  <a:lnTo>
                    <a:pt x="58" y="325"/>
                  </a:lnTo>
                  <a:lnTo>
                    <a:pt x="29" y="325"/>
                  </a:lnTo>
                  <a:lnTo>
                    <a:pt x="29" y="296"/>
                  </a:lnTo>
                  <a:lnTo>
                    <a:pt x="0" y="266"/>
                  </a:lnTo>
                  <a:lnTo>
                    <a:pt x="0" y="237"/>
                  </a:lnTo>
                  <a:lnTo>
                    <a:pt x="29" y="237"/>
                  </a:lnTo>
                  <a:lnTo>
                    <a:pt x="58" y="266"/>
                  </a:lnTo>
                  <a:lnTo>
                    <a:pt x="58" y="296"/>
                  </a:lnTo>
                  <a:lnTo>
                    <a:pt x="148" y="207"/>
                  </a:lnTo>
                  <a:lnTo>
                    <a:pt x="236" y="207"/>
                  </a:lnTo>
                  <a:lnTo>
                    <a:pt x="266" y="178"/>
                  </a:lnTo>
                  <a:lnTo>
                    <a:pt x="295" y="178"/>
                  </a:lnTo>
                  <a:lnTo>
                    <a:pt x="325" y="148"/>
                  </a:lnTo>
                  <a:lnTo>
                    <a:pt x="385" y="148"/>
                  </a:lnTo>
                  <a:lnTo>
                    <a:pt x="414" y="118"/>
                  </a:lnTo>
                  <a:lnTo>
                    <a:pt x="443" y="118"/>
                  </a:lnTo>
                  <a:lnTo>
                    <a:pt x="473" y="87"/>
                  </a:lnTo>
                  <a:lnTo>
                    <a:pt x="532" y="87"/>
                  </a:lnTo>
                  <a:lnTo>
                    <a:pt x="562" y="60"/>
                  </a:lnTo>
                  <a:lnTo>
                    <a:pt x="593" y="60"/>
                  </a:lnTo>
                  <a:lnTo>
                    <a:pt x="562" y="30"/>
                  </a:lnTo>
                  <a:lnTo>
                    <a:pt x="593" y="0"/>
                  </a:lnTo>
                  <a:lnTo>
                    <a:pt x="620" y="0"/>
                  </a:lnTo>
                  <a:lnTo>
                    <a:pt x="650" y="30"/>
                  </a:lnTo>
                  <a:lnTo>
                    <a:pt x="650" y="60"/>
                  </a:lnTo>
                  <a:lnTo>
                    <a:pt x="680" y="60"/>
                  </a:lnTo>
                  <a:lnTo>
                    <a:pt x="680" y="87"/>
                  </a:lnTo>
                </a:path>
              </a:pathLst>
            </a:custGeom>
            <a:noFill/>
            <a:ln w="1588">
              <a:solidFill>
                <a:srgbClr val="000000"/>
              </a:solidFill>
              <a:prstDash val="solid"/>
              <a:round/>
              <a:headEnd/>
              <a:tailEnd/>
            </a:ln>
          </p:spPr>
          <p:txBody>
            <a:bodyPr/>
            <a:lstStyle/>
            <a:p>
              <a:endParaRPr lang="en-GB"/>
            </a:p>
          </p:txBody>
        </p:sp>
        <p:sp>
          <p:nvSpPr>
            <p:cNvPr id="21929" name="Line 425"/>
            <p:cNvSpPr>
              <a:spLocks noChangeShapeType="1"/>
            </p:cNvSpPr>
            <p:nvPr/>
          </p:nvSpPr>
          <p:spPr bwMode="auto">
            <a:xfrm flipV="1">
              <a:off x="3517" y="2445"/>
              <a:ext cx="7" cy="8"/>
            </a:xfrm>
            <a:prstGeom prst="line">
              <a:avLst/>
            </a:prstGeom>
            <a:noFill/>
            <a:ln w="1588">
              <a:solidFill>
                <a:srgbClr val="000000"/>
              </a:solidFill>
              <a:round/>
              <a:headEnd/>
              <a:tailEnd/>
            </a:ln>
          </p:spPr>
          <p:txBody>
            <a:bodyPr/>
            <a:lstStyle/>
            <a:p>
              <a:endParaRPr lang="en-GB"/>
            </a:p>
          </p:txBody>
        </p:sp>
        <p:sp>
          <p:nvSpPr>
            <p:cNvPr id="21930" name="Line 426"/>
            <p:cNvSpPr>
              <a:spLocks noChangeShapeType="1"/>
            </p:cNvSpPr>
            <p:nvPr/>
          </p:nvSpPr>
          <p:spPr bwMode="auto">
            <a:xfrm flipH="1">
              <a:off x="3509" y="2453"/>
              <a:ext cx="8" cy="7"/>
            </a:xfrm>
            <a:prstGeom prst="line">
              <a:avLst/>
            </a:prstGeom>
            <a:noFill/>
            <a:ln w="1588">
              <a:solidFill>
                <a:srgbClr val="000000"/>
              </a:solidFill>
              <a:round/>
              <a:headEnd/>
              <a:tailEnd/>
            </a:ln>
          </p:spPr>
          <p:txBody>
            <a:bodyPr/>
            <a:lstStyle/>
            <a:p>
              <a:endParaRPr lang="en-GB"/>
            </a:p>
          </p:txBody>
        </p:sp>
        <p:sp>
          <p:nvSpPr>
            <p:cNvPr id="21931" name="Line 427"/>
            <p:cNvSpPr>
              <a:spLocks noChangeShapeType="1"/>
            </p:cNvSpPr>
            <p:nvPr/>
          </p:nvSpPr>
          <p:spPr bwMode="auto">
            <a:xfrm flipV="1">
              <a:off x="3509" y="2445"/>
              <a:ext cx="15" cy="15"/>
            </a:xfrm>
            <a:prstGeom prst="line">
              <a:avLst/>
            </a:prstGeom>
            <a:noFill/>
            <a:ln w="1588">
              <a:solidFill>
                <a:srgbClr val="000000"/>
              </a:solidFill>
              <a:round/>
              <a:headEnd/>
              <a:tailEnd/>
            </a:ln>
          </p:spPr>
          <p:txBody>
            <a:bodyPr/>
            <a:lstStyle/>
            <a:p>
              <a:endParaRPr lang="en-GB"/>
            </a:p>
          </p:txBody>
        </p:sp>
        <p:sp>
          <p:nvSpPr>
            <p:cNvPr id="21932" name="Freeform 428"/>
            <p:cNvSpPr>
              <a:spLocks/>
            </p:cNvSpPr>
            <p:nvPr/>
          </p:nvSpPr>
          <p:spPr bwMode="auto">
            <a:xfrm>
              <a:off x="3517" y="2445"/>
              <a:ext cx="267" cy="119"/>
            </a:xfrm>
            <a:custGeom>
              <a:avLst/>
              <a:gdLst/>
              <a:ahLst/>
              <a:cxnLst>
                <a:cxn ang="0">
                  <a:pos x="1067" y="473"/>
                </a:cxn>
                <a:cxn ang="0">
                  <a:pos x="1067" y="443"/>
                </a:cxn>
                <a:cxn ang="0">
                  <a:pos x="1037" y="413"/>
                </a:cxn>
                <a:cxn ang="0">
                  <a:pos x="1006" y="413"/>
                </a:cxn>
                <a:cxn ang="0">
                  <a:pos x="1006" y="355"/>
                </a:cxn>
                <a:cxn ang="0">
                  <a:pos x="918" y="355"/>
                </a:cxn>
                <a:cxn ang="0">
                  <a:pos x="918" y="325"/>
                </a:cxn>
                <a:cxn ang="0">
                  <a:pos x="888" y="325"/>
                </a:cxn>
                <a:cxn ang="0">
                  <a:pos x="858" y="295"/>
                </a:cxn>
                <a:cxn ang="0">
                  <a:pos x="829" y="325"/>
                </a:cxn>
                <a:cxn ang="0">
                  <a:pos x="799" y="325"/>
                </a:cxn>
                <a:cxn ang="0">
                  <a:pos x="769" y="295"/>
                </a:cxn>
                <a:cxn ang="0">
                  <a:pos x="769" y="236"/>
                </a:cxn>
                <a:cxn ang="0">
                  <a:pos x="681" y="236"/>
                </a:cxn>
                <a:cxn ang="0">
                  <a:pos x="651" y="207"/>
                </a:cxn>
                <a:cxn ang="0">
                  <a:pos x="621" y="207"/>
                </a:cxn>
                <a:cxn ang="0">
                  <a:pos x="592" y="177"/>
                </a:cxn>
                <a:cxn ang="0">
                  <a:pos x="562" y="177"/>
                </a:cxn>
                <a:cxn ang="0">
                  <a:pos x="562" y="207"/>
                </a:cxn>
                <a:cxn ang="0">
                  <a:pos x="592" y="236"/>
                </a:cxn>
                <a:cxn ang="0">
                  <a:pos x="562" y="266"/>
                </a:cxn>
                <a:cxn ang="0">
                  <a:pos x="533" y="266"/>
                </a:cxn>
                <a:cxn ang="0">
                  <a:pos x="503" y="295"/>
                </a:cxn>
                <a:cxn ang="0">
                  <a:pos x="474" y="266"/>
                </a:cxn>
                <a:cxn ang="0">
                  <a:pos x="474" y="236"/>
                </a:cxn>
                <a:cxn ang="0">
                  <a:pos x="444" y="207"/>
                </a:cxn>
                <a:cxn ang="0">
                  <a:pos x="414" y="207"/>
                </a:cxn>
                <a:cxn ang="0">
                  <a:pos x="383" y="177"/>
                </a:cxn>
                <a:cxn ang="0">
                  <a:pos x="355" y="177"/>
                </a:cxn>
                <a:cxn ang="0">
                  <a:pos x="414" y="148"/>
                </a:cxn>
                <a:cxn ang="0">
                  <a:pos x="414" y="118"/>
                </a:cxn>
                <a:cxn ang="0">
                  <a:pos x="326" y="118"/>
                </a:cxn>
                <a:cxn ang="0">
                  <a:pos x="326" y="88"/>
                </a:cxn>
                <a:cxn ang="0">
                  <a:pos x="265" y="88"/>
                </a:cxn>
                <a:cxn ang="0">
                  <a:pos x="237" y="57"/>
                </a:cxn>
                <a:cxn ang="0">
                  <a:pos x="146" y="57"/>
                </a:cxn>
                <a:cxn ang="0">
                  <a:pos x="119" y="30"/>
                </a:cxn>
                <a:cxn ang="0">
                  <a:pos x="119" y="0"/>
                </a:cxn>
                <a:cxn ang="0">
                  <a:pos x="58" y="0"/>
                </a:cxn>
                <a:cxn ang="0">
                  <a:pos x="58" y="30"/>
                </a:cxn>
                <a:cxn ang="0">
                  <a:pos x="0" y="30"/>
                </a:cxn>
              </a:cxnLst>
              <a:rect l="0" t="0" r="r" b="b"/>
              <a:pathLst>
                <a:path w="1067" h="473">
                  <a:moveTo>
                    <a:pt x="1067" y="473"/>
                  </a:moveTo>
                  <a:lnTo>
                    <a:pt x="1067" y="443"/>
                  </a:lnTo>
                  <a:lnTo>
                    <a:pt x="1037" y="413"/>
                  </a:lnTo>
                  <a:lnTo>
                    <a:pt x="1006" y="413"/>
                  </a:lnTo>
                  <a:lnTo>
                    <a:pt x="1006" y="355"/>
                  </a:lnTo>
                  <a:lnTo>
                    <a:pt x="918" y="355"/>
                  </a:lnTo>
                  <a:lnTo>
                    <a:pt x="918" y="325"/>
                  </a:lnTo>
                  <a:lnTo>
                    <a:pt x="888" y="325"/>
                  </a:lnTo>
                  <a:lnTo>
                    <a:pt x="858" y="295"/>
                  </a:lnTo>
                  <a:lnTo>
                    <a:pt x="829" y="325"/>
                  </a:lnTo>
                  <a:lnTo>
                    <a:pt x="799" y="325"/>
                  </a:lnTo>
                  <a:lnTo>
                    <a:pt x="769" y="295"/>
                  </a:lnTo>
                  <a:lnTo>
                    <a:pt x="769" y="236"/>
                  </a:lnTo>
                  <a:lnTo>
                    <a:pt x="681" y="236"/>
                  </a:lnTo>
                  <a:lnTo>
                    <a:pt x="651" y="207"/>
                  </a:lnTo>
                  <a:lnTo>
                    <a:pt x="621" y="207"/>
                  </a:lnTo>
                  <a:lnTo>
                    <a:pt x="592" y="177"/>
                  </a:lnTo>
                  <a:lnTo>
                    <a:pt x="562" y="177"/>
                  </a:lnTo>
                  <a:lnTo>
                    <a:pt x="562" y="207"/>
                  </a:lnTo>
                  <a:lnTo>
                    <a:pt x="592" y="236"/>
                  </a:lnTo>
                  <a:lnTo>
                    <a:pt x="562" y="266"/>
                  </a:lnTo>
                  <a:lnTo>
                    <a:pt x="533" y="266"/>
                  </a:lnTo>
                  <a:lnTo>
                    <a:pt x="503" y="295"/>
                  </a:lnTo>
                  <a:lnTo>
                    <a:pt x="474" y="266"/>
                  </a:lnTo>
                  <a:lnTo>
                    <a:pt x="474" y="236"/>
                  </a:lnTo>
                  <a:lnTo>
                    <a:pt x="444" y="207"/>
                  </a:lnTo>
                  <a:lnTo>
                    <a:pt x="414" y="207"/>
                  </a:lnTo>
                  <a:lnTo>
                    <a:pt x="383" y="177"/>
                  </a:lnTo>
                  <a:lnTo>
                    <a:pt x="355" y="177"/>
                  </a:lnTo>
                  <a:lnTo>
                    <a:pt x="414" y="148"/>
                  </a:lnTo>
                  <a:lnTo>
                    <a:pt x="414" y="118"/>
                  </a:lnTo>
                  <a:lnTo>
                    <a:pt x="326" y="118"/>
                  </a:lnTo>
                  <a:lnTo>
                    <a:pt x="326" y="88"/>
                  </a:lnTo>
                  <a:lnTo>
                    <a:pt x="265" y="88"/>
                  </a:lnTo>
                  <a:lnTo>
                    <a:pt x="237" y="57"/>
                  </a:lnTo>
                  <a:lnTo>
                    <a:pt x="146" y="57"/>
                  </a:lnTo>
                  <a:lnTo>
                    <a:pt x="119" y="30"/>
                  </a:lnTo>
                  <a:lnTo>
                    <a:pt x="119" y="0"/>
                  </a:lnTo>
                  <a:lnTo>
                    <a:pt x="58" y="0"/>
                  </a:lnTo>
                  <a:lnTo>
                    <a:pt x="58" y="30"/>
                  </a:lnTo>
                  <a:lnTo>
                    <a:pt x="0" y="30"/>
                  </a:lnTo>
                </a:path>
              </a:pathLst>
            </a:custGeom>
            <a:noFill/>
            <a:ln w="1588">
              <a:solidFill>
                <a:srgbClr val="000000"/>
              </a:solidFill>
              <a:prstDash val="solid"/>
              <a:round/>
              <a:headEnd/>
              <a:tailEnd/>
            </a:ln>
          </p:spPr>
          <p:txBody>
            <a:bodyPr/>
            <a:lstStyle/>
            <a:p>
              <a:endParaRPr lang="en-GB"/>
            </a:p>
          </p:txBody>
        </p:sp>
        <p:sp>
          <p:nvSpPr>
            <p:cNvPr id="21933" name="Freeform 429"/>
            <p:cNvSpPr>
              <a:spLocks/>
            </p:cNvSpPr>
            <p:nvPr/>
          </p:nvSpPr>
          <p:spPr bwMode="auto">
            <a:xfrm>
              <a:off x="3828" y="2098"/>
              <a:ext cx="89" cy="66"/>
            </a:xfrm>
            <a:custGeom>
              <a:avLst/>
              <a:gdLst/>
              <a:ahLst/>
              <a:cxnLst>
                <a:cxn ang="0">
                  <a:pos x="355" y="0"/>
                </a:cxn>
                <a:cxn ang="0">
                  <a:pos x="326" y="0"/>
                </a:cxn>
                <a:cxn ang="0">
                  <a:pos x="326" y="89"/>
                </a:cxn>
                <a:cxn ang="0">
                  <a:pos x="297" y="119"/>
                </a:cxn>
                <a:cxn ang="0">
                  <a:pos x="237" y="119"/>
                </a:cxn>
                <a:cxn ang="0">
                  <a:pos x="237" y="89"/>
                </a:cxn>
                <a:cxn ang="0">
                  <a:pos x="30" y="89"/>
                </a:cxn>
                <a:cxn ang="0">
                  <a:pos x="0" y="119"/>
                </a:cxn>
                <a:cxn ang="0">
                  <a:pos x="30" y="149"/>
                </a:cxn>
                <a:cxn ang="0">
                  <a:pos x="30" y="177"/>
                </a:cxn>
                <a:cxn ang="0">
                  <a:pos x="119" y="177"/>
                </a:cxn>
                <a:cxn ang="0">
                  <a:pos x="88" y="208"/>
                </a:cxn>
                <a:cxn ang="0">
                  <a:pos x="30" y="208"/>
                </a:cxn>
                <a:cxn ang="0">
                  <a:pos x="30" y="238"/>
                </a:cxn>
                <a:cxn ang="0">
                  <a:pos x="0" y="265"/>
                </a:cxn>
              </a:cxnLst>
              <a:rect l="0" t="0" r="r" b="b"/>
              <a:pathLst>
                <a:path w="355" h="265">
                  <a:moveTo>
                    <a:pt x="355" y="0"/>
                  </a:moveTo>
                  <a:lnTo>
                    <a:pt x="326" y="0"/>
                  </a:lnTo>
                  <a:lnTo>
                    <a:pt x="326" y="89"/>
                  </a:lnTo>
                  <a:lnTo>
                    <a:pt x="297" y="119"/>
                  </a:lnTo>
                  <a:lnTo>
                    <a:pt x="237" y="119"/>
                  </a:lnTo>
                  <a:lnTo>
                    <a:pt x="237" y="89"/>
                  </a:lnTo>
                  <a:lnTo>
                    <a:pt x="30" y="89"/>
                  </a:lnTo>
                  <a:lnTo>
                    <a:pt x="0" y="119"/>
                  </a:lnTo>
                  <a:lnTo>
                    <a:pt x="30" y="149"/>
                  </a:lnTo>
                  <a:lnTo>
                    <a:pt x="30" y="177"/>
                  </a:lnTo>
                  <a:lnTo>
                    <a:pt x="119" y="177"/>
                  </a:lnTo>
                  <a:lnTo>
                    <a:pt x="88" y="208"/>
                  </a:lnTo>
                  <a:lnTo>
                    <a:pt x="30" y="208"/>
                  </a:lnTo>
                  <a:lnTo>
                    <a:pt x="30" y="238"/>
                  </a:lnTo>
                  <a:lnTo>
                    <a:pt x="0" y="265"/>
                  </a:lnTo>
                </a:path>
              </a:pathLst>
            </a:custGeom>
            <a:noFill/>
            <a:ln w="1588">
              <a:solidFill>
                <a:srgbClr val="000000"/>
              </a:solidFill>
              <a:prstDash val="solid"/>
              <a:round/>
              <a:headEnd/>
              <a:tailEnd/>
            </a:ln>
          </p:spPr>
          <p:txBody>
            <a:bodyPr/>
            <a:lstStyle/>
            <a:p>
              <a:endParaRPr lang="en-GB"/>
            </a:p>
          </p:txBody>
        </p:sp>
        <p:sp>
          <p:nvSpPr>
            <p:cNvPr id="21934" name="Freeform 430"/>
            <p:cNvSpPr>
              <a:spLocks/>
            </p:cNvSpPr>
            <p:nvPr/>
          </p:nvSpPr>
          <p:spPr bwMode="auto">
            <a:xfrm>
              <a:off x="3894" y="2031"/>
              <a:ext cx="23" cy="67"/>
            </a:xfrm>
            <a:custGeom>
              <a:avLst/>
              <a:gdLst/>
              <a:ahLst/>
              <a:cxnLst>
                <a:cxn ang="0">
                  <a:pos x="88" y="266"/>
                </a:cxn>
                <a:cxn ang="0">
                  <a:pos x="59" y="236"/>
                </a:cxn>
                <a:cxn ang="0">
                  <a:pos x="59" y="179"/>
                </a:cxn>
                <a:cxn ang="0">
                  <a:pos x="30" y="148"/>
                </a:cxn>
                <a:cxn ang="0">
                  <a:pos x="30" y="118"/>
                </a:cxn>
                <a:cxn ang="0">
                  <a:pos x="0" y="88"/>
                </a:cxn>
                <a:cxn ang="0">
                  <a:pos x="0" y="0"/>
                </a:cxn>
              </a:cxnLst>
              <a:rect l="0" t="0" r="r" b="b"/>
              <a:pathLst>
                <a:path w="88" h="266">
                  <a:moveTo>
                    <a:pt x="88" y="266"/>
                  </a:moveTo>
                  <a:lnTo>
                    <a:pt x="59" y="236"/>
                  </a:lnTo>
                  <a:lnTo>
                    <a:pt x="59" y="179"/>
                  </a:lnTo>
                  <a:lnTo>
                    <a:pt x="30" y="148"/>
                  </a:lnTo>
                  <a:lnTo>
                    <a:pt x="30" y="118"/>
                  </a:lnTo>
                  <a:lnTo>
                    <a:pt x="0" y="88"/>
                  </a:lnTo>
                  <a:lnTo>
                    <a:pt x="0" y="0"/>
                  </a:lnTo>
                </a:path>
              </a:pathLst>
            </a:custGeom>
            <a:noFill/>
            <a:ln w="1588">
              <a:solidFill>
                <a:srgbClr val="000000"/>
              </a:solidFill>
              <a:prstDash val="solid"/>
              <a:round/>
              <a:headEnd/>
              <a:tailEnd/>
            </a:ln>
          </p:spPr>
          <p:txBody>
            <a:bodyPr/>
            <a:lstStyle/>
            <a:p>
              <a:endParaRPr lang="en-GB"/>
            </a:p>
          </p:txBody>
        </p:sp>
        <p:sp>
          <p:nvSpPr>
            <p:cNvPr id="21935" name="Freeform 431"/>
            <p:cNvSpPr>
              <a:spLocks/>
            </p:cNvSpPr>
            <p:nvPr/>
          </p:nvSpPr>
          <p:spPr bwMode="auto">
            <a:xfrm>
              <a:off x="3828" y="2164"/>
              <a:ext cx="185" cy="7"/>
            </a:xfrm>
            <a:custGeom>
              <a:avLst/>
              <a:gdLst/>
              <a:ahLst/>
              <a:cxnLst>
                <a:cxn ang="0">
                  <a:pos x="0" y="0"/>
                </a:cxn>
                <a:cxn ang="0">
                  <a:pos x="148" y="0"/>
                </a:cxn>
                <a:cxn ang="0">
                  <a:pos x="207" y="30"/>
                </a:cxn>
                <a:cxn ang="0">
                  <a:pos x="741" y="30"/>
                </a:cxn>
              </a:cxnLst>
              <a:rect l="0" t="0" r="r" b="b"/>
              <a:pathLst>
                <a:path w="741" h="30">
                  <a:moveTo>
                    <a:pt x="0" y="0"/>
                  </a:moveTo>
                  <a:lnTo>
                    <a:pt x="148" y="0"/>
                  </a:lnTo>
                  <a:lnTo>
                    <a:pt x="207" y="30"/>
                  </a:lnTo>
                  <a:lnTo>
                    <a:pt x="741" y="30"/>
                  </a:lnTo>
                </a:path>
              </a:pathLst>
            </a:custGeom>
            <a:noFill/>
            <a:ln w="1588">
              <a:solidFill>
                <a:srgbClr val="000000"/>
              </a:solidFill>
              <a:prstDash val="solid"/>
              <a:round/>
              <a:headEnd/>
              <a:tailEnd/>
            </a:ln>
          </p:spPr>
          <p:txBody>
            <a:bodyPr/>
            <a:lstStyle/>
            <a:p>
              <a:endParaRPr lang="en-GB"/>
            </a:p>
          </p:txBody>
        </p:sp>
        <p:sp>
          <p:nvSpPr>
            <p:cNvPr id="21936" name="Freeform 432"/>
            <p:cNvSpPr>
              <a:spLocks/>
            </p:cNvSpPr>
            <p:nvPr/>
          </p:nvSpPr>
          <p:spPr bwMode="auto">
            <a:xfrm>
              <a:off x="1309" y="1224"/>
              <a:ext cx="548" cy="237"/>
            </a:xfrm>
            <a:custGeom>
              <a:avLst/>
              <a:gdLst/>
              <a:ahLst/>
              <a:cxnLst>
                <a:cxn ang="0">
                  <a:pos x="148" y="622"/>
                </a:cxn>
                <a:cxn ang="0">
                  <a:pos x="148" y="534"/>
                </a:cxn>
                <a:cxn ang="0">
                  <a:pos x="30" y="504"/>
                </a:cxn>
                <a:cxn ang="0">
                  <a:pos x="295" y="416"/>
                </a:cxn>
                <a:cxn ang="0">
                  <a:pos x="266" y="327"/>
                </a:cxn>
                <a:cxn ang="0">
                  <a:pos x="207" y="297"/>
                </a:cxn>
                <a:cxn ang="0">
                  <a:pos x="118" y="297"/>
                </a:cxn>
                <a:cxn ang="0">
                  <a:pos x="30" y="297"/>
                </a:cxn>
                <a:cxn ang="0">
                  <a:pos x="58" y="118"/>
                </a:cxn>
                <a:cxn ang="0">
                  <a:pos x="177" y="179"/>
                </a:cxn>
                <a:cxn ang="0">
                  <a:pos x="148" y="118"/>
                </a:cxn>
                <a:cxn ang="0">
                  <a:pos x="88" y="61"/>
                </a:cxn>
                <a:cxn ang="0">
                  <a:pos x="325" y="61"/>
                </a:cxn>
                <a:cxn ang="0">
                  <a:pos x="414" y="118"/>
                </a:cxn>
                <a:cxn ang="0">
                  <a:pos x="473" y="209"/>
                </a:cxn>
                <a:cxn ang="0">
                  <a:pos x="355" y="209"/>
                </a:cxn>
                <a:cxn ang="0">
                  <a:pos x="414" y="297"/>
                </a:cxn>
                <a:cxn ang="0">
                  <a:pos x="473" y="327"/>
                </a:cxn>
                <a:cxn ang="0">
                  <a:pos x="593" y="267"/>
                </a:cxn>
                <a:cxn ang="0">
                  <a:pos x="680" y="267"/>
                </a:cxn>
                <a:cxn ang="0">
                  <a:pos x="769" y="149"/>
                </a:cxn>
                <a:cxn ang="0">
                  <a:pos x="887" y="238"/>
                </a:cxn>
                <a:cxn ang="0">
                  <a:pos x="978" y="149"/>
                </a:cxn>
                <a:cxn ang="0">
                  <a:pos x="1096" y="118"/>
                </a:cxn>
                <a:cxn ang="0">
                  <a:pos x="1155" y="238"/>
                </a:cxn>
                <a:cxn ang="0">
                  <a:pos x="1155" y="90"/>
                </a:cxn>
                <a:cxn ang="0">
                  <a:pos x="1303" y="149"/>
                </a:cxn>
                <a:cxn ang="0">
                  <a:pos x="1392" y="90"/>
                </a:cxn>
                <a:cxn ang="0">
                  <a:pos x="1571" y="90"/>
                </a:cxn>
                <a:cxn ang="0">
                  <a:pos x="1599" y="0"/>
                </a:cxn>
                <a:cxn ang="0">
                  <a:pos x="1778" y="90"/>
                </a:cxn>
                <a:cxn ang="0">
                  <a:pos x="1897" y="61"/>
                </a:cxn>
                <a:cxn ang="0">
                  <a:pos x="1926" y="149"/>
                </a:cxn>
                <a:cxn ang="0">
                  <a:pos x="1926" y="209"/>
                </a:cxn>
                <a:cxn ang="0">
                  <a:pos x="2045" y="209"/>
                </a:cxn>
                <a:cxn ang="0">
                  <a:pos x="2133" y="267"/>
                </a:cxn>
                <a:cxn ang="0">
                  <a:pos x="2163" y="356"/>
                </a:cxn>
                <a:cxn ang="0">
                  <a:pos x="2192" y="416"/>
                </a:cxn>
                <a:cxn ang="0">
                  <a:pos x="2104" y="474"/>
                </a:cxn>
                <a:cxn ang="0">
                  <a:pos x="1985" y="534"/>
                </a:cxn>
                <a:cxn ang="0">
                  <a:pos x="1926" y="622"/>
                </a:cxn>
                <a:cxn ang="0">
                  <a:pos x="1717" y="652"/>
                </a:cxn>
                <a:cxn ang="0">
                  <a:pos x="1571" y="711"/>
                </a:cxn>
                <a:cxn ang="0">
                  <a:pos x="1453" y="771"/>
                </a:cxn>
                <a:cxn ang="0">
                  <a:pos x="1274" y="829"/>
                </a:cxn>
                <a:cxn ang="0">
                  <a:pos x="1067" y="890"/>
                </a:cxn>
                <a:cxn ang="0">
                  <a:pos x="800" y="947"/>
                </a:cxn>
                <a:cxn ang="0">
                  <a:pos x="504" y="890"/>
                </a:cxn>
                <a:cxn ang="0">
                  <a:pos x="473" y="829"/>
                </a:cxn>
                <a:cxn ang="0">
                  <a:pos x="386" y="801"/>
                </a:cxn>
                <a:cxn ang="0">
                  <a:pos x="295" y="801"/>
                </a:cxn>
                <a:cxn ang="0">
                  <a:pos x="58" y="771"/>
                </a:cxn>
                <a:cxn ang="0">
                  <a:pos x="237" y="711"/>
                </a:cxn>
              </a:cxnLst>
              <a:rect l="0" t="0" r="r" b="b"/>
              <a:pathLst>
                <a:path w="2192" h="947">
                  <a:moveTo>
                    <a:pt x="237" y="592"/>
                  </a:moveTo>
                  <a:lnTo>
                    <a:pt x="207" y="592"/>
                  </a:lnTo>
                  <a:lnTo>
                    <a:pt x="177" y="622"/>
                  </a:lnTo>
                  <a:lnTo>
                    <a:pt x="148" y="622"/>
                  </a:lnTo>
                  <a:lnTo>
                    <a:pt x="148" y="592"/>
                  </a:lnTo>
                  <a:lnTo>
                    <a:pt x="118" y="592"/>
                  </a:lnTo>
                  <a:lnTo>
                    <a:pt x="177" y="534"/>
                  </a:lnTo>
                  <a:lnTo>
                    <a:pt x="148" y="534"/>
                  </a:lnTo>
                  <a:lnTo>
                    <a:pt x="118" y="504"/>
                  </a:lnTo>
                  <a:lnTo>
                    <a:pt x="88" y="504"/>
                  </a:lnTo>
                  <a:lnTo>
                    <a:pt x="58" y="534"/>
                  </a:lnTo>
                  <a:lnTo>
                    <a:pt x="30" y="504"/>
                  </a:lnTo>
                  <a:lnTo>
                    <a:pt x="0" y="504"/>
                  </a:lnTo>
                  <a:lnTo>
                    <a:pt x="0" y="445"/>
                  </a:lnTo>
                  <a:lnTo>
                    <a:pt x="266" y="445"/>
                  </a:lnTo>
                  <a:lnTo>
                    <a:pt x="295" y="416"/>
                  </a:lnTo>
                  <a:lnTo>
                    <a:pt x="118" y="416"/>
                  </a:lnTo>
                  <a:lnTo>
                    <a:pt x="177" y="356"/>
                  </a:lnTo>
                  <a:lnTo>
                    <a:pt x="237" y="356"/>
                  </a:lnTo>
                  <a:lnTo>
                    <a:pt x="266" y="327"/>
                  </a:lnTo>
                  <a:lnTo>
                    <a:pt x="295" y="327"/>
                  </a:lnTo>
                  <a:lnTo>
                    <a:pt x="266" y="297"/>
                  </a:lnTo>
                  <a:lnTo>
                    <a:pt x="237" y="327"/>
                  </a:lnTo>
                  <a:lnTo>
                    <a:pt x="207" y="297"/>
                  </a:lnTo>
                  <a:lnTo>
                    <a:pt x="177" y="297"/>
                  </a:lnTo>
                  <a:lnTo>
                    <a:pt x="177" y="267"/>
                  </a:lnTo>
                  <a:lnTo>
                    <a:pt x="148" y="297"/>
                  </a:lnTo>
                  <a:lnTo>
                    <a:pt x="118" y="297"/>
                  </a:lnTo>
                  <a:lnTo>
                    <a:pt x="88" y="267"/>
                  </a:lnTo>
                  <a:lnTo>
                    <a:pt x="88" y="297"/>
                  </a:lnTo>
                  <a:lnTo>
                    <a:pt x="58" y="267"/>
                  </a:lnTo>
                  <a:lnTo>
                    <a:pt x="30" y="297"/>
                  </a:lnTo>
                  <a:lnTo>
                    <a:pt x="0" y="267"/>
                  </a:lnTo>
                  <a:lnTo>
                    <a:pt x="0" y="90"/>
                  </a:lnTo>
                  <a:lnTo>
                    <a:pt x="30" y="90"/>
                  </a:lnTo>
                  <a:lnTo>
                    <a:pt x="58" y="118"/>
                  </a:lnTo>
                  <a:lnTo>
                    <a:pt x="88" y="118"/>
                  </a:lnTo>
                  <a:lnTo>
                    <a:pt x="88" y="149"/>
                  </a:lnTo>
                  <a:lnTo>
                    <a:pt x="148" y="149"/>
                  </a:lnTo>
                  <a:lnTo>
                    <a:pt x="177" y="179"/>
                  </a:lnTo>
                  <a:lnTo>
                    <a:pt x="207" y="179"/>
                  </a:lnTo>
                  <a:lnTo>
                    <a:pt x="207" y="149"/>
                  </a:lnTo>
                  <a:lnTo>
                    <a:pt x="177" y="118"/>
                  </a:lnTo>
                  <a:lnTo>
                    <a:pt x="148" y="118"/>
                  </a:lnTo>
                  <a:lnTo>
                    <a:pt x="118" y="90"/>
                  </a:lnTo>
                  <a:lnTo>
                    <a:pt x="207" y="90"/>
                  </a:lnTo>
                  <a:lnTo>
                    <a:pt x="177" y="61"/>
                  </a:lnTo>
                  <a:lnTo>
                    <a:pt x="88" y="61"/>
                  </a:lnTo>
                  <a:lnTo>
                    <a:pt x="88" y="31"/>
                  </a:lnTo>
                  <a:lnTo>
                    <a:pt x="266" y="31"/>
                  </a:lnTo>
                  <a:lnTo>
                    <a:pt x="295" y="61"/>
                  </a:lnTo>
                  <a:lnTo>
                    <a:pt x="325" y="61"/>
                  </a:lnTo>
                  <a:lnTo>
                    <a:pt x="355" y="90"/>
                  </a:lnTo>
                  <a:lnTo>
                    <a:pt x="386" y="90"/>
                  </a:lnTo>
                  <a:lnTo>
                    <a:pt x="386" y="118"/>
                  </a:lnTo>
                  <a:lnTo>
                    <a:pt x="414" y="118"/>
                  </a:lnTo>
                  <a:lnTo>
                    <a:pt x="444" y="149"/>
                  </a:lnTo>
                  <a:lnTo>
                    <a:pt x="414" y="179"/>
                  </a:lnTo>
                  <a:lnTo>
                    <a:pt x="444" y="179"/>
                  </a:lnTo>
                  <a:lnTo>
                    <a:pt x="473" y="209"/>
                  </a:lnTo>
                  <a:lnTo>
                    <a:pt x="444" y="209"/>
                  </a:lnTo>
                  <a:lnTo>
                    <a:pt x="414" y="238"/>
                  </a:lnTo>
                  <a:lnTo>
                    <a:pt x="386" y="238"/>
                  </a:lnTo>
                  <a:lnTo>
                    <a:pt x="355" y="209"/>
                  </a:lnTo>
                  <a:lnTo>
                    <a:pt x="355" y="238"/>
                  </a:lnTo>
                  <a:lnTo>
                    <a:pt x="386" y="267"/>
                  </a:lnTo>
                  <a:lnTo>
                    <a:pt x="414" y="267"/>
                  </a:lnTo>
                  <a:lnTo>
                    <a:pt x="414" y="297"/>
                  </a:lnTo>
                  <a:lnTo>
                    <a:pt x="444" y="327"/>
                  </a:lnTo>
                  <a:lnTo>
                    <a:pt x="444" y="386"/>
                  </a:lnTo>
                  <a:lnTo>
                    <a:pt x="473" y="416"/>
                  </a:lnTo>
                  <a:lnTo>
                    <a:pt x="473" y="327"/>
                  </a:lnTo>
                  <a:lnTo>
                    <a:pt x="504" y="356"/>
                  </a:lnTo>
                  <a:lnTo>
                    <a:pt x="504" y="327"/>
                  </a:lnTo>
                  <a:lnTo>
                    <a:pt x="593" y="238"/>
                  </a:lnTo>
                  <a:lnTo>
                    <a:pt x="593" y="267"/>
                  </a:lnTo>
                  <a:lnTo>
                    <a:pt x="623" y="297"/>
                  </a:lnTo>
                  <a:lnTo>
                    <a:pt x="623" y="267"/>
                  </a:lnTo>
                  <a:lnTo>
                    <a:pt x="651" y="297"/>
                  </a:lnTo>
                  <a:lnTo>
                    <a:pt x="680" y="267"/>
                  </a:lnTo>
                  <a:lnTo>
                    <a:pt x="680" y="149"/>
                  </a:lnTo>
                  <a:lnTo>
                    <a:pt x="711" y="118"/>
                  </a:lnTo>
                  <a:lnTo>
                    <a:pt x="741" y="118"/>
                  </a:lnTo>
                  <a:lnTo>
                    <a:pt x="769" y="149"/>
                  </a:lnTo>
                  <a:lnTo>
                    <a:pt x="769" y="179"/>
                  </a:lnTo>
                  <a:lnTo>
                    <a:pt x="800" y="179"/>
                  </a:lnTo>
                  <a:lnTo>
                    <a:pt x="860" y="238"/>
                  </a:lnTo>
                  <a:lnTo>
                    <a:pt x="887" y="238"/>
                  </a:lnTo>
                  <a:lnTo>
                    <a:pt x="887" y="149"/>
                  </a:lnTo>
                  <a:lnTo>
                    <a:pt x="918" y="118"/>
                  </a:lnTo>
                  <a:lnTo>
                    <a:pt x="948" y="118"/>
                  </a:lnTo>
                  <a:lnTo>
                    <a:pt x="978" y="149"/>
                  </a:lnTo>
                  <a:lnTo>
                    <a:pt x="1007" y="118"/>
                  </a:lnTo>
                  <a:lnTo>
                    <a:pt x="1007" y="90"/>
                  </a:lnTo>
                  <a:lnTo>
                    <a:pt x="1067" y="90"/>
                  </a:lnTo>
                  <a:lnTo>
                    <a:pt x="1096" y="118"/>
                  </a:lnTo>
                  <a:lnTo>
                    <a:pt x="1096" y="149"/>
                  </a:lnTo>
                  <a:lnTo>
                    <a:pt x="1125" y="179"/>
                  </a:lnTo>
                  <a:lnTo>
                    <a:pt x="1155" y="179"/>
                  </a:lnTo>
                  <a:lnTo>
                    <a:pt x="1155" y="238"/>
                  </a:lnTo>
                  <a:lnTo>
                    <a:pt x="1185" y="267"/>
                  </a:lnTo>
                  <a:lnTo>
                    <a:pt x="1185" y="179"/>
                  </a:lnTo>
                  <a:lnTo>
                    <a:pt x="1155" y="149"/>
                  </a:lnTo>
                  <a:lnTo>
                    <a:pt x="1155" y="90"/>
                  </a:lnTo>
                  <a:lnTo>
                    <a:pt x="1185" y="90"/>
                  </a:lnTo>
                  <a:lnTo>
                    <a:pt x="1215" y="118"/>
                  </a:lnTo>
                  <a:lnTo>
                    <a:pt x="1303" y="118"/>
                  </a:lnTo>
                  <a:lnTo>
                    <a:pt x="1303" y="149"/>
                  </a:lnTo>
                  <a:lnTo>
                    <a:pt x="1333" y="179"/>
                  </a:lnTo>
                  <a:lnTo>
                    <a:pt x="1362" y="149"/>
                  </a:lnTo>
                  <a:lnTo>
                    <a:pt x="1362" y="118"/>
                  </a:lnTo>
                  <a:lnTo>
                    <a:pt x="1392" y="90"/>
                  </a:lnTo>
                  <a:lnTo>
                    <a:pt x="1453" y="90"/>
                  </a:lnTo>
                  <a:lnTo>
                    <a:pt x="1481" y="118"/>
                  </a:lnTo>
                  <a:lnTo>
                    <a:pt x="1541" y="118"/>
                  </a:lnTo>
                  <a:lnTo>
                    <a:pt x="1571" y="90"/>
                  </a:lnTo>
                  <a:lnTo>
                    <a:pt x="1599" y="90"/>
                  </a:lnTo>
                  <a:lnTo>
                    <a:pt x="1599" y="61"/>
                  </a:lnTo>
                  <a:lnTo>
                    <a:pt x="1571" y="31"/>
                  </a:lnTo>
                  <a:lnTo>
                    <a:pt x="1599" y="0"/>
                  </a:lnTo>
                  <a:lnTo>
                    <a:pt x="1717" y="0"/>
                  </a:lnTo>
                  <a:lnTo>
                    <a:pt x="1748" y="31"/>
                  </a:lnTo>
                  <a:lnTo>
                    <a:pt x="1748" y="61"/>
                  </a:lnTo>
                  <a:lnTo>
                    <a:pt x="1778" y="90"/>
                  </a:lnTo>
                  <a:lnTo>
                    <a:pt x="1808" y="90"/>
                  </a:lnTo>
                  <a:lnTo>
                    <a:pt x="1836" y="118"/>
                  </a:lnTo>
                  <a:lnTo>
                    <a:pt x="1836" y="90"/>
                  </a:lnTo>
                  <a:lnTo>
                    <a:pt x="1897" y="61"/>
                  </a:lnTo>
                  <a:lnTo>
                    <a:pt x="1926" y="61"/>
                  </a:lnTo>
                  <a:lnTo>
                    <a:pt x="1926" y="118"/>
                  </a:lnTo>
                  <a:lnTo>
                    <a:pt x="1897" y="118"/>
                  </a:lnTo>
                  <a:lnTo>
                    <a:pt x="1926" y="149"/>
                  </a:lnTo>
                  <a:lnTo>
                    <a:pt x="1985" y="149"/>
                  </a:lnTo>
                  <a:lnTo>
                    <a:pt x="1985" y="179"/>
                  </a:lnTo>
                  <a:lnTo>
                    <a:pt x="1955" y="179"/>
                  </a:lnTo>
                  <a:lnTo>
                    <a:pt x="1926" y="209"/>
                  </a:lnTo>
                  <a:lnTo>
                    <a:pt x="1926" y="238"/>
                  </a:lnTo>
                  <a:lnTo>
                    <a:pt x="1985" y="238"/>
                  </a:lnTo>
                  <a:lnTo>
                    <a:pt x="2015" y="209"/>
                  </a:lnTo>
                  <a:lnTo>
                    <a:pt x="2045" y="209"/>
                  </a:lnTo>
                  <a:lnTo>
                    <a:pt x="2045" y="238"/>
                  </a:lnTo>
                  <a:lnTo>
                    <a:pt x="1985" y="297"/>
                  </a:lnTo>
                  <a:lnTo>
                    <a:pt x="2045" y="267"/>
                  </a:lnTo>
                  <a:lnTo>
                    <a:pt x="2133" y="267"/>
                  </a:lnTo>
                  <a:lnTo>
                    <a:pt x="2163" y="297"/>
                  </a:lnTo>
                  <a:lnTo>
                    <a:pt x="2192" y="297"/>
                  </a:lnTo>
                  <a:lnTo>
                    <a:pt x="2192" y="327"/>
                  </a:lnTo>
                  <a:lnTo>
                    <a:pt x="2163" y="356"/>
                  </a:lnTo>
                  <a:lnTo>
                    <a:pt x="2192" y="356"/>
                  </a:lnTo>
                  <a:lnTo>
                    <a:pt x="2192" y="386"/>
                  </a:lnTo>
                  <a:lnTo>
                    <a:pt x="2163" y="386"/>
                  </a:lnTo>
                  <a:lnTo>
                    <a:pt x="2192" y="416"/>
                  </a:lnTo>
                  <a:lnTo>
                    <a:pt x="2192" y="445"/>
                  </a:lnTo>
                  <a:lnTo>
                    <a:pt x="2074" y="445"/>
                  </a:lnTo>
                  <a:lnTo>
                    <a:pt x="2133" y="474"/>
                  </a:lnTo>
                  <a:lnTo>
                    <a:pt x="2104" y="474"/>
                  </a:lnTo>
                  <a:lnTo>
                    <a:pt x="2074" y="504"/>
                  </a:lnTo>
                  <a:lnTo>
                    <a:pt x="2045" y="504"/>
                  </a:lnTo>
                  <a:lnTo>
                    <a:pt x="2015" y="534"/>
                  </a:lnTo>
                  <a:lnTo>
                    <a:pt x="1985" y="534"/>
                  </a:lnTo>
                  <a:lnTo>
                    <a:pt x="1955" y="565"/>
                  </a:lnTo>
                  <a:lnTo>
                    <a:pt x="1926" y="565"/>
                  </a:lnTo>
                  <a:lnTo>
                    <a:pt x="1955" y="592"/>
                  </a:lnTo>
                  <a:lnTo>
                    <a:pt x="1926" y="622"/>
                  </a:lnTo>
                  <a:lnTo>
                    <a:pt x="1867" y="622"/>
                  </a:lnTo>
                  <a:lnTo>
                    <a:pt x="1808" y="683"/>
                  </a:lnTo>
                  <a:lnTo>
                    <a:pt x="1778" y="652"/>
                  </a:lnTo>
                  <a:lnTo>
                    <a:pt x="1717" y="652"/>
                  </a:lnTo>
                  <a:lnTo>
                    <a:pt x="1690" y="683"/>
                  </a:lnTo>
                  <a:lnTo>
                    <a:pt x="1629" y="683"/>
                  </a:lnTo>
                  <a:lnTo>
                    <a:pt x="1599" y="711"/>
                  </a:lnTo>
                  <a:lnTo>
                    <a:pt x="1571" y="711"/>
                  </a:lnTo>
                  <a:lnTo>
                    <a:pt x="1541" y="741"/>
                  </a:lnTo>
                  <a:lnTo>
                    <a:pt x="1481" y="741"/>
                  </a:lnTo>
                  <a:lnTo>
                    <a:pt x="1481" y="771"/>
                  </a:lnTo>
                  <a:lnTo>
                    <a:pt x="1453" y="771"/>
                  </a:lnTo>
                  <a:lnTo>
                    <a:pt x="1422" y="801"/>
                  </a:lnTo>
                  <a:lnTo>
                    <a:pt x="1333" y="801"/>
                  </a:lnTo>
                  <a:lnTo>
                    <a:pt x="1333" y="771"/>
                  </a:lnTo>
                  <a:lnTo>
                    <a:pt x="1274" y="829"/>
                  </a:lnTo>
                  <a:lnTo>
                    <a:pt x="1096" y="829"/>
                  </a:lnTo>
                  <a:lnTo>
                    <a:pt x="1067" y="859"/>
                  </a:lnTo>
                  <a:lnTo>
                    <a:pt x="1096" y="890"/>
                  </a:lnTo>
                  <a:lnTo>
                    <a:pt x="1067" y="890"/>
                  </a:lnTo>
                  <a:lnTo>
                    <a:pt x="1037" y="920"/>
                  </a:lnTo>
                  <a:lnTo>
                    <a:pt x="918" y="920"/>
                  </a:lnTo>
                  <a:lnTo>
                    <a:pt x="887" y="947"/>
                  </a:lnTo>
                  <a:lnTo>
                    <a:pt x="800" y="947"/>
                  </a:lnTo>
                  <a:lnTo>
                    <a:pt x="769" y="920"/>
                  </a:lnTo>
                  <a:lnTo>
                    <a:pt x="680" y="920"/>
                  </a:lnTo>
                  <a:lnTo>
                    <a:pt x="651" y="890"/>
                  </a:lnTo>
                  <a:lnTo>
                    <a:pt x="504" y="890"/>
                  </a:lnTo>
                  <a:lnTo>
                    <a:pt x="504" y="859"/>
                  </a:lnTo>
                  <a:lnTo>
                    <a:pt x="532" y="829"/>
                  </a:lnTo>
                  <a:lnTo>
                    <a:pt x="504" y="801"/>
                  </a:lnTo>
                  <a:lnTo>
                    <a:pt x="473" y="829"/>
                  </a:lnTo>
                  <a:lnTo>
                    <a:pt x="444" y="829"/>
                  </a:lnTo>
                  <a:lnTo>
                    <a:pt x="444" y="801"/>
                  </a:lnTo>
                  <a:lnTo>
                    <a:pt x="414" y="829"/>
                  </a:lnTo>
                  <a:lnTo>
                    <a:pt x="386" y="801"/>
                  </a:lnTo>
                  <a:lnTo>
                    <a:pt x="355" y="801"/>
                  </a:lnTo>
                  <a:lnTo>
                    <a:pt x="386" y="771"/>
                  </a:lnTo>
                  <a:lnTo>
                    <a:pt x="325" y="771"/>
                  </a:lnTo>
                  <a:lnTo>
                    <a:pt x="295" y="801"/>
                  </a:lnTo>
                  <a:lnTo>
                    <a:pt x="0" y="801"/>
                  </a:lnTo>
                  <a:lnTo>
                    <a:pt x="0" y="741"/>
                  </a:lnTo>
                  <a:lnTo>
                    <a:pt x="30" y="741"/>
                  </a:lnTo>
                  <a:lnTo>
                    <a:pt x="58" y="771"/>
                  </a:lnTo>
                  <a:lnTo>
                    <a:pt x="88" y="741"/>
                  </a:lnTo>
                  <a:lnTo>
                    <a:pt x="177" y="741"/>
                  </a:lnTo>
                  <a:lnTo>
                    <a:pt x="177" y="711"/>
                  </a:lnTo>
                  <a:lnTo>
                    <a:pt x="237" y="711"/>
                  </a:lnTo>
                  <a:lnTo>
                    <a:pt x="207" y="683"/>
                  </a:lnTo>
                  <a:lnTo>
                    <a:pt x="237" y="652"/>
                  </a:lnTo>
                </a:path>
              </a:pathLst>
            </a:custGeom>
            <a:noFill/>
            <a:ln w="1588">
              <a:solidFill>
                <a:srgbClr val="000000"/>
              </a:solidFill>
              <a:prstDash val="solid"/>
              <a:round/>
              <a:headEnd/>
              <a:tailEnd/>
            </a:ln>
          </p:spPr>
          <p:txBody>
            <a:bodyPr/>
            <a:lstStyle/>
            <a:p>
              <a:endParaRPr lang="en-GB"/>
            </a:p>
          </p:txBody>
        </p:sp>
        <p:sp>
          <p:nvSpPr>
            <p:cNvPr id="21937" name="Freeform 433"/>
            <p:cNvSpPr>
              <a:spLocks/>
            </p:cNvSpPr>
            <p:nvPr/>
          </p:nvSpPr>
          <p:spPr bwMode="auto">
            <a:xfrm>
              <a:off x="2183" y="1543"/>
              <a:ext cx="30" cy="22"/>
            </a:xfrm>
            <a:custGeom>
              <a:avLst/>
              <a:gdLst/>
              <a:ahLst/>
              <a:cxnLst>
                <a:cxn ang="0">
                  <a:pos x="88" y="89"/>
                </a:cxn>
                <a:cxn ang="0">
                  <a:pos x="61" y="59"/>
                </a:cxn>
                <a:cxn ang="0">
                  <a:pos x="30" y="89"/>
                </a:cxn>
                <a:cxn ang="0">
                  <a:pos x="0" y="89"/>
                </a:cxn>
                <a:cxn ang="0">
                  <a:pos x="0" y="59"/>
                </a:cxn>
                <a:cxn ang="0">
                  <a:pos x="30" y="59"/>
                </a:cxn>
                <a:cxn ang="0">
                  <a:pos x="30" y="0"/>
                </a:cxn>
                <a:cxn ang="0">
                  <a:pos x="88" y="0"/>
                </a:cxn>
                <a:cxn ang="0">
                  <a:pos x="118" y="30"/>
                </a:cxn>
                <a:cxn ang="0">
                  <a:pos x="118" y="59"/>
                </a:cxn>
                <a:cxn ang="0">
                  <a:pos x="88" y="59"/>
                </a:cxn>
                <a:cxn ang="0">
                  <a:pos x="88" y="89"/>
                </a:cxn>
              </a:cxnLst>
              <a:rect l="0" t="0" r="r" b="b"/>
              <a:pathLst>
                <a:path w="118" h="89">
                  <a:moveTo>
                    <a:pt x="88" y="89"/>
                  </a:moveTo>
                  <a:lnTo>
                    <a:pt x="61" y="59"/>
                  </a:lnTo>
                  <a:lnTo>
                    <a:pt x="30" y="89"/>
                  </a:lnTo>
                  <a:lnTo>
                    <a:pt x="0" y="89"/>
                  </a:lnTo>
                  <a:lnTo>
                    <a:pt x="0" y="59"/>
                  </a:lnTo>
                  <a:lnTo>
                    <a:pt x="30" y="59"/>
                  </a:lnTo>
                  <a:lnTo>
                    <a:pt x="30" y="0"/>
                  </a:lnTo>
                  <a:lnTo>
                    <a:pt x="88" y="0"/>
                  </a:lnTo>
                  <a:lnTo>
                    <a:pt x="118" y="30"/>
                  </a:lnTo>
                  <a:lnTo>
                    <a:pt x="118" y="59"/>
                  </a:lnTo>
                  <a:lnTo>
                    <a:pt x="88" y="59"/>
                  </a:lnTo>
                  <a:lnTo>
                    <a:pt x="88" y="89"/>
                  </a:lnTo>
                </a:path>
              </a:pathLst>
            </a:custGeom>
            <a:noFill/>
            <a:ln w="1588">
              <a:solidFill>
                <a:srgbClr val="000000"/>
              </a:solidFill>
              <a:prstDash val="solid"/>
              <a:round/>
              <a:headEnd/>
              <a:tailEnd/>
            </a:ln>
          </p:spPr>
          <p:txBody>
            <a:bodyPr/>
            <a:lstStyle/>
            <a:p>
              <a:endParaRPr lang="en-GB"/>
            </a:p>
          </p:txBody>
        </p:sp>
        <p:sp>
          <p:nvSpPr>
            <p:cNvPr id="21938" name="Freeform 434"/>
            <p:cNvSpPr>
              <a:spLocks/>
            </p:cNvSpPr>
            <p:nvPr/>
          </p:nvSpPr>
          <p:spPr bwMode="auto">
            <a:xfrm>
              <a:off x="2205" y="1565"/>
              <a:ext cx="8" cy="7"/>
            </a:xfrm>
            <a:custGeom>
              <a:avLst/>
              <a:gdLst/>
              <a:ahLst/>
              <a:cxnLst>
                <a:cxn ang="0">
                  <a:pos x="0" y="0"/>
                </a:cxn>
                <a:cxn ang="0">
                  <a:pos x="30" y="0"/>
                </a:cxn>
                <a:cxn ang="0">
                  <a:pos x="30" y="30"/>
                </a:cxn>
                <a:cxn ang="0">
                  <a:pos x="0" y="0"/>
                </a:cxn>
              </a:cxnLst>
              <a:rect l="0" t="0" r="r" b="b"/>
              <a:pathLst>
                <a:path w="30" h="30">
                  <a:moveTo>
                    <a:pt x="0" y="0"/>
                  </a:moveTo>
                  <a:lnTo>
                    <a:pt x="30" y="0"/>
                  </a:lnTo>
                  <a:lnTo>
                    <a:pt x="30" y="30"/>
                  </a:lnTo>
                  <a:lnTo>
                    <a:pt x="0" y="0"/>
                  </a:lnTo>
                </a:path>
              </a:pathLst>
            </a:custGeom>
            <a:noFill/>
            <a:ln w="1588">
              <a:solidFill>
                <a:srgbClr val="000000"/>
              </a:solidFill>
              <a:prstDash val="solid"/>
              <a:round/>
              <a:headEnd/>
              <a:tailEnd/>
            </a:ln>
          </p:spPr>
          <p:txBody>
            <a:bodyPr/>
            <a:lstStyle/>
            <a:p>
              <a:endParaRPr lang="en-GB"/>
            </a:p>
          </p:txBody>
        </p:sp>
        <p:sp>
          <p:nvSpPr>
            <p:cNvPr id="21939" name="Freeform 435"/>
            <p:cNvSpPr>
              <a:spLocks/>
            </p:cNvSpPr>
            <p:nvPr/>
          </p:nvSpPr>
          <p:spPr bwMode="auto">
            <a:xfrm>
              <a:off x="1376" y="1365"/>
              <a:ext cx="7" cy="7"/>
            </a:xfrm>
            <a:custGeom>
              <a:avLst/>
              <a:gdLst/>
              <a:ahLst/>
              <a:cxnLst>
                <a:cxn ang="0">
                  <a:pos x="0" y="0"/>
                </a:cxn>
                <a:cxn ang="0">
                  <a:pos x="29" y="27"/>
                </a:cxn>
                <a:cxn ang="0">
                  <a:pos x="29" y="0"/>
                </a:cxn>
                <a:cxn ang="0">
                  <a:pos x="0" y="0"/>
                </a:cxn>
              </a:cxnLst>
              <a:rect l="0" t="0" r="r" b="b"/>
              <a:pathLst>
                <a:path w="29" h="27">
                  <a:moveTo>
                    <a:pt x="0" y="0"/>
                  </a:moveTo>
                  <a:lnTo>
                    <a:pt x="29" y="27"/>
                  </a:lnTo>
                  <a:lnTo>
                    <a:pt x="29" y="0"/>
                  </a:lnTo>
                  <a:lnTo>
                    <a:pt x="0" y="0"/>
                  </a:lnTo>
                </a:path>
              </a:pathLst>
            </a:custGeom>
            <a:noFill/>
            <a:ln w="1588">
              <a:solidFill>
                <a:srgbClr val="000000"/>
              </a:solidFill>
              <a:prstDash val="solid"/>
              <a:round/>
              <a:headEnd/>
              <a:tailEnd/>
            </a:ln>
          </p:spPr>
          <p:txBody>
            <a:bodyPr/>
            <a:lstStyle/>
            <a:p>
              <a:endParaRPr lang="en-GB"/>
            </a:p>
          </p:txBody>
        </p:sp>
        <p:sp>
          <p:nvSpPr>
            <p:cNvPr id="21940" name="Line 436"/>
            <p:cNvSpPr>
              <a:spLocks noChangeShapeType="1"/>
            </p:cNvSpPr>
            <p:nvPr/>
          </p:nvSpPr>
          <p:spPr bwMode="auto">
            <a:xfrm flipH="1">
              <a:off x="1368" y="1365"/>
              <a:ext cx="8" cy="7"/>
            </a:xfrm>
            <a:prstGeom prst="line">
              <a:avLst/>
            </a:prstGeom>
            <a:noFill/>
            <a:ln w="1588">
              <a:solidFill>
                <a:srgbClr val="000000"/>
              </a:solidFill>
              <a:round/>
              <a:headEnd/>
              <a:tailEnd/>
            </a:ln>
          </p:spPr>
          <p:txBody>
            <a:bodyPr/>
            <a:lstStyle/>
            <a:p>
              <a:endParaRPr lang="en-GB"/>
            </a:p>
          </p:txBody>
        </p:sp>
        <p:sp>
          <p:nvSpPr>
            <p:cNvPr id="21941" name="Freeform 437"/>
            <p:cNvSpPr>
              <a:spLocks/>
            </p:cNvSpPr>
            <p:nvPr/>
          </p:nvSpPr>
          <p:spPr bwMode="auto">
            <a:xfrm>
              <a:off x="1368" y="1365"/>
              <a:ext cx="8" cy="7"/>
            </a:xfrm>
            <a:custGeom>
              <a:avLst/>
              <a:gdLst/>
              <a:ahLst/>
              <a:cxnLst>
                <a:cxn ang="0">
                  <a:pos x="0" y="27"/>
                </a:cxn>
                <a:cxn ang="0">
                  <a:pos x="29" y="27"/>
                </a:cxn>
                <a:cxn ang="0">
                  <a:pos x="29" y="0"/>
                </a:cxn>
              </a:cxnLst>
              <a:rect l="0" t="0" r="r" b="b"/>
              <a:pathLst>
                <a:path w="29" h="27">
                  <a:moveTo>
                    <a:pt x="0" y="27"/>
                  </a:moveTo>
                  <a:lnTo>
                    <a:pt x="29" y="27"/>
                  </a:lnTo>
                  <a:lnTo>
                    <a:pt x="29" y="0"/>
                  </a:lnTo>
                </a:path>
              </a:pathLst>
            </a:custGeom>
            <a:noFill/>
            <a:ln w="1588">
              <a:solidFill>
                <a:srgbClr val="000000"/>
              </a:solidFill>
              <a:prstDash val="solid"/>
              <a:round/>
              <a:headEnd/>
              <a:tailEnd/>
            </a:ln>
          </p:spPr>
          <p:txBody>
            <a:bodyPr/>
            <a:lstStyle/>
            <a:p>
              <a:endParaRPr lang="en-GB"/>
            </a:p>
          </p:txBody>
        </p:sp>
        <p:sp>
          <p:nvSpPr>
            <p:cNvPr id="21942" name="Freeform 438"/>
            <p:cNvSpPr>
              <a:spLocks/>
            </p:cNvSpPr>
            <p:nvPr/>
          </p:nvSpPr>
          <p:spPr bwMode="auto">
            <a:xfrm>
              <a:off x="1361" y="1372"/>
              <a:ext cx="7" cy="15"/>
            </a:xfrm>
            <a:custGeom>
              <a:avLst/>
              <a:gdLst/>
              <a:ahLst/>
              <a:cxnLst>
                <a:cxn ang="0">
                  <a:pos x="30" y="60"/>
                </a:cxn>
                <a:cxn ang="0">
                  <a:pos x="0" y="60"/>
                </a:cxn>
                <a:cxn ang="0">
                  <a:pos x="0" y="30"/>
                </a:cxn>
                <a:cxn ang="0">
                  <a:pos x="30" y="0"/>
                </a:cxn>
              </a:cxnLst>
              <a:rect l="0" t="0" r="r" b="b"/>
              <a:pathLst>
                <a:path w="30" h="60">
                  <a:moveTo>
                    <a:pt x="30" y="60"/>
                  </a:moveTo>
                  <a:lnTo>
                    <a:pt x="0" y="60"/>
                  </a:lnTo>
                  <a:lnTo>
                    <a:pt x="0" y="30"/>
                  </a:lnTo>
                  <a:lnTo>
                    <a:pt x="30" y="0"/>
                  </a:lnTo>
                </a:path>
              </a:pathLst>
            </a:custGeom>
            <a:noFill/>
            <a:ln w="1588">
              <a:solidFill>
                <a:srgbClr val="000000"/>
              </a:solidFill>
              <a:prstDash val="solid"/>
              <a:round/>
              <a:headEnd/>
              <a:tailEnd/>
            </a:ln>
          </p:spPr>
          <p:txBody>
            <a:bodyPr/>
            <a:lstStyle/>
            <a:p>
              <a:endParaRPr lang="en-GB"/>
            </a:p>
          </p:txBody>
        </p:sp>
        <p:sp>
          <p:nvSpPr>
            <p:cNvPr id="21943" name="Freeform 439"/>
            <p:cNvSpPr>
              <a:spLocks/>
            </p:cNvSpPr>
            <p:nvPr/>
          </p:nvSpPr>
          <p:spPr bwMode="auto">
            <a:xfrm>
              <a:off x="1368" y="1380"/>
              <a:ext cx="15" cy="7"/>
            </a:xfrm>
            <a:custGeom>
              <a:avLst/>
              <a:gdLst/>
              <a:ahLst/>
              <a:cxnLst>
                <a:cxn ang="0">
                  <a:pos x="0" y="30"/>
                </a:cxn>
                <a:cxn ang="0">
                  <a:pos x="58" y="30"/>
                </a:cxn>
                <a:cxn ang="0">
                  <a:pos x="29" y="0"/>
                </a:cxn>
                <a:cxn ang="0">
                  <a:pos x="0" y="30"/>
                </a:cxn>
              </a:cxnLst>
              <a:rect l="0" t="0" r="r" b="b"/>
              <a:pathLst>
                <a:path w="58" h="30">
                  <a:moveTo>
                    <a:pt x="0" y="30"/>
                  </a:moveTo>
                  <a:lnTo>
                    <a:pt x="58" y="30"/>
                  </a:lnTo>
                  <a:lnTo>
                    <a:pt x="29" y="0"/>
                  </a:lnTo>
                  <a:lnTo>
                    <a:pt x="0" y="30"/>
                  </a:lnTo>
                </a:path>
              </a:pathLst>
            </a:custGeom>
            <a:noFill/>
            <a:ln w="1588">
              <a:solidFill>
                <a:srgbClr val="000000"/>
              </a:solidFill>
              <a:prstDash val="solid"/>
              <a:round/>
              <a:headEnd/>
              <a:tailEnd/>
            </a:ln>
          </p:spPr>
          <p:txBody>
            <a:bodyPr/>
            <a:lstStyle/>
            <a:p>
              <a:endParaRPr lang="en-GB"/>
            </a:p>
          </p:txBody>
        </p:sp>
        <p:sp>
          <p:nvSpPr>
            <p:cNvPr id="21944" name="Freeform 440"/>
            <p:cNvSpPr>
              <a:spLocks/>
            </p:cNvSpPr>
            <p:nvPr/>
          </p:nvSpPr>
          <p:spPr bwMode="auto">
            <a:xfrm>
              <a:off x="2390" y="1787"/>
              <a:ext cx="23" cy="22"/>
            </a:xfrm>
            <a:custGeom>
              <a:avLst/>
              <a:gdLst/>
              <a:ahLst/>
              <a:cxnLst>
                <a:cxn ang="0">
                  <a:pos x="88" y="59"/>
                </a:cxn>
                <a:cxn ang="0">
                  <a:pos x="60" y="89"/>
                </a:cxn>
                <a:cxn ang="0">
                  <a:pos x="0" y="29"/>
                </a:cxn>
                <a:cxn ang="0">
                  <a:pos x="30" y="0"/>
                </a:cxn>
                <a:cxn ang="0">
                  <a:pos x="60" y="0"/>
                </a:cxn>
                <a:cxn ang="0">
                  <a:pos x="60" y="29"/>
                </a:cxn>
                <a:cxn ang="0">
                  <a:pos x="88" y="59"/>
                </a:cxn>
              </a:cxnLst>
              <a:rect l="0" t="0" r="r" b="b"/>
              <a:pathLst>
                <a:path w="88" h="89">
                  <a:moveTo>
                    <a:pt x="88" y="59"/>
                  </a:moveTo>
                  <a:lnTo>
                    <a:pt x="60" y="89"/>
                  </a:lnTo>
                  <a:lnTo>
                    <a:pt x="0" y="29"/>
                  </a:lnTo>
                  <a:lnTo>
                    <a:pt x="30" y="0"/>
                  </a:lnTo>
                  <a:lnTo>
                    <a:pt x="60" y="0"/>
                  </a:lnTo>
                  <a:lnTo>
                    <a:pt x="60" y="29"/>
                  </a:lnTo>
                  <a:lnTo>
                    <a:pt x="88" y="59"/>
                  </a:lnTo>
                </a:path>
              </a:pathLst>
            </a:custGeom>
            <a:noFill/>
            <a:ln w="1588">
              <a:solidFill>
                <a:srgbClr val="000000"/>
              </a:solidFill>
              <a:prstDash val="solid"/>
              <a:round/>
              <a:headEnd/>
              <a:tailEnd/>
            </a:ln>
          </p:spPr>
          <p:txBody>
            <a:bodyPr/>
            <a:lstStyle/>
            <a:p>
              <a:endParaRPr lang="en-GB"/>
            </a:p>
          </p:txBody>
        </p:sp>
        <p:sp>
          <p:nvSpPr>
            <p:cNvPr id="21945" name="Freeform 441"/>
            <p:cNvSpPr>
              <a:spLocks/>
            </p:cNvSpPr>
            <p:nvPr/>
          </p:nvSpPr>
          <p:spPr bwMode="auto">
            <a:xfrm>
              <a:off x="2390" y="1802"/>
              <a:ext cx="8" cy="14"/>
            </a:xfrm>
            <a:custGeom>
              <a:avLst/>
              <a:gdLst/>
              <a:ahLst/>
              <a:cxnLst>
                <a:cxn ang="0">
                  <a:pos x="0" y="30"/>
                </a:cxn>
                <a:cxn ang="0">
                  <a:pos x="0" y="0"/>
                </a:cxn>
                <a:cxn ang="0">
                  <a:pos x="30" y="30"/>
                </a:cxn>
                <a:cxn ang="0">
                  <a:pos x="30" y="59"/>
                </a:cxn>
                <a:cxn ang="0">
                  <a:pos x="0" y="30"/>
                </a:cxn>
              </a:cxnLst>
              <a:rect l="0" t="0" r="r" b="b"/>
              <a:pathLst>
                <a:path w="30" h="59">
                  <a:moveTo>
                    <a:pt x="0" y="30"/>
                  </a:moveTo>
                  <a:lnTo>
                    <a:pt x="0" y="0"/>
                  </a:lnTo>
                  <a:lnTo>
                    <a:pt x="30" y="30"/>
                  </a:lnTo>
                  <a:lnTo>
                    <a:pt x="30" y="59"/>
                  </a:lnTo>
                  <a:lnTo>
                    <a:pt x="0" y="30"/>
                  </a:lnTo>
                </a:path>
              </a:pathLst>
            </a:custGeom>
            <a:noFill/>
            <a:ln w="1588">
              <a:solidFill>
                <a:srgbClr val="000000"/>
              </a:solidFill>
              <a:prstDash val="solid"/>
              <a:round/>
              <a:headEnd/>
              <a:tailEnd/>
            </a:ln>
          </p:spPr>
          <p:txBody>
            <a:bodyPr/>
            <a:lstStyle/>
            <a:p>
              <a:endParaRPr lang="en-GB"/>
            </a:p>
          </p:txBody>
        </p:sp>
        <p:sp>
          <p:nvSpPr>
            <p:cNvPr id="21946" name="Freeform 442"/>
            <p:cNvSpPr>
              <a:spLocks/>
            </p:cNvSpPr>
            <p:nvPr/>
          </p:nvSpPr>
          <p:spPr bwMode="auto">
            <a:xfrm>
              <a:off x="2413" y="1802"/>
              <a:ext cx="15" cy="7"/>
            </a:xfrm>
            <a:custGeom>
              <a:avLst/>
              <a:gdLst/>
              <a:ahLst/>
              <a:cxnLst>
                <a:cxn ang="0">
                  <a:pos x="0" y="0"/>
                </a:cxn>
                <a:cxn ang="0">
                  <a:pos x="60" y="0"/>
                </a:cxn>
                <a:cxn ang="0">
                  <a:pos x="30" y="30"/>
                </a:cxn>
                <a:cxn ang="0">
                  <a:pos x="0" y="0"/>
                </a:cxn>
              </a:cxnLst>
              <a:rect l="0" t="0" r="r" b="b"/>
              <a:pathLst>
                <a:path w="60" h="30">
                  <a:moveTo>
                    <a:pt x="0" y="0"/>
                  </a:moveTo>
                  <a:lnTo>
                    <a:pt x="60" y="0"/>
                  </a:lnTo>
                  <a:lnTo>
                    <a:pt x="30" y="30"/>
                  </a:lnTo>
                  <a:lnTo>
                    <a:pt x="0" y="0"/>
                  </a:lnTo>
                </a:path>
              </a:pathLst>
            </a:custGeom>
            <a:noFill/>
            <a:ln w="1588">
              <a:solidFill>
                <a:srgbClr val="000000"/>
              </a:solidFill>
              <a:prstDash val="solid"/>
              <a:round/>
              <a:headEnd/>
              <a:tailEnd/>
            </a:ln>
          </p:spPr>
          <p:txBody>
            <a:bodyPr/>
            <a:lstStyle/>
            <a:p>
              <a:endParaRPr lang="en-GB"/>
            </a:p>
          </p:txBody>
        </p:sp>
        <p:sp>
          <p:nvSpPr>
            <p:cNvPr id="21947" name="Freeform 443"/>
            <p:cNvSpPr>
              <a:spLocks/>
            </p:cNvSpPr>
            <p:nvPr/>
          </p:nvSpPr>
          <p:spPr bwMode="auto">
            <a:xfrm>
              <a:off x="2153" y="1839"/>
              <a:ext cx="60" cy="59"/>
            </a:xfrm>
            <a:custGeom>
              <a:avLst/>
              <a:gdLst/>
              <a:ahLst/>
              <a:cxnLst>
                <a:cxn ang="0">
                  <a:pos x="207" y="28"/>
                </a:cxn>
                <a:cxn ang="0">
                  <a:pos x="237" y="0"/>
                </a:cxn>
                <a:cxn ang="0">
                  <a:pos x="237" y="58"/>
                </a:cxn>
                <a:cxn ang="0">
                  <a:pos x="207" y="58"/>
                </a:cxn>
                <a:cxn ang="0">
                  <a:pos x="237" y="88"/>
                </a:cxn>
                <a:cxn ang="0">
                  <a:pos x="207" y="88"/>
                </a:cxn>
                <a:cxn ang="0">
                  <a:pos x="180" y="119"/>
                </a:cxn>
                <a:cxn ang="0">
                  <a:pos x="180" y="146"/>
                </a:cxn>
                <a:cxn ang="0">
                  <a:pos x="149" y="146"/>
                </a:cxn>
                <a:cxn ang="0">
                  <a:pos x="149" y="176"/>
                </a:cxn>
                <a:cxn ang="0">
                  <a:pos x="89" y="176"/>
                </a:cxn>
                <a:cxn ang="0">
                  <a:pos x="60" y="207"/>
                </a:cxn>
                <a:cxn ang="0">
                  <a:pos x="60" y="237"/>
                </a:cxn>
                <a:cxn ang="0">
                  <a:pos x="30" y="237"/>
                </a:cxn>
                <a:cxn ang="0">
                  <a:pos x="0" y="207"/>
                </a:cxn>
                <a:cxn ang="0">
                  <a:pos x="30" y="207"/>
                </a:cxn>
                <a:cxn ang="0">
                  <a:pos x="60" y="176"/>
                </a:cxn>
                <a:cxn ang="0">
                  <a:pos x="0" y="176"/>
                </a:cxn>
                <a:cxn ang="0">
                  <a:pos x="30" y="146"/>
                </a:cxn>
                <a:cxn ang="0">
                  <a:pos x="0" y="119"/>
                </a:cxn>
                <a:cxn ang="0">
                  <a:pos x="30" y="88"/>
                </a:cxn>
                <a:cxn ang="0">
                  <a:pos x="60" y="88"/>
                </a:cxn>
                <a:cxn ang="0">
                  <a:pos x="60" y="119"/>
                </a:cxn>
                <a:cxn ang="0">
                  <a:pos x="89" y="88"/>
                </a:cxn>
                <a:cxn ang="0">
                  <a:pos x="89" y="58"/>
                </a:cxn>
                <a:cxn ang="0">
                  <a:pos x="149" y="58"/>
                </a:cxn>
                <a:cxn ang="0">
                  <a:pos x="180" y="28"/>
                </a:cxn>
                <a:cxn ang="0">
                  <a:pos x="207" y="28"/>
                </a:cxn>
              </a:cxnLst>
              <a:rect l="0" t="0" r="r" b="b"/>
              <a:pathLst>
                <a:path w="237" h="237">
                  <a:moveTo>
                    <a:pt x="207" y="28"/>
                  </a:moveTo>
                  <a:lnTo>
                    <a:pt x="237" y="0"/>
                  </a:lnTo>
                  <a:lnTo>
                    <a:pt x="237" y="58"/>
                  </a:lnTo>
                  <a:lnTo>
                    <a:pt x="207" y="58"/>
                  </a:lnTo>
                  <a:lnTo>
                    <a:pt x="237" y="88"/>
                  </a:lnTo>
                  <a:lnTo>
                    <a:pt x="207" y="88"/>
                  </a:lnTo>
                  <a:lnTo>
                    <a:pt x="180" y="119"/>
                  </a:lnTo>
                  <a:lnTo>
                    <a:pt x="180" y="146"/>
                  </a:lnTo>
                  <a:lnTo>
                    <a:pt x="149" y="146"/>
                  </a:lnTo>
                  <a:lnTo>
                    <a:pt x="149" y="176"/>
                  </a:lnTo>
                  <a:lnTo>
                    <a:pt x="89" y="176"/>
                  </a:lnTo>
                  <a:lnTo>
                    <a:pt x="60" y="207"/>
                  </a:lnTo>
                  <a:lnTo>
                    <a:pt x="60" y="237"/>
                  </a:lnTo>
                  <a:lnTo>
                    <a:pt x="30" y="237"/>
                  </a:lnTo>
                  <a:lnTo>
                    <a:pt x="0" y="207"/>
                  </a:lnTo>
                  <a:lnTo>
                    <a:pt x="30" y="207"/>
                  </a:lnTo>
                  <a:lnTo>
                    <a:pt x="60" y="176"/>
                  </a:lnTo>
                  <a:lnTo>
                    <a:pt x="0" y="176"/>
                  </a:lnTo>
                  <a:lnTo>
                    <a:pt x="30" y="146"/>
                  </a:lnTo>
                  <a:lnTo>
                    <a:pt x="0" y="119"/>
                  </a:lnTo>
                  <a:lnTo>
                    <a:pt x="30" y="88"/>
                  </a:lnTo>
                  <a:lnTo>
                    <a:pt x="60" y="88"/>
                  </a:lnTo>
                  <a:lnTo>
                    <a:pt x="60" y="119"/>
                  </a:lnTo>
                  <a:lnTo>
                    <a:pt x="89" y="88"/>
                  </a:lnTo>
                  <a:lnTo>
                    <a:pt x="89" y="58"/>
                  </a:lnTo>
                  <a:lnTo>
                    <a:pt x="149" y="58"/>
                  </a:lnTo>
                  <a:lnTo>
                    <a:pt x="180" y="28"/>
                  </a:lnTo>
                  <a:lnTo>
                    <a:pt x="207" y="28"/>
                  </a:lnTo>
                </a:path>
              </a:pathLst>
            </a:custGeom>
            <a:noFill/>
            <a:ln w="1588">
              <a:solidFill>
                <a:srgbClr val="000000"/>
              </a:solidFill>
              <a:prstDash val="solid"/>
              <a:round/>
              <a:headEnd/>
              <a:tailEnd/>
            </a:ln>
          </p:spPr>
          <p:txBody>
            <a:bodyPr/>
            <a:lstStyle/>
            <a:p>
              <a:endParaRPr lang="en-GB"/>
            </a:p>
          </p:txBody>
        </p:sp>
        <p:sp>
          <p:nvSpPr>
            <p:cNvPr id="21948" name="Freeform 444"/>
            <p:cNvSpPr>
              <a:spLocks/>
            </p:cNvSpPr>
            <p:nvPr/>
          </p:nvSpPr>
          <p:spPr bwMode="auto">
            <a:xfrm>
              <a:off x="2168" y="1905"/>
              <a:ext cx="52" cy="45"/>
            </a:xfrm>
            <a:custGeom>
              <a:avLst/>
              <a:gdLst/>
              <a:ahLst/>
              <a:cxnLst>
                <a:cxn ang="0">
                  <a:pos x="207" y="149"/>
                </a:cxn>
                <a:cxn ang="0">
                  <a:pos x="177" y="149"/>
                </a:cxn>
                <a:cxn ang="0">
                  <a:pos x="147" y="179"/>
                </a:cxn>
                <a:cxn ang="0">
                  <a:pos x="120" y="149"/>
                </a:cxn>
                <a:cxn ang="0">
                  <a:pos x="89" y="149"/>
                </a:cxn>
                <a:cxn ang="0">
                  <a:pos x="59" y="118"/>
                </a:cxn>
                <a:cxn ang="0">
                  <a:pos x="0" y="60"/>
                </a:cxn>
                <a:cxn ang="0">
                  <a:pos x="29" y="60"/>
                </a:cxn>
                <a:cxn ang="0">
                  <a:pos x="59" y="31"/>
                </a:cxn>
                <a:cxn ang="0">
                  <a:pos x="89" y="60"/>
                </a:cxn>
                <a:cxn ang="0">
                  <a:pos x="120" y="60"/>
                </a:cxn>
                <a:cxn ang="0">
                  <a:pos x="120" y="0"/>
                </a:cxn>
                <a:cxn ang="0">
                  <a:pos x="147" y="0"/>
                </a:cxn>
                <a:cxn ang="0">
                  <a:pos x="147" y="90"/>
                </a:cxn>
                <a:cxn ang="0">
                  <a:pos x="207" y="149"/>
                </a:cxn>
              </a:cxnLst>
              <a:rect l="0" t="0" r="r" b="b"/>
              <a:pathLst>
                <a:path w="207" h="179">
                  <a:moveTo>
                    <a:pt x="207" y="149"/>
                  </a:moveTo>
                  <a:lnTo>
                    <a:pt x="177" y="149"/>
                  </a:lnTo>
                  <a:lnTo>
                    <a:pt x="147" y="179"/>
                  </a:lnTo>
                  <a:lnTo>
                    <a:pt x="120" y="149"/>
                  </a:lnTo>
                  <a:lnTo>
                    <a:pt x="89" y="149"/>
                  </a:lnTo>
                  <a:lnTo>
                    <a:pt x="59" y="118"/>
                  </a:lnTo>
                  <a:lnTo>
                    <a:pt x="0" y="60"/>
                  </a:lnTo>
                  <a:lnTo>
                    <a:pt x="29" y="60"/>
                  </a:lnTo>
                  <a:lnTo>
                    <a:pt x="59" y="31"/>
                  </a:lnTo>
                  <a:lnTo>
                    <a:pt x="89" y="60"/>
                  </a:lnTo>
                  <a:lnTo>
                    <a:pt x="120" y="60"/>
                  </a:lnTo>
                  <a:lnTo>
                    <a:pt x="120" y="0"/>
                  </a:lnTo>
                  <a:lnTo>
                    <a:pt x="147" y="0"/>
                  </a:lnTo>
                  <a:lnTo>
                    <a:pt x="147" y="90"/>
                  </a:lnTo>
                  <a:lnTo>
                    <a:pt x="207" y="149"/>
                  </a:lnTo>
                </a:path>
              </a:pathLst>
            </a:custGeom>
            <a:noFill/>
            <a:ln w="1588">
              <a:solidFill>
                <a:srgbClr val="000000"/>
              </a:solidFill>
              <a:prstDash val="solid"/>
              <a:round/>
              <a:headEnd/>
              <a:tailEnd/>
            </a:ln>
          </p:spPr>
          <p:txBody>
            <a:bodyPr/>
            <a:lstStyle/>
            <a:p>
              <a:endParaRPr lang="en-GB"/>
            </a:p>
          </p:txBody>
        </p:sp>
        <p:sp>
          <p:nvSpPr>
            <p:cNvPr id="21949" name="Freeform 445"/>
            <p:cNvSpPr>
              <a:spLocks/>
            </p:cNvSpPr>
            <p:nvPr/>
          </p:nvSpPr>
          <p:spPr bwMode="auto">
            <a:xfrm>
              <a:off x="2124" y="1905"/>
              <a:ext cx="22" cy="15"/>
            </a:xfrm>
            <a:custGeom>
              <a:avLst/>
              <a:gdLst/>
              <a:ahLst/>
              <a:cxnLst>
                <a:cxn ang="0">
                  <a:pos x="60" y="60"/>
                </a:cxn>
                <a:cxn ang="0">
                  <a:pos x="30" y="31"/>
                </a:cxn>
                <a:cxn ang="0">
                  <a:pos x="0" y="31"/>
                </a:cxn>
                <a:cxn ang="0">
                  <a:pos x="30" y="0"/>
                </a:cxn>
                <a:cxn ang="0">
                  <a:pos x="89" y="0"/>
                </a:cxn>
                <a:cxn ang="0">
                  <a:pos x="89" y="31"/>
                </a:cxn>
                <a:cxn ang="0">
                  <a:pos x="60" y="31"/>
                </a:cxn>
                <a:cxn ang="0">
                  <a:pos x="60" y="60"/>
                </a:cxn>
              </a:cxnLst>
              <a:rect l="0" t="0" r="r" b="b"/>
              <a:pathLst>
                <a:path w="89" h="60">
                  <a:moveTo>
                    <a:pt x="60" y="60"/>
                  </a:moveTo>
                  <a:lnTo>
                    <a:pt x="30" y="31"/>
                  </a:lnTo>
                  <a:lnTo>
                    <a:pt x="0" y="31"/>
                  </a:lnTo>
                  <a:lnTo>
                    <a:pt x="30" y="0"/>
                  </a:lnTo>
                  <a:lnTo>
                    <a:pt x="89" y="0"/>
                  </a:lnTo>
                  <a:lnTo>
                    <a:pt x="89" y="31"/>
                  </a:lnTo>
                  <a:lnTo>
                    <a:pt x="60" y="31"/>
                  </a:lnTo>
                  <a:lnTo>
                    <a:pt x="60" y="60"/>
                  </a:lnTo>
                </a:path>
              </a:pathLst>
            </a:custGeom>
            <a:noFill/>
            <a:ln w="1588">
              <a:solidFill>
                <a:srgbClr val="000000"/>
              </a:solidFill>
              <a:prstDash val="solid"/>
              <a:round/>
              <a:headEnd/>
              <a:tailEnd/>
            </a:ln>
          </p:spPr>
          <p:txBody>
            <a:bodyPr/>
            <a:lstStyle/>
            <a:p>
              <a:endParaRPr lang="en-GB"/>
            </a:p>
          </p:txBody>
        </p:sp>
        <p:sp>
          <p:nvSpPr>
            <p:cNvPr id="21950" name="Freeform 446"/>
            <p:cNvSpPr>
              <a:spLocks/>
            </p:cNvSpPr>
            <p:nvPr/>
          </p:nvSpPr>
          <p:spPr bwMode="auto">
            <a:xfrm>
              <a:off x="2124" y="1928"/>
              <a:ext cx="15" cy="22"/>
            </a:xfrm>
            <a:custGeom>
              <a:avLst/>
              <a:gdLst/>
              <a:ahLst/>
              <a:cxnLst>
                <a:cxn ang="0">
                  <a:pos x="30" y="0"/>
                </a:cxn>
                <a:cxn ang="0">
                  <a:pos x="60" y="28"/>
                </a:cxn>
                <a:cxn ang="0">
                  <a:pos x="30" y="59"/>
                </a:cxn>
                <a:cxn ang="0">
                  <a:pos x="30" y="89"/>
                </a:cxn>
                <a:cxn ang="0">
                  <a:pos x="0" y="59"/>
                </a:cxn>
                <a:cxn ang="0">
                  <a:pos x="0" y="28"/>
                </a:cxn>
                <a:cxn ang="0">
                  <a:pos x="30" y="0"/>
                </a:cxn>
              </a:cxnLst>
              <a:rect l="0" t="0" r="r" b="b"/>
              <a:pathLst>
                <a:path w="60" h="89">
                  <a:moveTo>
                    <a:pt x="30" y="0"/>
                  </a:moveTo>
                  <a:lnTo>
                    <a:pt x="60" y="28"/>
                  </a:lnTo>
                  <a:lnTo>
                    <a:pt x="30" y="59"/>
                  </a:lnTo>
                  <a:lnTo>
                    <a:pt x="30" y="89"/>
                  </a:lnTo>
                  <a:lnTo>
                    <a:pt x="0" y="59"/>
                  </a:lnTo>
                  <a:lnTo>
                    <a:pt x="0" y="28"/>
                  </a:lnTo>
                  <a:lnTo>
                    <a:pt x="30" y="0"/>
                  </a:lnTo>
                </a:path>
              </a:pathLst>
            </a:custGeom>
            <a:noFill/>
            <a:ln w="1588">
              <a:solidFill>
                <a:srgbClr val="000000"/>
              </a:solidFill>
              <a:prstDash val="solid"/>
              <a:round/>
              <a:headEnd/>
              <a:tailEnd/>
            </a:ln>
          </p:spPr>
          <p:txBody>
            <a:bodyPr/>
            <a:lstStyle/>
            <a:p>
              <a:endParaRPr lang="en-GB"/>
            </a:p>
          </p:txBody>
        </p:sp>
        <p:sp>
          <p:nvSpPr>
            <p:cNvPr id="21951" name="Freeform 447"/>
            <p:cNvSpPr>
              <a:spLocks/>
            </p:cNvSpPr>
            <p:nvPr/>
          </p:nvSpPr>
          <p:spPr bwMode="auto">
            <a:xfrm>
              <a:off x="2131" y="1920"/>
              <a:ext cx="8" cy="8"/>
            </a:xfrm>
            <a:custGeom>
              <a:avLst/>
              <a:gdLst/>
              <a:ahLst/>
              <a:cxnLst>
                <a:cxn ang="0">
                  <a:pos x="30" y="0"/>
                </a:cxn>
                <a:cxn ang="0">
                  <a:pos x="30" y="30"/>
                </a:cxn>
                <a:cxn ang="0">
                  <a:pos x="0" y="0"/>
                </a:cxn>
                <a:cxn ang="0">
                  <a:pos x="30" y="0"/>
                </a:cxn>
              </a:cxnLst>
              <a:rect l="0" t="0" r="r" b="b"/>
              <a:pathLst>
                <a:path w="30" h="30">
                  <a:moveTo>
                    <a:pt x="30" y="0"/>
                  </a:moveTo>
                  <a:lnTo>
                    <a:pt x="30" y="30"/>
                  </a:lnTo>
                  <a:lnTo>
                    <a:pt x="0" y="0"/>
                  </a:lnTo>
                  <a:lnTo>
                    <a:pt x="30" y="0"/>
                  </a:lnTo>
                </a:path>
              </a:pathLst>
            </a:custGeom>
            <a:noFill/>
            <a:ln w="1588">
              <a:solidFill>
                <a:srgbClr val="000000"/>
              </a:solidFill>
              <a:prstDash val="solid"/>
              <a:round/>
              <a:headEnd/>
              <a:tailEnd/>
            </a:ln>
          </p:spPr>
          <p:txBody>
            <a:bodyPr/>
            <a:lstStyle/>
            <a:p>
              <a:endParaRPr lang="en-GB"/>
            </a:p>
          </p:txBody>
        </p:sp>
        <p:sp>
          <p:nvSpPr>
            <p:cNvPr id="21952" name="Freeform 448"/>
            <p:cNvSpPr>
              <a:spLocks/>
            </p:cNvSpPr>
            <p:nvPr/>
          </p:nvSpPr>
          <p:spPr bwMode="auto">
            <a:xfrm>
              <a:off x="2168" y="2046"/>
              <a:ext cx="30" cy="22"/>
            </a:xfrm>
            <a:custGeom>
              <a:avLst/>
              <a:gdLst/>
              <a:ahLst/>
              <a:cxnLst>
                <a:cxn ang="0">
                  <a:pos x="89" y="0"/>
                </a:cxn>
                <a:cxn ang="0">
                  <a:pos x="120" y="29"/>
                </a:cxn>
                <a:cxn ang="0">
                  <a:pos x="120" y="59"/>
                </a:cxn>
                <a:cxn ang="0">
                  <a:pos x="89" y="89"/>
                </a:cxn>
                <a:cxn ang="0">
                  <a:pos x="59" y="89"/>
                </a:cxn>
                <a:cxn ang="0">
                  <a:pos x="59" y="59"/>
                </a:cxn>
                <a:cxn ang="0">
                  <a:pos x="29" y="59"/>
                </a:cxn>
                <a:cxn ang="0">
                  <a:pos x="0" y="89"/>
                </a:cxn>
                <a:cxn ang="0">
                  <a:pos x="29" y="29"/>
                </a:cxn>
                <a:cxn ang="0">
                  <a:pos x="29" y="0"/>
                </a:cxn>
                <a:cxn ang="0">
                  <a:pos x="89" y="0"/>
                </a:cxn>
              </a:cxnLst>
              <a:rect l="0" t="0" r="r" b="b"/>
              <a:pathLst>
                <a:path w="120" h="89">
                  <a:moveTo>
                    <a:pt x="89" y="0"/>
                  </a:moveTo>
                  <a:lnTo>
                    <a:pt x="120" y="29"/>
                  </a:lnTo>
                  <a:lnTo>
                    <a:pt x="120" y="59"/>
                  </a:lnTo>
                  <a:lnTo>
                    <a:pt x="89" y="89"/>
                  </a:lnTo>
                  <a:lnTo>
                    <a:pt x="59" y="89"/>
                  </a:lnTo>
                  <a:lnTo>
                    <a:pt x="59" y="59"/>
                  </a:lnTo>
                  <a:lnTo>
                    <a:pt x="29" y="59"/>
                  </a:lnTo>
                  <a:lnTo>
                    <a:pt x="0" y="89"/>
                  </a:lnTo>
                  <a:lnTo>
                    <a:pt x="29" y="29"/>
                  </a:lnTo>
                  <a:lnTo>
                    <a:pt x="29" y="0"/>
                  </a:lnTo>
                  <a:lnTo>
                    <a:pt x="89" y="0"/>
                  </a:lnTo>
                </a:path>
              </a:pathLst>
            </a:custGeom>
            <a:noFill/>
            <a:ln w="1588">
              <a:solidFill>
                <a:srgbClr val="000000"/>
              </a:solidFill>
              <a:prstDash val="solid"/>
              <a:round/>
              <a:headEnd/>
              <a:tailEnd/>
            </a:ln>
          </p:spPr>
          <p:txBody>
            <a:bodyPr/>
            <a:lstStyle/>
            <a:p>
              <a:endParaRPr lang="en-GB"/>
            </a:p>
          </p:txBody>
        </p:sp>
        <p:sp>
          <p:nvSpPr>
            <p:cNvPr id="21953" name="Freeform 449"/>
            <p:cNvSpPr>
              <a:spLocks/>
            </p:cNvSpPr>
            <p:nvPr/>
          </p:nvSpPr>
          <p:spPr bwMode="auto">
            <a:xfrm>
              <a:off x="2190" y="1957"/>
              <a:ext cx="82" cy="141"/>
            </a:xfrm>
            <a:custGeom>
              <a:avLst/>
              <a:gdLst/>
              <a:ahLst/>
              <a:cxnLst>
                <a:cxn ang="0">
                  <a:pos x="177" y="443"/>
                </a:cxn>
                <a:cxn ang="0">
                  <a:pos x="177" y="474"/>
                </a:cxn>
                <a:cxn ang="0">
                  <a:pos x="149" y="501"/>
                </a:cxn>
                <a:cxn ang="0">
                  <a:pos x="149" y="531"/>
                </a:cxn>
                <a:cxn ang="0">
                  <a:pos x="118" y="531"/>
                </a:cxn>
                <a:cxn ang="0">
                  <a:pos x="88" y="561"/>
                </a:cxn>
                <a:cxn ang="0">
                  <a:pos x="88" y="531"/>
                </a:cxn>
                <a:cxn ang="0">
                  <a:pos x="118" y="501"/>
                </a:cxn>
                <a:cxn ang="0">
                  <a:pos x="118" y="443"/>
                </a:cxn>
                <a:cxn ang="0">
                  <a:pos x="177" y="383"/>
                </a:cxn>
                <a:cxn ang="0">
                  <a:pos x="149" y="383"/>
                </a:cxn>
                <a:cxn ang="0">
                  <a:pos x="118" y="354"/>
                </a:cxn>
                <a:cxn ang="0">
                  <a:pos x="149" y="295"/>
                </a:cxn>
                <a:cxn ang="0">
                  <a:pos x="177" y="265"/>
                </a:cxn>
                <a:cxn ang="0">
                  <a:pos x="177" y="206"/>
                </a:cxn>
                <a:cxn ang="0">
                  <a:pos x="207" y="206"/>
                </a:cxn>
                <a:cxn ang="0">
                  <a:pos x="207" y="176"/>
                </a:cxn>
                <a:cxn ang="0">
                  <a:pos x="238" y="176"/>
                </a:cxn>
                <a:cxn ang="0">
                  <a:pos x="267" y="147"/>
                </a:cxn>
                <a:cxn ang="0">
                  <a:pos x="238" y="147"/>
                </a:cxn>
                <a:cxn ang="0">
                  <a:pos x="238" y="118"/>
                </a:cxn>
                <a:cxn ang="0">
                  <a:pos x="295" y="118"/>
                </a:cxn>
                <a:cxn ang="0">
                  <a:pos x="326" y="88"/>
                </a:cxn>
                <a:cxn ang="0">
                  <a:pos x="295" y="88"/>
                </a:cxn>
                <a:cxn ang="0">
                  <a:pos x="295" y="58"/>
                </a:cxn>
                <a:cxn ang="0">
                  <a:pos x="267" y="88"/>
                </a:cxn>
                <a:cxn ang="0">
                  <a:pos x="238" y="88"/>
                </a:cxn>
                <a:cxn ang="0">
                  <a:pos x="177" y="147"/>
                </a:cxn>
                <a:cxn ang="0">
                  <a:pos x="118" y="147"/>
                </a:cxn>
                <a:cxn ang="0">
                  <a:pos x="149" y="176"/>
                </a:cxn>
                <a:cxn ang="0">
                  <a:pos x="149" y="206"/>
                </a:cxn>
                <a:cxn ang="0">
                  <a:pos x="88" y="206"/>
                </a:cxn>
                <a:cxn ang="0">
                  <a:pos x="58" y="236"/>
                </a:cxn>
                <a:cxn ang="0">
                  <a:pos x="0" y="236"/>
                </a:cxn>
                <a:cxn ang="0">
                  <a:pos x="58" y="176"/>
                </a:cxn>
                <a:cxn ang="0">
                  <a:pos x="31" y="147"/>
                </a:cxn>
                <a:cxn ang="0">
                  <a:pos x="0" y="147"/>
                </a:cxn>
                <a:cxn ang="0">
                  <a:pos x="31" y="118"/>
                </a:cxn>
                <a:cxn ang="0">
                  <a:pos x="58" y="118"/>
                </a:cxn>
                <a:cxn ang="0">
                  <a:pos x="88" y="147"/>
                </a:cxn>
                <a:cxn ang="0">
                  <a:pos x="88" y="118"/>
                </a:cxn>
                <a:cxn ang="0">
                  <a:pos x="58" y="88"/>
                </a:cxn>
                <a:cxn ang="0">
                  <a:pos x="118" y="88"/>
                </a:cxn>
                <a:cxn ang="0">
                  <a:pos x="118" y="58"/>
                </a:cxn>
                <a:cxn ang="0">
                  <a:pos x="149" y="58"/>
                </a:cxn>
                <a:cxn ang="0">
                  <a:pos x="118" y="28"/>
                </a:cxn>
                <a:cxn ang="0">
                  <a:pos x="118" y="0"/>
                </a:cxn>
              </a:cxnLst>
              <a:rect l="0" t="0" r="r" b="b"/>
              <a:pathLst>
                <a:path w="326" h="561">
                  <a:moveTo>
                    <a:pt x="177" y="443"/>
                  </a:moveTo>
                  <a:lnTo>
                    <a:pt x="177" y="474"/>
                  </a:lnTo>
                  <a:lnTo>
                    <a:pt x="149" y="501"/>
                  </a:lnTo>
                  <a:lnTo>
                    <a:pt x="149" y="531"/>
                  </a:lnTo>
                  <a:lnTo>
                    <a:pt x="118" y="531"/>
                  </a:lnTo>
                  <a:lnTo>
                    <a:pt x="88" y="561"/>
                  </a:lnTo>
                  <a:lnTo>
                    <a:pt x="88" y="531"/>
                  </a:lnTo>
                  <a:lnTo>
                    <a:pt x="118" y="501"/>
                  </a:lnTo>
                  <a:lnTo>
                    <a:pt x="118" y="443"/>
                  </a:lnTo>
                  <a:lnTo>
                    <a:pt x="177" y="383"/>
                  </a:lnTo>
                  <a:lnTo>
                    <a:pt x="149" y="383"/>
                  </a:lnTo>
                  <a:lnTo>
                    <a:pt x="118" y="354"/>
                  </a:lnTo>
                  <a:lnTo>
                    <a:pt x="149" y="295"/>
                  </a:lnTo>
                  <a:lnTo>
                    <a:pt x="177" y="265"/>
                  </a:lnTo>
                  <a:lnTo>
                    <a:pt x="177" y="206"/>
                  </a:lnTo>
                  <a:lnTo>
                    <a:pt x="207" y="206"/>
                  </a:lnTo>
                  <a:lnTo>
                    <a:pt x="207" y="176"/>
                  </a:lnTo>
                  <a:lnTo>
                    <a:pt x="238" y="176"/>
                  </a:lnTo>
                  <a:lnTo>
                    <a:pt x="267" y="147"/>
                  </a:lnTo>
                  <a:lnTo>
                    <a:pt x="238" y="147"/>
                  </a:lnTo>
                  <a:lnTo>
                    <a:pt x="238" y="118"/>
                  </a:lnTo>
                  <a:lnTo>
                    <a:pt x="295" y="118"/>
                  </a:lnTo>
                  <a:lnTo>
                    <a:pt x="326" y="88"/>
                  </a:lnTo>
                  <a:lnTo>
                    <a:pt x="295" y="88"/>
                  </a:lnTo>
                  <a:lnTo>
                    <a:pt x="295" y="58"/>
                  </a:lnTo>
                  <a:lnTo>
                    <a:pt x="267" y="88"/>
                  </a:lnTo>
                  <a:lnTo>
                    <a:pt x="238" y="88"/>
                  </a:lnTo>
                  <a:lnTo>
                    <a:pt x="177" y="147"/>
                  </a:lnTo>
                  <a:lnTo>
                    <a:pt x="118" y="147"/>
                  </a:lnTo>
                  <a:lnTo>
                    <a:pt x="149" y="176"/>
                  </a:lnTo>
                  <a:lnTo>
                    <a:pt x="149" y="206"/>
                  </a:lnTo>
                  <a:lnTo>
                    <a:pt x="88" y="206"/>
                  </a:lnTo>
                  <a:lnTo>
                    <a:pt x="58" y="236"/>
                  </a:lnTo>
                  <a:lnTo>
                    <a:pt x="0" y="236"/>
                  </a:lnTo>
                  <a:lnTo>
                    <a:pt x="58" y="176"/>
                  </a:lnTo>
                  <a:lnTo>
                    <a:pt x="31" y="147"/>
                  </a:lnTo>
                  <a:lnTo>
                    <a:pt x="0" y="147"/>
                  </a:lnTo>
                  <a:lnTo>
                    <a:pt x="31" y="118"/>
                  </a:lnTo>
                  <a:lnTo>
                    <a:pt x="58" y="118"/>
                  </a:lnTo>
                  <a:lnTo>
                    <a:pt x="88" y="147"/>
                  </a:lnTo>
                  <a:lnTo>
                    <a:pt x="88" y="118"/>
                  </a:lnTo>
                  <a:lnTo>
                    <a:pt x="58" y="88"/>
                  </a:lnTo>
                  <a:lnTo>
                    <a:pt x="118" y="88"/>
                  </a:lnTo>
                  <a:lnTo>
                    <a:pt x="118" y="58"/>
                  </a:lnTo>
                  <a:lnTo>
                    <a:pt x="149" y="58"/>
                  </a:lnTo>
                  <a:lnTo>
                    <a:pt x="118" y="28"/>
                  </a:lnTo>
                  <a:lnTo>
                    <a:pt x="118" y="0"/>
                  </a:lnTo>
                </a:path>
              </a:pathLst>
            </a:custGeom>
            <a:noFill/>
            <a:ln w="1588">
              <a:solidFill>
                <a:srgbClr val="000000"/>
              </a:solidFill>
              <a:prstDash val="solid"/>
              <a:round/>
              <a:headEnd/>
              <a:tailEnd/>
            </a:ln>
          </p:spPr>
          <p:txBody>
            <a:bodyPr/>
            <a:lstStyle/>
            <a:p>
              <a:endParaRPr lang="en-GB"/>
            </a:p>
          </p:txBody>
        </p:sp>
        <p:sp>
          <p:nvSpPr>
            <p:cNvPr id="21954" name="Line 450"/>
            <p:cNvSpPr>
              <a:spLocks noChangeShapeType="1"/>
            </p:cNvSpPr>
            <p:nvPr/>
          </p:nvSpPr>
          <p:spPr bwMode="auto">
            <a:xfrm flipH="1">
              <a:off x="2220" y="1942"/>
              <a:ext cx="15" cy="15"/>
            </a:xfrm>
            <a:prstGeom prst="line">
              <a:avLst/>
            </a:prstGeom>
            <a:noFill/>
            <a:ln w="1588">
              <a:solidFill>
                <a:srgbClr val="000000"/>
              </a:solidFill>
              <a:round/>
              <a:headEnd/>
              <a:tailEnd/>
            </a:ln>
          </p:spPr>
          <p:txBody>
            <a:bodyPr/>
            <a:lstStyle/>
            <a:p>
              <a:endParaRPr lang="en-GB"/>
            </a:p>
          </p:txBody>
        </p:sp>
        <p:sp>
          <p:nvSpPr>
            <p:cNvPr id="21955" name="Freeform 451"/>
            <p:cNvSpPr>
              <a:spLocks/>
            </p:cNvSpPr>
            <p:nvPr/>
          </p:nvSpPr>
          <p:spPr bwMode="auto">
            <a:xfrm>
              <a:off x="2220" y="1942"/>
              <a:ext cx="15" cy="15"/>
            </a:xfrm>
            <a:custGeom>
              <a:avLst/>
              <a:gdLst/>
              <a:ahLst/>
              <a:cxnLst>
                <a:cxn ang="0">
                  <a:pos x="0" y="60"/>
                </a:cxn>
                <a:cxn ang="0">
                  <a:pos x="31" y="60"/>
                </a:cxn>
                <a:cxn ang="0">
                  <a:pos x="59" y="30"/>
                </a:cxn>
                <a:cxn ang="0">
                  <a:pos x="59" y="0"/>
                </a:cxn>
              </a:cxnLst>
              <a:rect l="0" t="0" r="r" b="b"/>
              <a:pathLst>
                <a:path w="59" h="60">
                  <a:moveTo>
                    <a:pt x="0" y="60"/>
                  </a:moveTo>
                  <a:lnTo>
                    <a:pt x="31" y="60"/>
                  </a:lnTo>
                  <a:lnTo>
                    <a:pt x="59" y="30"/>
                  </a:lnTo>
                  <a:lnTo>
                    <a:pt x="59" y="0"/>
                  </a:lnTo>
                </a:path>
              </a:pathLst>
            </a:custGeom>
            <a:noFill/>
            <a:ln w="1588">
              <a:solidFill>
                <a:srgbClr val="000000"/>
              </a:solidFill>
              <a:prstDash val="solid"/>
              <a:round/>
              <a:headEnd/>
              <a:tailEnd/>
            </a:ln>
          </p:spPr>
          <p:txBody>
            <a:bodyPr/>
            <a:lstStyle/>
            <a:p>
              <a:endParaRPr lang="en-GB"/>
            </a:p>
          </p:txBody>
        </p:sp>
        <p:sp>
          <p:nvSpPr>
            <p:cNvPr id="21956" name="Freeform 452"/>
            <p:cNvSpPr>
              <a:spLocks/>
            </p:cNvSpPr>
            <p:nvPr/>
          </p:nvSpPr>
          <p:spPr bwMode="auto">
            <a:xfrm>
              <a:off x="2213" y="1942"/>
              <a:ext cx="7" cy="15"/>
            </a:xfrm>
            <a:custGeom>
              <a:avLst/>
              <a:gdLst/>
              <a:ahLst/>
              <a:cxnLst>
                <a:cxn ang="0">
                  <a:pos x="30" y="60"/>
                </a:cxn>
                <a:cxn ang="0">
                  <a:pos x="0" y="60"/>
                </a:cxn>
                <a:cxn ang="0">
                  <a:pos x="0" y="30"/>
                </a:cxn>
                <a:cxn ang="0">
                  <a:pos x="30" y="0"/>
                </a:cxn>
              </a:cxnLst>
              <a:rect l="0" t="0" r="r" b="b"/>
              <a:pathLst>
                <a:path w="30" h="60">
                  <a:moveTo>
                    <a:pt x="30" y="60"/>
                  </a:moveTo>
                  <a:lnTo>
                    <a:pt x="0" y="60"/>
                  </a:lnTo>
                  <a:lnTo>
                    <a:pt x="0" y="30"/>
                  </a:lnTo>
                  <a:lnTo>
                    <a:pt x="30" y="0"/>
                  </a:lnTo>
                </a:path>
              </a:pathLst>
            </a:custGeom>
            <a:noFill/>
            <a:ln w="1588">
              <a:solidFill>
                <a:srgbClr val="000000"/>
              </a:solidFill>
              <a:prstDash val="solid"/>
              <a:round/>
              <a:headEnd/>
              <a:tailEnd/>
            </a:ln>
          </p:spPr>
          <p:txBody>
            <a:bodyPr/>
            <a:lstStyle/>
            <a:p>
              <a:endParaRPr lang="en-GB"/>
            </a:p>
          </p:txBody>
        </p:sp>
        <p:sp>
          <p:nvSpPr>
            <p:cNvPr id="21957" name="Freeform 453"/>
            <p:cNvSpPr>
              <a:spLocks/>
            </p:cNvSpPr>
            <p:nvPr/>
          </p:nvSpPr>
          <p:spPr bwMode="auto">
            <a:xfrm>
              <a:off x="2198" y="2023"/>
              <a:ext cx="22" cy="30"/>
            </a:xfrm>
            <a:custGeom>
              <a:avLst/>
              <a:gdLst/>
              <a:ahLst/>
              <a:cxnLst>
                <a:cxn ang="0">
                  <a:pos x="27" y="30"/>
                </a:cxn>
                <a:cxn ang="0">
                  <a:pos x="87" y="0"/>
                </a:cxn>
                <a:cxn ang="0">
                  <a:pos x="87" y="30"/>
                </a:cxn>
                <a:cxn ang="0">
                  <a:pos x="27" y="89"/>
                </a:cxn>
                <a:cxn ang="0">
                  <a:pos x="27" y="118"/>
                </a:cxn>
                <a:cxn ang="0">
                  <a:pos x="0" y="89"/>
                </a:cxn>
                <a:cxn ang="0">
                  <a:pos x="27" y="60"/>
                </a:cxn>
                <a:cxn ang="0">
                  <a:pos x="27" y="30"/>
                </a:cxn>
              </a:cxnLst>
              <a:rect l="0" t="0" r="r" b="b"/>
              <a:pathLst>
                <a:path w="87" h="118">
                  <a:moveTo>
                    <a:pt x="27" y="30"/>
                  </a:moveTo>
                  <a:lnTo>
                    <a:pt x="87" y="0"/>
                  </a:lnTo>
                  <a:lnTo>
                    <a:pt x="87" y="30"/>
                  </a:lnTo>
                  <a:lnTo>
                    <a:pt x="27" y="89"/>
                  </a:lnTo>
                  <a:lnTo>
                    <a:pt x="27" y="118"/>
                  </a:lnTo>
                  <a:lnTo>
                    <a:pt x="0" y="89"/>
                  </a:lnTo>
                  <a:lnTo>
                    <a:pt x="27" y="60"/>
                  </a:lnTo>
                  <a:lnTo>
                    <a:pt x="27" y="30"/>
                  </a:lnTo>
                </a:path>
              </a:pathLst>
            </a:custGeom>
            <a:noFill/>
            <a:ln w="1588">
              <a:solidFill>
                <a:srgbClr val="000000"/>
              </a:solidFill>
              <a:prstDash val="solid"/>
              <a:round/>
              <a:headEnd/>
              <a:tailEnd/>
            </a:ln>
          </p:spPr>
          <p:txBody>
            <a:bodyPr/>
            <a:lstStyle/>
            <a:p>
              <a:endParaRPr lang="en-GB"/>
            </a:p>
          </p:txBody>
        </p:sp>
        <p:sp>
          <p:nvSpPr>
            <p:cNvPr id="21958" name="Freeform 454"/>
            <p:cNvSpPr>
              <a:spLocks/>
            </p:cNvSpPr>
            <p:nvPr/>
          </p:nvSpPr>
          <p:spPr bwMode="auto">
            <a:xfrm>
              <a:off x="2272" y="2023"/>
              <a:ext cx="8" cy="8"/>
            </a:xfrm>
            <a:custGeom>
              <a:avLst/>
              <a:gdLst/>
              <a:ahLst/>
              <a:cxnLst>
                <a:cxn ang="0">
                  <a:pos x="0" y="30"/>
                </a:cxn>
                <a:cxn ang="0">
                  <a:pos x="30" y="0"/>
                </a:cxn>
                <a:cxn ang="0">
                  <a:pos x="0" y="0"/>
                </a:cxn>
                <a:cxn ang="0">
                  <a:pos x="0" y="30"/>
                </a:cxn>
              </a:cxnLst>
              <a:rect l="0" t="0" r="r" b="b"/>
              <a:pathLst>
                <a:path w="30" h="30">
                  <a:moveTo>
                    <a:pt x="0" y="30"/>
                  </a:moveTo>
                  <a:lnTo>
                    <a:pt x="30" y="0"/>
                  </a:lnTo>
                  <a:lnTo>
                    <a:pt x="0" y="0"/>
                  </a:lnTo>
                  <a:lnTo>
                    <a:pt x="0" y="30"/>
                  </a:lnTo>
                </a:path>
              </a:pathLst>
            </a:custGeom>
            <a:noFill/>
            <a:ln w="1588">
              <a:solidFill>
                <a:srgbClr val="000000"/>
              </a:solidFill>
              <a:prstDash val="solid"/>
              <a:round/>
              <a:headEnd/>
              <a:tailEnd/>
            </a:ln>
          </p:spPr>
          <p:txBody>
            <a:bodyPr/>
            <a:lstStyle/>
            <a:p>
              <a:endParaRPr lang="en-GB"/>
            </a:p>
          </p:txBody>
        </p:sp>
        <p:sp>
          <p:nvSpPr>
            <p:cNvPr id="21959" name="Line 455"/>
            <p:cNvSpPr>
              <a:spLocks noChangeShapeType="1"/>
            </p:cNvSpPr>
            <p:nvPr/>
          </p:nvSpPr>
          <p:spPr bwMode="auto">
            <a:xfrm flipH="1" flipV="1">
              <a:off x="2272" y="2031"/>
              <a:ext cx="8" cy="7"/>
            </a:xfrm>
            <a:prstGeom prst="line">
              <a:avLst/>
            </a:prstGeom>
            <a:noFill/>
            <a:ln w="1588">
              <a:solidFill>
                <a:srgbClr val="000000"/>
              </a:solidFill>
              <a:round/>
              <a:headEnd/>
              <a:tailEnd/>
            </a:ln>
          </p:spPr>
          <p:txBody>
            <a:bodyPr/>
            <a:lstStyle/>
            <a:p>
              <a:endParaRPr lang="en-GB"/>
            </a:p>
          </p:txBody>
        </p:sp>
        <p:sp>
          <p:nvSpPr>
            <p:cNvPr id="21960" name="Line 456"/>
            <p:cNvSpPr>
              <a:spLocks noChangeShapeType="1"/>
            </p:cNvSpPr>
            <p:nvPr/>
          </p:nvSpPr>
          <p:spPr bwMode="auto">
            <a:xfrm flipV="1">
              <a:off x="2272" y="2038"/>
              <a:ext cx="8" cy="8"/>
            </a:xfrm>
            <a:prstGeom prst="line">
              <a:avLst/>
            </a:prstGeom>
            <a:noFill/>
            <a:ln w="1588">
              <a:solidFill>
                <a:srgbClr val="000000"/>
              </a:solidFill>
              <a:round/>
              <a:headEnd/>
              <a:tailEnd/>
            </a:ln>
          </p:spPr>
          <p:txBody>
            <a:bodyPr/>
            <a:lstStyle/>
            <a:p>
              <a:endParaRPr lang="en-GB"/>
            </a:p>
          </p:txBody>
        </p:sp>
        <p:sp>
          <p:nvSpPr>
            <p:cNvPr id="21961" name="Freeform 457"/>
            <p:cNvSpPr>
              <a:spLocks/>
            </p:cNvSpPr>
            <p:nvPr/>
          </p:nvSpPr>
          <p:spPr bwMode="auto">
            <a:xfrm>
              <a:off x="2280" y="2031"/>
              <a:ext cx="14" cy="15"/>
            </a:xfrm>
            <a:custGeom>
              <a:avLst/>
              <a:gdLst/>
              <a:ahLst/>
              <a:cxnLst>
                <a:cxn ang="0">
                  <a:pos x="0" y="30"/>
                </a:cxn>
                <a:cxn ang="0">
                  <a:pos x="30" y="59"/>
                </a:cxn>
                <a:cxn ang="0">
                  <a:pos x="58" y="59"/>
                </a:cxn>
                <a:cxn ang="0">
                  <a:pos x="0" y="0"/>
                </a:cxn>
                <a:cxn ang="0">
                  <a:pos x="0" y="30"/>
                </a:cxn>
              </a:cxnLst>
              <a:rect l="0" t="0" r="r" b="b"/>
              <a:pathLst>
                <a:path w="58" h="59">
                  <a:moveTo>
                    <a:pt x="0" y="30"/>
                  </a:moveTo>
                  <a:lnTo>
                    <a:pt x="30" y="59"/>
                  </a:lnTo>
                  <a:lnTo>
                    <a:pt x="58" y="59"/>
                  </a:lnTo>
                  <a:lnTo>
                    <a:pt x="0" y="0"/>
                  </a:lnTo>
                  <a:lnTo>
                    <a:pt x="0" y="30"/>
                  </a:lnTo>
                </a:path>
              </a:pathLst>
            </a:custGeom>
            <a:noFill/>
            <a:ln w="1588">
              <a:solidFill>
                <a:srgbClr val="000000"/>
              </a:solidFill>
              <a:prstDash val="solid"/>
              <a:round/>
              <a:headEnd/>
              <a:tailEnd/>
            </a:ln>
          </p:spPr>
          <p:txBody>
            <a:bodyPr/>
            <a:lstStyle/>
            <a:p>
              <a:endParaRPr lang="en-GB"/>
            </a:p>
          </p:txBody>
        </p:sp>
        <p:sp>
          <p:nvSpPr>
            <p:cNvPr id="21962" name="Freeform 458"/>
            <p:cNvSpPr>
              <a:spLocks/>
            </p:cNvSpPr>
            <p:nvPr/>
          </p:nvSpPr>
          <p:spPr bwMode="auto">
            <a:xfrm>
              <a:off x="2235" y="2038"/>
              <a:ext cx="37" cy="30"/>
            </a:xfrm>
            <a:custGeom>
              <a:avLst/>
              <a:gdLst/>
              <a:ahLst/>
              <a:cxnLst>
                <a:cxn ang="0">
                  <a:pos x="149" y="29"/>
                </a:cxn>
                <a:cxn ang="0">
                  <a:pos x="118" y="29"/>
                </a:cxn>
                <a:cxn ang="0">
                  <a:pos x="118" y="0"/>
                </a:cxn>
                <a:cxn ang="0">
                  <a:pos x="61" y="58"/>
                </a:cxn>
                <a:cxn ang="0">
                  <a:pos x="30" y="29"/>
                </a:cxn>
                <a:cxn ang="0">
                  <a:pos x="30" y="88"/>
                </a:cxn>
                <a:cxn ang="0">
                  <a:pos x="0" y="118"/>
                </a:cxn>
              </a:cxnLst>
              <a:rect l="0" t="0" r="r" b="b"/>
              <a:pathLst>
                <a:path w="149" h="118">
                  <a:moveTo>
                    <a:pt x="149" y="29"/>
                  </a:moveTo>
                  <a:lnTo>
                    <a:pt x="118" y="29"/>
                  </a:lnTo>
                  <a:lnTo>
                    <a:pt x="118" y="0"/>
                  </a:lnTo>
                  <a:lnTo>
                    <a:pt x="61" y="58"/>
                  </a:lnTo>
                  <a:lnTo>
                    <a:pt x="30" y="29"/>
                  </a:lnTo>
                  <a:lnTo>
                    <a:pt x="30" y="88"/>
                  </a:lnTo>
                  <a:lnTo>
                    <a:pt x="0" y="118"/>
                  </a:lnTo>
                </a:path>
              </a:pathLst>
            </a:custGeom>
            <a:noFill/>
            <a:ln w="1588">
              <a:solidFill>
                <a:srgbClr val="000000"/>
              </a:solidFill>
              <a:prstDash val="solid"/>
              <a:round/>
              <a:headEnd/>
              <a:tailEnd/>
            </a:ln>
          </p:spPr>
          <p:txBody>
            <a:bodyPr/>
            <a:lstStyle/>
            <a:p>
              <a:endParaRPr lang="en-GB"/>
            </a:p>
          </p:txBody>
        </p:sp>
        <p:sp>
          <p:nvSpPr>
            <p:cNvPr id="21963" name="Line 459"/>
            <p:cNvSpPr>
              <a:spLocks noChangeShapeType="1"/>
            </p:cNvSpPr>
            <p:nvPr/>
          </p:nvSpPr>
          <p:spPr bwMode="auto">
            <a:xfrm>
              <a:off x="2272" y="2031"/>
              <a:ext cx="1" cy="15"/>
            </a:xfrm>
            <a:prstGeom prst="line">
              <a:avLst/>
            </a:prstGeom>
            <a:noFill/>
            <a:ln w="1588">
              <a:solidFill>
                <a:srgbClr val="000000"/>
              </a:solidFill>
              <a:round/>
              <a:headEnd/>
              <a:tailEnd/>
            </a:ln>
          </p:spPr>
          <p:txBody>
            <a:bodyPr/>
            <a:lstStyle/>
            <a:p>
              <a:endParaRPr lang="en-GB"/>
            </a:p>
          </p:txBody>
        </p:sp>
        <p:sp>
          <p:nvSpPr>
            <p:cNvPr id="21964" name="Freeform 460"/>
            <p:cNvSpPr>
              <a:spLocks/>
            </p:cNvSpPr>
            <p:nvPr/>
          </p:nvSpPr>
          <p:spPr bwMode="auto">
            <a:xfrm>
              <a:off x="2257" y="2023"/>
              <a:ext cx="7" cy="8"/>
            </a:xfrm>
            <a:custGeom>
              <a:avLst/>
              <a:gdLst/>
              <a:ahLst/>
              <a:cxnLst>
                <a:cxn ang="0">
                  <a:pos x="28" y="0"/>
                </a:cxn>
                <a:cxn ang="0">
                  <a:pos x="0" y="0"/>
                </a:cxn>
                <a:cxn ang="0">
                  <a:pos x="0" y="30"/>
                </a:cxn>
                <a:cxn ang="0">
                  <a:pos x="28" y="0"/>
                </a:cxn>
              </a:cxnLst>
              <a:rect l="0" t="0" r="r" b="b"/>
              <a:pathLst>
                <a:path w="28" h="30">
                  <a:moveTo>
                    <a:pt x="28" y="0"/>
                  </a:moveTo>
                  <a:lnTo>
                    <a:pt x="0" y="0"/>
                  </a:lnTo>
                  <a:lnTo>
                    <a:pt x="0" y="30"/>
                  </a:lnTo>
                  <a:lnTo>
                    <a:pt x="28" y="0"/>
                  </a:lnTo>
                </a:path>
              </a:pathLst>
            </a:custGeom>
            <a:noFill/>
            <a:ln w="1588">
              <a:solidFill>
                <a:srgbClr val="000000"/>
              </a:solidFill>
              <a:prstDash val="solid"/>
              <a:round/>
              <a:headEnd/>
              <a:tailEnd/>
            </a:ln>
          </p:spPr>
          <p:txBody>
            <a:bodyPr/>
            <a:lstStyle/>
            <a:p>
              <a:endParaRPr lang="en-GB"/>
            </a:p>
          </p:txBody>
        </p:sp>
        <p:sp>
          <p:nvSpPr>
            <p:cNvPr id="21965" name="Freeform 461"/>
            <p:cNvSpPr>
              <a:spLocks/>
            </p:cNvSpPr>
            <p:nvPr/>
          </p:nvSpPr>
          <p:spPr bwMode="auto">
            <a:xfrm>
              <a:off x="2317" y="1883"/>
              <a:ext cx="7" cy="8"/>
            </a:xfrm>
            <a:custGeom>
              <a:avLst/>
              <a:gdLst/>
              <a:ahLst/>
              <a:cxnLst>
                <a:cxn ang="0">
                  <a:pos x="29" y="31"/>
                </a:cxn>
                <a:cxn ang="0">
                  <a:pos x="29" y="0"/>
                </a:cxn>
                <a:cxn ang="0">
                  <a:pos x="0" y="0"/>
                </a:cxn>
                <a:cxn ang="0">
                  <a:pos x="29" y="31"/>
                </a:cxn>
              </a:cxnLst>
              <a:rect l="0" t="0" r="r" b="b"/>
              <a:pathLst>
                <a:path w="29" h="31">
                  <a:moveTo>
                    <a:pt x="29" y="31"/>
                  </a:moveTo>
                  <a:lnTo>
                    <a:pt x="29" y="0"/>
                  </a:lnTo>
                  <a:lnTo>
                    <a:pt x="0" y="0"/>
                  </a:lnTo>
                  <a:lnTo>
                    <a:pt x="29" y="31"/>
                  </a:lnTo>
                </a:path>
              </a:pathLst>
            </a:custGeom>
            <a:noFill/>
            <a:ln w="1588">
              <a:solidFill>
                <a:srgbClr val="000000"/>
              </a:solidFill>
              <a:prstDash val="solid"/>
              <a:round/>
              <a:headEnd/>
              <a:tailEnd/>
            </a:ln>
          </p:spPr>
          <p:txBody>
            <a:bodyPr/>
            <a:lstStyle/>
            <a:p>
              <a:endParaRPr lang="en-GB"/>
            </a:p>
          </p:txBody>
        </p:sp>
        <p:sp>
          <p:nvSpPr>
            <p:cNvPr id="21966" name="Freeform 462"/>
            <p:cNvSpPr>
              <a:spLocks/>
            </p:cNvSpPr>
            <p:nvPr/>
          </p:nvSpPr>
          <p:spPr bwMode="auto">
            <a:xfrm>
              <a:off x="2346" y="2031"/>
              <a:ext cx="15" cy="7"/>
            </a:xfrm>
            <a:custGeom>
              <a:avLst/>
              <a:gdLst/>
              <a:ahLst/>
              <a:cxnLst>
                <a:cxn ang="0">
                  <a:pos x="29" y="0"/>
                </a:cxn>
                <a:cxn ang="0">
                  <a:pos x="0" y="0"/>
                </a:cxn>
                <a:cxn ang="0">
                  <a:pos x="29" y="30"/>
                </a:cxn>
                <a:cxn ang="0">
                  <a:pos x="58" y="30"/>
                </a:cxn>
                <a:cxn ang="0">
                  <a:pos x="29" y="0"/>
                </a:cxn>
              </a:cxnLst>
              <a:rect l="0" t="0" r="r" b="b"/>
              <a:pathLst>
                <a:path w="58" h="30">
                  <a:moveTo>
                    <a:pt x="29" y="0"/>
                  </a:moveTo>
                  <a:lnTo>
                    <a:pt x="0" y="0"/>
                  </a:lnTo>
                  <a:lnTo>
                    <a:pt x="29" y="30"/>
                  </a:lnTo>
                  <a:lnTo>
                    <a:pt x="58" y="30"/>
                  </a:lnTo>
                  <a:lnTo>
                    <a:pt x="29" y="0"/>
                  </a:lnTo>
                </a:path>
              </a:pathLst>
            </a:custGeom>
            <a:noFill/>
            <a:ln w="1588">
              <a:solidFill>
                <a:srgbClr val="000000"/>
              </a:solidFill>
              <a:prstDash val="solid"/>
              <a:round/>
              <a:headEnd/>
              <a:tailEnd/>
            </a:ln>
          </p:spPr>
          <p:txBody>
            <a:bodyPr/>
            <a:lstStyle/>
            <a:p>
              <a:endParaRPr lang="en-GB"/>
            </a:p>
          </p:txBody>
        </p:sp>
        <p:sp>
          <p:nvSpPr>
            <p:cNvPr id="21967" name="Freeform 463"/>
            <p:cNvSpPr>
              <a:spLocks/>
            </p:cNvSpPr>
            <p:nvPr/>
          </p:nvSpPr>
          <p:spPr bwMode="auto">
            <a:xfrm>
              <a:off x="1887" y="2098"/>
              <a:ext cx="215" cy="288"/>
            </a:xfrm>
            <a:custGeom>
              <a:avLst/>
              <a:gdLst/>
              <a:ahLst/>
              <a:cxnLst>
                <a:cxn ang="0">
                  <a:pos x="830" y="31"/>
                </a:cxn>
                <a:cxn ang="0">
                  <a:pos x="800" y="0"/>
                </a:cxn>
                <a:cxn ang="0">
                  <a:pos x="771" y="31"/>
                </a:cxn>
                <a:cxn ang="0">
                  <a:pos x="711" y="31"/>
                </a:cxn>
                <a:cxn ang="0">
                  <a:pos x="652" y="59"/>
                </a:cxn>
                <a:cxn ang="0">
                  <a:pos x="623" y="149"/>
                </a:cxn>
                <a:cxn ang="0">
                  <a:pos x="593" y="149"/>
                </a:cxn>
                <a:cxn ang="0">
                  <a:pos x="534" y="177"/>
                </a:cxn>
                <a:cxn ang="0">
                  <a:pos x="680" y="208"/>
                </a:cxn>
                <a:cxn ang="0">
                  <a:pos x="562" y="265"/>
                </a:cxn>
                <a:cxn ang="0">
                  <a:pos x="562" y="326"/>
                </a:cxn>
                <a:cxn ang="0">
                  <a:pos x="416" y="356"/>
                </a:cxn>
                <a:cxn ang="0">
                  <a:pos x="266" y="295"/>
                </a:cxn>
                <a:cxn ang="0">
                  <a:pos x="209" y="326"/>
                </a:cxn>
                <a:cxn ang="0">
                  <a:pos x="178" y="326"/>
                </a:cxn>
                <a:cxn ang="0">
                  <a:pos x="209" y="384"/>
                </a:cxn>
                <a:cxn ang="0">
                  <a:pos x="209" y="415"/>
                </a:cxn>
                <a:cxn ang="0">
                  <a:pos x="209" y="444"/>
                </a:cxn>
                <a:cxn ang="0">
                  <a:pos x="266" y="474"/>
                </a:cxn>
                <a:cxn ang="0">
                  <a:pos x="178" y="502"/>
                </a:cxn>
                <a:cxn ang="0">
                  <a:pos x="178" y="533"/>
                </a:cxn>
                <a:cxn ang="0">
                  <a:pos x="148" y="533"/>
                </a:cxn>
                <a:cxn ang="0">
                  <a:pos x="148" y="593"/>
                </a:cxn>
                <a:cxn ang="0">
                  <a:pos x="148" y="621"/>
                </a:cxn>
                <a:cxn ang="0">
                  <a:pos x="209" y="593"/>
                </a:cxn>
                <a:cxn ang="0">
                  <a:pos x="266" y="621"/>
                </a:cxn>
                <a:cxn ang="0">
                  <a:pos x="446" y="651"/>
                </a:cxn>
                <a:cxn ang="0">
                  <a:pos x="355" y="681"/>
                </a:cxn>
                <a:cxn ang="0">
                  <a:pos x="297" y="770"/>
                </a:cxn>
                <a:cxn ang="0">
                  <a:pos x="236" y="829"/>
                </a:cxn>
                <a:cxn ang="0">
                  <a:pos x="209" y="888"/>
                </a:cxn>
                <a:cxn ang="0">
                  <a:pos x="148" y="918"/>
                </a:cxn>
                <a:cxn ang="0">
                  <a:pos x="178" y="976"/>
                </a:cxn>
                <a:cxn ang="0">
                  <a:pos x="118" y="949"/>
                </a:cxn>
                <a:cxn ang="0">
                  <a:pos x="29" y="976"/>
                </a:cxn>
                <a:cxn ang="0">
                  <a:pos x="0" y="1036"/>
                </a:cxn>
                <a:cxn ang="0">
                  <a:pos x="118" y="1006"/>
                </a:cxn>
                <a:cxn ang="0">
                  <a:pos x="59" y="1036"/>
                </a:cxn>
                <a:cxn ang="0">
                  <a:pos x="29" y="1095"/>
                </a:cxn>
                <a:cxn ang="0">
                  <a:pos x="0" y="1124"/>
                </a:cxn>
                <a:cxn ang="0">
                  <a:pos x="59" y="1155"/>
                </a:cxn>
                <a:cxn ang="0">
                  <a:pos x="118" y="1124"/>
                </a:cxn>
              </a:cxnLst>
              <a:rect l="0" t="0" r="r" b="b"/>
              <a:pathLst>
                <a:path w="859" h="1155">
                  <a:moveTo>
                    <a:pt x="859" y="59"/>
                  </a:moveTo>
                  <a:lnTo>
                    <a:pt x="830" y="31"/>
                  </a:lnTo>
                  <a:lnTo>
                    <a:pt x="830" y="0"/>
                  </a:lnTo>
                  <a:lnTo>
                    <a:pt x="800" y="0"/>
                  </a:lnTo>
                  <a:lnTo>
                    <a:pt x="800" y="31"/>
                  </a:lnTo>
                  <a:lnTo>
                    <a:pt x="771" y="31"/>
                  </a:lnTo>
                  <a:lnTo>
                    <a:pt x="741" y="0"/>
                  </a:lnTo>
                  <a:lnTo>
                    <a:pt x="711" y="31"/>
                  </a:lnTo>
                  <a:lnTo>
                    <a:pt x="652" y="31"/>
                  </a:lnTo>
                  <a:lnTo>
                    <a:pt x="652" y="59"/>
                  </a:lnTo>
                  <a:lnTo>
                    <a:pt x="623" y="89"/>
                  </a:lnTo>
                  <a:lnTo>
                    <a:pt x="623" y="149"/>
                  </a:lnTo>
                  <a:lnTo>
                    <a:pt x="593" y="119"/>
                  </a:lnTo>
                  <a:lnTo>
                    <a:pt x="593" y="149"/>
                  </a:lnTo>
                  <a:lnTo>
                    <a:pt x="562" y="149"/>
                  </a:lnTo>
                  <a:lnTo>
                    <a:pt x="534" y="177"/>
                  </a:lnTo>
                  <a:lnTo>
                    <a:pt x="534" y="208"/>
                  </a:lnTo>
                  <a:lnTo>
                    <a:pt x="680" y="208"/>
                  </a:lnTo>
                  <a:lnTo>
                    <a:pt x="623" y="265"/>
                  </a:lnTo>
                  <a:lnTo>
                    <a:pt x="562" y="265"/>
                  </a:lnTo>
                  <a:lnTo>
                    <a:pt x="534" y="295"/>
                  </a:lnTo>
                  <a:lnTo>
                    <a:pt x="562" y="326"/>
                  </a:lnTo>
                  <a:lnTo>
                    <a:pt x="416" y="326"/>
                  </a:lnTo>
                  <a:lnTo>
                    <a:pt x="416" y="356"/>
                  </a:lnTo>
                  <a:lnTo>
                    <a:pt x="355" y="295"/>
                  </a:lnTo>
                  <a:lnTo>
                    <a:pt x="266" y="295"/>
                  </a:lnTo>
                  <a:lnTo>
                    <a:pt x="266" y="326"/>
                  </a:lnTo>
                  <a:lnTo>
                    <a:pt x="209" y="326"/>
                  </a:lnTo>
                  <a:lnTo>
                    <a:pt x="209" y="295"/>
                  </a:lnTo>
                  <a:lnTo>
                    <a:pt x="178" y="326"/>
                  </a:lnTo>
                  <a:lnTo>
                    <a:pt x="209" y="356"/>
                  </a:lnTo>
                  <a:lnTo>
                    <a:pt x="209" y="384"/>
                  </a:lnTo>
                  <a:lnTo>
                    <a:pt x="236" y="384"/>
                  </a:lnTo>
                  <a:lnTo>
                    <a:pt x="209" y="415"/>
                  </a:lnTo>
                  <a:lnTo>
                    <a:pt x="224" y="430"/>
                  </a:lnTo>
                  <a:lnTo>
                    <a:pt x="209" y="444"/>
                  </a:lnTo>
                  <a:lnTo>
                    <a:pt x="297" y="444"/>
                  </a:lnTo>
                  <a:lnTo>
                    <a:pt x="266" y="474"/>
                  </a:lnTo>
                  <a:lnTo>
                    <a:pt x="209" y="474"/>
                  </a:lnTo>
                  <a:lnTo>
                    <a:pt x="178" y="502"/>
                  </a:lnTo>
                  <a:lnTo>
                    <a:pt x="209" y="533"/>
                  </a:lnTo>
                  <a:lnTo>
                    <a:pt x="178" y="533"/>
                  </a:lnTo>
                  <a:lnTo>
                    <a:pt x="178" y="563"/>
                  </a:lnTo>
                  <a:lnTo>
                    <a:pt x="148" y="533"/>
                  </a:lnTo>
                  <a:lnTo>
                    <a:pt x="118" y="563"/>
                  </a:lnTo>
                  <a:lnTo>
                    <a:pt x="148" y="593"/>
                  </a:lnTo>
                  <a:lnTo>
                    <a:pt x="118" y="593"/>
                  </a:lnTo>
                  <a:lnTo>
                    <a:pt x="148" y="621"/>
                  </a:lnTo>
                  <a:lnTo>
                    <a:pt x="178" y="593"/>
                  </a:lnTo>
                  <a:lnTo>
                    <a:pt x="209" y="593"/>
                  </a:lnTo>
                  <a:lnTo>
                    <a:pt x="178" y="621"/>
                  </a:lnTo>
                  <a:lnTo>
                    <a:pt x="266" y="621"/>
                  </a:lnTo>
                  <a:lnTo>
                    <a:pt x="266" y="651"/>
                  </a:lnTo>
                  <a:lnTo>
                    <a:pt x="446" y="651"/>
                  </a:lnTo>
                  <a:lnTo>
                    <a:pt x="416" y="681"/>
                  </a:lnTo>
                  <a:lnTo>
                    <a:pt x="355" y="681"/>
                  </a:lnTo>
                  <a:lnTo>
                    <a:pt x="297" y="740"/>
                  </a:lnTo>
                  <a:lnTo>
                    <a:pt x="297" y="770"/>
                  </a:lnTo>
                  <a:lnTo>
                    <a:pt x="266" y="829"/>
                  </a:lnTo>
                  <a:lnTo>
                    <a:pt x="236" y="829"/>
                  </a:lnTo>
                  <a:lnTo>
                    <a:pt x="209" y="858"/>
                  </a:lnTo>
                  <a:lnTo>
                    <a:pt x="209" y="888"/>
                  </a:lnTo>
                  <a:lnTo>
                    <a:pt x="178" y="918"/>
                  </a:lnTo>
                  <a:lnTo>
                    <a:pt x="148" y="918"/>
                  </a:lnTo>
                  <a:lnTo>
                    <a:pt x="148" y="949"/>
                  </a:lnTo>
                  <a:lnTo>
                    <a:pt x="178" y="976"/>
                  </a:lnTo>
                  <a:lnTo>
                    <a:pt x="118" y="976"/>
                  </a:lnTo>
                  <a:lnTo>
                    <a:pt x="118" y="949"/>
                  </a:lnTo>
                  <a:lnTo>
                    <a:pt x="90" y="976"/>
                  </a:lnTo>
                  <a:lnTo>
                    <a:pt x="29" y="976"/>
                  </a:lnTo>
                  <a:lnTo>
                    <a:pt x="0" y="1006"/>
                  </a:lnTo>
                  <a:lnTo>
                    <a:pt x="0" y="1036"/>
                  </a:lnTo>
                  <a:lnTo>
                    <a:pt x="29" y="1006"/>
                  </a:lnTo>
                  <a:lnTo>
                    <a:pt x="118" y="1006"/>
                  </a:lnTo>
                  <a:lnTo>
                    <a:pt x="118" y="1036"/>
                  </a:lnTo>
                  <a:lnTo>
                    <a:pt x="59" y="1036"/>
                  </a:lnTo>
                  <a:lnTo>
                    <a:pt x="29" y="1067"/>
                  </a:lnTo>
                  <a:lnTo>
                    <a:pt x="29" y="1095"/>
                  </a:lnTo>
                  <a:lnTo>
                    <a:pt x="0" y="1095"/>
                  </a:lnTo>
                  <a:lnTo>
                    <a:pt x="0" y="1124"/>
                  </a:lnTo>
                  <a:lnTo>
                    <a:pt x="29" y="1124"/>
                  </a:lnTo>
                  <a:lnTo>
                    <a:pt x="59" y="1155"/>
                  </a:lnTo>
                  <a:lnTo>
                    <a:pt x="90" y="1124"/>
                  </a:lnTo>
                  <a:lnTo>
                    <a:pt x="118" y="1124"/>
                  </a:lnTo>
                </a:path>
              </a:pathLst>
            </a:custGeom>
            <a:noFill/>
            <a:ln w="1588">
              <a:solidFill>
                <a:srgbClr val="000000"/>
              </a:solidFill>
              <a:prstDash val="solid"/>
              <a:round/>
              <a:headEnd/>
              <a:tailEnd/>
            </a:ln>
          </p:spPr>
          <p:txBody>
            <a:bodyPr/>
            <a:lstStyle/>
            <a:p>
              <a:endParaRPr lang="en-GB"/>
            </a:p>
          </p:txBody>
        </p:sp>
        <p:sp>
          <p:nvSpPr>
            <p:cNvPr id="21968" name="Freeform 464"/>
            <p:cNvSpPr>
              <a:spLocks/>
            </p:cNvSpPr>
            <p:nvPr/>
          </p:nvSpPr>
          <p:spPr bwMode="auto">
            <a:xfrm>
              <a:off x="2057" y="2112"/>
              <a:ext cx="118" cy="81"/>
            </a:xfrm>
            <a:custGeom>
              <a:avLst/>
              <a:gdLst/>
              <a:ahLst/>
              <a:cxnLst>
                <a:cxn ang="0">
                  <a:pos x="238" y="0"/>
                </a:cxn>
                <a:cxn ang="0">
                  <a:pos x="209" y="0"/>
                </a:cxn>
                <a:cxn ang="0">
                  <a:pos x="209" y="30"/>
                </a:cxn>
                <a:cxn ang="0">
                  <a:pos x="179" y="60"/>
                </a:cxn>
                <a:cxn ang="0">
                  <a:pos x="179" y="90"/>
                </a:cxn>
                <a:cxn ang="0">
                  <a:pos x="120" y="90"/>
                </a:cxn>
                <a:cxn ang="0">
                  <a:pos x="91" y="118"/>
                </a:cxn>
                <a:cxn ang="0">
                  <a:pos x="61" y="118"/>
                </a:cxn>
                <a:cxn ang="0">
                  <a:pos x="91" y="149"/>
                </a:cxn>
                <a:cxn ang="0">
                  <a:pos x="120" y="149"/>
                </a:cxn>
                <a:cxn ang="0">
                  <a:pos x="91" y="179"/>
                </a:cxn>
                <a:cxn ang="0">
                  <a:pos x="0" y="179"/>
                </a:cxn>
                <a:cxn ang="0">
                  <a:pos x="0" y="206"/>
                </a:cxn>
                <a:cxn ang="0">
                  <a:pos x="31" y="236"/>
                </a:cxn>
                <a:cxn ang="0">
                  <a:pos x="61" y="236"/>
                </a:cxn>
                <a:cxn ang="0">
                  <a:pos x="61" y="297"/>
                </a:cxn>
                <a:cxn ang="0">
                  <a:pos x="209" y="297"/>
                </a:cxn>
                <a:cxn ang="0">
                  <a:pos x="238" y="267"/>
                </a:cxn>
                <a:cxn ang="0">
                  <a:pos x="238" y="236"/>
                </a:cxn>
                <a:cxn ang="0">
                  <a:pos x="268" y="236"/>
                </a:cxn>
                <a:cxn ang="0">
                  <a:pos x="298" y="206"/>
                </a:cxn>
                <a:cxn ang="0">
                  <a:pos x="298" y="267"/>
                </a:cxn>
                <a:cxn ang="0">
                  <a:pos x="328" y="297"/>
                </a:cxn>
                <a:cxn ang="0">
                  <a:pos x="357" y="297"/>
                </a:cxn>
                <a:cxn ang="0">
                  <a:pos x="357" y="325"/>
                </a:cxn>
                <a:cxn ang="0">
                  <a:pos x="416" y="325"/>
                </a:cxn>
                <a:cxn ang="0">
                  <a:pos x="446" y="297"/>
                </a:cxn>
                <a:cxn ang="0">
                  <a:pos x="446" y="325"/>
                </a:cxn>
                <a:cxn ang="0">
                  <a:pos x="475" y="325"/>
                </a:cxn>
              </a:cxnLst>
              <a:rect l="0" t="0" r="r" b="b"/>
              <a:pathLst>
                <a:path w="475" h="325">
                  <a:moveTo>
                    <a:pt x="238" y="0"/>
                  </a:moveTo>
                  <a:lnTo>
                    <a:pt x="209" y="0"/>
                  </a:lnTo>
                  <a:lnTo>
                    <a:pt x="209" y="30"/>
                  </a:lnTo>
                  <a:lnTo>
                    <a:pt x="179" y="60"/>
                  </a:lnTo>
                  <a:lnTo>
                    <a:pt x="179" y="90"/>
                  </a:lnTo>
                  <a:lnTo>
                    <a:pt x="120" y="90"/>
                  </a:lnTo>
                  <a:lnTo>
                    <a:pt x="91" y="118"/>
                  </a:lnTo>
                  <a:lnTo>
                    <a:pt x="61" y="118"/>
                  </a:lnTo>
                  <a:lnTo>
                    <a:pt x="91" y="149"/>
                  </a:lnTo>
                  <a:lnTo>
                    <a:pt x="120" y="149"/>
                  </a:lnTo>
                  <a:lnTo>
                    <a:pt x="91" y="179"/>
                  </a:lnTo>
                  <a:lnTo>
                    <a:pt x="0" y="179"/>
                  </a:lnTo>
                  <a:lnTo>
                    <a:pt x="0" y="206"/>
                  </a:lnTo>
                  <a:lnTo>
                    <a:pt x="31" y="236"/>
                  </a:lnTo>
                  <a:lnTo>
                    <a:pt x="61" y="236"/>
                  </a:lnTo>
                  <a:lnTo>
                    <a:pt x="61" y="297"/>
                  </a:lnTo>
                  <a:lnTo>
                    <a:pt x="209" y="297"/>
                  </a:lnTo>
                  <a:lnTo>
                    <a:pt x="238" y="267"/>
                  </a:lnTo>
                  <a:lnTo>
                    <a:pt x="238" y="236"/>
                  </a:lnTo>
                  <a:lnTo>
                    <a:pt x="268" y="236"/>
                  </a:lnTo>
                  <a:lnTo>
                    <a:pt x="298" y="206"/>
                  </a:lnTo>
                  <a:lnTo>
                    <a:pt x="298" y="267"/>
                  </a:lnTo>
                  <a:lnTo>
                    <a:pt x="328" y="297"/>
                  </a:lnTo>
                  <a:lnTo>
                    <a:pt x="357" y="297"/>
                  </a:lnTo>
                  <a:lnTo>
                    <a:pt x="357" y="325"/>
                  </a:lnTo>
                  <a:lnTo>
                    <a:pt x="416" y="325"/>
                  </a:lnTo>
                  <a:lnTo>
                    <a:pt x="446" y="297"/>
                  </a:lnTo>
                  <a:lnTo>
                    <a:pt x="446" y="325"/>
                  </a:lnTo>
                  <a:lnTo>
                    <a:pt x="475" y="325"/>
                  </a:lnTo>
                </a:path>
              </a:pathLst>
            </a:custGeom>
            <a:noFill/>
            <a:ln w="1588">
              <a:solidFill>
                <a:srgbClr val="000000"/>
              </a:solidFill>
              <a:prstDash val="solid"/>
              <a:round/>
              <a:headEnd/>
              <a:tailEnd/>
            </a:ln>
          </p:spPr>
          <p:txBody>
            <a:bodyPr/>
            <a:lstStyle/>
            <a:p>
              <a:endParaRPr lang="en-GB"/>
            </a:p>
          </p:txBody>
        </p:sp>
        <p:sp>
          <p:nvSpPr>
            <p:cNvPr id="21969" name="Freeform 465"/>
            <p:cNvSpPr>
              <a:spLocks/>
            </p:cNvSpPr>
            <p:nvPr/>
          </p:nvSpPr>
          <p:spPr bwMode="auto">
            <a:xfrm>
              <a:off x="2094" y="2112"/>
              <a:ext cx="8" cy="8"/>
            </a:xfrm>
            <a:custGeom>
              <a:avLst/>
              <a:gdLst/>
              <a:ahLst/>
              <a:cxnLst>
                <a:cxn ang="0">
                  <a:pos x="29" y="0"/>
                </a:cxn>
                <a:cxn ang="0">
                  <a:pos x="0" y="30"/>
                </a:cxn>
                <a:cxn ang="0">
                  <a:pos x="0" y="0"/>
                </a:cxn>
                <a:cxn ang="0">
                  <a:pos x="29" y="0"/>
                </a:cxn>
              </a:cxnLst>
              <a:rect l="0" t="0" r="r" b="b"/>
              <a:pathLst>
                <a:path w="29" h="30">
                  <a:moveTo>
                    <a:pt x="29" y="0"/>
                  </a:moveTo>
                  <a:lnTo>
                    <a:pt x="0" y="30"/>
                  </a:lnTo>
                  <a:lnTo>
                    <a:pt x="0" y="0"/>
                  </a:lnTo>
                  <a:lnTo>
                    <a:pt x="29" y="0"/>
                  </a:lnTo>
                </a:path>
              </a:pathLst>
            </a:custGeom>
            <a:noFill/>
            <a:ln w="1588">
              <a:solidFill>
                <a:srgbClr val="000000"/>
              </a:solidFill>
              <a:prstDash val="solid"/>
              <a:round/>
              <a:headEnd/>
              <a:tailEnd/>
            </a:ln>
          </p:spPr>
          <p:txBody>
            <a:bodyPr/>
            <a:lstStyle/>
            <a:p>
              <a:endParaRPr lang="en-GB"/>
            </a:p>
          </p:txBody>
        </p:sp>
        <p:sp>
          <p:nvSpPr>
            <p:cNvPr id="21970" name="Freeform 466"/>
            <p:cNvSpPr>
              <a:spLocks/>
            </p:cNvSpPr>
            <p:nvPr/>
          </p:nvSpPr>
          <p:spPr bwMode="auto">
            <a:xfrm>
              <a:off x="1902" y="2193"/>
              <a:ext cx="273" cy="208"/>
            </a:xfrm>
            <a:custGeom>
              <a:avLst/>
              <a:gdLst/>
              <a:ahLst/>
              <a:cxnLst>
                <a:cxn ang="0">
                  <a:pos x="59" y="740"/>
                </a:cxn>
                <a:cxn ang="0">
                  <a:pos x="0" y="801"/>
                </a:cxn>
                <a:cxn ang="0">
                  <a:pos x="89" y="801"/>
                </a:cxn>
                <a:cxn ang="0">
                  <a:pos x="119" y="771"/>
                </a:cxn>
                <a:cxn ang="0">
                  <a:pos x="177" y="771"/>
                </a:cxn>
                <a:cxn ang="0">
                  <a:pos x="119" y="829"/>
                </a:cxn>
                <a:cxn ang="0">
                  <a:pos x="296" y="829"/>
                </a:cxn>
                <a:cxn ang="0">
                  <a:pos x="327" y="801"/>
                </a:cxn>
                <a:cxn ang="0">
                  <a:pos x="414" y="801"/>
                </a:cxn>
                <a:cxn ang="0">
                  <a:pos x="414" y="771"/>
                </a:cxn>
                <a:cxn ang="0">
                  <a:pos x="475" y="771"/>
                </a:cxn>
                <a:cxn ang="0">
                  <a:pos x="475" y="740"/>
                </a:cxn>
                <a:cxn ang="0">
                  <a:pos x="445" y="711"/>
                </a:cxn>
                <a:cxn ang="0">
                  <a:pos x="503" y="711"/>
                </a:cxn>
                <a:cxn ang="0">
                  <a:pos x="503" y="740"/>
                </a:cxn>
                <a:cxn ang="0">
                  <a:pos x="534" y="740"/>
                </a:cxn>
                <a:cxn ang="0">
                  <a:pos x="564" y="711"/>
                </a:cxn>
                <a:cxn ang="0">
                  <a:pos x="593" y="711"/>
                </a:cxn>
                <a:cxn ang="0">
                  <a:pos x="593" y="683"/>
                </a:cxn>
                <a:cxn ang="0">
                  <a:pos x="682" y="683"/>
                </a:cxn>
                <a:cxn ang="0">
                  <a:pos x="652" y="652"/>
                </a:cxn>
                <a:cxn ang="0">
                  <a:pos x="682" y="652"/>
                </a:cxn>
                <a:cxn ang="0">
                  <a:pos x="712" y="622"/>
                </a:cxn>
                <a:cxn ang="0">
                  <a:pos x="830" y="622"/>
                </a:cxn>
                <a:cxn ang="0">
                  <a:pos x="830" y="592"/>
                </a:cxn>
                <a:cxn ang="0">
                  <a:pos x="859" y="622"/>
                </a:cxn>
                <a:cxn ang="0">
                  <a:pos x="889" y="592"/>
                </a:cxn>
                <a:cxn ang="0">
                  <a:pos x="919" y="622"/>
                </a:cxn>
                <a:cxn ang="0">
                  <a:pos x="978" y="622"/>
                </a:cxn>
                <a:cxn ang="0">
                  <a:pos x="1007" y="592"/>
                </a:cxn>
                <a:cxn ang="0">
                  <a:pos x="978" y="565"/>
                </a:cxn>
                <a:cxn ang="0">
                  <a:pos x="1007" y="565"/>
                </a:cxn>
                <a:cxn ang="0">
                  <a:pos x="1007" y="534"/>
                </a:cxn>
                <a:cxn ang="0">
                  <a:pos x="1037" y="504"/>
                </a:cxn>
                <a:cxn ang="0">
                  <a:pos x="1037" y="474"/>
                </a:cxn>
                <a:cxn ang="0">
                  <a:pos x="1067" y="445"/>
                </a:cxn>
                <a:cxn ang="0">
                  <a:pos x="1067" y="386"/>
                </a:cxn>
                <a:cxn ang="0">
                  <a:pos x="1096" y="356"/>
                </a:cxn>
                <a:cxn ang="0">
                  <a:pos x="1096" y="267"/>
                </a:cxn>
                <a:cxn ang="0">
                  <a:pos x="1067" y="237"/>
                </a:cxn>
                <a:cxn ang="0">
                  <a:pos x="1096" y="209"/>
                </a:cxn>
                <a:cxn ang="0">
                  <a:pos x="1096" y="149"/>
                </a:cxn>
                <a:cxn ang="0">
                  <a:pos x="1067" y="149"/>
                </a:cxn>
                <a:cxn ang="0">
                  <a:pos x="1067" y="60"/>
                </a:cxn>
                <a:cxn ang="0">
                  <a:pos x="1037" y="60"/>
                </a:cxn>
                <a:cxn ang="0">
                  <a:pos x="1037" y="31"/>
                </a:cxn>
                <a:cxn ang="0">
                  <a:pos x="1067" y="31"/>
                </a:cxn>
                <a:cxn ang="0">
                  <a:pos x="1096" y="0"/>
                </a:cxn>
              </a:cxnLst>
              <a:rect l="0" t="0" r="r" b="b"/>
              <a:pathLst>
                <a:path w="1096" h="829">
                  <a:moveTo>
                    <a:pt x="59" y="740"/>
                  </a:moveTo>
                  <a:lnTo>
                    <a:pt x="0" y="801"/>
                  </a:lnTo>
                  <a:lnTo>
                    <a:pt x="89" y="801"/>
                  </a:lnTo>
                  <a:lnTo>
                    <a:pt x="119" y="771"/>
                  </a:lnTo>
                  <a:lnTo>
                    <a:pt x="177" y="771"/>
                  </a:lnTo>
                  <a:lnTo>
                    <a:pt x="119" y="829"/>
                  </a:lnTo>
                  <a:lnTo>
                    <a:pt x="296" y="829"/>
                  </a:lnTo>
                  <a:lnTo>
                    <a:pt x="327" y="801"/>
                  </a:lnTo>
                  <a:lnTo>
                    <a:pt x="414" y="801"/>
                  </a:lnTo>
                  <a:lnTo>
                    <a:pt x="414" y="771"/>
                  </a:lnTo>
                  <a:lnTo>
                    <a:pt x="475" y="771"/>
                  </a:lnTo>
                  <a:lnTo>
                    <a:pt x="475" y="740"/>
                  </a:lnTo>
                  <a:lnTo>
                    <a:pt x="445" y="711"/>
                  </a:lnTo>
                  <a:lnTo>
                    <a:pt x="503" y="711"/>
                  </a:lnTo>
                  <a:lnTo>
                    <a:pt x="503" y="740"/>
                  </a:lnTo>
                  <a:lnTo>
                    <a:pt x="534" y="740"/>
                  </a:lnTo>
                  <a:lnTo>
                    <a:pt x="564" y="711"/>
                  </a:lnTo>
                  <a:lnTo>
                    <a:pt x="593" y="711"/>
                  </a:lnTo>
                  <a:lnTo>
                    <a:pt x="593" y="683"/>
                  </a:lnTo>
                  <a:lnTo>
                    <a:pt x="682" y="683"/>
                  </a:lnTo>
                  <a:lnTo>
                    <a:pt x="652" y="652"/>
                  </a:lnTo>
                  <a:lnTo>
                    <a:pt x="682" y="652"/>
                  </a:lnTo>
                  <a:lnTo>
                    <a:pt x="712" y="622"/>
                  </a:lnTo>
                  <a:lnTo>
                    <a:pt x="830" y="622"/>
                  </a:lnTo>
                  <a:lnTo>
                    <a:pt x="830" y="592"/>
                  </a:lnTo>
                  <a:lnTo>
                    <a:pt x="859" y="622"/>
                  </a:lnTo>
                  <a:lnTo>
                    <a:pt x="889" y="592"/>
                  </a:lnTo>
                  <a:lnTo>
                    <a:pt x="919" y="622"/>
                  </a:lnTo>
                  <a:lnTo>
                    <a:pt x="978" y="622"/>
                  </a:lnTo>
                  <a:lnTo>
                    <a:pt x="1007" y="592"/>
                  </a:lnTo>
                  <a:lnTo>
                    <a:pt x="978" y="565"/>
                  </a:lnTo>
                  <a:lnTo>
                    <a:pt x="1007" y="565"/>
                  </a:lnTo>
                  <a:lnTo>
                    <a:pt x="1007" y="534"/>
                  </a:lnTo>
                  <a:lnTo>
                    <a:pt x="1037" y="504"/>
                  </a:lnTo>
                  <a:lnTo>
                    <a:pt x="1037" y="474"/>
                  </a:lnTo>
                  <a:lnTo>
                    <a:pt x="1067" y="445"/>
                  </a:lnTo>
                  <a:lnTo>
                    <a:pt x="1067" y="386"/>
                  </a:lnTo>
                  <a:lnTo>
                    <a:pt x="1096" y="356"/>
                  </a:lnTo>
                  <a:lnTo>
                    <a:pt x="1096" y="267"/>
                  </a:lnTo>
                  <a:lnTo>
                    <a:pt x="1067" y="237"/>
                  </a:lnTo>
                  <a:lnTo>
                    <a:pt x="1096" y="209"/>
                  </a:lnTo>
                  <a:lnTo>
                    <a:pt x="1096" y="149"/>
                  </a:lnTo>
                  <a:lnTo>
                    <a:pt x="1067" y="149"/>
                  </a:lnTo>
                  <a:lnTo>
                    <a:pt x="1067" y="60"/>
                  </a:lnTo>
                  <a:lnTo>
                    <a:pt x="1037" y="60"/>
                  </a:lnTo>
                  <a:lnTo>
                    <a:pt x="1037" y="31"/>
                  </a:lnTo>
                  <a:lnTo>
                    <a:pt x="1067" y="31"/>
                  </a:lnTo>
                  <a:lnTo>
                    <a:pt x="1096" y="0"/>
                  </a:lnTo>
                </a:path>
              </a:pathLst>
            </a:custGeom>
            <a:noFill/>
            <a:ln w="1588">
              <a:solidFill>
                <a:srgbClr val="000000"/>
              </a:solidFill>
              <a:prstDash val="solid"/>
              <a:round/>
              <a:headEnd/>
              <a:tailEnd/>
            </a:ln>
          </p:spPr>
          <p:txBody>
            <a:bodyPr/>
            <a:lstStyle/>
            <a:p>
              <a:endParaRPr lang="en-GB"/>
            </a:p>
          </p:txBody>
        </p:sp>
        <p:sp>
          <p:nvSpPr>
            <p:cNvPr id="21971" name="Freeform 467"/>
            <p:cNvSpPr>
              <a:spLocks/>
            </p:cNvSpPr>
            <p:nvPr/>
          </p:nvSpPr>
          <p:spPr bwMode="auto">
            <a:xfrm>
              <a:off x="1975" y="2297"/>
              <a:ext cx="23" cy="15"/>
            </a:xfrm>
            <a:custGeom>
              <a:avLst/>
              <a:gdLst/>
              <a:ahLst/>
              <a:cxnLst>
                <a:cxn ang="0">
                  <a:pos x="61" y="59"/>
                </a:cxn>
                <a:cxn ang="0">
                  <a:pos x="0" y="59"/>
                </a:cxn>
                <a:cxn ang="0">
                  <a:pos x="61" y="0"/>
                </a:cxn>
                <a:cxn ang="0">
                  <a:pos x="61" y="30"/>
                </a:cxn>
                <a:cxn ang="0">
                  <a:pos x="91" y="30"/>
                </a:cxn>
                <a:cxn ang="0">
                  <a:pos x="61" y="59"/>
                </a:cxn>
              </a:cxnLst>
              <a:rect l="0" t="0" r="r" b="b"/>
              <a:pathLst>
                <a:path w="91" h="59">
                  <a:moveTo>
                    <a:pt x="61" y="59"/>
                  </a:moveTo>
                  <a:lnTo>
                    <a:pt x="0" y="59"/>
                  </a:lnTo>
                  <a:lnTo>
                    <a:pt x="61" y="0"/>
                  </a:lnTo>
                  <a:lnTo>
                    <a:pt x="61" y="30"/>
                  </a:lnTo>
                  <a:lnTo>
                    <a:pt x="91" y="30"/>
                  </a:lnTo>
                  <a:lnTo>
                    <a:pt x="61" y="59"/>
                  </a:lnTo>
                </a:path>
              </a:pathLst>
            </a:custGeom>
            <a:noFill/>
            <a:ln w="1588">
              <a:solidFill>
                <a:srgbClr val="000000"/>
              </a:solidFill>
              <a:prstDash val="solid"/>
              <a:round/>
              <a:headEnd/>
              <a:tailEnd/>
            </a:ln>
          </p:spPr>
          <p:txBody>
            <a:bodyPr/>
            <a:lstStyle/>
            <a:p>
              <a:endParaRPr lang="en-GB"/>
            </a:p>
          </p:txBody>
        </p:sp>
        <p:sp>
          <p:nvSpPr>
            <p:cNvPr id="21972" name="Freeform 468"/>
            <p:cNvSpPr>
              <a:spLocks/>
            </p:cNvSpPr>
            <p:nvPr/>
          </p:nvSpPr>
          <p:spPr bwMode="auto">
            <a:xfrm>
              <a:off x="1916" y="2371"/>
              <a:ext cx="15" cy="15"/>
            </a:xfrm>
            <a:custGeom>
              <a:avLst/>
              <a:gdLst/>
              <a:ahLst/>
              <a:cxnLst>
                <a:cxn ang="0">
                  <a:pos x="0" y="29"/>
                </a:cxn>
                <a:cxn ang="0">
                  <a:pos x="30" y="0"/>
                </a:cxn>
                <a:cxn ang="0">
                  <a:pos x="60" y="0"/>
                </a:cxn>
                <a:cxn ang="0">
                  <a:pos x="0" y="60"/>
                </a:cxn>
                <a:cxn ang="0">
                  <a:pos x="0" y="29"/>
                </a:cxn>
              </a:cxnLst>
              <a:rect l="0" t="0" r="r" b="b"/>
              <a:pathLst>
                <a:path w="60" h="60">
                  <a:moveTo>
                    <a:pt x="0" y="29"/>
                  </a:moveTo>
                  <a:lnTo>
                    <a:pt x="30" y="0"/>
                  </a:lnTo>
                  <a:lnTo>
                    <a:pt x="60" y="0"/>
                  </a:lnTo>
                  <a:lnTo>
                    <a:pt x="0" y="60"/>
                  </a:lnTo>
                  <a:lnTo>
                    <a:pt x="0" y="29"/>
                  </a:lnTo>
                </a:path>
              </a:pathLst>
            </a:custGeom>
            <a:noFill/>
            <a:ln w="1588">
              <a:solidFill>
                <a:srgbClr val="000000"/>
              </a:solidFill>
              <a:prstDash val="solid"/>
              <a:round/>
              <a:headEnd/>
              <a:tailEnd/>
            </a:ln>
          </p:spPr>
          <p:txBody>
            <a:bodyPr/>
            <a:lstStyle/>
            <a:p>
              <a:endParaRPr lang="en-GB"/>
            </a:p>
          </p:txBody>
        </p:sp>
        <p:sp>
          <p:nvSpPr>
            <p:cNvPr id="21973" name="Freeform 469"/>
            <p:cNvSpPr>
              <a:spLocks/>
            </p:cNvSpPr>
            <p:nvPr/>
          </p:nvSpPr>
          <p:spPr bwMode="auto">
            <a:xfrm>
              <a:off x="2220" y="2046"/>
              <a:ext cx="170" cy="370"/>
            </a:xfrm>
            <a:custGeom>
              <a:avLst/>
              <a:gdLst/>
              <a:ahLst/>
              <a:cxnLst>
                <a:cxn ang="0">
                  <a:pos x="534" y="1420"/>
                </a:cxn>
                <a:cxn ang="0">
                  <a:pos x="505" y="1481"/>
                </a:cxn>
                <a:cxn ang="0">
                  <a:pos x="445" y="1450"/>
                </a:cxn>
                <a:cxn ang="0">
                  <a:pos x="356" y="1420"/>
                </a:cxn>
                <a:cxn ang="0">
                  <a:pos x="327" y="1392"/>
                </a:cxn>
                <a:cxn ang="0">
                  <a:pos x="268" y="1420"/>
                </a:cxn>
                <a:cxn ang="0">
                  <a:pos x="296" y="1392"/>
                </a:cxn>
                <a:cxn ang="0">
                  <a:pos x="238" y="1362"/>
                </a:cxn>
                <a:cxn ang="0">
                  <a:pos x="177" y="1362"/>
                </a:cxn>
                <a:cxn ang="0">
                  <a:pos x="89" y="1392"/>
                </a:cxn>
                <a:cxn ang="0">
                  <a:pos x="31" y="1362"/>
                </a:cxn>
                <a:cxn ang="0">
                  <a:pos x="31" y="1331"/>
                </a:cxn>
                <a:cxn ang="0">
                  <a:pos x="59" y="1243"/>
                </a:cxn>
                <a:cxn ang="0">
                  <a:pos x="89" y="1274"/>
                </a:cxn>
                <a:cxn ang="0">
                  <a:pos x="149" y="1243"/>
                </a:cxn>
                <a:cxn ang="0">
                  <a:pos x="208" y="1213"/>
                </a:cxn>
                <a:cxn ang="0">
                  <a:pos x="268" y="1183"/>
                </a:cxn>
                <a:cxn ang="0">
                  <a:pos x="296" y="1125"/>
                </a:cxn>
                <a:cxn ang="0">
                  <a:pos x="296" y="1065"/>
                </a:cxn>
                <a:cxn ang="0">
                  <a:pos x="296" y="1006"/>
                </a:cxn>
                <a:cxn ang="0">
                  <a:pos x="238" y="977"/>
                </a:cxn>
                <a:cxn ang="0">
                  <a:pos x="149" y="1006"/>
                </a:cxn>
                <a:cxn ang="0">
                  <a:pos x="238" y="947"/>
                </a:cxn>
                <a:cxn ang="0">
                  <a:pos x="268" y="888"/>
                </a:cxn>
                <a:cxn ang="0">
                  <a:pos x="208" y="858"/>
                </a:cxn>
                <a:cxn ang="0">
                  <a:pos x="238" y="800"/>
                </a:cxn>
                <a:cxn ang="0">
                  <a:pos x="296" y="828"/>
                </a:cxn>
                <a:cxn ang="0">
                  <a:pos x="327" y="858"/>
                </a:cxn>
                <a:cxn ang="0">
                  <a:pos x="415" y="828"/>
                </a:cxn>
                <a:cxn ang="0">
                  <a:pos x="505" y="828"/>
                </a:cxn>
                <a:cxn ang="0">
                  <a:pos x="563" y="858"/>
                </a:cxn>
                <a:cxn ang="0">
                  <a:pos x="563" y="828"/>
                </a:cxn>
                <a:cxn ang="0">
                  <a:pos x="623" y="800"/>
                </a:cxn>
                <a:cxn ang="0">
                  <a:pos x="593" y="740"/>
                </a:cxn>
                <a:cxn ang="0">
                  <a:pos x="623" y="651"/>
                </a:cxn>
                <a:cxn ang="0">
                  <a:pos x="682" y="622"/>
                </a:cxn>
                <a:cxn ang="0">
                  <a:pos x="623" y="563"/>
                </a:cxn>
                <a:cxn ang="0">
                  <a:pos x="563" y="563"/>
                </a:cxn>
                <a:cxn ang="0">
                  <a:pos x="534" y="533"/>
                </a:cxn>
                <a:cxn ang="0">
                  <a:pos x="505" y="472"/>
                </a:cxn>
                <a:cxn ang="0">
                  <a:pos x="563" y="326"/>
                </a:cxn>
                <a:cxn ang="0">
                  <a:pos x="623" y="296"/>
                </a:cxn>
                <a:cxn ang="0">
                  <a:pos x="505" y="326"/>
                </a:cxn>
                <a:cxn ang="0">
                  <a:pos x="415" y="356"/>
                </a:cxn>
                <a:cxn ang="0">
                  <a:pos x="327" y="326"/>
                </a:cxn>
                <a:cxn ang="0">
                  <a:pos x="296" y="384"/>
                </a:cxn>
                <a:cxn ang="0">
                  <a:pos x="238" y="356"/>
                </a:cxn>
                <a:cxn ang="0">
                  <a:pos x="177" y="326"/>
                </a:cxn>
                <a:cxn ang="0">
                  <a:pos x="120" y="356"/>
                </a:cxn>
                <a:cxn ang="0">
                  <a:pos x="149" y="326"/>
                </a:cxn>
                <a:cxn ang="0">
                  <a:pos x="177" y="207"/>
                </a:cxn>
                <a:cxn ang="0">
                  <a:pos x="238" y="147"/>
                </a:cxn>
                <a:cxn ang="0">
                  <a:pos x="268" y="120"/>
                </a:cxn>
                <a:cxn ang="0">
                  <a:pos x="208" y="89"/>
                </a:cxn>
              </a:cxnLst>
              <a:rect l="0" t="0" r="r" b="b"/>
              <a:pathLst>
                <a:path w="682" h="1481">
                  <a:moveTo>
                    <a:pt x="623" y="1420"/>
                  </a:moveTo>
                  <a:lnTo>
                    <a:pt x="534" y="1420"/>
                  </a:lnTo>
                  <a:lnTo>
                    <a:pt x="534" y="1450"/>
                  </a:lnTo>
                  <a:lnTo>
                    <a:pt x="505" y="1481"/>
                  </a:lnTo>
                  <a:lnTo>
                    <a:pt x="475" y="1481"/>
                  </a:lnTo>
                  <a:lnTo>
                    <a:pt x="445" y="1450"/>
                  </a:lnTo>
                  <a:lnTo>
                    <a:pt x="386" y="1450"/>
                  </a:lnTo>
                  <a:lnTo>
                    <a:pt x="356" y="1420"/>
                  </a:lnTo>
                  <a:lnTo>
                    <a:pt x="356" y="1392"/>
                  </a:lnTo>
                  <a:lnTo>
                    <a:pt x="327" y="1392"/>
                  </a:lnTo>
                  <a:lnTo>
                    <a:pt x="296" y="1420"/>
                  </a:lnTo>
                  <a:lnTo>
                    <a:pt x="268" y="1420"/>
                  </a:lnTo>
                  <a:lnTo>
                    <a:pt x="238" y="1392"/>
                  </a:lnTo>
                  <a:lnTo>
                    <a:pt x="296" y="1392"/>
                  </a:lnTo>
                  <a:lnTo>
                    <a:pt x="296" y="1362"/>
                  </a:lnTo>
                  <a:lnTo>
                    <a:pt x="238" y="1362"/>
                  </a:lnTo>
                  <a:lnTo>
                    <a:pt x="208" y="1331"/>
                  </a:lnTo>
                  <a:lnTo>
                    <a:pt x="177" y="1362"/>
                  </a:lnTo>
                  <a:lnTo>
                    <a:pt x="120" y="1362"/>
                  </a:lnTo>
                  <a:lnTo>
                    <a:pt x="89" y="1392"/>
                  </a:lnTo>
                  <a:lnTo>
                    <a:pt x="59" y="1392"/>
                  </a:lnTo>
                  <a:lnTo>
                    <a:pt x="31" y="1362"/>
                  </a:lnTo>
                  <a:lnTo>
                    <a:pt x="0" y="1362"/>
                  </a:lnTo>
                  <a:lnTo>
                    <a:pt x="31" y="1331"/>
                  </a:lnTo>
                  <a:lnTo>
                    <a:pt x="0" y="1302"/>
                  </a:lnTo>
                  <a:lnTo>
                    <a:pt x="59" y="1243"/>
                  </a:lnTo>
                  <a:lnTo>
                    <a:pt x="59" y="1274"/>
                  </a:lnTo>
                  <a:lnTo>
                    <a:pt x="89" y="1274"/>
                  </a:lnTo>
                  <a:lnTo>
                    <a:pt x="120" y="1243"/>
                  </a:lnTo>
                  <a:lnTo>
                    <a:pt x="149" y="1243"/>
                  </a:lnTo>
                  <a:lnTo>
                    <a:pt x="177" y="1213"/>
                  </a:lnTo>
                  <a:lnTo>
                    <a:pt x="208" y="1213"/>
                  </a:lnTo>
                  <a:lnTo>
                    <a:pt x="238" y="1183"/>
                  </a:lnTo>
                  <a:lnTo>
                    <a:pt x="268" y="1183"/>
                  </a:lnTo>
                  <a:lnTo>
                    <a:pt x="296" y="1156"/>
                  </a:lnTo>
                  <a:lnTo>
                    <a:pt x="296" y="1125"/>
                  </a:lnTo>
                  <a:lnTo>
                    <a:pt x="327" y="1095"/>
                  </a:lnTo>
                  <a:lnTo>
                    <a:pt x="296" y="1065"/>
                  </a:lnTo>
                  <a:lnTo>
                    <a:pt x="327" y="1036"/>
                  </a:lnTo>
                  <a:lnTo>
                    <a:pt x="296" y="1006"/>
                  </a:lnTo>
                  <a:lnTo>
                    <a:pt x="327" y="977"/>
                  </a:lnTo>
                  <a:lnTo>
                    <a:pt x="238" y="977"/>
                  </a:lnTo>
                  <a:lnTo>
                    <a:pt x="208" y="1006"/>
                  </a:lnTo>
                  <a:lnTo>
                    <a:pt x="149" y="1006"/>
                  </a:lnTo>
                  <a:lnTo>
                    <a:pt x="208" y="947"/>
                  </a:lnTo>
                  <a:lnTo>
                    <a:pt x="238" y="947"/>
                  </a:lnTo>
                  <a:lnTo>
                    <a:pt x="268" y="918"/>
                  </a:lnTo>
                  <a:lnTo>
                    <a:pt x="268" y="888"/>
                  </a:lnTo>
                  <a:lnTo>
                    <a:pt x="238" y="888"/>
                  </a:lnTo>
                  <a:lnTo>
                    <a:pt x="208" y="858"/>
                  </a:lnTo>
                  <a:lnTo>
                    <a:pt x="208" y="828"/>
                  </a:lnTo>
                  <a:lnTo>
                    <a:pt x="238" y="800"/>
                  </a:lnTo>
                  <a:lnTo>
                    <a:pt x="268" y="800"/>
                  </a:lnTo>
                  <a:lnTo>
                    <a:pt x="296" y="828"/>
                  </a:lnTo>
                  <a:lnTo>
                    <a:pt x="327" y="828"/>
                  </a:lnTo>
                  <a:lnTo>
                    <a:pt x="327" y="858"/>
                  </a:lnTo>
                  <a:lnTo>
                    <a:pt x="386" y="858"/>
                  </a:lnTo>
                  <a:lnTo>
                    <a:pt x="415" y="828"/>
                  </a:lnTo>
                  <a:lnTo>
                    <a:pt x="445" y="858"/>
                  </a:lnTo>
                  <a:lnTo>
                    <a:pt x="505" y="828"/>
                  </a:lnTo>
                  <a:lnTo>
                    <a:pt x="534" y="828"/>
                  </a:lnTo>
                  <a:lnTo>
                    <a:pt x="563" y="858"/>
                  </a:lnTo>
                  <a:lnTo>
                    <a:pt x="593" y="858"/>
                  </a:lnTo>
                  <a:lnTo>
                    <a:pt x="563" y="828"/>
                  </a:lnTo>
                  <a:lnTo>
                    <a:pt x="593" y="800"/>
                  </a:lnTo>
                  <a:lnTo>
                    <a:pt x="623" y="800"/>
                  </a:lnTo>
                  <a:lnTo>
                    <a:pt x="593" y="770"/>
                  </a:lnTo>
                  <a:lnTo>
                    <a:pt x="593" y="740"/>
                  </a:lnTo>
                  <a:lnTo>
                    <a:pt x="623" y="709"/>
                  </a:lnTo>
                  <a:lnTo>
                    <a:pt x="623" y="651"/>
                  </a:lnTo>
                  <a:lnTo>
                    <a:pt x="652" y="622"/>
                  </a:lnTo>
                  <a:lnTo>
                    <a:pt x="682" y="622"/>
                  </a:lnTo>
                  <a:lnTo>
                    <a:pt x="682" y="563"/>
                  </a:lnTo>
                  <a:lnTo>
                    <a:pt x="623" y="563"/>
                  </a:lnTo>
                  <a:lnTo>
                    <a:pt x="593" y="591"/>
                  </a:lnTo>
                  <a:lnTo>
                    <a:pt x="563" y="563"/>
                  </a:lnTo>
                  <a:lnTo>
                    <a:pt x="593" y="533"/>
                  </a:lnTo>
                  <a:lnTo>
                    <a:pt x="534" y="533"/>
                  </a:lnTo>
                  <a:lnTo>
                    <a:pt x="534" y="502"/>
                  </a:lnTo>
                  <a:lnTo>
                    <a:pt x="505" y="472"/>
                  </a:lnTo>
                  <a:lnTo>
                    <a:pt x="505" y="384"/>
                  </a:lnTo>
                  <a:lnTo>
                    <a:pt x="563" y="326"/>
                  </a:lnTo>
                  <a:lnTo>
                    <a:pt x="593" y="326"/>
                  </a:lnTo>
                  <a:lnTo>
                    <a:pt x="623" y="296"/>
                  </a:lnTo>
                  <a:lnTo>
                    <a:pt x="505" y="296"/>
                  </a:lnTo>
                  <a:lnTo>
                    <a:pt x="505" y="326"/>
                  </a:lnTo>
                  <a:lnTo>
                    <a:pt x="445" y="326"/>
                  </a:lnTo>
                  <a:lnTo>
                    <a:pt x="415" y="356"/>
                  </a:lnTo>
                  <a:lnTo>
                    <a:pt x="356" y="356"/>
                  </a:lnTo>
                  <a:lnTo>
                    <a:pt x="327" y="326"/>
                  </a:lnTo>
                  <a:lnTo>
                    <a:pt x="296" y="326"/>
                  </a:lnTo>
                  <a:lnTo>
                    <a:pt x="296" y="384"/>
                  </a:lnTo>
                  <a:lnTo>
                    <a:pt x="268" y="384"/>
                  </a:lnTo>
                  <a:lnTo>
                    <a:pt x="238" y="356"/>
                  </a:lnTo>
                  <a:lnTo>
                    <a:pt x="208" y="356"/>
                  </a:lnTo>
                  <a:lnTo>
                    <a:pt x="177" y="326"/>
                  </a:lnTo>
                  <a:lnTo>
                    <a:pt x="149" y="356"/>
                  </a:lnTo>
                  <a:lnTo>
                    <a:pt x="120" y="356"/>
                  </a:lnTo>
                  <a:lnTo>
                    <a:pt x="120" y="296"/>
                  </a:lnTo>
                  <a:lnTo>
                    <a:pt x="149" y="326"/>
                  </a:lnTo>
                  <a:lnTo>
                    <a:pt x="149" y="238"/>
                  </a:lnTo>
                  <a:lnTo>
                    <a:pt x="177" y="207"/>
                  </a:lnTo>
                  <a:lnTo>
                    <a:pt x="208" y="207"/>
                  </a:lnTo>
                  <a:lnTo>
                    <a:pt x="238" y="147"/>
                  </a:lnTo>
                  <a:lnTo>
                    <a:pt x="268" y="147"/>
                  </a:lnTo>
                  <a:lnTo>
                    <a:pt x="268" y="120"/>
                  </a:lnTo>
                  <a:lnTo>
                    <a:pt x="238" y="89"/>
                  </a:lnTo>
                  <a:lnTo>
                    <a:pt x="208" y="89"/>
                  </a:lnTo>
                  <a:lnTo>
                    <a:pt x="208" y="0"/>
                  </a:lnTo>
                </a:path>
              </a:pathLst>
            </a:custGeom>
            <a:noFill/>
            <a:ln w="1588">
              <a:solidFill>
                <a:srgbClr val="000000"/>
              </a:solidFill>
              <a:prstDash val="solid"/>
              <a:round/>
              <a:headEnd/>
              <a:tailEnd/>
            </a:ln>
          </p:spPr>
          <p:txBody>
            <a:bodyPr/>
            <a:lstStyle/>
            <a:p>
              <a:endParaRPr lang="en-GB"/>
            </a:p>
          </p:txBody>
        </p:sp>
        <p:sp>
          <p:nvSpPr>
            <p:cNvPr id="21974" name="Freeform 470"/>
            <p:cNvSpPr>
              <a:spLocks/>
            </p:cNvSpPr>
            <p:nvPr/>
          </p:nvSpPr>
          <p:spPr bwMode="auto">
            <a:xfrm>
              <a:off x="2235" y="2060"/>
              <a:ext cx="22" cy="23"/>
            </a:xfrm>
            <a:custGeom>
              <a:avLst/>
              <a:gdLst/>
              <a:ahLst/>
              <a:cxnLst>
                <a:cxn ang="0">
                  <a:pos x="0" y="30"/>
                </a:cxn>
                <a:cxn ang="0">
                  <a:pos x="61" y="0"/>
                </a:cxn>
                <a:cxn ang="0">
                  <a:pos x="90" y="0"/>
                </a:cxn>
                <a:cxn ang="0">
                  <a:pos x="90" y="61"/>
                </a:cxn>
                <a:cxn ang="0">
                  <a:pos x="61" y="88"/>
                </a:cxn>
                <a:cxn ang="0">
                  <a:pos x="30" y="88"/>
                </a:cxn>
                <a:cxn ang="0">
                  <a:pos x="30" y="61"/>
                </a:cxn>
                <a:cxn ang="0">
                  <a:pos x="0" y="30"/>
                </a:cxn>
              </a:cxnLst>
              <a:rect l="0" t="0" r="r" b="b"/>
              <a:pathLst>
                <a:path w="90" h="88">
                  <a:moveTo>
                    <a:pt x="0" y="30"/>
                  </a:moveTo>
                  <a:lnTo>
                    <a:pt x="61" y="0"/>
                  </a:lnTo>
                  <a:lnTo>
                    <a:pt x="90" y="0"/>
                  </a:lnTo>
                  <a:lnTo>
                    <a:pt x="90" y="61"/>
                  </a:lnTo>
                  <a:lnTo>
                    <a:pt x="61" y="88"/>
                  </a:lnTo>
                  <a:lnTo>
                    <a:pt x="30" y="88"/>
                  </a:lnTo>
                  <a:lnTo>
                    <a:pt x="30" y="61"/>
                  </a:lnTo>
                  <a:lnTo>
                    <a:pt x="0" y="30"/>
                  </a:lnTo>
                </a:path>
              </a:pathLst>
            </a:custGeom>
            <a:noFill/>
            <a:ln w="1588">
              <a:solidFill>
                <a:srgbClr val="000000"/>
              </a:solidFill>
              <a:prstDash val="solid"/>
              <a:round/>
              <a:headEnd/>
              <a:tailEnd/>
            </a:ln>
          </p:spPr>
          <p:txBody>
            <a:bodyPr/>
            <a:lstStyle/>
            <a:p>
              <a:endParaRPr lang="en-GB"/>
            </a:p>
          </p:txBody>
        </p:sp>
        <p:sp>
          <p:nvSpPr>
            <p:cNvPr id="21975" name="Freeform 471"/>
            <p:cNvSpPr>
              <a:spLocks/>
            </p:cNvSpPr>
            <p:nvPr/>
          </p:nvSpPr>
          <p:spPr bwMode="auto">
            <a:xfrm>
              <a:off x="2116" y="2098"/>
              <a:ext cx="97" cy="44"/>
            </a:xfrm>
            <a:custGeom>
              <a:avLst/>
              <a:gdLst/>
              <a:ahLst/>
              <a:cxnLst>
                <a:cxn ang="0">
                  <a:pos x="355" y="177"/>
                </a:cxn>
                <a:cxn ang="0">
                  <a:pos x="385" y="149"/>
                </a:cxn>
                <a:cxn ang="0">
                  <a:pos x="355" y="149"/>
                </a:cxn>
                <a:cxn ang="0">
                  <a:pos x="355" y="119"/>
                </a:cxn>
                <a:cxn ang="0">
                  <a:pos x="328" y="89"/>
                </a:cxn>
                <a:cxn ang="0">
                  <a:pos x="328" y="59"/>
                </a:cxn>
                <a:cxn ang="0">
                  <a:pos x="297" y="59"/>
                </a:cxn>
                <a:cxn ang="0">
                  <a:pos x="297" y="31"/>
                </a:cxn>
                <a:cxn ang="0">
                  <a:pos x="267" y="0"/>
                </a:cxn>
                <a:cxn ang="0">
                  <a:pos x="178" y="0"/>
                </a:cxn>
                <a:cxn ang="0">
                  <a:pos x="148" y="31"/>
                </a:cxn>
                <a:cxn ang="0">
                  <a:pos x="90" y="31"/>
                </a:cxn>
                <a:cxn ang="0">
                  <a:pos x="60" y="59"/>
                </a:cxn>
                <a:cxn ang="0">
                  <a:pos x="0" y="59"/>
                </a:cxn>
              </a:cxnLst>
              <a:rect l="0" t="0" r="r" b="b"/>
              <a:pathLst>
                <a:path w="385" h="177">
                  <a:moveTo>
                    <a:pt x="355" y="177"/>
                  </a:moveTo>
                  <a:lnTo>
                    <a:pt x="385" y="149"/>
                  </a:lnTo>
                  <a:lnTo>
                    <a:pt x="355" y="149"/>
                  </a:lnTo>
                  <a:lnTo>
                    <a:pt x="355" y="119"/>
                  </a:lnTo>
                  <a:lnTo>
                    <a:pt x="328" y="89"/>
                  </a:lnTo>
                  <a:lnTo>
                    <a:pt x="328" y="59"/>
                  </a:lnTo>
                  <a:lnTo>
                    <a:pt x="297" y="59"/>
                  </a:lnTo>
                  <a:lnTo>
                    <a:pt x="297" y="31"/>
                  </a:lnTo>
                  <a:lnTo>
                    <a:pt x="267" y="0"/>
                  </a:lnTo>
                  <a:lnTo>
                    <a:pt x="178" y="0"/>
                  </a:lnTo>
                  <a:lnTo>
                    <a:pt x="148" y="31"/>
                  </a:lnTo>
                  <a:lnTo>
                    <a:pt x="90" y="31"/>
                  </a:lnTo>
                  <a:lnTo>
                    <a:pt x="60" y="59"/>
                  </a:lnTo>
                  <a:lnTo>
                    <a:pt x="0" y="59"/>
                  </a:lnTo>
                </a:path>
              </a:pathLst>
            </a:custGeom>
            <a:noFill/>
            <a:ln w="1588">
              <a:solidFill>
                <a:srgbClr val="000000"/>
              </a:solidFill>
              <a:prstDash val="solid"/>
              <a:round/>
              <a:headEnd/>
              <a:tailEnd/>
            </a:ln>
          </p:spPr>
          <p:txBody>
            <a:bodyPr/>
            <a:lstStyle/>
            <a:p>
              <a:endParaRPr lang="en-GB"/>
            </a:p>
          </p:txBody>
        </p:sp>
        <p:sp>
          <p:nvSpPr>
            <p:cNvPr id="21976" name="Freeform 472"/>
            <p:cNvSpPr>
              <a:spLocks/>
            </p:cNvSpPr>
            <p:nvPr/>
          </p:nvSpPr>
          <p:spPr bwMode="auto">
            <a:xfrm>
              <a:off x="2198" y="2142"/>
              <a:ext cx="7" cy="7"/>
            </a:xfrm>
            <a:custGeom>
              <a:avLst/>
              <a:gdLst/>
              <a:ahLst/>
              <a:cxnLst>
                <a:cxn ang="0">
                  <a:pos x="27" y="0"/>
                </a:cxn>
                <a:cxn ang="0">
                  <a:pos x="0" y="31"/>
                </a:cxn>
                <a:cxn ang="0">
                  <a:pos x="0" y="0"/>
                </a:cxn>
                <a:cxn ang="0">
                  <a:pos x="27" y="0"/>
                </a:cxn>
              </a:cxnLst>
              <a:rect l="0" t="0" r="r" b="b"/>
              <a:pathLst>
                <a:path w="27" h="31">
                  <a:moveTo>
                    <a:pt x="27" y="0"/>
                  </a:moveTo>
                  <a:lnTo>
                    <a:pt x="0" y="31"/>
                  </a:lnTo>
                  <a:lnTo>
                    <a:pt x="0" y="0"/>
                  </a:lnTo>
                  <a:lnTo>
                    <a:pt x="27" y="0"/>
                  </a:lnTo>
                </a:path>
              </a:pathLst>
            </a:custGeom>
            <a:noFill/>
            <a:ln w="1588">
              <a:solidFill>
                <a:srgbClr val="000000"/>
              </a:solidFill>
              <a:prstDash val="solid"/>
              <a:round/>
              <a:headEnd/>
              <a:tailEnd/>
            </a:ln>
          </p:spPr>
          <p:txBody>
            <a:bodyPr/>
            <a:lstStyle/>
            <a:p>
              <a:endParaRPr lang="en-GB"/>
            </a:p>
          </p:txBody>
        </p:sp>
        <p:sp>
          <p:nvSpPr>
            <p:cNvPr id="21977" name="Freeform 473"/>
            <p:cNvSpPr>
              <a:spLocks/>
            </p:cNvSpPr>
            <p:nvPr/>
          </p:nvSpPr>
          <p:spPr bwMode="auto">
            <a:xfrm>
              <a:off x="2205" y="2142"/>
              <a:ext cx="23" cy="29"/>
            </a:xfrm>
            <a:custGeom>
              <a:avLst/>
              <a:gdLst/>
              <a:ahLst/>
              <a:cxnLst>
                <a:cxn ang="0">
                  <a:pos x="60" y="118"/>
                </a:cxn>
                <a:cxn ang="0">
                  <a:pos x="91" y="88"/>
                </a:cxn>
                <a:cxn ang="0">
                  <a:pos x="91" y="61"/>
                </a:cxn>
                <a:cxn ang="0">
                  <a:pos x="60" y="31"/>
                </a:cxn>
                <a:cxn ang="0">
                  <a:pos x="60" y="0"/>
                </a:cxn>
                <a:cxn ang="0">
                  <a:pos x="0" y="0"/>
                </a:cxn>
              </a:cxnLst>
              <a:rect l="0" t="0" r="r" b="b"/>
              <a:pathLst>
                <a:path w="91" h="118">
                  <a:moveTo>
                    <a:pt x="60" y="118"/>
                  </a:moveTo>
                  <a:lnTo>
                    <a:pt x="91" y="88"/>
                  </a:lnTo>
                  <a:lnTo>
                    <a:pt x="91" y="61"/>
                  </a:lnTo>
                  <a:lnTo>
                    <a:pt x="60" y="31"/>
                  </a:lnTo>
                  <a:lnTo>
                    <a:pt x="60" y="0"/>
                  </a:lnTo>
                  <a:lnTo>
                    <a:pt x="0" y="0"/>
                  </a:lnTo>
                </a:path>
              </a:pathLst>
            </a:custGeom>
            <a:noFill/>
            <a:ln w="1588">
              <a:solidFill>
                <a:srgbClr val="000000"/>
              </a:solidFill>
              <a:prstDash val="solid"/>
              <a:round/>
              <a:headEnd/>
              <a:tailEnd/>
            </a:ln>
          </p:spPr>
          <p:txBody>
            <a:bodyPr/>
            <a:lstStyle/>
            <a:p>
              <a:endParaRPr lang="en-GB"/>
            </a:p>
          </p:txBody>
        </p:sp>
        <p:sp>
          <p:nvSpPr>
            <p:cNvPr id="21978" name="Rectangle 474"/>
            <p:cNvSpPr>
              <a:spLocks noChangeArrowheads="1"/>
            </p:cNvSpPr>
            <p:nvPr/>
          </p:nvSpPr>
          <p:spPr bwMode="auto">
            <a:xfrm>
              <a:off x="2213" y="2157"/>
              <a:ext cx="7" cy="14"/>
            </a:xfrm>
            <a:prstGeom prst="rect">
              <a:avLst/>
            </a:prstGeom>
            <a:noFill/>
            <a:ln w="1588">
              <a:solidFill>
                <a:srgbClr val="000000"/>
              </a:solidFill>
              <a:miter lim="800000"/>
              <a:headEnd/>
              <a:tailEnd/>
            </a:ln>
          </p:spPr>
          <p:txBody>
            <a:bodyPr/>
            <a:lstStyle/>
            <a:p>
              <a:endParaRPr lang="en-GB"/>
            </a:p>
          </p:txBody>
        </p:sp>
        <p:sp>
          <p:nvSpPr>
            <p:cNvPr id="21979" name="Freeform 475"/>
            <p:cNvSpPr>
              <a:spLocks/>
            </p:cNvSpPr>
            <p:nvPr/>
          </p:nvSpPr>
          <p:spPr bwMode="auto">
            <a:xfrm>
              <a:off x="2102" y="2090"/>
              <a:ext cx="37" cy="22"/>
            </a:xfrm>
            <a:custGeom>
              <a:avLst/>
              <a:gdLst/>
              <a:ahLst/>
              <a:cxnLst>
                <a:cxn ang="0">
                  <a:pos x="59" y="89"/>
                </a:cxn>
                <a:cxn ang="0">
                  <a:pos x="89" y="61"/>
                </a:cxn>
                <a:cxn ang="0">
                  <a:pos x="119" y="61"/>
                </a:cxn>
                <a:cxn ang="0">
                  <a:pos x="149" y="30"/>
                </a:cxn>
                <a:cxn ang="0">
                  <a:pos x="119" y="30"/>
                </a:cxn>
                <a:cxn ang="0">
                  <a:pos x="89" y="0"/>
                </a:cxn>
                <a:cxn ang="0">
                  <a:pos x="59" y="30"/>
                </a:cxn>
                <a:cxn ang="0">
                  <a:pos x="0" y="30"/>
                </a:cxn>
                <a:cxn ang="0">
                  <a:pos x="0" y="89"/>
                </a:cxn>
              </a:cxnLst>
              <a:rect l="0" t="0" r="r" b="b"/>
              <a:pathLst>
                <a:path w="149" h="89">
                  <a:moveTo>
                    <a:pt x="59" y="89"/>
                  </a:moveTo>
                  <a:lnTo>
                    <a:pt x="89" y="61"/>
                  </a:lnTo>
                  <a:lnTo>
                    <a:pt x="119" y="61"/>
                  </a:lnTo>
                  <a:lnTo>
                    <a:pt x="149" y="30"/>
                  </a:lnTo>
                  <a:lnTo>
                    <a:pt x="119" y="30"/>
                  </a:lnTo>
                  <a:lnTo>
                    <a:pt x="89" y="0"/>
                  </a:lnTo>
                  <a:lnTo>
                    <a:pt x="59" y="30"/>
                  </a:lnTo>
                  <a:lnTo>
                    <a:pt x="0" y="30"/>
                  </a:lnTo>
                  <a:lnTo>
                    <a:pt x="0" y="89"/>
                  </a:lnTo>
                </a:path>
              </a:pathLst>
            </a:custGeom>
            <a:noFill/>
            <a:ln w="1588">
              <a:solidFill>
                <a:srgbClr val="000000"/>
              </a:solidFill>
              <a:prstDash val="solid"/>
              <a:round/>
              <a:headEnd/>
              <a:tailEnd/>
            </a:ln>
          </p:spPr>
          <p:txBody>
            <a:bodyPr/>
            <a:lstStyle/>
            <a:p>
              <a:endParaRPr lang="en-GB"/>
            </a:p>
          </p:txBody>
        </p:sp>
        <p:sp>
          <p:nvSpPr>
            <p:cNvPr id="21980" name="Freeform 476"/>
            <p:cNvSpPr>
              <a:spLocks/>
            </p:cNvSpPr>
            <p:nvPr/>
          </p:nvSpPr>
          <p:spPr bwMode="auto">
            <a:xfrm>
              <a:off x="2175" y="2171"/>
              <a:ext cx="45" cy="22"/>
            </a:xfrm>
            <a:custGeom>
              <a:avLst/>
              <a:gdLst/>
              <a:ahLst/>
              <a:cxnLst>
                <a:cxn ang="0">
                  <a:pos x="0" y="89"/>
                </a:cxn>
                <a:cxn ang="0">
                  <a:pos x="60" y="89"/>
                </a:cxn>
                <a:cxn ang="0">
                  <a:pos x="91" y="61"/>
                </a:cxn>
                <a:cxn ang="0">
                  <a:pos x="91" y="31"/>
                </a:cxn>
                <a:cxn ang="0">
                  <a:pos x="148" y="31"/>
                </a:cxn>
                <a:cxn ang="0">
                  <a:pos x="178" y="0"/>
                </a:cxn>
              </a:cxnLst>
              <a:rect l="0" t="0" r="r" b="b"/>
              <a:pathLst>
                <a:path w="178" h="89">
                  <a:moveTo>
                    <a:pt x="0" y="89"/>
                  </a:moveTo>
                  <a:lnTo>
                    <a:pt x="60" y="89"/>
                  </a:lnTo>
                  <a:lnTo>
                    <a:pt x="91" y="61"/>
                  </a:lnTo>
                  <a:lnTo>
                    <a:pt x="91" y="31"/>
                  </a:lnTo>
                  <a:lnTo>
                    <a:pt x="148" y="31"/>
                  </a:lnTo>
                  <a:lnTo>
                    <a:pt x="178" y="0"/>
                  </a:lnTo>
                </a:path>
              </a:pathLst>
            </a:custGeom>
            <a:noFill/>
            <a:ln w="1588">
              <a:solidFill>
                <a:srgbClr val="000000"/>
              </a:solidFill>
              <a:prstDash val="solid"/>
              <a:round/>
              <a:headEnd/>
              <a:tailEnd/>
            </a:ln>
          </p:spPr>
          <p:txBody>
            <a:bodyPr/>
            <a:lstStyle/>
            <a:p>
              <a:endParaRPr lang="en-GB"/>
            </a:p>
          </p:txBody>
        </p:sp>
        <p:sp>
          <p:nvSpPr>
            <p:cNvPr id="21981" name="Freeform 477"/>
            <p:cNvSpPr>
              <a:spLocks/>
            </p:cNvSpPr>
            <p:nvPr/>
          </p:nvSpPr>
          <p:spPr bwMode="auto">
            <a:xfrm>
              <a:off x="2264" y="2164"/>
              <a:ext cx="30" cy="29"/>
            </a:xfrm>
            <a:custGeom>
              <a:avLst/>
              <a:gdLst/>
              <a:ahLst/>
              <a:cxnLst>
                <a:cxn ang="0">
                  <a:pos x="31" y="91"/>
                </a:cxn>
                <a:cxn ang="0">
                  <a:pos x="31" y="61"/>
                </a:cxn>
                <a:cxn ang="0">
                  <a:pos x="91" y="0"/>
                </a:cxn>
                <a:cxn ang="0">
                  <a:pos x="119" y="30"/>
                </a:cxn>
                <a:cxn ang="0">
                  <a:pos x="91" y="61"/>
                </a:cxn>
                <a:cxn ang="0">
                  <a:pos x="91" y="91"/>
                </a:cxn>
                <a:cxn ang="0">
                  <a:pos x="61" y="119"/>
                </a:cxn>
                <a:cxn ang="0">
                  <a:pos x="0" y="119"/>
                </a:cxn>
                <a:cxn ang="0">
                  <a:pos x="31" y="91"/>
                </a:cxn>
              </a:cxnLst>
              <a:rect l="0" t="0" r="r" b="b"/>
              <a:pathLst>
                <a:path w="119" h="119">
                  <a:moveTo>
                    <a:pt x="31" y="91"/>
                  </a:moveTo>
                  <a:lnTo>
                    <a:pt x="31" y="61"/>
                  </a:lnTo>
                  <a:lnTo>
                    <a:pt x="91" y="0"/>
                  </a:lnTo>
                  <a:lnTo>
                    <a:pt x="119" y="30"/>
                  </a:lnTo>
                  <a:lnTo>
                    <a:pt x="91" y="61"/>
                  </a:lnTo>
                  <a:lnTo>
                    <a:pt x="91" y="91"/>
                  </a:lnTo>
                  <a:lnTo>
                    <a:pt x="61" y="119"/>
                  </a:lnTo>
                  <a:lnTo>
                    <a:pt x="0" y="119"/>
                  </a:lnTo>
                  <a:lnTo>
                    <a:pt x="31" y="91"/>
                  </a:lnTo>
                </a:path>
              </a:pathLst>
            </a:custGeom>
            <a:noFill/>
            <a:ln w="1588">
              <a:solidFill>
                <a:srgbClr val="000000"/>
              </a:solidFill>
              <a:prstDash val="solid"/>
              <a:round/>
              <a:headEnd/>
              <a:tailEnd/>
            </a:ln>
          </p:spPr>
          <p:txBody>
            <a:bodyPr/>
            <a:lstStyle/>
            <a:p>
              <a:endParaRPr lang="en-GB"/>
            </a:p>
          </p:txBody>
        </p:sp>
        <p:sp>
          <p:nvSpPr>
            <p:cNvPr id="21982" name="Freeform 478"/>
            <p:cNvSpPr>
              <a:spLocks/>
            </p:cNvSpPr>
            <p:nvPr/>
          </p:nvSpPr>
          <p:spPr bwMode="auto">
            <a:xfrm>
              <a:off x="2383" y="2386"/>
              <a:ext cx="7" cy="8"/>
            </a:xfrm>
            <a:custGeom>
              <a:avLst/>
              <a:gdLst/>
              <a:ahLst/>
              <a:cxnLst>
                <a:cxn ang="0">
                  <a:pos x="0" y="30"/>
                </a:cxn>
                <a:cxn ang="0">
                  <a:pos x="30" y="30"/>
                </a:cxn>
                <a:cxn ang="0">
                  <a:pos x="30" y="0"/>
                </a:cxn>
                <a:cxn ang="0">
                  <a:pos x="0" y="30"/>
                </a:cxn>
              </a:cxnLst>
              <a:rect l="0" t="0" r="r" b="b"/>
              <a:pathLst>
                <a:path w="30" h="30">
                  <a:moveTo>
                    <a:pt x="0" y="30"/>
                  </a:moveTo>
                  <a:lnTo>
                    <a:pt x="30" y="30"/>
                  </a:lnTo>
                  <a:lnTo>
                    <a:pt x="30" y="0"/>
                  </a:lnTo>
                  <a:lnTo>
                    <a:pt x="0" y="30"/>
                  </a:lnTo>
                </a:path>
              </a:pathLst>
            </a:custGeom>
            <a:noFill/>
            <a:ln w="1588">
              <a:solidFill>
                <a:srgbClr val="000000"/>
              </a:solidFill>
              <a:prstDash val="solid"/>
              <a:round/>
              <a:headEnd/>
              <a:tailEnd/>
            </a:ln>
          </p:spPr>
          <p:txBody>
            <a:bodyPr/>
            <a:lstStyle/>
            <a:p>
              <a:endParaRPr lang="en-GB"/>
            </a:p>
          </p:txBody>
        </p:sp>
        <p:sp>
          <p:nvSpPr>
            <p:cNvPr id="21983" name="Line 479"/>
            <p:cNvSpPr>
              <a:spLocks noChangeShapeType="1"/>
            </p:cNvSpPr>
            <p:nvPr/>
          </p:nvSpPr>
          <p:spPr bwMode="auto">
            <a:xfrm flipH="1">
              <a:off x="2376" y="2394"/>
              <a:ext cx="7" cy="7"/>
            </a:xfrm>
            <a:prstGeom prst="line">
              <a:avLst/>
            </a:prstGeom>
            <a:noFill/>
            <a:ln w="1588">
              <a:solidFill>
                <a:srgbClr val="000000"/>
              </a:solidFill>
              <a:round/>
              <a:headEnd/>
              <a:tailEnd/>
            </a:ln>
          </p:spPr>
          <p:txBody>
            <a:bodyPr/>
            <a:lstStyle/>
            <a:p>
              <a:endParaRPr lang="en-GB"/>
            </a:p>
          </p:txBody>
        </p:sp>
        <p:sp>
          <p:nvSpPr>
            <p:cNvPr id="21984" name="Freeform 480"/>
            <p:cNvSpPr>
              <a:spLocks/>
            </p:cNvSpPr>
            <p:nvPr/>
          </p:nvSpPr>
          <p:spPr bwMode="auto">
            <a:xfrm>
              <a:off x="2376" y="2394"/>
              <a:ext cx="7" cy="7"/>
            </a:xfrm>
            <a:custGeom>
              <a:avLst/>
              <a:gdLst/>
              <a:ahLst/>
              <a:cxnLst>
                <a:cxn ang="0">
                  <a:pos x="0" y="28"/>
                </a:cxn>
                <a:cxn ang="0">
                  <a:pos x="29" y="28"/>
                </a:cxn>
                <a:cxn ang="0">
                  <a:pos x="29" y="0"/>
                </a:cxn>
              </a:cxnLst>
              <a:rect l="0" t="0" r="r" b="b"/>
              <a:pathLst>
                <a:path w="29" h="28">
                  <a:moveTo>
                    <a:pt x="0" y="28"/>
                  </a:moveTo>
                  <a:lnTo>
                    <a:pt x="29" y="28"/>
                  </a:lnTo>
                  <a:lnTo>
                    <a:pt x="29" y="0"/>
                  </a:lnTo>
                </a:path>
              </a:pathLst>
            </a:custGeom>
            <a:noFill/>
            <a:ln w="1588">
              <a:solidFill>
                <a:srgbClr val="000000"/>
              </a:solidFill>
              <a:prstDash val="solid"/>
              <a:round/>
              <a:headEnd/>
              <a:tailEnd/>
            </a:ln>
          </p:spPr>
          <p:txBody>
            <a:bodyPr/>
            <a:lstStyle/>
            <a:p>
              <a:endParaRPr lang="en-GB"/>
            </a:p>
          </p:txBody>
        </p:sp>
        <p:sp>
          <p:nvSpPr>
            <p:cNvPr id="21985" name="Freeform 481"/>
            <p:cNvSpPr>
              <a:spLocks/>
            </p:cNvSpPr>
            <p:nvPr/>
          </p:nvSpPr>
          <p:spPr bwMode="auto">
            <a:xfrm>
              <a:off x="2235" y="2667"/>
              <a:ext cx="237" cy="415"/>
            </a:xfrm>
            <a:custGeom>
              <a:avLst/>
              <a:gdLst/>
              <a:ahLst/>
              <a:cxnLst>
                <a:cxn ang="0">
                  <a:pos x="0" y="0"/>
                </a:cxn>
                <a:cxn ang="0">
                  <a:pos x="30" y="31"/>
                </a:cxn>
                <a:cxn ang="0">
                  <a:pos x="90" y="31"/>
                </a:cxn>
                <a:cxn ang="0">
                  <a:pos x="90" y="61"/>
                </a:cxn>
                <a:cxn ang="0">
                  <a:pos x="30" y="61"/>
                </a:cxn>
                <a:cxn ang="0">
                  <a:pos x="0" y="91"/>
                </a:cxn>
                <a:cxn ang="0">
                  <a:pos x="90" y="179"/>
                </a:cxn>
                <a:cxn ang="0">
                  <a:pos x="118" y="150"/>
                </a:cxn>
                <a:cxn ang="0">
                  <a:pos x="179" y="150"/>
                </a:cxn>
                <a:cxn ang="0">
                  <a:pos x="209" y="179"/>
                </a:cxn>
                <a:cxn ang="0">
                  <a:pos x="356" y="179"/>
                </a:cxn>
                <a:cxn ang="0">
                  <a:pos x="327" y="209"/>
                </a:cxn>
                <a:cxn ang="0">
                  <a:pos x="356" y="209"/>
                </a:cxn>
                <a:cxn ang="0">
                  <a:pos x="386" y="238"/>
                </a:cxn>
                <a:cxn ang="0">
                  <a:pos x="416" y="209"/>
                </a:cxn>
                <a:cxn ang="0">
                  <a:pos x="475" y="268"/>
                </a:cxn>
                <a:cxn ang="0">
                  <a:pos x="593" y="268"/>
                </a:cxn>
                <a:cxn ang="0">
                  <a:pos x="564" y="298"/>
                </a:cxn>
                <a:cxn ang="0">
                  <a:pos x="534" y="298"/>
                </a:cxn>
                <a:cxn ang="0">
                  <a:pos x="534" y="328"/>
                </a:cxn>
                <a:cxn ang="0">
                  <a:pos x="564" y="328"/>
                </a:cxn>
                <a:cxn ang="0">
                  <a:pos x="593" y="356"/>
                </a:cxn>
                <a:cxn ang="0">
                  <a:pos x="623" y="328"/>
                </a:cxn>
                <a:cxn ang="0">
                  <a:pos x="653" y="328"/>
                </a:cxn>
                <a:cxn ang="0">
                  <a:pos x="623" y="356"/>
                </a:cxn>
                <a:cxn ang="0">
                  <a:pos x="623" y="386"/>
                </a:cxn>
                <a:cxn ang="0">
                  <a:pos x="653" y="386"/>
                </a:cxn>
                <a:cxn ang="0">
                  <a:pos x="683" y="416"/>
                </a:cxn>
                <a:cxn ang="0">
                  <a:pos x="653" y="416"/>
                </a:cxn>
                <a:cxn ang="0">
                  <a:pos x="653" y="446"/>
                </a:cxn>
                <a:cxn ang="0">
                  <a:pos x="623" y="475"/>
                </a:cxn>
                <a:cxn ang="0">
                  <a:pos x="711" y="565"/>
                </a:cxn>
                <a:cxn ang="0">
                  <a:pos x="711" y="593"/>
                </a:cxn>
                <a:cxn ang="0">
                  <a:pos x="741" y="623"/>
                </a:cxn>
                <a:cxn ang="0">
                  <a:pos x="771" y="623"/>
                </a:cxn>
                <a:cxn ang="0">
                  <a:pos x="802" y="653"/>
                </a:cxn>
                <a:cxn ang="0">
                  <a:pos x="830" y="653"/>
                </a:cxn>
                <a:cxn ang="0">
                  <a:pos x="860" y="684"/>
                </a:cxn>
                <a:cxn ang="0">
                  <a:pos x="890" y="653"/>
                </a:cxn>
                <a:cxn ang="0">
                  <a:pos x="890" y="830"/>
                </a:cxn>
                <a:cxn ang="0">
                  <a:pos x="860" y="830"/>
                </a:cxn>
                <a:cxn ang="0">
                  <a:pos x="860" y="860"/>
                </a:cxn>
                <a:cxn ang="0">
                  <a:pos x="948" y="948"/>
                </a:cxn>
                <a:cxn ang="0">
                  <a:pos x="920" y="948"/>
                </a:cxn>
                <a:cxn ang="0">
                  <a:pos x="890" y="920"/>
                </a:cxn>
                <a:cxn ang="0">
                  <a:pos x="860" y="948"/>
                </a:cxn>
                <a:cxn ang="0">
                  <a:pos x="860" y="1067"/>
                </a:cxn>
                <a:cxn ang="0">
                  <a:pos x="830" y="1097"/>
                </a:cxn>
                <a:cxn ang="0">
                  <a:pos x="830" y="1185"/>
                </a:cxn>
                <a:cxn ang="0">
                  <a:pos x="860" y="1185"/>
                </a:cxn>
                <a:cxn ang="0">
                  <a:pos x="860" y="1215"/>
                </a:cxn>
                <a:cxn ang="0">
                  <a:pos x="830" y="1215"/>
                </a:cxn>
                <a:cxn ang="0">
                  <a:pos x="830" y="1304"/>
                </a:cxn>
                <a:cxn ang="0">
                  <a:pos x="802" y="1334"/>
                </a:cxn>
                <a:cxn ang="0">
                  <a:pos x="802" y="1422"/>
                </a:cxn>
                <a:cxn ang="0">
                  <a:pos x="771" y="1452"/>
                </a:cxn>
                <a:cxn ang="0">
                  <a:pos x="771" y="1540"/>
                </a:cxn>
                <a:cxn ang="0">
                  <a:pos x="741" y="1570"/>
                </a:cxn>
                <a:cxn ang="0">
                  <a:pos x="741" y="1601"/>
                </a:cxn>
                <a:cxn ang="0">
                  <a:pos x="711" y="1631"/>
                </a:cxn>
                <a:cxn ang="0">
                  <a:pos x="683" y="1631"/>
                </a:cxn>
                <a:cxn ang="0">
                  <a:pos x="653" y="1659"/>
                </a:cxn>
              </a:cxnLst>
              <a:rect l="0" t="0" r="r" b="b"/>
              <a:pathLst>
                <a:path w="948" h="1659">
                  <a:moveTo>
                    <a:pt x="0" y="0"/>
                  </a:moveTo>
                  <a:lnTo>
                    <a:pt x="30" y="31"/>
                  </a:lnTo>
                  <a:lnTo>
                    <a:pt x="90" y="31"/>
                  </a:lnTo>
                  <a:lnTo>
                    <a:pt x="90" y="61"/>
                  </a:lnTo>
                  <a:lnTo>
                    <a:pt x="30" y="61"/>
                  </a:lnTo>
                  <a:lnTo>
                    <a:pt x="0" y="91"/>
                  </a:lnTo>
                  <a:lnTo>
                    <a:pt x="90" y="179"/>
                  </a:lnTo>
                  <a:lnTo>
                    <a:pt x="118" y="150"/>
                  </a:lnTo>
                  <a:lnTo>
                    <a:pt x="179" y="150"/>
                  </a:lnTo>
                  <a:lnTo>
                    <a:pt x="209" y="179"/>
                  </a:lnTo>
                  <a:lnTo>
                    <a:pt x="356" y="179"/>
                  </a:lnTo>
                  <a:lnTo>
                    <a:pt x="327" y="209"/>
                  </a:lnTo>
                  <a:lnTo>
                    <a:pt x="356" y="209"/>
                  </a:lnTo>
                  <a:lnTo>
                    <a:pt x="386" y="238"/>
                  </a:lnTo>
                  <a:lnTo>
                    <a:pt x="416" y="209"/>
                  </a:lnTo>
                  <a:lnTo>
                    <a:pt x="475" y="268"/>
                  </a:lnTo>
                  <a:lnTo>
                    <a:pt x="593" y="268"/>
                  </a:lnTo>
                  <a:lnTo>
                    <a:pt x="564" y="298"/>
                  </a:lnTo>
                  <a:lnTo>
                    <a:pt x="534" y="298"/>
                  </a:lnTo>
                  <a:lnTo>
                    <a:pt x="534" y="328"/>
                  </a:lnTo>
                  <a:lnTo>
                    <a:pt x="564" y="328"/>
                  </a:lnTo>
                  <a:lnTo>
                    <a:pt x="593" y="356"/>
                  </a:lnTo>
                  <a:lnTo>
                    <a:pt x="623" y="328"/>
                  </a:lnTo>
                  <a:lnTo>
                    <a:pt x="653" y="328"/>
                  </a:lnTo>
                  <a:lnTo>
                    <a:pt x="623" y="356"/>
                  </a:lnTo>
                  <a:lnTo>
                    <a:pt x="623" y="386"/>
                  </a:lnTo>
                  <a:lnTo>
                    <a:pt x="653" y="386"/>
                  </a:lnTo>
                  <a:lnTo>
                    <a:pt x="683" y="416"/>
                  </a:lnTo>
                  <a:lnTo>
                    <a:pt x="653" y="416"/>
                  </a:lnTo>
                  <a:lnTo>
                    <a:pt x="653" y="446"/>
                  </a:lnTo>
                  <a:lnTo>
                    <a:pt x="623" y="475"/>
                  </a:lnTo>
                  <a:lnTo>
                    <a:pt x="711" y="565"/>
                  </a:lnTo>
                  <a:lnTo>
                    <a:pt x="711" y="593"/>
                  </a:lnTo>
                  <a:lnTo>
                    <a:pt x="741" y="623"/>
                  </a:lnTo>
                  <a:lnTo>
                    <a:pt x="771" y="623"/>
                  </a:lnTo>
                  <a:lnTo>
                    <a:pt x="802" y="653"/>
                  </a:lnTo>
                  <a:lnTo>
                    <a:pt x="830" y="653"/>
                  </a:lnTo>
                  <a:lnTo>
                    <a:pt x="860" y="684"/>
                  </a:lnTo>
                  <a:lnTo>
                    <a:pt x="890" y="653"/>
                  </a:lnTo>
                  <a:lnTo>
                    <a:pt x="890" y="830"/>
                  </a:lnTo>
                  <a:lnTo>
                    <a:pt x="860" y="830"/>
                  </a:lnTo>
                  <a:lnTo>
                    <a:pt x="860" y="860"/>
                  </a:lnTo>
                  <a:lnTo>
                    <a:pt x="948" y="948"/>
                  </a:lnTo>
                  <a:lnTo>
                    <a:pt x="920" y="948"/>
                  </a:lnTo>
                  <a:lnTo>
                    <a:pt x="890" y="920"/>
                  </a:lnTo>
                  <a:lnTo>
                    <a:pt x="860" y="948"/>
                  </a:lnTo>
                  <a:lnTo>
                    <a:pt x="860" y="1067"/>
                  </a:lnTo>
                  <a:lnTo>
                    <a:pt x="830" y="1097"/>
                  </a:lnTo>
                  <a:lnTo>
                    <a:pt x="830" y="1185"/>
                  </a:lnTo>
                  <a:lnTo>
                    <a:pt x="860" y="1185"/>
                  </a:lnTo>
                  <a:lnTo>
                    <a:pt x="860" y="1215"/>
                  </a:lnTo>
                  <a:lnTo>
                    <a:pt x="830" y="1215"/>
                  </a:lnTo>
                  <a:lnTo>
                    <a:pt x="830" y="1304"/>
                  </a:lnTo>
                  <a:lnTo>
                    <a:pt x="802" y="1334"/>
                  </a:lnTo>
                  <a:lnTo>
                    <a:pt x="802" y="1422"/>
                  </a:lnTo>
                  <a:lnTo>
                    <a:pt x="771" y="1452"/>
                  </a:lnTo>
                  <a:lnTo>
                    <a:pt x="771" y="1540"/>
                  </a:lnTo>
                  <a:lnTo>
                    <a:pt x="741" y="1570"/>
                  </a:lnTo>
                  <a:lnTo>
                    <a:pt x="741" y="1601"/>
                  </a:lnTo>
                  <a:lnTo>
                    <a:pt x="711" y="1631"/>
                  </a:lnTo>
                  <a:lnTo>
                    <a:pt x="683" y="1631"/>
                  </a:lnTo>
                  <a:lnTo>
                    <a:pt x="653" y="1659"/>
                  </a:lnTo>
                </a:path>
              </a:pathLst>
            </a:custGeom>
            <a:noFill/>
            <a:ln w="1588">
              <a:solidFill>
                <a:srgbClr val="000000"/>
              </a:solidFill>
              <a:prstDash val="solid"/>
              <a:round/>
              <a:headEnd/>
              <a:tailEnd/>
            </a:ln>
          </p:spPr>
          <p:txBody>
            <a:bodyPr/>
            <a:lstStyle/>
            <a:p>
              <a:endParaRPr lang="en-GB"/>
            </a:p>
          </p:txBody>
        </p:sp>
        <p:sp>
          <p:nvSpPr>
            <p:cNvPr id="21986" name="Freeform 482"/>
            <p:cNvSpPr>
              <a:spLocks/>
            </p:cNvSpPr>
            <p:nvPr/>
          </p:nvSpPr>
          <p:spPr bwMode="auto">
            <a:xfrm>
              <a:off x="2235" y="2660"/>
              <a:ext cx="15" cy="7"/>
            </a:xfrm>
            <a:custGeom>
              <a:avLst/>
              <a:gdLst/>
              <a:ahLst/>
              <a:cxnLst>
                <a:cxn ang="0">
                  <a:pos x="0" y="27"/>
                </a:cxn>
                <a:cxn ang="0">
                  <a:pos x="30" y="0"/>
                </a:cxn>
                <a:cxn ang="0">
                  <a:pos x="61" y="0"/>
                </a:cxn>
                <a:cxn ang="0">
                  <a:pos x="61" y="27"/>
                </a:cxn>
                <a:cxn ang="0">
                  <a:pos x="0" y="27"/>
                </a:cxn>
              </a:cxnLst>
              <a:rect l="0" t="0" r="r" b="b"/>
              <a:pathLst>
                <a:path w="61" h="27">
                  <a:moveTo>
                    <a:pt x="0" y="27"/>
                  </a:moveTo>
                  <a:lnTo>
                    <a:pt x="30" y="0"/>
                  </a:lnTo>
                  <a:lnTo>
                    <a:pt x="61" y="0"/>
                  </a:lnTo>
                  <a:lnTo>
                    <a:pt x="61" y="27"/>
                  </a:lnTo>
                  <a:lnTo>
                    <a:pt x="0" y="27"/>
                  </a:lnTo>
                </a:path>
              </a:pathLst>
            </a:custGeom>
            <a:noFill/>
            <a:ln w="1588">
              <a:solidFill>
                <a:srgbClr val="000000"/>
              </a:solidFill>
              <a:prstDash val="solid"/>
              <a:round/>
              <a:headEnd/>
              <a:tailEnd/>
            </a:ln>
          </p:spPr>
          <p:txBody>
            <a:bodyPr/>
            <a:lstStyle/>
            <a:p>
              <a:endParaRPr lang="en-GB"/>
            </a:p>
          </p:txBody>
        </p:sp>
        <p:sp>
          <p:nvSpPr>
            <p:cNvPr id="21987" name="Freeform 483"/>
            <p:cNvSpPr>
              <a:spLocks/>
            </p:cNvSpPr>
            <p:nvPr/>
          </p:nvSpPr>
          <p:spPr bwMode="auto">
            <a:xfrm>
              <a:off x="1887" y="3045"/>
              <a:ext cx="511" cy="155"/>
            </a:xfrm>
            <a:custGeom>
              <a:avLst/>
              <a:gdLst/>
              <a:ahLst/>
              <a:cxnLst>
                <a:cxn ang="0">
                  <a:pos x="1926" y="146"/>
                </a:cxn>
                <a:cxn ang="0">
                  <a:pos x="1867" y="146"/>
                </a:cxn>
                <a:cxn ang="0">
                  <a:pos x="1808" y="118"/>
                </a:cxn>
                <a:cxn ang="0">
                  <a:pos x="1719" y="146"/>
                </a:cxn>
                <a:cxn ang="0">
                  <a:pos x="1629" y="118"/>
                </a:cxn>
                <a:cxn ang="0">
                  <a:pos x="1541" y="88"/>
                </a:cxn>
                <a:cxn ang="0">
                  <a:pos x="1482" y="88"/>
                </a:cxn>
                <a:cxn ang="0">
                  <a:pos x="1126" y="118"/>
                </a:cxn>
                <a:cxn ang="0">
                  <a:pos x="1008" y="88"/>
                </a:cxn>
                <a:cxn ang="0">
                  <a:pos x="830" y="57"/>
                </a:cxn>
                <a:cxn ang="0">
                  <a:pos x="771" y="88"/>
                </a:cxn>
                <a:cxn ang="0">
                  <a:pos x="711" y="88"/>
                </a:cxn>
                <a:cxn ang="0">
                  <a:pos x="680" y="57"/>
                </a:cxn>
                <a:cxn ang="0">
                  <a:pos x="623" y="88"/>
                </a:cxn>
                <a:cxn ang="0">
                  <a:pos x="534" y="27"/>
                </a:cxn>
                <a:cxn ang="0">
                  <a:pos x="446" y="0"/>
                </a:cxn>
                <a:cxn ang="0">
                  <a:pos x="386" y="0"/>
                </a:cxn>
                <a:cxn ang="0">
                  <a:pos x="297" y="57"/>
                </a:cxn>
                <a:cxn ang="0">
                  <a:pos x="266" y="118"/>
                </a:cxn>
                <a:cxn ang="0">
                  <a:pos x="297" y="118"/>
                </a:cxn>
                <a:cxn ang="0">
                  <a:pos x="178" y="146"/>
                </a:cxn>
                <a:cxn ang="0">
                  <a:pos x="118" y="146"/>
                </a:cxn>
                <a:cxn ang="0">
                  <a:pos x="90" y="175"/>
                </a:cxn>
                <a:cxn ang="0">
                  <a:pos x="29" y="206"/>
                </a:cxn>
                <a:cxn ang="0">
                  <a:pos x="0" y="295"/>
                </a:cxn>
                <a:cxn ang="0">
                  <a:pos x="29" y="354"/>
                </a:cxn>
                <a:cxn ang="0">
                  <a:pos x="29" y="382"/>
                </a:cxn>
                <a:cxn ang="0">
                  <a:pos x="90" y="382"/>
                </a:cxn>
                <a:cxn ang="0">
                  <a:pos x="118" y="413"/>
                </a:cxn>
                <a:cxn ang="0">
                  <a:pos x="90" y="473"/>
                </a:cxn>
                <a:cxn ang="0">
                  <a:pos x="90" y="501"/>
                </a:cxn>
                <a:cxn ang="0">
                  <a:pos x="118" y="501"/>
                </a:cxn>
                <a:cxn ang="0">
                  <a:pos x="90" y="561"/>
                </a:cxn>
                <a:cxn ang="0">
                  <a:pos x="59" y="591"/>
                </a:cxn>
              </a:cxnLst>
              <a:rect l="0" t="0" r="r" b="b"/>
              <a:pathLst>
                <a:path w="2045" h="620">
                  <a:moveTo>
                    <a:pt x="2045" y="146"/>
                  </a:moveTo>
                  <a:lnTo>
                    <a:pt x="1926" y="146"/>
                  </a:lnTo>
                  <a:lnTo>
                    <a:pt x="1896" y="175"/>
                  </a:lnTo>
                  <a:lnTo>
                    <a:pt x="1867" y="146"/>
                  </a:lnTo>
                  <a:lnTo>
                    <a:pt x="1838" y="146"/>
                  </a:lnTo>
                  <a:lnTo>
                    <a:pt x="1808" y="118"/>
                  </a:lnTo>
                  <a:lnTo>
                    <a:pt x="1719" y="118"/>
                  </a:lnTo>
                  <a:lnTo>
                    <a:pt x="1719" y="146"/>
                  </a:lnTo>
                  <a:lnTo>
                    <a:pt x="1660" y="146"/>
                  </a:lnTo>
                  <a:lnTo>
                    <a:pt x="1629" y="118"/>
                  </a:lnTo>
                  <a:lnTo>
                    <a:pt x="1571" y="118"/>
                  </a:lnTo>
                  <a:lnTo>
                    <a:pt x="1541" y="88"/>
                  </a:lnTo>
                  <a:lnTo>
                    <a:pt x="1510" y="118"/>
                  </a:lnTo>
                  <a:lnTo>
                    <a:pt x="1482" y="88"/>
                  </a:lnTo>
                  <a:lnTo>
                    <a:pt x="1482" y="118"/>
                  </a:lnTo>
                  <a:lnTo>
                    <a:pt x="1126" y="118"/>
                  </a:lnTo>
                  <a:lnTo>
                    <a:pt x="1096" y="88"/>
                  </a:lnTo>
                  <a:lnTo>
                    <a:pt x="1008" y="88"/>
                  </a:lnTo>
                  <a:lnTo>
                    <a:pt x="978" y="57"/>
                  </a:lnTo>
                  <a:lnTo>
                    <a:pt x="830" y="57"/>
                  </a:lnTo>
                  <a:lnTo>
                    <a:pt x="800" y="88"/>
                  </a:lnTo>
                  <a:lnTo>
                    <a:pt x="771" y="88"/>
                  </a:lnTo>
                  <a:lnTo>
                    <a:pt x="741" y="57"/>
                  </a:lnTo>
                  <a:lnTo>
                    <a:pt x="711" y="88"/>
                  </a:lnTo>
                  <a:lnTo>
                    <a:pt x="680" y="88"/>
                  </a:lnTo>
                  <a:lnTo>
                    <a:pt x="680" y="57"/>
                  </a:lnTo>
                  <a:lnTo>
                    <a:pt x="652" y="57"/>
                  </a:lnTo>
                  <a:lnTo>
                    <a:pt x="623" y="88"/>
                  </a:lnTo>
                  <a:lnTo>
                    <a:pt x="593" y="88"/>
                  </a:lnTo>
                  <a:lnTo>
                    <a:pt x="534" y="27"/>
                  </a:lnTo>
                  <a:lnTo>
                    <a:pt x="446" y="27"/>
                  </a:lnTo>
                  <a:lnTo>
                    <a:pt x="446" y="0"/>
                  </a:lnTo>
                  <a:lnTo>
                    <a:pt x="386" y="27"/>
                  </a:lnTo>
                  <a:lnTo>
                    <a:pt x="386" y="0"/>
                  </a:lnTo>
                  <a:lnTo>
                    <a:pt x="327" y="57"/>
                  </a:lnTo>
                  <a:lnTo>
                    <a:pt x="297" y="57"/>
                  </a:lnTo>
                  <a:lnTo>
                    <a:pt x="266" y="88"/>
                  </a:lnTo>
                  <a:lnTo>
                    <a:pt x="266" y="118"/>
                  </a:lnTo>
                  <a:lnTo>
                    <a:pt x="297" y="88"/>
                  </a:lnTo>
                  <a:lnTo>
                    <a:pt x="297" y="118"/>
                  </a:lnTo>
                  <a:lnTo>
                    <a:pt x="266" y="146"/>
                  </a:lnTo>
                  <a:lnTo>
                    <a:pt x="178" y="146"/>
                  </a:lnTo>
                  <a:lnTo>
                    <a:pt x="148" y="175"/>
                  </a:lnTo>
                  <a:lnTo>
                    <a:pt x="118" y="146"/>
                  </a:lnTo>
                  <a:lnTo>
                    <a:pt x="90" y="146"/>
                  </a:lnTo>
                  <a:lnTo>
                    <a:pt x="90" y="175"/>
                  </a:lnTo>
                  <a:lnTo>
                    <a:pt x="59" y="206"/>
                  </a:lnTo>
                  <a:lnTo>
                    <a:pt x="29" y="206"/>
                  </a:lnTo>
                  <a:lnTo>
                    <a:pt x="0" y="236"/>
                  </a:lnTo>
                  <a:lnTo>
                    <a:pt x="0" y="295"/>
                  </a:lnTo>
                  <a:lnTo>
                    <a:pt x="29" y="295"/>
                  </a:lnTo>
                  <a:lnTo>
                    <a:pt x="29" y="354"/>
                  </a:lnTo>
                  <a:lnTo>
                    <a:pt x="59" y="354"/>
                  </a:lnTo>
                  <a:lnTo>
                    <a:pt x="29" y="382"/>
                  </a:lnTo>
                  <a:lnTo>
                    <a:pt x="59" y="413"/>
                  </a:lnTo>
                  <a:lnTo>
                    <a:pt x="90" y="382"/>
                  </a:lnTo>
                  <a:lnTo>
                    <a:pt x="118" y="382"/>
                  </a:lnTo>
                  <a:lnTo>
                    <a:pt x="118" y="413"/>
                  </a:lnTo>
                  <a:lnTo>
                    <a:pt x="90" y="443"/>
                  </a:lnTo>
                  <a:lnTo>
                    <a:pt x="90" y="473"/>
                  </a:lnTo>
                  <a:lnTo>
                    <a:pt x="118" y="473"/>
                  </a:lnTo>
                  <a:lnTo>
                    <a:pt x="90" y="501"/>
                  </a:lnTo>
                  <a:lnTo>
                    <a:pt x="90" y="531"/>
                  </a:lnTo>
                  <a:lnTo>
                    <a:pt x="118" y="501"/>
                  </a:lnTo>
                  <a:lnTo>
                    <a:pt x="148" y="501"/>
                  </a:lnTo>
                  <a:lnTo>
                    <a:pt x="90" y="561"/>
                  </a:lnTo>
                  <a:lnTo>
                    <a:pt x="59" y="561"/>
                  </a:lnTo>
                  <a:lnTo>
                    <a:pt x="59" y="591"/>
                  </a:lnTo>
                  <a:lnTo>
                    <a:pt x="90" y="620"/>
                  </a:lnTo>
                </a:path>
              </a:pathLst>
            </a:custGeom>
            <a:noFill/>
            <a:ln w="1588">
              <a:solidFill>
                <a:srgbClr val="000000"/>
              </a:solidFill>
              <a:prstDash val="solid"/>
              <a:round/>
              <a:headEnd/>
              <a:tailEnd/>
            </a:ln>
          </p:spPr>
          <p:txBody>
            <a:bodyPr/>
            <a:lstStyle/>
            <a:p>
              <a:endParaRPr lang="en-GB"/>
            </a:p>
          </p:txBody>
        </p:sp>
        <p:sp>
          <p:nvSpPr>
            <p:cNvPr id="21988" name="Freeform 484"/>
            <p:cNvSpPr>
              <a:spLocks/>
            </p:cNvSpPr>
            <p:nvPr/>
          </p:nvSpPr>
          <p:spPr bwMode="auto">
            <a:xfrm>
              <a:off x="1909" y="3186"/>
              <a:ext cx="178" cy="414"/>
            </a:xfrm>
            <a:custGeom>
              <a:avLst/>
              <a:gdLst/>
              <a:ahLst/>
              <a:cxnLst>
                <a:cxn ang="0">
                  <a:pos x="265" y="1598"/>
                </a:cxn>
                <a:cxn ang="0">
                  <a:pos x="237" y="1540"/>
                </a:cxn>
                <a:cxn ang="0">
                  <a:pos x="265" y="1509"/>
                </a:cxn>
                <a:cxn ang="0">
                  <a:pos x="326" y="1422"/>
                </a:cxn>
                <a:cxn ang="0">
                  <a:pos x="414" y="1391"/>
                </a:cxn>
                <a:cxn ang="0">
                  <a:pos x="383" y="1333"/>
                </a:cxn>
                <a:cxn ang="0">
                  <a:pos x="326" y="1215"/>
                </a:cxn>
                <a:cxn ang="0">
                  <a:pos x="356" y="1154"/>
                </a:cxn>
                <a:cxn ang="0">
                  <a:pos x="414" y="1066"/>
                </a:cxn>
                <a:cxn ang="0">
                  <a:pos x="414" y="1006"/>
                </a:cxn>
                <a:cxn ang="0">
                  <a:pos x="356" y="977"/>
                </a:cxn>
                <a:cxn ang="0">
                  <a:pos x="326" y="888"/>
                </a:cxn>
                <a:cxn ang="0">
                  <a:pos x="296" y="829"/>
                </a:cxn>
                <a:cxn ang="0">
                  <a:pos x="444" y="768"/>
                </a:cxn>
                <a:cxn ang="0">
                  <a:pos x="472" y="681"/>
                </a:cxn>
                <a:cxn ang="0">
                  <a:pos x="472" y="623"/>
                </a:cxn>
                <a:cxn ang="0">
                  <a:pos x="503" y="504"/>
                </a:cxn>
                <a:cxn ang="0">
                  <a:pos x="503" y="443"/>
                </a:cxn>
                <a:cxn ang="0">
                  <a:pos x="503" y="414"/>
                </a:cxn>
                <a:cxn ang="0">
                  <a:pos x="533" y="355"/>
                </a:cxn>
                <a:cxn ang="0">
                  <a:pos x="562" y="295"/>
                </a:cxn>
                <a:cxn ang="0">
                  <a:pos x="621" y="268"/>
                </a:cxn>
                <a:cxn ang="0">
                  <a:pos x="681" y="237"/>
                </a:cxn>
                <a:cxn ang="0">
                  <a:pos x="710" y="177"/>
                </a:cxn>
                <a:cxn ang="0">
                  <a:pos x="651" y="148"/>
                </a:cxn>
                <a:cxn ang="0">
                  <a:pos x="621" y="89"/>
                </a:cxn>
                <a:cxn ang="0">
                  <a:pos x="444" y="59"/>
                </a:cxn>
                <a:cxn ang="0">
                  <a:pos x="414" y="89"/>
                </a:cxn>
                <a:cxn ang="0">
                  <a:pos x="356" y="89"/>
                </a:cxn>
                <a:cxn ang="0">
                  <a:pos x="176" y="59"/>
                </a:cxn>
                <a:cxn ang="0">
                  <a:pos x="176" y="30"/>
                </a:cxn>
                <a:cxn ang="0">
                  <a:pos x="119" y="0"/>
                </a:cxn>
                <a:cxn ang="0">
                  <a:pos x="28" y="30"/>
                </a:cxn>
                <a:cxn ang="0">
                  <a:pos x="0" y="59"/>
                </a:cxn>
              </a:cxnLst>
              <a:rect l="0" t="0" r="r" b="b"/>
              <a:pathLst>
                <a:path w="710" h="1658">
                  <a:moveTo>
                    <a:pt x="265" y="1658"/>
                  </a:moveTo>
                  <a:lnTo>
                    <a:pt x="265" y="1598"/>
                  </a:lnTo>
                  <a:lnTo>
                    <a:pt x="237" y="1570"/>
                  </a:lnTo>
                  <a:lnTo>
                    <a:pt x="237" y="1540"/>
                  </a:lnTo>
                  <a:lnTo>
                    <a:pt x="265" y="1540"/>
                  </a:lnTo>
                  <a:lnTo>
                    <a:pt x="265" y="1509"/>
                  </a:lnTo>
                  <a:lnTo>
                    <a:pt x="326" y="1452"/>
                  </a:lnTo>
                  <a:lnTo>
                    <a:pt x="326" y="1422"/>
                  </a:lnTo>
                  <a:lnTo>
                    <a:pt x="356" y="1391"/>
                  </a:lnTo>
                  <a:lnTo>
                    <a:pt x="414" y="1391"/>
                  </a:lnTo>
                  <a:lnTo>
                    <a:pt x="414" y="1333"/>
                  </a:lnTo>
                  <a:lnTo>
                    <a:pt x="383" y="1333"/>
                  </a:lnTo>
                  <a:lnTo>
                    <a:pt x="326" y="1273"/>
                  </a:lnTo>
                  <a:lnTo>
                    <a:pt x="326" y="1215"/>
                  </a:lnTo>
                  <a:lnTo>
                    <a:pt x="356" y="1184"/>
                  </a:lnTo>
                  <a:lnTo>
                    <a:pt x="356" y="1154"/>
                  </a:lnTo>
                  <a:lnTo>
                    <a:pt x="414" y="1096"/>
                  </a:lnTo>
                  <a:lnTo>
                    <a:pt x="414" y="1066"/>
                  </a:lnTo>
                  <a:lnTo>
                    <a:pt x="444" y="1036"/>
                  </a:lnTo>
                  <a:lnTo>
                    <a:pt x="414" y="1006"/>
                  </a:lnTo>
                  <a:lnTo>
                    <a:pt x="383" y="1006"/>
                  </a:lnTo>
                  <a:lnTo>
                    <a:pt x="356" y="977"/>
                  </a:lnTo>
                  <a:lnTo>
                    <a:pt x="356" y="888"/>
                  </a:lnTo>
                  <a:lnTo>
                    <a:pt x="326" y="888"/>
                  </a:lnTo>
                  <a:lnTo>
                    <a:pt x="296" y="859"/>
                  </a:lnTo>
                  <a:lnTo>
                    <a:pt x="296" y="829"/>
                  </a:lnTo>
                  <a:lnTo>
                    <a:pt x="444" y="829"/>
                  </a:lnTo>
                  <a:lnTo>
                    <a:pt x="444" y="768"/>
                  </a:lnTo>
                  <a:lnTo>
                    <a:pt x="472" y="741"/>
                  </a:lnTo>
                  <a:lnTo>
                    <a:pt x="472" y="681"/>
                  </a:lnTo>
                  <a:lnTo>
                    <a:pt x="444" y="650"/>
                  </a:lnTo>
                  <a:lnTo>
                    <a:pt x="472" y="623"/>
                  </a:lnTo>
                  <a:lnTo>
                    <a:pt x="503" y="623"/>
                  </a:lnTo>
                  <a:lnTo>
                    <a:pt x="503" y="504"/>
                  </a:lnTo>
                  <a:lnTo>
                    <a:pt x="533" y="474"/>
                  </a:lnTo>
                  <a:lnTo>
                    <a:pt x="503" y="443"/>
                  </a:lnTo>
                  <a:lnTo>
                    <a:pt x="533" y="414"/>
                  </a:lnTo>
                  <a:lnTo>
                    <a:pt x="503" y="414"/>
                  </a:lnTo>
                  <a:lnTo>
                    <a:pt x="503" y="355"/>
                  </a:lnTo>
                  <a:lnTo>
                    <a:pt x="533" y="355"/>
                  </a:lnTo>
                  <a:lnTo>
                    <a:pt x="533" y="325"/>
                  </a:lnTo>
                  <a:lnTo>
                    <a:pt x="562" y="295"/>
                  </a:lnTo>
                  <a:lnTo>
                    <a:pt x="590" y="295"/>
                  </a:lnTo>
                  <a:lnTo>
                    <a:pt x="621" y="268"/>
                  </a:lnTo>
                  <a:lnTo>
                    <a:pt x="651" y="268"/>
                  </a:lnTo>
                  <a:lnTo>
                    <a:pt x="681" y="237"/>
                  </a:lnTo>
                  <a:lnTo>
                    <a:pt x="681" y="207"/>
                  </a:lnTo>
                  <a:lnTo>
                    <a:pt x="710" y="177"/>
                  </a:lnTo>
                  <a:lnTo>
                    <a:pt x="681" y="148"/>
                  </a:lnTo>
                  <a:lnTo>
                    <a:pt x="651" y="148"/>
                  </a:lnTo>
                  <a:lnTo>
                    <a:pt x="621" y="118"/>
                  </a:lnTo>
                  <a:lnTo>
                    <a:pt x="621" y="89"/>
                  </a:lnTo>
                  <a:lnTo>
                    <a:pt x="590" y="59"/>
                  </a:lnTo>
                  <a:lnTo>
                    <a:pt x="444" y="59"/>
                  </a:lnTo>
                  <a:lnTo>
                    <a:pt x="444" y="89"/>
                  </a:lnTo>
                  <a:lnTo>
                    <a:pt x="414" y="89"/>
                  </a:lnTo>
                  <a:lnTo>
                    <a:pt x="383" y="118"/>
                  </a:lnTo>
                  <a:lnTo>
                    <a:pt x="356" y="89"/>
                  </a:lnTo>
                  <a:lnTo>
                    <a:pt x="176" y="89"/>
                  </a:lnTo>
                  <a:lnTo>
                    <a:pt x="176" y="59"/>
                  </a:lnTo>
                  <a:lnTo>
                    <a:pt x="207" y="30"/>
                  </a:lnTo>
                  <a:lnTo>
                    <a:pt x="176" y="30"/>
                  </a:lnTo>
                  <a:lnTo>
                    <a:pt x="176" y="0"/>
                  </a:lnTo>
                  <a:lnTo>
                    <a:pt x="119" y="0"/>
                  </a:lnTo>
                  <a:lnTo>
                    <a:pt x="88" y="30"/>
                  </a:lnTo>
                  <a:lnTo>
                    <a:pt x="28" y="30"/>
                  </a:lnTo>
                  <a:lnTo>
                    <a:pt x="28" y="59"/>
                  </a:lnTo>
                  <a:lnTo>
                    <a:pt x="0" y="59"/>
                  </a:lnTo>
                </a:path>
              </a:pathLst>
            </a:custGeom>
            <a:noFill/>
            <a:ln w="1588">
              <a:solidFill>
                <a:srgbClr val="000000"/>
              </a:solidFill>
              <a:prstDash val="solid"/>
              <a:round/>
              <a:headEnd/>
              <a:tailEnd/>
            </a:ln>
          </p:spPr>
          <p:txBody>
            <a:bodyPr/>
            <a:lstStyle/>
            <a:p>
              <a:endParaRPr lang="en-GB"/>
            </a:p>
          </p:txBody>
        </p:sp>
        <p:sp>
          <p:nvSpPr>
            <p:cNvPr id="21989" name="Freeform 485"/>
            <p:cNvSpPr>
              <a:spLocks/>
            </p:cNvSpPr>
            <p:nvPr/>
          </p:nvSpPr>
          <p:spPr bwMode="auto">
            <a:xfrm>
              <a:off x="1842" y="3200"/>
              <a:ext cx="74" cy="274"/>
            </a:xfrm>
            <a:custGeom>
              <a:avLst/>
              <a:gdLst/>
              <a:ahLst/>
              <a:cxnLst>
                <a:cxn ang="0">
                  <a:pos x="268" y="0"/>
                </a:cxn>
                <a:cxn ang="0">
                  <a:pos x="237" y="30"/>
                </a:cxn>
                <a:cxn ang="0">
                  <a:pos x="237" y="89"/>
                </a:cxn>
                <a:cxn ang="0">
                  <a:pos x="268" y="118"/>
                </a:cxn>
                <a:cxn ang="0">
                  <a:pos x="268" y="266"/>
                </a:cxn>
                <a:cxn ang="0">
                  <a:pos x="296" y="266"/>
                </a:cxn>
                <a:cxn ang="0">
                  <a:pos x="296" y="327"/>
                </a:cxn>
                <a:cxn ang="0">
                  <a:pos x="268" y="327"/>
                </a:cxn>
                <a:cxn ang="0">
                  <a:pos x="268" y="445"/>
                </a:cxn>
                <a:cxn ang="0">
                  <a:pos x="237" y="445"/>
                </a:cxn>
                <a:cxn ang="0">
                  <a:pos x="237" y="503"/>
                </a:cxn>
                <a:cxn ang="0">
                  <a:pos x="207" y="534"/>
                </a:cxn>
                <a:cxn ang="0">
                  <a:pos x="207" y="622"/>
                </a:cxn>
                <a:cxn ang="0">
                  <a:pos x="178" y="652"/>
                </a:cxn>
                <a:cxn ang="0">
                  <a:pos x="178" y="682"/>
                </a:cxn>
                <a:cxn ang="0">
                  <a:pos x="149" y="709"/>
                </a:cxn>
                <a:cxn ang="0">
                  <a:pos x="149" y="740"/>
                </a:cxn>
                <a:cxn ang="0">
                  <a:pos x="119" y="770"/>
                </a:cxn>
                <a:cxn ang="0">
                  <a:pos x="119" y="800"/>
                </a:cxn>
                <a:cxn ang="0">
                  <a:pos x="59" y="859"/>
                </a:cxn>
                <a:cxn ang="0">
                  <a:pos x="30" y="859"/>
                </a:cxn>
                <a:cxn ang="0">
                  <a:pos x="59" y="889"/>
                </a:cxn>
                <a:cxn ang="0">
                  <a:pos x="30" y="918"/>
                </a:cxn>
                <a:cxn ang="0">
                  <a:pos x="30" y="1007"/>
                </a:cxn>
                <a:cxn ang="0">
                  <a:pos x="0" y="1037"/>
                </a:cxn>
                <a:cxn ang="0">
                  <a:pos x="0" y="1095"/>
                </a:cxn>
                <a:cxn ang="0">
                  <a:pos x="59" y="1095"/>
                </a:cxn>
              </a:cxnLst>
              <a:rect l="0" t="0" r="r" b="b"/>
              <a:pathLst>
                <a:path w="296" h="1095">
                  <a:moveTo>
                    <a:pt x="268" y="0"/>
                  </a:moveTo>
                  <a:lnTo>
                    <a:pt x="237" y="30"/>
                  </a:lnTo>
                  <a:lnTo>
                    <a:pt x="237" y="89"/>
                  </a:lnTo>
                  <a:lnTo>
                    <a:pt x="268" y="118"/>
                  </a:lnTo>
                  <a:lnTo>
                    <a:pt x="268" y="266"/>
                  </a:lnTo>
                  <a:lnTo>
                    <a:pt x="296" y="266"/>
                  </a:lnTo>
                  <a:lnTo>
                    <a:pt x="296" y="327"/>
                  </a:lnTo>
                  <a:lnTo>
                    <a:pt x="268" y="327"/>
                  </a:lnTo>
                  <a:lnTo>
                    <a:pt x="268" y="445"/>
                  </a:lnTo>
                  <a:lnTo>
                    <a:pt x="237" y="445"/>
                  </a:lnTo>
                  <a:lnTo>
                    <a:pt x="237" y="503"/>
                  </a:lnTo>
                  <a:lnTo>
                    <a:pt x="207" y="534"/>
                  </a:lnTo>
                  <a:lnTo>
                    <a:pt x="207" y="622"/>
                  </a:lnTo>
                  <a:lnTo>
                    <a:pt x="178" y="652"/>
                  </a:lnTo>
                  <a:lnTo>
                    <a:pt x="178" y="682"/>
                  </a:lnTo>
                  <a:lnTo>
                    <a:pt x="149" y="709"/>
                  </a:lnTo>
                  <a:lnTo>
                    <a:pt x="149" y="740"/>
                  </a:lnTo>
                  <a:lnTo>
                    <a:pt x="119" y="770"/>
                  </a:lnTo>
                  <a:lnTo>
                    <a:pt x="119" y="800"/>
                  </a:lnTo>
                  <a:lnTo>
                    <a:pt x="59" y="859"/>
                  </a:lnTo>
                  <a:lnTo>
                    <a:pt x="30" y="859"/>
                  </a:lnTo>
                  <a:lnTo>
                    <a:pt x="59" y="889"/>
                  </a:lnTo>
                  <a:lnTo>
                    <a:pt x="30" y="918"/>
                  </a:lnTo>
                  <a:lnTo>
                    <a:pt x="30" y="1007"/>
                  </a:lnTo>
                  <a:lnTo>
                    <a:pt x="0" y="1037"/>
                  </a:lnTo>
                  <a:lnTo>
                    <a:pt x="0" y="1095"/>
                  </a:lnTo>
                  <a:lnTo>
                    <a:pt x="59" y="1095"/>
                  </a:lnTo>
                </a:path>
              </a:pathLst>
            </a:custGeom>
            <a:noFill/>
            <a:ln w="1588">
              <a:solidFill>
                <a:srgbClr val="000000"/>
              </a:solidFill>
              <a:prstDash val="solid"/>
              <a:round/>
              <a:headEnd/>
              <a:tailEnd/>
            </a:ln>
          </p:spPr>
          <p:txBody>
            <a:bodyPr/>
            <a:lstStyle/>
            <a:p>
              <a:endParaRPr lang="en-GB"/>
            </a:p>
          </p:txBody>
        </p:sp>
        <p:sp>
          <p:nvSpPr>
            <p:cNvPr id="21990" name="Freeform 486"/>
            <p:cNvSpPr>
              <a:spLocks/>
            </p:cNvSpPr>
            <p:nvPr/>
          </p:nvSpPr>
          <p:spPr bwMode="auto">
            <a:xfrm>
              <a:off x="2398" y="3082"/>
              <a:ext cx="222" cy="67"/>
            </a:xfrm>
            <a:custGeom>
              <a:avLst/>
              <a:gdLst/>
              <a:ahLst/>
              <a:cxnLst>
                <a:cxn ang="0">
                  <a:pos x="0" y="0"/>
                </a:cxn>
                <a:cxn ang="0">
                  <a:pos x="30" y="29"/>
                </a:cxn>
                <a:cxn ang="0">
                  <a:pos x="118" y="29"/>
                </a:cxn>
                <a:cxn ang="0">
                  <a:pos x="118" y="60"/>
                </a:cxn>
                <a:cxn ang="0">
                  <a:pos x="88" y="90"/>
                </a:cxn>
                <a:cxn ang="0">
                  <a:pos x="118" y="118"/>
                </a:cxn>
                <a:cxn ang="0">
                  <a:pos x="149" y="90"/>
                </a:cxn>
                <a:cxn ang="0">
                  <a:pos x="177" y="118"/>
                </a:cxn>
                <a:cxn ang="0">
                  <a:pos x="207" y="118"/>
                </a:cxn>
                <a:cxn ang="0">
                  <a:pos x="237" y="149"/>
                </a:cxn>
                <a:cxn ang="0">
                  <a:pos x="267" y="118"/>
                </a:cxn>
                <a:cxn ang="0">
                  <a:pos x="325" y="179"/>
                </a:cxn>
                <a:cxn ang="0">
                  <a:pos x="414" y="179"/>
                </a:cxn>
                <a:cxn ang="0">
                  <a:pos x="474" y="236"/>
                </a:cxn>
                <a:cxn ang="0">
                  <a:pos x="504" y="208"/>
                </a:cxn>
                <a:cxn ang="0">
                  <a:pos x="532" y="208"/>
                </a:cxn>
                <a:cxn ang="0">
                  <a:pos x="563" y="236"/>
                </a:cxn>
                <a:cxn ang="0">
                  <a:pos x="593" y="236"/>
                </a:cxn>
                <a:cxn ang="0">
                  <a:pos x="623" y="208"/>
                </a:cxn>
                <a:cxn ang="0">
                  <a:pos x="652" y="208"/>
                </a:cxn>
                <a:cxn ang="0">
                  <a:pos x="681" y="179"/>
                </a:cxn>
                <a:cxn ang="0">
                  <a:pos x="741" y="179"/>
                </a:cxn>
                <a:cxn ang="0">
                  <a:pos x="770" y="208"/>
                </a:cxn>
                <a:cxn ang="0">
                  <a:pos x="860" y="208"/>
                </a:cxn>
                <a:cxn ang="0">
                  <a:pos x="888" y="267"/>
                </a:cxn>
              </a:cxnLst>
              <a:rect l="0" t="0" r="r" b="b"/>
              <a:pathLst>
                <a:path w="888" h="267">
                  <a:moveTo>
                    <a:pt x="0" y="0"/>
                  </a:moveTo>
                  <a:lnTo>
                    <a:pt x="30" y="29"/>
                  </a:lnTo>
                  <a:lnTo>
                    <a:pt x="118" y="29"/>
                  </a:lnTo>
                  <a:lnTo>
                    <a:pt x="118" y="60"/>
                  </a:lnTo>
                  <a:lnTo>
                    <a:pt x="88" y="90"/>
                  </a:lnTo>
                  <a:lnTo>
                    <a:pt x="118" y="118"/>
                  </a:lnTo>
                  <a:lnTo>
                    <a:pt x="149" y="90"/>
                  </a:lnTo>
                  <a:lnTo>
                    <a:pt x="177" y="118"/>
                  </a:lnTo>
                  <a:lnTo>
                    <a:pt x="207" y="118"/>
                  </a:lnTo>
                  <a:lnTo>
                    <a:pt x="237" y="149"/>
                  </a:lnTo>
                  <a:lnTo>
                    <a:pt x="267" y="118"/>
                  </a:lnTo>
                  <a:lnTo>
                    <a:pt x="325" y="179"/>
                  </a:lnTo>
                  <a:lnTo>
                    <a:pt x="414" y="179"/>
                  </a:lnTo>
                  <a:lnTo>
                    <a:pt x="474" y="236"/>
                  </a:lnTo>
                  <a:lnTo>
                    <a:pt x="504" y="208"/>
                  </a:lnTo>
                  <a:lnTo>
                    <a:pt x="532" y="208"/>
                  </a:lnTo>
                  <a:lnTo>
                    <a:pt x="563" y="236"/>
                  </a:lnTo>
                  <a:lnTo>
                    <a:pt x="593" y="236"/>
                  </a:lnTo>
                  <a:lnTo>
                    <a:pt x="623" y="208"/>
                  </a:lnTo>
                  <a:lnTo>
                    <a:pt x="652" y="208"/>
                  </a:lnTo>
                  <a:lnTo>
                    <a:pt x="681" y="179"/>
                  </a:lnTo>
                  <a:lnTo>
                    <a:pt x="741" y="179"/>
                  </a:lnTo>
                  <a:lnTo>
                    <a:pt x="770" y="208"/>
                  </a:lnTo>
                  <a:lnTo>
                    <a:pt x="860" y="208"/>
                  </a:lnTo>
                  <a:lnTo>
                    <a:pt x="888" y="267"/>
                  </a:lnTo>
                </a:path>
              </a:pathLst>
            </a:custGeom>
            <a:noFill/>
            <a:ln w="1588">
              <a:solidFill>
                <a:srgbClr val="000000"/>
              </a:solidFill>
              <a:prstDash val="solid"/>
              <a:round/>
              <a:headEnd/>
              <a:tailEnd/>
            </a:ln>
          </p:spPr>
          <p:txBody>
            <a:bodyPr/>
            <a:lstStyle/>
            <a:p>
              <a:endParaRPr lang="en-GB"/>
            </a:p>
          </p:txBody>
        </p:sp>
        <p:sp>
          <p:nvSpPr>
            <p:cNvPr id="21991" name="Freeform 487"/>
            <p:cNvSpPr>
              <a:spLocks/>
            </p:cNvSpPr>
            <p:nvPr/>
          </p:nvSpPr>
          <p:spPr bwMode="auto">
            <a:xfrm>
              <a:off x="1650" y="3718"/>
              <a:ext cx="689" cy="629"/>
            </a:xfrm>
            <a:custGeom>
              <a:avLst/>
              <a:gdLst/>
              <a:ahLst/>
              <a:cxnLst>
                <a:cxn ang="0">
                  <a:pos x="91" y="2428"/>
                </a:cxn>
                <a:cxn ang="0">
                  <a:pos x="179" y="2369"/>
                </a:cxn>
                <a:cxn ang="0">
                  <a:pos x="209" y="2340"/>
                </a:cxn>
                <a:cxn ang="0">
                  <a:pos x="298" y="2279"/>
                </a:cxn>
                <a:cxn ang="0">
                  <a:pos x="386" y="2160"/>
                </a:cxn>
                <a:cxn ang="0">
                  <a:pos x="474" y="2042"/>
                </a:cxn>
                <a:cxn ang="0">
                  <a:pos x="535" y="1954"/>
                </a:cxn>
                <a:cxn ang="0">
                  <a:pos x="505" y="1806"/>
                </a:cxn>
                <a:cxn ang="0">
                  <a:pos x="474" y="1777"/>
                </a:cxn>
                <a:cxn ang="0">
                  <a:pos x="505" y="1687"/>
                </a:cxn>
                <a:cxn ang="0">
                  <a:pos x="505" y="1659"/>
                </a:cxn>
                <a:cxn ang="0">
                  <a:pos x="505" y="1599"/>
                </a:cxn>
                <a:cxn ang="0">
                  <a:pos x="535" y="1481"/>
                </a:cxn>
                <a:cxn ang="0">
                  <a:pos x="653" y="1304"/>
                </a:cxn>
                <a:cxn ang="0">
                  <a:pos x="683" y="1243"/>
                </a:cxn>
                <a:cxn ang="0">
                  <a:pos x="890" y="918"/>
                </a:cxn>
                <a:cxn ang="0">
                  <a:pos x="920" y="888"/>
                </a:cxn>
                <a:cxn ang="0">
                  <a:pos x="978" y="858"/>
                </a:cxn>
                <a:cxn ang="0">
                  <a:pos x="1039" y="830"/>
                </a:cxn>
                <a:cxn ang="0">
                  <a:pos x="1127" y="770"/>
                </a:cxn>
                <a:cxn ang="0">
                  <a:pos x="1215" y="740"/>
                </a:cxn>
                <a:cxn ang="0">
                  <a:pos x="1304" y="681"/>
                </a:cxn>
                <a:cxn ang="0">
                  <a:pos x="1422" y="621"/>
                </a:cxn>
                <a:cxn ang="0">
                  <a:pos x="1453" y="563"/>
                </a:cxn>
                <a:cxn ang="0">
                  <a:pos x="1511" y="475"/>
                </a:cxn>
                <a:cxn ang="0">
                  <a:pos x="1542" y="414"/>
                </a:cxn>
                <a:cxn ang="0">
                  <a:pos x="1572" y="356"/>
                </a:cxn>
                <a:cxn ang="0">
                  <a:pos x="1601" y="296"/>
                </a:cxn>
                <a:cxn ang="0">
                  <a:pos x="1629" y="207"/>
                </a:cxn>
                <a:cxn ang="0">
                  <a:pos x="1660" y="147"/>
                </a:cxn>
                <a:cxn ang="0">
                  <a:pos x="1690" y="89"/>
                </a:cxn>
                <a:cxn ang="0">
                  <a:pos x="1749" y="0"/>
                </a:cxn>
                <a:cxn ang="0">
                  <a:pos x="1810" y="12"/>
                </a:cxn>
                <a:cxn ang="0">
                  <a:pos x="1816" y="22"/>
                </a:cxn>
                <a:cxn ang="0">
                  <a:pos x="1824" y="27"/>
                </a:cxn>
                <a:cxn ang="0">
                  <a:pos x="1838" y="28"/>
                </a:cxn>
                <a:cxn ang="0">
                  <a:pos x="1842" y="28"/>
                </a:cxn>
                <a:cxn ang="0">
                  <a:pos x="1853" y="28"/>
                </a:cxn>
                <a:cxn ang="0">
                  <a:pos x="1867" y="27"/>
                </a:cxn>
                <a:cxn ang="0">
                  <a:pos x="1897" y="89"/>
                </a:cxn>
                <a:cxn ang="0">
                  <a:pos x="1927" y="147"/>
                </a:cxn>
                <a:cxn ang="0">
                  <a:pos x="1957" y="177"/>
                </a:cxn>
                <a:cxn ang="0">
                  <a:pos x="2045" y="207"/>
                </a:cxn>
                <a:cxn ang="0">
                  <a:pos x="2164" y="238"/>
                </a:cxn>
                <a:cxn ang="0">
                  <a:pos x="2371" y="207"/>
                </a:cxn>
                <a:cxn ang="0">
                  <a:pos x="2459" y="207"/>
                </a:cxn>
                <a:cxn ang="0">
                  <a:pos x="2513" y="194"/>
                </a:cxn>
                <a:cxn ang="0">
                  <a:pos x="2520" y="207"/>
                </a:cxn>
                <a:cxn ang="0">
                  <a:pos x="2550" y="207"/>
                </a:cxn>
                <a:cxn ang="0">
                  <a:pos x="2578" y="238"/>
                </a:cxn>
                <a:cxn ang="0">
                  <a:pos x="2638" y="266"/>
                </a:cxn>
                <a:cxn ang="0">
                  <a:pos x="2727" y="238"/>
                </a:cxn>
              </a:cxnLst>
              <a:rect l="0" t="0" r="r" b="b"/>
              <a:pathLst>
                <a:path w="2757" h="2516">
                  <a:moveTo>
                    <a:pt x="0" y="2516"/>
                  </a:moveTo>
                  <a:lnTo>
                    <a:pt x="91" y="2428"/>
                  </a:lnTo>
                  <a:lnTo>
                    <a:pt x="119" y="2428"/>
                  </a:lnTo>
                  <a:lnTo>
                    <a:pt x="179" y="2369"/>
                  </a:lnTo>
                  <a:lnTo>
                    <a:pt x="209" y="2369"/>
                  </a:lnTo>
                  <a:lnTo>
                    <a:pt x="209" y="2340"/>
                  </a:lnTo>
                  <a:lnTo>
                    <a:pt x="237" y="2340"/>
                  </a:lnTo>
                  <a:lnTo>
                    <a:pt x="298" y="2279"/>
                  </a:lnTo>
                  <a:lnTo>
                    <a:pt x="298" y="2251"/>
                  </a:lnTo>
                  <a:lnTo>
                    <a:pt x="386" y="2160"/>
                  </a:lnTo>
                  <a:lnTo>
                    <a:pt x="386" y="2133"/>
                  </a:lnTo>
                  <a:lnTo>
                    <a:pt x="474" y="2042"/>
                  </a:lnTo>
                  <a:lnTo>
                    <a:pt x="474" y="2014"/>
                  </a:lnTo>
                  <a:lnTo>
                    <a:pt x="535" y="1954"/>
                  </a:lnTo>
                  <a:lnTo>
                    <a:pt x="535" y="1835"/>
                  </a:lnTo>
                  <a:lnTo>
                    <a:pt x="505" y="1806"/>
                  </a:lnTo>
                  <a:lnTo>
                    <a:pt x="505" y="1777"/>
                  </a:lnTo>
                  <a:lnTo>
                    <a:pt x="474" y="1777"/>
                  </a:lnTo>
                  <a:lnTo>
                    <a:pt x="474" y="1717"/>
                  </a:lnTo>
                  <a:lnTo>
                    <a:pt x="505" y="1687"/>
                  </a:lnTo>
                  <a:lnTo>
                    <a:pt x="474" y="1687"/>
                  </a:lnTo>
                  <a:lnTo>
                    <a:pt x="505" y="1659"/>
                  </a:lnTo>
                  <a:lnTo>
                    <a:pt x="474" y="1629"/>
                  </a:lnTo>
                  <a:lnTo>
                    <a:pt x="505" y="1599"/>
                  </a:lnTo>
                  <a:lnTo>
                    <a:pt x="505" y="1510"/>
                  </a:lnTo>
                  <a:lnTo>
                    <a:pt x="535" y="1481"/>
                  </a:lnTo>
                  <a:lnTo>
                    <a:pt x="535" y="1422"/>
                  </a:lnTo>
                  <a:lnTo>
                    <a:pt x="653" y="1304"/>
                  </a:lnTo>
                  <a:lnTo>
                    <a:pt x="653" y="1274"/>
                  </a:lnTo>
                  <a:lnTo>
                    <a:pt x="683" y="1243"/>
                  </a:lnTo>
                  <a:lnTo>
                    <a:pt x="683" y="1125"/>
                  </a:lnTo>
                  <a:lnTo>
                    <a:pt x="890" y="918"/>
                  </a:lnTo>
                  <a:lnTo>
                    <a:pt x="890" y="888"/>
                  </a:lnTo>
                  <a:lnTo>
                    <a:pt x="920" y="888"/>
                  </a:lnTo>
                  <a:lnTo>
                    <a:pt x="949" y="858"/>
                  </a:lnTo>
                  <a:lnTo>
                    <a:pt x="978" y="858"/>
                  </a:lnTo>
                  <a:lnTo>
                    <a:pt x="1008" y="830"/>
                  </a:lnTo>
                  <a:lnTo>
                    <a:pt x="1039" y="830"/>
                  </a:lnTo>
                  <a:lnTo>
                    <a:pt x="1097" y="800"/>
                  </a:lnTo>
                  <a:lnTo>
                    <a:pt x="1127" y="770"/>
                  </a:lnTo>
                  <a:lnTo>
                    <a:pt x="1185" y="770"/>
                  </a:lnTo>
                  <a:lnTo>
                    <a:pt x="1215" y="740"/>
                  </a:lnTo>
                  <a:lnTo>
                    <a:pt x="1246" y="740"/>
                  </a:lnTo>
                  <a:lnTo>
                    <a:pt x="1304" y="681"/>
                  </a:lnTo>
                  <a:lnTo>
                    <a:pt x="1365" y="681"/>
                  </a:lnTo>
                  <a:lnTo>
                    <a:pt x="1422" y="621"/>
                  </a:lnTo>
                  <a:lnTo>
                    <a:pt x="1422" y="593"/>
                  </a:lnTo>
                  <a:lnTo>
                    <a:pt x="1453" y="563"/>
                  </a:lnTo>
                  <a:lnTo>
                    <a:pt x="1453" y="533"/>
                  </a:lnTo>
                  <a:lnTo>
                    <a:pt x="1511" y="475"/>
                  </a:lnTo>
                  <a:lnTo>
                    <a:pt x="1511" y="445"/>
                  </a:lnTo>
                  <a:lnTo>
                    <a:pt x="1542" y="414"/>
                  </a:lnTo>
                  <a:lnTo>
                    <a:pt x="1542" y="384"/>
                  </a:lnTo>
                  <a:lnTo>
                    <a:pt x="1572" y="356"/>
                  </a:lnTo>
                  <a:lnTo>
                    <a:pt x="1572" y="327"/>
                  </a:lnTo>
                  <a:lnTo>
                    <a:pt x="1601" y="296"/>
                  </a:lnTo>
                  <a:lnTo>
                    <a:pt x="1601" y="238"/>
                  </a:lnTo>
                  <a:lnTo>
                    <a:pt x="1629" y="207"/>
                  </a:lnTo>
                  <a:lnTo>
                    <a:pt x="1629" y="147"/>
                  </a:lnTo>
                  <a:lnTo>
                    <a:pt x="1660" y="147"/>
                  </a:lnTo>
                  <a:lnTo>
                    <a:pt x="1660" y="119"/>
                  </a:lnTo>
                  <a:lnTo>
                    <a:pt x="1690" y="89"/>
                  </a:lnTo>
                  <a:lnTo>
                    <a:pt x="1690" y="59"/>
                  </a:lnTo>
                  <a:lnTo>
                    <a:pt x="1749" y="0"/>
                  </a:lnTo>
                  <a:lnTo>
                    <a:pt x="1808" y="0"/>
                  </a:lnTo>
                  <a:lnTo>
                    <a:pt x="1810" y="12"/>
                  </a:lnTo>
                  <a:lnTo>
                    <a:pt x="1812" y="16"/>
                  </a:lnTo>
                  <a:lnTo>
                    <a:pt x="1816" y="22"/>
                  </a:lnTo>
                  <a:lnTo>
                    <a:pt x="1819" y="24"/>
                  </a:lnTo>
                  <a:lnTo>
                    <a:pt x="1824" y="27"/>
                  </a:lnTo>
                  <a:lnTo>
                    <a:pt x="1838" y="29"/>
                  </a:lnTo>
                  <a:lnTo>
                    <a:pt x="1838" y="28"/>
                  </a:lnTo>
                  <a:lnTo>
                    <a:pt x="1839" y="28"/>
                  </a:lnTo>
                  <a:lnTo>
                    <a:pt x="1842" y="28"/>
                  </a:lnTo>
                  <a:lnTo>
                    <a:pt x="1846" y="28"/>
                  </a:lnTo>
                  <a:lnTo>
                    <a:pt x="1853" y="28"/>
                  </a:lnTo>
                  <a:lnTo>
                    <a:pt x="1860" y="27"/>
                  </a:lnTo>
                  <a:lnTo>
                    <a:pt x="1867" y="27"/>
                  </a:lnTo>
                  <a:lnTo>
                    <a:pt x="1867" y="59"/>
                  </a:lnTo>
                  <a:lnTo>
                    <a:pt x="1897" y="89"/>
                  </a:lnTo>
                  <a:lnTo>
                    <a:pt x="1897" y="119"/>
                  </a:lnTo>
                  <a:lnTo>
                    <a:pt x="1927" y="147"/>
                  </a:lnTo>
                  <a:lnTo>
                    <a:pt x="1957" y="147"/>
                  </a:lnTo>
                  <a:lnTo>
                    <a:pt x="1957" y="177"/>
                  </a:lnTo>
                  <a:lnTo>
                    <a:pt x="1986" y="207"/>
                  </a:lnTo>
                  <a:lnTo>
                    <a:pt x="2045" y="207"/>
                  </a:lnTo>
                  <a:lnTo>
                    <a:pt x="2075" y="238"/>
                  </a:lnTo>
                  <a:lnTo>
                    <a:pt x="2164" y="238"/>
                  </a:lnTo>
                  <a:lnTo>
                    <a:pt x="2195" y="207"/>
                  </a:lnTo>
                  <a:lnTo>
                    <a:pt x="2371" y="207"/>
                  </a:lnTo>
                  <a:lnTo>
                    <a:pt x="2431" y="238"/>
                  </a:lnTo>
                  <a:lnTo>
                    <a:pt x="2459" y="207"/>
                  </a:lnTo>
                  <a:lnTo>
                    <a:pt x="2501" y="187"/>
                  </a:lnTo>
                  <a:lnTo>
                    <a:pt x="2513" y="194"/>
                  </a:lnTo>
                  <a:lnTo>
                    <a:pt x="2525" y="202"/>
                  </a:lnTo>
                  <a:lnTo>
                    <a:pt x="2520" y="207"/>
                  </a:lnTo>
                  <a:lnTo>
                    <a:pt x="2548" y="207"/>
                  </a:lnTo>
                  <a:lnTo>
                    <a:pt x="2550" y="207"/>
                  </a:lnTo>
                  <a:lnTo>
                    <a:pt x="2550" y="238"/>
                  </a:lnTo>
                  <a:lnTo>
                    <a:pt x="2578" y="238"/>
                  </a:lnTo>
                  <a:lnTo>
                    <a:pt x="2609" y="266"/>
                  </a:lnTo>
                  <a:lnTo>
                    <a:pt x="2638" y="266"/>
                  </a:lnTo>
                  <a:lnTo>
                    <a:pt x="2668" y="238"/>
                  </a:lnTo>
                  <a:lnTo>
                    <a:pt x="2727" y="238"/>
                  </a:lnTo>
                  <a:lnTo>
                    <a:pt x="2757" y="266"/>
                  </a:lnTo>
                </a:path>
              </a:pathLst>
            </a:custGeom>
            <a:noFill/>
            <a:ln w="1588">
              <a:solidFill>
                <a:srgbClr val="000000"/>
              </a:solidFill>
              <a:prstDash val="solid"/>
              <a:round/>
              <a:headEnd/>
              <a:tailEnd/>
            </a:ln>
          </p:spPr>
          <p:txBody>
            <a:bodyPr/>
            <a:lstStyle/>
            <a:p>
              <a:endParaRPr lang="en-GB"/>
            </a:p>
          </p:txBody>
        </p:sp>
        <p:sp>
          <p:nvSpPr>
            <p:cNvPr id="21992" name="Freeform 488"/>
            <p:cNvSpPr>
              <a:spLocks/>
            </p:cNvSpPr>
            <p:nvPr/>
          </p:nvSpPr>
          <p:spPr bwMode="auto">
            <a:xfrm>
              <a:off x="1975" y="3156"/>
              <a:ext cx="771" cy="547"/>
            </a:xfrm>
            <a:custGeom>
              <a:avLst/>
              <a:gdLst/>
              <a:ahLst/>
              <a:cxnLst>
                <a:cxn ang="0">
                  <a:pos x="3024" y="30"/>
                </a:cxn>
                <a:cxn ang="0">
                  <a:pos x="3082" y="58"/>
                </a:cxn>
                <a:cxn ang="0">
                  <a:pos x="3024" y="58"/>
                </a:cxn>
                <a:cxn ang="0">
                  <a:pos x="3052" y="148"/>
                </a:cxn>
                <a:cxn ang="0">
                  <a:pos x="2964" y="266"/>
                </a:cxn>
                <a:cxn ang="0">
                  <a:pos x="2906" y="295"/>
                </a:cxn>
                <a:cxn ang="0">
                  <a:pos x="2845" y="325"/>
                </a:cxn>
                <a:cxn ang="0">
                  <a:pos x="2727" y="413"/>
                </a:cxn>
                <a:cxn ang="0">
                  <a:pos x="2608" y="443"/>
                </a:cxn>
                <a:cxn ang="0">
                  <a:pos x="2490" y="473"/>
                </a:cxn>
                <a:cxn ang="0">
                  <a:pos x="2342" y="561"/>
                </a:cxn>
                <a:cxn ang="0">
                  <a:pos x="2313" y="650"/>
                </a:cxn>
                <a:cxn ang="0">
                  <a:pos x="2253" y="711"/>
                </a:cxn>
                <a:cxn ang="0">
                  <a:pos x="2134" y="859"/>
                </a:cxn>
                <a:cxn ang="0">
                  <a:pos x="2076" y="947"/>
                </a:cxn>
                <a:cxn ang="0">
                  <a:pos x="2046" y="1006"/>
                </a:cxn>
                <a:cxn ang="0">
                  <a:pos x="2046" y="1066"/>
                </a:cxn>
                <a:cxn ang="0">
                  <a:pos x="2076" y="1154"/>
                </a:cxn>
                <a:cxn ang="0">
                  <a:pos x="2104" y="1214"/>
                </a:cxn>
                <a:cxn ang="0">
                  <a:pos x="2164" y="1242"/>
                </a:cxn>
                <a:cxn ang="0">
                  <a:pos x="2134" y="1302"/>
                </a:cxn>
                <a:cxn ang="0">
                  <a:pos x="2104" y="1333"/>
                </a:cxn>
                <a:cxn ang="0">
                  <a:pos x="2046" y="1361"/>
                </a:cxn>
                <a:cxn ang="0">
                  <a:pos x="1957" y="1420"/>
                </a:cxn>
                <a:cxn ang="0">
                  <a:pos x="1927" y="1451"/>
                </a:cxn>
                <a:cxn ang="0">
                  <a:pos x="1897" y="1540"/>
                </a:cxn>
                <a:cxn ang="0">
                  <a:pos x="1867" y="1627"/>
                </a:cxn>
                <a:cxn ang="0">
                  <a:pos x="1867" y="1658"/>
                </a:cxn>
                <a:cxn ang="0">
                  <a:pos x="1690" y="1688"/>
                </a:cxn>
                <a:cxn ang="0">
                  <a:pos x="1630" y="1716"/>
                </a:cxn>
                <a:cxn ang="0">
                  <a:pos x="1571" y="1865"/>
                </a:cxn>
                <a:cxn ang="0">
                  <a:pos x="1483" y="1922"/>
                </a:cxn>
                <a:cxn ang="0">
                  <a:pos x="1453" y="1922"/>
                </a:cxn>
                <a:cxn ang="0">
                  <a:pos x="1334" y="1953"/>
                </a:cxn>
                <a:cxn ang="0">
                  <a:pos x="800" y="2013"/>
                </a:cxn>
                <a:cxn ang="0">
                  <a:pos x="741" y="2042"/>
                </a:cxn>
                <a:cxn ang="0">
                  <a:pos x="563" y="2131"/>
                </a:cxn>
                <a:cxn ang="0">
                  <a:pos x="534" y="2160"/>
                </a:cxn>
                <a:cxn ang="0">
                  <a:pos x="475" y="2190"/>
                </a:cxn>
                <a:cxn ang="0">
                  <a:pos x="416" y="2131"/>
                </a:cxn>
                <a:cxn ang="0">
                  <a:pos x="325" y="2071"/>
                </a:cxn>
                <a:cxn ang="0">
                  <a:pos x="268" y="1953"/>
                </a:cxn>
                <a:cxn ang="0">
                  <a:pos x="207" y="1835"/>
                </a:cxn>
                <a:cxn ang="0">
                  <a:pos x="149" y="1804"/>
                </a:cxn>
                <a:cxn ang="0">
                  <a:pos x="118" y="1746"/>
                </a:cxn>
                <a:cxn ang="0">
                  <a:pos x="31" y="1776"/>
                </a:cxn>
                <a:cxn ang="0">
                  <a:pos x="0" y="1776"/>
                </a:cxn>
              </a:cxnLst>
              <a:rect l="0" t="0" r="r" b="b"/>
              <a:pathLst>
                <a:path w="3082" h="2190">
                  <a:moveTo>
                    <a:pt x="3024" y="0"/>
                  </a:moveTo>
                  <a:lnTo>
                    <a:pt x="3024" y="30"/>
                  </a:lnTo>
                  <a:lnTo>
                    <a:pt x="3052" y="30"/>
                  </a:lnTo>
                  <a:lnTo>
                    <a:pt x="3082" y="58"/>
                  </a:lnTo>
                  <a:lnTo>
                    <a:pt x="3052" y="88"/>
                  </a:lnTo>
                  <a:lnTo>
                    <a:pt x="3024" y="58"/>
                  </a:lnTo>
                  <a:lnTo>
                    <a:pt x="3024" y="118"/>
                  </a:lnTo>
                  <a:lnTo>
                    <a:pt x="3052" y="148"/>
                  </a:lnTo>
                  <a:lnTo>
                    <a:pt x="3052" y="177"/>
                  </a:lnTo>
                  <a:lnTo>
                    <a:pt x="2964" y="266"/>
                  </a:lnTo>
                  <a:lnTo>
                    <a:pt x="2934" y="266"/>
                  </a:lnTo>
                  <a:lnTo>
                    <a:pt x="2906" y="295"/>
                  </a:lnTo>
                  <a:lnTo>
                    <a:pt x="2875" y="295"/>
                  </a:lnTo>
                  <a:lnTo>
                    <a:pt x="2845" y="325"/>
                  </a:lnTo>
                  <a:lnTo>
                    <a:pt x="2815" y="325"/>
                  </a:lnTo>
                  <a:lnTo>
                    <a:pt x="2727" y="413"/>
                  </a:lnTo>
                  <a:lnTo>
                    <a:pt x="2638" y="413"/>
                  </a:lnTo>
                  <a:lnTo>
                    <a:pt x="2608" y="443"/>
                  </a:lnTo>
                  <a:lnTo>
                    <a:pt x="2520" y="443"/>
                  </a:lnTo>
                  <a:lnTo>
                    <a:pt x="2490" y="473"/>
                  </a:lnTo>
                  <a:lnTo>
                    <a:pt x="2431" y="473"/>
                  </a:lnTo>
                  <a:lnTo>
                    <a:pt x="2342" y="561"/>
                  </a:lnTo>
                  <a:lnTo>
                    <a:pt x="2371" y="592"/>
                  </a:lnTo>
                  <a:lnTo>
                    <a:pt x="2313" y="650"/>
                  </a:lnTo>
                  <a:lnTo>
                    <a:pt x="2283" y="650"/>
                  </a:lnTo>
                  <a:lnTo>
                    <a:pt x="2253" y="711"/>
                  </a:lnTo>
                  <a:lnTo>
                    <a:pt x="2134" y="829"/>
                  </a:lnTo>
                  <a:lnTo>
                    <a:pt x="2134" y="859"/>
                  </a:lnTo>
                  <a:lnTo>
                    <a:pt x="2076" y="917"/>
                  </a:lnTo>
                  <a:lnTo>
                    <a:pt x="2076" y="947"/>
                  </a:lnTo>
                  <a:lnTo>
                    <a:pt x="2046" y="977"/>
                  </a:lnTo>
                  <a:lnTo>
                    <a:pt x="2046" y="1006"/>
                  </a:lnTo>
                  <a:lnTo>
                    <a:pt x="2015" y="1036"/>
                  </a:lnTo>
                  <a:lnTo>
                    <a:pt x="2046" y="1066"/>
                  </a:lnTo>
                  <a:lnTo>
                    <a:pt x="2046" y="1124"/>
                  </a:lnTo>
                  <a:lnTo>
                    <a:pt x="2076" y="1154"/>
                  </a:lnTo>
                  <a:lnTo>
                    <a:pt x="2076" y="1184"/>
                  </a:lnTo>
                  <a:lnTo>
                    <a:pt x="2104" y="1214"/>
                  </a:lnTo>
                  <a:lnTo>
                    <a:pt x="2134" y="1214"/>
                  </a:lnTo>
                  <a:lnTo>
                    <a:pt x="2164" y="1242"/>
                  </a:lnTo>
                  <a:lnTo>
                    <a:pt x="2164" y="1272"/>
                  </a:lnTo>
                  <a:lnTo>
                    <a:pt x="2134" y="1302"/>
                  </a:lnTo>
                  <a:lnTo>
                    <a:pt x="2104" y="1302"/>
                  </a:lnTo>
                  <a:lnTo>
                    <a:pt x="2104" y="1333"/>
                  </a:lnTo>
                  <a:lnTo>
                    <a:pt x="2076" y="1333"/>
                  </a:lnTo>
                  <a:lnTo>
                    <a:pt x="2046" y="1361"/>
                  </a:lnTo>
                  <a:lnTo>
                    <a:pt x="2015" y="1361"/>
                  </a:lnTo>
                  <a:lnTo>
                    <a:pt x="1957" y="1420"/>
                  </a:lnTo>
                  <a:lnTo>
                    <a:pt x="1957" y="1451"/>
                  </a:lnTo>
                  <a:lnTo>
                    <a:pt x="1927" y="1451"/>
                  </a:lnTo>
                  <a:lnTo>
                    <a:pt x="1927" y="1509"/>
                  </a:lnTo>
                  <a:lnTo>
                    <a:pt x="1897" y="1540"/>
                  </a:lnTo>
                  <a:lnTo>
                    <a:pt x="1867" y="1597"/>
                  </a:lnTo>
                  <a:lnTo>
                    <a:pt x="1867" y="1627"/>
                  </a:lnTo>
                  <a:lnTo>
                    <a:pt x="1897" y="1627"/>
                  </a:lnTo>
                  <a:lnTo>
                    <a:pt x="1867" y="1658"/>
                  </a:lnTo>
                  <a:lnTo>
                    <a:pt x="1720" y="1658"/>
                  </a:lnTo>
                  <a:lnTo>
                    <a:pt x="1690" y="1688"/>
                  </a:lnTo>
                  <a:lnTo>
                    <a:pt x="1690" y="1716"/>
                  </a:lnTo>
                  <a:lnTo>
                    <a:pt x="1630" y="1716"/>
                  </a:lnTo>
                  <a:lnTo>
                    <a:pt x="1571" y="1776"/>
                  </a:lnTo>
                  <a:lnTo>
                    <a:pt x="1571" y="1865"/>
                  </a:lnTo>
                  <a:lnTo>
                    <a:pt x="1512" y="1922"/>
                  </a:lnTo>
                  <a:lnTo>
                    <a:pt x="1483" y="1922"/>
                  </a:lnTo>
                  <a:lnTo>
                    <a:pt x="1483" y="1953"/>
                  </a:lnTo>
                  <a:lnTo>
                    <a:pt x="1453" y="1922"/>
                  </a:lnTo>
                  <a:lnTo>
                    <a:pt x="1364" y="1922"/>
                  </a:lnTo>
                  <a:lnTo>
                    <a:pt x="1334" y="1953"/>
                  </a:lnTo>
                  <a:lnTo>
                    <a:pt x="830" y="1953"/>
                  </a:lnTo>
                  <a:lnTo>
                    <a:pt x="800" y="2013"/>
                  </a:lnTo>
                  <a:lnTo>
                    <a:pt x="771" y="2013"/>
                  </a:lnTo>
                  <a:lnTo>
                    <a:pt x="741" y="2042"/>
                  </a:lnTo>
                  <a:lnTo>
                    <a:pt x="653" y="2042"/>
                  </a:lnTo>
                  <a:lnTo>
                    <a:pt x="563" y="2131"/>
                  </a:lnTo>
                  <a:lnTo>
                    <a:pt x="563" y="2160"/>
                  </a:lnTo>
                  <a:lnTo>
                    <a:pt x="534" y="2160"/>
                  </a:lnTo>
                  <a:lnTo>
                    <a:pt x="534" y="2190"/>
                  </a:lnTo>
                  <a:lnTo>
                    <a:pt x="475" y="2190"/>
                  </a:lnTo>
                  <a:lnTo>
                    <a:pt x="416" y="2160"/>
                  </a:lnTo>
                  <a:lnTo>
                    <a:pt x="416" y="2131"/>
                  </a:lnTo>
                  <a:lnTo>
                    <a:pt x="386" y="2131"/>
                  </a:lnTo>
                  <a:lnTo>
                    <a:pt x="325" y="2071"/>
                  </a:lnTo>
                  <a:lnTo>
                    <a:pt x="325" y="2013"/>
                  </a:lnTo>
                  <a:lnTo>
                    <a:pt x="268" y="1953"/>
                  </a:lnTo>
                  <a:lnTo>
                    <a:pt x="297" y="1922"/>
                  </a:lnTo>
                  <a:lnTo>
                    <a:pt x="207" y="1835"/>
                  </a:lnTo>
                  <a:lnTo>
                    <a:pt x="179" y="1835"/>
                  </a:lnTo>
                  <a:lnTo>
                    <a:pt x="149" y="1804"/>
                  </a:lnTo>
                  <a:lnTo>
                    <a:pt x="149" y="1776"/>
                  </a:lnTo>
                  <a:lnTo>
                    <a:pt x="118" y="1746"/>
                  </a:lnTo>
                  <a:lnTo>
                    <a:pt x="118" y="1776"/>
                  </a:lnTo>
                  <a:lnTo>
                    <a:pt x="31" y="1776"/>
                  </a:lnTo>
                  <a:lnTo>
                    <a:pt x="0" y="1804"/>
                  </a:lnTo>
                  <a:lnTo>
                    <a:pt x="0" y="1776"/>
                  </a:lnTo>
                </a:path>
              </a:pathLst>
            </a:custGeom>
            <a:noFill/>
            <a:ln w="1588">
              <a:solidFill>
                <a:srgbClr val="000000"/>
              </a:solidFill>
              <a:prstDash val="solid"/>
              <a:round/>
              <a:headEnd/>
              <a:tailEnd/>
            </a:ln>
          </p:spPr>
          <p:txBody>
            <a:bodyPr/>
            <a:lstStyle/>
            <a:p>
              <a:endParaRPr lang="en-GB"/>
            </a:p>
          </p:txBody>
        </p:sp>
        <p:sp>
          <p:nvSpPr>
            <p:cNvPr id="21993" name="Freeform 489"/>
            <p:cNvSpPr>
              <a:spLocks/>
            </p:cNvSpPr>
            <p:nvPr/>
          </p:nvSpPr>
          <p:spPr bwMode="auto">
            <a:xfrm>
              <a:off x="2339" y="3615"/>
              <a:ext cx="770" cy="170"/>
            </a:xfrm>
            <a:custGeom>
              <a:avLst/>
              <a:gdLst/>
              <a:ahLst/>
              <a:cxnLst>
                <a:cxn ang="0">
                  <a:pos x="0" y="680"/>
                </a:cxn>
                <a:cxn ang="0">
                  <a:pos x="88" y="680"/>
                </a:cxn>
                <a:cxn ang="0">
                  <a:pos x="118" y="652"/>
                </a:cxn>
                <a:cxn ang="0">
                  <a:pos x="148" y="652"/>
                </a:cxn>
                <a:cxn ang="0">
                  <a:pos x="207" y="591"/>
                </a:cxn>
                <a:cxn ang="0">
                  <a:pos x="237" y="591"/>
                </a:cxn>
                <a:cxn ang="0">
                  <a:pos x="267" y="561"/>
                </a:cxn>
                <a:cxn ang="0">
                  <a:pos x="267" y="533"/>
                </a:cxn>
                <a:cxn ang="0">
                  <a:pos x="325" y="473"/>
                </a:cxn>
                <a:cxn ang="0">
                  <a:pos x="355" y="473"/>
                </a:cxn>
                <a:cxn ang="0">
                  <a:pos x="386" y="443"/>
                </a:cxn>
                <a:cxn ang="0">
                  <a:pos x="444" y="443"/>
                </a:cxn>
                <a:cxn ang="0">
                  <a:pos x="504" y="385"/>
                </a:cxn>
                <a:cxn ang="0">
                  <a:pos x="532" y="414"/>
                </a:cxn>
                <a:cxn ang="0">
                  <a:pos x="562" y="414"/>
                </a:cxn>
                <a:cxn ang="0">
                  <a:pos x="593" y="443"/>
                </a:cxn>
                <a:cxn ang="0">
                  <a:pos x="651" y="385"/>
                </a:cxn>
                <a:cxn ang="0">
                  <a:pos x="651" y="355"/>
                </a:cxn>
                <a:cxn ang="0">
                  <a:pos x="711" y="296"/>
                </a:cxn>
                <a:cxn ang="0">
                  <a:pos x="741" y="296"/>
                </a:cxn>
                <a:cxn ang="0">
                  <a:pos x="769" y="266"/>
                </a:cxn>
                <a:cxn ang="0">
                  <a:pos x="800" y="266"/>
                </a:cxn>
                <a:cxn ang="0">
                  <a:pos x="830" y="236"/>
                </a:cxn>
                <a:cxn ang="0">
                  <a:pos x="889" y="236"/>
                </a:cxn>
                <a:cxn ang="0">
                  <a:pos x="918" y="207"/>
                </a:cxn>
                <a:cxn ang="0">
                  <a:pos x="978" y="178"/>
                </a:cxn>
                <a:cxn ang="0">
                  <a:pos x="1215" y="178"/>
                </a:cxn>
                <a:cxn ang="0">
                  <a:pos x="1244" y="148"/>
                </a:cxn>
                <a:cxn ang="0">
                  <a:pos x="1362" y="148"/>
                </a:cxn>
                <a:cxn ang="0">
                  <a:pos x="1422" y="118"/>
                </a:cxn>
                <a:cxn ang="0">
                  <a:pos x="1453" y="87"/>
                </a:cxn>
                <a:cxn ang="0">
                  <a:pos x="1511" y="87"/>
                </a:cxn>
                <a:cxn ang="0">
                  <a:pos x="1541" y="118"/>
                </a:cxn>
                <a:cxn ang="0">
                  <a:pos x="1541" y="87"/>
                </a:cxn>
                <a:cxn ang="0">
                  <a:pos x="1660" y="87"/>
                </a:cxn>
                <a:cxn ang="0">
                  <a:pos x="1688" y="60"/>
                </a:cxn>
                <a:cxn ang="0">
                  <a:pos x="2015" y="60"/>
                </a:cxn>
                <a:cxn ang="0">
                  <a:pos x="2104" y="148"/>
                </a:cxn>
                <a:cxn ang="0">
                  <a:pos x="2162" y="148"/>
                </a:cxn>
                <a:cxn ang="0">
                  <a:pos x="2222" y="87"/>
                </a:cxn>
                <a:cxn ang="0">
                  <a:pos x="2311" y="87"/>
                </a:cxn>
                <a:cxn ang="0">
                  <a:pos x="2341" y="60"/>
                </a:cxn>
                <a:cxn ang="0">
                  <a:pos x="2399" y="60"/>
                </a:cxn>
                <a:cxn ang="0">
                  <a:pos x="2399" y="30"/>
                </a:cxn>
                <a:cxn ang="0">
                  <a:pos x="2429" y="0"/>
                </a:cxn>
                <a:cxn ang="0">
                  <a:pos x="2490" y="0"/>
                </a:cxn>
                <a:cxn ang="0">
                  <a:pos x="2518" y="30"/>
                </a:cxn>
                <a:cxn ang="0">
                  <a:pos x="2577" y="30"/>
                </a:cxn>
                <a:cxn ang="0">
                  <a:pos x="2608" y="60"/>
                </a:cxn>
                <a:cxn ang="0">
                  <a:pos x="2666" y="60"/>
                </a:cxn>
                <a:cxn ang="0">
                  <a:pos x="2697" y="30"/>
                </a:cxn>
                <a:cxn ang="0">
                  <a:pos x="2697" y="0"/>
                </a:cxn>
                <a:cxn ang="0">
                  <a:pos x="2754" y="0"/>
                </a:cxn>
                <a:cxn ang="0">
                  <a:pos x="2784" y="30"/>
                </a:cxn>
                <a:cxn ang="0">
                  <a:pos x="2845" y="30"/>
                </a:cxn>
                <a:cxn ang="0">
                  <a:pos x="2845" y="60"/>
                </a:cxn>
                <a:cxn ang="0">
                  <a:pos x="2934" y="60"/>
                </a:cxn>
                <a:cxn ang="0">
                  <a:pos x="2964" y="30"/>
                </a:cxn>
                <a:cxn ang="0">
                  <a:pos x="2991" y="60"/>
                </a:cxn>
                <a:cxn ang="0">
                  <a:pos x="3052" y="60"/>
                </a:cxn>
                <a:cxn ang="0">
                  <a:pos x="3082" y="30"/>
                </a:cxn>
              </a:cxnLst>
              <a:rect l="0" t="0" r="r" b="b"/>
              <a:pathLst>
                <a:path w="3082" h="680">
                  <a:moveTo>
                    <a:pt x="0" y="680"/>
                  </a:moveTo>
                  <a:lnTo>
                    <a:pt x="88" y="680"/>
                  </a:lnTo>
                  <a:lnTo>
                    <a:pt x="118" y="652"/>
                  </a:lnTo>
                  <a:lnTo>
                    <a:pt x="148" y="652"/>
                  </a:lnTo>
                  <a:lnTo>
                    <a:pt x="207" y="591"/>
                  </a:lnTo>
                  <a:lnTo>
                    <a:pt x="237" y="591"/>
                  </a:lnTo>
                  <a:lnTo>
                    <a:pt x="267" y="561"/>
                  </a:lnTo>
                  <a:lnTo>
                    <a:pt x="267" y="533"/>
                  </a:lnTo>
                  <a:lnTo>
                    <a:pt x="325" y="473"/>
                  </a:lnTo>
                  <a:lnTo>
                    <a:pt x="355" y="473"/>
                  </a:lnTo>
                  <a:lnTo>
                    <a:pt x="386" y="443"/>
                  </a:lnTo>
                  <a:lnTo>
                    <a:pt x="444" y="443"/>
                  </a:lnTo>
                  <a:lnTo>
                    <a:pt x="504" y="385"/>
                  </a:lnTo>
                  <a:lnTo>
                    <a:pt x="532" y="414"/>
                  </a:lnTo>
                  <a:lnTo>
                    <a:pt x="562" y="414"/>
                  </a:lnTo>
                  <a:lnTo>
                    <a:pt x="593" y="443"/>
                  </a:lnTo>
                  <a:lnTo>
                    <a:pt x="651" y="385"/>
                  </a:lnTo>
                  <a:lnTo>
                    <a:pt x="651" y="355"/>
                  </a:lnTo>
                  <a:lnTo>
                    <a:pt x="711" y="296"/>
                  </a:lnTo>
                  <a:lnTo>
                    <a:pt x="741" y="296"/>
                  </a:lnTo>
                  <a:lnTo>
                    <a:pt x="769" y="266"/>
                  </a:lnTo>
                  <a:lnTo>
                    <a:pt x="800" y="266"/>
                  </a:lnTo>
                  <a:lnTo>
                    <a:pt x="830" y="236"/>
                  </a:lnTo>
                  <a:lnTo>
                    <a:pt x="889" y="236"/>
                  </a:lnTo>
                  <a:lnTo>
                    <a:pt x="918" y="207"/>
                  </a:lnTo>
                  <a:lnTo>
                    <a:pt x="978" y="178"/>
                  </a:lnTo>
                  <a:lnTo>
                    <a:pt x="1215" y="178"/>
                  </a:lnTo>
                  <a:lnTo>
                    <a:pt x="1244" y="148"/>
                  </a:lnTo>
                  <a:lnTo>
                    <a:pt x="1362" y="148"/>
                  </a:lnTo>
                  <a:lnTo>
                    <a:pt x="1422" y="118"/>
                  </a:lnTo>
                  <a:lnTo>
                    <a:pt x="1453" y="87"/>
                  </a:lnTo>
                  <a:lnTo>
                    <a:pt x="1511" y="87"/>
                  </a:lnTo>
                  <a:lnTo>
                    <a:pt x="1541" y="118"/>
                  </a:lnTo>
                  <a:lnTo>
                    <a:pt x="1541" y="87"/>
                  </a:lnTo>
                  <a:lnTo>
                    <a:pt x="1660" y="87"/>
                  </a:lnTo>
                  <a:lnTo>
                    <a:pt x="1688" y="60"/>
                  </a:lnTo>
                  <a:lnTo>
                    <a:pt x="2015" y="60"/>
                  </a:lnTo>
                  <a:lnTo>
                    <a:pt x="2104" y="148"/>
                  </a:lnTo>
                  <a:lnTo>
                    <a:pt x="2162" y="148"/>
                  </a:lnTo>
                  <a:lnTo>
                    <a:pt x="2222" y="87"/>
                  </a:lnTo>
                  <a:lnTo>
                    <a:pt x="2311" y="87"/>
                  </a:lnTo>
                  <a:lnTo>
                    <a:pt x="2341" y="60"/>
                  </a:lnTo>
                  <a:lnTo>
                    <a:pt x="2399" y="60"/>
                  </a:lnTo>
                  <a:lnTo>
                    <a:pt x="2399" y="30"/>
                  </a:lnTo>
                  <a:lnTo>
                    <a:pt x="2429" y="0"/>
                  </a:lnTo>
                  <a:lnTo>
                    <a:pt x="2490" y="0"/>
                  </a:lnTo>
                  <a:lnTo>
                    <a:pt x="2518" y="30"/>
                  </a:lnTo>
                  <a:lnTo>
                    <a:pt x="2577" y="30"/>
                  </a:lnTo>
                  <a:lnTo>
                    <a:pt x="2608" y="60"/>
                  </a:lnTo>
                  <a:lnTo>
                    <a:pt x="2666" y="60"/>
                  </a:lnTo>
                  <a:lnTo>
                    <a:pt x="2697" y="30"/>
                  </a:lnTo>
                  <a:lnTo>
                    <a:pt x="2697" y="0"/>
                  </a:lnTo>
                  <a:lnTo>
                    <a:pt x="2754" y="0"/>
                  </a:lnTo>
                  <a:lnTo>
                    <a:pt x="2784" y="30"/>
                  </a:lnTo>
                  <a:lnTo>
                    <a:pt x="2845" y="30"/>
                  </a:lnTo>
                  <a:lnTo>
                    <a:pt x="2845" y="60"/>
                  </a:lnTo>
                  <a:lnTo>
                    <a:pt x="2934" y="60"/>
                  </a:lnTo>
                  <a:lnTo>
                    <a:pt x="2964" y="30"/>
                  </a:lnTo>
                  <a:lnTo>
                    <a:pt x="2991" y="60"/>
                  </a:lnTo>
                  <a:lnTo>
                    <a:pt x="3052" y="60"/>
                  </a:lnTo>
                  <a:lnTo>
                    <a:pt x="3082" y="30"/>
                  </a:lnTo>
                </a:path>
              </a:pathLst>
            </a:custGeom>
            <a:noFill/>
            <a:ln w="1588">
              <a:solidFill>
                <a:srgbClr val="000000"/>
              </a:solidFill>
              <a:prstDash val="solid"/>
              <a:round/>
              <a:headEnd/>
              <a:tailEnd/>
            </a:ln>
          </p:spPr>
          <p:txBody>
            <a:bodyPr/>
            <a:lstStyle/>
            <a:p>
              <a:endParaRPr lang="en-GB"/>
            </a:p>
          </p:txBody>
        </p:sp>
        <p:sp>
          <p:nvSpPr>
            <p:cNvPr id="21994" name="Freeform 490"/>
            <p:cNvSpPr>
              <a:spLocks/>
            </p:cNvSpPr>
            <p:nvPr/>
          </p:nvSpPr>
          <p:spPr bwMode="auto">
            <a:xfrm>
              <a:off x="1842" y="3785"/>
              <a:ext cx="571" cy="562"/>
            </a:xfrm>
            <a:custGeom>
              <a:avLst/>
              <a:gdLst/>
              <a:ahLst/>
              <a:cxnLst>
                <a:cxn ang="0">
                  <a:pos x="1986" y="30"/>
                </a:cxn>
                <a:cxn ang="0">
                  <a:pos x="2104" y="118"/>
                </a:cxn>
                <a:cxn ang="0">
                  <a:pos x="2074" y="179"/>
                </a:cxn>
                <a:cxn ang="0">
                  <a:pos x="2074" y="236"/>
                </a:cxn>
                <a:cxn ang="0">
                  <a:pos x="2104" y="474"/>
                </a:cxn>
                <a:cxn ang="0">
                  <a:pos x="2134" y="534"/>
                </a:cxn>
                <a:cxn ang="0">
                  <a:pos x="2104" y="622"/>
                </a:cxn>
                <a:cxn ang="0">
                  <a:pos x="2163" y="711"/>
                </a:cxn>
                <a:cxn ang="0">
                  <a:pos x="2253" y="859"/>
                </a:cxn>
                <a:cxn ang="0">
                  <a:pos x="2223" y="919"/>
                </a:cxn>
                <a:cxn ang="0">
                  <a:pos x="2193" y="1008"/>
                </a:cxn>
                <a:cxn ang="0">
                  <a:pos x="1719" y="1038"/>
                </a:cxn>
                <a:cxn ang="0">
                  <a:pos x="1688" y="1126"/>
                </a:cxn>
                <a:cxn ang="0">
                  <a:pos x="1570" y="1156"/>
                </a:cxn>
                <a:cxn ang="0">
                  <a:pos x="1451" y="1184"/>
                </a:cxn>
                <a:cxn ang="0">
                  <a:pos x="1481" y="1244"/>
                </a:cxn>
                <a:cxn ang="0">
                  <a:pos x="1451" y="1302"/>
                </a:cxn>
                <a:cxn ang="0">
                  <a:pos x="1511" y="1333"/>
                </a:cxn>
                <a:cxn ang="0">
                  <a:pos x="1451" y="1421"/>
                </a:cxn>
                <a:cxn ang="0">
                  <a:pos x="1363" y="1451"/>
                </a:cxn>
                <a:cxn ang="0">
                  <a:pos x="1304" y="1481"/>
                </a:cxn>
                <a:cxn ang="0">
                  <a:pos x="1215" y="1511"/>
                </a:cxn>
                <a:cxn ang="0">
                  <a:pos x="1156" y="1540"/>
                </a:cxn>
                <a:cxn ang="0">
                  <a:pos x="1067" y="1688"/>
                </a:cxn>
                <a:cxn ang="0">
                  <a:pos x="1008" y="1718"/>
                </a:cxn>
                <a:cxn ang="0">
                  <a:pos x="919" y="1776"/>
                </a:cxn>
                <a:cxn ang="0">
                  <a:pos x="740" y="1806"/>
                </a:cxn>
                <a:cxn ang="0">
                  <a:pos x="651" y="1836"/>
                </a:cxn>
                <a:cxn ang="0">
                  <a:pos x="444" y="1867"/>
                </a:cxn>
                <a:cxn ang="0">
                  <a:pos x="414" y="1924"/>
                </a:cxn>
                <a:cxn ang="0">
                  <a:pos x="296" y="1985"/>
                </a:cxn>
                <a:cxn ang="0">
                  <a:pos x="207" y="2043"/>
                </a:cxn>
                <a:cxn ang="0">
                  <a:pos x="30" y="2162"/>
                </a:cxn>
                <a:cxn ang="0">
                  <a:pos x="0" y="2250"/>
                </a:cxn>
              </a:cxnLst>
              <a:rect l="0" t="0" r="r" b="b"/>
              <a:pathLst>
                <a:path w="2281" h="2250">
                  <a:moveTo>
                    <a:pt x="1986" y="0"/>
                  </a:moveTo>
                  <a:lnTo>
                    <a:pt x="1986" y="30"/>
                  </a:lnTo>
                  <a:lnTo>
                    <a:pt x="2016" y="30"/>
                  </a:lnTo>
                  <a:lnTo>
                    <a:pt x="2104" y="118"/>
                  </a:lnTo>
                  <a:lnTo>
                    <a:pt x="2074" y="148"/>
                  </a:lnTo>
                  <a:lnTo>
                    <a:pt x="2074" y="179"/>
                  </a:lnTo>
                  <a:lnTo>
                    <a:pt x="2104" y="209"/>
                  </a:lnTo>
                  <a:lnTo>
                    <a:pt x="2074" y="236"/>
                  </a:lnTo>
                  <a:lnTo>
                    <a:pt x="2104" y="267"/>
                  </a:lnTo>
                  <a:lnTo>
                    <a:pt x="2104" y="474"/>
                  </a:lnTo>
                  <a:lnTo>
                    <a:pt x="2134" y="504"/>
                  </a:lnTo>
                  <a:lnTo>
                    <a:pt x="2134" y="534"/>
                  </a:lnTo>
                  <a:lnTo>
                    <a:pt x="2104" y="564"/>
                  </a:lnTo>
                  <a:lnTo>
                    <a:pt x="2104" y="622"/>
                  </a:lnTo>
                  <a:lnTo>
                    <a:pt x="2163" y="682"/>
                  </a:lnTo>
                  <a:lnTo>
                    <a:pt x="2163" y="711"/>
                  </a:lnTo>
                  <a:lnTo>
                    <a:pt x="2134" y="740"/>
                  </a:lnTo>
                  <a:lnTo>
                    <a:pt x="2253" y="859"/>
                  </a:lnTo>
                  <a:lnTo>
                    <a:pt x="2281" y="859"/>
                  </a:lnTo>
                  <a:lnTo>
                    <a:pt x="2223" y="919"/>
                  </a:lnTo>
                  <a:lnTo>
                    <a:pt x="2223" y="977"/>
                  </a:lnTo>
                  <a:lnTo>
                    <a:pt x="2193" y="1008"/>
                  </a:lnTo>
                  <a:lnTo>
                    <a:pt x="1749" y="1008"/>
                  </a:lnTo>
                  <a:lnTo>
                    <a:pt x="1719" y="1038"/>
                  </a:lnTo>
                  <a:lnTo>
                    <a:pt x="1719" y="1095"/>
                  </a:lnTo>
                  <a:lnTo>
                    <a:pt x="1688" y="1126"/>
                  </a:lnTo>
                  <a:lnTo>
                    <a:pt x="1600" y="1126"/>
                  </a:lnTo>
                  <a:lnTo>
                    <a:pt x="1570" y="1156"/>
                  </a:lnTo>
                  <a:lnTo>
                    <a:pt x="1481" y="1156"/>
                  </a:lnTo>
                  <a:lnTo>
                    <a:pt x="1451" y="1184"/>
                  </a:lnTo>
                  <a:lnTo>
                    <a:pt x="1451" y="1244"/>
                  </a:lnTo>
                  <a:lnTo>
                    <a:pt x="1481" y="1244"/>
                  </a:lnTo>
                  <a:lnTo>
                    <a:pt x="1451" y="1274"/>
                  </a:lnTo>
                  <a:lnTo>
                    <a:pt x="1451" y="1302"/>
                  </a:lnTo>
                  <a:lnTo>
                    <a:pt x="1481" y="1333"/>
                  </a:lnTo>
                  <a:lnTo>
                    <a:pt x="1511" y="1333"/>
                  </a:lnTo>
                  <a:lnTo>
                    <a:pt x="1511" y="1363"/>
                  </a:lnTo>
                  <a:lnTo>
                    <a:pt x="1451" y="1421"/>
                  </a:lnTo>
                  <a:lnTo>
                    <a:pt x="1393" y="1421"/>
                  </a:lnTo>
                  <a:lnTo>
                    <a:pt x="1363" y="1451"/>
                  </a:lnTo>
                  <a:lnTo>
                    <a:pt x="1363" y="1481"/>
                  </a:lnTo>
                  <a:lnTo>
                    <a:pt x="1304" y="1481"/>
                  </a:lnTo>
                  <a:lnTo>
                    <a:pt x="1274" y="1511"/>
                  </a:lnTo>
                  <a:lnTo>
                    <a:pt x="1215" y="1511"/>
                  </a:lnTo>
                  <a:lnTo>
                    <a:pt x="1186" y="1540"/>
                  </a:lnTo>
                  <a:lnTo>
                    <a:pt x="1156" y="1540"/>
                  </a:lnTo>
                  <a:lnTo>
                    <a:pt x="1067" y="1629"/>
                  </a:lnTo>
                  <a:lnTo>
                    <a:pt x="1067" y="1688"/>
                  </a:lnTo>
                  <a:lnTo>
                    <a:pt x="1037" y="1718"/>
                  </a:lnTo>
                  <a:lnTo>
                    <a:pt x="1008" y="1718"/>
                  </a:lnTo>
                  <a:lnTo>
                    <a:pt x="949" y="1748"/>
                  </a:lnTo>
                  <a:lnTo>
                    <a:pt x="919" y="1776"/>
                  </a:lnTo>
                  <a:lnTo>
                    <a:pt x="771" y="1776"/>
                  </a:lnTo>
                  <a:lnTo>
                    <a:pt x="740" y="1806"/>
                  </a:lnTo>
                  <a:lnTo>
                    <a:pt x="682" y="1806"/>
                  </a:lnTo>
                  <a:lnTo>
                    <a:pt x="651" y="1836"/>
                  </a:lnTo>
                  <a:lnTo>
                    <a:pt x="651" y="1867"/>
                  </a:lnTo>
                  <a:lnTo>
                    <a:pt x="444" y="1867"/>
                  </a:lnTo>
                  <a:lnTo>
                    <a:pt x="414" y="1894"/>
                  </a:lnTo>
                  <a:lnTo>
                    <a:pt x="414" y="1924"/>
                  </a:lnTo>
                  <a:lnTo>
                    <a:pt x="356" y="1924"/>
                  </a:lnTo>
                  <a:lnTo>
                    <a:pt x="296" y="1985"/>
                  </a:lnTo>
                  <a:lnTo>
                    <a:pt x="268" y="1985"/>
                  </a:lnTo>
                  <a:lnTo>
                    <a:pt x="207" y="2043"/>
                  </a:lnTo>
                  <a:lnTo>
                    <a:pt x="89" y="2103"/>
                  </a:lnTo>
                  <a:lnTo>
                    <a:pt x="30" y="2162"/>
                  </a:lnTo>
                  <a:lnTo>
                    <a:pt x="0" y="2162"/>
                  </a:lnTo>
                  <a:lnTo>
                    <a:pt x="0" y="2250"/>
                  </a:lnTo>
                </a:path>
              </a:pathLst>
            </a:custGeom>
            <a:noFill/>
            <a:ln w="1588">
              <a:solidFill>
                <a:srgbClr val="000000"/>
              </a:solidFill>
              <a:prstDash val="solid"/>
              <a:round/>
              <a:headEnd/>
              <a:tailEnd/>
            </a:ln>
          </p:spPr>
          <p:txBody>
            <a:bodyPr/>
            <a:lstStyle/>
            <a:p>
              <a:endParaRPr lang="en-GB"/>
            </a:p>
          </p:txBody>
        </p:sp>
        <p:sp>
          <p:nvSpPr>
            <p:cNvPr id="21995" name="Freeform 491"/>
            <p:cNvSpPr>
              <a:spLocks/>
            </p:cNvSpPr>
            <p:nvPr/>
          </p:nvSpPr>
          <p:spPr bwMode="auto">
            <a:xfrm>
              <a:off x="1857" y="3474"/>
              <a:ext cx="118" cy="148"/>
            </a:xfrm>
            <a:custGeom>
              <a:avLst/>
              <a:gdLst/>
              <a:ahLst/>
              <a:cxnLst>
                <a:cxn ang="0">
                  <a:pos x="0" y="0"/>
                </a:cxn>
                <a:cxn ang="0">
                  <a:pos x="0" y="89"/>
                </a:cxn>
                <a:cxn ang="0">
                  <a:pos x="60" y="89"/>
                </a:cxn>
                <a:cxn ang="0">
                  <a:pos x="90" y="61"/>
                </a:cxn>
                <a:cxn ang="0">
                  <a:pos x="119" y="89"/>
                </a:cxn>
                <a:cxn ang="0">
                  <a:pos x="119" y="61"/>
                </a:cxn>
                <a:cxn ang="0">
                  <a:pos x="148" y="61"/>
                </a:cxn>
                <a:cxn ang="0">
                  <a:pos x="148" y="89"/>
                </a:cxn>
                <a:cxn ang="0">
                  <a:pos x="119" y="119"/>
                </a:cxn>
                <a:cxn ang="0">
                  <a:pos x="119" y="207"/>
                </a:cxn>
                <a:cxn ang="0">
                  <a:pos x="90" y="237"/>
                </a:cxn>
                <a:cxn ang="0">
                  <a:pos x="90" y="298"/>
                </a:cxn>
                <a:cxn ang="0">
                  <a:pos x="119" y="325"/>
                </a:cxn>
                <a:cxn ang="0">
                  <a:pos x="90" y="355"/>
                </a:cxn>
                <a:cxn ang="0">
                  <a:pos x="90" y="474"/>
                </a:cxn>
                <a:cxn ang="0">
                  <a:pos x="60" y="504"/>
                </a:cxn>
                <a:cxn ang="0">
                  <a:pos x="60" y="532"/>
                </a:cxn>
                <a:cxn ang="0">
                  <a:pos x="30" y="563"/>
                </a:cxn>
                <a:cxn ang="0">
                  <a:pos x="30" y="593"/>
                </a:cxn>
                <a:cxn ang="0">
                  <a:pos x="60" y="563"/>
                </a:cxn>
                <a:cxn ang="0">
                  <a:pos x="90" y="563"/>
                </a:cxn>
                <a:cxn ang="0">
                  <a:pos x="119" y="532"/>
                </a:cxn>
                <a:cxn ang="0">
                  <a:pos x="178" y="532"/>
                </a:cxn>
                <a:cxn ang="0">
                  <a:pos x="178" y="563"/>
                </a:cxn>
                <a:cxn ang="0">
                  <a:pos x="297" y="563"/>
                </a:cxn>
                <a:cxn ang="0">
                  <a:pos x="328" y="593"/>
                </a:cxn>
                <a:cxn ang="0">
                  <a:pos x="355" y="563"/>
                </a:cxn>
                <a:cxn ang="0">
                  <a:pos x="385" y="563"/>
                </a:cxn>
                <a:cxn ang="0">
                  <a:pos x="446" y="532"/>
                </a:cxn>
                <a:cxn ang="0">
                  <a:pos x="474" y="504"/>
                </a:cxn>
              </a:cxnLst>
              <a:rect l="0" t="0" r="r" b="b"/>
              <a:pathLst>
                <a:path w="474" h="593">
                  <a:moveTo>
                    <a:pt x="0" y="0"/>
                  </a:moveTo>
                  <a:lnTo>
                    <a:pt x="0" y="89"/>
                  </a:lnTo>
                  <a:lnTo>
                    <a:pt x="60" y="89"/>
                  </a:lnTo>
                  <a:lnTo>
                    <a:pt x="90" y="61"/>
                  </a:lnTo>
                  <a:lnTo>
                    <a:pt x="119" y="89"/>
                  </a:lnTo>
                  <a:lnTo>
                    <a:pt x="119" y="61"/>
                  </a:lnTo>
                  <a:lnTo>
                    <a:pt x="148" y="61"/>
                  </a:lnTo>
                  <a:lnTo>
                    <a:pt x="148" y="89"/>
                  </a:lnTo>
                  <a:lnTo>
                    <a:pt x="119" y="119"/>
                  </a:lnTo>
                  <a:lnTo>
                    <a:pt x="119" y="207"/>
                  </a:lnTo>
                  <a:lnTo>
                    <a:pt x="90" y="237"/>
                  </a:lnTo>
                  <a:lnTo>
                    <a:pt x="90" y="298"/>
                  </a:lnTo>
                  <a:lnTo>
                    <a:pt x="119" y="325"/>
                  </a:lnTo>
                  <a:lnTo>
                    <a:pt x="90" y="355"/>
                  </a:lnTo>
                  <a:lnTo>
                    <a:pt x="90" y="474"/>
                  </a:lnTo>
                  <a:lnTo>
                    <a:pt x="60" y="504"/>
                  </a:lnTo>
                  <a:lnTo>
                    <a:pt x="60" y="532"/>
                  </a:lnTo>
                  <a:lnTo>
                    <a:pt x="30" y="563"/>
                  </a:lnTo>
                  <a:lnTo>
                    <a:pt x="30" y="593"/>
                  </a:lnTo>
                  <a:lnTo>
                    <a:pt x="60" y="563"/>
                  </a:lnTo>
                  <a:lnTo>
                    <a:pt x="90" y="563"/>
                  </a:lnTo>
                  <a:lnTo>
                    <a:pt x="119" y="532"/>
                  </a:lnTo>
                  <a:lnTo>
                    <a:pt x="178" y="532"/>
                  </a:lnTo>
                  <a:lnTo>
                    <a:pt x="178" y="563"/>
                  </a:lnTo>
                  <a:lnTo>
                    <a:pt x="297" y="563"/>
                  </a:lnTo>
                  <a:lnTo>
                    <a:pt x="328" y="593"/>
                  </a:lnTo>
                  <a:lnTo>
                    <a:pt x="355" y="563"/>
                  </a:lnTo>
                  <a:lnTo>
                    <a:pt x="385" y="563"/>
                  </a:lnTo>
                  <a:lnTo>
                    <a:pt x="446" y="532"/>
                  </a:lnTo>
                  <a:lnTo>
                    <a:pt x="474" y="504"/>
                  </a:lnTo>
                </a:path>
              </a:pathLst>
            </a:custGeom>
            <a:noFill/>
            <a:ln w="1588">
              <a:solidFill>
                <a:srgbClr val="000000"/>
              </a:solidFill>
              <a:prstDash val="solid"/>
              <a:round/>
              <a:headEnd/>
              <a:tailEnd/>
            </a:ln>
          </p:spPr>
          <p:txBody>
            <a:bodyPr/>
            <a:lstStyle/>
            <a:p>
              <a:endParaRPr lang="en-GB"/>
            </a:p>
          </p:txBody>
        </p:sp>
        <p:sp>
          <p:nvSpPr>
            <p:cNvPr id="21996" name="Freeform 492"/>
            <p:cNvSpPr>
              <a:spLocks/>
            </p:cNvSpPr>
            <p:nvPr/>
          </p:nvSpPr>
          <p:spPr bwMode="auto">
            <a:xfrm>
              <a:off x="1857" y="3452"/>
              <a:ext cx="22" cy="30"/>
            </a:xfrm>
            <a:custGeom>
              <a:avLst/>
              <a:gdLst/>
              <a:ahLst/>
              <a:cxnLst>
                <a:cxn ang="0">
                  <a:pos x="0" y="88"/>
                </a:cxn>
                <a:cxn ang="0">
                  <a:pos x="90" y="0"/>
                </a:cxn>
                <a:cxn ang="0">
                  <a:pos x="90" y="58"/>
                </a:cxn>
                <a:cxn ang="0">
                  <a:pos x="60" y="88"/>
                </a:cxn>
                <a:cxn ang="0">
                  <a:pos x="60" y="118"/>
                </a:cxn>
                <a:cxn ang="0">
                  <a:pos x="30" y="88"/>
                </a:cxn>
                <a:cxn ang="0">
                  <a:pos x="0" y="88"/>
                </a:cxn>
              </a:cxnLst>
              <a:rect l="0" t="0" r="r" b="b"/>
              <a:pathLst>
                <a:path w="90" h="118">
                  <a:moveTo>
                    <a:pt x="0" y="88"/>
                  </a:moveTo>
                  <a:lnTo>
                    <a:pt x="90" y="0"/>
                  </a:lnTo>
                  <a:lnTo>
                    <a:pt x="90" y="58"/>
                  </a:lnTo>
                  <a:lnTo>
                    <a:pt x="60" y="88"/>
                  </a:lnTo>
                  <a:lnTo>
                    <a:pt x="60" y="118"/>
                  </a:lnTo>
                  <a:lnTo>
                    <a:pt x="30" y="88"/>
                  </a:lnTo>
                  <a:lnTo>
                    <a:pt x="0" y="88"/>
                  </a:lnTo>
                </a:path>
              </a:pathLst>
            </a:custGeom>
            <a:noFill/>
            <a:ln w="1588">
              <a:solidFill>
                <a:srgbClr val="000000"/>
              </a:solidFill>
              <a:prstDash val="solid"/>
              <a:round/>
              <a:headEnd/>
              <a:tailEnd/>
            </a:ln>
          </p:spPr>
          <p:txBody>
            <a:bodyPr/>
            <a:lstStyle/>
            <a:p>
              <a:endParaRPr lang="en-GB"/>
            </a:p>
          </p:txBody>
        </p:sp>
        <p:sp>
          <p:nvSpPr>
            <p:cNvPr id="21997" name="Freeform 493"/>
            <p:cNvSpPr>
              <a:spLocks/>
            </p:cNvSpPr>
            <p:nvPr/>
          </p:nvSpPr>
          <p:spPr bwMode="auto">
            <a:xfrm>
              <a:off x="3679" y="2645"/>
              <a:ext cx="326" cy="67"/>
            </a:xfrm>
            <a:custGeom>
              <a:avLst/>
              <a:gdLst/>
              <a:ahLst/>
              <a:cxnLst>
                <a:cxn ang="0">
                  <a:pos x="1304" y="61"/>
                </a:cxn>
                <a:cxn ang="0">
                  <a:pos x="1246" y="61"/>
                </a:cxn>
                <a:cxn ang="0">
                  <a:pos x="1215" y="88"/>
                </a:cxn>
                <a:cxn ang="0">
                  <a:pos x="1185" y="61"/>
                </a:cxn>
                <a:cxn ang="0">
                  <a:pos x="1185" y="31"/>
                </a:cxn>
                <a:cxn ang="0">
                  <a:pos x="1155" y="0"/>
                </a:cxn>
                <a:cxn ang="0">
                  <a:pos x="1097" y="0"/>
                </a:cxn>
                <a:cxn ang="0">
                  <a:pos x="1097" y="31"/>
                </a:cxn>
                <a:cxn ang="0">
                  <a:pos x="1037" y="31"/>
                </a:cxn>
                <a:cxn ang="0">
                  <a:pos x="978" y="0"/>
                </a:cxn>
                <a:cxn ang="0">
                  <a:pos x="890" y="0"/>
                </a:cxn>
                <a:cxn ang="0">
                  <a:pos x="860" y="31"/>
                </a:cxn>
                <a:cxn ang="0">
                  <a:pos x="860" y="61"/>
                </a:cxn>
                <a:cxn ang="0">
                  <a:pos x="830" y="88"/>
                </a:cxn>
                <a:cxn ang="0">
                  <a:pos x="800" y="88"/>
                </a:cxn>
                <a:cxn ang="0">
                  <a:pos x="771" y="119"/>
                </a:cxn>
                <a:cxn ang="0">
                  <a:pos x="741" y="119"/>
                </a:cxn>
                <a:cxn ang="0">
                  <a:pos x="712" y="149"/>
                </a:cxn>
                <a:cxn ang="0">
                  <a:pos x="681" y="119"/>
                </a:cxn>
                <a:cxn ang="0">
                  <a:pos x="623" y="119"/>
                </a:cxn>
                <a:cxn ang="0">
                  <a:pos x="623" y="149"/>
                </a:cxn>
                <a:cxn ang="0">
                  <a:pos x="562" y="179"/>
                </a:cxn>
                <a:cxn ang="0">
                  <a:pos x="444" y="179"/>
                </a:cxn>
                <a:cxn ang="0">
                  <a:pos x="416" y="208"/>
                </a:cxn>
                <a:cxn ang="0">
                  <a:pos x="444" y="238"/>
                </a:cxn>
                <a:cxn ang="0">
                  <a:pos x="416" y="238"/>
                </a:cxn>
                <a:cxn ang="0">
                  <a:pos x="416" y="267"/>
                </a:cxn>
                <a:cxn ang="0">
                  <a:pos x="148" y="267"/>
                </a:cxn>
                <a:cxn ang="0">
                  <a:pos x="118" y="238"/>
                </a:cxn>
                <a:cxn ang="0">
                  <a:pos x="89" y="238"/>
                </a:cxn>
                <a:cxn ang="0">
                  <a:pos x="30" y="179"/>
                </a:cxn>
                <a:cxn ang="0">
                  <a:pos x="0" y="179"/>
                </a:cxn>
              </a:cxnLst>
              <a:rect l="0" t="0" r="r" b="b"/>
              <a:pathLst>
                <a:path w="1304" h="267">
                  <a:moveTo>
                    <a:pt x="1304" y="61"/>
                  </a:moveTo>
                  <a:lnTo>
                    <a:pt x="1246" y="61"/>
                  </a:lnTo>
                  <a:lnTo>
                    <a:pt x="1215" y="88"/>
                  </a:lnTo>
                  <a:lnTo>
                    <a:pt x="1185" y="61"/>
                  </a:lnTo>
                  <a:lnTo>
                    <a:pt x="1185" y="31"/>
                  </a:lnTo>
                  <a:lnTo>
                    <a:pt x="1155" y="0"/>
                  </a:lnTo>
                  <a:lnTo>
                    <a:pt x="1097" y="0"/>
                  </a:lnTo>
                  <a:lnTo>
                    <a:pt x="1097" y="31"/>
                  </a:lnTo>
                  <a:lnTo>
                    <a:pt x="1037" y="31"/>
                  </a:lnTo>
                  <a:lnTo>
                    <a:pt x="978" y="0"/>
                  </a:lnTo>
                  <a:lnTo>
                    <a:pt x="890" y="0"/>
                  </a:lnTo>
                  <a:lnTo>
                    <a:pt x="860" y="31"/>
                  </a:lnTo>
                  <a:lnTo>
                    <a:pt x="860" y="61"/>
                  </a:lnTo>
                  <a:lnTo>
                    <a:pt x="830" y="88"/>
                  </a:lnTo>
                  <a:lnTo>
                    <a:pt x="800" y="88"/>
                  </a:lnTo>
                  <a:lnTo>
                    <a:pt x="771" y="119"/>
                  </a:lnTo>
                  <a:lnTo>
                    <a:pt x="741" y="119"/>
                  </a:lnTo>
                  <a:lnTo>
                    <a:pt x="712" y="149"/>
                  </a:lnTo>
                  <a:lnTo>
                    <a:pt x="681" y="119"/>
                  </a:lnTo>
                  <a:lnTo>
                    <a:pt x="623" y="119"/>
                  </a:lnTo>
                  <a:lnTo>
                    <a:pt x="623" y="149"/>
                  </a:lnTo>
                  <a:lnTo>
                    <a:pt x="562" y="179"/>
                  </a:lnTo>
                  <a:lnTo>
                    <a:pt x="444" y="179"/>
                  </a:lnTo>
                  <a:lnTo>
                    <a:pt x="416" y="208"/>
                  </a:lnTo>
                  <a:lnTo>
                    <a:pt x="444" y="238"/>
                  </a:lnTo>
                  <a:lnTo>
                    <a:pt x="416" y="238"/>
                  </a:lnTo>
                  <a:lnTo>
                    <a:pt x="416" y="267"/>
                  </a:lnTo>
                  <a:lnTo>
                    <a:pt x="148" y="267"/>
                  </a:lnTo>
                  <a:lnTo>
                    <a:pt x="118" y="238"/>
                  </a:lnTo>
                  <a:lnTo>
                    <a:pt x="89" y="238"/>
                  </a:lnTo>
                  <a:lnTo>
                    <a:pt x="30" y="179"/>
                  </a:lnTo>
                  <a:lnTo>
                    <a:pt x="0" y="179"/>
                  </a:lnTo>
                </a:path>
              </a:pathLst>
            </a:custGeom>
            <a:noFill/>
            <a:ln w="1588">
              <a:solidFill>
                <a:srgbClr val="000000"/>
              </a:solidFill>
              <a:prstDash val="solid"/>
              <a:round/>
              <a:headEnd/>
              <a:tailEnd/>
            </a:ln>
          </p:spPr>
          <p:txBody>
            <a:bodyPr/>
            <a:lstStyle/>
            <a:p>
              <a:endParaRPr lang="en-GB"/>
            </a:p>
          </p:txBody>
        </p:sp>
        <p:sp>
          <p:nvSpPr>
            <p:cNvPr id="21998" name="Freeform 494"/>
            <p:cNvSpPr>
              <a:spLocks/>
            </p:cNvSpPr>
            <p:nvPr/>
          </p:nvSpPr>
          <p:spPr bwMode="auto">
            <a:xfrm>
              <a:off x="3665" y="2564"/>
              <a:ext cx="119" cy="74"/>
            </a:xfrm>
            <a:custGeom>
              <a:avLst/>
              <a:gdLst/>
              <a:ahLst/>
              <a:cxnLst>
                <a:cxn ang="0">
                  <a:pos x="0" y="295"/>
                </a:cxn>
                <a:cxn ang="0">
                  <a:pos x="0" y="267"/>
                </a:cxn>
                <a:cxn ang="0">
                  <a:pos x="29" y="267"/>
                </a:cxn>
                <a:cxn ang="0">
                  <a:pos x="29" y="238"/>
                </a:cxn>
                <a:cxn ang="0">
                  <a:pos x="177" y="238"/>
                </a:cxn>
                <a:cxn ang="0">
                  <a:pos x="207" y="207"/>
                </a:cxn>
                <a:cxn ang="0">
                  <a:pos x="237" y="207"/>
                </a:cxn>
                <a:cxn ang="0">
                  <a:pos x="266" y="177"/>
                </a:cxn>
                <a:cxn ang="0">
                  <a:pos x="296" y="177"/>
                </a:cxn>
                <a:cxn ang="0">
                  <a:pos x="296" y="118"/>
                </a:cxn>
                <a:cxn ang="0">
                  <a:pos x="326" y="88"/>
                </a:cxn>
                <a:cxn ang="0">
                  <a:pos x="357" y="88"/>
                </a:cxn>
                <a:cxn ang="0">
                  <a:pos x="357" y="59"/>
                </a:cxn>
                <a:cxn ang="0">
                  <a:pos x="384" y="59"/>
                </a:cxn>
                <a:cxn ang="0">
                  <a:pos x="445" y="0"/>
                </a:cxn>
                <a:cxn ang="0">
                  <a:pos x="475" y="31"/>
                </a:cxn>
                <a:cxn ang="0">
                  <a:pos x="475" y="0"/>
                </a:cxn>
              </a:cxnLst>
              <a:rect l="0" t="0" r="r" b="b"/>
              <a:pathLst>
                <a:path w="475" h="295">
                  <a:moveTo>
                    <a:pt x="0" y="295"/>
                  </a:moveTo>
                  <a:lnTo>
                    <a:pt x="0" y="267"/>
                  </a:lnTo>
                  <a:lnTo>
                    <a:pt x="29" y="267"/>
                  </a:lnTo>
                  <a:lnTo>
                    <a:pt x="29" y="238"/>
                  </a:lnTo>
                  <a:lnTo>
                    <a:pt x="177" y="238"/>
                  </a:lnTo>
                  <a:lnTo>
                    <a:pt x="207" y="207"/>
                  </a:lnTo>
                  <a:lnTo>
                    <a:pt x="237" y="207"/>
                  </a:lnTo>
                  <a:lnTo>
                    <a:pt x="266" y="177"/>
                  </a:lnTo>
                  <a:lnTo>
                    <a:pt x="296" y="177"/>
                  </a:lnTo>
                  <a:lnTo>
                    <a:pt x="296" y="118"/>
                  </a:lnTo>
                  <a:lnTo>
                    <a:pt x="326" y="88"/>
                  </a:lnTo>
                  <a:lnTo>
                    <a:pt x="357" y="88"/>
                  </a:lnTo>
                  <a:lnTo>
                    <a:pt x="357" y="59"/>
                  </a:lnTo>
                  <a:lnTo>
                    <a:pt x="384" y="59"/>
                  </a:lnTo>
                  <a:lnTo>
                    <a:pt x="445" y="0"/>
                  </a:lnTo>
                  <a:lnTo>
                    <a:pt x="475" y="31"/>
                  </a:lnTo>
                  <a:lnTo>
                    <a:pt x="475" y="0"/>
                  </a:lnTo>
                </a:path>
              </a:pathLst>
            </a:custGeom>
            <a:noFill/>
            <a:ln w="1588">
              <a:solidFill>
                <a:srgbClr val="000000"/>
              </a:solidFill>
              <a:prstDash val="solid"/>
              <a:round/>
              <a:headEnd/>
              <a:tailEnd/>
            </a:ln>
          </p:spPr>
          <p:txBody>
            <a:bodyPr/>
            <a:lstStyle/>
            <a:p>
              <a:endParaRPr lang="en-GB"/>
            </a:p>
          </p:txBody>
        </p:sp>
        <p:sp>
          <p:nvSpPr>
            <p:cNvPr id="21999" name="Freeform 495"/>
            <p:cNvSpPr>
              <a:spLocks/>
            </p:cNvSpPr>
            <p:nvPr/>
          </p:nvSpPr>
          <p:spPr bwMode="auto">
            <a:xfrm>
              <a:off x="3457" y="2608"/>
              <a:ext cx="208" cy="37"/>
            </a:xfrm>
            <a:custGeom>
              <a:avLst/>
              <a:gdLst/>
              <a:ahLst/>
              <a:cxnLst>
                <a:cxn ang="0">
                  <a:pos x="830" y="118"/>
                </a:cxn>
                <a:cxn ang="0">
                  <a:pos x="800" y="90"/>
                </a:cxn>
                <a:cxn ang="0">
                  <a:pos x="741" y="90"/>
                </a:cxn>
                <a:cxn ang="0">
                  <a:pos x="712" y="61"/>
                </a:cxn>
                <a:cxn ang="0">
                  <a:pos x="682" y="61"/>
                </a:cxn>
                <a:cxn ang="0">
                  <a:pos x="652" y="90"/>
                </a:cxn>
                <a:cxn ang="0">
                  <a:pos x="593" y="90"/>
                </a:cxn>
                <a:cxn ang="0">
                  <a:pos x="564" y="61"/>
                </a:cxn>
                <a:cxn ang="0">
                  <a:pos x="534" y="61"/>
                </a:cxn>
                <a:cxn ang="0">
                  <a:pos x="534" y="30"/>
                </a:cxn>
                <a:cxn ang="0">
                  <a:pos x="503" y="61"/>
                </a:cxn>
                <a:cxn ang="0">
                  <a:pos x="475" y="30"/>
                </a:cxn>
                <a:cxn ang="0">
                  <a:pos x="445" y="30"/>
                </a:cxn>
                <a:cxn ang="0">
                  <a:pos x="414" y="0"/>
                </a:cxn>
                <a:cxn ang="0">
                  <a:pos x="384" y="0"/>
                </a:cxn>
                <a:cxn ang="0">
                  <a:pos x="357" y="30"/>
                </a:cxn>
                <a:cxn ang="0">
                  <a:pos x="327" y="0"/>
                </a:cxn>
                <a:cxn ang="0">
                  <a:pos x="296" y="0"/>
                </a:cxn>
                <a:cxn ang="0">
                  <a:pos x="296" y="90"/>
                </a:cxn>
                <a:cxn ang="0">
                  <a:pos x="266" y="90"/>
                </a:cxn>
                <a:cxn ang="0">
                  <a:pos x="238" y="118"/>
                </a:cxn>
                <a:cxn ang="0">
                  <a:pos x="238" y="148"/>
                </a:cxn>
                <a:cxn ang="0">
                  <a:pos x="207" y="118"/>
                </a:cxn>
                <a:cxn ang="0">
                  <a:pos x="177" y="118"/>
                </a:cxn>
                <a:cxn ang="0">
                  <a:pos x="147" y="148"/>
                </a:cxn>
                <a:cxn ang="0">
                  <a:pos x="89" y="148"/>
                </a:cxn>
                <a:cxn ang="0">
                  <a:pos x="29" y="90"/>
                </a:cxn>
                <a:cxn ang="0">
                  <a:pos x="0" y="90"/>
                </a:cxn>
              </a:cxnLst>
              <a:rect l="0" t="0" r="r" b="b"/>
              <a:pathLst>
                <a:path w="830" h="148">
                  <a:moveTo>
                    <a:pt x="830" y="118"/>
                  </a:moveTo>
                  <a:lnTo>
                    <a:pt x="800" y="90"/>
                  </a:lnTo>
                  <a:lnTo>
                    <a:pt x="741" y="90"/>
                  </a:lnTo>
                  <a:lnTo>
                    <a:pt x="712" y="61"/>
                  </a:lnTo>
                  <a:lnTo>
                    <a:pt x="682" y="61"/>
                  </a:lnTo>
                  <a:lnTo>
                    <a:pt x="652" y="90"/>
                  </a:lnTo>
                  <a:lnTo>
                    <a:pt x="593" y="90"/>
                  </a:lnTo>
                  <a:lnTo>
                    <a:pt x="564" y="61"/>
                  </a:lnTo>
                  <a:lnTo>
                    <a:pt x="534" y="61"/>
                  </a:lnTo>
                  <a:lnTo>
                    <a:pt x="534" y="30"/>
                  </a:lnTo>
                  <a:lnTo>
                    <a:pt x="503" y="61"/>
                  </a:lnTo>
                  <a:lnTo>
                    <a:pt x="475" y="30"/>
                  </a:lnTo>
                  <a:lnTo>
                    <a:pt x="445" y="30"/>
                  </a:lnTo>
                  <a:lnTo>
                    <a:pt x="414" y="0"/>
                  </a:lnTo>
                  <a:lnTo>
                    <a:pt x="384" y="0"/>
                  </a:lnTo>
                  <a:lnTo>
                    <a:pt x="357" y="30"/>
                  </a:lnTo>
                  <a:lnTo>
                    <a:pt x="327" y="0"/>
                  </a:lnTo>
                  <a:lnTo>
                    <a:pt x="296" y="0"/>
                  </a:lnTo>
                  <a:lnTo>
                    <a:pt x="296" y="90"/>
                  </a:lnTo>
                  <a:lnTo>
                    <a:pt x="266" y="90"/>
                  </a:lnTo>
                  <a:lnTo>
                    <a:pt x="238" y="118"/>
                  </a:lnTo>
                  <a:lnTo>
                    <a:pt x="238" y="148"/>
                  </a:lnTo>
                  <a:lnTo>
                    <a:pt x="207" y="118"/>
                  </a:lnTo>
                  <a:lnTo>
                    <a:pt x="177" y="118"/>
                  </a:lnTo>
                  <a:lnTo>
                    <a:pt x="147" y="148"/>
                  </a:lnTo>
                  <a:lnTo>
                    <a:pt x="89" y="148"/>
                  </a:lnTo>
                  <a:lnTo>
                    <a:pt x="29" y="90"/>
                  </a:lnTo>
                  <a:lnTo>
                    <a:pt x="0" y="90"/>
                  </a:lnTo>
                </a:path>
              </a:pathLst>
            </a:custGeom>
            <a:noFill/>
            <a:ln w="1588">
              <a:solidFill>
                <a:srgbClr val="000000"/>
              </a:solidFill>
              <a:prstDash val="solid"/>
              <a:round/>
              <a:headEnd/>
              <a:tailEnd/>
            </a:ln>
          </p:spPr>
          <p:txBody>
            <a:bodyPr/>
            <a:lstStyle/>
            <a:p>
              <a:endParaRPr lang="en-GB"/>
            </a:p>
          </p:txBody>
        </p:sp>
        <p:sp>
          <p:nvSpPr>
            <p:cNvPr id="22000" name="Freeform 496"/>
            <p:cNvSpPr>
              <a:spLocks/>
            </p:cNvSpPr>
            <p:nvPr/>
          </p:nvSpPr>
          <p:spPr bwMode="auto">
            <a:xfrm>
              <a:off x="3657" y="2638"/>
              <a:ext cx="22" cy="52"/>
            </a:xfrm>
            <a:custGeom>
              <a:avLst/>
              <a:gdLst/>
              <a:ahLst/>
              <a:cxnLst>
                <a:cxn ang="0">
                  <a:pos x="89" y="209"/>
                </a:cxn>
                <a:cxn ang="0">
                  <a:pos x="30" y="149"/>
                </a:cxn>
                <a:cxn ang="0">
                  <a:pos x="30" y="118"/>
                </a:cxn>
                <a:cxn ang="0">
                  <a:pos x="0" y="91"/>
                </a:cxn>
                <a:cxn ang="0">
                  <a:pos x="0" y="61"/>
                </a:cxn>
                <a:cxn ang="0">
                  <a:pos x="30" y="30"/>
                </a:cxn>
                <a:cxn ang="0">
                  <a:pos x="30" y="0"/>
                </a:cxn>
              </a:cxnLst>
              <a:rect l="0" t="0" r="r" b="b"/>
              <a:pathLst>
                <a:path w="89" h="209">
                  <a:moveTo>
                    <a:pt x="89" y="209"/>
                  </a:moveTo>
                  <a:lnTo>
                    <a:pt x="30" y="149"/>
                  </a:lnTo>
                  <a:lnTo>
                    <a:pt x="30" y="118"/>
                  </a:lnTo>
                  <a:lnTo>
                    <a:pt x="0" y="91"/>
                  </a:lnTo>
                  <a:lnTo>
                    <a:pt x="0" y="61"/>
                  </a:lnTo>
                  <a:lnTo>
                    <a:pt x="30" y="30"/>
                  </a:lnTo>
                  <a:lnTo>
                    <a:pt x="30" y="0"/>
                  </a:lnTo>
                </a:path>
              </a:pathLst>
            </a:custGeom>
            <a:noFill/>
            <a:ln w="1588">
              <a:solidFill>
                <a:srgbClr val="000000"/>
              </a:solidFill>
              <a:prstDash val="solid"/>
              <a:round/>
              <a:headEnd/>
              <a:tailEnd/>
            </a:ln>
          </p:spPr>
          <p:txBody>
            <a:bodyPr/>
            <a:lstStyle/>
            <a:p>
              <a:endParaRPr lang="en-GB"/>
            </a:p>
          </p:txBody>
        </p:sp>
        <p:sp>
          <p:nvSpPr>
            <p:cNvPr id="22001" name="Freeform 497"/>
            <p:cNvSpPr>
              <a:spLocks/>
            </p:cNvSpPr>
            <p:nvPr/>
          </p:nvSpPr>
          <p:spPr bwMode="auto">
            <a:xfrm>
              <a:off x="3613" y="2690"/>
              <a:ext cx="66" cy="96"/>
            </a:xfrm>
            <a:custGeom>
              <a:avLst/>
              <a:gdLst/>
              <a:ahLst/>
              <a:cxnLst>
                <a:cxn ang="0">
                  <a:pos x="0" y="384"/>
                </a:cxn>
                <a:cxn ang="0">
                  <a:pos x="31" y="355"/>
                </a:cxn>
                <a:cxn ang="0">
                  <a:pos x="91" y="355"/>
                </a:cxn>
                <a:cxn ang="0">
                  <a:pos x="91" y="237"/>
                </a:cxn>
                <a:cxn ang="0">
                  <a:pos x="150" y="177"/>
                </a:cxn>
                <a:cxn ang="0">
                  <a:pos x="150" y="147"/>
                </a:cxn>
                <a:cxn ang="0">
                  <a:pos x="120" y="118"/>
                </a:cxn>
                <a:cxn ang="0">
                  <a:pos x="120" y="88"/>
                </a:cxn>
                <a:cxn ang="0">
                  <a:pos x="150" y="88"/>
                </a:cxn>
                <a:cxn ang="0">
                  <a:pos x="179" y="118"/>
                </a:cxn>
                <a:cxn ang="0">
                  <a:pos x="238" y="118"/>
                </a:cxn>
                <a:cxn ang="0">
                  <a:pos x="238" y="59"/>
                </a:cxn>
                <a:cxn ang="0">
                  <a:pos x="268" y="29"/>
                </a:cxn>
                <a:cxn ang="0">
                  <a:pos x="238" y="29"/>
                </a:cxn>
                <a:cxn ang="0">
                  <a:pos x="268" y="0"/>
                </a:cxn>
              </a:cxnLst>
              <a:rect l="0" t="0" r="r" b="b"/>
              <a:pathLst>
                <a:path w="268" h="384">
                  <a:moveTo>
                    <a:pt x="0" y="384"/>
                  </a:moveTo>
                  <a:lnTo>
                    <a:pt x="31" y="355"/>
                  </a:lnTo>
                  <a:lnTo>
                    <a:pt x="91" y="355"/>
                  </a:lnTo>
                  <a:lnTo>
                    <a:pt x="91" y="237"/>
                  </a:lnTo>
                  <a:lnTo>
                    <a:pt x="150" y="177"/>
                  </a:lnTo>
                  <a:lnTo>
                    <a:pt x="150" y="147"/>
                  </a:lnTo>
                  <a:lnTo>
                    <a:pt x="120" y="118"/>
                  </a:lnTo>
                  <a:lnTo>
                    <a:pt x="120" y="88"/>
                  </a:lnTo>
                  <a:lnTo>
                    <a:pt x="150" y="88"/>
                  </a:lnTo>
                  <a:lnTo>
                    <a:pt x="179" y="118"/>
                  </a:lnTo>
                  <a:lnTo>
                    <a:pt x="238" y="118"/>
                  </a:lnTo>
                  <a:lnTo>
                    <a:pt x="238" y="59"/>
                  </a:lnTo>
                  <a:lnTo>
                    <a:pt x="268" y="29"/>
                  </a:lnTo>
                  <a:lnTo>
                    <a:pt x="238" y="29"/>
                  </a:lnTo>
                  <a:lnTo>
                    <a:pt x="268" y="0"/>
                  </a:lnTo>
                </a:path>
              </a:pathLst>
            </a:custGeom>
            <a:noFill/>
            <a:ln w="1588">
              <a:solidFill>
                <a:srgbClr val="000000"/>
              </a:solidFill>
              <a:prstDash val="solid"/>
              <a:round/>
              <a:headEnd/>
              <a:tailEnd/>
            </a:ln>
          </p:spPr>
          <p:txBody>
            <a:bodyPr/>
            <a:lstStyle/>
            <a:p>
              <a:endParaRPr lang="en-GB"/>
            </a:p>
          </p:txBody>
        </p:sp>
        <p:sp>
          <p:nvSpPr>
            <p:cNvPr id="22002" name="Freeform 498"/>
            <p:cNvSpPr>
              <a:spLocks/>
            </p:cNvSpPr>
            <p:nvPr/>
          </p:nvSpPr>
          <p:spPr bwMode="auto">
            <a:xfrm>
              <a:off x="3613" y="2786"/>
              <a:ext cx="37" cy="37"/>
            </a:xfrm>
            <a:custGeom>
              <a:avLst/>
              <a:gdLst/>
              <a:ahLst/>
              <a:cxnLst>
                <a:cxn ang="0">
                  <a:pos x="150" y="148"/>
                </a:cxn>
                <a:cxn ang="0">
                  <a:pos x="120" y="90"/>
                </a:cxn>
                <a:cxn ang="0">
                  <a:pos x="91" y="90"/>
                </a:cxn>
                <a:cxn ang="0">
                  <a:pos x="61" y="59"/>
                </a:cxn>
                <a:cxn ang="0">
                  <a:pos x="61" y="29"/>
                </a:cxn>
                <a:cxn ang="0">
                  <a:pos x="31" y="0"/>
                </a:cxn>
                <a:cxn ang="0">
                  <a:pos x="0" y="0"/>
                </a:cxn>
              </a:cxnLst>
              <a:rect l="0" t="0" r="r" b="b"/>
              <a:pathLst>
                <a:path w="150" h="148">
                  <a:moveTo>
                    <a:pt x="150" y="148"/>
                  </a:moveTo>
                  <a:lnTo>
                    <a:pt x="120" y="90"/>
                  </a:lnTo>
                  <a:lnTo>
                    <a:pt x="91" y="90"/>
                  </a:lnTo>
                  <a:lnTo>
                    <a:pt x="61" y="59"/>
                  </a:lnTo>
                  <a:lnTo>
                    <a:pt x="61" y="29"/>
                  </a:lnTo>
                  <a:lnTo>
                    <a:pt x="31" y="0"/>
                  </a:lnTo>
                  <a:lnTo>
                    <a:pt x="0" y="0"/>
                  </a:lnTo>
                </a:path>
              </a:pathLst>
            </a:custGeom>
            <a:noFill/>
            <a:ln w="1588">
              <a:solidFill>
                <a:srgbClr val="000000"/>
              </a:solidFill>
              <a:prstDash val="solid"/>
              <a:round/>
              <a:headEnd/>
              <a:tailEnd/>
            </a:ln>
          </p:spPr>
          <p:txBody>
            <a:bodyPr/>
            <a:lstStyle/>
            <a:p>
              <a:endParaRPr lang="en-GB"/>
            </a:p>
          </p:txBody>
        </p:sp>
        <p:sp>
          <p:nvSpPr>
            <p:cNvPr id="22003" name="Freeform 499"/>
            <p:cNvSpPr>
              <a:spLocks/>
            </p:cNvSpPr>
            <p:nvPr/>
          </p:nvSpPr>
          <p:spPr bwMode="auto">
            <a:xfrm>
              <a:off x="3650" y="2823"/>
              <a:ext cx="148" cy="59"/>
            </a:xfrm>
            <a:custGeom>
              <a:avLst/>
              <a:gdLst/>
              <a:ahLst/>
              <a:cxnLst>
                <a:cxn ang="0">
                  <a:pos x="592" y="179"/>
                </a:cxn>
                <a:cxn ang="0">
                  <a:pos x="562" y="179"/>
                </a:cxn>
                <a:cxn ang="0">
                  <a:pos x="504" y="237"/>
                </a:cxn>
                <a:cxn ang="0">
                  <a:pos x="443" y="237"/>
                </a:cxn>
                <a:cxn ang="0">
                  <a:pos x="443" y="207"/>
                </a:cxn>
                <a:cxn ang="0">
                  <a:pos x="266" y="207"/>
                </a:cxn>
                <a:cxn ang="0">
                  <a:pos x="266" y="179"/>
                </a:cxn>
                <a:cxn ang="0">
                  <a:pos x="236" y="179"/>
                </a:cxn>
                <a:cxn ang="0">
                  <a:pos x="207" y="149"/>
                </a:cxn>
                <a:cxn ang="0">
                  <a:pos x="207" y="179"/>
                </a:cxn>
                <a:cxn ang="0">
                  <a:pos x="178" y="149"/>
                </a:cxn>
                <a:cxn ang="0">
                  <a:pos x="178" y="118"/>
                </a:cxn>
                <a:cxn ang="0">
                  <a:pos x="148" y="118"/>
                </a:cxn>
                <a:cxn ang="0">
                  <a:pos x="118" y="88"/>
                </a:cxn>
                <a:cxn ang="0">
                  <a:pos x="118" y="61"/>
                </a:cxn>
                <a:cxn ang="0">
                  <a:pos x="88" y="61"/>
                </a:cxn>
                <a:cxn ang="0">
                  <a:pos x="59" y="30"/>
                </a:cxn>
                <a:cxn ang="0">
                  <a:pos x="29" y="30"/>
                </a:cxn>
                <a:cxn ang="0">
                  <a:pos x="29" y="0"/>
                </a:cxn>
                <a:cxn ang="0">
                  <a:pos x="0" y="0"/>
                </a:cxn>
              </a:cxnLst>
              <a:rect l="0" t="0" r="r" b="b"/>
              <a:pathLst>
                <a:path w="592" h="237">
                  <a:moveTo>
                    <a:pt x="592" y="179"/>
                  </a:moveTo>
                  <a:lnTo>
                    <a:pt x="562" y="179"/>
                  </a:lnTo>
                  <a:lnTo>
                    <a:pt x="504" y="237"/>
                  </a:lnTo>
                  <a:lnTo>
                    <a:pt x="443" y="237"/>
                  </a:lnTo>
                  <a:lnTo>
                    <a:pt x="443" y="207"/>
                  </a:lnTo>
                  <a:lnTo>
                    <a:pt x="266" y="207"/>
                  </a:lnTo>
                  <a:lnTo>
                    <a:pt x="266" y="179"/>
                  </a:lnTo>
                  <a:lnTo>
                    <a:pt x="236" y="179"/>
                  </a:lnTo>
                  <a:lnTo>
                    <a:pt x="207" y="149"/>
                  </a:lnTo>
                  <a:lnTo>
                    <a:pt x="207" y="179"/>
                  </a:lnTo>
                  <a:lnTo>
                    <a:pt x="178" y="149"/>
                  </a:lnTo>
                  <a:lnTo>
                    <a:pt x="178" y="118"/>
                  </a:lnTo>
                  <a:lnTo>
                    <a:pt x="148" y="118"/>
                  </a:lnTo>
                  <a:lnTo>
                    <a:pt x="118" y="88"/>
                  </a:lnTo>
                  <a:lnTo>
                    <a:pt x="118" y="61"/>
                  </a:lnTo>
                  <a:lnTo>
                    <a:pt x="88" y="61"/>
                  </a:lnTo>
                  <a:lnTo>
                    <a:pt x="59" y="30"/>
                  </a:lnTo>
                  <a:lnTo>
                    <a:pt x="29" y="30"/>
                  </a:lnTo>
                  <a:lnTo>
                    <a:pt x="29" y="0"/>
                  </a:lnTo>
                  <a:lnTo>
                    <a:pt x="0" y="0"/>
                  </a:lnTo>
                </a:path>
              </a:pathLst>
            </a:custGeom>
            <a:noFill/>
            <a:ln w="1588">
              <a:solidFill>
                <a:srgbClr val="000000"/>
              </a:solidFill>
              <a:prstDash val="solid"/>
              <a:round/>
              <a:headEnd/>
              <a:tailEnd/>
            </a:ln>
          </p:spPr>
          <p:txBody>
            <a:bodyPr/>
            <a:lstStyle/>
            <a:p>
              <a:endParaRPr lang="en-GB"/>
            </a:p>
          </p:txBody>
        </p:sp>
        <p:sp>
          <p:nvSpPr>
            <p:cNvPr id="22004" name="Rectangle 500"/>
            <p:cNvSpPr>
              <a:spLocks noChangeArrowheads="1"/>
            </p:cNvSpPr>
            <p:nvPr/>
          </p:nvSpPr>
          <p:spPr bwMode="auto">
            <a:xfrm>
              <a:off x="3620" y="2823"/>
              <a:ext cx="8" cy="7"/>
            </a:xfrm>
            <a:prstGeom prst="rect">
              <a:avLst/>
            </a:prstGeom>
            <a:noFill/>
            <a:ln w="1588">
              <a:solidFill>
                <a:srgbClr val="000000"/>
              </a:solidFill>
              <a:miter lim="800000"/>
              <a:headEnd/>
              <a:tailEnd/>
            </a:ln>
          </p:spPr>
          <p:txBody>
            <a:bodyPr/>
            <a:lstStyle/>
            <a:p>
              <a:endParaRPr lang="en-GB"/>
            </a:p>
          </p:txBody>
        </p:sp>
        <p:sp>
          <p:nvSpPr>
            <p:cNvPr id="22005" name="Freeform 501"/>
            <p:cNvSpPr>
              <a:spLocks/>
            </p:cNvSpPr>
            <p:nvPr/>
          </p:nvSpPr>
          <p:spPr bwMode="auto">
            <a:xfrm>
              <a:off x="3620" y="2815"/>
              <a:ext cx="30" cy="8"/>
            </a:xfrm>
            <a:custGeom>
              <a:avLst/>
              <a:gdLst/>
              <a:ahLst/>
              <a:cxnLst>
                <a:cxn ang="0">
                  <a:pos x="119" y="30"/>
                </a:cxn>
                <a:cxn ang="0">
                  <a:pos x="89" y="0"/>
                </a:cxn>
                <a:cxn ang="0">
                  <a:pos x="30" y="0"/>
                </a:cxn>
                <a:cxn ang="0">
                  <a:pos x="0" y="30"/>
                </a:cxn>
              </a:cxnLst>
              <a:rect l="0" t="0" r="r" b="b"/>
              <a:pathLst>
                <a:path w="119" h="30">
                  <a:moveTo>
                    <a:pt x="119" y="30"/>
                  </a:moveTo>
                  <a:lnTo>
                    <a:pt x="89" y="0"/>
                  </a:lnTo>
                  <a:lnTo>
                    <a:pt x="30" y="0"/>
                  </a:lnTo>
                  <a:lnTo>
                    <a:pt x="0" y="30"/>
                  </a:lnTo>
                </a:path>
              </a:pathLst>
            </a:custGeom>
            <a:noFill/>
            <a:ln w="1588">
              <a:solidFill>
                <a:srgbClr val="000000"/>
              </a:solidFill>
              <a:prstDash val="solid"/>
              <a:round/>
              <a:headEnd/>
              <a:tailEnd/>
            </a:ln>
          </p:spPr>
          <p:txBody>
            <a:bodyPr/>
            <a:lstStyle/>
            <a:p>
              <a:endParaRPr lang="en-GB"/>
            </a:p>
          </p:txBody>
        </p:sp>
        <p:sp>
          <p:nvSpPr>
            <p:cNvPr id="22006" name="Freeform 502"/>
            <p:cNvSpPr>
              <a:spLocks/>
            </p:cNvSpPr>
            <p:nvPr/>
          </p:nvSpPr>
          <p:spPr bwMode="auto">
            <a:xfrm>
              <a:off x="3591" y="2919"/>
              <a:ext cx="222" cy="200"/>
            </a:xfrm>
            <a:custGeom>
              <a:avLst/>
              <a:gdLst/>
              <a:ahLst/>
              <a:cxnLst>
                <a:cxn ang="0">
                  <a:pos x="533" y="799"/>
                </a:cxn>
                <a:cxn ang="0">
                  <a:pos x="562" y="768"/>
                </a:cxn>
                <a:cxn ang="0">
                  <a:pos x="562" y="740"/>
                </a:cxn>
                <a:cxn ang="0">
                  <a:pos x="533" y="740"/>
                </a:cxn>
                <a:cxn ang="0">
                  <a:pos x="503" y="710"/>
                </a:cxn>
                <a:cxn ang="0">
                  <a:pos x="473" y="710"/>
                </a:cxn>
                <a:cxn ang="0">
                  <a:pos x="444" y="679"/>
                </a:cxn>
                <a:cxn ang="0">
                  <a:pos x="444" y="622"/>
                </a:cxn>
                <a:cxn ang="0">
                  <a:pos x="415" y="592"/>
                </a:cxn>
                <a:cxn ang="0">
                  <a:pos x="385" y="592"/>
                </a:cxn>
                <a:cxn ang="0">
                  <a:pos x="355" y="531"/>
                </a:cxn>
                <a:cxn ang="0">
                  <a:pos x="296" y="531"/>
                </a:cxn>
                <a:cxn ang="0">
                  <a:pos x="296" y="504"/>
                </a:cxn>
                <a:cxn ang="0">
                  <a:pos x="266" y="473"/>
                </a:cxn>
                <a:cxn ang="0">
                  <a:pos x="266" y="443"/>
                </a:cxn>
                <a:cxn ang="0">
                  <a:pos x="237" y="443"/>
                </a:cxn>
                <a:cxn ang="0">
                  <a:pos x="207" y="413"/>
                </a:cxn>
                <a:cxn ang="0">
                  <a:pos x="178" y="413"/>
                </a:cxn>
                <a:cxn ang="0">
                  <a:pos x="178" y="384"/>
                </a:cxn>
                <a:cxn ang="0">
                  <a:pos x="148" y="354"/>
                </a:cxn>
                <a:cxn ang="0">
                  <a:pos x="148" y="325"/>
                </a:cxn>
                <a:cxn ang="0">
                  <a:pos x="118" y="295"/>
                </a:cxn>
                <a:cxn ang="0">
                  <a:pos x="118" y="266"/>
                </a:cxn>
                <a:cxn ang="0">
                  <a:pos x="87" y="266"/>
                </a:cxn>
                <a:cxn ang="0">
                  <a:pos x="87" y="206"/>
                </a:cxn>
                <a:cxn ang="0">
                  <a:pos x="59" y="206"/>
                </a:cxn>
                <a:cxn ang="0">
                  <a:pos x="30" y="176"/>
                </a:cxn>
                <a:cxn ang="0">
                  <a:pos x="0" y="176"/>
                </a:cxn>
                <a:cxn ang="0">
                  <a:pos x="30" y="148"/>
                </a:cxn>
                <a:cxn ang="0">
                  <a:pos x="30" y="88"/>
                </a:cxn>
                <a:cxn ang="0">
                  <a:pos x="0" y="58"/>
                </a:cxn>
                <a:cxn ang="0">
                  <a:pos x="30" y="29"/>
                </a:cxn>
                <a:cxn ang="0">
                  <a:pos x="87" y="29"/>
                </a:cxn>
                <a:cxn ang="0">
                  <a:pos x="87" y="58"/>
                </a:cxn>
                <a:cxn ang="0">
                  <a:pos x="118" y="88"/>
                </a:cxn>
                <a:cxn ang="0">
                  <a:pos x="148" y="88"/>
                </a:cxn>
                <a:cxn ang="0">
                  <a:pos x="178" y="58"/>
                </a:cxn>
                <a:cxn ang="0">
                  <a:pos x="207" y="58"/>
                </a:cxn>
                <a:cxn ang="0">
                  <a:pos x="207" y="29"/>
                </a:cxn>
                <a:cxn ang="0">
                  <a:pos x="296" y="29"/>
                </a:cxn>
                <a:cxn ang="0">
                  <a:pos x="325" y="0"/>
                </a:cxn>
                <a:cxn ang="0">
                  <a:pos x="355" y="29"/>
                </a:cxn>
                <a:cxn ang="0">
                  <a:pos x="385" y="29"/>
                </a:cxn>
                <a:cxn ang="0">
                  <a:pos x="415" y="58"/>
                </a:cxn>
                <a:cxn ang="0">
                  <a:pos x="771" y="58"/>
                </a:cxn>
                <a:cxn ang="0">
                  <a:pos x="799" y="88"/>
                </a:cxn>
                <a:cxn ang="0">
                  <a:pos x="829" y="88"/>
                </a:cxn>
                <a:cxn ang="0">
                  <a:pos x="829" y="118"/>
                </a:cxn>
                <a:cxn ang="0">
                  <a:pos x="860" y="148"/>
                </a:cxn>
                <a:cxn ang="0">
                  <a:pos x="889" y="148"/>
                </a:cxn>
              </a:cxnLst>
              <a:rect l="0" t="0" r="r" b="b"/>
              <a:pathLst>
                <a:path w="889" h="799">
                  <a:moveTo>
                    <a:pt x="533" y="799"/>
                  </a:moveTo>
                  <a:lnTo>
                    <a:pt x="562" y="768"/>
                  </a:lnTo>
                  <a:lnTo>
                    <a:pt x="562" y="740"/>
                  </a:lnTo>
                  <a:lnTo>
                    <a:pt x="533" y="740"/>
                  </a:lnTo>
                  <a:lnTo>
                    <a:pt x="503" y="710"/>
                  </a:lnTo>
                  <a:lnTo>
                    <a:pt x="473" y="710"/>
                  </a:lnTo>
                  <a:lnTo>
                    <a:pt x="444" y="679"/>
                  </a:lnTo>
                  <a:lnTo>
                    <a:pt x="444" y="622"/>
                  </a:lnTo>
                  <a:lnTo>
                    <a:pt x="415" y="592"/>
                  </a:lnTo>
                  <a:lnTo>
                    <a:pt x="385" y="592"/>
                  </a:lnTo>
                  <a:lnTo>
                    <a:pt x="355" y="531"/>
                  </a:lnTo>
                  <a:lnTo>
                    <a:pt x="296" y="531"/>
                  </a:lnTo>
                  <a:lnTo>
                    <a:pt x="296" y="504"/>
                  </a:lnTo>
                  <a:lnTo>
                    <a:pt x="266" y="473"/>
                  </a:lnTo>
                  <a:lnTo>
                    <a:pt x="266" y="443"/>
                  </a:lnTo>
                  <a:lnTo>
                    <a:pt x="237" y="443"/>
                  </a:lnTo>
                  <a:lnTo>
                    <a:pt x="207" y="413"/>
                  </a:lnTo>
                  <a:lnTo>
                    <a:pt x="178" y="413"/>
                  </a:lnTo>
                  <a:lnTo>
                    <a:pt x="178" y="384"/>
                  </a:lnTo>
                  <a:lnTo>
                    <a:pt x="148" y="354"/>
                  </a:lnTo>
                  <a:lnTo>
                    <a:pt x="148" y="325"/>
                  </a:lnTo>
                  <a:lnTo>
                    <a:pt x="118" y="295"/>
                  </a:lnTo>
                  <a:lnTo>
                    <a:pt x="118" y="266"/>
                  </a:lnTo>
                  <a:lnTo>
                    <a:pt x="87" y="266"/>
                  </a:lnTo>
                  <a:lnTo>
                    <a:pt x="87" y="206"/>
                  </a:lnTo>
                  <a:lnTo>
                    <a:pt x="59" y="206"/>
                  </a:lnTo>
                  <a:lnTo>
                    <a:pt x="30" y="176"/>
                  </a:lnTo>
                  <a:lnTo>
                    <a:pt x="0" y="176"/>
                  </a:lnTo>
                  <a:lnTo>
                    <a:pt x="30" y="148"/>
                  </a:lnTo>
                  <a:lnTo>
                    <a:pt x="30" y="88"/>
                  </a:lnTo>
                  <a:lnTo>
                    <a:pt x="0" y="58"/>
                  </a:lnTo>
                  <a:lnTo>
                    <a:pt x="30" y="29"/>
                  </a:lnTo>
                  <a:lnTo>
                    <a:pt x="87" y="29"/>
                  </a:lnTo>
                  <a:lnTo>
                    <a:pt x="87" y="58"/>
                  </a:lnTo>
                  <a:lnTo>
                    <a:pt x="118" y="88"/>
                  </a:lnTo>
                  <a:lnTo>
                    <a:pt x="148" y="88"/>
                  </a:lnTo>
                  <a:lnTo>
                    <a:pt x="178" y="58"/>
                  </a:lnTo>
                  <a:lnTo>
                    <a:pt x="207" y="58"/>
                  </a:lnTo>
                  <a:lnTo>
                    <a:pt x="207" y="29"/>
                  </a:lnTo>
                  <a:lnTo>
                    <a:pt x="296" y="29"/>
                  </a:lnTo>
                  <a:lnTo>
                    <a:pt x="325" y="0"/>
                  </a:lnTo>
                  <a:lnTo>
                    <a:pt x="355" y="29"/>
                  </a:lnTo>
                  <a:lnTo>
                    <a:pt x="385" y="29"/>
                  </a:lnTo>
                  <a:lnTo>
                    <a:pt x="415" y="58"/>
                  </a:lnTo>
                  <a:lnTo>
                    <a:pt x="771" y="58"/>
                  </a:lnTo>
                  <a:lnTo>
                    <a:pt x="799" y="88"/>
                  </a:lnTo>
                  <a:lnTo>
                    <a:pt x="829" y="88"/>
                  </a:lnTo>
                  <a:lnTo>
                    <a:pt x="829" y="118"/>
                  </a:lnTo>
                  <a:lnTo>
                    <a:pt x="860" y="148"/>
                  </a:lnTo>
                  <a:lnTo>
                    <a:pt x="889" y="148"/>
                  </a:lnTo>
                </a:path>
              </a:pathLst>
            </a:custGeom>
            <a:noFill/>
            <a:ln w="1588">
              <a:solidFill>
                <a:srgbClr val="000000"/>
              </a:solidFill>
              <a:prstDash val="solid"/>
              <a:round/>
              <a:headEnd/>
              <a:tailEnd/>
            </a:ln>
          </p:spPr>
          <p:txBody>
            <a:bodyPr/>
            <a:lstStyle/>
            <a:p>
              <a:endParaRPr lang="en-GB"/>
            </a:p>
          </p:txBody>
        </p:sp>
        <p:sp>
          <p:nvSpPr>
            <p:cNvPr id="22007" name="Freeform 503"/>
            <p:cNvSpPr>
              <a:spLocks/>
            </p:cNvSpPr>
            <p:nvPr/>
          </p:nvSpPr>
          <p:spPr bwMode="auto">
            <a:xfrm>
              <a:off x="3798" y="2867"/>
              <a:ext cx="37" cy="89"/>
            </a:xfrm>
            <a:custGeom>
              <a:avLst/>
              <a:gdLst/>
              <a:ahLst/>
              <a:cxnLst>
                <a:cxn ang="0">
                  <a:pos x="60" y="355"/>
                </a:cxn>
                <a:cxn ang="0">
                  <a:pos x="88" y="295"/>
                </a:cxn>
                <a:cxn ang="0">
                  <a:pos x="88" y="236"/>
                </a:cxn>
                <a:cxn ang="0">
                  <a:pos x="149" y="236"/>
                </a:cxn>
                <a:cxn ang="0">
                  <a:pos x="119" y="207"/>
                </a:cxn>
                <a:cxn ang="0">
                  <a:pos x="88" y="207"/>
                </a:cxn>
                <a:cxn ang="0">
                  <a:pos x="60" y="177"/>
                </a:cxn>
                <a:cxn ang="0">
                  <a:pos x="60" y="146"/>
                </a:cxn>
                <a:cxn ang="0">
                  <a:pos x="88" y="118"/>
                </a:cxn>
                <a:cxn ang="0">
                  <a:pos x="31" y="118"/>
                </a:cxn>
                <a:cxn ang="0">
                  <a:pos x="31" y="28"/>
                </a:cxn>
                <a:cxn ang="0">
                  <a:pos x="0" y="28"/>
                </a:cxn>
                <a:cxn ang="0">
                  <a:pos x="0" y="0"/>
                </a:cxn>
              </a:cxnLst>
              <a:rect l="0" t="0" r="r" b="b"/>
              <a:pathLst>
                <a:path w="149" h="355">
                  <a:moveTo>
                    <a:pt x="60" y="355"/>
                  </a:moveTo>
                  <a:lnTo>
                    <a:pt x="88" y="295"/>
                  </a:lnTo>
                  <a:lnTo>
                    <a:pt x="88" y="236"/>
                  </a:lnTo>
                  <a:lnTo>
                    <a:pt x="149" y="236"/>
                  </a:lnTo>
                  <a:lnTo>
                    <a:pt x="119" y="207"/>
                  </a:lnTo>
                  <a:lnTo>
                    <a:pt x="88" y="207"/>
                  </a:lnTo>
                  <a:lnTo>
                    <a:pt x="60" y="177"/>
                  </a:lnTo>
                  <a:lnTo>
                    <a:pt x="60" y="146"/>
                  </a:lnTo>
                  <a:lnTo>
                    <a:pt x="88" y="118"/>
                  </a:lnTo>
                  <a:lnTo>
                    <a:pt x="31" y="118"/>
                  </a:lnTo>
                  <a:lnTo>
                    <a:pt x="31" y="28"/>
                  </a:lnTo>
                  <a:lnTo>
                    <a:pt x="0" y="28"/>
                  </a:lnTo>
                  <a:lnTo>
                    <a:pt x="0" y="0"/>
                  </a:lnTo>
                </a:path>
              </a:pathLst>
            </a:custGeom>
            <a:noFill/>
            <a:ln w="1588">
              <a:solidFill>
                <a:srgbClr val="000000"/>
              </a:solidFill>
              <a:prstDash val="solid"/>
              <a:round/>
              <a:headEnd/>
              <a:tailEnd/>
            </a:ln>
          </p:spPr>
          <p:txBody>
            <a:bodyPr/>
            <a:lstStyle/>
            <a:p>
              <a:endParaRPr lang="en-GB"/>
            </a:p>
          </p:txBody>
        </p:sp>
        <p:sp>
          <p:nvSpPr>
            <p:cNvPr id="22008" name="Freeform 504"/>
            <p:cNvSpPr>
              <a:spLocks/>
            </p:cNvSpPr>
            <p:nvPr/>
          </p:nvSpPr>
          <p:spPr bwMode="auto">
            <a:xfrm>
              <a:off x="3798" y="2845"/>
              <a:ext cx="95" cy="22"/>
            </a:xfrm>
            <a:custGeom>
              <a:avLst/>
              <a:gdLst/>
              <a:ahLst/>
              <a:cxnLst>
                <a:cxn ang="0">
                  <a:pos x="0" y="91"/>
                </a:cxn>
                <a:cxn ang="0">
                  <a:pos x="31" y="91"/>
                </a:cxn>
                <a:cxn ang="0">
                  <a:pos x="60" y="61"/>
                </a:cxn>
                <a:cxn ang="0">
                  <a:pos x="119" y="61"/>
                </a:cxn>
                <a:cxn ang="0">
                  <a:pos x="149" y="30"/>
                </a:cxn>
                <a:cxn ang="0">
                  <a:pos x="179" y="30"/>
                </a:cxn>
                <a:cxn ang="0">
                  <a:pos x="207" y="0"/>
                </a:cxn>
                <a:cxn ang="0">
                  <a:pos x="356" y="0"/>
                </a:cxn>
                <a:cxn ang="0">
                  <a:pos x="371" y="15"/>
                </a:cxn>
                <a:cxn ang="0">
                  <a:pos x="378" y="23"/>
                </a:cxn>
              </a:cxnLst>
              <a:rect l="0" t="0" r="r" b="b"/>
              <a:pathLst>
                <a:path w="378" h="91">
                  <a:moveTo>
                    <a:pt x="0" y="91"/>
                  </a:moveTo>
                  <a:lnTo>
                    <a:pt x="31" y="91"/>
                  </a:lnTo>
                  <a:lnTo>
                    <a:pt x="60" y="61"/>
                  </a:lnTo>
                  <a:lnTo>
                    <a:pt x="119" y="61"/>
                  </a:lnTo>
                  <a:lnTo>
                    <a:pt x="149" y="30"/>
                  </a:lnTo>
                  <a:lnTo>
                    <a:pt x="179" y="30"/>
                  </a:lnTo>
                  <a:lnTo>
                    <a:pt x="207" y="0"/>
                  </a:lnTo>
                  <a:lnTo>
                    <a:pt x="356" y="0"/>
                  </a:lnTo>
                  <a:lnTo>
                    <a:pt x="371" y="15"/>
                  </a:lnTo>
                  <a:lnTo>
                    <a:pt x="378" y="23"/>
                  </a:lnTo>
                </a:path>
              </a:pathLst>
            </a:custGeom>
            <a:noFill/>
            <a:ln w="1588">
              <a:solidFill>
                <a:srgbClr val="000000"/>
              </a:solidFill>
              <a:prstDash val="solid"/>
              <a:round/>
              <a:headEnd/>
              <a:tailEnd/>
            </a:ln>
          </p:spPr>
          <p:txBody>
            <a:bodyPr/>
            <a:lstStyle/>
            <a:p>
              <a:endParaRPr lang="en-GB"/>
            </a:p>
          </p:txBody>
        </p:sp>
        <p:sp>
          <p:nvSpPr>
            <p:cNvPr id="22009" name="Line 505"/>
            <p:cNvSpPr>
              <a:spLocks noChangeShapeType="1"/>
            </p:cNvSpPr>
            <p:nvPr/>
          </p:nvSpPr>
          <p:spPr bwMode="auto">
            <a:xfrm>
              <a:off x="3893" y="2850"/>
              <a:ext cx="1" cy="2"/>
            </a:xfrm>
            <a:prstGeom prst="line">
              <a:avLst/>
            </a:prstGeom>
            <a:noFill/>
            <a:ln w="1588">
              <a:solidFill>
                <a:srgbClr val="000000"/>
              </a:solidFill>
              <a:round/>
              <a:headEnd/>
              <a:tailEnd/>
            </a:ln>
          </p:spPr>
          <p:txBody>
            <a:bodyPr/>
            <a:lstStyle/>
            <a:p>
              <a:endParaRPr lang="en-GB"/>
            </a:p>
          </p:txBody>
        </p:sp>
        <p:sp>
          <p:nvSpPr>
            <p:cNvPr id="22010" name="Line 506"/>
            <p:cNvSpPr>
              <a:spLocks noChangeShapeType="1"/>
            </p:cNvSpPr>
            <p:nvPr/>
          </p:nvSpPr>
          <p:spPr bwMode="auto">
            <a:xfrm>
              <a:off x="3894" y="2852"/>
              <a:ext cx="3" cy="3"/>
            </a:xfrm>
            <a:prstGeom prst="line">
              <a:avLst/>
            </a:prstGeom>
            <a:noFill/>
            <a:ln w="1588">
              <a:solidFill>
                <a:srgbClr val="000000"/>
              </a:solidFill>
              <a:round/>
              <a:headEnd/>
              <a:tailEnd/>
            </a:ln>
          </p:spPr>
          <p:txBody>
            <a:bodyPr/>
            <a:lstStyle/>
            <a:p>
              <a:endParaRPr lang="en-GB"/>
            </a:p>
          </p:txBody>
        </p:sp>
        <p:sp>
          <p:nvSpPr>
            <p:cNvPr id="22011" name="Line 507"/>
            <p:cNvSpPr>
              <a:spLocks noChangeShapeType="1"/>
            </p:cNvSpPr>
            <p:nvPr/>
          </p:nvSpPr>
          <p:spPr bwMode="auto">
            <a:xfrm>
              <a:off x="3893" y="2850"/>
              <a:ext cx="4" cy="5"/>
            </a:xfrm>
            <a:prstGeom prst="line">
              <a:avLst/>
            </a:prstGeom>
            <a:noFill/>
            <a:ln w="1588">
              <a:solidFill>
                <a:srgbClr val="000000"/>
              </a:solidFill>
              <a:round/>
              <a:headEnd/>
              <a:tailEnd/>
            </a:ln>
          </p:spPr>
          <p:txBody>
            <a:bodyPr/>
            <a:lstStyle/>
            <a:p>
              <a:endParaRPr lang="en-GB"/>
            </a:p>
          </p:txBody>
        </p:sp>
        <p:sp>
          <p:nvSpPr>
            <p:cNvPr id="22012" name="Freeform 508"/>
            <p:cNvSpPr>
              <a:spLocks/>
            </p:cNvSpPr>
            <p:nvPr/>
          </p:nvSpPr>
          <p:spPr bwMode="auto">
            <a:xfrm>
              <a:off x="3784" y="2949"/>
              <a:ext cx="73" cy="200"/>
            </a:xfrm>
            <a:custGeom>
              <a:avLst/>
              <a:gdLst/>
              <a:ahLst/>
              <a:cxnLst>
                <a:cxn ang="0">
                  <a:pos x="0" y="799"/>
                </a:cxn>
                <a:cxn ang="0">
                  <a:pos x="28" y="799"/>
                </a:cxn>
                <a:cxn ang="0">
                  <a:pos x="28" y="740"/>
                </a:cxn>
                <a:cxn ang="0">
                  <a:pos x="0" y="740"/>
                </a:cxn>
                <a:cxn ang="0">
                  <a:pos x="0" y="650"/>
                </a:cxn>
                <a:cxn ang="0">
                  <a:pos x="58" y="650"/>
                </a:cxn>
                <a:cxn ang="0">
                  <a:pos x="28" y="622"/>
                </a:cxn>
                <a:cxn ang="0">
                  <a:pos x="58" y="592"/>
                </a:cxn>
                <a:cxn ang="0">
                  <a:pos x="58" y="561"/>
                </a:cxn>
                <a:cxn ang="0">
                  <a:pos x="89" y="561"/>
                </a:cxn>
                <a:cxn ang="0">
                  <a:pos x="89" y="532"/>
                </a:cxn>
                <a:cxn ang="0">
                  <a:pos x="118" y="532"/>
                </a:cxn>
                <a:cxn ang="0">
                  <a:pos x="146" y="561"/>
                </a:cxn>
                <a:cxn ang="0">
                  <a:pos x="146" y="532"/>
                </a:cxn>
                <a:cxn ang="0">
                  <a:pos x="118" y="504"/>
                </a:cxn>
                <a:cxn ang="0">
                  <a:pos x="118" y="474"/>
                </a:cxn>
                <a:cxn ang="0">
                  <a:pos x="207" y="474"/>
                </a:cxn>
                <a:cxn ang="0">
                  <a:pos x="207" y="443"/>
                </a:cxn>
                <a:cxn ang="0">
                  <a:pos x="265" y="443"/>
                </a:cxn>
                <a:cxn ang="0">
                  <a:pos x="265" y="386"/>
                </a:cxn>
                <a:cxn ang="0">
                  <a:pos x="207" y="325"/>
                </a:cxn>
                <a:cxn ang="0">
                  <a:pos x="265" y="325"/>
                </a:cxn>
                <a:cxn ang="0">
                  <a:pos x="296" y="295"/>
                </a:cxn>
                <a:cxn ang="0">
                  <a:pos x="265" y="266"/>
                </a:cxn>
                <a:cxn ang="0">
                  <a:pos x="237" y="266"/>
                </a:cxn>
                <a:cxn ang="0">
                  <a:pos x="207" y="236"/>
                </a:cxn>
                <a:cxn ang="0">
                  <a:pos x="177" y="236"/>
                </a:cxn>
                <a:cxn ang="0">
                  <a:pos x="177" y="207"/>
                </a:cxn>
                <a:cxn ang="0">
                  <a:pos x="146" y="177"/>
                </a:cxn>
                <a:cxn ang="0">
                  <a:pos x="146" y="148"/>
                </a:cxn>
                <a:cxn ang="0">
                  <a:pos x="177" y="118"/>
                </a:cxn>
                <a:cxn ang="0">
                  <a:pos x="177" y="88"/>
                </a:cxn>
                <a:cxn ang="0">
                  <a:pos x="207" y="58"/>
                </a:cxn>
                <a:cxn ang="0">
                  <a:pos x="207" y="0"/>
                </a:cxn>
                <a:cxn ang="0">
                  <a:pos x="146" y="0"/>
                </a:cxn>
                <a:cxn ang="0">
                  <a:pos x="118" y="30"/>
                </a:cxn>
              </a:cxnLst>
              <a:rect l="0" t="0" r="r" b="b"/>
              <a:pathLst>
                <a:path w="296" h="799">
                  <a:moveTo>
                    <a:pt x="0" y="799"/>
                  </a:moveTo>
                  <a:lnTo>
                    <a:pt x="28" y="799"/>
                  </a:lnTo>
                  <a:lnTo>
                    <a:pt x="28" y="740"/>
                  </a:lnTo>
                  <a:lnTo>
                    <a:pt x="0" y="740"/>
                  </a:lnTo>
                  <a:lnTo>
                    <a:pt x="0" y="650"/>
                  </a:lnTo>
                  <a:lnTo>
                    <a:pt x="58" y="650"/>
                  </a:lnTo>
                  <a:lnTo>
                    <a:pt x="28" y="622"/>
                  </a:lnTo>
                  <a:lnTo>
                    <a:pt x="58" y="592"/>
                  </a:lnTo>
                  <a:lnTo>
                    <a:pt x="58" y="561"/>
                  </a:lnTo>
                  <a:lnTo>
                    <a:pt x="89" y="561"/>
                  </a:lnTo>
                  <a:lnTo>
                    <a:pt x="89" y="532"/>
                  </a:lnTo>
                  <a:lnTo>
                    <a:pt x="118" y="532"/>
                  </a:lnTo>
                  <a:lnTo>
                    <a:pt x="146" y="561"/>
                  </a:lnTo>
                  <a:lnTo>
                    <a:pt x="146" y="532"/>
                  </a:lnTo>
                  <a:lnTo>
                    <a:pt x="118" y="504"/>
                  </a:lnTo>
                  <a:lnTo>
                    <a:pt x="118" y="474"/>
                  </a:lnTo>
                  <a:lnTo>
                    <a:pt x="207" y="474"/>
                  </a:lnTo>
                  <a:lnTo>
                    <a:pt x="207" y="443"/>
                  </a:lnTo>
                  <a:lnTo>
                    <a:pt x="265" y="443"/>
                  </a:lnTo>
                  <a:lnTo>
                    <a:pt x="265" y="386"/>
                  </a:lnTo>
                  <a:lnTo>
                    <a:pt x="207" y="325"/>
                  </a:lnTo>
                  <a:lnTo>
                    <a:pt x="265" y="325"/>
                  </a:lnTo>
                  <a:lnTo>
                    <a:pt x="296" y="295"/>
                  </a:lnTo>
                  <a:lnTo>
                    <a:pt x="265" y="266"/>
                  </a:lnTo>
                  <a:lnTo>
                    <a:pt x="237" y="266"/>
                  </a:lnTo>
                  <a:lnTo>
                    <a:pt x="207" y="236"/>
                  </a:lnTo>
                  <a:lnTo>
                    <a:pt x="177" y="236"/>
                  </a:lnTo>
                  <a:lnTo>
                    <a:pt x="177" y="207"/>
                  </a:lnTo>
                  <a:lnTo>
                    <a:pt x="146" y="177"/>
                  </a:lnTo>
                  <a:lnTo>
                    <a:pt x="146" y="148"/>
                  </a:lnTo>
                  <a:lnTo>
                    <a:pt x="177" y="118"/>
                  </a:lnTo>
                  <a:lnTo>
                    <a:pt x="177" y="88"/>
                  </a:lnTo>
                  <a:lnTo>
                    <a:pt x="207" y="58"/>
                  </a:lnTo>
                  <a:lnTo>
                    <a:pt x="207" y="0"/>
                  </a:lnTo>
                  <a:lnTo>
                    <a:pt x="146" y="0"/>
                  </a:lnTo>
                  <a:lnTo>
                    <a:pt x="118" y="30"/>
                  </a:lnTo>
                </a:path>
              </a:pathLst>
            </a:custGeom>
            <a:noFill/>
            <a:ln w="1588">
              <a:solidFill>
                <a:srgbClr val="000000"/>
              </a:solidFill>
              <a:prstDash val="solid"/>
              <a:round/>
              <a:headEnd/>
              <a:tailEnd/>
            </a:ln>
          </p:spPr>
          <p:txBody>
            <a:bodyPr/>
            <a:lstStyle/>
            <a:p>
              <a:endParaRPr lang="en-GB"/>
            </a:p>
          </p:txBody>
        </p:sp>
        <p:sp>
          <p:nvSpPr>
            <p:cNvPr id="22013" name="Freeform 509"/>
            <p:cNvSpPr>
              <a:spLocks/>
            </p:cNvSpPr>
            <p:nvPr/>
          </p:nvSpPr>
          <p:spPr bwMode="auto">
            <a:xfrm>
              <a:off x="3176" y="2631"/>
              <a:ext cx="281" cy="118"/>
            </a:xfrm>
            <a:custGeom>
              <a:avLst/>
              <a:gdLst/>
              <a:ahLst/>
              <a:cxnLst>
                <a:cxn ang="0">
                  <a:pos x="1126" y="0"/>
                </a:cxn>
                <a:cxn ang="0">
                  <a:pos x="1126" y="58"/>
                </a:cxn>
                <a:cxn ang="0">
                  <a:pos x="1096" y="89"/>
                </a:cxn>
                <a:cxn ang="0">
                  <a:pos x="1067" y="58"/>
                </a:cxn>
                <a:cxn ang="0">
                  <a:pos x="1038" y="58"/>
                </a:cxn>
                <a:cxn ang="0">
                  <a:pos x="1008" y="89"/>
                </a:cxn>
                <a:cxn ang="0">
                  <a:pos x="1008" y="119"/>
                </a:cxn>
                <a:cxn ang="0">
                  <a:pos x="978" y="146"/>
                </a:cxn>
                <a:cxn ang="0">
                  <a:pos x="919" y="146"/>
                </a:cxn>
                <a:cxn ang="0">
                  <a:pos x="860" y="207"/>
                </a:cxn>
                <a:cxn ang="0">
                  <a:pos x="860" y="237"/>
                </a:cxn>
                <a:cxn ang="0">
                  <a:pos x="919" y="296"/>
                </a:cxn>
                <a:cxn ang="0">
                  <a:pos x="889" y="325"/>
                </a:cxn>
                <a:cxn ang="0">
                  <a:pos x="919" y="355"/>
                </a:cxn>
                <a:cxn ang="0">
                  <a:pos x="948" y="355"/>
                </a:cxn>
                <a:cxn ang="0">
                  <a:pos x="919" y="384"/>
                </a:cxn>
                <a:cxn ang="0">
                  <a:pos x="919" y="414"/>
                </a:cxn>
                <a:cxn ang="0">
                  <a:pos x="889" y="414"/>
                </a:cxn>
                <a:cxn ang="0">
                  <a:pos x="860" y="384"/>
                </a:cxn>
                <a:cxn ang="0">
                  <a:pos x="860" y="355"/>
                </a:cxn>
                <a:cxn ang="0">
                  <a:pos x="682" y="355"/>
                </a:cxn>
                <a:cxn ang="0">
                  <a:pos x="711" y="384"/>
                </a:cxn>
                <a:cxn ang="0">
                  <a:pos x="534" y="384"/>
                </a:cxn>
                <a:cxn ang="0">
                  <a:pos x="473" y="444"/>
                </a:cxn>
                <a:cxn ang="0">
                  <a:pos x="385" y="444"/>
                </a:cxn>
                <a:cxn ang="0">
                  <a:pos x="355" y="414"/>
                </a:cxn>
                <a:cxn ang="0">
                  <a:pos x="327" y="414"/>
                </a:cxn>
                <a:cxn ang="0">
                  <a:pos x="297" y="384"/>
                </a:cxn>
                <a:cxn ang="0">
                  <a:pos x="266" y="384"/>
                </a:cxn>
                <a:cxn ang="0">
                  <a:pos x="266" y="414"/>
                </a:cxn>
                <a:cxn ang="0">
                  <a:pos x="237" y="384"/>
                </a:cxn>
                <a:cxn ang="0">
                  <a:pos x="237" y="414"/>
                </a:cxn>
                <a:cxn ang="0">
                  <a:pos x="178" y="474"/>
                </a:cxn>
                <a:cxn ang="0">
                  <a:pos x="178" y="444"/>
                </a:cxn>
                <a:cxn ang="0">
                  <a:pos x="148" y="444"/>
                </a:cxn>
                <a:cxn ang="0">
                  <a:pos x="90" y="384"/>
                </a:cxn>
                <a:cxn ang="0">
                  <a:pos x="90" y="414"/>
                </a:cxn>
                <a:cxn ang="0">
                  <a:pos x="30" y="384"/>
                </a:cxn>
                <a:cxn ang="0">
                  <a:pos x="30" y="414"/>
                </a:cxn>
                <a:cxn ang="0">
                  <a:pos x="0" y="414"/>
                </a:cxn>
              </a:cxnLst>
              <a:rect l="0" t="0" r="r" b="b"/>
              <a:pathLst>
                <a:path w="1126" h="474">
                  <a:moveTo>
                    <a:pt x="1126" y="0"/>
                  </a:moveTo>
                  <a:lnTo>
                    <a:pt x="1126" y="58"/>
                  </a:lnTo>
                  <a:lnTo>
                    <a:pt x="1096" y="89"/>
                  </a:lnTo>
                  <a:lnTo>
                    <a:pt x="1067" y="58"/>
                  </a:lnTo>
                  <a:lnTo>
                    <a:pt x="1038" y="58"/>
                  </a:lnTo>
                  <a:lnTo>
                    <a:pt x="1008" y="89"/>
                  </a:lnTo>
                  <a:lnTo>
                    <a:pt x="1008" y="119"/>
                  </a:lnTo>
                  <a:lnTo>
                    <a:pt x="978" y="146"/>
                  </a:lnTo>
                  <a:lnTo>
                    <a:pt x="919" y="146"/>
                  </a:lnTo>
                  <a:lnTo>
                    <a:pt x="860" y="207"/>
                  </a:lnTo>
                  <a:lnTo>
                    <a:pt x="860" y="237"/>
                  </a:lnTo>
                  <a:lnTo>
                    <a:pt x="919" y="296"/>
                  </a:lnTo>
                  <a:lnTo>
                    <a:pt x="889" y="325"/>
                  </a:lnTo>
                  <a:lnTo>
                    <a:pt x="919" y="355"/>
                  </a:lnTo>
                  <a:lnTo>
                    <a:pt x="948" y="355"/>
                  </a:lnTo>
                  <a:lnTo>
                    <a:pt x="919" y="384"/>
                  </a:lnTo>
                  <a:lnTo>
                    <a:pt x="919" y="414"/>
                  </a:lnTo>
                  <a:lnTo>
                    <a:pt x="889" y="414"/>
                  </a:lnTo>
                  <a:lnTo>
                    <a:pt x="860" y="384"/>
                  </a:lnTo>
                  <a:lnTo>
                    <a:pt x="860" y="355"/>
                  </a:lnTo>
                  <a:lnTo>
                    <a:pt x="682" y="355"/>
                  </a:lnTo>
                  <a:lnTo>
                    <a:pt x="711" y="384"/>
                  </a:lnTo>
                  <a:lnTo>
                    <a:pt x="534" y="384"/>
                  </a:lnTo>
                  <a:lnTo>
                    <a:pt x="473" y="444"/>
                  </a:lnTo>
                  <a:lnTo>
                    <a:pt x="385" y="444"/>
                  </a:lnTo>
                  <a:lnTo>
                    <a:pt x="355" y="414"/>
                  </a:lnTo>
                  <a:lnTo>
                    <a:pt x="327" y="414"/>
                  </a:lnTo>
                  <a:lnTo>
                    <a:pt x="297" y="384"/>
                  </a:lnTo>
                  <a:lnTo>
                    <a:pt x="266" y="384"/>
                  </a:lnTo>
                  <a:lnTo>
                    <a:pt x="266" y="414"/>
                  </a:lnTo>
                  <a:lnTo>
                    <a:pt x="237" y="384"/>
                  </a:lnTo>
                  <a:lnTo>
                    <a:pt x="237" y="414"/>
                  </a:lnTo>
                  <a:lnTo>
                    <a:pt x="178" y="474"/>
                  </a:lnTo>
                  <a:lnTo>
                    <a:pt x="178" y="444"/>
                  </a:lnTo>
                  <a:lnTo>
                    <a:pt x="148" y="444"/>
                  </a:lnTo>
                  <a:lnTo>
                    <a:pt x="90" y="384"/>
                  </a:lnTo>
                  <a:lnTo>
                    <a:pt x="90" y="414"/>
                  </a:lnTo>
                  <a:lnTo>
                    <a:pt x="30" y="384"/>
                  </a:lnTo>
                  <a:lnTo>
                    <a:pt x="30" y="414"/>
                  </a:lnTo>
                  <a:lnTo>
                    <a:pt x="0" y="414"/>
                  </a:lnTo>
                </a:path>
              </a:pathLst>
            </a:custGeom>
            <a:noFill/>
            <a:ln w="1588">
              <a:solidFill>
                <a:srgbClr val="000000"/>
              </a:solidFill>
              <a:prstDash val="solid"/>
              <a:round/>
              <a:headEnd/>
              <a:tailEnd/>
            </a:ln>
          </p:spPr>
          <p:txBody>
            <a:bodyPr/>
            <a:lstStyle/>
            <a:p>
              <a:endParaRPr lang="en-GB"/>
            </a:p>
          </p:txBody>
        </p:sp>
        <p:sp>
          <p:nvSpPr>
            <p:cNvPr id="22014" name="Freeform 510"/>
            <p:cNvSpPr>
              <a:spLocks/>
            </p:cNvSpPr>
            <p:nvPr/>
          </p:nvSpPr>
          <p:spPr bwMode="auto">
            <a:xfrm>
              <a:off x="3235" y="2771"/>
              <a:ext cx="215" cy="44"/>
            </a:xfrm>
            <a:custGeom>
              <a:avLst/>
              <a:gdLst/>
              <a:ahLst/>
              <a:cxnLst>
                <a:cxn ang="0">
                  <a:pos x="859" y="177"/>
                </a:cxn>
                <a:cxn ang="0">
                  <a:pos x="830" y="177"/>
                </a:cxn>
                <a:cxn ang="0">
                  <a:pos x="801" y="149"/>
                </a:cxn>
                <a:cxn ang="0">
                  <a:pos x="771" y="149"/>
                </a:cxn>
                <a:cxn ang="0">
                  <a:pos x="771" y="177"/>
                </a:cxn>
                <a:cxn ang="0">
                  <a:pos x="741" y="149"/>
                </a:cxn>
                <a:cxn ang="0">
                  <a:pos x="623" y="149"/>
                </a:cxn>
                <a:cxn ang="0">
                  <a:pos x="593" y="118"/>
                </a:cxn>
                <a:cxn ang="0">
                  <a:pos x="504" y="118"/>
                </a:cxn>
                <a:cxn ang="0">
                  <a:pos x="504" y="59"/>
                </a:cxn>
                <a:cxn ang="0">
                  <a:pos x="474" y="59"/>
                </a:cxn>
                <a:cxn ang="0">
                  <a:pos x="445" y="30"/>
                </a:cxn>
                <a:cxn ang="0">
                  <a:pos x="474" y="0"/>
                </a:cxn>
                <a:cxn ang="0">
                  <a:pos x="386" y="0"/>
                </a:cxn>
                <a:cxn ang="0">
                  <a:pos x="355" y="30"/>
                </a:cxn>
                <a:cxn ang="0">
                  <a:pos x="267" y="30"/>
                </a:cxn>
                <a:cxn ang="0">
                  <a:pos x="267" y="0"/>
                </a:cxn>
                <a:cxn ang="0">
                  <a:pos x="236" y="30"/>
                </a:cxn>
                <a:cxn ang="0">
                  <a:pos x="179" y="30"/>
                </a:cxn>
                <a:cxn ang="0">
                  <a:pos x="179" y="59"/>
                </a:cxn>
                <a:cxn ang="0">
                  <a:pos x="148" y="88"/>
                </a:cxn>
                <a:cxn ang="0">
                  <a:pos x="90" y="88"/>
                </a:cxn>
                <a:cxn ang="0">
                  <a:pos x="60" y="59"/>
                </a:cxn>
                <a:cxn ang="0">
                  <a:pos x="0" y="59"/>
                </a:cxn>
              </a:cxnLst>
              <a:rect l="0" t="0" r="r" b="b"/>
              <a:pathLst>
                <a:path w="859" h="177">
                  <a:moveTo>
                    <a:pt x="859" y="177"/>
                  </a:moveTo>
                  <a:lnTo>
                    <a:pt x="830" y="177"/>
                  </a:lnTo>
                  <a:lnTo>
                    <a:pt x="801" y="149"/>
                  </a:lnTo>
                  <a:lnTo>
                    <a:pt x="771" y="149"/>
                  </a:lnTo>
                  <a:lnTo>
                    <a:pt x="771" y="177"/>
                  </a:lnTo>
                  <a:lnTo>
                    <a:pt x="741" y="149"/>
                  </a:lnTo>
                  <a:lnTo>
                    <a:pt x="623" y="149"/>
                  </a:lnTo>
                  <a:lnTo>
                    <a:pt x="593" y="118"/>
                  </a:lnTo>
                  <a:lnTo>
                    <a:pt x="504" y="118"/>
                  </a:lnTo>
                  <a:lnTo>
                    <a:pt x="504" y="59"/>
                  </a:lnTo>
                  <a:lnTo>
                    <a:pt x="474" y="59"/>
                  </a:lnTo>
                  <a:lnTo>
                    <a:pt x="445" y="30"/>
                  </a:lnTo>
                  <a:lnTo>
                    <a:pt x="474" y="0"/>
                  </a:lnTo>
                  <a:lnTo>
                    <a:pt x="386" y="0"/>
                  </a:lnTo>
                  <a:lnTo>
                    <a:pt x="355" y="30"/>
                  </a:lnTo>
                  <a:lnTo>
                    <a:pt x="267" y="30"/>
                  </a:lnTo>
                  <a:lnTo>
                    <a:pt x="267" y="0"/>
                  </a:lnTo>
                  <a:lnTo>
                    <a:pt x="236" y="30"/>
                  </a:lnTo>
                  <a:lnTo>
                    <a:pt x="179" y="30"/>
                  </a:lnTo>
                  <a:lnTo>
                    <a:pt x="179" y="59"/>
                  </a:lnTo>
                  <a:lnTo>
                    <a:pt x="148" y="88"/>
                  </a:lnTo>
                  <a:lnTo>
                    <a:pt x="90" y="88"/>
                  </a:lnTo>
                  <a:lnTo>
                    <a:pt x="60" y="59"/>
                  </a:lnTo>
                  <a:lnTo>
                    <a:pt x="0" y="59"/>
                  </a:lnTo>
                </a:path>
              </a:pathLst>
            </a:custGeom>
            <a:noFill/>
            <a:ln w="1588">
              <a:solidFill>
                <a:srgbClr val="000000"/>
              </a:solidFill>
              <a:prstDash val="solid"/>
              <a:round/>
              <a:headEnd/>
              <a:tailEnd/>
            </a:ln>
          </p:spPr>
          <p:txBody>
            <a:bodyPr/>
            <a:lstStyle/>
            <a:p>
              <a:endParaRPr lang="en-GB"/>
            </a:p>
          </p:txBody>
        </p:sp>
        <p:sp>
          <p:nvSpPr>
            <p:cNvPr id="22015" name="Freeform 511"/>
            <p:cNvSpPr>
              <a:spLocks/>
            </p:cNvSpPr>
            <p:nvPr/>
          </p:nvSpPr>
          <p:spPr bwMode="auto">
            <a:xfrm>
              <a:off x="3354" y="2874"/>
              <a:ext cx="444" cy="667"/>
            </a:xfrm>
            <a:custGeom>
              <a:avLst/>
              <a:gdLst/>
              <a:ahLst/>
              <a:cxnLst>
                <a:cxn ang="0">
                  <a:pos x="979" y="2635"/>
                </a:cxn>
                <a:cxn ang="0">
                  <a:pos x="1097" y="2666"/>
                </a:cxn>
                <a:cxn ang="0">
                  <a:pos x="1127" y="2605"/>
                </a:cxn>
                <a:cxn ang="0">
                  <a:pos x="1156" y="2546"/>
                </a:cxn>
                <a:cxn ang="0">
                  <a:pos x="1245" y="2487"/>
                </a:cxn>
                <a:cxn ang="0">
                  <a:pos x="1334" y="2310"/>
                </a:cxn>
                <a:cxn ang="0">
                  <a:pos x="1393" y="2310"/>
                </a:cxn>
                <a:cxn ang="0">
                  <a:pos x="1364" y="2132"/>
                </a:cxn>
                <a:cxn ang="0">
                  <a:pos x="1304" y="2103"/>
                </a:cxn>
                <a:cxn ang="0">
                  <a:pos x="1215" y="2073"/>
                </a:cxn>
                <a:cxn ang="0">
                  <a:pos x="1245" y="1985"/>
                </a:cxn>
                <a:cxn ang="0">
                  <a:pos x="1274" y="1894"/>
                </a:cxn>
                <a:cxn ang="0">
                  <a:pos x="1304" y="1837"/>
                </a:cxn>
                <a:cxn ang="0">
                  <a:pos x="1334" y="1806"/>
                </a:cxn>
                <a:cxn ang="0">
                  <a:pos x="1393" y="1806"/>
                </a:cxn>
                <a:cxn ang="0">
                  <a:pos x="1422" y="1837"/>
                </a:cxn>
                <a:cxn ang="0">
                  <a:pos x="1482" y="1867"/>
                </a:cxn>
                <a:cxn ang="0">
                  <a:pos x="1602" y="1894"/>
                </a:cxn>
                <a:cxn ang="0">
                  <a:pos x="1629" y="1955"/>
                </a:cxn>
                <a:cxn ang="0">
                  <a:pos x="1748" y="2012"/>
                </a:cxn>
                <a:cxn ang="0">
                  <a:pos x="1778" y="1894"/>
                </a:cxn>
                <a:cxn ang="0">
                  <a:pos x="1720" y="1867"/>
                </a:cxn>
                <a:cxn ang="0">
                  <a:pos x="1602" y="1718"/>
                </a:cxn>
                <a:cxn ang="0">
                  <a:pos x="1511" y="1687"/>
                </a:cxn>
                <a:cxn ang="0">
                  <a:pos x="1452" y="1658"/>
                </a:cxn>
                <a:cxn ang="0">
                  <a:pos x="1364" y="1599"/>
                </a:cxn>
                <a:cxn ang="0">
                  <a:pos x="1304" y="1569"/>
                </a:cxn>
                <a:cxn ang="0">
                  <a:pos x="1215" y="1539"/>
                </a:cxn>
                <a:cxn ang="0">
                  <a:pos x="1127" y="1512"/>
                </a:cxn>
                <a:cxn ang="0">
                  <a:pos x="1067" y="1481"/>
                </a:cxn>
                <a:cxn ang="0">
                  <a:pos x="1036" y="1392"/>
                </a:cxn>
                <a:cxn ang="0">
                  <a:pos x="1097" y="1362"/>
                </a:cxn>
                <a:cxn ang="0">
                  <a:pos x="1067" y="1303"/>
                </a:cxn>
                <a:cxn ang="0">
                  <a:pos x="772" y="1274"/>
                </a:cxn>
                <a:cxn ang="0">
                  <a:pos x="711" y="1244"/>
                </a:cxn>
                <a:cxn ang="0">
                  <a:pos x="653" y="1214"/>
                </a:cxn>
                <a:cxn ang="0">
                  <a:pos x="474" y="1008"/>
                </a:cxn>
                <a:cxn ang="0">
                  <a:pos x="444" y="947"/>
                </a:cxn>
                <a:cxn ang="0">
                  <a:pos x="415" y="858"/>
                </a:cxn>
                <a:cxn ang="0">
                  <a:pos x="385" y="771"/>
                </a:cxn>
                <a:cxn ang="0">
                  <a:pos x="327" y="740"/>
                </a:cxn>
                <a:cxn ang="0">
                  <a:pos x="237" y="683"/>
                </a:cxn>
                <a:cxn ang="0">
                  <a:pos x="149" y="622"/>
                </a:cxn>
                <a:cxn ang="0">
                  <a:pos x="90" y="592"/>
                </a:cxn>
                <a:cxn ang="0">
                  <a:pos x="60" y="533"/>
                </a:cxn>
                <a:cxn ang="0">
                  <a:pos x="30" y="385"/>
                </a:cxn>
                <a:cxn ang="0">
                  <a:pos x="0" y="355"/>
                </a:cxn>
                <a:cxn ang="0">
                  <a:pos x="60" y="355"/>
                </a:cxn>
                <a:cxn ang="0">
                  <a:pos x="90" y="297"/>
                </a:cxn>
                <a:cxn ang="0">
                  <a:pos x="30" y="208"/>
                </a:cxn>
                <a:cxn ang="0">
                  <a:pos x="0" y="118"/>
                </a:cxn>
                <a:cxn ang="0">
                  <a:pos x="60" y="90"/>
                </a:cxn>
                <a:cxn ang="0">
                  <a:pos x="60" y="118"/>
                </a:cxn>
                <a:cxn ang="0">
                  <a:pos x="149" y="90"/>
                </a:cxn>
                <a:cxn ang="0">
                  <a:pos x="237" y="60"/>
                </a:cxn>
                <a:cxn ang="0">
                  <a:pos x="327" y="30"/>
                </a:cxn>
              </a:cxnLst>
              <a:rect l="0" t="0" r="r" b="b"/>
              <a:pathLst>
                <a:path w="1778" h="2666">
                  <a:moveTo>
                    <a:pt x="979" y="2577"/>
                  </a:moveTo>
                  <a:lnTo>
                    <a:pt x="979" y="2635"/>
                  </a:lnTo>
                  <a:lnTo>
                    <a:pt x="1008" y="2666"/>
                  </a:lnTo>
                  <a:lnTo>
                    <a:pt x="1097" y="2666"/>
                  </a:lnTo>
                  <a:lnTo>
                    <a:pt x="1127" y="2635"/>
                  </a:lnTo>
                  <a:lnTo>
                    <a:pt x="1127" y="2605"/>
                  </a:lnTo>
                  <a:lnTo>
                    <a:pt x="1156" y="2577"/>
                  </a:lnTo>
                  <a:lnTo>
                    <a:pt x="1156" y="2546"/>
                  </a:lnTo>
                  <a:lnTo>
                    <a:pt x="1186" y="2546"/>
                  </a:lnTo>
                  <a:lnTo>
                    <a:pt x="1245" y="2487"/>
                  </a:lnTo>
                  <a:lnTo>
                    <a:pt x="1245" y="2398"/>
                  </a:lnTo>
                  <a:lnTo>
                    <a:pt x="1334" y="2310"/>
                  </a:lnTo>
                  <a:lnTo>
                    <a:pt x="1364" y="2340"/>
                  </a:lnTo>
                  <a:lnTo>
                    <a:pt x="1393" y="2310"/>
                  </a:lnTo>
                  <a:lnTo>
                    <a:pt x="1393" y="2162"/>
                  </a:lnTo>
                  <a:lnTo>
                    <a:pt x="1364" y="2132"/>
                  </a:lnTo>
                  <a:lnTo>
                    <a:pt x="1334" y="2132"/>
                  </a:lnTo>
                  <a:lnTo>
                    <a:pt x="1304" y="2103"/>
                  </a:lnTo>
                  <a:lnTo>
                    <a:pt x="1245" y="2103"/>
                  </a:lnTo>
                  <a:lnTo>
                    <a:pt x="1215" y="2073"/>
                  </a:lnTo>
                  <a:lnTo>
                    <a:pt x="1215" y="2012"/>
                  </a:lnTo>
                  <a:lnTo>
                    <a:pt x="1245" y="1985"/>
                  </a:lnTo>
                  <a:lnTo>
                    <a:pt x="1245" y="1925"/>
                  </a:lnTo>
                  <a:lnTo>
                    <a:pt x="1274" y="1894"/>
                  </a:lnTo>
                  <a:lnTo>
                    <a:pt x="1274" y="1867"/>
                  </a:lnTo>
                  <a:lnTo>
                    <a:pt x="1304" y="1837"/>
                  </a:lnTo>
                  <a:lnTo>
                    <a:pt x="1304" y="1806"/>
                  </a:lnTo>
                  <a:lnTo>
                    <a:pt x="1334" y="1806"/>
                  </a:lnTo>
                  <a:lnTo>
                    <a:pt x="1364" y="1776"/>
                  </a:lnTo>
                  <a:lnTo>
                    <a:pt x="1393" y="1806"/>
                  </a:lnTo>
                  <a:lnTo>
                    <a:pt x="1422" y="1806"/>
                  </a:lnTo>
                  <a:lnTo>
                    <a:pt x="1422" y="1837"/>
                  </a:lnTo>
                  <a:lnTo>
                    <a:pt x="1452" y="1837"/>
                  </a:lnTo>
                  <a:lnTo>
                    <a:pt x="1482" y="1867"/>
                  </a:lnTo>
                  <a:lnTo>
                    <a:pt x="1602" y="1867"/>
                  </a:lnTo>
                  <a:lnTo>
                    <a:pt x="1602" y="1894"/>
                  </a:lnTo>
                  <a:lnTo>
                    <a:pt x="1629" y="1925"/>
                  </a:lnTo>
                  <a:lnTo>
                    <a:pt x="1629" y="1955"/>
                  </a:lnTo>
                  <a:lnTo>
                    <a:pt x="1690" y="2012"/>
                  </a:lnTo>
                  <a:lnTo>
                    <a:pt x="1748" y="2012"/>
                  </a:lnTo>
                  <a:lnTo>
                    <a:pt x="1748" y="1955"/>
                  </a:lnTo>
                  <a:lnTo>
                    <a:pt x="1778" y="1894"/>
                  </a:lnTo>
                  <a:lnTo>
                    <a:pt x="1748" y="1867"/>
                  </a:lnTo>
                  <a:lnTo>
                    <a:pt x="1720" y="1867"/>
                  </a:lnTo>
                  <a:lnTo>
                    <a:pt x="1602" y="1748"/>
                  </a:lnTo>
                  <a:lnTo>
                    <a:pt x="1602" y="1718"/>
                  </a:lnTo>
                  <a:lnTo>
                    <a:pt x="1541" y="1718"/>
                  </a:lnTo>
                  <a:lnTo>
                    <a:pt x="1511" y="1687"/>
                  </a:lnTo>
                  <a:lnTo>
                    <a:pt x="1482" y="1687"/>
                  </a:lnTo>
                  <a:lnTo>
                    <a:pt x="1452" y="1658"/>
                  </a:lnTo>
                  <a:lnTo>
                    <a:pt x="1422" y="1658"/>
                  </a:lnTo>
                  <a:lnTo>
                    <a:pt x="1364" y="1599"/>
                  </a:lnTo>
                  <a:lnTo>
                    <a:pt x="1334" y="1599"/>
                  </a:lnTo>
                  <a:lnTo>
                    <a:pt x="1304" y="1569"/>
                  </a:lnTo>
                  <a:lnTo>
                    <a:pt x="1274" y="1569"/>
                  </a:lnTo>
                  <a:lnTo>
                    <a:pt x="1215" y="1539"/>
                  </a:lnTo>
                  <a:lnTo>
                    <a:pt x="1186" y="1539"/>
                  </a:lnTo>
                  <a:lnTo>
                    <a:pt x="1127" y="1512"/>
                  </a:lnTo>
                  <a:lnTo>
                    <a:pt x="1097" y="1481"/>
                  </a:lnTo>
                  <a:lnTo>
                    <a:pt x="1067" y="1481"/>
                  </a:lnTo>
                  <a:lnTo>
                    <a:pt x="1036" y="1451"/>
                  </a:lnTo>
                  <a:lnTo>
                    <a:pt x="1036" y="1392"/>
                  </a:lnTo>
                  <a:lnTo>
                    <a:pt x="1067" y="1392"/>
                  </a:lnTo>
                  <a:lnTo>
                    <a:pt x="1097" y="1362"/>
                  </a:lnTo>
                  <a:lnTo>
                    <a:pt x="1097" y="1333"/>
                  </a:lnTo>
                  <a:lnTo>
                    <a:pt x="1067" y="1303"/>
                  </a:lnTo>
                  <a:lnTo>
                    <a:pt x="799" y="1303"/>
                  </a:lnTo>
                  <a:lnTo>
                    <a:pt x="772" y="1274"/>
                  </a:lnTo>
                  <a:lnTo>
                    <a:pt x="711" y="1274"/>
                  </a:lnTo>
                  <a:lnTo>
                    <a:pt x="711" y="1244"/>
                  </a:lnTo>
                  <a:lnTo>
                    <a:pt x="681" y="1214"/>
                  </a:lnTo>
                  <a:lnTo>
                    <a:pt x="653" y="1214"/>
                  </a:lnTo>
                  <a:lnTo>
                    <a:pt x="504" y="1065"/>
                  </a:lnTo>
                  <a:lnTo>
                    <a:pt x="474" y="1008"/>
                  </a:lnTo>
                  <a:lnTo>
                    <a:pt x="474" y="978"/>
                  </a:lnTo>
                  <a:lnTo>
                    <a:pt x="444" y="947"/>
                  </a:lnTo>
                  <a:lnTo>
                    <a:pt x="444" y="889"/>
                  </a:lnTo>
                  <a:lnTo>
                    <a:pt x="415" y="858"/>
                  </a:lnTo>
                  <a:lnTo>
                    <a:pt x="415" y="801"/>
                  </a:lnTo>
                  <a:lnTo>
                    <a:pt x="385" y="771"/>
                  </a:lnTo>
                  <a:lnTo>
                    <a:pt x="385" y="740"/>
                  </a:lnTo>
                  <a:lnTo>
                    <a:pt x="327" y="740"/>
                  </a:lnTo>
                  <a:lnTo>
                    <a:pt x="267" y="683"/>
                  </a:lnTo>
                  <a:lnTo>
                    <a:pt x="237" y="683"/>
                  </a:lnTo>
                  <a:lnTo>
                    <a:pt x="208" y="652"/>
                  </a:lnTo>
                  <a:lnTo>
                    <a:pt x="149" y="622"/>
                  </a:lnTo>
                  <a:lnTo>
                    <a:pt x="119" y="622"/>
                  </a:lnTo>
                  <a:lnTo>
                    <a:pt x="90" y="592"/>
                  </a:lnTo>
                  <a:lnTo>
                    <a:pt x="90" y="563"/>
                  </a:lnTo>
                  <a:lnTo>
                    <a:pt x="60" y="533"/>
                  </a:lnTo>
                  <a:lnTo>
                    <a:pt x="30" y="533"/>
                  </a:lnTo>
                  <a:lnTo>
                    <a:pt x="30" y="385"/>
                  </a:lnTo>
                  <a:lnTo>
                    <a:pt x="0" y="385"/>
                  </a:lnTo>
                  <a:lnTo>
                    <a:pt x="0" y="355"/>
                  </a:lnTo>
                  <a:lnTo>
                    <a:pt x="30" y="327"/>
                  </a:lnTo>
                  <a:lnTo>
                    <a:pt x="60" y="355"/>
                  </a:lnTo>
                  <a:lnTo>
                    <a:pt x="60" y="327"/>
                  </a:lnTo>
                  <a:lnTo>
                    <a:pt x="90" y="297"/>
                  </a:lnTo>
                  <a:lnTo>
                    <a:pt x="30" y="237"/>
                  </a:lnTo>
                  <a:lnTo>
                    <a:pt x="30" y="208"/>
                  </a:lnTo>
                  <a:lnTo>
                    <a:pt x="0" y="208"/>
                  </a:lnTo>
                  <a:lnTo>
                    <a:pt x="0" y="118"/>
                  </a:lnTo>
                  <a:lnTo>
                    <a:pt x="30" y="118"/>
                  </a:lnTo>
                  <a:lnTo>
                    <a:pt x="60" y="90"/>
                  </a:lnTo>
                  <a:lnTo>
                    <a:pt x="90" y="90"/>
                  </a:lnTo>
                  <a:lnTo>
                    <a:pt x="60" y="118"/>
                  </a:lnTo>
                  <a:lnTo>
                    <a:pt x="90" y="118"/>
                  </a:lnTo>
                  <a:lnTo>
                    <a:pt x="149" y="90"/>
                  </a:lnTo>
                  <a:lnTo>
                    <a:pt x="178" y="60"/>
                  </a:lnTo>
                  <a:lnTo>
                    <a:pt x="237" y="60"/>
                  </a:lnTo>
                  <a:lnTo>
                    <a:pt x="237" y="30"/>
                  </a:lnTo>
                  <a:lnTo>
                    <a:pt x="327" y="30"/>
                  </a:lnTo>
                  <a:lnTo>
                    <a:pt x="356" y="0"/>
                  </a:lnTo>
                </a:path>
              </a:pathLst>
            </a:custGeom>
            <a:noFill/>
            <a:ln w="1588">
              <a:solidFill>
                <a:srgbClr val="000000"/>
              </a:solidFill>
              <a:prstDash val="solid"/>
              <a:round/>
              <a:headEnd/>
              <a:tailEnd/>
            </a:ln>
          </p:spPr>
          <p:txBody>
            <a:bodyPr/>
            <a:lstStyle/>
            <a:p>
              <a:endParaRPr lang="en-GB"/>
            </a:p>
          </p:txBody>
        </p:sp>
        <p:sp>
          <p:nvSpPr>
            <p:cNvPr id="22016" name="Freeform 512"/>
            <p:cNvSpPr>
              <a:spLocks/>
            </p:cNvSpPr>
            <p:nvPr/>
          </p:nvSpPr>
          <p:spPr bwMode="auto">
            <a:xfrm>
              <a:off x="3450" y="2786"/>
              <a:ext cx="163" cy="44"/>
            </a:xfrm>
            <a:custGeom>
              <a:avLst/>
              <a:gdLst/>
              <a:ahLst/>
              <a:cxnLst>
                <a:cxn ang="0">
                  <a:pos x="651" y="0"/>
                </a:cxn>
                <a:cxn ang="0">
                  <a:pos x="623" y="0"/>
                </a:cxn>
                <a:cxn ang="0">
                  <a:pos x="623" y="59"/>
                </a:cxn>
                <a:cxn ang="0">
                  <a:pos x="533" y="59"/>
                </a:cxn>
                <a:cxn ang="0">
                  <a:pos x="505" y="90"/>
                </a:cxn>
                <a:cxn ang="0">
                  <a:pos x="326" y="90"/>
                </a:cxn>
                <a:cxn ang="0">
                  <a:pos x="237" y="178"/>
                </a:cxn>
                <a:cxn ang="0">
                  <a:pos x="207" y="148"/>
                </a:cxn>
                <a:cxn ang="0">
                  <a:pos x="150" y="148"/>
                </a:cxn>
                <a:cxn ang="0">
                  <a:pos x="89" y="118"/>
                </a:cxn>
                <a:cxn ang="0">
                  <a:pos x="0" y="118"/>
                </a:cxn>
              </a:cxnLst>
              <a:rect l="0" t="0" r="r" b="b"/>
              <a:pathLst>
                <a:path w="651" h="178">
                  <a:moveTo>
                    <a:pt x="651" y="0"/>
                  </a:moveTo>
                  <a:lnTo>
                    <a:pt x="623" y="0"/>
                  </a:lnTo>
                  <a:lnTo>
                    <a:pt x="623" y="59"/>
                  </a:lnTo>
                  <a:lnTo>
                    <a:pt x="533" y="59"/>
                  </a:lnTo>
                  <a:lnTo>
                    <a:pt x="505" y="90"/>
                  </a:lnTo>
                  <a:lnTo>
                    <a:pt x="326" y="90"/>
                  </a:lnTo>
                  <a:lnTo>
                    <a:pt x="237" y="178"/>
                  </a:lnTo>
                  <a:lnTo>
                    <a:pt x="207" y="148"/>
                  </a:lnTo>
                  <a:lnTo>
                    <a:pt x="150" y="148"/>
                  </a:lnTo>
                  <a:lnTo>
                    <a:pt x="89" y="118"/>
                  </a:lnTo>
                  <a:lnTo>
                    <a:pt x="0" y="118"/>
                  </a:lnTo>
                </a:path>
              </a:pathLst>
            </a:custGeom>
            <a:noFill/>
            <a:ln w="1588">
              <a:solidFill>
                <a:srgbClr val="000000"/>
              </a:solidFill>
              <a:prstDash val="solid"/>
              <a:round/>
              <a:headEnd/>
              <a:tailEnd/>
            </a:ln>
          </p:spPr>
          <p:txBody>
            <a:bodyPr/>
            <a:lstStyle/>
            <a:p>
              <a:endParaRPr lang="en-GB"/>
            </a:p>
          </p:txBody>
        </p:sp>
        <p:sp>
          <p:nvSpPr>
            <p:cNvPr id="22017" name="Freeform 513"/>
            <p:cNvSpPr>
              <a:spLocks/>
            </p:cNvSpPr>
            <p:nvPr/>
          </p:nvSpPr>
          <p:spPr bwMode="auto">
            <a:xfrm>
              <a:off x="3442" y="2823"/>
              <a:ext cx="178" cy="81"/>
            </a:xfrm>
            <a:custGeom>
              <a:avLst/>
              <a:gdLst/>
              <a:ahLst/>
              <a:cxnLst>
                <a:cxn ang="0">
                  <a:pos x="711" y="0"/>
                </a:cxn>
                <a:cxn ang="0">
                  <a:pos x="652" y="61"/>
                </a:cxn>
                <a:cxn ang="0">
                  <a:pos x="562" y="61"/>
                </a:cxn>
                <a:cxn ang="0">
                  <a:pos x="562" y="118"/>
                </a:cxn>
                <a:cxn ang="0">
                  <a:pos x="593" y="149"/>
                </a:cxn>
                <a:cxn ang="0">
                  <a:pos x="593" y="207"/>
                </a:cxn>
                <a:cxn ang="0">
                  <a:pos x="504" y="207"/>
                </a:cxn>
                <a:cxn ang="0">
                  <a:pos x="473" y="237"/>
                </a:cxn>
                <a:cxn ang="0">
                  <a:pos x="504" y="267"/>
                </a:cxn>
                <a:cxn ang="0">
                  <a:pos x="473" y="267"/>
                </a:cxn>
                <a:cxn ang="0">
                  <a:pos x="473" y="297"/>
                </a:cxn>
                <a:cxn ang="0">
                  <a:pos x="443" y="325"/>
                </a:cxn>
                <a:cxn ang="0">
                  <a:pos x="355" y="325"/>
                </a:cxn>
                <a:cxn ang="0">
                  <a:pos x="297" y="267"/>
                </a:cxn>
                <a:cxn ang="0">
                  <a:pos x="266" y="267"/>
                </a:cxn>
                <a:cxn ang="0">
                  <a:pos x="266" y="297"/>
                </a:cxn>
                <a:cxn ang="0">
                  <a:pos x="236" y="325"/>
                </a:cxn>
                <a:cxn ang="0">
                  <a:pos x="206" y="325"/>
                </a:cxn>
                <a:cxn ang="0">
                  <a:pos x="206" y="297"/>
                </a:cxn>
                <a:cxn ang="0">
                  <a:pos x="179" y="325"/>
                </a:cxn>
                <a:cxn ang="0">
                  <a:pos x="148" y="325"/>
                </a:cxn>
                <a:cxn ang="0">
                  <a:pos x="118" y="297"/>
                </a:cxn>
                <a:cxn ang="0">
                  <a:pos x="118" y="325"/>
                </a:cxn>
                <a:cxn ang="0">
                  <a:pos x="0" y="325"/>
                </a:cxn>
              </a:cxnLst>
              <a:rect l="0" t="0" r="r" b="b"/>
              <a:pathLst>
                <a:path w="711" h="325">
                  <a:moveTo>
                    <a:pt x="711" y="0"/>
                  </a:moveTo>
                  <a:lnTo>
                    <a:pt x="652" y="61"/>
                  </a:lnTo>
                  <a:lnTo>
                    <a:pt x="562" y="61"/>
                  </a:lnTo>
                  <a:lnTo>
                    <a:pt x="562" y="118"/>
                  </a:lnTo>
                  <a:lnTo>
                    <a:pt x="593" y="149"/>
                  </a:lnTo>
                  <a:lnTo>
                    <a:pt x="593" y="207"/>
                  </a:lnTo>
                  <a:lnTo>
                    <a:pt x="504" y="207"/>
                  </a:lnTo>
                  <a:lnTo>
                    <a:pt x="473" y="237"/>
                  </a:lnTo>
                  <a:lnTo>
                    <a:pt x="504" y="267"/>
                  </a:lnTo>
                  <a:lnTo>
                    <a:pt x="473" y="267"/>
                  </a:lnTo>
                  <a:lnTo>
                    <a:pt x="473" y="297"/>
                  </a:lnTo>
                  <a:lnTo>
                    <a:pt x="443" y="325"/>
                  </a:lnTo>
                  <a:lnTo>
                    <a:pt x="355" y="325"/>
                  </a:lnTo>
                  <a:lnTo>
                    <a:pt x="297" y="267"/>
                  </a:lnTo>
                  <a:lnTo>
                    <a:pt x="266" y="267"/>
                  </a:lnTo>
                  <a:lnTo>
                    <a:pt x="266" y="297"/>
                  </a:lnTo>
                  <a:lnTo>
                    <a:pt x="236" y="325"/>
                  </a:lnTo>
                  <a:lnTo>
                    <a:pt x="206" y="325"/>
                  </a:lnTo>
                  <a:lnTo>
                    <a:pt x="206" y="297"/>
                  </a:lnTo>
                  <a:lnTo>
                    <a:pt x="179" y="325"/>
                  </a:lnTo>
                  <a:lnTo>
                    <a:pt x="148" y="325"/>
                  </a:lnTo>
                  <a:lnTo>
                    <a:pt x="118" y="297"/>
                  </a:lnTo>
                  <a:lnTo>
                    <a:pt x="118" y="325"/>
                  </a:lnTo>
                  <a:lnTo>
                    <a:pt x="0" y="325"/>
                  </a:lnTo>
                </a:path>
              </a:pathLst>
            </a:custGeom>
            <a:noFill/>
            <a:ln w="1588">
              <a:solidFill>
                <a:srgbClr val="000000"/>
              </a:solidFill>
              <a:prstDash val="solid"/>
              <a:round/>
              <a:headEnd/>
              <a:tailEnd/>
            </a:ln>
          </p:spPr>
          <p:txBody>
            <a:bodyPr/>
            <a:lstStyle/>
            <a:p>
              <a:endParaRPr lang="en-GB"/>
            </a:p>
          </p:txBody>
        </p:sp>
        <p:sp>
          <p:nvSpPr>
            <p:cNvPr id="22018" name="Freeform 514"/>
            <p:cNvSpPr>
              <a:spLocks/>
            </p:cNvSpPr>
            <p:nvPr/>
          </p:nvSpPr>
          <p:spPr bwMode="auto">
            <a:xfrm>
              <a:off x="3435" y="2815"/>
              <a:ext cx="15" cy="59"/>
            </a:xfrm>
            <a:custGeom>
              <a:avLst/>
              <a:gdLst/>
              <a:ahLst/>
              <a:cxnLst>
                <a:cxn ang="0">
                  <a:pos x="29" y="237"/>
                </a:cxn>
                <a:cxn ang="0">
                  <a:pos x="58" y="209"/>
                </a:cxn>
                <a:cxn ang="0">
                  <a:pos x="29" y="179"/>
                </a:cxn>
                <a:cxn ang="0">
                  <a:pos x="29" y="148"/>
                </a:cxn>
                <a:cxn ang="0">
                  <a:pos x="58" y="118"/>
                </a:cxn>
                <a:cxn ang="0">
                  <a:pos x="29" y="91"/>
                </a:cxn>
                <a:cxn ang="0">
                  <a:pos x="0" y="91"/>
                </a:cxn>
                <a:cxn ang="0">
                  <a:pos x="0" y="60"/>
                </a:cxn>
                <a:cxn ang="0">
                  <a:pos x="29" y="30"/>
                </a:cxn>
                <a:cxn ang="0">
                  <a:pos x="58" y="30"/>
                </a:cxn>
                <a:cxn ang="0">
                  <a:pos x="58" y="0"/>
                </a:cxn>
              </a:cxnLst>
              <a:rect l="0" t="0" r="r" b="b"/>
              <a:pathLst>
                <a:path w="58" h="237">
                  <a:moveTo>
                    <a:pt x="29" y="237"/>
                  </a:moveTo>
                  <a:lnTo>
                    <a:pt x="58" y="209"/>
                  </a:lnTo>
                  <a:lnTo>
                    <a:pt x="29" y="179"/>
                  </a:lnTo>
                  <a:lnTo>
                    <a:pt x="29" y="148"/>
                  </a:lnTo>
                  <a:lnTo>
                    <a:pt x="58" y="118"/>
                  </a:lnTo>
                  <a:lnTo>
                    <a:pt x="29" y="91"/>
                  </a:lnTo>
                  <a:lnTo>
                    <a:pt x="0" y="91"/>
                  </a:lnTo>
                  <a:lnTo>
                    <a:pt x="0" y="60"/>
                  </a:lnTo>
                  <a:lnTo>
                    <a:pt x="29" y="30"/>
                  </a:lnTo>
                  <a:lnTo>
                    <a:pt x="58" y="30"/>
                  </a:lnTo>
                  <a:lnTo>
                    <a:pt x="58" y="0"/>
                  </a:lnTo>
                </a:path>
              </a:pathLst>
            </a:custGeom>
            <a:noFill/>
            <a:ln w="1588">
              <a:solidFill>
                <a:srgbClr val="000000"/>
              </a:solidFill>
              <a:prstDash val="solid"/>
              <a:round/>
              <a:headEnd/>
              <a:tailEnd/>
            </a:ln>
          </p:spPr>
          <p:txBody>
            <a:bodyPr/>
            <a:lstStyle/>
            <a:p>
              <a:endParaRPr lang="en-GB"/>
            </a:p>
          </p:txBody>
        </p:sp>
        <p:sp>
          <p:nvSpPr>
            <p:cNvPr id="22019" name="Freeform 515"/>
            <p:cNvSpPr>
              <a:spLocks/>
            </p:cNvSpPr>
            <p:nvPr/>
          </p:nvSpPr>
          <p:spPr bwMode="auto">
            <a:xfrm>
              <a:off x="3442" y="2904"/>
              <a:ext cx="127" cy="96"/>
            </a:xfrm>
            <a:custGeom>
              <a:avLst/>
              <a:gdLst/>
              <a:ahLst/>
              <a:cxnLst>
                <a:cxn ang="0">
                  <a:pos x="0" y="0"/>
                </a:cxn>
                <a:cxn ang="0">
                  <a:pos x="0" y="31"/>
                </a:cxn>
                <a:cxn ang="0">
                  <a:pos x="29" y="61"/>
                </a:cxn>
                <a:cxn ang="0">
                  <a:pos x="0" y="61"/>
                </a:cxn>
                <a:cxn ang="0">
                  <a:pos x="29" y="90"/>
                </a:cxn>
                <a:cxn ang="0">
                  <a:pos x="29" y="119"/>
                </a:cxn>
                <a:cxn ang="0">
                  <a:pos x="59" y="149"/>
                </a:cxn>
                <a:cxn ang="0">
                  <a:pos x="59" y="179"/>
                </a:cxn>
                <a:cxn ang="0">
                  <a:pos x="118" y="237"/>
                </a:cxn>
                <a:cxn ang="0">
                  <a:pos x="118" y="209"/>
                </a:cxn>
                <a:cxn ang="0">
                  <a:pos x="148" y="179"/>
                </a:cxn>
                <a:cxn ang="0">
                  <a:pos x="148" y="149"/>
                </a:cxn>
                <a:cxn ang="0">
                  <a:pos x="179" y="149"/>
                </a:cxn>
                <a:cxn ang="0">
                  <a:pos x="179" y="90"/>
                </a:cxn>
                <a:cxn ang="0">
                  <a:pos x="206" y="90"/>
                </a:cxn>
                <a:cxn ang="0">
                  <a:pos x="206" y="31"/>
                </a:cxn>
                <a:cxn ang="0">
                  <a:pos x="236" y="31"/>
                </a:cxn>
                <a:cxn ang="0">
                  <a:pos x="325" y="119"/>
                </a:cxn>
                <a:cxn ang="0">
                  <a:pos x="355" y="119"/>
                </a:cxn>
                <a:cxn ang="0">
                  <a:pos x="355" y="149"/>
                </a:cxn>
                <a:cxn ang="0">
                  <a:pos x="386" y="149"/>
                </a:cxn>
                <a:cxn ang="0">
                  <a:pos x="386" y="179"/>
                </a:cxn>
                <a:cxn ang="0">
                  <a:pos x="355" y="209"/>
                </a:cxn>
                <a:cxn ang="0">
                  <a:pos x="386" y="237"/>
                </a:cxn>
                <a:cxn ang="0">
                  <a:pos x="386" y="267"/>
                </a:cxn>
                <a:cxn ang="0">
                  <a:pos x="416" y="297"/>
                </a:cxn>
                <a:cxn ang="0">
                  <a:pos x="355" y="297"/>
                </a:cxn>
                <a:cxn ang="0">
                  <a:pos x="443" y="386"/>
                </a:cxn>
                <a:cxn ang="0">
                  <a:pos x="473" y="358"/>
                </a:cxn>
                <a:cxn ang="0">
                  <a:pos x="504" y="386"/>
                </a:cxn>
              </a:cxnLst>
              <a:rect l="0" t="0" r="r" b="b"/>
              <a:pathLst>
                <a:path w="504" h="386">
                  <a:moveTo>
                    <a:pt x="0" y="0"/>
                  </a:moveTo>
                  <a:lnTo>
                    <a:pt x="0" y="31"/>
                  </a:lnTo>
                  <a:lnTo>
                    <a:pt x="29" y="61"/>
                  </a:lnTo>
                  <a:lnTo>
                    <a:pt x="0" y="61"/>
                  </a:lnTo>
                  <a:lnTo>
                    <a:pt x="29" y="90"/>
                  </a:lnTo>
                  <a:lnTo>
                    <a:pt x="29" y="119"/>
                  </a:lnTo>
                  <a:lnTo>
                    <a:pt x="59" y="149"/>
                  </a:lnTo>
                  <a:lnTo>
                    <a:pt x="59" y="179"/>
                  </a:lnTo>
                  <a:lnTo>
                    <a:pt x="118" y="237"/>
                  </a:lnTo>
                  <a:lnTo>
                    <a:pt x="118" y="209"/>
                  </a:lnTo>
                  <a:lnTo>
                    <a:pt x="148" y="179"/>
                  </a:lnTo>
                  <a:lnTo>
                    <a:pt x="148" y="149"/>
                  </a:lnTo>
                  <a:lnTo>
                    <a:pt x="179" y="149"/>
                  </a:lnTo>
                  <a:lnTo>
                    <a:pt x="179" y="90"/>
                  </a:lnTo>
                  <a:lnTo>
                    <a:pt x="206" y="90"/>
                  </a:lnTo>
                  <a:lnTo>
                    <a:pt x="206" y="31"/>
                  </a:lnTo>
                  <a:lnTo>
                    <a:pt x="236" y="31"/>
                  </a:lnTo>
                  <a:lnTo>
                    <a:pt x="325" y="119"/>
                  </a:lnTo>
                  <a:lnTo>
                    <a:pt x="355" y="119"/>
                  </a:lnTo>
                  <a:lnTo>
                    <a:pt x="355" y="149"/>
                  </a:lnTo>
                  <a:lnTo>
                    <a:pt x="386" y="149"/>
                  </a:lnTo>
                  <a:lnTo>
                    <a:pt x="386" y="179"/>
                  </a:lnTo>
                  <a:lnTo>
                    <a:pt x="355" y="209"/>
                  </a:lnTo>
                  <a:lnTo>
                    <a:pt x="386" y="237"/>
                  </a:lnTo>
                  <a:lnTo>
                    <a:pt x="386" y="267"/>
                  </a:lnTo>
                  <a:lnTo>
                    <a:pt x="416" y="297"/>
                  </a:lnTo>
                  <a:lnTo>
                    <a:pt x="355" y="297"/>
                  </a:lnTo>
                  <a:lnTo>
                    <a:pt x="443" y="386"/>
                  </a:lnTo>
                  <a:lnTo>
                    <a:pt x="473" y="358"/>
                  </a:lnTo>
                  <a:lnTo>
                    <a:pt x="504" y="386"/>
                  </a:lnTo>
                </a:path>
              </a:pathLst>
            </a:custGeom>
            <a:noFill/>
            <a:ln w="1588">
              <a:solidFill>
                <a:srgbClr val="000000"/>
              </a:solidFill>
              <a:prstDash val="solid"/>
              <a:round/>
              <a:headEnd/>
              <a:tailEnd/>
            </a:ln>
          </p:spPr>
          <p:txBody>
            <a:bodyPr/>
            <a:lstStyle/>
            <a:p>
              <a:endParaRPr lang="en-GB"/>
            </a:p>
          </p:txBody>
        </p:sp>
        <p:sp>
          <p:nvSpPr>
            <p:cNvPr id="22020" name="Freeform 516"/>
            <p:cNvSpPr>
              <a:spLocks/>
            </p:cNvSpPr>
            <p:nvPr/>
          </p:nvSpPr>
          <p:spPr bwMode="auto">
            <a:xfrm>
              <a:off x="3442" y="2874"/>
              <a:ext cx="23" cy="30"/>
            </a:xfrm>
            <a:custGeom>
              <a:avLst/>
              <a:gdLst/>
              <a:ahLst/>
              <a:cxnLst>
                <a:cxn ang="0">
                  <a:pos x="0" y="118"/>
                </a:cxn>
                <a:cxn ang="0">
                  <a:pos x="29" y="90"/>
                </a:cxn>
                <a:cxn ang="0">
                  <a:pos x="59" y="90"/>
                </a:cxn>
                <a:cxn ang="0">
                  <a:pos x="88" y="60"/>
                </a:cxn>
                <a:cxn ang="0">
                  <a:pos x="88" y="30"/>
                </a:cxn>
                <a:cxn ang="0">
                  <a:pos x="59" y="0"/>
                </a:cxn>
                <a:cxn ang="0">
                  <a:pos x="0" y="0"/>
                </a:cxn>
              </a:cxnLst>
              <a:rect l="0" t="0" r="r" b="b"/>
              <a:pathLst>
                <a:path w="88" h="118">
                  <a:moveTo>
                    <a:pt x="0" y="118"/>
                  </a:moveTo>
                  <a:lnTo>
                    <a:pt x="29" y="90"/>
                  </a:lnTo>
                  <a:lnTo>
                    <a:pt x="59" y="90"/>
                  </a:lnTo>
                  <a:lnTo>
                    <a:pt x="88" y="60"/>
                  </a:lnTo>
                  <a:lnTo>
                    <a:pt x="88" y="30"/>
                  </a:lnTo>
                  <a:lnTo>
                    <a:pt x="59" y="0"/>
                  </a:lnTo>
                  <a:lnTo>
                    <a:pt x="0" y="0"/>
                  </a:lnTo>
                </a:path>
              </a:pathLst>
            </a:custGeom>
            <a:noFill/>
            <a:ln w="1588">
              <a:solidFill>
                <a:srgbClr val="000000"/>
              </a:solidFill>
              <a:prstDash val="solid"/>
              <a:round/>
              <a:headEnd/>
              <a:tailEnd/>
            </a:ln>
          </p:spPr>
          <p:txBody>
            <a:bodyPr/>
            <a:lstStyle/>
            <a:p>
              <a:endParaRPr lang="en-GB"/>
            </a:p>
          </p:txBody>
        </p:sp>
        <p:sp>
          <p:nvSpPr>
            <p:cNvPr id="22021" name="Freeform 517"/>
            <p:cNvSpPr>
              <a:spLocks/>
            </p:cNvSpPr>
            <p:nvPr/>
          </p:nvSpPr>
          <p:spPr bwMode="auto">
            <a:xfrm>
              <a:off x="3569" y="3000"/>
              <a:ext cx="14" cy="8"/>
            </a:xfrm>
            <a:custGeom>
              <a:avLst/>
              <a:gdLst/>
              <a:ahLst/>
              <a:cxnLst>
                <a:cxn ang="0">
                  <a:pos x="0" y="0"/>
                </a:cxn>
                <a:cxn ang="0">
                  <a:pos x="30" y="0"/>
                </a:cxn>
                <a:cxn ang="0">
                  <a:pos x="58" y="29"/>
                </a:cxn>
                <a:cxn ang="0">
                  <a:pos x="30" y="29"/>
                </a:cxn>
                <a:cxn ang="0">
                  <a:pos x="0" y="0"/>
                </a:cxn>
              </a:cxnLst>
              <a:rect l="0" t="0" r="r" b="b"/>
              <a:pathLst>
                <a:path w="58" h="29">
                  <a:moveTo>
                    <a:pt x="0" y="0"/>
                  </a:moveTo>
                  <a:lnTo>
                    <a:pt x="30" y="0"/>
                  </a:lnTo>
                  <a:lnTo>
                    <a:pt x="58" y="29"/>
                  </a:lnTo>
                  <a:lnTo>
                    <a:pt x="30" y="29"/>
                  </a:lnTo>
                  <a:lnTo>
                    <a:pt x="0" y="0"/>
                  </a:lnTo>
                </a:path>
              </a:pathLst>
            </a:custGeom>
            <a:noFill/>
            <a:ln w="1588">
              <a:solidFill>
                <a:srgbClr val="000000"/>
              </a:solidFill>
              <a:prstDash val="solid"/>
              <a:round/>
              <a:headEnd/>
              <a:tailEnd/>
            </a:ln>
          </p:spPr>
          <p:txBody>
            <a:bodyPr/>
            <a:lstStyle/>
            <a:p>
              <a:endParaRPr lang="en-GB"/>
            </a:p>
          </p:txBody>
        </p:sp>
        <p:sp>
          <p:nvSpPr>
            <p:cNvPr id="22022" name="Freeform 518"/>
            <p:cNvSpPr>
              <a:spLocks/>
            </p:cNvSpPr>
            <p:nvPr/>
          </p:nvSpPr>
          <p:spPr bwMode="auto">
            <a:xfrm>
              <a:off x="3553" y="3000"/>
              <a:ext cx="171" cy="119"/>
            </a:xfrm>
            <a:custGeom>
              <a:avLst/>
              <a:gdLst/>
              <a:ahLst/>
              <a:cxnLst>
                <a:cxn ang="0">
                  <a:pos x="61" y="0"/>
                </a:cxn>
                <a:cxn ang="0">
                  <a:pos x="30" y="0"/>
                </a:cxn>
                <a:cxn ang="0">
                  <a:pos x="0" y="29"/>
                </a:cxn>
                <a:cxn ang="0">
                  <a:pos x="150" y="179"/>
                </a:cxn>
                <a:cxn ang="0">
                  <a:pos x="180" y="179"/>
                </a:cxn>
                <a:cxn ang="0">
                  <a:pos x="209" y="206"/>
                </a:cxn>
                <a:cxn ang="0">
                  <a:pos x="237" y="206"/>
                </a:cxn>
                <a:cxn ang="0">
                  <a:pos x="209" y="236"/>
                </a:cxn>
                <a:cxn ang="0">
                  <a:pos x="268" y="297"/>
                </a:cxn>
                <a:cxn ang="0">
                  <a:pos x="298" y="267"/>
                </a:cxn>
                <a:cxn ang="0">
                  <a:pos x="357" y="267"/>
                </a:cxn>
                <a:cxn ang="0">
                  <a:pos x="446" y="297"/>
                </a:cxn>
                <a:cxn ang="0">
                  <a:pos x="475" y="297"/>
                </a:cxn>
                <a:cxn ang="0">
                  <a:pos x="565" y="385"/>
                </a:cxn>
                <a:cxn ang="0">
                  <a:pos x="594" y="385"/>
                </a:cxn>
                <a:cxn ang="0">
                  <a:pos x="594" y="415"/>
                </a:cxn>
                <a:cxn ang="0">
                  <a:pos x="623" y="415"/>
                </a:cxn>
                <a:cxn ang="0">
                  <a:pos x="683" y="474"/>
                </a:cxn>
              </a:cxnLst>
              <a:rect l="0" t="0" r="r" b="b"/>
              <a:pathLst>
                <a:path w="683" h="474">
                  <a:moveTo>
                    <a:pt x="61" y="0"/>
                  </a:moveTo>
                  <a:lnTo>
                    <a:pt x="30" y="0"/>
                  </a:lnTo>
                  <a:lnTo>
                    <a:pt x="0" y="29"/>
                  </a:lnTo>
                  <a:lnTo>
                    <a:pt x="150" y="179"/>
                  </a:lnTo>
                  <a:lnTo>
                    <a:pt x="180" y="179"/>
                  </a:lnTo>
                  <a:lnTo>
                    <a:pt x="209" y="206"/>
                  </a:lnTo>
                  <a:lnTo>
                    <a:pt x="237" y="206"/>
                  </a:lnTo>
                  <a:lnTo>
                    <a:pt x="209" y="236"/>
                  </a:lnTo>
                  <a:lnTo>
                    <a:pt x="268" y="297"/>
                  </a:lnTo>
                  <a:lnTo>
                    <a:pt x="298" y="267"/>
                  </a:lnTo>
                  <a:lnTo>
                    <a:pt x="357" y="267"/>
                  </a:lnTo>
                  <a:lnTo>
                    <a:pt x="446" y="297"/>
                  </a:lnTo>
                  <a:lnTo>
                    <a:pt x="475" y="297"/>
                  </a:lnTo>
                  <a:lnTo>
                    <a:pt x="565" y="385"/>
                  </a:lnTo>
                  <a:lnTo>
                    <a:pt x="594" y="385"/>
                  </a:lnTo>
                  <a:lnTo>
                    <a:pt x="594" y="415"/>
                  </a:lnTo>
                  <a:lnTo>
                    <a:pt x="623" y="415"/>
                  </a:lnTo>
                  <a:lnTo>
                    <a:pt x="683" y="474"/>
                  </a:lnTo>
                </a:path>
              </a:pathLst>
            </a:custGeom>
            <a:noFill/>
            <a:ln w="1588">
              <a:solidFill>
                <a:srgbClr val="000000"/>
              </a:solidFill>
              <a:prstDash val="solid"/>
              <a:round/>
              <a:headEnd/>
              <a:tailEnd/>
            </a:ln>
          </p:spPr>
          <p:txBody>
            <a:bodyPr/>
            <a:lstStyle/>
            <a:p>
              <a:endParaRPr lang="en-GB"/>
            </a:p>
          </p:txBody>
        </p:sp>
        <p:sp>
          <p:nvSpPr>
            <p:cNvPr id="22023" name="Freeform 519"/>
            <p:cNvSpPr>
              <a:spLocks/>
            </p:cNvSpPr>
            <p:nvPr/>
          </p:nvSpPr>
          <p:spPr bwMode="auto">
            <a:xfrm>
              <a:off x="3035" y="2993"/>
              <a:ext cx="607" cy="526"/>
            </a:xfrm>
            <a:custGeom>
              <a:avLst/>
              <a:gdLst/>
              <a:ahLst/>
              <a:cxnLst>
                <a:cxn ang="0">
                  <a:pos x="89" y="209"/>
                </a:cxn>
                <a:cxn ang="0">
                  <a:pos x="150" y="178"/>
                </a:cxn>
                <a:cxn ang="0">
                  <a:pos x="207" y="89"/>
                </a:cxn>
                <a:cxn ang="0">
                  <a:pos x="238" y="59"/>
                </a:cxn>
                <a:cxn ang="0">
                  <a:pos x="416" y="0"/>
                </a:cxn>
                <a:cxn ang="0">
                  <a:pos x="475" y="30"/>
                </a:cxn>
                <a:cxn ang="0">
                  <a:pos x="535" y="59"/>
                </a:cxn>
                <a:cxn ang="0">
                  <a:pos x="623" y="89"/>
                </a:cxn>
                <a:cxn ang="0">
                  <a:pos x="682" y="118"/>
                </a:cxn>
                <a:cxn ang="0">
                  <a:pos x="742" y="266"/>
                </a:cxn>
                <a:cxn ang="0">
                  <a:pos x="773" y="327"/>
                </a:cxn>
                <a:cxn ang="0">
                  <a:pos x="801" y="384"/>
                </a:cxn>
                <a:cxn ang="0">
                  <a:pos x="830" y="504"/>
                </a:cxn>
                <a:cxn ang="0">
                  <a:pos x="891" y="504"/>
                </a:cxn>
                <a:cxn ang="0">
                  <a:pos x="919" y="563"/>
                </a:cxn>
                <a:cxn ang="0">
                  <a:pos x="980" y="591"/>
                </a:cxn>
                <a:cxn ang="0">
                  <a:pos x="1010" y="652"/>
                </a:cxn>
                <a:cxn ang="0">
                  <a:pos x="1068" y="682"/>
                </a:cxn>
                <a:cxn ang="0">
                  <a:pos x="1217" y="800"/>
                </a:cxn>
                <a:cxn ang="0">
                  <a:pos x="1275" y="829"/>
                </a:cxn>
                <a:cxn ang="0">
                  <a:pos x="1424" y="1007"/>
                </a:cxn>
                <a:cxn ang="0">
                  <a:pos x="1512" y="1038"/>
                </a:cxn>
                <a:cxn ang="0">
                  <a:pos x="1542" y="1065"/>
                </a:cxn>
                <a:cxn ang="0">
                  <a:pos x="1602" y="1065"/>
                </a:cxn>
                <a:cxn ang="0">
                  <a:pos x="1749" y="1125"/>
                </a:cxn>
                <a:cxn ang="0">
                  <a:pos x="1779" y="1184"/>
                </a:cxn>
                <a:cxn ang="0">
                  <a:pos x="1837" y="1213"/>
                </a:cxn>
                <a:cxn ang="0">
                  <a:pos x="1928" y="1244"/>
                </a:cxn>
                <a:cxn ang="0">
                  <a:pos x="2017" y="1274"/>
                </a:cxn>
                <a:cxn ang="0">
                  <a:pos x="2047" y="1332"/>
                </a:cxn>
                <a:cxn ang="0">
                  <a:pos x="2047" y="1393"/>
                </a:cxn>
                <a:cxn ang="0">
                  <a:pos x="2135" y="1451"/>
                </a:cxn>
                <a:cxn ang="0">
                  <a:pos x="2193" y="1481"/>
                </a:cxn>
                <a:cxn ang="0">
                  <a:pos x="2283" y="1511"/>
                </a:cxn>
                <a:cxn ang="0">
                  <a:pos x="2311" y="1599"/>
                </a:cxn>
                <a:cxn ang="0">
                  <a:pos x="2342" y="1658"/>
                </a:cxn>
                <a:cxn ang="0">
                  <a:pos x="2372" y="1718"/>
                </a:cxn>
                <a:cxn ang="0">
                  <a:pos x="2431" y="1866"/>
                </a:cxn>
                <a:cxn ang="0">
                  <a:pos x="2402" y="1924"/>
                </a:cxn>
                <a:cxn ang="0">
                  <a:pos x="2311" y="1954"/>
                </a:cxn>
                <a:cxn ang="0">
                  <a:pos x="2311" y="2013"/>
                </a:cxn>
                <a:cxn ang="0">
                  <a:pos x="2254" y="2103"/>
                </a:cxn>
              </a:cxnLst>
              <a:rect l="0" t="0" r="r" b="b"/>
              <a:pathLst>
                <a:path w="2431" h="2103">
                  <a:moveTo>
                    <a:pt x="0" y="209"/>
                  </a:moveTo>
                  <a:lnTo>
                    <a:pt x="89" y="209"/>
                  </a:lnTo>
                  <a:lnTo>
                    <a:pt x="120" y="178"/>
                  </a:lnTo>
                  <a:lnTo>
                    <a:pt x="150" y="178"/>
                  </a:lnTo>
                  <a:lnTo>
                    <a:pt x="207" y="118"/>
                  </a:lnTo>
                  <a:lnTo>
                    <a:pt x="207" y="89"/>
                  </a:lnTo>
                  <a:lnTo>
                    <a:pt x="238" y="89"/>
                  </a:lnTo>
                  <a:lnTo>
                    <a:pt x="238" y="59"/>
                  </a:lnTo>
                  <a:lnTo>
                    <a:pt x="298" y="0"/>
                  </a:lnTo>
                  <a:lnTo>
                    <a:pt x="416" y="0"/>
                  </a:lnTo>
                  <a:lnTo>
                    <a:pt x="445" y="30"/>
                  </a:lnTo>
                  <a:lnTo>
                    <a:pt x="475" y="30"/>
                  </a:lnTo>
                  <a:lnTo>
                    <a:pt x="505" y="59"/>
                  </a:lnTo>
                  <a:lnTo>
                    <a:pt x="535" y="59"/>
                  </a:lnTo>
                  <a:lnTo>
                    <a:pt x="594" y="118"/>
                  </a:lnTo>
                  <a:lnTo>
                    <a:pt x="623" y="89"/>
                  </a:lnTo>
                  <a:lnTo>
                    <a:pt x="654" y="118"/>
                  </a:lnTo>
                  <a:lnTo>
                    <a:pt x="682" y="118"/>
                  </a:lnTo>
                  <a:lnTo>
                    <a:pt x="742" y="178"/>
                  </a:lnTo>
                  <a:lnTo>
                    <a:pt x="742" y="266"/>
                  </a:lnTo>
                  <a:lnTo>
                    <a:pt x="773" y="297"/>
                  </a:lnTo>
                  <a:lnTo>
                    <a:pt x="773" y="327"/>
                  </a:lnTo>
                  <a:lnTo>
                    <a:pt x="801" y="355"/>
                  </a:lnTo>
                  <a:lnTo>
                    <a:pt x="801" y="384"/>
                  </a:lnTo>
                  <a:lnTo>
                    <a:pt x="830" y="415"/>
                  </a:lnTo>
                  <a:lnTo>
                    <a:pt x="830" y="504"/>
                  </a:lnTo>
                  <a:lnTo>
                    <a:pt x="861" y="473"/>
                  </a:lnTo>
                  <a:lnTo>
                    <a:pt x="891" y="504"/>
                  </a:lnTo>
                  <a:lnTo>
                    <a:pt x="891" y="563"/>
                  </a:lnTo>
                  <a:lnTo>
                    <a:pt x="919" y="563"/>
                  </a:lnTo>
                  <a:lnTo>
                    <a:pt x="949" y="591"/>
                  </a:lnTo>
                  <a:lnTo>
                    <a:pt x="980" y="591"/>
                  </a:lnTo>
                  <a:lnTo>
                    <a:pt x="1010" y="622"/>
                  </a:lnTo>
                  <a:lnTo>
                    <a:pt x="1010" y="652"/>
                  </a:lnTo>
                  <a:lnTo>
                    <a:pt x="980" y="682"/>
                  </a:lnTo>
                  <a:lnTo>
                    <a:pt x="1068" y="682"/>
                  </a:lnTo>
                  <a:lnTo>
                    <a:pt x="1187" y="800"/>
                  </a:lnTo>
                  <a:lnTo>
                    <a:pt x="1217" y="800"/>
                  </a:lnTo>
                  <a:lnTo>
                    <a:pt x="1246" y="829"/>
                  </a:lnTo>
                  <a:lnTo>
                    <a:pt x="1275" y="829"/>
                  </a:lnTo>
                  <a:lnTo>
                    <a:pt x="1275" y="859"/>
                  </a:lnTo>
                  <a:lnTo>
                    <a:pt x="1424" y="1007"/>
                  </a:lnTo>
                  <a:lnTo>
                    <a:pt x="1483" y="1007"/>
                  </a:lnTo>
                  <a:lnTo>
                    <a:pt x="1512" y="1038"/>
                  </a:lnTo>
                  <a:lnTo>
                    <a:pt x="1512" y="1065"/>
                  </a:lnTo>
                  <a:lnTo>
                    <a:pt x="1542" y="1065"/>
                  </a:lnTo>
                  <a:lnTo>
                    <a:pt x="1572" y="1038"/>
                  </a:lnTo>
                  <a:lnTo>
                    <a:pt x="1602" y="1065"/>
                  </a:lnTo>
                  <a:lnTo>
                    <a:pt x="1719" y="1065"/>
                  </a:lnTo>
                  <a:lnTo>
                    <a:pt x="1749" y="1125"/>
                  </a:lnTo>
                  <a:lnTo>
                    <a:pt x="1749" y="1156"/>
                  </a:lnTo>
                  <a:lnTo>
                    <a:pt x="1779" y="1184"/>
                  </a:lnTo>
                  <a:lnTo>
                    <a:pt x="1810" y="1184"/>
                  </a:lnTo>
                  <a:lnTo>
                    <a:pt x="1837" y="1213"/>
                  </a:lnTo>
                  <a:lnTo>
                    <a:pt x="1867" y="1213"/>
                  </a:lnTo>
                  <a:lnTo>
                    <a:pt x="1928" y="1244"/>
                  </a:lnTo>
                  <a:lnTo>
                    <a:pt x="1897" y="1274"/>
                  </a:lnTo>
                  <a:lnTo>
                    <a:pt x="2017" y="1274"/>
                  </a:lnTo>
                  <a:lnTo>
                    <a:pt x="2047" y="1302"/>
                  </a:lnTo>
                  <a:lnTo>
                    <a:pt x="2047" y="1332"/>
                  </a:lnTo>
                  <a:lnTo>
                    <a:pt x="2074" y="1363"/>
                  </a:lnTo>
                  <a:lnTo>
                    <a:pt x="2047" y="1393"/>
                  </a:lnTo>
                  <a:lnTo>
                    <a:pt x="2104" y="1451"/>
                  </a:lnTo>
                  <a:lnTo>
                    <a:pt x="2135" y="1451"/>
                  </a:lnTo>
                  <a:lnTo>
                    <a:pt x="2165" y="1481"/>
                  </a:lnTo>
                  <a:lnTo>
                    <a:pt x="2193" y="1481"/>
                  </a:lnTo>
                  <a:lnTo>
                    <a:pt x="2224" y="1451"/>
                  </a:lnTo>
                  <a:lnTo>
                    <a:pt x="2283" y="1511"/>
                  </a:lnTo>
                  <a:lnTo>
                    <a:pt x="2283" y="1569"/>
                  </a:lnTo>
                  <a:lnTo>
                    <a:pt x="2311" y="1599"/>
                  </a:lnTo>
                  <a:lnTo>
                    <a:pt x="2311" y="1629"/>
                  </a:lnTo>
                  <a:lnTo>
                    <a:pt x="2342" y="1658"/>
                  </a:lnTo>
                  <a:lnTo>
                    <a:pt x="2342" y="1688"/>
                  </a:lnTo>
                  <a:lnTo>
                    <a:pt x="2372" y="1718"/>
                  </a:lnTo>
                  <a:lnTo>
                    <a:pt x="2372" y="1806"/>
                  </a:lnTo>
                  <a:lnTo>
                    <a:pt x="2431" y="1866"/>
                  </a:lnTo>
                  <a:lnTo>
                    <a:pt x="2431" y="1894"/>
                  </a:lnTo>
                  <a:lnTo>
                    <a:pt x="2402" y="1924"/>
                  </a:lnTo>
                  <a:lnTo>
                    <a:pt x="2342" y="1924"/>
                  </a:lnTo>
                  <a:lnTo>
                    <a:pt x="2311" y="1954"/>
                  </a:lnTo>
                  <a:lnTo>
                    <a:pt x="2342" y="1985"/>
                  </a:lnTo>
                  <a:lnTo>
                    <a:pt x="2311" y="2013"/>
                  </a:lnTo>
                  <a:lnTo>
                    <a:pt x="2311" y="2043"/>
                  </a:lnTo>
                  <a:lnTo>
                    <a:pt x="2254" y="2103"/>
                  </a:lnTo>
                </a:path>
              </a:pathLst>
            </a:custGeom>
            <a:noFill/>
            <a:ln w="1588">
              <a:solidFill>
                <a:srgbClr val="000000"/>
              </a:solidFill>
              <a:prstDash val="solid"/>
              <a:round/>
              <a:headEnd/>
              <a:tailEnd/>
            </a:ln>
          </p:spPr>
          <p:txBody>
            <a:bodyPr/>
            <a:lstStyle/>
            <a:p>
              <a:endParaRPr lang="en-GB"/>
            </a:p>
          </p:txBody>
        </p:sp>
        <p:sp>
          <p:nvSpPr>
            <p:cNvPr id="22024" name="Freeform 520"/>
            <p:cNvSpPr>
              <a:spLocks/>
            </p:cNvSpPr>
            <p:nvPr/>
          </p:nvSpPr>
          <p:spPr bwMode="auto">
            <a:xfrm>
              <a:off x="3843" y="3141"/>
              <a:ext cx="96" cy="74"/>
            </a:xfrm>
            <a:custGeom>
              <a:avLst/>
              <a:gdLst/>
              <a:ahLst/>
              <a:cxnLst>
                <a:cxn ang="0">
                  <a:pos x="355" y="297"/>
                </a:cxn>
                <a:cxn ang="0">
                  <a:pos x="355" y="268"/>
                </a:cxn>
                <a:cxn ang="0">
                  <a:pos x="384" y="238"/>
                </a:cxn>
                <a:cxn ang="0">
                  <a:pos x="355" y="209"/>
                </a:cxn>
                <a:cxn ang="0">
                  <a:pos x="355" y="179"/>
                </a:cxn>
                <a:cxn ang="0">
                  <a:pos x="325" y="149"/>
                </a:cxn>
                <a:cxn ang="0">
                  <a:pos x="325" y="119"/>
                </a:cxn>
                <a:cxn ang="0">
                  <a:pos x="266" y="119"/>
                </a:cxn>
                <a:cxn ang="0">
                  <a:pos x="266" y="91"/>
                </a:cxn>
                <a:cxn ang="0">
                  <a:pos x="207" y="31"/>
                </a:cxn>
                <a:cxn ang="0">
                  <a:pos x="177" y="31"/>
                </a:cxn>
                <a:cxn ang="0">
                  <a:pos x="147" y="61"/>
                </a:cxn>
                <a:cxn ang="0">
                  <a:pos x="88" y="0"/>
                </a:cxn>
                <a:cxn ang="0">
                  <a:pos x="88" y="31"/>
                </a:cxn>
                <a:cxn ang="0">
                  <a:pos x="28" y="91"/>
                </a:cxn>
                <a:cxn ang="0">
                  <a:pos x="28" y="149"/>
                </a:cxn>
                <a:cxn ang="0">
                  <a:pos x="0" y="179"/>
                </a:cxn>
                <a:cxn ang="0">
                  <a:pos x="28" y="179"/>
                </a:cxn>
                <a:cxn ang="0">
                  <a:pos x="28" y="268"/>
                </a:cxn>
              </a:cxnLst>
              <a:rect l="0" t="0" r="r" b="b"/>
              <a:pathLst>
                <a:path w="384" h="297">
                  <a:moveTo>
                    <a:pt x="355" y="297"/>
                  </a:moveTo>
                  <a:lnTo>
                    <a:pt x="355" y="268"/>
                  </a:lnTo>
                  <a:lnTo>
                    <a:pt x="384" y="238"/>
                  </a:lnTo>
                  <a:lnTo>
                    <a:pt x="355" y="209"/>
                  </a:lnTo>
                  <a:lnTo>
                    <a:pt x="355" y="179"/>
                  </a:lnTo>
                  <a:lnTo>
                    <a:pt x="325" y="149"/>
                  </a:lnTo>
                  <a:lnTo>
                    <a:pt x="325" y="119"/>
                  </a:lnTo>
                  <a:lnTo>
                    <a:pt x="266" y="119"/>
                  </a:lnTo>
                  <a:lnTo>
                    <a:pt x="266" y="91"/>
                  </a:lnTo>
                  <a:lnTo>
                    <a:pt x="207" y="31"/>
                  </a:lnTo>
                  <a:lnTo>
                    <a:pt x="177" y="31"/>
                  </a:lnTo>
                  <a:lnTo>
                    <a:pt x="147" y="61"/>
                  </a:lnTo>
                  <a:lnTo>
                    <a:pt x="88" y="0"/>
                  </a:lnTo>
                  <a:lnTo>
                    <a:pt x="88" y="31"/>
                  </a:lnTo>
                  <a:lnTo>
                    <a:pt x="28" y="91"/>
                  </a:lnTo>
                  <a:lnTo>
                    <a:pt x="28" y="149"/>
                  </a:lnTo>
                  <a:lnTo>
                    <a:pt x="0" y="179"/>
                  </a:lnTo>
                  <a:lnTo>
                    <a:pt x="28" y="179"/>
                  </a:lnTo>
                  <a:lnTo>
                    <a:pt x="28" y="268"/>
                  </a:lnTo>
                </a:path>
              </a:pathLst>
            </a:custGeom>
            <a:noFill/>
            <a:ln w="1588">
              <a:solidFill>
                <a:srgbClr val="000000"/>
              </a:solidFill>
              <a:prstDash val="solid"/>
              <a:round/>
              <a:headEnd/>
              <a:tailEnd/>
            </a:ln>
          </p:spPr>
          <p:txBody>
            <a:bodyPr/>
            <a:lstStyle/>
            <a:p>
              <a:endParaRPr lang="en-GB"/>
            </a:p>
          </p:txBody>
        </p:sp>
        <p:sp>
          <p:nvSpPr>
            <p:cNvPr id="22025" name="Freeform 521"/>
            <p:cNvSpPr>
              <a:spLocks/>
            </p:cNvSpPr>
            <p:nvPr/>
          </p:nvSpPr>
          <p:spPr bwMode="auto">
            <a:xfrm>
              <a:off x="3798" y="3156"/>
              <a:ext cx="52" cy="52"/>
            </a:xfrm>
            <a:custGeom>
              <a:avLst/>
              <a:gdLst/>
              <a:ahLst/>
              <a:cxnLst>
                <a:cxn ang="0">
                  <a:pos x="207" y="207"/>
                </a:cxn>
                <a:cxn ang="0">
                  <a:pos x="179" y="177"/>
                </a:cxn>
                <a:cxn ang="0">
                  <a:pos x="149" y="177"/>
                </a:cxn>
                <a:cxn ang="0">
                  <a:pos x="119" y="148"/>
                </a:cxn>
                <a:cxn ang="0">
                  <a:pos x="88" y="88"/>
                </a:cxn>
                <a:cxn ang="0">
                  <a:pos x="60" y="58"/>
                </a:cxn>
                <a:cxn ang="0">
                  <a:pos x="31" y="58"/>
                </a:cxn>
                <a:cxn ang="0">
                  <a:pos x="0" y="30"/>
                </a:cxn>
                <a:cxn ang="0">
                  <a:pos x="0" y="0"/>
                </a:cxn>
              </a:cxnLst>
              <a:rect l="0" t="0" r="r" b="b"/>
              <a:pathLst>
                <a:path w="207" h="207">
                  <a:moveTo>
                    <a:pt x="207" y="207"/>
                  </a:moveTo>
                  <a:lnTo>
                    <a:pt x="179" y="177"/>
                  </a:lnTo>
                  <a:lnTo>
                    <a:pt x="149" y="177"/>
                  </a:lnTo>
                  <a:lnTo>
                    <a:pt x="119" y="148"/>
                  </a:lnTo>
                  <a:lnTo>
                    <a:pt x="88" y="88"/>
                  </a:lnTo>
                  <a:lnTo>
                    <a:pt x="60" y="58"/>
                  </a:lnTo>
                  <a:lnTo>
                    <a:pt x="31" y="58"/>
                  </a:lnTo>
                  <a:lnTo>
                    <a:pt x="0" y="30"/>
                  </a:lnTo>
                  <a:lnTo>
                    <a:pt x="0" y="0"/>
                  </a:lnTo>
                </a:path>
              </a:pathLst>
            </a:custGeom>
            <a:noFill/>
            <a:ln w="1588">
              <a:solidFill>
                <a:srgbClr val="000000"/>
              </a:solidFill>
              <a:prstDash val="solid"/>
              <a:round/>
              <a:headEnd/>
              <a:tailEnd/>
            </a:ln>
          </p:spPr>
          <p:txBody>
            <a:bodyPr/>
            <a:lstStyle/>
            <a:p>
              <a:endParaRPr lang="en-GB"/>
            </a:p>
          </p:txBody>
        </p:sp>
        <p:sp>
          <p:nvSpPr>
            <p:cNvPr id="22026" name="Freeform 522"/>
            <p:cNvSpPr>
              <a:spLocks/>
            </p:cNvSpPr>
            <p:nvPr/>
          </p:nvSpPr>
          <p:spPr bwMode="auto">
            <a:xfrm>
              <a:off x="3850" y="3208"/>
              <a:ext cx="59" cy="185"/>
            </a:xfrm>
            <a:custGeom>
              <a:avLst/>
              <a:gdLst/>
              <a:ahLst/>
              <a:cxnLst>
                <a:cxn ang="0">
                  <a:pos x="0" y="0"/>
                </a:cxn>
                <a:cxn ang="0">
                  <a:pos x="31" y="0"/>
                </a:cxn>
                <a:cxn ang="0">
                  <a:pos x="60" y="29"/>
                </a:cxn>
                <a:cxn ang="0">
                  <a:pos x="60" y="88"/>
                </a:cxn>
                <a:cxn ang="0">
                  <a:pos x="31" y="118"/>
                </a:cxn>
                <a:cxn ang="0">
                  <a:pos x="31" y="179"/>
                </a:cxn>
                <a:cxn ang="0">
                  <a:pos x="60" y="206"/>
                </a:cxn>
                <a:cxn ang="0">
                  <a:pos x="31" y="236"/>
                </a:cxn>
                <a:cxn ang="0">
                  <a:pos x="31" y="297"/>
                </a:cxn>
                <a:cxn ang="0">
                  <a:pos x="60" y="297"/>
                </a:cxn>
                <a:cxn ang="0">
                  <a:pos x="31" y="325"/>
                </a:cxn>
                <a:cxn ang="0">
                  <a:pos x="31" y="354"/>
                </a:cxn>
                <a:cxn ang="0">
                  <a:pos x="0" y="385"/>
                </a:cxn>
                <a:cxn ang="0">
                  <a:pos x="0" y="443"/>
                </a:cxn>
                <a:cxn ang="0">
                  <a:pos x="31" y="443"/>
                </a:cxn>
                <a:cxn ang="0">
                  <a:pos x="31" y="473"/>
                </a:cxn>
                <a:cxn ang="0">
                  <a:pos x="60" y="473"/>
                </a:cxn>
                <a:cxn ang="0">
                  <a:pos x="31" y="504"/>
                </a:cxn>
                <a:cxn ang="0">
                  <a:pos x="31" y="534"/>
                </a:cxn>
                <a:cxn ang="0">
                  <a:pos x="90" y="592"/>
                </a:cxn>
                <a:cxn ang="0">
                  <a:pos x="119" y="592"/>
                </a:cxn>
                <a:cxn ang="0">
                  <a:pos x="149" y="622"/>
                </a:cxn>
                <a:cxn ang="0">
                  <a:pos x="179" y="622"/>
                </a:cxn>
                <a:cxn ang="0">
                  <a:pos x="179" y="652"/>
                </a:cxn>
                <a:cxn ang="0">
                  <a:pos x="209" y="679"/>
                </a:cxn>
                <a:cxn ang="0">
                  <a:pos x="209" y="740"/>
                </a:cxn>
                <a:cxn ang="0">
                  <a:pos x="238" y="740"/>
                </a:cxn>
              </a:cxnLst>
              <a:rect l="0" t="0" r="r" b="b"/>
              <a:pathLst>
                <a:path w="238" h="740">
                  <a:moveTo>
                    <a:pt x="0" y="0"/>
                  </a:moveTo>
                  <a:lnTo>
                    <a:pt x="31" y="0"/>
                  </a:lnTo>
                  <a:lnTo>
                    <a:pt x="60" y="29"/>
                  </a:lnTo>
                  <a:lnTo>
                    <a:pt x="60" y="88"/>
                  </a:lnTo>
                  <a:lnTo>
                    <a:pt x="31" y="118"/>
                  </a:lnTo>
                  <a:lnTo>
                    <a:pt x="31" y="179"/>
                  </a:lnTo>
                  <a:lnTo>
                    <a:pt x="60" y="206"/>
                  </a:lnTo>
                  <a:lnTo>
                    <a:pt x="31" y="236"/>
                  </a:lnTo>
                  <a:lnTo>
                    <a:pt x="31" y="297"/>
                  </a:lnTo>
                  <a:lnTo>
                    <a:pt x="60" y="297"/>
                  </a:lnTo>
                  <a:lnTo>
                    <a:pt x="31" y="325"/>
                  </a:lnTo>
                  <a:lnTo>
                    <a:pt x="31" y="354"/>
                  </a:lnTo>
                  <a:lnTo>
                    <a:pt x="0" y="385"/>
                  </a:lnTo>
                  <a:lnTo>
                    <a:pt x="0" y="443"/>
                  </a:lnTo>
                  <a:lnTo>
                    <a:pt x="31" y="443"/>
                  </a:lnTo>
                  <a:lnTo>
                    <a:pt x="31" y="473"/>
                  </a:lnTo>
                  <a:lnTo>
                    <a:pt x="60" y="473"/>
                  </a:lnTo>
                  <a:lnTo>
                    <a:pt x="31" y="504"/>
                  </a:lnTo>
                  <a:lnTo>
                    <a:pt x="31" y="534"/>
                  </a:lnTo>
                  <a:lnTo>
                    <a:pt x="90" y="592"/>
                  </a:lnTo>
                  <a:lnTo>
                    <a:pt x="119" y="592"/>
                  </a:lnTo>
                  <a:lnTo>
                    <a:pt x="149" y="622"/>
                  </a:lnTo>
                  <a:lnTo>
                    <a:pt x="179" y="622"/>
                  </a:lnTo>
                  <a:lnTo>
                    <a:pt x="179" y="652"/>
                  </a:lnTo>
                  <a:lnTo>
                    <a:pt x="209" y="679"/>
                  </a:lnTo>
                  <a:lnTo>
                    <a:pt x="209" y="740"/>
                  </a:lnTo>
                  <a:lnTo>
                    <a:pt x="238" y="740"/>
                  </a:lnTo>
                </a:path>
              </a:pathLst>
            </a:custGeom>
            <a:noFill/>
            <a:ln w="1588">
              <a:solidFill>
                <a:srgbClr val="000000"/>
              </a:solidFill>
              <a:prstDash val="solid"/>
              <a:round/>
              <a:headEnd/>
              <a:tailEnd/>
            </a:ln>
          </p:spPr>
          <p:txBody>
            <a:bodyPr/>
            <a:lstStyle/>
            <a:p>
              <a:endParaRPr lang="en-GB"/>
            </a:p>
          </p:txBody>
        </p:sp>
        <p:sp>
          <p:nvSpPr>
            <p:cNvPr id="22027" name="Freeform 523"/>
            <p:cNvSpPr>
              <a:spLocks/>
            </p:cNvSpPr>
            <p:nvPr/>
          </p:nvSpPr>
          <p:spPr bwMode="auto">
            <a:xfrm>
              <a:off x="3784" y="3149"/>
              <a:ext cx="14" cy="7"/>
            </a:xfrm>
            <a:custGeom>
              <a:avLst/>
              <a:gdLst/>
              <a:ahLst/>
              <a:cxnLst>
                <a:cxn ang="0">
                  <a:pos x="58" y="30"/>
                </a:cxn>
                <a:cxn ang="0">
                  <a:pos x="0" y="30"/>
                </a:cxn>
                <a:cxn ang="0">
                  <a:pos x="0" y="0"/>
                </a:cxn>
              </a:cxnLst>
              <a:rect l="0" t="0" r="r" b="b"/>
              <a:pathLst>
                <a:path w="58" h="30">
                  <a:moveTo>
                    <a:pt x="58" y="30"/>
                  </a:moveTo>
                  <a:lnTo>
                    <a:pt x="0" y="30"/>
                  </a:lnTo>
                  <a:lnTo>
                    <a:pt x="0" y="0"/>
                  </a:lnTo>
                </a:path>
              </a:pathLst>
            </a:custGeom>
            <a:noFill/>
            <a:ln w="1588">
              <a:solidFill>
                <a:srgbClr val="000000"/>
              </a:solidFill>
              <a:prstDash val="solid"/>
              <a:round/>
              <a:headEnd/>
              <a:tailEnd/>
            </a:ln>
          </p:spPr>
          <p:txBody>
            <a:bodyPr/>
            <a:lstStyle/>
            <a:p>
              <a:endParaRPr lang="en-GB"/>
            </a:p>
          </p:txBody>
        </p:sp>
        <p:sp>
          <p:nvSpPr>
            <p:cNvPr id="22028" name="Freeform 524"/>
            <p:cNvSpPr>
              <a:spLocks/>
            </p:cNvSpPr>
            <p:nvPr/>
          </p:nvSpPr>
          <p:spPr bwMode="auto">
            <a:xfrm>
              <a:off x="3724" y="3119"/>
              <a:ext cx="60" cy="30"/>
            </a:xfrm>
            <a:custGeom>
              <a:avLst/>
              <a:gdLst/>
              <a:ahLst/>
              <a:cxnLst>
                <a:cxn ang="0">
                  <a:pos x="238" y="118"/>
                </a:cxn>
                <a:cxn ang="0">
                  <a:pos x="208" y="87"/>
                </a:cxn>
                <a:cxn ang="0">
                  <a:pos x="177" y="87"/>
                </a:cxn>
                <a:cxn ang="0">
                  <a:pos x="147" y="59"/>
                </a:cxn>
                <a:cxn ang="0">
                  <a:pos x="120" y="59"/>
                </a:cxn>
                <a:cxn ang="0">
                  <a:pos x="89" y="30"/>
                </a:cxn>
                <a:cxn ang="0">
                  <a:pos x="59" y="30"/>
                </a:cxn>
                <a:cxn ang="0">
                  <a:pos x="59" y="0"/>
                </a:cxn>
                <a:cxn ang="0">
                  <a:pos x="29" y="0"/>
                </a:cxn>
                <a:cxn ang="0">
                  <a:pos x="0" y="0"/>
                </a:cxn>
              </a:cxnLst>
              <a:rect l="0" t="0" r="r" b="b"/>
              <a:pathLst>
                <a:path w="238" h="118">
                  <a:moveTo>
                    <a:pt x="238" y="118"/>
                  </a:moveTo>
                  <a:lnTo>
                    <a:pt x="208" y="87"/>
                  </a:lnTo>
                  <a:lnTo>
                    <a:pt x="177" y="87"/>
                  </a:lnTo>
                  <a:lnTo>
                    <a:pt x="147" y="59"/>
                  </a:lnTo>
                  <a:lnTo>
                    <a:pt x="120" y="59"/>
                  </a:lnTo>
                  <a:lnTo>
                    <a:pt x="89" y="30"/>
                  </a:lnTo>
                  <a:lnTo>
                    <a:pt x="59" y="30"/>
                  </a:lnTo>
                  <a:lnTo>
                    <a:pt x="59" y="0"/>
                  </a:lnTo>
                  <a:lnTo>
                    <a:pt x="29" y="0"/>
                  </a:lnTo>
                  <a:lnTo>
                    <a:pt x="0" y="0"/>
                  </a:lnTo>
                </a:path>
              </a:pathLst>
            </a:custGeom>
            <a:noFill/>
            <a:ln w="1588">
              <a:solidFill>
                <a:srgbClr val="000000"/>
              </a:solidFill>
              <a:prstDash val="solid"/>
              <a:round/>
              <a:headEnd/>
              <a:tailEnd/>
            </a:ln>
          </p:spPr>
          <p:txBody>
            <a:bodyPr/>
            <a:lstStyle/>
            <a:p>
              <a:endParaRPr lang="en-GB"/>
            </a:p>
          </p:txBody>
        </p:sp>
        <p:sp>
          <p:nvSpPr>
            <p:cNvPr id="22029" name="Freeform 525"/>
            <p:cNvSpPr>
              <a:spLocks/>
            </p:cNvSpPr>
            <p:nvPr/>
          </p:nvSpPr>
          <p:spPr bwMode="auto">
            <a:xfrm>
              <a:off x="3798" y="3156"/>
              <a:ext cx="8" cy="7"/>
            </a:xfrm>
            <a:custGeom>
              <a:avLst/>
              <a:gdLst/>
              <a:ahLst/>
              <a:cxnLst>
                <a:cxn ang="0">
                  <a:pos x="0" y="0"/>
                </a:cxn>
                <a:cxn ang="0">
                  <a:pos x="31" y="30"/>
                </a:cxn>
                <a:cxn ang="0">
                  <a:pos x="31" y="0"/>
                </a:cxn>
                <a:cxn ang="0">
                  <a:pos x="0" y="0"/>
                </a:cxn>
              </a:cxnLst>
              <a:rect l="0" t="0" r="r" b="b"/>
              <a:pathLst>
                <a:path w="31" h="30">
                  <a:moveTo>
                    <a:pt x="0" y="0"/>
                  </a:moveTo>
                  <a:lnTo>
                    <a:pt x="31" y="30"/>
                  </a:lnTo>
                  <a:lnTo>
                    <a:pt x="31" y="0"/>
                  </a:lnTo>
                  <a:lnTo>
                    <a:pt x="0" y="0"/>
                  </a:lnTo>
                </a:path>
              </a:pathLst>
            </a:custGeom>
            <a:noFill/>
            <a:ln w="1588">
              <a:solidFill>
                <a:srgbClr val="000000"/>
              </a:solidFill>
              <a:prstDash val="solid"/>
              <a:round/>
              <a:headEnd/>
              <a:tailEnd/>
            </a:ln>
          </p:spPr>
          <p:txBody>
            <a:bodyPr/>
            <a:lstStyle/>
            <a:p>
              <a:endParaRPr lang="en-GB"/>
            </a:p>
          </p:txBody>
        </p:sp>
        <p:sp>
          <p:nvSpPr>
            <p:cNvPr id="22030" name="Freeform 526"/>
            <p:cNvSpPr>
              <a:spLocks/>
            </p:cNvSpPr>
            <p:nvPr/>
          </p:nvSpPr>
          <p:spPr bwMode="auto">
            <a:xfrm>
              <a:off x="3924" y="3215"/>
              <a:ext cx="37" cy="74"/>
            </a:xfrm>
            <a:custGeom>
              <a:avLst/>
              <a:gdLst/>
              <a:ahLst/>
              <a:cxnLst>
                <a:cxn ang="0">
                  <a:pos x="30" y="0"/>
                </a:cxn>
                <a:cxn ang="0">
                  <a:pos x="30" y="59"/>
                </a:cxn>
                <a:cxn ang="0">
                  <a:pos x="0" y="59"/>
                </a:cxn>
                <a:cxn ang="0">
                  <a:pos x="30" y="89"/>
                </a:cxn>
                <a:cxn ang="0">
                  <a:pos x="30" y="207"/>
                </a:cxn>
                <a:cxn ang="0">
                  <a:pos x="59" y="237"/>
                </a:cxn>
                <a:cxn ang="0">
                  <a:pos x="89" y="237"/>
                </a:cxn>
                <a:cxn ang="0">
                  <a:pos x="89" y="296"/>
                </a:cxn>
                <a:cxn ang="0">
                  <a:pos x="149" y="296"/>
                </a:cxn>
              </a:cxnLst>
              <a:rect l="0" t="0" r="r" b="b"/>
              <a:pathLst>
                <a:path w="149" h="296">
                  <a:moveTo>
                    <a:pt x="30" y="0"/>
                  </a:moveTo>
                  <a:lnTo>
                    <a:pt x="30" y="59"/>
                  </a:lnTo>
                  <a:lnTo>
                    <a:pt x="0" y="59"/>
                  </a:lnTo>
                  <a:lnTo>
                    <a:pt x="30" y="89"/>
                  </a:lnTo>
                  <a:lnTo>
                    <a:pt x="30" y="207"/>
                  </a:lnTo>
                  <a:lnTo>
                    <a:pt x="59" y="237"/>
                  </a:lnTo>
                  <a:lnTo>
                    <a:pt x="89" y="237"/>
                  </a:lnTo>
                  <a:lnTo>
                    <a:pt x="89" y="296"/>
                  </a:lnTo>
                  <a:lnTo>
                    <a:pt x="149" y="296"/>
                  </a:lnTo>
                </a:path>
              </a:pathLst>
            </a:custGeom>
            <a:noFill/>
            <a:ln w="1588">
              <a:solidFill>
                <a:srgbClr val="000000"/>
              </a:solidFill>
              <a:prstDash val="solid"/>
              <a:round/>
              <a:headEnd/>
              <a:tailEnd/>
            </a:ln>
          </p:spPr>
          <p:txBody>
            <a:bodyPr/>
            <a:lstStyle/>
            <a:p>
              <a:endParaRPr lang="en-GB"/>
            </a:p>
          </p:txBody>
        </p:sp>
        <p:sp>
          <p:nvSpPr>
            <p:cNvPr id="22031" name="Freeform 527"/>
            <p:cNvSpPr>
              <a:spLocks/>
            </p:cNvSpPr>
            <p:nvPr/>
          </p:nvSpPr>
          <p:spPr bwMode="auto">
            <a:xfrm>
              <a:off x="3909" y="3289"/>
              <a:ext cx="59" cy="104"/>
            </a:xfrm>
            <a:custGeom>
              <a:avLst/>
              <a:gdLst/>
              <a:ahLst/>
              <a:cxnLst>
                <a:cxn ang="0">
                  <a:pos x="0" y="415"/>
                </a:cxn>
                <a:cxn ang="0">
                  <a:pos x="29" y="415"/>
                </a:cxn>
                <a:cxn ang="0">
                  <a:pos x="59" y="385"/>
                </a:cxn>
                <a:cxn ang="0">
                  <a:pos x="59" y="297"/>
                </a:cxn>
                <a:cxn ang="0">
                  <a:pos x="89" y="267"/>
                </a:cxn>
                <a:cxn ang="0">
                  <a:pos x="118" y="297"/>
                </a:cxn>
                <a:cxn ang="0">
                  <a:pos x="118" y="267"/>
                </a:cxn>
                <a:cxn ang="0">
                  <a:pos x="148" y="267"/>
                </a:cxn>
                <a:cxn ang="0">
                  <a:pos x="148" y="209"/>
                </a:cxn>
                <a:cxn ang="0">
                  <a:pos x="178" y="179"/>
                </a:cxn>
                <a:cxn ang="0">
                  <a:pos x="178" y="148"/>
                </a:cxn>
                <a:cxn ang="0">
                  <a:pos x="208" y="148"/>
                </a:cxn>
                <a:cxn ang="0">
                  <a:pos x="236" y="118"/>
                </a:cxn>
                <a:cxn ang="0">
                  <a:pos x="236" y="60"/>
                </a:cxn>
                <a:cxn ang="0">
                  <a:pos x="208" y="29"/>
                </a:cxn>
                <a:cxn ang="0">
                  <a:pos x="236" y="29"/>
                </a:cxn>
                <a:cxn ang="0">
                  <a:pos x="208" y="0"/>
                </a:cxn>
              </a:cxnLst>
              <a:rect l="0" t="0" r="r" b="b"/>
              <a:pathLst>
                <a:path w="236" h="415">
                  <a:moveTo>
                    <a:pt x="0" y="415"/>
                  </a:moveTo>
                  <a:lnTo>
                    <a:pt x="29" y="415"/>
                  </a:lnTo>
                  <a:lnTo>
                    <a:pt x="59" y="385"/>
                  </a:lnTo>
                  <a:lnTo>
                    <a:pt x="59" y="297"/>
                  </a:lnTo>
                  <a:lnTo>
                    <a:pt x="89" y="267"/>
                  </a:lnTo>
                  <a:lnTo>
                    <a:pt x="118" y="297"/>
                  </a:lnTo>
                  <a:lnTo>
                    <a:pt x="118" y="267"/>
                  </a:lnTo>
                  <a:lnTo>
                    <a:pt x="148" y="267"/>
                  </a:lnTo>
                  <a:lnTo>
                    <a:pt x="148" y="209"/>
                  </a:lnTo>
                  <a:lnTo>
                    <a:pt x="178" y="179"/>
                  </a:lnTo>
                  <a:lnTo>
                    <a:pt x="178" y="148"/>
                  </a:lnTo>
                  <a:lnTo>
                    <a:pt x="208" y="148"/>
                  </a:lnTo>
                  <a:lnTo>
                    <a:pt x="236" y="118"/>
                  </a:lnTo>
                  <a:lnTo>
                    <a:pt x="236" y="60"/>
                  </a:lnTo>
                  <a:lnTo>
                    <a:pt x="208" y="29"/>
                  </a:lnTo>
                  <a:lnTo>
                    <a:pt x="236" y="29"/>
                  </a:lnTo>
                  <a:lnTo>
                    <a:pt x="208" y="0"/>
                  </a:lnTo>
                </a:path>
              </a:pathLst>
            </a:custGeom>
            <a:noFill/>
            <a:ln w="1588">
              <a:solidFill>
                <a:srgbClr val="000000"/>
              </a:solidFill>
              <a:prstDash val="solid"/>
              <a:round/>
              <a:headEnd/>
              <a:tailEnd/>
            </a:ln>
          </p:spPr>
          <p:txBody>
            <a:bodyPr/>
            <a:lstStyle/>
            <a:p>
              <a:endParaRPr lang="en-GB"/>
            </a:p>
          </p:txBody>
        </p:sp>
        <p:sp>
          <p:nvSpPr>
            <p:cNvPr id="22032" name="Freeform 528"/>
            <p:cNvSpPr>
              <a:spLocks/>
            </p:cNvSpPr>
            <p:nvPr/>
          </p:nvSpPr>
          <p:spPr bwMode="auto">
            <a:xfrm>
              <a:off x="2968" y="2571"/>
              <a:ext cx="119" cy="156"/>
            </a:xfrm>
            <a:custGeom>
              <a:avLst/>
              <a:gdLst/>
              <a:ahLst/>
              <a:cxnLst>
                <a:cxn ang="0">
                  <a:pos x="0" y="0"/>
                </a:cxn>
                <a:cxn ang="0">
                  <a:pos x="30" y="0"/>
                </a:cxn>
                <a:cxn ang="0">
                  <a:pos x="59" y="28"/>
                </a:cxn>
                <a:cxn ang="0">
                  <a:pos x="59" y="57"/>
                </a:cxn>
                <a:cxn ang="0">
                  <a:pos x="90" y="87"/>
                </a:cxn>
                <a:cxn ang="0">
                  <a:pos x="148" y="87"/>
                </a:cxn>
                <a:cxn ang="0">
                  <a:pos x="179" y="118"/>
                </a:cxn>
                <a:cxn ang="0">
                  <a:pos x="236" y="118"/>
                </a:cxn>
                <a:cxn ang="0">
                  <a:pos x="236" y="87"/>
                </a:cxn>
                <a:cxn ang="0">
                  <a:pos x="266" y="87"/>
                </a:cxn>
                <a:cxn ang="0">
                  <a:pos x="266" y="118"/>
                </a:cxn>
                <a:cxn ang="0">
                  <a:pos x="297" y="118"/>
                </a:cxn>
                <a:cxn ang="0">
                  <a:pos x="327" y="146"/>
                </a:cxn>
                <a:cxn ang="0">
                  <a:pos x="473" y="146"/>
                </a:cxn>
                <a:cxn ang="0">
                  <a:pos x="473" y="176"/>
                </a:cxn>
                <a:cxn ang="0">
                  <a:pos x="355" y="294"/>
                </a:cxn>
                <a:cxn ang="0">
                  <a:pos x="355" y="355"/>
                </a:cxn>
                <a:cxn ang="0">
                  <a:pos x="327" y="382"/>
                </a:cxn>
                <a:cxn ang="0">
                  <a:pos x="327" y="413"/>
                </a:cxn>
                <a:cxn ang="0">
                  <a:pos x="297" y="443"/>
                </a:cxn>
                <a:cxn ang="0">
                  <a:pos x="297" y="473"/>
                </a:cxn>
                <a:cxn ang="0">
                  <a:pos x="327" y="473"/>
                </a:cxn>
                <a:cxn ang="0">
                  <a:pos x="297" y="502"/>
                </a:cxn>
                <a:cxn ang="0">
                  <a:pos x="297" y="561"/>
                </a:cxn>
                <a:cxn ang="0">
                  <a:pos x="266" y="591"/>
                </a:cxn>
                <a:cxn ang="0">
                  <a:pos x="297" y="620"/>
                </a:cxn>
              </a:cxnLst>
              <a:rect l="0" t="0" r="r" b="b"/>
              <a:pathLst>
                <a:path w="473" h="620">
                  <a:moveTo>
                    <a:pt x="0" y="0"/>
                  </a:moveTo>
                  <a:lnTo>
                    <a:pt x="30" y="0"/>
                  </a:lnTo>
                  <a:lnTo>
                    <a:pt x="59" y="28"/>
                  </a:lnTo>
                  <a:lnTo>
                    <a:pt x="59" y="57"/>
                  </a:lnTo>
                  <a:lnTo>
                    <a:pt x="90" y="87"/>
                  </a:lnTo>
                  <a:lnTo>
                    <a:pt x="148" y="87"/>
                  </a:lnTo>
                  <a:lnTo>
                    <a:pt x="179" y="118"/>
                  </a:lnTo>
                  <a:lnTo>
                    <a:pt x="236" y="118"/>
                  </a:lnTo>
                  <a:lnTo>
                    <a:pt x="236" y="87"/>
                  </a:lnTo>
                  <a:lnTo>
                    <a:pt x="266" y="87"/>
                  </a:lnTo>
                  <a:lnTo>
                    <a:pt x="266" y="118"/>
                  </a:lnTo>
                  <a:lnTo>
                    <a:pt x="297" y="118"/>
                  </a:lnTo>
                  <a:lnTo>
                    <a:pt x="327" y="146"/>
                  </a:lnTo>
                  <a:lnTo>
                    <a:pt x="473" y="146"/>
                  </a:lnTo>
                  <a:lnTo>
                    <a:pt x="473" y="176"/>
                  </a:lnTo>
                  <a:lnTo>
                    <a:pt x="355" y="294"/>
                  </a:lnTo>
                  <a:lnTo>
                    <a:pt x="355" y="355"/>
                  </a:lnTo>
                  <a:lnTo>
                    <a:pt x="327" y="382"/>
                  </a:lnTo>
                  <a:lnTo>
                    <a:pt x="327" y="413"/>
                  </a:lnTo>
                  <a:lnTo>
                    <a:pt x="297" y="443"/>
                  </a:lnTo>
                  <a:lnTo>
                    <a:pt x="297" y="473"/>
                  </a:lnTo>
                  <a:lnTo>
                    <a:pt x="327" y="473"/>
                  </a:lnTo>
                  <a:lnTo>
                    <a:pt x="297" y="502"/>
                  </a:lnTo>
                  <a:lnTo>
                    <a:pt x="297" y="561"/>
                  </a:lnTo>
                  <a:lnTo>
                    <a:pt x="266" y="591"/>
                  </a:lnTo>
                  <a:lnTo>
                    <a:pt x="297" y="620"/>
                  </a:lnTo>
                </a:path>
              </a:pathLst>
            </a:custGeom>
            <a:noFill/>
            <a:ln w="1588">
              <a:solidFill>
                <a:srgbClr val="000000"/>
              </a:solidFill>
              <a:prstDash val="solid"/>
              <a:round/>
              <a:headEnd/>
              <a:tailEnd/>
            </a:ln>
          </p:spPr>
          <p:txBody>
            <a:bodyPr/>
            <a:lstStyle/>
            <a:p>
              <a:endParaRPr lang="en-GB"/>
            </a:p>
          </p:txBody>
        </p:sp>
        <p:sp>
          <p:nvSpPr>
            <p:cNvPr id="22033" name="Freeform 529"/>
            <p:cNvSpPr>
              <a:spLocks/>
            </p:cNvSpPr>
            <p:nvPr/>
          </p:nvSpPr>
          <p:spPr bwMode="auto">
            <a:xfrm>
              <a:off x="3043" y="2712"/>
              <a:ext cx="133" cy="22"/>
            </a:xfrm>
            <a:custGeom>
              <a:avLst/>
              <a:gdLst/>
              <a:ahLst/>
              <a:cxnLst>
                <a:cxn ang="0">
                  <a:pos x="533" y="89"/>
                </a:cxn>
                <a:cxn ang="0">
                  <a:pos x="533" y="59"/>
                </a:cxn>
                <a:cxn ang="0">
                  <a:pos x="474" y="59"/>
                </a:cxn>
                <a:cxn ang="0">
                  <a:pos x="474" y="30"/>
                </a:cxn>
                <a:cxn ang="0">
                  <a:pos x="296" y="30"/>
                </a:cxn>
                <a:cxn ang="0">
                  <a:pos x="296" y="0"/>
                </a:cxn>
                <a:cxn ang="0">
                  <a:pos x="237" y="0"/>
                </a:cxn>
                <a:cxn ang="0">
                  <a:pos x="237" y="30"/>
                </a:cxn>
                <a:cxn ang="0">
                  <a:pos x="267" y="30"/>
                </a:cxn>
                <a:cxn ang="0">
                  <a:pos x="267" y="59"/>
                </a:cxn>
                <a:cxn ang="0">
                  <a:pos x="0" y="59"/>
                </a:cxn>
              </a:cxnLst>
              <a:rect l="0" t="0" r="r" b="b"/>
              <a:pathLst>
                <a:path w="533" h="89">
                  <a:moveTo>
                    <a:pt x="533" y="89"/>
                  </a:moveTo>
                  <a:lnTo>
                    <a:pt x="533" y="59"/>
                  </a:lnTo>
                  <a:lnTo>
                    <a:pt x="474" y="59"/>
                  </a:lnTo>
                  <a:lnTo>
                    <a:pt x="474" y="30"/>
                  </a:lnTo>
                  <a:lnTo>
                    <a:pt x="296" y="30"/>
                  </a:lnTo>
                  <a:lnTo>
                    <a:pt x="296" y="0"/>
                  </a:lnTo>
                  <a:lnTo>
                    <a:pt x="237" y="0"/>
                  </a:lnTo>
                  <a:lnTo>
                    <a:pt x="237" y="30"/>
                  </a:lnTo>
                  <a:lnTo>
                    <a:pt x="267" y="30"/>
                  </a:lnTo>
                  <a:lnTo>
                    <a:pt x="267" y="59"/>
                  </a:lnTo>
                  <a:lnTo>
                    <a:pt x="0" y="59"/>
                  </a:lnTo>
                </a:path>
              </a:pathLst>
            </a:custGeom>
            <a:noFill/>
            <a:ln w="1588">
              <a:solidFill>
                <a:srgbClr val="000000"/>
              </a:solidFill>
              <a:prstDash val="solid"/>
              <a:round/>
              <a:headEnd/>
              <a:tailEnd/>
            </a:ln>
          </p:spPr>
          <p:txBody>
            <a:bodyPr/>
            <a:lstStyle/>
            <a:p>
              <a:endParaRPr lang="en-GB"/>
            </a:p>
          </p:txBody>
        </p:sp>
        <p:sp>
          <p:nvSpPr>
            <p:cNvPr id="22034" name="Freeform 530"/>
            <p:cNvSpPr>
              <a:spLocks/>
            </p:cNvSpPr>
            <p:nvPr/>
          </p:nvSpPr>
          <p:spPr bwMode="auto">
            <a:xfrm>
              <a:off x="3176" y="2734"/>
              <a:ext cx="7" cy="22"/>
            </a:xfrm>
            <a:custGeom>
              <a:avLst/>
              <a:gdLst/>
              <a:ahLst/>
              <a:cxnLst>
                <a:cxn ang="0">
                  <a:pos x="0" y="88"/>
                </a:cxn>
                <a:cxn ang="0">
                  <a:pos x="0" y="30"/>
                </a:cxn>
                <a:cxn ang="0">
                  <a:pos x="30" y="30"/>
                </a:cxn>
                <a:cxn ang="0">
                  <a:pos x="0" y="0"/>
                </a:cxn>
              </a:cxnLst>
              <a:rect l="0" t="0" r="r" b="b"/>
              <a:pathLst>
                <a:path w="30" h="88">
                  <a:moveTo>
                    <a:pt x="0" y="88"/>
                  </a:moveTo>
                  <a:lnTo>
                    <a:pt x="0" y="30"/>
                  </a:lnTo>
                  <a:lnTo>
                    <a:pt x="30" y="30"/>
                  </a:lnTo>
                  <a:lnTo>
                    <a:pt x="0" y="0"/>
                  </a:lnTo>
                </a:path>
              </a:pathLst>
            </a:custGeom>
            <a:noFill/>
            <a:ln w="1588">
              <a:solidFill>
                <a:srgbClr val="000000"/>
              </a:solidFill>
              <a:prstDash val="solid"/>
              <a:round/>
              <a:headEnd/>
              <a:tailEnd/>
            </a:ln>
          </p:spPr>
          <p:txBody>
            <a:bodyPr/>
            <a:lstStyle/>
            <a:p>
              <a:endParaRPr lang="en-GB"/>
            </a:p>
          </p:txBody>
        </p:sp>
        <p:sp>
          <p:nvSpPr>
            <p:cNvPr id="22035" name="Freeform 531"/>
            <p:cNvSpPr>
              <a:spLocks/>
            </p:cNvSpPr>
            <p:nvPr/>
          </p:nvSpPr>
          <p:spPr bwMode="auto">
            <a:xfrm>
              <a:off x="2931" y="2564"/>
              <a:ext cx="37" cy="7"/>
            </a:xfrm>
            <a:custGeom>
              <a:avLst/>
              <a:gdLst/>
              <a:ahLst/>
              <a:cxnLst>
                <a:cxn ang="0">
                  <a:pos x="0" y="0"/>
                </a:cxn>
                <a:cxn ang="0">
                  <a:pos x="29" y="31"/>
                </a:cxn>
                <a:cxn ang="0">
                  <a:pos x="59" y="31"/>
                </a:cxn>
                <a:cxn ang="0">
                  <a:pos x="89" y="0"/>
                </a:cxn>
                <a:cxn ang="0">
                  <a:pos x="120" y="0"/>
                </a:cxn>
                <a:cxn ang="0">
                  <a:pos x="148" y="31"/>
                </a:cxn>
              </a:cxnLst>
              <a:rect l="0" t="0" r="r" b="b"/>
              <a:pathLst>
                <a:path w="148" h="31">
                  <a:moveTo>
                    <a:pt x="0" y="0"/>
                  </a:moveTo>
                  <a:lnTo>
                    <a:pt x="29" y="31"/>
                  </a:lnTo>
                  <a:lnTo>
                    <a:pt x="59" y="31"/>
                  </a:lnTo>
                  <a:lnTo>
                    <a:pt x="89" y="0"/>
                  </a:lnTo>
                  <a:lnTo>
                    <a:pt x="120" y="0"/>
                  </a:lnTo>
                  <a:lnTo>
                    <a:pt x="148" y="31"/>
                  </a:lnTo>
                </a:path>
              </a:pathLst>
            </a:custGeom>
            <a:noFill/>
            <a:ln w="1588">
              <a:solidFill>
                <a:srgbClr val="000000"/>
              </a:solidFill>
              <a:prstDash val="solid"/>
              <a:round/>
              <a:headEnd/>
              <a:tailEnd/>
            </a:ln>
          </p:spPr>
          <p:txBody>
            <a:bodyPr/>
            <a:lstStyle/>
            <a:p>
              <a:endParaRPr lang="en-GB"/>
            </a:p>
          </p:txBody>
        </p:sp>
        <p:sp>
          <p:nvSpPr>
            <p:cNvPr id="22036" name="Freeform 532"/>
            <p:cNvSpPr>
              <a:spLocks/>
            </p:cNvSpPr>
            <p:nvPr/>
          </p:nvSpPr>
          <p:spPr bwMode="auto">
            <a:xfrm>
              <a:off x="2953" y="2512"/>
              <a:ext cx="23" cy="59"/>
            </a:xfrm>
            <a:custGeom>
              <a:avLst/>
              <a:gdLst/>
              <a:ahLst/>
              <a:cxnLst>
                <a:cxn ang="0">
                  <a:pos x="0" y="0"/>
                </a:cxn>
                <a:cxn ang="0">
                  <a:pos x="0" y="59"/>
                </a:cxn>
                <a:cxn ang="0">
                  <a:pos x="31" y="89"/>
                </a:cxn>
                <a:cxn ang="0">
                  <a:pos x="31" y="119"/>
                </a:cxn>
                <a:cxn ang="0">
                  <a:pos x="59" y="119"/>
                </a:cxn>
                <a:cxn ang="0">
                  <a:pos x="89" y="147"/>
                </a:cxn>
                <a:cxn ang="0">
                  <a:pos x="59" y="177"/>
                </a:cxn>
                <a:cxn ang="0">
                  <a:pos x="59" y="238"/>
                </a:cxn>
              </a:cxnLst>
              <a:rect l="0" t="0" r="r" b="b"/>
              <a:pathLst>
                <a:path w="89" h="238">
                  <a:moveTo>
                    <a:pt x="0" y="0"/>
                  </a:moveTo>
                  <a:lnTo>
                    <a:pt x="0" y="59"/>
                  </a:lnTo>
                  <a:lnTo>
                    <a:pt x="31" y="89"/>
                  </a:lnTo>
                  <a:lnTo>
                    <a:pt x="31" y="119"/>
                  </a:lnTo>
                  <a:lnTo>
                    <a:pt x="59" y="119"/>
                  </a:lnTo>
                  <a:lnTo>
                    <a:pt x="89" y="147"/>
                  </a:lnTo>
                  <a:lnTo>
                    <a:pt x="59" y="177"/>
                  </a:lnTo>
                  <a:lnTo>
                    <a:pt x="59" y="238"/>
                  </a:lnTo>
                </a:path>
              </a:pathLst>
            </a:custGeom>
            <a:noFill/>
            <a:ln w="1588">
              <a:solidFill>
                <a:srgbClr val="000000"/>
              </a:solidFill>
              <a:prstDash val="solid"/>
              <a:round/>
              <a:headEnd/>
              <a:tailEnd/>
            </a:ln>
          </p:spPr>
          <p:txBody>
            <a:bodyPr/>
            <a:lstStyle/>
            <a:p>
              <a:endParaRPr lang="en-GB"/>
            </a:p>
          </p:txBody>
        </p:sp>
        <p:sp>
          <p:nvSpPr>
            <p:cNvPr id="22037" name="Freeform 533"/>
            <p:cNvSpPr>
              <a:spLocks/>
            </p:cNvSpPr>
            <p:nvPr/>
          </p:nvSpPr>
          <p:spPr bwMode="auto">
            <a:xfrm>
              <a:off x="2931" y="2727"/>
              <a:ext cx="112" cy="140"/>
            </a:xfrm>
            <a:custGeom>
              <a:avLst/>
              <a:gdLst/>
              <a:ahLst/>
              <a:cxnLst>
                <a:cxn ang="0">
                  <a:pos x="445" y="0"/>
                </a:cxn>
                <a:cxn ang="0">
                  <a:pos x="414" y="30"/>
                </a:cxn>
                <a:cxn ang="0">
                  <a:pos x="414" y="60"/>
                </a:cxn>
                <a:cxn ang="0">
                  <a:pos x="357" y="60"/>
                </a:cxn>
                <a:cxn ang="0">
                  <a:pos x="327" y="30"/>
                </a:cxn>
                <a:cxn ang="0">
                  <a:pos x="296" y="30"/>
                </a:cxn>
                <a:cxn ang="0">
                  <a:pos x="296" y="60"/>
                </a:cxn>
                <a:cxn ang="0">
                  <a:pos x="266" y="90"/>
                </a:cxn>
                <a:cxn ang="0">
                  <a:pos x="296" y="90"/>
                </a:cxn>
                <a:cxn ang="0">
                  <a:pos x="148" y="237"/>
                </a:cxn>
                <a:cxn ang="0">
                  <a:pos x="148" y="266"/>
                </a:cxn>
                <a:cxn ang="0">
                  <a:pos x="29" y="385"/>
                </a:cxn>
                <a:cxn ang="0">
                  <a:pos x="59" y="385"/>
                </a:cxn>
                <a:cxn ang="0">
                  <a:pos x="59" y="415"/>
                </a:cxn>
                <a:cxn ang="0">
                  <a:pos x="0" y="473"/>
                </a:cxn>
                <a:cxn ang="0">
                  <a:pos x="59" y="473"/>
                </a:cxn>
                <a:cxn ang="0">
                  <a:pos x="89" y="446"/>
                </a:cxn>
                <a:cxn ang="0">
                  <a:pos x="89" y="415"/>
                </a:cxn>
                <a:cxn ang="0">
                  <a:pos x="120" y="385"/>
                </a:cxn>
                <a:cxn ang="0">
                  <a:pos x="238" y="385"/>
                </a:cxn>
                <a:cxn ang="0">
                  <a:pos x="238" y="473"/>
                </a:cxn>
                <a:cxn ang="0">
                  <a:pos x="266" y="503"/>
                </a:cxn>
                <a:cxn ang="0">
                  <a:pos x="266" y="534"/>
                </a:cxn>
                <a:cxn ang="0">
                  <a:pos x="296" y="564"/>
                </a:cxn>
              </a:cxnLst>
              <a:rect l="0" t="0" r="r" b="b"/>
              <a:pathLst>
                <a:path w="445" h="564">
                  <a:moveTo>
                    <a:pt x="445" y="0"/>
                  </a:moveTo>
                  <a:lnTo>
                    <a:pt x="414" y="30"/>
                  </a:lnTo>
                  <a:lnTo>
                    <a:pt x="414" y="60"/>
                  </a:lnTo>
                  <a:lnTo>
                    <a:pt x="357" y="60"/>
                  </a:lnTo>
                  <a:lnTo>
                    <a:pt x="327" y="30"/>
                  </a:lnTo>
                  <a:lnTo>
                    <a:pt x="296" y="30"/>
                  </a:lnTo>
                  <a:lnTo>
                    <a:pt x="296" y="60"/>
                  </a:lnTo>
                  <a:lnTo>
                    <a:pt x="266" y="90"/>
                  </a:lnTo>
                  <a:lnTo>
                    <a:pt x="296" y="90"/>
                  </a:lnTo>
                  <a:lnTo>
                    <a:pt x="148" y="237"/>
                  </a:lnTo>
                  <a:lnTo>
                    <a:pt x="148" y="266"/>
                  </a:lnTo>
                  <a:lnTo>
                    <a:pt x="29" y="385"/>
                  </a:lnTo>
                  <a:lnTo>
                    <a:pt x="59" y="385"/>
                  </a:lnTo>
                  <a:lnTo>
                    <a:pt x="59" y="415"/>
                  </a:lnTo>
                  <a:lnTo>
                    <a:pt x="0" y="473"/>
                  </a:lnTo>
                  <a:lnTo>
                    <a:pt x="59" y="473"/>
                  </a:lnTo>
                  <a:lnTo>
                    <a:pt x="89" y="446"/>
                  </a:lnTo>
                  <a:lnTo>
                    <a:pt x="89" y="415"/>
                  </a:lnTo>
                  <a:lnTo>
                    <a:pt x="120" y="385"/>
                  </a:lnTo>
                  <a:lnTo>
                    <a:pt x="238" y="385"/>
                  </a:lnTo>
                  <a:lnTo>
                    <a:pt x="238" y="473"/>
                  </a:lnTo>
                  <a:lnTo>
                    <a:pt x="266" y="503"/>
                  </a:lnTo>
                  <a:lnTo>
                    <a:pt x="266" y="534"/>
                  </a:lnTo>
                  <a:lnTo>
                    <a:pt x="296" y="564"/>
                  </a:lnTo>
                </a:path>
              </a:pathLst>
            </a:custGeom>
            <a:noFill/>
            <a:ln w="1588">
              <a:solidFill>
                <a:srgbClr val="000000"/>
              </a:solidFill>
              <a:prstDash val="solid"/>
              <a:round/>
              <a:headEnd/>
              <a:tailEnd/>
            </a:ln>
          </p:spPr>
          <p:txBody>
            <a:bodyPr/>
            <a:lstStyle/>
            <a:p>
              <a:endParaRPr lang="en-GB"/>
            </a:p>
          </p:txBody>
        </p:sp>
        <p:sp>
          <p:nvSpPr>
            <p:cNvPr id="22038" name="Freeform 534"/>
            <p:cNvSpPr>
              <a:spLocks/>
            </p:cNvSpPr>
            <p:nvPr/>
          </p:nvSpPr>
          <p:spPr bwMode="auto">
            <a:xfrm>
              <a:off x="3005" y="2786"/>
              <a:ext cx="230" cy="88"/>
            </a:xfrm>
            <a:custGeom>
              <a:avLst/>
              <a:gdLst/>
              <a:ahLst/>
              <a:cxnLst>
                <a:cxn ang="0">
                  <a:pos x="0" y="327"/>
                </a:cxn>
                <a:cxn ang="0">
                  <a:pos x="118" y="327"/>
                </a:cxn>
                <a:cxn ang="0">
                  <a:pos x="149" y="297"/>
                </a:cxn>
                <a:cxn ang="0">
                  <a:pos x="179" y="297"/>
                </a:cxn>
                <a:cxn ang="0">
                  <a:pos x="207" y="327"/>
                </a:cxn>
                <a:cxn ang="0">
                  <a:pos x="298" y="236"/>
                </a:cxn>
                <a:cxn ang="0">
                  <a:pos x="298" y="209"/>
                </a:cxn>
                <a:cxn ang="0">
                  <a:pos x="356" y="148"/>
                </a:cxn>
                <a:cxn ang="0">
                  <a:pos x="386" y="178"/>
                </a:cxn>
                <a:cxn ang="0">
                  <a:pos x="386" y="209"/>
                </a:cxn>
                <a:cxn ang="0">
                  <a:pos x="445" y="266"/>
                </a:cxn>
                <a:cxn ang="0">
                  <a:pos x="475" y="266"/>
                </a:cxn>
                <a:cxn ang="0">
                  <a:pos x="475" y="297"/>
                </a:cxn>
                <a:cxn ang="0">
                  <a:pos x="505" y="327"/>
                </a:cxn>
                <a:cxn ang="0">
                  <a:pos x="505" y="355"/>
                </a:cxn>
                <a:cxn ang="0">
                  <a:pos x="534" y="355"/>
                </a:cxn>
                <a:cxn ang="0">
                  <a:pos x="534" y="297"/>
                </a:cxn>
                <a:cxn ang="0">
                  <a:pos x="563" y="266"/>
                </a:cxn>
                <a:cxn ang="0">
                  <a:pos x="563" y="236"/>
                </a:cxn>
                <a:cxn ang="0">
                  <a:pos x="593" y="209"/>
                </a:cxn>
                <a:cxn ang="0">
                  <a:pos x="593" y="118"/>
                </a:cxn>
                <a:cxn ang="0">
                  <a:pos x="653" y="118"/>
                </a:cxn>
                <a:cxn ang="0">
                  <a:pos x="653" y="178"/>
                </a:cxn>
                <a:cxn ang="0">
                  <a:pos x="682" y="209"/>
                </a:cxn>
                <a:cxn ang="0">
                  <a:pos x="712" y="178"/>
                </a:cxn>
                <a:cxn ang="0">
                  <a:pos x="772" y="178"/>
                </a:cxn>
                <a:cxn ang="0">
                  <a:pos x="800" y="209"/>
                </a:cxn>
                <a:cxn ang="0">
                  <a:pos x="830" y="209"/>
                </a:cxn>
                <a:cxn ang="0">
                  <a:pos x="830" y="148"/>
                </a:cxn>
                <a:cxn ang="0">
                  <a:pos x="800" y="148"/>
                </a:cxn>
                <a:cxn ang="0">
                  <a:pos x="800" y="118"/>
                </a:cxn>
                <a:cxn ang="0">
                  <a:pos x="830" y="90"/>
                </a:cxn>
                <a:cxn ang="0">
                  <a:pos x="860" y="90"/>
                </a:cxn>
                <a:cxn ang="0">
                  <a:pos x="891" y="118"/>
                </a:cxn>
                <a:cxn ang="0">
                  <a:pos x="919" y="118"/>
                </a:cxn>
                <a:cxn ang="0">
                  <a:pos x="919" y="0"/>
                </a:cxn>
              </a:cxnLst>
              <a:rect l="0" t="0" r="r" b="b"/>
              <a:pathLst>
                <a:path w="919" h="355">
                  <a:moveTo>
                    <a:pt x="0" y="327"/>
                  </a:moveTo>
                  <a:lnTo>
                    <a:pt x="118" y="327"/>
                  </a:lnTo>
                  <a:lnTo>
                    <a:pt x="149" y="297"/>
                  </a:lnTo>
                  <a:lnTo>
                    <a:pt x="179" y="297"/>
                  </a:lnTo>
                  <a:lnTo>
                    <a:pt x="207" y="327"/>
                  </a:lnTo>
                  <a:lnTo>
                    <a:pt x="298" y="236"/>
                  </a:lnTo>
                  <a:lnTo>
                    <a:pt x="298" y="209"/>
                  </a:lnTo>
                  <a:lnTo>
                    <a:pt x="356" y="148"/>
                  </a:lnTo>
                  <a:lnTo>
                    <a:pt x="386" y="178"/>
                  </a:lnTo>
                  <a:lnTo>
                    <a:pt x="386" y="209"/>
                  </a:lnTo>
                  <a:lnTo>
                    <a:pt x="445" y="266"/>
                  </a:lnTo>
                  <a:lnTo>
                    <a:pt x="475" y="266"/>
                  </a:lnTo>
                  <a:lnTo>
                    <a:pt x="475" y="297"/>
                  </a:lnTo>
                  <a:lnTo>
                    <a:pt x="505" y="327"/>
                  </a:lnTo>
                  <a:lnTo>
                    <a:pt x="505" y="355"/>
                  </a:lnTo>
                  <a:lnTo>
                    <a:pt x="534" y="355"/>
                  </a:lnTo>
                  <a:lnTo>
                    <a:pt x="534" y="297"/>
                  </a:lnTo>
                  <a:lnTo>
                    <a:pt x="563" y="266"/>
                  </a:lnTo>
                  <a:lnTo>
                    <a:pt x="563" y="236"/>
                  </a:lnTo>
                  <a:lnTo>
                    <a:pt x="593" y="209"/>
                  </a:lnTo>
                  <a:lnTo>
                    <a:pt x="593" y="118"/>
                  </a:lnTo>
                  <a:lnTo>
                    <a:pt x="653" y="118"/>
                  </a:lnTo>
                  <a:lnTo>
                    <a:pt x="653" y="178"/>
                  </a:lnTo>
                  <a:lnTo>
                    <a:pt x="682" y="209"/>
                  </a:lnTo>
                  <a:lnTo>
                    <a:pt x="712" y="178"/>
                  </a:lnTo>
                  <a:lnTo>
                    <a:pt x="772" y="178"/>
                  </a:lnTo>
                  <a:lnTo>
                    <a:pt x="800" y="209"/>
                  </a:lnTo>
                  <a:lnTo>
                    <a:pt x="830" y="209"/>
                  </a:lnTo>
                  <a:lnTo>
                    <a:pt x="830" y="148"/>
                  </a:lnTo>
                  <a:lnTo>
                    <a:pt x="800" y="148"/>
                  </a:lnTo>
                  <a:lnTo>
                    <a:pt x="800" y="118"/>
                  </a:lnTo>
                  <a:lnTo>
                    <a:pt x="830" y="90"/>
                  </a:lnTo>
                  <a:lnTo>
                    <a:pt x="860" y="90"/>
                  </a:lnTo>
                  <a:lnTo>
                    <a:pt x="891" y="118"/>
                  </a:lnTo>
                  <a:lnTo>
                    <a:pt x="919" y="118"/>
                  </a:lnTo>
                  <a:lnTo>
                    <a:pt x="919" y="0"/>
                  </a:lnTo>
                </a:path>
              </a:pathLst>
            </a:custGeom>
            <a:noFill/>
            <a:ln w="1588">
              <a:solidFill>
                <a:srgbClr val="000000"/>
              </a:solidFill>
              <a:prstDash val="solid"/>
              <a:round/>
              <a:headEnd/>
              <a:tailEnd/>
            </a:ln>
          </p:spPr>
          <p:txBody>
            <a:bodyPr/>
            <a:lstStyle/>
            <a:p>
              <a:endParaRPr lang="en-GB"/>
            </a:p>
          </p:txBody>
        </p:sp>
        <p:sp>
          <p:nvSpPr>
            <p:cNvPr id="22039" name="Freeform 535"/>
            <p:cNvSpPr>
              <a:spLocks/>
            </p:cNvSpPr>
            <p:nvPr/>
          </p:nvSpPr>
          <p:spPr bwMode="auto">
            <a:xfrm>
              <a:off x="2976" y="2867"/>
              <a:ext cx="74" cy="178"/>
            </a:xfrm>
            <a:custGeom>
              <a:avLst/>
              <a:gdLst/>
              <a:ahLst/>
              <a:cxnLst>
                <a:cxn ang="0">
                  <a:pos x="236" y="711"/>
                </a:cxn>
                <a:cxn ang="0">
                  <a:pos x="236" y="680"/>
                </a:cxn>
                <a:cxn ang="0">
                  <a:pos x="297" y="620"/>
                </a:cxn>
                <a:cxn ang="0">
                  <a:pos x="267" y="591"/>
                </a:cxn>
                <a:cxn ang="0">
                  <a:pos x="179" y="591"/>
                </a:cxn>
                <a:cxn ang="0">
                  <a:pos x="149" y="561"/>
                </a:cxn>
                <a:cxn ang="0">
                  <a:pos x="118" y="561"/>
                </a:cxn>
                <a:cxn ang="0">
                  <a:pos x="60" y="502"/>
                </a:cxn>
                <a:cxn ang="0">
                  <a:pos x="60" y="473"/>
                </a:cxn>
                <a:cxn ang="0">
                  <a:pos x="88" y="443"/>
                </a:cxn>
                <a:cxn ang="0">
                  <a:pos x="88" y="413"/>
                </a:cxn>
                <a:cxn ang="0">
                  <a:pos x="118" y="413"/>
                </a:cxn>
                <a:cxn ang="0">
                  <a:pos x="118" y="383"/>
                </a:cxn>
                <a:cxn ang="0">
                  <a:pos x="88" y="355"/>
                </a:cxn>
                <a:cxn ang="0">
                  <a:pos x="29" y="325"/>
                </a:cxn>
                <a:cxn ang="0">
                  <a:pos x="29" y="295"/>
                </a:cxn>
                <a:cxn ang="0">
                  <a:pos x="0" y="265"/>
                </a:cxn>
                <a:cxn ang="0">
                  <a:pos x="29" y="265"/>
                </a:cxn>
                <a:cxn ang="0">
                  <a:pos x="29" y="236"/>
                </a:cxn>
                <a:cxn ang="0">
                  <a:pos x="88" y="265"/>
                </a:cxn>
                <a:cxn ang="0">
                  <a:pos x="88" y="236"/>
                </a:cxn>
                <a:cxn ang="0">
                  <a:pos x="118" y="236"/>
                </a:cxn>
                <a:cxn ang="0">
                  <a:pos x="149" y="207"/>
                </a:cxn>
                <a:cxn ang="0">
                  <a:pos x="149" y="177"/>
                </a:cxn>
                <a:cxn ang="0">
                  <a:pos x="88" y="118"/>
                </a:cxn>
                <a:cxn ang="0">
                  <a:pos x="88" y="58"/>
                </a:cxn>
                <a:cxn ang="0">
                  <a:pos x="60" y="28"/>
                </a:cxn>
                <a:cxn ang="0">
                  <a:pos x="88" y="28"/>
                </a:cxn>
                <a:cxn ang="0">
                  <a:pos x="118" y="0"/>
                </a:cxn>
              </a:cxnLst>
              <a:rect l="0" t="0" r="r" b="b"/>
              <a:pathLst>
                <a:path w="297" h="711">
                  <a:moveTo>
                    <a:pt x="236" y="711"/>
                  </a:moveTo>
                  <a:lnTo>
                    <a:pt x="236" y="680"/>
                  </a:lnTo>
                  <a:lnTo>
                    <a:pt x="297" y="620"/>
                  </a:lnTo>
                  <a:lnTo>
                    <a:pt x="267" y="591"/>
                  </a:lnTo>
                  <a:lnTo>
                    <a:pt x="179" y="591"/>
                  </a:lnTo>
                  <a:lnTo>
                    <a:pt x="149" y="561"/>
                  </a:lnTo>
                  <a:lnTo>
                    <a:pt x="118" y="561"/>
                  </a:lnTo>
                  <a:lnTo>
                    <a:pt x="60" y="502"/>
                  </a:lnTo>
                  <a:lnTo>
                    <a:pt x="60" y="473"/>
                  </a:lnTo>
                  <a:lnTo>
                    <a:pt x="88" y="443"/>
                  </a:lnTo>
                  <a:lnTo>
                    <a:pt x="88" y="413"/>
                  </a:lnTo>
                  <a:lnTo>
                    <a:pt x="118" y="413"/>
                  </a:lnTo>
                  <a:lnTo>
                    <a:pt x="118" y="383"/>
                  </a:lnTo>
                  <a:lnTo>
                    <a:pt x="88" y="355"/>
                  </a:lnTo>
                  <a:lnTo>
                    <a:pt x="29" y="325"/>
                  </a:lnTo>
                  <a:lnTo>
                    <a:pt x="29" y="295"/>
                  </a:lnTo>
                  <a:lnTo>
                    <a:pt x="0" y="265"/>
                  </a:lnTo>
                  <a:lnTo>
                    <a:pt x="29" y="265"/>
                  </a:lnTo>
                  <a:lnTo>
                    <a:pt x="29" y="236"/>
                  </a:lnTo>
                  <a:lnTo>
                    <a:pt x="88" y="265"/>
                  </a:lnTo>
                  <a:lnTo>
                    <a:pt x="88" y="236"/>
                  </a:lnTo>
                  <a:lnTo>
                    <a:pt x="118" y="236"/>
                  </a:lnTo>
                  <a:lnTo>
                    <a:pt x="149" y="207"/>
                  </a:lnTo>
                  <a:lnTo>
                    <a:pt x="149" y="177"/>
                  </a:lnTo>
                  <a:lnTo>
                    <a:pt x="88" y="118"/>
                  </a:lnTo>
                  <a:lnTo>
                    <a:pt x="88" y="58"/>
                  </a:lnTo>
                  <a:lnTo>
                    <a:pt x="60" y="28"/>
                  </a:lnTo>
                  <a:lnTo>
                    <a:pt x="88" y="28"/>
                  </a:lnTo>
                  <a:lnTo>
                    <a:pt x="118" y="0"/>
                  </a:lnTo>
                </a:path>
              </a:pathLst>
            </a:custGeom>
            <a:noFill/>
            <a:ln w="1588">
              <a:solidFill>
                <a:srgbClr val="000000"/>
              </a:solidFill>
              <a:prstDash val="solid"/>
              <a:round/>
              <a:headEnd/>
              <a:tailEnd/>
            </a:ln>
          </p:spPr>
          <p:txBody>
            <a:bodyPr/>
            <a:lstStyle/>
            <a:p>
              <a:endParaRPr lang="en-GB"/>
            </a:p>
          </p:txBody>
        </p:sp>
        <p:sp>
          <p:nvSpPr>
            <p:cNvPr id="22040" name="Freeform 536"/>
            <p:cNvSpPr>
              <a:spLocks/>
            </p:cNvSpPr>
            <p:nvPr/>
          </p:nvSpPr>
          <p:spPr bwMode="auto">
            <a:xfrm>
              <a:off x="3176" y="2771"/>
              <a:ext cx="59" cy="15"/>
            </a:xfrm>
            <a:custGeom>
              <a:avLst/>
              <a:gdLst/>
              <a:ahLst/>
              <a:cxnLst>
                <a:cxn ang="0">
                  <a:pos x="237" y="59"/>
                </a:cxn>
                <a:cxn ang="0">
                  <a:pos x="237" y="30"/>
                </a:cxn>
                <a:cxn ang="0">
                  <a:pos x="178" y="30"/>
                </a:cxn>
                <a:cxn ang="0">
                  <a:pos x="148" y="59"/>
                </a:cxn>
                <a:cxn ang="0">
                  <a:pos x="118" y="59"/>
                </a:cxn>
                <a:cxn ang="0">
                  <a:pos x="90" y="30"/>
                </a:cxn>
                <a:cxn ang="0">
                  <a:pos x="90" y="0"/>
                </a:cxn>
                <a:cxn ang="0">
                  <a:pos x="0" y="0"/>
                </a:cxn>
              </a:cxnLst>
              <a:rect l="0" t="0" r="r" b="b"/>
              <a:pathLst>
                <a:path w="237" h="59">
                  <a:moveTo>
                    <a:pt x="237" y="59"/>
                  </a:moveTo>
                  <a:lnTo>
                    <a:pt x="237" y="30"/>
                  </a:lnTo>
                  <a:lnTo>
                    <a:pt x="178" y="30"/>
                  </a:lnTo>
                  <a:lnTo>
                    <a:pt x="148" y="59"/>
                  </a:lnTo>
                  <a:lnTo>
                    <a:pt x="118" y="59"/>
                  </a:lnTo>
                  <a:lnTo>
                    <a:pt x="90" y="30"/>
                  </a:lnTo>
                  <a:lnTo>
                    <a:pt x="90" y="0"/>
                  </a:lnTo>
                  <a:lnTo>
                    <a:pt x="0" y="0"/>
                  </a:lnTo>
                </a:path>
              </a:pathLst>
            </a:custGeom>
            <a:noFill/>
            <a:ln w="1588">
              <a:solidFill>
                <a:srgbClr val="000000"/>
              </a:solidFill>
              <a:prstDash val="solid"/>
              <a:round/>
              <a:headEnd/>
              <a:tailEnd/>
            </a:ln>
          </p:spPr>
          <p:txBody>
            <a:bodyPr/>
            <a:lstStyle/>
            <a:p>
              <a:endParaRPr lang="en-GB"/>
            </a:p>
          </p:txBody>
        </p:sp>
        <p:sp>
          <p:nvSpPr>
            <p:cNvPr id="22041" name="Line 537"/>
            <p:cNvSpPr>
              <a:spLocks noChangeShapeType="1"/>
            </p:cNvSpPr>
            <p:nvPr/>
          </p:nvSpPr>
          <p:spPr bwMode="auto">
            <a:xfrm flipV="1">
              <a:off x="3176" y="2756"/>
              <a:ext cx="1" cy="15"/>
            </a:xfrm>
            <a:prstGeom prst="line">
              <a:avLst/>
            </a:prstGeom>
            <a:noFill/>
            <a:ln w="1588">
              <a:solidFill>
                <a:srgbClr val="000000"/>
              </a:solidFill>
              <a:round/>
              <a:headEnd/>
              <a:tailEnd/>
            </a:ln>
          </p:spPr>
          <p:txBody>
            <a:bodyPr/>
            <a:lstStyle/>
            <a:p>
              <a:endParaRPr lang="en-GB"/>
            </a:p>
          </p:txBody>
        </p:sp>
        <p:sp>
          <p:nvSpPr>
            <p:cNvPr id="22042" name="Freeform 538"/>
            <p:cNvSpPr>
              <a:spLocks/>
            </p:cNvSpPr>
            <p:nvPr/>
          </p:nvSpPr>
          <p:spPr bwMode="auto">
            <a:xfrm>
              <a:off x="3168" y="2756"/>
              <a:ext cx="8" cy="15"/>
            </a:xfrm>
            <a:custGeom>
              <a:avLst/>
              <a:gdLst/>
              <a:ahLst/>
              <a:cxnLst>
                <a:cxn ang="0">
                  <a:pos x="29" y="60"/>
                </a:cxn>
                <a:cxn ang="0">
                  <a:pos x="0" y="60"/>
                </a:cxn>
                <a:cxn ang="0">
                  <a:pos x="0" y="30"/>
                </a:cxn>
                <a:cxn ang="0">
                  <a:pos x="29" y="0"/>
                </a:cxn>
              </a:cxnLst>
              <a:rect l="0" t="0" r="r" b="b"/>
              <a:pathLst>
                <a:path w="29" h="60">
                  <a:moveTo>
                    <a:pt x="29" y="60"/>
                  </a:moveTo>
                  <a:lnTo>
                    <a:pt x="0" y="60"/>
                  </a:lnTo>
                  <a:lnTo>
                    <a:pt x="0" y="30"/>
                  </a:lnTo>
                  <a:lnTo>
                    <a:pt x="29" y="0"/>
                  </a:lnTo>
                </a:path>
              </a:pathLst>
            </a:custGeom>
            <a:noFill/>
            <a:ln w="1588">
              <a:solidFill>
                <a:srgbClr val="000000"/>
              </a:solidFill>
              <a:prstDash val="solid"/>
              <a:round/>
              <a:headEnd/>
              <a:tailEnd/>
            </a:ln>
          </p:spPr>
          <p:txBody>
            <a:bodyPr/>
            <a:lstStyle/>
            <a:p>
              <a:endParaRPr lang="en-GB"/>
            </a:p>
          </p:txBody>
        </p:sp>
        <p:sp>
          <p:nvSpPr>
            <p:cNvPr id="22043" name="Freeform 539"/>
            <p:cNvSpPr>
              <a:spLocks/>
            </p:cNvSpPr>
            <p:nvPr/>
          </p:nvSpPr>
          <p:spPr bwMode="auto">
            <a:xfrm>
              <a:off x="2724" y="3067"/>
              <a:ext cx="141" cy="89"/>
            </a:xfrm>
            <a:custGeom>
              <a:avLst/>
              <a:gdLst/>
              <a:ahLst/>
              <a:cxnLst>
                <a:cxn ang="0">
                  <a:pos x="30" y="355"/>
                </a:cxn>
                <a:cxn ang="0">
                  <a:pos x="0" y="325"/>
                </a:cxn>
                <a:cxn ang="0">
                  <a:pos x="0" y="207"/>
                </a:cxn>
                <a:cxn ang="0">
                  <a:pos x="30" y="176"/>
                </a:cxn>
                <a:cxn ang="0">
                  <a:pos x="0" y="148"/>
                </a:cxn>
                <a:cxn ang="0">
                  <a:pos x="30" y="118"/>
                </a:cxn>
                <a:cxn ang="0">
                  <a:pos x="58" y="118"/>
                </a:cxn>
                <a:cxn ang="0">
                  <a:pos x="88" y="87"/>
                </a:cxn>
                <a:cxn ang="0">
                  <a:pos x="119" y="87"/>
                </a:cxn>
                <a:cxn ang="0">
                  <a:pos x="177" y="30"/>
                </a:cxn>
                <a:cxn ang="0">
                  <a:pos x="207" y="30"/>
                </a:cxn>
                <a:cxn ang="0">
                  <a:pos x="237" y="0"/>
                </a:cxn>
                <a:cxn ang="0">
                  <a:pos x="356" y="0"/>
                </a:cxn>
                <a:cxn ang="0">
                  <a:pos x="383" y="30"/>
                </a:cxn>
                <a:cxn ang="0">
                  <a:pos x="444" y="30"/>
                </a:cxn>
                <a:cxn ang="0">
                  <a:pos x="474" y="58"/>
                </a:cxn>
                <a:cxn ang="0">
                  <a:pos x="503" y="30"/>
                </a:cxn>
                <a:cxn ang="0">
                  <a:pos x="563" y="30"/>
                </a:cxn>
              </a:cxnLst>
              <a:rect l="0" t="0" r="r" b="b"/>
              <a:pathLst>
                <a:path w="563" h="355">
                  <a:moveTo>
                    <a:pt x="30" y="355"/>
                  </a:moveTo>
                  <a:lnTo>
                    <a:pt x="0" y="325"/>
                  </a:lnTo>
                  <a:lnTo>
                    <a:pt x="0" y="207"/>
                  </a:lnTo>
                  <a:lnTo>
                    <a:pt x="30" y="176"/>
                  </a:lnTo>
                  <a:lnTo>
                    <a:pt x="0" y="148"/>
                  </a:lnTo>
                  <a:lnTo>
                    <a:pt x="30" y="118"/>
                  </a:lnTo>
                  <a:lnTo>
                    <a:pt x="58" y="118"/>
                  </a:lnTo>
                  <a:lnTo>
                    <a:pt x="88" y="87"/>
                  </a:lnTo>
                  <a:lnTo>
                    <a:pt x="119" y="87"/>
                  </a:lnTo>
                  <a:lnTo>
                    <a:pt x="177" y="30"/>
                  </a:lnTo>
                  <a:lnTo>
                    <a:pt x="207" y="30"/>
                  </a:lnTo>
                  <a:lnTo>
                    <a:pt x="237" y="0"/>
                  </a:lnTo>
                  <a:lnTo>
                    <a:pt x="356" y="0"/>
                  </a:lnTo>
                  <a:lnTo>
                    <a:pt x="383" y="30"/>
                  </a:lnTo>
                  <a:lnTo>
                    <a:pt x="444" y="30"/>
                  </a:lnTo>
                  <a:lnTo>
                    <a:pt x="474" y="58"/>
                  </a:lnTo>
                  <a:lnTo>
                    <a:pt x="503" y="30"/>
                  </a:lnTo>
                  <a:lnTo>
                    <a:pt x="563" y="30"/>
                  </a:lnTo>
                </a:path>
              </a:pathLst>
            </a:custGeom>
            <a:noFill/>
            <a:ln w="1588">
              <a:solidFill>
                <a:srgbClr val="000000"/>
              </a:solidFill>
              <a:prstDash val="solid"/>
              <a:round/>
              <a:headEnd/>
              <a:tailEnd/>
            </a:ln>
          </p:spPr>
          <p:txBody>
            <a:bodyPr/>
            <a:lstStyle/>
            <a:p>
              <a:endParaRPr lang="en-GB"/>
            </a:p>
          </p:txBody>
        </p:sp>
        <p:sp>
          <p:nvSpPr>
            <p:cNvPr id="22044" name="Freeform 540"/>
            <p:cNvSpPr>
              <a:spLocks/>
            </p:cNvSpPr>
            <p:nvPr/>
          </p:nvSpPr>
          <p:spPr bwMode="auto">
            <a:xfrm>
              <a:off x="2635" y="3156"/>
              <a:ext cx="97" cy="7"/>
            </a:xfrm>
            <a:custGeom>
              <a:avLst/>
              <a:gdLst/>
              <a:ahLst/>
              <a:cxnLst>
                <a:cxn ang="0">
                  <a:pos x="0" y="0"/>
                </a:cxn>
                <a:cxn ang="0">
                  <a:pos x="59" y="0"/>
                </a:cxn>
                <a:cxn ang="0">
                  <a:pos x="89" y="30"/>
                </a:cxn>
                <a:cxn ang="0">
                  <a:pos x="119" y="30"/>
                </a:cxn>
                <a:cxn ang="0">
                  <a:pos x="150" y="0"/>
                </a:cxn>
                <a:cxn ang="0">
                  <a:pos x="177" y="30"/>
                </a:cxn>
                <a:cxn ang="0">
                  <a:pos x="296" y="30"/>
                </a:cxn>
                <a:cxn ang="0">
                  <a:pos x="326" y="0"/>
                </a:cxn>
                <a:cxn ang="0">
                  <a:pos x="386" y="0"/>
                </a:cxn>
              </a:cxnLst>
              <a:rect l="0" t="0" r="r" b="b"/>
              <a:pathLst>
                <a:path w="386" h="30">
                  <a:moveTo>
                    <a:pt x="0" y="0"/>
                  </a:moveTo>
                  <a:lnTo>
                    <a:pt x="59" y="0"/>
                  </a:lnTo>
                  <a:lnTo>
                    <a:pt x="89" y="30"/>
                  </a:lnTo>
                  <a:lnTo>
                    <a:pt x="119" y="30"/>
                  </a:lnTo>
                  <a:lnTo>
                    <a:pt x="150" y="0"/>
                  </a:lnTo>
                  <a:lnTo>
                    <a:pt x="177" y="30"/>
                  </a:lnTo>
                  <a:lnTo>
                    <a:pt x="296" y="30"/>
                  </a:lnTo>
                  <a:lnTo>
                    <a:pt x="326" y="0"/>
                  </a:lnTo>
                  <a:lnTo>
                    <a:pt x="386" y="0"/>
                  </a:lnTo>
                </a:path>
              </a:pathLst>
            </a:custGeom>
            <a:noFill/>
            <a:ln w="1588">
              <a:solidFill>
                <a:srgbClr val="000000"/>
              </a:solidFill>
              <a:prstDash val="solid"/>
              <a:round/>
              <a:headEnd/>
              <a:tailEnd/>
            </a:ln>
          </p:spPr>
          <p:txBody>
            <a:bodyPr/>
            <a:lstStyle/>
            <a:p>
              <a:endParaRPr lang="en-GB"/>
            </a:p>
          </p:txBody>
        </p:sp>
        <p:sp>
          <p:nvSpPr>
            <p:cNvPr id="22045" name="Freeform 541"/>
            <p:cNvSpPr>
              <a:spLocks/>
            </p:cNvSpPr>
            <p:nvPr/>
          </p:nvSpPr>
          <p:spPr bwMode="auto">
            <a:xfrm>
              <a:off x="2620" y="3141"/>
              <a:ext cx="23" cy="15"/>
            </a:xfrm>
            <a:custGeom>
              <a:avLst/>
              <a:gdLst/>
              <a:ahLst/>
              <a:cxnLst>
                <a:cxn ang="0">
                  <a:pos x="0" y="31"/>
                </a:cxn>
                <a:cxn ang="0">
                  <a:pos x="0" y="0"/>
                </a:cxn>
                <a:cxn ang="0">
                  <a:pos x="60" y="0"/>
                </a:cxn>
                <a:cxn ang="0">
                  <a:pos x="90" y="31"/>
                </a:cxn>
                <a:cxn ang="0">
                  <a:pos x="60" y="31"/>
                </a:cxn>
                <a:cxn ang="0">
                  <a:pos x="60" y="61"/>
                </a:cxn>
              </a:cxnLst>
              <a:rect l="0" t="0" r="r" b="b"/>
              <a:pathLst>
                <a:path w="90" h="61">
                  <a:moveTo>
                    <a:pt x="0" y="31"/>
                  </a:moveTo>
                  <a:lnTo>
                    <a:pt x="0" y="0"/>
                  </a:lnTo>
                  <a:lnTo>
                    <a:pt x="60" y="0"/>
                  </a:lnTo>
                  <a:lnTo>
                    <a:pt x="90" y="31"/>
                  </a:lnTo>
                  <a:lnTo>
                    <a:pt x="60" y="31"/>
                  </a:lnTo>
                  <a:lnTo>
                    <a:pt x="60" y="61"/>
                  </a:lnTo>
                </a:path>
              </a:pathLst>
            </a:custGeom>
            <a:noFill/>
            <a:ln w="1588">
              <a:solidFill>
                <a:srgbClr val="000000"/>
              </a:solidFill>
              <a:prstDash val="solid"/>
              <a:round/>
              <a:headEnd/>
              <a:tailEnd/>
            </a:ln>
          </p:spPr>
          <p:txBody>
            <a:bodyPr/>
            <a:lstStyle/>
            <a:p>
              <a:endParaRPr lang="en-GB"/>
            </a:p>
          </p:txBody>
        </p:sp>
        <p:sp>
          <p:nvSpPr>
            <p:cNvPr id="22046" name="Freeform 542"/>
            <p:cNvSpPr>
              <a:spLocks/>
            </p:cNvSpPr>
            <p:nvPr/>
          </p:nvSpPr>
          <p:spPr bwMode="auto">
            <a:xfrm>
              <a:off x="2620" y="3149"/>
              <a:ext cx="15" cy="7"/>
            </a:xfrm>
            <a:custGeom>
              <a:avLst/>
              <a:gdLst/>
              <a:ahLst/>
              <a:cxnLst>
                <a:cxn ang="0">
                  <a:pos x="0" y="0"/>
                </a:cxn>
                <a:cxn ang="0">
                  <a:pos x="0" y="30"/>
                </a:cxn>
                <a:cxn ang="0">
                  <a:pos x="60" y="30"/>
                </a:cxn>
              </a:cxnLst>
              <a:rect l="0" t="0" r="r" b="b"/>
              <a:pathLst>
                <a:path w="60" h="30">
                  <a:moveTo>
                    <a:pt x="0" y="0"/>
                  </a:moveTo>
                  <a:lnTo>
                    <a:pt x="0" y="30"/>
                  </a:lnTo>
                  <a:lnTo>
                    <a:pt x="60" y="30"/>
                  </a:lnTo>
                </a:path>
              </a:pathLst>
            </a:custGeom>
            <a:noFill/>
            <a:ln w="1588">
              <a:solidFill>
                <a:srgbClr val="000000"/>
              </a:solidFill>
              <a:prstDash val="solid"/>
              <a:round/>
              <a:headEnd/>
              <a:tailEnd/>
            </a:ln>
          </p:spPr>
          <p:txBody>
            <a:bodyPr/>
            <a:lstStyle/>
            <a:p>
              <a:endParaRPr lang="en-GB"/>
            </a:p>
          </p:txBody>
        </p:sp>
        <p:sp>
          <p:nvSpPr>
            <p:cNvPr id="22047" name="Freeform 543"/>
            <p:cNvSpPr>
              <a:spLocks/>
            </p:cNvSpPr>
            <p:nvPr/>
          </p:nvSpPr>
          <p:spPr bwMode="auto">
            <a:xfrm>
              <a:off x="2590" y="3437"/>
              <a:ext cx="30" cy="30"/>
            </a:xfrm>
            <a:custGeom>
              <a:avLst/>
              <a:gdLst/>
              <a:ahLst/>
              <a:cxnLst>
                <a:cxn ang="0">
                  <a:pos x="30" y="30"/>
                </a:cxn>
                <a:cxn ang="0">
                  <a:pos x="0" y="60"/>
                </a:cxn>
                <a:cxn ang="0">
                  <a:pos x="0" y="90"/>
                </a:cxn>
                <a:cxn ang="0">
                  <a:pos x="30" y="118"/>
                </a:cxn>
                <a:cxn ang="0">
                  <a:pos x="118" y="30"/>
                </a:cxn>
                <a:cxn ang="0">
                  <a:pos x="90" y="0"/>
                </a:cxn>
                <a:cxn ang="0">
                  <a:pos x="30" y="30"/>
                </a:cxn>
              </a:cxnLst>
              <a:rect l="0" t="0" r="r" b="b"/>
              <a:pathLst>
                <a:path w="118" h="118">
                  <a:moveTo>
                    <a:pt x="30" y="30"/>
                  </a:moveTo>
                  <a:lnTo>
                    <a:pt x="0" y="60"/>
                  </a:lnTo>
                  <a:lnTo>
                    <a:pt x="0" y="90"/>
                  </a:lnTo>
                  <a:lnTo>
                    <a:pt x="30" y="118"/>
                  </a:lnTo>
                  <a:lnTo>
                    <a:pt x="118" y="30"/>
                  </a:lnTo>
                  <a:lnTo>
                    <a:pt x="90" y="0"/>
                  </a:lnTo>
                  <a:lnTo>
                    <a:pt x="30" y="30"/>
                  </a:lnTo>
                </a:path>
              </a:pathLst>
            </a:custGeom>
            <a:noFill/>
            <a:ln w="1588">
              <a:solidFill>
                <a:srgbClr val="000000"/>
              </a:solidFill>
              <a:prstDash val="solid"/>
              <a:round/>
              <a:headEnd/>
              <a:tailEnd/>
            </a:ln>
          </p:spPr>
          <p:txBody>
            <a:bodyPr/>
            <a:lstStyle/>
            <a:p>
              <a:endParaRPr lang="en-GB"/>
            </a:p>
          </p:txBody>
        </p:sp>
        <p:sp>
          <p:nvSpPr>
            <p:cNvPr id="22048" name="Freeform 544"/>
            <p:cNvSpPr>
              <a:spLocks/>
            </p:cNvSpPr>
            <p:nvPr/>
          </p:nvSpPr>
          <p:spPr bwMode="auto">
            <a:xfrm>
              <a:off x="2672" y="3371"/>
              <a:ext cx="74" cy="59"/>
            </a:xfrm>
            <a:custGeom>
              <a:avLst/>
              <a:gdLst/>
              <a:ahLst/>
              <a:cxnLst>
                <a:cxn ang="0">
                  <a:pos x="236" y="58"/>
                </a:cxn>
                <a:cxn ang="0">
                  <a:pos x="206" y="27"/>
                </a:cxn>
                <a:cxn ang="0">
                  <a:pos x="206" y="0"/>
                </a:cxn>
                <a:cxn ang="0">
                  <a:pos x="146" y="0"/>
                </a:cxn>
                <a:cxn ang="0">
                  <a:pos x="87" y="58"/>
                </a:cxn>
                <a:cxn ang="0">
                  <a:pos x="57" y="58"/>
                </a:cxn>
                <a:cxn ang="0">
                  <a:pos x="0" y="118"/>
                </a:cxn>
                <a:cxn ang="0">
                  <a:pos x="0" y="147"/>
                </a:cxn>
                <a:cxn ang="0">
                  <a:pos x="57" y="147"/>
                </a:cxn>
                <a:cxn ang="0">
                  <a:pos x="87" y="118"/>
                </a:cxn>
                <a:cxn ang="0">
                  <a:pos x="87" y="147"/>
                </a:cxn>
                <a:cxn ang="0">
                  <a:pos x="146" y="207"/>
                </a:cxn>
                <a:cxn ang="0">
                  <a:pos x="176" y="207"/>
                </a:cxn>
                <a:cxn ang="0">
                  <a:pos x="206" y="236"/>
                </a:cxn>
                <a:cxn ang="0">
                  <a:pos x="264" y="177"/>
                </a:cxn>
                <a:cxn ang="0">
                  <a:pos x="264" y="147"/>
                </a:cxn>
                <a:cxn ang="0">
                  <a:pos x="294" y="88"/>
                </a:cxn>
                <a:cxn ang="0">
                  <a:pos x="294" y="58"/>
                </a:cxn>
                <a:cxn ang="0">
                  <a:pos x="236" y="58"/>
                </a:cxn>
              </a:cxnLst>
              <a:rect l="0" t="0" r="r" b="b"/>
              <a:pathLst>
                <a:path w="294" h="236">
                  <a:moveTo>
                    <a:pt x="236" y="58"/>
                  </a:moveTo>
                  <a:lnTo>
                    <a:pt x="206" y="27"/>
                  </a:lnTo>
                  <a:lnTo>
                    <a:pt x="206" y="0"/>
                  </a:lnTo>
                  <a:lnTo>
                    <a:pt x="146" y="0"/>
                  </a:lnTo>
                  <a:lnTo>
                    <a:pt x="87" y="58"/>
                  </a:lnTo>
                  <a:lnTo>
                    <a:pt x="57" y="58"/>
                  </a:lnTo>
                  <a:lnTo>
                    <a:pt x="0" y="118"/>
                  </a:lnTo>
                  <a:lnTo>
                    <a:pt x="0" y="147"/>
                  </a:lnTo>
                  <a:lnTo>
                    <a:pt x="57" y="147"/>
                  </a:lnTo>
                  <a:lnTo>
                    <a:pt x="87" y="118"/>
                  </a:lnTo>
                  <a:lnTo>
                    <a:pt x="87" y="147"/>
                  </a:lnTo>
                  <a:lnTo>
                    <a:pt x="146" y="207"/>
                  </a:lnTo>
                  <a:lnTo>
                    <a:pt x="176" y="207"/>
                  </a:lnTo>
                  <a:lnTo>
                    <a:pt x="206" y="236"/>
                  </a:lnTo>
                  <a:lnTo>
                    <a:pt x="264" y="177"/>
                  </a:lnTo>
                  <a:lnTo>
                    <a:pt x="264" y="147"/>
                  </a:lnTo>
                  <a:lnTo>
                    <a:pt x="294" y="88"/>
                  </a:lnTo>
                  <a:lnTo>
                    <a:pt x="294" y="58"/>
                  </a:lnTo>
                  <a:lnTo>
                    <a:pt x="236" y="58"/>
                  </a:lnTo>
                </a:path>
              </a:pathLst>
            </a:custGeom>
            <a:noFill/>
            <a:ln w="1588">
              <a:solidFill>
                <a:srgbClr val="000000"/>
              </a:solidFill>
              <a:prstDash val="solid"/>
              <a:round/>
              <a:headEnd/>
              <a:tailEnd/>
            </a:ln>
          </p:spPr>
          <p:txBody>
            <a:bodyPr/>
            <a:lstStyle/>
            <a:p>
              <a:endParaRPr lang="en-GB"/>
            </a:p>
          </p:txBody>
        </p:sp>
        <p:sp>
          <p:nvSpPr>
            <p:cNvPr id="22049" name="Freeform 545"/>
            <p:cNvSpPr>
              <a:spLocks/>
            </p:cNvSpPr>
            <p:nvPr/>
          </p:nvSpPr>
          <p:spPr bwMode="auto">
            <a:xfrm>
              <a:off x="2776" y="3363"/>
              <a:ext cx="29" cy="15"/>
            </a:xfrm>
            <a:custGeom>
              <a:avLst/>
              <a:gdLst/>
              <a:ahLst/>
              <a:cxnLst>
                <a:cxn ang="0">
                  <a:pos x="0" y="0"/>
                </a:cxn>
                <a:cxn ang="0">
                  <a:pos x="0" y="30"/>
                </a:cxn>
                <a:cxn ang="0">
                  <a:pos x="30" y="30"/>
                </a:cxn>
                <a:cxn ang="0">
                  <a:pos x="58" y="57"/>
                </a:cxn>
                <a:cxn ang="0">
                  <a:pos x="119" y="57"/>
                </a:cxn>
                <a:cxn ang="0">
                  <a:pos x="119" y="0"/>
                </a:cxn>
                <a:cxn ang="0">
                  <a:pos x="0" y="0"/>
                </a:cxn>
              </a:cxnLst>
              <a:rect l="0" t="0" r="r" b="b"/>
              <a:pathLst>
                <a:path w="119" h="57">
                  <a:moveTo>
                    <a:pt x="0" y="0"/>
                  </a:moveTo>
                  <a:lnTo>
                    <a:pt x="0" y="30"/>
                  </a:lnTo>
                  <a:lnTo>
                    <a:pt x="30" y="30"/>
                  </a:lnTo>
                  <a:lnTo>
                    <a:pt x="58" y="57"/>
                  </a:lnTo>
                  <a:lnTo>
                    <a:pt x="119" y="57"/>
                  </a:lnTo>
                  <a:lnTo>
                    <a:pt x="119" y="0"/>
                  </a:lnTo>
                  <a:lnTo>
                    <a:pt x="0" y="0"/>
                  </a:lnTo>
                </a:path>
              </a:pathLst>
            </a:custGeom>
            <a:noFill/>
            <a:ln w="1588">
              <a:solidFill>
                <a:srgbClr val="000000"/>
              </a:solidFill>
              <a:prstDash val="solid"/>
              <a:round/>
              <a:headEnd/>
              <a:tailEnd/>
            </a:ln>
          </p:spPr>
          <p:txBody>
            <a:bodyPr/>
            <a:lstStyle/>
            <a:p>
              <a:endParaRPr lang="en-GB"/>
            </a:p>
          </p:txBody>
        </p:sp>
        <p:sp>
          <p:nvSpPr>
            <p:cNvPr id="22050" name="Freeform 546"/>
            <p:cNvSpPr>
              <a:spLocks/>
            </p:cNvSpPr>
            <p:nvPr/>
          </p:nvSpPr>
          <p:spPr bwMode="auto">
            <a:xfrm>
              <a:off x="3109" y="3111"/>
              <a:ext cx="67" cy="141"/>
            </a:xfrm>
            <a:custGeom>
              <a:avLst/>
              <a:gdLst/>
              <a:ahLst/>
              <a:cxnLst>
                <a:cxn ang="0">
                  <a:pos x="89" y="118"/>
                </a:cxn>
                <a:cxn ang="0">
                  <a:pos x="59" y="149"/>
                </a:cxn>
                <a:cxn ang="0">
                  <a:pos x="29" y="149"/>
                </a:cxn>
                <a:cxn ang="0">
                  <a:pos x="29" y="179"/>
                </a:cxn>
                <a:cxn ang="0">
                  <a:pos x="0" y="209"/>
                </a:cxn>
                <a:cxn ang="0">
                  <a:pos x="29" y="237"/>
                </a:cxn>
                <a:cxn ang="0">
                  <a:pos x="0" y="267"/>
                </a:cxn>
                <a:cxn ang="0">
                  <a:pos x="0" y="297"/>
                </a:cxn>
                <a:cxn ang="0">
                  <a:pos x="29" y="297"/>
                </a:cxn>
                <a:cxn ang="0">
                  <a:pos x="0" y="327"/>
                </a:cxn>
                <a:cxn ang="0">
                  <a:pos x="29" y="356"/>
                </a:cxn>
                <a:cxn ang="0">
                  <a:pos x="59" y="356"/>
                </a:cxn>
                <a:cxn ang="0">
                  <a:pos x="59" y="386"/>
                </a:cxn>
                <a:cxn ang="0">
                  <a:pos x="29" y="415"/>
                </a:cxn>
                <a:cxn ang="0">
                  <a:pos x="59" y="445"/>
                </a:cxn>
                <a:cxn ang="0">
                  <a:pos x="59" y="504"/>
                </a:cxn>
                <a:cxn ang="0">
                  <a:pos x="118" y="504"/>
                </a:cxn>
                <a:cxn ang="0">
                  <a:pos x="147" y="534"/>
                </a:cxn>
                <a:cxn ang="0">
                  <a:pos x="147" y="565"/>
                </a:cxn>
                <a:cxn ang="0">
                  <a:pos x="177" y="534"/>
                </a:cxn>
                <a:cxn ang="0">
                  <a:pos x="177" y="504"/>
                </a:cxn>
                <a:cxn ang="0">
                  <a:pos x="207" y="445"/>
                </a:cxn>
                <a:cxn ang="0">
                  <a:pos x="207" y="356"/>
                </a:cxn>
                <a:cxn ang="0">
                  <a:pos x="266" y="297"/>
                </a:cxn>
                <a:cxn ang="0">
                  <a:pos x="266" y="237"/>
                </a:cxn>
                <a:cxn ang="0">
                  <a:pos x="237" y="209"/>
                </a:cxn>
                <a:cxn ang="0">
                  <a:pos x="237" y="0"/>
                </a:cxn>
                <a:cxn ang="0">
                  <a:pos x="207" y="0"/>
                </a:cxn>
                <a:cxn ang="0">
                  <a:pos x="207" y="61"/>
                </a:cxn>
                <a:cxn ang="0">
                  <a:pos x="177" y="90"/>
                </a:cxn>
                <a:cxn ang="0">
                  <a:pos x="147" y="90"/>
                </a:cxn>
                <a:cxn ang="0">
                  <a:pos x="118" y="118"/>
                </a:cxn>
                <a:cxn ang="0">
                  <a:pos x="89" y="118"/>
                </a:cxn>
              </a:cxnLst>
              <a:rect l="0" t="0" r="r" b="b"/>
              <a:pathLst>
                <a:path w="266" h="565">
                  <a:moveTo>
                    <a:pt x="89" y="118"/>
                  </a:moveTo>
                  <a:lnTo>
                    <a:pt x="59" y="149"/>
                  </a:lnTo>
                  <a:lnTo>
                    <a:pt x="29" y="149"/>
                  </a:lnTo>
                  <a:lnTo>
                    <a:pt x="29" y="179"/>
                  </a:lnTo>
                  <a:lnTo>
                    <a:pt x="0" y="209"/>
                  </a:lnTo>
                  <a:lnTo>
                    <a:pt x="29" y="237"/>
                  </a:lnTo>
                  <a:lnTo>
                    <a:pt x="0" y="267"/>
                  </a:lnTo>
                  <a:lnTo>
                    <a:pt x="0" y="297"/>
                  </a:lnTo>
                  <a:lnTo>
                    <a:pt x="29" y="297"/>
                  </a:lnTo>
                  <a:lnTo>
                    <a:pt x="0" y="327"/>
                  </a:lnTo>
                  <a:lnTo>
                    <a:pt x="29" y="356"/>
                  </a:lnTo>
                  <a:lnTo>
                    <a:pt x="59" y="356"/>
                  </a:lnTo>
                  <a:lnTo>
                    <a:pt x="59" y="386"/>
                  </a:lnTo>
                  <a:lnTo>
                    <a:pt x="29" y="415"/>
                  </a:lnTo>
                  <a:lnTo>
                    <a:pt x="59" y="445"/>
                  </a:lnTo>
                  <a:lnTo>
                    <a:pt x="59" y="504"/>
                  </a:lnTo>
                  <a:lnTo>
                    <a:pt x="118" y="504"/>
                  </a:lnTo>
                  <a:lnTo>
                    <a:pt x="147" y="534"/>
                  </a:lnTo>
                  <a:lnTo>
                    <a:pt x="147" y="565"/>
                  </a:lnTo>
                  <a:lnTo>
                    <a:pt x="177" y="534"/>
                  </a:lnTo>
                  <a:lnTo>
                    <a:pt x="177" y="504"/>
                  </a:lnTo>
                  <a:lnTo>
                    <a:pt x="207" y="445"/>
                  </a:lnTo>
                  <a:lnTo>
                    <a:pt x="207" y="356"/>
                  </a:lnTo>
                  <a:lnTo>
                    <a:pt x="266" y="297"/>
                  </a:lnTo>
                  <a:lnTo>
                    <a:pt x="266" y="237"/>
                  </a:lnTo>
                  <a:lnTo>
                    <a:pt x="237" y="209"/>
                  </a:lnTo>
                  <a:lnTo>
                    <a:pt x="237" y="0"/>
                  </a:lnTo>
                  <a:lnTo>
                    <a:pt x="207" y="0"/>
                  </a:lnTo>
                  <a:lnTo>
                    <a:pt x="207" y="61"/>
                  </a:lnTo>
                  <a:lnTo>
                    <a:pt x="177" y="90"/>
                  </a:lnTo>
                  <a:lnTo>
                    <a:pt x="147" y="90"/>
                  </a:lnTo>
                  <a:lnTo>
                    <a:pt x="118" y="118"/>
                  </a:lnTo>
                  <a:lnTo>
                    <a:pt x="89" y="118"/>
                  </a:lnTo>
                </a:path>
              </a:pathLst>
            </a:custGeom>
            <a:noFill/>
            <a:ln w="1588">
              <a:solidFill>
                <a:srgbClr val="000000"/>
              </a:solidFill>
              <a:prstDash val="solid"/>
              <a:round/>
              <a:headEnd/>
              <a:tailEnd/>
            </a:ln>
          </p:spPr>
          <p:txBody>
            <a:bodyPr/>
            <a:lstStyle/>
            <a:p>
              <a:endParaRPr lang="en-GB"/>
            </a:p>
          </p:txBody>
        </p:sp>
        <p:sp>
          <p:nvSpPr>
            <p:cNvPr id="22051" name="Freeform 547"/>
            <p:cNvSpPr>
              <a:spLocks/>
            </p:cNvSpPr>
            <p:nvPr/>
          </p:nvSpPr>
          <p:spPr bwMode="auto">
            <a:xfrm>
              <a:off x="2865" y="3045"/>
              <a:ext cx="170" cy="59"/>
            </a:xfrm>
            <a:custGeom>
              <a:avLst/>
              <a:gdLst/>
              <a:ahLst/>
              <a:cxnLst>
                <a:cxn ang="0">
                  <a:pos x="0" y="118"/>
                </a:cxn>
                <a:cxn ang="0">
                  <a:pos x="0" y="146"/>
                </a:cxn>
                <a:cxn ang="0">
                  <a:pos x="88" y="146"/>
                </a:cxn>
                <a:cxn ang="0">
                  <a:pos x="88" y="175"/>
                </a:cxn>
                <a:cxn ang="0">
                  <a:pos x="118" y="175"/>
                </a:cxn>
                <a:cxn ang="0">
                  <a:pos x="148" y="206"/>
                </a:cxn>
                <a:cxn ang="0">
                  <a:pos x="177" y="206"/>
                </a:cxn>
                <a:cxn ang="0">
                  <a:pos x="207" y="236"/>
                </a:cxn>
                <a:cxn ang="0">
                  <a:pos x="237" y="206"/>
                </a:cxn>
                <a:cxn ang="0">
                  <a:pos x="266" y="236"/>
                </a:cxn>
                <a:cxn ang="0">
                  <a:pos x="295" y="236"/>
                </a:cxn>
                <a:cxn ang="0">
                  <a:pos x="325" y="206"/>
                </a:cxn>
                <a:cxn ang="0">
                  <a:pos x="355" y="236"/>
                </a:cxn>
                <a:cxn ang="0">
                  <a:pos x="386" y="206"/>
                </a:cxn>
                <a:cxn ang="0">
                  <a:pos x="444" y="206"/>
                </a:cxn>
                <a:cxn ang="0">
                  <a:pos x="414" y="175"/>
                </a:cxn>
                <a:cxn ang="0">
                  <a:pos x="473" y="118"/>
                </a:cxn>
                <a:cxn ang="0">
                  <a:pos x="504" y="118"/>
                </a:cxn>
                <a:cxn ang="0">
                  <a:pos x="593" y="27"/>
                </a:cxn>
                <a:cxn ang="0">
                  <a:pos x="650" y="27"/>
                </a:cxn>
                <a:cxn ang="0">
                  <a:pos x="650" y="0"/>
                </a:cxn>
                <a:cxn ang="0">
                  <a:pos x="680" y="0"/>
                </a:cxn>
              </a:cxnLst>
              <a:rect l="0" t="0" r="r" b="b"/>
              <a:pathLst>
                <a:path w="680" h="236">
                  <a:moveTo>
                    <a:pt x="0" y="118"/>
                  </a:moveTo>
                  <a:lnTo>
                    <a:pt x="0" y="146"/>
                  </a:lnTo>
                  <a:lnTo>
                    <a:pt x="88" y="146"/>
                  </a:lnTo>
                  <a:lnTo>
                    <a:pt x="88" y="175"/>
                  </a:lnTo>
                  <a:lnTo>
                    <a:pt x="118" y="175"/>
                  </a:lnTo>
                  <a:lnTo>
                    <a:pt x="148" y="206"/>
                  </a:lnTo>
                  <a:lnTo>
                    <a:pt x="177" y="206"/>
                  </a:lnTo>
                  <a:lnTo>
                    <a:pt x="207" y="236"/>
                  </a:lnTo>
                  <a:lnTo>
                    <a:pt x="237" y="206"/>
                  </a:lnTo>
                  <a:lnTo>
                    <a:pt x="266" y="236"/>
                  </a:lnTo>
                  <a:lnTo>
                    <a:pt x="295" y="236"/>
                  </a:lnTo>
                  <a:lnTo>
                    <a:pt x="325" y="206"/>
                  </a:lnTo>
                  <a:lnTo>
                    <a:pt x="355" y="236"/>
                  </a:lnTo>
                  <a:lnTo>
                    <a:pt x="386" y="206"/>
                  </a:lnTo>
                  <a:lnTo>
                    <a:pt x="444" y="206"/>
                  </a:lnTo>
                  <a:lnTo>
                    <a:pt x="414" y="175"/>
                  </a:lnTo>
                  <a:lnTo>
                    <a:pt x="473" y="118"/>
                  </a:lnTo>
                  <a:lnTo>
                    <a:pt x="504" y="118"/>
                  </a:lnTo>
                  <a:lnTo>
                    <a:pt x="593" y="27"/>
                  </a:lnTo>
                  <a:lnTo>
                    <a:pt x="650" y="27"/>
                  </a:lnTo>
                  <a:lnTo>
                    <a:pt x="650" y="0"/>
                  </a:lnTo>
                  <a:lnTo>
                    <a:pt x="680" y="0"/>
                  </a:lnTo>
                </a:path>
              </a:pathLst>
            </a:custGeom>
            <a:noFill/>
            <a:ln w="1588">
              <a:solidFill>
                <a:srgbClr val="000000"/>
              </a:solidFill>
              <a:prstDash val="solid"/>
              <a:round/>
              <a:headEnd/>
              <a:tailEnd/>
            </a:ln>
          </p:spPr>
          <p:txBody>
            <a:bodyPr/>
            <a:lstStyle/>
            <a:p>
              <a:endParaRPr lang="en-GB"/>
            </a:p>
          </p:txBody>
        </p:sp>
        <p:sp>
          <p:nvSpPr>
            <p:cNvPr id="22052" name="Rectangle 548"/>
            <p:cNvSpPr>
              <a:spLocks noChangeArrowheads="1"/>
            </p:cNvSpPr>
            <p:nvPr/>
          </p:nvSpPr>
          <p:spPr bwMode="auto">
            <a:xfrm>
              <a:off x="2865" y="3067"/>
              <a:ext cx="7" cy="8"/>
            </a:xfrm>
            <a:prstGeom prst="rect">
              <a:avLst/>
            </a:prstGeom>
            <a:noFill/>
            <a:ln w="1588">
              <a:solidFill>
                <a:srgbClr val="000000"/>
              </a:solidFill>
              <a:miter lim="800000"/>
              <a:headEnd/>
              <a:tailEnd/>
            </a:ln>
          </p:spPr>
          <p:txBody>
            <a:bodyPr/>
            <a:lstStyle/>
            <a:p>
              <a:endParaRPr lang="en-GB"/>
            </a:p>
          </p:txBody>
        </p:sp>
        <p:sp>
          <p:nvSpPr>
            <p:cNvPr id="22053" name="Freeform 549"/>
            <p:cNvSpPr>
              <a:spLocks/>
            </p:cNvSpPr>
            <p:nvPr/>
          </p:nvSpPr>
          <p:spPr bwMode="auto">
            <a:xfrm>
              <a:off x="3072" y="3259"/>
              <a:ext cx="119" cy="200"/>
            </a:xfrm>
            <a:custGeom>
              <a:avLst/>
              <a:gdLst/>
              <a:ahLst/>
              <a:cxnLst>
                <a:cxn ang="0">
                  <a:pos x="295" y="0"/>
                </a:cxn>
                <a:cxn ang="0">
                  <a:pos x="207" y="91"/>
                </a:cxn>
                <a:cxn ang="0">
                  <a:pos x="207" y="119"/>
                </a:cxn>
                <a:cxn ang="0">
                  <a:pos x="148" y="119"/>
                </a:cxn>
                <a:cxn ang="0">
                  <a:pos x="118" y="148"/>
                </a:cxn>
                <a:cxn ang="0">
                  <a:pos x="57" y="119"/>
                </a:cxn>
                <a:cxn ang="0">
                  <a:pos x="30" y="119"/>
                </a:cxn>
                <a:cxn ang="0">
                  <a:pos x="30" y="148"/>
                </a:cxn>
                <a:cxn ang="0">
                  <a:pos x="0" y="179"/>
                </a:cxn>
                <a:cxn ang="0">
                  <a:pos x="30" y="209"/>
                </a:cxn>
                <a:cxn ang="0">
                  <a:pos x="30" y="237"/>
                </a:cxn>
                <a:cxn ang="0">
                  <a:pos x="57" y="237"/>
                </a:cxn>
                <a:cxn ang="0">
                  <a:pos x="88" y="267"/>
                </a:cxn>
                <a:cxn ang="0">
                  <a:pos x="88" y="298"/>
                </a:cxn>
                <a:cxn ang="0">
                  <a:pos x="118" y="328"/>
                </a:cxn>
                <a:cxn ang="0">
                  <a:pos x="88" y="328"/>
                </a:cxn>
                <a:cxn ang="0">
                  <a:pos x="88" y="355"/>
                </a:cxn>
                <a:cxn ang="0">
                  <a:pos x="118" y="386"/>
                </a:cxn>
                <a:cxn ang="0">
                  <a:pos x="88" y="416"/>
                </a:cxn>
                <a:cxn ang="0">
                  <a:pos x="88" y="446"/>
                </a:cxn>
                <a:cxn ang="0">
                  <a:pos x="118" y="473"/>
                </a:cxn>
                <a:cxn ang="0">
                  <a:pos x="118" y="534"/>
                </a:cxn>
                <a:cxn ang="0">
                  <a:pos x="88" y="504"/>
                </a:cxn>
                <a:cxn ang="0">
                  <a:pos x="88" y="741"/>
                </a:cxn>
                <a:cxn ang="0">
                  <a:pos x="57" y="741"/>
                </a:cxn>
                <a:cxn ang="0">
                  <a:pos x="88" y="771"/>
                </a:cxn>
                <a:cxn ang="0">
                  <a:pos x="118" y="741"/>
                </a:cxn>
                <a:cxn ang="0">
                  <a:pos x="148" y="801"/>
                </a:cxn>
                <a:cxn ang="0">
                  <a:pos x="177" y="771"/>
                </a:cxn>
                <a:cxn ang="0">
                  <a:pos x="207" y="801"/>
                </a:cxn>
                <a:cxn ang="0">
                  <a:pos x="237" y="771"/>
                </a:cxn>
                <a:cxn ang="0">
                  <a:pos x="266" y="771"/>
                </a:cxn>
                <a:cxn ang="0">
                  <a:pos x="266" y="682"/>
                </a:cxn>
                <a:cxn ang="0">
                  <a:pos x="325" y="682"/>
                </a:cxn>
                <a:cxn ang="0">
                  <a:pos x="355" y="711"/>
                </a:cxn>
                <a:cxn ang="0">
                  <a:pos x="385" y="711"/>
                </a:cxn>
                <a:cxn ang="0">
                  <a:pos x="414" y="682"/>
                </a:cxn>
                <a:cxn ang="0">
                  <a:pos x="414" y="564"/>
                </a:cxn>
                <a:cxn ang="0">
                  <a:pos x="444" y="564"/>
                </a:cxn>
                <a:cxn ang="0">
                  <a:pos x="444" y="386"/>
                </a:cxn>
                <a:cxn ang="0">
                  <a:pos x="414" y="355"/>
                </a:cxn>
                <a:cxn ang="0">
                  <a:pos x="414" y="328"/>
                </a:cxn>
                <a:cxn ang="0">
                  <a:pos x="473" y="267"/>
                </a:cxn>
                <a:cxn ang="0">
                  <a:pos x="473" y="209"/>
                </a:cxn>
                <a:cxn ang="0">
                  <a:pos x="444" y="209"/>
                </a:cxn>
                <a:cxn ang="0">
                  <a:pos x="444" y="119"/>
                </a:cxn>
                <a:cxn ang="0">
                  <a:pos x="385" y="119"/>
                </a:cxn>
                <a:cxn ang="0">
                  <a:pos x="414" y="91"/>
                </a:cxn>
                <a:cxn ang="0">
                  <a:pos x="325" y="0"/>
                </a:cxn>
                <a:cxn ang="0">
                  <a:pos x="295" y="0"/>
                </a:cxn>
              </a:cxnLst>
              <a:rect l="0" t="0" r="r" b="b"/>
              <a:pathLst>
                <a:path w="473" h="801">
                  <a:moveTo>
                    <a:pt x="295" y="0"/>
                  </a:moveTo>
                  <a:lnTo>
                    <a:pt x="207" y="91"/>
                  </a:lnTo>
                  <a:lnTo>
                    <a:pt x="207" y="119"/>
                  </a:lnTo>
                  <a:lnTo>
                    <a:pt x="148" y="119"/>
                  </a:lnTo>
                  <a:lnTo>
                    <a:pt x="118" y="148"/>
                  </a:lnTo>
                  <a:lnTo>
                    <a:pt x="57" y="119"/>
                  </a:lnTo>
                  <a:lnTo>
                    <a:pt x="30" y="119"/>
                  </a:lnTo>
                  <a:lnTo>
                    <a:pt x="30" y="148"/>
                  </a:lnTo>
                  <a:lnTo>
                    <a:pt x="0" y="179"/>
                  </a:lnTo>
                  <a:lnTo>
                    <a:pt x="30" y="209"/>
                  </a:lnTo>
                  <a:lnTo>
                    <a:pt x="30" y="237"/>
                  </a:lnTo>
                  <a:lnTo>
                    <a:pt x="57" y="237"/>
                  </a:lnTo>
                  <a:lnTo>
                    <a:pt x="88" y="267"/>
                  </a:lnTo>
                  <a:lnTo>
                    <a:pt x="88" y="298"/>
                  </a:lnTo>
                  <a:lnTo>
                    <a:pt x="118" y="328"/>
                  </a:lnTo>
                  <a:lnTo>
                    <a:pt x="88" y="328"/>
                  </a:lnTo>
                  <a:lnTo>
                    <a:pt x="88" y="355"/>
                  </a:lnTo>
                  <a:lnTo>
                    <a:pt x="118" y="386"/>
                  </a:lnTo>
                  <a:lnTo>
                    <a:pt x="88" y="416"/>
                  </a:lnTo>
                  <a:lnTo>
                    <a:pt x="88" y="446"/>
                  </a:lnTo>
                  <a:lnTo>
                    <a:pt x="118" y="473"/>
                  </a:lnTo>
                  <a:lnTo>
                    <a:pt x="118" y="534"/>
                  </a:lnTo>
                  <a:lnTo>
                    <a:pt x="88" y="504"/>
                  </a:lnTo>
                  <a:lnTo>
                    <a:pt x="88" y="741"/>
                  </a:lnTo>
                  <a:lnTo>
                    <a:pt x="57" y="741"/>
                  </a:lnTo>
                  <a:lnTo>
                    <a:pt x="88" y="771"/>
                  </a:lnTo>
                  <a:lnTo>
                    <a:pt x="118" y="741"/>
                  </a:lnTo>
                  <a:lnTo>
                    <a:pt x="148" y="801"/>
                  </a:lnTo>
                  <a:lnTo>
                    <a:pt x="177" y="771"/>
                  </a:lnTo>
                  <a:lnTo>
                    <a:pt x="207" y="801"/>
                  </a:lnTo>
                  <a:lnTo>
                    <a:pt x="237" y="771"/>
                  </a:lnTo>
                  <a:lnTo>
                    <a:pt x="266" y="771"/>
                  </a:lnTo>
                  <a:lnTo>
                    <a:pt x="266" y="682"/>
                  </a:lnTo>
                  <a:lnTo>
                    <a:pt x="325" y="682"/>
                  </a:lnTo>
                  <a:lnTo>
                    <a:pt x="355" y="711"/>
                  </a:lnTo>
                  <a:lnTo>
                    <a:pt x="385" y="711"/>
                  </a:lnTo>
                  <a:lnTo>
                    <a:pt x="414" y="682"/>
                  </a:lnTo>
                  <a:lnTo>
                    <a:pt x="414" y="564"/>
                  </a:lnTo>
                  <a:lnTo>
                    <a:pt x="444" y="564"/>
                  </a:lnTo>
                  <a:lnTo>
                    <a:pt x="444" y="386"/>
                  </a:lnTo>
                  <a:lnTo>
                    <a:pt x="414" y="355"/>
                  </a:lnTo>
                  <a:lnTo>
                    <a:pt x="414" y="328"/>
                  </a:lnTo>
                  <a:lnTo>
                    <a:pt x="473" y="267"/>
                  </a:lnTo>
                  <a:lnTo>
                    <a:pt x="473" y="209"/>
                  </a:lnTo>
                  <a:lnTo>
                    <a:pt x="444" y="209"/>
                  </a:lnTo>
                  <a:lnTo>
                    <a:pt x="444" y="119"/>
                  </a:lnTo>
                  <a:lnTo>
                    <a:pt x="385" y="119"/>
                  </a:lnTo>
                  <a:lnTo>
                    <a:pt x="414" y="91"/>
                  </a:lnTo>
                  <a:lnTo>
                    <a:pt x="325" y="0"/>
                  </a:lnTo>
                  <a:lnTo>
                    <a:pt x="295" y="0"/>
                  </a:lnTo>
                </a:path>
              </a:pathLst>
            </a:custGeom>
            <a:noFill/>
            <a:ln w="1588">
              <a:solidFill>
                <a:srgbClr val="000000"/>
              </a:solidFill>
              <a:prstDash val="solid"/>
              <a:round/>
              <a:headEnd/>
              <a:tailEnd/>
            </a:ln>
          </p:spPr>
          <p:txBody>
            <a:bodyPr/>
            <a:lstStyle/>
            <a:p>
              <a:endParaRPr lang="en-GB"/>
            </a:p>
          </p:txBody>
        </p:sp>
        <p:sp>
          <p:nvSpPr>
            <p:cNvPr id="22054" name="Freeform 550"/>
            <p:cNvSpPr>
              <a:spLocks/>
            </p:cNvSpPr>
            <p:nvPr/>
          </p:nvSpPr>
          <p:spPr bwMode="auto">
            <a:xfrm>
              <a:off x="3109" y="3593"/>
              <a:ext cx="208" cy="355"/>
            </a:xfrm>
            <a:custGeom>
              <a:avLst/>
              <a:gdLst/>
              <a:ahLst/>
              <a:cxnLst>
                <a:cxn ang="0">
                  <a:pos x="830" y="1421"/>
                </a:cxn>
                <a:cxn ang="0">
                  <a:pos x="800" y="1391"/>
                </a:cxn>
                <a:cxn ang="0">
                  <a:pos x="712" y="1391"/>
                </a:cxn>
                <a:cxn ang="0">
                  <a:pos x="739" y="1361"/>
                </a:cxn>
                <a:cxn ang="0">
                  <a:pos x="712" y="1361"/>
                </a:cxn>
                <a:cxn ang="0">
                  <a:pos x="682" y="1333"/>
                </a:cxn>
                <a:cxn ang="0">
                  <a:pos x="712" y="1303"/>
                </a:cxn>
                <a:cxn ang="0">
                  <a:pos x="682" y="1273"/>
                </a:cxn>
                <a:cxn ang="0">
                  <a:pos x="651" y="1273"/>
                </a:cxn>
                <a:cxn ang="0">
                  <a:pos x="621" y="1303"/>
                </a:cxn>
                <a:cxn ang="0">
                  <a:pos x="593" y="1303"/>
                </a:cxn>
                <a:cxn ang="0">
                  <a:pos x="593" y="1243"/>
                </a:cxn>
                <a:cxn ang="0">
                  <a:pos x="475" y="1243"/>
                </a:cxn>
                <a:cxn ang="0">
                  <a:pos x="414" y="1184"/>
                </a:cxn>
                <a:cxn ang="0">
                  <a:pos x="414" y="1155"/>
                </a:cxn>
                <a:cxn ang="0">
                  <a:pos x="384" y="1124"/>
                </a:cxn>
                <a:cxn ang="0">
                  <a:pos x="384" y="1036"/>
                </a:cxn>
                <a:cxn ang="0">
                  <a:pos x="414" y="1005"/>
                </a:cxn>
                <a:cxn ang="0">
                  <a:pos x="444" y="1005"/>
                </a:cxn>
                <a:cxn ang="0">
                  <a:pos x="503" y="948"/>
                </a:cxn>
                <a:cxn ang="0">
                  <a:pos x="532" y="948"/>
                </a:cxn>
                <a:cxn ang="0">
                  <a:pos x="563" y="917"/>
                </a:cxn>
                <a:cxn ang="0">
                  <a:pos x="593" y="917"/>
                </a:cxn>
                <a:cxn ang="0">
                  <a:pos x="593" y="887"/>
                </a:cxn>
                <a:cxn ang="0">
                  <a:pos x="651" y="830"/>
                </a:cxn>
                <a:cxn ang="0">
                  <a:pos x="651" y="799"/>
                </a:cxn>
                <a:cxn ang="0">
                  <a:pos x="682" y="769"/>
                </a:cxn>
                <a:cxn ang="0">
                  <a:pos x="682" y="562"/>
                </a:cxn>
                <a:cxn ang="0">
                  <a:pos x="651" y="562"/>
                </a:cxn>
                <a:cxn ang="0">
                  <a:pos x="621" y="532"/>
                </a:cxn>
                <a:cxn ang="0">
                  <a:pos x="563" y="532"/>
                </a:cxn>
                <a:cxn ang="0">
                  <a:pos x="563" y="503"/>
                </a:cxn>
                <a:cxn ang="0">
                  <a:pos x="532" y="474"/>
                </a:cxn>
                <a:cxn ang="0">
                  <a:pos x="532" y="444"/>
                </a:cxn>
                <a:cxn ang="0">
                  <a:pos x="503" y="414"/>
                </a:cxn>
                <a:cxn ang="0">
                  <a:pos x="503" y="355"/>
                </a:cxn>
                <a:cxn ang="0">
                  <a:pos x="532" y="325"/>
                </a:cxn>
                <a:cxn ang="0">
                  <a:pos x="563" y="325"/>
                </a:cxn>
                <a:cxn ang="0">
                  <a:pos x="621" y="267"/>
                </a:cxn>
                <a:cxn ang="0">
                  <a:pos x="621" y="237"/>
                </a:cxn>
                <a:cxn ang="0">
                  <a:pos x="651" y="207"/>
                </a:cxn>
                <a:cxn ang="0">
                  <a:pos x="651" y="176"/>
                </a:cxn>
                <a:cxn ang="0">
                  <a:pos x="682" y="149"/>
                </a:cxn>
                <a:cxn ang="0">
                  <a:pos x="682" y="119"/>
                </a:cxn>
                <a:cxn ang="0">
                  <a:pos x="651" y="89"/>
                </a:cxn>
                <a:cxn ang="0">
                  <a:pos x="593" y="149"/>
                </a:cxn>
                <a:cxn ang="0">
                  <a:pos x="563" y="149"/>
                </a:cxn>
                <a:cxn ang="0">
                  <a:pos x="503" y="207"/>
                </a:cxn>
                <a:cxn ang="0">
                  <a:pos x="475" y="207"/>
                </a:cxn>
                <a:cxn ang="0">
                  <a:pos x="475" y="176"/>
                </a:cxn>
                <a:cxn ang="0">
                  <a:pos x="444" y="176"/>
                </a:cxn>
                <a:cxn ang="0">
                  <a:pos x="475" y="149"/>
                </a:cxn>
                <a:cxn ang="0">
                  <a:pos x="444" y="119"/>
                </a:cxn>
                <a:cxn ang="0">
                  <a:pos x="444" y="30"/>
                </a:cxn>
                <a:cxn ang="0">
                  <a:pos x="356" y="30"/>
                </a:cxn>
                <a:cxn ang="0">
                  <a:pos x="356" y="0"/>
                </a:cxn>
                <a:cxn ang="0">
                  <a:pos x="266" y="0"/>
                </a:cxn>
                <a:cxn ang="0">
                  <a:pos x="207" y="30"/>
                </a:cxn>
                <a:cxn ang="0">
                  <a:pos x="177" y="30"/>
                </a:cxn>
                <a:cxn ang="0">
                  <a:pos x="147" y="58"/>
                </a:cxn>
                <a:cxn ang="0">
                  <a:pos x="118" y="58"/>
                </a:cxn>
                <a:cxn ang="0">
                  <a:pos x="59" y="119"/>
                </a:cxn>
                <a:cxn ang="0">
                  <a:pos x="0" y="119"/>
                </a:cxn>
              </a:cxnLst>
              <a:rect l="0" t="0" r="r" b="b"/>
              <a:pathLst>
                <a:path w="830" h="1421">
                  <a:moveTo>
                    <a:pt x="830" y="1421"/>
                  </a:moveTo>
                  <a:lnTo>
                    <a:pt x="800" y="1391"/>
                  </a:lnTo>
                  <a:lnTo>
                    <a:pt x="712" y="1391"/>
                  </a:lnTo>
                  <a:lnTo>
                    <a:pt x="739" y="1361"/>
                  </a:lnTo>
                  <a:lnTo>
                    <a:pt x="712" y="1361"/>
                  </a:lnTo>
                  <a:lnTo>
                    <a:pt x="682" y="1333"/>
                  </a:lnTo>
                  <a:lnTo>
                    <a:pt x="712" y="1303"/>
                  </a:lnTo>
                  <a:lnTo>
                    <a:pt x="682" y="1273"/>
                  </a:lnTo>
                  <a:lnTo>
                    <a:pt x="651" y="1273"/>
                  </a:lnTo>
                  <a:lnTo>
                    <a:pt x="621" y="1303"/>
                  </a:lnTo>
                  <a:lnTo>
                    <a:pt x="593" y="1303"/>
                  </a:lnTo>
                  <a:lnTo>
                    <a:pt x="593" y="1243"/>
                  </a:lnTo>
                  <a:lnTo>
                    <a:pt x="475" y="1243"/>
                  </a:lnTo>
                  <a:lnTo>
                    <a:pt x="414" y="1184"/>
                  </a:lnTo>
                  <a:lnTo>
                    <a:pt x="414" y="1155"/>
                  </a:lnTo>
                  <a:lnTo>
                    <a:pt x="384" y="1124"/>
                  </a:lnTo>
                  <a:lnTo>
                    <a:pt x="384" y="1036"/>
                  </a:lnTo>
                  <a:lnTo>
                    <a:pt x="414" y="1005"/>
                  </a:lnTo>
                  <a:lnTo>
                    <a:pt x="444" y="1005"/>
                  </a:lnTo>
                  <a:lnTo>
                    <a:pt x="503" y="948"/>
                  </a:lnTo>
                  <a:lnTo>
                    <a:pt x="532" y="948"/>
                  </a:lnTo>
                  <a:lnTo>
                    <a:pt x="563" y="917"/>
                  </a:lnTo>
                  <a:lnTo>
                    <a:pt x="593" y="917"/>
                  </a:lnTo>
                  <a:lnTo>
                    <a:pt x="593" y="887"/>
                  </a:lnTo>
                  <a:lnTo>
                    <a:pt x="651" y="830"/>
                  </a:lnTo>
                  <a:lnTo>
                    <a:pt x="651" y="799"/>
                  </a:lnTo>
                  <a:lnTo>
                    <a:pt x="682" y="769"/>
                  </a:lnTo>
                  <a:lnTo>
                    <a:pt x="682" y="562"/>
                  </a:lnTo>
                  <a:lnTo>
                    <a:pt x="651" y="562"/>
                  </a:lnTo>
                  <a:lnTo>
                    <a:pt x="621" y="532"/>
                  </a:lnTo>
                  <a:lnTo>
                    <a:pt x="563" y="532"/>
                  </a:lnTo>
                  <a:lnTo>
                    <a:pt x="563" y="503"/>
                  </a:lnTo>
                  <a:lnTo>
                    <a:pt x="532" y="474"/>
                  </a:lnTo>
                  <a:lnTo>
                    <a:pt x="532" y="444"/>
                  </a:lnTo>
                  <a:lnTo>
                    <a:pt x="503" y="414"/>
                  </a:lnTo>
                  <a:lnTo>
                    <a:pt x="503" y="355"/>
                  </a:lnTo>
                  <a:lnTo>
                    <a:pt x="532" y="325"/>
                  </a:lnTo>
                  <a:lnTo>
                    <a:pt x="563" y="325"/>
                  </a:lnTo>
                  <a:lnTo>
                    <a:pt x="621" y="267"/>
                  </a:lnTo>
                  <a:lnTo>
                    <a:pt x="621" y="237"/>
                  </a:lnTo>
                  <a:lnTo>
                    <a:pt x="651" y="207"/>
                  </a:lnTo>
                  <a:lnTo>
                    <a:pt x="651" y="176"/>
                  </a:lnTo>
                  <a:lnTo>
                    <a:pt x="682" y="149"/>
                  </a:lnTo>
                  <a:lnTo>
                    <a:pt x="682" y="119"/>
                  </a:lnTo>
                  <a:lnTo>
                    <a:pt x="651" y="89"/>
                  </a:lnTo>
                  <a:lnTo>
                    <a:pt x="593" y="149"/>
                  </a:lnTo>
                  <a:lnTo>
                    <a:pt x="563" y="149"/>
                  </a:lnTo>
                  <a:lnTo>
                    <a:pt x="503" y="207"/>
                  </a:lnTo>
                  <a:lnTo>
                    <a:pt x="475" y="207"/>
                  </a:lnTo>
                  <a:lnTo>
                    <a:pt x="475" y="176"/>
                  </a:lnTo>
                  <a:lnTo>
                    <a:pt x="444" y="176"/>
                  </a:lnTo>
                  <a:lnTo>
                    <a:pt x="475" y="149"/>
                  </a:lnTo>
                  <a:lnTo>
                    <a:pt x="444" y="119"/>
                  </a:lnTo>
                  <a:lnTo>
                    <a:pt x="444" y="30"/>
                  </a:lnTo>
                  <a:lnTo>
                    <a:pt x="356" y="30"/>
                  </a:lnTo>
                  <a:lnTo>
                    <a:pt x="356" y="0"/>
                  </a:lnTo>
                  <a:lnTo>
                    <a:pt x="266" y="0"/>
                  </a:lnTo>
                  <a:lnTo>
                    <a:pt x="207" y="30"/>
                  </a:lnTo>
                  <a:lnTo>
                    <a:pt x="177" y="30"/>
                  </a:lnTo>
                  <a:lnTo>
                    <a:pt x="147" y="58"/>
                  </a:lnTo>
                  <a:lnTo>
                    <a:pt x="118" y="58"/>
                  </a:lnTo>
                  <a:lnTo>
                    <a:pt x="59" y="119"/>
                  </a:lnTo>
                  <a:lnTo>
                    <a:pt x="0" y="119"/>
                  </a:lnTo>
                </a:path>
              </a:pathLst>
            </a:custGeom>
            <a:noFill/>
            <a:ln w="1588">
              <a:solidFill>
                <a:srgbClr val="000000"/>
              </a:solidFill>
              <a:prstDash val="solid"/>
              <a:round/>
              <a:headEnd/>
              <a:tailEnd/>
            </a:ln>
          </p:spPr>
          <p:txBody>
            <a:bodyPr/>
            <a:lstStyle/>
            <a:p>
              <a:endParaRPr lang="en-GB"/>
            </a:p>
          </p:txBody>
        </p:sp>
        <p:sp>
          <p:nvSpPr>
            <p:cNvPr id="22055" name="Freeform 551"/>
            <p:cNvSpPr>
              <a:spLocks/>
            </p:cNvSpPr>
            <p:nvPr/>
          </p:nvSpPr>
          <p:spPr bwMode="auto">
            <a:xfrm>
              <a:off x="3027" y="3622"/>
              <a:ext cx="141" cy="577"/>
            </a:xfrm>
            <a:custGeom>
              <a:avLst/>
              <a:gdLst/>
              <a:ahLst/>
              <a:cxnLst>
                <a:cxn ang="0">
                  <a:pos x="328" y="0"/>
                </a:cxn>
                <a:cxn ang="0">
                  <a:pos x="328" y="57"/>
                </a:cxn>
                <a:cxn ang="0">
                  <a:pos x="298" y="57"/>
                </a:cxn>
                <a:cxn ang="0">
                  <a:pos x="180" y="177"/>
                </a:cxn>
                <a:cxn ang="0">
                  <a:pos x="237" y="177"/>
                </a:cxn>
                <a:cxn ang="0">
                  <a:pos x="237" y="325"/>
                </a:cxn>
                <a:cxn ang="0">
                  <a:pos x="210" y="355"/>
                </a:cxn>
                <a:cxn ang="0">
                  <a:pos x="210" y="413"/>
                </a:cxn>
                <a:cxn ang="0">
                  <a:pos x="237" y="443"/>
                </a:cxn>
                <a:cxn ang="0">
                  <a:pos x="237" y="561"/>
                </a:cxn>
                <a:cxn ang="0">
                  <a:pos x="268" y="591"/>
                </a:cxn>
                <a:cxn ang="0">
                  <a:pos x="237" y="622"/>
                </a:cxn>
                <a:cxn ang="0">
                  <a:pos x="237" y="650"/>
                </a:cxn>
                <a:cxn ang="0">
                  <a:pos x="210" y="680"/>
                </a:cxn>
                <a:cxn ang="0">
                  <a:pos x="210" y="768"/>
                </a:cxn>
                <a:cxn ang="0">
                  <a:pos x="180" y="798"/>
                </a:cxn>
                <a:cxn ang="0">
                  <a:pos x="180" y="829"/>
                </a:cxn>
                <a:cxn ang="0">
                  <a:pos x="150" y="829"/>
                </a:cxn>
                <a:cxn ang="0">
                  <a:pos x="119" y="859"/>
                </a:cxn>
                <a:cxn ang="0">
                  <a:pos x="91" y="859"/>
                </a:cxn>
                <a:cxn ang="0">
                  <a:pos x="91" y="917"/>
                </a:cxn>
                <a:cxn ang="0">
                  <a:pos x="61" y="947"/>
                </a:cxn>
                <a:cxn ang="0">
                  <a:pos x="30" y="947"/>
                </a:cxn>
                <a:cxn ang="0">
                  <a:pos x="0" y="977"/>
                </a:cxn>
                <a:cxn ang="0">
                  <a:pos x="0" y="1124"/>
                </a:cxn>
                <a:cxn ang="0">
                  <a:pos x="30" y="1154"/>
                </a:cxn>
                <a:cxn ang="0">
                  <a:pos x="30" y="1184"/>
                </a:cxn>
                <a:cxn ang="0">
                  <a:pos x="61" y="1214"/>
                </a:cxn>
                <a:cxn ang="0">
                  <a:pos x="61" y="1302"/>
                </a:cxn>
                <a:cxn ang="0">
                  <a:pos x="119" y="1302"/>
                </a:cxn>
                <a:cxn ang="0">
                  <a:pos x="210" y="1390"/>
                </a:cxn>
                <a:cxn ang="0">
                  <a:pos x="210" y="1420"/>
                </a:cxn>
                <a:cxn ang="0">
                  <a:pos x="237" y="1451"/>
                </a:cxn>
                <a:cxn ang="0">
                  <a:pos x="237" y="1539"/>
                </a:cxn>
                <a:cxn ang="0">
                  <a:pos x="268" y="1539"/>
                </a:cxn>
                <a:cxn ang="0">
                  <a:pos x="357" y="1627"/>
                </a:cxn>
                <a:cxn ang="0">
                  <a:pos x="417" y="1627"/>
                </a:cxn>
                <a:cxn ang="0">
                  <a:pos x="446" y="1658"/>
                </a:cxn>
                <a:cxn ang="0">
                  <a:pos x="446" y="1776"/>
                </a:cxn>
                <a:cxn ang="0">
                  <a:pos x="475" y="1806"/>
                </a:cxn>
                <a:cxn ang="0">
                  <a:pos x="475" y="1894"/>
                </a:cxn>
                <a:cxn ang="0">
                  <a:pos x="505" y="1924"/>
                </a:cxn>
                <a:cxn ang="0">
                  <a:pos x="505" y="2013"/>
                </a:cxn>
                <a:cxn ang="0">
                  <a:pos x="535" y="2071"/>
                </a:cxn>
                <a:cxn ang="0">
                  <a:pos x="535" y="2190"/>
                </a:cxn>
                <a:cxn ang="0">
                  <a:pos x="565" y="2219"/>
                </a:cxn>
                <a:cxn ang="0">
                  <a:pos x="565" y="2308"/>
                </a:cxn>
              </a:cxnLst>
              <a:rect l="0" t="0" r="r" b="b"/>
              <a:pathLst>
                <a:path w="565" h="2308">
                  <a:moveTo>
                    <a:pt x="328" y="0"/>
                  </a:moveTo>
                  <a:lnTo>
                    <a:pt x="328" y="57"/>
                  </a:lnTo>
                  <a:lnTo>
                    <a:pt x="298" y="57"/>
                  </a:lnTo>
                  <a:lnTo>
                    <a:pt x="180" y="177"/>
                  </a:lnTo>
                  <a:lnTo>
                    <a:pt x="237" y="177"/>
                  </a:lnTo>
                  <a:lnTo>
                    <a:pt x="237" y="325"/>
                  </a:lnTo>
                  <a:lnTo>
                    <a:pt x="210" y="355"/>
                  </a:lnTo>
                  <a:lnTo>
                    <a:pt x="210" y="413"/>
                  </a:lnTo>
                  <a:lnTo>
                    <a:pt x="237" y="443"/>
                  </a:lnTo>
                  <a:lnTo>
                    <a:pt x="237" y="561"/>
                  </a:lnTo>
                  <a:lnTo>
                    <a:pt x="268" y="591"/>
                  </a:lnTo>
                  <a:lnTo>
                    <a:pt x="237" y="622"/>
                  </a:lnTo>
                  <a:lnTo>
                    <a:pt x="237" y="650"/>
                  </a:lnTo>
                  <a:lnTo>
                    <a:pt x="210" y="680"/>
                  </a:lnTo>
                  <a:lnTo>
                    <a:pt x="210" y="768"/>
                  </a:lnTo>
                  <a:lnTo>
                    <a:pt x="180" y="798"/>
                  </a:lnTo>
                  <a:lnTo>
                    <a:pt x="180" y="829"/>
                  </a:lnTo>
                  <a:lnTo>
                    <a:pt x="150" y="829"/>
                  </a:lnTo>
                  <a:lnTo>
                    <a:pt x="119" y="859"/>
                  </a:lnTo>
                  <a:lnTo>
                    <a:pt x="91" y="859"/>
                  </a:lnTo>
                  <a:lnTo>
                    <a:pt x="91" y="917"/>
                  </a:lnTo>
                  <a:lnTo>
                    <a:pt x="61" y="947"/>
                  </a:lnTo>
                  <a:lnTo>
                    <a:pt x="30" y="947"/>
                  </a:lnTo>
                  <a:lnTo>
                    <a:pt x="0" y="977"/>
                  </a:lnTo>
                  <a:lnTo>
                    <a:pt x="0" y="1124"/>
                  </a:lnTo>
                  <a:lnTo>
                    <a:pt x="30" y="1154"/>
                  </a:lnTo>
                  <a:lnTo>
                    <a:pt x="30" y="1184"/>
                  </a:lnTo>
                  <a:lnTo>
                    <a:pt x="61" y="1214"/>
                  </a:lnTo>
                  <a:lnTo>
                    <a:pt x="61" y="1302"/>
                  </a:lnTo>
                  <a:lnTo>
                    <a:pt x="119" y="1302"/>
                  </a:lnTo>
                  <a:lnTo>
                    <a:pt x="210" y="1390"/>
                  </a:lnTo>
                  <a:lnTo>
                    <a:pt x="210" y="1420"/>
                  </a:lnTo>
                  <a:lnTo>
                    <a:pt x="237" y="1451"/>
                  </a:lnTo>
                  <a:lnTo>
                    <a:pt x="237" y="1539"/>
                  </a:lnTo>
                  <a:lnTo>
                    <a:pt x="268" y="1539"/>
                  </a:lnTo>
                  <a:lnTo>
                    <a:pt x="357" y="1627"/>
                  </a:lnTo>
                  <a:lnTo>
                    <a:pt x="417" y="1627"/>
                  </a:lnTo>
                  <a:lnTo>
                    <a:pt x="446" y="1658"/>
                  </a:lnTo>
                  <a:lnTo>
                    <a:pt x="446" y="1776"/>
                  </a:lnTo>
                  <a:lnTo>
                    <a:pt x="475" y="1806"/>
                  </a:lnTo>
                  <a:lnTo>
                    <a:pt x="475" y="1894"/>
                  </a:lnTo>
                  <a:lnTo>
                    <a:pt x="505" y="1924"/>
                  </a:lnTo>
                  <a:lnTo>
                    <a:pt x="505" y="2013"/>
                  </a:lnTo>
                  <a:lnTo>
                    <a:pt x="535" y="2071"/>
                  </a:lnTo>
                  <a:lnTo>
                    <a:pt x="535" y="2190"/>
                  </a:lnTo>
                  <a:lnTo>
                    <a:pt x="565" y="2219"/>
                  </a:lnTo>
                  <a:lnTo>
                    <a:pt x="565" y="2308"/>
                  </a:lnTo>
                </a:path>
              </a:pathLst>
            </a:custGeom>
            <a:noFill/>
            <a:ln w="1588">
              <a:solidFill>
                <a:srgbClr val="000000"/>
              </a:solidFill>
              <a:prstDash val="solid"/>
              <a:round/>
              <a:headEnd/>
              <a:tailEnd/>
            </a:ln>
          </p:spPr>
          <p:txBody>
            <a:bodyPr/>
            <a:lstStyle/>
            <a:p>
              <a:endParaRPr lang="en-GB"/>
            </a:p>
          </p:txBody>
        </p:sp>
        <p:sp>
          <p:nvSpPr>
            <p:cNvPr id="22056" name="Freeform 552"/>
            <p:cNvSpPr>
              <a:spLocks/>
            </p:cNvSpPr>
            <p:nvPr/>
          </p:nvSpPr>
          <p:spPr bwMode="auto">
            <a:xfrm>
              <a:off x="3168" y="3948"/>
              <a:ext cx="149" cy="251"/>
            </a:xfrm>
            <a:custGeom>
              <a:avLst/>
              <a:gdLst/>
              <a:ahLst/>
              <a:cxnLst>
                <a:cxn ang="0">
                  <a:pos x="0" y="1006"/>
                </a:cxn>
                <a:cxn ang="0">
                  <a:pos x="29" y="977"/>
                </a:cxn>
                <a:cxn ang="0">
                  <a:pos x="59" y="977"/>
                </a:cxn>
                <a:cxn ang="0">
                  <a:pos x="88" y="947"/>
                </a:cxn>
                <a:cxn ang="0">
                  <a:pos x="119" y="947"/>
                </a:cxn>
                <a:cxn ang="0">
                  <a:pos x="119" y="917"/>
                </a:cxn>
                <a:cxn ang="0">
                  <a:pos x="147" y="917"/>
                </a:cxn>
                <a:cxn ang="0">
                  <a:pos x="177" y="888"/>
                </a:cxn>
                <a:cxn ang="0">
                  <a:pos x="177" y="859"/>
                </a:cxn>
                <a:cxn ang="0">
                  <a:pos x="207" y="829"/>
                </a:cxn>
                <a:cxn ang="0">
                  <a:pos x="207" y="799"/>
                </a:cxn>
                <a:cxn ang="0">
                  <a:pos x="238" y="769"/>
                </a:cxn>
                <a:cxn ang="0">
                  <a:pos x="207" y="741"/>
                </a:cxn>
                <a:cxn ang="0">
                  <a:pos x="207" y="650"/>
                </a:cxn>
                <a:cxn ang="0">
                  <a:pos x="177" y="622"/>
                </a:cxn>
                <a:cxn ang="0">
                  <a:pos x="177" y="563"/>
                </a:cxn>
                <a:cxn ang="0">
                  <a:pos x="207" y="532"/>
                </a:cxn>
                <a:cxn ang="0">
                  <a:pos x="207" y="504"/>
                </a:cxn>
                <a:cxn ang="0">
                  <a:pos x="266" y="504"/>
                </a:cxn>
                <a:cxn ang="0">
                  <a:pos x="326" y="443"/>
                </a:cxn>
                <a:cxn ang="0">
                  <a:pos x="326" y="413"/>
                </a:cxn>
                <a:cxn ang="0">
                  <a:pos x="356" y="386"/>
                </a:cxn>
                <a:cxn ang="0">
                  <a:pos x="384" y="386"/>
                </a:cxn>
                <a:cxn ang="0">
                  <a:pos x="384" y="356"/>
                </a:cxn>
                <a:cxn ang="0">
                  <a:pos x="414" y="325"/>
                </a:cxn>
                <a:cxn ang="0">
                  <a:pos x="445" y="325"/>
                </a:cxn>
                <a:cxn ang="0">
                  <a:pos x="475" y="295"/>
                </a:cxn>
                <a:cxn ang="0">
                  <a:pos x="502" y="295"/>
                </a:cxn>
                <a:cxn ang="0">
                  <a:pos x="533" y="267"/>
                </a:cxn>
                <a:cxn ang="0">
                  <a:pos x="593" y="267"/>
                </a:cxn>
                <a:cxn ang="0">
                  <a:pos x="593" y="207"/>
                </a:cxn>
                <a:cxn ang="0">
                  <a:pos x="563" y="177"/>
                </a:cxn>
                <a:cxn ang="0">
                  <a:pos x="563" y="30"/>
                </a:cxn>
                <a:cxn ang="0">
                  <a:pos x="593" y="0"/>
                </a:cxn>
              </a:cxnLst>
              <a:rect l="0" t="0" r="r" b="b"/>
              <a:pathLst>
                <a:path w="593" h="1006">
                  <a:moveTo>
                    <a:pt x="0" y="1006"/>
                  </a:moveTo>
                  <a:lnTo>
                    <a:pt x="29" y="977"/>
                  </a:lnTo>
                  <a:lnTo>
                    <a:pt x="59" y="977"/>
                  </a:lnTo>
                  <a:lnTo>
                    <a:pt x="88" y="947"/>
                  </a:lnTo>
                  <a:lnTo>
                    <a:pt x="119" y="947"/>
                  </a:lnTo>
                  <a:lnTo>
                    <a:pt x="119" y="917"/>
                  </a:lnTo>
                  <a:lnTo>
                    <a:pt x="147" y="917"/>
                  </a:lnTo>
                  <a:lnTo>
                    <a:pt x="177" y="888"/>
                  </a:lnTo>
                  <a:lnTo>
                    <a:pt x="177" y="859"/>
                  </a:lnTo>
                  <a:lnTo>
                    <a:pt x="207" y="829"/>
                  </a:lnTo>
                  <a:lnTo>
                    <a:pt x="207" y="799"/>
                  </a:lnTo>
                  <a:lnTo>
                    <a:pt x="238" y="769"/>
                  </a:lnTo>
                  <a:lnTo>
                    <a:pt x="207" y="741"/>
                  </a:lnTo>
                  <a:lnTo>
                    <a:pt x="207" y="650"/>
                  </a:lnTo>
                  <a:lnTo>
                    <a:pt x="177" y="622"/>
                  </a:lnTo>
                  <a:lnTo>
                    <a:pt x="177" y="563"/>
                  </a:lnTo>
                  <a:lnTo>
                    <a:pt x="207" y="532"/>
                  </a:lnTo>
                  <a:lnTo>
                    <a:pt x="207" y="504"/>
                  </a:lnTo>
                  <a:lnTo>
                    <a:pt x="266" y="504"/>
                  </a:lnTo>
                  <a:lnTo>
                    <a:pt x="326" y="443"/>
                  </a:lnTo>
                  <a:lnTo>
                    <a:pt x="326" y="413"/>
                  </a:lnTo>
                  <a:lnTo>
                    <a:pt x="356" y="386"/>
                  </a:lnTo>
                  <a:lnTo>
                    <a:pt x="384" y="386"/>
                  </a:lnTo>
                  <a:lnTo>
                    <a:pt x="384" y="356"/>
                  </a:lnTo>
                  <a:lnTo>
                    <a:pt x="414" y="325"/>
                  </a:lnTo>
                  <a:lnTo>
                    <a:pt x="445" y="325"/>
                  </a:lnTo>
                  <a:lnTo>
                    <a:pt x="475" y="295"/>
                  </a:lnTo>
                  <a:lnTo>
                    <a:pt x="502" y="295"/>
                  </a:lnTo>
                  <a:lnTo>
                    <a:pt x="533" y="267"/>
                  </a:lnTo>
                  <a:lnTo>
                    <a:pt x="593" y="267"/>
                  </a:lnTo>
                  <a:lnTo>
                    <a:pt x="593" y="207"/>
                  </a:lnTo>
                  <a:lnTo>
                    <a:pt x="563" y="177"/>
                  </a:lnTo>
                  <a:lnTo>
                    <a:pt x="563" y="30"/>
                  </a:lnTo>
                  <a:lnTo>
                    <a:pt x="593" y="0"/>
                  </a:lnTo>
                </a:path>
              </a:pathLst>
            </a:custGeom>
            <a:noFill/>
            <a:ln w="1588">
              <a:solidFill>
                <a:srgbClr val="000000"/>
              </a:solidFill>
              <a:prstDash val="solid"/>
              <a:round/>
              <a:headEnd/>
              <a:tailEnd/>
            </a:ln>
          </p:spPr>
          <p:txBody>
            <a:bodyPr/>
            <a:lstStyle/>
            <a:p>
              <a:endParaRPr lang="en-GB"/>
            </a:p>
          </p:txBody>
        </p:sp>
        <p:sp>
          <p:nvSpPr>
            <p:cNvPr id="22057" name="Freeform 553"/>
            <p:cNvSpPr>
              <a:spLocks/>
            </p:cNvSpPr>
            <p:nvPr/>
          </p:nvSpPr>
          <p:spPr bwMode="auto">
            <a:xfrm>
              <a:off x="3154" y="4199"/>
              <a:ext cx="44" cy="148"/>
            </a:xfrm>
            <a:custGeom>
              <a:avLst/>
              <a:gdLst/>
              <a:ahLst/>
              <a:cxnLst>
                <a:cxn ang="0">
                  <a:pos x="148" y="592"/>
                </a:cxn>
                <a:cxn ang="0">
                  <a:pos x="148" y="504"/>
                </a:cxn>
                <a:cxn ang="0">
                  <a:pos x="179" y="473"/>
                </a:cxn>
                <a:cxn ang="0">
                  <a:pos x="179" y="416"/>
                </a:cxn>
                <a:cxn ang="0">
                  <a:pos x="148" y="416"/>
                </a:cxn>
                <a:cxn ang="0">
                  <a:pos x="148" y="266"/>
                </a:cxn>
                <a:cxn ang="0">
                  <a:pos x="119" y="236"/>
                </a:cxn>
                <a:cxn ang="0">
                  <a:pos x="119" y="209"/>
                </a:cxn>
                <a:cxn ang="0">
                  <a:pos x="89" y="178"/>
                </a:cxn>
                <a:cxn ang="0">
                  <a:pos x="89" y="148"/>
                </a:cxn>
                <a:cxn ang="0">
                  <a:pos x="60" y="118"/>
                </a:cxn>
                <a:cxn ang="0">
                  <a:pos x="60" y="90"/>
                </a:cxn>
                <a:cxn ang="0">
                  <a:pos x="0" y="30"/>
                </a:cxn>
                <a:cxn ang="0">
                  <a:pos x="30" y="0"/>
                </a:cxn>
                <a:cxn ang="0">
                  <a:pos x="60" y="0"/>
                </a:cxn>
              </a:cxnLst>
              <a:rect l="0" t="0" r="r" b="b"/>
              <a:pathLst>
                <a:path w="179" h="592">
                  <a:moveTo>
                    <a:pt x="148" y="592"/>
                  </a:moveTo>
                  <a:lnTo>
                    <a:pt x="148" y="504"/>
                  </a:lnTo>
                  <a:lnTo>
                    <a:pt x="179" y="473"/>
                  </a:lnTo>
                  <a:lnTo>
                    <a:pt x="179" y="416"/>
                  </a:lnTo>
                  <a:lnTo>
                    <a:pt x="148" y="416"/>
                  </a:lnTo>
                  <a:lnTo>
                    <a:pt x="148" y="266"/>
                  </a:lnTo>
                  <a:lnTo>
                    <a:pt x="119" y="236"/>
                  </a:lnTo>
                  <a:lnTo>
                    <a:pt x="119" y="209"/>
                  </a:lnTo>
                  <a:lnTo>
                    <a:pt x="89" y="178"/>
                  </a:lnTo>
                  <a:lnTo>
                    <a:pt x="89" y="148"/>
                  </a:lnTo>
                  <a:lnTo>
                    <a:pt x="60" y="118"/>
                  </a:lnTo>
                  <a:lnTo>
                    <a:pt x="60" y="90"/>
                  </a:lnTo>
                  <a:lnTo>
                    <a:pt x="0" y="30"/>
                  </a:lnTo>
                  <a:lnTo>
                    <a:pt x="30" y="0"/>
                  </a:lnTo>
                  <a:lnTo>
                    <a:pt x="60" y="0"/>
                  </a:lnTo>
                </a:path>
              </a:pathLst>
            </a:custGeom>
            <a:noFill/>
            <a:ln w="1588">
              <a:solidFill>
                <a:srgbClr val="000000"/>
              </a:solidFill>
              <a:prstDash val="solid"/>
              <a:round/>
              <a:headEnd/>
              <a:tailEnd/>
            </a:ln>
          </p:spPr>
          <p:txBody>
            <a:bodyPr/>
            <a:lstStyle/>
            <a:p>
              <a:endParaRPr lang="en-GB"/>
            </a:p>
          </p:txBody>
        </p:sp>
        <p:sp>
          <p:nvSpPr>
            <p:cNvPr id="22058" name="Freeform 554"/>
            <p:cNvSpPr>
              <a:spLocks/>
            </p:cNvSpPr>
            <p:nvPr/>
          </p:nvSpPr>
          <p:spPr bwMode="auto">
            <a:xfrm>
              <a:off x="3376" y="3511"/>
              <a:ext cx="222" cy="133"/>
            </a:xfrm>
            <a:custGeom>
              <a:avLst/>
              <a:gdLst/>
              <a:ahLst/>
              <a:cxnLst>
                <a:cxn ang="0">
                  <a:pos x="889" y="31"/>
                </a:cxn>
                <a:cxn ang="0">
                  <a:pos x="889" y="0"/>
                </a:cxn>
                <a:cxn ang="0">
                  <a:pos x="828" y="0"/>
                </a:cxn>
                <a:cxn ang="0">
                  <a:pos x="800" y="31"/>
                </a:cxn>
                <a:cxn ang="0">
                  <a:pos x="770" y="31"/>
                </a:cxn>
                <a:cxn ang="0">
                  <a:pos x="739" y="59"/>
                </a:cxn>
                <a:cxn ang="0">
                  <a:pos x="709" y="31"/>
                </a:cxn>
                <a:cxn ang="0">
                  <a:pos x="652" y="31"/>
                </a:cxn>
                <a:cxn ang="0">
                  <a:pos x="621" y="59"/>
                </a:cxn>
                <a:cxn ang="0">
                  <a:pos x="591" y="59"/>
                </a:cxn>
                <a:cxn ang="0">
                  <a:pos x="563" y="89"/>
                </a:cxn>
                <a:cxn ang="0">
                  <a:pos x="414" y="89"/>
                </a:cxn>
                <a:cxn ang="0">
                  <a:pos x="384" y="120"/>
                </a:cxn>
                <a:cxn ang="0">
                  <a:pos x="354" y="89"/>
                </a:cxn>
                <a:cxn ang="0">
                  <a:pos x="325" y="89"/>
                </a:cxn>
                <a:cxn ang="0">
                  <a:pos x="266" y="31"/>
                </a:cxn>
                <a:cxn ang="0">
                  <a:pos x="207" y="31"/>
                </a:cxn>
                <a:cxn ang="0">
                  <a:pos x="147" y="89"/>
                </a:cxn>
                <a:cxn ang="0">
                  <a:pos x="88" y="59"/>
                </a:cxn>
                <a:cxn ang="0">
                  <a:pos x="88" y="31"/>
                </a:cxn>
                <a:cxn ang="0">
                  <a:pos x="0" y="120"/>
                </a:cxn>
                <a:cxn ang="0">
                  <a:pos x="0" y="207"/>
                </a:cxn>
                <a:cxn ang="0">
                  <a:pos x="29" y="207"/>
                </a:cxn>
                <a:cxn ang="0">
                  <a:pos x="59" y="238"/>
                </a:cxn>
                <a:cxn ang="0">
                  <a:pos x="147" y="238"/>
                </a:cxn>
                <a:cxn ang="0">
                  <a:pos x="177" y="268"/>
                </a:cxn>
                <a:cxn ang="0">
                  <a:pos x="207" y="268"/>
                </a:cxn>
                <a:cxn ang="0">
                  <a:pos x="266" y="326"/>
                </a:cxn>
                <a:cxn ang="0">
                  <a:pos x="325" y="326"/>
                </a:cxn>
                <a:cxn ang="0">
                  <a:pos x="354" y="356"/>
                </a:cxn>
                <a:cxn ang="0">
                  <a:pos x="354" y="384"/>
                </a:cxn>
                <a:cxn ang="0">
                  <a:pos x="384" y="384"/>
                </a:cxn>
                <a:cxn ang="0">
                  <a:pos x="414" y="415"/>
                </a:cxn>
                <a:cxn ang="0">
                  <a:pos x="445" y="384"/>
                </a:cxn>
                <a:cxn ang="0">
                  <a:pos x="472" y="415"/>
                </a:cxn>
                <a:cxn ang="0">
                  <a:pos x="502" y="415"/>
                </a:cxn>
                <a:cxn ang="0">
                  <a:pos x="532" y="445"/>
                </a:cxn>
                <a:cxn ang="0">
                  <a:pos x="563" y="445"/>
                </a:cxn>
                <a:cxn ang="0">
                  <a:pos x="563" y="475"/>
                </a:cxn>
                <a:cxn ang="0">
                  <a:pos x="591" y="502"/>
                </a:cxn>
                <a:cxn ang="0">
                  <a:pos x="621" y="502"/>
                </a:cxn>
                <a:cxn ang="0">
                  <a:pos x="652" y="533"/>
                </a:cxn>
                <a:cxn ang="0">
                  <a:pos x="770" y="533"/>
                </a:cxn>
                <a:cxn ang="0">
                  <a:pos x="739" y="502"/>
                </a:cxn>
                <a:cxn ang="0">
                  <a:pos x="770" y="475"/>
                </a:cxn>
                <a:cxn ang="0">
                  <a:pos x="770" y="445"/>
                </a:cxn>
                <a:cxn ang="0">
                  <a:pos x="800" y="415"/>
                </a:cxn>
                <a:cxn ang="0">
                  <a:pos x="800" y="384"/>
                </a:cxn>
                <a:cxn ang="0">
                  <a:pos x="770" y="356"/>
                </a:cxn>
                <a:cxn ang="0">
                  <a:pos x="770" y="326"/>
                </a:cxn>
                <a:cxn ang="0">
                  <a:pos x="739" y="326"/>
                </a:cxn>
                <a:cxn ang="0">
                  <a:pos x="739" y="268"/>
                </a:cxn>
                <a:cxn ang="0">
                  <a:pos x="770" y="238"/>
                </a:cxn>
                <a:cxn ang="0">
                  <a:pos x="770" y="177"/>
                </a:cxn>
                <a:cxn ang="0">
                  <a:pos x="828" y="120"/>
                </a:cxn>
                <a:cxn ang="0">
                  <a:pos x="828" y="89"/>
                </a:cxn>
                <a:cxn ang="0">
                  <a:pos x="889" y="31"/>
                </a:cxn>
              </a:cxnLst>
              <a:rect l="0" t="0" r="r" b="b"/>
              <a:pathLst>
                <a:path w="889" h="533">
                  <a:moveTo>
                    <a:pt x="889" y="31"/>
                  </a:moveTo>
                  <a:lnTo>
                    <a:pt x="889" y="0"/>
                  </a:lnTo>
                  <a:lnTo>
                    <a:pt x="828" y="0"/>
                  </a:lnTo>
                  <a:lnTo>
                    <a:pt x="800" y="31"/>
                  </a:lnTo>
                  <a:lnTo>
                    <a:pt x="770" y="31"/>
                  </a:lnTo>
                  <a:lnTo>
                    <a:pt x="739" y="59"/>
                  </a:lnTo>
                  <a:lnTo>
                    <a:pt x="709" y="31"/>
                  </a:lnTo>
                  <a:lnTo>
                    <a:pt x="652" y="31"/>
                  </a:lnTo>
                  <a:lnTo>
                    <a:pt x="621" y="59"/>
                  </a:lnTo>
                  <a:lnTo>
                    <a:pt x="591" y="59"/>
                  </a:lnTo>
                  <a:lnTo>
                    <a:pt x="563" y="89"/>
                  </a:lnTo>
                  <a:lnTo>
                    <a:pt x="414" y="89"/>
                  </a:lnTo>
                  <a:lnTo>
                    <a:pt x="384" y="120"/>
                  </a:lnTo>
                  <a:lnTo>
                    <a:pt x="354" y="89"/>
                  </a:lnTo>
                  <a:lnTo>
                    <a:pt x="325" y="89"/>
                  </a:lnTo>
                  <a:lnTo>
                    <a:pt x="266" y="31"/>
                  </a:lnTo>
                  <a:lnTo>
                    <a:pt x="207" y="31"/>
                  </a:lnTo>
                  <a:lnTo>
                    <a:pt x="147" y="89"/>
                  </a:lnTo>
                  <a:lnTo>
                    <a:pt x="88" y="59"/>
                  </a:lnTo>
                  <a:lnTo>
                    <a:pt x="88" y="31"/>
                  </a:lnTo>
                  <a:lnTo>
                    <a:pt x="0" y="120"/>
                  </a:lnTo>
                  <a:lnTo>
                    <a:pt x="0" y="207"/>
                  </a:lnTo>
                  <a:lnTo>
                    <a:pt x="29" y="207"/>
                  </a:lnTo>
                  <a:lnTo>
                    <a:pt x="59" y="238"/>
                  </a:lnTo>
                  <a:lnTo>
                    <a:pt x="147" y="238"/>
                  </a:lnTo>
                  <a:lnTo>
                    <a:pt x="177" y="268"/>
                  </a:lnTo>
                  <a:lnTo>
                    <a:pt x="207" y="268"/>
                  </a:lnTo>
                  <a:lnTo>
                    <a:pt x="266" y="326"/>
                  </a:lnTo>
                  <a:lnTo>
                    <a:pt x="325" y="326"/>
                  </a:lnTo>
                  <a:lnTo>
                    <a:pt x="354" y="356"/>
                  </a:lnTo>
                  <a:lnTo>
                    <a:pt x="354" y="384"/>
                  </a:lnTo>
                  <a:lnTo>
                    <a:pt x="384" y="384"/>
                  </a:lnTo>
                  <a:lnTo>
                    <a:pt x="414" y="415"/>
                  </a:lnTo>
                  <a:lnTo>
                    <a:pt x="445" y="384"/>
                  </a:lnTo>
                  <a:lnTo>
                    <a:pt x="472" y="415"/>
                  </a:lnTo>
                  <a:lnTo>
                    <a:pt x="502" y="415"/>
                  </a:lnTo>
                  <a:lnTo>
                    <a:pt x="532" y="445"/>
                  </a:lnTo>
                  <a:lnTo>
                    <a:pt x="563" y="445"/>
                  </a:lnTo>
                  <a:lnTo>
                    <a:pt x="563" y="475"/>
                  </a:lnTo>
                  <a:lnTo>
                    <a:pt x="591" y="502"/>
                  </a:lnTo>
                  <a:lnTo>
                    <a:pt x="621" y="502"/>
                  </a:lnTo>
                  <a:lnTo>
                    <a:pt x="652" y="533"/>
                  </a:lnTo>
                  <a:lnTo>
                    <a:pt x="770" y="533"/>
                  </a:lnTo>
                  <a:lnTo>
                    <a:pt x="739" y="502"/>
                  </a:lnTo>
                  <a:lnTo>
                    <a:pt x="770" y="475"/>
                  </a:lnTo>
                  <a:lnTo>
                    <a:pt x="770" y="445"/>
                  </a:lnTo>
                  <a:lnTo>
                    <a:pt x="800" y="415"/>
                  </a:lnTo>
                  <a:lnTo>
                    <a:pt x="800" y="384"/>
                  </a:lnTo>
                  <a:lnTo>
                    <a:pt x="770" y="356"/>
                  </a:lnTo>
                  <a:lnTo>
                    <a:pt x="770" y="326"/>
                  </a:lnTo>
                  <a:lnTo>
                    <a:pt x="739" y="326"/>
                  </a:lnTo>
                  <a:lnTo>
                    <a:pt x="739" y="268"/>
                  </a:lnTo>
                  <a:lnTo>
                    <a:pt x="770" y="238"/>
                  </a:lnTo>
                  <a:lnTo>
                    <a:pt x="770" y="177"/>
                  </a:lnTo>
                  <a:lnTo>
                    <a:pt x="828" y="120"/>
                  </a:lnTo>
                  <a:lnTo>
                    <a:pt x="828" y="89"/>
                  </a:lnTo>
                  <a:lnTo>
                    <a:pt x="889" y="31"/>
                  </a:lnTo>
                </a:path>
              </a:pathLst>
            </a:custGeom>
            <a:noFill/>
            <a:ln w="1588">
              <a:solidFill>
                <a:srgbClr val="000000"/>
              </a:solidFill>
              <a:prstDash val="solid"/>
              <a:round/>
              <a:headEnd/>
              <a:tailEnd/>
            </a:ln>
          </p:spPr>
          <p:txBody>
            <a:bodyPr/>
            <a:lstStyle/>
            <a:p>
              <a:endParaRPr lang="en-GB"/>
            </a:p>
          </p:txBody>
        </p:sp>
        <p:sp>
          <p:nvSpPr>
            <p:cNvPr id="22059" name="Freeform 555"/>
            <p:cNvSpPr>
              <a:spLocks/>
            </p:cNvSpPr>
            <p:nvPr/>
          </p:nvSpPr>
          <p:spPr bwMode="auto">
            <a:xfrm>
              <a:off x="4061" y="1656"/>
              <a:ext cx="58" cy="58"/>
            </a:xfrm>
            <a:custGeom>
              <a:avLst/>
              <a:gdLst/>
              <a:ahLst/>
              <a:cxnLst>
                <a:cxn ang="0">
                  <a:pos x="34" y="35"/>
                </a:cxn>
                <a:cxn ang="0">
                  <a:pos x="19" y="52"/>
                </a:cxn>
                <a:cxn ang="0">
                  <a:pos x="8" y="72"/>
                </a:cxn>
                <a:cxn ang="0">
                  <a:pos x="2" y="92"/>
                </a:cxn>
                <a:cxn ang="0">
                  <a:pos x="0" y="116"/>
                </a:cxn>
                <a:cxn ang="0">
                  <a:pos x="0" y="126"/>
                </a:cxn>
                <a:cxn ang="0">
                  <a:pos x="2" y="138"/>
                </a:cxn>
                <a:cxn ang="0">
                  <a:pos x="8" y="159"/>
                </a:cxn>
                <a:cxn ang="0">
                  <a:pos x="19" y="178"/>
                </a:cxn>
                <a:cxn ang="0">
                  <a:pos x="25" y="187"/>
                </a:cxn>
                <a:cxn ang="0">
                  <a:pos x="34" y="197"/>
                </a:cxn>
                <a:cxn ang="0">
                  <a:pos x="51" y="210"/>
                </a:cxn>
                <a:cxn ang="0">
                  <a:pos x="71" y="221"/>
                </a:cxn>
                <a:cxn ang="0">
                  <a:pos x="91" y="227"/>
                </a:cxn>
                <a:cxn ang="0">
                  <a:pos x="115" y="230"/>
                </a:cxn>
                <a:cxn ang="0">
                  <a:pos x="125" y="228"/>
                </a:cxn>
                <a:cxn ang="0">
                  <a:pos x="128" y="227"/>
                </a:cxn>
                <a:cxn ang="0">
                  <a:pos x="131" y="227"/>
                </a:cxn>
                <a:cxn ang="0">
                  <a:pos x="137" y="227"/>
                </a:cxn>
                <a:cxn ang="0">
                  <a:pos x="159" y="221"/>
                </a:cxn>
                <a:cxn ang="0">
                  <a:pos x="178" y="210"/>
                </a:cxn>
                <a:cxn ang="0">
                  <a:pos x="186" y="203"/>
                </a:cxn>
                <a:cxn ang="0">
                  <a:pos x="196" y="197"/>
                </a:cxn>
                <a:cxn ang="0">
                  <a:pos x="196" y="194"/>
                </a:cxn>
                <a:cxn ang="0">
                  <a:pos x="196" y="193"/>
                </a:cxn>
                <a:cxn ang="0">
                  <a:pos x="197" y="193"/>
                </a:cxn>
                <a:cxn ang="0">
                  <a:pos x="199" y="191"/>
                </a:cxn>
                <a:cxn ang="0">
                  <a:pos x="203" y="187"/>
                </a:cxn>
                <a:cxn ang="0">
                  <a:pos x="211" y="178"/>
                </a:cxn>
                <a:cxn ang="0">
                  <a:pos x="221" y="159"/>
                </a:cxn>
                <a:cxn ang="0">
                  <a:pos x="228" y="138"/>
                </a:cxn>
                <a:cxn ang="0">
                  <a:pos x="228" y="132"/>
                </a:cxn>
                <a:cxn ang="0">
                  <a:pos x="228" y="128"/>
                </a:cxn>
                <a:cxn ang="0">
                  <a:pos x="229" y="126"/>
                </a:cxn>
                <a:cxn ang="0">
                  <a:pos x="230" y="116"/>
                </a:cxn>
                <a:cxn ang="0">
                  <a:pos x="228" y="92"/>
                </a:cxn>
                <a:cxn ang="0">
                  <a:pos x="221" y="72"/>
                </a:cxn>
                <a:cxn ang="0">
                  <a:pos x="211" y="52"/>
                </a:cxn>
                <a:cxn ang="0">
                  <a:pos x="196" y="35"/>
                </a:cxn>
                <a:cxn ang="0">
                  <a:pos x="186" y="26"/>
                </a:cxn>
                <a:cxn ang="0">
                  <a:pos x="178" y="20"/>
                </a:cxn>
                <a:cxn ang="0">
                  <a:pos x="159" y="9"/>
                </a:cxn>
                <a:cxn ang="0">
                  <a:pos x="137" y="3"/>
                </a:cxn>
                <a:cxn ang="0">
                  <a:pos x="125" y="0"/>
                </a:cxn>
                <a:cxn ang="0">
                  <a:pos x="115" y="0"/>
                </a:cxn>
                <a:cxn ang="0">
                  <a:pos x="91" y="3"/>
                </a:cxn>
                <a:cxn ang="0">
                  <a:pos x="71" y="9"/>
                </a:cxn>
                <a:cxn ang="0">
                  <a:pos x="51" y="20"/>
                </a:cxn>
                <a:cxn ang="0">
                  <a:pos x="34" y="35"/>
                </a:cxn>
              </a:cxnLst>
              <a:rect l="0" t="0" r="r" b="b"/>
              <a:pathLst>
                <a:path w="230" h="230">
                  <a:moveTo>
                    <a:pt x="34" y="35"/>
                  </a:moveTo>
                  <a:lnTo>
                    <a:pt x="19" y="52"/>
                  </a:lnTo>
                  <a:lnTo>
                    <a:pt x="8" y="72"/>
                  </a:lnTo>
                  <a:lnTo>
                    <a:pt x="2" y="92"/>
                  </a:lnTo>
                  <a:lnTo>
                    <a:pt x="0" y="116"/>
                  </a:lnTo>
                  <a:lnTo>
                    <a:pt x="0" y="126"/>
                  </a:lnTo>
                  <a:lnTo>
                    <a:pt x="2" y="138"/>
                  </a:lnTo>
                  <a:lnTo>
                    <a:pt x="8" y="159"/>
                  </a:lnTo>
                  <a:lnTo>
                    <a:pt x="19" y="178"/>
                  </a:lnTo>
                  <a:lnTo>
                    <a:pt x="25" y="187"/>
                  </a:lnTo>
                  <a:lnTo>
                    <a:pt x="34" y="197"/>
                  </a:lnTo>
                  <a:lnTo>
                    <a:pt x="51" y="210"/>
                  </a:lnTo>
                  <a:lnTo>
                    <a:pt x="71" y="221"/>
                  </a:lnTo>
                  <a:lnTo>
                    <a:pt x="91" y="227"/>
                  </a:lnTo>
                  <a:lnTo>
                    <a:pt x="115" y="230"/>
                  </a:lnTo>
                  <a:lnTo>
                    <a:pt x="125" y="228"/>
                  </a:lnTo>
                  <a:lnTo>
                    <a:pt x="128" y="227"/>
                  </a:lnTo>
                  <a:lnTo>
                    <a:pt x="131" y="227"/>
                  </a:lnTo>
                  <a:lnTo>
                    <a:pt x="137" y="227"/>
                  </a:lnTo>
                  <a:lnTo>
                    <a:pt x="159" y="221"/>
                  </a:lnTo>
                  <a:lnTo>
                    <a:pt x="178" y="210"/>
                  </a:lnTo>
                  <a:lnTo>
                    <a:pt x="186" y="203"/>
                  </a:lnTo>
                  <a:lnTo>
                    <a:pt x="196" y="197"/>
                  </a:lnTo>
                  <a:lnTo>
                    <a:pt x="196" y="194"/>
                  </a:lnTo>
                  <a:lnTo>
                    <a:pt x="196" y="193"/>
                  </a:lnTo>
                  <a:lnTo>
                    <a:pt x="197" y="193"/>
                  </a:lnTo>
                  <a:lnTo>
                    <a:pt x="199" y="191"/>
                  </a:lnTo>
                  <a:lnTo>
                    <a:pt x="203" y="187"/>
                  </a:lnTo>
                  <a:lnTo>
                    <a:pt x="211" y="178"/>
                  </a:lnTo>
                  <a:lnTo>
                    <a:pt x="221" y="159"/>
                  </a:lnTo>
                  <a:lnTo>
                    <a:pt x="228" y="138"/>
                  </a:lnTo>
                  <a:lnTo>
                    <a:pt x="228" y="132"/>
                  </a:lnTo>
                  <a:lnTo>
                    <a:pt x="228" y="128"/>
                  </a:lnTo>
                  <a:lnTo>
                    <a:pt x="229" y="126"/>
                  </a:lnTo>
                  <a:lnTo>
                    <a:pt x="230" y="116"/>
                  </a:lnTo>
                  <a:lnTo>
                    <a:pt x="228" y="92"/>
                  </a:lnTo>
                  <a:lnTo>
                    <a:pt x="221" y="72"/>
                  </a:lnTo>
                  <a:lnTo>
                    <a:pt x="211" y="52"/>
                  </a:lnTo>
                  <a:lnTo>
                    <a:pt x="196" y="35"/>
                  </a:lnTo>
                  <a:lnTo>
                    <a:pt x="186" y="26"/>
                  </a:lnTo>
                  <a:lnTo>
                    <a:pt x="178" y="20"/>
                  </a:lnTo>
                  <a:lnTo>
                    <a:pt x="159" y="9"/>
                  </a:lnTo>
                  <a:lnTo>
                    <a:pt x="137" y="3"/>
                  </a:lnTo>
                  <a:lnTo>
                    <a:pt x="125" y="0"/>
                  </a:lnTo>
                  <a:lnTo>
                    <a:pt x="115" y="0"/>
                  </a:lnTo>
                  <a:lnTo>
                    <a:pt x="91" y="3"/>
                  </a:lnTo>
                  <a:lnTo>
                    <a:pt x="71" y="9"/>
                  </a:lnTo>
                  <a:lnTo>
                    <a:pt x="51" y="20"/>
                  </a:lnTo>
                  <a:lnTo>
                    <a:pt x="34" y="35"/>
                  </a:lnTo>
                  <a:close/>
                </a:path>
              </a:pathLst>
            </a:custGeom>
            <a:solidFill>
              <a:srgbClr val="33FF00"/>
            </a:solidFill>
            <a:ln w="9525">
              <a:noFill/>
              <a:round/>
              <a:headEnd/>
              <a:tailEnd/>
            </a:ln>
          </p:spPr>
          <p:txBody>
            <a:bodyPr/>
            <a:lstStyle/>
            <a:p>
              <a:endParaRPr lang="en-GB"/>
            </a:p>
          </p:txBody>
        </p:sp>
        <p:sp>
          <p:nvSpPr>
            <p:cNvPr id="22060" name="Freeform 556"/>
            <p:cNvSpPr>
              <a:spLocks/>
            </p:cNvSpPr>
            <p:nvPr/>
          </p:nvSpPr>
          <p:spPr bwMode="auto">
            <a:xfrm>
              <a:off x="4130" y="3510"/>
              <a:ext cx="57" cy="58"/>
            </a:xfrm>
            <a:custGeom>
              <a:avLst/>
              <a:gdLst/>
              <a:ahLst/>
              <a:cxnLst>
                <a:cxn ang="0">
                  <a:pos x="0" y="115"/>
                </a:cxn>
                <a:cxn ang="0">
                  <a:pos x="0" y="126"/>
                </a:cxn>
                <a:cxn ang="0">
                  <a:pos x="2" y="138"/>
                </a:cxn>
                <a:cxn ang="0">
                  <a:pos x="4" y="147"/>
                </a:cxn>
                <a:cxn ang="0">
                  <a:pos x="8" y="158"/>
                </a:cxn>
                <a:cxn ang="0">
                  <a:pos x="19" y="177"/>
                </a:cxn>
                <a:cxn ang="0">
                  <a:pos x="25" y="186"/>
                </a:cxn>
                <a:cxn ang="0">
                  <a:pos x="34" y="195"/>
                </a:cxn>
                <a:cxn ang="0">
                  <a:pos x="50" y="210"/>
                </a:cxn>
                <a:cxn ang="0">
                  <a:pos x="70" y="221"/>
                </a:cxn>
                <a:cxn ang="0">
                  <a:pos x="90" y="227"/>
                </a:cxn>
                <a:cxn ang="0">
                  <a:pos x="115" y="229"/>
                </a:cxn>
                <a:cxn ang="0">
                  <a:pos x="126" y="228"/>
                </a:cxn>
                <a:cxn ang="0">
                  <a:pos x="128" y="227"/>
                </a:cxn>
                <a:cxn ang="0">
                  <a:pos x="131" y="227"/>
                </a:cxn>
                <a:cxn ang="0">
                  <a:pos x="137" y="227"/>
                </a:cxn>
                <a:cxn ang="0">
                  <a:pos x="142" y="225"/>
                </a:cxn>
                <a:cxn ang="0">
                  <a:pos x="144" y="224"/>
                </a:cxn>
                <a:cxn ang="0">
                  <a:pos x="147" y="224"/>
                </a:cxn>
                <a:cxn ang="0">
                  <a:pos x="158" y="221"/>
                </a:cxn>
                <a:cxn ang="0">
                  <a:pos x="177" y="210"/>
                </a:cxn>
                <a:cxn ang="0">
                  <a:pos x="185" y="203"/>
                </a:cxn>
                <a:cxn ang="0">
                  <a:pos x="190" y="198"/>
                </a:cxn>
                <a:cxn ang="0">
                  <a:pos x="192" y="196"/>
                </a:cxn>
                <a:cxn ang="0">
                  <a:pos x="192" y="195"/>
                </a:cxn>
                <a:cxn ang="0">
                  <a:pos x="193" y="195"/>
                </a:cxn>
                <a:cxn ang="0">
                  <a:pos x="195" y="195"/>
                </a:cxn>
                <a:cxn ang="0">
                  <a:pos x="195" y="193"/>
                </a:cxn>
                <a:cxn ang="0">
                  <a:pos x="195" y="192"/>
                </a:cxn>
                <a:cxn ang="0">
                  <a:pos x="196" y="192"/>
                </a:cxn>
                <a:cxn ang="0">
                  <a:pos x="198" y="190"/>
                </a:cxn>
                <a:cxn ang="0">
                  <a:pos x="203" y="186"/>
                </a:cxn>
                <a:cxn ang="0">
                  <a:pos x="210" y="177"/>
                </a:cxn>
                <a:cxn ang="0">
                  <a:pos x="221" y="158"/>
                </a:cxn>
                <a:cxn ang="0">
                  <a:pos x="224" y="147"/>
                </a:cxn>
                <a:cxn ang="0">
                  <a:pos x="224" y="144"/>
                </a:cxn>
                <a:cxn ang="0">
                  <a:pos x="225" y="142"/>
                </a:cxn>
                <a:cxn ang="0">
                  <a:pos x="227" y="138"/>
                </a:cxn>
                <a:cxn ang="0">
                  <a:pos x="227" y="131"/>
                </a:cxn>
                <a:cxn ang="0">
                  <a:pos x="227" y="128"/>
                </a:cxn>
                <a:cxn ang="0">
                  <a:pos x="228" y="126"/>
                </a:cxn>
                <a:cxn ang="0">
                  <a:pos x="229" y="115"/>
                </a:cxn>
                <a:cxn ang="0">
                  <a:pos x="227" y="91"/>
                </a:cxn>
                <a:cxn ang="0">
                  <a:pos x="221" y="71"/>
                </a:cxn>
                <a:cxn ang="0">
                  <a:pos x="210" y="50"/>
                </a:cxn>
                <a:cxn ang="0">
                  <a:pos x="195" y="34"/>
                </a:cxn>
                <a:cxn ang="0">
                  <a:pos x="185" y="26"/>
                </a:cxn>
                <a:cxn ang="0">
                  <a:pos x="177" y="19"/>
                </a:cxn>
                <a:cxn ang="0">
                  <a:pos x="158" y="9"/>
                </a:cxn>
                <a:cxn ang="0">
                  <a:pos x="147" y="4"/>
                </a:cxn>
                <a:cxn ang="0">
                  <a:pos x="137" y="2"/>
                </a:cxn>
                <a:cxn ang="0">
                  <a:pos x="126" y="0"/>
                </a:cxn>
                <a:cxn ang="0">
                  <a:pos x="115" y="0"/>
                </a:cxn>
                <a:cxn ang="0">
                  <a:pos x="90" y="2"/>
                </a:cxn>
                <a:cxn ang="0">
                  <a:pos x="70" y="9"/>
                </a:cxn>
                <a:cxn ang="0">
                  <a:pos x="50" y="19"/>
                </a:cxn>
                <a:cxn ang="0">
                  <a:pos x="34" y="34"/>
                </a:cxn>
                <a:cxn ang="0">
                  <a:pos x="19" y="50"/>
                </a:cxn>
                <a:cxn ang="0">
                  <a:pos x="8" y="71"/>
                </a:cxn>
                <a:cxn ang="0">
                  <a:pos x="2" y="91"/>
                </a:cxn>
                <a:cxn ang="0">
                  <a:pos x="0" y="115"/>
                </a:cxn>
              </a:cxnLst>
              <a:rect l="0" t="0" r="r" b="b"/>
              <a:pathLst>
                <a:path w="229" h="229">
                  <a:moveTo>
                    <a:pt x="0" y="115"/>
                  </a:moveTo>
                  <a:lnTo>
                    <a:pt x="0" y="126"/>
                  </a:lnTo>
                  <a:lnTo>
                    <a:pt x="2" y="138"/>
                  </a:lnTo>
                  <a:lnTo>
                    <a:pt x="4" y="147"/>
                  </a:lnTo>
                  <a:lnTo>
                    <a:pt x="8" y="158"/>
                  </a:lnTo>
                  <a:lnTo>
                    <a:pt x="19" y="177"/>
                  </a:lnTo>
                  <a:lnTo>
                    <a:pt x="25" y="186"/>
                  </a:lnTo>
                  <a:lnTo>
                    <a:pt x="34" y="195"/>
                  </a:lnTo>
                  <a:lnTo>
                    <a:pt x="50" y="210"/>
                  </a:lnTo>
                  <a:lnTo>
                    <a:pt x="70" y="221"/>
                  </a:lnTo>
                  <a:lnTo>
                    <a:pt x="90" y="227"/>
                  </a:lnTo>
                  <a:lnTo>
                    <a:pt x="115" y="229"/>
                  </a:lnTo>
                  <a:lnTo>
                    <a:pt x="126" y="228"/>
                  </a:lnTo>
                  <a:lnTo>
                    <a:pt x="128" y="227"/>
                  </a:lnTo>
                  <a:lnTo>
                    <a:pt x="131" y="227"/>
                  </a:lnTo>
                  <a:lnTo>
                    <a:pt x="137" y="227"/>
                  </a:lnTo>
                  <a:lnTo>
                    <a:pt x="142" y="225"/>
                  </a:lnTo>
                  <a:lnTo>
                    <a:pt x="144" y="224"/>
                  </a:lnTo>
                  <a:lnTo>
                    <a:pt x="147" y="224"/>
                  </a:lnTo>
                  <a:lnTo>
                    <a:pt x="158" y="221"/>
                  </a:lnTo>
                  <a:lnTo>
                    <a:pt x="177" y="210"/>
                  </a:lnTo>
                  <a:lnTo>
                    <a:pt x="185" y="203"/>
                  </a:lnTo>
                  <a:lnTo>
                    <a:pt x="190" y="198"/>
                  </a:lnTo>
                  <a:lnTo>
                    <a:pt x="192" y="196"/>
                  </a:lnTo>
                  <a:lnTo>
                    <a:pt x="192" y="195"/>
                  </a:lnTo>
                  <a:lnTo>
                    <a:pt x="193" y="195"/>
                  </a:lnTo>
                  <a:lnTo>
                    <a:pt x="195" y="195"/>
                  </a:lnTo>
                  <a:lnTo>
                    <a:pt x="195" y="193"/>
                  </a:lnTo>
                  <a:lnTo>
                    <a:pt x="195" y="192"/>
                  </a:lnTo>
                  <a:lnTo>
                    <a:pt x="196" y="192"/>
                  </a:lnTo>
                  <a:lnTo>
                    <a:pt x="198" y="190"/>
                  </a:lnTo>
                  <a:lnTo>
                    <a:pt x="203" y="186"/>
                  </a:lnTo>
                  <a:lnTo>
                    <a:pt x="210" y="177"/>
                  </a:lnTo>
                  <a:lnTo>
                    <a:pt x="221" y="158"/>
                  </a:lnTo>
                  <a:lnTo>
                    <a:pt x="224" y="147"/>
                  </a:lnTo>
                  <a:lnTo>
                    <a:pt x="224" y="144"/>
                  </a:lnTo>
                  <a:lnTo>
                    <a:pt x="225" y="142"/>
                  </a:lnTo>
                  <a:lnTo>
                    <a:pt x="227" y="138"/>
                  </a:lnTo>
                  <a:lnTo>
                    <a:pt x="227" y="131"/>
                  </a:lnTo>
                  <a:lnTo>
                    <a:pt x="227" y="128"/>
                  </a:lnTo>
                  <a:lnTo>
                    <a:pt x="228" y="126"/>
                  </a:lnTo>
                  <a:lnTo>
                    <a:pt x="229" y="115"/>
                  </a:lnTo>
                  <a:lnTo>
                    <a:pt x="227" y="91"/>
                  </a:lnTo>
                  <a:lnTo>
                    <a:pt x="221" y="71"/>
                  </a:lnTo>
                  <a:lnTo>
                    <a:pt x="210" y="50"/>
                  </a:lnTo>
                  <a:lnTo>
                    <a:pt x="195" y="34"/>
                  </a:lnTo>
                  <a:lnTo>
                    <a:pt x="185" y="26"/>
                  </a:lnTo>
                  <a:lnTo>
                    <a:pt x="177" y="19"/>
                  </a:lnTo>
                  <a:lnTo>
                    <a:pt x="158" y="9"/>
                  </a:lnTo>
                  <a:lnTo>
                    <a:pt x="147" y="4"/>
                  </a:lnTo>
                  <a:lnTo>
                    <a:pt x="137" y="2"/>
                  </a:lnTo>
                  <a:lnTo>
                    <a:pt x="126" y="0"/>
                  </a:lnTo>
                  <a:lnTo>
                    <a:pt x="115" y="0"/>
                  </a:lnTo>
                  <a:lnTo>
                    <a:pt x="90" y="2"/>
                  </a:lnTo>
                  <a:lnTo>
                    <a:pt x="70" y="9"/>
                  </a:lnTo>
                  <a:lnTo>
                    <a:pt x="50" y="19"/>
                  </a:lnTo>
                  <a:lnTo>
                    <a:pt x="34" y="34"/>
                  </a:lnTo>
                  <a:lnTo>
                    <a:pt x="19" y="50"/>
                  </a:lnTo>
                  <a:lnTo>
                    <a:pt x="8" y="71"/>
                  </a:lnTo>
                  <a:lnTo>
                    <a:pt x="2" y="91"/>
                  </a:lnTo>
                  <a:lnTo>
                    <a:pt x="0" y="115"/>
                  </a:lnTo>
                  <a:close/>
                </a:path>
              </a:pathLst>
            </a:custGeom>
            <a:solidFill>
              <a:srgbClr val="33FF00"/>
            </a:solidFill>
            <a:ln w="9525">
              <a:noFill/>
              <a:round/>
              <a:headEnd/>
              <a:tailEnd/>
            </a:ln>
          </p:spPr>
          <p:txBody>
            <a:bodyPr/>
            <a:lstStyle/>
            <a:p>
              <a:endParaRPr lang="en-GB"/>
            </a:p>
          </p:txBody>
        </p:sp>
        <p:sp>
          <p:nvSpPr>
            <p:cNvPr id="22061" name="Freeform 557"/>
            <p:cNvSpPr>
              <a:spLocks/>
            </p:cNvSpPr>
            <p:nvPr/>
          </p:nvSpPr>
          <p:spPr bwMode="auto">
            <a:xfrm>
              <a:off x="2908" y="2803"/>
              <a:ext cx="58" cy="57"/>
            </a:xfrm>
            <a:custGeom>
              <a:avLst/>
              <a:gdLst/>
              <a:ahLst/>
              <a:cxnLst>
                <a:cxn ang="0">
                  <a:pos x="229" y="115"/>
                </a:cxn>
                <a:cxn ang="0">
                  <a:pos x="227" y="92"/>
                </a:cxn>
                <a:cxn ang="0">
                  <a:pos x="221" y="71"/>
                </a:cxn>
                <a:cxn ang="0">
                  <a:pos x="210" y="51"/>
                </a:cxn>
                <a:cxn ang="0">
                  <a:pos x="195" y="34"/>
                </a:cxn>
                <a:cxn ang="0">
                  <a:pos x="185" y="25"/>
                </a:cxn>
                <a:cxn ang="0">
                  <a:pos x="177" y="19"/>
                </a:cxn>
                <a:cxn ang="0">
                  <a:pos x="158" y="8"/>
                </a:cxn>
                <a:cxn ang="0">
                  <a:pos x="147" y="4"/>
                </a:cxn>
                <a:cxn ang="0">
                  <a:pos x="137" y="2"/>
                </a:cxn>
                <a:cxn ang="0">
                  <a:pos x="126" y="0"/>
                </a:cxn>
                <a:cxn ang="0">
                  <a:pos x="115" y="0"/>
                </a:cxn>
                <a:cxn ang="0">
                  <a:pos x="90" y="2"/>
                </a:cxn>
                <a:cxn ang="0">
                  <a:pos x="70" y="8"/>
                </a:cxn>
                <a:cxn ang="0">
                  <a:pos x="50" y="19"/>
                </a:cxn>
                <a:cxn ang="0">
                  <a:pos x="34" y="34"/>
                </a:cxn>
                <a:cxn ang="0">
                  <a:pos x="19" y="51"/>
                </a:cxn>
                <a:cxn ang="0">
                  <a:pos x="8" y="71"/>
                </a:cxn>
                <a:cxn ang="0">
                  <a:pos x="2" y="92"/>
                </a:cxn>
                <a:cxn ang="0">
                  <a:pos x="0" y="115"/>
                </a:cxn>
                <a:cxn ang="0">
                  <a:pos x="0" y="126"/>
                </a:cxn>
                <a:cxn ang="0">
                  <a:pos x="2" y="137"/>
                </a:cxn>
                <a:cxn ang="0">
                  <a:pos x="8" y="159"/>
                </a:cxn>
                <a:cxn ang="0">
                  <a:pos x="19" y="178"/>
                </a:cxn>
                <a:cxn ang="0">
                  <a:pos x="25" y="186"/>
                </a:cxn>
                <a:cxn ang="0">
                  <a:pos x="34" y="196"/>
                </a:cxn>
                <a:cxn ang="0">
                  <a:pos x="50" y="210"/>
                </a:cxn>
                <a:cxn ang="0">
                  <a:pos x="70" y="221"/>
                </a:cxn>
                <a:cxn ang="0">
                  <a:pos x="90" y="227"/>
                </a:cxn>
                <a:cxn ang="0">
                  <a:pos x="115" y="229"/>
                </a:cxn>
                <a:cxn ang="0">
                  <a:pos x="126" y="228"/>
                </a:cxn>
                <a:cxn ang="0">
                  <a:pos x="128" y="227"/>
                </a:cxn>
                <a:cxn ang="0">
                  <a:pos x="131" y="227"/>
                </a:cxn>
                <a:cxn ang="0">
                  <a:pos x="137" y="227"/>
                </a:cxn>
                <a:cxn ang="0">
                  <a:pos x="142" y="225"/>
                </a:cxn>
                <a:cxn ang="0">
                  <a:pos x="144" y="224"/>
                </a:cxn>
                <a:cxn ang="0">
                  <a:pos x="147" y="224"/>
                </a:cxn>
                <a:cxn ang="0">
                  <a:pos x="158" y="221"/>
                </a:cxn>
                <a:cxn ang="0">
                  <a:pos x="177" y="210"/>
                </a:cxn>
                <a:cxn ang="0">
                  <a:pos x="185" y="202"/>
                </a:cxn>
                <a:cxn ang="0">
                  <a:pos x="195" y="196"/>
                </a:cxn>
                <a:cxn ang="0">
                  <a:pos x="195" y="194"/>
                </a:cxn>
                <a:cxn ang="0">
                  <a:pos x="195" y="193"/>
                </a:cxn>
                <a:cxn ang="0">
                  <a:pos x="196" y="193"/>
                </a:cxn>
                <a:cxn ang="0">
                  <a:pos x="198" y="191"/>
                </a:cxn>
                <a:cxn ang="0">
                  <a:pos x="202" y="186"/>
                </a:cxn>
                <a:cxn ang="0">
                  <a:pos x="210" y="178"/>
                </a:cxn>
                <a:cxn ang="0">
                  <a:pos x="221" y="159"/>
                </a:cxn>
                <a:cxn ang="0">
                  <a:pos x="227" y="137"/>
                </a:cxn>
                <a:cxn ang="0">
                  <a:pos x="227" y="131"/>
                </a:cxn>
                <a:cxn ang="0">
                  <a:pos x="227" y="128"/>
                </a:cxn>
                <a:cxn ang="0">
                  <a:pos x="228" y="126"/>
                </a:cxn>
                <a:cxn ang="0">
                  <a:pos x="229" y="115"/>
                </a:cxn>
              </a:cxnLst>
              <a:rect l="0" t="0" r="r" b="b"/>
              <a:pathLst>
                <a:path w="229" h="229">
                  <a:moveTo>
                    <a:pt x="229" y="115"/>
                  </a:moveTo>
                  <a:lnTo>
                    <a:pt x="227" y="92"/>
                  </a:lnTo>
                  <a:lnTo>
                    <a:pt x="221" y="71"/>
                  </a:lnTo>
                  <a:lnTo>
                    <a:pt x="210" y="51"/>
                  </a:lnTo>
                  <a:lnTo>
                    <a:pt x="195" y="34"/>
                  </a:lnTo>
                  <a:lnTo>
                    <a:pt x="185" y="25"/>
                  </a:lnTo>
                  <a:lnTo>
                    <a:pt x="177" y="19"/>
                  </a:lnTo>
                  <a:lnTo>
                    <a:pt x="158" y="8"/>
                  </a:lnTo>
                  <a:lnTo>
                    <a:pt x="147" y="4"/>
                  </a:lnTo>
                  <a:lnTo>
                    <a:pt x="137" y="2"/>
                  </a:lnTo>
                  <a:lnTo>
                    <a:pt x="126" y="0"/>
                  </a:lnTo>
                  <a:lnTo>
                    <a:pt x="115" y="0"/>
                  </a:lnTo>
                  <a:lnTo>
                    <a:pt x="90" y="2"/>
                  </a:lnTo>
                  <a:lnTo>
                    <a:pt x="70" y="8"/>
                  </a:lnTo>
                  <a:lnTo>
                    <a:pt x="50" y="19"/>
                  </a:lnTo>
                  <a:lnTo>
                    <a:pt x="34" y="34"/>
                  </a:lnTo>
                  <a:lnTo>
                    <a:pt x="19" y="51"/>
                  </a:lnTo>
                  <a:lnTo>
                    <a:pt x="8" y="71"/>
                  </a:lnTo>
                  <a:lnTo>
                    <a:pt x="2" y="92"/>
                  </a:lnTo>
                  <a:lnTo>
                    <a:pt x="0" y="115"/>
                  </a:lnTo>
                  <a:lnTo>
                    <a:pt x="0" y="126"/>
                  </a:lnTo>
                  <a:lnTo>
                    <a:pt x="2" y="137"/>
                  </a:lnTo>
                  <a:lnTo>
                    <a:pt x="8" y="159"/>
                  </a:lnTo>
                  <a:lnTo>
                    <a:pt x="19" y="178"/>
                  </a:lnTo>
                  <a:lnTo>
                    <a:pt x="25" y="186"/>
                  </a:lnTo>
                  <a:lnTo>
                    <a:pt x="34" y="196"/>
                  </a:lnTo>
                  <a:lnTo>
                    <a:pt x="50" y="210"/>
                  </a:lnTo>
                  <a:lnTo>
                    <a:pt x="70" y="221"/>
                  </a:lnTo>
                  <a:lnTo>
                    <a:pt x="90" y="227"/>
                  </a:lnTo>
                  <a:lnTo>
                    <a:pt x="115" y="229"/>
                  </a:lnTo>
                  <a:lnTo>
                    <a:pt x="126" y="228"/>
                  </a:lnTo>
                  <a:lnTo>
                    <a:pt x="128" y="227"/>
                  </a:lnTo>
                  <a:lnTo>
                    <a:pt x="131" y="227"/>
                  </a:lnTo>
                  <a:lnTo>
                    <a:pt x="137" y="227"/>
                  </a:lnTo>
                  <a:lnTo>
                    <a:pt x="142" y="225"/>
                  </a:lnTo>
                  <a:lnTo>
                    <a:pt x="144" y="224"/>
                  </a:lnTo>
                  <a:lnTo>
                    <a:pt x="147" y="224"/>
                  </a:lnTo>
                  <a:lnTo>
                    <a:pt x="158" y="221"/>
                  </a:lnTo>
                  <a:lnTo>
                    <a:pt x="177" y="210"/>
                  </a:lnTo>
                  <a:lnTo>
                    <a:pt x="185" y="202"/>
                  </a:lnTo>
                  <a:lnTo>
                    <a:pt x="195" y="196"/>
                  </a:lnTo>
                  <a:lnTo>
                    <a:pt x="195" y="194"/>
                  </a:lnTo>
                  <a:lnTo>
                    <a:pt x="195" y="193"/>
                  </a:lnTo>
                  <a:lnTo>
                    <a:pt x="196" y="193"/>
                  </a:lnTo>
                  <a:lnTo>
                    <a:pt x="198" y="191"/>
                  </a:lnTo>
                  <a:lnTo>
                    <a:pt x="202" y="186"/>
                  </a:lnTo>
                  <a:lnTo>
                    <a:pt x="210" y="178"/>
                  </a:lnTo>
                  <a:lnTo>
                    <a:pt x="221" y="159"/>
                  </a:lnTo>
                  <a:lnTo>
                    <a:pt x="227" y="137"/>
                  </a:lnTo>
                  <a:lnTo>
                    <a:pt x="227" y="131"/>
                  </a:lnTo>
                  <a:lnTo>
                    <a:pt x="227" y="128"/>
                  </a:lnTo>
                  <a:lnTo>
                    <a:pt x="228" y="126"/>
                  </a:lnTo>
                  <a:lnTo>
                    <a:pt x="229" y="115"/>
                  </a:lnTo>
                  <a:close/>
                </a:path>
              </a:pathLst>
            </a:custGeom>
            <a:solidFill>
              <a:srgbClr val="33FF00"/>
            </a:solidFill>
            <a:ln w="9525">
              <a:noFill/>
              <a:round/>
              <a:headEnd/>
              <a:tailEnd/>
            </a:ln>
          </p:spPr>
          <p:txBody>
            <a:bodyPr/>
            <a:lstStyle/>
            <a:p>
              <a:endParaRPr lang="en-GB"/>
            </a:p>
          </p:txBody>
        </p:sp>
        <p:sp>
          <p:nvSpPr>
            <p:cNvPr id="22062" name="Freeform 558"/>
            <p:cNvSpPr>
              <a:spLocks/>
            </p:cNvSpPr>
            <p:nvPr/>
          </p:nvSpPr>
          <p:spPr bwMode="auto">
            <a:xfrm>
              <a:off x="3040" y="2826"/>
              <a:ext cx="58" cy="57"/>
            </a:xfrm>
            <a:custGeom>
              <a:avLst/>
              <a:gdLst/>
              <a:ahLst/>
              <a:cxnLst>
                <a:cxn ang="0">
                  <a:pos x="34" y="33"/>
                </a:cxn>
                <a:cxn ang="0">
                  <a:pos x="19" y="50"/>
                </a:cxn>
                <a:cxn ang="0">
                  <a:pos x="8" y="70"/>
                </a:cxn>
                <a:cxn ang="0">
                  <a:pos x="2" y="90"/>
                </a:cxn>
                <a:cxn ang="0">
                  <a:pos x="0" y="114"/>
                </a:cxn>
                <a:cxn ang="0">
                  <a:pos x="0" y="124"/>
                </a:cxn>
                <a:cxn ang="0">
                  <a:pos x="2" y="136"/>
                </a:cxn>
                <a:cxn ang="0">
                  <a:pos x="8" y="157"/>
                </a:cxn>
                <a:cxn ang="0">
                  <a:pos x="19" y="177"/>
                </a:cxn>
                <a:cxn ang="0">
                  <a:pos x="25" y="185"/>
                </a:cxn>
                <a:cxn ang="0">
                  <a:pos x="34" y="195"/>
                </a:cxn>
                <a:cxn ang="0">
                  <a:pos x="50" y="210"/>
                </a:cxn>
                <a:cxn ang="0">
                  <a:pos x="70" y="220"/>
                </a:cxn>
                <a:cxn ang="0">
                  <a:pos x="90" y="227"/>
                </a:cxn>
                <a:cxn ang="0">
                  <a:pos x="114" y="229"/>
                </a:cxn>
                <a:cxn ang="0">
                  <a:pos x="125" y="228"/>
                </a:cxn>
                <a:cxn ang="0">
                  <a:pos x="127" y="227"/>
                </a:cxn>
                <a:cxn ang="0">
                  <a:pos x="130" y="227"/>
                </a:cxn>
                <a:cxn ang="0">
                  <a:pos x="136" y="227"/>
                </a:cxn>
                <a:cxn ang="0">
                  <a:pos x="158" y="220"/>
                </a:cxn>
                <a:cxn ang="0">
                  <a:pos x="177" y="210"/>
                </a:cxn>
                <a:cxn ang="0">
                  <a:pos x="185" y="202"/>
                </a:cxn>
                <a:cxn ang="0">
                  <a:pos x="190" y="198"/>
                </a:cxn>
                <a:cxn ang="0">
                  <a:pos x="192" y="196"/>
                </a:cxn>
                <a:cxn ang="0">
                  <a:pos x="192" y="195"/>
                </a:cxn>
                <a:cxn ang="0">
                  <a:pos x="193" y="195"/>
                </a:cxn>
                <a:cxn ang="0">
                  <a:pos x="195" y="195"/>
                </a:cxn>
                <a:cxn ang="0">
                  <a:pos x="195" y="193"/>
                </a:cxn>
                <a:cxn ang="0">
                  <a:pos x="195" y="191"/>
                </a:cxn>
                <a:cxn ang="0">
                  <a:pos x="196" y="191"/>
                </a:cxn>
                <a:cxn ang="0">
                  <a:pos x="198" y="189"/>
                </a:cxn>
                <a:cxn ang="0">
                  <a:pos x="202" y="185"/>
                </a:cxn>
                <a:cxn ang="0">
                  <a:pos x="210" y="177"/>
                </a:cxn>
                <a:cxn ang="0">
                  <a:pos x="221" y="157"/>
                </a:cxn>
                <a:cxn ang="0">
                  <a:pos x="227" y="136"/>
                </a:cxn>
                <a:cxn ang="0">
                  <a:pos x="227" y="130"/>
                </a:cxn>
                <a:cxn ang="0">
                  <a:pos x="227" y="126"/>
                </a:cxn>
                <a:cxn ang="0">
                  <a:pos x="228" y="124"/>
                </a:cxn>
                <a:cxn ang="0">
                  <a:pos x="229" y="114"/>
                </a:cxn>
                <a:cxn ang="0">
                  <a:pos x="227" y="90"/>
                </a:cxn>
                <a:cxn ang="0">
                  <a:pos x="221" y="70"/>
                </a:cxn>
                <a:cxn ang="0">
                  <a:pos x="210" y="50"/>
                </a:cxn>
                <a:cxn ang="0">
                  <a:pos x="195" y="33"/>
                </a:cxn>
                <a:cxn ang="0">
                  <a:pos x="185" y="24"/>
                </a:cxn>
                <a:cxn ang="0">
                  <a:pos x="177" y="18"/>
                </a:cxn>
                <a:cxn ang="0">
                  <a:pos x="158" y="7"/>
                </a:cxn>
                <a:cxn ang="0">
                  <a:pos x="136" y="1"/>
                </a:cxn>
                <a:cxn ang="0">
                  <a:pos x="114" y="0"/>
                </a:cxn>
                <a:cxn ang="0">
                  <a:pos x="90" y="1"/>
                </a:cxn>
                <a:cxn ang="0">
                  <a:pos x="70" y="7"/>
                </a:cxn>
                <a:cxn ang="0">
                  <a:pos x="50" y="18"/>
                </a:cxn>
                <a:cxn ang="0">
                  <a:pos x="34" y="33"/>
                </a:cxn>
              </a:cxnLst>
              <a:rect l="0" t="0" r="r" b="b"/>
              <a:pathLst>
                <a:path w="229" h="229">
                  <a:moveTo>
                    <a:pt x="34" y="33"/>
                  </a:moveTo>
                  <a:lnTo>
                    <a:pt x="19" y="50"/>
                  </a:lnTo>
                  <a:lnTo>
                    <a:pt x="8" y="70"/>
                  </a:lnTo>
                  <a:lnTo>
                    <a:pt x="2" y="90"/>
                  </a:lnTo>
                  <a:lnTo>
                    <a:pt x="0" y="114"/>
                  </a:lnTo>
                  <a:lnTo>
                    <a:pt x="0" y="124"/>
                  </a:lnTo>
                  <a:lnTo>
                    <a:pt x="2" y="136"/>
                  </a:lnTo>
                  <a:lnTo>
                    <a:pt x="8" y="157"/>
                  </a:lnTo>
                  <a:lnTo>
                    <a:pt x="19" y="177"/>
                  </a:lnTo>
                  <a:lnTo>
                    <a:pt x="25" y="185"/>
                  </a:lnTo>
                  <a:lnTo>
                    <a:pt x="34" y="195"/>
                  </a:lnTo>
                  <a:lnTo>
                    <a:pt x="50" y="210"/>
                  </a:lnTo>
                  <a:lnTo>
                    <a:pt x="70" y="220"/>
                  </a:lnTo>
                  <a:lnTo>
                    <a:pt x="90" y="227"/>
                  </a:lnTo>
                  <a:lnTo>
                    <a:pt x="114" y="229"/>
                  </a:lnTo>
                  <a:lnTo>
                    <a:pt x="125" y="228"/>
                  </a:lnTo>
                  <a:lnTo>
                    <a:pt x="127" y="227"/>
                  </a:lnTo>
                  <a:lnTo>
                    <a:pt x="130" y="227"/>
                  </a:lnTo>
                  <a:lnTo>
                    <a:pt x="136" y="227"/>
                  </a:lnTo>
                  <a:lnTo>
                    <a:pt x="158" y="220"/>
                  </a:lnTo>
                  <a:lnTo>
                    <a:pt x="177" y="210"/>
                  </a:lnTo>
                  <a:lnTo>
                    <a:pt x="185" y="202"/>
                  </a:lnTo>
                  <a:lnTo>
                    <a:pt x="190" y="198"/>
                  </a:lnTo>
                  <a:lnTo>
                    <a:pt x="192" y="196"/>
                  </a:lnTo>
                  <a:lnTo>
                    <a:pt x="192" y="195"/>
                  </a:lnTo>
                  <a:lnTo>
                    <a:pt x="193" y="195"/>
                  </a:lnTo>
                  <a:lnTo>
                    <a:pt x="195" y="195"/>
                  </a:lnTo>
                  <a:lnTo>
                    <a:pt x="195" y="193"/>
                  </a:lnTo>
                  <a:lnTo>
                    <a:pt x="195" y="191"/>
                  </a:lnTo>
                  <a:lnTo>
                    <a:pt x="196" y="191"/>
                  </a:lnTo>
                  <a:lnTo>
                    <a:pt x="198" y="189"/>
                  </a:lnTo>
                  <a:lnTo>
                    <a:pt x="202" y="185"/>
                  </a:lnTo>
                  <a:lnTo>
                    <a:pt x="210" y="177"/>
                  </a:lnTo>
                  <a:lnTo>
                    <a:pt x="221" y="157"/>
                  </a:lnTo>
                  <a:lnTo>
                    <a:pt x="227" y="136"/>
                  </a:lnTo>
                  <a:lnTo>
                    <a:pt x="227" y="130"/>
                  </a:lnTo>
                  <a:lnTo>
                    <a:pt x="227" y="126"/>
                  </a:lnTo>
                  <a:lnTo>
                    <a:pt x="228" y="124"/>
                  </a:lnTo>
                  <a:lnTo>
                    <a:pt x="229" y="114"/>
                  </a:lnTo>
                  <a:lnTo>
                    <a:pt x="227" y="90"/>
                  </a:lnTo>
                  <a:lnTo>
                    <a:pt x="221" y="70"/>
                  </a:lnTo>
                  <a:lnTo>
                    <a:pt x="210" y="50"/>
                  </a:lnTo>
                  <a:lnTo>
                    <a:pt x="195" y="33"/>
                  </a:lnTo>
                  <a:lnTo>
                    <a:pt x="185" y="24"/>
                  </a:lnTo>
                  <a:lnTo>
                    <a:pt x="177" y="18"/>
                  </a:lnTo>
                  <a:lnTo>
                    <a:pt x="158" y="7"/>
                  </a:lnTo>
                  <a:lnTo>
                    <a:pt x="136" y="1"/>
                  </a:lnTo>
                  <a:lnTo>
                    <a:pt x="114" y="0"/>
                  </a:lnTo>
                  <a:lnTo>
                    <a:pt x="90" y="1"/>
                  </a:lnTo>
                  <a:lnTo>
                    <a:pt x="70" y="7"/>
                  </a:lnTo>
                  <a:lnTo>
                    <a:pt x="50" y="18"/>
                  </a:lnTo>
                  <a:lnTo>
                    <a:pt x="34" y="33"/>
                  </a:lnTo>
                  <a:close/>
                </a:path>
              </a:pathLst>
            </a:custGeom>
            <a:solidFill>
              <a:srgbClr val="33FF00"/>
            </a:solidFill>
            <a:ln w="9525">
              <a:noFill/>
              <a:round/>
              <a:headEnd/>
              <a:tailEnd/>
            </a:ln>
          </p:spPr>
          <p:txBody>
            <a:bodyPr/>
            <a:lstStyle/>
            <a:p>
              <a:endParaRPr lang="en-GB"/>
            </a:p>
          </p:txBody>
        </p:sp>
        <p:sp>
          <p:nvSpPr>
            <p:cNvPr id="22063" name="Freeform 559"/>
            <p:cNvSpPr>
              <a:spLocks/>
            </p:cNvSpPr>
            <p:nvPr/>
          </p:nvSpPr>
          <p:spPr bwMode="auto">
            <a:xfrm>
              <a:off x="4130" y="3510"/>
              <a:ext cx="57" cy="58"/>
            </a:xfrm>
            <a:custGeom>
              <a:avLst/>
              <a:gdLst/>
              <a:ahLst/>
              <a:cxnLst>
                <a:cxn ang="0">
                  <a:pos x="34" y="195"/>
                </a:cxn>
                <a:cxn ang="0">
                  <a:pos x="50" y="210"/>
                </a:cxn>
                <a:cxn ang="0">
                  <a:pos x="70" y="221"/>
                </a:cxn>
                <a:cxn ang="0">
                  <a:pos x="90" y="227"/>
                </a:cxn>
                <a:cxn ang="0">
                  <a:pos x="115" y="229"/>
                </a:cxn>
                <a:cxn ang="0">
                  <a:pos x="126" y="228"/>
                </a:cxn>
                <a:cxn ang="0">
                  <a:pos x="128" y="227"/>
                </a:cxn>
                <a:cxn ang="0">
                  <a:pos x="131" y="227"/>
                </a:cxn>
                <a:cxn ang="0">
                  <a:pos x="137" y="227"/>
                </a:cxn>
                <a:cxn ang="0">
                  <a:pos x="142" y="225"/>
                </a:cxn>
                <a:cxn ang="0">
                  <a:pos x="144" y="224"/>
                </a:cxn>
                <a:cxn ang="0">
                  <a:pos x="147" y="224"/>
                </a:cxn>
                <a:cxn ang="0">
                  <a:pos x="158" y="221"/>
                </a:cxn>
                <a:cxn ang="0">
                  <a:pos x="177" y="210"/>
                </a:cxn>
                <a:cxn ang="0">
                  <a:pos x="185" y="203"/>
                </a:cxn>
                <a:cxn ang="0">
                  <a:pos x="190" y="198"/>
                </a:cxn>
                <a:cxn ang="0">
                  <a:pos x="192" y="196"/>
                </a:cxn>
                <a:cxn ang="0">
                  <a:pos x="192" y="195"/>
                </a:cxn>
                <a:cxn ang="0">
                  <a:pos x="193" y="195"/>
                </a:cxn>
                <a:cxn ang="0">
                  <a:pos x="195" y="195"/>
                </a:cxn>
                <a:cxn ang="0">
                  <a:pos x="195" y="193"/>
                </a:cxn>
                <a:cxn ang="0">
                  <a:pos x="195" y="192"/>
                </a:cxn>
                <a:cxn ang="0">
                  <a:pos x="196" y="192"/>
                </a:cxn>
                <a:cxn ang="0">
                  <a:pos x="198" y="190"/>
                </a:cxn>
                <a:cxn ang="0">
                  <a:pos x="203" y="186"/>
                </a:cxn>
                <a:cxn ang="0">
                  <a:pos x="210" y="177"/>
                </a:cxn>
                <a:cxn ang="0">
                  <a:pos x="221" y="158"/>
                </a:cxn>
                <a:cxn ang="0">
                  <a:pos x="224" y="147"/>
                </a:cxn>
                <a:cxn ang="0">
                  <a:pos x="224" y="144"/>
                </a:cxn>
                <a:cxn ang="0">
                  <a:pos x="225" y="142"/>
                </a:cxn>
                <a:cxn ang="0">
                  <a:pos x="227" y="138"/>
                </a:cxn>
                <a:cxn ang="0">
                  <a:pos x="227" y="131"/>
                </a:cxn>
                <a:cxn ang="0">
                  <a:pos x="227" y="128"/>
                </a:cxn>
                <a:cxn ang="0">
                  <a:pos x="228" y="126"/>
                </a:cxn>
                <a:cxn ang="0">
                  <a:pos x="229" y="115"/>
                </a:cxn>
                <a:cxn ang="0">
                  <a:pos x="227" y="91"/>
                </a:cxn>
                <a:cxn ang="0">
                  <a:pos x="221" y="71"/>
                </a:cxn>
                <a:cxn ang="0">
                  <a:pos x="210" y="50"/>
                </a:cxn>
                <a:cxn ang="0">
                  <a:pos x="195" y="34"/>
                </a:cxn>
                <a:cxn ang="0">
                  <a:pos x="185" y="26"/>
                </a:cxn>
                <a:cxn ang="0">
                  <a:pos x="177" y="19"/>
                </a:cxn>
                <a:cxn ang="0">
                  <a:pos x="158" y="9"/>
                </a:cxn>
                <a:cxn ang="0">
                  <a:pos x="147" y="4"/>
                </a:cxn>
                <a:cxn ang="0">
                  <a:pos x="137" y="2"/>
                </a:cxn>
                <a:cxn ang="0">
                  <a:pos x="126" y="0"/>
                </a:cxn>
                <a:cxn ang="0">
                  <a:pos x="115" y="0"/>
                </a:cxn>
                <a:cxn ang="0">
                  <a:pos x="90" y="2"/>
                </a:cxn>
                <a:cxn ang="0">
                  <a:pos x="70" y="9"/>
                </a:cxn>
                <a:cxn ang="0">
                  <a:pos x="50" y="19"/>
                </a:cxn>
                <a:cxn ang="0">
                  <a:pos x="34" y="34"/>
                </a:cxn>
                <a:cxn ang="0">
                  <a:pos x="19" y="50"/>
                </a:cxn>
                <a:cxn ang="0">
                  <a:pos x="8" y="71"/>
                </a:cxn>
                <a:cxn ang="0">
                  <a:pos x="2" y="91"/>
                </a:cxn>
                <a:cxn ang="0">
                  <a:pos x="0" y="115"/>
                </a:cxn>
                <a:cxn ang="0">
                  <a:pos x="0" y="126"/>
                </a:cxn>
                <a:cxn ang="0">
                  <a:pos x="2" y="138"/>
                </a:cxn>
                <a:cxn ang="0">
                  <a:pos x="4" y="147"/>
                </a:cxn>
                <a:cxn ang="0">
                  <a:pos x="8" y="158"/>
                </a:cxn>
                <a:cxn ang="0">
                  <a:pos x="19" y="177"/>
                </a:cxn>
                <a:cxn ang="0">
                  <a:pos x="25" y="186"/>
                </a:cxn>
                <a:cxn ang="0">
                  <a:pos x="34" y="195"/>
                </a:cxn>
              </a:cxnLst>
              <a:rect l="0" t="0" r="r" b="b"/>
              <a:pathLst>
                <a:path w="229" h="229">
                  <a:moveTo>
                    <a:pt x="34" y="195"/>
                  </a:moveTo>
                  <a:lnTo>
                    <a:pt x="50" y="210"/>
                  </a:lnTo>
                  <a:lnTo>
                    <a:pt x="70" y="221"/>
                  </a:lnTo>
                  <a:lnTo>
                    <a:pt x="90" y="227"/>
                  </a:lnTo>
                  <a:lnTo>
                    <a:pt x="115" y="229"/>
                  </a:lnTo>
                  <a:lnTo>
                    <a:pt x="126" y="228"/>
                  </a:lnTo>
                  <a:lnTo>
                    <a:pt x="128" y="227"/>
                  </a:lnTo>
                  <a:lnTo>
                    <a:pt x="131" y="227"/>
                  </a:lnTo>
                  <a:lnTo>
                    <a:pt x="137" y="227"/>
                  </a:lnTo>
                  <a:lnTo>
                    <a:pt x="142" y="225"/>
                  </a:lnTo>
                  <a:lnTo>
                    <a:pt x="144" y="224"/>
                  </a:lnTo>
                  <a:lnTo>
                    <a:pt x="147" y="224"/>
                  </a:lnTo>
                  <a:lnTo>
                    <a:pt x="158" y="221"/>
                  </a:lnTo>
                  <a:lnTo>
                    <a:pt x="177" y="210"/>
                  </a:lnTo>
                  <a:lnTo>
                    <a:pt x="185" y="203"/>
                  </a:lnTo>
                  <a:lnTo>
                    <a:pt x="190" y="198"/>
                  </a:lnTo>
                  <a:lnTo>
                    <a:pt x="192" y="196"/>
                  </a:lnTo>
                  <a:lnTo>
                    <a:pt x="192" y="195"/>
                  </a:lnTo>
                  <a:lnTo>
                    <a:pt x="193" y="195"/>
                  </a:lnTo>
                  <a:lnTo>
                    <a:pt x="195" y="195"/>
                  </a:lnTo>
                  <a:lnTo>
                    <a:pt x="195" y="193"/>
                  </a:lnTo>
                  <a:lnTo>
                    <a:pt x="195" y="192"/>
                  </a:lnTo>
                  <a:lnTo>
                    <a:pt x="196" y="192"/>
                  </a:lnTo>
                  <a:lnTo>
                    <a:pt x="198" y="190"/>
                  </a:lnTo>
                  <a:lnTo>
                    <a:pt x="203" y="186"/>
                  </a:lnTo>
                  <a:lnTo>
                    <a:pt x="210" y="177"/>
                  </a:lnTo>
                  <a:lnTo>
                    <a:pt x="221" y="158"/>
                  </a:lnTo>
                  <a:lnTo>
                    <a:pt x="224" y="147"/>
                  </a:lnTo>
                  <a:lnTo>
                    <a:pt x="224" y="144"/>
                  </a:lnTo>
                  <a:lnTo>
                    <a:pt x="225" y="142"/>
                  </a:lnTo>
                  <a:lnTo>
                    <a:pt x="227" y="138"/>
                  </a:lnTo>
                  <a:lnTo>
                    <a:pt x="227" y="131"/>
                  </a:lnTo>
                  <a:lnTo>
                    <a:pt x="227" y="128"/>
                  </a:lnTo>
                  <a:lnTo>
                    <a:pt x="228" y="126"/>
                  </a:lnTo>
                  <a:lnTo>
                    <a:pt x="229" y="115"/>
                  </a:lnTo>
                  <a:lnTo>
                    <a:pt x="227" y="91"/>
                  </a:lnTo>
                  <a:lnTo>
                    <a:pt x="221" y="71"/>
                  </a:lnTo>
                  <a:lnTo>
                    <a:pt x="210" y="50"/>
                  </a:lnTo>
                  <a:lnTo>
                    <a:pt x="195" y="34"/>
                  </a:lnTo>
                  <a:lnTo>
                    <a:pt x="185" y="26"/>
                  </a:lnTo>
                  <a:lnTo>
                    <a:pt x="177" y="19"/>
                  </a:lnTo>
                  <a:lnTo>
                    <a:pt x="158" y="9"/>
                  </a:lnTo>
                  <a:lnTo>
                    <a:pt x="147" y="4"/>
                  </a:lnTo>
                  <a:lnTo>
                    <a:pt x="137" y="2"/>
                  </a:lnTo>
                  <a:lnTo>
                    <a:pt x="126" y="0"/>
                  </a:lnTo>
                  <a:lnTo>
                    <a:pt x="115" y="0"/>
                  </a:lnTo>
                  <a:lnTo>
                    <a:pt x="90" y="2"/>
                  </a:lnTo>
                  <a:lnTo>
                    <a:pt x="70" y="9"/>
                  </a:lnTo>
                  <a:lnTo>
                    <a:pt x="50" y="19"/>
                  </a:lnTo>
                  <a:lnTo>
                    <a:pt x="34" y="34"/>
                  </a:lnTo>
                  <a:lnTo>
                    <a:pt x="19" y="50"/>
                  </a:lnTo>
                  <a:lnTo>
                    <a:pt x="8" y="71"/>
                  </a:lnTo>
                  <a:lnTo>
                    <a:pt x="2" y="91"/>
                  </a:lnTo>
                  <a:lnTo>
                    <a:pt x="0" y="115"/>
                  </a:lnTo>
                  <a:lnTo>
                    <a:pt x="0" y="126"/>
                  </a:lnTo>
                  <a:lnTo>
                    <a:pt x="2" y="138"/>
                  </a:lnTo>
                  <a:lnTo>
                    <a:pt x="4" y="147"/>
                  </a:lnTo>
                  <a:lnTo>
                    <a:pt x="8" y="158"/>
                  </a:lnTo>
                  <a:lnTo>
                    <a:pt x="19" y="177"/>
                  </a:lnTo>
                  <a:lnTo>
                    <a:pt x="25" y="186"/>
                  </a:lnTo>
                  <a:lnTo>
                    <a:pt x="34" y="195"/>
                  </a:lnTo>
                </a:path>
              </a:pathLst>
            </a:custGeom>
            <a:noFill/>
            <a:ln w="1588">
              <a:solidFill>
                <a:srgbClr val="000000"/>
              </a:solidFill>
              <a:prstDash val="solid"/>
              <a:round/>
              <a:headEnd/>
              <a:tailEnd/>
            </a:ln>
          </p:spPr>
          <p:txBody>
            <a:bodyPr/>
            <a:lstStyle/>
            <a:p>
              <a:endParaRPr lang="en-GB"/>
            </a:p>
          </p:txBody>
        </p:sp>
        <p:sp>
          <p:nvSpPr>
            <p:cNvPr id="22064" name="Freeform 560"/>
            <p:cNvSpPr>
              <a:spLocks/>
            </p:cNvSpPr>
            <p:nvPr/>
          </p:nvSpPr>
          <p:spPr bwMode="auto">
            <a:xfrm>
              <a:off x="2908" y="2803"/>
              <a:ext cx="58" cy="57"/>
            </a:xfrm>
            <a:custGeom>
              <a:avLst/>
              <a:gdLst/>
              <a:ahLst/>
              <a:cxnLst>
                <a:cxn ang="0">
                  <a:pos x="195" y="34"/>
                </a:cxn>
                <a:cxn ang="0">
                  <a:pos x="185" y="25"/>
                </a:cxn>
                <a:cxn ang="0">
                  <a:pos x="177" y="19"/>
                </a:cxn>
                <a:cxn ang="0">
                  <a:pos x="158" y="8"/>
                </a:cxn>
                <a:cxn ang="0">
                  <a:pos x="147" y="4"/>
                </a:cxn>
                <a:cxn ang="0">
                  <a:pos x="137" y="2"/>
                </a:cxn>
                <a:cxn ang="0">
                  <a:pos x="126" y="0"/>
                </a:cxn>
                <a:cxn ang="0">
                  <a:pos x="115" y="0"/>
                </a:cxn>
                <a:cxn ang="0">
                  <a:pos x="90" y="2"/>
                </a:cxn>
                <a:cxn ang="0">
                  <a:pos x="70" y="8"/>
                </a:cxn>
                <a:cxn ang="0">
                  <a:pos x="50" y="19"/>
                </a:cxn>
                <a:cxn ang="0">
                  <a:pos x="34" y="34"/>
                </a:cxn>
                <a:cxn ang="0">
                  <a:pos x="19" y="51"/>
                </a:cxn>
                <a:cxn ang="0">
                  <a:pos x="8" y="71"/>
                </a:cxn>
                <a:cxn ang="0">
                  <a:pos x="2" y="92"/>
                </a:cxn>
                <a:cxn ang="0">
                  <a:pos x="0" y="115"/>
                </a:cxn>
                <a:cxn ang="0">
                  <a:pos x="0" y="126"/>
                </a:cxn>
                <a:cxn ang="0">
                  <a:pos x="2" y="137"/>
                </a:cxn>
                <a:cxn ang="0">
                  <a:pos x="8" y="159"/>
                </a:cxn>
                <a:cxn ang="0">
                  <a:pos x="19" y="178"/>
                </a:cxn>
                <a:cxn ang="0">
                  <a:pos x="25" y="186"/>
                </a:cxn>
                <a:cxn ang="0">
                  <a:pos x="34" y="196"/>
                </a:cxn>
                <a:cxn ang="0">
                  <a:pos x="50" y="210"/>
                </a:cxn>
                <a:cxn ang="0">
                  <a:pos x="70" y="221"/>
                </a:cxn>
                <a:cxn ang="0">
                  <a:pos x="90" y="227"/>
                </a:cxn>
                <a:cxn ang="0">
                  <a:pos x="115" y="229"/>
                </a:cxn>
                <a:cxn ang="0">
                  <a:pos x="126" y="228"/>
                </a:cxn>
                <a:cxn ang="0">
                  <a:pos x="128" y="227"/>
                </a:cxn>
                <a:cxn ang="0">
                  <a:pos x="131" y="227"/>
                </a:cxn>
                <a:cxn ang="0">
                  <a:pos x="137" y="227"/>
                </a:cxn>
                <a:cxn ang="0">
                  <a:pos x="142" y="225"/>
                </a:cxn>
                <a:cxn ang="0">
                  <a:pos x="144" y="224"/>
                </a:cxn>
                <a:cxn ang="0">
                  <a:pos x="147" y="224"/>
                </a:cxn>
                <a:cxn ang="0">
                  <a:pos x="158" y="221"/>
                </a:cxn>
                <a:cxn ang="0">
                  <a:pos x="177" y="210"/>
                </a:cxn>
                <a:cxn ang="0">
                  <a:pos x="185" y="202"/>
                </a:cxn>
                <a:cxn ang="0">
                  <a:pos x="195" y="196"/>
                </a:cxn>
                <a:cxn ang="0">
                  <a:pos x="195" y="194"/>
                </a:cxn>
                <a:cxn ang="0">
                  <a:pos x="195" y="193"/>
                </a:cxn>
                <a:cxn ang="0">
                  <a:pos x="196" y="193"/>
                </a:cxn>
                <a:cxn ang="0">
                  <a:pos x="198" y="191"/>
                </a:cxn>
                <a:cxn ang="0">
                  <a:pos x="202" y="186"/>
                </a:cxn>
                <a:cxn ang="0">
                  <a:pos x="210" y="178"/>
                </a:cxn>
                <a:cxn ang="0">
                  <a:pos x="221" y="159"/>
                </a:cxn>
                <a:cxn ang="0">
                  <a:pos x="227" y="137"/>
                </a:cxn>
                <a:cxn ang="0">
                  <a:pos x="227" y="131"/>
                </a:cxn>
                <a:cxn ang="0">
                  <a:pos x="227" y="128"/>
                </a:cxn>
                <a:cxn ang="0">
                  <a:pos x="228" y="126"/>
                </a:cxn>
                <a:cxn ang="0">
                  <a:pos x="229" y="115"/>
                </a:cxn>
                <a:cxn ang="0">
                  <a:pos x="227" y="92"/>
                </a:cxn>
                <a:cxn ang="0">
                  <a:pos x="221" y="71"/>
                </a:cxn>
                <a:cxn ang="0">
                  <a:pos x="210" y="51"/>
                </a:cxn>
                <a:cxn ang="0">
                  <a:pos x="195" y="34"/>
                </a:cxn>
              </a:cxnLst>
              <a:rect l="0" t="0" r="r" b="b"/>
              <a:pathLst>
                <a:path w="229" h="229">
                  <a:moveTo>
                    <a:pt x="195" y="34"/>
                  </a:moveTo>
                  <a:lnTo>
                    <a:pt x="185" y="25"/>
                  </a:lnTo>
                  <a:lnTo>
                    <a:pt x="177" y="19"/>
                  </a:lnTo>
                  <a:lnTo>
                    <a:pt x="158" y="8"/>
                  </a:lnTo>
                  <a:lnTo>
                    <a:pt x="147" y="4"/>
                  </a:lnTo>
                  <a:lnTo>
                    <a:pt x="137" y="2"/>
                  </a:lnTo>
                  <a:lnTo>
                    <a:pt x="126" y="0"/>
                  </a:lnTo>
                  <a:lnTo>
                    <a:pt x="115" y="0"/>
                  </a:lnTo>
                  <a:lnTo>
                    <a:pt x="90" y="2"/>
                  </a:lnTo>
                  <a:lnTo>
                    <a:pt x="70" y="8"/>
                  </a:lnTo>
                  <a:lnTo>
                    <a:pt x="50" y="19"/>
                  </a:lnTo>
                  <a:lnTo>
                    <a:pt x="34" y="34"/>
                  </a:lnTo>
                  <a:lnTo>
                    <a:pt x="19" y="51"/>
                  </a:lnTo>
                  <a:lnTo>
                    <a:pt x="8" y="71"/>
                  </a:lnTo>
                  <a:lnTo>
                    <a:pt x="2" y="92"/>
                  </a:lnTo>
                  <a:lnTo>
                    <a:pt x="0" y="115"/>
                  </a:lnTo>
                  <a:lnTo>
                    <a:pt x="0" y="126"/>
                  </a:lnTo>
                  <a:lnTo>
                    <a:pt x="2" y="137"/>
                  </a:lnTo>
                  <a:lnTo>
                    <a:pt x="8" y="159"/>
                  </a:lnTo>
                  <a:lnTo>
                    <a:pt x="19" y="178"/>
                  </a:lnTo>
                  <a:lnTo>
                    <a:pt x="25" y="186"/>
                  </a:lnTo>
                  <a:lnTo>
                    <a:pt x="34" y="196"/>
                  </a:lnTo>
                  <a:lnTo>
                    <a:pt x="50" y="210"/>
                  </a:lnTo>
                  <a:lnTo>
                    <a:pt x="70" y="221"/>
                  </a:lnTo>
                  <a:lnTo>
                    <a:pt x="90" y="227"/>
                  </a:lnTo>
                  <a:lnTo>
                    <a:pt x="115" y="229"/>
                  </a:lnTo>
                  <a:lnTo>
                    <a:pt x="126" y="228"/>
                  </a:lnTo>
                  <a:lnTo>
                    <a:pt x="128" y="227"/>
                  </a:lnTo>
                  <a:lnTo>
                    <a:pt x="131" y="227"/>
                  </a:lnTo>
                  <a:lnTo>
                    <a:pt x="137" y="227"/>
                  </a:lnTo>
                  <a:lnTo>
                    <a:pt x="142" y="225"/>
                  </a:lnTo>
                  <a:lnTo>
                    <a:pt x="144" y="224"/>
                  </a:lnTo>
                  <a:lnTo>
                    <a:pt x="147" y="224"/>
                  </a:lnTo>
                  <a:lnTo>
                    <a:pt x="158" y="221"/>
                  </a:lnTo>
                  <a:lnTo>
                    <a:pt x="177" y="210"/>
                  </a:lnTo>
                  <a:lnTo>
                    <a:pt x="185" y="202"/>
                  </a:lnTo>
                  <a:lnTo>
                    <a:pt x="195" y="196"/>
                  </a:lnTo>
                  <a:lnTo>
                    <a:pt x="195" y="194"/>
                  </a:lnTo>
                  <a:lnTo>
                    <a:pt x="195" y="193"/>
                  </a:lnTo>
                  <a:lnTo>
                    <a:pt x="196" y="193"/>
                  </a:lnTo>
                  <a:lnTo>
                    <a:pt x="198" y="191"/>
                  </a:lnTo>
                  <a:lnTo>
                    <a:pt x="202" y="186"/>
                  </a:lnTo>
                  <a:lnTo>
                    <a:pt x="210" y="178"/>
                  </a:lnTo>
                  <a:lnTo>
                    <a:pt x="221" y="159"/>
                  </a:lnTo>
                  <a:lnTo>
                    <a:pt x="227" y="137"/>
                  </a:lnTo>
                  <a:lnTo>
                    <a:pt x="227" y="131"/>
                  </a:lnTo>
                  <a:lnTo>
                    <a:pt x="227" y="128"/>
                  </a:lnTo>
                  <a:lnTo>
                    <a:pt x="228" y="126"/>
                  </a:lnTo>
                  <a:lnTo>
                    <a:pt x="229" y="115"/>
                  </a:lnTo>
                  <a:lnTo>
                    <a:pt x="227" y="92"/>
                  </a:lnTo>
                  <a:lnTo>
                    <a:pt x="221" y="71"/>
                  </a:lnTo>
                  <a:lnTo>
                    <a:pt x="210" y="51"/>
                  </a:lnTo>
                  <a:lnTo>
                    <a:pt x="195" y="34"/>
                  </a:lnTo>
                </a:path>
              </a:pathLst>
            </a:custGeom>
            <a:noFill/>
            <a:ln w="1588">
              <a:solidFill>
                <a:srgbClr val="000000"/>
              </a:solidFill>
              <a:prstDash val="solid"/>
              <a:round/>
              <a:headEnd/>
              <a:tailEnd/>
            </a:ln>
          </p:spPr>
          <p:txBody>
            <a:bodyPr/>
            <a:lstStyle/>
            <a:p>
              <a:endParaRPr lang="en-GB"/>
            </a:p>
          </p:txBody>
        </p:sp>
        <p:sp>
          <p:nvSpPr>
            <p:cNvPr id="22065" name="Freeform 561"/>
            <p:cNvSpPr>
              <a:spLocks/>
            </p:cNvSpPr>
            <p:nvPr/>
          </p:nvSpPr>
          <p:spPr bwMode="auto">
            <a:xfrm>
              <a:off x="3040" y="2826"/>
              <a:ext cx="58" cy="57"/>
            </a:xfrm>
            <a:custGeom>
              <a:avLst/>
              <a:gdLst/>
              <a:ahLst/>
              <a:cxnLst>
                <a:cxn ang="0">
                  <a:pos x="0" y="114"/>
                </a:cxn>
                <a:cxn ang="0">
                  <a:pos x="0" y="124"/>
                </a:cxn>
                <a:cxn ang="0">
                  <a:pos x="2" y="136"/>
                </a:cxn>
                <a:cxn ang="0">
                  <a:pos x="8" y="157"/>
                </a:cxn>
                <a:cxn ang="0">
                  <a:pos x="19" y="177"/>
                </a:cxn>
                <a:cxn ang="0">
                  <a:pos x="25" y="185"/>
                </a:cxn>
                <a:cxn ang="0">
                  <a:pos x="34" y="195"/>
                </a:cxn>
                <a:cxn ang="0">
                  <a:pos x="50" y="210"/>
                </a:cxn>
                <a:cxn ang="0">
                  <a:pos x="70" y="220"/>
                </a:cxn>
                <a:cxn ang="0">
                  <a:pos x="90" y="227"/>
                </a:cxn>
                <a:cxn ang="0">
                  <a:pos x="114" y="229"/>
                </a:cxn>
                <a:cxn ang="0">
                  <a:pos x="125" y="228"/>
                </a:cxn>
                <a:cxn ang="0">
                  <a:pos x="127" y="227"/>
                </a:cxn>
                <a:cxn ang="0">
                  <a:pos x="130" y="227"/>
                </a:cxn>
                <a:cxn ang="0">
                  <a:pos x="136" y="227"/>
                </a:cxn>
                <a:cxn ang="0">
                  <a:pos x="158" y="220"/>
                </a:cxn>
                <a:cxn ang="0">
                  <a:pos x="177" y="210"/>
                </a:cxn>
                <a:cxn ang="0">
                  <a:pos x="185" y="202"/>
                </a:cxn>
                <a:cxn ang="0">
                  <a:pos x="190" y="198"/>
                </a:cxn>
                <a:cxn ang="0">
                  <a:pos x="192" y="196"/>
                </a:cxn>
                <a:cxn ang="0">
                  <a:pos x="192" y="195"/>
                </a:cxn>
                <a:cxn ang="0">
                  <a:pos x="193" y="195"/>
                </a:cxn>
                <a:cxn ang="0">
                  <a:pos x="195" y="195"/>
                </a:cxn>
                <a:cxn ang="0">
                  <a:pos x="195" y="193"/>
                </a:cxn>
                <a:cxn ang="0">
                  <a:pos x="195" y="191"/>
                </a:cxn>
                <a:cxn ang="0">
                  <a:pos x="196" y="191"/>
                </a:cxn>
                <a:cxn ang="0">
                  <a:pos x="198" y="189"/>
                </a:cxn>
                <a:cxn ang="0">
                  <a:pos x="202" y="185"/>
                </a:cxn>
                <a:cxn ang="0">
                  <a:pos x="210" y="177"/>
                </a:cxn>
                <a:cxn ang="0">
                  <a:pos x="221" y="157"/>
                </a:cxn>
                <a:cxn ang="0">
                  <a:pos x="227" y="136"/>
                </a:cxn>
                <a:cxn ang="0">
                  <a:pos x="227" y="130"/>
                </a:cxn>
                <a:cxn ang="0">
                  <a:pos x="227" y="126"/>
                </a:cxn>
                <a:cxn ang="0">
                  <a:pos x="228" y="124"/>
                </a:cxn>
                <a:cxn ang="0">
                  <a:pos x="229" y="114"/>
                </a:cxn>
                <a:cxn ang="0">
                  <a:pos x="227" y="90"/>
                </a:cxn>
                <a:cxn ang="0">
                  <a:pos x="221" y="70"/>
                </a:cxn>
                <a:cxn ang="0">
                  <a:pos x="210" y="50"/>
                </a:cxn>
                <a:cxn ang="0">
                  <a:pos x="195" y="33"/>
                </a:cxn>
                <a:cxn ang="0">
                  <a:pos x="185" y="24"/>
                </a:cxn>
                <a:cxn ang="0">
                  <a:pos x="177" y="18"/>
                </a:cxn>
                <a:cxn ang="0">
                  <a:pos x="158" y="7"/>
                </a:cxn>
                <a:cxn ang="0">
                  <a:pos x="136" y="1"/>
                </a:cxn>
                <a:cxn ang="0">
                  <a:pos x="114" y="0"/>
                </a:cxn>
                <a:cxn ang="0">
                  <a:pos x="90" y="1"/>
                </a:cxn>
                <a:cxn ang="0">
                  <a:pos x="70" y="7"/>
                </a:cxn>
                <a:cxn ang="0">
                  <a:pos x="50" y="18"/>
                </a:cxn>
                <a:cxn ang="0">
                  <a:pos x="34" y="33"/>
                </a:cxn>
                <a:cxn ang="0">
                  <a:pos x="19" y="50"/>
                </a:cxn>
                <a:cxn ang="0">
                  <a:pos x="8" y="70"/>
                </a:cxn>
                <a:cxn ang="0">
                  <a:pos x="2" y="90"/>
                </a:cxn>
                <a:cxn ang="0">
                  <a:pos x="0" y="114"/>
                </a:cxn>
              </a:cxnLst>
              <a:rect l="0" t="0" r="r" b="b"/>
              <a:pathLst>
                <a:path w="229" h="229">
                  <a:moveTo>
                    <a:pt x="0" y="114"/>
                  </a:moveTo>
                  <a:lnTo>
                    <a:pt x="0" y="124"/>
                  </a:lnTo>
                  <a:lnTo>
                    <a:pt x="2" y="136"/>
                  </a:lnTo>
                  <a:lnTo>
                    <a:pt x="8" y="157"/>
                  </a:lnTo>
                  <a:lnTo>
                    <a:pt x="19" y="177"/>
                  </a:lnTo>
                  <a:lnTo>
                    <a:pt x="25" y="185"/>
                  </a:lnTo>
                  <a:lnTo>
                    <a:pt x="34" y="195"/>
                  </a:lnTo>
                  <a:lnTo>
                    <a:pt x="50" y="210"/>
                  </a:lnTo>
                  <a:lnTo>
                    <a:pt x="70" y="220"/>
                  </a:lnTo>
                  <a:lnTo>
                    <a:pt x="90" y="227"/>
                  </a:lnTo>
                  <a:lnTo>
                    <a:pt x="114" y="229"/>
                  </a:lnTo>
                  <a:lnTo>
                    <a:pt x="125" y="228"/>
                  </a:lnTo>
                  <a:lnTo>
                    <a:pt x="127" y="227"/>
                  </a:lnTo>
                  <a:lnTo>
                    <a:pt x="130" y="227"/>
                  </a:lnTo>
                  <a:lnTo>
                    <a:pt x="136" y="227"/>
                  </a:lnTo>
                  <a:lnTo>
                    <a:pt x="158" y="220"/>
                  </a:lnTo>
                  <a:lnTo>
                    <a:pt x="177" y="210"/>
                  </a:lnTo>
                  <a:lnTo>
                    <a:pt x="185" y="202"/>
                  </a:lnTo>
                  <a:lnTo>
                    <a:pt x="190" y="198"/>
                  </a:lnTo>
                  <a:lnTo>
                    <a:pt x="192" y="196"/>
                  </a:lnTo>
                  <a:lnTo>
                    <a:pt x="192" y="195"/>
                  </a:lnTo>
                  <a:lnTo>
                    <a:pt x="193" y="195"/>
                  </a:lnTo>
                  <a:lnTo>
                    <a:pt x="195" y="195"/>
                  </a:lnTo>
                  <a:lnTo>
                    <a:pt x="195" y="193"/>
                  </a:lnTo>
                  <a:lnTo>
                    <a:pt x="195" y="191"/>
                  </a:lnTo>
                  <a:lnTo>
                    <a:pt x="196" y="191"/>
                  </a:lnTo>
                  <a:lnTo>
                    <a:pt x="198" y="189"/>
                  </a:lnTo>
                  <a:lnTo>
                    <a:pt x="202" y="185"/>
                  </a:lnTo>
                  <a:lnTo>
                    <a:pt x="210" y="177"/>
                  </a:lnTo>
                  <a:lnTo>
                    <a:pt x="221" y="157"/>
                  </a:lnTo>
                  <a:lnTo>
                    <a:pt x="227" y="136"/>
                  </a:lnTo>
                  <a:lnTo>
                    <a:pt x="227" y="130"/>
                  </a:lnTo>
                  <a:lnTo>
                    <a:pt x="227" y="126"/>
                  </a:lnTo>
                  <a:lnTo>
                    <a:pt x="228" y="124"/>
                  </a:lnTo>
                  <a:lnTo>
                    <a:pt x="229" y="114"/>
                  </a:lnTo>
                  <a:lnTo>
                    <a:pt x="227" y="90"/>
                  </a:lnTo>
                  <a:lnTo>
                    <a:pt x="221" y="70"/>
                  </a:lnTo>
                  <a:lnTo>
                    <a:pt x="210" y="50"/>
                  </a:lnTo>
                  <a:lnTo>
                    <a:pt x="195" y="33"/>
                  </a:lnTo>
                  <a:lnTo>
                    <a:pt x="185" y="24"/>
                  </a:lnTo>
                  <a:lnTo>
                    <a:pt x="177" y="18"/>
                  </a:lnTo>
                  <a:lnTo>
                    <a:pt x="158" y="7"/>
                  </a:lnTo>
                  <a:lnTo>
                    <a:pt x="136" y="1"/>
                  </a:lnTo>
                  <a:lnTo>
                    <a:pt x="114" y="0"/>
                  </a:lnTo>
                  <a:lnTo>
                    <a:pt x="90" y="1"/>
                  </a:lnTo>
                  <a:lnTo>
                    <a:pt x="70" y="7"/>
                  </a:lnTo>
                  <a:lnTo>
                    <a:pt x="50" y="18"/>
                  </a:lnTo>
                  <a:lnTo>
                    <a:pt x="34" y="33"/>
                  </a:lnTo>
                  <a:lnTo>
                    <a:pt x="19" y="50"/>
                  </a:lnTo>
                  <a:lnTo>
                    <a:pt x="8" y="70"/>
                  </a:lnTo>
                  <a:lnTo>
                    <a:pt x="2" y="90"/>
                  </a:lnTo>
                  <a:lnTo>
                    <a:pt x="0" y="114"/>
                  </a:lnTo>
                </a:path>
              </a:pathLst>
            </a:custGeom>
            <a:noFill/>
            <a:ln w="1588">
              <a:solidFill>
                <a:srgbClr val="000000"/>
              </a:solidFill>
              <a:prstDash val="solid"/>
              <a:round/>
              <a:headEnd/>
              <a:tailEnd/>
            </a:ln>
          </p:spPr>
          <p:txBody>
            <a:bodyPr/>
            <a:lstStyle/>
            <a:p>
              <a:endParaRPr lang="en-GB"/>
            </a:p>
          </p:txBody>
        </p:sp>
        <p:sp>
          <p:nvSpPr>
            <p:cNvPr id="22066" name="Freeform 562"/>
            <p:cNvSpPr>
              <a:spLocks/>
            </p:cNvSpPr>
            <p:nvPr/>
          </p:nvSpPr>
          <p:spPr bwMode="auto">
            <a:xfrm>
              <a:off x="4061" y="1656"/>
              <a:ext cx="58" cy="58"/>
            </a:xfrm>
            <a:custGeom>
              <a:avLst/>
              <a:gdLst/>
              <a:ahLst/>
              <a:cxnLst>
                <a:cxn ang="0">
                  <a:pos x="0" y="116"/>
                </a:cxn>
                <a:cxn ang="0">
                  <a:pos x="0" y="126"/>
                </a:cxn>
                <a:cxn ang="0">
                  <a:pos x="2" y="138"/>
                </a:cxn>
                <a:cxn ang="0">
                  <a:pos x="8" y="159"/>
                </a:cxn>
                <a:cxn ang="0">
                  <a:pos x="19" y="178"/>
                </a:cxn>
                <a:cxn ang="0">
                  <a:pos x="25" y="187"/>
                </a:cxn>
                <a:cxn ang="0">
                  <a:pos x="34" y="197"/>
                </a:cxn>
                <a:cxn ang="0">
                  <a:pos x="51" y="210"/>
                </a:cxn>
                <a:cxn ang="0">
                  <a:pos x="71" y="221"/>
                </a:cxn>
                <a:cxn ang="0">
                  <a:pos x="91" y="227"/>
                </a:cxn>
                <a:cxn ang="0">
                  <a:pos x="115" y="230"/>
                </a:cxn>
                <a:cxn ang="0">
                  <a:pos x="125" y="228"/>
                </a:cxn>
                <a:cxn ang="0">
                  <a:pos x="128" y="227"/>
                </a:cxn>
                <a:cxn ang="0">
                  <a:pos x="131" y="227"/>
                </a:cxn>
                <a:cxn ang="0">
                  <a:pos x="137" y="227"/>
                </a:cxn>
                <a:cxn ang="0">
                  <a:pos x="159" y="221"/>
                </a:cxn>
                <a:cxn ang="0">
                  <a:pos x="178" y="210"/>
                </a:cxn>
                <a:cxn ang="0">
                  <a:pos x="186" y="203"/>
                </a:cxn>
                <a:cxn ang="0">
                  <a:pos x="196" y="197"/>
                </a:cxn>
                <a:cxn ang="0">
                  <a:pos x="196" y="194"/>
                </a:cxn>
                <a:cxn ang="0">
                  <a:pos x="196" y="193"/>
                </a:cxn>
                <a:cxn ang="0">
                  <a:pos x="197" y="193"/>
                </a:cxn>
                <a:cxn ang="0">
                  <a:pos x="199" y="191"/>
                </a:cxn>
                <a:cxn ang="0">
                  <a:pos x="203" y="187"/>
                </a:cxn>
                <a:cxn ang="0">
                  <a:pos x="211" y="178"/>
                </a:cxn>
                <a:cxn ang="0">
                  <a:pos x="221" y="159"/>
                </a:cxn>
                <a:cxn ang="0">
                  <a:pos x="228" y="138"/>
                </a:cxn>
                <a:cxn ang="0">
                  <a:pos x="228" y="132"/>
                </a:cxn>
                <a:cxn ang="0">
                  <a:pos x="228" y="128"/>
                </a:cxn>
                <a:cxn ang="0">
                  <a:pos x="229" y="126"/>
                </a:cxn>
                <a:cxn ang="0">
                  <a:pos x="230" y="116"/>
                </a:cxn>
                <a:cxn ang="0">
                  <a:pos x="228" y="92"/>
                </a:cxn>
                <a:cxn ang="0">
                  <a:pos x="221" y="72"/>
                </a:cxn>
                <a:cxn ang="0">
                  <a:pos x="211" y="52"/>
                </a:cxn>
                <a:cxn ang="0">
                  <a:pos x="196" y="35"/>
                </a:cxn>
                <a:cxn ang="0">
                  <a:pos x="186" y="26"/>
                </a:cxn>
                <a:cxn ang="0">
                  <a:pos x="178" y="20"/>
                </a:cxn>
                <a:cxn ang="0">
                  <a:pos x="159" y="9"/>
                </a:cxn>
                <a:cxn ang="0">
                  <a:pos x="137" y="3"/>
                </a:cxn>
                <a:cxn ang="0">
                  <a:pos x="125" y="0"/>
                </a:cxn>
                <a:cxn ang="0">
                  <a:pos x="115" y="0"/>
                </a:cxn>
                <a:cxn ang="0">
                  <a:pos x="91" y="3"/>
                </a:cxn>
                <a:cxn ang="0">
                  <a:pos x="71" y="9"/>
                </a:cxn>
                <a:cxn ang="0">
                  <a:pos x="51" y="20"/>
                </a:cxn>
                <a:cxn ang="0">
                  <a:pos x="34" y="35"/>
                </a:cxn>
                <a:cxn ang="0">
                  <a:pos x="19" y="52"/>
                </a:cxn>
                <a:cxn ang="0">
                  <a:pos x="8" y="72"/>
                </a:cxn>
                <a:cxn ang="0">
                  <a:pos x="2" y="92"/>
                </a:cxn>
                <a:cxn ang="0">
                  <a:pos x="0" y="116"/>
                </a:cxn>
              </a:cxnLst>
              <a:rect l="0" t="0" r="r" b="b"/>
              <a:pathLst>
                <a:path w="230" h="230">
                  <a:moveTo>
                    <a:pt x="0" y="116"/>
                  </a:moveTo>
                  <a:lnTo>
                    <a:pt x="0" y="126"/>
                  </a:lnTo>
                  <a:lnTo>
                    <a:pt x="2" y="138"/>
                  </a:lnTo>
                  <a:lnTo>
                    <a:pt x="8" y="159"/>
                  </a:lnTo>
                  <a:lnTo>
                    <a:pt x="19" y="178"/>
                  </a:lnTo>
                  <a:lnTo>
                    <a:pt x="25" y="187"/>
                  </a:lnTo>
                  <a:lnTo>
                    <a:pt x="34" y="197"/>
                  </a:lnTo>
                  <a:lnTo>
                    <a:pt x="51" y="210"/>
                  </a:lnTo>
                  <a:lnTo>
                    <a:pt x="71" y="221"/>
                  </a:lnTo>
                  <a:lnTo>
                    <a:pt x="91" y="227"/>
                  </a:lnTo>
                  <a:lnTo>
                    <a:pt x="115" y="230"/>
                  </a:lnTo>
                  <a:lnTo>
                    <a:pt x="125" y="228"/>
                  </a:lnTo>
                  <a:lnTo>
                    <a:pt x="128" y="227"/>
                  </a:lnTo>
                  <a:lnTo>
                    <a:pt x="131" y="227"/>
                  </a:lnTo>
                  <a:lnTo>
                    <a:pt x="137" y="227"/>
                  </a:lnTo>
                  <a:lnTo>
                    <a:pt x="159" y="221"/>
                  </a:lnTo>
                  <a:lnTo>
                    <a:pt x="178" y="210"/>
                  </a:lnTo>
                  <a:lnTo>
                    <a:pt x="186" y="203"/>
                  </a:lnTo>
                  <a:lnTo>
                    <a:pt x="196" y="197"/>
                  </a:lnTo>
                  <a:lnTo>
                    <a:pt x="196" y="194"/>
                  </a:lnTo>
                  <a:lnTo>
                    <a:pt x="196" y="193"/>
                  </a:lnTo>
                  <a:lnTo>
                    <a:pt x="197" y="193"/>
                  </a:lnTo>
                  <a:lnTo>
                    <a:pt x="199" y="191"/>
                  </a:lnTo>
                  <a:lnTo>
                    <a:pt x="203" y="187"/>
                  </a:lnTo>
                  <a:lnTo>
                    <a:pt x="211" y="178"/>
                  </a:lnTo>
                  <a:lnTo>
                    <a:pt x="221" y="159"/>
                  </a:lnTo>
                  <a:lnTo>
                    <a:pt x="228" y="138"/>
                  </a:lnTo>
                  <a:lnTo>
                    <a:pt x="228" y="132"/>
                  </a:lnTo>
                  <a:lnTo>
                    <a:pt x="228" y="128"/>
                  </a:lnTo>
                  <a:lnTo>
                    <a:pt x="229" y="126"/>
                  </a:lnTo>
                  <a:lnTo>
                    <a:pt x="230" y="116"/>
                  </a:lnTo>
                  <a:lnTo>
                    <a:pt x="228" y="92"/>
                  </a:lnTo>
                  <a:lnTo>
                    <a:pt x="221" y="72"/>
                  </a:lnTo>
                  <a:lnTo>
                    <a:pt x="211" y="52"/>
                  </a:lnTo>
                  <a:lnTo>
                    <a:pt x="196" y="35"/>
                  </a:lnTo>
                  <a:lnTo>
                    <a:pt x="186" y="26"/>
                  </a:lnTo>
                  <a:lnTo>
                    <a:pt x="178" y="20"/>
                  </a:lnTo>
                  <a:lnTo>
                    <a:pt x="159" y="9"/>
                  </a:lnTo>
                  <a:lnTo>
                    <a:pt x="137" y="3"/>
                  </a:lnTo>
                  <a:lnTo>
                    <a:pt x="125" y="0"/>
                  </a:lnTo>
                  <a:lnTo>
                    <a:pt x="115" y="0"/>
                  </a:lnTo>
                  <a:lnTo>
                    <a:pt x="91" y="3"/>
                  </a:lnTo>
                  <a:lnTo>
                    <a:pt x="71" y="9"/>
                  </a:lnTo>
                  <a:lnTo>
                    <a:pt x="51" y="20"/>
                  </a:lnTo>
                  <a:lnTo>
                    <a:pt x="34" y="35"/>
                  </a:lnTo>
                  <a:lnTo>
                    <a:pt x="19" y="52"/>
                  </a:lnTo>
                  <a:lnTo>
                    <a:pt x="8" y="72"/>
                  </a:lnTo>
                  <a:lnTo>
                    <a:pt x="2" y="92"/>
                  </a:lnTo>
                  <a:lnTo>
                    <a:pt x="0" y="116"/>
                  </a:lnTo>
                </a:path>
              </a:pathLst>
            </a:custGeom>
            <a:noFill/>
            <a:ln w="1588">
              <a:solidFill>
                <a:srgbClr val="000000"/>
              </a:solidFill>
              <a:prstDash val="solid"/>
              <a:round/>
              <a:headEnd/>
              <a:tailEnd/>
            </a:ln>
          </p:spPr>
          <p:txBody>
            <a:bodyPr/>
            <a:lstStyle/>
            <a:p>
              <a:endParaRPr lang="en-GB"/>
            </a:p>
          </p:txBody>
        </p:sp>
      </p:grpSp>
      <p:sp>
        <p:nvSpPr>
          <p:cNvPr id="22067" name="Rectangle 563"/>
          <p:cNvSpPr>
            <a:spLocks noGrp="1" noChangeArrowheads="1"/>
          </p:cNvSpPr>
          <p:nvPr>
            <p:ph type="title"/>
          </p:nvPr>
        </p:nvSpPr>
        <p:spPr/>
        <p:txBody>
          <a:bodyPr/>
          <a:lstStyle/>
          <a:p>
            <a:r>
              <a:rPr lang="en-US"/>
              <a:t>Workflow in Action</a:t>
            </a:r>
          </a:p>
        </p:txBody>
      </p:sp>
      <p:grpSp>
        <p:nvGrpSpPr>
          <p:cNvPr id="5" name="Group 564"/>
          <p:cNvGrpSpPr>
            <a:grpSpLocks noChangeAspect="1"/>
          </p:cNvGrpSpPr>
          <p:nvPr/>
        </p:nvGrpSpPr>
        <p:grpSpPr bwMode="auto">
          <a:xfrm>
            <a:off x="6889750" y="1536700"/>
            <a:ext cx="2247900" cy="2273300"/>
            <a:chOff x="2286" y="1559"/>
            <a:chExt cx="1189" cy="1203"/>
          </a:xfrm>
        </p:grpSpPr>
        <p:sp>
          <p:nvSpPr>
            <p:cNvPr id="22069" name="AutoShape 565"/>
            <p:cNvSpPr>
              <a:spLocks noChangeAspect="1" noChangeArrowheads="1" noTextEdit="1"/>
            </p:cNvSpPr>
            <p:nvPr/>
          </p:nvSpPr>
          <p:spPr bwMode="auto">
            <a:xfrm>
              <a:off x="2286" y="1559"/>
              <a:ext cx="1189" cy="1203"/>
            </a:xfrm>
            <a:prstGeom prst="rect">
              <a:avLst/>
            </a:prstGeom>
            <a:noFill/>
            <a:ln w="9525">
              <a:noFill/>
              <a:miter lim="800000"/>
              <a:headEnd/>
              <a:tailEnd/>
            </a:ln>
          </p:spPr>
          <p:txBody>
            <a:bodyPr/>
            <a:lstStyle/>
            <a:p>
              <a:endParaRPr lang="en-GB"/>
            </a:p>
          </p:txBody>
        </p:sp>
        <p:sp>
          <p:nvSpPr>
            <p:cNvPr id="22070" name="Freeform 566"/>
            <p:cNvSpPr>
              <a:spLocks/>
            </p:cNvSpPr>
            <p:nvPr/>
          </p:nvSpPr>
          <p:spPr bwMode="auto">
            <a:xfrm>
              <a:off x="3214" y="1717"/>
              <a:ext cx="36" cy="20"/>
            </a:xfrm>
            <a:custGeom>
              <a:avLst/>
              <a:gdLst/>
              <a:ahLst/>
              <a:cxnLst>
                <a:cxn ang="0">
                  <a:pos x="4" y="4"/>
                </a:cxn>
                <a:cxn ang="0">
                  <a:pos x="17" y="15"/>
                </a:cxn>
                <a:cxn ang="0">
                  <a:pos x="30" y="26"/>
                </a:cxn>
                <a:cxn ang="0">
                  <a:pos x="39" y="34"/>
                </a:cxn>
                <a:cxn ang="0">
                  <a:pos x="51" y="43"/>
                </a:cxn>
                <a:cxn ang="0">
                  <a:pos x="62" y="51"/>
                </a:cxn>
                <a:cxn ang="0">
                  <a:pos x="76" y="60"/>
                </a:cxn>
                <a:cxn ang="0">
                  <a:pos x="93" y="72"/>
                </a:cxn>
                <a:cxn ang="0">
                  <a:pos x="98" y="78"/>
                </a:cxn>
                <a:cxn ang="0">
                  <a:pos x="104" y="86"/>
                </a:cxn>
                <a:cxn ang="0">
                  <a:pos x="108" y="94"/>
                </a:cxn>
                <a:cxn ang="0">
                  <a:pos x="109" y="104"/>
                </a:cxn>
                <a:cxn ang="0">
                  <a:pos x="179" y="104"/>
                </a:cxn>
                <a:cxn ang="0">
                  <a:pos x="115" y="50"/>
                </a:cxn>
                <a:cxn ang="0">
                  <a:pos x="53" y="0"/>
                </a:cxn>
                <a:cxn ang="0">
                  <a:pos x="0" y="0"/>
                </a:cxn>
                <a:cxn ang="0">
                  <a:pos x="4" y="4"/>
                </a:cxn>
              </a:cxnLst>
              <a:rect l="0" t="0" r="r" b="b"/>
              <a:pathLst>
                <a:path w="179" h="104">
                  <a:moveTo>
                    <a:pt x="4" y="4"/>
                  </a:moveTo>
                  <a:lnTo>
                    <a:pt x="17" y="15"/>
                  </a:lnTo>
                  <a:lnTo>
                    <a:pt x="30" y="26"/>
                  </a:lnTo>
                  <a:lnTo>
                    <a:pt x="39" y="34"/>
                  </a:lnTo>
                  <a:lnTo>
                    <a:pt x="51" y="43"/>
                  </a:lnTo>
                  <a:lnTo>
                    <a:pt x="62" y="51"/>
                  </a:lnTo>
                  <a:lnTo>
                    <a:pt x="76" y="60"/>
                  </a:lnTo>
                  <a:lnTo>
                    <a:pt x="93" y="72"/>
                  </a:lnTo>
                  <a:lnTo>
                    <a:pt x="98" y="78"/>
                  </a:lnTo>
                  <a:lnTo>
                    <a:pt x="104" y="86"/>
                  </a:lnTo>
                  <a:lnTo>
                    <a:pt x="108" y="94"/>
                  </a:lnTo>
                  <a:lnTo>
                    <a:pt x="109" y="104"/>
                  </a:lnTo>
                  <a:lnTo>
                    <a:pt x="179" y="104"/>
                  </a:lnTo>
                  <a:lnTo>
                    <a:pt x="115" y="50"/>
                  </a:lnTo>
                  <a:lnTo>
                    <a:pt x="53" y="0"/>
                  </a:lnTo>
                  <a:lnTo>
                    <a:pt x="0" y="0"/>
                  </a:lnTo>
                  <a:lnTo>
                    <a:pt x="4" y="4"/>
                  </a:lnTo>
                  <a:close/>
                </a:path>
              </a:pathLst>
            </a:custGeom>
            <a:solidFill>
              <a:srgbClr val="000000"/>
            </a:solidFill>
            <a:ln w="9525">
              <a:noFill/>
              <a:round/>
              <a:headEnd/>
              <a:tailEnd/>
            </a:ln>
          </p:spPr>
          <p:txBody>
            <a:bodyPr/>
            <a:lstStyle/>
            <a:p>
              <a:endParaRPr lang="en-GB"/>
            </a:p>
          </p:txBody>
        </p:sp>
        <p:sp>
          <p:nvSpPr>
            <p:cNvPr id="22071" name="Freeform 567"/>
            <p:cNvSpPr>
              <a:spLocks/>
            </p:cNvSpPr>
            <p:nvPr/>
          </p:nvSpPr>
          <p:spPr bwMode="auto">
            <a:xfrm>
              <a:off x="3102" y="1644"/>
              <a:ext cx="346" cy="741"/>
            </a:xfrm>
            <a:custGeom>
              <a:avLst/>
              <a:gdLst/>
              <a:ahLst/>
              <a:cxnLst>
                <a:cxn ang="0">
                  <a:pos x="563" y="364"/>
                </a:cxn>
                <a:cxn ang="0">
                  <a:pos x="469" y="255"/>
                </a:cxn>
                <a:cxn ang="0">
                  <a:pos x="317" y="159"/>
                </a:cxn>
                <a:cxn ang="0">
                  <a:pos x="160" y="74"/>
                </a:cxn>
                <a:cxn ang="0">
                  <a:pos x="297" y="284"/>
                </a:cxn>
                <a:cxn ang="0">
                  <a:pos x="355" y="365"/>
                </a:cxn>
                <a:cxn ang="0">
                  <a:pos x="369" y="390"/>
                </a:cxn>
                <a:cxn ang="0">
                  <a:pos x="377" y="407"/>
                </a:cxn>
                <a:cxn ang="0">
                  <a:pos x="386" y="430"/>
                </a:cxn>
                <a:cxn ang="0">
                  <a:pos x="397" y="461"/>
                </a:cxn>
                <a:cxn ang="0">
                  <a:pos x="532" y="843"/>
                </a:cxn>
                <a:cxn ang="0">
                  <a:pos x="551" y="1275"/>
                </a:cxn>
                <a:cxn ang="0">
                  <a:pos x="748" y="1380"/>
                </a:cxn>
                <a:cxn ang="0">
                  <a:pos x="774" y="1576"/>
                </a:cxn>
                <a:cxn ang="0">
                  <a:pos x="751" y="1947"/>
                </a:cxn>
                <a:cxn ang="0">
                  <a:pos x="808" y="2052"/>
                </a:cxn>
                <a:cxn ang="0">
                  <a:pos x="813" y="2138"/>
                </a:cxn>
                <a:cxn ang="0">
                  <a:pos x="690" y="2285"/>
                </a:cxn>
                <a:cxn ang="0">
                  <a:pos x="1124" y="2928"/>
                </a:cxn>
                <a:cxn ang="0">
                  <a:pos x="1414" y="2937"/>
                </a:cxn>
                <a:cxn ang="0">
                  <a:pos x="1501" y="2936"/>
                </a:cxn>
                <a:cxn ang="0">
                  <a:pos x="1671" y="3008"/>
                </a:cxn>
                <a:cxn ang="0">
                  <a:pos x="1661" y="3038"/>
                </a:cxn>
                <a:cxn ang="0">
                  <a:pos x="1650" y="3039"/>
                </a:cxn>
                <a:cxn ang="0">
                  <a:pos x="1627" y="3039"/>
                </a:cxn>
                <a:cxn ang="0">
                  <a:pos x="1615" y="3047"/>
                </a:cxn>
                <a:cxn ang="0">
                  <a:pos x="1648" y="3071"/>
                </a:cxn>
                <a:cxn ang="0">
                  <a:pos x="1672" y="3131"/>
                </a:cxn>
                <a:cxn ang="0">
                  <a:pos x="1671" y="3189"/>
                </a:cxn>
                <a:cxn ang="0">
                  <a:pos x="1662" y="3213"/>
                </a:cxn>
                <a:cxn ang="0">
                  <a:pos x="1653" y="3232"/>
                </a:cxn>
                <a:cxn ang="0">
                  <a:pos x="1641" y="3251"/>
                </a:cxn>
                <a:cxn ang="0">
                  <a:pos x="1636" y="3278"/>
                </a:cxn>
                <a:cxn ang="0">
                  <a:pos x="1612" y="3377"/>
                </a:cxn>
                <a:cxn ang="0">
                  <a:pos x="1582" y="3428"/>
                </a:cxn>
                <a:cxn ang="0">
                  <a:pos x="1579" y="3461"/>
                </a:cxn>
                <a:cxn ang="0">
                  <a:pos x="1572" y="3491"/>
                </a:cxn>
                <a:cxn ang="0">
                  <a:pos x="1566" y="3508"/>
                </a:cxn>
                <a:cxn ang="0">
                  <a:pos x="1552" y="3526"/>
                </a:cxn>
                <a:cxn ang="0">
                  <a:pos x="1535" y="3540"/>
                </a:cxn>
                <a:cxn ang="0">
                  <a:pos x="1532" y="3674"/>
                </a:cxn>
                <a:cxn ang="0">
                  <a:pos x="1573" y="3562"/>
                </a:cxn>
                <a:cxn ang="0">
                  <a:pos x="1611" y="3451"/>
                </a:cxn>
                <a:cxn ang="0">
                  <a:pos x="1662" y="3251"/>
                </a:cxn>
                <a:cxn ang="0">
                  <a:pos x="1672" y="3200"/>
                </a:cxn>
                <a:cxn ang="0">
                  <a:pos x="1692" y="3080"/>
                </a:cxn>
                <a:cxn ang="0">
                  <a:pos x="1708" y="2958"/>
                </a:cxn>
                <a:cxn ang="0">
                  <a:pos x="1717" y="2870"/>
                </a:cxn>
                <a:cxn ang="0">
                  <a:pos x="1725" y="2764"/>
                </a:cxn>
                <a:cxn ang="0">
                  <a:pos x="1725" y="2473"/>
                </a:cxn>
                <a:cxn ang="0">
                  <a:pos x="1707" y="2259"/>
                </a:cxn>
                <a:cxn ang="0">
                  <a:pos x="1676" y="2053"/>
                </a:cxn>
                <a:cxn ang="0">
                  <a:pos x="1629" y="1851"/>
                </a:cxn>
                <a:cxn ang="0">
                  <a:pos x="1569" y="1657"/>
                </a:cxn>
                <a:cxn ang="0">
                  <a:pos x="1471" y="1418"/>
                </a:cxn>
                <a:cxn ang="0">
                  <a:pos x="1365" y="1215"/>
                </a:cxn>
                <a:cxn ang="0">
                  <a:pos x="1188" y="948"/>
                </a:cxn>
                <a:cxn ang="0">
                  <a:pos x="977" y="694"/>
                </a:cxn>
                <a:cxn ang="0">
                  <a:pos x="742" y="468"/>
                </a:cxn>
                <a:cxn ang="0">
                  <a:pos x="667" y="450"/>
                </a:cxn>
                <a:cxn ang="0">
                  <a:pos x="639" y="424"/>
                </a:cxn>
                <a:cxn ang="0">
                  <a:pos x="602" y="398"/>
                </a:cxn>
              </a:cxnLst>
              <a:rect l="0" t="0" r="r" b="b"/>
              <a:pathLst>
                <a:path w="1730" h="3707">
                  <a:moveTo>
                    <a:pt x="580" y="379"/>
                  </a:moveTo>
                  <a:lnTo>
                    <a:pt x="567" y="368"/>
                  </a:lnTo>
                  <a:lnTo>
                    <a:pt x="563" y="364"/>
                  </a:lnTo>
                  <a:lnTo>
                    <a:pt x="616" y="364"/>
                  </a:lnTo>
                  <a:lnTo>
                    <a:pt x="542" y="309"/>
                  </a:lnTo>
                  <a:lnTo>
                    <a:pt x="469" y="255"/>
                  </a:lnTo>
                  <a:lnTo>
                    <a:pt x="430" y="229"/>
                  </a:lnTo>
                  <a:lnTo>
                    <a:pt x="393" y="205"/>
                  </a:lnTo>
                  <a:lnTo>
                    <a:pt x="317" y="159"/>
                  </a:lnTo>
                  <a:lnTo>
                    <a:pt x="238" y="115"/>
                  </a:lnTo>
                  <a:lnTo>
                    <a:pt x="199" y="93"/>
                  </a:lnTo>
                  <a:lnTo>
                    <a:pt x="160" y="74"/>
                  </a:lnTo>
                  <a:lnTo>
                    <a:pt x="81" y="35"/>
                  </a:lnTo>
                  <a:lnTo>
                    <a:pt x="0" y="0"/>
                  </a:lnTo>
                  <a:lnTo>
                    <a:pt x="297" y="284"/>
                  </a:lnTo>
                  <a:lnTo>
                    <a:pt x="352" y="364"/>
                  </a:lnTo>
                  <a:lnTo>
                    <a:pt x="354" y="364"/>
                  </a:lnTo>
                  <a:lnTo>
                    <a:pt x="355" y="365"/>
                  </a:lnTo>
                  <a:lnTo>
                    <a:pt x="356" y="372"/>
                  </a:lnTo>
                  <a:lnTo>
                    <a:pt x="363" y="379"/>
                  </a:lnTo>
                  <a:lnTo>
                    <a:pt x="369" y="390"/>
                  </a:lnTo>
                  <a:lnTo>
                    <a:pt x="377" y="402"/>
                  </a:lnTo>
                  <a:lnTo>
                    <a:pt x="377" y="405"/>
                  </a:lnTo>
                  <a:lnTo>
                    <a:pt x="377" y="407"/>
                  </a:lnTo>
                  <a:lnTo>
                    <a:pt x="379" y="412"/>
                  </a:lnTo>
                  <a:lnTo>
                    <a:pt x="380" y="420"/>
                  </a:lnTo>
                  <a:lnTo>
                    <a:pt x="386" y="430"/>
                  </a:lnTo>
                  <a:lnTo>
                    <a:pt x="392" y="438"/>
                  </a:lnTo>
                  <a:lnTo>
                    <a:pt x="394" y="454"/>
                  </a:lnTo>
                  <a:lnTo>
                    <a:pt x="397" y="461"/>
                  </a:lnTo>
                  <a:lnTo>
                    <a:pt x="403" y="468"/>
                  </a:lnTo>
                  <a:lnTo>
                    <a:pt x="399" y="468"/>
                  </a:lnTo>
                  <a:lnTo>
                    <a:pt x="532" y="843"/>
                  </a:lnTo>
                  <a:lnTo>
                    <a:pt x="563" y="1051"/>
                  </a:lnTo>
                  <a:lnTo>
                    <a:pt x="563" y="1200"/>
                  </a:lnTo>
                  <a:lnTo>
                    <a:pt x="551" y="1275"/>
                  </a:lnTo>
                  <a:lnTo>
                    <a:pt x="690" y="1335"/>
                  </a:lnTo>
                  <a:lnTo>
                    <a:pt x="723" y="1354"/>
                  </a:lnTo>
                  <a:lnTo>
                    <a:pt x="748" y="1380"/>
                  </a:lnTo>
                  <a:lnTo>
                    <a:pt x="768" y="1413"/>
                  </a:lnTo>
                  <a:lnTo>
                    <a:pt x="776" y="1455"/>
                  </a:lnTo>
                  <a:lnTo>
                    <a:pt x="774" y="1576"/>
                  </a:lnTo>
                  <a:lnTo>
                    <a:pt x="736" y="1804"/>
                  </a:lnTo>
                  <a:lnTo>
                    <a:pt x="742" y="1919"/>
                  </a:lnTo>
                  <a:lnTo>
                    <a:pt x="751" y="1947"/>
                  </a:lnTo>
                  <a:lnTo>
                    <a:pt x="765" y="1973"/>
                  </a:lnTo>
                  <a:lnTo>
                    <a:pt x="796" y="2026"/>
                  </a:lnTo>
                  <a:lnTo>
                    <a:pt x="808" y="2052"/>
                  </a:lnTo>
                  <a:lnTo>
                    <a:pt x="816" y="2080"/>
                  </a:lnTo>
                  <a:lnTo>
                    <a:pt x="819" y="2108"/>
                  </a:lnTo>
                  <a:lnTo>
                    <a:pt x="813" y="2138"/>
                  </a:lnTo>
                  <a:lnTo>
                    <a:pt x="793" y="2179"/>
                  </a:lnTo>
                  <a:lnTo>
                    <a:pt x="765" y="2219"/>
                  </a:lnTo>
                  <a:lnTo>
                    <a:pt x="690" y="2285"/>
                  </a:lnTo>
                  <a:lnTo>
                    <a:pt x="1021" y="2816"/>
                  </a:lnTo>
                  <a:lnTo>
                    <a:pt x="1099" y="2911"/>
                  </a:lnTo>
                  <a:lnTo>
                    <a:pt x="1124" y="2928"/>
                  </a:lnTo>
                  <a:lnTo>
                    <a:pt x="1217" y="2948"/>
                  </a:lnTo>
                  <a:lnTo>
                    <a:pt x="1411" y="2937"/>
                  </a:lnTo>
                  <a:lnTo>
                    <a:pt x="1414" y="2937"/>
                  </a:lnTo>
                  <a:lnTo>
                    <a:pt x="1417" y="2937"/>
                  </a:lnTo>
                  <a:lnTo>
                    <a:pt x="1501" y="2940"/>
                  </a:lnTo>
                  <a:lnTo>
                    <a:pt x="1501" y="2936"/>
                  </a:lnTo>
                  <a:lnTo>
                    <a:pt x="1671" y="2937"/>
                  </a:lnTo>
                  <a:lnTo>
                    <a:pt x="1671" y="2945"/>
                  </a:lnTo>
                  <a:lnTo>
                    <a:pt x="1671" y="3008"/>
                  </a:lnTo>
                  <a:lnTo>
                    <a:pt x="1662" y="3010"/>
                  </a:lnTo>
                  <a:lnTo>
                    <a:pt x="1662" y="3038"/>
                  </a:lnTo>
                  <a:lnTo>
                    <a:pt x="1661" y="3038"/>
                  </a:lnTo>
                  <a:lnTo>
                    <a:pt x="1658" y="3038"/>
                  </a:lnTo>
                  <a:lnTo>
                    <a:pt x="1655" y="3038"/>
                  </a:lnTo>
                  <a:lnTo>
                    <a:pt x="1650" y="3039"/>
                  </a:lnTo>
                  <a:lnTo>
                    <a:pt x="1644" y="3039"/>
                  </a:lnTo>
                  <a:lnTo>
                    <a:pt x="1636" y="3039"/>
                  </a:lnTo>
                  <a:lnTo>
                    <a:pt x="1627" y="3039"/>
                  </a:lnTo>
                  <a:lnTo>
                    <a:pt x="1617" y="3041"/>
                  </a:lnTo>
                  <a:lnTo>
                    <a:pt x="1594" y="3042"/>
                  </a:lnTo>
                  <a:lnTo>
                    <a:pt x="1615" y="3047"/>
                  </a:lnTo>
                  <a:lnTo>
                    <a:pt x="1633" y="3058"/>
                  </a:lnTo>
                  <a:lnTo>
                    <a:pt x="1640" y="3063"/>
                  </a:lnTo>
                  <a:lnTo>
                    <a:pt x="1648" y="3071"/>
                  </a:lnTo>
                  <a:lnTo>
                    <a:pt x="1661" y="3088"/>
                  </a:lnTo>
                  <a:lnTo>
                    <a:pt x="1667" y="3107"/>
                  </a:lnTo>
                  <a:lnTo>
                    <a:pt x="1672" y="3131"/>
                  </a:lnTo>
                  <a:lnTo>
                    <a:pt x="1672" y="3144"/>
                  </a:lnTo>
                  <a:lnTo>
                    <a:pt x="1673" y="3158"/>
                  </a:lnTo>
                  <a:lnTo>
                    <a:pt x="1671" y="3189"/>
                  </a:lnTo>
                  <a:lnTo>
                    <a:pt x="1665" y="3205"/>
                  </a:lnTo>
                  <a:lnTo>
                    <a:pt x="1663" y="3208"/>
                  </a:lnTo>
                  <a:lnTo>
                    <a:pt x="1662" y="3213"/>
                  </a:lnTo>
                  <a:lnTo>
                    <a:pt x="1659" y="3222"/>
                  </a:lnTo>
                  <a:lnTo>
                    <a:pt x="1655" y="3229"/>
                  </a:lnTo>
                  <a:lnTo>
                    <a:pt x="1653" y="3232"/>
                  </a:lnTo>
                  <a:lnTo>
                    <a:pt x="1652" y="3237"/>
                  </a:lnTo>
                  <a:lnTo>
                    <a:pt x="1646" y="3244"/>
                  </a:lnTo>
                  <a:lnTo>
                    <a:pt x="1641" y="3251"/>
                  </a:lnTo>
                  <a:lnTo>
                    <a:pt x="1639" y="3257"/>
                  </a:lnTo>
                  <a:lnTo>
                    <a:pt x="1638" y="3264"/>
                  </a:lnTo>
                  <a:lnTo>
                    <a:pt x="1636" y="3278"/>
                  </a:lnTo>
                  <a:lnTo>
                    <a:pt x="1631" y="3305"/>
                  </a:lnTo>
                  <a:lnTo>
                    <a:pt x="1617" y="3359"/>
                  </a:lnTo>
                  <a:lnTo>
                    <a:pt x="1612" y="3377"/>
                  </a:lnTo>
                  <a:lnTo>
                    <a:pt x="1604" y="3395"/>
                  </a:lnTo>
                  <a:lnTo>
                    <a:pt x="1594" y="3411"/>
                  </a:lnTo>
                  <a:lnTo>
                    <a:pt x="1582" y="3428"/>
                  </a:lnTo>
                  <a:lnTo>
                    <a:pt x="1581" y="3440"/>
                  </a:lnTo>
                  <a:lnTo>
                    <a:pt x="1581" y="3451"/>
                  </a:lnTo>
                  <a:lnTo>
                    <a:pt x="1579" y="3461"/>
                  </a:lnTo>
                  <a:lnTo>
                    <a:pt x="1578" y="3473"/>
                  </a:lnTo>
                  <a:lnTo>
                    <a:pt x="1574" y="3482"/>
                  </a:lnTo>
                  <a:lnTo>
                    <a:pt x="1572" y="3491"/>
                  </a:lnTo>
                  <a:lnTo>
                    <a:pt x="1570" y="3494"/>
                  </a:lnTo>
                  <a:lnTo>
                    <a:pt x="1569" y="3499"/>
                  </a:lnTo>
                  <a:lnTo>
                    <a:pt x="1566" y="3508"/>
                  </a:lnTo>
                  <a:lnTo>
                    <a:pt x="1557" y="3520"/>
                  </a:lnTo>
                  <a:lnTo>
                    <a:pt x="1554" y="3522"/>
                  </a:lnTo>
                  <a:lnTo>
                    <a:pt x="1552" y="3526"/>
                  </a:lnTo>
                  <a:lnTo>
                    <a:pt x="1547" y="3532"/>
                  </a:lnTo>
                  <a:lnTo>
                    <a:pt x="1540" y="3535"/>
                  </a:lnTo>
                  <a:lnTo>
                    <a:pt x="1535" y="3540"/>
                  </a:lnTo>
                  <a:lnTo>
                    <a:pt x="1521" y="3546"/>
                  </a:lnTo>
                  <a:lnTo>
                    <a:pt x="1521" y="3707"/>
                  </a:lnTo>
                  <a:lnTo>
                    <a:pt x="1532" y="3674"/>
                  </a:lnTo>
                  <a:lnTo>
                    <a:pt x="1545" y="3643"/>
                  </a:lnTo>
                  <a:lnTo>
                    <a:pt x="1569" y="3579"/>
                  </a:lnTo>
                  <a:lnTo>
                    <a:pt x="1573" y="3562"/>
                  </a:lnTo>
                  <a:lnTo>
                    <a:pt x="1579" y="3546"/>
                  </a:lnTo>
                  <a:lnTo>
                    <a:pt x="1590" y="3515"/>
                  </a:lnTo>
                  <a:lnTo>
                    <a:pt x="1611" y="3451"/>
                  </a:lnTo>
                  <a:lnTo>
                    <a:pt x="1629" y="3384"/>
                  </a:lnTo>
                  <a:lnTo>
                    <a:pt x="1646" y="3318"/>
                  </a:lnTo>
                  <a:lnTo>
                    <a:pt x="1662" y="3251"/>
                  </a:lnTo>
                  <a:lnTo>
                    <a:pt x="1669" y="3217"/>
                  </a:lnTo>
                  <a:lnTo>
                    <a:pt x="1670" y="3208"/>
                  </a:lnTo>
                  <a:lnTo>
                    <a:pt x="1672" y="3200"/>
                  </a:lnTo>
                  <a:lnTo>
                    <a:pt x="1676" y="3185"/>
                  </a:lnTo>
                  <a:lnTo>
                    <a:pt x="1688" y="3115"/>
                  </a:lnTo>
                  <a:lnTo>
                    <a:pt x="1692" y="3080"/>
                  </a:lnTo>
                  <a:lnTo>
                    <a:pt x="1698" y="3046"/>
                  </a:lnTo>
                  <a:lnTo>
                    <a:pt x="1707" y="2976"/>
                  </a:lnTo>
                  <a:lnTo>
                    <a:pt x="1708" y="2958"/>
                  </a:lnTo>
                  <a:lnTo>
                    <a:pt x="1710" y="2941"/>
                  </a:lnTo>
                  <a:lnTo>
                    <a:pt x="1715" y="2907"/>
                  </a:lnTo>
                  <a:lnTo>
                    <a:pt x="1717" y="2870"/>
                  </a:lnTo>
                  <a:lnTo>
                    <a:pt x="1718" y="2852"/>
                  </a:lnTo>
                  <a:lnTo>
                    <a:pt x="1721" y="2835"/>
                  </a:lnTo>
                  <a:lnTo>
                    <a:pt x="1725" y="2764"/>
                  </a:lnTo>
                  <a:lnTo>
                    <a:pt x="1728" y="2691"/>
                  </a:lnTo>
                  <a:lnTo>
                    <a:pt x="1730" y="2620"/>
                  </a:lnTo>
                  <a:lnTo>
                    <a:pt x="1725" y="2473"/>
                  </a:lnTo>
                  <a:lnTo>
                    <a:pt x="1721" y="2401"/>
                  </a:lnTo>
                  <a:lnTo>
                    <a:pt x="1715" y="2331"/>
                  </a:lnTo>
                  <a:lnTo>
                    <a:pt x="1707" y="2259"/>
                  </a:lnTo>
                  <a:lnTo>
                    <a:pt x="1698" y="2190"/>
                  </a:lnTo>
                  <a:lnTo>
                    <a:pt x="1688" y="2121"/>
                  </a:lnTo>
                  <a:lnTo>
                    <a:pt x="1676" y="2053"/>
                  </a:lnTo>
                  <a:lnTo>
                    <a:pt x="1662" y="1985"/>
                  </a:lnTo>
                  <a:lnTo>
                    <a:pt x="1646" y="1918"/>
                  </a:lnTo>
                  <a:lnTo>
                    <a:pt x="1629" y="1851"/>
                  </a:lnTo>
                  <a:lnTo>
                    <a:pt x="1611" y="1786"/>
                  </a:lnTo>
                  <a:lnTo>
                    <a:pt x="1590" y="1720"/>
                  </a:lnTo>
                  <a:lnTo>
                    <a:pt x="1569" y="1657"/>
                  </a:lnTo>
                  <a:lnTo>
                    <a:pt x="1521" y="1531"/>
                  </a:lnTo>
                  <a:lnTo>
                    <a:pt x="1496" y="1473"/>
                  </a:lnTo>
                  <a:lnTo>
                    <a:pt x="1471" y="1418"/>
                  </a:lnTo>
                  <a:lnTo>
                    <a:pt x="1444" y="1362"/>
                  </a:lnTo>
                  <a:lnTo>
                    <a:pt x="1417" y="1309"/>
                  </a:lnTo>
                  <a:lnTo>
                    <a:pt x="1365" y="1215"/>
                  </a:lnTo>
                  <a:lnTo>
                    <a:pt x="1309" y="1124"/>
                  </a:lnTo>
                  <a:lnTo>
                    <a:pt x="1250" y="1034"/>
                  </a:lnTo>
                  <a:lnTo>
                    <a:pt x="1188" y="948"/>
                  </a:lnTo>
                  <a:lnTo>
                    <a:pt x="1121" y="861"/>
                  </a:lnTo>
                  <a:lnTo>
                    <a:pt x="1050" y="777"/>
                  </a:lnTo>
                  <a:lnTo>
                    <a:pt x="977" y="694"/>
                  </a:lnTo>
                  <a:lnTo>
                    <a:pt x="900" y="615"/>
                  </a:lnTo>
                  <a:lnTo>
                    <a:pt x="820" y="540"/>
                  </a:lnTo>
                  <a:lnTo>
                    <a:pt x="742" y="468"/>
                  </a:lnTo>
                  <a:lnTo>
                    <a:pt x="672" y="468"/>
                  </a:lnTo>
                  <a:lnTo>
                    <a:pt x="671" y="458"/>
                  </a:lnTo>
                  <a:lnTo>
                    <a:pt x="667" y="450"/>
                  </a:lnTo>
                  <a:lnTo>
                    <a:pt x="661" y="442"/>
                  </a:lnTo>
                  <a:lnTo>
                    <a:pt x="656" y="436"/>
                  </a:lnTo>
                  <a:lnTo>
                    <a:pt x="639" y="424"/>
                  </a:lnTo>
                  <a:lnTo>
                    <a:pt x="625" y="415"/>
                  </a:lnTo>
                  <a:lnTo>
                    <a:pt x="614" y="407"/>
                  </a:lnTo>
                  <a:lnTo>
                    <a:pt x="602" y="398"/>
                  </a:lnTo>
                  <a:lnTo>
                    <a:pt x="593" y="390"/>
                  </a:lnTo>
                  <a:lnTo>
                    <a:pt x="580" y="379"/>
                  </a:lnTo>
                  <a:close/>
                </a:path>
              </a:pathLst>
            </a:custGeom>
            <a:solidFill>
              <a:srgbClr val="007FFF"/>
            </a:solidFill>
            <a:ln w="9525">
              <a:noFill/>
              <a:round/>
              <a:headEnd/>
              <a:tailEnd/>
            </a:ln>
          </p:spPr>
          <p:txBody>
            <a:bodyPr/>
            <a:lstStyle/>
            <a:p>
              <a:endParaRPr lang="en-GB"/>
            </a:p>
          </p:txBody>
        </p:sp>
        <p:sp>
          <p:nvSpPr>
            <p:cNvPr id="22072" name="Freeform 568"/>
            <p:cNvSpPr>
              <a:spLocks noEditPoints="1"/>
            </p:cNvSpPr>
            <p:nvPr/>
          </p:nvSpPr>
          <p:spPr bwMode="auto">
            <a:xfrm>
              <a:off x="2627" y="1601"/>
              <a:ext cx="809" cy="1125"/>
            </a:xfrm>
            <a:custGeom>
              <a:avLst/>
              <a:gdLst/>
              <a:ahLst/>
              <a:cxnLst>
                <a:cxn ang="0">
                  <a:pos x="2047" y="97"/>
                </a:cxn>
                <a:cxn ang="0">
                  <a:pos x="1492" y="6"/>
                </a:cxn>
                <a:cxn ang="0">
                  <a:pos x="670" y="58"/>
                </a:cxn>
                <a:cxn ang="0">
                  <a:pos x="101" y="571"/>
                </a:cxn>
                <a:cxn ang="0">
                  <a:pos x="148" y="811"/>
                </a:cxn>
                <a:cxn ang="0">
                  <a:pos x="210" y="1980"/>
                </a:cxn>
                <a:cxn ang="0">
                  <a:pos x="370" y="2495"/>
                </a:cxn>
                <a:cxn ang="0">
                  <a:pos x="786" y="3040"/>
                </a:cxn>
                <a:cxn ang="0">
                  <a:pos x="1152" y="3546"/>
                </a:cxn>
                <a:cxn ang="0">
                  <a:pos x="1600" y="4156"/>
                </a:cxn>
                <a:cxn ang="0">
                  <a:pos x="851" y="5011"/>
                </a:cxn>
                <a:cxn ang="0">
                  <a:pos x="818" y="5109"/>
                </a:cxn>
                <a:cxn ang="0">
                  <a:pos x="674" y="5607"/>
                </a:cxn>
                <a:cxn ang="0">
                  <a:pos x="710" y="5626"/>
                </a:cxn>
                <a:cxn ang="0">
                  <a:pos x="722" y="5620"/>
                </a:cxn>
                <a:cxn ang="0">
                  <a:pos x="809" y="5463"/>
                </a:cxn>
                <a:cxn ang="0">
                  <a:pos x="866" y="5276"/>
                </a:cxn>
                <a:cxn ang="0">
                  <a:pos x="918" y="5158"/>
                </a:cxn>
                <a:cxn ang="0">
                  <a:pos x="978" y="5043"/>
                </a:cxn>
                <a:cxn ang="0">
                  <a:pos x="1782" y="4550"/>
                </a:cxn>
                <a:cxn ang="0">
                  <a:pos x="2325" y="5016"/>
                </a:cxn>
                <a:cxn ang="0">
                  <a:pos x="2353" y="5393"/>
                </a:cxn>
                <a:cxn ang="0">
                  <a:pos x="2404" y="5101"/>
                </a:cxn>
                <a:cxn ang="0">
                  <a:pos x="2347" y="4126"/>
                </a:cxn>
                <a:cxn ang="0">
                  <a:pos x="2778" y="5025"/>
                </a:cxn>
                <a:cxn ang="0">
                  <a:pos x="2830" y="5134"/>
                </a:cxn>
                <a:cxn ang="0">
                  <a:pos x="2999" y="4635"/>
                </a:cxn>
                <a:cxn ang="0">
                  <a:pos x="3611" y="4100"/>
                </a:cxn>
                <a:cxn ang="0">
                  <a:pos x="3792" y="3276"/>
                </a:cxn>
                <a:cxn ang="0">
                  <a:pos x="3887" y="3263"/>
                </a:cxn>
                <a:cxn ang="0">
                  <a:pos x="3992" y="3254"/>
                </a:cxn>
                <a:cxn ang="0">
                  <a:pos x="4037" y="3251"/>
                </a:cxn>
                <a:cxn ang="0">
                  <a:pos x="3789" y="3150"/>
                </a:cxn>
                <a:cxn ang="0">
                  <a:pos x="3168" y="2392"/>
                </a:cxn>
                <a:cxn ang="0">
                  <a:pos x="3117" y="2132"/>
                </a:cxn>
                <a:cxn ang="0">
                  <a:pos x="2926" y="1488"/>
                </a:cxn>
                <a:cxn ang="0">
                  <a:pos x="2767" y="651"/>
                </a:cxn>
                <a:cxn ang="0">
                  <a:pos x="2738" y="592"/>
                </a:cxn>
                <a:cxn ang="0">
                  <a:pos x="995" y="615"/>
                </a:cxn>
                <a:cxn ang="0">
                  <a:pos x="708" y="533"/>
                </a:cxn>
                <a:cxn ang="0">
                  <a:pos x="972" y="404"/>
                </a:cxn>
                <a:cxn ang="0">
                  <a:pos x="575" y="350"/>
                </a:cxn>
                <a:cxn ang="0">
                  <a:pos x="2007" y="401"/>
                </a:cxn>
                <a:cxn ang="0">
                  <a:pos x="2279" y="1095"/>
                </a:cxn>
                <a:cxn ang="0">
                  <a:pos x="2594" y="1657"/>
                </a:cxn>
                <a:cxn ang="0">
                  <a:pos x="2881" y="1593"/>
                </a:cxn>
                <a:cxn ang="0">
                  <a:pos x="3044" y="1795"/>
                </a:cxn>
                <a:cxn ang="0">
                  <a:pos x="3016" y="2360"/>
                </a:cxn>
                <a:cxn ang="0">
                  <a:pos x="2904" y="3613"/>
                </a:cxn>
                <a:cxn ang="0">
                  <a:pos x="2803" y="2697"/>
                </a:cxn>
                <a:cxn ang="0">
                  <a:pos x="2471" y="3550"/>
                </a:cxn>
                <a:cxn ang="0">
                  <a:pos x="1028" y="3282"/>
                </a:cxn>
                <a:cxn ang="0">
                  <a:pos x="573" y="2645"/>
                </a:cxn>
                <a:cxn ang="0">
                  <a:pos x="640" y="2556"/>
                </a:cxn>
                <a:cxn ang="0">
                  <a:pos x="334" y="1318"/>
                </a:cxn>
                <a:cxn ang="0">
                  <a:pos x="488" y="794"/>
                </a:cxn>
                <a:cxn ang="0">
                  <a:pos x="877" y="895"/>
                </a:cxn>
                <a:cxn ang="0">
                  <a:pos x="1641" y="418"/>
                </a:cxn>
                <a:cxn ang="0">
                  <a:pos x="2763" y="1176"/>
                </a:cxn>
                <a:cxn ang="0">
                  <a:pos x="2454" y="854"/>
                </a:cxn>
                <a:cxn ang="0">
                  <a:pos x="2443" y="3936"/>
                </a:cxn>
                <a:cxn ang="0">
                  <a:pos x="3603" y="3254"/>
                </a:cxn>
                <a:cxn ang="0">
                  <a:pos x="1959" y="4525"/>
                </a:cxn>
              </a:cxnLst>
              <a:rect l="0" t="0" r="r" b="b"/>
              <a:pathLst>
                <a:path w="4046" h="5626">
                  <a:moveTo>
                    <a:pt x="2727" y="577"/>
                  </a:moveTo>
                  <a:lnTo>
                    <a:pt x="2672" y="497"/>
                  </a:lnTo>
                  <a:lnTo>
                    <a:pt x="2375" y="213"/>
                  </a:lnTo>
                  <a:lnTo>
                    <a:pt x="2311" y="186"/>
                  </a:lnTo>
                  <a:lnTo>
                    <a:pt x="2246" y="162"/>
                  </a:lnTo>
                  <a:lnTo>
                    <a:pt x="2180" y="138"/>
                  </a:lnTo>
                  <a:lnTo>
                    <a:pt x="2116" y="118"/>
                  </a:lnTo>
                  <a:lnTo>
                    <a:pt x="2047" y="97"/>
                  </a:lnTo>
                  <a:lnTo>
                    <a:pt x="1981" y="80"/>
                  </a:lnTo>
                  <a:lnTo>
                    <a:pt x="1913" y="65"/>
                  </a:lnTo>
                  <a:lnTo>
                    <a:pt x="1846" y="52"/>
                  </a:lnTo>
                  <a:lnTo>
                    <a:pt x="1775" y="38"/>
                  </a:lnTo>
                  <a:lnTo>
                    <a:pt x="1706" y="28"/>
                  </a:lnTo>
                  <a:lnTo>
                    <a:pt x="1635" y="19"/>
                  </a:lnTo>
                  <a:lnTo>
                    <a:pt x="1564" y="12"/>
                  </a:lnTo>
                  <a:lnTo>
                    <a:pt x="1492" y="6"/>
                  </a:lnTo>
                  <a:lnTo>
                    <a:pt x="1419" y="2"/>
                  </a:lnTo>
                  <a:lnTo>
                    <a:pt x="1345" y="0"/>
                  </a:lnTo>
                  <a:lnTo>
                    <a:pt x="1273" y="1"/>
                  </a:lnTo>
                  <a:lnTo>
                    <a:pt x="1147" y="2"/>
                  </a:lnTo>
                  <a:lnTo>
                    <a:pt x="1025" y="9"/>
                  </a:lnTo>
                  <a:lnTo>
                    <a:pt x="903" y="20"/>
                  </a:lnTo>
                  <a:lnTo>
                    <a:pt x="786" y="37"/>
                  </a:lnTo>
                  <a:lnTo>
                    <a:pt x="670" y="58"/>
                  </a:lnTo>
                  <a:lnTo>
                    <a:pt x="555" y="84"/>
                  </a:lnTo>
                  <a:lnTo>
                    <a:pt x="443" y="114"/>
                  </a:lnTo>
                  <a:lnTo>
                    <a:pt x="334" y="151"/>
                  </a:lnTo>
                  <a:lnTo>
                    <a:pt x="197" y="313"/>
                  </a:lnTo>
                  <a:lnTo>
                    <a:pt x="163" y="364"/>
                  </a:lnTo>
                  <a:lnTo>
                    <a:pt x="112" y="474"/>
                  </a:lnTo>
                  <a:lnTo>
                    <a:pt x="98" y="531"/>
                  </a:lnTo>
                  <a:lnTo>
                    <a:pt x="101" y="571"/>
                  </a:lnTo>
                  <a:lnTo>
                    <a:pt x="106" y="584"/>
                  </a:lnTo>
                  <a:lnTo>
                    <a:pt x="109" y="600"/>
                  </a:lnTo>
                  <a:lnTo>
                    <a:pt x="115" y="624"/>
                  </a:lnTo>
                  <a:lnTo>
                    <a:pt x="123" y="647"/>
                  </a:lnTo>
                  <a:lnTo>
                    <a:pt x="129" y="681"/>
                  </a:lnTo>
                  <a:lnTo>
                    <a:pt x="130" y="681"/>
                  </a:lnTo>
                  <a:lnTo>
                    <a:pt x="148" y="736"/>
                  </a:lnTo>
                  <a:lnTo>
                    <a:pt x="148" y="811"/>
                  </a:lnTo>
                  <a:lnTo>
                    <a:pt x="130" y="882"/>
                  </a:lnTo>
                  <a:lnTo>
                    <a:pt x="36" y="1090"/>
                  </a:lnTo>
                  <a:lnTo>
                    <a:pt x="11" y="1162"/>
                  </a:lnTo>
                  <a:lnTo>
                    <a:pt x="0" y="1241"/>
                  </a:lnTo>
                  <a:lnTo>
                    <a:pt x="13" y="1394"/>
                  </a:lnTo>
                  <a:lnTo>
                    <a:pt x="107" y="1755"/>
                  </a:lnTo>
                  <a:lnTo>
                    <a:pt x="154" y="1879"/>
                  </a:lnTo>
                  <a:lnTo>
                    <a:pt x="210" y="1980"/>
                  </a:lnTo>
                  <a:lnTo>
                    <a:pt x="387" y="2225"/>
                  </a:lnTo>
                  <a:lnTo>
                    <a:pt x="394" y="2259"/>
                  </a:lnTo>
                  <a:lnTo>
                    <a:pt x="383" y="2292"/>
                  </a:lnTo>
                  <a:lnTo>
                    <a:pt x="366" y="2321"/>
                  </a:lnTo>
                  <a:lnTo>
                    <a:pt x="353" y="2358"/>
                  </a:lnTo>
                  <a:lnTo>
                    <a:pt x="347" y="2405"/>
                  </a:lnTo>
                  <a:lnTo>
                    <a:pt x="353" y="2453"/>
                  </a:lnTo>
                  <a:lnTo>
                    <a:pt x="370" y="2495"/>
                  </a:lnTo>
                  <a:lnTo>
                    <a:pt x="421" y="2573"/>
                  </a:lnTo>
                  <a:lnTo>
                    <a:pt x="523" y="2677"/>
                  </a:lnTo>
                  <a:lnTo>
                    <a:pt x="562" y="2739"/>
                  </a:lnTo>
                  <a:lnTo>
                    <a:pt x="607" y="2945"/>
                  </a:lnTo>
                  <a:lnTo>
                    <a:pt x="623" y="2968"/>
                  </a:lnTo>
                  <a:lnTo>
                    <a:pt x="640" y="2985"/>
                  </a:lnTo>
                  <a:lnTo>
                    <a:pt x="658" y="2998"/>
                  </a:lnTo>
                  <a:lnTo>
                    <a:pt x="786" y="3040"/>
                  </a:lnTo>
                  <a:lnTo>
                    <a:pt x="811" y="3054"/>
                  </a:lnTo>
                  <a:lnTo>
                    <a:pt x="832" y="3071"/>
                  </a:lnTo>
                  <a:lnTo>
                    <a:pt x="846" y="3094"/>
                  </a:lnTo>
                  <a:lnTo>
                    <a:pt x="858" y="3116"/>
                  </a:lnTo>
                  <a:lnTo>
                    <a:pt x="900" y="3265"/>
                  </a:lnTo>
                  <a:lnTo>
                    <a:pt x="917" y="3301"/>
                  </a:lnTo>
                  <a:lnTo>
                    <a:pt x="1018" y="3437"/>
                  </a:lnTo>
                  <a:lnTo>
                    <a:pt x="1152" y="3546"/>
                  </a:lnTo>
                  <a:lnTo>
                    <a:pt x="1246" y="3622"/>
                  </a:lnTo>
                  <a:lnTo>
                    <a:pt x="1482" y="3814"/>
                  </a:lnTo>
                  <a:lnTo>
                    <a:pt x="1521" y="3852"/>
                  </a:lnTo>
                  <a:lnTo>
                    <a:pt x="1548" y="3890"/>
                  </a:lnTo>
                  <a:lnTo>
                    <a:pt x="1566" y="3931"/>
                  </a:lnTo>
                  <a:lnTo>
                    <a:pt x="1573" y="3971"/>
                  </a:lnTo>
                  <a:lnTo>
                    <a:pt x="1579" y="4067"/>
                  </a:lnTo>
                  <a:lnTo>
                    <a:pt x="1600" y="4156"/>
                  </a:lnTo>
                  <a:lnTo>
                    <a:pt x="1619" y="4200"/>
                  </a:lnTo>
                  <a:lnTo>
                    <a:pt x="1358" y="4435"/>
                  </a:lnTo>
                  <a:lnTo>
                    <a:pt x="1330" y="4466"/>
                  </a:lnTo>
                  <a:lnTo>
                    <a:pt x="1094" y="4668"/>
                  </a:lnTo>
                  <a:lnTo>
                    <a:pt x="1040" y="4724"/>
                  </a:lnTo>
                  <a:lnTo>
                    <a:pt x="877" y="4977"/>
                  </a:lnTo>
                  <a:lnTo>
                    <a:pt x="863" y="4994"/>
                  </a:lnTo>
                  <a:lnTo>
                    <a:pt x="851" y="5011"/>
                  </a:lnTo>
                  <a:lnTo>
                    <a:pt x="851" y="5048"/>
                  </a:lnTo>
                  <a:lnTo>
                    <a:pt x="843" y="5048"/>
                  </a:lnTo>
                  <a:lnTo>
                    <a:pt x="835" y="5051"/>
                  </a:lnTo>
                  <a:lnTo>
                    <a:pt x="829" y="5057"/>
                  </a:lnTo>
                  <a:lnTo>
                    <a:pt x="825" y="5062"/>
                  </a:lnTo>
                  <a:lnTo>
                    <a:pt x="823" y="5070"/>
                  </a:lnTo>
                  <a:lnTo>
                    <a:pt x="818" y="5088"/>
                  </a:lnTo>
                  <a:lnTo>
                    <a:pt x="818" y="5109"/>
                  </a:lnTo>
                  <a:lnTo>
                    <a:pt x="742" y="5333"/>
                  </a:lnTo>
                  <a:lnTo>
                    <a:pt x="668" y="5562"/>
                  </a:lnTo>
                  <a:lnTo>
                    <a:pt x="665" y="5570"/>
                  </a:lnTo>
                  <a:lnTo>
                    <a:pt x="664" y="5578"/>
                  </a:lnTo>
                  <a:lnTo>
                    <a:pt x="664" y="5585"/>
                  </a:lnTo>
                  <a:lnTo>
                    <a:pt x="666" y="5593"/>
                  </a:lnTo>
                  <a:lnTo>
                    <a:pt x="668" y="5600"/>
                  </a:lnTo>
                  <a:lnTo>
                    <a:pt x="674" y="5607"/>
                  </a:lnTo>
                  <a:lnTo>
                    <a:pt x="676" y="5610"/>
                  </a:lnTo>
                  <a:lnTo>
                    <a:pt x="681" y="5615"/>
                  </a:lnTo>
                  <a:lnTo>
                    <a:pt x="695" y="5621"/>
                  </a:lnTo>
                  <a:lnTo>
                    <a:pt x="696" y="5621"/>
                  </a:lnTo>
                  <a:lnTo>
                    <a:pt x="698" y="5623"/>
                  </a:lnTo>
                  <a:lnTo>
                    <a:pt x="702" y="5625"/>
                  </a:lnTo>
                  <a:lnTo>
                    <a:pt x="706" y="5625"/>
                  </a:lnTo>
                  <a:lnTo>
                    <a:pt x="710" y="5626"/>
                  </a:lnTo>
                  <a:lnTo>
                    <a:pt x="713" y="5625"/>
                  </a:lnTo>
                  <a:lnTo>
                    <a:pt x="713" y="5624"/>
                  </a:lnTo>
                  <a:lnTo>
                    <a:pt x="714" y="5624"/>
                  </a:lnTo>
                  <a:lnTo>
                    <a:pt x="716" y="5624"/>
                  </a:lnTo>
                  <a:lnTo>
                    <a:pt x="718" y="5621"/>
                  </a:lnTo>
                  <a:lnTo>
                    <a:pt x="718" y="5620"/>
                  </a:lnTo>
                  <a:lnTo>
                    <a:pt x="719" y="5620"/>
                  </a:lnTo>
                  <a:lnTo>
                    <a:pt x="722" y="5620"/>
                  </a:lnTo>
                  <a:lnTo>
                    <a:pt x="725" y="5616"/>
                  </a:lnTo>
                  <a:lnTo>
                    <a:pt x="741" y="5593"/>
                  </a:lnTo>
                  <a:lnTo>
                    <a:pt x="752" y="5570"/>
                  </a:lnTo>
                  <a:lnTo>
                    <a:pt x="758" y="5559"/>
                  </a:lnTo>
                  <a:lnTo>
                    <a:pt x="765" y="5549"/>
                  </a:lnTo>
                  <a:lnTo>
                    <a:pt x="776" y="5526"/>
                  </a:lnTo>
                  <a:lnTo>
                    <a:pt x="788" y="5505"/>
                  </a:lnTo>
                  <a:lnTo>
                    <a:pt x="809" y="5463"/>
                  </a:lnTo>
                  <a:lnTo>
                    <a:pt x="820" y="5432"/>
                  </a:lnTo>
                  <a:lnTo>
                    <a:pt x="832" y="5403"/>
                  </a:lnTo>
                  <a:lnTo>
                    <a:pt x="841" y="5371"/>
                  </a:lnTo>
                  <a:lnTo>
                    <a:pt x="845" y="5355"/>
                  </a:lnTo>
                  <a:lnTo>
                    <a:pt x="848" y="5347"/>
                  </a:lnTo>
                  <a:lnTo>
                    <a:pt x="851" y="5340"/>
                  </a:lnTo>
                  <a:lnTo>
                    <a:pt x="861" y="5297"/>
                  </a:lnTo>
                  <a:lnTo>
                    <a:pt x="866" y="5276"/>
                  </a:lnTo>
                  <a:lnTo>
                    <a:pt x="871" y="5255"/>
                  </a:lnTo>
                  <a:lnTo>
                    <a:pt x="877" y="5240"/>
                  </a:lnTo>
                  <a:lnTo>
                    <a:pt x="881" y="5226"/>
                  </a:lnTo>
                  <a:lnTo>
                    <a:pt x="886" y="5213"/>
                  </a:lnTo>
                  <a:lnTo>
                    <a:pt x="892" y="5201"/>
                  </a:lnTo>
                  <a:lnTo>
                    <a:pt x="900" y="5190"/>
                  </a:lnTo>
                  <a:lnTo>
                    <a:pt x="910" y="5173"/>
                  </a:lnTo>
                  <a:lnTo>
                    <a:pt x="918" y="5158"/>
                  </a:lnTo>
                  <a:lnTo>
                    <a:pt x="924" y="5142"/>
                  </a:lnTo>
                  <a:lnTo>
                    <a:pt x="927" y="5128"/>
                  </a:lnTo>
                  <a:lnTo>
                    <a:pt x="927" y="5109"/>
                  </a:lnTo>
                  <a:lnTo>
                    <a:pt x="935" y="5095"/>
                  </a:lnTo>
                  <a:lnTo>
                    <a:pt x="946" y="5084"/>
                  </a:lnTo>
                  <a:lnTo>
                    <a:pt x="955" y="5068"/>
                  </a:lnTo>
                  <a:lnTo>
                    <a:pt x="967" y="5056"/>
                  </a:lnTo>
                  <a:lnTo>
                    <a:pt x="978" y="5043"/>
                  </a:lnTo>
                  <a:lnTo>
                    <a:pt x="993" y="5033"/>
                  </a:lnTo>
                  <a:lnTo>
                    <a:pt x="1017" y="5011"/>
                  </a:lnTo>
                  <a:lnTo>
                    <a:pt x="1153" y="4816"/>
                  </a:lnTo>
                  <a:lnTo>
                    <a:pt x="1313" y="4670"/>
                  </a:lnTo>
                  <a:lnTo>
                    <a:pt x="1484" y="4542"/>
                  </a:lnTo>
                  <a:lnTo>
                    <a:pt x="1703" y="4423"/>
                  </a:lnTo>
                  <a:lnTo>
                    <a:pt x="1774" y="4535"/>
                  </a:lnTo>
                  <a:lnTo>
                    <a:pt x="1782" y="4550"/>
                  </a:lnTo>
                  <a:lnTo>
                    <a:pt x="1830" y="4653"/>
                  </a:lnTo>
                  <a:lnTo>
                    <a:pt x="1914" y="4904"/>
                  </a:lnTo>
                  <a:lnTo>
                    <a:pt x="2206" y="4288"/>
                  </a:lnTo>
                  <a:lnTo>
                    <a:pt x="2220" y="4305"/>
                  </a:lnTo>
                  <a:lnTo>
                    <a:pt x="2255" y="4339"/>
                  </a:lnTo>
                  <a:lnTo>
                    <a:pt x="2291" y="4396"/>
                  </a:lnTo>
                  <a:lnTo>
                    <a:pt x="2302" y="4440"/>
                  </a:lnTo>
                  <a:lnTo>
                    <a:pt x="2325" y="5016"/>
                  </a:lnTo>
                  <a:lnTo>
                    <a:pt x="2332" y="5024"/>
                  </a:lnTo>
                  <a:lnTo>
                    <a:pt x="2338" y="5036"/>
                  </a:lnTo>
                  <a:lnTo>
                    <a:pt x="2342" y="5069"/>
                  </a:lnTo>
                  <a:lnTo>
                    <a:pt x="2344" y="5103"/>
                  </a:lnTo>
                  <a:lnTo>
                    <a:pt x="2350" y="5134"/>
                  </a:lnTo>
                  <a:lnTo>
                    <a:pt x="2353" y="5134"/>
                  </a:lnTo>
                  <a:lnTo>
                    <a:pt x="2353" y="5146"/>
                  </a:lnTo>
                  <a:lnTo>
                    <a:pt x="2353" y="5393"/>
                  </a:lnTo>
                  <a:lnTo>
                    <a:pt x="2378" y="5392"/>
                  </a:lnTo>
                  <a:lnTo>
                    <a:pt x="2404" y="5390"/>
                  </a:lnTo>
                  <a:lnTo>
                    <a:pt x="2404" y="5387"/>
                  </a:lnTo>
                  <a:lnTo>
                    <a:pt x="2404" y="5370"/>
                  </a:lnTo>
                  <a:lnTo>
                    <a:pt x="2404" y="5339"/>
                  </a:lnTo>
                  <a:lnTo>
                    <a:pt x="2404" y="5323"/>
                  </a:lnTo>
                  <a:lnTo>
                    <a:pt x="2404" y="5143"/>
                  </a:lnTo>
                  <a:lnTo>
                    <a:pt x="2404" y="5101"/>
                  </a:lnTo>
                  <a:lnTo>
                    <a:pt x="2400" y="5101"/>
                  </a:lnTo>
                  <a:lnTo>
                    <a:pt x="2400" y="5080"/>
                  </a:lnTo>
                  <a:lnTo>
                    <a:pt x="2400" y="4982"/>
                  </a:lnTo>
                  <a:lnTo>
                    <a:pt x="2402" y="4982"/>
                  </a:lnTo>
                  <a:lnTo>
                    <a:pt x="2402" y="4400"/>
                  </a:lnTo>
                  <a:lnTo>
                    <a:pt x="2231" y="4183"/>
                  </a:lnTo>
                  <a:lnTo>
                    <a:pt x="2243" y="4047"/>
                  </a:lnTo>
                  <a:lnTo>
                    <a:pt x="2347" y="4126"/>
                  </a:lnTo>
                  <a:lnTo>
                    <a:pt x="2471" y="4400"/>
                  </a:lnTo>
                  <a:lnTo>
                    <a:pt x="2729" y="4828"/>
                  </a:lnTo>
                  <a:lnTo>
                    <a:pt x="2706" y="4820"/>
                  </a:lnTo>
                  <a:lnTo>
                    <a:pt x="2560" y="4758"/>
                  </a:lnTo>
                  <a:lnTo>
                    <a:pt x="2561" y="4769"/>
                  </a:lnTo>
                  <a:lnTo>
                    <a:pt x="2820" y="5022"/>
                  </a:lnTo>
                  <a:lnTo>
                    <a:pt x="2778" y="5019"/>
                  </a:lnTo>
                  <a:lnTo>
                    <a:pt x="2778" y="5025"/>
                  </a:lnTo>
                  <a:lnTo>
                    <a:pt x="2807" y="5025"/>
                  </a:lnTo>
                  <a:lnTo>
                    <a:pt x="2807" y="5033"/>
                  </a:lnTo>
                  <a:lnTo>
                    <a:pt x="2807" y="5034"/>
                  </a:lnTo>
                  <a:lnTo>
                    <a:pt x="2807" y="5042"/>
                  </a:lnTo>
                  <a:lnTo>
                    <a:pt x="2807" y="5056"/>
                  </a:lnTo>
                  <a:lnTo>
                    <a:pt x="2830" y="5056"/>
                  </a:lnTo>
                  <a:lnTo>
                    <a:pt x="2830" y="5063"/>
                  </a:lnTo>
                  <a:lnTo>
                    <a:pt x="2830" y="5134"/>
                  </a:lnTo>
                  <a:lnTo>
                    <a:pt x="2929" y="5134"/>
                  </a:lnTo>
                  <a:lnTo>
                    <a:pt x="2992" y="5084"/>
                  </a:lnTo>
                  <a:lnTo>
                    <a:pt x="3056" y="5033"/>
                  </a:lnTo>
                  <a:lnTo>
                    <a:pt x="2994" y="5033"/>
                  </a:lnTo>
                  <a:lnTo>
                    <a:pt x="3033" y="4794"/>
                  </a:lnTo>
                  <a:lnTo>
                    <a:pt x="3033" y="4738"/>
                  </a:lnTo>
                  <a:lnTo>
                    <a:pt x="3025" y="4685"/>
                  </a:lnTo>
                  <a:lnTo>
                    <a:pt x="2999" y="4635"/>
                  </a:lnTo>
                  <a:lnTo>
                    <a:pt x="2921" y="4552"/>
                  </a:lnTo>
                  <a:lnTo>
                    <a:pt x="2640" y="4339"/>
                  </a:lnTo>
                  <a:lnTo>
                    <a:pt x="2615" y="4316"/>
                  </a:lnTo>
                  <a:lnTo>
                    <a:pt x="2578" y="4261"/>
                  </a:lnTo>
                  <a:lnTo>
                    <a:pt x="2537" y="4105"/>
                  </a:lnTo>
                  <a:lnTo>
                    <a:pt x="3016" y="4067"/>
                  </a:lnTo>
                  <a:lnTo>
                    <a:pt x="3415" y="4072"/>
                  </a:lnTo>
                  <a:lnTo>
                    <a:pt x="3611" y="4100"/>
                  </a:lnTo>
                  <a:lnTo>
                    <a:pt x="3611" y="4061"/>
                  </a:lnTo>
                  <a:lnTo>
                    <a:pt x="3592" y="3949"/>
                  </a:lnTo>
                  <a:lnTo>
                    <a:pt x="3588" y="3774"/>
                  </a:lnTo>
                  <a:lnTo>
                    <a:pt x="3598" y="3687"/>
                  </a:lnTo>
                  <a:lnTo>
                    <a:pt x="3672" y="3360"/>
                  </a:lnTo>
                  <a:lnTo>
                    <a:pt x="3699" y="3282"/>
                  </a:lnTo>
                  <a:lnTo>
                    <a:pt x="3792" y="3273"/>
                  </a:lnTo>
                  <a:lnTo>
                    <a:pt x="3792" y="3276"/>
                  </a:lnTo>
                  <a:lnTo>
                    <a:pt x="3793" y="3274"/>
                  </a:lnTo>
                  <a:lnTo>
                    <a:pt x="3799" y="3273"/>
                  </a:lnTo>
                  <a:lnTo>
                    <a:pt x="3803" y="3273"/>
                  </a:lnTo>
                  <a:lnTo>
                    <a:pt x="3803" y="3272"/>
                  </a:lnTo>
                  <a:lnTo>
                    <a:pt x="3805" y="3271"/>
                  </a:lnTo>
                  <a:lnTo>
                    <a:pt x="3817" y="3267"/>
                  </a:lnTo>
                  <a:lnTo>
                    <a:pt x="3873" y="3263"/>
                  </a:lnTo>
                  <a:lnTo>
                    <a:pt x="3887" y="3263"/>
                  </a:lnTo>
                  <a:lnTo>
                    <a:pt x="3890" y="3263"/>
                  </a:lnTo>
                  <a:lnTo>
                    <a:pt x="3896" y="3259"/>
                  </a:lnTo>
                  <a:lnTo>
                    <a:pt x="3896" y="3255"/>
                  </a:lnTo>
                  <a:lnTo>
                    <a:pt x="3904" y="3255"/>
                  </a:lnTo>
                  <a:lnTo>
                    <a:pt x="3938" y="3255"/>
                  </a:lnTo>
                  <a:lnTo>
                    <a:pt x="3954" y="3255"/>
                  </a:lnTo>
                  <a:lnTo>
                    <a:pt x="3969" y="3255"/>
                  </a:lnTo>
                  <a:lnTo>
                    <a:pt x="3992" y="3254"/>
                  </a:lnTo>
                  <a:lnTo>
                    <a:pt x="4002" y="3252"/>
                  </a:lnTo>
                  <a:lnTo>
                    <a:pt x="4011" y="3252"/>
                  </a:lnTo>
                  <a:lnTo>
                    <a:pt x="4019" y="3252"/>
                  </a:lnTo>
                  <a:lnTo>
                    <a:pt x="4025" y="3252"/>
                  </a:lnTo>
                  <a:lnTo>
                    <a:pt x="4030" y="3251"/>
                  </a:lnTo>
                  <a:lnTo>
                    <a:pt x="4033" y="3251"/>
                  </a:lnTo>
                  <a:lnTo>
                    <a:pt x="4036" y="3251"/>
                  </a:lnTo>
                  <a:lnTo>
                    <a:pt x="4037" y="3251"/>
                  </a:lnTo>
                  <a:lnTo>
                    <a:pt x="4037" y="3223"/>
                  </a:lnTo>
                  <a:lnTo>
                    <a:pt x="4046" y="3221"/>
                  </a:lnTo>
                  <a:lnTo>
                    <a:pt x="4046" y="3158"/>
                  </a:lnTo>
                  <a:lnTo>
                    <a:pt x="4046" y="3150"/>
                  </a:lnTo>
                  <a:lnTo>
                    <a:pt x="3876" y="3149"/>
                  </a:lnTo>
                  <a:lnTo>
                    <a:pt x="3876" y="3153"/>
                  </a:lnTo>
                  <a:lnTo>
                    <a:pt x="3792" y="3150"/>
                  </a:lnTo>
                  <a:lnTo>
                    <a:pt x="3789" y="3150"/>
                  </a:lnTo>
                  <a:lnTo>
                    <a:pt x="3786" y="3150"/>
                  </a:lnTo>
                  <a:lnTo>
                    <a:pt x="3592" y="3161"/>
                  </a:lnTo>
                  <a:lnTo>
                    <a:pt x="3499" y="3141"/>
                  </a:lnTo>
                  <a:lnTo>
                    <a:pt x="3474" y="3124"/>
                  </a:lnTo>
                  <a:lnTo>
                    <a:pt x="3396" y="3029"/>
                  </a:lnTo>
                  <a:lnTo>
                    <a:pt x="3065" y="2498"/>
                  </a:lnTo>
                  <a:lnTo>
                    <a:pt x="3140" y="2432"/>
                  </a:lnTo>
                  <a:lnTo>
                    <a:pt x="3168" y="2392"/>
                  </a:lnTo>
                  <a:lnTo>
                    <a:pt x="3188" y="2351"/>
                  </a:lnTo>
                  <a:lnTo>
                    <a:pt x="3194" y="2321"/>
                  </a:lnTo>
                  <a:lnTo>
                    <a:pt x="3191" y="2293"/>
                  </a:lnTo>
                  <a:lnTo>
                    <a:pt x="3183" y="2265"/>
                  </a:lnTo>
                  <a:lnTo>
                    <a:pt x="3171" y="2239"/>
                  </a:lnTo>
                  <a:lnTo>
                    <a:pt x="3140" y="2186"/>
                  </a:lnTo>
                  <a:lnTo>
                    <a:pt x="3126" y="2160"/>
                  </a:lnTo>
                  <a:lnTo>
                    <a:pt x="3117" y="2132"/>
                  </a:lnTo>
                  <a:lnTo>
                    <a:pt x="3111" y="2017"/>
                  </a:lnTo>
                  <a:lnTo>
                    <a:pt x="3149" y="1789"/>
                  </a:lnTo>
                  <a:lnTo>
                    <a:pt x="3151" y="1668"/>
                  </a:lnTo>
                  <a:lnTo>
                    <a:pt x="3143" y="1626"/>
                  </a:lnTo>
                  <a:lnTo>
                    <a:pt x="3123" y="1593"/>
                  </a:lnTo>
                  <a:lnTo>
                    <a:pt x="3098" y="1567"/>
                  </a:lnTo>
                  <a:lnTo>
                    <a:pt x="3065" y="1548"/>
                  </a:lnTo>
                  <a:lnTo>
                    <a:pt x="2926" y="1488"/>
                  </a:lnTo>
                  <a:lnTo>
                    <a:pt x="2938" y="1413"/>
                  </a:lnTo>
                  <a:lnTo>
                    <a:pt x="2938" y="1264"/>
                  </a:lnTo>
                  <a:lnTo>
                    <a:pt x="2907" y="1056"/>
                  </a:lnTo>
                  <a:lnTo>
                    <a:pt x="2774" y="681"/>
                  </a:lnTo>
                  <a:lnTo>
                    <a:pt x="2778" y="681"/>
                  </a:lnTo>
                  <a:lnTo>
                    <a:pt x="2772" y="674"/>
                  </a:lnTo>
                  <a:lnTo>
                    <a:pt x="2769" y="667"/>
                  </a:lnTo>
                  <a:lnTo>
                    <a:pt x="2767" y="651"/>
                  </a:lnTo>
                  <a:lnTo>
                    <a:pt x="2761" y="643"/>
                  </a:lnTo>
                  <a:lnTo>
                    <a:pt x="2755" y="633"/>
                  </a:lnTo>
                  <a:lnTo>
                    <a:pt x="2754" y="625"/>
                  </a:lnTo>
                  <a:lnTo>
                    <a:pt x="2752" y="620"/>
                  </a:lnTo>
                  <a:lnTo>
                    <a:pt x="2752" y="618"/>
                  </a:lnTo>
                  <a:lnTo>
                    <a:pt x="2752" y="615"/>
                  </a:lnTo>
                  <a:lnTo>
                    <a:pt x="2744" y="603"/>
                  </a:lnTo>
                  <a:lnTo>
                    <a:pt x="2738" y="592"/>
                  </a:lnTo>
                  <a:lnTo>
                    <a:pt x="2731" y="585"/>
                  </a:lnTo>
                  <a:lnTo>
                    <a:pt x="2730" y="578"/>
                  </a:lnTo>
                  <a:lnTo>
                    <a:pt x="2729" y="577"/>
                  </a:lnTo>
                  <a:lnTo>
                    <a:pt x="2727" y="577"/>
                  </a:lnTo>
                  <a:close/>
                  <a:moveTo>
                    <a:pt x="1282" y="485"/>
                  </a:moveTo>
                  <a:lnTo>
                    <a:pt x="1183" y="547"/>
                  </a:lnTo>
                  <a:lnTo>
                    <a:pt x="1088" y="589"/>
                  </a:lnTo>
                  <a:lnTo>
                    <a:pt x="995" y="615"/>
                  </a:lnTo>
                  <a:lnTo>
                    <a:pt x="824" y="628"/>
                  </a:lnTo>
                  <a:lnTo>
                    <a:pt x="676" y="609"/>
                  </a:lnTo>
                  <a:lnTo>
                    <a:pt x="558" y="566"/>
                  </a:lnTo>
                  <a:lnTo>
                    <a:pt x="429" y="493"/>
                  </a:lnTo>
                  <a:lnTo>
                    <a:pt x="423" y="488"/>
                  </a:lnTo>
                  <a:lnTo>
                    <a:pt x="412" y="442"/>
                  </a:lnTo>
                  <a:lnTo>
                    <a:pt x="512" y="488"/>
                  </a:lnTo>
                  <a:lnTo>
                    <a:pt x="708" y="533"/>
                  </a:lnTo>
                  <a:lnTo>
                    <a:pt x="899" y="536"/>
                  </a:lnTo>
                  <a:lnTo>
                    <a:pt x="1071" y="505"/>
                  </a:lnTo>
                  <a:lnTo>
                    <a:pt x="1347" y="396"/>
                  </a:lnTo>
                  <a:lnTo>
                    <a:pt x="1482" y="313"/>
                  </a:lnTo>
                  <a:lnTo>
                    <a:pt x="1282" y="485"/>
                  </a:lnTo>
                  <a:close/>
                  <a:moveTo>
                    <a:pt x="1271" y="261"/>
                  </a:moveTo>
                  <a:lnTo>
                    <a:pt x="1116" y="356"/>
                  </a:lnTo>
                  <a:lnTo>
                    <a:pt x="972" y="404"/>
                  </a:lnTo>
                  <a:lnTo>
                    <a:pt x="846" y="421"/>
                  </a:lnTo>
                  <a:lnTo>
                    <a:pt x="736" y="413"/>
                  </a:lnTo>
                  <a:lnTo>
                    <a:pt x="688" y="404"/>
                  </a:lnTo>
                  <a:lnTo>
                    <a:pt x="612" y="379"/>
                  </a:lnTo>
                  <a:lnTo>
                    <a:pt x="556" y="350"/>
                  </a:lnTo>
                  <a:lnTo>
                    <a:pt x="539" y="337"/>
                  </a:lnTo>
                  <a:lnTo>
                    <a:pt x="523" y="330"/>
                  </a:lnTo>
                  <a:lnTo>
                    <a:pt x="575" y="350"/>
                  </a:lnTo>
                  <a:lnTo>
                    <a:pt x="691" y="373"/>
                  </a:lnTo>
                  <a:lnTo>
                    <a:pt x="815" y="373"/>
                  </a:lnTo>
                  <a:lnTo>
                    <a:pt x="995" y="347"/>
                  </a:lnTo>
                  <a:lnTo>
                    <a:pt x="1271" y="261"/>
                  </a:lnTo>
                  <a:close/>
                  <a:moveTo>
                    <a:pt x="1723" y="373"/>
                  </a:moveTo>
                  <a:lnTo>
                    <a:pt x="1769" y="367"/>
                  </a:lnTo>
                  <a:lnTo>
                    <a:pt x="1818" y="367"/>
                  </a:lnTo>
                  <a:lnTo>
                    <a:pt x="2007" y="401"/>
                  </a:lnTo>
                  <a:lnTo>
                    <a:pt x="2033" y="415"/>
                  </a:lnTo>
                  <a:lnTo>
                    <a:pt x="2050" y="471"/>
                  </a:lnTo>
                  <a:lnTo>
                    <a:pt x="2074" y="772"/>
                  </a:lnTo>
                  <a:lnTo>
                    <a:pt x="2094" y="828"/>
                  </a:lnTo>
                  <a:lnTo>
                    <a:pt x="2125" y="879"/>
                  </a:lnTo>
                  <a:lnTo>
                    <a:pt x="2248" y="1027"/>
                  </a:lnTo>
                  <a:lnTo>
                    <a:pt x="2266" y="1061"/>
                  </a:lnTo>
                  <a:lnTo>
                    <a:pt x="2279" y="1095"/>
                  </a:lnTo>
                  <a:lnTo>
                    <a:pt x="2307" y="1236"/>
                  </a:lnTo>
                  <a:lnTo>
                    <a:pt x="2325" y="1286"/>
                  </a:lnTo>
                  <a:lnTo>
                    <a:pt x="2353" y="1329"/>
                  </a:lnTo>
                  <a:lnTo>
                    <a:pt x="2392" y="1376"/>
                  </a:lnTo>
                  <a:lnTo>
                    <a:pt x="2525" y="1503"/>
                  </a:lnTo>
                  <a:lnTo>
                    <a:pt x="2560" y="1548"/>
                  </a:lnTo>
                  <a:lnTo>
                    <a:pt x="2584" y="1599"/>
                  </a:lnTo>
                  <a:lnTo>
                    <a:pt x="2594" y="1657"/>
                  </a:lnTo>
                  <a:lnTo>
                    <a:pt x="2583" y="1761"/>
                  </a:lnTo>
                  <a:lnTo>
                    <a:pt x="2594" y="1793"/>
                  </a:lnTo>
                  <a:lnTo>
                    <a:pt x="2615" y="1822"/>
                  </a:lnTo>
                  <a:lnTo>
                    <a:pt x="2643" y="1846"/>
                  </a:lnTo>
                  <a:lnTo>
                    <a:pt x="2778" y="1928"/>
                  </a:lnTo>
                  <a:lnTo>
                    <a:pt x="2803" y="1928"/>
                  </a:lnTo>
                  <a:lnTo>
                    <a:pt x="2837" y="1605"/>
                  </a:lnTo>
                  <a:lnTo>
                    <a:pt x="2881" y="1593"/>
                  </a:lnTo>
                  <a:lnTo>
                    <a:pt x="2930" y="1588"/>
                  </a:lnTo>
                  <a:lnTo>
                    <a:pt x="2954" y="1588"/>
                  </a:lnTo>
                  <a:lnTo>
                    <a:pt x="2976" y="1593"/>
                  </a:lnTo>
                  <a:lnTo>
                    <a:pt x="2993" y="1603"/>
                  </a:lnTo>
                  <a:lnTo>
                    <a:pt x="3010" y="1620"/>
                  </a:lnTo>
                  <a:lnTo>
                    <a:pt x="3039" y="1677"/>
                  </a:lnTo>
                  <a:lnTo>
                    <a:pt x="3048" y="1734"/>
                  </a:lnTo>
                  <a:lnTo>
                    <a:pt x="3044" y="1795"/>
                  </a:lnTo>
                  <a:lnTo>
                    <a:pt x="2999" y="1978"/>
                  </a:lnTo>
                  <a:lnTo>
                    <a:pt x="2993" y="2037"/>
                  </a:lnTo>
                  <a:lnTo>
                    <a:pt x="3002" y="2098"/>
                  </a:lnTo>
                  <a:lnTo>
                    <a:pt x="3048" y="2208"/>
                  </a:lnTo>
                  <a:lnTo>
                    <a:pt x="3059" y="2265"/>
                  </a:lnTo>
                  <a:lnTo>
                    <a:pt x="3050" y="2321"/>
                  </a:lnTo>
                  <a:lnTo>
                    <a:pt x="3036" y="2345"/>
                  </a:lnTo>
                  <a:lnTo>
                    <a:pt x="3016" y="2360"/>
                  </a:lnTo>
                  <a:lnTo>
                    <a:pt x="2991" y="2363"/>
                  </a:lnTo>
                  <a:lnTo>
                    <a:pt x="2875" y="2345"/>
                  </a:lnTo>
                  <a:lnTo>
                    <a:pt x="2848" y="2349"/>
                  </a:lnTo>
                  <a:lnTo>
                    <a:pt x="3059" y="2655"/>
                  </a:lnTo>
                  <a:lnTo>
                    <a:pt x="3334" y="3138"/>
                  </a:lnTo>
                  <a:lnTo>
                    <a:pt x="3368" y="3189"/>
                  </a:lnTo>
                  <a:lnTo>
                    <a:pt x="3143" y="3411"/>
                  </a:lnTo>
                  <a:lnTo>
                    <a:pt x="2904" y="3613"/>
                  </a:lnTo>
                  <a:lnTo>
                    <a:pt x="2814" y="3662"/>
                  </a:lnTo>
                  <a:lnTo>
                    <a:pt x="2719" y="3695"/>
                  </a:lnTo>
                  <a:lnTo>
                    <a:pt x="2708" y="3591"/>
                  </a:lnTo>
                  <a:lnTo>
                    <a:pt x="2725" y="3501"/>
                  </a:lnTo>
                  <a:lnTo>
                    <a:pt x="2884" y="3164"/>
                  </a:lnTo>
                  <a:lnTo>
                    <a:pt x="2901" y="3074"/>
                  </a:lnTo>
                  <a:lnTo>
                    <a:pt x="2837" y="2599"/>
                  </a:lnTo>
                  <a:lnTo>
                    <a:pt x="2803" y="2697"/>
                  </a:lnTo>
                  <a:lnTo>
                    <a:pt x="2789" y="3026"/>
                  </a:lnTo>
                  <a:lnTo>
                    <a:pt x="2784" y="3069"/>
                  </a:lnTo>
                  <a:lnTo>
                    <a:pt x="2769" y="3108"/>
                  </a:lnTo>
                  <a:lnTo>
                    <a:pt x="2746" y="3147"/>
                  </a:lnTo>
                  <a:lnTo>
                    <a:pt x="2628" y="3284"/>
                  </a:lnTo>
                  <a:lnTo>
                    <a:pt x="2550" y="3443"/>
                  </a:lnTo>
                  <a:lnTo>
                    <a:pt x="2502" y="3518"/>
                  </a:lnTo>
                  <a:lnTo>
                    <a:pt x="2471" y="3550"/>
                  </a:lnTo>
                  <a:lnTo>
                    <a:pt x="2431" y="3569"/>
                  </a:lnTo>
                  <a:lnTo>
                    <a:pt x="2151" y="3628"/>
                  </a:lnTo>
                  <a:lnTo>
                    <a:pt x="1689" y="3807"/>
                  </a:lnTo>
                  <a:lnTo>
                    <a:pt x="1674" y="3813"/>
                  </a:lnTo>
                  <a:lnTo>
                    <a:pt x="1641" y="3814"/>
                  </a:lnTo>
                  <a:lnTo>
                    <a:pt x="1613" y="3802"/>
                  </a:lnTo>
                  <a:lnTo>
                    <a:pt x="1147" y="3415"/>
                  </a:lnTo>
                  <a:lnTo>
                    <a:pt x="1028" y="3282"/>
                  </a:lnTo>
                  <a:lnTo>
                    <a:pt x="972" y="3204"/>
                  </a:lnTo>
                  <a:lnTo>
                    <a:pt x="752" y="2785"/>
                  </a:lnTo>
                  <a:lnTo>
                    <a:pt x="634" y="2635"/>
                  </a:lnTo>
                  <a:lnTo>
                    <a:pt x="769" y="2930"/>
                  </a:lnTo>
                  <a:lnTo>
                    <a:pt x="674" y="2868"/>
                  </a:lnTo>
                  <a:lnTo>
                    <a:pt x="663" y="2818"/>
                  </a:lnTo>
                  <a:lnTo>
                    <a:pt x="624" y="2728"/>
                  </a:lnTo>
                  <a:lnTo>
                    <a:pt x="573" y="2645"/>
                  </a:lnTo>
                  <a:lnTo>
                    <a:pt x="478" y="2527"/>
                  </a:lnTo>
                  <a:lnTo>
                    <a:pt x="461" y="2489"/>
                  </a:lnTo>
                  <a:lnTo>
                    <a:pt x="455" y="2366"/>
                  </a:lnTo>
                  <a:lnTo>
                    <a:pt x="489" y="2388"/>
                  </a:lnTo>
                  <a:lnTo>
                    <a:pt x="539" y="2444"/>
                  </a:lnTo>
                  <a:lnTo>
                    <a:pt x="623" y="2571"/>
                  </a:lnTo>
                  <a:lnTo>
                    <a:pt x="647" y="2596"/>
                  </a:lnTo>
                  <a:lnTo>
                    <a:pt x="640" y="2556"/>
                  </a:lnTo>
                  <a:lnTo>
                    <a:pt x="495" y="2065"/>
                  </a:lnTo>
                  <a:lnTo>
                    <a:pt x="404" y="1858"/>
                  </a:lnTo>
                  <a:lnTo>
                    <a:pt x="387" y="1806"/>
                  </a:lnTo>
                  <a:lnTo>
                    <a:pt x="381" y="1755"/>
                  </a:lnTo>
                  <a:lnTo>
                    <a:pt x="393" y="1531"/>
                  </a:lnTo>
                  <a:lnTo>
                    <a:pt x="387" y="1475"/>
                  </a:lnTo>
                  <a:lnTo>
                    <a:pt x="343" y="1371"/>
                  </a:lnTo>
                  <a:lnTo>
                    <a:pt x="334" y="1318"/>
                  </a:lnTo>
                  <a:lnTo>
                    <a:pt x="337" y="1264"/>
                  </a:lnTo>
                  <a:lnTo>
                    <a:pt x="366" y="1159"/>
                  </a:lnTo>
                  <a:lnTo>
                    <a:pt x="435" y="1012"/>
                  </a:lnTo>
                  <a:lnTo>
                    <a:pt x="464" y="994"/>
                  </a:lnTo>
                  <a:lnTo>
                    <a:pt x="455" y="784"/>
                  </a:lnTo>
                  <a:lnTo>
                    <a:pt x="469" y="788"/>
                  </a:lnTo>
                  <a:lnTo>
                    <a:pt x="478" y="789"/>
                  </a:lnTo>
                  <a:lnTo>
                    <a:pt x="488" y="794"/>
                  </a:lnTo>
                  <a:lnTo>
                    <a:pt x="499" y="795"/>
                  </a:lnTo>
                  <a:lnTo>
                    <a:pt x="511" y="799"/>
                  </a:lnTo>
                  <a:lnTo>
                    <a:pt x="522" y="801"/>
                  </a:lnTo>
                  <a:lnTo>
                    <a:pt x="529" y="805"/>
                  </a:lnTo>
                  <a:lnTo>
                    <a:pt x="541" y="806"/>
                  </a:lnTo>
                  <a:lnTo>
                    <a:pt x="543" y="811"/>
                  </a:lnTo>
                  <a:lnTo>
                    <a:pt x="776" y="882"/>
                  </a:lnTo>
                  <a:lnTo>
                    <a:pt x="877" y="895"/>
                  </a:lnTo>
                  <a:lnTo>
                    <a:pt x="950" y="895"/>
                  </a:lnTo>
                  <a:lnTo>
                    <a:pt x="1034" y="879"/>
                  </a:lnTo>
                  <a:lnTo>
                    <a:pt x="1220" y="822"/>
                  </a:lnTo>
                  <a:lnTo>
                    <a:pt x="1309" y="772"/>
                  </a:lnTo>
                  <a:lnTo>
                    <a:pt x="1394" y="706"/>
                  </a:lnTo>
                  <a:lnTo>
                    <a:pt x="1504" y="586"/>
                  </a:lnTo>
                  <a:lnTo>
                    <a:pt x="1535" y="542"/>
                  </a:lnTo>
                  <a:lnTo>
                    <a:pt x="1641" y="418"/>
                  </a:lnTo>
                  <a:lnTo>
                    <a:pt x="1680" y="390"/>
                  </a:lnTo>
                  <a:lnTo>
                    <a:pt x="1723" y="373"/>
                  </a:lnTo>
                  <a:close/>
                  <a:moveTo>
                    <a:pt x="2425" y="794"/>
                  </a:moveTo>
                  <a:lnTo>
                    <a:pt x="2514" y="833"/>
                  </a:lnTo>
                  <a:lnTo>
                    <a:pt x="2649" y="926"/>
                  </a:lnTo>
                  <a:lnTo>
                    <a:pt x="2723" y="1027"/>
                  </a:lnTo>
                  <a:lnTo>
                    <a:pt x="2746" y="1078"/>
                  </a:lnTo>
                  <a:lnTo>
                    <a:pt x="2763" y="1176"/>
                  </a:lnTo>
                  <a:lnTo>
                    <a:pt x="2755" y="1263"/>
                  </a:lnTo>
                  <a:lnTo>
                    <a:pt x="2738" y="1329"/>
                  </a:lnTo>
                  <a:lnTo>
                    <a:pt x="2723" y="1365"/>
                  </a:lnTo>
                  <a:lnTo>
                    <a:pt x="2719" y="1371"/>
                  </a:lnTo>
                  <a:lnTo>
                    <a:pt x="2713" y="1241"/>
                  </a:lnTo>
                  <a:lnTo>
                    <a:pt x="2674" y="1118"/>
                  </a:lnTo>
                  <a:lnTo>
                    <a:pt x="2611" y="1012"/>
                  </a:lnTo>
                  <a:lnTo>
                    <a:pt x="2454" y="854"/>
                  </a:lnTo>
                  <a:lnTo>
                    <a:pt x="2313" y="760"/>
                  </a:lnTo>
                  <a:lnTo>
                    <a:pt x="2425" y="794"/>
                  </a:lnTo>
                  <a:close/>
                  <a:moveTo>
                    <a:pt x="3603" y="3254"/>
                  </a:moveTo>
                  <a:lnTo>
                    <a:pt x="3539" y="3434"/>
                  </a:lnTo>
                  <a:lnTo>
                    <a:pt x="3457" y="4004"/>
                  </a:lnTo>
                  <a:lnTo>
                    <a:pt x="2767" y="3926"/>
                  </a:lnTo>
                  <a:lnTo>
                    <a:pt x="2510" y="3926"/>
                  </a:lnTo>
                  <a:lnTo>
                    <a:pt x="2443" y="3936"/>
                  </a:lnTo>
                  <a:lnTo>
                    <a:pt x="2539" y="3869"/>
                  </a:lnTo>
                  <a:lnTo>
                    <a:pt x="2643" y="3814"/>
                  </a:lnTo>
                  <a:lnTo>
                    <a:pt x="2966" y="3684"/>
                  </a:lnTo>
                  <a:lnTo>
                    <a:pt x="3117" y="3599"/>
                  </a:lnTo>
                  <a:lnTo>
                    <a:pt x="3207" y="3521"/>
                  </a:lnTo>
                  <a:lnTo>
                    <a:pt x="3323" y="3378"/>
                  </a:lnTo>
                  <a:lnTo>
                    <a:pt x="3474" y="3242"/>
                  </a:lnTo>
                  <a:lnTo>
                    <a:pt x="3603" y="3254"/>
                  </a:lnTo>
                  <a:close/>
                  <a:moveTo>
                    <a:pt x="1786" y="4327"/>
                  </a:moveTo>
                  <a:lnTo>
                    <a:pt x="1734" y="4215"/>
                  </a:lnTo>
                  <a:lnTo>
                    <a:pt x="1723" y="4154"/>
                  </a:lnTo>
                  <a:lnTo>
                    <a:pt x="1765" y="4143"/>
                  </a:lnTo>
                  <a:lnTo>
                    <a:pt x="1995" y="4126"/>
                  </a:lnTo>
                  <a:lnTo>
                    <a:pt x="2085" y="4100"/>
                  </a:lnTo>
                  <a:lnTo>
                    <a:pt x="2001" y="4339"/>
                  </a:lnTo>
                  <a:lnTo>
                    <a:pt x="1959" y="4525"/>
                  </a:lnTo>
                  <a:lnTo>
                    <a:pt x="1953" y="4592"/>
                  </a:lnTo>
                  <a:lnTo>
                    <a:pt x="1925" y="4536"/>
                  </a:lnTo>
                  <a:lnTo>
                    <a:pt x="1786" y="4327"/>
                  </a:lnTo>
                  <a:close/>
                </a:path>
              </a:pathLst>
            </a:custGeom>
            <a:solidFill>
              <a:srgbClr val="000000"/>
            </a:solidFill>
            <a:ln w="9525">
              <a:noFill/>
              <a:round/>
              <a:headEnd/>
              <a:tailEnd/>
            </a:ln>
          </p:spPr>
          <p:txBody>
            <a:bodyPr/>
            <a:lstStyle/>
            <a:p>
              <a:endParaRPr lang="en-GB"/>
            </a:p>
          </p:txBody>
        </p:sp>
        <p:sp>
          <p:nvSpPr>
            <p:cNvPr id="22073" name="Freeform 569"/>
            <p:cNvSpPr>
              <a:spLocks/>
            </p:cNvSpPr>
            <p:nvPr/>
          </p:nvSpPr>
          <p:spPr bwMode="auto">
            <a:xfrm>
              <a:off x="2709" y="1664"/>
              <a:ext cx="214" cy="63"/>
            </a:xfrm>
            <a:custGeom>
              <a:avLst/>
              <a:gdLst/>
              <a:ahLst/>
              <a:cxnLst>
                <a:cxn ang="0">
                  <a:pos x="771" y="234"/>
                </a:cxn>
                <a:cxn ang="0">
                  <a:pos x="870" y="172"/>
                </a:cxn>
                <a:cxn ang="0">
                  <a:pos x="1070" y="0"/>
                </a:cxn>
                <a:cxn ang="0">
                  <a:pos x="935" y="83"/>
                </a:cxn>
                <a:cxn ang="0">
                  <a:pos x="659" y="192"/>
                </a:cxn>
                <a:cxn ang="0">
                  <a:pos x="487" y="223"/>
                </a:cxn>
                <a:cxn ang="0">
                  <a:pos x="296" y="220"/>
                </a:cxn>
                <a:cxn ang="0">
                  <a:pos x="100" y="175"/>
                </a:cxn>
                <a:cxn ang="0">
                  <a:pos x="0" y="129"/>
                </a:cxn>
                <a:cxn ang="0">
                  <a:pos x="11" y="175"/>
                </a:cxn>
                <a:cxn ang="0">
                  <a:pos x="17" y="180"/>
                </a:cxn>
                <a:cxn ang="0">
                  <a:pos x="146" y="253"/>
                </a:cxn>
                <a:cxn ang="0">
                  <a:pos x="264" y="296"/>
                </a:cxn>
                <a:cxn ang="0">
                  <a:pos x="412" y="315"/>
                </a:cxn>
                <a:cxn ang="0">
                  <a:pos x="583" y="302"/>
                </a:cxn>
                <a:cxn ang="0">
                  <a:pos x="676" y="276"/>
                </a:cxn>
                <a:cxn ang="0">
                  <a:pos x="771" y="234"/>
                </a:cxn>
              </a:cxnLst>
              <a:rect l="0" t="0" r="r" b="b"/>
              <a:pathLst>
                <a:path w="1070" h="315">
                  <a:moveTo>
                    <a:pt x="771" y="234"/>
                  </a:moveTo>
                  <a:lnTo>
                    <a:pt x="870" y="172"/>
                  </a:lnTo>
                  <a:lnTo>
                    <a:pt x="1070" y="0"/>
                  </a:lnTo>
                  <a:lnTo>
                    <a:pt x="935" y="83"/>
                  </a:lnTo>
                  <a:lnTo>
                    <a:pt x="659" y="192"/>
                  </a:lnTo>
                  <a:lnTo>
                    <a:pt x="487" y="223"/>
                  </a:lnTo>
                  <a:lnTo>
                    <a:pt x="296" y="220"/>
                  </a:lnTo>
                  <a:lnTo>
                    <a:pt x="100" y="175"/>
                  </a:lnTo>
                  <a:lnTo>
                    <a:pt x="0" y="129"/>
                  </a:lnTo>
                  <a:lnTo>
                    <a:pt x="11" y="175"/>
                  </a:lnTo>
                  <a:lnTo>
                    <a:pt x="17" y="180"/>
                  </a:lnTo>
                  <a:lnTo>
                    <a:pt x="146" y="253"/>
                  </a:lnTo>
                  <a:lnTo>
                    <a:pt x="264" y="296"/>
                  </a:lnTo>
                  <a:lnTo>
                    <a:pt x="412" y="315"/>
                  </a:lnTo>
                  <a:lnTo>
                    <a:pt x="583" y="302"/>
                  </a:lnTo>
                  <a:lnTo>
                    <a:pt x="676" y="276"/>
                  </a:lnTo>
                  <a:lnTo>
                    <a:pt x="771" y="234"/>
                  </a:lnTo>
                  <a:close/>
                </a:path>
              </a:pathLst>
            </a:custGeom>
            <a:solidFill>
              <a:srgbClr val="007FFF"/>
            </a:solidFill>
            <a:ln w="9525">
              <a:noFill/>
              <a:round/>
              <a:headEnd/>
              <a:tailEnd/>
            </a:ln>
          </p:spPr>
          <p:txBody>
            <a:bodyPr/>
            <a:lstStyle/>
            <a:p>
              <a:endParaRPr lang="en-GB"/>
            </a:p>
          </p:txBody>
        </p:sp>
        <p:sp>
          <p:nvSpPr>
            <p:cNvPr id="22074" name="Freeform 570"/>
            <p:cNvSpPr>
              <a:spLocks/>
            </p:cNvSpPr>
            <p:nvPr/>
          </p:nvSpPr>
          <p:spPr bwMode="auto">
            <a:xfrm>
              <a:off x="2731" y="1653"/>
              <a:ext cx="150" cy="32"/>
            </a:xfrm>
            <a:custGeom>
              <a:avLst/>
              <a:gdLst/>
              <a:ahLst/>
              <a:cxnLst>
                <a:cxn ang="0">
                  <a:pos x="593" y="95"/>
                </a:cxn>
                <a:cxn ang="0">
                  <a:pos x="748" y="0"/>
                </a:cxn>
                <a:cxn ang="0">
                  <a:pos x="472" y="86"/>
                </a:cxn>
                <a:cxn ang="0">
                  <a:pos x="292" y="112"/>
                </a:cxn>
                <a:cxn ang="0">
                  <a:pos x="168" y="112"/>
                </a:cxn>
                <a:cxn ang="0">
                  <a:pos x="52" y="89"/>
                </a:cxn>
                <a:cxn ang="0">
                  <a:pos x="0" y="69"/>
                </a:cxn>
                <a:cxn ang="0">
                  <a:pos x="16" y="76"/>
                </a:cxn>
                <a:cxn ang="0">
                  <a:pos x="33" y="89"/>
                </a:cxn>
                <a:cxn ang="0">
                  <a:pos x="89" y="118"/>
                </a:cxn>
                <a:cxn ang="0">
                  <a:pos x="165" y="143"/>
                </a:cxn>
                <a:cxn ang="0">
                  <a:pos x="213" y="152"/>
                </a:cxn>
                <a:cxn ang="0">
                  <a:pos x="323" y="160"/>
                </a:cxn>
                <a:cxn ang="0">
                  <a:pos x="449" y="143"/>
                </a:cxn>
                <a:cxn ang="0">
                  <a:pos x="593" y="95"/>
                </a:cxn>
              </a:cxnLst>
              <a:rect l="0" t="0" r="r" b="b"/>
              <a:pathLst>
                <a:path w="748" h="160">
                  <a:moveTo>
                    <a:pt x="593" y="95"/>
                  </a:moveTo>
                  <a:lnTo>
                    <a:pt x="748" y="0"/>
                  </a:lnTo>
                  <a:lnTo>
                    <a:pt x="472" y="86"/>
                  </a:lnTo>
                  <a:lnTo>
                    <a:pt x="292" y="112"/>
                  </a:lnTo>
                  <a:lnTo>
                    <a:pt x="168" y="112"/>
                  </a:lnTo>
                  <a:lnTo>
                    <a:pt x="52" y="89"/>
                  </a:lnTo>
                  <a:lnTo>
                    <a:pt x="0" y="69"/>
                  </a:lnTo>
                  <a:lnTo>
                    <a:pt x="16" y="76"/>
                  </a:lnTo>
                  <a:lnTo>
                    <a:pt x="33" y="89"/>
                  </a:lnTo>
                  <a:lnTo>
                    <a:pt x="89" y="118"/>
                  </a:lnTo>
                  <a:lnTo>
                    <a:pt x="165" y="143"/>
                  </a:lnTo>
                  <a:lnTo>
                    <a:pt x="213" y="152"/>
                  </a:lnTo>
                  <a:lnTo>
                    <a:pt x="323" y="160"/>
                  </a:lnTo>
                  <a:lnTo>
                    <a:pt x="449" y="143"/>
                  </a:lnTo>
                  <a:lnTo>
                    <a:pt x="593" y="95"/>
                  </a:lnTo>
                  <a:close/>
                </a:path>
              </a:pathLst>
            </a:custGeom>
            <a:solidFill>
              <a:srgbClr val="007FFF"/>
            </a:solidFill>
            <a:ln w="9525">
              <a:noFill/>
              <a:round/>
              <a:headEnd/>
              <a:tailEnd/>
            </a:ln>
          </p:spPr>
          <p:txBody>
            <a:bodyPr/>
            <a:lstStyle/>
            <a:p>
              <a:endParaRPr lang="en-GB"/>
            </a:p>
          </p:txBody>
        </p:sp>
        <p:sp>
          <p:nvSpPr>
            <p:cNvPr id="22075" name="Freeform 571"/>
            <p:cNvSpPr>
              <a:spLocks noEditPoints="1"/>
            </p:cNvSpPr>
            <p:nvPr/>
          </p:nvSpPr>
          <p:spPr bwMode="auto">
            <a:xfrm>
              <a:off x="2734" y="1675"/>
              <a:ext cx="566" cy="688"/>
            </a:xfrm>
            <a:custGeom>
              <a:avLst/>
              <a:gdLst/>
              <a:ahLst/>
              <a:cxnLst>
                <a:cxn ang="0">
                  <a:pos x="965" y="219"/>
                </a:cxn>
                <a:cxn ang="0">
                  <a:pos x="338" y="528"/>
                </a:cxn>
                <a:cxn ang="0">
                  <a:pos x="0" y="1091"/>
                </a:cxn>
                <a:cxn ang="0">
                  <a:pos x="574" y="1337"/>
                </a:cxn>
                <a:cxn ang="0">
                  <a:pos x="572" y="1512"/>
                </a:cxn>
                <a:cxn ang="0">
                  <a:pos x="49" y="1628"/>
                </a:cxn>
                <a:cxn ang="0">
                  <a:pos x="439" y="2525"/>
                </a:cxn>
                <a:cxn ang="0">
                  <a:pos x="618" y="2999"/>
                </a:cxn>
                <a:cxn ang="0">
                  <a:pos x="1167" y="3430"/>
                </a:cxn>
                <a:cxn ang="0">
                  <a:pos x="2011" y="3076"/>
                </a:cxn>
                <a:cxn ang="0">
                  <a:pos x="2264" y="2330"/>
                </a:cxn>
                <a:cxn ang="0">
                  <a:pos x="2180" y="3328"/>
                </a:cxn>
                <a:cxn ang="0">
                  <a:pos x="2520" y="2288"/>
                </a:cxn>
                <a:cxn ang="0">
                  <a:pos x="2511" y="1954"/>
                </a:cxn>
                <a:cxn ang="0">
                  <a:pos x="2505" y="1428"/>
                </a:cxn>
                <a:cxn ang="0">
                  <a:pos x="2415" y="1221"/>
                </a:cxn>
                <a:cxn ang="0">
                  <a:pos x="2104" y="1479"/>
                </a:cxn>
                <a:cxn ang="0">
                  <a:pos x="2021" y="1181"/>
                </a:cxn>
                <a:cxn ang="0">
                  <a:pos x="1740" y="728"/>
                </a:cxn>
                <a:cxn ang="0">
                  <a:pos x="1511" y="104"/>
                </a:cxn>
                <a:cxn ang="0">
                  <a:pos x="1437" y="868"/>
                </a:cxn>
                <a:cxn ang="0">
                  <a:pos x="1342" y="970"/>
                </a:cxn>
                <a:cxn ang="0">
                  <a:pos x="945" y="1138"/>
                </a:cxn>
                <a:cxn ang="0">
                  <a:pos x="1279" y="1103"/>
                </a:cxn>
                <a:cxn ang="0">
                  <a:pos x="1629" y="1116"/>
                </a:cxn>
                <a:cxn ang="0">
                  <a:pos x="1333" y="1232"/>
                </a:cxn>
                <a:cxn ang="0">
                  <a:pos x="1445" y="1253"/>
                </a:cxn>
                <a:cxn ang="0">
                  <a:pos x="1129" y="1318"/>
                </a:cxn>
                <a:cxn ang="0">
                  <a:pos x="1006" y="1290"/>
                </a:cxn>
                <a:cxn ang="0">
                  <a:pos x="1017" y="1181"/>
                </a:cxn>
                <a:cxn ang="0">
                  <a:pos x="577" y="1920"/>
                </a:cxn>
                <a:cxn ang="0">
                  <a:pos x="614" y="2050"/>
                </a:cxn>
                <a:cxn ang="0">
                  <a:pos x="650" y="2004"/>
                </a:cxn>
                <a:cxn ang="0">
                  <a:pos x="759" y="2131"/>
                </a:cxn>
                <a:cxn ang="0">
                  <a:pos x="574" y="2204"/>
                </a:cxn>
                <a:cxn ang="0">
                  <a:pos x="1112" y="1818"/>
                </a:cxn>
                <a:cxn ang="0">
                  <a:pos x="1226" y="1819"/>
                </a:cxn>
                <a:cxn ang="0">
                  <a:pos x="1198" y="1931"/>
                </a:cxn>
                <a:cxn ang="0">
                  <a:pos x="1017" y="1895"/>
                </a:cxn>
                <a:cxn ang="0">
                  <a:pos x="1017" y="1953"/>
                </a:cxn>
                <a:cxn ang="0">
                  <a:pos x="948" y="1937"/>
                </a:cxn>
                <a:cxn ang="0">
                  <a:pos x="909" y="2120"/>
                </a:cxn>
                <a:cxn ang="0">
                  <a:pos x="905" y="2261"/>
                </a:cxn>
                <a:cxn ang="0">
                  <a:pos x="1983" y="1544"/>
                </a:cxn>
                <a:cxn ang="0">
                  <a:pos x="1842" y="2082"/>
                </a:cxn>
                <a:cxn ang="0">
                  <a:pos x="1897" y="1408"/>
                </a:cxn>
                <a:cxn ang="0">
                  <a:pos x="2441" y="1468"/>
                </a:cxn>
                <a:cxn ang="0">
                  <a:pos x="2362" y="1667"/>
                </a:cxn>
                <a:cxn ang="0">
                  <a:pos x="2368" y="1402"/>
                </a:cxn>
                <a:cxn ang="0">
                  <a:pos x="1393" y="2428"/>
                </a:cxn>
                <a:cxn ang="0">
                  <a:pos x="770" y="2411"/>
                </a:cxn>
                <a:cxn ang="0">
                  <a:pos x="1468" y="2305"/>
                </a:cxn>
                <a:cxn ang="0">
                  <a:pos x="1504" y="2654"/>
                </a:cxn>
                <a:cxn ang="0">
                  <a:pos x="1038" y="2845"/>
                </a:cxn>
                <a:cxn ang="0">
                  <a:pos x="968" y="2679"/>
                </a:cxn>
                <a:cxn ang="0">
                  <a:pos x="175" y="1630"/>
                </a:cxn>
                <a:cxn ang="0">
                  <a:pos x="372" y="1596"/>
                </a:cxn>
              </a:cxnLst>
              <a:rect l="0" t="0" r="r" b="b"/>
              <a:pathLst>
                <a:path w="2829" h="3440">
                  <a:moveTo>
                    <a:pt x="1230" y="0"/>
                  </a:moveTo>
                  <a:lnTo>
                    <a:pt x="1184" y="6"/>
                  </a:lnTo>
                  <a:lnTo>
                    <a:pt x="1141" y="23"/>
                  </a:lnTo>
                  <a:lnTo>
                    <a:pt x="1102" y="51"/>
                  </a:lnTo>
                  <a:lnTo>
                    <a:pt x="996" y="175"/>
                  </a:lnTo>
                  <a:lnTo>
                    <a:pt x="965" y="219"/>
                  </a:lnTo>
                  <a:lnTo>
                    <a:pt x="855" y="339"/>
                  </a:lnTo>
                  <a:lnTo>
                    <a:pt x="770" y="405"/>
                  </a:lnTo>
                  <a:lnTo>
                    <a:pt x="681" y="455"/>
                  </a:lnTo>
                  <a:lnTo>
                    <a:pt x="495" y="512"/>
                  </a:lnTo>
                  <a:lnTo>
                    <a:pt x="411" y="528"/>
                  </a:lnTo>
                  <a:lnTo>
                    <a:pt x="338" y="528"/>
                  </a:lnTo>
                  <a:lnTo>
                    <a:pt x="237" y="515"/>
                  </a:lnTo>
                  <a:lnTo>
                    <a:pt x="4" y="444"/>
                  </a:lnTo>
                  <a:lnTo>
                    <a:pt x="8" y="478"/>
                  </a:lnTo>
                  <a:lnTo>
                    <a:pt x="28" y="556"/>
                  </a:lnTo>
                  <a:lnTo>
                    <a:pt x="40" y="751"/>
                  </a:lnTo>
                  <a:lnTo>
                    <a:pt x="0" y="1091"/>
                  </a:lnTo>
                  <a:lnTo>
                    <a:pt x="11" y="1307"/>
                  </a:lnTo>
                  <a:lnTo>
                    <a:pt x="332" y="1256"/>
                  </a:lnTo>
                  <a:lnTo>
                    <a:pt x="439" y="1267"/>
                  </a:lnTo>
                  <a:lnTo>
                    <a:pt x="467" y="1276"/>
                  </a:lnTo>
                  <a:lnTo>
                    <a:pt x="523" y="1301"/>
                  </a:lnTo>
                  <a:lnTo>
                    <a:pt x="574" y="1337"/>
                  </a:lnTo>
                  <a:lnTo>
                    <a:pt x="644" y="1402"/>
                  </a:lnTo>
                  <a:lnTo>
                    <a:pt x="695" y="1915"/>
                  </a:lnTo>
                  <a:lnTo>
                    <a:pt x="664" y="1872"/>
                  </a:lnTo>
                  <a:lnTo>
                    <a:pt x="630" y="1771"/>
                  </a:lnTo>
                  <a:lnTo>
                    <a:pt x="607" y="1613"/>
                  </a:lnTo>
                  <a:lnTo>
                    <a:pt x="572" y="1512"/>
                  </a:lnTo>
                  <a:lnTo>
                    <a:pt x="523" y="1467"/>
                  </a:lnTo>
                  <a:lnTo>
                    <a:pt x="307" y="1546"/>
                  </a:lnTo>
                  <a:lnTo>
                    <a:pt x="143" y="1585"/>
                  </a:lnTo>
                  <a:lnTo>
                    <a:pt x="90" y="1586"/>
                  </a:lnTo>
                  <a:lnTo>
                    <a:pt x="84" y="1607"/>
                  </a:lnTo>
                  <a:lnTo>
                    <a:pt x="49" y="1628"/>
                  </a:lnTo>
                  <a:lnTo>
                    <a:pt x="8" y="1630"/>
                  </a:lnTo>
                  <a:lnTo>
                    <a:pt x="14" y="1696"/>
                  </a:lnTo>
                  <a:lnTo>
                    <a:pt x="28" y="1763"/>
                  </a:lnTo>
                  <a:lnTo>
                    <a:pt x="319" y="2310"/>
                  </a:lnTo>
                  <a:lnTo>
                    <a:pt x="405" y="2501"/>
                  </a:lnTo>
                  <a:lnTo>
                    <a:pt x="439" y="2525"/>
                  </a:lnTo>
                  <a:lnTo>
                    <a:pt x="445" y="2535"/>
                  </a:lnTo>
                  <a:lnTo>
                    <a:pt x="466" y="2580"/>
                  </a:lnTo>
                  <a:lnTo>
                    <a:pt x="549" y="2825"/>
                  </a:lnTo>
                  <a:lnTo>
                    <a:pt x="580" y="2959"/>
                  </a:lnTo>
                  <a:lnTo>
                    <a:pt x="594" y="2977"/>
                  </a:lnTo>
                  <a:lnTo>
                    <a:pt x="618" y="2999"/>
                  </a:lnTo>
                  <a:lnTo>
                    <a:pt x="641" y="3010"/>
                  </a:lnTo>
                  <a:lnTo>
                    <a:pt x="888" y="3107"/>
                  </a:lnTo>
                  <a:lnTo>
                    <a:pt x="1000" y="3183"/>
                  </a:lnTo>
                  <a:lnTo>
                    <a:pt x="1049" y="3229"/>
                  </a:lnTo>
                  <a:lnTo>
                    <a:pt x="1198" y="3418"/>
                  </a:lnTo>
                  <a:lnTo>
                    <a:pt x="1167" y="3430"/>
                  </a:lnTo>
                  <a:lnTo>
                    <a:pt x="1150" y="3440"/>
                  </a:lnTo>
                  <a:lnTo>
                    <a:pt x="1612" y="3261"/>
                  </a:lnTo>
                  <a:lnTo>
                    <a:pt x="1892" y="3202"/>
                  </a:lnTo>
                  <a:lnTo>
                    <a:pt x="1932" y="3183"/>
                  </a:lnTo>
                  <a:lnTo>
                    <a:pt x="1963" y="3151"/>
                  </a:lnTo>
                  <a:lnTo>
                    <a:pt x="2011" y="3076"/>
                  </a:lnTo>
                  <a:lnTo>
                    <a:pt x="2089" y="2917"/>
                  </a:lnTo>
                  <a:lnTo>
                    <a:pt x="2207" y="2780"/>
                  </a:lnTo>
                  <a:lnTo>
                    <a:pt x="2230" y="2741"/>
                  </a:lnTo>
                  <a:lnTo>
                    <a:pt x="2245" y="2702"/>
                  </a:lnTo>
                  <a:lnTo>
                    <a:pt x="2250" y="2659"/>
                  </a:lnTo>
                  <a:lnTo>
                    <a:pt x="2264" y="2330"/>
                  </a:lnTo>
                  <a:lnTo>
                    <a:pt x="2298" y="2232"/>
                  </a:lnTo>
                  <a:lnTo>
                    <a:pt x="2362" y="2707"/>
                  </a:lnTo>
                  <a:lnTo>
                    <a:pt x="2345" y="2797"/>
                  </a:lnTo>
                  <a:lnTo>
                    <a:pt x="2186" y="3134"/>
                  </a:lnTo>
                  <a:lnTo>
                    <a:pt x="2169" y="3224"/>
                  </a:lnTo>
                  <a:lnTo>
                    <a:pt x="2180" y="3328"/>
                  </a:lnTo>
                  <a:lnTo>
                    <a:pt x="2275" y="3295"/>
                  </a:lnTo>
                  <a:lnTo>
                    <a:pt x="2365" y="3246"/>
                  </a:lnTo>
                  <a:lnTo>
                    <a:pt x="2604" y="3044"/>
                  </a:lnTo>
                  <a:lnTo>
                    <a:pt x="2829" y="2822"/>
                  </a:lnTo>
                  <a:lnTo>
                    <a:pt x="2795" y="2771"/>
                  </a:lnTo>
                  <a:lnTo>
                    <a:pt x="2520" y="2288"/>
                  </a:lnTo>
                  <a:lnTo>
                    <a:pt x="2309" y="1982"/>
                  </a:lnTo>
                  <a:lnTo>
                    <a:pt x="2336" y="1978"/>
                  </a:lnTo>
                  <a:lnTo>
                    <a:pt x="2452" y="1996"/>
                  </a:lnTo>
                  <a:lnTo>
                    <a:pt x="2477" y="1993"/>
                  </a:lnTo>
                  <a:lnTo>
                    <a:pt x="2497" y="1978"/>
                  </a:lnTo>
                  <a:lnTo>
                    <a:pt x="2511" y="1954"/>
                  </a:lnTo>
                  <a:lnTo>
                    <a:pt x="2520" y="1898"/>
                  </a:lnTo>
                  <a:lnTo>
                    <a:pt x="2509" y="1841"/>
                  </a:lnTo>
                  <a:lnTo>
                    <a:pt x="2463" y="1731"/>
                  </a:lnTo>
                  <a:lnTo>
                    <a:pt x="2454" y="1670"/>
                  </a:lnTo>
                  <a:lnTo>
                    <a:pt x="2460" y="1611"/>
                  </a:lnTo>
                  <a:lnTo>
                    <a:pt x="2505" y="1428"/>
                  </a:lnTo>
                  <a:lnTo>
                    <a:pt x="2509" y="1367"/>
                  </a:lnTo>
                  <a:lnTo>
                    <a:pt x="2500" y="1310"/>
                  </a:lnTo>
                  <a:lnTo>
                    <a:pt x="2471" y="1253"/>
                  </a:lnTo>
                  <a:lnTo>
                    <a:pt x="2454" y="1236"/>
                  </a:lnTo>
                  <a:lnTo>
                    <a:pt x="2437" y="1226"/>
                  </a:lnTo>
                  <a:lnTo>
                    <a:pt x="2415" y="1221"/>
                  </a:lnTo>
                  <a:lnTo>
                    <a:pt x="2391" y="1221"/>
                  </a:lnTo>
                  <a:lnTo>
                    <a:pt x="2342" y="1226"/>
                  </a:lnTo>
                  <a:lnTo>
                    <a:pt x="2298" y="1238"/>
                  </a:lnTo>
                  <a:lnTo>
                    <a:pt x="2264" y="1561"/>
                  </a:lnTo>
                  <a:lnTo>
                    <a:pt x="2239" y="1561"/>
                  </a:lnTo>
                  <a:lnTo>
                    <a:pt x="2104" y="1479"/>
                  </a:lnTo>
                  <a:lnTo>
                    <a:pt x="2076" y="1455"/>
                  </a:lnTo>
                  <a:lnTo>
                    <a:pt x="2055" y="1426"/>
                  </a:lnTo>
                  <a:lnTo>
                    <a:pt x="2044" y="1394"/>
                  </a:lnTo>
                  <a:lnTo>
                    <a:pt x="2055" y="1290"/>
                  </a:lnTo>
                  <a:lnTo>
                    <a:pt x="2045" y="1232"/>
                  </a:lnTo>
                  <a:lnTo>
                    <a:pt x="2021" y="1181"/>
                  </a:lnTo>
                  <a:lnTo>
                    <a:pt x="1986" y="1136"/>
                  </a:lnTo>
                  <a:lnTo>
                    <a:pt x="1853" y="1009"/>
                  </a:lnTo>
                  <a:lnTo>
                    <a:pt x="1814" y="962"/>
                  </a:lnTo>
                  <a:lnTo>
                    <a:pt x="1786" y="919"/>
                  </a:lnTo>
                  <a:lnTo>
                    <a:pt x="1768" y="869"/>
                  </a:lnTo>
                  <a:lnTo>
                    <a:pt x="1740" y="728"/>
                  </a:lnTo>
                  <a:lnTo>
                    <a:pt x="1727" y="694"/>
                  </a:lnTo>
                  <a:lnTo>
                    <a:pt x="1709" y="660"/>
                  </a:lnTo>
                  <a:lnTo>
                    <a:pt x="1586" y="512"/>
                  </a:lnTo>
                  <a:lnTo>
                    <a:pt x="1555" y="461"/>
                  </a:lnTo>
                  <a:lnTo>
                    <a:pt x="1535" y="405"/>
                  </a:lnTo>
                  <a:lnTo>
                    <a:pt x="1511" y="104"/>
                  </a:lnTo>
                  <a:lnTo>
                    <a:pt x="1494" y="48"/>
                  </a:lnTo>
                  <a:lnTo>
                    <a:pt x="1468" y="34"/>
                  </a:lnTo>
                  <a:lnTo>
                    <a:pt x="1279" y="0"/>
                  </a:lnTo>
                  <a:lnTo>
                    <a:pt x="1230" y="0"/>
                  </a:lnTo>
                  <a:close/>
                  <a:moveTo>
                    <a:pt x="1344" y="874"/>
                  </a:moveTo>
                  <a:lnTo>
                    <a:pt x="1437" y="868"/>
                  </a:lnTo>
                  <a:lnTo>
                    <a:pt x="1606" y="897"/>
                  </a:lnTo>
                  <a:lnTo>
                    <a:pt x="1662" y="921"/>
                  </a:lnTo>
                  <a:lnTo>
                    <a:pt x="1716" y="953"/>
                  </a:lnTo>
                  <a:lnTo>
                    <a:pt x="1552" y="936"/>
                  </a:lnTo>
                  <a:lnTo>
                    <a:pt x="1443" y="942"/>
                  </a:lnTo>
                  <a:lnTo>
                    <a:pt x="1342" y="970"/>
                  </a:lnTo>
                  <a:lnTo>
                    <a:pt x="1270" y="1015"/>
                  </a:lnTo>
                  <a:lnTo>
                    <a:pt x="1245" y="1037"/>
                  </a:lnTo>
                  <a:lnTo>
                    <a:pt x="1215" y="1052"/>
                  </a:lnTo>
                  <a:lnTo>
                    <a:pt x="1190" y="1069"/>
                  </a:lnTo>
                  <a:lnTo>
                    <a:pt x="1040" y="1126"/>
                  </a:lnTo>
                  <a:lnTo>
                    <a:pt x="945" y="1138"/>
                  </a:lnTo>
                  <a:lnTo>
                    <a:pt x="882" y="1136"/>
                  </a:lnTo>
                  <a:lnTo>
                    <a:pt x="816" y="1121"/>
                  </a:lnTo>
                  <a:lnTo>
                    <a:pt x="899" y="1094"/>
                  </a:lnTo>
                  <a:lnTo>
                    <a:pt x="1258" y="897"/>
                  </a:lnTo>
                  <a:lnTo>
                    <a:pt x="1344" y="874"/>
                  </a:lnTo>
                  <a:close/>
                  <a:moveTo>
                    <a:pt x="1279" y="1103"/>
                  </a:moveTo>
                  <a:lnTo>
                    <a:pt x="1285" y="1099"/>
                  </a:lnTo>
                  <a:lnTo>
                    <a:pt x="1294" y="1099"/>
                  </a:lnTo>
                  <a:lnTo>
                    <a:pt x="1375" y="1086"/>
                  </a:lnTo>
                  <a:lnTo>
                    <a:pt x="1532" y="1080"/>
                  </a:lnTo>
                  <a:lnTo>
                    <a:pt x="1651" y="1091"/>
                  </a:lnTo>
                  <a:lnTo>
                    <a:pt x="1629" y="1116"/>
                  </a:lnTo>
                  <a:lnTo>
                    <a:pt x="1605" y="1138"/>
                  </a:lnTo>
                  <a:lnTo>
                    <a:pt x="1546" y="1170"/>
                  </a:lnTo>
                  <a:lnTo>
                    <a:pt x="1482" y="1187"/>
                  </a:lnTo>
                  <a:lnTo>
                    <a:pt x="1437" y="1192"/>
                  </a:lnTo>
                  <a:lnTo>
                    <a:pt x="1392" y="1215"/>
                  </a:lnTo>
                  <a:lnTo>
                    <a:pt x="1333" y="1232"/>
                  </a:lnTo>
                  <a:lnTo>
                    <a:pt x="1434" y="1231"/>
                  </a:lnTo>
                  <a:lnTo>
                    <a:pt x="1454" y="1226"/>
                  </a:lnTo>
                  <a:lnTo>
                    <a:pt x="1471" y="1226"/>
                  </a:lnTo>
                  <a:lnTo>
                    <a:pt x="1465" y="1238"/>
                  </a:lnTo>
                  <a:lnTo>
                    <a:pt x="1456" y="1243"/>
                  </a:lnTo>
                  <a:lnTo>
                    <a:pt x="1445" y="1253"/>
                  </a:lnTo>
                  <a:lnTo>
                    <a:pt x="1431" y="1256"/>
                  </a:lnTo>
                  <a:lnTo>
                    <a:pt x="1344" y="1276"/>
                  </a:lnTo>
                  <a:lnTo>
                    <a:pt x="1304" y="1293"/>
                  </a:lnTo>
                  <a:lnTo>
                    <a:pt x="1218" y="1316"/>
                  </a:lnTo>
                  <a:lnTo>
                    <a:pt x="1175" y="1322"/>
                  </a:lnTo>
                  <a:lnTo>
                    <a:pt x="1129" y="1318"/>
                  </a:lnTo>
                  <a:lnTo>
                    <a:pt x="1083" y="1305"/>
                  </a:lnTo>
                  <a:lnTo>
                    <a:pt x="1135" y="1276"/>
                  </a:lnTo>
                  <a:lnTo>
                    <a:pt x="1161" y="1265"/>
                  </a:lnTo>
                  <a:lnTo>
                    <a:pt x="1190" y="1259"/>
                  </a:lnTo>
                  <a:lnTo>
                    <a:pt x="1023" y="1274"/>
                  </a:lnTo>
                  <a:lnTo>
                    <a:pt x="1006" y="1290"/>
                  </a:lnTo>
                  <a:lnTo>
                    <a:pt x="971" y="1310"/>
                  </a:lnTo>
                  <a:lnTo>
                    <a:pt x="931" y="1318"/>
                  </a:lnTo>
                  <a:lnTo>
                    <a:pt x="886" y="1310"/>
                  </a:lnTo>
                  <a:lnTo>
                    <a:pt x="943" y="1253"/>
                  </a:lnTo>
                  <a:lnTo>
                    <a:pt x="960" y="1232"/>
                  </a:lnTo>
                  <a:lnTo>
                    <a:pt x="1017" y="1181"/>
                  </a:lnTo>
                  <a:lnTo>
                    <a:pt x="1078" y="1155"/>
                  </a:lnTo>
                  <a:lnTo>
                    <a:pt x="1224" y="1111"/>
                  </a:lnTo>
                  <a:lnTo>
                    <a:pt x="1279" y="1103"/>
                  </a:lnTo>
                  <a:close/>
                  <a:moveTo>
                    <a:pt x="546" y="1987"/>
                  </a:moveTo>
                  <a:lnTo>
                    <a:pt x="555" y="1953"/>
                  </a:lnTo>
                  <a:lnTo>
                    <a:pt x="577" y="1920"/>
                  </a:lnTo>
                  <a:lnTo>
                    <a:pt x="608" y="1895"/>
                  </a:lnTo>
                  <a:lnTo>
                    <a:pt x="583" y="1966"/>
                  </a:lnTo>
                  <a:lnTo>
                    <a:pt x="580" y="2004"/>
                  </a:lnTo>
                  <a:lnTo>
                    <a:pt x="594" y="2038"/>
                  </a:lnTo>
                  <a:lnTo>
                    <a:pt x="602" y="2044"/>
                  </a:lnTo>
                  <a:lnTo>
                    <a:pt x="614" y="2050"/>
                  </a:lnTo>
                  <a:lnTo>
                    <a:pt x="636" y="2050"/>
                  </a:lnTo>
                  <a:lnTo>
                    <a:pt x="652" y="2048"/>
                  </a:lnTo>
                  <a:lnTo>
                    <a:pt x="664" y="2044"/>
                  </a:lnTo>
                  <a:lnTo>
                    <a:pt x="675" y="2043"/>
                  </a:lnTo>
                  <a:lnTo>
                    <a:pt x="686" y="2037"/>
                  </a:lnTo>
                  <a:lnTo>
                    <a:pt x="650" y="2004"/>
                  </a:lnTo>
                  <a:lnTo>
                    <a:pt x="782" y="2037"/>
                  </a:lnTo>
                  <a:lnTo>
                    <a:pt x="804" y="2048"/>
                  </a:lnTo>
                  <a:lnTo>
                    <a:pt x="850" y="2082"/>
                  </a:lnTo>
                  <a:lnTo>
                    <a:pt x="833" y="2088"/>
                  </a:lnTo>
                  <a:lnTo>
                    <a:pt x="782" y="2086"/>
                  </a:lnTo>
                  <a:lnTo>
                    <a:pt x="759" y="2131"/>
                  </a:lnTo>
                  <a:lnTo>
                    <a:pt x="715" y="2198"/>
                  </a:lnTo>
                  <a:lnTo>
                    <a:pt x="695" y="2215"/>
                  </a:lnTo>
                  <a:lnTo>
                    <a:pt x="673" y="2223"/>
                  </a:lnTo>
                  <a:lnTo>
                    <a:pt x="644" y="2227"/>
                  </a:lnTo>
                  <a:lnTo>
                    <a:pt x="594" y="2217"/>
                  </a:lnTo>
                  <a:lnTo>
                    <a:pt x="574" y="2204"/>
                  </a:lnTo>
                  <a:lnTo>
                    <a:pt x="566" y="2183"/>
                  </a:lnTo>
                  <a:lnTo>
                    <a:pt x="546" y="2065"/>
                  </a:lnTo>
                  <a:lnTo>
                    <a:pt x="546" y="1987"/>
                  </a:lnTo>
                  <a:close/>
                  <a:moveTo>
                    <a:pt x="1135" y="1866"/>
                  </a:moveTo>
                  <a:lnTo>
                    <a:pt x="1123" y="1830"/>
                  </a:lnTo>
                  <a:lnTo>
                    <a:pt x="1112" y="1818"/>
                  </a:lnTo>
                  <a:lnTo>
                    <a:pt x="1097" y="1808"/>
                  </a:lnTo>
                  <a:lnTo>
                    <a:pt x="1049" y="1791"/>
                  </a:lnTo>
                  <a:lnTo>
                    <a:pt x="1023" y="1774"/>
                  </a:lnTo>
                  <a:lnTo>
                    <a:pt x="1015" y="1759"/>
                  </a:lnTo>
                  <a:lnTo>
                    <a:pt x="1152" y="1788"/>
                  </a:lnTo>
                  <a:lnTo>
                    <a:pt x="1226" y="1819"/>
                  </a:lnTo>
                  <a:lnTo>
                    <a:pt x="1240" y="1831"/>
                  </a:lnTo>
                  <a:lnTo>
                    <a:pt x="1245" y="1849"/>
                  </a:lnTo>
                  <a:lnTo>
                    <a:pt x="1241" y="1869"/>
                  </a:lnTo>
                  <a:lnTo>
                    <a:pt x="1235" y="1886"/>
                  </a:lnTo>
                  <a:lnTo>
                    <a:pt x="1212" y="1919"/>
                  </a:lnTo>
                  <a:lnTo>
                    <a:pt x="1198" y="1931"/>
                  </a:lnTo>
                  <a:lnTo>
                    <a:pt x="1184" y="1943"/>
                  </a:lnTo>
                  <a:lnTo>
                    <a:pt x="1139" y="1976"/>
                  </a:lnTo>
                  <a:lnTo>
                    <a:pt x="1123" y="1984"/>
                  </a:lnTo>
                  <a:lnTo>
                    <a:pt x="1117" y="1948"/>
                  </a:lnTo>
                  <a:lnTo>
                    <a:pt x="1135" y="1866"/>
                  </a:lnTo>
                  <a:close/>
                  <a:moveTo>
                    <a:pt x="1017" y="1895"/>
                  </a:moveTo>
                  <a:lnTo>
                    <a:pt x="1034" y="1892"/>
                  </a:lnTo>
                  <a:lnTo>
                    <a:pt x="1044" y="1908"/>
                  </a:lnTo>
                  <a:lnTo>
                    <a:pt x="1046" y="1920"/>
                  </a:lnTo>
                  <a:lnTo>
                    <a:pt x="1040" y="1936"/>
                  </a:lnTo>
                  <a:lnTo>
                    <a:pt x="1032" y="1948"/>
                  </a:lnTo>
                  <a:lnTo>
                    <a:pt x="1017" y="1953"/>
                  </a:lnTo>
                  <a:lnTo>
                    <a:pt x="1004" y="1954"/>
                  </a:lnTo>
                  <a:lnTo>
                    <a:pt x="939" y="1984"/>
                  </a:lnTo>
                  <a:lnTo>
                    <a:pt x="928" y="1987"/>
                  </a:lnTo>
                  <a:lnTo>
                    <a:pt x="920" y="1991"/>
                  </a:lnTo>
                  <a:lnTo>
                    <a:pt x="926" y="1972"/>
                  </a:lnTo>
                  <a:lnTo>
                    <a:pt x="948" y="1937"/>
                  </a:lnTo>
                  <a:lnTo>
                    <a:pt x="979" y="1914"/>
                  </a:lnTo>
                  <a:lnTo>
                    <a:pt x="996" y="1903"/>
                  </a:lnTo>
                  <a:lnTo>
                    <a:pt x="1017" y="1895"/>
                  </a:lnTo>
                  <a:close/>
                  <a:moveTo>
                    <a:pt x="886" y="2117"/>
                  </a:moveTo>
                  <a:lnTo>
                    <a:pt x="897" y="2120"/>
                  </a:lnTo>
                  <a:lnTo>
                    <a:pt x="909" y="2120"/>
                  </a:lnTo>
                  <a:lnTo>
                    <a:pt x="920" y="2126"/>
                  </a:lnTo>
                  <a:lnTo>
                    <a:pt x="928" y="2128"/>
                  </a:lnTo>
                  <a:lnTo>
                    <a:pt x="971" y="2151"/>
                  </a:lnTo>
                  <a:lnTo>
                    <a:pt x="945" y="2209"/>
                  </a:lnTo>
                  <a:lnTo>
                    <a:pt x="928" y="2238"/>
                  </a:lnTo>
                  <a:lnTo>
                    <a:pt x="905" y="2261"/>
                  </a:lnTo>
                  <a:lnTo>
                    <a:pt x="897" y="2227"/>
                  </a:lnTo>
                  <a:lnTo>
                    <a:pt x="886" y="2117"/>
                  </a:lnTo>
                  <a:close/>
                  <a:moveTo>
                    <a:pt x="1875" y="1305"/>
                  </a:moveTo>
                  <a:lnTo>
                    <a:pt x="1886" y="1354"/>
                  </a:lnTo>
                  <a:lnTo>
                    <a:pt x="1963" y="1495"/>
                  </a:lnTo>
                  <a:lnTo>
                    <a:pt x="1983" y="1544"/>
                  </a:lnTo>
                  <a:lnTo>
                    <a:pt x="1992" y="1591"/>
                  </a:lnTo>
                  <a:lnTo>
                    <a:pt x="1988" y="1641"/>
                  </a:lnTo>
                  <a:lnTo>
                    <a:pt x="1893" y="1831"/>
                  </a:lnTo>
                  <a:lnTo>
                    <a:pt x="1863" y="1931"/>
                  </a:lnTo>
                  <a:lnTo>
                    <a:pt x="1845" y="2030"/>
                  </a:lnTo>
                  <a:lnTo>
                    <a:pt x="1842" y="2082"/>
                  </a:lnTo>
                  <a:lnTo>
                    <a:pt x="1816" y="1937"/>
                  </a:lnTo>
                  <a:lnTo>
                    <a:pt x="1816" y="1866"/>
                  </a:lnTo>
                  <a:lnTo>
                    <a:pt x="1827" y="1791"/>
                  </a:lnTo>
                  <a:lnTo>
                    <a:pt x="1899" y="1512"/>
                  </a:lnTo>
                  <a:lnTo>
                    <a:pt x="1904" y="1461"/>
                  </a:lnTo>
                  <a:lnTo>
                    <a:pt x="1897" y="1408"/>
                  </a:lnTo>
                  <a:lnTo>
                    <a:pt x="1882" y="1356"/>
                  </a:lnTo>
                  <a:lnTo>
                    <a:pt x="1875" y="1305"/>
                  </a:lnTo>
                  <a:close/>
                  <a:moveTo>
                    <a:pt x="2446" y="1339"/>
                  </a:moveTo>
                  <a:lnTo>
                    <a:pt x="2452" y="1391"/>
                  </a:lnTo>
                  <a:lnTo>
                    <a:pt x="2449" y="1444"/>
                  </a:lnTo>
                  <a:lnTo>
                    <a:pt x="2441" y="1468"/>
                  </a:lnTo>
                  <a:lnTo>
                    <a:pt x="2415" y="1515"/>
                  </a:lnTo>
                  <a:lnTo>
                    <a:pt x="2409" y="1540"/>
                  </a:lnTo>
                  <a:lnTo>
                    <a:pt x="2421" y="1765"/>
                  </a:lnTo>
                  <a:lnTo>
                    <a:pt x="2403" y="1836"/>
                  </a:lnTo>
                  <a:lnTo>
                    <a:pt x="2387" y="1797"/>
                  </a:lnTo>
                  <a:lnTo>
                    <a:pt x="2362" y="1667"/>
                  </a:lnTo>
                  <a:lnTo>
                    <a:pt x="2328" y="1759"/>
                  </a:lnTo>
                  <a:lnTo>
                    <a:pt x="2308" y="1858"/>
                  </a:lnTo>
                  <a:lnTo>
                    <a:pt x="2286" y="1780"/>
                  </a:lnTo>
                  <a:lnTo>
                    <a:pt x="2285" y="1701"/>
                  </a:lnTo>
                  <a:lnTo>
                    <a:pt x="2297" y="1624"/>
                  </a:lnTo>
                  <a:lnTo>
                    <a:pt x="2368" y="1402"/>
                  </a:lnTo>
                  <a:lnTo>
                    <a:pt x="2393" y="1250"/>
                  </a:lnTo>
                  <a:lnTo>
                    <a:pt x="2427" y="1290"/>
                  </a:lnTo>
                  <a:lnTo>
                    <a:pt x="2446" y="1339"/>
                  </a:lnTo>
                  <a:close/>
                  <a:moveTo>
                    <a:pt x="1552" y="2322"/>
                  </a:moveTo>
                  <a:lnTo>
                    <a:pt x="1510" y="2344"/>
                  </a:lnTo>
                  <a:lnTo>
                    <a:pt x="1393" y="2428"/>
                  </a:lnTo>
                  <a:lnTo>
                    <a:pt x="1310" y="2474"/>
                  </a:lnTo>
                  <a:lnTo>
                    <a:pt x="899" y="2575"/>
                  </a:lnTo>
                  <a:lnTo>
                    <a:pt x="644" y="2572"/>
                  </a:lnTo>
                  <a:lnTo>
                    <a:pt x="661" y="2530"/>
                  </a:lnTo>
                  <a:lnTo>
                    <a:pt x="737" y="2417"/>
                  </a:lnTo>
                  <a:lnTo>
                    <a:pt x="770" y="2411"/>
                  </a:lnTo>
                  <a:lnTo>
                    <a:pt x="836" y="2390"/>
                  </a:lnTo>
                  <a:lnTo>
                    <a:pt x="1122" y="2261"/>
                  </a:lnTo>
                  <a:lnTo>
                    <a:pt x="1192" y="2251"/>
                  </a:lnTo>
                  <a:lnTo>
                    <a:pt x="1268" y="2261"/>
                  </a:lnTo>
                  <a:lnTo>
                    <a:pt x="1308" y="2272"/>
                  </a:lnTo>
                  <a:lnTo>
                    <a:pt x="1468" y="2305"/>
                  </a:lnTo>
                  <a:lnTo>
                    <a:pt x="1595" y="2305"/>
                  </a:lnTo>
                  <a:lnTo>
                    <a:pt x="1552" y="2322"/>
                  </a:lnTo>
                  <a:close/>
                  <a:moveTo>
                    <a:pt x="1546" y="2541"/>
                  </a:moveTo>
                  <a:lnTo>
                    <a:pt x="1586" y="2502"/>
                  </a:lnTo>
                  <a:lnTo>
                    <a:pt x="1566" y="2558"/>
                  </a:lnTo>
                  <a:lnTo>
                    <a:pt x="1504" y="2654"/>
                  </a:lnTo>
                  <a:lnTo>
                    <a:pt x="1414" y="2741"/>
                  </a:lnTo>
                  <a:lnTo>
                    <a:pt x="1364" y="2777"/>
                  </a:lnTo>
                  <a:lnTo>
                    <a:pt x="1258" y="2825"/>
                  </a:lnTo>
                  <a:lnTo>
                    <a:pt x="1150" y="2845"/>
                  </a:lnTo>
                  <a:lnTo>
                    <a:pt x="1095" y="2848"/>
                  </a:lnTo>
                  <a:lnTo>
                    <a:pt x="1038" y="2845"/>
                  </a:lnTo>
                  <a:lnTo>
                    <a:pt x="982" y="2833"/>
                  </a:lnTo>
                  <a:lnTo>
                    <a:pt x="886" y="2794"/>
                  </a:lnTo>
                  <a:lnTo>
                    <a:pt x="842" y="2758"/>
                  </a:lnTo>
                  <a:lnTo>
                    <a:pt x="830" y="2732"/>
                  </a:lnTo>
                  <a:lnTo>
                    <a:pt x="872" y="2710"/>
                  </a:lnTo>
                  <a:lnTo>
                    <a:pt x="968" y="2679"/>
                  </a:lnTo>
                  <a:lnTo>
                    <a:pt x="1114" y="2654"/>
                  </a:lnTo>
                  <a:lnTo>
                    <a:pt x="1167" y="2653"/>
                  </a:lnTo>
                  <a:lnTo>
                    <a:pt x="1364" y="2623"/>
                  </a:lnTo>
                  <a:lnTo>
                    <a:pt x="1504" y="2569"/>
                  </a:lnTo>
                  <a:lnTo>
                    <a:pt x="1546" y="2541"/>
                  </a:lnTo>
                  <a:close/>
                  <a:moveTo>
                    <a:pt x="175" y="1630"/>
                  </a:moveTo>
                  <a:lnTo>
                    <a:pt x="203" y="1603"/>
                  </a:lnTo>
                  <a:lnTo>
                    <a:pt x="270" y="1566"/>
                  </a:lnTo>
                  <a:lnTo>
                    <a:pt x="454" y="1518"/>
                  </a:lnTo>
                  <a:lnTo>
                    <a:pt x="431" y="1549"/>
                  </a:lnTo>
                  <a:lnTo>
                    <a:pt x="405" y="1574"/>
                  </a:lnTo>
                  <a:lnTo>
                    <a:pt x="372" y="1596"/>
                  </a:lnTo>
                  <a:lnTo>
                    <a:pt x="296" y="1622"/>
                  </a:lnTo>
                  <a:lnTo>
                    <a:pt x="214" y="1630"/>
                  </a:lnTo>
                  <a:lnTo>
                    <a:pt x="175" y="1630"/>
                  </a:lnTo>
                  <a:close/>
                </a:path>
              </a:pathLst>
            </a:custGeom>
            <a:solidFill>
              <a:srgbClr val="CC8C7F"/>
            </a:solidFill>
            <a:ln w="9525">
              <a:noFill/>
              <a:round/>
              <a:headEnd/>
              <a:tailEnd/>
            </a:ln>
          </p:spPr>
          <p:txBody>
            <a:bodyPr/>
            <a:lstStyle/>
            <a:p>
              <a:endParaRPr lang="en-GB"/>
            </a:p>
          </p:txBody>
        </p:sp>
        <p:sp>
          <p:nvSpPr>
            <p:cNvPr id="22076" name="Freeform 572"/>
            <p:cNvSpPr>
              <a:spLocks/>
            </p:cNvSpPr>
            <p:nvPr/>
          </p:nvSpPr>
          <p:spPr bwMode="auto">
            <a:xfrm>
              <a:off x="2898" y="1848"/>
              <a:ext cx="180" cy="54"/>
            </a:xfrm>
            <a:custGeom>
              <a:avLst/>
              <a:gdLst/>
              <a:ahLst/>
              <a:cxnLst>
                <a:cxn ang="0">
                  <a:pos x="621" y="0"/>
                </a:cxn>
                <a:cxn ang="0">
                  <a:pos x="528" y="6"/>
                </a:cxn>
                <a:cxn ang="0">
                  <a:pos x="442" y="29"/>
                </a:cxn>
                <a:cxn ang="0">
                  <a:pos x="83" y="226"/>
                </a:cxn>
                <a:cxn ang="0">
                  <a:pos x="0" y="253"/>
                </a:cxn>
                <a:cxn ang="0">
                  <a:pos x="66" y="268"/>
                </a:cxn>
                <a:cxn ang="0">
                  <a:pos x="129" y="270"/>
                </a:cxn>
                <a:cxn ang="0">
                  <a:pos x="224" y="258"/>
                </a:cxn>
                <a:cxn ang="0">
                  <a:pos x="374" y="201"/>
                </a:cxn>
                <a:cxn ang="0">
                  <a:pos x="399" y="184"/>
                </a:cxn>
                <a:cxn ang="0">
                  <a:pos x="429" y="169"/>
                </a:cxn>
                <a:cxn ang="0">
                  <a:pos x="454" y="147"/>
                </a:cxn>
                <a:cxn ang="0">
                  <a:pos x="526" y="102"/>
                </a:cxn>
                <a:cxn ang="0">
                  <a:pos x="627" y="74"/>
                </a:cxn>
                <a:cxn ang="0">
                  <a:pos x="736" y="68"/>
                </a:cxn>
                <a:cxn ang="0">
                  <a:pos x="900" y="85"/>
                </a:cxn>
                <a:cxn ang="0">
                  <a:pos x="846" y="53"/>
                </a:cxn>
                <a:cxn ang="0">
                  <a:pos x="790" y="29"/>
                </a:cxn>
                <a:cxn ang="0">
                  <a:pos x="621" y="0"/>
                </a:cxn>
              </a:cxnLst>
              <a:rect l="0" t="0" r="r" b="b"/>
              <a:pathLst>
                <a:path w="900" h="270">
                  <a:moveTo>
                    <a:pt x="621" y="0"/>
                  </a:moveTo>
                  <a:lnTo>
                    <a:pt x="528" y="6"/>
                  </a:lnTo>
                  <a:lnTo>
                    <a:pt x="442" y="29"/>
                  </a:lnTo>
                  <a:lnTo>
                    <a:pt x="83" y="226"/>
                  </a:lnTo>
                  <a:lnTo>
                    <a:pt x="0" y="253"/>
                  </a:lnTo>
                  <a:lnTo>
                    <a:pt x="66" y="268"/>
                  </a:lnTo>
                  <a:lnTo>
                    <a:pt x="129" y="270"/>
                  </a:lnTo>
                  <a:lnTo>
                    <a:pt x="224" y="258"/>
                  </a:lnTo>
                  <a:lnTo>
                    <a:pt x="374" y="201"/>
                  </a:lnTo>
                  <a:lnTo>
                    <a:pt x="399" y="184"/>
                  </a:lnTo>
                  <a:lnTo>
                    <a:pt x="429" y="169"/>
                  </a:lnTo>
                  <a:lnTo>
                    <a:pt x="454" y="147"/>
                  </a:lnTo>
                  <a:lnTo>
                    <a:pt x="526" y="102"/>
                  </a:lnTo>
                  <a:lnTo>
                    <a:pt x="627" y="74"/>
                  </a:lnTo>
                  <a:lnTo>
                    <a:pt x="736" y="68"/>
                  </a:lnTo>
                  <a:lnTo>
                    <a:pt x="900" y="85"/>
                  </a:lnTo>
                  <a:lnTo>
                    <a:pt x="846" y="53"/>
                  </a:lnTo>
                  <a:lnTo>
                    <a:pt x="790" y="29"/>
                  </a:lnTo>
                  <a:lnTo>
                    <a:pt x="621" y="0"/>
                  </a:lnTo>
                  <a:close/>
                </a:path>
              </a:pathLst>
            </a:custGeom>
            <a:solidFill>
              <a:srgbClr val="000000"/>
            </a:solidFill>
            <a:ln w="9525">
              <a:noFill/>
              <a:round/>
              <a:headEnd/>
              <a:tailEnd/>
            </a:ln>
          </p:spPr>
          <p:txBody>
            <a:bodyPr/>
            <a:lstStyle/>
            <a:p>
              <a:endParaRPr lang="en-GB"/>
            </a:p>
          </p:txBody>
        </p:sp>
        <p:sp>
          <p:nvSpPr>
            <p:cNvPr id="22077" name="Freeform 573"/>
            <p:cNvSpPr>
              <a:spLocks noEditPoints="1"/>
            </p:cNvSpPr>
            <p:nvPr/>
          </p:nvSpPr>
          <p:spPr bwMode="auto">
            <a:xfrm>
              <a:off x="2912" y="1891"/>
              <a:ext cx="153" cy="48"/>
            </a:xfrm>
            <a:custGeom>
              <a:avLst/>
              <a:gdLst/>
              <a:ahLst/>
              <a:cxnLst>
                <a:cxn ang="0">
                  <a:pos x="393" y="23"/>
                </a:cxn>
                <a:cxn ang="0">
                  <a:pos x="192" y="75"/>
                </a:cxn>
                <a:cxn ang="0">
                  <a:pos x="74" y="152"/>
                </a:cxn>
                <a:cxn ang="0">
                  <a:pos x="0" y="230"/>
                </a:cxn>
                <a:cxn ang="0">
                  <a:pos x="85" y="230"/>
                </a:cxn>
                <a:cxn ang="0">
                  <a:pos x="137" y="194"/>
                </a:cxn>
                <a:cxn ang="0">
                  <a:pos x="243" y="92"/>
                </a:cxn>
                <a:cxn ang="0">
                  <a:pos x="292" y="103"/>
                </a:cxn>
                <a:cxn ang="0">
                  <a:pos x="338" y="146"/>
                </a:cxn>
                <a:cxn ang="0">
                  <a:pos x="422" y="158"/>
                </a:cxn>
                <a:cxn ang="0">
                  <a:pos x="304" y="179"/>
                </a:cxn>
                <a:cxn ang="0">
                  <a:pos x="249" y="196"/>
                </a:cxn>
                <a:cxn ang="0">
                  <a:pos x="243" y="238"/>
                </a:cxn>
                <a:cxn ang="0">
                  <a:pos x="332" y="236"/>
                </a:cxn>
                <a:cxn ang="0">
                  <a:pos x="458" y="196"/>
                </a:cxn>
                <a:cxn ang="0">
                  <a:pos x="559" y="173"/>
                </a:cxn>
                <a:cxn ang="0">
                  <a:pos x="579" y="158"/>
                </a:cxn>
                <a:cxn ang="0">
                  <a:pos x="568" y="146"/>
                </a:cxn>
                <a:cxn ang="0">
                  <a:pos x="447" y="152"/>
                </a:cxn>
                <a:cxn ang="0">
                  <a:pos x="490" y="129"/>
                </a:cxn>
                <a:cxn ang="0">
                  <a:pos x="511" y="95"/>
                </a:cxn>
                <a:cxn ang="0">
                  <a:pos x="519" y="56"/>
                </a:cxn>
                <a:cxn ang="0">
                  <a:pos x="553" y="52"/>
                </a:cxn>
                <a:cxn ang="0">
                  <a:pos x="585" y="63"/>
                </a:cxn>
                <a:cxn ang="0">
                  <a:pos x="551" y="112"/>
                </a:cxn>
                <a:cxn ang="0">
                  <a:pos x="660" y="90"/>
                </a:cxn>
                <a:cxn ang="0">
                  <a:pos x="743" y="36"/>
                </a:cxn>
                <a:cxn ang="0">
                  <a:pos x="646" y="0"/>
                </a:cxn>
                <a:cxn ang="0">
                  <a:pos x="408" y="19"/>
                </a:cxn>
                <a:cxn ang="0">
                  <a:pos x="456" y="75"/>
                </a:cxn>
                <a:cxn ang="0">
                  <a:pos x="464" y="67"/>
                </a:cxn>
                <a:cxn ang="0">
                  <a:pos x="481" y="69"/>
                </a:cxn>
                <a:cxn ang="0">
                  <a:pos x="484" y="75"/>
                </a:cxn>
                <a:cxn ang="0">
                  <a:pos x="483" y="92"/>
                </a:cxn>
                <a:cxn ang="0">
                  <a:pos x="477" y="109"/>
                </a:cxn>
                <a:cxn ang="0">
                  <a:pos x="435" y="135"/>
                </a:cxn>
                <a:cxn ang="0">
                  <a:pos x="379" y="135"/>
                </a:cxn>
                <a:cxn ang="0">
                  <a:pos x="338" y="109"/>
                </a:cxn>
                <a:cxn ang="0">
                  <a:pos x="354" y="109"/>
                </a:cxn>
                <a:cxn ang="0">
                  <a:pos x="410" y="118"/>
                </a:cxn>
                <a:cxn ang="0">
                  <a:pos x="466" y="95"/>
                </a:cxn>
                <a:cxn ang="0">
                  <a:pos x="458" y="92"/>
                </a:cxn>
                <a:cxn ang="0">
                  <a:pos x="452" y="80"/>
                </a:cxn>
              </a:cxnLst>
              <a:rect l="0" t="0" r="r" b="b"/>
              <a:pathLst>
                <a:path w="765" h="242">
                  <a:moveTo>
                    <a:pt x="399" y="19"/>
                  </a:moveTo>
                  <a:lnTo>
                    <a:pt x="393" y="23"/>
                  </a:lnTo>
                  <a:lnTo>
                    <a:pt x="338" y="31"/>
                  </a:lnTo>
                  <a:lnTo>
                    <a:pt x="192" y="75"/>
                  </a:lnTo>
                  <a:lnTo>
                    <a:pt x="131" y="101"/>
                  </a:lnTo>
                  <a:lnTo>
                    <a:pt x="74" y="152"/>
                  </a:lnTo>
                  <a:lnTo>
                    <a:pt x="57" y="173"/>
                  </a:lnTo>
                  <a:lnTo>
                    <a:pt x="0" y="230"/>
                  </a:lnTo>
                  <a:lnTo>
                    <a:pt x="45" y="238"/>
                  </a:lnTo>
                  <a:lnTo>
                    <a:pt x="85" y="230"/>
                  </a:lnTo>
                  <a:lnTo>
                    <a:pt x="120" y="210"/>
                  </a:lnTo>
                  <a:lnTo>
                    <a:pt x="137" y="194"/>
                  </a:lnTo>
                  <a:lnTo>
                    <a:pt x="209" y="118"/>
                  </a:lnTo>
                  <a:lnTo>
                    <a:pt x="243" y="92"/>
                  </a:lnTo>
                  <a:lnTo>
                    <a:pt x="281" y="78"/>
                  </a:lnTo>
                  <a:lnTo>
                    <a:pt x="292" y="103"/>
                  </a:lnTo>
                  <a:lnTo>
                    <a:pt x="321" y="135"/>
                  </a:lnTo>
                  <a:lnTo>
                    <a:pt x="338" y="146"/>
                  </a:lnTo>
                  <a:lnTo>
                    <a:pt x="379" y="156"/>
                  </a:lnTo>
                  <a:lnTo>
                    <a:pt x="422" y="158"/>
                  </a:lnTo>
                  <a:lnTo>
                    <a:pt x="332" y="170"/>
                  </a:lnTo>
                  <a:lnTo>
                    <a:pt x="304" y="179"/>
                  </a:lnTo>
                  <a:lnTo>
                    <a:pt x="275" y="185"/>
                  </a:lnTo>
                  <a:lnTo>
                    <a:pt x="249" y="196"/>
                  </a:lnTo>
                  <a:lnTo>
                    <a:pt x="197" y="225"/>
                  </a:lnTo>
                  <a:lnTo>
                    <a:pt x="243" y="238"/>
                  </a:lnTo>
                  <a:lnTo>
                    <a:pt x="289" y="242"/>
                  </a:lnTo>
                  <a:lnTo>
                    <a:pt x="332" y="236"/>
                  </a:lnTo>
                  <a:lnTo>
                    <a:pt x="418" y="213"/>
                  </a:lnTo>
                  <a:lnTo>
                    <a:pt x="458" y="196"/>
                  </a:lnTo>
                  <a:lnTo>
                    <a:pt x="545" y="176"/>
                  </a:lnTo>
                  <a:lnTo>
                    <a:pt x="559" y="173"/>
                  </a:lnTo>
                  <a:lnTo>
                    <a:pt x="570" y="163"/>
                  </a:lnTo>
                  <a:lnTo>
                    <a:pt x="579" y="158"/>
                  </a:lnTo>
                  <a:lnTo>
                    <a:pt x="585" y="146"/>
                  </a:lnTo>
                  <a:lnTo>
                    <a:pt x="568" y="146"/>
                  </a:lnTo>
                  <a:lnTo>
                    <a:pt x="548" y="151"/>
                  </a:lnTo>
                  <a:lnTo>
                    <a:pt x="447" y="152"/>
                  </a:lnTo>
                  <a:lnTo>
                    <a:pt x="433" y="152"/>
                  </a:lnTo>
                  <a:lnTo>
                    <a:pt x="490" y="129"/>
                  </a:lnTo>
                  <a:lnTo>
                    <a:pt x="506" y="112"/>
                  </a:lnTo>
                  <a:lnTo>
                    <a:pt x="511" y="95"/>
                  </a:lnTo>
                  <a:lnTo>
                    <a:pt x="514" y="75"/>
                  </a:lnTo>
                  <a:lnTo>
                    <a:pt x="519" y="56"/>
                  </a:lnTo>
                  <a:lnTo>
                    <a:pt x="536" y="56"/>
                  </a:lnTo>
                  <a:lnTo>
                    <a:pt x="553" y="52"/>
                  </a:lnTo>
                  <a:lnTo>
                    <a:pt x="570" y="56"/>
                  </a:lnTo>
                  <a:lnTo>
                    <a:pt x="585" y="63"/>
                  </a:lnTo>
                  <a:lnTo>
                    <a:pt x="534" y="115"/>
                  </a:lnTo>
                  <a:lnTo>
                    <a:pt x="551" y="112"/>
                  </a:lnTo>
                  <a:lnTo>
                    <a:pt x="596" y="107"/>
                  </a:lnTo>
                  <a:lnTo>
                    <a:pt x="660" y="90"/>
                  </a:lnTo>
                  <a:lnTo>
                    <a:pt x="719" y="58"/>
                  </a:lnTo>
                  <a:lnTo>
                    <a:pt x="743" y="36"/>
                  </a:lnTo>
                  <a:lnTo>
                    <a:pt x="765" y="11"/>
                  </a:lnTo>
                  <a:lnTo>
                    <a:pt x="646" y="0"/>
                  </a:lnTo>
                  <a:lnTo>
                    <a:pt x="489" y="6"/>
                  </a:lnTo>
                  <a:lnTo>
                    <a:pt x="408" y="19"/>
                  </a:lnTo>
                  <a:lnTo>
                    <a:pt x="399" y="19"/>
                  </a:lnTo>
                  <a:close/>
                  <a:moveTo>
                    <a:pt x="456" y="75"/>
                  </a:moveTo>
                  <a:lnTo>
                    <a:pt x="458" y="69"/>
                  </a:lnTo>
                  <a:lnTo>
                    <a:pt x="464" y="67"/>
                  </a:lnTo>
                  <a:lnTo>
                    <a:pt x="477" y="67"/>
                  </a:lnTo>
                  <a:lnTo>
                    <a:pt x="481" y="69"/>
                  </a:lnTo>
                  <a:lnTo>
                    <a:pt x="483" y="69"/>
                  </a:lnTo>
                  <a:lnTo>
                    <a:pt x="484" y="75"/>
                  </a:lnTo>
                  <a:lnTo>
                    <a:pt x="484" y="86"/>
                  </a:lnTo>
                  <a:lnTo>
                    <a:pt x="483" y="92"/>
                  </a:lnTo>
                  <a:lnTo>
                    <a:pt x="483" y="93"/>
                  </a:lnTo>
                  <a:lnTo>
                    <a:pt x="477" y="109"/>
                  </a:lnTo>
                  <a:lnTo>
                    <a:pt x="458" y="124"/>
                  </a:lnTo>
                  <a:lnTo>
                    <a:pt x="435" y="135"/>
                  </a:lnTo>
                  <a:lnTo>
                    <a:pt x="407" y="137"/>
                  </a:lnTo>
                  <a:lnTo>
                    <a:pt x="379" y="135"/>
                  </a:lnTo>
                  <a:lnTo>
                    <a:pt x="354" y="124"/>
                  </a:lnTo>
                  <a:lnTo>
                    <a:pt x="338" y="109"/>
                  </a:lnTo>
                  <a:lnTo>
                    <a:pt x="334" y="95"/>
                  </a:lnTo>
                  <a:lnTo>
                    <a:pt x="354" y="109"/>
                  </a:lnTo>
                  <a:lnTo>
                    <a:pt x="379" y="115"/>
                  </a:lnTo>
                  <a:lnTo>
                    <a:pt x="410" y="118"/>
                  </a:lnTo>
                  <a:lnTo>
                    <a:pt x="464" y="98"/>
                  </a:lnTo>
                  <a:lnTo>
                    <a:pt x="466" y="95"/>
                  </a:lnTo>
                  <a:lnTo>
                    <a:pt x="464" y="95"/>
                  </a:lnTo>
                  <a:lnTo>
                    <a:pt x="458" y="92"/>
                  </a:lnTo>
                  <a:lnTo>
                    <a:pt x="456" y="86"/>
                  </a:lnTo>
                  <a:lnTo>
                    <a:pt x="452" y="80"/>
                  </a:lnTo>
                  <a:lnTo>
                    <a:pt x="456" y="75"/>
                  </a:lnTo>
                  <a:close/>
                </a:path>
              </a:pathLst>
            </a:custGeom>
            <a:solidFill>
              <a:srgbClr val="000000"/>
            </a:solidFill>
            <a:ln w="9525">
              <a:noFill/>
              <a:round/>
              <a:headEnd/>
              <a:tailEnd/>
            </a:ln>
          </p:spPr>
          <p:txBody>
            <a:bodyPr/>
            <a:lstStyle/>
            <a:p>
              <a:endParaRPr lang="en-GB"/>
            </a:p>
          </p:txBody>
        </p:sp>
        <p:sp>
          <p:nvSpPr>
            <p:cNvPr id="22078" name="Freeform 574"/>
            <p:cNvSpPr>
              <a:spLocks/>
            </p:cNvSpPr>
            <p:nvPr/>
          </p:nvSpPr>
          <p:spPr bwMode="auto">
            <a:xfrm>
              <a:off x="3002" y="1904"/>
              <a:ext cx="6" cy="6"/>
            </a:xfrm>
            <a:custGeom>
              <a:avLst/>
              <a:gdLst/>
              <a:ahLst/>
              <a:cxnLst>
                <a:cxn ang="0">
                  <a:pos x="6" y="2"/>
                </a:cxn>
                <a:cxn ang="0">
                  <a:pos x="4" y="8"/>
                </a:cxn>
                <a:cxn ang="0">
                  <a:pos x="0" y="13"/>
                </a:cxn>
                <a:cxn ang="0">
                  <a:pos x="4" y="19"/>
                </a:cxn>
                <a:cxn ang="0">
                  <a:pos x="6" y="25"/>
                </a:cxn>
                <a:cxn ang="0">
                  <a:pos x="12" y="28"/>
                </a:cxn>
                <a:cxn ang="0">
                  <a:pos x="14" y="28"/>
                </a:cxn>
                <a:cxn ang="0">
                  <a:pos x="25" y="28"/>
                </a:cxn>
                <a:cxn ang="0">
                  <a:pos x="31" y="26"/>
                </a:cxn>
                <a:cxn ang="0">
                  <a:pos x="31" y="25"/>
                </a:cxn>
                <a:cxn ang="0">
                  <a:pos x="32" y="19"/>
                </a:cxn>
                <a:cxn ang="0">
                  <a:pos x="32" y="8"/>
                </a:cxn>
                <a:cxn ang="0">
                  <a:pos x="31" y="2"/>
                </a:cxn>
                <a:cxn ang="0">
                  <a:pos x="29" y="2"/>
                </a:cxn>
                <a:cxn ang="0">
                  <a:pos x="25" y="0"/>
                </a:cxn>
                <a:cxn ang="0">
                  <a:pos x="12" y="0"/>
                </a:cxn>
                <a:cxn ang="0">
                  <a:pos x="6" y="2"/>
                </a:cxn>
              </a:cxnLst>
              <a:rect l="0" t="0" r="r" b="b"/>
              <a:pathLst>
                <a:path w="32" h="28">
                  <a:moveTo>
                    <a:pt x="6" y="2"/>
                  </a:moveTo>
                  <a:lnTo>
                    <a:pt x="4" y="8"/>
                  </a:lnTo>
                  <a:lnTo>
                    <a:pt x="0" y="13"/>
                  </a:lnTo>
                  <a:lnTo>
                    <a:pt x="4" y="19"/>
                  </a:lnTo>
                  <a:lnTo>
                    <a:pt x="6" y="25"/>
                  </a:lnTo>
                  <a:lnTo>
                    <a:pt x="12" y="28"/>
                  </a:lnTo>
                  <a:lnTo>
                    <a:pt x="14" y="28"/>
                  </a:lnTo>
                  <a:lnTo>
                    <a:pt x="25" y="28"/>
                  </a:lnTo>
                  <a:lnTo>
                    <a:pt x="31" y="26"/>
                  </a:lnTo>
                  <a:lnTo>
                    <a:pt x="31" y="25"/>
                  </a:lnTo>
                  <a:lnTo>
                    <a:pt x="32" y="19"/>
                  </a:lnTo>
                  <a:lnTo>
                    <a:pt x="32" y="8"/>
                  </a:lnTo>
                  <a:lnTo>
                    <a:pt x="31" y="2"/>
                  </a:lnTo>
                  <a:lnTo>
                    <a:pt x="29" y="2"/>
                  </a:lnTo>
                  <a:lnTo>
                    <a:pt x="25" y="0"/>
                  </a:lnTo>
                  <a:lnTo>
                    <a:pt x="12" y="0"/>
                  </a:lnTo>
                  <a:lnTo>
                    <a:pt x="6" y="2"/>
                  </a:lnTo>
                  <a:close/>
                </a:path>
              </a:pathLst>
            </a:custGeom>
            <a:solidFill>
              <a:srgbClr val="FFFFFF"/>
            </a:solidFill>
            <a:ln w="9525">
              <a:noFill/>
              <a:round/>
              <a:headEnd/>
              <a:tailEnd/>
            </a:ln>
          </p:spPr>
          <p:txBody>
            <a:bodyPr/>
            <a:lstStyle/>
            <a:p>
              <a:endParaRPr lang="en-GB"/>
            </a:p>
          </p:txBody>
        </p:sp>
        <p:sp>
          <p:nvSpPr>
            <p:cNvPr id="22079" name="Freeform 575"/>
            <p:cNvSpPr>
              <a:spLocks/>
            </p:cNvSpPr>
            <p:nvPr/>
          </p:nvSpPr>
          <p:spPr bwMode="auto">
            <a:xfrm>
              <a:off x="2978" y="1909"/>
              <a:ext cx="30" cy="9"/>
            </a:xfrm>
            <a:custGeom>
              <a:avLst/>
              <a:gdLst/>
              <a:ahLst/>
              <a:cxnLst>
                <a:cxn ang="0">
                  <a:pos x="132" y="2"/>
                </a:cxn>
                <a:cxn ang="0">
                  <a:pos x="130" y="5"/>
                </a:cxn>
                <a:cxn ang="0">
                  <a:pos x="76" y="25"/>
                </a:cxn>
                <a:cxn ang="0">
                  <a:pos x="45" y="22"/>
                </a:cxn>
                <a:cxn ang="0">
                  <a:pos x="20" y="16"/>
                </a:cxn>
                <a:cxn ang="0">
                  <a:pos x="0" y="2"/>
                </a:cxn>
                <a:cxn ang="0">
                  <a:pos x="4" y="16"/>
                </a:cxn>
                <a:cxn ang="0">
                  <a:pos x="20" y="31"/>
                </a:cxn>
                <a:cxn ang="0">
                  <a:pos x="45" y="42"/>
                </a:cxn>
                <a:cxn ang="0">
                  <a:pos x="73" y="44"/>
                </a:cxn>
                <a:cxn ang="0">
                  <a:pos x="101" y="42"/>
                </a:cxn>
                <a:cxn ang="0">
                  <a:pos x="124" y="31"/>
                </a:cxn>
                <a:cxn ang="0">
                  <a:pos x="143" y="16"/>
                </a:cxn>
                <a:cxn ang="0">
                  <a:pos x="149" y="0"/>
                </a:cxn>
                <a:cxn ang="0">
                  <a:pos x="143" y="2"/>
                </a:cxn>
                <a:cxn ang="0">
                  <a:pos x="132" y="2"/>
                </a:cxn>
              </a:cxnLst>
              <a:rect l="0" t="0" r="r" b="b"/>
              <a:pathLst>
                <a:path w="149" h="44">
                  <a:moveTo>
                    <a:pt x="132" y="2"/>
                  </a:moveTo>
                  <a:lnTo>
                    <a:pt x="130" y="5"/>
                  </a:lnTo>
                  <a:lnTo>
                    <a:pt x="76" y="25"/>
                  </a:lnTo>
                  <a:lnTo>
                    <a:pt x="45" y="22"/>
                  </a:lnTo>
                  <a:lnTo>
                    <a:pt x="20" y="16"/>
                  </a:lnTo>
                  <a:lnTo>
                    <a:pt x="0" y="2"/>
                  </a:lnTo>
                  <a:lnTo>
                    <a:pt x="4" y="16"/>
                  </a:lnTo>
                  <a:lnTo>
                    <a:pt x="20" y="31"/>
                  </a:lnTo>
                  <a:lnTo>
                    <a:pt x="45" y="42"/>
                  </a:lnTo>
                  <a:lnTo>
                    <a:pt x="73" y="44"/>
                  </a:lnTo>
                  <a:lnTo>
                    <a:pt x="101" y="42"/>
                  </a:lnTo>
                  <a:lnTo>
                    <a:pt x="124" y="31"/>
                  </a:lnTo>
                  <a:lnTo>
                    <a:pt x="143" y="16"/>
                  </a:lnTo>
                  <a:lnTo>
                    <a:pt x="149" y="0"/>
                  </a:lnTo>
                  <a:lnTo>
                    <a:pt x="143" y="2"/>
                  </a:lnTo>
                  <a:lnTo>
                    <a:pt x="132" y="2"/>
                  </a:lnTo>
                  <a:close/>
                </a:path>
              </a:pathLst>
            </a:custGeom>
            <a:solidFill>
              <a:srgbClr val="00FF7F"/>
            </a:solidFill>
            <a:ln w="9525">
              <a:noFill/>
              <a:round/>
              <a:headEnd/>
              <a:tailEnd/>
            </a:ln>
          </p:spPr>
          <p:txBody>
            <a:bodyPr/>
            <a:lstStyle/>
            <a:p>
              <a:endParaRPr lang="en-GB"/>
            </a:p>
          </p:txBody>
        </p:sp>
        <p:sp>
          <p:nvSpPr>
            <p:cNvPr id="22080" name="Freeform 576"/>
            <p:cNvSpPr>
              <a:spLocks/>
            </p:cNvSpPr>
            <p:nvPr/>
          </p:nvSpPr>
          <p:spPr bwMode="auto">
            <a:xfrm>
              <a:off x="2998" y="1901"/>
              <a:ext cx="31" cy="20"/>
            </a:xfrm>
            <a:custGeom>
              <a:avLst/>
              <a:gdLst/>
              <a:ahLst/>
              <a:cxnLst>
                <a:cxn ang="0">
                  <a:pos x="81" y="23"/>
                </a:cxn>
                <a:cxn ang="0">
                  <a:pos x="78" y="43"/>
                </a:cxn>
                <a:cxn ang="0">
                  <a:pos x="73" y="60"/>
                </a:cxn>
                <a:cxn ang="0">
                  <a:pos x="57" y="77"/>
                </a:cxn>
                <a:cxn ang="0">
                  <a:pos x="0" y="100"/>
                </a:cxn>
                <a:cxn ang="0">
                  <a:pos x="14" y="100"/>
                </a:cxn>
                <a:cxn ang="0">
                  <a:pos x="73" y="83"/>
                </a:cxn>
                <a:cxn ang="0">
                  <a:pos x="118" y="60"/>
                </a:cxn>
                <a:cxn ang="0">
                  <a:pos x="101" y="63"/>
                </a:cxn>
                <a:cxn ang="0">
                  <a:pos x="152" y="11"/>
                </a:cxn>
                <a:cxn ang="0">
                  <a:pos x="137" y="4"/>
                </a:cxn>
                <a:cxn ang="0">
                  <a:pos x="120" y="0"/>
                </a:cxn>
                <a:cxn ang="0">
                  <a:pos x="103" y="4"/>
                </a:cxn>
                <a:cxn ang="0">
                  <a:pos x="86" y="4"/>
                </a:cxn>
                <a:cxn ang="0">
                  <a:pos x="81" y="23"/>
                </a:cxn>
              </a:cxnLst>
              <a:rect l="0" t="0" r="r" b="b"/>
              <a:pathLst>
                <a:path w="152" h="100">
                  <a:moveTo>
                    <a:pt x="81" y="23"/>
                  </a:moveTo>
                  <a:lnTo>
                    <a:pt x="78" y="43"/>
                  </a:lnTo>
                  <a:lnTo>
                    <a:pt x="73" y="60"/>
                  </a:lnTo>
                  <a:lnTo>
                    <a:pt x="57" y="77"/>
                  </a:lnTo>
                  <a:lnTo>
                    <a:pt x="0" y="100"/>
                  </a:lnTo>
                  <a:lnTo>
                    <a:pt x="14" y="100"/>
                  </a:lnTo>
                  <a:lnTo>
                    <a:pt x="73" y="83"/>
                  </a:lnTo>
                  <a:lnTo>
                    <a:pt x="118" y="60"/>
                  </a:lnTo>
                  <a:lnTo>
                    <a:pt x="101" y="63"/>
                  </a:lnTo>
                  <a:lnTo>
                    <a:pt x="152" y="11"/>
                  </a:lnTo>
                  <a:lnTo>
                    <a:pt x="137" y="4"/>
                  </a:lnTo>
                  <a:lnTo>
                    <a:pt x="120" y="0"/>
                  </a:lnTo>
                  <a:lnTo>
                    <a:pt x="103" y="4"/>
                  </a:lnTo>
                  <a:lnTo>
                    <a:pt x="86" y="4"/>
                  </a:lnTo>
                  <a:lnTo>
                    <a:pt x="81" y="23"/>
                  </a:lnTo>
                  <a:close/>
                </a:path>
              </a:pathLst>
            </a:custGeom>
            <a:solidFill>
              <a:srgbClr val="FFFFFF"/>
            </a:solidFill>
            <a:ln w="9525">
              <a:noFill/>
              <a:round/>
              <a:headEnd/>
              <a:tailEnd/>
            </a:ln>
          </p:spPr>
          <p:txBody>
            <a:bodyPr/>
            <a:lstStyle/>
            <a:p>
              <a:endParaRPr lang="en-GB"/>
            </a:p>
          </p:txBody>
        </p:sp>
        <p:sp>
          <p:nvSpPr>
            <p:cNvPr id="22081" name="Freeform 577"/>
            <p:cNvSpPr>
              <a:spLocks/>
            </p:cNvSpPr>
            <p:nvPr/>
          </p:nvSpPr>
          <p:spPr bwMode="auto">
            <a:xfrm>
              <a:off x="2939" y="1906"/>
              <a:ext cx="57" cy="23"/>
            </a:xfrm>
            <a:custGeom>
              <a:avLst/>
              <a:gdLst/>
              <a:ahLst/>
              <a:cxnLst>
                <a:cxn ang="0">
                  <a:pos x="144" y="0"/>
                </a:cxn>
                <a:cxn ang="0">
                  <a:pos x="106" y="14"/>
                </a:cxn>
                <a:cxn ang="0">
                  <a:pos x="72" y="40"/>
                </a:cxn>
                <a:cxn ang="0">
                  <a:pos x="0" y="116"/>
                </a:cxn>
                <a:cxn ang="0">
                  <a:pos x="167" y="101"/>
                </a:cxn>
                <a:cxn ang="0">
                  <a:pos x="195" y="92"/>
                </a:cxn>
                <a:cxn ang="0">
                  <a:pos x="285" y="80"/>
                </a:cxn>
                <a:cxn ang="0">
                  <a:pos x="242" y="78"/>
                </a:cxn>
                <a:cxn ang="0">
                  <a:pos x="201" y="68"/>
                </a:cxn>
                <a:cxn ang="0">
                  <a:pos x="184" y="57"/>
                </a:cxn>
                <a:cxn ang="0">
                  <a:pos x="155" y="25"/>
                </a:cxn>
                <a:cxn ang="0">
                  <a:pos x="144" y="0"/>
                </a:cxn>
              </a:cxnLst>
              <a:rect l="0" t="0" r="r" b="b"/>
              <a:pathLst>
                <a:path w="285" h="116">
                  <a:moveTo>
                    <a:pt x="144" y="0"/>
                  </a:moveTo>
                  <a:lnTo>
                    <a:pt x="106" y="14"/>
                  </a:lnTo>
                  <a:lnTo>
                    <a:pt x="72" y="40"/>
                  </a:lnTo>
                  <a:lnTo>
                    <a:pt x="0" y="116"/>
                  </a:lnTo>
                  <a:lnTo>
                    <a:pt x="167" y="101"/>
                  </a:lnTo>
                  <a:lnTo>
                    <a:pt x="195" y="92"/>
                  </a:lnTo>
                  <a:lnTo>
                    <a:pt x="285" y="80"/>
                  </a:lnTo>
                  <a:lnTo>
                    <a:pt x="242" y="78"/>
                  </a:lnTo>
                  <a:lnTo>
                    <a:pt x="201" y="68"/>
                  </a:lnTo>
                  <a:lnTo>
                    <a:pt x="184" y="57"/>
                  </a:lnTo>
                  <a:lnTo>
                    <a:pt x="155" y="25"/>
                  </a:lnTo>
                  <a:lnTo>
                    <a:pt x="144" y="0"/>
                  </a:lnTo>
                  <a:close/>
                </a:path>
              </a:pathLst>
            </a:custGeom>
            <a:solidFill>
              <a:srgbClr val="FFFFFF"/>
            </a:solidFill>
            <a:ln w="9525">
              <a:noFill/>
              <a:round/>
              <a:headEnd/>
              <a:tailEnd/>
            </a:ln>
          </p:spPr>
          <p:txBody>
            <a:bodyPr/>
            <a:lstStyle/>
            <a:p>
              <a:endParaRPr lang="en-GB"/>
            </a:p>
          </p:txBody>
        </p:sp>
        <p:sp>
          <p:nvSpPr>
            <p:cNvPr id="22082" name="Freeform 578"/>
            <p:cNvSpPr>
              <a:spLocks/>
            </p:cNvSpPr>
            <p:nvPr/>
          </p:nvSpPr>
          <p:spPr bwMode="auto">
            <a:xfrm>
              <a:off x="2844" y="2054"/>
              <a:ext cx="60" cy="66"/>
            </a:xfrm>
            <a:custGeom>
              <a:avLst/>
              <a:gdLst/>
              <a:ahLst/>
              <a:cxnLst>
                <a:cxn ang="0">
                  <a:pos x="9" y="58"/>
                </a:cxn>
                <a:cxn ang="0">
                  <a:pos x="0" y="92"/>
                </a:cxn>
                <a:cxn ang="0">
                  <a:pos x="0" y="170"/>
                </a:cxn>
                <a:cxn ang="0">
                  <a:pos x="20" y="288"/>
                </a:cxn>
                <a:cxn ang="0">
                  <a:pos x="28" y="309"/>
                </a:cxn>
                <a:cxn ang="0">
                  <a:pos x="48" y="322"/>
                </a:cxn>
                <a:cxn ang="0">
                  <a:pos x="98" y="332"/>
                </a:cxn>
                <a:cxn ang="0">
                  <a:pos x="127" y="328"/>
                </a:cxn>
                <a:cxn ang="0">
                  <a:pos x="149" y="320"/>
                </a:cxn>
                <a:cxn ang="0">
                  <a:pos x="169" y="303"/>
                </a:cxn>
                <a:cxn ang="0">
                  <a:pos x="213" y="236"/>
                </a:cxn>
                <a:cxn ang="0">
                  <a:pos x="236" y="191"/>
                </a:cxn>
                <a:cxn ang="0">
                  <a:pos x="287" y="193"/>
                </a:cxn>
                <a:cxn ang="0">
                  <a:pos x="304" y="187"/>
                </a:cxn>
                <a:cxn ang="0">
                  <a:pos x="258" y="153"/>
                </a:cxn>
                <a:cxn ang="0">
                  <a:pos x="236" y="142"/>
                </a:cxn>
                <a:cxn ang="0">
                  <a:pos x="104" y="109"/>
                </a:cxn>
                <a:cxn ang="0">
                  <a:pos x="140" y="142"/>
                </a:cxn>
                <a:cxn ang="0">
                  <a:pos x="129" y="148"/>
                </a:cxn>
                <a:cxn ang="0">
                  <a:pos x="118" y="149"/>
                </a:cxn>
                <a:cxn ang="0">
                  <a:pos x="106" y="153"/>
                </a:cxn>
                <a:cxn ang="0">
                  <a:pos x="90" y="155"/>
                </a:cxn>
                <a:cxn ang="0">
                  <a:pos x="68" y="155"/>
                </a:cxn>
                <a:cxn ang="0">
                  <a:pos x="56" y="149"/>
                </a:cxn>
                <a:cxn ang="0">
                  <a:pos x="48" y="143"/>
                </a:cxn>
                <a:cxn ang="0">
                  <a:pos x="34" y="109"/>
                </a:cxn>
                <a:cxn ang="0">
                  <a:pos x="37" y="71"/>
                </a:cxn>
                <a:cxn ang="0">
                  <a:pos x="62" y="0"/>
                </a:cxn>
                <a:cxn ang="0">
                  <a:pos x="31" y="25"/>
                </a:cxn>
                <a:cxn ang="0">
                  <a:pos x="9" y="58"/>
                </a:cxn>
              </a:cxnLst>
              <a:rect l="0" t="0" r="r" b="b"/>
              <a:pathLst>
                <a:path w="304" h="332">
                  <a:moveTo>
                    <a:pt x="9" y="58"/>
                  </a:moveTo>
                  <a:lnTo>
                    <a:pt x="0" y="92"/>
                  </a:lnTo>
                  <a:lnTo>
                    <a:pt x="0" y="170"/>
                  </a:lnTo>
                  <a:lnTo>
                    <a:pt x="20" y="288"/>
                  </a:lnTo>
                  <a:lnTo>
                    <a:pt x="28" y="309"/>
                  </a:lnTo>
                  <a:lnTo>
                    <a:pt x="48" y="322"/>
                  </a:lnTo>
                  <a:lnTo>
                    <a:pt x="98" y="332"/>
                  </a:lnTo>
                  <a:lnTo>
                    <a:pt x="127" y="328"/>
                  </a:lnTo>
                  <a:lnTo>
                    <a:pt x="149" y="320"/>
                  </a:lnTo>
                  <a:lnTo>
                    <a:pt x="169" y="303"/>
                  </a:lnTo>
                  <a:lnTo>
                    <a:pt x="213" y="236"/>
                  </a:lnTo>
                  <a:lnTo>
                    <a:pt x="236" y="191"/>
                  </a:lnTo>
                  <a:lnTo>
                    <a:pt x="287" y="193"/>
                  </a:lnTo>
                  <a:lnTo>
                    <a:pt x="304" y="187"/>
                  </a:lnTo>
                  <a:lnTo>
                    <a:pt x="258" y="153"/>
                  </a:lnTo>
                  <a:lnTo>
                    <a:pt x="236" y="142"/>
                  </a:lnTo>
                  <a:lnTo>
                    <a:pt x="104" y="109"/>
                  </a:lnTo>
                  <a:lnTo>
                    <a:pt x="140" y="142"/>
                  </a:lnTo>
                  <a:lnTo>
                    <a:pt x="129" y="148"/>
                  </a:lnTo>
                  <a:lnTo>
                    <a:pt x="118" y="149"/>
                  </a:lnTo>
                  <a:lnTo>
                    <a:pt x="106" y="153"/>
                  </a:lnTo>
                  <a:lnTo>
                    <a:pt x="90" y="155"/>
                  </a:lnTo>
                  <a:lnTo>
                    <a:pt x="68" y="155"/>
                  </a:lnTo>
                  <a:lnTo>
                    <a:pt x="56" y="149"/>
                  </a:lnTo>
                  <a:lnTo>
                    <a:pt x="48" y="143"/>
                  </a:lnTo>
                  <a:lnTo>
                    <a:pt x="34" y="109"/>
                  </a:lnTo>
                  <a:lnTo>
                    <a:pt x="37" y="71"/>
                  </a:lnTo>
                  <a:lnTo>
                    <a:pt x="62" y="0"/>
                  </a:lnTo>
                  <a:lnTo>
                    <a:pt x="31" y="25"/>
                  </a:lnTo>
                  <a:lnTo>
                    <a:pt x="9" y="58"/>
                  </a:lnTo>
                  <a:close/>
                </a:path>
              </a:pathLst>
            </a:custGeom>
            <a:solidFill>
              <a:srgbClr val="000000"/>
            </a:solidFill>
            <a:ln w="9525">
              <a:noFill/>
              <a:round/>
              <a:headEnd/>
              <a:tailEnd/>
            </a:ln>
          </p:spPr>
          <p:txBody>
            <a:bodyPr/>
            <a:lstStyle/>
            <a:p>
              <a:endParaRPr lang="en-GB"/>
            </a:p>
          </p:txBody>
        </p:sp>
        <p:sp>
          <p:nvSpPr>
            <p:cNvPr id="22083" name="Freeform 579"/>
            <p:cNvSpPr>
              <a:spLocks/>
            </p:cNvSpPr>
            <p:nvPr/>
          </p:nvSpPr>
          <p:spPr bwMode="auto">
            <a:xfrm>
              <a:off x="2937" y="2026"/>
              <a:ext cx="46" cy="45"/>
            </a:xfrm>
            <a:custGeom>
              <a:avLst/>
              <a:gdLst/>
              <a:ahLst/>
              <a:cxnLst>
                <a:cxn ang="0">
                  <a:pos x="108" y="71"/>
                </a:cxn>
                <a:cxn ang="0">
                  <a:pos x="120" y="107"/>
                </a:cxn>
                <a:cxn ang="0">
                  <a:pos x="102" y="189"/>
                </a:cxn>
                <a:cxn ang="0">
                  <a:pos x="108" y="225"/>
                </a:cxn>
                <a:cxn ang="0">
                  <a:pos x="124" y="217"/>
                </a:cxn>
                <a:cxn ang="0">
                  <a:pos x="169" y="184"/>
                </a:cxn>
                <a:cxn ang="0">
                  <a:pos x="183" y="172"/>
                </a:cxn>
                <a:cxn ang="0">
                  <a:pos x="197" y="160"/>
                </a:cxn>
                <a:cxn ang="0">
                  <a:pos x="220" y="127"/>
                </a:cxn>
                <a:cxn ang="0">
                  <a:pos x="226" y="110"/>
                </a:cxn>
                <a:cxn ang="0">
                  <a:pos x="230" y="90"/>
                </a:cxn>
                <a:cxn ang="0">
                  <a:pos x="225" y="72"/>
                </a:cxn>
                <a:cxn ang="0">
                  <a:pos x="211" y="60"/>
                </a:cxn>
                <a:cxn ang="0">
                  <a:pos x="137" y="29"/>
                </a:cxn>
                <a:cxn ang="0">
                  <a:pos x="0" y="0"/>
                </a:cxn>
                <a:cxn ang="0">
                  <a:pos x="8" y="15"/>
                </a:cxn>
                <a:cxn ang="0">
                  <a:pos x="34" y="32"/>
                </a:cxn>
                <a:cxn ang="0">
                  <a:pos x="82" y="49"/>
                </a:cxn>
                <a:cxn ang="0">
                  <a:pos x="97" y="59"/>
                </a:cxn>
                <a:cxn ang="0">
                  <a:pos x="108" y="71"/>
                </a:cxn>
              </a:cxnLst>
              <a:rect l="0" t="0" r="r" b="b"/>
              <a:pathLst>
                <a:path w="230" h="225">
                  <a:moveTo>
                    <a:pt x="108" y="71"/>
                  </a:moveTo>
                  <a:lnTo>
                    <a:pt x="120" y="107"/>
                  </a:lnTo>
                  <a:lnTo>
                    <a:pt x="102" y="189"/>
                  </a:lnTo>
                  <a:lnTo>
                    <a:pt x="108" y="225"/>
                  </a:lnTo>
                  <a:lnTo>
                    <a:pt x="124" y="217"/>
                  </a:lnTo>
                  <a:lnTo>
                    <a:pt x="169" y="184"/>
                  </a:lnTo>
                  <a:lnTo>
                    <a:pt x="183" y="172"/>
                  </a:lnTo>
                  <a:lnTo>
                    <a:pt x="197" y="160"/>
                  </a:lnTo>
                  <a:lnTo>
                    <a:pt x="220" y="127"/>
                  </a:lnTo>
                  <a:lnTo>
                    <a:pt x="226" y="110"/>
                  </a:lnTo>
                  <a:lnTo>
                    <a:pt x="230" y="90"/>
                  </a:lnTo>
                  <a:lnTo>
                    <a:pt x="225" y="72"/>
                  </a:lnTo>
                  <a:lnTo>
                    <a:pt x="211" y="60"/>
                  </a:lnTo>
                  <a:lnTo>
                    <a:pt x="137" y="29"/>
                  </a:lnTo>
                  <a:lnTo>
                    <a:pt x="0" y="0"/>
                  </a:lnTo>
                  <a:lnTo>
                    <a:pt x="8" y="15"/>
                  </a:lnTo>
                  <a:lnTo>
                    <a:pt x="34" y="32"/>
                  </a:lnTo>
                  <a:lnTo>
                    <a:pt x="82" y="49"/>
                  </a:lnTo>
                  <a:lnTo>
                    <a:pt x="97" y="59"/>
                  </a:lnTo>
                  <a:lnTo>
                    <a:pt x="108" y="71"/>
                  </a:lnTo>
                  <a:close/>
                </a:path>
              </a:pathLst>
            </a:custGeom>
            <a:solidFill>
              <a:srgbClr val="000000"/>
            </a:solidFill>
            <a:ln w="9525">
              <a:noFill/>
              <a:round/>
              <a:headEnd/>
              <a:tailEnd/>
            </a:ln>
          </p:spPr>
          <p:txBody>
            <a:bodyPr/>
            <a:lstStyle/>
            <a:p>
              <a:endParaRPr lang="en-GB"/>
            </a:p>
          </p:txBody>
        </p:sp>
        <p:sp>
          <p:nvSpPr>
            <p:cNvPr id="22084" name="Freeform 580"/>
            <p:cNvSpPr>
              <a:spLocks/>
            </p:cNvSpPr>
            <p:nvPr/>
          </p:nvSpPr>
          <p:spPr bwMode="auto">
            <a:xfrm>
              <a:off x="2918" y="2053"/>
              <a:ext cx="26" cy="20"/>
            </a:xfrm>
            <a:custGeom>
              <a:avLst/>
              <a:gdLst/>
              <a:ahLst/>
              <a:cxnLst>
                <a:cxn ang="0">
                  <a:pos x="114" y="0"/>
                </a:cxn>
                <a:cxn ang="0">
                  <a:pos x="97" y="3"/>
                </a:cxn>
                <a:cxn ang="0">
                  <a:pos x="76" y="11"/>
                </a:cxn>
                <a:cxn ang="0">
                  <a:pos x="59" y="22"/>
                </a:cxn>
                <a:cxn ang="0">
                  <a:pos x="28" y="45"/>
                </a:cxn>
                <a:cxn ang="0">
                  <a:pos x="6" y="80"/>
                </a:cxn>
                <a:cxn ang="0">
                  <a:pos x="0" y="99"/>
                </a:cxn>
                <a:cxn ang="0">
                  <a:pos x="8" y="95"/>
                </a:cxn>
                <a:cxn ang="0">
                  <a:pos x="19" y="92"/>
                </a:cxn>
                <a:cxn ang="0">
                  <a:pos x="84" y="62"/>
                </a:cxn>
                <a:cxn ang="0">
                  <a:pos x="97" y="61"/>
                </a:cxn>
                <a:cxn ang="0">
                  <a:pos x="112" y="56"/>
                </a:cxn>
                <a:cxn ang="0">
                  <a:pos x="120" y="44"/>
                </a:cxn>
                <a:cxn ang="0">
                  <a:pos x="126" y="28"/>
                </a:cxn>
                <a:cxn ang="0">
                  <a:pos x="124" y="16"/>
                </a:cxn>
                <a:cxn ang="0">
                  <a:pos x="114" y="0"/>
                </a:cxn>
              </a:cxnLst>
              <a:rect l="0" t="0" r="r" b="b"/>
              <a:pathLst>
                <a:path w="126" h="99">
                  <a:moveTo>
                    <a:pt x="114" y="0"/>
                  </a:moveTo>
                  <a:lnTo>
                    <a:pt x="97" y="3"/>
                  </a:lnTo>
                  <a:lnTo>
                    <a:pt x="76" y="11"/>
                  </a:lnTo>
                  <a:lnTo>
                    <a:pt x="59" y="22"/>
                  </a:lnTo>
                  <a:lnTo>
                    <a:pt x="28" y="45"/>
                  </a:lnTo>
                  <a:lnTo>
                    <a:pt x="6" y="80"/>
                  </a:lnTo>
                  <a:lnTo>
                    <a:pt x="0" y="99"/>
                  </a:lnTo>
                  <a:lnTo>
                    <a:pt x="8" y="95"/>
                  </a:lnTo>
                  <a:lnTo>
                    <a:pt x="19" y="92"/>
                  </a:lnTo>
                  <a:lnTo>
                    <a:pt x="84" y="62"/>
                  </a:lnTo>
                  <a:lnTo>
                    <a:pt x="97" y="61"/>
                  </a:lnTo>
                  <a:lnTo>
                    <a:pt x="112" y="56"/>
                  </a:lnTo>
                  <a:lnTo>
                    <a:pt x="120" y="44"/>
                  </a:lnTo>
                  <a:lnTo>
                    <a:pt x="126" y="28"/>
                  </a:lnTo>
                  <a:lnTo>
                    <a:pt x="124" y="16"/>
                  </a:lnTo>
                  <a:lnTo>
                    <a:pt x="114" y="0"/>
                  </a:lnTo>
                  <a:close/>
                </a:path>
              </a:pathLst>
            </a:custGeom>
            <a:solidFill>
              <a:srgbClr val="000000"/>
            </a:solidFill>
            <a:ln w="9525">
              <a:noFill/>
              <a:round/>
              <a:headEnd/>
              <a:tailEnd/>
            </a:ln>
          </p:spPr>
          <p:txBody>
            <a:bodyPr/>
            <a:lstStyle/>
            <a:p>
              <a:endParaRPr lang="en-GB"/>
            </a:p>
          </p:txBody>
        </p:sp>
        <p:sp>
          <p:nvSpPr>
            <p:cNvPr id="22085" name="Freeform 581"/>
            <p:cNvSpPr>
              <a:spLocks/>
            </p:cNvSpPr>
            <p:nvPr/>
          </p:nvSpPr>
          <p:spPr bwMode="auto">
            <a:xfrm>
              <a:off x="2912" y="2098"/>
              <a:ext cx="17" cy="29"/>
            </a:xfrm>
            <a:custGeom>
              <a:avLst/>
              <a:gdLst/>
              <a:ahLst/>
              <a:cxnLst>
                <a:cxn ang="0">
                  <a:pos x="11" y="3"/>
                </a:cxn>
                <a:cxn ang="0">
                  <a:pos x="0" y="0"/>
                </a:cxn>
                <a:cxn ang="0">
                  <a:pos x="11" y="110"/>
                </a:cxn>
                <a:cxn ang="0">
                  <a:pos x="19" y="144"/>
                </a:cxn>
                <a:cxn ang="0">
                  <a:pos x="42" y="121"/>
                </a:cxn>
                <a:cxn ang="0">
                  <a:pos x="59" y="92"/>
                </a:cxn>
                <a:cxn ang="0">
                  <a:pos x="85" y="34"/>
                </a:cxn>
                <a:cxn ang="0">
                  <a:pos x="42" y="11"/>
                </a:cxn>
                <a:cxn ang="0">
                  <a:pos x="34" y="9"/>
                </a:cxn>
                <a:cxn ang="0">
                  <a:pos x="23" y="3"/>
                </a:cxn>
                <a:cxn ang="0">
                  <a:pos x="11" y="3"/>
                </a:cxn>
              </a:cxnLst>
              <a:rect l="0" t="0" r="r" b="b"/>
              <a:pathLst>
                <a:path w="85" h="144">
                  <a:moveTo>
                    <a:pt x="11" y="3"/>
                  </a:moveTo>
                  <a:lnTo>
                    <a:pt x="0" y="0"/>
                  </a:lnTo>
                  <a:lnTo>
                    <a:pt x="11" y="110"/>
                  </a:lnTo>
                  <a:lnTo>
                    <a:pt x="19" y="144"/>
                  </a:lnTo>
                  <a:lnTo>
                    <a:pt x="42" y="121"/>
                  </a:lnTo>
                  <a:lnTo>
                    <a:pt x="59" y="92"/>
                  </a:lnTo>
                  <a:lnTo>
                    <a:pt x="85" y="34"/>
                  </a:lnTo>
                  <a:lnTo>
                    <a:pt x="42" y="11"/>
                  </a:lnTo>
                  <a:lnTo>
                    <a:pt x="34" y="9"/>
                  </a:lnTo>
                  <a:lnTo>
                    <a:pt x="23" y="3"/>
                  </a:lnTo>
                  <a:lnTo>
                    <a:pt x="11" y="3"/>
                  </a:lnTo>
                  <a:close/>
                </a:path>
              </a:pathLst>
            </a:custGeom>
            <a:solidFill>
              <a:srgbClr val="000000"/>
            </a:solidFill>
            <a:ln w="9525">
              <a:noFill/>
              <a:round/>
              <a:headEnd/>
              <a:tailEnd/>
            </a:ln>
          </p:spPr>
          <p:txBody>
            <a:bodyPr/>
            <a:lstStyle/>
            <a:p>
              <a:endParaRPr lang="en-GB"/>
            </a:p>
          </p:txBody>
        </p:sp>
        <p:sp>
          <p:nvSpPr>
            <p:cNvPr id="22086" name="Freeform 582"/>
            <p:cNvSpPr>
              <a:spLocks/>
            </p:cNvSpPr>
            <p:nvPr/>
          </p:nvSpPr>
          <p:spPr bwMode="auto">
            <a:xfrm>
              <a:off x="3098" y="1936"/>
              <a:ext cx="35" cy="155"/>
            </a:xfrm>
            <a:custGeom>
              <a:avLst/>
              <a:gdLst/>
              <a:ahLst/>
              <a:cxnLst>
                <a:cxn ang="0">
                  <a:pos x="70" y="49"/>
                </a:cxn>
                <a:cxn ang="0">
                  <a:pos x="59" y="0"/>
                </a:cxn>
                <a:cxn ang="0">
                  <a:pos x="66" y="51"/>
                </a:cxn>
                <a:cxn ang="0">
                  <a:pos x="81" y="103"/>
                </a:cxn>
                <a:cxn ang="0">
                  <a:pos x="88" y="156"/>
                </a:cxn>
                <a:cxn ang="0">
                  <a:pos x="83" y="207"/>
                </a:cxn>
                <a:cxn ang="0">
                  <a:pos x="11" y="486"/>
                </a:cxn>
                <a:cxn ang="0">
                  <a:pos x="0" y="561"/>
                </a:cxn>
                <a:cxn ang="0">
                  <a:pos x="0" y="632"/>
                </a:cxn>
                <a:cxn ang="0">
                  <a:pos x="26" y="777"/>
                </a:cxn>
                <a:cxn ang="0">
                  <a:pos x="29" y="725"/>
                </a:cxn>
                <a:cxn ang="0">
                  <a:pos x="47" y="626"/>
                </a:cxn>
                <a:cxn ang="0">
                  <a:pos x="77" y="526"/>
                </a:cxn>
                <a:cxn ang="0">
                  <a:pos x="172" y="336"/>
                </a:cxn>
                <a:cxn ang="0">
                  <a:pos x="176" y="286"/>
                </a:cxn>
                <a:cxn ang="0">
                  <a:pos x="167" y="239"/>
                </a:cxn>
                <a:cxn ang="0">
                  <a:pos x="147" y="190"/>
                </a:cxn>
                <a:cxn ang="0">
                  <a:pos x="70" y="49"/>
                </a:cxn>
              </a:cxnLst>
              <a:rect l="0" t="0" r="r" b="b"/>
              <a:pathLst>
                <a:path w="176" h="777">
                  <a:moveTo>
                    <a:pt x="70" y="49"/>
                  </a:moveTo>
                  <a:lnTo>
                    <a:pt x="59" y="0"/>
                  </a:lnTo>
                  <a:lnTo>
                    <a:pt x="66" y="51"/>
                  </a:lnTo>
                  <a:lnTo>
                    <a:pt x="81" y="103"/>
                  </a:lnTo>
                  <a:lnTo>
                    <a:pt x="88" y="156"/>
                  </a:lnTo>
                  <a:lnTo>
                    <a:pt x="83" y="207"/>
                  </a:lnTo>
                  <a:lnTo>
                    <a:pt x="11" y="486"/>
                  </a:lnTo>
                  <a:lnTo>
                    <a:pt x="0" y="561"/>
                  </a:lnTo>
                  <a:lnTo>
                    <a:pt x="0" y="632"/>
                  </a:lnTo>
                  <a:lnTo>
                    <a:pt x="26" y="777"/>
                  </a:lnTo>
                  <a:lnTo>
                    <a:pt x="29" y="725"/>
                  </a:lnTo>
                  <a:lnTo>
                    <a:pt x="47" y="626"/>
                  </a:lnTo>
                  <a:lnTo>
                    <a:pt x="77" y="526"/>
                  </a:lnTo>
                  <a:lnTo>
                    <a:pt x="172" y="336"/>
                  </a:lnTo>
                  <a:lnTo>
                    <a:pt x="176" y="286"/>
                  </a:lnTo>
                  <a:lnTo>
                    <a:pt x="167" y="239"/>
                  </a:lnTo>
                  <a:lnTo>
                    <a:pt x="147" y="190"/>
                  </a:lnTo>
                  <a:lnTo>
                    <a:pt x="70" y="49"/>
                  </a:lnTo>
                  <a:close/>
                </a:path>
              </a:pathLst>
            </a:custGeom>
            <a:solidFill>
              <a:srgbClr val="000000"/>
            </a:solidFill>
            <a:ln w="9525">
              <a:noFill/>
              <a:round/>
              <a:headEnd/>
              <a:tailEnd/>
            </a:ln>
          </p:spPr>
          <p:txBody>
            <a:bodyPr/>
            <a:lstStyle/>
            <a:p>
              <a:endParaRPr lang="en-GB"/>
            </a:p>
          </p:txBody>
        </p:sp>
        <p:sp>
          <p:nvSpPr>
            <p:cNvPr id="22087" name="Freeform 583"/>
            <p:cNvSpPr>
              <a:spLocks/>
            </p:cNvSpPr>
            <p:nvPr/>
          </p:nvSpPr>
          <p:spPr bwMode="auto">
            <a:xfrm>
              <a:off x="3191" y="1925"/>
              <a:ext cx="34" cy="121"/>
            </a:xfrm>
            <a:custGeom>
              <a:avLst/>
              <a:gdLst/>
              <a:ahLst/>
              <a:cxnLst>
                <a:cxn ang="0">
                  <a:pos x="167" y="141"/>
                </a:cxn>
                <a:cxn ang="0">
                  <a:pos x="161" y="89"/>
                </a:cxn>
                <a:cxn ang="0">
                  <a:pos x="142" y="40"/>
                </a:cxn>
                <a:cxn ang="0">
                  <a:pos x="108" y="0"/>
                </a:cxn>
                <a:cxn ang="0">
                  <a:pos x="83" y="152"/>
                </a:cxn>
                <a:cxn ang="0">
                  <a:pos x="12" y="374"/>
                </a:cxn>
                <a:cxn ang="0">
                  <a:pos x="0" y="451"/>
                </a:cxn>
                <a:cxn ang="0">
                  <a:pos x="1" y="530"/>
                </a:cxn>
                <a:cxn ang="0">
                  <a:pos x="23" y="608"/>
                </a:cxn>
                <a:cxn ang="0">
                  <a:pos x="43" y="509"/>
                </a:cxn>
                <a:cxn ang="0">
                  <a:pos x="77" y="417"/>
                </a:cxn>
                <a:cxn ang="0">
                  <a:pos x="102" y="547"/>
                </a:cxn>
                <a:cxn ang="0">
                  <a:pos x="118" y="586"/>
                </a:cxn>
                <a:cxn ang="0">
                  <a:pos x="136" y="515"/>
                </a:cxn>
                <a:cxn ang="0">
                  <a:pos x="124" y="290"/>
                </a:cxn>
                <a:cxn ang="0">
                  <a:pos x="130" y="265"/>
                </a:cxn>
                <a:cxn ang="0">
                  <a:pos x="156" y="218"/>
                </a:cxn>
                <a:cxn ang="0">
                  <a:pos x="164" y="194"/>
                </a:cxn>
                <a:cxn ang="0">
                  <a:pos x="167" y="141"/>
                </a:cxn>
              </a:cxnLst>
              <a:rect l="0" t="0" r="r" b="b"/>
              <a:pathLst>
                <a:path w="167" h="608">
                  <a:moveTo>
                    <a:pt x="167" y="141"/>
                  </a:moveTo>
                  <a:lnTo>
                    <a:pt x="161" y="89"/>
                  </a:lnTo>
                  <a:lnTo>
                    <a:pt x="142" y="40"/>
                  </a:lnTo>
                  <a:lnTo>
                    <a:pt x="108" y="0"/>
                  </a:lnTo>
                  <a:lnTo>
                    <a:pt x="83" y="152"/>
                  </a:lnTo>
                  <a:lnTo>
                    <a:pt x="12" y="374"/>
                  </a:lnTo>
                  <a:lnTo>
                    <a:pt x="0" y="451"/>
                  </a:lnTo>
                  <a:lnTo>
                    <a:pt x="1" y="530"/>
                  </a:lnTo>
                  <a:lnTo>
                    <a:pt x="23" y="608"/>
                  </a:lnTo>
                  <a:lnTo>
                    <a:pt x="43" y="509"/>
                  </a:lnTo>
                  <a:lnTo>
                    <a:pt x="77" y="417"/>
                  </a:lnTo>
                  <a:lnTo>
                    <a:pt x="102" y="547"/>
                  </a:lnTo>
                  <a:lnTo>
                    <a:pt x="118" y="586"/>
                  </a:lnTo>
                  <a:lnTo>
                    <a:pt x="136" y="515"/>
                  </a:lnTo>
                  <a:lnTo>
                    <a:pt x="124" y="290"/>
                  </a:lnTo>
                  <a:lnTo>
                    <a:pt x="130" y="265"/>
                  </a:lnTo>
                  <a:lnTo>
                    <a:pt x="156" y="218"/>
                  </a:lnTo>
                  <a:lnTo>
                    <a:pt x="164" y="194"/>
                  </a:lnTo>
                  <a:lnTo>
                    <a:pt x="167" y="141"/>
                  </a:lnTo>
                  <a:close/>
                </a:path>
              </a:pathLst>
            </a:custGeom>
            <a:solidFill>
              <a:srgbClr val="000000"/>
            </a:solidFill>
            <a:ln w="9525">
              <a:noFill/>
              <a:round/>
              <a:headEnd/>
              <a:tailEnd/>
            </a:ln>
          </p:spPr>
          <p:txBody>
            <a:bodyPr/>
            <a:lstStyle/>
            <a:p>
              <a:endParaRPr lang="en-GB"/>
            </a:p>
          </p:txBody>
        </p:sp>
        <p:sp>
          <p:nvSpPr>
            <p:cNvPr id="22088" name="Freeform 584"/>
            <p:cNvSpPr>
              <a:spLocks noEditPoints="1"/>
            </p:cNvSpPr>
            <p:nvPr/>
          </p:nvSpPr>
          <p:spPr bwMode="auto">
            <a:xfrm>
              <a:off x="2863" y="2125"/>
              <a:ext cx="190" cy="65"/>
            </a:xfrm>
            <a:custGeom>
              <a:avLst/>
              <a:gdLst/>
              <a:ahLst/>
              <a:cxnLst>
                <a:cxn ang="0">
                  <a:pos x="866" y="93"/>
                </a:cxn>
                <a:cxn ang="0">
                  <a:pos x="908" y="71"/>
                </a:cxn>
                <a:cxn ang="0">
                  <a:pos x="951" y="54"/>
                </a:cxn>
                <a:cxn ang="0">
                  <a:pos x="824" y="54"/>
                </a:cxn>
                <a:cxn ang="0">
                  <a:pos x="664" y="21"/>
                </a:cxn>
                <a:cxn ang="0">
                  <a:pos x="624" y="10"/>
                </a:cxn>
                <a:cxn ang="0">
                  <a:pos x="548" y="0"/>
                </a:cxn>
                <a:cxn ang="0">
                  <a:pos x="478" y="10"/>
                </a:cxn>
                <a:cxn ang="0">
                  <a:pos x="192" y="139"/>
                </a:cxn>
                <a:cxn ang="0">
                  <a:pos x="126" y="160"/>
                </a:cxn>
                <a:cxn ang="0">
                  <a:pos x="93" y="166"/>
                </a:cxn>
                <a:cxn ang="0">
                  <a:pos x="17" y="279"/>
                </a:cxn>
                <a:cxn ang="0">
                  <a:pos x="0" y="321"/>
                </a:cxn>
                <a:cxn ang="0">
                  <a:pos x="255" y="324"/>
                </a:cxn>
                <a:cxn ang="0">
                  <a:pos x="666" y="223"/>
                </a:cxn>
                <a:cxn ang="0">
                  <a:pos x="749" y="177"/>
                </a:cxn>
                <a:cxn ang="0">
                  <a:pos x="866" y="93"/>
                </a:cxn>
                <a:cxn ang="0">
                  <a:pos x="683" y="105"/>
                </a:cxn>
                <a:cxn ang="0">
                  <a:pos x="692" y="116"/>
                </a:cxn>
                <a:cxn ang="0">
                  <a:pos x="703" y="126"/>
                </a:cxn>
                <a:cxn ang="0">
                  <a:pos x="290" y="257"/>
                </a:cxn>
                <a:cxn ang="0">
                  <a:pos x="147" y="284"/>
                </a:cxn>
                <a:cxn ang="0">
                  <a:pos x="143" y="268"/>
                </a:cxn>
                <a:cxn ang="0">
                  <a:pos x="141" y="251"/>
                </a:cxn>
                <a:cxn ang="0">
                  <a:pos x="141" y="237"/>
                </a:cxn>
                <a:cxn ang="0">
                  <a:pos x="147" y="223"/>
                </a:cxn>
                <a:cxn ang="0">
                  <a:pos x="181" y="191"/>
                </a:cxn>
                <a:cxn ang="0">
                  <a:pos x="221" y="167"/>
                </a:cxn>
                <a:cxn ang="0">
                  <a:pos x="265" y="150"/>
                </a:cxn>
                <a:cxn ang="0">
                  <a:pos x="439" y="105"/>
                </a:cxn>
                <a:cxn ang="0">
                  <a:pos x="503" y="73"/>
                </a:cxn>
                <a:cxn ang="0">
                  <a:pos x="525" y="67"/>
                </a:cxn>
                <a:cxn ang="0">
                  <a:pos x="548" y="65"/>
                </a:cxn>
                <a:cxn ang="0">
                  <a:pos x="601" y="67"/>
                </a:cxn>
                <a:cxn ang="0">
                  <a:pos x="672" y="82"/>
                </a:cxn>
                <a:cxn ang="0">
                  <a:pos x="683" y="105"/>
                </a:cxn>
              </a:cxnLst>
              <a:rect l="0" t="0" r="r" b="b"/>
              <a:pathLst>
                <a:path w="951" h="324">
                  <a:moveTo>
                    <a:pt x="866" y="93"/>
                  </a:moveTo>
                  <a:lnTo>
                    <a:pt x="908" y="71"/>
                  </a:lnTo>
                  <a:lnTo>
                    <a:pt x="951" y="54"/>
                  </a:lnTo>
                  <a:lnTo>
                    <a:pt x="824" y="54"/>
                  </a:lnTo>
                  <a:lnTo>
                    <a:pt x="664" y="21"/>
                  </a:lnTo>
                  <a:lnTo>
                    <a:pt x="624" y="10"/>
                  </a:lnTo>
                  <a:lnTo>
                    <a:pt x="548" y="0"/>
                  </a:lnTo>
                  <a:lnTo>
                    <a:pt x="478" y="10"/>
                  </a:lnTo>
                  <a:lnTo>
                    <a:pt x="192" y="139"/>
                  </a:lnTo>
                  <a:lnTo>
                    <a:pt x="126" y="160"/>
                  </a:lnTo>
                  <a:lnTo>
                    <a:pt x="93" y="166"/>
                  </a:lnTo>
                  <a:lnTo>
                    <a:pt x="17" y="279"/>
                  </a:lnTo>
                  <a:lnTo>
                    <a:pt x="0" y="321"/>
                  </a:lnTo>
                  <a:lnTo>
                    <a:pt x="255" y="324"/>
                  </a:lnTo>
                  <a:lnTo>
                    <a:pt x="666" y="223"/>
                  </a:lnTo>
                  <a:lnTo>
                    <a:pt x="749" y="177"/>
                  </a:lnTo>
                  <a:lnTo>
                    <a:pt x="866" y="93"/>
                  </a:lnTo>
                  <a:close/>
                  <a:moveTo>
                    <a:pt x="683" y="105"/>
                  </a:moveTo>
                  <a:lnTo>
                    <a:pt x="692" y="116"/>
                  </a:lnTo>
                  <a:lnTo>
                    <a:pt x="703" y="126"/>
                  </a:lnTo>
                  <a:lnTo>
                    <a:pt x="290" y="257"/>
                  </a:lnTo>
                  <a:lnTo>
                    <a:pt x="147" y="284"/>
                  </a:lnTo>
                  <a:lnTo>
                    <a:pt x="143" y="268"/>
                  </a:lnTo>
                  <a:lnTo>
                    <a:pt x="141" y="251"/>
                  </a:lnTo>
                  <a:lnTo>
                    <a:pt x="141" y="237"/>
                  </a:lnTo>
                  <a:lnTo>
                    <a:pt x="147" y="223"/>
                  </a:lnTo>
                  <a:lnTo>
                    <a:pt x="181" y="191"/>
                  </a:lnTo>
                  <a:lnTo>
                    <a:pt x="221" y="167"/>
                  </a:lnTo>
                  <a:lnTo>
                    <a:pt x="265" y="150"/>
                  </a:lnTo>
                  <a:lnTo>
                    <a:pt x="439" y="105"/>
                  </a:lnTo>
                  <a:lnTo>
                    <a:pt x="503" y="73"/>
                  </a:lnTo>
                  <a:lnTo>
                    <a:pt x="525" y="67"/>
                  </a:lnTo>
                  <a:lnTo>
                    <a:pt x="548" y="65"/>
                  </a:lnTo>
                  <a:lnTo>
                    <a:pt x="601" y="67"/>
                  </a:lnTo>
                  <a:lnTo>
                    <a:pt x="672" y="82"/>
                  </a:lnTo>
                  <a:lnTo>
                    <a:pt x="683" y="105"/>
                  </a:lnTo>
                  <a:close/>
                </a:path>
              </a:pathLst>
            </a:custGeom>
            <a:solidFill>
              <a:srgbClr val="000000"/>
            </a:solidFill>
            <a:ln w="9525">
              <a:noFill/>
              <a:round/>
              <a:headEnd/>
              <a:tailEnd/>
            </a:ln>
          </p:spPr>
          <p:txBody>
            <a:bodyPr/>
            <a:lstStyle/>
            <a:p>
              <a:endParaRPr lang="en-GB"/>
            </a:p>
          </p:txBody>
        </p:sp>
        <p:sp>
          <p:nvSpPr>
            <p:cNvPr id="22089" name="Freeform 585"/>
            <p:cNvSpPr>
              <a:spLocks/>
            </p:cNvSpPr>
            <p:nvPr/>
          </p:nvSpPr>
          <p:spPr bwMode="auto">
            <a:xfrm>
              <a:off x="2891" y="2138"/>
              <a:ext cx="113" cy="44"/>
            </a:xfrm>
            <a:custGeom>
              <a:avLst/>
              <a:gdLst/>
              <a:ahLst/>
              <a:cxnLst>
                <a:cxn ang="0">
                  <a:pos x="551" y="51"/>
                </a:cxn>
                <a:cxn ang="0">
                  <a:pos x="542" y="40"/>
                </a:cxn>
                <a:cxn ang="0">
                  <a:pos x="531" y="17"/>
                </a:cxn>
                <a:cxn ang="0">
                  <a:pos x="460" y="2"/>
                </a:cxn>
                <a:cxn ang="0">
                  <a:pos x="407" y="0"/>
                </a:cxn>
                <a:cxn ang="0">
                  <a:pos x="384" y="2"/>
                </a:cxn>
                <a:cxn ang="0">
                  <a:pos x="362" y="8"/>
                </a:cxn>
                <a:cxn ang="0">
                  <a:pos x="298" y="40"/>
                </a:cxn>
                <a:cxn ang="0">
                  <a:pos x="124" y="85"/>
                </a:cxn>
                <a:cxn ang="0">
                  <a:pos x="80" y="102"/>
                </a:cxn>
                <a:cxn ang="0">
                  <a:pos x="40" y="126"/>
                </a:cxn>
                <a:cxn ang="0">
                  <a:pos x="6" y="158"/>
                </a:cxn>
                <a:cxn ang="0">
                  <a:pos x="0" y="172"/>
                </a:cxn>
                <a:cxn ang="0">
                  <a:pos x="0" y="186"/>
                </a:cxn>
                <a:cxn ang="0">
                  <a:pos x="2" y="203"/>
                </a:cxn>
                <a:cxn ang="0">
                  <a:pos x="6" y="219"/>
                </a:cxn>
                <a:cxn ang="0">
                  <a:pos x="149" y="192"/>
                </a:cxn>
                <a:cxn ang="0">
                  <a:pos x="562" y="61"/>
                </a:cxn>
                <a:cxn ang="0">
                  <a:pos x="551" y="51"/>
                </a:cxn>
              </a:cxnLst>
              <a:rect l="0" t="0" r="r" b="b"/>
              <a:pathLst>
                <a:path w="562" h="219">
                  <a:moveTo>
                    <a:pt x="551" y="51"/>
                  </a:moveTo>
                  <a:lnTo>
                    <a:pt x="542" y="40"/>
                  </a:lnTo>
                  <a:lnTo>
                    <a:pt x="531" y="17"/>
                  </a:lnTo>
                  <a:lnTo>
                    <a:pt x="460" y="2"/>
                  </a:lnTo>
                  <a:lnTo>
                    <a:pt x="407" y="0"/>
                  </a:lnTo>
                  <a:lnTo>
                    <a:pt x="384" y="2"/>
                  </a:lnTo>
                  <a:lnTo>
                    <a:pt x="362" y="8"/>
                  </a:lnTo>
                  <a:lnTo>
                    <a:pt x="298" y="40"/>
                  </a:lnTo>
                  <a:lnTo>
                    <a:pt x="124" y="85"/>
                  </a:lnTo>
                  <a:lnTo>
                    <a:pt x="80" y="102"/>
                  </a:lnTo>
                  <a:lnTo>
                    <a:pt x="40" y="126"/>
                  </a:lnTo>
                  <a:lnTo>
                    <a:pt x="6" y="158"/>
                  </a:lnTo>
                  <a:lnTo>
                    <a:pt x="0" y="172"/>
                  </a:lnTo>
                  <a:lnTo>
                    <a:pt x="0" y="186"/>
                  </a:lnTo>
                  <a:lnTo>
                    <a:pt x="2" y="203"/>
                  </a:lnTo>
                  <a:lnTo>
                    <a:pt x="6" y="219"/>
                  </a:lnTo>
                  <a:lnTo>
                    <a:pt x="149" y="192"/>
                  </a:lnTo>
                  <a:lnTo>
                    <a:pt x="562" y="61"/>
                  </a:lnTo>
                  <a:lnTo>
                    <a:pt x="551" y="51"/>
                  </a:lnTo>
                  <a:close/>
                </a:path>
              </a:pathLst>
            </a:custGeom>
            <a:solidFill>
              <a:srgbClr val="FFFFFF"/>
            </a:solidFill>
            <a:ln w="9525">
              <a:noFill/>
              <a:round/>
              <a:headEnd/>
              <a:tailEnd/>
            </a:ln>
          </p:spPr>
          <p:txBody>
            <a:bodyPr/>
            <a:lstStyle/>
            <a:p>
              <a:endParaRPr lang="en-GB"/>
            </a:p>
          </p:txBody>
        </p:sp>
        <p:sp>
          <p:nvSpPr>
            <p:cNvPr id="22090" name="Freeform 586"/>
            <p:cNvSpPr>
              <a:spLocks/>
            </p:cNvSpPr>
            <p:nvPr/>
          </p:nvSpPr>
          <p:spPr bwMode="auto">
            <a:xfrm>
              <a:off x="2900" y="2175"/>
              <a:ext cx="152" cy="69"/>
            </a:xfrm>
            <a:custGeom>
              <a:avLst/>
              <a:gdLst/>
              <a:ahLst/>
              <a:cxnLst>
                <a:cxn ang="0">
                  <a:pos x="756" y="0"/>
                </a:cxn>
                <a:cxn ang="0">
                  <a:pos x="716" y="39"/>
                </a:cxn>
                <a:cxn ang="0">
                  <a:pos x="674" y="67"/>
                </a:cxn>
                <a:cxn ang="0">
                  <a:pos x="534" y="121"/>
                </a:cxn>
                <a:cxn ang="0">
                  <a:pos x="337" y="151"/>
                </a:cxn>
                <a:cxn ang="0">
                  <a:pos x="284" y="152"/>
                </a:cxn>
                <a:cxn ang="0">
                  <a:pos x="138" y="177"/>
                </a:cxn>
                <a:cxn ang="0">
                  <a:pos x="42" y="208"/>
                </a:cxn>
                <a:cxn ang="0">
                  <a:pos x="0" y="230"/>
                </a:cxn>
                <a:cxn ang="0">
                  <a:pos x="12" y="256"/>
                </a:cxn>
                <a:cxn ang="0">
                  <a:pos x="56" y="292"/>
                </a:cxn>
                <a:cxn ang="0">
                  <a:pos x="152" y="331"/>
                </a:cxn>
                <a:cxn ang="0">
                  <a:pos x="208" y="343"/>
                </a:cxn>
                <a:cxn ang="0">
                  <a:pos x="265" y="346"/>
                </a:cxn>
                <a:cxn ang="0">
                  <a:pos x="320" y="343"/>
                </a:cxn>
                <a:cxn ang="0">
                  <a:pos x="428" y="323"/>
                </a:cxn>
                <a:cxn ang="0">
                  <a:pos x="534" y="275"/>
                </a:cxn>
                <a:cxn ang="0">
                  <a:pos x="584" y="239"/>
                </a:cxn>
                <a:cxn ang="0">
                  <a:pos x="674" y="152"/>
                </a:cxn>
                <a:cxn ang="0">
                  <a:pos x="736" y="56"/>
                </a:cxn>
                <a:cxn ang="0">
                  <a:pos x="756" y="0"/>
                </a:cxn>
              </a:cxnLst>
              <a:rect l="0" t="0" r="r" b="b"/>
              <a:pathLst>
                <a:path w="756" h="346">
                  <a:moveTo>
                    <a:pt x="756" y="0"/>
                  </a:moveTo>
                  <a:lnTo>
                    <a:pt x="716" y="39"/>
                  </a:lnTo>
                  <a:lnTo>
                    <a:pt x="674" y="67"/>
                  </a:lnTo>
                  <a:lnTo>
                    <a:pt x="534" y="121"/>
                  </a:lnTo>
                  <a:lnTo>
                    <a:pt x="337" y="151"/>
                  </a:lnTo>
                  <a:lnTo>
                    <a:pt x="284" y="152"/>
                  </a:lnTo>
                  <a:lnTo>
                    <a:pt x="138" y="177"/>
                  </a:lnTo>
                  <a:lnTo>
                    <a:pt x="42" y="208"/>
                  </a:lnTo>
                  <a:lnTo>
                    <a:pt x="0" y="230"/>
                  </a:lnTo>
                  <a:lnTo>
                    <a:pt x="12" y="256"/>
                  </a:lnTo>
                  <a:lnTo>
                    <a:pt x="56" y="292"/>
                  </a:lnTo>
                  <a:lnTo>
                    <a:pt x="152" y="331"/>
                  </a:lnTo>
                  <a:lnTo>
                    <a:pt x="208" y="343"/>
                  </a:lnTo>
                  <a:lnTo>
                    <a:pt x="265" y="346"/>
                  </a:lnTo>
                  <a:lnTo>
                    <a:pt x="320" y="343"/>
                  </a:lnTo>
                  <a:lnTo>
                    <a:pt x="428" y="323"/>
                  </a:lnTo>
                  <a:lnTo>
                    <a:pt x="534" y="275"/>
                  </a:lnTo>
                  <a:lnTo>
                    <a:pt x="584" y="239"/>
                  </a:lnTo>
                  <a:lnTo>
                    <a:pt x="674" y="152"/>
                  </a:lnTo>
                  <a:lnTo>
                    <a:pt x="736" y="56"/>
                  </a:lnTo>
                  <a:lnTo>
                    <a:pt x="756" y="0"/>
                  </a:lnTo>
                  <a:close/>
                </a:path>
              </a:pathLst>
            </a:custGeom>
            <a:solidFill>
              <a:srgbClr val="000000"/>
            </a:solidFill>
            <a:ln w="9525">
              <a:noFill/>
              <a:round/>
              <a:headEnd/>
              <a:tailEnd/>
            </a:ln>
          </p:spPr>
          <p:txBody>
            <a:bodyPr/>
            <a:lstStyle/>
            <a:p>
              <a:endParaRPr lang="en-GB"/>
            </a:p>
          </p:txBody>
        </p:sp>
        <p:sp>
          <p:nvSpPr>
            <p:cNvPr id="22091" name="Freeform 587"/>
            <p:cNvSpPr>
              <a:spLocks/>
            </p:cNvSpPr>
            <p:nvPr/>
          </p:nvSpPr>
          <p:spPr bwMode="auto">
            <a:xfrm>
              <a:off x="2769" y="1978"/>
              <a:ext cx="56" cy="23"/>
            </a:xfrm>
            <a:custGeom>
              <a:avLst/>
              <a:gdLst/>
              <a:ahLst/>
              <a:cxnLst>
                <a:cxn ang="0">
                  <a:pos x="28" y="85"/>
                </a:cxn>
                <a:cxn ang="0">
                  <a:pos x="0" y="112"/>
                </a:cxn>
                <a:cxn ang="0">
                  <a:pos x="39" y="112"/>
                </a:cxn>
                <a:cxn ang="0">
                  <a:pos x="121" y="104"/>
                </a:cxn>
                <a:cxn ang="0">
                  <a:pos x="197" y="78"/>
                </a:cxn>
                <a:cxn ang="0">
                  <a:pos x="230" y="56"/>
                </a:cxn>
                <a:cxn ang="0">
                  <a:pos x="256" y="31"/>
                </a:cxn>
                <a:cxn ang="0">
                  <a:pos x="279" y="0"/>
                </a:cxn>
                <a:cxn ang="0">
                  <a:pos x="95" y="48"/>
                </a:cxn>
                <a:cxn ang="0">
                  <a:pos x="28" y="85"/>
                </a:cxn>
              </a:cxnLst>
              <a:rect l="0" t="0" r="r" b="b"/>
              <a:pathLst>
                <a:path w="279" h="112">
                  <a:moveTo>
                    <a:pt x="28" y="85"/>
                  </a:moveTo>
                  <a:lnTo>
                    <a:pt x="0" y="112"/>
                  </a:lnTo>
                  <a:lnTo>
                    <a:pt x="39" y="112"/>
                  </a:lnTo>
                  <a:lnTo>
                    <a:pt x="121" y="104"/>
                  </a:lnTo>
                  <a:lnTo>
                    <a:pt x="197" y="78"/>
                  </a:lnTo>
                  <a:lnTo>
                    <a:pt x="230" y="56"/>
                  </a:lnTo>
                  <a:lnTo>
                    <a:pt x="256" y="31"/>
                  </a:lnTo>
                  <a:lnTo>
                    <a:pt x="279" y="0"/>
                  </a:lnTo>
                  <a:lnTo>
                    <a:pt x="95" y="48"/>
                  </a:lnTo>
                  <a:lnTo>
                    <a:pt x="28" y="85"/>
                  </a:lnTo>
                  <a:close/>
                </a:path>
              </a:pathLst>
            </a:custGeom>
            <a:solidFill>
              <a:srgbClr val="000000"/>
            </a:solidFill>
            <a:ln w="9525">
              <a:noFill/>
              <a:round/>
              <a:headEnd/>
              <a:tailEnd/>
            </a:ln>
          </p:spPr>
          <p:txBody>
            <a:bodyPr/>
            <a:lstStyle/>
            <a:p>
              <a:endParaRPr lang="en-GB"/>
            </a:p>
          </p:txBody>
        </p:sp>
        <p:sp>
          <p:nvSpPr>
            <p:cNvPr id="22092" name="Freeform 588"/>
            <p:cNvSpPr>
              <a:spLocks noEditPoints="1"/>
            </p:cNvSpPr>
            <p:nvPr/>
          </p:nvSpPr>
          <p:spPr bwMode="auto">
            <a:xfrm>
              <a:off x="2718" y="1926"/>
              <a:ext cx="155" cy="132"/>
            </a:xfrm>
            <a:custGeom>
              <a:avLst/>
              <a:gdLst/>
              <a:ahLst/>
              <a:cxnLst>
                <a:cxn ang="0">
                  <a:pos x="656" y="256"/>
                </a:cxn>
                <a:cxn ang="0">
                  <a:pos x="714" y="515"/>
                </a:cxn>
                <a:cxn ang="0">
                  <a:pos x="779" y="659"/>
                </a:cxn>
                <a:cxn ang="0">
                  <a:pos x="658" y="81"/>
                </a:cxn>
                <a:cxn ang="0">
                  <a:pos x="551" y="20"/>
                </a:cxn>
                <a:cxn ang="0">
                  <a:pos x="416" y="0"/>
                </a:cxn>
                <a:cxn ang="0">
                  <a:pos x="74" y="56"/>
                </a:cxn>
                <a:cxn ang="0">
                  <a:pos x="39" y="94"/>
                </a:cxn>
                <a:cxn ang="0">
                  <a:pos x="0" y="233"/>
                </a:cxn>
                <a:cxn ang="0">
                  <a:pos x="50" y="166"/>
                </a:cxn>
                <a:cxn ang="0">
                  <a:pos x="68" y="132"/>
                </a:cxn>
                <a:cxn ang="0">
                  <a:pos x="103" y="110"/>
                </a:cxn>
                <a:cxn ang="0">
                  <a:pos x="276" y="94"/>
                </a:cxn>
                <a:cxn ang="0">
                  <a:pos x="408" y="135"/>
                </a:cxn>
                <a:cxn ang="0">
                  <a:pos x="230" y="181"/>
                </a:cxn>
                <a:cxn ang="0">
                  <a:pos x="157" y="235"/>
                </a:cxn>
                <a:cxn ang="0">
                  <a:pos x="92" y="374"/>
                </a:cxn>
                <a:cxn ang="0">
                  <a:pos x="168" y="351"/>
                </a:cxn>
                <a:cxn ang="0">
                  <a:pos x="186" y="273"/>
                </a:cxn>
                <a:cxn ang="0">
                  <a:pos x="230" y="229"/>
                </a:cxn>
                <a:cxn ang="0">
                  <a:pos x="253" y="276"/>
                </a:cxn>
                <a:cxn ang="0">
                  <a:pos x="293" y="299"/>
                </a:cxn>
                <a:cxn ang="0">
                  <a:pos x="380" y="288"/>
                </a:cxn>
                <a:cxn ang="0">
                  <a:pos x="450" y="239"/>
                </a:cxn>
                <a:cxn ang="0">
                  <a:pos x="445" y="181"/>
                </a:cxn>
                <a:cxn ang="0">
                  <a:pos x="607" y="211"/>
                </a:cxn>
                <a:cxn ang="0">
                  <a:pos x="371" y="245"/>
                </a:cxn>
                <a:cxn ang="0">
                  <a:pos x="397" y="229"/>
                </a:cxn>
                <a:cxn ang="0">
                  <a:pos x="388" y="222"/>
                </a:cxn>
                <a:cxn ang="0">
                  <a:pos x="388" y="211"/>
                </a:cxn>
                <a:cxn ang="0">
                  <a:pos x="397" y="200"/>
                </a:cxn>
                <a:cxn ang="0">
                  <a:pos x="413" y="203"/>
                </a:cxn>
                <a:cxn ang="0">
                  <a:pos x="416" y="211"/>
                </a:cxn>
                <a:cxn ang="0">
                  <a:pos x="414" y="228"/>
                </a:cxn>
                <a:cxn ang="0">
                  <a:pos x="405" y="245"/>
                </a:cxn>
                <a:cxn ang="0">
                  <a:pos x="365" y="271"/>
                </a:cxn>
                <a:cxn ang="0">
                  <a:pos x="309" y="271"/>
                </a:cxn>
                <a:cxn ang="0">
                  <a:pos x="268" y="245"/>
                </a:cxn>
                <a:cxn ang="0">
                  <a:pos x="264" y="222"/>
                </a:cxn>
                <a:cxn ang="0">
                  <a:pos x="286" y="245"/>
                </a:cxn>
                <a:cxn ang="0">
                  <a:pos x="338" y="253"/>
                </a:cxn>
              </a:cxnLst>
              <a:rect l="0" t="0" r="r" b="b"/>
              <a:pathLst>
                <a:path w="779" h="659">
                  <a:moveTo>
                    <a:pt x="607" y="211"/>
                  </a:moveTo>
                  <a:lnTo>
                    <a:pt x="656" y="256"/>
                  </a:lnTo>
                  <a:lnTo>
                    <a:pt x="691" y="357"/>
                  </a:lnTo>
                  <a:lnTo>
                    <a:pt x="714" y="515"/>
                  </a:lnTo>
                  <a:lnTo>
                    <a:pt x="748" y="616"/>
                  </a:lnTo>
                  <a:lnTo>
                    <a:pt x="779" y="659"/>
                  </a:lnTo>
                  <a:lnTo>
                    <a:pt x="728" y="146"/>
                  </a:lnTo>
                  <a:lnTo>
                    <a:pt x="658" y="81"/>
                  </a:lnTo>
                  <a:lnTo>
                    <a:pt x="607" y="45"/>
                  </a:lnTo>
                  <a:lnTo>
                    <a:pt x="551" y="20"/>
                  </a:lnTo>
                  <a:lnTo>
                    <a:pt x="523" y="11"/>
                  </a:lnTo>
                  <a:lnTo>
                    <a:pt x="416" y="0"/>
                  </a:lnTo>
                  <a:lnTo>
                    <a:pt x="95" y="51"/>
                  </a:lnTo>
                  <a:lnTo>
                    <a:pt x="74" y="56"/>
                  </a:lnTo>
                  <a:lnTo>
                    <a:pt x="56" y="71"/>
                  </a:lnTo>
                  <a:lnTo>
                    <a:pt x="39" y="94"/>
                  </a:lnTo>
                  <a:lnTo>
                    <a:pt x="17" y="149"/>
                  </a:lnTo>
                  <a:lnTo>
                    <a:pt x="0" y="233"/>
                  </a:lnTo>
                  <a:lnTo>
                    <a:pt x="15" y="217"/>
                  </a:lnTo>
                  <a:lnTo>
                    <a:pt x="50" y="166"/>
                  </a:lnTo>
                  <a:lnTo>
                    <a:pt x="57" y="149"/>
                  </a:lnTo>
                  <a:lnTo>
                    <a:pt x="68" y="132"/>
                  </a:lnTo>
                  <a:lnTo>
                    <a:pt x="98" y="113"/>
                  </a:lnTo>
                  <a:lnTo>
                    <a:pt x="103" y="110"/>
                  </a:lnTo>
                  <a:lnTo>
                    <a:pt x="186" y="93"/>
                  </a:lnTo>
                  <a:lnTo>
                    <a:pt x="276" y="94"/>
                  </a:lnTo>
                  <a:lnTo>
                    <a:pt x="449" y="123"/>
                  </a:lnTo>
                  <a:lnTo>
                    <a:pt x="408" y="135"/>
                  </a:lnTo>
                  <a:lnTo>
                    <a:pt x="385" y="140"/>
                  </a:lnTo>
                  <a:lnTo>
                    <a:pt x="230" y="181"/>
                  </a:lnTo>
                  <a:lnTo>
                    <a:pt x="202" y="195"/>
                  </a:lnTo>
                  <a:lnTo>
                    <a:pt x="157" y="235"/>
                  </a:lnTo>
                  <a:lnTo>
                    <a:pt x="124" y="290"/>
                  </a:lnTo>
                  <a:lnTo>
                    <a:pt x="92" y="374"/>
                  </a:lnTo>
                  <a:lnTo>
                    <a:pt x="133" y="372"/>
                  </a:lnTo>
                  <a:lnTo>
                    <a:pt x="168" y="351"/>
                  </a:lnTo>
                  <a:lnTo>
                    <a:pt x="174" y="330"/>
                  </a:lnTo>
                  <a:lnTo>
                    <a:pt x="186" y="273"/>
                  </a:lnTo>
                  <a:lnTo>
                    <a:pt x="208" y="239"/>
                  </a:lnTo>
                  <a:lnTo>
                    <a:pt x="230" y="229"/>
                  </a:lnTo>
                  <a:lnTo>
                    <a:pt x="242" y="246"/>
                  </a:lnTo>
                  <a:lnTo>
                    <a:pt x="253" y="276"/>
                  </a:lnTo>
                  <a:lnTo>
                    <a:pt x="270" y="293"/>
                  </a:lnTo>
                  <a:lnTo>
                    <a:pt x="293" y="299"/>
                  </a:lnTo>
                  <a:lnTo>
                    <a:pt x="337" y="299"/>
                  </a:lnTo>
                  <a:lnTo>
                    <a:pt x="380" y="288"/>
                  </a:lnTo>
                  <a:lnTo>
                    <a:pt x="439" y="256"/>
                  </a:lnTo>
                  <a:lnTo>
                    <a:pt x="450" y="239"/>
                  </a:lnTo>
                  <a:lnTo>
                    <a:pt x="449" y="199"/>
                  </a:lnTo>
                  <a:lnTo>
                    <a:pt x="445" y="181"/>
                  </a:lnTo>
                  <a:lnTo>
                    <a:pt x="543" y="152"/>
                  </a:lnTo>
                  <a:lnTo>
                    <a:pt x="607" y="211"/>
                  </a:lnTo>
                  <a:close/>
                  <a:moveTo>
                    <a:pt x="338" y="253"/>
                  </a:moveTo>
                  <a:lnTo>
                    <a:pt x="371" y="245"/>
                  </a:lnTo>
                  <a:lnTo>
                    <a:pt x="394" y="233"/>
                  </a:lnTo>
                  <a:lnTo>
                    <a:pt x="397" y="229"/>
                  </a:lnTo>
                  <a:lnTo>
                    <a:pt x="391" y="228"/>
                  </a:lnTo>
                  <a:lnTo>
                    <a:pt x="388" y="222"/>
                  </a:lnTo>
                  <a:lnTo>
                    <a:pt x="386" y="216"/>
                  </a:lnTo>
                  <a:lnTo>
                    <a:pt x="388" y="211"/>
                  </a:lnTo>
                  <a:lnTo>
                    <a:pt x="391" y="205"/>
                  </a:lnTo>
                  <a:lnTo>
                    <a:pt x="397" y="200"/>
                  </a:lnTo>
                  <a:lnTo>
                    <a:pt x="408" y="200"/>
                  </a:lnTo>
                  <a:lnTo>
                    <a:pt x="413" y="203"/>
                  </a:lnTo>
                  <a:lnTo>
                    <a:pt x="414" y="205"/>
                  </a:lnTo>
                  <a:lnTo>
                    <a:pt x="416" y="211"/>
                  </a:lnTo>
                  <a:lnTo>
                    <a:pt x="416" y="222"/>
                  </a:lnTo>
                  <a:lnTo>
                    <a:pt x="414" y="228"/>
                  </a:lnTo>
                  <a:lnTo>
                    <a:pt x="411" y="229"/>
                  </a:lnTo>
                  <a:lnTo>
                    <a:pt x="405" y="245"/>
                  </a:lnTo>
                  <a:lnTo>
                    <a:pt x="391" y="259"/>
                  </a:lnTo>
                  <a:lnTo>
                    <a:pt x="365" y="271"/>
                  </a:lnTo>
                  <a:lnTo>
                    <a:pt x="337" y="273"/>
                  </a:lnTo>
                  <a:lnTo>
                    <a:pt x="309" y="271"/>
                  </a:lnTo>
                  <a:lnTo>
                    <a:pt x="286" y="259"/>
                  </a:lnTo>
                  <a:lnTo>
                    <a:pt x="268" y="245"/>
                  </a:lnTo>
                  <a:lnTo>
                    <a:pt x="262" y="228"/>
                  </a:lnTo>
                  <a:lnTo>
                    <a:pt x="264" y="222"/>
                  </a:lnTo>
                  <a:lnTo>
                    <a:pt x="268" y="229"/>
                  </a:lnTo>
                  <a:lnTo>
                    <a:pt x="286" y="245"/>
                  </a:lnTo>
                  <a:lnTo>
                    <a:pt x="309" y="250"/>
                  </a:lnTo>
                  <a:lnTo>
                    <a:pt x="338" y="253"/>
                  </a:lnTo>
                  <a:close/>
                </a:path>
              </a:pathLst>
            </a:custGeom>
            <a:solidFill>
              <a:srgbClr val="000000"/>
            </a:solidFill>
            <a:ln w="9525">
              <a:noFill/>
              <a:round/>
              <a:headEnd/>
              <a:tailEnd/>
            </a:ln>
          </p:spPr>
          <p:txBody>
            <a:bodyPr/>
            <a:lstStyle/>
            <a:p>
              <a:endParaRPr lang="en-GB"/>
            </a:p>
          </p:txBody>
        </p:sp>
        <p:sp>
          <p:nvSpPr>
            <p:cNvPr id="22093" name="Freeform 589"/>
            <p:cNvSpPr>
              <a:spLocks/>
            </p:cNvSpPr>
            <p:nvPr/>
          </p:nvSpPr>
          <p:spPr bwMode="auto">
            <a:xfrm>
              <a:off x="2770" y="1970"/>
              <a:ext cx="30" cy="10"/>
            </a:xfrm>
            <a:custGeom>
              <a:avLst/>
              <a:gdLst/>
              <a:ahLst/>
              <a:cxnLst>
                <a:cxn ang="0">
                  <a:pos x="109" y="23"/>
                </a:cxn>
                <a:cxn ang="0">
                  <a:pos x="76" y="31"/>
                </a:cxn>
                <a:cxn ang="0">
                  <a:pos x="47" y="28"/>
                </a:cxn>
                <a:cxn ang="0">
                  <a:pos x="24" y="23"/>
                </a:cxn>
                <a:cxn ang="0">
                  <a:pos x="6" y="7"/>
                </a:cxn>
                <a:cxn ang="0">
                  <a:pos x="2" y="0"/>
                </a:cxn>
                <a:cxn ang="0">
                  <a:pos x="0" y="6"/>
                </a:cxn>
                <a:cxn ang="0">
                  <a:pos x="6" y="23"/>
                </a:cxn>
                <a:cxn ang="0">
                  <a:pos x="24" y="37"/>
                </a:cxn>
                <a:cxn ang="0">
                  <a:pos x="47" y="49"/>
                </a:cxn>
                <a:cxn ang="0">
                  <a:pos x="75" y="51"/>
                </a:cxn>
                <a:cxn ang="0">
                  <a:pos x="103" y="49"/>
                </a:cxn>
                <a:cxn ang="0">
                  <a:pos x="129" y="37"/>
                </a:cxn>
                <a:cxn ang="0">
                  <a:pos x="143" y="23"/>
                </a:cxn>
                <a:cxn ang="0">
                  <a:pos x="149" y="7"/>
                </a:cxn>
                <a:cxn ang="0">
                  <a:pos x="135" y="7"/>
                </a:cxn>
                <a:cxn ang="0">
                  <a:pos x="132" y="11"/>
                </a:cxn>
                <a:cxn ang="0">
                  <a:pos x="109" y="23"/>
                </a:cxn>
              </a:cxnLst>
              <a:rect l="0" t="0" r="r" b="b"/>
              <a:pathLst>
                <a:path w="149" h="51">
                  <a:moveTo>
                    <a:pt x="109" y="23"/>
                  </a:moveTo>
                  <a:lnTo>
                    <a:pt x="76" y="31"/>
                  </a:lnTo>
                  <a:lnTo>
                    <a:pt x="47" y="28"/>
                  </a:lnTo>
                  <a:lnTo>
                    <a:pt x="24" y="23"/>
                  </a:lnTo>
                  <a:lnTo>
                    <a:pt x="6" y="7"/>
                  </a:lnTo>
                  <a:lnTo>
                    <a:pt x="2" y="0"/>
                  </a:lnTo>
                  <a:lnTo>
                    <a:pt x="0" y="6"/>
                  </a:lnTo>
                  <a:lnTo>
                    <a:pt x="6" y="23"/>
                  </a:lnTo>
                  <a:lnTo>
                    <a:pt x="24" y="37"/>
                  </a:lnTo>
                  <a:lnTo>
                    <a:pt x="47" y="49"/>
                  </a:lnTo>
                  <a:lnTo>
                    <a:pt x="75" y="51"/>
                  </a:lnTo>
                  <a:lnTo>
                    <a:pt x="103" y="49"/>
                  </a:lnTo>
                  <a:lnTo>
                    <a:pt x="129" y="37"/>
                  </a:lnTo>
                  <a:lnTo>
                    <a:pt x="143" y="23"/>
                  </a:lnTo>
                  <a:lnTo>
                    <a:pt x="149" y="7"/>
                  </a:lnTo>
                  <a:lnTo>
                    <a:pt x="135" y="7"/>
                  </a:lnTo>
                  <a:lnTo>
                    <a:pt x="132" y="11"/>
                  </a:lnTo>
                  <a:lnTo>
                    <a:pt x="109" y="23"/>
                  </a:lnTo>
                  <a:close/>
                </a:path>
              </a:pathLst>
            </a:custGeom>
            <a:solidFill>
              <a:srgbClr val="00FF7F"/>
            </a:solidFill>
            <a:ln w="9525">
              <a:noFill/>
              <a:round/>
              <a:headEnd/>
              <a:tailEnd/>
            </a:ln>
          </p:spPr>
          <p:txBody>
            <a:bodyPr/>
            <a:lstStyle/>
            <a:p>
              <a:endParaRPr lang="en-GB"/>
            </a:p>
          </p:txBody>
        </p:sp>
        <p:sp>
          <p:nvSpPr>
            <p:cNvPr id="22094" name="Freeform 590"/>
            <p:cNvSpPr>
              <a:spLocks/>
            </p:cNvSpPr>
            <p:nvPr/>
          </p:nvSpPr>
          <p:spPr bwMode="auto">
            <a:xfrm>
              <a:off x="2795" y="1966"/>
              <a:ext cx="6" cy="6"/>
            </a:xfrm>
            <a:custGeom>
              <a:avLst/>
              <a:gdLst/>
              <a:ahLst/>
              <a:cxnLst>
                <a:cxn ang="0">
                  <a:pos x="0" y="16"/>
                </a:cxn>
                <a:cxn ang="0">
                  <a:pos x="2" y="22"/>
                </a:cxn>
                <a:cxn ang="0">
                  <a:pos x="5" y="28"/>
                </a:cxn>
                <a:cxn ang="0">
                  <a:pos x="11" y="29"/>
                </a:cxn>
                <a:cxn ang="0">
                  <a:pos x="25" y="29"/>
                </a:cxn>
                <a:cxn ang="0">
                  <a:pos x="28" y="28"/>
                </a:cxn>
                <a:cxn ang="0">
                  <a:pos x="30" y="22"/>
                </a:cxn>
                <a:cxn ang="0">
                  <a:pos x="30" y="11"/>
                </a:cxn>
                <a:cxn ang="0">
                  <a:pos x="28" y="5"/>
                </a:cxn>
                <a:cxn ang="0">
                  <a:pos x="27" y="3"/>
                </a:cxn>
                <a:cxn ang="0">
                  <a:pos x="22" y="0"/>
                </a:cxn>
                <a:cxn ang="0">
                  <a:pos x="11" y="0"/>
                </a:cxn>
                <a:cxn ang="0">
                  <a:pos x="5" y="5"/>
                </a:cxn>
                <a:cxn ang="0">
                  <a:pos x="2" y="11"/>
                </a:cxn>
                <a:cxn ang="0">
                  <a:pos x="0" y="16"/>
                </a:cxn>
              </a:cxnLst>
              <a:rect l="0" t="0" r="r" b="b"/>
              <a:pathLst>
                <a:path w="30" h="29">
                  <a:moveTo>
                    <a:pt x="0" y="16"/>
                  </a:moveTo>
                  <a:lnTo>
                    <a:pt x="2" y="22"/>
                  </a:lnTo>
                  <a:lnTo>
                    <a:pt x="5" y="28"/>
                  </a:lnTo>
                  <a:lnTo>
                    <a:pt x="11" y="29"/>
                  </a:lnTo>
                  <a:lnTo>
                    <a:pt x="25" y="29"/>
                  </a:lnTo>
                  <a:lnTo>
                    <a:pt x="28" y="28"/>
                  </a:lnTo>
                  <a:lnTo>
                    <a:pt x="30" y="22"/>
                  </a:lnTo>
                  <a:lnTo>
                    <a:pt x="30" y="11"/>
                  </a:lnTo>
                  <a:lnTo>
                    <a:pt x="28" y="5"/>
                  </a:lnTo>
                  <a:lnTo>
                    <a:pt x="27" y="3"/>
                  </a:lnTo>
                  <a:lnTo>
                    <a:pt x="22" y="0"/>
                  </a:lnTo>
                  <a:lnTo>
                    <a:pt x="11" y="0"/>
                  </a:lnTo>
                  <a:lnTo>
                    <a:pt x="5" y="5"/>
                  </a:lnTo>
                  <a:lnTo>
                    <a:pt x="2" y="11"/>
                  </a:lnTo>
                  <a:lnTo>
                    <a:pt x="0" y="16"/>
                  </a:lnTo>
                  <a:close/>
                </a:path>
              </a:pathLst>
            </a:custGeom>
            <a:solidFill>
              <a:srgbClr val="FFFFFF"/>
            </a:solidFill>
            <a:ln w="9525">
              <a:noFill/>
              <a:round/>
              <a:headEnd/>
              <a:tailEnd/>
            </a:ln>
          </p:spPr>
          <p:txBody>
            <a:bodyPr/>
            <a:lstStyle/>
            <a:p>
              <a:endParaRPr lang="en-GB"/>
            </a:p>
          </p:txBody>
        </p:sp>
        <p:sp>
          <p:nvSpPr>
            <p:cNvPr id="22095" name="Freeform 591"/>
            <p:cNvSpPr>
              <a:spLocks/>
            </p:cNvSpPr>
            <p:nvPr/>
          </p:nvSpPr>
          <p:spPr bwMode="auto">
            <a:xfrm>
              <a:off x="2693" y="1758"/>
              <a:ext cx="281" cy="606"/>
            </a:xfrm>
            <a:custGeom>
              <a:avLst/>
              <a:gdLst/>
              <a:ahLst/>
              <a:cxnLst>
                <a:cxn ang="0">
                  <a:pos x="754" y="2408"/>
                </a:cxn>
                <a:cxn ang="0">
                  <a:pos x="650" y="2118"/>
                </a:cxn>
                <a:cxn ang="0">
                  <a:pos x="610" y="2084"/>
                </a:cxn>
                <a:cxn ang="0">
                  <a:pos x="233" y="1346"/>
                </a:cxn>
                <a:cxn ang="0">
                  <a:pos x="213" y="1213"/>
                </a:cxn>
                <a:cxn ang="0">
                  <a:pos x="219" y="952"/>
                </a:cxn>
                <a:cxn ang="0">
                  <a:pos x="178" y="988"/>
                </a:cxn>
                <a:cxn ang="0">
                  <a:pos x="136" y="1056"/>
                </a:cxn>
                <a:cxn ang="0">
                  <a:pos x="138" y="988"/>
                </a:cxn>
                <a:cxn ang="0">
                  <a:pos x="177" y="910"/>
                </a:cxn>
                <a:cxn ang="0">
                  <a:pos x="216" y="890"/>
                </a:cxn>
                <a:cxn ang="0">
                  <a:pos x="245" y="334"/>
                </a:cxn>
                <a:cxn ang="0">
                  <a:pos x="213" y="61"/>
                </a:cxn>
                <a:cxn ang="0">
                  <a:pos x="207" y="22"/>
                </a:cxn>
                <a:cxn ang="0">
                  <a:pos x="188" y="17"/>
                </a:cxn>
                <a:cxn ang="0">
                  <a:pos x="165" y="11"/>
                </a:cxn>
                <a:cxn ang="0">
                  <a:pos x="144" y="5"/>
                </a:cxn>
                <a:cxn ang="0">
                  <a:pos x="133" y="4"/>
                </a:cxn>
                <a:cxn ang="0">
                  <a:pos x="130" y="210"/>
                </a:cxn>
                <a:cxn ang="0">
                  <a:pos x="32" y="375"/>
                </a:cxn>
                <a:cxn ang="0">
                  <a:pos x="0" y="534"/>
                </a:cxn>
                <a:cxn ang="0">
                  <a:pos x="53" y="691"/>
                </a:cxn>
                <a:cxn ang="0">
                  <a:pos x="47" y="971"/>
                </a:cxn>
                <a:cxn ang="0">
                  <a:pos x="70" y="1074"/>
                </a:cxn>
                <a:cxn ang="0">
                  <a:pos x="306" y="1772"/>
                </a:cxn>
                <a:cxn ang="0">
                  <a:pos x="289" y="1787"/>
                </a:cxn>
                <a:cxn ang="0">
                  <a:pos x="155" y="1604"/>
                </a:cxn>
                <a:cxn ang="0">
                  <a:pos x="127" y="1705"/>
                </a:cxn>
                <a:cxn ang="0">
                  <a:pos x="239" y="1861"/>
                </a:cxn>
                <a:cxn ang="0">
                  <a:pos x="329" y="2034"/>
                </a:cxn>
                <a:cxn ang="0">
                  <a:pos x="435" y="2146"/>
                </a:cxn>
                <a:cxn ang="0">
                  <a:pos x="418" y="2001"/>
                </a:cxn>
                <a:cxn ang="0">
                  <a:pos x="813" y="2631"/>
                </a:cxn>
                <a:cxn ang="0">
                  <a:pos x="1307" y="3030"/>
                </a:cxn>
                <a:cxn ang="0">
                  <a:pos x="1355" y="3023"/>
                </a:cxn>
                <a:cxn ang="0">
                  <a:pos x="1403" y="3001"/>
                </a:cxn>
                <a:cxn ang="0">
                  <a:pos x="1205" y="2766"/>
                </a:cxn>
                <a:cxn ang="0">
                  <a:pos x="846" y="2593"/>
                </a:cxn>
                <a:cxn ang="0">
                  <a:pos x="799" y="2560"/>
                </a:cxn>
              </a:cxnLst>
              <a:rect l="0" t="0" r="r" b="b"/>
              <a:pathLst>
                <a:path w="1403" h="3030">
                  <a:moveTo>
                    <a:pt x="785" y="2542"/>
                  </a:moveTo>
                  <a:lnTo>
                    <a:pt x="754" y="2408"/>
                  </a:lnTo>
                  <a:lnTo>
                    <a:pt x="671" y="2163"/>
                  </a:lnTo>
                  <a:lnTo>
                    <a:pt x="650" y="2118"/>
                  </a:lnTo>
                  <a:lnTo>
                    <a:pt x="644" y="2108"/>
                  </a:lnTo>
                  <a:lnTo>
                    <a:pt x="610" y="2084"/>
                  </a:lnTo>
                  <a:lnTo>
                    <a:pt x="524" y="1893"/>
                  </a:lnTo>
                  <a:lnTo>
                    <a:pt x="233" y="1346"/>
                  </a:lnTo>
                  <a:lnTo>
                    <a:pt x="219" y="1279"/>
                  </a:lnTo>
                  <a:lnTo>
                    <a:pt x="213" y="1213"/>
                  </a:lnTo>
                  <a:lnTo>
                    <a:pt x="222" y="1034"/>
                  </a:lnTo>
                  <a:lnTo>
                    <a:pt x="219" y="952"/>
                  </a:lnTo>
                  <a:lnTo>
                    <a:pt x="189" y="971"/>
                  </a:lnTo>
                  <a:lnTo>
                    <a:pt x="178" y="988"/>
                  </a:lnTo>
                  <a:lnTo>
                    <a:pt x="171" y="1005"/>
                  </a:lnTo>
                  <a:lnTo>
                    <a:pt x="136" y="1056"/>
                  </a:lnTo>
                  <a:lnTo>
                    <a:pt x="121" y="1072"/>
                  </a:lnTo>
                  <a:lnTo>
                    <a:pt x="138" y="988"/>
                  </a:lnTo>
                  <a:lnTo>
                    <a:pt x="160" y="933"/>
                  </a:lnTo>
                  <a:lnTo>
                    <a:pt x="177" y="910"/>
                  </a:lnTo>
                  <a:lnTo>
                    <a:pt x="195" y="895"/>
                  </a:lnTo>
                  <a:lnTo>
                    <a:pt x="216" y="890"/>
                  </a:lnTo>
                  <a:lnTo>
                    <a:pt x="205" y="674"/>
                  </a:lnTo>
                  <a:lnTo>
                    <a:pt x="245" y="334"/>
                  </a:lnTo>
                  <a:lnTo>
                    <a:pt x="233" y="139"/>
                  </a:lnTo>
                  <a:lnTo>
                    <a:pt x="213" y="61"/>
                  </a:lnTo>
                  <a:lnTo>
                    <a:pt x="209" y="27"/>
                  </a:lnTo>
                  <a:lnTo>
                    <a:pt x="207" y="22"/>
                  </a:lnTo>
                  <a:lnTo>
                    <a:pt x="195" y="21"/>
                  </a:lnTo>
                  <a:lnTo>
                    <a:pt x="188" y="17"/>
                  </a:lnTo>
                  <a:lnTo>
                    <a:pt x="177" y="15"/>
                  </a:lnTo>
                  <a:lnTo>
                    <a:pt x="165" y="11"/>
                  </a:lnTo>
                  <a:lnTo>
                    <a:pt x="154" y="10"/>
                  </a:lnTo>
                  <a:lnTo>
                    <a:pt x="144" y="5"/>
                  </a:lnTo>
                  <a:lnTo>
                    <a:pt x="135" y="4"/>
                  </a:lnTo>
                  <a:lnTo>
                    <a:pt x="133" y="4"/>
                  </a:lnTo>
                  <a:lnTo>
                    <a:pt x="121" y="0"/>
                  </a:lnTo>
                  <a:lnTo>
                    <a:pt x="130" y="210"/>
                  </a:lnTo>
                  <a:lnTo>
                    <a:pt x="101" y="228"/>
                  </a:lnTo>
                  <a:lnTo>
                    <a:pt x="32" y="375"/>
                  </a:lnTo>
                  <a:lnTo>
                    <a:pt x="3" y="480"/>
                  </a:lnTo>
                  <a:lnTo>
                    <a:pt x="0" y="534"/>
                  </a:lnTo>
                  <a:lnTo>
                    <a:pt x="9" y="587"/>
                  </a:lnTo>
                  <a:lnTo>
                    <a:pt x="53" y="691"/>
                  </a:lnTo>
                  <a:lnTo>
                    <a:pt x="59" y="747"/>
                  </a:lnTo>
                  <a:lnTo>
                    <a:pt x="47" y="971"/>
                  </a:lnTo>
                  <a:lnTo>
                    <a:pt x="53" y="1022"/>
                  </a:lnTo>
                  <a:lnTo>
                    <a:pt x="70" y="1074"/>
                  </a:lnTo>
                  <a:lnTo>
                    <a:pt x="161" y="1281"/>
                  </a:lnTo>
                  <a:lnTo>
                    <a:pt x="306" y="1772"/>
                  </a:lnTo>
                  <a:lnTo>
                    <a:pt x="313" y="1812"/>
                  </a:lnTo>
                  <a:lnTo>
                    <a:pt x="289" y="1787"/>
                  </a:lnTo>
                  <a:lnTo>
                    <a:pt x="205" y="1660"/>
                  </a:lnTo>
                  <a:lnTo>
                    <a:pt x="155" y="1604"/>
                  </a:lnTo>
                  <a:lnTo>
                    <a:pt x="121" y="1582"/>
                  </a:lnTo>
                  <a:lnTo>
                    <a:pt x="127" y="1705"/>
                  </a:lnTo>
                  <a:lnTo>
                    <a:pt x="144" y="1743"/>
                  </a:lnTo>
                  <a:lnTo>
                    <a:pt x="239" y="1861"/>
                  </a:lnTo>
                  <a:lnTo>
                    <a:pt x="290" y="1944"/>
                  </a:lnTo>
                  <a:lnTo>
                    <a:pt x="329" y="2034"/>
                  </a:lnTo>
                  <a:lnTo>
                    <a:pt x="340" y="2084"/>
                  </a:lnTo>
                  <a:lnTo>
                    <a:pt x="435" y="2146"/>
                  </a:lnTo>
                  <a:lnTo>
                    <a:pt x="300" y="1851"/>
                  </a:lnTo>
                  <a:lnTo>
                    <a:pt x="418" y="2001"/>
                  </a:lnTo>
                  <a:lnTo>
                    <a:pt x="638" y="2420"/>
                  </a:lnTo>
                  <a:lnTo>
                    <a:pt x="813" y="2631"/>
                  </a:lnTo>
                  <a:lnTo>
                    <a:pt x="1279" y="3018"/>
                  </a:lnTo>
                  <a:lnTo>
                    <a:pt x="1307" y="3030"/>
                  </a:lnTo>
                  <a:lnTo>
                    <a:pt x="1340" y="3029"/>
                  </a:lnTo>
                  <a:lnTo>
                    <a:pt x="1355" y="3023"/>
                  </a:lnTo>
                  <a:lnTo>
                    <a:pt x="1372" y="3013"/>
                  </a:lnTo>
                  <a:lnTo>
                    <a:pt x="1403" y="3001"/>
                  </a:lnTo>
                  <a:lnTo>
                    <a:pt x="1254" y="2812"/>
                  </a:lnTo>
                  <a:lnTo>
                    <a:pt x="1205" y="2766"/>
                  </a:lnTo>
                  <a:lnTo>
                    <a:pt x="1093" y="2690"/>
                  </a:lnTo>
                  <a:lnTo>
                    <a:pt x="846" y="2593"/>
                  </a:lnTo>
                  <a:lnTo>
                    <a:pt x="823" y="2582"/>
                  </a:lnTo>
                  <a:lnTo>
                    <a:pt x="799" y="2560"/>
                  </a:lnTo>
                  <a:lnTo>
                    <a:pt x="785" y="2542"/>
                  </a:lnTo>
                  <a:close/>
                </a:path>
              </a:pathLst>
            </a:custGeom>
            <a:solidFill>
              <a:srgbClr val="DDB2AA"/>
            </a:solidFill>
            <a:ln w="9525">
              <a:noFill/>
              <a:round/>
              <a:headEnd/>
              <a:tailEnd/>
            </a:ln>
          </p:spPr>
          <p:txBody>
            <a:bodyPr/>
            <a:lstStyle/>
            <a:p>
              <a:endParaRPr lang="en-GB"/>
            </a:p>
          </p:txBody>
        </p:sp>
        <p:sp>
          <p:nvSpPr>
            <p:cNvPr id="22096" name="Freeform 592"/>
            <p:cNvSpPr>
              <a:spLocks/>
            </p:cNvSpPr>
            <p:nvPr/>
          </p:nvSpPr>
          <p:spPr bwMode="auto">
            <a:xfrm>
              <a:off x="2718" y="1758"/>
              <a:ext cx="2" cy="1"/>
            </a:xfrm>
            <a:custGeom>
              <a:avLst/>
              <a:gdLst/>
              <a:ahLst/>
              <a:cxnLst>
                <a:cxn ang="0">
                  <a:pos x="12" y="4"/>
                </a:cxn>
                <a:cxn ang="0">
                  <a:pos x="14" y="4"/>
                </a:cxn>
                <a:cxn ang="0">
                  <a:pos x="0" y="0"/>
                </a:cxn>
                <a:cxn ang="0">
                  <a:pos x="12" y="4"/>
                </a:cxn>
              </a:cxnLst>
              <a:rect l="0" t="0" r="r" b="b"/>
              <a:pathLst>
                <a:path w="14" h="4">
                  <a:moveTo>
                    <a:pt x="12" y="4"/>
                  </a:moveTo>
                  <a:lnTo>
                    <a:pt x="14" y="4"/>
                  </a:lnTo>
                  <a:lnTo>
                    <a:pt x="0" y="0"/>
                  </a:lnTo>
                  <a:lnTo>
                    <a:pt x="12" y="4"/>
                  </a:lnTo>
                  <a:close/>
                </a:path>
              </a:pathLst>
            </a:custGeom>
            <a:solidFill>
              <a:srgbClr val="CC8C7F"/>
            </a:solidFill>
            <a:ln w="9525">
              <a:noFill/>
              <a:round/>
              <a:headEnd/>
              <a:tailEnd/>
            </a:ln>
          </p:spPr>
          <p:txBody>
            <a:bodyPr/>
            <a:lstStyle/>
            <a:p>
              <a:endParaRPr lang="en-GB"/>
            </a:p>
          </p:txBody>
        </p:sp>
        <p:sp>
          <p:nvSpPr>
            <p:cNvPr id="22097" name="Freeform 593"/>
            <p:cNvSpPr>
              <a:spLocks/>
            </p:cNvSpPr>
            <p:nvPr/>
          </p:nvSpPr>
          <p:spPr bwMode="auto">
            <a:xfrm>
              <a:off x="2736" y="1944"/>
              <a:ext cx="71" cy="57"/>
            </a:xfrm>
            <a:custGeom>
              <a:avLst/>
              <a:gdLst/>
              <a:ahLst/>
              <a:cxnLst>
                <a:cxn ang="0">
                  <a:pos x="316" y="42"/>
                </a:cxn>
                <a:cxn ang="0">
                  <a:pos x="357" y="30"/>
                </a:cxn>
                <a:cxn ang="0">
                  <a:pos x="184" y="1"/>
                </a:cxn>
                <a:cxn ang="0">
                  <a:pos x="94" y="0"/>
                </a:cxn>
                <a:cxn ang="0">
                  <a:pos x="11" y="17"/>
                </a:cxn>
                <a:cxn ang="0">
                  <a:pos x="6" y="20"/>
                </a:cxn>
                <a:cxn ang="0">
                  <a:pos x="9" y="102"/>
                </a:cxn>
                <a:cxn ang="0">
                  <a:pos x="0" y="281"/>
                </a:cxn>
                <a:cxn ang="0">
                  <a:pos x="32" y="197"/>
                </a:cxn>
                <a:cxn ang="0">
                  <a:pos x="65" y="142"/>
                </a:cxn>
                <a:cxn ang="0">
                  <a:pos x="110" y="102"/>
                </a:cxn>
                <a:cxn ang="0">
                  <a:pos x="138" y="88"/>
                </a:cxn>
                <a:cxn ang="0">
                  <a:pos x="293" y="47"/>
                </a:cxn>
                <a:cxn ang="0">
                  <a:pos x="307" y="42"/>
                </a:cxn>
                <a:cxn ang="0">
                  <a:pos x="316" y="42"/>
                </a:cxn>
              </a:cxnLst>
              <a:rect l="0" t="0" r="r" b="b"/>
              <a:pathLst>
                <a:path w="357" h="281">
                  <a:moveTo>
                    <a:pt x="316" y="42"/>
                  </a:moveTo>
                  <a:lnTo>
                    <a:pt x="357" y="30"/>
                  </a:lnTo>
                  <a:lnTo>
                    <a:pt x="184" y="1"/>
                  </a:lnTo>
                  <a:lnTo>
                    <a:pt x="94" y="0"/>
                  </a:lnTo>
                  <a:lnTo>
                    <a:pt x="11" y="17"/>
                  </a:lnTo>
                  <a:lnTo>
                    <a:pt x="6" y="20"/>
                  </a:lnTo>
                  <a:lnTo>
                    <a:pt x="9" y="102"/>
                  </a:lnTo>
                  <a:lnTo>
                    <a:pt x="0" y="281"/>
                  </a:lnTo>
                  <a:lnTo>
                    <a:pt x="32" y="197"/>
                  </a:lnTo>
                  <a:lnTo>
                    <a:pt x="65" y="142"/>
                  </a:lnTo>
                  <a:lnTo>
                    <a:pt x="110" y="102"/>
                  </a:lnTo>
                  <a:lnTo>
                    <a:pt x="138" y="88"/>
                  </a:lnTo>
                  <a:lnTo>
                    <a:pt x="293" y="47"/>
                  </a:lnTo>
                  <a:lnTo>
                    <a:pt x="307" y="42"/>
                  </a:lnTo>
                  <a:lnTo>
                    <a:pt x="316" y="42"/>
                  </a:lnTo>
                  <a:close/>
                </a:path>
              </a:pathLst>
            </a:custGeom>
            <a:solidFill>
              <a:srgbClr val="CC8C7F"/>
            </a:solidFill>
            <a:ln w="9525">
              <a:noFill/>
              <a:round/>
              <a:headEnd/>
              <a:tailEnd/>
            </a:ln>
          </p:spPr>
          <p:txBody>
            <a:bodyPr/>
            <a:lstStyle/>
            <a:p>
              <a:endParaRPr lang="en-GB"/>
            </a:p>
          </p:txBody>
        </p:sp>
        <p:sp>
          <p:nvSpPr>
            <p:cNvPr id="22098" name="Freeform 594"/>
            <p:cNvSpPr>
              <a:spLocks/>
            </p:cNvSpPr>
            <p:nvPr/>
          </p:nvSpPr>
          <p:spPr bwMode="auto">
            <a:xfrm>
              <a:off x="2795" y="1953"/>
              <a:ext cx="4" cy="1"/>
            </a:xfrm>
            <a:custGeom>
              <a:avLst/>
              <a:gdLst/>
              <a:ahLst/>
              <a:cxnLst>
                <a:cxn ang="0">
                  <a:pos x="23" y="0"/>
                </a:cxn>
                <a:cxn ang="0">
                  <a:pos x="14" y="0"/>
                </a:cxn>
                <a:cxn ang="0">
                  <a:pos x="0" y="5"/>
                </a:cxn>
                <a:cxn ang="0">
                  <a:pos x="23" y="0"/>
                </a:cxn>
              </a:cxnLst>
              <a:rect l="0" t="0" r="r" b="b"/>
              <a:pathLst>
                <a:path w="23" h="5">
                  <a:moveTo>
                    <a:pt x="23" y="0"/>
                  </a:moveTo>
                  <a:lnTo>
                    <a:pt x="14" y="0"/>
                  </a:lnTo>
                  <a:lnTo>
                    <a:pt x="0" y="5"/>
                  </a:lnTo>
                  <a:lnTo>
                    <a:pt x="23" y="0"/>
                  </a:lnTo>
                  <a:close/>
                </a:path>
              </a:pathLst>
            </a:custGeom>
            <a:solidFill>
              <a:srgbClr val="FFFFFF"/>
            </a:solidFill>
            <a:ln w="9525">
              <a:noFill/>
              <a:round/>
              <a:headEnd/>
              <a:tailEnd/>
            </a:ln>
          </p:spPr>
          <p:txBody>
            <a:bodyPr/>
            <a:lstStyle/>
            <a:p>
              <a:endParaRPr lang="en-GB"/>
            </a:p>
          </p:txBody>
        </p:sp>
        <p:sp>
          <p:nvSpPr>
            <p:cNvPr id="22099" name="Freeform 595"/>
            <p:cNvSpPr>
              <a:spLocks/>
            </p:cNvSpPr>
            <p:nvPr/>
          </p:nvSpPr>
          <p:spPr bwMode="auto">
            <a:xfrm>
              <a:off x="2752" y="1956"/>
              <a:ext cx="87" cy="36"/>
            </a:xfrm>
            <a:custGeom>
              <a:avLst/>
              <a:gdLst/>
              <a:ahLst/>
              <a:cxnLst>
                <a:cxn ang="0">
                  <a:pos x="79" y="124"/>
                </a:cxn>
                <a:cxn ang="0">
                  <a:pos x="68" y="94"/>
                </a:cxn>
                <a:cxn ang="0">
                  <a:pos x="56" y="77"/>
                </a:cxn>
                <a:cxn ang="0">
                  <a:pos x="34" y="87"/>
                </a:cxn>
                <a:cxn ang="0">
                  <a:pos x="12" y="121"/>
                </a:cxn>
                <a:cxn ang="0">
                  <a:pos x="0" y="178"/>
                </a:cxn>
                <a:cxn ang="0">
                  <a:pos x="53" y="177"/>
                </a:cxn>
                <a:cxn ang="0">
                  <a:pos x="217" y="138"/>
                </a:cxn>
                <a:cxn ang="0">
                  <a:pos x="433" y="59"/>
                </a:cxn>
                <a:cxn ang="0">
                  <a:pos x="369" y="0"/>
                </a:cxn>
                <a:cxn ang="0">
                  <a:pos x="271" y="29"/>
                </a:cxn>
                <a:cxn ang="0">
                  <a:pos x="275" y="47"/>
                </a:cxn>
                <a:cxn ang="0">
                  <a:pos x="276" y="87"/>
                </a:cxn>
                <a:cxn ang="0">
                  <a:pos x="265" y="104"/>
                </a:cxn>
                <a:cxn ang="0">
                  <a:pos x="206" y="136"/>
                </a:cxn>
                <a:cxn ang="0">
                  <a:pos x="163" y="147"/>
                </a:cxn>
                <a:cxn ang="0">
                  <a:pos x="119" y="147"/>
                </a:cxn>
                <a:cxn ang="0">
                  <a:pos x="96" y="141"/>
                </a:cxn>
                <a:cxn ang="0">
                  <a:pos x="79" y="124"/>
                </a:cxn>
              </a:cxnLst>
              <a:rect l="0" t="0" r="r" b="b"/>
              <a:pathLst>
                <a:path w="433" h="178">
                  <a:moveTo>
                    <a:pt x="79" y="124"/>
                  </a:moveTo>
                  <a:lnTo>
                    <a:pt x="68" y="94"/>
                  </a:lnTo>
                  <a:lnTo>
                    <a:pt x="56" y="77"/>
                  </a:lnTo>
                  <a:lnTo>
                    <a:pt x="34" y="87"/>
                  </a:lnTo>
                  <a:lnTo>
                    <a:pt x="12" y="121"/>
                  </a:lnTo>
                  <a:lnTo>
                    <a:pt x="0" y="178"/>
                  </a:lnTo>
                  <a:lnTo>
                    <a:pt x="53" y="177"/>
                  </a:lnTo>
                  <a:lnTo>
                    <a:pt x="217" y="138"/>
                  </a:lnTo>
                  <a:lnTo>
                    <a:pt x="433" y="59"/>
                  </a:lnTo>
                  <a:lnTo>
                    <a:pt x="369" y="0"/>
                  </a:lnTo>
                  <a:lnTo>
                    <a:pt x="271" y="29"/>
                  </a:lnTo>
                  <a:lnTo>
                    <a:pt x="275" y="47"/>
                  </a:lnTo>
                  <a:lnTo>
                    <a:pt x="276" y="87"/>
                  </a:lnTo>
                  <a:lnTo>
                    <a:pt x="265" y="104"/>
                  </a:lnTo>
                  <a:lnTo>
                    <a:pt x="206" y="136"/>
                  </a:lnTo>
                  <a:lnTo>
                    <a:pt x="163" y="147"/>
                  </a:lnTo>
                  <a:lnTo>
                    <a:pt x="119" y="147"/>
                  </a:lnTo>
                  <a:lnTo>
                    <a:pt x="96" y="141"/>
                  </a:lnTo>
                  <a:lnTo>
                    <a:pt x="79" y="124"/>
                  </a:lnTo>
                  <a:close/>
                </a:path>
              </a:pathLst>
            </a:custGeom>
            <a:solidFill>
              <a:srgbClr val="FFFFFF"/>
            </a:solidFill>
            <a:ln w="9525">
              <a:noFill/>
              <a:round/>
              <a:headEnd/>
              <a:tailEnd/>
            </a:ln>
          </p:spPr>
          <p:txBody>
            <a:bodyPr/>
            <a:lstStyle/>
            <a:p>
              <a:endParaRPr lang="en-GB"/>
            </a:p>
          </p:txBody>
        </p:sp>
        <p:sp>
          <p:nvSpPr>
            <p:cNvPr id="22100" name="Freeform 596"/>
            <p:cNvSpPr>
              <a:spLocks/>
            </p:cNvSpPr>
            <p:nvPr/>
          </p:nvSpPr>
          <p:spPr bwMode="auto">
            <a:xfrm>
              <a:off x="2821" y="2242"/>
              <a:ext cx="35" cy="42"/>
            </a:xfrm>
            <a:custGeom>
              <a:avLst/>
              <a:gdLst/>
              <a:ahLst/>
              <a:cxnLst>
                <a:cxn ang="0">
                  <a:pos x="0" y="0"/>
                </a:cxn>
                <a:cxn ang="0">
                  <a:pos x="56" y="78"/>
                </a:cxn>
                <a:cxn ang="0">
                  <a:pos x="175" y="211"/>
                </a:cxn>
                <a:cxn ang="0">
                  <a:pos x="0" y="0"/>
                </a:cxn>
              </a:cxnLst>
              <a:rect l="0" t="0" r="r" b="b"/>
              <a:pathLst>
                <a:path w="175" h="211">
                  <a:moveTo>
                    <a:pt x="0" y="0"/>
                  </a:moveTo>
                  <a:lnTo>
                    <a:pt x="56" y="78"/>
                  </a:lnTo>
                  <a:lnTo>
                    <a:pt x="175" y="211"/>
                  </a:lnTo>
                  <a:lnTo>
                    <a:pt x="0" y="0"/>
                  </a:lnTo>
                  <a:close/>
                </a:path>
              </a:pathLst>
            </a:custGeom>
            <a:solidFill>
              <a:srgbClr val="CC8C7F"/>
            </a:solidFill>
            <a:ln w="9525">
              <a:noFill/>
              <a:round/>
              <a:headEnd/>
              <a:tailEnd/>
            </a:ln>
          </p:spPr>
          <p:txBody>
            <a:bodyPr/>
            <a:lstStyle/>
            <a:p>
              <a:endParaRPr lang="en-GB"/>
            </a:p>
          </p:txBody>
        </p:sp>
        <p:sp>
          <p:nvSpPr>
            <p:cNvPr id="22101" name="Freeform 597"/>
            <p:cNvSpPr>
              <a:spLocks/>
            </p:cNvSpPr>
            <p:nvPr/>
          </p:nvSpPr>
          <p:spPr bwMode="auto">
            <a:xfrm>
              <a:off x="3089" y="1753"/>
              <a:ext cx="90" cy="122"/>
            </a:xfrm>
            <a:custGeom>
              <a:avLst/>
              <a:gdLst/>
              <a:ahLst/>
              <a:cxnLst>
                <a:cxn ang="0">
                  <a:pos x="201" y="73"/>
                </a:cxn>
                <a:cxn ang="0">
                  <a:pos x="112" y="34"/>
                </a:cxn>
                <a:cxn ang="0">
                  <a:pos x="0" y="0"/>
                </a:cxn>
                <a:cxn ang="0">
                  <a:pos x="141" y="94"/>
                </a:cxn>
                <a:cxn ang="0">
                  <a:pos x="298" y="252"/>
                </a:cxn>
                <a:cxn ang="0">
                  <a:pos x="361" y="358"/>
                </a:cxn>
                <a:cxn ang="0">
                  <a:pos x="400" y="481"/>
                </a:cxn>
                <a:cxn ang="0">
                  <a:pos x="406" y="611"/>
                </a:cxn>
                <a:cxn ang="0">
                  <a:pos x="410" y="605"/>
                </a:cxn>
                <a:cxn ang="0">
                  <a:pos x="425" y="569"/>
                </a:cxn>
                <a:cxn ang="0">
                  <a:pos x="442" y="503"/>
                </a:cxn>
                <a:cxn ang="0">
                  <a:pos x="450" y="416"/>
                </a:cxn>
                <a:cxn ang="0">
                  <a:pos x="433" y="318"/>
                </a:cxn>
                <a:cxn ang="0">
                  <a:pos x="410" y="267"/>
                </a:cxn>
                <a:cxn ang="0">
                  <a:pos x="336" y="166"/>
                </a:cxn>
                <a:cxn ang="0">
                  <a:pos x="201" y="73"/>
                </a:cxn>
              </a:cxnLst>
              <a:rect l="0" t="0" r="r" b="b"/>
              <a:pathLst>
                <a:path w="450" h="611">
                  <a:moveTo>
                    <a:pt x="201" y="73"/>
                  </a:moveTo>
                  <a:lnTo>
                    <a:pt x="112" y="34"/>
                  </a:lnTo>
                  <a:lnTo>
                    <a:pt x="0" y="0"/>
                  </a:lnTo>
                  <a:lnTo>
                    <a:pt x="141" y="94"/>
                  </a:lnTo>
                  <a:lnTo>
                    <a:pt x="298" y="252"/>
                  </a:lnTo>
                  <a:lnTo>
                    <a:pt x="361" y="358"/>
                  </a:lnTo>
                  <a:lnTo>
                    <a:pt x="400" y="481"/>
                  </a:lnTo>
                  <a:lnTo>
                    <a:pt x="406" y="611"/>
                  </a:lnTo>
                  <a:lnTo>
                    <a:pt x="410" y="605"/>
                  </a:lnTo>
                  <a:lnTo>
                    <a:pt x="425" y="569"/>
                  </a:lnTo>
                  <a:lnTo>
                    <a:pt x="442" y="503"/>
                  </a:lnTo>
                  <a:lnTo>
                    <a:pt x="450" y="416"/>
                  </a:lnTo>
                  <a:lnTo>
                    <a:pt x="433" y="318"/>
                  </a:lnTo>
                  <a:lnTo>
                    <a:pt x="410" y="267"/>
                  </a:lnTo>
                  <a:lnTo>
                    <a:pt x="336" y="166"/>
                  </a:lnTo>
                  <a:lnTo>
                    <a:pt x="201" y="73"/>
                  </a:lnTo>
                  <a:close/>
                </a:path>
              </a:pathLst>
            </a:custGeom>
            <a:solidFill>
              <a:srgbClr val="007FFF"/>
            </a:solidFill>
            <a:ln w="9525">
              <a:noFill/>
              <a:round/>
              <a:headEnd/>
              <a:tailEnd/>
            </a:ln>
          </p:spPr>
          <p:txBody>
            <a:bodyPr/>
            <a:lstStyle/>
            <a:p>
              <a:endParaRPr lang="en-GB"/>
            </a:p>
          </p:txBody>
        </p:sp>
        <p:sp>
          <p:nvSpPr>
            <p:cNvPr id="22102" name="Freeform 598"/>
            <p:cNvSpPr>
              <a:spLocks/>
            </p:cNvSpPr>
            <p:nvPr/>
          </p:nvSpPr>
          <p:spPr bwMode="auto">
            <a:xfrm>
              <a:off x="3115" y="2250"/>
              <a:ext cx="232" cy="152"/>
            </a:xfrm>
            <a:custGeom>
              <a:avLst/>
              <a:gdLst/>
              <a:ahLst/>
              <a:cxnLst>
                <a:cxn ang="0">
                  <a:pos x="1096" y="192"/>
                </a:cxn>
                <a:cxn ang="0">
                  <a:pos x="1160" y="12"/>
                </a:cxn>
                <a:cxn ang="0">
                  <a:pos x="1031" y="0"/>
                </a:cxn>
                <a:cxn ang="0">
                  <a:pos x="880" y="136"/>
                </a:cxn>
                <a:cxn ang="0">
                  <a:pos x="764" y="279"/>
                </a:cxn>
                <a:cxn ang="0">
                  <a:pos x="674" y="357"/>
                </a:cxn>
                <a:cxn ang="0">
                  <a:pos x="523" y="442"/>
                </a:cxn>
                <a:cxn ang="0">
                  <a:pos x="200" y="572"/>
                </a:cxn>
                <a:cxn ang="0">
                  <a:pos x="96" y="627"/>
                </a:cxn>
                <a:cxn ang="0">
                  <a:pos x="0" y="694"/>
                </a:cxn>
                <a:cxn ang="0">
                  <a:pos x="67" y="684"/>
                </a:cxn>
                <a:cxn ang="0">
                  <a:pos x="324" y="684"/>
                </a:cxn>
                <a:cxn ang="0">
                  <a:pos x="1014" y="762"/>
                </a:cxn>
                <a:cxn ang="0">
                  <a:pos x="1096" y="192"/>
                </a:cxn>
              </a:cxnLst>
              <a:rect l="0" t="0" r="r" b="b"/>
              <a:pathLst>
                <a:path w="1160" h="762">
                  <a:moveTo>
                    <a:pt x="1096" y="192"/>
                  </a:moveTo>
                  <a:lnTo>
                    <a:pt x="1160" y="12"/>
                  </a:lnTo>
                  <a:lnTo>
                    <a:pt x="1031" y="0"/>
                  </a:lnTo>
                  <a:lnTo>
                    <a:pt x="880" y="136"/>
                  </a:lnTo>
                  <a:lnTo>
                    <a:pt x="764" y="279"/>
                  </a:lnTo>
                  <a:lnTo>
                    <a:pt x="674" y="357"/>
                  </a:lnTo>
                  <a:lnTo>
                    <a:pt x="523" y="442"/>
                  </a:lnTo>
                  <a:lnTo>
                    <a:pt x="200" y="572"/>
                  </a:lnTo>
                  <a:lnTo>
                    <a:pt x="96" y="627"/>
                  </a:lnTo>
                  <a:lnTo>
                    <a:pt x="0" y="694"/>
                  </a:lnTo>
                  <a:lnTo>
                    <a:pt x="67" y="684"/>
                  </a:lnTo>
                  <a:lnTo>
                    <a:pt x="324" y="684"/>
                  </a:lnTo>
                  <a:lnTo>
                    <a:pt x="1014" y="762"/>
                  </a:lnTo>
                  <a:lnTo>
                    <a:pt x="1096" y="192"/>
                  </a:lnTo>
                  <a:close/>
                </a:path>
              </a:pathLst>
            </a:custGeom>
            <a:solidFill>
              <a:srgbClr val="BFDDFF"/>
            </a:solidFill>
            <a:ln w="9525">
              <a:noFill/>
              <a:round/>
              <a:headEnd/>
              <a:tailEnd/>
            </a:ln>
          </p:spPr>
          <p:txBody>
            <a:bodyPr/>
            <a:lstStyle/>
            <a:p>
              <a:endParaRPr lang="en-GB"/>
            </a:p>
          </p:txBody>
        </p:sp>
        <p:sp>
          <p:nvSpPr>
            <p:cNvPr id="22103" name="Freeform 599"/>
            <p:cNvSpPr>
              <a:spLocks/>
            </p:cNvSpPr>
            <p:nvPr/>
          </p:nvSpPr>
          <p:spPr bwMode="auto">
            <a:xfrm>
              <a:off x="2971" y="2421"/>
              <a:ext cx="73" cy="99"/>
            </a:xfrm>
            <a:custGeom>
              <a:avLst/>
              <a:gdLst/>
              <a:ahLst/>
              <a:cxnLst>
                <a:cxn ang="0">
                  <a:pos x="11" y="115"/>
                </a:cxn>
                <a:cxn ang="0">
                  <a:pos x="63" y="227"/>
                </a:cxn>
                <a:cxn ang="0">
                  <a:pos x="202" y="436"/>
                </a:cxn>
                <a:cxn ang="0">
                  <a:pos x="230" y="492"/>
                </a:cxn>
                <a:cxn ang="0">
                  <a:pos x="236" y="425"/>
                </a:cxn>
                <a:cxn ang="0">
                  <a:pos x="278" y="239"/>
                </a:cxn>
                <a:cxn ang="0">
                  <a:pos x="362" y="0"/>
                </a:cxn>
                <a:cxn ang="0">
                  <a:pos x="272" y="26"/>
                </a:cxn>
                <a:cxn ang="0">
                  <a:pos x="42" y="43"/>
                </a:cxn>
                <a:cxn ang="0">
                  <a:pos x="0" y="54"/>
                </a:cxn>
                <a:cxn ang="0">
                  <a:pos x="11" y="115"/>
                </a:cxn>
              </a:cxnLst>
              <a:rect l="0" t="0" r="r" b="b"/>
              <a:pathLst>
                <a:path w="362" h="492">
                  <a:moveTo>
                    <a:pt x="11" y="115"/>
                  </a:moveTo>
                  <a:lnTo>
                    <a:pt x="63" y="227"/>
                  </a:lnTo>
                  <a:lnTo>
                    <a:pt x="202" y="436"/>
                  </a:lnTo>
                  <a:lnTo>
                    <a:pt x="230" y="492"/>
                  </a:lnTo>
                  <a:lnTo>
                    <a:pt x="236" y="425"/>
                  </a:lnTo>
                  <a:lnTo>
                    <a:pt x="278" y="239"/>
                  </a:lnTo>
                  <a:lnTo>
                    <a:pt x="362" y="0"/>
                  </a:lnTo>
                  <a:lnTo>
                    <a:pt x="272" y="26"/>
                  </a:lnTo>
                  <a:lnTo>
                    <a:pt x="42" y="43"/>
                  </a:lnTo>
                  <a:lnTo>
                    <a:pt x="0" y="54"/>
                  </a:lnTo>
                  <a:lnTo>
                    <a:pt x="11" y="115"/>
                  </a:lnTo>
                  <a:close/>
                </a:path>
              </a:pathLst>
            </a:custGeom>
            <a:solidFill>
              <a:srgbClr val="BFDDFF"/>
            </a:solidFill>
            <a:ln w="9525">
              <a:noFill/>
              <a:round/>
              <a:headEnd/>
              <a:tailEnd/>
            </a:ln>
          </p:spPr>
          <p:txBody>
            <a:bodyPr/>
            <a:lstStyle/>
            <a:p>
              <a:endParaRPr lang="en-GB"/>
            </a:p>
          </p:txBody>
        </p:sp>
        <p:sp>
          <p:nvSpPr>
            <p:cNvPr id="22104" name="Freeform 600"/>
            <p:cNvSpPr>
              <a:spLocks/>
            </p:cNvSpPr>
            <p:nvPr/>
          </p:nvSpPr>
          <p:spPr bwMode="auto">
            <a:xfrm>
              <a:off x="2693" y="1575"/>
              <a:ext cx="409" cy="69"/>
            </a:xfrm>
            <a:custGeom>
              <a:avLst/>
              <a:gdLst/>
              <a:ahLst/>
              <a:cxnLst>
                <a:cxn ang="0">
                  <a:pos x="1076" y="37"/>
                </a:cxn>
                <a:cxn ang="0">
                  <a:pos x="900" y="0"/>
                </a:cxn>
                <a:cxn ang="0">
                  <a:pos x="559" y="14"/>
                </a:cxn>
                <a:cxn ang="0">
                  <a:pos x="363" y="56"/>
                </a:cxn>
                <a:cxn ang="0">
                  <a:pos x="241" y="103"/>
                </a:cxn>
                <a:cxn ang="0">
                  <a:pos x="130" y="166"/>
                </a:cxn>
                <a:cxn ang="0">
                  <a:pos x="30" y="246"/>
                </a:cxn>
                <a:cxn ang="0">
                  <a:pos x="0" y="284"/>
                </a:cxn>
                <a:cxn ang="0">
                  <a:pos x="109" y="247"/>
                </a:cxn>
                <a:cxn ang="0">
                  <a:pos x="221" y="217"/>
                </a:cxn>
                <a:cxn ang="0">
                  <a:pos x="336" y="191"/>
                </a:cxn>
                <a:cxn ang="0">
                  <a:pos x="452" y="170"/>
                </a:cxn>
                <a:cxn ang="0">
                  <a:pos x="569" y="153"/>
                </a:cxn>
                <a:cxn ang="0">
                  <a:pos x="691" y="142"/>
                </a:cxn>
                <a:cxn ang="0">
                  <a:pos x="813" y="135"/>
                </a:cxn>
                <a:cxn ang="0">
                  <a:pos x="939" y="134"/>
                </a:cxn>
                <a:cxn ang="0">
                  <a:pos x="1011" y="133"/>
                </a:cxn>
                <a:cxn ang="0">
                  <a:pos x="1085" y="135"/>
                </a:cxn>
                <a:cxn ang="0">
                  <a:pos x="1158" y="139"/>
                </a:cxn>
                <a:cxn ang="0">
                  <a:pos x="1230" y="145"/>
                </a:cxn>
                <a:cxn ang="0">
                  <a:pos x="1301" y="152"/>
                </a:cxn>
                <a:cxn ang="0">
                  <a:pos x="1372" y="161"/>
                </a:cxn>
                <a:cxn ang="0">
                  <a:pos x="1441" y="171"/>
                </a:cxn>
                <a:cxn ang="0">
                  <a:pos x="1512" y="185"/>
                </a:cxn>
                <a:cxn ang="0">
                  <a:pos x="1579" y="198"/>
                </a:cxn>
                <a:cxn ang="0">
                  <a:pos x="1647" y="213"/>
                </a:cxn>
                <a:cxn ang="0">
                  <a:pos x="1713" y="230"/>
                </a:cxn>
                <a:cxn ang="0">
                  <a:pos x="1782" y="251"/>
                </a:cxn>
                <a:cxn ang="0">
                  <a:pos x="1846" y="271"/>
                </a:cxn>
                <a:cxn ang="0">
                  <a:pos x="1912" y="295"/>
                </a:cxn>
                <a:cxn ang="0">
                  <a:pos x="1977" y="319"/>
                </a:cxn>
                <a:cxn ang="0">
                  <a:pos x="2041" y="346"/>
                </a:cxn>
                <a:cxn ang="0">
                  <a:pos x="1912" y="210"/>
                </a:cxn>
                <a:cxn ang="0">
                  <a:pos x="1779" y="96"/>
                </a:cxn>
                <a:cxn ang="0">
                  <a:pos x="1682" y="42"/>
                </a:cxn>
                <a:cxn ang="0">
                  <a:pos x="1614" y="20"/>
                </a:cxn>
                <a:cxn ang="0">
                  <a:pos x="1507" y="5"/>
                </a:cxn>
                <a:cxn ang="0">
                  <a:pos x="1076" y="37"/>
                </a:cxn>
              </a:cxnLst>
              <a:rect l="0" t="0" r="r" b="b"/>
              <a:pathLst>
                <a:path w="2041" h="346">
                  <a:moveTo>
                    <a:pt x="1076" y="37"/>
                  </a:moveTo>
                  <a:lnTo>
                    <a:pt x="900" y="0"/>
                  </a:lnTo>
                  <a:lnTo>
                    <a:pt x="559" y="14"/>
                  </a:lnTo>
                  <a:lnTo>
                    <a:pt x="363" y="56"/>
                  </a:lnTo>
                  <a:lnTo>
                    <a:pt x="241" y="103"/>
                  </a:lnTo>
                  <a:lnTo>
                    <a:pt x="130" y="166"/>
                  </a:lnTo>
                  <a:lnTo>
                    <a:pt x="30" y="246"/>
                  </a:lnTo>
                  <a:lnTo>
                    <a:pt x="0" y="284"/>
                  </a:lnTo>
                  <a:lnTo>
                    <a:pt x="109" y="247"/>
                  </a:lnTo>
                  <a:lnTo>
                    <a:pt x="221" y="217"/>
                  </a:lnTo>
                  <a:lnTo>
                    <a:pt x="336" y="191"/>
                  </a:lnTo>
                  <a:lnTo>
                    <a:pt x="452" y="170"/>
                  </a:lnTo>
                  <a:lnTo>
                    <a:pt x="569" y="153"/>
                  </a:lnTo>
                  <a:lnTo>
                    <a:pt x="691" y="142"/>
                  </a:lnTo>
                  <a:lnTo>
                    <a:pt x="813" y="135"/>
                  </a:lnTo>
                  <a:lnTo>
                    <a:pt x="939" y="134"/>
                  </a:lnTo>
                  <a:lnTo>
                    <a:pt x="1011" y="133"/>
                  </a:lnTo>
                  <a:lnTo>
                    <a:pt x="1085" y="135"/>
                  </a:lnTo>
                  <a:lnTo>
                    <a:pt x="1158" y="139"/>
                  </a:lnTo>
                  <a:lnTo>
                    <a:pt x="1230" y="145"/>
                  </a:lnTo>
                  <a:lnTo>
                    <a:pt x="1301" y="152"/>
                  </a:lnTo>
                  <a:lnTo>
                    <a:pt x="1372" y="161"/>
                  </a:lnTo>
                  <a:lnTo>
                    <a:pt x="1441" y="171"/>
                  </a:lnTo>
                  <a:lnTo>
                    <a:pt x="1512" y="185"/>
                  </a:lnTo>
                  <a:lnTo>
                    <a:pt x="1579" y="198"/>
                  </a:lnTo>
                  <a:lnTo>
                    <a:pt x="1647" y="213"/>
                  </a:lnTo>
                  <a:lnTo>
                    <a:pt x="1713" y="230"/>
                  </a:lnTo>
                  <a:lnTo>
                    <a:pt x="1782" y="251"/>
                  </a:lnTo>
                  <a:lnTo>
                    <a:pt x="1846" y="271"/>
                  </a:lnTo>
                  <a:lnTo>
                    <a:pt x="1912" y="295"/>
                  </a:lnTo>
                  <a:lnTo>
                    <a:pt x="1977" y="319"/>
                  </a:lnTo>
                  <a:lnTo>
                    <a:pt x="2041" y="346"/>
                  </a:lnTo>
                  <a:lnTo>
                    <a:pt x="1912" y="210"/>
                  </a:lnTo>
                  <a:lnTo>
                    <a:pt x="1779" y="96"/>
                  </a:lnTo>
                  <a:lnTo>
                    <a:pt x="1682" y="42"/>
                  </a:lnTo>
                  <a:lnTo>
                    <a:pt x="1614" y="20"/>
                  </a:lnTo>
                  <a:lnTo>
                    <a:pt x="1507" y="5"/>
                  </a:lnTo>
                  <a:lnTo>
                    <a:pt x="1076" y="37"/>
                  </a:lnTo>
                  <a:close/>
                </a:path>
              </a:pathLst>
            </a:custGeom>
            <a:solidFill>
              <a:srgbClr val="000000"/>
            </a:solidFill>
            <a:ln w="9525">
              <a:noFill/>
              <a:round/>
              <a:headEnd/>
              <a:tailEnd/>
            </a:ln>
          </p:spPr>
          <p:txBody>
            <a:bodyPr/>
            <a:lstStyle/>
            <a:p>
              <a:endParaRPr lang="en-GB"/>
            </a:p>
          </p:txBody>
        </p:sp>
        <p:sp>
          <p:nvSpPr>
            <p:cNvPr id="22105" name="Freeform 601"/>
            <p:cNvSpPr>
              <a:spLocks/>
            </p:cNvSpPr>
            <p:nvPr/>
          </p:nvSpPr>
          <p:spPr bwMode="auto">
            <a:xfrm>
              <a:off x="3134" y="2252"/>
              <a:ext cx="302" cy="356"/>
            </a:xfrm>
            <a:custGeom>
              <a:avLst/>
              <a:gdLst/>
              <a:ahLst/>
              <a:cxnLst>
                <a:cxn ang="0">
                  <a:pos x="1135" y="105"/>
                </a:cxn>
                <a:cxn ang="0">
                  <a:pos x="1051" y="519"/>
                </a:cxn>
                <a:cxn ang="0">
                  <a:pos x="1074" y="806"/>
                </a:cxn>
                <a:cxn ang="0">
                  <a:pos x="878" y="817"/>
                </a:cxn>
                <a:cxn ang="0">
                  <a:pos x="0" y="850"/>
                </a:cxn>
                <a:cxn ang="0">
                  <a:pos x="78" y="1061"/>
                </a:cxn>
                <a:cxn ang="0">
                  <a:pos x="384" y="1297"/>
                </a:cxn>
                <a:cxn ang="0">
                  <a:pos x="488" y="1430"/>
                </a:cxn>
                <a:cxn ang="0">
                  <a:pos x="496" y="1539"/>
                </a:cxn>
                <a:cxn ang="0">
                  <a:pos x="519" y="1778"/>
                </a:cxn>
                <a:cxn ang="0">
                  <a:pos x="600" y="1705"/>
                </a:cxn>
                <a:cxn ang="0">
                  <a:pos x="629" y="1681"/>
                </a:cxn>
                <a:cxn ang="0">
                  <a:pos x="738" y="1579"/>
                </a:cxn>
                <a:cxn ang="0">
                  <a:pos x="851" y="1456"/>
                </a:cxn>
                <a:cxn ang="0">
                  <a:pos x="924" y="1372"/>
                </a:cxn>
                <a:cxn ang="0">
                  <a:pos x="941" y="1350"/>
                </a:cxn>
                <a:cxn ang="0">
                  <a:pos x="992" y="1287"/>
                </a:cxn>
                <a:cxn ang="0">
                  <a:pos x="1040" y="1222"/>
                </a:cxn>
                <a:cxn ang="0">
                  <a:pos x="1088" y="1158"/>
                </a:cxn>
                <a:cxn ang="0">
                  <a:pos x="1203" y="978"/>
                </a:cxn>
                <a:cxn ang="0">
                  <a:pos x="1309" y="776"/>
                </a:cxn>
                <a:cxn ang="0">
                  <a:pos x="1359" y="504"/>
                </a:cxn>
                <a:cxn ang="0">
                  <a:pos x="1378" y="493"/>
                </a:cxn>
                <a:cxn ang="0">
                  <a:pos x="1390" y="484"/>
                </a:cxn>
                <a:cxn ang="0">
                  <a:pos x="1395" y="478"/>
                </a:cxn>
                <a:cxn ang="0">
                  <a:pos x="1407" y="457"/>
                </a:cxn>
                <a:cxn ang="0">
                  <a:pos x="1410" y="449"/>
                </a:cxn>
                <a:cxn ang="0">
                  <a:pos x="1416" y="431"/>
                </a:cxn>
                <a:cxn ang="0">
                  <a:pos x="1419" y="409"/>
                </a:cxn>
                <a:cxn ang="0">
                  <a:pos x="1420" y="386"/>
                </a:cxn>
                <a:cxn ang="0">
                  <a:pos x="1442" y="353"/>
                </a:cxn>
                <a:cxn ang="0">
                  <a:pos x="1455" y="317"/>
                </a:cxn>
                <a:cxn ang="0">
                  <a:pos x="1474" y="236"/>
                </a:cxn>
                <a:cxn ang="0">
                  <a:pos x="1477" y="215"/>
                </a:cxn>
                <a:cxn ang="0">
                  <a:pos x="1484" y="202"/>
                </a:cxn>
                <a:cxn ang="0">
                  <a:pos x="1491" y="190"/>
                </a:cxn>
                <a:cxn ang="0">
                  <a:pos x="1497" y="180"/>
                </a:cxn>
                <a:cxn ang="0">
                  <a:pos x="1501" y="166"/>
                </a:cxn>
                <a:cxn ang="0">
                  <a:pos x="1509" y="147"/>
                </a:cxn>
                <a:cxn ang="0">
                  <a:pos x="1510" y="102"/>
                </a:cxn>
                <a:cxn ang="0">
                  <a:pos x="1505" y="65"/>
                </a:cxn>
                <a:cxn ang="0">
                  <a:pos x="1486" y="29"/>
                </a:cxn>
                <a:cxn ang="0">
                  <a:pos x="1471" y="16"/>
                </a:cxn>
                <a:cxn ang="0">
                  <a:pos x="1432" y="0"/>
                </a:cxn>
                <a:cxn ang="0">
                  <a:pos x="1401" y="0"/>
                </a:cxn>
                <a:cxn ang="0">
                  <a:pos x="1362" y="1"/>
                </a:cxn>
                <a:cxn ang="0">
                  <a:pos x="1353" y="8"/>
                </a:cxn>
                <a:cxn ang="0">
                  <a:pos x="1324" y="17"/>
                </a:cxn>
                <a:cxn ang="0">
                  <a:pos x="1291" y="12"/>
                </a:cxn>
                <a:cxn ang="0">
                  <a:pos x="1274" y="16"/>
                </a:cxn>
                <a:cxn ang="0">
                  <a:pos x="1258" y="23"/>
                </a:cxn>
                <a:cxn ang="0">
                  <a:pos x="1241" y="35"/>
                </a:cxn>
                <a:cxn ang="0">
                  <a:pos x="1246" y="26"/>
                </a:cxn>
                <a:cxn ang="0">
                  <a:pos x="1255" y="21"/>
                </a:cxn>
                <a:cxn ang="0">
                  <a:pos x="1162" y="27"/>
                </a:cxn>
              </a:cxnLst>
              <a:rect l="0" t="0" r="r" b="b"/>
              <a:pathLst>
                <a:path w="1511" h="1778">
                  <a:moveTo>
                    <a:pt x="1162" y="27"/>
                  </a:moveTo>
                  <a:lnTo>
                    <a:pt x="1135" y="105"/>
                  </a:lnTo>
                  <a:lnTo>
                    <a:pt x="1061" y="432"/>
                  </a:lnTo>
                  <a:lnTo>
                    <a:pt x="1051" y="519"/>
                  </a:lnTo>
                  <a:lnTo>
                    <a:pt x="1055" y="694"/>
                  </a:lnTo>
                  <a:lnTo>
                    <a:pt x="1074" y="806"/>
                  </a:lnTo>
                  <a:lnTo>
                    <a:pt x="1074" y="845"/>
                  </a:lnTo>
                  <a:lnTo>
                    <a:pt x="878" y="817"/>
                  </a:lnTo>
                  <a:lnTo>
                    <a:pt x="479" y="812"/>
                  </a:lnTo>
                  <a:lnTo>
                    <a:pt x="0" y="850"/>
                  </a:lnTo>
                  <a:lnTo>
                    <a:pt x="41" y="1006"/>
                  </a:lnTo>
                  <a:lnTo>
                    <a:pt x="78" y="1061"/>
                  </a:lnTo>
                  <a:lnTo>
                    <a:pt x="103" y="1084"/>
                  </a:lnTo>
                  <a:lnTo>
                    <a:pt x="384" y="1297"/>
                  </a:lnTo>
                  <a:lnTo>
                    <a:pt x="462" y="1380"/>
                  </a:lnTo>
                  <a:lnTo>
                    <a:pt x="488" y="1430"/>
                  </a:lnTo>
                  <a:lnTo>
                    <a:pt x="496" y="1483"/>
                  </a:lnTo>
                  <a:lnTo>
                    <a:pt x="496" y="1539"/>
                  </a:lnTo>
                  <a:lnTo>
                    <a:pt x="457" y="1778"/>
                  </a:lnTo>
                  <a:lnTo>
                    <a:pt x="519" y="1778"/>
                  </a:lnTo>
                  <a:lnTo>
                    <a:pt x="573" y="1730"/>
                  </a:lnTo>
                  <a:lnTo>
                    <a:pt x="600" y="1705"/>
                  </a:lnTo>
                  <a:lnTo>
                    <a:pt x="614" y="1693"/>
                  </a:lnTo>
                  <a:lnTo>
                    <a:pt x="629" y="1681"/>
                  </a:lnTo>
                  <a:lnTo>
                    <a:pt x="683" y="1630"/>
                  </a:lnTo>
                  <a:lnTo>
                    <a:pt x="738" y="1579"/>
                  </a:lnTo>
                  <a:lnTo>
                    <a:pt x="815" y="1498"/>
                  </a:lnTo>
                  <a:lnTo>
                    <a:pt x="851" y="1456"/>
                  </a:lnTo>
                  <a:lnTo>
                    <a:pt x="888" y="1415"/>
                  </a:lnTo>
                  <a:lnTo>
                    <a:pt x="924" y="1372"/>
                  </a:lnTo>
                  <a:lnTo>
                    <a:pt x="932" y="1361"/>
                  </a:lnTo>
                  <a:lnTo>
                    <a:pt x="941" y="1350"/>
                  </a:lnTo>
                  <a:lnTo>
                    <a:pt x="959" y="1330"/>
                  </a:lnTo>
                  <a:lnTo>
                    <a:pt x="992" y="1287"/>
                  </a:lnTo>
                  <a:lnTo>
                    <a:pt x="1026" y="1245"/>
                  </a:lnTo>
                  <a:lnTo>
                    <a:pt x="1040" y="1222"/>
                  </a:lnTo>
                  <a:lnTo>
                    <a:pt x="1056" y="1201"/>
                  </a:lnTo>
                  <a:lnTo>
                    <a:pt x="1088" y="1158"/>
                  </a:lnTo>
                  <a:lnTo>
                    <a:pt x="1147" y="1069"/>
                  </a:lnTo>
                  <a:lnTo>
                    <a:pt x="1203" y="978"/>
                  </a:lnTo>
                  <a:lnTo>
                    <a:pt x="1255" y="888"/>
                  </a:lnTo>
                  <a:lnTo>
                    <a:pt x="1309" y="776"/>
                  </a:lnTo>
                  <a:lnTo>
                    <a:pt x="1359" y="665"/>
                  </a:lnTo>
                  <a:lnTo>
                    <a:pt x="1359" y="504"/>
                  </a:lnTo>
                  <a:lnTo>
                    <a:pt x="1373" y="498"/>
                  </a:lnTo>
                  <a:lnTo>
                    <a:pt x="1378" y="493"/>
                  </a:lnTo>
                  <a:lnTo>
                    <a:pt x="1385" y="490"/>
                  </a:lnTo>
                  <a:lnTo>
                    <a:pt x="1390" y="484"/>
                  </a:lnTo>
                  <a:lnTo>
                    <a:pt x="1392" y="480"/>
                  </a:lnTo>
                  <a:lnTo>
                    <a:pt x="1395" y="478"/>
                  </a:lnTo>
                  <a:lnTo>
                    <a:pt x="1404" y="466"/>
                  </a:lnTo>
                  <a:lnTo>
                    <a:pt x="1407" y="457"/>
                  </a:lnTo>
                  <a:lnTo>
                    <a:pt x="1408" y="452"/>
                  </a:lnTo>
                  <a:lnTo>
                    <a:pt x="1410" y="449"/>
                  </a:lnTo>
                  <a:lnTo>
                    <a:pt x="1412" y="440"/>
                  </a:lnTo>
                  <a:lnTo>
                    <a:pt x="1416" y="431"/>
                  </a:lnTo>
                  <a:lnTo>
                    <a:pt x="1417" y="419"/>
                  </a:lnTo>
                  <a:lnTo>
                    <a:pt x="1419" y="409"/>
                  </a:lnTo>
                  <a:lnTo>
                    <a:pt x="1419" y="398"/>
                  </a:lnTo>
                  <a:lnTo>
                    <a:pt x="1420" y="386"/>
                  </a:lnTo>
                  <a:lnTo>
                    <a:pt x="1432" y="369"/>
                  </a:lnTo>
                  <a:lnTo>
                    <a:pt x="1442" y="353"/>
                  </a:lnTo>
                  <a:lnTo>
                    <a:pt x="1450" y="335"/>
                  </a:lnTo>
                  <a:lnTo>
                    <a:pt x="1455" y="317"/>
                  </a:lnTo>
                  <a:lnTo>
                    <a:pt x="1469" y="263"/>
                  </a:lnTo>
                  <a:lnTo>
                    <a:pt x="1474" y="236"/>
                  </a:lnTo>
                  <a:lnTo>
                    <a:pt x="1476" y="222"/>
                  </a:lnTo>
                  <a:lnTo>
                    <a:pt x="1477" y="215"/>
                  </a:lnTo>
                  <a:lnTo>
                    <a:pt x="1479" y="209"/>
                  </a:lnTo>
                  <a:lnTo>
                    <a:pt x="1484" y="202"/>
                  </a:lnTo>
                  <a:lnTo>
                    <a:pt x="1490" y="195"/>
                  </a:lnTo>
                  <a:lnTo>
                    <a:pt x="1491" y="190"/>
                  </a:lnTo>
                  <a:lnTo>
                    <a:pt x="1493" y="187"/>
                  </a:lnTo>
                  <a:lnTo>
                    <a:pt x="1497" y="180"/>
                  </a:lnTo>
                  <a:lnTo>
                    <a:pt x="1500" y="171"/>
                  </a:lnTo>
                  <a:lnTo>
                    <a:pt x="1501" y="166"/>
                  </a:lnTo>
                  <a:lnTo>
                    <a:pt x="1503" y="163"/>
                  </a:lnTo>
                  <a:lnTo>
                    <a:pt x="1509" y="147"/>
                  </a:lnTo>
                  <a:lnTo>
                    <a:pt x="1511" y="116"/>
                  </a:lnTo>
                  <a:lnTo>
                    <a:pt x="1510" y="102"/>
                  </a:lnTo>
                  <a:lnTo>
                    <a:pt x="1510" y="89"/>
                  </a:lnTo>
                  <a:lnTo>
                    <a:pt x="1505" y="65"/>
                  </a:lnTo>
                  <a:lnTo>
                    <a:pt x="1499" y="46"/>
                  </a:lnTo>
                  <a:lnTo>
                    <a:pt x="1486" y="29"/>
                  </a:lnTo>
                  <a:lnTo>
                    <a:pt x="1478" y="21"/>
                  </a:lnTo>
                  <a:lnTo>
                    <a:pt x="1471" y="16"/>
                  </a:lnTo>
                  <a:lnTo>
                    <a:pt x="1453" y="5"/>
                  </a:lnTo>
                  <a:lnTo>
                    <a:pt x="1432" y="0"/>
                  </a:lnTo>
                  <a:lnTo>
                    <a:pt x="1417" y="0"/>
                  </a:lnTo>
                  <a:lnTo>
                    <a:pt x="1401" y="0"/>
                  </a:lnTo>
                  <a:lnTo>
                    <a:pt x="1367" y="0"/>
                  </a:lnTo>
                  <a:lnTo>
                    <a:pt x="1362" y="1"/>
                  </a:lnTo>
                  <a:lnTo>
                    <a:pt x="1359" y="4"/>
                  </a:lnTo>
                  <a:lnTo>
                    <a:pt x="1353" y="8"/>
                  </a:lnTo>
                  <a:lnTo>
                    <a:pt x="1339" y="21"/>
                  </a:lnTo>
                  <a:lnTo>
                    <a:pt x="1324" y="17"/>
                  </a:lnTo>
                  <a:lnTo>
                    <a:pt x="1308" y="14"/>
                  </a:lnTo>
                  <a:lnTo>
                    <a:pt x="1291" y="12"/>
                  </a:lnTo>
                  <a:lnTo>
                    <a:pt x="1274" y="13"/>
                  </a:lnTo>
                  <a:lnTo>
                    <a:pt x="1274" y="16"/>
                  </a:lnTo>
                  <a:lnTo>
                    <a:pt x="1264" y="20"/>
                  </a:lnTo>
                  <a:lnTo>
                    <a:pt x="1258" y="23"/>
                  </a:lnTo>
                  <a:lnTo>
                    <a:pt x="1249" y="27"/>
                  </a:lnTo>
                  <a:lnTo>
                    <a:pt x="1241" y="35"/>
                  </a:lnTo>
                  <a:lnTo>
                    <a:pt x="1242" y="29"/>
                  </a:lnTo>
                  <a:lnTo>
                    <a:pt x="1246" y="26"/>
                  </a:lnTo>
                  <a:lnTo>
                    <a:pt x="1249" y="22"/>
                  </a:lnTo>
                  <a:lnTo>
                    <a:pt x="1255" y="21"/>
                  </a:lnTo>
                  <a:lnTo>
                    <a:pt x="1255" y="18"/>
                  </a:lnTo>
                  <a:lnTo>
                    <a:pt x="1162" y="27"/>
                  </a:lnTo>
                  <a:close/>
                </a:path>
              </a:pathLst>
            </a:custGeom>
            <a:solidFill>
              <a:srgbClr val="BFDDFF"/>
            </a:solidFill>
            <a:ln w="9525">
              <a:noFill/>
              <a:round/>
              <a:headEnd/>
              <a:tailEnd/>
            </a:ln>
          </p:spPr>
          <p:txBody>
            <a:bodyPr/>
            <a:lstStyle/>
            <a:p>
              <a:endParaRPr lang="en-GB"/>
            </a:p>
          </p:txBody>
        </p:sp>
        <p:sp>
          <p:nvSpPr>
            <p:cNvPr id="22106" name="Freeform 602"/>
            <p:cNvSpPr>
              <a:spLocks/>
            </p:cNvSpPr>
            <p:nvPr/>
          </p:nvSpPr>
          <p:spPr bwMode="auto">
            <a:xfrm>
              <a:off x="3406" y="2252"/>
              <a:ext cx="1" cy="1"/>
            </a:xfrm>
            <a:custGeom>
              <a:avLst/>
              <a:gdLst/>
              <a:ahLst/>
              <a:cxnLst>
                <a:cxn ang="0">
                  <a:pos x="0" y="4"/>
                </a:cxn>
                <a:cxn ang="0">
                  <a:pos x="3" y="1"/>
                </a:cxn>
                <a:cxn ang="0">
                  <a:pos x="8" y="0"/>
                </a:cxn>
                <a:cxn ang="0">
                  <a:pos x="0" y="0"/>
                </a:cxn>
                <a:cxn ang="0">
                  <a:pos x="0" y="4"/>
                </a:cxn>
              </a:cxnLst>
              <a:rect l="0" t="0" r="r" b="b"/>
              <a:pathLst>
                <a:path w="8" h="4">
                  <a:moveTo>
                    <a:pt x="0" y="4"/>
                  </a:moveTo>
                  <a:lnTo>
                    <a:pt x="3" y="1"/>
                  </a:lnTo>
                  <a:lnTo>
                    <a:pt x="8" y="0"/>
                  </a:lnTo>
                  <a:lnTo>
                    <a:pt x="0" y="0"/>
                  </a:lnTo>
                  <a:lnTo>
                    <a:pt x="0" y="4"/>
                  </a:lnTo>
                  <a:close/>
                </a:path>
              </a:pathLst>
            </a:custGeom>
            <a:solidFill>
              <a:srgbClr val="007FFF"/>
            </a:solidFill>
            <a:ln w="9525">
              <a:noFill/>
              <a:round/>
              <a:headEnd/>
              <a:tailEnd/>
            </a:ln>
          </p:spPr>
          <p:txBody>
            <a:bodyPr/>
            <a:lstStyle/>
            <a:p>
              <a:endParaRPr lang="en-GB"/>
            </a:p>
          </p:txBody>
        </p:sp>
        <p:sp>
          <p:nvSpPr>
            <p:cNvPr id="22107" name="Freeform 603"/>
            <p:cNvSpPr>
              <a:spLocks/>
            </p:cNvSpPr>
            <p:nvPr/>
          </p:nvSpPr>
          <p:spPr bwMode="auto">
            <a:xfrm>
              <a:off x="2331" y="2239"/>
              <a:ext cx="619" cy="361"/>
            </a:xfrm>
            <a:custGeom>
              <a:avLst/>
              <a:gdLst/>
              <a:ahLst/>
              <a:cxnLst>
                <a:cxn ang="0">
                  <a:pos x="2962" y="627"/>
                </a:cxn>
                <a:cxn ang="0">
                  <a:pos x="2633" y="446"/>
                </a:cxn>
                <a:cxn ang="0">
                  <a:pos x="2514" y="494"/>
                </a:cxn>
                <a:cxn ang="0">
                  <a:pos x="2321" y="673"/>
                </a:cxn>
                <a:cxn ang="0">
                  <a:pos x="2192" y="615"/>
                </a:cxn>
                <a:cxn ang="0">
                  <a:pos x="2036" y="538"/>
                </a:cxn>
                <a:cxn ang="0">
                  <a:pos x="1918" y="415"/>
                </a:cxn>
                <a:cxn ang="0">
                  <a:pos x="1806" y="224"/>
                </a:cxn>
                <a:cxn ang="0">
                  <a:pos x="1604" y="74"/>
                </a:cxn>
                <a:cxn ang="0">
                  <a:pos x="1561" y="53"/>
                </a:cxn>
                <a:cxn ang="0">
                  <a:pos x="1474" y="22"/>
                </a:cxn>
                <a:cxn ang="0">
                  <a:pos x="1255" y="0"/>
                </a:cxn>
                <a:cxn ang="0">
                  <a:pos x="1021" y="55"/>
                </a:cxn>
                <a:cxn ang="0">
                  <a:pos x="920" y="108"/>
                </a:cxn>
                <a:cxn ang="0">
                  <a:pos x="780" y="230"/>
                </a:cxn>
                <a:cxn ang="0">
                  <a:pos x="700" y="213"/>
                </a:cxn>
                <a:cxn ang="0">
                  <a:pos x="595" y="167"/>
                </a:cxn>
                <a:cxn ang="0">
                  <a:pos x="540" y="156"/>
                </a:cxn>
                <a:cxn ang="0">
                  <a:pos x="502" y="152"/>
                </a:cxn>
                <a:cxn ang="0">
                  <a:pos x="313" y="186"/>
                </a:cxn>
                <a:cxn ang="0">
                  <a:pos x="184" y="281"/>
                </a:cxn>
                <a:cxn ang="0">
                  <a:pos x="124" y="374"/>
                </a:cxn>
                <a:cxn ang="0">
                  <a:pos x="38" y="348"/>
                </a:cxn>
                <a:cxn ang="0">
                  <a:pos x="0" y="344"/>
                </a:cxn>
                <a:cxn ang="0">
                  <a:pos x="39" y="488"/>
                </a:cxn>
                <a:cxn ang="0">
                  <a:pos x="87" y="630"/>
                </a:cxn>
                <a:cxn ang="0">
                  <a:pos x="141" y="768"/>
                </a:cxn>
                <a:cxn ang="0">
                  <a:pos x="206" y="905"/>
                </a:cxn>
                <a:cxn ang="0">
                  <a:pos x="251" y="994"/>
                </a:cxn>
                <a:cxn ang="0">
                  <a:pos x="397" y="1230"/>
                </a:cxn>
                <a:cxn ang="0">
                  <a:pos x="806" y="1074"/>
                </a:cxn>
                <a:cxn ang="0">
                  <a:pos x="941" y="1402"/>
                </a:cxn>
                <a:cxn ang="0">
                  <a:pos x="1201" y="905"/>
                </a:cxn>
                <a:cxn ang="0">
                  <a:pos x="1415" y="1290"/>
                </a:cxn>
                <a:cxn ang="0">
                  <a:pos x="1597" y="1565"/>
                </a:cxn>
                <a:cxn ang="0">
                  <a:pos x="1812" y="1119"/>
                </a:cxn>
                <a:cxn ang="0">
                  <a:pos x="1992" y="939"/>
                </a:cxn>
                <a:cxn ang="0">
                  <a:pos x="2197" y="1348"/>
                </a:cxn>
                <a:cxn ang="0">
                  <a:pos x="2343" y="1517"/>
                </a:cxn>
                <a:cxn ang="0">
                  <a:pos x="2357" y="1790"/>
                </a:cxn>
                <a:cxn ang="0">
                  <a:pos x="2574" y="1481"/>
                </a:cxn>
                <a:cxn ang="0">
                  <a:pos x="2838" y="1248"/>
                </a:cxn>
                <a:cxn ang="0">
                  <a:pos x="3080" y="969"/>
                </a:cxn>
                <a:cxn ang="0">
                  <a:pos x="3053" y="784"/>
                </a:cxn>
                <a:cxn ang="0">
                  <a:pos x="3028" y="703"/>
                </a:cxn>
              </a:cxnLst>
              <a:rect l="0" t="0" r="r" b="b"/>
              <a:pathLst>
                <a:path w="3099" h="1807">
                  <a:moveTo>
                    <a:pt x="3001" y="665"/>
                  </a:moveTo>
                  <a:lnTo>
                    <a:pt x="2962" y="627"/>
                  </a:lnTo>
                  <a:lnTo>
                    <a:pt x="2726" y="435"/>
                  </a:lnTo>
                  <a:lnTo>
                    <a:pt x="2633" y="446"/>
                  </a:lnTo>
                  <a:lnTo>
                    <a:pt x="2570" y="466"/>
                  </a:lnTo>
                  <a:lnTo>
                    <a:pt x="2514" y="494"/>
                  </a:lnTo>
                  <a:lnTo>
                    <a:pt x="2407" y="572"/>
                  </a:lnTo>
                  <a:lnTo>
                    <a:pt x="2321" y="673"/>
                  </a:lnTo>
                  <a:lnTo>
                    <a:pt x="2255" y="673"/>
                  </a:lnTo>
                  <a:lnTo>
                    <a:pt x="2192" y="615"/>
                  </a:lnTo>
                  <a:lnTo>
                    <a:pt x="2120" y="570"/>
                  </a:lnTo>
                  <a:lnTo>
                    <a:pt x="2036" y="538"/>
                  </a:lnTo>
                  <a:lnTo>
                    <a:pt x="1947" y="520"/>
                  </a:lnTo>
                  <a:lnTo>
                    <a:pt x="1918" y="415"/>
                  </a:lnTo>
                  <a:lnTo>
                    <a:pt x="1873" y="314"/>
                  </a:lnTo>
                  <a:lnTo>
                    <a:pt x="1806" y="224"/>
                  </a:lnTo>
                  <a:lnTo>
                    <a:pt x="1682" y="114"/>
                  </a:lnTo>
                  <a:lnTo>
                    <a:pt x="1604" y="74"/>
                  </a:lnTo>
                  <a:lnTo>
                    <a:pt x="1581" y="61"/>
                  </a:lnTo>
                  <a:lnTo>
                    <a:pt x="1561" y="53"/>
                  </a:lnTo>
                  <a:lnTo>
                    <a:pt x="1510" y="36"/>
                  </a:lnTo>
                  <a:lnTo>
                    <a:pt x="1474" y="22"/>
                  </a:lnTo>
                  <a:lnTo>
                    <a:pt x="1356" y="2"/>
                  </a:lnTo>
                  <a:lnTo>
                    <a:pt x="1255" y="0"/>
                  </a:lnTo>
                  <a:lnTo>
                    <a:pt x="1133" y="17"/>
                  </a:lnTo>
                  <a:lnTo>
                    <a:pt x="1021" y="55"/>
                  </a:lnTo>
                  <a:lnTo>
                    <a:pt x="939" y="98"/>
                  </a:lnTo>
                  <a:lnTo>
                    <a:pt x="920" y="108"/>
                  </a:lnTo>
                  <a:lnTo>
                    <a:pt x="859" y="152"/>
                  </a:lnTo>
                  <a:lnTo>
                    <a:pt x="780" y="230"/>
                  </a:lnTo>
                  <a:lnTo>
                    <a:pt x="757" y="258"/>
                  </a:lnTo>
                  <a:lnTo>
                    <a:pt x="700" y="213"/>
                  </a:lnTo>
                  <a:lnTo>
                    <a:pt x="665" y="191"/>
                  </a:lnTo>
                  <a:lnTo>
                    <a:pt x="595" y="167"/>
                  </a:lnTo>
                  <a:lnTo>
                    <a:pt x="578" y="163"/>
                  </a:lnTo>
                  <a:lnTo>
                    <a:pt x="540" y="156"/>
                  </a:lnTo>
                  <a:lnTo>
                    <a:pt x="521" y="152"/>
                  </a:lnTo>
                  <a:lnTo>
                    <a:pt x="502" y="152"/>
                  </a:lnTo>
                  <a:lnTo>
                    <a:pt x="425" y="152"/>
                  </a:lnTo>
                  <a:lnTo>
                    <a:pt x="313" y="186"/>
                  </a:lnTo>
                  <a:lnTo>
                    <a:pt x="223" y="245"/>
                  </a:lnTo>
                  <a:lnTo>
                    <a:pt x="184" y="281"/>
                  </a:lnTo>
                  <a:lnTo>
                    <a:pt x="150" y="325"/>
                  </a:lnTo>
                  <a:lnTo>
                    <a:pt x="124" y="374"/>
                  </a:lnTo>
                  <a:lnTo>
                    <a:pt x="105" y="365"/>
                  </a:lnTo>
                  <a:lnTo>
                    <a:pt x="38" y="348"/>
                  </a:lnTo>
                  <a:lnTo>
                    <a:pt x="27" y="348"/>
                  </a:lnTo>
                  <a:lnTo>
                    <a:pt x="0" y="344"/>
                  </a:lnTo>
                  <a:lnTo>
                    <a:pt x="17" y="416"/>
                  </a:lnTo>
                  <a:lnTo>
                    <a:pt x="39" y="488"/>
                  </a:lnTo>
                  <a:lnTo>
                    <a:pt x="61" y="559"/>
                  </a:lnTo>
                  <a:lnTo>
                    <a:pt x="87" y="630"/>
                  </a:lnTo>
                  <a:lnTo>
                    <a:pt x="113" y="699"/>
                  </a:lnTo>
                  <a:lnTo>
                    <a:pt x="141" y="768"/>
                  </a:lnTo>
                  <a:lnTo>
                    <a:pt x="172" y="837"/>
                  </a:lnTo>
                  <a:lnTo>
                    <a:pt x="206" y="905"/>
                  </a:lnTo>
                  <a:lnTo>
                    <a:pt x="251" y="905"/>
                  </a:lnTo>
                  <a:lnTo>
                    <a:pt x="251" y="994"/>
                  </a:lnTo>
                  <a:lnTo>
                    <a:pt x="320" y="1112"/>
                  </a:lnTo>
                  <a:lnTo>
                    <a:pt x="397" y="1230"/>
                  </a:lnTo>
                  <a:lnTo>
                    <a:pt x="397" y="1074"/>
                  </a:lnTo>
                  <a:lnTo>
                    <a:pt x="806" y="1074"/>
                  </a:lnTo>
                  <a:lnTo>
                    <a:pt x="806" y="1402"/>
                  </a:lnTo>
                  <a:lnTo>
                    <a:pt x="941" y="1402"/>
                  </a:lnTo>
                  <a:lnTo>
                    <a:pt x="941" y="905"/>
                  </a:lnTo>
                  <a:lnTo>
                    <a:pt x="1201" y="905"/>
                  </a:lnTo>
                  <a:lnTo>
                    <a:pt x="1201" y="1290"/>
                  </a:lnTo>
                  <a:lnTo>
                    <a:pt x="1415" y="1290"/>
                  </a:lnTo>
                  <a:lnTo>
                    <a:pt x="1415" y="1565"/>
                  </a:lnTo>
                  <a:lnTo>
                    <a:pt x="1597" y="1565"/>
                  </a:lnTo>
                  <a:lnTo>
                    <a:pt x="1597" y="1119"/>
                  </a:lnTo>
                  <a:lnTo>
                    <a:pt x="1812" y="1119"/>
                  </a:lnTo>
                  <a:lnTo>
                    <a:pt x="1812" y="939"/>
                  </a:lnTo>
                  <a:lnTo>
                    <a:pt x="1992" y="939"/>
                  </a:lnTo>
                  <a:lnTo>
                    <a:pt x="1992" y="1348"/>
                  </a:lnTo>
                  <a:lnTo>
                    <a:pt x="2197" y="1348"/>
                  </a:lnTo>
                  <a:lnTo>
                    <a:pt x="2197" y="1517"/>
                  </a:lnTo>
                  <a:lnTo>
                    <a:pt x="2343" y="1517"/>
                  </a:lnTo>
                  <a:lnTo>
                    <a:pt x="2343" y="1807"/>
                  </a:lnTo>
                  <a:lnTo>
                    <a:pt x="2357" y="1790"/>
                  </a:lnTo>
                  <a:lnTo>
                    <a:pt x="2520" y="1537"/>
                  </a:lnTo>
                  <a:lnTo>
                    <a:pt x="2574" y="1481"/>
                  </a:lnTo>
                  <a:lnTo>
                    <a:pt x="2810" y="1279"/>
                  </a:lnTo>
                  <a:lnTo>
                    <a:pt x="2838" y="1248"/>
                  </a:lnTo>
                  <a:lnTo>
                    <a:pt x="3099" y="1013"/>
                  </a:lnTo>
                  <a:lnTo>
                    <a:pt x="3080" y="969"/>
                  </a:lnTo>
                  <a:lnTo>
                    <a:pt x="3059" y="880"/>
                  </a:lnTo>
                  <a:lnTo>
                    <a:pt x="3053" y="784"/>
                  </a:lnTo>
                  <a:lnTo>
                    <a:pt x="3046" y="744"/>
                  </a:lnTo>
                  <a:lnTo>
                    <a:pt x="3028" y="703"/>
                  </a:lnTo>
                  <a:lnTo>
                    <a:pt x="3001" y="665"/>
                  </a:lnTo>
                  <a:close/>
                </a:path>
              </a:pathLst>
            </a:custGeom>
            <a:solidFill>
              <a:srgbClr val="FFFFFF"/>
            </a:solidFill>
            <a:ln w="9525">
              <a:noFill/>
              <a:round/>
              <a:headEnd/>
              <a:tailEnd/>
            </a:ln>
          </p:spPr>
          <p:txBody>
            <a:bodyPr/>
            <a:lstStyle/>
            <a:p>
              <a:endParaRPr lang="en-GB"/>
            </a:p>
          </p:txBody>
        </p:sp>
        <p:sp>
          <p:nvSpPr>
            <p:cNvPr id="22108" name="Freeform 604"/>
            <p:cNvSpPr>
              <a:spLocks/>
            </p:cNvSpPr>
            <p:nvPr/>
          </p:nvSpPr>
          <p:spPr bwMode="auto">
            <a:xfrm>
              <a:off x="2326" y="2222"/>
              <a:ext cx="550" cy="151"/>
            </a:xfrm>
            <a:custGeom>
              <a:avLst/>
              <a:gdLst/>
              <a:ahLst/>
              <a:cxnLst>
                <a:cxn ang="0">
                  <a:pos x="2747" y="519"/>
                </a:cxn>
                <a:cxn ang="0">
                  <a:pos x="2519" y="488"/>
                </a:cxn>
                <a:cxn ang="0">
                  <a:pos x="2377" y="587"/>
                </a:cxn>
                <a:cxn ang="0">
                  <a:pos x="2213" y="598"/>
                </a:cxn>
                <a:cxn ang="0">
                  <a:pos x="2036" y="530"/>
                </a:cxn>
                <a:cxn ang="0">
                  <a:pos x="1971" y="365"/>
                </a:cxn>
                <a:cxn ang="0">
                  <a:pos x="1776" y="146"/>
                </a:cxn>
                <a:cxn ang="0">
                  <a:pos x="1563" y="41"/>
                </a:cxn>
                <a:cxn ang="0">
                  <a:pos x="1276" y="0"/>
                </a:cxn>
                <a:cxn ang="0">
                  <a:pos x="980" y="75"/>
                </a:cxn>
                <a:cxn ang="0">
                  <a:pos x="767" y="229"/>
                </a:cxn>
                <a:cxn ang="0">
                  <a:pos x="604" y="158"/>
                </a:cxn>
                <a:cxn ang="0">
                  <a:pos x="446" y="151"/>
                </a:cxn>
                <a:cxn ang="0">
                  <a:pos x="278" y="202"/>
                </a:cxn>
                <a:cxn ang="0">
                  <a:pos x="104" y="354"/>
                </a:cxn>
                <a:cxn ang="0">
                  <a:pos x="53" y="342"/>
                </a:cxn>
                <a:cxn ang="0">
                  <a:pos x="2" y="337"/>
                </a:cxn>
                <a:cxn ang="0">
                  <a:pos x="21" y="428"/>
                </a:cxn>
                <a:cxn ang="0">
                  <a:pos x="59" y="432"/>
                </a:cxn>
                <a:cxn ang="0">
                  <a:pos x="145" y="458"/>
                </a:cxn>
                <a:cxn ang="0">
                  <a:pos x="205" y="365"/>
                </a:cxn>
                <a:cxn ang="0">
                  <a:pos x="334" y="270"/>
                </a:cxn>
                <a:cxn ang="0">
                  <a:pos x="502" y="234"/>
                </a:cxn>
                <a:cxn ang="0">
                  <a:pos x="542" y="236"/>
                </a:cxn>
                <a:cxn ang="0">
                  <a:pos x="581" y="241"/>
                </a:cxn>
                <a:cxn ang="0">
                  <a:pos x="616" y="251"/>
                </a:cxn>
                <a:cxn ang="0">
                  <a:pos x="721" y="297"/>
                </a:cxn>
                <a:cxn ang="0">
                  <a:pos x="801" y="314"/>
                </a:cxn>
                <a:cxn ang="0">
                  <a:pos x="941" y="192"/>
                </a:cxn>
                <a:cxn ang="0">
                  <a:pos x="973" y="173"/>
                </a:cxn>
                <a:cxn ang="0">
                  <a:pos x="1154" y="101"/>
                </a:cxn>
                <a:cxn ang="0">
                  <a:pos x="1377" y="86"/>
                </a:cxn>
                <a:cxn ang="0">
                  <a:pos x="1531" y="120"/>
                </a:cxn>
                <a:cxn ang="0">
                  <a:pos x="1582" y="137"/>
                </a:cxn>
                <a:cxn ang="0">
                  <a:pos x="1625" y="158"/>
                </a:cxn>
                <a:cxn ang="0">
                  <a:pos x="1703" y="198"/>
                </a:cxn>
                <a:cxn ang="0">
                  <a:pos x="1894" y="398"/>
                </a:cxn>
                <a:cxn ang="0">
                  <a:pos x="1968" y="604"/>
                </a:cxn>
                <a:cxn ang="0">
                  <a:pos x="2141" y="654"/>
                </a:cxn>
                <a:cxn ang="0">
                  <a:pos x="2276" y="757"/>
                </a:cxn>
                <a:cxn ang="0">
                  <a:pos x="2428" y="656"/>
                </a:cxn>
                <a:cxn ang="0">
                  <a:pos x="2591" y="550"/>
                </a:cxn>
              </a:cxnLst>
              <a:rect l="0" t="0" r="r" b="b"/>
              <a:pathLst>
                <a:path w="2747" h="757">
                  <a:moveTo>
                    <a:pt x="2654" y="530"/>
                  </a:moveTo>
                  <a:lnTo>
                    <a:pt x="2747" y="519"/>
                  </a:lnTo>
                  <a:lnTo>
                    <a:pt x="2653" y="443"/>
                  </a:lnTo>
                  <a:lnTo>
                    <a:pt x="2519" y="488"/>
                  </a:lnTo>
                  <a:lnTo>
                    <a:pt x="2429" y="544"/>
                  </a:lnTo>
                  <a:lnTo>
                    <a:pt x="2377" y="587"/>
                  </a:lnTo>
                  <a:lnTo>
                    <a:pt x="2304" y="665"/>
                  </a:lnTo>
                  <a:lnTo>
                    <a:pt x="2213" y="598"/>
                  </a:lnTo>
                  <a:lnTo>
                    <a:pt x="2113" y="550"/>
                  </a:lnTo>
                  <a:lnTo>
                    <a:pt x="2036" y="530"/>
                  </a:lnTo>
                  <a:lnTo>
                    <a:pt x="2019" y="471"/>
                  </a:lnTo>
                  <a:lnTo>
                    <a:pt x="1971" y="365"/>
                  </a:lnTo>
                  <a:lnTo>
                    <a:pt x="1905" y="268"/>
                  </a:lnTo>
                  <a:lnTo>
                    <a:pt x="1776" y="146"/>
                  </a:lnTo>
                  <a:lnTo>
                    <a:pt x="1675" y="86"/>
                  </a:lnTo>
                  <a:lnTo>
                    <a:pt x="1563" y="41"/>
                  </a:lnTo>
                  <a:lnTo>
                    <a:pt x="1441" y="8"/>
                  </a:lnTo>
                  <a:lnTo>
                    <a:pt x="1276" y="0"/>
                  </a:lnTo>
                  <a:lnTo>
                    <a:pt x="1160" y="13"/>
                  </a:lnTo>
                  <a:lnTo>
                    <a:pt x="980" y="75"/>
                  </a:lnTo>
                  <a:lnTo>
                    <a:pt x="821" y="175"/>
                  </a:lnTo>
                  <a:lnTo>
                    <a:pt x="767" y="229"/>
                  </a:lnTo>
                  <a:lnTo>
                    <a:pt x="705" y="192"/>
                  </a:lnTo>
                  <a:lnTo>
                    <a:pt x="604" y="158"/>
                  </a:lnTo>
                  <a:lnTo>
                    <a:pt x="536" y="146"/>
                  </a:lnTo>
                  <a:lnTo>
                    <a:pt x="446" y="151"/>
                  </a:lnTo>
                  <a:lnTo>
                    <a:pt x="329" y="179"/>
                  </a:lnTo>
                  <a:lnTo>
                    <a:pt x="278" y="202"/>
                  </a:lnTo>
                  <a:lnTo>
                    <a:pt x="182" y="268"/>
                  </a:lnTo>
                  <a:lnTo>
                    <a:pt x="104" y="354"/>
                  </a:lnTo>
                  <a:lnTo>
                    <a:pt x="87" y="351"/>
                  </a:lnTo>
                  <a:lnTo>
                    <a:pt x="53" y="342"/>
                  </a:lnTo>
                  <a:lnTo>
                    <a:pt x="19" y="340"/>
                  </a:lnTo>
                  <a:lnTo>
                    <a:pt x="2" y="337"/>
                  </a:lnTo>
                  <a:lnTo>
                    <a:pt x="0" y="337"/>
                  </a:lnTo>
                  <a:lnTo>
                    <a:pt x="21" y="428"/>
                  </a:lnTo>
                  <a:lnTo>
                    <a:pt x="48" y="432"/>
                  </a:lnTo>
                  <a:lnTo>
                    <a:pt x="59" y="432"/>
                  </a:lnTo>
                  <a:lnTo>
                    <a:pt x="126" y="449"/>
                  </a:lnTo>
                  <a:lnTo>
                    <a:pt x="145" y="458"/>
                  </a:lnTo>
                  <a:lnTo>
                    <a:pt x="171" y="409"/>
                  </a:lnTo>
                  <a:lnTo>
                    <a:pt x="205" y="365"/>
                  </a:lnTo>
                  <a:lnTo>
                    <a:pt x="244" y="329"/>
                  </a:lnTo>
                  <a:lnTo>
                    <a:pt x="334" y="270"/>
                  </a:lnTo>
                  <a:lnTo>
                    <a:pt x="446" y="236"/>
                  </a:lnTo>
                  <a:lnTo>
                    <a:pt x="502" y="234"/>
                  </a:lnTo>
                  <a:lnTo>
                    <a:pt x="523" y="236"/>
                  </a:lnTo>
                  <a:lnTo>
                    <a:pt x="542" y="236"/>
                  </a:lnTo>
                  <a:lnTo>
                    <a:pt x="561" y="240"/>
                  </a:lnTo>
                  <a:lnTo>
                    <a:pt x="581" y="241"/>
                  </a:lnTo>
                  <a:lnTo>
                    <a:pt x="599" y="247"/>
                  </a:lnTo>
                  <a:lnTo>
                    <a:pt x="616" y="251"/>
                  </a:lnTo>
                  <a:lnTo>
                    <a:pt x="686" y="275"/>
                  </a:lnTo>
                  <a:lnTo>
                    <a:pt x="721" y="297"/>
                  </a:lnTo>
                  <a:lnTo>
                    <a:pt x="778" y="342"/>
                  </a:lnTo>
                  <a:lnTo>
                    <a:pt x="801" y="314"/>
                  </a:lnTo>
                  <a:lnTo>
                    <a:pt x="880" y="236"/>
                  </a:lnTo>
                  <a:lnTo>
                    <a:pt x="941" y="192"/>
                  </a:lnTo>
                  <a:lnTo>
                    <a:pt x="960" y="182"/>
                  </a:lnTo>
                  <a:lnTo>
                    <a:pt x="973" y="173"/>
                  </a:lnTo>
                  <a:lnTo>
                    <a:pt x="1042" y="139"/>
                  </a:lnTo>
                  <a:lnTo>
                    <a:pt x="1154" y="101"/>
                  </a:lnTo>
                  <a:lnTo>
                    <a:pt x="1276" y="84"/>
                  </a:lnTo>
                  <a:lnTo>
                    <a:pt x="1377" y="86"/>
                  </a:lnTo>
                  <a:lnTo>
                    <a:pt x="1495" y="106"/>
                  </a:lnTo>
                  <a:lnTo>
                    <a:pt x="1531" y="120"/>
                  </a:lnTo>
                  <a:lnTo>
                    <a:pt x="1551" y="123"/>
                  </a:lnTo>
                  <a:lnTo>
                    <a:pt x="1582" y="137"/>
                  </a:lnTo>
                  <a:lnTo>
                    <a:pt x="1602" y="145"/>
                  </a:lnTo>
                  <a:lnTo>
                    <a:pt x="1625" y="158"/>
                  </a:lnTo>
                  <a:lnTo>
                    <a:pt x="1655" y="170"/>
                  </a:lnTo>
                  <a:lnTo>
                    <a:pt x="1703" y="198"/>
                  </a:lnTo>
                  <a:lnTo>
                    <a:pt x="1827" y="308"/>
                  </a:lnTo>
                  <a:lnTo>
                    <a:pt x="1894" y="398"/>
                  </a:lnTo>
                  <a:lnTo>
                    <a:pt x="1939" y="499"/>
                  </a:lnTo>
                  <a:lnTo>
                    <a:pt x="1968" y="604"/>
                  </a:lnTo>
                  <a:lnTo>
                    <a:pt x="2057" y="622"/>
                  </a:lnTo>
                  <a:lnTo>
                    <a:pt x="2141" y="654"/>
                  </a:lnTo>
                  <a:lnTo>
                    <a:pt x="2213" y="699"/>
                  </a:lnTo>
                  <a:lnTo>
                    <a:pt x="2276" y="757"/>
                  </a:lnTo>
                  <a:lnTo>
                    <a:pt x="2342" y="757"/>
                  </a:lnTo>
                  <a:lnTo>
                    <a:pt x="2428" y="656"/>
                  </a:lnTo>
                  <a:lnTo>
                    <a:pt x="2535" y="578"/>
                  </a:lnTo>
                  <a:lnTo>
                    <a:pt x="2591" y="550"/>
                  </a:lnTo>
                  <a:lnTo>
                    <a:pt x="2654" y="530"/>
                  </a:lnTo>
                  <a:close/>
                </a:path>
              </a:pathLst>
            </a:custGeom>
            <a:solidFill>
              <a:srgbClr val="7FBFFF"/>
            </a:solidFill>
            <a:ln w="9525">
              <a:noFill/>
              <a:round/>
              <a:headEnd/>
              <a:tailEnd/>
            </a:ln>
          </p:spPr>
          <p:txBody>
            <a:bodyPr/>
            <a:lstStyle/>
            <a:p>
              <a:endParaRPr lang="en-GB"/>
            </a:p>
          </p:txBody>
        </p:sp>
        <p:sp>
          <p:nvSpPr>
            <p:cNvPr id="22109" name="Freeform 605"/>
            <p:cNvSpPr>
              <a:spLocks/>
            </p:cNvSpPr>
            <p:nvPr/>
          </p:nvSpPr>
          <p:spPr bwMode="auto">
            <a:xfrm>
              <a:off x="2772" y="2459"/>
              <a:ext cx="341" cy="275"/>
            </a:xfrm>
            <a:custGeom>
              <a:avLst/>
              <a:gdLst/>
              <a:ahLst/>
              <a:cxnLst>
                <a:cxn ang="0">
                  <a:pos x="1481" y="0"/>
                </a:cxn>
                <a:cxn ang="0">
                  <a:pos x="1105" y="365"/>
                </a:cxn>
                <a:cxn ang="0">
                  <a:pos x="500" y="720"/>
                </a:cxn>
                <a:cxn ang="0">
                  <a:pos x="496" y="755"/>
                </a:cxn>
                <a:cxn ang="0">
                  <a:pos x="480" y="796"/>
                </a:cxn>
                <a:cxn ang="0">
                  <a:pos x="458" y="828"/>
                </a:cxn>
                <a:cxn ang="0">
                  <a:pos x="436" y="857"/>
                </a:cxn>
                <a:cxn ang="0">
                  <a:pos x="422" y="867"/>
                </a:cxn>
                <a:cxn ang="0">
                  <a:pos x="403" y="888"/>
                </a:cxn>
                <a:cxn ang="0">
                  <a:pos x="370" y="916"/>
                </a:cxn>
                <a:cxn ang="0">
                  <a:pos x="343" y="934"/>
                </a:cxn>
                <a:cxn ang="0">
                  <a:pos x="298" y="965"/>
                </a:cxn>
                <a:cxn ang="0">
                  <a:pos x="297" y="989"/>
                </a:cxn>
                <a:cxn ang="0">
                  <a:pos x="284" y="1018"/>
                </a:cxn>
                <a:cxn ang="0">
                  <a:pos x="276" y="1035"/>
                </a:cxn>
                <a:cxn ang="0">
                  <a:pos x="270" y="1054"/>
                </a:cxn>
                <a:cxn ang="0">
                  <a:pos x="267" y="1061"/>
                </a:cxn>
                <a:cxn ang="0">
                  <a:pos x="260" y="1073"/>
                </a:cxn>
                <a:cxn ang="0">
                  <a:pos x="246" y="1088"/>
                </a:cxn>
                <a:cxn ang="0">
                  <a:pos x="238" y="1096"/>
                </a:cxn>
                <a:cxn ang="0">
                  <a:pos x="225" y="1125"/>
                </a:cxn>
                <a:cxn ang="0">
                  <a:pos x="224" y="1139"/>
                </a:cxn>
                <a:cxn ang="0">
                  <a:pos x="218" y="1168"/>
                </a:cxn>
                <a:cxn ang="0">
                  <a:pos x="214" y="1171"/>
                </a:cxn>
                <a:cxn ang="0">
                  <a:pos x="212" y="1180"/>
                </a:cxn>
                <a:cxn ang="0">
                  <a:pos x="202" y="1205"/>
                </a:cxn>
                <a:cxn ang="0">
                  <a:pos x="199" y="1209"/>
                </a:cxn>
                <a:cxn ang="0">
                  <a:pos x="196" y="1218"/>
                </a:cxn>
                <a:cxn ang="0">
                  <a:pos x="184" y="1231"/>
                </a:cxn>
                <a:cxn ang="0">
                  <a:pos x="180" y="1235"/>
                </a:cxn>
                <a:cxn ang="0">
                  <a:pos x="171" y="1246"/>
                </a:cxn>
                <a:cxn ang="0">
                  <a:pos x="151" y="1264"/>
                </a:cxn>
                <a:cxn ang="0">
                  <a:pos x="127" y="1279"/>
                </a:cxn>
                <a:cxn ang="0">
                  <a:pos x="116" y="1298"/>
                </a:cxn>
                <a:cxn ang="0">
                  <a:pos x="65" y="1303"/>
                </a:cxn>
                <a:cxn ang="0">
                  <a:pos x="0" y="1328"/>
                </a:cxn>
                <a:cxn ang="0">
                  <a:pos x="132" y="1348"/>
                </a:cxn>
                <a:cxn ang="0">
                  <a:pos x="268" y="1364"/>
                </a:cxn>
                <a:cxn ang="0">
                  <a:pos x="406" y="1373"/>
                </a:cxn>
                <a:cxn ang="0">
                  <a:pos x="625" y="1375"/>
                </a:cxn>
                <a:cxn ang="0">
                  <a:pos x="673" y="1372"/>
                </a:cxn>
                <a:cxn ang="0">
                  <a:pos x="703" y="1372"/>
                </a:cxn>
                <a:cxn ang="0">
                  <a:pos x="730" y="1369"/>
                </a:cxn>
                <a:cxn ang="0">
                  <a:pos x="779" y="1366"/>
                </a:cxn>
                <a:cxn ang="0">
                  <a:pos x="931" y="1352"/>
                </a:cxn>
                <a:cxn ang="0">
                  <a:pos x="1042" y="1335"/>
                </a:cxn>
                <a:cxn ang="0">
                  <a:pos x="1080" y="1329"/>
                </a:cxn>
                <a:cxn ang="0">
                  <a:pos x="1189" y="1306"/>
                </a:cxn>
                <a:cxn ang="0">
                  <a:pos x="1296" y="1280"/>
                </a:cxn>
                <a:cxn ang="0">
                  <a:pos x="1437" y="1239"/>
                </a:cxn>
                <a:cxn ang="0">
                  <a:pos x="1574" y="1191"/>
                </a:cxn>
                <a:cxn ang="0">
                  <a:pos x="1641" y="1164"/>
                </a:cxn>
                <a:cxn ang="0">
                  <a:pos x="1696" y="1136"/>
                </a:cxn>
                <a:cxn ang="0">
                  <a:pos x="1679" y="1102"/>
                </a:cxn>
                <a:cxn ang="0">
                  <a:pos x="1628" y="1105"/>
                </a:cxn>
                <a:cxn ang="0">
                  <a:pos x="1628" y="846"/>
                </a:cxn>
                <a:cxn ang="0">
                  <a:pos x="1619" y="815"/>
                </a:cxn>
                <a:cxn ang="0">
                  <a:pos x="1613" y="748"/>
                </a:cxn>
                <a:cxn ang="0">
                  <a:pos x="1600" y="728"/>
                </a:cxn>
                <a:cxn ang="0">
                  <a:pos x="1566" y="108"/>
                </a:cxn>
                <a:cxn ang="0">
                  <a:pos x="1495" y="17"/>
                </a:cxn>
              </a:cxnLst>
              <a:rect l="0" t="0" r="r" b="b"/>
              <a:pathLst>
                <a:path w="1709" h="1378">
                  <a:moveTo>
                    <a:pt x="1495" y="17"/>
                  </a:moveTo>
                  <a:lnTo>
                    <a:pt x="1481" y="0"/>
                  </a:lnTo>
                  <a:lnTo>
                    <a:pt x="1189" y="616"/>
                  </a:lnTo>
                  <a:lnTo>
                    <a:pt x="1105" y="365"/>
                  </a:lnTo>
                  <a:lnTo>
                    <a:pt x="1057" y="262"/>
                  </a:lnTo>
                  <a:lnTo>
                    <a:pt x="500" y="720"/>
                  </a:lnTo>
                  <a:lnTo>
                    <a:pt x="499" y="736"/>
                  </a:lnTo>
                  <a:lnTo>
                    <a:pt x="496" y="755"/>
                  </a:lnTo>
                  <a:lnTo>
                    <a:pt x="489" y="774"/>
                  </a:lnTo>
                  <a:lnTo>
                    <a:pt x="480" y="796"/>
                  </a:lnTo>
                  <a:lnTo>
                    <a:pt x="469" y="812"/>
                  </a:lnTo>
                  <a:lnTo>
                    <a:pt x="458" y="828"/>
                  </a:lnTo>
                  <a:lnTo>
                    <a:pt x="447" y="842"/>
                  </a:lnTo>
                  <a:lnTo>
                    <a:pt x="436" y="857"/>
                  </a:lnTo>
                  <a:lnTo>
                    <a:pt x="427" y="864"/>
                  </a:lnTo>
                  <a:lnTo>
                    <a:pt x="422" y="867"/>
                  </a:lnTo>
                  <a:lnTo>
                    <a:pt x="419" y="872"/>
                  </a:lnTo>
                  <a:lnTo>
                    <a:pt x="403" y="888"/>
                  </a:lnTo>
                  <a:lnTo>
                    <a:pt x="386" y="901"/>
                  </a:lnTo>
                  <a:lnTo>
                    <a:pt x="370" y="916"/>
                  </a:lnTo>
                  <a:lnTo>
                    <a:pt x="352" y="929"/>
                  </a:lnTo>
                  <a:lnTo>
                    <a:pt x="343" y="934"/>
                  </a:lnTo>
                  <a:lnTo>
                    <a:pt x="335" y="941"/>
                  </a:lnTo>
                  <a:lnTo>
                    <a:pt x="298" y="965"/>
                  </a:lnTo>
                  <a:lnTo>
                    <a:pt x="298" y="975"/>
                  </a:lnTo>
                  <a:lnTo>
                    <a:pt x="297" y="989"/>
                  </a:lnTo>
                  <a:lnTo>
                    <a:pt x="292" y="1002"/>
                  </a:lnTo>
                  <a:lnTo>
                    <a:pt x="284" y="1018"/>
                  </a:lnTo>
                  <a:lnTo>
                    <a:pt x="278" y="1026"/>
                  </a:lnTo>
                  <a:lnTo>
                    <a:pt x="276" y="1035"/>
                  </a:lnTo>
                  <a:lnTo>
                    <a:pt x="273" y="1045"/>
                  </a:lnTo>
                  <a:lnTo>
                    <a:pt x="270" y="1054"/>
                  </a:lnTo>
                  <a:lnTo>
                    <a:pt x="268" y="1059"/>
                  </a:lnTo>
                  <a:lnTo>
                    <a:pt x="267" y="1061"/>
                  </a:lnTo>
                  <a:lnTo>
                    <a:pt x="267" y="1065"/>
                  </a:lnTo>
                  <a:lnTo>
                    <a:pt x="260" y="1073"/>
                  </a:lnTo>
                  <a:lnTo>
                    <a:pt x="254" y="1082"/>
                  </a:lnTo>
                  <a:lnTo>
                    <a:pt x="246" y="1088"/>
                  </a:lnTo>
                  <a:lnTo>
                    <a:pt x="242" y="1092"/>
                  </a:lnTo>
                  <a:lnTo>
                    <a:pt x="238" y="1096"/>
                  </a:lnTo>
                  <a:lnTo>
                    <a:pt x="227" y="1110"/>
                  </a:lnTo>
                  <a:lnTo>
                    <a:pt x="225" y="1125"/>
                  </a:lnTo>
                  <a:lnTo>
                    <a:pt x="224" y="1132"/>
                  </a:lnTo>
                  <a:lnTo>
                    <a:pt x="224" y="1139"/>
                  </a:lnTo>
                  <a:lnTo>
                    <a:pt x="220" y="1153"/>
                  </a:lnTo>
                  <a:lnTo>
                    <a:pt x="218" y="1168"/>
                  </a:lnTo>
                  <a:lnTo>
                    <a:pt x="216" y="1170"/>
                  </a:lnTo>
                  <a:lnTo>
                    <a:pt x="214" y="1171"/>
                  </a:lnTo>
                  <a:lnTo>
                    <a:pt x="214" y="1174"/>
                  </a:lnTo>
                  <a:lnTo>
                    <a:pt x="212" y="1180"/>
                  </a:lnTo>
                  <a:lnTo>
                    <a:pt x="208" y="1194"/>
                  </a:lnTo>
                  <a:lnTo>
                    <a:pt x="202" y="1205"/>
                  </a:lnTo>
                  <a:lnTo>
                    <a:pt x="200" y="1208"/>
                  </a:lnTo>
                  <a:lnTo>
                    <a:pt x="199" y="1209"/>
                  </a:lnTo>
                  <a:lnTo>
                    <a:pt x="199" y="1211"/>
                  </a:lnTo>
                  <a:lnTo>
                    <a:pt x="196" y="1218"/>
                  </a:lnTo>
                  <a:lnTo>
                    <a:pt x="188" y="1227"/>
                  </a:lnTo>
                  <a:lnTo>
                    <a:pt x="184" y="1231"/>
                  </a:lnTo>
                  <a:lnTo>
                    <a:pt x="182" y="1234"/>
                  </a:lnTo>
                  <a:lnTo>
                    <a:pt x="180" y="1235"/>
                  </a:lnTo>
                  <a:lnTo>
                    <a:pt x="180" y="1237"/>
                  </a:lnTo>
                  <a:lnTo>
                    <a:pt x="171" y="1246"/>
                  </a:lnTo>
                  <a:lnTo>
                    <a:pt x="162" y="1256"/>
                  </a:lnTo>
                  <a:lnTo>
                    <a:pt x="151" y="1264"/>
                  </a:lnTo>
                  <a:lnTo>
                    <a:pt x="140" y="1272"/>
                  </a:lnTo>
                  <a:lnTo>
                    <a:pt x="127" y="1279"/>
                  </a:lnTo>
                  <a:lnTo>
                    <a:pt x="116" y="1287"/>
                  </a:lnTo>
                  <a:lnTo>
                    <a:pt x="116" y="1298"/>
                  </a:lnTo>
                  <a:lnTo>
                    <a:pt x="116" y="1302"/>
                  </a:lnTo>
                  <a:lnTo>
                    <a:pt x="65" y="1303"/>
                  </a:lnTo>
                  <a:lnTo>
                    <a:pt x="16" y="1305"/>
                  </a:lnTo>
                  <a:lnTo>
                    <a:pt x="0" y="1328"/>
                  </a:lnTo>
                  <a:lnTo>
                    <a:pt x="65" y="1338"/>
                  </a:lnTo>
                  <a:lnTo>
                    <a:pt x="132" y="1348"/>
                  </a:lnTo>
                  <a:lnTo>
                    <a:pt x="199" y="1356"/>
                  </a:lnTo>
                  <a:lnTo>
                    <a:pt x="268" y="1364"/>
                  </a:lnTo>
                  <a:lnTo>
                    <a:pt x="336" y="1369"/>
                  </a:lnTo>
                  <a:lnTo>
                    <a:pt x="406" y="1373"/>
                  </a:lnTo>
                  <a:lnTo>
                    <a:pt x="548" y="1378"/>
                  </a:lnTo>
                  <a:lnTo>
                    <a:pt x="625" y="1375"/>
                  </a:lnTo>
                  <a:lnTo>
                    <a:pt x="664" y="1373"/>
                  </a:lnTo>
                  <a:lnTo>
                    <a:pt x="673" y="1372"/>
                  </a:lnTo>
                  <a:lnTo>
                    <a:pt x="683" y="1372"/>
                  </a:lnTo>
                  <a:lnTo>
                    <a:pt x="703" y="1372"/>
                  </a:lnTo>
                  <a:lnTo>
                    <a:pt x="721" y="1370"/>
                  </a:lnTo>
                  <a:lnTo>
                    <a:pt x="730" y="1369"/>
                  </a:lnTo>
                  <a:lnTo>
                    <a:pt x="741" y="1369"/>
                  </a:lnTo>
                  <a:lnTo>
                    <a:pt x="779" y="1366"/>
                  </a:lnTo>
                  <a:lnTo>
                    <a:pt x="856" y="1361"/>
                  </a:lnTo>
                  <a:lnTo>
                    <a:pt x="931" y="1352"/>
                  </a:lnTo>
                  <a:lnTo>
                    <a:pt x="1006" y="1341"/>
                  </a:lnTo>
                  <a:lnTo>
                    <a:pt x="1042" y="1335"/>
                  </a:lnTo>
                  <a:lnTo>
                    <a:pt x="1061" y="1331"/>
                  </a:lnTo>
                  <a:lnTo>
                    <a:pt x="1080" y="1329"/>
                  </a:lnTo>
                  <a:lnTo>
                    <a:pt x="1154" y="1315"/>
                  </a:lnTo>
                  <a:lnTo>
                    <a:pt x="1189" y="1306"/>
                  </a:lnTo>
                  <a:lnTo>
                    <a:pt x="1225" y="1298"/>
                  </a:lnTo>
                  <a:lnTo>
                    <a:pt x="1296" y="1280"/>
                  </a:lnTo>
                  <a:lnTo>
                    <a:pt x="1367" y="1261"/>
                  </a:lnTo>
                  <a:lnTo>
                    <a:pt x="1437" y="1239"/>
                  </a:lnTo>
                  <a:lnTo>
                    <a:pt x="1505" y="1215"/>
                  </a:lnTo>
                  <a:lnTo>
                    <a:pt x="1574" y="1191"/>
                  </a:lnTo>
                  <a:lnTo>
                    <a:pt x="1607" y="1177"/>
                  </a:lnTo>
                  <a:lnTo>
                    <a:pt x="1641" y="1164"/>
                  </a:lnTo>
                  <a:lnTo>
                    <a:pt x="1709" y="1136"/>
                  </a:lnTo>
                  <a:lnTo>
                    <a:pt x="1696" y="1136"/>
                  </a:lnTo>
                  <a:lnTo>
                    <a:pt x="1679" y="1136"/>
                  </a:lnTo>
                  <a:lnTo>
                    <a:pt x="1679" y="1102"/>
                  </a:lnTo>
                  <a:lnTo>
                    <a:pt x="1653" y="1104"/>
                  </a:lnTo>
                  <a:lnTo>
                    <a:pt x="1628" y="1105"/>
                  </a:lnTo>
                  <a:lnTo>
                    <a:pt x="1628" y="858"/>
                  </a:lnTo>
                  <a:lnTo>
                    <a:pt x="1628" y="846"/>
                  </a:lnTo>
                  <a:lnTo>
                    <a:pt x="1625" y="846"/>
                  </a:lnTo>
                  <a:lnTo>
                    <a:pt x="1619" y="815"/>
                  </a:lnTo>
                  <a:lnTo>
                    <a:pt x="1617" y="781"/>
                  </a:lnTo>
                  <a:lnTo>
                    <a:pt x="1613" y="748"/>
                  </a:lnTo>
                  <a:lnTo>
                    <a:pt x="1607" y="736"/>
                  </a:lnTo>
                  <a:lnTo>
                    <a:pt x="1600" y="728"/>
                  </a:lnTo>
                  <a:lnTo>
                    <a:pt x="1577" y="152"/>
                  </a:lnTo>
                  <a:lnTo>
                    <a:pt x="1566" y="108"/>
                  </a:lnTo>
                  <a:lnTo>
                    <a:pt x="1530" y="51"/>
                  </a:lnTo>
                  <a:lnTo>
                    <a:pt x="1495" y="17"/>
                  </a:lnTo>
                  <a:close/>
                </a:path>
              </a:pathLst>
            </a:custGeom>
            <a:solidFill>
              <a:srgbClr val="BFDDFF"/>
            </a:solidFill>
            <a:ln w="9525">
              <a:noFill/>
              <a:round/>
              <a:headEnd/>
              <a:tailEnd/>
            </a:ln>
          </p:spPr>
          <p:txBody>
            <a:bodyPr/>
            <a:lstStyle/>
            <a:p>
              <a:endParaRPr lang="en-GB"/>
            </a:p>
          </p:txBody>
        </p:sp>
        <p:sp>
          <p:nvSpPr>
            <p:cNvPr id="22110" name="Freeform 606"/>
            <p:cNvSpPr>
              <a:spLocks noEditPoints="1"/>
            </p:cNvSpPr>
            <p:nvPr/>
          </p:nvSpPr>
          <p:spPr bwMode="auto">
            <a:xfrm>
              <a:off x="3073" y="2411"/>
              <a:ext cx="139" cy="275"/>
            </a:xfrm>
            <a:custGeom>
              <a:avLst/>
              <a:gdLst/>
              <a:ahLst/>
              <a:cxnLst>
                <a:cxn ang="0">
                  <a:pos x="12" y="0"/>
                </a:cxn>
                <a:cxn ang="0">
                  <a:pos x="0" y="136"/>
                </a:cxn>
                <a:cxn ang="0">
                  <a:pos x="171" y="353"/>
                </a:cxn>
                <a:cxn ang="0">
                  <a:pos x="171" y="935"/>
                </a:cxn>
                <a:cxn ang="0">
                  <a:pos x="169" y="935"/>
                </a:cxn>
                <a:cxn ang="0">
                  <a:pos x="169" y="1033"/>
                </a:cxn>
                <a:cxn ang="0">
                  <a:pos x="169" y="1054"/>
                </a:cxn>
                <a:cxn ang="0">
                  <a:pos x="173" y="1054"/>
                </a:cxn>
                <a:cxn ang="0">
                  <a:pos x="173" y="1096"/>
                </a:cxn>
                <a:cxn ang="0">
                  <a:pos x="173" y="1276"/>
                </a:cxn>
                <a:cxn ang="0">
                  <a:pos x="173" y="1292"/>
                </a:cxn>
                <a:cxn ang="0">
                  <a:pos x="173" y="1323"/>
                </a:cxn>
                <a:cxn ang="0">
                  <a:pos x="173" y="1340"/>
                </a:cxn>
                <a:cxn ang="0">
                  <a:pos x="173" y="1343"/>
                </a:cxn>
                <a:cxn ang="0">
                  <a:pos x="173" y="1377"/>
                </a:cxn>
                <a:cxn ang="0">
                  <a:pos x="190" y="1377"/>
                </a:cxn>
                <a:cxn ang="0">
                  <a:pos x="203" y="1377"/>
                </a:cxn>
                <a:cxn ang="0">
                  <a:pos x="211" y="1377"/>
                </a:cxn>
                <a:cxn ang="0">
                  <a:pos x="224" y="1377"/>
                </a:cxn>
                <a:cxn ang="0">
                  <a:pos x="224" y="1368"/>
                </a:cxn>
                <a:cxn ang="0">
                  <a:pos x="253" y="1352"/>
                </a:cxn>
                <a:cxn ang="0">
                  <a:pos x="260" y="1348"/>
                </a:cxn>
                <a:cxn ang="0">
                  <a:pos x="263" y="1345"/>
                </a:cxn>
                <a:cxn ang="0">
                  <a:pos x="268" y="1344"/>
                </a:cxn>
                <a:cxn ang="0">
                  <a:pos x="284" y="1337"/>
                </a:cxn>
                <a:cxn ang="0">
                  <a:pos x="345" y="1307"/>
                </a:cxn>
                <a:cxn ang="0">
                  <a:pos x="374" y="1290"/>
                </a:cxn>
                <a:cxn ang="0">
                  <a:pos x="405" y="1274"/>
                </a:cxn>
                <a:cxn ang="0">
                  <a:pos x="465" y="1240"/>
                </a:cxn>
                <a:cxn ang="0">
                  <a:pos x="523" y="1204"/>
                </a:cxn>
                <a:cxn ang="0">
                  <a:pos x="582" y="1166"/>
                </a:cxn>
                <a:cxn ang="0">
                  <a:pos x="610" y="1146"/>
                </a:cxn>
                <a:cxn ang="0">
                  <a:pos x="640" y="1126"/>
                </a:cxn>
                <a:cxn ang="0">
                  <a:pos x="668" y="1106"/>
                </a:cxn>
                <a:cxn ang="0">
                  <a:pos x="698" y="1087"/>
                </a:cxn>
                <a:cxn ang="0">
                  <a:pos x="599" y="1087"/>
                </a:cxn>
                <a:cxn ang="0">
                  <a:pos x="599" y="1016"/>
                </a:cxn>
                <a:cxn ang="0">
                  <a:pos x="599" y="1009"/>
                </a:cxn>
                <a:cxn ang="0">
                  <a:pos x="576" y="1009"/>
                </a:cxn>
                <a:cxn ang="0">
                  <a:pos x="576" y="995"/>
                </a:cxn>
                <a:cxn ang="0">
                  <a:pos x="576" y="987"/>
                </a:cxn>
                <a:cxn ang="0">
                  <a:pos x="576" y="986"/>
                </a:cxn>
                <a:cxn ang="0">
                  <a:pos x="576" y="978"/>
                </a:cxn>
                <a:cxn ang="0">
                  <a:pos x="547" y="978"/>
                </a:cxn>
                <a:cxn ang="0">
                  <a:pos x="547" y="972"/>
                </a:cxn>
                <a:cxn ang="0">
                  <a:pos x="589" y="975"/>
                </a:cxn>
                <a:cxn ang="0">
                  <a:pos x="330" y="722"/>
                </a:cxn>
                <a:cxn ang="0">
                  <a:pos x="329" y="711"/>
                </a:cxn>
                <a:cxn ang="0">
                  <a:pos x="475" y="773"/>
                </a:cxn>
                <a:cxn ang="0">
                  <a:pos x="498" y="781"/>
                </a:cxn>
                <a:cxn ang="0">
                  <a:pos x="240" y="353"/>
                </a:cxn>
                <a:cxn ang="0">
                  <a:pos x="116" y="79"/>
                </a:cxn>
                <a:cxn ang="0">
                  <a:pos x="12" y="0"/>
                </a:cxn>
                <a:cxn ang="0">
                  <a:pos x="453" y="1087"/>
                </a:cxn>
                <a:cxn ang="0">
                  <a:pos x="453" y="1085"/>
                </a:cxn>
                <a:cxn ang="0">
                  <a:pos x="474" y="1085"/>
                </a:cxn>
                <a:cxn ang="0">
                  <a:pos x="496" y="1087"/>
                </a:cxn>
                <a:cxn ang="0">
                  <a:pos x="453" y="1087"/>
                </a:cxn>
              </a:cxnLst>
              <a:rect l="0" t="0" r="r" b="b"/>
              <a:pathLst>
                <a:path w="698" h="1377">
                  <a:moveTo>
                    <a:pt x="12" y="0"/>
                  </a:moveTo>
                  <a:lnTo>
                    <a:pt x="0" y="136"/>
                  </a:lnTo>
                  <a:lnTo>
                    <a:pt x="171" y="353"/>
                  </a:lnTo>
                  <a:lnTo>
                    <a:pt x="171" y="935"/>
                  </a:lnTo>
                  <a:lnTo>
                    <a:pt x="169" y="935"/>
                  </a:lnTo>
                  <a:lnTo>
                    <a:pt x="169" y="1033"/>
                  </a:lnTo>
                  <a:lnTo>
                    <a:pt x="169" y="1054"/>
                  </a:lnTo>
                  <a:lnTo>
                    <a:pt x="173" y="1054"/>
                  </a:lnTo>
                  <a:lnTo>
                    <a:pt x="173" y="1096"/>
                  </a:lnTo>
                  <a:lnTo>
                    <a:pt x="173" y="1276"/>
                  </a:lnTo>
                  <a:lnTo>
                    <a:pt x="173" y="1292"/>
                  </a:lnTo>
                  <a:lnTo>
                    <a:pt x="173" y="1323"/>
                  </a:lnTo>
                  <a:lnTo>
                    <a:pt x="173" y="1340"/>
                  </a:lnTo>
                  <a:lnTo>
                    <a:pt x="173" y="1343"/>
                  </a:lnTo>
                  <a:lnTo>
                    <a:pt x="173" y="1377"/>
                  </a:lnTo>
                  <a:lnTo>
                    <a:pt x="190" y="1377"/>
                  </a:lnTo>
                  <a:lnTo>
                    <a:pt x="203" y="1377"/>
                  </a:lnTo>
                  <a:lnTo>
                    <a:pt x="211" y="1377"/>
                  </a:lnTo>
                  <a:lnTo>
                    <a:pt x="224" y="1377"/>
                  </a:lnTo>
                  <a:lnTo>
                    <a:pt x="224" y="1368"/>
                  </a:lnTo>
                  <a:lnTo>
                    <a:pt x="253" y="1352"/>
                  </a:lnTo>
                  <a:lnTo>
                    <a:pt x="260" y="1348"/>
                  </a:lnTo>
                  <a:lnTo>
                    <a:pt x="263" y="1345"/>
                  </a:lnTo>
                  <a:lnTo>
                    <a:pt x="268" y="1344"/>
                  </a:lnTo>
                  <a:lnTo>
                    <a:pt x="284" y="1337"/>
                  </a:lnTo>
                  <a:lnTo>
                    <a:pt x="345" y="1307"/>
                  </a:lnTo>
                  <a:lnTo>
                    <a:pt x="374" y="1290"/>
                  </a:lnTo>
                  <a:lnTo>
                    <a:pt x="405" y="1274"/>
                  </a:lnTo>
                  <a:lnTo>
                    <a:pt x="465" y="1240"/>
                  </a:lnTo>
                  <a:lnTo>
                    <a:pt x="523" y="1204"/>
                  </a:lnTo>
                  <a:lnTo>
                    <a:pt x="582" y="1166"/>
                  </a:lnTo>
                  <a:lnTo>
                    <a:pt x="610" y="1146"/>
                  </a:lnTo>
                  <a:lnTo>
                    <a:pt x="640" y="1126"/>
                  </a:lnTo>
                  <a:lnTo>
                    <a:pt x="668" y="1106"/>
                  </a:lnTo>
                  <a:lnTo>
                    <a:pt x="698" y="1087"/>
                  </a:lnTo>
                  <a:lnTo>
                    <a:pt x="599" y="1087"/>
                  </a:lnTo>
                  <a:lnTo>
                    <a:pt x="599" y="1016"/>
                  </a:lnTo>
                  <a:lnTo>
                    <a:pt x="599" y="1009"/>
                  </a:lnTo>
                  <a:lnTo>
                    <a:pt x="576" y="1009"/>
                  </a:lnTo>
                  <a:lnTo>
                    <a:pt x="576" y="995"/>
                  </a:lnTo>
                  <a:lnTo>
                    <a:pt x="576" y="987"/>
                  </a:lnTo>
                  <a:lnTo>
                    <a:pt x="576" y="986"/>
                  </a:lnTo>
                  <a:lnTo>
                    <a:pt x="576" y="978"/>
                  </a:lnTo>
                  <a:lnTo>
                    <a:pt x="547" y="978"/>
                  </a:lnTo>
                  <a:lnTo>
                    <a:pt x="547" y="972"/>
                  </a:lnTo>
                  <a:lnTo>
                    <a:pt x="589" y="975"/>
                  </a:lnTo>
                  <a:lnTo>
                    <a:pt x="330" y="722"/>
                  </a:lnTo>
                  <a:lnTo>
                    <a:pt x="329" y="711"/>
                  </a:lnTo>
                  <a:lnTo>
                    <a:pt x="475" y="773"/>
                  </a:lnTo>
                  <a:lnTo>
                    <a:pt x="498" y="781"/>
                  </a:lnTo>
                  <a:lnTo>
                    <a:pt x="240" y="353"/>
                  </a:lnTo>
                  <a:lnTo>
                    <a:pt x="116" y="79"/>
                  </a:lnTo>
                  <a:lnTo>
                    <a:pt x="12" y="0"/>
                  </a:lnTo>
                  <a:close/>
                  <a:moveTo>
                    <a:pt x="453" y="1087"/>
                  </a:moveTo>
                  <a:lnTo>
                    <a:pt x="453" y="1085"/>
                  </a:lnTo>
                  <a:lnTo>
                    <a:pt x="474" y="1085"/>
                  </a:lnTo>
                  <a:lnTo>
                    <a:pt x="496" y="1087"/>
                  </a:lnTo>
                  <a:lnTo>
                    <a:pt x="453" y="1087"/>
                  </a:lnTo>
                  <a:close/>
                </a:path>
              </a:pathLst>
            </a:custGeom>
            <a:solidFill>
              <a:srgbClr val="FF9900"/>
            </a:solidFill>
            <a:ln w="9525">
              <a:noFill/>
              <a:round/>
              <a:headEnd/>
              <a:tailEnd/>
            </a:ln>
          </p:spPr>
          <p:txBody>
            <a:bodyPr/>
            <a:lstStyle/>
            <a:p>
              <a:endParaRPr lang="en-GB"/>
            </a:p>
          </p:txBody>
        </p:sp>
        <p:sp>
          <p:nvSpPr>
            <p:cNvPr id="22111" name="Freeform 607"/>
            <p:cNvSpPr>
              <a:spLocks/>
            </p:cNvSpPr>
            <p:nvPr/>
          </p:nvSpPr>
          <p:spPr bwMode="auto">
            <a:xfrm>
              <a:off x="3163" y="2628"/>
              <a:ext cx="9" cy="1"/>
            </a:xfrm>
            <a:custGeom>
              <a:avLst/>
              <a:gdLst/>
              <a:ahLst/>
              <a:cxnLst>
                <a:cxn ang="0">
                  <a:pos x="0" y="0"/>
                </a:cxn>
                <a:cxn ang="0">
                  <a:pos x="0" y="2"/>
                </a:cxn>
                <a:cxn ang="0">
                  <a:pos x="43" y="2"/>
                </a:cxn>
                <a:cxn ang="0">
                  <a:pos x="21" y="0"/>
                </a:cxn>
                <a:cxn ang="0">
                  <a:pos x="0" y="0"/>
                </a:cxn>
              </a:cxnLst>
              <a:rect l="0" t="0" r="r" b="b"/>
              <a:pathLst>
                <a:path w="43" h="2">
                  <a:moveTo>
                    <a:pt x="0" y="0"/>
                  </a:moveTo>
                  <a:lnTo>
                    <a:pt x="0" y="2"/>
                  </a:lnTo>
                  <a:lnTo>
                    <a:pt x="43" y="2"/>
                  </a:lnTo>
                  <a:lnTo>
                    <a:pt x="21" y="0"/>
                  </a:lnTo>
                  <a:lnTo>
                    <a:pt x="0" y="0"/>
                  </a:lnTo>
                  <a:close/>
                </a:path>
              </a:pathLst>
            </a:custGeom>
            <a:solidFill>
              <a:srgbClr val="000000"/>
            </a:solidFill>
            <a:ln w="9525">
              <a:noFill/>
              <a:round/>
              <a:headEnd/>
              <a:tailEnd/>
            </a:ln>
          </p:spPr>
          <p:txBody>
            <a:bodyPr/>
            <a:lstStyle/>
            <a:p>
              <a:endParaRPr lang="en-GB"/>
            </a:p>
          </p:txBody>
        </p:sp>
        <p:sp>
          <p:nvSpPr>
            <p:cNvPr id="22112" name="Freeform 608"/>
            <p:cNvSpPr>
              <a:spLocks/>
            </p:cNvSpPr>
            <p:nvPr/>
          </p:nvSpPr>
          <p:spPr bwMode="auto">
            <a:xfrm>
              <a:off x="2784" y="2486"/>
              <a:ext cx="199" cy="231"/>
            </a:xfrm>
            <a:custGeom>
              <a:avLst/>
              <a:gdLst/>
              <a:ahLst/>
              <a:cxnLst>
                <a:cxn ang="0">
                  <a:pos x="989" y="112"/>
                </a:cxn>
                <a:cxn ang="0">
                  <a:pos x="699" y="119"/>
                </a:cxn>
                <a:cxn ang="0">
                  <a:pos x="368" y="393"/>
                </a:cxn>
                <a:cxn ang="0">
                  <a:pos x="208" y="610"/>
                </a:cxn>
                <a:cxn ang="0">
                  <a:pos x="253" y="585"/>
                </a:cxn>
                <a:cxn ang="0">
                  <a:pos x="269" y="587"/>
                </a:cxn>
                <a:cxn ang="0">
                  <a:pos x="224" y="633"/>
                </a:cxn>
                <a:cxn ang="0">
                  <a:pos x="192" y="662"/>
                </a:cxn>
                <a:cxn ang="0">
                  <a:pos x="142" y="705"/>
                </a:cxn>
                <a:cxn ang="0">
                  <a:pos x="133" y="735"/>
                </a:cxn>
                <a:cxn ang="0">
                  <a:pos x="115" y="767"/>
                </a:cxn>
                <a:cxn ang="0">
                  <a:pos x="101" y="790"/>
                </a:cxn>
                <a:cxn ang="0">
                  <a:pos x="92" y="817"/>
                </a:cxn>
                <a:cxn ang="0">
                  <a:pos x="106" y="843"/>
                </a:cxn>
                <a:cxn ang="0">
                  <a:pos x="94" y="870"/>
                </a:cxn>
                <a:cxn ang="0">
                  <a:pos x="73" y="915"/>
                </a:cxn>
                <a:cxn ang="0">
                  <a:pos x="58" y="970"/>
                </a:cxn>
                <a:cxn ang="0">
                  <a:pos x="48" y="1001"/>
                </a:cxn>
                <a:cxn ang="0">
                  <a:pos x="34" y="1022"/>
                </a:cxn>
                <a:cxn ang="0">
                  <a:pos x="24" y="1040"/>
                </a:cxn>
                <a:cxn ang="0">
                  <a:pos x="0" y="1095"/>
                </a:cxn>
                <a:cxn ang="0">
                  <a:pos x="5" y="1122"/>
                </a:cxn>
                <a:cxn ang="0">
                  <a:pos x="13" y="1144"/>
                </a:cxn>
                <a:cxn ang="0">
                  <a:pos x="27" y="1155"/>
                </a:cxn>
                <a:cxn ang="0">
                  <a:pos x="38" y="1156"/>
                </a:cxn>
                <a:cxn ang="0">
                  <a:pos x="52" y="1153"/>
                </a:cxn>
                <a:cxn ang="0">
                  <a:pos x="54" y="1152"/>
                </a:cxn>
                <a:cxn ang="0">
                  <a:pos x="67" y="1144"/>
                </a:cxn>
                <a:cxn ang="0">
                  <a:pos x="91" y="1129"/>
                </a:cxn>
                <a:cxn ang="0">
                  <a:pos x="111" y="1111"/>
                </a:cxn>
                <a:cxn ang="0">
                  <a:pos x="120" y="1100"/>
                </a:cxn>
                <a:cxn ang="0">
                  <a:pos x="124" y="1096"/>
                </a:cxn>
                <a:cxn ang="0">
                  <a:pos x="136" y="1083"/>
                </a:cxn>
                <a:cxn ang="0">
                  <a:pos x="139" y="1074"/>
                </a:cxn>
                <a:cxn ang="0">
                  <a:pos x="142" y="1070"/>
                </a:cxn>
                <a:cxn ang="0">
                  <a:pos x="152" y="1045"/>
                </a:cxn>
                <a:cxn ang="0">
                  <a:pos x="154" y="1036"/>
                </a:cxn>
                <a:cxn ang="0">
                  <a:pos x="158" y="1033"/>
                </a:cxn>
                <a:cxn ang="0">
                  <a:pos x="164" y="1004"/>
                </a:cxn>
                <a:cxn ang="0">
                  <a:pos x="165" y="990"/>
                </a:cxn>
                <a:cxn ang="0">
                  <a:pos x="178" y="961"/>
                </a:cxn>
                <a:cxn ang="0">
                  <a:pos x="186" y="953"/>
                </a:cxn>
                <a:cxn ang="0">
                  <a:pos x="200" y="938"/>
                </a:cxn>
                <a:cxn ang="0">
                  <a:pos x="207" y="926"/>
                </a:cxn>
                <a:cxn ang="0">
                  <a:pos x="210" y="919"/>
                </a:cxn>
                <a:cxn ang="0">
                  <a:pos x="216" y="900"/>
                </a:cxn>
                <a:cxn ang="0">
                  <a:pos x="224" y="883"/>
                </a:cxn>
                <a:cxn ang="0">
                  <a:pos x="237" y="854"/>
                </a:cxn>
                <a:cxn ang="0">
                  <a:pos x="238" y="830"/>
                </a:cxn>
                <a:cxn ang="0">
                  <a:pos x="283" y="799"/>
                </a:cxn>
                <a:cxn ang="0">
                  <a:pos x="310" y="781"/>
                </a:cxn>
                <a:cxn ang="0">
                  <a:pos x="343" y="753"/>
                </a:cxn>
                <a:cxn ang="0">
                  <a:pos x="362" y="732"/>
                </a:cxn>
                <a:cxn ang="0">
                  <a:pos x="376" y="722"/>
                </a:cxn>
                <a:cxn ang="0">
                  <a:pos x="398" y="693"/>
                </a:cxn>
                <a:cxn ang="0">
                  <a:pos x="420" y="661"/>
                </a:cxn>
                <a:cxn ang="0">
                  <a:pos x="436" y="620"/>
                </a:cxn>
                <a:cxn ang="0">
                  <a:pos x="440" y="585"/>
                </a:cxn>
              </a:cxnLst>
              <a:rect l="0" t="0" r="r" b="b"/>
              <a:pathLst>
                <a:path w="997" h="1156">
                  <a:moveTo>
                    <a:pt x="997" y="127"/>
                  </a:moveTo>
                  <a:lnTo>
                    <a:pt x="989" y="112"/>
                  </a:lnTo>
                  <a:lnTo>
                    <a:pt x="918" y="0"/>
                  </a:lnTo>
                  <a:lnTo>
                    <a:pt x="699" y="119"/>
                  </a:lnTo>
                  <a:lnTo>
                    <a:pt x="528" y="247"/>
                  </a:lnTo>
                  <a:lnTo>
                    <a:pt x="368" y="393"/>
                  </a:lnTo>
                  <a:lnTo>
                    <a:pt x="232" y="588"/>
                  </a:lnTo>
                  <a:lnTo>
                    <a:pt x="208" y="610"/>
                  </a:lnTo>
                  <a:lnTo>
                    <a:pt x="243" y="588"/>
                  </a:lnTo>
                  <a:lnTo>
                    <a:pt x="253" y="585"/>
                  </a:lnTo>
                  <a:lnTo>
                    <a:pt x="263" y="585"/>
                  </a:lnTo>
                  <a:lnTo>
                    <a:pt x="269" y="587"/>
                  </a:lnTo>
                  <a:lnTo>
                    <a:pt x="240" y="618"/>
                  </a:lnTo>
                  <a:lnTo>
                    <a:pt x="224" y="633"/>
                  </a:lnTo>
                  <a:lnTo>
                    <a:pt x="209" y="648"/>
                  </a:lnTo>
                  <a:lnTo>
                    <a:pt x="192" y="662"/>
                  </a:lnTo>
                  <a:lnTo>
                    <a:pt x="176" y="677"/>
                  </a:lnTo>
                  <a:lnTo>
                    <a:pt x="142" y="705"/>
                  </a:lnTo>
                  <a:lnTo>
                    <a:pt x="139" y="719"/>
                  </a:lnTo>
                  <a:lnTo>
                    <a:pt x="133" y="735"/>
                  </a:lnTo>
                  <a:lnTo>
                    <a:pt x="125" y="750"/>
                  </a:lnTo>
                  <a:lnTo>
                    <a:pt x="115" y="767"/>
                  </a:lnTo>
                  <a:lnTo>
                    <a:pt x="107" y="778"/>
                  </a:lnTo>
                  <a:lnTo>
                    <a:pt x="101" y="790"/>
                  </a:lnTo>
                  <a:lnTo>
                    <a:pt x="96" y="803"/>
                  </a:lnTo>
                  <a:lnTo>
                    <a:pt x="92" y="817"/>
                  </a:lnTo>
                  <a:lnTo>
                    <a:pt x="98" y="829"/>
                  </a:lnTo>
                  <a:lnTo>
                    <a:pt x="106" y="843"/>
                  </a:lnTo>
                  <a:lnTo>
                    <a:pt x="109" y="849"/>
                  </a:lnTo>
                  <a:lnTo>
                    <a:pt x="94" y="870"/>
                  </a:lnTo>
                  <a:lnTo>
                    <a:pt x="83" y="892"/>
                  </a:lnTo>
                  <a:lnTo>
                    <a:pt x="73" y="915"/>
                  </a:lnTo>
                  <a:lnTo>
                    <a:pt x="66" y="940"/>
                  </a:lnTo>
                  <a:lnTo>
                    <a:pt x="58" y="970"/>
                  </a:lnTo>
                  <a:lnTo>
                    <a:pt x="54" y="985"/>
                  </a:lnTo>
                  <a:lnTo>
                    <a:pt x="48" y="1001"/>
                  </a:lnTo>
                  <a:lnTo>
                    <a:pt x="40" y="1015"/>
                  </a:lnTo>
                  <a:lnTo>
                    <a:pt x="34" y="1022"/>
                  </a:lnTo>
                  <a:lnTo>
                    <a:pt x="30" y="1029"/>
                  </a:lnTo>
                  <a:lnTo>
                    <a:pt x="24" y="1040"/>
                  </a:lnTo>
                  <a:lnTo>
                    <a:pt x="3" y="1082"/>
                  </a:lnTo>
                  <a:lnTo>
                    <a:pt x="0" y="1095"/>
                  </a:lnTo>
                  <a:lnTo>
                    <a:pt x="1" y="1109"/>
                  </a:lnTo>
                  <a:lnTo>
                    <a:pt x="5" y="1122"/>
                  </a:lnTo>
                  <a:lnTo>
                    <a:pt x="10" y="1138"/>
                  </a:lnTo>
                  <a:lnTo>
                    <a:pt x="13" y="1144"/>
                  </a:lnTo>
                  <a:lnTo>
                    <a:pt x="17" y="1149"/>
                  </a:lnTo>
                  <a:lnTo>
                    <a:pt x="27" y="1155"/>
                  </a:lnTo>
                  <a:lnTo>
                    <a:pt x="32" y="1156"/>
                  </a:lnTo>
                  <a:lnTo>
                    <a:pt x="38" y="1156"/>
                  </a:lnTo>
                  <a:lnTo>
                    <a:pt x="44" y="1155"/>
                  </a:lnTo>
                  <a:lnTo>
                    <a:pt x="52" y="1153"/>
                  </a:lnTo>
                  <a:lnTo>
                    <a:pt x="52" y="1152"/>
                  </a:lnTo>
                  <a:lnTo>
                    <a:pt x="54" y="1152"/>
                  </a:lnTo>
                  <a:lnTo>
                    <a:pt x="56" y="1152"/>
                  </a:lnTo>
                  <a:lnTo>
                    <a:pt x="67" y="1144"/>
                  </a:lnTo>
                  <a:lnTo>
                    <a:pt x="80" y="1137"/>
                  </a:lnTo>
                  <a:lnTo>
                    <a:pt x="91" y="1129"/>
                  </a:lnTo>
                  <a:lnTo>
                    <a:pt x="102" y="1121"/>
                  </a:lnTo>
                  <a:lnTo>
                    <a:pt x="111" y="1111"/>
                  </a:lnTo>
                  <a:lnTo>
                    <a:pt x="120" y="1102"/>
                  </a:lnTo>
                  <a:lnTo>
                    <a:pt x="120" y="1100"/>
                  </a:lnTo>
                  <a:lnTo>
                    <a:pt x="122" y="1099"/>
                  </a:lnTo>
                  <a:lnTo>
                    <a:pt x="124" y="1096"/>
                  </a:lnTo>
                  <a:lnTo>
                    <a:pt x="128" y="1092"/>
                  </a:lnTo>
                  <a:lnTo>
                    <a:pt x="136" y="1083"/>
                  </a:lnTo>
                  <a:lnTo>
                    <a:pt x="139" y="1076"/>
                  </a:lnTo>
                  <a:lnTo>
                    <a:pt x="139" y="1074"/>
                  </a:lnTo>
                  <a:lnTo>
                    <a:pt x="140" y="1073"/>
                  </a:lnTo>
                  <a:lnTo>
                    <a:pt x="142" y="1070"/>
                  </a:lnTo>
                  <a:lnTo>
                    <a:pt x="148" y="1059"/>
                  </a:lnTo>
                  <a:lnTo>
                    <a:pt x="152" y="1045"/>
                  </a:lnTo>
                  <a:lnTo>
                    <a:pt x="154" y="1039"/>
                  </a:lnTo>
                  <a:lnTo>
                    <a:pt x="154" y="1036"/>
                  </a:lnTo>
                  <a:lnTo>
                    <a:pt x="156" y="1035"/>
                  </a:lnTo>
                  <a:lnTo>
                    <a:pt x="158" y="1033"/>
                  </a:lnTo>
                  <a:lnTo>
                    <a:pt x="160" y="1018"/>
                  </a:lnTo>
                  <a:lnTo>
                    <a:pt x="164" y="1004"/>
                  </a:lnTo>
                  <a:lnTo>
                    <a:pt x="164" y="997"/>
                  </a:lnTo>
                  <a:lnTo>
                    <a:pt x="165" y="990"/>
                  </a:lnTo>
                  <a:lnTo>
                    <a:pt x="167" y="975"/>
                  </a:lnTo>
                  <a:lnTo>
                    <a:pt x="178" y="961"/>
                  </a:lnTo>
                  <a:lnTo>
                    <a:pt x="182" y="957"/>
                  </a:lnTo>
                  <a:lnTo>
                    <a:pt x="186" y="953"/>
                  </a:lnTo>
                  <a:lnTo>
                    <a:pt x="194" y="947"/>
                  </a:lnTo>
                  <a:lnTo>
                    <a:pt x="200" y="938"/>
                  </a:lnTo>
                  <a:lnTo>
                    <a:pt x="207" y="930"/>
                  </a:lnTo>
                  <a:lnTo>
                    <a:pt x="207" y="926"/>
                  </a:lnTo>
                  <a:lnTo>
                    <a:pt x="208" y="924"/>
                  </a:lnTo>
                  <a:lnTo>
                    <a:pt x="210" y="919"/>
                  </a:lnTo>
                  <a:lnTo>
                    <a:pt x="213" y="910"/>
                  </a:lnTo>
                  <a:lnTo>
                    <a:pt x="216" y="900"/>
                  </a:lnTo>
                  <a:lnTo>
                    <a:pt x="218" y="891"/>
                  </a:lnTo>
                  <a:lnTo>
                    <a:pt x="224" y="883"/>
                  </a:lnTo>
                  <a:lnTo>
                    <a:pt x="232" y="867"/>
                  </a:lnTo>
                  <a:lnTo>
                    <a:pt x="237" y="854"/>
                  </a:lnTo>
                  <a:lnTo>
                    <a:pt x="238" y="840"/>
                  </a:lnTo>
                  <a:lnTo>
                    <a:pt x="238" y="830"/>
                  </a:lnTo>
                  <a:lnTo>
                    <a:pt x="275" y="806"/>
                  </a:lnTo>
                  <a:lnTo>
                    <a:pt x="283" y="799"/>
                  </a:lnTo>
                  <a:lnTo>
                    <a:pt x="292" y="794"/>
                  </a:lnTo>
                  <a:lnTo>
                    <a:pt x="310" y="781"/>
                  </a:lnTo>
                  <a:lnTo>
                    <a:pt x="326" y="766"/>
                  </a:lnTo>
                  <a:lnTo>
                    <a:pt x="343" y="753"/>
                  </a:lnTo>
                  <a:lnTo>
                    <a:pt x="359" y="737"/>
                  </a:lnTo>
                  <a:lnTo>
                    <a:pt x="362" y="732"/>
                  </a:lnTo>
                  <a:lnTo>
                    <a:pt x="367" y="729"/>
                  </a:lnTo>
                  <a:lnTo>
                    <a:pt x="376" y="722"/>
                  </a:lnTo>
                  <a:lnTo>
                    <a:pt x="387" y="707"/>
                  </a:lnTo>
                  <a:lnTo>
                    <a:pt x="398" y="693"/>
                  </a:lnTo>
                  <a:lnTo>
                    <a:pt x="409" y="677"/>
                  </a:lnTo>
                  <a:lnTo>
                    <a:pt x="420" y="661"/>
                  </a:lnTo>
                  <a:lnTo>
                    <a:pt x="429" y="639"/>
                  </a:lnTo>
                  <a:lnTo>
                    <a:pt x="436" y="620"/>
                  </a:lnTo>
                  <a:lnTo>
                    <a:pt x="439" y="601"/>
                  </a:lnTo>
                  <a:lnTo>
                    <a:pt x="440" y="585"/>
                  </a:lnTo>
                  <a:lnTo>
                    <a:pt x="997" y="127"/>
                  </a:lnTo>
                  <a:close/>
                </a:path>
              </a:pathLst>
            </a:custGeom>
            <a:solidFill>
              <a:srgbClr val="FFFFFF"/>
            </a:solidFill>
            <a:ln w="9525">
              <a:noFill/>
              <a:round/>
              <a:headEnd/>
              <a:tailEnd/>
            </a:ln>
          </p:spPr>
          <p:txBody>
            <a:bodyPr/>
            <a:lstStyle/>
            <a:p>
              <a:endParaRPr lang="en-GB"/>
            </a:p>
          </p:txBody>
        </p:sp>
        <p:sp>
          <p:nvSpPr>
            <p:cNvPr id="22113" name="Freeform 609"/>
            <p:cNvSpPr>
              <a:spLocks/>
            </p:cNvSpPr>
            <p:nvPr/>
          </p:nvSpPr>
          <p:spPr bwMode="auto">
            <a:xfrm>
              <a:off x="2512" y="1717"/>
              <a:ext cx="39" cy="20"/>
            </a:xfrm>
            <a:custGeom>
              <a:avLst/>
              <a:gdLst/>
              <a:ahLst/>
              <a:cxnLst>
                <a:cxn ang="0">
                  <a:pos x="198" y="0"/>
                </a:cxn>
                <a:cxn ang="0">
                  <a:pos x="125" y="0"/>
                </a:cxn>
                <a:cxn ang="0">
                  <a:pos x="61" y="50"/>
                </a:cxn>
                <a:cxn ang="0">
                  <a:pos x="0" y="104"/>
                </a:cxn>
                <a:cxn ang="0">
                  <a:pos x="88" y="104"/>
                </a:cxn>
                <a:cxn ang="0">
                  <a:pos x="90" y="94"/>
                </a:cxn>
                <a:cxn ang="0">
                  <a:pos x="99" y="87"/>
                </a:cxn>
                <a:cxn ang="0">
                  <a:pos x="108" y="77"/>
                </a:cxn>
                <a:cxn ang="0">
                  <a:pos x="118" y="68"/>
                </a:cxn>
                <a:cxn ang="0">
                  <a:pos x="139" y="50"/>
                </a:cxn>
                <a:cxn ang="0">
                  <a:pos x="148" y="40"/>
                </a:cxn>
                <a:cxn ang="0">
                  <a:pos x="158" y="31"/>
                </a:cxn>
                <a:cxn ang="0">
                  <a:pos x="178" y="13"/>
                </a:cxn>
                <a:cxn ang="0">
                  <a:pos x="198" y="0"/>
                </a:cxn>
              </a:cxnLst>
              <a:rect l="0" t="0" r="r" b="b"/>
              <a:pathLst>
                <a:path w="198" h="104">
                  <a:moveTo>
                    <a:pt x="198" y="0"/>
                  </a:moveTo>
                  <a:lnTo>
                    <a:pt x="125" y="0"/>
                  </a:lnTo>
                  <a:lnTo>
                    <a:pt x="61" y="50"/>
                  </a:lnTo>
                  <a:lnTo>
                    <a:pt x="0" y="104"/>
                  </a:lnTo>
                  <a:lnTo>
                    <a:pt x="88" y="104"/>
                  </a:lnTo>
                  <a:lnTo>
                    <a:pt x="90" y="94"/>
                  </a:lnTo>
                  <a:lnTo>
                    <a:pt x="99" y="87"/>
                  </a:lnTo>
                  <a:lnTo>
                    <a:pt x="108" y="77"/>
                  </a:lnTo>
                  <a:lnTo>
                    <a:pt x="118" y="68"/>
                  </a:lnTo>
                  <a:lnTo>
                    <a:pt x="139" y="50"/>
                  </a:lnTo>
                  <a:lnTo>
                    <a:pt x="148" y="40"/>
                  </a:lnTo>
                  <a:lnTo>
                    <a:pt x="158" y="31"/>
                  </a:lnTo>
                  <a:lnTo>
                    <a:pt x="178" y="13"/>
                  </a:lnTo>
                  <a:lnTo>
                    <a:pt x="198" y="0"/>
                  </a:lnTo>
                  <a:close/>
                </a:path>
              </a:pathLst>
            </a:custGeom>
            <a:solidFill>
              <a:srgbClr val="000000"/>
            </a:solidFill>
            <a:ln w="9525">
              <a:noFill/>
              <a:round/>
              <a:headEnd/>
              <a:tailEnd/>
            </a:ln>
          </p:spPr>
          <p:txBody>
            <a:bodyPr/>
            <a:lstStyle/>
            <a:p>
              <a:endParaRPr lang="en-GB"/>
            </a:p>
          </p:txBody>
        </p:sp>
        <p:sp>
          <p:nvSpPr>
            <p:cNvPr id="22114" name="Freeform 610"/>
            <p:cNvSpPr>
              <a:spLocks noEditPoints="1"/>
            </p:cNvSpPr>
            <p:nvPr/>
          </p:nvSpPr>
          <p:spPr bwMode="auto">
            <a:xfrm>
              <a:off x="2314" y="1631"/>
              <a:ext cx="543" cy="724"/>
            </a:xfrm>
            <a:custGeom>
              <a:avLst/>
              <a:gdLst/>
              <a:ahLst/>
              <a:cxnLst>
                <a:cxn ang="0">
                  <a:pos x="1164" y="439"/>
                </a:cxn>
                <a:cxn ang="0">
                  <a:pos x="1125" y="476"/>
                </a:cxn>
                <a:cxn ang="0">
                  <a:pos x="1085" y="513"/>
                </a:cxn>
                <a:cxn ang="0">
                  <a:pos x="986" y="530"/>
                </a:cxn>
                <a:cxn ang="0">
                  <a:pos x="775" y="728"/>
                </a:cxn>
                <a:cxn ang="0">
                  <a:pos x="545" y="999"/>
                </a:cxn>
                <a:cxn ang="0">
                  <a:pos x="322" y="1347"/>
                </a:cxn>
                <a:cxn ang="0">
                  <a:pos x="206" y="1593"/>
                </a:cxn>
                <a:cxn ang="0">
                  <a:pos x="115" y="1848"/>
                </a:cxn>
                <a:cxn ang="0">
                  <a:pos x="27" y="2253"/>
                </a:cxn>
                <a:cxn ang="0">
                  <a:pos x="2" y="2535"/>
                </a:cxn>
                <a:cxn ang="0">
                  <a:pos x="3" y="2837"/>
                </a:cxn>
                <a:cxn ang="0">
                  <a:pos x="22" y="3066"/>
                </a:cxn>
                <a:cxn ang="0">
                  <a:pos x="60" y="3289"/>
                </a:cxn>
                <a:cxn ang="0">
                  <a:pos x="113" y="3294"/>
                </a:cxn>
                <a:cxn ang="0">
                  <a:pos x="242" y="3220"/>
                </a:cxn>
                <a:cxn ang="0">
                  <a:pos x="506" y="3103"/>
                </a:cxn>
                <a:cxn ang="0">
                  <a:pos x="765" y="3144"/>
                </a:cxn>
                <a:cxn ang="0">
                  <a:pos x="1040" y="3027"/>
                </a:cxn>
                <a:cxn ang="0">
                  <a:pos x="1501" y="2960"/>
                </a:cxn>
                <a:cxn ang="0">
                  <a:pos x="1836" y="3098"/>
                </a:cxn>
                <a:cxn ang="0">
                  <a:pos x="2079" y="3423"/>
                </a:cxn>
                <a:cxn ang="0">
                  <a:pos x="2273" y="3550"/>
                </a:cxn>
                <a:cxn ang="0">
                  <a:pos x="2489" y="3496"/>
                </a:cxn>
                <a:cxn ang="0">
                  <a:pos x="2579" y="3286"/>
                </a:cxn>
                <a:cxn ang="0">
                  <a:pos x="2419" y="2965"/>
                </a:cxn>
                <a:cxn ang="0">
                  <a:pos x="2372" y="2903"/>
                </a:cxn>
                <a:cxn ang="0">
                  <a:pos x="2201" y="2834"/>
                </a:cxn>
                <a:cxn ang="0">
                  <a:pos x="2123" y="2588"/>
                </a:cxn>
                <a:cxn ang="0">
                  <a:pos x="1931" y="2344"/>
                </a:cxn>
                <a:cxn ang="0">
                  <a:pos x="1914" y="2207"/>
                </a:cxn>
                <a:cxn ang="0">
                  <a:pos x="1955" y="2108"/>
                </a:cxn>
                <a:cxn ang="0">
                  <a:pos x="1715" y="1728"/>
                </a:cxn>
                <a:cxn ang="0">
                  <a:pos x="1561" y="1090"/>
                </a:cxn>
                <a:cxn ang="0">
                  <a:pos x="1691" y="731"/>
                </a:cxn>
                <a:cxn ang="0">
                  <a:pos x="1691" y="530"/>
                </a:cxn>
                <a:cxn ang="0">
                  <a:pos x="1676" y="473"/>
                </a:cxn>
                <a:cxn ang="0">
                  <a:pos x="1662" y="420"/>
                </a:cxn>
                <a:cxn ang="0">
                  <a:pos x="1724" y="213"/>
                </a:cxn>
                <a:cxn ang="0">
                  <a:pos x="1789" y="36"/>
                </a:cxn>
                <a:cxn ang="0">
                  <a:pos x="1488" y="178"/>
                </a:cxn>
                <a:cxn ang="0">
                  <a:pos x="1202" y="356"/>
                </a:cxn>
                <a:cxn ang="0">
                  <a:pos x="1216" y="530"/>
                </a:cxn>
                <a:cxn ang="0">
                  <a:pos x="1213" y="529"/>
                </a:cxn>
              </a:cxnLst>
              <a:rect l="0" t="0" r="r" b="b"/>
              <a:pathLst>
                <a:path w="2713" h="3617">
                  <a:moveTo>
                    <a:pt x="1111" y="426"/>
                  </a:moveTo>
                  <a:lnTo>
                    <a:pt x="1184" y="426"/>
                  </a:lnTo>
                  <a:lnTo>
                    <a:pt x="1164" y="439"/>
                  </a:lnTo>
                  <a:lnTo>
                    <a:pt x="1144" y="457"/>
                  </a:lnTo>
                  <a:lnTo>
                    <a:pt x="1134" y="466"/>
                  </a:lnTo>
                  <a:lnTo>
                    <a:pt x="1125" y="476"/>
                  </a:lnTo>
                  <a:lnTo>
                    <a:pt x="1104" y="494"/>
                  </a:lnTo>
                  <a:lnTo>
                    <a:pt x="1094" y="503"/>
                  </a:lnTo>
                  <a:lnTo>
                    <a:pt x="1085" y="513"/>
                  </a:lnTo>
                  <a:lnTo>
                    <a:pt x="1076" y="520"/>
                  </a:lnTo>
                  <a:lnTo>
                    <a:pt x="1074" y="530"/>
                  </a:lnTo>
                  <a:lnTo>
                    <a:pt x="986" y="530"/>
                  </a:lnTo>
                  <a:lnTo>
                    <a:pt x="906" y="602"/>
                  </a:lnTo>
                  <a:lnTo>
                    <a:pt x="828" y="677"/>
                  </a:lnTo>
                  <a:lnTo>
                    <a:pt x="775" y="728"/>
                  </a:lnTo>
                  <a:lnTo>
                    <a:pt x="727" y="781"/>
                  </a:lnTo>
                  <a:lnTo>
                    <a:pt x="633" y="889"/>
                  </a:lnTo>
                  <a:lnTo>
                    <a:pt x="545" y="999"/>
                  </a:lnTo>
                  <a:lnTo>
                    <a:pt x="465" y="1113"/>
                  </a:lnTo>
                  <a:lnTo>
                    <a:pt x="389" y="1228"/>
                  </a:lnTo>
                  <a:lnTo>
                    <a:pt x="322" y="1347"/>
                  </a:lnTo>
                  <a:lnTo>
                    <a:pt x="259" y="1468"/>
                  </a:lnTo>
                  <a:lnTo>
                    <a:pt x="231" y="1530"/>
                  </a:lnTo>
                  <a:lnTo>
                    <a:pt x="206" y="1593"/>
                  </a:lnTo>
                  <a:lnTo>
                    <a:pt x="157" y="1719"/>
                  </a:lnTo>
                  <a:lnTo>
                    <a:pt x="135" y="1782"/>
                  </a:lnTo>
                  <a:lnTo>
                    <a:pt x="115" y="1848"/>
                  </a:lnTo>
                  <a:lnTo>
                    <a:pt x="79" y="1981"/>
                  </a:lnTo>
                  <a:lnTo>
                    <a:pt x="51" y="2116"/>
                  </a:lnTo>
                  <a:lnTo>
                    <a:pt x="27" y="2253"/>
                  </a:lnTo>
                  <a:lnTo>
                    <a:pt x="12" y="2393"/>
                  </a:lnTo>
                  <a:lnTo>
                    <a:pt x="5" y="2463"/>
                  </a:lnTo>
                  <a:lnTo>
                    <a:pt x="2" y="2535"/>
                  </a:lnTo>
                  <a:lnTo>
                    <a:pt x="1" y="2682"/>
                  </a:lnTo>
                  <a:lnTo>
                    <a:pt x="0" y="2759"/>
                  </a:lnTo>
                  <a:lnTo>
                    <a:pt x="3" y="2837"/>
                  </a:lnTo>
                  <a:lnTo>
                    <a:pt x="7" y="2914"/>
                  </a:lnTo>
                  <a:lnTo>
                    <a:pt x="15" y="2991"/>
                  </a:lnTo>
                  <a:lnTo>
                    <a:pt x="22" y="3066"/>
                  </a:lnTo>
                  <a:lnTo>
                    <a:pt x="33" y="3141"/>
                  </a:lnTo>
                  <a:lnTo>
                    <a:pt x="45" y="3215"/>
                  </a:lnTo>
                  <a:lnTo>
                    <a:pt x="60" y="3289"/>
                  </a:lnTo>
                  <a:lnTo>
                    <a:pt x="62" y="3289"/>
                  </a:lnTo>
                  <a:lnTo>
                    <a:pt x="79" y="3292"/>
                  </a:lnTo>
                  <a:lnTo>
                    <a:pt x="113" y="3294"/>
                  </a:lnTo>
                  <a:lnTo>
                    <a:pt x="147" y="3303"/>
                  </a:lnTo>
                  <a:lnTo>
                    <a:pt x="164" y="3306"/>
                  </a:lnTo>
                  <a:lnTo>
                    <a:pt x="242" y="3220"/>
                  </a:lnTo>
                  <a:lnTo>
                    <a:pt x="338" y="3154"/>
                  </a:lnTo>
                  <a:lnTo>
                    <a:pt x="389" y="3131"/>
                  </a:lnTo>
                  <a:lnTo>
                    <a:pt x="506" y="3103"/>
                  </a:lnTo>
                  <a:lnTo>
                    <a:pt x="596" y="3098"/>
                  </a:lnTo>
                  <a:lnTo>
                    <a:pt x="664" y="3110"/>
                  </a:lnTo>
                  <a:lnTo>
                    <a:pt x="765" y="3144"/>
                  </a:lnTo>
                  <a:lnTo>
                    <a:pt x="827" y="3181"/>
                  </a:lnTo>
                  <a:lnTo>
                    <a:pt x="881" y="3127"/>
                  </a:lnTo>
                  <a:lnTo>
                    <a:pt x="1040" y="3027"/>
                  </a:lnTo>
                  <a:lnTo>
                    <a:pt x="1220" y="2965"/>
                  </a:lnTo>
                  <a:lnTo>
                    <a:pt x="1336" y="2952"/>
                  </a:lnTo>
                  <a:lnTo>
                    <a:pt x="1501" y="2960"/>
                  </a:lnTo>
                  <a:lnTo>
                    <a:pt x="1623" y="2993"/>
                  </a:lnTo>
                  <a:lnTo>
                    <a:pt x="1735" y="3038"/>
                  </a:lnTo>
                  <a:lnTo>
                    <a:pt x="1836" y="3098"/>
                  </a:lnTo>
                  <a:lnTo>
                    <a:pt x="1965" y="3220"/>
                  </a:lnTo>
                  <a:lnTo>
                    <a:pt x="2031" y="3317"/>
                  </a:lnTo>
                  <a:lnTo>
                    <a:pt x="2079" y="3423"/>
                  </a:lnTo>
                  <a:lnTo>
                    <a:pt x="2096" y="3482"/>
                  </a:lnTo>
                  <a:lnTo>
                    <a:pt x="2173" y="3502"/>
                  </a:lnTo>
                  <a:lnTo>
                    <a:pt x="2273" y="3550"/>
                  </a:lnTo>
                  <a:lnTo>
                    <a:pt x="2364" y="3617"/>
                  </a:lnTo>
                  <a:lnTo>
                    <a:pt x="2437" y="3539"/>
                  </a:lnTo>
                  <a:lnTo>
                    <a:pt x="2489" y="3496"/>
                  </a:lnTo>
                  <a:lnTo>
                    <a:pt x="2579" y="3440"/>
                  </a:lnTo>
                  <a:lnTo>
                    <a:pt x="2713" y="3395"/>
                  </a:lnTo>
                  <a:lnTo>
                    <a:pt x="2579" y="3286"/>
                  </a:lnTo>
                  <a:lnTo>
                    <a:pt x="2478" y="3150"/>
                  </a:lnTo>
                  <a:lnTo>
                    <a:pt x="2461" y="3114"/>
                  </a:lnTo>
                  <a:lnTo>
                    <a:pt x="2419" y="2965"/>
                  </a:lnTo>
                  <a:lnTo>
                    <a:pt x="2407" y="2943"/>
                  </a:lnTo>
                  <a:lnTo>
                    <a:pt x="2393" y="2920"/>
                  </a:lnTo>
                  <a:lnTo>
                    <a:pt x="2372" y="2903"/>
                  </a:lnTo>
                  <a:lnTo>
                    <a:pt x="2347" y="2889"/>
                  </a:lnTo>
                  <a:lnTo>
                    <a:pt x="2219" y="2847"/>
                  </a:lnTo>
                  <a:lnTo>
                    <a:pt x="2201" y="2834"/>
                  </a:lnTo>
                  <a:lnTo>
                    <a:pt x="2184" y="2817"/>
                  </a:lnTo>
                  <a:lnTo>
                    <a:pt x="2168" y="2794"/>
                  </a:lnTo>
                  <a:lnTo>
                    <a:pt x="2123" y="2588"/>
                  </a:lnTo>
                  <a:lnTo>
                    <a:pt x="2084" y="2526"/>
                  </a:lnTo>
                  <a:lnTo>
                    <a:pt x="1982" y="2422"/>
                  </a:lnTo>
                  <a:lnTo>
                    <a:pt x="1931" y="2344"/>
                  </a:lnTo>
                  <a:lnTo>
                    <a:pt x="1914" y="2302"/>
                  </a:lnTo>
                  <a:lnTo>
                    <a:pt x="1908" y="2254"/>
                  </a:lnTo>
                  <a:lnTo>
                    <a:pt x="1914" y="2207"/>
                  </a:lnTo>
                  <a:lnTo>
                    <a:pt x="1927" y="2170"/>
                  </a:lnTo>
                  <a:lnTo>
                    <a:pt x="1944" y="2141"/>
                  </a:lnTo>
                  <a:lnTo>
                    <a:pt x="1955" y="2108"/>
                  </a:lnTo>
                  <a:lnTo>
                    <a:pt x="1948" y="2074"/>
                  </a:lnTo>
                  <a:lnTo>
                    <a:pt x="1771" y="1829"/>
                  </a:lnTo>
                  <a:lnTo>
                    <a:pt x="1715" y="1728"/>
                  </a:lnTo>
                  <a:lnTo>
                    <a:pt x="1668" y="1604"/>
                  </a:lnTo>
                  <a:lnTo>
                    <a:pt x="1574" y="1243"/>
                  </a:lnTo>
                  <a:lnTo>
                    <a:pt x="1561" y="1090"/>
                  </a:lnTo>
                  <a:lnTo>
                    <a:pt x="1572" y="1011"/>
                  </a:lnTo>
                  <a:lnTo>
                    <a:pt x="1597" y="939"/>
                  </a:lnTo>
                  <a:lnTo>
                    <a:pt x="1691" y="731"/>
                  </a:lnTo>
                  <a:lnTo>
                    <a:pt x="1709" y="660"/>
                  </a:lnTo>
                  <a:lnTo>
                    <a:pt x="1709" y="585"/>
                  </a:lnTo>
                  <a:lnTo>
                    <a:pt x="1691" y="530"/>
                  </a:lnTo>
                  <a:lnTo>
                    <a:pt x="1690" y="530"/>
                  </a:lnTo>
                  <a:lnTo>
                    <a:pt x="1684" y="496"/>
                  </a:lnTo>
                  <a:lnTo>
                    <a:pt x="1676" y="473"/>
                  </a:lnTo>
                  <a:lnTo>
                    <a:pt x="1670" y="449"/>
                  </a:lnTo>
                  <a:lnTo>
                    <a:pt x="1667" y="433"/>
                  </a:lnTo>
                  <a:lnTo>
                    <a:pt x="1662" y="420"/>
                  </a:lnTo>
                  <a:lnTo>
                    <a:pt x="1659" y="380"/>
                  </a:lnTo>
                  <a:lnTo>
                    <a:pt x="1673" y="323"/>
                  </a:lnTo>
                  <a:lnTo>
                    <a:pt x="1724" y="213"/>
                  </a:lnTo>
                  <a:lnTo>
                    <a:pt x="1758" y="162"/>
                  </a:lnTo>
                  <a:lnTo>
                    <a:pt x="1895" y="0"/>
                  </a:lnTo>
                  <a:lnTo>
                    <a:pt x="1789" y="36"/>
                  </a:lnTo>
                  <a:lnTo>
                    <a:pt x="1687" y="79"/>
                  </a:lnTo>
                  <a:lnTo>
                    <a:pt x="1586" y="126"/>
                  </a:lnTo>
                  <a:lnTo>
                    <a:pt x="1488" y="178"/>
                  </a:lnTo>
                  <a:lnTo>
                    <a:pt x="1390" y="232"/>
                  </a:lnTo>
                  <a:lnTo>
                    <a:pt x="1296" y="292"/>
                  </a:lnTo>
                  <a:lnTo>
                    <a:pt x="1202" y="356"/>
                  </a:lnTo>
                  <a:lnTo>
                    <a:pt x="1111" y="426"/>
                  </a:lnTo>
                  <a:close/>
                  <a:moveTo>
                    <a:pt x="1216" y="528"/>
                  </a:moveTo>
                  <a:lnTo>
                    <a:pt x="1216" y="530"/>
                  </a:lnTo>
                  <a:lnTo>
                    <a:pt x="1212" y="530"/>
                  </a:lnTo>
                  <a:lnTo>
                    <a:pt x="1212" y="529"/>
                  </a:lnTo>
                  <a:lnTo>
                    <a:pt x="1213" y="529"/>
                  </a:lnTo>
                  <a:lnTo>
                    <a:pt x="1216" y="528"/>
                  </a:lnTo>
                  <a:close/>
                </a:path>
              </a:pathLst>
            </a:custGeom>
            <a:solidFill>
              <a:srgbClr val="007FFF"/>
            </a:solidFill>
            <a:ln w="9525">
              <a:noFill/>
              <a:round/>
              <a:headEnd/>
              <a:tailEnd/>
            </a:ln>
          </p:spPr>
          <p:txBody>
            <a:bodyPr/>
            <a:lstStyle/>
            <a:p>
              <a:endParaRPr lang="en-GB"/>
            </a:p>
          </p:txBody>
        </p:sp>
        <p:sp>
          <p:nvSpPr>
            <p:cNvPr id="22115" name="Freeform 611"/>
            <p:cNvSpPr>
              <a:spLocks/>
            </p:cNvSpPr>
            <p:nvPr/>
          </p:nvSpPr>
          <p:spPr bwMode="auto">
            <a:xfrm>
              <a:off x="2557" y="1737"/>
              <a:ext cx="1" cy="1"/>
            </a:xfrm>
            <a:custGeom>
              <a:avLst/>
              <a:gdLst/>
              <a:ahLst/>
              <a:cxnLst>
                <a:cxn ang="0">
                  <a:pos x="4" y="2"/>
                </a:cxn>
                <a:cxn ang="0">
                  <a:pos x="4" y="0"/>
                </a:cxn>
                <a:cxn ang="0">
                  <a:pos x="1" y="1"/>
                </a:cxn>
                <a:cxn ang="0">
                  <a:pos x="0" y="1"/>
                </a:cxn>
                <a:cxn ang="0">
                  <a:pos x="0" y="2"/>
                </a:cxn>
                <a:cxn ang="0">
                  <a:pos x="4" y="2"/>
                </a:cxn>
              </a:cxnLst>
              <a:rect l="0" t="0" r="r" b="b"/>
              <a:pathLst>
                <a:path w="4" h="2">
                  <a:moveTo>
                    <a:pt x="4" y="2"/>
                  </a:moveTo>
                  <a:lnTo>
                    <a:pt x="4" y="0"/>
                  </a:lnTo>
                  <a:lnTo>
                    <a:pt x="1" y="1"/>
                  </a:lnTo>
                  <a:lnTo>
                    <a:pt x="0" y="1"/>
                  </a:lnTo>
                  <a:lnTo>
                    <a:pt x="0" y="2"/>
                  </a:lnTo>
                  <a:lnTo>
                    <a:pt x="4" y="2"/>
                  </a:lnTo>
                  <a:close/>
                </a:path>
              </a:pathLst>
            </a:custGeom>
            <a:solidFill>
              <a:srgbClr val="000000"/>
            </a:solidFill>
            <a:ln w="9525">
              <a:noFill/>
              <a:round/>
              <a:headEnd/>
              <a:tailEnd/>
            </a:ln>
          </p:spPr>
          <p:txBody>
            <a:bodyPr/>
            <a:lstStyle/>
            <a:p>
              <a:endParaRPr lang="en-GB"/>
            </a:p>
          </p:txBody>
        </p:sp>
        <p:sp>
          <p:nvSpPr>
            <p:cNvPr id="22116" name="Freeform 612"/>
            <p:cNvSpPr>
              <a:spLocks/>
            </p:cNvSpPr>
            <p:nvPr/>
          </p:nvSpPr>
          <p:spPr bwMode="auto">
            <a:xfrm>
              <a:off x="2633" y="2246"/>
              <a:ext cx="10" cy="3"/>
            </a:xfrm>
            <a:custGeom>
              <a:avLst/>
              <a:gdLst/>
              <a:ahLst/>
              <a:cxnLst>
                <a:cxn ang="0">
                  <a:pos x="20" y="3"/>
                </a:cxn>
                <a:cxn ang="0">
                  <a:pos x="0" y="0"/>
                </a:cxn>
                <a:cxn ang="0">
                  <a:pos x="51" y="17"/>
                </a:cxn>
                <a:cxn ang="0">
                  <a:pos x="20" y="3"/>
                </a:cxn>
              </a:cxnLst>
              <a:rect l="0" t="0" r="r" b="b"/>
              <a:pathLst>
                <a:path w="51" h="17">
                  <a:moveTo>
                    <a:pt x="20" y="3"/>
                  </a:moveTo>
                  <a:lnTo>
                    <a:pt x="0" y="0"/>
                  </a:lnTo>
                  <a:lnTo>
                    <a:pt x="51" y="17"/>
                  </a:lnTo>
                  <a:lnTo>
                    <a:pt x="20" y="3"/>
                  </a:lnTo>
                  <a:close/>
                </a:path>
              </a:pathLst>
            </a:custGeom>
            <a:solidFill>
              <a:srgbClr val="007FFF"/>
            </a:solidFill>
            <a:ln w="9525">
              <a:noFill/>
              <a:round/>
              <a:headEnd/>
              <a:tailEnd/>
            </a:ln>
          </p:spPr>
          <p:txBody>
            <a:bodyPr/>
            <a:lstStyle/>
            <a:p>
              <a:endParaRPr lang="en-GB"/>
            </a:p>
          </p:txBody>
        </p:sp>
        <p:sp>
          <p:nvSpPr>
            <p:cNvPr id="22117" name="Freeform 613"/>
            <p:cNvSpPr>
              <a:spLocks/>
            </p:cNvSpPr>
            <p:nvPr/>
          </p:nvSpPr>
          <p:spPr bwMode="auto">
            <a:xfrm>
              <a:off x="2651" y="2253"/>
              <a:ext cx="16" cy="8"/>
            </a:xfrm>
            <a:custGeom>
              <a:avLst/>
              <a:gdLst/>
              <a:ahLst/>
              <a:cxnLst>
                <a:cxn ang="0">
                  <a:pos x="0" y="0"/>
                </a:cxn>
                <a:cxn ang="0">
                  <a:pos x="78" y="40"/>
                </a:cxn>
                <a:cxn ang="0">
                  <a:pos x="30" y="12"/>
                </a:cxn>
                <a:cxn ang="0">
                  <a:pos x="0" y="0"/>
                </a:cxn>
              </a:cxnLst>
              <a:rect l="0" t="0" r="r" b="b"/>
              <a:pathLst>
                <a:path w="78" h="40">
                  <a:moveTo>
                    <a:pt x="0" y="0"/>
                  </a:moveTo>
                  <a:lnTo>
                    <a:pt x="78" y="40"/>
                  </a:lnTo>
                  <a:lnTo>
                    <a:pt x="30" y="12"/>
                  </a:lnTo>
                  <a:lnTo>
                    <a:pt x="0" y="0"/>
                  </a:lnTo>
                  <a:close/>
                </a:path>
              </a:pathLst>
            </a:custGeom>
            <a:solidFill>
              <a:srgbClr val="007FFF"/>
            </a:solidFill>
            <a:ln w="9525">
              <a:noFill/>
              <a:round/>
              <a:headEnd/>
              <a:tailEnd/>
            </a:ln>
          </p:spPr>
          <p:txBody>
            <a:bodyPr/>
            <a:lstStyle/>
            <a:p>
              <a:endParaRPr lang="en-GB"/>
            </a:p>
          </p:txBody>
        </p:sp>
        <p:sp>
          <p:nvSpPr>
            <p:cNvPr id="22118" name="Freeform 614"/>
            <p:cNvSpPr>
              <a:spLocks/>
            </p:cNvSpPr>
            <p:nvPr/>
          </p:nvSpPr>
          <p:spPr bwMode="auto">
            <a:xfrm>
              <a:off x="2410" y="2420"/>
              <a:ext cx="389" cy="300"/>
            </a:xfrm>
            <a:custGeom>
              <a:avLst/>
              <a:gdLst/>
              <a:ahLst/>
              <a:cxnLst>
                <a:cxn ang="0">
                  <a:pos x="1415" y="34"/>
                </a:cxn>
                <a:cxn ang="0">
                  <a:pos x="1200" y="214"/>
                </a:cxn>
                <a:cxn ang="0">
                  <a:pos x="1018" y="660"/>
                </a:cxn>
                <a:cxn ang="0">
                  <a:pos x="804" y="385"/>
                </a:cxn>
                <a:cxn ang="0">
                  <a:pos x="544" y="0"/>
                </a:cxn>
                <a:cxn ang="0">
                  <a:pos x="409" y="497"/>
                </a:cxn>
                <a:cxn ang="0">
                  <a:pos x="0" y="169"/>
                </a:cxn>
                <a:cxn ang="0">
                  <a:pos x="38" y="378"/>
                </a:cxn>
                <a:cxn ang="0">
                  <a:pos x="118" y="485"/>
                </a:cxn>
                <a:cxn ang="0">
                  <a:pos x="206" y="589"/>
                </a:cxn>
                <a:cxn ang="0">
                  <a:pos x="300" y="691"/>
                </a:cxn>
                <a:cxn ang="0">
                  <a:pos x="457" y="844"/>
                </a:cxn>
                <a:cxn ang="0">
                  <a:pos x="569" y="941"/>
                </a:cxn>
                <a:cxn ang="0">
                  <a:pos x="697" y="1042"/>
                </a:cxn>
                <a:cxn ang="0">
                  <a:pos x="797" y="1084"/>
                </a:cxn>
                <a:cxn ang="0">
                  <a:pos x="851" y="1105"/>
                </a:cxn>
                <a:cxn ang="0">
                  <a:pos x="958" y="1142"/>
                </a:cxn>
                <a:cxn ang="0">
                  <a:pos x="1027" y="1171"/>
                </a:cxn>
                <a:cxn ang="0">
                  <a:pos x="1032" y="1184"/>
                </a:cxn>
                <a:cxn ang="0">
                  <a:pos x="1074" y="1199"/>
                </a:cxn>
                <a:cxn ang="0">
                  <a:pos x="1074" y="1206"/>
                </a:cxn>
                <a:cxn ang="0">
                  <a:pos x="1095" y="1222"/>
                </a:cxn>
                <a:cxn ang="0">
                  <a:pos x="1114" y="1237"/>
                </a:cxn>
                <a:cxn ang="0">
                  <a:pos x="1117" y="1240"/>
                </a:cxn>
                <a:cxn ang="0">
                  <a:pos x="1147" y="1254"/>
                </a:cxn>
                <a:cxn ang="0">
                  <a:pos x="1200" y="1278"/>
                </a:cxn>
                <a:cxn ang="0">
                  <a:pos x="1226" y="1295"/>
                </a:cxn>
                <a:cxn ang="0">
                  <a:pos x="1237" y="1306"/>
                </a:cxn>
                <a:cxn ang="0">
                  <a:pos x="1342" y="1354"/>
                </a:cxn>
                <a:cxn ang="0">
                  <a:pos x="1350" y="1360"/>
                </a:cxn>
                <a:cxn ang="0">
                  <a:pos x="1356" y="1368"/>
                </a:cxn>
                <a:cxn ang="0">
                  <a:pos x="1410" y="1384"/>
                </a:cxn>
                <a:cxn ang="0">
                  <a:pos x="1424" y="1388"/>
                </a:cxn>
                <a:cxn ang="0">
                  <a:pos x="1466" y="1398"/>
                </a:cxn>
                <a:cxn ang="0">
                  <a:pos x="1551" y="1410"/>
                </a:cxn>
                <a:cxn ang="0">
                  <a:pos x="1638" y="1433"/>
                </a:cxn>
                <a:cxn ang="0">
                  <a:pos x="1719" y="1450"/>
                </a:cxn>
                <a:cxn ang="0">
                  <a:pos x="1719" y="1501"/>
                </a:cxn>
                <a:cxn ang="0">
                  <a:pos x="1747" y="1493"/>
                </a:cxn>
                <a:cxn ang="0">
                  <a:pos x="1748" y="1478"/>
                </a:cxn>
                <a:cxn ang="0">
                  <a:pos x="1825" y="1241"/>
                </a:cxn>
                <a:cxn ang="0">
                  <a:pos x="1901" y="996"/>
                </a:cxn>
                <a:cxn ang="0">
                  <a:pos x="1908" y="970"/>
                </a:cxn>
                <a:cxn ang="0">
                  <a:pos x="1918" y="959"/>
                </a:cxn>
                <a:cxn ang="0">
                  <a:pos x="1934" y="956"/>
                </a:cxn>
                <a:cxn ang="0">
                  <a:pos x="1946" y="902"/>
                </a:cxn>
                <a:cxn ang="0">
                  <a:pos x="1800" y="612"/>
                </a:cxn>
                <a:cxn ang="0">
                  <a:pos x="1595" y="443"/>
                </a:cxn>
              </a:cxnLst>
              <a:rect l="0" t="0" r="r" b="b"/>
              <a:pathLst>
                <a:path w="1946" h="1501">
                  <a:moveTo>
                    <a:pt x="1595" y="34"/>
                  </a:moveTo>
                  <a:lnTo>
                    <a:pt x="1415" y="34"/>
                  </a:lnTo>
                  <a:lnTo>
                    <a:pt x="1415" y="214"/>
                  </a:lnTo>
                  <a:lnTo>
                    <a:pt x="1200" y="214"/>
                  </a:lnTo>
                  <a:lnTo>
                    <a:pt x="1200" y="660"/>
                  </a:lnTo>
                  <a:lnTo>
                    <a:pt x="1018" y="660"/>
                  </a:lnTo>
                  <a:lnTo>
                    <a:pt x="1018" y="385"/>
                  </a:lnTo>
                  <a:lnTo>
                    <a:pt x="804" y="385"/>
                  </a:lnTo>
                  <a:lnTo>
                    <a:pt x="804" y="0"/>
                  </a:lnTo>
                  <a:lnTo>
                    <a:pt x="544" y="0"/>
                  </a:lnTo>
                  <a:lnTo>
                    <a:pt x="544" y="497"/>
                  </a:lnTo>
                  <a:lnTo>
                    <a:pt x="409" y="497"/>
                  </a:lnTo>
                  <a:lnTo>
                    <a:pt x="409" y="169"/>
                  </a:lnTo>
                  <a:lnTo>
                    <a:pt x="0" y="169"/>
                  </a:lnTo>
                  <a:lnTo>
                    <a:pt x="0" y="325"/>
                  </a:lnTo>
                  <a:lnTo>
                    <a:pt x="38" y="378"/>
                  </a:lnTo>
                  <a:lnTo>
                    <a:pt x="77" y="433"/>
                  </a:lnTo>
                  <a:lnTo>
                    <a:pt x="118" y="485"/>
                  </a:lnTo>
                  <a:lnTo>
                    <a:pt x="163" y="538"/>
                  </a:lnTo>
                  <a:lnTo>
                    <a:pt x="206" y="589"/>
                  </a:lnTo>
                  <a:lnTo>
                    <a:pt x="252" y="641"/>
                  </a:lnTo>
                  <a:lnTo>
                    <a:pt x="300" y="691"/>
                  </a:lnTo>
                  <a:lnTo>
                    <a:pt x="350" y="742"/>
                  </a:lnTo>
                  <a:lnTo>
                    <a:pt x="457" y="844"/>
                  </a:lnTo>
                  <a:lnTo>
                    <a:pt x="512" y="893"/>
                  </a:lnTo>
                  <a:lnTo>
                    <a:pt x="569" y="941"/>
                  </a:lnTo>
                  <a:lnTo>
                    <a:pt x="632" y="992"/>
                  </a:lnTo>
                  <a:lnTo>
                    <a:pt x="697" y="1042"/>
                  </a:lnTo>
                  <a:lnTo>
                    <a:pt x="797" y="1042"/>
                  </a:lnTo>
                  <a:lnTo>
                    <a:pt x="797" y="1084"/>
                  </a:lnTo>
                  <a:lnTo>
                    <a:pt x="797" y="1091"/>
                  </a:lnTo>
                  <a:lnTo>
                    <a:pt x="851" y="1105"/>
                  </a:lnTo>
                  <a:lnTo>
                    <a:pt x="905" y="1122"/>
                  </a:lnTo>
                  <a:lnTo>
                    <a:pt x="958" y="1142"/>
                  </a:lnTo>
                  <a:lnTo>
                    <a:pt x="1010" y="1163"/>
                  </a:lnTo>
                  <a:lnTo>
                    <a:pt x="1027" y="1171"/>
                  </a:lnTo>
                  <a:lnTo>
                    <a:pt x="1031" y="1177"/>
                  </a:lnTo>
                  <a:lnTo>
                    <a:pt x="1032" y="1184"/>
                  </a:lnTo>
                  <a:lnTo>
                    <a:pt x="1052" y="1193"/>
                  </a:lnTo>
                  <a:lnTo>
                    <a:pt x="1074" y="1199"/>
                  </a:lnTo>
                  <a:lnTo>
                    <a:pt x="1074" y="1201"/>
                  </a:lnTo>
                  <a:lnTo>
                    <a:pt x="1074" y="1206"/>
                  </a:lnTo>
                  <a:lnTo>
                    <a:pt x="1074" y="1214"/>
                  </a:lnTo>
                  <a:lnTo>
                    <a:pt x="1095" y="1222"/>
                  </a:lnTo>
                  <a:lnTo>
                    <a:pt x="1104" y="1228"/>
                  </a:lnTo>
                  <a:lnTo>
                    <a:pt x="1114" y="1237"/>
                  </a:lnTo>
                  <a:lnTo>
                    <a:pt x="1115" y="1238"/>
                  </a:lnTo>
                  <a:lnTo>
                    <a:pt x="1117" y="1240"/>
                  </a:lnTo>
                  <a:lnTo>
                    <a:pt x="1120" y="1245"/>
                  </a:lnTo>
                  <a:lnTo>
                    <a:pt x="1147" y="1254"/>
                  </a:lnTo>
                  <a:lnTo>
                    <a:pt x="1174" y="1265"/>
                  </a:lnTo>
                  <a:lnTo>
                    <a:pt x="1200" y="1278"/>
                  </a:lnTo>
                  <a:lnTo>
                    <a:pt x="1226" y="1292"/>
                  </a:lnTo>
                  <a:lnTo>
                    <a:pt x="1226" y="1295"/>
                  </a:lnTo>
                  <a:lnTo>
                    <a:pt x="1231" y="1298"/>
                  </a:lnTo>
                  <a:lnTo>
                    <a:pt x="1237" y="1306"/>
                  </a:lnTo>
                  <a:lnTo>
                    <a:pt x="1291" y="1329"/>
                  </a:lnTo>
                  <a:lnTo>
                    <a:pt x="1342" y="1354"/>
                  </a:lnTo>
                  <a:lnTo>
                    <a:pt x="1344" y="1355"/>
                  </a:lnTo>
                  <a:lnTo>
                    <a:pt x="1350" y="1360"/>
                  </a:lnTo>
                  <a:lnTo>
                    <a:pt x="1352" y="1364"/>
                  </a:lnTo>
                  <a:lnTo>
                    <a:pt x="1356" y="1368"/>
                  </a:lnTo>
                  <a:lnTo>
                    <a:pt x="1392" y="1380"/>
                  </a:lnTo>
                  <a:lnTo>
                    <a:pt x="1410" y="1384"/>
                  </a:lnTo>
                  <a:lnTo>
                    <a:pt x="1419" y="1387"/>
                  </a:lnTo>
                  <a:lnTo>
                    <a:pt x="1424" y="1388"/>
                  </a:lnTo>
                  <a:lnTo>
                    <a:pt x="1429" y="1390"/>
                  </a:lnTo>
                  <a:lnTo>
                    <a:pt x="1466" y="1398"/>
                  </a:lnTo>
                  <a:lnTo>
                    <a:pt x="1504" y="1405"/>
                  </a:lnTo>
                  <a:lnTo>
                    <a:pt x="1551" y="1410"/>
                  </a:lnTo>
                  <a:lnTo>
                    <a:pt x="1596" y="1421"/>
                  </a:lnTo>
                  <a:lnTo>
                    <a:pt x="1638" y="1433"/>
                  </a:lnTo>
                  <a:lnTo>
                    <a:pt x="1679" y="1450"/>
                  </a:lnTo>
                  <a:lnTo>
                    <a:pt x="1719" y="1450"/>
                  </a:lnTo>
                  <a:lnTo>
                    <a:pt x="1719" y="1494"/>
                  </a:lnTo>
                  <a:lnTo>
                    <a:pt x="1719" y="1501"/>
                  </a:lnTo>
                  <a:lnTo>
                    <a:pt x="1749" y="1501"/>
                  </a:lnTo>
                  <a:lnTo>
                    <a:pt x="1747" y="1493"/>
                  </a:lnTo>
                  <a:lnTo>
                    <a:pt x="1747" y="1486"/>
                  </a:lnTo>
                  <a:lnTo>
                    <a:pt x="1748" y="1478"/>
                  </a:lnTo>
                  <a:lnTo>
                    <a:pt x="1751" y="1470"/>
                  </a:lnTo>
                  <a:lnTo>
                    <a:pt x="1825" y="1241"/>
                  </a:lnTo>
                  <a:lnTo>
                    <a:pt x="1901" y="1017"/>
                  </a:lnTo>
                  <a:lnTo>
                    <a:pt x="1901" y="996"/>
                  </a:lnTo>
                  <a:lnTo>
                    <a:pt x="1906" y="978"/>
                  </a:lnTo>
                  <a:lnTo>
                    <a:pt x="1908" y="970"/>
                  </a:lnTo>
                  <a:lnTo>
                    <a:pt x="1912" y="965"/>
                  </a:lnTo>
                  <a:lnTo>
                    <a:pt x="1918" y="959"/>
                  </a:lnTo>
                  <a:lnTo>
                    <a:pt x="1926" y="956"/>
                  </a:lnTo>
                  <a:lnTo>
                    <a:pt x="1934" y="956"/>
                  </a:lnTo>
                  <a:lnTo>
                    <a:pt x="1934" y="919"/>
                  </a:lnTo>
                  <a:lnTo>
                    <a:pt x="1946" y="902"/>
                  </a:lnTo>
                  <a:lnTo>
                    <a:pt x="1946" y="612"/>
                  </a:lnTo>
                  <a:lnTo>
                    <a:pt x="1800" y="612"/>
                  </a:lnTo>
                  <a:lnTo>
                    <a:pt x="1800" y="443"/>
                  </a:lnTo>
                  <a:lnTo>
                    <a:pt x="1595" y="443"/>
                  </a:lnTo>
                  <a:lnTo>
                    <a:pt x="1595" y="34"/>
                  </a:lnTo>
                  <a:close/>
                </a:path>
              </a:pathLst>
            </a:custGeom>
            <a:solidFill>
              <a:srgbClr val="7FBFFF"/>
            </a:solidFill>
            <a:ln w="9525">
              <a:noFill/>
              <a:round/>
              <a:headEnd/>
              <a:tailEnd/>
            </a:ln>
          </p:spPr>
          <p:txBody>
            <a:bodyPr/>
            <a:lstStyle/>
            <a:p>
              <a:endParaRPr lang="en-GB"/>
            </a:p>
          </p:txBody>
        </p:sp>
        <p:sp>
          <p:nvSpPr>
            <p:cNvPr id="22119" name="Freeform 615"/>
            <p:cNvSpPr>
              <a:spLocks/>
            </p:cNvSpPr>
            <p:nvPr/>
          </p:nvSpPr>
          <p:spPr bwMode="auto">
            <a:xfrm>
              <a:off x="2416" y="2269"/>
              <a:ext cx="15" cy="1"/>
            </a:xfrm>
            <a:custGeom>
              <a:avLst/>
              <a:gdLst/>
              <a:ahLst/>
              <a:cxnLst>
                <a:cxn ang="0">
                  <a:pos x="56" y="0"/>
                </a:cxn>
                <a:cxn ang="0">
                  <a:pos x="0" y="2"/>
                </a:cxn>
                <a:cxn ang="0">
                  <a:pos x="77" y="2"/>
                </a:cxn>
                <a:cxn ang="0">
                  <a:pos x="56" y="0"/>
                </a:cxn>
              </a:cxnLst>
              <a:rect l="0" t="0" r="r" b="b"/>
              <a:pathLst>
                <a:path w="77" h="2">
                  <a:moveTo>
                    <a:pt x="56" y="0"/>
                  </a:moveTo>
                  <a:lnTo>
                    <a:pt x="0" y="2"/>
                  </a:lnTo>
                  <a:lnTo>
                    <a:pt x="77" y="2"/>
                  </a:lnTo>
                  <a:lnTo>
                    <a:pt x="56" y="0"/>
                  </a:lnTo>
                  <a:close/>
                </a:path>
              </a:pathLst>
            </a:custGeom>
            <a:solidFill>
              <a:srgbClr val="007FFF"/>
            </a:solidFill>
            <a:ln w="9525">
              <a:noFill/>
              <a:round/>
              <a:headEnd/>
              <a:tailEnd/>
            </a:ln>
          </p:spPr>
          <p:txBody>
            <a:bodyPr/>
            <a:lstStyle/>
            <a:p>
              <a:endParaRPr lang="en-GB"/>
            </a:p>
          </p:txBody>
        </p:sp>
        <p:sp>
          <p:nvSpPr>
            <p:cNvPr id="22120" name="Freeform 616"/>
            <p:cNvSpPr>
              <a:spLocks/>
            </p:cNvSpPr>
            <p:nvPr/>
          </p:nvSpPr>
          <p:spPr bwMode="auto">
            <a:xfrm>
              <a:off x="2439" y="2270"/>
              <a:ext cx="7" cy="1"/>
            </a:xfrm>
            <a:custGeom>
              <a:avLst/>
              <a:gdLst/>
              <a:ahLst/>
              <a:cxnLst>
                <a:cxn ang="0">
                  <a:pos x="20" y="1"/>
                </a:cxn>
                <a:cxn ang="0">
                  <a:pos x="0" y="0"/>
                </a:cxn>
                <a:cxn ang="0">
                  <a:pos x="38" y="7"/>
                </a:cxn>
                <a:cxn ang="0">
                  <a:pos x="20" y="1"/>
                </a:cxn>
              </a:cxnLst>
              <a:rect l="0" t="0" r="r" b="b"/>
              <a:pathLst>
                <a:path w="38" h="7">
                  <a:moveTo>
                    <a:pt x="20" y="1"/>
                  </a:moveTo>
                  <a:lnTo>
                    <a:pt x="0" y="0"/>
                  </a:lnTo>
                  <a:lnTo>
                    <a:pt x="38" y="7"/>
                  </a:lnTo>
                  <a:lnTo>
                    <a:pt x="20" y="1"/>
                  </a:lnTo>
                  <a:close/>
                </a:path>
              </a:pathLst>
            </a:custGeom>
            <a:solidFill>
              <a:srgbClr val="007FFF"/>
            </a:solidFill>
            <a:ln w="9525">
              <a:noFill/>
              <a:round/>
              <a:headEnd/>
              <a:tailEnd/>
            </a:ln>
          </p:spPr>
          <p:txBody>
            <a:bodyPr/>
            <a:lstStyle/>
            <a:p>
              <a:endParaRPr lang="en-GB"/>
            </a:p>
          </p:txBody>
        </p:sp>
        <p:sp>
          <p:nvSpPr>
            <p:cNvPr id="22121" name="Freeform 617"/>
            <p:cNvSpPr>
              <a:spLocks/>
            </p:cNvSpPr>
            <p:nvPr/>
          </p:nvSpPr>
          <p:spPr bwMode="auto">
            <a:xfrm>
              <a:off x="2518" y="2250"/>
              <a:ext cx="17" cy="8"/>
            </a:xfrm>
            <a:custGeom>
              <a:avLst/>
              <a:gdLst/>
              <a:ahLst/>
              <a:cxnLst>
                <a:cxn ang="0">
                  <a:pos x="13" y="34"/>
                </a:cxn>
                <a:cxn ang="0">
                  <a:pos x="0" y="43"/>
                </a:cxn>
                <a:cxn ang="0">
                  <a:pos x="82" y="0"/>
                </a:cxn>
                <a:cxn ang="0">
                  <a:pos x="13" y="34"/>
                </a:cxn>
              </a:cxnLst>
              <a:rect l="0" t="0" r="r" b="b"/>
              <a:pathLst>
                <a:path w="82" h="43">
                  <a:moveTo>
                    <a:pt x="13" y="34"/>
                  </a:moveTo>
                  <a:lnTo>
                    <a:pt x="0" y="43"/>
                  </a:lnTo>
                  <a:lnTo>
                    <a:pt x="82" y="0"/>
                  </a:lnTo>
                  <a:lnTo>
                    <a:pt x="13" y="34"/>
                  </a:lnTo>
                  <a:close/>
                </a:path>
              </a:pathLst>
            </a:custGeom>
            <a:solidFill>
              <a:srgbClr val="007FFF"/>
            </a:solidFill>
            <a:ln w="9525">
              <a:noFill/>
              <a:round/>
              <a:headEnd/>
              <a:tailEnd/>
            </a:ln>
          </p:spPr>
          <p:txBody>
            <a:bodyPr/>
            <a:lstStyle/>
            <a:p>
              <a:endParaRPr lang="en-GB"/>
            </a:p>
          </p:txBody>
        </p:sp>
        <p:sp>
          <p:nvSpPr>
            <p:cNvPr id="22122" name="Freeform 618"/>
            <p:cNvSpPr>
              <a:spLocks/>
            </p:cNvSpPr>
            <p:nvPr/>
          </p:nvSpPr>
          <p:spPr bwMode="auto">
            <a:xfrm>
              <a:off x="2328" y="2307"/>
              <a:ext cx="3" cy="1"/>
            </a:xfrm>
            <a:custGeom>
              <a:avLst/>
              <a:gdLst/>
              <a:ahLst/>
              <a:cxnLst>
                <a:cxn ang="0">
                  <a:pos x="0" y="0"/>
                </a:cxn>
                <a:cxn ang="0">
                  <a:pos x="13" y="2"/>
                </a:cxn>
                <a:cxn ang="0">
                  <a:pos x="5" y="0"/>
                </a:cxn>
                <a:cxn ang="0">
                  <a:pos x="0" y="0"/>
                </a:cxn>
              </a:cxnLst>
              <a:rect l="0" t="0" r="r" b="b"/>
              <a:pathLst>
                <a:path w="13" h="2">
                  <a:moveTo>
                    <a:pt x="0" y="0"/>
                  </a:moveTo>
                  <a:lnTo>
                    <a:pt x="13" y="2"/>
                  </a:lnTo>
                  <a:lnTo>
                    <a:pt x="5" y="0"/>
                  </a:lnTo>
                  <a:lnTo>
                    <a:pt x="0" y="0"/>
                  </a:lnTo>
                  <a:close/>
                </a:path>
              </a:pathLst>
            </a:custGeom>
            <a:solidFill>
              <a:srgbClr val="007FFF"/>
            </a:solidFill>
            <a:ln w="9525">
              <a:noFill/>
              <a:round/>
              <a:headEnd/>
              <a:tailEnd/>
            </a:ln>
          </p:spPr>
          <p:txBody>
            <a:bodyPr/>
            <a:lstStyle/>
            <a:p>
              <a:endParaRPr lang="en-GB"/>
            </a:p>
          </p:txBody>
        </p:sp>
        <p:sp>
          <p:nvSpPr>
            <p:cNvPr id="22123" name="Freeform 619"/>
            <p:cNvSpPr>
              <a:spLocks/>
            </p:cNvSpPr>
            <p:nvPr/>
          </p:nvSpPr>
          <p:spPr bwMode="auto">
            <a:xfrm>
              <a:off x="2331" y="2307"/>
              <a:ext cx="5" cy="1"/>
            </a:xfrm>
            <a:custGeom>
              <a:avLst/>
              <a:gdLst/>
              <a:ahLst/>
              <a:cxnLst>
                <a:cxn ang="0">
                  <a:pos x="0" y="0"/>
                </a:cxn>
                <a:cxn ang="0">
                  <a:pos x="27" y="4"/>
                </a:cxn>
                <a:cxn ang="0">
                  <a:pos x="0" y="0"/>
                </a:cxn>
              </a:cxnLst>
              <a:rect l="0" t="0" r="r" b="b"/>
              <a:pathLst>
                <a:path w="27" h="4">
                  <a:moveTo>
                    <a:pt x="0" y="0"/>
                  </a:moveTo>
                  <a:lnTo>
                    <a:pt x="27" y="4"/>
                  </a:lnTo>
                  <a:lnTo>
                    <a:pt x="0" y="0"/>
                  </a:lnTo>
                  <a:close/>
                </a:path>
              </a:pathLst>
            </a:custGeom>
            <a:solidFill>
              <a:srgbClr val="007FFF"/>
            </a:solidFill>
            <a:ln w="9525">
              <a:noFill/>
              <a:round/>
              <a:headEnd/>
              <a:tailEnd/>
            </a:ln>
          </p:spPr>
          <p:txBody>
            <a:bodyPr/>
            <a:lstStyle/>
            <a:p>
              <a:endParaRPr lang="en-GB"/>
            </a:p>
          </p:txBody>
        </p:sp>
        <p:sp>
          <p:nvSpPr>
            <p:cNvPr id="22124" name="Freeform 620"/>
            <p:cNvSpPr>
              <a:spLocks/>
            </p:cNvSpPr>
            <p:nvPr/>
          </p:nvSpPr>
          <p:spPr bwMode="auto">
            <a:xfrm>
              <a:off x="2372" y="2420"/>
              <a:ext cx="9" cy="17"/>
            </a:xfrm>
            <a:custGeom>
              <a:avLst/>
              <a:gdLst/>
              <a:ahLst/>
              <a:cxnLst>
                <a:cxn ang="0">
                  <a:pos x="45" y="89"/>
                </a:cxn>
                <a:cxn ang="0">
                  <a:pos x="45" y="0"/>
                </a:cxn>
                <a:cxn ang="0">
                  <a:pos x="0" y="0"/>
                </a:cxn>
                <a:cxn ang="0">
                  <a:pos x="21" y="44"/>
                </a:cxn>
                <a:cxn ang="0">
                  <a:pos x="45" y="89"/>
                </a:cxn>
              </a:cxnLst>
              <a:rect l="0" t="0" r="r" b="b"/>
              <a:pathLst>
                <a:path w="45" h="89">
                  <a:moveTo>
                    <a:pt x="45" y="89"/>
                  </a:moveTo>
                  <a:lnTo>
                    <a:pt x="45" y="0"/>
                  </a:lnTo>
                  <a:lnTo>
                    <a:pt x="0" y="0"/>
                  </a:lnTo>
                  <a:lnTo>
                    <a:pt x="21" y="44"/>
                  </a:lnTo>
                  <a:lnTo>
                    <a:pt x="45" y="89"/>
                  </a:lnTo>
                  <a:close/>
                </a:path>
              </a:pathLst>
            </a:custGeom>
            <a:solidFill>
              <a:srgbClr val="7FBFFF"/>
            </a:solidFill>
            <a:ln w="9525">
              <a:noFill/>
              <a:round/>
              <a:headEnd/>
              <a:tailEnd/>
            </a:ln>
          </p:spPr>
          <p:txBody>
            <a:bodyPr/>
            <a:lstStyle/>
            <a:p>
              <a:endParaRPr lang="en-GB"/>
            </a:p>
          </p:txBody>
        </p:sp>
        <p:sp>
          <p:nvSpPr>
            <p:cNvPr id="22125" name="Freeform 621"/>
            <p:cNvSpPr>
              <a:spLocks/>
            </p:cNvSpPr>
            <p:nvPr/>
          </p:nvSpPr>
          <p:spPr bwMode="auto">
            <a:xfrm>
              <a:off x="2381" y="2437"/>
              <a:ext cx="29" cy="62"/>
            </a:xfrm>
            <a:custGeom>
              <a:avLst/>
              <a:gdLst/>
              <a:ahLst/>
              <a:cxnLst>
                <a:cxn ang="0">
                  <a:pos x="0" y="308"/>
                </a:cxn>
                <a:cxn ang="0">
                  <a:pos x="146" y="308"/>
                </a:cxn>
                <a:cxn ang="0">
                  <a:pos x="146" y="236"/>
                </a:cxn>
                <a:cxn ang="0">
                  <a:pos x="69" y="118"/>
                </a:cxn>
                <a:cxn ang="0">
                  <a:pos x="0" y="0"/>
                </a:cxn>
                <a:cxn ang="0">
                  <a:pos x="0" y="308"/>
                </a:cxn>
              </a:cxnLst>
              <a:rect l="0" t="0" r="r" b="b"/>
              <a:pathLst>
                <a:path w="146" h="308">
                  <a:moveTo>
                    <a:pt x="0" y="308"/>
                  </a:moveTo>
                  <a:lnTo>
                    <a:pt x="146" y="308"/>
                  </a:lnTo>
                  <a:lnTo>
                    <a:pt x="146" y="236"/>
                  </a:lnTo>
                  <a:lnTo>
                    <a:pt x="69" y="118"/>
                  </a:lnTo>
                  <a:lnTo>
                    <a:pt x="0" y="0"/>
                  </a:lnTo>
                  <a:lnTo>
                    <a:pt x="0" y="308"/>
                  </a:lnTo>
                  <a:close/>
                </a:path>
              </a:pathLst>
            </a:custGeom>
            <a:solidFill>
              <a:srgbClr val="FFFFFF"/>
            </a:solidFill>
            <a:ln w="9525">
              <a:noFill/>
              <a:round/>
              <a:headEnd/>
              <a:tailEnd/>
            </a:ln>
          </p:spPr>
          <p:txBody>
            <a:bodyPr/>
            <a:lstStyle/>
            <a:p>
              <a:endParaRPr lang="en-GB"/>
            </a:p>
          </p:txBody>
        </p:sp>
        <p:sp>
          <p:nvSpPr>
            <p:cNvPr id="22126" name="Freeform 622"/>
            <p:cNvSpPr>
              <a:spLocks/>
            </p:cNvSpPr>
            <p:nvPr/>
          </p:nvSpPr>
          <p:spPr bwMode="auto">
            <a:xfrm>
              <a:off x="2797" y="2649"/>
              <a:ext cx="8" cy="25"/>
            </a:xfrm>
            <a:custGeom>
              <a:avLst/>
              <a:gdLst/>
              <a:ahLst/>
              <a:cxnLst>
                <a:cxn ang="0">
                  <a:pos x="40" y="26"/>
                </a:cxn>
                <a:cxn ang="0">
                  <a:pos x="32" y="12"/>
                </a:cxn>
                <a:cxn ang="0">
                  <a:pos x="26" y="0"/>
                </a:cxn>
                <a:cxn ang="0">
                  <a:pos x="20" y="15"/>
                </a:cxn>
                <a:cxn ang="0">
                  <a:pos x="15" y="36"/>
                </a:cxn>
                <a:cxn ang="0">
                  <a:pos x="10" y="57"/>
                </a:cxn>
                <a:cxn ang="0">
                  <a:pos x="0" y="100"/>
                </a:cxn>
                <a:cxn ang="0">
                  <a:pos x="0" y="109"/>
                </a:cxn>
                <a:cxn ang="0">
                  <a:pos x="0" y="117"/>
                </a:cxn>
                <a:cxn ang="0">
                  <a:pos x="0" y="123"/>
                </a:cxn>
                <a:cxn ang="0">
                  <a:pos x="7" y="98"/>
                </a:cxn>
                <a:cxn ang="0">
                  <a:pos x="17" y="75"/>
                </a:cxn>
                <a:cxn ang="0">
                  <a:pos x="28" y="53"/>
                </a:cxn>
                <a:cxn ang="0">
                  <a:pos x="43" y="32"/>
                </a:cxn>
                <a:cxn ang="0">
                  <a:pos x="40" y="26"/>
                </a:cxn>
              </a:cxnLst>
              <a:rect l="0" t="0" r="r" b="b"/>
              <a:pathLst>
                <a:path w="43" h="123">
                  <a:moveTo>
                    <a:pt x="40" y="26"/>
                  </a:moveTo>
                  <a:lnTo>
                    <a:pt x="32" y="12"/>
                  </a:lnTo>
                  <a:lnTo>
                    <a:pt x="26" y="0"/>
                  </a:lnTo>
                  <a:lnTo>
                    <a:pt x="20" y="15"/>
                  </a:lnTo>
                  <a:lnTo>
                    <a:pt x="15" y="36"/>
                  </a:lnTo>
                  <a:lnTo>
                    <a:pt x="10" y="57"/>
                  </a:lnTo>
                  <a:lnTo>
                    <a:pt x="0" y="100"/>
                  </a:lnTo>
                  <a:lnTo>
                    <a:pt x="0" y="109"/>
                  </a:lnTo>
                  <a:lnTo>
                    <a:pt x="0" y="117"/>
                  </a:lnTo>
                  <a:lnTo>
                    <a:pt x="0" y="123"/>
                  </a:lnTo>
                  <a:lnTo>
                    <a:pt x="7" y="98"/>
                  </a:lnTo>
                  <a:lnTo>
                    <a:pt x="17" y="75"/>
                  </a:lnTo>
                  <a:lnTo>
                    <a:pt x="28" y="53"/>
                  </a:lnTo>
                  <a:lnTo>
                    <a:pt x="43" y="32"/>
                  </a:lnTo>
                  <a:lnTo>
                    <a:pt x="40" y="26"/>
                  </a:lnTo>
                  <a:close/>
                </a:path>
              </a:pathLst>
            </a:custGeom>
            <a:solidFill>
              <a:srgbClr val="BFDDFF"/>
            </a:solidFill>
            <a:ln w="9525">
              <a:noFill/>
              <a:round/>
              <a:headEnd/>
              <a:tailEnd/>
            </a:ln>
          </p:spPr>
          <p:txBody>
            <a:bodyPr/>
            <a:lstStyle/>
            <a:p>
              <a:endParaRPr lang="en-GB"/>
            </a:p>
          </p:txBody>
        </p:sp>
        <p:sp>
          <p:nvSpPr>
            <p:cNvPr id="22127" name="Freeform 623"/>
            <p:cNvSpPr>
              <a:spLocks/>
            </p:cNvSpPr>
            <p:nvPr/>
          </p:nvSpPr>
          <p:spPr bwMode="auto">
            <a:xfrm>
              <a:off x="2549" y="2628"/>
              <a:ext cx="212" cy="95"/>
            </a:xfrm>
            <a:custGeom>
              <a:avLst/>
              <a:gdLst/>
              <a:ahLst/>
              <a:cxnLst>
                <a:cxn ang="0">
                  <a:pos x="0" y="0"/>
                </a:cxn>
                <a:cxn ang="0">
                  <a:pos x="121" y="84"/>
                </a:cxn>
                <a:cxn ang="0">
                  <a:pos x="246" y="162"/>
                </a:cxn>
                <a:cxn ang="0">
                  <a:pos x="373" y="231"/>
                </a:cxn>
                <a:cxn ang="0">
                  <a:pos x="504" y="295"/>
                </a:cxn>
                <a:cxn ang="0">
                  <a:pos x="638" y="349"/>
                </a:cxn>
                <a:cxn ang="0">
                  <a:pos x="775" y="398"/>
                </a:cxn>
                <a:cxn ang="0">
                  <a:pos x="916" y="439"/>
                </a:cxn>
                <a:cxn ang="0">
                  <a:pos x="1060" y="473"/>
                </a:cxn>
                <a:cxn ang="0">
                  <a:pos x="1052" y="459"/>
                </a:cxn>
                <a:cxn ang="0">
                  <a:pos x="1022" y="452"/>
                </a:cxn>
                <a:cxn ang="0">
                  <a:pos x="982" y="408"/>
                </a:cxn>
                <a:cxn ang="0">
                  <a:pos x="899" y="379"/>
                </a:cxn>
                <a:cxn ang="0">
                  <a:pos x="807" y="363"/>
                </a:cxn>
                <a:cxn ang="0">
                  <a:pos x="732" y="348"/>
                </a:cxn>
                <a:cxn ang="0">
                  <a:pos x="722" y="345"/>
                </a:cxn>
                <a:cxn ang="0">
                  <a:pos x="695" y="338"/>
                </a:cxn>
                <a:cxn ang="0">
                  <a:pos x="655" y="322"/>
                </a:cxn>
                <a:cxn ang="0">
                  <a:pos x="647" y="313"/>
                </a:cxn>
                <a:cxn ang="0">
                  <a:pos x="594" y="287"/>
                </a:cxn>
                <a:cxn ang="0">
                  <a:pos x="534" y="256"/>
                </a:cxn>
                <a:cxn ang="0">
                  <a:pos x="529" y="250"/>
                </a:cxn>
                <a:cxn ang="0">
                  <a:pos x="477" y="223"/>
                </a:cxn>
                <a:cxn ang="0">
                  <a:pos x="423" y="203"/>
                </a:cxn>
                <a:cxn ang="0">
                  <a:pos x="418" y="196"/>
                </a:cxn>
                <a:cxn ang="0">
                  <a:pos x="407" y="186"/>
                </a:cxn>
                <a:cxn ang="0">
                  <a:pos x="377" y="172"/>
                </a:cxn>
                <a:cxn ang="0">
                  <a:pos x="377" y="159"/>
                </a:cxn>
                <a:cxn ang="0">
                  <a:pos x="355" y="151"/>
                </a:cxn>
                <a:cxn ang="0">
                  <a:pos x="334" y="135"/>
                </a:cxn>
                <a:cxn ang="0">
                  <a:pos x="313" y="121"/>
                </a:cxn>
                <a:cxn ang="0">
                  <a:pos x="208" y="80"/>
                </a:cxn>
                <a:cxn ang="0">
                  <a:pos x="100" y="49"/>
                </a:cxn>
                <a:cxn ang="0">
                  <a:pos x="100" y="0"/>
                </a:cxn>
              </a:cxnLst>
              <a:rect l="0" t="0" r="r" b="b"/>
              <a:pathLst>
                <a:path w="1060" h="473">
                  <a:moveTo>
                    <a:pt x="100" y="0"/>
                  </a:moveTo>
                  <a:lnTo>
                    <a:pt x="0" y="0"/>
                  </a:lnTo>
                  <a:lnTo>
                    <a:pt x="60" y="42"/>
                  </a:lnTo>
                  <a:lnTo>
                    <a:pt x="121" y="84"/>
                  </a:lnTo>
                  <a:lnTo>
                    <a:pt x="182" y="123"/>
                  </a:lnTo>
                  <a:lnTo>
                    <a:pt x="246" y="162"/>
                  </a:lnTo>
                  <a:lnTo>
                    <a:pt x="308" y="197"/>
                  </a:lnTo>
                  <a:lnTo>
                    <a:pt x="373" y="231"/>
                  </a:lnTo>
                  <a:lnTo>
                    <a:pt x="437" y="264"/>
                  </a:lnTo>
                  <a:lnTo>
                    <a:pt x="504" y="295"/>
                  </a:lnTo>
                  <a:lnTo>
                    <a:pt x="570" y="323"/>
                  </a:lnTo>
                  <a:lnTo>
                    <a:pt x="638" y="349"/>
                  </a:lnTo>
                  <a:lnTo>
                    <a:pt x="706" y="374"/>
                  </a:lnTo>
                  <a:lnTo>
                    <a:pt x="775" y="398"/>
                  </a:lnTo>
                  <a:lnTo>
                    <a:pt x="845" y="419"/>
                  </a:lnTo>
                  <a:lnTo>
                    <a:pt x="916" y="439"/>
                  </a:lnTo>
                  <a:lnTo>
                    <a:pt x="988" y="456"/>
                  </a:lnTo>
                  <a:lnTo>
                    <a:pt x="1060" y="473"/>
                  </a:lnTo>
                  <a:lnTo>
                    <a:pt x="1054" y="466"/>
                  </a:lnTo>
                  <a:lnTo>
                    <a:pt x="1052" y="459"/>
                  </a:lnTo>
                  <a:lnTo>
                    <a:pt x="1022" y="459"/>
                  </a:lnTo>
                  <a:lnTo>
                    <a:pt x="1022" y="452"/>
                  </a:lnTo>
                  <a:lnTo>
                    <a:pt x="1022" y="408"/>
                  </a:lnTo>
                  <a:lnTo>
                    <a:pt x="982" y="408"/>
                  </a:lnTo>
                  <a:lnTo>
                    <a:pt x="941" y="391"/>
                  </a:lnTo>
                  <a:lnTo>
                    <a:pt x="899" y="379"/>
                  </a:lnTo>
                  <a:lnTo>
                    <a:pt x="854" y="368"/>
                  </a:lnTo>
                  <a:lnTo>
                    <a:pt x="807" y="363"/>
                  </a:lnTo>
                  <a:lnTo>
                    <a:pt x="769" y="356"/>
                  </a:lnTo>
                  <a:lnTo>
                    <a:pt x="732" y="348"/>
                  </a:lnTo>
                  <a:lnTo>
                    <a:pt x="727" y="346"/>
                  </a:lnTo>
                  <a:lnTo>
                    <a:pt x="722" y="345"/>
                  </a:lnTo>
                  <a:lnTo>
                    <a:pt x="713" y="342"/>
                  </a:lnTo>
                  <a:lnTo>
                    <a:pt x="695" y="338"/>
                  </a:lnTo>
                  <a:lnTo>
                    <a:pt x="659" y="326"/>
                  </a:lnTo>
                  <a:lnTo>
                    <a:pt x="655" y="322"/>
                  </a:lnTo>
                  <a:lnTo>
                    <a:pt x="653" y="318"/>
                  </a:lnTo>
                  <a:lnTo>
                    <a:pt x="647" y="313"/>
                  </a:lnTo>
                  <a:lnTo>
                    <a:pt x="645" y="312"/>
                  </a:lnTo>
                  <a:lnTo>
                    <a:pt x="594" y="287"/>
                  </a:lnTo>
                  <a:lnTo>
                    <a:pt x="540" y="264"/>
                  </a:lnTo>
                  <a:lnTo>
                    <a:pt x="534" y="256"/>
                  </a:lnTo>
                  <a:lnTo>
                    <a:pt x="529" y="253"/>
                  </a:lnTo>
                  <a:lnTo>
                    <a:pt x="529" y="250"/>
                  </a:lnTo>
                  <a:lnTo>
                    <a:pt x="503" y="236"/>
                  </a:lnTo>
                  <a:lnTo>
                    <a:pt x="477" y="223"/>
                  </a:lnTo>
                  <a:lnTo>
                    <a:pt x="450" y="212"/>
                  </a:lnTo>
                  <a:lnTo>
                    <a:pt x="423" y="203"/>
                  </a:lnTo>
                  <a:lnTo>
                    <a:pt x="420" y="198"/>
                  </a:lnTo>
                  <a:lnTo>
                    <a:pt x="418" y="196"/>
                  </a:lnTo>
                  <a:lnTo>
                    <a:pt x="417" y="195"/>
                  </a:lnTo>
                  <a:lnTo>
                    <a:pt x="407" y="186"/>
                  </a:lnTo>
                  <a:lnTo>
                    <a:pt x="398" y="180"/>
                  </a:lnTo>
                  <a:lnTo>
                    <a:pt x="377" y="172"/>
                  </a:lnTo>
                  <a:lnTo>
                    <a:pt x="377" y="164"/>
                  </a:lnTo>
                  <a:lnTo>
                    <a:pt x="377" y="159"/>
                  </a:lnTo>
                  <a:lnTo>
                    <a:pt x="377" y="157"/>
                  </a:lnTo>
                  <a:lnTo>
                    <a:pt x="355" y="151"/>
                  </a:lnTo>
                  <a:lnTo>
                    <a:pt x="335" y="142"/>
                  </a:lnTo>
                  <a:lnTo>
                    <a:pt x="334" y="135"/>
                  </a:lnTo>
                  <a:lnTo>
                    <a:pt x="330" y="129"/>
                  </a:lnTo>
                  <a:lnTo>
                    <a:pt x="313" y="121"/>
                  </a:lnTo>
                  <a:lnTo>
                    <a:pt x="261" y="100"/>
                  </a:lnTo>
                  <a:lnTo>
                    <a:pt x="208" y="80"/>
                  </a:lnTo>
                  <a:lnTo>
                    <a:pt x="154" y="63"/>
                  </a:lnTo>
                  <a:lnTo>
                    <a:pt x="100" y="49"/>
                  </a:lnTo>
                  <a:lnTo>
                    <a:pt x="100" y="42"/>
                  </a:lnTo>
                  <a:lnTo>
                    <a:pt x="100" y="0"/>
                  </a:lnTo>
                  <a:close/>
                </a:path>
              </a:pathLst>
            </a:custGeom>
            <a:solidFill>
              <a:srgbClr val="BFDDFF"/>
            </a:solidFill>
            <a:ln w="9525">
              <a:noFill/>
              <a:round/>
              <a:headEnd/>
              <a:tailEnd/>
            </a:ln>
          </p:spPr>
          <p:txBody>
            <a:bodyPr/>
            <a:lstStyle/>
            <a:p>
              <a:endParaRPr lang="en-GB"/>
            </a:p>
          </p:txBody>
        </p:sp>
        <p:sp>
          <p:nvSpPr>
            <p:cNvPr id="22128" name="Freeform 624"/>
            <p:cNvSpPr>
              <a:spLocks/>
            </p:cNvSpPr>
            <p:nvPr/>
          </p:nvSpPr>
          <p:spPr bwMode="auto">
            <a:xfrm>
              <a:off x="2788" y="2669"/>
              <a:ext cx="9" cy="25"/>
            </a:xfrm>
            <a:custGeom>
              <a:avLst/>
              <a:gdLst/>
              <a:ahLst/>
              <a:cxnLst>
                <a:cxn ang="0">
                  <a:pos x="42" y="23"/>
                </a:cxn>
                <a:cxn ang="0">
                  <a:pos x="42" y="17"/>
                </a:cxn>
                <a:cxn ang="0">
                  <a:pos x="42" y="9"/>
                </a:cxn>
                <a:cxn ang="0">
                  <a:pos x="42" y="0"/>
                </a:cxn>
                <a:cxn ang="0">
                  <a:pos x="39" y="7"/>
                </a:cxn>
                <a:cxn ang="0">
                  <a:pos x="36" y="15"/>
                </a:cxn>
                <a:cxn ang="0">
                  <a:pos x="32" y="31"/>
                </a:cxn>
                <a:cxn ang="0">
                  <a:pos x="23" y="63"/>
                </a:cxn>
                <a:cxn ang="0">
                  <a:pos x="11" y="92"/>
                </a:cxn>
                <a:cxn ang="0">
                  <a:pos x="0" y="123"/>
                </a:cxn>
                <a:cxn ang="0">
                  <a:pos x="6" y="112"/>
                </a:cxn>
                <a:cxn ang="0">
                  <a:pos x="10" y="105"/>
                </a:cxn>
                <a:cxn ang="0">
                  <a:pos x="16" y="98"/>
                </a:cxn>
                <a:cxn ang="0">
                  <a:pos x="24" y="84"/>
                </a:cxn>
                <a:cxn ang="0">
                  <a:pos x="30" y="68"/>
                </a:cxn>
                <a:cxn ang="0">
                  <a:pos x="34" y="53"/>
                </a:cxn>
                <a:cxn ang="0">
                  <a:pos x="42" y="23"/>
                </a:cxn>
              </a:cxnLst>
              <a:rect l="0" t="0" r="r" b="b"/>
              <a:pathLst>
                <a:path w="42" h="123">
                  <a:moveTo>
                    <a:pt x="42" y="23"/>
                  </a:moveTo>
                  <a:lnTo>
                    <a:pt x="42" y="17"/>
                  </a:lnTo>
                  <a:lnTo>
                    <a:pt x="42" y="9"/>
                  </a:lnTo>
                  <a:lnTo>
                    <a:pt x="42" y="0"/>
                  </a:lnTo>
                  <a:lnTo>
                    <a:pt x="39" y="7"/>
                  </a:lnTo>
                  <a:lnTo>
                    <a:pt x="36" y="15"/>
                  </a:lnTo>
                  <a:lnTo>
                    <a:pt x="32" y="31"/>
                  </a:lnTo>
                  <a:lnTo>
                    <a:pt x="23" y="63"/>
                  </a:lnTo>
                  <a:lnTo>
                    <a:pt x="11" y="92"/>
                  </a:lnTo>
                  <a:lnTo>
                    <a:pt x="0" y="123"/>
                  </a:lnTo>
                  <a:lnTo>
                    <a:pt x="6" y="112"/>
                  </a:lnTo>
                  <a:lnTo>
                    <a:pt x="10" y="105"/>
                  </a:lnTo>
                  <a:lnTo>
                    <a:pt x="16" y="98"/>
                  </a:lnTo>
                  <a:lnTo>
                    <a:pt x="24" y="84"/>
                  </a:lnTo>
                  <a:lnTo>
                    <a:pt x="30" y="68"/>
                  </a:lnTo>
                  <a:lnTo>
                    <a:pt x="34" y="53"/>
                  </a:lnTo>
                  <a:lnTo>
                    <a:pt x="42" y="23"/>
                  </a:lnTo>
                  <a:close/>
                </a:path>
              </a:pathLst>
            </a:custGeom>
            <a:solidFill>
              <a:srgbClr val="7FBFFF"/>
            </a:solidFill>
            <a:ln w="9525">
              <a:noFill/>
              <a:round/>
              <a:headEnd/>
              <a:tailEnd/>
            </a:ln>
          </p:spPr>
          <p:txBody>
            <a:bodyPr/>
            <a:lstStyle/>
            <a:p>
              <a:endParaRPr lang="en-GB"/>
            </a:p>
          </p:txBody>
        </p:sp>
        <p:sp>
          <p:nvSpPr>
            <p:cNvPr id="22129" name="Freeform 625"/>
            <p:cNvSpPr>
              <a:spLocks/>
            </p:cNvSpPr>
            <p:nvPr/>
          </p:nvSpPr>
          <p:spPr bwMode="auto">
            <a:xfrm>
              <a:off x="2775" y="2702"/>
              <a:ext cx="20" cy="18"/>
            </a:xfrm>
            <a:custGeom>
              <a:avLst/>
              <a:gdLst/>
              <a:ahLst/>
              <a:cxnLst>
                <a:cxn ang="0">
                  <a:pos x="96" y="71"/>
                </a:cxn>
                <a:cxn ang="0">
                  <a:pos x="88" y="73"/>
                </a:cxn>
                <a:cxn ang="0">
                  <a:pos x="82" y="74"/>
                </a:cxn>
                <a:cxn ang="0">
                  <a:pos x="76" y="74"/>
                </a:cxn>
                <a:cxn ang="0">
                  <a:pos x="71" y="73"/>
                </a:cxn>
                <a:cxn ang="0">
                  <a:pos x="61" y="67"/>
                </a:cxn>
                <a:cxn ang="0">
                  <a:pos x="57" y="62"/>
                </a:cxn>
                <a:cxn ang="0">
                  <a:pos x="54" y="56"/>
                </a:cxn>
                <a:cxn ang="0">
                  <a:pos x="49" y="40"/>
                </a:cxn>
                <a:cxn ang="0">
                  <a:pos x="45" y="27"/>
                </a:cxn>
                <a:cxn ang="0">
                  <a:pos x="44" y="13"/>
                </a:cxn>
                <a:cxn ang="0">
                  <a:pos x="47" y="0"/>
                </a:cxn>
                <a:cxn ang="0">
                  <a:pos x="35" y="21"/>
                </a:cxn>
                <a:cxn ang="0">
                  <a:pos x="24" y="44"/>
                </a:cxn>
                <a:cxn ang="0">
                  <a:pos x="17" y="54"/>
                </a:cxn>
                <a:cxn ang="0">
                  <a:pos x="11" y="65"/>
                </a:cxn>
                <a:cxn ang="0">
                  <a:pos x="0" y="88"/>
                </a:cxn>
                <a:cxn ang="0">
                  <a:pos x="49" y="86"/>
                </a:cxn>
                <a:cxn ang="0">
                  <a:pos x="100" y="85"/>
                </a:cxn>
                <a:cxn ang="0">
                  <a:pos x="100" y="81"/>
                </a:cxn>
                <a:cxn ang="0">
                  <a:pos x="100" y="70"/>
                </a:cxn>
                <a:cxn ang="0">
                  <a:pos x="98" y="70"/>
                </a:cxn>
                <a:cxn ang="0">
                  <a:pos x="96" y="70"/>
                </a:cxn>
                <a:cxn ang="0">
                  <a:pos x="96" y="71"/>
                </a:cxn>
              </a:cxnLst>
              <a:rect l="0" t="0" r="r" b="b"/>
              <a:pathLst>
                <a:path w="100" h="88">
                  <a:moveTo>
                    <a:pt x="96" y="71"/>
                  </a:moveTo>
                  <a:lnTo>
                    <a:pt x="88" y="73"/>
                  </a:lnTo>
                  <a:lnTo>
                    <a:pt x="82" y="74"/>
                  </a:lnTo>
                  <a:lnTo>
                    <a:pt x="76" y="74"/>
                  </a:lnTo>
                  <a:lnTo>
                    <a:pt x="71" y="73"/>
                  </a:lnTo>
                  <a:lnTo>
                    <a:pt x="61" y="67"/>
                  </a:lnTo>
                  <a:lnTo>
                    <a:pt x="57" y="62"/>
                  </a:lnTo>
                  <a:lnTo>
                    <a:pt x="54" y="56"/>
                  </a:lnTo>
                  <a:lnTo>
                    <a:pt x="49" y="40"/>
                  </a:lnTo>
                  <a:lnTo>
                    <a:pt x="45" y="27"/>
                  </a:lnTo>
                  <a:lnTo>
                    <a:pt x="44" y="13"/>
                  </a:lnTo>
                  <a:lnTo>
                    <a:pt x="47" y="0"/>
                  </a:lnTo>
                  <a:lnTo>
                    <a:pt x="35" y="21"/>
                  </a:lnTo>
                  <a:lnTo>
                    <a:pt x="24" y="44"/>
                  </a:lnTo>
                  <a:lnTo>
                    <a:pt x="17" y="54"/>
                  </a:lnTo>
                  <a:lnTo>
                    <a:pt x="11" y="65"/>
                  </a:lnTo>
                  <a:lnTo>
                    <a:pt x="0" y="88"/>
                  </a:lnTo>
                  <a:lnTo>
                    <a:pt x="49" y="86"/>
                  </a:lnTo>
                  <a:lnTo>
                    <a:pt x="100" y="85"/>
                  </a:lnTo>
                  <a:lnTo>
                    <a:pt x="100" y="81"/>
                  </a:lnTo>
                  <a:lnTo>
                    <a:pt x="100" y="70"/>
                  </a:lnTo>
                  <a:lnTo>
                    <a:pt x="98" y="70"/>
                  </a:lnTo>
                  <a:lnTo>
                    <a:pt x="96" y="70"/>
                  </a:lnTo>
                  <a:lnTo>
                    <a:pt x="96" y="71"/>
                  </a:lnTo>
                  <a:close/>
                </a:path>
              </a:pathLst>
            </a:custGeom>
            <a:solidFill>
              <a:srgbClr val="7FBFFF"/>
            </a:solidFill>
            <a:ln w="9525">
              <a:noFill/>
              <a:round/>
              <a:headEnd/>
              <a:tailEnd/>
            </a:ln>
          </p:spPr>
          <p:txBody>
            <a:bodyPr/>
            <a:lstStyle/>
            <a:p>
              <a:endParaRPr lang="en-GB"/>
            </a:p>
          </p:txBody>
        </p:sp>
        <p:sp>
          <p:nvSpPr>
            <p:cNvPr id="22130" name="Freeform 626"/>
            <p:cNvSpPr>
              <a:spLocks/>
            </p:cNvSpPr>
            <p:nvPr/>
          </p:nvSpPr>
          <p:spPr bwMode="auto">
            <a:xfrm>
              <a:off x="2772" y="2686"/>
              <a:ext cx="341" cy="48"/>
            </a:xfrm>
            <a:custGeom>
              <a:avLst/>
              <a:gdLst/>
              <a:ahLst/>
              <a:cxnLst>
                <a:cxn ang="0">
                  <a:pos x="0" y="192"/>
                </a:cxn>
                <a:cxn ang="0">
                  <a:pos x="65" y="202"/>
                </a:cxn>
                <a:cxn ang="0">
                  <a:pos x="132" y="212"/>
                </a:cxn>
                <a:cxn ang="0">
                  <a:pos x="199" y="220"/>
                </a:cxn>
                <a:cxn ang="0">
                  <a:pos x="268" y="228"/>
                </a:cxn>
                <a:cxn ang="0">
                  <a:pos x="336" y="233"/>
                </a:cxn>
                <a:cxn ang="0">
                  <a:pos x="406" y="237"/>
                </a:cxn>
                <a:cxn ang="0">
                  <a:pos x="548" y="242"/>
                </a:cxn>
                <a:cxn ang="0">
                  <a:pos x="625" y="239"/>
                </a:cxn>
                <a:cxn ang="0">
                  <a:pos x="664" y="237"/>
                </a:cxn>
                <a:cxn ang="0">
                  <a:pos x="673" y="236"/>
                </a:cxn>
                <a:cxn ang="0">
                  <a:pos x="683" y="236"/>
                </a:cxn>
                <a:cxn ang="0">
                  <a:pos x="703" y="236"/>
                </a:cxn>
                <a:cxn ang="0">
                  <a:pos x="721" y="234"/>
                </a:cxn>
                <a:cxn ang="0">
                  <a:pos x="730" y="233"/>
                </a:cxn>
                <a:cxn ang="0">
                  <a:pos x="741" y="233"/>
                </a:cxn>
                <a:cxn ang="0">
                  <a:pos x="779" y="230"/>
                </a:cxn>
                <a:cxn ang="0">
                  <a:pos x="856" y="225"/>
                </a:cxn>
                <a:cxn ang="0">
                  <a:pos x="931" y="216"/>
                </a:cxn>
                <a:cxn ang="0">
                  <a:pos x="1006" y="205"/>
                </a:cxn>
                <a:cxn ang="0">
                  <a:pos x="1042" y="199"/>
                </a:cxn>
                <a:cxn ang="0">
                  <a:pos x="1061" y="195"/>
                </a:cxn>
                <a:cxn ang="0">
                  <a:pos x="1080" y="193"/>
                </a:cxn>
                <a:cxn ang="0">
                  <a:pos x="1154" y="179"/>
                </a:cxn>
                <a:cxn ang="0">
                  <a:pos x="1189" y="170"/>
                </a:cxn>
                <a:cxn ang="0">
                  <a:pos x="1225" y="162"/>
                </a:cxn>
                <a:cxn ang="0">
                  <a:pos x="1296" y="144"/>
                </a:cxn>
                <a:cxn ang="0">
                  <a:pos x="1367" y="125"/>
                </a:cxn>
                <a:cxn ang="0">
                  <a:pos x="1437" y="103"/>
                </a:cxn>
                <a:cxn ang="0">
                  <a:pos x="1505" y="79"/>
                </a:cxn>
                <a:cxn ang="0">
                  <a:pos x="1574" y="55"/>
                </a:cxn>
                <a:cxn ang="0">
                  <a:pos x="1607" y="41"/>
                </a:cxn>
                <a:cxn ang="0">
                  <a:pos x="1641" y="28"/>
                </a:cxn>
                <a:cxn ang="0">
                  <a:pos x="1709" y="0"/>
                </a:cxn>
              </a:cxnLst>
              <a:rect l="0" t="0" r="r" b="b"/>
              <a:pathLst>
                <a:path w="1709" h="242">
                  <a:moveTo>
                    <a:pt x="0" y="192"/>
                  </a:moveTo>
                  <a:lnTo>
                    <a:pt x="65" y="202"/>
                  </a:lnTo>
                  <a:lnTo>
                    <a:pt x="132" y="212"/>
                  </a:lnTo>
                  <a:lnTo>
                    <a:pt x="199" y="220"/>
                  </a:lnTo>
                  <a:lnTo>
                    <a:pt x="268" y="228"/>
                  </a:lnTo>
                  <a:lnTo>
                    <a:pt x="336" y="233"/>
                  </a:lnTo>
                  <a:lnTo>
                    <a:pt x="406" y="237"/>
                  </a:lnTo>
                  <a:lnTo>
                    <a:pt x="548" y="242"/>
                  </a:lnTo>
                  <a:lnTo>
                    <a:pt x="625" y="239"/>
                  </a:lnTo>
                  <a:lnTo>
                    <a:pt x="664" y="237"/>
                  </a:lnTo>
                  <a:lnTo>
                    <a:pt x="673" y="236"/>
                  </a:lnTo>
                  <a:lnTo>
                    <a:pt x="683" y="236"/>
                  </a:lnTo>
                  <a:lnTo>
                    <a:pt x="703" y="236"/>
                  </a:lnTo>
                  <a:lnTo>
                    <a:pt x="721" y="234"/>
                  </a:lnTo>
                  <a:lnTo>
                    <a:pt x="730" y="233"/>
                  </a:lnTo>
                  <a:lnTo>
                    <a:pt x="741" y="233"/>
                  </a:lnTo>
                  <a:lnTo>
                    <a:pt x="779" y="230"/>
                  </a:lnTo>
                  <a:lnTo>
                    <a:pt x="856" y="225"/>
                  </a:lnTo>
                  <a:lnTo>
                    <a:pt x="931" y="216"/>
                  </a:lnTo>
                  <a:lnTo>
                    <a:pt x="1006" y="205"/>
                  </a:lnTo>
                  <a:lnTo>
                    <a:pt x="1042" y="199"/>
                  </a:lnTo>
                  <a:lnTo>
                    <a:pt x="1061" y="195"/>
                  </a:lnTo>
                  <a:lnTo>
                    <a:pt x="1080" y="193"/>
                  </a:lnTo>
                  <a:lnTo>
                    <a:pt x="1154" y="179"/>
                  </a:lnTo>
                  <a:lnTo>
                    <a:pt x="1189" y="170"/>
                  </a:lnTo>
                  <a:lnTo>
                    <a:pt x="1225" y="162"/>
                  </a:lnTo>
                  <a:lnTo>
                    <a:pt x="1296" y="144"/>
                  </a:lnTo>
                  <a:lnTo>
                    <a:pt x="1367" y="125"/>
                  </a:lnTo>
                  <a:lnTo>
                    <a:pt x="1437" y="103"/>
                  </a:lnTo>
                  <a:lnTo>
                    <a:pt x="1505" y="79"/>
                  </a:lnTo>
                  <a:lnTo>
                    <a:pt x="1574" y="55"/>
                  </a:lnTo>
                  <a:lnTo>
                    <a:pt x="1607" y="41"/>
                  </a:lnTo>
                  <a:lnTo>
                    <a:pt x="1641" y="28"/>
                  </a:lnTo>
                  <a:lnTo>
                    <a:pt x="1709" y="0"/>
                  </a:lnTo>
                </a:path>
              </a:pathLst>
            </a:custGeom>
            <a:noFill/>
            <a:ln w="36513">
              <a:solidFill>
                <a:srgbClr val="000000"/>
              </a:solidFill>
              <a:prstDash val="solid"/>
              <a:round/>
              <a:headEnd/>
              <a:tailEnd/>
            </a:ln>
          </p:spPr>
          <p:txBody>
            <a:bodyPr/>
            <a:lstStyle/>
            <a:p>
              <a:endParaRPr lang="en-GB"/>
            </a:p>
          </p:txBody>
        </p:sp>
        <p:sp>
          <p:nvSpPr>
            <p:cNvPr id="22131" name="Freeform 627"/>
            <p:cNvSpPr>
              <a:spLocks/>
            </p:cNvSpPr>
            <p:nvPr/>
          </p:nvSpPr>
          <p:spPr bwMode="auto">
            <a:xfrm>
              <a:off x="2314" y="1601"/>
              <a:ext cx="1134" cy="1122"/>
            </a:xfrm>
            <a:custGeom>
              <a:avLst/>
              <a:gdLst/>
              <a:ahLst/>
              <a:cxnLst>
                <a:cxn ang="0">
                  <a:pos x="2020" y="5553"/>
                </a:cxn>
                <a:cxn ang="0">
                  <a:pos x="1745" y="5457"/>
                </a:cxn>
                <a:cxn ang="0">
                  <a:pos x="1483" y="5331"/>
                </a:cxn>
                <a:cxn ang="0">
                  <a:pos x="1235" y="5176"/>
                </a:cxn>
                <a:cxn ang="0">
                  <a:pos x="990" y="4985"/>
                </a:cxn>
                <a:cxn ang="0">
                  <a:pos x="730" y="4733"/>
                </a:cxn>
                <a:cxn ang="0">
                  <a:pos x="555" y="4525"/>
                </a:cxn>
                <a:cxn ang="0">
                  <a:pos x="332" y="4181"/>
                </a:cxn>
                <a:cxn ang="0">
                  <a:pos x="222" y="3955"/>
                </a:cxn>
                <a:cxn ang="0">
                  <a:pos x="120" y="3675"/>
                </a:cxn>
                <a:cxn ang="0">
                  <a:pos x="45" y="3366"/>
                </a:cxn>
                <a:cxn ang="0">
                  <a:pos x="7" y="3065"/>
                </a:cxn>
                <a:cxn ang="0">
                  <a:pos x="2" y="2686"/>
                </a:cxn>
                <a:cxn ang="0">
                  <a:pos x="51" y="2267"/>
                </a:cxn>
                <a:cxn ang="0">
                  <a:pos x="157" y="1870"/>
                </a:cxn>
                <a:cxn ang="0">
                  <a:pos x="322" y="1498"/>
                </a:cxn>
                <a:cxn ang="0">
                  <a:pos x="633" y="1040"/>
                </a:cxn>
                <a:cxn ang="0">
                  <a:pos x="906" y="753"/>
                </a:cxn>
                <a:cxn ang="0">
                  <a:pos x="1202" y="507"/>
                </a:cxn>
                <a:cxn ang="0">
                  <a:pos x="1586" y="277"/>
                </a:cxn>
                <a:cxn ang="0">
                  <a:pos x="2004" y="114"/>
                </a:cxn>
                <a:cxn ang="0">
                  <a:pos x="2464" y="20"/>
                </a:cxn>
                <a:cxn ang="0">
                  <a:pos x="2906" y="0"/>
                </a:cxn>
                <a:cxn ang="0">
                  <a:pos x="3196" y="19"/>
                </a:cxn>
                <a:cxn ang="0">
                  <a:pos x="3474" y="65"/>
                </a:cxn>
                <a:cxn ang="0">
                  <a:pos x="3741" y="138"/>
                </a:cxn>
                <a:cxn ang="0">
                  <a:pos x="4017" y="248"/>
                </a:cxn>
                <a:cxn ang="0">
                  <a:pos x="4253" y="372"/>
                </a:cxn>
                <a:cxn ang="0">
                  <a:pos x="4478" y="522"/>
                </a:cxn>
                <a:cxn ang="0">
                  <a:pos x="4756" y="753"/>
                </a:cxn>
                <a:cxn ang="0">
                  <a:pos x="5057" y="1074"/>
                </a:cxn>
                <a:cxn ang="0">
                  <a:pos x="5301" y="1428"/>
                </a:cxn>
                <a:cxn ang="0">
                  <a:pos x="5432" y="1686"/>
                </a:cxn>
                <a:cxn ang="0">
                  <a:pos x="5547" y="1999"/>
                </a:cxn>
                <a:cxn ang="0">
                  <a:pos x="5612" y="2266"/>
                </a:cxn>
                <a:cxn ang="0">
                  <a:pos x="5651" y="2544"/>
                </a:cxn>
                <a:cxn ang="0">
                  <a:pos x="5664" y="2904"/>
                </a:cxn>
                <a:cxn ang="0">
                  <a:pos x="5653" y="3083"/>
                </a:cxn>
                <a:cxn ang="0">
                  <a:pos x="5643" y="3189"/>
                </a:cxn>
                <a:cxn ang="0">
                  <a:pos x="5612" y="3398"/>
                </a:cxn>
                <a:cxn ang="0">
                  <a:pos x="5598" y="3464"/>
                </a:cxn>
                <a:cxn ang="0">
                  <a:pos x="5526" y="3728"/>
                </a:cxn>
                <a:cxn ang="0">
                  <a:pos x="5481" y="3856"/>
                </a:cxn>
                <a:cxn ang="0">
                  <a:pos x="5353" y="4143"/>
                </a:cxn>
                <a:cxn ang="0">
                  <a:pos x="5154" y="4456"/>
                </a:cxn>
                <a:cxn ang="0">
                  <a:pos x="5057" y="4585"/>
                </a:cxn>
                <a:cxn ang="0">
                  <a:pos x="4986" y="4670"/>
                </a:cxn>
                <a:cxn ang="0">
                  <a:pos x="4781" y="4885"/>
                </a:cxn>
                <a:cxn ang="0">
                  <a:pos x="4671" y="4985"/>
                </a:cxn>
                <a:cxn ang="0">
                  <a:pos x="4460" y="5153"/>
                </a:cxn>
                <a:cxn ang="0">
                  <a:pos x="4315" y="5251"/>
                </a:cxn>
                <a:cxn ang="0">
                  <a:pos x="4137" y="5354"/>
                </a:cxn>
                <a:cxn ang="0">
                  <a:pos x="4052" y="5395"/>
                </a:cxn>
              </a:cxnLst>
              <a:rect l="0" t="0" r="r" b="b"/>
              <a:pathLst>
                <a:path w="5666" h="5607">
                  <a:moveTo>
                    <a:pt x="2235" y="5607"/>
                  </a:moveTo>
                  <a:lnTo>
                    <a:pt x="2163" y="5590"/>
                  </a:lnTo>
                  <a:lnTo>
                    <a:pt x="2091" y="5573"/>
                  </a:lnTo>
                  <a:lnTo>
                    <a:pt x="2020" y="5553"/>
                  </a:lnTo>
                  <a:lnTo>
                    <a:pt x="1950" y="5532"/>
                  </a:lnTo>
                  <a:lnTo>
                    <a:pt x="1881" y="5508"/>
                  </a:lnTo>
                  <a:lnTo>
                    <a:pt x="1813" y="5483"/>
                  </a:lnTo>
                  <a:lnTo>
                    <a:pt x="1745" y="5457"/>
                  </a:lnTo>
                  <a:lnTo>
                    <a:pt x="1679" y="5429"/>
                  </a:lnTo>
                  <a:lnTo>
                    <a:pt x="1612" y="5398"/>
                  </a:lnTo>
                  <a:lnTo>
                    <a:pt x="1548" y="5365"/>
                  </a:lnTo>
                  <a:lnTo>
                    <a:pt x="1483" y="5331"/>
                  </a:lnTo>
                  <a:lnTo>
                    <a:pt x="1421" y="5296"/>
                  </a:lnTo>
                  <a:lnTo>
                    <a:pt x="1357" y="5257"/>
                  </a:lnTo>
                  <a:lnTo>
                    <a:pt x="1296" y="5218"/>
                  </a:lnTo>
                  <a:lnTo>
                    <a:pt x="1235" y="5176"/>
                  </a:lnTo>
                  <a:lnTo>
                    <a:pt x="1175" y="5134"/>
                  </a:lnTo>
                  <a:lnTo>
                    <a:pt x="1110" y="5084"/>
                  </a:lnTo>
                  <a:lnTo>
                    <a:pt x="1047" y="5033"/>
                  </a:lnTo>
                  <a:lnTo>
                    <a:pt x="990" y="4985"/>
                  </a:lnTo>
                  <a:lnTo>
                    <a:pt x="935" y="4936"/>
                  </a:lnTo>
                  <a:lnTo>
                    <a:pt x="828" y="4834"/>
                  </a:lnTo>
                  <a:lnTo>
                    <a:pt x="778" y="4783"/>
                  </a:lnTo>
                  <a:lnTo>
                    <a:pt x="730" y="4733"/>
                  </a:lnTo>
                  <a:lnTo>
                    <a:pt x="684" y="4681"/>
                  </a:lnTo>
                  <a:lnTo>
                    <a:pt x="641" y="4630"/>
                  </a:lnTo>
                  <a:lnTo>
                    <a:pt x="596" y="4577"/>
                  </a:lnTo>
                  <a:lnTo>
                    <a:pt x="555" y="4525"/>
                  </a:lnTo>
                  <a:lnTo>
                    <a:pt x="516" y="4470"/>
                  </a:lnTo>
                  <a:lnTo>
                    <a:pt x="478" y="4417"/>
                  </a:lnTo>
                  <a:lnTo>
                    <a:pt x="401" y="4299"/>
                  </a:lnTo>
                  <a:lnTo>
                    <a:pt x="332" y="4181"/>
                  </a:lnTo>
                  <a:lnTo>
                    <a:pt x="308" y="4136"/>
                  </a:lnTo>
                  <a:lnTo>
                    <a:pt x="287" y="4092"/>
                  </a:lnTo>
                  <a:lnTo>
                    <a:pt x="253" y="4024"/>
                  </a:lnTo>
                  <a:lnTo>
                    <a:pt x="222" y="3955"/>
                  </a:lnTo>
                  <a:lnTo>
                    <a:pt x="194" y="3886"/>
                  </a:lnTo>
                  <a:lnTo>
                    <a:pt x="168" y="3817"/>
                  </a:lnTo>
                  <a:lnTo>
                    <a:pt x="142" y="3746"/>
                  </a:lnTo>
                  <a:lnTo>
                    <a:pt x="120" y="3675"/>
                  </a:lnTo>
                  <a:lnTo>
                    <a:pt x="98" y="3603"/>
                  </a:lnTo>
                  <a:lnTo>
                    <a:pt x="81" y="3531"/>
                  </a:lnTo>
                  <a:lnTo>
                    <a:pt x="60" y="3440"/>
                  </a:lnTo>
                  <a:lnTo>
                    <a:pt x="45" y="3366"/>
                  </a:lnTo>
                  <a:lnTo>
                    <a:pt x="33" y="3292"/>
                  </a:lnTo>
                  <a:lnTo>
                    <a:pt x="22" y="3217"/>
                  </a:lnTo>
                  <a:lnTo>
                    <a:pt x="15" y="3142"/>
                  </a:lnTo>
                  <a:lnTo>
                    <a:pt x="7" y="3065"/>
                  </a:lnTo>
                  <a:lnTo>
                    <a:pt x="3" y="2988"/>
                  </a:lnTo>
                  <a:lnTo>
                    <a:pt x="0" y="2910"/>
                  </a:lnTo>
                  <a:lnTo>
                    <a:pt x="1" y="2833"/>
                  </a:lnTo>
                  <a:lnTo>
                    <a:pt x="2" y="2686"/>
                  </a:lnTo>
                  <a:lnTo>
                    <a:pt x="5" y="2614"/>
                  </a:lnTo>
                  <a:lnTo>
                    <a:pt x="12" y="2544"/>
                  </a:lnTo>
                  <a:lnTo>
                    <a:pt x="27" y="2404"/>
                  </a:lnTo>
                  <a:lnTo>
                    <a:pt x="51" y="2267"/>
                  </a:lnTo>
                  <a:lnTo>
                    <a:pt x="79" y="2132"/>
                  </a:lnTo>
                  <a:lnTo>
                    <a:pt x="115" y="1999"/>
                  </a:lnTo>
                  <a:lnTo>
                    <a:pt x="135" y="1933"/>
                  </a:lnTo>
                  <a:lnTo>
                    <a:pt x="157" y="1870"/>
                  </a:lnTo>
                  <a:lnTo>
                    <a:pt x="206" y="1744"/>
                  </a:lnTo>
                  <a:lnTo>
                    <a:pt x="231" y="1681"/>
                  </a:lnTo>
                  <a:lnTo>
                    <a:pt x="259" y="1619"/>
                  </a:lnTo>
                  <a:lnTo>
                    <a:pt x="322" y="1498"/>
                  </a:lnTo>
                  <a:lnTo>
                    <a:pt x="389" y="1379"/>
                  </a:lnTo>
                  <a:lnTo>
                    <a:pt x="465" y="1264"/>
                  </a:lnTo>
                  <a:lnTo>
                    <a:pt x="545" y="1150"/>
                  </a:lnTo>
                  <a:lnTo>
                    <a:pt x="633" y="1040"/>
                  </a:lnTo>
                  <a:lnTo>
                    <a:pt x="727" y="932"/>
                  </a:lnTo>
                  <a:lnTo>
                    <a:pt x="775" y="879"/>
                  </a:lnTo>
                  <a:lnTo>
                    <a:pt x="828" y="828"/>
                  </a:lnTo>
                  <a:lnTo>
                    <a:pt x="906" y="753"/>
                  </a:lnTo>
                  <a:lnTo>
                    <a:pt x="986" y="681"/>
                  </a:lnTo>
                  <a:lnTo>
                    <a:pt x="1047" y="627"/>
                  </a:lnTo>
                  <a:lnTo>
                    <a:pt x="1111" y="577"/>
                  </a:lnTo>
                  <a:lnTo>
                    <a:pt x="1202" y="507"/>
                  </a:lnTo>
                  <a:lnTo>
                    <a:pt x="1296" y="443"/>
                  </a:lnTo>
                  <a:lnTo>
                    <a:pt x="1390" y="383"/>
                  </a:lnTo>
                  <a:lnTo>
                    <a:pt x="1488" y="329"/>
                  </a:lnTo>
                  <a:lnTo>
                    <a:pt x="1586" y="277"/>
                  </a:lnTo>
                  <a:lnTo>
                    <a:pt x="1687" y="230"/>
                  </a:lnTo>
                  <a:lnTo>
                    <a:pt x="1789" y="187"/>
                  </a:lnTo>
                  <a:lnTo>
                    <a:pt x="1895" y="151"/>
                  </a:lnTo>
                  <a:lnTo>
                    <a:pt x="2004" y="114"/>
                  </a:lnTo>
                  <a:lnTo>
                    <a:pt x="2116" y="84"/>
                  </a:lnTo>
                  <a:lnTo>
                    <a:pt x="2231" y="58"/>
                  </a:lnTo>
                  <a:lnTo>
                    <a:pt x="2347" y="37"/>
                  </a:lnTo>
                  <a:lnTo>
                    <a:pt x="2464" y="20"/>
                  </a:lnTo>
                  <a:lnTo>
                    <a:pt x="2586" y="9"/>
                  </a:lnTo>
                  <a:lnTo>
                    <a:pt x="2708" y="2"/>
                  </a:lnTo>
                  <a:lnTo>
                    <a:pt x="2834" y="1"/>
                  </a:lnTo>
                  <a:lnTo>
                    <a:pt x="2906" y="0"/>
                  </a:lnTo>
                  <a:lnTo>
                    <a:pt x="2980" y="2"/>
                  </a:lnTo>
                  <a:lnTo>
                    <a:pt x="3053" y="6"/>
                  </a:lnTo>
                  <a:lnTo>
                    <a:pt x="3125" y="12"/>
                  </a:lnTo>
                  <a:lnTo>
                    <a:pt x="3196" y="19"/>
                  </a:lnTo>
                  <a:lnTo>
                    <a:pt x="3267" y="28"/>
                  </a:lnTo>
                  <a:lnTo>
                    <a:pt x="3336" y="38"/>
                  </a:lnTo>
                  <a:lnTo>
                    <a:pt x="3407" y="52"/>
                  </a:lnTo>
                  <a:lnTo>
                    <a:pt x="3474" y="65"/>
                  </a:lnTo>
                  <a:lnTo>
                    <a:pt x="3542" y="80"/>
                  </a:lnTo>
                  <a:lnTo>
                    <a:pt x="3608" y="97"/>
                  </a:lnTo>
                  <a:lnTo>
                    <a:pt x="3677" y="118"/>
                  </a:lnTo>
                  <a:lnTo>
                    <a:pt x="3741" y="138"/>
                  </a:lnTo>
                  <a:lnTo>
                    <a:pt x="3807" y="162"/>
                  </a:lnTo>
                  <a:lnTo>
                    <a:pt x="3872" y="186"/>
                  </a:lnTo>
                  <a:lnTo>
                    <a:pt x="3936" y="213"/>
                  </a:lnTo>
                  <a:lnTo>
                    <a:pt x="4017" y="248"/>
                  </a:lnTo>
                  <a:lnTo>
                    <a:pt x="4096" y="287"/>
                  </a:lnTo>
                  <a:lnTo>
                    <a:pt x="4135" y="306"/>
                  </a:lnTo>
                  <a:lnTo>
                    <a:pt x="4174" y="328"/>
                  </a:lnTo>
                  <a:lnTo>
                    <a:pt x="4253" y="372"/>
                  </a:lnTo>
                  <a:lnTo>
                    <a:pt x="4329" y="418"/>
                  </a:lnTo>
                  <a:lnTo>
                    <a:pt x="4366" y="442"/>
                  </a:lnTo>
                  <a:lnTo>
                    <a:pt x="4405" y="468"/>
                  </a:lnTo>
                  <a:lnTo>
                    <a:pt x="4478" y="522"/>
                  </a:lnTo>
                  <a:lnTo>
                    <a:pt x="4552" y="577"/>
                  </a:lnTo>
                  <a:lnTo>
                    <a:pt x="4614" y="627"/>
                  </a:lnTo>
                  <a:lnTo>
                    <a:pt x="4678" y="681"/>
                  </a:lnTo>
                  <a:lnTo>
                    <a:pt x="4756" y="753"/>
                  </a:lnTo>
                  <a:lnTo>
                    <a:pt x="4836" y="828"/>
                  </a:lnTo>
                  <a:lnTo>
                    <a:pt x="4913" y="907"/>
                  </a:lnTo>
                  <a:lnTo>
                    <a:pt x="4986" y="990"/>
                  </a:lnTo>
                  <a:lnTo>
                    <a:pt x="5057" y="1074"/>
                  </a:lnTo>
                  <a:lnTo>
                    <a:pt x="5124" y="1161"/>
                  </a:lnTo>
                  <a:lnTo>
                    <a:pt x="5186" y="1247"/>
                  </a:lnTo>
                  <a:lnTo>
                    <a:pt x="5245" y="1337"/>
                  </a:lnTo>
                  <a:lnTo>
                    <a:pt x="5301" y="1428"/>
                  </a:lnTo>
                  <a:lnTo>
                    <a:pt x="5353" y="1522"/>
                  </a:lnTo>
                  <a:lnTo>
                    <a:pt x="5380" y="1575"/>
                  </a:lnTo>
                  <a:lnTo>
                    <a:pt x="5407" y="1631"/>
                  </a:lnTo>
                  <a:lnTo>
                    <a:pt x="5432" y="1686"/>
                  </a:lnTo>
                  <a:lnTo>
                    <a:pt x="5457" y="1744"/>
                  </a:lnTo>
                  <a:lnTo>
                    <a:pt x="5505" y="1870"/>
                  </a:lnTo>
                  <a:lnTo>
                    <a:pt x="5526" y="1933"/>
                  </a:lnTo>
                  <a:lnTo>
                    <a:pt x="5547" y="1999"/>
                  </a:lnTo>
                  <a:lnTo>
                    <a:pt x="5565" y="2064"/>
                  </a:lnTo>
                  <a:lnTo>
                    <a:pt x="5582" y="2131"/>
                  </a:lnTo>
                  <a:lnTo>
                    <a:pt x="5598" y="2198"/>
                  </a:lnTo>
                  <a:lnTo>
                    <a:pt x="5612" y="2266"/>
                  </a:lnTo>
                  <a:lnTo>
                    <a:pt x="5624" y="2334"/>
                  </a:lnTo>
                  <a:lnTo>
                    <a:pt x="5634" y="2403"/>
                  </a:lnTo>
                  <a:lnTo>
                    <a:pt x="5643" y="2472"/>
                  </a:lnTo>
                  <a:lnTo>
                    <a:pt x="5651" y="2544"/>
                  </a:lnTo>
                  <a:lnTo>
                    <a:pt x="5657" y="2614"/>
                  </a:lnTo>
                  <a:lnTo>
                    <a:pt x="5661" y="2686"/>
                  </a:lnTo>
                  <a:lnTo>
                    <a:pt x="5666" y="2833"/>
                  </a:lnTo>
                  <a:lnTo>
                    <a:pt x="5664" y="2904"/>
                  </a:lnTo>
                  <a:lnTo>
                    <a:pt x="5661" y="2977"/>
                  </a:lnTo>
                  <a:lnTo>
                    <a:pt x="5657" y="3048"/>
                  </a:lnTo>
                  <a:lnTo>
                    <a:pt x="5654" y="3065"/>
                  </a:lnTo>
                  <a:lnTo>
                    <a:pt x="5653" y="3083"/>
                  </a:lnTo>
                  <a:lnTo>
                    <a:pt x="5651" y="3120"/>
                  </a:lnTo>
                  <a:lnTo>
                    <a:pt x="5646" y="3154"/>
                  </a:lnTo>
                  <a:lnTo>
                    <a:pt x="5644" y="3171"/>
                  </a:lnTo>
                  <a:lnTo>
                    <a:pt x="5643" y="3189"/>
                  </a:lnTo>
                  <a:lnTo>
                    <a:pt x="5634" y="3259"/>
                  </a:lnTo>
                  <a:lnTo>
                    <a:pt x="5628" y="3293"/>
                  </a:lnTo>
                  <a:lnTo>
                    <a:pt x="5624" y="3328"/>
                  </a:lnTo>
                  <a:lnTo>
                    <a:pt x="5612" y="3398"/>
                  </a:lnTo>
                  <a:lnTo>
                    <a:pt x="5608" y="3413"/>
                  </a:lnTo>
                  <a:lnTo>
                    <a:pt x="5606" y="3421"/>
                  </a:lnTo>
                  <a:lnTo>
                    <a:pt x="5605" y="3430"/>
                  </a:lnTo>
                  <a:lnTo>
                    <a:pt x="5598" y="3464"/>
                  </a:lnTo>
                  <a:lnTo>
                    <a:pt x="5582" y="3531"/>
                  </a:lnTo>
                  <a:lnTo>
                    <a:pt x="5565" y="3597"/>
                  </a:lnTo>
                  <a:lnTo>
                    <a:pt x="5547" y="3664"/>
                  </a:lnTo>
                  <a:lnTo>
                    <a:pt x="5526" y="3728"/>
                  </a:lnTo>
                  <a:lnTo>
                    <a:pt x="5515" y="3759"/>
                  </a:lnTo>
                  <a:lnTo>
                    <a:pt x="5509" y="3775"/>
                  </a:lnTo>
                  <a:lnTo>
                    <a:pt x="5505" y="3792"/>
                  </a:lnTo>
                  <a:lnTo>
                    <a:pt x="5481" y="3856"/>
                  </a:lnTo>
                  <a:lnTo>
                    <a:pt x="5468" y="3887"/>
                  </a:lnTo>
                  <a:lnTo>
                    <a:pt x="5457" y="3920"/>
                  </a:lnTo>
                  <a:lnTo>
                    <a:pt x="5407" y="4031"/>
                  </a:lnTo>
                  <a:lnTo>
                    <a:pt x="5353" y="4143"/>
                  </a:lnTo>
                  <a:lnTo>
                    <a:pt x="5301" y="4233"/>
                  </a:lnTo>
                  <a:lnTo>
                    <a:pt x="5245" y="4324"/>
                  </a:lnTo>
                  <a:lnTo>
                    <a:pt x="5186" y="4413"/>
                  </a:lnTo>
                  <a:lnTo>
                    <a:pt x="5154" y="4456"/>
                  </a:lnTo>
                  <a:lnTo>
                    <a:pt x="5138" y="4477"/>
                  </a:lnTo>
                  <a:lnTo>
                    <a:pt x="5124" y="4500"/>
                  </a:lnTo>
                  <a:lnTo>
                    <a:pt x="5090" y="4542"/>
                  </a:lnTo>
                  <a:lnTo>
                    <a:pt x="5057" y="4585"/>
                  </a:lnTo>
                  <a:lnTo>
                    <a:pt x="5039" y="4605"/>
                  </a:lnTo>
                  <a:lnTo>
                    <a:pt x="5030" y="4616"/>
                  </a:lnTo>
                  <a:lnTo>
                    <a:pt x="5022" y="4627"/>
                  </a:lnTo>
                  <a:lnTo>
                    <a:pt x="4986" y="4670"/>
                  </a:lnTo>
                  <a:lnTo>
                    <a:pt x="4949" y="4711"/>
                  </a:lnTo>
                  <a:lnTo>
                    <a:pt x="4913" y="4753"/>
                  </a:lnTo>
                  <a:lnTo>
                    <a:pt x="4836" y="4834"/>
                  </a:lnTo>
                  <a:lnTo>
                    <a:pt x="4781" y="4885"/>
                  </a:lnTo>
                  <a:lnTo>
                    <a:pt x="4727" y="4936"/>
                  </a:lnTo>
                  <a:lnTo>
                    <a:pt x="4712" y="4948"/>
                  </a:lnTo>
                  <a:lnTo>
                    <a:pt x="4698" y="4960"/>
                  </a:lnTo>
                  <a:lnTo>
                    <a:pt x="4671" y="4985"/>
                  </a:lnTo>
                  <a:lnTo>
                    <a:pt x="4617" y="5033"/>
                  </a:lnTo>
                  <a:lnTo>
                    <a:pt x="4553" y="5084"/>
                  </a:lnTo>
                  <a:lnTo>
                    <a:pt x="4490" y="5134"/>
                  </a:lnTo>
                  <a:lnTo>
                    <a:pt x="4460" y="5153"/>
                  </a:lnTo>
                  <a:lnTo>
                    <a:pt x="4432" y="5173"/>
                  </a:lnTo>
                  <a:lnTo>
                    <a:pt x="4402" y="5193"/>
                  </a:lnTo>
                  <a:lnTo>
                    <a:pt x="4374" y="5213"/>
                  </a:lnTo>
                  <a:lnTo>
                    <a:pt x="4315" y="5251"/>
                  </a:lnTo>
                  <a:lnTo>
                    <a:pt x="4257" y="5287"/>
                  </a:lnTo>
                  <a:lnTo>
                    <a:pt x="4197" y="5321"/>
                  </a:lnTo>
                  <a:lnTo>
                    <a:pt x="4166" y="5337"/>
                  </a:lnTo>
                  <a:lnTo>
                    <a:pt x="4137" y="5354"/>
                  </a:lnTo>
                  <a:lnTo>
                    <a:pt x="4076" y="5384"/>
                  </a:lnTo>
                  <a:lnTo>
                    <a:pt x="4060" y="5391"/>
                  </a:lnTo>
                  <a:lnTo>
                    <a:pt x="4055" y="5392"/>
                  </a:lnTo>
                  <a:lnTo>
                    <a:pt x="4052" y="5395"/>
                  </a:lnTo>
                  <a:lnTo>
                    <a:pt x="4045" y="5399"/>
                  </a:lnTo>
                  <a:lnTo>
                    <a:pt x="4016" y="5415"/>
                  </a:lnTo>
                </a:path>
              </a:pathLst>
            </a:custGeom>
            <a:noFill/>
            <a:ln w="36513">
              <a:solidFill>
                <a:srgbClr val="000000"/>
              </a:solidFill>
              <a:prstDash val="solid"/>
              <a:round/>
              <a:headEnd/>
              <a:tailEnd/>
            </a:ln>
          </p:spPr>
          <p:txBody>
            <a:bodyPr/>
            <a:lstStyle/>
            <a:p>
              <a:endParaRPr lang="en-GB"/>
            </a:p>
          </p:txBody>
        </p:sp>
        <p:sp>
          <p:nvSpPr>
            <p:cNvPr id="22132" name="Freeform 628"/>
            <p:cNvSpPr>
              <a:spLocks/>
            </p:cNvSpPr>
            <p:nvPr/>
          </p:nvSpPr>
          <p:spPr bwMode="auto">
            <a:xfrm>
              <a:off x="2313" y="1600"/>
              <a:ext cx="1133" cy="1133"/>
            </a:xfrm>
            <a:custGeom>
              <a:avLst/>
              <a:gdLst/>
              <a:ahLst/>
              <a:cxnLst>
                <a:cxn ang="0">
                  <a:pos x="2474" y="18"/>
                </a:cxn>
                <a:cxn ang="0">
                  <a:pos x="1934" y="135"/>
                </a:cxn>
                <a:cxn ang="0">
                  <a:pos x="1498" y="322"/>
                </a:cxn>
                <a:cxn ang="0">
                  <a:pos x="932" y="727"/>
                </a:cxn>
                <a:cxn ang="0">
                  <a:pos x="633" y="1040"/>
                </a:cxn>
                <a:cxn ang="0">
                  <a:pos x="260" y="1619"/>
                </a:cxn>
                <a:cxn ang="0">
                  <a:pos x="116" y="1999"/>
                </a:cxn>
                <a:cxn ang="0">
                  <a:pos x="13" y="2545"/>
                </a:cxn>
                <a:cxn ang="0">
                  <a:pos x="2" y="2978"/>
                </a:cxn>
                <a:cxn ang="0">
                  <a:pos x="38" y="3328"/>
                </a:cxn>
                <a:cxn ang="0">
                  <a:pos x="116" y="3664"/>
                </a:cxn>
                <a:cxn ang="0">
                  <a:pos x="231" y="3982"/>
                </a:cxn>
                <a:cxn ang="0">
                  <a:pos x="389" y="4282"/>
                </a:cxn>
                <a:cxn ang="0">
                  <a:pos x="588" y="4567"/>
                </a:cxn>
                <a:cxn ang="0">
                  <a:pos x="828" y="4836"/>
                </a:cxn>
                <a:cxn ang="0">
                  <a:pos x="1095" y="5073"/>
                </a:cxn>
                <a:cxn ang="0">
                  <a:pos x="1498" y="5339"/>
                </a:cxn>
                <a:cxn ang="0">
                  <a:pos x="1870" y="5505"/>
                </a:cxn>
                <a:cxn ang="0">
                  <a:pos x="2199" y="5598"/>
                </a:cxn>
                <a:cxn ang="0">
                  <a:pos x="2545" y="5651"/>
                </a:cxn>
                <a:cxn ang="0">
                  <a:pos x="2978" y="5661"/>
                </a:cxn>
                <a:cxn ang="0">
                  <a:pos x="3155" y="5646"/>
                </a:cxn>
                <a:cxn ang="0">
                  <a:pos x="3398" y="5612"/>
                </a:cxn>
                <a:cxn ang="0">
                  <a:pos x="3597" y="5565"/>
                </a:cxn>
                <a:cxn ang="0">
                  <a:pos x="3793" y="5505"/>
                </a:cxn>
                <a:cxn ang="0">
                  <a:pos x="4043" y="5401"/>
                </a:cxn>
                <a:cxn ang="0">
                  <a:pos x="4224" y="5305"/>
                </a:cxn>
                <a:cxn ang="0">
                  <a:pos x="4512" y="5116"/>
                </a:cxn>
                <a:cxn ang="0">
                  <a:pos x="4635" y="5016"/>
                </a:cxn>
                <a:cxn ang="0">
                  <a:pos x="4836" y="4836"/>
                </a:cxn>
                <a:cxn ang="0">
                  <a:pos x="5016" y="4635"/>
                </a:cxn>
                <a:cxn ang="0">
                  <a:pos x="5116" y="4511"/>
                </a:cxn>
                <a:cxn ang="0">
                  <a:pos x="5305" y="4223"/>
                </a:cxn>
                <a:cxn ang="0">
                  <a:pos x="5402" y="4043"/>
                </a:cxn>
                <a:cxn ang="0">
                  <a:pos x="5505" y="3792"/>
                </a:cxn>
                <a:cxn ang="0">
                  <a:pos x="5565" y="3597"/>
                </a:cxn>
                <a:cxn ang="0">
                  <a:pos x="5613" y="3398"/>
                </a:cxn>
                <a:cxn ang="0">
                  <a:pos x="5647" y="3155"/>
                </a:cxn>
                <a:cxn ang="0">
                  <a:pos x="5662" y="2978"/>
                </a:cxn>
                <a:cxn ang="0">
                  <a:pos x="5651" y="2545"/>
                </a:cxn>
                <a:cxn ang="0">
                  <a:pos x="5598" y="2199"/>
                </a:cxn>
                <a:cxn ang="0">
                  <a:pos x="5505" y="1870"/>
                </a:cxn>
                <a:cxn ang="0">
                  <a:pos x="5339" y="1498"/>
                </a:cxn>
                <a:cxn ang="0">
                  <a:pos x="5073" y="1094"/>
                </a:cxn>
                <a:cxn ang="0">
                  <a:pos x="4836" y="828"/>
                </a:cxn>
                <a:cxn ang="0">
                  <a:pos x="4567" y="587"/>
                </a:cxn>
                <a:cxn ang="0">
                  <a:pos x="4282" y="389"/>
                </a:cxn>
                <a:cxn ang="0">
                  <a:pos x="3982" y="231"/>
                </a:cxn>
                <a:cxn ang="0">
                  <a:pos x="3664" y="116"/>
                </a:cxn>
                <a:cxn ang="0">
                  <a:pos x="3329" y="37"/>
                </a:cxn>
                <a:cxn ang="0">
                  <a:pos x="2978" y="2"/>
                </a:cxn>
              </a:cxnLst>
              <a:rect l="0" t="0" r="r" b="b"/>
              <a:pathLst>
                <a:path w="5666" h="5666">
                  <a:moveTo>
                    <a:pt x="2834" y="1"/>
                  </a:moveTo>
                  <a:lnTo>
                    <a:pt x="2688" y="2"/>
                  </a:lnTo>
                  <a:lnTo>
                    <a:pt x="2615" y="6"/>
                  </a:lnTo>
                  <a:lnTo>
                    <a:pt x="2545" y="12"/>
                  </a:lnTo>
                  <a:lnTo>
                    <a:pt x="2474" y="18"/>
                  </a:lnTo>
                  <a:lnTo>
                    <a:pt x="2404" y="27"/>
                  </a:lnTo>
                  <a:lnTo>
                    <a:pt x="2267" y="51"/>
                  </a:lnTo>
                  <a:lnTo>
                    <a:pt x="2132" y="79"/>
                  </a:lnTo>
                  <a:lnTo>
                    <a:pt x="2000" y="116"/>
                  </a:lnTo>
                  <a:lnTo>
                    <a:pt x="1934" y="135"/>
                  </a:lnTo>
                  <a:lnTo>
                    <a:pt x="1870" y="158"/>
                  </a:lnTo>
                  <a:lnTo>
                    <a:pt x="1744" y="206"/>
                  </a:lnTo>
                  <a:lnTo>
                    <a:pt x="1681" y="231"/>
                  </a:lnTo>
                  <a:lnTo>
                    <a:pt x="1620" y="260"/>
                  </a:lnTo>
                  <a:lnTo>
                    <a:pt x="1498" y="322"/>
                  </a:lnTo>
                  <a:lnTo>
                    <a:pt x="1379" y="389"/>
                  </a:lnTo>
                  <a:lnTo>
                    <a:pt x="1265" y="465"/>
                  </a:lnTo>
                  <a:lnTo>
                    <a:pt x="1150" y="545"/>
                  </a:lnTo>
                  <a:lnTo>
                    <a:pt x="1040" y="633"/>
                  </a:lnTo>
                  <a:lnTo>
                    <a:pt x="932" y="727"/>
                  </a:lnTo>
                  <a:lnTo>
                    <a:pt x="879" y="776"/>
                  </a:lnTo>
                  <a:lnTo>
                    <a:pt x="828" y="828"/>
                  </a:lnTo>
                  <a:lnTo>
                    <a:pt x="776" y="879"/>
                  </a:lnTo>
                  <a:lnTo>
                    <a:pt x="727" y="932"/>
                  </a:lnTo>
                  <a:lnTo>
                    <a:pt x="633" y="1040"/>
                  </a:lnTo>
                  <a:lnTo>
                    <a:pt x="546" y="1150"/>
                  </a:lnTo>
                  <a:lnTo>
                    <a:pt x="465" y="1264"/>
                  </a:lnTo>
                  <a:lnTo>
                    <a:pt x="389" y="1379"/>
                  </a:lnTo>
                  <a:lnTo>
                    <a:pt x="322" y="1498"/>
                  </a:lnTo>
                  <a:lnTo>
                    <a:pt x="260" y="1619"/>
                  </a:lnTo>
                  <a:lnTo>
                    <a:pt x="231" y="1681"/>
                  </a:lnTo>
                  <a:lnTo>
                    <a:pt x="207" y="1744"/>
                  </a:lnTo>
                  <a:lnTo>
                    <a:pt x="158" y="1870"/>
                  </a:lnTo>
                  <a:lnTo>
                    <a:pt x="135" y="1934"/>
                  </a:lnTo>
                  <a:lnTo>
                    <a:pt x="116" y="1999"/>
                  </a:lnTo>
                  <a:lnTo>
                    <a:pt x="79" y="2132"/>
                  </a:lnTo>
                  <a:lnTo>
                    <a:pt x="51" y="2267"/>
                  </a:lnTo>
                  <a:lnTo>
                    <a:pt x="27" y="2404"/>
                  </a:lnTo>
                  <a:lnTo>
                    <a:pt x="18" y="2473"/>
                  </a:lnTo>
                  <a:lnTo>
                    <a:pt x="13" y="2545"/>
                  </a:lnTo>
                  <a:lnTo>
                    <a:pt x="6" y="2615"/>
                  </a:lnTo>
                  <a:lnTo>
                    <a:pt x="2" y="2688"/>
                  </a:lnTo>
                  <a:lnTo>
                    <a:pt x="1" y="2834"/>
                  </a:lnTo>
                  <a:lnTo>
                    <a:pt x="0" y="2905"/>
                  </a:lnTo>
                  <a:lnTo>
                    <a:pt x="2" y="2978"/>
                  </a:lnTo>
                  <a:lnTo>
                    <a:pt x="6" y="3049"/>
                  </a:lnTo>
                  <a:lnTo>
                    <a:pt x="13" y="3121"/>
                  </a:lnTo>
                  <a:lnTo>
                    <a:pt x="18" y="3190"/>
                  </a:lnTo>
                  <a:lnTo>
                    <a:pt x="27" y="3260"/>
                  </a:lnTo>
                  <a:lnTo>
                    <a:pt x="38" y="3328"/>
                  </a:lnTo>
                  <a:lnTo>
                    <a:pt x="51" y="3398"/>
                  </a:lnTo>
                  <a:lnTo>
                    <a:pt x="64" y="3465"/>
                  </a:lnTo>
                  <a:lnTo>
                    <a:pt x="79" y="3531"/>
                  </a:lnTo>
                  <a:lnTo>
                    <a:pt x="96" y="3597"/>
                  </a:lnTo>
                  <a:lnTo>
                    <a:pt x="116" y="3664"/>
                  </a:lnTo>
                  <a:lnTo>
                    <a:pt x="135" y="3728"/>
                  </a:lnTo>
                  <a:lnTo>
                    <a:pt x="158" y="3792"/>
                  </a:lnTo>
                  <a:lnTo>
                    <a:pt x="180" y="3856"/>
                  </a:lnTo>
                  <a:lnTo>
                    <a:pt x="207" y="3920"/>
                  </a:lnTo>
                  <a:lnTo>
                    <a:pt x="231" y="3982"/>
                  </a:lnTo>
                  <a:lnTo>
                    <a:pt x="260" y="4043"/>
                  </a:lnTo>
                  <a:lnTo>
                    <a:pt x="289" y="4103"/>
                  </a:lnTo>
                  <a:lnTo>
                    <a:pt x="322" y="4164"/>
                  </a:lnTo>
                  <a:lnTo>
                    <a:pt x="354" y="4223"/>
                  </a:lnTo>
                  <a:lnTo>
                    <a:pt x="389" y="4282"/>
                  </a:lnTo>
                  <a:lnTo>
                    <a:pt x="425" y="4340"/>
                  </a:lnTo>
                  <a:lnTo>
                    <a:pt x="465" y="4399"/>
                  </a:lnTo>
                  <a:lnTo>
                    <a:pt x="504" y="4455"/>
                  </a:lnTo>
                  <a:lnTo>
                    <a:pt x="546" y="4511"/>
                  </a:lnTo>
                  <a:lnTo>
                    <a:pt x="588" y="4567"/>
                  </a:lnTo>
                  <a:lnTo>
                    <a:pt x="633" y="4622"/>
                  </a:lnTo>
                  <a:lnTo>
                    <a:pt x="678" y="4676"/>
                  </a:lnTo>
                  <a:lnTo>
                    <a:pt x="727" y="4730"/>
                  </a:lnTo>
                  <a:lnTo>
                    <a:pt x="776" y="4782"/>
                  </a:lnTo>
                  <a:lnTo>
                    <a:pt x="828" y="4836"/>
                  </a:lnTo>
                  <a:lnTo>
                    <a:pt x="879" y="4885"/>
                  </a:lnTo>
                  <a:lnTo>
                    <a:pt x="932" y="4934"/>
                  </a:lnTo>
                  <a:lnTo>
                    <a:pt x="986" y="4982"/>
                  </a:lnTo>
                  <a:lnTo>
                    <a:pt x="1040" y="5028"/>
                  </a:lnTo>
                  <a:lnTo>
                    <a:pt x="1095" y="5073"/>
                  </a:lnTo>
                  <a:lnTo>
                    <a:pt x="1150" y="5116"/>
                  </a:lnTo>
                  <a:lnTo>
                    <a:pt x="1265" y="5197"/>
                  </a:lnTo>
                  <a:lnTo>
                    <a:pt x="1321" y="5235"/>
                  </a:lnTo>
                  <a:lnTo>
                    <a:pt x="1379" y="5271"/>
                  </a:lnTo>
                  <a:lnTo>
                    <a:pt x="1498" y="5339"/>
                  </a:lnTo>
                  <a:lnTo>
                    <a:pt x="1558" y="5371"/>
                  </a:lnTo>
                  <a:lnTo>
                    <a:pt x="1620" y="5401"/>
                  </a:lnTo>
                  <a:lnTo>
                    <a:pt x="1681" y="5430"/>
                  </a:lnTo>
                  <a:lnTo>
                    <a:pt x="1744" y="5457"/>
                  </a:lnTo>
                  <a:lnTo>
                    <a:pt x="1870" y="5505"/>
                  </a:lnTo>
                  <a:lnTo>
                    <a:pt x="1934" y="5526"/>
                  </a:lnTo>
                  <a:lnTo>
                    <a:pt x="2000" y="5547"/>
                  </a:lnTo>
                  <a:lnTo>
                    <a:pt x="2065" y="5565"/>
                  </a:lnTo>
                  <a:lnTo>
                    <a:pt x="2132" y="5582"/>
                  </a:lnTo>
                  <a:lnTo>
                    <a:pt x="2199" y="5598"/>
                  </a:lnTo>
                  <a:lnTo>
                    <a:pt x="2267" y="5612"/>
                  </a:lnTo>
                  <a:lnTo>
                    <a:pt x="2335" y="5624"/>
                  </a:lnTo>
                  <a:lnTo>
                    <a:pt x="2404" y="5634"/>
                  </a:lnTo>
                  <a:lnTo>
                    <a:pt x="2474" y="5643"/>
                  </a:lnTo>
                  <a:lnTo>
                    <a:pt x="2545" y="5651"/>
                  </a:lnTo>
                  <a:lnTo>
                    <a:pt x="2615" y="5657"/>
                  </a:lnTo>
                  <a:lnTo>
                    <a:pt x="2688" y="5661"/>
                  </a:lnTo>
                  <a:lnTo>
                    <a:pt x="2834" y="5666"/>
                  </a:lnTo>
                  <a:lnTo>
                    <a:pt x="2906" y="5663"/>
                  </a:lnTo>
                  <a:lnTo>
                    <a:pt x="2978" y="5661"/>
                  </a:lnTo>
                  <a:lnTo>
                    <a:pt x="3050" y="5657"/>
                  </a:lnTo>
                  <a:lnTo>
                    <a:pt x="3067" y="5654"/>
                  </a:lnTo>
                  <a:lnTo>
                    <a:pt x="3085" y="5653"/>
                  </a:lnTo>
                  <a:lnTo>
                    <a:pt x="3121" y="5651"/>
                  </a:lnTo>
                  <a:lnTo>
                    <a:pt x="3155" y="5646"/>
                  </a:lnTo>
                  <a:lnTo>
                    <a:pt x="3172" y="5644"/>
                  </a:lnTo>
                  <a:lnTo>
                    <a:pt x="3190" y="5643"/>
                  </a:lnTo>
                  <a:lnTo>
                    <a:pt x="3261" y="5634"/>
                  </a:lnTo>
                  <a:lnTo>
                    <a:pt x="3329" y="5624"/>
                  </a:lnTo>
                  <a:lnTo>
                    <a:pt x="3398" y="5612"/>
                  </a:lnTo>
                  <a:lnTo>
                    <a:pt x="3414" y="5608"/>
                  </a:lnTo>
                  <a:lnTo>
                    <a:pt x="3431" y="5604"/>
                  </a:lnTo>
                  <a:lnTo>
                    <a:pt x="3465" y="5598"/>
                  </a:lnTo>
                  <a:lnTo>
                    <a:pt x="3532" y="5582"/>
                  </a:lnTo>
                  <a:lnTo>
                    <a:pt x="3597" y="5565"/>
                  </a:lnTo>
                  <a:lnTo>
                    <a:pt x="3664" y="5547"/>
                  </a:lnTo>
                  <a:lnTo>
                    <a:pt x="3728" y="5526"/>
                  </a:lnTo>
                  <a:lnTo>
                    <a:pt x="3760" y="5515"/>
                  </a:lnTo>
                  <a:lnTo>
                    <a:pt x="3776" y="5509"/>
                  </a:lnTo>
                  <a:lnTo>
                    <a:pt x="3793" y="5505"/>
                  </a:lnTo>
                  <a:lnTo>
                    <a:pt x="3856" y="5481"/>
                  </a:lnTo>
                  <a:lnTo>
                    <a:pt x="3888" y="5468"/>
                  </a:lnTo>
                  <a:lnTo>
                    <a:pt x="3921" y="5457"/>
                  </a:lnTo>
                  <a:lnTo>
                    <a:pt x="3982" y="5430"/>
                  </a:lnTo>
                  <a:lnTo>
                    <a:pt x="4043" y="5401"/>
                  </a:lnTo>
                  <a:lnTo>
                    <a:pt x="4073" y="5386"/>
                  </a:lnTo>
                  <a:lnTo>
                    <a:pt x="4087" y="5378"/>
                  </a:lnTo>
                  <a:lnTo>
                    <a:pt x="4103" y="5371"/>
                  </a:lnTo>
                  <a:lnTo>
                    <a:pt x="4165" y="5339"/>
                  </a:lnTo>
                  <a:lnTo>
                    <a:pt x="4224" y="5305"/>
                  </a:lnTo>
                  <a:lnTo>
                    <a:pt x="4282" y="5271"/>
                  </a:lnTo>
                  <a:lnTo>
                    <a:pt x="4340" y="5235"/>
                  </a:lnTo>
                  <a:lnTo>
                    <a:pt x="4399" y="5197"/>
                  </a:lnTo>
                  <a:lnTo>
                    <a:pt x="4455" y="5157"/>
                  </a:lnTo>
                  <a:lnTo>
                    <a:pt x="4512" y="5116"/>
                  </a:lnTo>
                  <a:lnTo>
                    <a:pt x="4567" y="5073"/>
                  </a:lnTo>
                  <a:lnTo>
                    <a:pt x="4594" y="5050"/>
                  </a:lnTo>
                  <a:lnTo>
                    <a:pt x="4608" y="5039"/>
                  </a:lnTo>
                  <a:lnTo>
                    <a:pt x="4623" y="5028"/>
                  </a:lnTo>
                  <a:lnTo>
                    <a:pt x="4635" y="5016"/>
                  </a:lnTo>
                  <a:lnTo>
                    <a:pt x="4649" y="5005"/>
                  </a:lnTo>
                  <a:lnTo>
                    <a:pt x="4676" y="4982"/>
                  </a:lnTo>
                  <a:lnTo>
                    <a:pt x="4730" y="4934"/>
                  </a:lnTo>
                  <a:lnTo>
                    <a:pt x="4783" y="4885"/>
                  </a:lnTo>
                  <a:lnTo>
                    <a:pt x="4836" y="4836"/>
                  </a:lnTo>
                  <a:lnTo>
                    <a:pt x="4886" y="4782"/>
                  </a:lnTo>
                  <a:lnTo>
                    <a:pt x="4935" y="4730"/>
                  </a:lnTo>
                  <a:lnTo>
                    <a:pt x="4982" y="4676"/>
                  </a:lnTo>
                  <a:lnTo>
                    <a:pt x="5005" y="4648"/>
                  </a:lnTo>
                  <a:lnTo>
                    <a:pt x="5016" y="4635"/>
                  </a:lnTo>
                  <a:lnTo>
                    <a:pt x="5029" y="4622"/>
                  </a:lnTo>
                  <a:lnTo>
                    <a:pt x="5039" y="4608"/>
                  </a:lnTo>
                  <a:lnTo>
                    <a:pt x="5050" y="4594"/>
                  </a:lnTo>
                  <a:lnTo>
                    <a:pt x="5073" y="4567"/>
                  </a:lnTo>
                  <a:lnTo>
                    <a:pt x="5116" y="4511"/>
                  </a:lnTo>
                  <a:lnTo>
                    <a:pt x="5157" y="4455"/>
                  </a:lnTo>
                  <a:lnTo>
                    <a:pt x="5198" y="4399"/>
                  </a:lnTo>
                  <a:lnTo>
                    <a:pt x="5235" y="4340"/>
                  </a:lnTo>
                  <a:lnTo>
                    <a:pt x="5271" y="4282"/>
                  </a:lnTo>
                  <a:lnTo>
                    <a:pt x="5305" y="4223"/>
                  </a:lnTo>
                  <a:lnTo>
                    <a:pt x="5339" y="4164"/>
                  </a:lnTo>
                  <a:lnTo>
                    <a:pt x="5371" y="4103"/>
                  </a:lnTo>
                  <a:lnTo>
                    <a:pt x="5378" y="4087"/>
                  </a:lnTo>
                  <a:lnTo>
                    <a:pt x="5386" y="4072"/>
                  </a:lnTo>
                  <a:lnTo>
                    <a:pt x="5402" y="4043"/>
                  </a:lnTo>
                  <a:lnTo>
                    <a:pt x="5430" y="3982"/>
                  </a:lnTo>
                  <a:lnTo>
                    <a:pt x="5457" y="3920"/>
                  </a:lnTo>
                  <a:lnTo>
                    <a:pt x="5469" y="3888"/>
                  </a:lnTo>
                  <a:lnTo>
                    <a:pt x="5481" y="3856"/>
                  </a:lnTo>
                  <a:lnTo>
                    <a:pt x="5505" y="3792"/>
                  </a:lnTo>
                  <a:lnTo>
                    <a:pt x="5510" y="3775"/>
                  </a:lnTo>
                  <a:lnTo>
                    <a:pt x="5515" y="3759"/>
                  </a:lnTo>
                  <a:lnTo>
                    <a:pt x="5527" y="3728"/>
                  </a:lnTo>
                  <a:lnTo>
                    <a:pt x="5547" y="3664"/>
                  </a:lnTo>
                  <a:lnTo>
                    <a:pt x="5565" y="3597"/>
                  </a:lnTo>
                  <a:lnTo>
                    <a:pt x="5582" y="3531"/>
                  </a:lnTo>
                  <a:lnTo>
                    <a:pt x="5598" y="3465"/>
                  </a:lnTo>
                  <a:lnTo>
                    <a:pt x="5605" y="3430"/>
                  </a:lnTo>
                  <a:lnTo>
                    <a:pt x="5608" y="3413"/>
                  </a:lnTo>
                  <a:lnTo>
                    <a:pt x="5613" y="3398"/>
                  </a:lnTo>
                  <a:lnTo>
                    <a:pt x="5624" y="3328"/>
                  </a:lnTo>
                  <a:lnTo>
                    <a:pt x="5634" y="3260"/>
                  </a:lnTo>
                  <a:lnTo>
                    <a:pt x="5643" y="3190"/>
                  </a:lnTo>
                  <a:lnTo>
                    <a:pt x="5645" y="3172"/>
                  </a:lnTo>
                  <a:lnTo>
                    <a:pt x="5647" y="3155"/>
                  </a:lnTo>
                  <a:lnTo>
                    <a:pt x="5651" y="3121"/>
                  </a:lnTo>
                  <a:lnTo>
                    <a:pt x="5654" y="3085"/>
                  </a:lnTo>
                  <a:lnTo>
                    <a:pt x="5655" y="3066"/>
                  </a:lnTo>
                  <a:lnTo>
                    <a:pt x="5657" y="3049"/>
                  </a:lnTo>
                  <a:lnTo>
                    <a:pt x="5662" y="2978"/>
                  </a:lnTo>
                  <a:lnTo>
                    <a:pt x="5664" y="2905"/>
                  </a:lnTo>
                  <a:lnTo>
                    <a:pt x="5666" y="2834"/>
                  </a:lnTo>
                  <a:lnTo>
                    <a:pt x="5662" y="2688"/>
                  </a:lnTo>
                  <a:lnTo>
                    <a:pt x="5657" y="2615"/>
                  </a:lnTo>
                  <a:lnTo>
                    <a:pt x="5651" y="2545"/>
                  </a:lnTo>
                  <a:lnTo>
                    <a:pt x="5643" y="2473"/>
                  </a:lnTo>
                  <a:lnTo>
                    <a:pt x="5634" y="2404"/>
                  </a:lnTo>
                  <a:lnTo>
                    <a:pt x="5624" y="2335"/>
                  </a:lnTo>
                  <a:lnTo>
                    <a:pt x="5613" y="2267"/>
                  </a:lnTo>
                  <a:lnTo>
                    <a:pt x="5598" y="2199"/>
                  </a:lnTo>
                  <a:lnTo>
                    <a:pt x="5582" y="2132"/>
                  </a:lnTo>
                  <a:lnTo>
                    <a:pt x="5565" y="2065"/>
                  </a:lnTo>
                  <a:lnTo>
                    <a:pt x="5547" y="1999"/>
                  </a:lnTo>
                  <a:lnTo>
                    <a:pt x="5527" y="1934"/>
                  </a:lnTo>
                  <a:lnTo>
                    <a:pt x="5505" y="1870"/>
                  </a:lnTo>
                  <a:lnTo>
                    <a:pt x="5457" y="1744"/>
                  </a:lnTo>
                  <a:lnTo>
                    <a:pt x="5430" y="1681"/>
                  </a:lnTo>
                  <a:lnTo>
                    <a:pt x="5402" y="1619"/>
                  </a:lnTo>
                  <a:lnTo>
                    <a:pt x="5371" y="1558"/>
                  </a:lnTo>
                  <a:lnTo>
                    <a:pt x="5339" y="1498"/>
                  </a:lnTo>
                  <a:lnTo>
                    <a:pt x="5271" y="1379"/>
                  </a:lnTo>
                  <a:lnTo>
                    <a:pt x="5235" y="1321"/>
                  </a:lnTo>
                  <a:lnTo>
                    <a:pt x="5198" y="1264"/>
                  </a:lnTo>
                  <a:lnTo>
                    <a:pt x="5116" y="1150"/>
                  </a:lnTo>
                  <a:lnTo>
                    <a:pt x="5073" y="1094"/>
                  </a:lnTo>
                  <a:lnTo>
                    <a:pt x="5029" y="1040"/>
                  </a:lnTo>
                  <a:lnTo>
                    <a:pt x="4982" y="985"/>
                  </a:lnTo>
                  <a:lnTo>
                    <a:pt x="4935" y="932"/>
                  </a:lnTo>
                  <a:lnTo>
                    <a:pt x="4886" y="879"/>
                  </a:lnTo>
                  <a:lnTo>
                    <a:pt x="4836" y="828"/>
                  </a:lnTo>
                  <a:lnTo>
                    <a:pt x="4783" y="776"/>
                  </a:lnTo>
                  <a:lnTo>
                    <a:pt x="4730" y="727"/>
                  </a:lnTo>
                  <a:lnTo>
                    <a:pt x="4676" y="678"/>
                  </a:lnTo>
                  <a:lnTo>
                    <a:pt x="4623" y="633"/>
                  </a:lnTo>
                  <a:lnTo>
                    <a:pt x="4567" y="587"/>
                  </a:lnTo>
                  <a:lnTo>
                    <a:pt x="4512" y="545"/>
                  </a:lnTo>
                  <a:lnTo>
                    <a:pt x="4455" y="504"/>
                  </a:lnTo>
                  <a:lnTo>
                    <a:pt x="4399" y="465"/>
                  </a:lnTo>
                  <a:lnTo>
                    <a:pt x="4340" y="425"/>
                  </a:lnTo>
                  <a:lnTo>
                    <a:pt x="4282" y="389"/>
                  </a:lnTo>
                  <a:lnTo>
                    <a:pt x="4224" y="354"/>
                  </a:lnTo>
                  <a:lnTo>
                    <a:pt x="4165" y="322"/>
                  </a:lnTo>
                  <a:lnTo>
                    <a:pt x="4103" y="289"/>
                  </a:lnTo>
                  <a:lnTo>
                    <a:pt x="4043" y="260"/>
                  </a:lnTo>
                  <a:lnTo>
                    <a:pt x="3982" y="231"/>
                  </a:lnTo>
                  <a:lnTo>
                    <a:pt x="3921" y="206"/>
                  </a:lnTo>
                  <a:lnTo>
                    <a:pt x="3856" y="180"/>
                  </a:lnTo>
                  <a:lnTo>
                    <a:pt x="3793" y="158"/>
                  </a:lnTo>
                  <a:lnTo>
                    <a:pt x="3728" y="135"/>
                  </a:lnTo>
                  <a:lnTo>
                    <a:pt x="3664" y="116"/>
                  </a:lnTo>
                  <a:lnTo>
                    <a:pt x="3597" y="96"/>
                  </a:lnTo>
                  <a:lnTo>
                    <a:pt x="3532" y="79"/>
                  </a:lnTo>
                  <a:lnTo>
                    <a:pt x="3465" y="64"/>
                  </a:lnTo>
                  <a:lnTo>
                    <a:pt x="3398" y="51"/>
                  </a:lnTo>
                  <a:lnTo>
                    <a:pt x="3329" y="37"/>
                  </a:lnTo>
                  <a:lnTo>
                    <a:pt x="3261" y="27"/>
                  </a:lnTo>
                  <a:lnTo>
                    <a:pt x="3190" y="18"/>
                  </a:lnTo>
                  <a:lnTo>
                    <a:pt x="3121" y="12"/>
                  </a:lnTo>
                  <a:lnTo>
                    <a:pt x="3050" y="6"/>
                  </a:lnTo>
                  <a:lnTo>
                    <a:pt x="2978" y="2"/>
                  </a:lnTo>
                  <a:lnTo>
                    <a:pt x="2906" y="0"/>
                  </a:lnTo>
                  <a:lnTo>
                    <a:pt x="2834" y="1"/>
                  </a:lnTo>
                </a:path>
              </a:pathLst>
            </a:custGeom>
            <a:noFill/>
            <a:ln w="36513">
              <a:solidFill>
                <a:srgbClr val="000000"/>
              </a:solidFill>
              <a:prstDash val="solid"/>
              <a:round/>
              <a:headEnd/>
              <a:tailEnd/>
            </a:ln>
          </p:spPr>
          <p:txBody>
            <a:bodyPr/>
            <a:lstStyle/>
            <a:p>
              <a:endParaRPr lang="en-GB"/>
            </a:p>
          </p:txBody>
        </p:sp>
      </p:grpSp>
      <p:grpSp>
        <p:nvGrpSpPr>
          <p:cNvPr id="6" name="Group 629"/>
          <p:cNvGrpSpPr>
            <a:grpSpLocks noChangeAspect="1"/>
          </p:cNvGrpSpPr>
          <p:nvPr/>
        </p:nvGrpSpPr>
        <p:grpSpPr bwMode="auto">
          <a:xfrm>
            <a:off x="6846888" y="4852988"/>
            <a:ext cx="1855787" cy="1533525"/>
            <a:chOff x="2266" y="1650"/>
            <a:chExt cx="1229" cy="1020"/>
          </a:xfrm>
        </p:grpSpPr>
        <p:sp>
          <p:nvSpPr>
            <p:cNvPr id="22134" name="AutoShape 630"/>
            <p:cNvSpPr>
              <a:spLocks noChangeAspect="1" noChangeArrowheads="1" noTextEdit="1"/>
            </p:cNvSpPr>
            <p:nvPr/>
          </p:nvSpPr>
          <p:spPr bwMode="auto">
            <a:xfrm>
              <a:off x="2266" y="1650"/>
              <a:ext cx="1229" cy="1020"/>
            </a:xfrm>
            <a:prstGeom prst="rect">
              <a:avLst/>
            </a:prstGeom>
            <a:noFill/>
            <a:ln w="9525">
              <a:noFill/>
              <a:miter lim="800000"/>
              <a:headEnd/>
              <a:tailEnd/>
            </a:ln>
          </p:spPr>
          <p:txBody>
            <a:bodyPr/>
            <a:lstStyle/>
            <a:p>
              <a:endParaRPr lang="en-GB"/>
            </a:p>
          </p:txBody>
        </p:sp>
        <p:sp>
          <p:nvSpPr>
            <p:cNvPr id="22135" name="Freeform 631"/>
            <p:cNvSpPr>
              <a:spLocks noEditPoints="1"/>
            </p:cNvSpPr>
            <p:nvPr/>
          </p:nvSpPr>
          <p:spPr bwMode="auto">
            <a:xfrm>
              <a:off x="2282" y="1666"/>
              <a:ext cx="1197" cy="988"/>
            </a:xfrm>
            <a:custGeom>
              <a:avLst/>
              <a:gdLst/>
              <a:ahLst/>
              <a:cxnLst>
                <a:cxn ang="0">
                  <a:pos x="4447" y="1171"/>
                </a:cxn>
                <a:cxn ang="0">
                  <a:pos x="4252" y="4551"/>
                </a:cxn>
                <a:cxn ang="0">
                  <a:pos x="2353" y="4641"/>
                </a:cxn>
                <a:cxn ang="0">
                  <a:pos x="2949" y="4169"/>
                </a:cxn>
                <a:cxn ang="0">
                  <a:pos x="3361" y="3838"/>
                </a:cxn>
                <a:cxn ang="0">
                  <a:pos x="3637" y="3409"/>
                </a:cxn>
                <a:cxn ang="0">
                  <a:pos x="3951" y="2661"/>
                </a:cxn>
                <a:cxn ang="0">
                  <a:pos x="3029" y="1349"/>
                </a:cxn>
                <a:cxn ang="0">
                  <a:pos x="2935" y="405"/>
                </a:cxn>
                <a:cxn ang="0">
                  <a:pos x="2760" y="236"/>
                </a:cxn>
                <a:cxn ang="0">
                  <a:pos x="3053" y="1539"/>
                </a:cxn>
                <a:cxn ang="0">
                  <a:pos x="3841" y="2825"/>
                </a:cxn>
                <a:cxn ang="0">
                  <a:pos x="3485" y="3421"/>
                </a:cxn>
                <a:cxn ang="0">
                  <a:pos x="3056" y="3865"/>
                </a:cxn>
                <a:cxn ang="0">
                  <a:pos x="2831" y="1501"/>
                </a:cxn>
                <a:cxn ang="0">
                  <a:pos x="2815" y="1283"/>
                </a:cxn>
                <a:cxn ang="0">
                  <a:pos x="2779" y="987"/>
                </a:cxn>
                <a:cxn ang="0">
                  <a:pos x="2381" y="281"/>
                </a:cxn>
                <a:cxn ang="0">
                  <a:pos x="5752" y="1271"/>
                </a:cxn>
                <a:cxn ang="0">
                  <a:pos x="4661" y="1178"/>
                </a:cxn>
                <a:cxn ang="0">
                  <a:pos x="5601" y="2209"/>
                </a:cxn>
                <a:cxn ang="0">
                  <a:pos x="5614" y="2523"/>
                </a:cxn>
                <a:cxn ang="0">
                  <a:pos x="5297" y="2903"/>
                </a:cxn>
                <a:cxn ang="0">
                  <a:pos x="5857" y="1803"/>
                </a:cxn>
                <a:cxn ang="0">
                  <a:pos x="5857" y="1437"/>
                </a:cxn>
                <a:cxn ang="0">
                  <a:pos x="2895" y="4025"/>
                </a:cxn>
                <a:cxn ang="0">
                  <a:pos x="2643" y="4263"/>
                </a:cxn>
                <a:cxn ang="0">
                  <a:pos x="1490" y="4161"/>
                </a:cxn>
                <a:cxn ang="0">
                  <a:pos x="1132" y="3415"/>
                </a:cxn>
                <a:cxn ang="0">
                  <a:pos x="189" y="2505"/>
                </a:cxn>
                <a:cxn ang="0">
                  <a:pos x="647" y="1633"/>
                </a:cxn>
                <a:cxn ang="0">
                  <a:pos x="1285" y="1163"/>
                </a:cxn>
                <a:cxn ang="0">
                  <a:pos x="1692" y="903"/>
                </a:cxn>
                <a:cxn ang="0">
                  <a:pos x="1997" y="1039"/>
                </a:cxn>
                <a:cxn ang="0">
                  <a:pos x="2357" y="411"/>
                </a:cxn>
                <a:cxn ang="0">
                  <a:pos x="2691" y="1178"/>
                </a:cxn>
                <a:cxn ang="0">
                  <a:pos x="2553" y="1269"/>
                </a:cxn>
                <a:cxn ang="0">
                  <a:pos x="2259" y="1373"/>
                </a:cxn>
                <a:cxn ang="0">
                  <a:pos x="2179" y="1501"/>
                </a:cxn>
                <a:cxn ang="0">
                  <a:pos x="2209" y="1557"/>
                </a:cxn>
                <a:cxn ang="0">
                  <a:pos x="2275" y="1754"/>
                </a:cxn>
                <a:cxn ang="0">
                  <a:pos x="2362" y="1477"/>
                </a:cxn>
                <a:cxn ang="0">
                  <a:pos x="2609" y="1437"/>
                </a:cxn>
                <a:cxn ang="0">
                  <a:pos x="2585" y="1605"/>
                </a:cxn>
                <a:cxn ang="0">
                  <a:pos x="2624" y="1667"/>
                </a:cxn>
                <a:cxn ang="0">
                  <a:pos x="2737" y="1485"/>
                </a:cxn>
                <a:cxn ang="0">
                  <a:pos x="2937" y="2396"/>
                </a:cxn>
                <a:cxn ang="0">
                  <a:pos x="2980" y="2459"/>
                </a:cxn>
                <a:cxn ang="0">
                  <a:pos x="5857" y="4595"/>
                </a:cxn>
                <a:cxn ang="0">
                  <a:pos x="1349" y="611"/>
                </a:cxn>
                <a:cxn ang="0">
                  <a:pos x="445" y="1637"/>
                </a:cxn>
                <a:cxn ang="0">
                  <a:pos x="2189" y="543"/>
                </a:cxn>
                <a:cxn ang="0">
                  <a:pos x="1600" y="1193"/>
                </a:cxn>
                <a:cxn ang="0">
                  <a:pos x="1783" y="634"/>
                </a:cxn>
                <a:cxn ang="0">
                  <a:pos x="131" y="2817"/>
                </a:cxn>
                <a:cxn ang="0">
                  <a:pos x="1016" y="3463"/>
                </a:cxn>
                <a:cxn ang="0">
                  <a:pos x="1372" y="4635"/>
                </a:cxn>
                <a:cxn ang="0">
                  <a:pos x="1956" y="4585"/>
                </a:cxn>
                <a:cxn ang="0">
                  <a:pos x="1776" y="4721"/>
                </a:cxn>
              </a:cxnLst>
              <a:rect l="0" t="0" r="r" b="b"/>
              <a:pathLst>
                <a:path w="5985" h="4938">
                  <a:moveTo>
                    <a:pt x="5985" y="4938"/>
                  </a:moveTo>
                  <a:lnTo>
                    <a:pt x="5985" y="0"/>
                  </a:lnTo>
                  <a:lnTo>
                    <a:pt x="0" y="0"/>
                  </a:lnTo>
                  <a:lnTo>
                    <a:pt x="0" y="4938"/>
                  </a:lnTo>
                  <a:lnTo>
                    <a:pt x="5985" y="4938"/>
                  </a:lnTo>
                  <a:close/>
                  <a:moveTo>
                    <a:pt x="4449" y="1159"/>
                  </a:moveTo>
                  <a:lnTo>
                    <a:pt x="4447" y="1171"/>
                  </a:lnTo>
                  <a:lnTo>
                    <a:pt x="4381" y="1569"/>
                  </a:lnTo>
                  <a:lnTo>
                    <a:pt x="4367" y="1649"/>
                  </a:lnTo>
                  <a:lnTo>
                    <a:pt x="3987" y="3914"/>
                  </a:lnTo>
                  <a:lnTo>
                    <a:pt x="4532" y="4119"/>
                  </a:lnTo>
                  <a:lnTo>
                    <a:pt x="4481" y="4505"/>
                  </a:lnTo>
                  <a:lnTo>
                    <a:pt x="4409" y="4519"/>
                  </a:lnTo>
                  <a:lnTo>
                    <a:pt x="4252" y="4551"/>
                  </a:lnTo>
                  <a:lnTo>
                    <a:pt x="4093" y="4581"/>
                  </a:lnTo>
                  <a:lnTo>
                    <a:pt x="3791" y="4641"/>
                  </a:lnTo>
                  <a:lnTo>
                    <a:pt x="3707" y="4657"/>
                  </a:lnTo>
                  <a:lnTo>
                    <a:pt x="3589" y="4679"/>
                  </a:lnTo>
                  <a:lnTo>
                    <a:pt x="3571" y="4813"/>
                  </a:lnTo>
                  <a:lnTo>
                    <a:pt x="2217" y="4813"/>
                  </a:lnTo>
                  <a:lnTo>
                    <a:pt x="2353" y="4641"/>
                  </a:lnTo>
                  <a:lnTo>
                    <a:pt x="2477" y="4435"/>
                  </a:lnTo>
                  <a:lnTo>
                    <a:pt x="2495" y="4411"/>
                  </a:lnTo>
                  <a:lnTo>
                    <a:pt x="2525" y="4395"/>
                  </a:lnTo>
                  <a:lnTo>
                    <a:pt x="2565" y="4387"/>
                  </a:lnTo>
                  <a:lnTo>
                    <a:pt x="2683" y="4353"/>
                  </a:lnTo>
                  <a:lnTo>
                    <a:pt x="2861" y="4255"/>
                  </a:lnTo>
                  <a:lnTo>
                    <a:pt x="2949" y="4169"/>
                  </a:lnTo>
                  <a:lnTo>
                    <a:pt x="2997" y="4103"/>
                  </a:lnTo>
                  <a:lnTo>
                    <a:pt x="3033" y="4031"/>
                  </a:lnTo>
                  <a:lnTo>
                    <a:pt x="3047" y="3949"/>
                  </a:lnTo>
                  <a:lnTo>
                    <a:pt x="3063" y="3914"/>
                  </a:lnTo>
                  <a:lnTo>
                    <a:pt x="3095" y="3895"/>
                  </a:lnTo>
                  <a:lnTo>
                    <a:pt x="3231" y="3875"/>
                  </a:lnTo>
                  <a:lnTo>
                    <a:pt x="3361" y="3838"/>
                  </a:lnTo>
                  <a:lnTo>
                    <a:pt x="3420" y="3811"/>
                  </a:lnTo>
                  <a:lnTo>
                    <a:pt x="3477" y="3775"/>
                  </a:lnTo>
                  <a:lnTo>
                    <a:pt x="3527" y="3729"/>
                  </a:lnTo>
                  <a:lnTo>
                    <a:pt x="3543" y="3709"/>
                  </a:lnTo>
                  <a:lnTo>
                    <a:pt x="3569" y="3675"/>
                  </a:lnTo>
                  <a:lnTo>
                    <a:pt x="3591" y="3635"/>
                  </a:lnTo>
                  <a:lnTo>
                    <a:pt x="3637" y="3409"/>
                  </a:lnTo>
                  <a:lnTo>
                    <a:pt x="3655" y="3372"/>
                  </a:lnTo>
                  <a:lnTo>
                    <a:pt x="3681" y="3335"/>
                  </a:lnTo>
                  <a:lnTo>
                    <a:pt x="3851" y="3150"/>
                  </a:lnTo>
                  <a:lnTo>
                    <a:pt x="3927" y="3027"/>
                  </a:lnTo>
                  <a:lnTo>
                    <a:pt x="3964" y="2903"/>
                  </a:lnTo>
                  <a:lnTo>
                    <a:pt x="3969" y="2779"/>
                  </a:lnTo>
                  <a:lnTo>
                    <a:pt x="3951" y="2661"/>
                  </a:lnTo>
                  <a:lnTo>
                    <a:pt x="3911" y="2547"/>
                  </a:lnTo>
                  <a:lnTo>
                    <a:pt x="3794" y="2330"/>
                  </a:lnTo>
                  <a:lnTo>
                    <a:pt x="3609" y="2055"/>
                  </a:lnTo>
                  <a:lnTo>
                    <a:pt x="3491" y="1927"/>
                  </a:lnTo>
                  <a:lnTo>
                    <a:pt x="3253" y="1691"/>
                  </a:lnTo>
                  <a:lnTo>
                    <a:pt x="3066" y="1432"/>
                  </a:lnTo>
                  <a:lnTo>
                    <a:pt x="3029" y="1349"/>
                  </a:lnTo>
                  <a:lnTo>
                    <a:pt x="3021" y="1305"/>
                  </a:lnTo>
                  <a:lnTo>
                    <a:pt x="3011" y="1189"/>
                  </a:lnTo>
                  <a:lnTo>
                    <a:pt x="3056" y="789"/>
                  </a:lnTo>
                  <a:lnTo>
                    <a:pt x="3041" y="649"/>
                  </a:lnTo>
                  <a:lnTo>
                    <a:pt x="3027" y="583"/>
                  </a:lnTo>
                  <a:lnTo>
                    <a:pt x="3003" y="523"/>
                  </a:lnTo>
                  <a:lnTo>
                    <a:pt x="2935" y="405"/>
                  </a:lnTo>
                  <a:lnTo>
                    <a:pt x="2791" y="209"/>
                  </a:lnTo>
                  <a:lnTo>
                    <a:pt x="2726" y="151"/>
                  </a:lnTo>
                  <a:lnTo>
                    <a:pt x="2691" y="133"/>
                  </a:lnTo>
                  <a:lnTo>
                    <a:pt x="2689" y="133"/>
                  </a:lnTo>
                  <a:lnTo>
                    <a:pt x="2647" y="125"/>
                  </a:lnTo>
                  <a:lnTo>
                    <a:pt x="2689" y="159"/>
                  </a:lnTo>
                  <a:lnTo>
                    <a:pt x="2760" y="236"/>
                  </a:lnTo>
                  <a:lnTo>
                    <a:pt x="2819" y="323"/>
                  </a:lnTo>
                  <a:lnTo>
                    <a:pt x="2881" y="466"/>
                  </a:lnTo>
                  <a:lnTo>
                    <a:pt x="2917" y="625"/>
                  </a:lnTo>
                  <a:lnTo>
                    <a:pt x="2904" y="1205"/>
                  </a:lnTo>
                  <a:lnTo>
                    <a:pt x="2929" y="1325"/>
                  </a:lnTo>
                  <a:lnTo>
                    <a:pt x="2980" y="1437"/>
                  </a:lnTo>
                  <a:lnTo>
                    <a:pt x="3053" y="1539"/>
                  </a:lnTo>
                  <a:lnTo>
                    <a:pt x="3403" y="1919"/>
                  </a:lnTo>
                  <a:lnTo>
                    <a:pt x="3621" y="2187"/>
                  </a:lnTo>
                  <a:lnTo>
                    <a:pt x="3775" y="2417"/>
                  </a:lnTo>
                  <a:lnTo>
                    <a:pt x="3809" y="2498"/>
                  </a:lnTo>
                  <a:lnTo>
                    <a:pt x="3833" y="2587"/>
                  </a:lnTo>
                  <a:lnTo>
                    <a:pt x="3847" y="2743"/>
                  </a:lnTo>
                  <a:lnTo>
                    <a:pt x="3841" y="2825"/>
                  </a:lnTo>
                  <a:lnTo>
                    <a:pt x="3803" y="2975"/>
                  </a:lnTo>
                  <a:lnTo>
                    <a:pt x="3767" y="3045"/>
                  </a:lnTo>
                  <a:lnTo>
                    <a:pt x="3718" y="3107"/>
                  </a:lnTo>
                  <a:lnTo>
                    <a:pt x="3603" y="3211"/>
                  </a:lnTo>
                  <a:lnTo>
                    <a:pt x="3563" y="3259"/>
                  </a:lnTo>
                  <a:lnTo>
                    <a:pt x="3507" y="3365"/>
                  </a:lnTo>
                  <a:lnTo>
                    <a:pt x="3485" y="3421"/>
                  </a:lnTo>
                  <a:lnTo>
                    <a:pt x="3437" y="3599"/>
                  </a:lnTo>
                  <a:lnTo>
                    <a:pt x="3413" y="3657"/>
                  </a:lnTo>
                  <a:lnTo>
                    <a:pt x="3378" y="3709"/>
                  </a:lnTo>
                  <a:lnTo>
                    <a:pt x="3337" y="3751"/>
                  </a:lnTo>
                  <a:lnTo>
                    <a:pt x="3289" y="3787"/>
                  </a:lnTo>
                  <a:lnTo>
                    <a:pt x="3176" y="3841"/>
                  </a:lnTo>
                  <a:lnTo>
                    <a:pt x="3056" y="3865"/>
                  </a:lnTo>
                  <a:lnTo>
                    <a:pt x="3081" y="3694"/>
                  </a:lnTo>
                  <a:lnTo>
                    <a:pt x="3095" y="3011"/>
                  </a:lnTo>
                  <a:lnTo>
                    <a:pt x="3163" y="2613"/>
                  </a:lnTo>
                  <a:lnTo>
                    <a:pt x="3158" y="2303"/>
                  </a:lnTo>
                  <a:lnTo>
                    <a:pt x="3095" y="2017"/>
                  </a:lnTo>
                  <a:lnTo>
                    <a:pt x="2985" y="1747"/>
                  </a:lnTo>
                  <a:lnTo>
                    <a:pt x="2831" y="1501"/>
                  </a:lnTo>
                  <a:lnTo>
                    <a:pt x="2809" y="1453"/>
                  </a:lnTo>
                  <a:lnTo>
                    <a:pt x="2813" y="1413"/>
                  </a:lnTo>
                  <a:lnTo>
                    <a:pt x="2849" y="1325"/>
                  </a:lnTo>
                  <a:lnTo>
                    <a:pt x="2855" y="1295"/>
                  </a:lnTo>
                  <a:lnTo>
                    <a:pt x="2851" y="1281"/>
                  </a:lnTo>
                  <a:lnTo>
                    <a:pt x="2839" y="1283"/>
                  </a:lnTo>
                  <a:lnTo>
                    <a:pt x="2815" y="1283"/>
                  </a:lnTo>
                  <a:lnTo>
                    <a:pt x="2802" y="1281"/>
                  </a:lnTo>
                  <a:lnTo>
                    <a:pt x="2791" y="1281"/>
                  </a:lnTo>
                  <a:lnTo>
                    <a:pt x="2779" y="1277"/>
                  </a:lnTo>
                  <a:lnTo>
                    <a:pt x="2767" y="1277"/>
                  </a:lnTo>
                  <a:lnTo>
                    <a:pt x="2755" y="1275"/>
                  </a:lnTo>
                  <a:lnTo>
                    <a:pt x="2776" y="1103"/>
                  </a:lnTo>
                  <a:lnTo>
                    <a:pt x="2779" y="987"/>
                  </a:lnTo>
                  <a:lnTo>
                    <a:pt x="2763" y="879"/>
                  </a:lnTo>
                  <a:lnTo>
                    <a:pt x="2731" y="777"/>
                  </a:lnTo>
                  <a:lnTo>
                    <a:pt x="2683" y="679"/>
                  </a:lnTo>
                  <a:lnTo>
                    <a:pt x="2619" y="589"/>
                  </a:lnTo>
                  <a:lnTo>
                    <a:pt x="2543" y="507"/>
                  </a:lnTo>
                  <a:lnTo>
                    <a:pt x="2369" y="367"/>
                  </a:lnTo>
                  <a:lnTo>
                    <a:pt x="2381" y="281"/>
                  </a:lnTo>
                  <a:lnTo>
                    <a:pt x="2420" y="125"/>
                  </a:lnTo>
                  <a:lnTo>
                    <a:pt x="2647" y="125"/>
                  </a:lnTo>
                  <a:lnTo>
                    <a:pt x="2681" y="125"/>
                  </a:lnTo>
                  <a:lnTo>
                    <a:pt x="5857" y="125"/>
                  </a:lnTo>
                  <a:lnTo>
                    <a:pt x="5857" y="973"/>
                  </a:lnTo>
                  <a:lnTo>
                    <a:pt x="5857" y="1281"/>
                  </a:lnTo>
                  <a:lnTo>
                    <a:pt x="5752" y="1271"/>
                  </a:lnTo>
                  <a:lnTo>
                    <a:pt x="5656" y="1263"/>
                  </a:lnTo>
                  <a:lnTo>
                    <a:pt x="5417" y="1243"/>
                  </a:lnTo>
                  <a:lnTo>
                    <a:pt x="5299" y="1233"/>
                  </a:lnTo>
                  <a:lnTo>
                    <a:pt x="5101" y="1215"/>
                  </a:lnTo>
                  <a:lnTo>
                    <a:pt x="4975" y="1205"/>
                  </a:lnTo>
                  <a:lnTo>
                    <a:pt x="4783" y="1189"/>
                  </a:lnTo>
                  <a:lnTo>
                    <a:pt x="4661" y="1178"/>
                  </a:lnTo>
                  <a:lnTo>
                    <a:pt x="4449" y="1159"/>
                  </a:lnTo>
                  <a:close/>
                  <a:moveTo>
                    <a:pt x="5341" y="2065"/>
                  </a:moveTo>
                  <a:lnTo>
                    <a:pt x="5328" y="2053"/>
                  </a:lnTo>
                  <a:lnTo>
                    <a:pt x="5417" y="2073"/>
                  </a:lnTo>
                  <a:lnTo>
                    <a:pt x="5493" y="2107"/>
                  </a:lnTo>
                  <a:lnTo>
                    <a:pt x="5553" y="2152"/>
                  </a:lnTo>
                  <a:lnTo>
                    <a:pt x="5601" y="2209"/>
                  </a:lnTo>
                  <a:lnTo>
                    <a:pt x="5637" y="2273"/>
                  </a:lnTo>
                  <a:lnTo>
                    <a:pt x="5679" y="2415"/>
                  </a:lnTo>
                  <a:lnTo>
                    <a:pt x="5692" y="2635"/>
                  </a:lnTo>
                  <a:lnTo>
                    <a:pt x="5690" y="2701"/>
                  </a:lnTo>
                  <a:lnTo>
                    <a:pt x="5659" y="2879"/>
                  </a:lnTo>
                  <a:lnTo>
                    <a:pt x="5650" y="2689"/>
                  </a:lnTo>
                  <a:lnTo>
                    <a:pt x="5614" y="2523"/>
                  </a:lnTo>
                  <a:lnTo>
                    <a:pt x="5564" y="2381"/>
                  </a:lnTo>
                  <a:lnTo>
                    <a:pt x="5436" y="2169"/>
                  </a:lnTo>
                  <a:lnTo>
                    <a:pt x="5341" y="2065"/>
                  </a:lnTo>
                  <a:close/>
                  <a:moveTo>
                    <a:pt x="5103" y="1941"/>
                  </a:moveTo>
                  <a:lnTo>
                    <a:pt x="5108" y="2285"/>
                  </a:lnTo>
                  <a:lnTo>
                    <a:pt x="5179" y="2607"/>
                  </a:lnTo>
                  <a:lnTo>
                    <a:pt x="5297" y="2903"/>
                  </a:lnTo>
                  <a:lnTo>
                    <a:pt x="5441" y="3160"/>
                  </a:lnTo>
                  <a:lnTo>
                    <a:pt x="5724" y="3537"/>
                  </a:lnTo>
                  <a:lnTo>
                    <a:pt x="5844" y="3665"/>
                  </a:lnTo>
                  <a:lnTo>
                    <a:pt x="5852" y="3675"/>
                  </a:lnTo>
                  <a:lnTo>
                    <a:pt x="4862" y="3373"/>
                  </a:lnTo>
                  <a:lnTo>
                    <a:pt x="5103" y="1941"/>
                  </a:lnTo>
                  <a:close/>
                  <a:moveTo>
                    <a:pt x="5857" y="1803"/>
                  </a:moveTo>
                  <a:lnTo>
                    <a:pt x="4896" y="1686"/>
                  </a:lnTo>
                  <a:lnTo>
                    <a:pt x="4658" y="3533"/>
                  </a:lnTo>
                  <a:lnTo>
                    <a:pt x="5857" y="3889"/>
                  </a:lnTo>
                  <a:lnTo>
                    <a:pt x="5857" y="4399"/>
                  </a:lnTo>
                  <a:lnTo>
                    <a:pt x="4161" y="3835"/>
                  </a:lnTo>
                  <a:lnTo>
                    <a:pt x="4575" y="1305"/>
                  </a:lnTo>
                  <a:lnTo>
                    <a:pt x="5857" y="1437"/>
                  </a:lnTo>
                  <a:lnTo>
                    <a:pt x="5857" y="1803"/>
                  </a:lnTo>
                  <a:close/>
                  <a:moveTo>
                    <a:pt x="3029" y="3385"/>
                  </a:moveTo>
                  <a:lnTo>
                    <a:pt x="3014" y="3599"/>
                  </a:lnTo>
                  <a:lnTo>
                    <a:pt x="2923" y="3949"/>
                  </a:lnTo>
                  <a:lnTo>
                    <a:pt x="2920" y="3955"/>
                  </a:lnTo>
                  <a:lnTo>
                    <a:pt x="2915" y="3977"/>
                  </a:lnTo>
                  <a:lnTo>
                    <a:pt x="2895" y="4025"/>
                  </a:lnTo>
                  <a:lnTo>
                    <a:pt x="2885" y="4047"/>
                  </a:lnTo>
                  <a:lnTo>
                    <a:pt x="2881" y="4053"/>
                  </a:lnTo>
                  <a:lnTo>
                    <a:pt x="2867" y="4085"/>
                  </a:lnTo>
                  <a:lnTo>
                    <a:pt x="2831" y="4137"/>
                  </a:lnTo>
                  <a:lnTo>
                    <a:pt x="2789" y="4179"/>
                  </a:lnTo>
                  <a:lnTo>
                    <a:pt x="2737" y="4217"/>
                  </a:lnTo>
                  <a:lnTo>
                    <a:pt x="2643" y="4263"/>
                  </a:lnTo>
                  <a:lnTo>
                    <a:pt x="2540" y="4297"/>
                  </a:lnTo>
                  <a:lnTo>
                    <a:pt x="2323" y="4327"/>
                  </a:lnTo>
                  <a:lnTo>
                    <a:pt x="2098" y="4321"/>
                  </a:lnTo>
                  <a:lnTo>
                    <a:pt x="1689" y="4260"/>
                  </a:lnTo>
                  <a:lnTo>
                    <a:pt x="1595" y="4233"/>
                  </a:lnTo>
                  <a:lnTo>
                    <a:pt x="1511" y="4191"/>
                  </a:lnTo>
                  <a:lnTo>
                    <a:pt x="1490" y="4161"/>
                  </a:lnTo>
                  <a:lnTo>
                    <a:pt x="1487" y="4119"/>
                  </a:lnTo>
                  <a:lnTo>
                    <a:pt x="1493" y="4073"/>
                  </a:lnTo>
                  <a:lnTo>
                    <a:pt x="1490" y="4031"/>
                  </a:lnTo>
                  <a:lnTo>
                    <a:pt x="1414" y="3805"/>
                  </a:lnTo>
                  <a:lnTo>
                    <a:pt x="1338" y="3660"/>
                  </a:lnTo>
                  <a:lnTo>
                    <a:pt x="1243" y="3527"/>
                  </a:lnTo>
                  <a:lnTo>
                    <a:pt x="1132" y="3415"/>
                  </a:lnTo>
                  <a:lnTo>
                    <a:pt x="961" y="3307"/>
                  </a:lnTo>
                  <a:lnTo>
                    <a:pt x="531" y="3123"/>
                  </a:lnTo>
                  <a:lnTo>
                    <a:pt x="421" y="3047"/>
                  </a:lnTo>
                  <a:lnTo>
                    <a:pt x="325" y="2945"/>
                  </a:lnTo>
                  <a:lnTo>
                    <a:pt x="252" y="2825"/>
                  </a:lnTo>
                  <a:lnTo>
                    <a:pt x="194" y="2637"/>
                  </a:lnTo>
                  <a:lnTo>
                    <a:pt x="189" y="2505"/>
                  </a:lnTo>
                  <a:lnTo>
                    <a:pt x="207" y="2371"/>
                  </a:lnTo>
                  <a:lnTo>
                    <a:pt x="273" y="2152"/>
                  </a:lnTo>
                  <a:lnTo>
                    <a:pt x="343" y="1991"/>
                  </a:lnTo>
                  <a:lnTo>
                    <a:pt x="432" y="1841"/>
                  </a:lnTo>
                  <a:lnTo>
                    <a:pt x="469" y="1796"/>
                  </a:lnTo>
                  <a:lnTo>
                    <a:pt x="550" y="1709"/>
                  </a:lnTo>
                  <a:lnTo>
                    <a:pt x="647" y="1633"/>
                  </a:lnTo>
                  <a:lnTo>
                    <a:pt x="898" y="1497"/>
                  </a:lnTo>
                  <a:lnTo>
                    <a:pt x="940" y="1479"/>
                  </a:lnTo>
                  <a:lnTo>
                    <a:pt x="1095" y="1383"/>
                  </a:lnTo>
                  <a:lnTo>
                    <a:pt x="1194" y="1293"/>
                  </a:lnTo>
                  <a:lnTo>
                    <a:pt x="1225" y="1255"/>
                  </a:lnTo>
                  <a:lnTo>
                    <a:pt x="1275" y="1175"/>
                  </a:lnTo>
                  <a:lnTo>
                    <a:pt x="1285" y="1163"/>
                  </a:lnTo>
                  <a:lnTo>
                    <a:pt x="1299" y="1153"/>
                  </a:lnTo>
                  <a:lnTo>
                    <a:pt x="1331" y="1141"/>
                  </a:lnTo>
                  <a:lnTo>
                    <a:pt x="1367" y="1134"/>
                  </a:lnTo>
                  <a:lnTo>
                    <a:pt x="1399" y="1123"/>
                  </a:lnTo>
                  <a:lnTo>
                    <a:pt x="1587" y="993"/>
                  </a:lnTo>
                  <a:lnTo>
                    <a:pt x="1665" y="915"/>
                  </a:lnTo>
                  <a:lnTo>
                    <a:pt x="1692" y="903"/>
                  </a:lnTo>
                  <a:lnTo>
                    <a:pt x="1645" y="1005"/>
                  </a:lnTo>
                  <a:lnTo>
                    <a:pt x="1540" y="1153"/>
                  </a:lnTo>
                  <a:lnTo>
                    <a:pt x="1414" y="1288"/>
                  </a:lnTo>
                  <a:lnTo>
                    <a:pt x="1463" y="1281"/>
                  </a:lnTo>
                  <a:lnTo>
                    <a:pt x="1605" y="1241"/>
                  </a:lnTo>
                  <a:lnTo>
                    <a:pt x="1896" y="1111"/>
                  </a:lnTo>
                  <a:lnTo>
                    <a:pt x="1997" y="1039"/>
                  </a:lnTo>
                  <a:lnTo>
                    <a:pt x="2127" y="907"/>
                  </a:lnTo>
                  <a:lnTo>
                    <a:pt x="2199" y="803"/>
                  </a:lnTo>
                  <a:lnTo>
                    <a:pt x="2309" y="583"/>
                  </a:lnTo>
                  <a:lnTo>
                    <a:pt x="2327" y="519"/>
                  </a:lnTo>
                  <a:lnTo>
                    <a:pt x="2341" y="466"/>
                  </a:lnTo>
                  <a:lnTo>
                    <a:pt x="2344" y="458"/>
                  </a:lnTo>
                  <a:lnTo>
                    <a:pt x="2357" y="411"/>
                  </a:lnTo>
                  <a:lnTo>
                    <a:pt x="2511" y="607"/>
                  </a:lnTo>
                  <a:lnTo>
                    <a:pt x="2533" y="647"/>
                  </a:lnTo>
                  <a:lnTo>
                    <a:pt x="2553" y="673"/>
                  </a:lnTo>
                  <a:lnTo>
                    <a:pt x="2569" y="712"/>
                  </a:lnTo>
                  <a:lnTo>
                    <a:pt x="2589" y="747"/>
                  </a:lnTo>
                  <a:lnTo>
                    <a:pt x="2647" y="898"/>
                  </a:lnTo>
                  <a:lnTo>
                    <a:pt x="2691" y="1178"/>
                  </a:lnTo>
                  <a:lnTo>
                    <a:pt x="2707" y="1243"/>
                  </a:lnTo>
                  <a:lnTo>
                    <a:pt x="2684" y="1243"/>
                  </a:lnTo>
                  <a:lnTo>
                    <a:pt x="2616" y="1259"/>
                  </a:lnTo>
                  <a:lnTo>
                    <a:pt x="2597" y="1265"/>
                  </a:lnTo>
                  <a:lnTo>
                    <a:pt x="2585" y="1267"/>
                  </a:lnTo>
                  <a:lnTo>
                    <a:pt x="2577" y="1269"/>
                  </a:lnTo>
                  <a:lnTo>
                    <a:pt x="2553" y="1269"/>
                  </a:lnTo>
                  <a:lnTo>
                    <a:pt x="2548" y="1269"/>
                  </a:lnTo>
                  <a:lnTo>
                    <a:pt x="2522" y="1259"/>
                  </a:lnTo>
                  <a:lnTo>
                    <a:pt x="2488" y="1255"/>
                  </a:lnTo>
                  <a:lnTo>
                    <a:pt x="2465" y="1317"/>
                  </a:lnTo>
                  <a:lnTo>
                    <a:pt x="2435" y="1335"/>
                  </a:lnTo>
                  <a:lnTo>
                    <a:pt x="2347" y="1347"/>
                  </a:lnTo>
                  <a:lnTo>
                    <a:pt x="2259" y="1373"/>
                  </a:lnTo>
                  <a:lnTo>
                    <a:pt x="2221" y="1398"/>
                  </a:lnTo>
                  <a:lnTo>
                    <a:pt x="2184" y="1427"/>
                  </a:lnTo>
                  <a:lnTo>
                    <a:pt x="2155" y="1473"/>
                  </a:lnTo>
                  <a:lnTo>
                    <a:pt x="2127" y="1537"/>
                  </a:lnTo>
                  <a:lnTo>
                    <a:pt x="2127" y="1555"/>
                  </a:lnTo>
                  <a:lnTo>
                    <a:pt x="2131" y="1563"/>
                  </a:lnTo>
                  <a:lnTo>
                    <a:pt x="2179" y="1501"/>
                  </a:lnTo>
                  <a:lnTo>
                    <a:pt x="2241" y="1445"/>
                  </a:lnTo>
                  <a:lnTo>
                    <a:pt x="2276" y="1427"/>
                  </a:lnTo>
                  <a:lnTo>
                    <a:pt x="2353" y="1401"/>
                  </a:lnTo>
                  <a:lnTo>
                    <a:pt x="2389" y="1395"/>
                  </a:lnTo>
                  <a:lnTo>
                    <a:pt x="2335" y="1427"/>
                  </a:lnTo>
                  <a:lnTo>
                    <a:pt x="2245" y="1509"/>
                  </a:lnTo>
                  <a:lnTo>
                    <a:pt x="2209" y="1557"/>
                  </a:lnTo>
                  <a:lnTo>
                    <a:pt x="2155" y="1667"/>
                  </a:lnTo>
                  <a:lnTo>
                    <a:pt x="2139" y="1723"/>
                  </a:lnTo>
                  <a:lnTo>
                    <a:pt x="2131" y="1783"/>
                  </a:lnTo>
                  <a:lnTo>
                    <a:pt x="2169" y="1783"/>
                  </a:lnTo>
                  <a:lnTo>
                    <a:pt x="2268" y="1769"/>
                  </a:lnTo>
                  <a:lnTo>
                    <a:pt x="2286" y="1763"/>
                  </a:lnTo>
                  <a:lnTo>
                    <a:pt x="2275" y="1754"/>
                  </a:lnTo>
                  <a:lnTo>
                    <a:pt x="2259" y="1747"/>
                  </a:lnTo>
                  <a:lnTo>
                    <a:pt x="2241" y="1744"/>
                  </a:lnTo>
                  <a:lnTo>
                    <a:pt x="2210" y="1735"/>
                  </a:lnTo>
                  <a:lnTo>
                    <a:pt x="2239" y="1645"/>
                  </a:lnTo>
                  <a:lnTo>
                    <a:pt x="2276" y="1566"/>
                  </a:lnTo>
                  <a:lnTo>
                    <a:pt x="2302" y="1532"/>
                  </a:lnTo>
                  <a:lnTo>
                    <a:pt x="2362" y="1477"/>
                  </a:lnTo>
                  <a:lnTo>
                    <a:pt x="2449" y="1432"/>
                  </a:lnTo>
                  <a:lnTo>
                    <a:pt x="2477" y="1421"/>
                  </a:lnTo>
                  <a:lnTo>
                    <a:pt x="2505" y="1415"/>
                  </a:lnTo>
                  <a:lnTo>
                    <a:pt x="2531" y="1413"/>
                  </a:lnTo>
                  <a:lnTo>
                    <a:pt x="2555" y="1415"/>
                  </a:lnTo>
                  <a:lnTo>
                    <a:pt x="2582" y="1421"/>
                  </a:lnTo>
                  <a:lnTo>
                    <a:pt x="2609" y="1437"/>
                  </a:lnTo>
                  <a:lnTo>
                    <a:pt x="2677" y="1471"/>
                  </a:lnTo>
                  <a:lnTo>
                    <a:pt x="2665" y="1503"/>
                  </a:lnTo>
                  <a:lnTo>
                    <a:pt x="2647" y="1532"/>
                  </a:lnTo>
                  <a:lnTo>
                    <a:pt x="2631" y="1553"/>
                  </a:lnTo>
                  <a:lnTo>
                    <a:pt x="2629" y="1555"/>
                  </a:lnTo>
                  <a:lnTo>
                    <a:pt x="2624" y="1559"/>
                  </a:lnTo>
                  <a:lnTo>
                    <a:pt x="2585" y="1605"/>
                  </a:lnTo>
                  <a:lnTo>
                    <a:pt x="2525" y="1655"/>
                  </a:lnTo>
                  <a:lnTo>
                    <a:pt x="2488" y="1671"/>
                  </a:lnTo>
                  <a:lnTo>
                    <a:pt x="2475" y="1679"/>
                  </a:lnTo>
                  <a:lnTo>
                    <a:pt x="2387" y="1717"/>
                  </a:lnTo>
                  <a:lnTo>
                    <a:pt x="2483" y="1709"/>
                  </a:lnTo>
                  <a:lnTo>
                    <a:pt x="2535" y="1699"/>
                  </a:lnTo>
                  <a:lnTo>
                    <a:pt x="2624" y="1667"/>
                  </a:lnTo>
                  <a:lnTo>
                    <a:pt x="2631" y="1663"/>
                  </a:lnTo>
                  <a:lnTo>
                    <a:pt x="2629" y="1661"/>
                  </a:lnTo>
                  <a:lnTo>
                    <a:pt x="2655" y="1644"/>
                  </a:lnTo>
                  <a:lnTo>
                    <a:pt x="2679" y="1617"/>
                  </a:lnTo>
                  <a:lnTo>
                    <a:pt x="2692" y="1597"/>
                  </a:lnTo>
                  <a:lnTo>
                    <a:pt x="2725" y="1503"/>
                  </a:lnTo>
                  <a:lnTo>
                    <a:pt x="2737" y="1485"/>
                  </a:lnTo>
                  <a:lnTo>
                    <a:pt x="2757" y="1471"/>
                  </a:lnTo>
                  <a:lnTo>
                    <a:pt x="2915" y="1801"/>
                  </a:lnTo>
                  <a:lnTo>
                    <a:pt x="2967" y="1979"/>
                  </a:lnTo>
                  <a:lnTo>
                    <a:pt x="2987" y="2167"/>
                  </a:lnTo>
                  <a:lnTo>
                    <a:pt x="2985" y="2225"/>
                  </a:lnTo>
                  <a:lnTo>
                    <a:pt x="2961" y="2335"/>
                  </a:lnTo>
                  <a:lnTo>
                    <a:pt x="2937" y="2396"/>
                  </a:lnTo>
                  <a:lnTo>
                    <a:pt x="2904" y="2479"/>
                  </a:lnTo>
                  <a:lnTo>
                    <a:pt x="2904" y="2567"/>
                  </a:lnTo>
                  <a:lnTo>
                    <a:pt x="2909" y="2563"/>
                  </a:lnTo>
                  <a:lnTo>
                    <a:pt x="2927" y="2537"/>
                  </a:lnTo>
                  <a:lnTo>
                    <a:pt x="2949" y="2513"/>
                  </a:lnTo>
                  <a:lnTo>
                    <a:pt x="2967" y="2487"/>
                  </a:lnTo>
                  <a:lnTo>
                    <a:pt x="2980" y="2459"/>
                  </a:lnTo>
                  <a:lnTo>
                    <a:pt x="3014" y="2406"/>
                  </a:lnTo>
                  <a:lnTo>
                    <a:pt x="3029" y="3385"/>
                  </a:lnTo>
                  <a:close/>
                  <a:moveTo>
                    <a:pt x="3710" y="4813"/>
                  </a:moveTo>
                  <a:lnTo>
                    <a:pt x="3715" y="4743"/>
                  </a:lnTo>
                  <a:lnTo>
                    <a:pt x="4243" y="4813"/>
                  </a:lnTo>
                  <a:lnTo>
                    <a:pt x="3710" y="4813"/>
                  </a:lnTo>
                  <a:close/>
                  <a:moveTo>
                    <a:pt x="5857" y="4595"/>
                  </a:moveTo>
                  <a:lnTo>
                    <a:pt x="5857" y="4813"/>
                  </a:lnTo>
                  <a:lnTo>
                    <a:pt x="5679" y="4813"/>
                  </a:lnTo>
                  <a:lnTo>
                    <a:pt x="4658" y="4553"/>
                  </a:lnTo>
                  <a:lnTo>
                    <a:pt x="5857" y="4595"/>
                  </a:lnTo>
                  <a:close/>
                  <a:moveTo>
                    <a:pt x="1320" y="731"/>
                  </a:moveTo>
                  <a:lnTo>
                    <a:pt x="1331" y="671"/>
                  </a:lnTo>
                  <a:lnTo>
                    <a:pt x="1349" y="611"/>
                  </a:lnTo>
                  <a:lnTo>
                    <a:pt x="1320" y="659"/>
                  </a:lnTo>
                  <a:lnTo>
                    <a:pt x="1249" y="979"/>
                  </a:lnTo>
                  <a:lnTo>
                    <a:pt x="1226" y="1029"/>
                  </a:lnTo>
                  <a:lnTo>
                    <a:pt x="1166" y="1123"/>
                  </a:lnTo>
                  <a:lnTo>
                    <a:pt x="1053" y="1243"/>
                  </a:lnTo>
                  <a:lnTo>
                    <a:pt x="922" y="1343"/>
                  </a:lnTo>
                  <a:lnTo>
                    <a:pt x="445" y="1637"/>
                  </a:lnTo>
                  <a:lnTo>
                    <a:pt x="354" y="1723"/>
                  </a:lnTo>
                  <a:lnTo>
                    <a:pt x="278" y="1823"/>
                  </a:lnTo>
                  <a:lnTo>
                    <a:pt x="166" y="2047"/>
                  </a:lnTo>
                  <a:lnTo>
                    <a:pt x="131" y="2195"/>
                  </a:lnTo>
                  <a:lnTo>
                    <a:pt x="131" y="125"/>
                  </a:lnTo>
                  <a:lnTo>
                    <a:pt x="2377" y="125"/>
                  </a:lnTo>
                  <a:lnTo>
                    <a:pt x="2189" y="543"/>
                  </a:lnTo>
                  <a:lnTo>
                    <a:pt x="2179" y="565"/>
                  </a:lnTo>
                  <a:lnTo>
                    <a:pt x="2132" y="637"/>
                  </a:lnTo>
                  <a:lnTo>
                    <a:pt x="1977" y="885"/>
                  </a:lnTo>
                  <a:lnTo>
                    <a:pt x="1846" y="1039"/>
                  </a:lnTo>
                  <a:lnTo>
                    <a:pt x="1731" y="1133"/>
                  </a:lnTo>
                  <a:lnTo>
                    <a:pt x="1689" y="1157"/>
                  </a:lnTo>
                  <a:lnTo>
                    <a:pt x="1600" y="1193"/>
                  </a:lnTo>
                  <a:lnTo>
                    <a:pt x="1639" y="1159"/>
                  </a:lnTo>
                  <a:lnTo>
                    <a:pt x="1729" y="1047"/>
                  </a:lnTo>
                  <a:lnTo>
                    <a:pt x="1819" y="880"/>
                  </a:lnTo>
                  <a:lnTo>
                    <a:pt x="1846" y="777"/>
                  </a:lnTo>
                  <a:lnTo>
                    <a:pt x="1854" y="547"/>
                  </a:lnTo>
                  <a:lnTo>
                    <a:pt x="1891" y="445"/>
                  </a:lnTo>
                  <a:lnTo>
                    <a:pt x="1783" y="634"/>
                  </a:lnTo>
                  <a:lnTo>
                    <a:pt x="1574" y="901"/>
                  </a:lnTo>
                  <a:lnTo>
                    <a:pt x="1361" y="1081"/>
                  </a:lnTo>
                  <a:lnTo>
                    <a:pt x="1310" y="1111"/>
                  </a:lnTo>
                  <a:lnTo>
                    <a:pt x="1327" y="1051"/>
                  </a:lnTo>
                  <a:lnTo>
                    <a:pt x="1333" y="987"/>
                  </a:lnTo>
                  <a:lnTo>
                    <a:pt x="1320" y="731"/>
                  </a:lnTo>
                  <a:close/>
                  <a:moveTo>
                    <a:pt x="131" y="2817"/>
                  </a:moveTo>
                  <a:lnTo>
                    <a:pt x="149" y="2879"/>
                  </a:lnTo>
                  <a:lnTo>
                    <a:pt x="194" y="2979"/>
                  </a:lnTo>
                  <a:lnTo>
                    <a:pt x="260" y="3069"/>
                  </a:lnTo>
                  <a:lnTo>
                    <a:pt x="346" y="3145"/>
                  </a:lnTo>
                  <a:lnTo>
                    <a:pt x="448" y="3201"/>
                  </a:lnTo>
                  <a:lnTo>
                    <a:pt x="895" y="3391"/>
                  </a:lnTo>
                  <a:lnTo>
                    <a:pt x="1016" y="3463"/>
                  </a:lnTo>
                  <a:lnTo>
                    <a:pt x="1121" y="3551"/>
                  </a:lnTo>
                  <a:lnTo>
                    <a:pt x="1209" y="3653"/>
                  </a:lnTo>
                  <a:lnTo>
                    <a:pt x="1243" y="3715"/>
                  </a:lnTo>
                  <a:lnTo>
                    <a:pt x="1268" y="3781"/>
                  </a:lnTo>
                  <a:lnTo>
                    <a:pt x="1367" y="4239"/>
                  </a:lnTo>
                  <a:lnTo>
                    <a:pt x="1387" y="4505"/>
                  </a:lnTo>
                  <a:lnTo>
                    <a:pt x="1372" y="4635"/>
                  </a:lnTo>
                  <a:lnTo>
                    <a:pt x="1343" y="4745"/>
                  </a:lnTo>
                  <a:lnTo>
                    <a:pt x="1338" y="4757"/>
                  </a:lnTo>
                  <a:lnTo>
                    <a:pt x="1309" y="4813"/>
                  </a:lnTo>
                  <a:lnTo>
                    <a:pt x="1307" y="4813"/>
                  </a:lnTo>
                  <a:lnTo>
                    <a:pt x="131" y="4813"/>
                  </a:lnTo>
                  <a:lnTo>
                    <a:pt x="131" y="2817"/>
                  </a:lnTo>
                  <a:close/>
                  <a:moveTo>
                    <a:pt x="1956" y="4585"/>
                  </a:moveTo>
                  <a:lnTo>
                    <a:pt x="2001" y="4543"/>
                  </a:lnTo>
                  <a:lnTo>
                    <a:pt x="2097" y="4483"/>
                  </a:lnTo>
                  <a:lnTo>
                    <a:pt x="2203" y="4453"/>
                  </a:lnTo>
                  <a:lnTo>
                    <a:pt x="2365" y="4427"/>
                  </a:lnTo>
                  <a:lnTo>
                    <a:pt x="2129" y="4813"/>
                  </a:lnTo>
                  <a:lnTo>
                    <a:pt x="1501" y="4813"/>
                  </a:lnTo>
                  <a:lnTo>
                    <a:pt x="1776" y="4721"/>
                  </a:lnTo>
                  <a:lnTo>
                    <a:pt x="1873" y="4665"/>
                  </a:lnTo>
                  <a:lnTo>
                    <a:pt x="1930" y="4616"/>
                  </a:lnTo>
                  <a:lnTo>
                    <a:pt x="1956" y="4585"/>
                  </a:lnTo>
                  <a:close/>
                </a:path>
              </a:pathLst>
            </a:custGeom>
            <a:solidFill>
              <a:srgbClr val="000000"/>
            </a:solidFill>
            <a:ln w="9525">
              <a:noFill/>
              <a:round/>
              <a:headEnd/>
              <a:tailEnd/>
            </a:ln>
          </p:spPr>
          <p:txBody>
            <a:bodyPr/>
            <a:lstStyle/>
            <a:p>
              <a:endParaRPr lang="en-GB"/>
            </a:p>
          </p:txBody>
        </p:sp>
        <p:sp>
          <p:nvSpPr>
            <p:cNvPr id="22136" name="Freeform 632"/>
            <p:cNvSpPr>
              <a:spLocks/>
            </p:cNvSpPr>
            <p:nvPr/>
          </p:nvSpPr>
          <p:spPr bwMode="auto">
            <a:xfrm>
              <a:off x="2818" y="1691"/>
              <a:ext cx="635" cy="393"/>
            </a:xfrm>
            <a:custGeom>
              <a:avLst/>
              <a:gdLst/>
              <a:ahLst/>
              <a:cxnLst>
                <a:cxn ang="0">
                  <a:pos x="1616" y="658"/>
                </a:cxn>
                <a:cxn ang="0">
                  <a:pos x="1766" y="1046"/>
                </a:cxn>
                <a:cxn ang="0">
                  <a:pos x="1768" y="1034"/>
                </a:cxn>
                <a:cxn ang="0">
                  <a:pos x="1980" y="1053"/>
                </a:cxn>
                <a:cxn ang="0">
                  <a:pos x="2012" y="600"/>
                </a:cxn>
                <a:cxn ang="0">
                  <a:pos x="2102" y="1064"/>
                </a:cxn>
                <a:cxn ang="0">
                  <a:pos x="2294" y="1080"/>
                </a:cxn>
                <a:cxn ang="0">
                  <a:pos x="2414" y="611"/>
                </a:cxn>
                <a:cxn ang="0">
                  <a:pos x="2420" y="1090"/>
                </a:cxn>
                <a:cxn ang="0">
                  <a:pos x="2618" y="1108"/>
                </a:cxn>
                <a:cxn ang="0">
                  <a:pos x="2807" y="694"/>
                </a:cxn>
                <a:cxn ang="0">
                  <a:pos x="2736" y="1118"/>
                </a:cxn>
                <a:cxn ang="0">
                  <a:pos x="2975" y="1138"/>
                </a:cxn>
                <a:cxn ang="0">
                  <a:pos x="3176" y="848"/>
                </a:cxn>
                <a:cxn ang="0">
                  <a:pos x="3176" y="0"/>
                </a:cxn>
                <a:cxn ang="0">
                  <a:pos x="0" y="0"/>
                </a:cxn>
                <a:cxn ang="0">
                  <a:pos x="8" y="8"/>
                </a:cxn>
                <a:cxn ang="0">
                  <a:pos x="10" y="8"/>
                </a:cxn>
                <a:cxn ang="0">
                  <a:pos x="45" y="26"/>
                </a:cxn>
                <a:cxn ang="0">
                  <a:pos x="110" y="84"/>
                </a:cxn>
                <a:cxn ang="0">
                  <a:pos x="254" y="280"/>
                </a:cxn>
                <a:cxn ang="0">
                  <a:pos x="322" y="398"/>
                </a:cxn>
                <a:cxn ang="0">
                  <a:pos x="346" y="458"/>
                </a:cxn>
                <a:cxn ang="0">
                  <a:pos x="360" y="524"/>
                </a:cxn>
                <a:cxn ang="0">
                  <a:pos x="375" y="664"/>
                </a:cxn>
                <a:cxn ang="0">
                  <a:pos x="330" y="1064"/>
                </a:cxn>
                <a:cxn ang="0">
                  <a:pos x="340" y="1180"/>
                </a:cxn>
                <a:cxn ang="0">
                  <a:pos x="348" y="1224"/>
                </a:cxn>
                <a:cxn ang="0">
                  <a:pos x="385" y="1307"/>
                </a:cxn>
                <a:cxn ang="0">
                  <a:pos x="572" y="1566"/>
                </a:cxn>
                <a:cxn ang="0">
                  <a:pos x="810" y="1802"/>
                </a:cxn>
                <a:cxn ang="0">
                  <a:pos x="1124" y="1966"/>
                </a:cxn>
                <a:cxn ang="0">
                  <a:pos x="574" y="1236"/>
                </a:cxn>
                <a:cxn ang="0">
                  <a:pos x="1294" y="1797"/>
                </a:cxn>
                <a:cxn ang="0">
                  <a:pos x="886" y="985"/>
                </a:cxn>
                <a:cxn ang="0">
                  <a:pos x="1492" y="1663"/>
                </a:cxn>
                <a:cxn ang="0">
                  <a:pos x="1236" y="788"/>
                </a:cxn>
                <a:cxn ang="0">
                  <a:pos x="1686" y="1524"/>
                </a:cxn>
                <a:cxn ang="0">
                  <a:pos x="1700" y="1444"/>
                </a:cxn>
                <a:cxn ang="0">
                  <a:pos x="1616" y="658"/>
                </a:cxn>
              </a:cxnLst>
              <a:rect l="0" t="0" r="r" b="b"/>
              <a:pathLst>
                <a:path w="3176" h="1966">
                  <a:moveTo>
                    <a:pt x="1616" y="658"/>
                  </a:moveTo>
                  <a:lnTo>
                    <a:pt x="1766" y="1046"/>
                  </a:lnTo>
                  <a:lnTo>
                    <a:pt x="1768" y="1034"/>
                  </a:lnTo>
                  <a:lnTo>
                    <a:pt x="1980" y="1053"/>
                  </a:lnTo>
                  <a:lnTo>
                    <a:pt x="2012" y="600"/>
                  </a:lnTo>
                  <a:lnTo>
                    <a:pt x="2102" y="1064"/>
                  </a:lnTo>
                  <a:lnTo>
                    <a:pt x="2294" y="1080"/>
                  </a:lnTo>
                  <a:lnTo>
                    <a:pt x="2414" y="611"/>
                  </a:lnTo>
                  <a:lnTo>
                    <a:pt x="2420" y="1090"/>
                  </a:lnTo>
                  <a:lnTo>
                    <a:pt x="2618" y="1108"/>
                  </a:lnTo>
                  <a:lnTo>
                    <a:pt x="2807" y="694"/>
                  </a:lnTo>
                  <a:lnTo>
                    <a:pt x="2736" y="1118"/>
                  </a:lnTo>
                  <a:lnTo>
                    <a:pt x="2975" y="1138"/>
                  </a:lnTo>
                  <a:lnTo>
                    <a:pt x="3176" y="848"/>
                  </a:lnTo>
                  <a:lnTo>
                    <a:pt x="3176" y="0"/>
                  </a:lnTo>
                  <a:lnTo>
                    <a:pt x="0" y="0"/>
                  </a:lnTo>
                  <a:lnTo>
                    <a:pt x="8" y="8"/>
                  </a:lnTo>
                  <a:lnTo>
                    <a:pt x="10" y="8"/>
                  </a:lnTo>
                  <a:lnTo>
                    <a:pt x="45" y="26"/>
                  </a:lnTo>
                  <a:lnTo>
                    <a:pt x="110" y="84"/>
                  </a:lnTo>
                  <a:lnTo>
                    <a:pt x="254" y="280"/>
                  </a:lnTo>
                  <a:lnTo>
                    <a:pt x="322" y="398"/>
                  </a:lnTo>
                  <a:lnTo>
                    <a:pt x="346" y="458"/>
                  </a:lnTo>
                  <a:lnTo>
                    <a:pt x="360" y="524"/>
                  </a:lnTo>
                  <a:lnTo>
                    <a:pt x="375" y="664"/>
                  </a:lnTo>
                  <a:lnTo>
                    <a:pt x="330" y="1064"/>
                  </a:lnTo>
                  <a:lnTo>
                    <a:pt x="340" y="1180"/>
                  </a:lnTo>
                  <a:lnTo>
                    <a:pt x="348" y="1224"/>
                  </a:lnTo>
                  <a:lnTo>
                    <a:pt x="385" y="1307"/>
                  </a:lnTo>
                  <a:lnTo>
                    <a:pt x="572" y="1566"/>
                  </a:lnTo>
                  <a:lnTo>
                    <a:pt x="810" y="1802"/>
                  </a:lnTo>
                  <a:lnTo>
                    <a:pt x="1124" y="1966"/>
                  </a:lnTo>
                  <a:lnTo>
                    <a:pt x="574" y="1236"/>
                  </a:lnTo>
                  <a:lnTo>
                    <a:pt x="1294" y="1797"/>
                  </a:lnTo>
                  <a:lnTo>
                    <a:pt x="886" y="985"/>
                  </a:lnTo>
                  <a:lnTo>
                    <a:pt x="1492" y="1663"/>
                  </a:lnTo>
                  <a:lnTo>
                    <a:pt x="1236" y="788"/>
                  </a:lnTo>
                  <a:lnTo>
                    <a:pt x="1686" y="1524"/>
                  </a:lnTo>
                  <a:lnTo>
                    <a:pt x="1700" y="1444"/>
                  </a:lnTo>
                  <a:lnTo>
                    <a:pt x="1616" y="658"/>
                  </a:lnTo>
                  <a:close/>
                </a:path>
              </a:pathLst>
            </a:custGeom>
            <a:solidFill>
              <a:srgbClr val="7F7FFF"/>
            </a:solidFill>
            <a:ln w="9525">
              <a:noFill/>
              <a:round/>
              <a:headEnd/>
              <a:tailEnd/>
            </a:ln>
          </p:spPr>
          <p:txBody>
            <a:bodyPr/>
            <a:lstStyle/>
            <a:p>
              <a:endParaRPr lang="en-GB"/>
            </a:p>
          </p:txBody>
        </p:sp>
        <p:sp>
          <p:nvSpPr>
            <p:cNvPr id="22137" name="Freeform 633"/>
            <p:cNvSpPr>
              <a:spLocks/>
            </p:cNvSpPr>
            <p:nvPr/>
          </p:nvSpPr>
          <p:spPr bwMode="auto">
            <a:xfrm>
              <a:off x="3141" y="1823"/>
              <a:ext cx="30" cy="157"/>
            </a:xfrm>
            <a:custGeom>
              <a:avLst/>
              <a:gdLst/>
              <a:ahLst/>
              <a:cxnLst>
                <a:cxn ang="0">
                  <a:pos x="150" y="388"/>
                </a:cxn>
                <a:cxn ang="0">
                  <a:pos x="0" y="0"/>
                </a:cxn>
                <a:cxn ang="0">
                  <a:pos x="84" y="786"/>
                </a:cxn>
                <a:cxn ang="0">
                  <a:pos x="150" y="388"/>
                </a:cxn>
              </a:cxnLst>
              <a:rect l="0" t="0" r="r" b="b"/>
              <a:pathLst>
                <a:path w="150" h="786">
                  <a:moveTo>
                    <a:pt x="150" y="388"/>
                  </a:moveTo>
                  <a:lnTo>
                    <a:pt x="0" y="0"/>
                  </a:lnTo>
                  <a:lnTo>
                    <a:pt x="84" y="786"/>
                  </a:lnTo>
                  <a:lnTo>
                    <a:pt x="150" y="388"/>
                  </a:lnTo>
                  <a:close/>
                </a:path>
              </a:pathLst>
            </a:custGeom>
            <a:solidFill>
              <a:srgbClr val="FFFFFF"/>
            </a:solidFill>
            <a:ln w="9525">
              <a:noFill/>
              <a:round/>
              <a:headEnd/>
              <a:tailEnd/>
            </a:ln>
          </p:spPr>
          <p:txBody>
            <a:bodyPr/>
            <a:lstStyle/>
            <a:p>
              <a:endParaRPr lang="en-GB"/>
            </a:p>
          </p:txBody>
        </p:sp>
        <p:sp>
          <p:nvSpPr>
            <p:cNvPr id="22138" name="Freeform 634"/>
            <p:cNvSpPr>
              <a:spLocks noEditPoints="1"/>
            </p:cNvSpPr>
            <p:nvPr/>
          </p:nvSpPr>
          <p:spPr bwMode="auto">
            <a:xfrm>
              <a:off x="2756" y="1691"/>
              <a:ext cx="295" cy="748"/>
            </a:xfrm>
            <a:custGeom>
              <a:avLst/>
              <a:gdLst/>
              <a:ahLst/>
              <a:cxnLst>
                <a:cxn ang="0">
                  <a:pos x="789" y="2178"/>
                </a:cxn>
                <a:cxn ang="0">
                  <a:pos x="726" y="2886"/>
                </a:cxn>
                <a:cxn ang="0">
                  <a:pos x="687" y="3740"/>
                </a:cxn>
                <a:cxn ang="0">
                  <a:pos x="920" y="3662"/>
                </a:cxn>
                <a:cxn ang="0">
                  <a:pos x="1009" y="3584"/>
                </a:cxn>
                <a:cxn ang="0">
                  <a:pos x="1068" y="3474"/>
                </a:cxn>
                <a:cxn ang="0">
                  <a:pos x="1138" y="3240"/>
                </a:cxn>
                <a:cxn ang="0">
                  <a:pos x="1234" y="3086"/>
                </a:cxn>
                <a:cxn ang="0">
                  <a:pos x="1398" y="2920"/>
                </a:cxn>
                <a:cxn ang="0">
                  <a:pos x="1472" y="2700"/>
                </a:cxn>
                <a:cxn ang="0">
                  <a:pos x="1464" y="2462"/>
                </a:cxn>
                <a:cxn ang="0">
                  <a:pos x="1406" y="2292"/>
                </a:cxn>
                <a:cxn ang="0">
                  <a:pos x="1034" y="1794"/>
                </a:cxn>
                <a:cxn ang="0">
                  <a:pos x="611" y="1312"/>
                </a:cxn>
                <a:cxn ang="0">
                  <a:pos x="535" y="1080"/>
                </a:cxn>
                <a:cxn ang="0">
                  <a:pos x="512" y="341"/>
                </a:cxn>
                <a:cxn ang="0">
                  <a:pos x="391" y="111"/>
                </a:cxn>
                <a:cxn ang="0">
                  <a:pos x="278" y="0"/>
                </a:cxn>
                <a:cxn ang="0">
                  <a:pos x="12" y="156"/>
                </a:cxn>
                <a:cxn ang="0">
                  <a:pos x="174" y="382"/>
                </a:cxn>
                <a:cxn ang="0">
                  <a:pos x="314" y="554"/>
                </a:cxn>
                <a:cxn ang="0">
                  <a:pos x="394" y="754"/>
                </a:cxn>
                <a:cxn ang="0">
                  <a:pos x="407" y="978"/>
                </a:cxn>
                <a:cxn ang="0">
                  <a:pos x="398" y="1152"/>
                </a:cxn>
                <a:cxn ang="0">
                  <a:pos x="422" y="1156"/>
                </a:cxn>
                <a:cxn ang="0">
                  <a:pos x="446" y="1158"/>
                </a:cxn>
                <a:cxn ang="0">
                  <a:pos x="482" y="1156"/>
                </a:cxn>
                <a:cxn ang="0">
                  <a:pos x="480" y="1200"/>
                </a:cxn>
                <a:cxn ang="0">
                  <a:pos x="440" y="1328"/>
                </a:cxn>
                <a:cxn ang="0">
                  <a:pos x="616" y="1622"/>
                </a:cxn>
                <a:cxn ang="0">
                  <a:pos x="838" y="1797"/>
                </a:cxn>
                <a:cxn ang="0">
                  <a:pos x="944" y="2002"/>
                </a:cxn>
                <a:cxn ang="0">
                  <a:pos x="1188" y="2404"/>
                </a:cxn>
                <a:cxn ang="0">
                  <a:pos x="1205" y="2588"/>
                </a:cxn>
                <a:cxn ang="0">
                  <a:pos x="1046" y="2904"/>
                </a:cxn>
                <a:cxn ang="0">
                  <a:pos x="998" y="3130"/>
                </a:cxn>
                <a:cxn ang="0">
                  <a:pos x="985" y="3180"/>
                </a:cxn>
                <a:cxn ang="0">
                  <a:pos x="972" y="3064"/>
                </a:cxn>
                <a:cxn ang="0">
                  <a:pos x="1072" y="2517"/>
                </a:cxn>
                <a:cxn ang="0">
                  <a:pos x="1072" y="2376"/>
                </a:cxn>
                <a:cxn ang="0">
                  <a:pos x="924" y="2070"/>
                </a:cxn>
                <a:cxn ang="0">
                  <a:pos x="838" y="1797"/>
                </a:cxn>
              </a:cxnLst>
              <a:rect l="0" t="0" r="r" b="b"/>
              <a:pathLst>
                <a:path w="1478" h="3740">
                  <a:moveTo>
                    <a:pt x="726" y="1892"/>
                  </a:moveTo>
                  <a:lnTo>
                    <a:pt x="789" y="2178"/>
                  </a:lnTo>
                  <a:lnTo>
                    <a:pt x="794" y="2488"/>
                  </a:lnTo>
                  <a:lnTo>
                    <a:pt x="726" y="2886"/>
                  </a:lnTo>
                  <a:lnTo>
                    <a:pt x="712" y="3569"/>
                  </a:lnTo>
                  <a:lnTo>
                    <a:pt x="687" y="3740"/>
                  </a:lnTo>
                  <a:lnTo>
                    <a:pt x="807" y="3716"/>
                  </a:lnTo>
                  <a:lnTo>
                    <a:pt x="920" y="3662"/>
                  </a:lnTo>
                  <a:lnTo>
                    <a:pt x="968" y="3626"/>
                  </a:lnTo>
                  <a:lnTo>
                    <a:pt x="1009" y="3584"/>
                  </a:lnTo>
                  <a:lnTo>
                    <a:pt x="1044" y="3532"/>
                  </a:lnTo>
                  <a:lnTo>
                    <a:pt x="1068" y="3474"/>
                  </a:lnTo>
                  <a:lnTo>
                    <a:pt x="1116" y="3296"/>
                  </a:lnTo>
                  <a:lnTo>
                    <a:pt x="1138" y="3240"/>
                  </a:lnTo>
                  <a:lnTo>
                    <a:pt x="1194" y="3134"/>
                  </a:lnTo>
                  <a:lnTo>
                    <a:pt x="1234" y="3086"/>
                  </a:lnTo>
                  <a:lnTo>
                    <a:pt x="1349" y="2982"/>
                  </a:lnTo>
                  <a:lnTo>
                    <a:pt x="1398" y="2920"/>
                  </a:lnTo>
                  <a:lnTo>
                    <a:pt x="1434" y="2850"/>
                  </a:lnTo>
                  <a:lnTo>
                    <a:pt x="1472" y="2700"/>
                  </a:lnTo>
                  <a:lnTo>
                    <a:pt x="1478" y="2618"/>
                  </a:lnTo>
                  <a:lnTo>
                    <a:pt x="1464" y="2462"/>
                  </a:lnTo>
                  <a:lnTo>
                    <a:pt x="1440" y="2373"/>
                  </a:lnTo>
                  <a:lnTo>
                    <a:pt x="1406" y="2292"/>
                  </a:lnTo>
                  <a:lnTo>
                    <a:pt x="1252" y="2062"/>
                  </a:lnTo>
                  <a:lnTo>
                    <a:pt x="1034" y="1794"/>
                  </a:lnTo>
                  <a:lnTo>
                    <a:pt x="684" y="1414"/>
                  </a:lnTo>
                  <a:lnTo>
                    <a:pt x="611" y="1312"/>
                  </a:lnTo>
                  <a:lnTo>
                    <a:pt x="560" y="1200"/>
                  </a:lnTo>
                  <a:lnTo>
                    <a:pt x="535" y="1080"/>
                  </a:lnTo>
                  <a:lnTo>
                    <a:pt x="548" y="500"/>
                  </a:lnTo>
                  <a:lnTo>
                    <a:pt x="512" y="341"/>
                  </a:lnTo>
                  <a:lnTo>
                    <a:pt x="450" y="198"/>
                  </a:lnTo>
                  <a:lnTo>
                    <a:pt x="391" y="111"/>
                  </a:lnTo>
                  <a:lnTo>
                    <a:pt x="320" y="34"/>
                  </a:lnTo>
                  <a:lnTo>
                    <a:pt x="278" y="0"/>
                  </a:lnTo>
                  <a:lnTo>
                    <a:pt x="51" y="0"/>
                  </a:lnTo>
                  <a:lnTo>
                    <a:pt x="12" y="156"/>
                  </a:lnTo>
                  <a:lnTo>
                    <a:pt x="0" y="242"/>
                  </a:lnTo>
                  <a:lnTo>
                    <a:pt x="174" y="382"/>
                  </a:lnTo>
                  <a:lnTo>
                    <a:pt x="250" y="464"/>
                  </a:lnTo>
                  <a:lnTo>
                    <a:pt x="314" y="554"/>
                  </a:lnTo>
                  <a:lnTo>
                    <a:pt x="362" y="652"/>
                  </a:lnTo>
                  <a:lnTo>
                    <a:pt x="394" y="754"/>
                  </a:lnTo>
                  <a:lnTo>
                    <a:pt x="410" y="862"/>
                  </a:lnTo>
                  <a:lnTo>
                    <a:pt x="407" y="978"/>
                  </a:lnTo>
                  <a:lnTo>
                    <a:pt x="386" y="1150"/>
                  </a:lnTo>
                  <a:lnTo>
                    <a:pt x="398" y="1152"/>
                  </a:lnTo>
                  <a:lnTo>
                    <a:pt x="410" y="1152"/>
                  </a:lnTo>
                  <a:lnTo>
                    <a:pt x="422" y="1156"/>
                  </a:lnTo>
                  <a:lnTo>
                    <a:pt x="433" y="1156"/>
                  </a:lnTo>
                  <a:lnTo>
                    <a:pt x="446" y="1158"/>
                  </a:lnTo>
                  <a:lnTo>
                    <a:pt x="470" y="1158"/>
                  </a:lnTo>
                  <a:lnTo>
                    <a:pt x="482" y="1156"/>
                  </a:lnTo>
                  <a:lnTo>
                    <a:pt x="486" y="1170"/>
                  </a:lnTo>
                  <a:lnTo>
                    <a:pt x="480" y="1200"/>
                  </a:lnTo>
                  <a:lnTo>
                    <a:pt x="444" y="1288"/>
                  </a:lnTo>
                  <a:lnTo>
                    <a:pt x="440" y="1328"/>
                  </a:lnTo>
                  <a:lnTo>
                    <a:pt x="462" y="1376"/>
                  </a:lnTo>
                  <a:lnTo>
                    <a:pt x="616" y="1622"/>
                  </a:lnTo>
                  <a:lnTo>
                    <a:pt x="726" y="1892"/>
                  </a:lnTo>
                  <a:close/>
                  <a:moveTo>
                    <a:pt x="838" y="1797"/>
                  </a:moveTo>
                  <a:lnTo>
                    <a:pt x="868" y="1846"/>
                  </a:lnTo>
                  <a:lnTo>
                    <a:pt x="944" y="2002"/>
                  </a:lnTo>
                  <a:lnTo>
                    <a:pt x="1156" y="2320"/>
                  </a:lnTo>
                  <a:lnTo>
                    <a:pt x="1188" y="2404"/>
                  </a:lnTo>
                  <a:lnTo>
                    <a:pt x="1206" y="2494"/>
                  </a:lnTo>
                  <a:lnTo>
                    <a:pt x="1205" y="2588"/>
                  </a:lnTo>
                  <a:lnTo>
                    <a:pt x="1171" y="2684"/>
                  </a:lnTo>
                  <a:lnTo>
                    <a:pt x="1046" y="2904"/>
                  </a:lnTo>
                  <a:lnTo>
                    <a:pt x="1009" y="2998"/>
                  </a:lnTo>
                  <a:lnTo>
                    <a:pt x="998" y="3130"/>
                  </a:lnTo>
                  <a:lnTo>
                    <a:pt x="1008" y="3210"/>
                  </a:lnTo>
                  <a:lnTo>
                    <a:pt x="985" y="3180"/>
                  </a:lnTo>
                  <a:lnTo>
                    <a:pt x="974" y="3146"/>
                  </a:lnTo>
                  <a:lnTo>
                    <a:pt x="972" y="3064"/>
                  </a:lnTo>
                  <a:lnTo>
                    <a:pt x="986" y="2922"/>
                  </a:lnTo>
                  <a:lnTo>
                    <a:pt x="1072" y="2517"/>
                  </a:lnTo>
                  <a:lnTo>
                    <a:pt x="1078" y="2446"/>
                  </a:lnTo>
                  <a:lnTo>
                    <a:pt x="1072" y="2376"/>
                  </a:lnTo>
                  <a:lnTo>
                    <a:pt x="1022" y="2250"/>
                  </a:lnTo>
                  <a:lnTo>
                    <a:pt x="924" y="2070"/>
                  </a:lnTo>
                  <a:lnTo>
                    <a:pt x="878" y="1958"/>
                  </a:lnTo>
                  <a:lnTo>
                    <a:pt x="838" y="1797"/>
                  </a:lnTo>
                  <a:close/>
                </a:path>
              </a:pathLst>
            </a:custGeom>
            <a:solidFill>
              <a:srgbClr val="FFFF00"/>
            </a:solidFill>
            <a:ln w="9525">
              <a:noFill/>
              <a:round/>
              <a:headEnd/>
              <a:tailEnd/>
            </a:ln>
          </p:spPr>
          <p:txBody>
            <a:bodyPr/>
            <a:lstStyle/>
            <a:p>
              <a:endParaRPr lang="en-GB"/>
            </a:p>
          </p:txBody>
        </p:sp>
        <p:sp>
          <p:nvSpPr>
            <p:cNvPr id="22139" name="Freeform 635"/>
            <p:cNvSpPr>
              <a:spLocks/>
            </p:cNvSpPr>
            <p:nvPr/>
          </p:nvSpPr>
          <p:spPr bwMode="auto">
            <a:xfrm>
              <a:off x="2923" y="2051"/>
              <a:ext cx="74" cy="282"/>
            </a:xfrm>
            <a:custGeom>
              <a:avLst/>
              <a:gdLst/>
              <a:ahLst/>
              <a:cxnLst>
                <a:cxn ang="0">
                  <a:pos x="30" y="49"/>
                </a:cxn>
                <a:cxn ang="0">
                  <a:pos x="0" y="0"/>
                </a:cxn>
                <a:cxn ang="0">
                  <a:pos x="40" y="161"/>
                </a:cxn>
                <a:cxn ang="0">
                  <a:pos x="86" y="273"/>
                </a:cxn>
                <a:cxn ang="0">
                  <a:pos x="184" y="453"/>
                </a:cxn>
                <a:cxn ang="0">
                  <a:pos x="234" y="579"/>
                </a:cxn>
                <a:cxn ang="0">
                  <a:pos x="240" y="649"/>
                </a:cxn>
                <a:cxn ang="0">
                  <a:pos x="234" y="720"/>
                </a:cxn>
                <a:cxn ang="0">
                  <a:pos x="148" y="1125"/>
                </a:cxn>
                <a:cxn ang="0">
                  <a:pos x="134" y="1267"/>
                </a:cxn>
                <a:cxn ang="0">
                  <a:pos x="136" y="1349"/>
                </a:cxn>
                <a:cxn ang="0">
                  <a:pos x="147" y="1383"/>
                </a:cxn>
                <a:cxn ang="0">
                  <a:pos x="170" y="1413"/>
                </a:cxn>
                <a:cxn ang="0">
                  <a:pos x="160" y="1333"/>
                </a:cxn>
                <a:cxn ang="0">
                  <a:pos x="171" y="1201"/>
                </a:cxn>
                <a:cxn ang="0">
                  <a:pos x="208" y="1107"/>
                </a:cxn>
                <a:cxn ang="0">
                  <a:pos x="333" y="887"/>
                </a:cxn>
                <a:cxn ang="0">
                  <a:pos x="367" y="791"/>
                </a:cxn>
                <a:cxn ang="0">
                  <a:pos x="368" y="697"/>
                </a:cxn>
                <a:cxn ang="0">
                  <a:pos x="350" y="607"/>
                </a:cxn>
                <a:cxn ang="0">
                  <a:pos x="318" y="523"/>
                </a:cxn>
                <a:cxn ang="0">
                  <a:pos x="106" y="205"/>
                </a:cxn>
                <a:cxn ang="0">
                  <a:pos x="30" y="49"/>
                </a:cxn>
              </a:cxnLst>
              <a:rect l="0" t="0" r="r" b="b"/>
              <a:pathLst>
                <a:path w="368" h="1413">
                  <a:moveTo>
                    <a:pt x="30" y="49"/>
                  </a:moveTo>
                  <a:lnTo>
                    <a:pt x="0" y="0"/>
                  </a:lnTo>
                  <a:lnTo>
                    <a:pt x="40" y="161"/>
                  </a:lnTo>
                  <a:lnTo>
                    <a:pt x="86" y="273"/>
                  </a:lnTo>
                  <a:lnTo>
                    <a:pt x="184" y="453"/>
                  </a:lnTo>
                  <a:lnTo>
                    <a:pt x="234" y="579"/>
                  </a:lnTo>
                  <a:lnTo>
                    <a:pt x="240" y="649"/>
                  </a:lnTo>
                  <a:lnTo>
                    <a:pt x="234" y="720"/>
                  </a:lnTo>
                  <a:lnTo>
                    <a:pt x="148" y="1125"/>
                  </a:lnTo>
                  <a:lnTo>
                    <a:pt x="134" y="1267"/>
                  </a:lnTo>
                  <a:lnTo>
                    <a:pt x="136" y="1349"/>
                  </a:lnTo>
                  <a:lnTo>
                    <a:pt x="147" y="1383"/>
                  </a:lnTo>
                  <a:lnTo>
                    <a:pt x="170" y="1413"/>
                  </a:lnTo>
                  <a:lnTo>
                    <a:pt x="160" y="1333"/>
                  </a:lnTo>
                  <a:lnTo>
                    <a:pt x="171" y="1201"/>
                  </a:lnTo>
                  <a:lnTo>
                    <a:pt x="208" y="1107"/>
                  </a:lnTo>
                  <a:lnTo>
                    <a:pt x="333" y="887"/>
                  </a:lnTo>
                  <a:lnTo>
                    <a:pt x="367" y="791"/>
                  </a:lnTo>
                  <a:lnTo>
                    <a:pt x="368" y="697"/>
                  </a:lnTo>
                  <a:lnTo>
                    <a:pt x="350" y="607"/>
                  </a:lnTo>
                  <a:lnTo>
                    <a:pt x="318" y="523"/>
                  </a:lnTo>
                  <a:lnTo>
                    <a:pt x="106" y="205"/>
                  </a:lnTo>
                  <a:lnTo>
                    <a:pt x="30" y="49"/>
                  </a:lnTo>
                  <a:close/>
                </a:path>
              </a:pathLst>
            </a:custGeom>
            <a:solidFill>
              <a:srgbClr val="000000"/>
            </a:solidFill>
            <a:ln w="9525">
              <a:noFill/>
              <a:round/>
              <a:headEnd/>
              <a:tailEnd/>
            </a:ln>
          </p:spPr>
          <p:txBody>
            <a:bodyPr/>
            <a:lstStyle/>
            <a:p>
              <a:endParaRPr lang="en-GB"/>
            </a:p>
          </p:txBody>
        </p:sp>
        <p:sp>
          <p:nvSpPr>
            <p:cNvPr id="22140" name="Freeform 636"/>
            <p:cNvSpPr>
              <a:spLocks/>
            </p:cNvSpPr>
            <p:nvPr/>
          </p:nvSpPr>
          <p:spPr bwMode="auto">
            <a:xfrm>
              <a:off x="2888" y="1849"/>
              <a:ext cx="300" cy="749"/>
            </a:xfrm>
            <a:custGeom>
              <a:avLst/>
              <a:gdLst/>
              <a:ahLst/>
              <a:cxnLst>
                <a:cxn ang="0">
                  <a:pos x="576" y="1142"/>
                </a:cxn>
                <a:cxn ang="0">
                  <a:pos x="761" y="1417"/>
                </a:cxn>
                <a:cxn ang="0">
                  <a:pos x="878" y="1634"/>
                </a:cxn>
                <a:cxn ang="0">
                  <a:pos x="918" y="1748"/>
                </a:cxn>
                <a:cxn ang="0">
                  <a:pos x="936" y="1866"/>
                </a:cxn>
                <a:cxn ang="0">
                  <a:pos x="931" y="1990"/>
                </a:cxn>
                <a:cxn ang="0">
                  <a:pos x="894" y="2114"/>
                </a:cxn>
                <a:cxn ang="0">
                  <a:pos x="818" y="2237"/>
                </a:cxn>
                <a:cxn ang="0">
                  <a:pos x="648" y="2422"/>
                </a:cxn>
                <a:cxn ang="0">
                  <a:pos x="622" y="2459"/>
                </a:cxn>
                <a:cxn ang="0">
                  <a:pos x="604" y="2496"/>
                </a:cxn>
                <a:cxn ang="0">
                  <a:pos x="558" y="2722"/>
                </a:cxn>
                <a:cxn ang="0">
                  <a:pos x="536" y="2762"/>
                </a:cxn>
                <a:cxn ang="0">
                  <a:pos x="510" y="2796"/>
                </a:cxn>
                <a:cxn ang="0">
                  <a:pos x="652" y="2747"/>
                </a:cxn>
                <a:cxn ang="0">
                  <a:pos x="0" y="3386"/>
                </a:cxn>
                <a:cxn ang="0">
                  <a:pos x="796" y="2940"/>
                </a:cxn>
                <a:cxn ang="0">
                  <a:pos x="268" y="3686"/>
                </a:cxn>
                <a:cxn ang="0">
                  <a:pos x="973" y="3103"/>
                </a:cxn>
                <a:cxn ang="0">
                  <a:pos x="674" y="3744"/>
                </a:cxn>
                <a:cxn ang="0">
                  <a:pos x="758" y="3728"/>
                </a:cxn>
                <a:cxn ang="0">
                  <a:pos x="1174" y="3232"/>
                </a:cxn>
                <a:cxn ang="0">
                  <a:pos x="1060" y="3668"/>
                </a:cxn>
                <a:cxn ang="0">
                  <a:pos x="1219" y="3638"/>
                </a:cxn>
                <a:cxn ang="0">
                  <a:pos x="1398" y="3326"/>
                </a:cxn>
                <a:cxn ang="0">
                  <a:pos x="1376" y="3606"/>
                </a:cxn>
                <a:cxn ang="0">
                  <a:pos x="1448" y="3592"/>
                </a:cxn>
                <a:cxn ang="0">
                  <a:pos x="1499" y="3206"/>
                </a:cxn>
                <a:cxn ang="0">
                  <a:pos x="954" y="3001"/>
                </a:cxn>
                <a:cxn ang="0">
                  <a:pos x="1334" y="736"/>
                </a:cxn>
                <a:cxn ang="0">
                  <a:pos x="884" y="0"/>
                </a:cxn>
                <a:cxn ang="0">
                  <a:pos x="1140" y="875"/>
                </a:cxn>
                <a:cxn ang="0">
                  <a:pos x="534" y="197"/>
                </a:cxn>
                <a:cxn ang="0">
                  <a:pos x="942" y="1009"/>
                </a:cxn>
                <a:cxn ang="0">
                  <a:pos x="222" y="448"/>
                </a:cxn>
                <a:cxn ang="0">
                  <a:pos x="772" y="1178"/>
                </a:cxn>
                <a:cxn ang="0">
                  <a:pos x="458" y="1014"/>
                </a:cxn>
                <a:cxn ang="0">
                  <a:pos x="576" y="1142"/>
                </a:cxn>
              </a:cxnLst>
              <a:rect l="0" t="0" r="r" b="b"/>
              <a:pathLst>
                <a:path w="1499" h="3744">
                  <a:moveTo>
                    <a:pt x="576" y="1142"/>
                  </a:moveTo>
                  <a:lnTo>
                    <a:pt x="761" y="1417"/>
                  </a:lnTo>
                  <a:lnTo>
                    <a:pt x="878" y="1634"/>
                  </a:lnTo>
                  <a:lnTo>
                    <a:pt x="918" y="1748"/>
                  </a:lnTo>
                  <a:lnTo>
                    <a:pt x="936" y="1866"/>
                  </a:lnTo>
                  <a:lnTo>
                    <a:pt x="931" y="1990"/>
                  </a:lnTo>
                  <a:lnTo>
                    <a:pt x="894" y="2114"/>
                  </a:lnTo>
                  <a:lnTo>
                    <a:pt x="818" y="2237"/>
                  </a:lnTo>
                  <a:lnTo>
                    <a:pt x="648" y="2422"/>
                  </a:lnTo>
                  <a:lnTo>
                    <a:pt x="622" y="2459"/>
                  </a:lnTo>
                  <a:lnTo>
                    <a:pt x="604" y="2496"/>
                  </a:lnTo>
                  <a:lnTo>
                    <a:pt x="558" y="2722"/>
                  </a:lnTo>
                  <a:lnTo>
                    <a:pt x="536" y="2762"/>
                  </a:lnTo>
                  <a:lnTo>
                    <a:pt x="510" y="2796"/>
                  </a:lnTo>
                  <a:lnTo>
                    <a:pt x="652" y="2747"/>
                  </a:lnTo>
                  <a:lnTo>
                    <a:pt x="0" y="3386"/>
                  </a:lnTo>
                  <a:lnTo>
                    <a:pt x="796" y="2940"/>
                  </a:lnTo>
                  <a:lnTo>
                    <a:pt x="268" y="3686"/>
                  </a:lnTo>
                  <a:lnTo>
                    <a:pt x="973" y="3103"/>
                  </a:lnTo>
                  <a:lnTo>
                    <a:pt x="674" y="3744"/>
                  </a:lnTo>
                  <a:lnTo>
                    <a:pt x="758" y="3728"/>
                  </a:lnTo>
                  <a:lnTo>
                    <a:pt x="1174" y="3232"/>
                  </a:lnTo>
                  <a:lnTo>
                    <a:pt x="1060" y="3668"/>
                  </a:lnTo>
                  <a:lnTo>
                    <a:pt x="1219" y="3638"/>
                  </a:lnTo>
                  <a:lnTo>
                    <a:pt x="1398" y="3326"/>
                  </a:lnTo>
                  <a:lnTo>
                    <a:pt x="1376" y="3606"/>
                  </a:lnTo>
                  <a:lnTo>
                    <a:pt x="1448" y="3592"/>
                  </a:lnTo>
                  <a:lnTo>
                    <a:pt x="1499" y="3206"/>
                  </a:lnTo>
                  <a:lnTo>
                    <a:pt x="954" y="3001"/>
                  </a:lnTo>
                  <a:lnTo>
                    <a:pt x="1334" y="736"/>
                  </a:lnTo>
                  <a:lnTo>
                    <a:pt x="884" y="0"/>
                  </a:lnTo>
                  <a:lnTo>
                    <a:pt x="1140" y="875"/>
                  </a:lnTo>
                  <a:lnTo>
                    <a:pt x="534" y="197"/>
                  </a:lnTo>
                  <a:lnTo>
                    <a:pt x="942" y="1009"/>
                  </a:lnTo>
                  <a:lnTo>
                    <a:pt x="222" y="448"/>
                  </a:lnTo>
                  <a:lnTo>
                    <a:pt x="772" y="1178"/>
                  </a:lnTo>
                  <a:lnTo>
                    <a:pt x="458" y="1014"/>
                  </a:lnTo>
                  <a:lnTo>
                    <a:pt x="576" y="1142"/>
                  </a:lnTo>
                  <a:close/>
                </a:path>
              </a:pathLst>
            </a:custGeom>
            <a:solidFill>
              <a:srgbClr val="FFFFFF"/>
            </a:solidFill>
            <a:ln w="9525">
              <a:noFill/>
              <a:round/>
              <a:headEnd/>
              <a:tailEnd/>
            </a:ln>
          </p:spPr>
          <p:txBody>
            <a:bodyPr/>
            <a:lstStyle/>
            <a:p>
              <a:endParaRPr lang="en-GB"/>
            </a:p>
          </p:txBody>
        </p:sp>
        <p:sp>
          <p:nvSpPr>
            <p:cNvPr id="22141" name="Freeform 637"/>
            <p:cNvSpPr>
              <a:spLocks/>
            </p:cNvSpPr>
            <p:nvPr/>
          </p:nvSpPr>
          <p:spPr bwMode="auto">
            <a:xfrm>
              <a:off x="3413" y="1861"/>
              <a:ext cx="40" cy="59"/>
            </a:xfrm>
            <a:custGeom>
              <a:avLst/>
              <a:gdLst/>
              <a:ahLst/>
              <a:cxnLst>
                <a:cxn ang="0">
                  <a:pos x="96" y="298"/>
                </a:cxn>
                <a:cxn ang="0">
                  <a:pos x="201" y="0"/>
                </a:cxn>
                <a:cxn ang="0">
                  <a:pos x="0" y="290"/>
                </a:cxn>
                <a:cxn ang="0">
                  <a:pos x="96" y="298"/>
                </a:cxn>
              </a:cxnLst>
              <a:rect l="0" t="0" r="r" b="b"/>
              <a:pathLst>
                <a:path w="201" h="298">
                  <a:moveTo>
                    <a:pt x="96" y="298"/>
                  </a:moveTo>
                  <a:lnTo>
                    <a:pt x="201" y="0"/>
                  </a:lnTo>
                  <a:lnTo>
                    <a:pt x="0" y="290"/>
                  </a:lnTo>
                  <a:lnTo>
                    <a:pt x="96" y="298"/>
                  </a:lnTo>
                  <a:close/>
                </a:path>
              </a:pathLst>
            </a:custGeom>
            <a:solidFill>
              <a:srgbClr val="FFFFFF"/>
            </a:solidFill>
            <a:ln w="9525">
              <a:noFill/>
              <a:round/>
              <a:headEnd/>
              <a:tailEnd/>
            </a:ln>
          </p:spPr>
          <p:txBody>
            <a:bodyPr/>
            <a:lstStyle/>
            <a:p>
              <a:endParaRPr lang="en-GB"/>
            </a:p>
          </p:txBody>
        </p:sp>
        <p:sp>
          <p:nvSpPr>
            <p:cNvPr id="22142" name="Freeform 638"/>
            <p:cNvSpPr>
              <a:spLocks/>
            </p:cNvSpPr>
            <p:nvPr/>
          </p:nvSpPr>
          <p:spPr bwMode="auto">
            <a:xfrm>
              <a:off x="3432" y="1861"/>
              <a:ext cx="21" cy="61"/>
            </a:xfrm>
            <a:custGeom>
              <a:avLst/>
              <a:gdLst/>
              <a:ahLst/>
              <a:cxnLst>
                <a:cxn ang="0">
                  <a:pos x="105" y="0"/>
                </a:cxn>
                <a:cxn ang="0">
                  <a:pos x="0" y="298"/>
                </a:cxn>
                <a:cxn ang="0">
                  <a:pos x="105" y="308"/>
                </a:cxn>
                <a:cxn ang="0">
                  <a:pos x="105" y="0"/>
                </a:cxn>
              </a:cxnLst>
              <a:rect l="0" t="0" r="r" b="b"/>
              <a:pathLst>
                <a:path w="105" h="308">
                  <a:moveTo>
                    <a:pt x="105" y="0"/>
                  </a:moveTo>
                  <a:lnTo>
                    <a:pt x="0" y="298"/>
                  </a:lnTo>
                  <a:lnTo>
                    <a:pt x="105" y="308"/>
                  </a:lnTo>
                  <a:lnTo>
                    <a:pt x="105" y="0"/>
                  </a:lnTo>
                  <a:close/>
                </a:path>
              </a:pathLst>
            </a:custGeom>
            <a:solidFill>
              <a:srgbClr val="7F7FFF"/>
            </a:solidFill>
            <a:ln w="9525">
              <a:noFill/>
              <a:round/>
              <a:headEnd/>
              <a:tailEnd/>
            </a:ln>
          </p:spPr>
          <p:txBody>
            <a:bodyPr/>
            <a:lstStyle/>
            <a:p>
              <a:endParaRPr lang="en-GB"/>
            </a:p>
          </p:txBody>
        </p:sp>
        <p:sp>
          <p:nvSpPr>
            <p:cNvPr id="22143" name="Freeform 639"/>
            <p:cNvSpPr>
              <a:spLocks/>
            </p:cNvSpPr>
            <p:nvPr/>
          </p:nvSpPr>
          <p:spPr bwMode="auto">
            <a:xfrm>
              <a:off x="3214" y="1811"/>
              <a:ext cx="24" cy="93"/>
            </a:xfrm>
            <a:custGeom>
              <a:avLst/>
              <a:gdLst/>
              <a:ahLst/>
              <a:cxnLst>
                <a:cxn ang="0">
                  <a:pos x="0" y="453"/>
                </a:cxn>
                <a:cxn ang="0">
                  <a:pos x="122" y="464"/>
                </a:cxn>
                <a:cxn ang="0">
                  <a:pos x="32" y="0"/>
                </a:cxn>
                <a:cxn ang="0">
                  <a:pos x="0" y="453"/>
                </a:cxn>
              </a:cxnLst>
              <a:rect l="0" t="0" r="r" b="b"/>
              <a:pathLst>
                <a:path w="122" h="464">
                  <a:moveTo>
                    <a:pt x="0" y="453"/>
                  </a:moveTo>
                  <a:lnTo>
                    <a:pt x="122" y="464"/>
                  </a:lnTo>
                  <a:lnTo>
                    <a:pt x="32" y="0"/>
                  </a:lnTo>
                  <a:lnTo>
                    <a:pt x="0" y="453"/>
                  </a:lnTo>
                  <a:close/>
                </a:path>
              </a:pathLst>
            </a:custGeom>
            <a:solidFill>
              <a:srgbClr val="FFFFFF"/>
            </a:solidFill>
            <a:ln w="9525">
              <a:noFill/>
              <a:round/>
              <a:headEnd/>
              <a:tailEnd/>
            </a:ln>
          </p:spPr>
          <p:txBody>
            <a:bodyPr/>
            <a:lstStyle/>
            <a:p>
              <a:endParaRPr lang="en-GB"/>
            </a:p>
          </p:txBody>
        </p:sp>
        <p:sp>
          <p:nvSpPr>
            <p:cNvPr id="22144" name="Freeform 640"/>
            <p:cNvSpPr>
              <a:spLocks/>
            </p:cNvSpPr>
            <p:nvPr/>
          </p:nvSpPr>
          <p:spPr bwMode="auto">
            <a:xfrm>
              <a:off x="3342" y="1830"/>
              <a:ext cx="37" cy="85"/>
            </a:xfrm>
            <a:custGeom>
              <a:avLst/>
              <a:gdLst/>
              <a:ahLst/>
              <a:cxnLst>
                <a:cxn ang="0">
                  <a:pos x="0" y="414"/>
                </a:cxn>
                <a:cxn ang="0">
                  <a:pos x="118" y="424"/>
                </a:cxn>
                <a:cxn ang="0">
                  <a:pos x="189" y="0"/>
                </a:cxn>
                <a:cxn ang="0">
                  <a:pos x="0" y="414"/>
                </a:cxn>
              </a:cxnLst>
              <a:rect l="0" t="0" r="r" b="b"/>
              <a:pathLst>
                <a:path w="189" h="424">
                  <a:moveTo>
                    <a:pt x="0" y="414"/>
                  </a:moveTo>
                  <a:lnTo>
                    <a:pt x="118" y="424"/>
                  </a:lnTo>
                  <a:lnTo>
                    <a:pt x="189" y="0"/>
                  </a:lnTo>
                  <a:lnTo>
                    <a:pt x="0" y="414"/>
                  </a:lnTo>
                  <a:close/>
                </a:path>
              </a:pathLst>
            </a:custGeom>
            <a:solidFill>
              <a:srgbClr val="FFFFFF"/>
            </a:solidFill>
            <a:ln w="9525">
              <a:noFill/>
              <a:round/>
              <a:headEnd/>
              <a:tailEnd/>
            </a:ln>
          </p:spPr>
          <p:txBody>
            <a:bodyPr/>
            <a:lstStyle/>
            <a:p>
              <a:endParaRPr lang="en-GB"/>
            </a:p>
          </p:txBody>
        </p:sp>
        <p:sp>
          <p:nvSpPr>
            <p:cNvPr id="22145" name="Freeform 641"/>
            <p:cNvSpPr>
              <a:spLocks/>
            </p:cNvSpPr>
            <p:nvPr/>
          </p:nvSpPr>
          <p:spPr bwMode="auto">
            <a:xfrm>
              <a:off x="3277" y="1813"/>
              <a:ext cx="25" cy="96"/>
            </a:xfrm>
            <a:custGeom>
              <a:avLst/>
              <a:gdLst/>
              <a:ahLst/>
              <a:cxnLst>
                <a:cxn ang="0">
                  <a:pos x="126" y="479"/>
                </a:cxn>
                <a:cxn ang="0">
                  <a:pos x="120" y="0"/>
                </a:cxn>
                <a:cxn ang="0">
                  <a:pos x="0" y="469"/>
                </a:cxn>
                <a:cxn ang="0">
                  <a:pos x="126" y="479"/>
                </a:cxn>
              </a:cxnLst>
              <a:rect l="0" t="0" r="r" b="b"/>
              <a:pathLst>
                <a:path w="126" h="479">
                  <a:moveTo>
                    <a:pt x="126" y="479"/>
                  </a:moveTo>
                  <a:lnTo>
                    <a:pt x="120" y="0"/>
                  </a:lnTo>
                  <a:lnTo>
                    <a:pt x="0" y="469"/>
                  </a:lnTo>
                  <a:lnTo>
                    <a:pt x="126" y="479"/>
                  </a:lnTo>
                  <a:close/>
                </a:path>
              </a:pathLst>
            </a:custGeom>
            <a:solidFill>
              <a:srgbClr val="FFFFFF"/>
            </a:solidFill>
            <a:ln w="9525">
              <a:noFill/>
              <a:round/>
              <a:headEnd/>
              <a:tailEnd/>
            </a:ln>
          </p:spPr>
          <p:txBody>
            <a:bodyPr/>
            <a:lstStyle/>
            <a:p>
              <a:endParaRPr lang="en-GB"/>
            </a:p>
          </p:txBody>
        </p:sp>
        <p:sp>
          <p:nvSpPr>
            <p:cNvPr id="22146" name="Freeform 642"/>
            <p:cNvSpPr>
              <a:spLocks/>
            </p:cNvSpPr>
            <p:nvPr/>
          </p:nvSpPr>
          <p:spPr bwMode="auto">
            <a:xfrm>
              <a:off x="2725" y="2398"/>
              <a:ext cx="358" cy="231"/>
            </a:xfrm>
            <a:custGeom>
              <a:avLst/>
              <a:gdLst/>
              <a:ahLst/>
              <a:cxnLst>
                <a:cxn ang="0">
                  <a:pos x="1260" y="115"/>
                </a:cxn>
                <a:cxn ang="0">
                  <a:pos x="1203" y="151"/>
                </a:cxn>
                <a:cxn ang="0">
                  <a:pos x="1144" y="178"/>
                </a:cxn>
                <a:cxn ang="0">
                  <a:pos x="1014" y="215"/>
                </a:cxn>
                <a:cxn ang="0">
                  <a:pos x="878" y="235"/>
                </a:cxn>
                <a:cxn ang="0">
                  <a:pos x="846" y="254"/>
                </a:cxn>
                <a:cxn ang="0">
                  <a:pos x="830" y="289"/>
                </a:cxn>
                <a:cxn ang="0">
                  <a:pos x="816" y="371"/>
                </a:cxn>
                <a:cxn ang="0">
                  <a:pos x="780" y="443"/>
                </a:cxn>
                <a:cxn ang="0">
                  <a:pos x="732" y="509"/>
                </a:cxn>
                <a:cxn ang="0">
                  <a:pos x="644" y="595"/>
                </a:cxn>
                <a:cxn ang="0">
                  <a:pos x="466" y="693"/>
                </a:cxn>
                <a:cxn ang="0">
                  <a:pos x="348" y="727"/>
                </a:cxn>
                <a:cxn ang="0">
                  <a:pos x="308" y="735"/>
                </a:cxn>
                <a:cxn ang="0">
                  <a:pos x="278" y="751"/>
                </a:cxn>
                <a:cxn ang="0">
                  <a:pos x="260" y="775"/>
                </a:cxn>
                <a:cxn ang="0">
                  <a:pos x="136" y="981"/>
                </a:cxn>
                <a:cxn ang="0">
                  <a:pos x="0" y="1153"/>
                </a:cxn>
                <a:cxn ang="0">
                  <a:pos x="1354" y="1153"/>
                </a:cxn>
                <a:cxn ang="0">
                  <a:pos x="1372" y="1019"/>
                </a:cxn>
                <a:cxn ang="0">
                  <a:pos x="1490" y="997"/>
                </a:cxn>
                <a:cxn ang="0">
                  <a:pos x="1789" y="356"/>
                </a:cxn>
                <a:cxn ang="0">
                  <a:pos x="1084" y="939"/>
                </a:cxn>
                <a:cxn ang="0">
                  <a:pos x="1612" y="193"/>
                </a:cxn>
                <a:cxn ang="0">
                  <a:pos x="816" y="639"/>
                </a:cxn>
                <a:cxn ang="0">
                  <a:pos x="1468" y="0"/>
                </a:cxn>
                <a:cxn ang="0">
                  <a:pos x="1326" y="49"/>
                </a:cxn>
                <a:cxn ang="0">
                  <a:pos x="1310" y="69"/>
                </a:cxn>
                <a:cxn ang="0">
                  <a:pos x="1260" y="115"/>
                </a:cxn>
              </a:cxnLst>
              <a:rect l="0" t="0" r="r" b="b"/>
              <a:pathLst>
                <a:path w="1789" h="1153">
                  <a:moveTo>
                    <a:pt x="1260" y="115"/>
                  </a:moveTo>
                  <a:lnTo>
                    <a:pt x="1203" y="151"/>
                  </a:lnTo>
                  <a:lnTo>
                    <a:pt x="1144" y="178"/>
                  </a:lnTo>
                  <a:lnTo>
                    <a:pt x="1014" y="215"/>
                  </a:lnTo>
                  <a:lnTo>
                    <a:pt x="878" y="235"/>
                  </a:lnTo>
                  <a:lnTo>
                    <a:pt x="846" y="254"/>
                  </a:lnTo>
                  <a:lnTo>
                    <a:pt x="830" y="289"/>
                  </a:lnTo>
                  <a:lnTo>
                    <a:pt x="816" y="371"/>
                  </a:lnTo>
                  <a:lnTo>
                    <a:pt x="780" y="443"/>
                  </a:lnTo>
                  <a:lnTo>
                    <a:pt x="732" y="509"/>
                  </a:lnTo>
                  <a:lnTo>
                    <a:pt x="644" y="595"/>
                  </a:lnTo>
                  <a:lnTo>
                    <a:pt x="466" y="693"/>
                  </a:lnTo>
                  <a:lnTo>
                    <a:pt x="348" y="727"/>
                  </a:lnTo>
                  <a:lnTo>
                    <a:pt x="308" y="735"/>
                  </a:lnTo>
                  <a:lnTo>
                    <a:pt x="278" y="751"/>
                  </a:lnTo>
                  <a:lnTo>
                    <a:pt x="260" y="775"/>
                  </a:lnTo>
                  <a:lnTo>
                    <a:pt x="136" y="981"/>
                  </a:lnTo>
                  <a:lnTo>
                    <a:pt x="0" y="1153"/>
                  </a:lnTo>
                  <a:lnTo>
                    <a:pt x="1354" y="1153"/>
                  </a:lnTo>
                  <a:lnTo>
                    <a:pt x="1372" y="1019"/>
                  </a:lnTo>
                  <a:lnTo>
                    <a:pt x="1490" y="997"/>
                  </a:lnTo>
                  <a:lnTo>
                    <a:pt x="1789" y="356"/>
                  </a:lnTo>
                  <a:lnTo>
                    <a:pt x="1084" y="939"/>
                  </a:lnTo>
                  <a:lnTo>
                    <a:pt x="1612" y="193"/>
                  </a:lnTo>
                  <a:lnTo>
                    <a:pt x="816" y="639"/>
                  </a:lnTo>
                  <a:lnTo>
                    <a:pt x="1468" y="0"/>
                  </a:lnTo>
                  <a:lnTo>
                    <a:pt x="1326" y="49"/>
                  </a:lnTo>
                  <a:lnTo>
                    <a:pt x="1310" y="69"/>
                  </a:lnTo>
                  <a:lnTo>
                    <a:pt x="1260" y="115"/>
                  </a:lnTo>
                  <a:close/>
                </a:path>
              </a:pathLst>
            </a:custGeom>
            <a:solidFill>
              <a:srgbClr val="7F7FFF"/>
            </a:solidFill>
            <a:ln w="9525">
              <a:noFill/>
              <a:round/>
              <a:headEnd/>
              <a:tailEnd/>
            </a:ln>
          </p:spPr>
          <p:txBody>
            <a:bodyPr/>
            <a:lstStyle/>
            <a:p>
              <a:endParaRPr lang="en-GB"/>
            </a:p>
          </p:txBody>
        </p:sp>
        <p:sp>
          <p:nvSpPr>
            <p:cNvPr id="22147" name="Freeform 643"/>
            <p:cNvSpPr>
              <a:spLocks/>
            </p:cNvSpPr>
            <p:nvPr/>
          </p:nvSpPr>
          <p:spPr bwMode="auto">
            <a:xfrm>
              <a:off x="3132" y="2514"/>
              <a:ext cx="36" cy="62"/>
            </a:xfrm>
            <a:custGeom>
              <a:avLst/>
              <a:gdLst/>
              <a:ahLst/>
              <a:cxnLst>
                <a:cxn ang="0">
                  <a:pos x="0" y="312"/>
                </a:cxn>
                <a:cxn ang="0">
                  <a:pos x="157" y="280"/>
                </a:cxn>
                <a:cxn ang="0">
                  <a:pos x="179" y="0"/>
                </a:cxn>
                <a:cxn ang="0">
                  <a:pos x="0" y="312"/>
                </a:cxn>
              </a:cxnLst>
              <a:rect l="0" t="0" r="r" b="b"/>
              <a:pathLst>
                <a:path w="179" h="312">
                  <a:moveTo>
                    <a:pt x="0" y="312"/>
                  </a:moveTo>
                  <a:lnTo>
                    <a:pt x="157" y="280"/>
                  </a:lnTo>
                  <a:lnTo>
                    <a:pt x="179" y="0"/>
                  </a:lnTo>
                  <a:lnTo>
                    <a:pt x="0" y="312"/>
                  </a:lnTo>
                  <a:close/>
                </a:path>
              </a:pathLst>
            </a:custGeom>
            <a:solidFill>
              <a:srgbClr val="7F7FFF"/>
            </a:solidFill>
            <a:ln w="9525">
              <a:noFill/>
              <a:round/>
              <a:headEnd/>
              <a:tailEnd/>
            </a:ln>
          </p:spPr>
          <p:txBody>
            <a:bodyPr/>
            <a:lstStyle/>
            <a:p>
              <a:endParaRPr lang="en-GB"/>
            </a:p>
          </p:txBody>
        </p:sp>
        <p:sp>
          <p:nvSpPr>
            <p:cNvPr id="22148" name="Freeform 644"/>
            <p:cNvSpPr>
              <a:spLocks/>
            </p:cNvSpPr>
            <p:nvPr/>
          </p:nvSpPr>
          <p:spPr bwMode="auto">
            <a:xfrm>
              <a:off x="3040" y="2495"/>
              <a:ext cx="83" cy="99"/>
            </a:xfrm>
            <a:custGeom>
              <a:avLst/>
              <a:gdLst/>
              <a:ahLst/>
              <a:cxnLst>
                <a:cxn ang="0">
                  <a:pos x="0" y="496"/>
                </a:cxn>
                <a:cxn ang="0">
                  <a:pos x="302" y="436"/>
                </a:cxn>
                <a:cxn ang="0">
                  <a:pos x="416" y="0"/>
                </a:cxn>
                <a:cxn ang="0">
                  <a:pos x="0" y="496"/>
                </a:cxn>
              </a:cxnLst>
              <a:rect l="0" t="0" r="r" b="b"/>
              <a:pathLst>
                <a:path w="416" h="496">
                  <a:moveTo>
                    <a:pt x="0" y="496"/>
                  </a:moveTo>
                  <a:lnTo>
                    <a:pt x="302" y="436"/>
                  </a:lnTo>
                  <a:lnTo>
                    <a:pt x="416" y="0"/>
                  </a:lnTo>
                  <a:lnTo>
                    <a:pt x="0" y="496"/>
                  </a:lnTo>
                  <a:close/>
                </a:path>
              </a:pathLst>
            </a:custGeom>
            <a:solidFill>
              <a:srgbClr val="7F7FFF"/>
            </a:solidFill>
            <a:ln w="9525">
              <a:noFill/>
              <a:round/>
              <a:headEnd/>
              <a:tailEnd/>
            </a:ln>
          </p:spPr>
          <p:txBody>
            <a:bodyPr/>
            <a:lstStyle/>
            <a:p>
              <a:endParaRPr lang="en-GB"/>
            </a:p>
          </p:txBody>
        </p:sp>
        <p:sp>
          <p:nvSpPr>
            <p:cNvPr id="22149" name="Freeform 645"/>
            <p:cNvSpPr>
              <a:spLocks/>
            </p:cNvSpPr>
            <p:nvPr/>
          </p:nvSpPr>
          <p:spPr bwMode="auto">
            <a:xfrm>
              <a:off x="2811" y="1691"/>
              <a:ext cx="9" cy="2"/>
            </a:xfrm>
            <a:custGeom>
              <a:avLst/>
              <a:gdLst/>
              <a:ahLst/>
              <a:cxnLst>
                <a:cxn ang="0">
                  <a:pos x="0" y="0"/>
                </a:cxn>
                <a:cxn ang="0">
                  <a:pos x="42" y="8"/>
                </a:cxn>
                <a:cxn ang="0">
                  <a:pos x="34" y="0"/>
                </a:cxn>
                <a:cxn ang="0">
                  <a:pos x="0" y="0"/>
                </a:cxn>
              </a:cxnLst>
              <a:rect l="0" t="0" r="r" b="b"/>
              <a:pathLst>
                <a:path w="42" h="8">
                  <a:moveTo>
                    <a:pt x="0" y="0"/>
                  </a:moveTo>
                  <a:lnTo>
                    <a:pt x="42" y="8"/>
                  </a:lnTo>
                  <a:lnTo>
                    <a:pt x="34" y="0"/>
                  </a:lnTo>
                  <a:lnTo>
                    <a:pt x="0" y="0"/>
                  </a:lnTo>
                  <a:close/>
                </a:path>
              </a:pathLst>
            </a:custGeom>
            <a:solidFill>
              <a:srgbClr val="FFFF00"/>
            </a:solidFill>
            <a:ln w="9525">
              <a:noFill/>
              <a:round/>
              <a:headEnd/>
              <a:tailEnd/>
            </a:ln>
          </p:spPr>
          <p:txBody>
            <a:bodyPr/>
            <a:lstStyle/>
            <a:p>
              <a:endParaRPr lang="en-GB"/>
            </a:p>
          </p:txBody>
        </p:sp>
        <p:sp>
          <p:nvSpPr>
            <p:cNvPr id="22150" name="Freeform 646"/>
            <p:cNvSpPr>
              <a:spLocks/>
            </p:cNvSpPr>
            <p:nvPr/>
          </p:nvSpPr>
          <p:spPr bwMode="auto">
            <a:xfrm>
              <a:off x="3347" y="2077"/>
              <a:ext cx="73" cy="165"/>
            </a:xfrm>
            <a:custGeom>
              <a:avLst/>
              <a:gdLst/>
              <a:ahLst/>
              <a:cxnLst>
                <a:cxn ang="0">
                  <a:pos x="0" y="0"/>
                </a:cxn>
                <a:cxn ang="0">
                  <a:pos x="13" y="12"/>
                </a:cxn>
                <a:cxn ang="0">
                  <a:pos x="108" y="116"/>
                </a:cxn>
                <a:cxn ang="0">
                  <a:pos x="236" y="328"/>
                </a:cxn>
                <a:cxn ang="0">
                  <a:pos x="286" y="470"/>
                </a:cxn>
                <a:cxn ang="0">
                  <a:pos x="322" y="636"/>
                </a:cxn>
                <a:cxn ang="0">
                  <a:pos x="331" y="826"/>
                </a:cxn>
                <a:cxn ang="0">
                  <a:pos x="362" y="648"/>
                </a:cxn>
                <a:cxn ang="0">
                  <a:pos x="364" y="582"/>
                </a:cxn>
                <a:cxn ang="0">
                  <a:pos x="351" y="362"/>
                </a:cxn>
                <a:cxn ang="0">
                  <a:pos x="309" y="220"/>
                </a:cxn>
                <a:cxn ang="0">
                  <a:pos x="273" y="156"/>
                </a:cxn>
                <a:cxn ang="0">
                  <a:pos x="225" y="99"/>
                </a:cxn>
                <a:cxn ang="0">
                  <a:pos x="165" y="54"/>
                </a:cxn>
                <a:cxn ang="0">
                  <a:pos x="89" y="20"/>
                </a:cxn>
                <a:cxn ang="0">
                  <a:pos x="0" y="0"/>
                </a:cxn>
              </a:cxnLst>
              <a:rect l="0" t="0" r="r" b="b"/>
              <a:pathLst>
                <a:path w="364" h="826">
                  <a:moveTo>
                    <a:pt x="0" y="0"/>
                  </a:moveTo>
                  <a:lnTo>
                    <a:pt x="13" y="12"/>
                  </a:lnTo>
                  <a:lnTo>
                    <a:pt x="108" y="116"/>
                  </a:lnTo>
                  <a:lnTo>
                    <a:pt x="236" y="328"/>
                  </a:lnTo>
                  <a:lnTo>
                    <a:pt x="286" y="470"/>
                  </a:lnTo>
                  <a:lnTo>
                    <a:pt x="322" y="636"/>
                  </a:lnTo>
                  <a:lnTo>
                    <a:pt x="331" y="826"/>
                  </a:lnTo>
                  <a:lnTo>
                    <a:pt x="362" y="648"/>
                  </a:lnTo>
                  <a:lnTo>
                    <a:pt x="364" y="582"/>
                  </a:lnTo>
                  <a:lnTo>
                    <a:pt x="351" y="362"/>
                  </a:lnTo>
                  <a:lnTo>
                    <a:pt x="309" y="220"/>
                  </a:lnTo>
                  <a:lnTo>
                    <a:pt x="273" y="156"/>
                  </a:lnTo>
                  <a:lnTo>
                    <a:pt x="225" y="99"/>
                  </a:lnTo>
                  <a:lnTo>
                    <a:pt x="165" y="54"/>
                  </a:lnTo>
                  <a:lnTo>
                    <a:pt x="89" y="20"/>
                  </a:lnTo>
                  <a:lnTo>
                    <a:pt x="0" y="0"/>
                  </a:lnTo>
                  <a:close/>
                </a:path>
              </a:pathLst>
            </a:custGeom>
            <a:solidFill>
              <a:srgbClr val="3F3FFF"/>
            </a:solidFill>
            <a:ln w="9525">
              <a:noFill/>
              <a:round/>
              <a:headEnd/>
              <a:tailEnd/>
            </a:ln>
          </p:spPr>
          <p:txBody>
            <a:bodyPr/>
            <a:lstStyle/>
            <a:p>
              <a:endParaRPr lang="en-GB"/>
            </a:p>
          </p:txBody>
        </p:sp>
        <p:sp>
          <p:nvSpPr>
            <p:cNvPr id="22151" name="Freeform 647"/>
            <p:cNvSpPr>
              <a:spLocks/>
            </p:cNvSpPr>
            <p:nvPr/>
          </p:nvSpPr>
          <p:spPr bwMode="auto">
            <a:xfrm>
              <a:off x="3254" y="2054"/>
              <a:ext cx="198" cy="347"/>
            </a:xfrm>
            <a:custGeom>
              <a:avLst/>
              <a:gdLst/>
              <a:ahLst/>
              <a:cxnLst>
                <a:cxn ang="0">
                  <a:pos x="246" y="344"/>
                </a:cxn>
                <a:cxn ang="0">
                  <a:pos x="241" y="0"/>
                </a:cxn>
                <a:cxn ang="0">
                  <a:pos x="0" y="1432"/>
                </a:cxn>
                <a:cxn ang="0">
                  <a:pos x="990" y="1734"/>
                </a:cxn>
                <a:cxn ang="0">
                  <a:pos x="982" y="1724"/>
                </a:cxn>
                <a:cxn ang="0">
                  <a:pos x="862" y="1596"/>
                </a:cxn>
                <a:cxn ang="0">
                  <a:pos x="579" y="1219"/>
                </a:cxn>
                <a:cxn ang="0">
                  <a:pos x="435" y="962"/>
                </a:cxn>
                <a:cxn ang="0">
                  <a:pos x="317" y="666"/>
                </a:cxn>
                <a:cxn ang="0">
                  <a:pos x="246" y="344"/>
                </a:cxn>
              </a:cxnLst>
              <a:rect l="0" t="0" r="r" b="b"/>
              <a:pathLst>
                <a:path w="990" h="1734">
                  <a:moveTo>
                    <a:pt x="246" y="344"/>
                  </a:moveTo>
                  <a:lnTo>
                    <a:pt x="241" y="0"/>
                  </a:lnTo>
                  <a:lnTo>
                    <a:pt x="0" y="1432"/>
                  </a:lnTo>
                  <a:lnTo>
                    <a:pt x="990" y="1734"/>
                  </a:lnTo>
                  <a:lnTo>
                    <a:pt x="982" y="1724"/>
                  </a:lnTo>
                  <a:lnTo>
                    <a:pt x="862" y="1596"/>
                  </a:lnTo>
                  <a:lnTo>
                    <a:pt x="579" y="1219"/>
                  </a:lnTo>
                  <a:lnTo>
                    <a:pt x="435" y="962"/>
                  </a:lnTo>
                  <a:lnTo>
                    <a:pt x="317" y="666"/>
                  </a:lnTo>
                  <a:lnTo>
                    <a:pt x="246" y="344"/>
                  </a:lnTo>
                  <a:close/>
                </a:path>
              </a:pathLst>
            </a:custGeom>
            <a:solidFill>
              <a:srgbClr val="3F3FFF"/>
            </a:solidFill>
            <a:ln w="9525">
              <a:noFill/>
              <a:round/>
              <a:headEnd/>
              <a:tailEnd/>
            </a:ln>
          </p:spPr>
          <p:txBody>
            <a:bodyPr/>
            <a:lstStyle/>
            <a:p>
              <a:endParaRPr lang="en-GB"/>
            </a:p>
          </p:txBody>
        </p:sp>
        <p:sp>
          <p:nvSpPr>
            <p:cNvPr id="22152" name="Freeform 648"/>
            <p:cNvSpPr>
              <a:spLocks noEditPoints="1"/>
            </p:cNvSpPr>
            <p:nvPr/>
          </p:nvSpPr>
          <p:spPr bwMode="auto">
            <a:xfrm>
              <a:off x="3114" y="1927"/>
              <a:ext cx="339" cy="619"/>
            </a:xfrm>
            <a:custGeom>
              <a:avLst/>
              <a:gdLst/>
              <a:ahLst/>
              <a:cxnLst>
                <a:cxn ang="0">
                  <a:pos x="735" y="381"/>
                </a:cxn>
                <a:cxn ang="0">
                  <a:pos x="1696" y="498"/>
                </a:cxn>
                <a:cxn ang="0">
                  <a:pos x="1696" y="132"/>
                </a:cxn>
                <a:cxn ang="0">
                  <a:pos x="414" y="0"/>
                </a:cxn>
                <a:cxn ang="0">
                  <a:pos x="0" y="2530"/>
                </a:cxn>
                <a:cxn ang="0">
                  <a:pos x="1696" y="3094"/>
                </a:cxn>
                <a:cxn ang="0">
                  <a:pos x="1696" y="2584"/>
                </a:cxn>
                <a:cxn ang="0">
                  <a:pos x="497" y="2228"/>
                </a:cxn>
                <a:cxn ang="0">
                  <a:pos x="735" y="381"/>
                </a:cxn>
                <a:cxn ang="0">
                  <a:pos x="1547" y="238"/>
                </a:cxn>
                <a:cxn ang="0">
                  <a:pos x="550" y="162"/>
                </a:cxn>
                <a:cxn ang="0">
                  <a:pos x="112" y="2132"/>
                </a:cxn>
                <a:cxn ang="0">
                  <a:pos x="497" y="62"/>
                </a:cxn>
                <a:cxn ang="0">
                  <a:pos x="1547" y="238"/>
                </a:cxn>
                <a:cxn ang="0">
                  <a:pos x="486" y="2526"/>
                </a:cxn>
                <a:cxn ang="0">
                  <a:pos x="463" y="2530"/>
                </a:cxn>
                <a:cxn ang="0">
                  <a:pos x="442" y="2526"/>
                </a:cxn>
                <a:cxn ang="0">
                  <a:pos x="424" y="2514"/>
                </a:cxn>
                <a:cxn ang="0">
                  <a:pos x="413" y="2496"/>
                </a:cxn>
                <a:cxn ang="0">
                  <a:pos x="408" y="2472"/>
                </a:cxn>
                <a:cxn ang="0">
                  <a:pos x="413" y="2452"/>
                </a:cxn>
                <a:cxn ang="0">
                  <a:pos x="424" y="2434"/>
                </a:cxn>
                <a:cxn ang="0">
                  <a:pos x="442" y="2423"/>
                </a:cxn>
                <a:cxn ang="0">
                  <a:pos x="463" y="2418"/>
                </a:cxn>
                <a:cxn ang="0">
                  <a:pos x="486" y="2423"/>
                </a:cxn>
                <a:cxn ang="0">
                  <a:pos x="505" y="2434"/>
                </a:cxn>
                <a:cxn ang="0">
                  <a:pos x="516" y="2452"/>
                </a:cxn>
                <a:cxn ang="0">
                  <a:pos x="520" y="2472"/>
                </a:cxn>
                <a:cxn ang="0">
                  <a:pos x="516" y="2496"/>
                </a:cxn>
                <a:cxn ang="0">
                  <a:pos x="505" y="2514"/>
                </a:cxn>
                <a:cxn ang="0">
                  <a:pos x="486" y="2526"/>
                </a:cxn>
                <a:cxn ang="0">
                  <a:pos x="270" y="2358"/>
                </a:cxn>
                <a:cxn ang="0">
                  <a:pos x="288" y="2370"/>
                </a:cxn>
                <a:cxn ang="0">
                  <a:pos x="300" y="2389"/>
                </a:cxn>
                <a:cxn ang="0">
                  <a:pos x="306" y="2410"/>
                </a:cxn>
                <a:cxn ang="0">
                  <a:pos x="300" y="2434"/>
                </a:cxn>
                <a:cxn ang="0">
                  <a:pos x="288" y="2452"/>
                </a:cxn>
                <a:cxn ang="0">
                  <a:pos x="270" y="2465"/>
                </a:cxn>
                <a:cxn ang="0">
                  <a:pos x="248" y="2466"/>
                </a:cxn>
                <a:cxn ang="0">
                  <a:pos x="227" y="2465"/>
                </a:cxn>
                <a:cxn ang="0">
                  <a:pos x="209" y="2452"/>
                </a:cxn>
                <a:cxn ang="0">
                  <a:pos x="196" y="2434"/>
                </a:cxn>
                <a:cxn ang="0">
                  <a:pos x="190" y="2410"/>
                </a:cxn>
                <a:cxn ang="0">
                  <a:pos x="196" y="2389"/>
                </a:cxn>
                <a:cxn ang="0">
                  <a:pos x="209" y="2370"/>
                </a:cxn>
                <a:cxn ang="0">
                  <a:pos x="227" y="2358"/>
                </a:cxn>
                <a:cxn ang="0">
                  <a:pos x="248" y="2355"/>
                </a:cxn>
                <a:cxn ang="0">
                  <a:pos x="270" y="2358"/>
                </a:cxn>
              </a:cxnLst>
              <a:rect l="0" t="0" r="r" b="b"/>
              <a:pathLst>
                <a:path w="1696" h="3094">
                  <a:moveTo>
                    <a:pt x="735" y="381"/>
                  </a:moveTo>
                  <a:lnTo>
                    <a:pt x="1696" y="498"/>
                  </a:lnTo>
                  <a:lnTo>
                    <a:pt x="1696" y="132"/>
                  </a:lnTo>
                  <a:lnTo>
                    <a:pt x="414" y="0"/>
                  </a:lnTo>
                  <a:lnTo>
                    <a:pt x="0" y="2530"/>
                  </a:lnTo>
                  <a:lnTo>
                    <a:pt x="1696" y="3094"/>
                  </a:lnTo>
                  <a:lnTo>
                    <a:pt x="1696" y="2584"/>
                  </a:lnTo>
                  <a:lnTo>
                    <a:pt x="497" y="2228"/>
                  </a:lnTo>
                  <a:lnTo>
                    <a:pt x="735" y="381"/>
                  </a:lnTo>
                  <a:close/>
                  <a:moveTo>
                    <a:pt x="1547" y="238"/>
                  </a:moveTo>
                  <a:lnTo>
                    <a:pt x="550" y="162"/>
                  </a:lnTo>
                  <a:lnTo>
                    <a:pt x="112" y="2132"/>
                  </a:lnTo>
                  <a:lnTo>
                    <a:pt x="497" y="62"/>
                  </a:lnTo>
                  <a:lnTo>
                    <a:pt x="1547" y="238"/>
                  </a:lnTo>
                  <a:close/>
                  <a:moveTo>
                    <a:pt x="486" y="2526"/>
                  </a:moveTo>
                  <a:lnTo>
                    <a:pt x="463" y="2530"/>
                  </a:lnTo>
                  <a:lnTo>
                    <a:pt x="442" y="2526"/>
                  </a:lnTo>
                  <a:lnTo>
                    <a:pt x="424" y="2514"/>
                  </a:lnTo>
                  <a:lnTo>
                    <a:pt x="413" y="2496"/>
                  </a:lnTo>
                  <a:lnTo>
                    <a:pt x="408" y="2472"/>
                  </a:lnTo>
                  <a:lnTo>
                    <a:pt x="413" y="2452"/>
                  </a:lnTo>
                  <a:lnTo>
                    <a:pt x="424" y="2434"/>
                  </a:lnTo>
                  <a:lnTo>
                    <a:pt x="442" y="2423"/>
                  </a:lnTo>
                  <a:lnTo>
                    <a:pt x="463" y="2418"/>
                  </a:lnTo>
                  <a:lnTo>
                    <a:pt x="486" y="2423"/>
                  </a:lnTo>
                  <a:lnTo>
                    <a:pt x="505" y="2434"/>
                  </a:lnTo>
                  <a:lnTo>
                    <a:pt x="516" y="2452"/>
                  </a:lnTo>
                  <a:lnTo>
                    <a:pt x="520" y="2472"/>
                  </a:lnTo>
                  <a:lnTo>
                    <a:pt x="516" y="2496"/>
                  </a:lnTo>
                  <a:lnTo>
                    <a:pt x="505" y="2514"/>
                  </a:lnTo>
                  <a:lnTo>
                    <a:pt x="486" y="2526"/>
                  </a:lnTo>
                  <a:close/>
                  <a:moveTo>
                    <a:pt x="270" y="2358"/>
                  </a:moveTo>
                  <a:lnTo>
                    <a:pt x="288" y="2370"/>
                  </a:lnTo>
                  <a:lnTo>
                    <a:pt x="300" y="2389"/>
                  </a:lnTo>
                  <a:lnTo>
                    <a:pt x="306" y="2410"/>
                  </a:lnTo>
                  <a:lnTo>
                    <a:pt x="300" y="2434"/>
                  </a:lnTo>
                  <a:lnTo>
                    <a:pt x="288" y="2452"/>
                  </a:lnTo>
                  <a:lnTo>
                    <a:pt x="270" y="2465"/>
                  </a:lnTo>
                  <a:lnTo>
                    <a:pt x="248" y="2466"/>
                  </a:lnTo>
                  <a:lnTo>
                    <a:pt x="227" y="2465"/>
                  </a:lnTo>
                  <a:lnTo>
                    <a:pt x="209" y="2452"/>
                  </a:lnTo>
                  <a:lnTo>
                    <a:pt x="196" y="2434"/>
                  </a:lnTo>
                  <a:lnTo>
                    <a:pt x="190" y="2410"/>
                  </a:lnTo>
                  <a:lnTo>
                    <a:pt x="196" y="2389"/>
                  </a:lnTo>
                  <a:lnTo>
                    <a:pt x="209" y="2370"/>
                  </a:lnTo>
                  <a:lnTo>
                    <a:pt x="227" y="2358"/>
                  </a:lnTo>
                  <a:lnTo>
                    <a:pt x="248" y="2355"/>
                  </a:lnTo>
                  <a:lnTo>
                    <a:pt x="270" y="2358"/>
                  </a:lnTo>
                  <a:close/>
                </a:path>
              </a:pathLst>
            </a:custGeom>
            <a:solidFill>
              <a:srgbClr val="BFBFBF"/>
            </a:solidFill>
            <a:ln w="9525">
              <a:noFill/>
              <a:round/>
              <a:headEnd/>
              <a:tailEnd/>
            </a:ln>
          </p:spPr>
          <p:txBody>
            <a:bodyPr/>
            <a:lstStyle/>
            <a:p>
              <a:endParaRPr lang="en-GB"/>
            </a:p>
          </p:txBody>
        </p:sp>
        <p:sp>
          <p:nvSpPr>
            <p:cNvPr id="22153" name="Freeform 649"/>
            <p:cNvSpPr>
              <a:spLocks/>
            </p:cNvSpPr>
            <p:nvPr/>
          </p:nvSpPr>
          <p:spPr bwMode="auto">
            <a:xfrm>
              <a:off x="3136" y="1940"/>
              <a:ext cx="287" cy="414"/>
            </a:xfrm>
            <a:custGeom>
              <a:avLst/>
              <a:gdLst/>
              <a:ahLst/>
              <a:cxnLst>
                <a:cxn ang="0">
                  <a:pos x="438" y="100"/>
                </a:cxn>
                <a:cxn ang="0">
                  <a:pos x="1435" y="176"/>
                </a:cxn>
                <a:cxn ang="0">
                  <a:pos x="385" y="0"/>
                </a:cxn>
                <a:cxn ang="0">
                  <a:pos x="0" y="2070"/>
                </a:cxn>
                <a:cxn ang="0">
                  <a:pos x="438" y="100"/>
                </a:cxn>
              </a:cxnLst>
              <a:rect l="0" t="0" r="r" b="b"/>
              <a:pathLst>
                <a:path w="1435" h="2070">
                  <a:moveTo>
                    <a:pt x="438" y="100"/>
                  </a:moveTo>
                  <a:lnTo>
                    <a:pt x="1435" y="176"/>
                  </a:lnTo>
                  <a:lnTo>
                    <a:pt x="385" y="0"/>
                  </a:lnTo>
                  <a:lnTo>
                    <a:pt x="0" y="2070"/>
                  </a:lnTo>
                  <a:lnTo>
                    <a:pt x="438" y="100"/>
                  </a:lnTo>
                  <a:close/>
                </a:path>
              </a:pathLst>
            </a:custGeom>
            <a:solidFill>
              <a:srgbClr val="FFFFFF"/>
            </a:solidFill>
            <a:ln w="9525">
              <a:noFill/>
              <a:round/>
              <a:headEnd/>
              <a:tailEnd/>
            </a:ln>
          </p:spPr>
          <p:txBody>
            <a:bodyPr/>
            <a:lstStyle/>
            <a:p>
              <a:endParaRPr lang="en-GB"/>
            </a:p>
          </p:txBody>
        </p:sp>
        <p:sp>
          <p:nvSpPr>
            <p:cNvPr id="22154" name="Freeform 650"/>
            <p:cNvSpPr>
              <a:spLocks/>
            </p:cNvSpPr>
            <p:nvPr/>
          </p:nvSpPr>
          <p:spPr bwMode="auto">
            <a:xfrm>
              <a:off x="3196" y="2411"/>
              <a:ext cx="22" cy="22"/>
            </a:xfrm>
            <a:custGeom>
              <a:avLst/>
              <a:gdLst/>
              <a:ahLst/>
              <a:cxnLst>
                <a:cxn ang="0">
                  <a:pos x="55" y="112"/>
                </a:cxn>
                <a:cxn ang="0">
                  <a:pos x="78" y="108"/>
                </a:cxn>
                <a:cxn ang="0">
                  <a:pos x="97" y="96"/>
                </a:cxn>
                <a:cxn ang="0">
                  <a:pos x="108" y="78"/>
                </a:cxn>
                <a:cxn ang="0">
                  <a:pos x="112" y="54"/>
                </a:cxn>
                <a:cxn ang="0">
                  <a:pos x="108" y="34"/>
                </a:cxn>
                <a:cxn ang="0">
                  <a:pos x="97" y="16"/>
                </a:cxn>
                <a:cxn ang="0">
                  <a:pos x="78" y="5"/>
                </a:cxn>
                <a:cxn ang="0">
                  <a:pos x="55" y="0"/>
                </a:cxn>
                <a:cxn ang="0">
                  <a:pos x="34" y="5"/>
                </a:cxn>
                <a:cxn ang="0">
                  <a:pos x="16" y="16"/>
                </a:cxn>
                <a:cxn ang="0">
                  <a:pos x="5" y="34"/>
                </a:cxn>
                <a:cxn ang="0">
                  <a:pos x="0" y="54"/>
                </a:cxn>
                <a:cxn ang="0">
                  <a:pos x="5" y="78"/>
                </a:cxn>
                <a:cxn ang="0">
                  <a:pos x="16" y="96"/>
                </a:cxn>
                <a:cxn ang="0">
                  <a:pos x="34" y="108"/>
                </a:cxn>
                <a:cxn ang="0">
                  <a:pos x="55" y="112"/>
                </a:cxn>
              </a:cxnLst>
              <a:rect l="0" t="0" r="r" b="b"/>
              <a:pathLst>
                <a:path w="112" h="112">
                  <a:moveTo>
                    <a:pt x="55" y="112"/>
                  </a:moveTo>
                  <a:lnTo>
                    <a:pt x="78" y="108"/>
                  </a:lnTo>
                  <a:lnTo>
                    <a:pt x="97" y="96"/>
                  </a:lnTo>
                  <a:lnTo>
                    <a:pt x="108" y="78"/>
                  </a:lnTo>
                  <a:lnTo>
                    <a:pt x="112" y="54"/>
                  </a:lnTo>
                  <a:lnTo>
                    <a:pt x="108" y="34"/>
                  </a:lnTo>
                  <a:lnTo>
                    <a:pt x="97" y="16"/>
                  </a:lnTo>
                  <a:lnTo>
                    <a:pt x="78" y="5"/>
                  </a:lnTo>
                  <a:lnTo>
                    <a:pt x="55" y="0"/>
                  </a:lnTo>
                  <a:lnTo>
                    <a:pt x="34" y="5"/>
                  </a:lnTo>
                  <a:lnTo>
                    <a:pt x="16" y="16"/>
                  </a:lnTo>
                  <a:lnTo>
                    <a:pt x="5" y="34"/>
                  </a:lnTo>
                  <a:lnTo>
                    <a:pt x="0" y="54"/>
                  </a:lnTo>
                  <a:lnTo>
                    <a:pt x="5" y="78"/>
                  </a:lnTo>
                  <a:lnTo>
                    <a:pt x="16" y="96"/>
                  </a:lnTo>
                  <a:lnTo>
                    <a:pt x="34" y="108"/>
                  </a:lnTo>
                  <a:lnTo>
                    <a:pt x="55" y="112"/>
                  </a:lnTo>
                  <a:close/>
                </a:path>
              </a:pathLst>
            </a:custGeom>
            <a:solidFill>
              <a:srgbClr val="000000"/>
            </a:solidFill>
            <a:ln w="9525">
              <a:noFill/>
              <a:round/>
              <a:headEnd/>
              <a:tailEnd/>
            </a:ln>
          </p:spPr>
          <p:txBody>
            <a:bodyPr/>
            <a:lstStyle/>
            <a:p>
              <a:endParaRPr lang="en-GB"/>
            </a:p>
          </p:txBody>
        </p:sp>
        <p:sp>
          <p:nvSpPr>
            <p:cNvPr id="22155" name="Freeform 651"/>
            <p:cNvSpPr>
              <a:spLocks/>
            </p:cNvSpPr>
            <p:nvPr/>
          </p:nvSpPr>
          <p:spPr bwMode="auto">
            <a:xfrm>
              <a:off x="3152" y="2398"/>
              <a:ext cx="23" cy="22"/>
            </a:xfrm>
            <a:custGeom>
              <a:avLst/>
              <a:gdLst/>
              <a:ahLst/>
              <a:cxnLst>
                <a:cxn ang="0">
                  <a:pos x="98" y="15"/>
                </a:cxn>
                <a:cxn ang="0">
                  <a:pos x="80" y="3"/>
                </a:cxn>
                <a:cxn ang="0">
                  <a:pos x="58" y="0"/>
                </a:cxn>
                <a:cxn ang="0">
                  <a:pos x="37" y="3"/>
                </a:cxn>
                <a:cxn ang="0">
                  <a:pos x="19" y="15"/>
                </a:cxn>
                <a:cxn ang="0">
                  <a:pos x="6" y="34"/>
                </a:cxn>
                <a:cxn ang="0">
                  <a:pos x="0" y="55"/>
                </a:cxn>
                <a:cxn ang="0">
                  <a:pos x="6" y="79"/>
                </a:cxn>
                <a:cxn ang="0">
                  <a:pos x="19" y="97"/>
                </a:cxn>
                <a:cxn ang="0">
                  <a:pos x="37" y="110"/>
                </a:cxn>
                <a:cxn ang="0">
                  <a:pos x="58" y="111"/>
                </a:cxn>
                <a:cxn ang="0">
                  <a:pos x="80" y="110"/>
                </a:cxn>
                <a:cxn ang="0">
                  <a:pos x="98" y="97"/>
                </a:cxn>
                <a:cxn ang="0">
                  <a:pos x="110" y="79"/>
                </a:cxn>
                <a:cxn ang="0">
                  <a:pos x="116" y="55"/>
                </a:cxn>
                <a:cxn ang="0">
                  <a:pos x="110" y="34"/>
                </a:cxn>
                <a:cxn ang="0">
                  <a:pos x="98" y="15"/>
                </a:cxn>
              </a:cxnLst>
              <a:rect l="0" t="0" r="r" b="b"/>
              <a:pathLst>
                <a:path w="116" h="111">
                  <a:moveTo>
                    <a:pt x="98" y="15"/>
                  </a:moveTo>
                  <a:lnTo>
                    <a:pt x="80" y="3"/>
                  </a:lnTo>
                  <a:lnTo>
                    <a:pt x="58" y="0"/>
                  </a:lnTo>
                  <a:lnTo>
                    <a:pt x="37" y="3"/>
                  </a:lnTo>
                  <a:lnTo>
                    <a:pt x="19" y="15"/>
                  </a:lnTo>
                  <a:lnTo>
                    <a:pt x="6" y="34"/>
                  </a:lnTo>
                  <a:lnTo>
                    <a:pt x="0" y="55"/>
                  </a:lnTo>
                  <a:lnTo>
                    <a:pt x="6" y="79"/>
                  </a:lnTo>
                  <a:lnTo>
                    <a:pt x="19" y="97"/>
                  </a:lnTo>
                  <a:lnTo>
                    <a:pt x="37" y="110"/>
                  </a:lnTo>
                  <a:lnTo>
                    <a:pt x="58" y="111"/>
                  </a:lnTo>
                  <a:lnTo>
                    <a:pt x="80" y="110"/>
                  </a:lnTo>
                  <a:lnTo>
                    <a:pt x="98" y="97"/>
                  </a:lnTo>
                  <a:lnTo>
                    <a:pt x="110" y="79"/>
                  </a:lnTo>
                  <a:lnTo>
                    <a:pt x="116" y="55"/>
                  </a:lnTo>
                  <a:lnTo>
                    <a:pt x="110" y="34"/>
                  </a:lnTo>
                  <a:lnTo>
                    <a:pt x="98" y="15"/>
                  </a:lnTo>
                  <a:close/>
                </a:path>
              </a:pathLst>
            </a:custGeom>
            <a:solidFill>
              <a:srgbClr val="000000"/>
            </a:solidFill>
            <a:ln w="9525">
              <a:noFill/>
              <a:round/>
              <a:headEnd/>
              <a:tailEnd/>
            </a:ln>
          </p:spPr>
          <p:txBody>
            <a:bodyPr/>
            <a:lstStyle/>
            <a:p>
              <a:endParaRPr lang="en-GB"/>
            </a:p>
          </p:txBody>
        </p:sp>
        <p:sp>
          <p:nvSpPr>
            <p:cNvPr id="22156" name="Freeform 652"/>
            <p:cNvSpPr>
              <a:spLocks/>
            </p:cNvSpPr>
            <p:nvPr/>
          </p:nvSpPr>
          <p:spPr bwMode="auto">
            <a:xfrm>
              <a:off x="2841" y="2147"/>
              <a:ext cx="47" cy="353"/>
            </a:xfrm>
            <a:custGeom>
              <a:avLst/>
              <a:gdLst/>
              <a:ahLst/>
              <a:cxnLst>
                <a:cxn ang="0">
                  <a:pos x="217" y="1193"/>
                </a:cxn>
                <a:cxn ang="0">
                  <a:pos x="232" y="979"/>
                </a:cxn>
                <a:cxn ang="0">
                  <a:pos x="217" y="0"/>
                </a:cxn>
                <a:cxn ang="0">
                  <a:pos x="183" y="53"/>
                </a:cxn>
                <a:cxn ang="0">
                  <a:pos x="170" y="81"/>
                </a:cxn>
                <a:cxn ang="0">
                  <a:pos x="152" y="107"/>
                </a:cxn>
                <a:cxn ang="0">
                  <a:pos x="130" y="131"/>
                </a:cxn>
                <a:cxn ang="0">
                  <a:pos x="112" y="157"/>
                </a:cxn>
                <a:cxn ang="0">
                  <a:pos x="107" y="161"/>
                </a:cxn>
                <a:cxn ang="0">
                  <a:pos x="81" y="545"/>
                </a:cxn>
                <a:cxn ang="0">
                  <a:pos x="39" y="707"/>
                </a:cxn>
                <a:cxn ang="0">
                  <a:pos x="28" y="771"/>
                </a:cxn>
                <a:cxn ang="0">
                  <a:pos x="20" y="791"/>
                </a:cxn>
                <a:cxn ang="0">
                  <a:pos x="10" y="823"/>
                </a:cxn>
                <a:cxn ang="0">
                  <a:pos x="10" y="885"/>
                </a:cxn>
                <a:cxn ang="0">
                  <a:pos x="58" y="955"/>
                </a:cxn>
                <a:cxn ang="0">
                  <a:pos x="84" y="1015"/>
                </a:cxn>
                <a:cxn ang="0">
                  <a:pos x="94" y="1083"/>
                </a:cxn>
                <a:cxn ang="0">
                  <a:pos x="90" y="1119"/>
                </a:cxn>
                <a:cxn ang="0">
                  <a:pos x="78" y="1155"/>
                </a:cxn>
                <a:cxn ang="0">
                  <a:pos x="107" y="1291"/>
                </a:cxn>
                <a:cxn ang="0">
                  <a:pos x="112" y="1364"/>
                </a:cxn>
                <a:cxn ang="0">
                  <a:pos x="60" y="1591"/>
                </a:cxn>
                <a:cxn ang="0">
                  <a:pos x="0" y="1763"/>
                </a:cxn>
                <a:cxn ang="0">
                  <a:pos x="36" y="1725"/>
                </a:cxn>
                <a:cxn ang="0">
                  <a:pos x="84" y="1647"/>
                </a:cxn>
                <a:cxn ang="0">
                  <a:pos x="88" y="1641"/>
                </a:cxn>
                <a:cxn ang="0">
                  <a:pos x="98" y="1619"/>
                </a:cxn>
                <a:cxn ang="0">
                  <a:pos x="123" y="1549"/>
                </a:cxn>
                <a:cxn ang="0">
                  <a:pos x="126" y="1543"/>
                </a:cxn>
                <a:cxn ang="0">
                  <a:pos x="217" y="1193"/>
                </a:cxn>
              </a:cxnLst>
              <a:rect l="0" t="0" r="r" b="b"/>
              <a:pathLst>
                <a:path w="232" h="1763">
                  <a:moveTo>
                    <a:pt x="217" y="1193"/>
                  </a:moveTo>
                  <a:lnTo>
                    <a:pt x="232" y="979"/>
                  </a:lnTo>
                  <a:lnTo>
                    <a:pt x="217" y="0"/>
                  </a:lnTo>
                  <a:lnTo>
                    <a:pt x="183" y="53"/>
                  </a:lnTo>
                  <a:lnTo>
                    <a:pt x="170" y="81"/>
                  </a:lnTo>
                  <a:lnTo>
                    <a:pt x="152" y="107"/>
                  </a:lnTo>
                  <a:lnTo>
                    <a:pt x="130" y="131"/>
                  </a:lnTo>
                  <a:lnTo>
                    <a:pt x="112" y="157"/>
                  </a:lnTo>
                  <a:lnTo>
                    <a:pt x="107" y="161"/>
                  </a:lnTo>
                  <a:lnTo>
                    <a:pt x="81" y="545"/>
                  </a:lnTo>
                  <a:lnTo>
                    <a:pt x="39" y="707"/>
                  </a:lnTo>
                  <a:lnTo>
                    <a:pt x="28" y="771"/>
                  </a:lnTo>
                  <a:lnTo>
                    <a:pt x="20" y="791"/>
                  </a:lnTo>
                  <a:lnTo>
                    <a:pt x="10" y="823"/>
                  </a:lnTo>
                  <a:lnTo>
                    <a:pt x="10" y="885"/>
                  </a:lnTo>
                  <a:lnTo>
                    <a:pt x="58" y="955"/>
                  </a:lnTo>
                  <a:lnTo>
                    <a:pt x="84" y="1015"/>
                  </a:lnTo>
                  <a:lnTo>
                    <a:pt x="94" y="1083"/>
                  </a:lnTo>
                  <a:lnTo>
                    <a:pt x="90" y="1119"/>
                  </a:lnTo>
                  <a:lnTo>
                    <a:pt x="78" y="1155"/>
                  </a:lnTo>
                  <a:lnTo>
                    <a:pt x="107" y="1291"/>
                  </a:lnTo>
                  <a:lnTo>
                    <a:pt x="112" y="1364"/>
                  </a:lnTo>
                  <a:lnTo>
                    <a:pt x="60" y="1591"/>
                  </a:lnTo>
                  <a:lnTo>
                    <a:pt x="0" y="1763"/>
                  </a:lnTo>
                  <a:lnTo>
                    <a:pt x="36" y="1725"/>
                  </a:lnTo>
                  <a:lnTo>
                    <a:pt x="84" y="1647"/>
                  </a:lnTo>
                  <a:lnTo>
                    <a:pt x="88" y="1641"/>
                  </a:lnTo>
                  <a:lnTo>
                    <a:pt x="98" y="1619"/>
                  </a:lnTo>
                  <a:lnTo>
                    <a:pt x="123" y="1549"/>
                  </a:lnTo>
                  <a:lnTo>
                    <a:pt x="126" y="1543"/>
                  </a:lnTo>
                  <a:lnTo>
                    <a:pt x="217" y="1193"/>
                  </a:lnTo>
                  <a:close/>
                </a:path>
              </a:pathLst>
            </a:custGeom>
            <a:solidFill>
              <a:srgbClr val="FFFFFF"/>
            </a:solidFill>
            <a:ln w="9525">
              <a:noFill/>
              <a:round/>
              <a:headEnd/>
              <a:tailEnd/>
            </a:ln>
          </p:spPr>
          <p:txBody>
            <a:bodyPr/>
            <a:lstStyle/>
            <a:p>
              <a:endParaRPr lang="en-GB"/>
            </a:p>
          </p:txBody>
        </p:sp>
        <p:sp>
          <p:nvSpPr>
            <p:cNvPr id="22157" name="Freeform 653"/>
            <p:cNvSpPr>
              <a:spLocks/>
            </p:cNvSpPr>
            <p:nvPr/>
          </p:nvSpPr>
          <p:spPr bwMode="auto">
            <a:xfrm>
              <a:off x="2747" y="1748"/>
              <a:ext cx="76" cy="172"/>
            </a:xfrm>
            <a:custGeom>
              <a:avLst/>
              <a:gdLst/>
              <a:ahLst/>
              <a:cxnLst>
                <a:cxn ang="0">
                  <a:pos x="24" y="28"/>
                </a:cxn>
                <a:cxn ang="0">
                  <a:pos x="17" y="47"/>
                </a:cxn>
                <a:cxn ang="0">
                  <a:pos x="14" y="55"/>
                </a:cxn>
                <a:cxn ang="0">
                  <a:pos x="0" y="108"/>
                </a:cxn>
                <a:cxn ang="0">
                  <a:pos x="77" y="214"/>
                </a:cxn>
                <a:cxn ang="0">
                  <a:pos x="119" y="286"/>
                </a:cxn>
                <a:cxn ang="0">
                  <a:pos x="161" y="414"/>
                </a:cxn>
                <a:cxn ang="0">
                  <a:pos x="164" y="428"/>
                </a:cxn>
                <a:cxn ang="0">
                  <a:pos x="221" y="432"/>
                </a:cxn>
                <a:cxn ang="0">
                  <a:pos x="244" y="438"/>
                </a:cxn>
                <a:cxn ang="0">
                  <a:pos x="263" y="450"/>
                </a:cxn>
                <a:cxn ang="0">
                  <a:pos x="296" y="487"/>
                </a:cxn>
                <a:cxn ang="0">
                  <a:pos x="296" y="514"/>
                </a:cxn>
                <a:cxn ang="0">
                  <a:pos x="280" y="498"/>
                </a:cxn>
                <a:cxn ang="0">
                  <a:pos x="250" y="474"/>
                </a:cxn>
                <a:cxn ang="0">
                  <a:pos x="234" y="464"/>
                </a:cxn>
                <a:cxn ang="0">
                  <a:pos x="216" y="458"/>
                </a:cxn>
                <a:cxn ang="0">
                  <a:pos x="179" y="456"/>
                </a:cxn>
                <a:cxn ang="0">
                  <a:pos x="166" y="458"/>
                </a:cxn>
                <a:cxn ang="0">
                  <a:pos x="198" y="848"/>
                </a:cxn>
                <a:cxn ang="0">
                  <a:pos x="226" y="858"/>
                </a:cxn>
                <a:cxn ang="0">
                  <a:pos x="250" y="858"/>
                </a:cxn>
                <a:cxn ang="0">
                  <a:pos x="258" y="856"/>
                </a:cxn>
                <a:cxn ang="0">
                  <a:pos x="289" y="848"/>
                </a:cxn>
                <a:cxn ang="0">
                  <a:pos x="357" y="832"/>
                </a:cxn>
                <a:cxn ang="0">
                  <a:pos x="380" y="832"/>
                </a:cxn>
                <a:cxn ang="0">
                  <a:pos x="364" y="767"/>
                </a:cxn>
                <a:cxn ang="0">
                  <a:pos x="320" y="487"/>
                </a:cxn>
                <a:cxn ang="0">
                  <a:pos x="262" y="336"/>
                </a:cxn>
                <a:cxn ang="0">
                  <a:pos x="242" y="301"/>
                </a:cxn>
                <a:cxn ang="0">
                  <a:pos x="206" y="236"/>
                </a:cxn>
                <a:cxn ang="0">
                  <a:pos x="184" y="196"/>
                </a:cxn>
                <a:cxn ang="0">
                  <a:pos x="30" y="0"/>
                </a:cxn>
                <a:cxn ang="0">
                  <a:pos x="24" y="28"/>
                </a:cxn>
              </a:cxnLst>
              <a:rect l="0" t="0" r="r" b="b"/>
              <a:pathLst>
                <a:path w="380" h="858">
                  <a:moveTo>
                    <a:pt x="24" y="28"/>
                  </a:moveTo>
                  <a:lnTo>
                    <a:pt x="17" y="47"/>
                  </a:lnTo>
                  <a:lnTo>
                    <a:pt x="14" y="55"/>
                  </a:lnTo>
                  <a:lnTo>
                    <a:pt x="0" y="108"/>
                  </a:lnTo>
                  <a:lnTo>
                    <a:pt x="77" y="214"/>
                  </a:lnTo>
                  <a:lnTo>
                    <a:pt x="119" y="286"/>
                  </a:lnTo>
                  <a:lnTo>
                    <a:pt x="161" y="414"/>
                  </a:lnTo>
                  <a:lnTo>
                    <a:pt x="164" y="428"/>
                  </a:lnTo>
                  <a:lnTo>
                    <a:pt x="221" y="432"/>
                  </a:lnTo>
                  <a:lnTo>
                    <a:pt x="244" y="438"/>
                  </a:lnTo>
                  <a:lnTo>
                    <a:pt x="263" y="450"/>
                  </a:lnTo>
                  <a:lnTo>
                    <a:pt x="296" y="487"/>
                  </a:lnTo>
                  <a:lnTo>
                    <a:pt x="296" y="514"/>
                  </a:lnTo>
                  <a:lnTo>
                    <a:pt x="280" y="498"/>
                  </a:lnTo>
                  <a:lnTo>
                    <a:pt x="250" y="474"/>
                  </a:lnTo>
                  <a:lnTo>
                    <a:pt x="234" y="464"/>
                  </a:lnTo>
                  <a:lnTo>
                    <a:pt x="216" y="458"/>
                  </a:lnTo>
                  <a:lnTo>
                    <a:pt x="179" y="456"/>
                  </a:lnTo>
                  <a:lnTo>
                    <a:pt x="166" y="458"/>
                  </a:lnTo>
                  <a:lnTo>
                    <a:pt x="198" y="848"/>
                  </a:lnTo>
                  <a:lnTo>
                    <a:pt x="226" y="858"/>
                  </a:lnTo>
                  <a:lnTo>
                    <a:pt x="250" y="858"/>
                  </a:lnTo>
                  <a:lnTo>
                    <a:pt x="258" y="856"/>
                  </a:lnTo>
                  <a:lnTo>
                    <a:pt x="289" y="848"/>
                  </a:lnTo>
                  <a:lnTo>
                    <a:pt x="357" y="832"/>
                  </a:lnTo>
                  <a:lnTo>
                    <a:pt x="380" y="832"/>
                  </a:lnTo>
                  <a:lnTo>
                    <a:pt x="364" y="767"/>
                  </a:lnTo>
                  <a:lnTo>
                    <a:pt x="320" y="487"/>
                  </a:lnTo>
                  <a:lnTo>
                    <a:pt x="262" y="336"/>
                  </a:lnTo>
                  <a:lnTo>
                    <a:pt x="242" y="301"/>
                  </a:lnTo>
                  <a:lnTo>
                    <a:pt x="206" y="236"/>
                  </a:lnTo>
                  <a:lnTo>
                    <a:pt x="184" y="196"/>
                  </a:lnTo>
                  <a:lnTo>
                    <a:pt x="30" y="0"/>
                  </a:lnTo>
                  <a:lnTo>
                    <a:pt x="24" y="28"/>
                  </a:lnTo>
                  <a:close/>
                </a:path>
              </a:pathLst>
            </a:custGeom>
            <a:solidFill>
              <a:srgbClr val="FFFFFF"/>
            </a:solidFill>
            <a:ln w="9525">
              <a:noFill/>
              <a:round/>
              <a:headEnd/>
              <a:tailEnd/>
            </a:ln>
          </p:spPr>
          <p:txBody>
            <a:bodyPr/>
            <a:lstStyle/>
            <a:p>
              <a:endParaRPr lang="en-GB"/>
            </a:p>
          </p:txBody>
        </p:sp>
        <p:sp>
          <p:nvSpPr>
            <p:cNvPr id="22158" name="Freeform 654"/>
            <p:cNvSpPr>
              <a:spLocks/>
            </p:cNvSpPr>
            <p:nvPr/>
          </p:nvSpPr>
          <p:spPr bwMode="auto">
            <a:xfrm>
              <a:off x="2751" y="1748"/>
              <a:ext cx="2" cy="10"/>
            </a:xfrm>
            <a:custGeom>
              <a:avLst/>
              <a:gdLst/>
              <a:ahLst/>
              <a:cxnLst>
                <a:cxn ang="0">
                  <a:pos x="0" y="47"/>
                </a:cxn>
                <a:cxn ang="0">
                  <a:pos x="7" y="28"/>
                </a:cxn>
                <a:cxn ang="0">
                  <a:pos x="13" y="0"/>
                </a:cxn>
                <a:cxn ang="0">
                  <a:pos x="0" y="47"/>
                </a:cxn>
              </a:cxnLst>
              <a:rect l="0" t="0" r="r" b="b"/>
              <a:pathLst>
                <a:path w="13" h="47">
                  <a:moveTo>
                    <a:pt x="0" y="47"/>
                  </a:moveTo>
                  <a:lnTo>
                    <a:pt x="7" y="28"/>
                  </a:lnTo>
                  <a:lnTo>
                    <a:pt x="13" y="0"/>
                  </a:lnTo>
                  <a:lnTo>
                    <a:pt x="0" y="47"/>
                  </a:lnTo>
                  <a:close/>
                </a:path>
              </a:pathLst>
            </a:custGeom>
            <a:solidFill>
              <a:srgbClr val="FFBFBF"/>
            </a:solidFill>
            <a:ln w="9525">
              <a:noFill/>
              <a:round/>
              <a:headEnd/>
              <a:tailEnd/>
            </a:ln>
          </p:spPr>
          <p:txBody>
            <a:bodyPr/>
            <a:lstStyle/>
            <a:p>
              <a:endParaRPr lang="en-GB"/>
            </a:p>
          </p:txBody>
        </p:sp>
        <p:sp>
          <p:nvSpPr>
            <p:cNvPr id="22159" name="Freeform 655"/>
            <p:cNvSpPr>
              <a:spLocks noEditPoints="1"/>
            </p:cNvSpPr>
            <p:nvPr/>
          </p:nvSpPr>
          <p:spPr bwMode="auto">
            <a:xfrm>
              <a:off x="2320" y="1770"/>
              <a:ext cx="544" cy="762"/>
            </a:xfrm>
            <a:custGeom>
              <a:avLst/>
              <a:gdLst/>
              <a:ahLst/>
              <a:cxnLst>
                <a:cxn ang="0">
                  <a:pos x="1036" y="736"/>
                </a:cxn>
                <a:cxn ang="0">
                  <a:pos x="361" y="1190"/>
                </a:cxn>
                <a:cxn ang="0">
                  <a:pos x="0" y="1986"/>
                </a:cxn>
                <a:cxn ang="0">
                  <a:pos x="772" y="2788"/>
                </a:cxn>
                <a:cxn ang="0">
                  <a:pos x="1304" y="3554"/>
                </a:cxn>
                <a:cxn ang="0">
                  <a:pos x="1909" y="3802"/>
                </a:cxn>
                <a:cxn ang="0">
                  <a:pos x="2642" y="3618"/>
                </a:cxn>
                <a:cxn ang="0">
                  <a:pos x="2720" y="3251"/>
                </a:cxn>
                <a:cxn ang="0">
                  <a:pos x="2494" y="3246"/>
                </a:cxn>
                <a:cxn ang="0">
                  <a:pos x="1714" y="3165"/>
                </a:cxn>
                <a:cxn ang="0">
                  <a:pos x="2037" y="2570"/>
                </a:cxn>
                <a:cxn ang="0">
                  <a:pos x="2469" y="2372"/>
                </a:cxn>
                <a:cxn ang="0">
                  <a:pos x="2689" y="2432"/>
                </a:cxn>
                <a:cxn ang="0">
                  <a:pos x="2666" y="1380"/>
                </a:cxn>
                <a:cxn ang="0">
                  <a:pos x="2435" y="1148"/>
                </a:cxn>
                <a:cxn ang="0">
                  <a:pos x="2241" y="1178"/>
                </a:cxn>
                <a:cxn ang="0">
                  <a:pos x="2097" y="1244"/>
                </a:cxn>
                <a:cxn ang="0">
                  <a:pos x="2020" y="1038"/>
                </a:cxn>
                <a:cxn ang="0">
                  <a:pos x="2052" y="926"/>
                </a:cxn>
                <a:cxn ang="0">
                  <a:pos x="1995" y="908"/>
                </a:cxn>
                <a:cxn ang="0">
                  <a:pos x="2299" y="736"/>
                </a:cxn>
                <a:cxn ang="0">
                  <a:pos x="2299" y="350"/>
                </a:cxn>
                <a:cxn ang="0">
                  <a:pos x="2032" y="788"/>
                </a:cxn>
                <a:cxn ang="0">
                  <a:pos x="1838" y="896"/>
                </a:cxn>
                <a:cxn ang="0">
                  <a:pos x="2086" y="462"/>
                </a:cxn>
                <a:cxn ang="0">
                  <a:pos x="2257" y="178"/>
                </a:cxn>
                <a:cxn ang="0">
                  <a:pos x="1808" y="520"/>
                </a:cxn>
                <a:cxn ang="0">
                  <a:pos x="1456" y="486"/>
                </a:cxn>
                <a:cxn ang="0">
                  <a:pos x="319" y="1594"/>
                </a:cxn>
                <a:cxn ang="0">
                  <a:pos x="866" y="1104"/>
                </a:cxn>
                <a:cxn ang="0">
                  <a:pos x="1456" y="1086"/>
                </a:cxn>
                <a:cxn ang="0">
                  <a:pos x="1320" y="1238"/>
                </a:cxn>
                <a:cxn ang="0">
                  <a:pos x="356" y="1576"/>
                </a:cxn>
                <a:cxn ang="0">
                  <a:pos x="1264" y="1368"/>
                </a:cxn>
                <a:cxn ang="0">
                  <a:pos x="1086" y="1440"/>
                </a:cxn>
                <a:cxn ang="0">
                  <a:pos x="1044" y="1478"/>
                </a:cxn>
                <a:cxn ang="0">
                  <a:pos x="1320" y="1660"/>
                </a:cxn>
                <a:cxn ang="0">
                  <a:pos x="746" y="1856"/>
                </a:cxn>
                <a:cxn ang="0">
                  <a:pos x="1131" y="1811"/>
                </a:cxn>
                <a:cxn ang="0">
                  <a:pos x="681" y="1922"/>
                </a:cxn>
                <a:cxn ang="0">
                  <a:pos x="503" y="1822"/>
                </a:cxn>
                <a:cxn ang="0">
                  <a:pos x="657" y="1702"/>
                </a:cxn>
                <a:cxn ang="0">
                  <a:pos x="1843" y="1162"/>
                </a:cxn>
                <a:cxn ang="0">
                  <a:pos x="1956" y="1498"/>
                </a:cxn>
                <a:cxn ang="0">
                  <a:pos x="1968" y="1626"/>
                </a:cxn>
                <a:cxn ang="0">
                  <a:pos x="1584" y="1416"/>
                </a:cxn>
                <a:cxn ang="0">
                  <a:pos x="1547" y="1382"/>
                </a:cxn>
                <a:cxn ang="0">
                  <a:pos x="2340" y="2110"/>
                </a:cxn>
                <a:cxn ang="0">
                  <a:pos x="2155" y="2254"/>
                </a:cxn>
                <a:cxn ang="0">
                  <a:pos x="2291" y="1958"/>
                </a:cxn>
                <a:cxn ang="0">
                  <a:pos x="1943" y="2306"/>
                </a:cxn>
                <a:cxn ang="0">
                  <a:pos x="1866" y="2278"/>
                </a:cxn>
                <a:cxn ang="0">
                  <a:pos x="1723" y="2074"/>
                </a:cxn>
                <a:cxn ang="0">
                  <a:pos x="1634" y="2324"/>
                </a:cxn>
                <a:cxn ang="0">
                  <a:pos x="1684" y="2418"/>
                </a:cxn>
                <a:cxn ang="0">
                  <a:pos x="1536" y="2324"/>
                </a:cxn>
                <a:cxn ang="0">
                  <a:pos x="597" y="2610"/>
                </a:cxn>
                <a:cxn ang="0">
                  <a:pos x="688" y="2570"/>
                </a:cxn>
                <a:cxn ang="0">
                  <a:pos x="1162" y="2872"/>
                </a:cxn>
                <a:cxn ang="0">
                  <a:pos x="691" y="2668"/>
                </a:cxn>
              </a:cxnLst>
              <a:rect l="0" t="0" r="r" b="b"/>
              <a:pathLst>
                <a:path w="2720" h="3808">
                  <a:moveTo>
                    <a:pt x="1178" y="615"/>
                  </a:moveTo>
                  <a:lnTo>
                    <a:pt x="1142" y="622"/>
                  </a:lnTo>
                  <a:lnTo>
                    <a:pt x="1110" y="634"/>
                  </a:lnTo>
                  <a:lnTo>
                    <a:pt x="1096" y="644"/>
                  </a:lnTo>
                  <a:lnTo>
                    <a:pt x="1086" y="656"/>
                  </a:lnTo>
                  <a:lnTo>
                    <a:pt x="1036" y="736"/>
                  </a:lnTo>
                  <a:lnTo>
                    <a:pt x="1005" y="774"/>
                  </a:lnTo>
                  <a:lnTo>
                    <a:pt x="906" y="864"/>
                  </a:lnTo>
                  <a:lnTo>
                    <a:pt x="751" y="960"/>
                  </a:lnTo>
                  <a:lnTo>
                    <a:pt x="709" y="978"/>
                  </a:lnTo>
                  <a:lnTo>
                    <a:pt x="458" y="1114"/>
                  </a:lnTo>
                  <a:lnTo>
                    <a:pt x="361" y="1190"/>
                  </a:lnTo>
                  <a:lnTo>
                    <a:pt x="280" y="1277"/>
                  </a:lnTo>
                  <a:lnTo>
                    <a:pt x="243" y="1322"/>
                  </a:lnTo>
                  <a:lnTo>
                    <a:pt x="154" y="1472"/>
                  </a:lnTo>
                  <a:lnTo>
                    <a:pt x="84" y="1633"/>
                  </a:lnTo>
                  <a:lnTo>
                    <a:pt x="18" y="1852"/>
                  </a:lnTo>
                  <a:lnTo>
                    <a:pt x="0" y="1986"/>
                  </a:lnTo>
                  <a:lnTo>
                    <a:pt x="5" y="2118"/>
                  </a:lnTo>
                  <a:lnTo>
                    <a:pt x="63" y="2306"/>
                  </a:lnTo>
                  <a:lnTo>
                    <a:pt x="136" y="2426"/>
                  </a:lnTo>
                  <a:lnTo>
                    <a:pt x="232" y="2528"/>
                  </a:lnTo>
                  <a:lnTo>
                    <a:pt x="342" y="2604"/>
                  </a:lnTo>
                  <a:lnTo>
                    <a:pt x="772" y="2788"/>
                  </a:lnTo>
                  <a:lnTo>
                    <a:pt x="943" y="2896"/>
                  </a:lnTo>
                  <a:lnTo>
                    <a:pt x="1054" y="3008"/>
                  </a:lnTo>
                  <a:lnTo>
                    <a:pt x="1149" y="3141"/>
                  </a:lnTo>
                  <a:lnTo>
                    <a:pt x="1225" y="3286"/>
                  </a:lnTo>
                  <a:lnTo>
                    <a:pt x="1301" y="3512"/>
                  </a:lnTo>
                  <a:lnTo>
                    <a:pt x="1304" y="3554"/>
                  </a:lnTo>
                  <a:lnTo>
                    <a:pt x="1298" y="3600"/>
                  </a:lnTo>
                  <a:lnTo>
                    <a:pt x="1301" y="3642"/>
                  </a:lnTo>
                  <a:lnTo>
                    <a:pt x="1322" y="3672"/>
                  </a:lnTo>
                  <a:lnTo>
                    <a:pt x="1406" y="3714"/>
                  </a:lnTo>
                  <a:lnTo>
                    <a:pt x="1500" y="3741"/>
                  </a:lnTo>
                  <a:lnTo>
                    <a:pt x="1909" y="3802"/>
                  </a:lnTo>
                  <a:lnTo>
                    <a:pt x="2134" y="3808"/>
                  </a:lnTo>
                  <a:lnTo>
                    <a:pt x="2351" y="3778"/>
                  </a:lnTo>
                  <a:lnTo>
                    <a:pt x="2454" y="3744"/>
                  </a:lnTo>
                  <a:lnTo>
                    <a:pt x="2548" y="3698"/>
                  </a:lnTo>
                  <a:lnTo>
                    <a:pt x="2600" y="3660"/>
                  </a:lnTo>
                  <a:lnTo>
                    <a:pt x="2642" y="3618"/>
                  </a:lnTo>
                  <a:lnTo>
                    <a:pt x="2678" y="3566"/>
                  </a:lnTo>
                  <a:lnTo>
                    <a:pt x="2692" y="3534"/>
                  </a:lnTo>
                  <a:lnTo>
                    <a:pt x="2644" y="3612"/>
                  </a:lnTo>
                  <a:lnTo>
                    <a:pt x="2608" y="3650"/>
                  </a:lnTo>
                  <a:lnTo>
                    <a:pt x="2668" y="3478"/>
                  </a:lnTo>
                  <a:lnTo>
                    <a:pt x="2720" y="3251"/>
                  </a:lnTo>
                  <a:lnTo>
                    <a:pt x="2715" y="3178"/>
                  </a:lnTo>
                  <a:lnTo>
                    <a:pt x="2686" y="3042"/>
                  </a:lnTo>
                  <a:lnTo>
                    <a:pt x="2666" y="3090"/>
                  </a:lnTo>
                  <a:lnTo>
                    <a:pt x="2608" y="3165"/>
                  </a:lnTo>
                  <a:lnTo>
                    <a:pt x="2536" y="3222"/>
                  </a:lnTo>
                  <a:lnTo>
                    <a:pt x="2494" y="3246"/>
                  </a:lnTo>
                  <a:lnTo>
                    <a:pt x="2412" y="3274"/>
                  </a:lnTo>
                  <a:lnTo>
                    <a:pt x="2276" y="3292"/>
                  </a:lnTo>
                  <a:lnTo>
                    <a:pt x="2139" y="3288"/>
                  </a:lnTo>
                  <a:lnTo>
                    <a:pt x="1961" y="3258"/>
                  </a:lnTo>
                  <a:lnTo>
                    <a:pt x="1754" y="3190"/>
                  </a:lnTo>
                  <a:lnTo>
                    <a:pt x="1714" y="3165"/>
                  </a:lnTo>
                  <a:lnTo>
                    <a:pt x="1654" y="3104"/>
                  </a:lnTo>
                  <a:lnTo>
                    <a:pt x="1689" y="3050"/>
                  </a:lnTo>
                  <a:lnTo>
                    <a:pt x="1806" y="2924"/>
                  </a:lnTo>
                  <a:lnTo>
                    <a:pt x="1953" y="2664"/>
                  </a:lnTo>
                  <a:lnTo>
                    <a:pt x="1992" y="2614"/>
                  </a:lnTo>
                  <a:lnTo>
                    <a:pt x="2037" y="2570"/>
                  </a:lnTo>
                  <a:lnTo>
                    <a:pt x="2092" y="2544"/>
                  </a:lnTo>
                  <a:lnTo>
                    <a:pt x="2215" y="2521"/>
                  </a:lnTo>
                  <a:lnTo>
                    <a:pt x="2274" y="2497"/>
                  </a:lnTo>
                  <a:lnTo>
                    <a:pt x="2372" y="2421"/>
                  </a:lnTo>
                  <a:lnTo>
                    <a:pt x="2420" y="2390"/>
                  </a:lnTo>
                  <a:lnTo>
                    <a:pt x="2469" y="2372"/>
                  </a:lnTo>
                  <a:lnTo>
                    <a:pt x="2524" y="2377"/>
                  </a:lnTo>
                  <a:lnTo>
                    <a:pt x="2584" y="2414"/>
                  </a:lnTo>
                  <a:lnTo>
                    <a:pt x="2624" y="2466"/>
                  </a:lnTo>
                  <a:lnTo>
                    <a:pt x="2644" y="2526"/>
                  </a:lnTo>
                  <a:lnTo>
                    <a:pt x="2647" y="2594"/>
                  </a:lnTo>
                  <a:lnTo>
                    <a:pt x="2689" y="2432"/>
                  </a:lnTo>
                  <a:lnTo>
                    <a:pt x="2715" y="2048"/>
                  </a:lnTo>
                  <a:lnTo>
                    <a:pt x="2696" y="2065"/>
                  </a:lnTo>
                  <a:lnTo>
                    <a:pt x="2668" y="2082"/>
                  </a:lnTo>
                  <a:lnTo>
                    <a:pt x="2715" y="1955"/>
                  </a:lnTo>
                  <a:lnTo>
                    <a:pt x="2684" y="1422"/>
                  </a:lnTo>
                  <a:lnTo>
                    <a:pt x="2666" y="1380"/>
                  </a:lnTo>
                  <a:lnTo>
                    <a:pt x="2636" y="1345"/>
                  </a:lnTo>
                  <a:lnTo>
                    <a:pt x="2490" y="1228"/>
                  </a:lnTo>
                  <a:lnTo>
                    <a:pt x="2460" y="1191"/>
                  </a:lnTo>
                  <a:lnTo>
                    <a:pt x="2442" y="1150"/>
                  </a:lnTo>
                  <a:lnTo>
                    <a:pt x="2442" y="1144"/>
                  </a:lnTo>
                  <a:lnTo>
                    <a:pt x="2435" y="1148"/>
                  </a:lnTo>
                  <a:lnTo>
                    <a:pt x="2346" y="1180"/>
                  </a:lnTo>
                  <a:lnTo>
                    <a:pt x="2294" y="1190"/>
                  </a:lnTo>
                  <a:lnTo>
                    <a:pt x="2198" y="1198"/>
                  </a:lnTo>
                  <a:lnTo>
                    <a:pt x="2286" y="1160"/>
                  </a:lnTo>
                  <a:lnTo>
                    <a:pt x="2299" y="1152"/>
                  </a:lnTo>
                  <a:lnTo>
                    <a:pt x="2241" y="1178"/>
                  </a:lnTo>
                  <a:lnTo>
                    <a:pt x="2108" y="1208"/>
                  </a:lnTo>
                  <a:lnTo>
                    <a:pt x="2021" y="1216"/>
                  </a:lnTo>
                  <a:lnTo>
                    <a:pt x="2052" y="1225"/>
                  </a:lnTo>
                  <a:lnTo>
                    <a:pt x="2070" y="1228"/>
                  </a:lnTo>
                  <a:lnTo>
                    <a:pt x="2086" y="1235"/>
                  </a:lnTo>
                  <a:lnTo>
                    <a:pt x="2097" y="1244"/>
                  </a:lnTo>
                  <a:lnTo>
                    <a:pt x="2079" y="1250"/>
                  </a:lnTo>
                  <a:lnTo>
                    <a:pt x="1980" y="1264"/>
                  </a:lnTo>
                  <a:lnTo>
                    <a:pt x="1942" y="1264"/>
                  </a:lnTo>
                  <a:lnTo>
                    <a:pt x="1950" y="1204"/>
                  </a:lnTo>
                  <a:lnTo>
                    <a:pt x="1966" y="1148"/>
                  </a:lnTo>
                  <a:lnTo>
                    <a:pt x="2020" y="1038"/>
                  </a:lnTo>
                  <a:lnTo>
                    <a:pt x="2056" y="990"/>
                  </a:lnTo>
                  <a:lnTo>
                    <a:pt x="2146" y="908"/>
                  </a:lnTo>
                  <a:lnTo>
                    <a:pt x="2200" y="876"/>
                  </a:lnTo>
                  <a:lnTo>
                    <a:pt x="2164" y="882"/>
                  </a:lnTo>
                  <a:lnTo>
                    <a:pt x="2087" y="908"/>
                  </a:lnTo>
                  <a:lnTo>
                    <a:pt x="2052" y="926"/>
                  </a:lnTo>
                  <a:lnTo>
                    <a:pt x="1990" y="982"/>
                  </a:lnTo>
                  <a:lnTo>
                    <a:pt x="1942" y="1044"/>
                  </a:lnTo>
                  <a:lnTo>
                    <a:pt x="1938" y="1036"/>
                  </a:lnTo>
                  <a:lnTo>
                    <a:pt x="1938" y="1018"/>
                  </a:lnTo>
                  <a:lnTo>
                    <a:pt x="1966" y="954"/>
                  </a:lnTo>
                  <a:lnTo>
                    <a:pt x="1995" y="908"/>
                  </a:lnTo>
                  <a:lnTo>
                    <a:pt x="2032" y="879"/>
                  </a:lnTo>
                  <a:lnTo>
                    <a:pt x="2070" y="854"/>
                  </a:lnTo>
                  <a:lnTo>
                    <a:pt x="2158" y="828"/>
                  </a:lnTo>
                  <a:lnTo>
                    <a:pt x="2246" y="816"/>
                  </a:lnTo>
                  <a:lnTo>
                    <a:pt x="2276" y="798"/>
                  </a:lnTo>
                  <a:lnTo>
                    <a:pt x="2299" y="736"/>
                  </a:lnTo>
                  <a:lnTo>
                    <a:pt x="2333" y="740"/>
                  </a:lnTo>
                  <a:lnTo>
                    <a:pt x="2359" y="750"/>
                  </a:lnTo>
                  <a:lnTo>
                    <a:pt x="2364" y="750"/>
                  </a:lnTo>
                  <a:lnTo>
                    <a:pt x="2336" y="740"/>
                  </a:lnTo>
                  <a:lnTo>
                    <a:pt x="2304" y="350"/>
                  </a:lnTo>
                  <a:lnTo>
                    <a:pt x="2299" y="350"/>
                  </a:lnTo>
                  <a:lnTo>
                    <a:pt x="2286" y="356"/>
                  </a:lnTo>
                  <a:lnTo>
                    <a:pt x="2270" y="366"/>
                  </a:lnTo>
                  <a:lnTo>
                    <a:pt x="2246" y="390"/>
                  </a:lnTo>
                  <a:lnTo>
                    <a:pt x="2218" y="432"/>
                  </a:lnTo>
                  <a:lnTo>
                    <a:pt x="2068" y="736"/>
                  </a:lnTo>
                  <a:lnTo>
                    <a:pt x="2032" y="788"/>
                  </a:lnTo>
                  <a:lnTo>
                    <a:pt x="1986" y="835"/>
                  </a:lnTo>
                  <a:lnTo>
                    <a:pt x="1932" y="879"/>
                  </a:lnTo>
                  <a:lnTo>
                    <a:pt x="1914" y="888"/>
                  </a:lnTo>
                  <a:lnTo>
                    <a:pt x="1896" y="894"/>
                  </a:lnTo>
                  <a:lnTo>
                    <a:pt x="1877" y="896"/>
                  </a:lnTo>
                  <a:lnTo>
                    <a:pt x="1838" y="896"/>
                  </a:lnTo>
                  <a:lnTo>
                    <a:pt x="1817" y="894"/>
                  </a:lnTo>
                  <a:lnTo>
                    <a:pt x="1782" y="884"/>
                  </a:lnTo>
                  <a:lnTo>
                    <a:pt x="1796" y="848"/>
                  </a:lnTo>
                  <a:lnTo>
                    <a:pt x="1814" y="816"/>
                  </a:lnTo>
                  <a:lnTo>
                    <a:pt x="1950" y="656"/>
                  </a:lnTo>
                  <a:lnTo>
                    <a:pt x="2086" y="462"/>
                  </a:lnTo>
                  <a:lnTo>
                    <a:pt x="2180" y="368"/>
                  </a:lnTo>
                  <a:lnTo>
                    <a:pt x="2234" y="337"/>
                  </a:lnTo>
                  <a:lnTo>
                    <a:pt x="2294" y="320"/>
                  </a:lnTo>
                  <a:lnTo>
                    <a:pt x="2302" y="320"/>
                  </a:lnTo>
                  <a:lnTo>
                    <a:pt x="2299" y="306"/>
                  </a:lnTo>
                  <a:lnTo>
                    <a:pt x="2257" y="178"/>
                  </a:lnTo>
                  <a:lnTo>
                    <a:pt x="2215" y="106"/>
                  </a:lnTo>
                  <a:lnTo>
                    <a:pt x="2138" y="0"/>
                  </a:lnTo>
                  <a:lnTo>
                    <a:pt x="2120" y="64"/>
                  </a:lnTo>
                  <a:lnTo>
                    <a:pt x="2010" y="284"/>
                  </a:lnTo>
                  <a:lnTo>
                    <a:pt x="1938" y="388"/>
                  </a:lnTo>
                  <a:lnTo>
                    <a:pt x="1808" y="520"/>
                  </a:lnTo>
                  <a:lnTo>
                    <a:pt x="1707" y="592"/>
                  </a:lnTo>
                  <a:lnTo>
                    <a:pt x="1416" y="722"/>
                  </a:lnTo>
                  <a:lnTo>
                    <a:pt x="1274" y="762"/>
                  </a:lnTo>
                  <a:lnTo>
                    <a:pt x="1225" y="769"/>
                  </a:lnTo>
                  <a:lnTo>
                    <a:pt x="1351" y="634"/>
                  </a:lnTo>
                  <a:lnTo>
                    <a:pt x="1456" y="486"/>
                  </a:lnTo>
                  <a:lnTo>
                    <a:pt x="1503" y="384"/>
                  </a:lnTo>
                  <a:lnTo>
                    <a:pt x="1476" y="396"/>
                  </a:lnTo>
                  <a:lnTo>
                    <a:pt x="1398" y="474"/>
                  </a:lnTo>
                  <a:lnTo>
                    <a:pt x="1210" y="604"/>
                  </a:lnTo>
                  <a:lnTo>
                    <a:pt x="1178" y="615"/>
                  </a:lnTo>
                  <a:close/>
                  <a:moveTo>
                    <a:pt x="319" y="1594"/>
                  </a:moveTo>
                  <a:lnTo>
                    <a:pt x="343" y="1528"/>
                  </a:lnTo>
                  <a:lnTo>
                    <a:pt x="379" y="1466"/>
                  </a:lnTo>
                  <a:lnTo>
                    <a:pt x="426" y="1410"/>
                  </a:lnTo>
                  <a:lnTo>
                    <a:pt x="534" y="1308"/>
                  </a:lnTo>
                  <a:lnTo>
                    <a:pt x="655" y="1222"/>
                  </a:lnTo>
                  <a:lnTo>
                    <a:pt x="866" y="1104"/>
                  </a:lnTo>
                  <a:lnTo>
                    <a:pt x="994" y="1057"/>
                  </a:lnTo>
                  <a:lnTo>
                    <a:pt x="1168" y="1024"/>
                  </a:lnTo>
                  <a:lnTo>
                    <a:pt x="1304" y="1032"/>
                  </a:lnTo>
                  <a:lnTo>
                    <a:pt x="1393" y="1054"/>
                  </a:lnTo>
                  <a:lnTo>
                    <a:pt x="1435" y="1072"/>
                  </a:lnTo>
                  <a:lnTo>
                    <a:pt x="1456" y="1086"/>
                  </a:lnTo>
                  <a:lnTo>
                    <a:pt x="1468" y="1108"/>
                  </a:lnTo>
                  <a:lnTo>
                    <a:pt x="1468" y="1138"/>
                  </a:lnTo>
                  <a:lnTo>
                    <a:pt x="1452" y="1162"/>
                  </a:lnTo>
                  <a:lnTo>
                    <a:pt x="1403" y="1198"/>
                  </a:lnTo>
                  <a:lnTo>
                    <a:pt x="1362" y="1222"/>
                  </a:lnTo>
                  <a:lnTo>
                    <a:pt x="1320" y="1238"/>
                  </a:lnTo>
                  <a:lnTo>
                    <a:pt x="1228" y="1262"/>
                  </a:lnTo>
                  <a:lnTo>
                    <a:pt x="783" y="1288"/>
                  </a:lnTo>
                  <a:lnTo>
                    <a:pt x="740" y="1300"/>
                  </a:lnTo>
                  <a:lnTo>
                    <a:pt x="655" y="1340"/>
                  </a:lnTo>
                  <a:lnTo>
                    <a:pt x="497" y="1448"/>
                  </a:lnTo>
                  <a:lnTo>
                    <a:pt x="356" y="1576"/>
                  </a:lnTo>
                  <a:lnTo>
                    <a:pt x="319" y="1594"/>
                  </a:lnTo>
                  <a:close/>
                  <a:moveTo>
                    <a:pt x="1000" y="1406"/>
                  </a:moveTo>
                  <a:lnTo>
                    <a:pt x="1060" y="1382"/>
                  </a:lnTo>
                  <a:lnTo>
                    <a:pt x="1162" y="1364"/>
                  </a:lnTo>
                  <a:lnTo>
                    <a:pt x="1196" y="1362"/>
                  </a:lnTo>
                  <a:lnTo>
                    <a:pt x="1264" y="1368"/>
                  </a:lnTo>
                  <a:lnTo>
                    <a:pt x="1364" y="1392"/>
                  </a:lnTo>
                  <a:lnTo>
                    <a:pt x="1393" y="1406"/>
                  </a:lnTo>
                  <a:lnTo>
                    <a:pt x="1191" y="1400"/>
                  </a:lnTo>
                  <a:lnTo>
                    <a:pt x="1160" y="1406"/>
                  </a:lnTo>
                  <a:lnTo>
                    <a:pt x="1113" y="1424"/>
                  </a:lnTo>
                  <a:lnTo>
                    <a:pt x="1086" y="1440"/>
                  </a:lnTo>
                  <a:lnTo>
                    <a:pt x="1071" y="1445"/>
                  </a:lnTo>
                  <a:lnTo>
                    <a:pt x="1060" y="1455"/>
                  </a:lnTo>
                  <a:lnTo>
                    <a:pt x="1044" y="1460"/>
                  </a:lnTo>
                  <a:lnTo>
                    <a:pt x="1032" y="1470"/>
                  </a:lnTo>
                  <a:lnTo>
                    <a:pt x="1018" y="1478"/>
                  </a:lnTo>
                  <a:lnTo>
                    <a:pt x="1044" y="1478"/>
                  </a:lnTo>
                  <a:lnTo>
                    <a:pt x="1110" y="1464"/>
                  </a:lnTo>
                  <a:lnTo>
                    <a:pt x="1257" y="1472"/>
                  </a:lnTo>
                  <a:lnTo>
                    <a:pt x="1301" y="1484"/>
                  </a:lnTo>
                  <a:lnTo>
                    <a:pt x="1461" y="1546"/>
                  </a:lnTo>
                  <a:lnTo>
                    <a:pt x="1409" y="1547"/>
                  </a:lnTo>
                  <a:lnTo>
                    <a:pt x="1320" y="1660"/>
                  </a:lnTo>
                  <a:lnTo>
                    <a:pt x="1244" y="1730"/>
                  </a:lnTo>
                  <a:lnTo>
                    <a:pt x="1147" y="1792"/>
                  </a:lnTo>
                  <a:lnTo>
                    <a:pt x="1032" y="1845"/>
                  </a:lnTo>
                  <a:lnTo>
                    <a:pt x="969" y="1860"/>
                  </a:lnTo>
                  <a:lnTo>
                    <a:pt x="824" y="1868"/>
                  </a:lnTo>
                  <a:lnTo>
                    <a:pt x="746" y="1856"/>
                  </a:lnTo>
                  <a:lnTo>
                    <a:pt x="793" y="1872"/>
                  </a:lnTo>
                  <a:lnTo>
                    <a:pt x="846" y="1877"/>
                  </a:lnTo>
                  <a:lnTo>
                    <a:pt x="943" y="1872"/>
                  </a:lnTo>
                  <a:lnTo>
                    <a:pt x="1042" y="1845"/>
                  </a:lnTo>
                  <a:lnTo>
                    <a:pt x="1131" y="1804"/>
                  </a:lnTo>
                  <a:lnTo>
                    <a:pt x="1131" y="1811"/>
                  </a:lnTo>
                  <a:lnTo>
                    <a:pt x="1060" y="1884"/>
                  </a:lnTo>
                  <a:lnTo>
                    <a:pt x="982" y="1944"/>
                  </a:lnTo>
                  <a:lnTo>
                    <a:pt x="937" y="1968"/>
                  </a:lnTo>
                  <a:lnTo>
                    <a:pt x="893" y="1979"/>
                  </a:lnTo>
                  <a:lnTo>
                    <a:pt x="846" y="1976"/>
                  </a:lnTo>
                  <a:lnTo>
                    <a:pt x="681" y="1922"/>
                  </a:lnTo>
                  <a:lnTo>
                    <a:pt x="621" y="1932"/>
                  </a:lnTo>
                  <a:lnTo>
                    <a:pt x="502" y="1934"/>
                  </a:lnTo>
                  <a:lnTo>
                    <a:pt x="443" y="1921"/>
                  </a:lnTo>
                  <a:lnTo>
                    <a:pt x="563" y="1826"/>
                  </a:lnTo>
                  <a:lnTo>
                    <a:pt x="552" y="1822"/>
                  </a:lnTo>
                  <a:lnTo>
                    <a:pt x="503" y="1822"/>
                  </a:lnTo>
                  <a:lnTo>
                    <a:pt x="492" y="1820"/>
                  </a:lnTo>
                  <a:lnTo>
                    <a:pt x="479" y="1816"/>
                  </a:lnTo>
                  <a:lnTo>
                    <a:pt x="469" y="1811"/>
                  </a:lnTo>
                  <a:lnTo>
                    <a:pt x="618" y="1743"/>
                  </a:lnTo>
                  <a:lnTo>
                    <a:pt x="639" y="1724"/>
                  </a:lnTo>
                  <a:lnTo>
                    <a:pt x="657" y="1702"/>
                  </a:lnTo>
                  <a:lnTo>
                    <a:pt x="612" y="1696"/>
                  </a:lnTo>
                  <a:lnTo>
                    <a:pt x="570" y="1684"/>
                  </a:lnTo>
                  <a:lnTo>
                    <a:pt x="817" y="1546"/>
                  </a:lnTo>
                  <a:lnTo>
                    <a:pt x="937" y="1440"/>
                  </a:lnTo>
                  <a:lnTo>
                    <a:pt x="1000" y="1406"/>
                  </a:lnTo>
                  <a:close/>
                  <a:moveTo>
                    <a:pt x="1843" y="1162"/>
                  </a:moveTo>
                  <a:lnTo>
                    <a:pt x="1872" y="1118"/>
                  </a:lnTo>
                  <a:lnTo>
                    <a:pt x="1904" y="1160"/>
                  </a:lnTo>
                  <a:lnTo>
                    <a:pt x="1914" y="1216"/>
                  </a:lnTo>
                  <a:lnTo>
                    <a:pt x="1908" y="1277"/>
                  </a:lnTo>
                  <a:lnTo>
                    <a:pt x="1909" y="1338"/>
                  </a:lnTo>
                  <a:lnTo>
                    <a:pt x="1956" y="1498"/>
                  </a:lnTo>
                  <a:lnTo>
                    <a:pt x="2028" y="1642"/>
                  </a:lnTo>
                  <a:lnTo>
                    <a:pt x="2181" y="1846"/>
                  </a:lnTo>
                  <a:lnTo>
                    <a:pt x="2241" y="1910"/>
                  </a:lnTo>
                  <a:lnTo>
                    <a:pt x="2204" y="1896"/>
                  </a:lnTo>
                  <a:lnTo>
                    <a:pt x="2076" y="1766"/>
                  </a:lnTo>
                  <a:lnTo>
                    <a:pt x="1968" y="1626"/>
                  </a:lnTo>
                  <a:lnTo>
                    <a:pt x="1880" y="1478"/>
                  </a:lnTo>
                  <a:lnTo>
                    <a:pt x="1830" y="1316"/>
                  </a:lnTo>
                  <a:lnTo>
                    <a:pt x="1824" y="1262"/>
                  </a:lnTo>
                  <a:lnTo>
                    <a:pt x="1830" y="1210"/>
                  </a:lnTo>
                  <a:lnTo>
                    <a:pt x="1843" y="1162"/>
                  </a:lnTo>
                  <a:close/>
                  <a:moveTo>
                    <a:pt x="1584" y="1416"/>
                  </a:moveTo>
                  <a:lnTo>
                    <a:pt x="1584" y="1442"/>
                  </a:lnTo>
                  <a:lnTo>
                    <a:pt x="1560" y="1523"/>
                  </a:lnTo>
                  <a:lnTo>
                    <a:pt x="1494" y="1406"/>
                  </a:lnTo>
                  <a:lnTo>
                    <a:pt x="1487" y="1364"/>
                  </a:lnTo>
                  <a:lnTo>
                    <a:pt x="1510" y="1364"/>
                  </a:lnTo>
                  <a:lnTo>
                    <a:pt x="1547" y="1382"/>
                  </a:lnTo>
                  <a:lnTo>
                    <a:pt x="1566" y="1394"/>
                  </a:lnTo>
                  <a:lnTo>
                    <a:pt x="1584" y="1416"/>
                  </a:lnTo>
                  <a:close/>
                  <a:moveTo>
                    <a:pt x="2317" y="1992"/>
                  </a:moveTo>
                  <a:lnTo>
                    <a:pt x="2336" y="2034"/>
                  </a:lnTo>
                  <a:lnTo>
                    <a:pt x="2342" y="2076"/>
                  </a:lnTo>
                  <a:lnTo>
                    <a:pt x="2340" y="2110"/>
                  </a:lnTo>
                  <a:lnTo>
                    <a:pt x="2324" y="2140"/>
                  </a:lnTo>
                  <a:lnTo>
                    <a:pt x="2304" y="2160"/>
                  </a:lnTo>
                  <a:lnTo>
                    <a:pt x="2280" y="2178"/>
                  </a:lnTo>
                  <a:lnTo>
                    <a:pt x="2192" y="2230"/>
                  </a:lnTo>
                  <a:lnTo>
                    <a:pt x="2168" y="2252"/>
                  </a:lnTo>
                  <a:lnTo>
                    <a:pt x="2155" y="2254"/>
                  </a:lnTo>
                  <a:lnTo>
                    <a:pt x="2164" y="2212"/>
                  </a:lnTo>
                  <a:lnTo>
                    <a:pt x="2248" y="2065"/>
                  </a:lnTo>
                  <a:lnTo>
                    <a:pt x="2264" y="2024"/>
                  </a:lnTo>
                  <a:lnTo>
                    <a:pt x="2268" y="1982"/>
                  </a:lnTo>
                  <a:lnTo>
                    <a:pt x="2254" y="1938"/>
                  </a:lnTo>
                  <a:lnTo>
                    <a:pt x="2291" y="1958"/>
                  </a:lnTo>
                  <a:lnTo>
                    <a:pt x="2317" y="1992"/>
                  </a:lnTo>
                  <a:close/>
                  <a:moveTo>
                    <a:pt x="2003" y="2264"/>
                  </a:moveTo>
                  <a:lnTo>
                    <a:pt x="2021" y="2282"/>
                  </a:lnTo>
                  <a:lnTo>
                    <a:pt x="1998" y="2278"/>
                  </a:lnTo>
                  <a:lnTo>
                    <a:pt x="1980" y="2284"/>
                  </a:lnTo>
                  <a:lnTo>
                    <a:pt x="1943" y="2306"/>
                  </a:lnTo>
                  <a:lnTo>
                    <a:pt x="1927" y="2320"/>
                  </a:lnTo>
                  <a:lnTo>
                    <a:pt x="1909" y="2332"/>
                  </a:lnTo>
                  <a:lnTo>
                    <a:pt x="1867" y="2342"/>
                  </a:lnTo>
                  <a:lnTo>
                    <a:pt x="1802" y="2326"/>
                  </a:lnTo>
                  <a:lnTo>
                    <a:pt x="1820" y="2306"/>
                  </a:lnTo>
                  <a:lnTo>
                    <a:pt x="1866" y="2278"/>
                  </a:lnTo>
                  <a:lnTo>
                    <a:pt x="1892" y="2270"/>
                  </a:lnTo>
                  <a:lnTo>
                    <a:pt x="1943" y="2260"/>
                  </a:lnTo>
                  <a:lnTo>
                    <a:pt x="1998" y="2260"/>
                  </a:lnTo>
                  <a:lnTo>
                    <a:pt x="2003" y="2264"/>
                  </a:lnTo>
                  <a:close/>
                  <a:moveTo>
                    <a:pt x="1706" y="2094"/>
                  </a:moveTo>
                  <a:lnTo>
                    <a:pt x="1723" y="2074"/>
                  </a:lnTo>
                  <a:lnTo>
                    <a:pt x="1718" y="2099"/>
                  </a:lnTo>
                  <a:lnTo>
                    <a:pt x="1707" y="2122"/>
                  </a:lnTo>
                  <a:lnTo>
                    <a:pt x="1664" y="2190"/>
                  </a:lnTo>
                  <a:lnTo>
                    <a:pt x="1639" y="2240"/>
                  </a:lnTo>
                  <a:lnTo>
                    <a:pt x="1630" y="2294"/>
                  </a:lnTo>
                  <a:lnTo>
                    <a:pt x="1634" y="2324"/>
                  </a:lnTo>
                  <a:lnTo>
                    <a:pt x="1642" y="2350"/>
                  </a:lnTo>
                  <a:lnTo>
                    <a:pt x="1660" y="2374"/>
                  </a:lnTo>
                  <a:lnTo>
                    <a:pt x="1678" y="2387"/>
                  </a:lnTo>
                  <a:lnTo>
                    <a:pt x="1748" y="2402"/>
                  </a:lnTo>
                  <a:lnTo>
                    <a:pt x="1707" y="2414"/>
                  </a:lnTo>
                  <a:lnTo>
                    <a:pt x="1684" y="2418"/>
                  </a:lnTo>
                  <a:lnTo>
                    <a:pt x="1664" y="2418"/>
                  </a:lnTo>
                  <a:lnTo>
                    <a:pt x="1618" y="2410"/>
                  </a:lnTo>
                  <a:lnTo>
                    <a:pt x="1582" y="2392"/>
                  </a:lnTo>
                  <a:lnTo>
                    <a:pt x="1563" y="2377"/>
                  </a:lnTo>
                  <a:lnTo>
                    <a:pt x="1540" y="2343"/>
                  </a:lnTo>
                  <a:lnTo>
                    <a:pt x="1536" y="2324"/>
                  </a:lnTo>
                  <a:lnTo>
                    <a:pt x="1547" y="2254"/>
                  </a:lnTo>
                  <a:lnTo>
                    <a:pt x="1566" y="2220"/>
                  </a:lnTo>
                  <a:lnTo>
                    <a:pt x="1618" y="2167"/>
                  </a:lnTo>
                  <a:lnTo>
                    <a:pt x="1706" y="2094"/>
                  </a:lnTo>
                  <a:close/>
                  <a:moveTo>
                    <a:pt x="691" y="2668"/>
                  </a:moveTo>
                  <a:lnTo>
                    <a:pt x="597" y="2610"/>
                  </a:lnTo>
                  <a:lnTo>
                    <a:pt x="469" y="2510"/>
                  </a:lnTo>
                  <a:lnTo>
                    <a:pt x="492" y="2514"/>
                  </a:lnTo>
                  <a:lnTo>
                    <a:pt x="528" y="2526"/>
                  </a:lnTo>
                  <a:lnTo>
                    <a:pt x="581" y="2552"/>
                  </a:lnTo>
                  <a:lnTo>
                    <a:pt x="655" y="2568"/>
                  </a:lnTo>
                  <a:lnTo>
                    <a:pt x="688" y="2570"/>
                  </a:lnTo>
                  <a:lnTo>
                    <a:pt x="895" y="2616"/>
                  </a:lnTo>
                  <a:lnTo>
                    <a:pt x="987" y="2662"/>
                  </a:lnTo>
                  <a:lnTo>
                    <a:pt x="1042" y="2706"/>
                  </a:lnTo>
                  <a:lnTo>
                    <a:pt x="1142" y="2842"/>
                  </a:lnTo>
                  <a:lnTo>
                    <a:pt x="1180" y="2877"/>
                  </a:lnTo>
                  <a:lnTo>
                    <a:pt x="1162" y="2872"/>
                  </a:lnTo>
                  <a:lnTo>
                    <a:pt x="1144" y="2860"/>
                  </a:lnTo>
                  <a:lnTo>
                    <a:pt x="1084" y="2804"/>
                  </a:lnTo>
                  <a:lnTo>
                    <a:pt x="1050" y="2778"/>
                  </a:lnTo>
                  <a:lnTo>
                    <a:pt x="950" y="2740"/>
                  </a:lnTo>
                  <a:lnTo>
                    <a:pt x="790" y="2704"/>
                  </a:lnTo>
                  <a:lnTo>
                    <a:pt x="691" y="2668"/>
                  </a:lnTo>
                  <a:close/>
                </a:path>
              </a:pathLst>
            </a:custGeom>
            <a:solidFill>
              <a:srgbClr val="FFBFBF"/>
            </a:solidFill>
            <a:ln w="9525">
              <a:noFill/>
              <a:round/>
              <a:headEnd/>
              <a:tailEnd/>
            </a:ln>
          </p:spPr>
          <p:txBody>
            <a:bodyPr/>
            <a:lstStyle/>
            <a:p>
              <a:endParaRPr lang="en-GB"/>
            </a:p>
          </p:txBody>
        </p:sp>
        <p:sp>
          <p:nvSpPr>
            <p:cNvPr id="22160" name="Freeform 656"/>
            <p:cNvSpPr>
              <a:spLocks/>
            </p:cNvSpPr>
            <p:nvPr/>
          </p:nvSpPr>
          <p:spPr bwMode="auto">
            <a:xfrm>
              <a:off x="2383" y="1975"/>
              <a:ext cx="230" cy="114"/>
            </a:xfrm>
            <a:custGeom>
              <a:avLst/>
              <a:gdLst/>
              <a:ahLst/>
              <a:cxnLst>
                <a:cxn ang="0">
                  <a:pos x="24" y="504"/>
                </a:cxn>
                <a:cxn ang="0">
                  <a:pos x="0" y="570"/>
                </a:cxn>
                <a:cxn ang="0">
                  <a:pos x="37" y="552"/>
                </a:cxn>
                <a:cxn ang="0">
                  <a:pos x="178" y="424"/>
                </a:cxn>
                <a:cxn ang="0">
                  <a:pos x="336" y="316"/>
                </a:cxn>
                <a:cxn ang="0">
                  <a:pos x="421" y="276"/>
                </a:cxn>
                <a:cxn ang="0">
                  <a:pos x="464" y="264"/>
                </a:cxn>
                <a:cxn ang="0">
                  <a:pos x="909" y="238"/>
                </a:cxn>
                <a:cxn ang="0">
                  <a:pos x="1001" y="214"/>
                </a:cxn>
                <a:cxn ang="0">
                  <a:pos x="1043" y="198"/>
                </a:cxn>
                <a:cxn ang="0">
                  <a:pos x="1084" y="174"/>
                </a:cxn>
                <a:cxn ang="0">
                  <a:pos x="1133" y="138"/>
                </a:cxn>
                <a:cxn ang="0">
                  <a:pos x="1149" y="114"/>
                </a:cxn>
                <a:cxn ang="0">
                  <a:pos x="1149" y="84"/>
                </a:cxn>
                <a:cxn ang="0">
                  <a:pos x="1137" y="62"/>
                </a:cxn>
                <a:cxn ang="0">
                  <a:pos x="1116" y="48"/>
                </a:cxn>
                <a:cxn ang="0">
                  <a:pos x="1074" y="30"/>
                </a:cxn>
                <a:cxn ang="0">
                  <a:pos x="985" y="8"/>
                </a:cxn>
                <a:cxn ang="0">
                  <a:pos x="849" y="0"/>
                </a:cxn>
                <a:cxn ang="0">
                  <a:pos x="675" y="33"/>
                </a:cxn>
                <a:cxn ang="0">
                  <a:pos x="547" y="80"/>
                </a:cxn>
                <a:cxn ang="0">
                  <a:pos x="336" y="198"/>
                </a:cxn>
                <a:cxn ang="0">
                  <a:pos x="215" y="284"/>
                </a:cxn>
                <a:cxn ang="0">
                  <a:pos x="107" y="386"/>
                </a:cxn>
                <a:cxn ang="0">
                  <a:pos x="60" y="442"/>
                </a:cxn>
                <a:cxn ang="0">
                  <a:pos x="24" y="504"/>
                </a:cxn>
              </a:cxnLst>
              <a:rect l="0" t="0" r="r" b="b"/>
              <a:pathLst>
                <a:path w="1149" h="570">
                  <a:moveTo>
                    <a:pt x="24" y="504"/>
                  </a:moveTo>
                  <a:lnTo>
                    <a:pt x="0" y="570"/>
                  </a:lnTo>
                  <a:lnTo>
                    <a:pt x="37" y="552"/>
                  </a:lnTo>
                  <a:lnTo>
                    <a:pt x="178" y="424"/>
                  </a:lnTo>
                  <a:lnTo>
                    <a:pt x="336" y="316"/>
                  </a:lnTo>
                  <a:lnTo>
                    <a:pt x="421" y="276"/>
                  </a:lnTo>
                  <a:lnTo>
                    <a:pt x="464" y="264"/>
                  </a:lnTo>
                  <a:lnTo>
                    <a:pt x="909" y="238"/>
                  </a:lnTo>
                  <a:lnTo>
                    <a:pt x="1001" y="214"/>
                  </a:lnTo>
                  <a:lnTo>
                    <a:pt x="1043" y="198"/>
                  </a:lnTo>
                  <a:lnTo>
                    <a:pt x="1084" y="174"/>
                  </a:lnTo>
                  <a:lnTo>
                    <a:pt x="1133" y="138"/>
                  </a:lnTo>
                  <a:lnTo>
                    <a:pt x="1149" y="114"/>
                  </a:lnTo>
                  <a:lnTo>
                    <a:pt x="1149" y="84"/>
                  </a:lnTo>
                  <a:lnTo>
                    <a:pt x="1137" y="62"/>
                  </a:lnTo>
                  <a:lnTo>
                    <a:pt x="1116" y="48"/>
                  </a:lnTo>
                  <a:lnTo>
                    <a:pt x="1074" y="30"/>
                  </a:lnTo>
                  <a:lnTo>
                    <a:pt x="985" y="8"/>
                  </a:lnTo>
                  <a:lnTo>
                    <a:pt x="849" y="0"/>
                  </a:lnTo>
                  <a:lnTo>
                    <a:pt x="675" y="33"/>
                  </a:lnTo>
                  <a:lnTo>
                    <a:pt x="547" y="80"/>
                  </a:lnTo>
                  <a:lnTo>
                    <a:pt x="336" y="198"/>
                  </a:lnTo>
                  <a:lnTo>
                    <a:pt x="215" y="284"/>
                  </a:lnTo>
                  <a:lnTo>
                    <a:pt x="107" y="386"/>
                  </a:lnTo>
                  <a:lnTo>
                    <a:pt x="60" y="442"/>
                  </a:lnTo>
                  <a:lnTo>
                    <a:pt x="24" y="504"/>
                  </a:lnTo>
                  <a:close/>
                </a:path>
              </a:pathLst>
            </a:custGeom>
            <a:solidFill>
              <a:srgbClr val="000000"/>
            </a:solidFill>
            <a:ln w="9525">
              <a:noFill/>
              <a:round/>
              <a:headEnd/>
              <a:tailEnd/>
            </a:ln>
          </p:spPr>
          <p:txBody>
            <a:bodyPr/>
            <a:lstStyle/>
            <a:p>
              <a:endParaRPr lang="en-GB"/>
            </a:p>
          </p:txBody>
        </p:sp>
        <p:sp>
          <p:nvSpPr>
            <p:cNvPr id="22161" name="Freeform 657"/>
            <p:cNvSpPr>
              <a:spLocks/>
            </p:cNvSpPr>
            <p:nvPr/>
          </p:nvSpPr>
          <p:spPr bwMode="auto">
            <a:xfrm>
              <a:off x="2408" y="2042"/>
              <a:ext cx="204" cy="124"/>
            </a:xfrm>
            <a:custGeom>
              <a:avLst/>
              <a:gdLst/>
              <a:ahLst/>
              <a:cxnLst>
                <a:cxn ang="0">
                  <a:pos x="617" y="20"/>
                </a:cxn>
                <a:cxn ang="0">
                  <a:pos x="557" y="44"/>
                </a:cxn>
                <a:cxn ang="0">
                  <a:pos x="494" y="78"/>
                </a:cxn>
                <a:cxn ang="0">
                  <a:pos x="374" y="184"/>
                </a:cxn>
                <a:cxn ang="0">
                  <a:pos x="127" y="322"/>
                </a:cxn>
                <a:cxn ang="0">
                  <a:pos x="169" y="334"/>
                </a:cxn>
                <a:cxn ang="0">
                  <a:pos x="214" y="340"/>
                </a:cxn>
                <a:cxn ang="0">
                  <a:pos x="196" y="362"/>
                </a:cxn>
                <a:cxn ang="0">
                  <a:pos x="175" y="381"/>
                </a:cxn>
                <a:cxn ang="0">
                  <a:pos x="26" y="449"/>
                </a:cxn>
                <a:cxn ang="0">
                  <a:pos x="36" y="454"/>
                </a:cxn>
                <a:cxn ang="0">
                  <a:pos x="49" y="458"/>
                </a:cxn>
                <a:cxn ang="0">
                  <a:pos x="60" y="460"/>
                </a:cxn>
                <a:cxn ang="0">
                  <a:pos x="109" y="460"/>
                </a:cxn>
                <a:cxn ang="0">
                  <a:pos x="120" y="464"/>
                </a:cxn>
                <a:cxn ang="0">
                  <a:pos x="0" y="559"/>
                </a:cxn>
                <a:cxn ang="0">
                  <a:pos x="59" y="572"/>
                </a:cxn>
                <a:cxn ang="0">
                  <a:pos x="178" y="570"/>
                </a:cxn>
                <a:cxn ang="0">
                  <a:pos x="238" y="560"/>
                </a:cxn>
                <a:cxn ang="0">
                  <a:pos x="403" y="614"/>
                </a:cxn>
                <a:cxn ang="0">
                  <a:pos x="450" y="617"/>
                </a:cxn>
                <a:cxn ang="0">
                  <a:pos x="494" y="606"/>
                </a:cxn>
                <a:cxn ang="0">
                  <a:pos x="539" y="582"/>
                </a:cxn>
                <a:cxn ang="0">
                  <a:pos x="617" y="522"/>
                </a:cxn>
                <a:cxn ang="0">
                  <a:pos x="688" y="449"/>
                </a:cxn>
                <a:cxn ang="0">
                  <a:pos x="688" y="442"/>
                </a:cxn>
                <a:cxn ang="0">
                  <a:pos x="599" y="483"/>
                </a:cxn>
                <a:cxn ang="0">
                  <a:pos x="500" y="510"/>
                </a:cxn>
                <a:cxn ang="0">
                  <a:pos x="403" y="515"/>
                </a:cxn>
                <a:cxn ang="0">
                  <a:pos x="350" y="510"/>
                </a:cxn>
                <a:cxn ang="0">
                  <a:pos x="303" y="494"/>
                </a:cxn>
                <a:cxn ang="0">
                  <a:pos x="329" y="442"/>
                </a:cxn>
                <a:cxn ang="0">
                  <a:pos x="397" y="340"/>
                </a:cxn>
                <a:cxn ang="0">
                  <a:pos x="481" y="246"/>
                </a:cxn>
                <a:cxn ang="0">
                  <a:pos x="581" y="180"/>
                </a:cxn>
                <a:cxn ang="0">
                  <a:pos x="636" y="161"/>
                </a:cxn>
                <a:cxn ang="0">
                  <a:pos x="687" y="150"/>
                </a:cxn>
                <a:cxn ang="0">
                  <a:pos x="735" y="148"/>
                </a:cxn>
                <a:cxn ang="0">
                  <a:pos x="966" y="185"/>
                </a:cxn>
                <a:cxn ang="0">
                  <a:pos x="1018" y="184"/>
                </a:cxn>
                <a:cxn ang="0">
                  <a:pos x="858" y="122"/>
                </a:cxn>
                <a:cxn ang="0">
                  <a:pos x="814" y="110"/>
                </a:cxn>
                <a:cxn ang="0">
                  <a:pos x="667" y="102"/>
                </a:cxn>
                <a:cxn ang="0">
                  <a:pos x="601" y="116"/>
                </a:cxn>
                <a:cxn ang="0">
                  <a:pos x="575" y="116"/>
                </a:cxn>
                <a:cxn ang="0">
                  <a:pos x="589" y="108"/>
                </a:cxn>
                <a:cxn ang="0">
                  <a:pos x="601" y="98"/>
                </a:cxn>
                <a:cxn ang="0">
                  <a:pos x="617" y="93"/>
                </a:cxn>
                <a:cxn ang="0">
                  <a:pos x="628" y="83"/>
                </a:cxn>
                <a:cxn ang="0">
                  <a:pos x="643" y="78"/>
                </a:cxn>
                <a:cxn ang="0">
                  <a:pos x="670" y="62"/>
                </a:cxn>
                <a:cxn ang="0">
                  <a:pos x="717" y="44"/>
                </a:cxn>
                <a:cxn ang="0">
                  <a:pos x="748" y="38"/>
                </a:cxn>
                <a:cxn ang="0">
                  <a:pos x="950" y="44"/>
                </a:cxn>
                <a:cxn ang="0">
                  <a:pos x="921" y="30"/>
                </a:cxn>
                <a:cxn ang="0">
                  <a:pos x="821" y="6"/>
                </a:cxn>
                <a:cxn ang="0">
                  <a:pos x="753" y="0"/>
                </a:cxn>
                <a:cxn ang="0">
                  <a:pos x="719" y="2"/>
                </a:cxn>
                <a:cxn ang="0">
                  <a:pos x="617" y="20"/>
                </a:cxn>
              </a:cxnLst>
              <a:rect l="0" t="0" r="r" b="b"/>
              <a:pathLst>
                <a:path w="1018" h="617">
                  <a:moveTo>
                    <a:pt x="617" y="20"/>
                  </a:moveTo>
                  <a:lnTo>
                    <a:pt x="557" y="44"/>
                  </a:lnTo>
                  <a:lnTo>
                    <a:pt x="494" y="78"/>
                  </a:lnTo>
                  <a:lnTo>
                    <a:pt x="374" y="184"/>
                  </a:lnTo>
                  <a:lnTo>
                    <a:pt x="127" y="322"/>
                  </a:lnTo>
                  <a:lnTo>
                    <a:pt x="169" y="334"/>
                  </a:lnTo>
                  <a:lnTo>
                    <a:pt x="214" y="340"/>
                  </a:lnTo>
                  <a:lnTo>
                    <a:pt x="196" y="362"/>
                  </a:lnTo>
                  <a:lnTo>
                    <a:pt x="175" y="381"/>
                  </a:lnTo>
                  <a:lnTo>
                    <a:pt x="26" y="449"/>
                  </a:lnTo>
                  <a:lnTo>
                    <a:pt x="36" y="454"/>
                  </a:lnTo>
                  <a:lnTo>
                    <a:pt x="49" y="458"/>
                  </a:lnTo>
                  <a:lnTo>
                    <a:pt x="60" y="460"/>
                  </a:lnTo>
                  <a:lnTo>
                    <a:pt x="109" y="460"/>
                  </a:lnTo>
                  <a:lnTo>
                    <a:pt x="120" y="464"/>
                  </a:lnTo>
                  <a:lnTo>
                    <a:pt x="0" y="559"/>
                  </a:lnTo>
                  <a:lnTo>
                    <a:pt x="59" y="572"/>
                  </a:lnTo>
                  <a:lnTo>
                    <a:pt x="178" y="570"/>
                  </a:lnTo>
                  <a:lnTo>
                    <a:pt x="238" y="560"/>
                  </a:lnTo>
                  <a:lnTo>
                    <a:pt x="403" y="614"/>
                  </a:lnTo>
                  <a:lnTo>
                    <a:pt x="450" y="617"/>
                  </a:lnTo>
                  <a:lnTo>
                    <a:pt x="494" y="606"/>
                  </a:lnTo>
                  <a:lnTo>
                    <a:pt x="539" y="582"/>
                  </a:lnTo>
                  <a:lnTo>
                    <a:pt x="617" y="522"/>
                  </a:lnTo>
                  <a:lnTo>
                    <a:pt x="688" y="449"/>
                  </a:lnTo>
                  <a:lnTo>
                    <a:pt x="688" y="442"/>
                  </a:lnTo>
                  <a:lnTo>
                    <a:pt x="599" y="483"/>
                  </a:lnTo>
                  <a:lnTo>
                    <a:pt x="500" y="510"/>
                  </a:lnTo>
                  <a:lnTo>
                    <a:pt x="403" y="515"/>
                  </a:lnTo>
                  <a:lnTo>
                    <a:pt x="350" y="510"/>
                  </a:lnTo>
                  <a:lnTo>
                    <a:pt x="303" y="494"/>
                  </a:lnTo>
                  <a:lnTo>
                    <a:pt x="329" y="442"/>
                  </a:lnTo>
                  <a:lnTo>
                    <a:pt x="397" y="340"/>
                  </a:lnTo>
                  <a:lnTo>
                    <a:pt x="481" y="246"/>
                  </a:lnTo>
                  <a:lnTo>
                    <a:pt x="581" y="180"/>
                  </a:lnTo>
                  <a:lnTo>
                    <a:pt x="636" y="161"/>
                  </a:lnTo>
                  <a:lnTo>
                    <a:pt x="687" y="150"/>
                  </a:lnTo>
                  <a:lnTo>
                    <a:pt x="735" y="148"/>
                  </a:lnTo>
                  <a:lnTo>
                    <a:pt x="966" y="185"/>
                  </a:lnTo>
                  <a:lnTo>
                    <a:pt x="1018" y="184"/>
                  </a:lnTo>
                  <a:lnTo>
                    <a:pt x="858" y="122"/>
                  </a:lnTo>
                  <a:lnTo>
                    <a:pt x="814" y="110"/>
                  </a:lnTo>
                  <a:lnTo>
                    <a:pt x="667" y="102"/>
                  </a:lnTo>
                  <a:lnTo>
                    <a:pt x="601" y="116"/>
                  </a:lnTo>
                  <a:lnTo>
                    <a:pt x="575" y="116"/>
                  </a:lnTo>
                  <a:lnTo>
                    <a:pt x="589" y="108"/>
                  </a:lnTo>
                  <a:lnTo>
                    <a:pt x="601" y="98"/>
                  </a:lnTo>
                  <a:lnTo>
                    <a:pt x="617" y="93"/>
                  </a:lnTo>
                  <a:lnTo>
                    <a:pt x="628" y="83"/>
                  </a:lnTo>
                  <a:lnTo>
                    <a:pt x="643" y="78"/>
                  </a:lnTo>
                  <a:lnTo>
                    <a:pt x="670" y="62"/>
                  </a:lnTo>
                  <a:lnTo>
                    <a:pt x="717" y="44"/>
                  </a:lnTo>
                  <a:lnTo>
                    <a:pt x="748" y="38"/>
                  </a:lnTo>
                  <a:lnTo>
                    <a:pt x="950" y="44"/>
                  </a:lnTo>
                  <a:lnTo>
                    <a:pt x="921" y="30"/>
                  </a:lnTo>
                  <a:lnTo>
                    <a:pt x="821" y="6"/>
                  </a:lnTo>
                  <a:lnTo>
                    <a:pt x="753" y="0"/>
                  </a:lnTo>
                  <a:lnTo>
                    <a:pt x="719" y="2"/>
                  </a:lnTo>
                  <a:lnTo>
                    <a:pt x="617" y="20"/>
                  </a:lnTo>
                  <a:close/>
                </a:path>
              </a:pathLst>
            </a:custGeom>
            <a:solidFill>
              <a:srgbClr val="000000"/>
            </a:solidFill>
            <a:ln w="9525">
              <a:noFill/>
              <a:round/>
              <a:headEnd/>
              <a:tailEnd/>
            </a:ln>
          </p:spPr>
          <p:txBody>
            <a:bodyPr/>
            <a:lstStyle/>
            <a:p>
              <a:endParaRPr lang="en-GB"/>
            </a:p>
          </p:txBody>
        </p:sp>
        <p:sp>
          <p:nvSpPr>
            <p:cNvPr id="22162" name="Freeform 658"/>
            <p:cNvSpPr>
              <a:spLocks noEditPoints="1"/>
            </p:cNvSpPr>
            <p:nvPr/>
          </p:nvSpPr>
          <p:spPr bwMode="auto">
            <a:xfrm>
              <a:off x="2469" y="2072"/>
              <a:ext cx="132" cy="72"/>
            </a:xfrm>
            <a:custGeom>
              <a:avLst/>
              <a:gdLst/>
              <a:ahLst/>
              <a:cxnLst>
                <a:cxn ang="0">
                  <a:pos x="26" y="294"/>
                </a:cxn>
                <a:cxn ang="0">
                  <a:pos x="0" y="346"/>
                </a:cxn>
                <a:cxn ang="0">
                  <a:pos x="78" y="358"/>
                </a:cxn>
                <a:cxn ang="0">
                  <a:pos x="223" y="350"/>
                </a:cxn>
                <a:cxn ang="0">
                  <a:pos x="286" y="335"/>
                </a:cxn>
                <a:cxn ang="0">
                  <a:pos x="401" y="282"/>
                </a:cxn>
                <a:cxn ang="0">
                  <a:pos x="498" y="220"/>
                </a:cxn>
                <a:cxn ang="0">
                  <a:pos x="574" y="150"/>
                </a:cxn>
                <a:cxn ang="0">
                  <a:pos x="663" y="37"/>
                </a:cxn>
                <a:cxn ang="0">
                  <a:pos x="432" y="0"/>
                </a:cxn>
                <a:cxn ang="0">
                  <a:pos x="384" y="2"/>
                </a:cxn>
                <a:cxn ang="0">
                  <a:pos x="333" y="13"/>
                </a:cxn>
                <a:cxn ang="0">
                  <a:pos x="278" y="32"/>
                </a:cxn>
                <a:cxn ang="0">
                  <a:pos x="178" y="98"/>
                </a:cxn>
                <a:cxn ang="0">
                  <a:pos x="94" y="192"/>
                </a:cxn>
                <a:cxn ang="0">
                  <a:pos x="26" y="294"/>
                </a:cxn>
                <a:cxn ang="0">
                  <a:pos x="346" y="30"/>
                </a:cxn>
                <a:cxn ang="0">
                  <a:pos x="392" y="20"/>
                </a:cxn>
                <a:cxn ang="0">
                  <a:pos x="437" y="30"/>
                </a:cxn>
                <a:cxn ang="0">
                  <a:pos x="458" y="42"/>
                </a:cxn>
                <a:cxn ang="0">
                  <a:pos x="474" y="56"/>
                </a:cxn>
                <a:cxn ang="0">
                  <a:pos x="500" y="92"/>
                </a:cxn>
                <a:cxn ang="0">
                  <a:pos x="510" y="140"/>
                </a:cxn>
                <a:cxn ang="0">
                  <a:pos x="500" y="191"/>
                </a:cxn>
                <a:cxn ang="0">
                  <a:pos x="474" y="228"/>
                </a:cxn>
                <a:cxn ang="0">
                  <a:pos x="458" y="244"/>
                </a:cxn>
                <a:cxn ang="0">
                  <a:pos x="437" y="256"/>
                </a:cxn>
                <a:cxn ang="0">
                  <a:pos x="416" y="262"/>
                </a:cxn>
                <a:cxn ang="0">
                  <a:pos x="392" y="264"/>
                </a:cxn>
                <a:cxn ang="0">
                  <a:pos x="367" y="262"/>
                </a:cxn>
                <a:cxn ang="0">
                  <a:pos x="346" y="256"/>
                </a:cxn>
                <a:cxn ang="0">
                  <a:pos x="325" y="244"/>
                </a:cxn>
                <a:cxn ang="0">
                  <a:pos x="308" y="228"/>
                </a:cxn>
                <a:cxn ang="0">
                  <a:pos x="283" y="191"/>
                </a:cxn>
                <a:cxn ang="0">
                  <a:pos x="274" y="140"/>
                </a:cxn>
                <a:cxn ang="0">
                  <a:pos x="283" y="92"/>
                </a:cxn>
                <a:cxn ang="0">
                  <a:pos x="308" y="56"/>
                </a:cxn>
                <a:cxn ang="0">
                  <a:pos x="346" y="30"/>
                </a:cxn>
              </a:cxnLst>
              <a:rect l="0" t="0" r="r" b="b"/>
              <a:pathLst>
                <a:path w="663" h="358">
                  <a:moveTo>
                    <a:pt x="26" y="294"/>
                  </a:moveTo>
                  <a:lnTo>
                    <a:pt x="0" y="346"/>
                  </a:lnTo>
                  <a:lnTo>
                    <a:pt x="78" y="358"/>
                  </a:lnTo>
                  <a:lnTo>
                    <a:pt x="223" y="350"/>
                  </a:lnTo>
                  <a:lnTo>
                    <a:pt x="286" y="335"/>
                  </a:lnTo>
                  <a:lnTo>
                    <a:pt x="401" y="282"/>
                  </a:lnTo>
                  <a:lnTo>
                    <a:pt x="498" y="220"/>
                  </a:lnTo>
                  <a:lnTo>
                    <a:pt x="574" y="150"/>
                  </a:lnTo>
                  <a:lnTo>
                    <a:pt x="663" y="37"/>
                  </a:lnTo>
                  <a:lnTo>
                    <a:pt x="432" y="0"/>
                  </a:lnTo>
                  <a:lnTo>
                    <a:pt x="384" y="2"/>
                  </a:lnTo>
                  <a:lnTo>
                    <a:pt x="333" y="13"/>
                  </a:lnTo>
                  <a:lnTo>
                    <a:pt x="278" y="32"/>
                  </a:lnTo>
                  <a:lnTo>
                    <a:pt x="178" y="98"/>
                  </a:lnTo>
                  <a:lnTo>
                    <a:pt x="94" y="192"/>
                  </a:lnTo>
                  <a:lnTo>
                    <a:pt x="26" y="294"/>
                  </a:lnTo>
                  <a:close/>
                  <a:moveTo>
                    <a:pt x="346" y="30"/>
                  </a:moveTo>
                  <a:lnTo>
                    <a:pt x="392" y="20"/>
                  </a:lnTo>
                  <a:lnTo>
                    <a:pt x="437" y="30"/>
                  </a:lnTo>
                  <a:lnTo>
                    <a:pt x="458" y="42"/>
                  </a:lnTo>
                  <a:lnTo>
                    <a:pt x="474" y="56"/>
                  </a:lnTo>
                  <a:lnTo>
                    <a:pt x="500" y="92"/>
                  </a:lnTo>
                  <a:lnTo>
                    <a:pt x="510" y="140"/>
                  </a:lnTo>
                  <a:lnTo>
                    <a:pt x="500" y="191"/>
                  </a:lnTo>
                  <a:lnTo>
                    <a:pt x="474" y="228"/>
                  </a:lnTo>
                  <a:lnTo>
                    <a:pt x="458" y="244"/>
                  </a:lnTo>
                  <a:lnTo>
                    <a:pt x="437" y="256"/>
                  </a:lnTo>
                  <a:lnTo>
                    <a:pt x="416" y="262"/>
                  </a:lnTo>
                  <a:lnTo>
                    <a:pt x="392" y="264"/>
                  </a:lnTo>
                  <a:lnTo>
                    <a:pt x="367" y="262"/>
                  </a:lnTo>
                  <a:lnTo>
                    <a:pt x="346" y="256"/>
                  </a:lnTo>
                  <a:lnTo>
                    <a:pt x="325" y="244"/>
                  </a:lnTo>
                  <a:lnTo>
                    <a:pt x="308" y="228"/>
                  </a:lnTo>
                  <a:lnTo>
                    <a:pt x="283" y="191"/>
                  </a:lnTo>
                  <a:lnTo>
                    <a:pt x="274" y="140"/>
                  </a:lnTo>
                  <a:lnTo>
                    <a:pt x="283" y="92"/>
                  </a:lnTo>
                  <a:lnTo>
                    <a:pt x="308" y="56"/>
                  </a:lnTo>
                  <a:lnTo>
                    <a:pt x="346" y="30"/>
                  </a:lnTo>
                  <a:close/>
                </a:path>
              </a:pathLst>
            </a:custGeom>
            <a:solidFill>
              <a:srgbClr val="FFFFFF"/>
            </a:solidFill>
            <a:ln w="9525">
              <a:noFill/>
              <a:round/>
              <a:headEnd/>
              <a:tailEnd/>
            </a:ln>
          </p:spPr>
          <p:txBody>
            <a:bodyPr/>
            <a:lstStyle/>
            <a:p>
              <a:endParaRPr lang="en-GB"/>
            </a:p>
          </p:txBody>
        </p:sp>
        <p:sp>
          <p:nvSpPr>
            <p:cNvPr id="22163" name="Freeform 659"/>
            <p:cNvSpPr>
              <a:spLocks noEditPoints="1"/>
            </p:cNvSpPr>
            <p:nvPr/>
          </p:nvSpPr>
          <p:spPr bwMode="auto">
            <a:xfrm>
              <a:off x="2524" y="2076"/>
              <a:ext cx="47" cy="49"/>
            </a:xfrm>
            <a:custGeom>
              <a:avLst/>
              <a:gdLst/>
              <a:ahLst/>
              <a:cxnLst>
                <a:cxn ang="0">
                  <a:pos x="118" y="0"/>
                </a:cxn>
                <a:cxn ang="0">
                  <a:pos x="72" y="10"/>
                </a:cxn>
                <a:cxn ang="0">
                  <a:pos x="34" y="36"/>
                </a:cxn>
                <a:cxn ang="0">
                  <a:pos x="9" y="72"/>
                </a:cxn>
                <a:cxn ang="0">
                  <a:pos x="0" y="120"/>
                </a:cxn>
                <a:cxn ang="0">
                  <a:pos x="9" y="171"/>
                </a:cxn>
                <a:cxn ang="0">
                  <a:pos x="34" y="208"/>
                </a:cxn>
                <a:cxn ang="0">
                  <a:pos x="51" y="224"/>
                </a:cxn>
                <a:cxn ang="0">
                  <a:pos x="72" y="236"/>
                </a:cxn>
                <a:cxn ang="0">
                  <a:pos x="93" y="242"/>
                </a:cxn>
                <a:cxn ang="0">
                  <a:pos x="118" y="244"/>
                </a:cxn>
                <a:cxn ang="0">
                  <a:pos x="142" y="242"/>
                </a:cxn>
                <a:cxn ang="0">
                  <a:pos x="163" y="236"/>
                </a:cxn>
                <a:cxn ang="0">
                  <a:pos x="184" y="224"/>
                </a:cxn>
                <a:cxn ang="0">
                  <a:pos x="200" y="208"/>
                </a:cxn>
                <a:cxn ang="0">
                  <a:pos x="226" y="171"/>
                </a:cxn>
                <a:cxn ang="0">
                  <a:pos x="236" y="120"/>
                </a:cxn>
                <a:cxn ang="0">
                  <a:pos x="226" y="72"/>
                </a:cxn>
                <a:cxn ang="0">
                  <a:pos x="200" y="36"/>
                </a:cxn>
                <a:cxn ang="0">
                  <a:pos x="184" y="22"/>
                </a:cxn>
                <a:cxn ang="0">
                  <a:pos x="163" y="10"/>
                </a:cxn>
                <a:cxn ang="0">
                  <a:pos x="118" y="0"/>
                </a:cxn>
                <a:cxn ang="0">
                  <a:pos x="118" y="36"/>
                </a:cxn>
                <a:cxn ang="0">
                  <a:pos x="148" y="42"/>
                </a:cxn>
                <a:cxn ang="0">
                  <a:pos x="171" y="59"/>
                </a:cxn>
                <a:cxn ang="0">
                  <a:pos x="187" y="84"/>
                </a:cxn>
                <a:cxn ang="0">
                  <a:pos x="194" y="118"/>
                </a:cxn>
                <a:cxn ang="0">
                  <a:pos x="187" y="152"/>
                </a:cxn>
                <a:cxn ang="0">
                  <a:pos x="171" y="176"/>
                </a:cxn>
                <a:cxn ang="0">
                  <a:pos x="148" y="194"/>
                </a:cxn>
                <a:cxn ang="0">
                  <a:pos x="118" y="200"/>
                </a:cxn>
                <a:cxn ang="0">
                  <a:pos x="88" y="194"/>
                </a:cxn>
                <a:cxn ang="0">
                  <a:pos x="64" y="176"/>
                </a:cxn>
                <a:cxn ang="0">
                  <a:pos x="48" y="152"/>
                </a:cxn>
                <a:cxn ang="0">
                  <a:pos x="42" y="118"/>
                </a:cxn>
                <a:cxn ang="0">
                  <a:pos x="48" y="84"/>
                </a:cxn>
                <a:cxn ang="0">
                  <a:pos x="64" y="59"/>
                </a:cxn>
                <a:cxn ang="0">
                  <a:pos x="88" y="42"/>
                </a:cxn>
                <a:cxn ang="0">
                  <a:pos x="118" y="36"/>
                </a:cxn>
              </a:cxnLst>
              <a:rect l="0" t="0" r="r" b="b"/>
              <a:pathLst>
                <a:path w="236" h="244">
                  <a:moveTo>
                    <a:pt x="118" y="0"/>
                  </a:moveTo>
                  <a:lnTo>
                    <a:pt x="72" y="10"/>
                  </a:lnTo>
                  <a:lnTo>
                    <a:pt x="34" y="36"/>
                  </a:lnTo>
                  <a:lnTo>
                    <a:pt x="9" y="72"/>
                  </a:lnTo>
                  <a:lnTo>
                    <a:pt x="0" y="120"/>
                  </a:lnTo>
                  <a:lnTo>
                    <a:pt x="9" y="171"/>
                  </a:lnTo>
                  <a:lnTo>
                    <a:pt x="34" y="208"/>
                  </a:lnTo>
                  <a:lnTo>
                    <a:pt x="51" y="224"/>
                  </a:lnTo>
                  <a:lnTo>
                    <a:pt x="72" y="236"/>
                  </a:lnTo>
                  <a:lnTo>
                    <a:pt x="93" y="242"/>
                  </a:lnTo>
                  <a:lnTo>
                    <a:pt x="118" y="244"/>
                  </a:lnTo>
                  <a:lnTo>
                    <a:pt x="142" y="242"/>
                  </a:lnTo>
                  <a:lnTo>
                    <a:pt x="163" y="236"/>
                  </a:lnTo>
                  <a:lnTo>
                    <a:pt x="184" y="224"/>
                  </a:lnTo>
                  <a:lnTo>
                    <a:pt x="200" y="208"/>
                  </a:lnTo>
                  <a:lnTo>
                    <a:pt x="226" y="171"/>
                  </a:lnTo>
                  <a:lnTo>
                    <a:pt x="236" y="120"/>
                  </a:lnTo>
                  <a:lnTo>
                    <a:pt x="226" y="72"/>
                  </a:lnTo>
                  <a:lnTo>
                    <a:pt x="200" y="36"/>
                  </a:lnTo>
                  <a:lnTo>
                    <a:pt x="184" y="22"/>
                  </a:lnTo>
                  <a:lnTo>
                    <a:pt x="163" y="10"/>
                  </a:lnTo>
                  <a:lnTo>
                    <a:pt x="118" y="0"/>
                  </a:lnTo>
                  <a:close/>
                  <a:moveTo>
                    <a:pt x="118" y="36"/>
                  </a:moveTo>
                  <a:lnTo>
                    <a:pt x="148" y="42"/>
                  </a:lnTo>
                  <a:lnTo>
                    <a:pt x="171" y="59"/>
                  </a:lnTo>
                  <a:lnTo>
                    <a:pt x="187" y="84"/>
                  </a:lnTo>
                  <a:lnTo>
                    <a:pt x="194" y="118"/>
                  </a:lnTo>
                  <a:lnTo>
                    <a:pt x="187" y="152"/>
                  </a:lnTo>
                  <a:lnTo>
                    <a:pt x="171" y="176"/>
                  </a:lnTo>
                  <a:lnTo>
                    <a:pt x="148" y="194"/>
                  </a:lnTo>
                  <a:lnTo>
                    <a:pt x="118" y="200"/>
                  </a:lnTo>
                  <a:lnTo>
                    <a:pt x="88" y="194"/>
                  </a:lnTo>
                  <a:lnTo>
                    <a:pt x="64" y="176"/>
                  </a:lnTo>
                  <a:lnTo>
                    <a:pt x="48" y="152"/>
                  </a:lnTo>
                  <a:lnTo>
                    <a:pt x="42" y="118"/>
                  </a:lnTo>
                  <a:lnTo>
                    <a:pt x="48" y="84"/>
                  </a:lnTo>
                  <a:lnTo>
                    <a:pt x="64" y="59"/>
                  </a:lnTo>
                  <a:lnTo>
                    <a:pt x="88" y="42"/>
                  </a:lnTo>
                  <a:lnTo>
                    <a:pt x="118" y="36"/>
                  </a:lnTo>
                  <a:close/>
                </a:path>
              </a:pathLst>
            </a:custGeom>
            <a:solidFill>
              <a:srgbClr val="000000"/>
            </a:solidFill>
            <a:ln w="9525">
              <a:noFill/>
              <a:round/>
              <a:headEnd/>
              <a:tailEnd/>
            </a:ln>
          </p:spPr>
          <p:txBody>
            <a:bodyPr/>
            <a:lstStyle/>
            <a:p>
              <a:endParaRPr lang="en-GB"/>
            </a:p>
          </p:txBody>
        </p:sp>
        <p:sp>
          <p:nvSpPr>
            <p:cNvPr id="22164" name="Freeform 660"/>
            <p:cNvSpPr>
              <a:spLocks noEditPoints="1"/>
            </p:cNvSpPr>
            <p:nvPr/>
          </p:nvSpPr>
          <p:spPr bwMode="auto">
            <a:xfrm>
              <a:off x="2532" y="2083"/>
              <a:ext cx="30" cy="33"/>
            </a:xfrm>
            <a:custGeom>
              <a:avLst/>
              <a:gdLst/>
              <a:ahLst/>
              <a:cxnLst>
                <a:cxn ang="0">
                  <a:pos x="106" y="6"/>
                </a:cxn>
                <a:cxn ang="0">
                  <a:pos x="76" y="0"/>
                </a:cxn>
                <a:cxn ang="0">
                  <a:pos x="46" y="6"/>
                </a:cxn>
                <a:cxn ang="0">
                  <a:pos x="22" y="23"/>
                </a:cxn>
                <a:cxn ang="0">
                  <a:pos x="6" y="48"/>
                </a:cxn>
                <a:cxn ang="0">
                  <a:pos x="0" y="82"/>
                </a:cxn>
                <a:cxn ang="0">
                  <a:pos x="6" y="116"/>
                </a:cxn>
                <a:cxn ang="0">
                  <a:pos x="22" y="140"/>
                </a:cxn>
                <a:cxn ang="0">
                  <a:pos x="46" y="158"/>
                </a:cxn>
                <a:cxn ang="0">
                  <a:pos x="76" y="164"/>
                </a:cxn>
                <a:cxn ang="0">
                  <a:pos x="106" y="158"/>
                </a:cxn>
                <a:cxn ang="0">
                  <a:pos x="129" y="140"/>
                </a:cxn>
                <a:cxn ang="0">
                  <a:pos x="145" y="116"/>
                </a:cxn>
                <a:cxn ang="0">
                  <a:pos x="152" y="82"/>
                </a:cxn>
                <a:cxn ang="0">
                  <a:pos x="145" y="48"/>
                </a:cxn>
                <a:cxn ang="0">
                  <a:pos x="129" y="23"/>
                </a:cxn>
                <a:cxn ang="0">
                  <a:pos x="106" y="6"/>
                </a:cxn>
                <a:cxn ang="0">
                  <a:pos x="98" y="40"/>
                </a:cxn>
                <a:cxn ang="0">
                  <a:pos x="100" y="42"/>
                </a:cxn>
                <a:cxn ang="0">
                  <a:pos x="100" y="40"/>
                </a:cxn>
                <a:cxn ang="0">
                  <a:pos x="106" y="36"/>
                </a:cxn>
                <a:cxn ang="0">
                  <a:pos x="118" y="36"/>
                </a:cxn>
                <a:cxn ang="0">
                  <a:pos x="124" y="40"/>
                </a:cxn>
                <a:cxn ang="0">
                  <a:pos x="127" y="46"/>
                </a:cxn>
                <a:cxn ang="0">
                  <a:pos x="127" y="57"/>
                </a:cxn>
                <a:cxn ang="0">
                  <a:pos x="124" y="64"/>
                </a:cxn>
                <a:cxn ang="0">
                  <a:pos x="118" y="67"/>
                </a:cxn>
                <a:cxn ang="0">
                  <a:pos x="114" y="67"/>
                </a:cxn>
                <a:cxn ang="0">
                  <a:pos x="116" y="72"/>
                </a:cxn>
                <a:cxn ang="0">
                  <a:pos x="111" y="88"/>
                </a:cxn>
                <a:cxn ang="0">
                  <a:pos x="106" y="101"/>
                </a:cxn>
                <a:cxn ang="0">
                  <a:pos x="98" y="106"/>
                </a:cxn>
                <a:cxn ang="0">
                  <a:pos x="85" y="110"/>
                </a:cxn>
                <a:cxn ang="0">
                  <a:pos x="74" y="106"/>
                </a:cxn>
                <a:cxn ang="0">
                  <a:pos x="64" y="101"/>
                </a:cxn>
                <a:cxn ang="0">
                  <a:pos x="58" y="88"/>
                </a:cxn>
                <a:cxn ang="0">
                  <a:pos x="53" y="72"/>
                </a:cxn>
                <a:cxn ang="0">
                  <a:pos x="58" y="57"/>
                </a:cxn>
                <a:cxn ang="0">
                  <a:pos x="64" y="46"/>
                </a:cxn>
                <a:cxn ang="0">
                  <a:pos x="74" y="40"/>
                </a:cxn>
                <a:cxn ang="0">
                  <a:pos x="85" y="36"/>
                </a:cxn>
                <a:cxn ang="0">
                  <a:pos x="98" y="40"/>
                </a:cxn>
              </a:cxnLst>
              <a:rect l="0" t="0" r="r" b="b"/>
              <a:pathLst>
                <a:path w="152" h="164">
                  <a:moveTo>
                    <a:pt x="106" y="6"/>
                  </a:moveTo>
                  <a:lnTo>
                    <a:pt x="76" y="0"/>
                  </a:lnTo>
                  <a:lnTo>
                    <a:pt x="46" y="6"/>
                  </a:lnTo>
                  <a:lnTo>
                    <a:pt x="22" y="23"/>
                  </a:lnTo>
                  <a:lnTo>
                    <a:pt x="6" y="48"/>
                  </a:lnTo>
                  <a:lnTo>
                    <a:pt x="0" y="82"/>
                  </a:lnTo>
                  <a:lnTo>
                    <a:pt x="6" y="116"/>
                  </a:lnTo>
                  <a:lnTo>
                    <a:pt x="22" y="140"/>
                  </a:lnTo>
                  <a:lnTo>
                    <a:pt x="46" y="158"/>
                  </a:lnTo>
                  <a:lnTo>
                    <a:pt x="76" y="164"/>
                  </a:lnTo>
                  <a:lnTo>
                    <a:pt x="106" y="158"/>
                  </a:lnTo>
                  <a:lnTo>
                    <a:pt x="129" y="140"/>
                  </a:lnTo>
                  <a:lnTo>
                    <a:pt x="145" y="116"/>
                  </a:lnTo>
                  <a:lnTo>
                    <a:pt x="152" y="82"/>
                  </a:lnTo>
                  <a:lnTo>
                    <a:pt x="145" y="48"/>
                  </a:lnTo>
                  <a:lnTo>
                    <a:pt x="129" y="23"/>
                  </a:lnTo>
                  <a:lnTo>
                    <a:pt x="106" y="6"/>
                  </a:lnTo>
                  <a:close/>
                  <a:moveTo>
                    <a:pt x="98" y="40"/>
                  </a:moveTo>
                  <a:lnTo>
                    <a:pt x="100" y="42"/>
                  </a:lnTo>
                  <a:lnTo>
                    <a:pt x="100" y="40"/>
                  </a:lnTo>
                  <a:lnTo>
                    <a:pt x="106" y="36"/>
                  </a:lnTo>
                  <a:lnTo>
                    <a:pt x="118" y="36"/>
                  </a:lnTo>
                  <a:lnTo>
                    <a:pt x="124" y="40"/>
                  </a:lnTo>
                  <a:lnTo>
                    <a:pt x="127" y="46"/>
                  </a:lnTo>
                  <a:lnTo>
                    <a:pt x="127" y="57"/>
                  </a:lnTo>
                  <a:lnTo>
                    <a:pt x="124" y="64"/>
                  </a:lnTo>
                  <a:lnTo>
                    <a:pt x="118" y="67"/>
                  </a:lnTo>
                  <a:lnTo>
                    <a:pt x="114" y="67"/>
                  </a:lnTo>
                  <a:lnTo>
                    <a:pt x="116" y="72"/>
                  </a:lnTo>
                  <a:lnTo>
                    <a:pt x="111" y="88"/>
                  </a:lnTo>
                  <a:lnTo>
                    <a:pt x="106" y="101"/>
                  </a:lnTo>
                  <a:lnTo>
                    <a:pt x="98" y="106"/>
                  </a:lnTo>
                  <a:lnTo>
                    <a:pt x="85" y="110"/>
                  </a:lnTo>
                  <a:lnTo>
                    <a:pt x="74" y="106"/>
                  </a:lnTo>
                  <a:lnTo>
                    <a:pt x="64" y="101"/>
                  </a:lnTo>
                  <a:lnTo>
                    <a:pt x="58" y="88"/>
                  </a:lnTo>
                  <a:lnTo>
                    <a:pt x="53" y="72"/>
                  </a:lnTo>
                  <a:lnTo>
                    <a:pt x="58" y="57"/>
                  </a:lnTo>
                  <a:lnTo>
                    <a:pt x="64" y="46"/>
                  </a:lnTo>
                  <a:lnTo>
                    <a:pt x="74" y="40"/>
                  </a:lnTo>
                  <a:lnTo>
                    <a:pt x="85" y="36"/>
                  </a:lnTo>
                  <a:lnTo>
                    <a:pt x="98" y="40"/>
                  </a:lnTo>
                  <a:close/>
                </a:path>
              </a:pathLst>
            </a:custGeom>
            <a:solidFill>
              <a:srgbClr val="00FFFF"/>
            </a:solidFill>
            <a:ln w="9525">
              <a:noFill/>
              <a:round/>
              <a:headEnd/>
              <a:tailEnd/>
            </a:ln>
          </p:spPr>
          <p:txBody>
            <a:bodyPr/>
            <a:lstStyle/>
            <a:p>
              <a:endParaRPr lang="en-GB"/>
            </a:p>
          </p:txBody>
        </p:sp>
        <p:sp>
          <p:nvSpPr>
            <p:cNvPr id="22165" name="Freeform 661"/>
            <p:cNvSpPr>
              <a:spLocks/>
            </p:cNvSpPr>
            <p:nvPr/>
          </p:nvSpPr>
          <p:spPr bwMode="auto">
            <a:xfrm>
              <a:off x="2543" y="2090"/>
              <a:ext cx="12" cy="15"/>
            </a:xfrm>
            <a:custGeom>
              <a:avLst/>
              <a:gdLst/>
              <a:ahLst/>
              <a:cxnLst>
                <a:cxn ang="0">
                  <a:pos x="47" y="6"/>
                </a:cxn>
                <a:cxn ang="0">
                  <a:pos x="45" y="4"/>
                </a:cxn>
                <a:cxn ang="0">
                  <a:pos x="32" y="0"/>
                </a:cxn>
                <a:cxn ang="0">
                  <a:pos x="21" y="4"/>
                </a:cxn>
                <a:cxn ang="0">
                  <a:pos x="11" y="10"/>
                </a:cxn>
                <a:cxn ang="0">
                  <a:pos x="5" y="21"/>
                </a:cxn>
                <a:cxn ang="0">
                  <a:pos x="0" y="36"/>
                </a:cxn>
                <a:cxn ang="0">
                  <a:pos x="5" y="52"/>
                </a:cxn>
                <a:cxn ang="0">
                  <a:pos x="11" y="65"/>
                </a:cxn>
                <a:cxn ang="0">
                  <a:pos x="21" y="70"/>
                </a:cxn>
                <a:cxn ang="0">
                  <a:pos x="32" y="74"/>
                </a:cxn>
                <a:cxn ang="0">
                  <a:pos x="45" y="70"/>
                </a:cxn>
                <a:cxn ang="0">
                  <a:pos x="53" y="65"/>
                </a:cxn>
                <a:cxn ang="0">
                  <a:pos x="58" y="52"/>
                </a:cxn>
                <a:cxn ang="0">
                  <a:pos x="63" y="36"/>
                </a:cxn>
                <a:cxn ang="0">
                  <a:pos x="61" y="31"/>
                </a:cxn>
                <a:cxn ang="0">
                  <a:pos x="53" y="31"/>
                </a:cxn>
                <a:cxn ang="0">
                  <a:pos x="47" y="28"/>
                </a:cxn>
                <a:cxn ang="0">
                  <a:pos x="45" y="21"/>
                </a:cxn>
                <a:cxn ang="0">
                  <a:pos x="45" y="10"/>
                </a:cxn>
                <a:cxn ang="0">
                  <a:pos x="47" y="6"/>
                </a:cxn>
              </a:cxnLst>
              <a:rect l="0" t="0" r="r" b="b"/>
              <a:pathLst>
                <a:path w="63" h="74">
                  <a:moveTo>
                    <a:pt x="47" y="6"/>
                  </a:moveTo>
                  <a:lnTo>
                    <a:pt x="45" y="4"/>
                  </a:lnTo>
                  <a:lnTo>
                    <a:pt x="32" y="0"/>
                  </a:lnTo>
                  <a:lnTo>
                    <a:pt x="21" y="4"/>
                  </a:lnTo>
                  <a:lnTo>
                    <a:pt x="11" y="10"/>
                  </a:lnTo>
                  <a:lnTo>
                    <a:pt x="5" y="21"/>
                  </a:lnTo>
                  <a:lnTo>
                    <a:pt x="0" y="36"/>
                  </a:lnTo>
                  <a:lnTo>
                    <a:pt x="5" y="52"/>
                  </a:lnTo>
                  <a:lnTo>
                    <a:pt x="11" y="65"/>
                  </a:lnTo>
                  <a:lnTo>
                    <a:pt x="21" y="70"/>
                  </a:lnTo>
                  <a:lnTo>
                    <a:pt x="32" y="74"/>
                  </a:lnTo>
                  <a:lnTo>
                    <a:pt x="45" y="70"/>
                  </a:lnTo>
                  <a:lnTo>
                    <a:pt x="53" y="65"/>
                  </a:lnTo>
                  <a:lnTo>
                    <a:pt x="58" y="52"/>
                  </a:lnTo>
                  <a:lnTo>
                    <a:pt x="63" y="36"/>
                  </a:lnTo>
                  <a:lnTo>
                    <a:pt x="61" y="31"/>
                  </a:lnTo>
                  <a:lnTo>
                    <a:pt x="53" y="31"/>
                  </a:lnTo>
                  <a:lnTo>
                    <a:pt x="47" y="28"/>
                  </a:lnTo>
                  <a:lnTo>
                    <a:pt x="45" y="21"/>
                  </a:lnTo>
                  <a:lnTo>
                    <a:pt x="45" y="10"/>
                  </a:lnTo>
                  <a:lnTo>
                    <a:pt x="47" y="6"/>
                  </a:lnTo>
                  <a:close/>
                </a:path>
              </a:pathLst>
            </a:custGeom>
            <a:solidFill>
              <a:srgbClr val="000000"/>
            </a:solidFill>
            <a:ln w="9525">
              <a:noFill/>
              <a:round/>
              <a:headEnd/>
              <a:tailEnd/>
            </a:ln>
          </p:spPr>
          <p:txBody>
            <a:bodyPr/>
            <a:lstStyle/>
            <a:p>
              <a:endParaRPr lang="en-GB"/>
            </a:p>
          </p:txBody>
        </p:sp>
        <p:sp>
          <p:nvSpPr>
            <p:cNvPr id="22166" name="Freeform 662"/>
            <p:cNvSpPr>
              <a:spLocks/>
            </p:cNvSpPr>
            <p:nvPr/>
          </p:nvSpPr>
          <p:spPr bwMode="auto">
            <a:xfrm>
              <a:off x="2552" y="2090"/>
              <a:ext cx="5" cy="7"/>
            </a:xfrm>
            <a:custGeom>
              <a:avLst/>
              <a:gdLst/>
              <a:ahLst/>
              <a:cxnLst>
                <a:cxn ang="0">
                  <a:pos x="2" y="4"/>
                </a:cxn>
                <a:cxn ang="0">
                  <a:pos x="2" y="6"/>
                </a:cxn>
                <a:cxn ang="0">
                  <a:pos x="0" y="10"/>
                </a:cxn>
                <a:cxn ang="0">
                  <a:pos x="0" y="21"/>
                </a:cxn>
                <a:cxn ang="0">
                  <a:pos x="2" y="28"/>
                </a:cxn>
                <a:cxn ang="0">
                  <a:pos x="8" y="31"/>
                </a:cxn>
                <a:cxn ang="0">
                  <a:pos x="16" y="31"/>
                </a:cxn>
                <a:cxn ang="0">
                  <a:pos x="20" y="31"/>
                </a:cxn>
                <a:cxn ang="0">
                  <a:pos x="26" y="28"/>
                </a:cxn>
                <a:cxn ang="0">
                  <a:pos x="29" y="21"/>
                </a:cxn>
                <a:cxn ang="0">
                  <a:pos x="29" y="10"/>
                </a:cxn>
                <a:cxn ang="0">
                  <a:pos x="26" y="4"/>
                </a:cxn>
                <a:cxn ang="0">
                  <a:pos x="20" y="0"/>
                </a:cxn>
                <a:cxn ang="0">
                  <a:pos x="8" y="0"/>
                </a:cxn>
                <a:cxn ang="0">
                  <a:pos x="2" y="4"/>
                </a:cxn>
              </a:cxnLst>
              <a:rect l="0" t="0" r="r" b="b"/>
              <a:pathLst>
                <a:path w="29" h="31">
                  <a:moveTo>
                    <a:pt x="2" y="4"/>
                  </a:moveTo>
                  <a:lnTo>
                    <a:pt x="2" y="6"/>
                  </a:lnTo>
                  <a:lnTo>
                    <a:pt x="0" y="10"/>
                  </a:lnTo>
                  <a:lnTo>
                    <a:pt x="0" y="21"/>
                  </a:lnTo>
                  <a:lnTo>
                    <a:pt x="2" y="28"/>
                  </a:lnTo>
                  <a:lnTo>
                    <a:pt x="8" y="31"/>
                  </a:lnTo>
                  <a:lnTo>
                    <a:pt x="16" y="31"/>
                  </a:lnTo>
                  <a:lnTo>
                    <a:pt x="20" y="31"/>
                  </a:lnTo>
                  <a:lnTo>
                    <a:pt x="26" y="28"/>
                  </a:lnTo>
                  <a:lnTo>
                    <a:pt x="29" y="21"/>
                  </a:lnTo>
                  <a:lnTo>
                    <a:pt x="29" y="10"/>
                  </a:lnTo>
                  <a:lnTo>
                    <a:pt x="26" y="4"/>
                  </a:lnTo>
                  <a:lnTo>
                    <a:pt x="20" y="0"/>
                  </a:lnTo>
                  <a:lnTo>
                    <a:pt x="8" y="0"/>
                  </a:lnTo>
                  <a:lnTo>
                    <a:pt x="2" y="4"/>
                  </a:lnTo>
                  <a:close/>
                </a:path>
              </a:pathLst>
            </a:custGeom>
            <a:solidFill>
              <a:srgbClr val="FFFFFF"/>
            </a:solidFill>
            <a:ln w="9525">
              <a:noFill/>
              <a:round/>
              <a:headEnd/>
              <a:tailEnd/>
            </a:ln>
          </p:spPr>
          <p:txBody>
            <a:bodyPr/>
            <a:lstStyle/>
            <a:p>
              <a:endParaRPr lang="en-GB"/>
            </a:p>
          </p:txBody>
        </p:sp>
        <p:sp>
          <p:nvSpPr>
            <p:cNvPr id="22167" name="Freeform 663"/>
            <p:cNvSpPr>
              <a:spLocks/>
            </p:cNvSpPr>
            <p:nvPr/>
          </p:nvSpPr>
          <p:spPr bwMode="auto">
            <a:xfrm>
              <a:off x="2684" y="1994"/>
              <a:ext cx="84" cy="158"/>
            </a:xfrm>
            <a:custGeom>
              <a:avLst/>
              <a:gdLst/>
              <a:ahLst/>
              <a:cxnLst>
                <a:cxn ang="0">
                  <a:pos x="48" y="0"/>
                </a:cxn>
                <a:cxn ang="0">
                  <a:pos x="19" y="44"/>
                </a:cxn>
                <a:cxn ang="0">
                  <a:pos x="6" y="92"/>
                </a:cxn>
                <a:cxn ang="0">
                  <a:pos x="0" y="144"/>
                </a:cxn>
                <a:cxn ang="0">
                  <a:pos x="6" y="198"/>
                </a:cxn>
                <a:cxn ang="0">
                  <a:pos x="56" y="360"/>
                </a:cxn>
                <a:cxn ang="0">
                  <a:pos x="144" y="508"/>
                </a:cxn>
                <a:cxn ang="0">
                  <a:pos x="252" y="648"/>
                </a:cxn>
                <a:cxn ang="0">
                  <a:pos x="380" y="778"/>
                </a:cxn>
                <a:cxn ang="0">
                  <a:pos x="417" y="792"/>
                </a:cxn>
                <a:cxn ang="0">
                  <a:pos x="357" y="728"/>
                </a:cxn>
                <a:cxn ang="0">
                  <a:pos x="204" y="524"/>
                </a:cxn>
                <a:cxn ang="0">
                  <a:pos x="132" y="380"/>
                </a:cxn>
                <a:cxn ang="0">
                  <a:pos x="85" y="220"/>
                </a:cxn>
                <a:cxn ang="0">
                  <a:pos x="84" y="159"/>
                </a:cxn>
                <a:cxn ang="0">
                  <a:pos x="90" y="98"/>
                </a:cxn>
                <a:cxn ang="0">
                  <a:pos x="80" y="42"/>
                </a:cxn>
                <a:cxn ang="0">
                  <a:pos x="48" y="0"/>
                </a:cxn>
              </a:cxnLst>
              <a:rect l="0" t="0" r="r" b="b"/>
              <a:pathLst>
                <a:path w="417" h="792">
                  <a:moveTo>
                    <a:pt x="48" y="0"/>
                  </a:moveTo>
                  <a:lnTo>
                    <a:pt x="19" y="44"/>
                  </a:lnTo>
                  <a:lnTo>
                    <a:pt x="6" y="92"/>
                  </a:lnTo>
                  <a:lnTo>
                    <a:pt x="0" y="144"/>
                  </a:lnTo>
                  <a:lnTo>
                    <a:pt x="6" y="198"/>
                  </a:lnTo>
                  <a:lnTo>
                    <a:pt x="56" y="360"/>
                  </a:lnTo>
                  <a:lnTo>
                    <a:pt x="144" y="508"/>
                  </a:lnTo>
                  <a:lnTo>
                    <a:pt x="252" y="648"/>
                  </a:lnTo>
                  <a:lnTo>
                    <a:pt x="380" y="778"/>
                  </a:lnTo>
                  <a:lnTo>
                    <a:pt x="417" y="792"/>
                  </a:lnTo>
                  <a:lnTo>
                    <a:pt x="357" y="728"/>
                  </a:lnTo>
                  <a:lnTo>
                    <a:pt x="204" y="524"/>
                  </a:lnTo>
                  <a:lnTo>
                    <a:pt x="132" y="380"/>
                  </a:lnTo>
                  <a:lnTo>
                    <a:pt x="85" y="220"/>
                  </a:lnTo>
                  <a:lnTo>
                    <a:pt x="84" y="159"/>
                  </a:lnTo>
                  <a:lnTo>
                    <a:pt x="90" y="98"/>
                  </a:lnTo>
                  <a:lnTo>
                    <a:pt x="80" y="42"/>
                  </a:lnTo>
                  <a:lnTo>
                    <a:pt x="48" y="0"/>
                  </a:lnTo>
                  <a:close/>
                </a:path>
              </a:pathLst>
            </a:custGeom>
            <a:solidFill>
              <a:srgbClr val="000000"/>
            </a:solidFill>
            <a:ln w="9525">
              <a:noFill/>
              <a:round/>
              <a:headEnd/>
              <a:tailEnd/>
            </a:ln>
          </p:spPr>
          <p:txBody>
            <a:bodyPr/>
            <a:lstStyle/>
            <a:p>
              <a:endParaRPr lang="en-GB"/>
            </a:p>
          </p:txBody>
        </p:sp>
        <p:sp>
          <p:nvSpPr>
            <p:cNvPr id="22168" name="Freeform 664"/>
            <p:cNvSpPr>
              <a:spLocks/>
            </p:cNvSpPr>
            <p:nvPr/>
          </p:nvSpPr>
          <p:spPr bwMode="auto">
            <a:xfrm>
              <a:off x="2617" y="2043"/>
              <a:ext cx="19" cy="32"/>
            </a:xfrm>
            <a:custGeom>
              <a:avLst/>
              <a:gdLst/>
              <a:ahLst/>
              <a:cxnLst>
                <a:cxn ang="0">
                  <a:pos x="97" y="78"/>
                </a:cxn>
                <a:cxn ang="0">
                  <a:pos x="97" y="52"/>
                </a:cxn>
                <a:cxn ang="0">
                  <a:pos x="79" y="30"/>
                </a:cxn>
                <a:cxn ang="0">
                  <a:pos x="60" y="18"/>
                </a:cxn>
                <a:cxn ang="0">
                  <a:pos x="23" y="0"/>
                </a:cxn>
                <a:cxn ang="0">
                  <a:pos x="0" y="0"/>
                </a:cxn>
                <a:cxn ang="0">
                  <a:pos x="7" y="42"/>
                </a:cxn>
                <a:cxn ang="0">
                  <a:pos x="73" y="159"/>
                </a:cxn>
                <a:cxn ang="0">
                  <a:pos x="97" y="78"/>
                </a:cxn>
              </a:cxnLst>
              <a:rect l="0" t="0" r="r" b="b"/>
              <a:pathLst>
                <a:path w="97" h="159">
                  <a:moveTo>
                    <a:pt x="97" y="78"/>
                  </a:moveTo>
                  <a:lnTo>
                    <a:pt x="97" y="52"/>
                  </a:lnTo>
                  <a:lnTo>
                    <a:pt x="79" y="30"/>
                  </a:lnTo>
                  <a:lnTo>
                    <a:pt x="60" y="18"/>
                  </a:lnTo>
                  <a:lnTo>
                    <a:pt x="23" y="0"/>
                  </a:lnTo>
                  <a:lnTo>
                    <a:pt x="0" y="0"/>
                  </a:lnTo>
                  <a:lnTo>
                    <a:pt x="7" y="42"/>
                  </a:lnTo>
                  <a:lnTo>
                    <a:pt x="73" y="159"/>
                  </a:lnTo>
                  <a:lnTo>
                    <a:pt x="97" y="78"/>
                  </a:lnTo>
                  <a:close/>
                </a:path>
              </a:pathLst>
            </a:custGeom>
            <a:solidFill>
              <a:srgbClr val="000000"/>
            </a:solidFill>
            <a:ln w="9525">
              <a:noFill/>
              <a:round/>
              <a:headEnd/>
              <a:tailEnd/>
            </a:ln>
          </p:spPr>
          <p:txBody>
            <a:bodyPr/>
            <a:lstStyle/>
            <a:p>
              <a:endParaRPr lang="en-GB"/>
            </a:p>
          </p:txBody>
        </p:sp>
        <p:sp>
          <p:nvSpPr>
            <p:cNvPr id="22169" name="Freeform 665"/>
            <p:cNvSpPr>
              <a:spLocks/>
            </p:cNvSpPr>
            <p:nvPr/>
          </p:nvSpPr>
          <p:spPr bwMode="auto">
            <a:xfrm>
              <a:off x="2751" y="2158"/>
              <a:ext cx="37" cy="63"/>
            </a:xfrm>
            <a:custGeom>
              <a:avLst/>
              <a:gdLst/>
              <a:ahLst/>
              <a:cxnLst>
                <a:cxn ang="0">
                  <a:pos x="181" y="96"/>
                </a:cxn>
                <a:cxn ang="0">
                  <a:pos x="162" y="54"/>
                </a:cxn>
                <a:cxn ang="0">
                  <a:pos x="136" y="20"/>
                </a:cxn>
                <a:cxn ang="0">
                  <a:pos x="99" y="0"/>
                </a:cxn>
                <a:cxn ang="0">
                  <a:pos x="113" y="44"/>
                </a:cxn>
                <a:cxn ang="0">
                  <a:pos x="109" y="86"/>
                </a:cxn>
                <a:cxn ang="0">
                  <a:pos x="93" y="127"/>
                </a:cxn>
                <a:cxn ang="0">
                  <a:pos x="9" y="274"/>
                </a:cxn>
                <a:cxn ang="0">
                  <a:pos x="0" y="316"/>
                </a:cxn>
                <a:cxn ang="0">
                  <a:pos x="13" y="314"/>
                </a:cxn>
                <a:cxn ang="0">
                  <a:pos x="37" y="292"/>
                </a:cxn>
                <a:cxn ang="0">
                  <a:pos x="125" y="240"/>
                </a:cxn>
                <a:cxn ang="0">
                  <a:pos x="149" y="222"/>
                </a:cxn>
                <a:cxn ang="0">
                  <a:pos x="169" y="202"/>
                </a:cxn>
                <a:cxn ang="0">
                  <a:pos x="185" y="172"/>
                </a:cxn>
                <a:cxn ang="0">
                  <a:pos x="187" y="138"/>
                </a:cxn>
                <a:cxn ang="0">
                  <a:pos x="181" y="96"/>
                </a:cxn>
              </a:cxnLst>
              <a:rect l="0" t="0" r="r" b="b"/>
              <a:pathLst>
                <a:path w="187" h="316">
                  <a:moveTo>
                    <a:pt x="181" y="96"/>
                  </a:moveTo>
                  <a:lnTo>
                    <a:pt x="162" y="54"/>
                  </a:lnTo>
                  <a:lnTo>
                    <a:pt x="136" y="20"/>
                  </a:lnTo>
                  <a:lnTo>
                    <a:pt x="99" y="0"/>
                  </a:lnTo>
                  <a:lnTo>
                    <a:pt x="113" y="44"/>
                  </a:lnTo>
                  <a:lnTo>
                    <a:pt x="109" y="86"/>
                  </a:lnTo>
                  <a:lnTo>
                    <a:pt x="93" y="127"/>
                  </a:lnTo>
                  <a:lnTo>
                    <a:pt x="9" y="274"/>
                  </a:lnTo>
                  <a:lnTo>
                    <a:pt x="0" y="316"/>
                  </a:lnTo>
                  <a:lnTo>
                    <a:pt x="13" y="314"/>
                  </a:lnTo>
                  <a:lnTo>
                    <a:pt x="37" y="292"/>
                  </a:lnTo>
                  <a:lnTo>
                    <a:pt x="125" y="240"/>
                  </a:lnTo>
                  <a:lnTo>
                    <a:pt x="149" y="222"/>
                  </a:lnTo>
                  <a:lnTo>
                    <a:pt x="169" y="202"/>
                  </a:lnTo>
                  <a:lnTo>
                    <a:pt x="185" y="172"/>
                  </a:lnTo>
                  <a:lnTo>
                    <a:pt x="187" y="138"/>
                  </a:lnTo>
                  <a:lnTo>
                    <a:pt x="181" y="96"/>
                  </a:lnTo>
                  <a:close/>
                </a:path>
              </a:pathLst>
            </a:custGeom>
            <a:solidFill>
              <a:srgbClr val="000000"/>
            </a:solidFill>
            <a:ln w="9525">
              <a:noFill/>
              <a:round/>
              <a:headEnd/>
              <a:tailEnd/>
            </a:ln>
          </p:spPr>
          <p:txBody>
            <a:bodyPr/>
            <a:lstStyle/>
            <a:p>
              <a:endParaRPr lang="en-GB"/>
            </a:p>
          </p:txBody>
        </p:sp>
        <p:sp>
          <p:nvSpPr>
            <p:cNvPr id="22170" name="Freeform 666"/>
            <p:cNvSpPr>
              <a:spLocks/>
            </p:cNvSpPr>
            <p:nvPr/>
          </p:nvSpPr>
          <p:spPr bwMode="auto">
            <a:xfrm>
              <a:off x="2680" y="2222"/>
              <a:ext cx="44" cy="16"/>
            </a:xfrm>
            <a:custGeom>
              <a:avLst/>
              <a:gdLst/>
              <a:ahLst/>
              <a:cxnLst>
                <a:cxn ang="0">
                  <a:pos x="219" y="22"/>
                </a:cxn>
                <a:cxn ang="0">
                  <a:pos x="201" y="4"/>
                </a:cxn>
                <a:cxn ang="0">
                  <a:pos x="196" y="0"/>
                </a:cxn>
                <a:cxn ang="0">
                  <a:pos x="141" y="0"/>
                </a:cxn>
                <a:cxn ang="0">
                  <a:pos x="90" y="10"/>
                </a:cxn>
                <a:cxn ang="0">
                  <a:pos x="64" y="18"/>
                </a:cxn>
                <a:cxn ang="0">
                  <a:pos x="18" y="46"/>
                </a:cxn>
                <a:cxn ang="0">
                  <a:pos x="0" y="66"/>
                </a:cxn>
                <a:cxn ang="0">
                  <a:pos x="65" y="82"/>
                </a:cxn>
                <a:cxn ang="0">
                  <a:pos x="107" y="72"/>
                </a:cxn>
                <a:cxn ang="0">
                  <a:pos x="125" y="60"/>
                </a:cxn>
                <a:cxn ang="0">
                  <a:pos x="141" y="46"/>
                </a:cxn>
                <a:cxn ang="0">
                  <a:pos x="178" y="24"/>
                </a:cxn>
                <a:cxn ang="0">
                  <a:pos x="196" y="18"/>
                </a:cxn>
                <a:cxn ang="0">
                  <a:pos x="219" y="22"/>
                </a:cxn>
              </a:cxnLst>
              <a:rect l="0" t="0" r="r" b="b"/>
              <a:pathLst>
                <a:path w="219" h="82">
                  <a:moveTo>
                    <a:pt x="219" y="22"/>
                  </a:moveTo>
                  <a:lnTo>
                    <a:pt x="201" y="4"/>
                  </a:lnTo>
                  <a:lnTo>
                    <a:pt x="196" y="0"/>
                  </a:lnTo>
                  <a:lnTo>
                    <a:pt x="141" y="0"/>
                  </a:lnTo>
                  <a:lnTo>
                    <a:pt x="90" y="10"/>
                  </a:lnTo>
                  <a:lnTo>
                    <a:pt x="64" y="18"/>
                  </a:lnTo>
                  <a:lnTo>
                    <a:pt x="18" y="46"/>
                  </a:lnTo>
                  <a:lnTo>
                    <a:pt x="0" y="66"/>
                  </a:lnTo>
                  <a:lnTo>
                    <a:pt x="65" y="82"/>
                  </a:lnTo>
                  <a:lnTo>
                    <a:pt x="107" y="72"/>
                  </a:lnTo>
                  <a:lnTo>
                    <a:pt x="125" y="60"/>
                  </a:lnTo>
                  <a:lnTo>
                    <a:pt x="141" y="46"/>
                  </a:lnTo>
                  <a:lnTo>
                    <a:pt x="178" y="24"/>
                  </a:lnTo>
                  <a:lnTo>
                    <a:pt x="196" y="18"/>
                  </a:lnTo>
                  <a:lnTo>
                    <a:pt x="219" y="22"/>
                  </a:lnTo>
                  <a:close/>
                </a:path>
              </a:pathLst>
            </a:custGeom>
            <a:solidFill>
              <a:srgbClr val="000000"/>
            </a:solidFill>
            <a:ln w="9525">
              <a:noFill/>
              <a:round/>
              <a:headEnd/>
              <a:tailEnd/>
            </a:ln>
          </p:spPr>
          <p:txBody>
            <a:bodyPr/>
            <a:lstStyle/>
            <a:p>
              <a:endParaRPr lang="en-GB"/>
            </a:p>
          </p:txBody>
        </p:sp>
        <p:sp>
          <p:nvSpPr>
            <p:cNvPr id="22171" name="Freeform 667"/>
            <p:cNvSpPr>
              <a:spLocks/>
            </p:cNvSpPr>
            <p:nvPr/>
          </p:nvSpPr>
          <p:spPr bwMode="auto">
            <a:xfrm>
              <a:off x="2627" y="2185"/>
              <a:ext cx="42" cy="69"/>
            </a:xfrm>
            <a:custGeom>
              <a:avLst/>
              <a:gdLst/>
              <a:ahLst/>
              <a:cxnLst>
                <a:cxn ang="0">
                  <a:pos x="187" y="0"/>
                </a:cxn>
                <a:cxn ang="0">
                  <a:pos x="170" y="20"/>
                </a:cxn>
                <a:cxn ang="0">
                  <a:pos x="82" y="93"/>
                </a:cxn>
                <a:cxn ang="0">
                  <a:pos x="30" y="146"/>
                </a:cxn>
                <a:cxn ang="0">
                  <a:pos x="11" y="180"/>
                </a:cxn>
                <a:cxn ang="0">
                  <a:pos x="0" y="250"/>
                </a:cxn>
                <a:cxn ang="0">
                  <a:pos x="4" y="269"/>
                </a:cxn>
                <a:cxn ang="0">
                  <a:pos x="27" y="303"/>
                </a:cxn>
                <a:cxn ang="0">
                  <a:pos x="46" y="318"/>
                </a:cxn>
                <a:cxn ang="0">
                  <a:pos x="82" y="336"/>
                </a:cxn>
                <a:cxn ang="0">
                  <a:pos x="128" y="344"/>
                </a:cxn>
                <a:cxn ang="0">
                  <a:pos x="148" y="344"/>
                </a:cxn>
                <a:cxn ang="0">
                  <a:pos x="171" y="340"/>
                </a:cxn>
                <a:cxn ang="0">
                  <a:pos x="212" y="328"/>
                </a:cxn>
                <a:cxn ang="0">
                  <a:pos x="142" y="313"/>
                </a:cxn>
                <a:cxn ang="0">
                  <a:pos x="124" y="300"/>
                </a:cxn>
                <a:cxn ang="0">
                  <a:pos x="106" y="276"/>
                </a:cxn>
                <a:cxn ang="0">
                  <a:pos x="98" y="250"/>
                </a:cxn>
                <a:cxn ang="0">
                  <a:pos x="94" y="220"/>
                </a:cxn>
                <a:cxn ang="0">
                  <a:pos x="103" y="166"/>
                </a:cxn>
                <a:cxn ang="0">
                  <a:pos x="128" y="116"/>
                </a:cxn>
                <a:cxn ang="0">
                  <a:pos x="171" y="48"/>
                </a:cxn>
                <a:cxn ang="0">
                  <a:pos x="182" y="25"/>
                </a:cxn>
                <a:cxn ang="0">
                  <a:pos x="187" y="0"/>
                </a:cxn>
              </a:cxnLst>
              <a:rect l="0" t="0" r="r" b="b"/>
              <a:pathLst>
                <a:path w="212" h="344">
                  <a:moveTo>
                    <a:pt x="187" y="0"/>
                  </a:moveTo>
                  <a:lnTo>
                    <a:pt x="170" y="20"/>
                  </a:lnTo>
                  <a:lnTo>
                    <a:pt x="82" y="93"/>
                  </a:lnTo>
                  <a:lnTo>
                    <a:pt x="30" y="146"/>
                  </a:lnTo>
                  <a:lnTo>
                    <a:pt x="11" y="180"/>
                  </a:lnTo>
                  <a:lnTo>
                    <a:pt x="0" y="250"/>
                  </a:lnTo>
                  <a:lnTo>
                    <a:pt x="4" y="269"/>
                  </a:lnTo>
                  <a:lnTo>
                    <a:pt x="27" y="303"/>
                  </a:lnTo>
                  <a:lnTo>
                    <a:pt x="46" y="318"/>
                  </a:lnTo>
                  <a:lnTo>
                    <a:pt x="82" y="336"/>
                  </a:lnTo>
                  <a:lnTo>
                    <a:pt x="128" y="344"/>
                  </a:lnTo>
                  <a:lnTo>
                    <a:pt x="148" y="344"/>
                  </a:lnTo>
                  <a:lnTo>
                    <a:pt x="171" y="340"/>
                  </a:lnTo>
                  <a:lnTo>
                    <a:pt x="212" y="328"/>
                  </a:lnTo>
                  <a:lnTo>
                    <a:pt x="142" y="313"/>
                  </a:lnTo>
                  <a:lnTo>
                    <a:pt x="124" y="300"/>
                  </a:lnTo>
                  <a:lnTo>
                    <a:pt x="106" y="276"/>
                  </a:lnTo>
                  <a:lnTo>
                    <a:pt x="98" y="250"/>
                  </a:lnTo>
                  <a:lnTo>
                    <a:pt x="94" y="220"/>
                  </a:lnTo>
                  <a:lnTo>
                    <a:pt x="103" y="166"/>
                  </a:lnTo>
                  <a:lnTo>
                    <a:pt x="128" y="116"/>
                  </a:lnTo>
                  <a:lnTo>
                    <a:pt x="171" y="48"/>
                  </a:lnTo>
                  <a:lnTo>
                    <a:pt x="182" y="25"/>
                  </a:lnTo>
                  <a:lnTo>
                    <a:pt x="187" y="0"/>
                  </a:lnTo>
                  <a:close/>
                </a:path>
              </a:pathLst>
            </a:custGeom>
            <a:solidFill>
              <a:srgbClr val="000000"/>
            </a:solidFill>
            <a:ln w="9525">
              <a:noFill/>
              <a:round/>
              <a:headEnd/>
              <a:tailEnd/>
            </a:ln>
          </p:spPr>
          <p:txBody>
            <a:bodyPr/>
            <a:lstStyle/>
            <a:p>
              <a:endParaRPr lang="en-GB"/>
            </a:p>
          </p:txBody>
        </p:sp>
        <p:sp>
          <p:nvSpPr>
            <p:cNvPr id="22172" name="Freeform 668"/>
            <p:cNvSpPr>
              <a:spLocks/>
            </p:cNvSpPr>
            <p:nvPr/>
          </p:nvSpPr>
          <p:spPr bwMode="auto">
            <a:xfrm>
              <a:off x="2413" y="2272"/>
              <a:ext cx="143" cy="73"/>
            </a:xfrm>
            <a:custGeom>
              <a:avLst/>
              <a:gdLst/>
              <a:ahLst/>
              <a:cxnLst>
                <a:cxn ang="0">
                  <a:pos x="128" y="100"/>
                </a:cxn>
                <a:cxn ang="0">
                  <a:pos x="222" y="158"/>
                </a:cxn>
                <a:cxn ang="0">
                  <a:pos x="321" y="194"/>
                </a:cxn>
                <a:cxn ang="0">
                  <a:pos x="481" y="230"/>
                </a:cxn>
                <a:cxn ang="0">
                  <a:pos x="581" y="268"/>
                </a:cxn>
                <a:cxn ang="0">
                  <a:pos x="615" y="294"/>
                </a:cxn>
                <a:cxn ang="0">
                  <a:pos x="675" y="350"/>
                </a:cxn>
                <a:cxn ang="0">
                  <a:pos x="693" y="362"/>
                </a:cxn>
                <a:cxn ang="0">
                  <a:pos x="711" y="367"/>
                </a:cxn>
                <a:cxn ang="0">
                  <a:pos x="673" y="332"/>
                </a:cxn>
                <a:cxn ang="0">
                  <a:pos x="573" y="196"/>
                </a:cxn>
                <a:cxn ang="0">
                  <a:pos x="518" y="152"/>
                </a:cxn>
                <a:cxn ang="0">
                  <a:pos x="426" y="106"/>
                </a:cxn>
                <a:cxn ang="0">
                  <a:pos x="219" y="60"/>
                </a:cxn>
                <a:cxn ang="0">
                  <a:pos x="186" y="58"/>
                </a:cxn>
                <a:cxn ang="0">
                  <a:pos x="112" y="42"/>
                </a:cxn>
                <a:cxn ang="0">
                  <a:pos x="59" y="16"/>
                </a:cxn>
                <a:cxn ang="0">
                  <a:pos x="23" y="4"/>
                </a:cxn>
                <a:cxn ang="0">
                  <a:pos x="0" y="0"/>
                </a:cxn>
                <a:cxn ang="0">
                  <a:pos x="128" y="100"/>
                </a:cxn>
              </a:cxnLst>
              <a:rect l="0" t="0" r="r" b="b"/>
              <a:pathLst>
                <a:path w="711" h="367">
                  <a:moveTo>
                    <a:pt x="128" y="100"/>
                  </a:moveTo>
                  <a:lnTo>
                    <a:pt x="222" y="158"/>
                  </a:lnTo>
                  <a:lnTo>
                    <a:pt x="321" y="194"/>
                  </a:lnTo>
                  <a:lnTo>
                    <a:pt x="481" y="230"/>
                  </a:lnTo>
                  <a:lnTo>
                    <a:pt x="581" y="268"/>
                  </a:lnTo>
                  <a:lnTo>
                    <a:pt x="615" y="294"/>
                  </a:lnTo>
                  <a:lnTo>
                    <a:pt x="675" y="350"/>
                  </a:lnTo>
                  <a:lnTo>
                    <a:pt x="693" y="362"/>
                  </a:lnTo>
                  <a:lnTo>
                    <a:pt x="711" y="367"/>
                  </a:lnTo>
                  <a:lnTo>
                    <a:pt x="673" y="332"/>
                  </a:lnTo>
                  <a:lnTo>
                    <a:pt x="573" y="196"/>
                  </a:lnTo>
                  <a:lnTo>
                    <a:pt x="518" y="152"/>
                  </a:lnTo>
                  <a:lnTo>
                    <a:pt x="426" y="106"/>
                  </a:lnTo>
                  <a:lnTo>
                    <a:pt x="219" y="60"/>
                  </a:lnTo>
                  <a:lnTo>
                    <a:pt x="186" y="58"/>
                  </a:lnTo>
                  <a:lnTo>
                    <a:pt x="112" y="42"/>
                  </a:lnTo>
                  <a:lnTo>
                    <a:pt x="59" y="16"/>
                  </a:lnTo>
                  <a:lnTo>
                    <a:pt x="23" y="4"/>
                  </a:lnTo>
                  <a:lnTo>
                    <a:pt x="0" y="0"/>
                  </a:lnTo>
                  <a:lnTo>
                    <a:pt x="128" y="100"/>
                  </a:lnTo>
                  <a:close/>
                </a:path>
              </a:pathLst>
            </a:custGeom>
            <a:solidFill>
              <a:srgbClr val="000000"/>
            </a:solidFill>
            <a:ln w="9525">
              <a:noFill/>
              <a:round/>
              <a:headEnd/>
              <a:tailEnd/>
            </a:ln>
          </p:spPr>
          <p:txBody>
            <a:bodyPr/>
            <a:lstStyle/>
            <a:p>
              <a:endParaRPr lang="en-GB"/>
            </a:p>
          </p:txBody>
        </p:sp>
        <p:sp>
          <p:nvSpPr>
            <p:cNvPr id="22173" name="Freeform 669"/>
            <p:cNvSpPr>
              <a:spLocks/>
            </p:cNvSpPr>
            <p:nvPr/>
          </p:nvSpPr>
          <p:spPr bwMode="auto">
            <a:xfrm>
              <a:off x="2676" y="1834"/>
              <a:ext cx="130" cy="115"/>
            </a:xfrm>
            <a:custGeom>
              <a:avLst/>
              <a:gdLst/>
              <a:ahLst/>
              <a:cxnLst>
                <a:cxn ang="0">
                  <a:pos x="636" y="70"/>
                </a:cxn>
                <a:cxn ang="0">
                  <a:pos x="652" y="86"/>
                </a:cxn>
                <a:cxn ang="0">
                  <a:pos x="652" y="59"/>
                </a:cxn>
                <a:cxn ang="0">
                  <a:pos x="619" y="22"/>
                </a:cxn>
                <a:cxn ang="0">
                  <a:pos x="600" y="10"/>
                </a:cxn>
                <a:cxn ang="0">
                  <a:pos x="577" y="4"/>
                </a:cxn>
                <a:cxn ang="0">
                  <a:pos x="520" y="0"/>
                </a:cxn>
                <a:cxn ang="0">
                  <a:pos x="512" y="0"/>
                </a:cxn>
                <a:cxn ang="0">
                  <a:pos x="452" y="17"/>
                </a:cxn>
                <a:cxn ang="0">
                  <a:pos x="398" y="48"/>
                </a:cxn>
                <a:cxn ang="0">
                  <a:pos x="304" y="142"/>
                </a:cxn>
                <a:cxn ang="0">
                  <a:pos x="168" y="336"/>
                </a:cxn>
                <a:cxn ang="0">
                  <a:pos x="32" y="496"/>
                </a:cxn>
                <a:cxn ang="0">
                  <a:pos x="14" y="528"/>
                </a:cxn>
                <a:cxn ang="0">
                  <a:pos x="0" y="564"/>
                </a:cxn>
                <a:cxn ang="0">
                  <a:pos x="35" y="574"/>
                </a:cxn>
                <a:cxn ang="0">
                  <a:pos x="56" y="576"/>
                </a:cxn>
                <a:cxn ang="0">
                  <a:pos x="95" y="576"/>
                </a:cxn>
                <a:cxn ang="0">
                  <a:pos x="114" y="574"/>
                </a:cxn>
                <a:cxn ang="0">
                  <a:pos x="132" y="568"/>
                </a:cxn>
                <a:cxn ang="0">
                  <a:pos x="150" y="559"/>
                </a:cxn>
                <a:cxn ang="0">
                  <a:pos x="204" y="515"/>
                </a:cxn>
                <a:cxn ang="0">
                  <a:pos x="250" y="468"/>
                </a:cxn>
                <a:cxn ang="0">
                  <a:pos x="286" y="416"/>
                </a:cxn>
                <a:cxn ang="0">
                  <a:pos x="436" y="112"/>
                </a:cxn>
                <a:cxn ang="0">
                  <a:pos x="464" y="70"/>
                </a:cxn>
                <a:cxn ang="0">
                  <a:pos x="488" y="46"/>
                </a:cxn>
                <a:cxn ang="0">
                  <a:pos x="504" y="36"/>
                </a:cxn>
                <a:cxn ang="0">
                  <a:pos x="517" y="30"/>
                </a:cxn>
                <a:cxn ang="0">
                  <a:pos x="522" y="30"/>
                </a:cxn>
                <a:cxn ang="0">
                  <a:pos x="535" y="28"/>
                </a:cxn>
                <a:cxn ang="0">
                  <a:pos x="572" y="30"/>
                </a:cxn>
                <a:cxn ang="0">
                  <a:pos x="590" y="36"/>
                </a:cxn>
                <a:cxn ang="0">
                  <a:pos x="606" y="46"/>
                </a:cxn>
                <a:cxn ang="0">
                  <a:pos x="636" y="70"/>
                </a:cxn>
              </a:cxnLst>
              <a:rect l="0" t="0" r="r" b="b"/>
              <a:pathLst>
                <a:path w="652" h="576">
                  <a:moveTo>
                    <a:pt x="636" y="70"/>
                  </a:moveTo>
                  <a:lnTo>
                    <a:pt x="652" y="86"/>
                  </a:lnTo>
                  <a:lnTo>
                    <a:pt x="652" y="59"/>
                  </a:lnTo>
                  <a:lnTo>
                    <a:pt x="619" y="22"/>
                  </a:lnTo>
                  <a:lnTo>
                    <a:pt x="600" y="10"/>
                  </a:lnTo>
                  <a:lnTo>
                    <a:pt x="577" y="4"/>
                  </a:lnTo>
                  <a:lnTo>
                    <a:pt x="520" y="0"/>
                  </a:lnTo>
                  <a:lnTo>
                    <a:pt x="512" y="0"/>
                  </a:lnTo>
                  <a:lnTo>
                    <a:pt x="452" y="17"/>
                  </a:lnTo>
                  <a:lnTo>
                    <a:pt x="398" y="48"/>
                  </a:lnTo>
                  <a:lnTo>
                    <a:pt x="304" y="142"/>
                  </a:lnTo>
                  <a:lnTo>
                    <a:pt x="168" y="336"/>
                  </a:lnTo>
                  <a:lnTo>
                    <a:pt x="32" y="496"/>
                  </a:lnTo>
                  <a:lnTo>
                    <a:pt x="14" y="528"/>
                  </a:lnTo>
                  <a:lnTo>
                    <a:pt x="0" y="564"/>
                  </a:lnTo>
                  <a:lnTo>
                    <a:pt x="35" y="574"/>
                  </a:lnTo>
                  <a:lnTo>
                    <a:pt x="56" y="576"/>
                  </a:lnTo>
                  <a:lnTo>
                    <a:pt x="95" y="576"/>
                  </a:lnTo>
                  <a:lnTo>
                    <a:pt x="114" y="574"/>
                  </a:lnTo>
                  <a:lnTo>
                    <a:pt x="132" y="568"/>
                  </a:lnTo>
                  <a:lnTo>
                    <a:pt x="150" y="559"/>
                  </a:lnTo>
                  <a:lnTo>
                    <a:pt x="204" y="515"/>
                  </a:lnTo>
                  <a:lnTo>
                    <a:pt x="250" y="468"/>
                  </a:lnTo>
                  <a:lnTo>
                    <a:pt x="286" y="416"/>
                  </a:lnTo>
                  <a:lnTo>
                    <a:pt x="436" y="112"/>
                  </a:lnTo>
                  <a:lnTo>
                    <a:pt x="464" y="70"/>
                  </a:lnTo>
                  <a:lnTo>
                    <a:pt x="488" y="46"/>
                  </a:lnTo>
                  <a:lnTo>
                    <a:pt x="504" y="36"/>
                  </a:lnTo>
                  <a:lnTo>
                    <a:pt x="517" y="30"/>
                  </a:lnTo>
                  <a:lnTo>
                    <a:pt x="522" y="30"/>
                  </a:lnTo>
                  <a:lnTo>
                    <a:pt x="535" y="28"/>
                  </a:lnTo>
                  <a:lnTo>
                    <a:pt x="572" y="30"/>
                  </a:lnTo>
                  <a:lnTo>
                    <a:pt x="590" y="36"/>
                  </a:lnTo>
                  <a:lnTo>
                    <a:pt x="606" y="46"/>
                  </a:lnTo>
                  <a:lnTo>
                    <a:pt x="636" y="70"/>
                  </a:lnTo>
                  <a:close/>
                </a:path>
              </a:pathLst>
            </a:custGeom>
            <a:solidFill>
              <a:srgbClr val="000000"/>
            </a:solidFill>
            <a:ln w="9525">
              <a:noFill/>
              <a:round/>
              <a:headEnd/>
              <a:tailEnd/>
            </a:ln>
          </p:spPr>
          <p:txBody>
            <a:bodyPr/>
            <a:lstStyle/>
            <a:p>
              <a:endParaRPr lang="en-GB"/>
            </a:p>
          </p:txBody>
        </p:sp>
        <p:sp>
          <p:nvSpPr>
            <p:cNvPr id="22174" name="Freeform 670"/>
            <p:cNvSpPr>
              <a:spLocks/>
            </p:cNvSpPr>
            <p:nvPr/>
          </p:nvSpPr>
          <p:spPr bwMode="auto">
            <a:xfrm>
              <a:off x="2788" y="1796"/>
              <a:ext cx="8" cy="13"/>
            </a:xfrm>
            <a:custGeom>
              <a:avLst/>
              <a:gdLst/>
              <a:ahLst/>
              <a:cxnLst>
                <a:cxn ang="0">
                  <a:pos x="0" y="0"/>
                </a:cxn>
                <a:cxn ang="0">
                  <a:pos x="36" y="65"/>
                </a:cxn>
                <a:cxn ang="0">
                  <a:pos x="20" y="26"/>
                </a:cxn>
                <a:cxn ang="0">
                  <a:pos x="0" y="0"/>
                </a:cxn>
              </a:cxnLst>
              <a:rect l="0" t="0" r="r" b="b"/>
              <a:pathLst>
                <a:path w="36" h="65">
                  <a:moveTo>
                    <a:pt x="0" y="0"/>
                  </a:moveTo>
                  <a:lnTo>
                    <a:pt x="36" y="65"/>
                  </a:lnTo>
                  <a:lnTo>
                    <a:pt x="20" y="26"/>
                  </a:lnTo>
                  <a:lnTo>
                    <a:pt x="0" y="0"/>
                  </a:lnTo>
                  <a:close/>
                </a:path>
              </a:pathLst>
            </a:custGeom>
            <a:solidFill>
              <a:srgbClr val="FFBFBF"/>
            </a:solidFill>
            <a:ln w="9525">
              <a:noFill/>
              <a:round/>
              <a:headEnd/>
              <a:tailEnd/>
            </a:ln>
          </p:spPr>
          <p:txBody>
            <a:bodyPr/>
            <a:lstStyle/>
            <a:p>
              <a:endParaRPr lang="en-GB"/>
            </a:p>
          </p:txBody>
        </p:sp>
        <p:sp>
          <p:nvSpPr>
            <p:cNvPr id="22175" name="Freeform 671"/>
            <p:cNvSpPr>
              <a:spLocks/>
            </p:cNvSpPr>
            <p:nvPr/>
          </p:nvSpPr>
          <p:spPr bwMode="auto">
            <a:xfrm>
              <a:off x="2724" y="1949"/>
              <a:ext cx="80" cy="64"/>
            </a:xfrm>
            <a:custGeom>
              <a:avLst/>
              <a:gdLst/>
              <a:ahLst/>
              <a:cxnLst>
                <a:cxn ang="0">
                  <a:pos x="220" y="30"/>
                </a:cxn>
                <a:cxn ang="0">
                  <a:pos x="227" y="30"/>
                </a:cxn>
                <a:cxn ang="0">
                  <a:pos x="239" y="24"/>
                </a:cxn>
                <a:cxn ang="0">
                  <a:pos x="278" y="14"/>
                </a:cxn>
                <a:cxn ang="0">
                  <a:pos x="287" y="16"/>
                </a:cxn>
                <a:cxn ang="0">
                  <a:pos x="289" y="14"/>
                </a:cxn>
                <a:cxn ang="0">
                  <a:pos x="301" y="2"/>
                </a:cxn>
                <a:cxn ang="0">
                  <a:pos x="338" y="2"/>
                </a:cxn>
                <a:cxn ang="0">
                  <a:pos x="351" y="6"/>
                </a:cxn>
                <a:cxn ang="0">
                  <a:pos x="363" y="8"/>
                </a:cxn>
                <a:cxn ang="0">
                  <a:pos x="375" y="12"/>
                </a:cxn>
                <a:cxn ang="0">
                  <a:pos x="399" y="24"/>
                </a:cxn>
                <a:cxn ang="0">
                  <a:pos x="372" y="8"/>
                </a:cxn>
                <a:cxn ang="0">
                  <a:pos x="345" y="2"/>
                </a:cxn>
                <a:cxn ang="0">
                  <a:pos x="321" y="0"/>
                </a:cxn>
                <a:cxn ang="0">
                  <a:pos x="295" y="2"/>
                </a:cxn>
                <a:cxn ang="0">
                  <a:pos x="267" y="8"/>
                </a:cxn>
                <a:cxn ang="0">
                  <a:pos x="239" y="19"/>
                </a:cxn>
                <a:cxn ang="0">
                  <a:pos x="152" y="64"/>
                </a:cxn>
                <a:cxn ang="0">
                  <a:pos x="92" y="119"/>
                </a:cxn>
                <a:cxn ang="0">
                  <a:pos x="66" y="153"/>
                </a:cxn>
                <a:cxn ang="0">
                  <a:pos x="29" y="232"/>
                </a:cxn>
                <a:cxn ang="0">
                  <a:pos x="0" y="322"/>
                </a:cxn>
                <a:cxn ang="0">
                  <a:pos x="49" y="198"/>
                </a:cxn>
                <a:cxn ang="0">
                  <a:pos x="92" y="132"/>
                </a:cxn>
                <a:cxn ang="0">
                  <a:pos x="149" y="72"/>
                </a:cxn>
                <a:cxn ang="0">
                  <a:pos x="220" y="30"/>
                </a:cxn>
              </a:cxnLst>
              <a:rect l="0" t="0" r="r" b="b"/>
              <a:pathLst>
                <a:path w="399" h="322">
                  <a:moveTo>
                    <a:pt x="220" y="30"/>
                  </a:moveTo>
                  <a:lnTo>
                    <a:pt x="227" y="30"/>
                  </a:lnTo>
                  <a:lnTo>
                    <a:pt x="239" y="24"/>
                  </a:lnTo>
                  <a:lnTo>
                    <a:pt x="278" y="14"/>
                  </a:lnTo>
                  <a:lnTo>
                    <a:pt x="287" y="16"/>
                  </a:lnTo>
                  <a:lnTo>
                    <a:pt x="289" y="14"/>
                  </a:lnTo>
                  <a:lnTo>
                    <a:pt x="301" y="2"/>
                  </a:lnTo>
                  <a:lnTo>
                    <a:pt x="338" y="2"/>
                  </a:lnTo>
                  <a:lnTo>
                    <a:pt x="351" y="6"/>
                  </a:lnTo>
                  <a:lnTo>
                    <a:pt x="363" y="8"/>
                  </a:lnTo>
                  <a:lnTo>
                    <a:pt x="375" y="12"/>
                  </a:lnTo>
                  <a:lnTo>
                    <a:pt x="399" y="24"/>
                  </a:lnTo>
                  <a:lnTo>
                    <a:pt x="372" y="8"/>
                  </a:lnTo>
                  <a:lnTo>
                    <a:pt x="345" y="2"/>
                  </a:lnTo>
                  <a:lnTo>
                    <a:pt x="321" y="0"/>
                  </a:lnTo>
                  <a:lnTo>
                    <a:pt x="295" y="2"/>
                  </a:lnTo>
                  <a:lnTo>
                    <a:pt x="267" y="8"/>
                  </a:lnTo>
                  <a:lnTo>
                    <a:pt x="239" y="19"/>
                  </a:lnTo>
                  <a:lnTo>
                    <a:pt x="152" y="64"/>
                  </a:lnTo>
                  <a:lnTo>
                    <a:pt x="92" y="119"/>
                  </a:lnTo>
                  <a:lnTo>
                    <a:pt x="66" y="153"/>
                  </a:lnTo>
                  <a:lnTo>
                    <a:pt x="29" y="232"/>
                  </a:lnTo>
                  <a:lnTo>
                    <a:pt x="0" y="322"/>
                  </a:lnTo>
                  <a:lnTo>
                    <a:pt x="49" y="198"/>
                  </a:lnTo>
                  <a:lnTo>
                    <a:pt x="92" y="132"/>
                  </a:lnTo>
                  <a:lnTo>
                    <a:pt x="149" y="72"/>
                  </a:lnTo>
                  <a:lnTo>
                    <a:pt x="220" y="30"/>
                  </a:lnTo>
                  <a:close/>
                </a:path>
              </a:pathLst>
            </a:custGeom>
            <a:solidFill>
              <a:srgbClr val="FFBFBF"/>
            </a:solidFill>
            <a:ln w="9525">
              <a:noFill/>
              <a:round/>
              <a:headEnd/>
              <a:tailEnd/>
            </a:ln>
          </p:spPr>
          <p:txBody>
            <a:bodyPr/>
            <a:lstStyle/>
            <a:p>
              <a:endParaRPr lang="en-GB"/>
            </a:p>
          </p:txBody>
        </p:sp>
        <p:sp>
          <p:nvSpPr>
            <p:cNvPr id="22176" name="Freeform 672"/>
            <p:cNvSpPr>
              <a:spLocks/>
            </p:cNvSpPr>
            <p:nvPr/>
          </p:nvSpPr>
          <p:spPr bwMode="auto">
            <a:xfrm>
              <a:off x="2724" y="1949"/>
              <a:ext cx="93" cy="64"/>
            </a:xfrm>
            <a:custGeom>
              <a:avLst/>
              <a:gdLst/>
              <a:ahLst/>
              <a:cxnLst>
                <a:cxn ang="0">
                  <a:pos x="227" y="28"/>
                </a:cxn>
                <a:cxn ang="0">
                  <a:pos x="220" y="28"/>
                </a:cxn>
                <a:cxn ang="0">
                  <a:pos x="149" y="70"/>
                </a:cxn>
                <a:cxn ang="0">
                  <a:pos x="92" y="130"/>
                </a:cxn>
                <a:cxn ang="0">
                  <a:pos x="49" y="196"/>
                </a:cxn>
                <a:cxn ang="0">
                  <a:pos x="0" y="320"/>
                </a:cxn>
                <a:cxn ang="0">
                  <a:pos x="87" y="312"/>
                </a:cxn>
                <a:cxn ang="0">
                  <a:pos x="220" y="282"/>
                </a:cxn>
                <a:cxn ang="0">
                  <a:pos x="278" y="256"/>
                </a:cxn>
                <a:cxn ang="0">
                  <a:pos x="315" y="240"/>
                </a:cxn>
                <a:cxn ang="0">
                  <a:pos x="375" y="190"/>
                </a:cxn>
                <a:cxn ang="0">
                  <a:pos x="414" y="144"/>
                </a:cxn>
                <a:cxn ang="0">
                  <a:pos x="421" y="138"/>
                </a:cxn>
                <a:cxn ang="0">
                  <a:pos x="437" y="117"/>
                </a:cxn>
                <a:cxn ang="0">
                  <a:pos x="455" y="88"/>
                </a:cxn>
                <a:cxn ang="0">
                  <a:pos x="467" y="56"/>
                </a:cxn>
                <a:cxn ang="0">
                  <a:pos x="399" y="22"/>
                </a:cxn>
                <a:cxn ang="0">
                  <a:pos x="375" y="10"/>
                </a:cxn>
                <a:cxn ang="0">
                  <a:pos x="363" y="6"/>
                </a:cxn>
                <a:cxn ang="0">
                  <a:pos x="351" y="4"/>
                </a:cxn>
                <a:cxn ang="0">
                  <a:pos x="338" y="0"/>
                </a:cxn>
                <a:cxn ang="0">
                  <a:pos x="301" y="0"/>
                </a:cxn>
                <a:cxn ang="0">
                  <a:pos x="289" y="12"/>
                </a:cxn>
                <a:cxn ang="0">
                  <a:pos x="287" y="14"/>
                </a:cxn>
                <a:cxn ang="0">
                  <a:pos x="301" y="17"/>
                </a:cxn>
                <a:cxn ang="0">
                  <a:pos x="337" y="30"/>
                </a:cxn>
                <a:cxn ang="0">
                  <a:pos x="355" y="46"/>
                </a:cxn>
                <a:cxn ang="0">
                  <a:pos x="367" y="62"/>
                </a:cxn>
                <a:cxn ang="0">
                  <a:pos x="375" y="80"/>
                </a:cxn>
                <a:cxn ang="0">
                  <a:pos x="380" y="100"/>
                </a:cxn>
                <a:cxn ang="0">
                  <a:pos x="385" y="124"/>
                </a:cxn>
                <a:cxn ang="0">
                  <a:pos x="375" y="166"/>
                </a:cxn>
                <a:cxn ang="0">
                  <a:pos x="367" y="184"/>
                </a:cxn>
                <a:cxn ang="0">
                  <a:pos x="355" y="200"/>
                </a:cxn>
                <a:cxn ang="0">
                  <a:pos x="337" y="214"/>
                </a:cxn>
                <a:cxn ang="0">
                  <a:pos x="319" y="224"/>
                </a:cxn>
                <a:cxn ang="0">
                  <a:pos x="301" y="230"/>
                </a:cxn>
                <a:cxn ang="0">
                  <a:pos x="278" y="234"/>
                </a:cxn>
                <a:cxn ang="0">
                  <a:pos x="239" y="224"/>
                </a:cxn>
                <a:cxn ang="0">
                  <a:pos x="220" y="214"/>
                </a:cxn>
                <a:cxn ang="0">
                  <a:pos x="202" y="200"/>
                </a:cxn>
                <a:cxn ang="0">
                  <a:pos x="191" y="184"/>
                </a:cxn>
                <a:cxn ang="0">
                  <a:pos x="183" y="166"/>
                </a:cxn>
                <a:cxn ang="0">
                  <a:pos x="173" y="124"/>
                </a:cxn>
                <a:cxn ang="0">
                  <a:pos x="177" y="100"/>
                </a:cxn>
                <a:cxn ang="0">
                  <a:pos x="183" y="80"/>
                </a:cxn>
                <a:cxn ang="0">
                  <a:pos x="191" y="62"/>
                </a:cxn>
                <a:cxn ang="0">
                  <a:pos x="202" y="46"/>
                </a:cxn>
                <a:cxn ang="0">
                  <a:pos x="220" y="30"/>
                </a:cxn>
                <a:cxn ang="0">
                  <a:pos x="227" y="28"/>
                </a:cxn>
              </a:cxnLst>
              <a:rect l="0" t="0" r="r" b="b"/>
              <a:pathLst>
                <a:path w="467" h="320">
                  <a:moveTo>
                    <a:pt x="227" y="28"/>
                  </a:moveTo>
                  <a:lnTo>
                    <a:pt x="220" y="28"/>
                  </a:lnTo>
                  <a:lnTo>
                    <a:pt x="149" y="70"/>
                  </a:lnTo>
                  <a:lnTo>
                    <a:pt x="92" y="130"/>
                  </a:lnTo>
                  <a:lnTo>
                    <a:pt x="49" y="196"/>
                  </a:lnTo>
                  <a:lnTo>
                    <a:pt x="0" y="320"/>
                  </a:lnTo>
                  <a:lnTo>
                    <a:pt x="87" y="312"/>
                  </a:lnTo>
                  <a:lnTo>
                    <a:pt x="220" y="282"/>
                  </a:lnTo>
                  <a:lnTo>
                    <a:pt x="278" y="256"/>
                  </a:lnTo>
                  <a:lnTo>
                    <a:pt x="315" y="240"/>
                  </a:lnTo>
                  <a:lnTo>
                    <a:pt x="375" y="190"/>
                  </a:lnTo>
                  <a:lnTo>
                    <a:pt x="414" y="144"/>
                  </a:lnTo>
                  <a:lnTo>
                    <a:pt x="421" y="138"/>
                  </a:lnTo>
                  <a:lnTo>
                    <a:pt x="437" y="117"/>
                  </a:lnTo>
                  <a:lnTo>
                    <a:pt x="455" y="88"/>
                  </a:lnTo>
                  <a:lnTo>
                    <a:pt x="467" y="56"/>
                  </a:lnTo>
                  <a:lnTo>
                    <a:pt x="399" y="22"/>
                  </a:lnTo>
                  <a:lnTo>
                    <a:pt x="375" y="10"/>
                  </a:lnTo>
                  <a:lnTo>
                    <a:pt x="363" y="6"/>
                  </a:lnTo>
                  <a:lnTo>
                    <a:pt x="351" y="4"/>
                  </a:lnTo>
                  <a:lnTo>
                    <a:pt x="338" y="0"/>
                  </a:lnTo>
                  <a:lnTo>
                    <a:pt x="301" y="0"/>
                  </a:lnTo>
                  <a:lnTo>
                    <a:pt x="289" y="12"/>
                  </a:lnTo>
                  <a:lnTo>
                    <a:pt x="287" y="14"/>
                  </a:lnTo>
                  <a:lnTo>
                    <a:pt x="301" y="17"/>
                  </a:lnTo>
                  <a:lnTo>
                    <a:pt x="337" y="30"/>
                  </a:lnTo>
                  <a:lnTo>
                    <a:pt x="355" y="46"/>
                  </a:lnTo>
                  <a:lnTo>
                    <a:pt x="367" y="62"/>
                  </a:lnTo>
                  <a:lnTo>
                    <a:pt x="375" y="80"/>
                  </a:lnTo>
                  <a:lnTo>
                    <a:pt x="380" y="100"/>
                  </a:lnTo>
                  <a:lnTo>
                    <a:pt x="385" y="124"/>
                  </a:lnTo>
                  <a:lnTo>
                    <a:pt x="375" y="166"/>
                  </a:lnTo>
                  <a:lnTo>
                    <a:pt x="367" y="184"/>
                  </a:lnTo>
                  <a:lnTo>
                    <a:pt x="355" y="200"/>
                  </a:lnTo>
                  <a:lnTo>
                    <a:pt x="337" y="214"/>
                  </a:lnTo>
                  <a:lnTo>
                    <a:pt x="319" y="224"/>
                  </a:lnTo>
                  <a:lnTo>
                    <a:pt x="301" y="230"/>
                  </a:lnTo>
                  <a:lnTo>
                    <a:pt x="278" y="234"/>
                  </a:lnTo>
                  <a:lnTo>
                    <a:pt x="239" y="224"/>
                  </a:lnTo>
                  <a:lnTo>
                    <a:pt x="220" y="214"/>
                  </a:lnTo>
                  <a:lnTo>
                    <a:pt x="202" y="200"/>
                  </a:lnTo>
                  <a:lnTo>
                    <a:pt x="191" y="184"/>
                  </a:lnTo>
                  <a:lnTo>
                    <a:pt x="183" y="166"/>
                  </a:lnTo>
                  <a:lnTo>
                    <a:pt x="173" y="124"/>
                  </a:lnTo>
                  <a:lnTo>
                    <a:pt x="177" y="100"/>
                  </a:lnTo>
                  <a:lnTo>
                    <a:pt x="183" y="80"/>
                  </a:lnTo>
                  <a:lnTo>
                    <a:pt x="191" y="62"/>
                  </a:lnTo>
                  <a:lnTo>
                    <a:pt x="202" y="46"/>
                  </a:lnTo>
                  <a:lnTo>
                    <a:pt x="220" y="30"/>
                  </a:lnTo>
                  <a:lnTo>
                    <a:pt x="227" y="28"/>
                  </a:lnTo>
                  <a:close/>
                </a:path>
              </a:pathLst>
            </a:custGeom>
            <a:solidFill>
              <a:srgbClr val="FFFFFF"/>
            </a:solidFill>
            <a:ln w="9525">
              <a:noFill/>
              <a:round/>
              <a:headEnd/>
              <a:tailEnd/>
            </a:ln>
          </p:spPr>
          <p:txBody>
            <a:bodyPr/>
            <a:lstStyle/>
            <a:p>
              <a:endParaRPr lang="en-GB"/>
            </a:p>
          </p:txBody>
        </p:sp>
        <p:sp>
          <p:nvSpPr>
            <p:cNvPr id="22177" name="Freeform 673"/>
            <p:cNvSpPr>
              <a:spLocks noEditPoints="1"/>
            </p:cNvSpPr>
            <p:nvPr/>
          </p:nvSpPr>
          <p:spPr bwMode="auto">
            <a:xfrm>
              <a:off x="2758" y="1952"/>
              <a:ext cx="43" cy="44"/>
            </a:xfrm>
            <a:custGeom>
              <a:avLst/>
              <a:gdLst/>
              <a:ahLst/>
              <a:cxnLst>
                <a:cxn ang="0">
                  <a:pos x="66" y="10"/>
                </a:cxn>
                <a:cxn ang="0">
                  <a:pos x="54" y="16"/>
                </a:cxn>
                <a:cxn ang="0">
                  <a:pos x="47" y="18"/>
                </a:cxn>
                <a:cxn ang="0">
                  <a:pos x="29" y="34"/>
                </a:cxn>
                <a:cxn ang="0">
                  <a:pos x="18" y="50"/>
                </a:cxn>
                <a:cxn ang="0">
                  <a:pos x="10" y="68"/>
                </a:cxn>
                <a:cxn ang="0">
                  <a:pos x="4" y="88"/>
                </a:cxn>
                <a:cxn ang="0">
                  <a:pos x="0" y="112"/>
                </a:cxn>
                <a:cxn ang="0">
                  <a:pos x="10" y="154"/>
                </a:cxn>
                <a:cxn ang="0">
                  <a:pos x="18" y="172"/>
                </a:cxn>
                <a:cxn ang="0">
                  <a:pos x="29" y="188"/>
                </a:cxn>
                <a:cxn ang="0">
                  <a:pos x="47" y="202"/>
                </a:cxn>
                <a:cxn ang="0">
                  <a:pos x="66" y="212"/>
                </a:cxn>
                <a:cxn ang="0">
                  <a:pos x="105" y="222"/>
                </a:cxn>
                <a:cxn ang="0">
                  <a:pos x="128" y="218"/>
                </a:cxn>
                <a:cxn ang="0">
                  <a:pos x="146" y="212"/>
                </a:cxn>
                <a:cxn ang="0">
                  <a:pos x="164" y="202"/>
                </a:cxn>
                <a:cxn ang="0">
                  <a:pos x="182" y="188"/>
                </a:cxn>
                <a:cxn ang="0">
                  <a:pos x="194" y="172"/>
                </a:cxn>
                <a:cxn ang="0">
                  <a:pos x="202" y="154"/>
                </a:cxn>
                <a:cxn ang="0">
                  <a:pos x="212" y="112"/>
                </a:cxn>
                <a:cxn ang="0">
                  <a:pos x="207" y="88"/>
                </a:cxn>
                <a:cxn ang="0">
                  <a:pos x="202" y="68"/>
                </a:cxn>
                <a:cxn ang="0">
                  <a:pos x="194" y="50"/>
                </a:cxn>
                <a:cxn ang="0">
                  <a:pos x="182" y="34"/>
                </a:cxn>
                <a:cxn ang="0">
                  <a:pos x="164" y="18"/>
                </a:cxn>
                <a:cxn ang="0">
                  <a:pos x="128" y="5"/>
                </a:cxn>
                <a:cxn ang="0">
                  <a:pos x="114" y="2"/>
                </a:cxn>
                <a:cxn ang="0">
                  <a:pos x="105" y="0"/>
                </a:cxn>
                <a:cxn ang="0">
                  <a:pos x="66" y="10"/>
                </a:cxn>
                <a:cxn ang="0">
                  <a:pos x="134" y="44"/>
                </a:cxn>
                <a:cxn ang="0">
                  <a:pos x="136" y="44"/>
                </a:cxn>
                <a:cxn ang="0">
                  <a:pos x="157" y="58"/>
                </a:cxn>
                <a:cxn ang="0">
                  <a:pos x="170" y="81"/>
                </a:cxn>
                <a:cxn ang="0">
                  <a:pos x="176" y="110"/>
                </a:cxn>
                <a:cxn ang="0">
                  <a:pos x="170" y="136"/>
                </a:cxn>
                <a:cxn ang="0">
                  <a:pos x="157" y="160"/>
                </a:cxn>
                <a:cxn ang="0">
                  <a:pos x="136" y="176"/>
                </a:cxn>
                <a:cxn ang="0">
                  <a:pos x="110" y="183"/>
                </a:cxn>
                <a:cxn ang="0">
                  <a:pos x="82" y="176"/>
                </a:cxn>
                <a:cxn ang="0">
                  <a:pos x="60" y="160"/>
                </a:cxn>
                <a:cxn ang="0">
                  <a:pos x="46" y="136"/>
                </a:cxn>
                <a:cxn ang="0">
                  <a:pos x="40" y="110"/>
                </a:cxn>
                <a:cxn ang="0">
                  <a:pos x="46" y="81"/>
                </a:cxn>
                <a:cxn ang="0">
                  <a:pos x="60" y="58"/>
                </a:cxn>
                <a:cxn ang="0">
                  <a:pos x="82" y="44"/>
                </a:cxn>
                <a:cxn ang="0">
                  <a:pos x="110" y="39"/>
                </a:cxn>
                <a:cxn ang="0">
                  <a:pos x="134" y="44"/>
                </a:cxn>
              </a:cxnLst>
              <a:rect l="0" t="0" r="r" b="b"/>
              <a:pathLst>
                <a:path w="212" h="222">
                  <a:moveTo>
                    <a:pt x="66" y="10"/>
                  </a:moveTo>
                  <a:lnTo>
                    <a:pt x="54" y="16"/>
                  </a:lnTo>
                  <a:lnTo>
                    <a:pt x="47" y="18"/>
                  </a:lnTo>
                  <a:lnTo>
                    <a:pt x="29" y="34"/>
                  </a:lnTo>
                  <a:lnTo>
                    <a:pt x="18" y="50"/>
                  </a:lnTo>
                  <a:lnTo>
                    <a:pt x="10" y="68"/>
                  </a:lnTo>
                  <a:lnTo>
                    <a:pt x="4" y="88"/>
                  </a:lnTo>
                  <a:lnTo>
                    <a:pt x="0" y="112"/>
                  </a:lnTo>
                  <a:lnTo>
                    <a:pt x="10" y="154"/>
                  </a:lnTo>
                  <a:lnTo>
                    <a:pt x="18" y="172"/>
                  </a:lnTo>
                  <a:lnTo>
                    <a:pt x="29" y="188"/>
                  </a:lnTo>
                  <a:lnTo>
                    <a:pt x="47" y="202"/>
                  </a:lnTo>
                  <a:lnTo>
                    <a:pt x="66" y="212"/>
                  </a:lnTo>
                  <a:lnTo>
                    <a:pt x="105" y="222"/>
                  </a:lnTo>
                  <a:lnTo>
                    <a:pt x="128" y="218"/>
                  </a:lnTo>
                  <a:lnTo>
                    <a:pt x="146" y="212"/>
                  </a:lnTo>
                  <a:lnTo>
                    <a:pt x="164" y="202"/>
                  </a:lnTo>
                  <a:lnTo>
                    <a:pt x="182" y="188"/>
                  </a:lnTo>
                  <a:lnTo>
                    <a:pt x="194" y="172"/>
                  </a:lnTo>
                  <a:lnTo>
                    <a:pt x="202" y="154"/>
                  </a:lnTo>
                  <a:lnTo>
                    <a:pt x="212" y="112"/>
                  </a:lnTo>
                  <a:lnTo>
                    <a:pt x="207" y="88"/>
                  </a:lnTo>
                  <a:lnTo>
                    <a:pt x="202" y="68"/>
                  </a:lnTo>
                  <a:lnTo>
                    <a:pt x="194" y="50"/>
                  </a:lnTo>
                  <a:lnTo>
                    <a:pt x="182" y="34"/>
                  </a:lnTo>
                  <a:lnTo>
                    <a:pt x="164" y="18"/>
                  </a:lnTo>
                  <a:lnTo>
                    <a:pt x="128" y="5"/>
                  </a:lnTo>
                  <a:lnTo>
                    <a:pt x="114" y="2"/>
                  </a:lnTo>
                  <a:lnTo>
                    <a:pt x="105" y="0"/>
                  </a:lnTo>
                  <a:lnTo>
                    <a:pt x="66" y="10"/>
                  </a:lnTo>
                  <a:close/>
                  <a:moveTo>
                    <a:pt x="134" y="44"/>
                  </a:moveTo>
                  <a:lnTo>
                    <a:pt x="136" y="44"/>
                  </a:lnTo>
                  <a:lnTo>
                    <a:pt x="157" y="58"/>
                  </a:lnTo>
                  <a:lnTo>
                    <a:pt x="170" y="81"/>
                  </a:lnTo>
                  <a:lnTo>
                    <a:pt x="176" y="110"/>
                  </a:lnTo>
                  <a:lnTo>
                    <a:pt x="170" y="136"/>
                  </a:lnTo>
                  <a:lnTo>
                    <a:pt x="157" y="160"/>
                  </a:lnTo>
                  <a:lnTo>
                    <a:pt x="136" y="176"/>
                  </a:lnTo>
                  <a:lnTo>
                    <a:pt x="110" y="183"/>
                  </a:lnTo>
                  <a:lnTo>
                    <a:pt x="82" y="176"/>
                  </a:lnTo>
                  <a:lnTo>
                    <a:pt x="60" y="160"/>
                  </a:lnTo>
                  <a:lnTo>
                    <a:pt x="46" y="136"/>
                  </a:lnTo>
                  <a:lnTo>
                    <a:pt x="40" y="110"/>
                  </a:lnTo>
                  <a:lnTo>
                    <a:pt x="46" y="81"/>
                  </a:lnTo>
                  <a:lnTo>
                    <a:pt x="60" y="58"/>
                  </a:lnTo>
                  <a:lnTo>
                    <a:pt x="82" y="44"/>
                  </a:lnTo>
                  <a:lnTo>
                    <a:pt x="110" y="39"/>
                  </a:lnTo>
                  <a:lnTo>
                    <a:pt x="134" y="44"/>
                  </a:lnTo>
                  <a:close/>
                </a:path>
              </a:pathLst>
            </a:custGeom>
            <a:solidFill>
              <a:srgbClr val="000000"/>
            </a:solidFill>
            <a:ln w="9525">
              <a:noFill/>
              <a:round/>
              <a:headEnd/>
              <a:tailEnd/>
            </a:ln>
          </p:spPr>
          <p:txBody>
            <a:bodyPr/>
            <a:lstStyle/>
            <a:p>
              <a:endParaRPr lang="en-GB"/>
            </a:p>
          </p:txBody>
        </p:sp>
        <p:sp>
          <p:nvSpPr>
            <p:cNvPr id="22178" name="Freeform 674"/>
            <p:cNvSpPr>
              <a:spLocks noEditPoints="1"/>
            </p:cNvSpPr>
            <p:nvPr/>
          </p:nvSpPr>
          <p:spPr bwMode="auto">
            <a:xfrm>
              <a:off x="2766" y="1959"/>
              <a:ext cx="28" cy="29"/>
            </a:xfrm>
            <a:custGeom>
              <a:avLst/>
              <a:gdLst/>
              <a:ahLst/>
              <a:cxnLst>
                <a:cxn ang="0">
                  <a:pos x="96" y="5"/>
                </a:cxn>
                <a:cxn ang="0">
                  <a:pos x="94" y="5"/>
                </a:cxn>
                <a:cxn ang="0">
                  <a:pos x="70" y="0"/>
                </a:cxn>
                <a:cxn ang="0">
                  <a:pos x="42" y="5"/>
                </a:cxn>
                <a:cxn ang="0">
                  <a:pos x="20" y="19"/>
                </a:cxn>
                <a:cxn ang="0">
                  <a:pos x="6" y="42"/>
                </a:cxn>
                <a:cxn ang="0">
                  <a:pos x="0" y="71"/>
                </a:cxn>
                <a:cxn ang="0">
                  <a:pos x="6" y="97"/>
                </a:cxn>
                <a:cxn ang="0">
                  <a:pos x="20" y="121"/>
                </a:cxn>
                <a:cxn ang="0">
                  <a:pos x="42" y="137"/>
                </a:cxn>
                <a:cxn ang="0">
                  <a:pos x="70" y="144"/>
                </a:cxn>
                <a:cxn ang="0">
                  <a:pos x="96" y="137"/>
                </a:cxn>
                <a:cxn ang="0">
                  <a:pos x="117" y="121"/>
                </a:cxn>
                <a:cxn ang="0">
                  <a:pos x="130" y="97"/>
                </a:cxn>
                <a:cxn ang="0">
                  <a:pos x="136" y="71"/>
                </a:cxn>
                <a:cxn ang="0">
                  <a:pos x="130" y="42"/>
                </a:cxn>
                <a:cxn ang="0">
                  <a:pos x="117" y="19"/>
                </a:cxn>
                <a:cxn ang="0">
                  <a:pos x="96" y="5"/>
                </a:cxn>
                <a:cxn ang="0">
                  <a:pos x="112" y="31"/>
                </a:cxn>
                <a:cxn ang="0">
                  <a:pos x="114" y="37"/>
                </a:cxn>
                <a:cxn ang="0">
                  <a:pos x="114" y="47"/>
                </a:cxn>
                <a:cxn ang="0">
                  <a:pos x="112" y="53"/>
                </a:cxn>
                <a:cxn ang="0">
                  <a:pos x="106" y="55"/>
                </a:cxn>
                <a:cxn ang="0">
                  <a:pos x="102" y="55"/>
                </a:cxn>
                <a:cxn ang="0">
                  <a:pos x="102" y="61"/>
                </a:cxn>
                <a:cxn ang="0">
                  <a:pos x="99" y="73"/>
                </a:cxn>
                <a:cxn ang="0">
                  <a:pos x="94" y="85"/>
                </a:cxn>
                <a:cxn ang="0">
                  <a:pos x="88" y="91"/>
                </a:cxn>
                <a:cxn ang="0">
                  <a:pos x="76" y="95"/>
                </a:cxn>
                <a:cxn ang="0">
                  <a:pos x="64" y="91"/>
                </a:cxn>
                <a:cxn ang="0">
                  <a:pos x="57" y="85"/>
                </a:cxn>
                <a:cxn ang="0">
                  <a:pos x="52" y="73"/>
                </a:cxn>
                <a:cxn ang="0">
                  <a:pos x="48" y="61"/>
                </a:cxn>
                <a:cxn ang="0">
                  <a:pos x="52" y="49"/>
                </a:cxn>
                <a:cxn ang="0">
                  <a:pos x="57" y="37"/>
                </a:cxn>
                <a:cxn ang="0">
                  <a:pos x="64" y="31"/>
                </a:cxn>
                <a:cxn ang="0">
                  <a:pos x="76" y="29"/>
                </a:cxn>
                <a:cxn ang="0">
                  <a:pos x="88" y="31"/>
                </a:cxn>
                <a:cxn ang="0">
                  <a:pos x="94" y="29"/>
                </a:cxn>
                <a:cxn ang="0">
                  <a:pos x="106" y="29"/>
                </a:cxn>
                <a:cxn ang="0">
                  <a:pos x="112" y="31"/>
                </a:cxn>
              </a:cxnLst>
              <a:rect l="0" t="0" r="r" b="b"/>
              <a:pathLst>
                <a:path w="136" h="144">
                  <a:moveTo>
                    <a:pt x="96" y="5"/>
                  </a:moveTo>
                  <a:lnTo>
                    <a:pt x="94" y="5"/>
                  </a:lnTo>
                  <a:lnTo>
                    <a:pt x="70" y="0"/>
                  </a:lnTo>
                  <a:lnTo>
                    <a:pt x="42" y="5"/>
                  </a:lnTo>
                  <a:lnTo>
                    <a:pt x="20" y="19"/>
                  </a:lnTo>
                  <a:lnTo>
                    <a:pt x="6" y="42"/>
                  </a:lnTo>
                  <a:lnTo>
                    <a:pt x="0" y="71"/>
                  </a:lnTo>
                  <a:lnTo>
                    <a:pt x="6" y="97"/>
                  </a:lnTo>
                  <a:lnTo>
                    <a:pt x="20" y="121"/>
                  </a:lnTo>
                  <a:lnTo>
                    <a:pt x="42" y="137"/>
                  </a:lnTo>
                  <a:lnTo>
                    <a:pt x="70" y="144"/>
                  </a:lnTo>
                  <a:lnTo>
                    <a:pt x="96" y="137"/>
                  </a:lnTo>
                  <a:lnTo>
                    <a:pt x="117" y="121"/>
                  </a:lnTo>
                  <a:lnTo>
                    <a:pt x="130" y="97"/>
                  </a:lnTo>
                  <a:lnTo>
                    <a:pt x="136" y="71"/>
                  </a:lnTo>
                  <a:lnTo>
                    <a:pt x="130" y="42"/>
                  </a:lnTo>
                  <a:lnTo>
                    <a:pt x="117" y="19"/>
                  </a:lnTo>
                  <a:lnTo>
                    <a:pt x="96" y="5"/>
                  </a:lnTo>
                  <a:close/>
                  <a:moveTo>
                    <a:pt x="112" y="31"/>
                  </a:moveTo>
                  <a:lnTo>
                    <a:pt x="114" y="37"/>
                  </a:lnTo>
                  <a:lnTo>
                    <a:pt x="114" y="47"/>
                  </a:lnTo>
                  <a:lnTo>
                    <a:pt x="112" y="53"/>
                  </a:lnTo>
                  <a:lnTo>
                    <a:pt x="106" y="55"/>
                  </a:lnTo>
                  <a:lnTo>
                    <a:pt x="102" y="55"/>
                  </a:lnTo>
                  <a:lnTo>
                    <a:pt x="102" y="61"/>
                  </a:lnTo>
                  <a:lnTo>
                    <a:pt x="99" y="73"/>
                  </a:lnTo>
                  <a:lnTo>
                    <a:pt x="94" y="85"/>
                  </a:lnTo>
                  <a:lnTo>
                    <a:pt x="88" y="91"/>
                  </a:lnTo>
                  <a:lnTo>
                    <a:pt x="76" y="95"/>
                  </a:lnTo>
                  <a:lnTo>
                    <a:pt x="64" y="91"/>
                  </a:lnTo>
                  <a:lnTo>
                    <a:pt x="57" y="85"/>
                  </a:lnTo>
                  <a:lnTo>
                    <a:pt x="52" y="73"/>
                  </a:lnTo>
                  <a:lnTo>
                    <a:pt x="48" y="61"/>
                  </a:lnTo>
                  <a:lnTo>
                    <a:pt x="52" y="49"/>
                  </a:lnTo>
                  <a:lnTo>
                    <a:pt x="57" y="37"/>
                  </a:lnTo>
                  <a:lnTo>
                    <a:pt x="64" y="31"/>
                  </a:lnTo>
                  <a:lnTo>
                    <a:pt x="76" y="29"/>
                  </a:lnTo>
                  <a:lnTo>
                    <a:pt x="88" y="31"/>
                  </a:lnTo>
                  <a:lnTo>
                    <a:pt x="94" y="29"/>
                  </a:lnTo>
                  <a:lnTo>
                    <a:pt x="106" y="29"/>
                  </a:lnTo>
                  <a:lnTo>
                    <a:pt x="112" y="31"/>
                  </a:lnTo>
                  <a:close/>
                </a:path>
              </a:pathLst>
            </a:custGeom>
            <a:solidFill>
              <a:srgbClr val="00FFFF"/>
            </a:solidFill>
            <a:ln w="9525">
              <a:noFill/>
              <a:round/>
              <a:headEnd/>
              <a:tailEnd/>
            </a:ln>
          </p:spPr>
          <p:txBody>
            <a:bodyPr/>
            <a:lstStyle/>
            <a:p>
              <a:endParaRPr lang="en-GB"/>
            </a:p>
          </p:txBody>
        </p:sp>
        <p:sp>
          <p:nvSpPr>
            <p:cNvPr id="22179" name="Freeform 675"/>
            <p:cNvSpPr>
              <a:spLocks/>
            </p:cNvSpPr>
            <p:nvPr/>
          </p:nvSpPr>
          <p:spPr bwMode="auto">
            <a:xfrm>
              <a:off x="2783" y="1965"/>
              <a:ext cx="6" cy="5"/>
            </a:xfrm>
            <a:custGeom>
              <a:avLst/>
              <a:gdLst/>
              <a:ahLst/>
              <a:cxnLst>
                <a:cxn ang="0">
                  <a:pos x="31" y="8"/>
                </a:cxn>
                <a:cxn ang="0">
                  <a:pos x="29" y="2"/>
                </a:cxn>
                <a:cxn ang="0">
                  <a:pos x="23" y="0"/>
                </a:cxn>
                <a:cxn ang="0">
                  <a:pos x="11" y="0"/>
                </a:cxn>
                <a:cxn ang="0">
                  <a:pos x="5" y="2"/>
                </a:cxn>
                <a:cxn ang="0">
                  <a:pos x="0" y="8"/>
                </a:cxn>
                <a:cxn ang="0">
                  <a:pos x="0" y="18"/>
                </a:cxn>
                <a:cxn ang="0">
                  <a:pos x="5" y="24"/>
                </a:cxn>
                <a:cxn ang="0">
                  <a:pos x="11" y="26"/>
                </a:cxn>
                <a:cxn ang="0">
                  <a:pos x="19" y="26"/>
                </a:cxn>
                <a:cxn ang="0">
                  <a:pos x="23" y="26"/>
                </a:cxn>
                <a:cxn ang="0">
                  <a:pos x="29" y="24"/>
                </a:cxn>
                <a:cxn ang="0">
                  <a:pos x="31" y="18"/>
                </a:cxn>
                <a:cxn ang="0">
                  <a:pos x="31" y="8"/>
                </a:cxn>
              </a:cxnLst>
              <a:rect l="0" t="0" r="r" b="b"/>
              <a:pathLst>
                <a:path w="31" h="26">
                  <a:moveTo>
                    <a:pt x="31" y="8"/>
                  </a:moveTo>
                  <a:lnTo>
                    <a:pt x="29" y="2"/>
                  </a:lnTo>
                  <a:lnTo>
                    <a:pt x="23" y="0"/>
                  </a:lnTo>
                  <a:lnTo>
                    <a:pt x="11" y="0"/>
                  </a:lnTo>
                  <a:lnTo>
                    <a:pt x="5" y="2"/>
                  </a:lnTo>
                  <a:lnTo>
                    <a:pt x="0" y="8"/>
                  </a:lnTo>
                  <a:lnTo>
                    <a:pt x="0" y="18"/>
                  </a:lnTo>
                  <a:lnTo>
                    <a:pt x="5" y="24"/>
                  </a:lnTo>
                  <a:lnTo>
                    <a:pt x="11" y="26"/>
                  </a:lnTo>
                  <a:lnTo>
                    <a:pt x="19" y="26"/>
                  </a:lnTo>
                  <a:lnTo>
                    <a:pt x="23" y="26"/>
                  </a:lnTo>
                  <a:lnTo>
                    <a:pt x="29" y="24"/>
                  </a:lnTo>
                  <a:lnTo>
                    <a:pt x="31" y="18"/>
                  </a:lnTo>
                  <a:lnTo>
                    <a:pt x="31" y="8"/>
                  </a:lnTo>
                  <a:close/>
                </a:path>
              </a:pathLst>
            </a:custGeom>
            <a:solidFill>
              <a:srgbClr val="FFFFFF"/>
            </a:solidFill>
            <a:ln w="9525">
              <a:noFill/>
              <a:round/>
              <a:headEnd/>
              <a:tailEnd/>
            </a:ln>
          </p:spPr>
          <p:txBody>
            <a:bodyPr/>
            <a:lstStyle/>
            <a:p>
              <a:endParaRPr lang="en-GB"/>
            </a:p>
          </p:txBody>
        </p:sp>
        <p:sp>
          <p:nvSpPr>
            <p:cNvPr id="22180" name="Freeform 676"/>
            <p:cNvSpPr>
              <a:spLocks/>
            </p:cNvSpPr>
            <p:nvPr/>
          </p:nvSpPr>
          <p:spPr bwMode="auto">
            <a:xfrm>
              <a:off x="2776" y="1965"/>
              <a:ext cx="11" cy="13"/>
            </a:xfrm>
            <a:custGeom>
              <a:avLst/>
              <a:gdLst/>
              <a:ahLst/>
              <a:cxnLst>
                <a:cxn ang="0">
                  <a:pos x="28" y="0"/>
                </a:cxn>
                <a:cxn ang="0">
                  <a:pos x="16" y="2"/>
                </a:cxn>
                <a:cxn ang="0">
                  <a:pos x="9" y="8"/>
                </a:cxn>
                <a:cxn ang="0">
                  <a:pos x="4" y="20"/>
                </a:cxn>
                <a:cxn ang="0">
                  <a:pos x="0" y="32"/>
                </a:cxn>
                <a:cxn ang="0">
                  <a:pos x="4" y="44"/>
                </a:cxn>
                <a:cxn ang="0">
                  <a:pos x="9" y="56"/>
                </a:cxn>
                <a:cxn ang="0">
                  <a:pos x="16" y="62"/>
                </a:cxn>
                <a:cxn ang="0">
                  <a:pos x="28" y="66"/>
                </a:cxn>
                <a:cxn ang="0">
                  <a:pos x="40" y="62"/>
                </a:cxn>
                <a:cxn ang="0">
                  <a:pos x="46" y="56"/>
                </a:cxn>
                <a:cxn ang="0">
                  <a:pos x="51" y="44"/>
                </a:cxn>
                <a:cxn ang="0">
                  <a:pos x="54" y="32"/>
                </a:cxn>
                <a:cxn ang="0">
                  <a:pos x="54" y="26"/>
                </a:cxn>
                <a:cxn ang="0">
                  <a:pos x="46" y="26"/>
                </a:cxn>
                <a:cxn ang="0">
                  <a:pos x="40" y="24"/>
                </a:cxn>
                <a:cxn ang="0">
                  <a:pos x="35" y="18"/>
                </a:cxn>
                <a:cxn ang="0">
                  <a:pos x="35" y="8"/>
                </a:cxn>
                <a:cxn ang="0">
                  <a:pos x="40" y="2"/>
                </a:cxn>
                <a:cxn ang="0">
                  <a:pos x="28" y="0"/>
                </a:cxn>
              </a:cxnLst>
              <a:rect l="0" t="0" r="r" b="b"/>
              <a:pathLst>
                <a:path w="54" h="66">
                  <a:moveTo>
                    <a:pt x="28" y="0"/>
                  </a:moveTo>
                  <a:lnTo>
                    <a:pt x="16" y="2"/>
                  </a:lnTo>
                  <a:lnTo>
                    <a:pt x="9" y="8"/>
                  </a:lnTo>
                  <a:lnTo>
                    <a:pt x="4" y="20"/>
                  </a:lnTo>
                  <a:lnTo>
                    <a:pt x="0" y="32"/>
                  </a:lnTo>
                  <a:lnTo>
                    <a:pt x="4" y="44"/>
                  </a:lnTo>
                  <a:lnTo>
                    <a:pt x="9" y="56"/>
                  </a:lnTo>
                  <a:lnTo>
                    <a:pt x="16" y="62"/>
                  </a:lnTo>
                  <a:lnTo>
                    <a:pt x="28" y="66"/>
                  </a:lnTo>
                  <a:lnTo>
                    <a:pt x="40" y="62"/>
                  </a:lnTo>
                  <a:lnTo>
                    <a:pt x="46" y="56"/>
                  </a:lnTo>
                  <a:lnTo>
                    <a:pt x="51" y="44"/>
                  </a:lnTo>
                  <a:lnTo>
                    <a:pt x="54" y="32"/>
                  </a:lnTo>
                  <a:lnTo>
                    <a:pt x="54" y="26"/>
                  </a:lnTo>
                  <a:lnTo>
                    <a:pt x="46" y="26"/>
                  </a:lnTo>
                  <a:lnTo>
                    <a:pt x="40" y="24"/>
                  </a:lnTo>
                  <a:lnTo>
                    <a:pt x="35" y="18"/>
                  </a:lnTo>
                  <a:lnTo>
                    <a:pt x="35" y="8"/>
                  </a:lnTo>
                  <a:lnTo>
                    <a:pt x="40" y="2"/>
                  </a:lnTo>
                  <a:lnTo>
                    <a:pt x="28" y="0"/>
                  </a:lnTo>
                  <a:close/>
                </a:path>
              </a:pathLst>
            </a:custGeom>
            <a:solidFill>
              <a:srgbClr val="000000"/>
            </a:solidFill>
            <a:ln w="9525">
              <a:noFill/>
              <a:round/>
              <a:headEnd/>
              <a:tailEnd/>
            </a:ln>
          </p:spPr>
          <p:txBody>
            <a:bodyPr/>
            <a:lstStyle/>
            <a:p>
              <a:endParaRPr lang="en-GB"/>
            </a:p>
          </p:txBody>
        </p:sp>
        <p:sp>
          <p:nvSpPr>
            <p:cNvPr id="22181" name="Freeform 677"/>
            <p:cNvSpPr>
              <a:spLocks/>
            </p:cNvSpPr>
            <p:nvPr/>
          </p:nvSpPr>
          <p:spPr bwMode="auto">
            <a:xfrm>
              <a:off x="2799" y="1918"/>
              <a:ext cx="6" cy="2"/>
            </a:xfrm>
            <a:custGeom>
              <a:avLst/>
              <a:gdLst/>
              <a:ahLst/>
              <a:cxnLst>
                <a:cxn ang="0">
                  <a:pos x="12" y="6"/>
                </a:cxn>
                <a:cxn ang="0">
                  <a:pos x="31" y="0"/>
                </a:cxn>
                <a:cxn ang="0">
                  <a:pos x="0" y="8"/>
                </a:cxn>
                <a:cxn ang="0">
                  <a:pos x="12" y="6"/>
                </a:cxn>
              </a:cxnLst>
              <a:rect l="0" t="0" r="r" b="b"/>
              <a:pathLst>
                <a:path w="31" h="8">
                  <a:moveTo>
                    <a:pt x="12" y="6"/>
                  </a:moveTo>
                  <a:lnTo>
                    <a:pt x="31" y="0"/>
                  </a:lnTo>
                  <a:lnTo>
                    <a:pt x="0" y="8"/>
                  </a:lnTo>
                  <a:lnTo>
                    <a:pt x="12" y="6"/>
                  </a:lnTo>
                  <a:close/>
                </a:path>
              </a:pathLst>
            </a:custGeom>
            <a:solidFill>
              <a:srgbClr val="FFBFBF"/>
            </a:solidFill>
            <a:ln w="9525">
              <a:noFill/>
              <a:round/>
              <a:headEnd/>
              <a:tailEnd/>
            </a:ln>
          </p:spPr>
          <p:txBody>
            <a:bodyPr/>
            <a:lstStyle/>
            <a:p>
              <a:endParaRPr lang="en-GB"/>
            </a:p>
          </p:txBody>
        </p:sp>
        <p:sp>
          <p:nvSpPr>
            <p:cNvPr id="22182" name="Freeform 678"/>
            <p:cNvSpPr>
              <a:spLocks/>
            </p:cNvSpPr>
            <p:nvPr/>
          </p:nvSpPr>
          <p:spPr bwMode="auto">
            <a:xfrm>
              <a:off x="2808" y="1960"/>
              <a:ext cx="71" cy="201"/>
            </a:xfrm>
            <a:custGeom>
              <a:avLst/>
              <a:gdLst/>
              <a:ahLst/>
              <a:cxnLst>
                <a:cxn ang="0">
                  <a:pos x="68" y="120"/>
                </a:cxn>
                <a:cxn ang="0">
                  <a:pos x="63" y="126"/>
                </a:cxn>
                <a:cxn ang="0">
                  <a:pos x="50" y="146"/>
                </a:cxn>
                <a:cxn ang="0">
                  <a:pos x="26" y="173"/>
                </a:cxn>
                <a:cxn ang="0">
                  <a:pos x="0" y="190"/>
                </a:cxn>
                <a:cxn ang="0">
                  <a:pos x="2" y="192"/>
                </a:cxn>
                <a:cxn ang="0">
                  <a:pos x="2" y="198"/>
                </a:cxn>
                <a:cxn ang="0">
                  <a:pos x="20" y="239"/>
                </a:cxn>
                <a:cxn ang="0">
                  <a:pos x="50" y="276"/>
                </a:cxn>
                <a:cxn ang="0">
                  <a:pos x="196" y="393"/>
                </a:cxn>
                <a:cxn ang="0">
                  <a:pos x="226" y="428"/>
                </a:cxn>
                <a:cxn ang="0">
                  <a:pos x="244" y="470"/>
                </a:cxn>
                <a:cxn ang="0">
                  <a:pos x="275" y="1003"/>
                </a:cxn>
                <a:cxn ang="0">
                  <a:pos x="308" y="925"/>
                </a:cxn>
                <a:cxn ang="0">
                  <a:pos x="332" y="864"/>
                </a:cxn>
                <a:cxn ang="0">
                  <a:pos x="356" y="754"/>
                </a:cxn>
                <a:cxn ang="0">
                  <a:pos x="358" y="696"/>
                </a:cxn>
                <a:cxn ang="0">
                  <a:pos x="338" y="508"/>
                </a:cxn>
                <a:cxn ang="0">
                  <a:pos x="286" y="330"/>
                </a:cxn>
                <a:cxn ang="0">
                  <a:pos x="128" y="0"/>
                </a:cxn>
                <a:cxn ang="0">
                  <a:pos x="108" y="14"/>
                </a:cxn>
                <a:cxn ang="0">
                  <a:pos x="96" y="32"/>
                </a:cxn>
                <a:cxn ang="0">
                  <a:pos x="68" y="120"/>
                </a:cxn>
              </a:cxnLst>
              <a:rect l="0" t="0" r="r" b="b"/>
              <a:pathLst>
                <a:path w="358" h="1003">
                  <a:moveTo>
                    <a:pt x="68" y="120"/>
                  </a:moveTo>
                  <a:lnTo>
                    <a:pt x="63" y="126"/>
                  </a:lnTo>
                  <a:lnTo>
                    <a:pt x="50" y="146"/>
                  </a:lnTo>
                  <a:lnTo>
                    <a:pt x="26" y="173"/>
                  </a:lnTo>
                  <a:lnTo>
                    <a:pt x="0" y="190"/>
                  </a:lnTo>
                  <a:lnTo>
                    <a:pt x="2" y="192"/>
                  </a:lnTo>
                  <a:lnTo>
                    <a:pt x="2" y="198"/>
                  </a:lnTo>
                  <a:lnTo>
                    <a:pt x="20" y="239"/>
                  </a:lnTo>
                  <a:lnTo>
                    <a:pt x="50" y="276"/>
                  </a:lnTo>
                  <a:lnTo>
                    <a:pt x="196" y="393"/>
                  </a:lnTo>
                  <a:lnTo>
                    <a:pt x="226" y="428"/>
                  </a:lnTo>
                  <a:lnTo>
                    <a:pt x="244" y="470"/>
                  </a:lnTo>
                  <a:lnTo>
                    <a:pt x="275" y="1003"/>
                  </a:lnTo>
                  <a:lnTo>
                    <a:pt x="308" y="925"/>
                  </a:lnTo>
                  <a:lnTo>
                    <a:pt x="332" y="864"/>
                  </a:lnTo>
                  <a:lnTo>
                    <a:pt x="356" y="754"/>
                  </a:lnTo>
                  <a:lnTo>
                    <a:pt x="358" y="696"/>
                  </a:lnTo>
                  <a:lnTo>
                    <a:pt x="338" y="508"/>
                  </a:lnTo>
                  <a:lnTo>
                    <a:pt x="286" y="330"/>
                  </a:lnTo>
                  <a:lnTo>
                    <a:pt x="128" y="0"/>
                  </a:lnTo>
                  <a:lnTo>
                    <a:pt x="108" y="14"/>
                  </a:lnTo>
                  <a:lnTo>
                    <a:pt x="96" y="32"/>
                  </a:lnTo>
                  <a:lnTo>
                    <a:pt x="68" y="120"/>
                  </a:lnTo>
                  <a:close/>
                </a:path>
              </a:pathLst>
            </a:custGeom>
            <a:solidFill>
              <a:srgbClr val="FFFFFF"/>
            </a:solidFill>
            <a:ln w="9525">
              <a:noFill/>
              <a:round/>
              <a:headEnd/>
              <a:tailEnd/>
            </a:ln>
          </p:spPr>
          <p:txBody>
            <a:bodyPr/>
            <a:lstStyle/>
            <a:p>
              <a:endParaRPr lang="en-GB"/>
            </a:p>
          </p:txBody>
        </p:sp>
        <p:sp>
          <p:nvSpPr>
            <p:cNvPr id="22183" name="Freeform 679"/>
            <p:cNvSpPr>
              <a:spLocks/>
            </p:cNvSpPr>
            <p:nvPr/>
          </p:nvSpPr>
          <p:spPr bwMode="auto">
            <a:xfrm>
              <a:off x="2820" y="1967"/>
              <a:ext cx="7" cy="19"/>
            </a:xfrm>
            <a:custGeom>
              <a:avLst/>
              <a:gdLst/>
              <a:ahLst/>
              <a:cxnLst>
                <a:cxn ang="0">
                  <a:pos x="0" y="94"/>
                </a:cxn>
                <a:cxn ang="0">
                  <a:pos x="5" y="88"/>
                </a:cxn>
                <a:cxn ang="0">
                  <a:pos x="33" y="0"/>
                </a:cxn>
                <a:cxn ang="0">
                  <a:pos x="0" y="94"/>
                </a:cxn>
              </a:cxnLst>
              <a:rect l="0" t="0" r="r" b="b"/>
              <a:pathLst>
                <a:path w="33" h="94">
                  <a:moveTo>
                    <a:pt x="0" y="94"/>
                  </a:moveTo>
                  <a:lnTo>
                    <a:pt x="5" y="88"/>
                  </a:lnTo>
                  <a:lnTo>
                    <a:pt x="33" y="0"/>
                  </a:lnTo>
                  <a:lnTo>
                    <a:pt x="0" y="94"/>
                  </a:lnTo>
                  <a:close/>
                </a:path>
              </a:pathLst>
            </a:custGeom>
            <a:solidFill>
              <a:srgbClr val="FFBFBF"/>
            </a:solidFill>
            <a:ln w="9525">
              <a:noFill/>
              <a:round/>
              <a:headEnd/>
              <a:tailEnd/>
            </a:ln>
          </p:spPr>
          <p:txBody>
            <a:bodyPr/>
            <a:lstStyle/>
            <a:p>
              <a:endParaRPr lang="en-GB"/>
            </a:p>
          </p:txBody>
        </p:sp>
        <p:sp>
          <p:nvSpPr>
            <p:cNvPr id="22184" name="Freeform 680"/>
            <p:cNvSpPr>
              <a:spLocks/>
            </p:cNvSpPr>
            <p:nvPr/>
          </p:nvSpPr>
          <p:spPr bwMode="auto">
            <a:xfrm>
              <a:off x="2807" y="1977"/>
              <a:ext cx="1" cy="1"/>
            </a:xfrm>
            <a:custGeom>
              <a:avLst/>
              <a:gdLst/>
              <a:ahLst/>
              <a:cxnLst>
                <a:cxn ang="0">
                  <a:pos x="7" y="0"/>
                </a:cxn>
                <a:cxn ang="0">
                  <a:pos x="0" y="6"/>
                </a:cxn>
                <a:cxn ang="0">
                  <a:pos x="5" y="2"/>
                </a:cxn>
                <a:cxn ang="0">
                  <a:pos x="7" y="0"/>
                </a:cxn>
              </a:cxnLst>
              <a:rect l="0" t="0" r="r" b="b"/>
              <a:pathLst>
                <a:path w="7" h="6">
                  <a:moveTo>
                    <a:pt x="7" y="0"/>
                  </a:moveTo>
                  <a:lnTo>
                    <a:pt x="0" y="6"/>
                  </a:lnTo>
                  <a:lnTo>
                    <a:pt x="5" y="2"/>
                  </a:lnTo>
                  <a:lnTo>
                    <a:pt x="7" y="0"/>
                  </a:lnTo>
                  <a:close/>
                </a:path>
              </a:pathLst>
            </a:custGeom>
            <a:solidFill>
              <a:srgbClr val="FFBFBF"/>
            </a:solidFill>
            <a:ln w="9525">
              <a:noFill/>
              <a:round/>
              <a:headEnd/>
              <a:tailEnd/>
            </a:ln>
          </p:spPr>
          <p:txBody>
            <a:bodyPr/>
            <a:lstStyle/>
            <a:p>
              <a:endParaRPr lang="en-GB"/>
            </a:p>
          </p:txBody>
        </p:sp>
        <p:sp>
          <p:nvSpPr>
            <p:cNvPr id="22185" name="Freeform 681"/>
            <p:cNvSpPr>
              <a:spLocks/>
            </p:cNvSpPr>
            <p:nvPr/>
          </p:nvSpPr>
          <p:spPr bwMode="auto">
            <a:xfrm>
              <a:off x="2853" y="2161"/>
              <a:ext cx="10" cy="25"/>
            </a:xfrm>
            <a:custGeom>
              <a:avLst/>
              <a:gdLst/>
              <a:ahLst/>
              <a:cxnLst>
                <a:cxn ang="0">
                  <a:pos x="47" y="93"/>
                </a:cxn>
                <a:cxn ang="0">
                  <a:pos x="47" y="5"/>
                </a:cxn>
                <a:cxn ang="0">
                  <a:pos x="47" y="0"/>
                </a:cxn>
                <a:cxn ang="0">
                  <a:pos x="0" y="127"/>
                </a:cxn>
                <a:cxn ang="0">
                  <a:pos x="28" y="110"/>
                </a:cxn>
                <a:cxn ang="0">
                  <a:pos x="47" y="93"/>
                </a:cxn>
              </a:cxnLst>
              <a:rect l="0" t="0" r="r" b="b"/>
              <a:pathLst>
                <a:path w="47" h="127">
                  <a:moveTo>
                    <a:pt x="47" y="93"/>
                  </a:moveTo>
                  <a:lnTo>
                    <a:pt x="47" y="5"/>
                  </a:lnTo>
                  <a:lnTo>
                    <a:pt x="47" y="0"/>
                  </a:lnTo>
                  <a:lnTo>
                    <a:pt x="0" y="127"/>
                  </a:lnTo>
                  <a:lnTo>
                    <a:pt x="28" y="110"/>
                  </a:lnTo>
                  <a:lnTo>
                    <a:pt x="47" y="93"/>
                  </a:lnTo>
                  <a:close/>
                </a:path>
              </a:pathLst>
            </a:custGeom>
            <a:solidFill>
              <a:srgbClr val="FFFFFF"/>
            </a:solidFill>
            <a:ln w="9525">
              <a:noFill/>
              <a:round/>
              <a:headEnd/>
              <a:tailEnd/>
            </a:ln>
          </p:spPr>
          <p:txBody>
            <a:bodyPr/>
            <a:lstStyle/>
            <a:p>
              <a:endParaRPr lang="en-GB"/>
            </a:p>
          </p:txBody>
        </p:sp>
        <p:sp>
          <p:nvSpPr>
            <p:cNvPr id="22186" name="Freeform 682"/>
            <p:cNvSpPr>
              <a:spLocks/>
            </p:cNvSpPr>
            <p:nvPr/>
          </p:nvSpPr>
          <p:spPr bwMode="auto">
            <a:xfrm>
              <a:off x="2863" y="2145"/>
              <a:ext cx="6" cy="17"/>
            </a:xfrm>
            <a:custGeom>
              <a:avLst/>
              <a:gdLst/>
              <a:ahLst/>
              <a:cxnLst>
                <a:cxn ang="0">
                  <a:pos x="0" y="78"/>
                </a:cxn>
                <a:cxn ang="0">
                  <a:pos x="0" y="83"/>
                </a:cxn>
                <a:cxn ang="0">
                  <a:pos x="33" y="0"/>
                </a:cxn>
                <a:cxn ang="0">
                  <a:pos x="0" y="78"/>
                </a:cxn>
              </a:cxnLst>
              <a:rect l="0" t="0" r="r" b="b"/>
              <a:pathLst>
                <a:path w="33" h="83">
                  <a:moveTo>
                    <a:pt x="0" y="78"/>
                  </a:moveTo>
                  <a:lnTo>
                    <a:pt x="0" y="83"/>
                  </a:lnTo>
                  <a:lnTo>
                    <a:pt x="33" y="0"/>
                  </a:lnTo>
                  <a:lnTo>
                    <a:pt x="0" y="78"/>
                  </a:lnTo>
                  <a:close/>
                </a:path>
              </a:pathLst>
            </a:custGeom>
            <a:solidFill>
              <a:srgbClr val="FFBFBF"/>
            </a:solidFill>
            <a:ln w="9525">
              <a:noFill/>
              <a:round/>
              <a:headEnd/>
              <a:tailEnd/>
            </a:ln>
          </p:spPr>
          <p:txBody>
            <a:bodyPr/>
            <a:lstStyle/>
            <a:p>
              <a:endParaRPr lang="en-GB"/>
            </a:p>
          </p:txBody>
        </p:sp>
        <p:sp>
          <p:nvSpPr>
            <p:cNvPr id="22187" name="Freeform 683"/>
            <p:cNvSpPr>
              <a:spLocks noEditPoints="1"/>
            </p:cNvSpPr>
            <p:nvPr/>
          </p:nvSpPr>
          <p:spPr bwMode="auto">
            <a:xfrm>
              <a:off x="2650" y="2244"/>
              <a:ext cx="210" cy="184"/>
            </a:xfrm>
            <a:custGeom>
              <a:avLst/>
              <a:gdLst/>
              <a:ahLst/>
              <a:cxnLst>
                <a:cxn ang="0">
                  <a:pos x="870" y="5"/>
                </a:cxn>
                <a:cxn ang="0">
                  <a:pos x="766" y="18"/>
                </a:cxn>
                <a:cxn ang="0">
                  <a:pos x="620" y="125"/>
                </a:cxn>
                <a:cxn ang="0">
                  <a:pos x="438" y="172"/>
                </a:cxn>
                <a:cxn ang="0">
                  <a:pos x="338" y="242"/>
                </a:cxn>
                <a:cxn ang="0">
                  <a:pos x="152" y="552"/>
                </a:cxn>
                <a:cxn ang="0">
                  <a:pos x="0" y="732"/>
                </a:cxn>
                <a:cxn ang="0">
                  <a:pos x="100" y="818"/>
                </a:cxn>
                <a:cxn ang="0">
                  <a:pos x="485" y="916"/>
                </a:cxn>
                <a:cxn ang="0">
                  <a:pos x="758" y="902"/>
                </a:cxn>
                <a:cxn ang="0">
                  <a:pos x="882" y="850"/>
                </a:cxn>
                <a:cxn ang="0">
                  <a:pos x="1012" y="718"/>
                </a:cxn>
                <a:cxn ang="0">
                  <a:pos x="1044" y="634"/>
                </a:cxn>
                <a:cxn ang="0">
                  <a:pos x="1038" y="530"/>
                </a:cxn>
                <a:cxn ang="0">
                  <a:pos x="964" y="400"/>
                </a:cxn>
                <a:cxn ang="0">
                  <a:pos x="948" y="361"/>
                </a:cxn>
                <a:cxn ang="0">
                  <a:pos x="974" y="306"/>
                </a:cxn>
                <a:cxn ang="0">
                  <a:pos x="993" y="222"/>
                </a:cxn>
                <a:cxn ang="0">
                  <a:pos x="970" y="94"/>
                </a:cxn>
                <a:cxn ang="0">
                  <a:pos x="770" y="70"/>
                </a:cxn>
                <a:cxn ang="0">
                  <a:pos x="822" y="52"/>
                </a:cxn>
                <a:cxn ang="0">
                  <a:pos x="872" y="76"/>
                </a:cxn>
                <a:cxn ang="0">
                  <a:pos x="872" y="144"/>
                </a:cxn>
                <a:cxn ang="0">
                  <a:pos x="846" y="198"/>
                </a:cxn>
                <a:cxn ang="0">
                  <a:pos x="644" y="322"/>
                </a:cxn>
                <a:cxn ang="0">
                  <a:pos x="414" y="394"/>
                </a:cxn>
                <a:cxn ang="0">
                  <a:pos x="354" y="428"/>
                </a:cxn>
                <a:cxn ang="0">
                  <a:pos x="254" y="566"/>
                </a:cxn>
                <a:cxn ang="0">
                  <a:pos x="108" y="696"/>
                </a:cxn>
                <a:cxn ang="0">
                  <a:pos x="102" y="676"/>
                </a:cxn>
                <a:cxn ang="0">
                  <a:pos x="312" y="356"/>
                </a:cxn>
                <a:cxn ang="0">
                  <a:pos x="422" y="236"/>
                </a:cxn>
                <a:cxn ang="0">
                  <a:pos x="527" y="204"/>
                </a:cxn>
                <a:cxn ang="0">
                  <a:pos x="637" y="193"/>
                </a:cxn>
                <a:cxn ang="0">
                  <a:pos x="668" y="174"/>
                </a:cxn>
                <a:cxn ang="0">
                  <a:pos x="372" y="470"/>
                </a:cxn>
                <a:cxn ang="0">
                  <a:pos x="425" y="426"/>
                </a:cxn>
                <a:cxn ang="0">
                  <a:pos x="804" y="290"/>
                </a:cxn>
                <a:cxn ang="0">
                  <a:pos x="857" y="284"/>
                </a:cxn>
                <a:cxn ang="0">
                  <a:pos x="860" y="352"/>
                </a:cxn>
                <a:cxn ang="0">
                  <a:pos x="527" y="534"/>
                </a:cxn>
                <a:cxn ang="0">
                  <a:pos x="255" y="612"/>
                </a:cxn>
                <a:cxn ang="0">
                  <a:pos x="896" y="394"/>
                </a:cxn>
                <a:cxn ang="0">
                  <a:pos x="958" y="512"/>
                </a:cxn>
                <a:cxn ang="0">
                  <a:pos x="946" y="642"/>
                </a:cxn>
                <a:cxn ang="0">
                  <a:pos x="882" y="730"/>
                </a:cxn>
                <a:cxn ang="0">
                  <a:pos x="736" y="818"/>
                </a:cxn>
                <a:cxn ang="0">
                  <a:pos x="408" y="860"/>
                </a:cxn>
                <a:cxn ang="0">
                  <a:pos x="278" y="832"/>
                </a:cxn>
                <a:cxn ang="0">
                  <a:pos x="121" y="754"/>
                </a:cxn>
                <a:cxn ang="0">
                  <a:pos x="213" y="700"/>
                </a:cxn>
                <a:cxn ang="0">
                  <a:pos x="484" y="630"/>
                </a:cxn>
                <a:cxn ang="0">
                  <a:pos x="857" y="437"/>
                </a:cxn>
              </a:cxnLst>
              <a:rect l="0" t="0" r="r" b="b"/>
              <a:pathLst>
                <a:path w="1048" h="920">
                  <a:moveTo>
                    <a:pt x="930" y="42"/>
                  </a:moveTo>
                  <a:lnTo>
                    <a:pt x="870" y="5"/>
                  </a:lnTo>
                  <a:lnTo>
                    <a:pt x="815" y="0"/>
                  </a:lnTo>
                  <a:lnTo>
                    <a:pt x="766" y="18"/>
                  </a:lnTo>
                  <a:lnTo>
                    <a:pt x="718" y="49"/>
                  </a:lnTo>
                  <a:lnTo>
                    <a:pt x="620" y="125"/>
                  </a:lnTo>
                  <a:lnTo>
                    <a:pt x="561" y="149"/>
                  </a:lnTo>
                  <a:lnTo>
                    <a:pt x="438" y="172"/>
                  </a:lnTo>
                  <a:lnTo>
                    <a:pt x="383" y="198"/>
                  </a:lnTo>
                  <a:lnTo>
                    <a:pt x="338" y="242"/>
                  </a:lnTo>
                  <a:lnTo>
                    <a:pt x="299" y="292"/>
                  </a:lnTo>
                  <a:lnTo>
                    <a:pt x="152" y="552"/>
                  </a:lnTo>
                  <a:lnTo>
                    <a:pt x="35" y="678"/>
                  </a:lnTo>
                  <a:lnTo>
                    <a:pt x="0" y="732"/>
                  </a:lnTo>
                  <a:lnTo>
                    <a:pt x="60" y="793"/>
                  </a:lnTo>
                  <a:lnTo>
                    <a:pt x="100" y="818"/>
                  </a:lnTo>
                  <a:lnTo>
                    <a:pt x="307" y="886"/>
                  </a:lnTo>
                  <a:lnTo>
                    <a:pt x="485" y="916"/>
                  </a:lnTo>
                  <a:lnTo>
                    <a:pt x="622" y="920"/>
                  </a:lnTo>
                  <a:lnTo>
                    <a:pt x="758" y="902"/>
                  </a:lnTo>
                  <a:lnTo>
                    <a:pt x="840" y="874"/>
                  </a:lnTo>
                  <a:lnTo>
                    <a:pt x="882" y="850"/>
                  </a:lnTo>
                  <a:lnTo>
                    <a:pt x="954" y="793"/>
                  </a:lnTo>
                  <a:lnTo>
                    <a:pt x="1012" y="718"/>
                  </a:lnTo>
                  <a:lnTo>
                    <a:pt x="1032" y="670"/>
                  </a:lnTo>
                  <a:lnTo>
                    <a:pt x="1044" y="634"/>
                  </a:lnTo>
                  <a:lnTo>
                    <a:pt x="1048" y="598"/>
                  </a:lnTo>
                  <a:lnTo>
                    <a:pt x="1038" y="530"/>
                  </a:lnTo>
                  <a:lnTo>
                    <a:pt x="1012" y="470"/>
                  </a:lnTo>
                  <a:lnTo>
                    <a:pt x="964" y="400"/>
                  </a:lnTo>
                  <a:lnTo>
                    <a:pt x="954" y="386"/>
                  </a:lnTo>
                  <a:lnTo>
                    <a:pt x="948" y="361"/>
                  </a:lnTo>
                  <a:lnTo>
                    <a:pt x="954" y="334"/>
                  </a:lnTo>
                  <a:lnTo>
                    <a:pt x="974" y="306"/>
                  </a:lnTo>
                  <a:lnTo>
                    <a:pt x="982" y="286"/>
                  </a:lnTo>
                  <a:lnTo>
                    <a:pt x="993" y="222"/>
                  </a:lnTo>
                  <a:lnTo>
                    <a:pt x="990" y="154"/>
                  </a:lnTo>
                  <a:lnTo>
                    <a:pt x="970" y="94"/>
                  </a:lnTo>
                  <a:lnTo>
                    <a:pt x="930" y="42"/>
                  </a:lnTo>
                  <a:close/>
                  <a:moveTo>
                    <a:pt x="770" y="70"/>
                  </a:moveTo>
                  <a:lnTo>
                    <a:pt x="794" y="58"/>
                  </a:lnTo>
                  <a:lnTo>
                    <a:pt x="822" y="52"/>
                  </a:lnTo>
                  <a:lnTo>
                    <a:pt x="852" y="54"/>
                  </a:lnTo>
                  <a:lnTo>
                    <a:pt x="872" y="76"/>
                  </a:lnTo>
                  <a:lnTo>
                    <a:pt x="876" y="112"/>
                  </a:lnTo>
                  <a:lnTo>
                    <a:pt x="872" y="144"/>
                  </a:lnTo>
                  <a:lnTo>
                    <a:pt x="864" y="174"/>
                  </a:lnTo>
                  <a:lnTo>
                    <a:pt x="846" y="198"/>
                  </a:lnTo>
                  <a:lnTo>
                    <a:pt x="798" y="238"/>
                  </a:lnTo>
                  <a:lnTo>
                    <a:pt x="644" y="322"/>
                  </a:lnTo>
                  <a:lnTo>
                    <a:pt x="472" y="380"/>
                  </a:lnTo>
                  <a:lnTo>
                    <a:pt x="414" y="394"/>
                  </a:lnTo>
                  <a:lnTo>
                    <a:pt x="380" y="406"/>
                  </a:lnTo>
                  <a:lnTo>
                    <a:pt x="354" y="428"/>
                  </a:lnTo>
                  <a:lnTo>
                    <a:pt x="332" y="452"/>
                  </a:lnTo>
                  <a:lnTo>
                    <a:pt x="254" y="566"/>
                  </a:lnTo>
                  <a:lnTo>
                    <a:pt x="163" y="660"/>
                  </a:lnTo>
                  <a:lnTo>
                    <a:pt x="108" y="696"/>
                  </a:lnTo>
                  <a:lnTo>
                    <a:pt x="87" y="702"/>
                  </a:lnTo>
                  <a:lnTo>
                    <a:pt x="102" y="676"/>
                  </a:lnTo>
                  <a:lnTo>
                    <a:pt x="231" y="498"/>
                  </a:lnTo>
                  <a:lnTo>
                    <a:pt x="312" y="356"/>
                  </a:lnTo>
                  <a:lnTo>
                    <a:pt x="380" y="269"/>
                  </a:lnTo>
                  <a:lnTo>
                    <a:pt x="422" y="236"/>
                  </a:lnTo>
                  <a:lnTo>
                    <a:pt x="472" y="214"/>
                  </a:lnTo>
                  <a:lnTo>
                    <a:pt x="527" y="204"/>
                  </a:lnTo>
                  <a:lnTo>
                    <a:pt x="603" y="202"/>
                  </a:lnTo>
                  <a:lnTo>
                    <a:pt x="637" y="193"/>
                  </a:lnTo>
                  <a:lnTo>
                    <a:pt x="652" y="186"/>
                  </a:lnTo>
                  <a:lnTo>
                    <a:pt x="668" y="174"/>
                  </a:lnTo>
                  <a:lnTo>
                    <a:pt x="770" y="70"/>
                  </a:lnTo>
                  <a:close/>
                  <a:moveTo>
                    <a:pt x="372" y="470"/>
                  </a:moveTo>
                  <a:lnTo>
                    <a:pt x="398" y="447"/>
                  </a:lnTo>
                  <a:lnTo>
                    <a:pt x="425" y="426"/>
                  </a:lnTo>
                  <a:lnTo>
                    <a:pt x="712" y="340"/>
                  </a:lnTo>
                  <a:lnTo>
                    <a:pt x="804" y="290"/>
                  </a:lnTo>
                  <a:lnTo>
                    <a:pt x="846" y="256"/>
                  </a:lnTo>
                  <a:lnTo>
                    <a:pt x="857" y="284"/>
                  </a:lnTo>
                  <a:lnTo>
                    <a:pt x="864" y="320"/>
                  </a:lnTo>
                  <a:lnTo>
                    <a:pt x="860" y="352"/>
                  </a:lnTo>
                  <a:lnTo>
                    <a:pt x="841" y="374"/>
                  </a:lnTo>
                  <a:lnTo>
                    <a:pt x="527" y="534"/>
                  </a:lnTo>
                  <a:lnTo>
                    <a:pt x="462" y="558"/>
                  </a:lnTo>
                  <a:lnTo>
                    <a:pt x="255" y="612"/>
                  </a:lnTo>
                  <a:lnTo>
                    <a:pt x="372" y="470"/>
                  </a:lnTo>
                  <a:close/>
                  <a:moveTo>
                    <a:pt x="896" y="394"/>
                  </a:moveTo>
                  <a:lnTo>
                    <a:pt x="936" y="450"/>
                  </a:lnTo>
                  <a:lnTo>
                    <a:pt x="958" y="512"/>
                  </a:lnTo>
                  <a:lnTo>
                    <a:pt x="964" y="578"/>
                  </a:lnTo>
                  <a:lnTo>
                    <a:pt x="946" y="642"/>
                  </a:lnTo>
                  <a:lnTo>
                    <a:pt x="925" y="676"/>
                  </a:lnTo>
                  <a:lnTo>
                    <a:pt x="882" y="730"/>
                  </a:lnTo>
                  <a:lnTo>
                    <a:pt x="800" y="790"/>
                  </a:lnTo>
                  <a:lnTo>
                    <a:pt x="736" y="818"/>
                  </a:lnTo>
                  <a:lnTo>
                    <a:pt x="561" y="854"/>
                  </a:lnTo>
                  <a:lnTo>
                    <a:pt x="408" y="860"/>
                  </a:lnTo>
                  <a:lnTo>
                    <a:pt x="320" y="844"/>
                  </a:lnTo>
                  <a:lnTo>
                    <a:pt x="278" y="832"/>
                  </a:lnTo>
                  <a:lnTo>
                    <a:pt x="196" y="800"/>
                  </a:lnTo>
                  <a:lnTo>
                    <a:pt x="121" y="754"/>
                  </a:lnTo>
                  <a:lnTo>
                    <a:pt x="166" y="724"/>
                  </a:lnTo>
                  <a:lnTo>
                    <a:pt x="213" y="700"/>
                  </a:lnTo>
                  <a:lnTo>
                    <a:pt x="265" y="682"/>
                  </a:lnTo>
                  <a:lnTo>
                    <a:pt x="484" y="630"/>
                  </a:lnTo>
                  <a:lnTo>
                    <a:pt x="724" y="528"/>
                  </a:lnTo>
                  <a:lnTo>
                    <a:pt x="857" y="437"/>
                  </a:lnTo>
                  <a:lnTo>
                    <a:pt x="896" y="394"/>
                  </a:lnTo>
                  <a:close/>
                </a:path>
              </a:pathLst>
            </a:custGeom>
            <a:solidFill>
              <a:srgbClr val="000000"/>
            </a:solidFill>
            <a:ln w="9525">
              <a:noFill/>
              <a:round/>
              <a:headEnd/>
              <a:tailEnd/>
            </a:ln>
          </p:spPr>
          <p:txBody>
            <a:bodyPr/>
            <a:lstStyle/>
            <a:p>
              <a:endParaRPr lang="en-GB"/>
            </a:p>
          </p:txBody>
        </p:sp>
        <p:sp>
          <p:nvSpPr>
            <p:cNvPr id="22188" name="Freeform 684"/>
            <p:cNvSpPr>
              <a:spLocks/>
            </p:cNvSpPr>
            <p:nvPr/>
          </p:nvSpPr>
          <p:spPr bwMode="auto">
            <a:xfrm>
              <a:off x="2668" y="2255"/>
              <a:ext cx="158" cy="130"/>
            </a:xfrm>
            <a:custGeom>
              <a:avLst/>
              <a:gdLst/>
              <a:ahLst/>
              <a:cxnLst>
                <a:cxn ang="0">
                  <a:pos x="707" y="6"/>
                </a:cxn>
                <a:cxn ang="0">
                  <a:pos x="683" y="18"/>
                </a:cxn>
                <a:cxn ang="0">
                  <a:pos x="581" y="122"/>
                </a:cxn>
                <a:cxn ang="0">
                  <a:pos x="565" y="134"/>
                </a:cxn>
                <a:cxn ang="0">
                  <a:pos x="550" y="141"/>
                </a:cxn>
                <a:cxn ang="0">
                  <a:pos x="516" y="150"/>
                </a:cxn>
                <a:cxn ang="0">
                  <a:pos x="440" y="152"/>
                </a:cxn>
                <a:cxn ang="0">
                  <a:pos x="385" y="162"/>
                </a:cxn>
                <a:cxn ang="0">
                  <a:pos x="335" y="184"/>
                </a:cxn>
                <a:cxn ang="0">
                  <a:pos x="293" y="217"/>
                </a:cxn>
                <a:cxn ang="0">
                  <a:pos x="225" y="304"/>
                </a:cxn>
                <a:cxn ang="0">
                  <a:pos x="144" y="446"/>
                </a:cxn>
                <a:cxn ang="0">
                  <a:pos x="15" y="624"/>
                </a:cxn>
                <a:cxn ang="0">
                  <a:pos x="0" y="650"/>
                </a:cxn>
                <a:cxn ang="0">
                  <a:pos x="21" y="644"/>
                </a:cxn>
                <a:cxn ang="0">
                  <a:pos x="76" y="608"/>
                </a:cxn>
                <a:cxn ang="0">
                  <a:pos x="167" y="514"/>
                </a:cxn>
                <a:cxn ang="0">
                  <a:pos x="245" y="400"/>
                </a:cxn>
                <a:cxn ang="0">
                  <a:pos x="267" y="376"/>
                </a:cxn>
                <a:cxn ang="0">
                  <a:pos x="293" y="354"/>
                </a:cxn>
                <a:cxn ang="0">
                  <a:pos x="327" y="342"/>
                </a:cxn>
                <a:cxn ang="0">
                  <a:pos x="385" y="328"/>
                </a:cxn>
                <a:cxn ang="0">
                  <a:pos x="557" y="270"/>
                </a:cxn>
                <a:cxn ang="0">
                  <a:pos x="711" y="186"/>
                </a:cxn>
                <a:cxn ang="0">
                  <a:pos x="759" y="146"/>
                </a:cxn>
                <a:cxn ang="0">
                  <a:pos x="777" y="122"/>
                </a:cxn>
                <a:cxn ang="0">
                  <a:pos x="785" y="92"/>
                </a:cxn>
                <a:cxn ang="0">
                  <a:pos x="789" y="60"/>
                </a:cxn>
                <a:cxn ang="0">
                  <a:pos x="785" y="24"/>
                </a:cxn>
                <a:cxn ang="0">
                  <a:pos x="765" y="2"/>
                </a:cxn>
                <a:cxn ang="0">
                  <a:pos x="735" y="0"/>
                </a:cxn>
                <a:cxn ang="0">
                  <a:pos x="707" y="6"/>
                </a:cxn>
              </a:cxnLst>
              <a:rect l="0" t="0" r="r" b="b"/>
              <a:pathLst>
                <a:path w="789" h="650">
                  <a:moveTo>
                    <a:pt x="707" y="6"/>
                  </a:moveTo>
                  <a:lnTo>
                    <a:pt x="683" y="18"/>
                  </a:lnTo>
                  <a:lnTo>
                    <a:pt x="581" y="122"/>
                  </a:lnTo>
                  <a:lnTo>
                    <a:pt x="565" y="134"/>
                  </a:lnTo>
                  <a:lnTo>
                    <a:pt x="550" y="141"/>
                  </a:lnTo>
                  <a:lnTo>
                    <a:pt x="516" y="150"/>
                  </a:lnTo>
                  <a:lnTo>
                    <a:pt x="440" y="152"/>
                  </a:lnTo>
                  <a:lnTo>
                    <a:pt x="385" y="162"/>
                  </a:lnTo>
                  <a:lnTo>
                    <a:pt x="335" y="184"/>
                  </a:lnTo>
                  <a:lnTo>
                    <a:pt x="293" y="217"/>
                  </a:lnTo>
                  <a:lnTo>
                    <a:pt x="225" y="304"/>
                  </a:lnTo>
                  <a:lnTo>
                    <a:pt x="144" y="446"/>
                  </a:lnTo>
                  <a:lnTo>
                    <a:pt x="15" y="624"/>
                  </a:lnTo>
                  <a:lnTo>
                    <a:pt x="0" y="650"/>
                  </a:lnTo>
                  <a:lnTo>
                    <a:pt x="21" y="644"/>
                  </a:lnTo>
                  <a:lnTo>
                    <a:pt x="76" y="608"/>
                  </a:lnTo>
                  <a:lnTo>
                    <a:pt x="167" y="514"/>
                  </a:lnTo>
                  <a:lnTo>
                    <a:pt x="245" y="400"/>
                  </a:lnTo>
                  <a:lnTo>
                    <a:pt x="267" y="376"/>
                  </a:lnTo>
                  <a:lnTo>
                    <a:pt x="293" y="354"/>
                  </a:lnTo>
                  <a:lnTo>
                    <a:pt x="327" y="342"/>
                  </a:lnTo>
                  <a:lnTo>
                    <a:pt x="385" y="328"/>
                  </a:lnTo>
                  <a:lnTo>
                    <a:pt x="557" y="270"/>
                  </a:lnTo>
                  <a:lnTo>
                    <a:pt x="711" y="186"/>
                  </a:lnTo>
                  <a:lnTo>
                    <a:pt x="759" y="146"/>
                  </a:lnTo>
                  <a:lnTo>
                    <a:pt x="777" y="122"/>
                  </a:lnTo>
                  <a:lnTo>
                    <a:pt x="785" y="92"/>
                  </a:lnTo>
                  <a:lnTo>
                    <a:pt x="789" y="60"/>
                  </a:lnTo>
                  <a:lnTo>
                    <a:pt x="785" y="24"/>
                  </a:lnTo>
                  <a:lnTo>
                    <a:pt x="765" y="2"/>
                  </a:lnTo>
                  <a:lnTo>
                    <a:pt x="735" y="0"/>
                  </a:lnTo>
                  <a:lnTo>
                    <a:pt x="707" y="6"/>
                  </a:lnTo>
                  <a:close/>
                </a:path>
              </a:pathLst>
            </a:custGeom>
            <a:solidFill>
              <a:srgbClr val="FF0000"/>
            </a:solidFill>
            <a:ln w="9525">
              <a:noFill/>
              <a:round/>
              <a:headEnd/>
              <a:tailEnd/>
            </a:ln>
          </p:spPr>
          <p:txBody>
            <a:bodyPr/>
            <a:lstStyle/>
            <a:p>
              <a:endParaRPr lang="en-GB"/>
            </a:p>
          </p:txBody>
        </p:sp>
        <p:sp>
          <p:nvSpPr>
            <p:cNvPr id="22189" name="Freeform 685"/>
            <p:cNvSpPr>
              <a:spLocks/>
            </p:cNvSpPr>
            <p:nvPr/>
          </p:nvSpPr>
          <p:spPr bwMode="auto">
            <a:xfrm>
              <a:off x="2701" y="2296"/>
              <a:ext cx="122" cy="71"/>
            </a:xfrm>
            <a:custGeom>
              <a:avLst/>
              <a:gdLst/>
              <a:ahLst/>
              <a:cxnLst>
                <a:cxn ang="0">
                  <a:pos x="143" y="191"/>
                </a:cxn>
                <a:cxn ang="0">
                  <a:pos x="117" y="214"/>
                </a:cxn>
                <a:cxn ang="0">
                  <a:pos x="0" y="356"/>
                </a:cxn>
                <a:cxn ang="0">
                  <a:pos x="207" y="302"/>
                </a:cxn>
                <a:cxn ang="0">
                  <a:pos x="272" y="278"/>
                </a:cxn>
                <a:cxn ang="0">
                  <a:pos x="586" y="118"/>
                </a:cxn>
                <a:cxn ang="0">
                  <a:pos x="605" y="96"/>
                </a:cxn>
                <a:cxn ang="0">
                  <a:pos x="609" y="64"/>
                </a:cxn>
                <a:cxn ang="0">
                  <a:pos x="602" y="28"/>
                </a:cxn>
                <a:cxn ang="0">
                  <a:pos x="591" y="0"/>
                </a:cxn>
                <a:cxn ang="0">
                  <a:pos x="549" y="34"/>
                </a:cxn>
                <a:cxn ang="0">
                  <a:pos x="457" y="84"/>
                </a:cxn>
                <a:cxn ang="0">
                  <a:pos x="170" y="170"/>
                </a:cxn>
                <a:cxn ang="0">
                  <a:pos x="143" y="191"/>
                </a:cxn>
              </a:cxnLst>
              <a:rect l="0" t="0" r="r" b="b"/>
              <a:pathLst>
                <a:path w="609" h="356">
                  <a:moveTo>
                    <a:pt x="143" y="191"/>
                  </a:moveTo>
                  <a:lnTo>
                    <a:pt x="117" y="214"/>
                  </a:lnTo>
                  <a:lnTo>
                    <a:pt x="0" y="356"/>
                  </a:lnTo>
                  <a:lnTo>
                    <a:pt x="207" y="302"/>
                  </a:lnTo>
                  <a:lnTo>
                    <a:pt x="272" y="278"/>
                  </a:lnTo>
                  <a:lnTo>
                    <a:pt x="586" y="118"/>
                  </a:lnTo>
                  <a:lnTo>
                    <a:pt x="605" y="96"/>
                  </a:lnTo>
                  <a:lnTo>
                    <a:pt x="609" y="64"/>
                  </a:lnTo>
                  <a:lnTo>
                    <a:pt x="602" y="28"/>
                  </a:lnTo>
                  <a:lnTo>
                    <a:pt x="591" y="0"/>
                  </a:lnTo>
                  <a:lnTo>
                    <a:pt x="549" y="34"/>
                  </a:lnTo>
                  <a:lnTo>
                    <a:pt x="457" y="84"/>
                  </a:lnTo>
                  <a:lnTo>
                    <a:pt x="170" y="170"/>
                  </a:lnTo>
                  <a:lnTo>
                    <a:pt x="143" y="191"/>
                  </a:lnTo>
                  <a:close/>
                </a:path>
              </a:pathLst>
            </a:custGeom>
            <a:solidFill>
              <a:srgbClr val="FFFFFF"/>
            </a:solidFill>
            <a:ln w="9525">
              <a:noFill/>
              <a:round/>
              <a:headEnd/>
              <a:tailEnd/>
            </a:ln>
          </p:spPr>
          <p:txBody>
            <a:bodyPr/>
            <a:lstStyle/>
            <a:p>
              <a:endParaRPr lang="en-GB"/>
            </a:p>
          </p:txBody>
        </p:sp>
        <p:sp>
          <p:nvSpPr>
            <p:cNvPr id="22190" name="Freeform 686"/>
            <p:cNvSpPr>
              <a:spLocks noEditPoints="1"/>
            </p:cNvSpPr>
            <p:nvPr/>
          </p:nvSpPr>
          <p:spPr bwMode="auto">
            <a:xfrm>
              <a:off x="2675" y="2323"/>
              <a:ext cx="168" cy="93"/>
            </a:xfrm>
            <a:custGeom>
              <a:avLst/>
              <a:gdLst/>
              <a:ahLst/>
              <a:cxnLst>
                <a:cxn ang="0">
                  <a:pos x="815" y="56"/>
                </a:cxn>
                <a:cxn ang="0">
                  <a:pos x="775" y="0"/>
                </a:cxn>
                <a:cxn ang="0">
                  <a:pos x="736" y="43"/>
                </a:cxn>
                <a:cxn ang="0">
                  <a:pos x="603" y="134"/>
                </a:cxn>
                <a:cxn ang="0">
                  <a:pos x="363" y="236"/>
                </a:cxn>
                <a:cxn ang="0">
                  <a:pos x="144" y="288"/>
                </a:cxn>
                <a:cxn ang="0">
                  <a:pos x="92" y="306"/>
                </a:cxn>
                <a:cxn ang="0">
                  <a:pos x="45" y="330"/>
                </a:cxn>
                <a:cxn ang="0">
                  <a:pos x="0" y="360"/>
                </a:cxn>
                <a:cxn ang="0">
                  <a:pos x="75" y="406"/>
                </a:cxn>
                <a:cxn ang="0">
                  <a:pos x="157" y="438"/>
                </a:cxn>
                <a:cxn ang="0">
                  <a:pos x="199" y="450"/>
                </a:cxn>
                <a:cxn ang="0">
                  <a:pos x="287" y="466"/>
                </a:cxn>
                <a:cxn ang="0">
                  <a:pos x="440" y="460"/>
                </a:cxn>
                <a:cxn ang="0">
                  <a:pos x="615" y="424"/>
                </a:cxn>
                <a:cxn ang="0">
                  <a:pos x="679" y="396"/>
                </a:cxn>
                <a:cxn ang="0">
                  <a:pos x="761" y="336"/>
                </a:cxn>
                <a:cxn ang="0">
                  <a:pos x="804" y="282"/>
                </a:cxn>
                <a:cxn ang="0">
                  <a:pos x="825" y="248"/>
                </a:cxn>
                <a:cxn ang="0">
                  <a:pos x="843" y="184"/>
                </a:cxn>
                <a:cxn ang="0">
                  <a:pos x="837" y="118"/>
                </a:cxn>
                <a:cxn ang="0">
                  <a:pos x="815" y="56"/>
                </a:cxn>
                <a:cxn ang="0">
                  <a:pos x="660" y="206"/>
                </a:cxn>
                <a:cxn ang="0">
                  <a:pos x="671" y="218"/>
                </a:cxn>
                <a:cxn ang="0">
                  <a:pos x="673" y="234"/>
                </a:cxn>
                <a:cxn ang="0">
                  <a:pos x="671" y="246"/>
                </a:cxn>
                <a:cxn ang="0">
                  <a:pos x="660" y="258"/>
                </a:cxn>
                <a:cxn ang="0">
                  <a:pos x="649" y="265"/>
                </a:cxn>
                <a:cxn ang="0">
                  <a:pos x="633" y="266"/>
                </a:cxn>
                <a:cxn ang="0">
                  <a:pos x="615" y="265"/>
                </a:cxn>
                <a:cxn ang="0">
                  <a:pos x="603" y="258"/>
                </a:cxn>
                <a:cxn ang="0">
                  <a:pos x="595" y="246"/>
                </a:cxn>
                <a:cxn ang="0">
                  <a:pos x="591" y="234"/>
                </a:cxn>
                <a:cxn ang="0">
                  <a:pos x="595" y="218"/>
                </a:cxn>
                <a:cxn ang="0">
                  <a:pos x="603" y="206"/>
                </a:cxn>
                <a:cxn ang="0">
                  <a:pos x="615" y="200"/>
                </a:cxn>
                <a:cxn ang="0">
                  <a:pos x="633" y="197"/>
                </a:cxn>
                <a:cxn ang="0">
                  <a:pos x="649" y="200"/>
                </a:cxn>
                <a:cxn ang="0">
                  <a:pos x="660" y="206"/>
                </a:cxn>
              </a:cxnLst>
              <a:rect l="0" t="0" r="r" b="b"/>
              <a:pathLst>
                <a:path w="843" h="466">
                  <a:moveTo>
                    <a:pt x="815" y="56"/>
                  </a:moveTo>
                  <a:lnTo>
                    <a:pt x="775" y="0"/>
                  </a:lnTo>
                  <a:lnTo>
                    <a:pt x="736" y="43"/>
                  </a:lnTo>
                  <a:lnTo>
                    <a:pt x="603" y="134"/>
                  </a:lnTo>
                  <a:lnTo>
                    <a:pt x="363" y="236"/>
                  </a:lnTo>
                  <a:lnTo>
                    <a:pt x="144" y="288"/>
                  </a:lnTo>
                  <a:lnTo>
                    <a:pt x="92" y="306"/>
                  </a:lnTo>
                  <a:lnTo>
                    <a:pt x="45" y="330"/>
                  </a:lnTo>
                  <a:lnTo>
                    <a:pt x="0" y="360"/>
                  </a:lnTo>
                  <a:lnTo>
                    <a:pt x="75" y="406"/>
                  </a:lnTo>
                  <a:lnTo>
                    <a:pt x="157" y="438"/>
                  </a:lnTo>
                  <a:lnTo>
                    <a:pt x="199" y="450"/>
                  </a:lnTo>
                  <a:lnTo>
                    <a:pt x="287" y="466"/>
                  </a:lnTo>
                  <a:lnTo>
                    <a:pt x="440" y="460"/>
                  </a:lnTo>
                  <a:lnTo>
                    <a:pt x="615" y="424"/>
                  </a:lnTo>
                  <a:lnTo>
                    <a:pt x="679" y="396"/>
                  </a:lnTo>
                  <a:lnTo>
                    <a:pt x="761" y="336"/>
                  </a:lnTo>
                  <a:lnTo>
                    <a:pt x="804" y="282"/>
                  </a:lnTo>
                  <a:lnTo>
                    <a:pt x="825" y="248"/>
                  </a:lnTo>
                  <a:lnTo>
                    <a:pt x="843" y="184"/>
                  </a:lnTo>
                  <a:lnTo>
                    <a:pt x="837" y="118"/>
                  </a:lnTo>
                  <a:lnTo>
                    <a:pt x="815" y="56"/>
                  </a:lnTo>
                  <a:close/>
                  <a:moveTo>
                    <a:pt x="660" y="206"/>
                  </a:moveTo>
                  <a:lnTo>
                    <a:pt x="671" y="218"/>
                  </a:lnTo>
                  <a:lnTo>
                    <a:pt x="673" y="234"/>
                  </a:lnTo>
                  <a:lnTo>
                    <a:pt x="671" y="246"/>
                  </a:lnTo>
                  <a:lnTo>
                    <a:pt x="660" y="258"/>
                  </a:lnTo>
                  <a:lnTo>
                    <a:pt x="649" y="265"/>
                  </a:lnTo>
                  <a:lnTo>
                    <a:pt x="633" y="266"/>
                  </a:lnTo>
                  <a:lnTo>
                    <a:pt x="615" y="265"/>
                  </a:lnTo>
                  <a:lnTo>
                    <a:pt x="603" y="258"/>
                  </a:lnTo>
                  <a:lnTo>
                    <a:pt x="595" y="246"/>
                  </a:lnTo>
                  <a:lnTo>
                    <a:pt x="591" y="234"/>
                  </a:lnTo>
                  <a:lnTo>
                    <a:pt x="595" y="218"/>
                  </a:lnTo>
                  <a:lnTo>
                    <a:pt x="603" y="206"/>
                  </a:lnTo>
                  <a:lnTo>
                    <a:pt x="615" y="200"/>
                  </a:lnTo>
                  <a:lnTo>
                    <a:pt x="633" y="197"/>
                  </a:lnTo>
                  <a:lnTo>
                    <a:pt x="649" y="200"/>
                  </a:lnTo>
                  <a:lnTo>
                    <a:pt x="660" y="206"/>
                  </a:lnTo>
                  <a:close/>
                </a:path>
              </a:pathLst>
            </a:custGeom>
            <a:solidFill>
              <a:srgbClr val="FF0000"/>
            </a:solidFill>
            <a:ln w="9525">
              <a:noFill/>
              <a:round/>
              <a:headEnd/>
              <a:tailEnd/>
            </a:ln>
          </p:spPr>
          <p:txBody>
            <a:bodyPr/>
            <a:lstStyle/>
            <a:p>
              <a:endParaRPr lang="en-GB"/>
            </a:p>
          </p:txBody>
        </p:sp>
        <p:sp>
          <p:nvSpPr>
            <p:cNvPr id="22191" name="Freeform 687"/>
            <p:cNvSpPr>
              <a:spLocks/>
            </p:cNvSpPr>
            <p:nvPr/>
          </p:nvSpPr>
          <p:spPr bwMode="auto">
            <a:xfrm>
              <a:off x="2793" y="2363"/>
              <a:ext cx="16" cy="13"/>
            </a:xfrm>
            <a:custGeom>
              <a:avLst/>
              <a:gdLst/>
              <a:ahLst/>
              <a:cxnLst>
                <a:cxn ang="0">
                  <a:pos x="80" y="21"/>
                </a:cxn>
                <a:cxn ang="0">
                  <a:pos x="69" y="9"/>
                </a:cxn>
                <a:cxn ang="0">
                  <a:pos x="58" y="3"/>
                </a:cxn>
                <a:cxn ang="0">
                  <a:pos x="42" y="0"/>
                </a:cxn>
                <a:cxn ang="0">
                  <a:pos x="24" y="3"/>
                </a:cxn>
                <a:cxn ang="0">
                  <a:pos x="12" y="9"/>
                </a:cxn>
                <a:cxn ang="0">
                  <a:pos x="4" y="21"/>
                </a:cxn>
                <a:cxn ang="0">
                  <a:pos x="0" y="37"/>
                </a:cxn>
                <a:cxn ang="0">
                  <a:pos x="4" y="49"/>
                </a:cxn>
                <a:cxn ang="0">
                  <a:pos x="12" y="61"/>
                </a:cxn>
                <a:cxn ang="0">
                  <a:pos x="24" y="68"/>
                </a:cxn>
                <a:cxn ang="0">
                  <a:pos x="42" y="69"/>
                </a:cxn>
                <a:cxn ang="0">
                  <a:pos x="58" y="68"/>
                </a:cxn>
                <a:cxn ang="0">
                  <a:pos x="69" y="61"/>
                </a:cxn>
                <a:cxn ang="0">
                  <a:pos x="80" y="49"/>
                </a:cxn>
                <a:cxn ang="0">
                  <a:pos x="82" y="37"/>
                </a:cxn>
                <a:cxn ang="0">
                  <a:pos x="80" y="21"/>
                </a:cxn>
              </a:cxnLst>
              <a:rect l="0" t="0" r="r" b="b"/>
              <a:pathLst>
                <a:path w="82" h="69">
                  <a:moveTo>
                    <a:pt x="80" y="21"/>
                  </a:moveTo>
                  <a:lnTo>
                    <a:pt x="69" y="9"/>
                  </a:lnTo>
                  <a:lnTo>
                    <a:pt x="58" y="3"/>
                  </a:lnTo>
                  <a:lnTo>
                    <a:pt x="42" y="0"/>
                  </a:lnTo>
                  <a:lnTo>
                    <a:pt x="24" y="3"/>
                  </a:lnTo>
                  <a:lnTo>
                    <a:pt x="12" y="9"/>
                  </a:lnTo>
                  <a:lnTo>
                    <a:pt x="4" y="21"/>
                  </a:lnTo>
                  <a:lnTo>
                    <a:pt x="0" y="37"/>
                  </a:lnTo>
                  <a:lnTo>
                    <a:pt x="4" y="49"/>
                  </a:lnTo>
                  <a:lnTo>
                    <a:pt x="12" y="61"/>
                  </a:lnTo>
                  <a:lnTo>
                    <a:pt x="24" y="68"/>
                  </a:lnTo>
                  <a:lnTo>
                    <a:pt x="42" y="69"/>
                  </a:lnTo>
                  <a:lnTo>
                    <a:pt x="58" y="68"/>
                  </a:lnTo>
                  <a:lnTo>
                    <a:pt x="69" y="61"/>
                  </a:lnTo>
                  <a:lnTo>
                    <a:pt x="80" y="49"/>
                  </a:lnTo>
                  <a:lnTo>
                    <a:pt x="82" y="37"/>
                  </a:lnTo>
                  <a:lnTo>
                    <a:pt x="80" y="21"/>
                  </a:lnTo>
                  <a:close/>
                </a:path>
              </a:pathLst>
            </a:custGeom>
            <a:solidFill>
              <a:srgbClr val="FFFFFF"/>
            </a:solidFill>
            <a:ln w="9525">
              <a:noFill/>
              <a:round/>
              <a:headEnd/>
              <a:tailEnd/>
            </a:ln>
          </p:spPr>
          <p:txBody>
            <a:bodyPr/>
            <a:lstStyle/>
            <a:p>
              <a:endParaRPr lang="en-GB"/>
            </a:p>
          </p:txBody>
        </p:sp>
        <p:sp>
          <p:nvSpPr>
            <p:cNvPr id="22192" name="Freeform 688"/>
            <p:cNvSpPr>
              <a:spLocks/>
            </p:cNvSpPr>
            <p:nvPr/>
          </p:nvSpPr>
          <p:spPr bwMode="auto">
            <a:xfrm>
              <a:off x="2840" y="2306"/>
              <a:ext cx="5" cy="18"/>
            </a:xfrm>
            <a:custGeom>
              <a:avLst/>
              <a:gdLst/>
              <a:ahLst/>
              <a:cxnLst>
                <a:cxn ang="0">
                  <a:pos x="6" y="80"/>
                </a:cxn>
                <a:cxn ang="0">
                  <a:pos x="16" y="94"/>
                </a:cxn>
                <a:cxn ang="0">
                  <a:pos x="16" y="32"/>
                </a:cxn>
                <a:cxn ang="0">
                  <a:pos x="26" y="0"/>
                </a:cxn>
                <a:cxn ang="0">
                  <a:pos x="6" y="28"/>
                </a:cxn>
                <a:cxn ang="0">
                  <a:pos x="0" y="55"/>
                </a:cxn>
                <a:cxn ang="0">
                  <a:pos x="6" y="80"/>
                </a:cxn>
              </a:cxnLst>
              <a:rect l="0" t="0" r="r" b="b"/>
              <a:pathLst>
                <a:path w="26" h="94">
                  <a:moveTo>
                    <a:pt x="6" y="80"/>
                  </a:moveTo>
                  <a:lnTo>
                    <a:pt x="16" y="94"/>
                  </a:lnTo>
                  <a:lnTo>
                    <a:pt x="16" y="32"/>
                  </a:lnTo>
                  <a:lnTo>
                    <a:pt x="26" y="0"/>
                  </a:lnTo>
                  <a:lnTo>
                    <a:pt x="6" y="28"/>
                  </a:lnTo>
                  <a:lnTo>
                    <a:pt x="0" y="55"/>
                  </a:lnTo>
                  <a:lnTo>
                    <a:pt x="6" y="80"/>
                  </a:lnTo>
                  <a:close/>
                </a:path>
              </a:pathLst>
            </a:custGeom>
            <a:solidFill>
              <a:srgbClr val="FFBFBF"/>
            </a:solidFill>
            <a:ln w="9525">
              <a:noFill/>
              <a:round/>
              <a:headEnd/>
              <a:tailEnd/>
            </a:ln>
          </p:spPr>
          <p:txBody>
            <a:bodyPr/>
            <a:lstStyle/>
            <a:p>
              <a:endParaRPr lang="en-GB"/>
            </a:p>
          </p:txBody>
        </p:sp>
        <p:sp>
          <p:nvSpPr>
            <p:cNvPr id="22193" name="Freeform 689"/>
            <p:cNvSpPr>
              <a:spLocks/>
            </p:cNvSpPr>
            <p:nvPr/>
          </p:nvSpPr>
          <p:spPr bwMode="auto">
            <a:xfrm>
              <a:off x="2861" y="2457"/>
              <a:ext cx="5" cy="14"/>
            </a:xfrm>
            <a:custGeom>
              <a:avLst/>
              <a:gdLst/>
              <a:ahLst/>
              <a:cxnLst>
                <a:cxn ang="0">
                  <a:pos x="25" y="0"/>
                </a:cxn>
                <a:cxn ang="0">
                  <a:pos x="0" y="70"/>
                </a:cxn>
                <a:cxn ang="0">
                  <a:pos x="20" y="22"/>
                </a:cxn>
                <a:cxn ang="0">
                  <a:pos x="25" y="0"/>
                </a:cxn>
              </a:cxnLst>
              <a:rect l="0" t="0" r="r" b="b"/>
              <a:pathLst>
                <a:path w="25" h="70">
                  <a:moveTo>
                    <a:pt x="25" y="0"/>
                  </a:moveTo>
                  <a:lnTo>
                    <a:pt x="0" y="70"/>
                  </a:lnTo>
                  <a:lnTo>
                    <a:pt x="20" y="22"/>
                  </a:lnTo>
                  <a:lnTo>
                    <a:pt x="25" y="0"/>
                  </a:lnTo>
                  <a:close/>
                </a:path>
              </a:pathLst>
            </a:custGeom>
            <a:solidFill>
              <a:srgbClr val="FFBFBF"/>
            </a:solidFill>
            <a:ln w="9525">
              <a:noFill/>
              <a:round/>
              <a:headEnd/>
              <a:tailEnd/>
            </a:ln>
          </p:spPr>
          <p:txBody>
            <a:bodyPr/>
            <a:lstStyle/>
            <a:p>
              <a:endParaRPr lang="en-GB"/>
            </a:p>
          </p:txBody>
        </p:sp>
        <p:sp>
          <p:nvSpPr>
            <p:cNvPr id="22194" name="Freeform 690"/>
            <p:cNvSpPr>
              <a:spLocks/>
            </p:cNvSpPr>
            <p:nvPr/>
          </p:nvSpPr>
          <p:spPr bwMode="auto">
            <a:xfrm>
              <a:off x="3024" y="2615"/>
              <a:ext cx="106" cy="14"/>
            </a:xfrm>
            <a:custGeom>
              <a:avLst/>
              <a:gdLst/>
              <a:ahLst/>
              <a:cxnLst>
                <a:cxn ang="0">
                  <a:pos x="5" y="0"/>
                </a:cxn>
                <a:cxn ang="0">
                  <a:pos x="0" y="70"/>
                </a:cxn>
                <a:cxn ang="0">
                  <a:pos x="533" y="70"/>
                </a:cxn>
                <a:cxn ang="0">
                  <a:pos x="5" y="0"/>
                </a:cxn>
              </a:cxnLst>
              <a:rect l="0" t="0" r="r" b="b"/>
              <a:pathLst>
                <a:path w="533" h="70">
                  <a:moveTo>
                    <a:pt x="5" y="0"/>
                  </a:moveTo>
                  <a:lnTo>
                    <a:pt x="0" y="70"/>
                  </a:lnTo>
                  <a:lnTo>
                    <a:pt x="533" y="70"/>
                  </a:lnTo>
                  <a:lnTo>
                    <a:pt x="5" y="0"/>
                  </a:lnTo>
                  <a:close/>
                </a:path>
              </a:pathLst>
            </a:custGeom>
            <a:solidFill>
              <a:srgbClr val="BFBFBF"/>
            </a:solidFill>
            <a:ln w="9525">
              <a:noFill/>
              <a:round/>
              <a:headEnd/>
              <a:tailEnd/>
            </a:ln>
          </p:spPr>
          <p:txBody>
            <a:bodyPr/>
            <a:lstStyle/>
            <a:p>
              <a:endParaRPr lang="en-GB"/>
            </a:p>
          </p:txBody>
        </p:sp>
        <p:sp>
          <p:nvSpPr>
            <p:cNvPr id="22195" name="Freeform 691"/>
            <p:cNvSpPr>
              <a:spLocks/>
            </p:cNvSpPr>
            <p:nvPr/>
          </p:nvSpPr>
          <p:spPr bwMode="auto">
            <a:xfrm>
              <a:off x="3213" y="2577"/>
              <a:ext cx="240" cy="52"/>
            </a:xfrm>
            <a:custGeom>
              <a:avLst/>
              <a:gdLst/>
              <a:ahLst/>
              <a:cxnLst>
                <a:cxn ang="0">
                  <a:pos x="1199" y="260"/>
                </a:cxn>
                <a:cxn ang="0">
                  <a:pos x="1199" y="42"/>
                </a:cxn>
                <a:cxn ang="0">
                  <a:pos x="0" y="0"/>
                </a:cxn>
                <a:cxn ang="0">
                  <a:pos x="1021" y="260"/>
                </a:cxn>
                <a:cxn ang="0">
                  <a:pos x="1199" y="260"/>
                </a:cxn>
              </a:cxnLst>
              <a:rect l="0" t="0" r="r" b="b"/>
              <a:pathLst>
                <a:path w="1199" h="260">
                  <a:moveTo>
                    <a:pt x="1199" y="260"/>
                  </a:moveTo>
                  <a:lnTo>
                    <a:pt x="1199" y="42"/>
                  </a:lnTo>
                  <a:lnTo>
                    <a:pt x="0" y="0"/>
                  </a:lnTo>
                  <a:lnTo>
                    <a:pt x="1021" y="260"/>
                  </a:lnTo>
                  <a:lnTo>
                    <a:pt x="1199" y="260"/>
                  </a:lnTo>
                  <a:close/>
                </a:path>
              </a:pathLst>
            </a:custGeom>
            <a:solidFill>
              <a:srgbClr val="BFBFBF"/>
            </a:solidFill>
            <a:ln w="9525">
              <a:noFill/>
              <a:round/>
              <a:headEnd/>
              <a:tailEnd/>
            </a:ln>
          </p:spPr>
          <p:txBody>
            <a:bodyPr/>
            <a:lstStyle/>
            <a:p>
              <a:endParaRPr lang="en-GB"/>
            </a:p>
          </p:txBody>
        </p:sp>
        <p:sp>
          <p:nvSpPr>
            <p:cNvPr id="22196" name="Freeform 692"/>
            <p:cNvSpPr>
              <a:spLocks noEditPoints="1"/>
            </p:cNvSpPr>
            <p:nvPr/>
          </p:nvSpPr>
          <p:spPr bwMode="auto">
            <a:xfrm>
              <a:off x="2308" y="1691"/>
              <a:ext cx="449" cy="414"/>
            </a:xfrm>
            <a:custGeom>
              <a:avLst/>
              <a:gdLst/>
              <a:ahLst/>
              <a:cxnLst>
                <a:cxn ang="0">
                  <a:pos x="1200" y="546"/>
                </a:cxn>
                <a:cxn ang="0">
                  <a:pos x="1189" y="606"/>
                </a:cxn>
                <a:cxn ang="0">
                  <a:pos x="1202" y="862"/>
                </a:cxn>
                <a:cxn ang="0">
                  <a:pos x="1196" y="926"/>
                </a:cxn>
                <a:cxn ang="0">
                  <a:pos x="1179" y="986"/>
                </a:cxn>
                <a:cxn ang="0">
                  <a:pos x="1230" y="956"/>
                </a:cxn>
                <a:cxn ang="0">
                  <a:pos x="1443" y="776"/>
                </a:cxn>
                <a:cxn ang="0">
                  <a:pos x="1652" y="509"/>
                </a:cxn>
                <a:cxn ang="0">
                  <a:pos x="1760" y="320"/>
                </a:cxn>
                <a:cxn ang="0">
                  <a:pos x="1723" y="422"/>
                </a:cxn>
                <a:cxn ang="0">
                  <a:pos x="1715" y="652"/>
                </a:cxn>
                <a:cxn ang="0">
                  <a:pos x="1688" y="755"/>
                </a:cxn>
                <a:cxn ang="0">
                  <a:pos x="1598" y="922"/>
                </a:cxn>
                <a:cxn ang="0">
                  <a:pos x="1508" y="1034"/>
                </a:cxn>
                <a:cxn ang="0">
                  <a:pos x="1469" y="1068"/>
                </a:cxn>
                <a:cxn ang="0">
                  <a:pos x="1558" y="1032"/>
                </a:cxn>
                <a:cxn ang="0">
                  <a:pos x="1600" y="1008"/>
                </a:cxn>
                <a:cxn ang="0">
                  <a:pos x="1715" y="914"/>
                </a:cxn>
                <a:cxn ang="0">
                  <a:pos x="1846" y="760"/>
                </a:cxn>
                <a:cxn ang="0">
                  <a:pos x="2001" y="512"/>
                </a:cxn>
                <a:cxn ang="0">
                  <a:pos x="2058" y="418"/>
                </a:cxn>
                <a:cxn ang="0">
                  <a:pos x="2246" y="0"/>
                </a:cxn>
                <a:cxn ang="0">
                  <a:pos x="0" y="0"/>
                </a:cxn>
                <a:cxn ang="0">
                  <a:pos x="0" y="2070"/>
                </a:cxn>
                <a:cxn ang="0">
                  <a:pos x="35" y="1922"/>
                </a:cxn>
                <a:cxn ang="0">
                  <a:pos x="147" y="1698"/>
                </a:cxn>
                <a:cxn ang="0">
                  <a:pos x="223" y="1598"/>
                </a:cxn>
                <a:cxn ang="0">
                  <a:pos x="314" y="1512"/>
                </a:cxn>
                <a:cxn ang="0">
                  <a:pos x="791" y="1218"/>
                </a:cxn>
                <a:cxn ang="0">
                  <a:pos x="922" y="1118"/>
                </a:cxn>
                <a:cxn ang="0">
                  <a:pos x="1035" y="998"/>
                </a:cxn>
                <a:cxn ang="0">
                  <a:pos x="1095" y="904"/>
                </a:cxn>
                <a:cxn ang="0">
                  <a:pos x="1118" y="854"/>
                </a:cxn>
                <a:cxn ang="0">
                  <a:pos x="1189" y="534"/>
                </a:cxn>
                <a:cxn ang="0">
                  <a:pos x="1218" y="486"/>
                </a:cxn>
                <a:cxn ang="0">
                  <a:pos x="1200" y="546"/>
                </a:cxn>
                <a:cxn ang="0">
                  <a:pos x="1027" y="220"/>
                </a:cxn>
                <a:cxn ang="0">
                  <a:pos x="1040" y="302"/>
                </a:cxn>
                <a:cxn ang="0">
                  <a:pos x="1040" y="422"/>
                </a:cxn>
                <a:cxn ang="0">
                  <a:pos x="1014" y="566"/>
                </a:cxn>
                <a:cxn ang="0">
                  <a:pos x="946" y="726"/>
                </a:cxn>
                <a:cxn ang="0">
                  <a:pos x="815" y="890"/>
                </a:cxn>
                <a:cxn ang="0">
                  <a:pos x="726" y="966"/>
                </a:cxn>
                <a:cxn ang="0">
                  <a:pos x="613" y="1038"/>
                </a:cxn>
                <a:cxn ang="0">
                  <a:pos x="317" y="1163"/>
                </a:cxn>
                <a:cxn ang="0">
                  <a:pos x="325" y="1156"/>
                </a:cxn>
                <a:cxn ang="0">
                  <a:pos x="349" y="1144"/>
                </a:cxn>
                <a:cxn ang="0">
                  <a:pos x="620" y="946"/>
                </a:cxn>
                <a:cxn ang="0">
                  <a:pos x="817" y="742"/>
                </a:cxn>
                <a:cxn ang="0">
                  <a:pos x="875" y="664"/>
                </a:cxn>
                <a:cxn ang="0">
                  <a:pos x="972" y="486"/>
                </a:cxn>
                <a:cxn ang="0">
                  <a:pos x="1001" y="392"/>
                </a:cxn>
                <a:cxn ang="0">
                  <a:pos x="1018" y="292"/>
                </a:cxn>
                <a:cxn ang="0">
                  <a:pos x="1018" y="190"/>
                </a:cxn>
                <a:cxn ang="0">
                  <a:pos x="1021" y="198"/>
                </a:cxn>
                <a:cxn ang="0">
                  <a:pos x="1027" y="220"/>
                </a:cxn>
              </a:cxnLst>
              <a:rect l="0" t="0" r="r" b="b"/>
              <a:pathLst>
                <a:path w="2246" h="2070">
                  <a:moveTo>
                    <a:pt x="1200" y="546"/>
                  </a:moveTo>
                  <a:lnTo>
                    <a:pt x="1189" y="606"/>
                  </a:lnTo>
                  <a:lnTo>
                    <a:pt x="1202" y="862"/>
                  </a:lnTo>
                  <a:lnTo>
                    <a:pt x="1196" y="926"/>
                  </a:lnTo>
                  <a:lnTo>
                    <a:pt x="1179" y="986"/>
                  </a:lnTo>
                  <a:lnTo>
                    <a:pt x="1230" y="956"/>
                  </a:lnTo>
                  <a:lnTo>
                    <a:pt x="1443" y="776"/>
                  </a:lnTo>
                  <a:lnTo>
                    <a:pt x="1652" y="509"/>
                  </a:lnTo>
                  <a:lnTo>
                    <a:pt x="1760" y="320"/>
                  </a:lnTo>
                  <a:lnTo>
                    <a:pt x="1723" y="422"/>
                  </a:lnTo>
                  <a:lnTo>
                    <a:pt x="1715" y="652"/>
                  </a:lnTo>
                  <a:lnTo>
                    <a:pt x="1688" y="755"/>
                  </a:lnTo>
                  <a:lnTo>
                    <a:pt x="1598" y="922"/>
                  </a:lnTo>
                  <a:lnTo>
                    <a:pt x="1508" y="1034"/>
                  </a:lnTo>
                  <a:lnTo>
                    <a:pt x="1469" y="1068"/>
                  </a:lnTo>
                  <a:lnTo>
                    <a:pt x="1558" y="1032"/>
                  </a:lnTo>
                  <a:lnTo>
                    <a:pt x="1600" y="1008"/>
                  </a:lnTo>
                  <a:lnTo>
                    <a:pt x="1715" y="914"/>
                  </a:lnTo>
                  <a:lnTo>
                    <a:pt x="1846" y="760"/>
                  </a:lnTo>
                  <a:lnTo>
                    <a:pt x="2001" y="512"/>
                  </a:lnTo>
                  <a:lnTo>
                    <a:pt x="2058" y="418"/>
                  </a:lnTo>
                  <a:lnTo>
                    <a:pt x="2246" y="0"/>
                  </a:lnTo>
                  <a:lnTo>
                    <a:pt x="0" y="0"/>
                  </a:lnTo>
                  <a:lnTo>
                    <a:pt x="0" y="2070"/>
                  </a:lnTo>
                  <a:lnTo>
                    <a:pt x="35" y="1922"/>
                  </a:lnTo>
                  <a:lnTo>
                    <a:pt x="147" y="1698"/>
                  </a:lnTo>
                  <a:lnTo>
                    <a:pt x="223" y="1598"/>
                  </a:lnTo>
                  <a:lnTo>
                    <a:pt x="314" y="1512"/>
                  </a:lnTo>
                  <a:lnTo>
                    <a:pt x="791" y="1218"/>
                  </a:lnTo>
                  <a:lnTo>
                    <a:pt x="922" y="1118"/>
                  </a:lnTo>
                  <a:lnTo>
                    <a:pt x="1035" y="998"/>
                  </a:lnTo>
                  <a:lnTo>
                    <a:pt x="1095" y="904"/>
                  </a:lnTo>
                  <a:lnTo>
                    <a:pt x="1118" y="854"/>
                  </a:lnTo>
                  <a:lnTo>
                    <a:pt x="1189" y="534"/>
                  </a:lnTo>
                  <a:lnTo>
                    <a:pt x="1218" y="486"/>
                  </a:lnTo>
                  <a:lnTo>
                    <a:pt x="1200" y="546"/>
                  </a:lnTo>
                  <a:close/>
                  <a:moveTo>
                    <a:pt x="1027" y="220"/>
                  </a:moveTo>
                  <a:lnTo>
                    <a:pt x="1040" y="302"/>
                  </a:lnTo>
                  <a:lnTo>
                    <a:pt x="1040" y="422"/>
                  </a:lnTo>
                  <a:lnTo>
                    <a:pt x="1014" y="566"/>
                  </a:lnTo>
                  <a:lnTo>
                    <a:pt x="946" y="726"/>
                  </a:lnTo>
                  <a:lnTo>
                    <a:pt x="815" y="890"/>
                  </a:lnTo>
                  <a:lnTo>
                    <a:pt x="726" y="966"/>
                  </a:lnTo>
                  <a:lnTo>
                    <a:pt x="613" y="1038"/>
                  </a:lnTo>
                  <a:lnTo>
                    <a:pt x="317" y="1163"/>
                  </a:lnTo>
                  <a:lnTo>
                    <a:pt x="325" y="1156"/>
                  </a:lnTo>
                  <a:lnTo>
                    <a:pt x="349" y="1144"/>
                  </a:lnTo>
                  <a:lnTo>
                    <a:pt x="620" y="946"/>
                  </a:lnTo>
                  <a:lnTo>
                    <a:pt x="817" y="742"/>
                  </a:lnTo>
                  <a:lnTo>
                    <a:pt x="875" y="664"/>
                  </a:lnTo>
                  <a:lnTo>
                    <a:pt x="972" y="486"/>
                  </a:lnTo>
                  <a:lnTo>
                    <a:pt x="1001" y="392"/>
                  </a:lnTo>
                  <a:lnTo>
                    <a:pt x="1018" y="292"/>
                  </a:lnTo>
                  <a:lnTo>
                    <a:pt x="1018" y="190"/>
                  </a:lnTo>
                  <a:lnTo>
                    <a:pt x="1021" y="198"/>
                  </a:lnTo>
                  <a:lnTo>
                    <a:pt x="1027" y="220"/>
                  </a:lnTo>
                  <a:close/>
                </a:path>
              </a:pathLst>
            </a:custGeom>
            <a:solidFill>
              <a:srgbClr val="FFFF00"/>
            </a:solidFill>
            <a:ln w="9525">
              <a:noFill/>
              <a:round/>
              <a:headEnd/>
              <a:tailEnd/>
            </a:ln>
          </p:spPr>
          <p:txBody>
            <a:bodyPr/>
            <a:lstStyle/>
            <a:p>
              <a:endParaRPr lang="en-GB"/>
            </a:p>
          </p:txBody>
        </p:sp>
        <p:sp>
          <p:nvSpPr>
            <p:cNvPr id="22197" name="Freeform 693"/>
            <p:cNvSpPr>
              <a:spLocks/>
            </p:cNvSpPr>
            <p:nvPr/>
          </p:nvSpPr>
          <p:spPr bwMode="auto">
            <a:xfrm>
              <a:off x="2371" y="1729"/>
              <a:ext cx="145" cy="195"/>
            </a:xfrm>
            <a:custGeom>
              <a:avLst/>
              <a:gdLst/>
              <a:ahLst/>
              <a:cxnLst>
                <a:cxn ang="0">
                  <a:pos x="723" y="112"/>
                </a:cxn>
                <a:cxn ang="0">
                  <a:pos x="710" y="30"/>
                </a:cxn>
                <a:cxn ang="0">
                  <a:pos x="704" y="8"/>
                </a:cxn>
                <a:cxn ang="0">
                  <a:pos x="701" y="0"/>
                </a:cxn>
                <a:cxn ang="0">
                  <a:pos x="701" y="102"/>
                </a:cxn>
                <a:cxn ang="0">
                  <a:pos x="684" y="202"/>
                </a:cxn>
                <a:cxn ang="0">
                  <a:pos x="655" y="296"/>
                </a:cxn>
                <a:cxn ang="0">
                  <a:pos x="558" y="474"/>
                </a:cxn>
                <a:cxn ang="0">
                  <a:pos x="500" y="552"/>
                </a:cxn>
                <a:cxn ang="0">
                  <a:pos x="303" y="756"/>
                </a:cxn>
                <a:cxn ang="0">
                  <a:pos x="32" y="954"/>
                </a:cxn>
                <a:cxn ang="0">
                  <a:pos x="8" y="966"/>
                </a:cxn>
                <a:cxn ang="0">
                  <a:pos x="0" y="973"/>
                </a:cxn>
                <a:cxn ang="0">
                  <a:pos x="296" y="848"/>
                </a:cxn>
                <a:cxn ang="0">
                  <a:pos x="409" y="776"/>
                </a:cxn>
                <a:cxn ang="0">
                  <a:pos x="498" y="700"/>
                </a:cxn>
                <a:cxn ang="0">
                  <a:pos x="629" y="536"/>
                </a:cxn>
                <a:cxn ang="0">
                  <a:pos x="697" y="376"/>
                </a:cxn>
                <a:cxn ang="0">
                  <a:pos x="723" y="232"/>
                </a:cxn>
                <a:cxn ang="0">
                  <a:pos x="723" y="112"/>
                </a:cxn>
              </a:cxnLst>
              <a:rect l="0" t="0" r="r" b="b"/>
              <a:pathLst>
                <a:path w="723" h="973">
                  <a:moveTo>
                    <a:pt x="723" y="112"/>
                  </a:moveTo>
                  <a:lnTo>
                    <a:pt x="710" y="30"/>
                  </a:lnTo>
                  <a:lnTo>
                    <a:pt x="704" y="8"/>
                  </a:lnTo>
                  <a:lnTo>
                    <a:pt x="701" y="0"/>
                  </a:lnTo>
                  <a:lnTo>
                    <a:pt x="701" y="102"/>
                  </a:lnTo>
                  <a:lnTo>
                    <a:pt x="684" y="202"/>
                  </a:lnTo>
                  <a:lnTo>
                    <a:pt x="655" y="296"/>
                  </a:lnTo>
                  <a:lnTo>
                    <a:pt x="558" y="474"/>
                  </a:lnTo>
                  <a:lnTo>
                    <a:pt x="500" y="552"/>
                  </a:lnTo>
                  <a:lnTo>
                    <a:pt x="303" y="756"/>
                  </a:lnTo>
                  <a:lnTo>
                    <a:pt x="32" y="954"/>
                  </a:lnTo>
                  <a:lnTo>
                    <a:pt x="8" y="966"/>
                  </a:lnTo>
                  <a:lnTo>
                    <a:pt x="0" y="973"/>
                  </a:lnTo>
                  <a:lnTo>
                    <a:pt x="296" y="848"/>
                  </a:lnTo>
                  <a:lnTo>
                    <a:pt x="409" y="776"/>
                  </a:lnTo>
                  <a:lnTo>
                    <a:pt x="498" y="700"/>
                  </a:lnTo>
                  <a:lnTo>
                    <a:pt x="629" y="536"/>
                  </a:lnTo>
                  <a:lnTo>
                    <a:pt x="697" y="376"/>
                  </a:lnTo>
                  <a:lnTo>
                    <a:pt x="723" y="232"/>
                  </a:lnTo>
                  <a:lnTo>
                    <a:pt x="723" y="112"/>
                  </a:lnTo>
                  <a:close/>
                </a:path>
              </a:pathLst>
            </a:custGeom>
            <a:solidFill>
              <a:srgbClr val="FFFFFF"/>
            </a:solidFill>
            <a:ln w="9525">
              <a:noFill/>
              <a:round/>
              <a:headEnd/>
              <a:tailEnd/>
            </a:ln>
          </p:spPr>
          <p:txBody>
            <a:bodyPr/>
            <a:lstStyle/>
            <a:p>
              <a:endParaRPr lang="en-GB"/>
            </a:p>
          </p:txBody>
        </p:sp>
        <p:sp>
          <p:nvSpPr>
            <p:cNvPr id="22198" name="Freeform 694"/>
            <p:cNvSpPr>
              <a:spLocks/>
            </p:cNvSpPr>
            <p:nvPr/>
          </p:nvSpPr>
          <p:spPr bwMode="auto">
            <a:xfrm>
              <a:off x="2708" y="1775"/>
              <a:ext cx="12" cy="19"/>
            </a:xfrm>
            <a:custGeom>
              <a:avLst/>
              <a:gdLst/>
              <a:ahLst/>
              <a:cxnLst>
                <a:cxn ang="0">
                  <a:pos x="0" y="94"/>
                </a:cxn>
                <a:cxn ang="0">
                  <a:pos x="47" y="22"/>
                </a:cxn>
                <a:cxn ang="0">
                  <a:pos x="57" y="0"/>
                </a:cxn>
                <a:cxn ang="0">
                  <a:pos x="0" y="94"/>
                </a:cxn>
              </a:cxnLst>
              <a:rect l="0" t="0" r="r" b="b"/>
              <a:pathLst>
                <a:path w="57" h="94">
                  <a:moveTo>
                    <a:pt x="0" y="94"/>
                  </a:moveTo>
                  <a:lnTo>
                    <a:pt x="47" y="22"/>
                  </a:lnTo>
                  <a:lnTo>
                    <a:pt x="57" y="0"/>
                  </a:lnTo>
                  <a:lnTo>
                    <a:pt x="0" y="94"/>
                  </a:lnTo>
                  <a:close/>
                </a:path>
              </a:pathLst>
            </a:custGeom>
            <a:solidFill>
              <a:srgbClr val="7F7FFF"/>
            </a:solidFill>
            <a:ln w="9525">
              <a:noFill/>
              <a:round/>
              <a:headEnd/>
              <a:tailEnd/>
            </a:ln>
          </p:spPr>
          <p:txBody>
            <a:bodyPr/>
            <a:lstStyle/>
            <a:p>
              <a:endParaRPr lang="en-GB"/>
            </a:p>
          </p:txBody>
        </p:sp>
        <p:sp>
          <p:nvSpPr>
            <p:cNvPr id="22199" name="Freeform 695"/>
            <p:cNvSpPr>
              <a:spLocks noEditPoints="1"/>
            </p:cNvSpPr>
            <p:nvPr/>
          </p:nvSpPr>
          <p:spPr bwMode="auto">
            <a:xfrm>
              <a:off x="2308" y="2230"/>
              <a:ext cx="251" cy="399"/>
            </a:xfrm>
            <a:custGeom>
              <a:avLst/>
              <a:gdLst/>
              <a:ahLst/>
              <a:cxnLst>
                <a:cxn ang="0">
                  <a:pos x="0" y="0"/>
                </a:cxn>
                <a:cxn ang="0">
                  <a:pos x="1176" y="1996"/>
                </a:cxn>
                <a:cxn ang="0">
                  <a:pos x="1241" y="1818"/>
                </a:cxn>
                <a:cxn ang="0">
                  <a:pos x="1236" y="1422"/>
                </a:cxn>
                <a:cxn ang="0">
                  <a:pos x="1112" y="898"/>
                </a:cxn>
                <a:cxn ang="0">
                  <a:pos x="990" y="734"/>
                </a:cxn>
                <a:cxn ang="0">
                  <a:pos x="764" y="574"/>
                </a:cxn>
                <a:cxn ang="0">
                  <a:pos x="215" y="328"/>
                </a:cxn>
                <a:cxn ang="0">
                  <a:pos x="63" y="162"/>
                </a:cxn>
                <a:cxn ang="0">
                  <a:pos x="163" y="420"/>
                </a:cxn>
                <a:cxn ang="0">
                  <a:pos x="223" y="555"/>
                </a:cxn>
                <a:cxn ang="0">
                  <a:pos x="442" y="774"/>
                </a:cxn>
                <a:cxn ang="0">
                  <a:pos x="744" y="888"/>
                </a:cxn>
                <a:cxn ang="0">
                  <a:pos x="888" y="994"/>
                </a:cxn>
                <a:cxn ang="0">
                  <a:pos x="946" y="1102"/>
                </a:cxn>
                <a:cxn ang="0">
                  <a:pos x="958" y="1262"/>
                </a:cxn>
                <a:cxn ang="0">
                  <a:pos x="917" y="1578"/>
                </a:cxn>
                <a:cxn ang="0">
                  <a:pos x="982" y="1726"/>
                </a:cxn>
                <a:cxn ang="0">
                  <a:pos x="888" y="1606"/>
                </a:cxn>
                <a:cxn ang="0">
                  <a:pos x="840" y="1216"/>
                </a:cxn>
                <a:cxn ang="0">
                  <a:pos x="749" y="1048"/>
                </a:cxn>
                <a:cxn ang="0">
                  <a:pos x="367" y="792"/>
                </a:cxn>
                <a:cxn ang="0">
                  <a:pos x="246" y="680"/>
                </a:cxn>
                <a:cxn ang="0">
                  <a:pos x="189" y="579"/>
                </a:cxn>
                <a:cxn ang="0">
                  <a:pos x="170" y="496"/>
                </a:cxn>
                <a:cxn ang="0">
                  <a:pos x="163" y="420"/>
                </a:cxn>
                <a:cxn ang="0">
                  <a:pos x="417" y="1066"/>
                </a:cxn>
                <a:cxn ang="0">
                  <a:pos x="550" y="1192"/>
                </a:cxn>
                <a:cxn ang="0">
                  <a:pos x="670" y="1494"/>
                </a:cxn>
                <a:cxn ang="0">
                  <a:pos x="652" y="1848"/>
                </a:cxn>
                <a:cxn ang="0">
                  <a:pos x="616" y="1566"/>
                </a:cxn>
                <a:cxn ang="0">
                  <a:pos x="396" y="1138"/>
                </a:cxn>
                <a:cxn ang="0">
                  <a:pos x="301" y="1002"/>
                </a:cxn>
              </a:cxnLst>
              <a:rect l="0" t="0" r="r" b="b"/>
              <a:pathLst>
                <a:path w="1256" h="1996">
                  <a:moveTo>
                    <a:pt x="18" y="62"/>
                  </a:moveTo>
                  <a:lnTo>
                    <a:pt x="0" y="0"/>
                  </a:lnTo>
                  <a:lnTo>
                    <a:pt x="0" y="1996"/>
                  </a:lnTo>
                  <a:lnTo>
                    <a:pt x="1176" y="1996"/>
                  </a:lnTo>
                  <a:lnTo>
                    <a:pt x="1212" y="1928"/>
                  </a:lnTo>
                  <a:lnTo>
                    <a:pt x="1241" y="1818"/>
                  </a:lnTo>
                  <a:lnTo>
                    <a:pt x="1256" y="1688"/>
                  </a:lnTo>
                  <a:lnTo>
                    <a:pt x="1236" y="1422"/>
                  </a:lnTo>
                  <a:lnTo>
                    <a:pt x="1137" y="964"/>
                  </a:lnTo>
                  <a:lnTo>
                    <a:pt x="1112" y="898"/>
                  </a:lnTo>
                  <a:lnTo>
                    <a:pt x="1078" y="836"/>
                  </a:lnTo>
                  <a:lnTo>
                    <a:pt x="990" y="734"/>
                  </a:lnTo>
                  <a:lnTo>
                    <a:pt x="885" y="646"/>
                  </a:lnTo>
                  <a:lnTo>
                    <a:pt x="764" y="574"/>
                  </a:lnTo>
                  <a:lnTo>
                    <a:pt x="317" y="384"/>
                  </a:lnTo>
                  <a:lnTo>
                    <a:pt x="215" y="328"/>
                  </a:lnTo>
                  <a:lnTo>
                    <a:pt x="129" y="252"/>
                  </a:lnTo>
                  <a:lnTo>
                    <a:pt x="63" y="162"/>
                  </a:lnTo>
                  <a:lnTo>
                    <a:pt x="18" y="62"/>
                  </a:lnTo>
                  <a:close/>
                  <a:moveTo>
                    <a:pt x="163" y="420"/>
                  </a:moveTo>
                  <a:lnTo>
                    <a:pt x="188" y="488"/>
                  </a:lnTo>
                  <a:lnTo>
                    <a:pt x="223" y="555"/>
                  </a:lnTo>
                  <a:lnTo>
                    <a:pt x="320" y="678"/>
                  </a:lnTo>
                  <a:lnTo>
                    <a:pt x="442" y="774"/>
                  </a:lnTo>
                  <a:lnTo>
                    <a:pt x="508" y="810"/>
                  </a:lnTo>
                  <a:lnTo>
                    <a:pt x="744" y="888"/>
                  </a:lnTo>
                  <a:lnTo>
                    <a:pt x="798" y="918"/>
                  </a:lnTo>
                  <a:lnTo>
                    <a:pt x="888" y="994"/>
                  </a:lnTo>
                  <a:lnTo>
                    <a:pt x="922" y="1045"/>
                  </a:lnTo>
                  <a:lnTo>
                    <a:pt x="946" y="1102"/>
                  </a:lnTo>
                  <a:lnTo>
                    <a:pt x="959" y="1180"/>
                  </a:lnTo>
                  <a:lnTo>
                    <a:pt x="958" y="1262"/>
                  </a:lnTo>
                  <a:lnTo>
                    <a:pt x="917" y="1500"/>
                  </a:lnTo>
                  <a:lnTo>
                    <a:pt x="917" y="1578"/>
                  </a:lnTo>
                  <a:lnTo>
                    <a:pt x="935" y="1654"/>
                  </a:lnTo>
                  <a:lnTo>
                    <a:pt x="982" y="1726"/>
                  </a:lnTo>
                  <a:lnTo>
                    <a:pt x="924" y="1672"/>
                  </a:lnTo>
                  <a:lnTo>
                    <a:pt x="888" y="1606"/>
                  </a:lnTo>
                  <a:lnTo>
                    <a:pt x="870" y="1534"/>
                  </a:lnTo>
                  <a:lnTo>
                    <a:pt x="840" y="1216"/>
                  </a:lnTo>
                  <a:lnTo>
                    <a:pt x="815" y="1144"/>
                  </a:lnTo>
                  <a:lnTo>
                    <a:pt x="749" y="1048"/>
                  </a:lnTo>
                  <a:lnTo>
                    <a:pt x="663" y="970"/>
                  </a:lnTo>
                  <a:lnTo>
                    <a:pt x="367" y="792"/>
                  </a:lnTo>
                  <a:lnTo>
                    <a:pt x="281" y="722"/>
                  </a:lnTo>
                  <a:lnTo>
                    <a:pt x="246" y="680"/>
                  </a:lnTo>
                  <a:lnTo>
                    <a:pt x="215" y="634"/>
                  </a:lnTo>
                  <a:lnTo>
                    <a:pt x="189" y="579"/>
                  </a:lnTo>
                  <a:lnTo>
                    <a:pt x="171" y="521"/>
                  </a:lnTo>
                  <a:lnTo>
                    <a:pt x="170" y="496"/>
                  </a:lnTo>
                  <a:lnTo>
                    <a:pt x="163" y="468"/>
                  </a:lnTo>
                  <a:lnTo>
                    <a:pt x="163" y="420"/>
                  </a:lnTo>
                  <a:close/>
                  <a:moveTo>
                    <a:pt x="375" y="1038"/>
                  </a:moveTo>
                  <a:lnTo>
                    <a:pt x="417" y="1066"/>
                  </a:lnTo>
                  <a:lnTo>
                    <a:pt x="508" y="1142"/>
                  </a:lnTo>
                  <a:lnTo>
                    <a:pt x="550" y="1192"/>
                  </a:lnTo>
                  <a:lnTo>
                    <a:pt x="626" y="1322"/>
                  </a:lnTo>
                  <a:lnTo>
                    <a:pt x="670" y="1494"/>
                  </a:lnTo>
                  <a:lnTo>
                    <a:pt x="670" y="1718"/>
                  </a:lnTo>
                  <a:lnTo>
                    <a:pt x="652" y="1848"/>
                  </a:lnTo>
                  <a:lnTo>
                    <a:pt x="650" y="1768"/>
                  </a:lnTo>
                  <a:lnTo>
                    <a:pt x="616" y="1566"/>
                  </a:lnTo>
                  <a:lnTo>
                    <a:pt x="571" y="1434"/>
                  </a:lnTo>
                  <a:lnTo>
                    <a:pt x="396" y="1138"/>
                  </a:lnTo>
                  <a:lnTo>
                    <a:pt x="254" y="988"/>
                  </a:lnTo>
                  <a:lnTo>
                    <a:pt x="301" y="1002"/>
                  </a:lnTo>
                  <a:lnTo>
                    <a:pt x="375" y="1038"/>
                  </a:lnTo>
                  <a:close/>
                </a:path>
              </a:pathLst>
            </a:custGeom>
            <a:solidFill>
              <a:srgbClr val="FFFF00"/>
            </a:solidFill>
            <a:ln w="9525">
              <a:noFill/>
              <a:round/>
              <a:headEnd/>
              <a:tailEnd/>
            </a:ln>
          </p:spPr>
          <p:txBody>
            <a:bodyPr/>
            <a:lstStyle/>
            <a:p>
              <a:endParaRPr lang="en-GB"/>
            </a:p>
          </p:txBody>
        </p:sp>
        <p:sp>
          <p:nvSpPr>
            <p:cNvPr id="22200" name="Freeform 696"/>
            <p:cNvSpPr>
              <a:spLocks/>
            </p:cNvSpPr>
            <p:nvPr/>
          </p:nvSpPr>
          <p:spPr bwMode="auto">
            <a:xfrm>
              <a:off x="2341" y="2314"/>
              <a:ext cx="163" cy="261"/>
            </a:xfrm>
            <a:custGeom>
              <a:avLst/>
              <a:gdLst/>
              <a:ahLst/>
              <a:cxnLst>
                <a:cxn ang="0">
                  <a:pos x="25" y="68"/>
                </a:cxn>
                <a:cxn ang="0">
                  <a:pos x="0" y="0"/>
                </a:cxn>
                <a:cxn ang="0">
                  <a:pos x="0" y="48"/>
                </a:cxn>
                <a:cxn ang="0">
                  <a:pos x="7" y="76"/>
                </a:cxn>
                <a:cxn ang="0">
                  <a:pos x="8" y="101"/>
                </a:cxn>
                <a:cxn ang="0">
                  <a:pos x="26" y="159"/>
                </a:cxn>
                <a:cxn ang="0">
                  <a:pos x="52" y="214"/>
                </a:cxn>
                <a:cxn ang="0">
                  <a:pos x="83" y="260"/>
                </a:cxn>
                <a:cxn ang="0">
                  <a:pos x="118" y="302"/>
                </a:cxn>
                <a:cxn ang="0">
                  <a:pos x="204" y="372"/>
                </a:cxn>
                <a:cxn ang="0">
                  <a:pos x="500" y="550"/>
                </a:cxn>
                <a:cxn ang="0">
                  <a:pos x="586" y="628"/>
                </a:cxn>
                <a:cxn ang="0">
                  <a:pos x="652" y="724"/>
                </a:cxn>
                <a:cxn ang="0">
                  <a:pos x="677" y="796"/>
                </a:cxn>
                <a:cxn ang="0">
                  <a:pos x="707" y="1114"/>
                </a:cxn>
                <a:cxn ang="0">
                  <a:pos x="725" y="1186"/>
                </a:cxn>
                <a:cxn ang="0">
                  <a:pos x="761" y="1252"/>
                </a:cxn>
                <a:cxn ang="0">
                  <a:pos x="819" y="1306"/>
                </a:cxn>
                <a:cxn ang="0">
                  <a:pos x="772" y="1234"/>
                </a:cxn>
                <a:cxn ang="0">
                  <a:pos x="754" y="1158"/>
                </a:cxn>
                <a:cxn ang="0">
                  <a:pos x="754" y="1080"/>
                </a:cxn>
                <a:cxn ang="0">
                  <a:pos x="795" y="842"/>
                </a:cxn>
                <a:cxn ang="0">
                  <a:pos x="796" y="760"/>
                </a:cxn>
                <a:cxn ang="0">
                  <a:pos x="783" y="682"/>
                </a:cxn>
                <a:cxn ang="0">
                  <a:pos x="759" y="625"/>
                </a:cxn>
                <a:cxn ang="0">
                  <a:pos x="725" y="574"/>
                </a:cxn>
                <a:cxn ang="0">
                  <a:pos x="635" y="498"/>
                </a:cxn>
                <a:cxn ang="0">
                  <a:pos x="581" y="468"/>
                </a:cxn>
                <a:cxn ang="0">
                  <a:pos x="345" y="390"/>
                </a:cxn>
                <a:cxn ang="0">
                  <a:pos x="279" y="354"/>
                </a:cxn>
                <a:cxn ang="0">
                  <a:pos x="157" y="258"/>
                </a:cxn>
                <a:cxn ang="0">
                  <a:pos x="60" y="135"/>
                </a:cxn>
                <a:cxn ang="0">
                  <a:pos x="25" y="68"/>
                </a:cxn>
              </a:cxnLst>
              <a:rect l="0" t="0" r="r" b="b"/>
              <a:pathLst>
                <a:path w="819" h="1306">
                  <a:moveTo>
                    <a:pt x="25" y="68"/>
                  </a:moveTo>
                  <a:lnTo>
                    <a:pt x="0" y="0"/>
                  </a:lnTo>
                  <a:lnTo>
                    <a:pt x="0" y="48"/>
                  </a:lnTo>
                  <a:lnTo>
                    <a:pt x="7" y="76"/>
                  </a:lnTo>
                  <a:lnTo>
                    <a:pt x="8" y="101"/>
                  </a:lnTo>
                  <a:lnTo>
                    <a:pt x="26" y="159"/>
                  </a:lnTo>
                  <a:lnTo>
                    <a:pt x="52" y="214"/>
                  </a:lnTo>
                  <a:lnTo>
                    <a:pt x="83" y="260"/>
                  </a:lnTo>
                  <a:lnTo>
                    <a:pt x="118" y="302"/>
                  </a:lnTo>
                  <a:lnTo>
                    <a:pt x="204" y="372"/>
                  </a:lnTo>
                  <a:lnTo>
                    <a:pt x="500" y="550"/>
                  </a:lnTo>
                  <a:lnTo>
                    <a:pt x="586" y="628"/>
                  </a:lnTo>
                  <a:lnTo>
                    <a:pt x="652" y="724"/>
                  </a:lnTo>
                  <a:lnTo>
                    <a:pt x="677" y="796"/>
                  </a:lnTo>
                  <a:lnTo>
                    <a:pt x="707" y="1114"/>
                  </a:lnTo>
                  <a:lnTo>
                    <a:pt x="725" y="1186"/>
                  </a:lnTo>
                  <a:lnTo>
                    <a:pt x="761" y="1252"/>
                  </a:lnTo>
                  <a:lnTo>
                    <a:pt x="819" y="1306"/>
                  </a:lnTo>
                  <a:lnTo>
                    <a:pt x="772" y="1234"/>
                  </a:lnTo>
                  <a:lnTo>
                    <a:pt x="754" y="1158"/>
                  </a:lnTo>
                  <a:lnTo>
                    <a:pt x="754" y="1080"/>
                  </a:lnTo>
                  <a:lnTo>
                    <a:pt x="795" y="842"/>
                  </a:lnTo>
                  <a:lnTo>
                    <a:pt x="796" y="760"/>
                  </a:lnTo>
                  <a:lnTo>
                    <a:pt x="783" y="682"/>
                  </a:lnTo>
                  <a:lnTo>
                    <a:pt x="759" y="625"/>
                  </a:lnTo>
                  <a:lnTo>
                    <a:pt x="725" y="574"/>
                  </a:lnTo>
                  <a:lnTo>
                    <a:pt x="635" y="498"/>
                  </a:lnTo>
                  <a:lnTo>
                    <a:pt x="581" y="468"/>
                  </a:lnTo>
                  <a:lnTo>
                    <a:pt x="345" y="390"/>
                  </a:lnTo>
                  <a:lnTo>
                    <a:pt x="279" y="354"/>
                  </a:lnTo>
                  <a:lnTo>
                    <a:pt x="157" y="258"/>
                  </a:lnTo>
                  <a:lnTo>
                    <a:pt x="60" y="135"/>
                  </a:lnTo>
                  <a:lnTo>
                    <a:pt x="25" y="68"/>
                  </a:lnTo>
                  <a:close/>
                </a:path>
              </a:pathLst>
            </a:custGeom>
            <a:solidFill>
              <a:srgbClr val="000000"/>
            </a:solidFill>
            <a:ln w="9525">
              <a:noFill/>
              <a:round/>
              <a:headEnd/>
              <a:tailEnd/>
            </a:ln>
          </p:spPr>
          <p:txBody>
            <a:bodyPr/>
            <a:lstStyle/>
            <a:p>
              <a:endParaRPr lang="en-GB"/>
            </a:p>
          </p:txBody>
        </p:sp>
        <p:sp>
          <p:nvSpPr>
            <p:cNvPr id="22201" name="Freeform 697"/>
            <p:cNvSpPr>
              <a:spLocks/>
            </p:cNvSpPr>
            <p:nvPr/>
          </p:nvSpPr>
          <p:spPr bwMode="auto">
            <a:xfrm>
              <a:off x="2359" y="2427"/>
              <a:ext cx="83" cy="172"/>
            </a:xfrm>
            <a:custGeom>
              <a:avLst/>
              <a:gdLst/>
              <a:ahLst/>
              <a:cxnLst>
                <a:cxn ang="0">
                  <a:pos x="163" y="78"/>
                </a:cxn>
                <a:cxn ang="0">
                  <a:pos x="121" y="50"/>
                </a:cxn>
                <a:cxn ang="0">
                  <a:pos x="47" y="14"/>
                </a:cxn>
                <a:cxn ang="0">
                  <a:pos x="0" y="0"/>
                </a:cxn>
                <a:cxn ang="0">
                  <a:pos x="142" y="150"/>
                </a:cxn>
                <a:cxn ang="0">
                  <a:pos x="317" y="446"/>
                </a:cxn>
                <a:cxn ang="0">
                  <a:pos x="362" y="578"/>
                </a:cxn>
                <a:cxn ang="0">
                  <a:pos x="396" y="780"/>
                </a:cxn>
                <a:cxn ang="0">
                  <a:pos x="398" y="860"/>
                </a:cxn>
                <a:cxn ang="0">
                  <a:pos x="416" y="730"/>
                </a:cxn>
                <a:cxn ang="0">
                  <a:pos x="416" y="506"/>
                </a:cxn>
                <a:cxn ang="0">
                  <a:pos x="372" y="334"/>
                </a:cxn>
                <a:cxn ang="0">
                  <a:pos x="296" y="204"/>
                </a:cxn>
                <a:cxn ang="0">
                  <a:pos x="254" y="154"/>
                </a:cxn>
                <a:cxn ang="0">
                  <a:pos x="163" y="78"/>
                </a:cxn>
              </a:cxnLst>
              <a:rect l="0" t="0" r="r" b="b"/>
              <a:pathLst>
                <a:path w="416" h="860">
                  <a:moveTo>
                    <a:pt x="163" y="78"/>
                  </a:moveTo>
                  <a:lnTo>
                    <a:pt x="121" y="50"/>
                  </a:lnTo>
                  <a:lnTo>
                    <a:pt x="47" y="14"/>
                  </a:lnTo>
                  <a:lnTo>
                    <a:pt x="0" y="0"/>
                  </a:lnTo>
                  <a:lnTo>
                    <a:pt x="142" y="150"/>
                  </a:lnTo>
                  <a:lnTo>
                    <a:pt x="317" y="446"/>
                  </a:lnTo>
                  <a:lnTo>
                    <a:pt x="362" y="578"/>
                  </a:lnTo>
                  <a:lnTo>
                    <a:pt x="396" y="780"/>
                  </a:lnTo>
                  <a:lnTo>
                    <a:pt x="398" y="860"/>
                  </a:lnTo>
                  <a:lnTo>
                    <a:pt x="416" y="730"/>
                  </a:lnTo>
                  <a:lnTo>
                    <a:pt x="416" y="506"/>
                  </a:lnTo>
                  <a:lnTo>
                    <a:pt x="372" y="334"/>
                  </a:lnTo>
                  <a:lnTo>
                    <a:pt x="296" y="204"/>
                  </a:lnTo>
                  <a:lnTo>
                    <a:pt x="254" y="154"/>
                  </a:lnTo>
                  <a:lnTo>
                    <a:pt x="163" y="78"/>
                  </a:lnTo>
                  <a:close/>
                </a:path>
              </a:pathLst>
            </a:custGeom>
            <a:solidFill>
              <a:srgbClr val="000000"/>
            </a:solidFill>
            <a:ln w="9525">
              <a:noFill/>
              <a:round/>
              <a:headEnd/>
              <a:tailEnd/>
            </a:ln>
          </p:spPr>
          <p:txBody>
            <a:bodyPr/>
            <a:lstStyle/>
            <a:p>
              <a:endParaRPr lang="en-GB"/>
            </a:p>
          </p:txBody>
        </p:sp>
        <p:sp>
          <p:nvSpPr>
            <p:cNvPr id="22202" name="Freeform 698"/>
            <p:cNvSpPr>
              <a:spLocks/>
            </p:cNvSpPr>
            <p:nvPr/>
          </p:nvSpPr>
          <p:spPr bwMode="auto">
            <a:xfrm>
              <a:off x="2543" y="2615"/>
              <a:ext cx="7" cy="14"/>
            </a:xfrm>
            <a:custGeom>
              <a:avLst/>
              <a:gdLst/>
              <a:ahLst/>
              <a:cxnLst>
                <a:cxn ang="0">
                  <a:pos x="36" y="0"/>
                </a:cxn>
                <a:cxn ang="0">
                  <a:pos x="0" y="68"/>
                </a:cxn>
                <a:cxn ang="0">
                  <a:pos x="2" y="68"/>
                </a:cxn>
                <a:cxn ang="0">
                  <a:pos x="31" y="12"/>
                </a:cxn>
                <a:cxn ang="0">
                  <a:pos x="36" y="0"/>
                </a:cxn>
              </a:cxnLst>
              <a:rect l="0" t="0" r="r" b="b"/>
              <a:pathLst>
                <a:path w="36" h="68">
                  <a:moveTo>
                    <a:pt x="36" y="0"/>
                  </a:moveTo>
                  <a:lnTo>
                    <a:pt x="0" y="68"/>
                  </a:lnTo>
                  <a:lnTo>
                    <a:pt x="2" y="68"/>
                  </a:lnTo>
                  <a:lnTo>
                    <a:pt x="31" y="12"/>
                  </a:lnTo>
                  <a:lnTo>
                    <a:pt x="36" y="0"/>
                  </a:lnTo>
                  <a:close/>
                </a:path>
              </a:pathLst>
            </a:custGeom>
            <a:solidFill>
              <a:srgbClr val="FFBFBF"/>
            </a:solidFill>
            <a:ln w="9525">
              <a:noFill/>
              <a:round/>
              <a:headEnd/>
              <a:tailEnd/>
            </a:ln>
          </p:spPr>
          <p:txBody>
            <a:bodyPr/>
            <a:lstStyle/>
            <a:p>
              <a:endParaRPr lang="en-GB"/>
            </a:p>
          </p:txBody>
        </p:sp>
        <p:sp>
          <p:nvSpPr>
            <p:cNvPr id="22203" name="Freeform 699"/>
            <p:cNvSpPr>
              <a:spLocks/>
            </p:cNvSpPr>
            <p:nvPr/>
          </p:nvSpPr>
          <p:spPr bwMode="auto">
            <a:xfrm>
              <a:off x="2582" y="2552"/>
              <a:ext cx="173" cy="77"/>
            </a:xfrm>
            <a:custGeom>
              <a:avLst/>
              <a:gdLst/>
              <a:ahLst/>
              <a:cxnLst>
                <a:cxn ang="0">
                  <a:pos x="500" y="116"/>
                </a:cxn>
                <a:cxn ang="0">
                  <a:pos x="455" y="158"/>
                </a:cxn>
                <a:cxn ang="0">
                  <a:pos x="429" y="189"/>
                </a:cxn>
                <a:cxn ang="0">
                  <a:pos x="372" y="238"/>
                </a:cxn>
                <a:cxn ang="0">
                  <a:pos x="275" y="294"/>
                </a:cxn>
                <a:cxn ang="0">
                  <a:pos x="0" y="386"/>
                </a:cxn>
                <a:cxn ang="0">
                  <a:pos x="628" y="386"/>
                </a:cxn>
                <a:cxn ang="0">
                  <a:pos x="864" y="0"/>
                </a:cxn>
                <a:cxn ang="0">
                  <a:pos x="702" y="26"/>
                </a:cxn>
                <a:cxn ang="0">
                  <a:pos x="596" y="56"/>
                </a:cxn>
                <a:cxn ang="0">
                  <a:pos x="500" y="116"/>
                </a:cxn>
              </a:cxnLst>
              <a:rect l="0" t="0" r="r" b="b"/>
              <a:pathLst>
                <a:path w="864" h="386">
                  <a:moveTo>
                    <a:pt x="500" y="116"/>
                  </a:moveTo>
                  <a:lnTo>
                    <a:pt x="455" y="158"/>
                  </a:lnTo>
                  <a:lnTo>
                    <a:pt x="429" y="189"/>
                  </a:lnTo>
                  <a:lnTo>
                    <a:pt x="372" y="238"/>
                  </a:lnTo>
                  <a:lnTo>
                    <a:pt x="275" y="294"/>
                  </a:lnTo>
                  <a:lnTo>
                    <a:pt x="0" y="386"/>
                  </a:lnTo>
                  <a:lnTo>
                    <a:pt x="628" y="386"/>
                  </a:lnTo>
                  <a:lnTo>
                    <a:pt x="864" y="0"/>
                  </a:lnTo>
                  <a:lnTo>
                    <a:pt x="702" y="26"/>
                  </a:lnTo>
                  <a:lnTo>
                    <a:pt x="596" y="56"/>
                  </a:lnTo>
                  <a:lnTo>
                    <a:pt x="500" y="116"/>
                  </a:lnTo>
                  <a:close/>
                </a:path>
              </a:pathLst>
            </a:custGeom>
            <a:solidFill>
              <a:srgbClr val="FFBFBF"/>
            </a:solidFill>
            <a:ln w="9525">
              <a:noFill/>
              <a:round/>
              <a:headEnd/>
              <a:tailEnd/>
            </a:ln>
          </p:spPr>
          <p:txBody>
            <a:bodyPr/>
            <a:lstStyle/>
            <a:p>
              <a:endParaRPr lang="en-GB"/>
            </a:p>
          </p:txBody>
        </p:sp>
      </p:grpSp>
      <p:pic>
        <p:nvPicPr>
          <p:cNvPr id="22204" name="Picture 700"/>
          <p:cNvPicPr>
            <a:picLocks noChangeAspect="1" noChangeArrowheads="1"/>
          </p:cNvPicPr>
          <p:nvPr/>
        </p:nvPicPr>
        <p:blipFill>
          <a:blip r:embed="rId3" cstate="print"/>
          <a:srcRect/>
          <a:stretch>
            <a:fillRect/>
          </a:stretch>
        </p:blipFill>
        <p:spPr bwMode="auto">
          <a:xfrm>
            <a:off x="65088" y="1403350"/>
            <a:ext cx="8947150" cy="4670425"/>
          </a:xfrm>
          <a:prstGeom prst="rect">
            <a:avLst/>
          </a:prstGeom>
          <a:noFill/>
          <a:ln w="9525" algn="ctr">
            <a:noFill/>
            <a:miter lim="800000"/>
            <a:headEnd/>
            <a:tailEnd/>
          </a:ln>
          <a:effectLst/>
        </p:spPr>
      </p:pic>
      <p:sp>
        <p:nvSpPr>
          <p:cNvPr id="22205" name="Line 701"/>
          <p:cNvSpPr>
            <a:spLocks noChangeShapeType="1"/>
          </p:cNvSpPr>
          <p:nvPr/>
        </p:nvSpPr>
        <p:spPr bwMode="auto">
          <a:xfrm flipV="1">
            <a:off x="457200" y="3730625"/>
            <a:ext cx="552450" cy="1588"/>
          </a:xfrm>
          <a:prstGeom prst="line">
            <a:avLst/>
          </a:prstGeom>
          <a:noFill/>
          <a:ln w="57150">
            <a:solidFill>
              <a:srgbClr val="00FF00"/>
            </a:solidFill>
            <a:round/>
            <a:headEnd/>
            <a:tailEnd type="triangle" w="med" len="med"/>
          </a:ln>
          <a:effectLst/>
        </p:spPr>
        <p:txBody>
          <a:bodyPr/>
          <a:lstStyle/>
          <a:p>
            <a:endParaRPr lang="en-GB"/>
          </a:p>
        </p:txBody>
      </p:sp>
      <p:sp>
        <p:nvSpPr>
          <p:cNvPr id="22206" name="Line 702"/>
          <p:cNvSpPr>
            <a:spLocks noChangeShapeType="1"/>
          </p:cNvSpPr>
          <p:nvPr/>
        </p:nvSpPr>
        <p:spPr bwMode="auto">
          <a:xfrm flipV="1">
            <a:off x="1295400" y="3730625"/>
            <a:ext cx="838200" cy="0"/>
          </a:xfrm>
          <a:prstGeom prst="line">
            <a:avLst/>
          </a:prstGeom>
          <a:noFill/>
          <a:ln w="57150">
            <a:solidFill>
              <a:srgbClr val="00FF00"/>
            </a:solidFill>
            <a:round/>
            <a:headEnd/>
            <a:tailEnd type="triangle" w="med" len="med"/>
          </a:ln>
          <a:effectLst/>
        </p:spPr>
        <p:txBody>
          <a:bodyPr/>
          <a:lstStyle/>
          <a:p>
            <a:endParaRPr lang="en-GB"/>
          </a:p>
        </p:txBody>
      </p:sp>
      <p:sp>
        <p:nvSpPr>
          <p:cNvPr id="22207" name="Line 703"/>
          <p:cNvSpPr>
            <a:spLocks noChangeShapeType="1"/>
          </p:cNvSpPr>
          <p:nvPr/>
        </p:nvSpPr>
        <p:spPr bwMode="auto">
          <a:xfrm flipV="1">
            <a:off x="2362200" y="3733800"/>
            <a:ext cx="709613" cy="0"/>
          </a:xfrm>
          <a:prstGeom prst="line">
            <a:avLst/>
          </a:prstGeom>
          <a:noFill/>
          <a:ln w="57150">
            <a:solidFill>
              <a:srgbClr val="00FF00"/>
            </a:solidFill>
            <a:round/>
            <a:headEnd/>
            <a:tailEnd type="triangle" w="med" len="med"/>
          </a:ln>
          <a:effectLst/>
        </p:spPr>
        <p:txBody>
          <a:bodyPr/>
          <a:lstStyle/>
          <a:p>
            <a:endParaRPr lang="en-GB"/>
          </a:p>
        </p:txBody>
      </p:sp>
      <p:sp>
        <p:nvSpPr>
          <p:cNvPr id="22208" name="Freeform 704"/>
          <p:cNvSpPr>
            <a:spLocks/>
          </p:cNvSpPr>
          <p:nvPr/>
        </p:nvSpPr>
        <p:spPr bwMode="auto">
          <a:xfrm>
            <a:off x="3200400" y="3051175"/>
            <a:ext cx="1809750" cy="560388"/>
          </a:xfrm>
          <a:custGeom>
            <a:avLst/>
            <a:gdLst/>
            <a:ahLst/>
            <a:cxnLst>
              <a:cxn ang="0">
                <a:pos x="0" y="338"/>
              </a:cxn>
              <a:cxn ang="0">
                <a:pos x="0" y="0"/>
              </a:cxn>
              <a:cxn ang="0">
                <a:pos x="782" y="0"/>
              </a:cxn>
              <a:cxn ang="0">
                <a:pos x="1140" y="353"/>
              </a:cxn>
            </a:cxnLst>
            <a:rect l="0" t="0" r="r" b="b"/>
            <a:pathLst>
              <a:path w="1140" h="353">
                <a:moveTo>
                  <a:pt x="0" y="338"/>
                </a:moveTo>
                <a:lnTo>
                  <a:pt x="0" y="0"/>
                </a:lnTo>
                <a:lnTo>
                  <a:pt x="782" y="0"/>
                </a:lnTo>
                <a:lnTo>
                  <a:pt x="1140" y="353"/>
                </a:lnTo>
              </a:path>
            </a:pathLst>
          </a:custGeom>
          <a:noFill/>
          <a:ln w="57150" cap="flat" cmpd="sng">
            <a:solidFill>
              <a:srgbClr val="00FF00"/>
            </a:solidFill>
            <a:prstDash val="solid"/>
            <a:round/>
            <a:headEnd type="none" w="med" len="med"/>
            <a:tailEnd type="triangle" w="med" len="med"/>
          </a:ln>
          <a:effectLst/>
        </p:spPr>
        <p:txBody>
          <a:bodyPr/>
          <a:lstStyle/>
          <a:p>
            <a:endParaRPr lang="en-GB"/>
          </a:p>
        </p:txBody>
      </p:sp>
      <p:sp>
        <p:nvSpPr>
          <p:cNvPr id="22209" name="Line 705"/>
          <p:cNvSpPr>
            <a:spLocks noChangeShapeType="1"/>
          </p:cNvSpPr>
          <p:nvPr/>
        </p:nvSpPr>
        <p:spPr bwMode="auto">
          <a:xfrm>
            <a:off x="5114925" y="3876675"/>
            <a:ext cx="0" cy="685800"/>
          </a:xfrm>
          <a:prstGeom prst="line">
            <a:avLst/>
          </a:prstGeom>
          <a:noFill/>
          <a:ln w="57150">
            <a:solidFill>
              <a:srgbClr val="00FF00"/>
            </a:solidFill>
            <a:round/>
            <a:headEnd/>
            <a:tailEnd type="triangle" w="med" len="med"/>
          </a:ln>
          <a:effectLst/>
        </p:spPr>
        <p:txBody>
          <a:bodyPr/>
          <a:lstStyle/>
          <a:p>
            <a:endParaRPr lang="en-GB"/>
          </a:p>
        </p:txBody>
      </p:sp>
      <p:sp>
        <p:nvSpPr>
          <p:cNvPr id="22210" name="Freeform 706"/>
          <p:cNvSpPr>
            <a:spLocks/>
          </p:cNvSpPr>
          <p:nvPr/>
        </p:nvSpPr>
        <p:spPr bwMode="auto">
          <a:xfrm>
            <a:off x="6496050" y="3181350"/>
            <a:ext cx="1819275" cy="447675"/>
          </a:xfrm>
          <a:custGeom>
            <a:avLst/>
            <a:gdLst/>
            <a:ahLst/>
            <a:cxnLst>
              <a:cxn ang="0">
                <a:pos x="0" y="255"/>
              </a:cxn>
              <a:cxn ang="0">
                <a:pos x="0" y="0"/>
              </a:cxn>
              <a:cxn ang="0">
                <a:pos x="876" y="0"/>
              </a:cxn>
              <a:cxn ang="0">
                <a:pos x="1146" y="282"/>
              </a:cxn>
            </a:cxnLst>
            <a:rect l="0" t="0" r="r" b="b"/>
            <a:pathLst>
              <a:path w="1146" h="282">
                <a:moveTo>
                  <a:pt x="0" y="255"/>
                </a:moveTo>
                <a:lnTo>
                  <a:pt x="0" y="0"/>
                </a:lnTo>
                <a:lnTo>
                  <a:pt x="876" y="0"/>
                </a:lnTo>
                <a:lnTo>
                  <a:pt x="1146" y="282"/>
                </a:lnTo>
              </a:path>
            </a:pathLst>
          </a:custGeom>
          <a:noFill/>
          <a:ln w="57150" cap="flat" cmpd="sng">
            <a:solidFill>
              <a:srgbClr val="00FF00"/>
            </a:solidFill>
            <a:prstDash val="solid"/>
            <a:round/>
            <a:headEnd type="none" w="med" len="med"/>
            <a:tailEnd type="triangle" w="med" len="med"/>
          </a:ln>
          <a:effectLst/>
        </p:spPr>
        <p:txBody>
          <a:bodyPr/>
          <a:lstStyle/>
          <a:p>
            <a:endParaRPr lang="en-GB"/>
          </a:p>
        </p:txBody>
      </p:sp>
      <p:sp>
        <p:nvSpPr>
          <p:cNvPr id="22211" name="Freeform 707"/>
          <p:cNvSpPr>
            <a:spLocks/>
          </p:cNvSpPr>
          <p:nvPr/>
        </p:nvSpPr>
        <p:spPr bwMode="auto">
          <a:xfrm>
            <a:off x="5224463" y="3976688"/>
            <a:ext cx="1276350" cy="714375"/>
          </a:xfrm>
          <a:custGeom>
            <a:avLst/>
            <a:gdLst/>
            <a:ahLst/>
            <a:cxnLst>
              <a:cxn ang="0">
                <a:pos x="0" y="450"/>
              </a:cxn>
              <a:cxn ang="0">
                <a:pos x="804" y="450"/>
              </a:cxn>
              <a:cxn ang="0">
                <a:pos x="804" y="0"/>
              </a:cxn>
            </a:cxnLst>
            <a:rect l="0" t="0" r="r" b="b"/>
            <a:pathLst>
              <a:path w="804" h="450">
                <a:moveTo>
                  <a:pt x="0" y="450"/>
                </a:moveTo>
                <a:lnTo>
                  <a:pt x="804" y="450"/>
                </a:lnTo>
                <a:lnTo>
                  <a:pt x="804" y="0"/>
                </a:lnTo>
              </a:path>
            </a:pathLst>
          </a:custGeom>
          <a:noFill/>
          <a:ln w="57150" cap="flat" cmpd="sng">
            <a:solidFill>
              <a:srgbClr val="00FF00"/>
            </a:solidFill>
            <a:prstDash val="solid"/>
            <a:round/>
            <a:headEnd type="none" w="med" len="med"/>
            <a:tailEnd type="triangle" w="med" len="med"/>
          </a:ln>
          <a:effectLst/>
        </p:spPr>
        <p:txBody>
          <a:bodyPr/>
          <a:lstStyle/>
          <a:p>
            <a:endParaRPr lang="en-GB"/>
          </a:p>
        </p:txBody>
      </p:sp>
      <p:sp>
        <p:nvSpPr>
          <p:cNvPr id="22212" name="AutoShape 708"/>
          <p:cNvSpPr>
            <a:spLocks noChangeArrowheads="1"/>
          </p:cNvSpPr>
          <p:nvPr/>
        </p:nvSpPr>
        <p:spPr bwMode="auto">
          <a:xfrm>
            <a:off x="1666875" y="3195638"/>
            <a:ext cx="1143000" cy="1074737"/>
          </a:xfrm>
          <a:prstGeom prst="roundRect">
            <a:avLst>
              <a:gd name="adj" fmla="val 16667"/>
            </a:avLst>
          </a:prstGeom>
          <a:gradFill rotWithShape="1">
            <a:gsLst>
              <a:gs pos="0">
                <a:schemeClr val="accent1">
                  <a:alpha val="0"/>
                </a:schemeClr>
              </a:gs>
              <a:gs pos="100000">
                <a:schemeClr val="accent1">
                  <a:gamma/>
                  <a:tint val="94902"/>
                  <a:invGamma/>
                  <a:alpha val="62000"/>
                </a:schemeClr>
              </a:gs>
            </a:gsLst>
            <a:path path="shape">
              <a:fillToRect l="50000" t="50000" r="50000" b="50000"/>
            </a:path>
          </a:gradFill>
          <a:ln w="38100" algn="ctr">
            <a:solidFill>
              <a:schemeClr val="bg2"/>
            </a:solidFill>
            <a:round/>
            <a:headEnd/>
            <a:tailEnd/>
          </a:ln>
          <a:effectLst/>
        </p:spPr>
        <p:txBody>
          <a:bodyPr wrap="none" anchor="ctr"/>
          <a:lstStyle/>
          <a:p>
            <a:endParaRPr lang="en-GB"/>
          </a:p>
        </p:txBody>
      </p:sp>
      <p:sp>
        <p:nvSpPr>
          <p:cNvPr id="22213" name="AutoShape 709"/>
          <p:cNvSpPr>
            <a:spLocks noChangeArrowheads="1"/>
          </p:cNvSpPr>
          <p:nvPr/>
        </p:nvSpPr>
        <p:spPr bwMode="auto">
          <a:xfrm>
            <a:off x="5181600" y="3581400"/>
            <a:ext cx="1447800" cy="838200"/>
          </a:xfrm>
          <a:prstGeom prst="wedgeRoundRectCallout">
            <a:avLst>
              <a:gd name="adj1" fmla="val -44736"/>
              <a:gd name="adj2" fmla="val 70074"/>
              <a:gd name="adj3" fmla="val 16667"/>
            </a:avLst>
          </a:prstGeom>
          <a:solidFill>
            <a:srgbClr val="FFFF66"/>
          </a:solidFill>
          <a:ln w="38100" algn="ctr">
            <a:solidFill>
              <a:schemeClr val="bg2"/>
            </a:solidFill>
            <a:miter lim="800000"/>
            <a:headEnd/>
            <a:tailEnd/>
          </a:ln>
          <a:effectLst/>
        </p:spPr>
        <p:txBody>
          <a:bodyPr/>
          <a:lstStyle/>
          <a:p>
            <a:r>
              <a:rPr lang="en-US" b="1">
                <a:solidFill>
                  <a:schemeClr val="bg2"/>
                </a:solidFill>
              </a:rPr>
              <a:t>Already</a:t>
            </a:r>
            <a:br>
              <a:rPr lang="en-US" b="1">
                <a:solidFill>
                  <a:schemeClr val="bg2"/>
                </a:solidFill>
              </a:rPr>
            </a:br>
            <a:r>
              <a:rPr lang="en-US" b="1">
                <a:solidFill>
                  <a:schemeClr val="bg2"/>
                </a:solidFill>
              </a:rPr>
              <a:t>Approved</a:t>
            </a:r>
          </a:p>
        </p:txBody>
      </p:sp>
      <p:sp>
        <p:nvSpPr>
          <p:cNvPr id="22214" name="Text Box 710"/>
          <p:cNvSpPr txBox="1">
            <a:spLocks noChangeArrowheads="1"/>
          </p:cNvSpPr>
          <p:nvPr/>
        </p:nvSpPr>
        <p:spPr bwMode="auto">
          <a:xfrm>
            <a:off x="1960563" y="3152775"/>
            <a:ext cx="782637" cy="1006475"/>
          </a:xfrm>
          <a:prstGeom prst="rect">
            <a:avLst/>
          </a:prstGeom>
          <a:noFill/>
          <a:ln w="9525" algn="ctr">
            <a:noFill/>
            <a:miter lim="800000"/>
            <a:headEnd/>
            <a:tailEnd/>
          </a:ln>
          <a:effectLst/>
        </p:spPr>
        <p:txBody>
          <a:bodyPr wrap="none">
            <a:spAutoFit/>
          </a:bodyPr>
          <a:lstStyle/>
          <a:p>
            <a:r>
              <a:rPr lang="en-GB" sz="6000" i="0">
                <a:solidFill>
                  <a:schemeClr val="hlink"/>
                </a:solidFill>
                <a:sym typeface="Wingdings" pitchFamily="2" charset="2"/>
              </a:rPr>
              <a:t></a:t>
            </a:r>
          </a:p>
        </p:txBody>
      </p:sp>
      <p:sp>
        <p:nvSpPr>
          <p:cNvPr id="22215" name="Text Box 711"/>
          <p:cNvSpPr txBox="1">
            <a:spLocks noChangeArrowheads="1"/>
          </p:cNvSpPr>
          <p:nvPr/>
        </p:nvSpPr>
        <p:spPr bwMode="auto">
          <a:xfrm>
            <a:off x="4856163" y="4114800"/>
            <a:ext cx="782637" cy="1006475"/>
          </a:xfrm>
          <a:prstGeom prst="rect">
            <a:avLst/>
          </a:prstGeom>
          <a:noFill/>
          <a:ln w="9525" algn="ctr">
            <a:noFill/>
            <a:miter lim="800000"/>
            <a:headEnd/>
            <a:tailEnd/>
          </a:ln>
          <a:effectLst/>
        </p:spPr>
        <p:txBody>
          <a:bodyPr wrap="none">
            <a:spAutoFit/>
          </a:bodyPr>
          <a:lstStyle/>
          <a:p>
            <a:r>
              <a:rPr lang="en-GB" sz="6000" i="0">
                <a:solidFill>
                  <a:schemeClr val="hlink"/>
                </a:solidFill>
                <a:sym typeface="Wingdings" pitchFamily="2" charset="2"/>
              </a:rPr>
              <a:t></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2214"/>
                                        </p:tgtEl>
                                        <p:attrNameLst>
                                          <p:attrName>style.visibility</p:attrName>
                                        </p:attrNameLst>
                                      </p:cBhvr>
                                      <p:to>
                                        <p:strVal val="visible"/>
                                      </p:to>
                                    </p:set>
                                    <p:animEffect transition="in" filter="wipe(left)">
                                      <p:cBhvr>
                                        <p:cTn id="7" dur="1000"/>
                                        <p:tgtEl>
                                          <p:spTgt spid="22214"/>
                                        </p:tgtEl>
                                      </p:cBhvr>
                                    </p:animEffect>
                                  </p:childTnLst>
                                </p:cTn>
                              </p:par>
                            </p:childTnLst>
                          </p:cTn>
                        </p:par>
                        <p:par>
                          <p:cTn id="8" fill="hold">
                            <p:stCondLst>
                              <p:cond delay="1000"/>
                            </p:stCondLst>
                            <p:childTnLst>
                              <p:par>
                                <p:cTn id="9" presetID="63" presetClass="path" presetSubtype="0" accel="50000" decel="50000" fill="hold" grpId="0" nodeType="afterEffect">
                                  <p:stCondLst>
                                    <p:cond delay="0"/>
                                  </p:stCondLst>
                                  <p:childTnLst>
                                    <p:animMotion origin="layout" path="M -1.66667E-6 0.0007 L 0.10521 0.00047 " pathEditMode="relative" rAng="0" ptsTypes="AA">
                                      <p:cBhvr>
                                        <p:cTn id="10" dur="500" fill="hold"/>
                                        <p:tgtEl>
                                          <p:spTgt spid="22212"/>
                                        </p:tgtEl>
                                        <p:attrNameLst>
                                          <p:attrName>ppt_x</p:attrName>
                                          <p:attrName>ppt_y</p:attrName>
                                        </p:attrNameLst>
                                      </p:cBhvr>
                                      <p:rCtr x="53" y="0"/>
                                    </p:animMotion>
                                  </p:childTnLst>
                                </p:cTn>
                              </p:par>
                            </p:childTnLst>
                          </p:cTn>
                        </p:par>
                        <p:par>
                          <p:cTn id="11" fill="hold">
                            <p:stCondLst>
                              <p:cond delay="1500"/>
                            </p:stCondLst>
                            <p:childTnLst>
                              <p:par>
                                <p:cTn id="12" presetID="1" presetClass="entr" presetSubtype="0" fill="hold" grpId="0" nodeType="afterEffect">
                                  <p:stCondLst>
                                    <p:cond delay="0"/>
                                  </p:stCondLst>
                                  <p:childTnLst>
                                    <p:set>
                                      <p:cBhvr>
                                        <p:cTn id="13" dur="1" fill="hold">
                                          <p:stCondLst>
                                            <p:cond delay="0"/>
                                          </p:stCondLst>
                                        </p:cTn>
                                        <p:tgtEl>
                                          <p:spTgt spid="22207"/>
                                        </p:tgtEl>
                                        <p:attrNameLst>
                                          <p:attrName>style.visibility</p:attrName>
                                        </p:attrNameLst>
                                      </p:cBhvr>
                                      <p:to>
                                        <p:strVal val="visible"/>
                                      </p:to>
                                    </p:set>
                                  </p:childTnLst>
                                </p:cTn>
                              </p:par>
                            </p:childTnLst>
                          </p:cTn>
                        </p:par>
                        <p:par>
                          <p:cTn id="14" fill="hold">
                            <p:stCondLst>
                              <p:cond delay="1500"/>
                            </p:stCondLst>
                            <p:childTnLst>
                              <p:par>
                                <p:cTn id="15" presetID="0" presetClass="path" presetSubtype="0" fill="hold" grpId="1" nodeType="afterEffect">
                                  <p:stCondLst>
                                    <p:cond delay="100"/>
                                  </p:stCondLst>
                                  <p:childTnLst>
                                    <p:animMotion origin="layout" path="M 0.10521 0.00046 L 0.10521 -0.10023 L 0.24097 -0.10023 L 0.31441 -0.0037 " pathEditMode="relative" ptsTypes="AAAA">
                                      <p:cBhvr>
                                        <p:cTn id="16" dur="1000" fill="hold"/>
                                        <p:tgtEl>
                                          <p:spTgt spid="22212"/>
                                        </p:tgtEl>
                                        <p:attrNameLst>
                                          <p:attrName>ppt_x</p:attrName>
                                          <p:attrName>ppt_y</p:attrName>
                                        </p:attrNameLst>
                                      </p:cBhvr>
                                    </p:animMotion>
                                  </p:childTnLst>
                                </p:cTn>
                              </p:par>
                            </p:childTnLst>
                          </p:cTn>
                        </p:par>
                        <p:par>
                          <p:cTn id="17" fill="hold">
                            <p:stCondLst>
                              <p:cond delay="2600"/>
                            </p:stCondLst>
                            <p:childTnLst>
                              <p:par>
                                <p:cTn id="18" presetID="1" presetClass="entr" presetSubtype="0" fill="hold" grpId="0" nodeType="afterEffect">
                                  <p:stCondLst>
                                    <p:cond delay="0"/>
                                  </p:stCondLst>
                                  <p:childTnLst>
                                    <p:set>
                                      <p:cBhvr>
                                        <p:cTn id="19" dur="1" fill="hold">
                                          <p:stCondLst>
                                            <p:cond delay="0"/>
                                          </p:stCondLst>
                                        </p:cTn>
                                        <p:tgtEl>
                                          <p:spTgt spid="22208"/>
                                        </p:tgtEl>
                                        <p:attrNameLst>
                                          <p:attrName>style.visibility</p:attrName>
                                        </p:attrNameLst>
                                      </p:cBhvr>
                                      <p:to>
                                        <p:strVal val="visible"/>
                                      </p:to>
                                    </p:set>
                                  </p:childTnLst>
                                </p:cTn>
                              </p:par>
                            </p:childTnLst>
                          </p:cTn>
                        </p:par>
                        <p:par>
                          <p:cTn id="20" fill="hold">
                            <p:stCondLst>
                              <p:cond delay="2600"/>
                            </p:stCondLst>
                            <p:childTnLst>
                              <p:par>
                                <p:cTn id="21" presetID="42" presetClass="path" presetSubtype="0" accel="50000" decel="50000" fill="hold" grpId="2" nodeType="afterEffect">
                                  <p:stCondLst>
                                    <p:cond delay="100"/>
                                  </p:stCondLst>
                                  <p:childTnLst>
                                    <p:animMotion origin="layout" path="M 0.31441 -0.0037 L 0.31459 0.13912 " pathEditMode="relative" rAng="0" ptsTypes="AA">
                                      <p:cBhvr>
                                        <p:cTn id="22" dur="500" fill="hold"/>
                                        <p:tgtEl>
                                          <p:spTgt spid="22212"/>
                                        </p:tgtEl>
                                        <p:attrNameLst>
                                          <p:attrName>ppt_x</p:attrName>
                                          <p:attrName>ppt_y</p:attrName>
                                        </p:attrNameLst>
                                      </p:cBhvr>
                                      <p:rCtr x="0" y="71"/>
                                    </p:animMotion>
                                  </p:childTnLst>
                                </p:cTn>
                              </p:par>
                            </p:childTnLst>
                          </p:cTn>
                        </p:par>
                        <p:par>
                          <p:cTn id="23" fill="hold">
                            <p:stCondLst>
                              <p:cond delay="3200"/>
                            </p:stCondLst>
                            <p:childTnLst>
                              <p:par>
                                <p:cTn id="24" presetID="1" presetClass="entr" presetSubtype="0" fill="hold" grpId="0" nodeType="afterEffect">
                                  <p:stCondLst>
                                    <p:cond delay="0"/>
                                  </p:stCondLst>
                                  <p:childTnLst>
                                    <p:set>
                                      <p:cBhvr>
                                        <p:cTn id="25" dur="1" fill="hold">
                                          <p:stCondLst>
                                            <p:cond delay="0"/>
                                          </p:stCondLst>
                                        </p:cTn>
                                        <p:tgtEl>
                                          <p:spTgt spid="22209"/>
                                        </p:tgtEl>
                                        <p:attrNameLst>
                                          <p:attrName>style.visibility</p:attrName>
                                        </p:attrNameLst>
                                      </p:cBhvr>
                                      <p:to>
                                        <p:strVal val="visible"/>
                                      </p:to>
                                    </p:set>
                                  </p:childTnLst>
                                </p:cTn>
                              </p:par>
                            </p:childTnLst>
                          </p:cTn>
                        </p:par>
                        <p:par>
                          <p:cTn id="26" fill="hold">
                            <p:stCondLst>
                              <p:cond delay="3200"/>
                            </p:stCondLst>
                            <p:childTnLst>
                              <p:par>
                                <p:cTn id="27" presetID="10" presetClass="entr" presetSubtype="0" fill="hold" grpId="0" nodeType="afterEffect">
                                  <p:stCondLst>
                                    <p:cond delay="300"/>
                                  </p:stCondLst>
                                  <p:childTnLst>
                                    <p:set>
                                      <p:cBhvr>
                                        <p:cTn id="28" dur="1" fill="hold">
                                          <p:stCondLst>
                                            <p:cond delay="0"/>
                                          </p:stCondLst>
                                        </p:cTn>
                                        <p:tgtEl>
                                          <p:spTgt spid="22213"/>
                                        </p:tgtEl>
                                        <p:attrNameLst>
                                          <p:attrName>style.visibility</p:attrName>
                                        </p:attrNameLst>
                                      </p:cBhvr>
                                      <p:to>
                                        <p:strVal val="visible"/>
                                      </p:to>
                                    </p:set>
                                    <p:animEffect transition="in" filter="fade">
                                      <p:cBhvr>
                                        <p:cTn id="29" dur="500"/>
                                        <p:tgtEl>
                                          <p:spTgt spid="22213"/>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xit" presetSubtype="0" fill="hold" grpId="1" nodeType="clickEffect">
                                  <p:stCondLst>
                                    <p:cond delay="0"/>
                                  </p:stCondLst>
                                  <p:childTnLst>
                                    <p:animEffect transition="out" filter="fade">
                                      <p:cBhvr>
                                        <p:cTn id="33" dur="300"/>
                                        <p:tgtEl>
                                          <p:spTgt spid="22213"/>
                                        </p:tgtEl>
                                      </p:cBhvr>
                                    </p:animEffect>
                                    <p:set>
                                      <p:cBhvr>
                                        <p:cTn id="34" dur="1" fill="hold">
                                          <p:stCondLst>
                                            <p:cond delay="299"/>
                                          </p:stCondLst>
                                        </p:cTn>
                                        <p:tgtEl>
                                          <p:spTgt spid="22213"/>
                                        </p:tgtEl>
                                        <p:attrNameLst>
                                          <p:attrName>style.visibility</p:attrName>
                                        </p:attrNameLst>
                                      </p:cBhvr>
                                      <p:to>
                                        <p:strVal val="hidden"/>
                                      </p:to>
                                    </p:set>
                                  </p:childTnLst>
                                </p:cTn>
                              </p:par>
                            </p:childTnLst>
                          </p:cTn>
                        </p:par>
                        <p:par>
                          <p:cTn id="35" fill="hold">
                            <p:stCondLst>
                              <p:cond delay="300"/>
                            </p:stCondLst>
                            <p:childTnLst>
                              <p:par>
                                <p:cTn id="36" presetID="22" presetClass="entr" presetSubtype="8" fill="hold" grpId="0" nodeType="afterEffect">
                                  <p:stCondLst>
                                    <p:cond delay="0"/>
                                  </p:stCondLst>
                                  <p:childTnLst>
                                    <p:set>
                                      <p:cBhvr>
                                        <p:cTn id="37" dur="1" fill="hold">
                                          <p:stCondLst>
                                            <p:cond delay="0"/>
                                          </p:stCondLst>
                                        </p:cTn>
                                        <p:tgtEl>
                                          <p:spTgt spid="22215"/>
                                        </p:tgtEl>
                                        <p:attrNameLst>
                                          <p:attrName>style.visibility</p:attrName>
                                        </p:attrNameLst>
                                      </p:cBhvr>
                                      <p:to>
                                        <p:strVal val="visible"/>
                                      </p:to>
                                    </p:set>
                                    <p:animEffect transition="in" filter="wipe(left)">
                                      <p:cBhvr>
                                        <p:cTn id="38" dur="1000"/>
                                        <p:tgtEl>
                                          <p:spTgt spid="22215"/>
                                        </p:tgtEl>
                                      </p:cBhvr>
                                    </p:animEffect>
                                  </p:childTnLst>
                                </p:cTn>
                              </p:par>
                            </p:childTnLst>
                          </p:cTn>
                        </p:par>
                        <p:par>
                          <p:cTn id="39" fill="hold">
                            <p:stCondLst>
                              <p:cond delay="1300"/>
                            </p:stCondLst>
                            <p:childTnLst>
                              <p:par>
                                <p:cTn id="40" presetID="0" presetClass="path" presetSubtype="0" accel="50000" decel="50000" fill="hold" grpId="3" nodeType="afterEffect">
                                  <p:stCondLst>
                                    <p:cond delay="0"/>
                                  </p:stCondLst>
                                  <p:childTnLst>
                                    <p:animMotion origin="layout" path="M 0.31458 0.13912 L 0.46667 0.13912 L 0.46667 0.00023 " pathEditMode="relative" ptsTypes="AAA">
                                      <p:cBhvr>
                                        <p:cTn id="41" dur="1000" fill="hold"/>
                                        <p:tgtEl>
                                          <p:spTgt spid="22212"/>
                                        </p:tgtEl>
                                        <p:attrNameLst>
                                          <p:attrName>ppt_x</p:attrName>
                                          <p:attrName>ppt_y</p:attrName>
                                        </p:attrNameLst>
                                      </p:cBhvr>
                                    </p:animMotion>
                                  </p:childTnLst>
                                </p:cTn>
                              </p:par>
                            </p:childTnLst>
                          </p:cTn>
                        </p:par>
                        <p:par>
                          <p:cTn id="42" fill="hold">
                            <p:stCondLst>
                              <p:cond delay="2300"/>
                            </p:stCondLst>
                            <p:childTnLst>
                              <p:par>
                                <p:cTn id="43" presetID="1" presetClass="entr" presetSubtype="0" fill="hold" grpId="0" nodeType="afterEffect">
                                  <p:stCondLst>
                                    <p:cond delay="0"/>
                                  </p:stCondLst>
                                  <p:childTnLst>
                                    <p:set>
                                      <p:cBhvr>
                                        <p:cTn id="44" dur="1" fill="hold">
                                          <p:stCondLst>
                                            <p:cond delay="0"/>
                                          </p:stCondLst>
                                        </p:cTn>
                                        <p:tgtEl>
                                          <p:spTgt spid="22211"/>
                                        </p:tgtEl>
                                        <p:attrNameLst>
                                          <p:attrName>style.visibility</p:attrName>
                                        </p:attrNameLst>
                                      </p:cBhvr>
                                      <p:to>
                                        <p:strVal val="visible"/>
                                      </p:to>
                                    </p:set>
                                  </p:childTnLst>
                                </p:cTn>
                              </p:par>
                            </p:childTnLst>
                          </p:cTn>
                        </p:par>
                        <p:par>
                          <p:cTn id="45" fill="hold">
                            <p:stCondLst>
                              <p:cond delay="2300"/>
                            </p:stCondLst>
                            <p:childTnLst>
                              <p:par>
                                <p:cTn id="46" presetID="0" presetClass="path" presetSubtype="0" accel="50000" decel="50000" fill="hold" grpId="4" nodeType="afterEffect">
                                  <p:stCondLst>
                                    <p:cond delay="100"/>
                                  </p:stCondLst>
                                  <p:childTnLst>
                                    <p:animMotion origin="layout" path="M 0.46667 0.00024 L 0.46667 -0.08101 L 0.61771 -0.08101 L 0.67656 -0.00184 " pathEditMode="relative" ptsTypes="AAAA">
                                      <p:cBhvr>
                                        <p:cTn id="47" dur="1000" fill="hold"/>
                                        <p:tgtEl>
                                          <p:spTgt spid="22212"/>
                                        </p:tgtEl>
                                        <p:attrNameLst>
                                          <p:attrName>ppt_x</p:attrName>
                                          <p:attrName>ppt_y</p:attrName>
                                        </p:attrNameLst>
                                      </p:cBhvr>
                                    </p:animMotion>
                                  </p:childTnLst>
                                </p:cTn>
                              </p:par>
                            </p:childTnLst>
                          </p:cTn>
                        </p:par>
                        <p:par>
                          <p:cTn id="48" fill="hold">
                            <p:stCondLst>
                              <p:cond delay="3400"/>
                            </p:stCondLst>
                            <p:childTnLst>
                              <p:par>
                                <p:cTn id="49" presetID="1" presetClass="entr" presetSubtype="0" fill="hold" grpId="0" nodeType="afterEffect">
                                  <p:stCondLst>
                                    <p:cond delay="0"/>
                                  </p:stCondLst>
                                  <p:childTnLst>
                                    <p:set>
                                      <p:cBhvr>
                                        <p:cTn id="50" dur="1" fill="hold">
                                          <p:stCondLst>
                                            <p:cond delay="0"/>
                                          </p:stCondLst>
                                        </p:cTn>
                                        <p:tgtEl>
                                          <p:spTgt spid="222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207" grpId="0" animBg="1"/>
      <p:bldP spid="22208" grpId="0" animBg="1"/>
      <p:bldP spid="22209" grpId="0" animBg="1"/>
      <p:bldP spid="22210" grpId="0" animBg="1"/>
      <p:bldP spid="22211" grpId="0" animBg="1"/>
      <p:bldP spid="22212" grpId="0" animBg="1"/>
      <p:bldP spid="22212" grpId="1" animBg="1"/>
      <p:bldP spid="22212" grpId="2" animBg="1"/>
      <p:bldP spid="22212" grpId="3" animBg="1"/>
      <p:bldP spid="22212" grpId="4" animBg="1"/>
      <p:bldP spid="22213" grpId="0" animBg="1"/>
      <p:bldP spid="22213" grpId="1" animBg="1"/>
      <p:bldP spid="22214" grpId="0"/>
      <p:bldP spid="22215"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0562" name="Picture 2" descr="jpeg"/>
          <p:cNvPicPr>
            <a:picLocks noChangeAspect="1" noChangeArrowheads="1"/>
          </p:cNvPicPr>
          <p:nvPr/>
        </p:nvPicPr>
        <p:blipFill>
          <a:blip r:embed="rId3" cstate="print"/>
          <a:srcRect/>
          <a:stretch>
            <a:fillRect/>
          </a:stretch>
        </p:blipFill>
        <p:spPr bwMode="auto">
          <a:xfrm>
            <a:off x="0" y="0"/>
            <a:ext cx="9220200" cy="6248400"/>
          </a:xfrm>
          <a:prstGeom prst="rect">
            <a:avLst/>
          </a:prstGeom>
          <a:noFill/>
        </p:spPr>
      </p:pic>
      <p:sp>
        <p:nvSpPr>
          <p:cNvPr id="450563" name="Rectangle 3"/>
          <p:cNvSpPr>
            <a:spLocks noGrp="1" noChangeArrowheads="1"/>
          </p:cNvSpPr>
          <p:nvPr>
            <p:ph type="title"/>
          </p:nvPr>
        </p:nvSpPr>
        <p:spPr/>
        <p:txBody>
          <a:bodyPr/>
          <a:lstStyle/>
          <a:p>
            <a:r>
              <a:rPr lang="en-US"/>
              <a:t>CERN</a:t>
            </a:r>
          </a:p>
        </p:txBody>
      </p:sp>
      <p:sp>
        <p:nvSpPr>
          <p:cNvPr id="450564" name="Rectangle 4"/>
          <p:cNvSpPr>
            <a:spLocks noGrp="1" noChangeArrowheads="1"/>
          </p:cNvSpPr>
          <p:nvPr>
            <p:ph type="body" idx="1"/>
          </p:nvPr>
        </p:nvSpPr>
        <p:spPr>
          <a:xfrm>
            <a:off x="228600" y="2438400"/>
            <a:ext cx="8610600" cy="3657600"/>
          </a:xfrm>
        </p:spPr>
        <p:txBody>
          <a:bodyPr/>
          <a:lstStyle/>
          <a:p>
            <a:pPr>
              <a:lnSpc>
                <a:spcPct val="90000"/>
              </a:lnSpc>
            </a:pPr>
            <a:r>
              <a:rPr lang="en-GB" sz="2800" dirty="0"/>
              <a:t>2500 Staff</a:t>
            </a:r>
          </a:p>
          <a:p>
            <a:pPr>
              <a:lnSpc>
                <a:spcPct val="90000"/>
              </a:lnSpc>
            </a:pPr>
            <a:r>
              <a:rPr lang="en-GB" sz="2800" dirty="0" smtClean="0"/>
              <a:t>8000 </a:t>
            </a:r>
            <a:r>
              <a:rPr lang="en-GB" sz="2800" dirty="0"/>
              <a:t>visiting scientists</a:t>
            </a:r>
            <a:endParaRPr lang="en-GB" dirty="0"/>
          </a:p>
          <a:p>
            <a:pPr>
              <a:lnSpc>
                <a:spcPct val="90000"/>
              </a:lnSpc>
            </a:pPr>
            <a:r>
              <a:rPr lang="en-GB" sz="2800" dirty="0"/>
              <a:t>500 universities </a:t>
            </a:r>
          </a:p>
          <a:p>
            <a:pPr>
              <a:lnSpc>
                <a:spcPct val="90000"/>
              </a:lnSpc>
            </a:pPr>
            <a:r>
              <a:rPr lang="en-GB" sz="2800" dirty="0"/>
              <a:t>80 nationalities</a:t>
            </a:r>
          </a:p>
          <a:p>
            <a:pPr>
              <a:lnSpc>
                <a:spcPct val="90000"/>
              </a:lnSpc>
            </a:pPr>
            <a:r>
              <a:rPr lang="en-GB" sz="2800" dirty="0"/>
              <a:t>Half the world’s particle </a:t>
            </a:r>
            <a:r>
              <a:rPr lang="en-GB" sz="2800" dirty="0" smtClean="0"/>
              <a:t>physicists</a:t>
            </a:r>
            <a:r>
              <a:rPr lang="en-GB" sz="2800" dirty="0"/>
              <a:t/>
            </a:r>
            <a:br>
              <a:rPr lang="en-GB" sz="2800" dirty="0"/>
            </a:br>
            <a:endParaRPr lang="en-US" sz="2800" dirty="0"/>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2000"/>
                                        <p:tgtEl>
                                          <p:spTgt spid="450562"/>
                                        </p:tgtEl>
                                      </p:cBhvr>
                                    </p:animEffect>
                                    <p:set>
                                      <p:cBhvr>
                                        <p:cTn id="7" dur="1" fill="hold">
                                          <p:stCondLst>
                                            <p:cond delay="1999"/>
                                          </p:stCondLst>
                                        </p:cTn>
                                        <p:tgtEl>
                                          <p:spTgt spid="450562"/>
                                        </p:tgtEl>
                                        <p:attrNameLst>
                                          <p:attrName>style.visibility</p:attrName>
                                        </p:attrNameLst>
                                      </p:cBhvr>
                                      <p:to>
                                        <p:strVal val="hidden"/>
                                      </p:to>
                                    </p:set>
                                  </p:childTnLst>
                                </p:cTn>
                              </p:par>
                              <p:par>
                                <p:cTn id="8" presetID="2" presetClass="entr" presetSubtype="4" fill="hold" grpId="0" nodeType="withEffect">
                                  <p:stCondLst>
                                    <p:cond delay="0"/>
                                  </p:stCondLst>
                                  <p:childTnLst>
                                    <p:set>
                                      <p:cBhvr>
                                        <p:cTn id="9" dur="1" fill="hold">
                                          <p:stCondLst>
                                            <p:cond delay="0"/>
                                          </p:stCondLst>
                                        </p:cTn>
                                        <p:tgtEl>
                                          <p:spTgt spid="450564"/>
                                        </p:tgtEl>
                                        <p:attrNameLst>
                                          <p:attrName>style.visibility</p:attrName>
                                        </p:attrNameLst>
                                      </p:cBhvr>
                                      <p:to>
                                        <p:strVal val="visible"/>
                                      </p:to>
                                    </p:set>
                                    <p:anim calcmode="lin" valueType="num">
                                      <p:cBhvr additive="base">
                                        <p:cTn id="10" dur="500" fill="hold"/>
                                        <p:tgtEl>
                                          <p:spTgt spid="450564"/>
                                        </p:tgtEl>
                                        <p:attrNameLst>
                                          <p:attrName>ppt_x</p:attrName>
                                        </p:attrNameLst>
                                      </p:cBhvr>
                                      <p:tavLst>
                                        <p:tav tm="0">
                                          <p:val>
                                            <p:strVal val="#ppt_x"/>
                                          </p:val>
                                        </p:tav>
                                        <p:tav tm="100000">
                                          <p:val>
                                            <p:strVal val="#ppt_x"/>
                                          </p:val>
                                        </p:tav>
                                      </p:tavLst>
                                    </p:anim>
                                    <p:anim calcmode="lin" valueType="num">
                                      <p:cBhvr additive="base">
                                        <p:cTn id="11" dur="500" fill="hold"/>
                                        <p:tgtEl>
                                          <p:spTgt spid="45056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564"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noChangeAspect="1"/>
          </p:cNvGrpSpPr>
          <p:nvPr/>
        </p:nvGrpSpPr>
        <p:grpSpPr bwMode="auto">
          <a:xfrm>
            <a:off x="2047875" y="1138238"/>
            <a:ext cx="7162800" cy="5792787"/>
            <a:chOff x="1290" y="717"/>
            <a:chExt cx="4512" cy="3649"/>
          </a:xfrm>
        </p:grpSpPr>
        <p:sp>
          <p:nvSpPr>
            <p:cNvPr id="23555" name="AutoShape 3"/>
            <p:cNvSpPr>
              <a:spLocks noChangeAspect="1" noChangeArrowheads="1" noTextEdit="1"/>
            </p:cNvSpPr>
            <p:nvPr/>
          </p:nvSpPr>
          <p:spPr bwMode="auto">
            <a:xfrm>
              <a:off x="1290" y="717"/>
              <a:ext cx="4512" cy="3649"/>
            </a:xfrm>
            <a:prstGeom prst="rect">
              <a:avLst/>
            </a:prstGeom>
            <a:noFill/>
            <a:ln w="9525">
              <a:noFill/>
              <a:miter lim="800000"/>
              <a:headEnd/>
              <a:tailEnd/>
            </a:ln>
          </p:spPr>
          <p:txBody>
            <a:bodyPr/>
            <a:lstStyle/>
            <a:p>
              <a:endParaRPr lang="en-GB"/>
            </a:p>
          </p:txBody>
        </p:sp>
        <p:grpSp>
          <p:nvGrpSpPr>
            <p:cNvPr id="3" name="Group 4"/>
            <p:cNvGrpSpPr>
              <a:grpSpLocks/>
            </p:cNvGrpSpPr>
            <p:nvPr/>
          </p:nvGrpSpPr>
          <p:grpSpPr bwMode="auto">
            <a:xfrm>
              <a:off x="1309" y="736"/>
              <a:ext cx="4474" cy="3611"/>
              <a:chOff x="1309" y="736"/>
              <a:chExt cx="4474" cy="3611"/>
            </a:xfrm>
          </p:grpSpPr>
          <p:sp>
            <p:nvSpPr>
              <p:cNvPr id="23557" name="Freeform 5"/>
              <p:cNvSpPr>
                <a:spLocks/>
              </p:cNvSpPr>
              <p:nvPr/>
            </p:nvSpPr>
            <p:spPr bwMode="auto">
              <a:xfrm>
                <a:off x="5398" y="736"/>
                <a:ext cx="363" cy="192"/>
              </a:xfrm>
              <a:custGeom>
                <a:avLst/>
                <a:gdLst/>
                <a:ahLst/>
                <a:cxnLst>
                  <a:cxn ang="0">
                    <a:pos x="889" y="118"/>
                  </a:cxn>
                  <a:cxn ang="0">
                    <a:pos x="889" y="57"/>
                  </a:cxn>
                  <a:cxn ang="0">
                    <a:pos x="889" y="29"/>
                  </a:cxn>
                  <a:cxn ang="0">
                    <a:pos x="739" y="0"/>
                  </a:cxn>
                  <a:cxn ang="0">
                    <a:pos x="682" y="29"/>
                  </a:cxn>
                  <a:cxn ang="0">
                    <a:pos x="502" y="0"/>
                  </a:cxn>
                  <a:cxn ang="0">
                    <a:pos x="237" y="29"/>
                  </a:cxn>
                  <a:cxn ang="0">
                    <a:pos x="265" y="87"/>
                  </a:cxn>
                  <a:cxn ang="0">
                    <a:pos x="295" y="148"/>
                  </a:cxn>
                  <a:cxn ang="0">
                    <a:pos x="207" y="118"/>
                  </a:cxn>
                  <a:cxn ang="0">
                    <a:pos x="147" y="148"/>
                  </a:cxn>
                  <a:cxn ang="0">
                    <a:pos x="147" y="175"/>
                  </a:cxn>
                  <a:cxn ang="0">
                    <a:pos x="207" y="175"/>
                  </a:cxn>
                  <a:cxn ang="0">
                    <a:pos x="265" y="206"/>
                  </a:cxn>
                  <a:cxn ang="0">
                    <a:pos x="207" y="236"/>
                  </a:cxn>
                  <a:cxn ang="0">
                    <a:pos x="237" y="295"/>
                  </a:cxn>
                  <a:cxn ang="0">
                    <a:pos x="207" y="325"/>
                  </a:cxn>
                  <a:cxn ang="0">
                    <a:pos x="118" y="355"/>
                  </a:cxn>
                  <a:cxn ang="0">
                    <a:pos x="59" y="355"/>
                  </a:cxn>
                  <a:cxn ang="0">
                    <a:pos x="0" y="413"/>
                  </a:cxn>
                  <a:cxn ang="0">
                    <a:pos x="118" y="503"/>
                  </a:cxn>
                  <a:cxn ang="0">
                    <a:pos x="237" y="531"/>
                  </a:cxn>
                  <a:cxn ang="0">
                    <a:pos x="295" y="503"/>
                  </a:cxn>
                  <a:cxn ang="0">
                    <a:pos x="384" y="531"/>
                  </a:cxn>
                  <a:cxn ang="0">
                    <a:pos x="414" y="531"/>
                  </a:cxn>
                  <a:cxn ang="0">
                    <a:pos x="444" y="531"/>
                  </a:cxn>
                  <a:cxn ang="0">
                    <a:pos x="502" y="561"/>
                  </a:cxn>
                  <a:cxn ang="0">
                    <a:pos x="562" y="531"/>
                  </a:cxn>
                  <a:cxn ang="0">
                    <a:pos x="532" y="591"/>
                  </a:cxn>
                  <a:cxn ang="0">
                    <a:pos x="593" y="591"/>
                  </a:cxn>
                  <a:cxn ang="0">
                    <a:pos x="593" y="621"/>
                  </a:cxn>
                  <a:cxn ang="0">
                    <a:pos x="593" y="650"/>
                  </a:cxn>
                  <a:cxn ang="0">
                    <a:pos x="651" y="709"/>
                  </a:cxn>
                  <a:cxn ang="0">
                    <a:pos x="858" y="740"/>
                  </a:cxn>
                  <a:cxn ang="0">
                    <a:pos x="976" y="768"/>
                  </a:cxn>
                  <a:cxn ang="0">
                    <a:pos x="1037" y="740"/>
                  </a:cxn>
                  <a:cxn ang="0">
                    <a:pos x="1125" y="768"/>
                  </a:cxn>
                  <a:cxn ang="0">
                    <a:pos x="1183" y="768"/>
                  </a:cxn>
                  <a:cxn ang="0">
                    <a:pos x="1183" y="740"/>
                  </a:cxn>
                  <a:cxn ang="0">
                    <a:pos x="1274" y="768"/>
                  </a:cxn>
                  <a:cxn ang="0">
                    <a:pos x="1362" y="740"/>
                  </a:cxn>
                  <a:cxn ang="0">
                    <a:pos x="1421" y="768"/>
                  </a:cxn>
                  <a:cxn ang="0">
                    <a:pos x="1421" y="709"/>
                  </a:cxn>
                  <a:cxn ang="0">
                    <a:pos x="1302" y="680"/>
                  </a:cxn>
                  <a:cxn ang="0">
                    <a:pos x="1244" y="650"/>
                  </a:cxn>
                  <a:cxn ang="0">
                    <a:pos x="1125" y="621"/>
                  </a:cxn>
                  <a:cxn ang="0">
                    <a:pos x="1007" y="531"/>
                  </a:cxn>
                  <a:cxn ang="0">
                    <a:pos x="918" y="473"/>
                  </a:cxn>
                  <a:cxn ang="0">
                    <a:pos x="830" y="325"/>
                  </a:cxn>
                  <a:cxn ang="0">
                    <a:pos x="800" y="266"/>
                  </a:cxn>
                  <a:cxn ang="0">
                    <a:pos x="830" y="206"/>
                  </a:cxn>
                  <a:cxn ang="0">
                    <a:pos x="830" y="148"/>
                  </a:cxn>
                  <a:cxn ang="0">
                    <a:pos x="889" y="148"/>
                  </a:cxn>
                </a:cxnLst>
                <a:rect l="0" t="0" r="r" b="b"/>
                <a:pathLst>
                  <a:path w="1451" h="768">
                    <a:moveTo>
                      <a:pt x="889" y="148"/>
                    </a:moveTo>
                    <a:lnTo>
                      <a:pt x="889" y="118"/>
                    </a:lnTo>
                    <a:lnTo>
                      <a:pt x="830" y="118"/>
                    </a:lnTo>
                    <a:lnTo>
                      <a:pt x="889" y="57"/>
                    </a:lnTo>
                    <a:lnTo>
                      <a:pt x="918" y="57"/>
                    </a:lnTo>
                    <a:lnTo>
                      <a:pt x="889" y="29"/>
                    </a:lnTo>
                    <a:lnTo>
                      <a:pt x="769" y="29"/>
                    </a:lnTo>
                    <a:lnTo>
                      <a:pt x="739" y="0"/>
                    </a:lnTo>
                    <a:lnTo>
                      <a:pt x="711" y="0"/>
                    </a:lnTo>
                    <a:lnTo>
                      <a:pt x="682" y="29"/>
                    </a:lnTo>
                    <a:lnTo>
                      <a:pt x="651" y="0"/>
                    </a:lnTo>
                    <a:lnTo>
                      <a:pt x="502" y="0"/>
                    </a:lnTo>
                    <a:lnTo>
                      <a:pt x="474" y="29"/>
                    </a:lnTo>
                    <a:lnTo>
                      <a:pt x="237" y="29"/>
                    </a:lnTo>
                    <a:lnTo>
                      <a:pt x="237" y="87"/>
                    </a:lnTo>
                    <a:lnTo>
                      <a:pt x="265" y="87"/>
                    </a:lnTo>
                    <a:lnTo>
                      <a:pt x="265" y="118"/>
                    </a:lnTo>
                    <a:lnTo>
                      <a:pt x="295" y="148"/>
                    </a:lnTo>
                    <a:lnTo>
                      <a:pt x="237" y="118"/>
                    </a:lnTo>
                    <a:lnTo>
                      <a:pt x="207" y="118"/>
                    </a:lnTo>
                    <a:lnTo>
                      <a:pt x="177" y="148"/>
                    </a:lnTo>
                    <a:lnTo>
                      <a:pt x="147" y="148"/>
                    </a:lnTo>
                    <a:lnTo>
                      <a:pt x="118" y="175"/>
                    </a:lnTo>
                    <a:lnTo>
                      <a:pt x="147" y="175"/>
                    </a:lnTo>
                    <a:lnTo>
                      <a:pt x="177" y="206"/>
                    </a:lnTo>
                    <a:lnTo>
                      <a:pt x="207" y="175"/>
                    </a:lnTo>
                    <a:lnTo>
                      <a:pt x="237" y="175"/>
                    </a:lnTo>
                    <a:lnTo>
                      <a:pt x="265" y="206"/>
                    </a:lnTo>
                    <a:lnTo>
                      <a:pt x="237" y="236"/>
                    </a:lnTo>
                    <a:lnTo>
                      <a:pt x="207" y="236"/>
                    </a:lnTo>
                    <a:lnTo>
                      <a:pt x="207" y="266"/>
                    </a:lnTo>
                    <a:lnTo>
                      <a:pt x="237" y="295"/>
                    </a:lnTo>
                    <a:lnTo>
                      <a:pt x="177" y="295"/>
                    </a:lnTo>
                    <a:lnTo>
                      <a:pt x="207" y="325"/>
                    </a:lnTo>
                    <a:lnTo>
                      <a:pt x="147" y="355"/>
                    </a:lnTo>
                    <a:lnTo>
                      <a:pt x="118" y="355"/>
                    </a:lnTo>
                    <a:lnTo>
                      <a:pt x="88" y="325"/>
                    </a:lnTo>
                    <a:lnTo>
                      <a:pt x="59" y="355"/>
                    </a:lnTo>
                    <a:lnTo>
                      <a:pt x="0" y="355"/>
                    </a:lnTo>
                    <a:lnTo>
                      <a:pt x="0" y="413"/>
                    </a:lnTo>
                    <a:lnTo>
                      <a:pt x="88" y="503"/>
                    </a:lnTo>
                    <a:lnTo>
                      <a:pt x="118" y="503"/>
                    </a:lnTo>
                    <a:lnTo>
                      <a:pt x="147" y="531"/>
                    </a:lnTo>
                    <a:lnTo>
                      <a:pt x="237" y="531"/>
                    </a:lnTo>
                    <a:lnTo>
                      <a:pt x="207" y="503"/>
                    </a:lnTo>
                    <a:lnTo>
                      <a:pt x="295" y="503"/>
                    </a:lnTo>
                    <a:lnTo>
                      <a:pt x="325" y="531"/>
                    </a:lnTo>
                    <a:lnTo>
                      <a:pt x="384" y="531"/>
                    </a:lnTo>
                    <a:lnTo>
                      <a:pt x="384" y="503"/>
                    </a:lnTo>
                    <a:lnTo>
                      <a:pt x="414" y="531"/>
                    </a:lnTo>
                    <a:lnTo>
                      <a:pt x="444" y="503"/>
                    </a:lnTo>
                    <a:lnTo>
                      <a:pt x="444" y="531"/>
                    </a:lnTo>
                    <a:lnTo>
                      <a:pt x="474" y="561"/>
                    </a:lnTo>
                    <a:lnTo>
                      <a:pt x="502" y="561"/>
                    </a:lnTo>
                    <a:lnTo>
                      <a:pt x="532" y="531"/>
                    </a:lnTo>
                    <a:lnTo>
                      <a:pt x="562" y="531"/>
                    </a:lnTo>
                    <a:lnTo>
                      <a:pt x="502" y="591"/>
                    </a:lnTo>
                    <a:lnTo>
                      <a:pt x="532" y="591"/>
                    </a:lnTo>
                    <a:lnTo>
                      <a:pt x="593" y="621"/>
                    </a:lnTo>
                    <a:lnTo>
                      <a:pt x="593" y="591"/>
                    </a:lnTo>
                    <a:lnTo>
                      <a:pt x="651" y="621"/>
                    </a:lnTo>
                    <a:lnTo>
                      <a:pt x="593" y="621"/>
                    </a:lnTo>
                    <a:lnTo>
                      <a:pt x="562" y="650"/>
                    </a:lnTo>
                    <a:lnTo>
                      <a:pt x="593" y="650"/>
                    </a:lnTo>
                    <a:lnTo>
                      <a:pt x="593" y="709"/>
                    </a:lnTo>
                    <a:lnTo>
                      <a:pt x="651" y="709"/>
                    </a:lnTo>
                    <a:lnTo>
                      <a:pt x="711" y="740"/>
                    </a:lnTo>
                    <a:lnTo>
                      <a:pt x="858" y="740"/>
                    </a:lnTo>
                    <a:lnTo>
                      <a:pt x="889" y="768"/>
                    </a:lnTo>
                    <a:lnTo>
                      <a:pt x="976" y="768"/>
                    </a:lnTo>
                    <a:lnTo>
                      <a:pt x="976" y="740"/>
                    </a:lnTo>
                    <a:lnTo>
                      <a:pt x="1037" y="740"/>
                    </a:lnTo>
                    <a:lnTo>
                      <a:pt x="1065" y="768"/>
                    </a:lnTo>
                    <a:lnTo>
                      <a:pt x="1125" y="768"/>
                    </a:lnTo>
                    <a:lnTo>
                      <a:pt x="1155" y="740"/>
                    </a:lnTo>
                    <a:lnTo>
                      <a:pt x="1183" y="768"/>
                    </a:lnTo>
                    <a:lnTo>
                      <a:pt x="1214" y="768"/>
                    </a:lnTo>
                    <a:lnTo>
                      <a:pt x="1183" y="740"/>
                    </a:lnTo>
                    <a:lnTo>
                      <a:pt x="1244" y="740"/>
                    </a:lnTo>
                    <a:lnTo>
                      <a:pt x="1274" y="768"/>
                    </a:lnTo>
                    <a:lnTo>
                      <a:pt x="1332" y="768"/>
                    </a:lnTo>
                    <a:lnTo>
                      <a:pt x="1362" y="740"/>
                    </a:lnTo>
                    <a:lnTo>
                      <a:pt x="1392" y="768"/>
                    </a:lnTo>
                    <a:lnTo>
                      <a:pt x="1421" y="768"/>
                    </a:lnTo>
                    <a:lnTo>
                      <a:pt x="1451" y="740"/>
                    </a:lnTo>
                    <a:lnTo>
                      <a:pt x="1421" y="709"/>
                    </a:lnTo>
                    <a:lnTo>
                      <a:pt x="1332" y="709"/>
                    </a:lnTo>
                    <a:lnTo>
                      <a:pt x="1302" y="680"/>
                    </a:lnTo>
                    <a:lnTo>
                      <a:pt x="1274" y="680"/>
                    </a:lnTo>
                    <a:lnTo>
                      <a:pt x="1244" y="650"/>
                    </a:lnTo>
                    <a:lnTo>
                      <a:pt x="1183" y="621"/>
                    </a:lnTo>
                    <a:lnTo>
                      <a:pt x="1125" y="621"/>
                    </a:lnTo>
                    <a:lnTo>
                      <a:pt x="1037" y="531"/>
                    </a:lnTo>
                    <a:lnTo>
                      <a:pt x="1007" y="531"/>
                    </a:lnTo>
                    <a:lnTo>
                      <a:pt x="946" y="473"/>
                    </a:lnTo>
                    <a:lnTo>
                      <a:pt x="918" y="473"/>
                    </a:lnTo>
                    <a:lnTo>
                      <a:pt x="830" y="384"/>
                    </a:lnTo>
                    <a:lnTo>
                      <a:pt x="830" y="325"/>
                    </a:lnTo>
                    <a:lnTo>
                      <a:pt x="800" y="295"/>
                    </a:lnTo>
                    <a:lnTo>
                      <a:pt x="800" y="266"/>
                    </a:lnTo>
                    <a:lnTo>
                      <a:pt x="769" y="266"/>
                    </a:lnTo>
                    <a:lnTo>
                      <a:pt x="830" y="206"/>
                    </a:lnTo>
                    <a:lnTo>
                      <a:pt x="800" y="175"/>
                    </a:lnTo>
                    <a:lnTo>
                      <a:pt x="830" y="148"/>
                    </a:lnTo>
                    <a:lnTo>
                      <a:pt x="858" y="175"/>
                    </a:lnTo>
                    <a:lnTo>
                      <a:pt x="889" y="148"/>
                    </a:lnTo>
                    <a:close/>
                  </a:path>
                </a:pathLst>
              </a:custGeom>
              <a:solidFill>
                <a:srgbClr val="FFFF7F"/>
              </a:solidFill>
              <a:ln w="9525">
                <a:noFill/>
                <a:round/>
                <a:headEnd/>
                <a:tailEnd/>
              </a:ln>
            </p:spPr>
            <p:txBody>
              <a:bodyPr/>
              <a:lstStyle/>
              <a:p>
                <a:endParaRPr lang="en-GB"/>
              </a:p>
            </p:txBody>
          </p:sp>
          <p:sp>
            <p:nvSpPr>
              <p:cNvPr id="23558" name="Freeform 6"/>
              <p:cNvSpPr>
                <a:spLocks/>
              </p:cNvSpPr>
              <p:nvPr/>
            </p:nvSpPr>
            <p:spPr bwMode="auto">
              <a:xfrm>
                <a:off x="5702" y="928"/>
                <a:ext cx="15" cy="7"/>
              </a:xfrm>
              <a:custGeom>
                <a:avLst/>
                <a:gdLst/>
                <a:ahLst/>
                <a:cxnLst>
                  <a:cxn ang="0">
                    <a:pos x="30" y="30"/>
                  </a:cxn>
                  <a:cxn ang="0">
                    <a:pos x="60" y="0"/>
                  </a:cxn>
                  <a:cxn ang="0">
                    <a:pos x="0" y="0"/>
                  </a:cxn>
                  <a:cxn ang="0">
                    <a:pos x="30" y="30"/>
                  </a:cxn>
                </a:cxnLst>
                <a:rect l="0" t="0" r="r" b="b"/>
                <a:pathLst>
                  <a:path w="60" h="30">
                    <a:moveTo>
                      <a:pt x="30" y="30"/>
                    </a:moveTo>
                    <a:lnTo>
                      <a:pt x="60" y="0"/>
                    </a:lnTo>
                    <a:lnTo>
                      <a:pt x="0" y="0"/>
                    </a:lnTo>
                    <a:lnTo>
                      <a:pt x="30" y="30"/>
                    </a:lnTo>
                    <a:close/>
                  </a:path>
                </a:pathLst>
              </a:custGeom>
              <a:solidFill>
                <a:srgbClr val="FFFF7F"/>
              </a:solidFill>
              <a:ln w="9525">
                <a:noFill/>
                <a:round/>
                <a:headEnd/>
                <a:tailEnd/>
              </a:ln>
            </p:spPr>
            <p:txBody>
              <a:bodyPr/>
              <a:lstStyle/>
              <a:p>
                <a:endParaRPr lang="en-GB"/>
              </a:p>
            </p:txBody>
          </p:sp>
          <p:sp>
            <p:nvSpPr>
              <p:cNvPr id="23559" name="Freeform 7"/>
              <p:cNvSpPr>
                <a:spLocks/>
              </p:cNvSpPr>
              <p:nvPr/>
            </p:nvSpPr>
            <p:spPr bwMode="auto">
              <a:xfrm>
                <a:off x="5532" y="906"/>
                <a:ext cx="15" cy="7"/>
              </a:xfrm>
              <a:custGeom>
                <a:avLst/>
                <a:gdLst/>
                <a:ahLst/>
                <a:cxnLst>
                  <a:cxn ang="0">
                    <a:pos x="30" y="0"/>
                  </a:cxn>
                  <a:cxn ang="0">
                    <a:pos x="0" y="29"/>
                  </a:cxn>
                  <a:cxn ang="0">
                    <a:pos x="61" y="29"/>
                  </a:cxn>
                  <a:cxn ang="0">
                    <a:pos x="30" y="0"/>
                  </a:cxn>
                </a:cxnLst>
                <a:rect l="0" t="0" r="r" b="b"/>
                <a:pathLst>
                  <a:path w="61" h="29">
                    <a:moveTo>
                      <a:pt x="30" y="0"/>
                    </a:moveTo>
                    <a:lnTo>
                      <a:pt x="0" y="29"/>
                    </a:lnTo>
                    <a:lnTo>
                      <a:pt x="61" y="29"/>
                    </a:lnTo>
                    <a:lnTo>
                      <a:pt x="30" y="0"/>
                    </a:lnTo>
                    <a:close/>
                  </a:path>
                </a:pathLst>
              </a:custGeom>
              <a:solidFill>
                <a:srgbClr val="FFFF7F"/>
              </a:solidFill>
              <a:ln w="9525">
                <a:noFill/>
                <a:round/>
                <a:headEnd/>
                <a:tailEnd/>
              </a:ln>
            </p:spPr>
            <p:txBody>
              <a:bodyPr/>
              <a:lstStyle/>
              <a:p>
                <a:endParaRPr lang="en-GB"/>
              </a:p>
            </p:txBody>
          </p:sp>
          <p:sp>
            <p:nvSpPr>
              <p:cNvPr id="23560" name="Freeform 8"/>
              <p:cNvSpPr>
                <a:spLocks/>
              </p:cNvSpPr>
              <p:nvPr/>
            </p:nvSpPr>
            <p:spPr bwMode="auto">
              <a:xfrm>
                <a:off x="4220" y="973"/>
                <a:ext cx="1556" cy="2257"/>
              </a:xfrm>
              <a:custGeom>
                <a:avLst/>
                <a:gdLst/>
                <a:ahLst/>
                <a:cxnLst>
                  <a:cxn ang="0">
                    <a:pos x="5333" y="443"/>
                  </a:cxn>
                  <a:cxn ang="0">
                    <a:pos x="5037" y="473"/>
                  </a:cxn>
                  <a:cxn ang="0">
                    <a:pos x="4621" y="650"/>
                  </a:cxn>
                  <a:cxn ang="0">
                    <a:pos x="4414" y="829"/>
                  </a:cxn>
                  <a:cxn ang="0">
                    <a:pos x="3734" y="741"/>
                  </a:cxn>
                  <a:cxn ang="0">
                    <a:pos x="3911" y="473"/>
                  </a:cxn>
                  <a:cxn ang="0">
                    <a:pos x="3527" y="532"/>
                  </a:cxn>
                  <a:cxn ang="0">
                    <a:pos x="3734" y="977"/>
                  </a:cxn>
                  <a:cxn ang="0">
                    <a:pos x="3527" y="1066"/>
                  </a:cxn>
                  <a:cxn ang="0">
                    <a:pos x="2785" y="1391"/>
                  </a:cxn>
                  <a:cxn ang="0">
                    <a:pos x="2636" y="1570"/>
                  </a:cxn>
                  <a:cxn ang="0">
                    <a:pos x="2253" y="1421"/>
                  </a:cxn>
                  <a:cxn ang="0">
                    <a:pos x="2310" y="1627"/>
                  </a:cxn>
                  <a:cxn ang="0">
                    <a:pos x="1985" y="1688"/>
                  </a:cxn>
                  <a:cxn ang="0">
                    <a:pos x="1660" y="1479"/>
                  </a:cxn>
                  <a:cxn ang="0">
                    <a:pos x="1541" y="1184"/>
                  </a:cxn>
                  <a:cxn ang="0">
                    <a:pos x="1037" y="916"/>
                  </a:cxn>
                  <a:cxn ang="0">
                    <a:pos x="1273" y="916"/>
                  </a:cxn>
                  <a:cxn ang="0">
                    <a:pos x="1630" y="1036"/>
                  </a:cxn>
                  <a:cxn ang="0">
                    <a:pos x="2785" y="1036"/>
                  </a:cxn>
                  <a:cxn ang="0">
                    <a:pos x="2724" y="621"/>
                  </a:cxn>
                  <a:cxn ang="0">
                    <a:pos x="2134" y="413"/>
                  </a:cxn>
                  <a:cxn ang="0">
                    <a:pos x="1243" y="176"/>
                  </a:cxn>
                  <a:cxn ang="0">
                    <a:pos x="1037" y="148"/>
                  </a:cxn>
                  <a:cxn ang="0">
                    <a:pos x="977" y="58"/>
                  </a:cxn>
                  <a:cxn ang="0">
                    <a:pos x="502" y="118"/>
                  </a:cxn>
                  <a:cxn ang="0">
                    <a:pos x="58" y="325"/>
                  </a:cxn>
                  <a:cxn ang="0">
                    <a:pos x="295" y="947"/>
                  </a:cxn>
                  <a:cxn ang="0">
                    <a:pos x="474" y="1421"/>
                  </a:cxn>
                  <a:cxn ang="0">
                    <a:pos x="681" y="1688"/>
                  </a:cxn>
                  <a:cxn ang="0">
                    <a:pos x="918" y="2250"/>
                  </a:cxn>
                  <a:cxn ang="0">
                    <a:pos x="295" y="2754"/>
                  </a:cxn>
                  <a:cxn ang="0">
                    <a:pos x="770" y="2990"/>
                  </a:cxn>
                  <a:cxn ang="0">
                    <a:pos x="295" y="3167"/>
                  </a:cxn>
                  <a:cxn ang="0">
                    <a:pos x="207" y="3552"/>
                  </a:cxn>
                  <a:cxn ang="0">
                    <a:pos x="384" y="3996"/>
                  </a:cxn>
                  <a:cxn ang="0">
                    <a:pos x="888" y="4321"/>
                  </a:cxn>
                  <a:cxn ang="0">
                    <a:pos x="1273" y="4707"/>
                  </a:cxn>
                  <a:cxn ang="0">
                    <a:pos x="1748" y="5092"/>
                  </a:cxn>
                  <a:cxn ang="0">
                    <a:pos x="1511" y="5448"/>
                  </a:cxn>
                  <a:cxn ang="0">
                    <a:pos x="2162" y="5535"/>
                  </a:cxn>
                  <a:cxn ang="0">
                    <a:pos x="2399" y="5802"/>
                  </a:cxn>
                  <a:cxn ang="0">
                    <a:pos x="2755" y="6068"/>
                  </a:cxn>
                  <a:cxn ang="0">
                    <a:pos x="3377" y="6216"/>
                  </a:cxn>
                  <a:cxn ang="0">
                    <a:pos x="3852" y="6334"/>
                  </a:cxn>
                  <a:cxn ang="0">
                    <a:pos x="3882" y="6838"/>
                  </a:cxn>
                  <a:cxn ang="0">
                    <a:pos x="3763" y="7133"/>
                  </a:cxn>
                  <a:cxn ang="0">
                    <a:pos x="3436" y="7342"/>
                  </a:cxn>
                  <a:cxn ang="0">
                    <a:pos x="3466" y="7549"/>
                  </a:cxn>
                  <a:cxn ang="0">
                    <a:pos x="3259" y="7786"/>
                  </a:cxn>
                  <a:cxn ang="0">
                    <a:pos x="3377" y="7962"/>
                  </a:cxn>
                  <a:cxn ang="0">
                    <a:pos x="4059" y="8378"/>
                  </a:cxn>
                  <a:cxn ang="0">
                    <a:pos x="4533" y="8465"/>
                  </a:cxn>
                  <a:cxn ang="0">
                    <a:pos x="5214" y="8644"/>
                  </a:cxn>
                  <a:cxn ang="0">
                    <a:pos x="5749" y="8821"/>
                  </a:cxn>
                  <a:cxn ang="0">
                    <a:pos x="6193" y="8436"/>
                  </a:cxn>
                  <a:cxn ang="0">
                    <a:pos x="6014" y="8140"/>
                  </a:cxn>
                  <a:cxn ang="0">
                    <a:pos x="6014" y="7637"/>
                  </a:cxn>
                  <a:cxn ang="0">
                    <a:pos x="5895" y="6927"/>
                  </a:cxn>
                  <a:cxn ang="0">
                    <a:pos x="5658" y="6571"/>
                  </a:cxn>
                  <a:cxn ang="0">
                    <a:pos x="5895" y="6157"/>
                  </a:cxn>
                  <a:cxn ang="0">
                    <a:pos x="6044" y="6009"/>
                  </a:cxn>
                  <a:cxn ang="0">
                    <a:pos x="5719" y="473"/>
                  </a:cxn>
                </a:cxnLst>
                <a:rect l="0" t="0" r="r" b="b"/>
                <a:pathLst>
                  <a:path w="6223" h="9028">
                    <a:moveTo>
                      <a:pt x="5601" y="325"/>
                    </a:moveTo>
                    <a:lnTo>
                      <a:pt x="5542" y="325"/>
                    </a:lnTo>
                    <a:lnTo>
                      <a:pt x="5512" y="295"/>
                    </a:lnTo>
                    <a:lnTo>
                      <a:pt x="5481" y="295"/>
                    </a:lnTo>
                    <a:lnTo>
                      <a:pt x="5451" y="325"/>
                    </a:lnTo>
                    <a:lnTo>
                      <a:pt x="5394" y="325"/>
                    </a:lnTo>
                    <a:lnTo>
                      <a:pt x="5363" y="355"/>
                    </a:lnTo>
                    <a:lnTo>
                      <a:pt x="5333" y="355"/>
                    </a:lnTo>
                    <a:lnTo>
                      <a:pt x="5305" y="385"/>
                    </a:lnTo>
                    <a:lnTo>
                      <a:pt x="5274" y="385"/>
                    </a:lnTo>
                    <a:lnTo>
                      <a:pt x="5305" y="413"/>
                    </a:lnTo>
                    <a:lnTo>
                      <a:pt x="5333" y="413"/>
                    </a:lnTo>
                    <a:lnTo>
                      <a:pt x="5363" y="443"/>
                    </a:lnTo>
                    <a:lnTo>
                      <a:pt x="5333" y="443"/>
                    </a:lnTo>
                    <a:lnTo>
                      <a:pt x="5305" y="473"/>
                    </a:lnTo>
                    <a:lnTo>
                      <a:pt x="5274" y="473"/>
                    </a:lnTo>
                    <a:lnTo>
                      <a:pt x="5244" y="443"/>
                    </a:lnTo>
                    <a:lnTo>
                      <a:pt x="5274" y="413"/>
                    </a:lnTo>
                    <a:lnTo>
                      <a:pt x="5156" y="413"/>
                    </a:lnTo>
                    <a:lnTo>
                      <a:pt x="5096" y="443"/>
                    </a:lnTo>
                    <a:lnTo>
                      <a:pt x="5067" y="413"/>
                    </a:lnTo>
                    <a:lnTo>
                      <a:pt x="5007" y="413"/>
                    </a:lnTo>
                    <a:lnTo>
                      <a:pt x="4977" y="443"/>
                    </a:lnTo>
                    <a:lnTo>
                      <a:pt x="4949" y="443"/>
                    </a:lnTo>
                    <a:lnTo>
                      <a:pt x="4977" y="473"/>
                    </a:lnTo>
                    <a:lnTo>
                      <a:pt x="5007" y="443"/>
                    </a:lnTo>
                    <a:lnTo>
                      <a:pt x="5067" y="443"/>
                    </a:lnTo>
                    <a:lnTo>
                      <a:pt x="5037" y="473"/>
                    </a:lnTo>
                    <a:lnTo>
                      <a:pt x="4977" y="473"/>
                    </a:lnTo>
                    <a:lnTo>
                      <a:pt x="4919" y="473"/>
                    </a:lnTo>
                    <a:lnTo>
                      <a:pt x="4889" y="503"/>
                    </a:lnTo>
                    <a:lnTo>
                      <a:pt x="4859" y="503"/>
                    </a:lnTo>
                    <a:lnTo>
                      <a:pt x="4800" y="562"/>
                    </a:lnTo>
                    <a:lnTo>
                      <a:pt x="4800" y="532"/>
                    </a:lnTo>
                    <a:lnTo>
                      <a:pt x="4771" y="562"/>
                    </a:lnTo>
                    <a:lnTo>
                      <a:pt x="4740" y="562"/>
                    </a:lnTo>
                    <a:lnTo>
                      <a:pt x="4712" y="591"/>
                    </a:lnTo>
                    <a:lnTo>
                      <a:pt x="4652" y="591"/>
                    </a:lnTo>
                    <a:lnTo>
                      <a:pt x="4621" y="621"/>
                    </a:lnTo>
                    <a:lnTo>
                      <a:pt x="4564" y="621"/>
                    </a:lnTo>
                    <a:lnTo>
                      <a:pt x="4593" y="650"/>
                    </a:lnTo>
                    <a:lnTo>
                      <a:pt x="4621" y="650"/>
                    </a:lnTo>
                    <a:lnTo>
                      <a:pt x="4652" y="680"/>
                    </a:lnTo>
                    <a:lnTo>
                      <a:pt x="4621" y="680"/>
                    </a:lnTo>
                    <a:lnTo>
                      <a:pt x="4564" y="650"/>
                    </a:lnTo>
                    <a:lnTo>
                      <a:pt x="4533" y="680"/>
                    </a:lnTo>
                    <a:lnTo>
                      <a:pt x="4503" y="680"/>
                    </a:lnTo>
                    <a:lnTo>
                      <a:pt x="4475" y="650"/>
                    </a:lnTo>
                    <a:lnTo>
                      <a:pt x="4445" y="680"/>
                    </a:lnTo>
                    <a:lnTo>
                      <a:pt x="4357" y="680"/>
                    </a:lnTo>
                    <a:lnTo>
                      <a:pt x="4384" y="710"/>
                    </a:lnTo>
                    <a:lnTo>
                      <a:pt x="4414" y="710"/>
                    </a:lnTo>
                    <a:lnTo>
                      <a:pt x="4414" y="741"/>
                    </a:lnTo>
                    <a:lnTo>
                      <a:pt x="4384" y="768"/>
                    </a:lnTo>
                    <a:lnTo>
                      <a:pt x="4384" y="798"/>
                    </a:lnTo>
                    <a:lnTo>
                      <a:pt x="4414" y="829"/>
                    </a:lnTo>
                    <a:lnTo>
                      <a:pt x="4414" y="859"/>
                    </a:lnTo>
                    <a:lnTo>
                      <a:pt x="4384" y="887"/>
                    </a:lnTo>
                    <a:lnTo>
                      <a:pt x="4296" y="887"/>
                    </a:lnTo>
                    <a:lnTo>
                      <a:pt x="4266" y="916"/>
                    </a:lnTo>
                    <a:lnTo>
                      <a:pt x="4177" y="916"/>
                    </a:lnTo>
                    <a:lnTo>
                      <a:pt x="4147" y="947"/>
                    </a:lnTo>
                    <a:lnTo>
                      <a:pt x="4147" y="916"/>
                    </a:lnTo>
                    <a:lnTo>
                      <a:pt x="4029" y="916"/>
                    </a:lnTo>
                    <a:lnTo>
                      <a:pt x="4000" y="887"/>
                    </a:lnTo>
                    <a:lnTo>
                      <a:pt x="3941" y="859"/>
                    </a:lnTo>
                    <a:lnTo>
                      <a:pt x="3882" y="798"/>
                    </a:lnTo>
                    <a:lnTo>
                      <a:pt x="3822" y="798"/>
                    </a:lnTo>
                    <a:lnTo>
                      <a:pt x="3763" y="768"/>
                    </a:lnTo>
                    <a:lnTo>
                      <a:pt x="3734" y="741"/>
                    </a:lnTo>
                    <a:lnTo>
                      <a:pt x="3734" y="710"/>
                    </a:lnTo>
                    <a:lnTo>
                      <a:pt x="3763" y="710"/>
                    </a:lnTo>
                    <a:lnTo>
                      <a:pt x="3791" y="680"/>
                    </a:lnTo>
                    <a:lnTo>
                      <a:pt x="3822" y="680"/>
                    </a:lnTo>
                    <a:lnTo>
                      <a:pt x="3791" y="650"/>
                    </a:lnTo>
                    <a:lnTo>
                      <a:pt x="3882" y="650"/>
                    </a:lnTo>
                    <a:lnTo>
                      <a:pt x="3911" y="621"/>
                    </a:lnTo>
                    <a:lnTo>
                      <a:pt x="4089" y="621"/>
                    </a:lnTo>
                    <a:lnTo>
                      <a:pt x="4089" y="591"/>
                    </a:lnTo>
                    <a:lnTo>
                      <a:pt x="4029" y="532"/>
                    </a:lnTo>
                    <a:lnTo>
                      <a:pt x="4000" y="532"/>
                    </a:lnTo>
                    <a:lnTo>
                      <a:pt x="3970" y="503"/>
                    </a:lnTo>
                    <a:lnTo>
                      <a:pt x="3941" y="503"/>
                    </a:lnTo>
                    <a:lnTo>
                      <a:pt x="3911" y="473"/>
                    </a:lnTo>
                    <a:lnTo>
                      <a:pt x="3882" y="473"/>
                    </a:lnTo>
                    <a:lnTo>
                      <a:pt x="3882" y="443"/>
                    </a:lnTo>
                    <a:lnTo>
                      <a:pt x="3852" y="413"/>
                    </a:lnTo>
                    <a:lnTo>
                      <a:pt x="3408" y="413"/>
                    </a:lnTo>
                    <a:lnTo>
                      <a:pt x="3377" y="385"/>
                    </a:lnTo>
                    <a:lnTo>
                      <a:pt x="3290" y="385"/>
                    </a:lnTo>
                    <a:lnTo>
                      <a:pt x="3317" y="413"/>
                    </a:lnTo>
                    <a:lnTo>
                      <a:pt x="3347" y="413"/>
                    </a:lnTo>
                    <a:lnTo>
                      <a:pt x="3377" y="443"/>
                    </a:lnTo>
                    <a:lnTo>
                      <a:pt x="3436" y="443"/>
                    </a:lnTo>
                    <a:lnTo>
                      <a:pt x="3466" y="473"/>
                    </a:lnTo>
                    <a:lnTo>
                      <a:pt x="3497" y="473"/>
                    </a:lnTo>
                    <a:lnTo>
                      <a:pt x="3527" y="503"/>
                    </a:lnTo>
                    <a:lnTo>
                      <a:pt x="3527" y="532"/>
                    </a:lnTo>
                    <a:lnTo>
                      <a:pt x="3554" y="562"/>
                    </a:lnTo>
                    <a:lnTo>
                      <a:pt x="3527" y="562"/>
                    </a:lnTo>
                    <a:lnTo>
                      <a:pt x="3554" y="591"/>
                    </a:lnTo>
                    <a:lnTo>
                      <a:pt x="3527" y="591"/>
                    </a:lnTo>
                    <a:lnTo>
                      <a:pt x="3527" y="680"/>
                    </a:lnTo>
                    <a:lnTo>
                      <a:pt x="3497" y="680"/>
                    </a:lnTo>
                    <a:lnTo>
                      <a:pt x="3497" y="768"/>
                    </a:lnTo>
                    <a:lnTo>
                      <a:pt x="3527" y="798"/>
                    </a:lnTo>
                    <a:lnTo>
                      <a:pt x="3584" y="798"/>
                    </a:lnTo>
                    <a:lnTo>
                      <a:pt x="3645" y="859"/>
                    </a:lnTo>
                    <a:lnTo>
                      <a:pt x="3673" y="859"/>
                    </a:lnTo>
                    <a:lnTo>
                      <a:pt x="3704" y="887"/>
                    </a:lnTo>
                    <a:lnTo>
                      <a:pt x="3673" y="916"/>
                    </a:lnTo>
                    <a:lnTo>
                      <a:pt x="3734" y="977"/>
                    </a:lnTo>
                    <a:lnTo>
                      <a:pt x="3704" y="977"/>
                    </a:lnTo>
                    <a:lnTo>
                      <a:pt x="3645" y="1036"/>
                    </a:lnTo>
                    <a:lnTo>
                      <a:pt x="3645" y="1095"/>
                    </a:lnTo>
                    <a:lnTo>
                      <a:pt x="3673" y="1154"/>
                    </a:lnTo>
                    <a:lnTo>
                      <a:pt x="3645" y="1123"/>
                    </a:lnTo>
                    <a:lnTo>
                      <a:pt x="3615" y="1123"/>
                    </a:lnTo>
                    <a:lnTo>
                      <a:pt x="3584" y="1095"/>
                    </a:lnTo>
                    <a:lnTo>
                      <a:pt x="3554" y="1123"/>
                    </a:lnTo>
                    <a:lnTo>
                      <a:pt x="3527" y="1123"/>
                    </a:lnTo>
                    <a:lnTo>
                      <a:pt x="3527" y="1154"/>
                    </a:lnTo>
                    <a:lnTo>
                      <a:pt x="3497" y="1123"/>
                    </a:lnTo>
                    <a:lnTo>
                      <a:pt x="3527" y="1095"/>
                    </a:lnTo>
                    <a:lnTo>
                      <a:pt x="3554" y="1095"/>
                    </a:lnTo>
                    <a:lnTo>
                      <a:pt x="3527" y="1066"/>
                    </a:lnTo>
                    <a:lnTo>
                      <a:pt x="3466" y="1066"/>
                    </a:lnTo>
                    <a:lnTo>
                      <a:pt x="3436" y="1036"/>
                    </a:lnTo>
                    <a:lnTo>
                      <a:pt x="3290" y="1036"/>
                    </a:lnTo>
                    <a:lnTo>
                      <a:pt x="3259" y="1005"/>
                    </a:lnTo>
                    <a:lnTo>
                      <a:pt x="3199" y="1005"/>
                    </a:lnTo>
                    <a:lnTo>
                      <a:pt x="3081" y="1123"/>
                    </a:lnTo>
                    <a:lnTo>
                      <a:pt x="3052" y="1123"/>
                    </a:lnTo>
                    <a:lnTo>
                      <a:pt x="3022" y="1154"/>
                    </a:lnTo>
                    <a:lnTo>
                      <a:pt x="2904" y="1154"/>
                    </a:lnTo>
                    <a:lnTo>
                      <a:pt x="2815" y="1243"/>
                    </a:lnTo>
                    <a:lnTo>
                      <a:pt x="2785" y="1243"/>
                    </a:lnTo>
                    <a:lnTo>
                      <a:pt x="2724" y="1302"/>
                    </a:lnTo>
                    <a:lnTo>
                      <a:pt x="2724" y="1332"/>
                    </a:lnTo>
                    <a:lnTo>
                      <a:pt x="2785" y="1391"/>
                    </a:lnTo>
                    <a:lnTo>
                      <a:pt x="2815" y="1391"/>
                    </a:lnTo>
                    <a:lnTo>
                      <a:pt x="2815" y="1421"/>
                    </a:lnTo>
                    <a:lnTo>
                      <a:pt x="2844" y="1450"/>
                    </a:lnTo>
                    <a:lnTo>
                      <a:pt x="2874" y="1450"/>
                    </a:lnTo>
                    <a:lnTo>
                      <a:pt x="2933" y="1509"/>
                    </a:lnTo>
                    <a:lnTo>
                      <a:pt x="2933" y="1570"/>
                    </a:lnTo>
                    <a:lnTo>
                      <a:pt x="2962" y="1597"/>
                    </a:lnTo>
                    <a:lnTo>
                      <a:pt x="2904" y="1597"/>
                    </a:lnTo>
                    <a:lnTo>
                      <a:pt x="2844" y="1539"/>
                    </a:lnTo>
                    <a:lnTo>
                      <a:pt x="2844" y="1570"/>
                    </a:lnTo>
                    <a:lnTo>
                      <a:pt x="2815" y="1597"/>
                    </a:lnTo>
                    <a:lnTo>
                      <a:pt x="2755" y="1597"/>
                    </a:lnTo>
                    <a:lnTo>
                      <a:pt x="2724" y="1570"/>
                    </a:lnTo>
                    <a:lnTo>
                      <a:pt x="2636" y="1570"/>
                    </a:lnTo>
                    <a:lnTo>
                      <a:pt x="2608" y="1539"/>
                    </a:lnTo>
                    <a:lnTo>
                      <a:pt x="2517" y="1539"/>
                    </a:lnTo>
                    <a:lnTo>
                      <a:pt x="2490" y="1509"/>
                    </a:lnTo>
                    <a:lnTo>
                      <a:pt x="2460" y="1539"/>
                    </a:lnTo>
                    <a:lnTo>
                      <a:pt x="2429" y="1539"/>
                    </a:lnTo>
                    <a:lnTo>
                      <a:pt x="2399" y="1570"/>
                    </a:lnTo>
                    <a:lnTo>
                      <a:pt x="2399" y="1539"/>
                    </a:lnTo>
                    <a:lnTo>
                      <a:pt x="2429" y="1509"/>
                    </a:lnTo>
                    <a:lnTo>
                      <a:pt x="2399" y="1509"/>
                    </a:lnTo>
                    <a:lnTo>
                      <a:pt x="2371" y="1479"/>
                    </a:lnTo>
                    <a:lnTo>
                      <a:pt x="2341" y="1479"/>
                    </a:lnTo>
                    <a:lnTo>
                      <a:pt x="2310" y="1450"/>
                    </a:lnTo>
                    <a:lnTo>
                      <a:pt x="2280" y="1450"/>
                    </a:lnTo>
                    <a:lnTo>
                      <a:pt x="2253" y="1421"/>
                    </a:lnTo>
                    <a:lnTo>
                      <a:pt x="2162" y="1421"/>
                    </a:lnTo>
                    <a:lnTo>
                      <a:pt x="2134" y="1391"/>
                    </a:lnTo>
                    <a:lnTo>
                      <a:pt x="2103" y="1391"/>
                    </a:lnTo>
                    <a:lnTo>
                      <a:pt x="2103" y="1450"/>
                    </a:lnTo>
                    <a:lnTo>
                      <a:pt x="2074" y="1479"/>
                    </a:lnTo>
                    <a:lnTo>
                      <a:pt x="2015" y="1479"/>
                    </a:lnTo>
                    <a:lnTo>
                      <a:pt x="2015" y="1509"/>
                    </a:lnTo>
                    <a:lnTo>
                      <a:pt x="2044" y="1539"/>
                    </a:lnTo>
                    <a:lnTo>
                      <a:pt x="2074" y="1539"/>
                    </a:lnTo>
                    <a:lnTo>
                      <a:pt x="2162" y="1627"/>
                    </a:lnTo>
                    <a:lnTo>
                      <a:pt x="2192" y="1627"/>
                    </a:lnTo>
                    <a:lnTo>
                      <a:pt x="2222" y="1657"/>
                    </a:lnTo>
                    <a:lnTo>
                      <a:pt x="2280" y="1657"/>
                    </a:lnTo>
                    <a:lnTo>
                      <a:pt x="2310" y="1627"/>
                    </a:lnTo>
                    <a:lnTo>
                      <a:pt x="2341" y="1627"/>
                    </a:lnTo>
                    <a:lnTo>
                      <a:pt x="2371" y="1657"/>
                    </a:lnTo>
                    <a:lnTo>
                      <a:pt x="2399" y="1657"/>
                    </a:lnTo>
                    <a:lnTo>
                      <a:pt x="2399" y="1688"/>
                    </a:lnTo>
                    <a:lnTo>
                      <a:pt x="2429" y="1716"/>
                    </a:lnTo>
                    <a:lnTo>
                      <a:pt x="2429" y="1776"/>
                    </a:lnTo>
                    <a:lnTo>
                      <a:pt x="2341" y="1776"/>
                    </a:lnTo>
                    <a:lnTo>
                      <a:pt x="2310" y="1806"/>
                    </a:lnTo>
                    <a:lnTo>
                      <a:pt x="2192" y="1806"/>
                    </a:lnTo>
                    <a:lnTo>
                      <a:pt x="2134" y="1776"/>
                    </a:lnTo>
                    <a:lnTo>
                      <a:pt x="2044" y="1776"/>
                    </a:lnTo>
                    <a:lnTo>
                      <a:pt x="2015" y="1746"/>
                    </a:lnTo>
                    <a:lnTo>
                      <a:pt x="2015" y="1716"/>
                    </a:lnTo>
                    <a:lnTo>
                      <a:pt x="1985" y="1688"/>
                    </a:lnTo>
                    <a:lnTo>
                      <a:pt x="1955" y="1688"/>
                    </a:lnTo>
                    <a:lnTo>
                      <a:pt x="1925" y="1657"/>
                    </a:lnTo>
                    <a:lnTo>
                      <a:pt x="1896" y="1657"/>
                    </a:lnTo>
                    <a:lnTo>
                      <a:pt x="1867" y="1627"/>
                    </a:lnTo>
                    <a:lnTo>
                      <a:pt x="1837" y="1657"/>
                    </a:lnTo>
                    <a:lnTo>
                      <a:pt x="1748" y="1657"/>
                    </a:lnTo>
                    <a:lnTo>
                      <a:pt x="1748" y="1627"/>
                    </a:lnTo>
                    <a:lnTo>
                      <a:pt x="1718" y="1627"/>
                    </a:lnTo>
                    <a:lnTo>
                      <a:pt x="1660" y="1597"/>
                    </a:lnTo>
                    <a:lnTo>
                      <a:pt x="1688" y="1570"/>
                    </a:lnTo>
                    <a:lnTo>
                      <a:pt x="1660" y="1539"/>
                    </a:lnTo>
                    <a:lnTo>
                      <a:pt x="1688" y="1539"/>
                    </a:lnTo>
                    <a:lnTo>
                      <a:pt x="1660" y="1509"/>
                    </a:lnTo>
                    <a:lnTo>
                      <a:pt x="1660" y="1479"/>
                    </a:lnTo>
                    <a:lnTo>
                      <a:pt x="1630" y="1479"/>
                    </a:lnTo>
                    <a:lnTo>
                      <a:pt x="1600" y="1450"/>
                    </a:lnTo>
                    <a:lnTo>
                      <a:pt x="1600" y="1421"/>
                    </a:lnTo>
                    <a:lnTo>
                      <a:pt x="1569" y="1421"/>
                    </a:lnTo>
                    <a:lnTo>
                      <a:pt x="1569" y="1391"/>
                    </a:lnTo>
                    <a:lnTo>
                      <a:pt x="1541" y="1391"/>
                    </a:lnTo>
                    <a:lnTo>
                      <a:pt x="1511" y="1332"/>
                    </a:lnTo>
                    <a:lnTo>
                      <a:pt x="1541" y="1332"/>
                    </a:lnTo>
                    <a:lnTo>
                      <a:pt x="1569" y="1302"/>
                    </a:lnTo>
                    <a:lnTo>
                      <a:pt x="1569" y="1243"/>
                    </a:lnTo>
                    <a:lnTo>
                      <a:pt x="1600" y="1243"/>
                    </a:lnTo>
                    <a:lnTo>
                      <a:pt x="1600" y="1214"/>
                    </a:lnTo>
                    <a:lnTo>
                      <a:pt x="1569" y="1184"/>
                    </a:lnTo>
                    <a:lnTo>
                      <a:pt x="1541" y="1184"/>
                    </a:lnTo>
                    <a:lnTo>
                      <a:pt x="1541" y="1154"/>
                    </a:lnTo>
                    <a:lnTo>
                      <a:pt x="1511" y="1154"/>
                    </a:lnTo>
                    <a:lnTo>
                      <a:pt x="1480" y="1123"/>
                    </a:lnTo>
                    <a:lnTo>
                      <a:pt x="1450" y="1123"/>
                    </a:lnTo>
                    <a:lnTo>
                      <a:pt x="1423" y="1095"/>
                    </a:lnTo>
                    <a:lnTo>
                      <a:pt x="1362" y="1095"/>
                    </a:lnTo>
                    <a:lnTo>
                      <a:pt x="1332" y="1066"/>
                    </a:lnTo>
                    <a:lnTo>
                      <a:pt x="1273" y="1066"/>
                    </a:lnTo>
                    <a:lnTo>
                      <a:pt x="1273" y="1005"/>
                    </a:lnTo>
                    <a:lnTo>
                      <a:pt x="1243" y="1036"/>
                    </a:lnTo>
                    <a:lnTo>
                      <a:pt x="1155" y="947"/>
                    </a:lnTo>
                    <a:lnTo>
                      <a:pt x="1095" y="947"/>
                    </a:lnTo>
                    <a:lnTo>
                      <a:pt x="1066" y="916"/>
                    </a:lnTo>
                    <a:lnTo>
                      <a:pt x="1037" y="916"/>
                    </a:lnTo>
                    <a:lnTo>
                      <a:pt x="1007" y="887"/>
                    </a:lnTo>
                    <a:lnTo>
                      <a:pt x="977" y="887"/>
                    </a:lnTo>
                    <a:lnTo>
                      <a:pt x="1007" y="859"/>
                    </a:lnTo>
                    <a:lnTo>
                      <a:pt x="948" y="859"/>
                    </a:lnTo>
                    <a:lnTo>
                      <a:pt x="918" y="829"/>
                    </a:lnTo>
                    <a:lnTo>
                      <a:pt x="1095" y="829"/>
                    </a:lnTo>
                    <a:lnTo>
                      <a:pt x="1066" y="859"/>
                    </a:lnTo>
                    <a:lnTo>
                      <a:pt x="1066" y="887"/>
                    </a:lnTo>
                    <a:lnTo>
                      <a:pt x="1095" y="887"/>
                    </a:lnTo>
                    <a:lnTo>
                      <a:pt x="1125" y="916"/>
                    </a:lnTo>
                    <a:lnTo>
                      <a:pt x="1155" y="916"/>
                    </a:lnTo>
                    <a:lnTo>
                      <a:pt x="1186" y="947"/>
                    </a:lnTo>
                    <a:lnTo>
                      <a:pt x="1243" y="947"/>
                    </a:lnTo>
                    <a:lnTo>
                      <a:pt x="1273" y="916"/>
                    </a:lnTo>
                    <a:lnTo>
                      <a:pt x="1304" y="947"/>
                    </a:lnTo>
                    <a:lnTo>
                      <a:pt x="1332" y="947"/>
                    </a:lnTo>
                    <a:lnTo>
                      <a:pt x="1362" y="916"/>
                    </a:lnTo>
                    <a:lnTo>
                      <a:pt x="1362" y="947"/>
                    </a:lnTo>
                    <a:lnTo>
                      <a:pt x="1393" y="947"/>
                    </a:lnTo>
                    <a:lnTo>
                      <a:pt x="1423" y="977"/>
                    </a:lnTo>
                    <a:lnTo>
                      <a:pt x="1450" y="977"/>
                    </a:lnTo>
                    <a:lnTo>
                      <a:pt x="1450" y="1005"/>
                    </a:lnTo>
                    <a:lnTo>
                      <a:pt x="1480" y="1005"/>
                    </a:lnTo>
                    <a:lnTo>
                      <a:pt x="1511" y="977"/>
                    </a:lnTo>
                    <a:lnTo>
                      <a:pt x="1541" y="977"/>
                    </a:lnTo>
                    <a:lnTo>
                      <a:pt x="1569" y="1005"/>
                    </a:lnTo>
                    <a:lnTo>
                      <a:pt x="1600" y="1005"/>
                    </a:lnTo>
                    <a:lnTo>
                      <a:pt x="1630" y="1036"/>
                    </a:lnTo>
                    <a:lnTo>
                      <a:pt x="1718" y="1036"/>
                    </a:lnTo>
                    <a:lnTo>
                      <a:pt x="1778" y="1066"/>
                    </a:lnTo>
                    <a:lnTo>
                      <a:pt x="2015" y="1066"/>
                    </a:lnTo>
                    <a:lnTo>
                      <a:pt x="2044" y="1095"/>
                    </a:lnTo>
                    <a:lnTo>
                      <a:pt x="2134" y="1095"/>
                    </a:lnTo>
                    <a:lnTo>
                      <a:pt x="2162" y="1123"/>
                    </a:lnTo>
                    <a:lnTo>
                      <a:pt x="2310" y="1123"/>
                    </a:lnTo>
                    <a:lnTo>
                      <a:pt x="2371" y="1154"/>
                    </a:lnTo>
                    <a:lnTo>
                      <a:pt x="2399" y="1154"/>
                    </a:lnTo>
                    <a:lnTo>
                      <a:pt x="2460" y="1123"/>
                    </a:lnTo>
                    <a:lnTo>
                      <a:pt x="2578" y="1123"/>
                    </a:lnTo>
                    <a:lnTo>
                      <a:pt x="2608" y="1095"/>
                    </a:lnTo>
                    <a:lnTo>
                      <a:pt x="2724" y="1095"/>
                    </a:lnTo>
                    <a:lnTo>
                      <a:pt x="2785" y="1036"/>
                    </a:lnTo>
                    <a:lnTo>
                      <a:pt x="2815" y="1036"/>
                    </a:lnTo>
                    <a:lnTo>
                      <a:pt x="2874" y="977"/>
                    </a:lnTo>
                    <a:lnTo>
                      <a:pt x="2933" y="947"/>
                    </a:lnTo>
                    <a:lnTo>
                      <a:pt x="2962" y="916"/>
                    </a:lnTo>
                    <a:lnTo>
                      <a:pt x="2962" y="798"/>
                    </a:lnTo>
                    <a:lnTo>
                      <a:pt x="2904" y="798"/>
                    </a:lnTo>
                    <a:lnTo>
                      <a:pt x="2904" y="768"/>
                    </a:lnTo>
                    <a:lnTo>
                      <a:pt x="2874" y="741"/>
                    </a:lnTo>
                    <a:lnTo>
                      <a:pt x="2874" y="710"/>
                    </a:lnTo>
                    <a:lnTo>
                      <a:pt x="2844" y="710"/>
                    </a:lnTo>
                    <a:lnTo>
                      <a:pt x="2844" y="680"/>
                    </a:lnTo>
                    <a:lnTo>
                      <a:pt x="2815" y="650"/>
                    </a:lnTo>
                    <a:lnTo>
                      <a:pt x="2755" y="650"/>
                    </a:lnTo>
                    <a:lnTo>
                      <a:pt x="2724" y="621"/>
                    </a:lnTo>
                    <a:lnTo>
                      <a:pt x="2697" y="650"/>
                    </a:lnTo>
                    <a:lnTo>
                      <a:pt x="2578" y="532"/>
                    </a:lnTo>
                    <a:lnTo>
                      <a:pt x="2517" y="532"/>
                    </a:lnTo>
                    <a:lnTo>
                      <a:pt x="2548" y="562"/>
                    </a:lnTo>
                    <a:lnTo>
                      <a:pt x="2490" y="562"/>
                    </a:lnTo>
                    <a:lnTo>
                      <a:pt x="2460" y="532"/>
                    </a:lnTo>
                    <a:lnTo>
                      <a:pt x="2399" y="503"/>
                    </a:lnTo>
                    <a:lnTo>
                      <a:pt x="2371" y="503"/>
                    </a:lnTo>
                    <a:lnTo>
                      <a:pt x="2310" y="473"/>
                    </a:lnTo>
                    <a:lnTo>
                      <a:pt x="2222" y="473"/>
                    </a:lnTo>
                    <a:lnTo>
                      <a:pt x="2222" y="443"/>
                    </a:lnTo>
                    <a:lnTo>
                      <a:pt x="2162" y="443"/>
                    </a:lnTo>
                    <a:lnTo>
                      <a:pt x="2162" y="413"/>
                    </a:lnTo>
                    <a:lnTo>
                      <a:pt x="2134" y="413"/>
                    </a:lnTo>
                    <a:lnTo>
                      <a:pt x="2044" y="385"/>
                    </a:lnTo>
                    <a:lnTo>
                      <a:pt x="2015" y="355"/>
                    </a:lnTo>
                    <a:lnTo>
                      <a:pt x="1955" y="355"/>
                    </a:lnTo>
                    <a:lnTo>
                      <a:pt x="1925" y="325"/>
                    </a:lnTo>
                    <a:lnTo>
                      <a:pt x="1867" y="325"/>
                    </a:lnTo>
                    <a:lnTo>
                      <a:pt x="1837" y="295"/>
                    </a:lnTo>
                    <a:lnTo>
                      <a:pt x="1807" y="295"/>
                    </a:lnTo>
                    <a:lnTo>
                      <a:pt x="1778" y="266"/>
                    </a:lnTo>
                    <a:lnTo>
                      <a:pt x="1688" y="266"/>
                    </a:lnTo>
                    <a:lnTo>
                      <a:pt x="1660" y="237"/>
                    </a:lnTo>
                    <a:lnTo>
                      <a:pt x="1600" y="237"/>
                    </a:lnTo>
                    <a:lnTo>
                      <a:pt x="1569" y="207"/>
                    </a:lnTo>
                    <a:lnTo>
                      <a:pt x="1273" y="207"/>
                    </a:lnTo>
                    <a:lnTo>
                      <a:pt x="1243" y="176"/>
                    </a:lnTo>
                    <a:lnTo>
                      <a:pt x="1095" y="176"/>
                    </a:lnTo>
                    <a:lnTo>
                      <a:pt x="1095" y="207"/>
                    </a:lnTo>
                    <a:lnTo>
                      <a:pt x="1066" y="237"/>
                    </a:lnTo>
                    <a:lnTo>
                      <a:pt x="1037" y="266"/>
                    </a:lnTo>
                    <a:lnTo>
                      <a:pt x="1007" y="266"/>
                    </a:lnTo>
                    <a:lnTo>
                      <a:pt x="1007" y="295"/>
                    </a:lnTo>
                    <a:lnTo>
                      <a:pt x="977" y="295"/>
                    </a:lnTo>
                    <a:lnTo>
                      <a:pt x="977" y="266"/>
                    </a:lnTo>
                    <a:lnTo>
                      <a:pt x="1007" y="266"/>
                    </a:lnTo>
                    <a:lnTo>
                      <a:pt x="1037" y="237"/>
                    </a:lnTo>
                    <a:lnTo>
                      <a:pt x="1066" y="237"/>
                    </a:lnTo>
                    <a:lnTo>
                      <a:pt x="1037" y="207"/>
                    </a:lnTo>
                    <a:lnTo>
                      <a:pt x="1066" y="176"/>
                    </a:lnTo>
                    <a:lnTo>
                      <a:pt x="1037" y="148"/>
                    </a:lnTo>
                    <a:lnTo>
                      <a:pt x="1007" y="148"/>
                    </a:lnTo>
                    <a:lnTo>
                      <a:pt x="977" y="176"/>
                    </a:lnTo>
                    <a:lnTo>
                      <a:pt x="948" y="176"/>
                    </a:lnTo>
                    <a:lnTo>
                      <a:pt x="977" y="148"/>
                    </a:lnTo>
                    <a:lnTo>
                      <a:pt x="830" y="148"/>
                    </a:lnTo>
                    <a:lnTo>
                      <a:pt x="830" y="118"/>
                    </a:lnTo>
                    <a:lnTo>
                      <a:pt x="770" y="118"/>
                    </a:lnTo>
                    <a:lnTo>
                      <a:pt x="740" y="88"/>
                    </a:lnTo>
                    <a:lnTo>
                      <a:pt x="740" y="58"/>
                    </a:lnTo>
                    <a:lnTo>
                      <a:pt x="770" y="88"/>
                    </a:lnTo>
                    <a:lnTo>
                      <a:pt x="830" y="88"/>
                    </a:lnTo>
                    <a:lnTo>
                      <a:pt x="858" y="118"/>
                    </a:lnTo>
                    <a:lnTo>
                      <a:pt x="918" y="118"/>
                    </a:lnTo>
                    <a:lnTo>
                      <a:pt x="977" y="58"/>
                    </a:lnTo>
                    <a:lnTo>
                      <a:pt x="858" y="58"/>
                    </a:lnTo>
                    <a:lnTo>
                      <a:pt x="800" y="30"/>
                    </a:lnTo>
                    <a:lnTo>
                      <a:pt x="740" y="30"/>
                    </a:lnTo>
                    <a:lnTo>
                      <a:pt x="711" y="0"/>
                    </a:lnTo>
                    <a:lnTo>
                      <a:pt x="681" y="0"/>
                    </a:lnTo>
                    <a:lnTo>
                      <a:pt x="711" y="30"/>
                    </a:lnTo>
                    <a:lnTo>
                      <a:pt x="651" y="30"/>
                    </a:lnTo>
                    <a:lnTo>
                      <a:pt x="651" y="58"/>
                    </a:lnTo>
                    <a:lnTo>
                      <a:pt x="620" y="88"/>
                    </a:lnTo>
                    <a:lnTo>
                      <a:pt x="593" y="88"/>
                    </a:lnTo>
                    <a:lnTo>
                      <a:pt x="563" y="58"/>
                    </a:lnTo>
                    <a:lnTo>
                      <a:pt x="474" y="58"/>
                    </a:lnTo>
                    <a:lnTo>
                      <a:pt x="502" y="88"/>
                    </a:lnTo>
                    <a:lnTo>
                      <a:pt x="502" y="118"/>
                    </a:lnTo>
                    <a:lnTo>
                      <a:pt x="384" y="118"/>
                    </a:lnTo>
                    <a:lnTo>
                      <a:pt x="356" y="88"/>
                    </a:lnTo>
                    <a:lnTo>
                      <a:pt x="325" y="88"/>
                    </a:lnTo>
                    <a:lnTo>
                      <a:pt x="356" y="118"/>
                    </a:lnTo>
                    <a:lnTo>
                      <a:pt x="295" y="176"/>
                    </a:lnTo>
                    <a:lnTo>
                      <a:pt x="207" y="176"/>
                    </a:lnTo>
                    <a:lnTo>
                      <a:pt x="177" y="207"/>
                    </a:lnTo>
                    <a:lnTo>
                      <a:pt x="177" y="237"/>
                    </a:lnTo>
                    <a:lnTo>
                      <a:pt x="147" y="266"/>
                    </a:lnTo>
                    <a:lnTo>
                      <a:pt x="118" y="266"/>
                    </a:lnTo>
                    <a:lnTo>
                      <a:pt x="88" y="295"/>
                    </a:lnTo>
                    <a:lnTo>
                      <a:pt x="28" y="295"/>
                    </a:lnTo>
                    <a:lnTo>
                      <a:pt x="0" y="325"/>
                    </a:lnTo>
                    <a:lnTo>
                      <a:pt x="58" y="325"/>
                    </a:lnTo>
                    <a:lnTo>
                      <a:pt x="58" y="355"/>
                    </a:lnTo>
                    <a:lnTo>
                      <a:pt x="28" y="385"/>
                    </a:lnTo>
                    <a:lnTo>
                      <a:pt x="28" y="473"/>
                    </a:lnTo>
                    <a:lnTo>
                      <a:pt x="58" y="473"/>
                    </a:lnTo>
                    <a:lnTo>
                      <a:pt x="88" y="532"/>
                    </a:lnTo>
                    <a:lnTo>
                      <a:pt x="207" y="532"/>
                    </a:lnTo>
                    <a:lnTo>
                      <a:pt x="295" y="621"/>
                    </a:lnTo>
                    <a:lnTo>
                      <a:pt x="356" y="621"/>
                    </a:lnTo>
                    <a:lnTo>
                      <a:pt x="384" y="650"/>
                    </a:lnTo>
                    <a:lnTo>
                      <a:pt x="384" y="710"/>
                    </a:lnTo>
                    <a:lnTo>
                      <a:pt x="237" y="859"/>
                    </a:lnTo>
                    <a:lnTo>
                      <a:pt x="237" y="916"/>
                    </a:lnTo>
                    <a:lnTo>
                      <a:pt x="265" y="916"/>
                    </a:lnTo>
                    <a:lnTo>
                      <a:pt x="295" y="947"/>
                    </a:lnTo>
                    <a:lnTo>
                      <a:pt x="295" y="977"/>
                    </a:lnTo>
                    <a:lnTo>
                      <a:pt x="384" y="1066"/>
                    </a:lnTo>
                    <a:lnTo>
                      <a:pt x="384" y="1095"/>
                    </a:lnTo>
                    <a:lnTo>
                      <a:pt x="413" y="1095"/>
                    </a:lnTo>
                    <a:lnTo>
                      <a:pt x="474" y="1154"/>
                    </a:lnTo>
                    <a:lnTo>
                      <a:pt x="474" y="1184"/>
                    </a:lnTo>
                    <a:lnTo>
                      <a:pt x="533" y="1243"/>
                    </a:lnTo>
                    <a:lnTo>
                      <a:pt x="502" y="1243"/>
                    </a:lnTo>
                    <a:lnTo>
                      <a:pt x="444" y="1272"/>
                    </a:lnTo>
                    <a:lnTo>
                      <a:pt x="444" y="1332"/>
                    </a:lnTo>
                    <a:lnTo>
                      <a:pt x="413" y="1361"/>
                    </a:lnTo>
                    <a:lnTo>
                      <a:pt x="444" y="1391"/>
                    </a:lnTo>
                    <a:lnTo>
                      <a:pt x="474" y="1391"/>
                    </a:lnTo>
                    <a:lnTo>
                      <a:pt x="474" y="1421"/>
                    </a:lnTo>
                    <a:lnTo>
                      <a:pt x="444" y="1421"/>
                    </a:lnTo>
                    <a:lnTo>
                      <a:pt x="444" y="1479"/>
                    </a:lnTo>
                    <a:lnTo>
                      <a:pt x="474" y="1509"/>
                    </a:lnTo>
                    <a:lnTo>
                      <a:pt x="533" y="1509"/>
                    </a:lnTo>
                    <a:lnTo>
                      <a:pt x="563" y="1539"/>
                    </a:lnTo>
                    <a:lnTo>
                      <a:pt x="593" y="1539"/>
                    </a:lnTo>
                    <a:lnTo>
                      <a:pt x="563" y="1570"/>
                    </a:lnTo>
                    <a:lnTo>
                      <a:pt x="533" y="1570"/>
                    </a:lnTo>
                    <a:lnTo>
                      <a:pt x="533" y="1597"/>
                    </a:lnTo>
                    <a:lnTo>
                      <a:pt x="563" y="1597"/>
                    </a:lnTo>
                    <a:lnTo>
                      <a:pt x="563" y="1627"/>
                    </a:lnTo>
                    <a:lnTo>
                      <a:pt x="593" y="1657"/>
                    </a:lnTo>
                    <a:lnTo>
                      <a:pt x="651" y="1657"/>
                    </a:lnTo>
                    <a:lnTo>
                      <a:pt x="681" y="1688"/>
                    </a:lnTo>
                    <a:lnTo>
                      <a:pt x="681" y="1716"/>
                    </a:lnTo>
                    <a:lnTo>
                      <a:pt x="711" y="1746"/>
                    </a:lnTo>
                    <a:lnTo>
                      <a:pt x="620" y="1834"/>
                    </a:lnTo>
                    <a:lnTo>
                      <a:pt x="593" y="1834"/>
                    </a:lnTo>
                    <a:lnTo>
                      <a:pt x="651" y="1895"/>
                    </a:lnTo>
                    <a:lnTo>
                      <a:pt x="681" y="1895"/>
                    </a:lnTo>
                    <a:lnTo>
                      <a:pt x="711" y="1925"/>
                    </a:lnTo>
                    <a:lnTo>
                      <a:pt x="770" y="1925"/>
                    </a:lnTo>
                    <a:lnTo>
                      <a:pt x="830" y="1983"/>
                    </a:lnTo>
                    <a:lnTo>
                      <a:pt x="888" y="1983"/>
                    </a:lnTo>
                    <a:lnTo>
                      <a:pt x="1007" y="2101"/>
                    </a:lnTo>
                    <a:lnTo>
                      <a:pt x="948" y="2161"/>
                    </a:lnTo>
                    <a:lnTo>
                      <a:pt x="948" y="2220"/>
                    </a:lnTo>
                    <a:lnTo>
                      <a:pt x="918" y="2250"/>
                    </a:lnTo>
                    <a:lnTo>
                      <a:pt x="888" y="2250"/>
                    </a:lnTo>
                    <a:lnTo>
                      <a:pt x="830" y="2308"/>
                    </a:lnTo>
                    <a:lnTo>
                      <a:pt x="800" y="2308"/>
                    </a:lnTo>
                    <a:lnTo>
                      <a:pt x="711" y="2398"/>
                    </a:lnTo>
                    <a:lnTo>
                      <a:pt x="711" y="2426"/>
                    </a:lnTo>
                    <a:lnTo>
                      <a:pt x="681" y="2426"/>
                    </a:lnTo>
                    <a:lnTo>
                      <a:pt x="681" y="2456"/>
                    </a:lnTo>
                    <a:lnTo>
                      <a:pt x="620" y="2517"/>
                    </a:lnTo>
                    <a:lnTo>
                      <a:pt x="593" y="2517"/>
                    </a:lnTo>
                    <a:lnTo>
                      <a:pt x="474" y="2635"/>
                    </a:lnTo>
                    <a:lnTo>
                      <a:pt x="444" y="2635"/>
                    </a:lnTo>
                    <a:lnTo>
                      <a:pt x="384" y="2693"/>
                    </a:lnTo>
                    <a:lnTo>
                      <a:pt x="356" y="2693"/>
                    </a:lnTo>
                    <a:lnTo>
                      <a:pt x="295" y="2754"/>
                    </a:lnTo>
                    <a:lnTo>
                      <a:pt x="265" y="2754"/>
                    </a:lnTo>
                    <a:lnTo>
                      <a:pt x="237" y="2781"/>
                    </a:lnTo>
                    <a:lnTo>
                      <a:pt x="237" y="2811"/>
                    </a:lnTo>
                    <a:lnTo>
                      <a:pt x="325" y="2811"/>
                    </a:lnTo>
                    <a:lnTo>
                      <a:pt x="356" y="2781"/>
                    </a:lnTo>
                    <a:lnTo>
                      <a:pt x="384" y="2781"/>
                    </a:lnTo>
                    <a:lnTo>
                      <a:pt x="413" y="2754"/>
                    </a:lnTo>
                    <a:lnTo>
                      <a:pt x="413" y="2842"/>
                    </a:lnTo>
                    <a:lnTo>
                      <a:pt x="386" y="2842"/>
                    </a:lnTo>
                    <a:lnTo>
                      <a:pt x="413" y="2872"/>
                    </a:lnTo>
                    <a:lnTo>
                      <a:pt x="444" y="2872"/>
                    </a:lnTo>
                    <a:lnTo>
                      <a:pt x="502" y="2931"/>
                    </a:lnTo>
                    <a:lnTo>
                      <a:pt x="711" y="2931"/>
                    </a:lnTo>
                    <a:lnTo>
                      <a:pt x="770" y="2990"/>
                    </a:lnTo>
                    <a:lnTo>
                      <a:pt x="800" y="2990"/>
                    </a:lnTo>
                    <a:lnTo>
                      <a:pt x="800" y="3019"/>
                    </a:lnTo>
                    <a:lnTo>
                      <a:pt x="681" y="3019"/>
                    </a:lnTo>
                    <a:lnTo>
                      <a:pt x="620" y="2990"/>
                    </a:lnTo>
                    <a:lnTo>
                      <a:pt x="563" y="2990"/>
                    </a:lnTo>
                    <a:lnTo>
                      <a:pt x="533" y="3019"/>
                    </a:lnTo>
                    <a:lnTo>
                      <a:pt x="533" y="3049"/>
                    </a:lnTo>
                    <a:lnTo>
                      <a:pt x="384" y="3049"/>
                    </a:lnTo>
                    <a:lnTo>
                      <a:pt x="384" y="3108"/>
                    </a:lnTo>
                    <a:lnTo>
                      <a:pt x="325" y="3049"/>
                    </a:lnTo>
                    <a:lnTo>
                      <a:pt x="295" y="3079"/>
                    </a:lnTo>
                    <a:lnTo>
                      <a:pt x="295" y="3108"/>
                    </a:lnTo>
                    <a:lnTo>
                      <a:pt x="325" y="3137"/>
                    </a:lnTo>
                    <a:lnTo>
                      <a:pt x="295" y="3167"/>
                    </a:lnTo>
                    <a:lnTo>
                      <a:pt x="356" y="3167"/>
                    </a:lnTo>
                    <a:lnTo>
                      <a:pt x="356" y="3197"/>
                    </a:lnTo>
                    <a:lnTo>
                      <a:pt x="325" y="3197"/>
                    </a:lnTo>
                    <a:lnTo>
                      <a:pt x="295" y="3227"/>
                    </a:lnTo>
                    <a:lnTo>
                      <a:pt x="265" y="3227"/>
                    </a:lnTo>
                    <a:lnTo>
                      <a:pt x="265" y="3285"/>
                    </a:lnTo>
                    <a:lnTo>
                      <a:pt x="237" y="3315"/>
                    </a:lnTo>
                    <a:lnTo>
                      <a:pt x="207" y="3315"/>
                    </a:lnTo>
                    <a:lnTo>
                      <a:pt x="177" y="3345"/>
                    </a:lnTo>
                    <a:lnTo>
                      <a:pt x="177" y="3374"/>
                    </a:lnTo>
                    <a:lnTo>
                      <a:pt x="207" y="3464"/>
                    </a:lnTo>
                    <a:lnTo>
                      <a:pt x="237" y="3492"/>
                    </a:lnTo>
                    <a:lnTo>
                      <a:pt x="207" y="3522"/>
                    </a:lnTo>
                    <a:lnTo>
                      <a:pt x="207" y="3552"/>
                    </a:lnTo>
                    <a:lnTo>
                      <a:pt x="325" y="3671"/>
                    </a:lnTo>
                    <a:lnTo>
                      <a:pt x="265" y="3671"/>
                    </a:lnTo>
                    <a:lnTo>
                      <a:pt x="237" y="3701"/>
                    </a:lnTo>
                    <a:lnTo>
                      <a:pt x="237" y="3729"/>
                    </a:lnTo>
                    <a:lnTo>
                      <a:pt x="207" y="3760"/>
                    </a:lnTo>
                    <a:lnTo>
                      <a:pt x="237" y="3760"/>
                    </a:lnTo>
                    <a:lnTo>
                      <a:pt x="295" y="3819"/>
                    </a:lnTo>
                    <a:lnTo>
                      <a:pt x="325" y="3819"/>
                    </a:lnTo>
                    <a:lnTo>
                      <a:pt x="356" y="3847"/>
                    </a:lnTo>
                    <a:lnTo>
                      <a:pt x="356" y="3878"/>
                    </a:lnTo>
                    <a:lnTo>
                      <a:pt x="325" y="3908"/>
                    </a:lnTo>
                    <a:lnTo>
                      <a:pt x="325" y="3996"/>
                    </a:lnTo>
                    <a:lnTo>
                      <a:pt x="356" y="3966"/>
                    </a:lnTo>
                    <a:lnTo>
                      <a:pt x="384" y="3996"/>
                    </a:lnTo>
                    <a:lnTo>
                      <a:pt x="384" y="4026"/>
                    </a:lnTo>
                    <a:lnTo>
                      <a:pt x="444" y="4085"/>
                    </a:lnTo>
                    <a:lnTo>
                      <a:pt x="444" y="4114"/>
                    </a:lnTo>
                    <a:lnTo>
                      <a:pt x="474" y="4144"/>
                    </a:lnTo>
                    <a:lnTo>
                      <a:pt x="474" y="4203"/>
                    </a:lnTo>
                    <a:lnTo>
                      <a:pt x="474" y="4233"/>
                    </a:lnTo>
                    <a:lnTo>
                      <a:pt x="593" y="4233"/>
                    </a:lnTo>
                    <a:lnTo>
                      <a:pt x="620" y="4263"/>
                    </a:lnTo>
                    <a:lnTo>
                      <a:pt x="770" y="4263"/>
                    </a:lnTo>
                    <a:lnTo>
                      <a:pt x="800" y="4292"/>
                    </a:lnTo>
                    <a:lnTo>
                      <a:pt x="800" y="4351"/>
                    </a:lnTo>
                    <a:lnTo>
                      <a:pt x="830" y="4351"/>
                    </a:lnTo>
                    <a:lnTo>
                      <a:pt x="858" y="4321"/>
                    </a:lnTo>
                    <a:lnTo>
                      <a:pt x="888" y="4321"/>
                    </a:lnTo>
                    <a:lnTo>
                      <a:pt x="918" y="4292"/>
                    </a:lnTo>
                    <a:lnTo>
                      <a:pt x="948" y="4292"/>
                    </a:lnTo>
                    <a:lnTo>
                      <a:pt x="948" y="4321"/>
                    </a:lnTo>
                    <a:lnTo>
                      <a:pt x="1066" y="4321"/>
                    </a:lnTo>
                    <a:lnTo>
                      <a:pt x="1066" y="4351"/>
                    </a:lnTo>
                    <a:lnTo>
                      <a:pt x="1095" y="4351"/>
                    </a:lnTo>
                    <a:lnTo>
                      <a:pt x="1125" y="4381"/>
                    </a:lnTo>
                    <a:lnTo>
                      <a:pt x="1186" y="4381"/>
                    </a:lnTo>
                    <a:lnTo>
                      <a:pt x="1186" y="4499"/>
                    </a:lnTo>
                    <a:lnTo>
                      <a:pt x="1214" y="4530"/>
                    </a:lnTo>
                    <a:lnTo>
                      <a:pt x="1214" y="4588"/>
                    </a:lnTo>
                    <a:lnTo>
                      <a:pt x="1186" y="4588"/>
                    </a:lnTo>
                    <a:lnTo>
                      <a:pt x="1186" y="4618"/>
                    </a:lnTo>
                    <a:lnTo>
                      <a:pt x="1273" y="4707"/>
                    </a:lnTo>
                    <a:lnTo>
                      <a:pt x="1273" y="4737"/>
                    </a:lnTo>
                    <a:lnTo>
                      <a:pt x="1304" y="4764"/>
                    </a:lnTo>
                    <a:lnTo>
                      <a:pt x="1332" y="4764"/>
                    </a:lnTo>
                    <a:lnTo>
                      <a:pt x="1332" y="4794"/>
                    </a:lnTo>
                    <a:lnTo>
                      <a:pt x="1393" y="4855"/>
                    </a:lnTo>
                    <a:lnTo>
                      <a:pt x="1450" y="4855"/>
                    </a:lnTo>
                    <a:lnTo>
                      <a:pt x="1450" y="4883"/>
                    </a:lnTo>
                    <a:lnTo>
                      <a:pt x="1480" y="4914"/>
                    </a:lnTo>
                    <a:lnTo>
                      <a:pt x="1480" y="4973"/>
                    </a:lnTo>
                    <a:lnTo>
                      <a:pt x="1630" y="4973"/>
                    </a:lnTo>
                    <a:lnTo>
                      <a:pt x="1660" y="5001"/>
                    </a:lnTo>
                    <a:lnTo>
                      <a:pt x="1660" y="5062"/>
                    </a:lnTo>
                    <a:lnTo>
                      <a:pt x="1718" y="5062"/>
                    </a:lnTo>
                    <a:lnTo>
                      <a:pt x="1748" y="5092"/>
                    </a:lnTo>
                    <a:lnTo>
                      <a:pt x="1748" y="5120"/>
                    </a:lnTo>
                    <a:lnTo>
                      <a:pt x="1688" y="5120"/>
                    </a:lnTo>
                    <a:lnTo>
                      <a:pt x="1688" y="5150"/>
                    </a:lnTo>
                    <a:lnTo>
                      <a:pt x="1660" y="5180"/>
                    </a:lnTo>
                    <a:lnTo>
                      <a:pt x="1630" y="5180"/>
                    </a:lnTo>
                    <a:lnTo>
                      <a:pt x="1600" y="5210"/>
                    </a:lnTo>
                    <a:lnTo>
                      <a:pt x="1569" y="5210"/>
                    </a:lnTo>
                    <a:lnTo>
                      <a:pt x="1511" y="5150"/>
                    </a:lnTo>
                    <a:lnTo>
                      <a:pt x="1423" y="5150"/>
                    </a:lnTo>
                    <a:lnTo>
                      <a:pt x="1393" y="5180"/>
                    </a:lnTo>
                    <a:lnTo>
                      <a:pt x="1393" y="5210"/>
                    </a:lnTo>
                    <a:lnTo>
                      <a:pt x="1480" y="5298"/>
                    </a:lnTo>
                    <a:lnTo>
                      <a:pt x="1480" y="5417"/>
                    </a:lnTo>
                    <a:lnTo>
                      <a:pt x="1511" y="5448"/>
                    </a:lnTo>
                    <a:lnTo>
                      <a:pt x="1511" y="5475"/>
                    </a:lnTo>
                    <a:lnTo>
                      <a:pt x="1569" y="5535"/>
                    </a:lnTo>
                    <a:lnTo>
                      <a:pt x="1660" y="5535"/>
                    </a:lnTo>
                    <a:lnTo>
                      <a:pt x="1688" y="5505"/>
                    </a:lnTo>
                    <a:lnTo>
                      <a:pt x="1688" y="5448"/>
                    </a:lnTo>
                    <a:lnTo>
                      <a:pt x="1748" y="5448"/>
                    </a:lnTo>
                    <a:lnTo>
                      <a:pt x="1778" y="5475"/>
                    </a:lnTo>
                    <a:lnTo>
                      <a:pt x="1837" y="5475"/>
                    </a:lnTo>
                    <a:lnTo>
                      <a:pt x="1867" y="5448"/>
                    </a:lnTo>
                    <a:lnTo>
                      <a:pt x="2103" y="5448"/>
                    </a:lnTo>
                    <a:lnTo>
                      <a:pt x="2103" y="5475"/>
                    </a:lnTo>
                    <a:lnTo>
                      <a:pt x="2134" y="5475"/>
                    </a:lnTo>
                    <a:lnTo>
                      <a:pt x="2162" y="5505"/>
                    </a:lnTo>
                    <a:lnTo>
                      <a:pt x="2162" y="5535"/>
                    </a:lnTo>
                    <a:lnTo>
                      <a:pt x="2222" y="5594"/>
                    </a:lnTo>
                    <a:lnTo>
                      <a:pt x="2253" y="5594"/>
                    </a:lnTo>
                    <a:lnTo>
                      <a:pt x="2253" y="5623"/>
                    </a:lnTo>
                    <a:lnTo>
                      <a:pt x="2222" y="5654"/>
                    </a:lnTo>
                    <a:lnTo>
                      <a:pt x="2162" y="5654"/>
                    </a:lnTo>
                    <a:lnTo>
                      <a:pt x="2162" y="5684"/>
                    </a:lnTo>
                    <a:lnTo>
                      <a:pt x="2192" y="5684"/>
                    </a:lnTo>
                    <a:lnTo>
                      <a:pt x="2222" y="5712"/>
                    </a:lnTo>
                    <a:lnTo>
                      <a:pt x="2222" y="5773"/>
                    </a:lnTo>
                    <a:lnTo>
                      <a:pt x="2253" y="5773"/>
                    </a:lnTo>
                    <a:lnTo>
                      <a:pt x="2222" y="5802"/>
                    </a:lnTo>
                    <a:lnTo>
                      <a:pt x="2310" y="5802"/>
                    </a:lnTo>
                    <a:lnTo>
                      <a:pt x="2371" y="5830"/>
                    </a:lnTo>
                    <a:lnTo>
                      <a:pt x="2399" y="5802"/>
                    </a:lnTo>
                    <a:lnTo>
                      <a:pt x="2429" y="5802"/>
                    </a:lnTo>
                    <a:lnTo>
                      <a:pt x="2460" y="5830"/>
                    </a:lnTo>
                    <a:lnTo>
                      <a:pt x="2460" y="5861"/>
                    </a:lnTo>
                    <a:lnTo>
                      <a:pt x="2517" y="5861"/>
                    </a:lnTo>
                    <a:lnTo>
                      <a:pt x="2517" y="5891"/>
                    </a:lnTo>
                    <a:lnTo>
                      <a:pt x="2548" y="5921"/>
                    </a:lnTo>
                    <a:lnTo>
                      <a:pt x="2548" y="5948"/>
                    </a:lnTo>
                    <a:lnTo>
                      <a:pt x="2578" y="5979"/>
                    </a:lnTo>
                    <a:lnTo>
                      <a:pt x="2578" y="6068"/>
                    </a:lnTo>
                    <a:lnTo>
                      <a:pt x="2608" y="6068"/>
                    </a:lnTo>
                    <a:lnTo>
                      <a:pt x="2636" y="6098"/>
                    </a:lnTo>
                    <a:lnTo>
                      <a:pt x="2667" y="6098"/>
                    </a:lnTo>
                    <a:lnTo>
                      <a:pt x="2697" y="6068"/>
                    </a:lnTo>
                    <a:lnTo>
                      <a:pt x="2755" y="6068"/>
                    </a:lnTo>
                    <a:lnTo>
                      <a:pt x="2815" y="6127"/>
                    </a:lnTo>
                    <a:lnTo>
                      <a:pt x="2874" y="6127"/>
                    </a:lnTo>
                    <a:lnTo>
                      <a:pt x="2874" y="6157"/>
                    </a:lnTo>
                    <a:lnTo>
                      <a:pt x="2933" y="6098"/>
                    </a:lnTo>
                    <a:lnTo>
                      <a:pt x="3052" y="6098"/>
                    </a:lnTo>
                    <a:lnTo>
                      <a:pt x="3081" y="6068"/>
                    </a:lnTo>
                    <a:lnTo>
                      <a:pt x="3110" y="6068"/>
                    </a:lnTo>
                    <a:lnTo>
                      <a:pt x="3170" y="6127"/>
                    </a:lnTo>
                    <a:lnTo>
                      <a:pt x="3170" y="6157"/>
                    </a:lnTo>
                    <a:lnTo>
                      <a:pt x="3199" y="6186"/>
                    </a:lnTo>
                    <a:lnTo>
                      <a:pt x="3259" y="6216"/>
                    </a:lnTo>
                    <a:lnTo>
                      <a:pt x="3290" y="6246"/>
                    </a:lnTo>
                    <a:lnTo>
                      <a:pt x="3347" y="6186"/>
                    </a:lnTo>
                    <a:lnTo>
                      <a:pt x="3377" y="6216"/>
                    </a:lnTo>
                    <a:lnTo>
                      <a:pt x="3436" y="6216"/>
                    </a:lnTo>
                    <a:lnTo>
                      <a:pt x="3466" y="6246"/>
                    </a:lnTo>
                    <a:lnTo>
                      <a:pt x="3497" y="6246"/>
                    </a:lnTo>
                    <a:lnTo>
                      <a:pt x="3527" y="6276"/>
                    </a:lnTo>
                    <a:lnTo>
                      <a:pt x="3554" y="6276"/>
                    </a:lnTo>
                    <a:lnTo>
                      <a:pt x="3584" y="6246"/>
                    </a:lnTo>
                    <a:lnTo>
                      <a:pt x="3645" y="6304"/>
                    </a:lnTo>
                    <a:lnTo>
                      <a:pt x="3704" y="6304"/>
                    </a:lnTo>
                    <a:lnTo>
                      <a:pt x="3704" y="6334"/>
                    </a:lnTo>
                    <a:lnTo>
                      <a:pt x="3734" y="6334"/>
                    </a:lnTo>
                    <a:lnTo>
                      <a:pt x="3763" y="6364"/>
                    </a:lnTo>
                    <a:lnTo>
                      <a:pt x="3791" y="6364"/>
                    </a:lnTo>
                    <a:lnTo>
                      <a:pt x="3822" y="6334"/>
                    </a:lnTo>
                    <a:lnTo>
                      <a:pt x="3852" y="6334"/>
                    </a:lnTo>
                    <a:lnTo>
                      <a:pt x="3852" y="6423"/>
                    </a:lnTo>
                    <a:lnTo>
                      <a:pt x="3882" y="6452"/>
                    </a:lnTo>
                    <a:lnTo>
                      <a:pt x="3822" y="6513"/>
                    </a:lnTo>
                    <a:lnTo>
                      <a:pt x="3791" y="6513"/>
                    </a:lnTo>
                    <a:lnTo>
                      <a:pt x="3791" y="6571"/>
                    </a:lnTo>
                    <a:lnTo>
                      <a:pt x="3822" y="6571"/>
                    </a:lnTo>
                    <a:lnTo>
                      <a:pt x="3852" y="6602"/>
                    </a:lnTo>
                    <a:lnTo>
                      <a:pt x="3791" y="6602"/>
                    </a:lnTo>
                    <a:lnTo>
                      <a:pt x="3791" y="6689"/>
                    </a:lnTo>
                    <a:lnTo>
                      <a:pt x="3822" y="6689"/>
                    </a:lnTo>
                    <a:lnTo>
                      <a:pt x="3852" y="6720"/>
                    </a:lnTo>
                    <a:lnTo>
                      <a:pt x="3852" y="6777"/>
                    </a:lnTo>
                    <a:lnTo>
                      <a:pt x="3882" y="6777"/>
                    </a:lnTo>
                    <a:lnTo>
                      <a:pt x="3882" y="6838"/>
                    </a:lnTo>
                    <a:lnTo>
                      <a:pt x="3852" y="6868"/>
                    </a:lnTo>
                    <a:lnTo>
                      <a:pt x="3852" y="6927"/>
                    </a:lnTo>
                    <a:lnTo>
                      <a:pt x="3584" y="6927"/>
                    </a:lnTo>
                    <a:lnTo>
                      <a:pt x="3584" y="6986"/>
                    </a:lnTo>
                    <a:lnTo>
                      <a:pt x="3527" y="6986"/>
                    </a:lnTo>
                    <a:lnTo>
                      <a:pt x="3497" y="7015"/>
                    </a:lnTo>
                    <a:lnTo>
                      <a:pt x="3466" y="7015"/>
                    </a:lnTo>
                    <a:lnTo>
                      <a:pt x="3466" y="7105"/>
                    </a:lnTo>
                    <a:lnTo>
                      <a:pt x="3497" y="7105"/>
                    </a:lnTo>
                    <a:lnTo>
                      <a:pt x="3466" y="7133"/>
                    </a:lnTo>
                    <a:lnTo>
                      <a:pt x="3466" y="7163"/>
                    </a:lnTo>
                    <a:lnTo>
                      <a:pt x="3645" y="7163"/>
                    </a:lnTo>
                    <a:lnTo>
                      <a:pt x="3673" y="7133"/>
                    </a:lnTo>
                    <a:lnTo>
                      <a:pt x="3763" y="7133"/>
                    </a:lnTo>
                    <a:lnTo>
                      <a:pt x="3763" y="7223"/>
                    </a:lnTo>
                    <a:lnTo>
                      <a:pt x="3734" y="7193"/>
                    </a:lnTo>
                    <a:lnTo>
                      <a:pt x="3704" y="7223"/>
                    </a:lnTo>
                    <a:lnTo>
                      <a:pt x="3673" y="7223"/>
                    </a:lnTo>
                    <a:lnTo>
                      <a:pt x="3645" y="7252"/>
                    </a:lnTo>
                    <a:lnTo>
                      <a:pt x="3554" y="7252"/>
                    </a:lnTo>
                    <a:lnTo>
                      <a:pt x="3527" y="7281"/>
                    </a:lnTo>
                    <a:lnTo>
                      <a:pt x="3527" y="7311"/>
                    </a:lnTo>
                    <a:lnTo>
                      <a:pt x="3554" y="7311"/>
                    </a:lnTo>
                    <a:lnTo>
                      <a:pt x="3554" y="7342"/>
                    </a:lnTo>
                    <a:lnTo>
                      <a:pt x="3527" y="7342"/>
                    </a:lnTo>
                    <a:lnTo>
                      <a:pt x="3527" y="7311"/>
                    </a:lnTo>
                    <a:lnTo>
                      <a:pt x="3466" y="7311"/>
                    </a:lnTo>
                    <a:lnTo>
                      <a:pt x="3436" y="7342"/>
                    </a:lnTo>
                    <a:lnTo>
                      <a:pt x="3377" y="7342"/>
                    </a:lnTo>
                    <a:lnTo>
                      <a:pt x="3377" y="7370"/>
                    </a:lnTo>
                    <a:lnTo>
                      <a:pt x="3436" y="7430"/>
                    </a:lnTo>
                    <a:lnTo>
                      <a:pt x="3466" y="7400"/>
                    </a:lnTo>
                    <a:lnTo>
                      <a:pt x="3554" y="7488"/>
                    </a:lnTo>
                    <a:lnTo>
                      <a:pt x="3584" y="7488"/>
                    </a:lnTo>
                    <a:lnTo>
                      <a:pt x="3615" y="7518"/>
                    </a:lnTo>
                    <a:lnTo>
                      <a:pt x="3615" y="7549"/>
                    </a:lnTo>
                    <a:lnTo>
                      <a:pt x="3584" y="7518"/>
                    </a:lnTo>
                    <a:lnTo>
                      <a:pt x="3554" y="7518"/>
                    </a:lnTo>
                    <a:lnTo>
                      <a:pt x="3527" y="7488"/>
                    </a:lnTo>
                    <a:lnTo>
                      <a:pt x="3497" y="7518"/>
                    </a:lnTo>
                    <a:lnTo>
                      <a:pt x="3497" y="7579"/>
                    </a:lnTo>
                    <a:lnTo>
                      <a:pt x="3466" y="7549"/>
                    </a:lnTo>
                    <a:lnTo>
                      <a:pt x="3466" y="7518"/>
                    </a:lnTo>
                    <a:lnTo>
                      <a:pt x="3436" y="7549"/>
                    </a:lnTo>
                    <a:lnTo>
                      <a:pt x="3436" y="7607"/>
                    </a:lnTo>
                    <a:lnTo>
                      <a:pt x="3408" y="7637"/>
                    </a:lnTo>
                    <a:lnTo>
                      <a:pt x="3408" y="7667"/>
                    </a:lnTo>
                    <a:lnTo>
                      <a:pt x="3377" y="7667"/>
                    </a:lnTo>
                    <a:lnTo>
                      <a:pt x="3377" y="7725"/>
                    </a:lnTo>
                    <a:lnTo>
                      <a:pt x="3408" y="7697"/>
                    </a:lnTo>
                    <a:lnTo>
                      <a:pt x="3408" y="7725"/>
                    </a:lnTo>
                    <a:lnTo>
                      <a:pt x="3436" y="7756"/>
                    </a:lnTo>
                    <a:lnTo>
                      <a:pt x="3408" y="7786"/>
                    </a:lnTo>
                    <a:lnTo>
                      <a:pt x="3347" y="7756"/>
                    </a:lnTo>
                    <a:lnTo>
                      <a:pt x="3317" y="7786"/>
                    </a:lnTo>
                    <a:lnTo>
                      <a:pt x="3259" y="7786"/>
                    </a:lnTo>
                    <a:lnTo>
                      <a:pt x="3259" y="7756"/>
                    </a:lnTo>
                    <a:lnTo>
                      <a:pt x="3199" y="7725"/>
                    </a:lnTo>
                    <a:lnTo>
                      <a:pt x="3170" y="7725"/>
                    </a:lnTo>
                    <a:lnTo>
                      <a:pt x="3170" y="7786"/>
                    </a:lnTo>
                    <a:lnTo>
                      <a:pt x="3199" y="7786"/>
                    </a:lnTo>
                    <a:lnTo>
                      <a:pt x="3170" y="7815"/>
                    </a:lnTo>
                    <a:lnTo>
                      <a:pt x="3140" y="7815"/>
                    </a:lnTo>
                    <a:lnTo>
                      <a:pt x="3140" y="7844"/>
                    </a:lnTo>
                    <a:lnTo>
                      <a:pt x="3229" y="7844"/>
                    </a:lnTo>
                    <a:lnTo>
                      <a:pt x="3259" y="7874"/>
                    </a:lnTo>
                    <a:lnTo>
                      <a:pt x="3290" y="7874"/>
                    </a:lnTo>
                    <a:lnTo>
                      <a:pt x="3290" y="7904"/>
                    </a:lnTo>
                    <a:lnTo>
                      <a:pt x="3317" y="7904"/>
                    </a:lnTo>
                    <a:lnTo>
                      <a:pt x="3377" y="7962"/>
                    </a:lnTo>
                    <a:lnTo>
                      <a:pt x="3377" y="7992"/>
                    </a:lnTo>
                    <a:lnTo>
                      <a:pt x="3466" y="7992"/>
                    </a:lnTo>
                    <a:lnTo>
                      <a:pt x="3466" y="7962"/>
                    </a:lnTo>
                    <a:lnTo>
                      <a:pt x="3527" y="8022"/>
                    </a:lnTo>
                    <a:lnTo>
                      <a:pt x="3584" y="8052"/>
                    </a:lnTo>
                    <a:lnTo>
                      <a:pt x="3584" y="8081"/>
                    </a:lnTo>
                    <a:lnTo>
                      <a:pt x="3615" y="8081"/>
                    </a:lnTo>
                    <a:lnTo>
                      <a:pt x="3645" y="8111"/>
                    </a:lnTo>
                    <a:lnTo>
                      <a:pt x="3734" y="8111"/>
                    </a:lnTo>
                    <a:lnTo>
                      <a:pt x="3791" y="8170"/>
                    </a:lnTo>
                    <a:lnTo>
                      <a:pt x="3822" y="8170"/>
                    </a:lnTo>
                    <a:lnTo>
                      <a:pt x="3882" y="8229"/>
                    </a:lnTo>
                    <a:lnTo>
                      <a:pt x="3911" y="8229"/>
                    </a:lnTo>
                    <a:lnTo>
                      <a:pt x="4059" y="8378"/>
                    </a:lnTo>
                    <a:lnTo>
                      <a:pt x="4089" y="8378"/>
                    </a:lnTo>
                    <a:lnTo>
                      <a:pt x="4089" y="8408"/>
                    </a:lnTo>
                    <a:lnTo>
                      <a:pt x="4119" y="8436"/>
                    </a:lnTo>
                    <a:lnTo>
                      <a:pt x="4147" y="8436"/>
                    </a:lnTo>
                    <a:lnTo>
                      <a:pt x="4147" y="8378"/>
                    </a:lnTo>
                    <a:lnTo>
                      <a:pt x="4177" y="8347"/>
                    </a:lnTo>
                    <a:lnTo>
                      <a:pt x="4207" y="8347"/>
                    </a:lnTo>
                    <a:lnTo>
                      <a:pt x="4238" y="8378"/>
                    </a:lnTo>
                    <a:lnTo>
                      <a:pt x="4357" y="8378"/>
                    </a:lnTo>
                    <a:lnTo>
                      <a:pt x="4384" y="8408"/>
                    </a:lnTo>
                    <a:lnTo>
                      <a:pt x="4414" y="8408"/>
                    </a:lnTo>
                    <a:lnTo>
                      <a:pt x="4445" y="8436"/>
                    </a:lnTo>
                    <a:lnTo>
                      <a:pt x="4503" y="8436"/>
                    </a:lnTo>
                    <a:lnTo>
                      <a:pt x="4533" y="8465"/>
                    </a:lnTo>
                    <a:lnTo>
                      <a:pt x="4593" y="8465"/>
                    </a:lnTo>
                    <a:lnTo>
                      <a:pt x="4652" y="8496"/>
                    </a:lnTo>
                    <a:lnTo>
                      <a:pt x="4712" y="8496"/>
                    </a:lnTo>
                    <a:lnTo>
                      <a:pt x="4740" y="8465"/>
                    </a:lnTo>
                    <a:lnTo>
                      <a:pt x="4800" y="8465"/>
                    </a:lnTo>
                    <a:lnTo>
                      <a:pt x="4830" y="8496"/>
                    </a:lnTo>
                    <a:lnTo>
                      <a:pt x="4919" y="8496"/>
                    </a:lnTo>
                    <a:lnTo>
                      <a:pt x="4977" y="8554"/>
                    </a:lnTo>
                    <a:lnTo>
                      <a:pt x="5007" y="8554"/>
                    </a:lnTo>
                    <a:lnTo>
                      <a:pt x="5037" y="8585"/>
                    </a:lnTo>
                    <a:lnTo>
                      <a:pt x="5126" y="8585"/>
                    </a:lnTo>
                    <a:lnTo>
                      <a:pt x="5156" y="8615"/>
                    </a:lnTo>
                    <a:lnTo>
                      <a:pt x="5186" y="8615"/>
                    </a:lnTo>
                    <a:lnTo>
                      <a:pt x="5214" y="8644"/>
                    </a:lnTo>
                    <a:lnTo>
                      <a:pt x="5186" y="8672"/>
                    </a:lnTo>
                    <a:lnTo>
                      <a:pt x="5214" y="8703"/>
                    </a:lnTo>
                    <a:lnTo>
                      <a:pt x="5244" y="8703"/>
                    </a:lnTo>
                    <a:lnTo>
                      <a:pt x="5274" y="8672"/>
                    </a:lnTo>
                    <a:lnTo>
                      <a:pt x="5333" y="8672"/>
                    </a:lnTo>
                    <a:lnTo>
                      <a:pt x="5363" y="8644"/>
                    </a:lnTo>
                    <a:lnTo>
                      <a:pt x="5451" y="8644"/>
                    </a:lnTo>
                    <a:lnTo>
                      <a:pt x="5481" y="8672"/>
                    </a:lnTo>
                    <a:lnTo>
                      <a:pt x="5481" y="8644"/>
                    </a:lnTo>
                    <a:lnTo>
                      <a:pt x="5570" y="8644"/>
                    </a:lnTo>
                    <a:lnTo>
                      <a:pt x="5630" y="8703"/>
                    </a:lnTo>
                    <a:lnTo>
                      <a:pt x="5719" y="8703"/>
                    </a:lnTo>
                    <a:lnTo>
                      <a:pt x="5749" y="8733"/>
                    </a:lnTo>
                    <a:lnTo>
                      <a:pt x="5749" y="8821"/>
                    </a:lnTo>
                    <a:lnTo>
                      <a:pt x="5777" y="8851"/>
                    </a:lnTo>
                    <a:lnTo>
                      <a:pt x="5808" y="8851"/>
                    </a:lnTo>
                    <a:lnTo>
                      <a:pt x="5837" y="8881"/>
                    </a:lnTo>
                    <a:lnTo>
                      <a:pt x="5926" y="8881"/>
                    </a:lnTo>
                    <a:lnTo>
                      <a:pt x="5986" y="8940"/>
                    </a:lnTo>
                    <a:lnTo>
                      <a:pt x="6074" y="8940"/>
                    </a:lnTo>
                    <a:lnTo>
                      <a:pt x="6074" y="8969"/>
                    </a:lnTo>
                    <a:lnTo>
                      <a:pt x="6104" y="8999"/>
                    </a:lnTo>
                    <a:lnTo>
                      <a:pt x="6133" y="8999"/>
                    </a:lnTo>
                    <a:lnTo>
                      <a:pt x="6163" y="9028"/>
                    </a:lnTo>
                    <a:lnTo>
                      <a:pt x="6193" y="9028"/>
                    </a:lnTo>
                    <a:lnTo>
                      <a:pt x="6193" y="8465"/>
                    </a:lnTo>
                    <a:lnTo>
                      <a:pt x="6223" y="8436"/>
                    </a:lnTo>
                    <a:lnTo>
                      <a:pt x="6193" y="8436"/>
                    </a:lnTo>
                    <a:lnTo>
                      <a:pt x="6163" y="8408"/>
                    </a:lnTo>
                    <a:lnTo>
                      <a:pt x="6193" y="8378"/>
                    </a:lnTo>
                    <a:lnTo>
                      <a:pt x="6193" y="8259"/>
                    </a:lnTo>
                    <a:lnTo>
                      <a:pt x="6163" y="8259"/>
                    </a:lnTo>
                    <a:lnTo>
                      <a:pt x="6163" y="8290"/>
                    </a:lnTo>
                    <a:lnTo>
                      <a:pt x="6163" y="8378"/>
                    </a:lnTo>
                    <a:lnTo>
                      <a:pt x="6133" y="8347"/>
                    </a:lnTo>
                    <a:lnTo>
                      <a:pt x="6133" y="8317"/>
                    </a:lnTo>
                    <a:lnTo>
                      <a:pt x="6163" y="8290"/>
                    </a:lnTo>
                    <a:lnTo>
                      <a:pt x="6104" y="8229"/>
                    </a:lnTo>
                    <a:lnTo>
                      <a:pt x="6104" y="8199"/>
                    </a:lnTo>
                    <a:lnTo>
                      <a:pt x="6074" y="8170"/>
                    </a:lnTo>
                    <a:lnTo>
                      <a:pt x="6074" y="8140"/>
                    </a:lnTo>
                    <a:lnTo>
                      <a:pt x="6014" y="8140"/>
                    </a:lnTo>
                    <a:lnTo>
                      <a:pt x="6014" y="8111"/>
                    </a:lnTo>
                    <a:lnTo>
                      <a:pt x="5986" y="8081"/>
                    </a:lnTo>
                    <a:lnTo>
                      <a:pt x="5926" y="8081"/>
                    </a:lnTo>
                    <a:lnTo>
                      <a:pt x="5895" y="8052"/>
                    </a:lnTo>
                    <a:lnTo>
                      <a:pt x="5895" y="7992"/>
                    </a:lnTo>
                    <a:lnTo>
                      <a:pt x="5956" y="7934"/>
                    </a:lnTo>
                    <a:lnTo>
                      <a:pt x="5956" y="7904"/>
                    </a:lnTo>
                    <a:lnTo>
                      <a:pt x="5986" y="7934"/>
                    </a:lnTo>
                    <a:lnTo>
                      <a:pt x="5986" y="7904"/>
                    </a:lnTo>
                    <a:lnTo>
                      <a:pt x="6014" y="7874"/>
                    </a:lnTo>
                    <a:lnTo>
                      <a:pt x="6014" y="7815"/>
                    </a:lnTo>
                    <a:lnTo>
                      <a:pt x="6044" y="7786"/>
                    </a:lnTo>
                    <a:lnTo>
                      <a:pt x="6044" y="7667"/>
                    </a:lnTo>
                    <a:lnTo>
                      <a:pt x="6014" y="7637"/>
                    </a:lnTo>
                    <a:lnTo>
                      <a:pt x="6044" y="7637"/>
                    </a:lnTo>
                    <a:lnTo>
                      <a:pt x="6074" y="7667"/>
                    </a:lnTo>
                    <a:lnTo>
                      <a:pt x="6074" y="7637"/>
                    </a:lnTo>
                    <a:lnTo>
                      <a:pt x="6104" y="7637"/>
                    </a:lnTo>
                    <a:lnTo>
                      <a:pt x="6133" y="7667"/>
                    </a:lnTo>
                    <a:lnTo>
                      <a:pt x="6133" y="7637"/>
                    </a:lnTo>
                    <a:lnTo>
                      <a:pt x="6193" y="7637"/>
                    </a:lnTo>
                    <a:lnTo>
                      <a:pt x="6193" y="7075"/>
                    </a:lnTo>
                    <a:lnTo>
                      <a:pt x="6133" y="7015"/>
                    </a:lnTo>
                    <a:lnTo>
                      <a:pt x="6133" y="6986"/>
                    </a:lnTo>
                    <a:lnTo>
                      <a:pt x="6074" y="6956"/>
                    </a:lnTo>
                    <a:lnTo>
                      <a:pt x="5926" y="6956"/>
                    </a:lnTo>
                    <a:lnTo>
                      <a:pt x="5926" y="6927"/>
                    </a:lnTo>
                    <a:lnTo>
                      <a:pt x="5895" y="6927"/>
                    </a:lnTo>
                    <a:lnTo>
                      <a:pt x="5867" y="6986"/>
                    </a:lnTo>
                    <a:lnTo>
                      <a:pt x="5808" y="6927"/>
                    </a:lnTo>
                    <a:lnTo>
                      <a:pt x="5808" y="6897"/>
                    </a:lnTo>
                    <a:lnTo>
                      <a:pt x="5777" y="6868"/>
                    </a:lnTo>
                    <a:lnTo>
                      <a:pt x="5808" y="6868"/>
                    </a:lnTo>
                    <a:lnTo>
                      <a:pt x="5777" y="6838"/>
                    </a:lnTo>
                    <a:lnTo>
                      <a:pt x="5777" y="6777"/>
                    </a:lnTo>
                    <a:lnTo>
                      <a:pt x="5719" y="6777"/>
                    </a:lnTo>
                    <a:lnTo>
                      <a:pt x="5688" y="6750"/>
                    </a:lnTo>
                    <a:lnTo>
                      <a:pt x="5630" y="6750"/>
                    </a:lnTo>
                    <a:lnTo>
                      <a:pt x="5601" y="6720"/>
                    </a:lnTo>
                    <a:lnTo>
                      <a:pt x="5630" y="6689"/>
                    </a:lnTo>
                    <a:lnTo>
                      <a:pt x="5630" y="6602"/>
                    </a:lnTo>
                    <a:lnTo>
                      <a:pt x="5658" y="6571"/>
                    </a:lnTo>
                    <a:lnTo>
                      <a:pt x="5658" y="6541"/>
                    </a:lnTo>
                    <a:lnTo>
                      <a:pt x="5688" y="6541"/>
                    </a:lnTo>
                    <a:lnTo>
                      <a:pt x="5719" y="6513"/>
                    </a:lnTo>
                    <a:lnTo>
                      <a:pt x="5630" y="6423"/>
                    </a:lnTo>
                    <a:lnTo>
                      <a:pt x="5630" y="6246"/>
                    </a:lnTo>
                    <a:lnTo>
                      <a:pt x="5658" y="6246"/>
                    </a:lnTo>
                    <a:lnTo>
                      <a:pt x="5719" y="6186"/>
                    </a:lnTo>
                    <a:lnTo>
                      <a:pt x="5719" y="6157"/>
                    </a:lnTo>
                    <a:lnTo>
                      <a:pt x="5688" y="6157"/>
                    </a:lnTo>
                    <a:lnTo>
                      <a:pt x="5688" y="6127"/>
                    </a:lnTo>
                    <a:lnTo>
                      <a:pt x="5749" y="6068"/>
                    </a:lnTo>
                    <a:lnTo>
                      <a:pt x="5777" y="6068"/>
                    </a:lnTo>
                    <a:lnTo>
                      <a:pt x="5867" y="6157"/>
                    </a:lnTo>
                    <a:lnTo>
                      <a:pt x="5895" y="6157"/>
                    </a:lnTo>
                    <a:lnTo>
                      <a:pt x="5926" y="6186"/>
                    </a:lnTo>
                    <a:lnTo>
                      <a:pt x="5926" y="6216"/>
                    </a:lnTo>
                    <a:lnTo>
                      <a:pt x="5956" y="6246"/>
                    </a:lnTo>
                    <a:lnTo>
                      <a:pt x="5986" y="6246"/>
                    </a:lnTo>
                    <a:lnTo>
                      <a:pt x="6014" y="6276"/>
                    </a:lnTo>
                    <a:lnTo>
                      <a:pt x="6044" y="6276"/>
                    </a:lnTo>
                    <a:lnTo>
                      <a:pt x="6074" y="6246"/>
                    </a:lnTo>
                    <a:lnTo>
                      <a:pt x="6104" y="6246"/>
                    </a:lnTo>
                    <a:lnTo>
                      <a:pt x="6133" y="6216"/>
                    </a:lnTo>
                    <a:lnTo>
                      <a:pt x="6133" y="6186"/>
                    </a:lnTo>
                    <a:lnTo>
                      <a:pt x="6104" y="6157"/>
                    </a:lnTo>
                    <a:lnTo>
                      <a:pt x="6074" y="6098"/>
                    </a:lnTo>
                    <a:lnTo>
                      <a:pt x="6044" y="6068"/>
                    </a:lnTo>
                    <a:lnTo>
                      <a:pt x="6044" y="6009"/>
                    </a:lnTo>
                    <a:lnTo>
                      <a:pt x="6104" y="6009"/>
                    </a:lnTo>
                    <a:lnTo>
                      <a:pt x="6163" y="5948"/>
                    </a:lnTo>
                    <a:lnTo>
                      <a:pt x="6193" y="5948"/>
                    </a:lnTo>
                    <a:lnTo>
                      <a:pt x="6223" y="385"/>
                    </a:lnTo>
                    <a:lnTo>
                      <a:pt x="6014" y="385"/>
                    </a:lnTo>
                    <a:lnTo>
                      <a:pt x="6014" y="413"/>
                    </a:lnTo>
                    <a:lnTo>
                      <a:pt x="5926" y="413"/>
                    </a:lnTo>
                    <a:lnTo>
                      <a:pt x="5867" y="443"/>
                    </a:lnTo>
                    <a:lnTo>
                      <a:pt x="5867" y="503"/>
                    </a:lnTo>
                    <a:lnTo>
                      <a:pt x="5837" y="532"/>
                    </a:lnTo>
                    <a:lnTo>
                      <a:pt x="5777" y="473"/>
                    </a:lnTo>
                    <a:lnTo>
                      <a:pt x="5749" y="503"/>
                    </a:lnTo>
                    <a:lnTo>
                      <a:pt x="5719" y="503"/>
                    </a:lnTo>
                    <a:lnTo>
                      <a:pt x="5719" y="473"/>
                    </a:lnTo>
                    <a:lnTo>
                      <a:pt x="5688" y="503"/>
                    </a:lnTo>
                    <a:lnTo>
                      <a:pt x="5512" y="503"/>
                    </a:lnTo>
                    <a:lnTo>
                      <a:pt x="5512" y="473"/>
                    </a:lnTo>
                    <a:lnTo>
                      <a:pt x="5542" y="473"/>
                    </a:lnTo>
                    <a:lnTo>
                      <a:pt x="5570" y="443"/>
                    </a:lnTo>
                    <a:lnTo>
                      <a:pt x="5601" y="473"/>
                    </a:lnTo>
                    <a:lnTo>
                      <a:pt x="5630" y="443"/>
                    </a:lnTo>
                    <a:lnTo>
                      <a:pt x="5630" y="413"/>
                    </a:lnTo>
                    <a:lnTo>
                      <a:pt x="5601" y="385"/>
                    </a:lnTo>
                    <a:lnTo>
                      <a:pt x="5601" y="325"/>
                    </a:lnTo>
                    <a:close/>
                  </a:path>
                </a:pathLst>
              </a:custGeom>
              <a:solidFill>
                <a:srgbClr val="FFFF7F"/>
              </a:solidFill>
              <a:ln w="9525">
                <a:noFill/>
                <a:round/>
                <a:headEnd/>
                <a:tailEnd/>
              </a:ln>
            </p:spPr>
            <p:txBody>
              <a:bodyPr/>
              <a:lstStyle/>
              <a:p>
                <a:endParaRPr lang="en-GB"/>
              </a:p>
            </p:txBody>
          </p:sp>
          <p:sp>
            <p:nvSpPr>
              <p:cNvPr id="23561" name="Freeform 9"/>
              <p:cNvSpPr>
                <a:spLocks/>
              </p:cNvSpPr>
              <p:nvPr/>
            </p:nvSpPr>
            <p:spPr bwMode="auto">
              <a:xfrm>
                <a:off x="5621" y="2460"/>
                <a:ext cx="148" cy="281"/>
              </a:xfrm>
              <a:custGeom>
                <a:avLst/>
                <a:gdLst/>
                <a:ahLst/>
                <a:cxnLst>
                  <a:cxn ang="0">
                    <a:pos x="294" y="209"/>
                  </a:cxn>
                  <a:cxn ang="0">
                    <a:pos x="266" y="209"/>
                  </a:cxn>
                  <a:cxn ang="0">
                    <a:pos x="176" y="120"/>
                  </a:cxn>
                  <a:cxn ang="0">
                    <a:pos x="148" y="120"/>
                  </a:cxn>
                  <a:cxn ang="0">
                    <a:pos x="87" y="179"/>
                  </a:cxn>
                  <a:cxn ang="0">
                    <a:pos x="87" y="209"/>
                  </a:cxn>
                  <a:cxn ang="0">
                    <a:pos x="118" y="209"/>
                  </a:cxn>
                  <a:cxn ang="0">
                    <a:pos x="118" y="238"/>
                  </a:cxn>
                  <a:cxn ang="0">
                    <a:pos x="57" y="298"/>
                  </a:cxn>
                  <a:cxn ang="0">
                    <a:pos x="29" y="298"/>
                  </a:cxn>
                  <a:cxn ang="0">
                    <a:pos x="29" y="475"/>
                  </a:cxn>
                  <a:cxn ang="0">
                    <a:pos x="118" y="565"/>
                  </a:cxn>
                  <a:cxn ang="0">
                    <a:pos x="87" y="593"/>
                  </a:cxn>
                  <a:cxn ang="0">
                    <a:pos x="57" y="593"/>
                  </a:cxn>
                  <a:cxn ang="0">
                    <a:pos x="57" y="623"/>
                  </a:cxn>
                  <a:cxn ang="0">
                    <a:pos x="29" y="654"/>
                  </a:cxn>
                  <a:cxn ang="0">
                    <a:pos x="29" y="741"/>
                  </a:cxn>
                  <a:cxn ang="0">
                    <a:pos x="0" y="772"/>
                  </a:cxn>
                  <a:cxn ang="0">
                    <a:pos x="29" y="802"/>
                  </a:cxn>
                  <a:cxn ang="0">
                    <a:pos x="87" y="802"/>
                  </a:cxn>
                  <a:cxn ang="0">
                    <a:pos x="118" y="829"/>
                  </a:cxn>
                  <a:cxn ang="0">
                    <a:pos x="176" y="829"/>
                  </a:cxn>
                  <a:cxn ang="0">
                    <a:pos x="176" y="890"/>
                  </a:cxn>
                  <a:cxn ang="0">
                    <a:pos x="207" y="920"/>
                  </a:cxn>
                  <a:cxn ang="0">
                    <a:pos x="176" y="920"/>
                  </a:cxn>
                  <a:cxn ang="0">
                    <a:pos x="207" y="949"/>
                  </a:cxn>
                  <a:cxn ang="0">
                    <a:pos x="207" y="979"/>
                  </a:cxn>
                  <a:cxn ang="0">
                    <a:pos x="266" y="1038"/>
                  </a:cxn>
                  <a:cxn ang="0">
                    <a:pos x="294" y="979"/>
                  </a:cxn>
                  <a:cxn ang="0">
                    <a:pos x="325" y="979"/>
                  </a:cxn>
                  <a:cxn ang="0">
                    <a:pos x="325" y="1008"/>
                  </a:cxn>
                  <a:cxn ang="0">
                    <a:pos x="473" y="1008"/>
                  </a:cxn>
                  <a:cxn ang="0">
                    <a:pos x="532" y="1038"/>
                  </a:cxn>
                  <a:cxn ang="0">
                    <a:pos x="532" y="1067"/>
                  </a:cxn>
                  <a:cxn ang="0">
                    <a:pos x="592" y="1127"/>
                  </a:cxn>
                  <a:cxn ang="0">
                    <a:pos x="592" y="0"/>
                  </a:cxn>
                  <a:cxn ang="0">
                    <a:pos x="562" y="0"/>
                  </a:cxn>
                  <a:cxn ang="0">
                    <a:pos x="503" y="61"/>
                  </a:cxn>
                  <a:cxn ang="0">
                    <a:pos x="443" y="61"/>
                  </a:cxn>
                  <a:cxn ang="0">
                    <a:pos x="443" y="120"/>
                  </a:cxn>
                  <a:cxn ang="0">
                    <a:pos x="473" y="150"/>
                  </a:cxn>
                  <a:cxn ang="0">
                    <a:pos x="503" y="209"/>
                  </a:cxn>
                  <a:cxn ang="0">
                    <a:pos x="532" y="238"/>
                  </a:cxn>
                  <a:cxn ang="0">
                    <a:pos x="532" y="268"/>
                  </a:cxn>
                  <a:cxn ang="0">
                    <a:pos x="503" y="298"/>
                  </a:cxn>
                  <a:cxn ang="0">
                    <a:pos x="473" y="298"/>
                  </a:cxn>
                  <a:cxn ang="0">
                    <a:pos x="443" y="328"/>
                  </a:cxn>
                  <a:cxn ang="0">
                    <a:pos x="413" y="328"/>
                  </a:cxn>
                  <a:cxn ang="0">
                    <a:pos x="385" y="298"/>
                  </a:cxn>
                  <a:cxn ang="0">
                    <a:pos x="355" y="298"/>
                  </a:cxn>
                  <a:cxn ang="0">
                    <a:pos x="325" y="268"/>
                  </a:cxn>
                  <a:cxn ang="0">
                    <a:pos x="325" y="238"/>
                  </a:cxn>
                  <a:cxn ang="0">
                    <a:pos x="294" y="209"/>
                  </a:cxn>
                </a:cxnLst>
                <a:rect l="0" t="0" r="r" b="b"/>
                <a:pathLst>
                  <a:path w="592" h="1127">
                    <a:moveTo>
                      <a:pt x="294" y="209"/>
                    </a:moveTo>
                    <a:lnTo>
                      <a:pt x="266" y="209"/>
                    </a:lnTo>
                    <a:lnTo>
                      <a:pt x="176" y="120"/>
                    </a:lnTo>
                    <a:lnTo>
                      <a:pt x="148" y="120"/>
                    </a:lnTo>
                    <a:lnTo>
                      <a:pt x="87" y="179"/>
                    </a:lnTo>
                    <a:lnTo>
                      <a:pt x="87" y="209"/>
                    </a:lnTo>
                    <a:lnTo>
                      <a:pt x="118" y="209"/>
                    </a:lnTo>
                    <a:lnTo>
                      <a:pt x="118" y="238"/>
                    </a:lnTo>
                    <a:lnTo>
                      <a:pt x="57" y="298"/>
                    </a:lnTo>
                    <a:lnTo>
                      <a:pt x="29" y="298"/>
                    </a:lnTo>
                    <a:lnTo>
                      <a:pt x="29" y="475"/>
                    </a:lnTo>
                    <a:lnTo>
                      <a:pt x="118" y="565"/>
                    </a:lnTo>
                    <a:lnTo>
                      <a:pt x="87" y="593"/>
                    </a:lnTo>
                    <a:lnTo>
                      <a:pt x="57" y="593"/>
                    </a:lnTo>
                    <a:lnTo>
                      <a:pt x="57" y="623"/>
                    </a:lnTo>
                    <a:lnTo>
                      <a:pt x="29" y="654"/>
                    </a:lnTo>
                    <a:lnTo>
                      <a:pt x="29" y="741"/>
                    </a:lnTo>
                    <a:lnTo>
                      <a:pt x="0" y="772"/>
                    </a:lnTo>
                    <a:lnTo>
                      <a:pt x="29" y="802"/>
                    </a:lnTo>
                    <a:lnTo>
                      <a:pt x="87" y="802"/>
                    </a:lnTo>
                    <a:lnTo>
                      <a:pt x="118" y="829"/>
                    </a:lnTo>
                    <a:lnTo>
                      <a:pt x="176" y="829"/>
                    </a:lnTo>
                    <a:lnTo>
                      <a:pt x="176" y="890"/>
                    </a:lnTo>
                    <a:lnTo>
                      <a:pt x="207" y="920"/>
                    </a:lnTo>
                    <a:lnTo>
                      <a:pt x="176" y="920"/>
                    </a:lnTo>
                    <a:lnTo>
                      <a:pt x="207" y="949"/>
                    </a:lnTo>
                    <a:lnTo>
                      <a:pt x="207" y="979"/>
                    </a:lnTo>
                    <a:lnTo>
                      <a:pt x="266" y="1038"/>
                    </a:lnTo>
                    <a:lnTo>
                      <a:pt x="294" y="979"/>
                    </a:lnTo>
                    <a:lnTo>
                      <a:pt x="325" y="979"/>
                    </a:lnTo>
                    <a:lnTo>
                      <a:pt x="325" y="1008"/>
                    </a:lnTo>
                    <a:lnTo>
                      <a:pt x="473" y="1008"/>
                    </a:lnTo>
                    <a:lnTo>
                      <a:pt x="532" y="1038"/>
                    </a:lnTo>
                    <a:lnTo>
                      <a:pt x="532" y="1067"/>
                    </a:lnTo>
                    <a:lnTo>
                      <a:pt x="592" y="1127"/>
                    </a:lnTo>
                    <a:lnTo>
                      <a:pt x="592" y="0"/>
                    </a:lnTo>
                    <a:lnTo>
                      <a:pt x="562" y="0"/>
                    </a:lnTo>
                    <a:lnTo>
                      <a:pt x="503" y="61"/>
                    </a:lnTo>
                    <a:lnTo>
                      <a:pt x="443" y="61"/>
                    </a:lnTo>
                    <a:lnTo>
                      <a:pt x="443" y="120"/>
                    </a:lnTo>
                    <a:lnTo>
                      <a:pt x="473" y="150"/>
                    </a:lnTo>
                    <a:lnTo>
                      <a:pt x="503" y="209"/>
                    </a:lnTo>
                    <a:lnTo>
                      <a:pt x="532" y="238"/>
                    </a:lnTo>
                    <a:lnTo>
                      <a:pt x="532" y="268"/>
                    </a:lnTo>
                    <a:lnTo>
                      <a:pt x="503" y="298"/>
                    </a:lnTo>
                    <a:lnTo>
                      <a:pt x="473" y="298"/>
                    </a:lnTo>
                    <a:lnTo>
                      <a:pt x="443" y="328"/>
                    </a:lnTo>
                    <a:lnTo>
                      <a:pt x="413" y="328"/>
                    </a:lnTo>
                    <a:lnTo>
                      <a:pt x="385" y="298"/>
                    </a:lnTo>
                    <a:lnTo>
                      <a:pt x="355" y="298"/>
                    </a:lnTo>
                    <a:lnTo>
                      <a:pt x="325" y="268"/>
                    </a:lnTo>
                    <a:lnTo>
                      <a:pt x="325" y="238"/>
                    </a:lnTo>
                    <a:lnTo>
                      <a:pt x="294" y="209"/>
                    </a:lnTo>
                    <a:close/>
                  </a:path>
                </a:pathLst>
              </a:custGeom>
              <a:solidFill>
                <a:srgbClr val="CCE83A"/>
              </a:solidFill>
              <a:ln w="9525">
                <a:noFill/>
                <a:round/>
                <a:headEnd/>
                <a:tailEnd/>
              </a:ln>
            </p:spPr>
            <p:txBody>
              <a:bodyPr/>
              <a:lstStyle/>
              <a:p>
                <a:endParaRPr lang="en-GB"/>
              </a:p>
            </p:txBody>
          </p:sp>
          <p:sp>
            <p:nvSpPr>
              <p:cNvPr id="23562" name="Freeform 10"/>
              <p:cNvSpPr>
                <a:spLocks/>
              </p:cNvSpPr>
              <p:nvPr/>
            </p:nvSpPr>
            <p:spPr bwMode="auto">
              <a:xfrm>
                <a:off x="4939" y="1357"/>
                <a:ext cx="15" cy="8"/>
              </a:xfrm>
              <a:custGeom>
                <a:avLst/>
                <a:gdLst/>
                <a:ahLst/>
                <a:cxnLst>
                  <a:cxn ang="0">
                    <a:pos x="30" y="0"/>
                  </a:cxn>
                  <a:cxn ang="0">
                    <a:pos x="0" y="0"/>
                  </a:cxn>
                  <a:cxn ang="0">
                    <a:pos x="30" y="31"/>
                  </a:cxn>
                  <a:cxn ang="0">
                    <a:pos x="59" y="31"/>
                  </a:cxn>
                  <a:cxn ang="0">
                    <a:pos x="30" y="0"/>
                  </a:cxn>
                </a:cxnLst>
                <a:rect l="0" t="0" r="r" b="b"/>
                <a:pathLst>
                  <a:path w="59" h="31">
                    <a:moveTo>
                      <a:pt x="30" y="0"/>
                    </a:moveTo>
                    <a:lnTo>
                      <a:pt x="0" y="0"/>
                    </a:lnTo>
                    <a:lnTo>
                      <a:pt x="30" y="31"/>
                    </a:lnTo>
                    <a:lnTo>
                      <a:pt x="59" y="31"/>
                    </a:lnTo>
                    <a:lnTo>
                      <a:pt x="30" y="0"/>
                    </a:lnTo>
                    <a:close/>
                  </a:path>
                </a:pathLst>
              </a:custGeom>
              <a:solidFill>
                <a:srgbClr val="FFFF7F"/>
              </a:solidFill>
              <a:ln w="9525">
                <a:noFill/>
                <a:round/>
                <a:headEnd/>
                <a:tailEnd/>
              </a:ln>
            </p:spPr>
            <p:txBody>
              <a:bodyPr/>
              <a:lstStyle/>
              <a:p>
                <a:endParaRPr lang="en-GB"/>
              </a:p>
            </p:txBody>
          </p:sp>
          <p:sp>
            <p:nvSpPr>
              <p:cNvPr id="23563" name="Freeform 11"/>
              <p:cNvSpPr>
                <a:spLocks noEditPoints="1"/>
              </p:cNvSpPr>
              <p:nvPr/>
            </p:nvSpPr>
            <p:spPr bwMode="auto">
              <a:xfrm>
                <a:off x="2909" y="891"/>
                <a:ext cx="1430" cy="984"/>
              </a:xfrm>
              <a:custGeom>
                <a:avLst/>
                <a:gdLst/>
                <a:ahLst/>
                <a:cxnLst>
                  <a:cxn ang="0">
                    <a:pos x="4860" y="119"/>
                  </a:cxn>
                  <a:cxn ang="0">
                    <a:pos x="4624" y="119"/>
                  </a:cxn>
                  <a:cxn ang="0">
                    <a:pos x="4474" y="147"/>
                  </a:cxn>
                  <a:cxn ang="0">
                    <a:pos x="4267" y="119"/>
                  </a:cxn>
                  <a:cxn ang="0">
                    <a:pos x="4030" y="326"/>
                  </a:cxn>
                  <a:cxn ang="0">
                    <a:pos x="3763" y="326"/>
                  </a:cxn>
                  <a:cxn ang="0">
                    <a:pos x="3498" y="444"/>
                  </a:cxn>
                  <a:cxn ang="0">
                    <a:pos x="3349" y="356"/>
                  </a:cxn>
                  <a:cxn ang="0">
                    <a:pos x="3200" y="295"/>
                  </a:cxn>
                  <a:cxn ang="0">
                    <a:pos x="3082" y="414"/>
                  </a:cxn>
                  <a:cxn ang="0">
                    <a:pos x="2934" y="533"/>
                  </a:cxn>
                  <a:cxn ang="0">
                    <a:pos x="2757" y="592"/>
                  </a:cxn>
                  <a:cxn ang="0">
                    <a:pos x="2727" y="681"/>
                  </a:cxn>
                  <a:cxn ang="0">
                    <a:pos x="2400" y="711"/>
                  </a:cxn>
                  <a:cxn ang="0">
                    <a:pos x="2607" y="769"/>
                  </a:cxn>
                  <a:cxn ang="0">
                    <a:pos x="2550" y="829"/>
                  </a:cxn>
                  <a:cxn ang="0">
                    <a:pos x="2459" y="976"/>
                  </a:cxn>
                  <a:cxn ang="0">
                    <a:pos x="2282" y="1094"/>
                  </a:cxn>
                  <a:cxn ang="0">
                    <a:pos x="2015" y="1273"/>
                  </a:cxn>
                  <a:cxn ang="0">
                    <a:pos x="1927" y="1392"/>
                  </a:cxn>
                  <a:cxn ang="0">
                    <a:pos x="1749" y="1628"/>
                  </a:cxn>
                  <a:cxn ang="0">
                    <a:pos x="1690" y="1776"/>
                  </a:cxn>
                  <a:cxn ang="0">
                    <a:pos x="1483" y="1983"/>
                  </a:cxn>
                  <a:cxn ang="0">
                    <a:pos x="1185" y="2102"/>
                  </a:cxn>
                  <a:cxn ang="0">
                    <a:pos x="1097" y="2221"/>
                  </a:cxn>
                  <a:cxn ang="0">
                    <a:pos x="801" y="2339"/>
                  </a:cxn>
                  <a:cxn ang="0">
                    <a:pos x="592" y="2427"/>
                  </a:cxn>
                  <a:cxn ang="0">
                    <a:pos x="416" y="2546"/>
                  </a:cxn>
                  <a:cxn ang="0">
                    <a:pos x="237" y="2664"/>
                  </a:cxn>
                  <a:cxn ang="0">
                    <a:pos x="89" y="2724"/>
                  </a:cxn>
                  <a:cxn ang="0">
                    <a:pos x="30" y="2871"/>
                  </a:cxn>
                  <a:cxn ang="0">
                    <a:pos x="60" y="3080"/>
                  </a:cxn>
                  <a:cxn ang="0">
                    <a:pos x="178" y="3316"/>
                  </a:cxn>
                  <a:cxn ang="0">
                    <a:pos x="267" y="3226"/>
                  </a:cxn>
                  <a:cxn ang="0">
                    <a:pos x="30" y="3463"/>
                  </a:cxn>
                  <a:cxn ang="0">
                    <a:pos x="237" y="3641"/>
                  </a:cxn>
                  <a:cxn ang="0">
                    <a:pos x="385" y="3878"/>
                  </a:cxn>
                  <a:cxn ang="0">
                    <a:pos x="978" y="3759"/>
                  </a:cxn>
                  <a:cxn ang="0">
                    <a:pos x="1215" y="3611"/>
                  </a:cxn>
                  <a:cxn ang="0">
                    <a:pos x="1333" y="3405"/>
                  </a:cxn>
                  <a:cxn ang="0">
                    <a:pos x="1631" y="3523"/>
                  </a:cxn>
                  <a:cxn ang="0">
                    <a:pos x="1868" y="2901"/>
                  </a:cxn>
                  <a:cxn ang="0">
                    <a:pos x="1720" y="2160"/>
                  </a:cxn>
                  <a:cxn ang="0">
                    <a:pos x="2222" y="1510"/>
                  </a:cxn>
                  <a:cxn ang="0">
                    <a:pos x="2727" y="917"/>
                  </a:cxn>
                  <a:cxn ang="0">
                    <a:pos x="3468" y="621"/>
                  </a:cxn>
                  <a:cxn ang="0">
                    <a:pos x="4001" y="711"/>
                  </a:cxn>
                  <a:cxn ang="0">
                    <a:pos x="4624" y="651"/>
                  </a:cxn>
                  <a:cxn ang="0">
                    <a:pos x="5246" y="384"/>
                  </a:cxn>
                  <a:cxn ang="0">
                    <a:pos x="5602" y="444"/>
                  </a:cxn>
                  <a:cxn ang="0">
                    <a:pos x="5630" y="238"/>
                  </a:cxn>
                  <a:cxn ang="0">
                    <a:pos x="5364" y="88"/>
                  </a:cxn>
                  <a:cxn ang="0">
                    <a:pos x="3230" y="533"/>
                  </a:cxn>
                  <a:cxn ang="0">
                    <a:pos x="2814" y="739"/>
                  </a:cxn>
                  <a:cxn ang="0">
                    <a:pos x="2075" y="1392"/>
                  </a:cxn>
                  <a:cxn ang="0">
                    <a:pos x="1333" y="2221"/>
                  </a:cxn>
                  <a:cxn ang="0">
                    <a:pos x="1483" y="2072"/>
                  </a:cxn>
                  <a:cxn ang="0">
                    <a:pos x="564" y="2930"/>
                  </a:cxn>
                  <a:cxn ang="0">
                    <a:pos x="446" y="2961"/>
                  </a:cxn>
                  <a:cxn ang="0">
                    <a:pos x="148" y="3137"/>
                  </a:cxn>
                </a:cxnLst>
                <a:rect l="0" t="0" r="r" b="b"/>
                <a:pathLst>
                  <a:path w="5720" h="3936">
                    <a:moveTo>
                      <a:pt x="5067" y="88"/>
                    </a:moveTo>
                    <a:lnTo>
                      <a:pt x="5127" y="88"/>
                    </a:lnTo>
                    <a:lnTo>
                      <a:pt x="5156" y="59"/>
                    </a:lnTo>
                    <a:lnTo>
                      <a:pt x="5156" y="29"/>
                    </a:lnTo>
                    <a:lnTo>
                      <a:pt x="5097" y="29"/>
                    </a:lnTo>
                    <a:lnTo>
                      <a:pt x="5067" y="0"/>
                    </a:lnTo>
                    <a:lnTo>
                      <a:pt x="5009" y="29"/>
                    </a:lnTo>
                    <a:lnTo>
                      <a:pt x="4979" y="29"/>
                    </a:lnTo>
                    <a:lnTo>
                      <a:pt x="4949" y="0"/>
                    </a:lnTo>
                    <a:lnTo>
                      <a:pt x="4890" y="59"/>
                    </a:lnTo>
                    <a:lnTo>
                      <a:pt x="4920" y="59"/>
                    </a:lnTo>
                    <a:lnTo>
                      <a:pt x="4949" y="88"/>
                    </a:lnTo>
                    <a:lnTo>
                      <a:pt x="4920" y="88"/>
                    </a:lnTo>
                    <a:lnTo>
                      <a:pt x="4890" y="119"/>
                    </a:lnTo>
                    <a:lnTo>
                      <a:pt x="4860" y="119"/>
                    </a:lnTo>
                    <a:lnTo>
                      <a:pt x="4890" y="147"/>
                    </a:lnTo>
                    <a:lnTo>
                      <a:pt x="4860" y="147"/>
                    </a:lnTo>
                    <a:lnTo>
                      <a:pt x="4860" y="177"/>
                    </a:lnTo>
                    <a:lnTo>
                      <a:pt x="4802" y="177"/>
                    </a:lnTo>
                    <a:lnTo>
                      <a:pt x="4772" y="207"/>
                    </a:lnTo>
                    <a:lnTo>
                      <a:pt x="4742" y="207"/>
                    </a:lnTo>
                    <a:lnTo>
                      <a:pt x="4772" y="177"/>
                    </a:lnTo>
                    <a:lnTo>
                      <a:pt x="4772" y="147"/>
                    </a:lnTo>
                    <a:lnTo>
                      <a:pt x="4742" y="119"/>
                    </a:lnTo>
                    <a:lnTo>
                      <a:pt x="4772" y="119"/>
                    </a:lnTo>
                    <a:lnTo>
                      <a:pt x="4772" y="59"/>
                    </a:lnTo>
                    <a:lnTo>
                      <a:pt x="4742" y="59"/>
                    </a:lnTo>
                    <a:lnTo>
                      <a:pt x="4683" y="88"/>
                    </a:lnTo>
                    <a:lnTo>
                      <a:pt x="4653" y="88"/>
                    </a:lnTo>
                    <a:lnTo>
                      <a:pt x="4624" y="119"/>
                    </a:lnTo>
                    <a:lnTo>
                      <a:pt x="4624" y="147"/>
                    </a:lnTo>
                    <a:lnTo>
                      <a:pt x="4565" y="207"/>
                    </a:lnTo>
                    <a:lnTo>
                      <a:pt x="4535" y="207"/>
                    </a:lnTo>
                    <a:lnTo>
                      <a:pt x="4535" y="238"/>
                    </a:lnTo>
                    <a:lnTo>
                      <a:pt x="4474" y="295"/>
                    </a:lnTo>
                    <a:lnTo>
                      <a:pt x="4446" y="265"/>
                    </a:lnTo>
                    <a:lnTo>
                      <a:pt x="4416" y="295"/>
                    </a:lnTo>
                    <a:lnTo>
                      <a:pt x="4416" y="238"/>
                    </a:lnTo>
                    <a:lnTo>
                      <a:pt x="4446" y="238"/>
                    </a:lnTo>
                    <a:lnTo>
                      <a:pt x="4446" y="207"/>
                    </a:lnTo>
                    <a:lnTo>
                      <a:pt x="4474" y="207"/>
                    </a:lnTo>
                    <a:lnTo>
                      <a:pt x="4474" y="177"/>
                    </a:lnTo>
                    <a:lnTo>
                      <a:pt x="4446" y="177"/>
                    </a:lnTo>
                    <a:lnTo>
                      <a:pt x="4446" y="147"/>
                    </a:lnTo>
                    <a:lnTo>
                      <a:pt x="4474" y="147"/>
                    </a:lnTo>
                    <a:lnTo>
                      <a:pt x="4535" y="88"/>
                    </a:lnTo>
                    <a:lnTo>
                      <a:pt x="4565" y="88"/>
                    </a:lnTo>
                    <a:lnTo>
                      <a:pt x="4535" y="59"/>
                    </a:lnTo>
                    <a:lnTo>
                      <a:pt x="4474" y="59"/>
                    </a:lnTo>
                    <a:lnTo>
                      <a:pt x="4504" y="88"/>
                    </a:lnTo>
                    <a:lnTo>
                      <a:pt x="4474" y="88"/>
                    </a:lnTo>
                    <a:lnTo>
                      <a:pt x="4446" y="59"/>
                    </a:lnTo>
                    <a:lnTo>
                      <a:pt x="4386" y="59"/>
                    </a:lnTo>
                    <a:lnTo>
                      <a:pt x="4356" y="29"/>
                    </a:lnTo>
                    <a:lnTo>
                      <a:pt x="4328" y="29"/>
                    </a:lnTo>
                    <a:lnTo>
                      <a:pt x="4328" y="59"/>
                    </a:lnTo>
                    <a:lnTo>
                      <a:pt x="4356" y="59"/>
                    </a:lnTo>
                    <a:lnTo>
                      <a:pt x="4328" y="88"/>
                    </a:lnTo>
                    <a:lnTo>
                      <a:pt x="4237" y="88"/>
                    </a:lnTo>
                    <a:lnTo>
                      <a:pt x="4267" y="119"/>
                    </a:lnTo>
                    <a:lnTo>
                      <a:pt x="4237" y="147"/>
                    </a:lnTo>
                    <a:lnTo>
                      <a:pt x="4267" y="177"/>
                    </a:lnTo>
                    <a:lnTo>
                      <a:pt x="4209" y="177"/>
                    </a:lnTo>
                    <a:lnTo>
                      <a:pt x="4209" y="119"/>
                    </a:lnTo>
                    <a:lnTo>
                      <a:pt x="4119" y="119"/>
                    </a:lnTo>
                    <a:lnTo>
                      <a:pt x="4119" y="147"/>
                    </a:lnTo>
                    <a:lnTo>
                      <a:pt x="4149" y="177"/>
                    </a:lnTo>
                    <a:lnTo>
                      <a:pt x="4179" y="177"/>
                    </a:lnTo>
                    <a:lnTo>
                      <a:pt x="4149" y="207"/>
                    </a:lnTo>
                    <a:lnTo>
                      <a:pt x="4119" y="207"/>
                    </a:lnTo>
                    <a:lnTo>
                      <a:pt x="4119" y="238"/>
                    </a:lnTo>
                    <a:lnTo>
                      <a:pt x="4060" y="295"/>
                    </a:lnTo>
                    <a:lnTo>
                      <a:pt x="4119" y="295"/>
                    </a:lnTo>
                    <a:lnTo>
                      <a:pt x="4119" y="326"/>
                    </a:lnTo>
                    <a:lnTo>
                      <a:pt x="4030" y="326"/>
                    </a:lnTo>
                    <a:lnTo>
                      <a:pt x="4001" y="295"/>
                    </a:lnTo>
                    <a:lnTo>
                      <a:pt x="4001" y="265"/>
                    </a:lnTo>
                    <a:lnTo>
                      <a:pt x="3972" y="295"/>
                    </a:lnTo>
                    <a:lnTo>
                      <a:pt x="3972" y="265"/>
                    </a:lnTo>
                    <a:lnTo>
                      <a:pt x="3912" y="265"/>
                    </a:lnTo>
                    <a:lnTo>
                      <a:pt x="3882" y="238"/>
                    </a:lnTo>
                    <a:lnTo>
                      <a:pt x="3763" y="238"/>
                    </a:lnTo>
                    <a:lnTo>
                      <a:pt x="3735" y="265"/>
                    </a:lnTo>
                    <a:lnTo>
                      <a:pt x="3705" y="238"/>
                    </a:lnTo>
                    <a:lnTo>
                      <a:pt x="3675" y="238"/>
                    </a:lnTo>
                    <a:lnTo>
                      <a:pt x="3675" y="265"/>
                    </a:lnTo>
                    <a:lnTo>
                      <a:pt x="3705" y="295"/>
                    </a:lnTo>
                    <a:lnTo>
                      <a:pt x="3763" y="295"/>
                    </a:lnTo>
                    <a:lnTo>
                      <a:pt x="3794" y="326"/>
                    </a:lnTo>
                    <a:lnTo>
                      <a:pt x="3763" y="326"/>
                    </a:lnTo>
                    <a:lnTo>
                      <a:pt x="3763" y="356"/>
                    </a:lnTo>
                    <a:lnTo>
                      <a:pt x="3794" y="356"/>
                    </a:lnTo>
                    <a:lnTo>
                      <a:pt x="3823" y="384"/>
                    </a:lnTo>
                    <a:lnTo>
                      <a:pt x="3794" y="384"/>
                    </a:lnTo>
                    <a:lnTo>
                      <a:pt x="3763" y="356"/>
                    </a:lnTo>
                    <a:lnTo>
                      <a:pt x="3705" y="356"/>
                    </a:lnTo>
                    <a:lnTo>
                      <a:pt x="3675" y="326"/>
                    </a:lnTo>
                    <a:lnTo>
                      <a:pt x="3675" y="295"/>
                    </a:lnTo>
                    <a:lnTo>
                      <a:pt x="3616" y="326"/>
                    </a:lnTo>
                    <a:lnTo>
                      <a:pt x="3644" y="356"/>
                    </a:lnTo>
                    <a:lnTo>
                      <a:pt x="3587" y="356"/>
                    </a:lnTo>
                    <a:lnTo>
                      <a:pt x="3587" y="384"/>
                    </a:lnTo>
                    <a:lnTo>
                      <a:pt x="3556" y="356"/>
                    </a:lnTo>
                    <a:lnTo>
                      <a:pt x="3498" y="414"/>
                    </a:lnTo>
                    <a:lnTo>
                      <a:pt x="3498" y="444"/>
                    </a:lnTo>
                    <a:lnTo>
                      <a:pt x="3468" y="444"/>
                    </a:lnTo>
                    <a:lnTo>
                      <a:pt x="3437" y="474"/>
                    </a:lnTo>
                    <a:lnTo>
                      <a:pt x="3437" y="502"/>
                    </a:lnTo>
                    <a:lnTo>
                      <a:pt x="3407" y="502"/>
                    </a:lnTo>
                    <a:lnTo>
                      <a:pt x="3380" y="533"/>
                    </a:lnTo>
                    <a:lnTo>
                      <a:pt x="3349" y="533"/>
                    </a:lnTo>
                    <a:lnTo>
                      <a:pt x="3380" y="502"/>
                    </a:lnTo>
                    <a:lnTo>
                      <a:pt x="3407" y="502"/>
                    </a:lnTo>
                    <a:lnTo>
                      <a:pt x="3437" y="474"/>
                    </a:lnTo>
                    <a:lnTo>
                      <a:pt x="3437" y="356"/>
                    </a:lnTo>
                    <a:lnTo>
                      <a:pt x="3407" y="326"/>
                    </a:lnTo>
                    <a:lnTo>
                      <a:pt x="3407" y="356"/>
                    </a:lnTo>
                    <a:lnTo>
                      <a:pt x="3380" y="356"/>
                    </a:lnTo>
                    <a:lnTo>
                      <a:pt x="3349" y="384"/>
                    </a:lnTo>
                    <a:lnTo>
                      <a:pt x="3349" y="356"/>
                    </a:lnTo>
                    <a:lnTo>
                      <a:pt x="3319" y="384"/>
                    </a:lnTo>
                    <a:lnTo>
                      <a:pt x="3319" y="414"/>
                    </a:lnTo>
                    <a:lnTo>
                      <a:pt x="3349" y="444"/>
                    </a:lnTo>
                    <a:lnTo>
                      <a:pt x="3319" y="444"/>
                    </a:lnTo>
                    <a:lnTo>
                      <a:pt x="3289" y="474"/>
                    </a:lnTo>
                    <a:lnTo>
                      <a:pt x="3289" y="444"/>
                    </a:lnTo>
                    <a:lnTo>
                      <a:pt x="3319" y="414"/>
                    </a:lnTo>
                    <a:lnTo>
                      <a:pt x="3289" y="384"/>
                    </a:lnTo>
                    <a:lnTo>
                      <a:pt x="3289" y="356"/>
                    </a:lnTo>
                    <a:lnTo>
                      <a:pt x="3260" y="384"/>
                    </a:lnTo>
                    <a:lnTo>
                      <a:pt x="3200" y="384"/>
                    </a:lnTo>
                    <a:lnTo>
                      <a:pt x="3260" y="326"/>
                    </a:lnTo>
                    <a:lnTo>
                      <a:pt x="3230" y="295"/>
                    </a:lnTo>
                    <a:lnTo>
                      <a:pt x="3230" y="326"/>
                    </a:lnTo>
                    <a:lnTo>
                      <a:pt x="3200" y="295"/>
                    </a:lnTo>
                    <a:lnTo>
                      <a:pt x="3142" y="295"/>
                    </a:lnTo>
                    <a:lnTo>
                      <a:pt x="3112" y="326"/>
                    </a:lnTo>
                    <a:lnTo>
                      <a:pt x="3112" y="356"/>
                    </a:lnTo>
                    <a:lnTo>
                      <a:pt x="3142" y="356"/>
                    </a:lnTo>
                    <a:lnTo>
                      <a:pt x="3171" y="384"/>
                    </a:lnTo>
                    <a:lnTo>
                      <a:pt x="3142" y="414"/>
                    </a:lnTo>
                    <a:lnTo>
                      <a:pt x="3142" y="444"/>
                    </a:lnTo>
                    <a:lnTo>
                      <a:pt x="3171" y="444"/>
                    </a:lnTo>
                    <a:lnTo>
                      <a:pt x="3142" y="474"/>
                    </a:lnTo>
                    <a:lnTo>
                      <a:pt x="3112" y="444"/>
                    </a:lnTo>
                    <a:lnTo>
                      <a:pt x="3112" y="414"/>
                    </a:lnTo>
                    <a:lnTo>
                      <a:pt x="3142" y="384"/>
                    </a:lnTo>
                    <a:lnTo>
                      <a:pt x="3112" y="356"/>
                    </a:lnTo>
                    <a:lnTo>
                      <a:pt x="3082" y="356"/>
                    </a:lnTo>
                    <a:lnTo>
                      <a:pt x="3082" y="414"/>
                    </a:lnTo>
                    <a:lnTo>
                      <a:pt x="3052" y="384"/>
                    </a:lnTo>
                    <a:lnTo>
                      <a:pt x="2993" y="444"/>
                    </a:lnTo>
                    <a:lnTo>
                      <a:pt x="3052" y="444"/>
                    </a:lnTo>
                    <a:lnTo>
                      <a:pt x="3052" y="474"/>
                    </a:lnTo>
                    <a:lnTo>
                      <a:pt x="3082" y="502"/>
                    </a:lnTo>
                    <a:lnTo>
                      <a:pt x="3052" y="502"/>
                    </a:lnTo>
                    <a:lnTo>
                      <a:pt x="3052" y="533"/>
                    </a:lnTo>
                    <a:lnTo>
                      <a:pt x="2993" y="474"/>
                    </a:lnTo>
                    <a:lnTo>
                      <a:pt x="2964" y="474"/>
                    </a:lnTo>
                    <a:lnTo>
                      <a:pt x="2964" y="502"/>
                    </a:lnTo>
                    <a:lnTo>
                      <a:pt x="2934" y="533"/>
                    </a:lnTo>
                    <a:lnTo>
                      <a:pt x="2964" y="563"/>
                    </a:lnTo>
                    <a:lnTo>
                      <a:pt x="2934" y="563"/>
                    </a:lnTo>
                    <a:lnTo>
                      <a:pt x="2905" y="533"/>
                    </a:lnTo>
                    <a:lnTo>
                      <a:pt x="2934" y="533"/>
                    </a:lnTo>
                    <a:lnTo>
                      <a:pt x="2934" y="474"/>
                    </a:lnTo>
                    <a:lnTo>
                      <a:pt x="2905" y="474"/>
                    </a:lnTo>
                    <a:lnTo>
                      <a:pt x="2845" y="444"/>
                    </a:lnTo>
                    <a:lnTo>
                      <a:pt x="2845" y="474"/>
                    </a:lnTo>
                    <a:lnTo>
                      <a:pt x="2814" y="474"/>
                    </a:lnTo>
                    <a:lnTo>
                      <a:pt x="2786" y="444"/>
                    </a:lnTo>
                    <a:lnTo>
                      <a:pt x="2757" y="474"/>
                    </a:lnTo>
                    <a:lnTo>
                      <a:pt x="2786" y="474"/>
                    </a:lnTo>
                    <a:lnTo>
                      <a:pt x="2786" y="502"/>
                    </a:lnTo>
                    <a:lnTo>
                      <a:pt x="2727" y="502"/>
                    </a:lnTo>
                    <a:lnTo>
                      <a:pt x="2727" y="533"/>
                    </a:lnTo>
                    <a:lnTo>
                      <a:pt x="2757" y="563"/>
                    </a:lnTo>
                    <a:lnTo>
                      <a:pt x="2696" y="563"/>
                    </a:lnTo>
                    <a:lnTo>
                      <a:pt x="2727" y="592"/>
                    </a:lnTo>
                    <a:lnTo>
                      <a:pt x="2757" y="592"/>
                    </a:lnTo>
                    <a:lnTo>
                      <a:pt x="2786" y="563"/>
                    </a:lnTo>
                    <a:lnTo>
                      <a:pt x="2905" y="563"/>
                    </a:lnTo>
                    <a:lnTo>
                      <a:pt x="2875" y="592"/>
                    </a:lnTo>
                    <a:lnTo>
                      <a:pt x="2845" y="592"/>
                    </a:lnTo>
                    <a:lnTo>
                      <a:pt x="2845" y="621"/>
                    </a:lnTo>
                    <a:lnTo>
                      <a:pt x="2875" y="651"/>
                    </a:lnTo>
                    <a:lnTo>
                      <a:pt x="2845" y="651"/>
                    </a:lnTo>
                    <a:lnTo>
                      <a:pt x="2875" y="681"/>
                    </a:lnTo>
                    <a:lnTo>
                      <a:pt x="2814" y="651"/>
                    </a:lnTo>
                    <a:lnTo>
                      <a:pt x="2786" y="681"/>
                    </a:lnTo>
                    <a:lnTo>
                      <a:pt x="2757" y="681"/>
                    </a:lnTo>
                    <a:lnTo>
                      <a:pt x="2757" y="651"/>
                    </a:lnTo>
                    <a:lnTo>
                      <a:pt x="2727" y="651"/>
                    </a:lnTo>
                    <a:lnTo>
                      <a:pt x="2696" y="681"/>
                    </a:lnTo>
                    <a:lnTo>
                      <a:pt x="2727" y="681"/>
                    </a:lnTo>
                    <a:lnTo>
                      <a:pt x="2696" y="711"/>
                    </a:lnTo>
                    <a:lnTo>
                      <a:pt x="2638" y="711"/>
                    </a:lnTo>
                    <a:lnTo>
                      <a:pt x="2638" y="651"/>
                    </a:lnTo>
                    <a:lnTo>
                      <a:pt x="2550" y="651"/>
                    </a:lnTo>
                    <a:lnTo>
                      <a:pt x="2550" y="681"/>
                    </a:lnTo>
                    <a:lnTo>
                      <a:pt x="2520" y="681"/>
                    </a:lnTo>
                    <a:lnTo>
                      <a:pt x="2459" y="739"/>
                    </a:lnTo>
                    <a:lnTo>
                      <a:pt x="2459" y="711"/>
                    </a:lnTo>
                    <a:lnTo>
                      <a:pt x="2489" y="681"/>
                    </a:lnTo>
                    <a:lnTo>
                      <a:pt x="2489" y="621"/>
                    </a:lnTo>
                    <a:lnTo>
                      <a:pt x="2431" y="621"/>
                    </a:lnTo>
                    <a:lnTo>
                      <a:pt x="2431" y="651"/>
                    </a:lnTo>
                    <a:lnTo>
                      <a:pt x="2400" y="681"/>
                    </a:lnTo>
                    <a:lnTo>
                      <a:pt x="2370" y="681"/>
                    </a:lnTo>
                    <a:lnTo>
                      <a:pt x="2400" y="711"/>
                    </a:lnTo>
                    <a:lnTo>
                      <a:pt x="2370" y="739"/>
                    </a:lnTo>
                    <a:lnTo>
                      <a:pt x="2340" y="739"/>
                    </a:lnTo>
                    <a:lnTo>
                      <a:pt x="2340" y="769"/>
                    </a:lnTo>
                    <a:lnTo>
                      <a:pt x="2313" y="769"/>
                    </a:lnTo>
                    <a:lnTo>
                      <a:pt x="2313" y="799"/>
                    </a:lnTo>
                    <a:lnTo>
                      <a:pt x="2340" y="799"/>
                    </a:lnTo>
                    <a:lnTo>
                      <a:pt x="2370" y="769"/>
                    </a:lnTo>
                    <a:lnTo>
                      <a:pt x="2400" y="769"/>
                    </a:lnTo>
                    <a:lnTo>
                      <a:pt x="2370" y="799"/>
                    </a:lnTo>
                    <a:lnTo>
                      <a:pt x="2431" y="799"/>
                    </a:lnTo>
                    <a:lnTo>
                      <a:pt x="2489" y="739"/>
                    </a:lnTo>
                    <a:lnTo>
                      <a:pt x="2489" y="799"/>
                    </a:lnTo>
                    <a:lnTo>
                      <a:pt x="2550" y="739"/>
                    </a:lnTo>
                    <a:lnTo>
                      <a:pt x="2550" y="769"/>
                    </a:lnTo>
                    <a:lnTo>
                      <a:pt x="2607" y="769"/>
                    </a:lnTo>
                    <a:lnTo>
                      <a:pt x="2607" y="739"/>
                    </a:lnTo>
                    <a:lnTo>
                      <a:pt x="2638" y="769"/>
                    </a:lnTo>
                    <a:lnTo>
                      <a:pt x="2607" y="769"/>
                    </a:lnTo>
                    <a:lnTo>
                      <a:pt x="2577" y="799"/>
                    </a:lnTo>
                    <a:lnTo>
                      <a:pt x="2550" y="799"/>
                    </a:lnTo>
                    <a:lnTo>
                      <a:pt x="2577" y="829"/>
                    </a:lnTo>
                    <a:lnTo>
                      <a:pt x="2607" y="829"/>
                    </a:lnTo>
                    <a:lnTo>
                      <a:pt x="2577" y="858"/>
                    </a:lnTo>
                    <a:lnTo>
                      <a:pt x="2607" y="858"/>
                    </a:lnTo>
                    <a:lnTo>
                      <a:pt x="2638" y="888"/>
                    </a:lnTo>
                    <a:lnTo>
                      <a:pt x="2577" y="888"/>
                    </a:lnTo>
                    <a:lnTo>
                      <a:pt x="2638" y="917"/>
                    </a:lnTo>
                    <a:lnTo>
                      <a:pt x="2577" y="917"/>
                    </a:lnTo>
                    <a:lnTo>
                      <a:pt x="2550" y="888"/>
                    </a:lnTo>
                    <a:lnTo>
                      <a:pt x="2550" y="829"/>
                    </a:lnTo>
                    <a:lnTo>
                      <a:pt x="2489" y="829"/>
                    </a:lnTo>
                    <a:lnTo>
                      <a:pt x="2459" y="858"/>
                    </a:lnTo>
                    <a:lnTo>
                      <a:pt x="2400" y="858"/>
                    </a:lnTo>
                    <a:lnTo>
                      <a:pt x="2370" y="888"/>
                    </a:lnTo>
                    <a:lnTo>
                      <a:pt x="2520" y="888"/>
                    </a:lnTo>
                    <a:lnTo>
                      <a:pt x="2489" y="917"/>
                    </a:lnTo>
                    <a:lnTo>
                      <a:pt x="2340" y="917"/>
                    </a:lnTo>
                    <a:lnTo>
                      <a:pt x="2313" y="888"/>
                    </a:lnTo>
                    <a:lnTo>
                      <a:pt x="2282" y="917"/>
                    </a:lnTo>
                    <a:lnTo>
                      <a:pt x="2282" y="947"/>
                    </a:lnTo>
                    <a:lnTo>
                      <a:pt x="2313" y="976"/>
                    </a:lnTo>
                    <a:lnTo>
                      <a:pt x="2340" y="976"/>
                    </a:lnTo>
                    <a:lnTo>
                      <a:pt x="2370" y="947"/>
                    </a:lnTo>
                    <a:lnTo>
                      <a:pt x="2431" y="947"/>
                    </a:lnTo>
                    <a:lnTo>
                      <a:pt x="2459" y="976"/>
                    </a:lnTo>
                    <a:lnTo>
                      <a:pt x="2370" y="976"/>
                    </a:lnTo>
                    <a:lnTo>
                      <a:pt x="2370" y="1006"/>
                    </a:lnTo>
                    <a:lnTo>
                      <a:pt x="2340" y="1036"/>
                    </a:lnTo>
                    <a:lnTo>
                      <a:pt x="2313" y="1006"/>
                    </a:lnTo>
                    <a:lnTo>
                      <a:pt x="2313" y="976"/>
                    </a:lnTo>
                    <a:lnTo>
                      <a:pt x="2282" y="976"/>
                    </a:lnTo>
                    <a:lnTo>
                      <a:pt x="2282" y="1006"/>
                    </a:lnTo>
                    <a:lnTo>
                      <a:pt x="2252" y="1036"/>
                    </a:lnTo>
                    <a:lnTo>
                      <a:pt x="2222" y="1036"/>
                    </a:lnTo>
                    <a:lnTo>
                      <a:pt x="2282" y="1067"/>
                    </a:lnTo>
                    <a:lnTo>
                      <a:pt x="2222" y="1067"/>
                    </a:lnTo>
                    <a:lnTo>
                      <a:pt x="2193" y="1094"/>
                    </a:lnTo>
                    <a:lnTo>
                      <a:pt x="2222" y="1094"/>
                    </a:lnTo>
                    <a:lnTo>
                      <a:pt x="2252" y="1124"/>
                    </a:lnTo>
                    <a:lnTo>
                      <a:pt x="2282" y="1094"/>
                    </a:lnTo>
                    <a:lnTo>
                      <a:pt x="2340" y="1094"/>
                    </a:lnTo>
                    <a:lnTo>
                      <a:pt x="2370" y="1124"/>
                    </a:lnTo>
                    <a:lnTo>
                      <a:pt x="2400" y="1124"/>
                    </a:lnTo>
                    <a:lnTo>
                      <a:pt x="2400" y="1155"/>
                    </a:lnTo>
                    <a:lnTo>
                      <a:pt x="2370" y="1124"/>
                    </a:lnTo>
                    <a:lnTo>
                      <a:pt x="2252" y="1124"/>
                    </a:lnTo>
                    <a:lnTo>
                      <a:pt x="2163" y="1124"/>
                    </a:lnTo>
                    <a:lnTo>
                      <a:pt x="2163" y="1155"/>
                    </a:lnTo>
                    <a:lnTo>
                      <a:pt x="2134" y="1185"/>
                    </a:lnTo>
                    <a:lnTo>
                      <a:pt x="2075" y="1185"/>
                    </a:lnTo>
                    <a:lnTo>
                      <a:pt x="2045" y="1213"/>
                    </a:lnTo>
                    <a:lnTo>
                      <a:pt x="2015" y="1213"/>
                    </a:lnTo>
                    <a:lnTo>
                      <a:pt x="2045" y="1242"/>
                    </a:lnTo>
                    <a:lnTo>
                      <a:pt x="1986" y="1242"/>
                    </a:lnTo>
                    <a:lnTo>
                      <a:pt x="2015" y="1273"/>
                    </a:lnTo>
                    <a:lnTo>
                      <a:pt x="1927" y="1273"/>
                    </a:lnTo>
                    <a:lnTo>
                      <a:pt x="1897" y="1303"/>
                    </a:lnTo>
                    <a:lnTo>
                      <a:pt x="1927" y="1331"/>
                    </a:lnTo>
                    <a:lnTo>
                      <a:pt x="1956" y="1331"/>
                    </a:lnTo>
                    <a:lnTo>
                      <a:pt x="1986" y="1303"/>
                    </a:lnTo>
                    <a:lnTo>
                      <a:pt x="2045" y="1303"/>
                    </a:lnTo>
                    <a:lnTo>
                      <a:pt x="2015" y="1331"/>
                    </a:lnTo>
                    <a:lnTo>
                      <a:pt x="1956" y="1331"/>
                    </a:lnTo>
                    <a:lnTo>
                      <a:pt x="1927" y="1362"/>
                    </a:lnTo>
                    <a:lnTo>
                      <a:pt x="1897" y="1331"/>
                    </a:lnTo>
                    <a:lnTo>
                      <a:pt x="1868" y="1331"/>
                    </a:lnTo>
                    <a:lnTo>
                      <a:pt x="1897" y="1362"/>
                    </a:lnTo>
                    <a:lnTo>
                      <a:pt x="1868" y="1392"/>
                    </a:lnTo>
                    <a:lnTo>
                      <a:pt x="1897" y="1392"/>
                    </a:lnTo>
                    <a:lnTo>
                      <a:pt x="1927" y="1392"/>
                    </a:lnTo>
                    <a:lnTo>
                      <a:pt x="1897" y="1421"/>
                    </a:lnTo>
                    <a:lnTo>
                      <a:pt x="1927" y="1421"/>
                    </a:lnTo>
                    <a:lnTo>
                      <a:pt x="1868" y="1449"/>
                    </a:lnTo>
                    <a:lnTo>
                      <a:pt x="1838" y="1480"/>
                    </a:lnTo>
                    <a:lnTo>
                      <a:pt x="1868" y="1480"/>
                    </a:lnTo>
                    <a:lnTo>
                      <a:pt x="1868" y="1510"/>
                    </a:lnTo>
                    <a:lnTo>
                      <a:pt x="1897" y="1510"/>
                    </a:lnTo>
                    <a:lnTo>
                      <a:pt x="1927" y="1540"/>
                    </a:lnTo>
                    <a:lnTo>
                      <a:pt x="1868" y="1510"/>
                    </a:lnTo>
                    <a:lnTo>
                      <a:pt x="1808" y="1510"/>
                    </a:lnTo>
                    <a:lnTo>
                      <a:pt x="1778" y="1540"/>
                    </a:lnTo>
                    <a:lnTo>
                      <a:pt x="1778" y="1569"/>
                    </a:lnTo>
                    <a:lnTo>
                      <a:pt x="1749" y="1569"/>
                    </a:lnTo>
                    <a:lnTo>
                      <a:pt x="1720" y="1598"/>
                    </a:lnTo>
                    <a:lnTo>
                      <a:pt x="1749" y="1628"/>
                    </a:lnTo>
                    <a:lnTo>
                      <a:pt x="1778" y="1628"/>
                    </a:lnTo>
                    <a:lnTo>
                      <a:pt x="1778" y="1658"/>
                    </a:lnTo>
                    <a:lnTo>
                      <a:pt x="1749" y="1658"/>
                    </a:lnTo>
                    <a:lnTo>
                      <a:pt x="1720" y="1628"/>
                    </a:lnTo>
                    <a:lnTo>
                      <a:pt x="1690" y="1628"/>
                    </a:lnTo>
                    <a:lnTo>
                      <a:pt x="1690" y="1717"/>
                    </a:lnTo>
                    <a:lnTo>
                      <a:pt x="1720" y="1687"/>
                    </a:lnTo>
                    <a:lnTo>
                      <a:pt x="1749" y="1687"/>
                    </a:lnTo>
                    <a:lnTo>
                      <a:pt x="1720" y="1717"/>
                    </a:lnTo>
                    <a:lnTo>
                      <a:pt x="1690" y="1717"/>
                    </a:lnTo>
                    <a:lnTo>
                      <a:pt x="1659" y="1747"/>
                    </a:lnTo>
                    <a:lnTo>
                      <a:pt x="1690" y="1776"/>
                    </a:lnTo>
                    <a:lnTo>
                      <a:pt x="1720" y="1747"/>
                    </a:lnTo>
                    <a:lnTo>
                      <a:pt x="1720" y="1776"/>
                    </a:lnTo>
                    <a:lnTo>
                      <a:pt x="1690" y="1776"/>
                    </a:lnTo>
                    <a:lnTo>
                      <a:pt x="1659" y="1776"/>
                    </a:lnTo>
                    <a:lnTo>
                      <a:pt x="1659" y="1747"/>
                    </a:lnTo>
                    <a:lnTo>
                      <a:pt x="1631" y="1747"/>
                    </a:lnTo>
                    <a:lnTo>
                      <a:pt x="1631" y="1776"/>
                    </a:lnTo>
                    <a:lnTo>
                      <a:pt x="1601" y="1776"/>
                    </a:lnTo>
                    <a:lnTo>
                      <a:pt x="1540" y="1835"/>
                    </a:lnTo>
                    <a:lnTo>
                      <a:pt x="1601" y="1835"/>
                    </a:lnTo>
                    <a:lnTo>
                      <a:pt x="1571" y="1865"/>
                    </a:lnTo>
                    <a:lnTo>
                      <a:pt x="1513" y="1865"/>
                    </a:lnTo>
                    <a:lnTo>
                      <a:pt x="1513" y="1896"/>
                    </a:lnTo>
                    <a:lnTo>
                      <a:pt x="1571" y="1896"/>
                    </a:lnTo>
                    <a:lnTo>
                      <a:pt x="1540" y="1923"/>
                    </a:lnTo>
                    <a:lnTo>
                      <a:pt x="1540" y="1953"/>
                    </a:lnTo>
                    <a:lnTo>
                      <a:pt x="1513" y="1953"/>
                    </a:lnTo>
                    <a:lnTo>
                      <a:pt x="1483" y="1983"/>
                    </a:lnTo>
                    <a:lnTo>
                      <a:pt x="1483" y="1953"/>
                    </a:lnTo>
                    <a:lnTo>
                      <a:pt x="1452" y="1923"/>
                    </a:lnTo>
                    <a:lnTo>
                      <a:pt x="1422" y="1923"/>
                    </a:lnTo>
                    <a:lnTo>
                      <a:pt x="1394" y="1896"/>
                    </a:lnTo>
                    <a:lnTo>
                      <a:pt x="1394" y="1923"/>
                    </a:lnTo>
                    <a:lnTo>
                      <a:pt x="1364" y="1923"/>
                    </a:lnTo>
                    <a:lnTo>
                      <a:pt x="1364" y="1953"/>
                    </a:lnTo>
                    <a:lnTo>
                      <a:pt x="1304" y="1983"/>
                    </a:lnTo>
                    <a:lnTo>
                      <a:pt x="1276" y="2014"/>
                    </a:lnTo>
                    <a:lnTo>
                      <a:pt x="1276" y="2042"/>
                    </a:lnTo>
                    <a:lnTo>
                      <a:pt x="1245" y="2014"/>
                    </a:lnTo>
                    <a:lnTo>
                      <a:pt x="1245" y="2042"/>
                    </a:lnTo>
                    <a:lnTo>
                      <a:pt x="1215" y="2042"/>
                    </a:lnTo>
                    <a:lnTo>
                      <a:pt x="1185" y="2072"/>
                    </a:lnTo>
                    <a:lnTo>
                      <a:pt x="1185" y="2102"/>
                    </a:lnTo>
                    <a:lnTo>
                      <a:pt x="1215" y="2102"/>
                    </a:lnTo>
                    <a:lnTo>
                      <a:pt x="1185" y="2132"/>
                    </a:lnTo>
                    <a:lnTo>
                      <a:pt x="1126" y="2132"/>
                    </a:lnTo>
                    <a:lnTo>
                      <a:pt x="1097" y="2160"/>
                    </a:lnTo>
                    <a:lnTo>
                      <a:pt x="1126" y="2160"/>
                    </a:lnTo>
                    <a:lnTo>
                      <a:pt x="1097" y="2190"/>
                    </a:lnTo>
                    <a:lnTo>
                      <a:pt x="1126" y="2190"/>
                    </a:lnTo>
                    <a:lnTo>
                      <a:pt x="1157" y="2160"/>
                    </a:lnTo>
                    <a:lnTo>
                      <a:pt x="1185" y="2160"/>
                    </a:lnTo>
                    <a:lnTo>
                      <a:pt x="1185" y="2190"/>
                    </a:lnTo>
                    <a:lnTo>
                      <a:pt x="1157" y="2190"/>
                    </a:lnTo>
                    <a:lnTo>
                      <a:pt x="1157" y="2221"/>
                    </a:lnTo>
                    <a:lnTo>
                      <a:pt x="1172" y="2236"/>
                    </a:lnTo>
                    <a:lnTo>
                      <a:pt x="1126" y="2190"/>
                    </a:lnTo>
                    <a:lnTo>
                      <a:pt x="1097" y="2221"/>
                    </a:lnTo>
                    <a:lnTo>
                      <a:pt x="1038" y="2221"/>
                    </a:lnTo>
                    <a:lnTo>
                      <a:pt x="1008" y="2251"/>
                    </a:lnTo>
                    <a:lnTo>
                      <a:pt x="1038" y="2251"/>
                    </a:lnTo>
                    <a:lnTo>
                      <a:pt x="978" y="2309"/>
                    </a:lnTo>
                    <a:lnTo>
                      <a:pt x="978" y="2278"/>
                    </a:lnTo>
                    <a:lnTo>
                      <a:pt x="948" y="2251"/>
                    </a:lnTo>
                    <a:lnTo>
                      <a:pt x="919" y="2278"/>
                    </a:lnTo>
                    <a:lnTo>
                      <a:pt x="890" y="2251"/>
                    </a:lnTo>
                    <a:lnTo>
                      <a:pt x="890" y="2278"/>
                    </a:lnTo>
                    <a:lnTo>
                      <a:pt x="860" y="2309"/>
                    </a:lnTo>
                    <a:lnTo>
                      <a:pt x="890" y="2339"/>
                    </a:lnTo>
                    <a:lnTo>
                      <a:pt x="860" y="2339"/>
                    </a:lnTo>
                    <a:lnTo>
                      <a:pt x="830" y="2309"/>
                    </a:lnTo>
                    <a:lnTo>
                      <a:pt x="801" y="2309"/>
                    </a:lnTo>
                    <a:lnTo>
                      <a:pt x="801" y="2339"/>
                    </a:lnTo>
                    <a:lnTo>
                      <a:pt x="771" y="2339"/>
                    </a:lnTo>
                    <a:lnTo>
                      <a:pt x="771" y="2369"/>
                    </a:lnTo>
                    <a:lnTo>
                      <a:pt x="830" y="2369"/>
                    </a:lnTo>
                    <a:lnTo>
                      <a:pt x="801" y="2397"/>
                    </a:lnTo>
                    <a:lnTo>
                      <a:pt x="830" y="2397"/>
                    </a:lnTo>
                    <a:lnTo>
                      <a:pt x="830" y="2427"/>
                    </a:lnTo>
                    <a:lnTo>
                      <a:pt x="801" y="2427"/>
                    </a:lnTo>
                    <a:lnTo>
                      <a:pt x="801" y="2397"/>
                    </a:lnTo>
                    <a:lnTo>
                      <a:pt x="771" y="2397"/>
                    </a:lnTo>
                    <a:lnTo>
                      <a:pt x="771" y="2427"/>
                    </a:lnTo>
                    <a:lnTo>
                      <a:pt x="801" y="2457"/>
                    </a:lnTo>
                    <a:lnTo>
                      <a:pt x="741" y="2427"/>
                    </a:lnTo>
                    <a:lnTo>
                      <a:pt x="741" y="2397"/>
                    </a:lnTo>
                    <a:lnTo>
                      <a:pt x="623" y="2397"/>
                    </a:lnTo>
                    <a:lnTo>
                      <a:pt x="592" y="2427"/>
                    </a:lnTo>
                    <a:lnTo>
                      <a:pt x="564" y="2397"/>
                    </a:lnTo>
                    <a:lnTo>
                      <a:pt x="473" y="2397"/>
                    </a:lnTo>
                    <a:lnTo>
                      <a:pt x="534" y="2457"/>
                    </a:lnTo>
                    <a:lnTo>
                      <a:pt x="564" y="2457"/>
                    </a:lnTo>
                    <a:lnTo>
                      <a:pt x="592" y="2487"/>
                    </a:lnTo>
                    <a:lnTo>
                      <a:pt x="592" y="2516"/>
                    </a:lnTo>
                    <a:lnTo>
                      <a:pt x="653" y="2516"/>
                    </a:lnTo>
                    <a:lnTo>
                      <a:pt x="623" y="2546"/>
                    </a:lnTo>
                    <a:lnTo>
                      <a:pt x="592" y="2546"/>
                    </a:lnTo>
                    <a:lnTo>
                      <a:pt x="564" y="2516"/>
                    </a:lnTo>
                    <a:lnTo>
                      <a:pt x="503" y="2516"/>
                    </a:lnTo>
                    <a:lnTo>
                      <a:pt x="473" y="2487"/>
                    </a:lnTo>
                    <a:lnTo>
                      <a:pt x="416" y="2487"/>
                    </a:lnTo>
                    <a:lnTo>
                      <a:pt x="385" y="2516"/>
                    </a:lnTo>
                    <a:lnTo>
                      <a:pt x="416" y="2546"/>
                    </a:lnTo>
                    <a:lnTo>
                      <a:pt x="446" y="2546"/>
                    </a:lnTo>
                    <a:lnTo>
                      <a:pt x="503" y="2605"/>
                    </a:lnTo>
                    <a:lnTo>
                      <a:pt x="503" y="2634"/>
                    </a:lnTo>
                    <a:lnTo>
                      <a:pt x="534" y="2664"/>
                    </a:lnTo>
                    <a:lnTo>
                      <a:pt x="446" y="2664"/>
                    </a:lnTo>
                    <a:lnTo>
                      <a:pt x="473" y="2634"/>
                    </a:lnTo>
                    <a:lnTo>
                      <a:pt x="473" y="2605"/>
                    </a:lnTo>
                    <a:lnTo>
                      <a:pt x="446" y="2576"/>
                    </a:lnTo>
                    <a:lnTo>
                      <a:pt x="355" y="2576"/>
                    </a:lnTo>
                    <a:lnTo>
                      <a:pt x="355" y="2605"/>
                    </a:lnTo>
                    <a:lnTo>
                      <a:pt x="327" y="2576"/>
                    </a:lnTo>
                    <a:lnTo>
                      <a:pt x="296" y="2576"/>
                    </a:lnTo>
                    <a:lnTo>
                      <a:pt x="237" y="2605"/>
                    </a:lnTo>
                    <a:lnTo>
                      <a:pt x="296" y="2664"/>
                    </a:lnTo>
                    <a:lnTo>
                      <a:pt x="237" y="2664"/>
                    </a:lnTo>
                    <a:lnTo>
                      <a:pt x="237" y="2634"/>
                    </a:lnTo>
                    <a:lnTo>
                      <a:pt x="209" y="2634"/>
                    </a:lnTo>
                    <a:lnTo>
                      <a:pt x="178" y="2664"/>
                    </a:lnTo>
                    <a:lnTo>
                      <a:pt x="148" y="2634"/>
                    </a:lnTo>
                    <a:lnTo>
                      <a:pt x="118" y="2634"/>
                    </a:lnTo>
                    <a:lnTo>
                      <a:pt x="118" y="2664"/>
                    </a:lnTo>
                    <a:lnTo>
                      <a:pt x="148" y="2664"/>
                    </a:lnTo>
                    <a:lnTo>
                      <a:pt x="118" y="2694"/>
                    </a:lnTo>
                    <a:lnTo>
                      <a:pt x="60" y="2634"/>
                    </a:lnTo>
                    <a:lnTo>
                      <a:pt x="30" y="2634"/>
                    </a:lnTo>
                    <a:lnTo>
                      <a:pt x="30" y="2664"/>
                    </a:lnTo>
                    <a:lnTo>
                      <a:pt x="60" y="2664"/>
                    </a:lnTo>
                    <a:lnTo>
                      <a:pt x="89" y="2694"/>
                    </a:lnTo>
                    <a:lnTo>
                      <a:pt x="30" y="2724"/>
                    </a:lnTo>
                    <a:lnTo>
                      <a:pt x="89" y="2724"/>
                    </a:lnTo>
                    <a:lnTo>
                      <a:pt x="30" y="2782"/>
                    </a:lnTo>
                    <a:lnTo>
                      <a:pt x="0" y="2782"/>
                    </a:lnTo>
                    <a:lnTo>
                      <a:pt x="0" y="2812"/>
                    </a:lnTo>
                    <a:lnTo>
                      <a:pt x="60" y="2812"/>
                    </a:lnTo>
                    <a:lnTo>
                      <a:pt x="118" y="2871"/>
                    </a:lnTo>
                    <a:lnTo>
                      <a:pt x="148" y="2843"/>
                    </a:lnTo>
                    <a:lnTo>
                      <a:pt x="178" y="2843"/>
                    </a:lnTo>
                    <a:lnTo>
                      <a:pt x="148" y="2871"/>
                    </a:lnTo>
                    <a:lnTo>
                      <a:pt x="118" y="2871"/>
                    </a:lnTo>
                    <a:lnTo>
                      <a:pt x="148" y="2901"/>
                    </a:lnTo>
                    <a:lnTo>
                      <a:pt x="89" y="2901"/>
                    </a:lnTo>
                    <a:lnTo>
                      <a:pt x="118" y="2871"/>
                    </a:lnTo>
                    <a:lnTo>
                      <a:pt x="89" y="2871"/>
                    </a:lnTo>
                    <a:lnTo>
                      <a:pt x="60" y="2843"/>
                    </a:lnTo>
                    <a:lnTo>
                      <a:pt x="30" y="2871"/>
                    </a:lnTo>
                    <a:lnTo>
                      <a:pt x="30" y="2901"/>
                    </a:lnTo>
                    <a:lnTo>
                      <a:pt x="60" y="2930"/>
                    </a:lnTo>
                    <a:lnTo>
                      <a:pt x="30" y="2930"/>
                    </a:lnTo>
                    <a:lnTo>
                      <a:pt x="89" y="2989"/>
                    </a:lnTo>
                    <a:lnTo>
                      <a:pt x="118" y="2961"/>
                    </a:lnTo>
                    <a:lnTo>
                      <a:pt x="178" y="2961"/>
                    </a:lnTo>
                    <a:lnTo>
                      <a:pt x="148" y="2989"/>
                    </a:lnTo>
                    <a:lnTo>
                      <a:pt x="89" y="2989"/>
                    </a:lnTo>
                    <a:lnTo>
                      <a:pt x="0" y="2989"/>
                    </a:lnTo>
                    <a:lnTo>
                      <a:pt x="0" y="3019"/>
                    </a:lnTo>
                    <a:lnTo>
                      <a:pt x="30" y="3019"/>
                    </a:lnTo>
                    <a:lnTo>
                      <a:pt x="30" y="3050"/>
                    </a:lnTo>
                    <a:lnTo>
                      <a:pt x="89" y="3050"/>
                    </a:lnTo>
                    <a:lnTo>
                      <a:pt x="89" y="3107"/>
                    </a:lnTo>
                    <a:lnTo>
                      <a:pt x="60" y="3080"/>
                    </a:lnTo>
                    <a:lnTo>
                      <a:pt x="0" y="3080"/>
                    </a:lnTo>
                    <a:lnTo>
                      <a:pt x="89" y="3168"/>
                    </a:lnTo>
                    <a:lnTo>
                      <a:pt x="118" y="3168"/>
                    </a:lnTo>
                    <a:lnTo>
                      <a:pt x="89" y="3198"/>
                    </a:lnTo>
                    <a:lnTo>
                      <a:pt x="60" y="3168"/>
                    </a:lnTo>
                    <a:lnTo>
                      <a:pt x="60" y="3226"/>
                    </a:lnTo>
                    <a:lnTo>
                      <a:pt x="89" y="3257"/>
                    </a:lnTo>
                    <a:lnTo>
                      <a:pt x="118" y="3257"/>
                    </a:lnTo>
                    <a:lnTo>
                      <a:pt x="118" y="3226"/>
                    </a:lnTo>
                    <a:lnTo>
                      <a:pt x="148" y="3198"/>
                    </a:lnTo>
                    <a:lnTo>
                      <a:pt x="148" y="3226"/>
                    </a:lnTo>
                    <a:lnTo>
                      <a:pt x="118" y="3257"/>
                    </a:lnTo>
                    <a:lnTo>
                      <a:pt x="148" y="3257"/>
                    </a:lnTo>
                    <a:lnTo>
                      <a:pt x="148" y="3316"/>
                    </a:lnTo>
                    <a:lnTo>
                      <a:pt x="178" y="3316"/>
                    </a:lnTo>
                    <a:lnTo>
                      <a:pt x="209" y="3286"/>
                    </a:lnTo>
                    <a:lnTo>
                      <a:pt x="209" y="3257"/>
                    </a:lnTo>
                    <a:lnTo>
                      <a:pt x="237" y="3226"/>
                    </a:lnTo>
                    <a:lnTo>
                      <a:pt x="267" y="3226"/>
                    </a:lnTo>
                    <a:lnTo>
                      <a:pt x="296" y="3198"/>
                    </a:lnTo>
                    <a:lnTo>
                      <a:pt x="355" y="3168"/>
                    </a:lnTo>
                    <a:lnTo>
                      <a:pt x="446" y="3168"/>
                    </a:lnTo>
                    <a:lnTo>
                      <a:pt x="385" y="3226"/>
                    </a:lnTo>
                    <a:lnTo>
                      <a:pt x="385" y="3257"/>
                    </a:lnTo>
                    <a:lnTo>
                      <a:pt x="355" y="3286"/>
                    </a:lnTo>
                    <a:lnTo>
                      <a:pt x="355" y="3257"/>
                    </a:lnTo>
                    <a:lnTo>
                      <a:pt x="385" y="3198"/>
                    </a:lnTo>
                    <a:lnTo>
                      <a:pt x="355" y="3198"/>
                    </a:lnTo>
                    <a:lnTo>
                      <a:pt x="296" y="3226"/>
                    </a:lnTo>
                    <a:lnTo>
                      <a:pt x="267" y="3226"/>
                    </a:lnTo>
                    <a:lnTo>
                      <a:pt x="237" y="3257"/>
                    </a:lnTo>
                    <a:lnTo>
                      <a:pt x="267" y="3286"/>
                    </a:lnTo>
                    <a:lnTo>
                      <a:pt x="237" y="3286"/>
                    </a:lnTo>
                    <a:lnTo>
                      <a:pt x="178" y="3345"/>
                    </a:lnTo>
                    <a:lnTo>
                      <a:pt x="148" y="3345"/>
                    </a:lnTo>
                    <a:lnTo>
                      <a:pt x="148" y="3375"/>
                    </a:lnTo>
                    <a:lnTo>
                      <a:pt x="178" y="3375"/>
                    </a:lnTo>
                    <a:lnTo>
                      <a:pt x="237" y="3405"/>
                    </a:lnTo>
                    <a:lnTo>
                      <a:pt x="178" y="3405"/>
                    </a:lnTo>
                    <a:lnTo>
                      <a:pt x="209" y="3434"/>
                    </a:lnTo>
                    <a:lnTo>
                      <a:pt x="118" y="3434"/>
                    </a:lnTo>
                    <a:lnTo>
                      <a:pt x="118" y="3493"/>
                    </a:lnTo>
                    <a:lnTo>
                      <a:pt x="89" y="3493"/>
                    </a:lnTo>
                    <a:lnTo>
                      <a:pt x="60" y="3463"/>
                    </a:lnTo>
                    <a:lnTo>
                      <a:pt x="30" y="3463"/>
                    </a:lnTo>
                    <a:lnTo>
                      <a:pt x="30" y="3493"/>
                    </a:lnTo>
                    <a:lnTo>
                      <a:pt x="60" y="3523"/>
                    </a:lnTo>
                    <a:lnTo>
                      <a:pt x="89" y="3523"/>
                    </a:lnTo>
                    <a:lnTo>
                      <a:pt x="89" y="3553"/>
                    </a:lnTo>
                    <a:lnTo>
                      <a:pt x="118" y="3523"/>
                    </a:lnTo>
                    <a:lnTo>
                      <a:pt x="118" y="3553"/>
                    </a:lnTo>
                    <a:lnTo>
                      <a:pt x="148" y="3523"/>
                    </a:lnTo>
                    <a:lnTo>
                      <a:pt x="178" y="3523"/>
                    </a:lnTo>
                    <a:lnTo>
                      <a:pt x="178" y="3493"/>
                    </a:lnTo>
                    <a:lnTo>
                      <a:pt x="209" y="3493"/>
                    </a:lnTo>
                    <a:lnTo>
                      <a:pt x="209" y="3523"/>
                    </a:lnTo>
                    <a:lnTo>
                      <a:pt x="237" y="3523"/>
                    </a:lnTo>
                    <a:lnTo>
                      <a:pt x="267" y="3553"/>
                    </a:lnTo>
                    <a:lnTo>
                      <a:pt x="209" y="3611"/>
                    </a:lnTo>
                    <a:lnTo>
                      <a:pt x="237" y="3641"/>
                    </a:lnTo>
                    <a:lnTo>
                      <a:pt x="237" y="3671"/>
                    </a:lnTo>
                    <a:lnTo>
                      <a:pt x="252" y="3656"/>
                    </a:lnTo>
                    <a:lnTo>
                      <a:pt x="267" y="3671"/>
                    </a:lnTo>
                    <a:lnTo>
                      <a:pt x="237" y="3671"/>
                    </a:lnTo>
                    <a:lnTo>
                      <a:pt x="209" y="3671"/>
                    </a:lnTo>
                    <a:lnTo>
                      <a:pt x="178" y="3641"/>
                    </a:lnTo>
                    <a:lnTo>
                      <a:pt x="148" y="3641"/>
                    </a:lnTo>
                    <a:lnTo>
                      <a:pt x="89" y="3700"/>
                    </a:lnTo>
                    <a:lnTo>
                      <a:pt x="89" y="3730"/>
                    </a:lnTo>
                    <a:lnTo>
                      <a:pt x="148" y="3790"/>
                    </a:lnTo>
                    <a:lnTo>
                      <a:pt x="178" y="3790"/>
                    </a:lnTo>
                    <a:lnTo>
                      <a:pt x="237" y="3848"/>
                    </a:lnTo>
                    <a:lnTo>
                      <a:pt x="296" y="3848"/>
                    </a:lnTo>
                    <a:lnTo>
                      <a:pt x="355" y="3878"/>
                    </a:lnTo>
                    <a:lnTo>
                      <a:pt x="385" y="3878"/>
                    </a:lnTo>
                    <a:lnTo>
                      <a:pt x="355" y="3909"/>
                    </a:lnTo>
                    <a:lnTo>
                      <a:pt x="385" y="3936"/>
                    </a:lnTo>
                    <a:lnTo>
                      <a:pt x="416" y="3909"/>
                    </a:lnTo>
                    <a:lnTo>
                      <a:pt x="446" y="3936"/>
                    </a:lnTo>
                    <a:lnTo>
                      <a:pt x="623" y="3936"/>
                    </a:lnTo>
                    <a:lnTo>
                      <a:pt x="653" y="3909"/>
                    </a:lnTo>
                    <a:lnTo>
                      <a:pt x="683" y="3936"/>
                    </a:lnTo>
                    <a:lnTo>
                      <a:pt x="710" y="3909"/>
                    </a:lnTo>
                    <a:lnTo>
                      <a:pt x="741" y="3909"/>
                    </a:lnTo>
                    <a:lnTo>
                      <a:pt x="771" y="3878"/>
                    </a:lnTo>
                    <a:lnTo>
                      <a:pt x="801" y="3878"/>
                    </a:lnTo>
                    <a:lnTo>
                      <a:pt x="860" y="3848"/>
                    </a:lnTo>
                    <a:lnTo>
                      <a:pt x="919" y="3790"/>
                    </a:lnTo>
                    <a:lnTo>
                      <a:pt x="919" y="3759"/>
                    </a:lnTo>
                    <a:lnTo>
                      <a:pt x="978" y="3759"/>
                    </a:lnTo>
                    <a:lnTo>
                      <a:pt x="948" y="3700"/>
                    </a:lnTo>
                    <a:lnTo>
                      <a:pt x="1038" y="3700"/>
                    </a:lnTo>
                    <a:lnTo>
                      <a:pt x="1008" y="3671"/>
                    </a:lnTo>
                    <a:lnTo>
                      <a:pt x="1038" y="3671"/>
                    </a:lnTo>
                    <a:lnTo>
                      <a:pt x="1067" y="3641"/>
                    </a:lnTo>
                    <a:lnTo>
                      <a:pt x="1097" y="3641"/>
                    </a:lnTo>
                    <a:lnTo>
                      <a:pt x="1097" y="3611"/>
                    </a:lnTo>
                    <a:lnTo>
                      <a:pt x="1067" y="3582"/>
                    </a:lnTo>
                    <a:lnTo>
                      <a:pt x="1097" y="3582"/>
                    </a:lnTo>
                    <a:lnTo>
                      <a:pt x="1097" y="3611"/>
                    </a:lnTo>
                    <a:lnTo>
                      <a:pt x="1157" y="3611"/>
                    </a:lnTo>
                    <a:lnTo>
                      <a:pt x="1157" y="3641"/>
                    </a:lnTo>
                    <a:lnTo>
                      <a:pt x="1185" y="3641"/>
                    </a:lnTo>
                    <a:lnTo>
                      <a:pt x="1185" y="3611"/>
                    </a:lnTo>
                    <a:lnTo>
                      <a:pt x="1215" y="3611"/>
                    </a:lnTo>
                    <a:lnTo>
                      <a:pt x="1245" y="3582"/>
                    </a:lnTo>
                    <a:lnTo>
                      <a:pt x="1276" y="3582"/>
                    </a:lnTo>
                    <a:lnTo>
                      <a:pt x="1304" y="3553"/>
                    </a:lnTo>
                    <a:lnTo>
                      <a:pt x="1304" y="3523"/>
                    </a:lnTo>
                    <a:lnTo>
                      <a:pt x="1245" y="3463"/>
                    </a:lnTo>
                    <a:lnTo>
                      <a:pt x="1276" y="3463"/>
                    </a:lnTo>
                    <a:lnTo>
                      <a:pt x="1304" y="3434"/>
                    </a:lnTo>
                    <a:lnTo>
                      <a:pt x="1304" y="3463"/>
                    </a:lnTo>
                    <a:lnTo>
                      <a:pt x="1333" y="3434"/>
                    </a:lnTo>
                    <a:lnTo>
                      <a:pt x="1304" y="3405"/>
                    </a:lnTo>
                    <a:lnTo>
                      <a:pt x="1304" y="3375"/>
                    </a:lnTo>
                    <a:lnTo>
                      <a:pt x="1333" y="3345"/>
                    </a:lnTo>
                    <a:lnTo>
                      <a:pt x="1364" y="3345"/>
                    </a:lnTo>
                    <a:lnTo>
                      <a:pt x="1364" y="3375"/>
                    </a:lnTo>
                    <a:lnTo>
                      <a:pt x="1333" y="3405"/>
                    </a:lnTo>
                    <a:lnTo>
                      <a:pt x="1333" y="3434"/>
                    </a:lnTo>
                    <a:lnTo>
                      <a:pt x="1333" y="3463"/>
                    </a:lnTo>
                    <a:lnTo>
                      <a:pt x="1364" y="3463"/>
                    </a:lnTo>
                    <a:lnTo>
                      <a:pt x="1364" y="3523"/>
                    </a:lnTo>
                    <a:lnTo>
                      <a:pt x="1394" y="3553"/>
                    </a:lnTo>
                    <a:lnTo>
                      <a:pt x="1422" y="3553"/>
                    </a:lnTo>
                    <a:lnTo>
                      <a:pt x="1452" y="3582"/>
                    </a:lnTo>
                    <a:lnTo>
                      <a:pt x="1483" y="3582"/>
                    </a:lnTo>
                    <a:lnTo>
                      <a:pt x="1483" y="3611"/>
                    </a:lnTo>
                    <a:lnTo>
                      <a:pt x="1513" y="3611"/>
                    </a:lnTo>
                    <a:lnTo>
                      <a:pt x="1571" y="3671"/>
                    </a:lnTo>
                    <a:lnTo>
                      <a:pt x="1601" y="3671"/>
                    </a:lnTo>
                    <a:lnTo>
                      <a:pt x="1601" y="3582"/>
                    </a:lnTo>
                    <a:lnTo>
                      <a:pt x="1631" y="3553"/>
                    </a:lnTo>
                    <a:lnTo>
                      <a:pt x="1631" y="3523"/>
                    </a:lnTo>
                    <a:lnTo>
                      <a:pt x="1601" y="3523"/>
                    </a:lnTo>
                    <a:lnTo>
                      <a:pt x="1601" y="3434"/>
                    </a:lnTo>
                    <a:lnTo>
                      <a:pt x="1631" y="3405"/>
                    </a:lnTo>
                    <a:lnTo>
                      <a:pt x="1631" y="3345"/>
                    </a:lnTo>
                    <a:lnTo>
                      <a:pt x="1720" y="3345"/>
                    </a:lnTo>
                    <a:lnTo>
                      <a:pt x="1778" y="3286"/>
                    </a:lnTo>
                    <a:lnTo>
                      <a:pt x="1778" y="3226"/>
                    </a:lnTo>
                    <a:lnTo>
                      <a:pt x="1808" y="3198"/>
                    </a:lnTo>
                    <a:lnTo>
                      <a:pt x="1808" y="3137"/>
                    </a:lnTo>
                    <a:lnTo>
                      <a:pt x="1749" y="3080"/>
                    </a:lnTo>
                    <a:lnTo>
                      <a:pt x="1749" y="2989"/>
                    </a:lnTo>
                    <a:lnTo>
                      <a:pt x="1838" y="2989"/>
                    </a:lnTo>
                    <a:lnTo>
                      <a:pt x="1838" y="2961"/>
                    </a:lnTo>
                    <a:lnTo>
                      <a:pt x="1868" y="2930"/>
                    </a:lnTo>
                    <a:lnTo>
                      <a:pt x="1868" y="2901"/>
                    </a:lnTo>
                    <a:lnTo>
                      <a:pt x="1838" y="2843"/>
                    </a:lnTo>
                    <a:lnTo>
                      <a:pt x="1749" y="2843"/>
                    </a:lnTo>
                    <a:lnTo>
                      <a:pt x="1690" y="2782"/>
                    </a:lnTo>
                    <a:lnTo>
                      <a:pt x="1720" y="2724"/>
                    </a:lnTo>
                    <a:lnTo>
                      <a:pt x="1720" y="2576"/>
                    </a:lnTo>
                    <a:lnTo>
                      <a:pt x="1690" y="2546"/>
                    </a:lnTo>
                    <a:lnTo>
                      <a:pt x="1690" y="2457"/>
                    </a:lnTo>
                    <a:lnTo>
                      <a:pt x="1659" y="2427"/>
                    </a:lnTo>
                    <a:lnTo>
                      <a:pt x="1720" y="2397"/>
                    </a:lnTo>
                    <a:lnTo>
                      <a:pt x="1659" y="2339"/>
                    </a:lnTo>
                    <a:lnTo>
                      <a:pt x="1659" y="2278"/>
                    </a:lnTo>
                    <a:lnTo>
                      <a:pt x="1690" y="2251"/>
                    </a:lnTo>
                    <a:lnTo>
                      <a:pt x="1690" y="2221"/>
                    </a:lnTo>
                    <a:lnTo>
                      <a:pt x="1720" y="2190"/>
                    </a:lnTo>
                    <a:lnTo>
                      <a:pt x="1720" y="2160"/>
                    </a:lnTo>
                    <a:lnTo>
                      <a:pt x="1778" y="2102"/>
                    </a:lnTo>
                    <a:lnTo>
                      <a:pt x="1838" y="2072"/>
                    </a:lnTo>
                    <a:lnTo>
                      <a:pt x="1897" y="2072"/>
                    </a:lnTo>
                    <a:lnTo>
                      <a:pt x="1927" y="2042"/>
                    </a:lnTo>
                    <a:lnTo>
                      <a:pt x="1986" y="2072"/>
                    </a:lnTo>
                    <a:lnTo>
                      <a:pt x="2105" y="2072"/>
                    </a:lnTo>
                    <a:lnTo>
                      <a:pt x="2134" y="2042"/>
                    </a:lnTo>
                    <a:lnTo>
                      <a:pt x="2134" y="1953"/>
                    </a:lnTo>
                    <a:lnTo>
                      <a:pt x="2105" y="1923"/>
                    </a:lnTo>
                    <a:lnTo>
                      <a:pt x="2045" y="1923"/>
                    </a:lnTo>
                    <a:lnTo>
                      <a:pt x="2015" y="1896"/>
                    </a:lnTo>
                    <a:lnTo>
                      <a:pt x="2222" y="1687"/>
                    </a:lnTo>
                    <a:lnTo>
                      <a:pt x="2222" y="1569"/>
                    </a:lnTo>
                    <a:lnTo>
                      <a:pt x="2252" y="1540"/>
                    </a:lnTo>
                    <a:lnTo>
                      <a:pt x="2222" y="1510"/>
                    </a:lnTo>
                    <a:lnTo>
                      <a:pt x="2222" y="1449"/>
                    </a:lnTo>
                    <a:lnTo>
                      <a:pt x="2313" y="1449"/>
                    </a:lnTo>
                    <a:lnTo>
                      <a:pt x="2431" y="1392"/>
                    </a:lnTo>
                    <a:lnTo>
                      <a:pt x="2400" y="1331"/>
                    </a:lnTo>
                    <a:lnTo>
                      <a:pt x="2459" y="1303"/>
                    </a:lnTo>
                    <a:lnTo>
                      <a:pt x="2577" y="1185"/>
                    </a:lnTo>
                    <a:lnTo>
                      <a:pt x="2638" y="1185"/>
                    </a:lnTo>
                    <a:lnTo>
                      <a:pt x="2638" y="1124"/>
                    </a:lnTo>
                    <a:lnTo>
                      <a:pt x="2607" y="1094"/>
                    </a:lnTo>
                    <a:lnTo>
                      <a:pt x="2550" y="1067"/>
                    </a:lnTo>
                    <a:lnTo>
                      <a:pt x="2607" y="1036"/>
                    </a:lnTo>
                    <a:lnTo>
                      <a:pt x="2638" y="1006"/>
                    </a:lnTo>
                    <a:lnTo>
                      <a:pt x="2668" y="1006"/>
                    </a:lnTo>
                    <a:lnTo>
                      <a:pt x="2668" y="947"/>
                    </a:lnTo>
                    <a:lnTo>
                      <a:pt x="2727" y="917"/>
                    </a:lnTo>
                    <a:lnTo>
                      <a:pt x="2786" y="858"/>
                    </a:lnTo>
                    <a:lnTo>
                      <a:pt x="2845" y="858"/>
                    </a:lnTo>
                    <a:lnTo>
                      <a:pt x="2934" y="888"/>
                    </a:lnTo>
                    <a:lnTo>
                      <a:pt x="2964" y="888"/>
                    </a:lnTo>
                    <a:lnTo>
                      <a:pt x="2993" y="829"/>
                    </a:lnTo>
                    <a:lnTo>
                      <a:pt x="2993" y="739"/>
                    </a:lnTo>
                    <a:lnTo>
                      <a:pt x="3171" y="739"/>
                    </a:lnTo>
                    <a:lnTo>
                      <a:pt x="3380" y="799"/>
                    </a:lnTo>
                    <a:lnTo>
                      <a:pt x="3407" y="769"/>
                    </a:lnTo>
                    <a:lnTo>
                      <a:pt x="3437" y="769"/>
                    </a:lnTo>
                    <a:lnTo>
                      <a:pt x="3407" y="739"/>
                    </a:lnTo>
                    <a:lnTo>
                      <a:pt x="3380" y="739"/>
                    </a:lnTo>
                    <a:lnTo>
                      <a:pt x="3437" y="711"/>
                    </a:lnTo>
                    <a:lnTo>
                      <a:pt x="3468" y="651"/>
                    </a:lnTo>
                    <a:lnTo>
                      <a:pt x="3468" y="621"/>
                    </a:lnTo>
                    <a:lnTo>
                      <a:pt x="3407" y="592"/>
                    </a:lnTo>
                    <a:lnTo>
                      <a:pt x="3526" y="592"/>
                    </a:lnTo>
                    <a:lnTo>
                      <a:pt x="3556" y="563"/>
                    </a:lnTo>
                    <a:lnTo>
                      <a:pt x="3587" y="592"/>
                    </a:lnTo>
                    <a:lnTo>
                      <a:pt x="3644" y="563"/>
                    </a:lnTo>
                    <a:lnTo>
                      <a:pt x="3616" y="563"/>
                    </a:lnTo>
                    <a:lnTo>
                      <a:pt x="3644" y="502"/>
                    </a:lnTo>
                    <a:lnTo>
                      <a:pt x="3705" y="533"/>
                    </a:lnTo>
                    <a:lnTo>
                      <a:pt x="3735" y="533"/>
                    </a:lnTo>
                    <a:lnTo>
                      <a:pt x="3794" y="563"/>
                    </a:lnTo>
                    <a:lnTo>
                      <a:pt x="3794" y="592"/>
                    </a:lnTo>
                    <a:lnTo>
                      <a:pt x="3823" y="592"/>
                    </a:lnTo>
                    <a:lnTo>
                      <a:pt x="3912" y="681"/>
                    </a:lnTo>
                    <a:lnTo>
                      <a:pt x="3972" y="681"/>
                    </a:lnTo>
                    <a:lnTo>
                      <a:pt x="4001" y="711"/>
                    </a:lnTo>
                    <a:lnTo>
                      <a:pt x="4119" y="711"/>
                    </a:lnTo>
                    <a:lnTo>
                      <a:pt x="4149" y="681"/>
                    </a:lnTo>
                    <a:lnTo>
                      <a:pt x="4209" y="681"/>
                    </a:lnTo>
                    <a:lnTo>
                      <a:pt x="4209" y="651"/>
                    </a:lnTo>
                    <a:lnTo>
                      <a:pt x="4297" y="651"/>
                    </a:lnTo>
                    <a:lnTo>
                      <a:pt x="4328" y="681"/>
                    </a:lnTo>
                    <a:lnTo>
                      <a:pt x="4356" y="681"/>
                    </a:lnTo>
                    <a:lnTo>
                      <a:pt x="4386" y="711"/>
                    </a:lnTo>
                    <a:lnTo>
                      <a:pt x="4446" y="711"/>
                    </a:lnTo>
                    <a:lnTo>
                      <a:pt x="4474" y="739"/>
                    </a:lnTo>
                    <a:lnTo>
                      <a:pt x="4474" y="711"/>
                    </a:lnTo>
                    <a:lnTo>
                      <a:pt x="4504" y="711"/>
                    </a:lnTo>
                    <a:lnTo>
                      <a:pt x="4535" y="681"/>
                    </a:lnTo>
                    <a:lnTo>
                      <a:pt x="4535" y="651"/>
                    </a:lnTo>
                    <a:lnTo>
                      <a:pt x="4624" y="651"/>
                    </a:lnTo>
                    <a:lnTo>
                      <a:pt x="4653" y="621"/>
                    </a:lnTo>
                    <a:lnTo>
                      <a:pt x="4624" y="592"/>
                    </a:lnTo>
                    <a:lnTo>
                      <a:pt x="4624" y="533"/>
                    </a:lnTo>
                    <a:lnTo>
                      <a:pt x="4653" y="502"/>
                    </a:lnTo>
                    <a:lnTo>
                      <a:pt x="4653" y="444"/>
                    </a:lnTo>
                    <a:lnTo>
                      <a:pt x="4772" y="326"/>
                    </a:lnTo>
                    <a:lnTo>
                      <a:pt x="4831" y="326"/>
                    </a:lnTo>
                    <a:lnTo>
                      <a:pt x="4890" y="356"/>
                    </a:lnTo>
                    <a:lnTo>
                      <a:pt x="4920" y="326"/>
                    </a:lnTo>
                    <a:lnTo>
                      <a:pt x="4979" y="326"/>
                    </a:lnTo>
                    <a:lnTo>
                      <a:pt x="5009" y="295"/>
                    </a:lnTo>
                    <a:lnTo>
                      <a:pt x="5067" y="295"/>
                    </a:lnTo>
                    <a:lnTo>
                      <a:pt x="5127" y="356"/>
                    </a:lnTo>
                    <a:lnTo>
                      <a:pt x="5186" y="356"/>
                    </a:lnTo>
                    <a:lnTo>
                      <a:pt x="5246" y="384"/>
                    </a:lnTo>
                    <a:lnTo>
                      <a:pt x="5304" y="384"/>
                    </a:lnTo>
                    <a:lnTo>
                      <a:pt x="5364" y="414"/>
                    </a:lnTo>
                    <a:lnTo>
                      <a:pt x="5393" y="444"/>
                    </a:lnTo>
                    <a:lnTo>
                      <a:pt x="5393" y="474"/>
                    </a:lnTo>
                    <a:lnTo>
                      <a:pt x="5334" y="533"/>
                    </a:lnTo>
                    <a:lnTo>
                      <a:pt x="5304" y="533"/>
                    </a:lnTo>
                    <a:lnTo>
                      <a:pt x="5304" y="563"/>
                    </a:lnTo>
                    <a:lnTo>
                      <a:pt x="5334" y="592"/>
                    </a:lnTo>
                    <a:lnTo>
                      <a:pt x="5364" y="592"/>
                    </a:lnTo>
                    <a:lnTo>
                      <a:pt x="5393" y="592"/>
                    </a:lnTo>
                    <a:lnTo>
                      <a:pt x="5423" y="563"/>
                    </a:lnTo>
                    <a:lnTo>
                      <a:pt x="5423" y="533"/>
                    </a:lnTo>
                    <a:lnTo>
                      <a:pt x="5453" y="502"/>
                    </a:lnTo>
                    <a:lnTo>
                      <a:pt x="5541" y="502"/>
                    </a:lnTo>
                    <a:lnTo>
                      <a:pt x="5602" y="444"/>
                    </a:lnTo>
                    <a:lnTo>
                      <a:pt x="5571" y="414"/>
                    </a:lnTo>
                    <a:lnTo>
                      <a:pt x="5541" y="414"/>
                    </a:lnTo>
                    <a:lnTo>
                      <a:pt x="5541" y="384"/>
                    </a:lnTo>
                    <a:lnTo>
                      <a:pt x="5511" y="384"/>
                    </a:lnTo>
                    <a:lnTo>
                      <a:pt x="5571" y="356"/>
                    </a:lnTo>
                    <a:lnTo>
                      <a:pt x="5423" y="356"/>
                    </a:lnTo>
                    <a:lnTo>
                      <a:pt x="5453" y="326"/>
                    </a:lnTo>
                    <a:lnTo>
                      <a:pt x="5364" y="326"/>
                    </a:lnTo>
                    <a:lnTo>
                      <a:pt x="5334" y="295"/>
                    </a:lnTo>
                    <a:lnTo>
                      <a:pt x="5246" y="295"/>
                    </a:lnTo>
                    <a:lnTo>
                      <a:pt x="5274" y="265"/>
                    </a:lnTo>
                    <a:lnTo>
                      <a:pt x="5304" y="265"/>
                    </a:lnTo>
                    <a:lnTo>
                      <a:pt x="5334" y="295"/>
                    </a:lnTo>
                    <a:lnTo>
                      <a:pt x="5571" y="295"/>
                    </a:lnTo>
                    <a:lnTo>
                      <a:pt x="5630" y="238"/>
                    </a:lnTo>
                    <a:lnTo>
                      <a:pt x="5720" y="238"/>
                    </a:lnTo>
                    <a:lnTo>
                      <a:pt x="5720" y="207"/>
                    </a:lnTo>
                    <a:lnTo>
                      <a:pt x="5690" y="177"/>
                    </a:lnTo>
                    <a:lnTo>
                      <a:pt x="5659" y="207"/>
                    </a:lnTo>
                    <a:lnTo>
                      <a:pt x="5602" y="147"/>
                    </a:lnTo>
                    <a:lnTo>
                      <a:pt x="5571" y="147"/>
                    </a:lnTo>
                    <a:lnTo>
                      <a:pt x="5541" y="177"/>
                    </a:lnTo>
                    <a:lnTo>
                      <a:pt x="5511" y="177"/>
                    </a:lnTo>
                    <a:lnTo>
                      <a:pt x="5541" y="147"/>
                    </a:lnTo>
                    <a:lnTo>
                      <a:pt x="5511" y="147"/>
                    </a:lnTo>
                    <a:lnTo>
                      <a:pt x="5483" y="119"/>
                    </a:lnTo>
                    <a:lnTo>
                      <a:pt x="5453" y="147"/>
                    </a:lnTo>
                    <a:lnTo>
                      <a:pt x="5423" y="119"/>
                    </a:lnTo>
                    <a:lnTo>
                      <a:pt x="5334" y="119"/>
                    </a:lnTo>
                    <a:lnTo>
                      <a:pt x="5364" y="88"/>
                    </a:lnTo>
                    <a:lnTo>
                      <a:pt x="5304" y="88"/>
                    </a:lnTo>
                    <a:lnTo>
                      <a:pt x="5274" y="59"/>
                    </a:lnTo>
                    <a:lnTo>
                      <a:pt x="5246" y="59"/>
                    </a:lnTo>
                    <a:lnTo>
                      <a:pt x="5156" y="147"/>
                    </a:lnTo>
                    <a:lnTo>
                      <a:pt x="5156" y="177"/>
                    </a:lnTo>
                    <a:lnTo>
                      <a:pt x="5067" y="177"/>
                    </a:lnTo>
                    <a:lnTo>
                      <a:pt x="5097" y="147"/>
                    </a:lnTo>
                    <a:lnTo>
                      <a:pt x="5127" y="147"/>
                    </a:lnTo>
                    <a:lnTo>
                      <a:pt x="5097" y="119"/>
                    </a:lnTo>
                    <a:lnTo>
                      <a:pt x="5067" y="147"/>
                    </a:lnTo>
                    <a:lnTo>
                      <a:pt x="5039" y="147"/>
                    </a:lnTo>
                    <a:lnTo>
                      <a:pt x="5067" y="119"/>
                    </a:lnTo>
                    <a:lnTo>
                      <a:pt x="5097" y="119"/>
                    </a:lnTo>
                    <a:lnTo>
                      <a:pt x="5067" y="88"/>
                    </a:lnTo>
                    <a:close/>
                    <a:moveTo>
                      <a:pt x="3230" y="533"/>
                    </a:moveTo>
                    <a:lnTo>
                      <a:pt x="3230" y="502"/>
                    </a:lnTo>
                    <a:lnTo>
                      <a:pt x="3260" y="533"/>
                    </a:lnTo>
                    <a:lnTo>
                      <a:pt x="3230" y="533"/>
                    </a:lnTo>
                    <a:close/>
                    <a:moveTo>
                      <a:pt x="2607" y="799"/>
                    </a:moveTo>
                    <a:lnTo>
                      <a:pt x="2638" y="799"/>
                    </a:lnTo>
                    <a:lnTo>
                      <a:pt x="2668" y="829"/>
                    </a:lnTo>
                    <a:lnTo>
                      <a:pt x="2638" y="829"/>
                    </a:lnTo>
                    <a:lnTo>
                      <a:pt x="2607" y="799"/>
                    </a:lnTo>
                    <a:close/>
                    <a:moveTo>
                      <a:pt x="2845" y="769"/>
                    </a:moveTo>
                    <a:lnTo>
                      <a:pt x="2814" y="769"/>
                    </a:lnTo>
                    <a:lnTo>
                      <a:pt x="2786" y="799"/>
                    </a:lnTo>
                    <a:lnTo>
                      <a:pt x="2727" y="799"/>
                    </a:lnTo>
                    <a:lnTo>
                      <a:pt x="2696" y="769"/>
                    </a:lnTo>
                    <a:lnTo>
                      <a:pt x="2786" y="769"/>
                    </a:lnTo>
                    <a:lnTo>
                      <a:pt x="2814" y="739"/>
                    </a:lnTo>
                    <a:lnTo>
                      <a:pt x="2845" y="769"/>
                    </a:lnTo>
                    <a:close/>
                    <a:moveTo>
                      <a:pt x="2431" y="1036"/>
                    </a:moveTo>
                    <a:lnTo>
                      <a:pt x="2459" y="1006"/>
                    </a:lnTo>
                    <a:lnTo>
                      <a:pt x="2489" y="1006"/>
                    </a:lnTo>
                    <a:lnTo>
                      <a:pt x="2459" y="1036"/>
                    </a:lnTo>
                    <a:lnTo>
                      <a:pt x="2431" y="1036"/>
                    </a:lnTo>
                    <a:lnTo>
                      <a:pt x="2431" y="1067"/>
                    </a:lnTo>
                    <a:lnTo>
                      <a:pt x="2400" y="1036"/>
                    </a:lnTo>
                    <a:lnTo>
                      <a:pt x="2431" y="1036"/>
                    </a:lnTo>
                    <a:close/>
                    <a:moveTo>
                      <a:pt x="2075" y="1421"/>
                    </a:moveTo>
                    <a:lnTo>
                      <a:pt x="2015" y="1421"/>
                    </a:lnTo>
                    <a:lnTo>
                      <a:pt x="1986" y="1449"/>
                    </a:lnTo>
                    <a:lnTo>
                      <a:pt x="1986" y="1421"/>
                    </a:lnTo>
                    <a:lnTo>
                      <a:pt x="2015" y="1421"/>
                    </a:lnTo>
                    <a:lnTo>
                      <a:pt x="2075" y="1392"/>
                    </a:lnTo>
                    <a:lnTo>
                      <a:pt x="2105" y="1392"/>
                    </a:lnTo>
                    <a:lnTo>
                      <a:pt x="2075" y="1421"/>
                    </a:lnTo>
                    <a:close/>
                    <a:moveTo>
                      <a:pt x="1778" y="1737"/>
                    </a:moveTo>
                    <a:lnTo>
                      <a:pt x="1778" y="1717"/>
                    </a:lnTo>
                    <a:lnTo>
                      <a:pt x="1838" y="1717"/>
                    </a:lnTo>
                    <a:lnTo>
                      <a:pt x="1778" y="1737"/>
                    </a:lnTo>
                    <a:close/>
                    <a:moveTo>
                      <a:pt x="1513" y="2102"/>
                    </a:moveTo>
                    <a:lnTo>
                      <a:pt x="1483" y="2102"/>
                    </a:lnTo>
                    <a:lnTo>
                      <a:pt x="1452" y="2132"/>
                    </a:lnTo>
                    <a:lnTo>
                      <a:pt x="1483" y="2132"/>
                    </a:lnTo>
                    <a:lnTo>
                      <a:pt x="1513" y="2160"/>
                    </a:lnTo>
                    <a:lnTo>
                      <a:pt x="1452" y="2160"/>
                    </a:lnTo>
                    <a:lnTo>
                      <a:pt x="1422" y="2190"/>
                    </a:lnTo>
                    <a:lnTo>
                      <a:pt x="1394" y="2190"/>
                    </a:lnTo>
                    <a:lnTo>
                      <a:pt x="1333" y="2221"/>
                    </a:lnTo>
                    <a:lnTo>
                      <a:pt x="1364" y="2221"/>
                    </a:lnTo>
                    <a:lnTo>
                      <a:pt x="1394" y="2251"/>
                    </a:lnTo>
                    <a:lnTo>
                      <a:pt x="1245" y="2251"/>
                    </a:lnTo>
                    <a:lnTo>
                      <a:pt x="1215" y="2278"/>
                    </a:lnTo>
                    <a:lnTo>
                      <a:pt x="1185" y="2278"/>
                    </a:lnTo>
                    <a:lnTo>
                      <a:pt x="1185" y="2251"/>
                    </a:lnTo>
                    <a:lnTo>
                      <a:pt x="1215" y="2251"/>
                    </a:lnTo>
                    <a:lnTo>
                      <a:pt x="1215" y="2221"/>
                    </a:lnTo>
                    <a:lnTo>
                      <a:pt x="1304" y="2221"/>
                    </a:lnTo>
                    <a:lnTo>
                      <a:pt x="1364" y="2160"/>
                    </a:lnTo>
                    <a:lnTo>
                      <a:pt x="1394" y="2160"/>
                    </a:lnTo>
                    <a:lnTo>
                      <a:pt x="1422" y="2132"/>
                    </a:lnTo>
                    <a:lnTo>
                      <a:pt x="1422" y="2102"/>
                    </a:lnTo>
                    <a:lnTo>
                      <a:pt x="1452" y="2102"/>
                    </a:lnTo>
                    <a:lnTo>
                      <a:pt x="1483" y="2072"/>
                    </a:lnTo>
                    <a:lnTo>
                      <a:pt x="1540" y="2072"/>
                    </a:lnTo>
                    <a:lnTo>
                      <a:pt x="1513" y="2102"/>
                    </a:lnTo>
                    <a:close/>
                    <a:moveTo>
                      <a:pt x="178" y="2752"/>
                    </a:moveTo>
                    <a:lnTo>
                      <a:pt x="148" y="2724"/>
                    </a:lnTo>
                    <a:lnTo>
                      <a:pt x="237" y="2724"/>
                    </a:lnTo>
                    <a:lnTo>
                      <a:pt x="267" y="2752"/>
                    </a:lnTo>
                    <a:lnTo>
                      <a:pt x="296" y="2724"/>
                    </a:lnTo>
                    <a:lnTo>
                      <a:pt x="327" y="2752"/>
                    </a:lnTo>
                    <a:lnTo>
                      <a:pt x="267" y="2752"/>
                    </a:lnTo>
                    <a:lnTo>
                      <a:pt x="178" y="2752"/>
                    </a:lnTo>
                    <a:close/>
                    <a:moveTo>
                      <a:pt x="623" y="2487"/>
                    </a:moveTo>
                    <a:lnTo>
                      <a:pt x="653" y="2457"/>
                    </a:lnTo>
                    <a:lnTo>
                      <a:pt x="683" y="2457"/>
                    </a:lnTo>
                    <a:lnTo>
                      <a:pt x="623" y="2487"/>
                    </a:lnTo>
                    <a:close/>
                    <a:moveTo>
                      <a:pt x="564" y="2930"/>
                    </a:moveTo>
                    <a:lnTo>
                      <a:pt x="623" y="2930"/>
                    </a:lnTo>
                    <a:lnTo>
                      <a:pt x="592" y="2961"/>
                    </a:lnTo>
                    <a:lnTo>
                      <a:pt x="564" y="2961"/>
                    </a:lnTo>
                    <a:lnTo>
                      <a:pt x="564" y="2930"/>
                    </a:lnTo>
                    <a:close/>
                    <a:moveTo>
                      <a:pt x="416" y="2961"/>
                    </a:moveTo>
                    <a:lnTo>
                      <a:pt x="385" y="2961"/>
                    </a:lnTo>
                    <a:lnTo>
                      <a:pt x="355" y="2989"/>
                    </a:lnTo>
                    <a:lnTo>
                      <a:pt x="327" y="2989"/>
                    </a:lnTo>
                    <a:lnTo>
                      <a:pt x="296" y="2961"/>
                    </a:lnTo>
                    <a:lnTo>
                      <a:pt x="355" y="2961"/>
                    </a:lnTo>
                    <a:lnTo>
                      <a:pt x="355" y="2901"/>
                    </a:lnTo>
                    <a:lnTo>
                      <a:pt x="385" y="2901"/>
                    </a:lnTo>
                    <a:lnTo>
                      <a:pt x="385" y="2930"/>
                    </a:lnTo>
                    <a:lnTo>
                      <a:pt x="416" y="2961"/>
                    </a:lnTo>
                    <a:lnTo>
                      <a:pt x="446" y="2961"/>
                    </a:lnTo>
                    <a:lnTo>
                      <a:pt x="473" y="2930"/>
                    </a:lnTo>
                    <a:lnTo>
                      <a:pt x="503" y="2930"/>
                    </a:lnTo>
                    <a:lnTo>
                      <a:pt x="473" y="2961"/>
                    </a:lnTo>
                    <a:lnTo>
                      <a:pt x="503" y="2961"/>
                    </a:lnTo>
                    <a:lnTo>
                      <a:pt x="473" y="2989"/>
                    </a:lnTo>
                    <a:lnTo>
                      <a:pt x="503" y="3019"/>
                    </a:lnTo>
                    <a:lnTo>
                      <a:pt x="473" y="3019"/>
                    </a:lnTo>
                    <a:lnTo>
                      <a:pt x="416" y="2961"/>
                    </a:lnTo>
                    <a:close/>
                    <a:moveTo>
                      <a:pt x="237" y="2930"/>
                    </a:moveTo>
                    <a:lnTo>
                      <a:pt x="267" y="2961"/>
                    </a:lnTo>
                    <a:lnTo>
                      <a:pt x="209" y="2961"/>
                    </a:lnTo>
                    <a:lnTo>
                      <a:pt x="237" y="2930"/>
                    </a:lnTo>
                    <a:close/>
                    <a:moveTo>
                      <a:pt x="148" y="3080"/>
                    </a:moveTo>
                    <a:lnTo>
                      <a:pt x="178" y="3107"/>
                    </a:lnTo>
                    <a:lnTo>
                      <a:pt x="148" y="3137"/>
                    </a:lnTo>
                    <a:lnTo>
                      <a:pt x="148" y="3107"/>
                    </a:lnTo>
                    <a:lnTo>
                      <a:pt x="120" y="3107"/>
                    </a:lnTo>
                    <a:lnTo>
                      <a:pt x="148" y="3080"/>
                    </a:lnTo>
                    <a:close/>
                  </a:path>
                </a:pathLst>
              </a:custGeom>
              <a:solidFill>
                <a:srgbClr val="8FB5BE"/>
              </a:solidFill>
              <a:ln w="9525">
                <a:noFill/>
                <a:round/>
                <a:headEnd/>
                <a:tailEnd/>
              </a:ln>
            </p:spPr>
            <p:txBody>
              <a:bodyPr/>
              <a:lstStyle/>
              <a:p>
                <a:endParaRPr lang="en-GB"/>
              </a:p>
            </p:txBody>
          </p:sp>
          <p:sp>
            <p:nvSpPr>
              <p:cNvPr id="23564" name="Freeform 12"/>
              <p:cNvSpPr>
                <a:spLocks/>
              </p:cNvSpPr>
              <p:nvPr/>
            </p:nvSpPr>
            <p:spPr bwMode="auto">
              <a:xfrm>
                <a:off x="3790" y="965"/>
                <a:ext cx="682" cy="770"/>
              </a:xfrm>
              <a:custGeom>
                <a:avLst/>
                <a:gdLst/>
                <a:ahLst/>
                <a:cxnLst>
                  <a:cxn ang="0">
                    <a:pos x="1098" y="238"/>
                  </a:cxn>
                  <a:cxn ang="0">
                    <a:pos x="1009" y="386"/>
                  </a:cxn>
                  <a:cxn ang="0">
                    <a:pos x="860" y="416"/>
                  </a:cxn>
                  <a:cxn ang="0">
                    <a:pos x="683" y="386"/>
                  </a:cxn>
                  <a:cxn ang="0">
                    <a:pos x="386" y="386"/>
                  </a:cxn>
                  <a:cxn ang="0">
                    <a:pos x="179" y="238"/>
                  </a:cxn>
                  <a:cxn ang="0">
                    <a:pos x="30" y="268"/>
                  </a:cxn>
                  <a:cxn ang="0">
                    <a:pos x="90" y="356"/>
                  </a:cxn>
                  <a:cxn ang="0">
                    <a:pos x="268" y="416"/>
                  </a:cxn>
                  <a:cxn ang="0">
                    <a:pos x="564" y="534"/>
                  </a:cxn>
                  <a:cxn ang="0">
                    <a:pos x="683" y="622"/>
                  </a:cxn>
                  <a:cxn ang="0">
                    <a:pos x="683" y="772"/>
                  </a:cxn>
                  <a:cxn ang="0">
                    <a:pos x="741" y="860"/>
                  </a:cxn>
                  <a:cxn ang="0">
                    <a:pos x="741" y="1097"/>
                  </a:cxn>
                  <a:cxn ang="0">
                    <a:pos x="948" y="1274"/>
                  </a:cxn>
                  <a:cxn ang="0">
                    <a:pos x="1098" y="1333"/>
                  </a:cxn>
                  <a:cxn ang="0">
                    <a:pos x="1216" y="1481"/>
                  </a:cxn>
                  <a:cxn ang="0">
                    <a:pos x="1157" y="1540"/>
                  </a:cxn>
                  <a:cxn ang="0">
                    <a:pos x="978" y="1601"/>
                  </a:cxn>
                  <a:cxn ang="0">
                    <a:pos x="771" y="1777"/>
                  </a:cxn>
                  <a:cxn ang="0">
                    <a:pos x="653" y="1865"/>
                  </a:cxn>
                  <a:cxn ang="0">
                    <a:pos x="534" y="1956"/>
                  </a:cxn>
                  <a:cxn ang="0">
                    <a:pos x="446" y="2044"/>
                  </a:cxn>
                  <a:cxn ang="0">
                    <a:pos x="356" y="2044"/>
                  </a:cxn>
                  <a:cxn ang="0">
                    <a:pos x="297" y="2192"/>
                  </a:cxn>
                  <a:cxn ang="0">
                    <a:pos x="327" y="2310"/>
                  </a:cxn>
                  <a:cxn ang="0">
                    <a:pos x="416" y="2487"/>
                  </a:cxn>
                  <a:cxn ang="0">
                    <a:pos x="416" y="2635"/>
                  </a:cxn>
                  <a:cxn ang="0">
                    <a:pos x="386" y="2842"/>
                  </a:cxn>
                  <a:cxn ang="0">
                    <a:pos x="534" y="2873"/>
                  </a:cxn>
                  <a:cxn ang="0">
                    <a:pos x="653" y="2931"/>
                  </a:cxn>
                  <a:cxn ang="0">
                    <a:pos x="653" y="2991"/>
                  </a:cxn>
                  <a:cxn ang="0">
                    <a:pos x="711" y="2962"/>
                  </a:cxn>
                  <a:cxn ang="0">
                    <a:pos x="830" y="3050"/>
                  </a:cxn>
                  <a:cxn ang="0">
                    <a:pos x="920" y="3021"/>
                  </a:cxn>
                  <a:cxn ang="0">
                    <a:pos x="1098" y="2991"/>
                  </a:cxn>
                  <a:cxn ang="0">
                    <a:pos x="1246" y="2962"/>
                  </a:cxn>
                  <a:cxn ang="0">
                    <a:pos x="1483" y="2931"/>
                  </a:cxn>
                  <a:cxn ang="0">
                    <a:pos x="1778" y="2842"/>
                  </a:cxn>
                  <a:cxn ang="0">
                    <a:pos x="1957" y="2812"/>
                  </a:cxn>
                  <a:cxn ang="0">
                    <a:pos x="2164" y="2666"/>
                  </a:cxn>
                  <a:cxn ang="0">
                    <a:pos x="2401" y="2457"/>
                  </a:cxn>
                  <a:cxn ang="0">
                    <a:pos x="2608" y="2281"/>
                  </a:cxn>
                  <a:cxn ang="0">
                    <a:pos x="2608" y="2014"/>
                  </a:cxn>
                  <a:cxn ang="0">
                    <a:pos x="2371" y="1926"/>
                  </a:cxn>
                  <a:cxn ang="0">
                    <a:pos x="2401" y="1719"/>
                  </a:cxn>
                  <a:cxn ang="0">
                    <a:pos x="2253" y="1628"/>
                  </a:cxn>
                  <a:cxn ang="0">
                    <a:pos x="2253" y="1540"/>
                  </a:cxn>
                  <a:cxn ang="0">
                    <a:pos x="2194" y="1422"/>
                  </a:cxn>
                  <a:cxn ang="0">
                    <a:pos x="2222" y="1274"/>
                  </a:cxn>
                  <a:cxn ang="0">
                    <a:pos x="2104" y="1126"/>
                  </a:cxn>
                  <a:cxn ang="0">
                    <a:pos x="1957" y="947"/>
                  </a:cxn>
                  <a:cxn ang="0">
                    <a:pos x="2015" y="652"/>
                  </a:cxn>
                  <a:cxn ang="0">
                    <a:pos x="1748" y="416"/>
                  </a:cxn>
                  <a:cxn ang="0">
                    <a:pos x="1808" y="326"/>
                  </a:cxn>
                  <a:cxn ang="0">
                    <a:pos x="1808" y="238"/>
                  </a:cxn>
                  <a:cxn ang="0">
                    <a:pos x="1720" y="89"/>
                  </a:cxn>
                  <a:cxn ang="0">
                    <a:pos x="1453" y="31"/>
                  </a:cxn>
                </a:cxnLst>
                <a:rect l="0" t="0" r="r" b="b"/>
                <a:pathLst>
                  <a:path w="2727" h="3080">
                    <a:moveTo>
                      <a:pt x="1305" y="31"/>
                    </a:moveTo>
                    <a:lnTo>
                      <a:pt x="1246" y="31"/>
                    </a:lnTo>
                    <a:lnTo>
                      <a:pt x="1127" y="149"/>
                    </a:lnTo>
                    <a:lnTo>
                      <a:pt x="1127" y="207"/>
                    </a:lnTo>
                    <a:lnTo>
                      <a:pt x="1098" y="238"/>
                    </a:lnTo>
                    <a:lnTo>
                      <a:pt x="1098" y="297"/>
                    </a:lnTo>
                    <a:lnTo>
                      <a:pt x="1127" y="326"/>
                    </a:lnTo>
                    <a:lnTo>
                      <a:pt x="1098" y="356"/>
                    </a:lnTo>
                    <a:lnTo>
                      <a:pt x="1009" y="356"/>
                    </a:lnTo>
                    <a:lnTo>
                      <a:pt x="1009" y="386"/>
                    </a:lnTo>
                    <a:lnTo>
                      <a:pt x="978" y="416"/>
                    </a:lnTo>
                    <a:lnTo>
                      <a:pt x="948" y="416"/>
                    </a:lnTo>
                    <a:lnTo>
                      <a:pt x="948" y="444"/>
                    </a:lnTo>
                    <a:lnTo>
                      <a:pt x="920" y="416"/>
                    </a:lnTo>
                    <a:lnTo>
                      <a:pt x="860" y="416"/>
                    </a:lnTo>
                    <a:lnTo>
                      <a:pt x="830" y="386"/>
                    </a:lnTo>
                    <a:lnTo>
                      <a:pt x="802" y="386"/>
                    </a:lnTo>
                    <a:lnTo>
                      <a:pt x="771" y="356"/>
                    </a:lnTo>
                    <a:lnTo>
                      <a:pt x="683" y="356"/>
                    </a:lnTo>
                    <a:lnTo>
                      <a:pt x="683" y="386"/>
                    </a:lnTo>
                    <a:lnTo>
                      <a:pt x="623" y="386"/>
                    </a:lnTo>
                    <a:lnTo>
                      <a:pt x="593" y="416"/>
                    </a:lnTo>
                    <a:lnTo>
                      <a:pt x="475" y="416"/>
                    </a:lnTo>
                    <a:lnTo>
                      <a:pt x="446" y="386"/>
                    </a:lnTo>
                    <a:lnTo>
                      <a:pt x="386" y="386"/>
                    </a:lnTo>
                    <a:lnTo>
                      <a:pt x="297" y="297"/>
                    </a:lnTo>
                    <a:lnTo>
                      <a:pt x="268" y="297"/>
                    </a:lnTo>
                    <a:lnTo>
                      <a:pt x="268" y="268"/>
                    </a:lnTo>
                    <a:lnTo>
                      <a:pt x="209" y="238"/>
                    </a:lnTo>
                    <a:lnTo>
                      <a:pt x="179" y="238"/>
                    </a:lnTo>
                    <a:lnTo>
                      <a:pt x="118" y="207"/>
                    </a:lnTo>
                    <a:lnTo>
                      <a:pt x="90" y="268"/>
                    </a:lnTo>
                    <a:lnTo>
                      <a:pt x="118" y="268"/>
                    </a:lnTo>
                    <a:lnTo>
                      <a:pt x="61" y="297"/>
                    </a:lnTo>
                    <a:lnTo>
                      <a:pt x="30" y="268"/>
                    </a:lnTo>
                    <a:lnTo>
                      <a:pt x="0" y="297"/>
                    </a:lnTo>
                    <a:lnTo>
                      <a:pt x="30" y="297"/>
                    </a:lnTo>
                    <a:lnTo>
                      <a:pt x="30" y="326"/>
                    </a:lnTo>
                    <a:lnTo>
                      <a:pt x="61" y="326"/>
                    </a:lnTo>
                    <a:lnTo>
                      <a:pt x="90" y="356"/>
                    </a:lnTo>
                    <a:lnTo>
                      <a:pt x="118" y="356"/>
                    </a:lnTo>
                    <a:lnTo>
                      <a:pt x="149" y="386"/>
                    </a:lnTo>
                    <a:lnTo>
                      <a:pt x="179" y="386"/>
                    </a:lnTo>
                    <a:lnTo>
                      <a:pt x="209" y="416"/>
                    </a:lnTo>
                    <a:lnTo>
                      <a:pt x="268" y="416"/>
                    </a:lnTo>
                    <a:lnTo>
                      <a:pt x="327" y="474"/>
                    </a:lnTo>
                    <a:lnTo>
                      <a:pt x="475" y="474"/>
                    </a:lnTo>
                    <a:lnTo>
                      <a:pt x="504" y="504"/>
                    </a:lnTo>
                    <a:lnTo>
                      <a:pt x="534" y="504"/>
                    </a:lnTo>
                    <a:lnTo>
                      <a:pt x="564" y="534"/>
                    </a:lnTo>
                    <a:lnTo>
                      <a:pt x="564" y="563"/>
                    </a:lnTo>
                    <a:lnTo>
                      <a:pt x="623" y="563"/>
                    </a:lnTo>
                    <a:lnTo>
                      <a:pt x="623" y="593"/>
                    </a:lnTo>
                    <a:lnTo>
                      <a:pt x="653" y="593"/>
                    </a:lnTo>
                    <a:lnTo>
                      <a:pt x="683" y="622"/>
                    </a:lnTo>
                    <a:lnTo>
                      <a:pt x="653" y="652"/>
                    </a:lnTo>
                    <a:lnTo>
                      <a:pt x="653" y="681"/>
                    </a:lnTo>
                    <a:lnTo>
                      <a:pt x="683" y="711"/>
                    </a:lnTo>
                    <a:lnTo>
                      <a:pt x="653" y="741"/>
                    </a:lnTo>
                    <a:lnTo>
                      <a:pt x="683" y="772"/>
                    </a:lnTo>
                    <a:lnTo>
                      <a:pt x="741" y="772"/>
                    </a:lnTo>
                    <a:lnTo>
                      <a:pt x="741" y="799"/>
                    </a:lnTo>
                    <a:lnTo>
                      <a:pt x="711" y="799"/>
                    </a:lnTo>
                    <a:lnTo>
                      <a:pt x="683" y="829"/>
                    </a:lnTo>
                    <a:lnTo>
                      <a:pt x="741" y="860"/>
                    </a:lnTo>
                    <a:lnTo>
                      <a:pt x="741" y="890"/>
                    </a:lnTo>
                    <a:lnTo>
                      <a:pt x="802" y="918"/>
                    </a:lnTo>
                    <a:lnTo>
                      <a:pt x="802" y="1008"/>
                    </a:lnTo>
                    <a:lnTo>
                      <a:pt x="741" y="1067"/>
                    </a:lnTo>
                    <a:lnTo>
                      <a:pt x="741" y="1097"/>
                    </a:lnTo>
                    <a:lnTo>
                      <a:pt x="802" y="1126"/>
                    </a:lnTo>
                    <a:lnTo>
                      <a:pt x="830" y="1154"/>
                    </a:lnTo>
                    <a:lnTo>
                      <a:pt x="830" y="1185"/>
                    </a:lnTo>
                    <a:lnTo>
                      <a:pt x="890" y="1245"/>
                    </a:lnTo>
                    <a:lnTo>
                      <a:pt x="948" y="1274"/>
                    </a:lnTo>
                    <a:lnTo>
                      <a:pt x="978" y="1245"/>
                    </a:lnTo>
                    <a:lnTo>
                      <a:pt x="978" y="1274"/>
                    </a:lnTo>
                    <a:lnTo>
                      <a:pt x="1009" y="1303"/>
                    </a:lnTo>
                    <a:lnTo>
                      <a:pt x="1098" y="1303"/>
                    </a:lnTo>
                    <a:lnTo>
                      <a:pt x="1098" y="1333"/>
                    </a:lnTo>
                    <a:lnTo>
                      <a:pt x="1127" y="1333"/>
                    </a:lnTo>
                    <a:lnTo>
                      <a:pt x="1157" y="1363"/>
                    </a:lnTo>
                    <a:lnTo>
                      <a:pt x="1157" y="1452"/>
                    </a:lnTo>
                    <a:lnTo>
                      <a:pt x="1185" y="1452"/>
                    </a:lnTo>
                    <a:lnTo>
                      <a:pt x="1216" y="1481"/>
                    </a:lnTo>
                    <a:lnTo>
                      <a:pt x="1185" y="1481"/>
                    </a:lnTo>
                    <a:lnTo>
                      <a:pt x="1185" y="1510"/>
                    </a:lnTo>
                    <a:lnTo>
                      <a:pt x="1157" y="1510"/>
                    </a:lnTo>
                    <a:lnTo>
                      <a:pt x="1185" y="1540"/>
                    </a:lnTo>
                    <a:lnTo>
                      <a:pt x="1157" y="1540"/>
                    </a:lnTo>
                    <a:lnTo>
                      <a:pt x="1127" y="1510"/>
                    </a:lnTo>
                    <a:lnTo>
                      <a:pt x="1098" y="1510"/>
                    </a:lnTo>
                    <a:lnTo>
                      <a:pt x="1067" y="1540"/>
                    </a:lnTo>
                    <a:lnTo>
                      <a:pt x="1039" y="1540"/>
                    </a:lnTo>
                    <a:lnTo>
                      <a:pt x="978" y="1601"/>
                    </a:lnTo>
                    <a:lnTo>
                      <a:pt x="978" y="1628"/>
                    </a:lnTo>
                    <a:lnTo>
                      <a:pt x="948" y="1658"/>
                    </a:lnTo>
                    <a:lnTo>
                      <a:pt x="920" y="1658"/>
                    </a:lnTo>
                    <a:lnTo>
                      <a:pt x="802" y="1777"/>
                    </a:lnTo>
                    <a:lnTo>
                      <a:pt x="771" y="1777"/>
                    </a:lnTo>
                    <a:lnTo>
                      <a:pt x="771" y="1807"/>
                    </a:lnTo>
                    <a:lnTo>
                      <a:pt x="741" y="1837"/>
                    </a:lnTo>
                    <a:lnTo>
                      <a:pt x="683" y="1837"/>
                    </a:lnTo>
                    <a:lnTo>
                      <a:pt x="683" y="1865"/>
                    </a:lnTo>
                    <a:lnTo>
                      <a:pt x="653" y="1865"/>
                    </a:lnTo>
                    <a:lnTo>
                      <a:pt x="653" y="1895"/>
                    </a:lnTo>
                    <a:lnTo>
                      <a:pt x="593" y="1895"/>
                    </a:lnTo>
                    <a:lnTo>
                      <a:pt x="564" y="1926"/>
                    </a:lnTo>
                    <a:lnTo>
                      <a:pt x="564" y="1956"/>
                    </a:lnTo>
                    <a:lnTo>
                      <a:pt x="534" y="1956"/>
                    </a:lnTo>
                    <a:lnTo>
                      <a:pt x="534" y="1983"/>
                    </a:lnTo>
                    <a:lnTo>
                      <a:pt x="564" y="1983"/>
                    </a:lnTo>
                    <a:lnTo>
                      <a:pt x="534" y="2014"/>
                    </a:lnTo>
                    <a:lnTo>
                      <a:pt x="475" y="2014"/>
                    </a:lnTo>
                    <a:lnTo>
                      <a:pt x="446" y="2044"/>
                    </a:lnTo>
                    <a:lnTo>
                      <a:pt x="446" y="2014"/>
                    </a:lnTo>
                    <a:lnTo>
                      <a:pt x="416" y="2044"/>
                    </a:lnTo>
                    <a:lnTo>
                      <a:pt x="386" y="2044"/>
                    </a:lnTo>
                    <a:lnTo>
                      <a:pt x="356" y="2014"/>
                    </a:lnTo>
                    <a:lnTo>
                      <a:pt x="356" y="2044"/>
                    </a:lnTo>
                    <a:lnTo>
                      <a:pt x="386" y="2074"/>
                    </a:lnTo>
                    <a:lnTo>
                      <a:pt x="356" y="2074"/>
                    </a:lnTo>
                    <a:lnTo>
                      <a:pt x="356" y="2102"/>
                    </a:lnTo>
                    <a:lnTo>
                      <a:pt x="297" y="2162"/>
                    </a:lnTo>
                    <a:lnTo>
                      <a:pt x="297" y="2192"/>
                    </a:lnTo>
                    <a:lnTo>
                      <a:pt x="268" y="2221"/>
                    </a:lnTo>
                    <a:lnTo>
                      <a:pt x="297" y="2221"/>
                    </a:lnTo>
                    <a:lnTo>
                      <a:pt x="297" y="2281"/>
                    </a:lnTo>
                    <a:lnTo>
                      <a:pt x="327" y="2281"/>
                    </a:lnTo>
                    <a:lnTo>
                      <a:pt x="327" y="2310"/>
                    </a:lnTo>
                    <a:lnTo>
                      <a:pt x="356" y="2310"/>
                    </a:lnTo>
                    <a:lnTo>
                      <a:pt x="327" y="2339"/>
                    </a:lnTo>
                    <a:lnTo>
                      <a:pt x="327" y="2429"/>
                    </a:lnTo>
                    <a:lnTo>
                      <a:pt x="356" y="2429"/>
                    </a:lnTo>
                    <a:lnTo>
                      <a:pt x="416" y="2487"/>
                    </a:lnTo>
                    <a:lnTo>
                      <a:pt x="416" y="2517"/>
                    </a:lnTo>
                    <a:lnTo>
                      <a:pt x="446" y="2548"/>
                    </a:lnTo>
                    <a:lnTo>
                      <a:pt x="386" y="2548"/>
                    </a:lnTo>
                    <a:lnTo>
                      <a:pt x="416" y="2576"/>
                    </a:lnTo>
                    <a:lnTo>
                      <a:pt x="416" y="2635"/>
                    </a:lnTo>
                    <a:lnTo>
                      <a:pt x="356" y="2694"/>
                    </a:lnTo>
                    <a:lnTo>
                      <a:pt x="386" y="2724"/>
                    </a:lnTo>
                    <a:lnTo>
                      <a:pt x="386" y="2785"/>
                    </a:lnTo>
                    <a:lnTo>
                      <a:pt x="416" y="2812"/>
                    </a:lnTo>
                    <a:lnTo>
                      <a:pt x="386" y="2842"/>
                    </a:lnTo>
                    <a:lnTo>
                      <a:pt x="416" y="2842"/>
                    </a:lnTo>
                    <a:lnTo>
                      <a:pt x="446" y="2873"/>
                    </a:lnTo>
                    <a:lnTo>
                      <a:pt x="446" y="2842"/>
                    </a:lnTo>
                    <a:lnTo>
                      <a:pt x="534" y="2842"/>
                    </a:lnTo>
                    <a:lnTo>
                      <a:pt x="534" y="2873"/>
                    </a:lnTo>
                    <a:lnTo>
                      <a:pt x="564" y="2873"/>
                    </a:lnTo>
                    <a:lnTo>
                      <a:pt x="593" y="2903"/>
                    </a:lnTo>
                    <a:lnTo>
                      <a:pt x="623" y="2903"/>
                    </a:lnTo>
                    <a:lnTo>
                      <a:pt x="623" y="2931"/>
                    </a:lnTo>
                    <a:lnTo>
                      <a:pt x="653" y="2931"/>
                    </a:lnTo>
                    <a:lnTo>
                      <a:pt x="653" y="2903"/>
                    </a:lnTo>
                    <a:lnTo>
                      <a:pt x="683" y="2903"/>
                    </a:lnTo>
                    <a:lnTo>
                      <a:pt x="653" y="2931"/>
                    </a:lnTo>
                    <a:lnTo>
                      <a:pt x="683" y="2962"/>
                    </a:lnTo>
                    <a:lnTo>
                      <a:pt x="653" y="2991"/>
                    </a:lnTo>
                    <a:lnTo>
                      <a:pt x="653" y="3021"/>
                    </a:lnTo>
                    <a:lnTo>
                      <a:pt x="711" y="3021"/>
                    </a:lnTo>
                    <a:lnTo>
                      <a:pt x="741" y="2991"/>
                    </a:lnTo>
                    <a:lnTo>
                      <a:pt x="741" y="2962"/>
                    </a:lnTo>
                    <a:lnTo>
                      <a:pt x="711" y="2962"/>
                    </a:lnTo>
                    <a:lnTo>
                      <a:pt x="741" y="2931"/>
                    </a:lnTo>
                    <a:lnTo>
                      <a:pt x="771" y="2931"/>
                    </a:lnTo>
                    <a:lnTo>
                      <a:pt x="771" y="2962"/>
                    </a:lnTo>
                    <a:lnTo>
                      <a:pt x="830" y="3021"/>
                    </a:lnTo>
                    <a:lnTo>
                      <a:pt x="830" y="3050"/>
                    </a:lnTo>
                    <a:lnTo>
                      <a:pt x="802" y="3050"/>
                    </a:lnTo>
                    <a:lnTo>
                      <a:pt x="771" y="3080"/>
                    </a:lnTo>
                    <a:lnTo>
                      <a:pt x="830" y="3080"/>
                    </a:lnTo>
                    <a:lnTo>
                      <a:pt x="890" y="3021"/>
                    </a:lnTo>
                    <a:lnTo>
                      <a:pt x="920" y="3021"/>
                    </a:lnTo>
                    <a:lnTo>
                      <a:pt x="890" y="3050"/>
                    </a:lnTo>
                    <a:lnTo>
                      <a:pt x="978" y="3050"/>
                    </a:lnTo>
                    <a:lnTo>
                      <a:pt x="1009" y="3021"/>
                    </a:lnTo>
                    <a:lnTo>
                      <a:pt x="1067" y="3021"/>
                    </a:lnTo>
                    <a:lnTo>
                      <a:pt x="1098" y="2991"/>
                    </a:lnTo>
                    <a:lnTo>
                      <a:pt x="1098" y="3021"/>
                    </a:lnTo>
                    <a:lnTo>
                      <a:pt x="1157" y="3021"/>
                    </a:lnTo>
                    <a:lnTo>
                      <a:pt x="1185" y="2991"/>
                    </a:lnTo>
                    <a:lnTo>
                      <a:pt x="1216" y="2991"/>
                    </a:lnTo>
                    <a:lnTo>
                      <a:pt x="1246" y="2962"/>
                    </a:lnTo>
                    <a:lnTo>
                      <a:pt x="1305" y="2962"/>
                    </a:lnTo>
                    <a:lnTo>
                      <a:pt x="1334" y="2931"/>
                    </a:lnTo>
                    <a:lnTo>
                      <a:pt x="1423" y="2931"/>
                    </a:lnTo>
                    <a:lnTo>
                      <a:pt x="1453" y="2962"/>
                    </a:lnTo>
                    <a:lnTo>
                      <a:pt x="1483" y="2931"/>
                    </a:lnTo>
                    <a:lnTo>
                      <a:pt x="1483" y="2903"/>
                    </a:lnTo>
                    <a:lnTo>
                      <a:pt x="1601" y="2903"/>
                    </a:lnTo>
                    <a:lnTo>
                      <a:pt x="1601" y="2873"/>
                    </a:lnTo>
                    <a:lnTo>
                      <a:pt x="1748" y="2873"/>
                    </a:lnTo>
                    <a:lnTo>
                      <a:pt x="1778" y="2842"/>
                    </a:lnTo>
                    <a:lnTo>
                      <a:pt x="1808" y="2873"/>
                    </a:lnTo>
                    <a:lnTo>
                      <a:pt x="1927" y="2873"/>
                    </a:lnTo>
                    <a:lnTo>
                      <a:pt x="1927" y="2842"/>
                    </a:lnTo>
                    <a:lnTo>
                      <a:pt x="1957" y="2842"/>
                    </a:lnTo>
                    <a:lnTo>
                      <a:pt x="1957" y="2812"/>
                    </a:lnTo>
                    <a:lnTo>
                      <a:pt x="1985" y="2785"/>
                    </a:lnTo>
                    <a:lnTo>
                      <a:pt x="2015" y="2785"/>
                    </a:lnTo>
                    <a:lnTo>
                      <a:pt x="2076" y="2724"/>
                    </a:lnTo>
                    <a:lnTo>
                      <a:pt x="2104" y="2724"/>
                    </a:lnTo>
                    <a:lnTo>
                      <a:pt x="2164" y="2666"/>
                    </a:lnTo>
                    <a:lnTo>
                      <a:pt x="2194" y="2666"/>
                    </a:lnTo>
                    <a:lnTo>
                      <a:pt x="2313" y="2548"/>
                    </a:lnTo>
                    <a:lnTo>
                      <a:pt x="2340" y="2548"/>
                    </a:lnTo>
                    <a:lnTo>
                      <a:pt x="2401" y="2487"/>
                    </a:lnTo>
                    <a:lnTo>
                      <a:pt x="2401" y="2457"/>
                    </a:lnTo>
                    <a:lnTo>
                      <a:pt x="2431" y="2457"/>
                    </a:lnTo>
                    <a:lnTo>
                      <a:pt x="2431" y="2429"/>
                    </a:lnTo>
                    <a:lnTo>
                      <a:pt x="2520" y="2339"/>
                    </a:lnTo>
                    <a:lnTo>
                      <a:pt x="2550" y="2339"/>
                    </a:lnTo>
                    <a:lnTo>
                      <a:pt x="2608" y="2281"/>
                    </a:lnTo>
                    <a:lnTo>
                      <a:pt x="2638" y="2281"/>
                    </a:lnTo>
                    <a:lnTo>
                      <a:pt x="2668" y="2251"/>
                    </a:lnTo>
                    <a:lnTo>
                      <a:pt x="2668" y="2192"/>
                    </a:lnTo>
                    <a:lnTo>
                      <a:pt x="2727" y="2132"/>
                    </a:lnTo>
                    <a:lnTo>
                      <a:pt x="2608" y="2014"/>
                    </a:lnTo>
                    <a:lnTo>
                      <a:pt x="2550" y="2014"/>
                    </a:lnTo>
                    <a:lnTo>
                      <a:pt x="2490" y="1956"/>
                    </a:lnTo>
                    <a:lnTo>
                      <a:pt x="2431" y="1956"/>
                    </a:lnTo>
                    <a:lnTo>
                      <a:pt x="2401" y="1926"/>
                    </a:lnTo>
                    <a:lnTo>
                      <a:pt x="2371" y="1926"/>
                    </a:lnTo>
                    <a:lnTo>
                      <a:pt x="2313" y="1865"/>
                    </a:lnTo>
                    <a:lnTo>
                      <a:pt x="2340" y="1865"/>
                    </a:lnTo>
                    <a:lnTo>
                      <a:pt x="2431" y="1777"/>
                    </a:lnTo>
                    <a:lnTo>
                      <a:pt x="2401" y="1747"/>
                    </a:lnTo>
                    <a:lnTo>
                      <a:pt x="2401" y="1719"/>
                    </a:lnTo>
                    <a:lnTo>
                      <a:pt x="2371" y="1688"/>
                    </a:lnTo>
                    <a:lnTo>
                      <a:pt x="2313" y="1688"/>
                    </a:lnTo>
                    <a:lnTo>
                      <a:pt x="2283" y="1658"/>
                    </a:lnTo>
                    <a:lnTo>
                      <a:pt x="2283" y="1628"/>
                    </a:lnTo>
                    <a:lnTo>
                      <a:pt x="2253" y="1628"/>
                    </a:lnTo>
                    <a:lnTo>
                      <a:pt x="2253" y="1601"/>
                    </a:lnTo>
                    <a:lnTo>
                      <a:pt x="2283" y="1601"/>
                    </a:lnTo>
                    <a:lnTo>
                      <a:pt x="2313" y="1570"/>
                    </a:lnTo>
                    <a:lnTo>
                      <a:pt x="2283" y="1570"/>
                    </a:lnTo>
                    <a:lnTo>
                      <a:pt x="2253" y="1540"/>
                    </a:lnTo>
                    <a:lnTo>
                      <a:pt x="2194" y="1540"/>
                    </a:lnTo>
                    <a:lnTo>
                      <a:pt x="2164" y="1510"/>
                    </a:lnTo>
                    <a:lnTo>
                      <a:pt x="2164" y="1452"/>
                    </a:lnTo>
                    <a:lnTo>
                      <a:pt x="2194" y="1452"/>
                    </a:lnTo>
                    <a:lnTo>
                      <a:pt x="2194" y="1422"/>
                    </a:lnTo>
                    <a:lnTo>
                      <a:pt x="2164" y="1422"/>
                    </a:lnTo>
                    <a:lnTo>
                      <a:pt x="2133" y="1392"/>
                    </a:lnTo>
                    <a:lnTo>
                      <a:pt x="2164" y="1363"/>
                    </a:lnTo>
                    <a:lnTo>
                      <a:pt x="2164" y="1303"/>
                    </a:lnTo>
                    <a:lnTo>
                      <a:pt x="2222" y="1274"/>
                    </a:lnTo>
                    <a:lnTo>
                      <a:pt x="2253" y="1274"/>
                    </a:lnTo>
                    <a:lnTo>
                      <a:pt x="2194" y="1215"/>
                    </a:lnTo>
                    <a:lnTo>
                      <a:pt x="2194" y="1185"/>
                    </a:lnTo>
                    <a:lnTo>
                      <a:pt x="2133" y="1126"/>
                    </a:lnTo>
                    <a:lnTo>
                      <a:pt x="2104" y="1126"/>
                    </a:lnTo>
                    <a:lnTo>
                      <a:pt x="2104" y="1097"/>
                    </a:lnTo>
                    <a:lnTo>
                      <a:pt x="2015" y="1008"/>
                    </a:lnTo>
                    <a:lnTo>
                      <a:pt x="2015" y="978"/>
                    </a:lnTo>
                    <a:lnTo>
                      <a:pt x="1985" y="947"/>
                    </a:lnTo>
                    <a:lnTo>
                      <a:pt x="1957" y="947"/>
                    </a:lnTo>
                    <a:lnTo>
                      <a:pt x="1957" y="890"/>
                    </a:lnTo>
                    <a:lnTo>
                      <a:pt x="2104" y="741"/>
                    </a:lnTo>
                    <a:lnTo>
                      <a:pt x="2104" y="681"/>
                    </a:lnTo>
                    <a:lnTo>
                      <a:pt x="2076" y="652"/>
                    </a:lnTo>
                    <a:lnTo>
                      <a:pt x="2015" y="652"/>
                    </a:lnTo>
                    <a:lnTo>
                      <a:pt x="1927" y="563"/>
                    </a:lnTo>
                    <a:lnTo>
                      <a:pt x="1808" y="563"/>
                    </a:lnTo>
                    <a:lnTo>
                      <a:pt x="1778" y="504"/>
                    </a:lnTo>
                    <a:lnTo>
                      <a:pt x="1748" y="504"/>
                    </a:lnTo>
                    <a:lnTo>
                      <a:pt x="1748" y="416"/>
                    </a:lnTo>
                    <a:lnTo>
                      <a:pt x="1778" y="386"/>
                    </a:lnTo>
                    <a:lnTo>
                      <a:pt x="1778" y="356"/>
                    </a:lnTo>
                    <a:lnTo>
                      <a:pt x="1720" y="356"/>
                    </a:lnTo>
                    <a:lnTo>
                      <a:pt x="1748" y="326"/>
                    </a:lnTo>
                    <a:lnTo>
                      <a:pt x="1808" y="326"/>
                    </a:lnTo>
                    <a:lnTo>
                      <a:pt x="1838" y="297"/>
                    </a:lnTo>
                    <a:lnTo>
                      <a:pt x="1808" y="297"/>
                    </a:lnTo>
                    <a:lnTo>
                      <a:pt x="1778" y="268"/>
                    </a:lnTo>
                    <a:lnTo>
                      <a:pt x="1778" y="238"/>
                    </a:lnTo>
                    <a:lnTo>
                      <a:pt x="1808" y="238"/>
                    </a:lnTo>
                    <a:lnTo>
                      <a:pt x="1867" y="179"/>
                    </a:lnTo>
                    <a:lnTo>
                      <a:pt x="1867" y="149"/>
                    </a:lnTo>
                    <a:lnTo>
                      <a:pt x="1838" y="119"/>
                    </a:lnTo>
                    <a:lnTo>
                      <a:pt x="1778" y="89"/>
                    </a:lnTo>
                    <a:lnTo>
                      <a:pt x="1720" y="89"/>
                    </a:lnTo>
                    <a:lnTo>
                      <a:pt x="1660" y="61"/>
                    </a:lnTo>
                    <a:lnTo>
                      <a:pt x="1601" y="61"/>
                    </a:lnTo>
                    <a:lnTo>
                      <a:pt x="1541" y="0"/>
                    </a:lnTo>
                    <a:lnTo>
                      <a:pt x="1483" y="0"/>
                    </a:lnTo>
                    <a:lnTo>
                      <a:pt x="1453" y="31"/>
                    </a:lnTo>
                    <a:lnTo>
                      <a:pt x="1394" y="31"/>
                    </a:lnTo>
                    <a:lnTo>
                      <a:pt x="1364" y="61"/>
                    </a:lnTo>
                    <a:lnTo>
                      <a:pt x="1305" y="31"/>
                    </a:lnTo>
                    <a:close/>
                  </a:path>
                </a:pathLst>
              </a:custGeom>
              <a:solidFill>
                <a:srgbClr val="4CB47E"/>
              </a:solidFill>
              <a:ln w="9525">
                <a:noFill/>
                <a:round/>
                <a:headEnd/>
                <a:tailEnd/>
              </a:ln>
            </p:spPr>
            <p:txBody>
              <a:bodyPr/>
              <a:lstStyle/>
              <a:p>
                <a:endParaRPr lang="en-GB"/>
              </a:p>
            </p:txBody>
          </p:sp>
          <p:sp>
            <p:nvSpPr>
              <p:cNvPr id="23565" name="Freeform 13"/>
              <p:cNvSpPr>
                <a:spLocks noEditPoints="1"/>
              </p:cNvSpPr>
              <p:nvPr/>
            </p:nvSpPr>
            <p:spPr bwMode="auto">
              <a:xfrm>
                <a:off x="3272" y="1039"/>
                <a:ext cx="741" cy="1051"/>
              </a:xfrm>
              <a:custGeom>
                <a:avLst/>
                <a:gdLst/>
                <a:ahLst/>
                <a:cxnLst>
                  <a:cxn ang="0">
                    <a:pos x="2815" y="800"/>
                  </a:cxn>
                  <a:cxn ang="0">
                    <a:pos x="2757" y="532"/>
                  </a:cxn>
                  <a:cxn ang="0">
                    <a:pos x="2757" y="414"/>
                  </a:cxn>
                  <a:cxn ang="0">
                    <a:pos x="2697" y="266"/>
                  </a:cxn>
                  <a:cxn ang="0">
                    <a:pos x="2401" y="177"/>
                  </a:cxn>
                  <a:cxn ang="0">
                    <a:pos x="2164" y="59"/>
                  </a:cxn>
                  <a:cxn ang="0">
                    <a:pos x="2016" y="29"/>
                  </a:cxn>
                  <a:cxn ang="0">
                    <a:pos x="1955" y="177"/>
                  </a:cxn>
                  <a:cxn ang="0">
                    <a:pos x="1482" y="296"/>
                  </a:cxn>
                  <a:cxn ang="0">
                    <a:pos x="1186" y="414"/>
                  </a:cxn>
                  <a:cxn ang="0">
                    <a:pos x="1125" y="593"/>
                  </a:cxn>
                  <a:cxn ang="0">
                    <a:pos x="770" y="918"/>
                  </a:cxn>
                  <a:cxn ang="0">
                    <a:pos x="653" y="1331"/>
                  </a:cxn>
                  <a:cxn ang="0">
                    <a:pos x="445" y="1480"/>
                  </a:cxn>
                  <a:cxn ang="0">
                    <a:pos x="238" y="1659"/>
                  </a:cxn>
                  <a:cxn ang="0">
                    <a:pos x="238" y="1954"/>
                  </a:cxn>
                  <a:cxn ang="0">
                    <a:pos x="416" y="2309"/>
                  </a:cxn>
                  <a:cxn ang="0">
                    <a:pos x="356" y="2545"/>
                  </a:cxn>
                  <a:cxn ang="0">
                    <a:pos x="179" y="2813"/>
                  </a:cxn>
                  <a:cxn ang="0">
                    <a:pos x="149" y="3079"/>
                  </a:cxn>
                  <a:cxn ang="0">
                    <a:pos x="31" y="3138"/>
                  </a:cxn>
                  <a:cxn ang="0">
                    <a:pos x="149" y="3226"/>
                  </a:cxn>
                  <a:cxn ang="0">
                    <a:pos x="179" y="3344"/>
                  </a:cxn>
                  <a:cxn ang="0">
                    <a:pos x="207" y="3553"/>
                  </a:cxn>
                  <a:cxn ang="0">
                    <a:pos x="386" y="3760"/>
                  </a:cxn>
                  <a:cxn ang="0">
                    <a:pos x="416" y="3878"/>
                  </a:cxn>
                  <a:cxn ang="0">
                    <a:pos x="416" y="4026"/>
                  </a:cxn>
                  <a:cxn ang="0">
                    <a:pos x="623" y="4203"/>
                  </a:cxn>
                  <a:cxn ang="0">
                    <a:pos x="800" y="4085"/>
                  </a:cxn>
                  <a:cxn ang="0">
                    <a:pos x="918" y="3997"/>
                  </a:cxn>
                  <a:cxn ang="0">
                    <a:pos x="1305" y="3760"/>
                  </a:cxn>
                  <a:cxn ang="0">
                    <a:pos x="1334" y="3581"/>
                  </a:cxn>
                  <a:cxn ang="0">
                    <a:pos x="1393" y="3463"/>
                  </a:cxn>
                  <a:cxn ang="0">
                    <a:pos x="1423" y="3317"/>
                  </a:cxn>
                  <a:cxn ang="0">
                    <a:pos x="1334" y="3198"/>
                  </a:cxn>
                  <a:cxn ang="0">
                    <a:pos x="1482" y="3138"/>
                  </a:cxn>
                  <a:cxn ang="0">
                    <a:pos x="1600" y="3079"/>
                  </a:cxn>
                  <a:cxn ang="0">
                    <a:pos x="1690" y="3019"/>
                  </a:cxn>
                  <a:cxn ang="0">
                    <a:pos x="1778" y="2901"/>
                  </a:cxn>
                  <a:cxn ang="0">
                    <a:pos x="1808" y="2871"/>
                  </a:cxn>
                  <a:cxn ang="0">
                    <a:pos x="1897" y="2753"/>
                  </a:cxn>
                  <a:cxn ang="0">
                    <a:pos x="1778" y="2606"/>
                  </a:cxn>
                  <a:cxn ang="0">
                    <a:pos x="1660" y="2576"/>
                  </a:cxn>
                  <a:cxn ang="0">
                    <a:pos x="1482" y="2488"/>
                  </a:cxn>
                  <a:cxn ang="0">
                    <a:pos x="1453" y="2309"/>
                  </a:cxn>
                  <a:cxn ang="0">
                    <a:pos x="1453" y="2190"/>
                  </a:cxn>
                  <a:cxn ang="0">
                    <a:pos x="1512" y="2013"/>
                  </a:cxn>
                  <a:cxn ang="0">
                    <a:pos x="1600" y="1865"/>
                  </a:cxn>
                  <a:cxn ang="0">
                    <a:pos x="1660" y="1865"/>
                  </a:cxn>
                  <a:cxn ang="0">
                    <a:pos x="1719" y="1777"/>
                  </a:cxn>
                  <a:cxn ang="0">
                    <a:pos x="1867" y="1686"/>
                  </a:cxn>
                  <a:cxn ang="0">
                    <a:pos x="2016" y="1659"/>
                  </a:cxn>
                  <a:cxn ang="0">
                    <a:pos x="2164" y="1598"/>
                  </a:cxn>
                  <a:cxn ang="0">
                    <a:pos x="2283" y="1422"/>
                  </a:cxn>
                  <a:cxn ang="0">
                    <a:pos x="2371" y="1304"/>
                  </a:cxn>
                  <a:cxn ang="0">
                    <a:pos x="2401" y="1184"/>
                  </a:cxn>
                  <a:cxn ang="0">
                    <a:pos x="2520" y="1036"/>
                  </a:cxn>
                  <a:cxn ang="0">
                    <a:pos x="2608" y="948"/>
                  </a:cxn>
                  <a:cxn ang="0">
                    <a:pos x="2727" y="948"/>
                  </a:cxn>
                  <a:cxn ang="0">
                    <a:pos x="2934" y="948"/>
                  </a:cxn>
                  <a:cxn ang="0">
                    <a:pos x="179" y="3256"/>
                  </a:cxn>
                  <a:cxn ang="0">
                    <a:pos x="1275" y="3167"/>
                  </a:cxn>
                </a:cxnLst>
                <a:rect l="0" t="0" r="r" b="b"/>
                <a:pathLst>
                  <a:path w="2964" h="4203">
                    <a:moveTo>
                      <a:pt x="2934" y="948"/>
                    </a:moveTo>
                    <a:lnTo>
                      <a:pt x="2964" y="948"/>
                    </a:lnTo>
                    <a:lnTo>
                      <a:pt x="2904" y="888"/>
                    </a:lnTo>
                    <a:lnTo>
                      <a:pt x="2904" y="857"/>
                    </a:lnTo>
                    <a:lnTo>
                      <a:pt x="2876" y="829"/>
                    </a:lnTo>
                    <a:lnTo>
                      <a:pt x="2815" y="800"/>
                    </a:lnTo>
                    <a:lnTo>
                      <a:pt x="2815" y="770"/>
                    </a:lnTo>
                    <a:lnTo>
                      <a:pt x="2876" y="711"/>
                    </a:lnTo>
                    <a:lnTo>
                      <a:pt x="2876" y="621"/>
                    </a:lnTo>
                    <a:lnTo>
                      <a:pt x="2815" y="593"/>
                    </a:lnTo>
                    <a:lnTo>
                      <a:pt x="2815" y="563"/>
                    </a:lnTo>
                    <a:lnTo>
                      <a:pt x="2757" y="532"/>
                    </a:lnTo>
                    <a:lnTo>
                      <a:pt x="2785" y="502"/>
                    </a:lnTo>
                    <a:lnTo>
                      <a:pt x="2815" y="502"/>
                    </a:lnTo>
                    <a:lnTo>
                      <a:pt x="2815" y="475"/>
                    </a:lnTo>
                    <a:lnTo>
                      <a:pt x="2757" y="475"/>
                    </a:lnTo>
                    <a:lnTo>
                      <a:pt x="2727" y="444"/>
                    </a:lnTo>
                    <a:lnTo>
                      <a:pt x="2757" y="414"/>
                    </a:lnTo>
                    <a:lnTo>
                      <a:pt x="2727" y="384"/>
                    </a:lnTo>
                    <a:lnTo>
                      <a:pt x="2727" y="355"/>
                    </a:lnTo>
                    <a:lnTo>
                      <a:pt x="2757" y="325"/>
                    </a:lnTo>
                    <a:lnTo>
                      <a:pt x="2727" y="296"/>
                    </a:lnTo>
                    <a:lnTo>
                      <a:pt x="2697" y="296"/>
                    </a:lnTo>
                    <a:lnTo>
                      <a:pt x="2697" y="266"/>
                    </a:lnTo>
                    <a:lnTo>
                      <a:pt x="2638" y="266"/>
                    </a:lnTo>
                    <a:lnTo>
                      <a:pt x="2638" y="237"/>
                    </a:lnTo>
                    <a:lnTo>
                      <a:pt x="2608" y="207"/>
                    </a:lnTo>
                    <a:lnTo>
                      <a:pt x="2578" y="207"/>
                    </a:lnTo>
                    <a:lnTo>
                      <a:pt x="2549" y="177"/>
                    </a:lnTo>
                    <a:lnTo>
                      <a:pt x="2401" y="177"/>
                    </a:lnTo>
                    <a:lnTo>
                      <a:pt x="2342" y="119"/>
                    </a:lnTo>
                    <a:lnTo>
                      <a:pt x="2283" y="119"/>
                    </a:lnTo>
                    <a:lnTo>
                      <a:pt x="2253" y="89"/>
                    </a:lnTo>
                    <a:lnTo>
                      <a:pt x="2223" y="89"/>
                    </a:lnTo>
                    <a:lnTo>
                      <a:pt x="2192" y="59"/>
                    </a:lnTo>
                    <a:lnTo>
                      <a:pt x="2164" y="59"/>
                    </a:lnTo>
                    <a:lnTo>
                      <a:pt x="2135" y="29"/>
                    </a:lnTo>
                    <a:lnTo>
                      <a:pt x="2104" y="29"/>
                    </a:lnTo>
                    <a:lnTo>
                      <a:pt x="2104" y="0"/>
                    </a:lnTo>
                    <a:lnTo>
                      <a:pt x="2074" y="0"/>
                    </a:lnTo>
                    <a:lnTo>
                      <a:pt x="1955" y="0"/>
                    </a:lnTo>
                    <a:lnTo>
                      <a:pt x="2016" y="29"/>
                    </a:lnTo>
                    <a:lnTo>
                      <a:pt x="2016" y="59"/>
                    </a:lnTo>
                    <a:lnTo>
                      <a:pt x="1985" y="119"/>
                    </a:lnTo>
                    <a:lnTo>
                      <a:pt x="1928" y="147"/>
                    </a:lnTo>
                    <a:lnTo>
                      <a:pt x="1955" y="147"/>
                    </a:lnTo>
                    <a:lnTo>
                      <a:pt x="1985" y="177"/>
                    </a:lnTo>
                    <a:lnTo>
                      <a:pt x="1955" y="177"/>
                    </a:lnTo>
                    <a:lnTo>
                      <a:pt x="1928" y="207"/>
                    </a:lnTo>
                    <a:lnTo>
                      <a:pt x="1719" y="147"/>
                    </a:lnTo>
                    <a:lnTo>
                      <a:pt x="1541" y="147"/>
                    </a:lnTo>
                    <a:lnTo>
                      <a:pt x="1541" y="237"/>
                    </a:lnTo>
                    <a:lnTo>
                      <a:pt x="1512" y="296"/>
                    </a:lnTo>
                    <a:lnTo>
                      <a:pt x="1482" y="296"/>
                    </a:lnTo>
                    <a:lnTo>
                      <a:pt x="1393" y="266"/>
                    </a:lnTo>
                    <a:lnTo>
                      <a:pt x="1334" y="266"/>
                    </a:lnTo>
                    <a:lnTo>
                      <a:pt x="1275" y="325"/>
                    </a:lnTo>
                    <a:lnTo>
                      <a:pt x="1216" y="355"/>
                    </a:lnTo>
                    <a:lnTo>
                      <a:pt x="1216" y="414"/>
                    </a:lnTo>
                    <a:lnTo>
                      <a:pt x="1186" y="414"/>
                    </a:lnTo>
                    <a:lnTo>
                      <a:pt x="1155" y="444"/>
                    </a:lnTo>
                    <a:lnTo>
                      <a:pt x="1098" y="475"/>
                    </a:lnTo>
                    <a:lnTo>
                      <a:pt x="1155" y="502"/>
                    </a:lnTo>
                    <a:lnTo>
                      <a:pt x="1186" y="532"/>
                    </a:lnTo>
                    <a:lnTo>
                      <a:pt x="1186" y="593"/>
                    </a:lnTo>
                    <a:lnTo>
                      <a:pt x="1125" y="593"/>
                    </a:lnTo>
                    <a:lnTo>
                      <a:pt x="1007" y="711"/>
                    </a:lnTo>
                    <a:lnTo>
                      <a:pt x="948" y="739"/>
                    </a:lnTo>
                    <a:lnTo>
                      <a:pt x="979" y="800"/>
                    </a:lnTo>
                    <a:lnTo>
                      <a:pt x="861" y="857"/>
                    </a:lnTo>
                    <a:lnTo>
                      <a:pt x="770" y="857"/>
                    </a:lnTo>
                    <a:lnTo>
                      <a:pt x="770" y="918"/>
                    </a:lnTo>
                    <a:lnTo>
                      <a:pt x="800" y="948"/>
                    </a:lnTo>
                    <a:lnTo>
                      <a:pt x="770" y="977"/>
                    </a:lnTo>
                    <a:lnTo>
                      <a:pt x="770" y="1095"/>
                    </a:lnTo>
                    <a:lnTo>
                      <a:pt x="563" y="1304"/>
                    </a:lnTo>
                    <a:lnTo>
                      <a:pt x="593" y="1331"/>
                    </a:lnTo>
                    <a:lnTo>
                      <a:pt x="653" y="1331"/>
                    </a:lnTo>
                    <a:lnTo>
                      <a:pt x="682" y="1361"/>
                    </a:lnTo>
                    <a:lnTo>
                      <a:pt x="682" y="1450"/>
                    </a:lnTo>
                    <a:lnTo>
                      <a:pt x="653" y="1480"/>
                    </a:lnTo>
                    <a:lnTo>
                      <a:pt x="534" y="1480"/>
                    </a:lnTo>
                    <a:lnTo>
                      <a:pt x="475" y="1450"/>
                    </a:lnTo>
                    <a:lnTo>
                      <a:pt x="445" y="1480"/>
                    </a:lnTo>
                    <a:lnTo>
                      <a:pt x="386" y="1480"/>
                    </a:lnTo>
                    <a:lnTo>
                      <a:pt x="326" y="1510"/>
                    </a:lnTo>
                    <a:lnTo>
                      <a:pt x="268" y="1568"/>
                    </a:lnTo>
                    <a:lnTo>
                      <a:pt x="268" y="1598"/>
                    </a:lnTo>
                    <a:lnTo>
                      <a:pt x="238" y="1629"/>
                    </a:lnTo>
                    <a:lnTo>
                      <a:pt x="238" y="1659"/>
                    </a:lnTo>
                    <a:lnTo>
                      <a:pt x="207" y="1686"/>
                    </a:lnTo>
                    <a:lnTo>
                      <a:pt x="207" y="1747"/>
                    </a:lnTo>
                    <a:lnTo>
                      <a:pt x="268" y="1805"/>
                    </a:lnTo>
                    <a:lnTo>
                      <a:pt x="207" y="1835"/>
                    </a:lnTo>
                    <a:lnTo>
                      <a:pt x="238" y="1865"/>
                    </a:lnTo>
                    <a:lnTo>
                      <a:pt x="238" y="1954"/>
                    </a:lnTo>
                    <a:lnTo>
                      <a:pt x="268" y="1984"/>
                    </a:lnTo>
                    <a:lnTo>
                      <a:pt x="268" y="2132"/>
                    </a:lnTo>
                    <a:lnTo>
                      <a:pt x="238" y="2190"/>
                    </a:lnTo>
                    <a:lnTo>
                      <a:pt x="297" y="2251"/>
                    </a:lnTo>
                    <a:lnTo>
                      <a:pt x="386" y="2251"/>
                    </a:lnTo>
                    <a:lnTo>
                      <a:pt x="416" y="2309"/>
                    </a:lnTo>
                    <a:lnTo>
                      <a:pt x="416" y="2338"/>
                    </a:lnTo>
                    <a:lnTo>
                      <a:pt x="386" y="2369"/>
                    </a:lnTo>
                    <a:lnTo>
                      <a:pt x="386" y="2397"/>
                    </a:lnTo>
                    <a:lnTo>
                      <a:pt x="297" y="2397"/>
                    </a:lnTo>
                    <a:lnTo>
                      <a:pt x="297" y="2488"/>
                    </a:lnTo>
                    <a:lnTo>
                      <a:pt x="356" y="2545"/>
                    </a:lnTo>
                    <a:lnTo>
                      <a:pt x="356" y="2606"/>
                    </a:lnTo>
                    <a:lnTo>
                      <a:pt x="326" y="2634"/>
                    </a:lnTo>
                    <a:lnTo>
                      <a:pt x="326" y="2694"/>
                    </a:lnTo>
                    <a:lnTo>
                      <a:pt x="268" y="2753"/>
                    </a:lnTo>
                    <a:lnTo>
                      <a:pt x="179" y="2753"/>
                    </a:lnTo>
                    <a:lnTo>
                      <a:pt x="179" y="2813"/>
                    </a:lnTo>
                    <a:lnTo>
                      <a:pt x="149" y="2842"/>
                    </a:lnTo>
                    <a:lnTo>
                      <a:pt x="149" y="2931"/>
                    </a:lnTo>
                    <a:lnTo>
                      <a:pt x="179" y="2931"/>
                    </a:lnTo>
                    <a:lnTo>
                      <a:pt x="179" y="2961"/>
                    </a:lnTo>
                    <a:lnTo>
                      <a:pt x="149" y="2990"/>
                    </a:lnTo>
                    <a:lnTo>
                      <a:pt x="149" y="3079"/>
                    </a:lnTo>
                    <a:lnTo>
                      <a:pt x="119" y="3079"/>
                    </a:lnTo>
                    <a:lnTo>
                      <a:pt x="61" y="3019"/>
                    </a:lnTo>
                    <a:lnTo>
                      <a:pt x="31" y="3019"/>
                    </a:lnTo>
                    <a:lnTo>
                      <a:pt x="0" y="3049"/>
                    </a:lnTo>
                    <a:lnTo>
                      <a:pt x="31" y="3079"/>
                    </a:lnTo>
                    <a:lnTo>
                      <a:pt x="31" y="3138"/>
                    </a:lnTo>
                    <a:lnTo>
                      <a:pt x="61" y="3167"/>
                    </a:lnTo>
                    <a:lnTo>
                      <a:pt x="61" y="3226"/>
                    </a:lnTo>
                    <a:lnTo>
                      <a:pt x="88" y="3256"/>
                    </a:lnTo>
                    <a:lnTo>
                      <a:pt x="119" y="3256"/>
                    </a:lnTo>
                    <a:lnTo>
                      <a:pt x="119" y="3226"/>
                    </a:lnTo>
                    <a:lnTo>
                      <a:pt x="149" y="3226"/>
                    </a:lnTo>
                    <a:lnTo>
                      <a:pt x="119" y="3256"/>
                    </a:lnTo>
                    <a:lnTo>
                      <a:pt x="88" y="3286"/>
                    </a:lnTo>
                    <a:lnTo>
                      <a:pt x="149" y="3286"/>
                    </a:lnTo>
                    <a:lnTo>
                      <a:pt x="88" y="3317"/>
                    </a:lnTo>
                    <a:lnTo>
                      <a:pt x="179" y="3317"/>
                    </a:lnTo>
                    <a:lnTo>
                      <a:pt x="179" y="3344"/>
                    </a:lnTo>
                    <a:lnTo>
                      <a:pt x="179" y="3374"/>
                    </a:lnTo>
                    <a:lnTo>
                      <a:pt x="149" y="3405"/>
                    </a:lnTo>
                    <a:lnTo>
                      <a:pt x="149" y="3435"/>
                    </a:lnTo>
                    <a:lnTo>
                      <a:pt x="179" y="3463"/>
                    </a:lnTo>
                    <a:lnTo>
                      <a:pt x="207" y="3463"/>
                    </a:lnTo>
                    <a:lnTo>
                      <a:pt x="207" y="3553"/>
                    </a:lnTo>
                    <a:lnTo>
                      <a:pt x="268" y="3553"/>
                    </a:lnTo>
                    <a:lnTo>
                      <a:pt x="268" y="3612"/>
                    </a:lnTo>
                    <a:lnTo>
                      <a:pt x="297" y="3612"/>
                    </a:lnTo>
                    <a:lnTo>
                      <a:pt x="297" y="3642"/>
                    </a:lnTo>
                    <a:lnTo>
                      <a:pt x="386" y="3730"/>
                    </a:lnTo>
                    <a:lnTo>
                      <a:pt x="386" y="3760"/>
                    </a:lnTo>
                    <a:lnTo>
                      <a:pt x="416" y="3790"/>
                    </a:lnTo>
                    <a:lnTo>
                      <a:pt x="445" y="3790"/>
                    </a:lnTo>
                    <a:lnTo>
                      <a:pt x="475" y="3819"/>
                    </a:lnTo>
                    <a:lnTo>
                      <a:pt x="445" y="3848"/>
                    </a:lnTo>
                    <a:lnTo>
                      <a:pt x="416" y="3848"/>
                    </a:lnTo>
                    <a:lnTo>
                      <a:pt x="416" y="3878"/>
                    </a:lnTo>
                    <a:lnTo>
                      <a:pt x="445" y="3908"/>
                    </a:lnTo>
                    <a:lnTo>
                      <a:pt x="356" y="3908"/>
                    </a:lnTo>
                    <a:lnTo>
                      <a:pt x="356" y="3937"/>
                    </a:lnTo>
                    <a:lnTo>
                      <a:pt x="386" y="3967"/>
                    </a:lnTo>
                    <a:lnTo>
                      <a:pt x="416" y="3967"/>
                    </a:lnTo>
                    <a:lnTo>
                      <a:pt x="416" y="4026"/>
                    </a:lnTo>
                    <a:lnTo>
                      <a:pt x="445" y="4026"/>
                    </a:lnTo>
                    <a:lnTo>
                      <a:pt x="504" y="4085"/>
                    </a:lnTo>
                    <a:lnTo>
                      <a:pt x="475" y="4115"/>
                    </a:lnTo>
                    <a:lnTo>
                      <a:pt x="475" y="4173"/>
                    </a:lnTo>
                    <a:lnTo>
                      <a:pt x="504" y="4203"/>
                    </a:lnTo>
                    <a:lnTo>
                      <a:pt x="623" y="4203"/>
                    </a:lnTo>
                    <a:lnTo>
                      <a:pt x="653" y="4173"/>
                    </a:lnTo>
                    <a:lnTo>
                      <a:pt x="711" y="4173"/>
                    </a:lnTo>
                    <a:lnTo>
                      <a:pt x="770" y="4203"/>
                    </a:lnTo>
                    <a:lnTo>
                      <a:pt x="830" y="4146"/>
                    </a:lnTo>
                    <a:lnTo>
                      <a:pt x="830" y="4115"/>
                    </a:lnTo>
                    <a:lnTo>
                      <a:pt x="800" y="4085"/>
                    </a:lnTo>
                    <a:lnTo>
                      <a:pt x="800" y="4026"/>
                    </a:lnTo>
                    <a:lnTo>
                      <a:pt x="830" y="4026"/>
                    </a:lnTo>
                    <a:lnTo>
                      <a:pt x="830" y="3997"/>
                    </a:lnTo>
                    <a:lnTo>
                      <a:pt x="861" y="3967"/>
                    </a:lnTo>
                    <a:lnTo>
                      <a:pt x="888" y="3997"/>
                    </a:lnTo>
                    <a:lnTo>
                      <a:pt x="918" y="3997"/>
                    </a:lnTo>
                    <a:lnTo>
                      <a:pt x="918" y="3937"/>
                    </a:lnTo>
                    <a:lnTo>
                      <a:pt x="1216" y="3937"/>
                    </a:lnTo>
                    <a:lnTo>
                      <a:pt x="1244" y="3908"/>
                    </a:lnTo>
                    <a:lnTo>
                      <a:pt x="1244" y="3848"/>
                    </a:lnTo>
                    <a:lnTo>
                      <a:pt x="1305" y="3790"/>
                    </a:lnTo>
                    <a:lnTo>
                      <a:pt x="1305" y="3760"/>
                    </a:lnTo>
                    <a:lnTo>
                      <a:pt x="1334" y="3730"/>
                    </a:lnTo>
                    <a:lnTo>
                      <a:pt x="1334" y="3672"/>
                    </a:lnTo>
                    <a:lnTo>
                      <a:pt x="1362" y="3672"/>
                    </a:lnTo>
                    <a:lnTo>
                      <a:pt x="1362" y="3642"/>
                    </a:lnTo>
                    <a:lnTo>
                      <a:pt x="1334" y="3642"/>
                    </a:lnTo>
                    <a:lnTo>
                      <a:pt x="1334" y="3581"/>
                    </a:lnTo>
                    <a:lnTo>
                      <a:pt x="1362" y="3553"/>
                    </a:lnTo>
                    <a:lnTo>
                      <a:pt x="1393" y="3553"/>
                    </a:lnTo>
                    <a:lnTo>
                      <a:pt x="1393" y="3523"/>
                    </a:lnTo>
                    <a:lnTo>
                      <a:pt x="1362" y="3494"/>
                    </a:lnTo>
                    <a:lnTo>
                      <a:pt x="1362" y="3463"/>
                    </a:lnTo>
                    <a:lnTo>
                      <a:pt x="1393" y="3463"/>
                    </a:lnTo>
                    <a:lnTo>
                      <a:pt x="1334" y="3405"/>
                    </a:lnTo>
                    <a:lnTo>
                      <a:pt x="1334" y="3374"/>
                    </a:lnTo>
                    <a:lnTo>
                      <a:pt x="1362" y="3374"/>
                    </a:lnTo>
                    <a:lnTo>
                      <a:pt x="1362" y="3344"/>
                    </a:lnTo>
                    <a:lnTo>
                      <a:pt x="1393" y="3344"/>
                    </a:lnTo>
                    <a:lnTo>
                      <a:pt x="1423" y="3317"/>
                    </a:lnTo>
                    <a:lnTo>
                      <a:pt x="1393" y="3286"/>
                    </a:lnTo>
                    <a:lnTo>
                      <a:pt x="1393" y="3256"/>
                    </a:lnTo>
                    <a:lnTo>
                      <a:pt x="1362" y="3226"/>
                    </a:lnTo>
                    <a:lnTo>
                      <a:pt x="1334" y="3226"/>
                    </a:lnTo>
                    <a:lnTo>
                      <a:pt x="1305" y="3198"/>
                    </a:lnTo>
                    <a:lnTo>
                      <a:pt x="1334" y="3198"/>
                    </a:lnTo>
                    <a:lnTo>
                      <a:pt x="1362" y="3226"/>
                    </a:lnTo>
                    <a:lnTo>
                      <a:pt x="1393" y="3226"/>
                    </a:lnTo>
                    <a:lnTo>
                      <a:pt x="1423" y="3198"/>
                    </a:lnTo>
                    <a:lnTo>
                      <a:pt x="1393" y="3167"/>
                    </a:lnTo>
                    <a:lnTo>
                      <a:pt x="1453" y="3167"/>
                    </a:lnTo>
                    <a:lnTo>
                      <a:pt x="1482" y="3138"/>
                    </a:lnTo>
                    <a:lnTo>
                      <a:pt x="1541" y="3138"/>
                    </a:lnTo>
                    <a:lnTo>
                      <a:pt x="1571" y="3108"/>
                    </a:lnTo>
                    <a:lnTo>
                      <a:pt x="1541" y="3079"/>
                    </a:lnTo>
                    <a:lnTo>
                      <a:pt x="1571" y="3079"/>
                    </a:lnTo>
                    <a:lnTo>
                      <a:pt x="1571" y="3049"/>
                    </a:lnTo>
                    <a:lnTo>
                      <a:pt x="1600" y="3079"/>
                    </a:lnTo>
                    <a:lnTo>
                      <a:pt x="1600" y="3019"/>
                    </a:lnTo>
                    <a:lnTo>
                      <a:pt x="1630" y="3019"/>
                    </a:lnTo>
                    <a:lnTo>
                      <a:pt x="1630" y="3079"/>
                    </a:lnTo>
                    <a:lnTo>
                      <a:pt x="1660" y="3079"/>
                    </a:lnTo>
                    <a:lnTo>
                      <a:pt x="1660" y="3049"/>
                    </a:lnTo>
                    <a:lnTo>
                      <a:pt x="1690" y="3019"/>
                    </a:lnTo>
                    <a:lnTo>
                      <a:pt x="1719" y="3019"/>
                    </a:lnTo>
                    <a:lnTo>
                      <a:pt x="1748" y="2990"/>
                    </a:lnTo>
                    <a:lnTo>
                      <a:pt x="1748" y="2961"/>
                    </a:lnTo>
                    <a:lnTo>
                      <a:pt x="1808" y="2961"/>
                    </a:lnTo>
                    <a:lnTo>
                      <a:pt x="1808" y="2931"/>
                    </a:lnTo>
                    <a:lnTo>
                      <a:pt x="1778" y="2901"/>
                    </a:lnTo>
                    <a:lnTo>
                      <a:pt x="1778" y="2931"/>
                    </a:lnTo>
                    <a:lnTo>
                      <a:pt x="1748" y="2931"/>
                    </a:lnTo>
                    <a:lnTo>
                      <a:pt x="1719" y="2901"/>
                    </a:lnTo>
                    <a:lnTo>
                      <a:pt x="1748" y="2901"/>
                    </a:lnTo>
                    <a:lnTo>
                      <a:pt x="1778" y="2871"/>
                    </a:lnTo>
                    <a:lnTo>
                      <a:pt x="1808" y="2871"/>
                    </a:lnTo>
                    <a:lnTo>
                      <a:pt x="1808" y="2901"/>
                    </a:lnTo>
                    <a:lnTo>
                      <a:pt x="1837" y="2871"/>
                    </a:lnTo>
                    <a:lnTo>
                      <a:pt x="1837" y="2813"/>
                    </a:lnTo>
                    <a:lnTo>
                      <a:pt x="1928" y="2813"/>
                    </a:lnTo>
                    <a:lnTo>
                      <a:pt x="1897" y="2783"/>
                    </a:lnTo>
                    <a:lnTo>
                      <a:pt x="1897" y="2753"/>
                    </a:lnTo>
                    <a:lnTo>
                      <a:pt x="1867" y="2724"/>
                    </a:lnTo>
                    <a:lnTo>
                      <a:pt x="1867" y="2694"/>
                    </a:lnTo>
                    <a:lnTo>
                      <a:pt x="1778" y="2694"/>
                    </a:lnTo>
                    <a:lnTo>
                      <a:pt x="1778" y="2665"/>
                    </a:lnTo>
                    <a:lnTo>
                      <a:pt x="1808" y="2634"/>
                    </a:lnTo>
                    <a:lnTo>
                      <a:pt x="1778" y="2606"/>
                    </a:lnTo>
                    <a:lnTo>
                      <a:pt x="1808" y="2606"/>
                    </a:lnTo>
                    <a:lnTo>
                      <a:pt x="1778" y="2576"/>
                    </a:lnTo>
                    <a:lnTo>
                      <a:pt x="1748" y="2576"/>
                    </a:lnTo>
                    <a:lnTo>
                      <a:pt x="1748" y="2606"/>
                    </a:lnTo>
                    <a:lnTo>
                      <a:pt x="1719" y="2606"/>
                    </a:lnTo>
                    <a:lnTo>
                      <a:pt x="1660" y="2576"/>
                    </a:lnTo>
                    <a:lnTo>
                      <a:pt x="1660" y="2545"/>
                    </a:lnTo>
                    <a:lnTo>
                      <a:pt x="1630" y="2545"/>
                    </a:lnTo>
                    <a:lnTo>
                      <a:pt x="1600" y="2576"/>
                    </a:lnTo>
                    <a:lnTo>
                      <a:pt x="1541" y="2515"/>
                    </a:lnTo>
                    <a:lnTo>
                      <a:pt x="1453" y="2515"/>
                    </a:lnTo>
                    <a:lnTo>
                      <a:pt x="1482" y="2488"/>
                    </a:lnTo>
                    <a:lnTo>
                      <a:pt x="1482" y="2458"/>
                    </a:lnTo>
                    <a:lnTo>
                      <a:pt x="1453" y="2427"/>
                    </a:lnTo>
                    <a:lnTo>
                      <a:pt x="1453" y="2369"/>
                    </a:lnTo>
                    <a:lnTo>
                      <a:pt x="1423" y="2338"/>
                    </a:lnTo>
                    <a:lnTo>
                      <a:pt x="1453" y="2338"/>
                    </a:lnTo>
                    <a:lnTo>
                      <a:pt x="1453" y="2309"/>
                    </a:lnTo>
                    <a:lnTo>
                      <a:pt x="1423" y="2279"/>
                    </a:lnTo>
                    <a:lnTo>
                      <a:pt x="1453" y="2279"/>
                    </a:lnTo>
                    <a:lnTo>
                      <a:pt x="1423" y="2251"/>
                    </a:lnTo>
                    <a:lnTo>
                      <a:pt x="1453" y="2251"/>
                    </a:lnTo>
                    <a:lnTo>
                      <a:pt x="1423" y="2220"/>
                    </a:lnTo>
                    <a:lnTo>
                      <a:pt x="1453" y="2190"/>
                    </a:lnTo>
                    <a:lnTo>
                      <a:pt x="1482" y="2190"/>
                    </a:lnTo>
                    <a:lnTo>
                      <a:pt x="1482" y="2132"/>
                    </a:lnTo>
                    <a:lnTo>
                      <a:pt x="1512" y="2102"/>
                    </a:lnTo>
                    <a:lnTo>
                      <a:pt x="1512" y="2042"/>
                    </a:lnTo>
                    <a:lnTo>
                      <a:pt x="1541" y="2042"/>
                    </a:lnTo>
                    <a:lnTo>
                      <a:pt x="1512" y="2013"/>
                    </a:lnTo>
                    <a:lnTo>
                      <a:pt x="1482" y="2013"/>
                    </a:lnTo>
                    <a:lnTo>
                      <a:pt x="1482" y="1954"/>
                    </a:lnTo>
                    <a:lnTo>
                      <a:pt x="1512" y="1954"/>
                    </a:lnTo>
                    <a:lnTo>
                      <a:pt x="1541" y="1984"/>
                    </a:lnTo>
                    <a:lnTo>
                      <a:pt x="1600" y="1924"/>
                    </a:lnTo>
                    <a:lnTo>
                      <a:pt x="1600" y="1865"/>
                    </a:lnTo>
                    <a:lnTo>
                      <a:pt x="1541" y="1805"/>
                    </a:lnTo>
                    <a:lnTo>
                      <a:pt x="1541" y="1777"/>
                    </a:lnTo>
                    <a:lnTo>
                      <a:pt x="1600" y="1835"/>
                    </a:lnTo>
                    <a:lnTo>
                      <a:pt x="1630" y="1835"/>
                    </a:lnTo>
                    <a:lnTo>
                      <a:pt x="1630" y="1865"/>
                    </a:lnTo>
                    <a:lnTo>
                      <a:pt x="1660" y="1865"/>
                    </a:lnTo>
                    <a:lnTo>
                      <a:pt x="1660" y="1835"/>
                    </a:lnTo>
                    <a:lnTo>
                      <a:pt x="1719" y="1835"/>
                    </a:lnTo>
                    <a:lnTo>
                      <a:pt x="1719" y="1805"/>
                    </a:lnTo>
                    <a:lnTo>
                      <a:pt x="1660" y="1805"/>
                    </a:lnTo>
                    <a:lnTo>
                      <a:pt x="1690" y="1777"/>
                    </a:lnTo>
                    <a:lnTo>
                      <a:pt x="1719" y="1777"/>
                    </a:lnTo>
                    <a:lnTo>
                      <a:pt x="1748" y="1747"/>
                    </a:lnTo>
                    <a:lnTo>
                      <a:pt x="1778" y="1747"/>
                    </a:lnTo>
                    <a:lnTo>
                      <a:pt x="1808" y="1717"/>
                    </a:lnTo>
                    <a:lnTo>
                      <a:pt x="1837" y="1747"/>
                    </a:lnTo>
                    <a:lnTo>
                      <a:pt x="1867" y="1717"/>
                    </a:lnTo>
                    <a:lnTo>
                      <a:pt x="1867" y="1686"/>
                    </a:lnTo>
                    <a:lnTo>
                      <a:pt x="1897" y="1686"/>
                    </a:lnTo>
                    <a:lnTo>
                      <a:pt x="1897" y="1659"/>
                    </a:lnTo>
                    <a:lnTo>
                      <a:pt x="1955" y="1659"/>
                    </a:lnTo>
                    <a:lnTo>
                      <a:pt x="1955" y="1629"/>
                    </a:lnTo>
                    <a:lnTo>
                      <a:pt x="1985" y="1659"/>
                    </a:lnTo>
                    <a:lnTo>
                      <a:pt x="2016" y="1659"/>
                    </a:lnTo>
                    <a:lnTo>
                      <a:pt x="2016" y="1629"/>
                    </a:lnTo>
                    <a:lnTo>
                      <a:pt x="2046" y="1629"/>
                    </a:lnTo>
                    <a:lnTo>
                      <a:pt x="2074" y="1598"/>
                    </a:lnTo>
                    <a:lnTo>
                      <a:pt x="2104" y="1598"/>
                    </a:lnTo>
                    <a:lnTo>
                      <a:pt x="2135" y="1568"/>
                    </a:lnTo>
                    <a:lnTo>
                      <a:pt x="2164" y="1598"/>
                    </a:lnTo>
                    <a:lnTo>
                      <a:pt x="2164" y="1568"/>
                    </a:lnTo>
                    <a:lnTo>
                      <a:pt x="2192" y="1568"/>
                    </a:lnTo>
                    <a:lnTo>
                      <a:pt x="2253" y="1510"/>
                    </a:lnTo>
                    <a:lnTo>
                      <a:pt x="2253" y="1480"/>
                    </a:lnTo>
                    <a:lnTo>
                      <a:pt x="2283" y="1450"/>
                    </a:lnTo>
                    <a:lnTo>
                      <a:pt x="2283" y="1422"/>
                    </a:lnTo>
                    <a:lnTo>
                      <a:pt x="2311" y="1422"/>
                    </a:lnTo>
                    <a:lnTo>
                      <a:pt x="2342" y="1391"/>
                    </a:lnTo>
                    <a:lnTo>
                      <a:pt x="2371" y="1391"/>
                    </a:lnTo>
                    <a:lnTo>
                      <a:pt x="2401" y="1361"/>
                    </a:lnTo>
                    <a:lnTo>
                      <a:pt x="2401" y="1331"/>
                    </a:lnTo>
                    <a:lnTo>
                      <a:pt x="2371" y="1304"/>
                    </a:lnTo>
                    <a:lnTo>
                      <a:pt x="2342" y="1304"/>
                    </a:lnTo>
                    <a:lnTo>
                      <a:pt x="2283" y="1243"/>
                    </a:lnTo>
                    <a:lnTo>
                      <a:pt x="2311" y="1243"/>
                    </a:lnTo>
                    <a:lnTo>
                      <a:pt x="2311" y="1213"/>
                    </a:lnTo>
                    <a:lnTo>
                      <a:pt x="2342" y="1184"/>
                    </a:lnTo>
                    <a:lnTo>
                      <a:pt x="2401" y="1184"/>
                    </a:lnTo>
                    <a:lnTo>
                      <a:pt x="2401" y="1095"/>
                    </a:lnTo>
                    <a:lnTo>
                      <a:pt x="2371" y="1095"/>
                    </a:lnTo>
                    <a:lnTo>
                      <a:pt x="2371" y="1066"/>
                    </a:lnTo>
                    <a:lnTo>
                      <a:pt x="2460" y="1066"/>
                    </a:lnTo>
                    <a:lnTo>
                      <a:pt x="2490" y="1036"/>
                    </a:lnTo>
                    <a:lnTo>
                      <a:pt x="2520" y="1036"/>
                    </a:lnTo>
                    <a:lnTo>
                      <a:pt x="2490" y="1006"/>
                    </a:lnTo>
                    <a:lnTo>
                      <a:pt x="2549" y="1036"/>
                    </a:lnTo>
                    <a:lnTo>
                      <a:pt x="2578" y="1036"/>
                    </a:lnTo>
                    <a:lnTo>
                      <a:pt x="2549" y="1006"/>
                    </a:lnTo>
                    <a:lnTo>
                      <a:pt x="2549" y="948"/>
                    </a:lnTo>
                    <a:lnTo>
                      <a:pt x="2608" y="948"/>
                    </a:lnTo>
                    <a:lnTo>
                      <a:pt x="2638" y="977"/>
                    </a:lnTo>
                    <a:lnTo>
                      <a:pt x="2638" y="948"/>
                    </a:lnTo>
                    <a:lnTo>
                      <a:pt x="2667" y="948"/>
                    </a:lnTo>
                    <a:lnTo>
                      <a:pt x="2697" y="977"/>
                    </a:lnTo>
                    <a:lnTo>
                      <a:pt x="2757" y="977"/>
                    </a:lnTo>
                    <a:lnTo>
                      <a:pt x="2727" y="948"/>
                    </a:lnTo>
                    <a:lnTo>
                      <a:pt x="2757" y="948"/>
                    </a:lnTo>
                    <a:lnTo>
                      <a:pt x="2785" y="977"/>
                    </a:lnTo>
                    <a:lnTo>
                      <a:pt x="2815" y="948"/>
                    </a:lnTo>
                    <a:lnTo>
                      <a:pt x="2876" y="948"/>
                    </a:lnTo>
                    <a:lnTo>
                      <a:pt x="2904" y="977"/>
                    </a:lnTo>
                    <a:lnTo>
                      <a:pt x="2934" y="948"/>
                    </a:lnTo>
                    <a:close/>
                    <a:moveTo>
                      <a:pt x="1690" y="2901"/>
                    </a:moveTo>
                    <a:lnTo>
                      <a:pt x="1719" y="2931"/>
                    </a:lnTo>
                    <a:lnTo>
                      <a:pt x="1690" y="2931"/>
                    </a:lnTo>
                    <a:lnTo>
                      <a:pt x="1690" y="2901"/>
                    </a:lnTo>
                    <a:close/>
                    <a:moveTo>
                      <a:pt x="164" y="3271"/>
                    </a:moveTo>
                    <a:lnTo>
                      <a:pt x="179" y="3256"/>
                    </a:lnTo>
                    <a:lnTo>
                      <a:pt x="207" y="3256"/>
                    </a:lnTo>
                    <a:lnTo>
                      <a:pt x="179" y="3286"/>
                    </a:lnTo>
                    <a:lnTo>
                      <a:pt x="164" y="3271"/>
                    </a:lnTo>
                    <a:close/>
                    <a:moveTo>
                      <a:pt x="1305" y="3138"/>
                    </a:moveTo>
                    <a:lnTo>
                      <a:pt x="1334" y="3167"/>
                    </a:lnTo>
                    <a:lnTo>
                      <a:pt x="1275" y="3167"/>
                    </a:lnTo>
                    <a:lnTo>
                      <a:pt x="1305" y="3138"/>
                    </a:lnTo>
                    <a:close/>
                  </a:path>
                </a:pathLst>
              </a:custGeom>
              <a:solidFill>
                <a:srgbClr val="FCA77E"/>
              </a:solidFill>
              <a:ln w="9525">
                <a:noFill/>
                <a:round/>
                <a:headEnd/>
                <a:tailEnd/>
              </a:ln>
            </p:spPr>
            <p:txBody>
              <a:bodyPr/>
              <a:lstStyle/>
              <a:p>
                <a:endParaRPr lang="en-GB"/>
              </a:p>
            </p:txBody>
          </p:sp>
          <p:sp>
            <p:nvSpPr>
              <p:cNvPr id="23566" name="Freeform 14"/>
              <p:cNvSpPr>
                <a:spLocks/>
              </p:cNvSpPr>
              <p:nvPr/>
            </p:nvSpPr>
            <p:spPr bwMode="auto">
              <a:xfrm>
                <a:off x="4050" y="2023"/>
                <a:ext cx="608" cy="400"/>
              </a:xfrm>
              <a:custGeom>
                <a:avLst/>
                <a:gdLst/>
                <a:ahLst/>
                <a:cxnLst>
                  <a:cxn ang="0">
                    <a:pos x="1301" y="60"/>
                  </a:cxn>
                  <a:cxn ang="0">
                    <a:pos x="1155" y="0"/>
                  </a:cxn>
                  <a:cxn ang="0">
                    <a:pos x="1037" y="118"/>
                  </a:cxn>
                  <a:cxn ang="0">
                    <a:pos x="769" y="148"/>
                  </a:cxn>
                  <a:cxn ang="0">
                    <a:pos x="828" y="296"/>
                  </a:cxn>
                  <a:cxn ang="0">
                    <a:pos x="709" y="327"/>
                  </a:cxn>
                  <a:cxn ang="0">
                    <a:pos x="591" y="415"/>
                  </a:cxn>
                  <a:cxn ang="0">
                    <a:pos x="562" y="591"/>
                  </a:cxn>
                  <a:cxn ang="0">
                    <a:pos x="621" y="652"/>
                  </a:cxn>
                  <a:cxn ang="0">
                    <a:pos x="532" y="591"/>
                  </a:cxn>
                  <a:cxn ang="0">
                    <a:pos x="474" y="652"/>
                  </a:cxn>
                  <a:cxn ang="0">
                    <a:pos x="355" y="711"/>
                  </a:cxn>
                  <a:cxn ang="0">
                    <a:pos x="266" y="740"/>
                  </a:cxn>
                  <a:cxn ang="0">
                    <a:pos x="146" y="740"/>
                  </a:cxn>
                  <a:cxn ang="0">
                    <a:pos x="59" y="711"/>
                  </a:cxn>
                  <a:cxn ang="0">
                    <a:pos x="88" y="859"/>
                  </a:cxn>
                  <a:cxn ang="0">
                    <a:pos x="146" y="917"/>
                  </a:cxn>
                  <a:cxn ang="0">
                    <a:pos x="177" y="1066"/>
                  </a:cxn>
                  <a:cxn ang="0">
                    <a:pos x="88" y="1154"/>
                  </a:cxn>
                  <a:cxn ang="0">
                    <a:pos x="0" y="1272"/>
                  </a:cxn>
                  <a:cxn ang="0">
                    <a:pos x="118" y="1302"/>
                  </a:cxn>
                  <a:cxn ang="0">
                    <a:pos x="118" y="1420"/>
                  </a:cxn>
                  <a:cxn ang="0">
                    <a:pos x="146" y="1481"/>
                  </a:cxn>
                  <a:cxn ang="0">
                    <a:pos x="325" y="1451"/>
                  </a:cxn>
                  <a:cxn ang="0">
                    <a:pos x="502" y="1391"/>
                  </a:cxn>
                  <a:cxn ang="0">
                    <a:pos x="621" y="1391"/>
                  </a:cxn>
                  <a:cxn ang="0">
                    <a:pos x="709" y="1391"/>
                  </a:cxn>
                  <a:cxn ang="0">
                    <a:pos x="1037" y="1420"/>
                  </a:cxn>
                  <a:cxn ang="0">
                    <a:pos x="1214" y="1509"/>
                  </a:cxn>
                  <a:cxn ang="0">
                    <a:pos x="1274" y="1481"/>
                  </a:cxn>
                  <a:cxn ang="0">
                    <a:pos x="1362" y="1481"/>
                  </a:cxn>
                  <a:cxn ang="0">
                    <a:pos x="1481" y="1539"/>
                  </a:cxn>
                  <a:cxn ang="0">
                    <a:pos x="1539" y="1481"/>
                  </a:cxn>
                  <a:cxn ang="0">
                    <a:pos x="1629" y="1570"/>
                  </a:cxn>
                  <a:cxn ang="0">
                    <a:pos x="1688" y="1509"/>
                  </a:cxn>
                  <a:cxn ang="0">
                    <a:pos x="1776" y="1539"/>
                  </a:cxn>
                  <a:cxn ang="0">
                    <a:pos x="1867" y="1539"/>
                  </a:cxn>
                  <a:cxn ang="0">
                    <a:pos x="1985" y="1570"/>
                  </a:cxn>
                  <a:cxn ang="0">
                    <a:pos x="1924" y="1481"/>
                  </a:cxn>
                  <a:cxn ang="0">
                    <a:pos x="1985" y="1363"/>
                  </a:cxn>
                  <a:cxn ang="0">
                    <a:pos x="2104" y="1332"/>
                  </a:cxn>
                  <a:cxn ang="0">
                    <a:pos x="2222" y="1332"/>
                  </a:cxn>
                  <a:cxn ang="0">
                    <a:pos x="2192" y="1245"/>
                  </a:cxn>
                  <a:cxn ang="0">
                    <a:pos x="2074" y="1007"/>
                  </a:cxn>
                  <a:cxn ang="0">
                    <a:pos x="2192" y="947"/>
                  </a:cxn>
                  <a:cxn ang="0">
                    <a:pos x="2311" y="977"/>
                  </a:cxn>
                  <a:cxn ang="0">
                    <a:pos x="2369" y="917"/>
                  </a:cxn>
                  <a:cxn ang="0">
                    <a:pos x="2399" y="859"/>
                  </a:cxn>
                  <a:cxn ang="0">
                    <a:pos x="2311" y="770"/>
                  </a:cxn>
                  <a:cxn ang="0">
                    <a:pos x="2131" y="680"/>
                  </a:cxn>
                  <a:cxn ang="0">
                    <a:pos x="2013" y="591"/>
                  </a:cxn>
                  <a:cxn ang="0">
                    <a:pos x="1954" y="534"/>
                  </a:cxn>
                  <a:cxn ang="0">
                    <a:pos x="1867" y="385"/>
                  </a:cxn>
                  <a:cxn ang="0">
                    <a:pos x="1867" y="296"/>
                  </a:cxn>
                  <a:cxn ang="0">
                    <a:pos x="1776" y="148"/>
                  </a:cxn>
                  <a:cxn ang="0">
                    <a:pos x="1629" y="118"/>
                  </a:cxn>
                  <a:cxn ang="0">
                    <a:pos x="1569" y="118"/>
                  </a:cxn>
                  <a:cxn ang="0">
                    <a:pos x="1481" y="148"/>
                  </a:cxn>
                </a:cxnLst>
                <a:rect l="0" t="0" r="r" b="b"/>
                <a:pathLst>
                  <a:path w="2429" h="1599">
                    <a:moveTo>
                      <a:pt x="1481" y="89"/>
                    </a:moveTo>
                    <a:lnTo>
                      <a:pt x="1451" y="60"/>
                    </a:lnTo>
                    <a:lnTo>
                      <a:pt x="1301" y="60"/>
                    </a:lnTo>
                    <a:lnTo>
                      <a:pt x="1274" y="30"/>
                    </a:lnTo>
                    <a:lnTo>
                      <a:pt x="1155" y="30"/>
                    </a:lnTo>
                    <a:lnTo>
                      <a:pt x="1155" y="0"/>
                    </a:lnTo>
                    <a:lnTo>
                      <a:pt x="1125" y="0"/>
                    </a:lnTo>
                    <a:lnTo>
                      <a:pt x="1037" y="89"/>
                    </a:lnTo>
                    <a:lnTo>
                      <a:pt x="1037" y="118"/>
                    </a:lnTo>
                    <a:lnTo>
                      <a:pt x="858" y="118"/>
                    </a:lnTo>
                    <a:lnTo>
                      <a:pt x="858" y="148"/>
                    </a:lnTo>
                    <a:lnTo>
                      <a:pt x="769" y="148"/>
                    </a:lnTo>
                    <a:lnTo>
                      <a:pt x="769" y="266"/>
                    </a:lnTo>
                    <a:lnTo>
                      <a:pt x="799" y="266"/>
                    </a:lnTo>
                    <a:lnTo>
                      <a:pt x="828" y="296"/>
                    </a:lnTo>
                    <a:lnTo>
                      <a:pt x="799" y="296"/>
                    </a:lnTo>
                    <a:lnTo>
                      <a:pt x="799" y="327"/>
                    </a:lnTo>
                    <a:lnTo>
                      <a:pt x="709" y="327"/>
                    </a:lnTo>
                    <a:lnTo>
                      <a:pt x="709" y="385"/>
                    </a:lnTo>
                    <a:lnTo>
                      <a:pt x="621" y="385"/>
                    </a:lnTo>
                    <a:lnTo>
                      <a:pt x="591" y="415"/>
                    </a:lnTo>
                    <a:lnTo>
                      <a:pt x="591" y="534"/>
                    </a:lnTo>
                    <a:lnTo>
                      <a:pt x="562" y="561"/>
                    </a:lnTo>
                    <a:lnTo>
                      <a:pt x="562" y="591"/>
                    </a:lnTo>
                    <a:lnTo>
                      <a:pt x="591" y="591"/>
                    </a:lnTo>
                    <a:lnTo>
                      <a:pt x="621" y="622"/>
                    </a:lnTo>
                    <a:lnTo>
                      <a:pt x="621" y="652"/>
                    </a:lnTo>
                    <a:lnTo>
                      <a:pt x="562" y="652"/>
                    </a:lnTo>
                    <a:lnTo>
                      <a:pt x="562" y="622"/>
                    </a:lnTo>
                    <a:lnTo>
                      <a:pt x="532" y="591"/>
                    </a:lnTo>
                    <a:lnTo>
                      <a:pt x="502" y="622"/>
                    </a:lnTo>
                    <a:lnTo>
                      <a:pt x="474" y="622"/>
                    </a:lnTo>
                    <a:lnTo>
                      <a:pt x="474" y="652"/>
                    </a:lnTo>
                    <a:lnTo>
                      <a:pt x="384" y="652"/>
                    </a:lnTo>
                    <a:lnTo>
                      <a:pt x="384" y="680"/>
                    </a:lnTo>
                    <a:lnTo>
                      <a:pt x="355" y="711"/>
                    </a:lnTo>
                    <a:lnTo>
                      <a:pt x="325" y="711"/>
                    </a:lnTo>
                    <a:lnTo>
                      <a:pt x="295" y="740"/>
                    </a:lnTo>
                    <a:lnTo>
                      <a:pt x="266" y="740"/>
                    </a:lnTo>
                    <a:lnTo>
                      <a:pt x="237" y="711"/>
                    </a:lnTo>
                    <a:lnTo>
                      <a:pt x="177" y="711"/>
                    </a:lnTo>
                    <a:lnTo>
                      <a:pt x="146" y="740"/>
                    </a:lnTo>
                    <a:lnTo>
                      <a:pt x="118" y="711"/>
                    </a:lnTo>
                    <a:lnTo>
                      <a:pt x="88" y="740"/>
                    </a:lnTo>
                    <a:lnTo>
                      <a:pt x="59" y="711"/>
                    </a:lnTo>
                    <a:lnTo>
                      <a:pt x="59" y="770"/>
                    </a:lnTo>
                    <a:lnTo>
                      <a:pt x="88" y="798"/>
                    </a:lnTo>
                    <a:lnTo>
                      <a:pt x="88" y="859"/>
                    </a:lnTo>
                    <a:lnTo>
                      <a:pt x="118" y="859"/>
                    </a:lnTo>
                    <a:lnTo>
                      <a:pt x="118" y="889"/>
                    </a:lnTo>
                    <a:lnTo>
                      <a:pt x="146" y="917"/>
                    </a:lnTo>
                    <a:lnTo>
                      <a:pt x="146" y="947"/>
                    </a:lnTo>
                    <a:lnTo>
                      <a:pt x="177" y="977"/>
                    </a:lnTo>
                    <a:lnTo>
                      <a:pt x="177" y="1066"/>
                    </a:lnTo>
                    <a:lnTo>
                      <a:pt x="207" y="1095"/>
                    </a:lnTo>
                    <a:lnTo>
                      <a:pt x="146" y="1154"/>
                    </a:lnTo>
                    <a:lnTo>
                      <a:pt x="88" y="1154"/>
                    </a:lnTo>
                    <a:lnTo>
                      <a:pt x="59" y="1184"/>
                    </a:lnTo>
                    <a:lnTo>
                      <a:pt x="59" y="1214"/>
                    </a:lnTo>
                    <a:lnTo>
                      <a:pt x="0" y="1272"/>
                    </a:lnTo>
                    <a:lnTo>
                      <a:pt x="28" y="1272"/>
                    </a:lnTo>
                    <a:lnTo>
                      <a:pt x="59" y="1302"/>
                    </a:lnTo>
                    <a:lnTo>
                      <a:pt x="118" y="1302"/>
                    </a:lnTo>
                    <a:lnTo>
                      <a:pt x="146" y="1332"/>
                    </a:lnTo>
                    <a:lnTo>
                      <a:pt x="146" y="1391"/>
                    </a:lnTo>
                    <a:lnTo>
                      <a:pt x="118" y="1420"/>
                    </a:lnTo>
                    <a:lnTo>
                      <a:pt x="118" y="1509"/>
                    </a:lnTo>
                    <a:lnTo>
                      <a:pt x="146" y="1509"/>
                    </a:lnTo>
                    <a:lnTo>
                      <a:pt x="146" y="1481"/>
                    </a:lnTo>
                    <a:lnTo>
                      <a:pt x="266" y="1481"/>
                    </a:lnTo>
                    <a:lnTo>
                      <a:pt x="295" y="1451"/>
                    </a:lnTo>
                    <a:lnTo>
                      <a:pt x="325" y="1451"/>
                    </a:lnTo>
                    <a:lnTo>
                      <a:pt x="325" y="1420"/>
                    </a:lnTo>
                    <a:lnTo>
                      <a:pt x="355" y="1391"/>
                    </a:lnTo>
                    <a:lnTo>
                      <a:pt x="502" y="1391"/>
                    </a:lnTo>
                    <a:lnTo>
                      <a:pt x="532" y="1363"/>
                    </a:lnTo>
                    <a:lnTo>
                      <a:pt x="591" y="1363"/>
                    </a:lnTo>
                    <a:lnTo>
                      <a:pt x="621" y="1391"/>
                    </a:lnTo>
                    <a:lnTo>
                      <a:pt x="651" y="1391"/>
                    </a:lnTo>
                    <a:lnTo>
                      <a:pt x="681" y="1363"/>
                    </a:lnTo>
                    <a:lnTo>
                      <a:pt x="709" y="1391"/>
                    </a:lnTo>
                    <a:lnTo>
                      <a:pt x="858" y="1391"/>
                    </a:lnTo>
                    <a:lnTo>
                      <a:pt x="888" y="1420"/>
                    </a:lnTo>
                    <a:lnTo>
                      <a:pt x="1037" y="1420"/>
                    </a:lnTo>
                    <a:lnTo>
                      <a:pt x="1094" y="1481"/>
                    </a:lnTo>
                    <a:lnTo>
                      <a:pt x="1183" y="1481"/>
                    </a:lnTo>
                    <a:lnTo>
                      <a:pt x="1214" y="1509"/>
                    </a:lnTo>
                    <a:lnTo>
                      <a:pt x="1244" y="1509"/>
                    </a:lnTo>
                    <a:lnTo>
                      <a:pt x="1244" y="1481"/>
                    </a:lnTo>
                    <a:lnTo>
                      <a:pt x="1274" y="1481"/>
                    </a:lnTo>
                    <a:lnTo>
                      <a:pt x="1301" y="1509"/>
                    </a:lnTo>
                    <a:lnTo>
                      <a:pt x="1332" y="1481"/>
                    </a:lnTo>
                    <a:lnTo>
                      <a:pt x="1362" y="1481"/>
                    </a:lnTo>
                    <a:lnTo>
                      <a:pt x="1392" y="1509"/>
                    </a:lnTo>
                    <a:lnTo>
                      <a:pt x="1421" y="1481"/>
                    </a:lnTo>
                    <a:lnTo>
                      <a:pt x="1481" y="1539"/>
                    </a:lnTo>
                    <a:lnTo>
                      <a:pt x="1481" y="1509"/>
                    </a:lnTo>
                    <a:lnTo>
                      <a:pt x="1511" y="1509"/>
                    </a:lnTo>
                    <a:lnTo>
                      <a:pt x="1539" y="1481"/>
                    </a:lnTo>
                    <a:lnTo>
                      <a:pt x="1599" y="1481"/>
                    </a:lnTo>
                    <a:lnTo>
                      <a:pt x="1599" y="1539"/>
                    </a:lnTo>
                    <a:lnTo>
                      <a:pt x="1629" y="1570"/>
                    </a:lnTo>
                    <a:lnTo>
                      <a:pt x="1629" y="1539"/>
                    </a:lnTo>
                    <a:lnTo>
                      <a:pt x="1658" y="1539"/>
                    </a:lnTo>
                    <a:lnTo>
                      <a:pt x="1688" y="1509"/>
                    </a:lnTo>
                    <a:lnTo>
                      <a:pt x="1718" y="1509"/>
                    </a:lnTo>
                    <a:lnTo>
                      <a:pt x="1747" y="1539"/>
                    </a:lnTo>
                    <a:lnTo>
                      <a:pt x="1776" y="1539"/>
                    </a:lnTo>
                    <a:lnTo>
                      <a:pt x="1806" y="1509"/>
                    </a:lnTo>
                    <a:lnTo>
                      <a:pt x="1867" y="1509"/>
                    </a:lnTo>
                    <a:lnTo>
                      <a:pt x="1867" y="1539"/>
                    </a:lnTo>
                    <a:lnTo>
                      <a:pt x="1924" y="1599"/>
                    </a:lnTo>
                    <a:lnTo>
                      <a:pt x="1954" y="1599"/>
                    </a:lnTo>
                    <a:lnTo>
                      <a:pt x="1985" y="1570"/>
                    </a:lnTo>
                    <a:lnTo>
                      <a:pt x="1954" y="1570"/>
                    </a:lnTo>
                    <a:lnTo>
                      <a:pt x="1954" y="1509"/>
                    </a:lnTo>
                    <a:lnTo>
                      <a:pt x="1924" y="1481"/>
                    </a:lnTo>
                    <a:lnTo>
                      <a:pt x="1954" y="1451"/>
                    </a:lnTo>
                    <a:lnTo>
                      <a:pt x="1954" y="1391"/>
                    </a:lnTo>
                    <a:lnTo>
                      <a:pt x="1985" y="1363"/>
                    </a:lnTo>
                    <a:lnTo>
                      <a:pt x="2013" y="1363"/>
                    </a:lnTo>
                    <a:lnTo>
                      <a:pt x="2013" y="1332"/>
                    </a:lnTo>
                    <a:lnTo>
                      <a:pt x="2104" y="1332"/>
                    </a:lnTo>
                    <a:lnTo>
                      <a:pt x="2131" y="1302"/>
                    </a:lnTo>
                    <a:lnTo>
                      <a:pt x="2192" y="1302"/>
                    </a:lnTo>
                    <a:lnTo>
                      <a:pt x="2222" y="1332"/>
                    </a:lnTo>
                    <a:lnTo>
                      <a:pt x="2250" y="1332"/>
                    </a:lnTo>
                    <a:lnTo>
                      <a:pt x="2192" y="1272"/>
                    </a:lnTo>
                    <a:lnTo>
                      <a:pt x="2192" y="1245"/>
                    </a:lnTo>
                    <a:lnTo>
                      <a:pt x="2161" y="1214"/>
                    </a:lnTo>
                    <a:lnTo>
                      <a:pt x="2161" y="1095"/>
                    </a:lnTo>
                    <a:lnTo>
                      <a:pt x="2074" y="1007"/>
                    </a:lnTo>
                    <a:lnTo>
                      <a:pt x="2074" y="977"/>
                    </a:lnTo>
                    <a:lnTo>
                      <a:pt x="2104" y="947"/>
                    </a:lnTo>
                    <a:lnTo>
                      <a:pt x="2192" y="947"/>
                    </a:lnTo>
                    <a:lnTo>
                      <a:pt x="2250" y="1007"/>
                    </a:lnTo>
                    <a:lnTo>
                      <a:pt x="2281" y="1007"/>
                    </a:lnTo>
                    <a:lnTo>
                      <a:pt x="2311" y="977"/>
                    </a:lnTo>
                    <a:lnTo>
                      <a:pt x="2341" y="977"/>
                    </a:lnTo>
                    <a:lnTo>
                      <a:pt x="2369" y="947"/>
                    </a:lnTo>
                    <a:lnTo>
                      <a:pt x="2369" y="917"/>
                    </a:lnTo>
                    <a:lnTo>
                      <a:pt x="2429" y="917"/>
                    </a:lnTo>
                    <a:lnTo>
                      <a:pt x="2429" y="889"/>
                    </a:lnTo>
                    <a:lnTo>
                      <a:pt x="2399" y="859"/>
                    </a:lnTo>
                    <a:lnTo>
                      <a:pt x="2341" y="859"/>
                    </a:lnTo>
                    <a:lnTo>
                      <a:pt x="2341" y="798"/>
                    </a:lnTo>
                    <a:lnTo>
                      <a:pt x="2311" y="770"/>
                    </a:lnTo>
                    <a:lnTo>
                      <a:pt x="2161" y="770"/>
                    </a:lnTo>
                    <a:lnTo>
                      <a:pt x="2161" y="711"/>
                    </a:lnTo>
                    <a:lnTo>
                      <a:pt x="2131" y="680"/>
                    </a:lnTo>
                    <a:lnTo>
                      <a:pt x="2131" y="652"/>
                    </a:lnTo>
                    <a:lnTo>
                      <a:pt x="2074" y="652"/>
                    </a:lnTo>
                    <a:lnTo>
                      <a:pt x="2013" y="591"/>
                    </a:lnTo>
                    <a:lnTo>
                      <a:pt x="2013" y="561"/>
                    </a:lnTo>
                    <a:lnTo>
                      <a:pt x="1985" y="561"/>
                    </a:lnTo>
                    <a:lnTo>
                      <a:pt x="1954" y="534"/>
                    </a:lnTo>
                    <a:lnTo>
                      <a:pt x="1954" y="504"/>
                    </a:lnTo>
                    <a:lnTo>
                      <a:pt x="1867" y="415"/>
                    </a:lnTo>
                    <a:lnTo>
                      <a:pt x="1867" y="385"/>
                    </a:lnTo>
                    <a:lnTo>
                      <a:pt x="1895" y="385"/>
                    </a:lnTo>
                    <a:lnTo>
                      <a:pt x="1895" y="327"/>
                    </a:lnTo>
                    <a:lnTo>
                      <a:pt x="1867" y="296"/>
                    </a:lnTo>
                    <a:lnTo>
                      <a:pt x="1867" y="178"/>
                    </a:lnTo>
                    <a:lnTo>
                      <a:pt x="1806" y="178"/>
                    </a:lnTo>
                    <a:lnTo>
                      <a:pt x="1776" y="148"/>
                    </a:lnTo>
                    <a:lnTo>
                      <a:pt x="1747" y="148"/>
                    </a:lnTo>
                    <a:lnTo>
                      <a:pt x="1747" y="118"/>
                    </a:lnTo>
                    <a:lnTo>
                      <a:pt x="1629" y="118"/>
                    </a:lnTo>
                    <a:lnTo>
                      <a:pt x="1629" y="89"/>
                    </a:lnTo>
                    <a:lnTo>
                      <a:pt x="1599" y="89"/>
                    </a:lnTo>
                    <a:lnTo>
                      <a:pt x="1569" y="118"/>
                    </a:lnTo>
                    <a:lnTo>
                      <a:pt x="1539" y="118"/>
                    </a:lnTo>
                    <a:lnTo>
                      <a:pt x="1511" y="148"/>
                    </a:lnTo>
                    <a:lnTo>
                      <a:pt x="1481" y="148"/>
                    </a:lnTo>
                    <a:lnTo>
                      <a:pt x="1481" y="89"/>
                    </a:lnTo>
                    <a:close/>
                  </a:path>
                </a:pathLst>
              </a:custGeom>
              <a:solidFill>
                <a:srgbClr val="B3B136"/>
              </a:solidFill>
              <a:ln w="9525">
                <a:noFill/>
                <a:round/>
                <a:headEnd/>
                <a:tailEnd/>
              </a:ln>
            </p:spPr>
            <p:txBody>
              <a:bodyPr/>
              <a:lstStyle/>
              <a:p>
                <a:endParaRPr lang="en-GB"/>
              </a:p>
            </p:txBody>
          </p:sp>
          <p:sp>
            <p:nvSpPr>
              <p:cNvPr id="23567" name="Freeform 15"/>
              <p:cNvSpPr>
                <a:spLocks/>
              </p:cNvSpPr>
              <p:nvPr/>
            </p:nvSpPr>
            <p:spPr bwMode="auto">
              <a:xfrm>
                <a:off x="4021" y="1750"/>
                <a:ext cx="288" cy="163"/>
              </a:xfrm>
              <a:custGeom>
                <a:avLst/>
                <a:gdLst/>
                <a:ahLst/>
                <a:cxnLst>
                  <a:cxn ang="0">
                    <a:pos x="1065" y="119"/>
                  </a:cxn>
                  <a:cxn ang="0">
                    <a:pos x="1125" y="89"/>
                  </a:cxn>
                  <a:cxn ang="0">
                    <a:pos x="1156" y="59"/>
                  </a:cxn>
                  <a:cxn ang="0">
                    <a:pos x="800" y="59"/>
                  </a:cxn>
                  <a:cxn ang="0">
                    <a:pos x="681" y="29"/>
                  </a:cxn>
                  <a:cxn ang="0">
                    <a:pos x="593" y="0"/>
                  </a:cxn>
                  <a:cxn ang="0">
                    <a:pos x="533" y="29"/>
                  </a:cxn>
                  <a:cxn ang="0">
                    <a:pos x="474" y="0"/>
                  </a:cxn>
                  <a:cxn ang="0">
                    <a:pos x="444" y="59"/>
                  </a:cxn>
                  <a:cxn ang="0">
                    <a:pos x="326" y="29"/>
                  </a:cxn>
                  <a:cxn ang="0">
                    <a:pos x="207" y="59"/>
                  </a:cxn>
                  <a:cxn ang="0">
                    <a:pos x="147" y="89"/>
                  </a:cxn>
                  <a:cxn ang="0">
                    <a:pos x="28" y="119"/>
                  </a:cxn>
                  <a:cxn ang="0">
                    <a:pos x="0" y="207"/>
                  </a:cxn>
                  <a:cxn ang="0">
                    <a:pos x="58" y="207"/>
                  </a:cxn>
                  <a:cxn ang="0">
                    <a:pos x="28" y="266"/>
                  </a:cxn>
                  <a:cxn ang="0">
                    <a:pos x="28" y="296"/>
                  </a:cxn>
                  <a:cxn ang="0">
                    <a:pos x="58" y="325"/>
                  </a:cxn>
                  <a:cxn ang="0">
                    <a:pos x="89" y="384"/>
                  </a:cxn>
                  <a:cxn ang="0">
                    <a:pos x="237" y="414"/>
                  </a:cxn>
                  <a:cxn ang="0">
                    <a:pos x="265" y="384"/>
                  </a:cxn>
                  <a:cxn ang="0">
                    <a:pos x="265" y="444"/>
                  </a:cxn>
                  <a:cxn ang="0">
                    <a:pos x="296" y="502"/>
                  </a:cxn>
                  <a:cxn ang="0">
                    <a:pos x="265" y="563"/>
                  </a:cxn>
                  <a:cxn ang="0">
                    <a:pos x="326" y="532"/>
                  </a:cxn>
                  <a:cxn ang="0">
                    <a:pos x="503" y="502"/>
                  </a:cxn>
                  <a:cxn ang="0">
                    <a:pos x="593" y="532"/>
                  </a:cxn>
                  <a:cxn ang="0">
                    <a:pos x="651" y="563"/>
                  </a:cxn>
                  <a:cxn ang="0">
                    <a:pos x="710" y="593"/>
                  </a:cxn>
                  <a:cxn ang="0">
                    <a:pos x="858" y="652"/>
                  </a:cxn>
                  <a:cxn ang="0">
                    <a:pos x="918" y="621"/>
                  </a:cxn>
                  <a:cxn ang="0">
                    <a:pos x="1007" y="652"/>
                  </a:cxn>
                  <a:cxn ang="0">
                    <a:pos x="1037" y="593"/>
                  </a:cxn>
                  <a:cxn ang="0">
                    <a:pos x="1125" y="563"/>
                  </a:cxn>
                  <a:cxn ang="0">
                    <a:pos x="1007" y="414"/>
                  </a:cxn>
                  <a:cxn ang="0">
                    <a:pos x="1007" y="356"/>
                  </a:cxn>
                  <a:cxn ang="0">
                    <a:pos x="977" y="237"/>
                  </a:cxn>
                  <a:cxn ang="0">
                    <a:pos x="1037" y="207"/>
                  </a:cxn>
                </a:cxnLst>
                <a:rect l="0" t="0" r="r" b="b"/>
                <a:pathLst>
                  <a:path w="1156" h="652">
                    <a:moveTo>
                      <a:pt x="1065" y="177"/>
                    </a:moveTo>
                    <a:lnTo>
                      <a:pt x="1065" y="119"/>
                    </a:lnTo>
                    <a:lnTo>
                      <a:pt x="1095" y="119"/>
                    </a:lnTo>
                    <a:lnTo>
                      <a:pt x="1125" y="89"/>
                    </a:lnTo>
                    <a:lnTo>
                      <a:pt x="1156" y="89"/>
                    </a:lnTo>
                    <a:lnTo>
                      <a:pt x="1156" y="59"/>
                    </a:lnTo>
                    <a:lnTo>
                      <a:pt x="1095" y="59"/>
                    </a:lnTo>
                    <a:lnTo>
                      <a:pt x="800" y="59"/>
                    </a:lnTo>
                    <a:lnTo>
                      <a:pt x="770" y="29"/>
                    </a:lnTo>
                    <a:lnTo>
                      <a:pt x="681" y="29"/>
                    </a:lnTo>
                    <a:lnTo>
                      <a:pt x="651" y="0"/>
                    </a:lnTo>
                    <a:lnTo>
                      <a:pt x="593" y="0"/>
                    </a:lnTo>
                    <a:lnTo>
                      <a:pt x="563" y="29"/>
                    </a:lnTo>
                    <a:lnTo>
                      <a:pt x="533" y="29"/>
                    </a:lnTo>
                    <a:lnTo>
                      <a:pt x="503" y="0"/>
                    </a:lnTo>
                    <a:lnTo>
                      <a:pt x="474" y="0"/>
                    </a:lnTo>
                    <a:lnTo>
                      <a:pt x="474" y="29"/>
                    </a:lnTo>
                    <a:lnTo>
                      <a:pt x="444" y="59"/>
                    </a:lnTo>
                    <a:lnTo>
                      <a:pt x="414" y="29"/>
                    </a:lnTo>
                    <a:lnTo>
                      <a:pt x="326" y="29"/>
                    </a:lnTo>
                    <a:lnTo>
                      <a:pt x="326" y="59"/>
                    </a:lnTo>
                    <a:lnTo>
                      <a:pt x="207" y="59"/>
                    </a:lnTo>
                    <a:lnTo>
                      <a:pt x="178" y="89"/>
                    </a:lnTo>
                    <a:lnTo>
                      <a:pt x="147" y="89"/>
                    </a:lnTo>
                    <a:lnTo>
                      <a:pt x="147" y="119"/>
                    </a:lnTo>
                    <a:lnTo>
                      <a:pt x="28" y="119"/>
                    </a:lnTo>
                    <a:lnTo>
                      <a:pt x="0" y="148"/>
                    </a:lnTo>
                    <a:lnTo>
                      <a:pt x="0" y="207"/>
                    </a:lnTo>
                    <a:lnTo>
                      <a:pt x="28" y="177"/>
                    </a:lnTo>
                    <a:lnTo>
                      <a:pt x="58" y="207"/>
                    </a:lnTo>
                    <a:lnTo>
                      <a:pt x="28" y="237"/>
                    </a:lnTo>
                    <a:lnTo>
                      <a:pt x="28" y="266"/>
                    </a:lnTo>
                    <a:lnTo>
                      <a:pt x="58" y="266"/>
                    </a:lnTo>
                    <a:lnTo>
                      <a:pt x="28" y="296"/>
                    </a:lnTo>
                    <a:lnTo>
                      <a:pt x="28" y="325"/>
                    </a:lnTo>
                    <a:lnTo>
                      <a:pt x="58" y="325"/>
                    </a:lnTo>
                    <a:lnTo>
                      <a:pt x="89" y="356"/>
                    </a:lnTo>
                    <a:lnTo>
                      <a:pt x="89" y="384"/>
                    </a:lnTo>
                    <a:lnTo>
                      <a:pt x="119" y="414"/>
                    </a:lnTo>
                    <a:lnTo>
                      <a:pt x="237" y="414"/>
                    </a:lnTo>
                    <a:lnTo>
                      <a:pt x="237" y="384"/>
                    </a:lnTo>
                    <a:lnTo>
                      <a:pt x="265" y="384"/>
                    </a:lnTo>
                    <a:lnTo>
                      <a:pt x="296" y="414"/>
                    </a:lnTo>
                    <a:lnTo>
                      <a:pt x="265" y="444"/>
                    </a:lnTo>
                    <a:lnTo>
                      <a:pt x="296" y="475"/>
                    </a:lnTo>
                    <a:lnTo>
                      <a:pt x="296" y="502"/>
                    </a:lnTo>
                    <a:lnTo>
                      <a:pt x="265" y="532"/>
                    </a:lnTo>
                    <a:lnTo>
                      <a:pt x="265" y="563"/>
                    </a:lnTo>
                    <a:lnTo>
                      <a:pt x="296" y="532"/>
                    </a:lnTo>
                    <a:lnTo>
                      <a:pt x="326" y="532"/>
                    </a:lnTo>
                    <a:lnTo>
                      <a:pt x="356" y="502"/>
                    </a:lnTo>
                    <a:lnTo>
                      <a:pt x="503" y="502"/>
                    </a:lnTo>
                    <a:lnTo>
                      <a:pt x="533" y="532"/>
                    </a:lnTo>
                    <a:lnTo>
                      <a:pt x="593" y="532"/>
                    </a:lnTo>
                    <a:lnTo>
                      <a:pt x="621" y="563"/>
                    </a:lnTo>
                    <a:lnTo>
                      <a:pt x="651" y="563"/>
                    </a:lnTo>
                    <a:lnTo>
                      <a:pt x="681" y="593"/>
                    </a:lnTo>
                    <a:lnTo>
                      <a:pt x="710" y="593"/>
                    </a:lnTo>
                    <a:lnTo>
                      <a:pt x="770" y="652"/>
                    </a:lnTo>
                    <a:lnTo>
                      <a:pt x="858" y="652"/>
                    </a:lnTo>
                    <a:lnTo>
                      <a:pt x="888" y="621"/>
                    </a:lnTo>
                    <a:lnTo>
                      <a:pt x="918" y="621"/>
                    </a:lnTo>
                    <a:lnTo>
                      <a:pt x="947" y="652"/>
                    </a:lnTo>
                    <a:lnTo>
                      <a:pt x="1007" y="652"/>
                    </a:lnTo>
                    <a:lnTo>
                      <a:pt x="1037" y="621"/>
                    </a:lnTo>
                    <a:lnTo>
                      <a:pt x="1037" y="593"/>
                    </a:lnTo>
                    <a:lnTo>
                      <a:pt x="1065" y="563"/>
                    </a:lnTo>
                    <a:lnTo>
                      <a:pt x="1125" y="563"/>
                    </a:lnTo>
                    <a:lnTo>
                      <a:pt x="1007" y="444"/>
                    </a:lnTo>
                    <a:lnTo>
                      <a:pt x="1007" y="414"/>
                    </a:lnTo>
                    <a:lnTo>
                      <a:pt x="1037" y="384"/>
                    </a:lnTo>
                    <a:lnTo>
                      <a:pt x="1007" y="356"/>
                    </a:lnTo>
                    <a:lnTo>
                      <a:pt x="977" y="266"/>
                    </a:lnTo>
                    <a:lnTo>
                      <a:pt x="977" y="237"/>
                    </a:lnTo>
                    <a:lnTo>
                      <a:pt x="1007" y="207"/>
                    </a:lnTo>
                    <a:lnTo>
                      <a:pt x="1037" y="207"/>
                    </a:lnTo>
                    <a:lnTo>
                      <a:pt x="1065" y="177"/>
                    </a:lnTo>
                    <a:close/>
                  </a:path>
                </a:pathLst>
              </a:custGeom>
              <a:solidFill>
                <a:srgbClr val="D3B26F"/>
              </a:solidFill>
              <a:ln w="9525">
                <a:noFill/>
                <a:round/>
                <a:headEnd/>
                <a:tailEnd/>
              </a:ln>
            </p:spPr>
            <p:txBody>
              <a:bodyPr/>
              <a:lstStyle/>
              <a:p>
                <a:endParaRPr lang="en-GB"/>
              </a:p>
            </p:txBody>
          </p:sp>
          <p:sp>
            <p:nvSpPr>
              <p:cNvPr id="23568" name="Freeform 16"/>
              <p:cNvSpPr>
                <a:spLocks/>
              </p:cNvSpPr>
              <p:nvPr/>
            </p:nvSpPr>
            <p:spPr bwMode="auto">
              <a:xfrm>
                <a:off x="3887" y="1875"/>
                <a:ext cx="452" cy="185"/>
              </a:xfrm>
              <a:custGeom>
                <a:avLst/>
                <a:gdLst/>
                <a:ahLst/>
                <a:cxnLst>
                  <a:cxn ang="0">
                    <a:pos x="1185" y="61"/>
                  </a:cxn>
                  <a:cxn ang="0">
                    <a:pos x="1127" y="30"/>
                  </a:cxn>
                  <a:cxn ang="0">
                    <a:pos x="1037" y="0"/>
                  </a:cxn>
                  <a:cxn ang="0">
                    <a:pos x="860" y="30"/>
                  </a:cxn>
                  <a:cxn ang="0">
                    <a:pos x="799" y="61"/>
                  </a:cxn>
                  <a:cxn ang="0">
                    <a:pos x="830" y="179"/>
                  </a:cxn>
                  <a:cxn ang="0">
                    <a:pos x="771" y="298"/>
                  </a:cxn>
                  <a:cxn ang="0">
                    <a:pos x="741" y="328"/>
                  </a:cxn>
                  <a:cxn ang="0">
                    <a:pos x="534" y="268"/>
                  </a:cxn>
                  <a:cxn ang="0">
                    <a:pos x="504" y="209"/>
                  </a:cxn>
                  <a:cxn ang="0">
                    <a:pos x="416" y="179"/>
                  </a:cxn>
                  <a:cxn ang="0">
                    <a:pos x="355" y="91"/>
                  </a:cxn>
                  <a:cxn ang="0">
                    <a:pos x="297" y="119"/>
                  </a:cxn>
                  <a:cxn ang="0">
                    <a:pos x="237" y="150"/>
                  </a:cxn>
                  <a:cxn ang="0">
                    <a:pos x="89" y="237"/>
                  </a:cxn>
                  <a:cxn ang="0">
                    <a:pos x="60" y="356"/>
                  </a:cxn>
                  <a:cxn ang="0">
                    <a:pos x="0" y="386"/>
                  </a:cxn>
                  <a:cxn ang="0">
                    <a:pos x="0" y="446"/>
                  </a:cxn>
                  <a:cxn ang="0">
                    <a:pos x="30" y="475"/>
                  </a:cxn>
                  <a:cxn ang="0">
                    <a:pos x="0" y="475"/>
                  </a:cxn>
                  <a:cxn ang="0">
                    <a:pos x="30" y="593"/>
                  </a:cxn>
                  <a:cxn ang="0">
                    <a:pos x="60" y="623"/>
                  </a:cxn>
                  <a:cxn ang="0">
                    <a:pos x="148" y="564"/>
                  </a:cxn>
                  <a:cxn ang="0">
                    <a:pos x="267" y="534"/>
                  </a:cxn>
                  <a:cxn ang="0">
                    <a:pos x="325" y="534"/>
                  </a:cxn>
                  <a:cxn ang="0">
                    <a:pos x="799" y="564"/>
                  </a:cxn>
                  <a:cxn ang="0">
                    <a:pos x="919" y="534"/>
                  </a:cxn>
                  <a:cxn ang="0">
                    <a:pos x="978" y="504"/>
                  </a:cxn>
                  <a:cxn ang="0">
                    <a:pos x="1008" y="564"/>
                  </a:cxn>
                  <a:cxn ang="0">
                    <a:pos x="1185" y="593"/>
                  </a:cxn>
                  <a:cxn ang="0">
                    <a:pos x="1274" y="653"/>
                  </a:cxn>
                  <a:cxn ang="0">
                    <a:pos x="1304" y="682"/>
                  </a:cxn>
                  <a:cxn ang="0">
                    <a:pos x="1422" y="741"/>
                  </a:cxn>
                  <a:cxn ang="0">
                    <a:pos x="1511" y="711"/>
                  </a:cxn>
                  <a:cxn ang="0">
                    <a:pos x="1690" y="682"/>
                  </a:cxn>
                  <a:cxn ang="0">
                    <a:pos x="1808" y="593"/>
                  </a:cxn>
                  <a:cxn ang="0">
                    <a:pos x="1778" y="504"/>
                  </a:cxn>
                  <a:cxn ang="0">
                    <a:pos x="1718" y="416"/>
                  </a:cxn>
                  <a:cxn ang="0">
                    <a:pos x="1690" y="356"/>
                  </a:cxn>
                  <a:cxn ang="0">
                    <a:pos x="1659" y="298"/>
                  </a:cxn>
                  <a:cxn ang="0">
                    <a:pos x="1690" y="237"/>
                  </a:cxn>
                  <a:cxn ang="0">
                    <a:pos x="1629" y="209"/>
                  </a:cxn>
                  <a:cxn ang="0">
                    <a:pos x="1541" y="150"/>
                  </a:cxn>
                  <a:cxn ang="0">
                    <a:pos x="1452" y="119"/>
                  </a:cxn>
                  <a:cxn ang="0">
                    <a:pos x="1392" y="150"/>
                  </a:cxn>
                  <a:cxn ang="0">
                    <a:pos x="1244" y="91"/>
                  </a:cxn>
                </a:cxnLst>
                <a:rect l="0" t="0" r="r" b="b"/>
                <a:pathLst>
                  <a:path w="1808" h="741">
                    <a:moveTo>
                      <a:pt x="1215" y="91"/>
                    </a:moveTo>
                    <a:lnTo>
                      <a:pt x="1185" y="61"/>
                    </a:lnTo>
                    <a:lnTo>
                      <a:pt x="1155" y="61"/>
                    </a:lnTo>
                    <a:lnTo>
                      <a:pt x="1127" y="30"/>
                    </a:lnTo>
                    <a:lnTo>
                      <a:pt x="1067" y="30"/>
                    </a:lnTo>
                    <a:lnTo>
                      <a:pt x="1037" y="0"/>
                    </a:lnTo>
                    <a:lnTo>
                      <a:pt x="890" y="0"/>
                    </a:lnTo>
                    <a:lnTo>
                      <a:pt x="860" y="30"/>
                    </a:lnTo>
                    <a:lnTo>
                      <a:pt x="830" y="30"/>
                    </a:lnTo>
                    <a:lnTo>
                      <a:pt x="799" y="61"/>
                    </a:lnTo>
                    <a:lnTo>
                      <a:pt x="799" y="150"/>
                    </a:lnTo>
                    <a:lnTo>
                      <a:pt x="830" y="179"/>
                    </a:lnTo>
                    <a:lnTo>
                      <a:pt x="830" y="237"/>
                    </a:lnTo>
                    <a:lnTo>
                      <a:pt x="771" y="298"/>
                    </a:lnTo>
                    <a:lnTo>
                      <a:pt x="741" y="298"/>
                    </a:lnTo>
                    <a:lnTo>
                      <a:pt x="741" y="328"/>
                    </a:lnTo>
                    <a:lnTo>
                      <a:pt x="592" y="328"/>
                    </a:lnTo>
                    <a:lnTo>
                      <a:pt x="534" y="268"/>
                    </a:lnTo>
                    <a:lnTo>
                      <a:pt x="534" y="237"/>
                    </a:lnTo>
                    <a:lnTo>
                      <a:pt x="504" y="209"/>
                    </a:lnTo>
                    <a:lnTo>
                      <a:pt x="474" y="209"/>
                    </a:lnTo>
                    <a:lnTo>
                      <a:pt x="416" y="179"/>
                    </a:lnTo>
                    <a:lnTo>
                      <a:pt x="355" y="119"/>
                    </a:lnTo>
                    <a:lnTo>
                      <a:pt x="355" y="91"/>
                    </a:lnTo>
                    <a:lnTo>
                      <a:pt x="325" y="91"/>
                    </a:lnTo>
                    <a:lnTo>
                      <a:pt x="297" y="119"/>
                    </a:lnTo>
                    <a:lnTo>
                      <a:pt x="267" y="119"/>
                    </a:lnTo>
                    <a:lnTo>
                      <a:pt x="237" y="150"/>
                    </a:lnTo>
                    <a:lnTo>
                      <a:pt x="178" y="150"/>
                    </a:lnTo>
                    <a:lnTo>
                      <a:pt x="89" y="237"/>
                    </a:lnTo>
                    <a:lnTo>
                      <a:pt x="89" y="328"/>
                    </a:lnTo>
                    <a:lnTo>
                      <a:pt x="60" y="356"/>
                    </a:lnTo>
                    <a:lnTo>
                      <a:pt x="30" y="356"/>
                    </a:lnTo>
                    <a:lnTo>
                      <a:pt x="0" y="386"/>
                    </a:lnTo>
                    <a:lnTo>
                      <a:pt x="30" y="416"/>
                    </a:lnTo>
                    <a:lnTo>
                      <a:pt x="0" y="446"/>
                    </a:lnTo>
                    <a:lnTo>
                      <a:pt x="0" y="475"/>
                    </a:lnTo>
                    <a:lnTo>
                      <a:pt x="30" y="475"/>
                    </a:lnTo>
                    <a:lnTo>
                      <a:pt x="30" y="504"/>
                    </a:lnTo>
                    <a:lnTo>
                      <a:pt x="0" y="475"/>
                    </a:lnTo>
                    <a:lnTo>
                      <a:pt x="0" y="564"/>
                    </a:lnTo>
                    <a:lnTo>
                      <a:pt x="30" y="593"/>
                    </a:lnTo>
                    <a:lnTo>
                      <a:pt x="30" y="623"/>
                    </a:lnTo>
                    <a:lnTo>
                      <a:pt x="60" y="623"/>
                    </a:lnTo>
                    <a:lnTo>
                      <a:pt x="118" y="564"/>
                    </a:lnTo>
                    <a:lnTo>
                      <a:pt x="148" y="564"/>
                    </a:lnTo>
                    <a:lnTo>
                      <a:pt x="178" y="534"/>
                    </a:lnTo>
                    <a:lnTo>
                      <a:pt x="267" y="534"/>
                    </a:lnTo>
                    <a:lnTo>
                      <a:pt x="297" y="504"/>
                    </a:lnTo>
                    <a:lnTo>
                      <a:pt x="325" y="534"/>
                    </a:lnTo>
                    <a:lnTo>
                      <a:pt x="771" y="534"/>
                    </a:lnTo>
                    <a:lnTo>
                      <a:pt x="799" y="564"/>
                    </a:lnTo>
                    <a:lnTo>
                      <a:pt x="890" y="564"/>
                    </a:lnTo>
                    <a:lnTo>
                      <a:pt x="919" y="534"/>
                    </a:lnTo>
                    <a:lnTo>
                      <a:pt x="948" y="534"/>
                    </a:lnTo>
                    <a:lnTo>
                      <a:pt x="978" y="504"/>
                    </a:lnTo>
                    <a:lnTo>
                      <a:pt x="1008" y="534"/>
                    </a:lnTo>
                    <a:lnTo>
                      <a:pt x="1008" y="564"/>
                    </a:lnTo>
                    <a:lnTo>
                      <a:pt x="1037" y="593"/>
                    </a:lnTo>
                    <a:lnTo>
                      <a:pt x="1185" y="593"/>
                    </a:lnTo>
                    <a:lnTo>
                      <a:pt x="1244" y="653"/>
                    </a:lnTo>
                    <a:lnTo>
                      <a:pt x="1274" y="653"/>
                    </a:lnTo>
                    <a:lnTo>
                      <a:pt x="1274" y="682"/>
                    </a:lnTo>
                    <a:lnTo>
                      <a:pt x="1304" y="682"/>
                    </a:lnTo>
                    <a:lnTo>
                      <a:pt x="1362" y="741"/>
                    </a:lnTo>
                    <a:lnTo>
                      <a:pt x="1422" y="741"/>
                    </a:lnTo>
                    <a:lnTo>
                      <a:pt x="1511" y="741"/>
                    </a:lnTo>
                    <a:lnTo>
                      <a:pt x="1511" y="711"/>
                    </a:lnTo>
                    <a:lnTo>
                      <a:pt x="1690" y="711"/>
                    </a:lnTo>
                    <a:lnTo>
                      <a:pt x="1690" y="682"/>
                    </a:lnTo>
                    <a:lnTo>
                      <a:pt x="1778" y="593"/>
                    </a:lnTo>
                    <a:lnTo>
                      <a:pt x="1808" y="593"/>
                    </a:lnTo>
                    <a:lnTo>
                      <a:pt x="1808" y="534"/>
                    </a:lnTo>
                    <a:lnTo>
                      <a:pt x="1778" y="504"/>
                    </a:lnTo>
                    <a:lnTo>
                      <a:pt x="1778" y="475"/>
                    </a:lnTo>
                    <a:lnTo>
                      <a:pt x="1718" y="416"/>
                    </a:lnTo>
                    <a:lnTo>
                      <a:pt x="1718" y="386"/>
                    </a:lnTo>
                    <a:lnTo>
                      <a:pt x="1690" y="356"/>
                    </a:lnTo>
                    <a:lnTo>
                      <a:pt x="1659" y="386"/>
                    </a:lnTo>
                    <a:lnTo>
                      <a:pt x="1659" y="298"/>
                    </a:lnTo>
                    <a:lnTo>
                      <a:pt x="1690" y="268"/>
                    </a:lnTo>
                    <a:lnTo>
                      <a:pt x="1690" y="237"/>
                    </a:lnTo>
                    <a:lnTo>
                      <a:pt x="1659" y="209"/>
                    </a:lnTo>
                    <a:lnTo>
                      <a:pt x="1629" y="209"/>
                    </a:lnTo>
                    <a:lnTo>
                      <a:pt x="1571" y="150"/>
                    </a:lnTo>
                    <a:lnTo>
                      <a:pt x="1541" y="150"/>
                    </a:lnTo>
                    <a:lnTo>
                      <a:pt x="1481" y="150"/>
                    </a:lnTo>
                    <a:lnTo>
                      <a:pt x="1452" y="119"/>
                    </a:lnTo>
                    <a:lnTo>
                      <a:pt x="1422" y="119"/>
                    </a:lnTo>
                    <a:lnTo>
                      <a:pt x="1392" y="150"/>
                    </a:lnTo>
                    <a:lnTo>
                      <a:pt x="1304" y="150"/>
                    </a:lnTo>
                    <a:lnTo>
                      <a:pt x="1244" y="91"/>
                    </a:lnTo>
                    <a:lnTo>
                      <a:pt x="1215" y="91"/>
                    </a:lnTo>
                    <a:close/>
                  </a:path>
                </a:pathLst>
              </a:custGeom>
              <a:solidFill>
                <a:srgbClr val="99D6AB"/>
              </a:solidFill>
              <a:ln w="9525">
                <a:noFill/>
                <a:round/>
                <a:headEnd/>
                <a:tailEnd/>
              </a:ln>
            </p:spPr>
            <p:txBody>
              <a:bodyPr/>
              <a:lstStyle/>
              <a:p>
                <a:endParaRPr lang="en-GB"/>
              </a:p>
            </p:txBody>
          </p:sp>
          <p:sp>
            <p:nvSpPr>
              <p:cNvPr id="23569" name="Freeform 17"/>
              <p:cNvSpPr>
                <a:spLocks/>
              </p:cNvSpPr>
              <p:nvPr/>
            </p:nvSpPr>
            <p:spPr bwMode="auto">
              <a:xfrm>
                <a:off x="3894" y="2001"/>
                <a:ext cx="363" cy="208"/>
              </a:xfrm>
              <a:custGeom>
                <a:avLst/>
                <a:gdLst/>
                <a:ahLst/>
                <a:cxnLst>
                  <a:cxn ang="0">
                    <a:pos x="741" y="30"/>
                  </a:cxn>
                  <a:cxn ang="0">
                    <a:pos x="267" y="0"/>
                  </a:cxn>
                  <a:cxn ang="0">
                    <a:pos x="148" y="30"/>
                  </a:cxn>
                  <a:cxn ang="0">
                    <a:pos x="88" y="60"/>
                  </a:cxn>
                  <a:cxn ang="0">
                    <a:pos x="0" y="119"/>
                  </a:cxn>
                  <a:cxn ang="0">
                    <a:pos x="30" y="237"/>
                  </a:cxn>
                  <a:cxn ang="0">
                    <a:pos x="59" y="298"/>
                  </a:cxn>
                  <a:cxn ang="0">
                    <a:pos x="88" y="385"/>
                  </a:cxn>
                  <a:cxn ang="0">
                    <a:pos x="148" y="416"/>
                  </a:cxn>
                  <a:cxn ang="0">
                    <a:pos x="237" y="444"/>
                  </a:cxn>
                  <a:cxn ang="0">
                    <a:pos x="414" y="474"/>
                  </a:cxn>
                  <a:cxn ang="0">
                    <a:pos x="474" y="504"/>
                  </a:cxn>
                  <a:cxn ang="0">
                    <a:pos x="444" y="593"/>
                  </a:cxn>
                  <a:cxn ang="0">
                    <a:pos x="474" y="680"/>
                  </a:cxn>
                  <a:cxn ang="0">
                    <a:pos x="532" y="680"/>
                  </a:cxn>
                  <a:cxn ang="0">
                    <a:pos x="593" y="711"/>
                  </a:cxn>
                  <a:cxn ang="0">
                    <a:pos x="682" y="769"/>
                  </a:cxn>
                  <a:cxn ang="0">
                    <a:pos x="711" y="829"/>
                  </a:cxn>
                  <a:cxn ang="0">
                    <a:pos x="769" y="829"/>
                  </a:cxn>
                  <a:cxn ang="0">
                    <a:pos x="860" y="800"/>
                  </a:cxn>
                  <a:cxn ang="0">
                    <a:pos x="918" y="829"/>
                  </a:cxn>
                  <a:cxn ang="0">
                    <a:pos x="978" y="800"/>
                  </a:cxn>
                  <a:cxn ang="0">
                    <a:pos x="1007" y="741"/>
                  </a:cxn>
                  <a:cxn ang="0">
                    <a:pos x="1097" y="711"/>
                  </a:cxn>
                  <a:cxn ang="0">
                    <a:pos x="1155" y="680"/>
                  </a:cxn>
                  <a:cxn ang="0">
                    <a:pos x="1185" y="741"/>
                  </a:cxn>
                  <a:cxn ang="0">
                    <a:pos x="1244" y="711"/>
                  </a:cxn>
                  <a:cxn ang="0">
                    <a:pos x="1185" y="680"/>
                  </a:cxn>
                  <a:cxn ang="0">
                    <a:pos x="1214" y="623"/>
                  </a:cxn>
                  <a:cxn ang="0">
                    <a:pos x="1244" y="474"/>
                  </a:cxn>
                  <a:cxn ang="0">
                    <a:pos x="1332" y="416"/>
                  </a:cxn>
                  <a:cxn ang="0">
                    <a:pos x="1422" y="385"/>
                  </a:cxn>
                  <a:cxn ang="0">
                    <a:pos x="1422" y="355"/>
                  </a:cxn>
                  <a:cxn ang="0">
                    <a:pos x="1392" y="237"/>
                  </a:cxn>
                  <a:cxn ang="0">
                    <a:pos x="1274" y="178"/>
                  </a:cxn>
                  <a:cxn ang="0">
                    <a:pos x="1244" y="149"/>
                  </a:cxn>
                  <a:cxn ang="0">
                    <a:pos x="1155" y="89"/>
                  </a:cxn>
                  <a:cxn ang="0">
                    <a:pos x="978" y="60"/>
                  </a:cxn>
                  <a:cxn ang="0">
                    <a:pos x="948" y="0"/>
                  </a:cxn>
                  <a:cxn ang="0">
                    <a:pos x="889" y="30"/>
                  </a:cxn>
                  <a:cxn ang="0">
                    <a:pos x="769" y="60"/>
                  </a:cxn>
                </a:cxnLst>
                <a:rect l="0" t="0" r="r" b="b"/>
                <a:pathLst>
                  <a:path w="1451" h="829">
                    <a:moveTo>
                      <a:pt x="769" y="60"/>
                    </a:moveTo>
                    <a:lnTo>
                      <a:pt x="741" y="30"/>
                    </a:lnTo>
                    <a:lnTo>
                      <a:pt x="295" y="30"/>
                    </a:lnTo>
                    <a:lnTo>
                      <a:pt x="267" y="0"/>
                    </a:lnTo>
                    <a:lnTo>
                      <a:pt x="237" y="30"/>
                    </a:lnTo>
                    <a:lnTo>
                      <a:pt x="148" y="30"/>
                    </a:lnTo>
                    <a:lnTo>
                      <a:pt x="118" y="60"/>
                    </a:lnTo>
                    <a:lnTo>
                      <a:pt x="88" y="60"/>
                    </a:lnTo>
                    <a:lnTo>
                      <a:pt x="30" y="119"/>
                    </a:lnTo>
                    <a:lnTo>
                      <a:pt x="0" y="119"/>
                    </a:lnTo>
                    <a:lnTo>
                      <a:pt x="0" y="207"/>
                    </a:lnTo>
                    <a:lnTo>
                      <a:pt x="30" y="237"/>
                    </a:lnTo>
                    <a:lnTo>
                      <a:pt x="30" y="267"/>
                    </a:lnTo>
                    <a:lnTo>
                      <a:pt x="59" y="298"/>
                    </a:lnTo>
                    <a:lnTo>
                      <a:pt x="59" y="355"/>
                    </a:lnTo>
                    <a:lnTo>
                      <a:pt x="88" y="385"/>
                    </a:lnTo>
                    <a:lnTo>
                      <a:pt x="118" y="385"/>
                    </a:lnTo>
                    <a:lnTo>
                      <a:pt x="148" y="416"/>
                    </a:lnTo>
                    <a:lnTo>
                      <a:pt x="207" y="416"/>
                    </a:lnTo>
                    <a:lnTo>
                      <a:pt x="237" y="444"/>
                    </a:lnTo>
                    <a:lnTo>
                      <a:pt x="414" y="444"/>
                    </a:lnTo>
                    <a:lnTo>
                      <a:pt x="414" y="474"/>
                    </a:lnTo>
                    <a:lnTo>
                      <a:pt x="444" y="474"/>
                    </a:lnTo>
                    <a:lnTo>
                      <a:pt x="474" y="504"/>
                    </a:lnTo>
                    <a:lnTo>
                      <a:pt x="474" y="562"/>
                    </a:lnTo>
                    <a:lnTo>
                      <a:pt x="444" y="593"/>
                    </a:lnTo>
                    <a:lnTo>
                      <a:pt x="444" y="650"/>
                    </a:lnTo>
                    <a:lnTo>
                      <a:pt x="474" y="680"/>
                    </a:lnTo>
                    <a:lnTo>
                      <a:pt x="504" y="650"/>
                    </a:lnTo>
                    <a:lnTo>
                      <a:pt x="532" y="680"/>
                    </a:lnTo>
                    <a:lnTo>
                      <a:pt x="562" y="680"/>
                    </a:lnTo>
                    <a:lnTo>
                      <a:pt x="593" y="711"/>
                    </a:lnTo>
                    <a:lnTo>
                      <a:pt x="623" y="711"/>
                    </a:lnTo>
                    <a:lnTo>
                      <a:pt x="682" y="769"/>
                    </a:lnTo>
                    <a:lnTo>
                      <a:pt x="682" y="800"/>
                    </a:lnTo>
                    <a:lnTo>
                      <a:pt x="711" y="829"/>
                    </a:lnTo>
                    <a:lnTo>
                      <a:pt x="741" y="800"/>
                    </a:lnTo>
                    <a:lnTo>
                      <a:pt x="769" y="829"/>
                    </a:lnTo>
                    <a:lnTo>
                      <a:pt x="800" y="800"/>
                    </a:lnTo>
                    <a:lnTo>
                      <a:pt x="860" y="800"/>
                    </a:lnTo>
                    <a:lnTo>
                      <a:pt x="889" y="829"/>
                    </a:lnTo>
                    <a:lnTo>
                      <a:pt x="918" y="829"/>
                    </a:lnTo>
                    <a:lnTo>
                      <a:pt x="948" y="800"/>
                    </a:lnTo>
                    <a:lnTo>
                      <a:pt x="978" y="800"/>
                    </a:lnTo>
                    <a:lnTo>
                      <a:pt x="1007" y="769"/>
                    </a:lnTo>
                    <a:lnTo>
                      <a:pt x="1007" y="741"/>
                    </a:lnTo>
                    <a:lnTo>
                      <a:pt x="1097" y="741"/>
                    </a:lnTo>
                    <a:lnTo>
                      <a:pt x="1097" y="711"/>
                    </a:lnTo>
                    <a:lnTo>
                      <a:pt x="1125" y="711"/>
                    </a:lnTo>
                    <a:lnTo>
                      <a:pt x="1155" y="680"/>
                    </a:lnTo>
                    <a:lnTo>
                      <a:pt x="1185" y="711"/>
                    </a:lnTo>
                    <a:lnTo>
                      <a:pt x="1185" y="741"/>
                    </a:lnTo>
                    <a:lnTo>
                      <a:pt x="1244" y="741"/>
                    </a:lnTo>
                    <a:lnTo>
                      <a:pt x="1244" y="711"/>
                    </a:lnTo>
                    <a:lnTo>
                      <a:pt x="1214" y="680"/>
                    </a:lnTo>
                    <a:lnTo>
                      <a:pt x="1185" y="680"/>
                    </a:lnTo>
                    <a:lnTo>
                      <a:pt x="1185" y="650"/>
                    </a:lnTo>
                    <a:lnTo>
                      <a:pt x="1214" y="623"/>
                    </a:lnTo>
                    <a:lnTo>
                      <a:pt x="1214" y="504"/>
                    </a:lnTo>
                    <a:lnTo>
                      <a:pt x="1244" y="474"/>
                    </a:lnTo>
                    <a:lnTo>
                      <a:pt x="1332" y="474"/>
                    </a:lnTo>
                    <a:lnTo>
                      <a:pt x="1332" y="416"/>
                    </a:lnTo>
                    <a:lnTo>
                      <a:pt x="1422" y="416"/>
                    </a:lnTo>
                    <a:lnTo>
                      <a:pt x="1422" y="385"/>
                    </a:lnTo>
                    <a:lnTo>
                      <a:pt x="1451" y="385"/>
                    </a:lnTo>
                    <a:lnTo>
                      <a:pt x="1422" y="355"/>
                    </a:lnTo>
                    <a:lnTo>
                      <a:pt x="1392" y="355"/>
                    </a:lnTo>
                    <a:lnTo>
                      <a:pt x="1392" y="237"/>
                    </a:lnTo>
                    <a:lnTo>
                      <a:pt x="1332" y="237"/>
                    </a:lnTo>
                    <a:lnTo>
                      <a:pt x="1274" y="178"/>
                    </a:lnTo>
                    <a:lnTo>
                      <a:pt x="1244" y="178"/>
                    </a:lnTo>
                    <a:lnTo>
                      <a:pt x="1244" y="149"/>
                    </a:lnTo>
                    <a:lnTo>
                      <a:pt x="1214" y="149"/>
                    </a:lnTo>
                    <a:lnTo>
                      <a:pt x="1155" y="89"/>
                    </a:lnTo>
                    <a:lnTo>
                      <a:pt x="1007" y="89"/>
                    </a:lnTo>
                    <a:lnTo>
                      <a:pt x="978" y="60"/>
                    </a:lnTo>
                    <a:lnTo>
                      <a:pt x="978" y="30"/>
                    </a:lnTo>
                    <a:lnTo>
                      <a:pt x="948" y="0"/>
                    </a:lnTo>
                    <a:lnTo>
                      <a:pt x="918" y="30"/>
                    </a:lnTo>
                    <a:lnTo>
                      <a:pt x="889" y="30"/>
                    </a:lnTo>
                    <a:lnTo>
                      <a:pt x="860" y="60"/>
                    </a:lnTo>
                    <a:lnTo>
                      <a:pt x="769" y="60"/>
                    </a:lnTo>
                    <a:close/>
                  </a:path>
                </a:pathLst>
              </a:custGeom>
              <a:solidFill>
                <a:srgbClr val="B28665"/>
              </a:solidFill>
              <a:ln w="9525">
                <a:noFill/>
                <a:round/>
                <a:headEnd/>
                <a:tailEnd/>
              </a:ln>
            </p:spPr>
            <p:txBody>
              <a:bodyPr/>
              <a:lstStyle/>
              <a:p>
                <a:endParaRPr lang="en-GB"/>
              </a:p>
            </p:txBody>
          </p:sp>
          <p:sp>
            <p:nvSpPr>
              <p:cNvPr id="23570" name="Freeform 18"/>
              <p:cNvSpPr>
                <a:spLocks/>
              </p:cNvSpPr>
              <p:nvPr/>
            </p:nvSpPr>
            <p:spPr bwMode="auto">
              <a:xfrm>
                <a:off x="3828" y="2098"/>
                <a:ext cx="185" cy="73"/>
              </a:xfrm>
              <a:custGeom>
                <a:avLst/>
                <a:gdLst/>
                <a:ahLst/>
                <a:cxnLst>
                  <a:cxn ang="0">
                    <a:pos x="741" y="119"/>
                  </a:cxn>
                  <a:cxn ang="0">
                    <a:pos x="711" y="89"/>
                  </a:cxn>
                  <a:cxn ang="0">
                    <a:pos x="681" y="89"/>
                  </a:cxn>
                  <a:cxn ang="0">
                    <a:pos x="681" y="59"/>
                  </a:cxn>
                  <a:cxn ang="0">
                    <a:pos x="504" y="59"/>
                  </a:cxn>
                  <a:cxn ang="0">
                    <a:pos x="474" y="31"/>
                  </a:cxn>
                  <a:cxn ang="0">
                    <a:pos x="415" y="31"/>
                  </a:cxn>
                  <a:cxn ang="0">
                    <a:pos x="385" y="0"/>
                  </a:cxn>
                  <a:cxn ang="0">
                    <a:pos x="355" y="0"/>
                  </a:cxn>
                  <a:cxn ang="0">
                    <a:pos x="326" y="0"/>
                  </a:cxn>
                  <a:cxn ang="0">
                    <a:pos x="326" y="89"/>
                  </a:cxn>
                  <a:cxn ang="0">
                    <a:pos x="297" y="119"/>
                  </a:cxn>
                  <a:cxn ang="0">
                    <a:pos x="237" y="119"/>
                  </a:cxn>
                  <a:cxn ang="0">
                    <a:pos x="237" y="89"/>
                  </a:cxn>
                  <a:cxn ang="0">
                    <a:pos x="30" y="89"/>
                  </a:cxn>
                  <a:cxn ang="0">
                    <a:pos x="0" y="119"/>
                  </a:cxn>
                  <a:cxn ang="0">
                    <a:pos x="30" y="149"/>
                  </a:cxn>
                  <a:cxn ang="0">
                    <a:pos x="30" y="177"/>
                  </a:cxn>
                  <a:cxn ang="0">
                    <a:pos x="119" y="177"/>
                  </a:cxn>
                  <a:cxn ang="0">
                    <a:pos x="88" y="208"/>
                  </a:cxn>
                  <a:cxn ang="0">
                    <a:pos x="30" y="208"/>
                  </a:cxn>
                  <a:cxn ang="0">
                    <a:pos x="30" y="238"/>
                  </a:cxn>
                  <a:cxn ang="0">
                    <a:pos x="0" y="265"/>
                  </a:cxn>
                  <a:cxn ang="0">
                    <a:pos x="148" y="265"/>
                  </a:cxn>
                  <a:cxn ang="0">
                    <a:pos x="207" y="295"/>
                  </a:cxn>
                  <a:cxn ang="0">
                    <a:pos x="741" y="295"/>
                  </a:cxn>
                  <a:cxn ang="0">
                    <a:pos x="711" y="265"/>
                  </a:cxn>
                  <a:cxn ang="0">
                    <a:pos x="711" y="208"/>
                  </a:cxn>
                  <a:cxn ang="0">
                    <a:pos x="741" y="177"/>
                  </a:cxn>
                  <a:cxn ang="0">
                    <a:pos x="741" y="119"/>
                  </a:cxn>
                </a:cxnLst>
                <a:rect l="0" t="0" r="r" b="b"/>
                <a:pathLst>
                  <a:path w="741" h="295">
                    <a:moveTo>
                      <a:pt x="741" y="119"/>
                    </a:moveTo>
                    <a:lnTo>
                      <a:pt x="711" y="89"/>
                    </a:lnTo>
                    <a:lnTo>
                      <a:pt x="681" y="89"/>
                    </a:lnTo>
                    <a:lnTo>
                      <a:pt x="681" y="59"/>
                    </a:lnTo>
                    <a:lnTo>
                      <a:pt x="504" y="59"/>
                    </a:lnTo>
                    <a:lnTo>
                      <a:pt x="474" y="31"/>
                    </a:lnTo>
                    <a:lnTo>
                      <a:pt x="415" y="31"/>
                    </a:lnTo>
                    <a:lnTo>
                      <a:pt x="385" y="0"/>
                    </a:lnTo>
                    <a:lnTo>
                      <a:pt x="355" y="0"/>
                    </a:lnTo>
                    <a:lnTo>
                      <a:pt x="326" y="0"/>
                    </a:lnTo>
                    <a:lnTo>
                      <a:pt x="326" y="89"/>
                    </a:lnTo>
                    <a:lnTo>
                      <a:pt x="297" y="119"/>
                    </a:lnTo>
                    <a:lnTo>
                      <a:pt x="237" y="119"/>
                    </a:lnTo>
                    <a:lnTo>
                      <a:pt x="237" y="89"/>
                    </a:lnTo>
                    <a:lnTo>
                      <a:pt x="30" y="89"/>
                    </a:lnTo>
                    <a:lnTo>
                      <a:pt x="0" y="119"/>
                    </a:lnTo>
                    <a:lnTo>
                      <a:pt x="30" y="149"/>
                    </a:lnTo>
                    <a:lnTo>
                      <a:pt x="30" y="177"/>
                    </a:lnTo>
                    <a:lnTo>
                      <a:pt x="119" y="177"/>
                    </a:lnTo>
                    <a:lnTo>
                      <a:pt x="88" y="208"/>
                    </a:lnTo>
                    <a:lnTo>
                      <a:pt x="30" y="208"/>
                    </a:lnTo>
                    <a:lnTo>
                      <a:pt x="30" y="238"/>
                    </a:lnTo>
                    <a:lnTo>
                      <a:pt x="0" y="265"/>
                    </a:lnTo>
                    <a:lnTo>
                      <a:pt x="148" y="265"/>
                    </a:lnTo>
                    <a:lnTo>
                      <a:pt x="207" y="295"/>
                    </a:lnTo>
                    <a:lnTo>
                      <a:pt x="741" y="295"/>
                    </a:lnTo>
                    <a:lnTo>
                      <a:pt x="711" y="265"/>
                    </a:lnTo>
                    <a:lnTo>
                      <a:pt x="711" y="208"/>
                    </a:lnTo>
                    <a:lnTo>
                      <a:pt x="741" y="177"/>
                    </a:lnTo>
                    <a:lnTo>
                      <a:pt x="741" y="119"/>
                    </a:lnTo>
                    <a:close/>
                  </a:path>
                </a:pathLst>
              </a:custGeom>
              <a:solidFill>
                <a:srgbClr val="FFFF7F"/>
              </a:solidFill>
              <a:ln w="9525">
                <a:noFill/>
                <a:round/>
                <a:headEnd/>
                <a:tailEnd/>
              </a:ln>
            </p:spPr>
            <p:txBody>
              <a:bodyPr/>
              <a:lstStyle/>
              <a:p>
                <a:endParaRPr lang="en-GB"/>
              </a:p>
            </p:txBody>
          </p:sp>
          <p:sp>
            <p:nvSpPr>
              <p:cNvPr id="23571" name="Freeform 19"/>
              <p:cNvSpPr>
                <a:spLocks/>
              </p:cNvSpPr>
              <p:nvPr/>
            </p:nvSpPr>
            <p:spPr bwMode="auto">
              <a:xfrm>
                <a:off x="3472" y="2135"/>
                <a:ext cx="652" cy="473"/>
              </a:xfrm>
              <a:custGeom>
                <a:avLst/>
                <a:gdLst/>
                <a:ahLst/>
                <a:cxnLst>
                  <a:cxn ang="0">
                    <a:pos x="2313" y="177"/>
                  </a:cxn>
                  <a:cxn ang="0">
                    <a:pos x="2222" y="146"/>
                  </a:cxn>
                  <a:cxn ang="0">
                    <a:pos x="1630" y="146"/>
                  </a:cxn>
                  <a:cxn ang="0">
                    <a:pos x="1392" y="116"/>
                  </a:cxn>
                  <a:cxn ang="0">
                    <a:pos x="1304" y="177"/>
                  </a:cxn>
                  <a:cxn ang="0">
                    <a:pos x="1155" y="146"/>
                  </a:cxn>
                  <a:cxn ang="0">
                    <a:pos x="1067" y="28"/>
                  </a:cxn>
                  <a:cxn ang="0">
                    <a:pos x="682" y="59"/>
                  </a:cxn>
                  <a:cxn ang="0">
                    <a:pos x="534" y="116"/>
                  </a:cxn>
                  <a:cxn ang="0">
                    <a:pos x="386" y="177"/>
                  </a:cxn>
                  <a:cxn ang="0">
                    <a:pos x="207" y="235"/>
                  </a:cxn>
                  <a:cxn ang="0">
                    <a:pos x="61" y="266"/>
                  </a:cxn>
                  <a:cxn ang="0">
                    <a:pos x="30" y="325"/>
                  </a:cxn>
                  <a:cxn ang="0">
                    <a:pos x="88" y="353"/>
                  </a:cxn>
                  <a:cxn ang="0">
                    <a:pos x="61" y="444"/>
                  </a:cxn>
                  <a:cxn ang="0">
                    <a:pos x="0" y="591"/>
                  </a:cxn>
                  <a:cxn ang="0">
                    <a:pos x="88" y="709"/>
                  </a:cxn>
                  <a:cxn ang="0">
                    <a:pos x="88" y="800"/>
                  </a:cxn>
                  <a:cxn ang="0">
                    <a:pos x="148" y="827"/>
                  </a:cxn>
                  <a:cxn ang="0">
                    <a:pos x="118" y="1006"/>
                  </a:cxn>
                  <a:cxn ang="0">
                    <a:pos x="179" y="1064"/>
                  </a:cxn>
                  <a:cxn ang="0">
                    <a:pos x="237" y="1125"/>
                  </a:cxn>
                  <a:cxn ang="0">
                    <a:pos x="207" y="1243"/>
                  </a:cxn>
                  <a:cxn ang="0">
                    <a:pos x="237" y="1243"/>
                  </a:cxn>
                  <a:cxn ang="0">
                    <a:pos x="325" y="1300"/>
                  </a:cxn>
                  <a:cxn ang="0">
                    <a:pos x="505" y="1331"/>
                  </a:cxn>
                  <a:cxn ang="0">
                    <a:pos x="593" y="1391"/>
                  </a:cxn>
                  <a:cxn ang="0">
                    <a:pos x="593" y="1450"/>
                  </a:cxn>
                  <a:cxn ang="0">
                    <a:pos x="653" y="1509"/>
                  </a:cxn>
                  <a:cxn ang="0">
                    <a:pos x="741" y="1509"/>
                  </a:cxn>
                  <a:cxn ang="0">
                    <a:pos x="741" y="1420"/>
                  </a:cxn>
                  <a:cxn ang="0">
                    <a:pos x="830" y="1450"/>
                  </a:cxn>
                  <a:cxn ang="0">
                    <a:pos x="948" y="1538"/>
                  </a:cxn>
                  <a:cxn ang="0">
                    <a:pos x="1037" y="1538"/>
                  </a:cxn>
                  <a:cxn ang="0">
                    <a:pos x="1097" y="1598"/>
                  </a:cxn>
                  <a:cxn ang="0">
                    <a:pos x="1216" y="1656"/>
                  </a:cxn>
                  <a:cxn ang="0">
                    <a:pos x="1304" y="1716"/>
                  </a:cxn>
                  <a:cxn ang="0">
                    <a:pos x="1364" y="1716"/>
                  </a:cxn>
                  <a:cxn ang="0">
                    <a:pos x="1511" y="1775"/>
                  </a:cxn>
                  <a:cxn ang="0">
                    <a:pos x="1571" y="1834"/>
                  </a:cxn>
                  <a:cxn ang="0">
                    <a:pos x="1749" y="1747"/>
                  </a:cxn>
                  <a:cxn ang="0">
                    <a:pos x="2015" y="1747"/>
                  </a:cxn>
                  <a:cxn ang="0">
                    <a:pos x="2164" y="1865"/>
                  </a:cxn>
                  <a:cxn ang="0">
                    <a:pos x="2313" y="1893"/>
                  </a:cxn>
                  <a:cxn ang="0">
                    <a:pos x="2283" y="1775"/>
                  </a:cxn>
                  <a:cxn ang="0">
                    <a:pos x="2283" y="1686"/>
                  </a:cxn>
                  <a:cxn ang="0">
                    <a:pos x="2490" y="1479"/>
                  </a:cxn>
                  <a:cxn ang="0">
                    <a:pos x="2579" y="1391"/>
                  </a:cxn>
                  <a:cxn ang="0">
                    <a:pos x="2579" y="1331"/>
                  </a:cxn>
                  <a:cxn ang="0">
                    <a:pos x="2608" y="1273"/>
                  </a:cxn>
                  <a:cxn ang="0">
                    <a:pos x="2550" y="1213"/>
                  </a:cxn>
                  <a:cxn ang="0">
                    <a:pos x="2431" y="1064"/>
                  </a:cxn>
                  <a:cxn ang="0">
                    <a:pos x="2459" y="887"/>
                  </a:cxn>
                  <a:cxn ang="0">
                    <a:pos x="2341" y="827"/>
                  </a:cxn>
                  <a:cxn ang="0">
                    <a:pos x="2372" y="739"/>
                  </a:cxn>
                  <a:cxn ang="0">
                    <a:pos x="2520" y="650"/>
                  </a:cxn>
                  <a:cxn ang="0">
                    <a:pos x="2459" y="502"/>
                  </a:cxn>
                  <a:cxn ang="0">
                    <a:pos x="2431" y="414"/>
                  </a:cxn>
                  <a:cxn ang="0">
                    <a:pos x="2372" y="325"/>
                  </a:cxn>
                </a:cxnLst>
                <a:rect l="0" t="0" r="r" b="b"/>
                <a:pathLst>
                  <a:path w="2608" h="1893">
                    <a:moveTo>
                      <a:pt x="2372" y="266"/>
                    </a:moveTo>
                    <a:lnTo>
                      <a:pt x="2372" y="235"/>
                    </a:lnTo>
                    <a:lnTo>
                      <a:pt x="2313" y="177"/>
                    </a:lnTo>
                    <a:lnTo>
                      <a:pt x="2283" y="177"/>
                    </a:lnTo>
                    <a:lnTo>
                      <a:pt x="2252" y="146"/>
                    </a:lnTo>
                    <a:lnTo>
                      <a:pt x="2222" y="146"/>
                    </a:lnTo>
                    <a:lnTo>
                      <a:pt x="2194" y="116"/>
                    </a:lnTo>
                    <a:lnTo>
                      <a:pt x="2164" y="146"/>
                    </a:lnTo>
                    <a:lnTo>
                      <a:pt x="1630" y="146"/>
                    </a:lnTo>
                    <a:lnTo>
                      <a:pt x="1571" y="116"/>
                    </a:lnTo>
                    <a:lnTo>
                      <a:pt x="1423" y="116"/>
                    </a:lnTo>
                    <a:lnTo>
                      <a:pt x="1392" y="116"/>
                    </a:lnTo>
                    <a:lnTo>
                      <a:pt x="1364" y="146"/>
                    </a:lnTo>
                    <a:lnTo>
                      <a:pt x="1335" y="146"/>
                    </a:lnTo>
                    <a:lnTo>
                      <a:pt x="1304" y="177"/>
                    </a:lnTo>
                    <a:lnTo>
                      <a:pt x="1274" y="177"/>
                    </a:lnTo>
                    <a:lnTo>
                      <a:pt x="1274" y="146"/>
                    </a:lnTo>
                    <a:lnTo>
                      <a:pt x="1155" y="146"/>
                    </a:lnTo>
                    <a:lnTo>
                      <a:pt x="1097" y="89"/>
                    </a:lnTo>
                    <a:lnTo>
                      <a:pt x="1097" y="59"/>
                    </a:lnTo>
                    <a:lnTo>
                      <a:pt x="1067" y="28"/>
                    </a:lnTo>
                    <a:lnTo>
                      <a:pt x="1097" y="0"/>
                    </a:lnTo>
                    <a:lnTo>
                      <a:pt x="800" y="0"/>
                    </a:lnTo>
                    <a:lnTo>
                      <a:pt x="682" y="59"/>
                    </a:lnTo>
                    <a:lnTo>
                      <a:pt x="653" y="89"/>
                    </a:lnTo>
                    <a:lnTo>
                      <a:pt x="562" y="89"/>
                    </a:lnTo>
                    <a:lnTo>
                      <a:pt x="534" y="116"/>
                    </a:lnTo>
                    <a:lnTo>
                      <a:pt x="534" y="146"/>
                    </a:lnTo>
                    <a:lnTo>
                      <a:pt x="505" y="177"/>
                    </a:lnTo>
                    <a:lnTo>
                      <a:pt x="386" y="177"/>
                    </a:lnTo>
                    <a:lnTo>
                      <a:pt x="355" y="207"/>
                    </a:lnTo>
                    <a:lnTo>
                      <a:pt x="237" y="207"/>
                    </a:lnTo>
                    <a:lnTo>
                      <a:pt x="207" y="235"/>
                    </a:lnTo>
                    <a:lnTo>
                      <a:pt x="118" y="235"/>
                    </a:lnTo>
                    <a:lnTo>
                      <a:pt x="88" y="266"/>
                    </a:lnTo>
                    <a:lnTo>
                      <a:pt x="61" y="266"/>
                    </a:lnTo>
                    <a:lnTo>
                      <a:pt x="30" y="295"/>
                    </a:lnTo>
                    <a:lnTo>
                      <a:pt x="0" y="295"/>
                    </a:lnTo>
                    <a:lnTo>
                      <a:pt x="30" y="325"/>
                    </a:lnTo>
                    <a:lnTo>
                      <a:pt x="61" y="295"/>
                    </a:lnTo>
                    <a:lnTo>
                      <a:pt x="88" y="325"/>
                    </a:lnTo>
                    <a:lnTo>
                      <a:pt x="88" y="353"/>
                    </a:lnTo>
                    <a:lnTo>
                      <a:pt x="30" y="353"/>
                    </a:lnTo>
                    <a:lnTo>
                      <a:pt x="30" y="444"/>
                    </a:lnTo>
                    <a:lnTo>
                      <a:pt x="61" y="444"/>
                    </a:lnTo>
                    <a:lnTo>
                      <a:pt x="61" y="562"/>
                    </a:lnTo>
                    <a:lnTo>
                      <a:pt x="30" y="562"/>
                    </a:lnTo>
                    <a:lnTo>
                      <a:pt x="0" y="591"/>
                    </a:lnTo>
                    <a:lnTo>
                      <a:pt x="0" y="650"/>
                    </a:lnTo>
                    <a:lnTo>
                      <a:pt x="30" y="650"/>
                    </a:lnTo>
                    <a:lnTo>
                      <a:pt x="88" y="709"/>
                    </a:lnTo>
                    <a:lnTo>
                      <a:pt x="118" y="709"/>
                    </a:lnTo>
                    <a:lnTo>
                      <a:pt x="118" y="769"/>
                    </a:lnTo>
                    <a:lnTo>
                      <a:pt x="88" y="800"/>
                    </a:lnTo>
                    <a:lnTo>
                      <a:pt x="118" y="800"/>
                    </a:lnTo>
                    <a:lnTo>
                      <a:pt x="118" y="827"/>
                    </a:lnTo>
                    <a:lnTo>
                      <a:pt x="148" y="827"/>
                    </a:lnTo>
                    <a:lnTo>
                      <a:pt x="148" y="946"/>
                    </a:lnTo>
                    <a:lnTo>
                      <a:pt x="118" y="975"/>
                    </a:lnTo>
                    <a:lnTo>
                      <a:pt x="118" y="1006"/>
                    </a:lnTo>
                    <a:lnTo>
                      <a:pt x="148" y="1006"/>
                    </a:lnTo>
                    <a:lnTo>
                      <a:pt x="148" y="1064"/>
                    </a:lnTo>
                    <a:lnTo>
                      <a:pt x="179" y="1064"/>
                    </a:lnTo>
                    <a:lnTo>
                      <a:pt x="207" y="1094"/>
                    </a:lnTo>
                    <a:lnTo>
                      <a:pt x="207" y="1125"/>
                    </a:lnTo>
                    <a:lnTo>
                      <a:pt x="237" y="1125"/>
                    </a:lnTo>
                    <a:lnTo>
                      <a:pt x="237" y="1182"/>
                    </a:lnTo>
                    <a:lnTo>
                      <a:pt x="207" y="1213"/>
                    </a:lnTo>
                    <a:lnTo>
                      <a:pt x="207" y="1243"/>
                    </a:lnTo>
                    <a:lnTo>
                      <a:pt x="179" y="1273"/>
                    </a:lnTo>
                    <a:lnTo>
                      <a:pt x="237" y="1273"/>
                    </a:lnTo>
                    <a:lnTo>
                      <a:pt x="237" y="1243"/>
                    </a:lnTo>
                    <a:lnTo>
                      <a:pt x="298" y="1243"/>
                    </a:lnTo>
                    <a:lnTo>
                      <a:pt x="298" y="1273"/>
                    </a:lnTo>
                    <a:lnTo>
                      <a:pt x="325" y="1300"/>
                    </a:lnTo>
                    <a:lnTo>
                      <a:pt x="416" y="1300"/>
                    </a:lnTo>
                    <a:lnTo>
                      <a:pt x="444" y="1331"/>
                    </a:lnTo>
                    <a:lnTo>
                      <a:pt x="505" y="1331"/>
                    </a:lnTo>
                    <a:lnTo>
                      <a:pt x="505" y="1361"/>
                    </a:lnTo>
                    <a:lnTo>
                      <a:pt x="593" y="1361"/>
                    </a:lnTo>
                    <a:lnTo>
                      <a:pt x="593" y="1391"/>
                    </a:lnTo>
                    <a:lnTo>
                      <a:pt x="534" y="1420"/>
                    </a:lnTo>
                    <a:lnTo>
                      <a:pt x="562" y="1420"/>
                    </a:lnTo>
                    <a:lnTo>
                      <a:pt x="593" y="1450"/>
                    </a:lnTo>
                    <a:lnTo>
                      <a:pt x="623" y="1450"/>
                    </a:lnTo>
                    <a:lnTo>
                      <a:pt x="653" y="1479"/>
                    </a:lnTo>
                    <a:lnTo>
                      <a:pt x="653" y="1509"/>
                    </a:lnTo>
                    <a:lnTo>
                      <a:pt x="682" y="1538"/>
                    </a:lnTo>
                    <a:lnTo>
                      <a:pt x="712" y="1509"/>
                    </a:lnTo>
                    <a:lnTo>
                      <a:pt x="741" y="1509"/>
                    </a:lnTo>
                    <a:lnTo>
                      <a:pt x="771" y="1479"/>
                    </a:lnTo>
                    <a:lnTo>
                      <a:pt x="741" y="1450"/>
                    </a:lnTo>
                    <a:lnTo>
                      <a:pt x="741" y="1420"/>
                    </a:lnTo>
                    <a:lnTo>
                      <a:pt x="771" y="1420"/>
                    </a:lnTo>
                    <a:lnTo>
                      <a:pt x="800" y="1450"/>
                    </a:lnTo>
                    <a:lnTo>
                      <a:pt x="830" y="1450"/>
                    </a:lnTo>
                    <a:lnTo>
                      <a:pt x="860" y="1479"/>
                    </a:lnTo>
                    <a:lnTo>
                      <a:pt x="948" y="1479"/>
                    </a:lnTo>
                    <a:lnTo>
                      <a:pt x="948" y="1538"/>
                    </a:lnTo>
                    <a:lnTo>
                      <a:pt x="978" y="1568"/>
                    </a:lnTo>
                    <a:lnTo>
                      <a:pt x="1008" y="1568"/>
                    </a:lnTo>
                    <a:lnTo>
                      <a:pt x="1037" y="1538"/>
                    </a:lnTo>
                    <a:lnTo>
                      <a:pt x="1067" y="1568"/>
                    </a:lnTo>
                    <a:lnTo>
                      <a:pt x="1097" y="1568"/>
                    </a:lnTo>
                    <a:lnTo>
                      <a:pt x="1097" y="1598"/>
                    </a:lnTo>
                    <a:lnTo>
                      <a:pt x="1185" y="1598"/>
                    </a:lnTo>
                    <a:lnTo>
                      <a:pt x="1185" y="1656"/>
                    </a:lnTo>
                    <a:lnTo>
                      <a:pt x="1216" y="1656"/>
                    </a:lnTo>
                    <a:lnTo>
                      <a:pt x="1246" y="1686"/>
                    </a:lnTo>
                    <a:lnTo>
                      <a:pt x="1246" y="1716"/>
                    </a:lnTo>
                    <a:lnTo>
                      <a:pt x="1304" y="1716"/>
                    </a:lnTo>
                    <a:lnTo>
                      <a:pt x="1304" y="1775"/>
                    </a:lnTo>
                    <a:lnTo>
                      <a:pt x="1364" y="1747"/>
                    </a:lnTo>
                    <a:lnTo>
                      <a:pt x="1364" y="1716"/>
                    </a:lnTo>
                    <a:lnTo>
                      <a:pt x="1423" y="1716"/>
                    </a:lnTo>
                    <a:lnTo>
                      <a:pt x="1483" y="1775"/>
                    </a:lnTo>
                    <a:lnTo>
                      <a:pt x="1511" y="1775"/>
                    </a:lnTo>
                    <a:lnTo>
                      <a:pt x="1511" y="1804"/>
                    </a:lnTo>
                    <a:lnTo>
                      <a:pt x="1542" y="1834"/>
                    </a:lnTo>
                    <a:lnTo>
                      <a:pt x="1571" y="1834"/>
                    </a:lnTo>
                    <a:lnTo>
                      <a:pt x="1630" y="1775"/>
                    </a:lnTo>
                    <a:lnTo>
                      <a:pt x="1749" y="1775"/>
                    </a:lnTo>
                    <a:lnTo>
                      <a:pt x="1749" y="1747"/>
                    </a:lnTo>
                    <a:lnTo>
                      <a:pt x="1808" y="1804"/>
                    </a:lnTo>
                    <a:lnTo>
                      <a:pt x="1867" y="1747"/>
                    </a:lnTo>
                    <a:lnTo>
                      <a:pt x="2015" y="1747"/>
                    </a:lnTo>
                    <a:lnTo>
                      <a:pt x="2045" y="1775"/>
                    </a:lnTo>
                    <a:lnTo>
                      <a:pt x="2076" y="1775"/>
                    </a:lnTo>
                    <a:lnTo>
                      <a:pt x="2164" y="1865"/>
                    </a:lnTo>
                    <a:lnTo>
                      <a:pt x="2252" y="1865"/>
                    </a:lnTo>
                    <a:lnTo>
                      <a:pt x="2283" y="1893"/>
                    </a:lnTo>
                    <a:lnTo>
                      <a:pt x="2313" y="1893"/>
                    </a:lnTo>
                    <a:lnTo>
                      <a:pt x="2313" y="1865"/>
                    </a:lnTo>
                    <a:lnTo>
                      <a:pt x="2283" y="1834"/>
                    </a:lnTo>
                    <a:lnTo>
                      <a:pt x="2283" y="1775"/>
                    </a:lnTo>
                    <a:lnTo>
                      <a:pt x="2252" y="1747"/>
                    </a:lnTo>
                    <a:lnTo>
                      <a:pt x="2252" y="1716"/>
                    </a:lnTo>
                    <a:lnTo>
                      <a:pt x="2283" y="1686"/>
                    </a:lnTo>
                    <a:lnTo>
                      <a:pt x="2283" y="1656"/>
                    </a:lnTo>
                    <a:lnTo>
                      <a:pt x="2459" y="1479"/>
                    </a:lnTo>
                    <a:lnTo>
                      <a:pt x="2490" y="1479"/>
                    </a:lnTo>
                    <a:lnTo>
                      <a:pt x="2550" y="1420"/>
                    </a:lnTo>
                    <a:lnTo>
                      <a:pt x="2579" y="1420"/>
                    </a:lnTo>
                    <a:lnTo>
                      <a:pt x="2579" y="1391"/>
                    </a:lnTo>
                    <a:lnTo>
                      <a:pt x="2608" y="1391"/>
                    </a:lnTo>
                    <a:lnTo>
                      <a:pt x="2608" y="1361"/>
                    </a:lnTo>
                    <a:lnTo>
                      <a:pt x="2579" y="1331"/>
                    </a:lnTo>
                    <a:lnTo>
                      <a:pt x="2579" y="1300"/>
                    </a:lnTo>
                    <a:lnTo>
                      <a:pt x="2608" y="1300"/>
                    </a:lnTo>
                    <a:lnTo>
                      <a:pt x="2608" y="1273"/>
                    </a:lnTo>
                    <a:lnTo>
                      <a:pt x="2579" y="1273"/>
                    </a:lnTo>
                    <a:lnTo>
                      <a:pt x="2550" y="1243"/>
                    </a:lnTo>
                    <a:lnTo>
                      <a:pt x="2550" y="1213"/>
                    </a:lnTo>
                    <a:lnTo>
                      <a:pt x="2459" y="1125"/>
                    </a:lnTo>
                    <a:lnTo>
                      <a:pt x="2459" y="1064"/>
                    </a:lnTo>
                    <a:lnTo>
                      <a:pt x="2431" y="1064"/>
                    </a:lnTo>
                    <a:lnTo>
                      <a:pt x="2431" y="975"/>
                    </a:lnTo>
                    <a:lnTo>
                      <a:pt x="2459" y="946"/>
                    </a:lnTo>
                    <a:lnTo>
                      <a:pt x="2459" y="887"/>
                    </a:lnTo>
                    <a:lnTo>
                      <a:pt x="2431" y="857"/>
                    </a:lnTo>
                    <a:lnTo>
                      <a:pt x="2372" y="857"/>
                    </a:lnTo>
                    <a:lnTo>
                      <a:pt x="2341" y="827"/>
                    </a:lnTo>
                    <a:lnTo>
                      <a:pt x="2313" y="827"/>
                    </a:lnTo>
                    <a:lnTo>
                      <a:pt x="2372" y="769"/>
                    </a:lnTo>
                    <a:lnTo>
                      <a:pt x="2372" y="739"/>
                    </a:lnTo>
                    <a:lnTo>
                      <a:pt x="2401" y="709"/>
                    </a:lnTo>
                    <a:lnTo>
                      <a:pt x="2459" y="709"/>
                    </a:lnTo>
                    <a:lnTo>
                      <a:pt x="2520" y="650"/>
                    </a:lnTo>
                    <a:lnTo>
                      <a:pt x="2490" y="621"/>
                    </a:lnTo>
                    <a:lnTo>
                      <a:pt x="2490" y="532"/>
                    </a:lnTo>
                    <a:lnTo>
                      <a:pt x="2459" y="502"/>
                    </a:lnTo>
                    <a:lnTo>
                      <a:pt x="2459" y="472"/>
                    </a:lnTo>
                    <a:lnTo>
                      <a:pt x="2431" y="444"/>
                    </a:lnTo>
                    <a:lnTo>
                      <a:pt x="2431" y="414"/>
                    </a:lnTo>
                    <a:lnTo>
                      <a:pt x="2401" y="414"/>
                    </a:lnTo>
                    <a:lnTo>
                      <a:pt x="2401" y="353"/>
                    </a:lnTo>
                    <a:lnTo>
                      <a:pt x="2372" y="325"/>
                    </a:lnTo>
                    <a:lnTo>
                      <a:pt x="2372" y="266"/>
                    </a:lnTo>
                    <a:close/>
                  </a:path>
                </a:pathLst>
              </a:custGeom>
              <a:solidFill>
                <a:srgbClr val="7FC543"/>
              </a:solidFill>
              <a:ln w="9525">
                <a:noFill/>
                <a:round/>
                <a:headEnd/>
                <a:tailEnd/>
              </a:ln>
            </p:spPr>
            <p:txBody>
              <a:bodyPr/>
              <a:lstStyle/>
              <a:p>
                <a:endParaRPr lang="en-GB"/>
              </a:p>
            </p:txBody>
          </p:sp>
          <p:sp>
            <p:nvSpPr>
              <p:cNvPr id="23572" name="Freeform 20"/>
              <p:cNvSpPr>
                <a:spLocks/>
              </p:cNvSpPr>
              <p:nvPr/>
            </p:nvSpPr>
            <p:spPr bwMode="auto">
              <a:xfrm>
                <a:off x="4005" y="2335"/>
                <a:ext cx="1186" cy="658"/>
              </a:xfrm>
              <a:custGeom>
                <a:avLst/>
                <a:gdLst/>
                <a:ahLst/>
                <a:cxnLst>
                  <a:cxn ang="0">
                    <a:pos x="445" y="473"/>
                  </a:cxn>
                  <a:cxn ang="0">
                    <a:pos x="445" y="620"/>
                  </a:cxn>
                  <a:cxn ang="0">
                    <a:pos x="149" y="975"/>
                  </a:cxn>
                  <a:cxn ang="0">
                    <a:pos x="60" y="1183"/>
                  </a:cxn>
                  <a:cxn ang="0">
                    <a:pos x="207" y="1390"/>
                  </a:cxn>
                  <a:cxn ang="0">
                    <a:pos x="681" y="1449"/>
                  </a:cxn>
                  <a:cxn ang="0">
                    <a:pos x="1067" y="1449"/>
                  </a:cxn>
                  <a:cxn ang="0">
                    <a:pos x="1393" y="1272"/>
                  </a:cxn>
                  <a:cxn ang="0">
                    <a:pos x="1690" y="1420"/>
                  </a:cxn>
                  <a:cxn ang="0">
                    <a:pos x="1897" y="1597"/>
                  </a:cxn>
                  <a:cxn ang="0">
                    <a:pos x="2103" y="1804"/>
                  </a:cxn>
                  <a:cxn ang="0">
                    <a:pos x="2253" y="2013"/>
                  </a:cxn>
                  <a:cxn ang="0">
                    <a:pos x="1955" y="1982"/>
                  </a:cxn>
                  <a:cxn ang="0">
                    <a:pos x="1837" y="2131"/>
                  </a:cxn>
                  <a:cxn ang="0">
                    <a:pos x="1778" y="2338"/>
                  </a:cxn>
                  <a:cxn ang="0">
                    <a:pos x="2046" y="2277"/>
                  </a:cxn>
                  <a:cxn ang="0">
                    <a:pos x="2074" y="2249"/>
                  </a:cxn>
                  <a:cxn ang="0">
                    <a:pos x="2192" y="2189"/>
                  </a:cxn>
                  <a:cxn ang="0">
                    <a:pos x="2371" y="1922"/>
                  </a:cxn>
                  <a:cxn ang="0">
                    <a:pos x="2667" y="1894"/>
                  </a:cxn>
                  <a:cxn ang="0">
                    <a:pos x="2815" y="1894"/>
                  </a:cxn>
                  <a:cxn ang="0">
                    <a:pos x="2667" y="1982"/>
                  </a:cxn>
                  <a:cxn ang="0">
                    <a:pos x="2963" y="2070"/>
                  </a:cxn>
                  <a:cxn ang="0">
                    <a:pos x="3170" y="2159"/>
                  </a:cxn>
                  <a:cxn ang="0">
                    <a:pos x="2934" y="2249"/>
                  </a:cxn>
                  <a:cxn ang="0">
                    <a:pos x="3113" y="2367"/>
                  </a:cxn>
                  <a:cxn ang="0">
                    <a:pos x="3170" y="2604"/>
                  </a:cxn>
                  <a:cxn ang="0">
                    <a:pos x="3496" y="2486"/>
                  </a:cxn>
                  <a:cxn ang="0">
                    <a:pos x="3941" y="2426"/>
                  </a:cxn>
                  <a:cxn ang="0">
                    <a:pos x="3793" y="2308"/>
                  </a:cxn>
                  <a:cxn ang="0">
                    <a:pos x="3557" y="2308"/>
                  </a:cxn>
                  <a:cxn ang="0">
                    <a:pos x="3408" y="2131"/>
                  </a:cxn>
                  <a:cxn ang="0">
                    <a:pos x="3170" y="2040"/>
                  </a:cxn>
                  <a:cxn ang="0">
                    <a:pos x="3350" y="2040"/>
                  </a:cxn>
                  <a:cxn ang="0">
                    <a:pos x="3557" y="1952"/>
                  </a:cxn>
                  <a:cxn ang="0">
                    <a:pos x="3764" y="1863"/>
                  </a:cxn>
                  <a:cxn ang="0">
                    <a:pos x="4059" y="1804"/>
                  </a:cxn>
                  <a:cxn ang="0">
                    <a:pos x="4326" y="1657"/>
                  </a:cxn>
                  <a:cxn ang="0">
                    <a:pos x="4742" y="1390"/>
                  </a:cxn>
                  <a:cxn ang="0">
                    <a:pos x="4682" y="1123"/>
                  </a:cxn>
                  <a:cxn ang="0">
                    <a:pos x="4651" y="916"/>
                  </a:cxn>
                  <a:cxn ang="0">
                    <a:pos x="4387" y="828"/>
                  </a:cxn>
                  <a:cxn ang="0">
                    <a:pos x="4059" y="738"/>
                  </a:cxn>
                  <a:cxn ang="0">
                    <a:pos x="3734" y="679"/>
                  </a:cxn>
                  <a:cxn ang="0">
                    <a:pos x="3438" y="531"/>
                  </a:cxn>
                  <a:cxn ang="0">
                    <a:pos x="3259" y="354"/>
                  </a:cxn>
                  <a:cxn ang="0">
                    <a:pos x="3022" y="236"/>
                  </a:cxn>
                  <a:cxn ang="0">
                    <a:pos x="2994" y="27"/>
                  </a:cxn>
                  <a:cxn ang="0">
                    <a:pos x="2548" y="57"/>
                  </a:cxn>
                  <a:cxn ang="0">
                    <a:pos x="2192" y="118"/>
                  </a:cxn>
                  <a:cxn ang="0">
                    <a:pos x="2133" y="354"/>
                  </a:cxn>
                  <a:cxn ang="0">
                    <a:pos x="1867" y="264"/>
                  </a:cxn>
                  <a:cxn ang="0">
                    <a:pos x="1660" y="264"/>
                  </a:cxn>
                  <a:cxn ang="0">
                    <a:pos x="1423" y="236"/>
                  </a:cxn>
                  <a:cxn ang="0">
                    <a:pos x="888" y="146"/>
                  </a:cxn>
                  <a:cxn ang="0">
                    <a:pos x="504" y="175"/>
                  </a:cxn>
                </a:cxnLst>
                <a:rect l="0" t="0" r="r" b="b"/>
                <a:pathLst>
                  <a:path w="4742" h="2633">
                    <a:moveTo>
                      <a:pt x="474" y="206"/>
                    </a:moveTo>
                    <a:lnTo>
                      <a:pt x="445" y="236"/>
                    </a:lnTo>
                    <a:lnTo>
                      <a:pt x="325" y="236"/>
                    </a:lnTo>
                    <a:lnTo>
                      <a:pt x="325" y="264"/>
                    </a:lnTo>
                    <a:lnTo>
                      <a:pt x="325" y="325"/>
                    </a:lnTo>
                    <a:lnTo>
                      <a:pt x="416" y="413"/>
                    </a:lnTo>
                    <a:lnTo>
                      <a:pt x="416" y="443"/>
                    </a:lnTo>
                    <a:lnTo>
                      <a:pt x="445" y="473"/>
                    </a:lnTo>
                    <a:lnTo>
                      <a:pt x="474" y="473"/>
                    </a:lnTo>
                    <a:lnTo>
                      <a:pt x="474" y="500"/>
                    </a:lnTo>
                    <a:lnTo>
                      <a:pt x="445" y="500"/>
                    </a:lnTo>
                    <a:lnTo>
                      <a:pt x="445" y="531"/>
                    </a:lnTo>
                    <a:lnTo>
                      <a:pt x="474" y="561"/>
                    </a:lnTo>
                    <a:lnTo>
                      <a:pt x="474" y="591"/>
                    </a:lnTo>
                    <a:lnTo>
                      <a:pt x="445" y="591"/>
                    </a:lnTo>
                    <a:lnTo>
                      <a:pt x="445" y="620"/>
                    </a:lnTo>
                    <a:lnTo>
                      <a:pt x="416" y="620"/>
                    </a:lnTo>
                    <a:lnTo>
                      <a:pt x="356" y="679"/>
                    </a:lnTo>
                    <a:lnTo>
                      <a:pt x="325" y="679"/>
                    </a:lnTo>
                    <a:lnTo>
                      <a:pt x="149" y="856"/>
                    </a:lnTo>
                    <a:lnTo>
                      <a:pt x="149" y="886"/>
                    </a:lnTo>
                    <a:lnTo>
                      <a:pt x="118" y="916"/>
                    </a:lnTo>
                    <a:lnTo>
                      <a:pt x="118" y="947"/>
                    </a:lnTo>
                    <a:lnTo>
                      <a:pt x="149" y="975"/>
                    </a:lnTo>
                    <a:lnTo>
                      <a:pt x="149" y="1034"/>
                    </a:lnTo>
                    <a:lnTo>
                      <a:pt x="179" y="1065"/>
                    </a:lnTo>
                    <a:lnTo>
                      <a:pt x="179" y="1093"/>
                    </a:lnTo>
                    <a:lnTo>
                      <a:pt x="149" y="1093"/>
                    </a:lnTo>
                    <a:lnTo>
                      <a:pt x="118" y="1065"/>
                    </a:lnTo>
                    <a:lnTo>
                      <a:pt x="118" y="1093"/>
                    </a:lnTo>
                    <a:lnTo>
                      <a:pt x="60" y="1154"/>
                    </a:lnTo>
                    <a:lnTo>
                      <a:pt x="60" y="1183"/>
                    </a:lnTo>
                    <a:lnTo>
                      <a:pt x="0" y="1241"/>
                    </a:lnTo>
                    <a:lnTo>
                      <a:pt x="0" y="1302"/>
                    </a:lnTo>
                    <a:lnTo>
                      <a:pt x="30" y="1302"/>
                    </a:lnTo>
                    <a:lnTo>
                      <a:pt x="60" y="1302"/>
                    </a:lnTo>
                    <a:lnTo>
                      <a:pt x="60" y="1329"/>
                    </a:lnTo>
                    <a:lnTo>
                      <a:pt x="88" y="1329"/>
                    </a:lnTo>
                    <a:lnTo>
                      <a:pt x="149" y="1390"/>
                    </a:lnTo>
                    <a:lnTo>
                      <a:pt x="207" y="1390"/>
                    </a:lnTo>
                    <a:lnTo>
                      <a:pt x="207" y="1449"/>
                    </a:lnTo>
                    <a:lnTo>
                      <a:pt x="238" y="1420"/>
                    </a:lnTo>
                    <a:lnTo>
                      <a:pt x="267" y="1420"/>
                    </a:lnTo>
                    <a:lnTo>
                      <a:pt x="297" y="1390"/>
                    </a:lnTo>
                    <a:lnTo>
                      <a:pt x="325" y="1420"/>
                    </a:lnTo>
                    <a:lnTo>
                      <a:pt x="416" y="1420"/>
                    </a:lnTo>
                    <a:lnTo>
                      <a:pt x="445" y="1449"/>
                    </a:lnTo>
                    <a:lnTo>
                      <a:pt x="681" y="1449"/>
                    </a:lnTo>
                    <a:lnTo>
                      <a:pt x="681" y="1479"/>
                    </a:lnTo>
                    <a:lnTo>
                      <a:pt x="711" y="1479"/>
                    </a:lnTo>
                    <a:lnTo>
                      <a:pt x="770" y="1538"/>
                    </a:lnTo>
                    <a:lnTo>
                      <a:pt x="770" y="1508"/>
                    </a:lnTo>
                    <a:lnTo>
                      <a:pt x="830" y="1508"/>
                    </a:lnTo>
                    <a:lnTo>
                      <a:pt x="830" y="1479"/>
                    </a:lnTo>
                    <a:lnTo>
                      <a:pt x="860" y="1449"/>
                    </a:lnTo>
                    <a:lnTo>
                      <a:pt x="1067" y="1449"/>
                    </a:lnTo>
                    <a:lnTo>
                      <a:pt x="1125" y="1390"/>
                    </a:lnTo>
                    <a:lnTo>
                      <a:pt x="1125" y="1360"/>
                    </a:lnTo>
                    <a:lnTo>
                      <a:pt x="1185" y="1360"/>
                    </a:lnTo>
                    <a:lnTo>
                      <a:pt x="1216" y="1329"/>
                    </a:lnTo>
                    <a:lnTo>
                      <a:pt x="1244" y="1329"/>
                    </a:lnTo>
                    <a:lnTo>
                      <a:pt x="1244" y="1302"/>
                    </a:lnTo>
                    <a:lnTo>
                      <a:pt x="1393" y="1302"/>
                    </a:lnTo>
                    <a:lnTo>
                      <a:pt x="1393" y="1272"/>
                    </a:lnTo>
                    <a:lnTo>
                      <a:pt x="1511" y="1272"/>
                    </a:lnTo>
                    <a:lnTo>
                      <a:pt x="1511" y="1302"/>
                    </a:lnTo>
                    <a:lnTo>
                      <a:pt x="1541" y="1302"/>
                    </a:lnTo>
                    <a:lnTo>
                      <a:pt x="1600" y="1360"/>
                    </a:lnTo>
                    <a:lnTo>
                      <a:pt x="1660" y="1360"/>
                    </a:lnTo>
                    <a:lnTo>
                      <a:pt x="1660" y="1390"/>
                    </a:lnTo>
                    <a:lnTo>
                      <a:pt x="1690" y="1360"/>
                    </a:lnTo>
                    <a:lnTo>
                      <a:pt x="1690" y="1420"/>
                    </a:lnTo>
                    <a:lnTo>
                      <a:pt x="1718" y="1390"/>
                    </a:lnTo>
                    <a:lnTo>
                      <a:pt x="1778" y="1390"/>
                    </a:lnTo>
                    <a:lnTo>
                      <a:pt x="1837" y="1449"/>
                    </a:lnTo>
                    <a:lnTo>
                      <a:pt x="1867" y="1420"/>
                    </a:lnTo>
                    <a:lnTo>
                      <a:pt x="1897" y="1479"/>
                    </a:lnTo>
                    <a:lnTo>
                      <a:pt x="1926" y="1508"/>
                    </a:lnTo>
                    <a:lnTo>
                      <a:pt x="1897" y="1538"/>
                    </a:lnTo>
                    <a:lnTo>
                      <a:pt x="1897" y="1597"/>
                    </a:lnTo>
                    <a:lnTo>
                      <a:pt x="1926" y="1627"/>
                    </a:lnTo>
                    <a:lnTo>
                      <a:pt x="1955" y="1627"/>
                    </a:lnTo>
                    <a:lnTo>
                      <a:pt x="1955" y="1657"/>
                    </a:lnTo>
                    <a:lnTo>
                      <a:pt x="1985" y="1657"/>
                    </a:lnTo>
                    <a:lnTo>
                      <a:pt x="2015" y="1685"/>
                    </a:lnTo>
                    <a:lnTo>
                      <a:pt x="2015" y="1775"/>
                    </a:lnTo>
                    <a:lnTo>
                      <a:pt x="2046" y="1804"/>
                    </a:lnTo>
                    <a:lnTo>
                      <a:pt x="2103" y="1804"/>
                    </a:lnTo>
                    <a:lnTo>
                      <a:pt x="2133" y="1833"/>
                    </a:lnTo>
                    <a:lnTo>
                      <a:pt x="2133" y="1922"/>
                    </a:lnTo>
                    <a:lnTo>
                      <a:pt x="2164" y="1922"/>
                    </a:lnTo>
                    <a:lnTo>
                      <a:pt x="2164" y="1952"/>
                    </a:lnTo>
                    <a:lnTo>
                      <a:pt x="2192" y="1952"/>
                    </a:lnTo>
                    <a:lnTo>
                      <a:pt x="2192" y="1982"/>
                    </a:lnTo>
                    <a:lnTo>
                      <a:pt x="2222" y="1982"/>
                    </a:lnTo>
                    <a:lnTo>
                      <a:pt x="2253" y="2013"/>
                    </a:lnTo>
                    <a:lnTo>
                      <a:pt x="2222" y="2013"/>
                    </a:lnTo>
                    <a:lnTo>
                      <a:pt x="2192" y="1982"/>
                    </a:lnTo>
                    <a:lnTo>
                      <a:pt x="2133" y="1982"/>
                    </a:lnTo>
                    <a:lnTo>
                      <a:pt x="2103" y="1952"/>
                    </a:lnTo>
                    <a:lnTo>
                      <a:pt x="2074" y="1952"/>
                    </a:lnTo>
                    <a:lnTo>
                      <a:pt x="2074" y="1982"/>
                    </a:lnTo>
                    <a:lnTo>
                      <a:pt x="2015" y="1922"/>
                    </a:lnTo>
                    <a:lnTo>
                      <a:pt x="1955" y="1982"/>
                    </a:lnTo>
                    <a:lnTo>
                      <a:pt x="1955" y="1922"/>
                    </a:lnTo>
                    <a:lnTo>
                      <a:pt x="1926" y="1922"/>
                    </a:lnTo>
                    <a:lnTo>
                      <a:pt x="1897" y="1952"/>
                    </a:lnTo>
                    <a:lnTo>
                      <a:pt x="1867" y="1952"/>
                    </a:lnTo>
                    <a:lnTo>
                      <a:pt x="1867" y="1982"/>
                    </a:lnTo>
                    <a:lnTo>
                      <a:pt x="1897" y="1982"/>
                    </a:lnTo>
                    <a:lnTo>
                      <a:pt x="1897" y="2070"/>
                    </a:lnTo>
                    <a:lnTo>
                      <a:pt x="1837" y="2131"/>
                    </a:lnTo>
                    <a:lnTo>
                      <a:pt x="1837" y="2159"/>
                    </a:lnTo>
                    <a:lnTo>
                      <a:pt x="1808" y="2189"/>
                    </a:lnTo>
                    <a:lnTo>
                      <a:pt x="1778" y="2189"/>
                    </a:lnTo>
                    <a:lnTo>
                      <a:pt x="1778" y="2219"/>
                    </a:lnTo>
                    <a:lnTo>
                      <a:pt x="1808" y="2249"/>
                    </a:lnTo>
                    <a:lnTo>
                      <a:pt x="1748" y="2249"/>
                    </a:lnTo>
                    <a:lnTo>
                      <a:pt x="1718" y="2277"/>
                    </a:lnTo>
                    <a:lnTo>
                      <a:pt x="1778" y="2338"/>
                    </a:lnTo>
                    <a:lnTo>
                      <a:pt x="1808" y="2338"/>
                    </a:lnTo>
                    <a:lnTo>
                      <a:pt x="1867" y="2367"/>
                    </a:lnTo>
                    <a:lnTo>
                      <a:pt x="1867" y="2338"/>
                    </a:lnTo>
                    <a:lnTo>
                      <a:pt x="1926" y="2338"/>
                    </a:lnTo>
                    <a:lnTo>
                      <a:pt x="1955" y="2308"/>
                    </a:lnTo>
                    <a:lnTo>
                      <a:pt x="1985" y="2308"/>
                    </a:lnTo>
                    <a:lnTo>
                      <a:pt x="1985" y="2277"/>
                    </a:lnTo>
                    <a:lnTo>
                      <a:pt x="2046" y="2277"/>
                    </a:lnTo>
                    <a:lnTo>
                      <a:pt x="2046" y="2308"/>
                    </a:lnTo>
                    <a:lnTo>
                      <a:pt x="2103" y="2308"/>
                    </a:lnTo>
                    <a:lnTo>
                      <a:pt x="2103" y="2367"/>
                    </a:lnTo>
                    <a:lnTo>
                      <a:pt x="2133" y="2367"/>
                    </a:lnTo>
                    <a:lnTo>
                      <a:pt x="2133" y="2277"/>
                    </a:lnTo>
                    <a:lnTo>
                      <a:pt x="2103" y="2277"/>
                    </a:lnTo>
                    <a:lnTo>
                      <a:pt x="2103" y="2249"/>
                    </a:lnTo>
                    <a:lnTo>
                      <a:pt x="2074" y="2249"/>
                    </a:lnTo>
                    <a:lnTo>
                      <a:pt x="2074" y="2219"/>
                    </a:lnTo>
                    <a:lnTo>
                      <a:pt x="2103" y="2189"/>
                    </a:lnTo>
                    <a:lnTo>
                      <a:pt x="2103" y="2219"/>
                    </a:lnTo>
                    <a:lnTo>
                      <a:pt x="2133" y="2219"/>
                    </a:lnTo>
                    <a:lnTo>
                      <a:pt x="2133" y="2189"/>
                    </a:lnTo>
                    <a:lnTo>
                      <a:pt x="2164" y="2189"/>
                    </a:lnTo>
                    <a:lnTo>
                      <a:pt x="2192" y="2159"/>
                    </a:lnTo>
                    <a:lnTo>
                      <a:pt x="2192" y="2189"/>
                    </a:lnTo>
                    <a:lnTo>
                      <a:pt x="2283" y="2101"/>
                    </a:lnTo>
                    <a:lnTo>
                      <a:pt x="2283" y="2040"/>
                    </a:lnTo>
                    <a:lnTo>
                      <a:pt x="2310" y="2070"/>
                    </a:lnTo>
                    <a:lnTo>
                      <a:pt x="2310" y="2040"/>
                    </a:lnTo>
                    <a:lnTo>
                      <a:pt x="2340" y="2013"/>
                    </a:lnTo>
                    <a:lnTo>
                      <a:pt x="2340" y="1982"/>
                    </a:lnTo>
                    <a:lnTo>
                      <a:pt x="2371" y="1952"/>
                    </a:lnTo>
                    <a:lnTo>
                      <a:pt x="2371" y="1922"/>
                    </a:lnTo>
                    <a:lnTo>
                      <a:pt x="2401" y="1894"/>
                    </a:lnTo>
                    <a:lnTo>
                      <a:pt x="2520" y="1894"/>
                    </a:lnTo>
                    <a:lnTo>
                      <a:pt x="2548" y="1863"/>
                    </a:lnTo>
                    <a:lnTo>
                      <a:pt x="2548" y="1833"/>
                    </a:lnTo>
                    <a:lnTo>
                      <a:pt x="2578" y="1833"/>
                    </a:lnTo>
                    <a:lnTo>
                      <a:pt x="2548" y="1863"/>
                    </a:lnTo>
                    <a:lnTo>
                      <a:pt x="2578" y="1894"/>
                    </a:lnTo>
                    <a:lnTo>
                      <a:pt x="2667" y="1894"/>
                    </a:lnTo>
                    <a:lnTo>
                      <a:pt x="2667" y="1863"/>
                    </a:lnTo>
                    <a:lnTo>
                      <a:pt x="2638" y="1833"/>
                    </a:lnTo>
                    <a:lnTo>
                      <a:pt x="2667" y="1804"/>
                    </a:lnTo>
                    <a:lnTo>
                      <a:pt x="2667" y="1863"/>
                    </a:lnTo>
                    <a:lnTo>
                      <a:pt x="2697" y="1894"/>
                    </a:lnTo>
                    <a:lnTo>
                      <a:pt x="2756" y="1894"/>
                    </a:lnTo>
                    <a:lnTo>
                      <a:pt x="2785" y="1922"/>
                    </a:lnTo>
                    <a:lnTo>
                      <a:pt x="2815" y="1894"/>
                    </a:lnTo>
                    <a:lnTo>
                      <a:pt x="2845" y="1894"/>
                    </a:lnTo>
                    <a:lnTo>
                      <a:pt x="2785" y="1952"/>
                    </a:lnTo>
                    <a:lnTo>
                      <a:pt x="2756" y="1922"/>
                    </a:lnTo>
                    <a:lnTo>
                      <a:pt x="2638" y="1922"/>
                    </a:lnTo>
                    <a:lnTo>
                      <a:pt x="2667" y="1952"/>
                    </a:lnTo>
                    <a:lnTo>
                      <a:pt x="2697" y="1952"/>
                    </a:lnTo>
                    <a:lnTo>
                      <a:pt x="2697" y="1982"/>
                    </a:lnTo>
                    <a:lnTo>
                      <a:pt x="2667" y="1982"/>
                    </a:lnTo>
                    <a:lnTo>
                      <a:pt x="2697" y="2013"/>
                    </a:lnTo>
                    <a:lnTo>
                      <a:pt x="2727" y="2013"/>
                    </a:lnTo>
                    <a:lnTo>
                      <a:pt x="2727" y="2040"/>
                    </a:lnTo>
                    <a:lnTo>
                      <a:pt x="2785" y="2040"/>
                    </a:lnTo>
                    <a:lnTo>
                      <a:pt x="2815" y="2070"/>
                    </a:lnTo>
                    <a:lnTo>
                      <a:pt x="2875" y="2070"/>
                    </a:lnTo>
                    <a:lnTo>
                      <a:pt x="2904" y="2040"/>
                    </a:lnTo>
                    <a:lnTo>
                      <a:pt x="2963" y="2070"/>
                    </a:lnTo>
                    <a:lnTo>
                      <a:pt x="2994" y="2040"/>
                    </a:lnTo>
                    <a:lnTo>
                      <a:pt x="3022" y="2040"/>
                    </a:lnTo>
                    <a:lnTo>
                      <a:pt x="3052" y="2070"/>
                    </a:lnTo>
                    <a:lnTo>
                      <a:pt x="3113" y="2070"/>
                    </a:lnTo>
                    <a:lnTo>
                      <a:pt x="3140" y="2040"/>
                    </a:lnTo>
                    <a:lnTo>
                      <a:pt x="3140" y="2070"/>
                    </a:lnTo>
                    <a:lnTo>
                      <a:pt x="3201" y="2131"/>
                    </a:lnTo>
                    <a:lnTo>
                      <a:pt x="3170" y="2159"/>
                    </a:lnTo>
                    <a:lnTo>
                      <a:pt x="3140" y="2131"/>
                    </a:lnTo>
                    <a:lnTo>
                      <a:pt x="3113" y="2159"/>
                    </a:lnTo>
                    <a:lnTo>
                      <a:pt x="3082" y="2159"/>
                    </a:lnTo>
                    <a:lnTo>
                      <a:pt x="3052" y="2189"/>
                    </a:lnTo>
                    <a:lnTo>
                      <a:pt x="3022" y="2189"/>
                    </a:lnTo>
                    <a:lnTo>
                      <a:pt x="2963" y="2219"/>
                    </a:lnTo>
                    <a:lnTo>
                      <a:pt x="2963" y="2249"/>
                    </a:lnTo>
                    <a:lnTo>
                      <a:pt x="2934" y="2249"/>
                    </a:lnTo>
                    <a:lnTo>
                      <a:pt x="2875" y="2308"/>
                    </a:lnTo>
                    <a:lnTo>
                      <a:pt x="2904" y="2338"/>
                    </a:lnTo>
                    <a:lnTo>
                      <a:pt x="2963" y="2308"/>
                    </a:lnTo>
                    <a:lnTo>
                      <a:pt x="2994" y="2308"/>
                    </a:lnTo>
                    <a:lnTo>
                      <a:pt x="3022" y="2338"/>
                    </a:lnTo>
                    <a:lnTo>
                      <a:pt x="3052" y="2338"/>
                    </a:lnTo>
                    <a:lnTo>
                      <a:pt x="3082" y="2367"/>
                    </a:lnTo>
                    <a:lnTo>
                      <a:pt x="3113" y="2367"/>
                    </a:lnTo>
                    <a:lnTo>
                      <a:pt x="3140" y="2396"/>
                    </a:lnTo>
                    <a:lnTo>
                      <a:pt x="3170" y="2396"/>
                    </a:lnTo>
                    <a:lnTo>
                      <a:pt x="3170" y="2426"/>
                    </a:lnTo>
                    <a:lnTo>
                      <a:pt x="3201" y="2456"/>
                    </a:lnTo>
                    <a:lnTo>
                      <a:pt x="3170" y="2486"/>
                    </a:lnTo>
                    <a:lnTo>
                      <a:pt x="3170" y="2574"/>
                    </a:lnTo>
                    <a:lnTo>
                      <a:pt x="3140" y="2574"/>
                    </a:lnTo>
                    <a:lnTo>
                      <a:pt x="3170" y="2604"/>
                    </a:lnTo>
                    <a:lnTo>
                      <a:pt x="3201" y="2604"/>
                    </a:lnTo>
                    <a:lnTo>
                      <a:pt x="3231" y="2633"/>
                    </a:lnTo>
                    <a:lnTo>
                      <a:pt x="3350" y="2633"/>
                    </a:lnTo>
                    <a:lnTo>
                      <a:pt x="3408" y="2574"/>
                    </a:lnTo>
                    <a:lnTo>
                      <a:pt x="3408" y="2544"/>
                    </a:lnTo>
                    <a:lnTo>
                      <a:pt x="3438" y="2514"/>
                    </a:lnTo>
                    <a:lnTo>
                      <a:pt x="3468" y="2514"/>
                    </a:lnTo>
                    <a:lnTo>
                      <a:pt x="3496" y="2486"/>
                    </a:lnTo>
                    <a:lnTo>
                      <a:pt x="3584" y="2486"/>
                    </a:lnTo>
                    <a:lnTo>
                      <a:pt x="3615" y="2456"/>
                    </a:lnTo>
                    <a:lnTo>
                      <a:pt x="3645" y="2456"/>
                    </a:lnTo>
                    <a:lnTo>
                      <a:pt x="3675" y="2426"/>
                    </a:lnTo>
                    <a:lnTo>
                      <a:pt x="3675" y="2396"/>
                    </a:lnTo>
                    <a:lnTo>
                      <a:pt x="3764" y="2396"/>
                    </a:lnTo>
                    <a:lnTo>
                      <a:pt x="3793" y="2426"/>
                    </a:lnTo>
                    <a:lnTo>
                      <a:pt x="3941" y="2426"/>
                    </a:lnTo>
                    <a:lnTo>
                      <a:pt x="3941" y="2338"/>
                    </a:lnTo>
                    <a:lnTo>
                      <a:pt x="3970" y="2338"/>
                    </a:lnTo>
                    <a:lnTo>
                      <a:pt x="4000" y="2308"/>
                    </a:lnTo>
                    <a:lnTo>
                      <a:pt x="3970" y="2308"/>
                    </a:lnTo>
                    <a:lnTo>
                      <a:pt x="3941" y="2277"/>
                    </a:lnTo>
                    <a:lnTo>
                      <a:pt x="3852" y="2277"/>
                    </a:lnTo>
                    <a:lnTo>
                      <a:pt x="3822" y="2308"/>
                    </a:lnTo>
                    <a:lnTo>
                      <a:pt x="3793" y="2308"/>
                    </a:lnTo>
                    <a:lnTo>
                      <a:pt x="3764" y="2277"/>
                    </a:lnTo>
                    <a:lnTo>
                      <a:pt x="3704" y="2338"/>
                    </a:lnTo>
                    <a:lnTo>
                      <a:pt x="3675" y="2338"/>
                    </a:lnTo>
                    <a:lnTo>
                      <a:pt x="3645" y="2308"/>
                    </a:lnTo>
                    <a:lnTo>
                      <a:pt x="3645" y="2338"/>
                    </a:lnTo>
                    <a:lnTo>
                      <a:pt x="3615" y="2338"/>
                    </a:lnTo>
                    <a:lnTo>
                      <a:pt x="3584" y="2308"/>
                    </a:lnTo>
                    <a:lnTo>
                      <a:pt x="3557" y="2308"/>
                    </a:lnTo>
                    <a:lnTo>
                      <a:pt x="3557" y="2249"/>
                    </a:lnTo>
                    <a:lnTo>
                      <a:pt x="3527" y="2219"/>
                    </a:lnTo>
                    <a:lnTo>
                      <a:pt x="3468" y="2159"/>
                    </a:lnTo>
                    <a:lnTo>
                      <a:pt x="3438" y="2159"/>
                    </a:lnTo>
                    <a:lnTo>
                      <a:pt x="3438" y="2131"/>
                    </a:lnTo>
                    <a:lnTo>
                      <a:pt x="3377" y="2189"/>
                    </a:lnTo>
                    <a:lnTo>
                      <a:pt x="3377" y="2159"/>
                    </a:lnTo>
                    <a:lnTo>
                      <a:pt x="3408" y="2131"/>
                    </a:lnTo>
                    <a:lnTo>
                      <a:pt x="3377" y="2131"/>
                    </a:lnTo>
                    <a:lnTo>
                      <a:pt x="3350" y="2101"/>
                    </a:lnTo>
                    <a:lnTo>
                      <a:pt x="3289" y="2101"/>
                    </a:lnTo>
                    <a:lnTo>
                      <a:pt x="3231" y="2070"/>
                    </a:lnTo>
                    <a:lnTo>
                      <a:pt x="3231" y="2101"/>
                    </a:lnTo>
                    <a:lnTo>
                      <a:pt x="3201" y="2070"/>
                    </a:lnTo>
                    <a:lnTo>
                      <a:pt x="3201" y="2040"/>
                    </a:lnTo>
                    <a:lnTo>
                      <a:pt x="3170" y="2040"/>
                    </a:lnTo>
                    <a:lnTo>
                      <a:pt x="3170" y="2013"/>
                    </a:lnTo>
                    <a:lnTo>
                      <a:pt x="3201" y="2013"/>
                    </a:lnTo>
                    <a:lnTo>
                      <a:pt x="3231" y="2040"/>
                    </a:lnTo>
                    <a:lnTo>
                      <a:pt x="3289" y="2040"/>
                    </a:lnTo>
                    <a:lnTo>
                      <a:pt x="3289" y="2013"/>
                    </a:lnTo>
                    <a:lnTo>
                      <a:pt x="3320" y="2040"/>
                    </a:lnTo>
                    <a:lnTo>
                      <a:pt x="3320" y="2070"/>
                    </a:lnTo>
                    <a:lnTo>
                      <a:pt x="3350" y="2040"/>
                    </a:lnTo>
                    <a:lnTo>
                      <a:pt x="3377" y="2040"/>
                    </a:lnTo>
                    <a:lnTo>
                      <a:pt x="3408" y="2070"/>
                    </a:lnTo>
                    <a:lnTo>
                      <a:pt x="3438" y="2040"/>
                    </a:lnTo>
                    <a:lnTo>
                      <a:pt x="3468" y="2040"/>
                    </a:lnTo>
                    <a:lnTo>
                      <a:pt x="3496" y="2013"/>
                    </a:lnTo>
                    <a:lnTo>
                      <a:pt x="3527" y="2013"/>
                    </a:lnTo>
                    <a:lnTo>
                      <a:pt x="3557" y="1982"/>
                    </a:lnTo>
                    <a:lnTo>
                      <a:pt x="3557" y="1952"/>
                    </a:lnTo>
                    <a:lnTo>
                      <a:pt x="3584" y="1952"/>
                    </a:lnTo>
                    <a:lnTo>
                      <a:pt x="3584" y="2013"/>
                    </a:lnTo>
                    <a:lnTo>
                      <a:pt x="3615" y="1982"/>
                    </a:lnTo>
                    <a:lnTo>
                      <a:pt x="3615" y="1952"/>
                    </a:lnTo>
                    <a:lnTo>
                      <a:pt x="3645" y="1952"/>
                    </a:lnTo>
                    <a:lnTo>
                      <a:pt x="3704" y="1894"/>
                    </a:lnTo>
                    <a:lnTo>
                      <a:pt x="3734" y="1894"/>
                    </a:lnTo>
                    <a:lnTo>
                      <a:pt x="3764" y="1863"/>
                    </a:lnTo>
                    <a:lnTo>
                      <a:pt x="3793" y="1863"/>
                    </a:lnTo>
                    <a:lnTo>
                      <a:pt x="3822" y="1894"/>
                    </a:lnTo>
                    <a:lnTo>
                      <a:pt x="3882" y="1833"/>
                    </a:lnTo>
                    <a:lnTo>
                      <a:pt x="3941" y="1833"/>
                    </a:lnTo>
                    <a:lnTo>
                      <a:pt x="3970" y="1863"/>
                    </a:lnTo>
                    <a:lnTo>
                      <a:pt x="3970" y="1833"/>
                    </a:lnTo>
                    <a:lnTo>
                      <a:pt x="4030" y="1804"/>
                    </a:lnTo>
                    <a:lnTo>
                      <a:pt x="4059" y="1804"/>
                    </a:lnTo>
                    <a:lnTo>
                      <a:pt x="4089" y="1775"/>
                    </a:lnTo>
                    <a:lnTo>
                      <a:pt x="4119" y="1775"/>
                    </a:lnTo>
                    <a:lnTo>
                      <a:pt x="4150" y="1745"/>
                    </a:lnTo>
                    <a:lnTo>
                      <a:pt x="4326" y="1745"/>
                    </a:lnTo>
                    <a:lnTo>
                      <a:pt x="4326" y="1715"/>
                    </a:lnTo>
                    <a:lnTo>
                      <a:pt x="4326" y="1685"/>
                    </a:lnTo>
                    <a:lnTo>
                      <a:pt x="4357" y="1657"/>
                    </a:lnTo>
                    <a:lnTo>
                      <a:pt x="4326" y="1657"/>
                    </a:lnTo>
                    <a:lnTo>
                      <a:pt x="4326" y="1567"/>
                    </a:lnTo>
                    <a:lnTo>
                      <a:pt x="4357" y="1567"/>
                    </a:lnTo>
                    <a:lnTo>
                      <a:pt x="4387" y="1538"/>
                    </a:lnTo>
                    <a:lnTo>
                      <a:pt x="4444" y="1538"/>
                    </a:lnTo>
                    <a:lnTo>
                      <a:pt x="4444" y="1479"/>
                    </a:lnTo>
                    <a:lnTo>
                      <a:pt x="4712" y="1479"/>
                    </a:lnTo>
                    <a:lnTo>
                      <a:pt x="4712" y="1420"/>
                    </a:lnTo>
                    <a:lnTo>
                      <a:pt x="4742" y="1390"/>
                    </a:lnTo>
                    <a:lnTo>
                      <a:pt x="4742" y="1329"/>
                    </a:lnTo>
                    <a:lnTo>
                      <a:pt x="4712" y="1329"/>
                    </a:lnTo>
                    <a:lnTo>
                      <a:pt x="4712" y="1272"/>
                    </a:lnTo>
                    <a:lnTo>
                      <a:pt x="4682" y="1241"/>
                    </a:lnTo>
                    <a:lnTo>
                      <a:pt x="4651" y="1241"/>
                    </a:lnTo>
                    <a:lnTo>
                      <a:pt x="4651" y="1154"/>
                    </a:lnTo>
                    <a:lnTo>
                      <a:pt x="4712" y="1154"/>
                    </a:lnTo>
                    <a:lnTo>
                      <a:pt x="4682" y="1123"/>
                    </a:lnTo>
                    <a:lnTo>
                      <a:pt x="4651" y="1123"/>
                    </a:lnTo>
                    <a:lnTo>
                      <a:pt x="4651" y="1065"/>
                    </a:lnTo>
                    <a:lnTo>
                      <a:pt x="4682" y="1065"/>
                    </a:lnTo>
                    <a:lnTo>
                      <a:pt x="4742" y="1004"/>
                    </a:lnTo>
                    <a:lnTo>
                      <a:pt x="4712" y="975"/>
                    </a:lnTo>
                    <a:lnTo>
                      <a:pt x="4712" y="886"/>
                    </a:lnTo>
                    <a:lnTo>
                      <a:pt x="4682" y="886"/>
                    </a:lnTo>
                    <a:lnTo>
                      <a:pt x="4651" y="916"/>
                    </a:lnTo>
                    <a:lnTo>
                      <a:pt x="4623" y="916"/>
                    </a:lnTo>
                    <a:lnTo>
                      <a:pt x="4594" y="886"/>
                    </a:lnTo>
                    <a:lnTo>
                      <a:pt x="4564" y="886"/>
                    </a:lnTo>
                    <a:lnTo>
                      <a:pt x="4564" y="856"/>
                    </a:lnTo>
                    <a:lnTo>
                      <a:pt x="4505" y="856"/>
                    </a:lnTo>
                    <a:lnTo>
                      <a:pt x="4444" y="798"/>
                    </a:lnTo>
                    <a:lnTo>
                      <a:pt x="4414" y="828"/>
                    </a:lnTo>
                    <a:lnTo>
                      <a:pt x="4387" y="828"/>
                    </a:lnTo>
                    <a:lnTo>
                      <a:pt x="4357" y="798"/>
                    </a:lnTo>
                    <a:lnTo>
                      <a:pt x="4326" y="798"/>
                    </a:lnTo>
                    <a:lnTo>
                      <a:pt x="4296" y="768"/>
                    </a:lnTo>
                    <a:lnTo>
                      <a:pt x="4237" y="768"/>
                    </a:lnTo>
                    <a:lnTo>
                      <a:pt x="4207" y="738"/>
                    </a:lnTo>
                    <a:lnTo>
                      <a:pt x="4150" y="798"/>
                    </a:lnTo>
                    <a:lnTo>
                      <a:pt x="4119" y="768"/>
                    </a:lnTo>
                    <a:lnTo>
                      <a:pt x="4059" y="738"/>
                    </a:lnTo>
                    <a:lnTo>
                      <a:pt x="4030" y="709"/>
                    </a:lnTo>
                    <a:lnTo>
                      <a:pt x="4030" y="679"/>
                    </a:lnTo>
                    <a:lnTo>
                      <a:pt x="3970" y="620"/>
                    </a:lnTo>
                    <a:lnTo>
                      <a:pt x="3941" y="620"/>
                    </a:lnTo>
                    <a:lnTo>
                      <a:pt x="3912" y="650"/>
                    </a:lnTo>
                    <a:lnTo>
                      <a:pt x="3793" y="650"/>
                    </a:lnTo>
                    <a:lnTo>
                      <a:pt x="3734" y="709"/>
                    </a:lnTo>
                    <a:lnTo>
                      <a:pt x="3734" y="679"/>
                    </a:lnTo>
                    <a:lnTo>
                      <a:pt x="3675" y="679"/>
                    </a:lnTo>
                    <a:lnTo>
                      <a:pt x="3615" y="620"/>
                    </a:lnTo>
                    <a:lnTo>
                      <a:pt x="3557" y="620"/>
                    </a:lnTo>
                    <a:lnTo>
                      <a:pt x="3527" y="650"/>
                    </a:lnTo>
                    <a:lnTo>
                      <a:pt x="3496" y="650"/>
                    </a:lnTo>
                    <a:lnTo>
                      <a:pt x="3468" y="620"/>
                    </a:lnTo>
                    <a:lnTo>
                      <a:pt x="3438" y="620"/>
                    </a:lnTo>
                    <a:lnTo>
                      <a:pt x="3438" y="531"/>
                    </a:lnTo>
                    <a:lnTo>
                      <a:pt x="3408" y="500"/>
                    </a:lnTo>
                    <a:lnTo>
                      <a:pt x="3408" y="473"/>
                    </a:lnTo>
                    <a:lnTo>
                      <a:pt x="3377" y="443"/>
                    </a:lnTo>
                    <a:lnTo>
                      <a:pt x="3377" y="413"/>
                    </a:lnTo>
                    <a:lnTo>
                      <a:pt x="3320" y="413"/>
                    </a:lnTo>
                    <a:lnTo>
                      <a:pt x="3320" y="382"/>
                    </a:lnTo>
                    <a:lnTo>
                      <a:pt x="3289" y="354"/>
                    </a:lnTo>
                    <a:lnTo>
                      <a:pt x="3259" y="354"/>
                    </a:lnTo>
                    <a:lnTo>
                      <a:pt x="3231" y="382"/>
                    </a:lnTo>
                    <a:lnTo>
                      <a:pt x="3170" y="354"/>
                    </a:lnTo>
                    <a:lnTo>
                      <a:pt x="3082" y="354"/>
                    </a:lnTo>
                    <a:lnTo>
                      <a:pt x="3113" y="325"/>
                    </a:lnTo>
                    <a:lnTo>
                      <a:pt x="3082" y="325"/>
                    </a:lnTo>
                    <a:lnTo>
                      <a:pt x="3082" y="264"/>
                    </a:lnTo>
                    <a:lnTo>
                      <a:pt x="3052" y="236"/>
                    </a:lnTo>
                    <a:lnTo>
                      <a:pt x="3022" y="236"/>
                    </a:lnTo>
                    <a:lnTo>
                      <a:pt x="3022" y="206"/>
                    </a:lnTo>
                    <a:lnTo>
                      <a:pt x="3082" y="206"/>
                    </a:lnTo>
                    <a:lnTo>
                      <a:pt x="3113" y="175"/>
                    </a:lnTo>
                    <a:lnTo>
                      <a:pt x="3113" y="146"/>
                    </a:lnTo>
                    <a:lnTo>
                      <a:pt x="3082" y="146"/>
                    </a:lnTo>
                    <a:lnTo>
                      <a:pt x="3022" y="87"/>
                    </a:lnTo>
                    <a:lnTo>
                      <a:pt x="3022" y="57"/>
                    </a:lnTo>
                    <a:lnTo>
                      <a:pt x="2994" y="27"/>
                    </a:lnTo>
                    <a:lnTo>
                      <a:pt x="2963" y="27"/>
                    </a:lnTo>
                    <a:lnTo>
                      <a:pt x="2963" y="0"/>
                    </a:lnTo>
                    <a:lnTo>
                      <a:pt x="2727" y="0"/>
                    </a:lnTo>
                    <a:lnTo>
                      <a:pt x="2697" y="27"/>
                    </a:lnTo>
                    <a:lnTo>
                      <a:pt x="2638" y="27"/>
                    </a:lnTo>
                    <a:lnTo>
                      <a:pt x="2608" y="0"/>
                    </a:lnTo>
                    <a:lnTo>
                      <a:pt x="2548" y="0"/>
                    </a:lnTo>
                    <a:lnTo>
                      <a:pt x="2548" y="57"/>
                    </a:lnTo>
                    <a:lnTo>
                      <a:pt x="2520" y="87"/>
                    </a:lnTo>
                    <a:lnTo>
                      <a:pt x="2429" y="87"/>
                    </a:lnTo>
                    <a:lnTo>
                      <a:pt x="2401" y="87"/>
                    </a:lnTo>
                    <a:lnTo>
                      <a:pt x="2371" y="57"/>
                    </a:lnTo>
                    <a:lnTo>
                      <a:pt x="2310" y="57"/>
                    </a:lnTo>
                    <a:lnTo>
                      <a:pt x="2283" y="87"/>
                    </a:lnTo>
                    <a:lnTo>
                      <a:pt x="2192" y="87"/>
                    </a:lnTo>
                    <a:lnTo>
                      <a:pt x="2192" y="118"/>
                    </a:lnTo>
                    <a:lnTo>
                      <a:pt x="2164" y="118"/>
                    </a:lnTo>
                    <a:lnTo>
                      <a:pt x="2133" y="146"/>
                    </a:lnTo>
                    <a:lnTo>
                      <a:pt x="2133" y="206"/>
                    </a:lnTo>
                    <a:lnTo>
                      <a:pt x="2103" y="236"/>
                    </a:lnTo>
                    <a:lnTo>
                      <a:pt x="2133" y="264"/>
                    </a:lnTo>
                    <a:lnTo>
                      <a:pt x="2133" y="325"/>
                    </a:lnTo>
                    <a:lnTo>
                      <a:pt x="2164" y="325"/>
                    </a:lnTo>
                    <a:lnTo>
                      <a:pt x="2133" y="354"/>
                    </a:lnTo>
                    <a:lnTo>
                      <a:pt x="2103" y="354"/>
                    </a:lnTo>
                    <a:lnTo>
                      <a:pt x="2046" y="294"/>
                    </a:lnTo>
                    <a:lnTo>
                      <a:pt x="2046" y="264"/>
                    </a:lnTo>
                    <a:lnTo>
                      <a:pt x="1985" y="264"/>
                    </a:lnTo>
                    <a:lnTo>
                      <a:pt x="1955" y="294"/>
                    </a:lnTo>
                    <a:lnTo>
                      <a:pt x="1926" y="294"/>
                    </a:lnTo>
                    <a:lnTo>
                      <a:pt x="1897" y="264"/>
                    </a:lnTo>
                    <a:lnTo>
                      <a:pt x="1867" y="264"/>
                    </a:lnTo>
                    <a:lnTo>
                      <a:pt x="1837" y="294"/>
                    </a:lnTo>
                    <a:lnTo>
                      <a:pt x="1808" y="294"/>
                    </a:lnTo>
                    <a:lnTo>
                      <a:pt x="1808" y="325"/>
                    </a:lnTo>
                    <a:lnTo>
                      <a:pt x="1778" y="294"/>
                    </a:lnTo>
                    <a:lnTo>
                      <a:pt x="1778" y="236"/>
                    </a:lnTo>
                    <a:lnTo>
                      <a:pt x="1718" y="236"/>
                    </a:lnTo>
                    <a:lnTo>
                      <a:pt x="1690" y="264"/>
                    </a:lnTo>
                    <a:lnTo>
                      <a:pt x="1660" y="264"/>
                    </a:lnTo>
                    <a:lnTo>
                      <a:pt x="1660" y="294"/>
                    </a:lnTo>
                    <a:lnTo>
                      <a:pt x="1600" y="236"/>
                    </a:lnTo>
                    <a:lnTo>
                      <a:pt x="1571" y="264"/>
                    </a:lnTo>
                    <a:lnTo>
                      <a:pt x="1541" y="236"/>
                    </a:lnTo>
                    <a:lnTo>
                      <a:pt x="1511" y="236"/>
                    </a:lnTo>
                    <a:lnTo>
                      <a:pt x="1480" y="264"/>
                    </a:lnTo>
                    <a:lnTo>
                      <a:pt x="1453" y="236"/>
                    </a:lnTo>
                    <a:lnTo>
                      <a:pt x="1423" y="236"/>
                    </a:lnTo>
                    <a:lnTo>
                      <a:pt x="1423" y="264"/>
                    </a:lnTo>
                    <a:lnTo>
                      <a:pt x="1393" y="264"/>
                    </a:lnTo>
                    <a:lnTo>
                      <a:pt x="1362" y="236"/>
                    </a:lnTo>
                    <a:lnTo>
                      <a:pt x="1273" y="236"/>
                    </a:lnTo>
                    <a:lnTo>
                      <a:pt x="1216" y="175"/>
                    </a:lnTo>
                    <a:lnTo>
                      <a:pt x="1067" y="175"/>
                    </a:lnTo>
                    <a:lnTo>
                      <a:pt x="1037" y="146"/>
                    </a:lnTo>
                    <a:lnTo>
                      <a:pt x="888" y="146"/>
                    </a:lnTo>
                    <a:lnTo>
                      <a:pt x="860" y="118"/>
                    </a:lnTo>
                    <a:lnTo>
                      <a:pt x="830" y="146"/>
                    </a:lnTo>
                    <a:lnTo>
                      <a:pt x="800" y="146"/>
                    </a:lnTo>
                    <a:lnTo>
                      <a:pt x="770" y="118"/>
                    </a:lnTo>
                    <a:lnTo>
                      <a:pt x="711" y="118"/>
                    </a:lnTo>
                    <a:lnTo>
                      <a:pt x="681" y="146"/>
                    </a:lnTo>
                    <a:lnTo>
                      <a:pt x="534" y="146"/>
                    </a:lnTo>
                    <a:lnTo>
                      <a:pt x="504" y="175"/>
                    </a:lnTo>
                    <a:lnTo>
                      <a:pt x="504" y="206"/>
                    </a:lnTo>
                    <a:lnTo>
                      <a:pt x="474" y="206"/>
                    </a:lnTo>
                    <a:close/>
                  </a:path>
                </a:pathLst>
              </a:custGeom>
              <a:solidFill>
                <a:srgbClr val="FECC2E"/>
              </a:solidFill>
              <a:ln w="9525">
                <a:noFill/>
                <a:round/>
                <a:headEnd/>
                <a:tailEnd/>
              </a:ln>
            </p:spPr>
            <p:txBody>
              <a:bodyPr/>
              <a:lstStyle/>
              <a:p>
                <a:endParaRPr lang="en-GB"/>
              </a:p>
            </p:txBody>
          </p:sp>
          <p:sp>
            <p:nvSpPr>
              <p:cNvPr id="23573" name="Freeform 21"/>
              <p:cNvSpPr>
                <a:spLocks/>
              </p:cNvSpPr>
              <p:nvPr/>
            </p:nvSpPr>
            <p:spPr bwMode="auto">
              <a:xfrm>
                <a:off x="4887" y="2890"/>
                <a:ext cx="30" cy="29"/>
              </a:xfrm>
              <a:custGeom>
                <a:avLst/>
                <a:gdLst/>
                <a:ahLst/>
                <a:cxnLst>
                  <a:cxn ang="0">
                    <a:pos x="88" y="119"/>
                  </a:cxn>
                  <a:cxn ang="0">
                    <a:pos x="118" y="119"/>
                  </a:cxn>
                  <a:cxn ang="0">
                    <a:pos x="118" y="89"/>
                  </a:cxn>
                  <a:cxn ang="0">
                    <a:pos x="30" y="0"/>
                  </a:cxn>
                  <a:cxn ang="0">
                    <a:pos x="0" y="0"/>
                  </a:cxn>
                  <a:cxn ang="0">
                    <a:pos x="30" y="30"/>
                  </a:cxn>
                  <a:cxn ang="0">
                    <a:pos x="30" y="89"/>
                  </a:cxn>
                  <a:cxn ang="0">
                    <a:pos x="57" y="89"/>
                  </a:cxn>
                  <a:cxn ang="0">
                    <a:pos x="88" y="119"/>
                  </a:cxn>
                </a:cxnLst>
                <a:rect l="0" t="0" r="r" b="b"/>
                <a:pathLst>
                  <a:path w="118" h="119">
                    <a:moveTo>
                      <a:pt x="88" y="119"/>
                    </a:moveTo>
                    <a:lnTo>
                      <a:pt x="118" y="119"/>
                    </a:lnTo>
                    <a:lnTo>
                      <a:pt x="118" y="89"/>
                    </a:lnTo>
                    <a:lnTo>
                      <a:pt x="30" y="0"/>
                    </a:lnTo>
                    <a:lnTo>
                      <a:pt x="0" y="0"/>
                    </a:lnTo>
                    <a:lnTo>
                      <a:pt x="30" y="30"/>
                    </a:lnTo>
                    <a:lnTo>
                      <a:pt x="30" y="89"/>
                    </a:lnTo>
                    <a:lnTo>
                      <a:pt x="57" y="89"/>
                    </a:lnTo>
                    <a:lnTo>
                      <a:pt x="88" y="119"/>
                    </a:lnTo>
                    <a:close/>
                  </a:path>
                </a:pathLst>
              </a:custGeom>
              <a:solidFill>
                <a:srgbClr val="E6F6ED"/>
              </a:solidFill>
              <a:ln w="9525">
                <a:noFill/>
                <a:round/>
                <a:headEnd/>
                <a:tailEnd/>
              </a:ln>
            </p:spPr>
            <p:txBody>
              <a:bodyPr/>
              <a:lstStyle/>
              <a:p>
                <a:endParaRPr lang="en-GB"/>
              </a:p>
            </p:txBody>
          </p:sp>
          <p:sp>
            <p:nvSpPr>
              <p:cNvPr id="23574" name="Freeform 22"/>
              <p:cNvSpPr>
                <a:spLocks/>
              </p:cNvSpPr>
              <p:nvPr/>
            </p:nvSpPr>
            <p:spPr bwMode="auto">
              <a:xfrm>
                <a:off x="4887" y="2882"/>
                <a:ext cx="8" cy="8"/>
              </a:xfrm>
              <a:custGeom>
                <a:avLst/>
                <a:gdLst/>
                <a:ahLst/>
                <a:cxnLst>
                  <a:cxn ang="0">
                    <a:pos x="0" y="0"/>
                  </a:cxn>
                  <a:cxn ang="0">
                    <a:pos x="0" y="30"/>
                  </a:cxn>
                  <a:cxn ang="0">
                    <a:pos x="30" y="30"/>
                  </a:cxn>
                  <a:cxn ang="0">
                    <a:pos x="0" y="0"/>
                  </a:cxn>
                </a:cxnLst>
                <a:rect l="0" t="0" r="r" b="b"/>
                <a:pathLst>
                  <a:path w="30" h="30">
                    <a:moveTo>
                      <a:pt x="0" y="0"/>
                    </a:moveTo>
                    <a:lnTo>
                      <a:pt x="0" y="30"/>
                    </a:lnTo>
                    <a:lnTo>
                      <a:pt x="30" y="30"/>
                    </a:lnTo>
                    <a:lnTo>
                      <a:pt x="0" y="0"/>
                    </a:lnTo>
                    <a:close/>
                  </a:path>
                </a:pathLst>
              </a:custGeom>
              <a:solidFill>
                <a:srgbClr val="FECC2E"/>
              </a:solidFill>
              <a:ln w="9525">
                <a:noFill/>
                <a:round/>
                <a:headEnd/>
                <a:tailEnd/>
              </a:ln>
            </p:spPr>
            <p:txBody>
              <a:bodyPr/>
              <a:lstStyle/>
              <a:p>
                <a:endParaRPr lang="en-GB"/>
              </a:p>
            </p:txBody>
          </p:sp>
          <p:sp>
            <p:nvSpPr>
              <p:cNvPr id="23575" name="Freeform 23"/>
              <p:cNvSpPr>
                <a:spLocks/>
              </p:cNvSpPr>
              <p:nvPr/>
            </p:nvSpPr>
            <p:spPr bwMode="auto">
              <a:xfrm>
                <a:off x="4316" y="3186"/>
                <a:ext cx="1342" cy="532"/>
              </a:xfrm>
              <a:custGeom>
                <a:avLst/>
                <a:gdLst/>
                <a:ahLst/>
                <a:cxnLst>
                  <a:cxn ang="0">
                    <a:pos x="1719" y="148"/>
                  </a:cxn>
                  <a:cxn ang="0">
                    <a:pos x="1512" y="237"/>
                  </a:cxn>
                  <a:cxn ang="0">
                    <a:pos x="1185" y="325"/>
                  </a:cxn>
                  <a:cxn ang="0">
                    <a:pos x="802" y="295"/>
                  </a:cxn>
                  <a:cxn ang="0">
                    <a:pos x="564" y="207"/>
                  </a:cxn>
                  <a:cxn ang="0">
                    <a:pos x="297" y="0"/>
                  </a:cxn>
                  <a:cxn ang="0">
                    <a:pos x="118" y="89"/>
                  </a:cxn>
                  <a:cxn ang="0">
                    <a:pos x="149" y="268"/>
                  </a:cxn>
                  <a:cxn ang="0">
                    <a:pos x="29" y="443"/>
                  </a:cxn>
                  <a:cxn ang="0">
                    <a:pos x="118" y="562"/>
                  </a:cxn>
                  <a:cxn ang="0">
                    <a:pos x="236" y="532"/>
                  </a:cxn>
                  <a:cxn ang="0">
                    <a:pos x="386" y="386"/>
                  </a:cxn>
                  <a:cxn ang="0">
                    <a:pos x="830" y="386"/>
                  </a:cxn>
                  <a:cxn ang="0">
                    <a:pos x="920" y="504"/>
                  </a:cxn>
                  <a:cxn ang="0">
                    <a:pos x="564" y="562"/>
                  </a:cxn>
                  <a:cxn ang="0">
                    <a:pos x="356" y="593"/>
                  </a:cxn>
                  <a:cxn ang="0">
                    <a:pos x="118" y="650"/>
                  </a:cxn>
                  <a:cxn ang="0">
                    <a:pos x="60" y="918"/>
                  </a:cxn>
                  <a:cxn ang="0">
                    <a:pos x="209" y="977"/>
                  </a:cxn>
                  <a:cxn ang="0">
                    <a:pos x="267" y="1154"/>
                  </a:cxn>
                  <a:cxn ang="0">
                    <a:pos x="236" y="1273"/>
                  </a:cxn>
                  <a:cxn ang="0">
                    <a:pos x="149" y="1243"/>
                  </a:cxn>
                  <a:cxn ang="0">
                    <a:pos x="236" y="1333"/>
                  </a:cxn>
                  <a:cxn ang="0">
                    <a:pos x="416" y="1452"/>
                  </a:cxn>
                  <a:cxn ang="0">
                    <a:pos x="474" y="1628"/>
                  </a:cxn>
                  <a:cxn ang="0">
                    <a:pos x="416" y="1747"/>
                  </a:cxn>
                  <a:cxn ang="0">
                    <a:pos x="534" y="1804"/>
                  </a:cxn>
                  <a:cxn ang="0">
                    <a:pos x="741" y="1804"/>
                  </a:cxn>
                  <a:cxn ang="0">
                    <a:pos x="889" y="1835"/>
                  </a:cxn>
                  <a:cxn ang="0">
                    <a:pos x="1009" y="1983"/>
                  </a:cxn>
                  <a:cxn ang="0">
                    <a:pos x="1216" y="2013"/>
                  </a:cxn>
                  <a:cxn ang="0">
                    <a:pos x="1364" y="1924"/>
                  </a:cxn>
                  <a:cxn ang="0">
                    <a:pos x="1631" y="1835"/>
                  </a:cxn>
                  <a:cxn ang="0">
                    <a:pos x="1987" y="2072"/>
                  </a:cxn>
                  <a:cxn ang="0">
                    <a:pos x="2340" y="2013"/>
                  </a:cxn>
                  <a:cxn ang="0">
                    <a:pos x="2578" y="1804"/>
                  </a:cxn>
                  <a:cxn ang="0">
                    <a:pos x="2786" y="1895"/>
                  </a:cxn>
                  <a:cxn ang="0">
                    <a:pos x="2906" y="2042"/>
                  </a:cxn>
                  <a:cxn ang="0">
                    <a:pos x="3082" y="2013"/>
                  </a:cxn>
                  <a:cxn ang="0">
                    <a:pos x="3200" y="1865"/>
                  </a:cxn>
                  <a:cxn ang="0">
                    <a:pos x="3645" y="1804"/>
                  </a:cxn>
                  <a:cxn ang="0">
                    <a:pos x="4030" y="1804"/>
                  </a:cxn>
                  <a:cxn ang="0">
                    <a:pos x="4209" y="1686"/>
                  </a:cxn>
                  <a:cxn ang="0">
                    <a:pos x="4683" y="1686"/>
                  </a:cxn>
                  <a:cxn ang="0">
                    <a:pos x="5097" y="1658"/>
                  </a:cxn>
                  <a:cxn ang="0">
                    <a:pos x="5274" y="1686"/>
                  </a:cxn>
                  <a:cxn ang="0">
                    <a:pos x="5274" y="1479"/>
                  </a:cxn>
                  <a:cxn ang="0">
                    <a:pos x="5158" y="1243"/>
                  </a:cxn>
                  <a:cxn ang="0">
                    <a:pos x="5097" y="977"/>
                  </a:cxn>
                  <a:cxn ang="0">
                    <a:pos x="5217" y="799"/>
                  </a:cxn>
                  <a:cxn ang="0">
                    <a:pos x="4890" y="504"/>
                  </a:cxn>
                  <a:cxn ang="0">
                    <a:pos x="4802" y="325"/>
                  </a:cxn>
                  <a:cxn ang="0">
                    <a:pos x="4593" y="207"/>
                  </a:cxn>
                  <a:cxn ang="0">
                    <a:pos x="4328" y="237"/>
                  </a:cxn>
                  <a:cxn ang="0">
                    <a:pos x="4061" y="325"/>
                  </a:cxn>
                  <a:cxn ang="0">
                    <a:pos x="3763" y="386"/>
                  </a:cxn>
                  <a:cxn ang="0">
                    <a:pos x="3350" y="386"/>
                  </a:cxn>
                  <a:cxn ang="0">
                    <a:pos x="2993" y="268"/>
                  </a:cxn>
                  <a:cxn ang="0">
                    <a:pos x="2638" y="148"/>
                  </a:cxn>
                  <a:cxn ang="0">
                    <a:pos x="2490" y="30"/>
                  </a:cxn>
                  <a:cxn ang="0">
                    <a:pos x="1987" y="30"/>
                  </a:cxn>
                </a:cxnLst>
                <a:rect l="0" t="0" r="r" b="b"/>
                <a:pathLst>
                  <a:path w="5365" h="2131">
                    <a:moveTo>
                      <a:pt x="1957" y="59"/>
                    </a:moveTo>
                    <a:lnTo>
                      <a:pt x="1896" y="59"/>
                    </a:lnTo>
                    <a:lnTo>
                      <a:pt x="1869" y="89"/>
                    </a:lnTo>
                    <a:lnTo>
                      <a:pt x="1808" y="89"/>
                    </a:lnTo>
                    <a:lnTo>
                      <a:pt x="1778" y="118"/>
                    </a:lnTo>
                    <a:lnTo>
                      <a:pt x="1750" y="118"/>
                    </a:lnTo>
                    <a:lnTo>
                      <a:pt x="1719" y="148"/>
                    </a:lnTo>
                    <a:lnTo>
                      <a:pt x="1690" y="148"/>
                    </a:lnTo>
                    <a:lnTo>
                      <a:pt x="1660" y="177"/>
                    </a:lnTo>
                    <a:lnTo>
                      <a:pt x="1631" y="177"/>
                    </a:lnTo>
                    <a:lnTo>
                      <a:pt x="1601" y="207"/>
                    </a:lnTo>
                    <a:lnTo>
                      <a:pt x="1571" y="207"/>
                    </a:lnTo>
                    <a:lnTo>
                      <a:pt x="1541" y="237"/>
                    </a:lnTo>
                    <a:lnTo>
                      <a:pt x="1512" y="237"/>
                    </a:lnTo>
                    <a:lnTo>
                      <a:pt x="1483" y="268"/>
                    </a:lnTo>
                    <a:lnTo>
                      <a:pt x="1453" y="268"/>
                    </a:lnTo>
                    <a:lnTo>
                      <a:pt x="1483" y="295"/>
                    </a:lnTo>
                    <a:lnTo>
                      <a:pt x="1423" y="355"/>
                    </a:lnTo>
                    <a:lnTo>
                      <a:pt x="1276" y="355"/>
                    </a:lnTo>
                    <a:lnTo>
                      <a:pt x="1276" y="325"/>
                    </a:lnTo>
                    <a:lnTo>
                      <a:pt x="1185" y="325"/>
                    </a:lnTo>
                    <a:lnTo>
                      <a:pt x="1157" y="295"/>
                    </a:lnTo>
                    <a:lnTo>
                      <a:pt x="1127" y="325"/>
                    </a:lnTo>
                    <a:lnTo>
                      <a:pt x="948" y="325"/>
                    </a:lnTo>
                    <a:lnTo>
                      <a:pt x="920" y="295"/>
                    </a:lnTo>
                    <a:lnTo>
                      <a:pt x="859" y="295"/>
                    </a:lnTo>
                    <a:lnTo>
                      <a:pt x="830" y="325"/>
                    </a:lnTo>
                    <a:lnTo>
                      <a:pt x="802" y="295"/>
                    </a:lnTo>
                    <a:lnTo>
                      <a:pt x="771" y="295"/>
                    </a:lnTo>
                    <a:lnTo>
                      <a:pt x="741" y="268"/>
                    </a:lnTo>
                    <a:lnTo>
                      <a:pt x="682" y="268"/>
                    </a:lnTo>
                    <a:lnTo>
                      <a:pt x="653" y="237"/>
                    </a:lnTo>
                    <a:lnTo>
                      <a:pt x="623" y="237"/>
                    </a:lnTo>
                    <a:lnTo>
                      <a:pt x="593" y="207"/>
                    </a:lnTo>
                    <a:lnTo>
                      <a:pt x="564" y="207"/>
                    </a:lnTo>
                    <a:lnTo>
                      <a:pt x="534" y="177"/>
                    </a:lnTo>
                    <a:lnTo>
                      <a:pt x="534" y="148"/>
                    </a:lnTo>
                    <a:lnTo>
                      <a:pt x="504" y="118"/>
                    </a:lnTo>
                    <a:lnTo>
                      <a:pt x="534" y="89"/>
                    </a:lnTo>
                    <a:lnTo>
                      <a:pt x="504" y="59"/>
                    </a:lnTo>
                    <a:lnTo>
                      <a:pt x="356" y="59"/>
                    </a:lnTo>
                    <a:lnTo>
                      <a:pt x="297" y="0"/>
                    </a:lnTo>
                    <a:lnTo>
                      <a:pt x="267" y="30"/>
                    </a:lnTo>
                    <a:lnTo>
                      <a:pt x="236" y="0"/>
                    </a:lnTo>
                    <a:lnTo>
                      <a:pt x="236" y="30"/>
                    </a:lnTo>
                    <a:lnTo>
                      <a:pt x="209" y="30"/>
                    </a:lnTo>
                    <a:lnTo>
                      <a:pt x="179" y="59"/>
                    </a:lnTo>
                    <a:lnTo>
                      <a:pt x="118" y="59"/>
                    </a:lnTo>
                    <a:lnTo>
                      <a:pt x="118" y="89"/>
                    </a:lnTo>
                    <a:lnTo>
                      <a:pt x="90" y="89"/>
                    </a:lnTo>
                    <a:lnTo>
                      <a:pt x="60" y="118"/>
                    </a:lnTo>
                    <a:lnTo>
                      <a:pt x="60" y="148"/>
                    </a:lnTo>
                    <a:lnTo>
                      <a:pt x="90" y="148"/>
                    </a:lnTo>
                    <a:lnTo>
                      <a:pt x="118" y="177"/>
                    </a:lnTo>
                    <a:lnTo>
                      <a:pt x="149" y="237"/>
                    </a:lnTo>
                    <a:lnTo>
                      <a:pt x="149" y="268"/>
                    </a:lnTo>
                    <a:lnTo>
                      <a:pt x="118" y="268"/>
                    </a:lnTo>
                    <a:lnTo>
                      <a:pt x="60" y="325"/>
                    </a:lnTo>
                    <a:lnTo>
                      <a:pt x="60" y="355"/>
                    </a:lnTo>
                    <a:lnTo>
                      <a:pt x="90" y="386"/>
                    </a:lnTo>
                    <a:lnTo>
                      <a:pt x="60" y="386"/>
                    </a:lnTo>
                    <a:lnTo>
                      <a:pt x="29" y="414"/>
                    </a:lnTo>
                    <a:lnTo>
                      <a:pt x="29" y="443"/>
                    </a:lnTo>
                    <a:lnTo>
                      <a:pt x="0" y="474"/>
                    </a:lnTo>
                    <a:lnTo>
                      <a:pt x="0" y="504"/>
                    </a:lnTo>
                    <a:lnTo>
                      <a:pt x="209" y="504"/>
                    </a:lnTo>
                    <a:lnTo>
                      <a:pt x="209" y="532"/>
                    </a:lnTo>
                    <a:lnTo>
                      <a:pt x="179" y="532"/>
                    </a:lnTo>
                    <a:lnTo>
                      <a:pt x="149" y="562"/>
                    </a:lnTo>
                    <a:lnTo>
                      <a:pt x="118" y="562"/>
                    </a:lnTo>
                    <a:lnTo>
                      <a:pt x="60" y="623"/>
                    </a:lnTo>
                    <a:lnTo>
                      <a:pt x="60" y="711"/>
                    </a:lnTo>
                    <a:lnTo>
                      <a:pt x="90" y="681"/>
                    </a:lnTo>
                    <a:lnTo>
                      <a:pt x="90" y="650"/>
                    </a:lnTo>
                    <a:lnTo>
                      <a:pt x="118" y="623"/>
                    </a:lnTo>
                    <a:lnTo>
                      <a:pt x="149" y="623"/>
                    </a:lnTo>
                    <a:lnTo>
                      <a:pt x="236" y="532"/>
                    </a:lnTo>
                    <a:lnTo>
                      <a:pt x="267" y="532"/>
                    </a:lnTo>
                    <a:lnTo>
                      <a:pt x="297" y="504"/>
                    </a:lnTo>
                    <a:lnTo>
                      <a:pt x="327" y="504"/>
                    </a:lnTo>
                    <a:lnTo>
                      <a:pt x="356" y="474"/>
                    </a:lnTo>
                    <a:lnTo>
                      <a:pt x="356" y="443"/>
                    </a:lnTo>
                    <a:lnTo>
                      <a:pt x="386" y="414"/>
                    </a:lnTo>
                    <a:lnTo>
                      <a:pt x="386" y="386"/>
                    </a:lnTo>
                    <a:lnTo>
                      <a:pt x="504" y="386"/>
                    </a:lnTo>
                    <a:lnTo>
                      <a:pt x="534" y="355"/>
                    </a:lnTo>
                    <a:lnTo>
                      <a:pt x="682" y="355"/>
                    </a:lnTo>
                    <a:lnTo>
                      <a:pt x="711" y="386"/>
                    </a:lnTo>
                    <a:lnTo>
                      <a:pt x="802" y="386"/>
                    </a:lnTo>
                    <a:lnTo>
                      <a:pt x="830" y="355"/>
                    </a:lnTo>
                    <a:lnTo>
                      <a:pt x="830" y="386"/>
                    </a:lnTo>
                    <a:lnTo>
                      <a:pt x="859" y="414"/>
                    </a:lnTo>
                    <a:lnTo>
                      <a:pt x="889" y="414"/>
                    </a:lnTo>
                    <a:lnTo>
                      <a:pt x="889" y="443"/>
                    </a:lnTo>
                    <a:lnTo>
                      <a:pt x="1009" y="443"/>
                    </a:lnTo>
                    <a:lnTo>
                      <a:pt x="1039" y="474"/>
                    </a:lnTo>
                    <a:lnTo>
                      <a:pt x="948" y="474"/>
                    </a:lnTo>
                    <a:lnTo>
                      <a:pt x="920" y="504"/>
                    </a:lnTo>
                    <a:lnTo>
                      <a:pt x="802" y="504"/>
                    </a:lnTo>
                    <a:lnTo>
                      <a:pt x="771" y="532"/>
                    </a:lnTo>
                    <a:lnTo>
                      <a:pt x="802" y="562"/>
                    </a:lnTo>
                    <a:lnTo>
                      <a:pt x="859" y="562"/>
                    </a:lnTo>
                    <a:lnTo>
                      <a:pt x="830" y="593"/>
                    </a:lnTo>
                    <a:lnTo>
                      <a:pt x="534" y="593"/>
                    </a:lnTo>
                    <a:lnTo>
                      <a:pt x="564" y="562"/>
                    </a:lnTo>
                    <a:lnTo>
                      <a:pt x="504" y="532"/>
                    </a:lnTo>
                    <a:lnTo>
                      <a:pt x="474" y="562"/>
                    </a:lnTo>
                    <a:lnTo>
                      <a:pt x="504" y="593"/>
                    </a:lnTo>
                    <a:lnTo>
                      <a:pt x="504" y="623"/>
                    </a:lnTo>
                    <a:lnTo>
                      <a:pt x="416" y="623"/>
                    </a:lnTo>
                    <a:lnTo>
                      <a:pt x="386" y="593"/>
                    </a:lnTo>
                    <a:lnTo>
                      <a:pt x="356" y="593"/>
                    </a:lnTo>
                    <a:lnTo>
                      <a:pt x="327" y="562"/>
                    </a:lnTo>
                    <a:lnTo>
                      <a:pt x="297" y="562"/>
                    </a:lnTo>
                    <a:lnTo>
                      <a:pt x="267" y="593"/>
                    </a:lnTo>
                    <a:lnTo>
                      <a:pt x="179" y="593"/>
                    </a:lnTo>
                    <a:lnTo>
                      <a:pt x="179" y="623"/>
                    </a:lnTo>
                    <a:lnTo>
                      <a:pt x="149" y="650"/>
                    </a:lnTo>
                    <a:lnTo>
                      <a:pt x="118" y="650"/>
                    </a:lnTo>
                    <a:lnTo>
                      <a:pt x="90" y="681"/>
                    </a:lnTo>
                    <a:lnTo>
                      <a:pt x="90" y="711"/>
                    </a:lnTo>
                    <a:lnTo>
                      <a:pt x="60" y="711"/>
                    </a:lnTo>
                    <a:lnTo>
                      <a:pt x="60" y="829"/>
                    </a:lnTo>
                    <a:lnTo>
                      <a:pt x="29" y="859"/>
                    </a:lnTo>
                    <a:lnTo>
                      <a:pt x="29" y="888"/>
                    </a:lnTo>
                    <a:lnTo>
                      <a:pt x="60" y="918"/>
                    </a:lnTo>
                    <a:lnTo>
                      <a:pt x="90" y="888"/>
                    </a:lnTo>
                    <a:lnTo>
                      <a:pt x="179" y="888"/>
                    </a:lnTo>
                    <a:lnTo>
                      <a:pt x="209" y="859"/>
                    </a:lnTo>
                    <a:lnTo>
                      <a:pt x="236" y="859"/>
                    </a:lnTo>
                    <a:lnTo>
                      <a:pt x="267" y="888"/>
                    </a:lnTo>
                    <a:lnTo>
                      <a:pt x="209" y="948"/>
                    </a:lnTo>
                    <a:lnTo>
                      <a:pt x="209" y="977"/>
                    </a:lnTo>
                    <a:lnTo>
                      <a:pt x="236" y="977"/>
                    </a:lnTo>
                    <a:lnTo>
                      <a:pt x="236" y="1006"/>
                    </a:lnTo>
                    <a:lnTo>
                      <a:pt x="267" y="1006"/>
                    </a:lnTo>
                    <a:lnTo>
                      <a:pt x="267" y="1096"/>
                    </a:lnTo>
                    <a:lnTo>
                      <a:pt x="297" y="1066"/>
                    </a:lnTo>
                    <a:lnTo>
                      <a:pt x="327" y="1096"/>
                    </a:lnTo>
                    <a:lnTo>
                      <a:pt x="267" y="1154"/>
                    </a:lnTo>
                    <a:lnTo>
                      <a:pt x="236" y="1154"/>
                    </a:lnTo>
                    <a:lnTo>
                      <a:pt x="267" y="1184"/>
                    </a:lnTo>
                    <a:lnTo>
                      <a:pt x="267" y="1215"/>
                    </a:lnTo>
                    <a:lnTo>
                      <a:pt x="297" y="1243"/>
                    </a:lnTo>
                    <a:lnTo>
                      <a:pt x="356" y="1243"/>
                    </a:lnTo>
                    <a:lnTo>
                      <a:pt x="356" y="1273"/>
                    </a:lnTo>
                    <a:lnTo>
                      <a:pt x="236" y="1273"/>
                    </a:lnTo>
                    <a:lnTo>
                      <a:pt x="236" y="1302"/>
                    </a:lnTo>
                    <a:lnTo>
                      <a:pt x="209" y="1273"/>
                    </a:lnTo>
                    <a:lnTo>
                      <a:pt x="209" y="1215"/>
                    </a:lnTo>
                    <a:lnTo>
                      <a:pt x="179" y="1184"/>
                    </a:lnTo>
                    <a:lnTo>
                      <a:pt x="118" y="1184"/>
                    </a:lnTo>
                    <a:lnTo>
                      <a:pt x="149" y="1215"/>
                    </a:lnTo>
                    <a:lnTo>
                      <a:pt x="149" y="1243"/>
                    </a:lnTo>
                    <a:lnTo>
                      <a:pt x="179" y="1273"/>
                    </a:lnTo>
                    <a:lnTo>
                      <a:pt x="149" y="1302"/>
                    </a:lnTo>
                    <a:lnTo>
                      <a:pt x="118" y="1302"/>
                    </a:lnTo>
                    <a:lnTo>
                      <a:pt x="118" y="1333"/>
                    </a:lnTo>
                    <a:lnTo>
                      <a:pt x="149" y="1333"/>
                    </a:lnTo>
                    <a:lnTo>
                      <a:pt x="209" y="1361"/>
                    </a:lnTo>
                    <a:lnTo>
                      <a:pt x="236" y="1333"/>
                    </a:lnTo>
                    <a:lnTo>
                      <a:pt x="267" y="1333"/>
                    </a:lnTo>
                    <a:lnTo>
                      <a:pt x="267" y="1361"/>
                    </a:lnTo>
                    <a:lnTo>
                      <a:pt x="297" y="1391"/>
                    </a:lnTo>
                    <a:lnTo>
                      <a:pt x="356" y="1391"/>
                    </a:lnTo>
                    <a:lnTo>
                      <a:pt x="386" y="1422"/>
                    </a:lnTo>
                    <a:lnTo>
                      <a:pt x="416" y="1422"/>
                    </a:lnTo>
                    <a:lnTo>
                      <a:pt x="416" y="1452"/>
                    </a:lnTo>
                    <a:lnTo>
                      <a:pt x="356" y="1509"/>
                    </a:lnTo>
                    <a:lnTo>
                      <a:pt x="386" y="1540"/>
                    </a:lnTo>
                    <a:lnTo>
                      <a:pt x="386" y="1598"/>
                    </a:lnTo>
                    <a:lnTo>
                      <a:pt x="416" y="1628"/>
                    </a:lnTo>
                    <a:lnTo>
                      <a:pt x="446" y="1598"/>
                    </a:lnTo>
                    <a:lnTo>
                      <a:pt x="446" y="1628"/>
                    </a:lnTo>
                    <a:lnTo>
                      <a:pt x="474" y="1628"/>
                    </a:lnTo>
                    <a:lnTo>
                      <a:pt x="474" y="1658"/>
                    </a:lnTo>
                    <a:lnTo>
                      <a:pt x="504" y="1658"/>
                    </a:lnTo>
                    <a:lnTo>
                      <a:pt x="504" y="1686"/>
                    </a:lnTo>
                    <a:lnTo>
                      <a:pt x="474" y="1717"/>
                    </a:lnTo>
                    <a:lnTo>
                      <a:pt x="446" y="1686"/>
                    </a:lnTo>
                    <a:lnTo>
                      <a:pt x="416" y="1686"/>
                    </a:lnTo>
                    <a:lnTo>
                      <a:pt x="416" y="1747"/>
                    </a:lnTo>
                    <a:lnTo>
                      <a:pt x="623" y="1747"/>
                    </a:lnTo>
                    <a:lnTo>
                      <a:pt x="682" y="1717"/>
                    </a:lnTo>
                    <a:lnTo>
                      <a:pt x="711" y="1747"/>
                    </a:lnTo>
                    <a:lnTo>
                      <a:pt x="682" y="1777"/>
                    </a:lnTo>
                    <a:lnTo>
                      <a:pt x="653" y="1777"/>
                    </a:lnTo>
                    <a:lnTo>
                      <a:pt x="653" y="1804"/>
                    </a:lnTo>
                    <a:lnTo>
                      <a:pt x="534" y="1804"/>
                    </a:lnTo>
                    <a:lnTo>
                      <a:pt x="534" y="1835"/>
                    </a:lnTo>
                    <a:lnTo>
                      <a:pt x="623" y="1835"/>
                    </a:lnTo>
                    <a:lnTo>
                      <a:pt x="653" y="1865"/>
                    </a:lnTo>
                    <a:lnTo>
                      <a:pt x="653" y="1895"/>
                    </a:lnTo>
                    <a:lnTo>
                      <a:pt x="711" y="1835"/>
                    </a:lnTo>
                    <a:lnTo>
                      <a:pt x="711" y="1804"/>
                    </a:lnTo>
                    <a:lnTo>
                      <a:pt x="741" y="1804"/>
                    </a:lnTo>
                    <a:lnTo>
                      <a:pt x="771" y="1777"/>
                    </a:lnTo>
                    <a:lnTo>
                      <a:pt x="771" y="1804"/>
                    </a:lnTo>
                    <a:lnTo>
                      <a:pt x="802" y="1804"/>
                    </a:lnTo>
                    <a:lnTo>
                      <a:pt x="802" y="1835"/>
                    </a:lnTo>
                    <a:lnTo>
                      <a:pt x="859" y="1835"/>
                    </a:lnTo>
                    <a:lnTo>
                      <a:pt x="889" y="1865"/>
                    </a:lnTo>
                    <a:lnTo>
                      <a:pt x="889" y="1835"/>
                    </a:lnTo>
                    <a:lnTo>
                      <a:pt x="920" y="1835"/>
                    </a:lnTo>
                    <a:lnTo>
                      <a:pt x="948" y="1865"/>
                    </a:lnTo>
                    <a:lnTo>
                      <a:pt x="920" y="1895"/>
                    </a:lnTo>
                    <a:lnTo>
                      <a:pt x="948" y="1895"/>
                    </a:lnTo>
                    <a:lnTo>
                      <a:pt x="978" y="1924"/>
                    </a:lnTo>
                    <a:lnTo>
                      <a:pt x="978" y="1953"/>
                    </a:lnTo>
                    <a:lnTo>
                      <a:pt x="1009" y="1983"/>
                    </a:lnTo>
                    <a:lnTo>
                      <a:pt x="1039" y="1983"/>
                    </a:lnTo>
                    <a:lnTo>
                      <a:pt x="1066" y="2013"/>
                    </a:lnTo>
                    <a:lnTo>
                      <a:pt x="1096" y="2013"/>
                    </a:lnTo>
                    <a:lnTo>
                      <a:pt x="1127" y="2042"/>
                    </a:lnTo>
                    <a:lnTo>
                      <a:pt x="1157" y="2042"/>
                    </a:lnTo>
                    <a:lnTo>
                      <a:pt x="1185" y="2013"/>
                    </a:lnTo>
                    <a:lnTo>
                      <a:pt x="1216" y="2013"/>
                    </a:lnTo>
                    <a:lnTo>
                      <a:pt x="1216" y="1983"/>
                    </a:lnTo>
                    <a:lnTo>
                      <a:pt x="1304" y="1983"/>
                    </a:lnTo>
                    <a:lnTo>
                      <a:pt x="1334" y="2013"/>
                    </a:lnTo>
                    <a:lnTo>
                      <a:pt x="1334" y="1983"/>
                    </a:lnTo>
                    <a:lnTo>
                      <a:pt x="1364" y="1983"/>
                    </a:lnTo>
                    <a:lnTo>
                      <a:pt x="1334" y="1924"/>
                    </a:lnTo>
                    <a:lnTo>
                      <a:pt x="1364" y="1924"/>
                    </a:lnTo>
                    <a:lnTo>
                      <a:pt x="1364" y="1804"/>
                    </a:lnTo>
                    <a:lnTo>
                      <a:pt x="1394" y="1777"/>
                    </a:lnTo>
                    <a:lnTo>
                      <a:pt x="1483" y="1777"/>
                    </a:lnTo>
                    <a:lnTo>
                      <a:pt x="1512" y="1804"/>
                    </a:lnTo>
                    <a:lnTo>
                      <a:pt x="1571" y="1804"/>
                    </a:lnTo>
                    <a:lnTo>
                      <a:pt x="1601" y="1835"/>
                    </a:lnTo>
                    <a:lnTo>
                      <a:pt x="1631" y="1835"/>
                    </a:lnTo>
                    <a:lnTo>
                      <a:pt x="1660" y="1865"/>
                    </a:lnTo>
                    <a:lnTo>
                      <a:pt x="1719" y="1865"/>
                    </a:lnTo>
                    <a:lnTo>
                      <a:pt x="1750" y="1895"/>
                    </a:lnTo>
                    <a:lnTo>
                      <a:pt x="1778" y="1895"/>
                    </a:lnTo>
                    <a:lnTo>
                      <a:pt x="1926" y="2042"/>
                    </a:lnTo>
                    <a:lnTo>
                      <a:pt x="1957" y="2042"/>
                    </a:lnTo>
                    <a:lnTo>
                      <a:pt x="1987" y="2072"/>
                    </a:lnTo>
                    <a:lnTo>
                      <a:pt x="2015" y="2072"/>
                    </a:lnTo>
                    <a:lnTo>
                      <a:pt x="2045" y="2042"/>
                    </a:lnTo>
                    <a:lnTo>
                      <a:pt x="2194" y="2042"/>
                    </a:lnTo>
                    <a:lnTo>
                      <a:pt x="2224" y="2013"/>
                    </a:lnTo>
                    <a:lnTo>
                      <a:pt x="2252" y="2042"/>
                    </a:lnTo>
                    <a:lnTo>
                      <a:pt x="2313" y="1983"/>
                    </a:lnTo>
                    <a:lnTo>
                      <a:pt x="2340" y="2013"/>
                    </a:lnTo>
                    <a:lnTo>
                      <a:pt x="2340" y="1983"/>
                    </a:lnTo>
                    <a:lnTo>
                      <a:pt x="2371" y="1953"/>
                    </a:lnTo>
                    <a:lnTo>
                      <a:pt x="2371" y="1924"/>
                    </a:lnTo>
                    <a:lnTo>
                      <a:pt x="2431" y="1865"/>
                    </a:lnTo>
                    <a:lnTo>
                      <a:pt x="2460" y="1865"/>
                    </a:lnTo>
                    <a:lnTo>
                      <a:pt x="2520" y="1804"/>
                    </a:lnTo>
                    <a:lnTo>
                      <a:pt x="2578" y="1804"/>
                    </a:lnTo>
                    <a:lnTo>
                      <a:pt x="2578" y="1835"/>
                    </a:lnTo>
                    <a:lnTo>
                      <a:pt x="2608" y="1835"/>
                    </a:lnTo>
                    <a:lnTo>
                      <a:pt x="2638" y="1865"/>
                    </a:lnTo>
                    <a:lnTo>
                      <a:pt x="2697" y="1895"/>
                    </a:lnTo>
                    <a:lnTo>
                      <a:pt x="2726" y="1895"/>
                    </a:lnTo>
                    <a:lnTo>
                      <a:pt x="2756" y="1865"/>
                    </a:lnTo>
                    <a:lnTo>
                      <a:pt x="2786" y="1895"/>
                    </a:lnTo>
                    <a:lnTo>
                      <a:pt x="2786" y="1865"/>
                    </a:lnTo>
                    <a:lnTo>
                      <a:pt x="2875" y="1777"/>
                    </a:lnTo>
                    <a:lnTo>
                      <a:pt x="2906" y="1777"/>
                    </a:lnTo>
                    <a:lnTo>
                      <a:pt x="2963" y="1835"/>
                    </a:lnTo>
                    <a:lnTo>
                      <a:pt x="2963" y="1865"/>
                    </a:lnTo>
                    <a:lnTo>
                      <a:pt x="2845" y="1983"/>
                    </a:lnTo>
                    <a:lnTo>
                      <a:pt x="2906" y="2042"/>
                    </a:lnTo>
                    <a:lnTo>
                      <a:pt x="2906" y="2102"/>
                    </a:lnTo>
                    <a:lnTo>
                      <a:pt x="2933" y="2102"/>
                    </a:lnTo>
                    <a:lnTo>
                      <a:pt x="2933" y="2131"/>
                    </a:lnTo>
                    <a:lnTo>
                      <a:pt x="2963" y="2131"/>
                    </a:lnTo>
                    <a:lnTo>
                      <a:pt x="3024" y="2072"/>
                    </a:lnTo>
                    <a:lnTo>
                      <a:pt x="3024" y="2013"/>
                    </a:lnTo>
                    <a:lnTo>
                      <a:pt x="3082" y="2013"/>
                    </a:lnTo>
                    <a:lnTo>
                      <a:pt x="3113" y="1983"/>
                    </a:lnTo>
                    <a:lnTo>
                      <a:pt x="3052" y="1924"/>
                    </a:lnTo>
                    <a:lnTo>
                      <a:pt x="3082" y="1895"/>
                    </a:lnTo>
                    <a:lnTo>
                      <a:pt x="3082" y="1804"/>
                    </a:lnTo>
                    <a:lnTo>
                      <a:pt x="3170" y="1804"/>
                    </a:lnTo>
                    <a:lnTo>
                      <a:pt x="3200" y="1835"/>
                    </a:lnTo>
                    <a:lnTo>
                      <a:pt x="3200" y="1865"/>
                    </a:lnTo>
                    <a:lnTo>
                      <a:pt x="3320" y="1865"/>
                    </a:lnTo>
                    <a:lnTo>
                      <a:pt x="3350" y="1835"/>
                    </a:lnTo>
                    <a:lnTo>
                      <a:pt x="3407" y="1835"/>
                    </a:lnTo>
                    <a:lnTo>
                      <a:pt x="3468" y="1804"/>
                    </a:lnTo>
                    <a:lnTo>
                      <a:pt x="3498" y="1777"/>
                    </a:lnTo>
                    <a:lnTo>
                      <a:pt x="3616" y="1777"/>
                    </a:lnTo>
                    <a:lnTo>
                      <a:pt x="3645" y="1804"/>
                    </a:lnTo>
                    <a:lnTo>
                      <a:pt x="3645" y="1835"/>
                    </a:lnTo>
                    <a:lnTo>
                      <a:pt x="3793" y="1835"/>
                    </a:lnTo>
                    <a:lnTo>
                      <a:pt x="3823" y="1865"/>
                    </a:lnTo>
                    <a:lnTo>
                      <a:pt x="3882" y="1835"/>
                    </a:lnTo>
                    <a:lnTo>
                      <a:pt x="3973" y="1835"/>
                    </a:lnTo>
                    <a:lnTo>
                      <a:pt x="4000" y="1804"/>
                    </a:lnTo>
                    <a:lnTo>
                      <a:pt x="4030" y="1804"/>
                    </a:lnTo>
                    <a:lnTo>
                      <a:pt x="4030" y="1777"/>
                    </a:lnTo>
                    <a:lnTo>
                      <a:pt x="4091" y="1777"/>
                    </a:lnTo>
                    <a:lnTo>
                      <a:pt x="4119" y="1747"/>
                    </a:lnTo>
                    <a:lnTo>
                      <a:pt x="4149" y="1747"/>
                    </a:lnTo>
                    <a:lnTo>
                      <a:pt x="4180" y="1717"/>
                    </a:lnTo>
                    <a:lnTo>
                      <a:pt x="4209" y="1717"/>
                    </a:lnTo>
                    <a:lnTo>
                      <a:pt x="4209" y="1686"/>
                    </a:lnTo>
                    <a:lnTo>
                      <a:pt x="4298" y="1686"/>
                    </a:lnTo>
                    <a:lnTo>
                      <a:pt x="4328" y="1717"/>
                    </a:lnTo>
                    <a:lnTo>
                      <a:pt x="4475" y="1717"/>
                    </a:lnTo>
                    <a:lnTo>
                      <a:pt x="4475" y="1686"/>
                    </a:lnTo>
                    <a:lnTo>
                      <a:pt x="4565" y="1686"/>
                    </a:lnTo>
                    <a:lnTo>
                      <a:pt x="4623" y="1628"/>
                    </a:lnTo>
                    <a:lnTo>
                      <a:pt x="4683" y="1686"/>
                    </a:lnTo>
                    <a:lnTo>
                      <a:pt x="4742" y="1686"/>
                    </a:lnTo>
                    <a:lnTo>
                      <a:pt x="4772" y="1658"/>
                    </a:lnTo>
                    <a:lnTo>
                      <a:pt x="4772" y="1598"/>
                    </a:lnTo>
                    <a:lnTo>
                      <a:pt x="4802" y="1628"/>
                    </a:lnTo>
                    <a:lnTo>
                      <a:pt x="4949" y="1628"/>
                    </a:lnTo>
                    <a:lnTo>
                      <a:pt x="4979" y="1658"/>
                    </a:lnTo>
                    <a:lnTo>
                      <a:pt x="5097" y="1658"/>
                    </a:lnTo>
                    <a:lnTo>
                      <a:pt x="5128" y="1628"/>
                    </a:lnTo>
                    <a:lnTo>
                      <a:pt x="5186" y="1628"/>
                    </a:lnTo>
                    <a:lnTo>
                      <a:pt x="5217" y="1658"/>
                    </a:lnTo>
                    <a:lnTo>
                      <a:pt x="5186" y="1686"/>
                    </a:lnTo>
                    <a:lnTo>
                      <a:pt x="5246" y="1747"/>
                    </a:lnTo>
                    <a:lnTo>
                      <a:pt x="5274" y="1717"/>
                    </a:lnTo>
                    <a:lnTo>
                      <a:pt x="5274" y="1686"/>
                    </a:lnTo>
                    <a:lnTo>
                      <a:pt x="5365" y="1686"/>
                    </a:lnTo>
                    <a:lnTo>
                      <a:pt x="5365" y="1628"/>
                    </a:lnTo>
                    <a:lnTo>
                      <a:pt x="5335" y="1598"/>
                    </a:lnTo>
                    <a:lnTo>
                      <a:pt x="5304" y="1598"/>
                    </a:lnTo>
                    <a:lnTo>
                      <a:pt x="5304" y="1540"/>
                    </a:lnTo>
                    <a:lnTo>
                      <a:pt x="5274" y="1509"/>
                    </a:lnTo>
                    <a:lnTo>
                      <a:pt x="5274" y="1479"/>
                    </a:lnTo>
                    <a:lnTo>
                      <a:pt x="5246" y="1452"/>
                    </a:lnTo>
                    <a:lnTo>
                      <a:pt x="5186" y="1452"/>
                    </a:lnTo>
                    <a:lnTo>
                      <a:pt x="5186" y="1361"/>
                    </a:lnTo>
                    <a:lnTo>
                      <a:pt x="5217" y="1333"/>
                    </a:lnTo>
                    <a:lnTo>
                      <a:pt x="5217" y="1273"/>
                    </a:lnTo>
                    <a:lnTo>
                      <a:pt x="5186" y="1273"/>
                    </a:lnTo>
                    <a:lnTo>
                      <a:pt x="5158" y="1243"/>
                    </a:lnTo>
                    <a:lnTo>
                      <a:pt x="5186" y="1215"/>
                    </a:lnTo>
                    <a:lnTo>
                      <a:pt x="5158" y="1215"/>
                    </a:lnTo>
                    <a:lnTo>
                      <a:pt x="5158" y="1124"/>
                    </a:lnTo>
                    <a:lnTo>
                      <a:pt x="5097" y="1066"/>
                    </a:lnTo>
                    <a:lnTo>
                      <a:pt x="5128" y="1036"/>
                    </a:lnTo>
                    <a:lnTo>
                      <a:pt x="5128" y="1006"/>
                    </a:lnTo>
                    <a:lnTo>
                      <a:pt x="5097" y="977"/>
                    </a:lnTo>
                    <a:lnTo>
                      <a:pt x="5067" y="977"/>
                    </a:lnTo>
                    <a:lnTo>
                      <a:pt x="5067" y="948"/>
                    </a:lnTo>
                    <a:lnTo>
                      <a:pt x="5039" y="918"/>
                    </a:lnTo>
                    <a:lnTo>
                      <a:pt x="5158" y="918"/>
                    </a:lnTo>
                    <a:lnTo>
                      <a:pt x="5158" y="829"/>
                    </a:lnTo>
                    <a:lnTo>
                      <a:pt x="5186" y="799"/>
                    </a:lnTo>
                    <a:lnTo>
                      <a:pt x="5217" y="799"/>
                    </a:lnTo>
                    <a:lnTo>
                      <a:pt x="5128" y="711"/>
                    </a:lnTo>
                    <a:lnTo>
                      <a:pt x="4979" y="711"/>
                    </a:lnTo>
                    <a:lnTo>
                      <a:pt x="4949" y="681"/>
                    </a:lnTo>
                    <a:lnTo>
                      <a:pt x="4921" y="681"/>
                    </a:lnTo>
                    <a:lnTo>
                      <a:pt x="4921" y="623"/>
                    </a:lnTo>
                    <a:lnTo>
                      <a:pt x="4890" y="593"/>
                    </a:lnTo>
                    <a:lnTo>
                      <a:pt x="4890" y="504"/>
                    </a:lnTo>
                    <a:lnTo>
                      <a:pt x="4921" y="504"/>
                    </a:lnTo>
                    <a:lnTo>
                      <a:pt x="4921" y="474"/>
                    </a:lnTo>
                    <a:lnTo>
                      <a:pt x="4890" y="443"/>
                    </a:lnTo>
                    <a:lnTo>
                      <a:pt x="4890" y="414"/>
                    </a:lnTo>
                    <a:lnTo>
                      <a:pt x="4830" y="355"/>
                    </a:lnTo>
                    <a:lnTo>
                      <a:pt x="4802" y="355"/>
                    </a:lnTo>
                    <a:lnTo>
                      <a:pt x="4802" y="325"/>
                    </a:lnTo>
                    <a:lnTo>
                      <a:pt x="4772" y="295"/>
                    </a:lnTo>
                    <a:lnTo>
                      <a:pt x="4742" y="325"/>
                    </a:lnTo>
                    <a:lnTo>
                      <a:pt x="4712" y="295"/>
                    </a:lnTo>
                    <a:lnTo>
                      <a:pt x="4742" y="268"/>
                    </a:lnTo>
                    <a:lnTo>
                      <a:pt x="4683" y="268"/>
                    </a:lnTo>
                    <a:lnTo>
                      <a:pt x="4623" y="207"/>
                    </a:lnTo>
                    <a:lnTo>
                      <a:pt x="4593" y="207"/>
                    </a:lnTo>
                    <a:lnTo>
                      <a:pt x="4623" y="177"/>
                    </a:lnTo>
                    <a:lnTo>
                      <a:pt x="4535" y="177"/>
                    </a:lnTo>
                    <a:lnTo>
                      <a:pt x="4535" y="237"/>
                    </a:lnTo>
                    <a:lnTo>
                      <a:pt x="4505" y="237"/>
                    </a:lnTo>
                    <a:lnTo>
                      <a:pt x="4475" y="207"/>
                    </a:lnTo>
                    <a:lnTo>
                      <a:pt x="4356" y="207"/>
                    </a:lnTo>
                    <a:lnTo>
                      <a:pt x="4328" y="237"/>
                    </a:lnTo>
                    <a:lnTo>
                      <a:pt x="4328" y="207"/>
                    </a:lnTo>
                    <a:lnTo>
                      <a:pt x="4268" y="207"/>
                    </a:lnTo>
                    <a:lnTo>
                      <a:pt x="4209" y="268"/>
                    </a:lnTo>
                    <a:lnTo>
                      <a:pt x="4180" y="268"/>
                    </a:lnTo>
                    <a:lnTo>
                      <a:pt x="4149" y="295"/>
                    </a:lnTo>
                    <a:lnTo>
                      <a:pt x="4119" y="295"/>
                    </a:lnTo>
                    <a:lnTo>
                      <a:pt x="4061" y="325"/>
                    </a:lnTo>
                    <a:lnTo>
                      <a:pt x="4030" y="355"/>
                    </a:lnTo>
                    <a:lnTo>
                      <a:pt x="4000" y="355"/>
                    </a:lnTo>
                    <a:lnTo>
                      <a:pt x="3973" y="386"/>
                    </a:lnTo>
                    <a:lnTo>
                      <a:pt x="3912" y="386"/>
                    </a:lnTo>
                    <a:lnTo>
                      <a:pt x="3882" y="414"/>
                    </a:lnTo>
                    <a:lnTo>
                      <a:pt x="3854" y="386"/>
                    </a:lnTo>
                    <a:lnTo>
                      <a:pt x="3763" y="386"/>
                    </a:lnTo>
                    <a:lnTo>
                      <a:pt x="3735" y="355"/>
                    </a:lnTo>
                    <a:lnTo>
                      <a:pt x="3557" y="355"/>
                    </a:lnTo>
                    <a:lnTo>
                      <a:pt x="3527" y="386"/>
                    </a:lnTo>
                    <a:lnTo>
                      <a:pt x="3468" y="386"/>
                    </a:lnTo>
                    <a:lnTo>
                      <a:pt x="3438" y="414"/>
                    </a:lnTo>
                    <a:lnTo>
                      <a:pt x="3407" y="414"/>
                    </a:lnTo>
                    <a:lnTo>
                      <a:pt x="3350" y="386"/>
                    </a:lnTo>
                    <a:lnTo>
                      <a:pt x="3289" y="386"/>
                    </a:lnTo>
                    <a:lnTo>
                      <a:pt x="3231" y="325"/>
                    </a:lnTo>
                    <a:lnTo>
                      <a:pt x="3200" y="355"/>
                    </a:lnTo>
                    <a:lnTo>
                      <a:pt x="3113" y="355"/>
                    </a:lnTo>
                    <a:lnTo>
                      <a:pt x="3082" y="325"/>
                    </a:lnTo>
                    <a:lnTo>
                      <a:pt x="3052" y="325"/>
                    </a:lnTo>
                    <a:lnTo>
                      <a:pt x="2993" y="268"/>
                    </a:lnTo>
                    <a:lnTo>
                      <a:pt x="2906" y="268"/>
                    </a:lnTo>
                    <a:lnTo>
                      <a:pt x="2875" y="295"/>
                    </a:lnTo>
                    <a:lnTo>
                      <a:pt x="2845" y="295"/>
                    </a:lnTo>
                    <a:lnTo>
                      <a:pt x="2756" y="207"/>
                    </a:lnTo>
                    <a:lnTo>
                      <a:pt x="2756" y="177"/>
                    </a:lnTo>
                    <a:lnTo>
                      <a:pt x="2726" y="148"/>
                    </a:lnTo>
                    <a:lnTo>
                      <a:pt x="2638" y="148"/>
                    </a:lnTo>
                    <a:lnTo>
                      <a:pt x="2608" y="177"/>
                    </a:lnTo>
                    <a:lnTo>
                      <a:pt x="2578" y="148"/>
                    </a:lnTo>
                    <a:lnTo>
                      <a:pt x="2520" y="148"/>
                    </a:lnTo>
                    <a:lnTo>
                      <a:pt x="2490" y="118"/>
                    </a:lnTo>
                    <a:lnTo>
                      <a:pt x="2490" y="89"/>
                    </a:lnTo>
                    <a:lnTo>
                      <a:pt x="2460" y="59"/>
                    </a:lnTo>
                    <a:lnTo>
                      <a:pt x="2490" y="30"/>
                    </a:lnTo>
                    <a:lnTo>
                      <a:pt x="2460" y="30"/>
                    </a:lnTo>
                    <a:lnTo>
                      <a:pt x="2431" y="0"/>
                    </a:lnTo>
                    <a:lnTo>
                      <a:pt x="2431" y="30"/>
                    </a:lnTo>
                    <a:lnTo>
                      <a:pt x="2401" y="59"/>
                    </a:lnTo>
                    <a:lnTo>
                      <a:pt x="2076" y="59"/>
                    </a:lnTo>
                    <a:lnTo>
                      <a:pt x="2045" y="30"/>
                    </a:lnTo>
                    <a:lnTo>
                      <a:pt x="1987" y="30"/>
                    </a:lnTo>
                    <a:lnTo>
                      <a:pt x="1957" y="59"/>
                    </a:lnTo>
                    <a:close/>
                  </a:path>
                </a:pathLst>
              </a:custGeom>
              <a:solidFill>
                <a:srgbClr val="FCA77E"/>
              </a:solidFill>
              <a:ln w="9525">
                <a:noFill/>
                <a:round/>
                <a:headEnd/>
                <a:tailEnd/>
              </a:ln>
            </p:spPr>
            <p:txBody>
              <a:bodyPr/>
              <a:lstStyle/>
              <a:p>
                <a:endParaRPr lang="en-GB"/>
              </a:p>
            </p:txBody>
          </p:sp>
          <p:sp>
            <p:nvSpPr>
              <p:cNvPr id="23576" name="Freeform 24"/>
              <p:cNvSpPr>
                <a:spLocks/>
              </p:cNvSpPr>
              <p:nvPr/>
            </p:nvSpPr>
            <p:spPr bwMode="auto">
              <a:xfrm>
                <a:off x="5257" y="3060"/>
                <a:ext cx="482" cy="214"/>
              </a:xfrm>
              <a:custGeom>
                <a:avLst/>
                <a:gdLst/>
                <a:ahLst/>
                <a:cxnLst>
                  <a:cxn ang="0">
                    <a:pos x="653" y="118"/>
                  </a:cxn>
                  <a:cxn ang="0">
                    <a:pos x="565" y="149"/>
                  </a:cxn>
                  <a:cxn ang="0">
                    <a:pos x="446" y="118"/>
                  </a:cxn>
                  <a:cxn ang="0">
                    <a:pos x="356" y="89"/>
                  </a:cxn>
                  <a:cxn ang="0">
                    <a:pos x="267" y="61"/>
                  </a:cxn>
                  <a:cxn ang="0">
                    <a:pos x="210" y="31"/>
                  </a:cxn>
                  <a:cxn ang="0">
                    <a:pos x="60" y="0"/>
                  </a:cxn>
                  <a:cxn ang="0">
                    <a:pos x="0" y="31"/>
                  </a:cxn>
                  <a:cxn ang="0">
                    <a:pos x="30" y="89"/>
                  </a:cxn>
                  <a:cxn ang="0">
                    <a:pos x="119" y="149"/>
                  </a:cxn>
                  <a:cxn ang="0">
                    <a:pos x="237" y="179"/>
                  </a:cxn>
                  <a:cxn ang="0">
                    <a:pos x="298" y="268"/>
                  </a:cxn>
                  <a:cxn ang="0">
                    <a:pos x="356" y="297"/>
                  </a:cxn>
                  <a:cxn ang="0">
                    <a:pos x="446" y="356"/>
                  </a:cxn>
                  <a:cxn ang="0">
                    <a:pos x="505" y="474"/>
                  </a:cxn>
                  <a:cxn ang="0">
                    <a:pos x="535" y="563"/>
                  </a:cxn>
                  <a:cxn ang="0">
                    <a:pos x="505" y="681"/>
                  </a:cxn>
                  <a:cxn ang="0">
                    <a:pos x="565" y="711"/>
                  </a:cxn>
                  <a:cxn ang="0">
                    <a:pos x="593" y="711"/>
                  </a:cxn>
                  <a:cxn ang="0">
                    <a:pos x="742" y="741"/>
                  </a:cxn>
                  <a:cxn ang="0">
                    <a:pos x="772" y="681"/>
                  </a:cxn>
                  <a:cxn ang="0">
                    <a:pos x="830" y="711"/>
                  </a:cxn>
                  <a:cxn ang="0">
                    <a:pos x="920" y="772"/>
                  </a:cxn>
                  <a:cxn ang="0">
                    <a:pos x="949" y="799"/>
                  </a:cxn>
                  <a:cxn ang="0">
                    <a:pos x="1009" y="799"/>
                  </a:cxn>
                  <a:cxn ang="0">
                    <a:pos x="1039" y="859"/>
                  </a:cxn>
                  <a:cxn ang="0">
                    <a:pos x="1097" y="829"/>
                  </a:cxn>
                  <a:cxn ang="0">
                    <a:pos x="1127" y="829"/>
                  </a:cxn>
                  <a:cxn ang="0">
                    <a:pos x="1247" y="799"/>
                  </a:cxn>
                  <a:cxn ang="0">
                    <a:pos x="1304" y="829"/>
                  </a:cxn>
                  <a:cxn ang="0">
                    <a:pos x="1454" y="799"/>
                  </a:cxn>
                  <a:cxn ang="0">
                    <a:pos x="1483" y="772"/>
                  </a:cxn>
                  <a:cxn ang="0">
                    <a:pos x="1602" y="741"/>
                  </a:cxn>
                  <a:cxn ang="0">
                    <a:pos x="1661" y="772"/>
                  </a:cxn>
                  <a:cxn ang="0">
                    <a:pos x="1690" y="799"/>
                  </a:cxn>
                  <a:cxn ang="0">
                    <a:pos x="1748" y="829"/>
                  </a:cxn>
                  <a:cxn ang="0">
                    <a:pos x="1809" y="829"/>
                  </a:cxn>
                  <a:cxn ang="0">
                    <a:pos x="1867" y="859"/>
                  </a:cxn>
                  <a:cxn ang="0">
                    <a:pos x="1927" y="829"/>
                  </a:cxn>
                  <a:cxn ang="0">
                    <a:pos x="1867" y="741"/>
                  </a:cxn>
                  <a:cxn ang="0">
                    <a:pos x="1809" y="711"/>
                  </a:cxn>
                  <a:cxn ang="0">
                    <a:pos x="1779" y="681"/>
                  </a:cxn>
                  <a:cxn ang="0">
                    <a:pos x="1809" y="622"/>
                  </a:cxn>
                  <a:cxn ang="0">
                    <a:pos x="1779" y="534"/>
                  </a:cxn>
                  <a:cxn ang="0">
                    <a:pos x="1661" y="504"/>
                  </a:cxn>
                  <a:cxn ang="0">
                    <a:pos x="1602" y="474"/>
                  </a:cxn>
                  <a:cxn ang="0">
                    <a:pos x="1572" y="356"/>
                  </a:cxn>
                  <a:cxn ang="0">
                    <a:pos x="1423" y="297"/>
                  </a:cxn>
                  <a:cxn ang="0">
                    <a:pos x="1334" y="325"/>
                  </a:cxn>
                  <a:cxn ang="0">
                    <a:pos x="1216" y="297"/>
                  </a:cxn>
                  <a:cxn ang="0">
                    <a:pos x="1127" y="325"/>
                  </a:cxn>
                  <a:cxn ang="0">
                    <a:pos x="1067" y="356"/>
                  </a:cxn>
                  <a:cxn ang="0">
                    <a:pos x="1067" y="297"/>
                  </a:cxn>
                  <a:cxn ang="0">
                    <a:pos x="1009" y="268"/>
                  </a:cxn>
                  <a:cxn ang="0">
                    <a:pos x="890" y="238"/>
                  </a:cxn>
                  <a:cxn ang="0">
                    <a:pos x="830" y="207"/>
                  </a:cxn>
                  <a:cxn ang="0">
                    <a:pos x="683" y="149"/>
                  </a:cxn>
                </a:cxnLst>
                <a:rect l="0" t="0" r="r" b="b"/>
                <a:pathLst>
                  <a:path w="1927" h="859">
                    <a:moveTo>
                      <a:pt x="683" y="149"/>
                    </a:moveTo>
                    <a:lnTo>
                      <a:pt x="653" y="118"/>
                    </a:lnTo>
                    <a:lnTo>
                      <a:pt x="593" y="118"/>
                    </a:lnTo>
                    <a:lnTo>
                      <a:pt x="565" y="149"/>
                    </a:lnTo>
                    <a:lnTo>
                      <a:pt x="505" y="149"/>
                    </a:lnTo>
                    <a:lnTo>
                      <a:pt x="446" y="118"/>
                    </a:lnTo>
                    <a:lnTo>
                      <a:pt x="386" y="118"/>
                    </a:lnTo>
                    <a:lnTo>
                      <a:pt x="356" y="89"/>
                    </a:lnTo>
                    <a:lnTo>
                      <a:pt x="298" y="89"/>
                    </a:lnTo>
                    <a:lnTo>
                      <a:pt x="267" y="61"/>
                    </a:lnTo>
                    <a:lnTo>
                      <a:pt x="237" y="61"/>
                    </a:lnTo>
                    <a:lnTo>
                      <a:pt x="210" y="31"/>
                    </a:lnTo>
                    <a:lnTo>
                      <a:pt x="91" y="31"/>
                    </a:lnTo>
                    <a:lnTo>
                      <a:pt x="60" y="0"/>
                    </a:lnTo>
                    <a:lnTo>
                      <a:pt x="30" y="0"/>
                    </a:lnTo>
                    <a:lnTo>
                      <a:pt x="0" y="31"/>
                    </a:lnTo>
                    <a:lnTo>
                      <a:pt x="0" y="89"/>
                    </a:lnTo>
                    <a:lnTo>
                      <a:pt x="30" y="89"/>
                    </a:lnTo>
                    <a:lnTo>
                      <a:pt x="91" y="149"/>
                    </a:lnTo>
                    <a:lnTo>
                      <a:pt x="119" y="149"/>
                    </a:lnTo>
                    <a:lnTo>
                      <a:pt x="149" y="179"/>
                    </a:lnTo>
                    <a:lnTo>
                      <a:pt x="237" y="179"/>
                    </a:lnTo>
                    <a:lnTo>
                      <a:pt x="298" y="238"/>
                    </a:lnTo>
                    <a:lnTo>
                      <a:pt x="298" y="268"/>
                    </a:lnTo>
                    <a:lnTo>
                      <a:pt x="328" y="268"/>
                    </a:lnTo>
                    <a:lnTo>
                      <a:pt x="356" y="297"/>
                    </a:lnTo>
                    <a:lnTo>
                      <a:pt x="386" y="297"/>
                    </a:lnTo>
                    <a:lnTo>
                      <a:pt x="446" y="356"/>
                    </a:lnTo>
                    <a:lnTo>
                      <a:pt x="446" y="416"/>
                    </a:lnTo>
                    <a:lnTo>
                      <a:pt x="505" y="474"/>
                    </a:lnTo>
                    <a:lnTo>
                      <a:pt x="505" y="534"/>
                    </a:lnTo>
                    <a:lnTo>
                      <a:pt x="535" y="563"/>
                    </a:lnTo>
                    <a:lnTo>
                      <a:pt x="535" y="652"/>
                    </a:lnTo>
                    <a:lnTo>
                      <a:pt x="505" y="681"/>
                    </a:lnTo>
                    <a:lnTo>
                      <a:pt x="505" y="711"/>
                    </a:lnTo>
                    <a:lnTo>
                      <a:pt x="565" y="711"/>
                    </a:lnTo>
                    <a:lnTo>
                      <a:pt x="565" y="741"/>
                    </a:lnTo>
                    <a:lnTo>
                      <a:pt x="593" y="711"/>
                    </a:lnTo>
                    <a:lnTo>
                      <a:pt x="712" y="711"/>
                    </a:lnTo>
                    <a:lnTo>
                      <a:pt x="742" y="741"/>
                    </a:lnTo>
                    <a:lnTo>
                      <a:pt x="772" y="741"/>
                    </a:lnTo>
                    <a:lnTo>
                      <a:pt x="772" y="681"/>
                    </a:lnTo>
                    <a:lnTo>
                      <a:pt x="860" y="681"/>
                    </a:lnTo>
                    <a:lnTo>
                      <a:pt x="830" y="711"/>
                    </a:lnTo>
                    <a:lnTo>
                      <a:pt x="860" y="711"/>
                    </a:lnTo>
                    <a:lnTo>
                      <a:pt x="920" y="772"/>
                    </a:lnTo>
                    <a:lnTo>
                      <a:pt x="979" y="772"/>
                    </a:lnTo>
                    <a:lnTo>
                      <a:pt x="949" y="799"/>
                    </a:lnTo>
                    <a:lnTo>
                      <a:pt x="979" y="829"/>
                    </a:lnTo>
                    <a:lnTo>
                      <a:pt x="1009" y="799"/>
                    </a:lnTo>
                    <a:lnTo>
                      <a:pt x="1039" y="829"/>
                    </a:lnTo>
                    <a:lnTo>
                      <a:pt x="1039" y="859"/>
                    </a:lnTo>
                    <a:lnTo>
                      <a:pt x="1067" y="829"/>
                    </a:lnTo>
                    <a:lnTo>
                      <a:pt x="1097" y="829"/>
                    </a:lnTo>
                    <a:lnTo>
                      <a:pt x="1127" y="859"/>
                    </a:lnTo>
                    <a:lnTo>
                      <a:pt x="1127" y="829"/>
                    </a:lnTo>
                    <a:lnTo>
                      <a:pt x="1216" y="829"/>
                    </a:lnTo>
                    <a:lnTo>
                      <a:pt x="1247" y="799"/>
                    </a:lnTo>
                    <a:lnTo>
                      <a:pt x="1276" y="829"/>
                    </a:lnTo>
                    <a:lnTo>
                      <a:pt x="1304" y="829"/>
                    </a:lnTo>
                    <a:lnTo>
                      <a:pt x="1334" y="799"/>
                    </a:lnTo>
                    <a:lnTo>
                      <a:pt x="1454" y="799"/>
                    </a:lnTo>
                    <a:lnTo>
                      <a:pt x="1454" y="772"/>
                    </a:lnTo>
                    <a:lnTo>
                      <a:pt x="1483" y="772"/>
                    </a:lnTo>
                    <a:lnTo>
                      <a:pt x="1511" y="741"/>
                    </a:lnTo>
                    <a:lnTo>
                      <a:pt x="1602" y="741"/>
                    </a:lnTo>
                    <a:lnTo>
                      <a:pt x="1630" y="772"/>
                    </a:lnTo>
                    <a:lnTo>
                      <a:pt x="1661" y="772"/>
                    </a:lnTo>
                    <a:lnTo>
                      <a:pt x="1661" y="799"/>
                    </a:lnTo>
                    <a:lnTo>
                      <a:pt x="1690" y="799"/>
                    </a:lnTo>
                    <a:lnTo>
                      <a:pt x="1720" y="829"/>
                    </a:lnTo>
                    <a:lnTo>
                      <a:pt x="1748" y="829"/>
                    </a:lnTo>
                    <a:lnTo>
                      <a:pt x="1779" y="799"/>
                    </a:lnTo>
                    <a:lnTo>
                      <a:pt x="1809" y="829"/>
                    </a:lnTo>
                    <a:lnTo>
                      <a:pt x="1839" y="829"/>
                    </a:lnTo>
                    <a:lnTo>
                      <a:pt x="1867" y="859"/>
                    </a:lnTo>
                    <a:lnTo>
                      <a:pt x="1897" y="859"/>
                    </a:lnTo>
                    <a:lnTo>
                      <a:pt x="1927" y="829"/>
                    </a:lnTo>
                    <a:lnTo>
                      <a:pt x="1927" y="799"/>
                    </a:lnTo>
                    <a:lnTo>
                      <a:pt x="1867" y="741"/>
                    </a:lnTo>
                    <a:lnTo>
                      <a:pt x="1839" y="741"/>
                    </a:lnTo>
                    <a:lnTo>
                      <a:pt x="1809" y="711"/>
                    </a:lnTo>
                    <a:lnTo>
                      <a:pt x="1809" y="681"/>
                    </a:lnTo>
                    <a:lnTo>
                      <a:pt x="1779" y="681"/>
                    </a:lnTo>
                    <a:lnTo>
                      <a:pt x="1779" y="622"/>
                    </a:lnTo>
                    <a:lnTo>
                      <a:pt x="1809" y="622"/>
                    </a:lnTo>
                    <a:lnTo>
                      <a:pt x="1839" y="593"/>
                    </a:lnTo>
                    <a:lnTo>
                      <a:pt x="1779" y="534"/>
                    </a:lnTo>
                    <a:lnTo>
                      <a:pt x="1690" y="534"/>
                    </a:lnTo>
                    <a:lnTo>
                      <a:pt x="1661" y="504"/>
                    </a:lnTo>
                    <a:lnTo>
                      <a:pt x="1630" y="504"/>
                    </a:lnTo>
                    <a:lnTo>
                      <a:pt x="1602" y="474"/>
                    </a:lnTo>
                    <a:lnTo>
                      <a:pt x="1602" y="386"/>
                    </a:lnTo>
                    <a:lnTo>
                      <a:pt x="1572" y="356"/>
                    </a:lnTo>
                    <a:lnTo>
                      <a:pt x="1483" y="356"/>
                    </a:lnTo>
                    <a:lnTo>
                      <a:pt x="1423" y="297"/>
                    </a:lnTo>
                    <a:lnTo>
                      <a:pt x="1334" y="297"/>
                    </a:lnTo>
                    <a:lnTo>
                      <a:pt x="1334" y="325"/>
                    </a:lnTo>
                    <a:lnTo>
                      <a:pt x="1304" y="297"/>
                    </a:lnTo>
                    <a:lnTo>
                      <a:pt x="1216" y="297"/>
                    </a:lnTo>
                    <a:lnTo>
                      <a:pt x="1186" y="325"/>
                    </a:lnTo>
                    <a:lnTo>
                      <a:pt x="1127" y="325"/>
                    </a:lnTo>
                    <a:lnTo>
                      <a:pt x="1097" y="356"/>
                    </a:lnTo>
                    <a:lnTo>
                      <a:pt x="1067" y="356"/>
                    </a:lnTo>
                    <a:lnTo>
                      <a:pt x="1039" y="325"/>
                    </a:lnTo>
                    <a:lnTo>
                      <a:pt x="1067" y="297"/>
                    </a:lnTo>
                    <a:lnTo>
                      <a:pt x="1039" y="268"/>
                    </a:lnTo>
                    <a:lnTo>
                      <a:pt x="1009" y="268"/>
                    </a:lnTo>
                    <a:lnTo>
                      <a:pt x="979" y="238"/>
                    </a:lnTo>
                    <a:lnTo>
                      <a:pt x="890" y="238"/>
                    </a:lnTo>
                    <a:lnTo>
                      <a:pt x="860" y="207"/>
                    </a:lnTo>
                    <a:lnTo>
                      <a:pt x="830" y="207"/>
                    </a:lnTo>
                    <a:lnTo>
                      <a:pt x="772" y="149"/>
                    </a:lnTo>
                    <a:lnTo>
                      <a:pt x="683" y="149"/>
                    </a:lnTo>
                    <a:close/>
                  </a:path>
                </a:pathLst>
              </a:custGeom>
              <a:solidFill>
                <a:srgbClr val="7FC543"/>
              </a:solidFill>
              <a:ln w="9525">
                <a:noFill/>
                <a:round/>
                <a:headEnd/>
                <a:tailEnd/>
              </a:ln>
            </p:spPr>
            <p:txBody>
              <a:bodyPr/>
              <a:lstStyle/>
              <a:p>
                <a:endParaRPr lang="en-GB"/>
              </a:p>
            </p:txBody>
          </p:sp>
          <p:sp>
            <p:nvSpPr>
              <p:cNvPr id="23577" name="Freeform 25"/>
              <p:cNvSpPr>
                <a:spLocks/>
              </p:cNvSpPr>
              <p:nvPr/>
            </p:nvSpPr>
            <p:spPr bwMode="auto">
              <a:xfrm>
                <a:off x="5517" y="3252"/>
                <a:ext cx="244" cy="215"/>
              </a:xfrm>
              <a:custGeom>
                <a:avLst/>
                <a:gdLst/>
                <a:ahLst/>
                <a:cxnLst>
                  <a:cxn ang="0">
                    <a:pos x="28" y="87"/>
                  </a:cxn>
                  <a:cxn ang="0">
                    <a:pos x="88" y="175"/>
                  </a:cxn>
                  <a:cxn ang="0">
                    <a:pos x="119" y="236"/>
                  </a:cxn>
                  <a:cxn ang="0">
                    <a:pos x="88" y="325"/>
                  </a:cxn>
                  <a:cxn ang="0">
                    <a:pos x="119" y="413"/>
                  </a:cxn>
                  <a:cxn ang="0">
                    <a:pos x="177" y="443"/>
                  </a:cxn>
                  <a:cxn ang="0">
                    <a:pos x="415" y="531"/>
                  </a:cxn>
                  <a:cxn ang="0">
                    <a:pos x="444" y="561"/>
                  </a:cxn>
                  <a:cxn ang="0">
                    <a:pos x="533" y="531"/>
                  </a:cxn>
                  <a:cxn ang="0">
                    <a:pos x="563" y="591"/>
                  </a:cxn>
                  <a:cxn ang="0">
                    <a:pos x="622" y="620"/>
                  </a:cxn>
                  <a:cxn ang="0">
                    <a:pos x="681" y="591"/>
                  </a:cxn>
                  <a:cxn ang="0">
                    <a:pos x="740" y="680"/>
                  </a:cxn>
                  <a:cxn ang="0">
                    <a:pos x="800" y="738"/>
                  </a:cxn>
                  <a:cxn ang="0">
                    <a:pos x="828" y="798"/>
                  </a:cxn>
                  <a:cxn ang="0">
                    <a:pos x="881" y="849"/>
                  </a:cxn>
                  <a:cxn ang="0">
                    <a:pos x="888" y="828"/>
                  </a:cxn>
                  <a:cxn ang="0">
                    <a:pos x="947" y="798"/>
                  </a:cxn>
                  <a:cxn ang="0">
                    <a:pos x="977" y="709"/>
                  </a:cxn>
                  <a:cxn ang="0">
                    <a:pos x="947" y="620"/>
                  </a:cxn>
                  <a:cxn ang="0">
                    <a:pos x="858" y="591"/>
                  </a:cxn>
                  <a:cxn ang="0">
                    <a:pos x="770" y="531"/>
                  </a:cxn>
                  <a:cxn ang="0">
                    <a:pos x="681" y="473"/>
                  </a:cxn>
                  <a:cxn ang="0">
                    <a:pos x="740" y="443"/>
                  </a:cxn>
                  <a:cxn ang="0">
                    <a:pos x="681" y="355"/>
                  </a:cxn>
                  <a:cxn ang="0">
                    <a:pos x="651" y="325"/>
                  </a:cxn>
                  <a:cxn ang="0">
                    <a:pos x="591" y="264"/>
                  </a:cxn>
                  <a:cxn ang="0">
                    <a:pos x="622" y="175"/>
                  </a:cxn>
                  <a:cxn ang="0">
                    <a:pos x="502" y="118"/>
                  </a:cxn>
                  <a:cxn ang="0">
                    <a:pos x="472" y="57"/>
                  </a:cxn>
                  <a:cxn ang="0">
                    <a:pos x="444" y="27"/>
                  </a:cxn>
                  <a:cxn ang="0">
                    <a:pos x="415" y="0"/>
                  </a:cxn>
                  <a:cxn ang="0">
                    <a:pos x="295" y="27"/>
                  </a:cxn>
                  <a:cxn ang="0">
                    <a:pos x="237" y="57"/>
                  </a:cxn>
                  <a:cxn ang="0">
                    <a:pos x="177" y="57"/>
                  </a:cxn>
                  <a:cxn ang="0">
                    <a:pos x="88" y="87"/>
                  </a:cxn>
                  <a:cxn ang="0">
                    <a:pos x="28" y="57"/>
                  </a:cxn>
                </a:cxnLst>
                <a:rect l="0" t="0" r="r" b="b"/>
                <a:pathLst>
                  <a:path w="977" h="856">
                    <a:moveTo>
                      <a:pt x="0" y="87"/>
                    </a:moveTo>
                    <a:lnTo>
                      <a:pt x="28" y="87"/>
                    </a:lnTo>
                    <a:lnTo>
                      <a:pt x="88" y="146"/>
                    </a:lnTo>
                    <a:lnTo>
                      <a:pt x="88" y="175"/>
                    </a:lnTo>
                    <a:lnTo>
                      <a:pt x="119" y="206"/>
                    </a:lnTo>
                    <a:lnTo>
                      <a:pt x="119" y="236"/>
                    </a:lnTo>
                    <a:lnTo>
                      <a:pt x="88" y="236"/>
                    </a:lnTo>
                    <a:lnTo>
                      <a:pt x="88" y="325"/>
                    </a:lnTo>
                    <a:lnTo>
                      <a:pt x="119" y="355"/>
                    </a:lnTo>
                    <a:lnTo>
                      <a:pt x="119" y="413"/>
                    </a:lnTo>
                    <a:lnTo>
                      <a:pt x="147" y="413"/>
                    </a:lnTo>
                    <a:lnTo>
                      <a:pt x="177" y="443"/>
                    </a:lnTo>
                    <a:lnTo>
                      <a:pt x="326" y="443"/>
                    </a:lnTo>
                    <a:lnTo>
                      <a:pt x="415" y="531"/>
                    </a:lnTo>
                    <a:lnTo>
                      <a:pt x="444" y="531"/>
                    </a:lnTo>
                    <a:lnTo>
                      <a:pt x="444" y="561"/>
                    </a:lnTo>
                    <a:lnTo>
                      <a:pt x="472" y="531"/>
                    </a:lnTo>
                    <a:lnTo>
                      <a:pt x="533" y="531"/>
                    </a:lnTo>
                    <a:lnTo>
                      <a:pt x="563" y="561"/>
                    </a:lnTo>
                    <a:lnTo>
                      <a:pt x="563" y="591"/>
                    </a:lnTo>
                    <a:lnTo>
                      <a:pt x="591" y="591"/>
                    </a:lnTo>
                    <a:lnTo>
                      <a:pt x="622" y="620"/>
                    </a:lnTo>
                    <a:lnTo>
                      <a:pt x="651" y="620"/>
                    </a:lnTo>
                    <a:lnTo>
                      <a:pt x="681" y="591"/>
                    </a:lnTo>
                    <a:lnTo>
                      <a:pt x="740" y="591"/>
                    </a:lnTo>
                    <a:lnTo>
                      <a:pt x="740" y="680"/>
                    </a:lnTo>
                    <a:lnTo>
                      <a:pt x="800" y="709"/>
                    </a:lnTo>
                    <a:lnTo>
                      <a:pt x="800" y="738"/>
                    </a:lnTo>
                    <a:lnTo>
                      <a:pt x="828" y="768"/>
                    </a:lnTo>
                    <a:lnTo>
                      <a:pt x="828" y="798"/>
                    </a:lnTo>
                    <a:lnTo>
                      <a:pt x="858" y="828"/>
                    </a:lnTo>
                    <a:lnTo>
                      <a:pt x="881" y="849"/>
                    </a:lnTo>
                    <a:lnTo>
                      <a:pt x="888" y="856"/>
                    </a:lnTo>
                    <a:lnTo>
                      <a:pt x="888" y="828"/>
                    </a:lnTo>
                    <a:lnTo>
                      <a:pt x="977" y="828"/>
                    </a:lnTo>
                    <a:lnTo>
                      <a:pt x="947" y="798"/>
                    </a:lnTo>
                    <a:lnTo>
                      <a:pt x="947" y="709"/>
                    </a:lnTo>
                    <a:lnTo>
                      <a:pt x="977" y="709"/>
                    </a:lnTo>
                    <a:lnTo>
                      <a:pt x="918" y="650"/>
                    </a:lnTo>
                    <a:lnTo>
                      <a:pt x="947" y="620"/>
                    </a:lnTo>
                    <a:lnTo>
                      <a:pt x="918" y="591"/>
                    </a:lnTo>
                    <a:lnTo>
                      <a:pt x="858" y="591"/>
                    </a:lnTo>
                    <a:lnTo>
                      <a:pt x="800" y="531"/>
                    </a:lnTo>
                    <a:lnTo>
                      <a:pt x="770" y="531"/>
                    </a:lnTo>
                    <a:lnTo>
                      <a:pt x="709" y="473"/>
                    </a:lnTo>
                    <a:lnTo>
                      <a:pt x="681" y="473"/>
                    </a:lnTo>
                    <a:lnTo>
                      <a:pt x="651" y="443"/>
                    </a:lnTo>
                    <a:lnTo>
                      <a:pt x="740" y="443"/>
                    </a:lnTo>
                    <a:lnTo>
                      <a:pt x="740" y="355"/>
                    </a:lnTo>
                    <a:lnTo>
                      <a:pt x="681" y="355"/>
                    </a:lnTo>
                    <a:lnTo>
                      <a:pt x="681" y="325"/>
                    </a:lnTo>
                    <a:lnTo>
                      <a:pt x="651" y="325"/>
                    </a:lnTo>
                    <a:lnTo>
                      <a:pt x="591" y="294"/>
                    </a:lnTo>
                    <a:lnTo>
                      <a:pt x="591" y="264"/>
                    </a:lnTo>
                    <a:lnTo>
                      <a:pt x="563" y="236"/>
                    </a:lnTo>
                    <a:lnTo>
                      <a:pt x="622" y="175"/>
                    </a:lnTo>
                    <a:lnTo>
                      <a:pt x="563" y="118"/>
                    </a:lnTo>
                    <a:lnTo>
                      <a:pt x="502" y="118"/>
                    </a:lnTo>
                    <a:lnTo>
                      <a:pt x="444" y="57"/>
                    </a:lnTo>
                    <a:lnTo>
                      <a:pt x="472" y="57"/>
                    </a:lnTo>
                    <a:lnTo>
                      <a:pt x="472" y="27"/>
                    </a:lnTo>
                    <a:lnTo>
                      <a:pt x="444" y="27"/>
                    </a:lnTo>
                    <a:lnTo>
                      <a:pt x="444" y="0"/>
                    </a:lnTo>
                    <a:lnTo>
                      <a:pt x="415" y="0"/>
                    </a:lnTo>
                    <a:lnTo>
                      <a:pt x="415" y="27"/>
                    </a:lnTo>
                    <a:lnTo>
                      <a:pt x="295" y="27"/>
                    </a:lnTo>
                    <a:lnTo>
                      <a:pt x="265" y="57"/>
                    </a:lnTo>
                    <a:lnTo>
                      <a:pt x="237" y="57"/>
                    </a:lnTo>
                    <a:lnTo>
                      <a:pt x="208" y="27"/>
                    </a:lnTo>
                    <a:lnTo>
                      <a:pt x="177" y="57"/>
                    </a:lnTo>
                    <a:lnTo>
                      <a:pt x="88" y="57"/>
                    </a:lnTo>
                    <a:lnTo>
                      <a:pt x="88" y="87"/>
                    </a:lnTo>
                    <a:lnTo>
                      <a:pt x="58" y="57"/>
                    </a:lnTo>
                    <a:lnTo>
                      <a:pt x="28" y="57"/>
                    </a:lnTo>
                    <a:lnTo>
                      <a:pt x="0" y="87"/>
                    </a:lnTo>
                    <a:close/>
                  </a:path>
                </a:pathLst>
              </a:custGeom>
              <a:solidFill>
                <a:srgbClr val="D3B26F"/>
              </a:solidFill>
              <a:ln w="9525">
                <a:noFill/>
                <a:round/>
                <a:headEnd/>
                <a:tailEnd/>
              </a:ln>
            </p:spPr>
            <p:txBody>
              <a:bodyPr/>
              <a:lstStyle/>
              <a:p>
                <a:endParaRPr lang="en-GB"/>
              </a:p>
            </p:txBody>
          </p:sp>
          <p:sp>
            <p:nvSpPr>
              <p:cNvPr id="23578" name="Freeform 26"/>
              <p:cNvSpPr>
                <a:spLocks/>
              </p:cNvSpPr>
              <p:nvPr/>
            </p:nvSpPr>
            <p:spPr bwMode="auto">
              <a:xfrm>
                <a:off x="4309" y="2653"/>
                <a:ext cx="245" cy="251"/>
              </a:xfrm>
              <a:custGeom>
                <a:avLst/>
                <a:gdLst/>
                <a:ahLst/>
                <a:cxnLst>
                  <a:cxn ang="0">
                    <a:pos x="502" y="118"/>
                  </a:cxn>
                  <a:cxn ang="0">
                    <a:pos x="474" y="88"/>
                  </a:cxn>
                  <a:cxn ang="0">
                    <a:pos x="444" y="88"/>
                  </a:cxn>
                  <a:cxn ang="0">
                    <a:pos x="325" y="30"/>
                  </a:cxn>
                  <a:cxn ang="0">
                    <a:pos x="295" y="0"/>
                  </a:cxn>
                  <a:cxn ang="0">
                    <a:pos x="177" y="30"/>
                  </a:cxn>
                  <a:cxn ang="0">
                    <a:pos x="28" y="57"/>
                  </a:cxn>
                  <a:cxn ang="0">
                    <a:pos x="28" y="88"/>
                  </a:cxn>
                  <a:cxn ang="0">
                    <a:pos x="88" y="118"/>
                  </a:cxn>
                  <a:cxn ang="0">
                    <a:pos x="146" y="207"/>
                  </a:cxn>
                  <a:cxn ang="0">
                    <a:pos x="325" y="413"/>
                  </a:cxn>
                  <a:cxn ang="0">
                    <a:pos x="355" y="473"/>
                  </a:cxn>
                  <a:cxn ang="0">
                    <a:pos x="414" y="503"/>
                  </a:cxn>
                  <a:cxn ang="0">
                    <a:pos x="444" y="561"/>
                  </a:cxn>
                  <a:cxn ang="0">
                    <a:pos x="474" y="710"/>
                  </a:cxn>
                  <a:cxn ang="0">
                    <a:pos x="444" y="887"/>
                  </a:cxn>
                  <a:cxn ang="0">
                    <a:pos x="474" y="1005"/>
                  </a:cxn>
                  <a:cxn ang="0">
                    <a:pos x="532" y="977"/>
                  </a:cxn>
                  <a:cxn ang="0">
                    <a:pos x="562" y="947"/>
                  </a:cxn>
                  <a:cxn ang="0">
                    <a:pos x="592" y="917"/>
                  </a:cxn>
                  <a:cxn ang="0">
                    <a:pos x="621" y="859"/>
                  </a:cxn>
                  <a:cxn ang="0">
                    <a:pos x="681" y="710"/>
                  </a:cxn>
                  <a:cxn ang="0">
                    <a:pos x="651" y="680"/>
                  </a:cxn>
                  <a:cxn ang="0">
                    <a:pos x="710" y="650"/>
                  </a:cxn>
                  <a:cxn ang="0">
                    <a:pos x="739" y="710"/>
                  </a:cxn>
                  <a:cxn ang="0">
                    <a:pos x="858" y="710"/>
                  </a:cxn>
                  <a:cxn ang="0">
                    <a:pos x="887" y="680"/>
                  </a:cxn>
                  <a:cxn ang="0">
                    <a:pos x="976" y="710"/>
                  </a:cxn>
                  <a:cxn ang="0">
                    <a:pos x="948" y="680"/>
                  </a:cxn>
                  <a:cxn ang="0">
                    <a:pos x="917" y="650"/>
                  </a:cxn>
                  <a:cxn ang="0">
                    <a:pos x="887" y="532"/>
                  </a:cxn>
                  <a:cxn ang="0">
                    <a:pos x="799" y="503"/>
                  </a:cxn>
                  <a:cxn ang="0">
                    <a:pos x="769" y="385"/>
                  </a:cxn>
                  <a:cxn ang="0">
                    <a:pos x="739" y="355"/>
                  </a:cxn>
                  <a:cxn ang="0">
                    <a:pos x="681" y="325"/>
                  </a:cxn>
                  <a:cxn ang="0">
                    <a:pos x="710" y="236"/>
                  </a:cxn>
                  <a:cxn ang="0">
                    <a:pos x="651" y="148"/>
                  </a:cxn>
                  <a:cxn ang="0">
                    <a:pos x="562" y="118"/>
                  </a:cxn>
                </a:cxnLst>
                <a:rect l="0" t="0" r="r" b="b"/>
                <a:pathLst>
                  <a:path w="976" h="1005">
                    <a:moveTo>
                      <a:pt x="562" y="118"/>
                    </a:moveTo>
                    <a:lnTo>
                      <a:pt x="502" y="118"/>
                    </a:lnTo>
                    <a:lnTo>
                      <a:pt x="474" y="148"/>
                    </a:lnTo>
                    <a:lnTo>
                      <a:pt x="474" y="88"/>
                    </a:lnTo>
                    <a:lnTo>
                      <a:pt x="444" y="118"/>
                    </a:lnTo>
                    <a:lnTo>
                      <a:pt x="444" y="88"/>
                    </a:lnTo>
                    <a:lnTo>
                      <a:pt x="384" y="88"/>
                    </a:lnTo>
                    <a:lnTo>
                      <a:pt x="325" y="30"/>
                    </a:lnTo>
                    <a:lnTo>
                      <a:pt x="295" y="30"/>
                    </a:lnTo>
                    <a:lnTo>
                      <a:pt x="295" y="0"/>
                    </a:lnTo>
                    <a:lnTo>
                      <a:pt x="177" y="0"/>
                    </a:lnTo>
                    <a:lnTo>
                      <a:pt x="177" y="30"/>
                    </a:lnTo>
                    <a:lnTo>
                      <a:pt x="28" y="30"/>
                    </a:lnTo>
                    <a:lnTo>
                      <a:pt x="28" y="57"/>
                    </a:lnTo>
                    <a:lnTo>
                      <a:pt x="0" y="57"/>
                    </a:lnTo>
                    <a:lnTo>
                      <a:pt x="28" y="88"/>
                    </a:lnTo>
                    <a:lnTo>
                      <a:pt x="88" y="88"/>
                    </a:lnTo>
                    <a:lnTo>
                      <a:pt x="88" y="118"/>
                    </a:lnTo>
                    <a:lnTo>
                      <a:pt x="146" y="177"/>
                    </a:lnTo>
                    <a:lnTo>
                      <a:pt x="146" y="207"/>
                    </a:lnTo>
                    <a:lnTo>
                      <a:pt x="177" y="266"/>
                    </a:lnTo>
                    <a:lnTo>
                      <a:pt x="325" y="413"/>
                    </a:lnTo>
                    <a:lnTo>
                      <a:pt x="325" y="443"/>
                    </a:lnTo>
                    <a:lnTo>
                      <a:pt x="355" y="473"/>
                    </a:lnTo>
                    <a:lnTo>
                      <a:pt x="384" y="473"/>
                    </a:lnTo>
                    <a:lnTo>
                      <a:pt x="414" y="503"/>
                    </a:lnTo>
                    <a:lnTo>
                      <a:pt x="414" y="532"/>
                    </a:lnTo>
                    <a:lnTo>
                      <a:pt x="444" y="561"/>
                    </a:lnTo>
                    <a:lnTo>
                      <a:pt x="474" y="622"/>
                    </a:lnTo>
                    <a:lnTo>
                      <a:pt x="474" y="710"/>
                    </a:lnTo>
                    <a:lnTo>
                      <a:pt x="444" y="741"/>
                    </a:lnTo>
                    <a:lnTo>
                      <a:pt x="444" y="887"/>
                    </a:lnTo>
                    <a:lnTo>
                      <a:pt x="474" y="917"/>
                    </a:lnTo>
                    <a:lnTo>
                      <a:pt x="474" y="1005"/>
                    </a:lnTo>
                    <a:lnTo>
                      <a:pt x="502" y="1005"/>
                    </a:lnTo>
                    <a:lnTo>
                      <a:pt x="532" y="977"/>
                    </a:lnTo>
                    <a:lnTo>
                      <a:pt x="592" y="977"/>
                    </a:lnTo>
                    <a:lnTo>
                      <a:pt x="562" y="947"/>
                    </a:lnTo>
                    <a:lnTo>
                      <a:pt x="562" y="917"/>
                    </a:lnTo>
                    <a:lnTo>
                      <a:pt x="592" y="917"/>
                    </a:lnTo>
                    <a:lnTo>
                      <a:pt x="621" y="887"/>
                    </a:lnTo>
                    <a:lnTo>
                      <a:pt x="621" y="859"/>
                    </a:lnTo>
                    <a:lnTo>
                      <a:pt x="681" y="798"/>
                    </a:lnTo>
                    <a:lnTo>
                      <a:pt x="681" y="710"/>
                    </a:lnTo>
                    <a:lnTo>
                      <a:pt x="651" y="710"/>
                    </a:lnTo>
                    <a:lnTo>
                      <a:pt x="651" y="680"/>
                    </a:lnTo>
                    <a:lnTo>
                      <a:pt x="681" y="680"/>
                    </a:lnTo>
                    <a:lnTo>
                      <a:pt x="710" y="650"/>
                    </a:lnTo>
                    <a:lnTo>
                      <a:pt x="739" y="650"/>
                    </a:lnTo>
                    <a:lnTo>
                      <a:pt x="739" y="710"/>
                    </a:lnTo>
                    <a:lnTo>
                      <a:pt x="799" y="650"/>
                    </a:lnTo>
                    <a:lnTo>
                      <a:pt x="858" y="710"/>
                    </a:lnTo>
                    <a:lnTo>
                      <a:pt x="858" y="680"/>
                    </a:lnTo>
                    <a:lnTo>
                      <a:pt x="887" y="680"/>
                    </a:lnTo>
                    <a:lnTo>
                      <a:pt x="917" y="710"/>
                    </a:lnTo>
                    <a:lnTo>
                      <a:pt x="976" y="710"/>
                    </a:lnTo>
                    <a:lnTo>
                      <a:pt x="976" y="680"/>
                    </a:lnTo>
                    <a:lnTo>
                      <a:pt x="948" y="680"/>
                    </a:lnTo>
                    <a:lnTo>
                      <a:pt x="948" y="650"/>
                    </a:lnTo>
                    <a:lnTo>
                      <a:pt x="917" y="650"/>
                    </a:lnTo>
                    <a:lnTo>
                      <a:pt x="917" y="561"/>
                    </a:lnTo>
                    <a:lnTo>
                      <a:pt x="887" y="532"/>
                    </a:lnTo>
                    <a:lnTo>
                      <a:pt x="830" y="532"/>
                    </a:lnTo>
                    <a:lnTo>
                      <a:pt x="799" y="503"/>
                    </a:lnTo>
                    <a:lnTo>
                      <a:pt x="799" y="413"/>
                    </a:lnTo>
                    <a:lnTo>
                      <a:pt x="769" y="385"/>
                    </a:lnTo>
                    <a:lnTo>
                      <a:pt x="739" y="385"/>
                    </a:lnTo>
                    <a:lnTo>
                      <a:pt x="739" y="355"/>
                    </a:lnTo>
                    <a:lnTo>
                      <a:pt x="710" y="355"/>
                    </a:lnTo>
                    <a:lnTo>
                      <a:pt x="681" y="325"/>
                    </a:lnTo>
                    <a:lnTo>
                      <a:pt x="681" y="266"/>
                    </a:lnTo>
                    <a:lnTo>
                      <a:pt x="710" y="236"/>
                    </a:lnTo>
                    <a:lnTo>
                      <a:pt x="681" y="207"/>
                    </a:lnTo>
                    <a:lnTo>
                      <a:pt x="651" y="148"/>
                    </a:lnTo>
                    <a:lnTo>
                      <a:pt x="621" y="177"/>
                    </a:lnTo>
                    <a:lnTo>
                      <a:pt x="562" y="118"/>
                    </a:lnTo>
                    <a:close/>
                  </a:path>
                </a:pathLst>
              </a:custGeom>
              <a:solidFill>
                <a:srgbClr val="8FB5BE"/>
              </a:solidFill>
              <a:ln w="9525">
                <a:noFill/>
                <a:round/>
                <a:headEnd/>
                <a:tailEnd/>
              </a:ln>
            </p:spPr>
            <p:txBody>
              <a:bodyPr/>
              <a:lstStyle/>
              <a:p>
                <a:endParaRPr lang="en-GB"/>
              </a:p>
            </p:txBody>
          </p:sp>
          <p:sp>
            <p:nvSpPr>
              <p:cNvPr id="23579" name="Freeform 27"/>
              <p:cNvSpPr>
                <a:spLocks/>
              </p:cNvSpPr>
              <p:nvPr/>
            </p:nvSpPr>
            <p:spPr bwMode="auto">
              <a:xfrm>
                <a:off x="3894" y="2667"/>
                <a:ext cx="637" cy="393"/>
              </a:xfrm>
              <a:custGeom>
                <a:avLst/>
                <a:gdLst/>
                <a:ahLst/>
                <a:cxnLst>
                  <a:cxn ang="0">
                    <a:pos x="1837" y="209"/>
                  </a:cxn>
                  <a:cxn ang="0">
                    <a:pos x="1748" y="61"/>
                  </a:cxn>
                  <a:cxn ang="0">
                    <a:pos x="1660" y="0"/>
                  </a:cxn>
                  <a:cxn ang="0">
                    <a:pos x="1569" y="61"/>
                  </a:cxn>
                  <a:cxn ang="0">
                    <a:pos x="1274" y="150"/>
                  </a:cxn>
                  <a:cxn ang="0">
                    <a:pos x="1214" y="209"/>
                  </a:cxn>
                  <a:cxn ang="0">
                    <a:pos x="1125" y="120"/>
                  </a:cxn>
                  <a:cxn ang="0">
                    <a:pos x="769" y="91"/>
                  </a:cxn>
                  <a:cxn ang="0">
                    <a:pos x="682" y="91"/>
                  </a:cxn>
                  <a:cxn ang="0">
                    <a:pos x="623" y="150"/>
                  </a:cxn>
                  <a:cxn ang="0">
                    <a:pos x="444" y="268"/>
                  </a:cxn>
                  <a:cxn ang="0">
                    <a:pos x="414" y="356"/>
                  </a:cxn>
                  <a:cxn ang="0">
                    <a:pos x="325" y="475"/>
                  </a:cxn>
                  <a:cxn ang="0">
                    <a:pos x="267" y="565"/>
                  </a:cxn>
                  <a:cxn ang="0">
                    <a:pos x="237" y="684"/>
                  </a:cxn>
                  <a:cxn ang="0">
                    <a:pos x="30" y="711"/>
                  </a:cxn>
                  <a:cxn ang="0">
                    <a:pos x="59" y="802"/>
                  </a:cxn>
                  <a:cxn ang="0">
                    <a:pos x="118" y="860"/>
                  </a:cxn>
                  <a:cxn ang="0">
                    <a:pos x="177" y="948"/>
                  </a:cxn>
                  <a:cxn ang="0">
                    <a:pos x="267" y="1009"/>
                  </a:cxn>
                  <a:cxn ang="0">
                    <a:pos x="325" y="1067"/>
                  </a:cxn>
                  <a:cxn ang="0">
                    <a:pos x="355" y="1157"/>
                  </a:cxn>
                  <a:cxn ang="0">
                    <a:pos x="386" y="1185"/>
                  </a:cxn>
                  <a:cxn ang="0">
                    <a:pos x="504" y="1245"/>
                  </a:cxn>
                  <a:cxn ang="0">
                    <a:pos x="562" y="1245"/>
                  </a:cxn>
                  <a:cxn ang="0">
                    <a:pos x="682" y="1245"/>
                  </a:cxn>
                  <a:cxn ang="0">
                    <a:pos x="651" y="1245"/>
                  </a:cxn>
                  <a:cxn ang="0">
                    <a:pos x="682" y="1363"/>
                  </a:cxn>
                  <a:cxn ang="0">
                    <a:pos x="769" y="1452"/>
                  </a:cxn>
                  <a:cxn ang="0">
                    <a:pos x="769" y="1513"/>
                  </a:cxn>
                  <a:cxn ang="0">
                    <a:pos x="918" y="1482"/>
                  </a:cxn>
                  <a:cxn ang="0">
                    <a:pos x="1067" y="1540"/>
                  </a:cxn>
                  <a:cxn ang="0">
                    <a:pos x="1214" y="1513"/>
                  </a:cxn>
                  <a:cxn ang="0">
                    <a:pos x="1422" y="1570"/>
                  </a:cxn>
                  <a:cxn ang="0">
                    <a:pos x="1541" y="1540"/>
                  </a:cxn>
                  <a:cxn ang="0">
                    <a:pos x="1599" y="1482"/>
                  </a:cxn>
                  <a:cxn ang="0">
                    <a:pos x="1660" y="1422"/>
                  </a:cxn>
                  <a:cxn ang="0">
                    <a:pos x="1955" y="1393"/>
                  </a:cxn>
                  <a:cxn ang="0">
                    <a:pos x="2044" y="1452"/>
                  </a:cxn>
                  <a:cxn ang="0">
                    <a:pos x="2311" y="1513"/>
                  </a:cxn>
                  <a:cxn ang="0">
                    <a:pos x="2370" y="1245"/>
                  </a:cxn>
                  <a:cxn ang="0">
                    <a:pos x="2370" y="1215"/>
                  </a:cxn>
                  <a:cxn ang="0">
                    <a:pos x="2370" y="1157"/>
                  </a:cxn>
                  <a:cxn ang="0">
                    <a:pos x="2399" y="1097"/>
                  </a:cxn>
                  <a:cxn ang="0">
                    <a:pos x="2429" y="1185"/>
                  </a:cxn>
                  <a:cxn ang="0">
                    <a:pos x="2547" y="1038"/>
                  </a:cxn>
                  <a:cxn ang="0">
                    <a:pos x="2490" y="948"/>
                  </a:cxn>
                  <a:cxn ang="0">
                    <a:pos x="2399" y="979"/>
                  </a:cxn>
                  <a:cxn ang="0">
                    <a:pos x="2311" y="1038"/>
                  </a:cxn>
                  <a:cxn ang="0">
                    <a:pos x="2162" y="948"/>
                  </a:cxn>
                  <a:cxn ang="0">
                    <a:pos x="2104" y="830"/>
                  </a:cxn>
                  <a:cxn ang="0">
                    <a:pos x="2134" y="565"/>
                  </a:cxn>
                  <a:cxn ang="0">
                    <a:pos x="2074" y="446"/>
                  </a:cxn>
                  <a:cxn ang="0">
                    <a:pos x="1985" y="386"/>
                  </a:cxn>
                </a:cxnLst>
                <a:rect l="0" t="0" r="r" b="b"/>
                <a:pathLst>
                  <a:path w="2547" h="1570">
                    <a:moveTo>
                      <a:pt x="1985" y="386"/>
                    </a:moveTo>
                    <a:lnTo>
                      <a:pt x="1985" y="356"/>
                    </a:lnTo>
                    <a:lnTo>
                      <a:pt x="1837" y="209"/>
                    </a:lnTo>
                    <a:lnTo>
                      <a:pt x="1806" y="150"/>
                    </a:lnTo>
                    <a:lnTo>
                      <a:pt x="1806" y="120"/>
                    </a:lnTo>
                    <a:lnTo>
                      <a:pt x="1748" y="61"/>
                    </a:lnTo>
                    <a:lnTo>
                      <a:pt x="1748" y="31"/>
                    </a:lnTo>
                    <a:lnTo>
                      <a:pt x="1688" y="31"/>
                    </a:lnTo>
                    <a:lnTo>
                      <a:pt x="1660" y="0"/>
                    </a:lnTo>
                    <a:lnTo>
                      <a:pt x="1629" y="31"/>
                    </a:lnTo>
                    <a:lnTo>
                      <a:pt x="1569" y="31"/>
                    </a:lnTo>
                    <a:lnTo>
                      <a:pt x="1569" y="61"/>
                    </a:lnTo>
                    <a:lnTo>
                      <a:pt x="1511" y="120"/>
                    </a:lnTo>
                    <a:lnTo>
                      <a:pt x="1304" y="120"/>
                    </a:lnTo>
                    <a:lnTo>
                      <a:pt x="1274" y="150"/>
                    </a:lnTo>
                    <a:lnTo>
                      <a:pt x="1274" y="179"/>
                    </a:lnTo>
                    <a:lnTo>
                      <a:pt x="1214" y="179"/>
                    </a:lnTo>
                    <a:lnTo>
                      <a:pt x="1214" y="209"/>
                    </a:lnTo>
                    <a:lnTo>
                      <a:pt x="1155" y="150"/>
                    </a:lnTo>
                    <a:lnTo>
                      <a:pt x="1125" y="150"/>
                    </a:lnTo>
                    <a:lnTo>
                      <a:pt x="1125" y="120"/>
                    </a:lnTo>
                    <a:lnTo>
                      <a:pt x="889" y="120"/>
                    </a:lnTo>
                    <a:lnTo>
                      <a:pt x="860" y="91"/>
                    </a:lnTo>
                    <a:lnTo>
                      <a:pt x="769" y="91"/>
                    </a:lnTo>
                    <a:lnTo>
                      <a:pt x="741" y="61"/>
                    </a:lnTo>
                    <a:lnTo>
                      <a:pt x="711" y="91"/>
                    </a:lnTo>
                    <a:lnTo>
                      <a:pt x="682" y="91"/>
                    </a:lnTo>
                    <a:lnTo>
                      <a:pt x="651" y="120"/>
                    </a:lnTo>
                    <a:lnTo>
                      <a:pt x="651" y="150"/>
                    </a:lnTo>
                    <a:lnTo>
                      <a:pt x="623" y="150"/>
                    </a:lnTo>
                    <a:lnTo>
                      <a:pt x="593" y="179"/>
                    </a:lnTo>
                    <a:lnTo>
                      <a:pt x="532" y="179"/>
                    </a:lnTo>
                    <a:lnTo>
                      <a:pt x="444" y="268"/>
                    </a:lnTo>
                    <a:lnTo>
                      <a:pt x="444" y="298"/>
                    </a:lnTo>
                    <a:lnTo>
                      <a:pt x="414" y="328"/>
                    </a:lnTo>
                    <a:lnTo>
                      <a:pt x="414" y="356"/>
                    </a:lnTo>
                    <a:lnTo>
                      <a:pt x="355" y="416"/>
                    </a:lnTo>
                    <a:lnTo>
                      <a:pt x="355" y="446"/>
                    </a:lnTo>
                    <a:lnTo>
                      <a:pt x="325" y="475"/>
                    </a:lnTo>
                    <a:lnTo>
                      <a:pt x="325" y="534"/>
                    </a:lnTo>
                    <a:lnTo>
                      <a:pt x="295" y="565"/>
                    </a:lnTo>
                    <a:lnTo>
                      <a:pt x="267" y="565"/>
                    </a:lnTo>
                    <a:lnTo>
                      <a:pt x="267" y="623"/>
                    </a:lnTo>
                    <a:lnTo>
                      <a:pt x="237" y="653"/>
                    </a:lnTo>
                    <a:lnTo>
                      <a:pt x="237" y="684"/>
                    </a:lnTo>
                    <a:lnTo>
                      <a:pt x="148" y="684"/>
                    </a:lnTo>
                    <a:lnTo>
                      <a:pt x="118" y="711"/>
                    </a:lnTo>
                    <a:lnTo>
                      <a:pt x="30" y="711"/>
                    </a:lnTo>
                    <a:lnTo>
                      <a:pt x="0" y="741"/>
                    </a:lnTo>
                    <a:lnTo>
                      <a:pt x="9" y="753"/>
                    </a:lnTo>
                    <a:lnTo>
                      <a:pt x="59" y="802"/>
                    </a:lnTo>
                    <a:lnTo>
                      <a:pt x="88" y="802"/>
                    </a:lnTo>
                    <a:lnTo>
                      <a:pt x="118" y="830"/>
                    </a:lnTo>
                    <a:lnTo>
                      <a:pt x="118" y="860"/>
                    </a:lnTo>
                    <a:lnTo>
                      <a:pt x="148" y="860"/>
                    </a:lnTo>
                    <a:lnTo>
                      <a:pt x="148" y="948"/>
                    </a:lnTo>
                    <a:lnTo>
                      <a:pt x="177" y="948"/>
                    </a:lnTo>
                    <a:lnTo>
                      <a:pt x="207" y="979"/>
                    </a:lnTo>
                    <a:lnTo>
                      <a:pt x="207" y="1009"/>
                    </a:lnTo>
                    <a:lnTo>
                      <a:pt x="267" y="1009"/>
                    </a:lnTo>
                    <a:lnTo>
                      <a:pt x="295" y="1038"/>
                    </a:lnTo>
                    <a:lnTo>
                      <a:pt x="355" y="1038"/>
                    </a:lnTo>
                    <a:lnTo>
                      <a:pt x="325" y="1067"/>
                    </a:lnTo>
                    <a:lnTo>
                      <a:pt x="325" y="1097"/>
                    </a:lnTo>
                    <a:lnTo>
                      <a:pt x="355" y="1127"/>
                    </a:lnTo>
                    <a:lnTo>
                      <a:pt x="355" y="1157"/>
                    </a:lnTo>
                    <a:lnTo>
                      <a:pt x="325" y="1157"/>
                    </a:lnTo>
                    <a:lnTo>
                      <a:pt x="325" y="1185"/>
                    </a:lnTo>
                    <a:lnTo>
                      <a:pt x="386" y="1185"/>
                    </a:lnTo>
                    <a:lnTo>
                      <a:pt x="414" y="1215"/>
                    </a:lnTo>
                    <a:lnTo>
                      <a:pt x="504" y="1215"/>
                    </a:lnTo>
                    <a:lnTo>
                      <a:pt x="504" y="1245"/>
                    </a:lnTo>
                    <a:lnTo>
                      <a:pt x="532" y="1275"/>
                    </a:lnTo>
                    <a:lnTo>
                      <a:pt x="562" y="1275"/>
                    </a:lnTo>
                    <a:lnTo>
                      <a:pt x="562" y="1245"/>
                    </a:lnTo>
                    <a:lnTo>
                      <a:pt x="593" y="1215"/>
                    </a:lnTo>
                    <a:lnTo>
                      <a:pt x="651" y="1215"/>
                    </a:lnTo>
                    <a:lnTo>
                      <a:pt x="682" y="1245"/>
                    </a:lnTo>
                    <a:lnTo>
                      <a:pt x="711" y="1245"/>
                    </a:lnTo>
                    <a:lnTo>
                      <a:pt x="682" y="1275"/>
                    </a:lnTo>
                    <a:lnTo>
                      <a:pt x="651" y="1245"/>
                    </a:lnTo>
                    <a:lnTo>
                      <a:pt x="623" y="1275"/>
                    </a:lnTo>
                    <a:lnTo>
                      <a:pt x="623" y="1304"/>
                    </a:lnTo>
                    <a:lnTo>
                      <a:pt x="682" y="1363"/>
                    </a:lnTo>
                    <a:lnTo>
                      <a:pt x="741" y="1393"/>
                    </a:lnTo>
                    <a:lnTo>
                      <a:pt x="769" y="1393"/>
                    </a:lnTo>
                    <a:lnTo>
                      <a:pt x="769" y="1452"/>
                    </a:lnTo>
                    <a:lnTo>
                      <a:pt x="741" y="1452"/>
                    </a:lnTo>
                    <a:lnTo>
                      <a:pt x="741" y="1482"/>
                    </a:lnTo>
                    <a:lnTo>
                      <a:pt x="769" y="1513"/>
                    </a:lnTo>
                    <a:lnTo>
                      <a:pt x="830" y="1513"/>
                    </a:lnTo>
                    <a:lnTo>
                      <a:pt x="830" y="1482"/>
                    </a:lnTo>
                    <a:lnTo>
                      <a:pt x="918" y="1482"/>
                    </a:lnTo>
                    <a:lnTo>
                      <a:pt x="918" y="1513"/>
                    </a:lnTo>
                    <a:lnTo>
                      <a:pt x="1037" y="1513"/>
                    </a:lnTo>
                    <a:lnTo>
                      <a:pt x="1067" y="1540"/>
                    </a:lnTo>
                    <a:lnTo>
                      <a:pt x="1185" y="1540"/>
                    </a:lnTo>
                    <a:lnTo>
                      <a:pt x="1185" y="1513"/>
                    </a:lnTo>
                    <a:lnTo>
                      <a:pt x="1214" y="1513"/>
                    </a:lnTo>
                    <a:lnTo>
                      <a:pt x="1244" y="1540"/>
                    </a:lnTo>
                    <a:lnTo>
                      <a:pt x="1422" y="1540"/>
                    </a:lnTo>
                    <a:lnTo>
                      <a:pt x="1422" y="1570"/>
                    </a:lnTo>
                    <a:lnTo>
                      <a:pt x="1481" y="1570"/>
                    </a:lnTo>
                    <a:lnTo>
                      <a:pt x="1511" y="1540"/>
                    </a:lnTo>
                    <a:lnTo>
                      <a:pt x="1541" y="1540"/>
                    </a:lnTo>
                    <a:lnTo>
                      <a:pt x="1541" y="1513"/>
                    </a:lnTo>
                    <a:lnTo>
                      <a:pt x="1569" y="1513"/>
                    </a:lnTo>
                    <a:lnTo>
                      <a:pt x="1599" y="1482"/>
                    </a:lnTo>
                    <a:lnTo>
                      <a:pt x="1599" y="1452"/>
                    </a:lnTo>
                    <a:lnTo>
                      <a:pt x="1660" y="1452"/>
                    </a:lnTo>
                    <a:lnTo>
                      <a:pt x="1660" y="1422"/>
                    </a:lnTo>
                    <a:lnTo>
                      <a:pt x="1806" y="1422"/>
                    </a:lnTo>
                    <a:lnTo>
                      <a:pt x="1837" y="1393"/>
                    </a:lnTo>
                    <a:lnTo>
                      <a:pt x="1955" y="1393"/>
                    </a:lnTo>
                    <a:lnTo>
                      <a:pt x="1985" y="1422"/>
                    </a:lnTo>
                    <a:lnTo>
                      <a:pt x="2044" y="1422"/>
                    </a:lnTo>
                    <a:lnTo>
                      <a:pt x="2044" y="1452"/>
                    </a:lnTo>
                    <a:lnTo>
                      <a:pt x="2104" y="1452"/>
                    </a:lnTo>
                    <a:lnTo>
                      <a:pt x="2162" y="1513"/>
                    </a:lnTo>
                    <a:lnTo>
                      <a:pt x="2311" y="1513"/>
                    </a:lnTo>
                    <a:lnTo>
                      <a:pt x="2311" y="1334"/>
                    </a:lnTo>
                    <a:lnTo>
                      <a:pt x="2370" y="1275"/>
                    </a:lnTo>
                    <a:lnTo>
                      <a:pt x="2370" y="1245"/>
                    </a:lnTo>
                    <a:lnTo>
                      <a:pt x="2341" y="1275"/>
                    </a:lnTo>
                    <a:lnTo>
                      <a:pt x="2341" y="1245"/>
                    </a:lnTo>
                    <a:lnTo>
                      <a:pt x="2370" y="1215"/>
                    </a:lnTo>
                    <a:lnTo>
                      <a:pt x="2341" y="1215"/>
                    </a:lnTo>
                    <a:lnTo>
                      <a:pt x="2370" y="1185"/>
                    </a:lnTo>
                    <a:lnTo>
                      <a:pt x="2370" y="1157"/>
                    </a:lnTo>
                    <a:lnTo>
                      <a:pt x="2341" y="1127"/>
                    </a:lnTo>
                    <a:lnTo>
                      <a:pt x="2370" y="1097"/>
                    </a:lnTo>
                    <a:lnTo>
                      <a:pt x="2399" y="1097"/>
                    </a:lnTo>
                    <a:lnTo>
                      <a:pt x="2399" y="1157"/>
                    </a:lnTo>
                    <a:lnTo>
                      <a:pt x="2370" y="1185"/>
                    </a:lnTo>
                    <a:lnTo>
                      <a:pt x="2429" y="1185"/>
                    </a:lnTo>
                    <a:lnTo>
                      <a:pt x="2459" y="1157"/>
                    </a:lnTo>
                    <a:lnTo>
                      <a:pt x="2547" y="1157"/>
                    </a:lnTo>
                    <a:lnTo>
                      <a:pt x="2547" y="1038"/>
                    </a:lnTo>
                    <a:lnTo>
                      <a:pt x="2547" y="979"/>
                    </a:lnTo>
                    <a:lnTo>
                      <a:pt x="2490" y="979"/>
                    </a:lnTo>
                    <a:lnTo>
                      <a:pt x="2490" y="948"/>
                    </a:lnTo>
                    <a:lnTo>
                      <a:pt x="2429" y="948"/>
                    </a:lnTo>
                    <a:lnTo>
                      <a:pt x="2429" y="979"/>
                    </a:lnTo>
                    <a:lnTo>
                      <a:pt x="2399" y="979"/>
                    </a:lnTo>
                    <a:lnTo>
                      <a:pt x="2370" y="1009"/>
                    </a:lnTo>
                    <a:lnTo>
                      <a:pt x="2311" y="1009"/>
                    </a:lnTo>
                    <a:lnTo>
                      <a:pt x="2311" y="1038"/>
                    </a:lnTo>
                    <a:lnTo>
                      <a:pt x="2252" y="1009"/>
                    </a:lnTo>
                    <a:lnTo>
                      <a:pt x="2222" y="1009"/>
                    </a:lnTo>
                    <a:lnTo>
                      <a:pt x="2162" y="948"/>
                    </a:lnTo>
                    <a:lnTo>
                      <a:pt x="2134" y="948"/>
                    </a:lnTo>
                    <a:lnTo>
                      <a:pt x="2134" y="860"/>
                    </a:lnTo>
                    <a:lnTo>
                      <a:pt x="2104" y="830"/>
                    </a:lnTo>
                    <a:lnTo>
                      <a:pt x="2104" y="684"/>
                    </a:lnTo>
                    <a:lnTo>
                      <a:pt x="2134" y="653"/>
                    </a:lnTo>
                    <a:lnTo>
                      <a:pt x="2134" y="565"/>
                    </a:lnTo>
                    <a:lnTo>
                      <a:pt x="2104" y="504"/>
                    </a:lnTo>
                    <a:lnTo>
                      <a:pt x="2074" y="475"/>
                    </a:lnTo>
                    <a:lnTo>
                      <a:pt x="2074" y="446"/>
                    </a:lnTo>
                    <a:lnTo>
                      <a:pt x="2044" y="416"/>
                    </a:lnTo>
                    <a:lnTo>
                      <a:pt x="2015" y="416"/>
                    </a:lnTo>
                    <a:lnTo>
                      <a:pt x="1985" y="386"/>
                    </a:lnTo>
                    <a:close/>
                  </a:path>
                </a:pathLst>
              </a:custGeom>
              <a:solidFill>
                <a:srgbClr val="99D6AB"/>
              </a:solidFill>
              <a:ln w="9525">
                <a:noFill/>
                <a:round/>
                <a:headEnd/>
                <a:tailEnd/>
              </a:ln>
            </p:spPr>
            <p:txBody>
              <a:bodyPr/>
              <a:lstStyle/>
              <a:p>
                <a:endParaRPr lang="en-GB"/>
              </a:p>
            </p:txBody>
          </p:sp>
          <p:sp>
            <p:nvSpPr>
              <p:cNvPr id="23580" name="Freeform 28"/>
              <p:cNvSpPr>
                <a:spLocks/>
              </p:cNvSpPr>
              <p:nvPr/>
            </p:nvSpPr>
            <p:spPr bwMode="auto">
              <a:xfrm>
                <a:off x="3657" y="2564"/>
                <a:ext cx="378" cy="148"/>
              </a:xfrm>
              <a:custGeom>
                <a:avLst/>
                <a:gdLst/>
                <a:ahLst/>
                <a:cxnLst>
                  <a:cxn ang="0">
                    <a:pos x="1453" y="238"/>
                  </a:cxn>
                  <a:cxn ang="0">
                    <a:pos x="1511" y="149"/>
                  </a:cxn>
                  <a:cxn ang="0">
                    <a:pos x="1335" y="59"/>
                  </a:cxn>
                  <a:cxn ang="0">
                    <a:pos x="1274" y="31"/>
                  </a:cxn>
                  <a:cxn ang="0">
                    <a:pos x="1067" y="88"/>
                  </a:cxn>
                  <a:cxn ang="0">
                    <a:pos x="1008" y="59"/>
                  </a:cxn>
                  <a:cxn ang="0">
                    <a:pos x="830" y="118"/>
                  </a:cxn>
                  <a:cxn ang="0">
                    <a:pos x="770" y="88"/>
                  </a:cxn>
                  <a:cxn ang="0">
                    <a:pos x="742" y="59"/>
                  </a:cxn>
                  <a:cxn ang="0">
                    <a:pos x="623" y="0"/>
                  </a:cxn>
                  <a:cxn ang="0">
                    <a:pos x="563" y="59"/>
                  </a:cxn>
                  <a:cxn ang="0">
                    <a:pos x="505" y="0"/>
                  </a:cxn>
                  <a:cxn ang="0">
                    <a:pos x="475" y="0"/>
                  </a:cxn>
                  <a:cxn ang="0">
                    <a:pos x="387" y="59"/>
                  </a:cxn>
                  <a:cxn ang="0">
                    <a:pos x="356" y="88"/>
                  </a:cxn>
                  <a:cxn ang="0">
                    <a:pos x="326" y="177"/>
                  </a:cxn>
                  <a:cxn ang="0">
                    <a:pos x="267" y="207"/>
                  </a:cxn>
                  <a:cxn ang="0">
                    <a:pos x="207" y="238"/>
                  </a:cxn>
                  <a:cxn ang="0">
                    <a:pos x="59" y="267"/>
                  </a:cxn>
                  <a:cxn ang="0">
                    <a:pos x="30" y="295"/>
                  </a:cxn>
                  <a:cxn ang="0">
                    <a:pos x="0" y="356"/>
                  </a:cxn>
                  <a:cxn ang="0">
                    <a:pos x="30" y="413"/>
                  </a:cxn>
                  <a:cxn ang="0">
                    <a:pos x="89" y="504"/>
                  </a:cxn>
                  <a:cxn ang="0">
                    <a:pos x="178" y="563"/>
                  </a:cxn>
                  <a:cxn ang="0">
                    <a:pos x="237" y="592"/>
                  </a:cxn>
                  <a:cxn ang="0">
                    <a:pos x="505" y="563"/>
                  </a:cxn>
                  <a:cxn ang="0">
                    <a:pos x="505" y="533"/>
                  </a:cxn>
                  <a:cxn ang="0">
                    <a:pos x="651" y="504"/>
                  </a:cxn>
                  <a:cxn ang="0">
                    <a:pos x="712" y="444"/>
                  </a:cxn>
                  <a:cxn ang="0">
                    <a:pos x="801" y="474"/>
                  </a:cxn>
                  <a:cxn ang="0">
                    <a:pos x="860" y="444"/>
                  </a:cxn>
                  <a:cxn ang="0">
                    <a:pos x="919" y="413"/>
                  </a:cxn>
                  <a:cxn ang="0">
                    <a:pos x="949" y="356"/>
                  </a:cxn>
                  <a:cxn ang="0">
                    <a:pos x="1067" y="325"/>
                  </a:cxn>
                  <a:cxn ang="0">
                    <a:pos x="1186" y="356"/>
                  </a:cxn>
                  <a:cxn ang="0">
                    <a:pos x="1244" y="325"/>
                  </a:cxn>
                  <a:cxn ang="0">
                    <a:pos x="1274" y="386"/>
                  </a:cxn>
                  <a:cxn ang="0">
                    <a:pos x="1335" y="386"/>
                  </a:cxn>
                  <a:cxn ang="0">
                    <a:pos x="1393" y="325"/>
                  </a:cxn>
                </a:cxnLst>
                <a:rect l="0" t="0" r="r" b="b"/>
                <a:pathLst>
                  <a:path w="1511" h="592">
                    <a:moveTo>
                      <a:pt x="1453" y="267"/>
                    </a:moveTo>
                    <a:lnTo>
                      <a:pt x="1453" y="238"/>
                    </a:lnTo>
                    <a:lnTo>
                      <a:pt x="1511" y="177"/>
                    </a:lnTo>
                    <a:lnTo>
                      <a:pt x="1511" y="149"/>
                    </a:lnTo>
                    <a:lnTo>
                      <a:pt x="1423" y="149"/>
                    </a:lnTo>
                    <a:lnTo>
                      <a:pt x="1335" y="59"/>
                    </a:lnTo>
                    <a:lnTo>
                      <a:pt x="1304" y="59"/>
                    </a:lnTo>
                    <a:lnTo>
                      <a:pt x="1274" y="31"/>
                    </a:lnTo>
                    <a:lnTo>
                      <a:pt x="1126" y="31"/>
                    </a:lnTo>
                    <a:lnTo>
                      <a:pt x="1067" y="88"/>
                    </a:lnTo>
                    <a:lnTo>
                      <a:pt x="1008" y="31"/>
                    </a:lnTo>
                    <a:lnTo>
                      <a:pt x="1008" y="59"/>
                    </a:lnTo>
                    <a:lnTo>
                      <a:pt x="889" y="59"/>
                    </a:lnTo>
                    <a:lnTo>
                      <a:pt x="830" y="118"/>
                    </a:lnTo>
                    <a:lnTo>
                      <a:pt x="801" y="118"/>
                    </a:lnTo>
                    <a:lnTo>
                      <a:pt x="770" y="88"/>
                    </a:lnTo>
                    <a:lnTo>
                      <a:pt x="770" y="59"/>
                    </a:lnTo>
                    <a:lnTo>
                      <a:pt x="742" y="59"/>
                    </a:lnTo>
                    <a:lnTo>
                      <a:pt x="682" y="0"/>
                    </a:lnTo>
                    <a:lnTo>
                      <a:pt x="623" y="0"/>
                    </a:lnTo>
                    <a:lnTo>
                      <a:pt x="623" y="31"/>
                    </a:lnTo>
                    <a:lnTo>
                      <a:pt x="563" y="59"/>
                    </a:lnTo>
                    <a:lnTo>
                      <a:pt x="563" y="0"/>
                    </a:lnTo>
                    <a:lnTo>
                      <a:pt x="505" y="0"/>
                    </a:lnTo>
                    <a:lnTo>
                      <a:pt x="505" y="31"/>
                    </a:lnTo>
                    <a:lnTo>
                      <a:pt x="475" y="0"/>
                    </a:lnTo>
                    <a:lnTo>
                      <a:pt x="414" y="59"/>
                    </a:lnTo>
                    <a:lnTo>
                      <a:pt x="387" y="59"/>
                    </a:lnTo>
                    <a:lnTo>
                      <a:pt x="387" y="88"/>
                    </a:lnTo>
                    <a:lnTo>
                      <a:pt x="356" y="88"/>
                    </a:lnTo>
                    <a:lnTo>
                      <a:pt x="326" y="118"/>
                    </a:lnTo>
                    <a:lnTo>
                      <a:pt x="326" y="177"/>
                    </a:lnTo>
                    <a:lnTo>
                      <a:pt x="296" y="177"/>
                    </a:lnTo>
                    <a:lnTo>
                      <a:pt x="267" y="207"/>
                    </a:lnTo>
                    <a:lnTo>
                      <a:pt x="237" y="207"/>
                    </a:lnTo>
                    <a:lnTo>
                      <a:pt x="207" y="238"/>
                    </a:lnTo>
                    <a:lnTo>
                      <a:pt x="59" y="238"/>
                    </a:lnTo>
                    <a:lnTo>
                      <a:pt x="59" y="267"/>
                    </a:lnTo>
                    <a:lnTo>
                      <a:pt x="30" y="267"/>
                    </a:lnTo>
                    <a:lnTo>
                      <a:pt x="30" y="295"/>
                    </a:lnTo>
                    <a:lnTo>
                      <a:pt x="30" y="325"/>
                    </a:lnTo>
                    <a:lnTo>
                      <a:pt x="0" y="356"/>
                    </a:lnTo>
                    <a:lnTo>
                      <a:pt x="0" y="386"/>
                    </a:lnTo>
                    <a:lnTo>
                      <a:pt x="30" y="413"/>
                    </a:lnTo>
                    <a:lnTo>
                      <a:pt x="30" y="444"/>
                    </a:lnTo>
                    <a:lnTo>
                      <a:pt x="89" y="504"/>
                    </a:lnTo>
                    <a:lnTo>
                      <a:pt x="119" y="504"/>
                    </a:lnTo>
                    <a:lnTo>
                      <a:pt x="178" y="563"/>
                    </a:lnTo>
                    <a:lnTo>
                      <a:pt x="207" y="563"/>
                    </a:lnTo>
                    <a:lnTo>
                      <a:pt x="237" y="592"/>
                    </a:lnTo>
                    <a:lnTo>
                      <a:pt x="505" y="592"/>
                    </a:lnTo>
                    <a:lnTo>
                      <a:pt x="505" y="563"/>
                    </a:lnTo>
                    <a:lnTo>
                      <a:pt x="533" y="563"/>
                    </a:lnTo>
                    <a:lnTo>
                      <a:pt x="505" y="533"/>
                    </a:lnTo>
                    <a:lnTo>
                      <a:pt x="533" y="504"/>
                    </a:lnTo>
                    <a:lnTo>
                      <a:pt x="651" y="504"/>
                    </a:lnTo>
                    <a:lnTo>
                      <a:pt x="712" y="474"/>
                    </a:lnTo>
                    <a:lnTo>
                      <a:pt x="712" y="444"/>
                    </a:lnTo>
                    <a:lnTo>
                      <a:pt x="770" y="444"/>
                    </a:lnTo>
                    <a:lnTo>
                      <a:pt x="801" y="474"/>
                    </a:lnTo>
                    <a:lnTo>
                      <a:pt x="830" y="444"/>
                    </a:lnTo>
                    <a:lnTo>
                      <a:pt x="860" y="444"/>
                    </a:lnTo>
                    <a:lnTo>
                      <a:pt x="889" y="413"/>
                    </a:lnTo>
                    <a:lnTo>
                      <a:pt x="919" y="413"/>
                    </a:lnTo>
                    <a:lnTo>
                      <a:pt x="949" y="386"/>
                    </a:lnTo>
                    <a:lnTo>
                      <a:pt x="949" y="356"/>
                    </a:lnTo>
                    <a:lnTo>
                      <a:pt x="979" y="325"/>
                    </a:lnTo>
                    <a:lnTo>
                      <a:pt x="1067" y="325"/>
                    </a:lnTo>
                    <a:lnTo>
                      <a:pt x="1126" y="356"/>
                    </a:lnTo>
                    <a:lnTo>
                      <a:pt x="1186" y="356"/>
                    </a:lnTo>
                    <a:lnTo>
                      <a:pt x="1186" y="325"/>
                    </a:lnTo>
                    <a:lnTo>
                      <a:pt x="1244" y="325"/>
                    </a:lnTo>
                    <a:lnTo>
                      <a:pt x="1274" y="356"/>
                    </a:lnTo>
                    <a:lnTo>
                      <a:pt x="1274" y="386"/>
                    </a:lnTo>
                    <a:lnTo>
                      <a:pt x="1304" y="413"/>
                    </a:lnTo>
                    <a:lnTo>
                      <a:pt x="1335" y="386"/>
                    </a:lnTo>
                    <a:lnTo>
                      <a:pt x="1393" y="386"/>
                    </a:lnTo>
                    <a:lnTo>
                      <a:pt x="1393" y="325"/>
                    </a:lnTo>
                    <a:lnTo>
                      <a:pt x="1453" y="267"/>
                    </a:lnTo>
                    <a:close/>
                  </a:path>
                </a:pathLst>
              </a:custGeom>
              <a:solidFill>
                <a:srgbClr val="B28665"/>
              </a:solidFill>
              <a:ln w="9525">
                <a:noFill/>
                <a:round/>
                <a:headEnd/>
                <a:tailEnd/>
              </a:ln>
            </p:spPr>
            <p:txBody>
              <a:bodyPr/>
              <a:lstStyle/>
              <a:p>
                <a:endParaRPr lang="en-GB"/>
              </a:p>
            </p:txBody>
          </p:sp>
          <p:sp>
            <p:nvSpPr>
              <p:cNvPr id="23581" name="Freeform 29"/>
              <p:cNvSpPr>
                <a:spLocks/>
              </p:cNvSpPr>
              <p:nvPr/>
            </p:nvSpPr>
            <p:spPr bwMode="auto">
              <a:xfrm>
                <a:off x="3613" y="2645"/>
                <a:ext cx="444" cy="237"/>
              </a:xfrm>
              <a:custGeom>
                <a:avLst/>
                <a:gdLst/>
                <a:ahLst/>
                <a:cxnLst>
                  <a:cxn ang="0">
                    <a:pos x="1660" y="88"/>
                  </a:cxn>
                  <a:cxn ang="0">
                    <a:pos x="1602" y="61"/>
                  </a:cxn>
                  <a:cxn ang="0">
                    <a:pos x="1514" y="61"/>
                  </a:cxn>
                  <a:cxn ang="0">
                    <a:pos x="1453" y="61"/>
                  </a:cxn>
                  <a:cxn ang="0">
                    <a:pos x="1423" y="0"/>
                  </a:cxn>
                  <a:cxn ang="0">
                    <a:pos x="1365" y="31"/>
                  </a:cxn>
                  <a:cxn ang="0">
                    <a:pos x="1246" y="0"/>
                  </a:cxn>
                  <a:cxn ang="0">
                    <a:pos x="1128" y="31"/>
                  </a:cxn>
                  <a:cxn ang="0">
                    <a:pos x="1098" y="88"/>
                  </a:cxn>
                  <a:cxn ang="0">
                    <a:pos x="1039" y="119"/>
                  </a:cxn>
                  <a:cxn ang="0">
                    <a:pos x="980" y="149"/>
                  </a:cxn>
                  <a:cxn ang="0">
                    <a:pos x="891" y="119"/>
                  </a:cxn>
                  <a:cxn ang="0">
                    <a:pos x="830" y="179"/>
                  </a:cxn>
                  <a:cxn ang="0">
                    <a:pos x="684" y="208"/>
                  </a:cxn>
                  <a:cxn ang="0">
                    <a:pos x="684" y="238"/>
                  </a:cxn>
                  <a:cxn ang="0">
                    <a:pos x="416" y="267"/>
                  </a:cxn>
                  <a:cxn ang="0">
                    <a:pos x="357" y="238"/>
                  </a:cxn>
                  <a:cxn ang="0">
                    <a:pos x="268" y="179"/>
                  </a:cxn>
                  <a:cxn ang="0">
                    <a:pos x="268" y="208"/>
                  </a:cxn>
                  <a:cxn ang="0">
                    <a:pos x="238" y="297"/>
                  </a:cxn>
                  <a:cxn ang="0">
                    <a:pos x="150" y="267"/>
                  </a:cxn>
                  <a:cxn ang="0">
                    <a:pos x="120" y="297"/>
                  </a:cxn>
                  <a:cxn ang="0">
                    <a:pos x="150" y="356"/>
                  </a:cxn>
                  <a:cxn ang="0">
                    <a:pos x="91" y="534"/>
                  </a:cxn>
                  <a:cxn ang="0">
                    <a:pos x="0" y="563"/>
                  </a:cxn>
                  <a:cxn ang="0">
                    <a:pos x="61" y="592"/>
                  </a:cxn>
                  <a:cxn ang="0">
                    <a:pos x="91" y="653"/>
                  </a:cxn>
                  <a:cxn ang="0">
                    <a:pos x="150" y="711"/>
                  </a:cxn>
                  <a:cxn ang="0">
                    <a:pos x="179" y="741"/>
                  </a:cxn>
                  <a:cxn ang="0">
                    <a:pos x="238" y="772"/>
                  </a:cxn>
                  <a:cxn ang="0">
                    <a:pos x="268" y="799"/>
                  </a:cxn>
                  <a:cxn ang="0">
                    <a:pos x="328" y="829"/>
                  </a:cxn>
                  <a:cxn ang="0">
                    <a:pos x="357" y="890"/>
                  </a:cxn>
                  <a:cxn ang="0">
                    <a:pos x="386" y="890"/>
                  </a:cxn>
                  <a:cxn ang="0">
                    <a:pos x="416" y="918"/>
                  </a:cxn>
                  <a:cxn ang="0">
                    <a:pos x="593" y="948"/>
                  </a:cxn>
                  <a:cxn ang="0">
                    <a:pos x="712" y="890"/>
                  </a:cxn>
                  <a:cxn ang="0">
                    <a:pos x="773" y="890"/>
                  </a:cxn>
                  <a:cxn ang="0">
                    <a:pos x="861" y="860"/>
                  </a:cxn>
                  <a:cxn ang="0">
                    <a:pos x="921" y="829"/>
                  </a:cxn>
                  <a:cxn ang="0">
                    <a:pos x="1098" y="799"/>
                  </a:cxn>
                  <a:cxn ang="0">
                    <a:pos x="1120" y="822"/>
                  </a:cxn>
                  <a:cxn ang="0">
                    <a:pos x="1158" y="799"/>
                  </a:cxn>
                  <a:cxn ang="0">
                    <a:pos x="1276" y="772"/>
                  </a:cxn>
                  <a:cxn ang="0">
                    <a:pos x="1365" y="741"/>
                  </a:cxn>
                  <a:cxn ang="0">
                    <a:pos x="1395" y="653"/>
                  </a:cxn>
                  <a:cxn ang="0">
                    <a:pos x="1453" y="622"/>
                  </a:cxn>
                  <a:cxn ang="0">
                    <a:pos x="1483" y="534"/>
                  </a:cxn>
                  <a:cxn ang="0">
                    <a:pos x="1542" y="444"/>
                  </a:cxn>
                  <a:cxn ang="0">
                    <a:pos x="1572" y="386"/>
                  </a:cxn>
                  <a:cxn ang="0">
                    <a:pos x="1660" y="267"/>
                  </a:cxn>
                  <a:cxn ang="0">
                    <a:pos x="1751" y="238"/>
                  </a:cxn>
                  <a:cxn ang="0">
                    <a:pos x="1779" y="208"/>
                  </a:cxn>
                  <a:cxn ang="0">
                    <a:pos x="1721" y="149"/>
                  </a:cxn>
                </a:cxnLst>
                <a:rect l="0" t="0" r="r" b="b"/>
                <a:pathLst>
                  <a:path w="1779" h="948">
                    <a:moveTo>
                      <a:pt x="1721" y="149"/>
                    </a:moveTo>
                    <a:lnTo>
                      <a:pt x="1660" y="88"/>
                    </a:lnTo>
                    <a:lnTo>
                      <a:pt x="1632" y="88"/>
                    </a:lnTo>
                    <a:lnTo>
                      <a:pt x="1602" y="61"/>
                    </a:lnTo>
                    <a:lnTo>
                      <a:pt x="1572" y="61"/>
                    </a:lnTo>
                    <a:lnTo>
                      <a:pt x="1514" y="61"/>
                    </a:lnTo>
                    <a:lnTo>
                      <a:pt x="1483" y="88"/>
                    </a:lnTo>
                    <a:lnTo>
                      <a:pt x="1453" y="61"/>
                    </a:lnTo>
                    <a:lnTo>
                      <a:pt x="1453" y="31"/>
                    </a:lnTo>
                    <a:lnTo>
                      <a:pt x="1423" y="0"/>
                    </a:lnTo>
                    <a:lnTo>
                      <a:pt x="1365" y="0"/>
                    </a:lnTo>
                    <a:lnTo>
                      <a:pt x="1365" y="31"/>
                    </a:lnTo>
                    <a:lnTo>
                      <a:pt x="1305" y="31"/>
                    </a:lnTo>
                    <a:lnTo>
                      <a:pt x="1246" y="0"/>
                    </a:lnTo>
                    <a:lnTo>
                      <a:pt x="1158" y="0"/>
                    </a:lnTo>
                    <a:lnTo>
                      <a:pt x="1128" y="31"/>
                    </a:lnTo>
                    <a:lnTo>
                      <a:pt x="1128" y="61"/>
                    </a:lnTo>
                    <a:lnTo>
                      <a:pt x="1098" y="88"/>
                    </a:lnTo>
                    <a:lnTo>
                      <a:pt x="1068" y="88"/>
                    </a:lnTo>
                    <a:lnTo>
                      <a:pt x="1039" y="119"/>
                    </a:lnTo>
                    <a:lnTo>
                      <a:pt x="1009" y="119"/>
                    </a:lnTo>
                    <a:lnTo>
                      <a:pt x="980" y="149"/>
                    </a:lnTo>
                    <a:lnTo>
                      <a:pt x="949" y="119"/>
                    </a:lnTo>
                    <a:lnTo>
                      <a:pt x="891" y="119"/>
                    </a:lnTo>
                    <a:lnTo>
                      <a:pt x="891" y="149"/>
                    </a:lnTo>
                    <a:lnTo>
                      <a:pt x="830" y="179"/>
                    </a:lnTo>
                    <a:lnTo>
                      <a:pt x="712" y="179"/>
                    </a:lnTo>
                    <a:lnTo>
                      <a:pt x="684" y="208"/>
                    </a:lnTo>
                    <a:lnTo>
                      <a:pt x="712" y="238"/>
                    </a:lnTo>
                    <a:lnTo>
                      <a:pt x="684" y="238"/>
                    </a:lnTo>
                    <a:lnTo>
                      <a:pt x="684" y="267"/>
                    </a:lnTo>
                    <a:lnTo>
                      <a:pt x="416" y="267"/>
                    </a:lnTo>
                    <a:lnTo>
                      <a:pt x="386" y="238"/>
                    </a:lnTo>
                    <a:lnTo>
                      <a:pt x="357" y="238"/>
                    </a:lnTo>
                    <a:lnTo>
                      <a:pt x="298" y="179"/>
                    </a:lnTo>
                    <a:lnTo>
                      <a:pt x="268" y="179"/>
                    </a:lnTo>
                    <a:lnTo>
                      <a:pt x="238" y="208"/>
                    </a:lnTo>
                    <a:lnTo>
                      <a:pt x="268" y="208"/>
                    </a:lnTo>
                    <a:lnTo>
                      <a:pt x="238" y="238"/>
                    </a:lnTo>
                    <a:lnTo>
                      <a:pt x="238" y="297"/>
                    </a:lnTo>
                    <a:lnTo>
                      <a:pt x="179" y="297"/>
                    </a:lnTo>
                    <a:lnTo>
                      <a:pt x="150" y="267"/>
                    </a:lnTo>
                    <a:lnTo>
                      <a:pt x="120" y="267"/>
                    </a:lnTo>
                    <a:lnTo>
                      <a:pt x="120" y="297"/>
                    </a:lnTo>
                    <a:lnTo>
                      <a:pt x="150" y="326"/>
                    </a:lnTo>
                    <a:lnTo>
                      <a:pt x="150" y="356"/>
                    </a:lnTo>
                    <a:lnTo>
                      <a:pt x="91" y="416"/>
                    </a:lnTo>
                    <a:lnTo>
                      <a:pt x="91" y="534"/>
                    </a:lnTo>
                    <a:lnTo>
                      <a:pt x="31" y="534"/>
                    </a:lnTo>
                    <a:lnTo>
                      <a:pt x="0" y="563"/>
                    </a:lnTo>
                    <a:lnTo>
                      <a:pt x="31" y="563"/>
                    </a:lnTo>
                    <a:lnTo>
                      <a:pt x="61" y="592"/>
                    </a:lnTo>
                    <a:lnTo>
                      <a:pt x="61" y="622"/>
                    </a:lnTo>
                    <a:lnTo>
                      <a:pt x="91" y="653"/>
                    </a:lnTo>
                    <a:lnTo>
                      <a:pt x="120" y="653"/>
                    </a:lnTo>
                    <a:lnTo>
                      <a:pt x="150" y="711"/>
                    </a:lnTo>
                    <a:lnTo>
                      <a:pt x="179" y="711"/>
                    </a:lnTo>
                    <a:lnTo>
                      <a:pt x="179" y="741"/>
                    </a:lnTo>
                    <a:lnTo>
                      <a:pt x="209" y="741"/>
                    </a:lnTo>
                    <a:lnTo>
                      <a:pt x="238" y="772"/>
                    </a:lnTo>
                    <a:lnTo>
                      <a:pt x="268" y="772"/>
                    </a:lnTo>
                    <a:lnTo>
                      <a:pt x="268" y="799"/>
                    </a:lnTo>
                    <a:lnTo>
                      <a:pt x="298" y="829"/>
                    </a:lnTo>
                    <a:lnTo>
                      <a:pt x="328" y="829"/>
                    </a:lnTo>
                    <a:lnTo>
                      <a:pt x="328" y="860"/>
                    </a:lnTo>
                    <a:lnTo>
                      <a:pt x="357" y="890"/>
                    </a:lnTo>
                    <a:lnTo>
                      <a:pt x="357" y="860"/>
                    </a:lnTo>
                    <a:lnTo>
                      <a:pt x="386" y="890"/>
                    </a:lnTo>
                    <a:lnTo>
                      <a:pt x="416" y="890"/>
                    </a:lnTo>
                    <a:lnTo>
                      <a:pt x="416" y="918"/>
                    </a:lnTo>
                    <a:lnTo>
                      <a:pt x="593" y="918"/>
                    </a:lnTo>
                    <a:lnTo>
                      <a:pt x="593" y="948"/>
                    </a:lnTo>
                    <a:lnTo>
                      <a:pt x="654" y="948"/>
                    </a:lnTo>
                    <a:lnTo>
                      <a:pt x="712" y="890"/>
                    </a:lnTo>
                    <a:lnTo>
                      <a:pt x="742" y="890"/>
                    </a:lnTo>
                    <a:lnTo>
                      <a:pt x="773" y="890"/>
                    </a:lnTo>
                    <a:lnTo>
                      <a:pt x="802" y="860"/>
                    </a:lnTo>
                    <a:lnTo>
                      <a:pt x="861" y="860"/>
                    </a:lnTo>
                    <a:lnTo>
                      <a:pt x="891" y="829"/>
                    </a:lnTo>
                    <a:lnTo>
                      <a:pt x="921" y="829"/>
                    </a:lnTo>
                    <a:lnTo>
                      <a:pt x="949" y="799"/>
                    </a:lnTo>
                    <a:lnTo>
                      <a:pt x="1098" y="799"/>
                    </a:lnTo>
                    <a:lnTo>
                      <a:pt x="1113" y="814"/>
                    </a:lnTo>
                    <a:lnTo>
                      <a:pt x="1120" y="822"/>
                    </a:lnTo>
                    <a:lnTo>
                      <a:pt x="1128" y="829"/>
                    </a:lnTo>
                    <a:lnTo>
                      <a:pt x="1158" y="799"/>
                    </a:lnTo>
                    <a:lnTo>
                      <a:pt x="1246" y="799"/>
                    </a:lnTo>
                    <a:lnTo>
                      <a:pt x="1276" y="772"/>
                    </a:lnTo>
                    <a:lnTo>
                      <a:pt x="1365" y="772"/>
                    </a:lnTo>
                    <a:lnTo>
                      <a:pt x="1365" y="741"/>
                    </a:lnTo>
                    <a:lnTo>
                      <a:pt x="1395" y="711"/>
                    </a:lnTo>
                    <a:lnTo>
                      <a:pt x="1395" y="653"/>
                    </a:lnTo>
                    <a:lnTo>
                      <a:pt x="1423" y="653"/>
                    </a:lnTo>
                    <a:lnTo>
                      <a:pt x="1453" y="622"/>
                    </a:lnTo>
                    <a:lnTo>
                      <a:pt x="1453" y="563"/>
                    </a:lnTo>
                    <a:lnTo>
                      <a:pt x="1483" y="534"/>
                    </a:lnTo>
                    <a:lnTo>
                      <a:pt x="1483" y="504"/>
                    </a:lnTo>
                    <a:lnTo>
                      <a:pt x="1542" y="444"/>
                    </a:lnTo>
                    <a:lnTo>
                      <a:pt x="1542" y="416"/>
                    </a:lnTo>
                    <a:lnTo>
                      <a:pt x="1572" y="386"/>
                    </a:lnTo>
                    <a:lnTo>
                      <a:pt x="1572" y="356"/>
                    </a:lnTo>
                    <a:lnTo>
                      <a:pt x="1660" y="267"/>
                    </a:lnTo>
                    <a:lnTo>
                      <a:pt x="1721" y="267"/>
                    </a:lnTo>
                    <a:lnTo>
                      <a:pt x="1751" y="238"/>
                    </a:lnTo>
                    <a:lnTo>
                      <a:pt x="1779" y="238"/>
                    </a:lnTo>
                    <a:lnTo>
                      <a:pt x="1779" y="208"/>
                    </a:lnTo>
                    <a:lnTo>
                      <a:pt x="1779" y="149"/>
                    </a:lnTo>
                    <a:lnTo>
                      <a:pt x="1721" y="149"/>
                    </a:lnTo>
                    <a:close/>
                  </a:path>
                </a:pathLst>
              </a:custGeom>
              <a:solidFill>
                <a:srgbClr val="FED9A6"/>
              </a:solidFill>
              <a:ln w="9525">
                <a:noFill/>
                <a:round/>
                <a:headEnd/>
                <a:tailEnd/>
              </a:ln>
            </p:spPr>
            <p:txBody>
              <a:bodyPr/>
              <a:lstStyle/>
              <a:p>
                <a:endParaRPr lang="en-GB"/>
              </a:p>
            </p:txBody>
          </p:sp>
          <p:sp>
            <p:nvSpPr>
              <p:cNvPr id="23582" name="Freeform 30"/>
              <p:cNvSpPr>
                <a:spLocks/>
              </p:cNvSpPr>
              <p:nvPr/>
            </p:nvSpPr>
            <p:spPr bwMode="auto">
              <a:xfrm>
                <a:off x="3784" y="2845"/>
                <a:ext cx="310" cy="370"/>
              </a:xfrm>
              <a:custGeom>
                <a:avLst/>
                <a:gdLst/>
                <a:ahLst/>
                <a:cxnLst>
                  <a:cxn ang="0">
                    <a:pos x="1095" y="504"/>
                  </a:cxn>
                  <a:cxn ang="0">
                    <a:pos x="1006" y="564"/>
                  </a:cxn>
                  <a:cxn ang="0">
                    <a:pos x="948" y="504"/>
                  </a:cxn>
                  <a:cxn ang="0">
                    <a:pos x="769" y="474"/>
                  </a:cxn>
                  <a:cxn ang="0">
                    <a:pos x="799" y="416"/>
                  </a:cxn>
                  <a:cxn ang="0">
                    <a:pos x="799" y="327"/>
                  </a:cxn>
                  <a:cxn ang="0">
                    <a:pos x="651" y="298"/>
                  </a:cxn>
                  <a:cxn ang="0">
                    <a:pos x="592" y="237"/>
                  </a:cxn>
                  <a:cxn ang="0">
                    <a:pos x="562" y="119"/>
                  </a:cxn>
                  <a:cxn ang="0">
                    <a:pos x="453" y="42"/>
                  </a:cxn>
                  <a:cxn ang="0">
                    <a:pos x="414" y="0"/>
                  </a:cxn>
                  <a:cxn ang="0">
                    <a:pos x="207" y="30"/>
                  </a:cxn>
                  <a:cxn ang="0">
                    <a:pos x="89" y="91"/>
                  </a:cxn>
                  <a:cxn ang="0">
                    <a:pos x="89" y="119"/>
                  </a:cxn>
                  <a:cxn ang="0">
                    <a:pos x="118" y="237"/>
                  </a:cxn>
                  <a:cxn ang="0">
                    <a:pos x="177" y="298"/>
                  </a:cxn>
                  <a:cxn ang="0">
                    <a:pos x="146" y="386"/>
                  </a:cxn>
                  <a:cxn ang="0">
                    <a:pos x="207" y="416"/>
                  </a:cxn>
                  <a:cxn ang="0">
                    <a:pos x="177" y="534"/>
                  </a:cxn>
                  <a:cxn ang="0">
                    <a:pos x="177" y="623"/>
                  </a:cxn>
                  <a:cxn ang="0">
                    <a:pos x="237" y="682"/>
                  </a:cxn>
                  <a:cxn ang="0">
                    <a:pos x="265" y="741"/>
                  </a:cxn>
                  <a:cxn ang="0">
                    <a:pos x="265" y="859"/>
                  </a:cxn>
                  <a:cxn ang="0">
                    <a:pos x="118" y="890"/>
                  </a:cxn>
                  <a:cxn ang="0">
                    <a:pos x="146" y="977"/>
                  </a:cxn>
                  <a:cxn ang="0">
                    <a:pos x="89" y="977"/>
                  </a:cxn>
                  <a:cxn ang="0">
                    <a:pos x="28" y="1038"/>
                  </a:cxn>
                  <a:cxn ang="0">
                    <a:pos x="0" y="1156"/>
                  </a:cxn>
                  <a:cxn ang="0">
                    <a:pos x="0" y="1215"/>
                  </a:cxn>
                  <a:cxn ang="0">
                    <a:pos x="89" y="1245"/>
                  </a:cxn>
                  <a:cxn ang="0">
                    <a:pos x="58" y="1275"/>
                  </a:cxn>
                  <a:cxn ang="0">
                    <a:pos x="146" y="1333"/>
                  </a:cxn>
                  <a:cxn ang="0">
                    <a:pos x="237" y="1422"/>
                  </a:cxn>
                  <a:cxn ang="0">
                    <a:pos x="237" y="1363"/>
                  </a:cxn>
                  <a:cxn ang="0">
                    <a:pos x="325" y="1215"/>
                  </a:cxn>
                  <a:cxn ang="0">
                    <a:pos x="414" y="1215"/>
                  </a:cxn>
                  <a:cxn ang="0">
                    <a:pos x="503" y="1303"/>
                  </a:cxn>
                  <a:cxn ang="0">
                    <a:pos x="592" y="1363"/>
                  </a:cxn>
                  <a:cxn ang="0">
                    <a:pos x="592" y="1452"/>
                  </a:cxn>
                  <a:cxn ang="0">
                    <a:pos x="651" y="1363"/>
                  </a:cxn>
                  <a:cxn ang="0">
                    <a:pos x="769" y="1333"/>
                  </a:cxn>
                  <a:cxn ang="0">
                    <a:pos x="799" y="1333"/>
                  </a:cxn>
                  <a:cxn ang="0">
                    <a:pos x="888" y="1333"/>
                  </a:cxn>
                  <a:cxn ang="0">
                    <a:pos x="948" y="1275"/>
                  </a:cxn>
                  <a:cxn ang="0">
                    <a:pos x="1067" y="1275"/>
                  </a:cxn>
                  <a:cxn ang="0">
                    <a:pos x="1126" y="1275"/>
                  </a:cxn>
                  <a:cxn ang="0">
                    <a:pos x="1095" y="1127"/>
                  </a:cxn>
                  <a:cxn ang="0">
                    <a:pos x="1185" y="1097"/>
                  </a:cxn>
                  <a:cxn ang="0">
                    <a:pos x="1213" y="1038"/>
                  </a:cxn>
                  <a:cxn ang="0">
                    <a:pos x="1185" y="977"/>
                  </a:cxn>
                  <a:cxn ang="0">
                    <a:pos x="1126" y="920"/>
                  </a:cxn>
                  <a:cxn ang="0">
                    <a:pos x="1067" y="829"/>
                  </a:cxn>
                  <a:cxn ang="0">
                    <a:pos x="1126" y="652"/>
                  </a:cxn>
                  <a:cxn ang="0">
                    <a:pos x="1095" y="534"/>
                  </a:cxn>
                </a:cxnLst>
                <a:rect l="0" t="0" r="r" b="b"/>
                <a:pathLst>
                  <a:path w="1244" h="1481">
                    <a:moveTo>
                      <a:pt x="1155" y="534"/>
                    </a:moveTo>
                    <a:lnTo>
                      <a:pt x="1126" y="534"/>
                    </a:lnTo>
                    <a:lnTo>
                      <a:pt x="1095" y="504"/>
                    </a:lnTo>
                    <a:lnTo>
                      <a:pt x="1037" y="504"/>
                    </a:lnTo>
                    <a:lnTo>
                      <a:pt x="1006" y="534"/>
                    </a:lnTo>
                    <a:lnTo>
                      <a:pt x="1006" y="564"/>
                    </a:lnTo>
                    <a:lnTo>
                      <a:pt x="976" y="564"/>
                    </a:lnTo>
                    <a:lnTo>
                      <a:pt x="948" y="534"/>
                    </a:lnTo>
                    <a:lnTo>
                      <a:pt x="948" y="504"/>
                    </a:lnTo>
                    <a:lnTo>
                      <a:pt x="858" y="504"/>
                    </a:lnTo>
                    <a:lnTo>
                      <a:pt x="830" y="474"/>
                    </a:lnTo>
                    <a:lnTo>
                      <a:pt x="769" y="474"/>
                    </a:lnTo>
                    <a:lnTo>
                      <a:pt x="769" y="446"/>
                    </a:lnTo>
                    <a:lnTo>
                      <a:pt x="799" y="446"/>
                    </a:lnTo>
                    <a:lnTo>
                      <a:pt x="799" y="416"/>
                    </a:lnTo>
                    <a:lnTo>
                      <a:pt x="769" y="386"/>
                    </a:lnTo>
                    <a:lnTo>
                      <a:pt x="769" y="356"/>
                    </a:lnTo>
                    <a:lnTo>
                      <a:pt x="799" y="327"/>
                    </a:lnTo>
                    <a:lnTo>
                      <a:pt x="739" y="327"/>
                    </a:lnTo>
                    <a:lnTo>
                      <a:pt x="711" y="298"/>
                    </a:lnTo>
                    <a:lnTo>
                      <a:pt x="651" y="298"/>
                    </a:lnTo>
                    <a:lnTo>
                      <a:pt x="651" y="268"/>
                    </a:lnTo>
                    <a:lnTo>
                      <a:pt x="621" y="237"/>
                    </a:lnTo>
                    <a:lnTo>
                      <a:pt x="592" y="237"/>
                    </a:lnTo>
                    <a:lnTo>
                      <a:pt x="592" y="149"/>
                    </a:lnTo>
                    <a:lnTo>
                      <a:pt x="562" y="149"/>
                    </a:lnTo>
                    <a:lnTo>
                      <a:pt x="562" y="119"/>
                    </a:lnTo>
                    <a:lnTo>
                      <a:pt x="532" y="91"/>
                    </a:lnTo>
                    <a:lnTo>
                      <a:pt x="503" y="91"/>
                    </a:lnTo>
                    <a:lnTo>
                      <a:pt x="453" y="42"/>
                    </a:lnTo>
                    <a:lnTo>
                      <a:pt x="436" y="23"/>
                    </a:lnTo>
                    <a:lnTo>
                      <a:pt x="429" y="15"/>
                    </a:lnTo>
                    <a:lnTo>
                      <a:pt x="414" y="0"/>
                    </a:lnTo>
                    <a:lnTo>
                      <a:pt x="265" y="0"/>
                    </a:lnTo>
                    <a:lnTo>
                      <a:pt x="237" y="30"/>
                    </a:lnTo>
                    <a:lnTo>
                      <a:pt x="207" y="30"/>
                    </a:lnTo>
                    <a:lnTo>
                      <a:pt x="177" y="61"/>
                    </a:lnTo>
                    <a:lnTo>
                      <a:pt x="118" y="61"/>
                    </a:lnTo>
                    <a:lnTo>
                      <a:pt x="89" y="91"/>
                    </a:lnTo>
                    <a:lnTo>
                      <a:pt x="58" y="91"/>
                    </a:lnTo>
                    <a:lnTo>
                      <a:pt x="58" y="119"/>
                    </a:lnTo>
                    <a:lnTo>
                      <a:pt x="89" y="119"/>
                    </a:lnTo>
                    <a:lnTo>
                      <a:pt x="89" y="209"/>
                    </a:lnTo>
                    <a:lnTo>
                      <a:pt x="146" y="209"/>
                    </a:lnTo>
                    <a:lnTo>
                      <a:pt x="118" y="237"/>
                    </a:lnTo>
                    <a:lnTo>
                      <a:pt x="118" y="268"/>
                    </a:lnTo>
                    <a:lnTo>
                      <a:pt x="146" y="298"/>
                    </a:lnTo>
                    <a:lnTo>
                      <a:pt x="177" y="298"/>
                    </a:lnTo>
                    <a:lnTo>
                      <a:pt x="207" y="327"/>
                    </a:lnTo>
                    <a:lnTo>
                      <a:pt x="146" y="327"/>
                    </a:lnTo>
                    <a:lnTo>
                      <a:pt x="146" y="386"/>
                    </a:lnTo>
                    <a:lnTo>
                      <a:pt x="118" y="446"/>
                    </a:lnTo>
                    <a:lnTo>
                      <a:pt x="146" y="416"/>
                    </a:lnTo>
                    <a:lnTo>
                      <a:pt x="207" y="416"/>
                    </a:lnTo>
                    <a:lnTo>
                      <a:pt x="207" y="474"/>
                    </a:lnTo>
                    <a:lnTo>
                      <a:pt x="177" y="504"/>
                    </a:lnTo>
                    <a:lnTo>
                      <a:pt x="177" y="534"/>
                    </a:lnTo>
                    <a:lnTo>
                      <a:pt x="146" y="564"/>
                    </a:lnTo>
                    <a:lnTo>
                      <a:pt x="146" y="593"/>
                    </a:lnTo>
                    <a:lnTo>
                      <a:pt x="177" y="623"/>
                    </a:lnTo>
                    <a:lnTo>
                      <a:pt x="177" y="652"/>
                    </a:lnTo>
                    <a:lnTo>
                      <a:pt x="207" y="652"/>
                    </a:lnTo>
                    <a:lnTo>
                      <a:pt x="237" y="682"/>
                    </a:lnTo>
                    <a:lnTo>
                      <a:pt x="265" y="682"/>
                    </a:lnTo>
                    <a:lnTo>
                      <a:pt x="296" y="711"/>
                    </a:lnTo>
                    <a:lnTo>
                      <a:pt x="265" y="741"/>
                    </a:lnTo>
                    <a:lnTo>
                      <a:pt x="207" y="741"/>
                    </a:lnTo>
                    <a:lnTo>
                      <a:pt x="265" y="802"/>
                    </a:lnTo>
                    <a:lnTo>
                      <a:pt x="265" y="859"/>
                    </a:lnTo>
                    <a:lnTo>
                      <a:pt x="207" y="859"/>
                    </a:lnTo>
                    <a:lnTo>
                      <a:pt x="207" y="890"/>
                    </a:lnTo>
                    <a:lnTo>
                      <a:pt x="118" y="890"/>
                    </a:lnTo>
                    <a:lnTo>
                      <a:pt x="118" y="920"/>
                    </a:lnTo>
                    <a:lnTo>
                      <a:pt x="146" y="948"/>
                    </a:lnTo>
                    <a:lnTo>
                      <a:pt x="146" y="977"/>
                    </a:lnTo>
                    <a:lnTo>
                      <a:pt x="118" y="948"/>
                    </a:lnTo>
                    <a:lnTo>
                      <a:pt x="89" y="948"/>
                    </a:lnTo>
                    <a:lnTo>
                      <a:pt x="89" y="977"/>
                    </a:lnTo>
                    <a:lnTo>
                      <a:pt x="58" y="977"/>
                    </a:lnTo>
                    <a:lnTo>
                      <a:pt x="58" y="1008"/>
                    </a:lnTo>
                    <a:lnTo>
                      <a:pt x="28" y="1038"/>
                    </a:lnTo>
                    <a:lnTo>
                      <a:pt x="58" y="1066"/>
                    </a:lnTo>
                    <a:lnTo>
                      <a:pt x="0" y="1066"/>
                    </a:lnTo>
                    <a:lnTo>
                      <a:pt x="0" y="1156"/>
                    </a:lnTo>
                    <a:lnTo>
                      <a:pt x="28" y="1156"/>
                    </a:lnTo>
                    <a:lnTo>
                      <a:pt x="28" y="1215"/>
                    </a:lnTo>
                    <a:lnTo>
                      <a:pt x="0" y="1215"/>
                    </a:lnTo>
                    <a:lnTo>
                      <a:pt x="0" y="1245"/>
                    </a:lnTo>
                    <a:lnTo>
                      <a:pt x="58" y="1245"/>
                    </a:lnTo>
                    <a:lnTo>
                      <a:pt x="89" y="1245"/>
                    </a:lnTo>
                    <a:lnTo>
                      <a:pt x="89" y="1275"/>
                    </a:lnTo>
                    <a:lnTo>
                      <a:pt x="58" y="1245"/>
                    </a:lnTo>
                    <a:lnTo>
                      <a:pt x="58" y="1275"/>
                    </a:lnTo>
                    <a:lnTo>
                      <a:pt x="89" y="1303"/>
                    </a:lnTo>
                    <a:lnTo>
                      <a:pt x="118" y="1303"/>
                    </a:lnTo>
                    <a:lnTo>
                      <a:pt x="146" y="1333"/>
                    </a:lnTo>
                    <a:lnTo>
                      <a:pt x="177" y="1393"/>
                    </a:lnTo>
                    <a:lnTo>
                      <a:pt x="207" y="1422"/>
                    </a:lnTo>
                    <a:lnTo>
                      <a:pt x="237" y="1422"/>
                    </a:lnTo>
                    <a:lnTo>
                      <a:pt x="265" y="1452"/>
                    </a:lnTo>
                    <a:lnTo>
                      <a:pt x="265" y="1363"/>
                    </a:lnTo>
                    <a:lnTo>
                      <a:pt x="237" y="1363"/>
                    </a:lnTo>
                    <a:lnTo>
                      <a:pt x="265" y="1333"/>
                    </a:lnTo>
                    <a:lnTo>
                      <a:pt x="265" y="1275"/>
                    </a:lnTo>
                    <a:lnTo>
                      <a:pt x="325" y="1215"/>
                    </a:lnTo>
                    <a:lnTo>
                      <a:pt x="325" y="1184"/>
                    </a:lnTo>
                    <a:lnTo>
                      <a:pt x="384" y="1245"/>
                    </a:lnTo>
                    <a:lnTo>
                      <a:pt x="414" y="1215"/>
                    </a:lnTo>
                    <a:lnTo>
                      <a:pt x="444" y="1215"/>
                    </a:lnTo>
                    <a:lnTo>
                      <a:pt x="503" y="1275"/>
                    </a:lnTo>
                    <a:lnTo>
                      <a:pt x="503" y="1303"/>
                    </a:lnTo>
                    <a:lnTo>
                      <a:pt x="562" y="1303"/>
                    </a:lnTo>
                    <a:lnTo>
                      <a:pt x="562" y="1333"/>
                    </a:lnTo>
                    <a:lnTo>
                      <a:pt x="592" y="1363"/>
                    </a:lnTo>
                    <a:lnTo>
                      <a:pt x="592" y="1393"/>
                    </a:lnTo>
                    <a:lnTo>
                      <a:pt x="621" y="1422"/>
                    </a:lnTo>
                    <a:lnTo>
                      <a:pt x="592" y="1452"/>
                    </a:lnTo>
                    <a:lnTo>
                      <a:pt x="592" y="1481"/>
                    </a:lnTo>
                    <a:lnTo>
                      <a:pt x="651" y="1422"/>
                    </a:lnTo>
                    <a:lnTo>
                      <a:pt x="651" y="1363"/>
                    </a:lnTo>
                    <a:lnTo>
                      <a:pt x="711" y="1363"/>
                    </a:lnTo>
                    <a:lnTo>
                      <a:pt x="739" y="1333"/>
                    </a:lnTo>
                    <a:lnTo>
                      <a:pt x="769" y="1333"/>
                    </a:lnTo>
                    <a:lnTo>
                      <a:pt x="769" y="1363"/>
                    </a:lnTo>
                    <a:lnTo>
                      <a:pt x="799" y="1363"/>
                    </a:lnTo>
                    <a:lnTo>
                      <a:pt x="799" y="1333"/>
                    </a:lnTo>
                    <a:lnTo>
                      <a:pt x="830" y="1333"/>
                    </a:lnTo>
                    <a:lnTo>
                      <a:pt x="858" y="1303"/>
                    </a:lnTo>
                    <a:lnTo>
                      <a:pt x="888" y="1333"/>
                    </a:lnTo>
                    <a:lnTo>
                      <a:pt x="918" y="1303"/>
                    </a:lnTo>
                    <a:lnTo>
                      <a:pt x="948" y="1303"/>
                    </a:lnTo>
                    <a:lnTo>
                      <a:pt x="948" y="1275"/>
                    </a:lnTo>
                    <a:lnTo>
                      <a:pt x="976" y="1303"/>
                    </a:lnTo>
                    <a:lnTo>
                      <a:pt x="1037" y="1303"/>
                    </a:lnTo>
                    <a:lnTo>
                      <a:pt x="1067" y="1275"/>
                    </a:lnTo>
                    <a:lnTo>
                      <a:pt x="1067" y="1303"/>
                    </a:lnTo>
                    <a:lnTo>
                      <a:pt x="1095" y="1275"/>
                    </a:lnTo>
                    <a:lnTo>
                      <a:pt x="1126" y="1275"/>
                    </a:lnTo>
                    <a:lnTo>
                      <a:pt x="1126" y="1245"/>
                    </a:lnTo>
                    <a:lnTo>
                      <a:pt x="1095" y="1215"/>
                    </a:lnTo>
                    <a:lnTo>
                      <a:pt x="1095" y="1127"/>
                    </a:lnTo>
                    <a:lnTo>
                      <a:pt x="1126" y="1127"/>
                    </a:lnTo>
                    <a:lnTo>
                      <a:pt x="1126" y="1097"/>
                    </a:lnTo>
                    <a:lnTo>
                      <a:pt x="1185" y="1097"/>
                    </a:lnTo>
                    <a:lnTo>
                      <a:pt x="1185" y="1066"/>
                    </a:lnTo>
                    <a:lnTo>
                      <a:pt x="1213" y="1066"/>
                    </a:lnTo>
                    <a:lnTo>
                      <a:pt x="1213" y="1038"/>
                    </a:lnTo>
                    <a:lnTo>
                      <a:pt x="1244" y="1008"/>
                    </a:lnTo>
                    <a:lnTo>
                      <a:pt x="1213" y="1008"/>
                    </a:lnTo>
                    <a:lnTo>
                      <a:pt x="1185" y="977"/>
                    </a:lnTo>
                    <a:lnTo>
                      <a:pt x="1185" y="948"/>
                    </a:lnTo>
                    <a:lnTo>
                      <a:pt x="1155" y="920"/>
                    </a:lnTo>
                    <a:lnTo>
                      <a:pt x="1126" y="920"/>
                    </a:lnTo>
                    <a:lnTo>
                      <a:pt x="1095" y="890"/>
                    </a:lnTo>
                    <a:lnTo>
                      <a:pt x="1095" y="859"/>
                    </a:lnTo>
                    <a:lnTo>
                      <a:pt x="1067" y="829"/>
                    </a:lnTo>
                    <a:lnTo>
                      <a:pt x="1067" y="741"/>
                    </a:lnTo>
                    <a:lnTo>
                      <a:pt x="1126" y="682"/>
                    </a:lnTo>
                    <a:lnTo>
                      <a:pt x="1126" y="652"/>
                    </a:lnTo>
                    <a:lnTo>
                      <a:pt x="1067" y="593"/>
                    </a:lnTo>
                    <a:lnTo>
                      <a:pt x="1067" y="564"/>
                    </a:lnTo>
                    <a:lnTo>
                      <a:pt x="1095" y="534"/>
                    </a:lnTo>
                    <a:lnTo>
                      <a:pt x="1126" y="564"/>
                    </a:lnTo>
                    <a:lnTo>
                      <a:pt x="1155" y="534"/>
                    </a:lnTo>
                    <a:close/>
                  </a:path>
                </a:pathLst>
              </a:custGeom>
              <a:solidFill>
                <a:srgbClr val="D3B26F"/>
              </a:solidFill>
              <a:ln w="9525">
                <a:noFill/>
                <a:round/>
                <a:headEnd/>
                <a:tailEnd/>
              </a:ln>
            </p:spPr>
            <p:txBody>
              <a:bodyPr/>
              <a:lstStyle/>
              <a:p>
                <a:endParaRPr lang="en-GB"/>
              </a:p>
            </p:txBody>
          </p:sp>
          <p:sp>
            <p:nvSpPr>
              <p:cNvPr id="23583" name="Freeform 31"/>
              <p:cNvSpPr>
                <a:spLocks/>
              </p:cNvSpPr>
              <p:nvPr/>
            </p:nvSpPr>
            <p:spPr bwMode="auto">
              <a:xfrm>
                <a:off x="4050" y="3008"/>
                <a:ext cx="422" cy="251"/>
              </a:xfrm>
              <a:custGeom>
                <a:avLst/>
                <a:gdLst/>
                <a:ahLst/>
                <a:cxnLst>
                  <a:cxn ang="0">
                    <a:pos x="946" y="150"/>
                  </a:cxn>
                  <a:cxn ang="0">
                    <a:pos x="888" y="177"/>
                  </a:cxn>
                  <a:cxn ang="0">
                    <a:pos x="799" y="177"/>
                  </a:cxn>
                  <a:cxn ang="0">
                    <a:pos x="562" y="150"/>
                  </a:cxn>
                  <a:cxn ang="0">
                    <a:pos x="414" y="150"/>
                  </a:cxn>
                  <a:cxn ang="0">
                    <a:pos x="207" y="119"/>
                  </a:cxn>
                  <a:cxn ang="0">
                    <a:pos x="118" y="119"/>
                  </a:cxn>
                  <a:cxn ang="0">
                    <a:pos x="146" y="30"/>
                  </a:cxn>
                  <a:cxn ang="0">
                    <a:pos x="59" y="30"/>
                  </a:cxn>
                  <a:cxn ang="0">
                    <a:pos x="28" y="207"/>
                  </a:cxn>
                  <a:cxn ang="0">
                    <a:pos x="88" y="268"/>
                  </a:cxn>
                  <a:cxn ang="0">
                    <a:pos x="146" y="356"/>
                  </a:cxn>
                  <a:cxn ang="0">
                    <a:pos x="146" y="414"/>
                  </a:cxn>
                  <a:cxn ang="0">
                    <a:pos x="59" y="445"/>
                  </a:cxn>
                  <a:cxn ang="0">
                    <a:pos x="28" y="563"/>
                  </a:cxn>
                  <a:cxn ang="0">
                    <a:pos x="28" y="623"/>
                  </a:cxn>
                  <a:cxn ang="0">
                    <a:pos x="59" y="681"/>
                  </a:cxn>
                  <a:cxn ang="0">
                    <a:pos x="118" y="741"/>
                  </a:cxn>
                  <a:cxn ang="0">
                    <a:pos x="177" y="800"/>
                  </a:cxn>
                  <a:cxn ang="0">
                    <a:pos x="207" y="918"/>
                  </a:cxn>
                  <a:cxn ang="0">
                    <a:pos x="237" y="979"/>
                  </a:cxn>
                  <a:cxn ang="0">
                    <a:pos x="295" y="948"/>
                  </a:cxn>
                  <a:cxn ang="0">
                    <a:pos x="591" y="918"/>
                  </a:cxn>
                  <a:cxn ang="0">
                    <a:pos x="739" y="948"/>
                  </a:cxn>
                  <a:cxn ang="0">
                    <a:pos x="828" y="979"/>
                  </a:cxn>
                  <a:cxn ang="0">
                    <a:pos x="888" y="979"/>
                  </a:cxn>
                  <a:cxn ang="0">
                    <a:pos x="1065" y="918"/>
                  </a:cxn>
                  <a:cxn ang="0">
                    <a:pos x="1065" y="829"/>
                  </a:cxn>
                  <a:cxn ang="0">
                    <a:pos x="1125" y="859"/>
                  </a:cxn>
                  <a:cxn ang="0">
                    <a:pos x="1183" y="800"/>
                  </a:cxn>
                  <a:cxn ang="0">
                    <a:pos x="1274" y="741"/>
                  </a:cxn>
                  <a:cxn ang="0">
                    <a:pos x="1332" y="741"/>
                  </a:cxn>
                  <a:cxn ang="0">
                    <a:pos x="1569" y="770"/>
                  </a:cxn>
                  <a:cxn ang="0">
                    <a:pos x="1511" y="681"/>
                  </a:cxn>
                  <a:cxn ang="0">
                    <a:pos x="1451" y="593"/>
                  </a:cxn>
                  <a:cxn ang="0">
                    <a:pos x="1451" y="563"/>
                  </a:cxn>
                  <a:cxn ang="0">
                    <a:pos x="1511" y="504"/>
                  </a:cxn>
                  <a:cxn ang="0">
                    <a:pos x="1569" y="268"/>
                  </a:cxn>
                  <a:cxn ang="0">
                    <a:pos x="1688" y="150"/>
                  </a:cxn>
                  <a:cxn ang="0">
                    <a:pos x="1421" y="89"/>
                  </a:cxn>
                  <a:cxn ang="0">
                    <a:pos x="1332" y="30"/>
                  </a:cxn>
                  <a:cxn ang="0">
                    <a:pos x="1037" y="59"/>
                  </a:cxn>
                </a:cxnLst>
                <a:rect l="0" t="0" r="r" b="b"/>
                <a:pathLst>
                  <a:path w="1688" h="1006">
                    <a:moveTo>
                      <a:pt x="976" y="89"/>
                    </a:moveTo>
                    <a:lnTo>
                      <a:pt x="976" y="119"/>
                    </a:lnTo>
                    <a:lnTo>
                      <a:pt x="946" y="150"/>
                    </a:lnTo>
                    <a:lnTo>
                      <a:pt x="918" y="150"/>
                    </a:lnTo>
                    <a:lnTo>
                      <a:pt x="918" y="177"/>
                    </a:lnTo>
                    <a:lnTo>
                      <a:pt x="888" y="177"/>
                    </a:lnTo>
                    <a:lnTo>
                      <a:pt x="858" y="207"/>
                    </a:lnTo>
                    <a:lnTo>
                      <a:pt x="799" y="207"/>
                    </a:lnTo>
                    <a:lnTo>
                      <a:pt x="799" y="177"/>
                    </a:lnTo>
                    <a:lnTo>
                      <a:pt x="621" y="177"/>
                    </a:lnTo>
                    <a:lnTo>
                      <a:pt x="591" y="150"/>
                    </a:lnTo>
                    <a:lnTo>
                      <a:pt x="562" y="150"/>
                    </a:lnTo>
                    <a:lnTo>
                      <a:pt x="562" y="177"/>
                    </a:lnTo>
                    <a:lnTo>
                      <a:pt x="444" y="177"/>
                    </a:lnTo>
                    <a:lnTo>
                      <a:pt x="414" y="150"/>
                    </a:lnTo>
                    <a:lnTo>
                      <a:pt x="295" y="150"/>
                    </a:lnTo>
                    <a:lnTo>
                      <a:pt x="295" y="119"/>
                    </a:lnTo>
                    <a:lnTo>
                      <a:pt x="207" y="119"/>
                    </a:lnTo>
                    <a:lnTo>
                      <a:pt x="207" y="150"/>
                    </a:lnTo>
                    <a:lnTo>
                      <a:pt x="146" y="150"/>
                    </a:lnTo>
                    <a:lnTo>
                      <a:pt x="118" y="119"/>
                    </a:lnTo>
                    <a:lnTo>
                      <a:pt x="118" y="89"/>
                    </a:lnTo>
                    <a:lnTo>
                      <a:pt x="146" y="89"/>
                    </a:lnTo>
                    <a:lnTo>
                      <a:pt x="146" y="30"/>
                    </a:lnTo>
                    <a:lnTo>
                      <a:pt x="118" y="30"/>
                    </a:lnTo>
                    <a:lnTo>
                      <a:pt x="59" y="0"/>
                    </a:lnTo>
                    <a:lnTo>
                      <a:pt x="59" y="30"/>
                    </a:lnTo>
                    <a:lnTo>
                      <a:pt x="0" y="89"/>
                    </a:lnTo>
                    <a:lnTo>
                      <a:pt x="0" y="177"/>
                    </a:lnTo>
                    <a:lnTo>
                      <a:pt x="28" y="207"/>
                    </a:lnTo>
                    <a:lnTo>
                      <a:pt x="28" y="238"/>
                    </a:lnTo>
                    <a:lnTo>
                      <a:pt x="59" y="268"/>
                    </a:lnTo>
                    <a:lnTo>
                      <a:pt x="88" y="268"/>
                    </a:lnTo>
                    <a:lnTo>
                      <a:pt x="118" y="296"/>
                    </a:lnTo>
                    <a:lnTo>
                      <a:pt x="118" y="325"/>
                    </a:lnTo>
                    <a:lnTo>
                      <a:pt x="146" y="356"/>
                    </a:lnTo>
                    <a:lnTo>
                      <a:pt x="177" y="356"/>
                    </a:lnTo>
                    <a:lnTo>
                      <a:pt x="146" y="386"/>
                    </a:lnTo>
                    <a:lnTo>
                      <a:pt x="146" y="414"/>
                    </a:lnTo>
                    <a:lnTo>
                      <a:pt x="118" y="414"/>
                    </a:lnTo>
                    <a:lnTo>
                      <a:pt x="118" y="445"/>
                    </a:lnTo>
                    <a:lnTo>
                      <a:pt x="59" y="445"/>
                    </a:lnTo>
                    <a:lnTo>
                      <a:pt x="59" y="475"/>
                    </a:lnTo>
                    <a:lnTo>
                      <a:pt x="28" y="475"/>
                    </a:lnTo>
                    <a:lnTo>
                      <a:pt x="28" y="563"/>
                    </a:lnTo>
                    <a:lnTo>
                      <a:pt x="59" y="593"/>
                    </a:lnTo>
                    <a:lnTo>
                      <a:pt x="59" y="623"/>
                    </a:lnTo>
                    <a:lnTo>
                      <a:pt x="28" y="623"/>
                    </a:lnTo>
                    <a:lnTo>
                      <a:pt x="0" y="651"/>
                    </a:lnTo>
                    <a:lnTo>
                      <a:pt x="28" y="681"/>
                    </a:lnTo>
                    <a:lnTo>
                      <a:pt x="59" y="681"/>
                    </a:lnTo>
                    <a:lnTo>
                      <a:pt x="59" y="711"/>
                    </a:lnTo>
                    <a:lnTo>
                      <a:pt x="88" y="711"/>
                    </a:lnTo>
                    <a:lnTo>
                      <a:pt x="118" y="741"/>
                    </a:lnTo>
                    <a:lnTo>
                      <a:pt x="146" y="741"/>
                    </a:lnTo>
                    <a:lnTo>
                      <a:pt x="146" y="770"/>
                    </a:lnTo>
                    <a:lnTo>
                      <a:pt x="177" y="800"/>
                    </a:lnTo>
                    <a:lnTo>
                      <a:pt x="207" y="859"/>
                    </a:lnTo>
                    <a:lnTo>
                      <a:pt x="177" y="888"/>
                    </a:lnTo>
                    <a:lnTo>
                      <a:pt x="207" y="918"/>
                    </a:lnTo>
                    <a:lnTo>
                      <a:pt x="207" y="948"/>
                    </a:lnTo>
                    <a:lnTo>
                      <a:pt x="177" y="979"/>
                    </a:lnTo>
                    <a:lnTo>
                      <a:pt x="237" y="979"/>
                    </a:lnTo>
                    <a:lnTo>
                      <a:pt x="266" y="948"/>
                    </a:lnTo>
                    <a:lnTo>
                      <a:pt x="295" y="979"/>
                    </a:lnTo>
                    <a:lnTo>
                      <a:pt x="295" y="948"/>
                    </a:lnTo>
                    <a:lnTo>
                      <a:pt x="474" y="948"/>
                    </a:lnTo>
                    <a:lnTo>
                      <a:pt x="502" y="918"/>
                    </a:lnTo>
                    <a:lnTo>
                      <a:pt x="591" y="918"/>
                    </a:lnTo>
                    <a:lnTo>
                      <a:pt x="621" y="888"/>
                    </a:lnTo>
                    <a:lnTo>
                      <a:pt x="709" y="979"/>
                    </a:lnTo>
                    <a:lnTo>
                      <a:pt x="739" y="948"/>
                    </a:lnTo>
                    <a:lnTo>
                      <a:pt x="769" y="948"/>
                    </a:lnTo>
                    <a:lnTo>
                      <a:pt x="799" y="979"/>
                    </a:lnTo>
                    <a:lnTo>
                      <a:pt x="828" y="979"/>
                    </a:lnTo>
                    <a:lnTo>
                      <a:pt x="828" y="1006"/>
                    </a:lnTo>
                    <a:lnTo>
                      <a:pt x="888" y="1006"/>
                    </a:lnTo>
                    <a:lnTo>
                      <a:pt x="888" y="979"/>
                    </a:lnTo>
                    <a:lnTo>
                      <a:pt x="1065" y="979"/>
                    </a:lnTo>
                    <a:lnTo>
                      <a:pt x="1094" y="948"/>
                    </a:lnTo>
                    <a:lnTo>
                      <a:pt x="1065" y="918"/>
                    </a:lnTo>
                    <a:lnTo>
                      <a:pt x="1065" y="888"/>
                    </a:lnTo>
                    <a:lnTo>
                      <a:pt x="1037" y="859"/>
                    </a:lnTo>
                    <a:lnTo>
                      <a:pt x="1065" y="829"/>
                    </a:lnTo>
                    <a:lnTo>
                      <a:pt x="1094" y="829"/>
                    </a:lnTo>
                    <a:lnTo>
                      <a:pt x="1094" y="859"/>
                    </a:lnTo>
                    <a:lnTo>
                      <a:pt x="1125" y="859"/>
                    </a:lnTo>
                    <a:lnTo>
                      <a:pt x="1125" y="829"/>
                    </a:lnTo>
                    <a:lnTo>
                      <a:pt x="1155" y="800"/>
                    </a:lnTo>
                    <a:lnTo>
                      <a:pt x="1183" y="800"/>
                    </a:lnTo>
                    <a:lnTo>
                      <a:pt x="1183" y="770"/>
                    </a:lnTo>
                    <a:lnTo>
                      <a:pt x="1244" y="770"/>
                    </a:lnTo>
                    <a:lnTo>
                      <a:pt x="1274" y="741"/>
                    </a:lnTo>
                    <a:lnTo>
                      <a:pt x="1301" y="741"/>
                    </a:lnTo>
                    <a:lnTo>
                      <a:pt x="1301" y="711"/>
                    </a:lnTo>
                    <a:lnTo>
                      <a:pt x="1332" y="741"/>
                    </a:lnTo>
                    <a:lnTo>
                      <a:pt x="1362" y="711"/>
                    </a:lnTo>
                    <a:lnTo>
                      <a:pt x="1421" y="770"/>
                    </a:lnTo>
                    <a:lnTo>
                      <a:pt x="1569" y="770"/>
                    </a:lnTo>
                    <a:lnTo>
                      <a:pt x="1569" y="711"/>
                    </a:lnTo>
                    <a:lnTo>
                      <a:pt x="1539" y="681"/>
                    </a:lnTo>
                    <a:lnTo>
                      <a:pt x="1511" y="681"/>
                    </a:lnTo>
                    <a:lnTo>
                      <a:pt x="1481" y="651"/>
                    </a:lnTo>
                    <a:lnTo>
                      <a:pt x="1481" y="623"/>
                    </a:lnTo>
                    <a:lnTo>
                      <a:pt x="1451" y="593"/>
                    </a:lnTo>
                    <a:lnTo>
                      <a:pt x="1421" y="593"/>
                    </a:lnTo>
                    <a:lnTo>
                      <a:pt x="1421" y="563"/>
                    </a:lnTo>
                    <a:lnTo>
                      <a:pt x="1451" y="563"/>
                    </a:lnTo>
                    <a:lnTo>
                      <a:pt x="1451" y="532"/>
                    </a:lnTo>
                    <a:lnTo>
                      <a:pt x="1481" y="504"/>
                    </a:lnTo>
                    <a:lnTo>
                      <a:pt x="1511" y="504"/>
                    </a:lnTo>
                    <a:lnTo>
                      <a:pt x="1511" y="356"/>
                    </a:lnTo>
                    <a:lnTo>
                      <a:pt x="1569" y="296"/>
                    </a:lnTo>
                    <a:lnTo>
                      <a:pt x="1569" y="268"/>
                    </a:lnTo>
                    <a:lnTo>
                      <a:pt x="1658" y="268"/>
                    </a:lnTo>
                    <a:lnTo>
                      <a:pt x="1688" y="238"/>
                    </a:lnTo>
                    <a:lnTo>
                      <a:pt x="1688" y="150"/>
                    </a:lnTo>
                    <a:lnTo>
                      <a:pt x="1539" y="150"/>
                    </a:lnTo>
                    <a:lnTo>
                      <a:pt x="1481" y="89"/>
                    </a:lnTo>
                    <a:lnTo>
                      <a:pt x="1421" y="89"/>
                    </a:lnTo>
                    <a:lnTo>
                      <a:pt x="1421" y="59"/>
                    </a:lnTo>
                    <a:lnTo>
                      <a:pt x="1362" y="59"/>
                    </a:lnTo>
                    <a:lnTo>
                      <a:pt x="1332" y="30"/>
                    </a:lnTo>
                    <a:lnTo>
                      <a:pt x="1214" y="30"/>
                    </a:lnTo>
                    <a:lnTo>
                      <a:pt x="1183" y="59"/>
                    </a:lnTo>
                    <a:lnTo>
                      <a:pt x="1037" y="59"/>
                    </a:lnTo>
                    <a:lnTo>
                      <a:pt x="1037" y="89"/>
                    </a:lnTo>
                    <a:lnTo>
                      <a:pt x="976" y="89"/>
                    </a:lnTo>
                    <a:close/>
                  </a:path>
                </a:pathLst>
              </a:custGeom>
              <a:solidFill>
                <a:srgbClr val="E26359"/>
              </a:solidFill>
              <a:ln w="9525">
                <a:noFill/>
                <a:round/>
                <a:headEnd/>
                <a:tailEnd/>
              </a:ln>
            </p:spPr>
            <p:txBody>
              <a:bodyPr/>
              <a:lstStyle/>
              <a:p>
                <a:endParaRPr lang="en-GB"/>
              </a:p>
            </p:txBody>
          </p:sp>
          <p:sp>
            <p:nvSpPr>
              <p:cNvPr id="23584" name="Freeform 32"/>
              <p:cNvSpPr>
                <a:spLocks noEditPoints="1"/>
              </p:cNvSpPr>
              <p:nvPr/>
            </p:nvSpPr>
            <p:spPr bwMode="auto">
              <a:xfrm>
                <a:off x="3909" y="3215"/>
                <a:ext cx="445" cy="451"/>
              </a:xfrm>
              <a:custGeom>
                <a:avLst/>
                <a:gdLst/>
                <a:ahLst/>
                <a:cxnLst>
                  <a:cxn ang="0">
                    <a:pos x="1629" y="89"/>
                  </a:cxn>
                  <a:cxn ang="0">
                    <a:pos x="1392" y="177"/>
                  </a:cxn>
                  <a:cxn ang="0">
                    <a:pos x="1273" y="150"/>
                  </a:cxn>
                  <a:cxn ang="0">
                    <a:pos x="859" y="119"/>
                  </a:cxn>
                  <a:cxn ang="0">
                    <a:pos x="710" y="150"/>
                  </a:cxn>
                  <a:cxn ang="0">
                    <a:pos x="445" y="296"/>
                  </a:cxn>
                  <a:cxn ang="0">
                    <a:pos x="236" y="414"/>
                  </a:cxn>
                  <a:cxn ang="0">
                    <a:pos x="148" y="563"/>
                  </a:cxn>
                  <a:cxn ang="0">
                    <a:pos x="59" y="681"/>
                  </a:cxn>
                  <a:cxn ang="0">
                    <a:pos x="59" y="830"/>
                  </a:cxn>
                  <a:cxn ang="0">
                    <a:pos x="296" y="918"/>
                  </a:cxn>
                  <a:cxn ang="0">
                    <a:pos x="178" y="978"/>
                  </a:cxn>
                  <a:cxn ang="0">
                    <a:pos x="296" y="1125"/>
                  </a:cxn>
                  <a:cxn ang="0">
                    <a:pos x="415" y="1155"/>
                  </a:cxn>
                  <a:cxn ang="0">
                    <a:pos x="327" y="1304"/>
                  </a:cxn>
                  <a:cxn ang="0">
                    <a:pos x="445" y="1599"/>
                  </a:cxn>
                  <a:cxn ang="0">
                    <a:pos x="564" y="1629"/>
                  </a:cxn>
                  <a:cxn ang="0">
                    <a:pos x="652" y="1717"/>
                  </a:cxn>
                  <a:cxn ang="0">
                    <a:pos x="741" y="1686"/>
                  </a:cxn>
                  <a:cxn ang="0">
                    <a:pos x="859" y="1747"/>
                  </a:cxn>
                  <a:cxn ang="0">
                    <a:pos x="830" y="1599"/>
                  </a:cxn>
                  <a:cxn ang="0">
                    <a:pos x="771" y="1422"/>
                  </a:cxn>
                  <a:cxn ang="0">
                    <a:pos x="889" y="1510"/>
                  </a:cxn>
                  <a:cxn ang="0">
                    <a:pos x="919" y="1422"/>
                  </a:cxn>
                  <a:cxn ang="0">
                    <a:pos x="859" y="1334"/>
                  </a:cxn>
                  <a:cxn ang="0">
                    <a:pos x="1008" y="1304"/>
                  </a:cxn>
                  <a:cxn ang="0">
                    <a:pos x="1126" y="1215"/>
                  </a:cxn>
                  <a:cxn ang="0">
                    <a:pos x="1155" y="1215"/>
                  </a:cxn>
                  <a:cxn ang="0">
                    <a:pos x="1215" y="1215"/>
                  </a:cxn>
                  <a:cxn ang="0">
                    <a:pos x="1126" y="1066"/>
                  </a:cxn>
                  <a:cxn ang="0">
                    <a:pos x="948" y="978"/>
                  </a:cxn>
                  <a:cxn ang="0">
                    <a:pos x="919" y="1036"/>
                  </a:cxn>
                  <a:cxn ang="0">
                    <a:pos x="948" y="1097"/>
                  </a:cxn>
                  <a:cxn ang="0">
                    <a:pos x="830" y="1036"/>
                  </a:cxn>
                  <a:cxn ang="0">
                    <a:pos x="830" y="948"/>
                  </a:cxn>
                  <a:cxn ang="0">
                    <a:pos x="801" y="830"/>
                  </a:cxn>
                  <a:cxn ang="0">
                    <a:pos x="859" y="918"/>
                  </a:cxn>
                  <a:cxn ang="0">
                    <a:pos x="771" y="681"/>
                  </a:cxn>
                  <a:cxn ang="0">
                    <a:pos x="682" y="444"/>
                  </a:cxn>
                  <a:cxn ang="0">
                    <a:pos x="741" y="444"/>
                  </a:cxn>
                  <a:cxn ang="0">
                    <a:pos x="948" y="505"/>
                  </a:cxn>
                  <a:cxn ang="0">
                    <a:pos x="1038" y="475"/>
                  </a:cxn>
                  <a:cxn ang="0">
                    <a:pos x="978" y="356"/>
                  </a:cxn>
                  <a:cxn ang="0">
                    <a:pos x="1126" y="325"/>
                  </a:cxn>
                  <a:cxn ang="0">
                    <a:pos x="1303" y="296"/>
                  </a:cxn>
                  <a:cxn ang="0">
                    <a:pos x="1452" y="296"/>
                  </a:cxn>
                  <a:cxn ang="0">
                    <a:pos x="1658" y="325"/>
                  </a:cxn>
                  <a:cxn ang="0">
                    <a:pos x="1689" y="207"/>
                  </a:cxn>
                  <a:cxn ang="0">
                    <a:pos x="1719" y="30"/>
                  </a:cxn>
                  <a:cxn ang="0">
                    <a:pos x="859" y="1273"/>
                  </a:cxn>
                  <a:cxn ang="0">
                    <a:pos x="741" y="1273"/>
                  </a:cxn>
                  <a:cxn ang="0">
                    <a:pos x="592" y="1184"/>
                  </a:cxn>
                  <a:cxn ang="0">
                    <a:pos x="710" y="1184"/>
                  </a:cxn>
                </a:cxnLst>
                <a:rect l="0" t="0" r="r" b="b"/>
                <a:pathLst>
                  <a:path w="1778" h="1806">
                    <a:moveTo>
                      <a:pt x="1658" y="0"/>
                    </a:moveTo>
                    <a:lnTo>
                      <a:pt x="1629" y="0"/>
                    </a:lnTo>
                    <a:lnTo>
                      <a:pt x="1601" y="30"/>
                    </a:lnTo>
                    <a:lnTo>
                      <a:pt x="1629" y="59"/>
                    </a:lnTo>
                    <a:lnTo>
                      <a:pt x="1629" y="89"/>
                    </a:lnTo>
                    <a:lnTo>
                      <a:pt x="1658" y="119"/>
                    </a:lnTo>
                    <a:lnTo>
                      <a:pt x="1629" y="150"/>
                    </a:lnTo>
                    <a:lnTo>
                      <a:pt x="1452" y="150"/>
                    </a:lnTo>
                    <a:lnTo>
                      <a:pt x="1452" y="177"/>
                    </a:lnTo>
                    <a:lnTo>
                      <a:pt x="1392" y="177"/>
                    </a:lnTo>
                    <a:lnTo>
                      <a:pt x="1392" y="150"/>
                    </a:lnTo>
                    <a:lnTo>
                      <a:pt x="1363" y="150"/>
                    </a:lnTo>
                    <a:lnTo>
                      <a:pt x="1333" y="119"/>
                    </a:lnTo>
                    <a:lnTo>
                      <a:pt x="1303" y="119"/>
                    </a:lnTo>
                    <a:lnTo>
                      <a:pt x="1273" y="150"/>
                    </a:lnTo>
                    <a:lnTo>
                      <a:pt x="1185" y="59"/>
                    </a:lnTo>
                    <a:lnTo>
                      <a:pt x="1155" y="89"/>
                    </a:lnTo>
                    <a:lnTo>
                      <a:pt x="1066" y="89"/>
                    </a:lnTo>
                    <a:lnTo>
                      <a:pt x="1038" y="119"/>
                    </a:lnTo>
                    <a:lnTo>
                      <a:pt x="859" y="119"/>
                    </a:lnTo>
                    <a:lnTo>
                      <a:pt x="859" y="150"/>
                    </a:lnTo>
                    <a:lnTo>
                      <a:pt x="830" y="119"/>
                    </a:lnTo>
                    <a:lnTo>
                      <a:pt x="801" y="150"/>
                    </a:lnTo>
                    <a:lnTo>
                      <a:pt x="741" y="150"/>
                    </a:lnTo>
                    <a:lnTo>
                      <a:pt x="710" y="150"/>
                    </a:lnTo>
                    <a:lnTo>
                      <a:pt x="710" y="207"/>
                    </a:lnTo>
                    <a:lnTo>
                      <a:pt x="503" y="207"/>
                    </a:lnTo>
                    <a:lnTo>
                      <a:pt x="473" y="237"/>
                    </a:lnTo>
                    <a:lnTo>
                      <a:pt x="473" y="268"/>
                    </a:lnTo>
                    <a:lnTo>
                      <a:pt x="445" y="296"/>
                    </a:lnTo>
                    <a:lnTo>
                      <a:pt x="208" y="296"/>
                    </a:lnTo>
                    <a:lnTo>
                      <a:pt x="236" y="325"/>
                    </a:lnTo>
                    <a:lnTo>
                      <a:pt x="208" y="325"/>
                    </a:lnTo>
                    <a:lnTo>
                      <a:pt x="236" y="356"/>
                    </a:lnTo>
                    <a:lnTo>
                      <a:pt x="236" y="414"/>
                    </a:lnTo>
                    <a:lnTo>
                      <a:pt x="208" y="444"/>
                    </a:lnTo>
                    <a:lnTo>
                      <a:pt x="178" y="444"/>
                    </a:lnTo>
                    <a:lnTo>
                      <a:pt x="178" y="475"/>
                    </a:lnTo>
                    <a:lnTo>
                      <a:pt x="148" y="505"/>
                    </a:lnTo>
                    <a:lnTo>
                      <a:pt x="148" y="563"/>
                    </a:lnTo>
                    <a:lnTo>
                      <a:pt x="118" y="563"/>
                    </a:lnTo>
                    <a:lnTo>
                      <a:pt x="118" y="593"/>
                    </a:lnTo>
                    <a:lnTo>
                      <a:pt x="89" y="563"/>
                    </a:lnTo>
                    <a:lnTo>
                      <a:pt x="59" y="593"/>
                    </a:lnTo>
                    <a:lnTo>
                      <a:pt x="59" y="681"/>
                    </a:lnTo>
                    <a:lnTo>
                      <a:pt x="29" y="711"/>
                    </a:lnTo>
                    <a:lnTo>
                      <a:pt x="0" y="711"/>
                    </a:lnTo>
                    <a:lnTo>
                      <a:pt x="0" y="741"/>
                    </a:lnTo>
                    <a:lnTo>
                      <a:pt x="59" y="800"/>
                    </a:lnTo>
                    <a:lnTo>
                      <a:pt x="59" y="830"/>
                    </a:lnTo>
                    <a:lnTo>
                      <a:pt x="89" y="830"/>
                    </a:lnTo>
                    <a:lnTo>
                      <a:pt x="178" y="918"/>
                    </a:lnTo>
                    <a:lnTo>
                      <a:pt x="208" y="888"/>
                    </a:lnTo>
                    <a:lnTo>
                      <a:pt x="266" y="948"/>
                    </a:lnTo>
                    <a:lnTo>
                      <a:pt x="296" y="918"/>
                    </a:lnTo>
                    <a:lnTo>
                      <a:pt x="296" y="978"/>
                    </a:lnTo>
                    <a:lnTo>
                      <a:pt x="266" y="978"/>
                    </a:lnTo>
                    <a:lnTo>
                      <a:pt x="236" y="948"/>
                    </a:lnTo>
                    <a:lnTo>
                      <a:pt x="178" y="948"/>
                    </a:lnTo>
                    <a:lnTo>
                      <a:pt x="178" y="978"/>
                    </a:lnTo>
                    <a:lnTo>
                      <a:pt x="236" y="1036"/>
                    </a:lnTo>
                    <a:lnTo>
                      <a:pt x="236" y="1066"/>
                    </a:lnTo>
                    <a:lnTo>
                      <a:pt x="266" y="1066"/>
                    </a:lnTo>
                    <a:lnTo>
                      <a:pt x="266" y="1097"/>
                    </a:lnTo>
                    <a:lnTo>
                      <a:pt x="296" y="1125"/>
                    </a:lnTo>
                    <a:lnTo>
                      <a:pt x="296" y="1184"/>
                    </a:lnTo>
                    <a:lnTo>
                      <a:pt x="355" y="1125"/>
                    </a:lnTo>
                    <a:lnTo>
                      <a:pt x="385" y="1155"/>
                    </a:lnTo>
                    <a:lnTo>
                      <a:pt x="385" y="1184"/>
                    </a:lnTo>
                    <a:lnTo>
                      <a:pt x="415" y="1155"/>
                    </a:lnTo>
                    <a:lnTo>
                      <a:pt x="503" y="1155"/>
                    </a:lnTo>
                    <a:lnTo>
                      <a:pt x="473" y="1184"/>
                    </a:lnTo>
                    <a:lnTo>
                      <a:pt x="473" y="1215"/>
                    </a:lnTo>
                    <a:lnTo>
                      <a:pt x="415" y="1215"/>
                    </a:lnTo>
                    <a:lnTo>
                      <a:pt x="327" y="1304"/>
                    </a:lnTo>
                    <a:lnTo>
                      <a:pt x="296" y="1304"/>
                    </a:lnTo>
                    <a:lnTo>
                      <a:pt x="473" y="1480"/>
                    </a:lnTo>
                    <a:lnTo>
                      <a:pt x="473" y="1540"/>
                    </a:lnTo>
                    <a:lnTo>
                      <a:pt x="445" y="1568"/>
                    </a:lnTo>
                    <a:lnTo>
                      <a:pt x="445" y="1599"/>
                    </a:lnTo>
                    <a:lnTo>
                      <a:pt x="473" y="1629"/>
                    </a:lnTo>
                    <a:lnTo>
                      <a:pt x="473" y="1659"/>
                    </a:lnTo>
                    <a:lnTo>
                      <a:pt x="503" y="1686"/>
                    </a:lnTo>
                    <a:lnTo>
                      <a:pt x="564" y="1686"/>
                    </a:lnTo>
                    <a:lnTo>
                      <a:pt x="564" y="1629"/>
                    </a:lnTo>
                    <a:lnTo>
                      <a:pt x="592" y="1599"/>
                    </a:lnTo>
                    <a:lnTo>
                      <a:pt x="623" y="1629"/>
                    </a:lnTo>
                    <a:lnTo>
                      <a:pt x="623" y="1659"/>
                    </a:lnTo>
                    <a:lnTo>
                      <a:pt x="652" y="1686"/>
                    </a:lnTo>
                    <a:lnTo>
                      <a:pt x="652" y="1717"/>
                    </a:lnTo>
                    <a:lnTo>
                      <a:pt x="682" y="1747"/>
                    </a:lnTo>
                    <a:lnTo>
                      <a:pt x="682" y="1806"/>
                    </a:lnTo>
                    <a:lnTo>
                      <a:pt x="710" y="1806"/>
                    </a:lnTo>
                    <a:lnTo>
                      <a:pt x="710" y="1717"/>
                    </a:lnTo>
                    <a:lnTo>
                      <a:pt x="741" y="1686"/>
                    </a:lnTo>
                    <a:lnTo>
                      <a:pt x="801" y="1686"/>
                    </a:lnTo>
                    <a:lnTo>
                      <a:pt x="801" y="1717"/>
                    </a:lnTo>
                    <a:lnTo>
                      <a:pt x="889" y="1806"/>
                    </a:lnTo>
                    <a:lnTo>
                      <a:pt x="919" y="1806"/>
                    </a:lnTo>
                    <a:lnTo>
                      <a:pt x="859" y="1747"/>
                    </a:lnTo>
                    <a:lnTo>
                      <a:pt x="859" y="1717"/>
                    </a:lnTo>
                    <a:lnTo>
                      <a:pt x="889" y="1686"/>
                    </a:lnTo>
                    <a:lnTo>
                      <a:pt x="859" y="1629"/>
                    </a:lnTo>
                    <a:lnTo>
                      <a:pt x="859" y="1599"/>
                    </a:lnTo>
                    <a:lnTo>
                      <a:pt x="830" y="1599"/>
                    </a:lnTo>
                    <a:lnTo>
                      <a:pt x="830" y="1568"/>
                    </a:lnTo>
                    <a:lnTo>
                      <a:pt x="801" y="1540"/>
                    </a:lnTo>
                    <a:lnTo>
                      <a:pt x="801" y="1510"/>
                    </a:lnTo>
                    <a:lnTo>
                      <a:pt x="771" y="1480"/>
                    </a:lnTo>
                    <a:lnTo>
                      <a:pt x="771" y="1422"/>
                    </a:lnTo>
                    <a:lnTo>
                      <a:pt x="801" y="1452"/>
                    </a:lnTo>
                    <a:lnTo>
                      <a:pt x="859" y="1452"/>
                    </a:lnTo>
                    <a:lnTo>
                      <a:pt x="889" y="1480"/>
                    </a:lnTo>
                    <a:lnTo>
                      <a:pt x="859" y="1510"/>
                    </a:lnTo>
                    <a:lnTo>
                      <a:pt x="889" y="1510"/>
                    </a:lnTo>
                    <a:lnTo>
                      <a:pt x="919" y="1480"/>
                    </a:lnTo>
                    <a:lnTo>
                      <a:pt x="978" y="1480"/>
                    </a:lnTo>
                    <a:lnTo>
                      <a:pt x="978" y="1452"/>
                    </a:lnTo>
                    <a:lnTo>
                      <a:pt x="948" y="1452"/>
                    </a:lnTo>
                    <a:lnTo>
                      <a:pt x="919" y="1422"/>
                    </a:lnTo>
                    <a:lnTo>
                      <a:pt x="919" y="1452"/>
                    </a:lnTo>
                    <a:lnTo>
                      <a:pt x="889" y="1422"/>
                    </a:lnTo>
                    <a:lnTo>
                      <a:pt x="889" y="1361"/>
                    </a:lnTo>
                    <a:lnTo>
                      <a:pt x="859" y="1361"/>
                    </a:lnTo>
                    <a:lnTo>
                      <a:pt x="859" y="1334"/>
                    </a:lnTo>
                    <a:lnTo>
                      <a:pt x="830" y="1334"/>
                    </a:lnTo>
                    <a:lnTo>
                      <a:pt x="830" y="1304"/>
                    </a:lnTo>
                    <a:lnTo>
                      <a:pt x="978" y="1304"/>
                    </a:lnTo>
                    <a:lnTo>
                      <a:pt x="978" y="1273"/>
                    </a:lnTo>
                    <a:lnTo>
                      <a:pt x="1008" y="1304"/>
                    </a:lnTo>
                    <a:lnTo>
                      <a:pt x="1038" y="1304"/>
                    </a:lnTo>
                    <a:lnTo>
                      <a:pt x="1038" y="1334"/>
                    </a:lnTo>
                    <a:lnTo>
                      <a:pt x="1066" y="1334"/>
                    </a:lnTo>
                    <a:lnTo>
                      <a:pt x="1126" y="1391"/>
                    </a:lnTo>
                    <a:lnTo>
                      <a:pt x="1126" y="1215"/>
                    </a:lnTo>
                    <a:lnTo>
                      <a:pt x="1096" y="1184"/>
                    </a:lnTo>
                    <a:lnTo>
                      <a:pt x="1038" y="1155"/>
                    </a:lnTo>
                    <a:lnTo>
                      <a:pt x="1126" y="1155"/>
                    </a:lnTo>
                    <a:lnTo>
                      <a:pt x="1126" y="1184"/>
                    </a:lnTo>
                    <a:lnTo>
                      <a:pt x="1155" y="1215"/>
                    </a:lnTo>
                    <a:lnTo>
                      <a:pt x="1155" y="1243"/>
                    </a:lnTo>
                    <a:lnTo>
                      <a:pt x="1245" y="1304"/>
                    </a:lnTo>
                    <a:lnTo>
                      <a:pt x="1273" y="1304"/>
                    </a:lnTo>
                    <a:lnTo>
                      <a:pt x="1273" y="1273"/>
                    </a:lnTo>
                    <a:lnTo>
                      <a:pt x="1215" y="1215"/>
                    </a:lnTo>
                    <a:lnTo>
                      <a:pt x="1185" y="1215"/>
                    </a:lnTo>
                    <a:lnTo>
                      <a:pt x="1185" y="1184"/>
                    </a:lnTo>
                    <a:lnTo>
                      <a:pt x="1155" y="1155"/>
                    </a:lnTo>
                    <a:lnTo>
                      <a:pt x="1155" y="1097"/>
                    </a:lnTo>
                    <a:lnTo>
                      <a:pt x="1126" y="1066"/>
                    </a:lnTo>
                    <a:lnTo>
                      <a:pt x="1126" y="1036"/>
                    </a:lnTo>
                    <a:lnTo>
                      <a:pt x="1096" y="1066"/>
                    </a:lnTo>
                    <a:lnTo>
                      <a:pt x="1066" y="1036"/>
                    </a:lnTo>
                    <a:lnTo>
                      <a:pt x="1008" y="1036"/>
                    </a:lnTo>
                    <a:lnTo>
                      <a:pt x="948" y="978"/>
                    </a:lnTo>
                    <a:lnTo>
                      <a:pt x="948" y="948"/>
                    </a:lnTo>
                    <a:lnTo>
                      <a:pt x="859" y="948"/>
                    </a:lnTo>
                    <a:lnTo>
                      <a:pt x="830" y="978"/>
                    </a:lnTo>
                    <a:lnTo>
                      <a:pt x="859" y="978"/>
                    </a:lnTo>
                    <a:lnTo>
                      <a:pt x="919" y="1036"/>
                    </a:lnTo>
                    <a:lnTo>
                      <a:pt x="948" y="1036"/>
                    </a:lnTo>
                    <a:lnTo>
                      <a:pt x="978" y="1066"/>
                    </a:lnTo>
                    <a:lnTo>
                      <a:pt x="978" y="1125"/>
                    </a:lnTo>
                    <a:lnTo>
                      <a:pt x="993" y="1140"/>
                    </a:lnTo>
                    <a:lnTo>
                      <a:pt x="948" y="1097"/>
                    </a:lnTo>
                    <a:lnTo>
                      <a:pt x="889" y="1097"/>
                    </a:lnTo>
                    <a:lnTo>
                      <a:pt x="919" y="1066"/>
                    </a:lnTo>
                    <a:lnTo>
                      <a:pt x="889" y="1036"/>
                    </a:lnTo>
                    <a:lnTo>
                      <a:pt x="859" y="1066"/>
                    </a:lnTo>
                    <a:lnTo>
                      <a:pt x="830" y="1036"/>
                    </a:lnTo>
                    <a:lnTo>
                      <a:pt x="801" y="1036"/>
                    </a:lnTo>
                    <a:lnTo>
                      <a:pt x="741" y="1006"/>
                    </a:lnTo>
                    <a:lnTo>
                      <a:pt x="710" y="978"/>
                    </a:lnTo>
                    <a:lnTo>
                      <a:pt x="801" y="978"/>
                    </a:lnTo>
                    <a:lnTo>
                      <a:pt x="830" y="948"/>
                    </a:lnTo>
                    <a:lnTo>
                      <a:pt x="830" y="918"/>
                    </a:lnTo>
                    <a:lnTo>
                      <a:pt x="801" y="918"/>
                    </a:lnTo>
                    <a:lnTo>
                      <a:pt x="801" y="888"/>
                    </a:lnTo>
                    <a:lnTo>
                      <a:pt x="771" y="859"/>
                    </a:lnTo>
                    <a:lnTo>
                      <a:pt x="801" y="830"/>
                    </a:lnTo>
                    <a:lnTo>
                      <a:pt x="830" y="830"/>
                    </a:lnTo>
                    <a:lnTo>
                      <a:pt x="859" y="859"/>
                    </a:lnTo>
                    <a:lnTo>
                      <a:pt x="859" y="888"/>
                    </a:lnTo>
                    <a:lnTo>
                      <a:pt x="830" y="918"/>
                    </a:lnTo>
                    <a:lnTo>
                      <a:pt x="859" y="918"/>
                    </a:lnTo>
                    <a:lnTo>
                      <a:pt x="919" y="859"/>
                    </a:lnTo>
                    <a:lnTo>
                      <a:pt x="859" y="800"/>
                    </a:lnTo>
                    <a:lnTo>
                      <a:pt x="830" y="800"/>
                    </a:lnTo>
                    <a:lnTo>
                      <a:pt x="771" y="741"/>
                    </a:lnTo>
                    <a:lnTo>
                      <a:pt x="771" y="681"/>
                    </a:lnTo>
                    <a:lnTo>
                      <a:pt x="741" y="650"/>
                    </a:lnTo>
                    <a:lnTo>
                      <a:pt x="710" y="650"/>
                    </a:lnTo>
                    <a:lnTo>
                      <a:pt x="710" y="623"/>
                    </a:lnTo>
                    <a:lnTo>
                      <a:pt x="682" y="593"/>
                    </a:lnTo>
                    <a:lnTo>
                      <a:pt x="682" y="444"/>
                    </a:lnTo>
                    <a:lnTo>
                      <a:pt x="710" y="414"/>
                    </a:lnTo>
                    <a:lnTo>
                      <a:pt x="741" y="414"/>
                    </a:lnTo>
                    <a:lnTo>
                      <a:pt x="771" y="386"/>
                    </a:lnTo>
                    <a:lnTo>
                      <a:pt x="771" y="414"/>
                    </a:lnTo>
                    <a:lnTo>
                      <a:pt x="741" y="444"/>
                    </a:lnTo>
                    <a:lnTo>
                      <a:pt x="801" y="505"/>
                    </a:lnTo>
                    <a:lnTo>
                      <a:pt x="859" y="505"/>
                    </a:lnTo>
                    <a:lnTo>
                      <a:pt x="889" y="532"/>
                    </a:lnTo>
                    <a:lnTo>
                      <a:pt x="919" y="505"/>
                    </a:lnTo>
                    <a:lnTo>
                      <a:pt x="948" y="505"/>
                    </a:lnTo>
                    <a:lnTo>
                      <a:pt x="978" y="532"/>
                    </a:lnTo>
                    <a:lnTo>
                      <a:pt x="1008" y="532"/>
                    </a:lnTo>
                    <a:lnTo>
                      <a:pt x="978" y="505"/>
                    </a:lnTo>
                    <a:lnTo>
                      <a:pt x="978" y="475"/>
                    </a:lnTo>
                    <a:lnTo>
                      <a:pt x="1038" y="475"/>
                    </a:lnTo>
                    <a:lnTo>
                      <a:pt x="1008" y="444"/>
                    </a:lnTo>
                    <a:lnTo>
                      <a:pt x="1038" y="414"/>
                    </a:lnTo>
                    <a:lnTo>
                      <a:pt x="1008" y="386"/>
                    </a:lnTo>
                    <a:lnTo>
                      <a:pt x="978" y="386"/>
                    </a:lnTo>
                    <a:lnTo>
                      <a:pt x="978" y="356"/>
                    </a:lnTo>
                    <a:lnTo>
                      <a:pt x="1008" y="325"/>
                    </a:lnTo>
                    <a:lnTo>
                      <a:pt x="1038" y="325"/>
                    </a:lnTo>
                    <a:lnTo>
                      <a:pt x="1038" y="356"/>
                    </a:lnTo>
                    <a:lnTo>
                      <a:pt x="1096" y="356"/>
                    </a:lnTo>
                    <a:lnTo>
                      <a:pt x="1126" y="325"/>
                    </a:lnTo>
                    <a:lnTo>
                      <a:pt x="1155" y="325"/>
                    </a:lnTo>
                    <a:lnTo>
                      <a:pt x="1155" y="296"/>
                    </a:lnTo>
                    <a:lnTo>
                      <a:pt x="1185" y="268"/>
                    </a:lnTo>
                    <a:lnTo>
                      <a:pt x="1215" y="296"/>
                    </a:lnTo>
                    <a:lnTo>
                      <a:pt x="1303" y="296"/>
                    </a:lnTo>
                    <a:lnTo>
                      <a:pt x="1333" y="268"/>
                    </a:lnTo>
                    <a:lnTo>
                      <a:pt x="1363" y="268"/>
                    </a:lnTo>
                    <a:lnTo>
                      <a:pt x="1392" y="296"/>
                    </a:lnTo>
                    <a:lnTo>
                      <a:pt x="1422" y="268"/>
                    </a:lnTo>
                    <a:lnTo>
                      <a:pt x="1452" y="296"/>
                    </a:lnTo>
                    <a:lnTo>
                      <a:pt x="1510" y="296"/>
                    </a:lnTo>
                    <a:lnTo>
                      <a:pt x="1540" y="325"/>
                    </a:lnTo>
                    <a:lnTo>
                      <a:pt x="1629" y="325"/>
                    </a:lnTo>
                    <a:lnTo>
                      <a:pt x="1629" y="356"/>
                    </a:lnTo>
                    <a:lnTo>
                      <a:pt x="1658" y="325"/>
                    </a:lnTo>
                    <a:lnTo>
                      <a:pt x="1658" y="296"/>
                    </a:lnTo>
                    <a:lnTo>
                      <a:pt x="1689" y="268"/>
                    </a:lnTo>
                    <a:lnTo>
                      <a:pt x="1719" y="268"/>
                    </a:lnTo>
                    <a:lnTo>
                      <a:pt x="1689" y="237"/>
                    </a:lnTo>
                    <a:lnTo>
                      <a:pt x="1689" y="207"/>
                    </a:lnTo>
                    <a:lnTo>
                      <a:pt x="1747" y="150"/>
                    </a:lnTo>
                    <a:lnTo>
                      <a:pt x="1778" y="150"/>
                    </a:lnTo>
                    <a:lnTo>
                      <a:pt x="1778" y="119"/>
                    </a:lnTo>
                    <a:lnTo>
                      <a:pt x="1747" y="59"/>
                    </a:lnTo>
                    <a:lnTo>
                      <a:pt x="1719" y="30"/>
                    </a:lnTo>
                    <a:lnTo>
                      <a:pt x="1689" y="30"/>
                    </a:lnTo>
                    <a:lnTo>
                      <a:pt x="1658" y="30"/>
                    </a:lnTo>
                    <a:lnTo>
                      <a:pt x="1658" y="0"/>
                    </a:lnTo>
                    <a:close/>
                    <a:moveTo>
                      <a:pt x="889" y="1243"/>
                    </a:moveTo>
                    <a:lnTo>
                      <a:pt x="859" y="1273"/>
                    </a:lnTo>
                    <a:lnTo>
                      <a:pt x="830" y="1243"/>
                    </a:lnTo>
                    <a:lnTo>
                      <a:pt x="801" y="1273"/>
                    </a:lnTo>
                    <a:lnTo>
                      <a:pt x="801" y="1304"/>
                    </a:lnTo>
                    <a:lnTo>
                      <a:pt x="771" y="1304"/>
                    </a:lnTo>
                    <a:lnTo>
                      <a:pt x="741" y="1273"/>
                    </a:lnTo>
                    <a:lnTo>
                      <a:pt x="682" y="1243"/>
                    </a:lnTo>
                    <a:lnTo>
                      <a:pt x="652" y="1243"/>
                    </a:lnTo>
                    <a:lnTo>
                      <a:pt x="652" y="1215"/>
                    </a:lnTo>
                    <a:lnTo>
                      <a:pt x="623" y="1215"/>
                    </a:lnTo>
                    <a:lnTo>
                      <a:pt x="592" y="1184"/>
                    </a:lnTo>
                    <a:lnTo>
                      <a:pt x="564" y="1184"/>
                    </a:lnTo>
                    <a:lnTo>
                      <a:pt x="534" y="1155"/>
                    </a:lnTo>
                    <a:lnTo>
                      <a:pt x="652" y="1155"/>
                    </a:lnTo>
                    <a:lnTo>
                      <a:pt x="652" y="1125"/>
                    </a:lnTo>
                    <a:lnTo>
                      <a:pt x="710" y="1184"/>
                    </a:lnTo>
                    <a:lnTo>
                      <a:pt x="710" y="1155"/>
                    </a:lnTo>
                    <a:lnTo>
                      <a:pt x="771" y="1215"/>
                    </a:lnTo>
                    <a:lnTo>
                      <a:pt x="889" y="1215"/>
                    </a:lnTo>
                    <a:lnTo>
                      <a:pt x="889" y="1243"/>
                    </a:lnTo>
                    <a:close/>
                  </a:path>
                </a:pathLst>
              </a:custGeom>
              <a:solidFill>
                <a:srgbClr val="B28665"/>
              </a:solidFill>
              <a:ln w="9525">
                <a:noFill/>
                <a:round/>
                <a:headEnd/>
                <a:tailEnd/>
              </a:ln>
            </p:spPr>
            <p:txBody>
              <a:bodyPr/>
              <a:lstStyle/>
              <a:p>
                <a:endParaRPr lang="en-GB"/>
              </a:p>
            </p:txBody>
          </p:sp>
          <p:sp>
            <p:nvSpPr>
              <p:cNvPr id="23585" name="Freeform 33"/>
              <p:cNvSpPr>
                <a:spLocks/>
              </p:cNvSpPr>
              <p:nvPr/>
            </p:nvSpPr>
            <p:spPr bwMode="auto">
              <a:xfrm>
                <a:off x="3924" y="3163"/>
                <a:ext cx="178" cy="126"/>
              </a:xfrm>
              <a:custGeom>
                <a:avLst/>
                <a:gdLst/>
                <a:ahLst/>
                <a:cxnLst>
                  <a:cxn ang="0">
                    <a:pos x="505" y="28"/>
                  </a:cxn>
                  <a:cxn ang="0">
                    <a:pos x="505" y="0"/>
                  </a:cxn>
                  <a:cxn ang="0">
                    <a:pos x="475" y="28"/>
                  </a:cxn>
                  <a:cxn ang="0">
                    <a:pos x="414" y="28"/>
                  </a:cxn>
                  <a:cxn ang="0">
                    <a:pos x="386" y="0"/>
                  </a:cxn>
                  <a:cxn ang="0">
                    <a:pos x="386" y="28"/>
                  </a:cxn>
                  <a:cxn ang="0">
                    <a:pos x="356" y="28"/>
                  </a:cxn>
                  <a:cxn ang="0">
                    <a:pos x="326" y="58"/>
                  </a:cxn>
                  <a:cxn ang="0">
                    <a:pos x="296" y="28"/>
                  </a:cxn>
                  <a:cxn ang="0">
                    <a:pos x="268" y="58"/>
                  </a:cxn>
                  <a:cxn ang="0">
                    <a:pos x="237" y="58"/>
                  </a:cxn>
                  <a:cxn ang="0">
                    <a:pos x="237" y="88"/>
                  </a:cxn>
                  <a:cxn ang="0">
                    <a:pos x="207" y="88"/>
                  </a:cxn>
                  <a:cxn ang="0">
                    <a:pos x="207" y="58"/>
                  </a:cxn>
                  <a:cxn ang="0">
                    <a:pos x="177" y="58"/>
                  </a:cxn>
                  <a:cxn ang="0">
                    <a:pos x="149" y="88"/>
                  </a:cxn>
                  <a:cxn ang="0">
                    <a:pos x="89" y="88"/>
                  </a:cxn>
                  <a:cxn ang="0">
                    <a:pos x="89" y="147"/>
                  </a:cxn>
                  <a:cxn ang="0">
                    <a:pos x="30" y="206"/>
                  </a:cxn>
                  <a:cxn ang="0">
                    <a:pos x="30" y="265"/>
                  </a:cxn>
                  <a:cxn ang="0">
                    <a:pos x="0" y="265"/>
                  </a:cxn>
                  <a:cxn ang="0">
                    <a:pos x="30" y="295"/>
                  </a:cxn>
                  <a:cxn ang="0">
                    <a:pos x="30" y="413"/>
                  </a:cxn>
                  <a:cxn ang="0">
                    <a:pos x="59" y="443"/>
                  </a:cxn>
                  <a:cxn ang="0">
                    <a:pos x="89" y="443"/>
                  </a:cxn>
                  <a:cxn ang="0">
                    <a:pos x="89" y="502"/>
                  </a:cxn>
                  <a:cxn ang="0">
                    <a:pos x="149" y="502"/>
                  </a:cxn>
                  <a:cxn ang="0">
                    <a:pos x="386" y="502"/>
                  </a:cxn>
                  <a:cxn ang="0">
                    <a:pos x="414" y="474"/>
                  </a:cxn>
                  <a:cxn ang="0">
                    <a:pos x="414" y="443"/>
                  </a:cxn>
                  <a:cxn ang="0">
                    <a:pos x="444" y="413"/>
                  </a:cxn>
                  <a:cxn ang="0">
                    <a:pos x="651" y="413"/>
                  </a:cxn>
                  <a:cxn ang="0">
                    <a:pos x="651" y="356"/>
                  </a:cxn>
                  <a:cxn ang="0">
                    <a:pos x="682" y="356"/>
                  </a:cxn>
                  <a:cxn ang="0">
                    <a:pos x="712" y="325"/>
                  </a:cxn>
                  <a:cxn ang="0">
                    <a:pos x="712" y="295"/>
                  </a:cxn>
                  <a:cxn ang="0">
                    <a:pos x="682" y="265"/>
                  </a:cxn>
                  <a:cxn ang="0">
                    <a:pos x="712" y="236"/>
                  </a:cxn>
                  <a:cxn ang="0">
                    <a:pos x="682" y="177"/>
                  </a:cxn>
                  <a:cxn ang="0">
                    <a:pos x="651" y="147"/>
                  </a:cxn>
                  <a:cxn ang="0">
                    <a:pos x="651" y="118"/>
                  </a:cxn>
                  <a:cxn ang="0">
                    <a:pos x="623" y="118"/>
                  </a:cxn>
                  <a:cxn ang="0">
                    <a:pos x="593" y="88"/>
                  </a:cxn>
                  <a:cxn ang="0">
                    <a:pos x="564" y="88"/>
                  </a:cxn>
                  <a:cxn ang="0">
                    <a:pos x="564" y="58"/>
                  </a:cxn>
                  <a:cxn ang="0">
                    <a:pos x="533" y="58"/>
                  </a:cxn>
                  <a:cxn ang="0">
                    <a:pos x="505" y="28"/>
                  </a:cxn>
                </a:cxnLst>
                <a:rect l="0" t="0" r="r" b="b"/>
                <a:pathLst>
                  <a:path w="712" h="502">
                    <a:moveTo>
                      <a:pt x="505" y="28"/>
                    </a:moveTo>
                    <a:lnTo>
                      <a:pt x="505" y="0"/>
                    </a:lnTo>
                    <a:lnTo>
                      <a:pt x="475" y="28"/>
                    </a:lnTo>
                    <a:lnTo>
                      <a:pt x="414" y="28"/>
                    </a:lnTo>
                    <a:lnTo>
                      <a:pt x="386" y="0"/>
                    </a:lnTo>
                    <a:lnTo>
                      <a:pt x="386" y="28"/>
                    </a:lnTo>
                    <a:lnTo>
                      <a:pt x="356" y="28"/>
                    </a:lnTo>
                    <a:lnTo>
                      <a:pt x="326" y="58"/>
                    </a:lnTo>
                    <a:lnTo>
                      <a:pt x="296" y="28"/>
                    </a:lnTo>
                    <a:lnTo>
                      <a:pt x="268" y="58"/>
                    </a:lnTo>
                    <a:lnTo>
                      <a:pt x="237" y="58"/>
                    </a:lnTo>
                    <a:lnTo>
                      <a:pt x="237" y="88"/>
                    </a:lnTo>
                    <a:lnTo>
                      <a:pt x="207" y="88"/>
                    </a:lnTo>
                    <a:lnTo>
                      <a:pt x="207" y="58"/>
                    </a:lnTo>
                    <a:lnTo>
                      <a:pt x="177" y="58"/>
                    </a:lnTo>
                    <a:lnTo>
                      <a:pt x="149" y="88"/>
                    </a:lnTo>
                    <a:lnTo>
                      <a:pt x="89" y="88"/>
                    </a:lnTo>
                    <a:lnTo>
                      <a:pt x="89" y="147"/>
                    </a:lnTo>
                    <a:lnTo>
                      <a:pt x="30" y="206"/>
                    </a:lnTo>
                    <a:lnTo>
                      <a:pt x="30" y="265"/>
                    </a:lnTo>
                    <a:lnTo>
                      <a:pt x="0" y="265"/>
                    </a:lnTo>
                    <a:lnTo>
                      <a:pt x="30" y="295"/>
                    </a:lnTo>
                    <a:lnTo>
                      <a:pt x="30" y="413"/>
                    </a:lnTo>
                    <a:lnTo>
                      <a:pt x="59" y="443"/>
                    </a:lnTo>
                    <a:lnTo>
                      <a:pt x="89" y="443"/>
                    </a:lnTo>
                    <a:lnTo>
                      <a:pt x="89" y="502"/>
                    </a:lnTo>
                    <a:lnTo>
                      <a:pt x="149" y="502"/>
                    </a:lnTo>
                    <a:lnTo>
                      <a:pt x="386" y="502"/>
                    </a:lnTo>
                    <a:lnTo>
                      <a:pt x="414" y="474"/>
                    </a:lnTo>
                    <a:lnTo>
                      <a:pt x="414" y="443"/>
                    </a:lnTo>
                    <a:lnTo>
                      <a:pt x="444" y="413"/>
                    </a:lnTo>
                    <a:lnTo>
                      <a:pt x="651" y="413"/>
                    </a:lnTo>
                    <a:lnTo>
                      <a:pt x="651" y="356"/>
                    </a:lnTo>
                    <a:lnTo>
                      <a:pt x="682" y="356"/>
                    </a:lnTo>
                    <a:lnTo>
                      <a:pt x="712" y="325"/>
                    </a:lnTo>
                    <a:lnTo>
                      <a:pt x="712" y="295"/>
                    </a:lnTo>
                    <a:lnTo>
                      <a:pt x="682" y="265"/>
                    </a:lnTo>
                    <a:lnTo>
                      <a:pt x="712" y="236"/>
                    </a:lnTo>
                    <a:lnTo>
                      <a:pt x="682" y="177"/>
                    </a:lnTo>
                    <a:lnTo>
                      <a:pt x="651" y="147"/>
                    </a:lnTo>
                    <a:lnTo>
                      <a:pt x="651" y="118"/>
                    </a:lnTo>
                    <a:lnTo>
                      <a:pt x="623" y="118"/>
                    </a:lnTo>
                    <a:lnTo>
                      <a:pt x="593" y="88"/>
                    </a:lnTo>
                    <a:lnTo>
                      <a:pt x="564" y="88"/>
                    </a:lnTo>
                    <a:lnTo>
                      <a:pt x="564" y="58"/>
                    </a:lnTo>
                    <a:lnTo>
                      <a:pt x="533" y="58"/>
                    </a:lnTo>
                    <a:lnTo>
                      <a:pt x="505" y="28"/>
                    </a:lnTo>
                    <a:close/>
                  </a:path>
                </a:pathLst>
              </a:custGeom>
              <a:solidFill>
                <a:srgbClr val="FECC2E"/>
              </a:solidFill>
              <a:ln w="9525">
                <a:noFill/>
                <a:round/>
                <a:headEnd/>
                <a:tailEnd/>
              </a:ln>
            </p:spPr>
            <p:txBody>
              <a:bodyPr/>
              <a:lstStyle/>
              <a:p>
                <a:endParaRPr lang="en-GB"/>
              </a:p>
            </p:txBody>
          </p:sp>
          <p:sp>
            <p:nvSpPr>
              <p:cNvPr id="23586" name="Freeform 34"/>
              <p:cNvSpPr>
                <a:spLocks/>
              </p:cNvSpPr>
              <p:nvPr/>
            </p:nvSpPr>
            <p:spPr bwMode="auto">
              <a:xfrm>
                <a:off x="4161" y="3348"/>
                <a:ext cx="8" cy="2"/>
              </a:xfrm>
              <a:custGeom>
                <a:avLst/>
                <a:gdLst/>
                <a:ahLst/>
                <a:cxnLst>
                  <a:cxn ang="0">
                    <a:pos x="0" y="0"/>
                  </a:cxn>
                  <a:cxn ang="0">
                    <a:pos x="0" y="8"/>
                  </a:cxn>
                  <a:cxn ang="0">
                    <a:pos x="16" y="6"/>
                  </a:cxn>
                  <a:cxn ang="0">
                    <a:pos x="23" y="3"/>
                  </a:cxn>
                  <a:cxn ang="0">
                    <a:pos x="32" y="2"/>
                  </a:cxn>
                  <a:cxn ang="0">
                    <a:pos x="30" y="0"/>
                  </a:cxn>
                  <a:cxn ang="0">
                    <a:pos x="0" y="0"/>
                  </a:cxn>
                </a:cxnLst>
                <a:rect l="0" t="0" r="r" b="b"/>
                <a:pathLst>
                  <a:path w="32" h="8">
                    <a:moveTo>
                      <a:pt x="0" y="0"/>
                    </a:moveTo>
                    <a:lnTo>
                      <a:pt x="0" y="8"/>
                    </a:lnTo>
                    <a:lnTo>
                      <a:pt x="16" y="6"/>
                    </a:lnTo>
                    <a:lnTo>
                      <a:pt x="23" y="3"/>
                    </a:lnTo>
                    <a:lnTo>
                      <a:pt x="32" y="2"/>
                    </a:lnTo>
                    <a:lnTo>
                      <a:pt x="30" y="0"/>
                    </a:lnTo>
                    <a:lnTo>
                      <a:pt x="0" y="0"/>
                    </a:lnTo>
                    <a:close/>
                  </a:path>
                </a:pathLst>
              </a:custGeom>
              <a:solidFill>
                <a:srgbClr val="B28665"/>
              </a:solidFill>
              <a:ln w="9525">
                <a:noFill/>
                <a:round/>
                <a:headEnd/>
                <a:tailEnd/>
              </a:ln>
            </p:spPr>
            <p:txBody>
              <a:bodyPr/>
              <a:lstStyle/>
              <a:p>
                <a:endParaRPr lang="en-GB"/>
              </a:p>
            </p:txBody>
          </p:sp>
          <p:sp>
            <p:nvSpPr>
              <p:cNvPr id="23587" name="Freeform 35"/>
              <p:cNvSpPr>
                <a:spLocks/>
              </p:cNvSpPr>
              <p:nvPr/>
            </p:nvSpPr>
            <p:spPr bwMode="auto">
              <a:xfrm>
                <a:off x="4132" y="3348"/>
                <a:ext cx="1" cy="4"/>
              </a:xfrm>
              <a:custGeom>
                <a:avLst/>
                <a:gdLst/>
                <a:ahLst/>
                <a:cxnLst>
                  <a:cxn ang="0">
                    <a:pos x="6" y="8"/>
                  </a:cxn>
                  <a:cxn ang="0">
                    <a:pos x="8" y="8"/>
                  </a:cxn>
                  <a:cxn ang="0">
                    <a:pos x="0" y="0"/>
                  </a:cxn>
                  <a:cxn ang="0">
                    <a:pos x="0" y="14"/>
                  </a:cxn>
                  <a:cxn ang="0">
                    <a:pos x="6" y="8"/>
                  </a:cxn>
                </a:cxnLst>
                <a:rect l="0" t="0" r="r" b="b"/>
                <a:pathLst>
                  <a:path w="8" h="14">
                    <a:moveTo>
                      <a:pt x="6" y="8"/>
                    </a:moveTo>
                    <a:lnTo>
                      <a:pt x="8" y="8"/>
                    </a:lnTo>
                    <a:lnTo>
                      <a:pt x="0" y="0"/>
                    </a:lnTo>
                    <a:lnTo>
                      <a:pt x="0" y="14"/>
                    </a:lnTo>
                    <a:lnTo>
                      <a:pt x="6" y="8"/>
                    </a:lnTo>
                    <a:close/>
                  </a:path>
                </a:pathLst>
              </a:custGeom>
              <a:solidFill>
                <a:srgbClr val="B28665"/>
              </a:solidFill>
              <a:ln w="9525">
                <a:noFill/>
                <a:round/>
                <a:headEnd/>
                <a:tailEnd/>
              </a:ln>
            </p:spPr>
            <p:txBody>
              <a:bodyPr/>
              <a:lstStyle/>
              <a:p>
                <a:endParaRPr lang="en-GB"/>
              </a:p>
            </p:txBody>
          </p:sp>
          <p:sp>
            <p:nvSpPr>
              <p:cNvPr id="23588" name="Freeform 36"/>
              <p:cNvSpPr>
                <a:spLocks/>
              </p:cNvSpPr>
              <p:nvPr/>
            </p:nvSpPr>
            <p:spPr bwMode="auto">
              <a:xfrm>
                <a:off x="3154" y="3948"/>
                <a:ext cx="1140" cy="399"/>
              </a:xfrm>
              <a:custGeom>
                <a:avLst/>
                <a:gdLst/>
                <a:ahLst/>
                <a:cxnLst>
                  <a:cxn ang="0">
                    <a:pos x="4475" y="386"/>
                  </a:cxn>
                  <a:cxn ang="0">
                    <a:pos x="4178" y="356"/>
                  </a:cxn>
                  <a:cxn ang="0">
                    <a:pos x="3971" y="267"/>
                  </a:cxn>
                  <a:cxn ang="0">
                    <a:pos x="3912" y="149"/>
                  </a:cxn>
                  <a:cxn ang="0">
                    <a:pos x="3733" y="88"/>
                  </a:cxn>
                  <a:cxn ang="0">
                    <a:pos x="3646" y="88"/>
                  </a:cxn>
                  <a:cxn ang="0">
                    <a:pos x="3378" y="118"/>
                  </a:cxn>
                  <a:cxn ang="0">
                    <a:pos x="3231" y="207"/>
                  </a:cxn>
                  <a:cxn ang="0">
                    <a:pos x="3052" y="413"/>
                  </a:cxn>
                  <a:cxn ang="0">
                    <a:pos x="3082" y="592"/>
                  </a:cxn>
                  <a:cxn ang="0">
                    <a:pos x="3141" y="650"/>
                  </a:cxn>
                  <a:cxn ang="0">
                    <a:pos x="3112" y="799"/>
                  </a:cxn>
                  <a:cxn ang="0">
                    <a:pos x="2994" y="917"/>
                  </a:cxn>
                  <a:cxn ang="0">
                    <a:pos x="2757" y="947"/>
                  </a:cxn>
                  <a:cxn ang="0">
                    <a:pos x="2666" y="917"/>
                  </a:cxn>
                  <a:cxn ang="0">
                    <a:pos x="2459" y="769"/>
                  </a:cxn>
                  <a:cxn ang="0">
                    <a:pos x="2371" y="741"/>
                  </a:cxn>
                  <a:cxn ang="0">
                    <a:pos x="2252" y="681"/>
                  </a:cxn>
                  <a:cxn ang="0">
                    <a:pos x="1927" y="650"/>
                  </a:cxn>
                  <a:cxn ang="0">
                    <a:pos x="1808" y="532"/>
                  </a:cxn>
                  <a:cxn ang="0">
                    <a:pos x="1749" y="443"/>
                  </a:cxn>
                  <a:cxn ang="0">
                    <a:pos x="1718" y="267"/>
                  </a:cxn>
                  <a:cxn ang="0">
                    <a:pos x="1542" y="237"/>
                  </a:cxn>
                  <a:cxn ang="0">
                    <a:pos x="1453" y="177"/>
                  </a:cxn>
                  <a:cxn ang="0">
                    <a:pos x="1335" y="149"/>
                  </a:cxn>
                  <a:cxn ang="0">
                    <a:pos x="1185" y="88"/>
                  </a:cxn>
                  <a:cxn ang="0">
                    <a:pos x="890" y="118"/>
                  </a:cxn>
                  <a:cxn ang="0">
                    <a:pos x="800" y="59"/>
                  </a:cxn>
                  <a:cxn ang="0">
                    <a:pos x="681" y="30"/>
                  </a:cxn>
                  <a:cxn ang="0">
                    <a:pos x="623" y="177"/>
                  </a:cxn>
                  <a:cxn ang="0">
                    <a:pos x="593" y="267"/>
                  </a:cxn>
                  <a:cxn ang="0">
                    <a:pos x="505" y="325"/>
                  </a:cxn>
                  <a:cxn ang="0">
                    <a:pos x="444" y="386"/>
                  </a:cxn>
                  <a:cxn ang="0">
                    <a:pos x="386" y="443"/>
                  </a:cxn>
                  <a:cxn ang="0">
                    <a:pos x="267" y="532"/>
                  </a:cxn>
                  <a:cxn ang="0">
                    <a:pos x="267" y="650"/>
                  </a:cxn>
                  <a:cxn ang="0">
                    <a:pos x="267" y="799"/>
                  </a:cxn>
                  <a:cxn ang="0">
                    <a:pos x="237" y="888"/>
                  </a:cxn>
                  <a:cxn ang="0">
                    <a:pos x="179" y="947"/>
                  </a:cxn>
                  <a:cxn ang="0">
                    <a:pos x="89" y="977"/>
                  </a:cxn>
                  <a:cxn ang="0">
                    <a:pos x="0" y="1036"/>
                  </a:cxn>
                  <a:cxn ang="0">
                    <a:pos x="89" y="1154"/>
                  </a:cxn>
                  <a:cxn ang="0">
                    <a:pos x="119" y="1242"/>
                  </a:cxn>
                  <a:cxn ang="0">
                    <a:pos x="179" y="1422"/>
                  </a:cxn>
                  <a:cxn ang="0">
                    <a:pos x="148" y="1598"/>
                  </a:cxn>
                  <a:cxn ang="0">
                    <a:pos x="4533" y="1303"/>
                  </a:cxn>
                  <a:cxn ang="0">
                    <a:pos x="4505" y="1096"/>
                  </a:cxn>
                  <a:cxn ang="0">
                    <a:pos x="4505" y="947"/>
                  </a:cxn>
                  <a:cxn ang="0">
                    <a:pos x="4533" y="769"/>
                  </a:cxn>
                  <a:cxn ang="0">
                    <a:pos x="4533" y="563"/>
                  </a:cxn>
                  <a:cxn ang="0">
                    <a:pos x="4563" y="474"/>
                  </a:cxn>
                </a:cxnLst>
                <a:rect l="0" t="0" r="r" b="b"/>
                <a:pathLst>
                  <a:path w="4563" h="1598">
                    <a:moveTo>
                      <a:pt x="4533" y="413"/>
                    </a:moveTo>
                    <a:lnTo>
                      <a:pt x="4505" y="413"/>
                    </a:lnTo>
                    <a:lnTo>
                      <a:pt x="4475" y="386"/>
                    </a:lnTo>
                    <a:lnTo>
                      <a:pt x="4238" y="386"/>
                    </a:lnTo>
                    <a:lnTo>
                      <a:pt x="4208" y="356"/>
                    </a:lnTo>
                    <a:lnTo>
                      <a:pt x="4178" y="356"/>
                    </a:lnTo>
                    <a:lnTo>
                      <a:pt x="4149" y="325"/>
                    </a:lnTo>
                    <a:lnTo>
                      <a:pt x="4001" y="325"/>
                    </a:lnTo>
                    <a:lnTo>
                      <a:pt x="3971" y="267"/>
                    </a:lnTo>
                    <a:lnTo>
                      <a:pt x="3971" y="177"/>
                    </a:lnTo>
                    <a:lnTo>
                      <a:pt x="3942" y="177"/>
                    </a:lnTo>
                    <a:lnTo>
                      <a:pt x="3912" y="149"/>
                    </a:lnTo>
                    <a:lnTo>
                      <a:pt x="3824" y="149"/>
                    </a:lnTo>
                    <a:lnTo>
                      <a:pt x="3794" y="118"/>
                    </a:lnTo>
                    <a:lnTo>
                      <a:pt x="3733" y="88"/>
                    </a:lnTo>
                    <a:lnTo>
                      <a:pt x="3705" y="88"/>
                    </a:lnTo>
                    <a:lnTo>
                      <a:pt x="3675" y="59"/>
                    </a:lnTo>
                    <a:lnTo>
                      <a:pt x="3646" y="88"/>
                    </a:lnTo>
                    <a:lnTo>
                      <a:pt x="3526" y="88"/>
                    </a:lnTo>
                    <a:lnTo>
                      <a:pt x="3496" y="118"/>
                    </a:lnTo>
                    <a:lnTo>
                      <a:pt x="3378" y="118"/>
                    </a:lnTo>
                    <a:lnTo>
                      <a:pt x="3319" y="177"/>
                    </a:lnTo>
                    <a:lnTo>
                      <a:pt x="3259" y="207"/>
                    </a:lnTo>
                    <a:lnTo>
                      <a:pt x="3231" y="207"/>
                    </a:lnTo>
                    <a:lnTo>
                      <a:pt x="3082" y="356"/>
                    </a:lnTo>
                    <a:lnTo>
                      <a:pt x="3082" y="386"/>
                    </a:lnTo>
                    <a:lnTo>
                      <a:pt x="3052" y="413"/>
                    </a:lnTo>
                    <a:lnTo>
                      <a:pt x="3052" y="504"/>
                    </a:lnTo>
                    <a:lnTo>
                      <a:pt x="3082" y="532"/>
                    </a:lnTo>
                    <a:lnTo>
                      <a:pt x="3082" y="592"/>
                    </a:lnTo>
                    <a:lnTo>
                      <a:pt x="3112" y="622"/>
                    </a:lnTo>
                    <a:lnTo>
                      <a:pt x="3112" y="650"/>
                    </a:lnTo>
                    <a:lnTo>
                      <a:pt x="3141" y="650"/>
                    </a:lnTo>
                    <a:lnTo>
                      <a:pt x="3141" y="741"/>
                    </a:lnTo>
                    <a:lnTo>
                      <a:pt x="3112" y="769"/>
                    </a:lnTo>
                    <a:lnTo>
                      <a:pt x="3112" y="799"/>
                    </a:lnTo>
                    <a:lnTo>
                      <a:pt x="3082" y="799"/>
                    </a:lnTo>
                    <a:lnTo>
                      <a:pt x="3082" y="829"/>
                    </a:lnTo>
                    <a:lnTo>
                      <a:pt x="2994" y="917"/>
                    </a:lnTo>
                    <a:lnTo>
                      <a:pt x="2904" y="977"/>
                    </a:lnTo>
                    <a:lnTo>
                      <a:pt x="2757" y="977"/>
                    </a:lnTo>
                    <a:lnTo>
                      <a:pt x="2757" y="947"/>
                    </a:lnTo>
                    <a:lnTo>
                      <a:pt x="2727" y="947"/>
                    </a:lnTo>
                    <a:lnTo>
                      <a:pt x="2697" y="917"/>
                    </a:lnTo>
                    <a:lnTo>
                      <a:pt x="2666" y="917"/>
                    </a:lnTo>
                    <a:lnTo>
                      <a:pt x="2548" y="799"/>
                    </a:lnTo>
                    <a:lnTo>
                      <a:pt x="2490" y="799"/>
                    </a:lnTo>
                    <a:lnTo>
                      <a:pt x="2459" y="769"/>
                    </a:lnTo>
                    <a:lnTo>
                      <a:pt x="2429" y="769"/>
                    </a:lnTo>
                    <a:lnTo>
                      <a:pt x="2402" y="741"/>
                    </a:lnTo>
                    <a:lnTo>
                      <a:pt x="2371" y="741"/>
                    </a:lnTo>
                    <a:lnTo>
                      <a:pt x="2341" y="711"/>
                    </a:lnTo>
                    <a:lnTo>
                      <a:pt x="2282" y="711"/>
                    </a:lnTo>
                    <a:lnTo>
                      <a:pt x="2252" y="681"/>
                    </a:lnTo>
                    <a:lnTo>
                      <a:pt x="2193" y="681"/>
                    </a:lnTo>
                    <a:lnTo>
                      <a:pt x="2164" y="650"/>
                    </a:lnTo>
                    <a:lnTo>
                      <a:pt x="1927" y="650"/>
                    </a:lnTo>
                    <a:lnTo>
                      <a:pt x="1867" y="622"/>
                    </a:lnTo>
                    <a:lnTo>
                      <a:pt x="1808" y="563"/>
                    </a:lnTo>
                    <a:lnTo>
                      <a:pt x="1808" y="532"/>
                    </a:lnTo>
                    <a:lnTo>
                      <a:pt x="1779" y="504"/>
                    </a:lnTo>
                    <a:lnTo>
                      <a:pt x="1779" y="474"/>
                    </a:lnTo>
                    <a:lnTo>
                      <a:pt x="1749" y="443"/>
                    </a:lnTo>
                    <a:lnTo>
                      <a:pt x="1749" y="325"/>
                    </a:lnTo>
                    <a:lnTo>
                      <a:pt x="1718" y="295"/>
                    </a:lnTo>
                    <a:lnTo>
                      <a:pt x="1718" y="267"/>
                    </a:lnTo>
                    <a:lnTo>
                      <a:pt x="1629" y="267"/>
                    </a:lnTo>
                    <a:lnTo>
                      <a:pt x="1599" y="237"/>
                    </a:lnTo>
                    <a:lnTo>
                      <a:pt x="1542" y="237"/>
                    </a:lnTo>
                    <a:lnTo>
                      <a:pt x="1511" y="207"/>
                    </a:lnTo>
                    <a:lnTo>
                      <a:pt x="1481" y="207"/>
                    </a:lnTo>
                    <a:lnTo>
                      <a:pt x="1453" y="177"/>
                    </a:lnTo>
                    <a:lnTo>
                      <a:pt x="1422" y="177"/>
                    </a:lnTo>
                    <a:lnTo>
                      <a:pt x="1392" y="149"/>
                    </a:lnTo>
                    <a:lnTo>
                      <a:pt x="1335" y="149"/>
                    </a:lnTo>
                    <a:lnTo>
                      <a:pt x="1304" y="118"/>
                    </a:lnTo>
                    <a:lnTo>
                      <a:pt x="1215" y="118"/>
                    </a:lnTo>
                    <a:lnTo>
                      <a:pt x="1185" y="88"/>
                    </a:lnTo>
                    <a:lnTo>
                      <a:pt x="1097" y="88"/>
                    </a:lnTo>
                    <a:lnTo>
                      <a:pt x="1067" y="118"/>
                    </a:lnTo>
                    <a:lnTo>
                      <a:pt x="890" y="118"/>
                    </a:lnTo>
                    <a:lnTo>
                      <a:pt x="860" y="88"/>
                    </a:lnTo>
                    <a:lnTo>
                      <a:pt x="800" y="88"/>
                    </a:lnTo>
                    <a:lnTo>
                      <a:pt x="800" y="59"/>
                    </a:lnTo>
                    <a:lnTo>
                      <a:pt x="771" y="59"/>
                    </a:lnTo>
                    <a:lnTo>
                      <a:pt x="742" y="30"/>
                    </a:lnTo>
                    <a:lnTo>
                      <a:pt x="681" y="30"/>
                    </a:lnTo>
                    <a:lnTo>
                      <a:pt x="653" y="0"/>
                    </a:lnTo>
                    <a:lnTo>
                      <a:pt x="623" y="30"/>
                    </a:lnTo>
                    <a:lnTo>
                      <a:pt x="623" y="177"/>
                    </a:lnTo>
                    <a:lnTo>
                      <a:pt x="653" y="207"/>
                    </a:lnTo>
                    <a:lnTo>
                      <a:pt x="653" y="267"/>
                    </a:lnTo>
                    <a:lnTo>
                      <a:pt x="593" y="267"/>
                    </a:lnTo>
                    <a:lnTo>
                      <a:pt x="562" y="295"/>
                    </a:lnTo>
                    <a:lnTo>
                      <a:pt x="535" y="295"/>
                    </a:lnTo>
                    <a:lnTo>
                      <a:pt x="505" y="325"/>
                    </a:lnTo>
                    <a:lnTo>
                      <a:pt x="474" y="325"/>
                    </a:lnTo>
                    <a:lnTo>
                      <a:pt x="444" y="356"/>
                    </a:lnTo>
                    <a:lnTo>
                      <a:pt x="444" y="386"/>
                    </a:lnTo>
                    <a:lnTo>
                      <a:pt x="416" y="386"/>
                    </a:lnTo>
                    <a:lnTo>
                      <a:pt x="386" y="413"/>
                    </a:lnTo>
                    <a:lnTo>
                      <a:pt x="386" y="443"/>
                    </a:lnTo>
                    <a:lnTo>
                      <a:pt x="326" y="504"/>
                    </a:lnTo>
                    <a:lnTo>
                      <a:pt x="267" y="504"/>
                    </a:lnTo>
                    <a:lnTo>
                      <a:pt x="267" y="532"/>
                    </a:lnTo>
                    <a:lnTo>
                      <a:pt x="237" y="563"/>
                    </a:lnTo>
                    <a:lnTo>
                      <a:pt x="237" y="622"/>
                    </a:lnTo>
                    <a:lnTo>
                      <a:pt x="267" y="650"/>
                    </a:lnTo>
                    <a:lnTo>
                      <a:pt x="267" y="741"/>
                    </a:lnTo>
                    <a:lnTo>
                      <a:pt x="298" y="769"/>
                    </a:lnTo>
                    <a:lnTo>
                      <a:pt x="267" y="799"/>
                    </a:lnTo>
                    <a:lnTo>
                      <a:pt x="267" y="829"/>
                    </a:lnTo>
                    <a:lnTo>
                      <a:pt x="237" y="859"/>
                    </a:lnTo>
                    <a:lnTo>
                      <a:pt x="237" y="888"/>
                    </a:lnTo>
                    <a:lnTo>
                      <a:pt x="207" y="917"/>
                    </a:lnTo>
                    <a:lnTo>
                      <a:pt x="179" y="917"/>
                    </a:lnTo>
                    <a:lnTo>
                      <a:pt x="179" y="947"/>
                    </a:lnTo>
                    <a:lnTo>
                      <a:pt x="148" y="947"/>
                    </a:lnTo>
                    <a:lnTo>
                      <a:pt x="119" y="977"/>
                    </a:lnTo>
                    <a:lnTo>
                      <a:pt x="89" y="977"/>
                    </a:lnTo>
                    <a:lnTo>
                      <a:pt x="60" y="1006"/>
                    </a:lnTo>
                    <a:lnTo>
                      <a:pt x="30" y="1006"/>
                    </a:lnTo>
                    <a:lnTo>
                      <a:pt x="0" y="1036"/>
                    </a:lnTo>
                    <a:lnTo>
                      <a:pt x="60" y="1096"/>
                    </a:lnTo>
                    <a:lnTo>
                      <a:pt x="60" y="1124"/>
                    </a:lnTo>
                    <a:lnTo>
                      <a:pt x="89" y="1154"/>
                    </a:lnTo>
                    <a:lnTo>
                      <a:pt x="89" y="1184"/>
                    </a:lnTo>
                    <a:lnTo>
                      <a:pt x="119" y="1215"/>
                    </a:lnTo>
                    <a:lnTo>
                      <a:pt x="119" y="1242"/>
                    </a:lnTo>
                    <a:lnTo>
                      <a:pt x="148" y="1272"/>
                    </a:lnTo>
                    <a:lnTo>
                      <a:pt x="148" y="1422"/>
                    </a:lnTo>
                    <a:lnTo>
                      <a:pt x="179" y="1422"/>
                    </a:lnTo>
                    <a:lnTo>
                      <a:pt x="179" y="1479"/>
                    </a:lnTo>
                    <a:lnTo>
                      <a:pt x="148" y="1510"/>
                    </a:lnTo>
                    <a:lnTo>
                      <a:pt x="148" y="1598"/>
                    </a:lnTo>
                    <a:lnTo>
                      <a:pt x="4563" y="1598"/>
                    </a:lnTo>
                    <a:lnTo>
                      <a:pt x="4563" y="1333"/>
                    </a:lnTo>
                    <a:lnTo>
                      <a:pt x="4533" y="1303"/>
                    </a:lnTo>
                    <a:lnTo>
                      <a:pt x="4533" y="1184"/>
                    </a:lnTo>
                    <a:lnTo>
                      <a:pt x="4505" y="1154"/>
                    </a:lnTo>
                    <a:lnTo>
                      <a:pt x="4505" y="1096"/>
                    </a:lnTo>
                    <a:lnTo>
                      <a:pt x="4475" y="1066"/>
                    </a:lnTo>
                    <a:lnTo>
                      <a:pt x="4475" y="977"/>
                    </a:lnTo>
                    <a:lnTo>
                      <a:pt x="4505" y="947"/>
                    </a:lnTo>
                    <a:lnTo>
                      <a:pt x="4505" y="917"/>
                    </a:lnTo>
                    <a:lnTo>
                      <a:pt x="4533" y="888"/>
                    </a:lnTo>
                    <a:lnTo>
                      <a:pt x="4533" y="769"/>
                    </a:lnTo>
                    <a:lnTo>
                      <a:pt x="4505" y="741"/>
                    </a:lnTo>
                    <a:lnTo>
                      <a:pt x="4505" y="592"/>
                    </a:lnTo>
                    <a:lnTo>
                      <a:pt x="4533" y="563"/>
                    </a:lnTo>
                    <a:lnTo>
                      <a:pt x="4533" y="532"/>
                    </a:lnTo>
                    <a:lnTo>
                      <a:pt x="4563" y="504"/>
                    </a:lnTo>
                    <a:lnTo>
                      <a:pt x="4563" y="474"/>
                    </a:lnTo>
                    <a:lnTo>
                      <a:pt x="4533" y="443"/>
                    </a:lnTo>
                    <a:lnTo>
                      <a:pt x="4533" y="413"/>
                    </a:lnTo>
                    <a:close/>
                  </a:path>
                </a:pathLst>
              </a:custGeom>
              <a:solidFill>
                <a:srgbClr val="B3B136"/>
              </a:solidFill>
              <a:ln w="9525">
                <a:noFill/>
                <a:round/>
                <a:headEnd/>
                <a:tailEnd/>
              </a:ln>
            </p:spPr>
            <p:txBody>
              <a:bodyPr/>
              <a:lstStyle/>
              <a:p>
                <a:endParaRPr lang="en-GB"/>
              </a:p>
            </p:txBody>
          </p:sp>
          <p:sp>
            <p:nvSpPr>
              <p:cNvPr id="23589" name="Freeform 37"/>
              <p:cNvSpPr>
                <a:spLocks/>
              </p:cNvSpPr>
              <p:nvPr/>
            </p:nvSpPr>
            <p:spPr bwMode="auto">
              <a:xfrm>
                <a:off x="4272" y="4074"/>
                <a:ext cx="741" cy="273"/>
              </a:xfrm>
              <a:custGeom>
                <a:avLst/>
                <a:gdLst/>
                <a:ahLst/>
                <a:cxnLst>
                  <a:cxn ang="0">
                    <a:pos x="30" y="88"/>
                  </a:cxn>
                  <a:cxn ang="0">
                    <a:pos x="58" y="384"/>
                  </a:cxn>
                  <a:cxn ang="0">
                    <a:pos x="0" y="473"/>
                  </a:cxn>
                  <a:cxn ang="0">
                    <a:pos x="30" y="650"/>
                  </a:cxn>
                  <a:cxn ang="0">
                    <a:pos x="88" y="829"/>
                  </a:cxn>
                  <a:cxn ang="0">
                    <a:pos x="2371" y="1036"/>
                  </a:cxn>
                  <a:cxn ang="0">
                    <a:pos x="2310" y="918"/>
                  </a:cxn>
                  <a:cxn ang="0">
                    <a:pos x="2283" y="799"/>
                  </a:cxn>
                  <a:cxn ang="0">
                    <a:pos x="2222" y="680"/>
                  </a:cxn>
                  <a:cxn ang="0">
                    <a:pos x="2283" y="562"/>
                  </a:cxn>
                  <a:cxn ang="0">
                    <a:pos x="2310" y="768"/>
                  </a:cxn>
                  <a:cxn ang="0">
                    <a:pos x="2371" y="829"/>
                  </a:cxn>
                  <a:cxn ang="0">
                    <a:pos x="2490" y="1006"/>
                  </a:cxn>
                  <a:cxn ang="0">
                    <a:pos x="2517" y="1094"/>
                  </a:cxn>
                  <a:cxn ang="0">
                    <a:pos x="2903" y="975"/>
                  </a:cxn>
                  <a:cxn ang="0">
                    <a:pos x="2933" y="711"/>
                  </a:cxn>
                  <a:cxn ang="0">
                    <a:pos x="2903" y="532"/>
                  </a:cxn>
                  <a:cxn ang="0">
                    <a:pos x="2845" y="443"/>
                  </a:cxn>
                  <a:cxn ang="0">
                    <a:pos x="2815" y="325"/>
                  </a:cxn>
                  <a:cxn ang="0">
                    <a:pos x="2755" y="207"/>
                  </a:cxn>
                  <a:cxn ang="0">
                    <a:pos x="2755" y="118"/>
                  </a:cxn>
                  <a:cxn ang="0">
                    <a:pos x="2637" y="177"/>
                  </a:cxn>
                  <a:cxn ang="0">
                    <a:pos x="2517" y="177"/>
                  </a:cxn>
                  <a:cxn ang="0">
                    <a:pos x="2401" y="207"/>
                  </a:cxn>
                  <a:cxn ang="0">
                    <a:pos x="2371" y="207"/>
                  </a:cxn>
                  <a:cxn ang="0">
                    <a:pos x="2192" y="146"/>
                  </a:cxn>
                  <a:cxn ang="0">
                    <a:pos x="2103" y="207"/>
                  </a:cxn>
                  <a:cxn ang="0">
                    <a:pos x="2046" y="146"/>
                  </a:cxn>
                  <a:cxn ang="0">
                    <a:pos x="2046" y="59"/>
                  </a:cxn>
                  <a:cxn ang="0">
                    <a:pos x="1927" y="59"/>
                  </a:cxn>
                  <a:cxn ang="0">
                    <a:pos x="1808" y="28"/>
                  </a:cxn>
                  <a:cxn ang="0">
                    <a:pos x="1718" y="59"/>
                  </a:cxn>
                  <a:cxn ang="0">
                    <a:pos x="1600" y="59"/>
                  </a:cxn>
                  <a:cxn ang="0">
                    <a:pos x="1541" y="146"/>
                  </a:cxn>
                  <a:cxn ang="0">
                    <a:pos x="1481" y="177"/>
                  </a:cxn>
                  <a:cxn ang="0">
                    <a:pos x="1304" y="265"/>
                  </a:cxn>
                  <a:cxn ang="0">
                    <a:pos x="1186" y="265"/>
                  </a:cxn>
                  <a:cxn ang="0">
                    <a:pos x="1097" y="237"/>
                  </a:cxn>
                  <a:cxn ang="0">
                    <a:pos x="888" y="177"/>
                  </a:cxn>
                  <a:cxn ang="0">
                    <a:pos x="800" y="177"/>
                  </a:cxn>
                  <a:cxn ang="0">
                    <a:pos x="741" y="118"/>
                  </a:cxn>
                  <a:cxn ang="0">
                    <a:pos x="593" y="88"/>
                  </a:cxn>
                  <a:cxn ang="0">
                    <a:pos x="386" y="28"/>
                  </a:cxn>
                  <a:cxn ang="0">
                    <a:pos x="118" y="59"/>
                  </a:cxn>
                  <a:cxn ang="0">
                    <a:pos x="58" y="28"/>
                  </a:cxn>
                </a:cxnLst>
                <a:rect l="0" t="0" r="r" b="b"/>
                <a:pathLst>
                  <a:path w="2963" h="1094">
                    <a:moveTo>
                      <a:pt x="58" y="28"/>
                    </a:moveTo>
                    <a:lnTo>
                      <a:pt x="58" y="59"/>
                    </a:lnTo>
                    <a:lnTo>
                      <a:pt x="30" y="88"/>
                    </a:lnTo>
                    <a:lnTo>
                      <a:pt x="30" y="237"/>
                    </a:lnTo>
                    <a:lnTo>
                      <a:pt x="58" y="265"/>
                    </a:lnTo>
                    <a:lnTo>
                      <a:pt x="58" y="384"/>
                    </a:lnTo>
                    <a:lnTo>
                      <a:pt x="30" y="413"/>
                    </a:lnTo>
                    <a:lnTo>
                      <a:pt x="30" y="443"/>
                    </a:lnTo>
                    <a:lnTo>
                      <a:pt x="0" y="473"/>
                    </a:lnTo>
                    <a:lnTo>
                      <a:pt x="0" y="562"/>
                    </a:lnTo>
                    <a:lnTo>
                      <a:pt x="30" y="592"/>
                    </a:lnTo>
                    <a:lnTo>
                      <a:pt x="30" y="650"/>
                    </a:lnTo>
                    <a:lnTo>
                      <a:pt x="58" y="680"/>
                    </a:lnTo>
                    <a:lnTo>
                      <a:pt x="58" y="799"/>
                    </a:lnTo>
                    <a:lnTo>
                      <a:pt x="88" y="829"/>
                    </a:lnTo>
                    <a:lnTo>
                      <a:pt x="88" y="1094"/>
                    </a:lnTo>
                    <a:lnTo>
                      <a:pt x="2429" y="1094"/>
                    </a:lnTo>
                    <a:lnTo>
                      <a:pt x="2371" y="1036"/>
                    </a:lnTo>
                    <a:lnTo>
                      <a:pt x="2371" y="1006"/>
                    </a:lnTo>
                    <a:lnTo>
                      <a:pt x="2341" y="975"/>
                    </a:lnTo>
                    <a:lnTo>
                      <a:pt x="2310" y="918"/>
                    </a:lnTo>
                    <a:lnTo>
                      <a:pt x="2310" y="857"/>
                    </a:lnTo>
                    <a:lnTo>
                      <a:pt x="2283" y="829"/>
                    </a:lnTo>
                    <a:lnTo>
                      <a:pt x="2283" y="799"/>
                    </a:lnTo>
                    <a:lnTo>
                      <a:pt x="2253" y="738"/>
                    </a:lnTo>
                    <a:lnTo>
                      <a:pt x="2222" y="711"/>
                    </a:lnTo>
                    <a:lnTo>
                      <a:pt x="2222" y="680"/>
                    </a:lnTo>
                    <a:lnTo>
                      <a:pt x="2253" y="650"/>
                    </a:lnTo>
                    <a:lnTo>
                      <a:pt x="2253" y="592"/>
                    </a:lnTo>
                    <a:lnTo>
                      <a:pt x="2283" y="562"/>
                    </a:lnTo>
                    <a:lnTo>
                      <a:pt x="2283" y="650"/>
                    </a:lnTo>
                    <a:lnTo>
                      <a:pt x="2310" y="650"/>
                    </a:lnTo>
                    <a:lnTo>
                      <a:pt x="2310" y="768"/>
                    </a:lnTo>
                    <a:lnTo>
                      <a:pt x="2341" y="768"/>
                    </a:lnTo>
                    <a:lnTo>
                      <a:pt x="2371" y="799"/>
                    </a:lnTo>
                    <a:lnTo>
                      <a:pt x="2371" y="829"/>
                    </a:lnTo>
                    <a:lnTo>
                      <a:pt x="2460" y="918"/>
                    </a:lnTo>
                    <a:lnTo>
                      <a:pt x="2460" y="975"/>
                    </a:lnTo>
                    <a:lnTo>
                      <a:pt x="2490" y="1006"/>
                    </a:lnTo>
                    <a:lnTo>
                      <a:pt x="2490" y="1066"/>
                    </a:lnTo>
                    <a:lnTo>
                      <a:pt x="2517" y="1066"/>
                    </a:lnTo>
                    <a:lnTo>
                      <a:pt x="2517" y="1094"/>
                    </a:lnTo>
                    <a:lnTo>
                      <a:pt x="2874" y="1094"/>
                    </a:lnTo>
                    <a:lnTo>
                      <a:pt x="2874" y="1006"/>
                    </a:lnTo>
                    <a:lnTo>
                      <a:pt x="2903" y="975"/>
                    </a:lnTo>
                    <a:lnTo>
                      <a:pt x="2903" y="799"/>
                    </a:lnTo>
                    <a:lnTo>
                      <a:pt x="2963" y="738"/>
                    </a:lnTo>
                    <a:lnTo>
                      <a:pt x="2933" y="711"/>
                    </a:lnTo>
                    <a:lnTo>
                      <a:pt x="2933" y="620"/>
                    </a:lnTo>
                    <a:lnTo>
                      <a:pt x="2903" y="592"/>
                    </a:lnTo>
                    <a:lnTo>
                      <a:pt x="2903" y="532"/>
                    </a:lnTo>
                    <a:lnTo>
                      <a:pt x="2874" y="532"/>
                    </a:lnTo>
                    <a:lnTo>
                      <a:pt x="2874" y="473"/>
                    </a:lnTo>
                    <a:lnTo>
                      <a:pt x="2845" y="443"/>
                    </a:lnTo>
                    <a:lnTo>
                      <a:pt x="2845" y="413"/>
                    </a:lnTo>
                    <a:lnTo>
                      <a:pt x="2815" y="384"/>
                    </a:lnTo>
                    <a:lnTo>
                      <a:pt x="2815" y="325"/>
                    </a:lnTo>
                    <a:lnTo>
                      <a:pt x="2785" y="265"/>
                    </a:lnTo>
                    <a:lnTo>
                      <a:pt x="2755" y="237"/>
                    </a:lnTo>
                    <a:lnTo>
                      <a:pt x="2755" y="207"/>
                    </a:lnTo>
                    <a:lnTo>
                      <a:pt x="2726" y="177"/>
                    </a:lnTo>
                    <a:lnTo>
                      <a:pt x="2726" y="146"/>
                    </a:lnTo>
                    <a:lnTo>
                      <a:pt x="2755" y="118"/>
                    </a:lnTo>
                    <a:lnTo>
                      <a:pt x="2755" y="88"/>
                    </a:lnTo>
                    <a:lnTo>
                      <a:pt x="2697" y="146"/>
                    </a:lnTo>
                    <a:lnTo>
                      <a:pt x="2637" y="177"/>
                    </a:lnTo>
                    <a:lnTo>
                      <a:pt x="2578" y="177"/>
                    </a:lnTo>
                    <a:lnTo>
                      <a:pt x="2548" y="207"/>
                    </a:lnTo>
                    <a:lnTo>
                      <a:pt x="2517" y="177"/>
                    </a:lnTo>
                    <a:lnTo>
                      <a:pt x="2490" y="177"/>
                    </a:lnTo>
                    <a:lnTo>
                      <a:pt x="2490" y="207"/>
                    </a:lnTo>
                    <a:lnTo>
                      <a:pt x="2401" y="207"/>
                    </a:lnTo>
                    <a:lnTo>
                      <a:pt x="2401" y="177"/>
                    </a:lnTo>
                    <a:lnTo>
                      <a:pt x="2371" y="177"/>
                    </a:lnTo>
                    <a:lnTo>
                      <a:pt x="2371" y="207"/>
                    </a:lnTo>
                    <a:lnTo>
                      <a:pt x="2222" y="207"/>
                    </a:lnTo>
                    <a:lnTo>
                      <a:pt x="2222" y="177"/>
                    </a:lnTo>
                    <a:lnTo>
                      <a:pt x="2192" y="146"/>
                    </a:lnTo>
                    <a:lnTo>
                      <a:pt x="2164" y="146"/>
                    </a:lnTo>
                    <a:lnTo>
                      <a:pt x="2164" y="207"/>
                    </a:lnTo>
                    <a:lnTo>
                      <a:pt x="2103" y="207"/>
                    </a:lnTo>
                    <a:lnTo>
                      <a:pt x="2103" y="177"/>
                    </a:lnTo>
                    <a:lnTo>
                      <a:pt x="2073" y="177"/>
                    </a:lnTo>
                    <a:lnTo>
                      <a:pt x="2046" y="146"/>
                    </a:lnTo>
                    <a:lnTo>
                      <a:pt x="2015" y="146"/>
                    </a:lnTo>
                    <a:lnTo>
                      <a:pt x="2046" y="118"/>
                    </a:lnTo>
                    <a:lnTo>
                      <a:pt x="2046" y="59"/>
                    </a:lnTo>
                    <a:lnTo>
                      <a:pt x="1985" y="59"/>
                    </a:lnTo>
                    <a:lnTo>
                      <a:pt x="1955" y="88"/>
                    </a:lnTo>
                    <a:lnTo>
                      <a:pt x="1927" y="59"/>
                    </a:lnTo>
                    <a:lnTo>
                      <a:pt x="1896" y="59"/>
                    </a:lnTo>
                    <a:lnTo>
                      <a:pt x="1867" y="28"/>
                    </a:lnTo>
                    <a:lnTo>
                      <a:pt x="1808" y="28"/>
                    </a:lnTo>
                    <a:lnTo>
                      <a:pt x="1748" y="88"/>
                    </a:lnTo>
                    <a:lnTo>
                      <a:pt x="1689" y="88"/>
                    </a:lnTo>
                    <a:lnTo>
                      <a:pt x="1718" y="59"/>
                    </a:lnTo>
                    <a:lnTo>
                      <a:pt x="1689" y="59"/>
                    </a:lnTo>
                    <a:lnTo>
                      <a:pt x="1630" y="88"/>
                    </a:lnTo>
                    <a:lnTo>
                      <a:pt x="1600" y="59"/>
                    </a:lnTo>
                    <a:lnTo>
                      <a:pt x="1600" y="118"/>
                    </a:lnTo>
                    <a:lnTo>
                      <a:pt x="1571" y="146"/>
                    </a:lnTo>
                    <a:lnTo>
                      <a:pt x="1541" y="146"/>
                    </a:lnTo>
                    <a:lnTo>
                      <a:pt x="1511" y="118"/>
                    </a:lnTo>
                    <a:lnTo>
                      <a:pt x="1511" y="146"/>
                    </a:lnTo>
                    <a:lnTo>
                      <a:pt x="1481" y="177"/>
                    </a:lnTo>
                    <a:lnTo>
                      <a:pt x="1453" y="177"/>
                    </a:lnTo>
                    <a:lnTo>
                      <a:pt x="1362" y="265"/>
                    </a:lnTo>
                    <a:lnTo>
                      <a:pt x="1304" y="265"/>
                    </a:lnTo>
                    <a:lnTo>
                      <a:pt x="1273" y="295"/>
                    </a:lnTo>
                    <a:lnTo>
                      <a:pt x="1216" y="295"/>
                    </a:lnTo>
                    <a:lnTo>
                      <a:pt x="1186" y="265"/>
                    </a:lnTo>
                    <a:lnTo>
                      <a:pt x="1155" y="265"/>
                    </a:lnTo>
                    <a:lnTo>
                      <a:pt x="1125" y="237"/>
                    </a:lnTo>
                    <a:lnTo>
                      <a:pt x="1097" y="237"/>
                    </a:lnTo>
                    <a:lnTo>
                      <a:pt x="1066" y="207"/>
                    </a:lnTo>
                    <a:lnTo>
                      <a:pt x="888" y="207"/>
                    </a:lnTo>
                    <a:lnTo>
                      <a:pt x="888" y="177"/>
                    </a:lnTo>
                    <a:lnTo>
                      <a:pt x="859" y="146"/>
                    </a:lnTo>
                    <a:lnTo>
                      <a:pt x="830" y="177"/>
                    </a:lnTo>
                    <a:lnTo>
                      <a:pt x="800" y="177"/>
                    </a:lnTo>
                    <a:lnTo>
                      <a:pt x="770" y="146"/>
                    </a:lnTo>
                    <a:lnTo>
                      <a:pt x="741" y="146"/>
                    </a:lnTo>
                    <a:lnTo>
                      <a:pt x="741" y="118"/>
                    </a:lnTo>
                    <a:lnTo>
                      <a:pt x="711" y="118"/>
                    </a:lnTo>
                    <a:lnTo>
                      <a:pt x="681" y="88"/>
                    </a:lnTo>
                    <a:lnTo>
                      <a:pt x="593" y="88"/>
                    </a:lnTo>
                    <a:lnTo>
                      <a:pt x="563" y="59"/>
                    </a:lnTo>
                    <a:lnTo>
                      <a:pt x="413" y="59"/>
                    </a:lnTo>
                    <a:lnTo>
                      <a:pt x="386" y="28"/>
                    </a:lnTo>
                    <a:lnTo>
                      <a:pt x="237" y="28"/>
                    </a:lnTo>
                    <a:lnTo>
                      <a:pt x="206" y="59"/>
                    </a:lnTo>
                    <a:lnTo>
                      <a:pt x="118" y="59"/>
                    </a:lnTo>
                    <a:lnTo>
                      <a:pt x="88" y="28"/>
                    </a:lnTo>
                    <a:lnTo>
                      <a:pt x="88" y="0"/>
                    </a:lnTo>
                    <a:lnTo>
                      <a:pt x="58" y="28"/>
                    </a:lnTo>
                    <a:close/>
                  </a:path>
                </a:pathLst>
              </a:custGeom>
              <a:solidFill>
                <a:srgbClr val="7FC543"/>
              </a:solidFill>
              <a:ln w="9525">
                <a:noFill/>
                <a:round/>
                <a:headEnd/>
                <a:tailEnd/>
              </a:ln>
            </p:spPr>
            <p:txBody>
              <a:bodyPr/>
              <a:lstStyle/>
              <a:p>
                <a:endParaRPr lang="en-GB"/>
              </a:p>
            </p:txBody>
          </p:sp>
          <p:sp>
            <p:nvSpPr>
              <p:cNvPr id="23590" name="Freeform 38"/>
              <p:cNvSpPr>
                <a:spLocks/>
              </p:cNvSpPr>
              <p:nvPr/>
            </p:nvSpPr>
            <p:spPr bwMode="auto">
              <a:xfrm>
                <a:off x="5035" y="3593"/>
                <a:ext cx="452" cy="429"/>
              </a:xfrm>
              <a:custGeom>
                <a:avLst/>
                <a:gdLst/>
                <a:ahLst/>
                <a:cxnLst>
                  <a:cxn ang="0">
                    <a:pos x="1630" y="267"/>
                  </a:cxn>
                  <a:cxn ang="0">
                    <a:pos x="1748" y="149"/>
                  </a:cxn>
                  <a:cxn ang="0">
                    <a:pos x="1808" y="89"/>
                  </a:cxn>
                  <a:cxn ang="0">
                    <a:pos x="1690" y="58"/>
                  </a:cxn>
                  <a:cxn ang="0">
                    <a:pos x="1453" y="89"/>
                  </a:cxn>
                  <a:cxn ang="0">
                    <a:pos x="1334" y="89"/>
                  </a:cxn>
                  <a:cxn ang="0">
                    <a:pos x="1244" y="119"/>
                  </a:cxn>
                  <a:cxn ang="0">
                    <a:pos x="1155" y="176"/>
                  </a:cxn>
                  <a:cxn ang="0">
                    <a:pos x="1007" y="207"/>
                  </a:cxn>
                  <a:cxn ang="0">
                    <a:pos x="770" y="207"/>
                  </a:cxn>
                  <a:cxn ang="0">
                    <a:pos x="623" y="149"/>
                  </a:cxn>
                  <a:cxn ang="0">
                    <a:pos x="475" y="207"/>
                  </a:cxn>
                  <a:cxn ang="0">
                    <a:pos x="325" y="207"/>
                  </a:cxn>
                  <a:cxn ang="0">
                    <a:pos x="207" y="267"/>
                  </a:cxn>
                  <a:cxn ang="0">
                    <a:pos x="207" y="385"/>
                  </a:cxn>
                  <a:cxn ang="0">
                    <a:pos x="88" y="503"/>
                  </a:cxn>
                  <a:cxn ang="0">
                    <a:pos x="31" y="474"/>
                  </a:cxn>
                  <a:cxn ang="0">
                    <a:pos x="31" y="650"/>
                  </a:cxn>
                  <a:cxn ang="0">
                    <a:pos x="58" y="741"/>
                  </a:cxn>
                  <a:cxn ang="0">
                    <a:pos x="58" y="830"/>
                  </a:cxn>
                  <a:cxn ang="0">
                    <a:pos x="207" y="917"/>
                  </a:cxn>
                  <a:cxn ang="0">
                    <a:pos x="207" y="948"/>
                  </a:cxn>
                  <a:cxn ang="0">
                    <a:pos x="238" y="1005"/>
                  </a:cxn>
                  <a:cxn ang="0">
                    <a:pos x="238" y="1124"/>
                  </a:cxn>
                  <a:cxn ang="0">
                    <a:pos x="207" y="1184"/>
                  </a:cxn>
                  <a:cxn ang="0">
                    <a:pos x="149" y="1273"/>
                  </a:cxn>
                  <a:cxn ang="0">
                    <a:pos x="118" y="1570"/>
                  </a:cxn>
                  <a:cxn ang="0">
                    <a:pos x="207" y="1628"/>
                  </a:cxn>
                  <a:cxn ang="0">
                    <a:pos x="325" y="1688"/>
                  </a:cxn>
                  <a:cxn ang="0">
                    <a:pos x="414" y="1688"/>
                  </a:cxn>
                  <a:cxn ang="0">
                    <a:pos x="563" y="1598"/>
                  </a:cxn>
                  <a:cxn ang="0">
                    <a:pos x="652" y="1509"/>
                  </a:cxn>
                  <a:cxn ang="0">
                    <a:pos x="770" y="1451"/>
                  </a:cxn>
                  <a:cxn ang="0">
                    <a:pos x="888" y="1361"/>
                  </a:cxn>
                  <a:cxn ang="0">
                    <a:pos x="1037" y="1273"/>
                  </a:cxn>
                  <a:cxn ang="0">
                    <a:pos x="1155" y="1214"/>
                  </a:cxn>
                  <a:cxn ang="0">
                    <a:pos x="1274" y="1124"/>
                  </a:cxn>
                  <a:cxn ang="0">
                    <a:pos x="1362" y="1096"/>
                  </a:cxn>
                  <a:cxn ang="0">
                    <a:pos x="1481" y="1005"/>
                  </a:cxn>
                  <a:cxn ang="0">
                    <a:pos x="1541" y="948"/>
                  </a:cxn>
                  <a:cxn ang="0">
                    <a:pos x="1571" y="769"/>
                  </a:cxn>
                  <a:cxn ang="0">
                    <a:pos x="1571" y="680"/>
                  </a:cxn>
                  <a:cxn ang="0">
                    <a:pos x="1571" y="532"/>
                  </a:cxn>
                  <a:cxn ang="0">
                    <a:pos x="1541" y="296"/>
                  </a:cxn>
                </a:cxnLst>
                <a:rect l="0" t="0" r="r" b="b"/>
                <a:pathLst>
                  <a:path w="1808" h="1716">
                    <a:moveTo>
                      <a:pt x="1541" y="296"/>
                    </a:moveTo>
                    <a:lnTo>
                      <a:pt x="1571" y="267"/>
                    </a:lnTo>
                    <a:lnTo>
                      <a:pt x="1630" y="267"/>
                    </a:lnTo>
                    <a:lnTo>
                      <a:pt x="1718" y="176"/>
                    </a:lnTo>
                    <a:lnTo>
                      <a:pt x="1748" y="176"/>
                    </a:lnTo>
                    <a:lnTo>
                      <a:pt x="1748" y="149"/>
                    </a:lnTo>
                    <a:lnTo>
                      <a:pt x="1778" y="149"/>
                    </a:lnTo>
                    <a:lnTo>
                      <a:pt x="1778" y="119"/>
                    </a:lnTo>
                    <a:lnTo>
                      <a:pt x="1808" y="89"/>
                    </a:lnTo>
                    <a:lnTo>
                      <a:pt x="1808" y="58"/>
                    </a:lnTo>
                    <a:lnTo>
                      <a:pt x="1748" y="0"/>
                    </a:lnTo>
                    <a:lnTo>
                      <a:pt x="1690" y="58"/>
                    </a:lnTo>
                    <a:lnTo>
                      <a:pt x="1600" y="58"/>
                    </a:lnTo>
                    <a:lnTo>
                      <a:pt x="1600" y="89"/>
                    </a:lnTo>
                    <a:lnTo>
                      <a:pt x="1453" y="89"/>
                    </a:lnTo>
                    <a:lnTo>
                      <a:pt x="1423" y="58"/>
                    </a:lnTo>
                    <a:lnTo>
                      <a:pt x="1334" y="58"/>
                    </a:lnTo>
                    <a:lnTo>
                      <a:pt x="1334" y="89"/>
                    </a:lnTo>
                    <a:lnTo>
                      <a:pt x="1305" y="89"/>
                    </a:lnTo>
                    <a:lnTo>
                      <a:pt x="1274" y="119"/>
                    </a:lnTo>
                    <a:lnTo>
                      <a:pt x="1244" y="119"/>
                    </a:lnTo>
                    <a:lnTo>
                      <a:pt x="1216" y="149"/>
                    </a:lnTo>
                    <a:lnTo>
                      <a:pt x="1155" y="149"/>
                    </a:lnTo>
                    <a:lnTo>
                      <a:pt x="1155" y="176"/>
                    </a:lnTo>
                    <a:lnTo>
                      <a:pt x="1125" y="176"/>
                    </a:lnTo>
                    <a:lnTo>
                      <a:pt x="1098" y="207"/>
                    </a:lnTo>
                    <a:lnTo>
                      <a:pt x="1007" y="207"/>
                    </a:lnTo>
                    <a:lnTo>
                      <a:pt x="948" y="237"/>
                    </a:lnTo>
                    <a:lnTo>
                      <a:pt x="918" y="207"/>
                    </a:lnTo>
                    <a:lnTo>
                      <a:pt x="770" y="207"/>
                    </a:lnTo>
                    <a:lnTo>
                      <a:pt x="770" y="176"/>
                    </a:lnTo>
                    <a:lnTo>
                      <a:pt x="741" y="149"/>
                    </a:lnTo>
                    <a:lnTo>
                      <a:pt x="623" y="149"/>
                    </a:lnTo>
                    <a:lnTo>
                      <a:pt x="593" y="176"/>
                    </a:lnTo>
                    <a:lnTo>
                      <a:pt x="532" y="207"/>
                    </a:lnTo>
                    <a:lnTo>
                      <a:pt x="475" y="207"/>
                    </a:lnTo>
                    <a:lnTo>
                      <a:pt x="445" y="237"/>
                    </a:lnTo>
                    <a:lnTo>
                      <a:pt x="325" y="237"/>
                    </a:lnTo>
                    <a:lnTo>
                      <a:pt x="325" y="207"/>
                    </a:lnTo>
                    <a:lnTo>
                      <a:pt x="295" y="176"/>
                    </a:lnTo>
                    <a:lnTo>
                      <a:pt x="207" y="176"/>
                    </a:lnTo>
                    <a:lnTo>
                      <a:pt x="207" y="267"/>
                    </a:lnTo>
                    <a:lnTo>
                      <a:pt x="177" y="296"/>
                    </a:lnTo>
                    <a:lnTo>
                      <a:pt x="238" y="355"/>
                    </a:lnTo>
                    <a:lnTo>
                      <a:pt x="207" y="385"/>
                    </a:lnTo>
                    <a:lnTo>
                      <a:pt x="149" y="385"/>
                    </a:lnTo>
                    <a:lnTo>
                      <a:pt x="149" y="444"/>
                    </a:lnTo>
                    <a:lnTo>
                      <a:pt x="88" y="503"/>
                    </a:lnTo>
                    <a:lnTo>
                      <a:pt x="58" y="503"/>
                    </a:lnTo>
                    <a:lnTo>
                      <a:pt x="58" y="474"/>
                    </a:lnTo>
                    <a:lnTo>
                      <a:pt x="31" y="474"/>
                    </a:lnTo>
                    <a:lnTo>
                      <a:pt x="0" y="503"/>
                    </a:lnTo>
                    <a:lnTo>
                      <a:pt x="0" y="622"/>
                    </a:lnTo>
                    <a:lnTo>
                      <a:pt x="31" y="650"/>
                    </a:lnTo>
                    <a:lnTo>
                      <a:pt x="31" y="680"/>
                    </a:lnTo>
                    <a:lnTo>
                      <a:pt x="58" y="710"/>
                    </a:lnTo>
                    <a:lnTo>
                      <a:pt x="58" y="741"/>
                    </a:lnTo>
                    <a:lnTo>
                      <a:pt x="31" y="769"/>
                    </a:lnTo>
                    <a:lnTo>
                      <a:pt x="31" y="799"/>
                    </a:lnTo>
                    <a:lnTo>
                      <a:pt x="58" y="830"/>
                    </a:lnTo>
                    <a:lnTo>
                      <a:pt x="58" y="887"/>
                    </a:lnTo>
                    <a:lnTo>
                      <a:pt x="88" y="917"/>
                    </a:lnTo>
                    <a:lnTo>
                      <a:pt x="207" y="917"/>
                    </a:lnTo>
                    <a:lnTo>
                      <a:pt x="177" y="948"/>
                    </a:lnTo>
                    <a:lnTo>
                      <a:pt x="177" y="978"/>
                    </a:lnTo>
                    <a:lnTo>
                      <a:pt x="207" y="948"/>
                    </a:lnTo>
                    <a:lnTo>
                      <a:pt x="238" y="978"/>
                    </a:lnTo>
                    <a:lnTo>
                      <a:pt x="268" y="978"/>
                    </a:lnTo>
                    <a:lnTo>
                      <a:pt x="238" y="1005"/>
                    </a:lnTo>
                    <a:lnTo>
                      <a:pt x="268" y="1036"/>
                    </a:lnTo>
                    <a:lnTo>
                      <a:pt x="268" y="1096"/>
                    </a:lnTo>
                    <a:lnTo>
                      <a:pt x="238" y="1124"/>
                    </a:lnTo>
                    <a:lnTo>
                      <a:pt x="207" y="1124"/>
                    </a:lnTo>
                    <a:lnTo>
                      <a:pt x="177" y="1155"/>
                    </a:lnTo>
                    <a:lnTo>
                      <a:pt x="207" y="1184"/>
                    </a:lnTo>
                    <a:lnTo>
                      <a:pt x="118" y="1184"/>
                    </a:lnTo>
                    <a:lnTo>
                      <a:pt x="118" y="1273"/>
                    </a:lnTo>
                    <a:lnTo>
                      <a:pt x="149" y="1273"/>
                    </a:lnTo>
                    <a:lnTo>
                      <a:pt x="31" y="1391"/>
                    </a:lnTo>
                    <a:lnTo>
                      <a:pt x="31" y="1570"/>
                    </a:lnTo>
                    <a:lnTo>
                      <a:pt x="118" y="1570"/>
                    </a:lnTo>
                    <a:lnTo>
                      <a:pt x="149" y="1598"/>
                    </a:lnTo>
                    <a:lnTo>
                      <a:pt x="149" y="1628"/>
                    </a:lnTo>
                    <a:lnTo>
                      <a:pt x="207" y="1628"/>
                    </a:lnTo>
                    <a:lnTo>
                      <a:pt x="207" y="1658"/>
                    </a:lnTo>
                    <a:lnTo>
                      <a:pt x="268" y="1688"/>
                    </a:lnTo>
                    <a:lnTo>
                      <a:pt x="325" y="1688"/>
                    </a:lnTo>
                    <a:lnTo>
                      <a:pt x="356" y="1716"/>
                    </a:lnTo>
                    <a:lnTo>
                      <a:pt x="386" y="1716"/>
                    </a:lnTo>
                    <a:lnTo>
                      <a:pt x="414" y="1688"/>
                    </a:lnTo>
                    <a:lnTo>
                      <a:pt x="445" y="1688"/>
                    </a:lnTo>
                    <a:lnTo>
                      <a:pt x="532" y="1598"/>
                    </a:lnTo>
                    <a:lnTo>
                      <a:pt x="563" y="1598"/>
                    </a:lnTo>
                    <a:lnTo>
                      <a:pt x="563" y="1570"/>
                    </a:lnTo>
                    <a:lnTo>
                      <a:pt x="623" y="1539"/>
                    </a:lnTo>
                    <a:lnTo>
                      <a:pt x="652" y="1509"/>
                    </a:lnTo>
                    <a:lnTo>
                      <a:pt x="682" y="1509"/>
                    </a:lnTo>
                    <a:lnTo>
                      <a:pt x="711" y="1480"/>
                    </a:lnTo>
                    <a:lnTo>
                      <a:pt x="770" y="1451"/>
                    </a:lnTo>
                    <a:lnTo>
                      <a:pt x="800" y="1421"/>
                    </a:lnTo>
                    <a:lnTo>
                      <a:pt x="830" y="1421"/>
                    </a:lnTo>
                    <a:lnTo>
                      <a:pt x="888" y="1361"/>
                    </a:lnTo>
                    <a:lnTo>
                      <a:pt x="918" y="1361"/>
                    </a:lnTo>
                    <a:lnTo>
                      <a:pt x="979" y="1303"/>
                    </a:lnTo>
                    <a:lnTo>
                      <a:pt x="1037" y="1273"/>
                    </a:lnTo>
                    <a:lnTo>
                      <a:pt x="1067" y="1243"/>
                    </a:lnTo>
                    <a:lnTo>
                      <a:pt x="1125" y="1214"/>
                    </a:lnTo>
                    <a:lnTo>
                      <a:pt x="1155" y="1214"/>
                    </a:lnTo>
                    <a:lnTo>
                      <a:pt x="1186" y="1184"/>
                    </a:lnTo>
                    <a:lnTo>
                      <a:pt x="1216" y="1184"/>
                    </a:lnTo>
                    <a:lnTo>
                      <a:pt x="1274" y="1124"/>
                    </a:lnTo>
                    <a:lnTo>
                      <a:pt x="1305" y="1124"/>
                    </a:lnTo>
                    <a:lnTo>
                      <a:pt x="1334" y="1096"/>
                    </a:lnTo>
                    <a:lnTo>
                      <a:pt x="1362" y="1096"/>
                    </a:lnTo>
                    <a:lnTo>
                      <a:pt x="1423" y="1036"/>
                    </a:lnTo>
                    <a:lnTo>
                      <a:pt x="1453" y="1036"/>
                    </a:lnTo>
                    <a:lnTo>
                      <a:pt x="1481" y="1005"/>
                    </a:lnTo>
                    <a:lnTo>
                      <a:pt x="1512" y="1005"/>
                    </a:lnTo>
                    <a:lnTo>
                      <a:pt x="1512" y="978"/>
                    </a:lnTo>
                    <a:lnTo>
                      <a:pt x="1541" y="948"/>
                    </a:lnTo>
                    <a:lnTo>
                      <a:pt x="1541" y="917"/>
                    </a:lnTo>
                    <a:lnTo>
                      <a:pt x="1571" y="887"/>
                    </a:lnTo>
                    <a:lnTo>
                      <a:pt x="1571" y="769"/>
                    </a:lnTo>
                    <a:lnTo>
                      <a:pt x="1541" y="741"/>
                    </a:lnTo>
                    <a:lnTo>
                      <a:pt x="1541" y="710"/>
                    </a:lnTo>
                    <a:lnTo>
                      <a:pt x="1571" y="680"/>
                    </a:lnTo>
                    <a:lnTo>
                      <a:pt x="1571" y="592"/>
                    </a:lnTo>
                    <a:lnTo>
                      <a:pt x="1600" y="562"/>
                    </a:lnTo>
                    <a:lnTo>
                      <a:pt x="1571" y="532"/>
                    </a:lnTo>
                    <a:lnTo>
                      <a:pt x="1571" y="474"/>
                    </a:lnTo>
                    <a:lnTo>
                      <a:pt x="1541" y="444"/>
                    </a:lnTo>
                    <a:lnTo>
                      <a:pt x="1541" y="296"/>
                    </a:lnTo>
                    <a:close/>
                  </a:path>
                </a:pathLst>
              </a:custGeom>
              <a:solidFill>
                <a:srgbClr val="4CB47E"/>
              </a:solidFill>
              <a:ln w="9525">
                <a:noFill/>
                <a:round/>
                <a:headEnd/>
                <a:tailEnd/>
              </a:ln>
            </p:spPr>
            <p:txBody>
              <a:bodyPr/>
              <a:lstStyle/>
              <a:p>
                <a:endParaRPr lang="en-GB"/>
              </a:p>
            </p:txBody>
          </p:sp>
          <p:sp>
            <p:nvSpPr>
              <p:cNvPr id="23591" name="Freeform 39"/>
              <p:cNvSpPr>
                <a:spLocks/>
              </p:cNvSpPr>
              <p:nvPr/>
            </p:nvSpPr>
            <p:spPr bwMode="auto">
              <a:xfrm>
                <a:off x="5265" y="3585"/>
                <a:ext cx="518" cy="703"/>
              </a:xfrm>
              <a:custGeom>
                <a:avLst/>
                <a:gdLst/>
                <a:ahLst/>
                <a:cxnLst>
                  <a:cxn ang="0">
                    <a:pos x="623" y="474"/>
                  </a:cxn>
                  <a:cxn ang="0">
                    <a:pos x="682" y="592"/>
                  </a:cxn>
                  <a:cxn ang="0">
                    <a:pos x="623" y="740"/>
                  </a:cxn>
                  <a:cxn ang="0">
                    <a:pos x="653" y="917"/>
                  </a:cxn>
                  <a:cxn ang="0">
                    <a:pos x="594" y="1008"/>
                  </a:cxn>
                  <a:cxn ang="0">
                    <a:pos x="535" y="1066"/>
                  </a:cxn>
                  <a:cxn ang="0">
                    <a:pos x="416" y="1126"/>
                  </a:cxn>
                  <a:cxn ang="0">
                    <a:pos x="298" y="1214"/>
                  </a:cxn>
                  <a:cxn ang="0">
                    <a:pos x="207" y="1244"/>
                  </a:cxn>
                  <a:cxn ang="0">
                    <a:pos x="61" y="1333"/>
                  </a:cxn>
                  <a:cxn ang="0">
                    <a:pos x="30" y="1481"/>
                  </a:cxn>
                  <a:cxn ang="0">
                    <a:pos x="119" y="1658"/>
                  </a:cxn>
                  <a:cxn ang="0">
                    <a:pos x="119" y="1718"/>
                  </a:cxn>
                  <a:cxn ang="0">
                    <a:pos x="180" y="1718"/>
                  </a:cxn>
                  <a:cxn ang="0">
                    <a:pos x="237" y="1807"/>
                  </a:cxn>
                  <a:cxn ang="0">
                    <a:pos x="444" y="1864"/>
                  </a:cxn>
                  <a:cxn ang="0">
                    <a:pos x="712" y="1983"/>
                  </a:cxn>
                  <a:cxn ang="0">
                    <a:pos x="860" y="2073"/>
                  </a:cxn>
                  <a:cxn ang="0">
                    <a:pos x="979" y="2132"/>
                  </a:cxn>
                  <a:cxn ang="0">
                    <a:pos x="1156" y="2250"/>
                  </a:cxn>
                  <a:cxn ang="0">
                    <a:pos x="1304" y="2398"/>
                  </a:cxn>
                  <a:cxn ang="0">
                    <a:pos x="1424" y="2457"/>
                  </a:cxn>
                  <a:cxn ang="0">
                    <a:pos x="1690" y="2693"/>
                  </a:cxn>
                  <a:cxn ang="0">
                    <a:pos x="2016" y="2812"/>
                  </a:cxn>
                  <a:cxn ang="0">
                    <a:pos x="1956" y="1273"/>
                  </a:cxn>
                  <a:cxn ang="0">
                    <a:pos x="1897" y="1154"/>
                  </a:cxn>
                  <a:cxn ang="0">
                    <a:pos x="1897" y="1035"/>
                  </a:cxn>
                  <a:cxn ang="0">
                    <a:pos x="1897" y="978"/>
                  </a:cxn>
                  <a:cxn ang="0">
                    <a:pos x="1956" y="978"/>
                  </a:cxn>
                  <a:cxn ang="0">
                    <a:pos x="1986" y="829"/>
                  </a:cxn>
                  <a:cxn ang="0">
                    <a:pos x="2016" y="799"/>
                  </a:cxn>
                  <a:cxn ang="0">
                    <a:pos x="2016" y="710"/>
                  </a:cxn>
                  <a:cxn ang="0">
                    <a:pos x="1986" y="592"/>
                  </a:cxn>
                  <a:cxn ang="0">
                    <a:pos x="2016" y="533"/>
                  </a:cxn>
                  <a:cxn ang="0">
                    <a:pos x="1837" y="504"/>
                  </a:cxn>
                  <a:cxn ang="0">
                    <a:pos x="1779" y="444"/>
                  </a:cxn>
                  <a:cxn ang="0">
                    <a:pos x="1690" y="326"/>
                  </a:cxn>
                  <a:cxn ang="0">
                    <a:pos x="1600" y="179"/>
                  </a:cxn>
                  <a:cxn ang="0">
                    <a:pos x="1572" y="88"/>
                  </a:cxn>
                  <a:cxn ang="0">
                    <a:pos x="1453" y="149"/>
                  </a:cxn>
                  <a:cxn ang="0">
                    <a:pos x="1393" y="30"/>
                  </a:cxn>
                  <a:cxn ang="0">
                    <a:pos x="1186" y="60"/>
                  </a:cxn>
                  <a:cxn ang="0">
                    <a:pos x="979" y="0"/>
                  </a:cxn>
                  <a:cxn ang="0">
                    <a:pos x="890" y="88"/>
                  </a:cxn>
                  <a:cxn ang="0">
                    <a:pos x="860" y="179"/>
                  </a:cxn>
                  <a:cxn ang="0">
                    <a:pos x="800" y="206"/>
                  </a:cxn>
                </a:cxnLst>
                <a:rect l="0" t="0" r="r" b="b"/>
                <a:pathLst>
                  <a:path w="2074" h="2812">
                    <a:moveTo>
                      <a:pt x="653" y="297"/>
                    </a:moveTo>
                    <a:lnTo>
                      <a:pt x="623" y="326"/>
                    </a:lnTo>
                    <a:lnTo>
                      <a:pt x="623" y="474"/>
                    </a:lnTo>
                    <a:lnTo>
                      <a:pt x="653" y="504"/>
                    </a:lnTo>
                    <a:lnTo>
                      <a:pt x="653" y="562"/>
                    </a:lnTo>
                    <a:lnTo>
                      <a:pt x="682" y="592"/>
                    </a:lnTo>
                    <a:lnTo>
                      <a:pt x="653" y="622"/>
                    </a:lnTo>
                    <a:lnTo>
                      <a:pt x="653" y="710"/>
                    </a:lnTo>
                    <a:lnTo>
                      <a:pt x="623" y="740"/>
                    </a:lnTo>
                    <a:lnTo>
                      <a:pt x="623" y="771"/>
                    </a:lnTo>
                    <a:lnTo>
                      <a:pt x="653" y="799"/>
                    </a:lnTo>
                    <a:lnTo>
                      <a:pt x="653" y="917"/>
                    </a:lnTo>
                    <a:lnTo>
                      <a:pt x="623" y="947"/>
                    </a:lnTo>
                    <a:lnTo>
                      <a:pt x="623" y="978"/>
                    </a:lnTo>
                    <a:lnTo>
                      <a:pt x="594" y="1008"/>
                    </a:lnTo>
                    <a:lnTo>
                      <a:pt x="594" y="1035"/>
                    </a:lnTo>
                    <a:lnTo>
                      <a:pt x="563" y="1035"/>
                    </a:lnTo>
                    <a:lnTo>
                      <a:pt x="535" y="1066"/>
                    </a:lnTo>
                    <a:lnTo>
                      <a:pt x="505" y="1066"/>
                    </a:lnTo>
                    <a:lnTo>
                      <a:pt x="444" y="1126"/>
                    </a:lnTo>
                    <a:lnTo>
                      <a:pt x="416" y="1126"/>
                    </a:lnTo>
                    <a:lnTo>
                      <a:pt x="387" y="1154"/>
                    </a:lnTo>
                    <a:lnTo>
                      <a:pt x="356" y="1154"/>
                    </a:lnTo>
                    <a:lnTo>
                      <a:pt x="298" y="1214"/>
                    </a:lnTo>
                    <a:lnTo>
                      <a:pt x="268" y="1214"/>
                    </a:lnTo>
                    <a:lnTo>
                      <a:pt x="237" y="1244"/>
                    </a:lnTo>
                    <a:lnTo>
                      <a:pt x="207" y="1244"/>
                    </a:lnTo>
                    <a:lnTo>
                      <a:pt x="149" y="1273"/>
                    </a:lnTo>
                    <a:lnTo>
                      <a:pt x="119" y="1303"/>
                    </a:lnTo>
                    <a:lnTo>
                      <a:pt x="61" y="1333"/>
                    </a:lnTo>
                    <a:lnTo>
                      <a:pt x="0" y="1391"/>
                    </a:lnTo>
                    <a:lnTo>
                      <a:pt x="30" y="1421"/>
                    </a:lnTo>
                    <a:lnTo>
                      <a:pt x="30" y="1481"/>
                    </a:lnTo>
                    <a:lnTo>
                      <a:pt x="61" y="1510"/>
                    </a:lnTo>
                    <a:lnTo>
                      <a:pt x="89" y="1600"/>
                    </a:lnTo>
                    <a:lnTo>
                      <a:pt x="119" y="1658"/>
                    </a:lnTo>
                    <a:lnTo>
                      <a:pt x="119" y="1688"/>
                    </a:lnTo>
                    <a:lnTo>
                      <a:pt x="89" y="1688"/>
                    </a:lnTo>
                    <a:lnTo>
                      <a:pt x="119" y="1718"/>
                    </a:lnTo>
                    <a:lnTo>
                      <a:pt x="119" y="1746"/>
                    </a:lnTo>
                    <a:lnTo>
                      <a:pt x="149" y="1718"/>
                    </a:lnTo>
                    <a:lnTo>
                      <a:pt x="180" y="1718"/>
                    </a:lnTo>
                    <a:lnTo>
                      <a:pt x="180" y="1776"/>
                    </a:lnTo>
                    <a:lnTo>
                      <a:pt x="149" y="1807"/>
                    </a:lnTo>
                    <a:lnTo>
                      <a:pt x="237" y="1807"/>
                    </a:lnTo>
                    <a:lnTo>
                      <a:pt x="268" y="1837"/>
                    </a:lnTo>
                    <a:lnTo>
                      <a:pt x="387" y="1837"/>
                    </a:lnTo>
                    <a:lnTo>
                      <a:pt x="444" y="1864"/>
                    </a:lnTo>
                    <a:lnTo>
                      <a:pt x="505" y="1864"/>
                    </a:lnTo>
                    <a:lnTo>
                      <a:pt x="682" y="1955"/>
                    </a:lnTo>
                    <a:lnTo>
                      <a:pt x="712" y="1983"/>
                    </a:lnTo>
                    <a:lnTo>
                      <a:pt x="772" y="2014"/>
                    </a:lnTo>
                    <a:lnTo>
                      <a:pt x="830" y="2073"/>
                    </a:lnTo>
                    <a:lnTo>
                      <a:pt x="860" y="2073"/>
                    </a:lnTo>
                    <a:lnTo>
                      <a:pt x="890" y="2101"/>
                    </a:lnTo>
                    <a:lnTo>
                      <a:pt x="949" y="2132"/>
                    </a:lnTo>
                    <a:lnTo>
                      <a:pt x="979" y="2132"/>
                    </a:lnTo>
                    <a:lnTo>
                      <a:pt x="1009" y="2162"/>
                    </a:lnTo>
                    <a:lnTo>
                      <a:pt x="1128" y="2220"/>
                    </a:lnTo>
                    <a:lnTo>
                      <a:pt x="1156" y="2250"/>
                    </a:lnTo>
                    <a:lnTo>
                      <a:pt x="1186" y="2310"/>
                    </a:lnTo>
                    <a:lnTo>
                      <a:pt x="1246" y="2339"/>
                    </a:lnTo>
                    <a:lnTo>
                      <a:pt x="1304" y="2398"/>
                    </a:lnTo>
                    <a:lnTo>
                      <a:pt x="1365" y="2428"/>
                    </a:lnTo>
                    <a:lnTo>
                      <a:pt x="1393" y="2457"/>
                    </a:lnTo>
                    <a:lnTo>
                      <a:pt x="1424" y="2457"/>
                    </a:lnTo>
                    <a:lnTo>
                      <a:pt x="1481" y="2517"/>
                    </a:lnTo>
                    <a:lnTo>
                      <a:pt x="1511" y="2517"/>
                    </a:lnTo>
                    <a:lnTo>
                      <a:pt x="1690" y="2693"/>
                    </a:lnTo>
                    <a:lnTo>
                      <a:pt x="1749" y="2723"/>
                    </a:lnTo>
                    <a:lnTo>
                      <a:pt x="1837" y="2812"/>
                    </a:lnTo>
                    <a:lnTo>
                      <a:pt x="2016" y="2812"/>
                    </a:lnTo>
                    <a:lnTo>
                      <a:pt x="2016" y="1303"/>
                    </a:lnTo>
                    <a:lnTo>
                      <a:pt x="1986" y="1273"/>
                    </a:lnTo>
                    <a:lnTo>
                      <a:pt x="1956" y="1273"/>
                    </a:lnTo>
                    <a:lnTo>
                      <a:pt x="1956" y="1244"/>
                    </a:lnTo>
                    <a:lnTo>
                      <a:pt x="1867" y="1154"/>
                    </a:lnTo>
                    <a:lnTo>
                      <a:pt x="1897" y="1154"/>
                    </a:lnTo>
                    <a:lnTo>
                      <a:pt x="1897" y="1096"/>
                    </a:lnTo>
                    <a:lnTo>
                      <a:pt x="1927" y="1066"/>
                    </a:lnTo>
                    <a:lnTo>
                      <a:pt x="1897" y="1035"/>
                    </a:lnTo>
                    <a:lnTo>
                      <a:pt x="1867" y="1035"/>
                    </a:lnTo>
                    <a:lnTo>
                      <a:pt x="1867" y="1008"/>
                    </a:lnTo>
                    <a:lnTo>
                      <a:pt x="1897" y="978"/>
                    </a:lnTo>
                    <a:lnTo>
                      <a:pt x="1897" y="947"/>
                    </a:lnTo>
                    <a:lnTo>
                      <a:pt x="1927" y="978"/>
                    </a:lnTo>
                    <a:lnTo>
                      <a:pt x="1956" y="978"/>
                    </a:lnTo>
                    <a:lnTo>
                      <a:pt x="1927" y="947"/>
                    </a:lnTo>
                    <a:lnTo>
                      <a:pt x="1927" y="889"/>
                    </a:lnTo>
                    <a:lnTo>
                      <a:pt x="1986" y="829"/>
                    </a:lnTo>
                    <a:lnTo>
                      <a:pt x="1956" y="829"/>
                    </a:lnTo>
                    <a:lnTo>
                      <a:pt x="1986" y="799"/>
                    </a:lnTo>
                    <a:lnTo>
                      <a:pt x="2016" y="799"/>
                    </a:lnTo>
                    <a:lnTo>
                      <a:pt x="2046" y="799"/>
                    </a:lnTo>
                    <a:lnTo>
                      <a:pt x="2046" y="710"/>
                    </a:lnTo>
                    <a:lnTo>
                      <a:pt x="2016" y="710"/>
                    </a:lnTo>
                    <a:lnTo>
                      <a:pt x="2016" y="680"/>
                    </a:lnTo>
                    <a:lnTo>
                      <a:pt x="1986" y="652"/>
                    </a:lnTo>
                    <a:lnTo>
                      <a:pt x="1986" y="592"/>
                    </a:lnTo>
                    <a:lnTo>
                      <a:pt x="2016" y="592"/>
                    </a:lnTo>
                    <a:lnTo>
                      <a:pt x="2074" y="533"/>
                    </a:lnTo>
                    <a:lnTo>
                      <a:pt x="2016" y="533"/>
                    </a:lnTo>
                    <a:lnTo>
                      <a:pt x="1897" y="533"/>
                    </a:lnTo>
                    <a:lnTo>
                      <a:pt x="1867" y="504"/>
                    </a:lnTo>
                    <a:lnTo>
                      <a:pt x="1837" y="504"/>
                    </a:lnTo>
                    <a:lnTo>
                      <a:pt x="1837" y="474"/>
                    </a:lnTo>
                    <a:lnTo>
                      <a:pt x="1779" y="474"/>
                    </a:lnTo>
                    <a:lnTo>
                      <a:pt x="1779" y="444"/>
                    </a:lnTo>
                    <a:lnTo>
                      <a:pt x="1749" y="415"/>
                    </a:lnTo>
                    <a:lnTo>
                      <a:pt x="1749" y="355"/>
                    </a:lnTo>
                    <a:lnTo>
                      <a:pt x="1690" y="326"/>
                    </a:lnTo>
                    <a:lnTo>
                      <a:pt x="1660" y="297"/>
                    </a:lnTo>
                    <a:lnTo>
                      <a:pt x="1660" y="237"/>
                    </a:lnTo>
                    <a:lnTo>
                      <a:pt x="1600" y="179"/>
                    </a:lnTo>
                    <a:lnTo>
                      <a:pt x="1600" y="119"/>
                    </a:lnTo>
                    <a:lnTo>
                      <a:pt x="1572" y="119"/>
                    </a:lnTo>
                    <a:lnTo>
                      <a:pt x="1572" y="88"/>
                    </a:lnTo>
                    <a:lnTo>
                      <a:pt x="1481" y="88"/>
                    </a:lnTo>
                    <a:lnTo>
                      <a:pt x="1481" y="119"/>
                    </a:lnTo>
                    <a:lnTo>
                      <a:pt x="1453" y="149"/>
                    </a:lnTo>
                    <a:lnTo>
                      <a:pt x="1393" y="88"/>
                    </a:lnTo>
                    <a:lnTo>
                      <a:pt x="1424" y="60"/>
                    </a:lnTo>
                    <a:lnTo>
                      <a:pt x="1393" y="30"/>
                    </a:lnTo>
                    <a:lnTo>
                      <a:pt x="1335" y="30"/>
                    </a:lnTo>
                    <a:lnTo>
                      <a:pt x="1304" y="60"/>
                    </a:lnTo>
                    <a:lnTo>
                      <a:pt x="1186" y="60"/>
                    </a:lnTo>
                    <a:lnTo>
                      <a:pt x="1156" y="30"/>
                    </a:lnTo>
                    <a:lnTo>
                      <a:pt x="1009" y="30"/>
                    </a:lnTo>
                    <a:lnTo>
                      <a:pt x="979" y="0"/>
                    </a:lnTo>
                    <a:lnTo>
                      <a:pt x="979" y="60"/>
                    </a:lnTo>
                    <a:lnTo>
                      <a:pt x="949" y="88"/>
                    </a:lnTo>
                    <a:lnTo>
                      <a:pt x="890" y="88"/>
                    </a:lnTo>
                    <a:lnTo>
                      <a:pt x="890" y="119"/>
                    </a:lnTo>
                    <a:lnTo>
                      <a:pt x="860" y="149"/>
                    </a:lnTo>
                    <a:lnTo>
                      <a:pt x="860" y="179"/>
                    </a:lnTo>
                    <a:lnTo>
                      <a:pt x="830" y="179"/>
                    </a:lnTo>
                    <a:lnTo>
                      <a:pt x="830" y="206"/>
                    </a:lnTo>
                    <a:lnTo>
                      <a:pt x="800" y="206"/>
                    </a:lnTo>
                    <a:lnTo>
                      <a:pt x="712" y="297"/>
                    </a:lnTo>
                    <a:lnTo>
                      <a:pt x="653" y="297"/>
                    </a:lnTo>
                    <a:close/>
                  </a:path>
                </a:pathLst>
              </a:custGeom>
              <a:solidFill>
                <a:srgbClr val="CCE83A"/>
              </a:solidFill>
              <a:ln w="9525">
                <a:noFill/>
                <a:round/>
                <a:headEnd/>
                <a:tailEnd/>
              </a:ln>
            </p:spPr>
            <p:txBody>
              <a:bodyPr/>
              <a:lstStyle/>
              <a:p>
                <a:endParaRPr lang="en-GB"/>
              </a:p>
            </p:txBody>
          </p:sp>
          <p:sp>
            <p:nvSpPr>
              <p:cNvPr id="23592" name="Freeform 40"/>
              <p:cNvSpPr>
                <a:spLocks/>
              </p:cNvSpPr>
              <p:nvPr/>
            </p:nvSpPr>
            <p:spPr bwMode="auto">
              <a:xfrm>
                <a:off x="5006" y="3822"/>
                <a:ext cx="96" cy="133"/>
              </a:xfrm>
              <a:custGeom>
                <a:avLst/>
                <a:gdLst/>
                <a:ahLst/>
                <a:cxnLst>
                  <a:cxn ang="0">
                    <a:pos x="59" y="326"/>
                  </a:cxn>
                  <a:cxn ang="0">
                    <a:pos x="59" y="356"/>
                  </a:cxn>
                  <a:cxn ang="0">
                    <a:pos x="30" y="386"/>
                  </a:cxn>
                  <a:cxn ang="0">
                    <a:pos x="30" y="504"/>
                  </a:cxn>
                  <a:cxn ang="0">
                    <a:pos x="0" y="504"/>
                  </a:cxn>
                  <a:cxn ang="0">
                    <a:pos x="0" y="534"/>
                  </a:cxn>
                  <a:cxn ang="0">
                    <a:pos x="89" y="534"/>
                  </a:cxn>
                  <a:cxn ang="0">
                    <a:pos x="119" y="504"/>
                  </a:cxn>
                  <a:cxn ang="0">
                    <a:pos x="119" y="474"/>
                  </a:cxn>
                  <a:cxn ang="0">
                    <a:pos x="150" y="474"/>
                  </a:cxn>
                  <a:cxn ang="0">
                    <a:pos x="268" y="356"/>
                  </a:cxn>
                  <a:cxn ang="0">
                    <a:pos x="237" y="356"/>
                  </a:cxn>
                  <a:cxn ang="0">
                    <a:pos x="237" y="267"/>
                  </a:cxn>
                  <a:cxn ang="0">
                    <a:pos x="326" y="267"/>
                  </a:cxn>
                  <a:cxn ang="0">
                    <a:pos x="296" y="238"/>
                  </a:cxn>
                  <a:cxn ang="0">
                    <a:pos x="326" y="207"/>
                  </a:cxn>
                  <a:cxn ang="0">
                    <a:pos x="357" y="207"/>
                  </a:cxn>
                  <a:cxn ang="0">
                    <a:pos x="387" y="179"/>
                  </a:cxn>
                  <a:cxn ang="0">
                    <a:pos x="387" y="119"/>
                  </a:cxn>
                  <a:cxn ang="0">
                    <a:pos x="357" y="88"/>
                  </a:cxn>
                  <a:cxn ang="0">
                    <a:pos x="387" y="61"/>
                  </a:cxn>
                  <a:cxn ang="0">
                    <a:pos x="357" y="61"/>
                  </a:cxn>
                  <a:cxn ang="0">
                    <a:pos x="326" y="31"/>
                  </a:cxn>
                  <a:cxn ang="0">
                    <a:pos x="296" y="61"/>
                  </a:cxn>
                  <a:cxn ang="0">
                    <a:pos x="296" y="31"/>
                  </a:cxn>
                  <a:cxn ang="0">
                    <a:pos x="326" y="0"/>
                  </a:cxn>
                  <a:cxn ang="0">
                    <a:pos x="207" y="0"/>
                  </a:cxn>
                  <a:cxn ang="0">
                    <a:pos x="207" y="31"/>
                  </a:cxn>
                  <a:cxn ang="0">
                    <a:pos x="119" y="119"/>
                  </a:cxn>
                  <a:cxn ang="0">
                    <a:pos x="119" y="238"/>
                  </a:cxn>
                  <a:cxn ang="0">
                    <a:pos x="89" y="238"/>
                  </a:cxn>
                  <a:cxn ang="0">
                    <a:pos x="89" y="297"/>
                  </a:cxn>
                  <a:cxn ang="0">
                    <a:pos x="59" y="326"/>
                  </a:cxn>
                </a:cxnLst>
                <a:rect l="0" t="0" r="r" b="b"/>
                <a:pathLst>
                  <a:path w="387" h="534">
                    <a:moveTo>
                      <a:pt x="59" y="326"/>
                    </a:moveTo>
                    <a:lnTo>
                      <a:pt x="59" y="356"/>
                    </a:lnTo>
                    <a:lnTo>
                      <a:pt x="30" y="386"/>
                    </a:lnTo>
                    <a:lnTo>
                      <a:pt x="30" y="504"/>
                    </a:lnTo>
                    <a:lnTo>
                      <a:pt x="0" y="504"/>
                    </a:lnTo>
                    <a:lnTo>
                      <a:pt x="0" y="534"/>
                    </a:lnTo>
                    <a:lnTo>
                      <a:pt x="89" y="534"/>
                    </a:lnTo>
                    <a:lnTo>
                      <a:pt x="119" y="504"/>
                    </a:lnTo>
                    <a:lnTo>
                      <a:pt x="119" y="474"/>
                    </a:lnTo>
                    <a:lnTo>
                      <a:pt x="150" y="474"/>
                    </a:lnTo>
                    <a:lnTo>
                      <a:pt x="268" y="356"/>
                    </a:lnTo>
                    <a:lnTo>
                      <a:pt x="237" y="356"/>
                    </a:lnTo>
                    <a:lnTo>
                      <a:pt x="237" y="267"/>
                    </a:lnTo>
                    <a:lnTo>
                      <a:pt x="326" y="267"/>
                    </a:lnTo>
                    <a:lnTo>
                      <a:pt x="296" y="238"/>
                    </a:lnTo>
                    <a:lnTo>
                      <a:pt x="326" y="207"/>
                    </a:lnTo>
                    <a:lnTo>
                      <a:pt x="357" y="207"/>
                    </a:lnTo>
                    <a:lnTo>
                      <a:pt x="387" y="179"/>
                    </a:lnTo>
                    <a:lnTo>
                      <a:pt x="387" y="119"/>
                    </a:lnTo>
                    <a:lnTo>
                      <a:pt x="357" y="88"/>
                    </a:lnTo>
                    <a:lnTo>
                      <a:pt x="387" y="61"/>
                    </a:lnTo>
                    <a:lnTo>
                      <a:pt x="357" y="61"/>
                    </a:lnTo>
                    <a:lnTo>
                      <a:pt x="326" y="31"/>
                    </a:lnTo>
                    <a:lnTo>
                      <a:pt x="296" y="61"/>
                    </a:lnTo>
                    <a:lnTo>
                      <a:pt x="296" y="31"/>
                    </a:lnTo>
                    <a:lnTo>
                      <a:pt x="326" y="0"/>
                    </a:lnTo>
                    <a:lnTo>
                      <a:pt x="207" y="0"/>
                    </a:lnTo>
                    <a:lnTo>
                      <a:pt x="207" y="31"/>
                    </a:lnTo>
                    <a:lnTo>
                      <a:pt x="119" y="119"/>
                    </a:lnTo>
                    <a:lnTo>
                      <a:pt x="119" y="238"/>
                    </a:lnTo>
                    <a:lnTo>
                      <a:pt x="89" y="238"/>
                    </a:lnTo>
                    <a:lnTo>
                      <a:pt x="89" y="297"/>
                    </a:lnTo>
                    <a:lnTo>
                      <a:pt x="59" y="326"/>
                    </a:lnTo>
                    <a:close/>
                  </a:path>
                </a:pathLst>
              </a:custGeom>
              <a:solidFill>
                <a:srgbClr val="8FB5BE"/>
              </a:solidFill>
              <a:ln w="9525">
                <a:noFill/>
                <a:round/>
                <a:headEnd/>
                <a:tailEnd/>
              </a:ln>
            </p:spPr>
            <p:txBody>
              <a:bodyPr/>
              <a:lstStyle/>
              <a:p>
                <a:endParaRPr lang="en-GB"/>
              </a:p>
            </p:txBody>
          </p:sp>
          <p:sp>
            <p:nvSpPr>
              <p:cNvPr id="23593" name="Freeform 41"/>
              <p:cNvSpPr>
                <a:spLocks/>
              </p:cNvSpPr>
              <p:nvPr/>
            </p:nvSpPr>
            <p:spPr bwMode="auto">
              <a:xfrm>
                <a:off x="5013" y="3933"/>
                <a:ext cx="297" cy="355"/>
              </a:xfrm>
              <a:custGeom>
                <a:avLst/>
                <a:gdLst/>
                <a:ahLst/>
                <a:cxnLst>
                  <a:cxn ang="0">
                    <a:pos x="296" y="267"/>
                  </a:cxn>
                  <a:cxn ang="0">
                    <a:pos x="238" y="237"/>
                  </a:cxn>
                  <a:cxn ang="0">
                    <a:pos x="120" y="209"/>
                  </a:cxn>
                  <a:cxn ang="0">
                    <a:pos x="120" y="623"/>
                  </a:cxn>
                  <a:cxn ang="0">
                    <a:pos x="89" y="682"/>
                  </a:cxn>
                  <a:cxn ang="0">
                    <a:pos x="120" y="710"/>
                  </a:cxn>
                  <a:cxn ang="0">
                    <a:pos x="89" y="829"/>
                  </a:cxn>
                  <a:cxn ang="0">
                    <a:pos x="59" y="919"/>
                  </a:cxn>
                  <a:cxn ang="0">
                    <a:pos x="29" y="1126"/>
                  </a:cxn>
                  <a:cxn ang="0">
                    <a:pos x="0" y="1275"/>
                  </a:cxn>
                  <a:cxn ang="0">
                    <a:pos x="0" y="1332"/>
                  </a:cxn>
                  <a:cxn ang="0">
                    <a:pos x="89" y="1363"/>
                  </a:cxn>
                  <a:cxn ang="0">
                    <a:pos x="296" y="1393"/>
                  </a:cxn>
                  <a:cxn ang="0">
                    <a:pos x="357" y="1421"/>
                  </a:cxn>
                  <a:cxn ang="0">
                    <a:pos x="475" y="1275"/>
                  </a:cxn>
                  <a:cxn ang="0">
                    <a:pos x="503" y="1214"/>
                  </a:cxn>
                  <a:cxn ang="0">
                    <a:pos x="564" y="1184"/>
                  </a:cxn>
                  <a:cxn ang="0">
                    <a:pos x="712" y="1156"/>
                  </a:cxn>
                  <a:cxn ang="0">
                    <a:pos x="741" y="1096"/>
                  </a:cxn>
                  <a:cxn ang="0">
                    <a:pos x="771" y="1037"/>
                  </a:cxn>
                  <a:cxn ang="0">
                    <a:pos x="859" y="977"/>
                  </a:cxn>
                  <a:cxn ang="0">
                    <a:pos x="771" y="859"/>
                  </a:cxn>
                  <a:cxn ang="0">
                    <a:pos x="741" y="801"/>
                  </a:cxn>
                  <a:cxn ang="0">
                    <a:pos x="682" y="771"/>
                  </a:cxn>
                  <a:cxn ang="0">
                    <a:pos x="652" y="710"/>
                  </a:cxn>
                  <a:cxn ang="0">
                    <a:pos x="593" y="623"/>
                  </a:cxn>
                  <a:cxn ang="0">
                    <a:pos x="771" y="564"/>
                  </a:cxn>
                  <a:cxn ang="0">
                    <a:pos x="830" y="534"/>
                  </a:cxn>
                  <a:cxn ang="0">
                    <a:pos x="889" y="503"/>
                  </a:cxn>
                  <a:cxn ang="0">
                    <a:pos x="1007" y="473"/>
                  </a:cxn>
                  <a:cxn ang="0">
                    <a:pos x="1096" y="446"/>
                  </a:cxn>
                  <a:cxn ang="0">
                    <a:pos x="1156" y="416"/>
                  </a:cxn>
                  <a:cxn ang="0">
                    <a:pos x="1187" y="327"/>
                  </a:cxn>
                  <a:cxn ang="0">
                    <a:pos x="1126" y="355"/>
                  </a:cxn>
                  <a:cxn ang="0">
                    <a:pos x="1096" y="297"/>
                  </a:cxn>
                  <a:cxn ang="0">
                    <a:pos x="1126" y="267"/>
                  </a:cxn>
                  <a:cxn ang="0">
                    <a:pos x="1068" y="119"/>
                  </a:cxn>
                  <a:cxn ang="0">
                    <a:pos x="1037" y="30"/>
                  </a:cxn>
                  <a:cxn ang="0">
                    <a:pos x="977" y="0"/>
                  </a:cxn>
                  <a:cxn ang="0">
                    <a:pos x="889" y="60"/>
                  </a:cxn>
                  <a:cxn ang="0">
                    <a:pos x="800" y="119"/>
                  </a:cxn>
                  <a:cxn ang="0">
                    <a:pos x="741" y="148"/>
                  </a:cxn>
                  <a:cxn ang="0">
                    <a:pos x="652" y="209"/>
                  </a:cxn>
                  <a:cxn ang="0">
                    <a:pos x="621" y="237"/>
                  </a:cxn>
                  <a:cxn ang="0">
                    <a:pos x="503" y="327"/>
                  </a:cxn>
                  <a:cxn ang="0">
                    <a:pos x="445" y="355"/>
                  </a:cxn>
                  <a:cxn ang="0">
                    <a:pos x="357" y="327"/>
                  </a:cxn>
                </a:cxnLst>
                <a:rect l="0" t="0" r="r" b="b"/>
                <a:pathLst>
                  <a:path w="1187" h="1421">
                    <a:moveTo>
                      <a:pt x="296" y="297"/>
                    </a:moveTo>
                    <a:lnTo>
                      <a:pt x="296" y="267"/>
                    </a:lnTo>
                    <a:lnTo>
                      <a:pt x="238" y="267"/>
                    </a:lnTo>
                    <a:lnTo>
                      <a:pt x="238" y="237"/>
                    </a:lnTo>
                    <a:lnTo>
                      <a:pt x="207" y="209"/>
                    </a:lnTo>
                    <a:lnTo>
                      <a:pt x="120" y="209"/>
                    </a:lnTo>
                    <a:lnTo>
                      <a:pt x="120" y="327"/>
                    </a:lnTo>
                    <a:lnTo>
                      <a:pt x="120" y="623"/>
                    </a:lnTo>
                    <a:lnTo>
                      <a:pt x="120" y="682"/>
                    </a:lnTo>
                    <a:lnTo>
                      <a:pt x="89" y="682"/>
                    </a:lnTo>
                    <a:lnTo>
                      <a:pt x="89" y="710"/>
                    </a:lnTo>
                    <a:lnTo>
                      <a:pt x="120" y="710"/>
                    </a:lnTo>
                    <a:lnTo>
                      <a:pt x="120" y="801"/>
                    </a:lnTo>
                    <a:lnTo>
                      <a:pt x="89" y="829"/>
                    </a:lnTo>
                    <a:lnTo>
                      <a:pt x="89" y="889"/>
                    </a:lnTo>
                    <a:lnTo>
                      <a:pt x="59" y="919"/>
                    </a:lnTo>
                    <a:lnTo>
                      <a:pt x="59" y="1126"/>
                    </a:lnTo>
                    <a:lnTo>
                      <a:pt x="29" y="1126"/>
                    </a:lnTo>
                    <a:lnTo>
                      <a:pt x="29" y="1275"/>
                    </a:lnTo>
                    <a:lnTo>
                      <a:pt x="0" y="1275"/>
                    </a:lnTo>
                    <a:lnTo>
                      <a:pt x="29" y="1302"/>
                    </a:lnTo>
                    <a:lnTo>
                      <a:pt x="0" y="1332"/>
                    </a:lnTo>
                    <a:lnTo>
                      <a:pt x="0" y="1363"/>
                    </a:lnTo>
                    <a:lnTo>
                      <a:pt x="89" y="1363"/>
                    </a:lnTo>
                    <a:lnTo>
                      <a:pt x="207" y="1393"/>
                    </a:lnTo>
                    <a:lnTo>
                      <a:pt x="296" y="1393"/>
                    </a:lnTo>
                    <a:lnTo>
                      <a:pt x="327" y="1421"/>
                    </a:lnTo>
                    <a:lnTo>
                      <a:pt x="357" y="1421"/>
                    </a:lnTo>
                    <a:lnTo>
                      <a:pt x="357" y="1393"/>
                    </a:lnTo>
                    <a:lnTo>
                      <a:pt x="475" y="1275"/>
                    </a:lnTo>
                    <a:lnTo>
                      <a:pt x="475" y="1244"/>
                    </a:lnTo>
                    <a:lnTo>
                      <a:pt x="503" y="1214"/>
                    </a:lnTo>
                    <a:lnTo>
                      <a:pt x="503" y="1184"/>
                    </a:lnTo>
                    <a:lnTo>
                      <a:pt x="564" y="1184"/>
                    </a:lnTo>
                    <a:lnTo>
                      <a:pt x="593" y="1156"/>
                    </a:lnTo>
                    <a:lnTo>
                      <a:pt x="712" y="1156"/>
                    </a:lnTo>
                    <a:lnTo>
                      <a:pt x="741" y="1126"/>
                    </a:lnTo>
                    <a:lnTo>
                      <a:pt x="741" y="1096"/>
                    </a:lnTo>
                    <a:lnTo>
                      <a:pt x="771" y="1066"/>
                    </a:lnTo>
                    <a:lnTo>
                      <a:pt x="771" y="1037"/>
                    </a:lnTo>
                    <a:lnTo>
                      <a:pt x="830" y="977"/>
                    </a:lnTo>
                    <a:lnTo>
                      <a:pt x="859" y="977"/>
                    </a:lnTo>
                    <a:lnTo>
                      <a:pt x="800" y="919"/>
                    </a:lnTo>
                    <a:lnTo>
                      <a:pt x="771" y="859"/>
                    </a:lnTo>
                    <a:lnTo>
                      <a:pt x="741" y="829"/>
                    </a:lnTo>
                    <a:lnTo>
                      <a:pt x="741" y="801"/>
                    </a:lnTo>
                    <a:lnTo>
                      <a:pt x="712" y="771"/>
                    </a:lnTo>
                    <a:lnTo>
                      <a:pt x="682" y="771"/>
                    </a:lnTo>
                    <a:lnTo>
                      <a:pt x="652" y="741"/>
                    </a:lnTo>
                    <a:lnTo>
                      <a:pt x="652" y="710"/>
                    </a:lnTo>
                    <a:lnTo>
                      <a:pt x="564" y="623"/>
                    </a:lnTo>
                    <a:lnTo>
                      <a:pt x="593" y="623"/>
                    </a:lnTo>
                    <a:lnTo>
                      <a:pt x="621" y="592"/>
                    </a:lnTo>
                    <a:lnTo>
                      <a:pt x="771" y="564"/>
                    </a:lnTo>
                    <a:lnTo>
                      <a:pt x="800" y="564"/>
                    </a:lnTo>
                    <a:lnTo>
                      <a:pt x="830" y="534"/>
                    </a:lnTo>
                    <a:lnTo>
                      <a:pt x="889" y="534"/>
                    </a:lnTo>
                    <a:lnTo>
                      <a:pt x="889" y="503"/>
                    </a:lnTo>
                    <a:lnTo>
                      <a:pt x="977" y="503"/>
                    </a:lnTo>
                    <a:lnTo>
                      <a:pt x="1007" y="473"/>
                    </a:lnTo>
                    <a:lnTo>
                      <a:pt x="1068" y="473"/>
                    </a:lnTo>
                    <a:lnTo>
                      <a:pt x="1096" y="446"/>
                    </a:lnTo>
                    <a:lnTo>
                      <a:pt x="1126" y="446"/>
                    </a:lnTo>
                    <a:lnTo>
                      <a:pt x="1156" y="416"/>
                    </a:lnTo>
                    <a:lnTo>
                      <a:pt x="1187" y="385"/>
                    </a:lnTo>
                    <a:lnTo>
                      <a:pt x="1187" y="327"/>
                    </a:lnTo>
                    <a:lnTo>
                      <a:pt x="1156" y="327"/>
                    </a:lnTo>
                    <a:lnTo>
                      <a:pt x="1126" y="355"/>
                    </a:lnTo>
                    <a:lnTo>
                      <a:pt x="1126" y="327"/>
                    </a:lnTo>
                    <a:lnTo>
                      <a:pt x="1096" y="297"/>
                    </a:lnTo>
                    <a:lnTo>
                      <a:pt x="1126" y="297"/>
                    </a:lnTo>
                    <a:lnTo>
                      <a:pt x="1126" y="267"/>
                    </a:lnTo>
                    <a:lnTo>
                      <a:pt x="1096" y="209"/>
                    </a:lnTo>
                    <a:lnTo>
                      <a:pt x="1068" y="119"/>
                    </a:lnTo>
                    <a:lnTo>
                      <a:pt x="1037" y="90"/>
                    </a:lnTo>
                    <a:lnTo>
                      <a:pt x="1037" y="30"/>
                    </a:lnTo>
                    <a:lnTo>
                      <a:pt x="1007" y="0"/>
                    </a:lnTo>
                    <a:lnTo>
                      <a:pt x="977" y="0"/>
                    </a:lnTo>
                    <a:lnTo>
                      <a:pt x="919" y="60"/>
                    </a:lnTo>
                    <a:lnTo>
                      <a:pt x="889" y="60"/>
                    </a:lnTo>
                    <a:lnTo>
                      <a:pt x="859" y="90"/>
                    </a:lnTo>
                    <a:lnTo>
                      <a:pt x="800" y="119"/>
                    </a:lnTo>
                    <a:lnTo>
                      <a:pt x="771" y="148"/>
                    </a:lnTo>
                    <a:lnTo>
                      <a:pt x="741" y="148"/>
                    </a:lnTo>
                    <a:lnTo>
                      <a:pt x="712" y="178"/>
                    </a:lnTo>
                    <a:lnTo>
                      <a:pt x="652" y="209"/>
                    </a:lnTo>
                    <a:lnTo>
                      <a:pt x="652" y="237"/>
                    </a:lnTo>
                    <a:lnTo>
                      <a:pt x="621" y="237"/>
                    </a:lnTo>
                    <a:lnTo>
                      <a:pt x="534" y="327"/>
                    </a:lnTo>
                    <a:lnTo>
                      <a:pt x="503" y="327"/>
                    </a:lnTo>
                    <a:lnTo>
                      <a:pt x="475" y="355"/>
                    </a:lnTo>
                    <a:lnTo>
                      <a:pt x="445" y="355"/>
                    </a:lnTo>
                    <a:lnTo>
                      <a:pt x="414" y="327"/>
                    </a:lnTo>
                    <a:lnTo>
                      <a:pt x="357" y="327"/>
                    </a:lnTo>
                    <a:lnTo>
                      <a:pt x="296" y="297"/>
                    </a:lnTo>
                    <a:close/>
                  </a:path>
                </a:pathLst>
              </a:custGeom>
              <a:solidFill>
                <a:srgbClr val="FECC2E"/>
              </a:solidFill>
              <a:ln w="9525">
                <a:noFill/>
                <a:round/>
                <a:headEnd/>
                <a:tailEnd/>
              </a:ln>
            </p:spPr>
            <p:txBody>
              <a:bodyPr/>
              <a:lstStyle/>
              <a:p>
                <a:endParaRPr lang="en-GB"/>
              </a:p>
            </p:txBody>
          </p:sp>
          <p:sp>
            <p:nvSpPr>
              <p:cNvPr id="23594" name="Freeform 42"/>
              <p:cNvSpPr>
                <a:spLocks/>
              </p:cNvSpPr>
              <p:nvPr/>
            </p:nvSpPr>
            <p:spPr bwMode="auto">
              <a:xfrm>
                <a:off x="4954" y="3940"/>
                <a:ext cx="89" cy="318"/>
              </a:xfrm>
              <a:custGeom>
                <a:avLst/>
                <a:gdLst/>
                <a:ahLst/>
                <a:cxnLst>
                  <a:cxn ang="0">
                    <a:pos x="326" y="0"/>
                  </a:cxn>
                  <a:cxn ang="0">
                    <a:pos x="296" y="60"/>
                  </a:cxn>
                  <a:cxn ang="0">
                    <a:pos x="207" y="118"/>
                  </a:cxn>
                  <a:cxn ang="0">
                    <a:pos x="177" y="179"/>
                  </a:cxn>
                  <a:cxn ang="0">
                    <a:pos x="148" y="355"/>
                  </a:cxn>
                  <a:cxn ang="0">
                    <a:pos x="119" y="473"/>
                  </a:cxn>
                  <a:cxn ang="0">
                    <a:pos x="89" y="534"/>
                  </a:cxn>
                  <a:cxn ang="0">
                    <a:pos x="89" y="562"/>
                  </a:cxn>
                  <a:cxn ang="0">
                    <a:pos x="59" y="593"/>
                  </a:cxn>
                  <a:cxn ang="0">
                    <a:pos x="29" y="652"/>
                  </a:cxn>
                  <a:cxn ang="0">
                    <a:pos x="0" y="711"/>
                  </a:cxn>
                  <a:cxn ang="0">
                    <a:pos x="29" y="771"/>
                  </a:cxn>
                  <a:cxn ang="0">
                    <a:pos x="89" y="859"/>
                  </a:cxn>
                  <a:cxn ang="0">
                    <a:pos x="119" y="947"/>
                  </a:cxn>
                  <a:cxn ang="0">
                    <a:pos x="148" y="1007"/>
                  </a:cxn>
                  <a:cxn ang="0">
                    <a:pos x="177" y="1066"/>
                  </a:cxn>
                  <a:cxn ang="0">
                    <a:pos x="207" y="1154"/>
                  </a:cxn>
                  <a:cxn ang="0">
                    <a:pos x="237" y="1272"/>
                  </a:cxn>
                  <a:cxn ang="0">
                    <a:pos x="266" y="1245"/>
                  </a:cxn>
                  <a:cxn ang="0">
                    <a:pos x="296" y="1096"/>
                  </a:cxn>
                  <a:cxn ang="0">
                    <a:pos x="326" y="859"/>
                  </a:cxn>
                  <a:cxn ang="0">
                    <a:pos x="357" y="771"/>
                  </a:cxn>
                  <a:cxn ang="0">
                    <a:pos x="326" y="680"/>
                  </a:cxn>
                  <a:cxn ang="0">
                    <a:pos x="357" y="652"/>
                  </a:cxn>
                  <a:cxn ang="0">
                    <a:pos x="326" y="593"/>
                  </a:cxn>
                  <a:cxn ang="0">
                    <a:pos x="296" y="622"/>
                  </a:cxn>
                  <a:cxn ang="0">
                    <a:pos x="207" y="652"/>
                  </a:cxn>
                  <a:cxn ang="0">
                    <a:pos x="207" y="593"/>
                  </a:cxn>
                  <a:cxn ang="0">
                    <a:pos x="237" y="534"/>
                  </a:cxn>
                  <a:cxn ang="0">
                    <a:pos x="237" y="473"/>
                  </a:cxn>
                  <a:cxn ang="0">
                    <a:pos x="207" y="386"/>
                  </a:cxn>
                  <a:cxn ang="0">
                    <a:pos x="207" y="355"/>
                  </a:cxn>
                  <a:cxn ang="0">
                    <a:pos x="237" y="267"/>
                  </a:cxn>
                  <a:cxn ang="0">
                    <a:pos x="266" y="237"/>
                  </a:cxn>
                  <a:cxn ang="0">
                    <a:pos x="357" y="297"/>
                  </a:cxn>
                  <a:cxn ang="0">
                    <a:pos x="357" y="0"/>
                  </a:cxn>
                </a:cxnLst>
                <a:rect l="0" t="0" r="r" b="b"/>
                <a:pathLst>
                  <a:path w="357" h="1272">
                    <a:moveTo>
                      <a:pt x="357" y="0"/>
                    </a:moveTo>
                    <a:lnTo>
                      <a:pt x="326" y="0"/>
                    </a:lnTo>
                    <a:lnTo>
                      <a:pt x="326" y="30"/>
                    </a:lnTo>
                    <a:lnTo>
                      <a:pt x="296" y="60"/>
                    </a:lnTo>
                    <a:lnTo>
                      <a:pt x="207" y="60"/>
                    </a:lnTo>
                    <a:lnTo>
                      <a:pt x="207" y="118"/>
                    </a:lnTo>
                    <a:lnTo>
                      <a:pt x="177" y="148"/>
                    </a:lnTo>
                    <a:lnTo>
                      <a:pt x="177" y="179"/>
                    </a:lnTo>
                    <a:lnTo>
                      <a:pt x="148" y="207"/>
                    </a:lnTo>
                    <a:lnTo>
                      <a:pt x="148" y="355"/>
                    </a:lnTo>
                    <a:lnTo>
                      <a:pt x="119" y="386"/>
                    </a:lnTo>
                    <a:lnTo>
                      <a:pt x="119" y="473"/>
                    </a:lnTo>
                    <a:lnTo>
                      <a:pt x="89" y="473"/>
                    </a:lnTo>
                    <a:lnTo>
                      <a:pt x="89" y="534"/>
                    </a:lnTo>
                    <a:lnTo>
                      <a:pt x="59" y="562"/>
                    </a:lnTo>
                    <a:lnTo>
                      <a:pt x="89" y="562"/>
                    </a:lnTo>
                    <a:lnTo>
                      <a:pt x="89" y="593"/>
                    </a:lnTo>
                    <a:lnTo>
                      <a:pt x="59" y="593"/>
                    </a:lnTo>
                    <a:lnTo>
                      <a:pt x="29" y="622"/>
                    </a:lnTo>
                    <a:lnTo>
                      <a:pt x="29" y="652"/>
                    </a:lnTo>
                    <a:lnTo>
                      <a:pt x="0" y="680"/>
                    </a:lnTo>
                    <a:lnTo>
                      <a:pt x="0" y="711"/>
                    </a:lnTo>
                    <a:lnTo>
                      <a:pt x="29" y="741"/>
                    </a:lnTo>
                    <a:lnTo>
                      <a:pt x="29" y="771"/>
                    </a:lnTo>
                    <a:lnTo>
                      <a:pt x="59" y="799"/>
                    </a:lnTo>
                    <a:lnTo>
                      <a:pt x="89" y="859"/>
                    </a:lnTo>
                    <a:lnTo>
                      <a:pt x="89" y="918"/>
                    </a:lnTo>
                    <a:lnTo>
                      <a:pt x="119" y="947"/>
                    </a:lnTo>
                    <a:lnTo>
                      <a:pt x="119" y="977"/>
                    </a:lnTo>
                    <a:lnTo>
                      <a:pt x="148" y="1007"/>
                    </a:lnTo>
                    <a:lnTo>
                      <a:pt x="148" y="1066"/>
                    </a:lnTo>
                    <a:lnTo>
                      <a:pt x="177" y="1066"/>
                    </a:lnTo>
                    <a:lnTo>
                      <a:pt x="177" y="1126"/>
                    </a:lnTo>
                    <a:lnTo>
                      <a:pt x="207" y="1154"/>
                    </a:lnTo>
                    <a:lnTo>
                      <a:pt x="207" y="1245"/>
                    </a:lnTo>
                    <a:lnTo>
                      <a:pt x="237" y="1272"/>
                    </a:lnTo>
                    <a:lnTo>
                      <a:pt x="237" y="1245"/>
                    </a:lnTo>
                    <a:lnTo>
                      <a:pt x="266" y="1245"/>
                    </a:lnTo>
                    <a:lnTo>
                      <a:pt x="266" y="1096"/>
                    </a:lnTo>
                    <a:lnTo>
                      <a:pt x="296" y="1096"/>
                    </a:lnTo>
                    <a:lnTo>
                      <a:pt x="296" y="889"/>
                    </a:lnTo>
                    <a:lnTo>
                      <a:pt x="326" y="859"/>
                    </a:lnTo>
                    <a:lnTo>
                      <a:pt x="326" y="799"/>
                    </a:lnTo>
                    <a:lnTo>
                      <a:pt x="357" y="771"/>
                    </a:lnTo>
                    <a:lnTo>
                      <a:pt x="357" y="680"/>
                    </a:lnTo>
                    <a:lnTo>
                      <a:pt x="326" y="680"/>
                    </a:lnTo>
                    <a:lnTo>
                      <a:pt x="326" y="652"/>
                    </a:lnTo>
                    <a:lnTo>
                      <a:pt x="357" y="652"/>
                    </a:lnTo>
                    <a:lnTo>
                      <a:pt x="357" y="593"/>
                    </a:lnTo>
                    <a:lnTo>
                      <a:pt x="326" y="593"/>
                    </a:lnTo>
                    <a:lnTo>
                      <a:pt x="326" y="622"/>
                    </a:lnTo>
                    <a:lnTo>
                      <a:pt x="296" y="622"/>
                    </a:lnTo>
                    <a:lnTo>
                      <a:pt x="266" y="652"/>
                    </a:lnTo>
                    <a:lnTo>
                      <a:pt x="207" y="652"/>
                    </a:lnTo>
                    <a:lnTo>
                      <a:pt x="177" y="622"/>
                    </a:lnTo>
                    <a:lnTo>
                      <a:pt x="207" y="593"/>
                    </a:lnTo>
                    <a:lnTo>
                      <a:pt x="207" y="534"/>
                    </a:lnTo>
                    <a:lnTo>
                      <a:pt x="237" y="534"/>
                    </a:lnTo>
                    <a:lnTo>
                      <a:pt x="266" y="504"/>
                    </a:lnTo>
                    <a:lnTo>
                      <a:pt x="237" y="473"/>
                    </a:lnTo>
                    <a:lnTo>
                      <a:pt x="207" y="473"/>
                    </a:lnTo>
                    <a:lnTo>
                      <a:pt x="207" y="386"/>
                    </a:lnTo>
                    <a:lnTo>
                      <a:pt x="177" y="355"/>
                    </a:lnTo>
                    <a:lnTo>
                      <a:pt x="207" y="355"/>
                    </a:lnTo>
                    <a:lnTo>
                      <a:pt x="207" y="297"/>
                    </a:lnTo>
                    <a:lnTo>
                      <a:pt x="237" y="267"/>
                    </a:lnTo>
                    <a:lnTo>
                      <a:pt x="237" y="237"/>
                    </a:lnTo>
                    <a:lnTo>
                      <a:pt x="266" y="237"/>
                    </a:lnTo>
                    <a:lnTo>
                      <a:pt x="326" y="297"/>
                    </a:lnTo>
                    <a:lnTo>
                      <a:pt x="357" y="297"/>
                    </a:lnTo>
                    <a:lnTo>
                      <a:pt x="357" y="179"/>
                    </a:lnTo>
                    <a:lnTo>
                      <a:pt x="357" y="0"/>
                    </a:lnTo>
                    <a:close/>
                  </a:path>
                </a:pathLst>
              </a:custGeom>
              <a:solidFill>
                <a:srgbClr val="B28665"/>
              </a:solidFill>
              <a:ln w="9525">
                <a:noFill/>
                <a:round/>
                <a:headEnd/>
                <a:tailEnd/>
              </a:ln>
            </p:spPr>
            <p:txBody>
              <a:bodyPr/>
              <a:lstStyle/>
              <a:p>
                <a:endParaRPr lang="en-GB"/>
              </a:p>
            </p:txBody>
          </p:sp>
          <p:sp>
            <p:nvSpPr>
              <p:cNvPr id="23595" name="Freeform 43"/>
              <p:cNvSpPr>
                <a:spLocks/>
              </p:cNvSpPr>
              <p:nvPr/>
            </p:nvSpPr>
            <p:spPr bwMode="auto">
              <a:xfrm>
                <a:off x="4998" y="3999"/>
                <a:ext cx="45" cy="104"/>
              </a:xfrm>
              <a:custGeom>
                <a:avLst/>
                <a:gdLst/>
                <a:ahLst/>
                <a:cxnLst>
                  <a:cxn ang="0">
                    <a:pos x="30" y="60"/>
                  </a:cxn>
                  <a:cxn ang="0">
                    <a:pos x="30" y="118"/>
                  </a:cxn>
                  <a:cxn ang="0">
                    <a:pos x="0" y="118"/>
                  </a:cxn>
                  <a:cxn ang="0">
                    <a:pos x="30" y="149"/>
                  </a:cxn>
                  <a:cxn ang="0">
                    <a:pos x="30" y="236"/>
                  </a:cxn>
                  <a:cxn ang="0">
                    <a:pos x="60" y="236"/>
                  </a:cxn>
                  <a:cxn ang="0">
                    <a:pos x="89" y="267"/>
                  </a:cxn>
                  <a:cxn ang="0">
                    <a:pos x="60" y="297"/>
                  </a:cxn>
                  <a:cxn ang="0">
                    <a:pos x="30" y="297"/>
                  </a:cxn>
                  <a:cxn ang="0">
                    <a:pos x="30" y="356"/>
                  </a:cxn>
                  <a:cxn ang="0">
                    <a:pos x="0" y="385"/>
                  </a:cxn>
                  <a:cxn ang="0">
                    <a:pos x="30" y="415"/>
                  </a:cxn>
                  <a:cxn ang="0">
                    <a:pos x="89" y="415"/>
                  </a:cxn>
                  <a:cxn ang="0">
                    <a:pos x="119" y="385"/>
                  </a:cxn>
                  <a:cxn ang="0">
                    <a:pos x="149" y="385"/>
                  </a:cxn>
                  <a:cxn ang="0">
                    <a:pos x="149" y="356"/>
                  </a:cxn>
                  <a:cxn ang="0">
                    <a:pos x="180" y="356"/>
                  </a:cxn>
                  <a:cxn ang="0">
                    <a:pos x="180" y="60"/>
                  </a:cxn>
                  <a:cxn ang="0">
                    <a:pos x="149" y="60"/>
                  </a:cxn>
                  <a:cxn ang="0">
                    <a:pos x="89" y="0"/>
                  </a:cxn>
                  <a:cxn ang="0">
                    <a:pos x="60" y="0"/>
                  </a:cxn>
                  <a:cxn ang="0">
                    <a:pos x="60" y="30"/>
                  </a:cxn>
                  <a:cxn ang="0">
                    <a:pos x="30" y="60"/>
                  </a:cxn>
                </a:cxnLst>
                <a:rect l="0" t="0" r="r" b="b"/>
                <a:pathLst>
                  <a:path w="180" h="415">
                    <a:moveTo>
                      <a:pt x="30" y="60"/>
                    </a:moveTo>
                    <a:lnTo>
                      <a:pt x="30" y="118"/>
                    </a:lnTo>
                    <a:lnTo>
                      <a:pt x="0" y="118"/>
                    </a:lnTo>
                    <a:lnTo>
                      <a:pt x="30" y="149"/>
                    </a:lnTo>
                    <a:lnTo>
                      <a:pt x="30" y="236"/>
                    </a:lnTo>
                    <a:lnTo>
                      <a:pt x="60" y="236"/>
                    </a:lnTo>
                    <a:lnTo>
                      <a:pt x="89" y="267"/>
                    </a:lnTo>
                    <a:lnTo>
                      <a:pt x="60" y="297"/>
                    </a:lnTo>
                    <a:lnTo>
                      <a:pt x="30" y="297"/>
                    </a:lnTo>
                    <a:lnTo>
                      <a:pt x="30" y="356"/>
                    </a:lnTo>
                    <a:lnTo>
                      <a:pt x="0" y="385"/>
                    </a:lnTo>
                    <a:lnTo>
                      <a:pt x="30" y="415"/>
                    </a:lnTo>
                    <a:lnTo>
                      <a:pt x="89" y="415"/>
                    </a:lnTo>
                    <a:lnTo>
                      <a:pt x="119" y="385"/>
                    </a:lnTo>
                    <a:lnTo>
                      <a:pt x="149" y="385"/>
                    </a:lnTo>
                    <a:lnTo>
                      <a:pt x="149" y="356"/>
                    </a:lnTo>
                    <a:lnTo>
                      <a:pt x="180" y="356"/>
                    </a:lnTo>
                    <a:lnTo>
                      <a:pt x="180" y="60"/>
                    </a:lnTo>
                    <a:lnTo>
                      <a:pt x="149" y="60"/>
                    </a:lnTo>
                    <a:lnTo>
                      <a:pt x="89" y="0"/>
                    </a:lnTo>
                    <a:lnTo>
                      <a:pt x="60" y="0"/>
                    </a:lnTo>
                    <a:lnTo>
                      <a:pt x="60" y="30"/>
                    </a:lnTo>
                    <a:lnTo>
                      <a:pt x="30" y="60"/>
                    </a:lnTo>
                    <a:close/>
                  </a:path>
                </a:pathLst>
              </a:custGeom>
              <a:solidFill>
                <a:srgbClr val="7FC543"/>
              </a:solidFill>
              <a:ln w="9525">
                <a:noFill/>
                <a:round/>
                <a:headEnd/>
                <a:tailEnd/>
              </a:ln>
            </p:spPr>
            <p:txBody>
              <a:bodyPr/>
              <a:lstStyle/>
              <a:p>
                <a:endParaRPr lang="en-GB"/>
              </a:p>
            </p:txBody>
          </p:sp>
          <p:sp>
            <p:nvSpPr>
              <p:cNvPr id="23596" name="Rectangle 44"/>
              <p:cNvSpPr>
                <a:spLocks noChangeArrowheads="1"/>
              </p:cNvSpPr>
              <p:nvPr/>
            </p:nvSpPr>
            <p:spPr bwMode="auto">
              <a:xfrm>
                <a:off x="4969" y="4081"/>
                <a:ext cx="7" cy="7"/>
              </a:xfrm>
              <a:prstGeom prst="rect">
                <a:avLst/>
              </a:prstGeom>
              <a:solidFill>
                <a:srgbClr val="7FC543"/>
              </a:solidFill>
              <a:ln w="9525">
                <a:noFill/>
                <a:miter lim="800000"/>
                <a:headEnd/>
                <a:tailEnd/>
              </a:ln>
            </p:spPr>
            <p:txBody>
              <a:bodyPr/>
              <a:lstStyle/>
              <a:p>
                <a:endParaRPr lang="en-GB"/>
              </a:p>
            </p:txBody>
          </p:sp>
          <p:sp>
            <p:nvSpPr>
              <p:cNvPr id="23597" name="Freeform 45"/>
              <p:cNvSpPr>
                <a:spLocks/>
              </p:cNvSpPr>
              <p:nvPr/>
            </p:nvSpPr>
            <p:spPr bwMode="auto">
              <a:xfrm>
                <a:off x="4784" y="4088"/>
                <a:ext cx="7" cy="8"/>
              </a:xfrm>
              <a:custGeom>
                <a:avLst/>
                <a:gdLst/>
                <a:ahLst/>
                <a:cxnLst>
                  <a:cxn ang="0">
                    <a:pos x="27" y="0"/>
                  </a:cxn>
                  <a:cxn ang="0">
                    <a:pos x="0" y="0"/>
                  </a:cxn>
                  <a:cxn ang="0">
                    <a:pos x="27" y="29"/>
                  </a:cxn>
                  <a:cxn ang="0">
                    <a:pos x="27" y="0"/>
                  </a:cxn>
                </a:cxnLst>
                <a:rect l="0" t="0" r="r" b="b"/>
                <a:pathLst>
                  <a:path w="27" h="29">
                    <a:moveTo>
                      <a:pt x="27" y="0"/>
                    </a:moveTo>
                    <a:lnTo>
                      <a:pt x="0" y="0"/>
                    </a:lnTo>
                    <a:lnTo>
                      <a:pt x="27" y="29"/>
                    </a:lnTo>
                    <a:lnTo>
                      <a:pt x="27" y="0"/>
                    </a:lnTo>
                    <a:close/>
                  </a:path>
                </a:pathLst>
              </a:custGeom>
              <a:solidFill>
                <a:srgbClr val="7FC543"/>
              </a:solidFill>
              <a:ln w="9525">
                <a:noFill/>
                <a:round/>
                <a:headEnd/>
                <a:tailEnd/>
              </a:ln>
            </p:spPr>
            <p:txBody>
              <a:bodyPr/>
              <a:lstStyle/>
              <a:p>
                <a:endParaRPr lang="en-GB"/>
              </a:p>
            </p:txBody>
          </p:sp>
          <p:sp>
            <p:nvSpPr>
              <p:cNvPr id="23598" name="Freeform 46"/>
              <p:cNvSpPr>
                <a:spLocks/>
              </p:cNvSpPr>
              <p:nvPr/>
            </p:nvSpPr>
            <p:spPr bwMode="auto">
              <a:xfrm>
                <a:off x="5006" y="4037"/>
                <a:ext cx="763" cy="310"/>
              </a:xfrm>
              <a:custGeom>
                <a:avLst/>
                <a:gdLst/>
                <a:ahLst/>
                <a:cxnLst>
                  <a:cxn ang="0">
                    <a:pos x="505" y="859"/>
                  </a:cxn>
                  <a:cxn ang="0">
                    <a:pos x="387" y="1005"/>
                  </a:cxn>
                  <a:cxn ang="0">
                    <a:pos x="326" y="977"/>
                  </a:cxn>
                  <a:cxn ang="0">
                    <a:pos x="119" y="947"/>
                  </a:cxn>
                  <a:cxn ang="0">
                    <a:pos x="30" y="1123"/>
                  </a:cxn>
                  <a:cxn ang="0">
                    <a:pos x="0" y="1184"/>
                  </a:cxn>
                  <a:cxn ang="0">
                    <a:pos x="0" y="1242"/>
                  </a:cxn>
                  <a:cxn ang="0">
                    <a:pos x="3053" y="1005"/>
                  </a:cxn>
                  <a:cxn ang="0">
                    <a:pos x="2786" y="916"/>
                  </a:cxn>
                  <a:cxn ang="0">
                    <a:pos x="2548" y="710"/>
                  </a:cxn>
                  <a:cxn ang="0">
                    <a:pos x="2461" y="650"/>
                  </a:cxn>
                  <a:cxn ang="0">
                    <a:pos x="2402" y="621"/>
                  </a:cxn>
                  <a:cxn ang="0">
                    <a:pos x="2283" y="532"/>
                  </a:cxn>
                  <a:cxn ang="0">
                    <a:pos x="2193" y="443"/>
                  </a:cxn>
                  <a:cxn ang="0">
                    <a:pos x="2046" y="355"/>
                  </a:cxn>
                  <a:cxn ang="0">
                    <a:pos x="1986" y="325"/>
                  </a:cxn>
                  <a:cxn ang="0">
                    <a:pos x="1897" y="266"/>
                  </a:cxn>
                  <a:cxn ang="0">
                    <a:pos x="1809" y="207"/>
                  </a:cxn>
                  <a:cxn ang="0">
                    <a:pos x="1719" y="148"/>
                  </a:cxn>
                  <a:cxn ang="0">
                    <a:pos x="1481" y="57"/>
                  </a:cxn>
                  <a:cxn ang="0">
                    <a:pos x="1305" y="30"/>
                  </a:cxn>
                  <a:cxn ang="0">
                    <a:pos x="1186" y="0"/>
                  </a:cxn>
                  <a:cxn ang="0">
                    <a:pos x="1126" y="30"/>
                  </a:cxn>
                  <a:cxn ang="0">
                    <a:pos x="1037" y="57"/>
                  </a:cxn>
                  <a:cxn ang="0">
                    <a:pos x="919" y="87"/>
                  </a:cxn>
                  <a:cxn ang="0">
                    <a:pos x="860" y="118"/>
                  </a:cxn>
                  <a:cxn ang="0">
                    <a:pos x="801" y="148"/>
                  </a:cxn>
                  <a:cxn ang="0">
                    <a:pos x="623" y="207"/>
                  </a:cxn>
                  <a:cxn ang="0">
                    <a:pos x="682" y="294"/>
                  </a:cxn>
                  <a:cxn ang="0">
                    <a:pos x="712" y="355"/>
                  </a:cxn>
                  <a:cxn ang="0">
                    <a:pos x="771" y="385"/>
                  </a:cxn>
                  <a:cxn ang="0">
                    <a:pos x="801" y="443"/>
                  </a:cxn>
                  <a:cxn ang="0">
                    <a:pos x="889" y="561"/>
                  </a:cxn>
                  <a:cxn ang="0">
                    <a:pos x="801" y="621"/>
                  </a:cxn>
                  <a:cxn ang="0">
                    <a:pos x="771" y="680"/>
                  </a:cxn>
                  <a:cxn ang="0">
                    <a:pos x="742" y="740"/>
                  </a:cxn>
                  <a:cxn ang="0">
                    <a:pos x="594" y="768"/>
                  </a:cxn>
                  <a:cxn ang="0">
                    <a:pos x="533" y="798"/>
                  </a:cxn>
                </a:cxnLst>
                <a:rect l="0" t="0" r="r" b="b"/>
                <a:pathLst>
                  <a:path w="3053" h="1242">
                    <a:moveTo>
                      <a:pt x="505" y="828"/>
                    </a:moveTo>
                    <a:lnTo>
                      <a:pt x="505" y="859"/>
                    </a:lnTo>
                    <a:lnTo>
                      <a:pt x="387" y="977"/>
                    </a:lnTo>
                    <a:lnTo>
                      <a:pt x="387" y="1005"/>
                    </a:lnTo>
                    <a:lnTo>
                      <a:pt x="357" y="1005"/>
                    </a:lnTo>
                    <a:lnTo>
                      <a:pt x="326" y="977"/>
                    </a:lnTo>
                    <a:lnTo>
                      <a:pt x="237" y="977"/>
                    </a:lnTo>
                    <a:lnTo>
                      <a:pt x="119" y="947"/>
                    </a:lnTo>
                    <a:lnTo>
                      <a:pt x="30" y="947"/>
                    </a:lnTo>
                    <a:lnTo>
                      <a:pt x="30" y="1123"/>
                    </a:lnTo>
                    <a:lnTo>
                      <a:pt x="0" y="1154"/>
                    </a:lnTo>
                    <a:lnTo>
                      <a:pt x="0" y="1184"/>
                    </a:lnTo>
                    <a:lnTo>
                      <a:pt x="30" y="1214"/>
                    </a:lnTo>
                    <a:lnTo>
                      <a:pt x="0" y="1242"/>
                    </a:lnTo>
                    <a:lnTo>
                      <a:pt x="3053" y="1242"/>
                    </a:lnTo>
                    <a:lnTo>
                      <a:pt x="3053" y="1005"/>
                    </a:lnTo>
                    <a:lnTo>
                      <a:pt x="2874" y="1005"/>
                    </a:lnTo>
                    <a:lnTo>
                      <a:pt x="2786" y="916"/>
                    </a:lnTo>
                    <a:lnTo>
                      <a:pt x="2727" y="886"/>
                    </a:lnTo>
                    <a:lnTo>
                      <a:pt x="2548" y="710"/>
                    </a:lnTo>
                    <a:lnTo>
                      <a:pt x="2518" y="710"/>
                    </a:lnTo>
                    <a:lnTo>
                      <a:pt x="2461" y="650"/>
                    </a:lnTo>
                    <a:lnTo>
                      <a:pt x="2430" y="650"/>
                    </a:lnTo>
                    <a:lnTo>
                      <a:pt x="2402" y="621"/>
                    </a:lnTo>
                    <a:lnTo>
                      <a:pt x="2341" y="591"/>
                    </a:lnTo>
                    <a:lnTo>
                      <a:pt x="2283" y="532"/>
                    </a:lnTo>
                    <a:lnTo>
                      <a:pt x="2223" y="503"/>
                    </a:lnTo>
                    <a:lnTo>
                      <a:pt x="2193" y="443"/>
                    </a:lnTo>
                    <a:lnTo>
                      <a:pt x="2165" y="413"/>
                    </a:lnTo>
                    <a:lnTo>
                      <a:pt x="2046" y="355"/>
                    </a:lnTo>
                    <a:lnTo>
                      <a:pt x="2016" y="325"/>
                    </a:lnTo>
                    <a:lnTo>
                      <a:pt x="1986" y="325"/>
                    </a:lnTo>
                    <a:lnTo>
                      <a:pt x="1927" y="294"/>
                    </a:lnTo>
                    <a:lnTo>
                      <a:pt x="1897" y="266"/>
                    </a:lnTo>
                    <a:lnTo>
                      <a:pt x="1867" y="266"/>
                    </a:lnTo>
                    <a:lnTo>
                      <a:pt x="1809" y="207"/>
                    </a:lnTo>
                    <a:lnTo>
                      <a:pt x="1749" y="176"/>
                    </a:lnTo>
                    <a:lnTo>
                      <a:pt x="1719" y="148"/>
                    </a:lnTo>
                    <a:lnTo>
                      <a:pt x="1542" y="57"/>
                    </a:lnTo>
                    <a:lnTo>
                      <a:pt x="1481" y="57"/>
                    </a:lnTo>
                    <a:lnTo>
                      <a:pt x="1424" y="30"/>
                    </a:lnTo>
                    <a:lnTo>
                      <a:pt x="1305" y="30"/>
                    </a:lnTo>
                    <a:lnTo>
                      <a:pt x="1274" y="0"/>
                    </a:lnTo>
                    <a:lnTo>
                      <a:pt x="1186" y="0"/>
                    </a:lnTo>
                    <a:lnTo>
                      <a:pt x="1156" y="30"/>
                    </a:lnTo>
                    <a:lnTo>
                      <a:pt x="1126" y="30"/>
                    </a:lnTo>
                    <a:lnTo>
                      <a:pt x="1098" y="57"/>
                    </a:lnTo>
                    <a:lnTo>
                      <a:pt x="1037" y="57"/>
                    </a:lnTo>
                    <a:lnTo>
                      <a:pt x="1007" y="87"/>
                    </a:lnTo>
                    <a:lnTo>
                      <a:pt x="919" y="87"/>
                    </a:lnTo>
                    <a:lnTo>
                      <a:pt x="919" y="118"/>
                    </a:lnTo>
                    <a:lnTo>
                      <a:pt x="860" y="118"/>
                    </a:lnTo>
                    <a:lnTo>
                      <a:pt x="830" y="148"/>
                    </a:lnTo>
                    <a:lnTo>
                      <a:pt x="801" y="148"/>
                    </a:lnTo>
                    <a:lnTo>
                      <a:pt x="651" y="176"/>
                    </a:lnTo>
                    <a:lnTo>
                      <a:pt x="623" y="207"/>
                    </a:lnTo>
                    <a:lnTo>
                      <a:pt x="594" y="207"/>
                    </a:lnTo>
                    <a:lnTo>
                      <a:pt x="682" y="294"/>
                    </a:lnTo>
                    <a:lnTo>
                      <a:pt x="682" y="325"/>
                    </a:lnTo>
                    <a:lnTo>
                      <a:pt x="712" y="355"/>
                    </a:lnTo>
                    <a:lnTo>
                      <a:pt x="742" y="355"/>
                    </a:lnTo>
                    <a:lnTo>
                      <a:pt x="771" y="385"/>
                    </a:lnTo>
                    <a:lnTo>
                      <a:pt x="771" y="413"/>
                    </a:lnTo>
                    <a:lnTo>
                      <a:pt x="801" y="443"/>
                    </a:lnTo>
                    <a:lnTo>
                      <a:pt x="830" y="503"/>
                    </a:lnTo>
                    <a:lnTo>
                      <a:pt x="889" y="561"/>
                    </a:lnTo>
                    <a:lnTo>
                      <a:pt x="860" y="561"/>
                    </a:lnTo>
                    <a:lnTo>
                      <a:pt x="801" y="621"/>
                    </a:lnTo>
                    <a:lnTo>
                      <a:pt x="801" y="650"/>
                    </a:lnTo>
                    <a:lnTo>
                      <a:pt x="771" y="680"/>
                    </a:lnTo>
                    <a:lnTo>
                      <a:pt x="771" y="710"/>
                    </a:lnTo>
                    <a:lnTo>
                      <a:pt x="742" y="740"/>
                    </a:lnTo>
                    <a:lnTo>
                      <a:pt x="623" y="740"/>
                    </a:lnTo>
                    <a:lnTo>
                      <a:pt x="594" y="768"/>
                    </a:lnTo>
                    <a:lnTo>
                      <a:pt x="533" y="768"/>
                    </a:lnTo>
                    <a:lnTo>
                      <a:pt x="533" y="798"/>
                    </a:lnTo>
                    <a:lnTo>
                      <a:pt x="505" y="828"/>
                    </a:lnTo>
                    <a:close/>
                  </a:path>
                </a:pathLst>
              </a:custGeom>
              <a:solidFill>
                <a:srgbClr val="FFFF7F"/>
              </a:solidFill>
              <a:ln w="9525">
                <a:noFill/>
                <a:round/>
                <a:headEnd/>
                <a:tailEnd/>
              </a:ln>
            </p:spPr>
            <p:txBody>
              <a:bodyPr/>
              <a:lstStyle/>
              <a:p>
                <a:endParaRPr lang="en-GB"/>
              </a:p>
            </p:txBody>
          </p:sp>
          <p:sp>
            <p:nvSpPr>
              <p:cNvPr id="23599" name="Freeform 47"/>
              <p:cNvSpPr>
                <a:spLocks/>
              </p:cNvSpPr>
              <p:nvPr/>
            </p:nvSpPr>
            <p:spPr bwMode="auto">
              <a:xfrm>
                <a:off x="5013" y="4251"/>
                <a:ext cx="7" cy="7"/>
              </a:xfrm>
              <a:custGeom>
                <a:avLst/>
                <a:gdLst/>
                <a:ahLst/>
                <a:cxnLst>
                  <a:cxn ang="0">
                    <a:pos x="0" y="0"/>
                  </a:cxn>
                  <a:cxn ang="0">
                    <a:pos x="0" y="27"/>
                  </a:cxn>
                  <a:cxn ang="0">
                    <a:pos x="29" y="27"/>
                  </a:cxn>
                  <a:cxn ang="0">
                    <a:pos x="0" y="0"/>
                  </a:cxn>
                </a:cxnLst>
                <a:rect l="0" t="0" r="r" b="b"/>
                <a:pathLst>
                  <a:path w="29" h="27">
                    <a:moveTo>
                      <a:pt x="0" y="0"/>
                    </a:moveTo>
                    <a:lnTo>
                      <a:pt x="0" y="27"/>
                    </a:lnTo>
                    <a:lnTo>
                      <a:pt x="29" y="27"/>
                    </a:lnTo>
                    <a:lnTo>
                      <a:pt x="0" y="0"/>
                    </a:lnTo>
                    <a:close/>
                  </a:path>
                </a:pathLst>
              </a:custGeom>
              <a:solidFill>
                <a:srgbClr val="7FC543"/>
              </a:solidFill>
              <a:ln w="9525">
                <a:noFill/>
                <a:round/>
                <a:headEnd/>
                <a:tailEnd/>
              </a:ln>
            </p:spPr>
            <p:txBody>
              <a:bodyPr/>
              <a:lstStyle/>
              <a:p>
                <a:endParaRPr lang="en-GB"/>
              </a:p>
            </p:txBody>
          </p:sp>
          <p:sp>
            <p:nvSpPr>
              <p:cNvPr id="23600" name="Freeform 48"/>
              <p:cNvSpPr>
                <a:spLocks/>
              </p:cNvSpPr>
              <p:nvPr/>
            </p:nvSpPr>
            <p:spPr bwMode="auto">
              <a:xfrm>
                <a:off x="5694" y="2882"/>
                <a:ext cx="75" cy="163"/>
              </a:xfrm>
              <a:custGeom>
                <a:avLst/>
                <a:gdLst/>
                <a:ahLst/>
                <a:cxnLst>
                  <a:cxn ang="0">
                    <a:pos x="61" y="297"/>
                  </a:cxn>
                  <a:cxn ang="0">
                    <a:pos x="0" y="355"/>
                  </a:cxn>
                  <a:cxn ang="0">
                    <a:pos x="0" y="415"/>
                  </a:cxn>
                  <a:cxn ang="0">
                    <a:pos x="31" y="444"/>
                  </a:cxn>
                  <a:cxn ang="0">
                    <a:pos x="91" y="444"/>
                  </a:cxn>
                  <a:cxn ang="0">
                    <a:pos x="119" y="474"/>
                  </a:cxn>
                  <a:cxn ang="0">
                    <a:pos x="119" y="503"/>
                  </a:cxn>
                  <a:cxn ang="0">
                    <a:pos x="179" y="503"/>
                  </a:cxn>
                  <a:cxn ang="0">
                    <a:pos x="179" y="533"/>
                  </a:cxn>
                  <a:cxn ang="0">
                    <a:pos x="209" y="562"/>
                  </a:cxn>
                  <a:cxn ang="0">
                    <a:pos x="209" y="592"/>
                  </a:cxn>
                  <a:cxn ang="0">
                    <a:pos x="268" y="653"/>
                  </a:cxn>
                  <a:cxn ang="0">
                    <a:pos x="268" y="622"/>
                  </a:cxn>
                  <a:cxn ang="0">
                    <a:pos x="298" y="622"/>
                  </a:cxn>
                  <a:cxn ang="0">
                    <a:pos x="298" y="0"/>
                  </a:cxn>
                  <a:cxn ang="0">
                    <a:pos x="238" y="0"/>
                  </a:cxn>
                  <a:cxn ang="0">
                    <a:pos x="238" y="30"/>
                  </a:cxn>
                  <a:cxn ang="0">
                    <a:pos x="209" y="0"/>
                  </a:cxn>
                  <a:cxn ang="0">
                    <a:pos x="179" y="0"/>
                  </a:cxn>
                  <a:cxn ang="0">
                    <a:pos x="179" y="30"/>
                  </a:cxn>
                  <a:cxn ang="0">
                    <a:pos x="149" y="0"/>
                  </a:cxn>
                  <a:cxn ang="0">
                    <a:pos x="119" y="0"/>
                  </a:cxn>
                  <a:cxn ang="0">
                    <a:pos x="149" y="30"/>
                  </a:cxn>
                  <a:cxn ang="0">
                    <a:pos x="149" y="149"/>
                  </a:cxn>
                  <a:cxn ang="0">
                    <a:pos x="119" y="178"/>
                  </a:cxn>
                  <a:cxn ang="0">
                    <a:pos x="119" y="237"/>
                  </a:cxn>
                  <a:cxn ang="0">
                    <a:pos x="91" y="267"/>
                  </a:cxn>
                  <a:cxn ang="0">
                    <a:pos x="91" y="297"/>
                  </a:cxn>
                  <a:cxn ang="0">
                    <a:pos x="61" y="267"/>
                  </a:cxn>
                  <a:cxn ang="0">
                    <a:pos x="61" y="297"/>
                  </a:cxn>
                </a:cxnLst>
                <a:rect l="0" t="0" r="r" b="b"/>
                <a:pathLst>
                  <a:path w="298" h="653">
                    <a:moveTo>
                      <a:pt x="61" y="297"/>
                    </a:moveTo>
                    <a:lnTo>
                      <a:pt x="0" y="355"/>
                    </a:lnTo>
                    <a:lnTo>
                      <a:pt x="0" y="415"/>
                    </a:lnTo>
                    <a:lnTo>
                      <a:pt x="31" y="444"/>
                    </a:lnTo>
                    <a:lnTo>
                      <a:pt x="91" y="444"/>
                    </a:lnTo>
                    <a:lnTo>
                      <a:pt x="119" y="474"/>
                    </a:lnTo>
                    <a:lnTo>
                      <a:pt x="119" y="503"/>
                    </a:lnTo>
                    <a:lnTo>
                      <a:pt x="179" y="503"/>
                    </a:lnTo>
                    <a:lnTo>
                      <a:pt x="179" y="533"/>
                    </a:lnTo>
                    <a:lnTo>
                      <a:pt x="209" y="562"/>
                    </a:lnTo>
                    <a:lnTo>
                      <a:pt x="209" y="592"/>
                    </a:lnTo>
                    <a:lnTo>
                      <a:pt x="268" y="653"/>
                    </a:lnTo>
                    <a:lnTo>
                      <a:pt x="268" y="622"/>
                    </a:lnTo>
                    <a:lnTo>
                      <a:pt x="298" y="622"/>
                    </a:lnTo>
                    <a:lnTo>
                      <a:pt x="298" y="0"/>
                    </a:lnTo>
                    <a:lnTo>
                      <a:pt x="238" y="0"/>
                    </a:lnTo>
                    <a:lnTo>
                      <a:pt x="238" y="30"/>
                    </a:lnTo>
                    <a:lnTo>
                      <a:pt x="209" y="0"/>
                    </a:lnTo>
                    <a:lnTo>
                      <a:pt x="179" y="0"/>
                    </a:lnTo>
                    <a:lnTo>
                      <a:pt x="179" y="30"/>
                    </a:lnTo>
                    <a:lnTo>
                      <a:pt x="149" y="0"/>
                    </a:lnTo>
                    <a:lnTo>
                      <a:pt x="119" y="0"/>
                    </a:lnTo>
                    <a:lnTo>
                      <a:pt x="149" y="30"/>
                    </a:lnTo>
                    <a:lnTo>
                      <a:pt x="149" y="149"/>
                    </a:lnTo>
                    <a:lnTo>
                      <a:pt x="119" y="178"/>
                    </a:lnTo>
                    <a:lnTo>
                      <a:pt x="119" y="237"/>
                    </a:lnTo>
                    <a:lnTo>
                      <a:pt x="91" y="267"/>
                    </a:lnTo>
                    <a:lnTo>
                      <a:pt x="91" y="297"/>
                    </a:lnTo>
                    <a:lnTo>
                      <a:pt x="61" y="267"/>
                    </a:lnTo>
                    <a:lnTo>
                      <a:pt x="61" y="297"/>
                    </a:lnTo>
                    <a:close/>
                  </a:path>
                </a:pathLst>
              </a:custGeom>
              <a:solidFill>
                <a:srgbClr val="E6F6ED"/>
              </a:solidFill>
              <a:ln w="9525">
                <a:noFill/>
                <a:round/>
                <a:headEnd/>
                <a:tailEnd/>
              </a:ln>
            </p:spPr>
            <p:txBody>
              <a:bodyPr/>
              <a:lstStyle/>
              <a:p>
                <a:endParaRPr lang="en-GB"/>
              </a:p>
            </p:txBody>
          </p:sp>
          <p:sp>
            <p:nvSpPr>
              <p:cNvPr id="23601" name="Freeform 49"/>
              <p:cNvSpPr>
                <a:spLocks/>
              </p:cNvSpPr>
              <p:nvPr/>
            </p:nvSpPr>
            <p:spPr bwMode="auto">
              <a:xfrm>
                <a:off x="5754" y="3045"/>
                <a:ext cx="7" cy="22"/>
              </a:xfrm>
              <a:custGeom>
                <a:avLst/>
                <a:gdLst/>
                <a:ahLst/>
                <a:cxnLst>
                  <a:cxn ang="0">
                    <a:pos x="30" y="0"/>
                  </a:cxn>
                  <a:cxn ang="0">
                    <a:pos x="0" y="27"/>
                  </a:cxn>
                  <a:cxn ang="0">
                    <a:pos x="0" y="57"/>
                  </a:cxn>
                  <a:cxn ang="0">
                    <a:pos x="30" y="88"/>
                  </a:cxn>
                  <a:cxn ang="0">
                    <a:pos x="30" y="0"/>
                  </a:cxn>
                </a:cxnLst>
                <a:rect l="0" t="0" r="r" b="b"/>
                <a:pathLst>
                  <a:path w="30" h="88">
                    <a:moveTo>
                      <a:pt x="30" y="0"/>
                    </a:moveTo>
                    <a:lnTo>
                      <a:pt x="0" y="27"/>
                    </a:lnTo>
                    <a:lnTo>
                      <a:pt x="0" y="57"/>
                    </a:lnTo>
                    <a:lnTo>
                      <a:pt x="30" y="88"/>
                    </a:lnTo>
                    <a:lnTo>
                      <a:pt x="30" y="0"/>
                    </a:lnTo>
                    <a:close/>
                  </a:path>
                </a:pathLst>
              </a:custGeom>
              <a:solidFill>
                <a:srgbClr val="E6F6ED"/>
              </a:solidFill>
              <a:ln w="9525">
                <a:noFill/>
                <a:round/>
                <a:headEnd/>
                <a:tailEnd/>
              </a:ln>
            </p:spPr>
            <p:txBody>
              <a:bodyPr/>
              <a:lstStyle/>
              <a:p>
                <a:endParaRPr lang="en-GB"/>
              </a:p>
            </p:txBody>
          </p:sp>
          <p:sp>
            <p:nvSpPr>
              <p:cNvPr id="23602" name="Freeform 50"/>
              <p:cNvSpPr>
                <a:spLocks/>
              </p:cNvSpPr>
              <p:nvPr/>
            </p:nvSpPr>
            <p:spPr bwMode="auto">
              <a:xfrm>
                <a:off x="5761" y="3067"/>
                <a:ext cx="8" cy="15"/>
              </a:xfrm>
              <a:custGeom>
                <a:avLst/>
                <a:gdLst/>
                <a:ahLst/>
                <a:cxnLst>
                  <a:cxn ang="0">
                    <a:pos x="30" y="58"/>
                  </a:cxn>
                  <a:cxn ang="0">
                    <a:pos x="30" y="0"/>
                  </a:cxn>
                  <a:cxn ang="0">
                    <a:pos x="0" y="30"/>
                  </a:cxn>
                  <a:cxn ang="0">
                    <a:pos x="30" y="58"/>
                  </a:cxn>
                </a:cxnLst>
                <a:rect l="0" t="0" r="r" b="b"/>
                <a:pathLst>
                  <a:path w="30" h="58">
                    <a:moveTo>
                      <a:pt x="30" y="58"/>
                    </a:moveTo>
                    <a:lnTo>
                      <a:pt x="30" y="0"/>
                    </a:lnTo>
                    <a:lnTo>
                      <a:pt x="0" y="30"/>
                    </a:lnTo>
                    <a:lnTo>
                      <a:pt x="30" y="58"/>
                    </a:lnTo>
                    <a:close/>
                  </a:path>
                </a:pathLst>
              </a:custGeom>
              <a:solidFill>
                <a:srgbClr val="E6F6ED"/>
              </a:solidFill>
              <a:ln w="9525">
                <a:noFill/>
                <a:round/>
                <a:headEnd/>
                <a:tailEnd/>
              </a:ln>
            </p:spPr>
            <p:txBody>
              <a:bodyPr/>
              <a:lstStyle/>
              <a:p>
                <a:endParaRPr lang="en-GB"/>
              </a:p>
            </p:txBody>
          </p:sp>
          <p:sp>
            <p:nvSpPr>
              <p:cNvPr id="23603" name="Freeform 51"/>
              <p:cNvSpPr>
                <a:spLocks/>
              </p:cNvSpPr>
              <p:nvPr/>
            </p:nvSpPr>
            <p:spPr bwMode="auto">
              <a:xfrm>
                <a:off x="5628" y="3208"/>
                <a:ext cx="141" cy="251"/>
              </a:xfrm>
              <a:custGeom>
                <a:avLst/>
                <a:gdLst/>
                <a:ahLst/>
                <a:cxnLst>
                  <a:cxn ang="0">
                    <a:pos x="444" y="29"/>
                  </a:cxn>
                  <a:cxn ang="0">
                    <a:pos x="444" y="0"/>
                  </a:cxn>
                  <a:cxn ang="0">
                    <a:pos x="356" y="0"/>
                  </a:cxn>
                  <a:cxn ang="0">
                    <a:pos x="326" y="29"/>
                  </a:cxn>
                  <a:cxn ang="0">
                    <a:pos x="296" y="29"/>
                  </a:cxn>
                  <a:cxn ang="0">
                    <a:pos x="296" y="88"/>
                  </a:cxn>
                  <a:cxn ang="0">
                    <a:pos x="326" y="88"/>
                  </a:cxn>
                  <a:cxn ang="0">
                    <a:pos x="326" y="118"/>
                  </a:cxn>
                  <a:cxn ang="0">
                    <a:pos x="356" y="148"/>
                  </a:cxn>
                  <a:cxn ang="0">
                    <a:pos x="384" y="148"/>
                  </a:cxn>
                  <a:cxn ang="0">
                    <a:pos x="444" y="206"/>
                  </a:cxn>
                  <a:cxn ang="0">
                    <a:pos x="444" y="236"/>
                  </a:cxn>
                  <a:cxn ang="0">
                    <a:pos x="414" y="266"/>
                  </a:cxn>
                  <a:cxn ang="0">
                    <a:pos x="384" y="266"/>
                  </a:cxn>
                  <a:cxn ang="0">
                    <a:pos x="356" y="236"/>
                  </a:cxn>
                  <a:cxn ang="0">
                    <a:pos x="326" y="236"/>
                  </a:cxn>
                  <a:cxn ang="0">
                    <a:pos x="296" y="206"/>
                  </a:cxn>
                  <a:cxn ang="0">
                    <a:pos x="265" y="236"/>
                  </a:cxn>
                  <a:cxn ang="0">
                    <a:pos x="237" y="236"/>
                  </a:cxn>
                  <a:cxn ang="0">
                    <a:pos x="207" y="206"/>
                  </a:cxn>
                  <a:cxn ang="0">
                    <a:pos x="178" y="206"/>
                  </a:cxn>
                  <a:cxn ang="0">
                    <a:pos x="178" y="179"/>
                  </a:cxn>
                  <a:cxn ang="0">
                    <a:pos x="147" y="179"/>
                  </a:cxn>
                  <a:cxn ang="0">
                    <a:pos x="119" y="148"/>
                  </a:cxn>
                  <a:cxn ang="0">
                    <a:pos x="28" y="148"/>
                  </a:cxn>
                  <a:cxn ang="0">
                    <a:pos x="0" y="179"/>
                  </a:cxn>
                  <a:cxn ang="0">
                    <a:pos x="0" y="206"/>
                  </a:cxn>
                  <a:cxn ang="0">
                    <a:pos x="28" y="206"/>
                  </a:cxn>
                  <a:cxn ang="0">
                    <a:pos x="28" y="236"/>
                  </a:cxn>
                  <a:cxn ang="0">
                    <a:pos x="0" y="236"/>
                  </a:cxn>
                  <a:cxn ang="0">
                    <a:pos x="58" y="297"/>
                  </a:cxn>
                  <a:cxn ang="0">
                    <a:pos x="119" y="297"/>
                  </a:cxn>
                  <a:cxn ang="0">
                    <a:pos x="178" y="354"/>
                  </a:cxn>
                  <a:cxn ang="0">
                    <a:pos x="119" y="415"/>
                  </a:cxn>
                  <a:cxn ang="0">
                    <a:pos x="147" y="443"/>
                  </a:cxn>
                  <a:cxn ang="0">
                    <a:pos x="147" y="473"/>
                  </a:cxn>
                  <a:cxn ang="0">
                    <a:pos x="207" y="504"/>
                  </a:cxn>
                  <a:cxn ang="0">
                    <a:pos x="237" y="504"/>
                  </a:cxn>
                  <a:cxn ang="0">
                    <a:pos x="237" y="534"/>
                  </a:cxn>
                  <a:cxn ang="0">
                    <a:pos x="296" y="534"/>
                  </a:cxn>
                  <a:cxn ang="0">
                    <a:pos x="296" y="622"/>
                  </a:cxn>
                  <a:cxn ang="0">
                    <a:pos x="207" y="622"/>
                  </a:cxn>
                  <a:cxn ang="0">
                    <a:pos x="237" y="652"/>
                  </a:cxn>
                  <a:cxn ang="0">
                    <a:pos x="265" y="652"/>
                  </a:cxn>
                  <a:cxn ang="0">
                    <a:pos x="326" y="710"/>
                  </a:cxn>
                  <a:cxn ang="0">
                    <a:pos x="356" y="710"/>
                  </a:cxn>
                  <a:cxn ang="0">
                    <a:pos x="414" y="770"/>
                  </a:cxn>
                  <a:cxn ang="0">
                    <a:pos x="474" y="770"/>
                  </a:cxn>
                  <a:cxn ang="0">
                    <a:pos x="503" y="799"/>
                  </a:cxn>
                  <a:cxn ang="0">
                    <a:pos x="474" y="829"/>
                  </a:cxn>
                  <a:cxn ang="0">
                    <a:pos x="533" y="888"/>
                  </a:cxn>
                  <a:cxn ang="0">
                    <a:pos x="503" y="888"/>
                  </a:cxn>
                  <a:cxn ang="0">
                    <a:pos x="503" y="977"/>
                  </a:cxn>
                  <a:cxn ang="0">
                    <a:pos x="533" y="1007"/>
                  </a:cxn>
                  <a:cxn ang="0">
                    <a:pos x="563" y="977"/>
                  </a:cxn>
                  <a:cxn ang="0">
                    <a:pos x="563" y="88"/>
                  </a:cxn>
                  <a:cxn ang="0">
                    <a:pos x="533" y="88"/>
                  </a:cxn>
                  <a:cxn ang="0">
                    <a:pos x="503" y="59"/>
                  </a:cxn>
                  <a:cxn ang="0">
                    <a:pos x="474" y="59"/>
                  </a:cxn>
                  <a:cxn ang="0">
                    <a:pos x="444" y="29"/>
                  </a:cxn>
                </a:cxnLst>
                <a:rect l="0" t="0" r="r" b="b"/>
                <a:pathLst>
                  <a:path w="563" h="1007">
                    <a:moveTo>
                      <a:pt x="444" y="29"/>
                    </a:moveTo>
                    <a:lnTo>
                      <a:pt x="444" y="0"/>
                    </a:lnTo>
                    <a:lnTo>
                      <a:pt x="356" y="0"/>
                    </a:lnTo>
                    <a:lnTo>
                      <a:pt x="326" y="29"/>
                    </a:lnTo>
                    <a:lnTo>
                      <a:pt x="296" y="29"/>
                    </a:lnTo>
                    <a:lnTo>
                      <a:pt x="296" y="88"/>
                    </a:lnTo>
                    <a:lnTo>
                      <a:pt x="326" y="88"/>
                    </a:lnTo>
                    <a:lnTo>
                      <a:pt x="326" y="118"/>
                    </a:lnTo>
                    <a:lnTo>
                      <a:pt x="356" y="148"/>
                    </a:lnTo>
                    <a:lnTo>
                      <a:pt x="384" y="148"/>
                    </a:lnTo>
                    <a:lnTo>
                      <a:pt x="444" y="206"/>
                    </a:lnTo>
                    <a:lnTo>
                      <a:pt x="444" y="236"/>
                    </a:lnTo>
                    <a:lnTo>
                      <a:pt x="414" y="266"/>
                    </a:lnTo>
                    <a:lnTo>
                      <a:pt x="384" y="266"/>
                    </a:lnTo>
                    <a:lnTo>
                      <a:pt x="356" y="236"/>
                    </a:lnTo>
                    <a:lnTo>
                      <a:pt x="326" y="236"/>
                    </a:lnTo>
                    <a:lnTo>
                      <a:pt x="296" y="206"/>
                    </a:lnTo>
                    <a:lnTo>
                      <a:pt x="265" y="236"/>
                    </a:lnTo>
                    <a:lnTo>
                      <a:pt x="237" y="236"/>
                    </a:lnTo>
                    <a:lnTo>
                      <a:pt x="207" y="206"/>
                    </a:lnTo>
                    <a:lnTo>
                      <a:pt x="178" y="206"/>
                    </a:lnTo>
                    <a:lnTo>
                      <a:pt x="178" y="179"/>
                    </a:lnTo>
                    <a:lnTo>
                      <a:pt x="147" y="179"/>
                    </a:lnTo>
                    <a:lnTo>
                      <a:pt x="119" y="148"/>
                    </a:lnTo>
                    <a:lnTo>
                      <a:pt x="28" y="148"/>
                    </a:lnTo>
                    <a:lnTo>
                      <a:pt x="0" y="179"/>
                    </a:lnTo>
                    <a:lnTo>
                      <a:pt x="0" y="206"/>
                    </a:lnTo>
                    <a:lnTo>
                      <a:pt x="28" y="206"/>
                    </a:lnTo>
                    <a:lnTo>
                      <a:pt x="28" y="236"/>
                    </a:lnTo>
                    <a:lnTo>
                      <a:pt x="0" y="236"/>
                    </a:lnTo>
                    <a:lnTo>
                      <a:pt x="58" y="297"/>
                    </a:lnTo>
                    <a:lnTo>
                      <a:pt x="119" y="297"/>
                    </a:lnTo>
                    <a:lnTo>
                      <a:pt x="178" y="354"/>
                    </a:lnTo>
                    <a:lnTo>
                      <a:pt x="119" y="415"/>
                    </a:lnTo>
                    <a:lnTo>
                      <a:pt x="147" y="443"/>
                    </a:lnTo>
                    <a:lnTo>
                      <a:pt x="147" y="473"/>
                    </a:lnTo>
                    <a:lnTo>
                      <a:pt x="207" y="504"/>
                    </a:lnTo>
                    <a:lnTo>
                      <a:pt x="237" y="504"/>
                    </a:lnTo>
                    <a:lnTo>
                      <a:pt x="237" y="534"/>
                    </a:lnTo>
                    <a:lnTo>
                      <a:pt x="296" y="534"/>
                    </a:lnTo>
                    <a:lnTo>
                      <a:pt x="296" y="622"/>
                    </a:lnTo>
                    <a:lnTo>
                      <a:pt x="207" y="622"/>
                    </a:lnTo>
                    <a:lnTo>
                      <a:pt x="237" y="652"/>
                    </a:lnTo>
                    <a:lnTo>
                      <a:pt x="265" y="652"/>
                    </a:lnTo>
                    <a:lnTo>
                      <a:pt x="326" y="710"/>
                    </a:lnTo>
                    <a:lnTo>
                      <a:pt x="356" y="710"/>
                    </a:lnTo>
                    <a:lnTo>
                      <a:pt x="414" y="770"/>
                    </a:lnTo>
                    <a:lnTo>
                      <a:pt x="474" y="770"/>
                    </a:lnTo>
                    <a:lnTo>
                      <a:pt x="503" y="799"/>
                    </a:lnTo>
                    <a:lnTo>
                      <a:pt x="474" y="829"/>
                    </a:lnTo>
                    <a:lnTo>
                      <a:pt x="533" y="888"/>
                    </a:lnTo>
                    <a:lnTo>
                      <a:pt x="503" y="888"/>
                    </a:lnTo>
                    <a:lnTo>
                      <a:pt x="503" y="977"/>
                    </a:lnTo>
                    <a:lnTo>
                      <a:pt x="533" y="1007"/>
                    </a:lnTo>
                    <a:lnTo>
                      <a:pt x="563" y="977"/>
                    </a:lnTo>
                    <a:lnTo>
                      <a:pt x="563" y="88"/>
                    </a:lnTo>
                    <a:lnTo>
                      <a:pt x="533" y="88"/>
                    </a:lnTo>
                    <a:lnTo>
                      <a:pt x="503" y="59"/>
                    </a:lnTo>
                    <a:lnTo>
                      <a:pt x="474" y="59"/>
                    </a:lnTo>
                    <a:lnTo>
                      <a:pt x="444" y="29"/>
                    </a:lnTo>
                    <a:close/>
                  </a:path>
                </a:pathLst>
              </a:custGeom>
              <a:solidFill>
                <a:srgbClr val="E26359"/>
              </a:solidFill>
              <a:ln w="9525">
                <a:noFill/>
                <a:round/>
                <a:headEnd/>
                <a:tailEnd/>
              </a:ln>
            </p:spPr>
            <p:txBody>
              <a:bodyPr/>
              <a:lstStyle/>
              <a:p>
                <a:endParaRPr lang="en-GB"/>
              </a:p>
            </p:txBody>
          </p:sp>
          <p:sp>
            <p:nvSpPr>
              <p:cNvPr id="23604" name="Freeform 52"/>
              <p:cNvSpPr>
                <a:spLocks/>
              </p:cNvSpPr>
              <p:nvPr/>
            </p:nvSpPr>
            <p:spPr bwMode="auto">
              <a:xfrm>
                <a:off x="5576" y="3385"/>
                <a:ext cx="193" cy="333"/>
              </a:xfrm>
              <a:custGeom>
                <a:avLst/>
                <a:gdLst/>
                <a:ahLst/>
                <a:cxnLst>
                  <a:cxn ang="0">
                    <a:pos x="178" y="0"/>
                  </a:cxn>
                  <a:cxn ang="0">
                    <a:pos x="147" y="0"/>
                  </a:cxn>
                  <a:cxn ang="0">
                    <a:pos x="119" y="30"/>
                  </a:cxn>
                  <a:cxn ang="0">
                    <a:pos x="119" y="119"/>
                  </a:cxn>
                  <a:cxn ang="0">
                    <a:pos x="0" y="119"/>
                  </a:cxn>
                  <a:cxn ang="0">
                    <a:pos x="28" y="149"/>
                  </a:cxn>
                  <a:cxn ang="0">
                    <a:pos x="28" y="178"/>
                  </a:cxn>
                  <a:cxn ang="0">
                    <a:pos x="58" y="178"/>
                  </a:cxn>
                  <a:cxn ang="0">
                    <a:pos x="89" y="207"/>
                  </a:cxn>
                  <a:cxn ang="0">
                    <a:pos x="89" y="237"/>
                  </a:cxn>
                  <a:cxn ang="0">
                    <a:pos x="58" y="267"/>
                  </a:cxn>
                  <a:cxn ang="0">
                    <a:pos x="119" y="325"/>
                  </a:cxn>
                  <a:cxn ang="0">
                    <a:pos x="119" y="416"/>
                  </a:cxn>
                  <a:cxn ang="0">
                    <a:pos x="147" y="416"/>
                  </a:cxn>
                  <a:cxn ang="0">
                    <a:pos x="119" y="444"/>
                  </a:cxn>
                  <a:cxn ang="0">
                    <a:pos x="147" y="474"/>
                  </a:cxn>
                  <a:cxn ang="0">
                    <a:pos x="178" y="474"/>
                  </a:cxn>
                  <a:cxn ang="0">
                    <a:pos x="178" y="534"/>
                  </a:cxn>
                  <a:cxn ang="0">
                    <a:pos x="147" y="562"/>
                  </a:cxn>
                  <a:cxn ang="0">
                    <a:pos x="147" y="653"/>
                  </a:cxn>
                  <a:cxn ang="0">
                    <a:pos x="207" y="653"/>
                  </a:cxn>
                  <a:cxn ang="0">
                    <a:pos x="235" y="680"/>
                  </a:cxn>
                  <a:cxn ang="0">
                    <a:pos x="235" y="710"/>
                  </a:cxn>
                  <a:cxn ang="0">
                    <a:pos x="265" y="741"/>
                  </a:cxn>
                  <a:cxn ang="0">
                    <a:pos x="265" y="799"/>
                  </a:cxn>
                  <a:cxn ang="0">
                    <a:pos x="296" y="799"/>
                  </a:cxn>
                  <a:cxn ang="0">
                    <a:pos x="326" y="829"/>
                  </a:cxn>
                  <a:cxn ang="0">
                    <a:pos x="326" y="887"/>
                  </a:cxn>
                  <a:cxn ang="0">
                    <a:pos x="326" y="918"/>
                  </a:cxn>
                  <a:cxn ang="0">
                    <a:pos x="354" y="918"/>
                  </a:cxn>
                  <a:cxn ang="0">
                    <a:pos x="354" y="978"/>
                  </a:cxn>
                  <a:cxn ang="0">
                    <a:pos x="414" y="1036"/>
                  </a:cxn>
                  <a:cxn ang="0">
                    <a:pos x="414" y="1096"/>
                  </a:cxn>
                  <a:cxn ang="0">
                    <a:pos x="444" y="1125"/>
                  </a:cxn>
                  <a:cxn ang="0">
                    <a:pos x="503" y="1154"/>
                  </a:cxn>
                  <a:cxn ang="0">
                    <a:pos x="503" y="1214"/>
                  </a:cxn>
                  <a:cxn ang="0">
                    <a:pos x="533" y="1243"/>
                  </a:cxn>
                  <a:cxn ang="0">
                    <a:pos x="533" y="1273"/>
                  </a:cxn>
                  <a:cxn ang="0">
                    <a:pos x="591" y="1273"/>
                  </a:cxn>
                  <a:cxn ang="0">
                    <a:pos x="591" y="1303"/>
                  </a:cxn>
                  <a:cxn ang="0">
                    <a:pos x="621" y="1303"/>
                  </a:cxn>
                  <a:cxn ang="0">
                    <a:pos x="651" y="1332"/>
                  </a:cxn>
                  <a:cxn ang="0">
                    <a:pos x="770" y="1332"/>
                  </a:cxn>
                  <a:cxn ang="0">
                    <a:pos x="770" y="267"/>
                  </a:cxn>
                  <a:cxn ang="0">
                    <a:pos x="740" y="297"/>
                  </a:cxn>
                  <a:cxn ang="0">
                    <a:pos x="651" y="297"/>
                  </a:cxn>
                  <a:cxn ang="0">
                    <a:pos x="651" y="325"/>
                  </a:cxn>
                  <a:cxn ang="0">
                    <a:pos x="621" y="325"/>
                  </a:cxn>
                  <a:cxn ang="0">
                    <a:pos x="591" y="297"/>
                  </a:cxn>
                  <a:cxn ang="0">
                    <a:pos x="503" y="297"/>
                  </a:cxn>
                  <a:cxn ang="0">
                    <a:pos x="472" y="267"/>
                  </a:cxn>
                  <a:cxn ang="0">
                    <a:pos x="414" y="267"/>
                  </a:cxn>
                  <a:cxn ang="0">
                    <a:pos x="385" y="207"/>
                  </a:cxn>
                  <a:cxn ang="0">
                    <a:pos x="354" y="178"/>
                  </a:cxn>
                  <a:cxn ang="0">
                    <a:pos x="326" y="178"/>
                  </a:cxn>
                  <a:cxn ang="0">
                    <a:pos x="265" y="119"/>
                  </a:cxn>
                  <a:cxn ang="0">
                    <a:pos x="265" y="89"/>
                  </a:cxn>
                  <a:cxn ang="0">
                    <a:pos x="235" y="60"/>
                  </a:cxn>
                  <a:cxn ang="0">
                    <a:pos x="207" y="60"/>
                  </a:cxn>
                  <a:cxn ang="0">
                    <a:pos x="207" y="30"/>
                  </a:cxn>
                  <a:cxn ang="0">
                    <a:pos x="178" y="0"/>
                  </a:cxn>
                </a:cxnLst>
                <a:rect l="0" t="0" r="r" b="b"/>
                <a:pathLst>
                  <a:path w="770" h="1332">
                    <a:moveTo>
                      <a:pt x="178" y="0"/>
                    </a:moveTo>
                    <a:lnTo>
                      <a:pt x="147" y="0"/>
                    </a:lnTo>
                    <a:lnTo>
                      <a:pt x="119" y="30"/>
                    </a:lnTo>
                    <a:lnTo>
                      <a:pt x="119" y="119"/>
                    </a:lnTo>
                    <a:lnTo>
                      <a:pt x="0" y="119"/>
                    </a:lnTo>
                    <a:lnTo>
                      <a:pt x="28" y="149"/>
                    </a:lnTo>
                    <a:lnTo>
                      <a:pt x="28" y="178"/>
                    </a:lnTo>
                    <a:lnTo>
                      <a:pt x="58" y="178"/>
                    </a:lnTo>
                    <a:lnTo>
                      <a:pt x="89" y="207"/>
                    </a:lnTo>
                    <a:lnTo>
                      <a:pt x="89" y="237"/>
                    </a:lnTo>
                    <a:lnTo>
                      <a:pt x="58" y="267"/>
                    </a:lnTo>
                    <a:lnTo>
                      <a:pt x="119" y="325"/>
                    </a:lnTo>
                    <a:lnTo>
                      <a:pt x="119" y="416"/>
                    </a:lnTo>
                    <a:lnTo>
                      <a:pt x="147" y="416"/>
                    </a:lnTo>
                    <a:lnTo>
                      <a:pt x="119" y="444"/>
                    </a:lnTo>
                    <a:lnTo>
                      <a:pt x="147" y="474"/>
                    </a:lnTo>
                    <a:lnTo>
                      <a:pt x="178" y="474"/>
                    </a:lnTo>
                    <a:lnTo>
                      <a:pt x="178" y="534"/>
                    </a:lnTo>
                    <a:lnTo>
                      <a:pt x="147" y="562"/>
                    </a:lnTo>
                    <a:lnTo>
                      <a:pt x="147" y="653"/>
                    </a:lnTo>
                    <a:lnTo>
                      <a:pt x="207" y="653"/>
                    </a:lnTo>
                    <a:lnTo>
                      <a:pt x="235" y="680"/>
                    </a:lnTo>
                    <a:lnTo>
                      <a:pt x="235" y="710"/>
                    </a:lnTo>
                    <a:lnTo>
                      <a:pt x="265" y="741"/>
                    </a:lnTo>
                    <a:lnTo>
                      <a:pt x="265" y="799"/>
                    </a:lnTo>
                    <a:lnTo>
                      <a:pt x="296" y="799"/>
                    </a:lnTo>
                    <a:lnTo>
                      <a:pt x="326" y="829"/>
                    </a:lnTo>
                    <a:lnTo>
                      <a:pt x="326" y="887"/>
                    </a:lnTo>
                    <a:lnTo>
                      <a:pt x="326" y="918"/>
                    </a:lnTo>
                    <a:lnTo>
                      <a:pt x="354" y="918"/>
                    </a:lnTo>
                    <a:lnTo>
                      <a:pt x="354" y="978"/>
                    </a:lnTo>
                    <a:lnTo>
                      <a:pt x="414" y="1036"/>
                    </a:lnTo>
                    <a:lnTo>
                      <a:pt x="414" y="1096"/>
                    </a:lnTo>
                    <a:lnTo>
                      <a:pt x="444" y="1125"/>
                    </a:lnTo>
                    <a:lnTo>
                      <a:pt x="503" y="1154"/>
                    </a:lnTo>
                    <a:lnTo>
                      <a:pt x="503" y="1214"/>
                    </a:lnTo>
                    <a:lnTo>
                      <a:pt x="533" y="1243"/>
                    </a:lnTo>
                    <a:lnTo>
                      <a:pt x="533" y="1273"/>
                    </a:lnTo>
                    <a:lnTo>
                      <a:pt x="591" y="1273"/>
                    </a:lnTo>
                    <a:lnTo>
                      <a:pt x="591" y="1303"/>
                    </a:lnTo>
                    <a:lnTo>
                      <a:pt x="621" y="1303"/>
                    </a:lnTo>
                    <a:lnTo>
                      <a:pt x="651" y="1332"/>
                    </a:lnTo>
                    <a:lnTo>
                      <a:pt x="770" y="1332"/>
                    </a:lnTo>
                    <a:lnTo>
                      <a:pt x="770" y="267"/>
                    </a:lnTo>
                    <a:lnTo>
                      <a:pt x="740" y="297"/>
                    </a:lnTo>
                    <a:lnTo>
                      <a:pt x="651" y="297"/>
                    </a:lnTo>
                    <a:lnTo>
                      <a:pt x="651" y="325"/>
                    </a:lnTo>
                    <a:lnTo>
                      <a:pt x="621" y="325"/>
                    </a:lnTo>
                    <a:lnTo>
                      <a:pt x="591" y="297"/>
                    </a:lnTo>
                    <a:lnTo>
                      <a:pt x="503" y="297"/>
                    </a:lnTo>
                    <a:lnTo>
                      <a:pt x="472" y="267"/>
                    </a:lnTo>
                    <a:lnTo>
                      <a:pt x="414" y="267"/>
                    </a:lnTo>
                    <a:lnTo>
                      <a:pt x="385" y="207"/>
                    </a:lnTo>
                    <a:lnTo>
                      <a:pt x="354" y="178"/>
                    </a:lnTo>
                    <a:lnTo>
                      <a:pt x="326" y="178"/>
                    </a:lnTo>
                    <a:lnTo>
                      <a:pt x="265" y="119"/>
                    </a:lnTo>
                    <a:lnTo>
                      <a:pt x="265" y="89"/>
                    </a:lnTo>
                    <a:lnTo>
                      <a:pt x="235" y="60"/>
                    </a:lnTo>
                    <a:lnTo>
                      <a:pt x="207" y="60"/>
                    </a:lnTo>
                    <a:lnTo>
                      <a:pt x="207" y="30"/>
                    </a:lnTo>
                    <a:lnTo>
                      <a:pt x="178" y="0"/>
                    </a:lnTo>
                    <a:close/>
                  </a:path>
                </a:pathLst>
              </a:custGeom>
              <a:solidFill>
                <a:srgbClr val="99D6AB"/>
              </a:solidFill>
              <a:ln w="9525">
                <a:noFill/>
                <a:round/>
                <a:headEnd/>
                <a:tailEnd/>
              </a:ln>
            </p:spPr>
            <p:txBody>
              <a:bodyPr/>
              <a:lstStyle/>
              <a:p>
                <a:endParaRPr lang="en-GB"/>
              </a:p>
            </p:txBody>
          </p:sp>
          <p:sp>
            <p:nvSpPr>
              <p:cNvPr id="23605" name="Freeform 53"/>
              <p:cNvSpPr>
                <a:spLocks/>
              </p:cNvSpPr>
              <p:nvPr/>
            </p:nvSpPr>
            <p:spPr bwMode="auto">
              <a:xfrm>
                <a:off x="5628" y="3385"/>
                <a:ext cx="111" cy="82"/>
              </a:xfrm>
              <a:custGeom>
                <a:avLst/>
                <a:gdLst/>
                <a:ahLst/>
                <a:cxnLst>
                  <a:cxn ang="0">
                    <a:pos x="89" y="0"/>
                  </a:cxn>
                  <a:cxn ang="0">
                    <a:pos x="28" y="0"/>
                  </a:cxn>
                  <a:cxn ang="0">
                    <a:pos x="0" y="30"/>
                  </a:cxn>
                  <a:cxn ang="0">
                    <a:pos x="0" y="60"/>
                  </a:cxn>
                  <a:cxn ang="0">
                    <a:pos x="28" y="60"/>
                  </a:cxn>
                  <a:cxn ang="0">
                    <a:pos x="58" y="89"/>
                  </a:cxn>
                  <a:cxn ang="0">
                    <a:pos x="58" y="119"/>
                  </a:cxn>
                  <a:cxn ang="0">
                    <a:pos x="119" y="178"/>
                  </a:cxn>
                  <a:cxn ang="0">
                    <a:pos x="147" y="178"/>
                  </a:cxn>
                  <a:cxn ang="0">
                    <a:pos x="178" y="207"/>
                  </a:cxn>
                  <a:cxn ang="0">
                    <a:pos x="207" y="267"/>
                  </a:cxn>
                  <a:cxn ang="0">
                    <a:pos x="265" y="267"/>
                  </a:cxn>
                  <a:cxn ang="0">
                    <a:pos x="296" y="297"/>
                  </a:cxn>
                  <a:cxn ang="0">
                    <a:pos x="384" y="297"/>
                  </a:cxn>
                  <a:cxn ang="0">
                    <a:pos x="414" y="325"/>
                  </a:cxn>
                  <a:cxn ang="0">
                    <a:pos x="444" y="325"/>
                  </a:cxn>
                  <a:cxn ang="0">
                    <a:pos x="437" y="318"/>
                  </a:cxn>
                  <a:cxn ang="0">
                    <a:pos x="414" y="297"/>
                  </a:cxn>
                  <a:cxn ang="0">
                    <a:pos x="384" y="267"/>
                  </a:cxn>
                  <a:cxn ang="0">
                    <a:pos x="384" y="237"/>
                  </a:cxn>
                  <a:cxn ang="0">
                    <a:pos x="356" y="207"/>
                  </a:cxn>
                  <a:cxn ang="0">
                    <a:pos x="356" y="178"/>
                  </a:cxn>
                  <a:cxn ang="0">
                    <a:pos x="296" y="149"/>
                  </a:cxn>
                  <a:cxn ang="0">
                    <a:pos x="296" y="60"/>
                  </a:cxn>
                  <a:cxn ang="0">
                    <a:pos x="237" y="60"/>
                  </a:cxn>
                  <a:cxn ang="0">
                    <a:pos x="207" y="89"/>
                  </a:cxn>
                  <a:cxn ang="0">
                    <a:pos x="178" y="89"/>
                  </a:cxn>
                  <a:cxn ang="0">
                    <a:pos x="147" y="60"/>
                  </a:cxn>
                  <a:cxn ang="0">
                    <a:pos x="119" y="60"/>
                  </a:cxn>
                  <a:cxn ang="0">
                    <a:pos x="119" y="30"/>
                  </a:cxn>
                  <a:cxn ang="0">
                    <a:pos x="89" y="0"/>
                  </a:cxn>
                </a:cxnLst>
                <a:rect l="0" t="0" r="r" b="b"/>
                <a:pathLst>
                  <a:path w="444" h="325">
                    <a:moveTo>
                      <a:pt x="89" y="0"/>
                    </a:moveTo>
                    <a:lnTo>
                      <a:pt x="28" y="0"/>
                    </a:lnTo>
                    <a:lnTo>
                      <a:pt x="0" y="30"/>
                    </a:lnTo>
                    <a:lnTo>
                      <a:pt x="0" y="60"/>
                    </a:lnTo>
                    <a:lnTo>
                      <a:pt x="28" y="60"/>
                    </a:lnTo>
                    <a:lnTo>
                      <a:pt x="58" y="89"/>
                    </a:lnTo>
                    <a:lnTo>
                      <a:pt x="58" y="119"/>
                    </a:lnTo>
                    <a:lnTo>
                      <a:pt x="119" y="178"/>
                    </a:lnTo>
                    <a:lnTo>
                      <a:pt x="147" y="178"/>
                    </a:lnTo>
                    <a:lnTo>
                      <a:pt x="178" y="207"/>
                    </a:lnTo>
                    <a:lnTo>
                      <a:pt x="207" y="267"/>
                    </a:lnTo>
                    <a:lnTo>
                      <a:pt x="265" y="267"/>
                    </a:lnTo>
                    <a:lnTo>
                      <a:pt x="296" y="297"/>
                    </a:lnTo>
                    <a:lnTo>
                      <a:pt x="384" y="297"/>
                    </a:lnTo>
                    <a:lnTo>
                      <a:pt x="414" y="325"/>
                    </a:lnTo>
                    <a:lnTo>
                      <a:pt x="444" y="325"/>
                    </a:lnTo>
                    <a:lnTo>
                      <a:pt x="437" y="318"/>
                    </a:lnTo>
                    <a:lnTo>
                      <a:pt x="414" y="297"/>
                    </a:lnTo>
                    <a:lnTo>
                      <a:pt x="384" y="267"/>
                    </a:lnTo>
                    <a:lnTo>
                      <a:pt x="384" y="237"/>
                    </a:lnTo>
                    <a:lnTo>
                      <a:pt x="356" y="207"/>
                    </a:lnTo>
                    <a:lnTo>
                      <a:pt x="356" y="178"/>
                    </a:lnTo>
                    <a:lnTo>
                      <a:pt x="296" y="149"/>
                    </a:lnTo>
                    <a:lnTo>
                      <a:pt x="296" y="60"/>
                    </a:lnTo>
                    <a:lnTo>
                      <a:pt x="237" y="60"/>
                    </a:lnTo>
                    <a:lnTo>
                      <a:pt x="207" y="89"/>
                    </a:lnTo>
                    <a:lnTo>
                      <a:pt x="178" y="89"/>
                    </a:lnTo>
                    <a:lnTo>
                      <a:pt x="147" y="60"/>
                    </a:lnTo>
                    <a:lnTo>
                      <a:pt x="119" y="60"/>
                    </a:lnTo>
                    <a:lnTo>
                      <a:pt x="119" y="30"/>
                    </a:lnTo>
                    <a:lnTo>
                      <a:pt x="89" y="0"/>
                    </a:lnTo>
                    <a:close/>
                  </a:path>
                </a:pathLst>
              </a:custGeom>
              <a:solidFill>
                <a:srgbClr val="E26359"/>
              </a:solidFill>
              <a:ln w="9525">
                <a:noFill/>
                <a:round/>
                <a:headEnd/>
                <a:tailEnd/>
              </a:ln>
            </p:spPr>
            <p:txBody>
              <a:bodyPr/>
              <a:lstStyle/>
              <a:p>
                <a:endParaRPr lang="en-GB"/>
              </a:p>
            </p:txBody>
          </p:sp>
          <p:sp>
            <p:nvSpPr>
              <p:cNvPr id="23606" name="Freeform 54"/>
              <p:cNvSpPr>
                <a:spLocks/>
              </p:cNvSpPr>
              <p:nvPr/>
            </p:nvSpPr>
            <p:spPr bwMode="auto">
              <a:xfrm>
                <a:off x="5621" y="3385"/>
                <a:ext cx="7" cy="8"/>
              </a:xfrm>
              <a:custGeom>
                <a:avLst/>
                <a:gdLst/>
                <a:ahLst/>
                <a:cxnLst>
                  <a:cxn ang="0">
                    <a:pos x="29" y="30"/>
                  </a:cxn>
                  <a:cxn ang="0">
                    <a:pos x="29" y="0"/>
                  </a:cxn>
                  <a:cxn ang="0">
                    <a:pos x="0" y="0"/>
                  </a:cxn>
                  <a:cxn ang="0">
                    <a:pos x="29" y="30"/>
                  </a:cxn>
                </a:cxnLst>
                <a:rect l="0" t="0" r="r" b="b"/>
                <a:pathLst>
                  <a:path w="29" h="30">
                    <a:moveTo>
                      <a:pt x="29" y="30"/>
                    </a:moveTo>
                    <a:lnTo>
                      <a:pt x="29" y="0"/>
                    </a:lnTo>
                    <a:lnTo>
                      <a:pt x="0" y="0"/>
                    </a:lnTo>
                    <a:lnTo>
                      <a:pt x="29" y="30"/>
                    </a:lnTo>
                    <a:close/>
                  </a:path>
                </a:pathLst>
              </a:custGeom>
              <a:solidFill>
                <a:srgbClr val="FCA77E"/>
              </a:solidFill>
              <a:ln w="9525">
                <a:noFill/>
                <a:round/>
                <a:headEnd/>
                <a:tailEnd/>
              </a:ln>
            </p:spPr>
            <p:txBody>
              <a:bodyPr/>
              <a:lstStyle/>
              <a:p>
                <a:endParaRPr lang="en-GB"/>
              </a:p>
            </p:txBody>
          </p:sp>
          <p:sp>
            <p:nvSpPr>
              <p:cNvPr id="23607" name="Freeform 55"/>
              <p:cNvSpPr>
                <a:spLocks/>
              </p:cNvSpPr>
              <p:nvPr/>
            </p:nvSpPr>
            <p:spPr bwMode="auto">
              <a:xfrm>
                <a:off x="5732" y="3785"/>
                <a:ext cx="37" cy="126"/>
              </a:xfrm>
              <a:custGeom>
                <a:avLst/>
                <a:gdLst/>
                <a:ahLst/>
                <a:cxnLst>
                  <a:cxn ang="0">
                    <a:pos x="119" y="0"/>
                  </a:cxn>
                  <a:cxn ang="0">
                    <a:pos x="89" y="30"/>
                  </a:cxn>
                  <a:cxn ang="0">
                    <a:pos x="119" y="30"/>
                  </a:cxn>
                  <a:cxn ang="0">
                    <a:pos x="60" y="90"/>
                  </a:cxn>
                  <a:cxn ang="0">
                    <a:pos x="60" y="148"/>
                  </a:cxn>
                  <a:cxn ang="0">
                    <a:pos x="89" y="179"/>
                  </a:cxn>
                  <a:cxn ang="0">
                    <a:pos x="60" y="179"/>
                  </a:cxn>
                  <a:cxn ang="0">
                    <a:pos x="30" y="148"/>
                  </a:cxn>
                  <a:cxn ang="0">
                    <a:pos x="30" y="179"/>
                  </a:cxn>
                  <a:cxn ang="0">
                    <a:pos x="0" y="209"/>
                  </a:cxn>
                  <a:cxn ang="0">
                    <a:pos x="0" y="236"/>
                  </a:cxn>
                  <a:cxn ang="0">
                    <a:pos x="30" y="236"/>
                  </a:cxn>
                  <a:cxn ang="0">
                    <a:pos x="60" y="267"/>
                  </a:cxn>
                  <a:cxn ang="0">
                    <a:pos x="30" y="297"/>
                  </a:cxn>
                  <a:cxn ang="0">
                    <a:pos x="30" y="355"/>
                  </a:cxn>
                  <a:cxn ang="0">
                    <a:pos x="0" y="355"/>
                  </a:cxn>
                  <a:cxn ang="0">
                    <a:pos x="89" y="445"/>
                  </a:cxn>
                  <a:cxn ang="0">
                    <a:pos x="89" y="474"/>
                  </a:cxn>
                  <a:cxn ang="0">
                    <a:pos x="119" y="474"/>
                  </a:cxn>
                  <a:cxn ang="0">
                    <a:pos x="149" y="504"/>
                  </a:cxn>
                  <a:cxn ang="0">
                    <a:pos x="149" y="0"/>
                  </a:cxn>
                  <a:cxn ang="0">
                    <a:pos x="119" y="0"/>
                  </a:cxn>
                </a:cxnLst>
                <a:rect l="0" t="0" r="r" b="b"/>
                <a:pathLst>
                  <a:path w="149" h="504">
                    <a:moveTo>
                      <a:pt x="119" y="0"/>
                    </a:moveTo>
                    <a:lnTo>
                      <a:pt x="89" y="30"/>
                    </a:lnTo>
                    <a:lnTo>
                      <a:pt x="119" y="30"/>
                    </a:lnTo>
                    <a:lnTo>
                      <a:pt x="60" y="90"/>
                    </a:lnTo>
                    <a:lnTo>
                      <a:pt x="60" y="148"/>
                    </a:lnTo>
                    <a:lnTo>
                      <a:pt x="89" y="179"/>
                    </a:lnTo>
                    <a:lnTo>
                      <a:pt x="60" y="179"/>
                    </a:lnTo>
                    <a:lnTo>
                      <a:pt x="30" y="148"/>
                    </a:lnTo>
                    <a:lnTo>
                      <a:pt x="30" y="179"/>
                    </a:lnTo>
                    <a:lnTo>
                      <a:pt x="0" y="209"/>
                    </a:lnTo>
                    <a:lnTo>
                      <a:pt x="0" y="236"/>
                    </a:lnTo>
                    <a:lnTo>
                      <a:pt x="30" y="236"/>
                    </a:lnTo>
                    <a:lnTo>
                      <a:pt x="60" y="267"/>
                    </a:lnTo>
                    <a:lnTo>
                      <a:pt x="30" y="297"/>
                    </a:lnTo>
                    <a:lnTo>
                      <a:pt x="30" y="355"/>
                    </a:lnTo>
                    <a:lnTo>
                      <a:pt x="0" y="355"/>
                    </a:lnTo>
                    <a:lnTo>
                      <a:pt x="89" y="445"/>
                    </a:lnTo>
                    <a:lnTo>
                      <a:pt x="89" y="474"/>
                    </a:lnTo>
                    <a:lnTo>
                      <a:pt x="119" y="474"/>
                    </a:lnTo>
                    <a:lnTo>
                      <a:pt x="149" y="504"/>
                    </a:lnTo>
                    <a:lnTo>
                      <a:pt x="149" y="0"/>
                    </a:lnTo>
                    <a:lnTo>
                      <a:pt x="119" y="0"/>
                    </a:lnTo>
                    <a:close/>
                  </a:path>
                </a:pathLst>
              </a:custGeom>
              <a:solidFill>
                <a:srgbClr val="99D6AB"/>
              </a:solidFill>
              <a:ln w="9525">
                <a:noFill/>
                <a:round/>
                <a:headEnd/>
                <a:tailEnd/>
              </a:ln>
            </p:spPr>
            <p:txBody>
              <a:bodyPr/>
              <a:lstStyle/>
              <a:p>
                <a:endParaRPr lang="en-GB"/>
              </a:p>
            </p:txBody>
          </p:sp>
          <p:sp>
            <p:nvSpPr>
              <p:cNvPr id="23608" name="Freeform 56"/>
              <p:cNvSpPr>
                <a:spLocks/>
              </p:cNvSpPr>
              <p:nvPr/>
            </p:nvSpPr>
            <p:spPr bwMode="auto">
              <a:xfrm>
                <a:off x="5761" y="3733"/>
                <a:ext cx="8" cy="22"/>
              </a:xfrm>
              <a:custGeom>
                <a:avLst/>
                <a:gdLst/>
                <a:ahLst/>
                <a:cxnLst>
                  <a:cxn ang="0">
                    <a:pos x="0" y="60"/>
                  </a:cxn>
                  <a:cxn ang="0">
                    <a:pos x="30" y="88"/>
                  </a:cxn>
                  <a:cxn ang="0">
                    <a:pos x="30" y="0"/>
                  </a:cxn>
                  <a:cxn ang="0">
                    <a:pos x="0" y="0"/>
                  </a:cxn>
                  <a:cxn ang="0">
                    <a:pos x="0" y="60"/>
                  </a:cxn>
                </a:cxnLst>
                <a:rect l="0" t="0" r="r" b="b"/>
                <a:pathLst>
                  <a:path w="30" h="88">
                    <a:moveTo>
                      <a:pt x="0" y="60"/>
                    </a:moveTo>
                    <a:lnTo>
                      <a:pt x="30" y="88"/>
                    </a:lnTo>
                    <a:lnTo>
                      <a:pt x="30" y="0"/>
                    </a:lnTo>
                    <a:lnTo>
                      <a:pt x="0" y="0"/>
                    </a:lnTo>
                    <a:lnTo>
                      <a:pt x="0" y="60"/>
                    </a:lnTo>
                    <a:close/>
                  </a:path>
                </a:pathLst>
              </a:custGeom>
              <a:solidFill>
                <a:srgbClr val="99D6AB"/>
              </a:solidFill>
              <a:ln w="9525">
                <a:noFill/>
                <a:round/>
                <a:headEnd/>
                <a:tailEnd/>
              </a:ln>
            </p:spPr>
            <p:txBody>
              <a:bodyPr/>
              <a:lstStyle/>
              <a:p>
                <a:endParaRPr lang="en-GB"/>
              </a:p>
            </p:txBody>
          </p:sp>
          <p:sp>
            <p:nvSpPr>
              <p:cNvPr id="23609" name="Freeform 57"/>
              <p:cNvSpPr>
                <a:spLocks/>
              </p:cNvSpPr>
              <p:nvPr/>
            </p:nvSpPr>
            <p:spPr bwMode="auto">
              <a:xfrm>
                <a:off x="3598" y="1047"/>
                <a:ext cx="15" cy="7"/>
              </a:xfrm>
              <a:custGeom>
                <a:avLst/>
                <a:gdLst/>
                <a:ahLst/>
                <a:cxnLst>
                  <a:cxn ang="0">
                    <a:pos x="0" y="0"/>
                  </a:cxn>
                  <a:cxn ang="0">
                    <a:pos x="0" y="30"/>
                  </a:cxn>
                  <a:cxn ang="0">
                    <a:pos x="57" y="30"/>
                  </a:cxn>
                  <a:cxn ang="0">
                    <a:pos x="29" y="0"/>
                  </a:cxn>
                  <a:cxn ang="0">
                    <a:pos x="0" y="0"/>
                  </a:cxn>
                </a:cxnLst>
                <a:rect l="0" t="0" r="r" b="b"/>
                <a:pathLst>
                  <a:path w="57" h="30">
                    <a:moveTo>
                      <a:pt x="0" y="0"/>
                    </a:moveTo>
                    <a:lnTo>
                      <a:pt x="0" y="30"/>
                    </a:lnTo>
                    <a:lnTo>
                      <a:pt x="57" y="30"/>
                    </a:lnTo>
                    <a:lnTo>
                      <a:pt x="29" y="0"/>
                    </a:lnTo>
                    <a:lnTo>
                      <a:pt x="0" y="0"/>
                    </a:lnTo>
                    <a:close/>
                  </a:path>
                </a:pathLst>
              </a:custGeom>
              <a:solidFill>
                <a:srgbClr val="8FB5BE"/>
              </a:solidFill>
              <a:ln w="9525">
                <a:noFill/>
                <a:round/>
                <a:headEnd/>
                <a:tailEnd/>
              </a:ln>
            </p:spPr>
            <p:txBody>
              <a:bodyPr/>
              <a:lstStyle/>
              <a:p>
                <a:endParaRPr lang="en-GB"/>
              </a:p>
            </p:txBody>
          </p:sp>
          <p:sp>
            <p:nvSpPr>
              <p:cNvPr id="23610" name="Freeform 58"/>
              <p:cNvSpPr>
                <a:spLocks/>
              </p:cNvSpPr>
              <p:nvPr/>
            </p:nvSpPr>
            <p:spPr bwMode="auto">
              <a:xfrm>
                <a:off x="3376" y="1239"/>
                <a:ext cx="7" cy="8"/>
              </a:xfrm>
              <a:custGeom>
                <a:avLst/>
                <a:gdLst/>
                <a:ahLst/>
                <a:cxnLst>
                  <a:cxn ang="0">
                    <a:pos x="29" y="29"/>
                  </a:cxn>
                  <a:cxn ang="0">
                    <a:pos x="29" y="0"/>
                  </a:cxn>
                  <a:cxn ang="0">
                    <a:pos x="0" y="29"/>
                  </a:cxn>
                  <a:cxn ang="0">
                    <a:pos x="29" y="29"/>
                  </a:cxn>
                </a:cxnLst>
                <a:rect l="0" t="0" r="r" b="b"/>
                <a:pathLst>
                  <a:path w="29" h="29">
                    <a:moveTo>
                      <a:pt x="29" y="29"/>
                    </a:moveTo>
                    <a:lnTo>
                      <a:pt x="29" y="0"/>
                    </a:lnTo>
                    <a:lnTo>
                      <a:pt x="0" y="29"/>
                    </a:lnTo>
                    <a:lnTo>
                      <a:pt x="29" y="29"/>
                    </a:lnTo>
                    <a:close/>
                  </a:path>
                </a:pathLst>
              </a:custGeom>
              <a:solidFill>
                <a:srgbClr val="8FB5BE"/>
              </a:solidFill>
              <a:ln w="9525">
                <a:noFill/>
                <a:round/>
                <a:headEnd/>
                <a:tailEnd/>
              </a:ln>
            </p:spPr>
            <p:txBody>
              <a:bodyPr/>
              <a:lstStyle/>
              <a:p>
                <a:endParaRPr lang="en-GB"/>
              </a:p>
            </p:txBody>
          </p:sp>
          <p:sp>
            <p:nvSpPr>
              <p:cNvPr id="23611" name="Freeform 59"/>
              <p:cNvSpPr>
                <a:spLocks/>
              </p:cNvSpPr>
              <p:nvPr/>
            </p:nvSpPr>
            <p:spPr bwMode="auto">
              <a:xfrm>
                <a:off x="3287" y="1365"/>
                <a:ext cx="7" cy="7"/>
              </a:xfrm>
              <a:custGeom>
                <a:avLst/>
                <a:gdLst/>
                <a:ahLst/>
                <a:cxnLst>
                  <a:cxn ang="0">
                    <a:pos x="0" y="0"/>
                  </a:cxn>
                  <a:cxn ang="0">
                    <a:pos x="0" y="27"/>
                  </a:cxn>
                  <a:cxn ang="0">
                    <a:pos x="27" y="27"/>
                  </a:cxn>
                  <a:cxn ang="0">
                    <a:pos x="0" y="0"/>
                  </a:cxn>
                </a:cxnLst>
                <a:rect l="0" t="0" r="r" b="b"/>
                <a:pathLst>
                  <a:path w="27" h="27">
                    <a:moveTo>
                      <a:pt x="0" y="0"/>
                    </a:moveTo>
                    <a:lnTo>
                      <a:pt x="0" y="27"/>
                    </a:lnTo>
                    <a:lnTo>
                      <a:pt x="27" y="27"/>
                    </a:lnTo>
                    <a:lnTo>
                      <a:pt x="0" y="0"/>
                    </a:lnTo>
                    <a:close/>
                  </a:path>
                </a:pathLst>
              </a:custGeom>
              <a:solidFill>
                <a:srgbClr val="8FB5BE"/>
              </a:solidFill>
              <a:ln w="9525">
                <a:noFill/>
                <a:round/>
                <a:headEnd/>
                <a:tailEnd/>
              </a:ln>
            </p:spPr>
            <p:txBody>
              <a:bodyPr/>
              <a:lstStyle/>
              <a:p>
                <a:endParaRPr lang="en-GB"/>
              </a:p>
            </p:txBody>
          </p:sp>
          <p:sp>
            <p:nvSpPr>
              <p:cNvPr id="23612" name="Freeform 60"/>
              <p:cNvSpPr>
                <a:spLocks/>
              </p:cNvSpPr>
              <p:nvPr/>
            </p:nvSpPr>
            <p:spPr bwMode="auto">
              <a:xfrm>
                <a:off x="3642" y="1587"/>
                <a:ext cx="8" cy="7"/>
              </a:xfrm>
              <a:custGeom>
                <a:avLst/>
                <a:gdLst/>
                <a:ahLst/>
                <a:cxnLst>
                  <a:cxn ang="0">
                    <a:pos x="30" y="0"/>
                  </a:cxn>
                  <a:cxn ang="0">
                    <a:pos x="0" y="0"/>
                  </a:cxn>
                  <a:cxn ang="0">
                    <a:pos x="30" y="30"/>
                  </a:cxn>
                  <a:cxn ang="0">
                    <a:pos x="30" y="0"/>
                  </a:cxn>
                </a:cxnLst>
                <a:rect l="0" t="0" r="r" b="b"/>
                <a:pathLst>
                  <a:path w="30" h="30">
                    <a:moveTo>
                      <a:pt x="30" y="0"/>
                    </a:moveTo>
                    <a:lnTo>
                      <a:pt x="0" y="0"/>
                    </a:lnTo>
                    <a:lnTo>
                      <a:pt x="30" y="30"/>
                    </a:lnTo>
                    <a:lnTo>
                      <a:pt x="30" y="0"/>
                    </a:lnTo>
                    <a:close/>
                  </a:path>
                </a:pathLst>
              </a:custGeom>
              <a:solidFill>
                <a:srgbClr val="FCA77E"/>
              </a:solidFill>
              <a:ln w="9525">
                <a:noFill/>
                <a:round/>
                <a:headEnd/>
                <a:tailEnd/>
              </a:ln>
            </p:spPr>
            <p:txBody>
              <a:bodyPr/>
              <a:lstStyle/>
              <a:p>
                <a:endParaRPr lang="en-GB"/>
              </a:p>
            </p:txBody>
          </p:sp>
          <p:sp>
            <p:nvSpPr>
              <p:cNvPr id="23613" name="Freeform 61"/>
              <p:cNvSpPr>
                <a:spLocks/>
              </p:cNvSpPr>
              <p:nvPr/>
            </p:nvSpPr>
            <p:spPr bwMode="auto">
              <a:xfrm>
                <a:off x="2946" y="1543"/>
                <a:ext cx="15" cy="7"/>
              </a:xfrm>
              <a:custGeom>
                <a:avLst/>
                <a:gdLst/>
                <a:ahLst/>
                <a:cxnLst>
                  <a:cxn ang="0">
                    <a:pos x="0" y="0"/>
                  </a:cxn>
                  <a:cxn ang="0">
                    <a:pos x="0" y="29"/>
                  </a:cxn>
                  <a:cxn ang="0">
                    <a:pos x="30" y="29"/>
                  </a:cxn>
                  <a:cxn ang="0">
                    <a:pos x="61" y="0"/>
                  </a:cxn>
                  <a:cxn ang="0">
                    <a:pos x="0" y="0"/>
                  </a:cxn>
                </a:cxnLst>
                <a:rect l="0" t="0" r="r" b="b"/>
                <a:pathLst>
                  <a:path w="61" h="29">
                    <a:moveTo>
                      <a:pt x="0" y="0"/>
                    </a:moveTo>
                    <a:lnTo>
                      <a:pt x="0" y="29"/>
                    </a:lnTo>
                    <a:lnTo>
                      <a:pt x="30" y="29"/>
                    </a:lnTo>
                    <a:lnTo>
                      <a:pt x="61" y="0"/>
                    </a:lnTo>
                    <a:lnTo>
                      <a:pt x="0" y="0"/>
                    </a:lnTo>
                    <a:close/>
                  </a:path>
                </a:pathLst>
              </a:custGeom>
              <a:solidFill>
                <a:srgbClr val="8FB5BE"/>
              </a:solidFill>
              <a:ln w="9525">
                <a:noFill/>
                <a:round/>
                <a:headEnd/>
                <a:tailEnd/>
              </a:ln>
            </p:spPr>
            <p:txBody>
              <a:bodyPr/>
              <a:lstStyle/>
              <a:p>
                <a:endParaRPr lang="en-GB"/>
              </a:p>
            </p:txBody>
          </p:sp>
          <p:sp>
            <p:nvSpPr>
              <p:cNvPr id="23614" name="Freeform 62"/>
              <p:cNvSpPr>
                <a:spLocks/>
              </p:cNvSpPr>
              <p:nvPr/>
            </p:nvSpPr>
            <p:spPr bwMode="auto">
              <a:xfrm>
                <a:off x="2902" y="1572"/>
                <a:ext cx="22" cy="7"/>
              </a:xfrm>
              <a:custGeom>
                <a:avLst/>
                <a:gdLst/>
                <a:ahLst/>
                <a:cxnLst>
                  <a:cxn ang="0">
                    <a:pos x="89" y="28"/>
                  </a:cxn>
                  <a:cxn ang="0">
                    <a:pos x="59" y="0"/>
                  </a:cxn>
                  <a:cxn ang="0">
                    <a:pos x="0" y="0"/>
                  </a:cxn>
                  <a:cxn ang="0">
                    <a:pos x="29" y="28"/>
                  </a:cxn>
                  <a:cxn ang="0">
                    <a:pos x="89" y="28"/>
                  </a:cxn>
                </a:cxnLst>
                <a:rect l="0" t="0" r="r" b="b"/>
                <a:pathLst>
                  <a:path w="89" h="28">
                    <a:moveTo>
                      <a:pt x="89" y="28"/>
                    </a:moveTo>
                    <a:lnTo>
                      <a:pt x="59" y="0"/>
                    </a:lnTo>
                    <a:lnTo>
                      <a:pt x="0" y="0"/>
                    </a:lnTo>
                    <a:lnTo>
                      <a:pt x="29" y="28"/>
                    </a:lnTo>
                    <a:lnTo>
                      <a:pt x="89" y="28"/>
                    </a:lnTo>
                    <a:close/>
                  </a:path>
                </a:pathLst>
              </a:custGeom>
              <a:solidFill>
                <a:srgbClr val="8FB5BE"/>
              </a:solidFill>
              <a:ln w="9525">
                <a:noFill/>
                <a:round/>
                <a:headEnd/>
                <a:tailEnd/>
              </a:ln>
            </p:spPr>
            <p:txBody>
              <a:bodyPr/>
              <a:lstStyle/>
              <a:p>
                <a:endParaRPr lang="en-GB"/>
              </a:p>
            </p:txBody>
          </p:sp>
          <p:sp>
            <p:nvSpPr>
              <p:cNvPr id="23615" name="Freeform 63"/>
              <p:cNvSpPr>
                <a:spLocks/>
              </p:cNvSpPr>
              <p:nvPr/>
            </p:nvSpPr>
            <p:spPr bwMode="auto">
              <a:xfrm>
                <a:off x="2909" y="1565"/>
                <a:ext cx="7" cy="7"/>
              </a:xfrm>
              <a:custGeom>
                <a:avLst/>
                <a:gdLst/>
                <a:ahLst/>
                <a:cxnLst>
                  <a:cxn ang="0">
                    <a:pos x="0" y="0"/>
                  </a:cxn>
                  <a:cxn ang="0">
                    <a:pos x="30" y="30"/>
                  </a:cxn>
                  <a:cxn ang="0">
                    <a:pos x="30" y="0"/>
                  </a:cxn>
                  <a:cxn ang="0">
                    <a:pos x="0" y="0"/>
                  </a:cxn>
                </a:cxnLst>
                <a:rect l="0" t="0" r="r" b="b"/>
                <a:pathLst>
                  <a:path w="30" h="30">
                    <a:moveTo>
                      <a:pt x="0" y="0"/>
                    </a:moveTo>
                    <a:lnTo>
                      <a:pt x="30" y="30"/>
                    </a:lnTo>
                    <a:lnTo>
                      <a:pt x="30" y="0"/>
                    </a:lnTo>
                    <a:lnTo>
                      <a:pt x="0" y="0"/>
                    </a:lnTo>
                    <a:close/>
                  </a:path>
                </a:pathLst>
              </a:custGeom>
              <a:solidFill>
                <a:srgbClr val="8FB5BE"/>
              </a:solidFill>
              <a:ln w="9525">
                <a:noFill/>
                <a:round/>
                <a:headEnd/>
                <a:tailEnd/>
              </a:ln>
            </p:spPr>
            <p:txBody>
              <a:bodyPr/>
              <a:lstStyle/>
              <a:p>
                <a:endParaRPr lang="en-GB"/>
              </a:p>
            </p:txBody>
          </p:sp>
          <p:sp>
            <p:nvSpPr>
              <p:cNvPr id="23616" name="Freeform 64"/>
              <p:cNvSpPr>
                <a:spLocks/>
              </p:cNvSpPr>
              <p:nvPr/>
            </p:nvSpPr>
            <p:spPr bwMode="auto">
              <a:xfrm>
                <a:off x="2961" y="1535"/>
                <a:ext cx="7" cy="15"/>
              </a:xfrm>
              <a:custGeom>
                <a:avLst/>
                <a:gdLst/>
                <a:ahLst/>
                <a:cxnLst>
                  <a:cxn ang="0">
                    <a:pos x="28" y="0"/>
                  </a:cxn>
                  <a:cxn ang="0">
                    <a:pos x="0" y="29"/>
                  </a:cxn>
                  <a:cxn ang="0">
                    <a:pos x="0" y="58"/>
                  </a:cxn>
                  <a:cxn ang="0">
                    <a:pos x="28" y="29"/>
                  </a:cxn>
                  <a:cxn ang="0">
                    <a:pos x="28" y="0"/>
                  </a:cxn>
                </a:cxnLst>
                <a:rect l="0" t="0" r="r" b="b"/>
                <a:pathLst>
                  <a:path w="28" h="58">
                    <a:moveTo>
                      <a:pt x="28" y="0"/>
                    </a:moveTo>
                    <a:lnTo>
                      <a:pt x="0" y="29"/>
                    </a:lnTo>
                    <a:lnTo>
                      <a:pt x="0" y="58"/>
                    </a:lnTo>
                    <a:lnTo>
                      <a:pt x="28" y="29"/>
                    </a:lnTo>
                    <a:lnTo>
                      <a:pt x="28" y="0"/>
                    </a:lnTo>
                    <a:close/>
                  </a:path>
                </a:pathLst>
              </a:custGeom>
              <a:solidFill>
                <a:srgbClr val="8FB5BE"/>
              </a:solidFill>
              <a:ln w="9525">
                <a:noFill/>
                <a:round/>
                <a:headEnd/>
                <a:tailEnd/>
              </a:ln>
            </p:spPr>
            <p:txBody>
              <a:bodyPr/>
              <a:lstStyle/>
              <a:p>
                <a:endParaRPr lang="en-GB"/>
              </a:p>
            </p:txBody>
          </p:sp>
          <p:sp>
            <p:nvSpPr>
              <p:cNvPr id="23617" name="Freeform 65"/>
              <p:cNvSpPr>
                <a:spLocks/>
              </p:cNvSpPr>
              <p:nvPr/>
            </p:nvSpPr>
            <p:spPr bwMode="auto">
              <a:xfrm>
                <a:off x="2991" y="1528"/>
                <a:ext cx="14" cy="7"/>
              </a:xfrm>
              <a:custGeom>
                <a:avLst/>
                <a:gdLst/>
                <a:ahLst/>
                <a:cxnLst>
                  <a:cxn ang="0">
                    <a:pos x="28" y="30"/>
                  </a:cxn>
                  <a:cxn ang="0">
                    <a:pos x="58" y="0"/>
                  </a:cxn>
                  <a:cxn ang="0">
                    <a:pos x="0" y="0"/>
                  </a:cxn>
                  <a:cxn ang="0">
                    <a:pos x="28" y="30"/>
                  </a:cxn>
                </a:cxnLst>
                <a:rect l="0" t="0" r="r" b="b"/>
                <a:pathLst>
                  <a:path w="58" h="30">
                    <a:moveTo>
                      <a:pt x="28" y="30"/>
                    </a:moveTo>
                    <a:lnTo>
                      <a:pt x="58" y="0"/>
                    </a:lnTo>
                    <a:lnTo>
                      <a:pt x="0" y="0"/>
                    </a:lnTo>
                    <a:lnTo>
                      <a:pt x="28" y="30"/>
                    </a:lnTo>
                    <a:close/>
                  </a:path>
                </a:pathLst>
              </a:custGeom>
              <a:solidFill>
                <a:srgbClr val="8FB5BE"/>
              </a:solidFill>
              <a:ln w="9525">
                <a:noFill/>
                <a:round/>
                <a:headEnd/>
                <a:tailEnd/>
              </a:ln>
            </p:spPr>
            <p:txBody>
              <a:bodyPr/>
              <a:lstStyle/>
              <a:p>
                <a:endParaRPr lang="en-GB"/>
              </a:p>
            </p:txBody>
          </p:sp>
          <p:sp>
            <p:nvSpPr>
              <p:cNvPr id="23618" name="Freeform 66"/>
              <p:cNvSpPr>
                <a:spLocks/>
              </p:cNvSpPr>
              <p:nvPr/>
            </p:nvSpPr>
            <p:spPr bwMode="auto">
              <a:xfrm>
                <a:off x="2909" y="1646"/>
                <a:ext cx="7" cy="8"/>
              </a:xfrm>
              <a:custGeom>
                <a:avLst/>
                <a:gdLst/>
                <a:ahLst/>
                <a:cxnLst>
                  <a:cxn ang="0">
                    <a:pos x="0" y="31"/>
                  </a:cxn>
                  <a:cxn ang="0">
                    <a:pos x="30" y="31"/>
                  </a:cxn>
                  <a:cxn ang="0">
                    <a:pos x="0" y="0"/>
                  </a:cxn>
                  <a:cxn ang="0">
                    <a:pos x="0" y="31"/>
                  </a:cxn>
                </a:cxnLst>
                <a:rect l="0" t="0" r="r" b="b"/>
                <a:pathLst>
                  <a:path w="30" h="31">
                    <a:moveTo>
                      <a:pt x="0" y="31"/>
                    </a:moveTo>
                    <a:lnTo>
                      <a:pt x="30" y="31"/>
                    </a:lnTo>
                    <a:lnTo>
                      <a:pt x="0" y="0"/>
                    </a:lnTo>
                    <a:lnTo>
                      <a:pt x="0" y="31"/>
                    </a:lnTo>
                    <a:close/>
                  </a:path>
                </a:pathLst>
              </a:custGeom>
              <a:solidFill>
                <a:srgbClr val="8FB5BE"/>
              </a:solidFill>
              <a:ln w="9525">
                <a:noFill/>
                <a:round/>
                <a:headEnd/>
                <a:tailEnd/>
              </a:ln>
            </p:spPr>
            <p:txBody>
              <a:bodyPr/>
              <a:lstStyle/>
              <a:p>
                <a:endParaRPr lang="en-GB"/>
              </a:p>
            </p:txBody>
          </p:sp>
          <p:sp>
            <p:nvSpPr>
              <p:cNvPr id="23619" name="Freeform 67"/>
              <p:cNvSpPr>
                <a:spLocks/>
              </p:cNvSpPr>
              <p:nvPr/>
            </p:nvSpPr>
            <p:spPr bwMode="auto">
              <a:xfrm>
                <a:off x="3087" y="1905"/>
                <a:ext cx="177" cy="230"/>
              </a:xfrm>
              <a:custGeom>
                <a:avLst/>
                <a:gdLst/>
                <a:ahLst/>
                <a:cxnLst>
                  <a:cxn ang="0">
                    <a:pos x="566" y="31"/>
                  </a:cxn>
                  <a:cxn ang="0">
                    <a:pos x="566" y="0"/>
                  </a:cxn>
                  <a:cxn ang="0">
                    <a:pos x="447" y="31"/>
                  </a:cxn>
                  <a:cxn ang="0">
                    <a:pos x="387" y="118"/>
                  </a:cxn>
                  <a:cxn ang="0">
                    <a:pos x="328" y="149"/>
                  </a:cxn>
                  <a:cxn ang="0">
                    <a:pos x="238" y="149"/>
                  </a:cxn>
                  <a:cxn ang="0">
                    <a:pos x="120" y="179"/>
                  </a:cxn>
                  <a:cxn ang="0">
                    <a:pos x="91" y="327"/>
                  </a:cxn>
                  <a:cxn ang="0">
                    <a:pos x="150" y="237"/>
                  </a:cxn>
                  <a:cxn ang="0">
                    <a:pos x="298" y="209"/>
                  </a:cxn>
                  <a:cxn ang="0">
                    <a:pos x="268" y="297"/>
                  </a:cxn>
                  <a:cxn ang="0">
                    <a:pos x="298" y="297"/>
                  </a:cxn>
                  <a:cxn ang="0">
                    <a:pos x="268" y="327"/>
                  </a:cxn>
                  <a:cxn ang="0">
                    <a:pos x="268" y="297"/>
                  </a:cxn>
                  <a:cxn ang="0">
                    <a:pos x="209" y="267"/>
                  </a:cxn>
                  <a:cxn ang="0">
                    <a:pos x="150" y="237"/>
                  </a:cxn>
                  <a:cxn ang="0">
                    <a:pos x="120" y="297"/>
                  </a:cxn>
                  <a:cxn ang="0">
                    <a:pos x="150" y="297"/>
                  </a:cxn>
                  <a:cxn ang="0">
                    <a:pos x="150" y="327"/>
                  </a:cxn>
                  <a:cxn ang="0">
                    <a:pos x="120" y="385"/>
                  </a:cxn>
                  <a:cxn ang="0">
                    <a:pos x="91" y="356"/>
                  </a:cxn>
                  <a:cxn ang="0">
                    <a:pos x="31" y="327"/>
                  </a:cxn>
                  <a:cxn ang="0">
                    <a:pos x="0" y="504"/>
                  </a:cxn>
                  <a:cxn ang="0">
                    <a:pos x="61" y="534"/>
                  </a:cxn>
                  <a:cxn ang="0">
                    <a:pos x="31" y="592"/>
                  </a:cxn>
                  <a:cxn ang="0">
                    <a:pos x="0" y="683"/>
                  </a:cxn>
                  <a:cxn ang="0">
                    <a:pos x="61" y="652"/>
                  </a:cxn>
                  <a:cxn ang="0">
                    <a:pos x="91" y="710"/>
                  </a:cxn>
                  <a:cxn ang="0">
                    <a:pos x="120" y="801"/>
                  </a:cxn>
                  <a:cxn ang="0">
                    <a:pos x="91" y="829"/>
                  </a:cxn>
                  <a:cxn ang="0">
                    <a:pos x="120" y="889"/>
                  </a:cxn>
                  <a:cxn ang="0">
                    <a:pos x="298" y="919"/>
                  </a:cxn>
                  <a:cxn ang="0">
                    <a:pos x="357" y="889"/>
                  </a:cxn>
                  <a:cxn ang="0">
                    <a:pos x="416" y="919"/>
                  </a:cxn>
                  <a:cxn ang="0">
                    <a:pos x="475" y="889"/>
                  </a:cxn>
                  <a:cxn ang="0">
                    <a:pos x="447" y="859"/>
                  </a:cxn>
                  <a:cxn ang="0">
                    <a:pos x="387" y="829"/>
                  </a:cxn>
                  <a:cxn ang="0">
                    <a:pos x="357" y="829"/>
                  </a:cxn>
                  <a:cxn ang="0">
                    <a:pos x="328" y="801"/>
                  </a:cxn>
                  <a:cxn ang="0">
                    <a:pos x="387" y="770"/>
                  </a:cxn>
                  <a:cxn ang="0">
                    <a:pos x="357" y="710"/>
                  </a:cxn>
                  <a:cxn ang="0">
                    <a:pos x="387" y="683"/>
                  </a:cxn>
                  <a:cxn ang="0">
                    <a:pos x="357" y="622"/>
                  </a:cxn>
                  <a:cxn ang="0">
                    <a:pos x="475" y="592"/>
                  </a:cxn>
                  <a:cxn ang="0">
                    <a:pos x="535" y="563"/>
                  </a:cxn>
                  <a:cxn ang="0">
                    <a:pos x="566" y="445"/>
                  </a:cxn>
                  <a:cxn ang="0">
                    <a:pos x="566" y="474"/>
                  </a:cxn>
                  <a:cxn ang="0">
                    <a:pos x="623" y="474"/>
                  </a:cxn>
                  <a:cxn ang="0">
                    <a:pos x="654" y="474"/>
                  </a:cxn>
                  <a:cxn ang="0">
                    <a:pos x="712" y="385"/>
                  </a:cxn>
                  <a:cxn ang="0">
                    <a:pos x="535" y="356"/>
                  </a:cxn>
                  <a:cxn ang="0">
                    <a:pos x="535" y="297"/>
                  </a:cxn>
                  <a:cxn ang="0">
                    <a:pos x="535" y="267"/>
                  </a:cxn>
                  <a:cxn ang="0">
                    <a:pos x="566" y="179"/>
                  </a:cxn>
                  <a:cxn ang="0">
                    <a:pos x="594" y="149"/>
                  </a:cxn>
                </a:cxnLst>
                <a:rect l="0" t="0" r="r" b="b"/>
                <a:pathLst>
                  <a:path w="712" h="919">
                    <a:moveTo>
                      <a:pt x="594" y="60"/>
                    </a:moveTo>
                    <a:lnTo>
                      <a:pt x="566" y="31"/>
                    </a:lnTo>
                    <a:lnTo>
                      <a:pt x="594" y="0"/>
                    </a:lnTo>
                    <a:lnTo>
                      <a:pt x="566" y="0"/>
                    </a:lnTo>
                    <a:lnTo>
                      <a:pt x="535" y="31"/>
                    </a:lnTo>
                    <a:lnTo>
                      <a:pt x="447" y="31"/>
                    </a:lnTo>
                    <a:lnTo>
                      <a:pt x="387" y="90"/>
                    </a:lnTo>
                    <a:lnTo>
                      <a:pt x="387" y="118"/>
                    </a:lnTo>
                    <a:lnTo>
                      <a:pt x="357" y="149"/>
                    </a:lnTo>
                    <a:lnTo>
                      <a:pt x="328" y="149"/>
                    </a:lnTo>
                    <a:lnTo>
                      <a:pt x="268" y="179"/>
                    </a:lnTo>
                    <a:lnTo>
                      <a:pt x="238" y="149"/>
                    </a:lnTo>
                    <a:lnTo>
                      <a:pt x="209" y="179"/>
                    </a:lnTo>
                    <a:lnTo>
                      <a:pt x="120" y="179"/>
                    </a:lnTo>
                    <a:lnTo>
                      <a:pt x="31" y="267"/>
                    </a:lnTo>
                    <a:lnTo>
                      <a:pt x="91" y="327"/>
                    </a:lnTo>
                    <a:lnTo>
                      <a:pt x="91" y="267"/>
                    </a:lnTo>
                    <a:lnTo>
                      <a:pt x="150" y="237"/>
                    </a:lnTo>
                    <a:lnTo>
                      <a:pt x="180" y="209"/>
                    </a:lnTo>
                    <a:lnTo>
                      <a:pt x="298" y="209"/>
                    </a:lnTo>
                    <a:lnTo>
                      <a:pt x="268" y="237"/>
                    </a:lnTo>
                    <a:lnTo>
                      <a:pt x="268" y="297"/>
                    </a:lnTo>
                    <a:lnTo>
                      <a:pt x="268" y="327"/>
                    </a:lnTo>
                    <a:lnTo>
                      <a:pt x="298" y="297"/>
                    </a:lnTo>
                    <a:lnTo>
                      <a:pt x="298" y="327"/>
                    </a:lnTo>
                    <a:lnTo>
                      <a:pt x="268" y="327"/>
                    </a:lnTo>
                    <a:lnTo>
                      <a:pt x="238" y="327"/>
                    </a:lnTo>
                    <a:lnTo>
                      <a:pt x="268" y="297"/>
                    </a:lnTo>
                    <a:lnTo>
                      <a:pt x="238" y="267"/>
                    </a:lnTo>
                    <a:lnTo>
                      <a:pt x="209" y="267"/>
                    </a:lnTo>
                    <a:lnTo>
                      <a:pt x="180" y="237"/>
                    </a:lnTo>
                    <a:lnTo>
                      <a:pt x="150" y="237"/>
                    </a:lnTo>
                    <a:lnTo>
                      <a:pt x="150" y="267"/>
                    </a:lnTo>
                    <a:lnTo>
                      <a:pt x="120" y="297"/>
                    </a:lnTo>
                    <a:lnTo>
                      <a:pt x="150" y="327"/>
                    </a:lnTo>
                    <a:lnTo>
                      <a:pt x="150" y="297"/>
                    </a:lnTo>
                    <a:lnTo>
                      <a:pt x="180" y="297"/>
                    </a:lnTo>
                    <a:lnTo>
                      <a:pt x="150" y="327"/>
                    </a:lnTo>
                    <a:lnTo>
                      <a:pt x="150" y="385"/>
                    </a:lnTo>
                    <a:lnTo>
                      <a:pt x="120" y="385"/>
                    </a:lnTo>
                    <a:lnTo>
                      <a:pt x="120" y="356"/>
                    </a:lnTo>
                    <a:lnTo>
                      <a:pt x="91" y="356"/>
                    </a:lnTo>
                    <a:lnTo>
                      <a:pt x="61" y="327"/>
                    </a:lnTo>
                    <a:lnTo>
                      <a:pt x="31" y="327"/>
                    </a:lnTo>
                    <a:lnTo>
                      <a:pt x="0" y="356"/>
                    </a:lnTo>
                    <a:lnTo>
                      <a:pt x="0" y="504"/>
                    </a:lnTo>
                    <a:lnTo>
                      <a:pt x="31" y="504"/>
                    </a:lnTo>
                    <a:lnTo>
                      <a:pt x="61" y="534"/>
                    </a:lnTo>
                    <a:lnTo>
                      <a:pt x="61" y="563"/>
                    </a:lnTo>
                    <a:lnTo>
                      <a:pt x="31" y="592"/>
                    </a:lnTo>
                    <a:lnTo>
                      <a:pt x="0" y="563"/>
                    </a:lnTo>
                    <a:lnTo>
                      <a:pt x="0" y="683"/>
                    </a:lnTo>
                    <a:lnTo>
                      <a:pt x="31" y="683"/>
                    </a:lnTo>
                    <a:lnTo>
                      <a:pt x="61" y="652"/>
                    </a:lnTo>
                    <a:lnTo>
                      <a:pt x="61" y="683"/>
                    </a:lnTo>
                    <a:lnTo>
                      <a:pt x="91" y="710"/>
                    </a:lnTo>
                    <a:lnTo>
                      <a:pt x="120" y="710"/>
                    </a:lnTo>
                    <a:lnTo>
                      <a:pt x="120" y="801"/>
                    </a:lnTo>
                    <a:lnTo>
                      <a:pt x="91" y="801"/>
                    </a:lnTo>
                    <a:lnTo>
                      <a:pt x="91" y="829"/>
                    </a:lnTo>
                    <a:lnTo>
                      <a:pt x="120" y="829"/>
                    </a:lnTo>
                    <a:lnTo>
                      <a:pt x="120" y="889"/>
                    </a:lnTo>
                    <a:lnTo>
                      <a:pt x="268" y="889"/>
                    </a:lnTo>
                    <a:lnTo>
                      <a:pt x="298" y="919"/>
                    </a:lnTo>
                    <a:lnTo>
                      <a:pt x="328" y="919"/>
                    </a:lnTo>
                    <a:lnTo>
                      <a:pt x="357" y="889"/>
                    </a:lnTo>
                    <a:lnTo>
                      <a:pt x="387" y="889"/>
                    </a:lnTo>
                    <a:lnTo>
                      <a:pt x="416" y="919"/>
                    </a:lnTo>
                    <a:lnTo>
                      <a:pt x="416" y="889"/>
                    </a:lnTo>
                    <a:lnTo>
                      <a:pt x="475" y="889"/>
                    </a:lnTo>
                    <a:lnTo>
                      <a:pt x="475" y="859"/>
                    </a:lnTo>
                    <a:lnTo>
                      <a:pt x="447" y="859"/>
                    </a:lnTo>
                    <a:lnTo>
                      <a:pt x="416" y="829"/>
                    </a:lnTo>
                    <a:lnTo>
                      <a:pt x="387" y="829"/>
                    </a:lnTo>
                    <a:lnTo>
                      <a:pt x="387" y="859"/>
                    </a:lnTo>
                    <a:lnTo>
                      <a:pt x="357" y="829"/>
                    </a:lnTo>
                    <a:lnTo>
                      <a:pt x="328" y="829"/>
                    </a:lnTo>
                    <a:lnTo>
                      <a:pt x="328" y="801"/>
                    </a:lnTo>
                    <a:lnTo>
                      <a:pt x="357" y="801"/>
                    </a:lnTo>
                    <a:lnTo>
                      <a:pt x="387" y="770"/>
                    </a:lnTo>
                    <a:lnTo>
                      <a:pt x="387" y="740"/>
                    </a:lnTo>
                    <a:lnTo>
                      <a:pt x="357" y="710"/>
                    </a:lnTo>
                    <a:lnTo>
                      <a:pt x="357" y="683"/>
                    </a:lnTo>
                    <a:lnTo>
                      <a:pt x="387" y="683"/>
                    </a:lnTo>
                    <a:lnTo>
                      <a:pt x="416" y="652"/>
                    </a:lnTo>
                    <a:lnTo>
                      <a:pt x="357" y="622"/>
                    </a:lnTo>
                    <a:lnTo>
                      <a:pt x="475" y="622"/>
                    </a:lnTo>
                    <a:lnTo>
                      <a:pt x="475" y="592"/>
                    </a:lnTo>
                    <a:lnTo>
                      <a:pt x="447" y="563"/>
                    </a:lnTo>
                    <a:lnTo>
                      <a:pt x="535" y="563"/>
                    </a:lnTo>
                    <a:lnTo>
                      <a:pt x="535" y="474"/>
                    </a:lnTo>
                    <a:lnTo>
                      <a:pt x="566" y="445"/>
                    </a:lnTo>
                    <a:lnTo>
                      <a:pt x="594" y="445"/>
                    </a:lnTo>
                    <a:lnTo>
                      <a:pt x="566" y="474"/>
                    </a:lnTo>
                    <a:lnTo>
                      <a:pt x="594" y="504"/>
                    </a:lnTo>
                    <a:lnTo>
                      <a:pt x="623" y="474"/>
                    </a:lnTo>
                    <a:lnTo>
                      <a:pt x="623" y="445"/>
                    </a:lnTo>
                    <a:lnTo>
                      <a:pt x="654" y="474"/>
                    </a:lnTo>
                    <a:lnTo>
                      <a:pt x="712" y="415"/>
                    </a:lnTo>
                    <a:lnTo>
                      <a:pt x="712" y="385"/>
                    </a:lnTo>
                    <a:lnTo>
                      <a:pt x="684" y="356"/>
                    </a:lnTo>
                    <a:lnTo>
                      <a:pt x="535" y="356"/>
                    </a:lnTo>
                    <a:lnTo>
                      <a:pt x="566" y="327"/>
                    </a:lnTo>
                    <a:lnTo>
                      <a:pt x="535" y="297"/>
                    </a:lnTo>
                    <a:lnTo>
                      <a:pt x="566" y="297"/>
                    </a:lnTo>
                    <a:lnTo>
                      <a:pt x="535" y="267"/>
                    </a:lnTo>
                    <a:lnTo>
                      <a:pt x="535" y="209"/>
                    </a:lnTo>
                    <a:lnTo>
                      <a:pt x="566" y="179"/>
                    </a:lnTo>
                    <a:lnTo>
                      <a:pt x="566" y="149"/>
                    </a:lnTo>
                    <a:lnTo>
                      <a:pt x="594" y="149"/>
                    </a:lnTo>
                    <a:lnTo>
                      <a:pt x="594" y="60"/>
                    </a:lnTo>
                    <a:close/>
                  </a:path>
                </a:pathLst>
              </a:custGeom>
              <a:solidFill>
                <a:srgbClr val="99D6AB"/>
              </a:solidFill>
              <a:ln w="9525">
                <a:noFill/>
                <a:round/>
                <a:headEnd/>
                <a:tailEnd/>
              </a:ln>
            </p:spPr>
            <p:txBody>
              <a:bodyPr/>
              <a:lstStyle/>
              <a:p>
                <a:endParaRPr lang="en-GB"/>
              </a:p>
            </p:txBody>
          </p:sp>
          <p:sp>
            <p:nvSpPr>
              <p:cNvPr id="23620" name="Freeform 68"/>
              <p:cNvSpPr>
                <a:spLocks/>
              </p:cNvSpPr>
              <p:nvPr/>
            </p:nvSpPr>
            <p:spPr bwMode="auto">
              <a:xfrm>
                <a:off x="3109" y="1987"/>
                <a:ext cx="7" cy="7"/>
              </a:xfrm>
              <a:custGeom>
                <a:avLst/>
                <a:gdLst/>
                <a:ahLst/>
                <a:cxnLst>
                  <a:cxn ang="0">
                    <a:pos x="0" y="0"/>
                  </a:cxn>
                  <a:cxn ang="0">
                    <a:pos x="29" y="29"/>
                  </a:cxn>
                  <a:cxn ang="0">
                    <a:pos x="29" y="0"/>
                  </a:cxn>
                  <a:cxn ang="0">
                    <a:pos x="0" y="0"/>
                  </a:cxn>
                </a:cxnLst>
                <a:rect l="0" t="0" r="r" b="b"/>
                <a:pathLst>
                  <a:path w="29" h="29">
                    <a:moveTo>
                      <a:pt x="0" y="0"/>
                    </a:moveTo>
                    <a:lnTo>
                      <a:pt x="29" y="29"/>
                    </a:lnTo>
                    <a:lnTo>
                      <a:pt x="29" y="0"/>
                    </a:lnTo>
                    <a:lnTo>
                      <a:pt x="0" y="0"/>
                    </a:lnTo>
                    <a:close/>
                  </a:path>
                </a:pathLst>
              </a:custGeom>
              <a:solidFill>
                <a:srgbClr val="99D6AB"/>
              </a:solidFill>
              <a:ln w="9525">
                <a:noFill/>
                <a:round/>
                <a:headEnd/>
                <a:tailEnd/>
              </a:ln>
            </p:spPr>
            <p:txBody>
              <a:bodyPr/>
              <a:lstStyle/>
              <a:p>
                <a:endParaRPr lang="en-GB"/>
              </a:p>
            </p:txBody>
          </p:sp>
          <p:sp>
            <p:nvSpPr>
              <p:cNvPr id="23621" name="Freeform 69"/>
              <p:cNvSpPr>
                <a:spLocks/>
              </p:cNvSpPr>
              <p:nvPr/>
            </p:nvSpPr>
            <p:spPr bwMode="auto">
              <a:xfrm>
                <a:off x="2228" y="2438"/>
                <a:ext cx="859" cy="725"/>
              </a:xfrm>
              <a:custGeom>
                <a:avLst/>
                <a:gdLst/>
                <a:ahLst/>
                <a:cxnLst>
                  <a:cxn ang="0">
                    <a:pos x="1541" y="385"/>
                  </a:cxn>
                  <a:cxn ang="0">
                    <a:pos x="1333" y="534"/>
                  </a:cxn>
                  <a:cxn ang="0">
                    <a:pos x="976" y="562"/>
                  </a:cxn>
                  <a:cxn ang="0">
                    <a:pos x="830" y="443"/>
                  </a:cxn>
                  <a:cxn ang="0">
                    <a:pos x="858" y="621"/>
                  </a:cxn>
                  <a:cxn ang="0">
                    <a:pos x="711" y="798"/>
                  </a:cxn>
                  <a:cxn ang="0">
                    <a:pos x="503" y="828"/>
                  </a:cxn>
                  <a:cxn ang="0">
                    <a:pos x="325" y="770"/>
                  </a:cxn>
                  <a:cxn ang="0">
                    <a:pos x="177" y="798"/>
                  </a:cxn>
                  <a:cxn ang="0">
                    <a:pos x="28" y="916"/>
                  </a:cxn>
                  <a:cxn ang="0">
                    <a:pos x="118" y="947"/>
                  </a:cxn>
                  <a:cxn ang="0">
                    <a:pos x="207" y="1066"/>
                  </a:cxn>
                  <a:cxn ang="0">
                    <a:pos x="444" y="1125"/>
                  </a:cxn>
                  <a:cxn ang="0">
                    <a:pos x="592" y="1244"/>
                  </a:cxn>
                  <a:cxn ang="0">
                    <a:pos x="681" y="1302"/>
                  </a:cxn>
                  <a:cxn ang="0">
                    <a:pos x="739" y="1509"/>
                  </a:cxn>
                  <a:cxn ang="0">
                    <a:pos x="918" y="1569"/>
                  </a:cxn>
                  <a:cxn ang="0">
                    <a:pos x="918" y="1836"/>
                  </a:cxn>
                  <a:cxn ang="0">
                    <a:pos x="888" y="2131"/>
                  </a:cxn>
                  <a:cxn ang="0">
                    <a:pos x="799" y="2456"/>
                  </a:cxn>
                  <a:cxn ang="0">
                    <a:pos x="711" y="2604"/>
                  </a:cxn>
                  <a:cxn ang="0">
                    <a:pos x="858" y="2693"/>
                  </a:cxn>
                  <a:cxn ang="0">
                    <a:pos x="1155" y="2811"/>
                  </a:cxn>
                  <a:cxn ang="0">
                    <a:pos x="1333" y="2783"/>
                  </a:cxn>
                  <a:cxn ang="0">
                    <a:pos x="1569" y="2811"/>
                  </a:cxn>
                  <a:cxn ang="0">
                    <a:pos x="1718" y="2902"/>
                  </a:cxn>
                  <a:cxn ang="0">
                    <a:pos x="2015" y="2872"/>
                  </a:cxn>
                  <a:cxn ang="0">
                    <a:pos x="2043" y="2635"/>
                  </a:cxn>
                  <a:cxn ang="0">
                    <a:pos x="2341" y="2517"/>
                  </a:cxn>
                  <a:cxn ang="0">
                    <a:pos x="2548" y="2517"/>
                  </a:cxn>
                  <a:cxn ang="0">
                    <a:pos x="2636" y="2604"/>
                  </a:cxn>
                  <a:cxn ang="0">
                    <a:pos x="2814" y="2665"/>
                  </a:cxn>
                  <a:cxn ang="0">
                    <a:pos x="2962" y="2604"/>
                  </a:cxn>
                  <a:cxn ang="0">
                    <a:pos x="3228" y="2429"/>
                  </a:cxn>
                  <a:cxn ang="0">
                    <a:pos x="3110" y="2279"/>
                  </a:cxn>
                  <a:cxn ang="0">
                    <a:pos x="3110" y="2101"/>
                  </a:cxn>
                  <a:cxn ang="0">
                    <a:pos x="3021" y="1954"/>
                  </a:cxn>
                  <a:cxn ang="0">
                    <a:pos x="3080" y="1836"/>
                  </a:cxn>
                  <a:cxn ang="0">
                    <a:pos x="3080" y="1657"/>
                  </a:cxn>
                  <a:cxn ang="0">
                    <a:pos x="2873" y="1627"/>
                  </a:cxn>
                  <a:cxn ang="0">
                    <a:pos x="2962" y="1391"/>
                  </a:cxn>
                  <a:cxn ang="0">
                    <a:pos x="3171" y="1214"/>
                  </a:cxn>
                  <a:cxn ang="0">
                    <a:pos x="3259" y="1036"/>
                  </a:cxn>
                  <a:cxn ang="0">
                    <a:pos x="3317" y="889"/>
                  </a:cxn>
                  <a:cxn ang="0">
                    <a:pos x="3228" y="652"/>
                  </a:cxn>
                  <a:cxn ang="0">
                    <a:pos x="3052" y="621"/>
                  </a:cxn>
                  <a:cxn ang="0">
                    <a:pos x="2903" y="503"/>
                  </a:cxn>
                  <a:cxn ang="0">
                    <a:pos x="2636" y="443"/>
                  </a:cxn>
                  <a:cxn ang="0">
                    <a:pos x="2518" y="325"/>
                  </a:cxn>
                  <a:cxn ang="0">
                    <a:pos x="2399" y="325"/>
                  </a:cxn>
                  <a:cxn ang="0">
                    <a:pos x="2162" y="178"/>
                  </a:cxn>
                  <a:cxn ang="0">
                    <a:pos x="2015" y="87"/>
                  </a:cxn>
                  <a:cxn ang="0">
                    <a:pos x="1779" y="30"/>
                  </a:cxn>
                </a:cxnLst>
                <a:rect l="0" t="0" r="r" b="b"/>
                <a:pathLst>
                  <a:path w="3435" h="2902">
                    <a:moveTo>
                      <a:pt x="1718" y="296"/>
                    </a:moveTo>
                    <a:lnTo>
                      <a:pt x="1659" y="296"/>
                    </a:lnTo>
                    <a:lnTo>
                      <a:pt x="1659" y="325"/>
                    </a:lnTo>
                    <a:lnTo>
                      <a:pt x="1599" y="355"/>
                    </a:lnTo>
                    <a:lnTo>
                      <a:pt x="1569" y="355"/>
                    </a:lnTo>
                    <a:lnTo>
                      <a:pt x="1541" y="385"/>
                    </a:lnTo>
                    <a:lnTo>
                      <a:pt x="1451" y="385"/>
                    </a:lnTo>
                    <a:lnTo>
                      <a:pt x="1451" y="415"/>
                    </a:lnTo>
                    <a:lnTo>
                      <a:pt x="1392" y="415"/>
                    </a:lnTo>
                    <a:lnTo>
                      <a:pt x="1304" y="503"/>
                    </a:lnTo>
                    <a:lnTo>
                      <a:pt x="1304" y="534"/>
                    </a:lnTo>
                    <a:lnTo>
                      <a:pt x="1333" y="534"/>
                    </a:lnTo>
                    <a:lnTo>
                      <a:pt x="1304" y="562"/>
                    </a:lnTo>
                    <a:lnTo>
                      <a:pt x="1274" y="562"/>
                    </a:lnTo>
                    <a:lnTo>
                      <a:pt x="1274" y="591"/>
                    </a:lnTo>
                    <a:lnTo>
                      <a:pt x="1213" y="591"/>
                    </a:lnTo>
                    <a:lnTo>
                      <a:pt x="1185" y="562"/>
                    </a:lnTo>
                    <a:lnTo>
                      <a:pt x="976" y="562"/>
                    </a:lnTo>
                    <a:lnTo>
                      <a:pt x="948" y="534"/>
                    </a:lnTo>
                    <a:lnTo>
                      <a:pt x="948" y="443"/>
                    </a:lnTo>
                    <a:lnTo>
                      <a:pt x="918" y="443"/>
                    </a:lnTo>
                    <a:lnTo>
                      <a:pt x="888" y="473"/>
                    </a:lnTo>
                    <a:lnTo>
                      <a:pt x="858" y="473"/>
                    </a:lnTo>
                    <a:lnTo>
                      <a:pt x="830" y="443"/>
                    </a:lnTo>
                    <a:lnTo>
                      <a:pt x="769" y="443"/>
                    </a:lnTo>
                    <a:lnTo>
                      <a:pt x="799" y="473"/>
                    </a:lnTo>
                    <a:lnTo>
                      <a:pt x="769" y="503"/>
                    </a:lnTo>
                    <a:lnTo>
                      <a:pt x="799" y="534"/>
                    </a:lnTo>
                    <a:lnTo>
                      <a:pt x="799" y="562"/>
                    </a:lnTo>
                    <a:lnTo>
                      <a:pt x="858" y="621"/>
                    </a:lnTo>
                    <a:lnTo>
                      <a:pt x="858" y="798"/>
                    </a:lnTo>
                    <a:lnTo>
                      <a:pt x="769" y="798"/>
                    </a:lnTo>
                    <a:lnTo>
                      <a:pt x="769" y="770"/>
                    </a:lnTo>
                    <a:lnTo>
                      <a:pt x="739" y="798"/>
                    </a:lnTo>
                    <a:lnTo>
                      <a:pt x="739" y="828"/>
                    </a:lnTo>
                    <a:lnTo>
                      <a:pt x="711" y="798"/>
                    </a:lnTo>
                    <a:lnTo>
                      <a:pt x="681" y="798"/>
                    </a:lnTo>
                    <a:lnTo>
                      <a:pt x="681" y="828"/>
                    </a:lnTo>
                    <a:lnTo>
                      <a:pt x="651" y="798"/>
                    </a:lnTo>
                    <a:lnTo>
                      <a:pt x="592" y="798"/>
                    </a:lnTo>
                    <a:lnTo>
                      <a:pt x="532" y="859"/>
                    </a:lnTo>
                    <a:lnTo>
                      <a:pt x="503" y="828"/>
                    </a:lnTo>
                    <a:lnTo>
                      <a:pt x="503" y="798"/>
                    </a:lnTo>
                    <a:lnTo>
                      <a:pt x="474" y="770"/>
                    </a:lnTo>
                    <a:lnTo>
                      <a:pt x="444" y="770"/>
                    </a:lnTo>
                    <a:lnTo>
                      <a:pt x="444" y="741"/>
                    </a:lnTo>
                    <a:lnTo>
                      <a:pt x="325" y="741"/>
                    </a:lnTo>
                    <a:lnTo>
                      <a:pt x="325" y="770"/>
                    </a:lnTo>
                    <a:lnTo>
                      <a:pt x="296" y="798"/>
                    </a:lnTo>
                    <a:lnTo>
                      <a:pt x="296" y="770"/>
                    </a:lnTo>
                    <a:lnTo>
                      <a:pt x="265" y="770"/>
                    </a:lnTo>
                    <a:lnTo>
                      <a:pt x="237" y="798"/>
                    </a:lnTo>
                    <a:lnTo>
                      <a:pt x="207" y="770"/>
                    </a:lnTo>
                    <a:lnTo>
                      <a:pt x="177" y="798"/>
                    </a:lnTo>
                    <a:lnTo>
                      <a:pt x="89" y="798"/>
                    </a:lnTo>
                    <a:lnTo>
                      <a:pt x="58" y="828"/>
                    </a:lnTo>
                    <a:lnTo>
                      <a:pt x="28" y="828"/>
                    </a:lnTo>
                    <a:lnTo>
                      <a:pt x="0" y="859"/>
                    </a:lnTo>
                    <a:lnTo>
                      <a:pt x="0" y="916"/>
                    </a:lnTo>
                    <a:lnTo>
                      <a:pt x="28" y="916"/>
                    </a:lnTo>
                    <a:lnTo>
                      <a:pt x="58" y="889"/>
                    </a:lnTo>
                    <a:lnTo>
                      <a:pt x="89" y="889"/>
                    </a:lnTo>
                    <a:lnTo>
                      <a:pt x="89" y="916"/>
                    </a:lnTo>
                    <a:lnTo>
                      <a:pt x="28" y="916"/>
                    </a:lnTo>
                    <a:lnTo>
                      <a:pt x="58" y="947"/>
                    </a:lnTo>
                    <a:lnTo>
                      <a:pt x="118" y="947"/>
                    </a:lnTo>
                    <a:lnTo>
                      <a:pt x="118" y="977"/>
                    </a:lnTo>
                    <a:lnTo>
                      <a:pt x="58" y="977"/>
                    </a:lnTo>
                    <a:lnTo>
                      <a:pt x="28" y="1007"/>
                    </a:lnTo>
                    <a:lnTo>
                      <a:pt x="118" y="1095"/>
                    </a:lnTo>
                    <a:lnTo>
                      <a:pt x="146" y="1066"/>
                    </a:lnTo>
                    <a:lnTo>
                      <a:pt x="207" y="1066"/>
                    </a:lnTo>
                    <a:lnTo>
                      <a:pt x="237" y="1095"/>
                    </a:lnTo>
                    <a:lnTo>
                      <a:pt x="384" y="1095"/>
                    </a:lnTo>
                    <a:lnTo>
                      <a:pt x="355" y="1125"/>
                    </a:lnTo>
                    <a:lnTo>
                      <a:pt x="384" y="1125"/>
                    </a:lnTo>
                    <a:lnTo>
                      <a:pt x="414" y="1154"/>
                    </a:lnTo>
                    <a:lnTo>
                      <a:pt x="444" y="1125"/>
                    </a:lnTo>
                    <a:lnTo>
                      <a:pt x="503" y="1184"/>
                    </a:lnTo>
                    <a:lnTo>
                      <a:pt x="621" y="1184"/>
                    </a:lnTo>
                    <a:lnTo>
                      <a:pt x="592" y="1214"/>
                    </a:lnTo>
                    <a:lnTo>
                      <a:pt x="562" y="1214"/>
                    </a:lnTo>
                    <a:lnTo>
                      <a:pt x="562" y="1244"/>
                    </a:lnTo>
                    <a:lnTo>
                      <a:pt x="592" y="1244"/>
                    </a:lnTo>
                    <a:lnTo>
                      <a:pt x="621" y="1272"/>
                    </a:lnTo>
                    <a:lnTo>
                      <a:pt x="651" y="1244"/>
                    </a:lnTo>
                    <a:lnTo>
                      <a:pt x="681" y="1244"/>
                    </a:lnTo>
                    <a:lnTo>
                      <a:pt x="651" y="1272"/>
                    </a:lnTo>
                    <a:lnTo>
                      <a:pt x="651" y="1302"/>
                    </a:lnTo>
                    <a:lnTo>
                      <a:pt x="681" y="1302"/>
                    </a:lnTo>
                    <a:lnTo>
                      <a:pt x="711" y="1332"/>
                    </a:lnTo>
                    <a:lnTo>
                      <a:pt x="681" y="1332"/>
                    </a:lnTo>
                    <a:lnTo>
                      <a:pt x="681" y="1362"/>
                    </a:lnTo>
                    <a:lnTo>
                      <a:pt x="651" y="1391"/>
                    </a:lnTo>
                    <a:lnTo>
                      <a:pt x="739" y="1481"/>
                    </a:lnTo>
                    <a:lnTo>
                      <a:pt x="739" y="1509"/>
                    </a:lnTo>
                    <a:lnTo>
                      <a:pt x="769" y="1539"/>
                    </a:lnTo>
                    <a:lnTo>
                      <a:pt x="799" y="1539"/>
                    </a:lnTo>
                    <a:lnTo>
                      <a:pt x="830" y="1569"/>
                    </a:lnTo>
                    <a:lnTo>
                      <a:pt x="858" y="1569"/>
                    </a:lnTo>
                    <a:lnTo>
                      <a:pt x="888" y="1600"/>
                    </a:lnTo>
                    <a:lnTo>
                      <a:pt x="918" y="1569"/>
                    </a:lnTo>
                    <a:lnTo>
                      <a:pt x="918" y="1746"/>
                    </a:lnTo>
                    <a:lnTo>
                      <a:pt x="888" y="1746"/>
                    </a:lnTo>
                    <a:lnTo>
                      <a:pt x="888" y="1776"/>
                    </a:lnTo>
                    <a:lnTo>
                      <a:pt x="976" y="1864"/>
                    </a:lnTo>
                    <a:lnTo>
                      <a:pt x="948" y="1864"/>
                    </a:lnTo>
                    <a:lnTo>
                      <a:pt x="918" y="1836"/>
                    </a:lnTo>
                    <a:lnTo>
                      <a:pt x="888" y="1864"/>
                    </a:lnTo>
                    <a:lnTo>
                      <a:pt x="888" y="1983"/>
                    </a:lnTo>
                    <a:lnTo>
                      <a:pt x="858" y="2013"/>
                    </a:lnTo>
                    <a:lnTo>
                      <a:pt x="858" y="2101"/>
                    </a:lnTo>
                    <a:lnTo>
                      <a:pt x="888" y="2101"/>
                    </a:lnTo>
                    <a:lnTo>
                      <a:pt x="888" y="2131"/>
                    </a:lnTo>
                    <a:lnTo>
                      <a:pt x="858" y="2131"/>
                    </a:lnTo>
                    <a:lnTo>
                      <a:pt x="858" y="2220"/>
                    </a:lnTo>
                    <a:lnTo>
                      <a:pt x="830" y="2250"/>
                    </a:lnTo>
                    <a:lnTo>
                      <a:pt x="830" y="2338"/>
                    </a:lnTo>
                    <a:lnTo>
                      <a:pt x="799" y="2368"/>
                    </a:lnTo>
                    <a:lnTo>
                      <a:pt x="799" y="2456"/>
                    </a:lnTo>
                    <a:lnTo>
                      <a:pt x="769" y="2486"/>
                    </a:lnTo>
                    <a:lnTo>
                      <a:pt x="769" y="2517"/>
                    </a:lnTo>
                    <a:lnTo>
                      <a:pt x="739" y="2547"/>
                    </a:lnTo>
                    <a:lnTo>
                      <a:pt x="711" y="2547"/>
                    </a:lnTo>
                    <a:lnTo>
                      <a:pt x="681" y="2575"/>
                    </a:lnTo>
                    <a:lnTo>
                      <a:pt x="711" y="2604"/>
                    </a:lnTo>
                    <a:lnTo>
                      <a:pt x="799" y="2604"/>
                    </a:lnTo>
                    <a:lnTo>
                      <a:pt x="799" y="2635"/>
                    </a:lnTo>
                    <a:lnTo>
                      <a:pt x="769" y="2665"/>
                    </a:lnTo>
                    <a:lnTo>
                      <a:pt x="799" y="2693"/>
                    </a:lnTo>
                    <a:lnTo>
                      <a:pt x="830" y="2665"/>
                    </a:lnTo>
                    <a:lnTo>
                      <a:pt x="858" y="2693"/>
                    </a:lnTo>
                    <a:lnTo>
                      <a:pt x="888" y="2693"/>
                    </a:lnTo>
                    <a:lnTo>
                      <a:pt x="918" y="2724"/>
                    </a:lnTo>
                    <a:lnTo>
                      <a:pt x="948" y="2693"/>
                    </a:lnTo>
                    <a:lnTo>
                      <a:pt x="1006" y="2754"/>
                    </a:lnTo>
                    <a:lnTo>
                      <a:pt x="1095" y="2754"/>
                    </a:lnTo>
                    <a:lnTo>
                      <a:pt x="1155" y="2811"/>
                    </a:lnTo>
                    <a:lnTo>
                      <a:pt x="1185" y="2783"/>
                    </a:lnTo>
                    <a:lnTo>
                      <a:pt x="1213" y="2783"/>
                    </a:lnTo>
                    <a:lnTo>
                      <a:pt x="1244" y="2811"/>
                    </a:lnTo>
                    <a:lnTo>
                      <a:pt x="1274" y="2811"/>
                    </a:lnTo>
                    <a:lnTo>
                      <a:pt x="1304" y="2783"/>
                    </a:lnTo>
                    <a:lnTo>
                      <a:pt x="1333" y="2783"/>
                    </a:lnTo>
                    <a:lnTo>
                      <a:pt x="1362" y="2754"/>
                    </a:lnTo>
                    <a:lnTo>
                      <a:pt x="1422" y="2754"/>
                    </a:lnTo>
                    <a:lnTo>
                      <a:pt x="1451" y="2783"/>
                    </a:lnTo>
                    <a:lnTo>
                      <a:pt x="1541" y="2783"/>
                    </a:lnTo>
                    <a:lnTo>
                      <a:pt x="1569" y="2842"/>
                    </a:lnTo>
                    <a:lnTo>
                      <a:pt x="1569" y="2811"/>
                    </a:lnTo>
                    <a:lnTo>
                      <a:pt x="1629" y="2811"/>
                    </a:lnTo>
                    <a:lnTo>
                      <a:pt x="1659" y="2842"/>
                    </a:lnTo>
                    <a:lnTo>
                      <a:pt x="1629" y="2842"/>
                    </a:lnTo>
                    <a:lnTo>
                      <a:pt x="1629" y="2872"/>
                    </a:lnTo>
                    <a:lnTo>
                      <a:pt x="1688" y="2872"/>
                    </a:lnTo>
                    <a:lnTo>
                      <a:pt x="1718" y="2902"/>
                    </a:lnTo>
                    <a:lnTo>
                      <a:pt x="1748" y="2902"/>
                    </a:lnTo>
                    <a:lnTo>
                      <a:pt x="1779" y="2872"/>
                    </a:lnTo>
                    <a:lnTo>
                      <a:pt x="1806" y="2902"/>
                    </a:lnTo>
                    <a:lnTo>
                      <a:pt x="1925" y="2902"/>
                    </a:lnTo>
                    <a:lnTo>
                      <a:pt x="1955" y="2872"/>
                    </a:lnTo>
                    <a:lnTo>
                      <a:pt x="2015" y="2872"/>
                    </a:lnTo>
                    <a:lnTo>
                      <a:pt x="1985" y="2842"/>
                    </a:lnTo>
                    <a:lnTo>
                      <a:pt x="1985" y="2724"/>
                    </a:lnTo>
                    <a:lnTo>
                      <a:pt x="2015" y="2693"/>
                    </a:lnTo>
                    <a:lnTo>
                      <a:pt x="1985" y="2665"/>
                    </a:lnTo>
                    <a:lnTo>
                      <a:pt x="2015" y="2635"/>
                    </a:lnTo>
                    <a:lnTo>
                      <a:pt x="2043" y="2635"/>
                    </a:lnTo>
                    <a:lnTo>
                      <a:pt x="2073" y="2604"/>
                    </a:lnTo>
                    <a:lnTo>
                      <a:pt x="2104" y="2604"/>
                    </a:lnTo>
                    <a:lnTo>
                      <a:pt x="2162" y="2547"/>
                    </a:lnTo>
                    <a:lnTo>
                      <a:pt x="2192" y="2547"/>
                    </a:lnTo>
                    <a:lnTo>
                      <a:pt x="2222" y="2517"/>
                    </a:lnTo>
                    <a:lnTo>
                      <a:pt x="2341" y="2517"/>
                    </a:lnTo>
                    <a:lnTo>
                      <a:pt x="2368" y="2547"/>
                    </a:lnTo>
                    <a:lnTo>
                      <a:pt x="2429" y="2547"/>
                    </a:lnTo>
                    <a:lnTo>
                      <a:pt x="2459" y="2575"/>
                    </a:lnTo>
                    <a:lnTo>
                      <a:pt x="2488" y="2547"/>
                    </a:lnTo>
                    <a:lnTo>
                      <a:pt x="2548" y="2547"/>
                    </a:lnTo>
                    <a:lnTo>
                      <a:pt x="2548" y="2517"/>
                    </a:lnTo>
                    <a:lnTo>
                      <a:pt x="2578" y="2517"/>
                    </a:lnTo>
                    <a:lnTo>
                      <a:pt x="2578" y="2547"/>
                    </a:lnTo>
                    <a:lnTo>
                      <a:pt x="2548" y="2547"/>
                    </a:lnTo>
                    <a:lnTo>
                      <a:pt x="2548" y="2575"/>
                    </a:lnTo>
                    <a:lnTo>
                      <a:pt x="2636" y="2575"/>
                    </a:lnTo>
                    <a:lnTo>
                      <a:pt x="2636" y="2604"/>
                    </a:lnTo>
                    <a:lnTo>
                      <a:pt x="2666" y="2604"/>
                    </a:lnTo>
                    <a:lnTo>
                      <a:pt x="2696" y="2635"/>
                    </a:lnTo>
                    <a:lnTo>
                      <a:pt x="2725" y="2635"/>
                    </a:lnTo>
                    <a:lnTo>
                      <a:pt x="2755" y="2665"/>
                    </a:lnTo>
                    <a:lnTo>
                      <a:pt x="2785" y="2635"/>
                    </a:lnTo>
                    <a:lnTo>
                      <a:pt x="2814" y="2665"/>
                    </a:lnTo>
                    <a:lnTo>
                      <a:pt x="2843" y="2665"/>
                    </a:lnTo>
                    <a:lnTo>
                      <a:pt x="2873" y="2635"/>
                    </a:lnTo>
                    <a:lnTo>
                      <a:pt x="2903" y="2665"/>
                    </a:lnTo>
                    <a:lnTo>
                      <a:pt x="2934" y="2635"/>
                    </a:lnTo>
                    <a:lnTo>
                      <a:pt x="2992" y="2635"/>
                    </a:lnTo>
                    <a:lnTo>
                      <a:pt x="2962" y="2604"/>
                    </a:lnTo>
                    <a:lnTo>
                      <a:pt x="3021" y="2547"/>
                    </a:lnTo>
                    <a:lnTo>
                      <a:pt x="3052" y="2547"/>
                    </a:lnTo>
                    <a:lnTo>
                      <a:pt x="3141" y="2456"/>
                    </a:lnTo>
                    <a:lnTo>
                      <a:pt x="3198" y="2456"/>
                    </a:lnTo>
                    <a:lnTo>
                      <a:pt x="3198" y="2429"/>
                    </a:lnTo>
                    <a:lnTo>
                      <a:pt x="3228" y="2429"/>
                    </a:lnTo>
                    <a:lnTo>
                      <a:pt x="3228" y="2398"/>
                    </a:lnTo>
                    <a:lnTo>
                      <a:pt x="3289" y="2338"/>
                    </a:lnTo>
                    <a:lnTo>
                      <a:pt x="3259" y="2309"/>
                    </a:lnTo>
                    <a:lnTo>
                      <a:pt x="3171" y="2309"/>
                    </a:lnTo>
                    <a:lnTo>
                      <a:pt x="3141" y="2279"/>
                    </a:lnTo>
                    <a:lnTo>
                      <a:pt x="3110" y="2279"/>
                    </a:lnTo>
                    <a:lnTo>
                      <a:pt x="3052" y="2220"/>
                    </a:lnTo>
                    <a:lnTo>
                      <a:pt x="3052" y="2191"/>
                    </a:lnTo>
                    <a:lnTo>
                      <a:pt x="3080" y="2161"/>
                    </a:lnTo>
                    <a:lnTo>
                      <a:pt x="3080" y="2131"/>
                    </a:lnTo>
                    <a:lnTo>
                      <a:pt x="3110" y="2131"/>
                    </a:lnTo>
                    <a:lnTo>
                      <a:pt x="3110" y="2101"/>
                    </a:lnTo>
                    <a:lnTo>
                      <a:pt x="3080" y="2073"/>
                    </a:lnTo>
                    <a:lnTo>
                      <a:pt x="3021" y="2043"/>
                    </a:lnTo>
                    <a:lnTo>
                      <a:pt x="3021" y="2013"/>
                    </a:lnTo>
                    <a:lnTo>
                      <a:pt x="2992" y="1983"/>
                    </a:lnTo>
                    <a:lnTo>
                      <a:pt x="3021" y="1983"/>
                    </a:lnTo>
                    <a:lnTo>
                      <a:pt x="3021" y="1954"/>
                    </a:lnTo>
                    <a:lnTo>
                      <a:pt x="3080" y="1983"/>
                    </a:lnTo>
                    <a:lnTo>
                      <a:pt x="3080" y="1954"/>
                    </a:lnTo>
                    <a:lnTo>
                      <a:pt x="3110" y="1954"/>
                    </a:lnTo>
                    <a:lnTo>
                      <a:pt x="3141" y="1925"/>
                    </a:lnTo>
                    <a:lnTo>
                      <a:pt x="3141" y="1895"/>
                    </a:lnTo>
                    <a:lnTo>
                      <a:pt x="3080" y="1836"/>
                    </a:lnTo>
                    <a:lnTo>
                      <a:pt x="3080" y="1776"/>
                    </a:lnTo>
                    <a:lnTo>
                      <a:pt x="3052" y="1746"/>
                    </a:lnTo>
                    <a:lnTo>
                      <a:pt x="3080" y="1746"/>
                    </a:lnTo>
                    <a:lnTo>
                      <a:pt x="3110" y="1718"/>
                    </a:lnTo>
                    <a:lnTo>
                      <a:pt x="3080" y="1688"/>
                    </a:lnTo>
                    <a:lnTo>
                      <a:pt x="3080" y="1657"/>
                    </a:lnTo>
                    <a:lnTo>
                      <a:pt x="3052" y="1627"/>
                    </a:lnTo>
                    <a:lnTo>
                      <a:pt x="3052" y="1539"/>
                    </a:lnTo>
                    <a:lnTo>
                      <a:pt x="2934" y="1539"/>
                    </a:lnTo>
                    <a:lnTo>
                      <a:pt x="2903" y="1569"/>
                    </a:lnTo>
                    <a:lnTo>
                      <a:pt x="2903" y="1600"/>
                    </a:lnTo>
                    <a:lnTo>
                      <a:pt x="2873" y="1627"/>
                    </a:lnTo>
                    <a:lnTo>
                      <a:pt x="2814" y="1627"/>
                    </a:lnTo>
                    <a:lnTo>
                      <a:pt x="2873" y="1569"/>
                    </a:lnTo>
                    <a:lnTo>
                      <a:pt x="2873" y="1539"/>
                    </a:lnTo>
                    <a:lnTo>
                      <a:pt x="2843" y="1539"/>
                    </a:lnTo>
                    <a:lnTo>
                      <a:pt x="2962" y="1420"/>
                    </a:lnTo>
                    <a:lnTo>
                      <a:pt x="2962" y="1391"/>
                    </a:lnTo>
                    <a:lnTo>
                      <a:pt x="3110" y="1244"/>
                    </a:lnTo>
                    <a:lnTo>
                      <a:pt x="3080" y="1244"/>
                    </a:lnTo>
                    <a:lnTo>
                      <a:pt x="3110" y="1214"/>
                    </a:lnTo>
                    <a:lnTo>
                      <a:pt x="3110" y="1184"/>
                    </a:lnTo>
                    <a:lnTo>
                      <a:pt x="3141" y="1184"/>
                    </a:lnTo>
                    <a:lnTo>
                      <a:pt x="3171" y="1214"/>
                    </a:lnTo>
                    <a:lnTo>
                      <a:pt x="3228" y="1214"/>
                    </a:lnTo>
                    <a:lnTo>
                      <a:pt x="3228" y="1184"/>
                    </a:lnTo>
                    <a:lnTo>
                      <a:pt x="3259" y="1154"/>
                    </a:lnTo>
                    <a:lnTo>
                      <a:pt x="3228" y="1125"/>
                    </a:lnTo>
                    <a:lnTo>
                      <a:pt x="3259" y="1095"/>
                    </a:lnTo>
                    <a:lnTo>
                      <a:pt x="3259" y="1036"/>
                    </a:lnTo>
                    <a:lnTo>
                      <a:pt x="3289" y="1007"/>
                    </a:lnTo>
                    <a:lnTo>
                      <a:pt x="3259" y="1007"/>
                    </a:lnTo>
                    <a:lnTo>
                      <a:pt x="3259" y="977"/>
                    </a:lnTo>
                    <a:lnTo>
                      <a:pt x="3289" y="947"/>
                    </a:lnTo>
                    <a:lnTo>
                      <a:pt x="3289" y="916"/>
                    </a:lnTo>
                    <a:lnTo>
                      <a:pt x="3317" y="889"/>
                    </a:lnTo>
                    <a:lnTo>
                      <a:pt x="3317" y="828"/>
                    </a:lnTo>
                    <a:lnTo>
                      <a:pt x="3435" y="710"/>
                    </a:lnTo>
                    <a:lnTo>
                      <a:pt x="3435" y="680"/>
                    </a:lnTo>
                    <a:lnTo>
                      <a:pt x="3289" y="680"/>
                    </a:lnTo>
                    <a:lnTo>
                      <a:pt x="3259" y="652"/>
                    </a:lnTo>
                    <a:lnTo>
                      <a:pt x="3228" y="652"/>
                    </a:lnTo>
                    <a:lnTo>
                      <a:pt x="3228" y="621"/>
                    </a:lnTo>
                    <a:lnTo>
                      <a:pt x="3198" y="621"/>
                    </a:lnTo>
                    <a:lnTo>
                      <a:pt x="3198" y="652"/>
                    </a:lnTo>
                    <a:lnTo>
                      <a:pt x="3141" y="652"/>
                    </a:lnTo>
                    <a:lnTo>
                      <a:pt x="3110" y="621"/>
                    </a:lnTo>
                    <a:lnTo>
                      <a:pt x="3052" y="621"/>
                    </a:lnTo>
                    <a:lnTo>
                      <a:pt x="3021" y="591"/>
                    </a:lnTo>
                    <a:lnTo>
                      <a:pt x="3021" y="562"/>
                    </a:lnTo>
                    <a:lnTo>
                      <a:pt x="2992" y="534"/>
                    </a:lnTo>
                    <a:lnTo>
                      <a:pt x="2962" y="534"/>
                    </a:lnTo>
                    <a:lnTo>
                      <a:pt x="2934" y="503"/>
                    </a:lnTo>
                    <a:lnTo>
                      <a:pt x="2903" y="503"/>
                    </a:lnTo>
                    <a:lnTo>
                      <a:pt x="2873" y="534"/>
                    </a:lnTo>
                    <a:lnTo>
                      <a:pt x="2843" y="534"/>
                    </a:lnTo>
                    <a:lnTo>
                      <a:pt x="2814" y="503"/>
                    </a:lnTo>
                    <a:lnTo>
                      <a:pt x="2725" y="503"/>
                    </a:lnTo>
                    <a:lnTo>
                      <a:pt x="2666" y="443"/>
                    </a:lnTo>
                    <a:lnTo>
                      <a:pt x="2636" y="443"/>
                    </a:lnTo>
                    <a:lnTo>
                      <a:pt x="2606" y="415"/>
                    </a:lnTo>
                    <a:lnTo>
                      <a:pt x="2548" y="415"/>
                    </a:lnTo>
                    <a:lnTo>
                      <a:pt x="2578" y="385"/>
                    </a:lnTo>
                    <a:lnTo>
                      <a:pt x="2548" y="355"/>
                    </a:lnTo>
                    <a:lnTo>
                      <a:pt x="2548" y="296"/>
                    </a:lnTo>
                    <a:lnTo>
                      <a:pt x="2518" y="325"/>
                    </a:lnTo>
                    <a:lnTo>
                      <a:pt x="2518" y="355"/>
                    </a:lnTo>
                    <a:lnTo>
                      <a:pt x="2459" y="355"/>
                    </a:lnTo>
                    <a:lnTo>
                      <a:pt x="2459" y="385"/>
                    </a:lnTo>
                    <a:lnTo>
                      <a:pt x="2429" y="355"/>
                    </a:lnTo>
                    <a:lnTo>
                      <a:pt x="2368" y="355"/>
                    </a:lnTo>
                    <a:lnTo>
                      <a:pt x="2399" y="325"/>
                    </a:lnTo>
                    <a:lnTo>
                      <a:pt x="2368" y="296"/>
                    </a:lnTo>
                    <a:lnTo>
                      <a:pt x="2368" y="266"/>
                    </a:lnTo>
                    <a:lnTo>
                      <a:pt x="2341" y="237"/>
                    </a:lnTo>
                    <a:lnTo>
                      <a:pt x="2250" y="237"/>
                    </a:lnTo>
                    <a:lnTo>
                      <a:pt x="2250" y="178"/>
                    </a:lnTo>
                    <a:lnTo>
                      <a:pt x="2162" y="178"/>
                    </a:lnTo>
                    <a:lnTo>
                      <a:pt x="2162" y="148"/>
                    </a:lnTo>
                    <a:lnTo>
                      <a:pt x="2132" y="148"/>
                    </a:lnTo>
                    <a:lnTo>
                      <a:pt x="2132" y="87"/>
                    </a:lnTo>
                    <a:lnTo>
                      <a:pt x="2073" y="87"/>
                    </a:lnTo>
                    <a:lnTo>
                      <a:pt x="2043" y="118"/>
                    </a:lnTo>
                    <a:lnTo>
                      <a:pt x="2015" y="87"/>
                    </a:lnTo>
                    <a:lnTo>
                      <a:pt x="1985" y="87"/>
                    </a:lnTo>
                    <a:lnTo>
                      <a:pt x="1985" y="30"/>
                    </a:lnTo>
                    <a:lnTo>
                      <a:pt x="1955" y="0"/>
                    </a:lnTo>
                    <a:lnTo>
                      <a:pt x="1866" y="0"/>
                    </a:lnTo>
                    <a:lnTo>
                      <a:pt x="1806" y="30"/>
                    </a:lnTo>
                    <a:lnTo>
                      <a:pt x="1779" y="30"/>
                    </a:lnTo>
                    <a:lnTo>
                      <a:pt x="1718" y="87"/>
                    </a:lnTo>
                    <a:lnTo>
                      <a:pt x="1718" y="237"/>
                    </a:lnTo>
                    <a:lnTo>
                      <a:pt x="1688" y="237"/>
                    </a:lnTo>
                    <a:lnTo>
                      <a:pt x="1688" y="266"/>
                    </a:lnTo>
                    <a:lnTo>
                      <a:pt x="1718" y="296"/>
                    </a:lnTo>
                    <a:close/>
                  </a:path>
                </a:pathLst>
              </a:custGeom>
              <a:solidFill>
                <a:srgbClr val="B3B136"/>
              </a:solidFill>
              <a:ln w="9525">
                <a:noFill/>
                <a:round/>
                <a:headEnd/>
                <a:tailEnd/>
              </a:ln>
            </p:spPr>
            <p:txBody>
              <a:bodyPr/>
              <a:lstStyle/>
              <a:p>
                <a:endParaRPr lang="en-GB"/>
              </a:p>
            </p:txBody>
          </p:sp>
          <p:sp>
            <p:nvSpPr>
              <p:cNvPr id="23622" name="Freeform 70"/>
              <p:cNvSpPr>
                <a:spLocks noEditPoints="1"/>
              </p:cNvSpPr>
              <p:nvPr/>
            </p:nvSpPr>
            <p:spPr bwMode="auto">
              <a:xfrm>
                <a:off x="2805" y="2246"/>
                <a:ext cx="222" cy="222"/>
              </a:xfrm>
              <a:custGeom>
                <a:avLst/>
                <a:gdLst/>
                <a:ahLst/>
                <a:cxnLst>
                  <a:cxn ang="0">
                    <a:pos x="177" y="356"/>
                  </a:cxn>
                  <a:cxn ang="0">
                    <a:pos x="57" y="502"/>
                  </a:cxn>
                  <a:cxn ang="0">
                    <a:pos x="148" y="562"/>
                  </a:cxn>
                  <a:cxn ang="0">
                    <a:pos x="57" y="592"/>
                  </a:cxn>
                  <a:cxn ang="0">
                    <a:pos x="0" y="562"/>
                  </a:cxn>
                  <a:cxn ang="0">
                    <a:pos x="88" y="620"/>
                  </a:cxn>
                  <a:cxn ang="0">
                    <a:pos x="57" y="650"/>
                  </a:cxn>
                  <a:cxn ang="0">
                    <a:pos x="118" y="681"/>
                  </a:cxn>
                  <a:cxn ang="0">
                    <a:pos x="148" y="650"/>
                  </a:cxn>
                  <a:cxn ang="0">
                    <a:pos x="237" y="620"/>
                  </a:cxn>
                  <a:cxn ang="0">
                    <a:pos x="295" y="650"/>
                  </a:cxn>
                  <a:cxn ang="0">
                    <a:pos x="325" y="650"/>
                  </a:cxn>
                  <a:cxn ang="0">
                    <a:pos x="355" y="681"/>
                  </a:cxn>
                  <a:cxn ang="0">
                    <a:pos x="444" y="710"/>
                  </a:cxn>
                  <a:cxn ang="0">
                    <a:pos x="503" y="738"/>
                  </a:cxn>
                  <a:cxn ang="0">
                    <a:pos x="474" y="829"/>
                  </a:cxn>
                  <a:cxn ang="0">
                    <a:pos x="474" y="856"/>
                  </a:cxn>
                  <a:cxn ang="0">
                    <a:pos x="532" y="887"/>
                  </a:cxn>
                  <a:cxn ang="0">
                    <a:pos x="562" y="799"/>
                  </a:cxn>
                  <a:cxn ang="0">
                    <a:pos x="562" y="769"/>
                  </a:cxn>
                  <a:cxn ang="0">
                    <a:pos x="592" y="710"/>
                  </a:cxn>
                  <a:cxn ang="0">
                    <a:pos x="623" y="681"/>
                  </a:cxn>
                  <a:cxn ang="0">
                    <a:pos x="592" y="620"/>
                  </a:cxn>
                  <a:cxn ang="0">
                    <a:pos x="562" y="562"/>
                  </a:cxn>
                  <a:cxn ang="0">
                    <a:pos x="562" y="531"/>
                  </a:cxn>
                  <a:cxn ang="0">
                    <a:pos x="562" y="502"/>
                  </a:cxn>
                  <a:cxn ang="0">
                    <a:pos x="592" y="502"/>
                  </a:cxn>
                  <a:cxn ang="0">
                    <a:pos x="769" y="474"/>
                  </a:cxn>
                  <a:cxn ang="0">
                    <a:pos x="799" y="383"/>
                  </a:cxn>
                  <a:cxn ang="0">
                    <a:pos x="830" y="325"/>
                  </a:cxn>
                  <a:cxn ang="0">
                    <a:pos x="741" y="295"/>
                  </a:cxn>
                  <a:cxn ang="0">
                    <a:pos x="830" y="265"/>
                  </a:cxn>
                  <a:cxn ang="0">
                    <a:pos x="860" y="206"/>
                  </a:cxn>
                  <a:cxn ang="0">
                    <a:pos x="887" y="147"/>
                  </a:cxn>
                  <a:cxn ang="0">
                    <a:pos x="860" y="58"/>
                  </a:cxn>
                  <a:cxn ang="0">
                    <a:pos x="799" y="28"/>
                  </a:cxn>
                  <a:cxn ang="0">
                    <a:pos x="562" y="0"/>
                  </a:cxn>
                  <a:cxn ang="0">
                    <a:pos x="474" y="28"/>
                  </a:cxn>
                  <a:cxn ang="0">
                    <a:pos x="355" y="118"/>
                  </a:cxn>
                  <a:cxn ang="0">
                    <a:pos x="325" y="147"/>
                  </a:cxn>
                  <a:cxn ang="0">
                    <a:pos x="237" y="177"/>
                  </a:cxn>
                  <a:cxn ang="0">
                    <a:pos x="207" y="236"/>
                  </a:cxn>
                  <a:cxn ang="0">
                    <a:pos x="177" y="325"/>
                  </a:cxn>
                  <a:cxn ang="0">
                    <a:pos x="503" y="265"/>
                  </a:cxn>
                  <a:cxn ang="0">
                    <a:pos x="444" y="383"/>
                  </a:cxn>
                  <a:cxn ang="0">
                    <a:pos x="385" y="356"/>
                  </a:cxn>
                  <a:cxn ang="0">
                    <a:pos x="355" y="325"/>
                  </a:cxn>
                  <a:cxn ang="0">
                    <a:pos x="444" y="265"/>
                  </a:cxn>
                  <a:cxn ang="0">
                    <a:pos x="267" y="562"/>
                  </a:cxn>
                  <a:cxn ang="0">
                    <a:pos x="237" y="531"/>
                  </a:cxn>
                </a:cxnLst>
                <a:rect l="0" t="0" r="r" b="b"/>
                <a:pathLst>
                  <a:path w="887" h="887">
                    <a:moveTo>
                      <a:pt x="177" y="325"/>
                    </a:moveTo>
                    <a:lnTo>
                      <a:pt x="177" y="356"/>
                    </a:lnTo>
                    <a:lnTo>
                      <a:pt x="57" y="474"/>
                    </a:lnTo>
                    <a:lnTo>
                      <a:pt x="57" y="502"/>
                    </a:lnTo>
                    <a:lnTo>
                      <a:pt x="88" y="531"/>
                    </a:lnTo>
                    <a:lnTo>
                      <a:pt x="148" y="562"/>
                    </a:lnTo>
                    <a:lnTo>
                      <a:pt x="118" y="592"/>
                    </a:lnTo>
                    <a:lnTo>
                      <a:pt x="57" y="592"/>
                    </a:lnTo>
                    <a:lnTo>
                      <a:pt x="57" y="562"/>
                    </a:lnTo>
                    <a:lnTo>
                      <a:pt x="0" y="562"/>
                    </a:lnTo>
                    <a:lnTo>
                      <a:pt x="57" y="620"/>
                    </a:lnTo>
                    <a:lnTo>
                      <a:pt x="88" y="620"/>
                    </a:lnTo>
                    <a:lnTo>
                      <a:pt x="118" y="650"/>
                    </a:lnTo>
                    <a:lnTo>
                      <a:pt x="57" y="650"/>
                    </a:lnTo>
                    <a:lnTo>
                      <a:pt x="88" y="681"/>
                    </a:lnTo>
                    <a:lnTo>
                      <a:pt x="118" y="681"/>
                    </a:lnTo>
                    <a:lnTo>
                      <a:pt x="148" y="681"/>
                    </a:lnTo>
                    <a:lnTo>
                      <a:pt x="148" y="650"/>
                    </a:lnTo>
                    <a:lnTo>
                      <a:pt x="207" y="650"/>
                    </a:lnTo>
                    <a:lnTo>
                      <a:pt x="237" y="620"/>
                    </a:lnTo>
                    <a:lnTo>
                      <a:pt x="237" y="650"/>
                    </a:lnTo>
                    <a:lnTo>
                      <a:pt x="295" y="650"/>
                    </a:lnTo>
                    <a:lnTo>
                      <a:pt x="295" y="620"/>
                    </a:lnTo>
                    <a:lnTo>
                      <a:pt x="325" y="650"/>
                    </a:lnTo>
                    <a:lnTo>
                      <a:pt x="325" y="681"/>
                    </a:lnTo>
                    <a:lnTo>
                      <a:pt x="355" y="681"/>
                    </a:lnTo>
                    <a:lnTo>
                      <a:pt x="355" y="710"/>
                    </a:lnTo>
                    <a:lnTo>
                      <a:pt x="444" y="710"/>
                    </a:lnTo>
                    <a:lnTo>
                      <a:pt x="474" y="738"/>
                    </a:lnTo>
                    <a:lnTo>
                      <a:pt x="503" y="738"/>
                    </a:lnTo>
                    <a:lnTo>
                      <a:pt x="503" y="799"/>
                    </a:lnTo>
                    <a:lnTo>
                      <a:pt x="474" y="829"/>
                    </a:lnTo>
                    <a:lnTo>
                      <a:pt x="444" y="829"/>
                    </a:lnTo>
                    <a:lnTo>
                      <a:pt x="474" y="856"/>
                    </a:lnTo>
                    <a:lnTo>
                      <a:pt x="503" y="856"/>
                    </a:lnTo>
                    <a:lnTo>
                      <a:pt x="532" y="887"/>
                    </a:lnTo>
                    <a:lnTo>
                      <a:pt x="562" y="856"/>
                    </a:lnTo>
                    <a:lnTo>
                      <a:pt x="562" y="799"/>
                    </a:lnTo>
                    <a:lnTo>
                      <a:pt x="532" y="769"/>
                    </a:lnTo>
                    <a:lnTo>
                      <a:pt x="562" y="769"/>
                    </a:lnTo>
                    <a:lnTo>
                      <a:pt x="562" y="738"/>
                    </a:lnTo>
                    <a:lnTo>
                      <a:pt x="592" y="710"/>
                    </a:lnTo>
                    <a:lnTo>
                      <a:pt x="592" y="681"/>
                    </a:lnTo>
                    <a:lnTo>
                      <a:pt x="623" y="681"/>
                    </a:lnTo>
                    <a:lnTo>
                      <a:pt x="623" y="650"/>
                    </a:lnTo>
                    <a:lnTo>
                      <a:pt x="592" y="620"/>
                    </a:lnTo>
                    <a:lnTo>
                      <a:pt x="592" y="592"/>
                    </a:lnTo>
                    <a:lnTo>
                      <a:pt x="562" y="562"/>
                    </a:lnTo>
                    <a:lnTo>
                      <a:pt x="532" y="562"/>
                    </a:lnTo>
                    <a:lnTo>
                      <a:pt x="562" y="531"/>
                    </a:lnTo>
                    <a:lnTo>
                      <a:pt x="532" y="531"/>
                    </a:lnTo>
                    <a:lnTo>
                      <a:pt x="562" y="502"/>
                    </a:lnTo>
                    <a:lnTo>
                      <a:pt x="592" y="531"/>
                    </a:lnTo>
                    <a:lnTo>
                      <a:pt x="592" y="502"/>
                    </a:lnTo>
                    <a:lnTo>
                      <a:pt x="741" y="502"/>
                    </a:lnTo>
                    <a:lnTo>
                      <a:pt x="769" y="474"/>
                    </a:lnTo>
                    <a:lnTo>
                      <a:pt x="741" y="443"/>
                    </a:lnTo>
                    <a:lnTo>
                      <a:pt x="799" y="383"/>
                    </a:lnTo>
                    <a:lnTo>
                      <a:pt x="830" y="383"/>
                    </a:lnTo>
                    <a:lnTo>
                      <a:pt x="830" y="325"/>
                    </a:lnTo>
                    <a:lnTo>
                      <a:pt x="769" y="325"/>
                    </a:lnTo>
                    <a:lnTo>
                      <a:pt x="741" y="295"/>
                    </a:lnTo>
                    <a:lnTo>
                      <a:pt x="741" y="265"/>
                    </a:lnTo>
                    <a:lnTo>
                      <a:pt x="830" y="265"/>
                    </a:lnTo>
                    <a:lnTo>
                      <a:pt x="830" y="206"/>
                    </a:lnTo>
                    <a:lnTo>
                      <a:pt x="860" y="206"/>
                    </a:lnTo>
                    <a:lnTo>
                      <a:pt x="860" y="177"/>
                    </a:lnTo>
                    <a:lnTo>
                      <a:pt x="887" y="147"/>
                    </a:lnTo>
                    <a:lnTo>
                      <a:pt x="887" y="58"/>
                    </a:lnTo>
                    <a:lnTo>
                      <a:pt x="860" y="58"/>
                    </a:lnTo>
                    <a:lnTo>
                      <a:pt x="830" y="28"/>
                    </a:lnTo>
                    <a:lnTo>
                      <a:pt x="799" y="28"/>
                    </a:lnTo>
                    <a:lnTo>
                      <a:pt x="799" y="0"/>
                    </a:lnTo>
                    <a:lnTo>
                      <a:pt x="562" y="0"/>
                    </a:lnTo>
                    <a:lnTo>
                      <a:pt x="532" y="28"/>
                    </a:lnTo>
                    <a:lnTo>
                      <a:pt x="474" y="28"/>
                    </a:lnTo>
                    <a:lnTo>
                      <a:pt x="385" y="118"/>
                    </a:lnTo>
                    <a:lnTo>
                      <a:pt x="355" y="118"/>
                    </a:lnTo>
                    <a:lnTo>
                      <a:pt x="355" y="147"/>
                    </a:lnTo>
                    <a:lnTo>
                      <a:pt x="325" y="147"/>
                    </a:lnTo>
                    <a:lnTo>
                      <a:pt x="295" y="177"/>
                    </a:lnTo>
                    <a:lnTo>
                      <a:pt x="237" y="177"/>
                    </a:lnTo>
                    <a:lnTo>
                      <a:pt x="237" y="206"/>
                    </a:lnTo>
                    <a:lnTo>
                      <a:pt x="207" y="236"/>
                    </a:lnTo>
                    <a:lnTo>
                      <a:pt x="207" y="325"/>
                    </a:lnTo>
                    <a:lnTo>
                      <a:pt x="177" y="325"/>
                    </a:lnTo>
                    <a:close/>
                    <a:moveTo>
                      <a:pt x="444" y="265"/>
                    </a:moveTo>
                    <a:lnTo>
                      <a:pt x="503" y="265"/>
                    </a:lnTo>
                    <a:lnTo>
                      <a:pt x="532" y="295"/>
                    </a:lnTo>
                    <a:lnTo>
                      <a:pt x="444" y="383"/>
                    </a:lnTo>
                    <a:lnTo>
                      <a:pt x="414" y="383"/>
                    </a:lnTo>
                    <a:lnTo>
                      <a:pt x="385" y="356"/>
                    </a:lnTo>
                    <a:lnTo>
                      <a:pt x="355" y="356"/>
                    </a:lnTo>
                    <a:lnTo>
                      <a:pt x="355" y="325"/>
                    </a:lnTo>
                    <a:lnTo>
                      <a:pt x="385" y="325"/>
                    </a:lnTo>
                    <a:lnTo>
                      <a:pt x="444" y="265"/>
                    </a:lnTo>
                    <a:close/>
                    <a:moveTo>
                      <a:pt x="237" y="531"/>
                    </a:moveTo>
                    <a:lnTo>
                      <a:pt x="267" y="562"/>
                    </a:lnTo>
                    <a:lnTo>
                      <a:pt x="207" y="562"/>
                    </a:lnTo>
                    <a:lnTo>
                      <a:pt x="237" y="531"/>
                    </a:lnTo>
                    <a:close/>
                  </a:path>
                </a:pathLst>
              </a:custGeom>
              <a:solidFill>
                <a:srgbClr val="B28665"/>
              </a:solidFill>
              <a:ln w="9525">
                <a:noFill/>
                <a:round/>
                <a:headEnd/>
                <a:tailEnd/>
              </a:ln>
            </p:spPr>
            <p:txBody>
              <a:bodyPr/>
              <a:lstStyle/>
              <a:p>
                <a:endParaRPr lang="en-GB"/>
              </a:p>
            </p:txBody>
          </p:sp>
          <p:sp>
            <p:nvSpPr>
              <p:cNvPr id="23623" name="Freeform 71"/>
              <p:cNvSpPr>
                <a:spLocks/>
              </p:cNvSpPr>
              <p:nvPr/>
            </p:nvSpPr>
            <p:spPr bwMode="auto">
              <a:xfrm>
                <a:off x="2894" y="2312"/>
                <a:ext cx="45" cy="30"/>
              </a:xfrm>
              <a:custGeom>
                <a:avLst/>
                <a:gdLst/>
                <a:ahLst/>
                <a:cxnLst>
                  <a:cxn ang="0">
                    <a:pos x="148" y="0"/>
                  </a:cxn>
                  <a:cxn ang="0">
                    <a:pos x="89" y="0"/>
                  </a:cxn>
                  <a:cxn ang="0">
                    <a:pos x="30" y="60"/>
                  </a:cxn>
                  <a:cxn ang="0">
                    <a:pos x="0" y="60"/>
                  </a:cxn>
                  <a:cxn ang="0">
                    <a:pos x="0" y="91"/>
                  </a:cxn>
                  <a:cxn ang="0">
                    <a:pos x="30" y="91"/>
                  </a:cxn>
                  <a:cxn ang="0">
                    <a:pos x="59" y="118"/>
                  </a:cxn>
                  <a:cxn ang="0">
                    <a:pos x="89" y="118"/>
                  </a:cxn>
                  <a:cxn ang="0">
                    <a:pos x="177" y="30"/>
                  </a:cxn>
                  <a:cxn ang="0">
                    <a:pos x="148" y="0"/>
                  </a:cxn>
                </a:cxnLst>
                <a:rect l="0" t="0" r="r" b="b"/>
                <a:pathLst>
                  <a:path w="177" h="118">
                    <a:moveTo>
                      <a:pt x="148" y="0"/>
                    </a:moveTo>
                    <a:lnTo>
                      <a:pt x="89" y="0"/>
                    </a:lnTo>
                    <a:lnTo>
                      <a:pt x="30" y="60"/>
                    </a:lnTo>
                    <a:lnTo>
                      <a:pt x="0" y="60"/>
                    </a:lnTo>
                    <a:lnTo>
                      <a:pt x="0" y="91"/>
                    </a:lnTo>
                    <a:lnTo>
                      <a:pt x="30" y="91"/>
                    </a:lnTo>
                    <a:lnTo>
                      <a:pt x="59" y="118"/>
                    </a:lnTo>
                    <a:lnTo>
                      <a:pt x="89" y="118"/>
                    </a:lnTo>
                    <a:lnTo>
                      <a:pt x="177" y="30"/>
                    </a:lnTo>
                    <a:lnTo>
                      <a:pt x="148" y="0"/>
                    </a:lnTo>
                    <a:close/>
                  </a:path>
                </a:pathLst>
              </a:custGeom>
              <a:solidFill>
                <a:srgbClr val="E6F6ED"/>
              </a:solidFill>
              <a:ln w="9525">
                <a:noFill/>
                <a:round/>
                <a:headEnd/>
                <a:tailEnd/>
              </a:ln>
            </p:spPr>
            <p:txBody>
              <a:bodyPr/>
              <a:lstStyle/>
              <a:p>
                <a:endParaRPr lang="en-GB"/>
              </a:p>
            </p:txBody>
          </p:sp>
          <p:sp>
            <p:nvSpPr>
              <p:cNvPr id="23624" name="Freeform 72"/>
              <p:cNvSpPr>
                <a:spLocks/>
              </p:cNvSpPr>
              <p:nvPr/>
            </p:nvSpPr>
            <p:spPr bwMode="auto">
              <a:xfrm>
                <a:off x="2783" y="2394"/>
                <a:ext cx="37" cy="14"/>
              </a:xfrm>
              <a:custGeom>
                <a:avLst/>
                <a:gdLst/>
                <a:ahLst/>
                <a:cxnLst>
                  <a:cxn ang="0">
                    <a:pos x="89" y="0"/>
                  </a:cxn>
                  <a:cxn ang="0">
                    <a:pos x="28" y="0"/>
                  </a:cxn>
                  <a:cxn ang="0">
                    <a:pos x="0" y="28"/>
                  </a:cxn>
                  <a:cxn ang="0">
                    <a:pos x="28" y="58"/>
                  </a:cxn>
                  <a:cxn ang="0">
                    <a:pos x="119" y="58"/>
                  </a:cxn>
                  <a:cxn ang="0">
                    <a:pos x="146" y="58"/>
                  </a:cxn>
                  <a:cxn ang="0">
                    <a:pos x="89" y="0"/>
                  </a:cxn>
                </a:cxnLst>
                <a:rect l="0" t="0" r="r" b="b"/>
                <a:pathLst>
                  <a:path w="146" h="58">
                    <a:moveTo>
                      <a:pt x="89" y="0"/>
                    </a:moveTo>
                    <a:lnTo>
                      <a:pt x="28" y="0"/>
                    </a:lnTo>
                    <a:lnTo>
                      <a:pt x="0" y="28"/>
                    </a:lnTo>
                    <a:lnTo>
                      <a:pt x="28" y="58"/>
                    </a:lnTo>
                    <a:lnTo>
                      <a:pt x="119" y="58"/>
                    </a:lnTo>
                    <a:lnTo>
                      <a:pt x="146" y="58"/>
                    </a:lnTo>
                    <a:lnTo>
                      <a:pt x="89" y="0"/>
                    </a:lnTo>
                    <a:close/>
                  </a:path>
                </a:pathLst>
              </a:custGeom>
              <a:solidFill>
                <a:srgbClr val="B28665"/>
              </a:solidFill>
              <a:ln w="9525">
                <a:noFill/>
                <a:round/>
                <a:headEnd/>
                <a:tailEnd/>
              </a:ln>
            </p:spPr>
            <p:txBody>
              <a:bodyPr/>
              <a:lstStyle/>
              <a:p>
                <a:endParaRPr lang="en-GB"/>
              </a:p>
            </p:txBody>
          </p:sp>
          <p:sp>
            <p:nvSpPr>
              <p:cNvPr id="23625" name="Freeform 73"/>
              <p:cNvSpPr>
                <a:spLocks/>
              </p:cNvSpPr>
              <p:nvPr/>
            </p:nvSpPr>
            <p:spPr bwMode="auto">
              <a:xfrm>
                <a:off x="2820" y="2379"/>
                <a:ext cx="15" cy="7"/>
              </a:xfrm>
              <a:custGeom>
                <a:avLst/>
                <a:gdLst/>
                <a:ahLst/>
                <a:cxnLst>
                  <a:cxn ang="0">
                    <a:pos x="31" y="0"/>
                  </a:cxn>
                  <a:cxn ang="0">
                    <a:pos x="0" y="0"/>
                  </a:cxn>
                  <a:cxn ang="0">
                    <a:pos x="31" y="31"/>
                  </a:cxn>
                  <a:cxn ang="0">
                    <a:pos x="61" y="31"/>
                  </a:cxn>
                  <a:cxn ang="0">
                    <a:pos x="31" y="0"/>
                  </a:cxn>
                </a:cxnLst>
                <a:rect l="0" t="0" r="r" b="b"/>
                <a:pathLst>
                  <a:path w="61" h="31">
                    <a:moveTo>
                      <a:pt x="31" y="0"/>
                    </a:moveTo>
                    <a:lnTo>
                      <a:pt x="0" y="0"/>
                    </a:lnTo>
                    <a:lnTo>
                      <a:pt x="31" y="31"/>
                    </a:lnTo>
                    <a:lnTo>
                      <a:pt x="61" y="31"/>
                    </a:lnTo>
                    <a:lnTo>
                      <a:pt x="31" y="0"/>
                    </a:lnTo>
                    <a:close/>
                  </a:path>
                </a:pathLst>
              </a:custGeom>
              <a:solidFill>
                <a:srgbClr val="B28665"/>
              </a:solidFill>
              <a:ln w="9525">
                <a:noFill/>
                <a:round/>
                <a:headEnd/>
                <a:tailEnd/>
              </a:ln>
            </p:spPr>
            <p:txBody>
              <a:bodyPr/>
              <a:lstStyle/>
              <a:p>
                <a:endParaRPr lang="en-GB"/>
              </a:p>
            </p:txBody>
          </p:sp>
          <p:sp>
            <p:nvSpPr>
              <p:cNvPr id="23626" name="Freeform 74"/>
              <p:cNvSpPr>
                <a:spLocks/>
              </p:cNvSpPr>
              <p:nvPr/>
            </p:nvSpPr>
            <p:spPr bwMode="auto">
              <a:xfrm>
                <a:off x="2805" y="2371"/>
                <a:ext cx="15" cy="8"/>
              </a:xfrm>
              <a:custGeom>
                <a:avLst/>
                <a:gdLst/>
                <a:ahLst/>
                <a:cxnLst>
                  <a:cxn ang="0">
                    <a:pos x="57" y="29"/>
                  </a:cxn>
                  <a:cxn ang="0">
                    <a:pos x="30" y="0"/>
                  </a:cxn>
                  <a:cxn ang="0">
                    <a:pos x="0" y="29"/>
                  </a:cxn>
                  <a:cxn ang="0">
                    <a:pos x="57" y="29"/>
                  </a:cxn>
                </a:cxnLst>
                <a:rect l="0" t="0" r="r" b="b"/>
                <a:pathLst>
                  <a:path w="57" h="29">
                    <a:moveTo>
                      <a:pt x="57" y="29"/>
                    </a:moveTo>
                    <a:lnTo>
                      <a:pt x="30" y="0"/>
                    </a:lnTo>
                    <a:lnTo>
                      <a:pt x="0" y="29"/>
                    </a:lnTo>
                    <a:lnTo>
                      <a:pt x="57" y="29"/>
                    </a:lnTo>
                    <a:close/>
                  </a:path>
                </a:pathLst>
              </a:custGeom>
              <a:solidFill>
                <a:srgbClr val="B28665"/>
              </a:solidFill>
              <a:ln w="9525">
                <a:noFill/>
                <a:round/>
                <a:headEnd/>
                <a:tailEnd/>
              </a:ln>
            </p:spPr>
            <p:txBody>
              <a:bodyPr/>
              <a:lstStyle/>
              <a:p>
                <a:endParaRPr lang="en-GB"/>
              </a:p>
            </p:txBody>
          </p:sp>
          <p:sp>
            <p:nvSpPr>
              <p:cNvPr id="23627" name="Freeform 75"/>
              <p:cNvSpPr>
                <a:spLocks/>
              </p:cNvSpPr>
              <p:nvPr/>
            </p:nvSpPr>
            <p:spPr bwMode="auto">
              <a:xfrm>
                <a:off x="2716" y="2401"/>
                <a:ext cx="252" cy="163"/>
              </a:xfrm>
              <a:custGeom>
                <a:avLst/>
                <a:gdLst/>
                <a:ahLst/>
                <a:cxnLst>
                  <a:cxn ang="0">
                    <a:pos x="177" y="236"/>
                  </a:cxn>
                  <a:cxn ang="0">
                    <a:pos x="207" y="297"/>
                  </a:cxn>
                  <a:cxn ang="0">
                    <a:pos x="295" y="327"/>
                  </a:cxn>
                  <a:cxn ang="0">
                    <a:pos x="386" y="386"/>
                  </a:cxn>
                  <a:cxn ang="0">
                    <a:pos x="413" y="445"/>
                  </a:cxn>
                  <a:cxn ang="0">
                    <a:pos x="413" y="504"/>
                  </a:cxn>
                  <a:cxn ang="0">
                    <a:pos x="504" y="534"/>
                  </a:cxn>
                  <a:cxn ang="0">
                    <a:pos x="563" y="504"/>
                  </a:cxn>
                  <a:cxn ang="0">
                    <a:pos x="593" y="445"/>
                  </a:cxn>
                  <a:cxn ang="0">
                    <a:pos x="623" y="534"/>
                  </a:cxn>
                  <a:cxn ang="0">
                    <a:pos x="651" y="564"/>
                  </a:cxn>
                  <a:cxn ang="0">
                    <a:pos x="711" y="592"/>
                  </a:cxn>
                  <a:cxn ang="0">
                    <a:pos x="859" y="652"/>
                  </a:cxn>
                  <a:cxn ang="0">
                    <a:pos x="830" y="564"/>
                  </a:cxn>
                  <a:cxn ang="0">
                    <a:pos x="859" y="504"/>
                  </a:cxn>
                  <a:cxn ang="0">
                    <a:pos x="888" y="445"/>
                  </a:cxn>
                  <a:cxn ang="0">
                    <a:pos x="948" y="415"/>
                  </a:cxn>
                  <a:cxn ang="0">
                    <a:pos x="1007" y="386"/>
                  </a:cxn>
                  <a:cxn ang="0">
                    <a:pos x="979" y="327"/>
                  </a:cxn>
                  <a:cxn ang="0">
                    <a:pos x="979" y="297"/>
                  </a:cxn>
                  <a:cxn ang="0">
                    <a:pos x="948" y="267"/>
                  </a:cxn>
                  <a:cxn ang="0">
                    <a:pos x="918" y="236"/>
                  </a:cxn>
                  <a:cxn ang="0">
                    <a:pos x="859" y="236"/>
                  </a:cxn>
                  <a:cxn ang="0">
                    <a:pos x="800" y="209"/>
                  </a:cxn>
                  <a:cxn ang="0">
                    <a:pos x="859" y="179"/>
                  </a:cxn>
                  <a:cxn ang="0">
                    <a:pos x="830" y="118"/>
                  </a:cxn>
                  <a:cxn ang="0">
                    <a:pos x="711" y="90"/>
                  </a:cxn>
                  <a:cxn ang="0">
                    <a:pos x="681" y="61"/>
                  </a:cxn>
                  <a:cxn ang="0">
                    <a:pos x="651" y="0"/>
                  </a:cxn>
                  <a:cxn ang="0">
                    <a:pos x="593" y="30"/>
                  </a:cxn>
                  <a:cxn ang="0">
                    <a:pos x="563" y="30"/>
                  </a:cxn>
                  <a:cxn ang="0">
                    <a:pos x="504" y="61"/>
                  </a:cxn>
                  <a:cxn ang="0">
                    <a:pos x="474" y="90"/>
                  </a:cxn>
                  <a:cxn ang="0">
                    <a:pos x="413" y="90"/>
                  </a:cxn>
                  <a:cxn ang="0">
                    <a:pos x="237" y="61"/>
                  </a:cxn>
                  <a:cxn ang="0">
                    <a:pos x="60" y="118"/>
                  </a:cxn>
                  <a:cxn ang="0">
                    <a:pos x="0" y="149"/>
                  </a:cxn>
                  <a:cxn ang="0">
                    <a:pos x="30" y="236"/>
                  </a:cxn>
                  <a:cxn ang="0">
                    <a:pos x="88" y="267"/>
                  </a:cxn>
                </a:cxnLst>
                <a:rect l="0" t="0" r="r" b="b"/>
                <a:pathLst>
                  <a:path w="1007" h="652">
                    <a:moveTo>
                      <a:pt x="118" y="236"/>
                    </a:moveTo>
                    <a:lnTo>
                      <a:pt x="177" y="236"/>
                    </a:lnTo>
                    <a:lnTo>
                      <a:pt x="177" y="297"/>
                    </a:lnTo>
                    <a:lnTo>
                      <a:pt x="207" y="297"/>
                    </a:lnTo>
                    <a:lnTo>
                      <a:pt x="207" y="327"/>
                    </a:lnTo>
                    <a:lnTo>
                      <a:pt x="295" y="327"/>
                    </a:lnTo>
                    <a:lnTo>
                      <a:pt x="295" y="386"/>
                    </a:lnTo>
                    <a:lnTo>
                      <a:pt x="386" y="386"/>
                    </a:lnTo>
                    <a:lnTo>
                      <a:pt x="413" y="415"/>
                    </a:lnTo>
                    <a:lnTo>
                      <a:pt x="413" y="445"/>
                    </a:lnTo>
                    <a:lnTo>
                      <a:pt x="444" y="474"/>
                    </a:lnTo>
                    <a:lnTo>
                      <a:pt x="413" y="504"/>
                    </a:lnTo>
                    <a:lnTo>
                      <a:pt x="474" y="504"/>
                    </a:lnTo>
                    <a:lnTo>
                      <a:pt x="504" y="534"/>
                    </a:lnTo>
                    <a:lnTo>
                      <a:pt x="504" y="504"/>
                    </a:lnTo>
                    <a:lnTo>
                      <a:pt x="563" y="504"/>
                    </a:lnTo>
                    <a:lnTo>
                      <a:pt x="563" y="474"/>
                    </a:lnTo>
                    <a:lnTo>
                      <a:pt x="593" y="445"/>
                    </a:lnTo>
                    <a:lnTo>
                      <a:pt x="593" y="504"/>
                    </a:lnTo>
                    <a:lnTo>
                      <a:pt x="623" y="534"/>
                    </a:lnTo>
                    <a:lnTo>
                      <a:pt x="593" y="564"/>
                    </a:lnTo>
                    <a:lnTo>
                      <a:pt x="651" y="564"/>
                    </a:lnTo>
                    <a:lnTo>
                      <a:pt x="681" y="592"/>
                    </a:lnTo>
                    <a:lnTo>
                      <a:pt x="711" y="592"/>
                    </a:lnTo>
                    <a:lnTo>
                      <a:pt x="770" y="652"/>
                    </a:lnTo>
                    <a:lnTo>
                      <a:pt x="859" y="652"/>
                    </a:lnTo>
                    <a:lnTo>
                      <a:pt x="859" y="564"/>
                    </a:lnTo>
                    <a:lnTo>
                      <a:pt x="830" y="564"/>
                    </a:lnTo>
                    <a:lnTo>
                      <a:pt x="830" y="534"/>
                    </a:lnTo>
                    <a:lnTo>
                      <a:pt x="859" y="504"/>
                    </a:lnTo>
                    <a:lnTo>
                      <a:pt x="859" y="474"/>
                    </a:lnTo>
                    <a:lnTo>
                      <a:pt x="888" y="445"/>
                    </a:lnTo>
                    <a:lnTo>
                      <a:pt x="948" y="445"/>
                    </a:lnTo>
                    <a:lnTo>
                      <a:pt x="948" y="415"/>
                    </a:lnTo>
                    <a:lnTo>
                      <a:pt x="979" y="415"/>
                    </a:lnTo>
                    <a:lnTo>
                      <a:pt x="1007" y="386"/>
                    </a:lnTo>
                    <a:lnTo>
                      <a:pt x="1007" y="356"/>
                    </a:lnTo>
                    <a:lnTo>
                      <a:pt x="979" y="327"/>
                    </a:lnTo>
                    <a:lnTo>
                      <a:pt x="948" y="327"/>
                    </a:lnTo>
                    <a:lnTo>
                      <a:pt x="979" y="297"/>
                    </a:lnTo>
                    <a:lnTo>
                      <a:pt x="948" y="297"/>
                    </a:lnTo>
                    <a:lnTo>
                      <a:pt x="948" y="267"/>
                    </a:lnTo>
                    <a:lnTo>
                      <a:pt x="918" y="267"/>
                    </a:lnTo>
                    <a:lnTo>
                      <a:pt x="918" y="236"/>
                    </a:lnTo>
                    <a:lnTo>
                      <a:pt x="888" y="267"/>
                    </a:lnTo>
                    <a:lnTo>
                      <a:pt x="859" y="236"/>
                    </a:lnTo>
                    <a:lnTo>
                      <a:pt x="830" y="236"/>
                    </a:lnTo>
                    <a:lnTo>
                      <a:pt x="800" y="209"/>
                    </a:lnTo>
                    <a:lnTo>
                      <a:pt x="830" y="209"/>
                    </a:lnTo>
                    <a:lnTo>
                      <a:pt x="859" y="179"/>
                    </a:lnTo>
                    <a:lnTo>
                      <a:pt x="859" y="118"/>
                    </a:lnTo>
                    <a:lnTo>
                      <a:pt x="830" y="118"/>
                    </a:lnTo>
                    <a:lnTo>
                      <a:pt x="800" y="90"/>
                    </a:lnTo>
                    <a:lnTo>
                      <a:pt x="711" y="90"/>
                    </a:lnTo>
                    <a:lnTo>
                      <a:pt x="711" y="61"/>
                    </a:lnTo>
                    <a:lnTo>
                      <a:pt x="681" y="61"/>
                    </a:lnTo>
                    <a:lnTo>
                      <a:pt x="681" y="30"/>
                    </a:lnTo>
                    <a:lnTo>
                      <a:pt x="651" y="0"/>
                    </a:lnTo>
                    <a:lnTo>
                      <a:pt x="651" y="30"/>
                    </a:lnTo>
                    <a:lnTo>
                      <a:pt x="593" y="30"/>
                    </a:lnTo>
                    <a:lnTo>
                      <a:pt x="593" y="0"/>
                    </a:lnTo>
                    <a:lnTo>
                      <a:pt x="563" y="30"/>
                    </a:lnTo>
                    <a:lnTo>
                      <a:pt x="504" y="30"/>
                    </a:lnTo>
                    <a:lnTo>
                      <a:pt x="504" y="61"/>
                    </a:lnTo>
                    <a:lnTo>
                      <a:pt x="474" y="61"/>
                    </a:lnTo>
                    <a:lnTo>
                      <a:pt x="474" y="90"/>
                    </a:lnTo>
                    <a:lnTo>
                      <a:pt x="444" y="61"/>
                    </a:lnTo>
                    <a:lnTo>
                      <a:pt x="413" y="90"/>
                    </a:lnTo>
                    <a:lnTo>
                      <a:pt x="237" y="90"/>
                    </a:lnTo>
                    <a:lnTo>
                      <a:pt x="237" y="61"/>
                    </a:lnTo>
                    <a:lnTo>
                      <a:pt x="149" y="61"/>
                    </a:lnTo>
                    <a:lnTo>
                      <a:pt x="60" y="118"/>
                    </a:lnTo>
                    <a:lnTo>
                      <a:pt x="30" y="118"/>
                    </a:lnTo>
                    <a:lnTo>
                      <a:pt x="0" y="149"/>
                    </a:lnTo>
                    <a:lnTo>
                      <a:pt x="30" y="179"/>
                    </a:lnTo>
                    <a:lnTo>
                      <a:pt x="30" y="236"/>
                    </a:lnTo>
                    <a:lnTo>
                      <a:pt x="60" y="236"/>
                    </a:lnTo>
                    <a:lnTo>
                      <a:pt x="88" y="267"/>
                    </a:lnTo>
                    <a:lnTo>
                      <a:pt x="118" y="236"/>
                    </a:lnTo>
                    <a:close/>
                  </a:path>
                </a:pathLst>
              </a:custGeom>
              <a:solidFill>
                <a:srgbClr val="E26359"/>
              </a:solidFill>
              <a:ln w="9525">
                <a:noFill/>
                <a:round/>
                <a:headEnd/>
                <a:tailEnd/>
              </a:ln>
            </p:spPr>
            <p:txBody>
              <a:bodyPr/>
              <a:lstStyle/>
              <a:p>
                <a:endParaRPr lang="en-GB"/>
              </a:p>
            </p:txBody>
          </p:sp>
          <p:sp>
            <p:nvSpPr>
              <p:cNvPr id="23628" name="Freeform 76"/>
              <p:cNvSpPr>
                <a:spLocks/>
              </p:cNvSpPr>
              <p:nvPr/>
            </p:nvSpPr>
            <p:spPr bwMode="auto">
              <a:xfrm>
                <a:off x="2776" y="2408"/>
                <a:ext cx="52" cy="15"/>
              </a:xfrm>
              <a:custGeom>
                <a:avLst/>
                <a:gdLst/>
                <a:ahLst/>
                <a:cxnLst>
                  <a:cxn ang="0">
                    <a:pos x="176" y="31"/>
                  </a:cxn>
                  <a:cxn ang="0">
                    <a:pos x="149" y="0"/>
                  </a:cxn>
                  <a:cxn ang="0">
                    <a:pos x="119" y="31"/>
                  </a:cxn>
                  <a:cxn ang="0">
                    <a:pos x="88" y="31"/>
                  </a:cxn>
                  <a:cxn ang="0">
                    <a:pos x="58" y="0"/>
                  </a:cxn>
                  <a:cxn ang="0">
                    <a:pos x="30" y="0"/>
                  </a:cxn>
                  <a:cxn ang="0">
                    <a:pos x="0" y="31"/>
                  </a:cxn>
                  <a:cxn ang="0">
                    <a:pos x="0" y="60"/>
                  </a:cxn>
                  <a:cxn ang="0">
                    <a:pos x="176" y="60"/>
                  </a:cxn>
                  <a:cxn ang="0">
                    <a:pos x="207" y="31"/>
                  </a:cxn>
                  <a:cxn ang="0">
                    <a:pos x="176" y="31"/>
                  </a:cxn>
                </a:cxnLst>
                <a:rect l="0" t="0" r="r" b="b"/>
                <a:pathLst>
                  <a:path w="207" h="60">
                    <a:moveTo>
                      <a:pt x="176" y="31"/>
                    </a:moveTo>
                    <a:lnTo>
                      <a:pt x="149" y="0"/>
                    </a:lnTo>
                    <a:lnTo>
                      <a:pt x="119" y="31"/>
                    </a:lnTo>
                    <a:lnTo>
                      <a:pt x="88" y="31"/>
                    </a:lnTo>
                    <a:lnTo>
                      <a:pt x="58" y="0"/>
                    </a:lnTo>
                    <a:lnTo>
                      <a:pt x="30" y="0"/>
                    </a:lnTo>
                    <a:lnTo>
                      <a:pt x="0" y="31"/>
                    </a:lnTo>
                    <a:lnTo>
                      <a:pt x="0" y="60"/>
                    </a:lnTo>
                    <a:lnTo>
                      <a:pt x="176" y="60"/>
                    </a:lnTo>
                    <a:lnTo>
                      <a:pt x="207" y="31"/>
                    </a:lnTo>
                    <a:lnTo>
                      <a:pt x="176" y="31"/>
                    </a:lnTo>
                    <a:close/>
                  </a:path>
                </a:pathLst>
              </a:custGeom>
              <a:solidFill>
                <a:srgbClr val="B28665"/>
              </a:solidFill>
              <a:ln w="9525">
                <a:noFill/>
                <a:round/>
                <a:headEnd/>
                <a:tailEnd/>
              </a:ln>
            </p:spPr>
            <p:txBody>
              <a:bodyPr/>
              <a:lstStyle/>
              <a:p>
                <a:endParaRPr lang="en-GB"/>
              </a:p>
            </p:txBody>
          </p:sp>
          <p:sp>
            <p:nvSpPr>
              <p:cNvPr id="23629" name="Freeform 77"/>
              <p:cNvSpPr>
                <a:spLocks/>
              </p:cNvSpPr>
              <p:nvPr/>
            </p:nvSpPr>
            <p:spPr bwMode="auto">
              <a:xfrm>
                <a:off x="3183" y="2068"/>
                <a:ext cx="75" cy="44"/>
              </a:xfrm>
              <a:custGeom>
                <a:avLst/>
                <a:gdLst/>
                <a:ahLst/>
                <a:cxnLst>
                  <a:cxn ang="0">
                    <a:pos x="88" y="118"/>
                  </a:cxn>
                  <a:cxn ang="0">
                    <a:pos x="88" y="149"/>
                  </a:cxn>
                  <a:cxn ang="0">
                    <a:pos x="118" y="149"/>
                  </a:cxn>
                  <a:cxn ang="0">
                    <a:pos x="118" y="177"/>
                  </a:cxn>
                  <a:cxn ang="0">
                    <a:pos x="267" y="177"/>
                  </a:cxn>
                  <a:cxn ang="0">
                    <a:pos x="267" y="149"/>
                  </a:cxn>
                  <a:cxn ang="0">
                    <a:pos x="297" y="118"/>
                  </a:cxn>
                  <a:cxn ang="0">
                    <a:pos x="267" y="88"/>
                  </a:cxn>
                  <a:cxn ang="0">
                    <a:pos x="297" y="88"/>
                  </a:cxn>
                  <a:cxn ang="0">
                    <a:pos x="267" y="58"/>
                  </a:cxn>
                  <a:cxn ang="0">
                    <a:pos x="236" y="58"/>
                  </a:cxn>
                  <a:cxn ang="0">
                    <a:pos x="267" y="31"/>
                  </a:cxn>
                  <a:cxn ang="0">
                    <a:pos x="236" y="0"/>
                  </a:cxn>
                  <a:cxn ang="0">
                    <a:pos x="236" y="31"/>
                  </a:cxn>
                  <a:cxn ang="0">
                    <a:pos x="207" y="58"/>
                  </a:cxn>
                  <a:cxn ang="0">
                    <a:pos x="179" y="58"/>
                  </a:cxn>
                  <a:cxn ang="0">
                    <a:pos x="207" y="31"/>
                  </a:cxn>
                  <a:cxn ang="0">
                    <a:pos x="179" y="0"/>
                  </a:cxn>
                  <a:cxn ang="0">
                    <a:pos x="148" y="0"/>
                  </a:cxn>
                  <a:cxn ang="0">
                    <a:pos x="88" y="31"/>
                  </a:cxn>
                  <a:cxn ang="0">
                    <a:pos x="0" y="31"/>
                  </a:cxn>
                  <a:cxn ang="0">
                    <a:pos x="0" y="58"/>
                  </a:cxn>
                  <a:cxn ang="0">
                    <a:pos x="29" y="58"/>
                  </a:cxn>
                  <a:cxn ang="0">
                    <a:pos x="88" y="118"/>
                  </a:cxn>
                </a:cxnLst>
                <a:rect l="0" t="0" r="r" b="b"/>
                <a:pathLst>
                  <a:path w="297" h="177">
                    <a:moveTo>
                      <a:pt x="88" y="118"/>
                    </a:moveTo>
                    <a:lnTo>
                      <a:pt x="88" y="149"/>
                    </a:lnTo>
                    <a:lnTo>
                      <a:pt x="118" y="149"/>
                    </a:lnTo>
                    <a:lnTo>
                      <a:pt x="118" y="177"/>
                    </a:lnTo>
                    <a:lnTo>
                      <a:pt x="267" y="177"/>
                    </a:lnTo>
                    <a:lnTo>
                      <a:pt x="267" y="149"/>
                    </a:lnTo>
                    <a:lnTo>
                      <a:pt x="297" y="118"/>
                    </a:lnTo>
                    <a:lnTo>
                      <a:pt x="267" y="88"/>
                    </a:lnTo>
                    <a:lnTo>
                      <a:pt x="297" y="88"/>
                    </a:lnTo>
                    <a:lnTo>
                      <a:pt x="267" y="58"/>
                    </a:lnTo>
                    <a:lnTo>
                      <a:pt x="236" y="58"/>
                    </a:lnTo>
                    <a:lnTo>
                      <a:pt x="267" y="31"/>
                    </a:lnTo>
                    <a:lnTo>
                      <a:pt x="236" y="0"/>
                    </a:lnTo>
                    <a:lnTo>
                      <a:pt x="236" y="31"/>
                    </a:lnTo>
                    <a:lnTo>
                      <a:pt x="207" y="58"/>
                    </a:lnTo>
                    <a:lnTo>
                      <a:pt x="179" y="58"/>
                    </a:lnTo>
                    <a:lnTo>
                      <a:pt x="207" y="31"/>
                    </a:lnTo>
                    <a:lnTo>
                      <a:pt x="179" y="0"/>
                    </a:lnTo>
                    <a:lnTo>
                      <a:pt x="148" y="0"/>
                    </a:lnTo>
                    <a:lnTo>
                      <a:pt x="88" y="31"/>
                    </a:lnTo>
                    <a:lnTo>
                      <a:pt x="0" y="31"/>
                    </a:lnTo>
                    <a:lnTo>
                      <a:pt x="0" y="58"/>
                    </a:lnTo>
                    <a:lnTo>
                      <a:pt x="29" y="58"/>
                    </a:lnTo>
                    <a:lnTo>
                      <a:pt x="88" y="118"/>
                    </a:lnTo>
                    <a:close/>
                  </a:path>
                </a:pathLst>
              </a:custGeom>
              <a:solidFill>
                <a:srgbClr val="99D6AB"/>
              </a:solidFill>
              <a:ln w="9525">
                <a:noFill/>
                <a:round/>
                <a:headEnd/>
                <a:tailEnd/>
              </a:ln>
            </p:spPr>
            <p:txBody>
              <a:bodyPr/>
              <a:lstStyle/>
              <a:p>
                <a:endParaRPr lang="en-GB"/>
              </a:p>
            </p:txBody>
          </p:sp>
          <p:sp>
            <p:nvSpPr>
              <p:cNvPr id="23630" name="Freeform 78"/>
              <p:cNvSpPr>
                <a:spLocks noEditPoints="1"/>
              </p:cNvSpPr>
              <p:nvPr/>
            </p:nvSpPr>
            <p:spPr bwMode="auto">
              <a:xfrm>
                <a:off x="2939" y="2127"/>
                <a:ext cx="592" cy="622"/>
              </a:xfrm>
              <a:custGeom>
                <a:avLst/>
                <a:gdLst/>
                <a:ahLst/>
                <a:cxnLst>
                  <a:cxn ang="0">
                    <a:pos x="860" y="0"/>
                  </a:cxn>
                  <a:cxn ang="0">
                    <a:pos x="801" y="146"/>
                  </a:cxn>
                  <a:cxn ang="0">
                    <a:pos x="801" y="176"/>
                  </a:cxn>
                  <a:cxn ang="0">
                    <a:pos x="772" y="265"/>
                  </a:cxn>
                  <a:cxn ang="0">
                    <a:pos x="712" y="325"/>
                  </a:cxn>
                  <a:cxn ang="0">
                    <a:pos x="623" y="474"/>
                  </a:cxn>
                  <a:cxn ang="0">
                    <a:pos x="328" y="414"/>
                  </a:cxn>
                  <a:cxn ang="0">
                    <a:pos x="355" y="532"/>
                  </a:cxn>
                  <a:cxn ang="0">
                    <a:pos x="298" y="739"/>
                  </a:cxn>
                  <a:cxn ang="0">
                    <a:pos x="298" y="857"/>
                  </a:cxn>
                  <a:cxn ang="0">
                    <a:pos x="60" y="976"/>
                  </a:cxn>
                  <a:cxn ang="0">
                    <a:pos x="0" y="1036"/>
                  </a:cxn>
                  <a:cxn ang="0">
                    <a:pos x="91" y="1155"/>
                  </a:cxn>
                  <a:cxn ang="0">
                    <a:pos x="0" y="1243"/>
                  </a:cxn>
                  <a:cxn ang="0">
                    <a:pos x="60" y="1391"/>
                  </a:cxn>
                  <a:cxn ang="0">
                    <a:pos x="119" y="1480"/>
                  </a:cxn>
                  <a:cxn ang="0">
                    <a:pos x="91" y="1628"/>
                  </a:cxn>
                  <a:cxn ang="0">
                    <a:pos x="119" y="1777"/>
                  </a:cxn>
                  <a:cxn ang="0">
                    <a:pos x="267" y="1864"/>
                  </a:cxn>
                  <a:cxn ang="0">
                    <a:pos x="385" y="1895"/>
                  </a:cxn>
                  <a:cxn ang="0">
                    <a:pos x="474" y="2071"/>
                  </a:cxn>
                  <a:cxn ang="0">
                    <a:pos x="416" y="2250"/>
                  </a:cxn>
                  <a:cxn ang="0">
                    <a:pos x="416" y="2397"/>
                  </a:cxn>
                  <a:cxn ang="0">
                    <a:pos x="712" y="2338"/>
                  </a:cxn>
                  <a:cxn ang="0">
                    <a:pos x="949" y="2427"/>
                  </a:cxn>
                  <a:cxn ang="0">
                    <a:pos x="1097" y="2457"/>
                  </a:cxn>
                  <a:cxn ang="0">
                    <a:pos x="1215" y="2427"/>
                  </a:cxn>
                  <a:cxn ang="0">
                    <a:pos x="1334" y="2457"/>
                  </a:cxn>
                  <a:cxn ang="0">
                    <a:pos x="1809" y="2368"/>
                  </a:cxn>
                  <a:cxn ang="0">
                    <a:pos x="1897" y="2368"/>
                  </a:cxn>
                  <a:cxn ang="0">
                    <a:pos x="1809" y="2220"/>
                  </a:cxn>
                  <a:cxn ang="0">
                    <a:pos x="1987" y="2071"/>
                  </a:cxn>
                  <a:cxn ang="0">
                    <a:pos x="2075" y="1984"/>
                  </a:cxn>
                  <a:cxn ang="0">
                    <a:pos x="1927" y="1895"/>
                  </a:cxn>
                  <a:cxn ang="0">
                    <a:pos x="1720" y="1716"/>
                  </a:cxn>
                  <a:cxn ang="0">
                    <a:pos x="1660" y="1568"/>
                  </a:cxn>
                  <a:cxn ang="0">
                    <a:pos x="1631" y="1480"/>
                  </a:cxn>
                  <a:cxn ang="0">
                    <a:pos x="1868" y="1421"/>
                  </a:cxn>
                  <a:cxn ang="0">
                    <a:pos x="2045" y="1361"/>
                  </a:cxn>
                  <a:cxn ang="0">
                    <a:pos x="2164" y="1273"/>
                  </a:cxn>
                  <a:cxn ang="0">
                    <a:pos x="2282" y="1303"/>
                  </a:cxn>
                  <a:cxn ang="0">
                    <a:pos x="2371" y="1155"/>
                  </a:cxn>
                  <a:cxn ang="0">
                    <a:pos x="2282" y="1036"/>
                  </a:cxn>
                  <a:cxn ang="0">
                    <a:pos x="2252" y="857"/>
                  </a:cxn>
                  <a:cxn ang="0">
                    <a:pos x="2222" y="739"/>
                  </a:cxn>
                  <a:cxn ang="0">
                    <a:pos x="2195" y="592"/>
                  </a:cxn>
                  <a:cxn ang="0">
                    <a:pos x="2104" y="355"/>
                  </a:cxn>
                  <a:cxn ang="0">
                    <a:pos x="2045" y="265"/>
                  </a:cxn>
                  <a:cxn ang="0">
                    <a:pos x="1927" y="207"/>
                  </a:cxn>
                  <a:cxn ang="0">
                    <a:pos x="1927" y="89"/>
                  </a:cxn>
                  <a:cxn ang="0">
                    <a:pos x="1838" y="176"/>
                  </a:cxn>
                  <a:cxn ang="0">
                    <a:pos x="1720" y="176"/>
                  </a:cxn>
                  <a:cxn ang="0">
                    <a:pos x="1483" y="237"/>
                  </a:cxn>
                  <a:cxn ang="0">
                    <a:pos x="1246" y="296"/>
                  </a:cxn>
                  <a:cxn ang="0">
                    <a:pos x="1127" y="146"/>
                  </a:cxn>
                  <a:cxn ang="0">
                    <a:pos x="1008" y="30"/>
                  </a:cxn>
                  <a:cxn ang="0">
                    <a:pos x="860" y="325"/>
                  </a:cxn>
                </a:cxnLst>
                <a:rect l="0" t="0" r="r" b="b"/>
                <a:pathLst>
                  <a:path w="2371" h="2487">
                    <a:moveTo>
                      <a:pt x="1008" y="30"/>
                    </a:moveTo>
                    <a:lnTo>
                      <a:pt x="949" y="0"/>
                    </a:lnTo>
                    <a:lnTo>
                      <a:pt x="920" y="30"/>
                    </a:lnTo>
                    <a:lnTo>
                      <a:pt x="890" y="30"/>
                    </a:lnTo>
                    <a:lnTo>
                      <a:pt x="860" y="0"/>
                    </a:lnTo>
                    <a:lnTo>
                      <a:pt x="712" y="0"/>
                    </a:lnTo>
                    <a:lnTo>
                      <a:pt x="742" y="30"/>
                    </a:lnTo>
                    <a:lnTo>
                      <a:pt x="742" y="58"/>
                    </a:lnTo>
                    <a:lnTo>
                      <a:pt x="801" y="119"/>
                    </a:lnTo>
                    <a:lnTo>
                      <a:pt x="801" y="146"/>
                    </a:lnTo>
                    <a:lnTo>
                      <a:pt x="742" y="146"/>
                    </a:lnTo>
                    <a:lnTo>
                      <a:pt x="712" y="176"/>
                    </a:lnTo>
                    <a:lnTo>
                      <a:pt x="742" y="207"/>
                    </a:lnTo>
                    <a:lnTo>
                      <a:pt x="772" y="176"/>
                    </a:lnTo>
                    <a:lnTo>
                      <a:pt x="801" y="176"/>
                    </a:lnTo>
                    <a:lnTo>
                      <a:pt x="772" y="207"/>
                    </a:lnTo>
                    <a:lnTo>
                      <a:pt x="772" y="237"/>
                    </a:lnTo>
                    <a:lnTo>
                      <a:pt x="801" y="237"/>
                    </a:lnTo>
                    <a:lnTo>
                      <a:pt x="801" y="265"/>
                    </a:lnTo>
                    <a:lnTo>
                      <a:pt x="772" y="265"/>
                    </a:lnTo>
                    <a:lnTo>
                      <a:pt x="772" y="296"/>
                    </a:lnTo>
                    <a:lnTo>
                      <a:pt x="801" y="325"/>
                    </a:lnTo>
                    <a:lnTo>
                      <a:pt x="772" y="355"/>
                    </a:lnTo>
                    <a:lnTo>
                      <a:pt x="742" y="325"/>
                    </a:lnTo>
                    <a:lnTo>
                      <a:pt x="712" y="325"/>
                    </a:lnTo>
                    <a:lnTo>
                      <a:pt x="683" y="355"/>
                    </a:lnTo>
                    <a:lnTo>
                      <a:pt x="683" y="444"/>
                    </a:lnTo>
                    <a:lnTo>
                      <a:pt x="653" y="414"/>
                    </a:lnTo>
                    <a:lnTo>
                      <a:pt x="623" y="414"/>
                    </a:lnTo>
                    <a:lnTo>
                      <a:pt x="623" y="474"/>
                    </a:lnTo>
                    <a:lnTo>
                      <a:pt x="565" y="474"/>
                    </a:lnTo>
                    <a:lnTo>
                      <a:pt x="592" y="444"/>
                    </a:lnTo>
                    <a:lnTo>
                      <a:pt x="535" y="383"/>
                    </a:lnTo>
                    <a:lnTo>
                      <a:pt x="355" y="383"/>
                    </a:lnTo>
                    <a:lnTo>
                      <a:pt x="328" y="414"/>
                    </a:lnTo>
                    <a:lnTo>
                      <a:pt x="328" y="444"/>
                    </a:lnTo>
                    <a:lnTo>
                      <a:pt x="298" y="474"/>
                    </a:lnTo>
                    <a:lnTo>
                      <a:pt x="328" y="502"/>
                    </a:lnTo>
                    <a:lnTo>
                      <a:pt x="355" y="502"/>
                    </a:lnTo>
                    <a:lnTo>
                      <a:pt x="355" y="532"/>
                    </a:lnTo>
                    <a:lnTo>
                      <a:pt x="355" y="621"/>
                    </a:lnTo>
                    <a:lnTo>
                      <a:pt x="328" y="651"/>
                    </a:lnTo>
                    <a:lnTo>
                      <a:pt x="328" y="680"/>
                    </a:lnTo>
                    <a:lnTo>
                      <a:pt x="298" y="680"/>
                    </a:lnTo>
                    <a:lnTo>
                      <a:pt x="298" y="739"/>
                    </a:lnTo>
                    <a:lnTo>
                      <a:pt x="209" y="739"/>
                    </a:lnTo>
                    <a:lnTo>
                      <a:pt x="209" y="769"/>
                    </a:lnTo>
                    <a:lnTo>
                      <a:pt x="237" y="799"/>
                    </a:lnTo>
                    <a:lnTo>
                      <a:pt x="298" y="799"/>
                    </a:lnTo>
                    <a:lnTo>
                      <a:pt x="298" y="857"/>
                    </a:lnTo>
                    <a:lnTo>
                      <a:pt x="267" y="857"/>
                    </a:lnTo>
                    <a:lnTo>
                      <a:pt x="209" y="917"/>
                    </a:lnTo>
                    <a:lnTo>
                      <a:pt x="237" y="948"/>
                    </a:lnTo>
                    <a:lnTo>
                      <a:pt x="209" y="976"/>
                    </a:lnTo>
                    <a:lnTo>
                      <a:pt x="60" y="976"/>
                    </a:lnTo>
                    <a:lnTo>
                      <a:pt x="60" y="1005"/>
                    </a:lnTo>
                    <a:lnTo>
                      <a:pt x="30" y="976"/>
                    </a:lnTo>
                    <a:lnTo>
                      <a:pt x="0" y="1005"/>
                    </a:lnTo>
                    <a:lnTo>
                      <a:pt x="30" y="1005"/>
                    </a:lnTo>
                    <a:lnTo>
                      <a:pt x="0" y="1036"/>
                    </a:lnTo>
                    <a:lnTo>
                      <a:pt x="30" y="1036"/>
                    </a:lnTo>
                    <a:lnTo>
                      <a:pt x="60" y="1066"/>
                    </a:lnTo>
                    <a:lnTo>
                      <a:pt x="60" y="1094"/>
                    </a:lnTo>
                    <a:lnTo>
                      <a:pt x="91" y="1124"/>
                    </a:lnTo>
                    <a:lnTo>
                      <a:pt x="91" y="1155"/>
                    </a:lnTo>
                    <a:lnTo>
                      <a:pt x="60" y="1155"/>
                    </a:lnTo>
                    <a:lnTo>
                      <a:pt x="60" y="1184"/>
                    </a:lnTo>
                    <a:lnTo>
                      <a:pt x="30" y="1212"/>
                    </a:lnTo>
                    <a:lnTo>
                      <a:pt x="30" y="1243"/>
                    </a:lnTo>
                    <a:lnTo>
                      <a:pt x="0" y="1243"/>
                    </a:lnTo>
                    <a:lnTo>
                      <a:pt x="30" y="1273"/>
                    </a:lnTo>
                    <a:lnTo>
                      <a:pt x="30" y="1330"/>
                    </a:lnTo>
                    <a:lnTo>
                      <a:pt x="30" y="1361"/>
                    </a:lnTo>
                    <a:lnTo>
                      <a:pt x="60" y="1361"/>
                    </a:lnTo>
                    <a:lnTo>
                      <a:pt x="60" y="1391"/>
                    </a:lnTo>
                    <a:lnTo>
                      <a:pt x="91" y="1391"/>
                    </a:lnTo>
                    <a:lnTo>
                      <a:pt x="60" y="1421"/>
                    </a:lnTo>
                    <a:lnTo>
                      <a:pt x="91" y="1421"/>
                    </a:lnTo>
                    <a:lnTo>
                      <a:pt x="119" y="1450"/>
                    </a:lnTo>
                    <a:lnTo>
                      <a:pt x="119" y="1480"/>
                    </a:lnTo>
                    <a:lnTo>
                      <a:pt x="91" y="1509"/>
                    </a:lnTo>
                    <a:lnTo>
                      <a:pt x="60" y="1509"/>
                    </a:lnTo>
                    <a:lnTo>
                      <a:pt x="60" y="1539"/>
                    </a:lnTo>
                    <a:lnTo>
                      <a:pt x="60" y="1598"/>
                    </a:lnTo>
                    <a:lnTo>
                      <a:pt x="91" y="1628"/>
                    </a:lnTo>
                    <a:lnTo>
                      <a:pt x="91" y="1658"/>
                    </a:lnTo>
                    <a:lnTo>
                      <a:pt x="119" y="1658"/>
                    </a:lnTo>
                    <a:lnTo>
                      <a:pt x="149" y="1686"/>
                    </a:lnTo>
                    <a:lnTo>
                      <a:pt x="119" y="1716"/>
                    </a:lnTo>
                    <a:lnTo>
                      <a:pt x="119" y="1777"/>
                    </a:lnTo>
                    <a:lnTo>
                      <a:pt x="149" y="1777"/>
                    </a:lnTo>
                    <a:lnTo>
                      <a:pt x="178" y="1805"/>
                    </a:lnTo>
                    <a:lnTo>
                      <a:pt x="178" y="1834"/>
                    </a:lnTo>
                    <a:lnTo>
                      <a:pt x="209" y="1864"/>
                    </a:lnTo>
                    <a:lnTo>
                      <a:pt x="267" y="1864"/>
                    </a:lnTo>
                    <a:lnTo>
                      <a:pt x="298" y="1895"/>
                    </a:lnTo>
                    <a:lnTo>
                      <a:pt x="355" y="1895"/>
                    </a:lnTo>
                    <a:lnTo>
                      <a:pt x="355" y="1864"/>
                    </a:lnTo>
                    <a:lnTo>
                      <a:pt x="385" y="1864"/>
                    </a:lnTo>
                    <a:lnTo>
                      <a:pt x="385" y="1895"/>
                    </a:lnTo>
                    <a:lnTo>
                      <a:pt x="416" y="1895"/>
                    </a:lnTo>
                    <a:lnTo>
                      <a:pt x="446" y="1923"/>
                    </a:lnTo>
                    <a:lnTo>
                      <a:pt x="592" y="1923"/>
                    </a:lnTo>
                    <a:lnTo>
                      <a:pt x="592" y="1953"/>
                    </a:lnTo>
                    <a:lnTo>
                      <a:pt x="474" y="2071"/>
                    </a:lnTo>
                    <a:lnTo>
                      <a:pt x="474" y="2132"/>
                    </a:lnTo>
                    <a:lnTo>
                      <a:pt x="446" y="2159"/>
                    </a:lnTo>
                    <a:lnTo>
                      <a:pt x="446" y="2190"/>
                    </a:lnTo>
                    <a:lnTo>
                      <a:pt x="416" y="2220"/>
                    </a:lnTo>
                    <a:lnTo>
                      <a:pt x="416" y="2250"/>
                    </a:lnTo>
                    <a:lnTo>
                      <a:pt x="446" y="2250"/>
                    </a:lnTo>
                    <a:lnTo>
                      <a:pt x="416" y="2279"/>
                    </a:lnTo>
                    <a:lnTo>
                      <a:pt x="416" y="2338"/>
                    </a:lnTo>
                    <a:lnTo>
                      <a:pt x="385" y="2368"/>
                    </a:lnTo>
                    <a:lnTo>
                      <a:pt x="416" y="2397"/>
                    </a:lnTo>
                    <a:lnTo>
                      <a:pt x="683" y="2397"/>
                    </a:lnTo>
                    <a:lnTo>
                      <a:pt x="683" y="2368"/>
                    </a:lnTo>
                    <a:lnTo>
                      <a:pt x="653" y="2368"/>
                    </a:lnTo>
                    <a:lnTo>
                      <a:pt x="653" y="2338"/>
                    </a:lnTo>
                    <a:lnTo>
                      <a:pt x="712" y="2338"/>
                    </a:lnTo>
                    <a:lnTo>
                      <a:pt x="712" y="2368"/>
                    </a:lnTo>
                    <a:lnTo>
                      <a:pt x="890" y="2368"/>
                    </a:lnTo>
                    <a:lnTo>
                      <a:pt x="890" y="2397"/>
                    </a:lnTo>
                    <a:lnTo>
                      <a:pt x="949" y="2397"/>
                    </a:lnTo>
                    <a:lnTo>
                      <a:pt x="949" y="2427"/>
                    </a:lnTo>
                    <a:lnTo>
                      <a:pt x="979" y="2427"/>
                    </a:lnTo>
                    <a:lnTo>
                      <a:pt x="979" y="2397"/>
                    </a:lnTo>
                    <a:lnTo>
                      <a:pt x="1039" y="2427"/>
                    </a:lnTo>
                    <a:lnTo>
                      <a:pt x="1039" y="2397"/>
                    </a:lnTo>
                    <a:lnTo>
                      <a:pt x="1097" y="2457"/>
                    </a:lnTo>
                    <a:lnTo>
                      <a:pt x="1127" y="2457"/>
                    </a:lnTo>
                    <a:lnTo>
                      <a:pt x="1127" y="2487"/>
                    </a:lnTo>
                    <a:lnTo>
                      <a:pt x="1186" y="2427"/>
                    </a:lnTo>
                    <a:lnTo>
                      <a:pt x="1186" y="2397"/>
                    </a:lnTo>
                    <a:lnTo>
                      <a:pt x="1215" y="2427"/>
                    </a:lnTo>
                    <a:lnTo>
                      <a:pt x="1215" y="2397"/>
                    </a:lnTo>
                    <a:lnTo>
                      <a:pt x="1246" y="2397"/>
                    </a:lnTo>
                    <a:lnTo>
                      <a:pt x="1276" y="2427"/>
                    </a:lnTo>
                    <a:lnTo>
                      <a:pt x="1304" y="2427"/>
                    </a:lnTo>
                    <a:lnTo>
                      <a:pt x="1334" y="2457"/>
                    </a:lnTo>
                    <a:lnTo>
                      <a:pt x="1422" y="2457"/>
                    </a:lnTo>
                    <a:lnTo>
                      <a:pt x="1483" y="2397"/>
                    </a:lnTo>
                    <a:lnTo>
                      <a:pt x="1660" y="2397"/>
                    </a:lnTo>
                    <a:lnTo>
                      <a:pt x="1631" y="2368"/>
                    </a:lnTo>
                    <a:lnTo>
                      <a:pt x="1809" y="2368"/>
                    </a:lnTo>
                    <a:lnTo>
                      <a:pt x="1809" y="2397"/>
                    </a:lnTo>
                    <a:lnTo>
                      <a:pt x="1838" y="2427"/>
                    </a:lnTo>
                    <a:lnTo>
                      <a:pt x="1868" y="2427"/>
                    </a:lnTo>
                    <a:lnTo>
                      <a:pt x="1868" y="2397"/>
                    </a:lnTo>
                    <a:lnTo>
                      <a:pt x="1897" y="2368"/>
                    </a:lnTo>
                    <a:lnTo>
                      <a:pt x="1868" y="2368"/>
                    </a:lnTo>
                    <a:lnTo>
                      <a:pt x="1838" y="2338"/>
                    </a:lnTo>
                    <a:lnTo>
                      <a:pt x="1868" y="2309"/>
                    </a:lnTo>
                    <a:lnTo>
                      <a:pt x="1809" y="2250"/>
                    </a:lnTo>
                    <a:lnTo>
                      <a:pt x="1809" y="2220"/>
                    </a:lnTo>
                    <a:lnTo>
                      <a:pt x="1868" y="2159"/>
                    </a:lnTo>
                    <a:lnTo>
                      <a:pt x="1927" y="2159"/>
                    </a:lnTo>
                    <a:lnTo>
                      <a:pt x="1957" y="2132"/>
                    </a:lnTo>
                    <a:lnTo>
                      <a:pt x="1957" y="2102"/>
                    </a:lnTo>
                    <a:lnTo>
                      <a:pt x="1987" y="2071"/>
                    </a:lnTo>
                    <a:lnTo>
                      <a:pt x="2016" y="2071"/>
                    </a:lnTo>
                    <a:lnTo>
                      <a:pt x="2045" y="2102"/>
                    </a:lnTo>
                    <a:lnTo>
                      <a:pt x="2075" y="2071"/>
                    </a:lnTo>
                    <a:lnTo>
                      <a:pt x="2075" y="2013"/>
                    </a:lnTo>
                    <a:lnTo>
                      <a:pt x="2075" y="1984"/>
                    </a:lnTo>
                    <a:lnTo>
                      <a:pt x="2045" y="1953"/>
                    </a:lnTo>
                    <a:lnTo>
                      <a:pt x="2016" y="1953"/>
                    </a:lnTo>
                    <a:lnTo>
                      <a:pt x="1987" y="1923"/>
                    </a:lnTo>
                    <a:lnTo>
                      <a:pt x="1957" y="1923"/>
                    </a:lnTo>
                    <a:lnTo>
                      <a:pt x="1927" y="1895"/>
                    </a:lnTo>
                    <a:lnTo>
                      <a:pt x="1897" y="1895"/>
                    </a:lnTo>
                    <a:lnTo>
                      <a:pt x="1809" y="1805"/>
                    </a:lnTo>
                    <a:lnTo>
                      <a:pt x="1779" y="1805"/>
                    </a:lnTo>
                    <a:lnTo>
                      <a:pt x="1750" y="1777"/>
                    </a:lnTo>
                    <a:lnTo>
                      <a:pt x="1720" y="1716"/>
                    </a:lnTo>
                    <a:lnTo>
                      <a:pt x="1720" y="1686"/>
                    </a:lnTo>
                    <a:lnTo>
                      <a:pt x="1690" y="1686"/>
                    </a:lnTo>
                    <a:lnTo>
                      <a:pt x="1720" y="1658"/>
                    </a:lnTo>
                    <a:lnTo>
                      <a:pt x="1720" y="1628"/>
                    </a:lnTo>
                    <a:lnTo>
                      <a:pt x="1660" y="1568"/>
                    </a:lnTo>
                    <a:lnTo>
                      <a:pt x="1631" y="1568"/>
                    </a:lnTo>
                    <a:lnTo>
                      <a:pt x="1631" y="1539"/>
                    </a:lnTo>
                    <a:lnTo>
                      <a:pt x="1602" y="1509"/>
                    </a:lnTo>
                    <a:lnTo>
                      <a:pt x="1602" y="1480"/>
                    </a:lnTo>
                    <a:lnTo>
                      <a:pt x="1631" y="1480"/>
                    </a:lnTo>
                    <a:lnTo>
                      <a:pt x="1660" y="1509"/>
                    </a:lnTo>
                    <a:lnTo>
                      <a:pt x="1660" y="1539"/>
                    </a:lnTo>
                    <a:lnTo>
                      <a:pt x="1750" y="1450"/>
                    </a:lnTo>
                    <a:lnTo>
                      <a:pt x="1838" y="1450"/>
                    </a:lnTo>
                    <a:lnTo>
                      <a:pt x="1868" y="1421"/>
                    </a:lnTo>
                    <a:lnTo>
                      <a:pt x="1897" y="1421"/>
                    </a:lnTo>
                    <a:lnTo>
                      <a:pt x="1927" y="1391"/>
                    </a:lnTo>
                    <a:lnTo>
                      <a:pt x="1987" y="1391"/>
                    </a:lnTo>
                    <a:lnTo>
                      <a:pt x="2016" y="1361"/>
                    </a:lnTo>
                    <a:lnTo>
                      <a:pt x="2045" y="1361"/>
                    </a:lnTo>
                    <a:lnTo>
                      <a:pt x="2075" y="1330"/>
                    </a:lnTo>
                    <a:lnTo>
                      <a:pt x="2134" y="1330"/>
                    </a:lnTo>
                    <a:lnTo>
                      <a:pt x="2164" y="1303"/>
                    </a:lnTo>
                    <a:lnTo>
                      <a:pt x="2195" y="1303"/>
                    </a:lnTo>
                    <a:lnTo>
                      <a:pt x="2164" y="1273"/>
                    </a:lnTo>
                    <a:lnTo>
                      <a:pt x="2195" y="1243"/>
                    </a:lnTo>
                    <a:lnTo>
                      <a:pt x="2222" y="1243"/>
                    </a:lnTo>
                    <a:lnTo>
                      <a:pt x="2252" y="1273"/>
                    </a:lnTo>
                    <a:lnTo>
                      <a:pt x="2252" y="1303"/>
                    </a:lnTo>
                    <a:lnTo>
                      <a:pt x="2282" y="1303"/>
                    </a:lnTo>
                    <a:lnTo>
                      <a:pt x="2282" y="1330"/>
                    </a:lnTo>
                    <a:lnTo>
                      <a:pt x="2341" y="1273"/>
                    </a:lnTo>
                    <a:lnTo>
                      <a:pt x="2341" y="1243"/>
                    </a:lnTo>
                    <a:lnTo>
                      <a:pt x="2371" y="1212"/>
                    </a:lnTo>
                    <a:lnTo>
                      <a:pt x="2371" y="1155"/>
                    </a:lnTo>
                    <a:lnTo>
                      <a:pt x="2341" y="1155"/>
                    </a:lnTo>
                    <a:lnTo>
                      <a:pt x="2341" y="1124"/>
                    </a:lnTo>
                    <a:lnTo>
                      <a:pt x="2313" y="1094"/>
                    </a:lnTo>
                    <a:lnTo>
                      <a:pt x="2282" y="1094"/>
                    </a:lnTo>
                    <a:lnTo>
                      <a:pt x="2282" y="1036"/>
                    </a:lnTo>
                    <a:lnTo>
                      <a:pt x="2252" y="1036"/>
                    </a:lnTo>
                    <a:lnTo>
                      <a:pt x="2252" y="1005"/>
                    </a:lnTo>
                    <a:lnTo>
                      <a:pt x="2282" y="976"/>
                    </a:lnTo>
                    <a:lnTo>
                      <a:pt x="2282" y="857"/>
                    </a:lnTo>
                    <a:lnTo>
                      <a:pt x="2252" y="857"/>
                    </a:lnTo>
                    <a:lnTo>
                      <a:pt x="2252" y="830"/>
                    </a:lnTo>
                    <a:lnTo>
                      <a:pt x="2222" y="830"/>
                    </a:lnTo>
                    <a:lnTo>
                      <a:pt x="2252" y="799"/>
                    </a:lnTo>
                    <a:lnTo>
                      <a:pt x="2252" y="739"/>
                    </a:lnTo>
                    <a:lnTo>
                      <a:pt x="2222" y="739"/>
                    </a:lnTo>
                    <a:lnTo>
                      <a:pt x="2164" y="680"/>
                    </a:lnTo>
                    <a:lnTo>
                      <a:pt x="2134" y="680"/>
                    </a:lnTo>
                    <a:lnTo>
                      <a:pt x="2134" y="621"/>
                    </a:lnTo>
                    <a:lnTo>
                      <a:pt x="2164" y="592"/>
                    </a:lnTo>
                    <a:lnTo>
                      <a:pt x="2195" y="592"/>
                    </a:lnTo>
                    <a:lnTo>
                      <a:pt x="2195" y="474"/>
                    </a:lnTo>
                    <a:lnTo>
                      <a:pt x="2164" y="474"/>
                    </a:lnTo>
                    <a:lnTo>
                      <a:pt x="2164" y="383"/>
                    </a:lnTo>
                    <a:lnTo>
                      <a:pt x="2134" y="383"/>
                    </a:lnTo>
                    <a:lnTo>
                      <a:pt x="2104" y="355"/>
                    </a:lnTo>
                    <a:lnTo>
                      <a:pt x="2075" y="355"/>
                    </a:lnTo>
                    <a:lnTo>
                      <a:pt x="2045" y="325"/>
                    </a:lnTo>
                    <a:lnTo>
                      <a:pt x="2045" y="296"/>
                    </a:lnTo>
                    <a:lnTo>
                      <a:pt x="2016" y="265"/>
                    </a:lnTo>
                    <a:lnTo>
                      <a:pt x="2045" y="265"/>
                    </a:lnTo>
                    <a:lnTo>
                      <a:pt x="2016" y="237"/>
                    </a:lnTo>
                    <a:lnTo>
                      <a:pt x="1957" y="237"/>
                    </a:lnTo>
                    <a:lnTo>
                      <a:pt x="1957" y="265"/>
                    </a:lnTo>
                    <a:lnTo>
                      <a:pt x="1897" y="207"/>
                    </a:lnTo>
                    <a:lnTo>
                      <a:pt x="1927" y="207"/>
                    </a:lnTo>
                    <a:lnTo>
                      <a:pt x="1957" y="176"/>
                    </a:lnTo>
                    <a:lnTo>
                      <a:pt x="2016" y="176"/>
                    </a:lnTo>
                    <a:lnTo>
                      <a:pt x="1987" y="146"/>
                    </a:lnTo>
                    <a:lnTo>
                      <a:pt x="1987" y="89"/>
                    </a:lnTo>
                    <a:lnTo>
                      <a:pt x="1927" y="89"/>
                    </a:lnTo>
                    <a:lnTo>
                      <a:pt x="1957" y="119"/>
                    </a:lnTo>
                    <a:lnTo>
                      <a:pt x="1897" y="119"/>
                    </a:lnTo>
                    <a:lnTo>
                      <a:pt x="1868" y="119"/>
                    </a:lnTo>
                    <a:lnTo>
                      <a:pt x="1868" y="207"/>
                    </a:lnTo>
                    <a:lnTo>
                      <a:pt x="1838" y="176"/>
                    </a:lnTo>
                    <a:lnTo>
                      <a:pt x="1838" y="146"/>
                    </a:lnTo>
                    <a:lnTo>
                      <a:pt x="1809" y="146"/>
                    </a:lnTo>
                    <a:lnTo>
                      <a:pt x="1779" y="176"/>
                    </a:lnTo>
                    <a:lnTo>
                      <a:pt x="1750" y="146"/>
                    </a:lnTo>
                    <a:lnTo>
                      <a:pt x="1720" y="176"/>
                    </a:lnTo>
                    <a:lnTo>
                      <a:pt x="1690" y="176"/>
                    </a:lnTo>
                    <a:lnTo>
                      <a:pt x="1660" y="207"/>
                    </a:lnTo>
                    <a:lnTo>
                      <a:pt x="1660" y="176"/>
                    </a:lnTo>
                    <a:lnTo>
                      <a:pt x="1602" y="237"/>
                    </a:lnTo>
                    <a:lnTo>
                      <a:pt x="1483" y="237"/>
                    </a:lnTo>
                    <a:lnTo>
                      <a:pt x="1453" y="265"/>
                    </a:lnTo>
                    <a:lnTo>
                      <a:pt x="1483" y="265"/>
                    </a:lnTo>
                    <a:lnTo>
                      <a:pt x="1422" y="325"/>
                    </a:lnTo>
                    <a:lnTo>
                      <a:pt x="1395" y="296"/>
                    </a:lnTo>
                    <a:lnTo>
                      <a:pt x="1246" y="296"/>
                    </a:lnTo>
                    <a:lnTo>
                      <a:pt x="1334" y="207"/>
                    </a:lnTo>
                    <a:lnTo>
                      <a:pt x="1334" y="176"/>
                    </a:lnTo>
                    <a:lnTo>
                      <a:pt x="1215" y="176"/>
                    </a:lnTo>
                    <a:lnTo>
                      <a:pt x="1186" y="146"/>
                    </a:lnTo>
                    <a:lnTo>
                      <a:pt x="1127" y="146"/>
                    </a:lnTo>
                    <a:lnTo>
                      <a:pt x="1097" y="119"/>
                    </a:lnTo>
                    <a:lnTo>
                      <a:pt x="1067" y="119"/>
                    </a:lnTo>
                    <a:lnTo>
                      <a:pt x="1067" y="58"/>
                    </a:lnTo>
                    <a:lnTo>
                      <a:pt x="1039" y="30"/>
                    </a:lnTo>
                    <a:lnTo>
                      <a:pt x="1008" y="30"/>
                    </a:lnTo>
                    <a:close/>
                    <a:moveTo>
                      <a:pt x="1008" y="414"/>
                    </a:moveTo>
                    <a:lnTo>
                      <a:pt x="1008" y="444"/>
                    </a:lnTo>
                    <a:lnTo>
                      <a:pt x="979" y="414"/>
                    </a:lnTo>
                    <a:lnTo>
                      <a:pt x="949" y="414"/>
                    </a:lnTo>
                    <a:lnTo>
                      <a:pt x="860" y="325"/>
                    </a:lnTo>
                    <a:lnTo>
                      <a:pt x="890" y="325"/>
                    </a:lnTo>
                    <a:lnTo>
                      <a:pt x="979" y="414"/>
                    </a:lnTo>
                    <a:lnTo>
                      <a:pt x="1008" y="414"/>
                    </a:lnTo>
                    <a:close/>
                  </a:path>
                </a:pathLst>
              </a:custGeom>
              <a:solidFill>
                <a:srgbClr val="CCE83A"/>
              </a:solidFill>
              <a:ln w="9525">
                <a:noFill/>
                <a:round/>
                <a:headEnd/>
                <a:tailEnd/>
              </a:ln>
            </p:spPr>
            <p:txBody>
              <a:bodyPr/>
              <a:lstStyle/>
              <a:p>
                <a:endParaRPr lang="en-GB"/>
              </a:p>
            </p:txBody>
          </p:sp>
          <p:sp>
            <p:nvSpPr>
              <p:cNvPr id="23631" name="Freeform 79"/>
              <p:cNvSpPr>
                <a:spLocks/>
              </p:cNvSpPr>
              <p:nvPr/>
            </p:nvSpPr>
            <p:spPr bwMode="auto">
              <a:xfrm>
                <a:off x="2924" y="2512"/>
                <a:ext cx="52" cy="59"/>
              </a:xfrm>
              <a:custGeom>
                <a:avLst/>
                <a:gdLst/>
                <a:ahLst/>
                <a:cxnLst>
                  <a:cxn ang="0">
                    <a:pos x="118" y="0"/>
                  </a:cxn>
                  <a:cxn ang="0">
                    <a:pos x="58" y="0"/>
                  </a:cxn>
                  <a:cxn ang="0">
                    <a:pos x="29" y="29"/>
                  </a:cxn>
                  <a:cxn ang="0">
                    <a:pos x="29" y="59"/>
                  </a:cxn>
                  <a:cxn ang="0">
                    <a:pos x="0" y="89"/>
                  </a:cxn>
                  <a:cxn ang="0">
                    <a:pos x="0" y="119"/>
                  </a:cxn>
                  <a:cxn ang="0">
                    <a:pos x="29" y="119"/>
                  </a:cxn>
                  <a:cxn ang="0">
                    <a:pos x="29" y="207"/>
                  </a:cxn>
                  <a:cxn ang="0">
                    <a:pos x="58" y="238"/>
                  </a:cxn>
                  <a:cxn ang="0">
                    <a:pos x="88" y="238"/>
                  </a:cxn>
                  <a:cxn ang="0">
                    <a:pos x="118" y="207"/>
                  </a:cxn>
                  <a:cxn ang="0">
                    <a:pos x="149" y="207"/>
                  </a:cxn>
                  <a:cxn ang="0">
                    <a:pos x="177" y="238"/>
                  </a:cxn>
                  <a:cxn ang="0">
                    <a:pos x="177" y="177"/>
                  </a:cxn>
                  <a:cxn ang="0">
                    <a:pos x="207" y="147"/>
                  </a:cxn>
                  <a:cxn ang="0">
                    <a:pos x="177" y="119"/>
                  </a:cxn>
                  <a:cxn ang="0">
                    <a:pos x="149" y="119"/>
                  </a:cxn>
                  <a:cxn ang="0">
                    <a:pos x="149" y="89"/>
                  </a:cxn>
                  <a:cxn ang="0">
                    <a:pos x="118" y="59"/>
                  </a:cxn>
                  <a:cxn ang="0">
                    <a:pos x="118" y="0"/>
                  </a:cxn>
                </a:cxnLst>
                <a:rect l="0" t="0" r="r" b="b"/>
                <a:pathLst>
                  <a:path w="207" h="238">
                    <a:moveTo>
                      <a:pt x="118" y="0"/>
                    </a:moveTo>
                    <a:lnTo>
                      <a:pt x="58" y="0"/>
                    </a:lnTo>
                    <a:lnTo>
                      <a:pt x="29" y="29"/>
                    </a:lnTo>
                    <a:lnTo>
                      <a:pt x="29" y="59"/>
                    </a:lnTo>
                    <a:lnTo>
                      <a:pt x="0" y="89"/>
                    </a:lnTo>
                    <a:lnTo>
                      <a:pt x="0" y="119"/>
                    </a:lnTo>
                    <a:lnTo>
                      <a:pt x="29" y="119"/>
                    </a:lnTo>
                    <a:lnTo>
                      <a:pt x="29" y="207"/>
                    </a:lnTo>
                    <a:lnTo>
                      <a:pt x="58" y="238"/>
                    </a:lnTo>
                    <a:lnTo>
                      <a:pt x="88" y="238"/>
                    </a:lnTo>
                    <a:lnTo>
                      <a:pt x="118" y="207"/>
                    </a:lnTo>
                    <a:lnTo>
                      <a:pt x="149" y="207"/>
                    </a:lnTo>
                    <a:lnTo>
                      <a:pt x="177" y="238"/>
                    </a:lnTo>
                    <a:lnTo>
                      <a:pt x="177" y="177"/>
                    </a:lnTo>
                    <a:lnTo>
                      <a:pt x="207" y="147"/>
                    </a:lnTo>
                    <a:lnTo>
                      <a:pt x="177" y="119"/>
                    </a:lnTo>
                    <a:lnTo>
                      <a:pt x="149" y="119"/>
                    </a:lnTo>
                    <a:lnTo>
                      <a:pt x="149" y="89"/>
                    </a:lnTo>
                    <a:lnTo>
                      <a:pt x="118" y="59"/>
                    </a:lnTo>
                    <a:lnTo>
                      <a:pt x="118" y="0"/>
                    </a:lnTo>
                    <a:close/>
                  </a:path>
                </a:pathLst>
              </a:custGeom>
              <a:solidFill>
                <a:srgbClr val="4CB47E"/>
              </a:solidFill>
              <a:ln w="9525">
                <a:noFill/>
                <a:round/>
                <a:headEnd/>
                <a:tailEnd/>
              </a:ln>
            </p:spPr>
            <p:txBody>
              <a:bodyPr/>
              <a:lstStyle/>
              <a:p>
                <a:endParaRPr lang="en-GB"/>
              </a:p>
            </p:txBody>
          </p:sp>
          <p:sp>
            <p:nvSpPr>
              <p:cNvPr id="23632" name="Freeform 80"/>
              <p:cNvSpPr>
                <a:spLocks/>
              </p:cNvSpPr>
              <p:nvPr/>
            </p:nvSpPr>
            <p:spPr bwMode="auto">
              <a:xfrm>
                <a:off x="3302" y="1875"/>
                <a:ext cx="15" cy="8"/>
              </a:xfrm>
              <a:custGeom>
                <a:avLst/>
                <a:gdLst/>
                <a:ahLst/>
                <a:cxnLst>
                  <a:cxn ang="0">
                    <a:pos x="60" y="0"/>
                  </a:cxn>
                  <a:cxn ang="0">
                    <a:pos x="0" y="0"/>
                  </a:cxn>
                  <a:cxn ang="0">
                    <a:pos x="0" y="30"/>
                  </a:cxn>
                  <a:cxn ang="0">
                    <a:pos x="30" y="30"/>
                  </a:cxn>
                  <a:cxn ang="0">
                    <a:pos x="60" y="0"/>
                  </a:cxn>
                </a:cxnLst>
                <a:rect l="0" t="0" r="r" b="b"/>
                <a:pathLst>
                  <a:path w="60" h="30">
                    <a:moveTo>
                      <a:pt x="60" y="0"/>
                    </a:moveTo>
                    <a:lnTo>
                      <a:pt x="0" y="0"/>
                    </a:lnTo>
                    <a:lnTo>
                      <a:pt x="0" y="30"/>
                    </a:lnTo>
                    <a:lnTo>
                      <a:pt x="30" y="30"/>
                    </a:lnTo>
                    <a:lnTo>
                      <a:pt x="60" y="0"/>
                    </a:lnTo>
                    <a:close/>
                  </a:path>
                </a:pathLst>
              </a:custGeom>
              <a:solidFill>
                <a:srgbClr val="FCA77E"/>
              </a:solidFill>
              <a:ln w="9525">
                <a:noFill/>
                <a:round/>
                <a:headEnd/>
                <a:tailEnd/>
              </a:ln>
            </p:spPr>
            <p:txBody>
              <a:bodyPr/>
              <a:lstStyle/>
              <a:p>
                <a:endParaRPr lang="en-GB"/>
              </a:p>
            </p:txBody>
          </p:sp>
          <p:sp>
            <p:nvSpPr>
              <p:cNvPr id="23633" name="Freeform 81"/>
              <p:cNvSpPr>
                <a:spLocks/>
              </p:cNvSpPr>
              <p:nvPr/>
            </p:nvSpPr>
            <p:spPr bwMode="auto">
              <a:xfrm>
                <a:off x="3613" y="1883"/>
                <a:ext cx="7" cy="8"/>
              </a:xfrm>
              <a:custGeom>
                <a:avLst/>
                <a:gdLst/>
                <a:ahLst/>
                <a:cxnLst>
                  <a:cxn ang="0">
                    <a:pos x="31" y="0"/>
                  </a:cxn>
                  <a:cxn ang="0">
                    <a:pos x="0" y="0"/>
                  </a:cxn>
                  <a:cxn ang="0">
                    <a:pos x="31" y="31"/>
                  </a:cxn>
                  <a:cxn ang="0">
                    <a:pos x="31" y="0"/>
                  </a:cxn>
                </a:cxnLst>
                <a:rect l="0" t="0" r="r" b="b"/>
                <a:pathLst>
                  <a:path w="31" h="31">
                    <a:moveTo>
                      <a:pt x="31" y="0"/>
                    </a:moveTo>
                    <a:lnTo>
                      <a:pt x="0" y="0"/>
                    </a:lnTo>
                    <a:lnTo>
                      <a:pt x="31" y="31"/>
                    </a:lnTo>
                    <a:lnTo>
                      <a:pt x="31" y="0"/>
                    </a:lnTo>
                    <a:close/>
                  </a:path>
                </a:pathLst>
              </a:custGeom>
              <a:solidFill>
                <a:srgbClr val="FCA77E"/>
              </a:solidFill>
              <a:ln w="9525">
                <a:noFill/>
                <a:round/>
                <a:headEnd/>
                <a:tailEnd/>
              </a:ln>
            </p:spPr>
            <p:txBody>
              <a:bodyPr/>
              <a:lstStyle/>
              <a:p>
                <a:endParaRPr lang="en-GB"/>
              </a:p>
            </p:txBody>
          </p:sp>
          <p:sp>
            <p:nvSpPr>
              <p:cNvPr id="23634" name="Freeform 82"/>
              <p:cNvSpPr>
                <a:spLocks/>
              </p:cNvSpPr>
              <p:nvPr/>
            </p:nvSpPr>
            <p:spPr bwMode="auto">
              <a:xfrm>
                <a:off x="3450" y="2193"/>
                <a:ext cx="22" cy="16"/>
              </a:xfrm>
              <a:custGeom>
                <a:avLst/>
                <a:gdLst/>
                <a:ahLst/>
                <a:cxnLst>
                  <a:cxn ang="0">
                    <a:pos x="30" y="60"/>
                  </a:cxn>
                  <a:cxn ang="0">
                    <a:pos x="89" y="60"/>
                  </a:cxn>
                  <a:cxn ang="0">
                    <a:pos x="30" y="0"/>
                  </a:cxn>
                  <a:cxn ang="0">
                    <a:pos x="0" y="31"/>
                  </a:cxn>
                  <a:cxn ang="0">
                    <a:pos x="30" y="60"/>
                  </a:cxn>
                </a:cxnLst>
                <a:rect l="0" t="0" r="r" b="b"/>
                <a:pathLst>
                  <a:path w="89" h="60">
                    <a:moveTo>
                      <a:pt x="30" y="60"/>
                    </a:moveTo>
                    <a:lnTo>
                      <a:pt x="89" y="60"/>
                    </a:lnTo>
                    <a:lnTo>
                      <a:pt x="30" y="0"/>
                    </a:lnTo>
                    <a:lnTo>
                      <a:pt x="0" y="31"/>
                    </a:lnTo>
                    <a:lnTo>
                      <a:pt x="30" y="60"/>
                    </a:lnTo>
                    <a:close/>
                  </a:path>
                </a:pathLst>
              </a:custGeom>
              <a:solidFill>
                <a:srgbClr val="CCE83A"/>
              </a:solidFill>
              <a:ln w="9525">
                <a:noFill/>
                <a:round/>
                <a:headEnd/>
                <a:tailEnd/>
              </a:ln>
            </p:spPr>
            <p:txBody>
              <a:bodyPr/>
              <a:lstStyle/>
              <a:p>
                <a:endParaRPr lang="en-GB"/>
              </a:p>
            </p:txBody>
          </p:sp>
          <p:sp>
            <p:nvSpPr>
              <p:cNvPr id="23635" name="Freeform 83"/>
              <p:cNvSpPr>
                <a:spLocks/>
              </p:cNvSpPr>
              <p:nvPr/>
            </p:nvSpPr>
            <p:spPr bwMode="auto">
              <a:xfrm>
                <a:off x="3354" y="2164"/>
                <a:ext cx="15" cy="7"/>
              </a:xfrm>
              <a:custGeom>
                <a:avLst/>
                <a:gdLst/>
                <a:ahLst/>
                <a:cxnLst>
                  <a:cxn ang="0">
                    <a:pos x="60" y="0"/>
                  </a:cxn>
                  <a:cxn ang="0">
                    <a:pos x="30" y="0"/>
                  </a:cxn>
                  <a:cxn ang="0">
                    <a:pos x="0" y="30"/>
                  </a:cxn>
                  <a:cxn ang="0">
                    <a:pos x="30" y="30"/>
                  </a:cxn>
                  <a:cxn ang="0">
                    <a:pos x="60" y="0"/>
                  </a:cxn>
                </a:cxnLst>
                <a:rect l="0" t="0" r="r" b="b"/>
                <a:pathLst>
                  <a:path w="60" h="30">
                    <a:moveTo>
                      <a:pt x="60" y="0"/>
                    </a:moveTo>
                    <a:lnTo>
                      <a:pt x="30" y="0"/>
                    </a:lnTo>
                    <a:lnTo>
                      <a:pt x="0" y="30"/>
                    </a:lnTo>
                    <a:lnTo>
                      <a:pt x="30" y="30"/>
                    </a:lnTo>
                    <a:lnTo>
                      <a:pt x="60" y="0"/>
                    </a:lnTo>
                    <a:close/>
                  </a:path>
                </a:pathLst>
              </a:custGeom>
              <a:solidFill>
                <a:srgbClr val="CCE83A"/>
              </a:solidFill>
              <a:ln w="9525">
                <a:noFill/>
                <a:round/>
                <a:headEnd/>
                <a:tailEnd/>
              </a:ln>
            </p:spPr>
            <p:txBody>
              <a:bodyPr/>
              <a:lstStyle/>
              <a:p>
                <a:endParaRPr lang="en-GB"/>
              </a:p>
            </p:txBody>
          </p:sp>
          <p:sp>
            <p:nvSpPr>
              <p:cNvPr id="23636" name="Freeform 84"/>
              <p:cNvSpPr>
                <a:spLocks/>
              </p:cNvSpPr>
              <p:nvPr/>
            </p:nvSpPr>
            <p:spPr bwMode="auto">
              <a:xfrm>
                <a:off x="3413" y="2142"/>
                <a:ext cx="7" cy="15"/>
              </a:xfrm>
              <a:custGeom>
                <a:avLst/>
                <a:gdLst/>
                <a:ahLst/>
                <a:cxnLst>
                  <a:cxn ang="0">
                    <a:pos x="30" y="0"/>
                  </a:cxn>
                  <a:cxn ang="0">
                    <a:pos x="0" y="31"/>
                  </a:cxn>
                  <a:cxn ang="0">
                    <a:pos x="0" y="61"/>
                  </a:cxn>
                  <a:cxn ang="0">
                    <a:pos x="30" y="31"/>
                  </a:cxn>
                  <a:cxn ang="0">
                    <a:pos x="30" y="0"/>
                  </a:cxn>
                </a:cxnLst>
                <a:rect l="0" t="0" r="r" b="b"/>
                <a:pathLst>
                  <a:path w="30" h="61">
                    <a:moveTo>
                      <a:pt x="30" y="0"/>
                    </a:moveTo>
                    <a:lnTo>
                      <a:pt x="0" y="31"/>
                    </a:lnTo>
                    <a:lnTo>
                      <a:pt x="0" y="61"/>
                    </a:lnTo>
                    <a:lnTo>
                      <a:pt x="30" y="31"/>
                    </a:lnTo>
                    <a:lnTo>
                      <a:pt x="30" y="0"/>
                    </a:lnTo>
                    <a:close/>
                  </a:path>
                </a:pathLst>
              </a:custGeom>
              <a:solidFill>
                <a:srgbClr val="CCE83A"/>
              </a:solidFill>
              <a:ln w="9525">
                <a:noFill/>
                <a:round/>
                <a:headEnd/>
                <a:tailEnd/>
              </a:ln>
            </p:spPr>
            <p:txBody>
              <a:bodyPr/>
              <a:lstStyle/>
              <a:p>
                <a:endParaRPr lang="en-GB"/>
              </a:p>
            </p:txBody>
          </p:sp>
          <p:sp>
            <p:nvSpPr>
              <p:cNvPr id="23637" name="Freeform 85"/>
              <p:cNvSpPr>
                <a:spLocks/>
              </p:cNvSpPr>
              <p:nvPr/>
            </p:nvSpPr>
            <p:spPr bwMode="auto">
              <a:xfrm>
                <a:off x="3339" y="2438"/>
                <a:ext cx="445" cy="207"/>
              </a:xfrm>
              <a:custGeom>
                <a:avLst/>
                <a:gdLst/>
                <a:ahLst/>
                <a:cxnLst>
                  <a:cxn ang="0">
                    <a:pos x="58" y="296"/>
                  </a:cxn>
                  <a:cxn ang="0">
                    <a:pos x="29" y="237"/>
                  </a:cxn>
                  <a:cxn ang="0">
                    <a:pos x="0" y="266"/>
                  </a:cxn>
                  <a:cxn ang="0">
                    <a:pos x="29" y="325"/>
                  </a:cxn>
                  <a:cxn ang="0">
                    <a:pos x="118" y="385"/>
                  </a:cxn>
                  <a:cxn ang="0">
                    <a:pos x="88" y="443"/>
                  </a:cxn>
                  <a:cxn ang="0">
                    <a:pos x="118" y="473"/>
                  </a:cxn>
                  <a:cxn ang="0">
                    <a:pos x="177" y="562"/>
                  </a:cxn>
                  <a:cxn ang="0">
                    <a:pos x="295" y="652"/>
                  </a:cxn>
                  <a:cxn ang="0">
                    <a:pos x="355" y="680"/>
                  </a:cxn>
                  <a:cxn ang="0">
                    <a:pos x="414" y="710"/>
                  </a:cxn>
                  <a:cxn ang="0">
                    <a:pos x="473" y="741"/>
                  </a:cxn>
                  <a:cxn ang="0">
                    <a:pos x="502" y="770"/>
                  </a:cxn>
                  <a:cxn ang="0">
                    <a:pos x="620" y="828"/>
                  </a:cxn>
                  <a:cxn ang="0">
                    <a:pos x="680" y="798"/>
                  </a:cxn>
                  <a:cxn ang="0">
                    <a:pos x="711" y="798"/>
                  </a:cxn>
                  <a:cxn ang="0">
                    <a:pos x="769" y="770"/>
                  </a:cxn>
                  <a:cxn ang="0">
                    <a:pos x="800" y="680"/>
                  </a:cxn>
                  <a:cxn ang="0">
                    <a:pos x="857" y="680"/>
                  </a:cxn>
                  <a:cxn ang="0">
                    <a:pos x="918" y="710"/>
                  </a:cxn>
                  <a:cxn ang="0">
                    <a:pos x="976" y="741"/>
                  </a:cxn>
                  <a:cxn ang="0">
                    <a:pos x="1007" y="741"/>
                  </a:cxn>
                  <a:cxn ang="0">
                    <a:pos x="1066" y="770"/>
                  </a:cxn>
                  <a:cxn ang="0">
                    <a:pos x="1155" y="741"/>
                  </a:cxn>
                  <a:cxn ang="0">
                    <a:pos x="1214" y="770"/>
                  </a:cxn>
                  <a:cxn ang="0">
                    <a:pos x="1303" y="798"/>
                  </a:cxn>
                  <a:cxn ang="0">
                    <a:pos x="1332" y="770"/>
                  </a:cxn>
                  <a:cxn ang="0">
                    <a:pos x="1480" y="741"/>
                  </a:cxn>
                  <a:cxn ang="0">
                    <a:pos x="1540" y="710"/>
                  </a:cxn>
                  <a:cxn ang="0">
                    <a:pos x="1599" y="680"/>
                  </a:cxn>
                  <a:cxn ang="0">
                    <a:pos x="1629" y="591"/>
                  </a:cxn>
                  <a:cxn ang="0">
                    <a:pos x="1660" y="562"/>
                  </a:cxn>
                  <a:cxn ang="0">
                    <a:pos x="1748" y="503"/>
                  </a:cxn>
                  <a:cxn ang="0">
                    <a:pos x="1778" y="503"/>
                  </a:cxn>
                  <a:cxn ang="0">
                    <a:pos x="1748" y="443"/>
                  </a:cxn>
                  <a:cxn ang="0">
                    <a:pos x="1717" y="385"/>
                  </a:cxn>
                  <a:cxn ang="0">
                    <a:pos x="1629" y="355"/>
                  </a:cxn>
                  <a:cxn ang="0">
                    <a:pos x="1569" y="325"/>
                  </a:cxn>
                  <a:cxn ang="0">
                    <a:pos x="1510" y="355"/>
                  </a:cxn>
                  <a:cxn ang="0">
                    <a:pos x="1480" y="266"/>
                  </a:cxn>
                  <a:cxn ang="0">
                    <a:pos x="1362" y="237"/>
                  </a:cxn>
                  <a:cxn ang="0">
                    <a:pos x="1303" y="207"/>
                  </a:cxn>
                  <a:cxn ang="0">
                    <a:pos x="1273" y="237"/>
                  </a:cxn>
                  <a:cxn ang="0">
                    <a:pos x="1273" y="296"/>
                  </a:cxn>
                  <a:cxn ang="0">
                    <a:pos x="1214" y="325"/>
                  </a:cxn>
                  <a:cxn ang="0">
                    <a:pos x="1185" y="266"/>
                  </a:cxn>
                  <a:cxn ang="0">
                    <a:pos x="1125" y="237"/>
                  </a:cxn>
                  <a:cxn ang="0">
                    <a:pos x="1066" y="207"/>
                  </a:cxn>
                  <a:cxn ang="0">
                    <a:pos x="1125" y="148"/>
                  </a:cxn>
                  <a:cxn ang="0">
                    <a:pos x="1037" y="118"/>
                  </a:cxn>
                  <a:cxn ang="0">
                    <a:pos x="948" y="87"/>
                  </a:cxn>
                  <a:cxn ang="0">
                    <a:pos x="830" y="60"/>
                  </a:cxn>
                  <a:cxn ang="0">
                    <a:pos x="769" y="30"/>
                  </a:cxn>
                  <a:cxn ang="0">
                    <a:pos x="711" y="60"/>
                  </a:cxn>
                  <a:cxn ang="0">
                    <a:pos x="680" y="60"/>
                  </a:cxn>
                  <a:cxn ang="0">
                    <a:pos x="650" y="30"/>
                  </a:cxn>
                  <a:cxn ang="0">
                    <a:pos x="593" y="0"/>
                  </a:cxn>
                  <a:cxn ang="0">
                    <a:pos x="593" y="60"/>
                  </a:cxn>
                  <a:cxn ang="0">
                    <a:pos x="532" y="87"/>
                  </a:cxn>
                  <a:cxn ang="0">
                    <a:pos x="443" y="118"/>
                  </a:cxn>
                  <a:cxn ang="0">
                    <a:pos x="385" y="148"/>
                  </a:cxn>
                  <a:cxn ang="0">
                    <a:pos x="295" y="178"/>
                  </a:cxn>
                  <a:cxn ang="0">
                    <a:pos x="236" y="207"/>
                  </a:cxn>
                </a:cxnLst>
                <a:rect l="0" t="0" r="r" b="b"/>
                <a:pathLst>
                  <a:path w="1778" h="828">
                    <a:moveTo>
                      <a:pt x="148" y="207"/>
                    </a:moveTo>
                    <a:lnTo>
                      <a:pt x="58" y="296"/>
                    </a:lnTo>
                    <a:lnTo>
                      <a:pt x="58" y="266"/>
                    </a:lnTo>
                    <a:lnTo>
                      <a:pt x="29" y="237"/>
                    </a:lnTo>
                    <a:lnTo>
                      <a:pt x="0" y="237"/>
                    </a:lnTo>
                    <a:lnTo>
                      <a:pt x="0" y="266"/>
                    </a:lnTo>
                    <a:lnTo>
                      <a:pt x="29" y="296"/>
                    </a:lnTo>
                    <a:lnTo>
                      <a:pt x="29" y="325"/>
                    </a:lnTo>
                    <a:lnTo>
                      <a:pt x="58" y="325"/>
                    </a:lnTo>
                    <a:lnTo>
                      <a:pt x="118" y="385"/>
                    </a:lnTo>
                    <a:lnTo>
                      <a:pt x="118" y="415"/>
                    </a:lnTo>
                    <a:lnTo>
                      <a:pt x="88" y="443"/>
                    </a:lnTo>
                    <a:lnTo>
                      <a:pt x="118" y="443"/>
                    </a:lnTo>
                    <a:lnTo>
                      <a:pt x="118" y="473"/>
                    </a:lnTo>
                    <a:lnTo>
                      <a:pt x="148" y="534"/>
                    </a:lnTo>
                    <a:lnTo>
                      <a:pt x="177" y="562"/>
                    </a:lnTo>
                    <a:lnTo>
                      <a:pt x="207" y="562"/>
                    </a:lnTo>
                    <a:lnTo>
                      <a:pt x="295" y="652"/>
                    </a:lnTo>
                    <a:lnTo>
                      <a:pt x="325" y="652"/>
                    </a:lnTo>
                    <a:lnTo>
                      <a:pt x="355" y="680"/>
                    </a:lnTo>
                    <a:lnTo>
                      <a:pt x="385" y="680"/>
                    </a:lnTo>
                    <a:lnTo>
                      <a:pt x="414" y="710"/>
                    </a:lnTo>
                    <a:lnTo>
                      <a:pt x="443" y="710"/>
                    </a:lnTo>
                    <a:lnTo>
                      <a:pt x="473" y="741"/>
                    </a:lnTo>
                    <a:lnTo>
                      <a:pt x="473" y="770"/>
                    </a:lnTo>
                    <a:lnTo>
                      <a:pt x="502" y="770"/>
                    </a:lnTo>
                    <a:lnTo>
                      <a:pt x="562" y="828"/>
                    </a:lnTo>
                    <a:lnTo>
                      <a:pt x="620" y="828"/>
                    </a:lnTo>
                    <a:lnTo>
                      <a:pt x="650" y="798"/>
                    </a:lnTo>
                    <a:lnTo>
                      <a:pt x="680" y="798"/>
                    </a:lnTo>
                    <a:lnTo>
                      <a:pt x="711" y="828"/>
                    </a:lnTo>
                    <a:lnTo>
                      <a:pt x="711" y="798"/>
                    </a:lnTo>
                    <a:lnTo>
                      <a:pt x="739" y="770"/>
                    </a:lnTo>
                    <a:lnTo>
                      <a:pt x="769" y="770"/>
                    </a:lnTo>
                    <a:lnTo>
                      <a:pt x="769" y="680"/>
                    </a:lnTo>
                    <a:lnTo>
                      <a:pt x="800" y="680"/>
                    </a:lnTo>
                    <a:lnTo>
                      <a:pt x="830" y="710"/>
                    </a:lnTo>
                    <a:lnTo>
                      <a:pt x="857" y="680"/>
                    </a:lnTo>
                    <a:lnTo>
                      <a:pt x="887" y="680"/>
                    </a:lnTo>
                    <a:lnTo>
                      <a:pt x="918" y="710"/>
                    </a:lnTo>
                    <a:lnTo>
                      <a:pt x="948" y="710"/>
                    </a:lnTo>
                    <a:lnTo>
                      <a:pt x="976" y="741"/>
                    </a:lnTo>
                    <a:lnTo>
                      <a:pt x="1007" y="710"/>
                    </a:lnTo>
                    <a:lnTo>
                      <a:pt x="1007" y="741"/>
                    </a:lnTo>
                    <a:lnTo>
                      <a:pt x="1037" y="741"/>
                    </a:lnTo>
                    <a:lnTo>
                      <a:pt x="1066" y="770"/>
                    </a:lnTo>
                    <a:lnTo>
                      <a:pt x="1125" y="770"/>
                    </a:lnTo>
                    <a:lnTo>
                      <a:pt x="1155" y="741"/>
                    </a:lnTo>
                    <a:lnTo>
                      <a:pt x="1185" y="741"/>
                    </a:lnTo>
                    <a:lnTo>
                      <a:pt x="1214" y="770"/>
                    </a:lnTo>
                    <a:lnTo>
                      <a:pt x="1273" y="770"/>
                    </a:lnTo>
                    <a:lnTo>
                      <a:pt x="1303" y="798"/>
                    </a:lnTo>
                    <a:lnTo>
                      <a:pt x="1303" y="770"/>
                    </a:lnTo>
                    <a:lnTo>
                      <a:pt x="1332" y="770"/>
                    </a:lnTo>
                    <a:lnTo>
                      <a:pt x="1332" y="741"/>
                    </a:lnTo>
                    <a:lnTo>
                      <a:pt x="1480" y="741"/>
                    </a:lnTo>
                    <a:lnTo>
                      <a:pt x="1510" y="710"/>
                    </a:lnTo>
                    <a:lnTo>
                      <a:pt x="1540" y="710"/>
                    </a:lnTo>
                    <a:lnTo>
                      <a:pt x="1569" y="680"/>
                    </a:lnTo>
                    <a:lnTo>
                      <a:pt x="1599" y="680"/>
                    </a:lnTo>
                    <a:lnTo>
                      <a:pt x="1599" y="621"/>
                    </a:lnTo>
                    <a:lnTo>
                      <a:pt x="1629" y="591"/>
                    </a:lnTo>
                    <a:lnTo>
                      <a:pt x="1660" y="591"/>
                    </a:lnTo>
                    <a:lnTo>
                      <a:pt x="1660" y="562"/>
                    </a:lnTo>
                    <a:lnTo>
                      <a:pt x="1687" y="562"/>
                    </a:lnTo>
                    <a:lnTo>
                      <a:pt x="1748" y="503"/>
                    </a:lnTo>
                    <a:lnTo>
                      <a:pt x="1778" y="534"/>
                    </a:lnTo>
                    <a:lnTo>
                      <a:pt x="1778" y="503"/>
                    </a:lnTo>
                    <a:lnTo>
                      <a:pt x="1778" y="473"/>
                    </a:lnTo>
                    <a:lnTo>
                      <a:pt x="1748" y="443"/>
                    </a:lnTo>
                    <a:lnTo>
                      <a:pt x="1717" y="443"/>
                    </a:lnTo>
                    <a:lnTo>
                      <a:pt x="1717" y="385"/>
                    </a:lnTo>
                    <a:lnTo>
                      <a:pt x="1629" y="385"/>
                    </a:lnTo>
                    <a:lnTo>
                      <a:pt x="1629" y="355"/>
                    </a:lnTo>
                    <a:lnTo>
                      <a:pt x="1599" y="355"/>
                    </a:lnTo>
                    <a:lnTo>
                      <a:pt x="1569" y="325"/>
                    </a:lnTo>
                    <a:lnTo>
                      <a:pt x="1540" y="355"/>
                    </a:lnTo>
                    <a:lnTo>
                      <a:pt x="1510" y="355"/>
                    </a:lnTo>
                    <a:lnTo>
                      <a:pt x="1480" y="325"/>
                    </a:lnTo>
                    <a:lnTo>
                      <a:pt x="1480" y="266"/>
                    </a:lnTo>
                    <a:lnTo>
                      <a:pt x="1392" y="266"/>
                    </a:lnTo>
                    <a:lnTo>
                      <a:pt x="1362" y="237"/>
                    </a:lnTo>
                    <a:lnTo>
                      <a:pt x="1332" y="237"/>
                    </a:lnTo>
                    <a:lnTo>
                      <a:pt x="1303" y="207"/>
                    </a:lnTo>
                    <a:lnTo>
                      <a:pt x="1273" y="207"/>
                    </a:lnTo>
                    <a:lnTo>
                      <a:pt x="1273" y="237"/>
                    </a:lnTo>
                    <a:lnTo>
                      <a:pt x="1303" y="266"/>
                    </a:lnTo>
                    <a:lnTo>
                      <a:pt x="1273" y="296"/>
                    </a:lnTo>
                    <a:lnTo>
                      <a:pt x="1244" y="296"/>
                    </a:lnTo>
                    <a:lnTo>
                      <a:pt x="1214" y="325"/>
                    </a:lnTo>
                    <a:lnTo>
                      <a:pt x="1185" y="296"/>
                    </a:lnTo>
                    <a:lnTo>
                      <a:pt x="1185" y="266"/>
                    </a:lnTo>
                    <a:lnTo>
                      <a:pt x="1155" y="237"/>
                    </a:lnTo>
                    <a:lnTo>
                      <a:pt x="1125" y="237"/>
                    </a:lnTo>
                    <a:lnTo>
                      <a:pt x="1094" y="207"/>
                    </a:lnTo>
                    <a:lnTo>
                      <a:pt x="1066" y="207"/>
                    </a:lnTo>
                    <a:lnTo>
                      <a:pt x="1125" y="178"/>
                    </a:lnTo>
                    <a:lnTo>
                      <a:pt x="1125" y="148"/>
                    </a:lnTo>
                    <a:lnTo>
                      <a:pt x="1037" y="148"/>
                    </a:lnTo>
                    <a:lnTo>
                      <a:pt x="1037" y="118"/>
                    </a:lnTo>
                    <a:lnTo>
                      <a:pt x="976" y="118"/>
                    </a:lnTo>
                    <a:lnTo>
                      <a:pt x="948" y="87"/>
                    </a:lnTo>
                    <a:lnTo>
                      <a:pt x="857" y="87"/>
                    </a:lnTo>
                    <a:lnTo>
                      <a:pt x="830" y="60"/>
                    </a:lnTo>
                    <a:lnTo>
                      <a:pt x="830" y="30"/>
                    </a:lnTo>
                    <a:lnTo>
                      <a:pt x="769" y="30"/>
                    </a:lnTo>
                    <a:lnTo>
                      <a:pt x="769" y="60"/>
                    </a:lnTo>
                    <a:lnTo>
                      <a:pt x="711" y="60"/>
                    </a:lnTo>
                    <a:lnTo>
                      <a:pt x="680" y="87"/>
                    </a:lnTo>
                    <a:lnTo>
                      <a:pt x="680" y="60"/>
                    </a:lnTo>
                    <a:lnTo>
                      <a:pt x="650" y="60"/>
                    </a:lnTo>
                    <a:lnTo>
                      <a:pt x="650" y="30"/>
                    </a:lnTo>
                    <a:lnTo>
                      <a:pt x="620" y="0"/>
                    </a:lnTo>
                    <a:lnTo>
                      <a:pt x="593" y="0"/>
                    </a:lnTo>
                    <a:lnTo>
                      <a:pt x="562" y="30"/>
                    </a:lnTo>
                    <a:lnTo>
                      <a:pt x="593" y="60"/>
                    </a:lnTo>
                    <a:lnTo>
                      <a:pt x="562" y="60"/>
                    </a:lnTo>
                    <a:lnTo>
                      <a:pt x="532" y="87"/>
                    </a:lnTo>
                    <a:lnTo>
                      <a:pt x="473" y="87"/>
                    </a:lnTo>
                    <a:lnTo>
                      <a:pt x="443" y="118"/>
                    </a:lnTo>
                    <a:lnTo>
                      <a:pt x="414" y="118"/>
                    </a:lnTo>
                    <a:lnTo>
                      <a:pt x="385" y="148"/>
                    </a:lnTo>
                    <a:lnTo>
                      <a:pt x="325" y="148"/>
                    </a:lnTo>
                    <a:lnTo>
                      <a:pt x="295" y="178"/>
                    </a:lnTo>
                    <a:lnTo>
                      <a:pt x="266" y="178"/>
                    </a:lnTo>
                    <a:lnTo>
                      <a:pt x="236" y="207"/>
                    </a:lnTo>
                    <a:lnTo>
                      <a:pt x="148" y="207"/>
                    </a:lnTo>
                    <a:close/>
                  </a:path>
                </a:pathLst>
              </a:custGeom>
              <a:solidFill>
                <a:srgbClr val="4CB47E"/>
              </a:solidFill>
              <a:ln w="9525">
                <a:noFill/>
                <a:round/>
                <a:headEnd/>
                <a:tailEnd/>
              </a:ln>
            </p:spPr>
            <p:txBody>
              <a:bodyPr/>
              <a:lstStyle/>
              <a:p>
                <a:endParaRPr lang="en-GB"/>
              </a:p>
            </p:txBody>
          </p:sp>
          <p:sp>
            <p:nvSpPr>
              <p:cNvPr id="23638" name="Freeform 86"/>
              <p:cNvSpPr>
                <a:spLocks/>
              </p:cNvSpPr>
              <p:nvPr/>
            </p:nvSpPr>
            <p:spPr bwMode="auto">
              <a:xfrm>
                <a:off x="3790" y="2142"/>
                <a:ext cx="67" cy="37"/>
              </a:xfrm>
              <a:custGeom>
                <a:avLst/>
                <a:gdLst/>
                <a:ahLst/>
                <a:cxnLst>
                  <a:cxn ang="0">
                    <a:pos x="179" y="0"/>
                  </a:cxn>
                  <a:cxn ang="0">
                    <a:pos x="90" y="88"/>
                  </a:cxn>
                  <a:cxn ang="0">
                    <a:pos x="61" y="88"/>
                  </a:cxn>
                  <a:cxn ang="0">
                    <a:pos x="30" y="118"/>
                  </a:cxn>
                  <a:cxn ang="0">
                    <a:pos x="0" y="118"/>
                  </a:cxn>
                  <a:cxn ang="0">
                    <a:pos x="0" y="149"/>
                  </a:cxn>
                  <a:cxn ang="0">
                    <a:pos x="30" y="149"/>
                  </a:cxn>
                  <a:cxn ang="0">
                    <a:pos x="61" y="118"/>
                  </a:cxn>
                  <a:cxn ang="0">
                    <a:pos x="90" y="118"/>
                  </a:cxn>
                  <a:cxn ang="0">
                    <a:pos x="118" y="88"/>
                  </a:cxn>
                  <a:cxn ang="0">
                    <a:pos x="149" y="88"/>
                  </a:cxn>
                  <a:cxn ang="0">
                    <a:pos x="179" y="61"/>
                  </a:cxn>
                  <a:cxn ang="0">
                    <a:pos x="179" y="31"/>
                  </a:cxn>
                  <a:cxn ang="0">
                    <a:pos x="237" y="31"/>
                  </a:cxn>
                  <a:cxn ang="0">
                    <a:pos x="268" y="0"/>
                  </a:cxn>
                  <a:cxn ang="0">
                    <a:pos x="179" y="0"/>
                  </a:cxn>
                </a:cxnLst>
                <a:rect l="0" t="0" r="r" b="b"/>
                <a:pathLst>
                  <a:path w="268" h="149">
                    <a:moveTo>
                      <a:pt x="179" y="0"/>
                    </a:moveTo>
                    <a:lnTo>
                      <a:pt x="90" y="88"/>
                    </a:lnTo>
                    <a:lnTo>
                      <a:pt x="61" y="88"/>
                    </a:lnTo>
                    <a:lnTo>
                      <a:pt x="30" y="118"/>
                    </a:lnTo>
                    <a:lnTo>
                      <a:pt x="0" y="118"/>
                    </a:lnTo>
                    <a:lnTo>
                      <a:pt x="0" y="149"/>
                    </a:lnTo>
                    <a:lnTo>
                      <a:pt x="30" y="149"/>
                    </a:lnTo>
                    <a:lnTo>
                      <a:pt x="61" y="118"/>
                    </a:lnTo>
                    <a:lnTo>
                      <a:pt x="90" y="118"/>
                    </a:lnTo>
                    <a:lnTo>
                      <a:pt x="118" y="88"/>
                    </a:lnTo>
                    <a:lnTo>
                      <a:pt x="149" y="88"/>
                    </a:lnTo>
                    <a:lnTo>
                      <a:pt x="179" y="61"/>
                    </a:lnTo>
                    <a:lnTo>
                      <a:pt x="179" y="31"/>
                    </a:lnTo>
                    <a:lnTo>
                      <a:pt x="237" y="31"/>
                    </a:lnTo>
                    <a:lnTo>
                      <a:pt x="268" y="0"/>
                    </a:lnTo>
                    <a:lnTo>
                      <a:pt x="179" y="0"/>
                    </a:lnTo>
                    <a:close/>
                  </a:path>
                </a:pathLst>
              </a:custGeom>
              <a:solidFill>
                <a:srgbClr val="E6F6ED"/>
              </a:solidFill>
              <a:ln w="9525">
                <a:noFill/>
                <a:round/>
                <a:headEnd/>
                <a:tailEnd/>
              </a:ln>
            </p:spPr>
            <p:txBody>
              <a:bodyPr/>
              <a:lstStyle/>
              <a:p>
                <a:endParaRPr lang="en-GB"/>
              </a:p>
            </p:txBody>
          </p:sp>
          <p:sp>
            <p:nvSpPr>
              <p:cNvPr id="23639" name="Freeform 87"/>
              <p:cNvSpPr>
                <a:spLocks/>
              </p:cNvSpPr>
              <p:nvPr/>
            </p:nvSpPr>
            <p:spPr bwMode="auto">
              <a:xfrm>
                <a:off x="2383" y="2778"/>
                <a:ext cx="7" cy="8"/>
              </a:xfrm>
              <a:custGeom>
                <a:avLst/>
                <a:gdLst/>
                <a:ahLst/>
                <a:cxnLst>
                  <a:cxn ang="0">
                    <a:pos x="30" y="29"/>
                  </a:cxn>
                  <a:cxn ang="0">
                    <a:pos x="30" y="0"/>
                  </a:cxn>
                  <a:cxn ang="0">
                    <a:pos x="0" y="0"/>
                  </a:cxn>
                  <a:cxn ang="0">
                    <a:pos x="30" y="29"/>
                  </a:cxn>
                </a:cxnLst>
                <a:rect l="0" t="0" r="r" b="b"/>
                <a:pathLst>
                  <a:path w="30" h="29">
                    <a:moveTo>
                      <a:pt x="30" y="29"/>
                    </a:moveTo>
                    <a:lnTo>
                      <a:pt x="30" y="0"/>
                    </a:lnTo>
                    <a:lnTo>
                      <a:pt x="0" y="0"/>
                    </a:lnTo>
                    <a:lnTo>
                      <a:pt x="30" y="29"/>
                    </a:lnTo>
                    <a:close/>
                  </a:path>
                </a:pathLst>
              </a:custGeom>
              <a:solidFill>
                <a:srgbClr val="B3B136"/>
              </a:solidFill>
              <a:ln w="9525">
                <a:noFill/>
                <a:round/>
                <a:headEnd/>
                <a:tailEnd/>
              </a:ln>
            </p:spPr>
            <p:txBody>
              <a:bodyPr/>
              <a:lstStyle/>
              <a:p>
                <a:endParaRPr lang="en-GB"/>
              </a:p>
            </p:txBody>
          </p:sp>
          <p:sp>
            <p:nvSpPr>
              <p:cNvPr id="23640" name="Freeform 88"/>
              <p:cNvSpPr>
                <a:spLocks/>
              </p:cNvSpPr>
              <p:nvPr/>
            </p:nvSpPr>
            <p:spPr bwMode="auto">
              <a:xfrm>
                <a:off x="1887" y="3045"/>
                <a:ext cx="859" cy="658"/>
              </a:xfrm>
              <a:custGeom>
                <a:avLst/>
                <a:gdLst/>
                <a:ahLst/>
                <a:cxnLst>
                  <a:cxn ang="0">
                    <a:pos x="386" y="27"/>
                  </a:cxn>
                  <a:cxn ang="0">
                    <a:pos x="266" y="118"/>
                  </a:cxn>
                  <a:cxn ang="0">
                    <a:pos x="148" y="175"/>
                  </a:cxn>
                  <a:cxn ang="0">
                    <a:pos x="29" y="206"/>
                  </a:cxn>
                  <a:cxn ang="0">
                    <a:pos x="59" y="354"/>
                  </a:cxn>
                  <a:cxn ang="0">
                    <a:pos x="118" y="413"/>
                  </a:cxn>
                  <a:cxn ang="0">
                    <a:pos x="90" y="531"/>
                  </a:cxn>
                  <a:cxn ang="0">
                    <a:pos x="59" y="591"/>
                  </a:cxn>
                  <a:cxn ang="0">
                    <a:pos x="209" y="561"/>
                  </a:cxn>
                  <a:cxn ang="0">
                    <a:pos x="266" y="650"/>
                  </a:cxn>
                  <a:cxn ang="0">
                    <a:pos x="534" y="620"/>
                  </a:cxn>
                  <a:cxn ang="0">
                    <a:pos x="771" y="709"/>
                  </a:cxn>
                  <a:cxn ang="0">
                    <a:pos x="711" y="829"/>
                  </a:cxn>
                  <a:cxn ang="0">
                    <a:pos x="593" y="916"/>
                  </a:cxn>
                  <a:cxn ang="0">
                    <a:pos x="593" y="1065"/>
                  </a:cxn>
                  <a:cxn ang="0">
                    <a:pos x="562" y="1302"/>
                  </a:cxn>
                  <a:cxn ang="0">
                    <a:pos x="416" y="1449"/>
                  </a:cxn>
                  <a:cxn ang="0">
                    <a:pos x="534" y="1597"/>
                  </a:cxn>
                  <a:cxn ang="0">
                    <a:pos x="416" y="1776"/>
                  </a:cxn>
                  <a:cxn ang="0">
                    <a:pos x="446" y="1952"/>
                  </a:cxn>
                  <a:cxn ang="0">
                    <a:pos x="327" y="2101"/>
                  </a:cxn>
                  <a:cxn ang="0">
                    <a:pos x="386" y="2219"/>
                  </a:cxn>
                  <a:cxn ang="0">
                    <a:pos x="534" y="2278"/>
                  </a:cxn>
                  <a:cxn ang="0">
                    <a:pos x="680" y="2514"/>
                  </a:cxn>
                  <a:cxn ang="0">
                    <a:pos x="889" y="2633"/>
                  </a:cxn>
                  <a:cxn ang="0">
                    <a:pos x="1096" y="2485"/>
                  </a:cxn>
                  <a:cxn ang="0">
                    <a:pos x="1719" y="2365"/>
                  </a:cxn>
                  <a:cxn ang="0">
                    <a:pos x="1926" y="2308"/>
                  </a:cxn>
                  <a:cxn ang="0">
                    <a:pos x="2075" y="2101"/>
                  </a:cxn>
                  <a:cxn ang="0">
                    <a:pos x="2252" y="1983"/>
                  </a:cxn>
                  <a:cxn ang="0">
                    <a:pos x="2370" y="1804"/>
                  </a:cxn>
                  <a:cxn ang="0">
                    <a:pos x="2489" y="1745"/>
                  </a:cxn>
                  <a:cxn ang="0">
                    <a:pos x="2431" y="1627"/>
                  </a:cxn>
                  <a:cxn ang="0">
                    <a:pos x="2401" y="1449"/>
                  </a:cxn>
                  <a:cxn ang="0">
                    <a:pos x="2489" y="1272"/>
                  </a:cxn>
                  <a:cxn ang="0">
                    <a:pos x="2697" y="1004"/>
                  </a:cxn>
                  <a:cxn ang="0">
                    <a:pos x="2993" y="856"/>
                  </a:cxn>
                  <a:cxn ang="0">
                    <a:pos x="3261" y="738"/>
                  </a:cxn>
                  <a:cxn ang="0">
                    <a:pos x="3379" y="561"/>
                  </a:cxn>
                  <a:cxn ang="0">
                    <a:pos x="3379" y="473"/>
                  </a:cxn>
                  <a:cxn ang="0">
                    <a:pos x="3143" y="443"/>
                  </a:cxn>
                  <a:cxn ang="0">
                    <a:pos x="2933" y="443"/>
                  </a:cxn>
                  <a:cxn ang="0">
                    <a:pos x="2726" y="325"/>
                  </a:cxn>
                  <a:cxn ang="0">
                    <a:pos x="2577" y="354"/>
                  </a:cxn>
                  <a:cxn ang="0">
                    <a:pos x="2312" y="264"/>
                  </a:cxn>
                  <a:cxn ang="0">
                    <a:pos x="2163" y="264"/>
                  </a:cxn>
                  <a:cxn ang="0">
                    <a:pos x="2045" y="146"/>
                  </a:cxn>
                  <a:cxn ang="0">
                    <a:pos x="1808" y="118"/>
                  </a:cxn>
                  <a:cxn ang="0">
                    <a:pos x="1571" y="118"/>
                  </a:cxn>
                  <a:cxn ang="0">
                    <a:pos x="1126" y="118"/>
                  </a:cxn>
                  <a:cxn ang="0">
                    <a:pos x="800" y="88"/>
                  </a:cxn>
                  <a:cxn ang="0">
                    <a:pos x="680" y="57"/>
                  </a:cxn>
                </a:cxnLst>
                <a:rect l="0" t="0" r="r" b="b"/>
                <a:pathLst>
                  <a:path w="3437" h="2633">
                    <a:moveTo>
                      <a:pt x="593" y="88"/>
                    </a:moveTo>
                    <a:lnTo>
                      <a:pt x="534" y="27"/>
                    </a:lnTo>
                    <a:lnTo>
                      <a:pt x="446" y="27"/>
                    </a:lnTo>
                    <a:lnTo>
                      <a:pt x="446" y="0"/>
                    </a:lnTo>
                    <a:lnTo>
                      <a:pt x="386" y="27"/>
                    </a:lnTo>
                    <a:lnTo>
                      <a:pt x="386" y="0"/>
                    </a:lnTo>
                    <a:lnTo>
                      <a:pt x="327" y="57"/>
                    </a:lnTo>
                    <a:lnTo>
                      <a:pt x="297" y="57"/>
                    </a:lnTo>
                    <a:lnTo>
                      <a:pt x="266" y="88"/>
                    </a:lnTo>
                    <a:lnTo>
                      <a:pt x="266" y="118"/>
                    </a:lnTo>
                    <a:lnTo>
                      <a:pt x="297" y="88"/>
                    </a:lnTo>
                    <a:lnTo>
                      <a:pt x="297" y="118"/>
                    </a:lnTo>
                    <a:lnTo>
                      <a:pt x="266" y="146"/>
                    </a:lnTo>
                    <a:lnTo>
                      <a:pt x="178" y="146"/>
                    </a:lnTo>
                    <a:lnTo>
                      <a:pt x="148" y="175"/>
                    </a:lnTo>
                    <a:lnTo>
                      <a:pt x="118" y="146"/>
                    </a:lnTo>
                    <a:lnTo>
                      <a:pt x="90" y="146"/>
                    </a:lnTo>
                    <a:lnTo>
                      <a:pt x="90" y="175"/>
                    </a:lnTo>
                    <a:lnTo>
                      <a:pt x="59" y="206"/>
                    </a:lnTo>
                    <a:lnTo>
                      <a:pt x="29" y="206"/>
                    </a:lnTo>
                    <a:lnTo>
                      <a:pt x="0" y="236"/>
                    </a:lnTo>
                    <a:lnTo>
                      <a:pt x="0" y="295"/>
                    </a:lnTo>
                    <a:lnTo>
                      <a:pt x="29" y="295"/>
                    </a:lnTo>
                    <a:lnTo>
                      <a:pt x="29" y="354"/>
                    </a:lnTo>
                    <a:lnTo>
                      <a:pt x="59" y="354"/>
                    </a:lnTo>
                    <a:lnTo>
                      <a:pt x="29" y="382"/>
                    </a:lnTo>
                    <a:lnTo>
                      <a:pt x="59" y="413"/>
                    </a:lnTo>
                    <a:lnTo>
                      <a:pt x="90" y="382"/>
                    </a:lnTo>
                    <a:lnTo>
                      <a:pt x="118" y="382"/>
                    </a:lnTo>
                    <a:lnTo>
                      <a:pt x="118" y="413"/>
                    </a:lnTo>
                    <a:lnTo>
                      <a:pt x="90" y="443"/>
                    </a:lnTo>
                    <a:lnTo>
                      <a:pt x="90" y="473"/>
                    </a:lnTo>
                    <a:lnTo>
                      <a:pt x="118" y="473"/>
                    </a:lnTo>
                    <a:lnTo>
                      <a:pt x="90" y="501"/>
                    </a:lnTo>
                    <a:lnTo>
                      <a:pt x="90" y="531"/>
                    </a:lnTo>
                    <a:lnTo>
                      <a:pt x="118" y="501"/>
                    </a:lnTo>
                    <a:lnTo>
                      <a:pt x="148" y="501"/>
                    </a:lnTo>
                    <a:lnTo>
                      <a:pt x="90" y="561"/>
                    </a:lnTo>
                    <a:lnTo>
                      <a:pt x="59" y="561"/>
                    </a:lnTo>
                    <a:lnTo>
                      <a:pt x="59" y="591"/>
                    </a:lnTo>
                    <a:lnTo>
                      <a:pt x="90" y="620"/>
                    </a:lnTo>
                    <a:lnTo>
                      <a:pt x="118" y="620"/>
                    </a:lnTo>
                    <a:lnTo>
                      <a:pt x="118" y="591"/>
                    </a:lnTo>
                    <a:lnTo>
                      <a:pt x="178" y="591"/>
                    </a:lnTo>
                    <a:lnTo>
                      <a:pt x="209" y="561"/>
                    </a:lnTo>
                    <a:lnTo>
                      <a:pt x="266" y="561"/>
                    </a:lnTo>
                    <a:lnTo>
                      <a:pt x="266" y="591"/>
                    </a:lnTo>
                    <a:lnTo>
                      <a:pt x="297" y="591"/>
                    </a:lnTo>
                    <a:lnTo>
                      <a:pt x="266" y="620"/>
                    </a:lnTo>
                    <a:lnTo>
                      <a:pt x="266" y="650"/>
                    </a:lnTo>
                    <a:lnTo>
                      <a:pt x="446" y="650"/>
                    </a:lnTo>
                    <a:lnTo>
                      <a:pt x="473" y="679"/>
                    </a:lnTo>
                    <a:lnTo>
                      <a:pt x="504" y="650"/>
                    </a:lnTo>
                    <a:lnTo>
                      <a:pt x="534" y="650"/>
                    </a:lnTo>
                    <a:lnTo>
                      <a:pt x="534" y="620"/>
                    </a:lnTo>
                    <a:lnTo>
                      <a:pt x="680" y="620"/>
                    </a:lnTo>
                    <a:lnTo>
                      <a:pt x="711" y="650"/>
                    </a:lnTo>
                    <a:lnTo>
                      <a:pt x="711" y="679"/>
                    </a:lnTo>
                    <a:lnTo>
                      <a:pt x="741" y="709"/>
                    </a:lnTo>
                    <a:lnTo>
                      <a:pt x="771" y="709"/>
                    </a:lnTo>
                    <a:lnTo>
                      <a:pt x="800" y="738"/>
                    </a:lnTo>
                    <a:lnTo>
                      <a:pt x="771" y="768"/>
                    </a:lnTo>
                    <a:lnTo>
                      <a:pt x="771" y="798"/>
                    </a:lnTo>
                    <a:lnTo>
                      <a:pt x="741" y="829"/>
                    </a:lnTo>
                    <a:lnTo>
                      <a:pt x="711" y="829"/>
                    </a:lnTo>
                    <a:lnTo>
                      <a:pt x="680" y="856"/>
                    </a:lnTo>
                    <a:lnTo>
                      <a:pt x="652" y="856"/>
                    </a:lnTo>
                    <a:lnTo>
                      <a:pt x="623" y="886"/>
                    </a:lnTo>
                    <a:lnTo>
                      <a:pt x="623" y="916"/>
                    </a:lnTo>
                    <a:lnTo>
                      <a:pt x="593" y="916"/>
                    </a:lnTo>
                    <a:lnTo>
                      <a:pt x="593" y="975"/>
                    </a:lnTo>
                    <a:lnTo>
                      <a:pt x="623" y="975"/>
                    </a:lnTo>
                    <a:lnTo>
                      <a:pt x="593" y="1004"/>
                    </a:lnTo>
                    <a:lnTo>
                      <a:pt x="623" y="1035"/>
                    </a:lnTo>
                    <a:lnTo>
                      <a:pt x="593" y="1065"/>
                    </a:lnTo>
                    <a:lnTo>
                      <a:pt x="593" y="1184"/>
                    </a:lnTo>
                    <a:lnTo>
                      <a:pt x="562" y="1184"/>
                    </a:lnTo>
                    <a:lnTo>
                      <a:pt x="534" y="1211"/>
                    </a:lnTo>
                    <a:lnTo>
                      <a:pt x="562" y="1242"/>
                    </a:lnTo>
                    <a:lnTo>
                      <a:pt x="562" y="1302"/>
                    </a:lnTo>
                    <a:lnTo>
                      <a:pt x="534" y="1329"/>
                    </a:lnTo>
                    <a:lnTo>
                      <a:pt x="534" y="1390"/>
                    </a:lnTo>
                    <a:lnTo>
                      <a:pt x="386" y="1390"/>
                    </a:lnTo>
                    <a:lnTo>
                      <a:pt x="386" y="1420"/>
                    </a:lnTo>
                    <a:lnTo>
                      <a:pt x="416" y="1449"/>
                    </a:lnTo>
                    <a:lnTo>
                      <a:pt x="446" y="1449"/>
                    </a:lnTo>
                    <a:lnTo>
                      <a:pt x="446" y="1538"/>
                    </a:lnTo>
                    <a:lnTo>
                      <a:pt x="473" y="1567"/>
                    </a:lnTo>
                    <a:lnTo>
                      <a:pt x="504" y="1567"/>
                    </a:lnTo>
                    <a:lnTo>
                      <a:pt x="534" y="1597"/>
                    </a:lnTo>
                    <a:lnTo>
                      <a:pt x="504" y="1627"/>
                    </a:lnTo>
                    <a:lnTo>
                      <a:pt x="504" y="1657"/>
                    </a:lnTo>
                    <a:lnTo>
                      <a:pt x="446" y="1715"/>
                    </a:lnTo>
                    <a:lnTo>
                      <a:pt x="446" y="1745"/>
                    </a:lnTo>
                    <a:lnTo>
                      <a:pt x="416" y="1776"/>
                    </a:lnTo>
                    <a:lnTo>
                      <a:pt x="416" y="1834"/>
                    </a:lnTo>
                    <a:lnTo>
                      <a:pt x="473" y="1894"/>
                    </a:lnTo>
                    <a:lnTo>
                      <a:pt x="504" y="1894"/>
                    </a:lnTo>
                    <a:lnTo>
                      <a:pt x="504" y="1952"/>
                    </a:lnTo>
                    <a:lnTo>
                      <a:pt x="446" y="1952"/>
                    </a:lnTo>
                    <a:lnTo>
                      <a:pt x="416" y="1983"/>
                    </a:lnTo>
                    <a:lnTo>
                      <a:pt x="416" y="2013"/>
                    </a:lnTo>
                    <a:lnTo>
                      <a:pt x="355" y="2070"/>
                    </a:lnTo>
                    <a:lnTo>
                      <a:pt x="355" y="2101"/>
                    </a:lnTo>
                    <a:lnTo>
                      <a:pt x="327" y="2101"/>
                    </a:lnTo>
                    <a:lnTo>
                      <a:pt x="327" y="2131"/>
                    </a:lnTo>
                    <a:lnTo>
                      <a:pt x="355" y="2159"/>
                    </a:lnTo>
                    <a:lnTo>
                      <a:pt x="355" y="2219"/>
                    </a:lnTo>
                    <a:lnTo>
                      <a:pt x="355" y="2247"/>
                    </a:lnTo>
                    <a:lnTo>
                      <a:pt x="386" y="2219"/>
                    </a:lnTo>
                    <a:lnTo>
                      <a:pt x="473" y="2219"/>
                    </a:lnTo>
                    <a:lnTo>
                      <a:pt x="473" y="2189"/>
                    </a:lnTo>
                    <a:lnTo>
                      <a:pt x="504" y="2219"/>
                    </a:lnTo>
                    <a:lnTo>
                      <a:pt x="504" y="2247"/>
                    </a:lnTo>
                    <a:lnTo>
                      <a:pt x="534" y="2278"/>
                    </a:lnTo>
                    <a:lnTo>
                      <a:pt x="562" y="2278"/>
                    </a:lnTo>
                    <a:lnTo>
                      <a:pt x="652" y="2365"/>
                    </a:lnTo>
                    <a:lnTo>
                      <a:pt x="623" y="2396"/>
                    </a:lnTo>
                    <a:lnTo>
                      <a:pt x="680" y="2456"/>
                    </a:lnTo>
                    <a:lnTo>
                      <a:pt x="680" y="2514"/>
                    </a:lnTo>
                    <a:lnTo>
                      <a:pt x="741" y="2574"/>
                    </a:lnTo>
                    <a:lnTo>
                      <a:pt x="771" y="2574"/>
                    </a:lnTo>
                    <a:lnTo>
                      <a:pt x="771" y="2603"/>
                    </a:lnTo>
                    <a:lnTo>
                      <a:pt x="830" y="2633"/>
                    </a:lnTo>
                    <a:lnTo>
                      <a:pt x="889" y="2633"/>
                    </a:lnTo>
                    <a:lnTo>
                      <a:pt x="889" y="2603"/>
                    </a:lnTo>
                    <a:lnTo>
                      <a:pt x="918" y="2603"/>
                    </a:lnTo>
                    <a:lnTo>
                      <a:pt x="918" y="2574"/>
                    </a:lnTo>
                    <a:lnTo>
                      <a:pt x="1008" y="2485"/>
                    </a:lnTo>
                    <a:lnTo>
                      <a:pt x="1096" y="2485"/>
                    </a:lnTo>
                    <a:lnTo>
                      <a:pt x="1126" y="2456"/>
                    </a:lnTo>
                    <a:lnTo>
                      <a:pt x="1155" y="2456"/>
                    </a:lnTo>
                    <a:lnTo>
                      <a:pt x="1185" y="2396"/>
                    </a:lnTo>
                    <a:lnTo>
                      <a:pt x="1689" y="2396"/>
                    </a:lnTo>
                    <a:lnTo>
                      <a:pt x="1719" y="2365"/>
                    </a:lnTo>
                    <a:lnTo>
                      <a:pt x="1808" y="2365"/>
                    </a:lnTo>
                    <a:lnTo>
                      <a:pt x="1838" y="2396"/>
                    </a:lnTo>
                    <a:lnTo>
                      <a:pt x="1838" y="2365"/>
                    </a:lnTo>
                    <a:lnTo>
                      <a:pt x="1867" y="2365"/>
                    </a:lnTo>
                    <a:lnTo>
                      <a:pt x="1926" y="2308"/>
                    </a:lnTo>
                    <a:lnTo>
                      <a:pt x="1926" y="2219"/>
                    </a:lnTo>
                    <a:lnTo>
                      <a:pt x="1985" y="2159"/>
                    </a:lnTo>
                    <a:lnTo>
                      <a:pt x="2045" y="2159"/>
                    </a:lnTo>
                    <a:lnTo>
                      <a:pt x="2045" y="2131"/>
                    </a:lnTo>
                    <a:lnTo>
                      <a:pt x="2075" y="2101"/>
                    </a:lnTo>
                    <a:lnTo>
                      <a:pt x="2222" y="2101"/>
                    </a:lnTo>
                    <a:lnTo>
                      <a:pt x="2252" y="2070"/>
                    </a:lnTo>
                    <a:lnTo>
                      <a:pt x="2222" y="2070"/>
                    </a:lnTo>
                    <a:lnTo>
                      <a:pt x="2222" y="2040"/>
                    </a:lnTo>
                    <a:lnTo>
                      <a:pt x="2252" y="1983"/>
                    </a:lnTo>
                    <a:lnTo>
                      <a:pt x="2282" y="1952"/>
                    </a:lnTo>
                    <a:lnTo>
                      <a:pt x="2282" y="1894"/>
                    </a:lnTo>
                    <a:lnTo>
                      <a:pt x="2312" y="1894"/>
                    </a:lnTo>
                    <a:lnTo>
                      <a:pt x="2312" y="1863"/>
                    </a:lnTo>
                    <a:lnTo>
                      <a:pt x="2370" y="1804"/>
                    </a:lnTo>
                    <a:lnTo>
                      <a:pt x="2401" y="1804"/>
                    </a:lnTo>
                    <a:lnTo>
                      <a:pt x="2431" y="1776"/>
                    </a:lnTo>
                    <a:lnTo>
                      <a:pt x="2459" y="1776"/>
                    </a:lnTo>
                    <a:lnTo>
                      <a:pt x="2459" y="1745"/>
                    </a:lnTo>
                    <a:lnTo>
                      <a:pt x="2489" y="1745"/>
                    </a:lnTo>
                    <a:lnTo>
                      <a:pt x="2519" y="1715"/>
                    </a:lnTo>
                    <a:lnTo>
                      <a:pt x="2519" y="1685"/>
                    </a:lnTo>
                    <a:lnTo>
                      <a:pt x="2489" y="1657"/>
                    </a:lnTo>
                    <a:lnTo>
                      <a:pt x="2459" y="1657"/>
                    </a:lnTo>
                    <a:lnTo>
                      <a:pt x="2431" y="1627"/>
                    </a:lnTo>
                    <a:lnTo>
                      <a:pt x="2431" y="1597"/>
                    </a:lnTo>
                    <a:lnTo>
                      <a:pt x="2401" y="1567"/>
                    </a:lnTo>
                    <a:lnTo>
                      <a:pt x="2401" y="1509"/>
                    </a:lnTo>
                    <a:lnTo>
                      <a:pt x="2370" y="1479"/>
                    </a:lnTo>
                    <a:lnTo>
                      <a:pt x="2401" y="1449"/>
                    </a:lnTo>
                    <a:lnTo>
                      <a:pt x="2401" y="1420"/>
                    </a:lnTo>
                    <a:lnTo>
                      <a:pt x="2431" y="1390"/>
                    </a:lnTo>
                    <a:lnTo>
                      <a:pt x="2431" y="1360"/>
                    </a:lnTo>
                    <a:lnTo>
                      <a:pt x="2489" y="1302"/>
                    </a:lnTo>
                    <a:lnTo>
                      <a:pt x="2489" y="1272"/>
                    </a:lnTo>
                    <a:lnTo>
                      <a:pt x="2608" y="1154"/>
                    </a:lnTo>
                    <a:lnTo>
                      <a:pt x="2638" y="1093"/>
                    </a:lnTo>
                    <a:lnTo>
                      <a:pt x="2668" y="1093"/>
                    </a:lnTo>
                    <a:lnTo>
                      <a:pt x="2726" y="1035"/>
                    </a:lnTo>
                    <a:lnTo>
                      <a:pt x="2697" y="1004"/>
                    </a:lnTo>
                    <a:lnTo>
                      <a:pt x="2786" y="916"/>
                    </a:lnTo>
                    <a:lnTo>
                      <a:pt x="2845" y="916"/>
                    </a:lnTo>
                    <a:lnTo>
                      <a:pt x="2875" y="886"/>
                    </a:lnTo>
                    <a:lnTo>
                      <a:pt x="2963" y="886"/>
                    </a:lnTo>
                    <a:lnTo>
                      <a:pt x="2993" y="856"/>
                    </a:lnTo>
                    <a:lnTo>
                      <a:pt x="3082" y="856"/>
                    </a:lnTo>
                    <a:lnTo>
                      <a:pt x="3170" y="768"/>
                    </a:lnTo>
                    <a:lnTo>
                      <a:pt x="3200" y="768"/>
                    </a:lnTo>
                    <a:lnTo>
                      <a:pt x="3230" y="738"/>
                    </a:lnTo>
                    <a:lnTo>
                      <a:pt x="3261" y="738"/>
                    </a:lnTo>
                    <a:lnTo>
                      <a:pt x="3289" y="709"/>
                    </a:lnTo>
                    <a:lnTo>
                      <a:pt x="3319" y="709"/>
                    </a:lnTo>
                    <a:lnTo>
                      <a:pt x="3407" y="620"/>
                    </a:lnTo>
                    <a:lnTo>
                      <a:pt x="3407" y="591"/>
                    </a:lnTo>
                    <a:lnTo>
                      <a:pt x="3379" y="561"/>
                    </a:lnTo>
                    <a:lnTo>
                      <a:pt x="3379" y="501"/>
                    </a:lnTo>
                    <a:lnTo>
                      <a:pt x="3407" y="531"/>
                    </a:lnTo>
                    <a:lnTo>
                      <a:pt x="3437" y="501"/>
                    </a:lnTo>
                    <a:lnTo>
                      <a:pt x="3407" y="473"/>
                    </a:lnTo>
                    <a:lnTo>
                      <a:pt x="3379" y="473"/>
                    </a:lnTo>
                    <a:lnTo>
                      <a:pt x="3379" y="443"/>
                    </a:lnTo>
                    <a:lnTo>
                      <a:pt x="3319" y="443"/>
                    </a:lnTo>
                    <a:lnTo>
                      <a:pt x="3289" y="473"/>
                    </a:lnTo>
                    <a:lnTo>
                      <a:pt x="3170" y="473"/>
                    </a:lnTo>
                    <a:lnTo>
                      <a:pt x="3143" y="443"/>
                    </a:lnTo>
                    <a:lnTo>
                      <a:pt x="3112" y="473"/>
                    </a:lnTo>
                    <a:lnTo>
                      <a:pt x="3082" y="473"/>
                    </a:lnTo>
                    <a:lnTo>
                      <a:pt x="3052" y="443"/>
                    </a:lnTo>
                    <a:lnTo>
                      <a:pt x="2993" y="443"/>
                    </a:lnTo>
                    <a:lnTo>
                      <a:pt x="2933" y="443"/>
                    </a:lnTo>
                    <a:lnTo>
                      <a:pt x="2933" y="413"/>
                    </a:lnTo>
                    <a:lnTo>
                      <a:pt x="2905" y="354"/>
                    </a:lnTo>
                    <a:lnTo>
                      <a:pt x="2815" y="354"/>
                    </a:lnTo>
                    <a:lnTo>
                      <a:pt x="2786" y="325"/>
                    </a:lnTo>
                    <a:lnTo>
                      <a:pt x="2726" y="325"/>
                    </a:lnTo>
                    <a:lnTo>
                      <a:pt x="2697" y="354"/>
                    </a:lnTo>
                    <a:lnTo>
                      <a:pt x="2668" y="354"/>
                    </a:lnTo>
                    <a:lnTo>
                      <a:pt x="2638" y="382"/>
                    </a:lnTo>
                    <a:lnTo>
                      <a:pt x="2608" y="382"/>
                    </a:lnTo>
                    <a:lnTo>
                      <a:pt x="2577" y="354"/>
                    </a:lnTo>
                    <a:lnTo>
                      <a:pt x="2549" y="354"/>
                    </a:lnTo>
                    <a:lnTo>
                      <a:pt x="2519" y="382"/>
                    </a:lnTo>
                    <a:lnTo>
                      <a:pt x="2459" y="325"/>
                    </a:lnTo>
                    <a:lnTo>
                      <a:pt x="2370" y="325"/>
                    </a:lnTo>
                    <a:lnTo>
                      <a:pt x="2312" y="264"/>
                    </a:lnTo>
                    <a:lnTo>
                      <a:pt x="2282" y="295"/>
                    </a:lnTo>
                    <a:lnTo>
                      <a:pt x="2252" y="264"/>
                    </a:lnTo>
                    <a:lnTo>
                      <a:pt x="2222" y="264"/>
                    </a:lnTo>
                    <a:lnTo>
                      <a:pt x="2194" y="236"/>
                    </a:lnTo>
                    <a:lnTo>
                      <a:pt x="2163" y="264"/>
                    </a:lnTo>
                    <a:lnTo>
                      <a:pt x="2133" y="236"/>
                    </a:lnTo>
                    <a:lnTo>
                      <a:pt x="2163" y="206"/>
                    </a:lnTo>
                    <a:lnTo>
                      <a:pt x="2163" y="175"/>
                    </a:lnTo>
                    <a:lnTo>
                      <a:pt x="2075" y="175"/>
                    </a:lnTo>
                    <a:lnTo>
                      <a:pt x="2045" y="146"/>
                    </a:lnTo>
                    <a:lnTo>
                      <a:pt x="1926" y="146"/>
                    </a:lnTo>
                    <a:lnTo>
                      <a:pt x="1896" y="175"/>
                    </a:lnTo>
                    <a:lnTo>
                      <a:pt x="1867" y="146"/>
                    </a:lnTo>
                    <a:lnTo>
                      <a:pt x="1838" y="146"/>
                    </a:lnTo>
                    <a:lnTo>
                      <a:pt x="1808" y="118"/>
                    </a:lnTo>
                    <a:lnTo>
                      <a:pt x="1719" y="118"/>
                    </a:lnTo>
                    <a:lnTo>
                      <a:pt x="1719" y="146"/>
                    </a:lnTo>
                    <a:lnTo>
                      <a:pt x="1660" y="146"/>
                    </a:lnTo>
                    <a:lnTo>
                      <a:pt x="1629" y="118"/>
                    </a:lnTo>
                    <a:lnTo>
                      <a:pt x="1571" y="118"/>
                    </a:lnTo>
                    <a:lnTo>
                      <a:pt x="1541" y="88"/>
                    </a:lnTo>
                    <a:lnTo>
                      <a:pt x="1510" y="118"/>
                    </a:lnTo>
                    <a:lnTo>
                      <a:pt x="1482" y="88"/>
                    </a:lnTo>
                    <a:lnTo>
                      <a:pt x="1482" y="118"/>
                    </a:lnTo>
                    <a:lnTo>
                      <a:pt x="1126" y="118"/>
                    </a:lnTo>
                    <a:lnTo>
                      <a:pt x="1096" y="88"/>
                    </a:lnTo>
                    <a:lnTo>
                      <a:pt x="1008" y="88"/>
                    </a:lnTo>
                    <a:lnTo>
                      <a:pt x="978" y="57"/>
                    </a:lnTo>
                    <a:lnTo>
                      <a:pt x="830" y="57"/>
                    </a:lnTo>
                    <a:lnTo>
                      <a:pt x="800" y="88"/>
                    </a:lnTo>
                    <a:lnTo>
                      <a:pt x="771" y="88"/>
                    </a:lnTo>
                    <a:lnTo>
                      <a:pt x="741" y="57"/>
                    </a:lnTo>
                    <a:lnTo>
                      <a:pt x="711" y="88"/>
                    </a:lnTo>
                    <a:lnTo>
                      <a:pt x="680" y="88"/>
                    </a:lnTo>
                    <a:lnTo>
                      <a:pt x="680" y="57"/>
                    </a:lnTo>
                    <a:lnTo>
                      <a:pt x="652" y="57"/>
                    </a:lnTo>
                    <a:lnTo>
                      <a:pt x="623" y="88"/>
                    </a:lnTo>
                    <a:lnTo>
                      <a:pt x="593" y="88"/>
                    </a:lnTo>
                    <a:close/>
                  </a:path>
                </a:pathLst>
              </a:custGeom>
              <a:solidFill>
                <a:srgbClr val="FED9A6"/>
              </a:solidFill>
              <a:ln w="9525">
                <a:noFill/>
                <a:round/>
                <a:headEnd/>
                <a:tailEnd/>
              </a:ln>
            </p:spPr>
            <p:txBody>
              <a:bodyPr/>
              <a:lstStyle/>
              <a:p>
                <a:endParaRPr lang="en-GB"/>
              </a:p>
            </p:txBody>
          </p:sp>
          <p:sp>
            <p:nvSpPr>
              <p:cNvPr id="23641" name="Freeform 89"/>
              <p:cNvSpPr>
                <a:spLocks/>
              </p:cNvSpPr>
              <p:nvPr/>
            </p:nvSpPr>
            <p:spPr bwMode="auto">
              <a:xfrm>
                <a:off x="1842" y="3186"/>
                <a:ext cx="245" cy="436"/>
              </a:xfrm>
              <a:custGeom>
                <a:avLst/>
                <a:gdLst/>
                <a:ahLst/>
                <a:cxnLst>
                  <a:cxn ang="0">
                    <a:pos x="356" y="30"/>
                  </a:cxn>
                  <a:cxn ang="0">
                    <a:pos x="268" y="59"/>
                  </a:cxn>
                  <a:cxn ang="0">
                    <a:pos x="268" y="177"/>
                  </a:cxn>
                  <a:cxn ang="0">
                    <a:pos x="296" y="386"/>
                  </a:cxn>
                  <a:cxn ang="0">
                    <a:pos x="237" y="504"/>
                  </a:cxn>
                  <a:cxn ang="0">
                    <a:pos x="207" y="681"/>
                  </a:cxn>
                  <a:cxn ang="0">
                    <a:pos x="149" y="768"/>
                  </a:cxn>
                  <a:cxn ang="0">
                    <a:pos x="119" y="859"/>
                  </a:cxn>
                  <a:cxn ang="0">
                    <a:pos x="59" y="948"/>
                  </a:cxn>
                  <a:cxn ang="0">
                    <a:pos x="0" y="1096"/>
                  </a:cxn>
                  <a:cxn ang="0">
                    <a:pos x="149" y="1066"/>
                  </a:cxn>
                  <a:cxn ang="0">
                    <a:pos x="119" y="1184"/>
                  </a:cxn>
                  <a:cxn ang="0">
                    <a:pos x="59" y="1243"/>
                  </a:cxn>
                  <a:cxn ang="0">
                    <a:pos x="178" y="1243"/>
                  </a:cxn>
                  <a:cxn ang="0">
                    <a:pos x="207" y="1243"/>
                  </a:cxn>
                  <a:cxn ang="0">
                    <a:pos x="149" y="1391"/>
                  </a:cxn>
                  <a:cxn ang="0">
                    <a:pos x="149" y="1509"/>
                  </a:cxn>
                  <a:cxn ang="0">
                    <a:pos x="119" y="1686"/>
                  </a:cxn>
                  <a:cxn ang="0">
                    <a:pos x="119" y="1717"/>
                  </a:cxn>
                  <a:cxn ang="0">
                    <a:pos x="237" y="1686"/>
                  </a:cxn>
                  <a:cxn ang="0">
                    <a:pos x="387" y="1747"/>
                  </a:cxn>
                  <a:cxn ang="0">
                    <a:pos x="505" y="1686"/>
                  </a:cxn>
                  <a:cxn ang="0">
                    <a:pos x="505" y="1570"/>
                  </a:cxn>
                  <a:cxn ang="0">
                    <a:pos x="533" y="1509"/>
                  </a:cxn>
                  <a:cxn ang="0">
                    <a:pos x="624" y="1391"/>
                  </a:cxn>
                  <a:cxn ang="0">
                    <a:pos x="651" y="1333"/>
                  </a:cxn>
                  <a:cxn ang="0">
                    <a:pos x="624" y="1184"/>
                  </a:cxn>
                  <a:cxn ang="0">
                    <a:pos x="682" y="1066"/>
                  </a:cxn>
                  <a:cxn ang="0">
                    <a:pos x="651" y="1006"/>
                  </a:cxn>
                  <a:cxn ang="0">
                    <a:pos x="594" y="888"/>
                  </a:cxn>
                  <a:cxn ang="0">
                    <a:pos x="712" y="829"/>
                  </a:cxn>
                  <a:cxn ang="0">
                    <a:pos x="740" y="681"/>
                  </a:cxn>
                  <a:cxn ang="0">
                    <a:pos x="771" y="623"/>
                  </a:cxn>
                  <a:cxn ang="0">
                    <a:pos x="771" y="443"/>
                  </a:cxn>
                  <a:cxn ang="0">
                    <a:pos x="771" y="355"/>
                  </a:cxn>
                  <a:cxn ang="0">
                    <a:pos x="830" y="295"/>
                  </a:cxn>
                  <a:cxn ang="0">
                    <a:pos x="919" y="268"/>
                  </a:cxn>
                  <a:cxn ang="0">
                    <a:pos x="978" y="177"/>
                  </a:cxn>
                  <a:cxn ang="0">
                    <a:pos x="889" y="118"/>
                  </a:cxn>
                  <a:cxn ang="0">
                    <a:pos x="712" y="59"/>
                  </a:cxn>
                  <a:cxn ang="0">
                    <a:pos x="651" y="118"/>
                  </a:cxn>
                  <a:cxn ang="0">
                    <a:pos x="444" y="59"/>
                  </a:cxn>
                  <a:cxn ang="0">
                    <a:pos x="444" y="0"/>
                  </a:cxn>
                </a:cxnLst>
                <a:rect l="0" t="0" r="r" b="b"/>
                <a:pathLst>
                  <a:path w="978" h="1747">
                    <a:moveTo>
                      <a:pt x="444" y="0"/>
                    </a:moveTo>
                    <a:lnTo>
                      <a:pt x="387" y="0"/>
                    </a:lnTo>
                    <a:lnTo>
                      <a:pt x="356" y="30"/>
                    </a:lnTo>
                    <a:lnTo>
                      <a:pt x="296" y="30"/>
                    </a:lnTo>
                    <a:lnTo>
                      <a:pt x="296" y="59"/>
                    </a:lnTo>
                    <a:lnTo>
                      <a:pt x="268" y="59"/>
                    </a:lnTo>
                    <a:lnTo>
                      <a:pt x="237" y="89"/>
                    </a:lnTo>
                    <a:lnTo>
                      <a:pt x="237" y="148"/>
                    </a:lnTo>
                    <a:lnTo>
                      <a:pt x="268" y="177"/>
                    </a:lnTo>
                    <a:lnTo>
                      <a:pt x="268" y="325"/>
                    </a:lnTo>
                    <a:lnTo>
                      <a:pt x="296" y="325"/>
                    </a:lnTo>
                    <a:lnTo>
                      <a:pt x="296" y="386"/>
                    </a:lnTo>
                    <a:lnTo>
                      <a:pt x="268" y="386"/>
                    </a:lnTo>
                    <a:lnTo>
                      <a:pt x="268" y="504"/>
                    </a:lnTo>
                    <a:lnTo>
                      <a:pt x="237" y="504"/>
                    </a:lnTo>
                    <a:lnTo>
                      <a:pt x="237" y="562"/>
                    </a:lnTo>
                    <a:lnTo>
                      <a:pt x="207" y="593"/>
                    </a:lnTo>
                    <a:lnTo>
                      <a:pt x="207" y="681"/>
                    </a:lnTo>
                    <a:lnTo>
                      <a:pt x="178" y="711"/>
                    </a:lnTo>
                    <a:lnTo>
                      <a:pt x="178" y="741"/>
                    </a:lnTo>
                    <a:lnTo>
                      <a:pt x="149" y="768"/>
                    </a:lnTo>
                    <a:lnTo>
                      <a:pt x="149" y="799"/>
                    </a:lnTo>
                    <a:lnTo>
                      <a:pt x="119" y="829"/>
                    </a:lnTo>
                    <a:lnTo>
                      <a:pt x="119" y="859"/>
                    </a:lnTo>
                    <a:lnTo>
                      <a:pt x="59" y="918"/>
                    </a:lnTo>
                    <a:lnTo>
                      <a:pt x="30" y="918"/>
                    </a:lnTo>
                    <a:lnTo>
                      <a:pt x="59" y="948"/>
                    </a:lnTo>
                    <a:lnTo>
                      <a:pt x="30" y="977"/>
                    </a:lnTo>
                    <a:lnTo>
                      <a:pt x="30" y="1066"/>
                    </a:lnTo>
                    <a:lnTo>
                      <a:pt x="0" y="1096"/>
                    </a:lnTo>
                    <a:lnTo>
                      <a:pt x="0" y="1154"/>
                    </a:lnTo>
                    <a:lnTo>
                      <a:pt x="59" y="1154"/>
                    </a:lnTo>
                    <a:lnTo>
                      <a:pt x="149" y="1066"/>
                    </a:lnTo>
                    <a:lnTo>
                      <a:pt x="149" y="1124"/>
                    </a:lnTo>
                    <a:lnTo>
                      <a:pt x="119" y="1154"/>
                    </a:lnTo>
                    <a:lnTo>
                      <a:pt x="119" y="1184"/>
                    </a:lnTo>
                    <a:lnTo>
                      <a:pt x="89" y="1154"/>
                    </a:lnTo>
                    <a:lnTo>
                      <a:pt x="59" y="1154"/>
                    </a:lnTo>
                    <a:lnTo>
                      <a:pt x="59" y="1243"/>
                    </a:lnTo>
                    <a:lnTo>
                      <a:pt x="119" y="1243"/>
                    </a:lnTo>
                    <a:lnTo>
                      <a:pt x="149" y="1215"/>
                    </a:lnTo>
                    <a:lnTo>
                      <a:pt x="178" y="1243"/>
                    </a:lnTo>
                    <a:lnTo>
                      <a:pt x="178" y="1215"/>
                    </a:lnTo>
                    <a:lnTo>
                      <a:pt x="207" y="1215"/>
                    </a:lnTo>
                    <a:lnTo>
                      <a:pt x="207" y="1243"/>
                    </a:lnTo>
                    <a:lnTo>
                      <a:pt x="178" y="1273"/>
                    </a:lnTo>
                    <a:lnTo>
                      <a:pt x="178" y="1361"/>
                    </a:lnTo>
                    <a:lnTo>
                      <a:pt x="149" y="1391"/>
                    </a:lnTo>
                    <a:lnTo>
                      <a:pt x="149" y="1452"/>
                    </a:lnTo>
                    <a:lnTo>
                      <a:pt x="178" y="1479"/>
                    </a:lnTo>
                    <a:lnTo>
                      <a:pt x="149" y="1509"/>
                    </a:lnTo>
                    <a:lnTo>
                      <a:pt x="149" y="1628"/>
                    </a:lnTo>
                    <a:lnTo>
                      <a:pt x="119" y="1658"/>
                    </a:lnTo>
                    <a:lnTo>
                      <a:pt x="119" y="1686"/>
                    </a:lnTo>
                    <a:lnTo>
                      <a:pt x="89" y="1717"/>
                    </a:lnTo>
                    <a:lnTo>
                      <a:pt x="89" y="1747"/>
                    </a:lnTo>
                    <a:lnTo>
                      <a:pt x="119" y="1717"/>
                    </a:lnTo>
                    <a:lnTo>
                      <a:pt x="149" y="1717"/>
                    </a:lnTo>
                    <a:lnTo>
                      <a:pt x="178" y="1686"/>
                    </a:lnTo>
                    <a:lnTo>
                      <a:pt x="237" y="1686"/>
                    </a:lnTo>
                    <a:lnTo>
                      <a:pt x="237" y="1717"/>
                    </a:lnTo>
                    <a:lnTo>
                      <a:pt x="356" y="1717"/>
                    </a:lnTo>
                    <a:lnTo>
                      <a:pt x="387" y="1747"/>
                    </a:lnTo>
                    <a:lnTo>
                      <a:pt x="414" y="1717"/>
                    </a:lnTo>
                    <a:lnTo>
                      <a:pt x="444" y="1717"/>
                    </a:lnTo>
                    <a:lnTo>
                      <a:pt x="505" y="1686"/>
                    </a:lnTo>
                    <a:lnTo>
                      <a:pt x="533" y="1658"/>
                    </a:lnTo>
                    <a:lnTo>
                      <a:pt x="533" y="1598"/>
                    </a:lnTo>
                    <a:lnTo>
                      <a:pt x="505" y="1570"/>
                    </a:lnTo>
                    <a:lnTo>
                      <a:pt x="505" y="1540"/>
                    </a:lnTo>
                    <a:lnTo>
                      <a:pt x="533" y="1540"/>
                    </a:lnTo>
                    <a:lnTo>
                      <a:pt x="533" y="1509"/>
                    </a:lnTo>
                    <a:lnTo>
                      <a:pt x="594" y="1452"/>
                    </a:lnTo>
                    <a:lnTo>
                      <a:pt x="594" y="1422"/>
                    </a:lnTo>
                    <a:lnTo>
                      <a:pt x="624" y="1391"/>
                    </a:lnTo>
                    <a:lnTo>
                      <a:pt x="682" y="1391"/>
                    </a:lnTo>
                    <a:lnTo>
                      <a:pt x="682" y="1333"/>
                    </a:lnTo>
                    <a:lnTo>
                      <a:pt x="651" y="1333"/>
                    </a:lnTo>
                    <a:lnTo>
                      <a:pt x="594" y="1273"/>
                    </a:lnTo>
                    <a:lnTo>
                      <a:pt x="594" y="1215"/>
                    </a:lnTo>
                    <a:lnTo>
                      <a:pt x="624" y="1184"/>
                    </a:lnTo>
                    <a:lnTo>
                      <a:pt x="624" y="1154"/>
                    </a:lnTo>
                    <a:lnTo>
                      <a:pt x="682" y="1096"/>
                    </a:lnTo>
                    <a:lnTo>
                      <a:pt x="682" y="1066"/>
                    </a:lnTo>
                    <a:lnTo>
                      <a:pt x="712" y="1036"/>
                    </a:lnTo>
                    <a:lnTo>
                      <a:pt x="682" y="1006"/>
                    </a:lnTo>
                    <a:lnTo>
                      <a:pt x="651" y="1006"/>
                    </a:lnTo>
                    <a:lnTo>
                      <a:pt x="624" y="977"/>
                    </a:lnTo>
                    <a:lnTo>
                      <a:pt x="624" y="888"/>
                    </a:lnTo>
                    <a:lnTo>
                      <a:pt x="594" y="888"/>
                    </a:lnTo>
                    <a:lnTo>
                      <a:pt x="564" y="859"/>
                    </a:lnTo>
                    <a:lnTo>
                      <a:pt x="564" y="829"/>
                    </a:lnTo>
                    <a:lnTo>
                      <a:pt x="712" y="829"/>
                    </a:lnTo>
                    <a:lnTo>
                      <a:pt x="712" y="768"/>
                    </a:lnTo>
                    <a:lnTo>
                      <a:pt x="740" y="741"/>
                    </a:lnTo>
                    <a:lnTo>
                      <a:pt x="740" y="681"/>
                    </a:lnTo>
                    <a:lnTo>
                      <a:pt x="712" y="650"/>
                    </a:lnTo>
                    <a:lnTo>
                      <a:pt x="740" y="623"/>
                    </a:lnTo>
                    <a:lnTo>
                      <a:pt x="771" y="623"/>
                    </a:lnTo>
                    <a:lnTo>
                      <a:pt x="771" y="504"/>
                    </a:lnTo>
                    <a:lnTo>
                      <a:pt x="801" y="474"/>
                    </a:lnTo>
                    <a:lnTo>
                      <a:pt x="771" y="443"/>
                    </a:lnTo>
                    <a:lnTo>
                      <a:pt x="801" y="414"/>
                    </a:lnTo>
                    <a:lnTo>
                      <a:pt x="771" y="414"/>
                    </a:lnTo>
                    <a:lnTo>
                      <a:pt x="771" y="355"/>
                    </a:lnTo>
                    <a:lnTo>
                      <a:pt x="801" y="355"/>
                    </a:lnTo>
                    <a:lnTo>
                      <a:pt x="801" y="325"/>
                    </a:lnTo>
                    <a:lnTo>
                      <a:pt x="830" y="295"/>
                    </a:lnTo>
                    <a:lnTo>
                      <a:pt x="858" y="295"/>
                    </a:lnTo>
                    <a:lnTo>
                      <a:pt x="889" y="268"/>
                    </a:lnTo>
                    <a:lnTo>
                      <a:pt x="919" y="268"/>
                    </a:lnTo>
                    <a:lnTo>
                      <a:pt x="949" y="237"/>
                    </a:lnTo>
                    <a:lnTo>
                      <a:pt x="949" y="207"/>
                    </a:lnTo>
                    <a:lnTo>
                      <a:pt x="978" y="177"/>
                    </a:lnTo>
                    <a:lnTo>
                      <a:pt x="949" y="148"/>
                    </a:lnTo>
                    <a:lnTo>
                      <a:pt x="919" y="148"/>
                    </a:lnTo>
                    <a:lnTo>
                      <a:pt x="889" y="118"/>
                    </a:lnTo>
                    <a:lnTo>
                      <a:pt x="889" y="89"/>
                    </a:lnTo>
                    <a:lnTo>
                      <a:pt x="858" y="59"/>
                    </a:lnTo>
                    <a:lnTo>
                      <a:pt x="712" y="59"/>
                    </a:lnTo>
                    <a:lnTo>
                      <a:pt x="712" y="89"/>
                    </a:lnTo>
                    <a:lnTo>
                      <a:pt x="682" y="89"/>
                    </a:lnTo>
                    <a:lnTo>
                      <a:pt x="651" y="118"/>
                    </a:lnTo>
                    <a:lnTo>
                      <a:pt x="624" y="89"/>
                    </a:lnTo>
                    <a:lnTo>
                      <a:pt x="444" y="89"/>
                    </a:lnTo>
                    <a:lnTo>
                      <a:pt x="444" y="59"/>
                    </a:lnTo>
                    <a:lnTo>
                      <a:pt x="475" y="30"/>
                    </a:lnTo>
                    <a:lnTo>
                      <a:pt x="444" y="30"/>
                    </a:lnTo>
                    <a:lnTo>
                      <a:pt x="444" y="0"/>
                    </a:lnTo>
                    <a:close/>
                  </a:path>
                </a:pathLst>
              </a:custGeom>
              <a:solidFill>
                <a:srgbClr val="FCA77E"/>
              </a:solidFill>
              <a:ln w="9525">
                <a:noFill/>
                <a:round/>
                <a:headEnd/>
                <a:tailEnd/>
              </a:ln>
            </p:spPr>
            <p:txBody>
              <a:bodyPr/>
              <a:lstStyle/>
              <a:p>
                <a:endParaRPr lang="en-GB"/>
              </a:p>
            </p:txBody>
          </p:sp>
          <p:sp>
            <p:nvSpPr>
              <p:cNvPr id="23642" name="Freeform 90"/>
              <p:cNvSpPr>
                <a:spLocks/>
              </p:cNvSpPr>
              <p:nvPr/>
            </p:nvSpPr>
            <p:spPr bwMode="auto">
              <a:xfrm>
                <a:off x="1650" y="3718"/>
                <a:ext cx="763" cy="629"/>
              </a:xfrm>
              <a:custGeom>
                <a:avLst/>
                <a:gdLst/>
                <a:ahLst/>
                <a:cxnLst>
                  <a:cxn ang="0">
                    <a:pos x="209" y="2369"/>
                  </a:cxn>
                  <a:cxn ang="0">
                    <a:pos x="91" y="2428"/>
                  </a:cxn>
                  <a:cxn ang="0">
                    <a:pos x="771" y="2428"/>
                  </a:cxn>
                  <a:cxn ang="0">
                    <a:pos x="978" y="2309"/>
                  </a:cxn>
                  <a:cxn ang="0">
                    <a:pos x="1127" y="2190"/>
                  </a:cxn>
                  <a:cxn ang="0">
                    <a:pos x="1215" y="2133"/>
                  </a:cxn>
                  <a:cxn ang="0">
                    <a:pos x="1453" y="2072"/>
                  </a:cxn>
                  <a:cxn ang="0">
                    <a:pos x="1690" y="2042"/>
                  </a:cxn>
                  <a:cxn ang="0">
                    <a:pos x="1808" y="1984"/>
                  </a:cxn>
                  <a:cxn ang="0">
                    <a:pos x="1927" y="1806"/>
                  </a:cxn>
                  <a:cxn ang="0">
                    <a:pos x="2045" y="1777"/>
                  </a:cxn>
                  <a:cxn ang="0">
                    <a:pos x="2134" y="1717"/>
                  </a:cxn>
                  <a:cxn ang="0">
                    <a:pos x="2282" y="1629"/>
                  </a:cxn>
                  <a:cxn ang="0">
                    <a:pos x="2222" y="1568"/>
                  </a:cxn>
                  <a:cxn ang="0">
                    <a:pos x="2222" y="1510"/>
                  </a:cxn>
                  <a:cxn ang="0">
                    <a:pos x="2341" y="1422"/>
                  </a:cxn>
                  <a:cxn ang="0">
                    <a:pos x="2490" y="1361"/>
                  </a:cxn>
                  <a:cxn ang="0">
                    <a:pos x="2964" y="1274"/>
                  </a:cxn>
                  <a:cxn ang="0">
                    <a:pos x="3052" y="1125"/>
                  </a:cxn>
                  <a:cxn ang="0">
                    <a:pos x="2934" y="977"/>
                  </a:cxn>
                  <a:cxn ang="0">
                    <a:pos x="2875" y="830"/>
                  </a:cxn>
                  <a:cxn ang="0">
                    <a:pos x="2875" y="740"/>
                  </a:cxn>
                  <a:cxn ang="0">
                    <a:pos x="2875" y="475"/>
                  </a:cxn>
                  <a:cxn ang="0">
                    <a:pos x="2875" y="384"/>
                  </a:cxn>
                  <a:cxn ang="0">
                    <a:pos x="2757" y="266"/>
                  </a:cxn>
                  <a:cxn ang="0">
                    <a:pos x="2638" y="266"/>
                  </a:cxn>
                  <a:cxn ang="0">
                    <a:pos x="2550" y="238"/>
                  </a:cxn>
                  <a:cxn ang="0">
                    <a:pos x="2520" y="207"/>
                  </a:cxn>
                  <a:cxn ang="0">
                    <a:pos x="2501" y="187"/>
                  </a:cxn>
                  <a:cxn ang="0">
                    <a:pos x="2371" y="207"/>
                  </a:cxn>
                  <a:cxn ang="0">
                    <a:pos x="2075" y="238"/>
                  </a:cxn>
                  <a:cxn ang="0">
                    <a:pos x="1957" y="177"/>
                  </a:cxn>
                  <a:cxn ang="0">
                    <a:pos x="1897" y="119"/>
                  </a:cxn>
                  <a:cxn ang="0">
                    <a:pos x="1867" y="27"/>
                  </a:cxn>
                  <a:cxn ang="0">
                    <a:pos x="1846" y="28"/>
                  </a:cxn>
                  <a:cxn ang="0">
                    <a:pos x="1838" y="28"/>
                  </a:cxn>
                  <a:cxn ang="0">
                    <a:pos x="1819" y="24"/>
                  </a:cxn>
                  <a:cxn ang="0">
                    <a:pos x="1810" y="12"/>
                  </a:cxn>
                  <a:cxn ang="0">
                    <a:pos x="1690" y="59"/>
                  </a:cxn>
                  <a:cxn ang="0">
                    <a:pos x="1660" y="147"/>
                  </a:cxn>
                  <a:cxn ang="0">
                    <a:pos x="1601" y="238"/>
                  </a:cxn>
                  <a:cxn ang="0">
                    <a:pos x="1572" y="356"/>
                  </a:cxn>
                  <a:cxn ang="0">
                    <a:pos x="1511" y="445"/>
                  </a:cxn>
                  <a:cxn ang="0">
                    <a:pos x="1453" y="563"/>
                  </a:cxn>
                  <a:cxn ang="0">
                    <a:pos x="1365" y="681"/>
                  </a:cxn>
                  <a:cxn ang="0">
                    <a:pos x="1215" y="740"/>
                  </a:cxn>
                  <a:cxn ang="0">
                    <a:pos x="1097" y="800"/>
                  </a:cxn>
                  <a:cxn ang="0">
                    <a:pos x="978" y="858"/>
                  </a:cxn>
                  <a:cxn ang="0">
                    <a:pos x="890" y="888"/>
                  </a:cxn>
                  <a:cxn ang="0">
                    <a:pos x="683" y="1243"/>
                  </a:cxn>
                  <a:cxn ang="0">
                    <a:pos x="535" y="1422"/>
                  </a:cxn>
                  <a:cxn ang="0">
                    <a:pos x="505" y="1599"/>
                  </a:cxn>
                  <a:cxn ang="0">
                    <a:pos x="474" y="1687"/>
                  </a:cxn>
                  <a:cxn ang="0">
                    <a:pos x="474" y="1777"/>
                  </a:cxn>
                  <a:cxn ang="0">
                    <a:pos x="535" y="1835"/>
                  </a:cxn>
                  <a:cxn ang="0">
                    <a:pos x="474" y="2042"/>
                  </a:cxn>
                  <a:cxn ang="0">
                    <a:pos x="298" y="2251"/>
                  </a:cxn>
                </a:cxnLst>
                <a:rect l="0" t="0" r="r" b="b"/>
                <a:pathLst>
                  <a:path w="3052" h="2516">
                    <a:moveTo>
                      <a:pt x="237" y="2340"/>
                    </a:moveTo>
                    <a:lnTo>
                      <a:pt x="209" y="2340"/>
                    </a:lnTo>
                    <a:lnTo>
                      <a:pt x="209" y="2369"/>
                    </a:lnTo>
                    <a:lnTo>
                      <a:pt x="179" y="2369"/>
                    </a:lnTo>
                    <a:lnTo>
                      <a:pt x="119" y="2428"/>
                    </a:lnTo>
                    <a:lnTo>
                      <a:pt x="91" y="2428"/>
                    </a:lnTo>
                    <a:lnTo>
                      <a:pt x="0" y="2516"/>
                    </a:lnTo>
                    <a:lnTo>
                      <a:pt x="771" y="2516"/>
                    </a:lnTo>
                    <a:lnTo>
                      <a:pt x="771" y="2428"/>
                    </a:lnTo>
                    <a:lnTo>
                      <a:pt x="801" y="2428"/>
                    </a:lnTo>
                    <a:lnTo>
                      <a:pt x="860" y="2369"/>
                    </a:lnTo>
                    <a:lnTo>
                      <a:pt x="978" y="2309"/>
                    </a:lnTo>
                    <a:lnTo>
                      <a:pt x="1039" y="2251"/>
                    </a:lnTo>
                    <a:lnTo>
                      <a:pt x="1067" y="2251"/>
                    </a:lnTo>
                    <a:lnTo>
                      <a:pt x="1127" y="2190"/>
                    </a:lnTo>
                    <a:lnTo>
                      <a:pt x="1185" y="2190"/>
                    </a:lnTo>
                    <a:lnTo>
                      <a:pt x="1185" y="2160"/>
                    </a:lnTo>
                    <a:lnTo>
                      <a:pt x="1215" y="2133"/>
                    </a:lnTo>
                    <a:lnTo>
                      <a:pt x="1422" y="2133"/>
                    </a:lnTo>
                    <a:lnTo>
                      <a:pt x="1422" y="2102"/>
                    </a:lnTo>
                    <a:lnTo>
                      <a:pt x="1453" y="2072"/>
                    </a:lnTo>
                    <a:lnTo>
                      <a:pt x="1511" y="2072"/>
                    </a:lnTo>
                    <a:lnTo>
                      <a:pt x="1542" y="2042"/>
                    </a:lnTo>
                    <a:lnTo>
                      <a:pt x="1690" y="2042"/>
                    </a:lnTo>
                    <a:lnTo>
                      <a:pt x="1720" y="2014"/>
                    </a:lnTo>
                    <a:lnTo>
                      <a:pt x="1779" y="1984"/>
                    </a:lnTo>
                    <a:lnTo>
                      <a:pt x="1808" y="1984"/>
                    </a:lnTo>
                    <a:lnTo>
                      <a:pt x="1838" y="1954"/>
                    </a:lnTo>
                    <a:lnTo>
                      <a:pt x="1838" y="1895"/>
                    </a:lnTo>
                    <a:lnTo>
                      <a:pt x="1927" y="1806"/>
                    </a:lnTo>
                    <a:lnTo>
                      <a:pt x="1957" y="1806"/>
                    </a:lnTo>
                    <a:lnTo>
                      <a:pt x="1986" y="1777"/>
                    </a:lnTo>
                    <a:lnTo>
                      <a:pt x="2045" y="1777"/>
                    </a:lnTo>
                    <a:lnTo>
                      <a:pt x="2075" y="1747"/>
                    </a:lnTo>
                    <a:lnTo>
                      <a:pt x="2134" y="1747"/>
                    </a:lnTo>
                    <a:lnTo>
                      <a:pt x="2134" y="1717"/>
                    </a:lnTo>
                    <a:lnTo>
                      <a:pt x="2164" y="1687"/>
                    </a:lnTo>
                    <a:lnTo>
                      <a:pt x="2222" y="1687"/>
                    </a:lnTo>
                    <a:lnTo>
                      <a:pt x="2282" y="1629"/>
                    </a:lnTo>
                    <a:lnTo>
                      <a:pt x="2282" y="1599"/>
                    </a:lnTo>
                    <a:lnTo>
                      <a:pt x="2252" y="1599"/>
                    </a:lnTo>
                    <a:lnTo>
                      <a:pt x="2222" y="1568"/>
                    </a:lnTo>
                    <a:lnTo>
                      <a:pt x="2222" y="1540"/>
                    </a:lnTo>
                    <a:lnTo>
                      <a:pt x="2252" y="1510"/>
                    </a:lnTo>
                    <a:lnTo>
                      <a:pt x="2222" y="1510"/>
                    </a:lnTo>
                    <a:lnTo>
                      <a:pt x="2222" y="1450"/>
                    </a:lnTo>
                    <a:lnTo>
                      <a:pt x="2252" y="1422"/>
                    </a:lnTo>
                    <a:lnTo>
                      <a:pt x="2341" y="1422"/>
                    </a:lnTo>
                    <a:lnTo>
                      <a:pt x="2371" y="1392"/>
                    </a:lnTo>
                    <a:lnTo>
                      <a:pt x="2459" y="1392"/>
                    </a:lnTo>
                    <a:lnTo>
                      <a:pt x="2490" y="1361"/>
                    </a:lnTo>
                    <a:lnTo>
                      <a:pt x="2490" y="1304"/>
                    </a:lnTo>
                    <a:lnTo>
                      <a:pt x="2520" y="1274"/>
                    </a:lnTo>
                    <a:lnTo>
                      <a:pt x="2964" y="1274"/>
                    </a:lnTo>
                    <a:lnTo>
                      <a:pt x="2994" y="1243"/>
                    </a:lnTo>
                    <a:lnTo>
                      <a:pt x="2994" y="1185"/>
                    </a:lnTo>
                    <a:lnTo>
                      <a:pt x="3052" y="1125"/>
                    </a:lnTo>
                    <a:lnTo>
                      <a:pt x="3024" y="1125"/>
                    </a:lnTo>
                    <a:lnTo>
                      <a:pt x="2905" y="1006"/>
                    </a:lnTo>
                    <a:lnTo>
                      <a:pt x="2934" y="977"/>
                    </a:lnTo>
                    <a:lnTo>
                      <a:pt x="2934" y="948"/>
                    </a:lnTo>
                    <a:lnTo>
                      <a:pt x="2875" y="888"/>
                    </a:lnTo>
                    <a:lnTo>
                      <a:pt x="2875" y="830"/>
                    </a:lnTo>
                    <a:lnTo>
                      <a:pt x="2905" y="800"/>
                    </a:lnTo>
                    <a:lnTo>
                      <a:pt x="2905" y="770"/>
                    </a:lnTo>
                    <a:lnTo>
                      <a:pt x="2875" y="740"/>
                    </a:lnTo>
                    <a:lnTo>
                      <a:pt x="2875" y="533"/>
                    </a:lnTo>
                    <a:lnTo>
                      <a:pt x="2845" y="502"/>
                    </a:lnTo>
                    <a:lnTo>
                      <a:pt x="2875" y="475"/>
                    </a:lnTo>
                    <a:lnTo>
                      <a:pt x="2845" y="445"/>
                    </a:lnTo>
                    <a:lnTo>
                      <a:pt x="2845" y="414"/>
                    </a:lnTo>
                    <a:lnTo>
                      <a:pt x="2875" y="384"/>
                    </a:lnTo>
                    <a:lnTo>
                      <a:pt x="2787" y="296"/>
                    </a:lnTo>
                    <a:lnTo>
                      <a:pt x="2757" y="296"/>
                    </a:lnTo>
                    <a:lnTo>
                      <a:pt x="2757" y="266"/>
                    </a:lnTo>
                    <a:lnTo>
                      <a:pt x="2727" y="238"/>
                    </a:lnTo>
                    <a:lnTo>
                      <a:pt x="2668" y="238"/>
                    </a:lnTo>
                    <a:lnTo>
                      <a:pt x="2638" y="266"/>
                    </a:lnTo>
                    <a:lnTo>
                      <a:pt x="2609" y="266"/>
                    </a:lnTo>
                    <a:lnTo>
                      <a:pt x="2578" y="238"/>
                    </a:lnTo>
                    <a:lnTo>
                      <a:pt x="2550" y="238"/>
                    </a:lnTo>
                    <a:lnTo>
                      <a:pt x="2550" y="207"/>
                    </a:lnTo>
                    <a:lnTo>
                      <a:pt x="2548" y="207"/>
                    </a:lnTo>
                    <a:lnTo>
                      <a:pt x="2520" y="207"/>
                    </a:lnTo>
                    <a:lnTo>
                      <a:pt x="2525" y="202"/>
                    </a:lnTo>
                    <a:lnTo>
                      <a:pt x="2513" y="194"/>
                    </a:lnTo>
                    <a:lnTo>
                      <a:pt x="2501" y="187"/>
                    </a:lnTo>
                    <a:lnTo>
                      <a:pt x="2459" y="207"/>
                    </a:lnTo>
                    <a:lnTo>
                      <a:pt x="2431" y="238"/>
                    </a:lnTo>
                    <a:lnTo>
                      <a:pt x="2371" y="207"/>
                    </a:lnTo>
                    <a:lnTo>
                      <a:pt x="2195" y="207"/>
                    </a:lnTo>
                    <a:lnTo>
                      <a:pt x="2164" y="238"/>
                    </a:lnTo>
                    <a:lnTo>
                      <a:pt x="2075" y="238"/>
                    </a:lnTo>
                    <a:lnTo>
                      <a:pt x="2045" y="207"/>
                    </a:lnTo>
                    <a:lnTo>
                      <a:pt x="1986" y="207"/>
                    </a:lnTo>
                    <a:lnTo>
                      <a:pt x="1957" y="177"/>
                    </a:lnTo>
                    <a:lnTo>
                      <a:pt x="1957" y="147"/>
                    </a:lnTo>
                    <a:lnTo>
                      <a:pt x="1927" y="147"/>
                    </a:lnTo>
                    <a:lnTo>
                      <a:pt x="1897" y="119"/>
                    </a:lnTo>
                    <a:lnTo>
                      <a:pt x="1897" y="89"/>
                    </a:lnTo>
                    <a:lnTo>
                      <a:pt x="1867" y="59"/>
                    </a:lnTo>
                    <a:lnTo>
                      <a:pt x="1867" y="27"/>
                    </a:lnTo>
                    <a:lnTo>
                      <a:pt x="1860" y="27"/>
                    </a:lnTo>
                    <a:lnTo>
                      <a:pt x="1853" y="28"/>
                    </a:lnTo>
                    <a:lnTo>
                      <a:pt x="1846" y="28"/>
                    </a:lnTo>
                    <a:lnTo>
                      <a:pt x="1842" y="28"/>
                    </a:lnTo>
                    <a:lnTo>
                      <a:pt x="1839" y="28"/>
                    </a:lnTo>
                    <a:lnTo>
                      <a:pt x="1838" y="28"/>
                    </a:lnTo>
                    <a:lnTo>
                      <a:pt x="1838" y="29"/>
                    </a:lnTo>
                    <a:lnTo>
                      <a:pt x="1824" y="27"/>
                    </a:lnTo>
                    <a:lnTo>
                      <a:pt x="1819" y="24"/>
                    </a:lnTo>
                    <a:lnTo>
                      <a:pt x="1816" y="22"/>
                    </a:lnTo>
                    <a:lnTo>
                      <a:pt x="1812" y="16"/>
                    </a:lnTo>
                    <a:lnTo>
                      <a:pt x="1810" y="12"/>
                    </a:lnTo>
                    <a:lnTo>
                      <a:pt x="1808" y="0"/>
                    </a:lnTo>
                    <a:lnTo>
                      <a:pt x="1749" y="0"/>
                    </a:lnTo>
                    <a:lnTo>
                      <a:pt x="1690" y="59"/>
                    </a:lnTo>
                    <a:lnTo>
                      <a:pt x="1690" y="89"/>
                    </a:lnTo>
                    <a:lnTo>
                      <a:pt x="1660" y="119"/>
                    </a:lnTo>
                    <a:lnTo>
                      <a:pt x="1660" y="147"/>
                    </a:lnTo>
                    <a:lnTo>
                      <a:pt x="1629" y="147"/>
                    </a:lnTo>
                    <a:lnTo>
                      <a:pt x="1629" y="207"/>
                    </a:lnTo>
                    <a:lnTo>
                      <a:pt x="1601" y="238"/>
                    </a:lnTo>
                    <a:lnTo>
                      <a:pt x="1601" y="296"/>
                    </a:lnTo>
                    <a:lnTo>
                      <a:pt x="1572" y="327"/>
                    </a:lnTo>
                    <a:lnTo>
                      <a:pt x="1572" y="356"/>
                    </a:lnTo>
                    <a:lnTo>
                      <a:pt x="1542" y="384"/>
                    </a:lnTo>
                    <a:lnTo>
                      <a:pt x="1542" y="414"/>
                    </a:lnTo>
                    <a:lnTo>
                      <a:pt x="1511" y="445"/>
                    </a:lnTo>
                    <a:lnTo>
                      <a:pt x="1511" y="475"/>
                    </a:lnTo>
                    <a:lnTo>
                      <a:pt x="1453" y="533"/>
                    </a:lnTo>
                    <a:lnTo>
                      <a:pt x="1453" y="563"/>
                    </a:lnTo>
                    <a:lnTo>
                      <a:pt x="1422" y="593"/>
                    </a:lnTo>
                    <a:lnTo>
                      <a:pt x="1422" y="621"/>
                    </a:lnTo>
                    <a:lnTo>
                      <a:pt x="1365" y="681"/>
                    </a:lnTo>
                    <a:lnTo>
                      <a:pt x="1304" y="681"/>
                    </a:lnTo>
                    <a:lnTo>
                      <a:pt x="1246" y="740"/>
                    </a:lnTo>
                    <a:lnTo>
                      <a:pt x="1215" y="740"/>
                    </a:lnTo>
                    <a:lnTo>
                      <a:pt x="1185" y="770"/>
                    </a:lnTo>
                    <a:lnTo>
                      <a:pt x="1127" y="770"/>
                    </a:lnTo>
                    <a:lnTo>
                      <a:pt x="1097" y="800"/>
                    </a:lnTo>
                    <a:lnTo>
                      <a:pt x="1039" y="830"/>
                    </a:lnTo>
                    <a:lnTo>
                      <a:pt x="1008" y="830"/>
                    </a:lnTo>
                    <a:lnTo>
                      <a:pt x="978" y="858"/>
                    </a:lnTo>
                    <a:lnTo>
                      <a:pt x="949" y="858"/>
                    </a:lnTo>
                    <a:lnTo>
                      <a:pt x="920" y="888"/>
                    </a:lnTo>
                    <a:lnTo>
                      <a:pt x="890" y="888"/>
                    </a:lnTo>
                    <a:lnTo>
                      <a:pt x="890" y="918"/>
                    </a:lnTo>
                    <a:lnTo>
                      <a:pt x="683" y="1125"/>
                    </a:lnTo>
                    <a:lnTo>
                      <a:pt x="683" y="1243"/>
                    </a:lnTo>
                    <a:lnTo>
                      <a:pt x="653" y="1274"/>
                    </a:lnTo>
                    <a:lnTo>
                      <a:pt x="653" y="1304"/>
                    </a:lnTo>
                    <a:lnTo>
                      <a:pt x="535" y="1422"/>
                    </a:lnTo>
                    <a:lnTo>
                      <a:pt x="535" y="1481"/>
                    </a:lnTo>
                    <a:lnTo>
                      <a:pt x="505" y="1510"/>
                    </a:lnTo>
                    <a:lnTo>
                      <a:pt x="505" y="1599"/>
                    </a:lnTo>
                    <a:lnTo>
                      <a:pt x="474" y="1629"/>
                    </a:lnTo>
                    <a:lnTo>
                      <a:pt x="505" y="1659"/>
                    </a:lnTo>
                    <a:lnTo>
                      <a:pt x="474" y="1687"/>
                    </a:lnTo>
                    <a:lnTo>
                      <a:pt x="505" y="1687"/>
                    </a:lnTo>
                    <a:lnTo>
                      <a:pt x="474" y="1717"/>
                    </a:lnTo>
                    <a:lnTo>
                      <a:pt x="474" y="1777"/>
                    </a:lnTo>
                    <a:lnTo>
                      <a:pt x="505" y="1777"/>
                    </a:lnTo>
                    <a:lnTo>
                      <a:pt x="505" y="1806"/>
                    </a:lnTo>
                    <a:lnTo>
                      <a:pt x="535" y="1835"/>
                    </a:lnTo>
                    <a:lnTo>
                      <a:pt x="535" y="1954"/>
                    </a:lnTo>
                    <a:lnTo>
                      <a:pt x="474" y="2014"/>
                    </a:lnTo>
                    <a:lnTo>
                      <a:pt x="474" y="2042"/>
                    </a:lnTo>
                    <a:lnTo>
                      <a:pt x="386" y="2133"/>
                    </a:lnTo>
                    <a:lnTo>
                      <a:pt x="386" y="2160"/>
                    </a:lnTo>
                    <a:lnTo>
                      <a:pt x="298" y="2251"/>
                    </a:lnTo>
                    <a:lnTo>
                      <a:pt x="298" y="2279"/>
                    </a:lnTo>
                    <a:lnTo>
                      <a:pt x="237" y="2340"/>
                    </a:lnTo>
                    <a:close/>
                  </a:path>
                </a:pathLst>
              </a:custGeom>
              <a:solidFill>
                <a:srgbClr val="B28665"/>
              </a:solidFill>
              <a:ln w="9525">
                <a:noFill/>
                <a:round/>
                <a:headEnd/>
                <a:tailEnd/>
              </a:ln>
            </p:spPr>
            <p:txBody>
              <a:bodyPr/>
              <a:lstStyle/>
              <a:p>
                <a:endParaRPr lang="en-GB"/>
              </a:p>
            </p:txBody>
          </p:sp>
          <p:sp>
            <p:nvSpPr>
              <p:cNvPr id="23643" name="Freeform 91"/>
              <p:cNvSpPr>
                <a:spLocks/>
              </p:cNvSpPr>
              <p:nvPr/>
            </p:nvSpPr>
            <p:spPr bwMode="auto">
              <a:xfrm>
                <a:off x="2280" y="3769"/>
                <a:ext cx="6" cy="1"/>
              </a:xfrm>
              <a:custGeom>
                <a:avLst/>
                <a:gdLst/>
                <a:ahLst/>
                <a:cxnLst>
                  <a:cxn ang="0">
                    <a:pos x="5" y="0"/>
                  </a:cxn>
                  <a:cxn ang="0">
                    <a:pos x="0" y="5"/>
                  </a:cxn>
                  <a:cxn ang="0">
                    <a:pos x="28" y="5"/>
                  </a:cxn>
                  <a:cxn ang="0">
                    <a:pos x="21" y="4"/>
                  </a:cxn>
                  <a:cxn ang="0">
                    <a:pos x="19" y="3"/>
                  </a:cxn>
                  <a:cxn ang="0">
                    <a:pos x="18" y="3"/>
                  </a:cxn>
                  <a:cxn ang="0">
                    <a:pos x="16" y="3"/>
                  </a:cxn>
                  <a:cxn ang="0">
                    <a:pos x="5" y="0"/>
                  </a:cxn>
                </a:cxnLst>
                <a:rect l="0" t="0" r="r" b="b"/>
                <a:pathLst>
                  <a:path w="28" h="5">
                    <a:moveTo>
                      <a:pt x="5" y="0"/>
                    </a:moveTo>
                    <a:lnTo>
                      <a:pt x="0" y="5"/>
                    </a:lnTo>
                    <a:lnTo>
                      <a:pt x="28" y="5"/>
                    </a:lnTo>
                    <a:lnTo>
                      <a:pt x="21" y="4"/>
                    </a:lnTo>
                    <a:lnTo>
                      <a:pt x="19" y="3"/>
                    </a:lnTo>
                    <a:lnTo>
                      <a:pt x="18" y="3"/>
                    </a:lnTo>
                    <a:lnTo>
                      <a:pt x="16" y="3"/>
                    </a:lnTo>
                    <a:lnTo>
                      <a:pt x="5" y="0"/>
                    </a:lnTo>
                    <a:close/>
                  </a:path>
                </a:pathLst>
              </a:custGeom>
              <a:solidFill>
                <a:srgbClr val="FED9A6"/>
              </a:solidFill>
              <a:ln w="9525">
                <a:noFill/>
                <a:round/>
                <a:headEnd/>
                <a:tailEnd/>
              </a:ln>
            </p:spPr>
            <p:txBody>
              <a:bodyPr/>
              <a:lstStyle/>
              <a:p>
                <a:endParaRPr lang="en-GB"/>
              </a:p>
            </p:txBody>
          </p:sp>
          <p:sp>
            <p:nvSpPr>
              <p:cNvPr id="23644" name="Freeform 92"/>
              <p:cNvSpPr>
                <a:spLocks/>
              </p:cNvSpPr>
              <p:nvPr/>
            </p:nvSpPr>
            <p:spPr bwMode="auto">
              <a:xfrm>
                <a:off x="1842" y="3615"/>
                <a:ext cx="1356" cy="732"/>
              </a:xfrm>
              <a:custGeom>
                <a:avLst/>
                <a:gdLst/>
                <a:ahLst/>
                <a:cxnLst>
                  <a:cxn ang="0">
                    <a:pos x="2341" y="473"/>
                  </a:cxn>
                  <a:cxn ang="0">
                    <a:pos x="2253" y="561"/>
                  </a:cxn>
                  <a:cxn ang="0">
                    <a:pos x="2134" y="652"/>
                  </a:cxn>
                  <a:cxn ang="0">
                    <a:pos x="1986" y="680"/>
                  </a:cxn>
                  <a:cxn ang="0">
                    <a:pos x="2104" y="798"/>
                  </a:cxn>
                  <a:cxn ang="0">
                    <a:pos x="2104" y="889"/>
                  </a:cxn>
                  <a:cxn ang="0">
                    <a:pos x="2104" y="1154"/>
                  </a:cxn>
                  <a:cxn ang="0">
                    <a:pos x="2104" y="1244"/>
                  </a:cxn>
                  <a:cxn ang="0">
                    <a:pos x="2163" y="1391"/>
                  </a:cxn>
                  <a:cxn ang="0">
                    <a:pos x="2281" y="1539"/>
                  </a:cxn>
                  <a:cxn ang="0">
                    <a:pos x="2193" y="1688"/>
                  </a:cxn>
                  <a:cxn ang="0">
                    <a:pos x="1719" y="1775"/>
                  </a:cxn>
                  <a:cxn ang="0">
                    <a:pos x="1570" y="1836"/>
                  </a:cxn>
                  <a:cxn ang="0">
                    <a:pos x="1451" y="1924"/>
                  </a:cxn>
                  <a:cxn ang="0">
                    <a:pos x="1451" y="1982"/>
                  </a:cxn>
                  <a:cxn ang="0">
                    <a:pos x="1511" y="2043"/>
                  </a:cxn>
                  <a:cxn ang="0">
                    <a:pos x="1363" y="2131"/>
                  </a:cxn>
                  <a:cxn ang="0">
                    <a:pos x="1274" y="2191"/>
                  </a:cxn>
                  <a:cxn ang="0">
                    <a:pos x="1156" y="2220"/>
                  </a:cxn>
                  <a:cxn ang="0">
                    <a:pos x="1037" y="2398"/>
                  </a:cxn>
                  <a:cxn ang="0">
                    <a:pos x="919" y="2456"/>
                  </a:cxn>
                  <a:cxn ang="0">
                    <a:pos x="682" y="2486"/>
                  </a:cxn>
                  <a:cxn ang="0">
                    <a:pos x="444" y="2547"/>
                  </a:cxn>
                  <a:cxn ang="0">
                    <a:pos x="356" y="2604"/>
                  </a:cxn>
                  <a:cxn ang="0">
                    <a:pos x="207" y="2723"/>
                  </a:cxn>
                  <a:cxn ang="0">
                    <a:pos x="0" y="2842"/>
                  </a:cxn>
                  <a:cxn ang="0">
                    <a:pos x="5393" y="2842"/>
                  </a:cxn>
                  <a:cxn ang="0">
                    <a:pos x="5393" y="2754"/>
                  </a:cxn>
                  <a:cxn ang="0">
                    <a:pos x="5364" y="2547"/>
                  </a:cxn>
                  <a:cxn ang="0">
                    <a:pos x="5305" y="2456"/>
                  </a:cxn>
                  <a:cxn ang="0">
                    <a:pos x="5275" y="2338"/>
                  </a:cxn>
                  <a:cxn ang="0">
                    <a:pos x="5275" y="2220"/>
                  </a:cxn>
                  <a:cxn ang="0">
                    <a:pos x="5245" y="1954"/>
                  </a:cxn>
                  <a:cxn ang="0">
                    <a:pos x="5186" y="1806"/>
                  </a:cxn>
                  <a:cxn ang="0">
                    <a:pos x="5097" y="1657"/>
                  </a:cxn>
                  <a:cxn ang="0">
                    <a:pos x="4977" y="1481"/>
                  </a:cxn>
                  <a:cxn ang="0">
                    <a:pos x="4859" y="1332"/>
                  </a:cxn>
                  <a:cxn ang="0">
                    <a:pos x="4770" y="1214"/>
                  </a:cxn>
                  <a:cxn ang="0">
                    <a:pos x="4740" y="1007"/>
                  </a:cxn>
                  <a:cxn ang="0">
                    <a:pos x="4831" y="947"/>
                  </a:cxn>
                  <a:cxn ang="0">
                    <a:pos x="4890" y="859"/>
                  </a:cxn>
                  <a:cxn ang="0">
                    <a:pos x="4950" y="798"/>
                  </a:cxn>
                  <a:cxn ang="0">
                    <a:pos x="4977" y="652"/>
                  </a:cxn>
                  <a:cxn ang="0">
                    <a:pos x="4977" y="473"/>
                  </a:cxn>
                  <a:cxn ang="0">
                    <a:pos x="4977" y="355"/>
                  </a:cxn>
                  <a:cxn ang="0">
                    <a:pos x="5038" y="87"/>
                  </a:cxn>
                  <a:cxn ang="0">
                    <a:pos x="5038" y="60"/>
                  </a:cxn>
                  <a:cxn ang="0">
                    <a:pos x="4920" y="60"/>
                  </a:cxn>
                  <a:cxn ang="0">
                    <a:pos x="4770" y="30"/>
                  </a:cxn>
                  <a:cxn ang="0">
                    <a:pos x="4683" y="30"/>
                  </a:cxn>
                  <a:cxn ang="0">
                    <a:pos x="4563" y="30"/>
                  </a:cxn>
                  <a:cxn ang="0">
                    <a:pos x="4415" y="0"/>
                  </a:cxn>
                  <a:cxn ang="0">
                    <a:pos x="4327" y="60"/>
                  </a:cxn>
                  <a:cxn ang="0">
                    <a:pos x="4148" y="148"/>
                  </a:cxn>
                  <a:cxn ang="0">
                    <a:pos x="3674" y="60"/>
                  </a:cxn>
                  <a:cxn ang="0">
                    <a:pos x="3527" y="118"/>
                  </a:cxn>
                  <a:cxn ang="0">
                    <a:pos x="3408" y="118"/>
                  </a:cxn>
                  <a:cxn ang="0">
                    <a:pos x="3201" y="178"/>
                  </a:cxn>
                  <a:cxn ang="0">
                    <a:pos x="2875" y="236"/>
                  </a:cxn>
                  <a:cxn ang="0">
                    <a:pos x="2755" y="266"/>
                  </a:cxn>
                  <a:cxn ang="0">
                    <a:pos x="2637" y="355"/>
                  </a:cxn>
                  <a:cxn ang="0">
                    <a:pos x="2548" y="414"/>
                  </a:cxn>
                  <a:cxn ang="0">
                    <a:pos x="2430" y="443"/>
                  </a:cxn>
                </a:cxnLst>
                <a:rect l="0" t="0" r="r" b="b"/>
                <a:pathLst>
                  <a:path w="5424" h="2930">
                    <a:moveTo>
                      <a:pt x="2430" y="443"/>
                    </a:moveTo>
                    <a:lnTo>
                      <a:pt x="2372" y="443"/>
                    </a:lnTo>
                    <a:lnTo>
                      <a:pt x="2341" y="473"/>
                    </a:lnTo>
                    <a:lnTo>
                      <a:pt x="2311" y="473"/>
                    </a:lnTo>
                    <a:lnTo>
                      <a:pt x="2253" y="533"/>
                    </a:lnTo>
                    <a:lnTo>
                      <a:pt x="2253" y="561"/>
                    </a:lnTo>
                    <a:lnTo>
                      <a:pt x="2223" y="591"/>
                    </a:lnTo>
                    <a:lnTo>
                      <a:pt x="2193" y="591"/>
                    </a:lnTo>
                    <a:lnTo>
                      <a:pt x="2134" y="652"/>
                    </a:lnTo>
                    <a:lnTo>
                      <a:pt x="2104" y="652"/>
                    </a:lnTo>
                    <a:lnTo>
                      <a:pt x="2074" y="680"/>
                    </a:lnTo>
                    <a:lnTo>
                      <a:pt x="1986" y="680"/>
                    </a:lnTo>
                    <a:lnTo>
                      <a:pt x="1986" y="710"/>
                    </a:lnTo>
                    <a:lnTo>
                      <a:pt x="2016" y="710"/>
                    </a:lnTo>
                    <a:lnTo>
                      <a:pt x="2104" y="798"/>
                    </a:lnTo>
                    <a:lnTo>
                      <a:pt x="2074" y="828"/>
                    </a:lnTo>
                    <a:lnTo>
                      <a:pt x="2074" y="859"/>
                    </a:lnTo>
                    <a:lnTo>
                      <a:pt x="2104" y="889"/>
                    </a:lnTo>
                    <a:lnTo>
                      <a:pt x="2074" y="916"/>
                    </a:lnTo>
                    <a:lnTo>
                      <a:pt x="2104" y="947"/>
                    </a:lnTo>
                    <a:lnTo>
                      <a:pt x="2104" y="1154"/>
                    </a:lnTo>
                    <a:lnTo>
                      <a:pt x="2134" y="1184"/>
                    </a:lnTo>
                    <a:lnTo>
                      <a:pt x="2134" y="1214"/>
                    </a:lnTo>
                    <a:lnTo>
                      <a:pt x="2104" y="1244"/>
                    </a:lnTo>
                    <a:lnTo>
                      <a:pt x="2104" y="1302"/>
                    </a:lnTo>
                    <a:lnTo>
                      <a:pt x="2163" y="1362"/>
                    </a:lnTo>
                    <a:lnTo>
                      <a:pt x="2163" y="1391"/>
                    </a:lnTo>
                    <a:lnTo>
                      <a:pt x="2134" y="1420"/>
                    </a:lnTo>
                    <a:lnTo>
                      <a:pt x="2253" y="1539"/>
                    </a:lnTo>
                    <a:lnTo>
                      <a:pt x="2281" y="1539"/>
                    </a:lnTo>
                    <a:lnTo>
                      <a:pt x="2223" y="1599"/>
                    </a:lnTo>
                    <a:lnTo>
                      <a:pt x="2223" y="1657"/>
                    </a:lnTo>
                    <a:lnTo>
                      <a:pt x="2193" y="1688"/>
                    </a:lnTo>
                    <a:lnTo>
                      <a:pt x="1749" y="1688"/>
                    </a:lnTo>
                    <a:lnTo>
                      <a:pt x="1719" y="1718"/>
                    </a:lnTo>
                    <a:lnTo>
                      <a:pt x="1719" y="1775"/>
                    </a:lnTo>
                    <a:lnTo>
                      <a:pt x="1688" y="1806"/>
                    </a:lnTo>
                    <a:lnTo>
                      <a:pt x="1600" y="1806"/>
                    </a:lnTo>
                    <a:lnTo>
                      <a:pt x="1570" y="1836"/>
                    </a:lnTo>
                    <a:lnTo>
                      <a:pt x="1481" y="1836"/>
                    </a:lnTo>
                    <a:lnTo>
                      <a:pt x="1451" y="1864"/>
                    </a:lnTo>
                    <a:lnTo>
                      <a:pt x="1451" y="1924"/>
                    </a:lnTo>
                    <a:lnTo>
                      <a:pt x="1481" y="1924"/>
                    </a:lnTo>
                    <a:lnTo>
                      <a:pt x="1451" y="1954"/>
                    </a:lnTo>
                    <a:lnTo>
                      <a:pt x="1451" y="1982"/>
                    </a:lnTo>
                    <a:lnTo>
                      <a:pt x="1481" y="2013"/>
                    </a:lnTo>
                    <a:lnTo>
                      <a:pt x="1511" y="2013"/>
                    </a:lnTo>
                    <a:lnTo>
                      <a:pt x="1511" y="2043"/>
                    </a:lnTo>
                    <a:lnTo>
                      <a:pt x="1451" y="2101"/>
                    </a:lnTo>
                    <a:lnTo>
                      <a:pt x="1393" y="2101"/>
                    </a:lnTo>
                    <a:lnTo>
                      <a:pt x="1363" y="2131"/>
                    </a:lnTo>
                    <a:lnTo>
                      <a:pt x="1363" y="2161"/>
                    </a:lnTo>
                    <a:lnTo>
                      <a:pt x="1304" y="2161"/>
                    </a:lnTo>
                    <a:lnTo>
                      <a:pt x="1274" y="2191"/>
                    </a:lnTo>
                    <a:lnTo>
                      <a:pt x="1215" y="2191"/>
                    </a:lnTo>
                    <a:lnTo>
                      <a:pt x="1186" y="2220"/>
                    </a:lnTo>
                    <a:lnTo>
                      <a:pt x="1156" y="2220"/>
                    </a:lnTo>
                    <a:lnTo>
                      <a:pt x="1067" y="2309"/>
                    </a:lnTo>
                    <a:lnTo>
                      <a:pt x="1067" y="2368"/>
                    </a:lnTo>
                    <a:lnTo>
                      <a:pt x="1037" y="2398"/>
                    </a:lnTo>
                    <a:lnTo>
                      <a:pt x="1008" y="2398"/>
                    </a:lnTo>
                    <a:lnTo>
                      <a:pt x="949" y="2428"/>
                    </a:lnTo>
                    <a:lnTo>
                      <a:pt x="919" y="2456"/>
                    </a:lnTo>
                    <a:lnTo>
                      <a:pt x="771" y="2456"/>
                    </a:lnTo>
                    <a:lnTo>
                      <a:pt x="740" y="2486"/>
                    </a:lnTo>
                    <a:lnTo>
                      <a:pt x="682" y="2486"/>
                    </a:lnTo>
                    <a:lnTo>
                      <a:pt x="651" y="2516"/>
                    </a:lnTo>
                    <a:lnTo>
                      <a:pt x="651" y="2547"/>
                    </a:lnTo>
                    <a:lnTo>
                      <a:pt x="444" y="2547"/>
                    </a:lnTo>
                    <a:lnTo>
                      <a:pt x="414" y="2574"/>
                    </a:lnTo>
                    <a:lnTo>
                      <a:pt x="414" y="2604"/>
                    </a:lnTo>
                    <a:lnTo>
                      <a:pt x="356" y="2604"/>
                    </a:lnTo>
                    <a:lnTo>
                      <a:pt x="296" y="2665"/>
                    </a:lnTo>
                    <a:lnTo>
                      <a:pt x="268" y="2665"/>
                    </a:lnTo>
                    <a:lnTo>
                      <a:pt x="207" y="2723"/>
                    </a:lnTo>
                    <a:lnTo>
                      <a:pt x="89" y="2783"/>
                    </a:lnTo>
                    <a:lnTo>
                      <a:pt x="30" y="2842"/>
                    </a:lnTo>
                    <a:lnTo>
                      <a:pt x="0" y="2842"/>
                    </a:lnTo>
                    <a:lnTo>
                      <a:pt x="0" y="2930"/>
                    </a:lnTo>
                    <a:lnTo>
                      <a:pt x="5393" y="2930"/>
                    </a:lnTo>
                    <a:lnTo>
                      <a:pt x="5393" y="2842"/>
                    </a:lnTo>
                    <a:lnTo>
                      <a:pt x="5424" y="2811"/>
                    </a:lnTo>
                    <a:lnTo>
                      <a:pt x="5424" y="2754"/>
                    </a:lnTo>
                    <a:lnTo>
                      <a:pt x="5393" y="2754"/>
                    </a:lnTo>
                    <a:lnTo>
                      <a:pt x="5393" y="2604"/>
                    </a:lnTo>
                    <a:lnTo>
                      <a:pt x="5364" y="2574"/>
                    </a:lnTo>
                    <a:lnTo>
                      <a:pt x="5364" y="2547"/>
                    </a:lnTo>
                    <a:lnTo>
                      <a:pt x="5334" y="2516"/>
                    </a:lnTo>
                    <a:lnTo>
                      <a:pt x="5334" y="2486"/>
                    </a:lnTo>
                    <a:lnTo>
                      <a:pt x="5305" y="2456"/>
                    </a:lnTo>
                    <a:lnTo>
                      <a:pt x="5305" y="2428"/>
                    </a:lnTo>
                    <a:lnTo>
                      <a:pt x="5245" y="2368"/>
                    </a:lnTo>
                    <a:lnTo>
                      <a:pt x="5275" y="2338"/>
                    </a:lnTo>
                    <a:lnTo>
                      <a:pt x="5305" y="2338"/>
                    </a:lnTo>
                    <a:lnTo>
                      <a:pt x="5305" y="2249"/>
                    </a:lnTo>
                    <a:lnTo>
                      <a:pt x="5275" y="2220"/>
                    </a:lnTo>
                    <a:lnTo>
                      <a:pt x="5275" y="2101"/>
                    </a:lnTo>
                    <a:lnTo>
                      <a:pt x="5245" y="2043"/>
                    </a:lnTo>
                    <a:lnTo>
                      <a:pt x="5245" y="1954"/>
                    </a:lnTo>
                    <a:lnTo>
                      <a:pt x="5215" y="1924"/>
                    </a:lnTo>
                    <a:lnTo>
                      <a:pt x="5215" y="1836"/>
                    </a:lnTo>
                    <a:lnTo>
                      <a:pt x="5186" y="1806"/>
                    </a:lnTo>
                    <a:lnTo>
                      <a:pt x="5186" y="1688"/>
                    </a:lnTo>
                    <a:lnTo>
                      <a:pt x="5157" y="1657"/>
                    </a:lnTo>
                    <a:lnTo>
                      <a:pt x="5097" y="1657"/>
                    </a:lnTo>
                    <a:lnTo>
                      <a:pt x="5008" y="1569"/>
                    </a:lnTo>
                    <a:lnTo>
                      <a:pt x="4977" y="1569"/>
                    </a:lnTo>
                    <a:lnTo>
                      <a:pt x="4977" y="1481"/>
                    </a:lnTo>
                    <a:lnTo>
                      <a:pt x="4950" y="1450"/>
                    </a:lnTo>
                    <a:lnTo>
                      <a:pt x="4950" y="1420"/>
                    </a:lnTo>
                    <a:lnTo>
                      <a:pt x="4859" y="1332"/>
                    </a:lnTo>
                    <a:lnTo>
                      <a:pt x="4801" y="1332"/>
                    </a:lnTo>
                    <a:lnTo>
                      <a:pt x="4801" y="1244"/>
                    </a:lnTo>
                    <a:lnTo>
                      <a:pt x="4770" y="1214"/>
                    </a:lnTo>
                    <a:lnTo>
                      <a:pt x="4770" y="1184"/>
                    </a:lnTo>
                    <a:lnTo>
                      <a:pt x="4740" y="1154"/>
                    </a:lnTo>
                    <a:lnTo>
                      <a:pt x="4740" y="1007"/>
                    </a:lnTo>
                    <a:lnTo>
                      <a:pt x="4770" y="977"/>
                    </a:lnTo>
                    <a:lnTo>
                      <a:pt x="4801" y="977"/>
                    </a:lnTo>
                    <a:lnTo>
                      <a:pt x="4831" y="947"/>
                    </a:lnTo>
                    <a:lnTo>
                      <a:pt x="4831" y="889"/>
                    </a:lnTo>
                    <a:lnTo>
                      <a:pt x="4859" y="889"/>
                    </a:lnTo>
                    <a:lnTo>
                      <a:pt x="4890" y="859"/>
                    </a:lnTo>
                    <a:lnTo>
                      <a:pt x="4920" y="859"/>
                    </a:lnTo>
                    <a:lnTo>
                      <a:pt x="4920" y="828"/>
                    </a:lnTo>
                    <a:lnTo>
                      <a:pt x="4950" y="798"/>
                    </a:lnTo>
                    <a:lnTo>
                      <a:pt x="4950" y="710"/>
                    </a:lnTo>
                    <a:lnTo>
                      <a:pt x="4977" y="680"/>
                    </a:lnTo>
                    <a:lnTo>
                      <a:pt x="4977" y="652"/>
                    </a:lnTo>
                    <a:lnTo>
                      <a:pt x="5008" y="621"/>
                    </a:lnTo>
                    <a:lnTo>
                      <a:pt x="4977" y="591"/>
                    </a:lnTo>
                    <a:lnTo>
                      <a:pt x="4977" y="473"/>
                    </a:lnTo>
                    <a:lnTo>
                      <a:pt x="4950" y="443"/>
                    </a:lnTo>
                    <a:lnTo>
                      <a:pt x="4950" y="385"/>
                    </a:lnTo>
                    <a:lnTo>
                      <a:pt x="4977" y="355"/>
                    </a:lnTo>
                    <a:lnTo>
                      <a:pt x="4977" y="207"/>
                    </a:lnTo>
                    <a:lnTo>
                      <a:pt x="4920" y="207"/>
                    </a:lnTo>
                    <a:lnTo>
                      <a:pt x="5038" y="87"/>
                    </a:lnTo>
                    <a:lnTo>
                      <a:pt x="5068" y="87"/>
                    </a:lnTo>
                    <a:lnTo>
                      <a:pt x="5068" y="30"/>
                    </a:lnTo>
                    <a:lnTo>
                      <a:pt x="5038" y="60"/>
                    </a:lnTo>
                    <a:lnTo>
                      <a:pt x="4977" y="60"/>
                    </a:lnTo>
                    <a:lnTo>
                      <a:pt x="4950" y="30"/>
                    </a:lnTo>
                    <a:lnTo>
                      <a:pt x="4920" y="60"/>
                    </a:lnTo>
                    <a:lnTo>
                      <a:pt x="4831" y="60"/>
                    </a:lnTo>
                    <a:lnTo>
                      <a:pt x="4831" y="30"/>
                    </a:lnTo>
                    <a:lnTo>
                      <a:pt x="4770" y="30"/>
                    </a:lnTo>
                    <a:lnTo>
                      <a:pt x="4740" y="0"/>
                    </a:lnTo>
                    <a:lnTo>
                      <a:pt x="4683" y="0"/>
                    </a:lnTo>
                    <a:lnTo>
                      <a:pt x="4683" y="30"/>
                    </a:lnTo>
                    <a:lnTo>
                      <a:pt x="4652" y="60"/>
                    </a:lnTo>
                    <a:lnTo>
                      <a:pt x="4594" y="60"/>
                    </a:lnTo>
                    <a:lnTo>
                      <a:pt x="4563" y="30"/>
                    </a:lnTo>
                    <a:lnTo>
                      <a:pt x="4504" y="30"/>
                    </a:lnTo>
                    <a:lnTo>
                      <a:pt x="4476" y="0"/>
                    </a:lnTo>
                    <a:lnTo>
                      <a:pt x="4415" y="0"/>
                    </a:lnTo>
                    <a:lnTo>
                      <a:pt x="4385" y="30"/>
                    </a:lnTo>
                    <a:lnTo>
                      <a:pt x="4385" y="60"/>
                    </a:lnTo>
                    <a:lnTo>
                      <a:pt x="4327" y="60"/>
                    </a:lnTo>
                    <a:lnTo>
                      <a:pt x="4297" y="87"/>
                    </a:lnTo>
                    <a:lnTo>
                      <a:pt x="4208" y="87"/>
                    </a:lnTo>
                    <a:lnTo>
                      <a:pt x="4148" y="148"/>
                    </a:lnTo>
                    <a:lnTo>
                      <a:pt x="4090" y="148"/>
                    </a:lnTo>
                    <a:lnTo>
                      <a:pt x="4001" y="60"/>
                    </a:lnTo>
                    <a:lnTo>
                      <a:pt x="3674" y="60"/>
                    </a:lnTo>
                    <a:lnTo>
                      <a:pt x="3646" y="87"/>
                    </a:lnTo>
                    <a:lnTo>
                      <a:pt x="3527" y="87"/>
                    </a:lnTo>
                    <a:lnTo>
                      <a:pt x="3527" y="118"/>
                    </a:lnTo>
                    <a:lnTo>
                      <a:pt x="3497" y="87"/>
                    </a:lnTo>
                    <a:lnTo>
                      <a:pt x="3439" y="87"/>
                    </a:lnTo>
                    <a:lnTo>
                      <a:pt x="3408" y="118"/>
                    </a:lnTo>
                    <a:lnTo>
                      <a:pt x="3348" y="148"/>
                    </a:lnTo>
                    <a:lnTo>
                      <a:pt x="3230" y="148"/>
                    </a:lnTo>
                    <a:lnTo>
                      <a:pt x="3201" y="178"/>
                    </a:lnTo>
                    <a:lnTo>
                      <a:pt x="2964" y="178"/>
                    </a:lnTo>
                    <a:lnTo>
                      <a:pt x="2904" y="207"/>
                    </a:lnTo>
                    <a:lnTo>
                      <a:pt x="2875" y="236"/>
                    </a:lnTo>
                    <a:lnTo>
                      <a:pt x="2816" y="236"/>
                    </a:lnTo>
                    <a:lnTo>
                      <a:pt x="2786" y="266"/>
                    </a:lnTo>
                    <a:lnTo>
                      <a:pt x="2755" y="266"/>
                    </a:lnTo>
                    <a:lnTo>
                      <a:pt x="2727" y="296"/>
                    </a:lnTo>
                    <a:lnTo>
                      <a:pt x="2697" y="296"/>
                    </a:lnTo>
                    <a:lnTo>
                      <a:pt x="2637" y="355"/>
                    </a:lnTo>
                    <a:lnTo>
                      <a:pt x="2637" y="385"/>
                    </a:lnTo>
                    <a:lnTo>
                      <a:pt x="2579" y="443"/>
                    </a:lnTo>
                    <a:lnTo>
                      <a:pt x="2548" y="414"/>
                    </a:lnTo>
                    <a:lnTo>
                      <a:pt x="2518" y="414"/>
                    </a:lnTo>
                    <a:lnTo>
                      <a:pt x="2490" y="385"/>
                    </a:lnTo>
                    <a:lnTo>
                      <a:pt x="2430" y="443"/>
                    </a:lnTo>
                    <a:close/>
                  </a:path>
                </a:pathLst>
              </a:custGeom>
              <a:solidFill>
                <a:srgbClr val="FECC2E"/>
              </a:solidFill>
              <a:ln w="9525">
                <a:noFill/>
                <a:round/>
                <a:headEnd/>
                <a:tailEnd/>
              </a:ln>
            </p:spPr>
            <p:txBody>
              <a:bodyPr/>
              <a:lstStyle/>
              <a:p>
                <a:endParaRPr lang="en-GB"/>
              </a:p>
            </p:txBody>
          </p:sp>
          <p:sp>
            <p:nvSpPr>
              <p:cNvPr id="23645" name="Freeform 93"/>
              <p:cNvSpPr>
                <a:spLocks/>
              </p:cNvSpPr>
              <p:nvPr/>
            </p:nvSpPr>
            <p:spPr bwMode="auto">
              <a:xfrm>
                <a:off x="3176" y="2608"/>
                <a:ext cx="503" cy="222"/>
              </a:xfrm>
              <a:custGeom>
                <a:avLst/>
                <a:gdLst/>
                <a:ahLst/>
                <a:cxnLst>
                  <a:cxn ang="0">
                    <a:pos x="1778" y="90"/>
                  </a:cxn>
                  <a:cxn ang="0">
                    <a:pos x="1660" y="61"/>
                  </a:cxn>
                  <a:cxn ang="0">
                    <a:pos x="1601" y="30"/>
                  </a:cxn>
                  <a:cxn ang="0">
                    <a:pos x="1510" y="0"/>
                  </a:cxn>
                  <a:cxn ang="0">
                    <a:pos x="1422" y="0"/>
                  </a:cxn>
                  <a:cxn ang="0">
                    <a:pos x="1364" y="118"/>
                  </a:cxn>
                  <a:cxn ang="0">
                    <a:pos x="1303" y="118"/>
                  </a:cxn>
                  <a:cxn ang="0">
                    <a:pos x="1155" y="90"/>
                  </a:cxn>
                  <a:cxn ang="0">
                    <a:pos x="1096" y="179"/>
                  </a:cxn>
                  <a:cxn ang="0">
                    <a:pos x="1008" y="179"/>
                  </a:cxn>
                  <a:cxn ang="0">
                    <a:pos x="919" y="236"/>
                  </a:cxn>
                  <a:cxn ang="0">
                    <a:pos x="919" y="386"/>
                  </a:cxn>
                  <a:cxn ang="0">
                    <a:pos x="948" y="445"/>
                  </a:cxn>
                  <a:cxn ang="0">
                    <a:pos x="889" y="504"/>
                  </a:cxn>
                  <a:cxn ang="0">
                    <a:pos x="682" y="445"/>
                  </a:cxn>
                  <a:cxn ang="0">
                    <a:pos x="473" y="534"/>
                  </a:cxn>
                  <a:cxn ang="0">
                    <a:pos x="327" y="504"/>
                  </a:cxn>
                  <a:cxn ang="0">
                    <a:pos x="266" y="504"/>
                  </a:cxn>
                  <a:cxn ang="0">
                    <a:pos x="178" y="564"/>
                  </a:cxn>
                  <a:cxn ang="0">
                    <a:pos x="90" y="474"/>
                  </a:cxn>
                  <a:cxn ang="0">
                    <a:pos x="30" y="504"/>
                  </a:cxn>
                  <a:cxn ang="0">
                    <a:pos x="0" y="534"/>
                  </a:cxn>
                  <a:cxn ang="0">
                    <a:pos x="90" y="652"/>
                  </a:cxn>
                  <a:cxn ang="0">
                    <a:pos x="148" y="711"/>
                  </a:cxn>
                  <a:cxn ang="0">
                    <a:pos x="237" y="711"/>
                  </a:cxn>
                  <a:cxn ang="0">
                    <a:pos x="385" y="740"/>
                  </a:cxn>
                  <a:cxn ang="0">
                    <a:pos x="473" y="682"/>
                  </a:cxn>
                  <a:cxn ang="0">
                    <a:pos x="592" y="682"/>
                  </a:cxn>
                  <a:cxn ang="0">
                    <a:pos x="682" y="682"/>
                  </a:cxn>
                  <a:cxn ang="0">
                    <a:pos x="741" y="770"/>
                  </a:cxn>
                  <a:cxn ang="0">
                    <a:pos x="978" y="801"/>
                  </a:cxn>
                  <a:cxn ang="0">
                    <a:pos x="1038" y="801"/>
                  </a:cxn>
                  <a:cxn ang="0">
                    <a:pos x="1185" y="829"/>
                  </a:cxn>
                  <a:cxn ang="0">
                    <a:pos x="1333" y="889"/>
                  </a:cxn>
                  <a:cxn ang="0">
                    <a:pos x="1629" y="770"/>
                  </a:cxn>
                  <a:cxn ang="0">
                    <a:pos x="1747" y="711"/>
                  </a:cxn>
                  <a:cxn ang="0">
                    <a:pos x="1838" y="564"/>
                  </a:cxn>
                  <a:cxn ang="0">
                    <a:pos x="1867" y="445"/>
                  </a:cxn>
                  <a:cxn ang="0">
                    <a:pos x="1926" y="445"/>
                  </a:cxn>
                  <a:cxn ang="0">
                    <a:pos x="2015" y="356"/>
                  </a:cxn>
                  <a:cxn ang="0">
                    <a:pos x="1956" y="267"/>
                  </a:cxn>
                  <a:cxn ang="0">
                    <a:pos x="1926" y="179"/>
                  </a:cxn>
                  <a:cxn ang="0">
                    <a:pos x="1926" y="90"/>
                  </a:cxn>
                </a:cxnLst>
                <a:rect l="0" t="0" r="r" b="b"/>
                <a:pathLst>
                  <a:path w="2015" h="889">
                    <a:moveTo>
                      <a:pt x="1838" y="61"/>
                    </a:moveTo>
                    <a:lnTo>
                      <a:pt x="1808" y="61"/>
                    </a:lnTo>
                    <a:lnTo>
                      <a:pt x="1778" y="90"/>
                    </a:lnTo>
                    <a:lnTo>
                      <a:pt x="1719" y="90"/>
                    </a:lnTo>
                    <a:lnTo>
                      <a:pt x="1690" y="61"/>
                    </a:lnTo>
                    <a:lnTo>
                      <a:pt x="1660" y="61"/>
                    </a:lnTo>
                    <a:lnTo>
                      <a:pt x="1660" y="30"/>
                    </a:lnTo>
                    <a:lnTo>
                      <a:pt x="1629" y="61"/>
                    </a:lnTo>
                    <a:lnTo>
                      <a:pt x="1601" y="30"/>
                    </a:lnTo>
                    <a:lnTo>
                      <a:pt x="1571" y="30"/>
                    </a:lnTo>
                    <a:lnTo>
                      <a:pt x="1540" y="0"/>
                    </a:lnTo>
                    <a:lnTo>
                      <a:pt x="1510" y="0"/>
                    </a:lnTo>
                    <a:lnTo>
                      <a:pt x="1483" y="30"/>
                    </a:lnTo>
                    <a:lnTo>
                      <a:pt x="1453" y="0"/>
                    </a:lnTo>
                    <a:lnTo>
                      <a:pt x="1422" y="0"/>
                    </a:lnTo>
                    <a:lnTo>
                      <a:pt x="1422" y="90"/>
                    </a:lnTo>
                    <a:lnTo>
                      <a:pt x="1392" y="90"/>
                    </a:lnTo>
                    <a:lnTo>
                      <a:pt x="1364" y="118"/>
                    </a:lnTo>
                    <a:lnTo>
                      <a:pt x="1364" y="148"/>
                    </a:lnTo>
                    <a:lnTo>
                      <a:pt x="1333" y="118"/>
                    </a:lnTo>
                    <a:lnTo>
                      <a:pt x="1303" y="118"/>
                    </a:lnTo>
                    <a:lnTo>
                      <a:pt x="1273" y="148"/>
                    </a:lnTo>
                    <a:lnTo>
                      <a:pt x="1215" y="148"/>
                    </a:lnTo>
                    <a:lnTo>
                      <a:pt x="1155" y="90"/>
                    </a:lnTo>
                    <a:lnTo>
                      <a:pt x="1126" y="90"/>
                    </a:lnTo>
                    <a:lnTo>
                      <a:pt x="1126" y="148"/>
                    </a:lnTo>
                    <a:lnTo>
                      <a:pt x="1096" y="179"/>
                    </a:lnTo>
                    <a:lnTo>
                      <a:pt x="1067" y="148"/>
                    </a:lnTo>
                    <a:lnTo>
                      <a:pt x="1038" y="148"/>
                    </a:lnTo>
                    <a:lnTo>
                      <a:pt x="1008" y="179"/>
                    </a:lnTo>
                    <a:lnTo>
                      <a:pt x="1008" y="209"/>
                    </a:lnTo>
                    <a:lnTo>
                      <a:pt x="978" y="236"/>
                    </a:lnTo>
                    <a:lnTo>
                      <a:pt x="919" y="236"/>
                    </a:lnTo>
                    <a:lnTo>
                      <a:pt x="860" y="297"/>
                    </a:lnTo>
                    <a:lnTo>
                      <a:pt x="860" y="327"/>
                    </a:lnTo>
                    <a:lnTo>
                      <a:pt x="919" y="386"/>
                    </a:lnTo>
                    <a:lnTo>
                      <a:pt x="889" y="415"/>
                    </a:lnTo>
                    <a:lnTo>
                      <a:pt x="919" y="445"/>
                    </a:lnTo>
                    <a:lnTo>
                      <a:pt x="948" y="445"/>
                    </a:lnTo>
                    <a:lnTo>
                      <a:pt x="919" y="474"/>
                    </a:lnTo>
                    <a:lnTo>
                      <a:pt x="919" y="504"/>
                    </a:lnTo>
                    <a:lnTo>
                      <a:pt x="889" y="504"/>
                    </a:lnTo>
                    <a:lnTo>
                      <a:pt x="860" y="474"/>
                    </a:lnTo>
                    <a:lnTo>
                      <a:pt x="860" y="445"/>
                    </a:lnTo>
                    <a:lnTo>
                      <a:pt x="682" y="445"/>
                    </a:lnTo>
                    <a:lnTo>
                      <a:pt x="711" y="474"/>
                    </a:lnTo>
                    <a:lnTo>
                      <a:pt x="534" y="474"/>
                    </a:lnTo>
                    <a:lnTo>
                      <a:pt x="473" y="534"/>
                    </a:lnTo>
                    <a:lnTo>
                      <a:pt x="385" y="534"/>
                    </a:lnTo>
                    <a:lnTo>
                      <a:pt x="355" y="504"/>
                    </a:lnTo>
                    <a:lnTo>
                      <a:pt x="327" y="504"/>
                    </a:lnTo>
                    <a:lnTo>
                      <a:pt x="297" y="474"/>
                    </a:lnTo>
                    <a:lnTo>
                      <a:pt x="266" y="474"/>
                    </a:lnTo>
                    <a:lnTo>
                      <a:pt x="266" y="504"/>
                    </a:lnTo>
                    <a:lnTo>
                      <a:pt x="237" y="474"/>
                    </a:lnTo>
                    <a:lnTo>
                      <a:pt x="237" y="504"/>
                    </a:lnTo>
                    <a:lnTo>
                      <a:pt x="178" y="564"/>
                    </a:lnTo>
                    <a:lnTo>
                      <a:pt x="178" y="534"/>
                    </a:lnTo>
                    <a:lnTo>
                      <a:pt x="148" y="534"/>
                    </a:lnTo>
                    <a:lnTo>
                      <a:pt x="90" y="474"/>
                    </a:lnTo>
                    <a:lnTo>
                      <a:pt x="90" y="504"/>
                    </a:lnTo>
                    <a:lnTo>
                      <a:pt x="30" y="474"/>
                    </a:lnTo>
                    <a:lnTo>
                      <a:pt x="30" y="504"/>
                    </a:lnTo>
                    <a:lnTo>
                      <a:pt x="0" y="504"/>
                    </a:lnTo>
                    <a:lnTo>
                      <a:pt x="30" y="534"/>
                    </a:lnTo>
                    <a:lnTo>
                      <a:pt x="0" y="534"/>
                    </a:lnTo>
                    <a:lnTo>
                      <a:pt x="0" y="592"/>
                    </a:lnTo>
                    <a:lnTo>
                      <a:pt x="0" y="652"/>
                    </a:lnTo>
                    <a:lnTo>
                      <a:pt x="90" y="652"/>
                    </a:lnTo>
                    <a:lnTo>
                      <a:pt x="90" y="682"/>
                    </a:lnTo>
                    <a:lnTo>
                      <a:pt x="118" y="711"/>
                    </a:lnTo>
                    <a:lnTo>
                      <a:pt x="148" y="711"/>
                    </a:lnTo>
                    <a:lnTo>
                      <a:pt x="178" y="682"/>
                    </a:lnTo>
                    <a:lnTo>
                      <a:pt x="237" y="682"/>
                    </a:lnTo>
                    <a:lnTo>
                      <a:pt x="237" y="711"/>
                    </a:lnTo>
                    <a:lnTo>
                      <a:pt x="297" y="711"/>
                    </a:lnTo>
                    <a:lnTo>
                      <a:pt x="327" y="740"/>
                    </a:lnTo>
                    <a:lnTo>
                      <a:pt x="385" y="740"/>
                    </a:lnTo>
                    <a:lnTo>
                      <a:pt x="416" y="711"/>
                    </a:lnTo>
                    <a:lnTo>
                      <a:pt x="416" y="682"/>
                    </a:lnTo>
                    <a:lnTo>
                      <a:pt x="473" y="682"/>
                    </a:lnTo>
                    <a:lnTo>
                      <a:pt x="504" y="652"/>
                    </a:lnTo>
                    <a:lnTo>
                      <a:pt x="504" y="682"/>
                    </a:lnTo>
                    <a:lnTo>
                      <a:pt x="592" y="682"/>
                    </a:lnTo>
                    <a:lnTo>
                      <a:pt x="623" y="652"/>
                    </a:lnTo>
                    <a:lnTo>
                      <a:pt x="711" y="652"/>
                    </a:lnTo>
                    <a:lnTo>
                      <a:pt x="682" y="682"/>
                    </a:lnTo>
                    <a:lnTo>
                      <a:pt x="711" y="711"/>
                    </a:lnTo>
                    <a:lnTo>
                      <a:pt x="741" y="711"/>
                    </a:lnTo>
                    <a:lnTo>
                      <a:pt x="741" y="770"/>
                    </a:lnTo>
                    <a:lnTo>
                      <a:pt x="830" y="770"/>
                    </a:lnTo>
                    <a:lnTo>
                      <a:pt x="860" y="801"/>
                    </a:lnTo>
                    <a:lnTo>
                      <a:pt x="978" y="801"/>
                    </a:lnTo>
                    <a:lnTo>
                      <a:pt x="1008" y="829"/>
                    </a:lnTo>
                    <a:lnTo>
                      <a:pt x="1008" y="801"/>
                    </a:lnTo>
                    <a:lnTo>
                      <a:pt x="1038" y="801"/>
                    </a:lnTo>
                    <a:lnTo>
                      <a:pt x="1067" y="829"/>
                    </a:lnTo>
                    <a:lnTo>
                      <a:pt x="1096" y="829"/>
                    </a:lnTo>
                    <a:lnTo>
                      <a:pt x="1185" y="829"/>
                    </a:lnTo>
                    <a:lnTo>
                      <a:pt x="1246" y="859"/>
                    </a:lnTo>
                    <a:lnTo>
                      <a:pt x="1303" y="859"/>
                    </a:lnTo>
                    <a:lnTo>
                      <a:pt x="1333" y="889"/>
                    </a:lnTo>
                    <a:lnTo>
                      <a:pt x="1422" y="801"/>
                    </a:lnTo>
                    <a:lnTo>
                      <a:pt x="1601" y="801"/>
                    </a:lnTo>
                    <a:lnTo>
                      <a:pt x="1629" y="770"/>
                    </a:lnTo>
                    <a:lnTo>
                      <a:pt x="1719" y="770"/>
                    </a:lnTo>
                    <a:lnTo>
                      <a:pt x="1719" y="711"/>
                    </a:lnTo>
                    <a:lnTo>
                      <a:pt x="1747" y="711"/>
                    </a:lnTo>
                    <a:lnTo>
                      <a:pt x="1778" y="682"/>
                    </a:lnTo>
                    <a:lnTo>
                      <a:pt x="1838" y="682"/>
                    </a:lnTo>
                    <a:lnTo>
                      <a:pt x="1838" y="564"/>
                    </a:lnTo>
                    <a:lnTo>
                      <a:pt x="1897" y="504"/>
                    </a:lnTo>
                    <a:lnTo>
                      <a:pt x="1897" y="474"/>
                    </a:lnTo>
                    <a:lnTo>
                      <a:pt x="1867" y="445"/>
                    </a:lnTo>
                    <a:lnTo>
                      <a:pt x="1867" y="415"/>
                    </a:lnTo>
                    <a:lnTo>
                      <a:pt x="1897" y="415"/>
                    </a:lnTo>
                    <a:lnTo>
                      <a:pt x="1926" y="445"/>
                    </a:lnTo>
                    <a:lnTo>
                      <a:pt x="1985" y="445"/>
                    </a:lnTo>
                    <a:lnTo>
                      <a:pt x="1985" y="386"/>
                    </a:lnTo>
                    <a:lnTo>
                      <a:pt x="2015" y="356"/>
                    </a:lnTo>
                    <a:lnTo>
                      <a:pt x="1985" y="356"/>
                    </a:lnTo>
                    <a:lnTo>
                      <a:pt x="2015" y="327"/>
                    </a:lnTo>
                    <a:lnTo>
                      <a:pt x="1956" y="267"/>
                    </a:lnTo>
                    <a:lnTo>
                      <a:pt x="1956" y="236"/>
                    </a:lnTo>
                    <a:lnTo>
                      <a:pt x="1926" y="209"/>
                    </a:lnTo>
                    <a:lnTo>
                      <a:pt x="1926" y="179"/>
                    </a:lnTo>
                    <a:lnTo>
                      <a:pt x="1956" y="148"/>
                    </a:lnTo>
                    <a:lnTo>
                      <a:pt x="1956" y="118"/>
                    </a:lnTo>
                    <a:lnTo>
                      <a:pt x="1926" y="90"/>
                    </a:lnTo>
                    <a:lnTo>
                      <a:pt x="1867" y="90"/>
                    </a:lnTo>
                    <a:lnTo>
                      <a:pt x="1838" y="61"/>
                    </a:lnTo>
                    <a:close/>
                  </a:path>
                </a:pathLst>
              </a:custGeom>
              <a:solidFill>
                <a:srgbClr val="FCA77E"/>
              </a:solidFill>
              <a:ln w="9525">
                <a:noFill/>
                <a:round/>
                <a:headEnd/>
                <a:tailEnd/>
              </a:ln>
            </p:spPr>
            <p:txBody>
              <a:bodyPr/>
              <a:lstStyle/>
              <a:p>
                <a:endParaRPr lang="en-GB"/>
              </a:p>
            </p:txBody>
          </p:sp>
          <p:sp>
            <p:nvSpPr>
              <p:cNvPr id="23646" name="Freeform 94"/>
              <p:cNvSpPr>
                <a:spLocks/>
              </p:cNvSpPr>
              <p:nvPr/>
            </p:nvSpPr>
            <p:spPr bwMode="auto">
              <a:xfrm>
                <a:off x="3435" y="2786"/>
                <a:ext cx="215" cy="118"/>
              </a:xfrm>
              <a:custGeom>
                <a:avLst/>
                <a:gdLst/>
                <a:ahLst/>
                <a:cxnLst>
                  <a:cxn ang="0">
                    <a:pos x="770" y="59"/>
                  </a:cxn>
                  <a:cxn ang="0">
                    <a:pos x="770" y="29"/>
                  </a:cxn>
                  <a:cxn ang="0">
                    <a:pos x="740" y="0"/>
                  </a:cxn>
                  <a:cxn ang="0">
                    <a:pos x="709" y="0"/>
                  </a:cxn>
                  <a:cxn ang="0">
                    <a:pos x="681" y="0"/>
                  </a:cxn>
                  <a:cxn ang="0">
                    <a:pos x="681" y="59"/>
                  </a:cxn>
                  <a:cxn ang="0">
                    <a:pos x="591" y="59"/>
                  </a:cxn>
                  <a:cxn ang="0">
                    <a:pos x="563" y="90"/>
                  </a:cxn>
                  <a:cxn ang="0">
                    <a:pos x="384" y="90"/>
                  </a:cxn>
                  <a:cxn ang="0">
                    <a:pos x="295" y="178"/>
                  </a:cxn>
                  <a:cxn ang="0">
                    <a:pos x="265" y="148"/>
                  </a:cxn>
                  <a:cxn ang="0">
                    <a:pos x="208" y="148"/>
                  </a:cxn>
                  <a:cxn ang="0">
                    <a:pos x="147" y="118"/>
                  </a:cxn>
                  <a:cxn ang="0">
                    <a:pos x="58" y="118"/>
                  </a:cxn>
                  <a:cxn ang="0">
                    <a:pos x="58" y="148"/>
                  </a:cxn>
                  <a:cxn ang="0">
                    <a:pos x="29" y="148"/>
                  </a:cxn>
                  <a:cxn ang="0">
                    <a:pos x="0" y="178"/>
                  </a:cxn>
                  <a:cxn ang="0">
                    <a:pos x="0" y="209"/>
                  </a:cxn>
                  <a:cxn ang="0">
                    <a:pos x="29" y="209"/>
                  </a:cxn>
                  <a:cxn ang="0">
                    <a:pos x="58" y="236"/>
                  </a:cxn>
                  <a:cxn ang="0">
                    <a:pos x="29" y="266"/>
                  </a:cxn>
                  <a:cxn ang="0">
                    <a:pos x="29" y="297"/>
                  </a:cxn>
                  <a:cxn ang="0">
                    <a:pos x="58" y="327"/>
                  </a:cxn>
                  <a:cxn ang="0">
                    <a:pos x="29" y="355"/>
                  </a:cxn>
                  <a:cxn ang="0">
                    <a:pos x="88" y="355"/>
                  </a:cxn>
                  <a:cxn ang="0">
                    <a:pos x="117" y="385"/>
                  </a:cxn>
                  <a:cxn ang="0">
                    <a:pos x="117" y="415"/>
                  </a:cxn>
                  <a:cxn ang="0">
                    <a:pos x="88" y="445"/>
                  </a:cxn>
                  <a:cxn ang="0">
                    <a:pos x="58" y="445"/>
                  </a:cxn>
                  <a:cxn ang="0">
                    <a:pos x="29" y="473"/>
                  </a:cxn>
                  <a:cxn ang="0">
                    <a:pos x="147" y="473"/>
                  </a:cxn>
                  <a:cxn ang="0">
                    <a:pos x="147" y="445"/>
                  </a:cxn>
                  <a:cxn ang="0">
                    <a:pos x="177" y="473"/>
                  </a:cxn>
                  <a:cxn ang="0">
                    <a:pos x="208" y="473"/>
                  </a:cxn>
                  <a:cxn ang="0">
                    <a:pos x="235" y="445"/>
                  </a:cxn>
                  <a:cxn ang="0">
                    <a:pos x="235" y="473"/>
                  </a:cxn>
                  <a:cxn ang="0">
                    <a:pos x="265" y="473"/>
                  </a:cxn>
                  <a:cxn ang="0">
                    <a:pos x="295" y="445"/>
                  </a:cxn>
                  <a:cxn ang="0">
                    <a:pos x="295" y="415"/>
                  </a:cxn>
                  <a:cxn ang="0">
                    <a:pos x="326" y="415"/>
                  </a:cxn>
                  <a:cxn ang="0">
                    <a:pos x="384" y="473"/>
                  </a:cxn>
                  <a:cxn ang="0">
                    <a:pos x="472" y="473"/>
                  </a:cxn>
                  <a:cxn ang="0">
                    <a:pos x="502" y="445"/>
                  </a:cxn>
                  <a:cxn ang="0">
                    <a:pos x="502" y="415"/>
                  </a:cxn>
                  <a:cxn ang="0">
                    <a:pos x="533" y="415"/>
                  </a:cxn>
                  <a:cxn ang="0">
                    <a:pos x="502" y="385"/>
                  </a:cxn>
                  <a:cxn ang="0">
                    <a:pos x="533" y="355"/>
                  </a:cxn>
                  <a:cxn ang="0">
                    <a:pos x="622" y="355"/>
                  </a:cxn>
                  <a:cxn ang="0">
                    <a:pos x="622" y="297"/>
                  </a:cxn>
                  <a:cxn ang="0">
                    <a:pos x="591" y="266"/>
                  </a:cxn>
                  <a:cxn ang="0">
                    <a:pos x="591" y="209"/>
                  </a:cxn>
                  <a:cxn ang="0">
                    <a:pos x="681" y="209"/>
                  </a:cxn>
                  <a:cxn ang="0">
                    <a:pos x="740" y="148"/>
                  </a:cxn>
                  <a:cxn ang="0">
                    <a:pos x="770" y="118"/>
                  </a:cxn>
                  <a:cxn ang="0">
                    <a:pos x="829" y="118"/>
                  </a:cxn>
                  <a:cxn ang="0">
                    <a:pos x="859" y="148"/>
                  </a:cxn>
                  <a:cxn ang="0">
                    <a:pos x="829" y="90"/>
                  </a:cxn>
                  <a:cxn ang="0">
                    <a:pos x="800" y="90"/>
                  </a:cxn>
                  <a:cxn ang="0">
                    <a:pos x="770" y="59"/>
                  </a:cxn>
                </a:cxnLst>
                <a:rect l="0" t="0" r="r" b="b"/>
                <a:pathLst>
                  <a:path w="859" h="473">
                    <a:moveTo>
                      <a:pt x="770" y="59"/>
                    </a:moveTo>
                    <a:lnTo>
                      <a:pt x="770" y="29"/>
                    </a:lnTo>
                    <a:lnTo>
                      <a:pt x="740" y="0"/>
                    </a:lnTo>
                    <a:lnTo>
                      <a:pt x="709" y="0"/>
                    </a:lnTo>
                    <a:lnTo>
                      <a:pt x="681" y="0"/>
                    </a:lnTo>
                    <a:lnTo>
                      <a:pt x="681" y="59"/>
                    </a:lnTo>
                    <a:lnTo>
                      <a:pt x="591" y="59"/>
                    </a:lnTo>
                    <a:lnTo>
                      <a:pt x="563" y="90"/>
                    </a:lnTo>
                    <a:lnTo>
                      <a:pt x="384" y="90"/>
                    </a:lnTo>
                    <a:lnTo>
                      <a:pt x="295" y="178"/>
                    </a:lnTo>
                    <a:lnTo>
                      <a:pt x="265" y="148"/>
                    </a:lnTo>
                    <a:lnTo>
                      <a:pt x="208" y="148"/>
                    </a:lnTo>
                    <a:lnTo>
                      <a:pt x="147" y="118"/>
                    </a:lnTo>
                    <a:lnTo>
                      <a:pt x="58" y="118"/>
                    </a:lnTo>
                    <a:lnTo>
                      <a:pt x="58" y="148"/>
                    </a:lnTo>
                    <a:lnTo>
                      <a:pt x="29" y="148"/>
                    </a:lnTo>
                    <a:lnTo>
                      <a:pt x="0" y="178"/>
                    </a:lnTo>
                    <a:lnTo>
                      <a:pt x="0" y="209"/>
                    </a:lnTo>
                    <a:lnTo>
                      <a:pt x="29" y="209"/>
                    </a:lnTo>
                    <a:lnTo>
                      <a:pt x="58" y="236"/>
                    </a:lnTo>
                    <a:lnTo>
                      <a:pt x="29" y="266"/>
                    </a:lnTo>
                    <a:lnTo>
                      <a:pt x="29" y="297"/>
                    </a:lnTo>
                    <a:lnTo>
                      <a:pt x="58" y="327"/>
                    </a:lnTo>
                    <a:lnTo>
                      <a:pt x="29" y="355"/>
                    </a:lnTo>
                    <a:lnTo>
                      <a:pt x="88" y="355"/>
                    </a:lnTo>
                    <a:lnTo>
                      <a:pt x="117" y="385"/>
                    </a:lnTo>
                    <a:lnTo>
                      <a:pt x="117" y="415"/>
                    </a:lnTo>
                    <a:lnTo>
                      <a:pt x="88" y="445"/>
                    </a:lnTo>
                    <a:lnTo>
                      <a:pt x="58" y="445"/>
                    </a:lnTo>
                    <a:lnTo>
                      <a:pt x="29" y="473"/>
                    </a:lnTo>
                    <a:lnTo>
                      <a:pt x="147" y="473"/>
                    </a:lnTo>
                    <a:lnTo>
                      <a:pt x="147" y="445"/>
                    </a:lnTo>
                    <a:lnTo>
                      <a:pt x="177" y="473"/>
                    </a:lnTo>
                    <a:lnTo>
                      <a:pt x="208" y="473"/>
                    </a:lnTo>
                    <a:lnTo>
                      <a:pt x="235" y="445"/>
                    </a:lnTo>
                    <a:lnTo>
                      <a:pt x="235" y="473"/>
                    </a:lnTo>
                    <a:lnTo>
                      <a:pt x="265" y="473"/>
                    </a:lnTo>
                    <a:lnTo>
                      <a:pt x="295" y="445"/>
                    </a:lnTo>
                    <a:lnTo>
                      <a:pt x="295" y="415"/>
                    </a:lnTo>
                    <a:lnTo>
                      <a:pt x="326" y="415"/>
                    </a:lnTo>
                    <a:lnTo>
                      <a:pt x="384" y="473"/>
                    </a:lnTo>
                    <a:lnTo>
                      <a:pt x="472" y="473"/>
                    </a:lnTo>
                    <a:lnTo>
                      <a:pt x="502" y="445"/>
                    </a:lnTo>
                    <a:lnTo>
                      <a:pt x="502" y="415"/>
                    </a:lnTo>
                    <a:lnTo>
                      <a:pt x="533" y="415"/>
                    </a:lnTo>
                    <a:lnTo>
                      <a:pt x="502" y="385"/>
                    </a:lnTo>
                    <a:lnTo>
                      <a:pt x="533" y="355"/>
                    </a:lnTo>
                    <a:lnTo>
                      <a:pt x="622" y="355"/>
                    </a:lnTo>
                    <a:lnTo>
                      <a:pt x="622" y="297"/>
                    </a:lnTo>
                    <a:lnTo>
                      <a:pt x="591" y="266"/>
                    </a:lnTo>
                    <a:lnTo>
                      <a:pt x="591" y="209"/>
                    </a:lnTo>
                    <a:lnTo>
                      <a:pt x="681" y="209"/>
                    </a:lnTo>
                    <a:lnTo>
                      <a:pt x="740" y="148"/>
                    </a:lnTo>
                    <a:lnTo>
                      <a:pt x="770" y="118"/>
                    </a:lnTo>
                    <a:lnTo>
                      <a:pt x="829" y="118"/>
                    </a:lnTo>
                    <a:lnTo>
                      <a:pt x="859" y="148"/>
                    </a:lnTo>
                    <a:lnTo>
                      <a:pt x="829" y="90"/>
                    </a:lnTo>
                    <a:lnTo>
                      <a:pt x="800" y="90"/>
                    </a:lnTo>
                    <a:lnTo>
                      <a:pt x="770" y="59"/>
                    </a:lnTo>
                    <a:close/>
                  </a:path>
                </a:pathLst>
              </a:custGeom>
              <a:solidFill>
                <a:srgbClr val="8FB5BE"/>
              </a:solidFill>
              <a:ln w="9525">
                <a:noFill/>
                <a:round/>
                <a:headEnd/>
                <a:tailEnd/>
              </a:ln>
            </p:spPr>
            <p:txBody>
              <a:bodyPr/>
              <a:lstStyle/>
              <a:p>
                <a:endParaRPr lang="en-GB"/>
              </a:p>
            </p:txBody>
          </p:sp>
          <p:sp>
            <p:nvSpPr>
              <p:cNvPr id="23647" name="Freeform 95"/>
              <p:cNvSpPr>
                <a:spLocks/>
              </p:cNvSpPr>
              <p:nvPr/>
            </p:nvSpPr>
            <p:spPr bwMode="auto">
              <a:xfrm>
                <a:off x="3442" y="2815"/>
                <a:ext cx="393" cy="304"/>
              </a:xfrm>
              <a:custGeom>
                <a:avLst/>
                <a:gdLst/>
                <a:ahLst/>
                <a:cxnLst>
                  <a:cxn ang="0">
                    <a:pos x="859" y="30"/>
                  </a:cxn>
                  <a:cxn ang="0">
                    <a:pos x="741" y="0"/>
                  </a:cxn>
                  <a:cxn ang="0">
                    <a:pos x="741" y="60"/>
                  </a:cxn>
                  <a:cxn ang="0">
                    <a:pos x="652" y="91"/>
                  </a:cxn>
                  <a:cxn ang="0">
                    <a:pos x="593" y="179"/>
                  </a:cxn>
                  <a:cxn ang="0">
                    <a:pos x="473" y="267"/>
                  </a:cxn>
                  <a:cxn ang="0">
                    <a:pos x="473" y="327"/>
                  </a:cxn>
                  <a:cxn ang="0">
                    <a:pos x="297" y="297"/>
                  </a:cxn>
                  <a:cxn ang="0">
                    <a:pos x="236" y="355"/>
                  </a:cxn>
                  <a:cxn ang="0">
                    <a:pos x="179" y="355"/>
                  </a:cxn>
                  <a:cxn ang="0">
                    <a:pos x="118" y="355"/>
                  </a:cxn>
                  <a:cxn ang="0">
                    <a:pos x="29" y="416"/>
                  </a:cxn>
                  <a:cxn ang="0">
                    <a:pos x="29" y="474"/>
                  </a:cxn>
                  <a:cxn ang="0">
                    <a:pos x="118" y="592"/>
                  </a:cxn>
                  <a:cxn ang="0">
                    <a:pos x="148" y="504"/>
                  </a:cxn>
                  <a:cxn ang="0">
                    <a:pos x="206" y="445"/>
                  </a:cxn>
                  <a:cxn ang="0">
                    <a:pos x="325" y="474"/>
                  </a:cxn>
                  <a:cxn ang="0">
                    <a:pos x="386" y="504"/>
                  </a:cxn>
                  <a:cxn ang="0">
                    <a:pos x="386" y="592"/>
                  </a:cxn>
                  <a:cxn ang="0">
                    <a:pos x="355" y="652"/>
                  </a:cxn>
                  <a:cxn ang="0">
                    <a:pos x="504" y="741"/>
                  </a:cxn>
                  <a:cxn ang="0">
                    <a:pos x="534" y="770"/>
                  </a:cxn>
                  <a:cxn ang="0">
                    <a:pos x="443" y="770"/>
                  </a:cxn>
                  <a:cxn ang="0">
                    <a:pos x="652" y="947"/>
                  </a:cxn>
                  <a:cxn ang="0">
                    <a:pos x="711" y="1038"/>
                  </a:cxn>
                  <a:cxn ang="0">
                    <a:pos x="889" y="1038"/>
                  </a:cxn>
                  <a:cxn ang="0">
                    <a:pos x="1037" y="1126"/>
                  </a:cxn>
                  <a:cxn ang="0">
                    <a:pos x="1126" y="1215"/>
                  </a:cxn>
                  <a:cxn ang="0">
                    <a:pos x="1126" y="1156"/>
                  </a:cxn>
                  <a:cxn ang="0">
                    <a:pos x="1037" y="1095"/>
                  </a:cxn>
                  <a:cxn ang="0">
                    <a:pos x="978" y="1008"/>
                  </a:cxn>
                  <a:cxn ang="0">
                    <a:pos x="889" y="920"/>
                  </a:cxn>
                  <a:cxn ang="0">
                    <a:pos x="830" y="859"/>
                  </a:cxn>
                  <a:cxn ang="0">
                    <a:pos x="771" y="800"/>
                  </a:cxn>
                  <a:cxn ang="0">
                    <a:pos x="711" y="711"/>
                  </a:cxn>
                  <a:cxn ang="0">
                    <a:pos x="680" y="622"/>
                  </a:cxn>
                  <a:cxn ang="0">
                    <a:pos x="593" y="592"/>
                  </a:cxn>
                  <a:cxn ang="0">
                    <a:pos x="593" y="474"/>
                  </a:cxn>
                  <a:cxn ang="0">
                    <a:pos x="680" y="474"/>
                  </a:cxn>
                  <a:cxn ang="0">
                    <a:pos x="771" y="474"/>
                  </a:cxn>
                  <a:cxn ang="0">
                    <a:pos x="889" y="445"/>
                  </a:cxn>
                  <a:cxn ang="0">
                    <a:pos x="978" y="445"/>
                  </a:cxn>
                  <a:cxn ang="0">
                    <a:pos x="1392" y="504"/>
                  </a:cxn>
                  <a:cxn ang="0">
                    <a:pos x="1453" y="564"/>
                  </a:cxn>
                  <a:cxn ang="0">
                    <a:pos x="1510" y="445"/>
                  </a:cxn>
                  <a:cxn ang="0">
                    <a:pos x="1510" y="416"/>
                  </a:cxn>
                  <a:cxn ang="0">
                    <a:pos x="1510" y="327"/>
                  </a:cxn>
                  <a:cxn ang="0">
                    <a:pos x="1422" y="237"/>
                  </a:cxn>
                  <a:cxn ang="0">
                    <a:pos x="1334" y="267"/>
                  </a:cxn>
                  <a:cxn ang="0">
                    <a:pos x="1096" y="237"/>
                  </a:cxn>
                  <a:cxn ang="0">
                    <a:pos x="1037" y="179"/>
                  </a:cxn>
                  <a:cxn ang="0">
                    <a:pos x="1008" y="148"/>
                  </a:cxn>
                  <a:cxn ang="0">
                    <a:pos x="948" y="91"/>
                  </a:cxn>
                </a:cxnLst>
                <a:rect l="0" t="0" r="r" b="b"/>
                <a:pathLst>
                  <a:path w="1571" h="1215">
                    <a:moveTo>
                      <a:pt x="889" y="60"/>
                    </a:moveTo>
                    <a:lnTo>
                      <a:pt x="859" y="60"/>
                    </a:lnTo>
                    <a:lnTo>
                      <a:pt x="859" y="30"/>
                    </a:lnTo>
                    <a:lnTo>
                      <a:pt x="830" y="30"/>
                    </a:lnTo>
                    <a:lnTo>
                      <a:pt x="800" y="0"/>
                    </a:lnTo>
                    <a:lnTo>
                      <a:pt x="741" y="0"/>
                    </a:lnTo>
                    <a:lnTo>
                      <a:pt x="711" y="30"/>
                    </a:lnTo>
                    <a:lnTo>
                      <a:pt x="741" y="30"/>
                    </a:lnTo>
                    <a:lnTo>
                      <a:pt x="741" y="60"/>
                    </a:lnTo>
                    <a:lnTo>
                      <a:pt x="711" y="60"/>
                    </a:lnTo>
                    <a:lnTo>
                      <a:pt x="711" y="30"/>
                    </a:lnTo>
                    <a:lnTo>
                      <a:pt x="652" y="91"/>
                    </a:lnTo>
                    <a:lnTo>
                      <a:pt x="562" y="91"/>
                    </a:lnTo>
                    <a:lnTo>
                      <a:pt x="562" y="148"/>
                    </a:lnTo>
                    <a:lnTo>
                      <a:pt x="593" y="179"/>
                    </a:lnTo>
                    <a:lnTo>
                      <a:pt x="593" y="237"/>
                    </a:lnTo>
                    <a:lnTo>
                      <a:pt x="504" y="237"/>
                    </a:lnTo>
                    <a:lnTo>
                      <a:pt x="473" y="267"/>
                    </a:lnTo>
                    <a:lnTo>
                      <a:pt x="504" y="297"/>
                    </a:lnTo>
                    <a:lnTo>
                      <a:pt x="473" y="297"/>
                    </a:lnTo>
                    <a:lnTo>
                      <a:pt x="473" y="327"/>
                    </a:lnTo>
                    <a:lnTo>
                      <a:pt x="443" y="355"/>
                    </a:lnTo>
                    <a:lnTo>
                      <a:pt x="355" y="355"/>
                    </a:lnTo>
                    <a:lnTo>
                      <a:pt x="297" y="297"/>
                    </a:lnTo>
                    <a:lnTo>
                      <a:pt x="266" y="297"/>
                    </a:lnTo>
                    <a:lnTo>
                      <a:pt x="266" y="327"/>
                    </a:lnTo>
                    <a:lnTo>
                      <a:pt x="236" y="355"/>
                    </a:lnTo>
                    <a:lnTo>
                      <a:pt x="206" y="355"/>
                    </a:lnTo>
                    <a:lnTo>
                      <a:pt x="206" y="327"/>
                    </a:lnTo>
                    <a:lnTo>
                      <a:pt x="179" y="355"/>
                    </a:lnTo>
                    <a:lnTo>
                      <a:pt x="148" y="355"/>
                    </a:lnTo>
                    <a:lnTo>
                      <a:pt x="118" y="327"/>
                    </a:lnTo>
                    <a:lnTo>
                      <a:pt x="118" y="355"/>
                    </a:lnTo>
                    <a:lnTo>
                      <a:pt x="0" y="355"/>
                    </a:lnTo>
                    <a:lnTo>
                      <a:pt x="0" y="386"/>
                    </a:lnTo>
                    <a:lnTo>
                      <a:pt x="29" y="416"/>
                    </a:lnTo>
                    <a:lnTo>
                      <a:pt x="0" y="416"/>
                    </a:lnTo>
                    <a:lnTo>
                      <a:pt x="29" y="445"/>
                    </a:lnTo>
                    <a:lnTo>
                      <a:pt x="29" y="474"/>
                    </a:lnTo>
                    <a:lnTo>
                      <a:pt x="59" y="504"/>
                    </a:lnTo>
                    <a:lnTo>
                      <a:pt x="59" y="534"/>
                    </a:lnTo>
                    <a:lnTo>
                      <a:pt x="118" y="592"/>
                    </a:lnTo>
                    <a:lnTo>
                      <a:pt x="118" y="564"/>
                    </a:lnTo>
                    <a:lnTo>
                      <a:pt x="148" y="534"/>
                    </a:lnTo>
                    <a:lnTo>
                      <a:pt x="148" y="504"/>
                    </a:lnTo>
                    <a:lnTo>
                      <a:pt x="179" y="504"/>
                    </a:lnTo>
                    <a:lnTo>
                      <a:pt x="179" y="445"/>
                    </a:lnTo>
                    <a:lnTo>
                      <a:pt x="206" y="445"/>
                    </a:lnTo>
                    <a:lnTo>
                      <a:pt x="206" y="386"/>
                    </a:lnTo>
                    <a:lnTo>
                      <a:pt x="236" y="386"/>
                    </a:lnTo>
                    <a:lnTo>
                      <a:pt x="325" y="474"/>
                    </a:lnTo>
                    <a:lnTo>
                      <a:pt x="355" y="474"/>
                    </a:lnTo>
                    <a:lnTo>
                      <a:pt x="355" y="504"/>
                    </a:lnTo>
                    <a:lnTo>
                      <a:pt x="386" y="504"/>
                    </a:lnTo>
                    <a:lnTo>
                      <a:pt x="386" y="534"/>
                    </a:lnTo>
                    <a:lnTo>
                      <a:pt x="355" y="564"/>
                    </a:lnTo>
                    <a:lnTo>
                      <a:pt x="386" y="592"/>
                    </a:lnTo>
                    <a:lnTo>
                      <a:pt x="386" y="622"/>
                    </a:lnTo>
                    <a:lnTo>
                      <a:pt x="416" y="652"/>
                    </a:lnTo>
                    <a:lnTo>
                      <a:pt x="355" y="652"/>
                    </a:lnTo>
                    <a:lnTo>
                      <a:pt x="443" y="741"/>
                    </a:lnTo>
                    <a:lnTo>
                      <a:pt x="473" y="713"/>
                    </a:lnTo>
                    <a:lnTo>
                      <a:pt x="504" y="741"/>
                    </a:lnTo>
                    <a:lnTo>
                      <a:pt x="534" y="741"/>
                    </a:lnTo>
                    <a:lnTo>
                      <a:pt x="562" y="770"/>
                    </a:lnTo>
                    <a:lnTo>
                      <a:pt x="534" y="770"/>
                    </a:lnTo>
                    <a:lnTo>
                      <a:pt x="504" y="741"/>
                    </a:lnTo>
                    <a:lnTo>
                      <a:pt x="473" y="741"/>
                    </a:lnTo>
                    <a:lnTo>
                      <a:pt x="443" y="770"/>
                    </a:lnTo>
                    <a:lnTo>
                      <a:pt x="593" y="920"/>
                    </a:lnTo>
                    <a:lnTo>
                      <a:pt x="623" y="920"/>
                    </a:lnTo>
                    <a:lnTo>
                      <a:pt x="652" y="947"/>
                    </a:lnTo>
                    <a:lnTo>
                      <a:pt x="680" y="947"/>
                    </a:lnTo>
                    <a:lnTo>
                      <a:pt x="652" y="977"/>
                    </a:lnTo>
                    <a:lnTo>
                      <a:pt x="711" y="1038"/>
                    </a:lnTo>
                    <a:lnTo>
                      <a:pt x="741" y="1008"/>
                    </a:lnTo>
                    <a:lnTo>
                      <a:pt x="800" y="1008"/>
                    </a:lnTo>
                    <a:lnTo>
                      <a:pt x="889" y="1038"/>
                    </a:lnTo>
                    <a:lnTo>
                      <a:pt x="918" y="1038"/>
                    </a:lnTo>
                    <a:lnTo>
                      <a:pt x="1008" y="1126"/>
                    </a:lnTo>
                    <a:lnTo>
                      <a:pt x="1037" y="1126"/>
                    </a:lnTo>
                    <a:lnTo>
                      <a:pt x="1037" y="1156"/>
                    </a:lnTo>
                    <a:lnTo>
                      <a:pt x="1066" y="1156"/>
                    </a:lnTo>
                    <a:lnTo>
                      <a:pt x="1126" y="1215"/>
                    </a:lnTo>
                    <a:lnTo>
                      <a:pt x="1155" y="1184"/>
                    </a:lnTo>
                    <a:lnTo>
                      <a:pt x="1155" y="1156"/>
                    </a:lnTo>
                    <a:lnTo>
                      <a:pt x="1126" y="1156"/>
                    </a:lnTo>
                    <a:lnTo>
                      <a:pt x="1096" y="1126"/>
                    </a:lnTo>
                    <a:lnTo>
                      <a:pt x="1066" y="1126"/>
                    </a:lnTo>
                    <a:lnTo>
                      <a:pt x="1037" y="1095"/>
                    </a:lnTo>
                    <a:lnTo>
                      <a:pt x="1037" y="1038"/>
                    </a:lnTo>
                    <a:lnTo>
                      <a:pt x="1008" y="1008"/>
                    </a:lnTo>
                    <a:lnTo>
                      <a:pt x="978" y="1008"/>
                    </a:lnTo>
                    <a:lnTo>
                      <a:pt x="948" y="947"/>
                    </a:lnTo>
                    <a:lnTo>
                      <a:pt x="889" y="947"/>
                    </a:lnTo>
                    <a:lnTo>
                      <a:pt x="889" y="920"/>
                    </a:lnTo>
                    <a:lnTo>
                      <a:pt x="859" y="889"/>
                    </a:lnTo>
                    <a:lnTo>
                      <a:pt x="859" y="859"/>
                    </a:lnTo>
                    <a:lnTo>
                      <a:pt x="830" y="859"/>
                    </a:lnTo>
                    <a:lnTo>
                      <a:pt x="800" y="829"/>
                    </a:lnTo>
                    <a:lnTo>
                      <a:pt x="771" y="829"/>
                    </a:lnTo>
                    <a:lnTo>
                      <a:pt x="771" y="800"/>
                    </a:lnTo>
                    <a:lnTo>
                      <a:pt x="741" y="770"/>
                    </a:lnTo>
                    <a:lnTo>
                      <a:pt x="741" y="741"/>
                    </a:lnTo>
                    <a:lnTo>
                      <a:pt x="711" y="711"/>
                    </a:lnTo>
                    <a:lnTo>
                      <a:pt x="711" y="682"/>
                    </a:lnTo>
                    <a:lnTo>
                      <a:pt x="680" y="682"/>
                    </a:lnTo>
                    <a:lnTo>
                      <a:pt x="680" y="622"/>
                    </a:lnTo>
                    <a:lnTo>
                      <a:pt x="652" y="622"/>
                    </a:lnTo>
                    <a:lnTo>
                      <a:pt x="623" y="592"/>
                    </a:lnTo>
                    <a:lnTo>
                      <a:pt x="593" y="592"/>
                    </a:lnTo>
                    <a:lnTo>
                      <a:pt x="623" y="564"/>
                    </a:lnTo>
                    <a:lnTo>
                      <a:pt x="623" y="504"/>
                    </a:lnTo>
                    <a:lnTo>
                      <a:pt x="593" y="474"/>
                    </a:lnTo>
                    <a:lnTo>
                      <a:pt x="623" y="445"/>
                    </a:lnTo>
                    <a:lnTo>
                      <a:pt x="680" y="445"/>
                    </a:lnTo>
                    <a:lnTo>
                      <a:pt x="680" y="474"/>
                    </a:lnTo>
                    <a:lnTo>
                      <a:pt x="711" y="504"/>
                    </a:lnTo>
                    <a:lnTo>
                      <a:pt x="741" y="504"/>
                    </a:lnTo>
                    <a:lnTo>
                      <a:pt x="771" y="474"/>
                    </a:lnTo>
                    <a:lnTo>
                      <a:pt x="800" y="474"/>
                    </a:lnTo>
                    <a:lnTo>
                      <a:pt x="800" y="445"/>
                    </a:lnTo>
                    <a:lnTo>
                      <a:pt x="889" y="445"/>
                    </a:lnTo>
                    <a:lnTo>
                      <a:pt x="918" y="416"/>
                    </a:lnTo>
                    <a:lnTo>
                      <a:pt x="948" y="445"/>
                    </a:lnTo>
                    <a:lnTo>
                      <a:pt x="978" y="445"/>
                    </a:lnTo>
                    <a:lnTo>
                      <a:pt x="1008" y="474"/>
                    </a:lnTo>
                    <a:lnTo>
                      <a:pt x="1364" y="474"/>
                    </a:lnTo>
                    <a:lnTo>
                      <a:pt x="1392" y="504"/>
                    </a:lnTo>
                    <a:lnTo>
                      <a:pt x="1422" y="504"/>
                    </a:lnTo>
                    <a:lnTo>
                      <a:pt x="1422" y="534"/>
                    </a:lnTo>
                    <a:lnTo>
                      <a:pt x="1453" y="564"/>
                    </a:lnTo>
                    <a:lnTo>
                      <a:pt x="1482" y="564"/>
                    </a:lnTo>
                    <a:lnTo>
                      <a:pt x="1510" y="504"/>
                    </a:lnTo>
                    <a:lnTo>
                      <a:pt x="1510" y="445"/>
                    </a:lnTo>
                    <a:lnTo>
                      <a:pt x="1571" y="445"/>
                    </a:lnTo>
                    <a:lnTo>
                      <a:pt x="1541" y="416"/>
                    </a:lnTo>
                    <a:lnTo>
                      <a:pt x="1510" y="416"/>
                    </a:lnTo>
                    <a:lnTo>
                      <a:pt x="1482" y="386"/>
                    </a:lnTo>
                    <a:lnTo>
                      <a:pt x="1482" y="355"/>
                    </a:lnTo>
                    <a:lnTo>
                      <a:pt x="1510" y="327"/>
                    </a:lnTo>
                    <a:lnTo>
                      <a:pt x="1453" y="327"/>
                    </a:lnTo>
                    <a:lnTo>
                      <a:pt x="1453" y="237"/>
                    </a:lnTo>
                    <a:lnTo>
                      <a:pt x="1422" y="237"/>
                    </a:lnTo>
                    <a:lnTo>
                      <a:pt x="1422" y="209"/>
                    </a:lnTo>
                    <a:lnTo>
                      <a:pt x="1392" y="209"/>
                    </a:lnTo>
                    <a:lnTo>
                      <a:pt x="1334" y="267"/>
                    </a:lnTo>
                    <a:lnTo>
                      <a:pt x="1273" y="267"/>
                    </a:lnTo>
                    <a:lnTo>
                      <a:pt x="1273" y="237"/>
                    </a:lnTo>
                    <a:lnTo>
                      <a:pt x="1096" y="237"/>
                    </a:lnTo>
                    <a:lnTo>
                      <a:pt x="1096" y="209"/>
                    </a:lnTo>
                    <a:lnTo>
                      <a:pt x="1066" y="209"/>
                    </a:lnTo>
                    <a:lnTo>
                      <a:pt x="1037" y="179"/>
                    </a:lnTo>
                    <a:lnTo>
                      <a:pt x="1037" y="209"/>
                    </a:lnTo>
                    <a:lnTo>
                      <a:pt x="1008" y="179"/>
                    </a:lnTo>
                    <a:lnTo>
                      <a:pt x="1008" y="148"/>
                    </a:lnTo>
                    <a:lnTo>
                      <a:pt x="978" y="148"/>
                    </a:lnTo>
                    <a:lnTo>
                      <a:pt x="948" y="118"/>
                    </a:lnTo>
                    <a:lnTo>
                      <a:pt x="948" y="91"/>
                    </a:lnTo>
                    <a:lnTo>
                      <a:pt x="918" y="91"/>
                    </a:lnTo>
                    <a:lnTo>
                      <a:pt x="889" y="60"/>
                    </a:lnTo>
                    <a:close/>
                  </a:path>
                </a:pathLst>
              </a:custGeom>
              <a:solidFill>
                <a:srgbClr val="CCE83A"/>
              </a:solidFill>
              <a:ln w="9525">
                <a:noFill/>
                <a:round/>
                <a:headEnd/>
                <a:tailEnd/>
              </a:ln>
            </p:spPr>
            <p:txBody>
              <a:bodyPr/>
              <a:lstStyle/>
              <a:p>
                <a:endParaRPr lang="en-GB"/>
              </a:p>
            </p:txBody>
          </p:sp>
          <p:sp>
            <p:nvSpPr>
              <p:cNvPr id="23648" name="Rectangle 96"/>
              <p:cNvSpPr>
                <a:spLocks noChangeArrowheads="1"/>
              </p:cNvSpPr>
              <p:nvPr/>
            </p:nvSpPr>
            <p:spPr bwMode="auto">
              <a:xfrm>
                <a:off x="3620" y="2823"/>
                <a:ext cx="8" cy="7"/>
              </a:xfrm>
              <a:prstGeom prst="rect">
                <a:avLst/>
              </a:prstGeom>
              <a:solidFill>
                <a:srgbClr val="8FB5BE"/>
              </a:solidFill>
              <a:ln w="9525">
                <a:noFill/>
                <a:miter lim="800000"/>
                <a:headEnd/>
                <a:tailEnd/>
              </a:ln>
            </p:spPr>
            <p:txBody>
              <a:bodyPr/>
              <a:lstStyle/>
              <a:p>
                <a:endParaRPr lang="en-GB"/>
              </a:p>
            </p:txBody>
          </p:sp>
          <p:sp>
            <p:nvSpPr>
              <p:cNvPr id="23649" name="Freeform 97"/>
              <p:cNvSpPr>
                <a:spLocks/>
              </p:cNvSpPr>
              <p:nvPr/>
            </p:nvSpPr>
            <p:spPr bwMode="auto">
              <a:xfrm>
                <a:off x="3591" y="2919"/>
                <a:ext cx="266" cy="230"/>
              </a:xfrm>
              <a:custGeom>
                <a:avLst/>
                <a:gdLst/>
                <a:ahLst/>
                <a:cxnLst>
                  <a:cxn ang="0">
                    <a:pos x="148" y="88"/>
                  </a:cxn>
                  <a:cxn ang="0">
                    <a:pos x="87" y="58"/>
                  </a:cxn>
                  <a:cxn ang="0">
                    <a:pos x="30" y="29"/>
                  </a:cxn>
                  <a:cxn ang="0">
                    <a:pos x="30" y="88"/>
                  </a:cxn>
                  <a:cxn ang="0">
                    <a:pos x="0" y="176"/>
                  </a:cxn>
                  <a:cxn ang="0">
                    <a:pos x="59" y="206"/>
                  </a:cxn>
                  <a:cxn ang="0">
                    <a:pos x="87" y="266"/>
                  </a:cxn>
                  <a:cxn ang="0">
                    <a:pos x="118" y="295"/>
                  </a:cxn>
                  <a:cxn ang="0">
                    <a:pos x="148" y="354"/>
                  </a:cxn>
                  <a:cxn ang="0">
                    <a:pos x="178" y="413"/>
                  </a:cxn>
                  <a:cxn ang="0">
                    <a:pos x="237" y="443"/>
                  </a:cxn>
                  <a:cxn ang="0">
                    <a:pos x="266" y="473"/>
                  </a:cxn>
                  <a:cxn ang="0">
                    <a:pos x="296" y="531"/>
                  </a:cxn>
                  <a:cxn ang="0">
                    <a:pos x="385" y="592"/>
                  </a:cxn>
                  <a:cxn ang="0">
                    <a:pos x="444" y="622"/>
                  </a:cxn>
                  <a:cxn ang="0">
                    <a:pos x="473" y="710"/>
                  </a:cxn>
                  <a:cxn ang="0">
                    <a:pos x="533" y="740"/>
                  </a:cxn>
                  <a:cxn ang="0">
                    <a:pos x="562" y="768"/>
                  </a:cxn>
                  <a:cxn ang="0">
                    <a:pos x="562" y="799"/>
                  </a:cxn>
                  <a:cxn ang="0">
                    <a:pos x="592" y="829"/>
                  </a:cxn>
                  <a:cxn ang="0">
                    <a:pos x="653" y="858"/>
                  </a:cxn>
                  <a:cxn ang="0">
                    <a:pos x="710" y="886"/>
                  </a:cxn>
                  <a:cxn ang="0">
                    <a:pos x="771" y="917"/>
                  </a:cxn>
                  <a:cxn ang="0">
                    <a:pos x="799" y="858"/>
                  </a:cxn>
                  <a:cxn ang="0">
                    <a:pos x="771" y="768"/>
                  </a:cxn>
                  <a:cxn ang="0">
                    <a:pos x="799" y="740"/>
                  </a:cxn>
                  <a:cxn ang="0">
                    <a:pos x="829" y="679"/>
                  </a:cxn>
                  <a:cxn ang="0">
                    <a:pos x="860" y="650"/>
                  </a:cxn>
                  <a:cxn ang="0">
                    <a:pos x="917" y="679"/>
                  </a:cxn>
                  <a:cxn ang="0">
                    <a:pos x="889" y="622"/>
                  </a:cxn>
                  <a:cxn ang="0">
                    <a:pos x="978" y="592"/>
                  </a:cxn>
                  <a:cxn ang="0">
                    <a:pos x="1036" y="561"/>
                  </a:cxn>
                  <a:cxn ang="0">
                    <a:pos x="978" y="443"/>
                  </a:cxn>
                  <a:cxn ang="0">
                    <a:pos x="1067" y="413"/>
                  </a:cxn>
                  <a:cxn ang="0">
                    <a:pos x="1008" y="384"/>
                  </a:cxn>
                  <a:cxn ang="0">
                    <a:pos x="948" y="354"/>
                  </a:cxn>
                  <a:cxn ang="0">
                    <a:pos x="917" y="295"/>
                  </a:cxn>
                  <a:cxn ang="0">
                    <a:pos x="948" y="236"/>
                  </a:cxn>
                  <a:cxn ang="0">
                    <a:pos x="978" y="176"/>
                  </a:cxn>
                  <a:cxn ang="0">
                    <a:pos x="917" y="118"/>
                  </a:cxn>
                  <a:cxn ang="0">
                    <a:pos x="860" y="148"/>
                  </a:cxn>
                  <a:cxn ang="0">
                    <a:pos x="829" y="88"/>
                  </a:cxn>
                  <a:cxn ang="0">
                    <a:pos x="771" y="58"/>
                  </a:cxn>
                  <a:cxn ang="0">
                    <a:pos x="385" y="29"/>
                  </a:cxn>
                  <a:cxn ang="0">
                    <a:pos x="325" y="0"/>
                  </a:cxn>
                  <a:cxn ang="0">
                    <a:pos x="207" y="29"/>
                  </a:cxn>
                  <a:cxn ang="0">
                    <a:pos x="178" y="58"/>
                  </a:cxn>
                </a:cxnLst>
                <a:rect l="0" t="0" r="r" b="b"/>
                <a:pathLst>
                  <a:path w="1067" h="917">
                    <a:moveTo>
                      <a:pt x="178" y="58"/>
                    </a:moveTo>
                    <a:lnTo>
                      <a:pt x="148" y="88"/>
                    </a:lnTo>
                    <a:lnTo>
                      <a:pt x="118" y="88"/>
                    </a:lnTo>
                    <a:lnTo>
                      <a:pt x="87" y="58"/>
                    </a:lnTo>
                    <a:lnTo>
                      <a:pt x="87" y="29"/>
                    </a:lnTo>
                    <a:lnTo>
                      <a:pt x="30" y="29"/>
                    </a:lnTo>
                    <a:lnTo>
                      <a:pt x="0" y="58"/>
                    </a:lnTo>
                    <a:lnTo>
                      <a:pt x="30" y="88"/>
                    </a:lnTo>
                    <a:lnTo>
                      <a:pt x="30" y="148"/>
                    </a:lnTo>
                    <a:lnTo>
                      <a:pt x="0" y="176"/>
                    </a:lnTo>
                    <a:lnTo>
                      <a:pt x="30" y="176"/>
                    </a:lnTo>
                    <a:lnTo>
                      <a:pt x="59" y="206"/>
                    </a:lnTo>
                    <a:lnTo>
                      <a:pt x="87" y="206"/>
                    </a:lnTo>
                    <a:lnTo>
                      <a:pt x="87" y="266"/>
                    </a:lnTo>
                    <a:lnTo>
                      <a:pt x="118" y="266"/>
                    </a:lnTo>
                    <a:lnTo>
                      <a:pt x="118" y="295"/>
                    </a:lnTo>
                    <a:lnTo>
                      <a:pt x="148" y="325"/>
                    </a:lnTo>
                    <a:lnTo>
                      <a:pt x="148" y="354"/>
                    </a:lnTo>
                    <a:lnTo>
                      <a:pt x="178" y="384"/>
                    </a:lnTo>
                    <a:lnTo>
                      <a:pt x="178" y="413"/>
                    </a:lnTo>
                    <a:lnTo>
                      <a:pt x="207" y="413"/>
                    </a:lnTo>
                    <a:lnTo>
                      <a:pt x="237" y="443"/>
                    </a:lnTo>
                    <a:lnTo>
                      <a:pt x="266" y="443"/>
                    </a:lnTo>
                    <a:lnTo>
                      <a:pt x="266" y="473"/>
                    </a:lnTo>
                    <a:lnTo>
                      <a:pt x="296" y="504"/>
                    </a:lnTo>
                    <a:lnTo>
                      <a:pt x="296" y="531"/>
                    </a:lnTo>
                    <a:lnTo>
                      <a:pt x="355" y="531"/>
                    </a:lnTo>
                    <a:lnTo>
                      <a:pt x="385" y="592"/>
                    </a:lnTo>
                    <a:lnTo>
                      <a:pt x="415" y="592"/>
                    </a:lnTo>
                    <a:lnTo>
                      <a:pt x="444" y="622"/>
                    </a:lnTo>
                    <a:lnTo>
                      <a:pt x="444" y="679"/>
                    </a:lnTo>
                    <a:lnTo>
                      <a:pt x="473" y="710"/>
                    </a:lnTo>
                    <a:lnTo>
                      <a:pt x="503" y="710"/>
                    </a:lnTo>
                    <a:lnTo>
                      <a:pt x="533" y="740"/>
                    </a:lnTo>
                    <a:lnTo>
                      <a:pt x="562" y="740"/>
                    </a:lnTo>
                    <a:lnTo>
                      <a:pt x="562" y="768"/>
                    </a:lnTo>
                    <a:lnTo>
                      <a:pt x="533" y="799"/>
                    </a:lnTo>
                    <a:lnTo>
                      <a:pt x="562" y="799"/>
                    </a:lnTo>
                    <a:lnTo>
                      <a:pt x="592" y="799"/>
                    </a:lnTo>
                    <a:lnTo>
                      <a:pt x="592" y="829"/>
                    </a:lnTo>
                    <a:lnTo>
                      <a:pt x="622" y="829"/>
                    </a:lnTo>
                    <a:lnTo>
                      <a:pt x="653" y="858"/>
                    </a:lnTo>
                    <a:lnTo>
                      <a:pt x="680" y="858"/>
                    </a:lnTo>
                    <a:lnTo>
                      <a:pt x="710" y="886"/>
                    </a:lnTo>
                    <a:lnTo>
                      <a:pt x="741" y="886"/>
                    </a:lnTo>
                    <a:lnTo>
                      <a:pt x="771" y="917"/>
                    </a:lnTo>
                    <a:lnTo>
                      <a:pt x="799" y="917"/>
                    </a:lnTo>
                    <a:lnTo>
                      <a:pt x="799" y="858"/>
                    </a:lnTo>
                    <a:lnTo>
                      <a:pt x="771" y="858"/>
                    </a:lnTo>
                    <a:lnTo>
                      <a:pt x="771" y="768"/>
                    </a:lnTo>
                    <a:lnTo>
                      <a:pt x="829" y="768"/>
                    </a:lnTo>
                    <a:lnTo>
                      <a:pt x="799" y="740"/>
                    </a:lnTo>
                    <a:lnTo>
                      <a:pt x="829" y="710"/>
                    </a:lnTo>
                    <a:lnTo>
                      <a:pt x="829" y="679"/>
                    </a:lnTo>
                    <a:lnTo>
                      <a:pt x="860" y="679"/>
                    </a:lnTo>
                    <a:lnTo>
                      <a:pt x="860" y="650"/>
                    </a:lnTo>
                    <a:lnTo>
                      <a:pt x="889" y="650"/>
                    </a:lnTo>
                    <a:lnTo>
                      <a:pt x="917" y="679"/>
                    </a:lnTo>
                    <a:lnTo>
                      <a:pt x="917" y="650"/>
                    </a:lnTo>
                    <a:lnTo>
                      <a:pt x="889" y="622"/>
                    </a:lnTo>
                    <a:lnTo>
                      <a:pt x="889" y="592"/>
                    </a:lnTo>
                    <a:lnTo>
                      <a:pt x="978" y="592"/>
                    </a:lnTo>
                    <a:lnTo>
                      <a:pt x="978" y="561"/>
                    </a:lnTo>
                    <a:lnTo>
                      <a:pt x="1036" y="561"/>
                    </a:lnTo>
                    <a:lnTo>
                      <a:pt x="1036" y="504"/>
                    </a:lnTo>
                    <a:lnTo>
                      <a:pt x="978" y="443"/>
                    </a:lnTo>
                    <a:lnTo>
                      <a:pt x="1036" y="443"/>
                    </a:lnTo>
                    <a:lnTo>
                      <a:pt x="1067" y="413"/>
                    </a:lnTo>
                    <a:lnTo>
                      <a:pt x="1036" y="384"/>
                    </a:lnTo>
                    <a:lnTo>
                      <a:pt x="1008" y="384"/>
                    </a:lnTo>
                    <a:lnTo>
                      <a:pt x="978" y="354"/>
                    </a:lnTo>
                    <a:lnTo>
                      <a:pt x="948" y="354"/>
                    </a:lnTo>
                    <a:lnTo>
                      <a:pt x="948" y="325"/>
                    </a:lnTo>
                    <a:lnTo>
                      <a:pt x="917" y="295"/>
                    </a:lnTo>
                    <a:lnTo>
                      <a:pt x="917" y="266"/>
                    </a:lnTo>
                    <a:lnTo>
                      <a:pt x="948" y="236"/>
                    </a:lnTo>
                    <a:lnTo>
                      <a:pt x="948" y="206"/>
                    </a:lnTo>
                    <a:lnTo>
                      <a:pt x="978" y="176"/>
                    </a:lnTo>
                    <a:lnTo>
                      <a:pt x="978" y="118"/>
                    </a:lnTo>
                    <a:lnTo>
                      <a:pt x="917" y="118"/>
                    </a:lnTo>
                    <a:lnTo>
                      <a:pt x="889" y="148"/>
                    </a:lnTo>
                    <a:lnTo>
                      <a:pt x="860" y="148"/>
                    </a:lnTo>
                    <a:lnTo>
                      <a:pt x="829" y="118"/>
                    </a:lnTo>
                    <a:lnTo>
                      <a:pt x="829" y="88"/>
                    </a:lnTo>
                    <a:lnTo>
                      <a:pt x="799" y="88"/>
                    </a:lnTo>
                    <a:lnTo>
                      <a:pt x="771" y="58"/>
                    </a:lnTo>
                    <a:lnTo>
                      <a:pt x="415" y="58"/>
                    </a:lnTo>
                    <a:lnTo>
                      <a:pt x="385" y="29"/>
                    </a:lnTo>
                    <a:lnTo>
                      <a:pt x="355" y="29"/>
                    </a:lnTo>
                    <a:lnTo>
                      <a:pt x="325" y="0"/>
                    </a:lnTo>
                    <a:lnTo>
                      <a:pt x="296" y="29"/>
                    </a:lnTo>
                    <a:lnTo>
                      <a:pt x="207" y="29"/>
                    </a:lnTo>
                    <a:lnTo>
                      <a:pt x="207" y="58"/>
                    </a:lnTo>
                    <a:lnTo>
                      <a:pt x="178" y="58"/>
                    </a:lnTo>
                    <a:close/>
                  </a:path>
                </a:pathLst>
              </a:custGeom>
              <a:solidFill>
                <a:srgbClr val="7FC543"/>
              </a:solidFill>
              <a:ln w="9525">
                <a:noFill/>
                <a:round/>
                <a:headEnd/>
                <a:tailEnd/>
              </a:ln>
            </p:spPr>
            <p:txBody>
              <a:bodyPr/>
              <a:lstStyle/>
              <a:p>
                <a:endParaRPr lang="en-GB"/>
              </a:p>
            </p:txBody>
          </p:sp>
          <p:sp>
            <p:nvSpPr>
              <p:cNvPr id="23650" name="Freeform 98"/>
              <p:cNvSpPr>
                <a:spLocks/>
              </p:cNvSpPr>
              <p:nvPr/>
            </p:nvSpPr>
            <p:spPr bwMode="auto">
              <a:xfrm>
                <a:off x="2976" y="2771"/>
                <a:ext cx="822" cy="770"/>
              </a:xfrm>
              <a:custGeom>
                <a:avLst/>
                <a:gdLst/>
                <a:ahLst/>
                <a:cxnLst>
                  <a:cxn ang="0">
                    <a:pos x="1541" y="59"/>
                  </a:cxn>
                  <a:cxn ang="0">
                    <a:pos x="1392" y="30"/>
                  </a:cxn>
                  <a:cxn ang="0">
                    <a:pos x="1216" y="59"/>
                  </a:cxn>
                  <a:cxn ang="0">
                    <a:pos x="1037" y="177"/>
                  </a:cxn>
                  <a:cxn ang="0">
                    <a:pos x="918" y="207"/>
                  </a:cxn>
                  <a:cxn ang="0">
                    <a:pos x="830" y="237"/>
                  </a:cxn>
                  <a:cxn ang="0">
                    <a:pos x="711" y="268"/>
                  </a:cxn>
                  <a:cxn ang="0">
                    <a:pos x="623" y="414"/>
                  </a:cxn>
                  <a:cxn ang="0">
                    <a:pos x="504" y="268"/>
                  </a:cxn>
                  <a:cxn ang="0">
                    <a:pos x="325" y="386"/>
                  </a:cxn>
                  <a:cxn ang="0">
                    <a:pos x="88" y="414"/>
                  </a:cxn>
                  <a:cxn ang="0">
                    <a:pos x="149" y="593"/>
                  </a:cxn>
                  <a:cxn ang="0">
                    <a:pos x="29" y="651"/>
                  </a:cxn>
                  <a:cxn ang="0">
                    <a:pos x="118" y="769"/>
                  </a:cxn>
                  <a:cxn ang="0">
                    <a:pos x="60" y="888"/>
                  </a:cxn>
                  <a:cxn ang="0">
                    <a:pos x="297" y="1006"/>
                  </a:cxn>
                  <a:cxn ang="0">
                    <a:pos x="386" y="1066"/>
                  </a:cxn>
                  <a:cxn ang="0">
                    <a:pos x="534" y="888"/>
                  </a:cxn>
                  <a:cxn ang="0">
                    <a:pos x="771" y="947"/>
                  </a:cxn>
                  <a:cxn ang="0">
                    <a:pos x="978" y="1066"/>
                  </a:cxn>
                  <a:cxn ang="0">
                    <a:pos x="1037" y="1272"/>
                  </a:cxn>
                  <a:cxn ang="0">
                    <a:pos x="1127" y="1451"/>
                  </a:cxn>
                  <a:cxn ang="0">
                    <a:pos x="1246" y="1540"/>
                  </a:cxn>
                  <a:cxn ang="0">
                    <a:pos x="1482" y="1717"/>
                  </a:cxn>
                  <a:cxn ang="0">
                    <a:pos x="1748" y="1926"/>
                  </a:cxn>
                  <a:cxn ang="0">
                    <a:pos x="1955" y="1953"/>
                  </a:cxn>
                  <a:cxn ang="0">
                    <a:pos x="2073" y="2101"/>
                  </a:cxn>
                  <a:cxn ang="0">
                    <a:pos x="2283" y="2190"/>
                  </a:cxn>
                  <a:cxn ang="0">
                    <a:pos x="2371" y="2339"/>
                  </a:cxn>
                  <a:cxn ang="0">
                    <a:pos x="2519" y="2457"/>
                  </a:cxn>
                  <a:cxn ang="0">
                    <a:pos x="2608" y="2606"/>
                  </a:cxn>
                  <a:cxn ang="0">
                    <a:pos x="2578" y="2812"/>
                  </a:cxn>
                  <a:cxn ang="0">
                    <a:pos x="2490" y="2991"/>
                  </a:cxn>
                  <a:cxn ang="0">
                    <a:pos x="2638" y="3019"/>
                  </a:cxn>
                  <a:cxn ang="0">
                    <a:pos x="2756" y="2812"/>
                  </a:cxn>
                  <a:cxn ang="0">
                    <a:pos x="2875" y="2546"/>
                  </a:cxn>
                  <a:cxn ang="0">
                    <a:pos x="2726" y="2426"/>
                  </a:cxn>
                  <a:cxn ang="0">
                    <a:pos x="2815" y="2251"/>
                  </a:cxn>
                  <a:cxn ang="0">
                    <a:pos x="2933" y="2220"/>
                  </a:cxn>
                  <a:cxn ang="0">
                    <a:pos x="3113" y="2308"/>
                  </a:cxn>
                  <a:cxn ang="0">
                    <a:pos x="3259" y="2369"/>
                  </a:cxn>
                  <a:cxn ang="0">
                    <a:pos x="3113" y="2132"/>
                  </a:cxn>
                  <a:cxn ang="0">
                    <a:pos x="2933" y="2072"/>
                  </a:cxn>
                  <a:cxn ang="0">
                    <a:pos x="2726" y="1953"/>
                  </a:cxn>
                  <a:cxn ang="0">
                    <a:pos x="2547" y="1865"/>
                  </a:cxn>
                  <a:cxn ang="0">
                    <a:pos x="2578" y="1717"/>
                  </a:cxn>
                  <a:cxn ang="0">
                    <a:pos x="2192" y="1628"/>
                  </a:cxn>
                  <a:cxn ang="0">
                    <a:pos x="1955" y="1361"/>
                  </a:cxn>
                  <a:cxn ang="0">
                    <a:pos x="1896" y="1154"/>
                  </a:cxn>
                  <a:cxn ang="0">
                    <a:pos x="1660" y="1036"/>
                  </a:cxn>
                  <a:cxn ang="0">
                    <a:pos x="1541" y="947"/>
                  </a:cxn>
                  <a:cxn ang="0">
                    <a:pos x="1571" y="769"/>
                  </a:cxn>
                  <a:cxn ang="0">
                    <a:pos x="1511" y="622"/>
                  </a:cxn>
                  <a:cxn ang="0">
                    <a:pos x="1571" y="532"/>
                  </a:cxn>
                  <a:cxn ang="0">
                    <a:pos x="1748" y="444"/>
                  </a:cxn>
                  <a:cxn ang="0">
                    <a:pos x="1867" y="325"/>
                  </a:cxn>
                  <a:cxn ang="0">
                    <a:pos x="1867" y="207"/>
                  </a:cxn>
                  <a:cxn ang="0">
                    <a:pos x="1808" y="149"/>
                  </a:cxn>
                </a:cxnLst>
                <a:rect l="0" t="0" r="r" b="b"/>
                <a:pathLst>
                  <a:path w="3289" h="3080">
                    <a:moveTo>
                      <a:pt x="1778" y="149"/>
                    </a:moveTo>
                    <a:lnTo>
                      <a:pt x="1660" y="149"/>
                    </a:lnTo>
                    <a:lnTo>
                      <a:pt x="1630" y="118"/>
                    </a:lnTo>
                    <a:lnTo>
                      <a:pt x="1541" y="118"/>
                    </a:lnTo>
                    <a:lnTo>
                      <a:pt x="1541" y="59"/>
                    </a:lnTo>
                    <a:lnTo>
                      <a:pt x="1511" y="59"/>
                    </a:lnTo>
                    <a:lnTo>
                      <a:pt x="1482" y="30"/>
                    </a:lnTo>
                    <a:lnTo>
                      <a:pt x="1511" y="0"/>
                    </a:lnTo>
                    <a:lnTo>
                      <a:pt x="1423" y="0"/>
                    </a:lnTo>
                    <a:lnTo>
                      <a:pt x="1392" y="30"/>
                    </a:lnTo>
                    <a:lnTo>
                      <a:pt x="1304" y="30"/>
                    </a:lnTo>
                    <a:lnTo>
                      <a:pt x="1304" y="0"/>
                    </a:lnTo>
                    <a:lnTo>
                      <a:pt x="1273" y="30"/>
                    </a:lnTo>
                    <a:lnTo>
                      <a:pt x="1216" y="30"/>
                    </a:lnTo>
                    <a:lnTo>
                      <a:pt x="1216" y="59"/>
                    </a:lnTo>
                    <a:lnTo>
                      <a:pt x="1185" y="88"/>
                    </a:lnTo>
                    <a:lnTo>
                      <a:pt x="1127" y="88"/>
                    </a:lnTo>
                    <a:lnTo>
                      <a:pt x="1097" y="59"/>
                    </a:lnTo>
                    <a:lnTo>
                      <a:pt x="1037" y="59"/>
                    </a:lnTo>
                    <a:lnTo>
                      <a:pt x="1037" y="177"/>
                    </a:lnTo>
                    <a:lnTo>
                      <a:pt x="1009" y="177"/>
                    </a:lnTo>
                    <a:lnTo>
                      <a:pt x="978" y="149"/>
                    </a:lnTo>
                    <a:lnTo>
                      <a:pt x="948" y="149"/>
                    </a:lnTo>
                    <a:lnTo>
                      <a:pt x="918" y="177"/>
                    </a:lnTo>
                    <a:lnTo>
                      <a:pt x="918" y="207"/>
                    </a:lnTo>
                    <a:lnTo>
                      <a:pt x="948" y="207"/>
                    </a:lnTo>
                    <a:lnTo>
                      <a:pt x="948" y="268"/>
                    </a:lnTo>
                    <a:lnTo>
                      <a:pt x="918" y="268"/>
                    </a:lnTo>
                    <a:lnTo>
                      <a:pt x="890" y="237"/>
                    </a:lnTo>
                    <a:lnTo>
                      <a:pt x="830" y="237"/>
                    </a:lnTo>
                    <a:lnTo>
                      <a:pt x="800" y="268"/>
                    </a:lnTo>
                    <a:lnTo>
                      <a:pt x="771" y="237"/>
                    </a:lnTo>
                    <a:lnTo>
                      <a:pt x="771" y="177"/>
                    </a:lnTo>
                    <a:lnTo>
                      <a:pt x="711" y="177"/>
                    </a:lnTo>
                    <a:lnTo>
                      <a:pt x="711" y="268"/>
                    </a:lnTo>
                    <a:lnTo>
                      <a:pt x="681" y="295"/>
                    </a:lnTo>
                    <a:lnTo>
                      <a:pt x="681" y="325"/>
                    </a:lnTo>
                    <a:lnTo>
                      <a:pt x="652" y="356"/>
                    </a:lnTo>
                    <a:lnTo>
                      <a:pt x="652" y="414"/>
                    </a:lnTo>
                    <a:lnTo>
                      <a:pt x="623" y="414"/>
                    </a:lnTo>
                    <a:lnTo>
                      <a:pt x="623" y="386"/>
                    </a:lnTo>
                    <a:lnTo>
                      <a:pt x="593" y="356"/>
                    </a:lnTo>
                    <a:lnTo>
                      <a:pt x="593" y="325"/>
                    </a:lnTo>
                    <a:lnTo>
                      <a:pt x="563" y="325"/>
                    </a:lnTo>
                    <a:lnTo>
                      <a:pt x="504" y="268"/>
                    </a:lnTo>
                    <a:lnTo>
                      <a:pt x="504" y="237"/>
                    </a:lnTo>
                    <a:lnTo>
                      <a:pt x="474" y="207"/>
                    </a:lnTo>
                    <a:lnTo>
                      <a:pt x="416" y="268"/>
                    </a:lnTo>
                    <a:lnTo>
                      <a:pt x="416" y="295"/>
                    </a:lnTo>
                    <a:lnTo>
                      <a:pt x="325" y="386"/>
                    </a:lnTo>
                    <a:lnTo>
                      <a:pt x="297" y="356"/>
                    </a:lnTo>
                    <a:lnTo>
                      <a:pt x="267" y="356"/>
                    </a:lnTo>
                    <a:lnTo>
                      <a:pt x="236" y="386"/>
                    </a:lnTo>
                    <a:lnTo>
                      <a:pt x="118" y="386"/>
                    </a:lnTo>
                    <a:lnTo>
                      <a:pt x="88" y="414"/>
                    </a:lnTo>
                    <a:lnTo>
                      <a:pt x="60" y="414"/>
                    </a:lnTo>
                    <a:lnTo>
                      <a:pt x="88" y="444"/>
                    </a:lnTo>
                    <a:lnTo>
                      <a:pt x="88" y="504"/>
                    </a:lnTo>
                    <a:lnTo>
                      <a:pt x="149" y="563"/>
                    </a:lnTo>
                    <a:lnTo>
                      <a:pt x="149" y="593"/>
                    </a:lnTo>
                    <a:lnTo>
                      <a:pt x="118" y="622"/>
                    </a:lnTo>
                    <a:lnTo>
                      <a:pt x="88" y="622"/>
                    </a:lnTo>
                    <a:lnTo>
                      <a:pt x="88" y="651"/>
                    </a:lnTo>
                    <a:lnTo>
                      <a:pt x="29" y="622"/>
                    </a:lnTo>
                    <a:lnTo>
                      <a:pt x="29" y="651"/>
                    </a:lnTo>
                    <a:lnTo>
                      <a:pt x="0" y="651"/>
                    </a:lnTo>
                    <a:lnTo>
                      <a:pt x="29" y="681"/>
                    </a:lnTo>
                    <a:lnTo>
                      <a:pt x="29" y="711"/>
                    </a:lnTo>
                    <a:lnTo>
                      <a:pt x="88" y="741"/>
                    </a:lnTo>
                    <a:lnTo>
                      <a:pt x="118" y="769"/>
                    </a:lnTo>
                    <a:lnTo>
                      <a:pt x="118" y="799"/>
                    </a:lnTo>
                    <a:lnTo>
                      <a:pt x="88" y="799"/>
                    </a:lnTo>
                    <a:lnTo>
                      <a:pt x="88" y="829"/>
                    </a:lnTo>
                    <a:lnTo>
                      <a:pt x="60" y="859"/>
                    </a:lnTo>
                    <a:lnTo>
                      <a:pt x="60" y="888"/>
                    </a:lnTo>
                    <a:lnTo>
                      <a:pt x="118" y="947"/>
                    </a:lnTo>
                    <a:lnTo>
                      <a:pt x="149" y="947"/>
                    </a:lnTo>
                    <a:lnTo>
                      <a:pt x="179" y="977"/>
                    </a:lnTo>
                    <a:lnTo>
                      <a:pt x="267" y="977"/>
                    </a:lnTo>
                    <a:lnTo>
                      <a:pt x="297" y="1006"/>
                    </a:lnTo>
                    <a:lnTo>
                      <a:pt x="236" y="1066"/>
                    </a:lnTo>
                    <a:lnTo>
                      <a:pt x="236" y="1097"/>
                    </a:lnTo>
                    <a:lnTo>
                      <a:pt x="325" y="1097"/>
                    </a:lnTo>
                    <a:lnTo>
                      <a:pt x="356" y="1066"/>
                    </a:lnTo>
                    <a:lnTo>
                      <a:pt x="386" y="1066"/>
                    </a:lnTo>
                    <a:lnTo>
                      <a:pt x="443" y="1006"/>
                    </a:lnTo>
                    <a:lnTo>
                      <a:pt x="443" y="977"/>
                    </a:lnTo>
                    <a:lnTo>
                      <a:pt x="474" y="977"/>
                    </a:lnTo>
                    <a:lnTo>
                      <a:pt x="474" y="947"/>
                    </a:lnTo>
                    <a:lnTo>
                      <a:pt x="534" y="888"/>
                    </a:lnTo>
                    <a:lnTo>
                      <a:pt x="652" y="888"/>
                    </a:lnTo>
                    <a:lnTo>
                      <a:pt x="681" y="918"/>
                    </a:lnTo>
                    <a:lnTo>
                      <a:pt x="711" y="918"/>
                    </a:lnTo>
                    <a:lnTo>
                      <a:pt x="741" y="947"/>
                    </a:lnTo>
                    <a:lnTo>
                      <a:pt x="771" y="947"/>
                    </a:lnTo>
                    <a:lnTo>
                      <a:pt x="830" y="1006"/>
                    </a:lnTo>
                    <a:lnTo>
                      <a:pt x="859" y="977"/>
                    </a:lnTo>
                    <a:lnTo>
                      <a:pt x="890" y="1006"/>
                    </a:lnTo>
                    <a:lnTo>
                      <a:pt x="918" y="1006"/>
                    </a:lnTo>
                    <a:lnTo>
                      <a:pt x="978" y="1066"/>
                    </a:lnTo>
                    <a:lnTo>
                      <a:pt x="978" y="1154"/>
                    </a:lnTo>
                    <a:lnTo>
                      <a:pt x="1009" y="1185"/>
                    </a:lnTo>
                    <a:lnTo>
                      <a:pt x="1009" y="1215"/>
                    </a:lnTo>
                    <a:lnTo>
                      <a:pt x="1037" y="1243"/>
                    </a:lnTo>
                    <a:lnTo>
                      <a:pt x="1037" y="1272"/>
                    </a:lnTo>
                    <a:lnTo>
                      <a:pt x="1066" y="1303"/>
                    </a:lnTo>
                    <a:lnTo>
                      <a:pt x="1066" y="1392"/>
                    </a:lnTo>
                    <a:lnTo>
                      <a:pt x="1097" y="1361"/>
                    </a:lnTo>
                    <a:lnTo>
                      <a:pt x="1127" y="1392"/>
                    </a:lnTo>
                    <a:lnTo>
                      <a:pt x="1127" y="1451"/>
                    </a:lnTo>
                    <a:lnTo>
                      <a:pt x="1155" y="1451"/>
                    </a:lnTo>
                    <a:lnTo>
                      <a:pt x="1185" y="1479"/>
                    </a:lnTo>
                    <a:lnTo>
                      <a:pt x="1216" y="1479"/>
                    </a:lnTo>
                    <a:lnTo>
                      <a:pt x="1246" y="1510"/>
                    </a:lnTo>
                    <a:lnTo>
                      <a:pt x="1246" y="1540"/>
                    </a:lnTo>
                    <a:lnTo>
                      <a:pt x="1216" y="1570"/>
                    </a:lnTo>
                    <a:lnTo>
                      <a:pt x="1304" y="1570"/>
                    </a:lnTo>
                    <a:lnTo>
                      <a:pt x="1423" y="1688"/>
                    </a:lnTo>
                    <a:lnTo>
                      <a:pt x="1453" y="1688"/>
                    </a:lnTo>
                    <a:lnTo>
                      <a:pt x="1482" y="1717"/>
                    </a:lnTo>
                    <a:lnTo>
                      <a:pt x="1511" y="1717"/>
                    </a:lnTo>
                    <a:lnTo>
                      <a:pt x="1511" y="1747"/>
                    </a:lnTo>
                    <a:lnTo>
                      <a:pt x="1660" y="1895"/>
                    </a:lnTo>
                    <a:lnTo>
                      <a:pt x="1719" y="1895"/>
                    </a:lnTo>
                    <a:lnTo>
                      <a:pt x="1748" y="1926"/>
                    </a:lnTo>
                    <a:lnTo>
                      <a:pt x="1748" y="1953"/>
                    </a:lnTo>
                    <a:lnTo>
                      <a:pt x="1778" y="1953"/>
                    </a:lnTo>
                    <a:lnTo>
                      <a:pt x="1808" y="1926"/>
                    </a:lnTo>
                    <a:lnTo>
                      <a:pt x="1838" y="1953"/>
                    </a:lnTo>
                    <a:lnTo>
                      <a:pt x="1955" y="1953"/>
                    </a:lnTo>
                    <a:lnTo>
                      <a:pt x="1985" y="2013"/>
                    </a:lnTo>
                    <a:lnTo>
                      <a:pt x="1985" y="2044"/>
                    </a:lnTo>
                    <a:lnTo>
                      <a:pt x="2015" y="2072"/>
                    </a:lnTo>
                    <a:lnTo>
                      <a:pt x="2046" y="2072"/>
                    </a:lnTo>
                    <a:lnTo>
                      <a:pt x="2073" y="2101"/>
                    </a:lnTo>
                    <a:lnTo>
                      <a:pt x="2103" y="2101"/>
                    </a:lnTo>
                    <a:lnTo>
                      <a:pt x="2164" y="2132"/>
                    </a:lnTo>
                    <a:lnTo>
                      <a:pt x="2133" y="2162"/>
                    </a:lnTo>
                    <a:lnTo>
                      <a:pt x="2253" y="2162"/>
                    </a:lnTo>
                    <a:lnTo>
                      <a:pt x="2283" y="2190"/>
                    </a:lnTo>
                    <a:lnTo>
                      <a:pt x="2283" y="2220"/>
                    </a:lnTo>
                    <a:lnTo>
                      <a:pt x="2310" y="2251"/>
                    </a:lnTo>
                    <a:lnTo>
                      <a:pt x="2283" y="2281"/>
                    </a:lnTo>
                    <a:lnTo>
                      <a:pt x="2340" y="2339"/>
                    </a:lnTo>
                    <a:lnTo>
                      <a:pt x="2371" y="2339"/>
                    </a:lnTo>
                    <a:lnTo>
                      <a:pt x="2401" y="2369"/>
                    </a:lnTo>
                    <a:lnTo>
                      <a:pt x="2429" y="2369"/>
                    </a:lnTo>
                    <a:lnTo>
                      <a:pt x="2460" y="2339"/>
                    </a:lnTo>
                    <a:lnTo>
                      <a:pt x="2519" y="2399"/>
                    </a:lnTo>
                    <a:lnTo>
                      <a:pt x="2519" y="2457"/>
                    </a:lnTo>
                    <a:lnTo>
                      <a:pt x="2547" y="2487"/>
                    </a:lnTo>
                    <a:lnTo>
                      <a:pt x="2547" y="2517"/>
                    </a:lnTo>
                    <a:lnTo>
                      <a:pt x="2578" y="2546"/>
                    </a:lnTo>
                    <a:lnTo>
                      <a:pt x="2578" y="2576"/>
                    </a:lnTo>
                    <a:lnTo>
                      <a:pt x="2608" y="2606"/>
                    </a:lnTo>
                    <a:lnTo>
                      <a:pt x="2608" y="2694"/>
                    </a:lnTo>
                    <a:lnTo>
                      <a:pt x="2667" y="2754"/>
                    </a:lnTo>
                    <a:lnTo>
                      <a:pt x="2667" y="2782"/>
                    </a:lnTo>
                    <a:lnTo>
                      <a:pt x="2638" y="2812"/>
                    </a:lnTo>
                    <a:lnTo>
                      <a:pt x="2578" y="2812"/>
                    </a:lnTo>
                    <a:lnTo>
                      <a:pt x="2547" y="2842"/>
                    </a:lnTo>
                    <a:lnTo>
                      <a:pt x="2578" y="2873"/>
                    </a:lnTo>
                    <a:lnTo>
                      <a:pt x="2547" y="2901"/>
                    </a:lnTo>
                    <a:lnTo>
                      <a:pt x="2547" y="2931"/>
                    </a:lnTo>
                    <a:lnTo>
                      <a:pt x="2490" y="2991"/>
                    </a:lnTo>
                    <a:lnTo>
                      <a:pt x="2490" y="3049"/>
                    </a:lnTo>
                    <a:lnTo>
                      <a:pt x="2519" y="3080"/>
                    </a:lnTo>
                    <a:lnTo>
                      <a:pt x="2608" y="3080"/>
                    </a:lnTo>
                    <a:lnTo>
                      <a:pt x="2638" y="3049"/>
                    </a:lnTo>
                    <a:lnTo>
                      <a:pt x="2638" y="3019"/>
                    </a:lnTo>
                    <a:lnTo>
                      <a:pt x="2667" y="2991"/>
                    </a:lnTo>
                    <a:lnTo>
                      <a:pt x="2667" y="2960"/>
                    </a:lnTo>
                    <a:lnTo>
                      <a:pt x="2697" y="2960"/>
                    </a:lnTo>
                    <a:lnTo>
                      <a:pt x="2756" y="2901"/>
                    </a:lnTo>
                    <a:lnTo>
                      <a:pt x="2756" y="2812"/>
                    </a:lnTo>
                    <a:lnTo>
                      <a:pt x="2845" y="2724"/>
                    </a:lnTo>
                    <a:lnTo>
                      <a:pt x="2875" y="2754"/>
                    </a:lnTo>
                    <a:lnTo>
                      <a:pt x="2904" y="2724"/>
                    </a:lnTo>
                    <a:lnTo>
                      <a:pt x="2904" y="2576"/>
                    </a:lnTo>
                    <a:lnTo>
                      <a:pt x="2875" y="2546"/>
                    </a:lnTo>
                    <a:lnTo>
                      <a:pt x="2845" y="2546"/>
                    </a:lnTo>
                    <a:lnTo>
                      <a:pt x="2815" y="2517"/>
                    </a:lnTo>
                    <a:lnTo>
                      <a:pt x="2756" y="2517"/>
                    </a:lnTo>
                    <a:lnTo>
                      <a:pt x="2726" y="2487"/>
                    </a:lnTo>
                    <a:lnTo>
                      <a:pt x="2726" y="2426"/>
                    </a:lnTo>
                    <a:lnTo>
                      <a:pt x="2756" y="2399"/>
                    </a:lnTo>
                    <a:lnTo>
                      <a:pt x="2756" y="2339"/>
                    </a:lnTo>
                    <a:lnTo>
                      <a:pt x="2785" y="2308"/>
                    </a:lnTo>
                    <a:lnTo>
                      <a:pt x="2785" y="2281"/>
                    </a:lnTo>
                    <a:lnTo>
                      <a:pt x="2815" y="2251"/>
                    </a:lnTo>
                    <a:lnTo>
                      <a:pt x="2815" y="2220"/>
                    </a:lnTo>
                    <a:lnTo>
                      <a:pt x="2845" y="2220"/>
                    </a:lnTo>
                    <a:lnTo>
                      <a:pt x="2875" y="2190"/>
                    </a:lnTo>
                    <a:lnTo>
                      <a:pt x="2904" y="2220"/>
                    </a:lnTo>
                    <a:lnTo>
                      <a:pt x="2933" y="2220"/>
                    </a:lnTo>
                    <a:lnTo>
                      <a:pt x="2933" y="2251"/>
                    </a:lnTo>
                    <a:lnTo>
                      <a:pt x="2963" y="2251"/>
                    </a:lnTo>
                    <a:lnTo>
                      <a:pt x="2993" y="2281"/>
                    </a:lnTo>
                    <a:lnTo>
                      <a:pt x="3113" y="2281"/>
                    </a:lnTo>
                    <a:lnTo>
                      <a:pt x="3113" y="2308"/>
                    </a:lnTo>
                    <a:lnTo>
                      <a:pt x="3140" y="2339"/>
                    </a:lnTo>
                    <a:lnTo>
                      <a:pt x="3140" y="2369"/>
                    </a:lnTo>
                    <a:lnTo>
                      <a:pt x="3201" y="2426"/>
                    </a:lnTo>
                    <a:lnTo>
                      <a:pt x="3259" y="2426"/>
                    </a:lnTo>
                    <a:lnTo>
                      <a:pt x="3259" y="2369"/>
                    </a:lnTo>
                    <a:lnTo>
                      <a:pt x="3289" y="2308"/>
                    </a:lnTo>
                    <a:lnTo>
                      <a:pt x="3259" y="2281"/>
                    </a:lnTo>
                    <a:lnTo>
                      <a:pt x="3231" y="2281"/>
                    </a:lnTo>
                    <a:lnTo>
                      <a:pt x="3113" y="2162"/>
                    </a:lnTo>
                    <a:lnTo>
                      <a:pt x="3113" y="2132"/>
                    </a:lnTo>
                    <a:lnTo>
                      <a:pt x="3052" y="2132"/>
                    </a:lnTo>
                    <a:lnTo>
                      <a:pt x="3022" y="2101"/>
                    </a:lnTo>
                    <a:lnTo>
                      <a:pt x="2993" y="2101"/>
                    </a:lnTo>
                    <a:lnTo>
                      <a:pt x="2963" y="2072"/>
                    </a:lnTo>
                    <a:lnTo>
                      <a:pt x="2933" y="2072"/>
                    </a:lnTo>
                    <a:lnTo>
                      <a:pt x="2875" y="2013"/>
                    </a:lnTo>
                    <a:lnTo>
                      <a:pt x="2845" y="2013"/>
                    </a:lnTo>
                    <a:lnTo>
                      <a:pt x="2815" y="1983"/>
                    </a:lnTo>
                    <a:lnTo>
                      <a:pt x="2785" y="1983"/>
                    </a:lnTo>
                    <a:lnTo>
                      <a:pt x="2726" y="1953"/>
                    </a:lnTo>
                    <a:lnTo>
                      <a:pt x="2697" y="1953"/>
                    </a:lnTo>
                    <a:lnTo>
                      <a:pt x="2638" y="1926"/>
                    </a:lnTo>
                    <a:lnTo>
                      <a:pt x="2608" y="1895"/>
                    </a:lnTo>
                    <a:lnTo>
                      <a:pt x="2578" y="1895"/>
                    </a:lnTo>
                    <a:lnTo>
                      <a:pt x="2547" y="1865"/>
                    </a:lnTo>
                    <a:lnTo>
                      <a:pt x="2547" y="1806"/>
                    </a:lnTo>
                    <a:lnTo>
                      <a:pt x="2578" y="1806"/>
                    </a:lnTo>
                    <a:lnTo>
                      <a:pt x="2608" y="1776"/>
                    </a:lnTo>
                    <a:lnTo>
                      <a:pt x="2608" y="1747"/>
                    </a:lnTo>
                    <a:lnTo>
                      <a:pt x="2578" y="1717"/>
                    </a:lnTo>
                    <a:lnTo>
                      <a:pt x="2310" y="1717"/>
                    </a:lnTo>
                    <a:lnTo>
                      <a:pt x="2283" y="1688"/>
                    </a:lnTo>
                    <a:lnTo>
                      <a:pt x="2222" y="1688"/>
                    </a:lnTo>
                    <a:lnTo>
                      <a:pt x="2222" y="1658"/>
                    </a:lnTo>
                    <a:lnTo>
                      <a:pt x="2192" y="1628"/>
                    </a:lnTo>
                    <a:lnTo>
                      <a:pt x="2164" y="1628"/>
                    </a:lnTo>
                    <a:lnTo>
                      <a:pt x="2015" y="1479"/>
                    </a:lnTo>
                    <a:lnTo>
                      <a:pt x="1985" y="1422"/>
                    </a:lnTo>
                    <a:lnTo>
                      <a:pt x="1985" y="1392"/>
                    </a:lnTo>
                    <a:lnTo>
                      <a:pt x="1955" y="1361"/>
                    </a:lnTo>
                    <a:lnTo>
                      <a:pt x="1955" y="1303"/>
                    </a:lnTo>
                    <a:lnTo>
                      <a:pt x="1926" y="1272"/>
                    </a:lnTo>
                    <a:lnTo>
                      <a:pt x="1926" y="1215"/>
                    </a:lnTo>
                    <a:lnTo>
                      <a:pt x="1896" y="1185"/>
                    </a:lnTo>
                    <a:lnTo>
                      <a:pt x="1896" y="1154"/>
                    </a:lnTo>
                    <a:lnTo>
                      <a:pt x="1838" y="1154"/>
                    </a:lnTo>
                    <a:lnTo>
                      <a:pt x="1778" y="1097"/>
                    </a:lnTo>
                    <a:lnTo>
                      <a:pt x="1748" y="1097"/>
                    </a:lnTo>
                    <a:lnTo>
                      <a:pt x="1719" y="1066"/>
                    </a:lnTo>
                    <a:lnTo>
                      <a:pt x="1660" y="1036"/>
                    </a:lnTo>
                    <a:lnTo>
                      <a:pt x="1630" y="1036"/>
                    </a:lnTo>
                    <a:lnTo>
                      <a:pt x="1601" y="1006"/>
                    </a:lnTo>
                    <a:lnTo>
                      <a:pt x="1601" y="977"/>
                    </a:lnTo>
                    <a:lnTo>
                      <a:pt x="1571" y="947"/>
                    </a:lnTo>
                    <a:lnTo>
                      <a:pt x="1541" y="947"/>
                    </a:lnTo>
                    <a:lnTo>
                      <a:pt x="1541" y="799"/>
                    </a:lnTo>
                    <a:lnTo>
                      <a:pt x="1511" y="799"/>
                    </a:lnTo>
                    <a:lnTo>
                      <a:pt x="1511" y="769"/>
                    </a:lnTo>
                    <a:lnTo>
                      <a:pt x="1541" y="741"/>
                    </a:lnTo>
                    <a:lnTo>
                      <a:pt x="1571" y="769"/>
                    </a:lnTo>
                    <a:lnTo>
                      <a:pt x="1571" y="741"/>
                    </a:lnTo>
                    <a:lnTo>
                      <a:pt x="1601" y="711"/>
                    </a:lnTo>
                    <a:lnTo>
                      <a:pt x="1541" y="651"/>
                    </a:lnTo>
                    <a:lnTo>
                      <a:pt x="1541" y="622"/>
                    </a:lnTo>
                    <a:lnTo>
                      <a:pt x="1511" y="622"/>
                    </a:lnTo>
                    <a:lnTo>
                      <a:pt x="1511" y="532"/>
                    </a:lnTo>
                    <a:lnTo>
                      <a:pt x="1541" y="532"/>
                    </a:lnTo>
                    <a:lnTo>
                      <a:pt x="1571" y="504"/>
                    </a:lnTo>
                    <a:lnTo>
                      <a:pt x="1601" y="504"/>
                    </a:lnTo>
                    <a:lnTo>
                      <a:pt x="1571" y="532"/>
                    </a:lnTo>
                    <a:lnTo>
                      <a:pt x="1601" y="532"/>
                    </a:lnTo>
                    <a:lnTo>
                      <a:pt x="1660" y="504"/>
                    </a:lnTo>
                    <a:lnTo>
                      <a:pt x="1689" y="474"/>
                    </a:lnTo>
                    <a:lnTo>
                      <a:pt x="1748" y="474"/>
                    </a:lnTo>
                    <a:lnTo>
                      <a:pt x="1748" y="444"/>
                    </a:lnTo>
                    <a:lnTo>
                      <a:pt x="1838" y="444"/>
                    </a:lnTo>
                    <a:lnTo>
                      <a:pt x="1867" y="414"/>
                    </a:lnTo>
                    <a:lnTo>
                      <a:pt x="1896" y="386"/>
                    </a:lnTo>
                    <a:lnTo>
                      <a:pt x="1867" y="356"/>
                    </a:lnTo>
                    <a:lnTo>
                      <a:pt x="1867" y="325"/>
                    </a:lnTo>
                    <a:lnTo>
                      <a:pt x="1896" y="295"/>
                    </a:lnTo>
                    <a:lnTo>
                      <a:pt x="1867" y="268"/>
                    </a:lnTo>
                    <a:lnTo>
                      <a:pt x="1838" y="268"/>
                    </a:lnTo>
                    <a:lnTo>
                      <a:pt x="1838" y="237"/>
                    </a:lnTo>
                    <a:lnTo>
                      <a:pt x="1867" y="207"/>
                    </a:lnTo>
                    <a:lnTo>
                      <a:pt x="1896" y="207"/>
                    </a:lnTo>
                    <a:lnTo>
                      <a:pt x="1896" y="177"/>
                    </a:lnTo>
                    <a:lnTo>
                      <a:pt x="1867" y="177"/>
                    </a:lnTo>
                    <a:lnTo>
                      <a:pt x="1838" y="149"/>
                    </a:lnTo>
                    <a:lnTo>
                      <a:pt x="1808" y="149"/>
                    </a:lnTo>
                    <a:lnTo>
                      <a:pt x="1808" y="177"/>
                    </a:lnTo>
                    <a:lnTo>
                      <a:pt x="1778" y="149"/>
                    </a:lnTo>
                    <a:close/>
                  </a:path>
                </a:pathLst>
              </a:custGeom>
              <a:solidFill>
                <a:srgbClr val="FFFF7F"/>
              </a:solidFill>
              <a:ln w="9525">
                <a:noFill/>
                <a:round/>
                <a:headEnd/>
                <a:tailEnd/>
              </a:ln>
            </p:spPr>
            <p:txBody>
              <a:bodyPr/>
              <a:lstStyle/>
              <a:p>
                <a:endParaRPr lang="en-GB"/>
              </a:p>
            </p:txBody>
          </p:sp>
          <p:sp>
            <p:nvSpPr>
              <p:cNvPr id="23651" name="Freeform 99"/>
              <p:cNvSpPr>
                <a:spLocks/>
              </p:cNvSpPr>
              <p:nvPr/>
            </p:nvSpPr>
            <p:spPr bwMode="auto">
              <a:xfrm>
                <a:off x="3442" y="2874"/>
                <a:ext cx="23" cy="23"/>
              </a:xfrm>
              <a:custGeom>
                <a:avLst/>
                <a:gdLst/>
                <a:ahLst/>
                <a:cxnLst>
                  <a:cxn ang="0">
                    <a:pos x="88" y="30"/>
                  </a:cxn>
                  <a:cxn ang="0">
                    <a:pos x="59" y="0"/>
                  </a:cxn>
                  <a:cxn ang="0">
                    <a:pos x="0" y="0"/>
                  </a:cxn>
                  <a:cxn ang="0">
                    <a:pos x="29" y="30"/>
                  </a:cxn>
                  <a:cxn ang="0">
                    <a:pos x="59" y="30"/>
                  </a:cxn>
                  <a:cxn ang="0">
                    <a:pos x="59" y="90"/>
                  </a:cxn>
                  <a:cxn ang="0">
                    <a:pos x="88" y="60"/>
                  </a:cxn>
                  <a:cxn ang="0">
                    <a:pos x="88" y="30"/>
                  </a:cxn>
                </a:cxnLst>
                <a:rect l="0" t="0" r="r" b="b"/>
                <a:pathLst>
                  <a:path w="88" h="90">
                    <a:moveTo>
                      <a:pt x="88" y="30"/>
                    </a:moveTo>
                    <a:lnTo>
                      <a:pt x="59" y="0"/>
                    </a:lnTo>
                    <a:lnTo>
                      <a:pt x="0" y="0"/>
                    </a:lnTo>
                    <a:lnTo>
                      <a:pt x="29" y="30"/>
                    </a:lnTo>
                    <a:lnTo>
                      <a:pt x="59" y="30"/>
                    </a:lnTo>
                    <a:lnTo>
                      <a:pt x="59" y="90"/>
                    </a:lnTo>
                    <a:lnTo>
                      <a:pt x="88" y="60"/>
                    </a:lnTo>
                    <a:lnTo>
                      <a:pt x="88" y="30"/>
                    </a:lnTo>
                    <a:close/>
                  </a:path>
                </a:pathLst>
              </a:custGeom>
              <a:solidFill>
                <a:srgbClr val="FFFF7F"/>
              </a:solidFill>
              <a:ln w="9525">
                <a:noFill/>
                <a:round/>
                <a:headEnd/>
                <a:tailEnd/>
              </a:ln>
            </p:spPr>
            <p:txBody>
              <a:bodyPr/>
              <a:lstStyle/>
              <a:p>
                <a:endParaRPr lang="en-GB"/>
              </a:p>
            </p:txBody>
          </p:sp>
          <p:sp>
            <p:nvSpPr>
              <p:cNvPr id="23652" name="Freeform 100"/>
              <p:cNvSpPr>
                <a:spLocks/>
              </p:cNvSpPr>
              <p:nvPr/>
            </p:nvSpPr>
            <p:spPr bwMode="auto">
              <a:xfrm>
                <a:off x="3843" y="3141"/>
                <a:ext cx="125" cy="252"/>
              </a:xfrm>
              <a:custGeom>
                <a:avLst/>
                <a:gdLst/>
                <a:ahLst/>
                <a:cxnLst>
                  <a:cxn ang="0">
                    <a:pos x="177" y="31"/>
                  </a:cxn>
                  <a:cxn ang="0">
                    <a:pos x="88" y="0"/>
                  </a:cxn>
                  <a:cxn ang="0">
                    <a:pos x="28" y="91"/>
                  </a:cxn>
                  <a:cxn ang="0">
                    <a:pos x="0" y="179"/>
                  </a:cxn>
                  <a:cxn ang="0">
                    <a:pos x="28" y="268"/>
                  </a:cxn>
                  <a:cxn ang="0">
                    <a:pos x="88" y="297"/>
                  </a:cxn>
                  <a:cxn ang="0">
                    <a:pos x="59" y="386"/>
                  </a:cxn>
                  <a:cxn ang="0">
                    <a:pos x="88" y="474"/>
                  </a:cxn>
                  <a:cxn ang="0">
                    <a:pos x="59" y="565"/>
                  </a:cxn>
                  <a:cxn ang="0">
                    <a:pos x="59" y="593"/>
                  </a:cxn>
                  <a:cxn ang="0">
                    <a:pos x="28" y="653"/>
                  </a:cxn>
                  <a:cxn ang="0">
                    <a:pos x="59" y="711"/>
                  </a:cxn>
                  <a:cxn ang="0">
                    <a:pos x="88" y="741"/>
                  </a:cxn>
                  <a:cxn ang="0">
                    <a:pos x="59" y="802"/>
                  </a:cxn>
                  <a:cxn ang="0">
                    <a:pos x="147" y="860"/>
                  </a:cxn>
                  <a:cxn ang="0">
                    <a:pos x="207" y="890"/>
                  </a:cxn>
                  <a:cxn ang="0">
                    <a:pos x="237" y="947"/>
                  </a:cxn>
                  <a:cxn ang="0">
                    <a:pos x="266" y="1008"/>
                  </a:cxn>
                  <a:cxn ang="0">
                    <a:pos x="325" y="978"/>
                  </a:cxn>
                  <a:cxn ang="0">
                    <a:pos x="355" y="860"/>
                  </a:cxn>
                  <a:cxn ang="0">
                    <a:pos x="384" y="860"/>
                  </a:cxn>
                  <a:cxn ang="0">
                    <a:pos x="414" y="802"/>
                  </a:cxn>
                  <a:cxn ang="0">
                    <a:pos x="444" y="741"/>
                  </a:cxn>
                  <a:cxn ang="0">
                    <a:pos x="502" y="711"/>
                  </a:cxn>
                  <a:cxn ang="0">
                    <a:pos x="474" y="622"/>
                  </a:cxn>
                  <a:cxn ang="0">
                    <a:pos x="474" y="593"/>
                  </a:cxn>
                  <a:cxn ang="0">
                    <a:pos x="414" y="534"/>
                  </a:cxn>
                  <a:cxn ang="0">
                    <a:pos x="355" y="504"/>
                  </a:cxn>
                  <a:cxn ang="0">
                    <a:pos x="325" y="356"/>
                  </a:cxn>
                  <a:cxn ang="0">
                    <a:pos x="355" y="297"/>
                  </a:cxn>
                  <a:cxn ang="0">
                    <a:pos x="384" y="238"/>
                  </a:cxn>
                  <a:cxn ang="0">
                    <a:pos x="355" y="179"/>
                  </a:cxn>
                  <a:cxn ang="0">
                    <a:pos x="325" y="119"/>
                  </a:cxn>
                  <a:cxn ang="0">
                    <a:pos x="266" y="91"/>
                  </a:cxn>
                </a:cxnLst>
                <a:rect l="0" t="0" r="r" b="b"/>
                <a:pathLst>
                  <a:path w="502" h="1008">
                    <a:moveTo>
                      <a:pt x="207" y="31"/>
                    </a:moveTo>
                    <a:lnTo>
                      <a:pt x="177" y="31"/>
                    </a:lnTo>
                    <a:lnTo>
                      <a:pt x="147" y="61"/>
                    </a:lnTo>
                    <a:lnTo>
                      <a:pt x="88" y="0"/>
                    </a:lnTo>
                    <a:lnTo>
                      <a:pt x="88" y="31"/>
                    </a:lnTo>
                    <a:lnTo>
                      <a:pt x="28" y="91"/>
                    </a:lnTo>
                    <a:lnTo>
                      <a:pt x="28" y="149"/>
                    </a:lnTo>
                    <a:lnTo>
                      <a:pt x="0" y="179"/>
                    </a:lnTo>
                    <a:lnTo>
                      <a:pt x="28" y="179"/>
                    </a:lnTo>
                    <a:lnTo>
                      <a:pt x="28" y="268"/>
                    </a:lnTo>
                    <a:lnTo>
                      <a:pt x="59" y="268"/>
                    </a:lnTo>
                    <a:lnTo>
                      <a:pt x="88" y="297"/>
                    </a:lnTo>
                    <a:lnTo>
                      <a:pt x="88" y="356"/>
                    </a:lnTo>
                    <a:lnTo>
                      <a:pt x="59" y="386"/>
                    </a:lnTo>
                    <a:lnTo>
                      <a:pt x="59" y="447"/>
                    </a:lnTo>
                    <a:lnTo>
                      <a:pt x="88" y="474"/>
                    </a:lnTo>
                    <a:lnTo>
                      <a:pt x="59" y="504"/>
                    </a:lnTo>
                    <a:lnTo>
                      <a:pt x="59" y="565"/>
                    </a:lnTo>
                    <a:lnTo>
                      <a:pt x="88" y="565"/>
                    </a:lnTo>
                    <a:lnTo>
                      <a:pt x="59" y="593"/>
                    </a:lnTo>
                    <a:lnTo>
                      <a:pt x="59" y="622"/>
                    </a:lnTo>
                    <a:lnTo>
                      <a:pt x="28" y="653"/>
                    </a:lnTo>
                    <a:lnTo>
                      <a:pt x="28" y="711"/>
                    </a:lnTo>
                    <a:lnTo>
                      <a:pt x="59" y="711"/>
                    </a:lnTo>
                    <a:lnTo>
                      <a:pt x="59" y="741"/>
                    </a:lnTo>
                    <a:lnTo>
                      <a:pt x="88" y="741"/>
                    </a:lnTo>
                    <a:lnTo>
                      <a:pt x="59" y="772"/>
                    </a:lnTo>
                    <a:lnTo>
                      <a:pt x="59" y="802"/>
                    </a:lnTo>
                    <a:lnTo>
                      <a:pt x="118" y="860"/>
                    </a:lnTo>
                    <a:lnTo>
                      <a:pt x="147" y="860"/>
                    </a:lnTo>
                    <a:lnTo>
                      <a:pt x="177" y="890"/>
                    </a:lnTo>
                    <a:lnTo>
                      <a:pt x="207" y="890"/>
                    </a:lnTo>
                    <a:lnTo>
                      <a:pt x="207" y="920"/>
                    </a:lnTo>
                    <a:lnTo>
                      <a:pt x="237" y="947"/>
                    </a:lnTo>
                    <a:lnTo>
                      <a:pt x="237" y="1008"/>
                    </a:lnTo>
                    <a:lnTo>
                      <a:pt x="266" y="1008"/>
                    </a:lnTo>
                    <a:lnTo>
                      <a:pt x="295" y="1008"/>
                    </a:lnTo>
                    <a:lnTo>
                      <a:pt x="325" y="978"/>
                    </a:lnTo>
                    <a:lnTo>
                      <a:pt x="325" y="890"/>
                    </a:lnTo>
                    <a:lnTo>
                      <a:pt x="355" y="860"/>
                    </a:lnTo>
                    <a:lnTo>
                      <a:pt x="384" y="890"/>
                    </a:lnTo>
                    <a:lnTo>
                      <a:pt x="384" y="860"/>
                    </a:lnTo>
                    <a:lnTo>
                      <a:pt x="414" y="860"/>
                    </a:lnTo>
                    <a:lnTo>
                      <a:pt x="414" y="802"/>
                    </a:lnTo>
                    <a:lnTo>
                      <a:pt x="444" y="772"/>
                    </a:lnTo>
                    <a:lnTo>
                      <a:pt x="444" y="741"/>
                    </a:lnTo>
                    <a:lnTo>
                      <a:pt x="474" y="741"/>
                    </a:lnTo>
                    <a:lnTo>
                      <a:pt x="502" y="711"/>
                    </a:lnTo>
                    <a:lnTo>
                      <a:pt x="502" y="653"/>
                    </a:lnTo>
                    <a:lnTo>
                      <a:pt x="474" y="622"/>
                    </a:lnTo>
                    <a:lnTo>
                      <a:pt x="502" y="622"/>
                    </a:lnTo>
                    <a:lnTo>
                      <a:pt x="474" y="593"/>
                    </a:lnTo>
                    <a:lnTo>
                      <a:pt x="414" y="593"/>
                    </a:lnTo>
                    <a:lnTo>
                      <a:pt x="414" y="534"/>
                    </a:lnTo>
                    <a:lnTo>
                      <a:pt x="384" y="534"/>
                    </a:lnTo>
                    <a:lnTo>
                      <a:pt x="355" y="504"/>
                    </a:lnTo>
                    <a:lnTo>
                      <a:pt x="355" y="386"/>
                    </a:lnTo>
                    <a:lnTo>
                      <a:pt x="325" y="356"/>
                    </a:lnTo>
                    <a:lnTo>
                      <a:pt x="355" y="356"/>
                    </a:lnTo>
                    <a:lnTo>
                      <a:pt x="355" y="297"/>
                    </a:lnTo>
                    <a:lnTo>
                      <a:pt x="355" y="268"/>
                    </a:lnTo>
                    <a:lnTo>
                      <a:pt x="384" y="238"/>
                    </a:lnTo>
                    <a:lnTo>
                      <a:pt x="355" y="209"/>
                    </a:lnTo>
                    <a:lnTo>
                      <a:pt x="355" y="179"/>
                    </a:lnTo>
                    <a:lnTo>
                      <a:pt x="325" y="149"/>
                    </a:lnTo>
                    <a:lnTo>
                      <a:pt x="325" y="119"/>
                    </a:lnTo>
                    <a:lnTo>
                      <a:pt x="266" y="119"/>
                    </a:lnTo>
                    <a:lnTo>
                      <a:pt x="266" y="91"/>
                    </a:lnTo>
                    <a:lnTo>
                      <a:pt x="207" y="31"/>
                    </a:lnTo>
                    <a:close/>
                  </a:path>
                </a:pathLst>
              </a:custGeom>
              <a:solidFill>
                <a:srgbClr val="4CB47E"/>
              </a:solidFill>
              <a:ln w="9525">
                <a:noFill/>
                <a:round/>
                <a:headEnd/>
                <a:tailEnd/>
              </a:ln>
            </p:spPr>
            <p:txBody>
              <a:bodyPr/>
              <a:lstStyle/>
              <a:p>
                <a:endParaRPr lang="en-GB"/>
              </a:p>
            </p:txBody>
          </p:sp>
          <p:sp>
            <p:nvSpPr>
              <p:cNvPr id="23653" name="Freeform 101"/>
              <p:cNvSpPr>
                <a:spLocks/>
              </p:cNvSpPr>
              <p:nvPr/>
            </p:nvSpPr>
            <p:spPr bwMode="auto">
              <a:xfrm>
                <a:off x="3768" y="3141"/>
                <a:ext cx="16" cy="15"/>
              </a:xfrm>
              <a:custGeom>
                <a:avLst/>
                <a:gdLst/>
                <a:ahLst/>
                <a:cxnLst>
                  <a:cxn ang="0">
                    <a:pos x="61" y="61"/>
                  </a:cxn>
                  <a:cxn ang="0">
                    <a:pos x="61" y="31"/>
                  </a:cxn>
                  <a:cxn ang="0">
                    <a:pos x="31" y="0"/>
                  </a:cxn>
                  <a:cxn ang="0">
                    <a:pos x="0" y="0"/>
                  </a:cxn>
                  <a:cxn ang="0">
                    <a:pos x="61" y="61"/>
                  </a:cxn>
                </a:cxnLst>
                <a:rect l="0" t="0" r="r" b="b"/>
                <a:pathLst>
                  <a:path w="61" h="61">
                    <a:moveTo>
                      <a:pt x="61" y="61"/>
                    </a:moveTo>
                    <a:lnTo>
                      <a:pt x="61" y="31"/>
                    </a:lnTo>
                    <a:lnTo>
                      <a:pt x="31" y="0"/>
                    </a:lnTo>
                    <a:lnTo>
                      <a:pt x="0" y="0"/>
                    </a:lnTo>
                    <a:lnTo>
                      <a:pt x="61" y="61"/>
                    </a:lnTo>
                    <a:close/>
                  </a:path>
                </a:pathLst>
              </a:custGeom>
              <a:solidFill>
                <a:srgbClr val="CCE83A"/>
              </a:solidFill>
              <a:ln w="9525">
                <a:noFill/>
                <a:round/>
                <a:headEnd/>
                <a:tailEnd/>
              </a:ln>
            </p:spPr>
            <p:txBody>
              <a:bodyPr/>
              <a:lstStyle/>
              <a:p>
                <a:endParaRPr lang="en-GB"/>
              </a:p>
            </p:txBody>
          </p:sp>
          <p:sp>
            <p:nvSpPr>
              <p:cNvPr id="23654" name="Rectangle 102"/>
              <p:cNvSpPr>
                <a:spLocks noChangeArrowheads="1"/>
              </p:cNvSpPr>
              <p:nvPr/>
            </p:nvSpPr>
            <p:spPr bwMode="auto">
              <a:xfrm>
                <a:off x="3731" y="3119"/>
                <a:ext cx="8" cy="7"/>
              </a:xfrm>
              <a:prstGeom prst="rect">
                <a:avLst/>
              </a:prstGeom>
              <a:solidFill>
                <a:srgbClr val="CCE83A"/>
              </a:solidFill>
              <a:ln w="9525">
                <a:noFill/>
                <a:miter lim="800000"/>
                <a:headEnd/>
                <a:tailEnd/>
              </a:ln>
            </p:spPr>
            <p:txBody>
              <a:bodyPr/>
              <a:lstStyle/>
              <a:p>
                <a:endParaRPr lang="en-GB"/>
              </a:p>
            </p:txBody>
          </p:sp>
          <p:sp>
            <p:nvSpPr>
              <p:cNvPr id="23655" name="Freeform 103"/>
              <p:cNvSpPr>
                <a:spLocks/>
              </p:cNvSpPr>
              <p:nvPr/>
            </p:nvSpPr>
            <p:spPr bwMode="auto">
              <a:xfrm>
                <a:off x="3754" y="3134"/>
                <a:ext cx="14" cy="7"/>
              </a:xfrm>
              <a:custGeom>
                <a:avLst/>
                <a:gdLst/>
                <a:ahLst/>
                <a:cxnLst>
                  <a:cxn ang="0">
                    <a:pos x="27" y="0"/>
                  </a:cxn>
                  <a:cxn ang="0">
                    <a:pos x="0" y="0"/>
                  </a:cxn>
                  <a:cxn ang="0">
                    <a:pos x="27" y="28"/>
                  </a:cxn>
                  <a:cxn ang="0">
                    <a:pos x="57" y="28"/>
                  </a:cxn>
                  <a:cxn ang="0">
                    <a:pos x="27" y="0"/>
                  </a:cxn>
                </a:cxnLst>
                <a:rect l="0" t="0" r="r" b="b"/>
                <a:pathLst>
                  <a:path w="57" h="28">
                    <a:moveTo>
                      <a:pt x="27" y="0"/>
                    </a:moveTo>
                    <a:lnTo>
                      <a:pt x="0" y="0"/>
                    </a:lnTo>
                    <a:lnTo>
                      <a:pt x="27" y="28"/>
                    </a:lnTo>
                    <a:lnTo>
                      <a:pt x="57" y="28"/>
                    </a:lnTo>
                    <a:lnTo>
                      <a:pt x="27" y="0"/>
                    </a:lnTo>
                    <a:close/>
                  </a:path>
                </a:pathLst>
              </a:custGeom>
              <a:solidFill>
                <a:srgbClr val="CCE83A"/>
              </a:solidFill>
              <a:ln w="9525">
                <a:noFill/>
                <a:round/>
                <a:headEnd/>
                <a:tailEnd/>
              </a:ln>
            </p:spPr>
            <p:txBody>
              <a:bodyPr/>
              <a:lstStyle/>
              <a:p>
                <a:endParaRPr lang="en-GB"/>
              </a:p>
            </p:txBody>
          </p:sp>
          <p:sp>
            <p:nvSpPr>
              <p:cNvPr id="23656" name="Freeform 104"/>
              <p:cNvSpPr>
                <a:spLocks/>
              </p:cNvSpPr>
              <p:nvPr/>
            </p:nvSpPr>
            <p:spPr bwMode="auto">
              <a:xfrm>
                <a:off x="3739" y="3126"/>
                <a:ext cx="15" cy="8"/>
              </a:xfrm>
              <a:custGeom>
                <a:avLst/>
                <a:gdLst/>
                <a:ahLst/>
                <a:cxnLst>
                  <a:cxn ang="0">
                    <a:pos x="30" y="29"/>
                  </a:cxn>
                  <a:cxn ang="0">
                    <a:pos x="61" y="29"/>
                  </a:cxn>
                  <a:cxn ang="0">
                    <a:pos x="30" y="0"/>
                  </a:cxn>
                  <a:cxn ang="0">
                    <a:pos x="0" y="0"/>
                  </a:cxn>
                  <a:cxn ang="0">
                    <a:pos x="30" y="29"/>
                  </a:cxn>
                </a:cxnLst>
                <a:rect l="0" t="0" r="r" b="b"/>
                <a:pathLst>
                  <a:path w="61" h="29">
                    <a:moveTo>
                      <a:pt x="30" y="29"/>
                    </a:moveTo>
                    <a:lnTo>
                      <a:pt x="61" y="29"/>
                    </a:lnTo>
                    <a:lnTo>
                      <a:pt x="30" y="0"/>
                    </a:lnTo>
                    <a:lnTo>
                      <a:pt x="0" y="0"/>
                    </a:lnTo>
                    <a:lnTo>
                      <a:pt x="30" y="29"/>
                    </a:lnTo>
                    <a:close/>
                  </a:path>
                </a:pathLst>
              </a:custGeom>
              <a:solidFill>
                <a:srgbClr val="CCE83A"/>
              </a:solidFill>
              <a:ln w="9525">
                <a:noFill/>
                <a:round/>
                <a:headEnd/>
                <a:tailEnd/>
              </a:ln>
            </p:spPr>
            <p:txBody>
              <a:bodyPr/>
              <a:lstStyle/>
              <a:p>
                <a:endParaRPr lang="en-GB"/>
              </a:p>
            </p:txBody>
          </p:sp>
          <p:sp>
            <p:nvSpPr>
              <p:cNvPr id="23657" name="Freeform 105"/>
              <p:cNvSpPr>
                <a:spLocks/>
              </p:cNvSpPr>
              <p:nvPr/>
            </p:nvSpPr>
            <p:spPr bwMode="auto">
              <a:xfrm>
                <a:off x="2931" y="2712"/>
                <a:ext cx="304" cy="162"/>
              </a:xfrm>
              <a:custGeom>
                <a:avLst/>
                <a:gdLst/>
                <a:ahLst/>
                <a:cxnLst>
                  <a:cxn ang="0">
                    <a:pos x="712" y="59"/>
                  </a:cxn>
                  <a:cxn ang="0">
                    <a:pos x="414" y="89"/>
                  </a:cxn>
                  <a:cxn ang="0">
                    <a:pos x="357" y="119"/>
                  </a:cxn>
                  <a:cxn ang="0">
                    <a:pos x="296" y="89"/>
                  </a:cxn>
                  <a:cxn ang="0">
                    <a:pos x="266" y="149"/>
                  </a:cxn>
                  <a:cxn ang="0">
                    <a:pos x="148" y="296"/>
                  </a:cxn>
                  <a:cxn ang="0">
                    <a:pos x="29" y="444"/>
                  </a:cxn>
                  <a:cxn ang="0">
                    <a:pos x="59" y="474"/>
                  </a:cxn>
                  <a:cxn ang="0">
                    <a:pos x="59" y="532"/>
                  </a:cxn>
                  <a:cxn ang="0">
                    <a:pos x="89" y="474"/>
                  </a:cxn>
                  <a:cxn ang="0">
                    <a:pos x="238" y="444"/>
                  </a:cxn>
                  <a:cxn ang="0">
                    <a:pos x="266" y="562"/>
                  </a:cxn>
                  <a:cxn ang="0">
                    <a:pos x="296" y="623"/>
                  </a:cxn>
                  <a:cxn ang="0">
                    <a:pos x="445" y="593"/>
                  </a:cxn>
                  <a:cxn ang="0">
                    <a:pos x="503" y="623"/>
                  </a:cxn>
                  <a:cxn ang="0">
                    <a:pos x="594" y="505"/>
                  </a:cxn>
                  <a:cxn ang="0">
                    <a:pos x="682" y="474"/>
                  </a:cxn>
                  <a:cxn ang="0">
                    <a:pos x="741" y="562"/>
                  </a:cxn>
                  <a:cxn ang="0">
                    <a:pos x="771" y="593"/>
                  </a:cxn>
                  <a:cxn ang="0">
                    <a:pos x="801" y="651"/>
                  </a:cxn>
                  <a:cxn ang="0">
                    <a:pos x="830" y="593"/>
                  </a:cxn>
                  <a:cxn ang="0">
                    <a:pos x="859" y="532"/>
                  </a:cxn>
                  <a:cxn ang="0">
                    <a:pos x="889" y="414"/>
                  </a:cxn>
                  <a:cxn ang="0">
                    <a:pos x="949" y="474"/>
                  </a:cxn>
                  <a:cxn ang="0">
                    <a:pos x="1008" y="474"/>
                  </a:cxn>
                  <a:cxn ang="0">
                    <a:pos x="1096" y="505"/>
                  </a:cxn>
                  <a:cxn ang="0">
                    <a:pos x="1126" y="444"/>
                  </a:cxn>
                  <a:cxn ang="0">
                    <a:pos x="1096" y="414"/>
                  </a:cxn>
                  <a:cxn ang="0">
                    <a:pos x="1156" y="386"/>
                  </a:cxn>
                  <a:cxn ang="0">
                    <a:pos x="1215" y="414"/>
                  </a:cxn>
                  <a:cxn ang="0">
                    <a:pos x="1215" y="267"/>
                  </a:cxn>
                  <a:cxn ang="0">
                    <a:pos x="1126" y="296"/>
                  </a:cxn>
                  <a:cxn ang="0">
                    <a:pos x="1068" y="267"/>
                  </a:cxn>
                  <a:cxn ang="0">
                    <a:pos x="978" y="237"/>
                  </a:cxn>
                  <a:cxn ang="0">
                    <a:pos x="949" y="207"/>
                  </a:cxn>
                  <a:cxn ang="0">
                    <a:pos x="978" y="119"/>
                  </a:cxn>
                  <a:cxn ang="0">
                    <a:pos x="978" y="89"/>
                  </a:cxn>
                  <a:cxn ang="0">
                    <a:pos x="919" y="59"/>
                  </a:cxn>
                  <a:cxn ang="0">
                    <a:pos x="741" y="30"/>
                  </a:cxn>
                  <a:cxn ang="0">
                    <a:pos x="682" y="0"/>
                  </a:cxn>
                  <a:cxn ang="0">
                    <a:pos x="712" y="30"/>
                  </a:cxn>
                </a:cxnLst>
                <a:rect l="0" t="0" r="r" b="b"/>
                <a:pathLst>
                  <a:path w="1215" h="651">
                    <a:moveTo>
                      <a:pt x="712" y="30"/>
                    </a:moveTo>
                    <a:lnTo>
                      <a:pt x="712" y="59"/>
                    </a:lnTo>
                    <a:lnTo>
                      <a:pt x="445" y="59"/>
                    </a:lnTo>
                    <a:lnTo>
                      <a:pt x="414" y="89"/>
                    </a:lnTo>
                    <a:lnTo>
                      <a:pt x="414" y="119"/>
                    </a:lnTo>
                    <a:lnTo>
                      <a:pt x="357" y="119"/>
                    </a:lnTo>
                    <a:lnTo>
                      <a:pt x="327" y="89"/>
                    </a:lnTo>
                    <a:lnTo>
                      <a:pt x="296" y="89"/>
                    </a:lnTo>
                    <a:lnTo>
                      <a:pt x="296" y="119"/>
                    </a:lnTo>
                    <a:lnTo>
                      <a:pt x="266" y="149"/>
                    </a:lnTo>
                    <a:lnTo>
                      <a:pt x="296" y="149"/>
                    </a:lnTo>
                    <a:lnTo>
                      <a:pt x="148" y="296"/>
                    </a:lnTo>
                    <a:lnTo>
                      <a:pt x="148" y="325"/>
                    </a:lnTo>
                    <a:lnTo>
                      <a:pt x="29" y="444"/>
                    </a:lnTo>
                    <a:lnTo>
                      <a:pt x="59" y="444"/>
                    </a:lnTo>
                    <a:lnTo>
                      <a:pt x="59" y="474"/>
                    </a:lnTo>
                    <a:lnTo>
                      <a:pt x="0" y="532"/>
                    </a:lnTo>
                    <a:lnTo>
                      <a:pt x="59" y="532"/>
                    </a:lnTo>
                    <a:lnTo>
                      <a:pt x="89" y="505"/>
                    </a:lnTo>
                    <a:lnTo>
                      <a:pt x="89" y="474"/>
                    </a:lnTo>
                    <a:lnTo>
                      <a:pt x="120" y="444"/>
                    </a:lnTo>
                    <a:lnTo>
                      <a:pt x="238" y="444"/>
                    </a:lnTo>
                    <a:lnTo>
                      <a:pt x="238" y="532"/>
                    </a:lnTo>
                    <a:lnTo>
                      <a:pt x="266" y="562"/>
                    </a:lnTo>
                    <a:lnTo>
                      <a:pt x="266" y="593"/>
                    </a:lnTo>
                    <a:lnTo>
                      <a:pt x="296" y="623"/>
                    </a:lnTo>
                    <a:lnTo>
                      <a:pt x="414" y="623"/>
                    </a:lnTo>
                    <a:lnTo>
                      <a:pt x="445" y="593"/>
                    </a:lnTo>
                    <a:lnTo>
                      <a:pt x="475" y="593"/>
                    </a:lnTo>
                    <a:lnTo>
                      <a:pt x="503" y="623"/>
                    </a:lnTo>
                    <a:lnTo>
                      <a:pt x="594" y="532"/>
                    </a:lnTo>
                    <a:lnTo>
                      <a:pt x="594" y="505"/>
                    </a:lnTo>
                    <a:lnTo>
                      <a:pt x="652" y="444"/>
                    </a:lnTo>
                    <a:lnTo>
                      <a:pt x="682" y="474"/>
                    </a:lnTo>
                    <a:lnTo>
                      <a:pt x="682" y="505"/>
                    </a:lnTo>
                    <a:lnTo>
                      <a:pt x="741" y="562"/>
                    </a:lnTo>
                    <a:lnTo>
                      <a:pt x="771" y="562"/>
                    </a:lnTo>
                    <a:lnTo>
                      <a:pt x="771" y="593"/>
                    </a:lnTo>
                    <a:lnTo>
                      <a:pt x="801" y="623"/>
                    </a:lnTo>
                    <a:lnTo>
                      <a:pt x="801" y="651"/>
                    </a:lnTo>
                    <a:lnTo>
                      <a:pt x="830" y="651"/>
                    </a:lnTo>
                    <a:lnTo>
                      <a:pt x="830" y="593"/>
                    </a:lnTo>
                    <a:lnTo>
                      <a:pt x="859" y="562"/>
                    </a:lnTo>
                    <a:lnTo>
                      <a:pt x="859" y="532"/>
                    </a:lnTo>
                    <a:lnTo>
                      <a:pt x="889" y="505"/>
                    </a:lnTo>
                    <a:lnTo>
                      <a:pt x="889" y="414"/>
                    </a:lnTo>
                    <a:lnTo>
                      <a:pt x="949" y="414"/>
                    </a:lnTo>
                    <a:lnTo>
                      <a:pt x="949" y="474"/>
                    </a:lnTo>
                    <a:lnTo>
                      <a:pt x="978" y="505"/>
                    </a:lnTo>
                    <a:lnTo>
                      <a:pt x="1008" y="474"/>
                    </a:lnTo>
                    <a:lnTo>
                      <a:pt x="1068" y="474"/>
                    </a:lnTo>
                    <a:lnTo>
                      <a:pt x="1096" y="505"/>
                    </a:lnTo>
                    <a:lnTo>
                      <a:pt x="1126" y="505"/>
                    </a:lnTo>
                    <a:lnTo>
                      <a:pt x="1126" y="444"/>
                    </a:lnTo>
                    <a:lnTo>
                      <a:pt x="1096" y="444"/>
                    </a:lnTo>
                    <a:lnTo>
                      <a:pt x="1096" y="414"/>
                    </a:lnTo>
                    <a:lnTo>
                      <a:pt x="1126" y="386"/>
                    </a:lnTo>
                    <a:lnTo>
                      <a:pt x="1156" y="386"/>
                    </a:lnTo>
                    <a:lnTo>
                      <a:pt x="1187" y="414"/>
                    </a:lnTo>
                    <a:lnTo>
                      <a:pt x="1215" y="414"/>
                    </a:lnTo>
                    <a:lnTo>
                      <a:pt x="1215" y="296"/>
                    </a:lnTo>
                    <a:lnTo>
                      <a:pt x="1215" y="267"/>
                    </a:lnTo>
                    <a:lnTo>
                      <a:pt x="1156" y="267"/>
                    </a:lnTo>
                    <a:lnTo>
                      <a:pt x="1126" y="296"/>
                    </a:lnTo>
                    <a:lnTo>
                      <a:pt x="1096" y="296"/>
                    </a:lnTo>
                    <a:lnTo>
                      <a:pt x="1068" y="267"/>
                    </a:lnTo>
                    <a:lnTo>
                      <a:pt x="1068" y="237"/>
                    </a:lnTo>
                    <a:lnTo>
                      <a:pt x="978" y="237"/>
                    </a:lnTo>
                    <a:lnTo>
                      <a:pt x="949" y="237"/>
                    </a:lnTo>
                    <a:lnTo>
                      <a:pt x="949" y="207"/>
                    </a:lnTo>
                    <a:lnTo>
                      <a:pt x="978" y="177"/>
                    </a:lnTo>
                    <a:lnTo>
                      <a:pt x="978" y="119"/>
                    </a:lnTo>
                    <a:lnTo>
                      <a:pt x="1008" y="119"/>
                    </a:lnTo>
                    <a:lnTo>
                      <a:pt x="978" y="89"/>
                    </a:lnTo>
                    <a:lnTo>
                      <a:pt x="978" y="59"/>
                    </a:lnTo>
                    <a:lnTo>
                      <a:pt x="919" y="59"/>
                    </a:lnTo>
                    <a:lnTo>
                      <a:pt x="919" y="30"/>
                    </a:lnTo>
                    <a:lnTo>
                      <a:pt x="741" y="30"/>
                    </a:lnTo>
                    <a:lnTo>
                      <a:pt x="741" y="0"/>
                    </a:lnTo>
                    <a:lnTo>
                      <a:pt x="682" y="0"/>
                    </a:lnTo>
                    <a:lnTo>
                      <a:pt x="682" y="30"/>
                    </a:lnTo>
                    <a:lnTo>
                      <a:pt x="712" y="30"/>
                    </a:lnTo>
                    <a:close/>
                  </a:path>
                </a:pathLst>
              </a:custGeom>
              <a:solidFill>
                <a:srgbClr val="FECC2E"/>
              </a:solidFill>
              <a:ln w="9525">
                <a:noFill/>
                <a:round/>
                <a:headEnd/>
                <a:tailEnd/>
              </a:ln>
            </p:spPr>
            <p:txBody>
              <a:bodyPr/>
              <a:lstStyle/>
              <a:p>
                <a:endParaRPr lang="en-GB"/>
              </a:p>
            </p:txBody>
          </p:sp>
          <p:sp>
            <p:nvSpPr>
              <p:cNvPr id="23658" name="Freeform 106"/>
              <p:cNvSpPr>
                <a:spLocks/>
              </p:cNvSpPr>
              <p:nvPr/>
            </p:nvSpPr>
            <p:spPr bwMode="auto">
              <a:xfrm>
                <a:off x="3168" y="2756"/>
                <a:ext cx="8" cy="15"/>
              </a:xfrm>
              <a:custGeom>
                <a:avLst/>
                <a:gdLst/>
                <a:ahLst/>
                <a:cxnLst>
                  <a:cxn ang="0">
                    <a:pos x="29" y="60"/>
                  </a:cxn>
                  <a:cxn ang="0">
                    <a:pos x="29" y="0"/>
                  </a:cxn>
                  <a:cxn ang="0">
                    <a:pos x="0" y="30"/>
                  </a:cxn>
                  <a:cxn ang="0">
                    <a:pos x="0" y="60"/>
                  </a:cxn>
                  <a:cxn ang="0">
                    <a:pos x="29" y="60"/>
                  </a:cxn>
                </a:cxnLst>
                <a:rect l="0" t="0" r="r" b="b"/>
                <a:pathLst>
                  <a:path w="29" h="60">
                    <a:moveTo>
                      <a:pt x="29" y="60"/>
                    </a:moveTo>
                    <a:lnTo>
                      <a:pt x="29" y="0"/>
                    </a:lnTo>
                    <a:lnTo>
                      <a:pt x="0" y="30"/>
                    </a:lnTo>
                    <a:lnTo>
                      <a:pt x="0" y="60"/>
                    </a:lnTo>
                    <a:lnTo>
                      <a:pt x="29" y="60"/>
                    </a:lnTo>
                    <a:close/>
                  </a:path>
                </a:pathLst>
              </a:custGeom>
              <a:solidFill>
                <a:srgbClr val="D3B26F"/>
              </a:solidFill>
              <a:ln w="9525">
                <a:noFill/>
                <a:round/>
                <a:headEnd/>
                <a:tailEnd/>
              </a:ln>
            </p:spPr>
            <p:txBody>
              <a:bodyPr/>
              <a:lstStyle/>
              <a:p>
                <a:endParaRPr lang="en-GB"/>
              </a:p>
            </p:txBody>
          </p:sp>
          <p:sp>
            <p:nvSpPr>
              <p:cNvPr id="23659" name="Freeform 107"/>
              <p:cNvSpPr>
                <a:spLocks/>
              </p:cNvSpPr>
              <p:nvPr/>
            </p:nvSpPr>
            <p:spPr bwMode="auto">
              <a:xfrm>
                <a:off x="2620" y="3141"/>
                <a:ext cx="23" cy="15"/>
              </a:xfrm>
              <a:custGeom>
                <a:avLst/>
                <a:gdLst/>
                <a:ahLst/>
                <a:cxnLst>
                  <a:cxn ang="0">
                    <a:pos x="90" y="31"/>
                  </a:cxn>
                  <a:cxn ang="0">
                    <a:pos x="60" y="0"/>
                  </a:cxn>
                  <a:cxn ang="0">
                    <a:pos x="0" y="0"/>
                  </a:cxn>
                  <a:cxn ang="0">
                    <a:pos x="0" y="31"/>
                  </a:cxn>
                  <a:cxn ang="0">
                    <a:pos x="0" y="61"/>
                  </a:cxn>
                  <a:cxn ang="0">
                    <a:pos x="60" y="61"/>
                  </a:cxn>
                  <a:cxn ang="0">
                    <a:pos x="60" y="31"/>
                  </a:cxn>
                  <a:cxn ang="0">
                    <a:pos x="90" y="31"/>
                  </a:cxn>
                </a:cxnLst>
                <a:rect l="0" t="0" r="r" b="b"/>
                <a:pathLst>
                  <a:path w="90" h="61">
                    <a:moveTo>
                      <a:pt x="90" y="31"/>
                    </a:moveTo>
                    <a:lnTo>
                      <a:pt x="60" y="0"/>
                    </a:lnTo>
                    <a:lnTo>
                      <a:pt x="0" y="0"/>
                    </a:lnTo>
                    <a:lnTo>
                      <a:pt x="0" y="31"/>
                    </a:lnTo>
                    <a:lnTo>
                      <a:pt x="0" y="61"/>
                    </a:lnTo>
                    <a:lnTo>
                      <a:pt x="60" y="61"/>
                    </a:lnTo>
                    <a:lnTo>
                      <a:pt x="60" y="31"/>
                    </a:lnTo>
                    <a:lnTo>
                      <a:pt x="90" y="31"/>
                    </a:lnTo>
                    <a:close/>
                  </a:path>
                </a:pathLst>
              </a:custGeom>
              <a:solidFill>
                <a:srgbClr val="D3B26F"/>
              </a:solidFill>
              <a:ln w="9525">
                <a:noFill/>
                <a:round/>
                <a:headEnd/>
                <a:tailEnd/>
              </a:ln>
            </p:spPr>
            <p:txBody>
              <a:bodyPr/>
              <a:lstStyle/>
              <a:p>
                <a:endParaRPr lang="en-GB"/>
              </a:p>
            </p:txBody>
          </p:sp>
          <p:sp>
            <p:nvSpPr>
              <p:cNvPr id="23660" name="Freeform 108"/>
              <p:cNvSpPr>
                <a:spLocks/>
              </p:cNvSpPr>
              <p:nvPr/>
            </p:nvSpPr>
            <p:spPr bwMode="auto">
              <a:xfrm>
                <a:off x="3027" y="3593"/>
                <a:ext cx="290" cy="606"/>
              </a:xfrm>
              <a:custGeom>
                <a:avLst/>
                <a:gdLst/>
                <a:ahLst/>
                <a:cxnLst>
                  <a:cxn ang="0">
                    <a:pos x="328" y="176"/>
                  </a:cxn>
                  <a:cxn ang="0">
                    <a:pos x="237" y="296"/>
                  </a:cxn>
                  <a:cxn ang="0">
                    <a:pos x="210" y="532"/>
                  </a:cxn>
                  <a:cxn ang="0">
                    <a:pos x="268" y="710"/>
                  </a:cxn>
                  <a:cxn ang="0">
                    <a:pos x="210" y="799"/>
                  </a:cxn>
                  <a:cxn ang="0">
                    <a:pos x="180" y="948"/>
                  </a:cxn>
                  <a:cxn ang="0">
                    <a:pos x="91" y="978"/>
                  </a:cxn>
                  <a:cxn ang="0">
                    <a:pos x="30" y="1066"/>
                  </a:cxn>
                  <a:cxn ang="0">
                    <a:pos x="30" y="1273"/>
                  </a:cxn>
                  <a:cxn ang="0">
                    <a:pos x="61" y="1421"/>
                  </a:cxn>
                  <a:cxn ang="0">
                    <a:pos x="210" y="1539"/>
                  </a:cxn>
                  <a:cxn ang="0">
                    <a:pos x="268" y="1658"/>
                  </a:cxn>
                  <a:cxn ang="0">
                    <a:pos x="446" y="1777"/>
                  </a:cxn>
                  <a:cxn ang="0">
                    <a:pos x="475" y="2013"/>
                  </a:cxn>
                  <a:cxn ang="0">
                    <a:pos x="535" y="2190"/>
                  </a:cxn>
                  <a:cxn ang="0">
                    <a:pos x="565" y="2427"/>
                  </a:cxn>
                  <a:cxn ang="0">
                    <a:pos x="653" y="2368"/>
                  </a:cxn>
                  <a:cxn ang="0">
                    <a:pos x="712" y="2338"/>
                  </a:cxn>
                  <a:cxn ang="0">
                    <a:pos x="772" y="2250"/>
                  </a:cxn>
                  <a:cxn ang="0">
                    <a:pos x="772" y="2162"/>
                  </a:cxn>
                  <a:cxn ang="0">
                    <a:pos x="742" y="1984"/>
                  </a:cxn>
                  <a:cxn ang="0">
                    <a:pos x="831" y="1925"/>
                  </a:cxn>
                  <a:cxn ang="0">
                    <a:pos x="921" y="1807"/>
                  </a:cxn>
                  <a:cxn ang="0">
                    <a:pos x="979" y="1746"/>
                  </a:cxn>
                  <a:cxn ang="0">
                    <a:pos x="1067" y="1716"/>
                  </a:cxn>
                  <a:cxn ang="0">
                    <a:pos x="1158" y="1628"/>
                  </a:cxn>
                  <a:cxn ang="0">
                    <a:pos x="1158" y="1421"/>
                  </a:cxn>
                  <a:cxn ang="0">
                    <a:pos x="1067" y="1361"/>
                  </a:cxn>
                  <a:cxn ang="0">
                    <a:pos x="1040" y="1303"/>
                  </a:cxn>
                  <a:cxn ang="0">
                    <a:pos x="949" y="1303"/>
                  </a:cxn>
                  <a:cxn ang="0">
                    <a:pos x="803" y="1243"/>
                  </a:cxn>
                  <a:cxn ang="0">
                    <a:pos x="712" y="1124"/>
                  </a:cxn>
                  <a:cxn ang="0">
                    <a:pos x="772" y="1005"/>
                  </a:cxn>
                  <a:cxn ang="0">
                    <a:pos x="891" y="917"/>
                  </a:cxn>
                  <a:cxn ang="0">
                    <a:pos x="979" y="830"/>
                  </a:cxn>
                  <a:cxn ang="0">
                    <a:pos x="1010" y="562"/>
                  </a:cxn>
                  <a:cxn ang="0">
                    <a:pos x="891" y="532"/>
                  </a:cxn>
                  <a:cxn ang="0">
                    <a:pos x="860" y="444"/>
                  </a:cxn>
                  <a:cxn ang="0">
                    <a:pos x="860" y="325"/>
                  </a:cxn>
                  <a:cxn ang="0">
                    <a:pos x="949" y="237"/>
                  </a:cxn>
                  <a:cxn ang="0">
                    <a:pos x="1010" y="149"/>
                  </a:cxn>
                  <a:cxn ang="0">
                    <a:pos x="921" y="149"/>
                  </a:cxn>
                  <a:cxn ang="0">
                    <a:pos x="803" y="207"/>
                  </a:cxn>
                  <a:cxn ang="0">
                    <a:pos x="803" y="149"/>
                  </a:cxn>
                  <a:cxn ang="0">
                    <a:pos x="684" y="30"/>
                  </a:cxn>
                  <a:cxn ang="0">
                    <a:pos x="653" y="30"/>
                  </a:cxn>
                  <a:cxn ang="0">
                    <a:pos x="594" y="0"/>
                  </a:cxn>
                  <a:cxn ang="0">
                    <a:pos x="475" y="58"/>
                  </a:cxn>
                </a:cxnLst>
                <a:rect l="0" t="0" r="r" b="b"/>
                <a:pathLst>
                  <a:path w="1158" h="2427">
                    <a:moveTo>
                      <a:pt x="387" y="119"/>
                    </a:moveTo>
                    <a:lnTo>
                      <a:pt x="328" y="119"/>
                    </a:lnTo>
                    <a:lnTo>
                      <a:pt x="328" y="176"/>
                    </a:lnTo>
                    <a:lnTo>
                      <a:pt x="298" y="176"/>
                    </a:lnTo>
                    <a:lnTo>
                      <a:pt x="180" y="296"/>
                    </a:lnTo>
                    <a:lnTo>
                      <a:pt x="237" y="296"/>
                    </a:lnTo>
                    <a:lnTo>
                      <a:pt x="237" y="444"/>
                    </a:lnTo>
                    <a:lnTo>
                      <a:pt x="210" y="474"/>
                    </a:lnTo>
                    <a:lnTo>
                      <a:pt x="210" y="532"/>
                    </a:lnTo>
                    <a:lnTo>
                      <a:pt x="237" y="562"/>
                    </a:lnTo>
                    <a:lnTo>
                      <a:pt x="237" y="680"/>
                    </a:lnTo>
                    <a:lnTo>
                      <a:pt x="268" y="710"/>
                    </a:lnTo>
                    <a:lnTo>
                      <a:pt x="237" y="741"/>
                    </a:lnTo>
                    <a:lnTo>
                      <a:pt x="237" y="769"/>
                    </a:lnTo>
                    <a:lnTo>
                      <a:pt x="210" y="799"/>
                    </a:lnTo>
                    <a:lnTo>
                      <a:pt x="210" y="887"/>
                    </a:lnTo>
                    <a:lnTo>
                      <a:pt x="180" y="917"/>
                    </a:lnTo>
                    <a:lnTo>
                      <a:pt x="180" y="948"/>
                    </a:lnTo>
                    <a:lnTo>
                      <a:pt x="150" y="948"/>
                    </a:lnTo>
                    <a:lnTo>
                      <a:pt x="119" y="978"/>
                    </a:lnTo>
                    <a:lnTo>
                      <a:pt x="91" y="978"/>
                    </a:lnTo>
                    <a:lnTo>
                      <a:pt x="91" y="1036"/>
                    </a:lnTo>
                    <a:lnTo>
                      <a:pt x="61" y="1066"/>
                    </a:lnTo>
                    <a:lnTo>
                      <a:pt x="30" y="1066"/>
                    </a:lnTo>
                    <a:lnTo>
                      <a:pt x="0" y="1096"/>
                    </a:lnTo>
                    <a:lnTo>
                      <a:pt x="0" y="1243"/>
                    </a:lnTo>
                    <a:lnTo>
                      <a:pt x="30" y="1273"/>
                    </a:lnTo>
                    <a:lnTo>
                      <a:pt x="30" y="1303"/>
                    </a:lnTo>
                    <a:lnTo>
                      <a:pt x="61" y="1333"/>
                    </a:lnTo>
                    <a:lnTo>
                      <a:pt x="61" y="1421"/>
                    </a:lnTo>
                    <a:lnTo>
                      <a:pt x="119" y="1421"/>
                    </a:lnTo>
                    <a:lnTo>
                      <a:pt x="210" y="1509"/>
                    </a:lnTo>
                    <a:lnTo>
                      <a:pt x="210" y="1539"/>
                    </a:lnTo>
                    <a:lnTo>
                      <a:pt x="237" y="1570"/>
                    </a:lnTo>
                    <a:lnTo>
                      <a:pt x="237" y="1658"/>
                    </a:lnTo>
                    <a:lnTo>
                      <a:pt x="268" y="1658"/>
                    </a:lnTo>
                    <a:lnTo>
                      <a:pt x="357" y="1746"/>
                    </a:lnTo>
                    <a:lnTo>
                      <a:pt x="417" y="1746"/>
                    </a:lnTo>
                    <a:lnTo>
                      <a:pt x="446" y="1777"/>
                    </a:lnTo>
                    <a:lnTo>
                      <a:pt x="446" y="1895"/>
                    </a:lnTo>
                    <a:lnTo>
                      <a:pt x="475" y="1925"/>
                    </a:lnTo>
                    <a:lnTo>
                      <a:pt x="475" y="2013"/>
                    </a:lnTo>
                    <a:lnTo>
                      <a:pt x="505" y="2043"/>
                    </a:lnTo>
                    <a:lnTo>
                      <a:pt x="505" y="2132"/>
                    </a:lnTo>
                    <a:lnTo>
                      <a:pt x="535" y="2190"/>
                    </a:lnTo>
                    <a:lnTo>
                      <a:pt x="535" y="2309"/>
                    </a:lnTo>
                    <a:lnTo>
                      <a:pt x="565" y="2338"/>
                    </a:lnTo>
                    <a:lnTo>
                      <a:pt x="565" y="2427"/>
                    </a:lnTo>
                    <a:lnTo>
                      <a:pt x="594" y="2398"/>
                    </a:lnTo>
                    <a:lnTo>
                      <a:pt x="624" y="2398"/>
                    </a:lnTo>
                    <a:lnTo>
                      <a:pt x="653" y="2368"/>
                    </a:lnTo>
                    <a:lnTo>
                      <a:pt x="684" y="2368"/>
                    </a:lnTo>
                    <a:lnTo>
                      <a:pt x="684" y="2338"/>
                    </a:lnTo>
                    <a:lnTo>
                      <a:pt x="712" y="2338"/>
                    </a:lnTo>
                    <a:lnTo>
                      <a:pt x="742" y="2309"/>
                    </a:lnTo>
                    <a:lnTo>
                      <a:pt x="742" y="2280"/>
                    </a:lnTo>
                    <a:lnTo>
                      <a:pt x="772" y="2250"/>
                    </a:lnTo>
                    <a:lnTo>
                      <a:pt x="772" y="2220"/>
                    </a:lnTo>
                    <a:lnTo>
                      <a:pt x="803" y="2190"/>
                    </a:lnTo>
                    <a:lnTo>
                      <a:pt x="772" y="2162"/>
                    </a:lnTo>
                    <a:lnTo>
                      <a:pt x="772" y="2071"/>
                    </a:lnTo>
                    <a:lnTo>
                      <a:pt x="742" y="2043"/>
                    </a:lnTo>
                    <a:lnTo>
                      <a:pt x="742" y="1984"/>
                    </a:lnTo>
                    <a:lnTo>
                      <a:pt x="772" y="1953"/>
                    </a:lnTo>
                    <a:lnTo>
                      <a:pt x="772" y="1925"/>
                    </a:lnTo>
                    <a:lnTo>
                      <a:pt x="831" y="1925"/>
                    </a:lnTo>
                    <a:lnTo>
                      <a:pt x="891" y="1864"/>
                    </a:lnTo>
                    <a:lnTo>
                      <a:pt x="891" y="1834"/>
                    </a:lnTo>
                    <a:lnTo>
                      <a:pt x="921" y="1807"/>
                    </a:lnTo>
                    <a:lnTo>
                      <a:pt x="949" y="1807"/>
                    </a:lnTo>
                    <a:lnTo>
                      <a:pt x="949" y="1777"/>
                    </a:lnTo>
                    <a:lnTo>
                      <a:pt x="979" y="1746"/>
                    </a:lnTo>
                    <a:lnTo>
                      <a:pt x="1010" y="1746"/>
                    </a:lnTo>
                    <a:lnTo>
                      <a:pt x="1040" y="1716"/>
                    </a:lnTo>
                    <a:lnTo>
                      <a:pt x="1067" y="1716"/>
                    </a:lnTo>
                    <a:lnTo>
                      <a:pt x="1098" y="1688"/>
                    </a:lnTo>
                    <a:lnTo>
                      <a:pt x="1158" y="1688"/>
                    </a:lnTo>
                    <a:lnTo>
                      <a:pt x="1158" y="1628"/>
                    </a:lnTo>
                    <a:lnTo>
                      <a:pt x="1128" y="1598"/>
                    </a:lnTo>
                    <a:lnTo>
                      <a:pt x="1128" y="1451"/>
                    </a:lnTo>
                    <a:lnTo>
                      <a:pt x="1158" y="1421"/>
                    </a:lnTo>
                    <a:lnTo>
                      <a:pt x="1128" y="1391"/>
                    </a:lnTo>
                    <a:lnTo>
                      <a:pt x="1040" y="1391"/>
                    </a:lnTo>
                    <a:lnTo>
                      <a:pt x="1067" y="1361"/>
                    </a:lnTo>
                    <a:lnTo>
                      <a:pt x="1040" y="1361"/>
                    </a:lnTo>
                    <a:lnTo>
                      <a:pt x="1010" y="1333"/>
                    </a:lnTo>
                    <a:lnTo>
                      <a:pt x="1040" y="1303"/>
                    </a:lnTo>
                    <a:lnTo>
                      <a:pt x="1010" y="1273"/>
                    </a:lnTo>
                    <a:lnTo>
                      <a:pt x="979" y="1273"/>
                    </a:lnTo>
                    <a:lnTo>
                      <a:pt x="949" y="1303"/>
                    </a:lnTo>
                    <a:lnTo>
                      <a:pt x="921" y="1303"/>
                    </a:lnTo>
                    <a:lnTo>
                      <a:pt x="921" y="1243"/>
                    </a:lnTo>
                    <a:lnTo>
                      <a:pt x="803" y="1243"/>
                    </a:lnTo>
                    <a:lnTo>
                      <a:pt x="742" y="1184"/>
                    </a:lnTo>
                    <a:lnTo>
                      <a:pt x="742" y="1155"/>
                    </a:lnTo>
                    <a:lnTo>
                      <a:pt x="712" y="1124"/>
                    </a:lnTo>
                    <a:lnTo>
                      <a:pt x="712" y="1036"/>
                    </a:lnTo>
                    <a:lnTo>
                      <a:pt x="742" y="1005"/>
                    </a:lnTo>
                    <a:lnTo>
                      <a:pt x="772" y="1005"/>
                    </a:lnTo>
                    <a:lnTo>
                      <a:pt x="831" y="948"/>
                    </a:lnTo>
                    <a:lnTo>
                      <a:pt x="860" y="948"/>
                    </a:lnTo>
                    <a:lnTo>
                      <a:pt x="891" y="917"/>
                    </a:lnTo>
                    <a:lnTo>
                      <a:pt x="921" y="917"/>
                    </a:lnTo>
                    <a:lnTo>
                      <a:pt x="921" y="887"/>
                    </a:lnTo>
                    <a:lnTo>
                      <a:pt x="979" y="830"/>
                    </a:lnTo>
                    <a:lnTo>
                      <a:pt x="979" y="799"/>
                    </a:lnTo>
                    <a:lnTo>
                      <a:pt x="1010" y="769"/>
                    </a:lnTo>
                    <a:lnTo>
                      <a:pt x="1010" y="562"/>
                    </a:lnTo>
                    <a:lnTo>
                      <a:pt x="979" y="562"/>
                    </a:lnTo>
                    <a:lnTo>
                      <a:pt x="949" y="532"/>
                    </a:lnTo>
                    <a:lnTo>
                      <a:pt x="891" y="532"/>
                    </a:lnTo>
                    <a:lnTo>
                      <a:pt x="891" y="503"/>
                    </a:lnTo>
                    <a:lnTo>
                      <a:pt x="860" y="474"/>
                    </a:lnTo>
                    <a:lnTo>
                      <a:pt x="860" y="444"/>
                    </a:lnTo>
                    <a:lnTo>
                      <a:pt x="831" y="414"/>
                    </a:lnTo>
                    <a:lnTo>
                      <a:pt x="831" y="355"/>
                    </a:lnTo>
                    <a:lnTo>
                      <a:pt x="860" y="325"/>
                    </a:lnTo>
                    <a:lnTo>
                      <a:pt x="891" y="325"/>
                    </a:lnTo>
                    <a:lnTo>
                      <a:pt x="949" y="267"/>
                    </a:lnTo>
                    <a:lnTo>
                      <a:pt x="949" y="237"/>
                    </a:lnTo>
                    <a:lnTo>
                      <a:pt x="979" y="207"/>
                    </a:lnTo>
                    <a:lnTo>
                      <a:pt x="979" y="176"/>
                    </a:lnTo>
                    <a:lnTo>
                      <a:pt x="1010" y="149"/>
                    </a:lnTo>
                    <a:lnTo>
                      <a:pt x="1010" y="119"/>
                    </a:lnTo>
                    <a:lnTo>
                      <a:pt x="979" y="89"/>
                    </a:lnTo>
                    <a:lnTo>
                      <a:pt x="921" y="149"/>
                    </a:lnTo>
                    <a:lnTo>
                      <a:pt x="891" y="149"/>
                    </a:lnTo>
                    <a:lnTo>
                      <a:pt x="831" y="207"/>
                    </a:lnTo>
                    <a:lnTo>
                      <a:pt x="803" y="207"/>
                    </a:lnTo>
                    <a:lnTo>
                      <a:pt x="803" y="176"/>
                    </a:lnTo>
                    <a:lnTo>
                      <a:pt x="772" y="176"/>
                    </a:lnTo>
                    <a:lnTo>
                      <a:pt x="803" y="149"/>
                    </a:lnTo>
                    <a:lnTo>
                      <a:pt x="772" y="119"/>
                    </a:lnTo>
                    <a:lnTo>
                      <a:pt x="772" y="30"/>
                    </a:lnTo>
                    <a:lnTo>
                      <a:pt x="684" y="30"/>
                    </a:lnTo>
                    <a:lnTo>
                      <a:pt x="684" y="58"/>
                    </a:lnTo>
                    <a:lnTo>
                      <a:pt x="653" y="58"/>
                    </a:lnTo>
                    <a:lnTo>
                      <a:pt x="653" y="30"/>
                    </a:lnTo>
                    <a:lnTo>
                      <a:pt x="684" y="30"/>
                    </a:lnTo>
                    <a:lnTo>
                      <a:pt x="684" y="0"/>
                    </a:lnTo>
                    <a:lnTo>
                      <a:pt x="594" y="0"/>
                    </a:lnTo>
                    <a:lnTo>
                      <a:pt x="535" y="30"/>
                    </a:lnTo>
                    <a:lnTo>
                      <a:pt x="505" y="30"/>
                    </a:lnTo>
                    <a:lnTo>
                      <a:pt x="475" y="58"/>
                    </a:lnTo>
                    <a:lnTo>
                      <a:pt x="446" y="58"/>
                    </a:lnTo>
                    <a:lnTo>
                      <a:pt x="387" y="119"/>
                    </a:lnTo>
                    <a:close/>
                  </a:path>
                </a:pathLst>
              </a:custGeom>
              <a:solidFill>
                <a:srgbClr val="7FC543"/>
              </a:solidFill>
              <a:ln w="9525">
                <a:noFill/>
                <a:round/>
                <a:headEnd/>
                <a:tailEnd/>
              </a:ln>
            </p:spPr>
            <p:txBody>
              <a:bodyPr/>
              <a:lstStyle/>
              <a:p>
                <a:endParaRPr lang="en-GB"/>
              </a:p>
            </p:txBody>
          </p:sp>
          <p:sp>
            <p:nvSpPr>
              <p:cNvPr id="23661" name="Freeform 109"/>
              <p:cNvSpPr>
                <a:spLocks/>
              </p:cNvSpPr>
              <p:nvPr/>
            </p:nvSpPr>
            <p:spPr bwMode="auto">
              <a:xfrm>
                <a:off x="3376" y="3511"/>
                <a:ext cx="222" cy="133"/>
              </a:xfrm>
              <a:custGeom>
                <a:avLst/>
                <a:gdLst/>
                <a:ahLst/>
                <a:cxnLst>
                  <a:cxn ang="0">
                    <a:pos x="652" y="31"/>
                  </a:cxn>
                  <a:cxn ang="0">
                    <a:pos x="621" y="59"/>
                  </a:cxn>
                  <a:cxn ang="0">
                    <a:pos x="591" y="59"/>
                  </a:cxn>
                  <a:cxn ang="0">
                    <a:pos x="563" y="89"/>
                  </a:cxn>
                  <a:cxn ang="0">
                    <a:pos x="414" y="89"/>
                  </a:cxn>
                  <a:cxn ang="0">
                    <a:pos x="384" y="120"/>
                  </a:cxn>
                  <a:cxn ang="0">
                    <a:pos x="354" y="89"/>
                  </a:cxn>
                  <a:cxn ang="0">
                    <a:pos x="325" y="89"/>
                  </a:cxn>
                  <a:cxn ang="0">
                    <a:pos x="266" y="31"/>
                  </a:cxn>
                  <a:cxn ang="0">
                    <a:pos x="207" y="31"/>
                  </a:cxn>
                  <a:cxn ang="0">
                    <a:pos x="147" y="89"/>
                  </a:cxn>
                  <a:cxn ang="0">
                    <a:pos x="88" y="59"/>
                  </a:cxn>
                  <a:cxn ang="0">
                    <a:pos x="88" y="31"/>
                  </a:cxn>
                  <a:cxn ang="0">
                    <a:pos x="0" y="120"/>
                  </a:cxn>
                  <a:cxn ang="0">
                    <a:pos x="0" y="207"/>
                  </a:cxn>
                  <a:cxn ang="0">
                    <a:pos x="29" y="207"/>
                  </a:cxn>
                  <a:cxn ang="0">
                    <a:pos x="59" y="238"/>
                  </a:cxn>
                  <a:cxn ang="0">
                    <a:pos x="147" y="238"/>
                  </a:cxn>
                  <a:cxn ang="0">
                    <a:pos x="177" y="268"/>
                  </a:cxn>
                  <a:cxn ang="0">
                    <a:pos x="207" y="268"/>
                  </a:cxn>
                  <a:cxn ang="0">
                    <a:pos x="266" y="326"/>
                  </a:cxn>
                  <a:cxn ang="0">
                    <a:pos x="325" y="326"/>
                  </a:cxn>
                  <a:cxn ang="0">
                    <a:pos x="354" y="356"/>
                  </a:cxn>
                  <a:cxn ang="0">
                    <a:pos x="354" y="384"/>
                  </a:cxn>
                  <a:cxn ang="0">
                    <a:pos x="384" y="384"/>
                  </a:cxn>
                  <a:cxn ang="0">
                    <a:pos x="414" y="415"/>
                  </a:cxn>
                  <a:cxn ang="0">
                    <a:pos x="445" y="384"/>
                  </a:cxn>
                  <a:cxn ang="0">
                    <a:pos x="472" y="415"/>
                  </a:cxn>
                  <a:cxn ang="0">
                    <a:pos x="502" y="415"/>
                  </a:cxn>
                  <a:cxn ang="0">
                    <a:pos x="532" y="445"/>
                  </a:cxn>
                  <a:cxn ang="0">
                    <a:pos x="563" y="445"/>
                  </a:cxn>
                  <a:cxn ang="0">
                    <a:pos x="563" y="475"/>
                  </a:cxn>
                  <a:cxn ang="0">
                    <a:pos x="591" y="502"/>
                  </a:cxn>
                  <a:cxn ang="0">
                    <a:pos x="621" y="502"/>
                  </a:cxn>
                  <a:cxn ang="0">
                    <a:pos x="652" y="533"/>
                  </a:cxn>
                  <a:cxn ang="0">
                    <a:pos x="770" y="533"/>
                  </a:cxn>
                  <a:cxn ang="0">
                    <a:pos x="739" y="502"/>
                  </a:cxn>
                  <a:cxn ang="0">
                    <a:pos x="770" y="475"/>
                  </a:cxn>
                  <a:cxn ang="0">
                    <a:pos x="770" y="445"/>
                  </a:cxn>
                  <a:cxn ang="0">
                    <a:pos x="800" y="415"/>
                  </a:cxn>
                  <a:cxn ang="0">
                    <a:pos x="800" y="384"/>
                  </a:cxn>
                  <a:cxn ang="0">
                    <a:pos x="770" y="356"/>
                  </a:cxn>
                  <a:cxn ang="0">
                    <a:pos x="770" y="326"/>
                  </a:cxn>
                  <a:cxn ang="0">
                    <a:pos x="739" y="326"/>
                  </a:cxn>
                  <a:cxn ang="0">
                    <a:pos x="739" y="268"/>
                  </a:cxn>
                  <a:cxn ang="0">
                    <a:pos x="770" y="238"/>
                  </a:cxn>
                  <a:cxn ang="0">
                    <a:pos x="770" y="177"/>
                  </a:cxn>
                  <a:cxn ang="0">
                    <a:pos x="828" y="120"/>
                  </a:cxn>
                  <a:cxn ang="0">
                    <a:pos x="828" y="89"/>
                  </a:cxn>
                  <a:cxn ang="0">
                    <a:pos x="889" y="31"/>
                  </a:cxn>
                  <a:cxn ang="0">
                    <a:pos x="889" y="0"/>
                  </a:cxn>
                  <a:cxn ang="0">
                    <a:pos x="828" y="0"/>
                  </a:cxn>
                  <a:cxn ang="0">
                    <a:pos x="800" y="31"/>
                  </a:cxn>
                  <a:cxn ang="0">
                    <a:pos x="770" y="31"/>
                  </a:cxn>
                  <a:cxn ang="0">
                    <a:pos x="739" y="59"/>
                  </a:cxn>
                  <a:cxn ang="0">
                    <a:pos x="709" y="31"/>
                  </a:cxn>
                  <a:cxn ang="0">
                    <a:pos x="652" y="31"/>
                  </a:cxn>
                </a:cxnLst>
                <a:rect l="0" t="0" r="r" b="b"/>
                <a:pathLst>
                  <a:path w="889" h="533">
                    <a:moveTo>
                      <a:pt x="652" y="31"/>
                    </a:moveTo>
                    <a:lnTo>
                      <a:pt x="621" y="59"/>
                    </a:lnTo>
                    <a:lnTo>
                      <a:pt x="591" y="59"/>
                    </a:lnTo>
                    <a:lnTo>
                      <a:pt x="563" y="89"/>
                    </a:lnTo>
                    <a:lnTo>
                      <a:pt x="414" y="89"/>
                    </a:lnTo>
                    <a:lnTo>
                      <a:pt x="384" y="120"/>
                    </a:lnTo>
                    <a:lnTo>
                      <a:pt x="354" y="89"/>
                    </a:lnTo>
                    <a:lnTo>
                      <a:pt x="325" y="89"/>
                    </a:lnTo>
                    <a:lnTo>
                      <a:pt x="266" y="31"/>
                    </a:lnTo>
                    <a:lnTo>
                      <a:pt x="207" y="31"/>
                    </a:lnTo>
                    <a:lnTo>
                      <a:pt x="147" y="89"/>
                    </a:lnTo>
                    <a:lnTo>
                      <a:pt x="88" y="59"/>
                    </a:lnTo>
                    <a:lnTo>
                      <a:pt x="88" y="31"/>
                    </a:lnTo>
                    <a:lnTo>
                      <a:pt x="0" y="120"/>
                    </a:lnTo>
                    <a:lnTo>
                      <a:pt x="0" y="207"/>
                    </a:lnTo>
                    <a:lnTo>
                      <a:pt x="29" y="207"/>
                    </a:lnTo>
                    <a:lnTo>
                      <a:pt x="59" y="238"/>
                    </a:lnTo>
                    <a:lnTo>
                      <a:pt x="147" y="238"/>
                    </a:lnTo>
                    <a:lnTo>
                      <a:pt x="177" y="268"/>
                    </a:lnTo>
                    <a:lnTo>
                      <a:pt x="207" y="268"/>
                    </a:lnTo>
                    <a:lnTo>
                      <a:pt x="266" y="326"/>
                    </a:lnTo>
                    <a:lnTo>
                      <a:pt x="325" y="326"/>
                    </a:lnTo>
                    <a:lnTo>
                      <a:pt x="354" y="356"/>
                    </a:lnTo>
                    <a:lnTo>
                      <a:pt x="354" y="384"/>
                    </a:lnTo>
                    <a:lnTo>
                      <a:pt x="384" y="384"/>
                    </a:lnTo>
                    <a:lnTo>
                      <a:pt x="414" y="415"/>
                    </a:lnTo>
                    <a:lnTo>
                      <a:pt x="445" y="384"/>
                    </a:lnTo>
                    <a:lnTo>
                      <a:pt x="472" y="415"/>
                    </a:lnTo>
                    <a:lnTo>
                      <a:pt x="502" y="415"/>
                    </a:lnTo>
                    <a:lnTo>
                      <a:pt x="532" y="445"/>
                    </a:lnTo>
                    <a:lnTo>
                      <a:pt x="563" y="445"/>
                    </a:lnTo>
                    <a:lnTo>
                      <a:pt x="563" y="475"/>
                    </a:lnTo>
                    <a:lnTo>
                      <a:pt x="591" y="502"/>
                    </a:lnTo>
                    <a:lnTo>
                      <a:pt x="621" y="502"/>
                    </a:lnTo>
                    <a:lnTo>
                      <a:pt x="652" y="533"/>
                    </a:lnTo>
                    <a:lnTo>
                      <a:pt x="770" y="533"/>
                    </a:lnTo>
                    <a:lnTo>
                      <a:pt x="739" y="502"/>
                    </a:lnTo>
                    <a:lnTo>
                      <a:pt x="770" y="475"/>
                    </a:lnTo>
                    <a:lnTo>
                      <a:pt x="770" y="445"/>
                    </a:lnTo>
                    <a:lnTo>
                      <a:pt x="800" y="415"/>
                    </a:lnTo>
                    <a:lnTo>
                      <a:pt x="800" y="384"/>
                    </a:lnTo>
                    <a:lnTo>
                      <a:pt x="770" y="356"/>
                    </a:lnTo>
                    <a:lnTo>
                      <a:pt x="770" y="326"/>
                    </a:lnTo>
                    <a:lnTo>
                      <a:pt x="739" y="326"/>
                    </a:lnTo>
                    <a:lnTo>
                      <a:pt x="739" y="268"/>
                    </a:lnTo>
                    <a:lnTo>
                      <a:pt x="770" y="238"/>
                    </a:lnTo>
                    <a:lnTo>
                      <a:pt x="770" y="177"/>
                    </a:lnTo>
                    <a:lnTo>
                      <a:pt x="828" y="120"/>
                    </a:lnTo>
                    <a:lnTo>
                      <a:pt x="828" y="89"/>
                    </a:lnTo>
                    <a:lnTo>
                      <a:pt x="889" y="31"/>
                    </a:lnTo>
                    <a:lnTo>
                      <a:pt x="889" y="0"/>
                    </a:lnTo>
                    <a:lnTo>
                      <a:pt x="828" y="0"/>
                    </a:lnTo>
                    <a:lnTo>
                      <a:pt x="800" y="31"/>
                    </a:lnTo>
                    <a:lnTo>
                      <a:pt x="770" y="31"/>
                    </a:lnTo>
                    <a:lnTo>
                      <a:pt x="739" y="59"/>
                    </a:lnTo>
                    <a:lnTo>
                      <a:pt x="709" y="31"/>
                    </a:lnTo>
                    <a:lnTo>
                      <a:pt x="652" y="31"/>
                    </a:lnTo>
                    <a:close/>
                  </a:path>
                </a:pathLst>
              </a:custGeom>
              <a:solidFill>
                <a:srgbClr val="FFFF7F"/>
              </a:solidFill>
              <a:ln w="9525">
                <a:noFill/>
                <a:round/>
                <a:headEnd/>
                <a:tailEnd/>
              </a:ln>
            </p:spPr>
            <p:txBody>
              <a:bodyPr/>
              <a:lstStyle/>
              <a:p>
                <a:endParaRPr lang="en-GB"/>
              </a:p>
            </p:txBody>
          </p:sp>
          <p:sp>
            <p:nvSpPr>
              <p:cNvPr id="23662" name="Freeform 110"/>
              <p:cNvSpPr>
                <a:spLocks/>
              </p:cNvSpPr>
              <p:nvPr/>
            </p:nvSpPr>
            <p:spPr bwMode="auto">
              <a:xfrm>
                <a:off x="5628" y="1039"/>
                <a:ext cx="15" cy="8"/>
              </a:xfrm>
              <a:custGeom>
                <a:avLst/>
                <a:gdLst/>
                <a:ahLst/>
                <a:cxnLst>
                  <a:cxn ang="0">
                    <a:pos x="28" y="29"/>
                  </a:cxn>
                  <a:cxn ang="0">
                    <a:pos x="58" y="0"/>
                  </a:cxn>
                  <a:cxn ang="0">
                    <a:pos x="28" y="0"/>
                  </a:cxn>
                  <a:cxn ang="0">
                    <a:pos x="0" y="29"/>
                  </a:cxn>
                  <a:cxn ang="0">
                    <a:pos x="28" y="29"/>
                  </a:cxn>
                </a:cxnLst>
                <a:rect l="0" t="0" r="r" b="b"/>
                <a:pathLst>
                  <a:path w="58" h="29">
                    <a:moveTo>
                      <a:pt x="28" y="29"/>
                    </a:moveTo>
                    <a:lnTo>
                      <a:pt x="58" y="0"/>
                    </a:lnTo>
                    <a:lnTo>
                      <a:pt x="28" y="0"/>
                    </a:lnTo>
                    <a:lnTo>
                      <a:pt x="0" y="29"/>
                    </a:lnTo>
                    <a:lnTo>
                      <a:pt x="28" y="29"/>
                    </a:lnTo>
                    <a:close/>
                  </a:path>
                </a:pathLst>
              </a:custGeom>
              <a:solidFill>
                <a:srgbClr val="FFFF7F"/>
              </a:solidFill>
              <a:ln w="9525">
                <a:noFill/>
                <a:round/>
                <a:headEnd/>
                <a:tailEnd/>
              </a:ln>
            </p:spPr>
            <p:txBody>
              <a:bodyPr/>
              <a:lstStyle/>
              <a:p>
                <a:endParaRPr lang="en-GB"/>
              </a:p>
            </p:txBody>
          </p:sp>
          <p:sp>
            <p:nvSpPr>
              <p:cNvPr id="23663" name="Freeform 111"/>
              <p:cNvSpPr>
                <a:spLocks/>
              </p:cNvSpPr>
              <p:nvPr/>
            </p:nvSpPr>
            <p:spPr bwMode="auto">
              <a:xfrm>
                <a:off x="5732" y="928"/>
                <a:ext cx="15" cy="7"/>
              </a:xfrm>
              <a:custGeom>
                <a:avLst/>
                <a:gdLst/>
                <a:ahLst/>
                <a:cxnLst>
                  <a:cxn ang="0">
                    <a:pos x="30" y="0"/>
                  </a:cxn>
                  <a:cxn ang="0">
                    <a:pos x="0" y="30"/>
                  </a:cxn>
                  <a:cxn ang="0">
                    <a:pos x="60" y="30"/>
                  </a:cxn>
                  <a:cxn ang="0">
                    <a:pos x="30" y="0"/>
                  </a:cxn>
                </a:cxnLst>
                <a:rect l="0" t="0" r="r" b="b"/>
                <a:pathLst>
                  <a:path w="60" h="30">
                    <a:moveTo>
                      <a:pt x="30" y="0"/>
                    </a:moveTo>
                    <a:lnTo>
                      <a:pt x="0" y="30"/>
                    </a:lnTo>
                    <a:lnTo>
                      <a:pt x="60" y="30"/>
                    </a:lnTo>
                    <a:lnTo>
                      <a:pt x="30" y="0"/>
                    </a:lnTo>
                    <a:close/>
                  </a:path>
                </a:pathLst>
              </a:custGeom>
              <a:solidFill>
                <a:srgbClr val="FFFF7F"/>
              </a:solidFill>
              <a:ln w="9525">
                <a:noFill/>
                <a:round/>
                <a:headEnd/>
                <a:tailEnd/>
              </a:ln>
            </p:spPr>
            <p:txBody>
              <a:bodyPr/>
              <a:lstStyle/>
              <a:p>
                <a:endParaRPr lang="en-GB"/>
              </a:p>
            </p:txBody>
          </p:sp>
          <p:sp>
            <p:nvSpPr>
              <p:cNvPr id="23664" name="Freeform 112"/>
              <p:cNvSpPr>
                <a:spLocks/>
              </p:cNvSpPr>
              <p:nvPr/>
            </p:nvSpPr>
            <p:spPr bwMode="auto">
              <a:xfrm>
                <a:off x="5465" y="876"/>
                <a:ext cx="44" cy="22"/>
              </a:xfrm>
              <a:custGeom>
                <a:avLst/>
                <a:gdLst/>
                <a:ahLst/>
                <a:cxnLst>
                  <a:cxn ang="0">
                    <a:pos x="0" y="0"/>
                  </a:cxn>
                  <a:cxn ang="0">
                    <a:pos x="0" y="30"/>
                  </a:cxn>
                  <a:cxn ang="0">
                    <a:pos x="90" y="30"/>
                  </a:cxn>
                  <a:cxn ang="0">
                    <a:pos x="149" y="89"/>
                  </a:cxn>
                  <a:cxn ang="0">
                    <a:pos x="179" y="89"/>
                  </a:cxn>
                  <a:cxn ang="0">
                    <a:pos x="179" y="30"/>
                  </a:cxn>
                  <a:cxn ang="0">
                    <a:pos x="149" y="30"/>
                  </a:cxn>
                  <a:cxn ang="0">
                    <a:pos x="119" y="0"/>
                  </a:cxn>
                  <a:cxn ang="0">
                    <a:pos x="0" y="0"/>
                  </a:cxn>
                </a:cxnLst>
                <a:rect l="0" t="0" r="r" b="b"/>
                <a:pathLst>
                  <a:path w="179" h="89">
                    <a:moveTo>
                      <a:pt x="0" y="0"/>
                    </a:moveTo>
                    <a:lnTo>
                      <a:pt x="0" y="30"/>
                    </a:lnTo>
                    <a:lnTo>
                      <a:pt x="90" y="30"/>
                    </a:lnTo>
                    <a:lnTo>
                      <a:pt x="149" y="89"/>
                    </a:lnTo>
                    <a:lnTo>
                      <a:pt x="179" y="89"/>
                    </a:lnTo>
                    <a:lnTo>
                      <a:pt x="179" y="30"/>
                    </a:lnTo>
                    <a:lnTo>
                      <a:pt x="149" y="30"/>
                    </a:lnTo>
                    <a:lnTo>
                      <a:pt x="119" y="0"/>
                    </a:lnTo>
                    <a:lnTo>
                      <a:pt x="0" y="0"/>
                    </a:lnTo>
                    <a:close/>
                  </a:path>
                </a:pathLst>
              </a:custGeom>
              <a:solidFill>
                <a:srgbClr val="FFFF7F"/>
              </a:solidFill>
              <a:ln w="9525">
                <a:noFill/>
                <a:round/>
                <a:headEnd/>
                <a:tailEnd/>
              </a:ln>
            </p:spPr>
            <p:txBody>
              <a:bodyPr/>
              <a:lstStyle/>
              <a:p>
                <a:endParaRPr lang="en-GB"/>
              </a:p>
            </p:txBody>
          </p:sp>
          <p:sp>
            <p:nvSpPr>
              <p:cNvPr id="23665" name="Freeform 113"/>
              <p:cNvSpPr>
                <a:spLocks/>
              </p:cNvSpPr>
              <p:nvPr/>
            </p:nvSpPr>
            <p:spPr bwMode="auto">
              <a:xfrm>
                <a:off x="5302" y="1010"/>
                <a:ext cx="111" cy="51"/>
              </a:xfrm>
              <a:custGeom>
                <a:avLst/>
                <a:gdLst/>
                <a:ahLst/>
                <a:cxnLst>
                  <a:cxn ang="0">
                    <a:pos x="0" y="177"/>
                  </a:cxn>
                  <a:cxn ang="0">
                    <a:pos x="58" y="177"/>
                  </a:cxn>
                  <a:cxn ang="0">
                    <a:pos x="88" y="207"/>
                  </a:cxn>
                  <a:cxn ang="0">
                    <a:pos x="238" y="207"/>
                  </a:cxn>
                  <a:cxn ang="0">
                    <a:pos x="267" y="177"/>
                  </a:cxn>
                  <a:cxn ang="0">
                    <a:pos x="326" y="177"/>
                  </a:cxn>
                  <a:cxn ang="0">
                    <a:pos x="386" y="118"/>
                  </a:cxn>
                  <a:cxn ang="0">
                    <a:pos x="386" y="89"/>
                  </a:cxn>
                  <a:cxn ang="0">
                    <a:pos x="414" y="89"/>
                  </a:cxn>
                  <a:cxn ang="0">
                    <a:pos x="445" y="118"/>
                  </a:cxn>
                  <a:cxn ang="0">
                    <a:pos x="445" y="89"/>
                  </a:cxn>
                  <a:cxn ang="0">
                    <a:pos x="414" y="59"/>
                  </a:cxn>
                  <a:cxn ang="0">
                    <a:pos x="386" y="59"/>
                  </a:cxn>
                  <a:cxn ang="0">
                    <a:pos x="356" y="28"/>
                  </a:cxn>
                  <a:cxn ang="0">
                    <a:pos x="267" y="28"/>
                  </a:cxn>
                  <a:cxn ang="0">
                    <a:pos x="238" y="0"/>
                  </a:cxn>
                  <a:cxn ang="0">
                    <a:pos x="58" y="0"/>
                  </a:cxn>
                  <a:cxn ang="0">
                    <a:pos x="0" y="59"/>
                  </a:cxn>
                  <a:cxn ang="0">
                    <a:pos x="0" y="177"/>
                  </a:cxn>
                </a:cxnLst>
                <a:rect l="0" t="0" r="r" b="b"/>
                <a:pathLst>
                  <a:path w="445" h="207">
                    <a:moveTo>
                      <a:pt x="0" y="177"/>
                    </a:moveTo>
                    <a:lnTo>
                      <a:pt x="58" y="177"/>
                    </a:lnTo>
                    <a:lnTo>
                      <a:pt x="88" y="207"/>
                    </a:lnTo>
                    <a:lnTo>
                      <a:pt x="238" y="207"/>
                    </a:lnTo>
                    <a:lnTo>
                      <a:pt x="267" y="177"/>
                    </a:lnTo>
                    <a:lnTo>
                      <a:pt x="326" y="177"/>
                    </a:lnTo>
                    <a:lnTo>
                      <a:pt x="386" y="118"/>
                    </a:lnTo>
                    <a:lnTo>
                      <a:pt x="386" y="89"/>
                    </a:lnTo>
                    <a:lnTo>
                      <a:pt x="414" y="89"/>
                    </a:lnTo>
                    <a:lnTo>
                      <a:pt x="445" y="118"/>
                    </a:lnTo>
                    <a:lnTo>
                      <a:pt x="445" y="89"/>
                    </a:lnTo>
                    <a:lnTo>
                      <a:pt x="414" y="59"/>
                    </a:lnTo>
                    <a:lnTo>
                      <a:pt x="386" y="59"/>
                    </a:lnTo>
                    <a:lnTo>
                      <a:pt x="356" y="28"/>
                    </a:lnTo>
                    <a:lnTo>
                      <a:pt x="267" y="28"/>
                    </a:lnTo>
                    <a:lnTo>
                      <a:pt x="238" y="0"/>
                    </a:lnTo>
                    <a:lnTo>
                      <a:pt x="58" y="0"/>
                    </a:lnTo>
                    <a:lnTo>
                      <a:pt x="0" y="59"/>
                    </a:lnTo>
                    <a:lnTo>
                      <a:pt x="0" y="177"/>
                    </a:lnTo>
                    <a:close/>
                  </a:path>
                </a:pathLst>
              </a:custGeom>
              <a:solidFill>
                <a:srgbClr val="FFFF7F"/>
              </a:solidFill>
              <a:ln w="9525">
                <a:noFill/>
                <a:round/>
                <a:headEnd/>
                <a:tailEnd/>
              </a:ln>
            </p:spPr>
            <p:txBody>
              <a:bodyPr/>
              <a:lstStyle/>
              <a:p>
                <a:endParaRPr lang="en-GB"/>
              </a:p>
            </p:txBody>
          </p:sp>
          <p:sp>
            <p:nvSpPr>
              <p:cNvPr id="23666" name="Freeform 114"/>
              <p:cNvSpPr>
                <a:spLocks/>
              </p:cNvSpPr>
              <p:nvPr/>
            </p:nvSpPr>
            <p:spPr bwMode="auto">
              <a:xfrm>
                <a:off x="5035" y="1202"/>
                <a:ext cx="8" cy="8"/>
              </a:xfrm>
              <a:custGeom>
                <a:avLst/>
                <a:gdLst/>
                <a:ahLst/>
                <a:cxnLst>
                  <a:cxn ang="0">
                    <a:pos x="31" y="0"/>
                  </a:cxn>
                  <a:cxn ang="0">
                    <a:pos x="0" y="0"/>
                  </a:cxn>
                  <a:cxn ang="0">
                    <a:pos x="0" y="31"/>
                  </a:cxn>
                  <a:cxn ang="0">
                    <a:pos x="31" y="0"/>
                  </a:cxn>
                </a:cxnLst>
                <a:rect l="0" t="0" r="r" b="b"/>
                <a:pathLst>
                  <a:path w="31" h="31">
                    <a:moveTo>
                      <a:pt x="31" y="0"/>
                    </a:moveTo>
                    <a:lnTo>
                      <a:pt x="0" y="0"/>
                    </a:lnTo>
                    <a:lnTo>
                      <a:pt x="0" y="31"/>
                    </a:lnTo>
                    <a:lnTo>
                      <a:pt x="31" y="0"/>
                    </a:lnTo>
                    <a:close/>
                  </a:path>
                </a:pathLst>
              </a:custGeom>
              <a:solidFill>
                <a:srgbClr val="FFFF7F"/>
              </a:solidFill>
              <a:ln w="9525">
                <a:noFill/>
                <a:round/>
                <a:headEnd/>
                <a:tailEnd/>
              </a:ln>
            </p:spPr>
            <p:txBody>
              <a:bodyPr/>
              <a:lstStyle/>
              <a:p>
                <a:endParaRPr lang="en-GB"/>
              </a:p>
            </p:txBody>
          </p:sp>
          <p:sp>
            <p:nvSpPr>
              <p:cNvPr id="23667" name="Freeform 115"/>
              <p:cNvSpPr>
                <a:spLocks/>
              </p:cNvSpPr>
              <p:nvPr/>
            </p:nvSpPr>
            <p:spPr bwMode="auto">
              <a:xfrm>
                <a:off x="3932" y="1831"/>
                <a:ext cx="81" cy="52"/>
              </a:xfrm>
              <a:custGeom>
                <a:avLst/>
                <a:gdLst/>
                <a:ahLst/>
                <a:cxnLst>
                  <a:cxn ang="0">
                    <a:pos x="296" y="31"/>
                  </a:cxn>
                  <a:cxn ang="0">
                    <a:pos x="296" y="0"/>
                  </a:cxn>
                  <a:cxn ang="0">
                    <a:pos x="119" y="0"/>
                  </a:cxn>
                  <a:cxn ang="0">
                    <a:pos x="89" y="31"/>
                  </a:cxn>
                  <a:cxn ang="0">
                    <a:pos x="0" y="31"/>
                  </a:cxn>
                  <a:cxn ang="0">
                    <a:pos x="29" y="59"/>
                  </a:cxn>
                  <a:cxn ang="0">
                    <a:pos x="0" y="89"/>
                  </a:cxn>
                  <a:cxn ang="0">
                    <a:pos x="59" y="150"/>
                  </a:cxn>
                  <a:cxn ang="0">
                    <a:pos x="59" y="177"/>
                  </a:cxn>
                  <a:cxn ang="0">
                    <a:pos x="29" y="177"/>
                  </a:cxn>
                  <a:cxn ang="0">
                    <a:pos x="29" y="207"/>
                  </a:cxn>
                  <a:cxn ang="0">
                    <a:pos x="89" y="207"/>
                  </a:cxn>
                  <a:cxn ang="0">
                    <a:pos x="89" y="150"/>
                  </a:cxn>
                  <a:cxn ang="0">
                    <a:pos x="119" y="119"/>
                  </a:cxn>
                  <a:cxn ang="0">
                    <a:pos x="207" y="119"/>
                  </a:cxn>
                  <a:cxn ang="0">
                    <a:pos x="238" y="89"/>
                  </a:cxn>
                  <a:cxn ang="0">
                    <a:pos x="266" y="89"/>
                  </a:cxn>
                  <a:cxn ang="0">
                    <a:pos x="296" y="59"/>
                  </a:cxn>
                  <a:cxn ang="0">
                    <a:pos x="326" y="59"/>
                  </a:cxn>
                  <a:cxn ang="0">
                    <a:pos x="296" y="31"/>
                  </a:cxn>
                </a:cxnLst>
                <a:rect l="0" t="0" r="r" b="b"/>
                <a:pathLst>
                  <a:path w="326" h="207">
                    <a:moveTo>
                      <a:pt x="296" y="31"/>
                    </a:moveTo>
                    <a:lnTo>
                      <a:pt x="296" y="0"/>
                    </a:lnTo>
                    <a:lnTo>
                      <a:pt x="119" y="0"/>
                    </a:lnTo>
                    <a:lnTo>
                      <a:pt x="89" y="31"/>
                    </a:lnTo>
                    <a:lnTo>
                      <a:pt x="0" y="31"/>
                    </a:lnTo>
                    <a:lnTo>
                      <a:pt x="29" y="59"/>
                    </a:lnTo>
                    <a:lnTo>
                      <a:pt x="0" y="89"/>
                    </a:lnTo>
                    <a:lnTo>
                      <a:pt x="59" y="150"/>
                    </a:lnTo>
                    <a:lnTo>
                      <a:pt x="59" y="177"/>
                    </a:lnTo>
                    <a:lnTo>
                      <a:pt x="29" y="177"/>
                    </a:lnTo>
                    <a:lnTo>
                      <a:pt x="29" y="207"/>
                    </a:lnTo>
                    <a:lnTo>
                      <a:pt x="89" y="207"/>
                    </a:lnTo>
                    <a:lnTo>
                      <a:pt x="89" y="150"/>
                    </a:lnTo>
                    <a:lnTo>
                      <a:pt x="119" y="119"/>
                    </a:lnTo>
                    <a:lnTo>
                      <a:pt x="207" y="119"/>
                    </a:lnTo>
                    <a:lnTo>
                      <a:pt x="238" y="89"/>
                    </a:lnTo>
                    <a:lnTo>
                      <a:pt x="266" y="89"/>
                    </a:lnTo>
                    <a:lnTo>
                      <a:pt x="296" y="59"/>
                    </a:lnTo>
                    <a:lnTo>
                      <a:pt x="326" y="59"/>
                    </a:lnTo>
                    <a:lnTo>
                      <a:pt x="296" y="31"/>
                    </a:lnTo>
                    <a:close/>
                  </a:path>
                </a:pathLst>
              </a:custGeom>
              <a:solidFill>
                <a:srgbClr val="D3B26F"/>
              </a:solidFill>
              <a:ln w="9525">
                <a:noFill/>
                <a:round/>
                <a:headEnd/>
                <a:tailEnd/>
              </a:ln>
            </p:spPr>
            <p:txBody>
              <a:bodyPr/>
              <a:lstStyle/>
              <a:p>
                <a:endParaRPr lang="en-GB"/>
              </a:p>
            </p:txBody>
          </p:sp>
          <p:sp>
            <p:nvSpPr>
              <p:cNvPr id="23668" name="Freeform 116"/>
              <p:cNvSpPr>
                <a:spLocks/>
              </p:cNvSpPr>
              <p:nvPr/>
            </p:nvSpPr>
            <p:spPr bwMode="auto">
              <a:xfrm>
                <a:off x="4405" y="3622"/>
                <a:ext cx="1" cy="8"/>
              </a:xfrm>
              <a:custGeom>
                <a:avLst/>
                <a:gdLst/>
                <a:ahLst/>
                <a:cxnLst>
                  <a:cxn ang="0">
                    <a:pos x="2" y="0"/>
                  </a:cxn>
                  <a:cxn ang="0">
                    <a:pos x="0" y="0"/>
                  </a:cxn>
                  <a:cxn ang="0">
                    <a:pos x="0" y="27"/>
                  </a:cxn>
                  <a:cxn ang="0">
                    <a:pos x="2" y="30"/>
                  </a:cxn>
                  <a:cxn ang="0">
                    <a:pos x="2" y="0"/>
                  </a:cxn>
                </a:cxnLst>
                <a:rect l="0" t="0" r="r" b="b"/>
                <a:pathLst>
                  <a:path w="2" h="30">
                    <a:moveTo>
                      <a:pt x="2" y="0"/>
                    </a:moveTo>
                    <a:lnTo>
                      <a:pt x="0" y="0"/>
                    </a:lnTo>
                    <a:lnTo>
                      <a:pt x="0" y="27"/>
                    </a:lnTo>
                    <a:lnTo>
                      <a:pt x="2" y="30"/>
                    </a:lnTo>
                    <a:lnTo>
                      <a:pt x="2" y="0"/>
                    </a:lnTo>
                    <a:close/>
                  </a:path>
                </a:pathLst>
              </a:custGeom>
              <a:solidFill>
                <a:srgbClr val="B28665"/>
              </a:solidFill>
              <a:ln w="9525">
                <a:noFill/>
                <a:round/>
                <a:headEnd/>
                <a:tailEnd/>
              </a:ln>
            </p:spPr>
            <p:txBody>
              <a:bodyPr/>
              <a:lstStyle/>
              <a:p>
                <a:endParaRPr lang="en-GB"/>
              </a:p>
            </p:txBody>
          </p:sp>
          <p:sp>
            <p:nvSpPr>
              <p:cNvPr id="23669" name="Freeform 117"/>
              <p:cNvSpPr>
                <a:spLocks/>
              </p:cNvSpPr>
              <p:nvPr/>
            </p:nvSpPr>
            <p:spPr bwMode="auto">
              <a:xfrm>
                <a:off x="4405" y="3637"/>
                <a:ext cx="1" cy="7"/>
              </a:xfrm>
              <a:custGeom>
                <a:avLst/>
                <a:gdLst/>
                <a:ahLst/>
                <a:cxnLst>
                  <a:cxn ang="0">
                    <a:pos x="2" y="31"/>
                  </a:cxn>
                  <a:cxn ang="0">
                    <a:pos x="2" y="0"/>
                  </a:cxn>
                  <a:cxn ang="0">
                    <a:pos x="0" y="2"/>
                  </a:cxn>
                  <a:cxn ang="0">
                    <a:pos x="0" y="31"/>
                  </a:cxn>
                  <a:cxn ang="0">
                    <a:pos x="2" y="31"/>
                  </a:cxn>
                </a:cxnLst>
                <a:rect l="0" t="0" r="r" b="b"/>
                <a:pathLst>
                  <a:path w="2" h="31">
                    <a:moveTo>
                      <a:pt x="2" y="31"/>
                    </a:moveTo>
                    <a:lnTo>
                      <a:pt x="2" y="0"/>
                    </a:lnTo>
                    <a:lnTo>
                      <a:pt x="0" y="2"/>
                    </a:lnTo>
                    <a:lnTo>
                      <a:pt x="0" y="31"/>
                    </a:lnTo>
                    <a:lnTo>
                      <a:pt x="2" y="31"/>
                    </a:lnTo>
                    <a:close/>
                  </a:path>
                </a:pathLst>
              </a:custGeom>
              <a:solidFill>
                <a:srgbClr val="B28665"/>
              </a:solidFill>
              <a:ln w="9525">
                <a:noFill/>
                <a:round/>
                <a:headEnd/>
                <a:tailEnd/>
              </a:ln>
            </p:spPr>
            <p:txBody>
              <a:bodyPr/>
              <a:lstStyle/>
              <a:p>
                <a:endParaRPr lang="en-GB"/>
              </a:p>
            </p:txBody>
          </p:sp>
          <p:sp>
            <p:nvSpPr>
              <p:cNvPr id="23670" name="Freeform 118"/>
              <p:cNvSpPr>
                <a:spLocks/>
              </p:cNvSpPr>
              <p:nvPr/>
            </p:nvSpPr>
            <p:spPr bwMode="auto">
              <a:xfrm>
                <a:off x="4235" y="3538"/>
                <a:ext cx="3" cy="6"/>
              </a:xfrm>
              <a:custGeom>
                <a:avLst/>
                <a:gdLst/>
                <a:ahLst/>
                <a:cxnLst>
                  <a:cxn ang="0">
                    <a:pos x="0" y="12"/>
                  </a:cxn>
                  <a:cxn ang="0">
                    <a:pos x="12" y="22"/>
                  </a:cxn>
                  <a:cxn ang="0">
                    <a:pos x="12" y="0"/>
                  </a:cxn>
                  <a:cxn ang="0">
                    <a:pos x="0" y="12"/>
                  </a:cxn>
                </a:cxnLst>
                <a:rect l="0" t="0" r="r" b="b"/>
                <a:pathLst>
                  <a:path w="12" h="22">
                    <a:moveTo>
                      <a:pt x="0" y="12"/>
                    </a:moveTo>
                    <a:lnTo>
                      <a:pt x="12" y="22"/>
                    </a:lnTo>
                    <a:lnTo>
                      <a:pt x="12" y="0"/>
                    </a:lnTo>
                    <a:lnTo>
                      <a:pt x="0" y="12"/>
                    </a:lnTo>
                    <a:close/>
                  </a:path>
                </a:pathLst>
              </a:custGeom>
              <a:solidFill>
                <a:srgbClr val="B28665"/>
              </a:solidFill>
              <a:ln w="9525">
                <a:noFill/>
                <a:round/>
                <a:headEnd/>
                <a:tailEnd/>
              </a:ln>
            </p:spPr>
            <p:txBody>
              <a:bodyPr/>
              <a:lstStyle/>
              <a:p>
                <a:endParaRPr lang="en-GB"/>
              </a:p>
            </p:txBody>
          </p:sp>
          <p:sp>
            <p:nvSpPr>
              <p:cNvPr id="23671" name="Freeform 119"/>
              <p:cNvSpPr>
                <a:spLocks/>
              </p:cNvSpPr>
              <p:nvPr/>
            </p:nvSpPr>
            <p:spPr bwMode="auto">
              <a:xfrm>
                <a:off x="4169" y="3733"/>
                <a:ext cx="192" cy="67"/>
              </a:xfrm>
              <a:custGeom>
                <a:avLst/>
                <a:gdLst/>
                <a:ahLst/>
                <a:cxnLst>
                  <a:cxn ang="0">
                    <a:pos x="0" y="30"/>
                  </a:cxn>
                  <a:cxn ang="0">
                    <a:pos x="0" y="118"/>
                  </a:cxn>
                  <a:cxn ang="0">
                    <a:pos x="28" y="148"/>
                  </a:cxn>
                  <a:cxn ang="0">
                    <a:pos x="177" y="148"/>
                  </a:cxn>
                  <a:cxn ang="0">
                    <a:pos x="207" y="179"/>
                  </a:cxn>
                  <a:cxn ang="0">
                    <a:pos x="265" y="179"/>
                  </a:cxn>
                  <a:cxn ang="0">
                    <a:pos x="295" y="207"/>
                  </a:cxn>
                  <a:cxn ang="0">
                    <a:pos x="325" y="207"/>
                  </a:cxn>
                  <a:cxn ang="0">
                    <a:pos x="354" y="237"/>
                  </a:cxn>
                  <a:cxn ang="0">
                    <a:pos x="354" y="268"/>
                  </a:cxn>
                  <a:cxn ang="0">
                    <a:pos x="414" y="268"/>
                  </a:cxn>
                  <a:cxn ang="0">
                    <a:pos x="414" y="237"/>
                  </a:cxn>
                  <a:cxn ang="0">
                    <a:pos x="651" y="237"/>
                  </a:cxn>
                  <a:cxn ang="0">
                    <a:pos x="651" y="207"/>
                  </a:cxn>
                  <a:cxn ang="0">
                    <a:pos x="709" y="207"/>
                  </a:cxn>
                  <a:cxn ang="0">
                    <a:pos x="740" y="237"/>
                  </a:cxn>
                  <a:cxn ang="0">
                    <a:pos x="770" y="207"/>
                  </a:cxn>
                  <a:cxn ang="0">
                    <a:pos x="770" y="148"/>
                  </a:cxn>
                  <a:cxn ang="0">
                    <a:pos x="709" y="148"/>
                  </a:cxn>
                  <a:cxn ang="0">
                    <a:pos x="681" y="179"/>
                  </a:cxn>
                  <a:cxn ang="0">
                    <a:pos x="620" y="179"/>
                  </a:cxn>
                  <a:cxn ang="0">
                    <a:pos x="620" y="118"/>
                  </a:cxn>
                  <a:cxn ang="0">
                    <a:pos x="444" y="118"/>
                  </a:cxn>
                  <a:cxn ang="0">
                    <a:pos x="414" y="88"/>
                  </a:cxn>
                  <a:cxn ang="0">
                    <a:pos x="265" y="88"/>
                  </a:cxn>
                  <a:cxn ang="0">
                    <a:pos x="235" y="118"/>
                  </a:cxn>
                  <a:cxn ang="0">
                    <a:pos x="207" y="118"/>
                  </a:cxn>
                  <a:cxn ang="0">
                    <a:pos x="207" y="88"/>
                  </a:cxn>
                  <a:cxn ang="0">
                    <a:pos x="177" y="88"/>
                  </a:cxn>
                  <a:cxn ang="0">
                    <a:pos x="147" y="60"/>
                  </a:cxn>
                  <a:cxn ang="0">
                    <a:pos x="177" y="30"/>
                  </a:cxn>
                  <a:cxn ang="0">
                    <a:pos x="147" y="30"/>
                  </a:cxn>
                  <a:cxn ang="0">
                    <a:pos x="117" y="60"/>
                  </a:cxn>
                  <a:cxn ang="0">
                    <a:pos x="88" y="60"/>
                  </a:cxn>
                  <a:cxn ang="0">
                    <a:pos x="28" y="0"/>
                  </a:cxn>
                  <a:cxn ang="0">
                    <a:pos x="28" y="60"/>
                  </a:cxn>
                  <a:cxn ang="0">
                    <a:pos x="0" y="30"/>
                  </a:cxn>
                </a:cxnLst>
                <a:rect l="0" t="0" r="r" b="b"/>
                <a:pathLst>
                  <a:path w="770" h="268">
                    <a:moveTo>
                      <a:pt x="0" y="30"/>
                    </a:moveTo>
                    <a:lnTo>
                      <a:pt x="0" y="118"/>
                    </a:lnTo>
                    <a:lnTo>
                      <a:pt x="28" y="148"/>
                    </a:lnTo>
                    <a:lnTo>
                      <a:pt x="177" y="148"/>
                    </a:lnTo>
                    <a:lnTo>
                      <a:pt x="207" y="179"/>
                    </a:lnTo>
                    <a:lnTo>
                      <a:pt x="265" y="179"/>
                    </a:lnTo>
                    <a:lnTo>
                      <a:pt x="295" y="207"/>
                    </a:lnTo>
                    <a:lnTo>
                      <a:pt x="325" y="207"/>
                    </a:lnTo>
                    <a:lnTo>
                      <a:pt x="354" y="237"/>
                    </a:lnTo>
                    <a:lnTo>
                      <a:pt x="354" y="268"/>
                    </a:lnTo>
                    <a:lnTo>
                      <a:pt x="414" y="268"/>
                    </a:lnTo>
                    <a:lnTo>
                      <a:pt x="414" y="237"/>
                    </a:lnTo>
                    <a:lnTo>
                      <a:pt x="651" y="237"/>
                    </a:lnTo>
                    <a:lnTo>
                      <a:pt x="651" y="207"/>
                    </a:lnTo>
                    <a:lnTo>
                      <a:pt x="709" y="207"/>
                    </a:lnTo>
                    <a:lnTo>
                      <a:pt x="740" y="237"/>
                    </a:lnTo>
                    <a:lnTo>
                      <a:pt x="770" y="207"/>
                    </a:lnTo>
                    <a:lnTo>
                      <a:pt x="770" y="148"/>
                    </a:lnTo>
                    <a:lnTo>
                      <a:pt x="709" y="148"/>
                    </a:lnTo>
                    <a:lnTo>
                      <a:pt x="681" y="179"/>
                    </a:lnTo>
                    <a:lnTo>
                      <a:pt x="620" y="179"/>
                    </a:lnTo>
                    <a:lnTo>
                      <a:pt x="620" y="118"/>
                    </a:lnTo>
                    <a:lnTo>
                      <a:pt x="444" y="118"/>
                    </a:lnTo>
                    <a:lnTo>
                      <a:pt x="414" y="88"/>
                    </a:lnTo>
                    <a:lnTo>
                      <a:pt x="265" y="88"/>
                    </a:lnTo>
                    <a:lnTo>
                      <a:pt x="235" y="118"/>
                    </a:lnTo>
                    <a:lnTo>
                      <a:pt x="207" y="118"/>
                    </a:lnTo>
                    <a:lnTo>
                      <a:pt x="207" y="88"/>
                    </a:lnTo>
                    <a:lnTo>
                      <a:pt x="177" y="88"/>
                    </a:lnTo>
                    <a:lnTo>
                      <a:pt x="147" y="60"/>
                    </a:lnTo>
                    <a:lnTo>
                      <a:pt x="177" y="30"/>
                    </a:lnTo>
                    <a:lnTo>
                      <a:pt x="147" y="30"/>
                    </a:lnTo>
                    <a:lnTo>
                      <a:pt x="117" y="60"/>
                    </a:lnTo>
                    <a:lnTo>
                      <a:pt x="88" y="60"/>
                    </a:lnTo>
                    <a:lnTo>
                      <a:pt x="28" y="0"/>
                    </a:lnTo>
                    <a:lnTo>
                      <a:pt x="28" y="60"/>
                    </a:lnTo>
                    <a:lnTo>
                      <a:pt x="0" y="30"/>
                    </a:lnTo>
                    <a:close/>
                  </a:path>
                </a:pathLst>
              </a:custGeom>
              <a:solidFill>
                <a:srgbClr val="B28665"/>
              </a:solidFill>
              <a:ln w="9525">
                <a:noFill/>
                <a:round/>
                <a:headEnd/>
                <a:tailEnd/>
              </a:ln>
            </p:spPr>
            <p:txBody>
              <a:bodyPr/>
              <a:lstStyle/>
              <a:p>
                <a:endParaRPr lang="en-GB"/>
              </a:p>
            </p:txBody>
          </p:sp>
          <p:sp>
            <p:nvSpPr>
              <p:cNvPr id="23672" name="Freeform 120"/>
              <p:cNvSpPr>
                <a:spLocks/>
              </p:cNvSpPr>
              <p:nvPr/>
            </p:nvSpPr>
            <p:spPr bwMode="auto">
              <a:xfrm>
                <a:off x="4791" y="3733"/>
                <a:ext cx="155" cy="96"/>
              </a:xfrm>
              <a:custGeom>
                <a:avLst/>
                <a:gdLst/>
                <a:ahLst/>
                <a:cxnLst>
                  <a:cxn ang="0">
                    <a:pos x="624" y="0"/>
                  </a:cxn>
                  <a:cxn ang="0">
                    <a:pos x="594" y="0"/>
                  </a:cxn>
                  <a:cxn ang="0">
                    <a:pos x="564" y="30"/>
                  </a:cxn>
                  <a:cxn ang="0">
                    <a:pos x="535" y="30"/>
                  </a:cxn>
                  <a:cxn ang="0">
                    <a:pos x="475" y="88"/>
                  </a:cxn>
                  <a:cxn ang="0">
                    <a:pos x="417" y="88"/>
                  </a:cxn>
                  <a:cxn ang="0">
                    <a:pos x="387" y="118"/>
                  </a:cxn>
                  <a:cxn ang="0">
                    <a:pos x="180" y="118"/>
                  </a:cxn>
                  <a:cxn ang="0">
                    <a:pos x="180" y="179"/>
                  </a:cxn>
                  <a:cxn ang="0">
                    <a:pos x="61" y="179"/>
                  </a:cxn>
                  <a:cxn ang="0">
                    <a:pos x="61" y="207"/>
                  </a:cxn>
                  <a:cxn ang="0">
                    <a:pos x="0" y="207"/>
                  </a:cxn>
                  <a:cxn ang="0">
                    <a:pos x="0" y="268"/>
                  </a:cxn>
                  <a:cxn ang="0">
                    <a:pos x="30" y="297"/>
                  </a:cxn>
                  <a:cxn ang="0">
                    <a:pos x="30" y="325"/>
                  </a:cxn>
                  <a:cxn ang="0">
                    <a:pos x="91" y="325"/>
                  </a:cxn>
                  <a:cxn ang="0">
                    <a:pos x="119" y="355"/>
                  </a:cxn>
                  <a:cxn ang="0">
                    <a:pos x="180" y="355"/>
                  </a:cxn>
                  <a:cxn ang="0">
                    <a:pos x="210" y="386"/>
                  </a:cxn>
                  <a:cxn ang="0">
                    <a:pos x="210" y="355"/>
                  </a:cxn>
                  <a:cxn ang="0">
                    <a:pos x="237" y="325"/>
                  </a:cxn>
                  <a:cxn ang="0">
                    <a:pos x="328" y="325"/>
                  </a:cxn>
                  <a:cxn ang="0">
                    <a:pos x="417" y="237"/>
                  </a:cxn>
                  <a:cxn ang="0">
                    <a:pos x="505" y="237"/>
                  </a:cxn>
                  <a:cxn ang="0">
                    <a:pos x="444" y="179"/>
                  </a:cxn>
                  <a:cxn ang="0">
                    <a:pos x="444" y="148"/>
                  </a:cxn>
                  <a:cxn ang="0">
                    <a:pos x="475" y="118"/>
                  </a:cxn>
                  <a:cxn ang="0">
                    <a:pos x="505" y="118"/>
                  </a:cxn>
                  <a:cxn ang="0">
                    <a:pos x="505" y="88"/>
                  </a:cxn>
                  <a:cxn ang="0">
                    <a:pos x="535" y="60"/>
                  </a:cxn>
                  <a:cxn ang="0">
                    <a:pos x="564" y="60"/>
                  </a:cxn>
                  <a:cxn ang="0">
                    <a:pos x="624" y="0"/>
                  </a:cxn>
                </a:cxnLst>
                <a:rect l="0" t="0" r="r" b="b"/>
                <a:pathLst>
                  <a:path w="624" h="386">
                    <a:moveTo>
                      <a:pt x="624" y="0"/>
                    </a:moveTo>
                    <a:lnTo>
                      <a:pt x="594" y="0"/>
                    </a:lnTo>
                    <a:lnTo>
                      <a:pt x="564" y="30"/>
                    </a:lnTo>
                    <a:lnTo>
                      <a:pt x="535" y="30"/>
                    </a:lnTo>
                    <a:lnTo>
                      <a:pt x="475" y="88"/>
                    </a:lnTo>
                    <a:lnTo>
                      <a:pt x="417" y="88"/>
                    </a:lnTo>
                    <a:lnTo>
                      <a:pt x="387" y="118"/>
                    </a:lnTo>
                    <a:lnTo>
                      <a:pt x="180" y="118"/>
                    </a:lnTo>
                    <a:lnTo>
                      <a:pt x="180" y="179"/>
                    </a:lnTo>
                    <a:lnTo>
                      <a:pt x="61" y="179"/>
                    </a:lnTo>
                    <a:lnTo>
                      <a:pt x="61" y="207"/>
                    </a:lnTo>
                    <a:lnTo>
                      <a:pt x="0" y="207"/>
                    </a:lnTo>
                    <a:lnTo>
                      <a:pt x="0" y="268"/>
                    </a:lnTo>
                    <a:lnTo>
                      <a:pt x="30" y="297"/>
                    </a:lnTo>
                    <a:lnTo>
                      <a:pt x="30" y="325"/>
                    </a:lnTo>
                    <a:lnTo>
                      <a:pt x="91" y="325"/>
                    </a:lnTo>
                    <a:lnTo>
                      <a:pt x="119" y="355"/>
                    </a:lnTo>
                    <a:lnTo>
                      <a:pt x="180" y="355"/>
                    </a:lnTo>
                    <a:lnTo>
                      <a:pt x="210" y="386"/>
                    </a:lnTo>
                    <a:lnTo>
                      <a:pt x="210" y="355"/>
                    </a:lnTo>
                    <a:lnTo>
                      <a:pt x="237" y="325"/>
                    </a:lnTo>
                    <a:lnTo>
                      <a:pt x="328" y="325"/>
                    </a:lnTo>
                    <a:lnTo>
                      <a:pt x="417" y="237"/>
                    </a:lnTo>
                    <a:lnTo>
                      <a:pt x="505" y="237"/>
                    </a:lnTo>
                    <a:lnTo>
                      <a:pt x="444" y="179"/>
                    </a:lnTo>
                    <a:lnTo>
                      <a:pt x="444" y="148"/>
                    </a:lnTo>
                    <a:lnTo>
                      <a:pt x="475" y="118"/>
                    </a:lnTo>
                    <a:lnTo>
                      <a:pt x="505" y="118"/>
                    </a:lnTo>
                    <a:lnTo>
                      <a:pt x="505" y="88"/>
                    </a:lnTo>
                    <a:lnTo>
                      <a:pt x="535" y="60"/>
                    </a:lnTo>
                    <a:lnTo>
                      <a:pt x="564" y="60"/>
                    </a:lnTo>
                    <a:lnTo>
                      <a:pt x="624" y="0"/>
                    </a:lnTo>
                    <a:close/>
                  </a:path>
                </a:pathLst>
              </a:custGeom>
              <a:solidFill>
                <a:srgbClr val="FFFF7F"/>
              </a:solidFill>
              <a:ln w="9525">
                <a:noFill/>
                <a:round/>
                <a:headEnd/>
                <a:tailEnd/>
              </a:ln>
            </p:spPr>
            <p:txBody>
              <a:bodyPr/>
              <a:lstStyle/>
              <a:p>
                <a:endParaRPr lang="en-GB"/>
              </a:p>
            </p:txBody>
          </p:sp>
          <p:sp>
            <p:nvSpPr>
              <p:cNvPr id="23673" name="Freeform 121"/>
              <p:cNvSpPr>
                <a:spLocks/>
              </p:cNvSpPr>
              <p:nvPr/>
            </p:nvSpPr>
            <p:spPr bwMode="auto">
              <a:xfrm>
                <a:off x="2902" y="1624"/>
                <a:ext cx="7" cy="8"/>
              </a:xfrm>
              <a:custGeom>
                <a:avLst/>
                <a:gdLst/>
                <a:ahLst/>
                <a:cxnLst>
                  <a:cxn ang="0">
                    <a:pos x="0" y="0"/>
                  </a:cxn>
                  <a:cxn ang="0">
                    <a:pos x="0" y="31"/>
                  </a:cxn>
                  <a:cxn ang="0">
                    <a:pos x="29" y="31"/>
                  </a:cxn>
                  <a:cxn ang="0">
                    <a:pos x="0" y="0"/>
                  </a:cxn>
                </a:cxnLst>
                <a:rect l="0" t="0" r="r" b="b"/>
                <a:pathLst>
                  <a:path w="29" h="31">
                    <a:moveTo>
                      <a:pt x="0" y="0"/>
                    </a:moveTo>
                    <a:lnTo>
                      <a:pt x="0" y="31"/>
                    </a:lnTo>
                    <a:lnTo>
                      <a:pt x="29" y="31"/>
                    </a:lnTo>
                    <a:lnTo>
                      <a:pt x="0" y="0"/>
                    </a:lnTo>
                    <a:close/>
                  </a:path>
                </a:pathLst>
              </a:custGeom>
              <a:solidFill>
                <a:srgbClr val="8FB5BE"/>
              </a:solidFill>
              <a:ln w="9525">
                <a:noFill/>
                <a:round/>
                <a:headEnd/>
                <a:tailEnd/>
              </a:ln>
            </p:spPr>
            <p:txBody>
              <a:bodyPr/>
              <a:lstStyle/>
              <a:p>
                <a:endParaRPr lang="en-GB"/>
              </a:p>
            </p:txBody>
          </p:sp>
          <p:sp>
            <p:nvSpPr>
              <p:cNvPr id="23674" name="Freeform 122"/>
              <p:cNvSpPr>
                <a:spLocks/>
              </p:cNvSpPr>
              <p:nvPr/>
            </p:nvSpPr>
            <p:spPr bwMode="auto">
              <a:xfrm>
                <a:off x="2509" y="1676"/>
                <a:ext cx="15" cy="15"/>
              </a:xfrm>
              <a:custGeom>
                <a:avLst/>
                <a:gdLst/>
                <a:ahLst/>
                <a:cxnLst>
                  <a:cxn ang="0">
                    <a:pos x="60" y="0"/>
                  </a:cxn>
                  <a:cxn ang="0">
                    <a:pos x="30" y="31"/>
                  </a:cxn>
                  <a:cxn ang="0">
                    <a:pos x="0" y="31"/>
                  </a:cxn>
                  <a:cxn ang="0">
                    <a:pos x="30" y="61"/>
                  </a:cxn>
                  <a:cxn ang="0">
                    <a:pos x="60" y="61"/>
                  </a:cxn>
                  <a:cxn ang="0">
                    <a:pos x="60" y="0"/>
                  </a:cxn>
                </a:cxnLst>
                <a:rect l="0" t="0" r="r" b="b"/>
                <a:pathLst>
                  <a:path w="60" h="61">
                    <a:moveTo>
                      <a:pt x="60" y="0"/>
                    </a:moveTo>
                    <a:lnTo>
                      <a:pt x="30" y="31"/>
                    </a:lnTo>
                    <a:lnTo>
                      <a:pt x="0" y="31"/>
                    </a:lnTo>
                    <a:lnTo>
                      <a:pt x="30" y="61"/>
                    </a:lnTo>
                    <a:lnTo>
                      <a:pt x="60" y="61"/>
                    </a:lnTo>
                    <a:lnTo>
                      <a:pt x="60" y="0"/>
                    </a:lnTo>
                    <a:close/>
                  </a:path>
                </a:pathLst>
              </a:custGeom>
              <a:solidFill>
                <a:srgbClr val="FECC2E"/>
              </a:solidFill>
              <a:ln w="9525">
                <a:noFill/>
                <a:round/>
                <a:headEnd/>
                <a:tailEnd/>
              </a:ln>
            </p:spPr>
            <p:txBody>
              <a:bodyPr/>
              <a:lstStyle/>
              <a:p>
                <a:endParaRPr lang="en-GB"/>
              </a:p>
            </p:txBody>
          </p:sp>
          <p:sp>
            <p:nvSpPr>
              <p:cNvPr id="23675" name="Freeform 123"/>
              <p:cNvSpPr>
                <a:spLocks/>
              </p:cNvSpPr>
              <p:nvPr/>
            </p:nvSpPr>
            <p:spPr bwMode="auto">
              <a:xfrm>
                <a:off x="2501" y="1683"/>
                <a:ext cx="38" cy="44"/>
              </a:xfrm>
              <a:custGeom>
                <a:avLst/>
                <a:gdLst/>
                <a:ahLst/>
                <a:cxnLst>
                  <a:cxn ang="0">
                    <a:pos x="60" y="58"/>
                  </a:cxn>
                  <a:cxn ang="0">
                    <a:pos x="0" y="58"/>
                  </a:cxn>
                  <a:cxn ang="0">
                    <a:pos x="0" y="89"/>
                  </a:cxn>
                  <a:cxn ang="0">
                    <a:pos x="60" y="89"/>
                  </a:cxn>
                  <a:cxn ang="0">
                    <a:pos x="90" y="118"/>
                  </a:cxn>
                  <a:cxn ang="0">
                    <a:pos x="90" y="148"/>
                  </a:cxn>
                  <a:cxn ang="0">
                    <a:pos x="60" y="177"/>
                  </a:cxn>
                  <a:cxn ang="0">
                    <a:pos x="90" y="177"/>
                  </a:cxn>
                  <a:cxn ang="0">
                    <a:pos x="118" y="148"/>
                  </a:cxn>
                  <a:cxn ang="0">
                    <a:pos x="118" y="89"/>
                  </a:cxn>
                  <a:cxn ang="0">
                    <a:pos x="149" y="58"/>
                  </a:cxn>
                  <a:cxn ang="0">
                    <a:pos x="149" y="30"/>
                  </a:cxn>
                  <a:cxn ang="0">
                    <a:pos x="118" y="30"/>
                  </a:cxn>
                  <a:cxn ang="0">
                    <a:pos x="118" y="0"/>
                  </a:cxn>
                  <a:cxn ang="0">
                    <a:pos x="90" y="30"/>
                  </a:cxn>
                  <a:cxn ang="0">
                    <a:pos x="60" y="58"/>
                  </a:cxn>
                </a:cxnLst>
                <a:rect l="0" t="0" r="r" b="b"/>
                <a:pathLst>
                  <a:path w="149" h="177">
                    <a:moveTo>
                      <a:pt x="60" y="58"/>
                    </a:moveTo>
                    <a:lnTo>
                      <a:pt x="0" y="58"/>
                    </a:lnTo>
                    <a:lnTo>
                      <a:pt x="0" y="89"/>
                    </a:lnTo>
                    <a:lnTo>
                      <a:pt x="60" y="89"/>
                    </a:lnTo>
                    <a:lnTo>
                      <a:pt x="90" y="118"/>
                    </a:lnTo>
                    <a:lnTo>
                      <a:pt x="90" y="148"/>
                    </a:lnTo>
                    <a:lnTo>
                      <a:pt x="60" y="177"/>
                    </a:lnTo>
                    <a:lnTo>
                      <a:pt x="90" y="177"/>
                    </a:lnTo>
                    <a:lnTo>
                      <a:pt x="118" y="148"/>
                    </a:lnTo>
                    <a:lnTo>
                      <a:pt x="118" y="89"/>
                    </a:lnTo>
                    <a:lnTo>
                      <a:pt x="149" y="58"/>
                    </a:lnTo>
                    <a:lnTo>
                      <a:pt x="149" y="30"/>
                    </a:lnTo>
                    <a:lnTo>
                      <a:pt x="118" y="30"/>
                    </a:lnTo>
                    <a:lnTo>
                      <a:pt x="118" y="0"/>
                    </a:lnTo>
                    <a:lnTo>
                      <a:pt x="90" y="30"/>
                    </a:lnTo>
                    <a:lnTo>
                      <a:pt x="60" y="58"/>
                    </a:lnTo>
                    <a:close/>
                  </a:path>
                </a:pathLst>
              </a:custGeom>
              <a:solidFill>
                <a:srgbClr val="FECC2E"/>
              </a:solidFill>
              <a:ln w="9525">
                <a:noFill/>
                <a:round/>
                <a:headEnd/>
                <a:tailEnd/>
              </a:ln>
            </p:spPr>
            <p:txBody>
              <a:bodyPr/>
              <a:lstStyle/>
              <a:p>
                <a:endParaRPr lang="en-GB"/>
              </a:p>
            </p:txBody>
          </p:sp>
          <p:sp>
            <p:nvSpPr>
              <p:cNvPr id="23676" name="Freeform 124"/>
              <p:cNvSpPr>
                <a:spLocks/>
              </p:cNvSpPr>
              <p:nvPr/>
            </p:nvSpPr>
            <p:spPr bwMode="auto">
              <a:xfrm>
                <a:off x="2531" y="1668"/>
                <a:ext cx="15" cy="15"/>
              </a:xfrm>
              <a:custGeom>
                <a:avLst/>
                <a:gdLst/>
                <a:ahLst/>
                <a:cxnLst>
                  <a:cxn ang="0">
                    <a:pos x="61" y="0"/>
                  </a:cxn>
                  <a:cxn ang="0">
                    <a:pos x="31" y="0"/>
                  </a:cxn>
                  <a:cxn ang="0">
                    <a:pos x="31" y="30"/>
                  </a:cxn>
                  <a:cxn ang="0">
                    <a:pos x="0" y="61"/>
                  </a:cxn>
                  <a:cxn ang="0">
                    <a:pos x="31" y="61"/>
                  </a:cxn>
                  <a:cxn ang="0">
                    <a:pos x="61" y="30"/>
                  </a:cxn>
                  <a:cxn ang="0">
                    <a:pos x="61" y="0"/>
                  </a:cxn>
                </a:cxnLst>
                <a:rect l="0" t="0" r="r" b="b"/>
                <a:pathLst>
                  <a:path w="61" h="61">
                    <a:moveTo>
                      <a:pt x="61" y="0"/>
                    </a:moveTo>
                    <a:lnTo>
                      <a:pt x="31" y="0"/>
                    </a:lnTo>
                    <a:lnTo>
                      <a:pt x="31" y="30"/>
                    </a:lnTo>
                    <a:lnTo>
                      <a:pt x="0" y="61"/>
                    </a:lnTo>
                    <a:lnTo>
                      <a:pt x="31" y="61"/>
                    </a:lnTo>
                    <a:lnTo>
                      <a:pt x="61" y="30"/>
                    </a:lnTo>
                    <a:lnTo>
                      <a:pt x="61" y="0"/>
                    </a:lnTo>
                    <a:close/>
                  </a:path>
                </a:pathLst>
              </a:custGeom>
              <a:solidFill>
                <a:srgbClr val="FECC2E"/>
              </a:solidFill>
              <a:ln w="9525">
                <a:noFill/>
                <a:round/>
                <a:headEnd/>
                <a:tailEnd/>
              </a:ln>
            </p:spPr>
            <p:txBody>
              <a:bodyPr/>
              <a:lstStyle/>
              <a:p>
                <a:endParaRPr lang="en-GB"/>
              </a:p>
            </p:txBody>
          </p:sp>
          <p:sp>
            <p:nvSpPr>
              <p:cNvPr id="23677" name="Freeform 125"/>
              <p:cNvSpPr>
                <a:spLocks noEditPoints="1"/>
              </p:cNvSpPr>
              <p:nvPr/>
            </p:nvSpPr>
            <p:spPr bwMode="auto">
              <a:xfrm>
                <a:off x="2175" y="1824"/>
                <a:ext cx="497" cy="703"/>
              </a:xfrm>
              <a:custGeom>
                <a:avLst/>
                <a:gdLst/>
                <a:ahLst/>
                <a:cxnLst>
                  <a:cxn ang="0">
                    <a:pos x="1008" y="859"/>
                  </a:cxn>
                  <a:cxn ang="0">
                    <a:pos x="830" y="829"/>
                  </a:cxn>
                  <a:cxn ang="0">
                    <a:pos x="948" y="710"/>
                  </a:cxn>
                  <a:cxn ang="0">
                    <a:pos x="1127" y="474"/>
                  </a:cxn>
                  <a:cxn ang="0">
                    <a:pos x="712" y="325"/>
                  </a:cxn>
                  <a:cxn ang="0">
                    <a:pos x="653" y="325"/>
                  </a:cxn>
                  <a:cxn ang="0">
                    <a:pos x="683" y="236"/>
                  </a:cxn>
                  <a:cxn ang="0">
                    <a:pos x="860" y="0"/>
                  </a:cxn>
                  <a:cxn ang="0">
                    <a:pos x="505" y="60"/>
                  </a:cxn>
                  <a:cxn ang="0">
                    <a:pos x="327" y="206"/>
                  </a:cxn>
                  <a:cxn ang="0">
                    <a:pos x="237" y="267"/>
                  </a:cxn>
                  <a:cxn ang="0">
                    <a:pos x="267" y="443"/>
                  </a:cxn>
                  <a:cxn ang="0">
                    <a:pos x="178" y="592"/>
                  </a:cxn>
                  <a:cxn ang="0">
                    <a:pos x="60" y="681"/>
                  </a:cxn>
                  <a:cxn ang="0">
                    <a:pos x="209" y="710"/>
                  </a:cxn>
                  <a:cxn ang="0">
                    <a:pos x="386" y="622"/>
                  </a:cxn>
                  <a:cxn ang="0">
                    <a:pos x="267" y="740"/>
                  </a:cxn>
                  <a:cxn ang="0">
                    <a:pos x="178" y="977"/>
                  </a:cxn>
                  <a:cxn ang="0">
                    <a:pos x="237" y="1008"/>
                  </a:cxn>
                  <a:cxn ang="0">
                    <a:pos x="386" y="888"/>
                  </a:cxn>
                  <a:cxn ang="0">
                    <a:pos x="474" y="888"/>
                  </a:cxn>
                  <a:cxn ang="0">
                    <a:pos x="446" y="1035"/>
                  </a:cxn>
                  <a:cxn ang="0">
                    <a:pos x="298" y="1244"/>
                  </a:cxn>
                  <a:cxn ang="0">
                    <a:pos x="474" y="1214"/>
                  </a:cxn>
                  <a:cxn ang="0">
                    <a:pos x="801" y="1184"/>
                  </a:cxn>
                  <a:cxn ang="0">
                    <a:pos x="771" y="1421"/>
                  </a:cxn>
                  <a:cxn ang="0">
                    <a:pos x="801" y="1539"/>
                  </a:cxn>
                  <a:cxn ang="0">
                    <a:pos x="771" y="1746"/>
                  </a:cxn>
                  <a:cxn ang="0">
                    <a:pos x="505" y="1746"/>
                  </a:cxn>
                  <a:cxn ang="0">
                    <a:pos x="416" y="1776"/>
                  </a:cxn>
                  <a:cxn ang="0">
                    <a:pos x="416" y="1865"/>
                  </a:cxn>
                  <a:cxn ang="0">
                    <a:pos x="474" y="2044"/>
                  </a:cxn>
                  <a:cxn ang="0">
                    <a:pos x="267" y="2162"/>
                  </a:cxn>
                  <a:cxn ang="0">
                    <a:pos x="237" y="2280"/>
                  </a:cxn>
                  <a:cxn ang="0">
                    <a:pos x="474" y="2280"/>
                  </a:cxn>
                  <a:cxn ang="0">
                    <a:pos x="564" y="2338"/>
                  </a:cxn>
                  <a:cxn ang="0">
                    <a:pos x="830" y="2280"/>
                  </a:cxn>
                  <a:cxn ang="0">
                    <a:pos x="741" y="2398"/>
                  </a:cxn>
                  <a:cxn ang="0">
                    <a:pos x="386" y="2487"/>
                  </a:cxn>
                  <a:cxn ang="0">
                    <a:pos x="178" y="2635"/>
                  </a:cxn>
                  <a:cxn ang="0">
                    <a:pos x="0" y="2812"/>
                  </a:cxn>
                  <a:cxn ang="0">
                    <a:pos x="237" y="2723"/>
                  </a:cxn>
                  <a:cxn ang="0">
                    <a:pos x="505" y="2753"/>
                  </a:cxn>
                  <a:cxn ang="0">
                    <a:pos x="683" y="2575"/>
                  </a:cxn>
                  <a:cxn ang="0">
                    <a:pos x="1097" y="2575"/>
                  </a:cxn>
                  <a:cxn ang="0">
                    <a:pos x="1276" y="2544"/>
                  </a:cxn>
                  <a:cxn ang="0">
                    <a:pos x="1690" y="2517"/>
                  </a:cxn>
                  <a:cxn ang="0">
                    <a:pos x="1690" y="2338"/>
                  </a:cxn>
                  <a:cxn ang="0">
                    <a:pos x="1868" y="2190"/>
                  </a:cxn>
                  <a:cxn ang="0">
                    <a:pos x="1988" y="1924"/>
                  </a:cxn>
                  <a:cxn ang="0">
                    <a:pos x="1631" y="1894"/>
                  </a:cxn>
                  <a:cxn ang="0">
                    <a:pos x="1542" y="1628"/>
                  </a:cxn>
                  <a:cxn ang="0">
                    <a:pos x="1513" y="1479"/>
                  </a:cxn>
                  <a:cxn ang="0">
                    <a:pos x="1422" y="1333"/>
                  </a:cxn>
                  <a:cxn ang="0">
                    <a:pos x="355" y="799"/>
                  </a:cxn>
                  <a:cxn ang="0">
                    <a:pos x="593" y="267"/>
                  </a:cxn>
                </a:cxnLst>
                <a:rect l="0" t="0" r="r" b="b"/>
                <a:pathLst>
                  <a:path w="1988" h="2812">
                    <a:moveTo>
                      <a:pt x="1215" y="1154"/>
                    </a:moveTo>
                    <a:lnTo>
                      <a:pt x="1215" y="1008"/>
                    </a:lnTo>
                    <a:lnTo>
                      <a:pt x="1185" y="977"/>
                    </a:lnTo>
                    <a:lnTo>
                      <a:pt x="1157" y="977"/>
                    </a:lnTo>
                    <a:lnTo>
                      <a:pt x="1067" y="888"/>
                    </a:lnTo>
                    <a:lnTo>
                      <a:pt x="1039" y="888"/>
                    </a:lnTo>
                    <a:lnTo>
                      <a:pt x="1008" y="859"/>
                    </a:lnTo>
                    <a:lnTo>
                      <a:pt x="978" y="859"/>
                    </a:lnTo>
                    <a:lnTo>
                      <a:pt x="948" y="829"/>
                    </a:lnTo>
                    <a:lnTo>
                      <a:pt x="920" y="829"/>
                    </a:lnTo>
                    <a:lnTo>
                      <a:pt x="890" y="859"/>
                    </a:lnTo>
                    <a:lnTo>
                      <a:pt x="771" y="859"/>
                    </a:lnTo>
                    <a:lnTo>
                      <a:pt x="801" y="829"/>
                    </a:lnTo>
                    <a:lnTo>
                      <a:pt x="830" y="829"/>
                    </a:lnTo>
                    <a:lnTo>
                      <a:pt x="860" y="799"/>
                    </a:lnTo>
                    <a:lnTo>
                      <a:pt x="920" y="799"/>
                    </a:lnTo>
                    <a:lnTo>
                      <a:pt x="948" y="770"/>
                    </a:lnTo>
                    <a:lnTo>
                      <a:pt x="948" y="740"/>
                    </a:lnTo>
                    <a:lnTo>
                      <a:pt x="920" y="740"/>
                    </a:lnTo>
                    <a:lnTo>
                      <a:pt x="920" y="710"/>
                    </a:lnTo>
                    <a:lnTo>
                      <a:pt x="948" y="710"/>
                    </a:lnTo>
                    <a:lnTo>
                      <a:pt x="1008" y="652"/>
                    </a:lnTo>
                    <a:lnTo>
                      <a:pt x="1008" y="622"/>
                    </a:lnTo>
                    <a:lnTo>
                      <a:pt x="1039" y="622"/>
                    </a:lnTo>
                    <a:lnTo>
                      <a:pt x="1039" y="592"/>
                    </a:lnTo>
                    <a:lnTo>
                      <a:pt x="1067" y="592"/>
                    </a:lnTo>
                    <a:lnTo>
                      <a:pt x="1127" y="534"/>
                    </a:lnTo>
                    <a:lnTo>
                      <a:pt x="1127" y="474"/>
                    </a:lnTo>
                    <a:lnTo>
                      <a:pt x="1215" y="385"/>
                    </a:lnTo>
                    <a:lnTo>
                      <a:pt x="1185" y="356"/>
                    </a:lnTo>
                    <a:lnTo>
                      <a:pt x="1185" y="325"/>
                    </a:lnTo>
                    <a:lnTo>
                      <a:pt x="860" y="325"/>
                    </a:lnTo>
                    <a:lnTo>
                      <a:pt x="830" y="297"/>
                    </a:lnTo>
                    <a:lnTo>
                      <a:pt x="801" y="325"/>
                    </a:lnTo>
                    <a:lnTo>
                      <a:pt x="712" y="325"/>
                    </a:lnTo>
                    <a:lnTo>
                      <a:pt x="683" y="356"/>
                    </a:lnTo>
                    <a:lnTo>
                      <a:pt x="653" y="356"/>
                    </a:lnTo>
                    <a:lnTo>
                      <a:pt x="623" y="385"/>
                    </a:lnTo>
                    <a:lnTo>
                      <a:pt x="593" y="385"/>
                    </a:lnTo>
                    <a:lnTo>
                      <a:pt x="593" y="356"/>
                    </a:lnTo>
                    <a:lnTo>
                      <a:pt x="623" y="356"/>
                    </a:lnTo>
                    <a:lnTo>
                      <a:pt x="653" y="325"/>
                    </a:lnTo>
                    <a:lnTo>
                      <a:pt x="623" y="325"/>
                    </a:lnTo>
                    <a:lnTo>
                      <a:pt x="653" y="297"/>
                    </a:lnTo>
                    <a:lnTo>
                      <a:pt x="683" y="297"/>
                    </a:lnTo>
                    <a:lnTo>
                      <a:pt x="712" y="267"/>
                    </a:lnTo>
                    <a:lnTo>
                      <a:pt x="653" y="267"/>
                    </a:lnTo>
                    <a:lnTo>
                      <a:pt x="653" y="236"/>
                    </a:lnTo>
                    <a:lnTo>
                      <a:pt x="683" y="236"/>
                    </a:lnTo>
                    <a:lnTo>
                      <a:pt x="712" y="206"/>
                    </a:lnTo>
                    <a:lnTo>
                      <a:pt x="741" y="206"/>
                    </a:lnTo>
                    <a:lnTo>
                      <a:pt x="830" y="118"/>
                    </a:lnTo>
                    <a:lnTo>
                      <a:pt x="860" y="118"/>
                    </a:lnTo>
                    <a:lnTo>
                      <a:pt x="920" y="60"/>
                    </a:lnTo>
                    <a:lnTo>
                      <a:pt x="920" y="0"/>
                    </a:lnTo>
                    <a:lnTo>
                      <a:pt x="860" y="0"/>
                    </a:lnTo>
                    <a:lnTo>
                      <a:pt x="830" y="29"/>
                    </a:lnTo>
                    <a:lnTo>
                      <a:pt x="653" y="29"/>
                    </a:lnTo>
                    <a:lnTo>
                      <a:pt x="623" y="60"/>
                    </a:lnTo>
                    <a:lnTo>
                      <a:pt x="564" y="60"/>
                    </a:lnTo>
                    <a:lnTo>
                      <a:pt x="564" y="29"/>
                    </a:lnTo>
                    <a:lnTo>
                      <a:pt x="534" y="60"/>
                    </a:lnTo>
                    <a:lnTo>
                      <a:pt x="505" y="60"/>
                    </a:lnTo>
                    <a:lnTo>
                      <a:pt x="474" y="29"/>
                    </a:lnTo>
                    <a:lnTo>
                      <a:pt x="446" y="29"/>
                    </a:lnTo>
                    <a:lnTo>
                      <a:pt x="446" y="88"/>
                    </a:lnTo>
                    <a:lnTo>
                      <a:pt x="386" y="148"/>
                    </a:lnTo>
                    <a:lnTo>
                      <a:pt x="355" y="148"/>
                    </a:lnTo>
                    <a:lnTo>
                      <a:pt x="355" y="179"/>
                    </a:lnTo>
                    <a:lnTo>
                      <a:pt x="327" y="206"/>
                    </a:lnTo>
                    <a:lnTo>
                      <a:pt x="386" y="267"/>
                    </a:lnTo>
                    <a:lnTo>
                      <a:pt x="355" y="267"/>
                    </a:lnTo>
                    <a:lnTo>
                      <a:pt x="327" y="236"/>
                    </a:lnTo>
                    <a:lnTo>
                      <a:pt x="298" y="267"/>
                    </a:lnTo>
                    <a:lnTo>
                      <a:pt x="267" y="267"/>
                    </a:lnTo>
                    <a:lnTo>
                      <a:pt x="267" y="297"/>
                    </a:lnTo>
                    <a:lnTo>
                      <a:pt x="237" y="267"/>
                    </a:lnTo>
                    <a:lnTo>
                      <a:pt x="237" y="356"/>
                    </a:lnTo>
                    <a:lnTo>
                      <a:pt x="209" y="356"/>
                    </a:lnTo>
                    <a:lnTo>
                      <a:pt x="209" y="385"/>
                    </a:lnTo>
                    <a:lnTo>
                      <a:pt x="237" y="415"/>
                    </a:lnTo>
                    <a:lnTo>
                      <a:pt x="267" y="415"/>
                    </a:lnTo>
                    <a:lnTo>
                      <a:pt x="237" y="443"/>
                    </a:lnTo>
                    <a:lnTo>
                      <a:pt x="267" y="443"/>
                    </a:lnTo>
                    <a:lnTo>
                      <a:pt x="237" y="474"/>
                    </a:lnTo>
                    <a:lnTo>
                      <a:pt x="237" y="504"/>
                    </a:lnTo>
                    <a:lnTo>
                      <a:pt x="209" y="534"/>
                    </a:lnTo>
                    <a:lnTo>
                      <a:pt x="178" y="534"/>
                    </a:lnTo>
                    <a:lnTo>
                      <a:pt x="178" y="562"/>
                    </a:lnTo>
                    <a:lnTo>
                      <a:pt x="209" y="592"/>
                    </a:lnTo>
                    <a:lnTo>
                      <a:pt x="178" y="592"/>
                    </a:lnTo>
                    <a:lnTo>
                      <a:pt x="178" y="622"/>
                    </a:lnTo>
                    <a:lnTo>
                      <a:pt x="118" y="622"/>
                    </a:lnTo>
                    <a:lnTo>
                      <a:pt x="148" y="652"/>
                    </a:lnTo>
                    <a:lnTo>
                      <a:pt x="148" y="681"/>
                    </a:lnTo>
                    <a:lnTo>
                      <a:pt x="118" y="652"/>
                    </a:lnTo>
                    <a:lnTo>
                      <a:pt x="91" y="652"/>
                    </a:lnTo>
                    <a:lnTo>
                      <a:pt x="60" y="681"/>
                    </a:lnTo>
                    <a:lnTo>
                      <a:pt x="91" y="681"/>
                    </a:lnTo>
                    <a:lnTo>
                      <a:pt x="118" y="710"/>
                    </a:lnTo>
                    <a:lnTo>
                      <a:pt x="60" y="770"/>
                    </a:lnTo>
                    <a:lnTo>
                      <a:pt x="118" y="770"/>
                    </a:lnTo>
                    <a:lnTo>
                      <a:pt x="148" y="740"/>
                    </a:lnTo>
                    <a:lnTo>
                      <a:pt x="209" y="740"/>
                    </a:lnTo>
                    <a:lnTo>
                      <a:pt x="209" y="710"/>
                    </a:lnTo>
                    <a:lnTo>
                      <a:pt x="178" y="681"/>
                    </a:lnTo>
                    <a:lnTo>
                      <a:pt x="237" y="681"/>
                    </a:lnTo>
                    <a:lnTo>
                      <a:pt x="298" y="622"/>
                    </a:lnTo>
                    <a:lnTo>
                      <a:pt x="327" y="622"/>
                    </a:lnTo>
                    <a:lnTo>
                      <a:pt x="355" y="592"/>
                    </a:lnTo>
                    <a:lnTo>
                      <a:pt x="355" y="622"/>
                    </a:lnTo>
                    <a:lnTo>
                      <a:pt x="386" y="622"/>
                    </a:lnTo>
                    <a:lnTo>
                      <a:pt x="355" y="652"/>
                    </a:lnTo>
                    <a:lnTo>
                      <a:pt x="298" y="652"/>
                    </a:lnTo>
                    <a:lnTo>
                      <a:pt x="298" y="681"/>
                    </a:lnTo>
                    <a:lnTo>
                      <a:pt x="327" y="681"/>
                    </a:lnTo>
                    <a:lnTo>
                      <a:pt x="298" y="710"/>
                    </a:lnTo>
                    <a:lnTo>
                      <a:pt x="267" y="710"/>
                    </a:lnTo>
                    <a:lnTo>
                      <a:pt x="267" y="740"/>
                    </a:lnTo>
                    <a:lnTo>
                      <a:pt x="237" y="740"/>
                    </a:lnTo>
                    <a:lnTo>
                      <a:pt x="237" y="799"/>
                    </a:lnTo>
                    <a:lnTo>
                      <a:pt x="209" y="829"/>
                    </a:lnTo>
                    <a:lnTo>
                      <a:pt x="178" y="888"/>
                    </a:lnTo>
                    <a:lnTo>
                      <a:pt x="209" y="917"/>
                    </a:lnTo>
                    <a:lnTo>
                      <a:pt x="237" y="917"/>
                    </a:lnTo>
                    <a:lnTo>
                      <a:pt x="178" y="977"/>
                    </a:lnTo>
                    <a:lnTo>
                      <a:pt x="178" y="1035"/>
                    </a:lnTo>
                    <a:lnTo>
                      <a:pt x="148" y="1065"/>
                    </a:lnTo>
                    <a:lnTo>
                      <a:pt x="148" y="1095"/>
                    </a:lnTo>
                    <a:lnTo>
                      <a:pt x="178" y="1065"/>
                    </a:lnTo>
                    <a:lnTo>
                      <a:pt x="209" y="1065"/>
                    </a:lnTo>
                    <a:lnTo>
                      <a:pt x="209" y="1035"/>
                    </a:lnTo>
                    <a:lnTo>
                      <a:pt x="237" y="1008"/>
                    </a:lnTo>
                    <a:lnTo>
                      <a:pt x="237" y="977"/>
                    </a:lnTo>
                    <a:lnTo>
                      <a:pt x="267" y="947"/>
                    </a:lnTo>
                    <a:lnTo>
                      <a:pt x="267" y="888"/>
                    </a:lnTo>
                    <a:lnTo>
                      <a:pt x="298" y="917"/>
                    </a:lnTo>
                    <a:lnTo>
                      <a:pt x="355" y="859"/>
                    </a:lnTo>
                    <a:lnTo>
                      <a:pt x="355" y="888"/>
                    </a:lnTo>
                    <a:lnTo>
                      <a:pt x="386" y="888"/>
                    </a:lnTo>
                    <a:lnTo>
                      <a:pt x="386" y="829"/>
                    </a:lnTo>
                    <a:lnTo>
                      <a:pt x="386" y="799"/>
                    </a:lnTo>
                    <a:lnTo>
                      <a:pt x="416" y="799"/>
                    </a:lnTo>
                    <a:lnTo>
                      <a:pt x="386" y="829"/>
                    </a:lnTo>
                    <a:lnTo>
                      <a:pt x="416" y="859"/>
                    </a:lnTo>
                    <a:lnTo>
                      <a:pt x="416" y="829"/>
                    </a:lnTo>
                    <a:lnTo>
                      <a:pt x="474" y="888"/>
                    </a:lnTo>
                    <a:lnTo>
                      <a:pt x="446" y="888"/>
                    </a:lnTo>
                    <a:lnTo>
                      <a:pt x="416" y="859"/>
                    </a:lnTo>
                    <a:lnTo>
                      <a:pt x="386" y="888"/>
                    </a:lnTo>
                    <a:lnTo>
                      <a:pt x="386" y="977"/>
                    </a:lnTo>
                    <a:lnTo>
                      <a:pt x="416" y="977"/>
                    </a:lnTo>
                    <a:lnTo>
                      <a:pt x="446" y="1008"/>
                    </a:lnTo>
                    <a:lnTo>
                      <a:pt x="446" y="1035"/>
                    </a:lnTo>
                    <a:lnTo>
                      <a:pt x="416" y="1035"/>
                    </a:lnTo>
                    <a:lnTo>
                      <a:pt x="386" y="1095"/>
                    </a:lnTo>
                    <a:lnTo>
                      <a:pt x="355" y="1095"/>
                    </a:lnTo>
                    <a:lnTo>
                      <a:pt x="327" y="1126"/>
                    </a:lnTo>
                    <a:lnTo>
                      <a:pt x="327" y="1214"/>
                    </a:lnTo>
                    <a:lnTo>
                      <a:pt x="298" y="1184"/>
                    </a:lnTo>
                    <a:lnTo>
                      <a:pt x="298" y="1244"/>
                    </a:lnTo>
                    <a:lnTo>
                      <a:pt x="327" y="1244"/>
                    </a:lnTo>
                    <a:lnTo>
                      <a:pt x="355" y="1214"/>
                    </a:lnTo>
                    <a:lnTo>
                      <a:pt x="386" y="1244"/>
                    </a:lnTo>
                    <a:lnTo>
                      <a:pt x="416" y="1244"/>
                    </a:lnTo>
                    <a:lnTo>
                      <a:pt x="446" y="1272"/>
                    </a:lnTo>
                    <a:lnTo>
                      <a:pt x="474" y="1272"/>
                    </a:lnTo>
                    <a:lnTo>
                      <a:pt x="474" y="1214"/>
                    </a:lnTo>
                    <a:lnTo>
                      <a:pt x="505" y="1214"/>
                    </a:lnTo>
                    <a:lnTo>
                      <a:pt x="534" y="1244"/>
                    </a:lnTo>
                    <a:lnTo>
                      <a:pt x="593" y="1244"/>
                    </a:lnTo>
                    <a:lnTo>
                      <a:pt x="623" y="1214"/>
                    </a:lnTo>
                    <a:lnTo>
                      <a:pt x="683" y="1214"/>
                    </a:lnTo>
                    <a:lnTo>
                      <a:pt x="683" y="1184"/>
                    </a:lnTo>
                    <a:lnTo>
                      <a:pt x="801" y="1184"/>
                    </a:lnTo>
                    <a:lnTo>
                      <a:pt x="771" y="1214"/>
                    </a:lnTo>
                    <a:lnTo>
                      <a:pt x="741" y="1214"/>
                    </a:lnTo>
                    <a:lnTo>
                      <a:pt x="683" y="1272"/>
                    </a:lnTo>
                    <a:lnTo>
                      <a:pt x="683" y="1360"/>
                    </a:lnTo>
                    <a:lnTo>
                      <a:pt x="712" y="1390"/>
                    </a:lnTo>
                    <a:lnTo>
                      <a:pt x="712" y="1421"/>
                    </a:lnTo>
                    <a:lnTo>
                      <a:pt x="771" y="1421"/>
                    </a:lnTo>
                    <a:lnTo>
                      <a:pt x="741" y="1451"/>
                    </a:lnTo>
                    <a:lnTo>
                      <a:pt x="771" y="1479"/>
                    </a:lnTo>
                    <a:lnTo>
                      <a:pt x="801" y="1451"/>
                    </a:lnTo>
                    <a:lnTo>
                      <a:pt x="860" y="1451"/>
                    </a:lnTo>
                    <a:lnTo>
                      <a:pt x="860" y="1510"/>
                    </a:lnTo>
                    <a:lnTo>
                      <a:pt x="830" y="1510"/>
                    </a:lnTo>
                    <a:lnTo>
                      <a:pt x="801" y="1539"/>
                    </a:lnTo>
                    <a:lnTo>
                      <a:pt x="801" y="1597"/>
                    </a:lnTo>
                    <a:lnTo>
                      <a:pt x="771" y="1628"/>
                    </a:lnTo>
                    <a:lnTo>
                      <a:pt x="771" y="1658"/>
                    </a:lnTo>
                    <a:lnTo>
                      <a:pt x="801" y="1688"/>
                    </a:lnTo>
                    <a:lnTo>
                      <a:pt x="771" y="1688"/>
                    </a:lnTo>
                    <a:lnTo>
                      <a:pt x="741" y="1716"/>
                    </a:lnTo>
                    <a:lnTo>
                      <a:pt x="771" y="1746"/>
                    </a:lnTo>
                    <a:lnTo>
                      <a:pt x="741" y="1746"/>
                    </a:lnTo>
                    <a:lnTo>
                      <a:pt x="712" y="1716"/>
                    </a:lnTo>
                    <a:lnTo>
                      <a:pt x="683" y="1716"/>
                    </a:lnTo>
                    <a:lnTo>
                      <a:pt x="623" y="1746"/>
                    </a:lnTo>
                    <a:lnTo>
                      <a:pt x="593" y="1716"/>
                    </a:lnTo>
                    <a:lnTo>
                      <a:pt x="564" y="1746"/>
                    </a:lnTo>
                    <a:lnTo>
                      <a:pt x="505" y="1746"/>
                    </a:lnTo>
                    <a:lnTo>
                      <a:pt x="505" y="1716"/>
                    </a:lnTo>
                    <a:lnTo>
                      <a:pt x="474" y="1716"/>
                    </a:lnTo>
                    <a:lnTo>
                      <a:pt x="446" y="1688"/>
                    </a:lnTo>
                    <a:lnTo>
                      <a:pt x="416" y="1688"/>
                    </a:lnTo>
                    <a:lnTo>
                      <a:pt x="386" y="1716"/>
                    </a:lnTo>
                    <a:lnTo>
                      <a:pt x="386" y="1746"/>
                    </a:lnTo>
                    <a:lnTo>
                      <a:pt x="416" y="1776"/>
                    </a:lnTo>
                    <a:lnTo>
                      <a:pt x="446" y="1776"/>
                    </a:lnTo>
                    <a:lnTo>
                      <a:pt x="446" y="1806"/>
                    </a:lnTo>
                    <a:lnTo>
                      <a:pt x="416" y="1835"/>
                    </a:lnTo>
                    <a:lnTo>
                      <a:pt x="386" y="1835"/>
                    </a:lnTo>
                    <a:lnTo>
                      <a:pt x="327" y="1894"/>
                    </a:lnTo>
                    <a:lnTo>
                      <a:pt x="386" y="1894"/>
                    </a:lnTo>
                    <a:lnTo>
                      <a:pt x="416" y="1865"/>
                    </a:lnTo>
                    <a:lnTo>
                      <a:pt x="505" y="1865"/>
                    </a:lnTo>
                    <a:lnTo>
                      <a:pt x="474" y="1894"/>
                    </a:lnTo>
                    <a:lnTo>
                      <a:pt x="505" y="1924"/>
                    </a:lnTo>
                    <a:lnTo>
                      <a:pt x="474" y="1953"/>
                    </a:lnTo>
                    <a:lnTo>
                      <a:pt x="505" y="1983"/>
                    </a:lnTo>
                    <a:lnTo>
                      <a:pt x="474" y="2013"/>
                    </a:lnTo>
                    <a:lnTo>
                      <a:pt x="474" y="2044"/>
                    </a:lnTo>
                    <a:lnTo>
                      <a:pt x="446" y="2071"/>
                    </a:lnTo>
                    <a:lnTo>
                      <a:pt x="416" y="2071"/>
                    </a:lnTo>
                    <a:lnTo>
                      <a:pt x="386" y="2101"/>
                    </a:lnTo>
                    <a:lnTo>
                      <a:pt x="355" y="2101"/>
                    </a:lnTo>
                    <a:lnTo>
                      <a:pt x="327" y="2131"/>
                    </a:lnTo>
                    <a:lnTo>
                      <a:pt x="298" y="2131"/>
                    </a:lnTo>
                    <a:lnTo>
                      <a:pt x="267" y="2162"/>
                    </a:lnTo>
                    <a:lnTo>
                      <a:pt x="237" y="2162"/>
                    </a:lnTo>
                    <a:lnTo>
                      <a:pt x="237" y="2131"/>
                    </a:lnTo>
                    <a:lnTo>
                      <a:pt x="178" y="2190"/>
                    </a:lnTo>
                    <a:lnTo>
                      <a:pt x="209" y="2219"/>
                    </a:lnTo>
                    <a:lnTo>
                      <a:pt x="178" y="2250"/>
                    </a:lnTo>
                    <a:lnTo>
                      <a:pt x="209" y="2250"/>
                    </a:lnTo>
                    <a:lnTo>
                      <a:pt x="237" y="2280"/>
                    </a:lnTo>
                    <a:lnTo>
                      <a:pt x="267" y="2280"/>
                    </a:lnTo>
                    <a:lnTo>
                      <a:pt x="298" y="2250"/>
                    </a:lnTo>
                    <a:lnTo>
                      <a:pt x="355" y="2250"/>
                    </a:lnTo>
                    <a:lnTo>
                      <a:pt x="386" y="2219"/>
                    </a:lnTo>
                    <a:lnTo>
                      <a:pt x="416" y="2250"/>
                    </a:lnTo>
                    <a:lnTo>
                      <a:pt x="474" y="2250"/>
                    </a:lnTo>
                    <a:lnTo>
                      <a:pt x="474" y="2280"/>
                    </a:lnTo>
                    <a:lnTo>
                      <a:pt x="416" y="2280"/>
                    </a:lnTo>
                    <a:lnTo>
                      <a:pt x="446" y="2308"/>
                    </a:lnTo>
                    <a:lnTo>
                      <a:pt x="474" y="2308"/>
                    </a:lnTo>
                    <a:lnTo>
                      <a:pt x="505" y="2280"/>
                    </a:lnTo>
                    <a:lnTo>
                      <a:pt x="534" y="2280"/>
                    </a:lnTo>
                    <a:lnTo>
                      <a:pt x="534" y="2308"/>
                    </a:lnTo>
                    <a:lnTo>
                      <a:pt x="564" y="2338"/>
                    </a:lnTo>
                    <a:lnTo>
                      <a:pt x="623" y="2338"/>
                    </a:lnTo>
                    <a:lnTo>
                      <a:pt x="653" y="2369"/>
                    </a:lnTo>
                    <a:lnTo>
                      <a:pt x="683" y="2369"/>
                    </a:lnTo>
                    <a:lnTo>
                      <a:pt x="712" y="2338"/>
                    </a:lnTo>
                    <a:lnTo>
                      <a:pt x="712" y="2308"/>
                    </a:lnTo>
                    <a:lnTo>
                      <a:pt x="801" y="2308"/>
                    </a:lnTo>
                    <a:lnTo>
                      <a:pt x="830" y="2280"/>
                    </a:lnTo>
                    <a:lnTo>
                      <a:pt x="860" y="2250"/>
                    </a:lnTo>
                    <a:lnTo>
                      <a:pt x="860" y="2280"/>
                    </a:lnTo>
                    <a:lnTo>
                      <a:pt x="830" y="2280"/>
                    </a:lnTo>
                    <a:lnTo>
                      <a:pt x="830" y="2308"/>
                    </a:lnTo>
                    <a:lnTo>
                      <a:pt x="801" y="2308"/>
                    </a:lnTo>
                    <a:lnTo>
                      <a:pt x="741" y="2369"/>
                    </a:lnTo>
                    <a:lnTo>
                      <a:pt x="741" y="2398"/>
                    </a:lnTo>
                    <a:lnTo>
                      <a:pt x="712" y="2426"/>
                    </a:lnTo>
                    <a:lnTo>
                      <a:pt x="653" y="2426"/>
                    </a:lnTo>
                    <a:lnTo>
                      <a:pt x="623" y="2398"/>
                    </a:lnTo>
                    <a:lnTo>
                      <a:pt x="446" y="2398"/>
                    </a:lnTo>
                    <a:lnTo>
                      <a:pt x="416" y="2426"/>
                    </a:lnTo>
                    <a:lnTo>
                      <a:pt x="416" y="2457"/>
                    </a:lnTo>
                    <a:lnTo>
                      <a:pt x="386" y="2487"/>
                    </a:lnTo>
                    <a:lnTo>
                      <a:pt x="327" y="2487"/>
                    </a:lnTo>
                    <a:lnTo>
                      <a:pt x="327" y="2544"/>
                    </a:lnTo>
                    <a:lnTo>
                      <a:pt x="298" y="2575"/>
                    </a:lnTo>
                    <a:lnTo>
                      <a:pt x="267" y="2575"/>
                    </a:lnTo>
                    <a:lnTo>
                      <a:pt x="267" y="2605"/>
                    </a:lnTo>
                    <a:lnTo>
                      <a:pt x="237" y="2635"/>
                    </a:lnTo>
                    <a:lnTo>
                      <a:pt x="178" y="2635"/>
                    </a:lnTo>
                    <a:lnTo>
                      <a:pt x="178" y="2664"/>
                    </a:lnTo>
                    <a:lnTo>
                      <a:pt x="118" y="2723"/>
                    </a:lnTo>
                    <a:lnTo>
                      <a:pt x="91" y="2723"/>
                    </a:lnTo>
                    <a:lnTo>
                      <a:pt x="60" y="2753"/>
                    </a:lnTo>
                    <a:lnTo>
                      <a:pt x="30" y="2753"/>
                    </a:lnTo>
                    <a:lnTo>
                      <a:pt x="0" y="2782"/>
                    </a:lnTo>
                    <a:lnTo>
                      <a:pt x="0" y="2812"/>
                    </a:lnTo>
                    <a:lnTo>
                      <a:pt x="30" y="2782"/>
                    </a:lnTo>
                    <a:lnTo>
                      <a:pt x="91" y="2782"/>
                    </a:lnTo>
                    <a:lnTo>
                      <a:pt x="118" y="2812"/>
                    </a:lnTo>
                    <a:lnTo>
                      <a:pt x="148" y="2812"/>
                    </a:lnTo>
                    <a:lnTo>
                      <a:pt x="148" y="2782"/>
                    </a:lnTo>
                    <a:lnTo>
                      <a:pt x="209" y="2723"/>
                    </a:lnTo>
                    <a:lnTo>
                      <a:pt x="237" y="2723"/>
                    </a:lnTo>
                    <a:lnTo>
                      <a:pt x="267" y="2694"/>
                    </a:lnTo>
                    <a:lnTo>
                      <a:pt x="355" y="2694"/>
                    </a:lnTo>
                    <a:lnTo>
                      <a:pt x="386" y="2664"/>
                    </a:lnTo>
                    <a:lnTo>
                      <a:pt x="416" y="2664"/>
                    </a:lnTo>
                    <a:lnTo>
                      <a:pt x="416" y="2694"/>
                    </a:lnTo>
                    <a:lnTo>
                      <a:pt x="446" y="2694"/>
                    </a:lnTo>
                    <a:lnTo>
                      <a:pt x="505" y="2753"/>
                    </a:lnTo>
                    <a:lnTo>
                      <a:pt x="564" y="2694"/>
                    </a:lnTo>
                    <a:lnTo>
                      <a:pt x="564" y="2664"/>
                    </a:lnTo>
                    <a:lnTo>
                      <a:pt x="593" y="2635"/>
                    </a:lnTo>
                    <a:lnTo>
                      <a:pt x="593" y="2575"/>
                    </a:lnTo>
                    <a:lnTo>
                      <a:pt x="623" y="2605"/>
                    </a:lnTo>
                    <a:lnTo>
                      <a:pt x="653" y="2605"/>
                    </a:lnTo>
                    <a:lnTo>
                      <a:pt x="683" y="2575"/>
                    </a:lnTo>
                    <a:lnTo>
                      <a:pt x="771" y="2575"/>
                    </a:lnTo>
                    <a:lnTo>
                      <a:pt x="830" y="2605"/>
                    </a:lnTo>
                    <a:lnTo>
                      <a:pt x="860" y="2635"/>
                    </a:lnTo>
                    <a:lnTo>
                      <a:pt x="890" y="2605"/>
                    </a:lnTo>
                    <a:lnTo>
                      <a:pt x="978" y="2605"/>
                    </a:lnTo>
                    <a:lnTo>
                      <a:pt x="1008" y="2575"/>
                    </a:lnTo>
                    <a:lnTo>
                      <a:pt x="1097" y="2575"/>
                    </a:lnTo>
                    <a:lnTo>
                      <a:pt x="1127" y="2544"/>
                    </a:lnTo>
                    <a:lnTo>
                      <a:pt x="1157" y="2544"/>
                    </a:lnTo>
                    <a:lnTo>
                      <a:pt x="1157" y="2517"/>
                    </a:lnTo>
                    <a:lnTo>
                      <a:pt x="1185" y="2544"/>
                    </a:lnTo>
                    <a:lnTo>
                      <a:pt x="1215" y="2517"/>
                    </a:lnTo>
                    <a:lnTo>
                      <a:pt x="1246" y="2544"/>
                    </a:lnTo>
                    <a:lnTo>
                      <a:pt x="1276" y="2544"/>
                    </a:lnTo>
                    <a:lnTo>
                      <a:pt x="1276" y="2575"/>
                    </a:lnTo>
                    <a:lnTo>
                      <a:pt x="1334" y="2544"/>
                    </a:lnTo>
                    <a:lnTo>
                      <a:pt x="1542" y="2544"/>
                    </a:lnTo>
                    <a:lnTo>
                      <a:pt x="1571" y="2575"/>
                    </a:lnTo>
                    <a:lnTo>
                      <a:pt x="1601" y="2544"/>
                    </a:lnTo>
                    <a:lnTo>
                      <a:pt x="1631" y="2544"/>
                    </a:lnTo>
                    <a:lnTo>
                      <a:pt x="1690" y="2517"/>
                    </a:lnTo>
                    <a:lnTo>
                      <a:pt x="1778" y="2517"/>
                    </a:lnTo>
                    <a:lnTo>
                      <a:pt x="1778" y="2487"/>
                    </a:lnTo>
                    <a:lnTo>
                      <a:pt x="1808" y="2457"/>
                    </a:lnTo>
                    <a:lnTo>
                      <a:pt x="1868" y="2457"/>
                    </a:lnTo>
                    <a:lnTo>
                      <a:pt x="1868" y="2369"/>
                    </a:lnTo>
                    <a:lnTo>
                      <a:pt x="1720" y="2369"/>
                    </a:lnTo>
                    <a:lnTo>
                      <a:pt x="1690" y="2338"/>
                    </a:lnTo>
                    <a:lnTo>
                      <a:pt x="1720" y="2338"/>
                    </a:lnTo>
                    <a:lnTo>
                      <a:pt x="1690" y="2308"/>
                    </a:lnTo>
                    <a:lnTo>
                      <a:pt x="1750" y="2308"/>
                    </a:lnTo>
                    <a:lnTo>
                      <a:pt x="1750" y="2250"/>
                    </a:lnTo>
                    <a:lnTo>
                      <a:pt x="1778" y="2219"/>
                    </a:lnTo>
                    <a:lnTo>
                      <a:pt x="1838" y="2219"/>
                    </a:lnTo>
                    <a:lnTo>
                      <a:pt x="1868" y="2190"/>
                    </a:lnTo>
                    <a:lnTo>
                      <a:pt x="1838" y="2162"/>
                    </a:lnTo>
                    <a:lnTo>
                      <a:pt x="1897" y="2162"/>
                    </a:lnTo>
                    <a:lnTo>
                      <a:pt x="1927" y="2131"/>
                    </a:lnTo>
                    <a:lnTo>
                      <a:pt x="1957" y="2131"/>
                    </a:lnTo>
                    <a:lnTo>
                      <a:pt x="1957" y="2071"/>
                    </a:lnTo>
                    <a:lnTo>
                      <a:pt x="1988" y="2044"/>
                    </a:lnTo>
                    <a:lnTo>
                      <a:pt x="1988" y="1924"/>
                    </a:lnTo>
                    <a:lnTo>
                      <a:pt x="1957" y="1894"/>
                    </a:lnTo>
                    <a:lnTo>
                      <a:pt x="1927" y="1894"/>
                    </a:lnTo>
                    <a:lnTo>
                      <a:pt x="1897" y="1865"/>
                    </a:lnTo>
                    <a:lnTo>
                      <a:pt x="1868" y="1865"/>
                    </a:lnTo>
                    <a:lnTo>
                      <a:pt x="1838" y="1835"/>
                    </a:lnTo>
                    <a:lnTo>
                      <a:pt x="1690" y="1835"/>
                    </a:lnTo>
                    <a:lnTo>
                      <a:pt x="1631" y="1894"/>
                    </a:lnTo>
                    <a:lnTo>
                      <a:pt x="1601" y="1894"/>
                    </a:lnTo>
                    <a:lnTo>
                      <a:pt x="1571" y="1865"/>
                    </a:lnTo>
                    <a:lnTo>
                      <a:pt x="1571" y="1835"/>
                    </a:lnTo>
                    <a:lnTo>
                      <a:pt x="1631" y="1776"/>
                    </a:lnTo>
                    <a:lnTo>
                      <a:pt x="1631" y="1688"/>
                    </a:lnTo>
                    <a:lnTo>
                      <a:pt x="1601" y="1688"/>
                    </a:lnTo>
                    <a:lnTo>
                      <a:pt x="1542" y="1628"/>
                    </a:lnTo>
                    <a:lnTo>
                      <a:pt x="1601" y="1628"/>
                    </a:lnTo>
                    <a:lnTo>
                      <a:pt x="1601" y="1597"/>
                    </a:lnTo>
                    <a:lnTo>
                      <a:pt x="1571" y="1569"/>
                    </a:lnTo>
                    <a:lnTo>
                      <a:pt x="1542" y="1569"/>
                    </a:lnTo>
                    <a:lnTo>
                      <a:pt x="1542" y="1539"/>
                    </a:lnTo>
                    <a:lnTo>
                      <a:pt x="1513" y="1510"/>
                    </a:lnTo>
                    <a:lnTo>
                      <a:pt x="1513" y="1479"/>
                    </a:lnTo>
                    <a:lnTo>
                      <a:pt x="1542" y="1451"/>
                    </a:lnTo>
                    <a:lnTo>
                      <a:pt x="1513" y="1451"/>
                    </a:lnTo>
                    <a:lnTo>
                      <a:pt x="1513" y="1421"/>
                    </a:lnTo>
                    <a:lnTo>
                      <a:pt x="1483" y="1421"/>
                    </a:lnTo>
                    <a:lnTo>
                      <a:pt x="1453" y="1390"/>
                    </a:lnTo>
                    <a:lnTo>
                      <a:pt x="1453" y="1360"/>
                    </a:lnTo>
                    <a:lnTo>
                      <a:pt x="1422" y="1333"/>
                    </a:lnTo>
                    <a:lnTo>
                      <a:pt x="1394" y="1333"/>
                    </a:lnTo>
                    <a:lnTo>
                      <a:pt x="1364" y="1303"/>
                    </a:lnTo>
                    <a:lnTo>
                      <a:pt x="1304" y="1303"/>
                    </a:lnTo>
                    <a:lnTo>
                      <a:pt x="1246" y="1244"/>
                    </a:lnTo>
                    <a:lnTo>
                      <a:pt x="1246" y="1184"/>
                    </a:lnTo>
                    <a:lnTo>
                      <a:pt x="1215" y="1154"/>
                    </a:lnTo>
                    <a:close/>
                    <a:moveTo>
                      <a:pt x="355" y="799"/>
                    </a:moveTo>
                    <a:lnTo>
                      <a:pt x="327" y="829"/>
                    </a:lnTo>
                    <a:lnTo>
                      <a:pt x="327" y="799"/>
                    </a:lnTo>
                    <a:lnTo>
                      <a:pt x="355" y="799"/>
                    </a:lnTo>
                    <a:close/>
                    <a:moveTo>
                      <a:pt x="593" y="267"/>
                    </a:moveTo>
                    <a:lnTo>
                      <a:pt x="564" y="236"/>
                    </a:lnTo>
                    <a:lnTo>
                      <a:pt x="593" y="236"/>
                    </a:lnTo>
                    <a:lnTo>
                      <a:pt x="593" y="267"/>
                    </a:lnTo>
                    <a:close/>
                    <a:moveTo>
                      <a:pt x="712" y="829"/>
                    </a:moveTo>
                    <a:lnTo>
                      <a:pt x="741" y="859"/>
                    </a:lnTo>
                    <a:lnTo>
                      <a:pt x="712" y="859"/>
                    </a:lnTo>
                    <a:lnTo>
                      <a:pt x="683" y="829"/>
                    </a:lnTo>
                    <a:lnTo>
                      <a:pt x="712" y="829"/>
                    </a:lnTo>
                    <a:close/>
                  </a:path>
                </a:pathLst>
              </a:custGeom>
              <a:solidFill>
                <a:srgbClr val="FECC2E"/>
              </a:solidFill>
              <a:ln w="9525">
                <a:noFill/>
                <a:round/>
                <a:headEnd/>
                <a:tailEnd/>
              </a:ln>
            </p:spPr>
            <p:txBody>
              <a:bodyPr/>
              <a:lstStyle/>
              <a:p>
                <a:endParaRPr lang="en-GB"/>
              </a:p>
            </p:txBody>
          </p:sp>
          <p:sp>
            <p:nvSpPr>
              <p:cNvPr id="23678" name="Freeform 126"/>
              <p:cNvSpPr>
                <a:spLocks/>
              </p:cNvSpPr>
              <p:nvPr/>
            </p:nvSpPr>
            <p:spPr bwMode="auto">
              <a:xfrm>
                <a:off x="2213" y="1934"/>
                <a:ext cx="22" cy="23"/>
              </a:xfrm>
              <a:custGeom>
                <a:avLst/>
                <a:gdLst/>
                <a:ahLst/>
                <a:cxnLst>
                  <a:cxn ang="0">
                    <a:pos x="89" y="0"/>
                  </a:cxn>
                  <a:cxn ang="0">
                    <a:pos x="61" y="0"/>
                  </a:cxn>
                  <a:cxn ang="0">
                    <a:pos x="30" y="31"/>
                  </a:cxn>
                  <a:cxn ang="0">
                    <a:pos x="0" y="61"/>
                  </a:cxn>
                  <a:cxn ang="0">
                    <a:pos x="0" y="91"/>
                  </a:cxn>
                  <a:cxn ang="0">
                    <a:pos x="30" y="91"/>
                  </a:cxn>
                  <a:cxn ang="0">
                    <a:pos x="89" y="31"/>
                  </a:cxn>
                  <a:cxn ang="0">
                    <a:pos x="89" y="0"/>
                  </a:cxn>
                </a:cxnLst>
                <a:rect l="0" t="0" r="r" b="b"/>
                <a:pathLst>
                  <a:path w="89" h="91">
                    <a:moveTo>
                      <a:pt x="89" y="0"/>
                    </a:moveTo>
                    <a:lnTo>
                      <a:pt x="61" y="0"/>
                    </a:lnTo>
                    <a:lnTo>
                      <a:pt x="30" y="31"/>
                    </a:lnTo>
                    <a:lnTo>
                      <a:pt x="0" y="61"/>
                    </a:lnTo>
                    <a:lnTo>
                      <a:pt x="0" y="91"/>
                    </a:lnTo>
                    <a:lnTo>
                      <a:pt x="30" y="91"/>
                    </a:lnTo>
                    <a:lnTo>
                      <a:pt x="89" y="31"/>
                    </a:lnTo>
                    <a:lnTo>
                      <a:pt x="89" y="0"/>
                    </a:lnTo>
                    <a:close/>
                  </a:path>
                </a:pathLst>
              </a:custGeom>
              <a:solidFill>
                <a:srgbClr val="FECC2E"/>
              </a:solidFill>
              <a:ln w="9525">
                <a:noFill/>
                <a:round/>
                <a:headEnd/>
                <a:tailEnd/>
              </a:ln>
            </p:spPr>
            <p:txBody>
              <a:bodyPr/>
              <a:lstStyle/>
              <a:p>
                <a:endParaRPr lang="en-GB"/>
              </a:p>
            </p:txBody>
          </p:sp>
          <p:sp>
            <p:nvSpPr>
              <p:cNvPr id="23679" name="Freeform 127"/>
              <p:cNvSpPr>
                <a:spLocks/>
              </p:cNvSpPr>
              <p:nvPr/>
            </p:nvSpPr>
            <p:spPr bwMode="auto">
              <a:xfrm>
                <a:off x="2168" y="1905"/>
                <a:ext cx="52" cy="45"/>
              </a:xfrm>
              <a:custGeom>
                <a:avLst/>
                <a:gdLst/>
                <a:ahLst/>
                <a:cxnLst>
                  <a:cxn ang="0">
                    <a:pos x="147" y="90"/>
                  </a:cxn>
                  <a:cxn ang="0">
                    <a:pos x="147" y="0"/>
                  </a:cxn>
                  <a:cxn ang="0">
                    <a:pos x="120" y="0"/>
                  </a:cxn>
                  <a:cxn ang="0">
                    <a:pos x="120" y="60"/>
                  </a:cxn>
                  <a:cxn ang="0">
                    <a:pos x="89" y="60"/>
                  </a:cxn>
                  <a:cxn ang="0">
                    <a:pos x="59" y="31"/>
                  </a:cxn>
                  <a:cxn ang="0">
                    <a:pos x="29" y="60"/>
                  </a:cxn>
                  <a:cxn ang="0">
                    <a:pos x="0" y="60"/>
                  </a:cxn>
                  <a:cxn ang="0">
                    <a:pos x="59" y="118"/>
                  </a:cxn>
                  <a:cxn ang="0">
                    <a:pos x="59" y="90"/>
                  </a:cxn>
                  <a:cxn ang="0">
                    <a:pos x="89" y="118"/>
                  </a:cxn>
                  <a:cxn ang="0">
                    <a:pos x="59" y="118"/>
                  </a:cxn>
                  <a:cxn ang="0">
                    <a:pos x="89" y="149"/>
                  </a:cxn>
                  <a:cxn ang="0">
                    <a:pos x="120" y="149"/>
                  </a:cxn>
                  <a:cxn ang="0">
                    <a:pos x="147" y="179"/>
                  </a:cxn>
                  <a:cxn ang="0">
                    <a:pos x="177" y="149"/>
                  </a:cxn>
                  <a:cxn ang="0">
                    <a:pos x="207" y="149"/>
                  </a:cxn>
                  <a:cxn ang="0">
                    <a:pos x="147" y="90"/>
                  </a:cxn>
                </a:cxnLst>
                <a:rect l="0" t="0" r="r" b="b"/>
                <a:pathLst>
                  <a:path w="207" h="179">
                    <a:moveTo>
                      <a:pt x="147" y="90"/>
                    </a:moveTo>
                    <a:lnTo>
                      <a:pt x="147" y="0"/>
                    </a:lnTo>
                    <a:lnTo>
                      <a:pt x="120" y="0"/>
                    </a:lnTo>
                    <a:lnTo>
                      <a:pt x="120" y="60"/>
                    </a:lnTo>
                    <a:lnTo>
                      <a:pt x="89" y="60"/>
                    </a:lnTo>
                    <a:lnTo>
                      <a:pt x="59" y="31"/>
                    </a:lnTo>
                    <a:lnTo>
                      <a:pt x="29" y="60"/>
                    </a:lnTo>
                    <a:lnTo>
                      <a:pt x="0" y="60"/>
                    </a:lnTo>
                    <a:lnTo>
                      <a:pt x="59" y="118"/>
                    </a:lnTo>
                    <a:lnTo>
                      <a:pt x="59" y="90"/>
                    </a:lnTo>
                    <a:lnTo>
                      <a:pt x="89" y="118"/>
                    </a:lnTo>
                    <a:lnTo>
                      <a:pt x="59" y="118"/>
                    </a:lnTo>
                    <a:lnTo>
                      <a:pt x="89" y="149"/>
                    </a:lnTo>
                    <a:lnTo>
                      <a:pt x="120" y="149"/>
                    </a:lnTo>
                    <a:lnTo>
                      <a:pt x="147" y="179"/>
                    </a:lnTo>
                    <a:lnTo>
                      <a:pt x="177" y="149"/>
                    </a:lnTo>
                    <a:lnTo>
                      <a:pt x="207" y="149"/>
                    </a:lnTo>
                    <a:lnTo>
                      <a:pt x="147" y="90"/>
                    </a:lnTo>
                    <a:close/>
                  </a:path>
                </a:pathLst>
              </a:custGeom>
              <a:solidFill>
                <a:srgbClr val="FECC2E"/>
              </a:solidFill>
              <a:ln w="9525">
                <a:noFill/>
                <a:round/>
                <a:headEnd/>
                <a:tailEnd/>
              </a:ln>
            </p:spPr>
            <p:txBody>
              <a:bodyPr/>
              <a:lstStyle/>
              <a:p>
                <a:endParaRPr lang="en-GB"/>
              </a:p>
            </p:txBody>
          </p:sp>
          <p:sp>
            <p:nvSpPr>
              <p:cNvPr id="23680" name="Freeform 128"/>
              <p:cNvSpPr>
                <a:spLocks/>
              </p:cNvSpPr>
              <p:nvPr/>
            </p:nvSpPr>
            <p:spPr bwMode="auto">
              <a:xfrm>
                <a:off x="2235" y="2060"/>
                <a:ext cx="22" cy="23"/>
              </a:xfrm>
              <a:custGeom>
                <a:avLst/>
                <a:gdLst/>
                <a:ahLst/>
                <a:cxnLst>
                  <a:cxn ang="0">
                    <a:pos x="90" y="0"/>
                  </a:cxn>
                  <a:cxn ang="0">
                    <a:pos x="61" y="0"/>
                  </a:cxn>
                  <a:cxn ang="0">
                    <a:pos x="0" y="30"/>
                  </a:cxn>
                  <a:cxn ang="0">
                    <a:pos x="30" y="61"/>
                  </a:cxn>
                  <a:cxn ang="0">
                    <a:pos x="30" y="88"/>
                  </a:cxn>
                  <a:cxn ang="0">
                    <a:pos x="61" y="88"/>
                  </a:cxn>
                  <a:cxn ang="0">
                    <a:pos x="90" y="61"/>
                  </a:cxn>
                  <a:cxn ang="0">
                    <a:pos x="90" y="0"/>
                  </a:cxn>
                </a:cxnLst>
                <a:rect l="0" t="0" r="r" b="b"/>
                <a:pathLst>
                  <a:path w="90" h="88">
                    <a:moveTo>
                      <a:pt x="90" y="0"/>
                    </a:moveTo>
                    <a:lnTo>
                      <a:pt x="61" y="0"/>
                    </a:lnTo>
                    <a:lnTo>
                      <a:pt x="0" y="30"/>
                    </a:lnTo>
                    <a:lnTo>
                      <a:pt x="30" y="61"/>
                    </a:lnTo>
                    <a:lnTo>
                      <a:pt x="30" y="88"/>
                    </a:lnTo>
                    <a:lnTo>
                      <a:pt x="61" y="88"/>
                    </a:lnTo>
                    <a:lnTo>
                      <a:pt x="90" y="61"/>
                    </a:lnTo>
                    <a:lnTo>
                      <a:pt x="90" y="0"/>
                    </a:lnTo>
                    <a:close/>
                  </a:path>
                </a:pathLst>
              </a:custGeom>
              <a:solidFill>
                <a:srgbClr val="FECC2E"/>
              </a:solidFill>
              <a:ln w="9525">
                <a:noFill/>
                <a:round/>
                <a:headEnd/>
                <a:tailEnd/>
              </a:ln>
            </p:spPr>
            <p:txBody>
              <a:bodyPr/>
              <a:lstStyle/>
              <a:p>
                <a:endParaRPr lang="en-GB"/>
              </a:p>
            </p:txBody>
          </p:sp>
          <p:sp>
            <p:nvSpPr>
              <p:cNvPr id="23681" name="Freeform 129"/>
              <p:cNvSpPr>
                <a:spLocks/>
              </p:cNvSpPr>
              <p:nvPr/>
            </p:nvSpPr>
            <p:spPr bwMode="auto">
              <a:xfrm>
                <a:off x="3784" y="1691"/>
                <a:ext cx="36" cy="22"/>
              </a:xfrm>
              <a:custGeom>
                <a:avLst/>
                <a:gdLst/>
                <a:ahLst/>
                <a:cxnLst>
                  <a:cxn ang="0">
                    <a:pos x="146" y="28"/>
                  </a:cxn>
                  <a:cxn ang="0">
                    <a:pos x="118" y="0"/>
                  </a:cxn>
                  <a:cxn ang="0">
                    <a:pos x="58" y="0"/>
                  </a:cxn>
                  <a:cxn ang="0">
                    <a:pos x="58" y="59"/>
                  </a:cxn>
                  <a:cxn ang="0">
                    <a:pos x="28" y="28"/>
                  </a:cxn>
                  <a:cxn ang="0">
                    <a:pos x="0" y="28"/>
                  </a:cxn>
                  <a:cxn ang="0">
                    <a:pos x="28" y="59"/>
                  </a:cxn>
                  <a:cxn ang="0">
                    <a:pos x="28" y="88"/>
                  </a:cxn>
                  <a:cxn ang="0">
                    <a:pos x="89" y="88"/>
                  </a:cxn>
                  <a:cxn ang="0">
                    <a:pos x="89" y="28"/>
                  </a:cxn>
                  <a:cxn ang="0">
                    <a:pos x="118" y="28"/>
                  </a:cxn>
                  <a:cxn ang="0">
                    <a:pos x="118" y="59"/>
                  </a:cxn>
                  <a:cxn ang="0">
                    <a:pos x="146" y="59"/>
                  </a:cxn>
                  <a:cxn ang="0">
                    <a:pos x="146" y="28"/>
                  </a:cxn>
                </a:cxnLst>
                <a:rect l="0" t="0" r="r" b="b"/>
                <a:pathLst>
                  <a:path w="146" h="88">
                    <a:moveTo>
                      <a:pt x="146" y="28"/>
                    </a:moveTo>
                    <a:lnTo>
                      <a:pt x="118" y="0"/>
                    </a:lnTo>
                    <a:lnTo>
                      <a:pt x="58" y="0"/>
                    </a:lnTo>
                    <a:lnTo>
                      <a:pt x="58" y="59"/>
                    </a:lnTo>
                    <a:lnTo>
                      <a:pt x="28" y="28"/>
                    </a:lnTo>
                    <a:lnTo>
                      <a:pt x="0" y="28"/>
                    </a:lnTo>
                    <a:lnTo>
                      <a:pt x="28" y="59"/>
                    </a:lnTo>
                    <a:lnTo>
                      <a:pt x="28" y="88"/>
                    </a:lnTo>
                    <a:lnTo>
                      <a:pt x="89" y="88"/>
                    </a:lnTo>
                    <a:lnTo>
                      <a:pt x="89" y="28"/>
                    </a:lnTo>
                    <a:lnTo>
                      <a:pt x="118" y="28"/>
                    </a:lnTo>
                    <a:lnTo>
                      <a:pt x="118" y="59"/>
                    </a:lnTo>
                    <a:lnTo>
                      <a:pt x="146" y="59"/>
                    </a:lnTo>
                    <a:lnTo>
                      <a:pt x="146" y="28"/>
                    </a:lnTo>
                    <a:close/>
                  </a:path>
                </a:pathLst>
              </a:custGeom>
              <a:solidFill>
                <a:srgbClr val="4CB47E"/>
              </a:solidFill>
              <a:ln w="9525">
                <a:noFill/>
                <a:round/>
                <a:headEnd/>
                <a:tailEnd/>
              </a:ln>
            </p:spPr>
            <p:txBody>
              <a:bodyPr/>
              <a:lstStyle/>
              <a:p>
                <a:endParaRPr lang="en-GB"/>
              </a:p>
            </p:txBody>
          </p:sp>
          <p:sp>
            <p:nvSpPr>
              <p:cNvPr id="23682" name="Freeform 130"/>
              <p:cNvSpPr>
                <a:spLocks/>
              </p:cNvSpPr>
              <p:nvPr/>
            </p:nvSpPr>
            <p:spPr bwMode="auto">
              <a:xfrm>
                <a:off x="3806" y="1713"/>
                <a:ext cx="14" cy="7"/>
              </a:xfrm>
              <a:custGeom>
                <a:avLst/>
                <a:gdLst/>
                <a:ahLst/>
                <a:cxnLst>
                  <a:cxn ang="0">
                    <a:pos x="29" y="30"/>
                  </a:cxn>
                  <a:cxn ang="0">
                    <a:pos x="57" y="30"/>
                  </a:cxn>
                  <a:cxn ang="0">
                    <a:pos x="57" y="0"/>
                  </a:cxn>
                  <a:cxn ang="0">
                    <a:pos x="0" y="0"/>
                  </a:cxn>
                  <a:cxn ang="0">
                    <a:pos x="29" y="30"/>
                  </a:cxn>
                </a:cxnLst>
                <a:rect l="0" t="0" r="r" b="b"/>
                <a:pathLst>
                  <a:path w="57" h="30">
                    <a:moveTo>
                      <a:pt x="29" y="30"/>
                    </a:moveTo>
                    <a:lnTo>
                      <a:pt x="57" y="30"/>
                    </a:lnTo>
                    <a:lnTo>
                      <a:pt x="57" y="0"/>
                    </a:lnTo>
                    <a:lnTo>
                      <a:pt x="0" y="0"/>
                    </a:lnTo>
                    <a:lnTo>
                      <a:pt x="29" y="30"/>
                    </a:lnTo>
                    <a:close/>
                  </a:path>
                </a:pathLst>
              </a:custGeom>
              <a:solidFill>
                <a:srgbClr val="4CB47E"/>
              </a:solidFill>
              <a:ln w="9525">
                <a:noFill/>
                <a:round/>
                <a:headEnd/>
                <a:tailEnd/>
              </a:ln>
            </p:spPr>
            <p:txBody>
              <a:bodyPr/>
              <a:lstStyle/>
              <a:p>
                <a:endParaRPr lang="en-GB"/>
              </a:p>
            </p:txBody>
          </p:sp>
          <p:sp>
            <p:nvSpPr>
              <p:cNvPr id="23683" name="Freeform 131"/>
              <p:cNvSpPr>
                <a:spLocks/>
              </p:cNvSpPr>
              <p:nvPr/>
            </p:nvSpPr>
            <p:spPr bwMode="auto">
              <a:xfrm>
                <a:off x="3776" y="1698"/>
                <a:ext cx="8" cy="7"/>
              </a:xfrm>
              <a:custGeom>
                <a:avLst/>
                <a:gdLst/>
                <a:ahLst/>
                <a:cxnLst>
                  <a:cxn ang="0">
                    <a:pos x="0" y="31"/>
                  </a:cxn>
                  <a:cxn ang="0">
                    <a:pos x="30" y="31"/>
                  </a:cxn>
                  <a:cxn ang="0">
                    <a:pos x="30" y="0"/>
                  </a:cxn>
                  <a:cxn ang="0">
                    <a:pos x="0" y="31"/>
                  </a:cxn>
                </a:cxnLst>
                <a:rect l="0" t="0" r="r" b="b"/>
                <a:pathLst>
                  <a:path w="30" h="31">
                    <a:moveTo>
                      <a:pt x="0" y="31"/>
                    </a:moveTo>
                    <a:lnTo>
                      <a:pt x="30" y="31"/>
                    </a:lnTo>
                    <a:lnTo>
                      <a:pt x="30" y="0"/>
                    </a:lnTo>
                    <a:lnTo>
                      <a:pt x="0" y="31"/>
                    </a:lnTo>
                    <a:close/>
                  </a:path>
                </a:pathLst>
              </a:custGeom>
              <a:solidFill>
                <a:srgbClr val="4CB47E"/>
              </a:solidFill>
              <a:ln w="9525">
                <a:noFill/>
                <a:round/>
                <a:headEnd/>
                <a:tailEnd/>
              </a:ln>
            </p:spPr>
            <p:txBody>
              <a:bodyPr/>
              <a:lstStyle/>
              <a:p>
                <a:endParaRPr lang="en-GB"/>
              </a:p>
            </p:txBody>
          </p:sp>
          <p:sp>
            <p:nvSpPr>
              <p:cNvPr id="23684" name="Freeform 132"/>
              <p:cNvSpPr>
                <a:spLocks/>
              </p:cNvSpPr>
              <p:nvPr/>
            </p:nvSpPr>
            <p:spPr bwMode="auto">
              <a:xfrm>
                <a:off x="3939" y="1794"/>
                <a:ext cx="59" cy="30"/>
              </a:xfrm>
              <a:custGeom>
                <a:avLst/>
                <a:gdLst/>
                <a:ahLst/>
                <a:cxnLst>
                  <a:cxn ang="0">
                    <a:pos x="0" y="30"/>
                  </a:cxn>
                  <a:cxn ang="0">
                    <a:pos x="30" y="60"/>
                  </a:cxn>
                  <a:cxn ang="0">
                    <a:pos x="90" y="60"/>
                  </a:cxn>
                  <a:cxn ang="0">
                    <a:pos x="90" y="89"/>
                  </a:cxn>
                  <a:cxn ang="0">
                    <a:pos x="118" y="119"/>
                  </a:cxn>
                  <a:cxn ang="0">
                    <a:pos x="148" y="119"/>
                  </a:cxn>
                  <a:cxn ang="0">
                    <a:pos x="178" y="89"/>
                  </a:cxn>
                  <a:cxn ang="0">
                    <a:pos x="209" y="89"/>
                  </a:cxn>
                  <a:cxn ang="0">
                    <a:pos x="237" y="60"/>
                  </a:cxn>
                  <a:cxn ang="0">
                    <a:pos x="209" y="30"/>
                  </a:cxn>
                  <a:cxn ang="0">
                    <a:pos x="178" y="30"/>
                  </a:cxn>
                  <a:cxn ang="0">
                    <a:pos x="148" y="0"/>
                  </a:cxn>
                  <a:cxn ang="0">
                    <a:pos x="118" y="0"/>
                  </a:cxn>
                  <a:cxn ang="0">
                    <a:pos x="90" y="30"/>
                  </a:cxn>
                  <a:cxn ang="0">
                    <a:pos x="0" y="30"/>
                  </a:cxn>
                </a:cxnLst>
                <a:rect l="0" t="0" r="r" b="b"/>
                <a:pathLst>
                  <a:path w="237" h="119">
                    <a:moveTo>
                      <a:pt x="0" y="30"/>
                    </a:moveTo>
                    <a:lnTo>
                      <a:pt x="30" y="60"/>
                    </a:lnTo>
                    <a:lnTo>
                      <a:pt x="90" y="60"/>
                    </a:lnTo>
                    <a:lnTo>
                      <a:pt x="90" y="89"/>
                    </a:lnTo>
                    <a:lnTo>
                      <a:pt x="118" y="119"/>
                    </a:lnTo>
                    <a:lnTo>
                      <a:pt x="148" y="119"/>
                    </a:lnTo>
                    <a:lnTo>
                      <a:pt x="178" y="89"/>
                    </a:lnTo>
                    <a:lnTo>
                      <a:pt x="209" y="89"/>
                    </a:lnTo>
                    <a:lnTo>
                      <a:pt x="237" y="60"/>
                    </a:lnTo>
                    <a:lnTo>
                      <a:pt x="209" y="30"/>
                    </a:lnTo>
                    <a:lnTo>
                      <a:pt x="178" y="30"/>
                    </a:lnTo>
                    <a:lnTo>
                      <a:pt x="148" y="0"/>
                    </a:lnTo>
                    <a:lnTo>
                      <a:pt x="118" y="0"/>
                    </a:lnTo>
                    <a:lnTo>
                      <a:pt x="90" y="30"/>
                    </a:lnTo>
                    <a:lnTo>
                      <a:pt x="0" y="30"/>
                    </a:lnTo>
                    <a:close/>
                  </a:path>
                </a:pathLst>
              </a:custGeom>
              <a:solidFill>
                <a:srgbClr val="D3B26F"/>
              </a:solidFill>
              <a:ln w="9525">
                <a:noFill/>
                <a:round/>
                <a:headEnd/>
                <a:tailEnd/>
              </a:ln>
            </p:spPr>
            <p:txBody>
              <a:bodyPr/>
              <a:lstStyle/>
              <a:p>
                <a:endParaRPr lang="en-GB"/>
              </a:p>
            </p:txBody>
          </p:sp>
          <p:sp>
            <p:nvSpPr>
              <p:cNvPr id="23685" name="Freeform 133"/>
              <p:cNvSpPr>
                <a:spLocks/>
              </p:cNvSpPr>
              <p:nvPr/>
            </p:nvSpPr>
            <p:spPr bwMode="auto">
              <a:xfrm>
                <a:off x="3702" y="1883"/>
                <a:ext cx="59" cy="81"/>
              </a:xfrm>
              <a:custGeom>
                <a:avLst/>
                <a:gdLst/>
                <a:ahLst/>
                <a:cxnLst>
                  <a:cxn ang="0">
                    <a:pos x="209" y="0"/>
                  </a:cxn>
                  <a:cxn ang="0">
                    <a:pos x="178" y="31"/>
                  </a:cxn>
                  <a:cxn ang="0">
                    <a:pos x="148" y="0"/>
                  </a:cxn>
                  <a:cxn ang="0">
                    <a:pos x="0" y="149"/>
                  </a:cxn>
                  <a:cxn ang="0">
                    <a:pos x="29" y="179"/>
                  </a:cxn>
                  <a:cxn ang="0">
                    <a:pos x="29" y="268"/>
                  </a:cxn>
                  <a:cxn ang="0">
                    <a:pos x="59" y="268"/>
                  </a:cxn>
                  <a:cxn ang="0">
                    <a:pos x="29" y="298"/>
                  </a:cxn>
                  <a:cxn ang="0">
                    <a:pos x="29" y="326"/>
                  </a:cxn>
                  <a:cxn ang="0">
                    <a:pos x="59" y="326"/>
                  </a:cxn>
                  <a:cxn ang="0">
                    <a:pos x="89" y="298"/>
                  </a:cxn>
                  <a:cxn ang="0">
                    <a:pos x="89" y="268"/>
                  </a:cxn>
                  <a:cxn ang="0">
                    <a:pos x="118" y="238"/>
                  </a:cxn>
                  <a:cxn ang="0">
                    <a:pos x="148" y="238"/>
                  </a:cxn>
                  <a:cxn ang="0">
                    <a:pos x="178" y="207"/>
                  </a:cxn>
                  <a:cxn ang="0">
                    <a:pos x="178" y="179"/>
                  </a:cxn>
                  <a:cxn ang="0">
                    <a:pos x="209" y="149"/>
                  </a:cxn>
                  <a:cxn ang="0">
                    <a:pos x="178" y="149"/>
                  </a:cxn>
                  <a:cxn ang="0">
                    <a:pos x="178" y="89"/>
                  </a:cxn>
                  <a:cxn ang="0">
                    <a:pos x="236" y="31"/>
                  </a:cxn>
                  <a:cxn ang="0">
                    <a:pos x="236" y="0"/>
                  </a:cxn>
                  <a:cxn ang="0">
                    <a:pos x="209" y="0"/>
                  </a:cxn>
                </a:cxnLst>
                <a:rect l="0" t="0" r="r" b="b"/>
                <a:pathLst>
                  <a:path w="236" h="326">
                    <a:moveTo>
                      <a:pt x="209" y="0"/>
                    </a:moveTo>
                    <a:lnTo>
                      <a:pt x="178" y="31"/>
                    </a:lnTo>
                    <a:lnTo>
                      <a:pt x="148" y="0"/>
                    </a:lnTo>
                    <a:lnTo>
                      <a:pt x="0" y="149"/>
                    </a:lnTo>
                    <a:lnTo>
                      <a:pt x="29" y="179"/>
                    </a:lnTo>
                    <a:lnTo>
                      <a:pt x="29" y="268"/>
                    </a:lnTo>
                    <a:lnTo>
                      <a:pt x="59" y="268"/>
                    </a:lnTo>
                    <a:lnTo>
                      <a:pt x="29" y="298"/>
                    </a:lnTo>
                    <a:lnTo>
                      <a:pt x="29" y="326"/>
                    </a:lnTo>
                    <a:lnTo>
                      <a:pt x="59" y="326"/>
                    </a:lnTo>
                    <a:lnTo>
                      <a:pt x="89" y="298"/>
                    </a:lnTo>
                    <a:lnTo>
                      <a:pt x="89" y="268"/>
                    </a:lnTo>
                    <a:lnTo>
                      <a:pt x="118" y="238"/>
                    </a:lnTo>
                    <a:lnTo>
                      <a:pt x="148" y="238"/>
                    </a:lnTo>
                    <a:lnTo>
                      <a:pt x="178" y="207"/>
                    </a:lnTo>
                    <a:lnTo>
                      <a:pt x="178" y="179"/>
                    </a:lnTo>
                    <a:lnTo>
                      <a:pt x="209" y="149"/>
                    </a:lnTo>
                    <a:lnTo>
                      <a:pt x="178" y="149"/>
                    </a:lnTo>
                    <a:lnTo>
                      <a:pt x="178" y="89"/>
                    </a:lnTo>
                    <a:lnTo>
                      <a:pt x="236" y="31"/>
                    </a:lnTo>
                    <a:lnTo>
                      <a:pt x="236" y="0"/>
                    </a:lnTo>
                    <a:lnTo>
                      <a:pt x="209" y="0"/>
                    </a:lnTo>
                    <a:close/>
                  </a:path>
                </a:pathLst>
              </a:custGeom>
              <a:solidFill>
                <a:srgbClr val="FCA77E"/>
              </a:solidFill>
              <a:ln w="9525">
                <a:noFill/>
                <a:round/>
                <a:headEnd/>
                <a:tailEnd/>
              </a:ln>
            </p:spPr>
            <p:txBody>
              <a:bodyPr/>
              <a:lstStyle/>
              <a:p>
                <a:endParaRPr lang="en-GB"/>
              </a:p>
            </p:txBody>
          </p:sp>
          <p:sp>
            <p:nvSpPr>
              <p:cNvPr id="23686" name="Freeform 134"/>
              <p:cNvSpPr>
                <a:spLocks/>
              </p:cNvSpPr>
              <p:nvPr/>
            </p:nvSpPr>
            <p:spPr bwMode="auto">
              <a:xfrm>
                <a:off x="3606" y="1928"/>
                <a:ext cx="36" cy="88"/>
              </a:xfrm>
              <a:custGeom>
                <a:avLst/>
                <a:gdLst/>
                <a:ahLst/>
                <a:cxnLst>
                  <a:cxn ang="0">
                    <a:pos x="148" y="0"/>
                  </a:cxn>
                  <a:cxn ang="0">
                    <a:pos x="119" y="28"/>
                  </a:cxn>
                  <a:cxn ang="0">
                    <a:pos x="119" y="59"/>
                  </a:cxn>
                  <a:cxn ang="0">
                    <a:pos x="89" y="119"/>
                  </a:cxn>
                  <a:cxn ang="0">
                    <a:pos x="59" y="147"/>
                  </a:cxn>
                  <a:cxn ang="0">
                    <a:pos x="28" y="207"/>
                  </a:cxn>
                  <a:cxn ang="0">
                    <a:pos x="0" y="237"/>
                  </a:cxn>
                  <a:cxn ang="0">
                    <a:pos x="0" y="355"/>
                  </a:cxn>
                  <a:cxn ang="0">
                    <a:pos x="28" y="325"/>
                  </a:cxn>
                  <a:cxn ang="0">
                    <a:pos x="28" y="295"/>
                  </a:cxn>
                  <a:cxn ang="0">
                    <a:pos x="59" y="266"/>
                  </a:cxn>
                  <a:cxn ang="0">
                    <a:pos x="59" y="237"/>
                  </a:cxn>
                  <a:cxn ang="0">
                    <a:pos x="89" y="177"/>
                  </a:cxn>
                  <a:cxn ang="0">
                    <a:pos x="89" y="147"/>
                  </a:cxn>
                  <a:cxn ang="0">
                    <a:pos x="119" y="119"/>
                  </a:cxn>
                  <a:cxn ang="0">
                    <a:pos x="119" y="89"/>
                  </a:cxn>
                  <a:cxn ang="0">
                    <a:pos x="148" y="59"/>
                  </a:cxn>
                  <a:cxn ang="0">
                    <a:pos x="148" y="0"/>
                  </a:cxn>
                </a:cxnLst>
                <a:rect l="0" t="0" r="r" b="b"/>
                <a:pathLst>
                  <a:path w="148" h="355">
                    <a:moveTo>
                      <a:pt x="148" y="0"/>
                    </a:moveTo>
                    <a:lnTo>
                      <a:pt x="119" y="28"/>
                    </a:lnTo>
                    <a:lnTo>
                      <a:pt x="119" y="59"/>
                    </a:lnTo>
                    <a:lnTo>
                      <a:pt x="89" y="119"/>
                    </a:lnTo>
                    <a:lnTo>
                      <a:pt x="59" y="147"/>
                    </a:lnTo>
                    <a:lnTo>
                      <a:pt x="28" y="207"/>
                    </a:lnTo>
                    <a:lnTo>
                      <a:pt x="0" y="237"/>
                    </a:lnTo>
                    <a:lnTo>
                      <a:pt x="0" y="355"/>
                    </a:lnTo>
                    <a:lnTo>
                      <a:pt x="28" y="325"/>
                    </a:lnTo>
                    <a:lnTo>
                      <a:pt x="28" y="295"/>
                    </a:lnTo>
                    <a:lnTo>
                      <a:pt x="59" y="266"/>
                    </a:lnTo>
                    <a:lnTo>
                      <a:pt x="59" y="237"/>
                    </a:lnTo>
                    <a:lnTo>
                      <a:pt x="89" y="177"/>
                    </a:lnTo>
                    <a:lnTo>
                      <a:pt x="89" y="147"/>
                    </a:lnTo>
                    <a:lnTo>
                      <a:pt x="119" y="119"/>
                    </a:lnTo>
                    <a:lnTo>
                      <a:pt x="119" y="89"/>
                    </a:lnTo>
                    <a:lnTo>
                      <a:pt x="148" y="59"/>
                    </a:lnTo>
                    <a:lnTo>
                      <a:pt x="148" y="0"/>
                    </a:lnTo>
                    <a:close/>
                  </a:path>
                </a:pathLst>
              </a:custGeom>
              <a:solidFill>
                <a:srgbClr val="FCA77E"/>
              </a:solidFill>
              <a:ln w="9525">
                <a:noFill/>
                <a:round/>
                <a:headEnd/>
                <a:tailEnd/>
              </a:ln>
            </p:spPr>
            <p:txBody>
              <a:bodyPr/>
              <a:lstStyle/>
              <a:p>
                <a:endParaRPr lang="en-GB"/>
              </a:p>
            </p:txBody>
          </p:sp>
          <p:sp>
            <p:nvSpPr>
              <p:cNvPr id="23687" name="Freeform 135"/>
              <p:cNvSpPr>
                <a:spLocks/>
              </p:cNvSpPr>
              <p:nvPr/>
            </p:nvSpPr>
            <p:spPr bwMode="auto">
              <a:xfrm>
                <a:off x="3264" y="2031"/>
                <a:ext cx="105" cy="89"/>
              </a:xfrm>
              <a:custGeom>
                <a:avLst/>
                <a:gdLst/>
                <a:ahLst/>
                <a:cxnLst>
                  <a:cxn ang="0">
                    <a:pos x="209" y="59"/>
                  </a:cxn>
                  <a:cxn ang="0">
                    <a:pos x="179" y="30"/>
                  </a:cxn>
                  <a:cxn ang="0">
                    <a:pos x="149" y="59"/>
                  </a:cxn>
                  <a:cxn ang="0">
                    <a:pos x="118" y="30"/>
                  </a:cxn>
                  <a:cxn ang="0">
                    <a:pos x="91" y="30"/>
                  </a:cxn>
                  <a:cxn ang="0">
                    <a:pos x="118" y="59"/>
                  </a:cxn>
                  <a:cxn ang="0">
                    <a:pos x="118" y="88"/>
                  </a:cxn>
                  <a:cxn ang="0">
                    <a:pos x="91" y="88"/>
                  </a:cxn>
                  <a:cxn ang="0">
                    <a:pos x="91" y="118"/>
                  </a:cxn>
                  <a:cxn ang="0">
                    <a:pos x="0" y="118"/>
                  </a:cxn>
                  <a:cxn ang="0">
                    <a:pos x="0" y="148"/>
                  </a:cxn>
                  <a:cxn ang="0">
                    <a:pos x="61" y="179"/>
                  </a:cxn>
                  <a:cxn ang="0">
                    <a:pos x="61" y="236"/>
                  </a:cxn>
                  <a:cxn ang="0">
                    <a:pos x="30" y="236"/>
                  </a:cxn>
                  <a:cxn ang="0">
                    <a:pos x="91" y="297"/>
                  </a:cxn>
                  <a:cxn ang="0">
                    <a:pos x="91" y="266"/>
                  </a:cxn>
                  <a:cxn ang="0">
                    <a:pos x="118" y="297"/>
                  </a:cxn>
                  <a:cxn ang="0">
                    <a:pos x="149" y="297"/>
                  </a:cxn>
                  <a:cxn ang="0">
                    <a:pos x="179" y="266"/>
                  </a:cxn>
                  <a:cxn ang="0">
                    <a:pos x="209" y="297"/>
                  </a:cxn>
                  <a:cxn ang="0">
                    <a:pos x="209" y="325"/>
                  </a:cxn>
                  <a:cxn ang="0">
                    <a:pos x="237" y="355"/>
                  </a:cxn>
                  <a:cxn ang="0">
                    <a:pos x="298" y="355"/>
                  </a:cxn>
                  <a:cxn ang="0">
                    <a:pos x="298" y="297"/>
                  </a:cxn>
                  <a:cxn ang="0">
                    <a:pos x="327" y="266"/>
                  </a:cxn>
                  <a:cxn ang="0">
                    <a:pos x="386" y="266"/>
                  </a:cxn>
                  <a:cxn ang="0">
                    <a:pos x="356" y="236"/>
                  </a:cxn>
                  <a:cxn ang="0">
                    <a:pos x="298" y="206"/>
                  </a:cxn>
                  <a:cxn ang="0">
                    <a:pos x="356" y="148"/>
                  </a:cxn>
                  <a:cxn ang="0">
                    <a:pos x="386" y="148"/>
                  </a:cxn>
                  <a:cxn ang="0">
                    <a:pos x="416" y="118"/>
                  </a:cxn>
                  <a:cxn ang="0">
                    <a:pos x="416" y="88"/>
                  </a:cxn>
                  <a:cxn ang="0">
                    <a:pos x="386" y="59"/>
                  </a:cxn>
                  <a:cxn ang="0">
                    <a:pos x="386" y="30"/>
                  </a:cxn>
                  <a:cxn ang="0">
                    <a:pos x="416" y="30"/>
                  </a:cxn>
                  <a:cxn ang="0">
                    <a:pos x="386" y="0"/>
                  </a:cxn>
                  <a:cxn ang="0">
                    <a:pos x="268" y="0"/>
                  </a:cxn>
                  <a:cxn ang="0">
                    <a:pos x="237" y="30"/>
                  </a:cxn>
                  <a:cxn ang="0">
                    <a:pos x="268" y="59"/>
                  </a:cxn>
                  <a:cxn ang="0">
                    <a:pos x="237" y="88"/>
                  </a:cxn>
                  <a:cxn ang="0">
                    <a:pos x="237" y="118"/>
                  </a:cxn>
                  <a:cxn ang="0">
                    <a:pos x="209" y="148"/>
                  </a:cxn>
                  <a:cxn ang="0">
                    <a:pos x="179" y="118"/>
                  </a:cxn>
                  <a:cxn ang="0">
                    <a:pos x="179" y="59"/>
                  </a:cxn>
                  <a:cxn ang="0">
                    <a:pos x="209" y="59"/>
                  </a:cxn>
                </a:cxnLst>
                <a:rect l="0" t="0" r="r" b="b"/>
                <a:pathLst>
                  <a:path w="416" h="355">
                    <a:moveTo>
                      <a:pt x="209" y="59"/>
                    </a:moveTo>
                    <a:lnTo>
                      <a:pt x="179" y="30"/>
                    </a:lnTo>
                    <a:lnTo>
                      <a:pt x="149" y="59"/>
                    </a:lnTo>
                    <a:lnTo>
                      <a:pt x="118" y="30"/>
                    </a:lnTo>
                    <a:lnTo>
                      <a:pt x="91" y="30"/>
                    </a:lnTo>
                    <a:lnTo>
                      <a:pt x="118" y="59"/>
                    </a:lnTo>
                    <a:lnTo>
                      <a:pt x="118" y="88"/>
                    </a:lnTo>
                    <a:lnTo>
                      <a:pt x="91" y="88"/>
                    </a:lnTo>
                    <a:lnTo>
                      <a:pt x="91" y="118"/>
                    </a:lnTo>
                    <a:lnTo>
                      <a:pt x="0" y="118"/>
                    </a:lnTo>
                    <a:lnTo>
                      <a:pt x="0" y="148"/>
                    </a:lnTo>
                    <a:lnTo>
                      <a:pt x="61" y="179"/>
                    </a:lnTo>
                    <a:lnTo>
                      <a:pt x="61" y="236"/>
                    </a:lnTo>
                    <a:lnTo>
                      <a:pt x="30" y="236"/>
                    </a:lnTo>
                    <a:lnTo>
                      <a:pt x="91" y="297"/>
                    </a:lnTo>
                    <a:lnTo>
                      <a:pt x="91" y="266"/>
                    </a:lnTo>
                    <a:lnTo>
                      <a:pt x="118" y="297"/>
                    </a:lnTo>
                    <a:lnTo>
                      <a:pt x="149" y="297"/>
                    </a:lnTo>
                    <a:lnTo>
                      <a:pt x="179" y="266"/>
                    </a:lnTo>
                    <a:lnTo>
                      <a:pt x="209" y="297"/>
                    </a:lnTo>
                    <a:lnTo>
                      <a:pt x="209" y="325"/>
                    </a:lnTo>
                    <a:lnTo>
                      <a:pt x="237" y="355"/>
                    </a:lnTo>
                    <a:lnTo>
                      <a:pt x="298" y="355"/>
                    </a:lnTo>
                    <a:lnTo>
                      <a:pt x="298" y="297"/>
                    </a:lnTo>
                    <a:lnTo>
                      <a:pt x="327" y="266"/>
                    </a:lnTo>
                    <a:lnTo>
                      <a:pt x="386" y="266"/>
                    </a:lnTo>
                    <a:lnTo>
                      <a:pt x="356" y="236"/>
                    </a:lnTo>
                    <a:lnTo>
                      <a:pt x="298" y="206"/>
                    </a:lnTo>
                    <a:lnTo>
                      <a:pt x="356" y="148"/>
                    </a:lnTo>
                    <a:lnTo>
                      <a:pt x="386" y="148"/>
                    </a:lnTo>
                    <a:lnTo>
                      <a:pt x="416" y="118"/>
                    </a:lnTo>
                    <a:lnTo>
                      <a:pt x="416" y="88"/>
                    </a:lnTo>
                    <a:lnTo>
                      <a:pt x="386" y="59"/>
                    </a:lnTo>
                    <a:lnTo>
                      <a:pt x="386" y="30"/>
                    </a:lnTo>
                    <a:lnTo>
                      <a:pt x="416" y="30"/>
                    </a:lnTo>
                    <a:lnTo>
                      <a:pt x="386" y="0"/>
                    </a:lnTo>
                    <a:lnTo>
                      <a:pt x="268" y="0"/>
                    </a:lnTo>
                    <a:lnTo>
                      <a:pt x="237" y="30"/>
                    </a:lnTo>
                    <a:lnTo>
                      <a:pt x="268" y="59"/>
                    </a:lnTo>
                    <a:lnTo>
                      <a:pt x="237" y="88"/>
                    </a:lnTo>
                    <a:lnTo>
                      <a:pt x="237" y="118"/>
                    </a:lnTo>
                    <a:lnTo>
                      <a:pt x="209" y="148"/>
                    </a:lnTo>
                    <a:lnTo>
                      <a:pt x="179" y="118"/>
                    </a:lnTo>
                    <a:lnTo>
                      <a:pt x="179" y="59"/>
                    </a:lnTo>
                    <a:lnTo>
                      <a:pt x="209" y="59"/>
                    </a:lnTo>
                    <a:close/>
                  </a:path>
                </a:pathLst>
              </a:custGeom>
              <a:solidFill>
                <a:srgbClr val="99D6AB"/>
              </a:solidFill>
              <a:ln w="9525">
                <a:noFill/>
                <a:round/>
                <a:headEnd/>
                <a:tailEnd/>
              </a:ln>
            </p:spPr>
            <p:txBody>
              <a:bodyPr/>
              <a:lstStyle/>
              <a:p>
                <a:endParaRPr lang="en-GB"/>
              </a:p>
            </p:txBody>
          </p:sp>
          <p:sp>
            <p:nvSpPr>
              <p:cNvPr id="23688" name="Freeform 136"/>
              <p:cNvSpPr>
                <a:spLocks/>
              </p:cNvSpPr>
              <p:nvPr/>
            </p:nvSpPr>
            <p:spPr bwMode="auto">
              <a:xfrm>
                <a:off x="3361" y="2068"/>
                <a:ext cx="8" cy="8"/>
              </a:xfrm>
              <a:custGeom>
                <a:avLst/>
                <a:gdLst/>
                <a:ahLst/>
                <a:cxnLst>
                  <a:cxn ang="0">
                    <a:pos x="0" y="0"/>
                  </a:cxn>
                  <a:cxn ang="0">
                    <a:pos x="30" y="31"/>
                  </a:cxn>
                  <a:cxn ang="0">
                    <a:pos x="30" y="0"/>
                  </a:cxn>
                  <a:cxn ang="0">
                    <a:pos x="0" y="0"/>
                  </a:cxn>
                </a:cxnLst>
                <a:rect l="0" t="0" r="r" b="b"/>
                <a:pathLst>
                  <a:path w="30" h="31">
                    <a:moveTo>
                      <a:pt x="0" y="0"/>
                    </a:moveTo>
                    <a:lnTo>
                      <a:pt x="30" y="31"/>
                    </a:lnTo>
                    <a:lnTo>
                      <a:pt x="30" y="0"/>
                    </a:lnTo>
                    <a:lnTo>
                      <a:pt x="0" y="0"/>
                    </a:lnTo>
                    <a:close/>
                  </a:path>
                </a:pathLst>
              </a:custGeom>
              <a:solidFill>
                <a:srgbClr val="99D6AB"/>
              </a:solidFill>
              <a:ln w="9525">
                <a:noFill/>
                <a:round/>
                <a:headEnd/>
                <a:tailEnd/>
              </a:ln>
            </p:spPr>
            <p:txBody>
              <a:bodyPr/>
              <a:lstStyle/>
              <a:p>
                <a:endParaRPr lang="en-GB"/>
              </a:p>
            </p:txBody>
          </p:sp>
          <p:sp>
            <p:nvSpPr>
              <p:cNvPr id="23689" name="Freeform 137"/>
              <p:cNvSpPr>
                <a:spLocks/>
              </p:cNvSpPr>
              <p:nvPr/>
            </p:nvSpPr>
            <p:spPr bwMode="auto">
              <a:xfrm>
                <a:off x="3264" y="2120"/>
                <a:ext cx="75" cy="29"/>
              </a:xfrm>
              <a:custGeom>
                <a:avLst/>
                <a:gdLst/>
                <a:ahLst/>
                <a:cxnLst>
                  <a:cxn ang="0">
                    <a:pos x="298" y="60"/>
                  </a:cxn>
                  <a:cxn ang="0">
                    <a:pos x="298" y="30"/>
                  </a:cxn>
                  <a:cxn ang="0">
                    <a:pos x="268" y="30"/>
                  </a:cxn>
                  <a:cxn ang="0">
                    <a:pos x="237" y="0"/>
                  </a:cxn>
                  <a:cxn ang="0">
                    <a:pos x="209" y="0"/>
                  </a:cxn>
                  <a:cxn ang="0">
                    <a:pos x="209" y="30"/>
                  </a:cxn>
                  <a:cxn ang="0">
                    <a:pos x="237" y="60"/>
                  </a:cxn>
                  <a:cxn ang="0">
                    <a:pos x="209" y="60"/>
                  </a:cxn>
                  <a:cxn ang="0">
                    <a:pos x="209" y="30"/>
                  </a:cxn>
                  <a:cxn ang="0">
                    <a:pos x="179" y="30"/>
                  </a:cxn>
                  <a:cxn ang="0">
                    <a:pos x="149" y="60"/>
                  </a:cxn>
                  <a:cxn ang="0">
                    <a:pos x="91" y="0"/>
                  </a:cxn>
                  <a:cxn ang="0">
                    <a:pos x="61" y="0"/>
                  </a:cxn>
                  <a:cxn ang="0">
                    <a:pos x="30" y="30"/>
                  </a:cxn>
                  <a:cxn ang="0">
                    <a:pos x="30" y="60"/>
                  </a:cxn>
                  <a:cxn ang="0">
                    <a:pos x="0" y="60"/>
                  </a:cxn>
                  <a:cxn ang="0">
                    <a:pos x="30" y="88"/>
                  </a:cxn>
                  <a:cxn ang="0">
                    <a:pos x="91" y="88"/>
                  </a:cxn>
                  <a:cxn ang="0">
                    <a:pos x="118" y="119"/>
                  </a:cxn>
                  <a:cxn ang="0">
                    <a:pos x="209" y="119"/>
                  </a:cxn>
                  <a:cxn ang="0">
                    <a:pos x="237" y="88"/>
                  </a:cxn>
                  <a:cxn ang="0">
                    <a:pos x="237" y="119"/>
                  </a:cxn>
                  <a:cxn ang="0">
                    <a:pos x="268" y="119"/>
                  </a:cxn>
                  <a:cxn ang="0">
                    <a:pos x="268" y="88"/>
                  </a:cxn>
                  <a:cxn ang="0">
                    <a:pos x="298" y="60"/>
                  </a:cxn>
                </a:cxnLst>
                <a:rect l="0" t="0" r="r" b="b"/>
                <a:pathLst>
                  <a:path w="298" h="119">
                    <a:moveTo>
                      <a:pt x="298" y="60"/>
                    </a:moveTo>
                    <a:lnTo>
                      <a:pt x="298" y="30"/>
                    </a:lnTo>
                    <a:lnTo>
                      <a:pt x="268" y="30"/>
                    </a:lnTo>
                    <a:lnTo>
                      <a:pt x="237" y="0"/>
                    </a:lnTo>
                    <a:lnTo>
                      <a:pt x="209" y="0"/>
                    </a:lnTo>
                    <a:lnTo>
                      <a:pt x="209" y="30"/>
                    </a:lnTo>
                    <a:lnTo>
                      <a:pt x="237" y="60"/>
                    </a:lnTo>
                    <a:lnTo>
                      <a:pt x="209" y="60"/>
                    </a:lnTo>
                    <a:lnTo>
                      <a:pt x="209" y="30"/>
                    </a:lnTo>
                    <a:lnTo>
                      <a:pt x="179" y="30"/>
                    </a:lnTo>
                    <a:lnTo>
                      <a:pt x="149" y="60"/>
                    </a:lnTo>
                    <a:lnTo>
                      <a:pt x="91" y="0"/>
                    </a:lnTo>
                    <a:lnTo>
                      <a:pt x="61" y="0"/>
                    </a:lnTo>
                    <a:lnTo>
                      <a:pt x="30" y="30"/>
                    </a:lnTo>
                    <a:lnTo>
                      <a:pt x="30" y="60"/>
                    </a:lnTo>
                    <a:lnTo>
                      <a:pt x="0" y="60"/>
                    </a:lnTo>
                    <a:lnTo>
                      <a:pt x="30" y="88"/>
                    </a:lnTo>
                    <a:lnTo>
                      <a:pt x="91" y="88"/>
                    </a:lnTo>
                    <a:lnTo>
                      <a:pt x="118" y="119"/>
                    </a:lnTo>
                    <a:lnTo>
                      <a:pt x="209" y="119"/>
                    </a:lnTo>
                    <a:lnTo>
                      <a:pt x="237" y="88"/>
                    </a:lnTo>
                    <a:lnTo>
                      <a:pt x="237" y="119"/>
                    </a:lnTo>
                    <a:lnTo>
                      <a:pt x="268" y="119"/>
                    </a:lnTo>
                    <a:lnTo>
                      <a:pt x="268" y="88"/>
                    </a:lnTo>
                    <a:lnTo>
                      <a:pt x="298" y="60"/>
                    </a:lnTo>
                    <a:close/>
                  </a:path>
                </a:pathLst>
              </a:custGeom>
              <a:solidFill>
                <a:srgbClr val="99D6AB"/>
              </a:solidFill>
              <a:ln w="9525">
                <a:noFill/>
                <a:round/>
                <a:headEnd/>
                <a:tailEnd/>
              </a:ln>
            </p:spPr>
            <p:txBody>
              <a:bodyPr/>
              <a:lstStyle/>
              <a:p>
                <a:endParaRPr lang="en-GB"/>
              </a:p>
            </p:txBody>
          </p:sp>
          <p:sp>
            <p:nvSpPr>
              <p:cNvPr id="23690" name="Freeform 138"/>
              <p:cNvSpPr>
                <a:spLocks/>
              </p:cNvSpPr>
              <p:nvPr/>
            </p:nvSpPr>
            <p:spPr bwMode="auto">
              <a:xfrm>
                <a:off x="3502" y="2098"/>
                <a:ext cx="22" cy="22"/>
              </a:xfrm>
              <a:custGeom>
                <a:avLst/>
                <a:gdLst/>
                <a:ahLst/>
                <a:cxnLst>
                  <a:cxn ang="0">
                    <a:pos x="61" y="31"/>
                  </a:cxn>
                  <a:cxn ang="0">
                    <a:pos x="61" y="0"/>
                  </a:cxn>
                  <a:cxn ang="0">
                    <a:pos x="0" y="0"/>
                  </a:cxn>
                  <a:cxn ang="0">
                    <a:pos x="0" y="59"/>
                  </a:cxn>
                  <a:cxn ang="0">
                    <a:pos x="30" y="59"/>
                  </a:cxn>
                  <a:cxn ang="0">
                    <a:pos x="61" y="89"/>
                  </a:cxn>
                  <a:cxn ang="0">
                    <a:pos x="89" y="89"/>
                  </a:cxn>
                  <a:cxn ang="0">
                    <a:pos x="89" y="31"/>
                  </a:cxn>
                  <a:cxn ang="0">
                    <a:pos x="61" y="31"/>
                  </a:cxn>
                </a:cxnLst>
                <a:rect l="0" t="0" r="r" b="b"/>
                <a:pathLst>
                  <a:path w="89" h="89">
                    <a:moveTo>
                      <a:pt x="61" y="31"/>
                    </a:moveTo>
                    <a:lnTo>
                      <a:pt x="61" y="0"/>
                    </a:lnTo>
                    <a:lnTo>
                      <a:pt x="0" y="0"/>
                    </a:lnTo>
                    <a:lnTo>
                      <a:pt x="0" y="59"/>
                    </a:lnTo>
                    <a:lnTo>
                      <a:pt x="30" y="59"/>
                    </a:lnTo>
                    <a:lnTo>
                      <a:pt x="61" y="89"/>
                    </a:lnTo>
                    <a:lnTo>
                      <a:pt x="89" y="89"/>
                    </a:lnTo>
                    <a:lnTo>
                      <a:pt x="89" y="31"/>
                    </a:lnTo>
                    <a:lnTo>
                      <a:pt x="61" y="31"/>
                    </a:lnTo>
                    <a:close/>
                  </a:path>
                </a:pathLst>
              </a:custGeom>
              <a:solidFill>
                <a:srgbClr val="99D6AB"/>
              </a:solidFill>
              <a:ln w="9525">
                <a:noFill/>
                <a:round/>
                <a:headEnd/>
                <a:tailEnd/>
              </a:ln>
            </p:spPr>
            <p:txBody>
              <a:bodyPr/>
              <a:lstStyle/>
              <a:p>
                <a:endParaRPr lang="en-GB"/>
              </a:p>
            </p:txBody>
          </p:sp>
          <p:sp>
            <p:nvSpPr>
              <p:cNvPr id="23691" name="Freeform 139"/>
              <p:cNvSpPr>
                <a:spLocks/>
              </p:cNvSpPr>
              <p:nvPr/>
            </p:nvSpPr>
            <p:spPr bwMode="auto">
              <a:xfrm>
                <a:off x="3887" y="2098"/>
                <a:ext cx="7" cy="7"/>
              </a:xfrm>
              <a:custGeom>
                <a:avLst/>
                <a:gdLst/>
                <a:ahLst/>
                <a:cxnLst>
                  <a:cxn ang="0">
                    <a:pos x="30" y="0"/>
                  </a:cxn>
                  <a:cxn ang="0">
                    <a:pos x="0" y="0"/>
                  </a:cxn>
                  <a:cxn ang="0">
                    <a:pos x="0" y="31"/>
                  </a:cxn>
                  <a:cxn ang="0">
                    <a:pos x="30" y="0"/>
                  </a:cxn>
                </a:cxnLst>
                <a:rect l="0" t="0" r="r" b="b"/>
                <a:pathLst>
                  <a:path w="30" h="31">
                    <a:moveTo>
                      <a:pt x="30" y="0"/>
                    </a:moveTo>
                    <a:lnTo>
                      <a:pt x="0" y="0"/>
                    </a:lnTo>
                    <a:lnTo>
                      <a:pt x="0" y="31"/>
                    </a:lnTo>
                    <a:lnTo>
                      <a:pt x="30" y="0"/>
                    </a:lnTo>
                    <a:close/>
                  </a:path>
                </a:pathLst>
              </a:custGeom>
              <a:solidFill>
                <a:srgbClr val="FFFF7F"/>
              </a:solidFill>
              <a:ln w="9525">
                <a:noFill/>
                <a:round/>
                <a:headEnd/>
                <a:tailEnd/>
              </a:ln>
            </p:spPr>
            <p:txBody>
              <a:bodyPr/>
              <a:lstStyle/>
              <a:p>
                <a:endParaRPr lang="en-GB"/>
              </a:p>
            </p:txBody>
          </p:sp>
          <p:sp>
            <p:nvSpPr>
              <p:cNvPr id="23692" name="Freeform 140"/>
              <p:cNvSpPr>
                <a:spLocks/>
              </p:cNvSpPr>
              <p:nvPr/>
            </p:nvSpPr>
            <p:spPr bwMode="auto">
              <a:xfrm>
                <a:off x="3894" y="2083"/>
                <a:ext cx="8" cy="15"/>
              </a:xfrm>
              <a:custGeom>
                <a:avLst/>
                <a:gdLst/>
                <a:ahLst/>
                <a:cxnLst>
                  <a:cxn ang="0">
                    <a:pos x="0" y="60"/>
                  </a:cxn>
                  <a:cxn ang="0">
                    <a:pos x="30" y="30"/>
                  </a:cxn>
                  <a:cxn ang="0">
                    <a:pos x="30" y="0"/>
                  </a:cxn>
                  <a:cxn ang="0">
                    <a:pos x="0" y="30"/>
                  </a:cxn>
                  <a:cxn ang="0">
                    <a:pos x="0" y="60"/>
                  </a:cxn>
                </a:cxnLst>
                <a:rect l="0" t="0" r="r" b="b"/>
                <a:pathLst>
                  <a:path w="30" h="60">
                    <a:moveTo>
                      <a:pt x="0" y="60"/>
                    </a:moveTo>
                    <a:lnTo>
                      <a:pt x="30" y="30"/>
                    </a:lnTo>
                    <a:lnTo>
                      <a:pt x="30" y="0"/>
                    </a:lnTo>
                    <a:lnTo>
                      <a:pt x="0" y="30"/>
                    </a:lnTo>
                    <a:lnTo>
                      <a:pt x="0" y="60"/>
                    </a:lnTo>
                    <a:close/>
                  </a:path>
                </a:pathLst>
              </a:custGeom>
              <a:solidFill>
                <a:srgbClr val="D3B26F"/>
              </a:solidFill>
              <a:ln w="9525">
                <a:noFill/>
                <a:round/>
                <a:headEnd/>
                <a:tailEnd/>
              </a:ln>
            </p:spPr>
            <p:txBody>
              <a:bodyPr/>
              <a:lstStyle/>
              <a:p>
                <a:endParaRPr lang="en-GB"/>
              </a:p>
            </p:txBody>
          </p:sp>
          <p:sp>
            <p:nvSpPr>
              <p:cNvPr id="23693" name="Freeform 141"/>
              <p:cNvSpPr>
                <a:spLocks/>
              </p:cNvSpPr>
              <p:nvPr/>
            </p:nvSpPr>
            <p:spPr bwMode="auto">
              <a:xfrm>
                <a:off x="1309" y="1224"/>
                <a:ext cx="548" cy="237"/>
              </a:xfrm>
              <a:custGeom>
                <a:avLst/>
                <a:gdLst/>
                <a:ahLst/>
                <a:cxnLst>
                  <a:cxn ang="0">
                    <a:pos x="1571" y="31"/>
                  </a:cxn>
                  <a:cxn ang="0">
                    <a:pos x="1541" y="118"/>
                  </a:cxn>
                  <a:cxn ang="0">
                    <a:pos x="1362" y="118"/>
                  </a:cxn>
                  <a:cxn ang="0">
                    <a:pos x="1303" y="118"/>
                  </a:cxn>
                  <a:cxn ang="0">
                    <a:pos x="1155" y="149"/>
                  </a:cxn>
                  <a:cxn ang="0">
                    <a:pos x="1155" y="179"/>
                  </a:cxn>
                  <a:cxn ang="0">
                    <a:pos x="1067" y="90"/>
                  </a:cxn>
                  <a:cxn ang="0">
                    <a:pos x="948" y="118"/>
                  </a:cxn>
                  <a:cxn ang="0">
                    <a:pos x="860" y="238"/>
                  </a:cxn>
                  <a:cxn ang="0">
                    <a:pos x="741" y="118"/>
                  </a:cxn>
                  <a:cxn ang="0">
                    <a:pos x="651" y="297"/>
                  </a:cxn>
                  <a:cxn ang="0">
                    <a:pos x="593" y="238"/>
                  </a:cxn>
                  <a:cxn ang="0">
                    <a:pos x="473" y="416"/>
                  </a:cxn>
                  <a:cxn ang="0">
                    <a:pos x="414" y="267"/>
                  </a:cxn>
                  <a:cxn ang="0">
                    <a:pos x="386" y="238"/>
                  </a:cxn>
                  <a:cxn ang="0">
                    <a:pos x="444" y="179"/>
                  </a:cxn>
                  <a:cxn ang="0">
                    <a:pos x="386" y="118"/>
                  </a:cxn>
                  <a:cxn ang="0">
                    <a:pos x="295" y="61"/>
                  </a:cxn>
                  <a:cxn ang="0">
                    <a:pos x="177" y="61"/>
                  </a:cxn>
                  <a:cxn ang="0">
                    <a:pos x="177" y="118"/>
                  </a:cxn>
                  <a:cxn ang="0">
                    <a:pos x="148" y="149"/>
                  </a:cxn>
                  <a:cxn ang="0">
                    <a:pos x="30" y="90"/>
                  </a:cxn>
                  <a:cxn ang="0">
                    <a:pos x="58" y="267"/>
                  </a:cxn>
                  <a:cxn ang="0">
                    <a:pos x="148" y="297"/>
                  </a:cxn>
                  <a:cxn ang="0">
                    <a:pos x="237" y="327"/>
                  </a:cxn>
                  <a:cxn ang="0">
                    <a:pos x="237" y="356"/>
                  </a:cxn>
                  <a:cxn ang="0">
                    <a:pos x="266" y="445"/>
                  </a:cxn>
                  <a:cxn ang="0">
                    <a:pos x="58" y="534"/>
                  </a:cxn>
                  <a:cxn ang="0">
                    <a:pos x="177" y="534"/>
                  </a:cxn>
                  <a:cxn ang="0">
                    <a:pos x="177" y="622"/>
                  </a:cxn>
                  <a:cxn ang="0">
                    <a:pos x="295" y="565"/>
                  </a:cxn>
                  <a:cxn ang="0">
                    <a:pos x="237" y="592"/>
                  </a:cxn>
                  <a:cxn ang="0">
                    <a:pos x="266" y="622"/>
                  </a:cxn>
                  <a:cxn ang="0">
                    <a:pos x="237" y="711"/>
                  </a:cxn>
                  <a:cxn ang="0">
                    <a:pos x="58" y="771"/>
                  </a:cxn>
                  <a:cxn ang="0">
                    <a:pos x="295" y="801"/>
                  </a:cxn>
                  <a:cxn ang="0">
                    <a:pos x="386" y="801"/>
                  </a:cxn>
                  <a:cxn ang="0">
                    <a:pos x="473" y="829"/>
                  </a:cxn>
                  <a:cxn ang="0">
                    <a:pos x="504" y="890"/>
                  </a:cxn>
                  <a:cxn ang="0">
                    <a:pos x="800" y="947"/>
                  </a:cxn>
                  <a:cxn ang="0">
                    <a:pos x="1067" y="890"/>
                  </a:cxn>
                  <a:cxn ang="0">
                    <a:pos x="1274" y="829"/>
                  </a:cxn>
                  <a:cxn ang="0">
                    <a:pos x="1453" y="771"/>
                  </a:cxn>
                  <a:cxn ang="0">
                    <a:pos x="1571" y="711"/>
                  </a:cxn>
                  <a:cxn ang="0">
                    <a:pos x="1717" y="652"/>
                  </a:cxn>
                  <a:cxn ang="0">
                    <a:pos x="1926" y="622"/>
                  </a:cxn>
                  <a:cxn ang="0">
                    <a:pos x="1985" y="534"/>
                  </a:cxn>
                  <a:cxn ang="0">
                    <a:pos x="2104" y="474"/>
                  </a:cxn>
                  <a:cxn ang="0">
                    <a:pos x="2192" y="416"/>
                  </a:cxn>
                  <a:cxn ang="0">
                    <a:pos x="2163" y="356"/>
                  </a:cxn>
                  <a:cxn ang="0">
                    <a:pos x="2133" y="267"/>
                  </a:cxn>
                  <a:cxn ang="0">
                    <a:pos x="2045" y="209"/>
                  </a:cxn>
                  <a:cxn ang="0">
                    <a:pos x="1926" y="209"/>
                  </a:cxn>
                  <a:cxn ang="0">
                    <a:pos x="1926" y="149"/>
                  </a:cxn>
                  <a:cxn ang="0">
                    <a:pos x="1897" y="61"/>
                  </a:cxn>
                  <a:cxn ang="0">
                    <a:pos x="1778" y="90"/>
                  </a:cxn>
                </a:cxnLst>
                <a:rect l="0" t="0" r="r" b="b"/>
                <a:pathLst>
                  <a:path w="2192" h="947">
                    <a:moveTo>
                      <a:pt x="1748" y="31"/>
                    </a:moveTo>
                    <a:lnTo>
                      <a:pt x="1717" y="0"/>
                    </a:lnTo>
                    <a:lnTo>
                      <a:pt x="1599" y="0"/>
                    </a:lnTo>
                    <a:lnTo>
                      <a:pt x="1571" y="31"/>
                    </a:lnTo>
                    <a:lnTo>
                      <a:pt x="1599" y="61"/>
                    </a:lnTo>
                    <a:lnTo>
                      <a:pt x="1599" y="90"/>
                    </a:lnTo>
                    <a:lnTo>
                      <a:pt x="1571" y="90"/>
                    </a:lnTo>
                    <a:lnTo>
                      <a:pt x="1541" y="118"/>
                    </a:lnTo>
                    <a:lnTo>
                      <a:pt x="1481" y="118"/>
                    </a:lnTo>
                    <a:lnTo>
                      <a:pt x="1453" y="90"/>
                    </a:lnTo>
                    <a:lnTo>
                      <a:pt x="1392" y="90"/>
                    </a:lnTo>
                    <a:lnTo>
                      <a:pt x="1362" y="118"/>
                    </a:lnTo>
                    <a:lnTo>
                      <a:pt x="1362" y="149"/>
                    </a:lnTo>
                    <a:lnTo>
                      <a:pt x="1333" y="179"/>
                    </a:lnTo>
                    <a:lnTo>
                      <a:pt x="1303" y="149"/>
                    </a:lnTo>
                    <a:lnTo>
                      <a:pt x="1303" y="118"/>
                    </a:lnTo>
                    <a:lnTo>
                      <a:pt x="1215" y="118"/>
                    </a:lnTo>
                    <a:lnTo>
                      <a:pt x="1185" y="90"/>
                    </a:lnTo>
                    <a:lnTo>
                      <a:pt x="1155" y="90"/>
                    </a:lnTo>
                    <a:lnTo>
                      <a:pt x="1155" y="149"/>
                    </a:lnTo>
                    <a:lnTo>
                      <a:pt x="1185" y="179"/>
                    </a:lnTo>
                    <a:lnTo>
                      <a:pt x="1185" y="267"/>
                    </a:lnTo>
                    <a:lnTo>
                      <a:pt x="1155" y="238"/>
                    </a:lnTo>
                    <a:lnTo>
                      <a:pt x="1155" y="179"/>
                    </a:lnTo>
                    <a:lnTo>
                      <a:pt x="1125" y="179"/>
                    </a:lnTo>
                    <a:lnTo>
                      <a:pt x="1096" y="149"/>
                    </a:lnTo>
                    <a:lnTo>
                      <a:pt x="1096" y="118"/>
                    </a:lnTo>
                    <a:lnTo>
                      <a:pt x="1067" y="90"/>
                    </a:lnTo>
                    <a:lnTo>
                      <a:pt x="1007" y="90"/>
                    </a:lnTo>
                    <a:lnTo>
                      <a:pt x="1007" y="118"/>
                    </a:lnTo>
                    <a:lnTo>
                      <a:pt x="978" y="149"/>
                    </a:lnTo>
                    <a:lnTo>
                      <a:pt x="948" y="118"/>
                    </a:lnTo>
                    <a:lnTo>
                      <a:pt x="918" y="118"/>
                    </a:lnTo>
                    <a:lnTo>
                      <a:pt x="887" y="149"/>
                    </a:lnTo>
                    <a:lnTo>
                      <a:pt x="887" y="238"/>
                    </a:lnTo>
                    <a:lnTo>
                      <a:pt x="860" y="238"/>
                    </a:lnTo>
                    <a:lnTo>
                      <a:pt x="800" y="179"/>
                    </a:lnTo>
                    <a:lnTo>
                      <a:pt x="769" y="179"/>
                    </a:lnTo>
                    <a:lnTo>
                      <a:pt x="769" y="149"/>
                    </a:lnTo>
                    <a:lnTo>
                      <a:pt x="741" y="118"/>
                    </a:lnTo>
                    <a:lnTo>
                      <a:pt x="711" y="118"/>
                    </a:lnTo>
                    <a:lnTo>
                      <a:pt x="680" y="149"/>
                    </a:lnTo>
                    <a:lnTo>
                      <a:pt x="680" y="267"/>
                    </a:lnTo>
                    <a:lnTo>
                      <a:pt x="651" y="297"/>
                    </a:lnTo>
                    <a:lnTo>
                      <a:pt x="623" y="267"/>
                    </a:lnTo>
                    <a:lnTo>
                      <a:pt x="623" y="297"/>
                    </a:lnTo>
                    <a:lnTo>
                      <a:pt x="593" y="267"/>
                    </a:lnTo>
                    <a:lnTo>
                      <a:pt x="593" y="238"/>
                    </a:lnTo>
                    <a:lnTo>
                      <a:pt x="504" y="327"/>
                    </a:lnTo>
                    <a:lnTo>
                      <a:pt x="504" y="356"/>
                    </a:lnTo>
                    <a:lnTo>
                      <a:pt x="473" y="327"/>
                    </a:lnTo>
                    <a:lnTo>
                      <a:pt x="473" y="416"/>
                    </a:lnTo>
                    <a:lnTo>
                      <a:pt x="444" y="386"/>
                    </a:lnTo>
                    <a:lnTo>
                      <a:pt x="444" y="327"/>
                    </a:lnTo>
                    <a:lnTo>
                      <a:pt x="414" y="297"/>
                    </a:lnTo>
                    <a:lnTo>
                      <a:pt x="414" y="267"/>
                    </a:lnTo>
                    <a:lnTo>
                      <a:pt x="386" y="267"/>
                    </a:lnTo>
                    <a:lnTo>
                      <a:pt x="355" y="238"/>
                    </a:lnTo>
                    <a:lnTo>
                      <a:pt x="355" y="209"/>
                    </a:lnTo>
                    <a:lnTo>
                      <a:pt x="386" y="238"/>
                    </a:lnTo>
                    <a:lnTo>
                      <a:pt x="414" y="238"/>
                    </a:lnTo>
                    <a:lnTo>
                      <a:pt x="444" y="209"/>
                    </a:lnTo>
                    <a:lnTo>
                      <a:pt x="473" y="209"/>
                    </a:lnTo>
                    <a:lnTo>
                      <a:pt x="444" y="179"/>
                    </a:lnTo>
                    <a:lnTo>
                      <a:pt x="414" y="179"/>
                    </a:lnTo>
                    <a:lnTo>
                      <a:pt x="444" y="149"/>
                    </a:lnTo>
                    <a:lnTo>
                      <a:pt x="414" y="118"/>
                    </a:lnTo>
                    <a:lnTo>
                      <a:pt x="386" y="118"/>
                    </a:lnTo>
                    <a:lnTo>
                      <a:pt x="386" y="90"/>
                    </a:lnTo>
                    <a:lnTo>
                      <a:pt x="355" y="90"/>
                    </a:lnTo>
                    <a:lnTo>
                      <a:pt x="325" y="61"/>
                    </a:lnTo>
                    <a:lnTo>
                      <a:pt x="295" y="61"/>
                    </a:lnTo>
                    <a:lnTo>
                      <a:pt x="266" y="31"/>
                    </a:lnTo>
                    <a:lnTo>
                      <a:pt x="88" y="31"/>
                    </a:lnTo>
                    <a:lnTo>
                      <a:pt x="88" y="61"/>
                    </a:lnTo>
                    <a:lnTo>
                      <a:pt x="177" y="61"/>
                    </a:lnTo>
                    <a:lnTo>
                      <a:pt x="207" y="90"/>
                    </a:lnTo>
                    <a:lnTo>
                      <a:pt x="118" y="90"/>
                    </a:lnTo>
                    <a:lnTo>
                      <a:pt x="148" y="118"/>
                    </a:lnTo>
                    <a:lnTo>
                      <a:pt x="177" y="118"/>
                    </a:lnTo>
                    <a:lnTo>
                      <a:pt x="207" y="149"/>
                    </a:lnTo>
                    <a:lnTo>
                      <a:pt x="207" y="179"/>
                    </a:lnTo>
                    <a:lnTo>
                      <a:pt x="177" y="179"/>
                    </a:lnTo>
                    <a:lnTo>
                      <a:pt x="148" y="149"/>
                    </a:lnTo>
                    <a:lnTo>
                      <a:pt x="88" y="149"/>
                    </a:lnTo>
                    <a:lnTo>
                      <a:pt x="88" y="118"/>
                    </a:lnTo>
                    <a:lnTo>
                      <a:pt x="58" y="118"/>
                    </a:lnTo>
                    <a:lnTo>
                      <a:pt x="30" y="90"/>
                    </a:lnTo>
                    <a:lnTo>
                      <a:pt x="0" y="90"/>
                    </a:lnTo>
                    <a:lnTo>
                      <a:pt x="0" y="267"/>
                    </a:lnTo>
                    <a:lnTo>
                      <a:pt x="30" y="297"/>
                    </a:lnTo>
                    <a:lnTo>
                      <a:pt x="58" y="267"/>
                    </a:lnTo>
                    <a:lnTo>
                      <a:pt x="88" y="297"/>
                    </a:lnTo>
                    <a:lnTo>
                      <a:pt x="88" y="267"/>
                    </a:lnTo>
                    <a:lnTo>
                      <a:pt x="118" y="297"/>
                    </a:lnTo>
                    <a:lnTo>
                      <a:pt x="148" y="297"/>
                    </a:lnTo>
                    <a:lnTo>
                      <a:pt x="177" y="267"/>
                    </a:lnTo>
                    <a:lnTo>
                      <a:pt x="177" y="297"/>
                    </a:lnTo>
                    <a:lnTo>
                      <a:pt x="207" y="297"/>
                    </a:lnTo>
                    <a:lnTo>
                      <a:pt x="237" y="327"/>
                    </a:lnTo>
                    <a:lnTo>
                      <a:pt x="266" y="297"/>
                    </a:lnTo>
                    <a:lnTo>
                      <a:pt x="295" y="327"/>
                    </a:lnTo>
                    <a:lnTo>
                      <a:pt x="266" y="327"/>
                    </a:lnTo>
                    <a:lnTo>
                      <a:pt x="237" y="356"/>
                    </a:lnTo>
                    <a:lnTo>
                      <a:pt x="177" y="356"/>
                    </a:lnTo>
                    <a:lnTo>
                      <a:pt x="118" y="416"/>
                    </a:lnTo>
                    <a:lnTo>
                      <a:pt x="295" y="416"/>
                    </a:lnTo>
                    <a:lnTo>
                      <a:pt x="266" y="445"/>
                    </a:lnTo>
                    <a:lnTo>
                      <a:pt x="0" y="445"/>
                    </a:lnTo>
                    <a:lnTo>
                      <a:pt x="0" y="504"/>
                    </a:lnTo>
                    <a:lnTo>
                      <a:pt x="30" y="504"/>
                    </a:lnTo>
                    <a:lnTo>
                      <a:pt x="58" y="534"/>
                    </a:lnTo>
                    <a:lnTo>
                      <a:pt x="88" y="504"/>
                    </a:lnTo>
                    <a:lnTo>
                      <a:pt x="118" y="504"/>
                    </a:lnTo>
                    <a:lnTo>
                      <a:pt x="148" y="534"/>
                    </a:lnTo>
                    <a:lnTo>
                      <a:pt x="177" y="534"/>
                    </a:lnTo>
                    <a:lnTo>
                      <a:pt x="118" y="592"/>
                    </a:lnTo>
                    <a:lnTo>
                      <a:pt x="148" y="592"/>
                    </a:lnTo>
                    <a:lnTo>
                      <a:pt x="148" y="622"/>
                    </a:lnTo>
                    <a:lnTo>
                      <a:pt x="177" y="622"/>
                    </a:lnTo>
                    <a:lnTo>
                      <a:pt x="207" y="592"/>
                    </a:lnTo>
                    <a:lnTo>
                      <a:pt x="237" y="592"/>
                    </a:lnTo>
                    <a:lnTo>
                      <a:pt x="266" y="565"/>
                    </a:lnTo>
                    <a:lnTo>
                      <a:pt x="295" y="565"/>
                    </a:lnTo>
                    <a:lnTo>
                      <a:pt x="295" y="592"/>
                    </a:lnTo>
                    <a:lnTo>
                      <a:pt x="266" y="565"/>
                    </a:lnTo>
                    <a:lnTo>
                      <a:pt x="266" y="592"/>
                    </a:lnTo>
                    <a:lnTo>
                      <a:pt x="237" y="592"/>
                    </a:lnTo>
                    <a:lnTo>
                      <a:pt x="207" y="622"/>
                    </a:lnTo>
                    <a:lnTo>
                      <a:pt x="207" y="652"/>
                    </a:lnTo>
                    <a:lnTo>
                      <a:pt x="237" y="652"/>
                    </a:lnTo>
                    <a:lnTo>
                      <a:pt x="266" y="622"/>
                    </a:lnTo>
                    <a:lnTo>
                      <a:pt x="295" y="652"/>
                    </a:lnTo>
                    <a:lnTo>
                      <a:pt x="237" y="652"/>
                    </a:lnTo>
                    <a:lnTo>
                      <a:pt x="207" y="683"/>
                    </a:lnTo>
                    <a:lnTo>
                      <a:pt x="237" y="711"/>
                    </a:lnTo>
                    <a:lnTo>
                      <a:pt x="177" y="711"/>
                    </a:lnTo>
                    <a:lnTo>
                      <a:pt x="177" y="741"/>
                    </a:lnTo>
                    <a:lnTo>
                      <a:pt x="88" y="741"/>
                    </a:lnTo>
                    <a:lnTo>
                      <a:pt x="58" y="771"/>
                    </a:lnTo>
                    <a:lnTo>
                      <a:pt x="30" y="741"/>
                    </a:lnTo>
                    <a:lnTo>
                      <a:pt x="0" y="741"/>
                    </a:lnTo>
                    <a:lnTo>
                      <a:pt x="0" y="801"/>
                    </a:lnTo>
                    <a:lnTo>
                      <a:pt x="295" y="801"/>
                    </a:lnTo>
                    <a:lnTo>
                      <a:pt x="325" y="771"/>
                    </a:lnTo>
                    <a:lnTo>
                      <a:pt x="386" y="771"/>
                    </a:lnTo>
                    <a:lnTo>
                      <a:pt x="355" y="801"/>
                    </a:lnTo>
                    <a:lnTo>
                      <a:pt x="386" y="801"/>
                    </a:lnTo>
                    <a:lnTo>
                      <a:pt x="414" y="829"/>
                    </a:lnTo>
                    <a:lnTo>
                      <a:pt x="444" y="801"/>
                    </a:lnTo>
                    <a:lnTo>
                      <a:pt x="444" y="829"/>
                    </a:lnTo>
                    <a:lnTo>
                      <a:pt x="473" y="829"/>
                    </a:lnTo>
                    <a:lnTo>
                      <a:pt x="504" y="801"/>
                    </a:lnTo>
                    <a:lnTo>
                      <a:pt x="532" y="829"/>
                    </a:lnTo>
                    <a:lnTo>
                      <a:pt x="504" y="859"/>
                    </a:lnTo>
                    <a:lnTo>
                      <a:pt x="504" y="890"/>
                    </a:lnTo>
                    <a:lnTo>
                      <a:pt x="651" y="890"/>
                    </a:lnTo>
                    <a:lnTo>
                      <a:pt x="680" y="920"/>
                    </a:lnTo>
                    <a:lnTo>
                      <a:pt x="769" y="920"/>
                    </a:lnTo>
                    <a:lnTo>
                      <a:pt x="800" y="947"/>
                    </a:lnTo>
                    <a:lnTo>
                      <a:pt x="887" y="947"/>
                    </a:lnTo>
                    <a:lnTo>
                      <a:pt x="918" y="920"/>
                    </a:lnTo>
                    <a:lnTo>
                      <a:pt x="1037" y="920"/>
                    </a:lnTo>
                    <a:lnTo>
                      <a:pt x="1067" y="890"/>
                    </a:lnTo>
                    <a:lnTo>
                      <a:pt x="1096" y="890"/>
                    </a:lnTo>
                    <a:lnTo>
                      <a:pt x="1067" y="859"/>
                    </a:lnTo>
                    <a:lnTo>
                      <a:pt x="1096" y="829"/>
                    </a:lnTo>
                    <a:lnTo>
                      <a:pt x="1274" y="829"/>
                    </a:lnTo>
                    <a:lnTo>
                      <a:pt x="1333" y="771"/>
                    </a:lnTo>
                    <a:lnTo>
                      <a:pt x="1333" y="801"/>
                    </a:lnTo>
                    <a:lnTo>
                      <a:pt x="1422" y="801"/>
                    </a:lnTo>
                    <a:lnTo>
                      <a:pt x="1453" y="771"/>
                    </a:lnTo>
                    <a:lnTo>
                      <a:pt x="1481" y="771"/>
                    </a:lnTo>
                    <a:lnTo>
                      <a:pt x="1481" y="741"/>
                    </a:lnTo>
                    <a:lnTo>
                      <a:pt x="1541" y="741"/>
                    </a:lnTo>
                    <a:lnTo>
                      <a:pt x="1571" y="711"/>
                    </a:lnTo>
                    <a:lnTo>
                      <a:pt x="1599" y="711"/>
                    </a:lnTo>
                    <a:lnTo>
                      <a:pt x="1629" y="683"/>
                    </a:lnTo>
                    <a:lnTo>
                      <a:pt x="1690" y="683"/>
                    </a:lnTo>
                    <a:lnTo>
                      <a:pt x="1717" y="652"/>
                    </a:lnTo>
                    <a:lnTo>
                      <a:pt x="1778" y="652"/>
                    </a:lnTo>
                    <a:lnTo>
                      <a:pt x="1808" y="683"/>
                    </a:lnTo>
                    <a:lnTo>
                      <a:pt x="1867" y="622"/>
                    </a:lnTo>
                    <a:lnTo>
                      <a:pt x="1926" y="622"/>
                    </a:lnTo>
                    <a:lnTo>
                      <a:pt x="1955" y="592"/>
                    </a:lnTo>
                    <a:lnTo>
                      <a:pt x="1926" y="565"/>
                    </a:lnTo>
                    <a:lnTo>
                      <a:pt x="1955" y="565"/>
                    </a:lnTo>
                    <a:lnTo>
                      <a:pt x="1985" y="534"/>
                    </a:lnTo>
                    <a:lnTo>
                      <a:pt x="2015" y="534"/>
                    </a:lnTo>
                    <a:lnTo>
                      <a:pt x="2045" y="504"/>
                    </a:lnTo>
                    <a:lnTo>
                      <a:pt x="2074" y="504"/>
                    </a:lnTo>
                    <a:lnTo>
                      <a:pt x="2104" y="474"/>
                    </a:lnTo>
                    <a:lnTo>
                      <a:pt x="2133" y="474"/>
                    </a:lnTo>
                    <a:lnTo>
                      <a:pt x="2074" y="445"/>
                    </a:lnTo>
                    <a:lnTo>
                      <a:pt x="2192" y="445"/>
                    </a:lnTo>
                    <a:lnTo>
                      <a:pt x="2192" y="416"/>
                    </a:lnTo>
                    <a:lnTo>
                      <a:pt x="2163" y="386"/>
                    </a:lnTo>
                    <a:lnTo>
                      <a:pt x="2192" y="386"/>
                    </a:lnTo>
                    <a:lnTo>
                      <a:pt x="2192" y="356"/>
                    </a:lnTo>
                    <a:lnTo>
                      <a:pt x="2163" y="356"/>
                    </a:lnTo>
                    <a:lnTo>
                      <a:pt x="2192" y="327"/>
                    </a:lnTo>
                    <a:lnTo>
                      <a:pt x="2192" y="297"/>
                    </a:lnTo>
                    <a:lnTo>
                      <a:pt x="2163" y="297"/>
                    </a:lnTo>
                    <a:lnTo>
                      <a:pt x="2133" y="267"/>
                    </a:lnTo>
                    <a:lnTo>
                      <a:pt x="2045" y="267"/>
                    </a:lnTo>
                    <a:lnTo>
                      <a:pt x="1985" y="297"/>
                    </a:lnTo>
                    <a:lnTo>
                      <a:pt x="2045" y="238"/>
                    </a:lnTo>
                    <a:lnTo>
                      <a:pt x="2045" y="209"/>
                    </a:lnTo>
                    <a:lnTo>
                      <a:pt x="2015" y="209"/>
                    </a:lnTo>
                    <a:lnTo>
                      <a:pt x="1985" y="238"/>
                    </a:lnTo>
                    <a:lnTo>
                      <a:pt x="1926" y="238"/>
                    </a:lnTo>
                    <a:lnTo>
                      <a:pt x="1926" y="209"/>
                    </a:lnTo>
                    <a:lnTo>
                      <a:pt x="1955" y="179"/>
                    </a:lnTo>
                    <a:lnTo>
                      <a:pt x="1985" y="179"/>
                    </a:lnTo>
                    <a:lnTo>
                      <a:pt x="1985" y="149"/>
                    </a:lnTo>
                    <a:lnTo>
                      <a:pt x="1926" y="149"/>
                    </a:lnTo>
                    <a:lnTo>
                      <a:pt x="1897" y="118"/>
                    </a:lnTo>
                    <a:lnTo>
                      <a:pt x="1926" y="118"/>
                    </a:lnTo>
                    <a:lnTo>
                      <a:pt x="1926" y="61"/>
                    </a:lnTo>
                    <a:lnTo>
                      <a:pt x="1897" y="61"/>
                    </a:lnTo>
                    <a:lnTo>
                      <a:pt x="1836" y="90"/>
                    </a:lnTo>
                    <a:lnTo>
                      <a:pt x="1836" y="118"/>
                    </a:lnTo>
                    <a:lnTo>
                      <a:pt x="1808" y="90"/>
                    </a:lnTo>
                    <a:lnTo>
                      <a:pt x="1778" y="90"/>
                    </a:lnTo>
                    <a:lnTo>
                      <a:pt x="1748" y="61"/>
                    </a:lnTo>
                    <a:lnTo>
                      <a:pt x="1748" y="31"/>
                    </a:lnTo>
                    <a:close/>
                  </a:path>
                </a:pathLst>
              </a:custGeom>
              <a:solidFill>
                <a:srgbClr val="B28665"/>
              </a:solidFill>
              <a:ln w="9525">
                <a:noFill/>
                <a:round/>
                <a:headEnd/>
                <a:tailEnd/>
              </a:ln>
            </p:spPr>
            <p:txBody>
              <a:bodyPr/>
              <a:lstStyle/>
              <a:p>
                <a:endParaRPr lang="en-GB"/>
              </a:p>
            </p:txBody>
          </p:sp>
          <p:sp>
            <p:nvSpPr>
              <p:cNvPr id="23694" name="Freeform 142"/>
              <p:cNvSpPr>
                <a:spLocks/>
              </p:cNvSpPr>
              <p:nvPr/>
            </p:nvSpPr>
            <p:spPr bwMode="auto">
              <a:xfrm>
                <a:off x="1791" y="1232"/>
                <a:ext cx="22" cy="7"/>
              </a:xfrm>
              <a:custGeom>
                <a:avLst/>
                <a:gdLst/>
                <a:ahLst/>
                <a:cxnLst>
                  <a:cxn ang="0">
                    <a:pos x="0" y="30"/>
                  </a:cxn>
                  <a:cxn ang="0">
                    <a:pos x="59" y="30"/>
                  </a:cxn>
                  <a:cxn ang="0">
                    <a:pos x="89" y="0"/>
                  </a:cxn>
                  <a:cxn ang="0">
                    <a:pos x="29" y="0"/>
                  </a:cxn>
                  <a:cxn ang="0">
                    <a:pos x="0" y="30"/>
                  </a:cxn>
                </a:cxnLst>
                <a:rect l="0" t="0" r="r" b="b"/>
                <a:pathLst>
                  <a:path w="89" h="30">
                    <a:moveTo>
                      <a:pt x="0" y="30"/>
                    </a:moveTo>
                    <a:lnTo>
                      <a:pt x="59" y="30"/>
                    </a:lnTo>
                    <a:lnTo>
                      <a:pt x="89" y="0"/>
                    </a:lnTo>
                    <a:lnTo>
                      <a:pt x="29" y="0"/>
                    </a:lnTo>
                    <a:lnTo>
                      <a:pt x="0" y="30"/>
                    </a:lnTo>
                    <a:close/>
                  </a:path>
                </a:pathLst>
              </a:custGeom>
              <a:solidFill>
                <a:srgbClr val="B28665"/>
              </a:solidFill>
              <a:ln w="9525">
                <a:noFill/>
                <a:round/>
                <a:headEnd/>
                <a:tailEnd/>
              </a:ln>
            </p:spPr>
            <p:txBody>
              <a:bodyPr/>
              <a:lstStyle/>
              <a:p>
                <a:endParaRPr lang="en-GB"/>
              </a:p>
            </p:txBody>
          </p:sp>
          <p:sp>
            <p:nvSpPr>
              <p:cNvPr id="23695" name="Freeform 143"/>
              <p:cNvSpPr>
                <a:spLocks/>
              </p:cNvSpPr>
              <p:nvPr/>
            </p:nvSpPr>
            <p:spPr bwMode="auto">
              <a:xfrm>
                <a:off x="2183" y="1543"/>
                <a:ext cx="30" cy="22"/>
              </a:xfrm>
              <a:custGeom>
                <a:avLst/>
                <a:gdLst/>
                <a:ahLst/>
                <a:cxnLst>
                  <a:cxn ang="0">
                    <a:pos x="0" y="89"/>
                  </a:cxn>
                  <a:cxn ang="0">
                    <a:pos x="30" y="89"/>
                  </a:cxn>
                  <a:cxn ang="0">
                    <a:pos x="61" y="59"/>
                  </a:cxn>
                  <a:cxn ang="0">
                    <a:pos x="88" y="89"/>
                  </a:cxn>
                  <a:cxn ang="0">
                    <a:pos x="88" y="59"/>
                  </a:cxn>
                  <a:cxn ang="0">
                    <a:pos x="61" y="29"/>
                  </a:cxn>
                  <a:cxn ang="0">
                    <a:pos x="88" y="29"/>
                  </a:cxn>
                  <a:cxn ang="0">
                    <a:pos x="88" y="59"/>
                  </a:cxn>
                  <a:cxn ang="0">
                    <a:pos x="118" y="59"/>
                  </a:cxn>
                  <a:cxn ang="0">
                    <a:pos x="118" y="30"/>
                  </a:cxn>
                  <a:cxn ang="0">
                    <a:pos x="88" y="0"/>
                  </a:cxn>
                  <a:cxn ang="0">
                    <a:pos x="30" y="0"/>
                  </a:cxn>
                  <a:cxn ang="0">
                    <a:pos x="30" y="59"/>
                  </a:cxn>
                  <a:cxn ang="0">
                    <a:pos x="0" y="59"/>
                  </a:cxn>
                  <a:cxn ang="0">
                    <a:pos x="0" y="89"/>
                  </a:cxn>
                </a:cxnLst>
                <a:rect l="0" t="0" r="r" b="b"/>
                <a:pathLst>
                  <a:path w="118" h="89">
                    <a:moveTo>
                      <a:pt x="0" y="89"/>
                    </a:moveTo>
                    <a:lnTo>
                      <a:pt x="30" y="89"/>
                    </a:lnTo>
                    <a:lnTo>
                      <a:pt x="61" y="59"/>
                    </a:lnTo>
                    <a:lnTo>
                      <a:pt x="88" y="89"/>
                    </a:lnTo>
                    <a:lnTo>
                      <a:pt x="88" y="59"/>
                    </a:lnTo>
                    <a:lnTo>
                      <a:pt x="61" y="29"/>
                    </a:lnTo>
                    <a:lnTo>
                      <a:pt x="88" y="29"/>
                    </a:lnTo>
                    <a:lnTo>
                      <a:pt x="88" y="59"/>
                    </a:lnTo>
                    <a:lnTo>
                      <a:pt x="118" y="59"/>
                    </a:lnTo>
                    <a:lnTo>
                      <a:pt x="118" y="30"/>
                    </a:lnTo>
                    <a:lnTo>
                      <a:pt x="88" y="0"/>
                    </a:lnTo>
                    <a:lnTo>
                      <a:pt x="30" y="0"/>
                    </a:lnTo>
                    <a:lnTo>
                      <a:pt x="30" y="59"/>
                    </a:lnTo>
                    <a:lnTo>
                      <a:pt x="0" y="59"/>
                    </a:lnTo>
                    <a:lnTo>
                      <a:pt x="0" y="89"/>
                    </a:lnTo>
                    <a:close/>
                  </a:path>
                </a:pathLst>
              </a:custGeom>
              <a:solidFill>
                <a:srgbClr val="FECC2E"/>
              </a:solidFill>
              <a:ln w="9525">
                <a:noFill/>
                <a:round/>
                <a:headEnd/>
                <a:tailEnd/>
              </a:ln>
            </p:spPr>
            <p:txBody>
              <a:bodyPr/>
              <a:lstStyle/>
              <a:p>
                <a:endParaRPr lang="en-GB"/>
              </a:p>
            </p:txBody>
          </p:sp>
          <p:sp>
            <p:nvSpPr>
              <p:cNvPr id="23696" name="Freeform 144"/>
              <p:cNvSpPr>
                <a:spLocks/>
              </p:cNvSpPr>
              <p:nvPr/>
            </p:nvSpPr>
            <p:spPr bwMode="auto">
              <a:xfrm>
                <a:off x="2205" y="1565"/>
                <a:ext cx="8" cy="7"/>
              </a:xfrm>
              <a:custGeom>
                <a:avLst/>
                <a:gdLst/>
                <a:ahLst/>
                <a:cxnLst>
                  <a:cxn ang="0">
                    <a:pos x="30" y="30"/>
                  </a:cxn>
                  <a:cxn ang="0">
                    <a:pos x="30" y="0"/>
                  </a:cxn>
                  <a:cxn ang="0">
                    <a:pos x="0" y="0"/>
                  </a:cxn>
                  <a:cxn ang="0">
                    <a:pos x="30" y="30"/>
                  </a:cxn>
                </a:cxnLst>
                <a:rect l="0" t="0" r="r" b="b"/>
                <a:pathLst>
                  <a:path w="30" h="30">
                    <a:moveTo>
                      <a:pt x="30" y="30"/>
                    </a:moveTo>
                    <a:lnTo>
                      <a:pt x="30" y="0"/>
                    </a:lnTo>
                    <a:lnTo>
                      <a:pt x="0" y="0"/>
                    </a:lnTo>
                    <a:lnTo>
                      <a:pt x="30" y="30"/>
                    </a:lnTo>
                    <a:close/>
                  </a:path>
                </a:pathLst>
              </a:custGeom>
              <a:solidFill>
                <a:srgbClr val="FECC2E"/>
              </a:solidFill>
              <a:ln w="9525">
                <a:noFill/>
                <a:round/>
                <a:headEnd/>
                <a:tailEnd/>
              </a:ln>
            </p:spPr>
            <p:txBody>
              <a:bodyPr/>
              <a:lstStyle/>
              <a:p>
                <a:endParaRPr lang="en-GB"/>
              </a:p>
            </p:txBody>
          </p:sp>
          <p:sp>
            <p:nvSpPr>
              <p:cNvPr id="23697" name="Freeform 145"/>
              <p:cNvSpPr>
                <a:spLocks/>
              </p:cNvSpPr>
              <p:nvPr/>
            </p:nvSpPr>
            <p:spPr bwMode="auto">
              <a:xfrm>
                <a:off x="2390" y="1787"/>
                <a:ext cx="23" cy="22"/>
              </a:xfrm>
              <a:custGeom>
                <a:avLst/>
                <a:gdLst/>
                <a:ahLst/>
                <a:cxnLst>
                  <a:cxn ang="0">
                    <a:pos x="60" y="0"/>
                  </a:cxn>
                  <a:cxn ang="0">
                    <a:pos x="30" y="0"/>
                  </a:cxn>
                  <a:cxn ang="0">
                    <a:pos x="0" y="29"/>
                  </a:cxn>
                  <a:cxn ang="0">
                    <a:pos x="60" y="89"/>
                  </a:cxn>
                  <a:cxn ang="0">
                    <a:pos x="88" y="59"/>
                  </a:cxn>
                  <a:cxn ang="0">
                    <a:pos x="60" y="29"/>
                  </a:cxn>
                  <a:cxn ang="0">
                    <a:pos x="60" y="0"/>
                  </a:cxn>
                </a:cxnLst>
                <a:rect l="0" t="0" r="r" b="b"/>
                <a:pathLst>
                  <a:path w="88" h="89">
                    <a:moveTo>
                      <a:pt x="60" y="0"/>
                    </a:moveTo>
                    <a:lnTo>
                      <a:pt x="30" y="0"/>
                    </a:lnTo>
                    <a:lnTo>
                      <a:pt x="0" y="29"/>
                    </a:lnTo>
                    <a:lnTo>
                      <a:pt x="60" y="89"/>
                    </a:lnTo>
                    <a:lnTo>
                      <a:pt x="88" y="59"/>
                    </a:lnTo>
                    <a:lnTo>
                      <a:pt x="60" y="29"/>
                    </a:lnTo>
                    <a:lnTo>
                      <a:pt x="60" y="0"/>
                    </a:lnTo>
                    <a:close/>
                  </a:path>
                </a:pathLst>
              </a:custGeom>
              <a:solidFill>
                <a:srgbClr val="FECC2E"/>
              </a:solidFill>
              <a:ln w="9525">
                <a:noFill/>
                <a:round/>
                <a:headEnd/>
                <a:tailEnd/>
              </a:ln>
            </p:spPr>
            <p:txBody>
              <a:bodyPr/>
              <a:lstStyle/>
              <a:p>
                <a:endParaRPr lang="en-GB"/>
              </a:p>
            </p:txBody>
          </p:sp>
          <p:sp>
            <p:nvSpPr>
              <p:cNvPr id="23698" name="Freeform 146"/>
              <p:cNvSpPr>
                <a:spLocks/>
              </p:cNvSpPr>
              <p:nvPr/>
            </p:nvSpPr>
            <p:spPr bwMode="auto">
              <a:xfrm>
                <a:off x="2413" y="1802"/>
                <a:ext cx="15" cy="7"/>
              </a:xfrm>
              <a:custGeom>
                <a:avLst/>
                <a:gdLst/>
                <a:ahLst/>
                <a:cxnLst>
                  <a:cxn ang="0">
                    <a:pos x="30" y="30"/>
                  </a:cxn>
                  <a:cxn ang="0">
                    <a:pos x="60" y="0"/>
                  </a:cxn>
                  <a:cxn ang="0">
                    <a:pos x="0" y="0"/>
                  </a:cxn>
                  <a:cxn ang="0">
                    <a:pos x="30" y="30"/>
                  </a:cxn>
                </a:cxnLst>
                <a:rect l="0" t="0" r="r" b="b"/>
                <a:pathLst>
                  <a:path w="60" h="30">
                    <a:moveTo>
                      <a:pt x="30" y="30"/>
                    </a:moveTo>
                    <a:lnTo>
                      <a:pt x="60" y="0"/>
                    </a:lnTo>
                    <a:lnTo>
                      <a:pt x="0" y="0"/>
                    </a:lnTo>
                    <a:lnTo>
                      <a:pt x="30" y="30"/>
                    </a:lnTo>
                    <a:close/>
                  </a:path>
                </a:pathLst>
              </a:custGeom>
              <a:solidFill>
                <a:srgbClr val="FECC2E"/>
              </a:solidFill>
              <a:ln w="9525">
                <a:noFill/>
                <a:round/>
                <a:headEnd/>
                <a:tailEnd/>
              </a:ln>
            </p:spPr>
            <p:txBody>
              <a:bodyPr/>
              <a:lstStyle/>
              <a:p>
                <a:endParaRPr lang="en-GB"/>
              </a:p>
            </p:txBody>
          </p:sp>
          <p:sp>
            <p:nvSpPr>
              <p:cNvPr id="23699" name="Freeform 147"/>
              <p:cNvSpPr>
                <a:spLocks/>
              </p:cNvSpPr>
              <p:nvPr/>
            </p:nvSpPr>
            <p:spPr bwMode="auto">
              <a:xfrm>
                <a:off x="2390" y="1802"/>
                <a:ext cx="8" cy="14"/>
              </a:xfrm>
              <a:custGeom>
                <a:avLst/>
                <a:gdLst/>
                <a:ahLst/>
                <a:cxnLst>
                  <a:cxn ang="0">
                    <a:pos x="0" y="30"/>
                  </a:cxn>
                  <a:cxn ang="0">
                    <a:pos x="30" y="59"/>
                  </a:cxn>
                  <a:cxn ang="0">
                    <a:pos x="30" y="30"/>
                  </a:cxn>
                  <a:cxn ang="0">
                    <a:pos x="0" y="0"/>
                  </a:cxn>
                  <a:cxn ang="0">
                    <a:pos x="0" y="30"/>
                  </a:cxn>
                </a:cxnLst>
                <a:rect l="0" t="0" r="r" b="b"/>
                <a:pathLst>
                  <a:path w="30" h="59">
                    <a:moveTo>
                      <a:pt x="0" y="30"/>
                    </a:moveTo>
                    <a:lnTo>
                      <a:pt x="30" y="59"/>
                    </a:lnTo>
                    <a:lnTo>
                      <a:pt x="30" y="30"/>
                    </a:lnTo>
                    <a:lnTo>
                      <a:pt x="0" y="0"/>
                    </a:lnTo>
                    <a:lnTo>
                      <a:pt x="0" y="30"/>
                    </a:lnTo>
                    <a:close/>
                  </a:path>
                </a:pathLst>
              </a:custGeom>
              <a:solidFill>
                <a:srgbClr val="FECC2E"/>
              </a:solidFill>
              <a:ln w="9525">
                <a:noFill/>
                <a:round/>
                <a:headEnd/>
                <a:tailEnd/>
              </a:ln>
            </p:spPr>
            <p:txBody>
              <a:bodyPr/>
              <a:lstStyle/>
              <a:p>
                <a:endParaRPr lang="en-GB"/>
              </a:p>
            </p:txBody>
          </p:sp>
          <p:sp>
            <p:nvSpPr>
              <p:cNvPr id="23700" name="Freeform 148"/>
              <p:cNvSpPr>
                <a:spLocks/>
              </p:cNvSpPr>
              <p:nvPr/>
            </p:nvSpPr>
            <p:spPr bwMode="auto">
              <a:xfrm>
                <a:off x="2153" y="1839"/>
                <a:ext cx="60" cy="59"/>
              </a:xfrm>
              <a:custGeom>
                <a:avLst/>
                <a:gdLst/>
                <a:ahLst/>
                <a:cxnLst>
                  <a:cxn ang="0">
                    <a:pos x="207" y="28"/>
                  </a:cxn>
                  <a:cxn ang="0">
                    <a:pos x="180" y="28"/>
                  </a:cxn>
                  <a:cxn ang="0">
                    <a:pos x="149" y="58"/>
                  </a:cxn>
                  <a:cxn ang="0">
                    <a:pos x="89" y="58"/>
                  </a:cxn>
                  <a:cxn ang="0">
                    <a:pos x="89" y="88"/>
                  </a:cxn>
                  <a:cxn ang="0">
                    <a:pos x="60" y="119"/>
                  </a:cxn>
                  <a:cxn ang="0">
                    <a:pos x="60" y="88"/>
                  </a:cxn>
                  <a:cxn ang="0">
                    <a:pos x="30" y="88"/>
                  </a:cxn>
                  <a:cxn ang="0">
                    <a:pos x="0" y="119"/>
                  </a:cxn>
                  <a:cxn ang="0">
                    <a:pos x="30" y="146"/>
                  </a:cxn>
                  <a:cxn ang="0">
                    <a:pos x="0" y="176"/>
                  </a:cxn>
                  <a:cxn ang="0">
                    <a:pos x="60" y="176"/>
                  </a:cxn>
                  <a:cxn ang="0">
                    <a:pos x="30" y="207"/>
                  </a:cxn>
                  <a:cxn ang="0">
                    <a:pos x="0" y="207"/>
                  </a:cxn>
                  <a:cxn ang="0">
                    <a:pos x="30" y="237"/>
                  </a:cxn>
                  <a:cxn ang="0">
                    <a:pos x="60" y="237"/>
                  </a:cxn>
                  <a:cxn ang="0">
                    <a:pos x="60" y="207"/>
                  </a:cxn>
                  <a:cxn ang="0">
                    <a:pos x="89" y="176"/>
                  </a:cxn>
                  <a:cxn ang="0">
                    <a:pos x="149" y="176"/>
                  </a:cxn>
                  <a:cxn ang="0">
                    <a:pos x="149" y="146"/>
                  </a:cxn>
                  <a:cxn ang="0">
                    <a:pos x="180" y="146"/>
                  </a:cxn>
                  <a:cxn ang="0">
                    <a:pos x="180" y="119"/>
                  </a:cxn>
                  <a:cxn ang="0">
                    <a:pos x="207" y="88"/>
                  </a:cxn>
                  <a:cxn ang="0">
                    <a:pos x="237" y="88"/>
                  </a:cxn>
                  <a:cxn ang="0">
                    <a:pos x="207" y="58"/>
                  </a:cxn>
                  <a:cxn ang="0">
                    <a:pos x="237" y="58"/>
                  </a:cxn>
                  <a:cxn ang="0">
                    <a:pos x="237" y="0"/>
                  </a:cxn>
                  <a:cxn ang="0">
                    <a:pos x="207" y="28"/>
                  </a:cxn>
                </a:cxnLst>
                <a:rect l="0" t="0" r="r" b="b"/>
                <a:pathLst>
                  <a:path w="237" h="237">
                    <a:moveTo>
                      <a:pt x="207" y="28"/>
                    </a:moveTo>
                    <a:lnTo>
                      <a:pt x="180" y="28"/>
                    </a:lnTo>
                    <a:lnTo>
                      <a:pt x="149" y="58"/>
                    </a:lnTo>
                    <a:lnTo>
                      <a:pt x="89" y="58"/>
                    </a:lnTo>
                    <a:lnTo>
                      <a:pt x="89" y="88"/>
                    </a:lnTo>
                    <a:lnTo>
                      <a:pt x="60" y="119"/>
                    </a:lnTo>
                    <a:lnTo>
                      <a:pt x="60" y="88"/>
                    </a:lnTo>
                    <a:lnTo>
                      <a:pt x="30" y="88"/>
                    </a:lnTo>
                    <a:lnTo>
                      <a:pt x="0" y="119"/>
                    </a:lnTo>
                    <a:lnTo>
                      <a:pt x="30" y="146"/>
                    </a:lnTo>
                    <a:lnTo>
                      <a:pt x="0" y="176"/>
                    </a:lnTo>
                    <a:lnTo>
                      <a:pt x="60" y="176"/>
                    </a:lnTo>
                    <a:lnTo>
                      <a:pt x="30" y="207"/>
                    </a:lnTo>
                    <a:lnTo>
                      <a:pt x="0" y="207"/>
                    </a:lnTo>
                    <a:lnTo>
                      <a:pt x="30" y="237"/>
                    </a:lnTo>
                    <a:lnTo>
                      <a:pt x="60" y="237"/>
                    </a:lnTo>
                    <a:lnTo>
                      <a:pt x="60" y="207"/>
                    </a:lnTo>
                    <a:lnTo>
                      <a:pt x="89" y="176"/>
                    </a:lnTo>
                    <a:lnTo>
                      <a:pt x="149" y="176"/>
                    </a:lnTo>
                    <a:lnTo>
                      <a:pt x="149" y="146"/>
                    </a:lnTo>
                    <a:lnTo>
                      <a:pt x="180" y="146"/>
                    </a:lnTo>
                    <a:lnTo>
                      <a:pt x="180" y="119"/>
                    </a:lnTo>
                    <a:lnTo>
                      <a:pt x="207" y="88"/>
                    </a:lnTo>
                    <a:lnTo>
                      <a:pt x="237" y="88"/>
                    </a:lnTo>
                    <a:lnTo>
                      <a:pt x="207" y="58"/>
                    </a:lnTo>
                    <a:lnTo>
                      <a:pt x="237" y="58"/>
                    </a:lnTo>
                    <a:lnTo>
                      <a:pt x="237" y="0"/>
                    </a:lnTo>
                    <a:lnTo>
                      <a:pt x="207" y="28"/>
                    </a:lnTo>
                    <a:close/>
                  </a:path>
                </a:pathLst>
              </a:custGeom>
              <a:solidFill>
                <a:srgbClr val="FECC2E"/>
              </a:solidFill>
              <a:ln w="9525">
                <a:noFill/>
                <a:round/>
                <a:headEnd/>
                <a:tailEnd/>
              </a:ln>
            </p:spPr>
            <p:txBody>
              <a:bodyPr/>
              <a:lstStyle/>
              <a:p>
                <a:endParaRPr lang="en-GB"/>
              </a:p>
            </p:txBody>
          </p:sp>
          <p:sp>
            <p:nvSpPr>
              <p:cNvPr id="23701" name="Freeform 149"/>
              <p:cNvSpPr>
                <a:spLocks/>
              </p:cNvSpPr>
              <p:nvPr/>
            </p:nvSpPr>
            <p:spPr bwMode="auto">
              <a:xfrm>
                <a:off x="2124" y="1905"/>
                <a:ext cx="22" cy="15"/>
              </a:xfrm>
              <a:custGeom>
                <a:avLst/>
                <a:gdLst/>
                <a:ahLst/>
                <a:cxnLst>
                  <a:cxn ang="0">
                    <a:pos x="30" y="31"/>
                  </a:cxn>
                  <a:cxn ang="0">
                    <a:pos x="60" y="60"/>
                  </a:cxn>
                  <a:cxn ang="0">
                    <a:pos x="60" y="31"/>
                  </a:cxn>
                  <a:cxn ang="0">
                    <a:pos x="89" y="31"/>
                  </a:cxn>
                  <a:cxn ang="0">
                    <a:pos x="89" y="0"/>
                  </a:cxn>
                  <a:cxn ang="0">
                    <a:pos x="30" y="0"/>
                  </a:cxn>
                  <a:cxn ang="0">
                    <a:pos x="0" y="31"/>
                  </a:cxn>
                  <a:cxn ang="0">
                    <a:pos x="30" y="31"/>
                  </a:cxn>
                </a:cxnLst>
                <a:rect l="0" t="0" r="r" b="b"/>
                <a:pathLst>
                  <a:path w="89" h="60">
                    <a:moveTo>
                      <a:pt x="30" y="31"/>
                    </a:moveTo>
                    <a:lnTo>
                      <a:pt x="60" y="60"/>
                    </a:lnTo>
                    <a:lnTo>
                      <a:pt x="60" y="31"/>
                    </a:lnTo>
                    <a:lnTo>
                      <a:pt x="89" y="31"/>
                    </a:lnTo>
                    <a:lnTo>
                      <a:pt x="89" y="0"/>
                    </a:lnTo>
                    <a:lnTo>
                      <a:pt x="30" y="0"/>
                    </a:lnTo>
                    <a:lnTo>
                      <a:pt x="0" y="31"/>
                    </a:lnTo>
                    <a:lnTo>
                      <a:pt x="30" y="31"/>
                    </a:lnTo>
                    <a:close/>
                  </a:path>
                </a:pathLst>
              </a:custGeom>
              <a:solidFill>
                <a:srgbClr val="FECC2E"/>
              </a:solidFill>
              <a:ln w="9525">
                <a:noFill/>
                <a:round/>
                <a:headEnd/>
                <a:tailEnd/>
              </a:ln>
            </p:spPr>
            <p:txBody>
              <a:bodyPr/>
              <a:lstStyle/>
              <a:p>
                <a:endParaRPr lang="en-GB"/>
              </a:p>
            </p:txBody>
          </p:sp>
          <p:sp>
            <p:nvSpPr>
              <p:cNvPr id="23702" name="Freeform 150"/>
              <p:cNvSpPr>
                <a:spLocks/>
              </p:cNvSpPr>
              <p:nvPr/>
            </p:nvSpPr>
            <p:spPr bwMode="auto">
              <a:xfrm>
                <a:off x="2131" y="1920"/>
                <a:ext cx="8" cy="8"/>
              </a:xfrm>
              <a:custGeom>
                <a:avLst/>
                <a:gdLst/>
                <a:ahLst/>
                <a:cxnLst>
                  <a:cxn ang="0">
                    <a:pos x="30" y="0"/>
                  </a:cxn>
                  <a:cxn ang="0">
                    <a:pos x="0" y="0"/>
                  </a:cxn>
                  <a:cxn ang="0">
                    <a:pos x="30" y="30"/>
                  </a:cxn>
                  <a:cxn ang="0">
                    <a:pos x="30" y="0"/>
                  </a:cxn>
                </a:cxnLst>
                <a:rect l="0" t="0" r="r" b="b"/>
                <a:pathLst>
                  <a:path w="30" h="30">
                    <a:moveTo>
                      <a:pt x="30" y="0"/>
                    </a:moveTo>
                    <a:lnTo>
                      <a:pt x="0" y="0"/>
                    </a:lnTo>
                    <a:lnTo>
                      <a:pt x="30" y="30"/>
                    </a:lnTo>
                    <a:lnTo>
                      <a:pt x="30" y="0"/>
                    </a:lnTo>
                    <a:close/>
                  </a:path>
                </a:pathLst>
              </a:custGeom>
              <a:solidFill>
                <a:srgbClr val="FECC2E"/>
              </a:solidFill>
              <a:ln w="9525">
                <a:noFill/>
                <a:round/>
                <a:headEnd/>
                <a:tailEnd/>
              </a:ln>
            </p:spPr>
            <p:txBody>
              <a:bodyPr/>
              <a:lstStyle/>
              <a:p>
                <a:endParaRPr lang="en-GB"/>
              </a:p>
            </p:txBody>
          </p:sp>
          <p:sp>
            <p:nvSpPr>
              <p:cNvPr id="23703" name="Freeform 151"/>
              <p:cNvSpPr>
                <a:spLocks/>
              </p:cNvSpPr>
              <p:nvPr/>
            </p:nvSpPr>
            <p:spPr bwMode="auto">
              <a:xfrm>
                <a:off x="2124" y="1928"/>
                <a:ext cx="15" cy="22"/>
              </a:xfrm>
              <a:custGeom>
                <a:avLst/>
                <a:gdLst/>
                <a:ahLst/>
                <a:cxnLst>
                  <a:cxn ang="0">
                    <a:pos x="30" y="0"/>
                  </a:cxn>
                  <a:cxn ang="0">
                    <a:pos x="0" y="28"/>
                  </a:cxn>
                  <a:cxn ang="0">
                    <a:pos x="0" y="59"/>
                  </a:cxn>
                  <a:cxn ang="0">
                    <a:pos x="30" y="89"/>
                  </a:cxn>
                  <a:cxn ang="0">
                    <a:pos x="30" y="59"/>
                  </a:cxn>
                  <a:cxn ang="0">
                    <a:pos x="60" y="28"/>
                  </a:cxn>
                  <a:cxn ang="0">
                    <a:pos x="30" y="0"/>
                  </a:cxn>
                </a:cxnLst>
                <a:rect l="0" t="0" r="r" b="b"/>
                <a:pathLst>
                  <a:path w="60" h="89">
                    <a:moveTo>
                      <a:pt x="30" y="0"/>
                    </a:moveTo>
                    <a:lnTo>
                      <a:pt x="0" y="28"/>
                    </a:lnTo>
                    <a:lnTo>
                      <a:pt x="0" y="59"/>
                    </a:lnTo>
                    <a:lnTo>
                      <a:pt x="30" y="89"/>
                    </a:lnTo>
                    <a:lnTo>
                      <a:pt x="30" y="59"/>
                    </a:lnTo>
                    <a:lnTo>
                      <a:pt x="60" y="28"/>
                    </a:lnTo>
                    <a:lnTo>
                      <a:pt x="30" y="0"/>
                    </a:lnTo>
                    <a:close/>
                  </a:path>
                </a:pathLst>
              </a:custGeom>
              <a:solidFill>
                <a:srgbClr val="FECC2E"/>
              </a:solidFill>
              <a:ln w="9525">
                <a:noFill/>
                <a:round/>
                <a:headEnd/>
                <a:tailEnd/>
              </a:ln>
            </p:spPr>
            <p:txBody>
              <a:bodyPr/>
              <a:lstStyle/>
              <a:p>
                <a:endParaRPr lang="en-GB"/>
              </a:p>
            </p:txBody>
          </p:sp>
          <p:sp>
            <p:nvSpPr>
              <p:cNvPr id="23704" name="Freeform 152"/>
              <p:cNvSpPr>
                <a:spLocks/>
              </p:cNvSpPr>
              <p:nvPr/>
            </p:nvSpPr>
            <p:spPr bwMode="auto">
              <a:xfrm>
                <a:off x="2168" y="2046"/>
                <a:ext cx="30" cy="22"/>
              </a:xfrm>
              <a:custGeom>
                <a:avLst/>
                <a:gdLst/>
                <a:ahLst/>
                <a:cxnLst>
                  <a:cxn ang="0">
                    <a:pos x="89" y="0"/>
                  </a:cxn>
                  <a:cxn ang="0">
                    <a:pos x="29" y="0"/>
                  </a:cxn>
                  <a:cxn ang="0">
                    <a:pos x="29" y="29"/>
                  </a:cxn>
                  <a:cxn ang="0">
                    <a:pos x="0" y="89"/>
                  </a:cxn>
                  <a:cxn ang="0">
                    <a:pos x="29" y="59"/>
                  </a:cxn>
                  <a:cxn ang="0">
                    <a:pos x="59" y="59"/>
                  </a:cxn>
                  <a:cxn ang="0">
                    <a:pos x="59" y="89"/>
                  </a:cxn>
                  <a:cxn ang="0">
                    <a:pos x="89" y="89"/>
                  </a:cxn>
                  <a:cxn ang="0">
                    <a:pos x="120" y="59"/>
                  </a:cxn>
                  <a:cxn ang="0">
                    <a:pos x="120" y="29"/>
                  </a:cxn>
                  <a:cxn ang="0">
                    <a:pos x="89" y="0"/>
                  </a:cxn>
                </a:cxnLst>
                <a:rect l="0" t="0" r="r" b="b"/>
                <a:pathLst>
                  <a:path w="120" h="89">
                    <a:moveTo>
                      <a:pt x="89" y="0"/>
                    </a:moveTo>
                    <a:lnTo>
                      <a:pt x="29" y="0"/>
                    </a:lnTo>
                    <a:lnTo>
                      <a:pt x="29" y="29"/>
                    </a:lnTo>
                    <a:lnTo>
                      <a:pt x="0" y="89"/>
                    </a:lnTo>
                    <a:lnTo>
                      <a:pt x="29" y="59"/>
                    </a:lnTo>
                    <a:lnTo>
                      <a:pt x="59" y="59"/>
                    </a:lnTo>
                    <a:lnTo>
                      <a:pt x="59" y="89"/>
                    </a:lnTo>
                    <a:lnTo>
                      <a:pt x="89" y="89"/>
                    </a:lnTo>
                    <a:lnTo>
                      <a:pt x="120" y="59"/>
                    </a:lnTo>
                    <a:lnTo>
                      <a:pt x="120" y="29"/>
                    </a:lnTo>
                    <a:lnTo>
                      <a:pt x="89" y="0"/>
                    </a:lnTo>
                    <a:close/>
                  </a:path>
                </a:pathLst>
              </a:custGeom>
              <a:solidFill>
                <a:srgbClr val="FECC2E"/>
              </a:solidFill>
              <a:ln w="9525">
                <a:noFill/>
                <a:round/>
                <a:headEnd/>
                <a:tailEnd/>
              </a:ln>
            </p:spPr>
            <p:txBody>
              <a:bodyPr/>
              <a:lstStyle/>
              <a:p>
                <a:endParaRPr lang="en-GB"/>
              </a:p>
            </p:txBody>
          </p:sp>
          <p:sp>
            <p:nvSpPr>
              <p:cNvPr id="23705" name="Freeform 153"/>
              <p:cNvSpPr>
                <a:spLocks/>
              </p:cNvSpPr>
              <p:nvPr/>
            </p:nvSpPr>
            <p:spPr bwMode="auto">
              <a:xfrm>
                <a:off x="2198" y="2023"/>
                <a:ext cx="22" cy="30"/>
              </a:xfrm>
              <a:custGeom>
                <a:avLst/>
                <a:gdLst/>
                <a:ahLst/>
                <a:cxnLst>
                  <a:cxn ang="0">
                    <a:pos x="27" y="30"/>
                  </a:cxn>
                  <a:cxn ang="0">
                    <a:pos x="27" y="60"/>
                  </a:cxn>
                  <a:cxn ang="0">
                    <a:pos x="0" y="89"/>
                  </a:cxn>
                  <a:cxn ang="0">
                    <a:pos x="27" y="118"/>
                  </a:cxn>
                  <a:cxn ang="0">
                    <a:pos x="27" y="89"/>
                  </a:cxn>
                  <a:cxn ang="0">
                    <a:pos x="87" y="30"/>
                  </a:cxn>
                  <a:cxn ang="0">
                    <a:pos x="87" y="0"/>
                  </a:cxn>
                  <a:cxn ang="0">
                    <a:pos x="27" y="30"/>
                  </a:cxn>
                </a:cxnLst>
                <a:rect l="0" t="0" r="r" b="b"/>
                <a:pathLst>
                  <a:path w="87" h="118">
                    <a:moveTo>
                      <a:pt x="27" y="30"/>
                    </a:moveTo>
                    <a:lnTo>
                      <a:pt x="27" y="60"/>
                    </a:lnTo>
                    <a:lnTo>
                      <a:pt x="0" y="89"/>
                    </a:lnTo>
                    <a:lnTo>
                      <a:pt x="27" y="118"/>
                    </a:lnTo>
                    <a:lnTo>
                      <a:pt x="27" y="89"/>
                    </a:lnTo>
                    <a:lnTo>
                      <a:pt x="87" y="30"/>
                    </a:lnTo>
                    <a:lnTo>
                      <a:pt x="87" y="0"/>
                    </a:lnTo>
                    <a:lnTo>
                      <a:pt x="27" y="30"/>
                    </a:lnTo>
                    <a:close/>
                  </a:path>
                </a:pathLst>
              </a:custGeom>
              <a:solidFill>
                <a:srgbClr val="FECC2E"/>
              </a:solidFill>
              <a:ln w="9525">
                <a:noFill/>
                <a:round/>
                <a:headEnd/>
                <a:tailEnd/>
              </a:ln>
            </p:spPr>
            <p:txBody>
              <a:bodyPr/>
              <a:lstStyle/>
              <a:p>
                <a:endParaRPr lang="en-GB"/>
              </a:p>
            </p:txBody>
          </p:sp>
          <p:sp>
            <p:nvSpPr>
              <p:cNvPr id="23706" name="Freeform 154"/>
              <p:cNvSpPr>
                <a:spLocks noEditPoints="1"/>
              </p:cNvSpPr>
              <p:nvPr/>
            </p:nvSpPr>
            <p:spPr bwMode="auto">
              <a:xfrm>
                <a:off x="1887" y="2090"/>
                <a:ext cx="288" cy="311"/>
              </a:xfrm>
              <a:custGeom>
                <a:avLst/>
                <a:gdLst/>
                <a:ahLst/>
                <a:cxnLst>
                  <a:cxn ang="0">
                    <a:pos x="800" y="30"/>
                  </a:cxn>
                  <a:cxn ang="0">
                    <a:pos x="741" y="30"/>
                  </a:cxn>
                  <a:cxn ang="0">
                    <a:pos x="652" y="89"/>
                  </a:cxn>
                  <a:cxn ang="0">
                    <a:pos x="593" y="149"/>
                  </a:cxn>
                  <a:cxn ang="0">
                    <a:pos x="534" y="207"/>
                  </a:cxn>
                  <a:cxn ang="0">
                    <a:pos x="623" y="295"/>
                  </a:cxn>
                  <a:cxn ang="0">
                    <a:pos x="562" y="356"/>
                  </a:cxn>
                  <a:cxn ang="0">
                    <a:pos x="355" y="325"/>
                  </a:cxn>
                  <a:cxn ang="0">
                    <a:pos x="209" y="356"/>
                  </a:cxn>
                  <a:cxn ang="0">
                    <a:pos x="209" y="386"/>
                  </a:cxn>
                  <a:cxn ang="0">
                    <a:pos x="209" y="445"/>
                  </a:cxn>
                  <a:cxn ang="0">
                    <a:pos x="297" y="474"/>
                  </a:cxn>
                  <a:cxn ang="0">
                    <a:pos x="178" y="532"/>
                  </a:cxn>
                  <a:cxn ang="0">
                    <a:pos x="178" y="593"/>
                  </a:cxn>
                  <a:cxn ang="0">
                    <a:pos x="148" y="623"/>
                  </a:cxn>
                  <a:cxn ang="0">
                    <a:pos x="178" y="623"/>
                  </a:cxn>
                  <a:cxn ang="0">
                    <a:pos x="266" y="651"/>
                  </a:cxn>
                  <a:cxn ang="0">
                    <a:pos x="416" y="711"/>
                  </a:cxn>
                  <a:cxn ang="0">
                    <a:pos x="297" y="800"/>
                  </a:cxn>
                  <a:cxn ang="0">
                    <a:pos x="209" y="888"/>
                  </a:cxn>
                  <a:cxn ang="0">
                    <a:pos x="148" y="948"/>
                  </a:cxn>
                  <a:cxn ang="0">
                    <a:pos x="118" y="1006"/>
                  </a:cxn>
                  <a:cxn ang="0">
                    <a:pos x="29" y="1006"/>
                  </a:cxn>
                  <a:cxn ang="0">
                    <a:pos x="29" y="1036"/>
                  </a:cxn>
                  <a:cxn ang="0">
                    <a:pos x="59" y="1066"/>
                  </a:cxn>
                  <a:cxn ang="0">
                    <a:pos x="0" y="1125"/>
                  </a:cxn>
                  <a:cxn ang="0">
                    <a:pos x="59" y="1185"/>
                  </a:cxn>
                  <a:cxn ang="0">
                    <a:pos x="148" y="1125"/>
                  </a:cxn>
                  <a:cxn ang="0">
                    <a:pos x="118" y="1154"/>
                  </a:cxn>
                  <a:cxn ang="0">
                    <a:pos x="178" y="1185"/>
                  </a:cxn>
                  <a:cxn ang="0">
                    <a:pos x="355" y="1243"/>
                  </a:cxn>
                  <a:cxn ang="0">
                    <a:pos x="473" y="1185"/>
                  </a:cxn>
                  <a:cxn ang="0">
                    <a:pos x="504" y="1125"/>
                  </a:cxn>
                  <a:cxn ang="0">
                    <a:pos x="593" y="1154"/>
                  </a:cxn>
                  <a:cxn ang="0">
                    <a:pos x="652" y="1097"/>
                  </a:cxn>
                  <a:cxn ang="0">
                    <a:pos x="741" y="1066"/>
                  </a:cxn>
                  <a:cxn ang="0">
                    <a:pos x="889" y="1006"/>
                  </a:cxn>
                  <a:cxn ang="0">
                    <a:pos x="978" y="1036"/>
                  </a:cxn>
                  <a:cxn ang="0">
                    <a:pos x="1037" y="979"/>
                  </a:cxn>
                  <a:cxn ang="0">
                    <a:pos x="1096" y="918"/>
                  </a:cxn>
                  <a:cxn ang="0">
                    <a:pos x="1126" y="800"/>
                  </a:cxn>
                  <a:cxn ang="0">
                    <a:pos x="1126" y="651"/>
                  </a:cxn>
                  <a:cxn ang="0">
                    <a:pos x="1126" y="563"/>
                  </a:cxn>
                  <a:cxn ang="0">
                    <a:pos x="1096" y="445"/>
                  </a:cxn>
                  <a:cxn ang="0">
                    <a:pos x="1126" y="414"/>
                  </a:cxn>
                  <a:cxn ang="0">
                    <a:pos x="1037" y="414"/>
                  </a:cxn>
                  <a:cxn ang="0">
                    <a:pos x="978" y="356"/>
                  </a:cxn>
                  <a:cxn ang="0">
                    <a:pos x="918" y="325"/>
                  </a:cxn>
                  <a:cxn ang="0">
                    <a:pos x="741" y="386"/>
                  </a:cxn>
                  <a:cxn ang="0">
                    <a:pos x="680" y="295"/>
                  </a:cxn>
                  <a:cxn ang="0">
                    <a:pos x="800" y="238"/>
                  </a:cxn>
                  <a:cxn ang="0">
                    <a:pos x="771" y="207"/>
                  </a:cxn>
                  <a:cxn ang="0">
                    <a:pos x="859" y="149"/>
                  </a:cxn>
                  <a:cxn ang="0">
                    <a:pos x="918" y="89"/>
                  </a:cxn>
                  <a:cxn ang="0">
                    <a:pos x="1008" y="30"/>
                  </a:cxn>
                  <a:cxn ang="0">
                    <a:pos x="918" y="30"/>
                  </a:cxn>
                  <a:cxn ang="0">
                    <a:pos x="830" y="119"/>
                  </a:cxn>
                  <a:cxn ang="0">
                    <a:pos x="830" y="61"/>
                  </a:cxn>
                  <a:cxn ang="0">
                    <a:pos x="355" y="888"/>
                  </a:cxn>
                  <a:cxn ang="0">
                    <a:pos x="446" y="859"/>
                  </a:cxn>
                </a:cxnLst>
                <a:rect l="0" t="0" r="r" b="b"/>
                <a:pathLst>
                  <a:path w="1155" h="1243">
                    <a:moveTo>
                      <a:pt x="830" y="61"/>
                    </a:moveTo>
                    <a:lnTo>
                      <a:pt x="830" y="30"/>
                    </a:lnTo>
                    <a:lnTo>
                      <a:pt x="800" y="30"/>
                    </a:lnTo>
                    <a:lnTo>
                      <a:pt x="800" y="61"/>
                    </a:lnTo>
                    <a:lnTo>
                      <a:pt x="771" y="61"/>
                    </a:lnTo>
                    <a:lnTo>
                      <a:pt x="741" y="30"/>
                    </a:lnTo>
                    <a:lnTo>
                      <a:pt x="711" y="61"/>
                    </a:lnTo>
                    <a:lnTo>
                      <a:pt x="652" y="61"/>
                    </a:lnTo>
                    <a:lnTo>
                      <a:pt x="652" y="89"/>
                    </a:lnTo>
                    <a:lnTo>
                      <a:pt x="623" y="119"/>
                    </a:lnTo>
                    <a:lnTo>
                      <a:pt x="623" y="179"/>
                    </a:lnTo>
                    <a:lnTo>
                      <a:pt x="593" y="149"/>
                    </a:lnTo>
                    <a:lnTo>
                      <a:pt x="593" y="179"/>
                    </a:lnTo>
                    <a:lnTo>
                      <a:pt x="562" y="179"/>
                    </a:lnTo>
                    <a:lnTo>
                      <a:pt x="534" y="207"/>
                    </a:lnTo>
                    <a:lnTo>
                      <a:pt x="534" y="238"/>
                    </a:lnTo>
                    <a:lnTo>
                      <a:pt x="680" y="238"/>
                    </a:lnTo>
                    <a:lnTo>
                      <a:pt x="623" y="295"/>
                    </a:lnTo>
                    <a:lnTo>
                      <a:pt x="562" y="295"/>
                    </a:lnTo>
                    <a:lnTo>
                      <a:pt x="534" y="325"/>
                    </a:lnTo>
                    <a:lnTo>
                      <a:pt x="562" y="356"/>
                    </a:lnTo>
                    <a:lnTo>
                      <a:pt x="416" y="356"/>
                    </a:lnTo>
                    <a:lnTo>
                      <a:pt x="416" y="386"/>
                    </a:lnTo>
                    <a:lnTo>
                      <a:pt x="355" y="325"/>
                    </a:lnTo>
                    <a:lnTo>
                      <a:pt x="266" y="325"/>
                    </a:lnTo>
                    <a:lnTo>
                      <a:pt x="266" y="356"/>
                    </a:lnTo>
                    <a:lnTo>
                      <a:pt x="209" y="356"/>
                    </a:lnTo>
                    <a:lnTo>
                      <a:pt x="209" y="325"/>
                    </a:lnTo>
                    <a:lnTo>
                      <a:pt x="178" y="356"/>
                    </a:lnTo>
                    <a:lnTo>
                      <a:pt x="209" y="386"/>
                    </a:lnTo>
                    <a:lnTo>
                      <a:pt x="209" y="414"/>
                    </a:lnTo>
                    <a:lnTo>
                      <a:pt x="236" y="414"/>
                    </a:lnTo>
                    <a:lnTo>
                      <a:pt x="209" y="445"/>
                    </a:lnTo>
                    <a:lnTo>
                      <a:pt x="224" y="460"/>
                    </a:lnTo>
                    <a:lnTo>
                      <a:pt x="209" y="474"/>
                    </a:lnTo>
                    <a:lnTo>
                      <a:pt x="297" y="474"/>
                    </a:lnTo>
                    <a:lnTo>
                      <a:pt x="266" y="504"/>
                    </a:lnTo>
                    <a:lnTo>
                      <a:pt x="209" y="504"/>
                    </a:lnTo>
                    <a:lnTo>
                      <a:pt x="178" y="532"/>
                    </a:lnTo>
                    <a:lnTo>
                      <a:pt x="209" y="563"/>
                    </a:lnTo>
                    <a:lnTo>
                      <a:pt x="178" y="563"/>
                    </a:lnTo>
                    <a:lnTo>
                      <a:pt x="178" y="593"/>
                    </a:lnTo>
                    <a:lnTo>
                      <a:pt x="148" y="563"/>
                    </a:lnTo>
                    <a:lnTo>
                      <a:pt x="118" y="593"/>
                    </a:lnTo>
                    <a:lnTo>
                      <a:pt x="148" y="623"/>
                    </a:lnTo>
                    <a:lnTo>
                      <a:pt x="118" y="623"/>
                    </a:lnTo>
                    <a:lnTo>
                      <a:pt x="148" y="651"/>
                    </a:lnTo>
                    <a:lnTo>
                      <a:pt x="178" y="623"/>
                    </a:lnTo>
                    <a:lnTo>
                      <a:pt x="209" y="623"/>
                    </a:lnTo>
                    <a:lnTo>
                      <a:pt x="178" y="651"/>
                    </a:lnTo>
                    <a:lnTo>
                      <a:pt x="266" y="651"/>
                    </a:lnTo>
                    <a:lnTo>
                      <a:pt x="266" y="681"/>
                    </a:lnTo>
                    <a:lnTo>
                      <a:pt x="446" y="681"/>
                    </a:lnTo>
                    <a:lnTo>
                      <a:pt x="416" y="711"/>
                    </a:lnTo>
                    <a:lnTo>
                      <a:pt x="355" y="711"/>
                    </a:lnTo>
                    <a:lnTo>
                      <a:pt x="297" y="770"/>
                    </a:lnTo>
                    <a:lnTo>
                      <a:pt x="297" y="800"/>
                    </a:lnTo>
                    <a:lnTo>
                      <a:pt x="266" y="859"/>
                    </a:lnTo>
                    <a:lnTo>
                      <a:pt x="236" y="859"/>
                    </a:lnTo>
                    <a:lnTo>
                      <a:pt x="209" y="888"/>
                    </a:lnTo>
                    <a:lnTo>
                      <a:pt x="209" y="918"/>
                    </a:lnTo>
                    <a:lnTo>
                      <a:pt x="178" y="948"/>
                    </a:lnTo>
                    <a:lnTo>
                      <a:pt x="148" y="948"/>
                    </a:lnTo>
                    <a:lnTo>
                      <a:pt x="148" y="979"/>
                    </a:lnTo>
                    <a:lnTo>
                      <a:pt x="178" y="1006"/>
                    </a:lnTo>
                    <a:lnTo>
                      <a:pt x="118" y="1006"/>
                    </a:lnTo>
                    <a:lnTo>
                      <a:pt x="118" y="979"/>
                    </a:lnTo>
                    <a:lnTo>
                      <a:pt x="90" y="1006"/>
                    </a:lnTo>
                    <a:lnTo>
                      <a:pt x="29" y="1006"/>
                    </a:lnTo>
                    <a:lnTo>
                      <a:pt x="0" y="1036"/>
                    </a:lnTo>
                    <a:lnTo>
                      <a:pt x="0" y="1066"/>
                    </a:lnTo>
                    <a:lnTo>
                      <a:pt x="29" y="1036"/>
                    </a:lnTo>
                    <a:lnTo>
                      <a:pt x="118" y="1036"/>
                    </a:lnTo>
                    <a:lnTo>
                      <a:pt x="118" y="1066"/>
                    </a:lnTo>
                    <a:lnTo>
                      <a:pt x="59" y="1066"/>
                    </a:lnTo>
                    <a:lnTo>
                      <a:pt x="29" y="1097"/>
                    </a:lnTo>
                    <a:lnTo>
                      <a:pt x="29" y="1125"/>
                    </a:lnTo>
                    <a:lnTo>
                      <a:pt x="0" y="1125"/>
                    </a:lnTo>
                    <a:lnTo>
                      <a:pt x="0" y="1154"/>
                    </a:lnTo>
                    <a:lnTo>
                      <a:pt x="29" y="1154"/>
                    </a:lnTo>
                    <a:lnTo>
                      <a:pt x="59" y="1185"/>
                    </a:lnTo>
                    <a:lnTo>
                      <a:pt x="90" y="1154"/>
                    </a:lnTo>
                    <a:lnTo>
                      <a:pt x="118" y="1154"/>
                    </a:lnTo>
                    <a:lnTo>
                      <a:pt x="148" y="1125"/>
                    </a:lnTo>
                    <a:lnTo>
                      <a:pt x="178" y="1125"/>
                    </a:lnTo>
                    <a:lnTo>
                      <a:pt x="118" y="1185"/>
                    </a:lnTo>
                    <a:lnTo>
                      <a:pt x="118" y="1154"/>
                    </a:lnTo>
                    <a:lnTo>
                      <a:pt x="59" y="1215"/>
                    </a:lnTo>
                    <a:lnTo>
                      <a:pt x="148" y="1215"/>
                    </a:lnTo>
                    <a:lnTo>
                      <a:pt x="178" y="1185"/>
                    </a:lnTo>
                    <a:lnTo>
                      <a:pt x="236" y="1185"/>
                    </a:lnTo>
                    <a:lnTo>
                      <a:pt x="178" y="1243"/>
                    </a:lnTo>
                    <a:lnTo>
                      <a:pt x="355" y="1243"/>
                    </a:lnTo>
                    <a:lnTo>
                      <a:pt x="386" y="1215"/>
                    </a:lnTo>
                    <a:lnTo>
                      <a:pt x="473" y="1215"/>
                    </a:lnTo>
                    <a:lnTo>
                      <a:pt x="473" y="1185"/>
                    </a:lnTo>
                    <a:lnTo>
                      <a:pt x="534" y="1185"/>
                    </a:lnTo>
                    <a:lnTo>
                      <a:pt x="534" y="1154"/>
                    </a:lnTo>
                    <a:lnTo>
                      <a:pt x="504" y="1125"/>
                    </a:lnTo>
                    <a:lnTo>
                      <a:pt x="562" y="1125"/>
                    </a:lnTo>
                    <a:lnTo>
                      <a:pt x="562" y="1154"/>
                    </a:lnTo>
                    <a:lnTo>
                      <a:pt x="593" y="1154"/>
                    </a:lnTo>
                    <a:lnTo>
                      <a:pt x="623" y="1125"/>
                    </a:lnTo>
                    <a:lnTo>
                      <a:pt x="652" y="1125"/>
                    </a:lnTo>
                    <a:lnTo>
                      <a:pt x="652" y="1097"/>
                    </a:lnTo>
                    <a:lnTo>
                      <a:pt x="741" y="1097"/>
                    </a:lnTo>
                    <a:lnTo>
                      <a:pt x="711" y="1066"/>
                    </a:lnTo>
                    <a:lnTo>
                      <a:pt x="741" y="1066"/>
                    </a:lnTo>
                    <a:lnTo>
                      <a:pt x="771" y="1036"/>
                    </a:lnTo>
                    <a:lnTo>
                      <a:pt x="889" y="1036"/>
                    </a:lnTo>
                    <a:lnTo>
                      <a:pt x="889" y="1006"/>
                    </a:lnTo>
                    <a:lnTo>
                      <a:pt x="918" y="1036"/>
                    </a:lnTo>
                    <a:lnTo>
                      <a:pt x="948" y="1006"/>
                    </a:lnTo>
                    <a:lnTo>
                      <a:pt x="978" y="1036"/>
                    </a:lnTo>
                    <a:lnTo>
                      <a:pt x="1037" y="1036"/>
                    </a:lnTo>
                    <a:lnTo>
                      <a:pt x="1066" y="1006"/>
                    </a:lnTo>
                    <a:lnTo>
                      <a:pt x="1037" y="979"/>
                    </a:lnTo>
                    <a:lnTo>
                      <a:pt x="1066" y="979"/>
                    </a:lnTo>
                    <a:lnTo>
                      <a:pt x="1066" y="948"/>
                    </a:lnTo>
                    <a:lnTo>
                      <a:pt x="1096" y="918"/>
                    </a:lnTo>
                    <a:lnTo>
                      <a:pt x="1096" y="888"/>
                    </a:lnTo>
                    <a:lnTo>
                      <a:pt x="1126" y="859"/>
                    </a:lnTo>
                    <a:lnTo>
                      <a:pt x="1126" y="800"/>
                    </a:lnTo>
                    <a:lnTo>
                      <a:pt x="1155" y="770"/>
                    </a:lnTo>
                    <a:lnTo>
                      <a:pt x="1155" y="681"/>
                    </a:lnTo>
                    <a:lnTo>
                      <a:pt x="1126" y="651"/>
                    </a:lnTo>
                    <a:lnTo>
                      <a:pt x="1155" y="623"/>
                    </a:lnTo>
                    <a:lnTo>
                      <a:pt x="1155" y="563"/>
                    </a:lnTo>
                    <a:lnTo>
                      <a:pt x="1126" y="563"/>
                    </a:lnTo>
                    <a:lnTo>
                      <a:pt x="1126" y="474"/>
                    </a:lnTo>
                    <a:lnTo>
                      <a:pt x="1096" y="474"/>
                    </a:lnTo>
                    <a:lnTo>
                      <a:pt x="1096" y="445"/>
                    </a:lnTo>
                    <a:lnTo>
                      <a:pt x="1126" y="445"/>
                    </a:lnTo>
                    <a:lnTo>
                      <a:pt x="1155" y="414"/>
                    </a:lnTo>
                    <a:lnTo>
                      <a:pt x="1126" y="414"/>
                    </a:lnTo>
                    <a:lnTo>
                      <a:pt x="1126" y="386"/>
                    </a:lnTo>
                    <a:lnTo>
                      <a:pt x="1096" y="414"/>
                    </a:lnTo>
                    <a:lnTo>
                      <a:pt x="1037" y="414"/>
                    </a:lnTo>
                    <a:lnTo>
                      <a:pt x="1037" y="386"/>
                    </a:lnTo>
                    <a:lnTo>
                      <a:pt x="1008" y="386"/>
                    </a:lnTo>
                    <a:lnTo>
                      <a:pt x="978" y="356"/>
                    </a:lnTo>
                    <a:lnTo>
                      <a:pt x="978" y="295"/>
                    </a:lnTo>
                    <a:lnTo>
                      <a:pt x="948" y="325"/>
                    </a:lnTo>
                    <a:lnTo>
                      <a:pt x="918" y="325"/>
                    </a:lnTo>
                    <a:lnTo>
                      <a:pt x="918" y="356"/>
                    </a:lnTo>
                    <a:lnTo>
                      <a:pt x="889" y="386"/>
                    </a:lnTo>
                    <a:lnTo>
                      <a:pt x="741" y="386"/>
                    </a:lnTo>
                    <a:lnTo>
                      <a:pt x="741" y="325"/>
                    </a:lnTo>
                    <a:lnTo>
                      <a:pt x="711" y="325"/>
                    </a:lnTo>
                    <a:lnTo>
                      <a:pt x="680" y="295"/>
                    </a:lnTo>
                    <a:lnTo>
                      <a:pt x="680" y="268"/>
                    </a:lnTo>
                    <a:lnTo>
                      <a:pt x="771" y="268"/>
                    </a:lnTo>
                    <a:lnTo>
                      <a:pt x="800" y="238"/>
                    </a:lnTo>
                    <a:lnTo>
                      <a:pt x="771" y="238"/>
                    </a:lnTo>
                    <a:lnTo>
                      <a:pt x="741" y="207"/>
                    </a:lnTo>
                    <a:lnTo>
                      <a:pt x="771" y="207"/>
                    </a:lnTo>
                    <a:lnTo>
                      <a:pt x="800" y="179"/>
                    </a:lnTo>
                    <a:lnTo>
                      <a:pt x="859" y="179"/>
                    </a:lnTo>
                    <a:lnTo>
                      <a:pt x="859" y="149"/>
                    </a:lnTo>
                    <a:lnTo>
                      <a:pt x="889" y="119"/>
                    </a:lnTo>
                    <a:lnTo>
                      <a:pt x="889" y="89"/>
                    </a:lnTo>
                    <a:lnTo>
                      <a:pt x="918" y="89"/>
                    </a:lnTo>
                    <a:lnTo>
                      <a:pt x="948" y="61"/>
                    </a:lnTo>
                    <a:lnTo>
                      <a:pt x="978" y="61"/>
                    </a:lnTo>
                    <a:lnTo>
                      <a:pt x="1008" y="30"/>
                    </a:lnTo>
                    <a:lnTo>
                      <a:pt x="978" y="30"/>
                    </a:lnTo>
                    <a:lnTo>
                      <a:pt x="948" y="0"/>
                    </a:lnTo>
                    <a:lnTo>
                      <a:pt x="918" y="30"/>
                    </a:lnTo>
                    <a:lnTo>
                      <a:pt x="859" y="30"/>
                    </a:lnTo>
                    <a:lnTo>
                      <a:pt x="859" y="89"/>
                    </a:lnTo>
                    <a:lnTo>
                      <a:pt x="830" y="119"/>
                    </a:lnTo>
                    <a:lnTo>
                      <a:pt x="830" y="89"/>
                    </a:lnTo>
                    <a:lnTo>
                      <a:pt x="859" y="89"/>
                    </a:lnTo>
                    <a:lnTo>
                      <a:pt x="830" y="61"/>
                    </a:lnTo>
                    <a:close/>
                    <a:moveTo>
                      <a:pt x="446" y="859"/>
                    </a:moveTo>
                    <a:lnTo>
                      <a:pt x="416" y="888"/>
                    </a:lnTo>
                    <a:lnTo>
                      <a:pt x="355" y="888"/>
                    </a:lnTo>
                    <a:lnTo>
                      <a:pt x="416" y="829"/>
                    </a:lnTo>
                    <a:lnTo>
                      <a:pt x="416" y="859"/>
                    </a:lnTo>
                    <a:lnTo>
                      <a:pt x="446" y="859"/>
                    </a:lnTo>
                    <a:close/>
                  </a:path>
                </a:pathLst>
              </a:custGeom>
              <a:solidFill>
                <a:srgbClr val="7FC543"/>
              </a:solidFill>
              <a:ln w="9525">
                <a:noFill/>
                <a:round/>
                <a:headEnd/>
                <a:tailEnd/>
              </a:ln>
            </p:spPr>
            <p:txBody>
              <a:bodyPr/>
              <a:lstStyle/>
              <a:p>
                <a:endParaRPr lang="en-GB"/>
              </a:p>
            </p:txBody>
          </p:sp>
          <p:sp>
            <p:nvSpPr>
              <p:cNvPr id="23707" name="Freeform 155"/>
              <p:cNvSpPr>
                <a:spLocks/>
              </p:cNvSpPr>
              <p:nvPr/>
            </p:nvSpPr>
            <p:spPr bwMode="auto">
              <a:xfrm>
                <a:off x="2057" y="2098"/>
                <a:ext cx="171" cy="95"/>
              </a:xfrm>
              <a:custGeom>
                <a:avLst/>
                <a:gdLst/>
                <a:ahLst/>
                <a:cxnLst>
                  <a:cxn ang="0">
                    <a:pos x="0" y="238"/>
                  </a:cxn>
                  <a:cxn ang="0">
                    <a:pos x="0" y="265"/>
                  </a:cxn>
                  <a:cxn ang="0">
                    <a:pos x="31" y="295"/>
                  </a:cxn>
                  <a:cxn ang="0">
                    <a:pos x="61" y="295"/>
                  </a:cxn>
                  <a:cxn ang="0">
                    <a:pos x="61" y="356"/>
                  </a:cxn>
                  <a:cxn ang="0">
                    <a:pos x="209" y="356"/>
                  </a:cxn>
                  <a:cxn ang="0">
                    <a:pos x="238" y="326"/>
                  </a:cxn>
                  <a:cxn ang="0">
                    <a:pos x="238" y="295"/>
                  </a:cxn>
                  <a:cxn ang="0">
                    <a:pos x="268" y="295"/>
                  </a:cxn>
                  <a:cxn ang="0">
                    <a:pos x="298" y="265"/>
                  </a:cxn>
                  <a:cxn ang="0">
                    <a:pos x="298" y="326"/>
                  </a:cxn>
                  <a:cxn ang="0">
                    <a:pos x="328" y="356"/>
                  </a:cxn>
                  <a:cxn ang="0">
                    <a:pos x="357" y="356"/>
                  </a:cxn>
                  <a:cxn ang="0">
                    <a:pos x="357" y="384"/>
                  </a:cxn>
                  <a:cxn ang="0">
                    <a:pos x="416" y="384"/>
                  </a:cxn>
                  <a:cxn ang="0">
                    <a:pos x="446" y="356"/>
                  </a:cxn>
                  <a:cxn ang="0">
                    <a:pos x="446" y="384"/>
                  </a:cxn>
                  <a:cxn ang="0">
                    <a:pos x="475" y="384"/>
                  </a:cxn>
                  <a:cxn ang="0">
                    <a:pos x="535" y="384"/>
                  </a:cxn>
                  <a:cxn ang="0">
                    <a:pos x="566" y="356"/>
                  </a:cxn>
                  <a:cxn ang="0">
                    <a:pos x="566" y="326"/>
                  </a:cxn>
                  <a:cxn ang="0">
                    <a:pos x="623" y="326"/>
                  </a:cxn>
                  <a:cxn ang="0">
                    <a:pos x="653" y="295"/>
                  </a:cxn>
                  <a:cxn ang="0">
                    <a:pos x="623" y="295"/>
                  </a:cxn>
                  <a:cxn ang="0">
                    <a:pos x="623" y="238"/>
                  </a:cxn>
                  <a:cxn ang="0">
                    <a:pos x="653" y="238"/>
                  </a:cxn>
                  <a:cxn ang="0">
                    <a:pos x="653" y="295"/>
                  </a:cxn>
                  <a:cxn ang="0">
                    <a:pos x="684" y="265"/>
                  </a:cxn>
                  <a:cxn ang="0">
                    <a:pos x="684" y="238"/>
                  </a:cxn>
                  <a:cxn ang="0">
                    <a:pos x="653" y="208"/>
                  </a:cxn>
                  <a:cxn ang="0">
                    <a:pos x="653" y="177"/>
                  </a:cxn>
                  <a:cxn ang="0">
                    <a:pos x="593" y="177"/>
                  </a:cxn>
                  <a:cxn ang="0">
                    <a:pos x="566" y="208"/>
                  </a:cxn>
                  <a:cxn ang="0">
                    <a:pos x="566" y="177"/>
                  </a:cxn>
                  <a:cxn ang="0">
                    <a:pos x="593" y="177"/>
                  </a:cxn>
                  <a:cxn ang="0">
                    <a:pos x="623" y="149"/>
                  </a:cxn>
                  <a:cxn ang="0">
                    <a:pos x="593" y="149"/>
                  </a:cxn>
                  <a:cxn ang="0">
                    <a:pos x="593" y="119"/>
                  </a:cxn>
                  <a:cxn ang="0">
                    <a:pos x="566" y="89"/>
                  </a:cxn>
                  <a:cxn ang="0">
                    <a:pos x="566" y="59"/>
                  </a:cxn>
                  <a:cxn ang="0">
                    <a:pos x="535" y="59"/>
                  </a:cxn>
                  <a:cxn ang="0">
                    <a:pos x="535" y="31"/>
                  </a:cxn>
                  <a:cxn ang="0">
                    <a:pos x="505" y="0"/>
                  </a:cxn>
                  <a:cxn ang="0">
                    <a:pos x="416" y="0"/>
                  </a:cxn>
                  <a:cxn ang="0">
                    <a:pos x="386" y="31"/>
                  </a:cxn>
                  <a:cxn ang="0">
                    <a:pos x="328" y="31"/>
                  </a:cxn>
                  <a:cxn ang="0">
                    <a:pos x="298" y="59"/>
                  </a:cxn>
                  <a:cxn ang="0">
                    <a:pos x="238" y="59"/>
                  </a:cxn>
                  <a:cxn ang="0">
                    <a:pos x="209" y="59"/>
                  </a:cxn>
                  <a:cxn ang="0">
                    <a:pos x="209" y="89"/>
                  </a:cxn>
                  <a:cxn ang="0">
                    <a:pos x="179" y="119"/>
                  </a:cxn>
                  <a:cxn ang="0">
                    <a:pos x="179" y="149"/>
                  </a:cxn>
                  <a:cxn ang="0">
                    <a:pos x="120" y="149"/>
                  </a:cxn>
                  <a:cxn ang="0">
                    <a:pos x="91" y="177"/>
                  </a:cxn>
                  <a:cxn ang="0">
                    <a:pos x="61" y="177"/>
                  </a:cxn>
                  <a:cxn ang="0">
                    <a:pos x="91" y="208"/>
                  </a:cxn>
                  <a:cxn ang="0">
                    <a:pos x="120" y="208"/>
                  </a:cxn>
                  <a:cxn ang="0">
                    <a:pos x="91" y="238"/>
                  </a:cxn>
                  <a:cxn ang="0">
                    <a:pos x="0" y="238"/>
                  </a:cxn>
                </a:cxnLst>
                <a:rect l="0" t="0" r="r" b="b"/>
                <a:pathLst>
                  <a:path w="684" h="384">
                    <a:moveTo>
                      <a:pt x="0" y="238"/>
                    </a:moveTo>
                    <a:lnTo>
                      <a:pt x="0" y="265"/>
                    </a:lnTo>
                    <a:lnTo>
                      <a:pt x="31" y="295"/>
                    </a:lnTo>
                    <a:lnTo>
                      <a:pt x="61" y="295"/>
                    </a:lnTo>
                    <a:lnTo>
                      <a:pt x="61" y="356"/>
                    </a:lnTo>
                    <a:lnTo>
                      <a:pt x="209" y="356"/>
                    </a:lnTo>
                    <a:lnTo>
                      <a:pt x="238" y="326"/>
                    </a:lnTo>
                    <a:lnTo>
                      <a:pt x="238" y="295"/>
                    </a:lnTo>
                    <a:lnTo>
                      <a:pt x="268" y="295"/>
                    </a:lnTo>
                    <a:lnTo>
                      <a:pt x="298" y="265"/>
                    </a:lnTo>
                    <a:lnTo>
                      <a:pt x="298" y="326"/>
                    </a:lnTo>
                    <a:lnTo>
                      <a:pt x="328" y="356"/>
                    </a:lnTo>
                    <a:lnTo>
                      <a:pt x="357" y="356"/>
                    </a:lnTo>
                    <a:lnTo>
                      <a:pt x="357" y="384"/>
                    </a:lnTo>
                    <a:lnTo>
                      <a:pt x="416" y="384"/>
                    </a:lnTo>
                    <a:lnTo>
                      <a:pt x="446" y="356"/>
                    </a:lnTo>
                    <a:lnTo>
                      <a:pt x="446" y="384"/>
                    </a:lnTo>
                    <a:lnTo>
                      <a:pt x="475" y="384"/>
                    </a:lnTo>
                    <a:lnTo>
                      <a:pt x="535" y="384"/>
                    </a:lnTo>
                    <a:lnTo>
                      <a:pt x="566" y="356"/>
                    </a:lnTo>
                    <a:lnTo>
                      <a:pt x="566" y="326"/>
                    </a:lnTo>
                    <a:lnTo>
                      <a:pt x="623" y="326"/>
                    </a:lnTo>
                    <a:lnTo>
                      <a:pt x="653" y="295"/>
                    </a:lnTo>
                    <a:lnTo>
                      <a:pt x="623" y="295"/>
                    </a:lnTo>
                    <a:lnTo>
                      <a:pt x="623" y="238"/>
                    </a:lnTo>
                    <a:lnTo>
                      <a:pt x="653" y="238"/>
                    </a:lnTo>
                    <a:lnTo>
                      <a:pt x="653" y="295"/>
                    </a:lnTo>
                    <a:lnTo>
                      <a:pt x="684" y="265"/>
                    </a:lnTo>
                    <a:lnTo>
                      <a:pt x="684" y="238"/>
                    </a:lnTo>
                    <a:lnTo>
                      <a:pt x="653" y="208"/>
                    </a:lnTo>
                    <a:lnTo>
                      <a:pt x="653" y="177"/>
                    </a:lnTo>
                    <a:lnTo>
                      <a:pt x="593" y="177"/>
                    </a:lnTo>
                    <a:lnTo>
                      <a:pt x="566" y="208"/>
                    </a:lnTo>
                    <a:lnTo>
                      <a:pt x="566" y="177"/>
                    </a:lnTo>
                    <a:lnTo>
                      <a:pt x="593" y="177"/>
                    </a:lnTo>
                    <a:lnTo>
                      <a:pt x="623" y="149"/>
                    </a:lnTo>
                    <a:lnTo>
                      <a:pt x="593" y="149"/>
                    </a:lnTo>
                    <a:lnTo>
                      <a:pt x="593" y="119"/>
                    </a:lnTo>
                    <a:lnTo>
                      <a:pt x="566" y="89"/>
                    </a:lnTo>
                    <a:lnTo>
                      <a:pt x="566" y="59"/>
                    </a:lnTo>
                    <a:lnTo>
                      <a:pt x="535" y="59"/>
                    </a:lnTo>
                    <a:lnTo>
                      <a:pt x="535" y="31"/>
                    </a:lnTo>
                    <a:lnTo>
                      <a:pt x="505" y="0"/>
                    </a:lnTo>
                    <a:lnTo>
                      <a:pt x="416" y="0"/>
                    </a:lnTo>
                    <a:lnTo>
                      <a:pt x="386" y="31"/>
                    </a:lnTo>
                    <a:lnTo>
                      <a:pt x="328" y="31"/>
                    </a:lnTo>
                    <a:lnTo>
                      <a:pt x="298" y="59"/>
                    </a:lnTo>
                    <a:lnTo>
                      <a:pt x="238" y="59"/>
                    </a:lnTo>
                    <a:lnTo>
                      <a:pt x="209" y="59"/>
                    </a:lnTo>
                    <a:lnTo>
                      <a:pt x="209" y="89"/>
                    </a:lnTo>
                    <a:lnTo>
                      <a:pt x="179" y="119"/>
                    </a:lnTo>
                    <a:lnTo>
                      <a:pt x="179" y="149"/>
                    </a:lnTo>
                    <a:lnTo>
                      <a:pt x="120" y="149"/>
                    </a:lnTo>
                    <a:lnTo>
                      <a:pt x="91" y="177"/>
                    </a:lnTo>
                    <a:lnTo>
                      <a:pt x="61" y="177"/>
                    </a:lnTo>
                    <a:lnTo>
                      <a:pt x="91" y="208"/>
                    </a:lnTo>
                    <a:lnTo>
                      <a:pt x="120" y="208"/>
                    </a:lnTo>
                    <a:lnTo>
                      <a:pt x="91" y="238"/>
                    </a:lnTo>
                    <a:lnTo>
                      <a:pt x="0" y="238"/>
                    </a:lnTo>
                    <a:close/>
                  </a:path>
                </a:pathLst>
              </a:custGeom>
              <a:solidFill>
                <a:srgbClr val="FECC2E"/>
              </a:solidFill>
              <a:ln w="9525">
                <a:noFill/>
                <a:round/>
                <a:headEnd/>
                <a:tailEnd/>
              </a:ln>
            </p:spPr>
            <p:txBody>
              <a:bodyPr/>
              <a:lstStyle/>
              <a:p>
                <a:endParaRPr lang="en-GB"/>
              </a:p>
            </p:txBody>
          </p:sp>
          <p:sp>
            <p:nvSpPr>
              <p:cNvPr id="23708" name="Freeform 156"/>
              <p:cNvSpPr>
                <a:spLocks/>
              </p:cNvSpPr>
              <p:nvPr/>
            </p:nvSpPr>
            <p:spPr bwMode="auto">
              <a:xfrm>
                <a:off x="1924" y="2201"/>
                <a:ext cx="15" cy="8"/>
              </a:xfrm>
              <a:custGeom>
                <a:avLst/>
                <a:gdLst/>
                <a:ahLst/>
                <a:cxnLst>
                  <a:cxn ang="0">
                    <a:pos x="61" y="29"/>
                  </a:cxn>
                  <a:cxn ang="0">
                    <a:pos x="30" y="0"/>
                  </a:cxn>
                  <a:cxn ang="0">
                    <a:pos x="0" y="0"/>
                  </a:cxn>
                  <a:cxn ang="0">
                    <a:pos x="30" y="29"/>
                  </a:cxn>
                  <a:cxn ang="0">
                    <a:pos x="61" y="29"/>
                  </a:cxn>
                </a:cxnLst>
                <a:rect l="0" t="0" r="r" b="b"/>
                <a:pathLst>
                  <a:path w="61" h="29">
                    <a:moveTo>
                      <a:pt x="61" y="29"/>
                    </a:moveTo>
                    <a:lnTo>
                      <a:pt x="30" y="0"/>
                    </a:lnTo>
                    <a:lnTo>
                      <a:pt x="0" y="0"/>
                    </a:lnTo>
                    <a:lnTo>
                      <a:pt x="30" y="29"/>
                    </a:lnTo>
                    <a:lnTo>
                      <a:pt x="61" y="29"/>
                    </a:lnTo>
                    <a:close/>
                  </a:path>
                </a:pathLst>
              </a:custGeom>
              <a:solidFill>
                <a:srgbClr val="7FC543"/>
              </a:solidFill>
              <a:ln w="9525">
                <a:noFill/>
                <a:round/>
                <a:headEnd/>
                <a:tailEnd/>
              </a:ln>
            </p:spPr>
            <p:txBody>
              <a:bodyPr/>
              <a:lstStyle/>
              <a:p>
                <a:endParaRPr lang="en-GB"/>
              </a:p>
            </p:txBody>
          </p:sp>
          <p:sp>
            <p:nvSpPr>
              <p:cNvPr id="23709" name="Freeform 157"/>
              <p:cNvSpPr>
                <a:spLocks/>
              </p:cNvSpPr>
              <p:nvPr/>
            </p:nvSpPr>
            <p:spPr bwMode="auto">
              <a:xfrm>
                <a:off x="2264" y="2164"/>
                <a:ext cx="30" cy="29"/>
              </a:xfrm>
              <a:custGeom>
                <a:avLst/>
                <a:gdLst/>
                <a:ahLst/>
                <a:cxnLst>
                  <a:cxn ang="0">
                    <a:pos x="31" y="91"/>
                  </a:cxn>
                  <a:cxn ang="0">
                    <a:pos x="0" y="119"/>
                  </a:cxn>
                  <a:cxn ang="0">
                    <a:pos x="61" y="119"/>
                  </a:cxn>
                  <a:cxn ang="0">
                    <a:pos x="91" y="91"/>
                  </a:cxn>
                  <a:cxn ang="0">
                    <a:pos x="91" y="61"/>
                  </a:cxn>
                  <a:cxn ang="0">
                    <a:pos x="119" y="30"/>
                  </a:cxn>
                  <a:cxn ang="0">
                    <a:pos x="91" y="0"/>
                  </a:cxn>
                  <a:cxn ang="0">
                    <a:pos x="31" y="61"/>
                  </a:cxn>
                  <a:cxn ang="0">
                    <a:pos x="31" y="91"/>
                  </a:cxn>
                </a:cxnLst>
                <a:rect l="0" t="0" r="r" b="b"/>
                <a:pathLst>
                  <a:path w="119" h="119">
                    <a:moveTo>
                      <a:pt x="31" y="91"/>
                    </a:moveTo>
                    <a:lnTo>
                      <a:pt x="0" y="119"/>
                    </a:lnTo>
                    <a:lnTo>
                      <a:pt x="61" y="119"/>
                    </a:lnTo>
                    <a:lnTo>
                      <a:pt x="91" y="91"/>
                    </a:lnTo>
                    <a:lnTo>
                      <a:pt x="91" y="61"/>
                    </a:lnTo>
                    <a:lnTo>
                      <a:pt x="119" y="30"/>
                    </a:lnTo>
                    <a:lnTo>
                      <a:pt x="91" y="0"/>
                    </a:lnTo>
                    <a:lnTo>
                      <a:pt x="31" y="61"/>
                    </a:lnTo>
                    <a:lnTo>
                      <a:pt x="31" y="91"/>
                    </a:lnTo>
                    <a:close/>
                  </a:path>
                </a:pathLst>
              </a:custGeom>
              <a:solidFill>
                <a:srgbClr val="FECC2E"/>
              </a:solidFill>
              <a:ln w="9525">
                <a:noFill/>
                <a:round/>
                <a:headEnd/>
                <a:tailEnd/>
              </a:ln>
            </p:spPr>
            <p:txBody>
              <a:bodyPr/>
              <a:lstStyle/>
              <a:p>
                <a:endParaRPr lang="en-GB"/>
              </a:p>
            </p:txBody>
          </p:sp>
          <p:sp>
            <p:nvSpPr>
              <p:cNvPr id="23710" name="Freeform 158"/>
              <p:cNvSpPr>
                <a:spLocks/>
              </p:cNvSpPr>
              <p:nvPr/>
            </p:nvSpPr>
            <p:spPr bwMode="auto">
              <a:xfrm>
                <a:off x="2590" y="3437"/>
                <a:ext cx="30" cy="30"/>
              </a:xfrm>
              <a:custGeom>
                <a:avLst/>
                <a:gdLst/>
                <a:ahLst/>
                <a:cxnLst>
                  <a:cxn ang="0">
                    <a:pos x="90" y="0"/>
                  </a:cxn>
                  <a:cxn ang="0">
                    <a:pos x="30" y="30"/>
                  </a:cxn>
                  <a:cxn ang="0">
                    <a:pos x="0" y="60"/>
                  </a:cxn>
                  <a:cxn ang="0">
                    <a:pos x="0" y="90"/>
                  </a:cxn>
                  <a:cxn ang="0">
                    <a:pos x="30" y="118"/>
                  </a:cxn>
                  <a:cxn ang="0">
                    <a:pos x="118" y="30"/>
                  </a:cxn>
                  <a:cxn ang="0">
                    <a:pos x="90" y="0"/>
                  </a:cxn>
                </a:cxnLst>
                <a:rect l="0" t="0" r="r" b="b"/>
                <a:pathLst>
                  <a:path w="118" h="118">
                    <a:moveTo>
                      <a:pt x="90" y="0"/>
                    </a:moveTo>
                    <a:lnTo>
                      <a:pt x="30" y="30"/>
                    </a:lnTo>
                    <a:lnTo>
                      <a:pt x="0" y="60"/>
                    </a:lnTo>
                    <a:lnTo>
                      <a:pt x="0" y="90"/>
                    </a:lnTo>
                    <a:lnTo>
                      <a:pt x="30" y="118"/>
                    </a:lnTo>
                    <a:lnTo>
                      <a:pt x="118" y="30"/>
                    </a:lnTo>
                    <a:lnTo>
                      <a:pt x="90" y="0"/>
                    </a:lnTo>
                    <a:close/>
                  </a:path>
                </a:pathLst>
              </a:custGeom>
              <a:solidFill>
                <a:srgbClr val="FED9A6"/>
              </a:solidFill>
              <a:ln w="9525">
                <a:noFill/>
                <a:round/>
                <a:headEnd/>
                <a:tailEnd/>
              </a:ln>
            </p:spPr>
            <p:txBody>
              <a:bodyPr/>
              <a:lstStyle/>
              <a:p>
                <a:endParaRPr lang="en-GB"/>
              </a:p>
            </p:txBody>
          </p:sp>
          <p:sp>
            <p:nvSpPr>
              <p:cNvPr id="23711" name="Freeform 159"/>
              <p:cNvSpPr>
                <a:spLocks/>
              </p:cNvSpPr>
              <p:nvPr/>
            </p:nvSpPr>
            <p:spPr bwMode="auto">
              <a:xfrm>
                <a:off x="2672" y="3371"/>
                <a:ext cx="74" cy="59"/>
              </a:xfrm>
              <a:custGeom>
                <a:avLst/>
                <a:gdLst/>
                <a:ahLst/>
                <a:cxnLst>
                  <a:cxn ang="0">
                    <a:pos x="294" y="58"/>
                  </a:cxn>
                  <a:cxn ang="0">
                    <a:pos x="236" y="58"/>
                  </a:cxn>
                  <a:cxn ang="0">
                    <a:pos x="206" y="27"/>
                  </a:cxn>
                  <a:cxn ang="0">
                    <a:pos x="206" y="0"/>
                  </a:cxn>
                  <a:cxn ang="0">
                    <a:pos x="146" y="0"/>
                  </a:cxn>
                  <a:cxn ang="0">
                    <a:pos x="87" y="58"/>
                  </a:cxn>
                  <a:cxn ang="0">
                    <a:pos x="57" y="58"/>
                  </a:cxn>
                  <a:cxn ang="0">
                    <a:pos x="0" y="118"/>
                  </a:cxn>
                  <a:cxn ang="0">
                    <a:pos x="0" y="147"/>
                  </a:cxn>
                  <a:cxn ang="0">
                    <a:pos x="57" y="147"/>
                  </a:cxn>
                  <a:cxn ang="0">
                    <a:pos x="87" y="118"/>
                  </a:cxn>
                  <a:cxn ang="0">
                    <a:pos x="87" y="147"/>
                  </a:cxn>
                  <a:cxn ang="0">
                    <a:pos x="146" y="207"/>
                  </a:cxn>
                  <a:cxn ang="0">
                    <a:pos x="176" y="207"/>
                  </a:cxn>
                  <a:cxn ang="0">
                    <a:pos x="206" y="236"/>
                  </a:cxn>
                  <a:cxn ang="0">
                    <a:pos x="264" y="177"/>
                  </a:cxn>
                  <a:cxn ang="0">
                    <a:pos x="264" y="147"/>
                  </a:cxn>
                  <a:cxn ang="0">
                    <a:pos x="294" y="88"/>
                  </a:cxn>
                  <a:cxn ang="0">
                    <a:pos x="294" y="58"/>
                  </a:cxn>
                </a:cxnLst>
                <a:rect l="0" t="0" r="r" b="b"/>
                <a:pathLst>
                  <a:path w="294" h="236">
                    <a:moveTo>
                      <a:pt x="294" y="58"/>
                    </a:moveTo>
                    <a:lnTo>
                      <a:pt x="236" y="58"/>
                    </a:lnTo>
                    <a:lnTo>
                      <a:pt x="206" y="27"/>
                    </a:lnTo>
                    <a:lnTo>
                      <a:pt x="206" y="0"/>
                    </a:lnTo>
                    <a:lnTo>
                      <a:pt x="146" y="0"/>
                    </a:lnTo>
                    <a:lnTo>
                      <a:pt x="87" y="58"/>
                    </a:lnTo>
                    <a:lnTo>
                      <a:pt x="57" y="58"/>
                    </a:lnTo>
                    <a:lnTo>
                      <a:pt x="0" y="118"/>
                    </a:lnTo>
                    <a:lnTo>
                      <a:pt x="0" y="147"/>
                    </a:lnTo>
                    <a:lnTo>
                      <a:pt x="57" y="147"/>
                    </a:lnTo>
                    <a:lnTo>
                      <a:pt x="87" y="118"/>
                    </a:lnTo>
                    <a:lnTo>
                      <a:pt x="87" y="147"/>
                    </a:lnTo>
                    <a:lnTo>
                      <a:pt x="146" y="207"/>
                    </a:lnTo>
                    <a:lnTo>
                      <a:pt x="176" y="207"/>
                    </a:lnTo>
                    <a:lnTo>
                      <a:pt x="206" y="236"/>
                    </a:lnTo>
                    <a:lnTo>
                      <a:pt x="264" y="177"/>
                    </a:lnTo>
                    <a:lnTo>
                      <a:pt x="264" y="147"/>
                    </a:lnTo>
                    <a:lnTo>
                      <a:pt x="294" y="88"/>
                    </a:lnTo>
                    <a:lnTo>
                      <a:pt x="294" y="58"/>
                    </a:lnTo>
                    <a:close/>
                  </a:path>
                </a:pathLst>
              </a:custGeom>
              <a:solidFill>
                <a:srgbClr val="FED9A6"/>
              </a:solidFill>
              <a:ln w="9525">
                <a:noFill/>
                <a:round/>
                <a:headEnd/>
                <a:tailEnd/>
              </a:ln>
            </p:spPr>
            <p:txBody>
              <a:bodyPr/>
              <a:lstStyle/>
              <a:p>
                <a:endParaRPr lang="en-GB"/>
              </a:p>
            </p:txBody>
          </p:sp>
          <p:sp>
            <p:nvSpPr>
              <p:cNvPr id="23712" name="Freeform 160"/>
              <p:cNvSpPr>
                <a:spLocks/>
              </p:cNvSpPr>
              <p:nvPr/>
            </p:nvSpPr>
            <p:spPr bwMode="auto">
              <a:xfrm>
                <a:off x="2776" y="3363"/>
                <a:ext cx="29" cy="15"/>
              </a:xfrm>
              <a:custGeom>
                <a:avLst/>
                <a:gdLst/>
                <a:ahLst/>
                <a:cxnLst>
                  <a:cxn ang="0">
                    <a:pos x="119" y="0"/>
                  </a:cxn>
                  <a:cxn ang="0">
                    <a:pos x="0" y="0"/>
                  </a:cxn>
                  <a:cxn ang="0">
                    <a:pos x="0" y="30"/>
                  </a:cxn>
                  <a:cxn ang="0">
                    <a:pos x="30" y="30"/>
                  </a:cxn>
                  <a:cxn ang="0">
                    <a:pos x="58" y="57"/>
                  </a:cxn>
                  <a:cxn ang="0">
                    <a:pos x="119" y="57"/>
                  </a:cxn>
                  <a:cxn ang="0">
                    <a:pos x="119" y="0"/>
                  </a:cxn>
                </a:cxnLst>
                <a:rect l="0" t="0" r="r" b="b"/>
                <a:pathLst>
                  <a:path w="119" h="57">
                    <a:moveTo>
                      <a:pt x="119" y="0"/>
                    </a:moveTo>
                    <a:lnTo>
                      <a:pt x="0" y="0"/>
                    </a:lnTo>
                    <a:lnTo>
                      <a:pt x="0" y="30"/>
                    </a:lnTo>
                    <a:lnTo>
                      <a:pt x="30" y="30"/>
                    </a:lnTo>
                    <a:lnTo>
                      <a:pt x="58" y="57"/>
                    </a:lnTo>
                    <a:lnTo>
                      <a:pt x="119" y="57"/>
                    </a:lnTo>
                    <a:lnTo>
                      <a:pt x="119" y="0"/>
                    </a:lnTo>
                    <a:close/>
                  </a:path>
                </a:pathLst>
              </a:custGeom>
              <a:solidFill>
                <a:srgbClr val="FED9A6"/>
              </a:solidFill>
              <a:ln w="9525">
                <a:noFill/>
                <a:round/>
                <a:headEnd/>
                <a:tailEnd/>
              </a:ln>
            </p:spPr>
            <p:txBody>
              <a:bodyPr/>
              <a:lstStyle/>
              <a:p>
                <a:endParaRPr lang="en-GB"/>
              </a:p>
            </p:txBody>
          </p:sp>
          <p:sp>
            <p:nvSpPr>
              <p:cNvPr id="23713" name="Freeform 161"/>
              <p:cNvSpPr>
                <a:spLocks/>
              </p:cNvSpPr>
              <p:nvPr/>
            </p:nvSpPr>
            <p:spPr bwMode="auto">
              <a:xfrm>
                <a:off x="3109" y="3111"/>
                <a:ext cx="67" cy="141"/>
              </a:xfrm>
              <a:custGeom>
                <a:avLst/>
                <a:gdLst/>
                <a:ahLst/>
                <a:cxnLst>
                  <a:cxn ang="0">
                    <a:pos x="118" y="118"/>
                  </a:cxn>
                  <a:cxn ang="0">
                    <a:pos x="89" y="118"/>
                  </a:cxn>
                  <a:cxn ang="0">
                    <a:pos x="59" y="149"/>
                  </a:cxn>
                  <a:cxn ang="0">
                    <a:pos x="29" y="149"/>
                  </a:cxn>
                  <a:cxn ang="0">
                    <a:pos x="29" y="179"/>
                  </a:cxn>
                  <a:cxn ang="0">
                    <a:pos x="0" y="209"/>
                  </a:cxn>
                  <a:cxn ang="0">
                    <a:pos x="29" y="237"/>
                  </a:cxn>
                  <a:cxn ang="0">
                    <a:pos x="0" y="267"/>
                  </a:cxn>
                  <a:cxn ang="0">
                    <a:pos x="0" y="297"/>
                  </a:cxn>
                  <a:cxn ang="0">
                    <a:pos x="29" y="297"/>
                  </a:cxn>
                  <a:cxn ang="0">
                    <a:pos x="0" y="327"/>
                  </a:cxn>
                  <a:cxn ang="0">
                    <a:pos x="29" y="356"/>
                  </a:cxn>
                  <a:cxn ang="0">
                    <a:pos x="59" y="356"/>
                  </a:cxn>
                  <a:cxn ang="0">
                    <a:pos x="59" y="386"/>
                  </a:cxn>
                  <a:cxn ang="0">
                    <a:pos x="29" y="415"/>
                  </a:cxn>
                  <a:cxn ang="0">
                    <a:pos x="59" y="445"/>
                  </a:cxn>
                  <a:cxn ang="0">
                    <a:pos x="59" y="504"/>
                  </a:cxn>
                  <a:cxn ang="0">
                    <a:pos x="118" y="504"/>
                  </a:cxn>
                  <a:cxn ang="0">
                    <a:pos x="147" y="534"/>
                  </a:cxn>
                  <a:cxn ang="0">
                    <a:pos x="147" y="565"/>
                  </a:cxn>
                  <a:cxn ang="0">
                    <a:pos x="177" y="534"/>
                  </a:cxn>
                  <a:cxn ang="0">
                    <a:pos x="177" y="504"/>
                  </a:cxn>
                  <a:cxn ang="0">
                    <a:pos x="207" y="445"/>
                  </a:cxn>
                  <a:cxn ang="0">
                    <a:pos x="207" y="356"/>
                  </a:cxn>
                  <a:cxn ang="0">
                    <a:pos x="266" y="297"/>
                  </a:cxn>
                  <a:cxn ang="0">
                    <a:pos x="266" y="237"/>
                  </a:cxn>
                  <a:cxn ang="0">
                    <a:pos x="237" y="209"/>
                  </a:cxn>
                  <a:cxn ang="0">
                    <a:pos x="237" y="0"/>
                  </a:cxn>
                  <a:cxn ang="0">
                    <a:pos x="207" y="0"/>
                  </a:cxn>
                  <a:cxn ang="0">
                    <a:pos x="207" y="61"/>
                  </a:cxn>
                  <a:cxn ang="0">
                    <a:pos x="177" y="90"/>
                  </a:cxn>
                  <a:cxn ang="0">
                    <a:pos x="147" y="90"/>
                  </a:cxn>
                  <a:cxn ang="0">
                    <a:pos x="118" y="118"/>
                  </a:cxn>
                </a:cxnLst>
                <a:rect l="0" t="0" r="r" b="b"/>
                <a:pathLst>
                  <a:path w="266" h="565">
                    <a:moveTo>
                      <a:pt x="118" y="118"/>
                    </a:moveTo>
                    <a:lnTo>
                      <a:pt x="89" y="118"/>
                    </a:lnTo>
                    <a:lnTo>
                      <a:pt x="59" y="149"/>
                    </a:lnTo>
                    <a:lnTo>
                      <a:pt x="29" y="149"/>
                    </a:lnTo>
                    <a:lnTo>
                      <a:pt x="29" y="179"/>
                    </a:lnTo>
                    <a:lnTo>
                      <a:pt x="0" y="209"/>
                    </a:lnTo>
                    <a:lnTo>
                      <a:pt x="29" y="237"/>
                    </a:lnTo>
                    <a:lnTo>
                      <a:pt x="0" y="267"/>
                    </a:lnTo>
                    <a:lnTo>
                      <a:pt x="0" y="297"/>
                    </a:lnTo>
                    <a:lnTo>
                      <a:pt x="29" y="297"/>
                    </a:lnTo>
                    <a:lnTo>
                      <a:pt x="0" y="327"/>
                    </a:lnTo>
                    <a:lnTo>
                      <a:pt x="29" y="356"/>
                    </a:lnTo>
                    <a:lnTo>
                      <a:pt x="59" y="356"/>
                    </a:lnTo>
                    <a:lnTo>
                      <a:pt x="59" y="386"/>
                    </a:lnTo>
                    <a:lnTo>
                      <a:pt x="29" y="415"/>
                    </a:lnTo>
                    <a:lnTo>
                      <a:pt x="59" y="445"/>
                    </a:lnTo>
                    <a:lnTo>
                      <a:pt x="59" y="504"/>
                    </a:lnTo>
                    <a:lnTo>
                      <a:pt x="118" y="504"/>
                    </a:lnTo>
                    <a:lnTo>
                      <a:pt x="147" y="534"/>
                    </a:lnTo>
                    <a:lnTo>
                      <a:pt x="147" y="565"/>
                    </a:lnTo>
                    <a:lnTo>
                      <a:pt x="177" y="534"/>
                    </a:lnTo>
                    <a:lnTo>
                      <a:pt x="177" y="504"/>
                    </a:lnTo>
                    <a:lnTo>
                      <a:pt x="207" y="445"/>
                    </a:lnTo>
                    <a:lnTo>
                      <a:pt x="207" y="356"/>
                    </a:lnTo>
                    <a:lnTo>
                      <a:pt x="266" y="297"/>
                    </a:lnTo>
                    <a:lnTo>
                      <a:pt x="266" y="237"/>
                    </a:lnTo>
                    <a:lnTo>
                      <a:pt x="237" y="209"/>
                    </a:lnTo>
                    <a:lnTo>
                      <a:pt x="237" y="0"/>
                    </a:lnTo>
                    <a:lnTo>
                      <a:pt x="207" y="0"/>
                    </a:lnTo>
                    <a:lnTo>
                      <a:pt x="207" y="61"/>
                    </a:lnTo>
                    <a:lnTo>
                      <a:pt x="177" y="90"/>
                    </a:lnTo>
                    <a:lnTo>
                      <a:pt x="147" y="90"/>
                    </a:lnTo>
                    <a:lnTo>
                      <a:pt x="118" y="118"/>
                    </a:lnTo>
                    <a:close/>
                  </a:path>
                </a:pathLst>
              </a:custGeom>
              <a:solidFill>
                <a:srgbClr val="B3B136"/>
              </a:solidFill>
              <a:ln w="9525">
                <a:noFill/>
                <a:round/>
                <a:headEnd/>
                <a:tailEnd/>
              </a:ln>
            </p:spPr>
            <p:txBody>
              <a:bodyPr/>
              <a:lstStyle/>
              <a:p>
                <a:endParaRPr lang="en-GB"/>
              </a:p>
            </p:txBody>
          </p:sp>
          <p:sp>
            <p:nvSpPr>
              <p:cNvPr id="23714" name="Freeform 162"/>
              <p:cNvSpPr>
                <a:spLocks/>
              </p:cNvSpPr>
              <p:nvPr/>
            </p:nvSpPr>
            <p:spPr bwMode="auto">
              <a:xfrm>
                <a:off x="3213" y="3119"/>
                <a:ext cx="22" cy="15"/>
              </a:xfrm>
              <a:custGeom>
                <a:avLst/>
                <a:gdLst/>
                <a:ahLst/>
                <a:cxnLst>
                  <a:cxn ang="0">
                    <a:pos x="89" y="59"/>
                  </a:cxn>
                  <a:cxn ang="0">
                    <a:pos x="89" y="0"/>
                  </a:cxn>
                  <a:cxn ang="0">
                    <a:pos x="61" y="30"/>
                  </a:cxn>
                  <a:cxn ang="0">
                    <a:pos x="30" y="30"/>
                  </a:cxn>
                  <a:cxn ang="0">
                    <a:pos x="0" y="59"/>
                  </a:cxn>
                  <a:cxn ang="0">
                    <a:pos x="89" y="59"/>
                  </a:cxn>
                </a:cxnLst>
                <a:rect l="0" t="0" r="r" b="b"/>
                <a:pathLst>
                  <a:path w="89" h="59">
                    <a:moveTo>
                      <a:pt x="89" y="59"/>
                    </a:moveTo>
                    <a:lnTo>
                      <a:pt x="89" y="0"/>
                    </a:lnTo>
                    <a:lnTo>
                      <a:pt x="61" y="30"/>
                    </a:lnTo>
                    <a:lnTo>
                      <a:pt x="30" y="30"/>
                    </a:lnTo>
                    <a:lnTo>
                      <a:pt x="0" y="59"/>
                    </a:lnTo>
                    <a:lnTo>
                      <a:pt x="89" y="59"/>
                    </a:lnTo>
                    <a:close/>
                  </a:path>
                </a:pathLst>
              </a:custGeom>
              <a:solidFill>
                <a:srgbClr val="FFFF7F"/>
              </a:solidFill>
              <a:ln w="9525">
                <a:noFill/>
                <a:round/>
                <a:headEnd/>
                <a:tailEnd/>
              </a:ln>
            </p:spPr>
            <p:txBody>
              <a:bodyPr/>
              <a:lstStyle/>
              <a:p>
                <a:endParaRPr lang="en-GB"/>
              </a:p>
            </p:txBody>
          </p:sp>
          <p:sp>
            <p:nvSpPr>
              <p:cNvPr id="23715" name="Freeform 163"/>
              <p:cNvSpPr>
                <a:spLocks/>
              </p:cNvSpPr>
              <p:nvPr/>
            </p:nvSpPr>
            <p:spPr bwMode="auto">
              <a:xfrm>
                <a:off x="3072" y="3259"/>
                <a:ext cx="119" cy="200"/>
              </a:xfrm>
              <a:custGeom>
                <a:avLst/>
                <a:gdLst/>
                <a:ahLst/>
                <a:cxnLst>
                  <a:cxn ang="0">
                    <a:pos x="325" y="0"/>
                  </a:cxn>
                  <a:cxn ang="0">
                    <a:pos x="295" y="0"/>
                  </a:cxn>
                  <a:cxn ang="0">
                    <a:pos x="207" y="91"/>
                  </a:cxn>
                  <a:cxn ang="0">
                    <a:pos x="207" y="119"/>
                  </a:cxn>
                  <a:cxn ang="0">
                    <a:pos x="148" y="119"/>
                  </a:cxn>
                  <a:cxn ang="0">
                    <a:pos x="118" y="148"/>
                  </a:cxn>
                  <a:cxn ang="0">
                    <a:pos x="57" y="119"/>
                  </a:cxn>
                  <a:cxn ang="0">
                    <a:pos x="30" y="119"/>
                  </a:cxn>
                  <a:cxn ang="0">
                    <a:pos x="30" y="148"/>
                  </a:cxn>
                  <a:cxn ang="0">
                    <a:pos x="0" y="179"/>
                  </a:cxn>
                  <a:cxn ang="0">
                    <a:pos x="30" y="209"/>
                  </a:cxn>
                  <a:cxn ang="0">
                    <a:pos x="30" y="237"/>
                  </a:cxn>
                  <a:cxn ang="0">
                    <a:pos x="57" y="237"/>
                  </a:cxn>
                  <a:cxn ang="0">
                    <a:pos x="88" y="267"/>
                  </a:cxn>
                  <a:cxn ang="0">
                    <a:pos x="88" y="298"/>
                  </a:cxn>
                  <a:cxn ang="0">
                    <a:pos x="118" y="328"/>
                  </a:cxn>
                  <a:cxn ang="0">
                    <a:pos x="88" y="328"/>
                  </a:cxn>
                  <a:cxn ang="0">
                    <a:pos x="88" y="355"/>
                  </a:cxn>
                  <a:cxn ang="0">
                    <a:pos x="118" y="386"/>
                  </a:cxn>
                  <a:cxn ang="0">
                    <a:pos x="88" y="416"/>
                  </a:cxn>
                  <a:cxn ang="0">
                    <a:pos x="88" y="446"/>
                  </a:cxn>
                  <a:cxn ang="0">
                    <a:pos x="118" y="473"/>
                  </a:cxn>
                  <a:cxn ang="0">
                    <a:pos x="118" y="534"/>
                  </a:cxn>
                  <a:cxn ang="0">
                    <a:pos x="88" y="504"/>
                  </a:cxn>
                  <a:cxn ang="0">
                    <a:pos x="88" y="741"/>
                  </a:cxn>
                  <a:cxn ang="0">
                    <a:pos x="57" y="741"/>
                  </a:cxn>
                  <a:cxn ang="0">
                    <a:pos x="88" y="771"/>
                  </a:cxn>
                  <a:cxn ang="0">
                    <a:pos x="118" y="741"/>
                  </a:cxn>
                  <a:cxn ang="0">
                    <a:pos x="148" y="801"/>
                  </a:cxn>
                  <a:cxn ang="0">
                    <a:pos x="177" y="771"/>
                  </a:cxn>
                  <a:cxn ang="0">
                    <a:pos x="207" y="801"/>
                  </a:cxn>
                  <a:cxn ang="0">
                    <a:pos x="237" y="771"/>
                  </a:cxn>
                  <a:cxn ang="0">
                    <a:pos x="266" y="771"/>
                  </a:cxn>
                  <a:cxn ang="0">
                    <a:pos x="266" y="682"/>
                  </a:cxn>
                  <a:cxn ang="0">
                    <a:pos x="325" y="682"/>
                  </a:cxn>
                  <a:cxn ang="0">
                    <a:pos x="355" y="711"/>
                  </a:cxn>
                  <a:cxn ang="0">
                    <a:pos x="385" y="711"/>
                  </a:cxn>
                  <a:cxn ang="0">
                    <a:pos x="414" y="682"/>
                  </a:cxn>
                  <a:cxn ang="0">
                    <a:pos x="414" y="564"/>
                  </a:cxn>
                  <a:cxn ang="0">
                    <a:pos x="444" y="564"/>
                  </a:cxn>
                  <a:cxn ang="0">
                    <a:pos x="444" y="386"/>
                  </a:cxn>
                  <a:cxn ang="0">
                    <a:pos x="414" y="355"/>
                  </a:cxn>
                  <a:cxn ang="0">
                    <a:pos x="414" y="328"/>
                  </a:cxn>
                  <a:cxn ang="0">
                    <a:pos x="473" y="267"/>
                  </a:cxn>
                  <a:cxn ang="0">
                    <a:pos x="473" y="209"/>
                  </a:cxn>
                  <a:cxn ang="0">
                    <a:pos x="444" y="209"/>
                  </a:cxn>
                  <a:cxn ang="0">
                    <a:pos x="444" y="119"/>
                  </a:cxn>
                  <a:cxn ang="0">
                    <a:pos x="385" y="119"/>
                  </a:cxn>
                  <a:cxn ang="0">
                    <a:pos x="414" y="91"/>
                  </a:cxn>
                  <a:cxn ang="0">
                    <a:pos x="325" y="0"/>
                  </a:cxn>
                </a:cxnLst>
                <a:rect l="0" t="0" r="r" b="b"/>
                <a:pathLst>
                  <a:path w="473" h="801">
                    <a:moveTo>
                      <a:pt x="325" y="0"/>
                    </a:moveTo>
                    <a:lnTo>
                      <a:pt x="295" y="0"/>
                    </a:lnTo>
                    <a:lnTo>
                      <a:pt x="207" y="91"/>
                    </a:lnTo>
                    <a:lnTo>
                      <a:pt x="207" y="119"/>
                    </a:lnTo>
                    <a:lnTo>
                      <a:pt x="148" y="119"/>
                    </a:lnTo>
                    <a:lnTo>
                      <a:pt x="118" y="148"/>
                    </a:lnTo>
                    <a:lnTo>
                      <a:pt x="57" y="119"/>
                    </a:lnTo>
                    <a:lnTo>
                      <a:pt x="30" y="119"/>
                    </a:lnTo>
                    <a:lnTo>
                      <a:pt x="30" y="148"/>
                    </a:lnTo>
                    <a:lnTo>
                      <a:pt x="0" y="179"/>
                    </a:lnTo>
                    <a:lnTo>
                      <a:pt x="30" y="209"/>
                    </a:lnTo>
                    <a:lnTo>
                      <a:pt x="30" y="237"/>
                    </a:lnTo>
                    <a:lnTo>
                      <a:pt x="57" y="237"/>
                    </a:lnTo>
                    <a:lnTo>
                      <a:pt x="88" y="267"/>
                    </a:lnTo>
                    <a:lnTo>
                      <a:pt x="88" y="298"/>
                    </a:lnTo>
                    <a:lnTo>
                      <a:pt x="118" y="328"/>
                    </a:lnTo>
                    <a:lnTo>
                      <a:pt x="88" y="328"/>
                    </a:lnTo>
                    <a:lnTo>
                      <a:pt x="88" y="355"/>
                    </a:lnTo>
                    <a:lnTo>
                      <a:pt x="118" y="386"/>
                    </a:lnTo>
                    <a:lnTo>
                      <a:pt x="88" y="416"/>
                    </a:lnTo>
                    <a:lnTo>
                      <a:pt x="88" y="446"/>
                    </a:lnTo>
                    <a:lnTo>
                      <a:pt x="118" y="473"/>
                    </a:lnTo>
                    <a:lnTo>
                      <a:pt x="118" y="534"/>
                    </a:lnTo>
                    <a:lnTo>
                      <a:pt x="88" y="504"/>
                    </a:lnTo>
                    <a:lnTo>
                      <a:pt x="88" y="741"/>
                    </a:lnTo>
                    <a:lnTo>
                      <a:pt x="57" y="741"/>
                    </a:lnTo>
                    <a:lnTo>
                      <a:pt x="88" y="771"/>
                    </a:lnTo>
                    <a:lnTo>
                      <a:pt x="118" y="741"/>
                    </a:lnTo>
                    <a:lnTo>
                      <a:pt x="148" y="801"/>
                    </a:lnTo>
                    <a:lnTo>
                      <a:pt x="177" y="771"/>
                    </a:lnTo>
                    <a:lnTo>
                      <a:pt x="207" y="801"/>
                    </a:lnTo>
                    <a:lnTo>
                      <a:pt x="237" y="771"/>
                    </a:lnTo>
                    <a:lnTo>
                      <a:pt x="266" y="771"/>
                    </a:lnTo>
                    <a:lnTo>
                      <a:pt x="266" y="682"/>
                    </a:lnTo>
                    <a:lnTo>
                      <a:pt x="325" y="682"/>
                    </a:lnTo>
                    <a:lnTo>
                      <a:pt x="355" y="711"/>
                    </a:lnTo>
                    <a:lnTo>
                      <a:pt x="385" y="711"/>
                    </a:lnTo>
                    <a:lnTo>
                      <a:pt x="414" y="682"/>
                    </a:lnTo>
                    <a:lnTo>
                      <a:pt x="414" y="564"/>
                    </a:lnTo>
                    <a:lnTo>
                      <a:pt x="444" y="564"/>
                    </a:lnTo>
                    <a:lnTo>
                      <a:pt x="444" y="386"/>
                    </a:lnTo>
                    <a:lnTo>
                      <a:pt x="414" y="355"/>
                    </a:lnTo>
                    <a:lnTo>
                      <a:pt x="414" y="328"/>
                    </a:lnTo>
                    <a:lnTo>
                      <a:pt x="473" y="267"/>
                    </a:lnTo>
                    <a:lnTo>
                      <a:pt x="473" y="209"/>
                    </a:lnTo>
                    <a:lnTo>
                      <a:pt x="444" y="209"/>
                    </a:lnTo>
                    <a:lnTo>
                      <a:pt x="444" y="119"/>
                    </a:lnTo>
                    <a:lnTo>
                      <a:pt x="385" y="119"/>
                    </a:lnTo>
                    <a:lnTo>
                      <a:pt x="414" y="91"/>
                    </a:lnTo>
                    <a:lnTo>
                      <a:pt x="325" y="0"/>
                    </a:lnTo>
                    <a:close/>
                  </a:path>
                </a:pathLst>
              </a:custGeom>
              <a:solidFill>
                <a:srgbClr val="FFFF7F"/>
              </a:solidFill>
              <a:ln w="9525">
                <a:noFill/>
                <a:round/>
                <a:headEnd/>
                <a:tailEnd/>
              </a:ln>
            </p:spPr>
            <p:txBody>
              <a:bodyPr/>
              <a:lstStyle/>
              <a:p>
                <a:endParaRPr lang="en-GB"/>
              </a:p>
            </p:txBody>
          </p:sp>
          <p:sp>
            <p:nvSpPr>
              <p:cNvPr id="23716" name="Freeform 164"/>
              <p:cNvSpPr>
                <a:spLocks/>
              </p:cNvSpPr>
              <p:nvPr/>
            </p:nvSpPr>
            <p:spPr bwMode="auto">
              <a:xfrm>
                <a:off x="3339" y="3637"/>
                <a:ext cx="7" cy="7"/>
              </a:xfrm>
              <a:custGeom>
                <a:avLst/>
                <a:gdLst/>
                <a:ahLst/>
                <a:cxnLst>
                  <a:cxn ang="0">
                    <a:pos x="29" y="31"/>
                  </a:cxn>
                  <a:cxn ang="0">
                    <a:pos x="29" y="0"/>
                  </a:cxn>
                  <a:cxn ang="0">
                    <a:pos x="0" y="0"/>
                  </a:cxn>
                  <a:cxn ang="0">
                    <a:pos x="29" y="31"/>
                  </a:cxn>
                </a:cxnLst>
                <a:rect l="0" t="0" r="r" b="b"/>
                <a:pathLst>
                  <a:path w="29" h="31">
                    <a:moveTo>
                      <a:pt x="29" y="31"/>
                    </a:moveTo>
                    <a:lnTo>
                      <a:pt x="29" y="0"/>
                    </a:lnTo>
                    <a:lnTo>
                      <a:pt x="0" y="0"/>
                    </a:lnTo>
                    <a:lnTo>
                      <a:pt x="29" y="31"/>
                    </a:lnTo>
                    <a:close/>
                  </a:path>
                </a:pathLst>
              </a:custGeom>
              <a:solidFill>
                <a:srgbClr val="FFFF7F"/>
              </a:solidFill>
              <a:ln w="9525">
                <a:noFill/>
                <a:round/>
                <a:headEnd/>
                <a:tailEnd/>
              </a:ln>
            </p:spPr>
            <p:txBody>
              <a:bodyPr/>
              <a:lstStyle/>
              <a:p>
                <a:endParaRPr lang="en-GB"/>
              </a:p>
            </p:txBody>
          </p:sp>
          <p:sp>
            <p:nvSpPr>
              <p:cNvPr id="23717" name="Freeform 165"/>
              <p:cNvSpPr>
                <a:spLocks/>
              </p:cNvSpPr>
              <p:nvPr/>
            </p:nvSpPr>
            <p:spPr bwMode="auto">
              <a:xfrm>
                <a:off x="2939" y="1661"/>
                <a:ext cx="14" cy="15"/>
              </a:xfrm>
              <a:custGeom>
                <a:avLst/>
                <a:gdLst/>
                <a:ahLst/>
                <a:cxnLst>
                  <a:cxn ang="0">
                    <a:pos x="28" y="0"/>
                  </a:cxn>
                  <a:cxn ang="0">
                    <a:pos x="0" y="27"/>
                  </a:cxn>
                  <a:cxn ang="0">
                    <a:pos x="28" y="27"/>
                  </a:cxn>
                  <a:cxn ang="0">
                    <a:pos x="28" y="57"/>
                  </a:cxn>
                  <a:cxn ang="0">
                    <a:pos x="58" y="27"/>
                  </a:cxn>
                  <a:cxn ang="0">
                    <a:pos x="28" y="0"/>
                  </a:cxn>
                </a:cxnLst>
                <a:rect l="0" t="0" r="r" b="b"/>
                <a:pathLst>
                  <a:path w="58" h="57">
                    <a:moveTo>
                      <a:pt x="28" y="0"/>
                    </a:moveTo>
                    <a:lnTo>
                      <a:pt x="0" y="27"/>
                    </a:lnTo>
                    <a:lnTo>
                      <a:pt x="28" y="27"/>
                    </a:lnTo>
                    <a:lnTo>
                      <a:pt x="28" y="57"/>
                    </a:lnTo>
                    <a:lnTo>
                      <a:pt x="58" y="27"/>
                    </a:lnTo>
                    <a:lnTo>
                      <a:pt x="28" y="0"/>
                    </a:lnTo>
                  </a:path>
                </a:pathLst>
              </a:custGeom>
              <a:noFill/>
              <a:ln w="1588">
                <a:solidFill>
                  <a:srgbClr val="000000"/>
                </a:solidFill>
                <a:prstDash val="solid"/>
                <a:round/>
                <a:headEnd/>
                <a:tailEnd/>
              </a:ln>
            </p:spPr>
            <p:txBody>
              <a:bodyPr/>
              <a:lstStyle/>
              <a:p>
                <a:endParaRPr lang="en-GB"/>
              </a:p>
            </p:txBody>
          </p:sp>
          <p:sp>
            <p:nvSpPr>
              <p:cNvPr id="23718" name="Freeform 166"/>
              <p:cNvSpPr>
                <a:spLocks/>
              </p:cNvSpPr>
              <p:nvPr/>
            </p:nvSpPr>
            <p:spPr bwMode="auto">
              <a:xfrm>
                <a:off x="5547" y="884"/>
                <a:ext cx="14" cy="7"/>
              </a:xfrm>
              <a:custGeom>
                <a:avLst/>
                <a:gdLst/>
                <a:ahLst/>
                <a:cxnLst>
                  <a:cxn ang="0">
                    <a:pos x="0" y="30"/>
                  </a:cxn>
                  <a:cxn ang="0">
                    <a:pos x="58" y="30"/>
                  </a:cxn>
                  <a:cxn ang="0">
                    <a:pos x="0" y="0"/>
                  </a:cxn>
                  <a:cxn ang="0">
                    <a:pos x="0" y="30"/>
                  </a:cxn>
                </a:cxnLst>
                <a:rect l="0" t="0" r="r" b="b"/>
                <a:pathLst>
                  <a:path w="58" h="30">
                    <a:moveTo>
                      <a:pt x="0" y="30"/>
                    </a:moveTo>
                    <a:lnTo>
                      <a:pt x="58" y="30"/>
                    </a:lnTo>
                    <a:lnTo>
                      <a:pt x="0" y="0"/>
                    </a:lnTo>
                    <a:lnTo>
                      <a:pt x="0" y="30"/>
                    </a:lnTo>
                  </a:path>
                </a:pathLst>
              </a:custGeom>
              <a:noFill/>
              <a:ln w="1588">
                <a:solidFill>
                  <a:srgbClr val="000000"/>
                </a:solidFill>
                <a:prstDash val="solid"/>
                <a:round/>
                <a:headEnd/>
                <a:tailEnd/>
              </a:ln>
            </p:spPr>
            <p:txBody>
              <a:bodyPr/>
              <a:lstStyle/>
              <a:p>
                <a:endParaRPr lang="en-GB"/>
              </a:p>
            </p:txBody>
          </p:sp>
          <p:sp>
            <p:nvSpPr>
              <p:cNvPr id="23719" name="Freeform 167"/>
              <p:cNvSpPr>
                <a:spLocks/>
              </p:cNvSpPr>
              <p:nvPr/>
            </p:nvSpPr>
            <p:spPr bwMode="auto">
              <a:xfrm>
                <a:off x="5458" y="1047"/>
                <a:ext cx="318" cy="59"/>
              </a:xfrm>
              <a:custGeom>
                <a:avLst/>
                <a:gdLst/>
                <a:ahLst/>
                <a:cxnLst>
                  <a:cxn ang="0">
                    <a:pos x="28" y="178"/>
                  </a:cxn>
                  <a:cxn ang="0">
                    <a:pos x="0" y="148"/>
                  </a:cxn>
                  <a:cxn ang="0">
                    <a:pos x="28" y="148"/>
                  </a:cxn>
                  <a:cxn ang="0">
                    <a:pos x="58" y="118"/>
                  </a:cxn>
                  <a:cxn ang="0">
                    <a:pos x="118" y="118"/>
                  </a:cxn>
                  <a:cxn ang="0">
                    <a:pos x="147" y="148"/>
                  </a:cxn>
                  <a:cxn ang="0">
                    <a:pos x="207" y="118"/>
                  </a:cxn>
                  <a:cxn ang="0">
                    <a:pos x="325" y="118"/>
                  </a:cxn>
                  <a:cxn ang="0">
                    <a:pos x="295" y="148"/>
                  </a:cxn>
                  <a:cxn ang="0">
                    <a:pos x="325" y="178"/>
                  </a:cxn>
                  <a:cxn ang="0">
                    <a:pos x="356" y="178"/>
                  </a:cxn>
                  <a:cxn ang="0">
                    <a:pos x="384" y="148"/>
                  </a:cxn>
                  <a:cxn ang="0">
                    <a:pos x="414" y="148"/>
                  </a:cxn>
                  <a:cxn ang="0">
                    <a:pos x="384" y="118"/>
                  </a:cxn>
                  <a:cxn ang="0">
                    <a:pos x="356" y="118"/>
                  </a:cxn>
                  <a:cxn ang="0">
                    <a:pos x="325" y="90"/>
                  </a:cxn>
                  <a:cxn ang="0">
                    <a:pos x="356" y="90"/>
                  </a:cxn>
                  <a:cxn ang="0">
                    <a:pos x="384" y="60"/>
                  </a:cxn>
                  <a:cxn ang="0">
                    <a:pos x="414" y="60"/>
                  </a:cxn>
                  <a:cxn ang="0">
                    <a:pos x="445" y="30"/>
                  </a:cxn>
                  <a:cxn ang="0">
                    <a:pos x="502" y="30"/>
                  </a:cxn>
                  <a:cxn ang="0">
                    <a:pos x="532" y="0"/>
                  </a:cxn>
                  <a:cxn ang="0">
                    <a:pos x="563" y="0"/>
                  </a:cxn>
                  <a:cxn ang="0">
                    <a:pos x="593" y="30"/>
                  </a:cxn>
                  <a:cxn ang="0">
                    <a:pos x="652" y="30"/>
                  </a:cxn>
                  <a:cxn ang="0">
                    <a:pos x="652" y="90"/>
                  </a:cxn>
                  <a:cxn ang="0">
                    <a:pos x="681" y="118"/>
                  </a:cxn>
                  <a:cxn ang="0">
                    <a:pos x="681" y="148"/>
                  </a:cxn>
                  <a:cxn ang="0">
                    <a:pos x="652" y="178"/>
                  </a:cxn>
                  <a:cxn ang="0">
                    <a:pos x="621" y="148"/>
                  </a:cxn>
                  <a:cxn ang="0">
                    <a:pos x="593" y="178"/>
                  </a:cxn>
                  <a:cxn ang="0">
                    <a:pos x="563" y="178"/>
                  </a:cxn>
                  <a:cxn ang="0">
                    <a:pos x="563" y="208"/>
                  </a:cxn>
                  <a:cxn ang="0">
                    <a:pos x="739" y="208"/>
                  </a:cxn>
                  <a:cxn ang="0">
                    <a:pos x="770" y="178"/>
                  </a:cxn>
                  <a:cxn ang="0">
                    <a:pos x="770" y="208"/>
                  </a:cxn>
                  <a:cxn ang="0">
                    <a:pos x="800" y="208"/>
                  </a:cxn>
                  <a:cxn ang="0">
                    <a:pos x="828" y="178"/>
                  </a:cxn>
                  <a:cxn ang="0">
                    <a:pos x="888" y="237"/>
                  </a:cxn>
                  <a:cxn ang="0">
                    <a:pos x="918" y="208"/>
                  </a:cxn>
                  <a:cxn ang="0">
                    <a:pos x="918" y="148"/>
                  </a:cxn>
                  <a:cxn ang="0">
                    <a:pos x="977" y="118"/>
                  </a:cxn>
                  <a:cxn ang="0">
                    <a:pos x="1065" y="118"/>
                  </a:cxn>
                  <a:cxn ang="0">
                    <a:pos x="1065" y="90"/>
                  </a:cxn>
                  <a:cxn ang="0">
                    <a:pos x="1274" y="90"/>
                  </a:cxn>
                </a:cxnLst>
                <a:rect l="0" t="0" r="r" b="b"/>
                <a:pathLst>
                  <a:path w="1274" h="237">
                    <a:moveTo>
                      <a:pt x="28" y="178"/>
                    </a:moveTo>
                    <a:lnTo>
                      <a:pt x="0" y="148"/>
                    </a:lnTo>
                    <a:lnTo>
                      <a:pt x="28" y="148"/>
                    </a:lnTo>
                    <a:lnTo>
                      <a:pt x="58" y="118"/>
                    </a:lnTo>
                    <a:lnTo>
                      <a:pt x="118" y="118"/>
                    </a:lnTo>
                    <a:lnTo>
                      <a:pt x="147" y="148"/>
                    </a:lnTo>
                    <a:lnTo>
                      <a:pt x="207" y="118"/>
                    </a:lnTo>
                    <a:lnTo>
                      <a:pt x="325" y="118"/>
                    </a:lnTo>
                    <a:lnTo>
                      <a:pt x="295" y="148"/>
                    </a:lnTo>
                    <a:lnTo>
                      <a:pt x="325" y="178"/>
                    </a:lnTo>
                    <a:lnTo>
                      <a:pt x="356" y="178"/>
                    </a:lnTo>
                    <a:lnTo>
                      <a:pt x="384" y="148"/>
                    </a:lnTo>
                    <a:lnTo>
                      <a:pt x="414" y="148"/>
                    </a:lnTo>
                    <a:lnTo>
                      <a:pt x="384" y="118"/>
                    </a:lnTo>
                    <a:lnTo>
                      <a:pt x="356" y="118"/>
                    </a:lnTo>
                    <a:lnTo>
                      <a:pt x="325" y="90"/>
                    </a:lnTo>
                    <a:lnTo>
                      <a:pt x="356" y="90"/>
                    </a:lnTo>
                    <a:lnTo>
                      <a:pt x="384" y="60"/>
                    </a:lnTo>
                    <a:lnTo>
                      <a:pt x="414" y="60"/>
                    </a:lnTo>
                    <a:lnTo>
                      <a:pt x="445" y="30"/>
                    </a:lnTo>
                    <a:lnTo>
                      <a:pt x="502" y="30"/>
                    </a:lnTo>
                    <a:lnTo>
                      <a:pt x="532" y="0"/>
                    </a:lnTo>
                    <a:lnTo>
                      <a:pt x="563" y="0"/>
                    </a:lnTo>
                    <a:lnTo>
                      <a:pt x="593" y="30"/>
                    </a:lnTo>
                    <a:lnTo>
                      <a:pt x="652" y="30"/>
                    </a:lnTo>
                    <a:lnTo>
                      <a:pt x="652" y="90"/>
                    </a:lnTo>
                    <a:lnTo>
                      <a:pt x="681" y="118"/>
                    </a:lnTo>
                    <a:lnTo>
                      <a:pt x="681" y="148"/>
                    </a:lnTo>
                    <a:lnTo>
                      <a:pt x="652" y="178"/>
                    </a:lnTo>
                    <a:lnTo>
                      <a:pt x="621" y="148"/>
                    </a:lnTo>
                    <a:lnTo>
                      <a:pt x="593" y="178"/>
                    </a:lnTo>
                    <a:lnTo>
                      <a:pt x="563" y="178"/>
                    </a:lnTo>
                    <a:lnTo>
                      <a:pt x="563" y="208"/>
                    </a:lnTo>
                    <a:lnTo>
                      <a:pt x="739" y="208"/>
                    </a:lnTo>
                    <a:lnTo>
                      <a:pt x="770" y="178"/>
                    </a:lnTo>
                    <a:lnTo>
                      <a:pt x="770" y="208"/>
                    </a:lnTo>
                    <a:lnTo>
                      <a:pt x="800" y="208"/>
                    </a:lnTo>
                    <a:lnTo>
                      <a:pt x="828" y="178"/>
                    </a:lnTo>
                    <a:lnTo>
                      <a:pt x="888" y="237"/>
                    </a:lnTo>
                    <a:lnTo>
                      <a:pt x="918" y="208"/>
                    </a:lnTo>
                    <a:lnTo>
                      <a:pt x="918" y="148"/>
                    </a:lnTo>
                    <a:lnTo>
                      <a:pt x="977" y="118"/>
                    </a:lnTo>
                    <a:lnTo>
                      <a:pt x="1065" y="118"/>
                    </a:lnTo>
                    <a:lnTo>
                      <a:pt x="1065" y="90"/>
                    </a:lnTo>
                    <a:lnTo>
                      <a:pt x="1274" y="90"/>
                    </a:lnTo>
                  </a:path>
                </a:pathLst>
              </a:custGeom>
              <a:noFill/>
              <a:ln w="1588">
                <a:solidFill>
                  <a:srgbClr val="000000"/>
                </a:solidFill>
                <a:prstDash val="solid"/>
                <a:round/>
                <a:headEnd/>
                <a:tailEnd/>
              </a:ln>
            </p:spPr>
            <p:txBody>
              <a:bodyPr/>
              <a:lstStyle/>
              <a:p>
                <a:endParaRPr lang="en-GB"/>
              </a:p>
            </p:txBody>
          </p:sp>
          <p:sp>
            <p:nvSpPr>
              <p:cNvPr id="23720" name="Freeform 168"/>
              <p:cNvSpPr>
                <a:spLocks/>
              </p:cNvSpPr>
              <p:nvPr/>
            </p:nvSpPr>
            <p:spPr bwMode="auto">
              <a:xfrm>
                <a:off x="5621" y="2460"/>
                <a:ext cx="148" cy="281"/>
              </a:xfrm>
              <a:custGeom>
                <a:avLst/>
                <a:gdLst/>
                <a:ahLst/>
                <a:cxnLst>
                  <a:cxn ang="0">
                    <a:pos x="592" y="0"/>
                  </a:cxn>
                  <a:cxn ang="0">
                    <a:pos x="562" y="0"/>
                  </a:cxn>
                  <a:cxn ang="0">
                    <a:pos x="503" y="61"/>
                  </a:cxn>
                  <a:cxn ang="0">
                    <a:pos x="443" y="61"/>
                  </a:cxn>
                  <a:cxn ang="0">
                    <a:pos x="443" y="120"/>
                  </a:cxn>
                  <a:cxn ang="0">
                    <a:pos x="473" y="150"/>
                  </a:cxn>
                  <a:cxn ang="0">
                    <a:pos x="503" y="209"/>
                  </a:cxn>
                  <a:cxn ang="0">
                    <a:pos x="532" y="238"/>
                  </a:cxn>
                  <a:cxn ang="0">
                    <a:pos x="532" y="268"/>
                  </a:cxn>
                  <a:cxn ang="0">
                    <a:pos x="503" y="298"/>
                  </a:cxn>
                  <a:cxn ang="0">
                    <a:pos x="473" y="298"/>
                  </a:cxn>
                  <a:cxn ang="0">
                    <a:pos x="443" y="328"/>
                  </a:cxn>
                  <a:cxn ang="0">
                    <a:pos x="413" y="328"/>
                  </a:cxn>
                  <a:cxn ang="0">
                    <a:pos x="385" y="298"/>
                  </a:cxn>
                  <a:cxn ang="0">
                    <a:pos x="355" y="298"/>
                  </a:cxn>
                  <a:cxn ang="0">
                    <a:pos x="325" y="268"/>
                  </a:cxn>
                  <a:cxn ang="0">
                    <a:pos x="325" y="238"/>
                  </a:cxn>
                  <a:cxn ang="0">
                    <a:pos x="294" y="209"/>
                  </a:cxn>
                  <a:cxn ang="0">
                    <a:pos x="266" y="209"/>
                  </a:cxn>
                  <a:cxn ang="0">
                    <a:pos x="176" y="120"/>
                  </a:cxn>
                  <a:cxn ang="0">
                    <a:pos x="148" y="120"/>
                  </a:cxn>
                  <a:cxn ang="0">
                    <a:pos x="87" y="179"/>
                  </a:cxn>
                  <a:cxn ang="0">
                    <a:pos x="87" y="209"/>
                  </a:cxn>
                  <a:cxn ang="0">
                    <a:pos x="118" y="209"/>
                  </a:cxn>
                  <a:cxn ang="0">
                    <a:pos x="118" y="238"/>
                  </a:cxn>
                  <a:cxn ang="0">
                    <a:pos x="57" y="298"/>
                  </a:cxn>
                  <a:cxn ang="0">
                    <a:pos x="29" y="298"/>
                  </a:cxn>
                  <a:cxn ang="0">
                    <a:pos x="29" y="475"/>
                  </a:cxn>
                  <a:cxn ang="0">
                    <a:pos x="118" y="565"/>
                  </a:cxn>
                  <a:cxn ang="0">
                    <a:pos x="87" y="593"/>
                  </a:cxn>
                  <a:cxn ang="0">
                    <a:pos x="57" y="593"/>
                  </a:cxn>
                  <a:cxn ang="0">
                    <a:pos x="57" y="623"/>
                  </a:cxn>
                  <a:cxn ang="0">
                    <a:pos x="29" y="654"/>
                  </a:cxn>
                  <a:cxn ang="0">
                    <a:pos x="29" y="741"/>
                  </a:cxn>
                  <a:cxn ang="0">
                    <a:pos x="0" y="772"/>
                  </a:cxn>
                  <a:cxn ang="0">
                    <a:pos x="29" y="802"/>
                  </a:cxn>
                  <a:cxn ang="0">
                    <a:pos x="87" y="802"/>
                  </a:cxn>
                  <a:cxn ang="0">
                    <a:pos x="118" y="829"/>
                  </a:cxn>
                  <a:cxn ang="0">
                    <a:pos x="176" y="829"/>
                  </a:cxn>
                  <a:cxn ang="0">
                    <a:pos x="176" y="890"/>
                  </a:cxn>
                  <a:cxn ang="0">
                    <a:pos x="207" y="920"/>
                  </a:cxn>
                  <a:cxn ang="0">
                    <a:pos x="176" y="920"/>
                  </a:cxn>
                  <a:cxn ang="0">
                    <a:pos x="207" y="949"/>
                  </a:cxn>
                  <a:cxn ang="0">
                    <a:pos x="207" y="979"/>
                  </a:cxn>
                  <a:cxn ang="0">
                    <a:pos x="266" y="1038"/>
                  </a:cxn>
                  <a:cxn ang="0">
                    <a:pos x="294" y="979"/>
                  </a:cxn>
                  <a:cxn ang="0">
                    <a:pos x="325" y="979"/>
                  </a:cxn>
                  <a:cxn ang="0">
                    <a:pos x="325" y="1008"/>
                  </a:cxn>
                  <a:cxn ang="0">
                    <a:pos x="473" y="1008"/>
                  </a:cxn>
                  <a:cxn ang="0">
                    <a:pos x="532" y="1038"/>
                  </a:cxn>
                  <a:cxn ang="0">
                    <a:pos x="532" y="1067"/>
                  </a:cxn>
                  <a:cxn ang="0">
                    <a:pos x="592" y="1127"/>
                  </a:cxn>
                </a:cxnLst>
                <a:rect l="0" t="0" r="r" b="b"/>
                <a:pathLst>
                  <a:path w="592" h="1127">
                    <a:moveTo>
                      <a:pt x="592" y="0"/>
                    </a:moveTo>
                    <a:lnTo>
                      <a:pt x="562" y="0"/>
                    </a:lnTo>
                    <a:lnTo>
                      <a:pt x="503" y="61"/>
                    </a:lnTo>
                    <a:lnTo>
                      <a:pt x="443" y="61"/>
                    </a:lnTo>
                    <a:lnTo>
                      <a:pt x="443" y="120"/>
                    </a:lnTo>
                    <a:lnTo>
                      <a:pt x="473" y="150"/>
                    </a:lnTo>
                    <a:lnTo>
                      <a:pt x="503" y="209"/>
                    </a:lnTo>
                    <a:lnTo>
                      <a:pt x="532" y="238"/>
                    </a:lnTo>
                    <a:lnTo>
                      <a:pt x="532" y="268"/>
                    </a:lnTo>
                    <a:lnTo>
                      <a:pt x="503" y="298"/>
                    </a:lnTo>
                    <a:lnTo>
                      <a:pt x="473" y="298"/>
                    </a:lnTo>
                    <a:lnTo>
                      <a:pt x="443" y="328"/>
                    </a:lnTo>
                    <a:lnTo>
                      <a:pt x="413" y="328"/>
                    </a:lnTo>
                    <a:lnTo>
                      <a:pt x="385" y="298"/>
                    </a:lnTo>
                    <a:lnTo>
                      <a:pt x="355" y="298"/>
                    </a:lnTo>
                    <a:lnTo>
                      <a:pt x="325" y="268"/>
                    </a:lnTo>
                    <a:lnTo>
                      <a:pt x="325" y="238"/>
                    </a:lnTo>
                    <a:lnTo>
                      <a:pt x="294" y="209"/>
                    </a:lnTo>
                    <a:lnTo>
                      <a:pt x="266" y="209"/>
                    </a:lnTo>
                    <a:lnTo>
                      <a:pt x="176" y="120"/>
                    </a:lnTo>
                    <a:lnTo>
                      <a:pt x="148" y="120"/>
                    </a:lnTo>
                    <a:lnTo>
                      <a:pt x="87" y="179"/>
                    </a:lnTo>
                    <a:lnTo>
                      <a:pt x="87" y="209"/>
                    </a:lnTo>
                    <a:lnTo>
                      <a:pt x="118" y="209"/>
                    </a:lnTo>
                    <a:lnTo>
                      <a:pt x="118" y="238"/>
                    </a:lnTo>
                    <a:lnTo>
                      <a:pt x="57" y="298"/>
                    </a:lnTo>
                    <a:lnTo>
                      <a:pt x="29" y="298"/>
                    </a:lnTo>
                    <a:lnTo>
                      <a:pt x="29" y="475"/>
                    </a:lnTo>
                    <a:lnTo>
                      <a:pt x="118" y="565"/>
                    </a:lnTo>
                    <a:lnTo>
                      <a:pt x="87" y="593"/>
                    </a:lnTo>
                    <a:lnTo>
                      <a:pt x="57" y="593"/>
                    </a:lnTo>
                    <a:lnTo>
                      <a:pt x="57" y="623"/>
                    </a:lnTo>
                    <a:lnTo>
                      <a:pt x="29" y="654"/>
                    </a:lnTo>
                    <a:lnTo>
                      <a:pt x="29" y="741"/>
                    </a:lnTo>
                    <a:lnTo>
                      <a:pt x="0" y="772"/>
                    </a:lnTo>
                    <a:lnTo>
                      <a:pt x="29" y="802"/>
                    </a:lnTo>
                    <a:lnTo>
                      <a:pt x="87" y="802"/>
                    </a:lnTo>
                    <a:lnTo>
                      <a:pt x="118" y="829"/>
                    </a:lnTo>
                    <a:lnTo>
                      <a:pt x="176" y="829"/>
                    </a:lnTo>
                    <a:lnTo>
                      <a:pt x="176" y="890"/>
                    </a:lnTo>
                    <a:lnTo>
                      <a:pt x="207" y="920"/>
                    </a:lnTo>
                    <a:lnTo>
                      <a:pt x="176" y="920"/>
                    </a:lnTo>
                    <a:lnTo>
                      <a:pt x="207" y="949"/>
                    </a:lnTo>
                    <a:lnTo>
                      <a:pt x="207" y="979"/>
                    </a:lnTo>
                    <a:lnTo>
                      <a:pt x="266" y="1038"/>
                    </a:lnTo>
                    <a:lnTo>
                      <a:pt x="294" y="979"/>
                    </a:lnTo>
                    <a:lnTo>
                      <a:pt x="325" y="979"/>
                    </a:lnTo>
                    <a:lnTo>
                      <a:pt x="325" y="1008"/>
                    </a:lnTo>
                    <a:lnTo>
                      <a:pt x="473" y="1008"/>
                    </a:lnTo>
                    <a:lnTo>
                      <a:pt x="532" y="1038"/>
                    </a:lnTo>
                    <a:lnTo>
                      <a:pt x="532" y="1067"/>
                    </a:lnTo>
                    <a:lnTo>
                      <a:pt x="592" y="1127"/>
                    </a:lnTo>
                  </a:path>
                </a:pathLst>
              </a:custGeom>
              <a:noFill/>
              <a:ln w="1588">
                <a:solidFill>
                  <a:srgbClr val="000000"/>
                </a:solidFill>
                <a:prstDash val="solid"/>
                <a:round/>
                <a:headEnd/>
                <a:tailEnd/>
              </a:ln>
            </p:spPr>
            <p:txBody>
              <a:bodyPr/>
              <a:lstStyle/>
              <a:p>
                <a:endParaRPr lang="en-GB"/>
              </a:p>
            </p:txBody>
          </p:sp>
          <p:sp>
            <p:nvSpPr>
              <p:cNvPr id="23721" name="Freeform 169"/>
              <p:cNvSpPr>
                <a:spLocks/>
              </p:cNvSpPr>
              <p:nvPr/>
            </p:nvSpPr>
            <p:spPr bwMode="auto">
              <a:xfrm>
                <a:off x="5465" y="876"/>
                <a:ext cx="44" cy="22"/>
              </a:xfrm>
              <a:custGeom>
                <a:avLst/>
                <a:gdLst/>
                <a:ahLst/>
                <a:cxnLst>
                  <a:cxn ang="0">
                    <a:pos x="0" y="0"/>
                  </a:cxn>
                  <a:cxn ang="0">
                    <a:pos x="119" y="0"/>
                  </a:cxn>
                  <a:cxn ang="0">
                    <a:pos x="149" y="30"/>
                  </a:cxn>
                  <a:cxn ang="0">
                    <a:pos x="179" y="30"/>
                  </a:cxn>
                  <a:cxn ang="0">
                    <a:pos x="179" y="89"/>
                  </a:cxn>
                  <a:cxn ang="0">
                    <a:pos x="149" y="89"/>
                  </a:cxn>
                  <a:cxn ang="0">
                    <a:pos x="90" y="30"/>
                  </a:cxn>
                  <a:cxn ang="0">
                    <a:pos x="0" y="30"/>
                  </a:cxn>
                  <a:cxn ang="0">
                    <a:pos x="0" y="0"/>
                  </a:cxn>
                </a:cxnLst>
                <a:rect l="0" t="0" r="r" b="b"/>
                <a:pathLst>
                  <a:path w="179" h="89">
                    <a:moveTo>
                      <a:pt x="0" y="0"/>
                    </a:moveTo>
                    <a:lnTo>
                      <a:pt x="119" y="0"/>
                    </a:lnTo>
                    <a:lnTo>
                      <a:pt x="149" y="30"/>
                    </a:lnTo>
                    <a:lnTo>
                      <a:pt x="179" y="30"/>
                    </a:lnTo>
                    <a:lnTo>
                      <a:pt x="179" y="89"/>
                    </a:lnTo>
                    <a:lnTo>
                      <a:pt x="149" y="89"/>
                    </a:lnTo>
                    <a:lnTo>
                      <a:pt x="90" y="30"/>
                    </a:lnTo>
                    <a:lnTo>
                      <a:pt x="0" y="30"/>
                    </a:lnTo>
                    <a:lnTo>
                      <a:pt x="0" y="0"/>
                    </a:lnTo>
                  </a:path>
                </a:pathLst>
              </a:custGeom>
              <a:noFill/>
              <a:ln w="1588">
                <a:solidFill>
                  <a:srgbClr val="000000"/>
                </a:solidFill>
                <a:prstDash val="solid"/>
                <a:round/>
                <a:headEnd/>
                <a:tailEnd/>
              </a:ln>
            </p:spPr>
            <p:txBody>
              <a:bodyPr/>
              <a:lstStyle/>
              <a:p>
                <a:endParaRPr lang="en-GB"/>
              </a:p>
            </p:txBody>
          </p:sp>
          <p:sp>
            <p:nvSpPr>
              <p:cNvPr id="23722" name="Freeform 170"/>
              <p:cNvSpPr>
                <a:spLocks/>
              </p:cNvSpPr>
              <p:nvPr/>
            </p:nvSpPr>
            <p:spPr bwMode="auto">
              <a:xfrm>
                <a:off x="4450" y="1017"/>
                <a:ext cx="1015" cy="407"/>
              </a:xfrm>
              <a:custGeom>
                <a:avLst/>
                <a:gdLst/>
                <a:ahLst/>
                <a:cxnLst>
                  <a:cxn ang="0">
                    <a:pos x="355" y="31"/>
                  </a:cxn>
                  <a:cxn ang="0">
                    <a:pos x="860" y="90"/>
                  </a:cxn>
                  <a:cxn ang="0">
                    <a:pos x="1037" y="179"/>
                  </a:cxn>
                  <a:cxn ang="0">
                    <a:pos x="1244" y="267"/>
                  </a:cxn>
                  <a:cxn ang="0">
                    <a:pos x="1481" y="327"/>
                  </a:cxn>
                  <a:cxn ang="0">
                    <a:pos x="1660" y="356"/>
                  </a:cxn>
                  <a:cxn ang="0">
                    <a:pos x="1926" y="504"/>
                  </a:cxn>
                  <a:cxn ang="0">
                    <a:pos x="1986" y="622"/>
                  </a:cxn>
                  <a:cxn ang="0">
                    <a:pos x="1897" y="860"/>
                  </a:cxn>
                  <a:cxn ang="0">
                    <a:pos x="1542" y="947"/>
                  </a:cxn>
                  <a:cxn ang="0">
                    <a:pos x="1216" y="919"/>
                  </a:cxn>
                  <a:cxn ang="0">
                    <a:pos x="712" y="860"/>
                  </a:cxn>
                  <a:cxn ang="0">
                    <a:pos x="562" y="829"/>
                  </a:cxn>
                  <a:cxn ang="0">
                    <a:pos x="444" y="771"/>
                  </a:cxn>
                  <a:cxn ang="0">
                    <a:pos x="325" y="771"/>
                  </a:cxn>
                  <a:cxn ang="0">
                    <a:pos x="148" y="711"/>
                  </a:cxn>
                  <a:cxn ang="0">
                    <a:pos x="89" y="683"/>
                  </a:cxn>
                  <a:cxn ang="0">
                    <a:pos x="177" y="771"/>
                  </a:cxn>
                  <a:cxn ang="0">
                    <a:pos x="414" y="890"/>
                  </a:cxn>
                  <a:cxn ang="0">
                    <a:pos x="593" y="978"/>
                  </a:cxn>
                  <a:cxn ang="0">
                    <a:pos x="682" y="1067"/>
                  </a:cxn>
                  <a:cxn ang="0">
                    <a:pos x="623" y="1215"/>
                  </a:cxn>
                  <a:cxn ang="0">
                    <a:pos x="712" y="1303"/>
                  </a:cxn>
                  <a:cxn ang="0">
                    <a:pos x="770" y="1394"/>
                  </a:cxn>
                  <a:cxn ang="0">
                    <a:pos x="919" y="1481"/>
                  </a:cxn>
                  <a:cxn ang="0">
                    <a:pos x="1067" y="1512"/>
                  </a:cxn>
                  <a:cxn ang="0">
                    <a:pos x="1274" y="1630"/>
                  </a:cxn>
                  <a:cxn ang="0">
                    <a:pos x="1481" y="1512"/>
                  </a:cxn>
                  <a:cxn ang="0">
                    <a:pos x="1362" y="1481"/>
                  </a:cxn>
                  <a:cxn ang="0">
                    <a:pos x="1126" y="1363"/>
                  </a:cxn>
                  <a:cxn ang="0">
                    <a:pos x="1185" y="1215"/>
                  </a:cxn>
                  <a:cxn ang="0">
                    <a:pos x="1392" y="1274"/>
                  </a:cxn>
                  <a:cxn ang="0">
                    <a:pos x="1481" y="1363"/>
                  </a:cxn>
                  <a:cxn ang="0">
                    <a:pos x="1599" y="1363"/>
                  </a:cxn>
                  <a:cxn ang="0">
                    <a:pos x="1897" y="1421"/>
                  </a:cxn>
                  <a:cxn ang="0">
                    <a:pos x="2015" y="1394"/>
                  </a:cxn>
                  <a:cxn ang="0">
                    <a:pos x="1897" y="1215"/>
                  </a:cxn>
                  <a:cxn ang="0">
                    <a:pos x="1897" y="1067"/>
                  </a:cxn>
                  <a:cxn ang="0">
                    <a:pos x="2281" y="829"/>
                  </a:cxn>
                  <a:cxn ang="0">
                    <a:pos x="2609" y="890"/>
                  </a:cxn>
                  <a:cxn ang="0">
                    <a:pos x="2609" y="947"/>
                  </a:cxn>
                  <a:cxn ang="0">
                    <a:pos x="2755" y="978"/>
                  </a:cxn>
                  <a:cxn ang="0">
                    <a:pos x="2755" y="740"/>
                  </a:cxn>
                  <a:cxn ang="0">
                    <a:pos x="2609" y="622"/>
                  </a:cxn>
                  <a:cxn ang="0">
                    <a:pos x="2636" y="415"/>
                  </a:cxn>
                  <a:cxn ang="0">
                    <a:pos x="2579" y="297"/>
                  </a:cxn>
                  <a:cxn ang="0">
                    <a:pos x="2399" y="237"/>
                  </a:cxn>
                  <a:cxn ang="0">
                    <a:pos x="2964" y="267"/>
                  </a:cxn>
                  <a:cxn ang="0">
                    <a:pos x="3082" y="356"/>
                  </a:cxn>
                  <a:cxn ang="0">
                    <a:pos x="2964" y="474"/>
                  </a:cxn>
                  <a:cxn ang="0">
                    <a:pos x="2816" y="534"/>
                  </a:cxn>
                  <a:cxn ang="0">
                    <a:pos x="3023" y="683"/>
                  </a:cxn>
                  <a:cxn ang="0">
                    <a:pos x="3259" y="740"/>
                  </a:cxn>
                  <a:cxn ang="0">
                    <a:pos x="3496" y="653"/>
                  </a:cxn>
                  <a:cxn ang="0">
                    <a:pos x="3466" y="534"/>
                  </a:cxn>
                  <a:cxn ang="0">
                    <a:pos x="3615" y="504"/>
                  </a:cxn>
                  <a:cxn ang="0">
                    <a:pos x="3675" y="474"/>
                  </a:cxn>
                  <a:cxn ang="0">
                    <a:pos x="3822" y="386"/>
                  </a:cxn>
                  <a:cxn ang="0">
                    <a:pos x="3971" y="327"/>
                  </a:cxn>
                </a:cxnLst>
                <a:rect l="0" t="0" r="r" b="b"/>
                <a:pathLst>
                  <a:path w="4059" h="1630">
                    <a:moveTo>
                      <a:pt x="148" y="61"/>
                    </a:moveTo>
                    <a:lnTo>
                      <a:pt x="177" y="31"/>
                    </a:lnTo>
                    <a:lnTo>
                      <a:pt x="177" y="0"/>
                    </a:lnTo>
                    <a:lnTo>
                      <a:pt x="325" y="0"/>
                    </a:lnTo>
                    <a:lnTo>
                      <a:pt x="355" y="31"/>
                    </a:lnTo>
                    <a:lnTo>
                      <a:pt x="651" y="31"/>
                    </a:lnTo>
                    <a:lnTo>
                      <a:pt x="682" y="61"/>
                    </a:lnTo>
                    <a:lnTo>
                      <a:pt x="742" y="61"/>
                    </a:lnTo>
                    <a:lnTo>
                      <a:pt x="770" y="90"/>
                    </a:lnTo>
                    <a:lnTo>
                      <a:pt x="860" y="90"/>
                    </a:lnTo>
                    <a:lnTo>
                      <a:pt x="889" y="119"/>
                    </a:lnTo>
                    <a:lnTo>
                      <a:pt x="919" y="119"/>
                    </a:lnTo>
                    <a:lnTo>
                      <a:pt x="949" y="149"/>
                    </a:lnTo>
                    <a:lnTo>
                      <a:pt x="1007" y="149"/>
                    </a:lnTo>
                    <a:lnTo>
                      <a:pt x="1037" y="179"/>
                    </a:lnTo>
                    <a:lnTo>
                      <a:pt x="1097" y="179"/>
                    </a:lnTo>
                    <a:lnTo>
                      <a:pt x="1126" y="209"/>
                    </a:lnTo>
                    <a:lnTo>
                      <a:pt x="1216" y="237"/>
                    </a:lnTo>
                    <a:lnTo>
                      <a:pt x="1244" y="237"/>
                    </a:lnTo>
                    <a:lnTo>
                      <a:pt x="1244" y="267"/>
                    </a:lnTo>
                    <a:lnTo>
                      <a:pt x="1304" y="267"/>
                    </a:lnTo>
                    <a:lnTo>
                      <a:pt x="1304" y="297"/>
                    </a:lnTo>
                    <a:lnTo>
                      <a:pt x="1392" y="297"/>
                    </a:lnTo>
                    <a:lnTo>
                      <a:pt x="1453" y="327"/>
                    </a:lnTo>
                    <a:lnTo>
                      <a:pt x="1481" y="327"/>
                    </a:lnTo>
                    <a:lnTo>
                      <a:pt x="1542" y="356"/>
                    </a:lnTo>
                    <a:lnTo>
                      <a:pt x="1572" y="386"/>
                    </a:lnTo>
                    <a:lnTo>
                      <a:pt x="1630" y="386"/>
                    </a:lnTo>
                    <a:lnTo>
                      <a:pt x="1599" y="356"/>
                    </a:lnTo>
                    <a:lnTo>
                      <a:pt x="1660" y="356"/>
                    </a:lnTo>
                    <a:lnTo>
                      <a:pt x="1779" y="474"/>
                    </a:lnTo>
                    <a:lnTo>
                      <a:pt x="1806" y="445"/>
                    </a:lnTo>
                    <a:lnTo>
                      <a:pt x="1837" y="474"/>
                    </a:lnTo>
                    <a:lnTo>
                      <a:pt x="1897" y="474"/>
                    </a:lnTo>
                    <a:lnTo>
                      <a:pt x="1926" y="504"/>
                    </a:lnTo>
                    <a:lnTo>
                      <a:pt x="1926" y="534"/>
                    </a:lnTo>
                    <a:lnTo>
                      <a:pt x="1956" y="534"/>
                    </a:lnTo>
                    <a:lnTo>
                      <a:pt x="1956" y="565"/>
                    </a:lnTo>
                    <a:lnTo>
                      <a:pt x="1986" y="592"/>
                    </a:lnTo>
                    <a:lnTo>
                      <a:pt x="1986" y="622"/>
                    </a:lnTo>
                    <a:lnTo>
                      <a:pt x="2044" y="622"/>
                    </a:lnTo>
                    <a:lnTo>
                      <a:pt x="2044" y="740"/>
                    </a:lnTo>
                    <a:lnTo>
                      <a:pt x="2015" y="771"/>
                    </a:lnTo>
                    <a:lnTo>
                      <a:pt x="1956" y="801"/>
                    </a:lnTo>
                    <a:lnTo>
                      <a:pt x="1897" y="860"/>
                    </a:lnTo>
                    <a:lnTo>
                      <a:pt x="1867" y="860"/>
                    </a:lnTo>
                    <a:lnTo>
                      <a:pt x="1806" y="919"/>
                    </a:lnTo>
                    <a:lnTo>
                      <a:pt x="1690" y="919"/>
                    </a:lnTo>
                    <a:lnTo>
                      <a:pt x="1660" y="947"/>
                    </a:lnTo>
                    <a:lnTo>
                      <a:pt x="1542" y="947"/>
                    </a:lnTo>
                    <a:lnTo>
                      <a:pt x="1481" y="978"/>
                    </a:lnTo>
                    <a:lnTo>
                      <a:pt x="1453" y="978"/>
                    </a:lnTo>
                    <a:lnTo>
                      <a:pt x="1392" y="947"/>
                    </a:lnTo>
                    <a:lnTo>
                      <a:pt x="1244" y="947"/>
                    </a:lnTo>
                    <a:lnTo>
                      <a:pt x="1216" y="919"/>
                    </a:lnTo>
                    <a:lnTo>
                      <a:pt x="1126" y="919"/>
                    </a:lnTo>
                    <a:lnTo>
                      <a:pt x="1097" y="890"/>
                    </a:lnTo>
                    <a:lnTo>
                      <a:pt x="860" y="890"/>
                    </a:lnTo>
                    <a:lnTo>
                      <a:pt x="800" y="860"/>
                    </a:lnTo>
                    <a:lnTo>
                      <a:pt x="712" y="860"/>
                    </a:lnTo>
                    <a:lnTo>
                      <a:pt x="682" y="829"/>
                    </a:lnTo>
                    <a:lnTo>
                      <a:pt x="651" y="829"/>
                    </a:lnTo>
                    <a:lnTo>
                      <a:pt x="623" y="801"/>
                    </a:lnTo>
                    <a:lnTo>
                      <a:pt x="593" y="801"/>
                    </a:lnTo>
                    <a:lnTo>
                      <a:pt x="562" y="829"/>
                    </a:lnTo>
                    <a:lnTo>
                      <a:pt x="532" y="829"/>
                    </a:lnTo>
                    <a:lnTo>
                      <a:pt x="532" y="801"/>
                    </a:lnTo>
                    <a:lnTo>
                      <a:pt x="505" y="801"/>
                    </a:lnTo>
                    <a:lnTo>
                      <a:pt x="475" y="771"/>
                    </a:lnTo>
                    <a:lnTo>
                      <a:pt x="444" y="771"/>
                    </a:lnTo>
                    <a:lnTo>
                      <a:pt x="444" y="740"/>
                    </a:lnTo>
                    <a:lnTo>
                      <a:pt x="414" y="771"/>
                    </a:lnTo>
                    <a:lnTo>
                      <a:pt x="386" y="771"/>
                    </a:lnTo>
                    <a:lnTo>
                      <a:pt x="355" y="740"/>
                    </a:lnTo>
                    <a:lnTo>
                      <a:pt x="325" y="771"/>
                    </a:lnTo>
                    <a:lnTo>
                      <a:pt x="268" y="771"/>
                    </a:lnTo>
                    <a:lnTo>
                      <a:pt x="237" y="740"/>
                    </a:lnTo>
                    <a:lnTo>
                      <a:pt x="207" y="740"/>
                    </a:lnTo>
                    <a:lnTo>
                      <a:pt x="177" y="711"/>
                    </a:lnTo>
                    <a:lnTo>
                      <a:pt x="148" y="711"/>
                    </a:lnTo>
                    <a:lnTo>
                      <a:pt x="148" y="683"/>
                    </a:lnTo>
                    <a:lnTo>
                      <a:pt x="177" y="653"/>
                    </a:lnTo>
                    <a:lnTo>
                      <a:pt x="0" y="653"/>
                    </a:lnTo>
                    <a:lnTo>
                      <a:pt x="30" y="683"/>
                    </a:lnTo>
                    <a:lnTo>
                      <a:pt x="89" y="683"/>
                    </a:lnTo>
                    <a:lnTo>
                      <a:pt x="59" y="711"/>
                    </a:lnTo>
                    <a:lnTo>
                      <a:pt x="89" y="711"/>
                    </a:lnTo>
                    <a:lnTo>
                      <a:pt x="119" y="740"/>
                    </a:lnTo>
                    <a:lnTo>
                      <a:pt x="148" y="740"/>
                    </a:lnTo>
                    <a:lnTo>
                      <a:pt x="177" y="771"/>
                    </a:lnTo>
                    <a:lnTo>
                      <a:pt x="237" y="771"/>
                    </a:lnTo>
                    <a:lnTo>
                      <a:pt x="325" y="860"/>
                    </a:lnTo>
                    <a:lnTo>
                      <a:pt x="355" y="829"/>
                    </a:lnTo>
                    <a:lnTo>
                      <a:pt x="355" y="890"/>
                    </a:lnTo>
                    <a:lnTo>
                      <a:pt x="414" y="890"/>
                    </a:lnTo>
                    <a:lnTo>
                      <a:pt x="444" y="919"/>
                    </a:lnTo>
                    <a:lnTo>
                      <a:pt x="505" y="919"/>
                    </a:lnTo>
                    <a:lnTo>
                      <a:pt x="532" y="947"/>
                    </a:lnTo>
                    <a:lnTo>
                      <a:pt x="562" y="947"/>
                    </a:lnTo>
                    <a:lnTo>
                      <a:pt x="593" y="978"/>
                    </a:lnTo>
                    <a:lnTo>
                      <a:pt x="623" y="978"/>
                    </a:lnTo>
                    <a:lnTo>
                      <a:pt x="623" y="1008"/>
                    </a:lnTo>
                    <a:lnTo>
                      <a:pt x="651" y="1008"/>
                    </a:lnTo>
                    <a:lnTo>
                      <a:pt x="682" y="1038"/>
                    </a:lnTo>
                    <a:lnTo>
                      <a:pt x="682" y="1067"/>
                    </a:lnTo>
                    <a:lnTo>
                      <a:pt x="651" y="1067"/>
                    </a:lnTo>
                    <a:lnTo>
                      <a:pt x="651" y="1126"/>
                    </a:lnTo>
                    <a:lnTo>
                      <a:pt x="623" y="1156"/>
                    </a:lnTo>
                    <a:lnTo>
                      <a:pt x="593" y="1156"/>
                    </a:lnTo>
                    <a:lnTo>
                      <a:pt x="623" y="1215"/>
                    </a:lnTo>
                    <a:lnTo>
                      <a:pt x="651" y="1215"/>
                    </a:lnTo>
                    <a:lnTo>
                      <a:pt x="651" y="1245"/>
                    </a:lnTo>
                    <a:lnTo>
                      <a:pt x="682" y="1245"/>
                    </a:lnTo>
                    <a:lnTo>
                      <a:pt x="682" y="1274"/>
                    </a:lnTo>
                    <a:lnTo>
                      <a:pt x="712" y="1303"/>
                    </a:lnTo>
                    <a:lnTo>
                      <a:pt x="742" y="1303"/>
                    </a:lnTo>
                    <a:lnTo>
                      <a:pt x="742" y="1333"/>
                    </a:lnTo>
                    <a:lnTo>
                      <a:pt x="770" y="1363"/>
                    </a:lnTo>
                    <a:lnTo>
                      <a:pt x="742" y="1363"/>
                    </a:lnTo>
                    <a:lnTo>
                      <a:pt x="770" y="1394"/>
                    </a:lnTo>
                    <a:lnTo>
                      <a:pt x="742" y="1421"/>
                    </a:lnTo>
                    <a:lnTo>
                      <a:pt x="800" y="1451"/>
                    </a:lnTo>
                    <a:lnTo>
                      <a:pt x="830" y="1451"/>
                    </a:lnTo>
                    <a:lnTo>
                      <a:pt x="830" y="1481"/>
                    </a:lnTo>
                    <a:lnTo>
                      <a:pt x="919" y="1481"/>
                    </a:lnTo>
                    <a:lnTo>
                      <a:pt x="949" y="1451"/>
                    </a:lnTo>
                    <a:lnTo>
                      <a:pt x="978" y="1481"/>
                    </a:lnTo>
                    <a:lnTo>
                      <a:pt x="1007" y="1481"/>
                    </a:lnTo>
                    <a:lnTo>
                      <a:pt x="1037" y="1512"/>
                    </a:lnTo>
                    <a:lnTo>
                      <a:pt x="1067" y="1512"/>
                    </a:lnTo>
                    <a:lnTo>
                      <a:pt x="1097" y="1540"/>
                    </a:lnTo>
                    <a:lnTo>
                      <a:pt x="1097" y="1570"/>
                    </a:lnTo>
                    <a:lnTo>
                      <a:pt x="1126" y="1600"/>
                    </a:lnTo>
                    <a:lnTo>
                      <a:pt x="1216" y="1600"/>
                    </a:lnTo>
                    <a:lnTo>
                      <a:pt x="1274" y="1630"/>
                    </a:lnTo>
                    <a:lnTo>
                      <a:pt x="1392" y="1630"/>
                    </a:lnTo>
                    <a:lnTo>
                      <a:pt x="1423" y="1600"/>
                    </a:lnTo>
                    <a:lnTo>
                      <a:pt x="1511" y="1600"/>
                    </a:lnTo>
                    <a:lnTo>
                      <a:pt x="1511" y="1540"/>
                    </a:lnTo>
                    <a:lnTo>
                      <a:pt x="1481" y="1512"/>
                    </a:lnTo>
                    <a:lnTo>
                      <a:pt x="1481" y="1481"/>
                    </a:lnTo>
                    <a:lnTo>
                      <a:pt x="1453" y="1481"/>
                    </a:lnTo>
                    <a:lnTo>
                      <a:pt x="1423" y="1451"/>
                    </a:lnTo>
                    <a:lnTo>
                      <a:pt x="1392" y="1451"/>
                    </a:lnTo>
                    <a:lnTo>
                      <a:pt x="1362" y="1481"/>
                    </a:lnTo>
                    <a:lnTo>
                      <a:pt x="1304" y="1481"/>
                    </a:lnTo>
                    <a:lnTo>
                      <a:pt x="1274" y="1451"/>
                    </a:lnTo>
                    <a:lnTo>
                      <a:pt x="1244" y="1451"/>
                    </a:lnTo>
                    <a:lnTo>
                      <a:pt x="1156" y="1363"/>
                    </a:lnTo>
                    <a:lnTo>
                      <a:pt x="1126" y="1363"/>
                    </a:lnTo>
                    <a:lnTo>
                      <a:pt x="1097" y="1333"/>
                    </a:lnTo>
                    <a:lnTo>
                      <a:pt x="1097" y="1303"/>
                    </a:lnTo>
                    <a:lnTo>
                      <a:pt x="1156" y="1303"/>
                    </a:lnTo>
                    <a:lnTo>
                      <a:pt x="1185" y="1274"/>
                    </a:lnTo>
                    <a:lnTo>
                      <a:pt x="1185" y="1215"/>
                    </a:lnTo>
                    <a:lnTo>
                      <a:pt x="1216" y="1215"/>
                    </a:lnTo>
                    <a:lnTo>
                      <a:pt x="1244" y="1245"/>
                    </a:lnTo>
                    <a:lnTo>
                      <a:pt x="1335" y="1245"/>
                    </a:lnTo>
                    <a:lnTo>
                      <a:pt x="1362" y="1274"/>
                    </a:lnTo>
                    <a:lnTo>
                      <a:pt x="1392" y="1274"/>
                    </a:lnTo>
                    <a:lnTo>
                      <a:pt x="1423" y="1303"/>
                    </a:lnTo>
                    <a:lnTo>
                      <a:pt x="1453" y="1303"/>
                    </a:lnTo>
                    <a:lnTo>
                      <a:pt x="1481" y="1333"/>
                    </a:lnTo>
                    <a:lnTo>
                      <a:pt x="1511" y="1333"/>
                    </a:lnTo>
                    <a:lnTo>
                      <a:pt x="1481" y="1363"/>
                    </a:lnTo>
                    <a:lnTo>
                      <a:pt x="1481" y="1394"/>
                    </a:lnTo>
                    <a:lnTo>
                      <a:pt x="1511" y="1363"/>
                    </a:lnTo>
                    <a:lnTo>
                      <a:pt x="1542" y="1363"/>
                    </a:lnTo>
                    <a:lnTo>
                      <a:pt x="1572" y="1333"/>
                    </a:lnTo>
                    <a:lnTo>
                      <a:pt x="1599" y="1363"/>
                    </a:lnTo>
                    <a:lnTo>
                      <a:pt x="1690" y="1363"/>
                    </a:lnTo>
                    <a:lnTo>
                      <a:pt x="1718" y="1394"/>
                    </a:lnTo>
                    <a:lnTo>
                      <a:pt x="1806" y="1394"/>
                    </a:lnTo>
                    <a:lnTo>
                      <a:pt x="1837" y="1421"/>
                    </a:lnTo>
                    <a:lnTo>
                      <a:pt x="1897" y="1421"/>
                    </a:lnTo>
                    <a:lnTo>
                      <a:pt x="1926" y="1394"/>
                    </a:lnTo>
                    <a:lnTo>
                      <a:pt x="1926" y="1363"/>
                    </a:lnTo>
                    <a:lnTo>
                      <a:pt x="1986" y="1421"/>
                    </a:lnTo>
                    <a:lnTo>
                      <a:pt x="2044" y="1421"/>
                    </a:lnTo>
                    <a:lnTo>
                      <a:pt x="2015" y="1394"/>
                    </a:lnTo>
                    <a:lnTo>
                      <a:pt x="2015" y="1333"/>
                    </a:lnTo>
                    <a:lnTo>
                      <a:pt x="1956" y="1274"/>
                    </a:lnTo>
                    <a:lnTo>
                      <a:pt x="1926" y="1274"/>
                    </a:lnTo>
                    <a:lnTo>
                      <a:pt x="1897" y="1245"/>
                    </a:lnTo>
                    <a:lnTo>
                      <a:pt x="1897" y="1215"/>
                    </a:lnTo>
                    <a:lnTo>
                      <a:pt x="1867" y="1215"/>
                    </a:lnTo>
                    <a:lnTo>
                      <a:pt x="1806" y="1156"/>
                    </a:lnTo>
                    <a:lnTo>
                      <a:pt x="1806" y="1126"/>
                    </a:lnTo>
                    <a:lnTo>
                      <a:pt x="1867" y="1067"/>
                    </a:lnTo>
                    <a:lnTo>
                      <a:pt x="1897" y="1067"/>
                    </a:lnTo>
                    <a:lnTo>
                      <a:pt x="1986" y="978"/>
                    </a:lnTo>
                    <a:lnTo>
                      <a:pt x="2104" y="978"/>
                    </a:lnTo>
                    <a:lnTo>
                      <a:pt x="2134" y="947"/>
                    </a:lnTo>
                    <a:lnTo>
                      <a:pt x="2163" y="947"/>
                    </a:lnTo>
                    <a:lnTo>
                      <a:pt x="2281" y="829"/>
                    </a:lnTo>
                    <a:lnTo>
                      <a:pt x="2341" y="829"/>
                    </a:lnTo>
                    <a:lnTo>
                      <a:pt x="2372" y="860"/>
                    </a:lnTo>
                    <a:lnTo>
                      <a:pt x="2518" y="860"/>
                    </a:lnTo>
                    <a:lnTo>
                      <a:pt x="2548" y="890"/>
                    </a:lnTo>
                    <a:lnTo>
                      <a:pt x="2609" y="890"/>
                    </a:lnTo>
                    <a:lnTo>
                      <a:pt x="2636" y="919"/>
                    </a:lnTo>
                    <a:lnTo>
                      <a:pt x="2609" y="919"/>
                    </a:lnTo>
                    <a:lnTo>
                      <a:pt x="2579" y="947"/>
                    </a:lnTo>
                    <a:lnTo>
                      <a:pt x="2609" y="978"/>
                    </a:lnTo>
                    <a:lnTo>
                      <a:pt x="2609" y="947"/>
                    </a:lnTo>
                    <a:lnTo>
                      <a:pt x="2636" y="947"/>
                    </a:lnTo>
                    <a:lnTo>
                      <a:pt x="2666" y="919"/>
                    </a:lnTo>
                    <a:lnTo>
                      <a:pt x="2697" y="947"/>
                    </a:lnTo>
                    <a:lnTo>
                      <a:pt x="2727" y="947"/>
                    </a:lnTo>
                    <a:lnTo>
                      <a:pt x="2755" y="978"/>
                    </a:lnTo>
                    <a:lnTo>
                      <a:pt x="2727" y="919"/>
                    </a:lnTo>
                    <a:lnTo>
                      <a:pt x="2727" y="860"/>
                    </a:lnTo>
                    <a:lnTo>
                      <a:pt x="2786" y="801"/>
                    </a:lnTo>
                    <a:lnTo>
                      <a:pt x="2816" y="801"/>
                    </a:lnTo>
                    <a:lnTo>
                      <a:pt x="2755" y="740"/>
                    </a:lnTo>
                    <a:lnTo>
                      <a:pt x="2786" y="711"/>
                    </a:lnTo>
                    <a:lnTo>
                      <a:pt x="2755" y="683"/>
                    </a:lnTo>
                    <a:lnTo>
                      <a:pt x="2727" y="683"/>
                    </a:lnTo>
                    <a:lnTo>
                      <a:pt x="2666" y="622"/>
                    </a:lnTo>
                    <a:lnTo>
                      <a:pt x="2609" y="622"/>
                    </a:lnTo>
                    <a:lnTo>
                      <a:pt x="2579" y="592"/>
                    </a:lnTo>
                    <a:lnTo>
                      <a:pt x="2579" y="504"/>
                    </a:lnTo>
                    <a:lnTo>
                      <a:pt x="2609" y="504"/>
                    </a:lnTo>
                    <a:lnTo>
                      <a:pt x="2609" y="415"/>
                    </a:lnTo>
                    <a:lnTo>
                      <a:pt x="2636" y="415"/>
                    </a:lnTo>
                    <a:lnTo>
                      <a:pt x="2609" y="386"/>
                    </a:lnTo>
                    <a:lnTo>
                      <a:pt x="2636" y="386"/>
                    </a:lnTo>
                    <a:lnTo>
                      <a:pt x="2609" y="356"/>
                    </a:lnTo>
                    <a:lnTo>
                      <a:pt x="2609" y="327"/>
                    </a:lnTo>
                    <a:lnTo>
                      <a:pt x="2579" y="297"/>
                    </a:lnTo>
                    <a:lnTo>
                      <a:pt x="2548" y="297"/>
                    </a:lnTo>
                    <a:lnTo>
                      <a:pt x="2518" y="267"/>
                    </a:lnTo>
                    <a:lnTo>
                      <a:pt x="2459" y="267"/>
                    </a:lnTo>
                    <a:lnTo>
                      <a:pt x="2429" y="237"/>
                    </a:lnTo>
                    <a:lnTo>
                      <a:pt x="2399" y="237"/>
                    </a:lnTo>
                    <a:lnTo>
                      <a:pt x="2372" y="209"/>
                    </a:lnTo>
                    <a:lnTo>
                      <a:pt x="2459" y="209"/>
                    </a:lnTo>
                    <a:lnTo>
                      <a:pt x="2490" y="237"/>
                    </a:lnTo>
                    <a:lnTo>
                      <a:pt x="2934" y="237"/>
                    </a:lnTo>
                    <a:lnTo>
                      <a:pt x="2964" y="267"/>
                    </a:lnTo>
                    <a:lnTo>
                      <a:pt x="2964" y="297"/>
                    </a:lnTo>
                    <a:lnTo>
                      <a:pt x="2993" y="297"/>
                    </a:lnTo>
                    <a:lnTo>
                      <a:pt x="3023" y="327"/>
                    </a:lnTo>
                    <a:lnTo>
                      <a:pt x="3052" y="327"/>
                    </a:lnTo>
                    <a:lnTo>
                      <a:pt x="3082" y="356"/>
                    </a:lnTo>
                    <a:lnTo>
                      <a:pt x="3111" y="356"/>
                    </a:lnTo>
                    <a:lnTo>
                      <a:pt x="3171" y="415"/>
                    </a:lnTo>
                    <a:lnTo>
                      <a:pt x="3171" y="445"/>
                    </a:lnTo>
                    <a:lnTo>
                      <a:pt x="2993" y="445"/>
                    </a:lnTo>
                    <a:lnTo>
                      <a:pt x="2964" y="474"/>
                    </a:lnTo>
                    <a:lnTo>
                      <a:pt x="2873" y="474"/>
                    </a:lnTo>
                    <a:lnTo>
                      <a:pt x="2904" y="504"/>
                    </a:lnTo>
                    <a:lnTo>
                      <a:pt x="2873" y="504"/>
                    </a:lnTo>
                    <a:lnTo>
                      <a:pt x="2845" y="534"/>
                    </a:lnTo>
                    <a:lnTo>
                      <a:pt x="2816" y="534"/>
                    </a:lnTo>
                    <a:lnTo>
                      <a:pt x="2816" y="565"/>
                    </a:lnTo>
                    <a:lnTo>
                      <a:pt x="2845" y="592"/>
                    </a:lnTo>
                    <a:lnTo>
                      <a:pt x="2904" y="622"/>
                    </a:lnTo>
                    <a:lnTo>
                      <a:pt x="2964" y="622"/>
                    </a:lnTo>
                    <a:lnTo>
                      <a:pt x="3023" y="683"/>
                    </a:lnTo>
                    <a:lnTo>
                      <a:pt x="3082" y="711"/>
                    </a:lnTo>
                    <a:lnTo>
                      <a:pt x="3111" y="740"/>
                    </a:lnTo>
                    <a:lnTo>
                      <a:pt x="3229" y="740"/>
                    </a:lnTo>
                    <a:lnTo>
                      <a:pt x="3229" y="771"/>
                    </a:lnTo>
                    <a:lnTo>
                      <a:pt x="3259" y="740"/>
                    </a:lnTo>
                    <a:lnTo>
                      <a:pt x="3348" y="740"/>
                    </a:lnTo>
                    <a:lnTo>
                      <a:pt x="3378" y="711"/>
                    </a:lnTo>
                    <a:lnTo>
                      <a:pt x="3466" y="711"/>
                    </a:lnTo>
                    <a:lnTo>
                      <a:pt x="3496" y="683"/>
                    </a:lnTo>
                    <a:lnTo>
                      <a:pt x="3496" y="653"/>
                    </a:lnTo>
                    <a:lnTo>
                      <a:pt x="3466" y="622"/>
                    </a:lnTo>
                    <a:lnTo>
                      <a:pt x="3466" y="592"/>
                    </a:lnTo>
                    <a:lnTo>
                      <a:pt x="3496" y="565"/>
                    </a:lnTo>
                    <a:lnTo>
                      <a:pt x="3496" y="534"/>
                    </a:lnTo>
                    <a:lnTo>
                      <a:pt x="3466" y="534"/>
                    </a:lnTo>
                    <a:lnTo>
                      <a:pt x="3439" y="504"/>
                    </a:lnTo>
                    <a:lnTo>
                      <a:pt x="3527" y="504"/>
                    </a:lnTo>
                    <a:lnTo>
                      <a:pt x="3557" y="474"/>
                    </a:lnTo>
                    <a:lnTo>
                      <a:pt x="3585" y="504"/>
                    </a:lnTo>
                    <a:lnTo>
                      <a:pt x="3615" y="504"/>
                    </a:lnTo>
                    <a:lnTo>
                      <a:pt x="3646" y="474"/>
                    </a:lnTo>
                    <a:lnTo>
                      <a:pt x="3703" y="504"/>
                    </a:lnTo>
                    <a:lnTo>
                      <a:pt x="3734" y="504"/>
                    </a:lnTo>
                    <a:lnTo>
                      <a:pt x="3703" y="474"/>
                    </a:lnTo>
                    <a:lnTo>
                      <a:pt x="3675" y="474"/>
                    </a:lnTo>
                    <a:lnTo>
                      <a:pt x="3646" y="445"/>
                    </a:lnTo>
                    <a:lnTo>
                      <a:pt x="3703" y="445"/>
                    </a:lnTo>
                    <a:lnTo>
                      <a:pt x="3734" y="415"/>
                    </a:lnTo>
                    <a:lnTo>
                      <a:pt x="3794" y="415"/>
                    </a:lnTo>
                    <a:lnTo>
                      <a:pt x="3822" y="386"/>
                    </a:lnTo>
                    <a:lnTo>
                      <a:pt x="3853" y="386"/>
                    </a:lnTo>
                    <a:lnTo>
                      <a:pt x="3882" y="356"/>
                    </a:lnTo>
                    <a:lnTo>
                      <a:pt x="3882" y="386"/>
                    </a:lnTo>
                    <a:lnTo>
                      <a:pt x="3941" y="327"/>
                    </a:lnTo>
                    <a:lnTo>
                      <a:pt x="3971" y="327"/>
                    </a:lnTo>
                    <a:lnTo>
                      <a:pt x="4001" y="297"/>
                    </a:lnTo>
                    <a:lnTo>
                      <a:pt x="4059" y="297"/>
                    </a:lnTo>
                  </a:path>
                </a:pathLst>
              </a:custGeom>
              <a:noFill/>
              <a:ln w="1588">
                <a:solidFill>
                  <a:srgbClr val="000000"/>
                </a:solidFill>
                <a:prstDash val="solid"/>
                <a:round/>
                <a:headEnd/>
                <a:tailEnd/>
              </a:ln>
            </p:spPr>
            <p:txBody>
              <a:bodyPr/>
              <a:lstStyle/>
              <a:p>
                <a:endParaRPr lang="en-GB"/>
              </a:p>
            </p:txBody>
          </p:sp>
          <p:sp>
            <p:nvSpPr>
              <p:cNvPr id="23723" name="Freeform 171"/>
              <p:cNvSpPr>
                <a:spLocks/>
              </p:cNvSpPr>
              <p:nvPr/>
            </p:nvSpPr>
            <p:spPr bwMode="auto">
              <a:xfrm>
                <a:off x="5302" y="1010"/>
                <a:ext cx="111" cy="51"/>
              </a:xfrm>
              <a:custGeom>
                <a:avLst/>
                <a:gdLst/>
                <a:ahLst/>
                <a:cxnLst>
                  <a:cxn ang="0">
                    <a:pos x="0" y="177"/>
                  </a:cxn>
                  <a:cxn ang="0">
                    <a:pos x="0" y="59"/>
                  </a:cxn>
                  <a:cxn ang="0">
                    <a:pos x="58" y="0"/>
                  </a:cxn>
                  <a:cxn ang="0">
                    <a:pos x="238" y="0"/>
                  </a:cxn>
                  <a:cxn ang="0">
                    <a:pos x="267" y="28"/>
                  </a:cxn>
                  <a:cxn ang="0">
                    <a:pos x="356" y="28"/>
                  </a:cxn>
                  <a:cxn ang="0">
                    <a:pos x="386" y="59"/>
                  </a:cxn>
                  <a:cxn ang="0">
                    <a:pos x="414" y="59"/>
                  </a:cxn>
                  <a:cxn ang="0">
                    <a:pos x="445" y="89"/>
                  </a:cxn>
                  <a:cxn ang="0">
                    <a:pos x="445" y="118"/>
                  </a:cxn>
                  <a:cxn ang="0">
                    <a:pos x="414" y="89"/>
                  </a:cxn>
                  <a:cxn ang="0">
                    <a:pos x="386" y="89"/>
                  </a:cxn>
                  <a:cxn ang="0">
                    <a:pos x="386" y="118"/>
                  </a:cxn>
                  <a:cxn ang="0">
                    <a:pos x="326" y="177"/>
                  </a:cxn>
                  <a:cxn ang="0">
                    <a:pos x="267" y="177"/>
                  </a:cxn>
                  <a:cxn ang="0">
                    <a:pos x="238" y="207"/>
                  </a:cxn>
                  <a:cxn ang="0">
                    <a:pos x="88" y="207"/>
                  </a:cxn>
                  <a:cxn ang="0">
                    <a:pos x="58" y="177"/>
                  </a:cxn>
                  <a:cxn ang="0">
                    <a:pos x="0" y="177"/>
                  </a:cxn>
                </a:cxnLst>
                <a:rect l="0" t="0" r="r" b="b"/>
                <a:pathLst>
                  <a:path w="445" h="207">
                    <a:moveTo>
                      <a:pt x="0" y="177"/>
                    </a:moveTo>
                    <a:lnTo>
                      <a:pt x="0" y="59"/>
                    </a:lnTo>
                    <a:lnTo>
                      <a:pt x="58" y="0"/>
                    </a:lnTo>
                    <a:lnTo>
                      <a:pt x="238" y="0"/>
                    </a:lnTo>
                    <a:lnTo>
                      <a:pt x="267" y="28"/>
                    </a:lnTo>
                    <a:lnTo>
                      <a:pt x="356" y="28"/>
                    </a:lnTo>
                    <a:lnTo>
                      <a:pt x="386" y="59"/>
                    </a:lnTo>
                    <a:lnTo>
                      <a:pt x="414" y="59"/>
                    </a:lnTo>
                    <a:lnTo>
                      <a:pt x="445" y="89"/>
                    </a:lnTo>
                    <a:lnTo>
                      <a:pt x="445" y="118"/>
                    </a:lnTo>
                    <a:lnTo>
                      <a:pt x="414" y="89"/>
                    </a:lnTo>
                    <a:lnTo>
                      <a:pt x="386" y="89"/>
                    </a:lnTo>
                    <a:lnTo>
                      <a:pt x="386" y="118"/>
                    </a:lnTo>
                    <a:lnTo>
                      <a:pt x="326" y="177"/>
                    </a:lnTo>
                    <a:lnTo>
                      <a:pt x="267" y="177"/>
                    </a:lnTo>
                    <a:lnTo>
                      <a:pt x="238" y="207"/>
                    </a:lnTo>
                    <a:lnTo>
                      <a:pt x="88" y="207"/>
                    </a:lnTo>
                    <a:lnTo>
                      <a:pt x="58" y="177"/>
                    </a:lnTo>
                    <a:lnTo>
                      <a:pt x="0" y="177"/>
                    </a:lnTo>
                  </a:path>
                </a:pathLst>
              </a:custGeom>
              <a:noFill/>
              <a:ln w="1588">
                <a:solidFill>
                  <a:srgbClr val="000000"/>
                </a:solidFill>
                <a:prstDash val="solid"/>
                <a:round/>
                <a:headEnd/>
                <a:tailEnd/>
              </a:ln>
            </p:spPr>
            <p:txBody>
              <a:bodyPr/>
              <a:lstStyle/>
              <a:p>
                <a:endParaRPr lang="en-GB"/>
              </a:p>
            </p:txBody>
          </p:sp>
          <p:sp>
            <p:nvSpPr>
              <p:cNvPr id="23724" name="Freeform 172"/>
              <p:cNvSpPr>
                <a:spLocks/>
              </p:cNvSpPr>
              <p:nvPr/>
            </p:nvSpPr>
            <p:spPr bwMode="auto">
              <a:xfrm>
                <a:off x="5465" y="1084"/>
                <a:ext cx="22" cy="7"/>
              </a:xfrm>
              <a:custGeom>
                <a:avLst/>
                <a:gdLst/>
                <a:ahLst/>
                <a:cxnLst>
                  <a:cxn ang="0">
                    <a:pos x="0" y="30"/>
                  </a:cxn>
                  <a:cxn ang="0">
                    <a:pos x="60" y="30"/>
                  </a:cxn>
                  <a:cxn ang="0">
                    <a:pos x="90" y="0"/>
                  </a:cxn>
                  <a:cxn ang="0">
                    <a:pos x="30" y="0"/>
                  </a:cxn>
                  <a:cxn ang="0">
                    <a:pos x="0" y="30"/>
                  </a:cxn>
                </a:cxnLst>
                <a:rect l="0" t="0" r="r" b="b"/>
                <a:pathLst>
                  <a:path w="90" h="30">
                    <a:moveTo>
                      <a:pt x="0" y="30"/>
                    </a:moveTo>
                    <a:lnTo>
                      <a:pt x="60" y="30"/>
                    </a:lnTo>
                    <a:lnTo>
                      <a:pt x="90" y="0"/>
                    </a:lnTo>
                    <a:lnTo>
                      <a:pt x="30" y="0"/>
                    </a:lnTo>
                    <a:lnTo>
                      <a:pt x="0" y="30"/>
                    </a:lnTo>
                  </a:path>
                </a:pathLst>
              </a:custGeom>
              <a:noFill/>
              <a:ln w="1588">
                <a:solidFill>
                  <a:srgbClr val="000000"/>
                </a:solidFill>
                <a:prstDash val="solid"/>
                <a:round/>
                <a:headEnd/>
                <a:tailEnd/>
              </a:ln>
            </p:spPr>
            <p:txBody>
              <a:bodyPr/>
              <a:lstStyle/>
              <a:p>
                <a:endParaRPr lang="en-GB"/>
              </a:p>
            </p:txBody>
          </p:sp>
          <p:sp>
            <p:nvSpPr>
              <p:cNvPr id="23725" name="Freeform 173"/>
              <p:cNvSpPr>
                <a:spLocks/>
              </p:cNvSpPr>
              <p:nvPr/>
            </p:nvSpPr>
            <p:spPr bwMode="auto">
              <a:xfrm>
                <a:off x="4302" y="973"/>
                <a:ext cx="185" cy="59"/>
              </a:xfrm>
              <a:custGeom>
                <a:avLst/>
                <a:gdLst/>
                <a:ahLst/>
                <a:cxnLst>
                  <a:cxn ang="0">
                    <a:pos x="0" y="88"/>
                  </a:cxn>
                  <a:cxn ang="0">
                    <a:pos x="31" y="88"/>
                  </a:cxn>
                  <a:cxn ang="0">
                    <a:pos x="59" y="118"/>
                  </a:cxn>
                  <a:cxn ang="0">
                    <a:pos x="177" y="118"/>
                  </a:cxn>
                  <a:cxn ang="0">
                    <a:pos x="177" y="88"/>
                  </a:cxn>
                  <a:cxn ang="0">
                    <a:pos x="149" y="58"/>
                  </a:cxn>
                  <a:cxn ang="0">
                    <a:pos x="238" y="58"/>
                  </a:cxn>
                  <a:cxn ang="0">
                    <a:pos x="268" y="88"/>
                  </a:cxn>
                  <a:cxn ang="0">
                    <a:pos x="295" y="88"/>
                  </a:cxn>
                  <a:cxn ang="0">
                    <a:pos x="326" y="58"/>
                  </a:cxn>
                  <a:cxn ang="0">
                    <a:pos x="326" y="30"/>
                  </a:cxn>
                  <a:cxn ang="0">
                    <a:pos x="386" y="30"/>
                  </a:cxn>
                  <a:cxn ang="0">
                    <a:pos x="356" y="0"/>
                  </a:cxn>
                  <a:cxn ang="0">
                    <a:pos x="386" y="0"/>
                  </a:cxn>
                  <a:cxn ang="0">
                    <a:pos x="415" y="30"/>
                  </a:cxn>
                  <a:cxn ang="0">
                    <a:pos x="475" y="30"/>
                  </a:cxn>
                  <a:cxn ang="0">
                    <a:pos x="533" y="58"/>
                  </a:cxn>
                  <a:cxn ang="0">
                    <a:pos x="652" y="58"/>
                  </a:cxn>
                  <a:cxn ang="0">
                    <a:pos x="593" y="118"/>
                  </a:cxn>
                  <a:cxn ang="0">
                    <a:pos x="533" y="118"/>
                  </a:cxn>
                  <a:cxn ang="0">
                    <a:pos x="505" y="88"/>
                  </a:cxn>
                  <a:cxn ang="0">
                    <a:pos x="445" y="88"/>
                  </a:cxn>
                  <a:cxn ang="0">
                    <a:pos x="415" y="58"/>
                  </a:cxn>
                  <a:cxn ang="0">
                    <a:pos x="415" y="88"/>
                  </a:cxn>
                  <a:cxn ang="0">
                    <a:pos x="445" y="118"/>
                  </a:cxn>
                  <a:cxn ang="0">
                    <a:pos x="505" y="118"/>
                  </a:cxn>
                  <a:cxn ang="0">
                    <a:pos x="505" y="148"/>
                  </a:cxn>
                  <a:cxn ang="0">
                    <a:pos x="652" y="148"/>
                  </a:cxn>
                  <a:cxn ang="0">
                    <a:pos x="623" y="176"/>
                  </a:cxn>
                  <a:cxn ang="0">
                    <a:pos x="652" y="176"/>
                  </a:cxn>
                  <a:cxn ang="0">
                    <a:pos x="682" y="148"/>
                  </a:cxn>
                  <a:cxn ang="0">
                    <a:pos x="712" y="148"/>
                  </a:cxn>
                  <a:cxn ang="0">
                    <a:pos x="741" y="176"/>
                  </a:cxn>
                  <a:cxn ang="0">
                    <a:pos x="712" y="207"/>
                  </a:cxn>
                  <a:cxn ang="0">
                    <a:pos x="741" y="237"/>
                  </a:cxn>
                </a:cxnLst>
                <a:rect l="0" t="0" r="r" b="b"/>
                <a:pathLst>
                  <a:path w="741" h="237">
                    <a:moveTo>
                      <a:pt x="0" y="88"/>
                    </a:moveTo>
                    <a:lnTo>
                      <a:pt x="31" y="88"/>
                    </a:lnTo>
                    <a:lnTo>
                      <a:pt x="59" y="118"/>
                    </a:lnTo>
                    <a:lnTo>
                      <a:pt x="177" y="118"/>
                    </a:lnTo>
                    <a:lnTo>
                      <a:pt x="177" y="88"/>
                    </a:lnTo>
                    <a:lnTo>
                      <a:pt x="149" y="58"/>
                    </a:lnTo>
                    <a:lnTo>
                      <a:pt x="238" y="58"/>
                    </a:lnTo>
                    <a:lnTo>
                      <a:pt x="268" y="88"/>
                    </a:lnTo>
                    <a:lnTo>
                      <a:pt x="295" y="88"/>
                    </a:lnTo>
                    <a:lnTo>
                      <a:pt x="326" y="58"/>
                    </a:lnTo>
                    <a:lnTo>
                      <a:pt x="326" y="30"/>
                    </a:lnTo>
                    <a:lnTo>
                      <a:pt x="386" y="30"/>
                    </a:lnTo>
                    <a:lnTo>
                      <a:pt x="356" y="0"/>
                    </a:lnTo>
                    <a:lnTo>
                      <a:pt x="386" y="0"/>
                    </a:lnTo>
                    <a:lnTo>
                      <a:pt x="415" y="30"/>
                    </a:lnTo>
                    <a:lnTo>
                      <a:pt x="475" y="30"/>
                    </a:lnTo>
                    <a:lnTo>
                      <a:pt x="533" y="58"/>
                    </a:lnTo>
                    <a:lnTo>
                      <a:pt x="652" y="58"/>
                    </a:lnTo>
                    <a:lnTo>
                      <a:pt x="593" y="118"/>
                    </a:lnTo>
                    <a:lnTo>
                      <a:pt x="533" y="118"/>
                    </a:lnTo>
                    <a:lnTo>
                      <a:pt x="505" y="88"/>
                    </a:lnTo>
                    <a:lnTo>
                      <a:pt x="445" y="88"/>
                    </a:lnTo>
                    <a:lnTo>
                      <a:pt x="415" y="58"/>
                    </a:lnTo>
                    <a:lnTo>
                      <a:pt x="415" y="88"/>
                    </a:lnTo>
                    <a:lnTo>
                      <a:pt x="445" y="118"/>
                    </a:lnTo>
                    <a:lnTo>
                      <a:pt x="505" y="118"/>
                    </a:lnTo>
                    <a:lnTo>
                      <a:pt x="505" y="148"/>
                    </a:lnTo>
                    <a:lnTo>
                      <a:pt x="652" y="148"/>
                    </a:lnTo>
                    <a:lnTo>
                      <a:pt x="623" y="176"/>
                    </a:lnTo>
                    <a:lnTo>
                      <a:pt x="652" y="176"/>
                    </a:lnTo>
                    <a:lnTo>
                      <a:pt x="682" y="148"/>
                    </a:lnTo>
                    <a:lnTo>
                      <a:pt x="712" y="148"/>
                    </a:lnTo>
                    <a:lnTo>
                      <a:pt x="741" y="176"/>
                    </a:lnTo>
                    <a:lnTo>
                      <a:pt x="712" y="207"/>
                    </a:lnTo>
                    <a:lnTo>
                      <a:pt x="741" y="237"/>
                    </a:lnTo>
                  </a:path>
                </a:pathLst>
              </a:custGeom>
              <a:noFill/>
              <a:ln w="1588">
                <a:solidFill>
                  <a:srgbClr val="000000"/>
                </a:solidFill>
                <a:prstDash val="solid"/>
                <a:round/>
                <a:headEnd/>
                <a:tailEnd/>
              </a:ln>
            </p:spPr>
            <p:txBody>
              <a:bodyPr/>
              <a:lstStyle/>
              <a:p>
                <a:endParaRPr lang="en-GB"/>
              </a:p>
            </p:txBody>
          </p:sp>
          <p:sp>
            <p:nvSpPr>
              <p:cNvPr id="23726" name="Rectangle 174"/>
              <p:cNvSpPr>
                <a:spLocks noChangeArrowheads="1"/>
              </p:cNvSpPr>
              <p:nvPr/>
            </p:nvSpPr>
            <p:spPr bwMode="auto">
              <a:xfrm>
                <a:off x="4465" y="1039"/>
                <a:ext cx="7" cy="8"/>
              </a:xfrm>
              <a:prstGeom prst="rect">
                <a:avLst/>
              </a:prstGeom>
              <a:noFill/>
              <a:ln w="1588">
                <a:solidFill>
                  <a:srgbClr val="000000"/>
                </a:solidFill>
                <a:miter lim="800000"/>
                <a:headEnd/>
                <a:tailEnd/>
              </a:ln>
            </p:spPr>
            <p:txBody>
              <a:bodyPr/>
              <a:lstStyle/>
              <a:p>
                <a:endParaRPr lang="en-GB"/>
              </a:p>
            </p:txBody>
          </p:sp>
          <p:sp>
            <p:nvSpPr>
              <p:cNvPr id="23727" name="Freeform 175"/>
              <p:cNvSpPr>
                <a:spLocks/>
              </p:cNvSpPr>
              <p:nvPr/>
            </p:nvSpPr>
            <p:spPr bwMode="auto">
              <a:xfrm>
                <a:off x="4472" y="1032"/>
                <a:ext cx="15" cy="7"/>
              </a:xfrm>
              <a:custGeom>
                <a:avLst/>
                <a:gdLst/>
                <a:ahLst/>
                <a:cxnLst>
                  <a:cxn ang="0">
                    <a:pos x="0" y="29"/>
                  </a:cxn>
                  <a:cxn ang="0">
                    <a:pos x="30" y="29"/>
                  </a:cxn>
                  <a:cxn ang="0">
                    <a:pos x="59" y="0"/>
                  </a:cxn>
                </a:cxnLst>
                <a:rect l="0" t="0" r="r" b="b"/>
                <a:pathLst>
                  <a:path w="59" h="29">
                    <a:moveTo>
                      <a:pt x="0" y="29"/>
                    </a:moveTo>
                    <a:lnTo>
                      <a:pt x="30" y="29"/>
                    </a:lnTo>
                    <a:lnTo>
                      <a:pt x="59" y="0"/>
                    </a:lnTo>
                  </a:path>
                </a:pathLst>
              </a:custGeom>
              <a:noFill/>
              <a:ln w="1588">
                <a:solidFill>
                  <a:srgbClr val="000000"/>
                </a:solidFill>
                <a:prstDash val="solid"/>
                <a:round/>
                <a:headEnd/>
                <a:tailEnd/>
              </a:ln>
            </p:spPr>
            <p:txBody>
              <a:bodyPr/>
              <a:lstStyle/>
              <a:p>
                <a:endParaRPr lang="en-GB"/>
              </a:p>
            </p:txBody>
          </p:sp>
          <p:sp>
            <p:nvSpPr>
              <p:cNvPr id="23728" name="Freeform 176"/>
              <p:cNvSpPr>
                <a:spLocks/>
              </p:cNvSpPr>
              <p:nvPr/>
            </p:nvSpPr>
            <p:spPr bwMode="auto">
              <a:xfrm>
                <a:off x="4472" y="1032"/>
                <a:ext cx="15" cy="7"/>
              </a:xfrm>
              <a:custGeom>
                <a:avLst/>
                <a:gdLst/>
                <a:ahLst/>
                <a:cxnLst>
                  <a:cxn ang="0">
                    <a:pos x="59" y="0"/>
                  </a:cxn>
                  <a:cxn ang="0">
                    <a:pos x="30" y="0"/>
                  </a:cxn>
                  <a:cxn ang="0">
                    <a:pos x="0" y="29"/>
                  </a:cxn>
                </a:cxnLst>
                <a:rect l="0" t="0" r="r" b="b"/>
                <a:pathLst>
                  <a:path w="59" h="29">
                    <a:moveTo>
                      <a:pt x="59" y="0"/>
                    </a:moveTo>
                    <a:lnTo>
                      <a:pt x="30" y="0"/>
                    </a:lnTo>
                    <a:lnTo>
                      <a:pt x="0" y="29"/>
                    </a:lnTo>
                  </a:path>
                </a:pathLst>
              </a:custGeom>
              <a:noFill/>
              <a:ln w="1588">
                <a:solidFill>
                  <a:srgbClr val="000000"/>
                </a:solidFill>
                <a:prstDash val="solid"/>
                <a:round/>
                <a:headEnd/>
                <a:tailEnd/>
              </a:ln>
            </p:spPr>
            <p:txBody>
              <a:bodyPr/>
              <a:lstStyle/>
              <a:p>
                <a:endParaRPr lang="en-GB"/>
              </a:p>
            </p:txBody>
          </p:sp>
          <p:sp>
            <p:nvSpPr>
              <p:cNvPr id="23729" name="Freeform 177"/>
              <p:cNvSpPr>
                <a:spLocks/>
              </p:cNvSpPr>
              <p:nvPr/>
            </p:nvSpPr>
            <p:spPr bwMode="auto">
              <a:xfrm>
                <a:off x="3828" y="891"/>
                <a:ext cx="370" cy="89"/>
              </a:xfrm>
              <a:custGeom>
                <a:avLst/>
                <a:gdLst/>
                <a:ahLst/>
                <a:cxnLst>
                  <a:cxn ang="0">
                    <a:pos x="88" y="326"/>
                  </a:cxn>
                  <a:cxn ang="0">
                    <a:pos x="88" y="295"/>
                  </a:cxn>
                  <a:cxn ang="0">
                    <a:pos x="0" y="265"/>
                  </a:cxn>
                  <a:cxn ang="0">
                    <a:pos x="30" y="238"/>
                  </a:cxn>
                  <a:cxn ang="0">
                    <a:pos x="88" y="238"/>
                  </a:cxn>
                  <a:cxn ang="0">
                    <a:pos x="237" y="265"/>
                  </a:cxn>
                  <a:cxn ang="0">
                    <a:pos x="297" y="295"/>
                  </a:cxn>
                  <a:cxn ang="0">
                    <a:pos x="326" y="295"/>
                  </a:cxn>
                  <a:cxn ang="0">
                    <a:pos x="444" y="326"/>
                  </a:cxn>
                  <a:cxn ang="0">
                    <a:pos x="385" y="295"/>
                  </a:cxn>
                  <a:cxn ang="0">
                    <a:pos x="444" y="207"/>
                  </a:cxn>
                  <a:cxn ang="0">
                    <a:pos x="504" y="177"/>
                  </a:cxn>
                  <a:cxn ang="0">
                    <a:pos x="444" y="147"/>
                  </a:cxn>
                  <a:cxn ang="0">
                    <a:pos x="534" y="119"/>
                  </a:cxn>
                  <a:cxn ang="0">
                    <a:pos x="592" y="177"/>
                  </a:cxn>
                  <a:cxn ang="0">
                    <a:pos x="592" y="119"/>
                  </a:cxn>
                  <a:cxn ang="0">
                    <a:pos x="653" y="88"/>
                  </a:cxn>
                  <a:cxn ang="0">
                    <a:pos x="653" y="59"/>
                  </a:cxn>
                  <a:cxn ang="0">
                    <a:pos x="681" y="29"/>
                  </a:cxn>
                  <a:cxn ang="0">
                    <a:pos x="771" y="59"/>
                  </a:cxn>
                  <a:cxn ang="0">
                    <a:pos x="829" y="88"/>
                  </a:cxn>
                  <a:cxn ang="0">
                    <a:pos x="860" y="59"/>
                  </a:cxn>
                  <a:cxn ang="0">
                    <a:pos x="860" y="88"/>
                  </a:cxn>
                  <a:cxn ang="0">
                    <a:pos x="771" y="147"/>
                  </a:cxn>
                  <a:cxn ang="0">
                    <a:pos x="799" y="177"/>
                  </a:cxn>
                  <a:cxn ang="0">
                    <a:pos x="771" y="207"/>
                  </a:cxn>
                  <a:cxn ang="0">
                    <a:pos x="741" y="238"/>
                  </a:cxn>
                  <a:cxn ang="0">
                    <a:pos x="771" y="265"/>
                  </a:cxn>
                  <a:cxn ang="0">
                    <a:pos x="860" y="238"/>
                  </a:cxn>
                  <a:cxn ang="0">
                    <a:pos x="890" y="207"/>
                  </a:cxn>
                  <a:cxn ang="0">
                    <a:pos x="949" y="119"/>
                  </a:cxn>
                  <a:cxn ang="0">
                    <a:pos x="1008" y="88"/>
                  </a:cxn>
                  <a:cxn ang="0">
                    <a:pos x="1097" y="59"/>
                  </a:cxn>
                  <a:cxn ang="0">
                    <a:pos x="1067" y="119"/>
                  </a:cxn>
                  <a:cxn ang="0">
                    <a:pos x="1097" y="177"/>
                  </a:cxn>
                  <a:cxn ang="0">
                    <a:pos x="1097" y="207"/>
                  </a:cxn>
                  <a:cxn ang="0">
                    <a:pos x="1185" y="177"/>
                  </a:cxn>
                  <a:cxn ang="0">
                    <a:pos x="1215" y="147"/>
                  </a:cxn>
                  <a:cxn ang="0">
                    <a:pos x="1215" y="119"/>
                  </a:cxn>
                  <a:cxn ang="0">
                    <a:pos x="1274" y="88"/>
                  </a:cxn>
                  <a:cxn ang="0">
                    <a:pos x="1215" y="59"/>
                  </a:cxn>
                  <a:cxn ang="0">
                    <a:pos x="1304" y="29"/>
                  </a:cxn>
                  <a:cxn ang="0">
                    <a:pos x="1392" y="0"/>
                  </a:cxn>
                  <a:cxn ang="0">
                    <a:pos x="1481" y="29"/>
                  </a:cxn>
                  <a:cxn ang="0">
                    <a:pos x="1452" y="88"/>
                  </a:cxn>
                  <a:cxn ang="0">
                    <a:pos x="1422" y="119"/>
                  </a:cxn>
                </a:cxnLst>
                <a:rect l="0" t="0" r="r" b="b"/>
                <a:pathLst>
                  <a:path w="1481" h="356">
                    <a:moveTo>
                      <a:pt x="88" y="356"/>
                    </a:moveTo>
                    <a:lnTo>
                      <a:pt x="88" y="326"/>
                    </a:lnTo>
                    <a:lnTo>
                      <a:pt x="119" y="326"/>
                    </a:lnTo>
                    <a:lnTo>
                      <a:pt x="88" y="295"/>
                    </a:lnTo>
                    <a:lnTo>
                      <a:pt x="30" y="295"/>
                    </a:lnTo>
                    <a:lnTo>
                      <a:pt x="0" y="265"/>
                    </a:lnTo>
                    <a:lnTo>
                      <a:pt x="0" y="238"/>
                    </a:lnTo>
                    <a:lnTo>
                      <a:pt x="30" y="238"/>
                    </a:lnTo>
                    <a:lnTo>
                      <a:pt x="60" y="265"/>
                    </a:lnTo>
                    <a:lnTo>
                      <a:pt x="88" y="238"/>
                    </a:lnTo>
                    <a:lnTo>
                      <a:pt x="207" y="238"/>
                    </a:lnTo>
                    <a:lnTo>
                      <a:pt x="237" y="265"/>
                    </a:lnTo>
                    <a:lnTo>
                      <a:pt x="297" y="265"/>
                    </a:lnTo>
                    <a:lnTo>
                      <a:pt x="297" y="295"/>
                    </a:lnTo>
                    <a:lnTo>
                      <a:pt x="326" y="265"/>
                    </a:lnTo>
                    <a:lnTo>
                      <a:pt x="326" y="295"/>
                    </a:lnTo>
                    <a:lnTo>
                      <a:pt x="355" y="326"/>
                    </a:lnTo>
                    <a:lnTo>
                      <a:pt x="444" y="326"/>
                    </a:lnTo>
                    <a:lnTo>
                      <a:pt x="444" y="295"/>
                    </a:lnTo>
                    <a:lnTo>
                      <a:pt x="385" y="295"/>
                    </a:lnTo>
                    <a:lnTo>
                      <a:pt x="444" y="238"/>
                    </a:lnTo>
                    <a:lnTo>
                      <a:pt x="444" y="207"/>
                    </a:lnTo>
                    <a:lnTo>
                      <a:pt x="474" y="207"/>
                    </a:lnTo>
                    <a:lnTo>
                      <a:pt x="504" y="177"/>
                    </a:lnTo>
                    <a:lnTo>
                      <a:pt x="474" y="177"/>
                    </a:lnTo>
                    <a:lnTo>
                      <a:pt x="444" y="147"/>
                    </a:lnTo>
                    <a:lnTo>
                      <a:pt x="444" y="119"/>
                    </a:lnTo>
                    <a:lnTo>
                      <a:pt x="534" y="119"/>
                    </a:lnTo>
                    <a:lnTo>
                      <a:pt x="534" y="177"/>
                    </a:lnTo>
                    <a:lnTo>
                      <a:pt x="592" y="177"/>
                    </a:lnTo>
                    <a:lnTo>
                      <a:pt x="562" y="147"/>
                    </a:lnTo>
                    <a:lnTo>
                      <a:pt x="592" y="119"/>
                    </a:lnTo>
                    <a:lnTo>
                      <a:pt x="562" y="88"/>
                    </a:lnTo>
                    <a:lnTo>
                      <a:pt x="653" y="88"/>
                    </a:lnTo>
                    <a:lnTo>
                      <a:pt x="681" y="59"/>
                    </a:lnTo>
                    <a:lnTo>
                      <a:pt x="653" y="59"/>
                    </a:lnTo>
                    <a:lnTo>
                      <a:pt x="653" y="29"/>
                    </a:lnTo>
                    <a:lnTo>
                      <a:pt x="681" y="29"/>
                    </a:lnTo>
                    <a:lnTo>
                      <a:pt x="711" y="59"/>
                    </a:lnTo>
                    <a:lnTo>
                      <a:pt x="771" y="59"/>
                    </a:lnTo>
                    <a:lnTo>
                      <a:pt x="799" y="88"/>
                    </a:lnTo>
                    <a:lnTo>
                      <a:pt x="829" y="88"/>
                    </a:lnTo>
                    <a:lnTo>
                      <a:pt x="799" y="59"/>
                    </a:lnTo>
                    <a:lnTo>
                      <a:pt x="860" y="59"/>
                    </a:lnTo>
                    <a:lnTo>
                      <a:pt x="890" y="88"/>
                    </a:lnTo>
                    <a:lnTo>
                      <a:pt x="860" y="88"/>
                    </a:lnTo>
                    <a:lnTo>
                      <a:pt x="799" y="147"/>
                    </a:lnTo>
                    <a:lnTo>
                      <a:pt x="771" y="147"/>
                    </a:lnTo>
                    <a:lnTo>
                      <a:pt x="771" y="177"/>
                    </a:lnTo>
                    <a:lnTo>
                      <a:pt x="799" y="177"/>
                    </a:lnTo>
                    <a:lnTo>
                      <a:pt x="799" y="207"/>
                    </a:lnTo>
                    <a:lnTo>
                      <a:pt x="771" y="207"/>
                    </a:lnTo>
                    <a:lnTo>
                      <a:pt x="771" y="238"/>
                    </a:lnTo>
                    <a:lnTo>
                      <a:pt x="741" y="238"/>
                    </a:lnTo>
                    <a:lnTo>
                      <a:pt x="741" y="295"/>
                    </a:lnTo>
                    <a:lnTo>
                      <a:pt x="771" y="265"/>
                    </a:lnTo>
                    <a:lnTo>
                      <a:pt x="799" y="295"/>
                    </a:lnTo>
                    <a:lnTo>
                      <a:pt x="860" y="238"/>
                    </a:lnTo>
                    <a:lnTo>
                      <a:pt x="860" y="207"/>
                    </a:lnTo>
                    <a:lnTo>
                      <a:pt x="890" y="207"/>
                    </a:lnTo>
                    <a:lnTo>
                      <a:pt x="949" y="147"/>
                    </a:lnTo>
                    <a:lnTo>
                      <a:pt x="949" y="119"/>
                    </a:lnTo>
                    <a:lnTo>
                      <a:pt x="978" y="88"/>
                    </a:lnTo>
                    <a:lnTo>
                      <a:pt x="1008" y="88"/>
                    </a:lnTo>
                    <a:lnTo>
                      <a:pt x="1067" y="59"/>
                    </a:lnTo>
                    <a:lnTo>
                      <a:pt x="1097" y="59"/>
                    </a:lnTo>
                    <a:lnTo>
                      <a:pt x="1097" y="119"/>
                    </a:lnTo>
                    <a:lnTo>
                      <a:pt x="1067" y="119"/>
                    </a:lnTo>
                    <a:lnTo>
                      <a:pt x="1097" y="147"/>
                    </a:lnTo>
                    <a:lnTo>
                      <a:pt x="1097" y="177"/>
                    </a:lnTo>
                    <a:lnTo>
                      <a:pt x="1067" y="207"/>
                    </a:lnTo>
                    <a:lnTo>
                      <a:pt x="1097" y="207"/>
                    </a:lnTo>
                    <a:lnTo>
                      <a:pt x="1127" y="177"/>
                    </a:lnTo>
                    <a:lnTo>
                      <a:pt x="1185" y="177"/>
                    </a:lnTo>
                    <a:lnTo>
                      <a:pt x="1185" y="147"/>
                    </a:lnTo>
                    <a:lnTo>
                      <a:pt x="1215" y="147"/>
                    </a:lnTo>
                    <a:lnTo>
                      <a:pt x="1185" y="119"/>
                    </a:lnTo>
                    <a:lnTo>
                      <a:pt x="1215" y="119"/>
                    </a:lnTo>
                    <a:lnTo>
                      <a:pt x="1245" y="88"/>
                    </a:lnTo>
                    <a:lnTo>
                      <a:pt x="1274" y="88"/>
                    </a:lnTo>
                    <a:lnTo>
                      <a:pt x="1245" y="59"/>
                    </a:lnTo>
                    <a:lnTo>
                      <a:pt x="1215" y="59"/>
                    </a:lnTo>
                    <a:lnTo>
                      <a:pt x="1274" y="0"/>
                    </a:lnTo>
                    <a:lnTo>
                      <a:pt x="1304" y="29"/>
                    </a:lnTo>
                    <a:lnTo>
                      <a:pt x="1334" y="29"/>
                    </a:lnTo>
                    <a:lnTo>
                      <a:pt x="1392" y="0"/>
                    </a:lnTo>
                    <a:lnTo>
                      <a:pt x="1422" y="29"/>
                    </a:lnTo>
                    <a:lnTo>
                      <a:pt x="1481" y="29"/>
                    </a:lnTo>
                    <a:lnTo>
                      <a:pt x="1481" y="59"/>
                    </a:lnTo>
                    <a:lnTo>
                      <a:pt x="1452" y="88"/>
                    </a:lnTo>
                    <a:lnTo>
                      <a:pt x="1392" y="88"/>
                    </a:lnTo>
                    <a:lnTo>
                      <a:pt x="1422" y="119"/>
                    </a:lnTo>
                  </a:path>
                </a:pathLst>
              </a:custGeom>
              <a:noFill/>
              <a:ln w="1588">
                <a:solidFill>
                  <a:srgbClr val="000000"/>
                </a:solidFill>
                <a:prstDash val="solid"/>
                <a:round/>
                <a:headEnd/>
                <a:tailEnd/>
              </a:ln>
            </p:spPr>
            <p:txBody>
              <a:bodyPr/>
              <a:lstStyle/>
              <a:p>
                <a:endParaRPr lang="en-GB"/>
              </a:p>
            </p:txBody>
          </p:sp>
          <p:sp>
            <p:nvSpPr>
              <p:cNvPr id="23730" name="Freeform 178"/>
              <p:cNvSpPr>
                <a:spLocks/>
              </p:cNvSpPr>
              <p:nvPr/>
            </p:nvSpPr>
            <p:spPr bwMode="auto">
              <a:xfrm>
                <a:off x="4169" y="921"/>
                <a:ext cx="14" cy="7"/>
              </a:xfrm>
              <a:custGeom>
                <a:avLst/>
                <a:gdLst/>
                <a:ahLst/>
                <a:cxnLst>
                  <a:cxn ang="0">
                    <a:pos x="58" y="0"/>
                  </a:cxn>
                  <a:cxn ang="0">
                    <a:pos x="28" y="0"/>
                  </a:cxn>
                  <a:cxn ang="0">
                    <a:pos x="0" y="28"/>
                  </a:cxn>
                  <a:cxn ang="0">
                    <a:pos x="28" y="28"/>
                  </a:cxn>
                  <a:cxn ang="0">
                    <a:pos x="58" y="0"/>
                  </a:cxn>
                </a:cxnLst>
                <a:rect l="0" t="0" r="r" b="b"/>
                <a:pathLst>
                  <a:path w="58" h="28">
                    <a:moveTo>
                      <a:pt x="58" y="0"/>
                    </a:moveTo>
                    <a:lnTo>
                      <a:pt x="28" y="0"/>
                    </a:lnTo>
                    <a:lnTo>
                      <a:pt x="0" y="28"/>
                    </a:lnTo>
                    <a:lnTo>
                      <a:pt x="28" y="28"/>
                    </a:lnTo>
                    <a:lnTo>
                      <a:pt x="58" y="0"/>
                    </a:lnTo>
                  </a:path>
                </a:pathLst>
              </a:custGeom>
              <a:noFill/>
              <a:ln w="1588">
                <a:solidFill>
                  <a:srgbClr val="000000"/>
                </a:solidFill>
                <a:prstDash val="solid"/>
                <a:round/>
                <a:headEnd/>
                <a:tailEnd/>
              </a:ln>
            </p:spPr>
            <p:txBody>
              <a:bodyPr/>
              <a:lstStyle/>
              <a:p>
                <a:endParaRPr lang="en-GB"/>
              </a:p>
            </p:txBody>
          </p:sp>
          <p:sp>
            <p:nvSpPr>
              <p:cNvPr id="23731" name="Freeform 179"/>
              <p:cNvSpPr>
                <a:spLocks/>
              </p:cNvSpPr>
              <p:nvPr/>
            </p:nvSpPr>
            <p:spPr bwMode="auto">
              <a:xfrm>
                <a:off x="4176" y="906"/>
                <a:ext cx="163" cy="59"/>
              </a:xfrm>
              <a:custGeom>
                <a:avLst/>
                <a:gdLst/>
                <a:ahLst/>
                <a:cxnLst>
                  <a:cxn ang="0">
                    <a:pos x="30" y="60"/>
                  </a:cxn>
                  <a:cxn ang="0">
                    <a:pos x="60" y="88"/>
                  </a:cxn>
                  <a:cxn ang="0">
                    <a:pos x="30" y="88"/>
                  </a:cxn>
                  <a:cxn ang="0">
                    <a:pos x="0" y="118"/>
                  </a:cxn>
                  <a:cxn ang="0">
                    <a:pos x="89" y="118"/>
                  </a:cxn>
                  <a:cxn ang="0">
                    <a:pos x="89" y="88"/>
                  </a:cxn>
                  <a:cxn ang="0">
                    <a:pos x="179" y="0"/>
                  </a:cxn>
                  <a:cxn ang="0">
                    <a:pos x="207" y="0"/>
                  </a:cxn>
                  <a:cxn ang="0">
                    <a:pos x="237" y="29"/>
                  </a:cxn>
                  <a:cxn ang="0">
                    <a:pos x="297" y="29"/>
                  </a:cxn>
                  <a:cxn ang="0">
                    <a:pos x="267" y="60"/>
                  </a:cxn>
                  <a:cxn ang="0">
                    <a:pos x="356" y="60"/>
                  </a:cxn>
                  <a:cxn ang="0">
                    <a:pos x="386" y="88"/>
                  </a:cxn>
                  <a:cxn ang="0">
                    <a:pos x="416" y="60"/>
                  </a:cxn>
                  <a:cxn ang="0">
                    <a:pos x="444" y="88"/>
                  </a:cxn>
                  <a:cxn ang="0">
                    <a:pos x="474" y="88"/>
                  </a:cxn>
                  <a:cxn ang="0">
                    <a:pos x="444" y="118"/>
                  </a:cxn>
                  <a:cxn ang="0">
                    <a:pos x="474" y="118"/>
                  </a:cxn>
                  <a:cxn ang="0">
                    <a:pos x="504" y="88"/>
                  </a:cxn>
                  <a:cxn ang="0">
                    <a:pos x="535" y="88"/>
                  </a:cxn>
                  <a:cxn ang="0">
                    <a:pos x="592" y="148"/>
                  </a:cxn>
                  <a:cxn ang="0">
                    <a:pos x="623" y="118"/>
                  </a:cxn>
                  <a:cxn ang="0">
                    <a:pos x="653" y="148"/>
                  </a:cxn>
                  <a:cxn ang="0">
                    <a:pos x="653" y="179"/>
                  </a:cxn>
                  <a:cxn ang="0">
                    <a:pos x="563" y="179"/>
                  </a:cxn>
                  <a:cxn ang="0">
                    <a:pos x="504" y="236"/>
                  </a:cxn>
                  <a:cxn ang="0">
                    <a:pos x="267" y="236"/>
                  </a:cxn>
                </a:cxnLst>
                <a:rect l="0" t="0" r="r" b="b"/>
                <a:pathLst>
                  <a:path w="653" h="236">
                    <a:moveTo>
                      <a:pt x="30" y="60"/>
                    </a:moveTo>
                    <a:lnTo>
                      <a:pt x="60" y="88"/>
                    </a:lnTo>
                    <a:lnTo>
                      <a:pt x="30" y="88"/>
                    </a:lnTo>
                    <a:lnTo>
                      <a:pt x="0" y="118"/>
                    </a:lnTo>
                    <a:lnTo>
                      <a:pt x="89" y="118"/>
                    </a:lnTo>
                    <a:lnTo>
                      <a:pt x="89" y="88"/>
                    </a:lnTo>
                    <a:lnTo>
                      <a:pt x="179" y="0"/>
                    </a:lnTo>
                    <a:lnTo>
                      <a:pt x="207" y="0"/>
                    </a:lnTo>
                    <a:lnTo>
                      <a:pt x="237" y="29"/>
                    </a:lnTo>
                    <a:lnTo>
                      <a:pt x="297" y="29"/>
                    </a:lnTo>
                    <a:lnTo>
                      <a:pt x="267" y="60"/>
                    </a:lnTo>
                    <a:lnTo>
                      <a:pt x="356" y="60"/>
                    </a:lnTo>
                    <a:lnTo>
                      <a:pt x="386" y="88"/>
                    </a:lnTo>
                    <a:lnTo>
                      <a:pt x="416" y="60"/>
                    </a:lnTo>
                    <a:lnTo>
                      <a:pt x="444" y="88"/>
                    </a:lnTo>
                    <a:lnTo>
                      <a:pt x="474" y="88"/>
                    </a:lnTo>
                    <a:lnTo>
                      <a:pt x="444" y="118"/>
                    </a:lnTo>
                    <a:lnTo>
                      <a:pt x="474" y="118"/>
                    </a:lnTo>
                    <a:lnTo>
                      <a:pt x="504" y="88"/>
                    </a:lnTo>
                    <a:lnTo>
                      <a:pt x="535" y="88"/>
                    </a:lnTo>
                    <a:lnTo>
                      <a:pt x="592" y="148"/>
                    </a:lnTo>
                    <a:lnTo>
                      <a:pt x="623" y="118"/>
                    </a:lnTo>
                    <a:lnTo>
                      <a:pt x="653" y="148"/>
                    </a:lnTo>
                    <a:lnTo>
                      <a:pt x="653" y="179"/>
                    </a:lnTo>
                    <a:lnTo>
                      <a:pt x="563" y="179"/>
                    </a:lnTo>
                    <a:lnTo>
                      <a:pt x="504" y="236"/>
                    </a:lnTo>
                    <a:lnTo>
                      <a:pt x="267" y="236"/>
                    </a:lnTo>
                  </a:path>
                </a:pathLst>
              </a:custGeom>
              <a:noFill/>
              <a:ln w="1588">
                <a:solidFill>
                  <a:srgbClr val="000000"/>
                </a:solidFill>
                <a:prstDash val="solid"/>
                <a:round/>
                <a:headEnd/>
                <a:tailEnd/>
              </a:ln>
            </p:spPr>
            <p:txBody>
              <a:bodyPr/>
              <a:lstStyle/>
              <a:p>
                <a:endParaRPr lang="en-GB"/>
              </a:p>
            </p:txBody>
          </p:sp>
          <p:sp>
            <p:nvSpPr>
              <p:cNvPr id="23732" name="Freeform 180"/>
              <p:cNvSpPr>
                <a:spLocks/>
              </p:cNvSpPr>
              <p:nvPr/>
            </p:nvSpPr>
            <p:spPr bwMode="auto">
              <a:xfrm>
                <a:off x="3790" y="965"/>
                <a:ext cx="467" cy="111"/>
              </a:xfrm>
              <a:custGeom>
                <a:avLst/>
                <a:gdLst/>
                <a:ahLst/>
                <a:cxnLst>
                  <a:cxn ang="0">
                    <a:pos x="1838" y="297"/>
                  </a:cxn>
                  <a:cxn ang="0">
                    <a:pos x="1808" y="297"/>
                  </a:cxn>
                  <a:cxn ang="0">
                    <a:pos x="1778" y="268"/>
                  </a:cxn>
                  <a:cxn ang="0">
                    <a:pos x="1778" y="238"/>
                  </a:cxn>
                  <a:cxn ang="0">
                    <a:pos x="1808" y="238"/>
                  </a:cxn>
                  <a:cxn ang="0">
                    <a:pos x="1867" y="179"/>
                  </a:cxn>
                  <a:cxn ang="0">
                    <a:pos x="1867" y="149"/>
                  </a:cxn>
                  <a:cxn ang="0">
                    <a:pos x="1838" y="119"/>
                  </a:cxn>
                  <a:cxn ang="0">
                    <a:pos x="1778" y="89"/>
                  </a:cxn>
                  <a:cxn ang="0">
                    <a:pos x="1720" y="89"/>
                  </a:cxn>
                  <a:cxn ang="0">
                    <a:pos x="1660" y="61"/>
                  </a:cxn>
                  <a:cxn ang="0">
                    <a:pos x="1601" y="61"/>
                  </a:cxn>
                  <a:cxn ang="0">
                    <a:pos x="1541" y="0"/>
                  </a:cxn>
                  <a:cxn ang="0">
                    <a:pos x="1483" y="0"/>
                  </a:cxn>
                  <a:cxn ang="0">
                    <a:pos x="1453" y="31"/>
                  </a:cxn>
                  <a:cxn ang="0">
                    <a:pos x="1394" y="31"/>
                  </a:cxn>
                  <a:cxn ang="0">
                    <a:pos x="1364" y="61"/>
                  </a:cxn>
                  <a:cxn ang="0">
                    <a:pos x="1305" y="31"/>
                  </a:cxn>
                  <a:cxn ang="0">
                    <a:pos x="1246" y="31"/>
                  </a:cxn>
                  <a:cxn ang="0">
                    <a:pos x="1127" y="149"/>
                  </a:cxn>
                  <a:cxn ang="0">
                    <a:pos x="1127" y="207"/>
                  </a:cxn>
                  <a:cxn ang="0">
                    <a:pos x="1098" y="238"/>
                  </a:cxn>
                  <a:cxn ang="0">
                    <a:pos x="1098" y="297"/>
                  </a:cxn>
                  <a:cxn ang="0">
                    <a:pos x="1127" y="326"/>
                  </a:cxn>
                  <a:cxn ang="0">
                    <a:pos x="1098" y="356"/>
                  </a:cxn>
                  <a:cxn ang="0">
                    <a:pos x="1009" y="356"/>
                  </a:cxn>
                  <a:cxn ang="0">
                    <a:pos x="1009" y="386"/>
                  </a:cxn>
                  <a:cxn ang="0">
                    <a:pos x="978" y="416"/>
                  </a:cxn>
                  <a:cxn ang="0">
                    <a:pos x="948" y="416"/>
                  </a:cxn>
                  <a:cxn ang="0">
                    <a:pos x="948" y="444"/>
                  </a:cxn>
                  <a:cxn ang="0">
                    <a:pos x="920" y="416"/>
                  </a:cxn>
                  <a:cxn ang="0">
                    <a:pos x="860" y="416"/>
                  </a:cxn>
                  <a:cxn ang="0">
                    <a:pos x="830" y="386"/>
                  </a:cxn>
                  <a:cxn ang="0">
                    <a:pos x="802" y="386"/>
                  </a:cxn>
                  <a:cxn ang="0">
                    <a:pos x="771" y="356"/>
                  </a:cxn>
                  <a:cxn ang="0">
                    <a:pos x="683" y="356"/>
                  </a:cxn>
                  <a:cxn ang="0">
                    <a:pos x="683" y="386"/>
                  </a:cxn>
                  <a:cxn ang="0">
                    <a:pos x="623" y="386"/>
                  </a:cxn>
                  <a:cxn ang="0">
                    <a:pos x="593" y="416"/>
                  </a:cxn>
                  <a:cxn ang="0">
                    <a:pos x="475" y="416"/>
                  </a:cxn>
                  <a:cxn ang="0">
                    <a:pos x="446" y="386"/>
                  </a:cxn>
                  <a:cxn ang="0">
                    <a:pos x="386" y="386"/>
                  </a:cxn>
                  <a:cxn ang="0">
                    <a:pos x="297" y="297"/>
                  </a:cxn>
                  <a:cxn ang="0">
                    <a:pos x="268" y="297"/>
                  </a:cxn>
                  <a:cxn ang="0">
                    <a:pos x="268" y="268"/>
                  </a:cxn>
                  <a:cxn ang="0">
                    <a:pos x="209" y="238"/>
                  </a:cxn>
                  <a:cxn ang="0">
                    <a:pos x="179" y="238"/>
                  </a:cxn>
                  <a:cxn ang="0">
                    <a:pos x="118" y="207"/>
                  </a:cxn>
                  <a:cxn ang="0">
                    <a:pos x="90" y="268"/>
                  </a:cxn>
                  <a:cxn ang="0">
                    <a:pos x="118" y="268"/>
                  </a:cxn>
                  <a:cxn ang="0">
                    <a:pos x="61" y="297"/>
                  </a:cxn>
                  <a:cxn ang="0">
                    <a:pos x="30" y="268"/>
                  </a:cxn>
                  <a:cxn ang="0">
                    <a:pos x="0" y="297"/>
                  </a:cxn>
                </a:cxnLst>
                <a:rect l="0" t="0" r="r" b="b"/>
                <a:pathLst>
                  <a:path w="1867" h="444">
                    <a:moveTo>
                      <a:pt x="1838" y="297"/>
                    </a:moveTo>
                    <a:lnTo>
                      <a:pt x="1808" y="297"/>
                    </a:lnTo>
                    <a:lnTo>
                      <a:pt x="1778" y="268"/>
                    </a:lnTo>
                    <a:lnTo>
                      <a:pt x="1778" y="238"/>
                    </a:lnTo>
                    <a:lnTo>
                      <a:pt x="1808" y="238"/>
                    </a:lnTo>
                    <a:lnTo>
                      <a:pt x="1867" y="179"/>
                    </a:lnTo>
                    <a:lnTo>
                      <a:pt x="1867" y="149"/>
                    </a:lnTo>
                    <a:lnTo>
                      <a:pt x="1838" y="119"/>
                    </a:lnTo>
                    <a:lnTo>
                      <a:pt x="1778" y="89"/>
                    </a:lnTo>
                    <a:lnTo>
                      <a:pt x="1720" y="89"/>
                    </a:lnTo>
                    <a:lnTo>
                      <a:pt x="1660" y="61"/>
                    </a:lnTo>
                    <a:lnTo>
                      <a:pt x="1601" y="61"/>
                    </a:lnTo>
                    <a:lnTo>
                      <a:pt x="1541" y="0"/>
                    </a:lnTo>
                    <a:lnTo>
                      <a:pt x="1483" y="0"/>
                    </a:lnTo>
                    <a:lnTo>
                      <a:pt x="1453" y="31"/>
                    </a:lnTo>
                    <a:lnTo>
                      <a:pt x="1394" y="31"/>
                    </a:lnTo>
                    <a:lnTo>
                      <a:pt x="1364" y="61"/>
                    </a:lnTo>
                    <a:lnTo>
                      <a:pt x="1305" y="31"/>
                    </a:lnTo>
                    <a:lnTo>
                      <a:pt x="1246" y="31"/>
                    </a:lnTo>
                    <a:lnTo>
                      <a:pt x="1127" y="149"/>
                    </a:lnTo>
                    <a:lnTo>
                      <a:pt x="1127" y="207"/>
                    </a:lnTo>
                    <a:lnTo>
                      <a:pt x="1098" y="238"/>
                    </a:lnTo>
                    <a:lnTo>
                      <a:pt x="1098" y="297"/>
                    </a:lnTo>
                    <a:lnTo>
                      <a:pt x="1127" y="326"/>
                    </a:lnTo>
                    <a:lnTo>
                      <a:pt x="1098" y="356"/>
                    </a:lnTo>
                    <a:lnTo>
                      <a:pt x="1009" y="356"/>
                    </a:lnTo>
                    <a:lnTo>
                      <a:pt x="1009" y="386"/>
                    </a:lnTo>
                    <a:lnTo>
                      <a:pt x="978" y="416"/>
                    </a:lnTo>
                    <a:lnTo>
                      <a:pt x="948" y="416"/>
                    </a:lnTo>
                    <a:lnTo>
                      <a:pt x="948" y="444"/>
                    </a:lnTo>
                    <a:lnTo>
                      <a:pt x="920" y="416"/>
                    </a:lnTo>
                    <a:lnTo>
                      <a:pt x="860" y="416"/>
                    </a:lnTo>
                    <a:lnTo>
                      <a:pt x="830" y="386"/>
                    </a:lnTo>
                    <a:lnTo>
                      <a:pt x="802" y="386"/>
                    </a:lnTo>
                    <a:lnTo>
                      <a:pt x="771" y="356"/>
                    </a:lnTo>
                    <a:lnTo>
                      <a:pt x="683" y="356"/>
                    </a:lnTo>
                    <a:lnTo>
                      <a:pt x="683" y="386"/>
                    </a:lnTo>
                    <a:lnTo>
                      <a:pt x="623" y="386"/>
                    </a:lnTo>
                    <a:lnTo>
                      <a:pt x="593" y="416"/>
                    </a:lnTo>
                    <a:lnTo>
                      <a:pt x="475" y="416"/>
                    </a:lnTo>
                    <a:lnTo>
                      <a:pt x="446" y="386"/>
                    </a:lnTo>
                    <a:lnTo>
                      <a:pt x="386" y="386"/>
                    </a:lnTo>
                    <a:lnTo>
                      <a:pt x="297" y="297"/>
                    </a:lnTo>
                    <a:lnTo>
                      <a:pt x="268" y="297"/>
                    </a:lnTo>
                    <a:lnTo>
                      <a:pt x="268" y="268"/>
                    </a:lnTo>
                    <a:lnTo>
                      <a:pt x="209" y="238"/>
                    </a:lnTo>
                    <a:lnTo>
                      <a:pt x="179" y="238"/>
                    </a:lnTo>
                    <a:lnTo>
                      <a:pt x="118" y="207"/>
                    </a:lnTo>
                    <a:lnTo>
                      <a:pt x="90" y="268"/>
                    </a:lnTo>
                    <a:lnTo>
                      <a:pt x="118" y="268"/>
                    </a:lnTo>
                    <a:lnTo>
                      <a:pt x="61" y="297"/>
                    </a:lnTo>
                    <a:lnTo>
                      <a:pt x="30" y="268"/>
                    </a:lnTo>
                    <a:lnTo>
                      <a:pt x="0" y="297"/>
                    </a:lnTo>
                  </a:path>
                </a:pathLst>
              </a:custGeom>
              <a:noFill/>
              <a:ln w="1588">
                <a:solidFill>
                  <a:srgbClr val="000000"/>
                </a:solidFill>
                <a:prstDash val="solid"/>
                <a:round/>
                <a:headEnd/>
                <a:tailEnd/>
              </a:ln>
            </p:spPr>
            <p:txBody>
              <a:bodyPr/>
              <a:lstStyle/>
              <a:p>
                <a:endParaRPr lang="en-GB"/>
              </a:p>
            </p:txBody>
          </p:sp>
          <p:sp>
            <p:nvSpPr>
              <p:cNvPr id="23733" name="Freeform 181"/>
              <p:cNvSpPr>
                <a:spLocks/>
              </p:cNvSpPr>
              <p:nvPr/>
            </p:nvSpPr>
            <p:spPr bwMode="auto">
              <a:xfrm>
                <a:off x="4250" y="995"/>
                <a:ext cx="59" cy="44"/>
              </a:xfrm>
              <a:custGeom>
                <a:avLst/>
                <a:gdLst/>
                <a:ahLst/>
                <a:cxnLst>
                  <a:cxn ang="0">
                    <a:pos x="0" y="178"/>
                  </a:cxn>
                  <a:cxn ang="0">
                    <a:pos x="29" y="178"/>
                  </a:cxn>
                  <a:cxn ang="0">
                    <a:pos x="59" y="149"/>
                  </a:cxn>
                  <a:cxn ang="0">
                    <a:pos x="59" y="119"/>
                  </a:cxn>
                  <a:cxn ang="0">
                    <a:pos x="89" y="88"/>
                  </a:cxn>
                  <a:cxn ang="0">
                    <a:pos x="177" y="88"/>
                  </a:cxn>
                  <a:cxn ang="0">
                    <a:pos x="238" y="30"/>
                  </a:cxn>
                  <a:cxn ang="0">
                    <a:pos x="207" y="0"/>
                  </a:cxn>
                </a:cxnLst>
                <a:rect l="0" t="0" r="r" b="b"/>
                <a:pathLst>
                  <a:path w="238" h="178">
                    <a:moveTo>
                      <a:pt x="0" y="178"/>
                    </a:moveTo>
                    <a:lnTo>
                      <a:pt x="29" y="178"/>
                    </a:lnTo>
                    <a:lnTo>
                      <a:pt x="59" y="149"/>
                    </a:lnTo>
                    <a:lnTo>
                      <a:pt x="59" y="119"/>
                    </a:lnTo>
                    <a:lnTo>
                      <a:pt x="89" y="88"/>
                    </a:lnTo>
                    <a:lnTo>
                      <a:pt x="177" y="88"/>
                    </a:lnTo>
                    <a:lnTo>
                      <a:pt x="238" y="30"/>
                    </a:lnTo>
                    <a:lnTo>
                      <a:pt x="207" y="0"/>
                    </a:lnTo>
                  </a:path>
                </a:pathLst>
              </a:custGeom>
              <a:noFill/>
              <a:ln w="1588">
                <a:solidFill>
                  <a:srgbClr val="000000"/>
                </a:solidFill>
                <a:prstDash val="solid"/>
                <a:round/>
                <a:headEnd/>
                <a:tailEnd/>
              </a:ln>
            </p:spPr>
            <p:txBody>
              <a:bodyPr/>
              <a:lstStyle/>
              <a:p>
                <a:endParaRPr lang="en-GB"/>
              </a:p>
            </p:txBody>
          </p:sp>
          <p:sp>
            <p:nvSpPr>
              <p:cNvPr id="23734" name="Freeform 182"/>
              <p:cNvSpPr>
                <a:spLocks/>
              </p:cNvSpPr>
              <p:nvPr/>
            </p:nvSpPr>
            <p:spPr bwMode="auto">
              <a:xfrm>
                <a:off x="4243" y="965"/>
                <a:ext cx="59" cy="30"/>
              </a:xfrm>
              <a:custGeom>
                <a:avLst/>
                <a:gdLst/>
                <a:ahLst/>
                <a:cxnLst>
                  <a:cxn ang="0">
                    <a:pos x="0" y="0"/>
                  </a:cxn>
                  <a:cxn ang="0">
                    <a:pos x="30" y="31"/>
                  </a:cxn>
                  <a:cxn ang="0">
                    <a:pos x="119" y="31"/>
                  </a:cxn>
                  <a:cxn ang="0">
                    <a:pos x="89" y="61"/>
                  </a:cxn>
                  <a:cxn ang="0">
                    <a:pos x="237" y="61"/>
                  </a:cxn>
                  <a:cxn ang="0">
                    <a:pos x="177" y="89"/>
                  </a:cxn>
                  <a:cxn ang="0">
                    <a:pos x="207" y="89"/>
                  </a:cxn>
                  <a:cxn ang="0">
                    <a:pos x="207" y="119"/>
                  </a:cxn>
                  <a:cxn ang="0">
                    <a:pos x="237" y="119"/>
                  </a:cxn>
                </a:cxnLst>
                <a:rect l="0" t="0" r="r" b="b"/>
                <a:pathLst>
                  <a:path w="237" h="119">
                    <a:moveTo>
                      <a:pt x="0" y="0"/>
                    </a:moveTo>
                    <a:lnTo>
                      <a:pt x="30" y="31"/>
                    </a:lnTo>
                    <a:lnTo>
                      <a:pt x="119" y="31"/>
                    </a:lnTo>
                    <a:lnTo>
                      <a:pt x="89" y="61"/>
                    </a:lnTo>
                    <a:lnTo>
                      <a:pt x="237" y="61"/>
                    </a:lnTo>
                    <a:lnTo>
                      <a:pt x="177" y="89"/>
                    </a:lnTo>
                    <a:lnTo>
                      <a:pt x="207" y="89"/>
                    </a:lnTo>
                    <a:lnTo>
                      <a:pt x="207" y="119"/>
                    </a:lnTo>
                    <a:lnTo>
                      <a:pt x="237" y="119"/>
                    </a:lnTo>
                  </a:path>
                </a:pathLst>
              </a:custGeom>
              <a:noFill/>
              <a:ln w="1588">
                <a:solidFill>
                  <a:srgbClr val="000000"/>
                </a:solidFill>
                <a:prstDash val="solid"/>
                <a:round/>
                <a:headEnd/>
                <a:tailEnd/>
              </a:ln>
            </p:spPr>
            <p:txBody>
              <a:bodyPr/>
              <a:lstStyle/>
              <a:p>
                <a:endParaRPr lang="en-GB"/>
              </a:p>
            </p:txBody>
          </p:sp>
          <p:sp>
            <p:nvSpPr>
              <p:cNvPr id="23735" name="Freeform 183"/>
              <p:cNvSpPr>
                <a:spLocks/>
              </p:cNvSpPr>
              <p:nvPr/>
            </p:nvSpPr>
            <p:spPr bwMode="auto">
              <a:xfrm>
                <a:off x="4220" y="958"/>
                <a:ext cx="23" cy="7"/>
              </a:xfrm>
              <a:custGeom>
                <a:avLst/>
                <a:gdLst/>
                <a:ahLst/>
                <a:cxnLst>
                  <a:cxn ang="0">
                    <a:pos x="88" y="30"/>
                  </a:cxn>
                  <a:cxn ang="0">
                    <a:pos x="58" y="0"/>
                  </a:cxn>
                  <a:cxn ang="0">
                    <a:pos x="28" y="0"/>
                  </a:cxn>
                  <a:cxn ang="0">
                    <a:pos x="0" y="30"/>
                  </a:cxn>
                  <a:cxn ang="0">
                    <a:pos x="88" y="30"/>
                  </a:cxn>
                </a:cxnLst>
                <a:rect l="0" t="0" r="r" b="b"/>
                <a:pathLst>
                  <a:path w="88" h="30">
                    <a:moveTo>
                      <a:pt x="88" y="30"/>
                    </a:moveTo>
                    <a:lnTo>
                      <a:pt x="58" y="0"/>
                    </a:lnTo>
                    <a:lnTo>
                      <a:pt x="28" y="0"/>
                    </a:lnTo>
                    <a:lnTo>
                      <a:pt x="0" y="30"/>
                    </a:lnTo>
                    <a:lnTo>
                      <a:pt x="88" y="30"/>
                    </a:lnTo>
                  </a:path>
                </a:pathLst>
              </a:custGeom>
              <a:noFill/>
              <a:ln w="1588">
                <a:solidFill>
                  <a:srgbClr val="000000"/>
                </a:solidFill>
                <a:prstDash val="solid"/>
                <a:round/>
                <a:headEnd/>
                <a:tailEnd/>
              </a:ln>
            </p:spPr>
            <p:txBody>
              <a:bodyPr/>
              <a:lstStyle/>
              <a:p>
                <a:endParaRPr lang="en-GB"/>
              </a:p>
            </p:txBody>
          </p:sp>
          <p:sp>
            <p:nvSpPr>
              <p:cNvPr id="23736" name="Freeform 184"/>
              <p:cNvSpPr>
                <a:spLocks/>
              </p:cNvSpPr>
              <p:nvPr/>
            </p:nvSpPr>
            <p:spPr bwMode="auto">
              <a:xfrm>
                <a:off x="4220" y="1039"/>
                <a:ext cx="252" cy="637"/>
              </a:xfrm>
              <a:custGeom>
                <a:avLst/>
                <a:gdLst/>
                <a:ahLst/>
                <a:cxnLst>
                  <a:cxn ang="0">
                    <a:pos x="237" y="2515"/>
                  </a:cxn>
                  <a:cxn ang="0">
                    <a:pos x="295" y="2488"/>
                  </a:cxn>
                  <a:cxn ang="0">
                    <a:pos x="384" y="2427"/>
                  </a:cxn>
                  <a:cxn ang="0">
                    <a:pos x="474" y="2369"/>
                  </a:cxn>
                  <a:cxn ang="0">
                    <a:pos x="620" y="2251"/>
                  </a:cxn>
                  <a:cxn ang="0">
                    <a:pos x="681" y="2160"/>
                  </a:cxn>
                  <a:cxn ang="0">
                    <a:pos x="711" y="2132"/>
                  </a:cxn>
                  <a:cxn ang="0">
                    <a:pos x="830" y="2042"/>
                  </a:cxn>
                  <a:cxn ang="0">
                    <a:pos x="918" y="1984"/>
                  </a:cxn>
                  <a:cxn ang="0">
                    <a:pos x="948" y="1895"/>
                  </a:cxn>
                  <a:cxn ang="0">
                    <a:pos x="888" y="1717"/>
                  </a:cxn>
                  <a:cxn ang="0">
                    <a:pos x="770" y="1659"/>
                  </a:cxn>
                  <a:cxn ang="0">
                    <a:pos x="681" y="1629"/>
                  </a:cxn>
                  <a:cxn ang="0">
                    <a:pos x="593" y="1568"/>
                  </a:cxn>
                  <a:cxn ang="0">
                    <a:pos x="711" y="1480"/>
                  </a:cxn>
                  <a:cxn ang="0">
                    <a:pos x="681" y="1422"/>
                  </a:cxn>
                  <a:cxn ang="0">
                    <a:pos x="593" y="1391"/>
                  </a:cxn>
                  <a:cxn ang="0">
                    <a:pos x="563" y="1331"/>
                  </a:cxn>
                  <a:cxn ang="0">
                    <a:pos x="533" y="1304"/>
                  </a:cxn>
                  <a:cxn ang="0">
                    <a:pos x="593" y="1273"/>
                  </a:cxn>
                  <a:cxn ang="0">
                    <a:pos x="533" y="1243"/>
                  </a:cxn>
                  <a:cxn ang="0">
                    <a:pos x="444" y="1213"/>
                  </a:cxn>
                  <a:cxn ang="0">
                    <a:pos x="474" y="1155"/>
                  </a:cxn>
                  <a:cxn ang="0">
                    <a:pos x="444" y="1125"/>
                  </a:cxn>
                  <a:cxn ang="0">
                    <a:pos x="444" y="1066"/>
                  </a:cxn>
                  <a:cxn ang="0">
                    <a:pos x="502" y="977"/>
                  </a:cxn>
                  <a:cxn ang="0">
                    <a:pos x="474" y="918"/>
                  </a:cxn>
                  <a:cxn ang="0">
                    <a:pos x="413" y="829"/>
                  </a:cxn>
                  <a:cxn ang="0">
                    <a:pos x="384" y="800"/>
                  </a:cxn>
                  <a:cxn ang="0">
                    <a:pos x="295" y="681"/>
                  </a:cxn>
                  <a:cxn ang="0">
                    <a:pos x="237" y="650"/>
                  </a:cxn>
                  <a:cxn ang="0">
                    <a:pos x="384" y="444"/>
                  </a:cxn>
                  <a:cxn ang="0">
                    <a:pos x="356" y="355"/>
                  </a:cxn>
                  <a:cxn ang="0">
                    <a:pos x="207" y="266"/>
                  </a:cxn>
                  <a:cxn ang="0">
                    <a:pos x="58" y="207"/>
                  </a:cxn>
                  <a:cxn ang="0">
                    <a:pos x="28" y="119"/>
                  </a:cxn>
                  <a:cxn ang="0">
                    <a:pos x="58" y="59"/>
                  </a:cxn>
                  <a:cxn ang="0">
                    <a:pos x="28" y="29"/>
                  </a:cxn>
                  <a:cxn ang="0">
                    <a:pos x="118" y="0"/>
                  </a:cxn>
                </a:cxnLst>
                <a:rect l="0" t="0" r="r" b="b"/>
                <a:pathLst>
                  <a:path w="1007" h="2545">
                    <a:moveTo>
                      <a:pt x="237" y="2545"/>
                    </a:moveTo>
                    <a:lnTo>
                      <a:pt x="237" y="2515"/>
                    </a:lnTo>
                    <a:lnTo>
                      <a:pt x="265" y="2488"/>
                    </a:lnTo>
                    <a:lnTo>
                      <a:pt x="295" y="2488"/>
                    </a:lnTo>
                    <a:lnTo>
                      <a:pt x="356" y="2427"/>
                    </a:lnTo>
                    <a:lnTo>
                      <a:pt x="384" y="2427"/>
                    </a:lnTo>
                    <a:lnTo>
                      <a:pt x="444" y="2369"/>
                    </a:lnTo>
                    <a:lnTo>
                      <a:pt x="474" y="2369"/>
                    </a:lnTo>
                    <a:lnTo>
                      <a:pt x="593" y="2251"/>
                    </a:lnTo>
                    <a:lnTo>
                      <a:pt x="620" y="2251"/>
                    </a:lnTo>
                    <a:lnTo>
                      <a:pt x="681" y="2190"/>
                    </a:lnTo>
                    <a:lnTo>
                      <a:pt x="681" y="2160"/>
                    </a:lnTo>
                    <a:lnTo>
                      <a:pt x="711" y="2160"/>
                    </a:lnTo>
                    <a:lnTo>
                      <a:pt x="711" y="2132"/>
                    </a:lnTo>
                    <a:lnTo>
                      <a:pt x="800" y="2042"/>
                    </a:lnTo>
                    <a:lnTo>
                      <a:pt x="830" y="2042"/>
                    </a:lnTo>
                    <a:lnTo>
                      <a:pt x="888" y="1984"/>
                    </a:lnTo>
                    <a:lnTo>
                      <a:pt x="918" y="1984"/>
                    </a:lnTo>
                    <a:lnTo>
                      <a:pt x="948" y="1954"/>
                    </a:lnTo>
                    <a:lnTo>
                      <a:pt x="948" y="1895"/>
                    </a:lnTo>
                    <a:lnTo>
                      <a:pt x="1007" y="1835"/>
                    </a:lnTo>
                    <a:lnTo>
                      <a:pt x="888" y="1717"/>
                    </a:lnTo>
                    <a:lnTo>
                      <a:pt x="830" y="1717"/>
                    </a:lnTo>
                    <a:lnTo>
                      <a:pt x="770" y="1659"/>
                    </a:lnTo>
                    <a:lnTo>
                      <a:pt x="711" y="1659"/>
                    </a:lnTo>
                    <a:lnTo>
                      <a:pt x="681" y="1629"/>
                    </a:lnTo>
                    <a:lnTo>
                      <a:pt x="651" y="1629"/>
                    </a:lnTo>
                    <a:lnTo>
                      <a:pt x="593" y="1568"/>
                    </a:lnTo>
                    <a:lnTo>
                      <a:pt x="620" y="1568"/>
                    </a:lnTo>
                    <a:lnTo>
                      <a:pt x="711" y="1480"/>
                    </a:lnTo>
                    <a:lnTo>
                      <a:pt x="681" y="1450"/>
                    </a:lnTo>
                    <a:lnTo>
                      <a:pt x="681" y="1422"/>
                    </a:lnTo>
                    <a:lnTo>
                      <a:pt x="651" y="1391"/>
                    </a:lnTo>
                    <a:lnTo>
                      <a:pt x="593" y="1391"/>
                    </a:lnTo>
                    <a:lnTo>
                      <a:pt x="563" y="1361"/>
                    </a:lnTo>
                    <a:lnTo>
                      <a:pt x="563" y="1331"/>
                    </a:lnTo>
                    <a:lnTo>
                      <a:pt x="533" y="1331"/>
                    </a:lnTo>
                    <a:lnTo>
                      <a:pt x="533" y="1304"/>
                    </a:lnTo>
                    <a:lnTo>
                      <a:pt x="563" y="1304"/>
                    </a:lnTo>
                    <a:lnTo>
                      <a:pt x="593" y="1273"/>
                    </a:lnTo>
                    <a:lnTo>
                      <a:pt x="563" y="1273"/>
                    </a:lnTo>
                    <a:lnTo>
                      <a:pt x="533" y="1243"/>
                    </a:lnTo>
                    <a:lnTo>
                      <a:pt x="474" y="1243"/>
                    </a:lnTo>
                    <a:lnTo>
                      <a:pt x="444" y="1213"/>
                    </a:lnTo>
                    <a:lnTo>
                      <a:pt x="444" y="1155"/>
                    </a:lnTo>
                    <a:lnTo>
                      <a:pt x="474" y="1155"/>
                    </a:lnTo>
                    <a:lnTo>
                      <a:pt x="474" y="1125"/>
                    </a:lnTo>
                    <a:lnTo>
                      <a:pt x="444" y="1125"/>
                    </a:lnTo>
                    <a:lnTo>
                      <a:pt x="413" y="1095"/>
                    </a:lnTo>
                    <a:lnTo>
                      <a:pt x="444" y="1066"/>
                    </a:lnTo>
                    <a:lnTo>
                      <a:pt x="444" y="1006"/>
                    </a:lnTo>
                    <a:lnTo>
                      <a:pt x="502" y="977"/>
                    </a:lnTo>
                    <a:lnTo>
                      <a:pt x="533" y="977"/>
                    </a:lnTo>
                    <a:lnTo>
                      <a:pt x="474" y="918"/>
                    </a:lnTo>
                    <a:lnTo>
                      <a:pt x="474" y="888"/>
                    </a:lnTo>
                    <a:lnTo>
                      <a:pt x="413" y="829"/>
                    </a:lnTo>
                    <a:lnTo>
                      <a:pt x="384" y="829"/>
                    </a:lnTo>
                    <a:lnTo>
                      <a:pt x="384" y="800"/>
                    </a:lnTo>
                    <a:lnTo>
                      <a:pt x="295" y="711"/>
                    </a:lnTo>
                    <a:lnTo>
                      <a:pt x="295" y="681"/>
                    </a:lnTo>
                    <a:lnTo>
                      <a:pt x="265" y="650"/>
                    </a:lnTo>
                    <a:lnTo>
                      <a:pt x="237" y="650"/>
                    </a:lnTo>
                    <a:lnTo>
                      <a:pt x="237" y="593"/>
                    </a:lnTo>
                    <a:lnTo>
                      <a:pt x="384" y="444"/>
                    </a:lnTo>
                    <a:lnTo>
                      <a:pt x="384" y="384"/>
                    </a:lnTo>
                    <a:lnTo>
                      <a:pt x="356" y="355"/>
                    </a:lnTo>
                    <a:lnTo>
                      <a:pt x="295" y="355"/>
                    </a:lnTo>
                    <a:lnTo>
                      <a:pt x="207" y="266"/>
                    </a:lnTo>
                    <a:lnTo>
                      <a:pt x="88" y="266"/>
                    </a:lnTo>
                    <a:lnTo>
                      <a:pt x="58" y="207"/>
                    </a:lnTo>
                    <a:lnTo>
                      <a:pt x="28" y="207"/>
                    </a:lnTo>
                    <a:lnTo>
                      <a:pt x="28" y="119"/>
                    </a:lnTo>
                    <a:lnTo>
                      <a:pt x="58" y="89"/>
                    </a:lnTo>
                    <a:lnTo>
                      <a:pt x="58" y="59"/>
                    </a:lnTo>
                    <a:lnTo>
                      <a:pt x="0" y="59"/>
                    </a:lnTo>
                    <a:lnTo>
                      <a:pt x="28" y="29"/>
                    </a:lnTo>
                    <a:lnTo>
                      <a:pt x="88" y="29"/>
                    </a:lnTo>
                    <a:lnTo>
                      <a:pt x="118" y="0"/>
                    </a:lnTo>
                  </a:path>
                </a:pathLst>
              </a:custGeom>
              <a:noFill/>
              <a:ln w="1588">
                <a:solidFill>
                  <a:srgbClr val="000000"/>
                </a:solidFill>
                <a:prstDash val="solid"/>
                <a:round/>
                <a:headEnd/>
                <a:tailEnd/>
              </a:ln>
            </p:spPr>
            <p:txBody>
              <a:bodyPr/>
              <a:lstStyle/>
              <a:p>
                <a:endParaRPr lang="en-GB"/>
              </a:p>
            </p:txBody>
          </p:sp>
          <p:sp>
            <p:nvSpPr>
              <p:cNvPr id="23737" name="Freeform 185"/>
              <p:cNvSpPr>
                <a:spLocks/>
              </p:cNvSpPr>
              <p:nvPr/>
            </p:nvSpPr>
            <p:spPr bwMode="auto">
              <a:xfrm>
                <a:off x="3857" y="1276"/>
                <a:ext cx="237" cy="422"/>
              </a:xfrm>
              <a:custGeom>
                <a:avLst/>
                <a:gdLst/>
                <a:ahLst/>
                <a:cxnLst>
                  <a:cxn ang="0">
                    <a:pos x="680" y="29"/>
                  </a:cxn>
                  <a:cxn ang="0">
                    <a:pos x="710" y="29"/>
                  </a:cxn>
                  <a:cxn ang="0">
                    <a:pos x="830" y="58"/>
                  </a:cxn>
                  <a:cxn ang="0">
                    <a:pos x="859" y="88"/>
                  </a:cxn>
                  <a:cxn ang="0">
                    <a:pos x="889" y="207"/>
                  </a:cxn>
                  <a:cxn ang="0">
                    <a:pos x="948" y="236"/>
                  </a:cxn>
                  <a:cxn ang="0">
                    <a:pos x="917" y="265"/>
                  </a:cxn>
                  <a:cxn ang="0">
                    <a:pos x="917" y="295"/>
                  </a:cxn>
                  <a:cxn ang="0">
                    <a:pos x="859" y="265"/>
                  </a:cxn>
                  <a:cxn ang="0">
                    <a:pos x="799" y="295"/>
                  </a:cxn>
                  <a:cxn ang="0">
                    <a:pos x="710" y="356"/>
                  </a:cxn>
                  <a:cxn ang="0">
                    <a:pos x="680" y="413"/>
                  </a:cxn>
                  <a:cxn ang="0">
                    <a:pos x="534" y="532"/>
                  </a:cxn>
                  <a:cxn ang="0">
                    <a:pos x="503" y="562"/>
                  </a:cxn>
                  <a:cxn ang="0">
                    <a:pos x="415" y="592"/>
                  </a:cxn>
                  <a:cxn ang="0">
                    <a:pos x="385" y="620"/>
                  </a:cxn>
                  <a:cxn ang="0">
                    <a:pos x="325" y="650"/>
                  </a:cxn>
                  <a:cxn ang="0">
                    <a:pos x="296" y="711"/>
                  </a:cxn>
                  <a:cxn ang="0">
                    <a:pos x="266" y="738"/>
                  </a:cxn>
                  <a:cxn ang="0">
                    <a:pos x="266" y="769"/>
                  </a:cxn>
                  <a:cxn ang="0">
                    <a:pos x="178" y="799"/>
                  </a:cxn>
                  <a:cxn ang="0">
                    <a:pos x="148" y="799"/>
                  </a:cxn>
                  <a:cxn ang="0">
                    <a:pos x="88" y="769"/>
                  </a:cxn>
                  <a:cxn ang="0">
                    <a:pos x="118" y="829"/>
                  </a:cxn>
                  <a:cxn ang="0">
                    <a:pos x="88" y="857"/>
                  </a:cxn>
                  <a:cxn ang="0">
                    <a:pos x="29" y="947"/>
                  </a:cxn>
                  <a:cxn ang="0">
                    <a:pos x="29" y="976"/>
                  </a:cxn>
                  <a:cxn ang="0">
                    <a:pos x="59" y="1036"/>
                  </a:cxn>
                  <a:cxn ang="0">
                    <a:pos x="88" y="1065"/>
                  </a:cxn>
                  <a:cxn ang="0">
                    <a:pos x="59" y="1184"/>
                  </a:cxn>
                  <a:cxn ang="0">
                    <a:pos x="148" y="1242"/>
                  </a:cxn>
                  <a:cxn ang="0">
                    <a:pos x="178" y="1303"/>
                  </a:cxn>
                  <a:cxn ang="0">
                    <a:pos x="148" y="1331"/>
                  </a:cxn>
                  <a:cxn ang="0">
                    <a:pos x="88" y="1449"/>
                  </a:cxn>
                  <a:cxn ang="0">
                    <a:pos x="118" y="1540"/>
                  </a:cxn>
                  <a:cxn ang="0">
                    <a:pos x="118" y="1597"/>
                  </a:cxn>
                  <a:cxn ang="0">
                    <a:pos x="178" y="1628"/>
                  </a:cxn>
                  <a:cxn ang="0">
                    <a:pos x="266" y="1597"/>
                  </a:cxn>
                  <a:cxn ang="0">
                    <a:pos x="296" y="1628"/>
                  </a:cxn>
                  <a:cxn ang="0">
                    <a:pos x="355" y="1658"/>
                  </a:cxn>
                  <a:cxn ang="0">
                    <a:pos x="385" y="1686"/>
                  </a:cxn>
                </a:cxnLst>
                <a:rect l="0" t="0" r="r" b="b"/>
                <a:pathLst>
                  <a:path w="948" h="1686">
                    <a:moveTo>
                      <a:pt x="622" y="0"/>
                    </a:moveTo>
                    <a:lnTo>
                      <a:pt x="680" y="29"/>
                    </a:lnTo>
                    <a:lnTo>
                      <a:pt x="710" y="0"/>
                    </a:lnTo>
                    <a:lnTo>
                      <a:pt x="710" y="29"/>
                    </a:lnTo>
                    <a:lnTo>
                      <a:pt x="741" y="58"/>
                    </a:lnTo>
                    <a:lnTo>
                      <a:pt x="830" y="58"/>
                    </a:lnTo>
                    <a:lnTo>
                      <a:pt x="830" y="88"/>
                    </a:lnTo>
                    <a:lnTo>
                      <a:pt x="859" y="88"/>
                    </a:lnTo>
                    <a:lnTo>
                      <a:pt x="889" y="118"/>
                    </a:lnTo>
                    <a:lnTo>
                      <a:pt x="889" y="207"/>
                    </a:lnTo>
                    <a:lnTo>
                      <a:pt x="917" y="207"/>
                    </a:lnTo>
                    <a:lnTo>
                      <a:pt x="948" y="236"/>
                    </a:lnTo>
                    <a:lnTo>
                      <a:pt x="917" y="236"/>
                    </a:lnTo>
                    <a:lnTo>
                      <a:pt x="917" y="265"/>
                    </a:lnTo>
                    <a:lnTo>
                      <a:pt x="889" y="265"/>
                    </a:lnTo>
                    <a:lnTo>
                      <a:pt x="917" y="295"/>
                    </a:lnTo>
                    <a:lnTo>
                      <a:pt x="889" y="295"/>
                    </a:lnTo>
                    <a:lnTo>
                      <a:pt x="859" y="265"/>
                    </a:lnTo>
                    <a:lnTo>
                      <a:pt x="830" y="265"/>
                    </a:lnTo>
                    <a:lnTo>
                      <a:pt x="799" y="295"/>
                    </a:lnTo>
                    <a:lnTo>
                      <a:pt x="771" y="295"/>
                    </a:lnTo>
                    <a:lnTo>
                      <a:pt x="710" y="356"/>
                    </a:lnTo>
                    <a:lnTo>
                      <a:pt x="710" y="383"/>
                    </a:lnTo>
                    <a:lnTo>
                      <a:pt x="680" y="413"/>
                    </a:lnTo>
                    <a:lnTo>
                      <a:pt x="652" y="413"/>
                    </a:lnTo>
                    <a:lnTo>
                      <a:pt x="534" y="532"/>
                    </a:lnTo>
                    <a:lnTo>
                      <a:pt x="503" y="532"/>
                    </a:lnTo>
                    <a:lnTo>
                      <a:pt x="503" y="562"/>
                    </a:lnTo>
                    <a:lnTo>
                      <a:pt x="473" y="592"/>
                    </a:lnTo>
                    <a:lnTo>
                      <a:pt x="415" y="592"/>
                    </a:lnTo>
                    <a:lnTo>
                      <a:pt x="415" y="620"/>
                    </a:lnTo>
                    <a:lnTo>
                      <a:pt x="385" y="620"/>
                    </a:lnTo>
                    <a:lnTo>
                      <a:pt x="385" y="650"/>
                    </a:lnTo>
                    <a:lnTo>
                      <a:pt x="325" y="650"/>
                    </a:lnTo>
                    <a:lnTo>
                      <a:pt x="296" y="681"/>
                    </a:lnTo>
                    <a:lnTo>
                      <a:pt x="296" y="711"/>
                    </a:lnTo>
                    <a:lnTo>
                      <a:pt x="266" y="711"/>
                    </a:lnTo>
                    <a:lnTo>
                      <a:pt x="266" y="738"/>
                    </a:lnTo>
                    <a:lnTo>
                      <a:pt x="296" y="738"/>
                    </a:lnTo>
                    <a:lnTo>
                      <a:pt x="266" y="769"/>
                    </a:lnTo>
                    <a:lnTo>
                      <a:pt x="207" y="769"/>
                    </a:lnTo>
                    <a:lnTo>
                      <a:pt x="178" y="799"/>
                    </a:lnTo>
                    <a:lnTo>
                      <a:pt x="178" y="769"/>
                    </a:lnTo>
                    <a:lnTo>
                      <a:pt x="148" y="799"/>
                    </a:lnTo>
                    <a:lnTo>
                      <a:pt x="118" y="799"/>
                    </a:lnTo>
                    <a:lnTo>
                      <a:pt x="88" y="769"/>
                    </a:lnTo>
                    <a:lnTo>
                      <a:pt x="88" y="799"/>
                    </a:lnTo>
                    <a:lnTo>
                      <a:pt x="118" y="829"/>
                    </a:lnTo>
                    <a:lnTo>
                      <a:pt x="88" y="829"/>
                    </a:lnTo>
                    <a:lnTo>
                      <a:pt x="88" y="857"/>
                    </a:lnTo>
                    <a:lnTo>
                      <a:pt x="29" y="917"/>
                    </a:lnTo>
                    <a:lnTo>
                      <a:pt x="29" y="947"/>
                    </a:lnTo>
                    <a:lnTo>
                      <a:pt x="0" y="976"/>
                    </a:lnTo>
                    <a:lnTo>
                      <a:pt x="29" y="976"/>
                    </a:lnTo>
                    <a:lnTo>
                      <a:pt x="29" y="1036"/>
                    </a:lnTo>
                    <a:lnTo>
                      <a:pt x="59" y="1036"/>
                    </a:lnTo>
                    <a:lnTo>
                      <a:pt x="59" y="1065"/>
                    </a:lnTo>
                    <a:lnTo>
                      <a:pt x="88" y="1065"/>
                    </a:lnTo>
                    <a:lnTo>
                      <a:pt x="59" y="1094"/>
                    </a:lnTo>
                    <a:lnTo>
                      <a:pt x="59" y="1184"/>
                    </a:lnTo>
                    <a:lnTo>
                      <a:pt x="88" y="1184"/>
                    </a:lnTo>
                    <a:lnTo>
                      <a:pt x="148" y="1242"/>
                    </a:lnTo>
                    <a:lnTo>
                      <a:pt x="148" y="1272"/>
                    </a:lnTo>
                    <a:lnTo>
                      <a:pt x="178" y="1303"/>
                    </a:lnTo>
                    <a:lnTo>
                      <a:pt x="118" y="1303"/>
                    </a:lnTo>
                    <a:lnTo>
                      <a:pt x="148" y="1331"/>
                    </a:lnTo>
                    <a:lnTo>
                      <a:pt x="148" y="1390"/>
                    </a:lnTo>
                    <a:lnTo>
                      <a:pt x="88" y="1449"/>
                    </a:lnTo>
                    <a:lnTo>
                      <a:pt x="118" y="1479"/>
                    </a:lnTo>
                    <a:lnTo>
                      <a:pt x="118" y="1540"/>
                    </a:lnTo>
                    <a:lnTo>
                      <a:pt x="148" y="1567"/>
                    </a:lnTo>
                    <a:lnTo>
                      <a:pt x="118" y="1597"/>
                    </a:lnTo>
                    <a:lnTo>
                      <a:pt x="148" y="1597"/>
                    </a:lnTo>
                    <a:lnTo>
                      <a:pt x="178" y="1628"/>
                    </a:lnTo>
                    <a:lnTo>
                      <a:pt x="178" y="1597"/>
                    </a:lnTo>
                    <a:lnTo>
                      <a:pt x="266" y="1597"/>
                    </a:lnTo>
                    <a:lnTo>
                      <a:pt x="266" y="1628"/>
                    </a:lnTo>
                    <a:lnTo>
                      <a:pt x="296" y="1628"/>
                    </a:lnTo>
                    <a:lnTo>
                      <a:pt x="325" y="1658"/>
                    </a:lnTo>
                    <a:lnTo>
                      <a:pt x="355" y="1658"/>
                    </a:lnTo>
                    <a:lnTo>
                      <a:pt x="355" y="1686"/>
                    </a:lnTo>
                    <a:lnTo>
                      <a:pt x="385" y="1686"/>
                    </a:lnTo>
                  </a:path>
                </a:pathLst>
              </a:custGeom>
              <a:noFill/>
              <a:ln w="1588">
                <a:solidFill>
                  <a:srgbClr val="000000"/>
                </a:solidFill>
                <a:prstDash val="solid"/>
                <a:round/>
                <a:headEnd/>
                <a:tailEnd/>
              </a:ln>
            </p:spPr>
            <p:txBody>
              <a:bodyPr/>
              <a:lstStyle/>
              <a:p>
                <a:endParaRPr lang="en-GB"/>
              </a:p>
            </p:txBody>
          </p:sp>
          <p:sp>
            <p:nvSpPr>
              <p:cNvPr id="23738" name="Freeform 186"/>
              <p:cNvSpPr>
                <a:spLocks/>
              </p:cNvSpPr>
              <p:nvPr/>
            </p:nvSpPr>
            <p:spPr bwMode="auto">
              <a:xfrm>
                <a:off x="3613" y="1276"/>
                <a:ext cx="400" cy="570"/>
              </a:xfrm>
              <a:custGeom>
                <a:avLst/>
                <a:gdLst/>
                <a:ahLst/>
                <a:cxnLst>
                  <a:cxn ang="0">
                    <a:pos x="61" y="2250"/>
                  </a:cxn>
                  <a:cxn ang="0">
                    <a:pos x="120" y="2190"/>
                  </a:cxn>
                  <a:cxn ang="0">
                    <a:pos x="179" y="2131"/>
                  </a:cxn>
                  <a:cxn ang="0">
                    <a:pos x="238" y="2131"/>
                  </a:cxn>
                  <a:cxn ang="0">
                    <a:pos x="268" y="2131"/>
                  </a:cxn>
                  <a:cxn ang="0">
                    <a:pos x="328" y="2071"/>
                  </a:cxn>
                  <a:cxn ang="0">
                    <a:pos x="386" y="2013"/>
                  </a:cxn>
                  <a:cxn ang="0">
                    <a:pos x="416" y="1953"/>
                  </a:cxn>
                  <a:cxn ang="0">
                    <a:pos x="357" y="1953"/>
                  </a:cxn>
                  <a:cxn ang="0">
                    <a:pos x="446" y="1923"/>
                  </a:cxn>
                  <a:cxn ang="0">
                    <a:pos x="475" y="1865"/>
                  </a:cxn>
                  <a:cxn ang="0">
                    <a:pos x="535" y="1805"/>
                  </a:cxn>
                  <a:cxn ang="0">
                    <a:pos x="416" y="1746"/>
                  </a:cxn>
                  <a:cxn ang="0">
                    <a:pos x="416" y="1658"/>
                  </a:cxn>
                  <a:cxn ang="0">
                    <a:pos x="386" y="1628"/>
                  </a:cxn>
                  <a:cxn ang="0">
                    <a:pos x="298" y="1628"/>
                  </a:cxn>
                  <a:cxn ang="0">
                    <a:pos x="238" y="1628"/>
                  </a:cxn>
                  <a:cxn ang="0">
                    <a:pos x="120" y="1540"/>
                  </a:cxn>
                  <a:cxn ang="0">
                    <a:pos x="91" y="1421"/>
                  </a:cxn>
                  <a:cxn ang="0">
                    <a:pos x="91" y="1361"/>
                  </a:cxn>
                  <a:cxn ang="0">
                    <a:pos x="61" y="1303"/>
                  </a:cxn>
                  <a:cxn ang="0">
                    <a:pos x="91" y="1242"/>
                  </a:cxn>
                  <a:cxn ang="0">
                    <a:pos x="150" y="1154"/>
                  </a:cxn>
                  <a:cxn ang="0">
                    <a:pos x="150" y="1065"/>
                  </a:cxn>
                  <a:cxn ang="0">
                    <a:pos x="150" y="1006"/>
                  </a:cxn>
                  <a:cxn ang="0">
                    <a:pos x="238" y="917"/>
                  </a:cxn>
                  <a:cxn ang="0">
                    <a:pos x="238" y="887"/>
                  </a:cxn>
                  <a:cxn ang="0">
                    <a:pos x="298" y="917"/>
                  </a:cxn>
                  <a:cxn ang="0">
                    <a:pos x="357" y="857"/>
                  </a:cxn>
                  <a:cxn ang="0">
                    <a:pos x="357" y="829"/>
                  </a:cxn>
                  <a:cxn ang="0">
                    <a:pos x="446" y="769"/>
                  </a:cxn>
                  <a:cxn ang="0">
                    <a:pos x="505" y="738"/>
                  </a:cxn>
                  <a:cxn ang="0">
                    <a:pos x="593" y="711"/>
                  </a:cxn>
                  <a:cxn ang="0">
                    <a:pos x="654" y="711"/>
                  </a:cxn>
                  <a:cxn ang="0">
                    <a:pos x="712" y="650"/>
                  </a:cxn>
                  <a:cxn ang="0">
                    <a:pos x="802" y="650"/>
                  </a:cxn>
                  <a:cxn ang="0">
                    <a:pos x="891" y="562"/>
                  </a:cxn>
                  <a:cxn ang="0">
                    <a:pos x="921" y="474"/>
                  </a:cxn>
                  <a:cxn ang="0">
                    <a:pos x="1009" y="443"/>
                  </a:cxn>
                  <a:cxn ang="0">
                    <a:pos x="1009" y="356"/>
                  </a:cxn>
                  <a:cxn ang="0">
                    <a:pos x="949" y="295"/>
                  </a:cxn>
                  <a:cxn ang="0">
                    <a:pos x="1039" y="236"/>
                  </a:cxn>
                  <a:cxn ang="0">
                    <a:pos x="1009" y="118"/>
                  </a:cxn>
                  <a:cxn ang="0">
                    <a:pos x="1158" y="88"/>
                  </a:cxn>
                  <a:cxn ang="0">
                    <a:pos x="1216" y="88"/>
                  </a:cxn>
                  <a:cxn ang="0">
                    <a:pos x="1246" y="0"/>
                  </a:cxn>
                  <a:cxn ang="0">
                    <a:pos x="1305" y="0"/>
                  </a:cxn>
                  <a:cxn ang="0">
                    <a:pos x="1365" y="0"/>
                  </a:cxn>
                  <a:cxn ang="0">
                    <a:pos x="1453" y="0"/>
                  </a:cxn>
                  <a:cxn ang="0">
                    <a:pos x="1572" y="0"/>
                  </a:cxn>
                </a:cxnLst>
                <a:rect l="0" t="0" r="r" b="b"/>
                <a:pathLst>
                  <a:path w="1602" h="2278">
                    <a:moveTo>
                      <a:pt x="0" y="2278"/>
                    </a:moveTo>
                    <a:lnTo>
                      <a:pt x="31" y="2278"/>
                    </a:lnTo>
                    <a:lnTo>
                      <a:pt x="61" y="2250"/>
                    </a:lnTo>
                    <a:lnTo>
                      <a:pt x="31" y="2219"/>
                    </a:lnTo>
                    <a:lnTo>
                      <a:pt x="91" y="2219"/>
                    </a:lnTo>
                    <a:lnTo>
                      <a:pt x="120" y="2190"/>
                    </a:lnTo>
                    <a:lnTo>
                      <a:pt x="179" y="2190"/>
                    </a:lnTo>
                    <a:lnTo>
                      <a:pt x="209" y="2160"/>
                    </a:lnTo>
                    <a:lnTo>
                      <a:pt x="179" y="2131"/>
                    </a:lnTo>
                    <a:lnTo>
                      <a:pt x="209" y="2131"/>
                    </a:lnTo>
                    <a:lnTo>
                      <a:pt x="209" y="2101"/>
                    </a:lnTo>
                    <a:lnTo>
                      <a:pt x="238" y="2131"/>
                    </a:lnTo>
                    <a:lnTo>
                      <a:pt x="238" y="2071"/>
                    </a:lnTo>
                    <a:lnTo>
                      <a:pt x="268" y="2071"/>
                    </a:lnTo>
                    <a:lnTo>
                      <a:pt x="268" y="2131"/>
                    </a:lnTo>
                    <a:lnTo>
                      <a:pt x="298" y="2131"/>
                    </a:lnTo>
                    <a:lnTo>
                      <a:pt x="298" y="2101"/>
                    </a:lnTo>
                    <a:lnTo>
                      <a:pt x="328" y="2071"/>
                    </a:lnTo>
                    <a:lnTo>
                      <a:pt x="357" y="2071"/>
                    </a:lnTo>
                    <a:lnTo>
                      <a:pt x="386" y="2042"/>
                    </a:lnTo>
                    <a:lnTo>
                      <a:pt x="386" y="2013"/>
                    </a:lnTo>
                    <a:lnTo>
                      <a:pt x="446" y="2013"/>
                    </a:lnTo>
                    <a:lnTo>
                      <a:pt x="446" y="1983"/>
                    </a:lnTo>
                    <a:lnTo>
                      <a:pt x="416" y="1953"/>
                    </a:lnTo>
                    <a:lnTo>
                      <a:pt x="416" y="1983"/>
                    </a:lnTo>
                    <a:lnTo>
                      <a:pt x="386" y="1983"/>
                    </a:lnTo>
                    <a:lnTo>
                      <a:pt x="357" y="1953"/>
                    </a:lnTo>
                    <a:lnTo>
                      <a:pt x="386" y="1953"/>
                    </a:lnTo>
                    <a:lnTo>
                      <a:pt x="416" y="1923"/>
                    </a:lnTo>
                    <a:lnTo>
                      <a:pt x="446" y="1923"/>
                    </a:lnTo>
                    <a:lnTo>
                      <a:pt x="446" y="1953"/>
                    </a:lnTo>
                    <a:lnTo>
                      <a:pt x="475" y="1923"/>
                    </a:lnTo>
                    <a:lnTo>
                      <a:pt x="475" y="1865"/>
                    </a:lnTo>
                    <a:lnTo>
                      <a:pt x="566" y="1865"/>
                    </a:lnTo>
                    <a:lnTo>
                      <a:pt x="535" y="1835"/>
                    </a:lnTo>
                    <a:lnTo>
                      <a:pt x="535" y="1805"/>
                    </a:lnTo>
                    <a:lnTo>
                      <a:pt x="505" y="1776"/>
                    </a:lnTo>
                    <a:lnTo>
                      <a:pt x="505" y="1746"/>
                    </a:lnTo>
                    <a:lnTo>
                      <a:pt x="416" y="1746"/>
                    </a:lnTo>
                    <a:lnTo>
                      <a:pt x="416" y="1717"/>
                    </a:lnTo>
                    <a:lnTo>
                      <a:pt x="446" y="1686"/>
                    </a:lnTo>
                    <a:lnTo>
                      <a:pt x="416" y="1658"/>
                    </a:lnTo>
                    <a:lnTo>
                      <a:pt x="446" y="1658"/>
                    </a:lnTo>
                    <a:lnTo>
                      <a:pt x="416" y="1628"/>
                    </a:lnTo>
                    <a:lnTo>
                      <a:pt x="386" y="1628"/>
                    </a:lnTo>
                    <a:lnTo>
                      <a:pt x="386" y="1658"/>
                    </a:lnTo>
                    <a:lnTo>
                      <a:pt x="357" y="1658"/>
                    </a:lnTo>
                    <a:lnTo>
                      <a:pt x="298" y="1628"/>
                    </a:lnTo>
                    <a:lnTo>
                      <a:pt x="298" y="1597"/>
                    </a:lnTo>
                    <a:lnTo>
                      <a:pt x="268" y="1597"/>
                    </a:lnTo>
                    <a:lnTo>
                      <a:pt x="238" y="1628"/>
                    </a:lnTo>
                    <a:lnTo>
                      <a:pt x="179" y="1567"/>
                    </a:lnTo>
                    <a:lnTo>
                      <a:pt x="91" y="1567"/>
                    </a:lnTo>
                    <a:lnTo>
                      <a:pt x="120" y="1540"/>
                    </a:lnTo>
                    <a:lnTo>
                      <a:pt x="120" y="1510"/>
                    </a:lnTo>
                    <a:lnTo>
                      <a:pt x="91" y="1479"/>
                    </a:lnTo>
                    <a:lnTo>
                      <a:pt x="91" y="1421"/>
                    </a:lnTo>
                    <a:lnTo>
                      <a:pt x="61" y="1390"/>
                    </a:lnTo>
                    <a:lnTo>
                      <a:pt x="91" y="1390"/>
                    </a:lnTo>
                    <a:lnTo>
                      <a:pt x="91" y="1361"/>
                    </a:lnTo>
                    <a:lnTo>
                      <a:pt x="61" y="1331"/>
                    </a:lnTo>
                    <a:lnTo>
                      <a:pt x="91" y="1331"/>
                    </a:lnTo>
                    <a:lnTo>
                      <a:pt x="61" y="1303"/>
                    </a:lnTo>
                    <a:lnTo>
                      <a:pt x="91" y="1303"/>
                    </a:lnTo>
                    <a:lnTo>
                      <a:pt x="61" y="1272"/>
                    </a:lnTo>
                    <a:lnTo>
                      <a:pt x="91" y="1242"/>
                    </a:lnTo>
                    <a:lnTo>
                      <a:pt x="120" y="1242"/>
                    </a:lnTo>
                    <a:lnTo>
                      <a:pt x="120" y="1184"/>
                    </a:lnTo>
                    <a:lnTo>
                      <a:pt x="150" y="1154"/>
                    </a:lnTo>
                    <a:lnTo>
                      <a:pt x="150" y="1094"/>
                    </a:lnTo>
                    <a:lnTo>
                      <a:pt x="179" y="1094"/>
                    </a:lnTo>
                    <a:lnTo>
                      <a:pt x="150" y="1065"/>
                    </a:lnTo>
                    <a:lnTo>
                      <a:pt x="120" y="1065"/>
                    </a:lnTo>
                    <a:lnTo>
                      <a:pt x="120" y="1006"/>
                    </a:lnTo>
                    <a:lnTo>
                      <a:pt x="150" y="1006"/>
                    </a:lnTo>
                    <a:lnTo>
                      <a:pt x="179" y="1036"/>
                    </a:lnTo>
                    <a:lnTo>
                      <a:pt x="238" y="976"/>
                    </a:lnTo>
                    <a:lnTo>
                      <a:pt x="238" y="917"/>
                    </a:lnTo>
                    <a:lnTo>
                      <a:pt x="179" y="857"/>
                    </a:lnTo>
                    <a:lnTo>
                      <a:pt x="179" y="829"/>
                    </a:lnTo>
                    <a:lnTo>
                      <a:pt x="238" y="887"/>
                    </a:lnTo>
                    <a:lnTo>
                      <a:pt x="268" y="887"/>
                    </a:lnTo>
                    <a:lnTo>
                      <a:pt x="268" y="917"/>
                    </a:lnTo>
                    <a:lnTo>
                      <a:pt x="298" y="917"/>
                    </a:lnTo>
                    <a:lnTo>
                      <a:pt x="298" y="887"/>
                    </a:lnTo>
                    <a:lnTo>
                      <a:pt x="357" y="887"/>
                    </a:lnTo>
                    <a:lnTo>
                      <a:pt x="357" y="857"/>
                    </a:lnTo>
                    <a:lnTo>
                      <a:pt x="298" y="857"/>
                    </a:lnTo>
                    <a:lnTo>
                      <a:pt x="328" y="829"/>
                    </a:lnTo>
                    <a:lnTo>
                      <a:pt x="357" y="829"/>
                    </a:lnTo>
                    <a:lnTo>
                      <a:pt x="386" y="799"/>
                    </a:lnTo>
                    <a:lnTo>
                      <a:pt x="416" y="799"/>
                    </a:lnTo>
                    <a:lnTo>
                      <a:pt x="446" y="769"/>
                    </a:lnTo>
                    <a:lnTo>
                      <a:pt x="475" y="799"/>
                    </a:lnTo>
                    <a:lnTo>
                      <a:pt x="505" y="769"/>
                    </a:lnTo>
                    <a:lnTo>
                      <a:pt x="505" y="738"/>
                    </a:lnTo>
                    <a:lnTo>
                      <a:pt x="535" y="738"/>
                    </a:lnTo>
                    <a:lnTo>
                      <a:pt x="535" y="711"/>
                    </a:lnTo>
                    <a:lnTo>
                      <a:pt x="593" y="711"/>
                    </a:lnTo>
                    <a:lnTo>
                      <a:pt x="593" y="681"/>
                    </a:lnTo>
                    <a:lnTo>
                      <a:pt x="623" y="711"/>
                    </a:lnTo>
                    <a:lnTo>
                      <a:pt x="654" y="711"/>
                    </a:lnTo>
                    <a:lnTo>
                      <a:pt x="654" y="681"/>
                    </a:lnTo>
                    <a:lnTo>
                      <a:pt x="684" y="681"/>
                    </a:lnTo>
                    <a:lnTo>
                      <a:pt x="712" y="650"/>
                    </a:lnTo>
                    <a:lnTo>
                      <a:pt x="742" y="650"/>
                    </a:lnTo>
                    <a:lnTo>
                      <a:pt x="773" y="620"/>
                    </a:lnTo>
                    <a:lnTo>
                      <a:pt x="802" y="650"/>
                    </a:lnTo>
                    <a:lnTo>
                      <a:pt x="802" y="620"/>
                    </a:lnTo>
                    <a:lnTo>
                      <a:pt x="830" y="620"/>
                    </a:lnTo>
                    <a:lnTo>
                      <a:pt x="891" y="562"/>
                    </a:lnTo>
                    <a:lnTo>
                      <a:pt x="891" y="532"/>
                    </a:lnTo>
                    <a:lnTo>
                      <a:pt x="921" y="502"/>
                    </a:lnTo>
                    <a:lnTo>
                      <a:pt x="921" y="474"/>
                    </a:lnTo>
                    <a:lnTo>
                      <a:pt x="949" y="474"/>
                    </a:lnTo>
                    <a:lnTo>
                      <a:pt x="980" y="443"/>
                    </a:lnTo>
                    <a:lnTo>
                      <a:pt x="1009" y="443"/>
                    </a:lnTo>
                    <a:lnTo>
                      <a:pt x="1039" y="413"/>
                    </a:lnTo>
                    <a:lnTo>
                      <a:pt x="1039" y="383"/>
                    </a:lnTo>
                    <a:lnTo>
                      <a:pt x="1009" y="356"/>
                    </a:lnTo>
                    <a:lnTo>
                      <a:pt x="980" y="356"/>
                    </a:lnTo>
                    <a:lnTo>
                      <a:pt x="921" y="295"/>
                    </a:lnTo>
                    <a:lnTo>
                      <a:pt x="949" y="295"/>
                    </a:lnTo>
                    <a:lnTo>
                      <a:pt x="949" y="265"/>
                    </a:lnTo>
                    <a:lnTo>
                      <a:pt x="980" y="236"/>
                    </a:lnTo>
                    <a:lnTo>
                      <a:pt x="1039" y="236"/>
                    </a:lnTo>
                    <a:lnTo>
                      <a:pt x="1039" y="147"/>
                    </a:lnTo>
                    <a:lnTo>
                      <a:pt x="1009" y="147"/>
                    </a:lnTo>
                    <a:lnTo>
                      <a:pt x="1009" y="118"/>
                    </a:lnTo>
                    <a:lnTo>
                      <a:pt x="1098" y="118"/>
                    </a:lnTo>
                    <a:lnTo>
                      <a:pt x="1128" y="88"/>
                    </a:lnTo>
                    <a:lnTo>
                      <a:pt x="1158" y="88"/>
                    </a:lnTo>
                    <a:lnTo>
                      <a:pt x="1128" y="58"/>
                    </a:lnTo>
                    <a:lnTo>
                      <a:pt x="1187" y="88"/>
                    </a:lnTo>
                    <a:lnTo>
                      <a:pt x="1216" y="88"/>
                    </a:lnTo>
                    <a:lnTo>
                      <a:pt x="1187" y="58"/>
                    </a:lnTo>
                    <a:lnTo>
                      <a:pt x="1187" y="0"/>
                    </a:lnTo>
                    <a:lnTo>
                      <a:pt x="1246" y="0"/>
                    </a:lnTo>
                    <a:lnTo>
                      <a:pt x="1276" y="29"/>
                    </a:lnTo>
                    <a:lnTo>
                      <a:pt x="1276" y="0"/>
                    </a:lnTo>
                    <a:lnTo>
                      <a:pt x="1305" y="0"/>
                    </a:lnTo>
                    <a:lnTo>
                      <a:pt x="1335" y="29"/>
                    </a:lnTo>
                    <a:lnTo>
                      <a:pt x="1395" y="29"/>
                    </a:lnTo>
                    <a:lnTo>
                      <a:pt x="1365" y="0"/>
                    </a:lnTo>
                    <a:lnTo>
                      <a:pt x="1395" y="0"/>
                    </a:lnTo>
                    <a:lnTo>
                      <a:pt x="1423" y="29"/>
                    </a:lnTo>
                    <a:lnTo>
                      <a:pt x="1453" y="0"/>
                    </a:lnTo>
                    <a:lnTo>
                      <a:pt x="1514" y="0"/>
                    </a:lnTo>
                    <a:lnTo>
                      <a:pt x="1542" y="29"/>
                    </a:lnTo>
                    <a:lnTo>
                      <a:pt x="1572" y="0"/>
                    </a:lnTo>
                    <a:lnTo>
                      <a:pt x="1602" y="0"/>
                    </a:lnTo>
                  </a:path>
                </a:pathLst>
              </a:custGeom>
              <a:noFill/>
              <a:ln w="1588">
                <a:solidFill>
                  <a:srgbClr val="000000"/>
                </a:solidFill>
                <a:prstDash val="solid"/>
                <a:round/>
                <a:headEnd/>
                <a:tailEnd/>
              </a:ln>
            </p:spPr>
            <p:txBody>
              <a:bodyPr/>
              <a:lstStyle/>
              <a:p>
                <a:endParaRPr lang="en-GB"/>
              </a:p>
            </p:txBody>
          </p:sp>
          <p:sp>
            <p:nvSpPr>
              <p:cNvPr id="23739" name="Freeform 187"/>
              <p:cNvSpPr>
                <a:spLocks/>
              </p:cNvSpPr>
              <p:nvPr/>
            </p:nvSpPr>
            <p:spPr bwMode="auto">
              <a:xfrm>
                <a:off x="4339" y="2023"/>
                <a:ext cx="319" cy="333"/>
              </a:xfrm>
              <a:custGeom>
                <a:avLst/>
                <a:gdLst/>
                <a:ahLst/>
                <a:cxnLst>
                  <a:cxn ang="0">
                    <a:pos x="1095" y="1332"/>
                  </a:cxn>
                  <a:cxn ang="0">
                    <a:pos x="1037" y="1272"/>
                  </a:cxn>
                  <a:cxn ang="0">
                    <a:pos x="1037" y="1245"/>
                  </a:cxn>
                  <a:cxn ang="0">
                    <a:pos x="1006" y="1214"/>
                  </a:cxn>
                  <a:cxn ang="0">
                    <a:pos x="1006" y="1095"/>
                  </a:cxn>
                  <a:cxn ang="0">
                    <a:pos x="919" y="1007"/>
                  </a:cxn>
                  <a:cxn ang="0">
                    <a:pos x="919" y="977"/>
                  </a:cxn>
                  <a:cxn ang="0">
                    <a:pos x="949" y="947"/>
                  </a:cxn>
                  <a:cxn ang="0">
                    <a:pos x="1037" y="947"/>
                  </a:cxn>
                  <a:cxn ang="0">
                    <a:pos x="1095" y="1007"/>
                  </a:cxn>
                  <a:cxn ang="0">
                    <a:pos x="1126" y="1007"/>
                  </a:cxn>
                  <a:cxn ang="0">
                    <a:pos x="1156" y="977"/>
                  </a:cxn>
                  <a:cxn ang="0">
                    <a:pos x="1186" y="977"/>
                  </a:cxn>
                  <a:cxn ang="0">
                    <a:pos x="1214" y="947"/>
                  </a:cxn>
                  <a:cxn ang="0">
                    <a:pos x="1214" y="917"/>
                  </a:cxn>
                  <a:cxn ang="0">
                    <a:pos x="1274" y="917"/>
                  </a:cxn>
                  <a:cxn ang="0">
                    <a:pos x="1274" y="889"/>
                  </a:cxn>
                  <a:cxn ang="0">
                    <a:pos x="1244" y="859"/>
                  </a:cxn>
                  <a:cxn ang="0">
                    <a:pos x="1186" y="859"/>
                  </a:cxn>
                  <a:cxn ang="0">
                    <a:pos x="1186" y="798"/>
                  </a:cxn>
                  <a:cxn ang="0">
                    <a:pos x="1156" y="770"/>
                  </a:cxn>
                  <a:cxn ang="0">
                    <a:pos x="1006" y="770"/>
                  </a:cxn>
                  <a:cxn ang="0">
                    <a:pos x="1006" y="711"/>
                  </a:cxn>
                  <a:cxn ang="0">
                    <a:pos x="976" y="680"/>
                  </a:cxn>
                  <a:cxn ang="0">
                    <a:pos x="976" y="652"/>
                  </a:cxn>
                  <a:cxn ang="0">
                    <a:pos x="919" y="652"/>
                  </a:cxn>
                  <a:cxn ang="0">
                    <a:pos x="858" y="591"/>
                  </a:cxn>
                  <a:cxn ang="0">
                    <a:pos x="858" y="561"/>
                  </a:cxn>
                  <a:cxn ang="0">
                    <a:pos x="830" y="561"/>
                  </a:cxn>
                  <a:cxn ang="0">
                    <a:pos x="799" y="534"/>
                  </a:cxn>
                  <a:cxn ang="0">
                    <a:pos x="799" y="504"/>
                  </a:cxn>
                  <a:cxn ang="0">
                    <a:pos x="712" y="415"/>
                  </a:cxn>
                  <a:cxn ang="0">
                    <a:pos x="712" y="385"/>
                  </a:cxn>
                  <a:cxn ang="0">
                    <a:pos x="740" y="385"/>
                  </a:cxn>
                  <a:cxn ang="0">
                    <a:pos x="740" y="327"/>
                  </a:cxn>
                  <a:cxn ang="0">
                    <a:pos x="712" y="296"/>
                  </a:cxn>
                  <a:cxn ang="0">
                    <a:pos x="712" y="178"/>
                  </a:cxn>
                  <a:cxn ang="0">
                    <a:pos x="651" y="178"/>
                  </a:cxn>
                  <a:cxn ang="0">
                    <a:pos x="621" y="148"/>
                  </a:cxn>
                  <a:cxn ang="0">
                    <a:pos x="592" y="148"/>
                  </a:cxn>
                  <a:cxn ang="0">
                    <a:pos x="592" y="118"/>
                  </a:cxn>
                  <a:cxn ang="0">
                    <a:pos x="474" y="118"/>
                  </a:cxn>
                  <a:cxn ang="0">
                    <a:pos x="474" y="89"/>
                  </a:cxn>
                  <a:cxn ang="0">
                    <a:pos x="444" y="89"/>
                  </a:cxn>
                  <a:cxn ang="0">
                    <a:pos x="414" y="118"/>
                  </a:cxn>
                  <a:cxn ang="0">
                    <a:pos x="384" y="118"/>
                  </a:cxn>
                  <a:cxn ang="0">
                    <a:pos x="356" y="148"/>
                  </a:cxn>
                  <a:cxn ang="0">
                    <a:pos x="326" y="148"/>
                  </a:cxn>
                  <a:cxn ang="0">
                    <a:pos x="326" y="89"/>
                  </a:cxn>
                  <a:cxn ang="0">
                    <a:pos x="296" y="60"/>
                  </a:cxn>
                  <a:cxn ang="0">
                    <a:pos x="146" y="60"/>
                  </a:cxn>
                  <a:cxn ang="0">
                    <a:pos x="119" y="30"/>
                  </a:cxn>
                  <a:cxn ang="0">
                    <a:pos x="0" y="30"/>
                  </a:cxn>
                  <a:cxn ang="0">
                    <a:pos x="0" y="0"/>
                  </a:cxn>
                </a:cxnLst>
                <a:rect l="0" t="0" r="r" b="b"/>
                <a:pathLst>
                  <a:path w="1274" h="1332">
                    <a:moveTo>
                      <a:pt x="1095" y="1332"/>
                    </a:moveTo>
                    <a:lnTo>
                      <a:pt x="1037" y="1272"/>
                    </a:lnTo>
                    <a:lnTo>
                      <a:pt x="1037" y="1245"/>
                    </a:lnTo>
                    <a:lnTo>
                      <a:pt x="1006" y="1214"/>
                    </a:lnTo>
                    <a:lnTo>
                      <a:pt x="1006" y="1095"/>
                    </a:lnTo>
                    <a:lnTo>
                      <a:pt x="919" y="1007"/>
                    </a:lnTo>
                    <a:lnTo>
                      <a:pt x="919" y="977"/>
                    </a:lnTo>
                    <a:lnTo>
                      <a:pt x="949" y="947"/>
                    </a:lnTo>
                    <a:lnTo>
                      <a:pt x="1037" y="947"/>
                    </a:lnTo>
                    <a:lnTo>
                      <a:pt x="1095" y="1007"/>
                    </a:lnTo>
                    <a:lnTo>
                      <a:pt x="1126" y="1007"/>
                    </a:lnTo>
                    <a:lnTo>
                      <a:pt x="1156" y="977"/>
                    </a:lnTo>
                    <a:lnTo>
                      <a:pt x="1186" y="977"/>
                    </a:lnTo>
                    <a:lnTo>
                      <a:pt x="1214" y="947"/>
                    </a:lnTo>
                    <a:lnTo>
                      <a:pt x="1214" y="917"/>
                    </a:lnTo>
                    <a:lnTo>
                      <a:pt x="1274" y="917"/>
                    </a:lnTo>
                    <a:lnTo>
                      <a:pt x="1274" y="889"/>
                    </a:lnTo>
                    <a:lnTo>
                      <a:pt x="1244" y="859"/>
                    </a:lnTo>
                    <a:lnTo>
                      <a:pt x="1186" y="859"/>
                    </a:lnTo>
                    <a:lnTo>
                      <a:pt x="1186" y="798"/>
                    </a:lnTo>
                    <a:lnTo>
                      <a:pt x="1156" y="770"/>
                    </a:lnTo>
                    <a:lnTo>
                      <a:pt x="1006" y="770"/>
                    </a:lnTo>
                    <a:lnTo>
                      <a:pt x="1006" y="711"/>
                    </a:lnTo>
                    <a:lnTo>
                      <a:pt x="976" y="680"/>
                    </a:lnTo>
                    <a:lnTo>
                      <a:pt x="976" y="652"/>
                    </a:lnTo>
                    <a:lnTo>
                      <a:pt x="919" y="652"/>
                    </a:lnTo>
                    <a:lnTo>
                      <a:pt x="858" y="591"/>
                    </a:lnTo>
                    <a:lnTo>
                      <a:pt x="858" y="561"/>
                    </a:lnTo>
                    <a:lnTo>
                      <a:pt x="830" y="561"/>
                    </a:lnTo>
                    <a:lnTo>
                      <a:pt x="799" y="534"/>
                    </a:lnTo>
                    <a:lnTo>
                      <a:pt x="799" y="504"/>
                    </a:lnTo>
                    <a:lnTo>
                      <a:pt x="712" y="415"/>
                    </a:lnTo>
                    <a:lnTo>
                      <a:pt x="712" y="385"/>
                    </a:lnTo>
                    <a:lnTo>
                      <a:pt x="740" y="385"/>
                    </a:lnTo>
                    <a:lnTo>
                      <a:pt x="740" y="327"/>
                    </a:lnTo>
                    <a:lnTo>
                      <a:pt x="712" y="296"/>
                    </a:lnTo>
                    <a:lnTo>
                      <a:pt x="712" y="178"/>
                    </a:lnTo>
                    <a:lnTo>
                      <a:pt x="651" y="178"/>
                    </a:lnTo>
                    <a:lnTo>
                      <a:pt x="621" y="148"/>
                    </a:lnTo>
                    <a:lnTo>
                      <a:pt x="592" y="148"/>
                    </a:lnTo>
                    <a:lnTo>
                      <a:pt x="592" y="118"/>
                    </a:lnTo>
                    <a:lnTo>
                      <a:pt x="474" y="118"/>
                    </a:lnTo>
                    <a:lnTo>
                      <a:pt x="474" y="89"/>
                    </a:lnTo>
                    <a:lnTo>
                      <a:pt x="444" y="89"/>
                    </a:lnTo>
                    <a:lnTo>
                      <a:pt x="414" y="118"/>
                    </a:lnTo>
                    <a:lnTo>
                      <a:pt x="384" y="118"/>
                    </a:lnTo>
                    <a:lnTo>
                      <a:pt x="356" y="148"/>
                    </a:lnTo>
                    <a:lnTo>
                      <a:pt x="326" y="148"/>
                    </a:lnTo>
                    <a:lnTo>
                      <a:pt x="326" y="89"/>
                    </a:lnTo>
                    <a:lnTo>
                      <a:pt x="296" y="60"/>
                    </a:lnTo>
                    <a:lnTo>
                      <a:pt x="146" y="60"/>
                    </a:lnTo>
                    <a:lnTo>
                      <a:pt x="119" y="30"/>
                    </a:lnTo>
                    <a:lnTo>
                      <a:pt x="0" y="30"/>
                    </a:lnTo>
                    <a:lnTo>
                      <a:pt x="0" y="0"/>
                    </a:lnTo>
                  </a:path>
                </a:pathLst>
              </a:custGeom>
              <a:noFill/>
              <a:ln w="1588">
                <a:solidFill>
                  <a:srgbClr val="000000"/>
                </a:solidFill>
                <a:prstDash val="solid"/>
                <a:round/>
                <a:headEnd/>
                <a:tailEnd/>
              </a:ln>
            </p:spPr>
            <p:txBody>
              <a:bodyPr/>
              <a:lstStyle/>
              <a:p>
                <a:endParaRPr lang="en-GB"/>
              </a:p>
            </p:txBody>
          </p:sp>
          <p:sp>
            <p:nvSpPr>
              <p:cNvPr id="23740" name="Freeform 188"/>
              <p:cNvSpPr>
                <a:spLocks/>
              </p:cNvSpPr>
              <p:nvPr/>
            </p:nvSpPr>
            <p:spPr bwMode="auto">
              <a:xfrm>
                <a:off x="4280" y="1661"/>
                <a:ext cx="140" cy="104"/>
              </a:xfrm>
              <a:custGeom>
                <a:avLst/>
                <a:gdLst/>
                <a:ahLst/>
                <a:cxnLst>
                  <a:cxn ang="0">
                    <a:pos x="58" y="413"/>
                  </a:cxn>
                  <a:cxn ang="0">
                    <a:pos x="88" y="383"/>
                  </a:cxn>
                  <a:cxn ang="0">
                    <a:pos x="58" y="354"/>
                  </a:cxn>
                  <a:cxn ang="0">
                    <a:pos x="58" y="325"/>
                  </a:cxn>
                  <a:cxn ang="0">
                    <a:pos x="88" y="295"/>
                  </a:cxn>
                  <a:cxn ang="0">
                    <a:pos x="147" y="354"/>
                  </a:cxn>
                  <a:cxn ang="0">
                    <a:pos x="147" y="295"/>
                  </a:cxn>
                  <a:cxn ang="0">
                    <a:pos x="296" y="295"/>
                  </a:cxn>
                  <a:cxn ang="0">
                    <a:pos x="296" y="265"/>
                  </a:cxn>
                  <a:cxn ang="0">
                    <a:pos x="326" y="236"/>
                  </a:cxn>
                  <a:cxn ang="0">
                    <a:pos x="383" y="236"/>
                  </a:cxn>
                  <a:cxn ang="0">
                    <a:pos x="444" y="265"/>
                  </a:cxn>
                  <a:cxn ang="0">
                    <a:pos x="563" y="265"/>
                  </a:cxn>
                  <a:cxn ang="0">
                    <a:pos x="563" y="236"/>
                  </a:cxn>
                  <a:cxn ang="0">
                    <a:pos x="533" y="236"/>
                  </a:cxn>
                  <a:cxn ang="0">
                    <a:pos x="474" y="177"/>
                  </a:cxn>
                  <a:cxn ang="0">
                    <a:pos x="265" y="177"/>
                  </a:cxn>
                  <a:cxn ang="0">
                    <a:pos x="207" y="118"/>
                  </a:cxn>
                  <a:cxn ang="0">
                    <a:pos x="176" y="118"/>
                  </a:cxn>
                  <a:cxn ang="0">
                    <a:pos x="149" y="88"/>
                  </a:cxn>
                  <a:cxn ang="0">
                    <a:pos x="176" y="88"/>
                  </a:cxn>
                  <a:cxn ang="0">
                    <a:pos x="176" y="0"/>
                  </a:cxn>
                  <a:cxn ang="0">
                    <a:pos x="147" y="27"/>
                  </a:cxn>
                  <a:cxn ang="0">
                    <a:pos x="119" y="27"/>
                  </a:cxn>
                  <a:cxn ang="0">
                    <a:pos x="88" y="57"/>
                  </a:cxn>
                  <a:cxn ang="0">
                    <a:pos x="0" y="57"/>
                  </a:cxn>
                </a:cxnLst>
                <a:rect l="0" t="0" r="r" b="b"/>
                <a:pathLst>
                  <a:path w="563" h="413">
                    <a:moveTo>
                      <a:pt x="58" y="413"/>
                    </a:moveTo>
                    <a:lnTo>
                      <a:pt x="88" y="383"/>
                    </a:lnTo>
                    <a:lnTo>
                      <a:pt x="58" y="354"/>
                    </a:lnTo>
                    <a:lnTo>
                      <a:pt x="58" y="325"/>
                    </a:lnTo>
                    <a:lnTo>
                      <a:pt x="88" y="295"/>
                    </a:lnTo>
                    <a:lnTo>
                      <a:pt x="147" y="354"/>
                    </a:lnTo>
                    <a:lnTo>
                      <a:pt x="147" y="295"/>
                    </a:lnTo>
                    <a:lnTo>
                      <a:pt x="296" y="295"/>
                    </a:lnTo>
                    <a:lnTo>
                      <a:pt x="296" y="265"/>
                    </a:lnTo>
                    <a:lnTo>
                      <a:pt x="326" y="236"/>
                    </a:lnTo>
                    <a:lnTo>
                      <a:pt x="383" y="236"/>
                    </a:lnTo>
                    <a:lnTo>
                      <a:pt x="444" y="265"/>
                    </a:lnTo>
                    <a:lnTo>
                      <a:pt x="563" y="265"/>
                    </a:lnTo>
                    <a:lnTo>
                      <a:pt x="563" y="236"/>
                    </a:lnTo>
                    <a:lnTo>
                      <a:pt x="533" y="236"/>
                    </a:lnTo>
                    <a:lnTo>
                      <a:pt x="474" y="177"/>
                    </a:lnTo>
                    <a:lnTo>
                      <a:pt x="265" y="177"/>
                    </a:lnTo>
                    <a:lnTo>
                      <a:pt x="207" y="118"/>
                    </a:lnTo>
                    <a:lnTo>
                      <a:pt x="176" y="118"/>
                    </a:lnTo>
                    <a:lnTo>
                      <a:pt x="149" y="88"/>
                    </a:lnTo>
                    <a:lnTo>
                      <a:pt x="176" y="88"/>
                    </a:lnTo>
                    <a:lnTo>
                      <a:pt x="176" y="0"/>
                    </a:lnTo>
                    <a:lnTo>
                      <a:pt x="147" y="27"/>
                    </a:lnTo>
                    <a:lnTo>
                      <a:pt x="119" y="27"/>
                    </a:lnTo>
                    <a:lnTo>
                      <a:pt x="88" y="57"/>
                    </a:lnTo>
                    <a:lnTo>
                      <a:pt x="0" y="57"/>
                    </a:lnTo>
                  </a:path>
                </a:pathLst>
              </a:custGeom>
              <a:noFill/>
              <a:ln w="1588">
                <a:solidFill>
                  <a:srgbClr val="000000"/>
                </a:solidFill>
                <a:prstDash val="solid"/>
                <a:round/>
                <a:headEnd/>
                <a:tailEnd/>
              </a:ln>
            </p:spPr>
            <p:txBody>
              <a:bodyPr/>
              <a:lstStyle/>
              <a:p>
                <a:endParaRPr lang="en-GB"/>
              </a:p>
            </p:txBody>
          </p:sp>
          <p:sp>
            <p:nvSpPr>
              <p:cNvPr id="23741" name="Freeform 189"/>
              <p:cNvSpPr>
                <a:spLocks/>
              </p:cNvSpPr>
              <p:nvPr/>
            </p:nvSpPr>
            <p:spPr bwMode="auto">
              <a:xfrm>
                <a:off x="3954" y="1676"/>
                <a:ext cx="326" cy="59"/>
              </a:xfrm>
              <a:custGeom>
                <a:avLst/>
                <a:gdLst/>
                <a:ahLst/>
                <a:cxnLst>
                  <a:cxn ang="0">
                    <a:pos x="0" y="89"/>
                  </a:cxn>
                  <a:cxn ang="0">
                    <a:pos x="30" y="120"/>
                  </a:cxn>
                  <a:cxn ang="0">
                    <a:pos x="0" y="149"/>
                  </a:cxn>
                  <a:cxn ang="0">
                    <a:pos x="0" y="179"/>
                  </a:cxn>
                  <a:cxn ang="0">
                    <a:pos x="58" y="179"/>
                  </a:cxn>
                  <a:cxn ang="0">
                    <a:pos x="88" y="149"/>
                  </a:cxn>
                  <a:cxn ang="0">
                    <a:pos x="88" y="120"/>
                  </a:cxn>
                  <a:cxn ang="0">
                    <a:pos x="58" y="120"/>
                  </a:cxn>
                  <a:cxn ang="0">
                    <a:pos x="88" y="89"/>
                  </a:cxn>
                  <a:cxn ang="0">
                    <a:pos x="118" y="89"/>
                  </a:cxn>
                  <a:cxn ang="0">
                    <a:pos x="118" y="120"/>
                  </a:cxn>
                  <a:cxn ang="0">
                    <a:pos x="177" y="179"/>
                  </a:cxn>
                  <a:cxn ang="0">
                    <a:pos x="177" y="208"/>
                  </a:cxn>
                  <a:cxn ang="0">
                    <a:pos x="149" y="208"/>
                  </a:cxn>
                  <a:cxn ang="0">
                    <a:pos x="118" y="238"/>
                  </a:cxn>
                  <a:cxn ang="0">
                    <a:pos x="177" y="238"/>
                  </a:cxn>
                  <a:cxn ang="0">
                    <a:pos x="237" y="179"/>
                  </a:cxn>
                  <a:cxn ang="0">
                    <a:pos x="267" y="179"/>
                  </a:cxn>
                  <a:cxn ang="0">
                    <a:pos x="237" y="208"/>
                  </a:cxn>
                  <a:cxn ang="0">
                    <a:pos x="325" y="208"/>
                  </a:cxn>
                  <a:cxn ang="0">
                    <a:pos x="356" y="179"/>
                  </a:cxn>
                  <a:cxn ang="0">
                    <a:pos x="414" y="179"/>
                  </a:cxn>
                  <a:cxn ang="0">
                    <a:pos x="445" y="149"/>
                  </a:cxn>
                  <a:cxn ang="0">
                    <a:pos x="445" y="179"/>
                  </a:cxn>
                  <a:cxn ang="0">
                    <a:pos x="504" y="179"/>
                  </a:cxn>
                  <a:cxn ang="0">
                    <a:pos x="532" y="149"/>
                  </a:cxn>
                  <a:cxn ang="0">
                    <a:pos x="563" y="149"/>
                  </a:cxn>
                  <a:cxn ang="0">
                    <a:pos x="593" y="120"/>
                  </a:cxn>
                  <a:cxn ang="0">
                    <a:pos x="652" y="120"/>
                  </a:cxn>
                  <a:cxn ang="0">
                    <a:pos x="681" y="89"/>
                  </a:cxn>
                  <a:cxn ang="0">
                    <a:pos x="770" y="89"/>
                  </a:cxn>
                  <a:cxn ang="0">
                    <a:pos x="800" y="120"/>
                  </a:cxn>
                  <a:cxn ang="0">
                    <a:pos x="830" y="89"/>
                  </a:cxn>
                  <a:cxn ang="0">
                    <a:pos x="830" y="61"/>
                  </a:cxn>
                  <a:cxn ang="0">
                    <a:pos x="948" y="61"/>
                  </a:cxn>
                  <a:cxn ang="0">
                    <a:pos x="948" y="31"/>
                  </a:cxn>
                  <a:cxn ang="0">
                    <a:pos x="1095" y="31"/>
                  </a:cxn>
                  <a:cxn ang="0">
                    <a:pos x="1125" y="0"/>
                  </a:cxn>
                  <a:cxn ang="0">
                    <a:pos x="1155" y="31"/>
                  </a:cxn>
                  <a:cxn ang="0">
                    <a:pos x="1274" y="31"/>
                  </a:cxn>
                  <a:cxn ang="0">
                    <a:pos x="1274" y="0"/>
                  </a:cxn>
                  <a:cxn ang="0">
                    <a:pos x="1304" y="0"/>
                  </a:cxn>
                </a:cxnLst>
                <a:rect l="0" t="0" r="r" b="b"/>
                <a:pathLst>
                  <a:path w="1304" h="238">
                    <a:moveTo>
                      <a:pt x="0" y="89"/>
                    </a:moveTo>
                    <a:lnTo>
                      <a:pt x="30" y="120"/>
                    </a:lnTo>
                    <a:lnTo>
                      <a:pt x="0" y="149"/>
                    </a:lnTo>
                    <a:lnTo>
                      <a:pt x="0" y="179"/>
                    </a:lnTo>
                    <a:lnTo>
                      <a:pt x="58" y="179"/>
                    </a:lnTo>
                    <a:lnTo>
                      <a:pt x="88" y="149"/>
                    </a:lnTo>
                    <a:lnTo>
                      <a:pt x="88" y="120"/>
                    </a:lnTo>
                    <a:lnTo>
                      <a:pt x="58" y="120"/>
                    </a:lnTo>
                    <a:lnTo>
                      <a:pt x="88" y="89"/>
                    </a:lnTo>
                    <a:lnTo>
                      <a:pt x="118" y="89"/>
                    </a:lnTo>
                    <a:lnTo>
                      <a:pt x="118" y="120"/>
                    </a:lnTo>
                    <a:lnTo>
                      <a:pt x="177" y="179"/>
                    </a:lnTo>
                    <a:lnTo>
                      <a:pt x="177" y="208"/>
                    </a:lnTo>
                    <a:lnTo>
                      <a:pt x="149" y="208"/>
                    </a:lnTo>
                    <a:lnTo>
                      <a:pt x="118" y="238"/>
                    </a:lnTo>
                    <a:lnTo>
                      <a:pt x="177" y="238"/>
                    </a:lnTo>
                    <a:lnTo>
                      <a:pt x="237" y="179"/>
                    </a:lnTo>
                    <a:lnTo>
                      <a:pt x="267" y="179"/>
                    </a:lnTo>
                    <a:lnTo>
                      <a:pt x="237" y="208"/>
                    </a:lnTo>
                    <a:lnTo>
                      <a:pt x="325" y="208"/>
                    </a:lnTo>
                    <a:lnTo>
                      <a:pt x="356" y="179"/>
                    </a:lnTo>
                    <a:lnTo>
                      <a:pt x="414" y="179"/>
                    </a:lnTo>
                    <a:lnTo>
                      <a:pt x="445" y="149"/>
                    </a:lnTo>
                    <a:lnTo>
                      <a:pt x="445" y="179"/>
                    </a:lnTo>
                    <a:lnTo>
                      <a:pt x="504" y="179"/>
                    </a:lnTo>
                    <a:lnTo>
                      <a:pt x="532" y="149"/>
                    </a:lnTo>
                    <a:lnTo>
                      <a:pt x="563" y="149"/>
                    </a:lnTo>
                    <a:lnTo>
                      <a:pt x="593" y="120"/>
                    </a:lnTo>
                    <a:lnTo>
                      <a:pt x="652" y="120"/>
                    </a:lnTo>
                    <a:lnTo>
                      <a:pt x="681" y="89"/>
                    </a:lnTo>
                    <a:lnTo>
                      <a:pt x="770" y="89"/>
                    </a:lnTo>
                    <a:lnTo>
                      <a:pt x="800" y="120"/>
                    </a:lnTo>
                    <a:lnTo>
                      <a:pt x="830" y="89"/>
                    </a:lnTo>
                    <a:lnTo>
                      <a:pt x="830" y="61"/>
                    </a:lnTo>
                    <a:lnTo>
                      <a:pt x="948" y="61"/>
                    </a:lnTo>
                    <a:lnTo>
                      <a:pt x="948" y="31"/>
                    </a:lnTo>
                    <a:lnTo>
                      <a:pt x="1095" y="31"/>
                    </a:lnTo>
                    <a:lnTo>
                      <a:pt x="1125" y="0"/>
                    </a:lnTo>
                    <a:lnTo>
                      <a:pt x="1155" y="31"/>
                    </a:lnTo>
                    <a:lnTo>
                      <a:pt x="1274" y="31"/>
                    </a:lnTo>
                    <a:lnTo>
                      <a:pt x="1274" y="0"/>
                    </a:lnTo>
                    <a:lnTo>
                      <a:pt x="1304" y="0"/>
                    </a:lnTo>
                  </a:path>
                </a:pathLst>
              </a:custGeom>
              <a:noFill/>
              <a:ln w="1588">
                <a:solidFill>
                  <a:srgbClr val="000000"/>
                </a:solidFill>
                <a:prstDash val="solid"/>
                <a:round/>
                <a:headEnd/>
                <a:tailEnd/>
              </a:ln>
            </p:spPr>
            <p:txBody>
              <a:bodyPr/>
              <a:lstStyle/>
              <a:p>
                <a:endParaRPr lang="en-GB"/>
              </a:p>
            </p:txBody>
          </p:sp>
          <p:sp>
            <p:nvSpPr>
              <p:cNvPr id="23742" name="Freeform 190"/>
              <p:cNvSpPr>
                <a:spLocks/>
              </p:cNvSpPr>
              <p:nvPr/>
            </p:nvSpPr>
            <p:spPr bwMode="auto">
              <a:xfrm>
                <a:off x="4265" y="1765"/>
                <a:ext cx="44" cy="148"/>
              </a:xfrm>
              <a:custGeom>
                <a:avLst/>
                <a:gdLst/>
                <a:ahLst/>
                <a:cxnLst>
                  <a:cxn ang="0">
                    <a:pos x="30" y="593"/>
                  </a:cxn>
                  <a:cxn ang="0">
                    <a:pos x="60" y="562"/>
                  </a:cxn>
                  <a:cxn ang="0">
                    <a:pos x="60" y="534"/>
                  </a:cxn>
                  <a:cxn ang="0">
                    <a:pos x="88" y="504"/>
                  </a:cxn>
                  <a:cxn ang="0">
                    <a:pos x="148" y="504"/>
                  </a:cxn>
                  <a:cxn ang="0">
                    <a:pos x="30" y="385"/>
                  </a:cxn>
                  <a:cxn ang="0">
                    <a:pos x="30" y="355"/>
                  </a:cxn>
                  <a:cxn ang="0">
                    <a:pos x="60" y="325"/>
                  </a:cxn>
                  <a:cxn ang="0">
                    <a:pos x="30" y="297"/>
                  </a:cxn>
                  <a:cxn ang="0">
                    <a:pos x="0" y="207"/>
                  </a:cxn>
                  <a:cxn ang="0">
                    <a:pos x="0" y="178"/>
                  </a:cxn>
                  <a:cxn ang="0">
                    <a:pos x="30" y="148"/>
                  </a:cxn>
                  <a:cxn ang="0">
                    <a:pos x="60" y="148"/>
                  </a:cxn>
                  <a:cxn ang="0">
                    <a:pos x="88" y="118"/>
                  </a:cxn>
                  <a:cxn ang="0">
                    <a:pos x="88" y="60"/>
                  </a:cxn>
                  <a:cxn ang="0">
                    <a:pos x="118" y="60"/>
                  </a:cxn>
                  <a:cxn ang="0">
                    <a:pos x="148" y="30"/>
                  </a:cxn>
                  <a:cxn ang="0">
                    <a:pos x="179" y="30"/>
                  </a:cxn>
                  <a:cxn ang="0">
                    <a:pos x="179" y="0"/>
                  </a:cxn>
                  <a:cxn ang="0">
                    <a:pos x="118" y="0"/>
                  </a:cxn>
                </a:cxnLst>
                <a:rect l="0" t="0" r="r" b="b"/>
                <a:pathLst>
                  <a:path w="179" h="593">
                    <a:moveTo>
                      <a:pt x="30" y="593"/>
                    </a:moveTo>
                    <a:lnTo>
                      <a:pt x="60" y="562"/>
                    </a:lnTo>
                    <a:lnTo>
                      <a:pt x="60" y="534"/>
                    </a:lnTo>
                    <a:lnTo>
                      <a:pt x="88" y="504"/>
                    </a:lnTo>
                    <a:lnTo>
                      <a:pt x="148" y="504"/>
                    </a:lnTo>
                    <a:lnTo>
                      <a:pt x="30" y="385"/>
                    </a:lnTo>
                    <a:lnTo>
                      <a:pt x="30" y="355"/>
                    </a:lnTo>
                    <a:lnTo>
                      <a:pt x="60" y="325"/>
                    </a:lnTo>
                    <a:lnTo>
                      <a:pt x="30" y="297"/>
                    </a:lnTo>
                    <a:lnTo>
                      <a:pt x="0" y="207"/>
                    </a:lnTo>
                    <a:lnTo>
                      <a:pt x="0" y="178"/>
                    </a:lnTo>
                    <a:lnTo>
                      <a:pt x="30" y="148"/>
                    </a:lnTo>
                    <a:lnTo>
                      <a:pt x="60" y="148"/>
                    </a:lnTo>
                    <a:lnTo>
                      <a:pt x="88" y="118"/>
                    </a:lnTo>
                    <a:lnTo>
                      <a:pt x="88" y="60"/>
                    </a:lnTo>
                    <a:lnTo>
                      <a:pt x="118" y="60"/>
                    </a:lnTo>
                    <a:lnTo>
                      <a:pt x="148" y="30"/>
                    </a:lnTo>
                    <a:lnTo>
                      <a:pt x="179" y="30"/>
                    </a:lnTo>
                    <a:lnTo>
                      <a:pt x="179" y="0"/>
                    </a:lnTo>
                    <a:lnTo>
                      <a:pt x="118" y="0"/>
                    </a:lnTo>
                  </a:path>
                </a:pathLst>
              </a:custGeom>
              <a:noFill/>
              <a:ln w="1588">
                <a:solidFill>
                  <a:srgbClr val="000000"/>
                </a:solidFill>
                <a:prstDash val="solid"/>
                <a:round/>
                <a:headEnd/>
                <a:tailEnd/>
              </a:ln>
            </p:spPr>
            <p:txBody>
              <a:bodyPr/>
              <a:lstStyle/>
              <a:p>
                <a:endParaRPr lang="en-GB"/>
              </a:p>
            </p:txBody>
          </p:sp>
          <p:sp>
            <p:nvSpPr>
              <p:cNvPr id="23743" name="Freeform 191"/>
              <p:cNvSpPr>
                <a:spLocks/>
              </p:cNvSpPr>
              <p:nvPr/>
            </p:nvSpPr>
            <p:spPr bwMode="auto">
              <a:xfrm>
                <a:off x="4021" y="1750"/>
                <a:ext cx="273" cy="141"/>
              </a:xfrm>
              <a:custGeom>
                <a:avLst/>
                <a:gdLst/>
                <a:ahLst/>
                <a:cxnLst>
                  <a:cxn ang="0">
                    <a:pos x="1095" y="59"/>
                  </a:cxn>
                  <a:cxn ang="0">
                    <a:pos x="800" y="59"/>
                  </a:cxn>
                  <a:cxn ang="0">
                    <a:pos x="770" y="29"/>
                  </a:cxn>
                  <a:cxn ang="0">
                    <a:pos x="681" y="29"/>
                  </a:cxn>
                  <a:cxn ang="0">
                    <a:pos x="651" y="0"/>
                  </a:cxn>
                  <a:cxn ang="0">
                    <a:pos x="593" y="0"/>
                  </a:cxn>
                  <a:cxn ang="0">
                    <a:pos x="563" y="29"/>
                  </a:cxn>
                  <a:cxn ang="0">
                    <a:pos x="533" y="29"/>
                  </a:cxn>
                  <a:cxn ang="0">
                    <a:pos x="503" y="0"/>
                  </a:cxn>
                  <a:cxn ang="0">
                    <a:pos x="474" y="0"/>
                  </a:cxn>
                  <a:cxn ang="0">
                    <a:pos x="474" y="29"/>
                  </a:cxn>
                  <a:cxn ang="0">
                    <a:pos x="444" y="59"/>
                  </a:cxn>
                  <a:cxn ang="0">
                    <a:pos x="414" y="29"/>
                  </a:cxn>
                  <a:cxn ang="0">
                    <a:pos x="326" y="29"/>
                  </a:cxn>
                  <a:cxn ang="0">
                    <a:pos x="326" y="59"/>
                  </a:cxn>
                  <a:cxn ang="0">
                    <a:pos x="207" y="59"/>
                  </a:cxn>
                  <a:cxn ang="0">
                    <a:pos x="178" y="89"/>
                  </a:cxn>
                  <a:cxn ang="0">
                    <a:pos x="147" y="89"/>
                  </a:cxn>
                  <a:cxn ang="0">
                    <a:pos x="147" y="119"/>
                  </a:cxn>
                  <a:cxn ang="0">
                    <a:pos x="28" y="119"/>
                  </a:cxn>
                  <a:cxn ang="0">
                    <a:pos x="0" y="148"/>
                  </a:cxn>
                  <a:cxn ang="0">
                    <a:pos x="0" y="207"/>
                  </a:cxn>
                  <a:cxn ang="0">
                    <a:pos x="28" y="177"/>
                  </a:cxn>
                  <a:cxn ang="0">
                    <a:pos x="58" y="207"/>
                  </a:cxn>
                  <a:cxn ang="0">
                    <a:pos x="28" y="237"/>
                  </a:cxn>
                  <a:cxn ang="0">
                    <a:pos x="28" y="266"/>
                  </a:cxn>
                  <a:cxn ang="0">
                    <a:pos x="58" y="266"/>
                  </a:cxn>
                  <a:cxn ang="0">
                    <a:pos x="28" y="296"/>
                  </a:cxn>
                  <a:cxn ang="0">
                    <a:pos x="28" y="325"/>
                  </a:cxn>
                  <a:cxn ang="0">
                    <a:pos x="58" y="325"/>
                  </a:cxn>
                  <a:cxn ang="0">
                    <a:pos x="89" y="356"/>
                  </a:cxn>
                  <a:cxn ang="0">
                    <a:pos x="89" y="384"/>
                  </a:cxn>
                  <a:cxn ang="0">
                    <a:pos x="119" y="414"/>
                  </a:cxn>
                  <a:cxn ang="0">
                    <a:pos x="237" y="414"/>
                  </a:cxn>
                  <a:cxn ang="0">
                    <a:pos x="237" y="384"/>
                  </a:cxn>
                  <a:cxn ang="0">
                    <a:pos x="265" y="384"/>
                  </a:cxn>
                  <a:cxn ang="0">
                    <a:pos x="296" y="414"/>
                  </a:cxn>
                  <a:cxn ang="0">
                    <a:pos x="265" y="444"/>
                  </a:cxn>
                  <a:cxn ang="0">
                    <a:pos x="296" y="475"/>
                  </a:cxn>
                  <a:cxn ang="0">
                    <a:pos x="296" y="502"/>
                  </a:cxn>
                  <a:cxn ang="0">
                    <a:pos x="265" y="532"/>
                  </a:cxn>
                  <a:cxn ang="0">
                    <a:pos x="265" y="563"/>
                  </a:cxn>
                </a:cxnLst>
                <a:rect l="0" t="0" r="r" b="b"/>
                <a:pathLst>
                  <a:path w="1095" h="563">
                    <a:moveTo>
                      <a:pt x="1095" y="59"/>
                    </a:moveTo>
                    <a:lnTo>
                      <a:pt x="800" y="59"/>
                    </a:lnTo>
                    <a:lnTo>
                      <a:pt x="770" y="29"/>
                    </a:lnTo>
                    <a:lnTo>
                      <a:pt x="681" y="29"/>
                    </a:lnTo>
                    <a:lnTo>
                      <a:pt x="651" y="0"/>
                    </a:lnTo>
                    <a:lnTo>
                      <a:pt x="593" y="0"/>
                    </a:lnTo>
                    <a:lnTo>
                      <a:pt x="563" y="29"/>
                    </a:lnTo>
                    <a:lnTo>
                      <a:pt x="533" y="29"/>
                    </a:lnTo>
                    <a:lnTo>
                      <a:pt x="503" y="0"/>
                    </a:lnTo>
                    <a:lnTo>
                      <a:pt x="474" y="0"/>
                    </a:lnTo>
                    <a:lnTo>
                      <a:pt x="474" y="29"/>
                    </a:lnTo>
                    <a:lnTo>
                      <a:pt x="444" y="59"/>
                    </a:lnTo>
                    <a:lnTo>
                      <a:pt x="414" y="29"/>
                    </a:lnTo>
                    <a:lnTo>
                      <a:pt x="326" y="29"/>
                    </a:lnTo>
                    <a:lnTo>
                      <a:pt x="326" y="59"/>
                    </a:lnTo>
                    <a:lnTo>
                      <a:pt x="207" y="59"/>
                    </a:lnTo>
                    <a:lnTo>
                      <a:pt x="178" y="89"/>
                    </a:lnTo>
                    <a:lnTo>
                      <a:pt x="147" y="89"/>
                    </a:lnTo>
                    <a:lnTo>
                      <a:pt x="147" y="119"/>
                    </a:lnTo>
                    <a:lnTo>
                      <a:pt x="28" y="119"/>
                    </a:lnTo>
                    <a:lnTo>
                      <a:pt x="0" y="148"/>
                    </a:lnTo>
                    <a:lnTo>
                      <a:pt x="0" y="207"/>
                    </a:lnTo>
                    <a:lnTo>
                      <a:pt x="28" y="177"/>
                    </a:lnTo>
                    <a:lnTo>
                      <a:pt x="58" y="207"/>
                    </a:lnTo>
                    <a:lnTo>
                      <a:pt x="28" y="237"/>
                    </a:lnTo>
                    <a:lnTo>
                      <a:pt x="28" y="266"/>
                    </a:lnTo>
                    <a:lnTo>
                      <a:pt x="58" y="266"/>
                    </a:lnTo>
                    <a:lnTo>
                      <a:pt x="28" y="296"/>
                    </a:lnTo>
                    <a:lnTo>
                      <a:pt x="28" y="325"/>
                    </a:lnTo>
                    <a:lnTo>
                      <a:pt x="58" y="325"/>
                    </a:lnTo>
                    <a:lnTo>
                      <a:pt x="89" y="356"/>
                    </a:lnTo>
                    <a:lnTo>
                      <a:pt x="89" y="384"/>
                    </a:lnTo>
                    <a:lnTo>
                      <a:pt x="119" y="414"/>
                    </a:lnTo>
                    <a:lnTo>
                      <a:pt x="237" y="414"/>
                    </a:lnTo>
                    <a:lnTo>
                      <a:pt x="237" y="384"/>
                    </a:lnTo>
                    <a:lnTo>
                      <a:pt x="265" y="384"/>
                    </a:lnTo>
                    <a:lnTo>
                      <a:pt x="296" y="414"/>
                    </a:lnTo>
                    <a:lnTo>
                      <a:pt x="265" y="444"/>
                    </a:lnTo>
                    <a:lnTo>
                      <a:pt x="296" y="475"/>
                    </a:lnTo>
                    <a:lnTo>
                      <a:pt x="296" y="502"/>
                    </a:lnTo>
                    <a:lnTo>
                      <a:pt x="265" y="532"/>
                    </a:lnTo>
                    <a:lnTo>
                      <a:pt x="265" y="563"/>
                    </a:lnTo>
                  </a:path>
                </a:pathLst>
              </a:custGeom>
              <a:noFill/>
              <a:ln w="1588">
                <a:solidFill>
                  <a:srgbClr val="000000"/>
                </a:solidFill>
                <a:prstDash val="solid"/>
                <a:round/>
                <a:headEnd/>
                <a:tailEnd/>
              </a:ln>
            </p:spPr>
            <p:txBody>
              <a:bodyPr/>
              <a:lstStyle/>
              <a:p>
                <a:endParaRPr lang="en-GB"/>
              </a:p>
            </p:txBody>
          </p:sp>
          <p:sp>
            <p:nvSpPr>
              <p:cNvPr id="23744" name="Freeform 192"/>
              <p:cNvSpPr>
                <a:spLocks/>
              </p:cNvSpPr>
              <p:nvPr/>
            </p:nvSpPr>
            <p:spPr bwMode="auto">
              <a:xfrm>
                <a:off x="4087" y="1875"/>
                <a:ext cx="185" cy="38"/>
              </a:xfrm>
              <a:custGeom>
                <a:avLst/>
                <a:gdLst/>
                <a:ahLst/>
                <a:cxnLst>
                  <a:cxn ang="0">
                    <a:pos x="742" y="150"/>
                  </a:cxn>
                  <a:cxn ang="0">
                    <a:pos x="682" y="150"/>
                  </a:cxn>
                  <a:cxn ang="0">
                    <a:pos x="653" y="119"/>
                  </a:cxn>
                  <a:cxn ang="0">
                    <a:pos x="623" y="119"/>
                  </a:cxn>
                  <a:cxn ang="0">
                    <a:pos x="593" y="150"/>
                  </a:cxn>
                  <a:cxn ang="0">
                    <a:pos x="505" y="150"/>
                  </a:cxn>
                  <a:cxn ang="0">
                    <a:pos x="445" y="91"/>
                  </a:cxn>
                  <a:cxn ang="0">
                    <a:pos x="416" y="91"/>
                  </a:cxn>
                  <a:cxn ang="0">
                    <a:pos x="386" y="61"/>
                  </a:cxn>
                  <a:cxn ang="0">
                    <a:pos x="356" y="61"/>
                  </a:cxn>
                  <a:cxn ang="0">
                    <a:pos x="328" y="30"/>
                  </a:cxn>
                  <a:cxn ang="0">
                    <a:pos x="268" y="30"/>
                  </a:cxn>
                  <a:cxn ang="0">
                    <a:pos x="238" y="0"/>
                  </a:cxn>
                  <a:cxn ang="0">
                    <a:pos x="91" y="0"/>
                  </a:cxn>
                  <a:cxn ang="0">
                    <a:pos x="61" y="30"/>
                  </a:cxn>
                  <a:cxn ang="0">
                    <a:pos x="31" y="30"/>
                  </a:cxn>
                  <a:cxn ang="0">
                    <a:pos x="0" y="61"/>
                  </a:cxn>
                </a:cxnLst>
                <a:rect l="0" t="0" r="r" b="b"/>
                <a:pathLst>
                  <a:path w="742" h="150">
                    <a:moveTo>
                      <a:pt x="742" y="150"/>
                    </a:moveTo>
                    <a:lnTo>
                      <a:pt x="682" y="150"/>
                    </a:lnTo>
                    <a:lnTo>
                      <a:pt x="653" y="119"/>
                    </a:lnTo>
                    <a:lnTo>
                      <a:pt x="623" y="119"/>
                    </a:lnTo>
                    <a:lnTo>
                      <a:pt x="593" y="150"/>
                    </a:lnTo>
                    <a:lnTo>
                      <a:pt x="505" y="150"/>
                    </a:lnTo>
                    <a:lnTo>
                      <a:pt x="445" y="91"/>
                    </a:lnTo>
                    <a:lnTo>
                      <a:pt x="416" y="91"/>
                    </a:lnTo>
                    <a:lnTo>
                      <a:pt x="386" y="61"/>
                    </a:lnTo>
                    <a:lnTo>
                      <a:pt x="356" y="61"/>
                    </a:lnTo>
                    <a:lnTo>
                      <a:pt x="328" y="30"/>
                    </a:lnTo>
                    <a:lnTo>
                      <a:pt x="268" y="30"/>
                    </a:lnTo>
                    <a:lnTo>
                      <a:pt x="238" y="0"/>
                    </a:lnTo>
                    <a:lnTo>
                      <a:pt x="91" y="0"/>
                    </a:lnTo>
                    <a:lnTo>
                      <a:pt x="61" y="30"/>
                    </a:lnTo>
                    <a:lnTo>
                      <a:pt x="31" y="30"/>
                    </a:lnTo>
                    <a:lnTo>
                      <a:pt x="0" y="61"/>
                    </a:lnTo>
                  </a:path>
                </a:pathLst>
              </a:custGeom>
              <a:noFill/>
              <a:ln w="1588">
                <a:solidFill>
                  <a:srgbClr val="000000"/>
                </a:solidFill>
                <a:prstDash val="solid"/>
                <a:round/>
                <a:headEnd/>
                <a:tailEnd/>
              </a:ln>
            </p:spPr>
            <p:txBody>
              <a:bodyPr/>
              <a:lstStyle/>
              <a:p>
                <a:endParaRPr lang="en-GB"/>
              </a:p>
            </p:txBody>
          </p:sp>
          <p:sp>
            <p:nvSpPr>
              <p:cNvPr id="23745" name="Freeform 193"/>
              <p:cNvSpPr>
                <a:spLocks/>
              </p:cNvSpPr>
              <p:nvPr/>
            </p:nvSpPr>
            <p:spPr bwMode="auto">
              <a:xfrm>
                <a:off x="3932" y="1831"/>
                <a:ext cx="81" cy="52"/>
              </a:xfrm>
              <a:custGeom>
                <a:avLst/>
                <a:gdLst/>
                <a:ahLst/>
                <a:cxnLst>
                  <a:cxn ang="0">
                    <a:pos x="296" y="31"/>
                  </a:cxn>
                  <a:cxn ang="0">
                    <a:pos x="326" y="59"/>
                  </a:cxn>
                  <a:cxn ang="0">
                    <a:pos x="296" y="59"/>
                  </a:cxn>
                  <a:cxn ang="0">
                    <a:pos x="266" y="89"/>
                  </a:cxn>
                  <a:cxn ang="0">
                    <a:pos x="238" y="89"/>
                  </a:cxn>
                  <a:cxn ang="0">
                    <a:pos x="207" y="119"/>
                  </a:cxn>
                  <a:cxn ang="0">
                    <a:pos x="119" y="119"/>
                  </a:cxn>
                  <a:cxn ang="0">
                    <a:pos x="89" y="150"/>
                  </a:cxn>
                  <a:cxn ang="0">
                    <a:pos x="89" y="207"/>
                  </a:cxn>
                  <a:cxn ang="0">
                    <a:pos x="29" y="207"/>
                  </a:cxn>
                  <a:cxn ang="0">
                    <a:pos x="29" y="177"/>
                  </a:cxn>
                  <a:cxn ang="0">
                    <a:pos x="59" y="177"/>
                  </a:cxn>
                  <a:cxn ang="0">
                    <a:pos x="59" y="150"/>
                  </a:cxn>
                  <a:cxn ang="0">
                    <a:pos x="0" y="89"/>
                  </a:cxn>
                  <a:cxn ang="0">
                    <a:pos x="29" y="59"/>
                  </a:cxn>
                  <a:cxn ang="0">
                    <a:pos x="0" y="31"/>
                  </a:cxn>
                  <a:cxn ang="0">
                    <a:pos x="89" y="31"/>
                  </a:cxn>
                  <a:cxn ang="0">
                    <a:pos x="119" y="0"/>
                  </a:cxn>
                  <a:cxn ang="0">
                    <a:pos x="296" y="0"/>
                  </a:cxn>
                  <a:cxn ang="0">
                    <a:pos x="296" y="31"/>
                  </a:cxn>
                </a:cxnLst>
                <a:rect l="0" t="0" r="r" b="b"/>
                <a:pathLst>
                  <a:path w="326" h="207">
                    <a:moveTo>
                      <a:pt x="296" y="31"/>
                    </a:moveTo>
                    <a:lnTo>
                      <a:pt x="326" y="59"/>
                    </a:lnTo>
                    <a:lnTo>
                      <a:pt x="296" y="59"/>
                    </a:lnTo>
                    <a:lnTo>
                      <a:pt x="266" y="89"/>
                    </a:lnTo>
                    <a:lnTo>
                      <a:pt x="238" y="89"/>
                    </a:lnTo>
                    <a:lnTo>
                      <a:pt x="207" y="119"/>
                    </a:lnTo>
                    <a:lnTo>
                      <a:pt x="119" y="119"/>
                    </a:lnTo>
                    <a:lnTo>
                      <a:pt x="89" y="150"/>
                    </a:lnTo>
                    <a:lnTo>
                      <a:pt x="89" y="207"/>
                    </a:lnTo>
                    <a:lnTo>
                      <a:pt x="29" y="207"/>
                    </a:lnTo>
                    <a:lnTo>
                      <a:pt x="29" y="177"/>
                    </a:lnTo>
                    <a:lnTo>
                      <a:pt x="59" y="177"/>
                    </a:lnTo>
                    <a:lnTo>
                      <a:pt x="59" y="150"/>
                    </a:lnTo>
                    <a:lnTo>
                      <a:pt x="0" y="89"/>
                    </a:lnTo>
                    <a:lnTo>
                      <a:pt x="29" y="59"/>
                    </a:lnTo>
                    <a:lnTo>
                      <a:pt x="0" y="31"/>
                    </a:lnTo>
                    <a:lnTo>
                      <a:pt x="89" y="31"/>
                    </a:lnTo>
                    <a:lnTo>
                      <a:pt x="119" y="0"/>
                    </a:lnTo>
                    <a:lnTo>
                      <a:pt x="296" y="0"/>
                    </a:lnTo>
                    <a:lnTo>
                      <a:pt x="296" y="31"/>
                    </a:lnTo>
                  </a:path>
                </a:pathLst>
              </a:custGeom>
              <a:noFill/>
              <a:ln w="1588">
                <a:solidFill>
                  <a:srgbClr val="000000"/>
                </a:solidFill>
                <a:prstDash val="solid"/>
                <a:round/>
                <a:headEnd/>
                <a:tailEnd/>
              </a:ln>
            </p:spPr>
            <p:txBody>
              <a:bodyPr/>
              <a:lstStyle/>
              <a:p>
                <a:endParaRPr lang="en-GB"/>
              </a:p>
            </p:txBody>
          </p:sp>
          <p:sp>
            <p:nvSpPr>
              <p:cNvPr id="23746" name="Freeform 194"/>
              <p:cNvSpPr>
                <a:spLocks/>
              </p:cNvSpPr>
              <p:nvPr/>
            </p:nvSpPr>
            <p:spPr bwMode="auto">
              <a:xfrm>
                <a:off x="3887" y="1891"/>
                <a:ext cx="207" cy="103"/>
              </a:xfrm>
              <a:custGeom>
                <a:avLst/>
                <a:gdLst/>
                <a:ahLst/>
                <a:cxnLst>
                  <a:cxn ang="0">
                    <a:pos x="799" y="0"/>
                  </a:cxn>
                  <a:cxn ang="0">
                    <a:pos x="799" y="89"/>
                  </a:cxn>
                  <a:cxn ang="0">
                    <a:pos x="830" y="118"/>
                  </a:cxn>
                  <a:cxn ang="0">
                    <a:pos x="830" y="176"/>
                  </a:cxn>
                  <a:cxn ang="0">
                    <a:pos x="771" y="237"/>
                  </a:cxn>
                  <a:cxn ang="0">
                    <a:pos x="741" y="237"/>
                  </a:cxn>
                  <a:cxn ang="0">
                    <a:pos x="741" y="267"/>
                  </a:cxn>
                  <a:cxn ang="0">
                    <a:pos x="592" y="267"/>
                  </a:cxn>
                  <a:cxn ang="0">
                    <a:pos x="534" y="207"/>
                  </a:cxn>
                  <a:cxn ang="0">
                    <a:pos x="534" y="176"/>
                  </a:cxn>
                  <a:cxn ang="0">
                    <a:pos x="504" y="148"/>
                  </a:cxn>
                  <a:cxn ang="0">
                    <a:pos x="474" y="148"/>
                  </a:cxn>
                  <a:cxn ang="0">
                    <a:pos x="416" y="118"/>
                  </a:cxn>
                  <a:cxn ang="0">
                    <a:pos x="355" y="58"/>
                  </a:cxn>
                  <a:cxn ang="0">
                    <a:pos x="355" y="30"/>
                  </a:cxn>
                  <a:cxn ang="0">
                    <a:pos x="325" y="30"/>
                  </a:cxn>
                  <a:cxn ang="0">
                    <a:pos x="297" y="58"/>
                  </a:cxn>
                  <a:cxn ang="0">
                    <a:pos x="267" y="58"/>
                  </a:cxn>
                  <a:cxn ang="0">
                    <a:pos x="237" y="89"/>
                  </a:cxn>
                  <a:cxn ang="0">
                    <a:pos x="178" y="89"/>
                  </a:cxn>
                  <a:cxn ang="0">
                    <a:pos x="89" y="176"/>
                  </a:cxn>
                  <a:cxn ang="0">
                    <a:pos x="89" y="267"/>
                  </a:cxn>
                  <a:cxn ang="0">
                    <a:pos x="60" y="295"/>
                  </a:cxn>
                  <a:cxn ang="0">
                    <a:pos x="30" y="295"/>
                  </a:cxn>
                  <a:cxn ang="0">
                    <a:pos x="0" y="325"/>
                  </a:cxn>
                  <a:cxn ang="0">
                    <a:pos x="30" y="355"/>
                  </a:cxn>
                  <a:cxn ang="0">
                    <a:pos x="0" y="385"/>
                  </a:cxn>
                  <a:cxn ang="0">
                    <a:pos x="0" y="414"/>
                  </a:cxn>
                </a:cxnLst>
                <a:rect l="0" t="0" r="r" b="b"/>
                <a:pathLst>
                  <a:path w="830" h="414">
                    <a:moveTo>
                      <a:pt x="799" y="0"/>
                    </a:moveTo>
                    <a:lnTo>
                      <a:pt x="799" y="89"/>
                    </a:lnTo>
                    <a:lnTo>
                      <a:pt x="830" y="118"/>
                    </a:lnTo>
                    <a:lnTo>
                      <a:pt x="830" y="176"/>
                    </a:lnTo>
                    <a:lnTo>
                      <a:pt x="771" y="237"/>
                    </a:lnTo>
                    <a:lnTo>
                      <a:pt x="741" y="237"/>
                    </a:lnTo>
                    <a:lnTo>
                      <a:pt x="741" y="267"/>
                    </a:lnTo>
                    <a:lnTo>
                      <a:pt x="592" y="267"/>
                    </a:lnTo>
                    <a:lnTo>
                      <a:pt x="534" y="207"/>
                    </a:lnTo>
                    <a:lnTo>
                      <a:pt x="534" y="176"/>
                    </a:lnTo>
                    <a:lnTo>
                      <a:pt x="504" y="148"/>
                    </a:lnTo>
                    <a:lnTo>
                      <a:pt x="474" y="148"/>
                    </a:lnTo>
                    <a:lnTo>
                      <a:pt x="416" y="118"/>
                    </a:lnTo>
                    <a:lnTo>
                      <a:pt x="355" y="58"/>
                    </a:lnTo>
                    <a:lnTo>
                      <a:pt x="355" y="30"/>
                    </a:lnTo>
                    <a:lnTo>
                      <a:pt x="325" y="30"/>
                    </a:lnTo>
                    <a:lnTo>
                      <a:pt x="297" y="58"/>
                    </a:lnTo>
                    <a:lnTo>
                      <a:pt x="267" y="58"/>
                    </a:lnTo>
                    <a:lnTo>
                      <a:pt x="237" y="89"/>
                    </a:lnTo>
                    <a:lnTo>
                      <a:pt x="178" y="89"/>
                    </a:lnTo>
                    <a:lnTo>
                      <a:pt x="89" y="176"/>
                    </a:lnTo>
                    <a:lnTo>
                      <a:pt x="89" y="267"/>
                    </a:lnTo>
                    <a:lnTo>
                      <a:pt x="60" y="295"/>
                    </a:lnTo>
                    <a:lnTo>
                      <a:pt x="30" y="295"/>
                    </a:lnTo>
                    <a:lnTo>
                      <a:pt x="0" y="325"/>
                    </a:lnTo>
                    <a:lnTo>
                      <a:pt x="30" y="355"/>
                    </a:lnTo>
                    <a:lnTo>
                      <a:pt x="0" y="385"/>
                    </a:lnTo>
                    <a:lnTo>
                      <a:pt x="0" y="414"/>
                    </a:lnTo>
                  </a:path>
                </a:pathLst>
              </a:custGeom>
              <a:noFill/>
              <a:ln w="1588">
                <a:solidFill>
                  <a:srgbClr val="000000"/>
                </a:solidFill>
                <a:prstDash val="solid"/>
                <a:round/>
                <a:headEnd/>
                <a:tailEnd/>
              </a:ln>
            </p:spPr>
            <p:txBody>
              <a:bodyPr/>
              <a:lstStyle/>
              <a:p>
                <a:endParaRPr lang="en-GB"/>
              </a:p>
            </p:txBody>
          </p:sp>
          <p:sp>
            <p:nvSpPr>
              <p:cNvPr id="23747" name="Freeform 195"/>
              <p:cNvSpPr>
                <a:spLocks/>
              </p:cNvSpPr>
              <p:nvPr/>
            </p:nvSpPr>
            <p:spPr bwMode="auto">
              <a:xfrm>
                <a:off x="3894" y="2001"/>
                <a:ext cx="349" cy="59"/>
              </a:xfrm>
              <a:custGeom>
                <a:avLst/>
                <a:gdLst/>
                <a:ahLst/>
                <a:cxnLst>
                  <a:cxn ang="0">
                    <a:pos x="0" y="119"/>
                  </a:cxn>
                  <a:cxn ang="0">
                    <a:pos x="30" y="119"/>
                  </a:cxn>
                  <a:cxn ang="0">
                    <a:pos x="88" y="60"/>
                  </a:cxn>
                  <a:cxn ang="0">
                    <a:pos x="118" y="60"/>
                  </a:cxn>
                  <a:cxn ang="0">
                    <a:pos x="148" y="30"/>
                  </a:cxn>
                  <a:cxn ang="0">
                    <a:pos x="237" y="30"/>
                  </a:cxn>
                  <a:cxn ang="0">
                    <a:pos x="267" y="0"/>
                  </a:cxn>
                  <a:cxn ang="0">
                    <a:pos x="295" y="30"/>
                  </a:cxn>
                  <a:cxn ang="0">
                    <a:pos x="741" y="30"/>
                  </a:cxn>
                  <a:cxn ang="0">
                    <a:pos x="769" y="60"/>
                  </a:cxn>
                  <a:cxn ang="0">
                    <a:pos x="860" y="60"/>
                  </a:cxn>
                  <a:cxn ang="0">
                    <a:pos x="889" y="30"/>
                  </a:cxn>
                  <a:cxn ang="0">
                    <a:pos x="918" y="30"/>
                  </a:cxn>
                  <a:cxn ang="0">
                    <a:pos x="948" y="0"/>
                  </a:cxn>
                  <a:cxn ang="0">
                    <a:pos x="978" y="30"/>
                  </a:cxn>
                  <a:cxn ang="0">
                    <a:pos x="978" y="60"/>
                  </a:cxn>
                  <a:cxn ang="0">
                    <a:pos x="1007" y="89"/>
                  </a:cxn>
                  <a:cxn ang="0">
                    <a:pos x="1155" y="89"/>
                  </a:cxn>
                  <a:cxn ang="0">
                    <a:pos x="1214" y="149"/>
                  </a:cxn>
                  <a:cxn ang="0">
                    <a:pos x="1244" y="149"/>
                  </a:cxn>
                  <a:cxn ang="0">
                    <a:pos x="1244" y="178"/>
                  </a:cxn>
                  <a:cxn ang="0">
                    <a:pos x="1274" y="178"/>
                  </a:cxn>
                  <a:cxn ang="0">
                    <a:pos x="1332" y="237"/>
                  </a:cxn>
                  <a:cxn ang="0">
                    <a:pos x="1392" y="237"/>
                  </a:cxn>
                </a:cxnLst>
                <a:rect l="0" t="0" r="r" b="b"/>
                <a:pathLst>
                  <a:path w="1392" h="237">
                    <a:moveTo>
                      <a:pt x="0" y="119"/>
                    </a:moveTo>
                    <a:lnTo>
                      <a:pt x="30" y="119"/>
                    </a:lnTo>
                    <a:lnTo>
                      <a:pt x="88" y="60"/>
                    </a:lnTo>
                    <a:lnTo>
                      <a:pt x="118" y="60"/>
                    </a:lnTo>
                    <a:lnTo>
                      <a:pt x="148" y="30"/>
                    </a:lnTo>
                    <a:lnTo>
                      <a:pt x="237" y="30"/>
                    </a:lnTo>
                    <a:lnTo>
                      <a:pt x="267" y="0"/>
                    </a:lnTo>
                    <a:lnTo>
                      <a:pt x="295" y="30"/>
                    </a:lnTo>
                    <a:lnTo>
                      <a:pt x="741" y="30"/>
                    </a:lnTo>
                    <a:lnTo>
                      <a:pt x="769" y="60"/>
                    </a:lnTo>
                    <a:lnTo>
                      <a:pt x="860" y="60"/>
                    </a:lnTo>
                    <a:lnTo>
                      <a:pt x="889" y="30"/>
                    </a:lnTo>
                    <a:lnTo>
                      <a:pt x="918" y="30"/>
                    </a:lnTo>
                    <a:lnTo>
                      <a:pt x="948" y="0"/>
                    </a:lnTo>
                    <a:lnTo>
                      <a:pt x="978" y="30"/>
                    </a:lnTo>
                    <a:lnTo>
                      <a:pt x="978" y="60"/>
                    </a:lnTo>
                    <a:lnTo>
                      <a:pt x="1007" y="89"/>
                    </a:lnTo>
                    <a:lnTo>
                      <a:pt x="1155" y="89"/>
                    </a:lnTo>
                    <a:lnTo>
                      <a:pt x="1214" y="149"/>
                    </a:lnTo>
                    <a:lnTo>
                      <a:pt x="1244" y="149"/>
                    </a:lnTo>
                    <a:lnTo>
                      <a:pt x="1244" y="178"/>
                    </a:lnTo>
                    <a:lnTo>
                      <a:pt x="1274" y="178"/>
                    </a:lnTo>
                    <a:lnTo>
                      <a:pt x="1332" y="237"/>
                    </a:lnTo>
                    <a:lnTo>
                      <a:pt x="1392" y="237"/>
                    </a:lnTo>
                  </a:path>
                </a:pathLst>
              </a:custGeom>
              <a:noFill/>
              <a:ln w="1588">
                <a:solidFill>
                  <a:srgbClr val="000000"/>
                </a:solidFill>
                <a:prstDash val="solid"/>
                <a:round/>
                <a:headEnd/>
                <a:tailEnd/>
              </a:ln>
            </p:spPr>
            <p:txBody>
              <a:bodyPr/>
              <a:lstStyle/>
              <a:p>
                <a:endParaRPr lang="en-GB"/>
              </a:p>
            </p:txBody>
          </p:sp>
          <p:sp>
            <p:nvSpPr>
              <p:cNvPr id="23748" name="Freeform 196"/>
              <p:cNvSpPr>
                <a:spLocks/>
              </p:cNvSpPr>
              <p:nvPr/>
            </p:nvSpPr>
            <p:spPr bwMode="auto">
              <a:xfrm>
                <a:off x="4272" y="1913"/>
                <a:ext cx="67" cy="110"/>
              </a:xfrm>
              <a:custGeom>
                <a:avLst/>
                <a:gdLst/>
                <a:ahLst/>
                <a:cxnLst>
                  <a:cxn ang="0">
                    <a:pos x="267" y="443"/>
                  </a:cxn>
                  <a:cxn ang="0">
                    <a:pos x="267" y="384"/>
                  </a:cxn>
                  <a:cxn ang="0">
                    <a:pos x="237" y="354"/>
                  </a:cxn>
                  <a:cxn ang="0">
                    <a:pos x="237" y="325"/>
                  </a:cxn>
                  <a:cxn ang="0">
                    <a:pos x="177" y="266"/>
                  </a:cxn>
                  <a:cxn ang="0">
                    <a:pos x="177" y="236"/>
                  </a:cxn>
                  <a:cxn ang="0">
                    <a:pos x="149" y="206"/>
                  </a:cxn>
                  <a:cxn ang="0">
                    <a:pos x="118" y="236"/>
                  </a:cxn>
                  <a:cxn ang="0">
                    <a:pos x="118" y="148"/>
                  </a:cxn>
                  <a:cxn ang="0">
                    <a:pos x="149" y="118"/>
                  </a:cxn>
                  <a:cxn ang="0">
                    <a:pos x="149" y="87"/>
                  </a:cxn>
                  <a:cxn ang="0">
                    <a:pos x="118" y="59"/>
                  </a:cxn>
                  <a:cxn ang="0">
                    <a:pos x="88" y="59"/>
                  </a:cxn>
                  <a:cxn ang="0">
                    <a:pos x="30" y="0"/>
                  </a:cxn>
                  <a:cxn ang="0">
                    <a:pos x="0" y="0"/>
                  </a:cxn>
                </a:cxnLst>
                <a:rect l="0" t="0" r="r" b="b"/>
                <a:pathLst>
                  <a:path w="267" h="443">
                    <a:moveTo>
                      <a:pt x="267" y="443"/>
                    </a:moveTo>
                    <a:lnTo>
                      <a:pt x="267" y="384"/>
                    </a:lnTo>
                    <a:lnTo>
                      <a:pt x="237" y="354"/>
                    </a:lnTo>
                    <a:lnTo>
                      <a:pt x="237" y="325"/>
                    </a:lnTo>
                    <a:lnTo>
                      <a:pt x="177" y="266"/>
                    </a:lnTo>
                    <a:lnTo>
                      <a:pt x="177" y="236"/>
                    </a:lnTo>
                    <a:lnTo>
                      <a:pt x="149" y="206"/>
                    </a:lnTo>
                    <a:lnTo>
                      <a:pt x="118" y="236"/>
                    </a:lnTo>
                    <a:lnTo>
                      <a:pt x="118" y="148"/>
                    </a:lnTo>
                    <a:lnTo>
                      <a:pt x="149" y="118"/>
                    </a:lnTo>
                    <a:lnTo>
                      <a:pt x="149" y="87"/>
                    </a:lnTo>
                    <a:lnTo>
                      <a:pt x="118" y="59"/>
                    </a:lnTo>
                    <a:lnTo>
                      <a:pt x="88" y="59"/>
                    </a:lnTo>
                    <a:lnTo>
                      <a:pt x="30" y="0"/>
                    </a:lnTo>
                    <a:lnTo>
                      <a:pt x="0" y="0"/>
                    </a:lnTo>
                  </a:path>
                </a:pathLst>
              </a:custGeom>
              <a:noFill/>
              <a:ln w="1588">
                <a:solidFill>
                  <a:srgbClr val="000000"/>
                </a:solidFill>
                <a:prstDash val="solid"/>
                <a:round/>
                <a:headEnd/>
                <a:tailEnd/>
              </a:ln>
            </p:spPr>
            <p:txBody>
              <a:bodyPr/>
              <a:lstStyle/>
              <a:p>
                <a:endParaRPr lang="en-GB"/>
              </a:p>
            </p:txBody>
          </p:sp>
          <p:sp>
            <p:nvSpPr>
              <p:cNvPr id="23749" name="Freeform 197"/>
              <p:cNvSpPr>
                <a:spLocks/>
              </p:cNvSpPr>
              <p:nvPr/>
            </p:nvSpPr>
            <p:spPr bwMode="auto">
              <a:xfrm>
                <a:off x="4243" y="2023"/>
                <a:ext cx="96" cy="37"/>
              </a:xfrm>
              <a:custGeom>
                <a:avLst/>
                <a:gdLst/>
                <a:ahLst/>
                <a:cxnLst>
                  <a:cxn ang="0">
                    <a:pos x="386" y="0"/>
                  </a:cxn>
                  <a:cxn ang="0">
                    <a:pos x="356" y="0"/>
                  </a:cxn>
                  <a:cxn ang="0">
                    <a:pos x="268" y="89"/>
                  </a:cxn>
                  <a:cxn ang="0">
                    <a:pos x="268" y="118"/>
                  </a:cxn>
                  <a:cxn ang="0">
                    <a:pos x="89" y="118"/>
                  </a:cxn>
                  <a:cxn ang="0">
                    <a:pos x="89" y="148"/>
                  </a:cxn>
                  <a:cxn ang="0">
                    <a:pos x="0" y="148"/>
                  </a:cxn>
                </a:cxnLst>
                <a:rect l="0" t="0" r="r" b="b"/>
                <a:pathLst>
                  <a:path w="386" h="148">
                    <a:moveTo>
                      <a:pt x="386" y="0"/>
                    </a:moveTo>
                    <a:lnTo>
                      <a:pt x="356" y="0"/>
                    </a:lnTo>
                    <a:lnTo>
                      <a:pt x="268" y="89"/>
                    </a:lnTo>
                    <a:lnTo>
                      <a:pt x="268" y="118"/>
                    </a:lnTo>
                    <a:lnTo>
                      <a:pt x="89" y="118"/>
                    </a:lnTo>
                    <a:lnTo>
                      <a:pt x="89" y="148"/>
                    </a:lnTo>
                    <a:lnTo>
                      <a:pt x="0" y="148"/>
                    </a:lnTo>
                  </a:path>
                </a:pathLst>
              </a:custGeom>
              <a:noFill/>
              <a:ln w="1588">
                <a:solidFill>
                  <a:srgbClr val="000000"/>
                </a:solidFill>
                <a:prstDash val="solid"/>
                <a:round/>
                <a:headEnd/>
                <a:tailEnd/>
              </a:ln>
            </p:spPr>
            <p:txBody>
              <a:bodyPr/>
              <a:lstStyle/>
              <a:p>
                <a:endParaRPr lang="en-GB"/>
              </a:p>
            </p:txBody>
          </p:sp>
          <p:sp>
            <p:nvSpPr>
              <p:cNvPr id="23750" name="Freeform 198"/>
              <p:cNvSpPr>
                <a:spLocks/>
              </p:cNvSpPr>
              <p:nvPr/>
            </p:nvSpPr>
            <p:spPr bwMode="auto">
              <a:xfrm>
                <a:off x="4065" y="2060"/>
                <a:ext cx="192" cy="149"/>
              </a:xfrm>
              <a:custGeom>
                <a:avLst/>
                <a:gdLst/>
                <a:ahLst/>
                <a:cxnLst>
                  <a:cxn ang="0">
                    <a:pos x="710" y="0"/>
                  </a:cxn>
                  <a:cxn ang="0">
                    <a:pos x="710" y="118"/>
                  </a:cxn>
                  <a:cxn ang="0">
                    <a:pos x="740" y="118"/>
                  </a:cxn>
                  <a:cxn ang="0">
                    <a:pos x="769" y="148"/>
                  </a:cxn>
                  <a:cxn ang="0">
                    <a:pos x="740" y="148"/>
                  </a:cxn>
                  <a:cxn ang="0">
                    <a:pos x="740" y="179"/>
                  </a:cxn>
                  <a:cxn ang="0">
                    <a:pos x="650" y="179"/>
                  </a:cxn>
                  <a:cxn ang="0">
                    <a:pos x="650" y="237"/>
                  </a:cxn>
                  <a:cxn ang="0">
                    <a:pos x="562" y="237"/>
                  </a:cxn>
                  <a:cxn ang="0">
                    <a:pos x="532" y="267"/>
                  </a:cxn>
                  <a:cxn ang="0">
                    <a:pos x="532" y="386"/>
                  </a:cxn>
                  <a:cxn ang="0">
                    <a:pos x="503" y="413"/>
                  </a:cxn>
                  <a:cxn ang="0">
                    <a:pos x="503" y="443"/>
                  </a:cxn>
                  <a:cxn ang="0">
                    <a:pos x="532" y="443"/>
                  </a:cxn>
                  <a:cxn ang="0">
                    <a:pos x="562" y="474"/>
                  </a:cxn>
                  <a:cxn ang="0">
                    <a:pos x="562" y="504"/>
                  </a:cxn>
                  <a:cxn ang="0">
                    <a:pos x="503" y="504"/>
                  </a:cxn>
                  <a:cxn ang="0">
                    <a:pos x="503" y="474"/>
                  </a:cxn>
                  <a:cxn ang="0">
                    <a:pos x="473" y="443"/>
                  </a:cxn>
                  <a:cxn ang="0">
                    <a:pos x="443" y="474"/>
                  </a:cxn>
                  <a:cxn ang="0">
                    <a:pos x="415" y="474"/>
                  </a:cxn>
                  <a:cxn ang="0">
                    <a:pos x="415" y="504"/>
                  </a:cxn>
                  <a:cxn ang="0">
                    <a:pos x="325" y="504"/>
                  </a:cxn>
                  <a:cxn ang="0">
                    <a:pos x="325" y="532"/>
                  </a:cxn>
                  <a:cxn ang="0">
                    <a:pos x="296" y="563"/>
                  </a:cxn>
                  <a:cxn ang="0">
                    <a:pos x="266" y="563"/>
                  </a:cxn>
                  <a:cxn ang="0">
                    <a:pos x="236" y="592"/>
                  </a:cxn>
                  <a:cxn ang="0">
                    <a:pos x="207" y="592"/>
                  </a:cxn>
                  <a:cxn ang="0">
                    <a:pos x="178" y="563"/>
                  </a:cxn>
                  <a:cxn ang="0">
                    <a:pos x="118" y="563"/>
                  </a:cxn>
                  <a:cxn ang="0">
                    <a:pos x="87" y="592"/>
                  </a:cxn>
                  <a:cxn ang="0">
                    <a:pos x="59" y="563"/>
                  </a:cxn>
                  <a:cxn ang="0">
                    <a:pos x="29" y="592"/>
                  </a:cxn>
                  <a:cxn ang="0">
                    <a:pos x="0" y="563"/>
                  </a:cxn>
                </a:cxnLst>
                <a:rect l="0" t="0" r="r" b="b"/>
                <a:pathLst>
                  <a:path w="769" h="592">
                    <a:moveTo>
                      <a:pt x="710" y="0"/>
                    </a:moveTo>
                    <a:lnTo>
                      <a:pt x="710" y="118"/>
                    </a:lnTo>
                    <a:lnTo>
                      <a:pt x="740" y="118"/>
                    </a:lnTo>
                    <a:lnTo>
                      <a:pt x="769" y="148"/>
                    </a:lnTo>
                    <a:lnTo>
                      <a:pt x="740" y="148"/>
                    </a:lnTo>
                    <a:lnTo>
                      <a:pt x="740" y="179"/>
                    </a:lnTo>
                    <a:lnTo>
                      <a:pt x="650" y="179"/>
                    </a:lnTo>
                    <a:lnTo>
                      <a:pt x="650" y="237"/>
                    </a:lnTo>
                    <a:lnTo>
                      <a:pt x="562" y="237"/>
                    </a:lnTo>
                    <a:lnTo>
                      <a:pt x="532" y="267"/>
                    </a:lnTo>
                    <a:lnTo>
                      <a:pt x="532" y="386"/>
                    </a:lnTo>
                    <a:lnTo>
                      <a:pt x="503" y="413"/>
                    </a:lnTo>
                    <a:lnTo>
                      <a:pt x="503" y="443"/>
                    </a:lnTo>
                    <a:lnTo>
                      <a:pt x="532" y="443"/>
                    </a:lnTo>
                    <a:lnTo>
                      <a:pt x="562" y="474"/>
                    </a:lnTo>
                    <a:lnTo>
                      <a:pt x="562" y="504"/>
                    </a:lnTo>
                    <a:lnTo>
                      <a:pt x="503" y="504"/>
                    </a:lnTo>
                    <a:lnTo>
                      <a:pt x="503" y="474"/>
                    </a:lnTo>
                    <a:lnTo>
                      <a:pt x="473" y="443"/>
                    </a:lnTo>
                    <a:lnTo>
                      <a:pt x="443" y="474"/>
                    </a:lnTo>
                    <a:lnTo>
                      <a:pt x="415" y="474"/>
                    </a:lnTo>
                    <a:lnTo>
                      <a:pt x="415" y="504"/>
                    </a:lnTo>
                    <a:lnTo>
                      <a:pt x="325" y="504"/>
                    </a:lnTo>
                    <a:lnTo>
                      <a:pt x="325" y="532"/>
                    </a:lnTo>
                    <a:lnTo>
                      <a:pt x="296" y="563"/>
                    </a:lnTo>
                    <a:lnTo>
                      <a:pt x="266" y="563"/>
                    </a:lnTo>
                    <a:lnTo>
                      <a:pt x="236" y="592"/>
                    </a:lnTo>
                    <a:lnTo>
                      <a:pt x="207" y="592"/>
                    </a:lnTo>
                    <a:lnTo>
                      <a:pt x="178" y="563"/>
                    </a:lnTo>
                    <a:lnTo>
                      <a:pt x="118" y="563"/>
                    </a:lnTo>
                    <a:lnTo>
                      <a:pt x="87" y="592"/>
                    </a:lnTo>
                    <a:lnTo>
                      <a:pt x="59" y="563"/>
                    </a:lnTo>
                    <a:lnTo>
                      <a:pt x="29" y="592"/>
                    </a:lnTo>
                    <a:lnTo>
                      <a:pt x="0" y="563"/>
                    </a:lnTo>
                  </a:path>
                </a:pathLst>
              </a:custGeom>
              <a:noFill/>
              <a:ln w="1588">
                <a:solidFill>
                  <a:srgbClr val="000000"/>
                </a:solidFill>
                <a:prstDash val="solid"/>
                <a:round/>
                <a:headEnd/>
                <a:tailEnd/>
              </a:ln>
            </p:spPr>
            <p:txBody>
              <a:bodyPr/>
              <a:lstStyle/>
              <a:p>
                <a:endParaRPr lang="en-GB"/>
              </a:p>
            </p:txBody>
          </p:sp>
          <p:sp>
            <p:nvSpPr>
              <p:cNvPr id="23751" name="Freeform 199"/>
              <p:cNvSpPr>
                <a:spLocks/>
              </p:cNvSpPr>
              <p:nvPr/>
            </p:nvSpPr>
            <p:spPr bwMode="auto">
              <a:xfrm>
                <a:off x="3917" y="2098"/>
                <a:ext cx="96" cy="73"/>
              </a:xfrm>
              <a:custGeom>
                <a:avLst/>
                <a:gdLst/>
                <a:ahLst/>
                <a:cxnLst>
                  <a:cxn ang="0">
                    <a:pos x="386" y="295"/>
                  </a:cxn>
                  <a:cxn ang="0">
                    <a:pos x="356" y="265"/>
                  </a:cxn>
                  <a:cxn ang="0">
                    <a:pos x="356" y="208"/>
                  </a:cxn>
                  <a:cxn ang="0">
                    <a:pos x="386" y="177"/>
                  </a:cxn>
                  <a:cxn ang="0">
                    <a:pos x="386" y="119"/>
                  </a:cxn>
                  <a:cxn ang="0">
                    <a:pos x="356" y="89"/>
                  </a:cxn>
                  <a:cxn ang="0">
                    <a:pos x="326" y="89"/>
                  </a:cxn>
                  <a:cxn ang="0">
                    <a:pos x="326" y="59"/>
                  </a:cxn>
                  <a:cxn ang="0">
                    <a:pos x="149" y="59"/>
                  </a:cxn>
                  <a:cxn ang="0">
                    <a:pos x="119" y="31"/>
                  </a:cxn>
                  <a:cxn ang="0">
                    <a:pos x="60" y="31"/>
                  </a:cxn>
                  <a:cxn ang="0">
                    <a:pos x="30" y="0"/>
                  </a:cxn>
                  <a:cxn ang="0">
                    <a:pos x="0" y="0"/>
                  </a:cxn>
                </a:cxnLst>
                <a:rect l="0" t="0" r="r" b="b"/>
                <a:pathLst>
                  <a:path w="386" h="295">
                    <a:moveTo>
                      <a:pt x="386" y="295"/>
                    </a:moveTo>
                    <a:lnTo>
                      <a:pt x="356" y="265"/>
                    </a:lnTo>
                    <a:lnTo>
                      <a:pt x="356" y="208"/>
                    </a:lnTo>
                    <a:lnTo>
                      <a:pt x="386" y="177"/>
                    </a:lnTo>
                    <a:lnTo>
                      <a:pt x="386" y="119"/>
                    </a:lnTo>
                    <a:lnTo>
                      <a:pt x="356" y="89"/>
                    </a:lnTo>
                    <a:lnTo>
                      <a:pt x="326" y="89"/>
                    </a:lnTo>
                    <a:lnTo>
                      <a:pt x="326" y="59"/>
                    </a:lnTo>
                    <a:lnTo>
                      <a:pt x="149" y="59"/>
                    </a:lnTo>
                    <a:lnTo>
                      <a:pt x="119" y="31"/>
                    </a:lnTo>
                    <a:lnTo>
                      <a:pt x="60" y="31"/>
                    </a:lnTo>
                    <a:lnTo>
                      <a:pt x="30" y="0"/>
                    </a:lnTo>
                    <a:lnTo>
                      <a:pt x="0" y="0"/>
                    </a:lnTo>
                  </a:path>
                </a:pathLst>
              </a:custGeom>
              <a:noFill/>
              <a:ln w="1588">
                <a:solidFill>
                  <a:srgbClr val="000000"/>
                </a:solidFill>
                <a:prstDash val="solid"/>
                <a:round/>
                <a:headEnd/>
                <a:tailEnd/>
              </a:ln>
            </p:spPr>
            <p:txBody>
              <a:bodyPr/>
              <a:lstStyle/>
              <a:p>
                <a:endParaRPr lang="en-GB"/>
              </a:p>
            </p:txBody>
          </p:sp>
          <p:sp>
            <p:nvSpPr>
              <p:cNvPr id="23752" name="Freeform 200"/>
              <p:cNvSpPr>
                <a:spLocks/>
              </p:cNvSpPr>
              <p:nvPr/>
            </p:nvSpPr>
            <p:spPr bwMode="auto">
              <a:xfrm>
                <a:off x="4013" y="2164"/>
                <a:ext cx="52" cy="37"/>
              </a:xfrm>
              <a:custGeom>
                <a:avLst/>
                <a:gdLst/>
                <a:ahLst/>
                <a:cxnLst>
                  <a:cxn ang="0">
                    <a:pos x="208" y="150"/>
                  </a:cxn>
                  <a:cxn ang="0">
                    <a:pos x="208" y="119"/>
                  </a:cxn>
                  <a:cxn ang="0">
                    <a:pos x="149" y="61"/>
                  </a:cxn>
                  <a:cxn ang="0">
                    <a:pos x="119" y="61"/>
                  </a:cxn>
                  <a:cxn ang="0">
                    <a:pos x="88" y="30"/>
                  </a:cxn>
                  <a:cxn ang="0">
                    <a:pos x="58" y="30"/>
                  </a:cxn>
                  <a:cxn ang="0">
                    <a:pos x="30" y="0"/>
                  </a:cxn>
                  <a:cxn ang="0">
                    <a:pos x="0" y="30"/>
                  </a:cxn>
                </a:cxnLst>
                <a:rect l="0" t="0" r="r" b="b"/>
                <a:pathLst>
                  <a:path w="208" h="150">
                    <a:moveTo>
                      <a:pt x="208" y="150"/>
                    </a:moveTo>
                    <a:lnTo>
                      <a:pt x="208" y="119"/>
                    </a:lnTo>
                    <a:lnTo>
                      <a:pt x="149" y="61"/>
                    </a:lnTo>
                    <a:lnTo>
                      <a:pt x="119" y="61"/>
                    </a:lnTo>
                    <a:lnTo>
                      <a:pt x="88" y="30"/>
                    </a:lnTo>
                    <a:lnTo>
                      <a:pt x="58" y="30"/>
                    </a:lnTo>
                    <a:lnTo>
                      <a:pt x="30" y="0"/>
                    </a:lnTo>
                    <a:lnTo>
                      <a:pt x="0" y="30"/>
                    </a:lnTo>
                  </a:path>
                </a:pathLst>
              </a:custGeom>
              <a:noFill/>
              <a:ln w="1588">
                <a:solidFill>
                  <a:srgbClr val="000000"/>
                </a:solidFill>
                <a:prstDash val="solid"/>
                <a:round/>
                <a:headEnd/>
                <a:tailEnd/>
              </a:ln>
            </p:spPr>
            <p:txBody>
              <a:bodyPr/>
              <a:lstStyle/>
              <a:p>
                <a:endParaRPr lang="en-GB"/>
              </a:p>
            </p:txBody>
          </p:sp>
          <p:sp>
            <p:nvSpPr>
              <p:cNvPr id="23753" name="Freeform 201"/>
              <p:cNvSpPr>
                <a:spLocks/>
              </p:cNvSpPr>
              <p:nvPr/>
            </p:nvSpPr>
            <p:spPr bwMode="auto">
              <a:xfrm>
                <a:off x="4050" y="2201"/>
                <a:ext cx="52" cy="200"/>
              </a:xfrm>
              <a:custGeom>
                <a:avLst/>
                <a:gdLst/>
                <a:ahLst/>
                <a:cxnLst>
                  <a:cxn ang="0">
                    <a:pos x="59" y="0"/>
                  </a:cxn>
                  <a:cxn ang="0">
                    <a:pos x="59" y="59"/>
                  </a:cxn>
                  <a:cxn ang="0">
                    <a:pos x="88" y="87"/>
                  </a:cxn>
                  <a:cxn ang="0">
                    <a:pos x="88" y="148"/>
                  </a:cxn>
                  <a:cxn ang="0">
                    <a:pos x="118" y="148"/>
                  </a:cxn>
                  <a:cxn ang="0">
                    <a:pos x="118" y="178"/>
                  </a:cxn>
                  <a:cxn ang="0">
                    <a:pos x="146" y="206"/>
                  </a:cxn>
                  <a:cxn ang="0">
                    <a:pos x="146" y="236"/>
                  </a:cxn>
                  <a:cxn ang="0">
                    <a:pos x="177" y="266"/>
                  </a:cxn>
                  <a:cxn ang="0">
                    <a:pos x="177" y="355"/>
                  </a:cxn>
                  <a:cxn ang="0">
                    <a:pos x="207" y="384"/>
                  </a:cxn>
                  <a:cxn ang="0">
                    <a:pos x="146" y="443"/>
                  </a:cxn>
                  <a:cxn ang="0">
                    <a:pos x="88" y="443"/>
                  </a:cxn>
                  <a:cxn ang="0">
                    <a:pos x="59" y="473"/>
                  </a:cxn>
                  <a:cxn ang="0">
                    <a:pos x="59" y="503"/>
                  </a:cxn>
                  <a:cxn ang="0">
                    <a:pos x="0" y="561"/>
                  </a:cxn>
                  <a:cxn ang="0">
                    <a:pos x="28" y="561"/>
                  </a:cxn>
                  <a:cxn ang="0">
                    <a:pos x="59" y="591"/>
                  </a:cxn>
                  <a:cxn ang="0">
                    <a:pos x="118" y="591"/>
                  </a:cxn>
                  <a:cxn ang="0">
                    <a:pos x="146" y="621"/>
                  </a:cxn>
                  <a:cxn ang="0">
                    <a:pos x="146" y="680"/>
                  </a:cxn>
                  <a:cxn ang="0">
                    <a:pos x="118" y="709"/>
                  </a:cxn>
                  <a:cxn ang="0">
                    <a:pos x="118" y="798"/>
                  </a:cxn>
                  <a:cxn ang="0">
                    <a:pos x="146" y="798"/>
                  </a:cxn>
                </a:cxnLst>
                <a:rect l="0" t="0" r="r" b="b"/>
                <a:pathLst>
                  <a:path w="207" h="798">
                    <a:moveTo>
                      <a:pt x="59" y="0"/>
                    </a:moveTo>
                    <a:lnTo>
                      <a:pt x="59" y="59"/>
                    </a:lnTo>
                    <a:lnTo>
                      <a:pt x="88" y="87"/>
                    </a:lnTo>
                    <a:lnTo>
                      <a:pt x="88" y="148"/>
                    </a:lnTo>
                    <a:lnTo>
                      <a:pt x="118" y="148"/>
                    </a:lnTo>
                    <a:lnTo>
                      <a:pt x="118" y="178"/>
                    </a:lnTo>
                    <a:lnTo>
                      <a:pt x="146" y="206"/>
                    </a:lnTo>
                    <a:lnTo>
                      <a:pt x="146" y="236"/>
                    </a:lnTo>
                    <a:lnTo>
                      <a:pt x="177" y="266"/>
                    </a:lnTo>
                    <a:lnTo>
                      <a:pt x="177" y="355"/>
                    </a:lnTo>
                    <a:lnTo>
                      <a:pt x="207" y="384"/>
                    </a:lnTo>
                    <a:lnTo>
                      <a:pt x="146" y="443"/>
                    </a:lnTo>
                    <a:lnTo>
                      <a:pt x="88" y="443"/>
                    </a:lnTo>
                    <a:lnTo>
                      <a:pt x="59" y="473"/>
                    </a:lnTo>
                    <a:lnTo>
                      <a:pt x="59" y="503"/>
                    </a:lnTo>
                    <a:lnTo>
                      <a:pt x="0" y="561"/>
                    </a:lnTo>
                    <a:lnTo>
                      <a:pt x="28" y="561"/>
                    </a:lnTo>
                    <a:lnTo>
                      <a:pt x="59" y="591"/>
                    </a:lnTo>
                    <a:lnTo>
                      <a:pt x="118" y="591"/>
                    </a:lnTo>
                    <a:lnTo>
                      <a:pt x="146" y="621"/>
                    </a:lnTo>
                    <a:lnTo>
                      <a:pt x="146" y="680"/>
                    </a:lnTo>
                    <a:lnTo>
                      <a:pt x="118" y="709"/>
                    </a:lnTo>
                    <a:lnTo>
                      <a:pt x="118" y="798"/>
                    </a:lnTo>
                    <a:lnTo>
                      <a:pt x="146" y="798"/>
                    </a:lnTo>
                  </a:path>
                </a:pathLst>
              </a:custGeom>
              <a:noFill/>
              <a:ln w="1588">
                <a:solidFill>
                  <a:srgbClr val="000000"/>
                </a:solidFill>
                <a:prstDash val="solid"/>
                <a:round/>
                <a:headEnd/>
                <a:tailEnd/>
              </a:ln>
            </p:spPr>
            <p:txBody>
              <a:bodyPr/>
              <a:lstStyle/>
              <a:p>
                <a:endParaRPr lang="en-GB"/>
              </a:p>
            </p:txBody>
          </p:sp>
          <p:sp>
            <p:nvSpPr>
              <p:cNvPr id="23754" name="Freeform 202"/>
              <p:cNvSpPr>
                <a:spLocks/>
              </p:cNvSpPr>
              <p:nvPr/>
            </p:nvSpPr>
            <p:spPr bwMode="auto">
              <a:xfrm>
                <a:off x="4087" y="2349"/>
                <a:ext cx="526" cy="74"/>
              </a:xfrm>
              <a:custGeom>
                <a:avLst/>
                <a:gdLst/>
                <a:ahLst/>
                <a:cxnLst>
                  <a:cxn ang="0">
                    <a:pos x="0" y="207"/>
                  </a:cxn>
                  <a:cxn ang="0">
                    <a:pos x="0" y="179"/>
                  </a:cxn>
                  <a:cxn ang="0">
                    <a:pos x="120" y="179"/>
                  </a:cxn>
                  <a:cxn ang="0">
                    <a:pos x="149" y="149"/>
                  </a:cxn>
                  <a:cxn ang="0">
                    <a:pos x="179" y="149"/>
                  </a:cxn>
                  <a:cxn ang="0">
                    <a:pos x="179" y="118"/>
                  </a:cxn>
                  <a:cxn ang="0">
                    <a:pos x="209" y="89"/>
                  </a:cxn>
                  <a:cxn ang="0">
                    <a:pos x="356" y="89"/>
                  </a:cxn>
                  <a:cxn ang="0">
                    <a:pos x="386" y="61"/>
                  </a:cxn>
                  <a:cxn ang="0">
                    <a:pos x="445" y="61"/>
                  </a:cxn>
                  <a:cxn ang="0">
                    <a:pos x="475" y="89"/>
                  </a:cxn>
                  <a:cxn ang="0">
                    <a:pos x="505" y="89"/>
                  </a:cxn>
                  <a:cxn ang="0">
                    <a:pos x="535" y="61"/>
                  </a:cxn>
                  <a:cxn ang="0">
                    <a:pos x="563" y="89"/>
                  </a:cxn>
                  <a:cxn ang="0">
                    <a:pos x="712" y="89"/>
                  </a:cxn>
                  <a:cxn ang="0">
                    <a:pos x="742" y="118"/>
                  </a:cxn>
                  <a:cxn ang="0">
                    <a:pos x="891" y="118"/>
                  </a:cxn>
                  <a:cxn ang="0">
                    <a:pos x="948" y="179"/>
                  </a:cxn>
                  <a:cxn ang="0">
                    <a:pos x="1037" y="179"/>
                  </a:cxn>
                  <a:cxn ang="0">
                    <a:pos x="1068" y="207"/>
                  </a:cxn>
                  <a:cxn ang="0">
                    <a:pos x="1098" y="207"/>
                  </a:cxn>
                  <a:cxn ang="0">
                    <a:pos x="1098" y="179"/>
                  </a:cxn>
                  <a:cxn ang="0">
                    <a:pos x="1128" y="179"/>
                  </a:cxn>
                  <a:cxn ang="0">
                    <a:pos x="1155" y="207"/>
                  </a:cxn>
                  <a:cxn ang="0">
                    <a:pos x="1186" y="179"/>
                  </a:cxn>
                  <a:cxn ang="0">
                    <a:pos x="1216" y="179"/>
                  </a:cxn>
                  <a:cxn ang="0">
                    <a:pos x="1246" y="207"/>
                  </a:cxn>
                  <a:cxn ang="0">
                    <a:pos x="1275" y="179"/>
                  </a:cxn>
                  <a:cxn ang="0">
                    <a:pos x="1335" y="237"/>
                  </a:cxn>
                  <a:cxn ang="0">
                    <a:pos x="1335" y="207"/>
                  </a:cxn>
                  <a:cxn ang="0">
                    <a:pos x="1365" y="207"/>
                  </a:cxn>
                  <a:cxn ang="0">
                    <a:pos x="1393" y="179"/>
                  </a:cxn>
                  <a:cxn ang="0">
                    <a:pos x="1453" y="179"/>
                  </a:cxn>
                  <a:cxn ang="0">
                    <a:pos x="1453" y="237"/>
                  </a:cxn>
                  <a:cxn ang="0">
                    <a:pos x="1483" y="268"/>
                  </a:cxn>
                  <a:cxn ang="0">
                    <a:pos x="1483" y="237"/>
                  </a:cxn>
                  <a:cxn ang="0">
                    <a:pos x="1512" y="237"/>
                  </a:cxn>
                  <a:cxn ang="0">
                    <a:pos x="1542" y="207"/>
                  </a:cxn>
                  <a:cxn ang="0">
                    <a:pos x="1572" y="207"/>
                  </a:cxn>
                  <a:cxn ang="0">
                    <a:pos x="1601" y="237"/>
                  </a:cxn>
                  <a:cxn ang="0">
                    <a:pos x="1630" y="237"/>
                  </a:cxn>
                  <a:cxn ang="0">
                    <a:pos x="1660" y="207"/>
                  </a:cxn>
                  <a:cxn ang="0">
                    <a:pos x="1721" y="207"/>
                  </a:cxn>
                  <a:cxn ang="0">
                    <a:pos x="1721" y="237"/>
                  </a:cxn>
                  <a:cxn ang="0">
                    <a:pos x="1778" y="297"/>
                  </a:cxn>
                  <a:cxn ang="0">
                    <a:pos x="1808" y="297"/>
                  </a:cxn>
                  <a:cxn ang="0">
                    <a:pos x="1839" y="268"/>
                  </a:cxn>
                  <a:cxn ang="0">
                    <a:pos x="1808" y="268"/>
                  </a:cxn>
                  <a:cxn ang="0">
                    <a:pos x="1808" y="207"/>
                  </a:cxn>
                  <a:cxn ang="0">
                    <a:pos x="1778" y="179"/>
                  </a:cxn>
                  <a:cxn ang="0">
                    <a:pos x="1808" y="149"/>
                  </a:cxn>
                  <a:cxn ang="0">
                    <a:pos x="1808" y="89"/>
                  </a:cxn>
                  <a:cxn ang="0">
                    <a:pos x="1839" y="61"/>
                  </a:cxn>
                  <a:cxn ang="0">
                    <a:pos x="1867" y="61"/>
                  </a:cxn>
                  <a:cxn ang="0">
                    <a:pos x="1867" y="30"/>
                  </a:cxn>
                  <a:cxn ang="0">
                    <a:pos x="1958" y="30"/>
                  </a:cxn>
                  <a:cxn ang="0">
                    <a:pos x="1985" y="0"/>
                  </a:cxn>
                  <a:cxn ang="0">
                    <a:pos x="2046" y="0"/>
                  </a:cxn>
                  <a:cxn ang="0">
                    <a:pos x="2076" y="30"/>
                  </a:cxn>
                  <a:cxn ang="0">
                    <a:pos x="2104" y="30"/>
                  </a:cxn>
                </a:cxnLst>
                <a:rect l="0" t="0" r="r" b="b"/>
                <a:pathLst>
                  <a:path w="2104" h="297">
                    <a:moveTo>
                      <a:pt x="0" y="207"/>
                    </a:moveTo>
                    <a:lnTo>
                      <a:pt x="0" y="179"/>
                    </a:lnTo>
                    <a:lnTo>
                      <a:pt x="120" y="179"/>
                    </a:lnTo>
                    <a:lnTo>
                      <a:pt x="149" y="149"/>
                    </a:lnTo>
                    <a:lnTo>
                      <a:pt x="179" y="149"/>
                    </a:lnTo>
                    <a:lnTo>
                      <a:pt x="179" y="118"/>
                    </a:lnTo>
                    <a:lnTo>
                      <a:pt x="209" y="89"/>
                    </a:lnTo>
                    <a:lnTo>
                      <a:pt x="356" y="89"/>
                    </a:lnTo>
                    <a:lnTo>
                      <a:pt x="386" y="61"/>
                    </a:lnTo>
                    <a:lnTo>
                      <a:pt x="445" y="61"/>
                    </a:lnTo>
                    <a:lnTo>
                      <a:pt x="475" y="89"/>
                    </a:lnTo>
                    <a:lnTo>
                      <a:pt x="505" y="89"/>
                    </a:lnTo>
                    <a:lnTo>
                      <a:pt x="535" y="61"/>
                    </a:lnTo>
                    <a:lnTo>
                      <a:pt x="563" y="89"/>
                    </a:lnTo>
                    <a:lnTo>
                      <a:pt x="712" y="89"/>
                    </a:lnTo>
                    <a:lnTo>
                      <a:pt x="742" y="118"/>
                    </a:lnTo>
                    <a:lnTo>
                      <a:pt x="891" y="118"/>
                    </a:lnTo>
                    <a:lnTo>
                      <a:pt x="948" y="179"/>
                    </a:lnTo>
                    <a:lnTo>
                      <a:pt x="1037" y="179"/>
                    </a:lnTo>
                    <a:lnTo>
                      <a:pt x="1068" y="207"/>
                    </a:lnTo>
                    <a:lnTo>
                      <a:pt x="1098" y="207"/>
                    </a:lnTo>
                    <a:lnTo>
                      <a:pt x="1098" y="179"/>
                    </a:lnTo>
                    <a:lnTo>
                      <a:pt x="1128" y="179"/>
                    </a:lnTo>
                    <a:lnTo>
                      <a:pt x="1155" y="207"/>
                    </a:lnTo>
                    <a:lnTo>
                      <a:pt x="1186" y="179"/>
                    </a:lnTo>
                    <a:lnTo>
                      <a:pt x="1216" y="179"/>
                    </a:lnTo>
                    <a:lnTo>
                      <a:pt x="1246" y="207"/>
                    </a:lnTo>
                    <a:lnTo>
                      <a:pt x="1275" y="179"/>
                    </a:lnTo>
                    <a:lnTo>
                      <a:pt x="1335" y="237"/>
                    </a:lnTo>
                    <a:lnTo>
                      <a:pt x="1335" y="207"/>
                    </a:lnTo>
                    <a:lnTo>
                      <a:pt x="1365" y="207"/>
                    </a:lnTo>
                    <a:lnTo>
                      <a:pt x="1393" y="179"/>
                    </a:lnTo>
                    <a:lnTo>
                      <a:pt x="1453" y="179"/>
                    </a:lnTo>
                    <a:lnTo>
                      <a:pt x="1453" y="237"/>
                    </a:lnTo>
                    <a:lnTo>
                      <a:pt x="1483" y="268"/>
                    </a:lnTo>
                    <a:lnTo>
                      <a:pt x="1483" y="237"/>
                    </a:lnTo>
                    <a:lnTo>
                      <a:pt x="1512" y="237"/>
                    </a:lnTo>
                    <a:lnTo>
                      <a:pt x="1542" y="207"/>
                    </a:lnTo>
                    <a:lnTo>
                      <a:pt x="1572" y="207"/>
                    </a:lnTo>
                    <a:lnTo>
                      <a:pt x="1601" y="237"/>
                    </a:lnTo>
                    <a:lnTo>
                      <a:pt x="1630" y="237"/>
                    </a:lnTo>
                    <a:lnTo>
                      <a:pt x="1660" y="207"/>
                    </a:lnTo>
                    <a:lnTo>
                      <a:pt x="1721" y="207"/>
                    </a:lnTo>
                    <a:lnTo>
                      <a:pt x="1721" y="237"/>
                    </a:lnTo>
                    <a:lnTo>
                      <a:pt x="1778" y="297"/>
                    </a:lnTo>
                    <a:lnTo>
                      <a:pt x="1808" y="297"/>
                    </a:lnTo>
                    <a:lnTo>
                      <a:pt x="1839" y="268"/>
                    </a:lnTo>
                    <a:lnTo>
                      <a:pt x="1808" y="268"/>
                    </a:lnTo>
                    <a:lnTo>
                      <a:pt x="1808" y="207"/>
                    </a:lnTo>
                    <a:lnTo>
                      <a:pt x="1778" y="179"/>
                    </a:lnTo>
                    <a:lnTo>
                      <a:pt x="1808" y="149"/>
                    </a:lnTo>
                    <a:lnTo>
                      <a:pt x="1808" y="89"/>
                    </a:lnTo>
                    <a:lnTo>
                      <a:pt x="1839" y="61"/>
                    </a:lnTo>
                    <a:lnTo>
                      <a:pt x="1867" y="61"/>
                    </a:lnTo>
                    <a:lnTo>
                      <a:pt x="1867" y="30"/>
                    </a:lnTo>
                    <a:lnTo>
                      <a:pt x="1958" y="30"/>
                    </a:lnTo>
                    <a:lnTo>
                      <a:pt x="1985" y="0"/>
                    </a:lnTo>
                    <a:lnTo>
                      <a:pt x="2046" y="0"/>
                    </a:lnTo>
                    <a:lnTo>
                      <a:pt x="2076" y="30"/>
                    </a:lnTo>
                    <a:lnTo>
                      <a:pt x="2104" y="30"/>
                    </a:lnTo>
                  </a:path>
                </a:pathLst>
              </a:custGeom>
              <a:noFill/>
              <a:ln w="1588">
                <a:solidFill>
                  <a:srgbClr val="000000"/>
                </a:solidFill>
                <a:prstDash val="solid"/>
                <a:round/>
                <a:headEnd/>
                <a:tailEnd/>
              </a:ln>
            </p:spPr>
            <p:txBody>
              <a:bodyPr/>
              <a:lstStyle/>
              <a:p>
                <a:endParaRPr lang="en-GB"/>
              </a:p>
            </p:txBody>
          </p:sp>
          <p:sp>
            <p:nvSpPr>
              <p:cNvPr id="23755" name="Freeform 203"/>
              <p:cNvSpPr>
                <a:spLocks/>
              </p:cNvSpPr>
              <p:nvPr/>
            </p:nvSpPr>
            <p:spPr bwMode="auto">
              <a:xfrm>
                <a:off x="4035" y="2401"/>
                <a:ext cx="89" cy="207"/>
              </a:xfrm>
              <a:custGeom>
                <a:avLst/>
                <a:gdLst/>
                <a:ahLst/>
                <a:cxnLst>
                  <a:cxn ang="0">
                    <a:pos x="0" y="801"/>
                  </a:cxn>
                  <a:cxn ang="0">
                    <a:pos x="31" y="829"/>
                  </a:cxn>
                  <a:cxn ang="0">
                    <a:pos x="61" y="829"/>
                  </a:cxn>
                  <a:cxn ang="0">
                    <a:pos x="61" y="801"/>
                  </a:cxn>
                  <a:cxn ang="0">
                    <a:pos x="31" y="770"/>
                  </a:cxn>
                  <a:cxn ang="0">
                    <a:pos x="31" y="711"/>
                  </a:cxn>
                  <a:cxn ang="0">
                    <a:pos x="0" y="683"/>
                  </a:cxn>
                  <a:cxn ang="0">
                    <a:pos x="0" y="652"/>
                  </a:cxn>
                  <a:cxn ang="0">
                    <a:pos x="31" y="622"/>
                  </a:cxn>
                  <a:cxn ang="0">
                    <a:pos x="31" y="592"/>
                  </a:cxn>
                  <a:cxn ang="0">
                    <a:pos x="207" y="415"/>
                  </a:cxn>
                  <a:cxn ang="0">
                    <a:pos x="238" y="415"/>
                  </a:cxn>
                  <a:cxn ang="0">
                    <a:pos x="298" y="356"/>
                  </a:cxn>
                  <a:cxn ang="0">
                    <a:pos x="327" y="356"/>
                  </a:cxn>
                  <a:cxn ang="0">
                    <a:pos x="327" y="327"/>
                  </a:cxn>
                  <a:cxn ang="0">
                    <a:pos x="356" y="327"/>
                  </a:cxn>
                  <a:cxn ang="0">
                    <a:pos x="356" y="297"/>
                  </a:cxn>
                  <a:cxn ang="0">
                    <a:pos x="327" y="267"/>
                  </a:cxn>
                  <a:cxn ang="0">
                    <a:pos x="327" y="236"/>
                  </a:cxn>
                  <a:cxn ang="0">
                    <a:pos x="356" y="236"/>
                  </a:cxn>
                  <a:cxn ang="0">
                    <a:pos x="356" y="209"/>
                  </a:cxn>
                  <a:cxn ang="0">
                    <a:pos x="327" y="209"/>
                  </a:cxn>
                  <a:cxn ang="0">
                    <a:pos x="298" y="179"/>
                  </a:cxn>
                  <a:cxn ang="0">
                    <a:pos x="298" y="149"/>
                  </a:cxn>
                  <a:cxn ang="0">
                    <a:pos x="207" y="61"/>
                  </a:cxn>
                  <a:cxn ang="0">
                    <a:pos x="207" y="0"/>
                  </a:cxn>
                </a:cxnLst>
                <a:rect l="0" t="0" r="r" b="b"/>
                <a:pathLst>
                  <a:path w="356" h="829">
                    <a:moveTo>
                      <a:pt x="0" y="801"/>
                    </a:moveTo>
                    <a:lnTo>
                      <a:pt x="31" y="829"/>
                    </a:lnTo>
                    <a:lnTo>
                      <a:pt x="61" y="829"/>
                    </a:lnTo>
                    <a:lnTo>
                      <a:pt x="61" y="801"/>
                    </a:lnTo>
                    <a:lnTo>
                      <a:pt x="31" y="770"/>
                    </a:lnTo>
                    <a:lnTo>
                      <a:pt x="31" y="711"/>
                    </a:lnTo>
                    <a:lnTo>
                      <a:pt x="0" y="683"/>
                    </a:lnTo>
                    <a:lnTo>
                      <a:pt x="0" y="652"/>
                    </a:lnTo>
                    <a:lnTo>
                      <a:pt x="31" y="622"/>
                    </a:lnTo>
                    <a:lnTo>
                      <a:pt x="31" y="592"/>
                    </a:lnTo>
                    <a:lnTo>
                      <a:pt x="207" y="415"/>
                    </a:lnTo>
                    <a:lnTo>
                      <a:pt x="238" y="415"/>
                    </a:lnTo>
                    <a:lnTo>
                      <a:pt x="298" y="356"/>
                    </a:lnTo>
                    <a:lnTo>
                      <a:pt x="327" y="356"/>
                    </a:lnTo>
                    <a:lnTo>
                      <a:pt x="327" y="327"/>
                    </a:lnTo>
                    <a:lnTo>
                      <a:pt x="356" y="327"/>
                    </a:lnTo>
                    <a:lnTo>
                      <a:pt x="356" y="297"/>
                    </a:lnTo>
                    <a:lnTo>
                      <a:pt x="327" y="267"/>
                    </a:lnTo>
                    <a:lnTo>
                      <a:pt x="327" y="236"/>
                    </a:lnTo>
                    <a:lnTo>
                      <a:pt x="356" y="236"/>
                    </a:lnTo>
                    <a:lnTo>
                      <a:pt x="356" y="209"/>
                    </a:lnTo>
                    <a:lnTo>
                      <a:pt x="327" y="209"/>
                    </a:lnTo>
                    <a:lnTo>
                      <a:pt x="298" y="179"/>
                    </a:lnTo>
                    <a:lnTo>
                      <a:pt x="298" y="149"/>
                    </a:lnTo>
                    <a:lnTo>
                      <a:pt x="207" y="61"/>
                    </a:lnTo>
                    <a:lnTo>
                      <a:pt x="207" y="0"/>
                    </a:lnTo>
                  </a:path>
                </a:pathLst>
              </a:custGeom>
              <a:noFill/>
              <a:ln w="1588">
                <a:solidFill>
                  <a:srgbClr val="000000"/>
                </a:solidFill>
                <a:prstDash val="solid"/>
                <a:round/>
                <a:headEnd/>
                <a:tailEnd/>
              </a:ln>
            </p:spPr>
            <p:txBody>
              <a:bodyPr/>
              <a:lstStyle/>
              <a:p>
                <a:endParaRPr lang="en-GB"/>
              </a:p>
            </p:txBody>
          </p:sp>
          <p:sp>
            <p:nvSpPr>
              <p:cNvPr id="23756" name="Freeform 204"/>
              <p:cNvSpPr>
                <a:spLocks/>
              </p:cNvSpPr>
              <p:nvPr/>
            </p:nvSpPr>
            <p:spPr bwMode="auto">
              <a:xfrm>
                <a:off x="4613" y="2335"/>
                <a:ext cx="578" cy="429"/>
              </a:xfrm>
              <a:custGeom>
                <a:avLst/>
                <a:gdLst/>
                <a:ahLst/>
                <a:cxnLst>
                  <a:cxn ang="0">
                    <a:pos x="1897" y="1685"/>
                  </a:cxn>
                  <a:cxn ang="0">
                    <a:pos x="1897" y="1657"/>
                  </a:cxn>
                  <a:cxn ang="0">
                    <a:pos x="1928" y="1567"/>
                  </a:cxn>
                  <a:cxn ang="0">
                    <a:pos x="2015" y="1538"/>
                  </a:cxn>
                  <a:cxn ang="0">
                    <a:pos x="2283" y="1479"/>
                  </a:cxn>
                  <a:cxn ang="0">
                    <a:pos x="2313" y="1390"/>
                  </a:cxn>
                  <a:cxn ang="0">
                    <a:pos x="2283" y="1329"/>
                  </a:cxn>
                  <a:cxn ang="0">
                    <a:pos x="2253" y="1241"/>
                  </a:cxn>
                  <a:cxn ang="0">
                    <a:pos x="2222" y="1154"/>
                  </a:cxn>
                  <a:cxn ang="0">
                    <a:pos x="2253" y="1123"/>
                  </a:cxn>
                  <a:cxn ang="0">
                    <a:pos x="2222" y="1065"/>
                  </a:cxn>
                  <a:cxn ang="0">
                    <a:pos x="2313" y="1004"/>
                  </a:cxn>
                  <a:cxn ang="0">
                    <a:pos x="2283" y="886"/>
                  </a:cxn>
                  <a:cxn ang="0">
                    <a:pos x="2222" y="916"/>
                  </a:cxn>
                  <a:cxn ang="0">
                    <a:pos x="2165" y="886"/>
                  </a:cxn>
                  <a:cxn ang="0">
                    <a:pos x="2135" y="856"/>
                  </a:cxn>
                  <a:cxn ang="0">
                    <a:pos x="2015" y="798"/>
                  </a:cxn>
                  <a:cxn ang="0">
                    <a:pos x="1958" y="828"/>
                  </a:cxn>
                  <a:cxn ang="0">
                    <a:pos x="1897" y="798"/>
                  </a:cxn>
                  <a:cxn ang="0">
                    <a:pos x="1808" y="768"/>
                  </a:cxn>
                  <a:cxn ang="0">
                    <a:pos x="1721" y="798"/>
                  </a:cxn>
                  <a:cxn ang="0">
                    <a:pos x="1630" y="738"/>
                  </a:cxn>
                  <a:cxn ang="0">
                    <a:pos x="1601" y="679"/>
                  </a:cxn>
                  <a:cxn ang="0">
                    <a:pos x="1512" y="620"/>
                  </a:cxn>
                  <a:cxn ang="0">
                    <a:pos x="1364" y="650"/>
                  </a:cxn>
                  <a:cxn ang="0">
                    <a:pos x="1305" y="679"/>
                  </a:cxn>
                  <a:cxn ang="0">
                    <a:pos x="1186" y="620"/>
                  </a:cxn>
                  <a:cxn ang="0">
                    <a:pos x="1098" y="650"/>
                  </a:cxn>
                  <a:cxn ang="0">
                    <a:pos x="1039" y="620"/>
                  </a:cxn>
                  <a:cxn ang="0">
                    <a:pos x="1009" y="531"/>
                  </a:cxn>
                  <a:cxn ang="0">
                    <a:pos x="979" y="473"/>
                  </a:cxn>
                  <a:cxn ang="0">
                    <a:pos x="948" y="413"/>
                  </a:cxn>
                  <a:cxn ang="0">
                    <a:pos x="891" y="382"/>
                  </a:cxn>
                  <a:cxn ang="0">
                    <a:pos x="830" y="354"/>
                  </a:cxn>
                  <a:cxn ang="0">
                    <a:pos x="741" y="354"/>
                  </a:cxn>
                  <a:cxn ang="0">
                    <a:pos x="684" y="325"/>
                  </a:cxn>
                  <a:cxn ang="0">
                    <a:pos x="653" y="264"/>
                  </a:cxn>
                  <a:cxn ang="0">
                    <a:pos x="593" y="236"/>
                  </a:cxn>
                  <a:cxn ang="0">
                    <a:pos x="653" y="206"/>
                  </a:cxn>
                  <a:cxn ang="0">
                    <a:pos x="684" y="146"/>
                  </a:cxn>
                  <a:cxn ang="0">
                    <a:pos x="593" y="87"/>
                  </a:cxn>
                  <a:cxn ang="0">
                    <a:pos x="565" y="27"/>
                  </a:cxn>
                  <a:cxn ang="0">
                    <a:pos x="534" y="0"/>
                  </a:cxn>
                  <a:cxn ang="0">
                    <a:pos x="268" y="27"/>
                  </a:cxn>
                  <a:cxn ang="0">
                    <a:pos x="179" y="0"/>
                  </a:cxn>
                  <a:cxn ang="0">
                    <a:pos x="119" y="57"/>
                  </a:cxn>
                  <a:cxn ang="0">
                    <a:pos x="0" y="87"/>
                  </a:cxn>
                </a:cxnLst>
                <a:rect l="0" t="0" r="r" b="b"/>
                <a:pathLst>
                  <a:path w="2313" h="1715">
                    <a:moveTo>
                      <a:pt x="1897" y="1715"/>
                    </a:moveTo>
                    <a:lnTo>
                      <a:pt x="1897" y="1685"/>
                    </a:lnTo>
                    <a:lnTo>
                      <a:pt x="1928" y="1657"/>
                    </a:lnTo>
                    <a:lnTo>
                      <a:pt x="1897" y="1657"/>
                    </a:lnTo>
                    <a:lnTo>
                      <a:pt x="1897" y="1567"/>
                    </a:lnTo>
                    <a:lnTo>
                      <a:pt x="1928" y="1567"/>
                    </a:lnTo>
                    <a:lnTo>
                      <a:pt x="1958" y="1538"/>
                    </a:lnTo>
                    <a:lnTo>
                      <a:pt x="2015" y="1538"/>
                    </a:lnTo>
                    <a:lnTo>
                      <a:pt x="2015" y="1479"/>
                    </a:lnTo>
                    <a:lnTo>
                      <a:pt x="2283" y="1479"/>
                    </a:lnTo>
                    <a:lnTo>
                      <a:pt x="2283" y="1420"/>
                    </a:lnTo>
                    <a:lnTo>
                      <a:pt x="2313" y="1390"/>
                    </a:lnTo>
                    <a:lnTo>
                      <a:pt x="2313" y="1329"/>
                    </a:lnTo>
                    <a:lnTo>
                      <a:pt x="2283" y="1329"/>
                    </a:lnTo>
                    <a:lnTo>
                      <a:pt x="2283" y="1272"/>
                    </a:lnTo>
                    <a:lnTo>
                      <a:pt x="2253" y="1241"/>
                    </a:lnTo>
                    <a:lnTo>
                      <a:pt x="2222" y="1241"/>
                    </a:lnTo>
                    <a:lnTo>
                      <a:pt x="2222" y="1154"/>
                    </a:lnTo>
                    <a:lnTo>
                      <a:pt x="2283" y="1154"/>
                    </a:lnTo>
                    <a:lnTo>
                      <a:pt x="2253" y="1123"/>
                    </a:lnTo>
                    <a:lnTo>
                      <a:pt x="2222" y="1123"/>
                    </a:lnTo>
                    <a:lnTo>
                      <a:pt x="2222" y="1065"/>
                    </a:lnTo>
                    <a:lnTo>
                      <a:pt x="2253" y="1065"/>
                    </a:lnTo>
                    <a:lnTo>
                      <a:pt x="2313" y="1004"/>
                    </a:lnTo>
                    <a:lnTo>
                      <a:pt x="2283" y="975"/>
                    </a:lnTo>
                    <a:lnTo>
                      <a:pt x="2283" y="886"/>
                    </a:lnTo>
                    <a:lnTo>
                      <a:pt x="2253" y="886"/>
                    </a:lnTo>
                    <a:lnTo>
                      <a:pt x="2222" y="916"/>
                    </a:lnTo>
                    <a:lnTo>
                      <a:pt x="2194" y="916"/>
                    </a:lnTo>
                    <a:lnTo>
                      <a:pt x="2165" y="886"/>
                    </a:lnTo>
                    <a:lnTo>
                      <a:pt x="2135" y="886"/>
                    </a:lnTo>
                    <a:lnTo>
                      <a:pt x="2135" y="856"/>
                    </a:lnTo>
                    <a:lnTo>
                      <a:pt x="2076" y="856"/>
                    </a:lnTo>
                    <a:lnTo>
                      <a:pt x="2015" y="798"/>
                    </a:lnTo>
                    <a:lnTo>
                      <a:pt x="1985" y="828"/>
                    </a:lnTo>
                    <a:lnTo>
                      <a:pt x="1958" y="828"/>
                    </a:lnTo>
                    <a:lnTo>
                      <a:pt x="1928" y="798"/>
                    </a:lnTo>
                    <a:lnTo>
                      <a:pt x="1897" y="798"/>
                    </a:lnTo>
                    <a:lnTo>
                      <a:pt x="1867" y="768"/>
                    </a:lnTo>
                    <a:lnTo>
                      <a:pt x="1808" y="768"/>
                    </a:lnTo>
                    <a:lnTo>
                      <a:pt x="1778" y="738"/>
                    </a:lnTo>
                    <a:lnTo>
                      <a:pt x="1721" y="798"/>
                    </a:lnTo>
                    <a:lnTo>
                      <a:pt x="1690" y="768"/>
                    </a:lnTo>
                    <a:lnTo>
                      <a:pt x="1630" y="738"/>
                    </a:lnTo>
                    <a:lnTo>
                      <a:pt x="1601" y="709"/>
                    </a:lnTo>
                    <a:lnTo>
                      <a:pt x="1601" y="679"/>
                    </a:lnTo>
                    <a:lnTo>
                      <a:pt x="1541" y="620"/>
                    </a:lnTo>
                    <a:lnTo>
                      <a:pt x="1512" y="620"/>
                    </a:lnTo>
                    <a:lnTo>
                      <a:pt x="1483" y="650"/>
                    </a:lnTo>
                    <a:lnTo>
                      <a:pt x="1364" y="650"/>
                    </a:lnTo>
                    <a:lnTo>
                      <a:pt x="1305" y="709"/>
                    </a:lnTo>
                    <a:lnTo>
                      <a:pt x="1305" y="679"/>
                    </a:lnTo>
                    <a:lnTo>
                      <a:pt x="1246" y="679"/>
                    </a:lnTo>
                    <a:lnTo>
                      <a:pt x="1186" y="620"/>
                    </a:lnTo>
                    <a:lnTo>
                      <a:pt x="1128" y="620"/>
                    </a:lnTo>
                    <a:lnTo>
                      <a:pt x="1098" y="650"/>
                    </a:lnTo>
                    <a:lnTo>
                      <a:pt x="1067" y="650"/>
                    </a:lnTo>
                    <a:lnTo>
                      <a:pt x="1039" y="620"/>
                    </a:lnTo>
                    <a:lnTo>
                      <a:pt x="1009" y="620"/>
                    </a:lnTo>
                    <a:lnTo>
                      <a:pt x="1009" y="531"/>
                    </a:lnTo>
                    <a:lnTo>
                      <a:pt x="979" y="500"/>
                    </a:lnTo>
                    <a:lnTo>
                      <a:pt x="979" y="473"/>
                    </a:lnTo>
                    <a:lnTo>
                      <a:pt x="948" y="443"/>
                    </a:lnTo>
                    <a:lnTo>
                      <a:pt x="948" y="413"/>
                    </a:lnTo>
                    <a:lnTo>
                      <a:pt x="891" y="413"/>
                    </a:lnTo>
                    <a:lnTo>
                      <a:pt x="891" y="382"/>
                    </a:lnTo>
                    <a:lnTo>
                      <a:pt x="860" y="354"/>
                    </a:lnTo>
                    <a:lnTo>
                      <a:pt x="830" y="354"/>
                    </a:lnTo>
                    <a:lnTo>
                      <a:pt x="802" y="382"/>
                    </a:lnTo>
                    <a:lnTo>
                      <a:pt x="741" y="354"/>
                    </a:lnTo>
                    <a:lnTo>
                      <a:pt x="653" y="354"/>
                    </a:lnTo>
                    <a:lnTo>
                      <a:pt x="684" y="325"/>
                    </a:lnTo>
                    <a:lnTo>
                      <a:pt x="653" y="325"/>
                    </a:lnTo>
                    <a:lnTo>
                      <a:pt x="653" y="264"/>
                    </a:lnTo>
                    <a:lnTo>
                      <a:pt x="623" y="236"/>
                    </a:lnTo>
                    <a:lnTo>
                      <a:pt x="593" y="236"/>
                    </a:lnTo>
                    <a:lnTo>
                      <a:pt x="593" y="206"/>
                    </a:lnTo>
                    <a:lnTo>
                      <a:pt x="653" y="206"/>
                    </a:lnTo>
                    <a:lnTo>
                      <a:pt x="684" y="175"/>
                    </a:lnTo>
                    <a:lnTo>
                      <a:pt x="684" y="146"/>
                    </a:lnTo>
                    <a:lnTo>
                      <a:pt x="653" y="146"/>
                    </a:lnTo>
                    <a:lnTo>
                      <a:pt x="593" y="87"/>
                    </a:lnTo>
                    <a:lnTo>
                      <a:pt x="593" y="57"/>
                    </a:lnTo>
                    <a:lnTo>
                      <a:pt x="565" y="27"/>
                    </a:lnTo>
                    <a:lnTo>
                      <a:pt x="534" y="27"/>
                    </a:lnTo>
                    <a:lnTo>
                      <a:pt x="534" y="0"/>
                    </a:lnTo>
                    <a:lnTo>
                      <a:pt x="298" y="0"/>
                    </a:lnTo>
                    <a:lnTo>
                      <a:pt x="268" y="27"/>
                    </a:lnTo>
                    <a:lnTo>
                      <a:pt x="209" y="27"/>
                    </a:lnTo>
                    <a:lnTo>
                      <a:pt x="179" y="0"/>
                    </a:lnTo>
                    <a:lnTo>
                      <a:pt x="119" y="0"/>
                    </a:lnTo>
                    <a:lnTo>
                      <a:pt x="119" y="57"/>
                    </a:lnTo>
                    <a:lnTo>
                      <a:pt x="91" y="87"/>
                    </a:lnTo>
                    <a:lnTo>
                      <a:pt x="0" y="87"/>
                    </a:lnTo>
                  </a:path>
                </a:pathLst>
              </a:custGeom>
              <a:noFill/>
              <a:ln w="1588">
                <a:solidFill>
                  <a:srgbClr val="000000"/>
                </a:solidFill>
                <a:prstDash val="solid"/>
                <a:round/>
                <a:headEnd/>
                <a:tailEnd/>
              </a:ln>
            </p:spPr>
            <p:txBody>
              <a:bodyPr/>
              <a:lstStyle/>
              <a:p>
                <a:endParaRPr lang="en-GB"/>
              </a:p>
            </p:txBody>
          </p:sp>
        </p:grpSp>
        <p:grpSp>
          <p:nvGrpSpPr>
            <p:cNvPr id="4" name="Group 205"/>
            <p:cNvGrpSpPr>
              <a:grpSpLocks/>
            </p:cNvGrpSpPr>
            <p:nvPr/>
          </p:nvGrpSpPr>
          <p:grpSpPr bwMode="auto">
            <a:xfrm>
              <a:off x="2175" y="736"/>
              <a:ext cx="3608" cy="3611"/>
              <a:chOff x="2175" y="736"/>
              <a:chExt cx="3608" cy="3611"/>
            </a:xfrm>
          </p:grpSpPr>
          <p:sp>
            <p:nvSpPr>
              <p:cNvPr id="23758" name="Freeform 206"/>
              <p:cNvSpPr>
                <a:spLocks/>
              </p:cNvSpPr>
              <p:nvPr/>
            </p:nvSpPr>
            <p:spPr bwMode="auto">
              <a:xfrm>
                <a:off x="5087" y="2756"/>
                <a:ext cx="74" cy="45"/>
              </a:xfrm>
              <a:custGeom>
                <a:avLst/>
                <a:gdLst/>
                <a:ahLst/>
                <a:cxnLst>
                  <a:cxn ang="0">
                    <a:pos x="61" y="178"/>
                  </a:cxn>
                  <a:cxn ang="0">
                    <a:pos x="61" y="148"/>
                  </a:cxn>
                  <a:cxn ang="0">
                    <a:pos x="88" y="119"/>
                  </a:cxn>
                  <a:cxn ang="0">
                    <a:pos x="179" y="119"/>
                  </a:cxn>
                  <a:cxn ang="0">
                    <a:pos x="207" y="90"/>
                  </a:cxn>
                  <a:cxn ang="0">
                    <a:pos x="238" y="90"/>
                  </a:cxn>
                  <a:cxn ang="0">
                    <a:pos x="268" y="60"/>
                  </a:cxn>
                  <a:cxn ang="0">
                    <a:pos x="297" y="90"/>
                  </a:cxn>
                  <a:cxn ang="0">
                    <a:pos x="297" y="0"/>
                  </a:cxn>
                  <a:cxn ang="0">
                    <a:pos x="207" y="0"/>
                  </a:cxn>
                  <a:cxn ang="0">
                    <a:pos x="179" y="30"/>
                  </a:cxn>
                  <a:cxn ang="0">
                    <a:pos x="0" y="30"/>
                  </a:cxn>
                </a:cxnLst>
                <a:rect l="0" t="0" r="r" b="b"/>
                <a:pathLst>
                  <a:path w="297" h="178">
                    <a:moveTo>
                      <a:pt x="61" y="178"/>
                    </a:moveTo>
                    <a:lnTo>
                      <a:pt x="61" y="148"/>
                    </a:lnTo>
                    <a:lnTo>
                      <a:pt x="88" y="119"/>
                    </a:lnTo>
                    <a:lnTo>
                      <a:pt x="179" y="119"/>
                    </a:lnTo>
                    <a:lnTo>
                      <a:pt x="207" y="90"/>
                    </a:lnTo>
                    <a:lnTo>
                      <a:pt x="238" y="90"/>
                    </a:lnTo>
                    <a:lnTo>
                      <a:pt x="268" y="60"/>
                    </a:lnTo>
                    <a:lnTo>
                      <a:pt x="297" y="90"/>
                    </a:lnTo>
                    <a:lnTo>
                      <a:pt x="297" y="0"/>
                    </a:lnTo>
                    <a:lnTo>
                      <a:pt x="207" y="0"/>
                    </a:lnTo>
                    <a:lnTo>
                      <a:pt x="179" y="30"/>
                    </a:lnTo>
                    <a:lnTo>
                      <a:pt x="0" y="30"/>
                    </a:lnTo>
                  </a:path>
                </a:pathLst>
              </a:custGeom>
              <a:noFill/>
              <a:ln w="1588">
                <a:solidFill>
                  <a:srgbClr val="000000"/>
                </a:solidFill>
                <a:prstDash val="solid"/>
                <a:round/>
                <a:headEnd/>
                <a:tailEnd/>
              </a:ln>
            </p:spPr>
            <p:txBody>
              <a:bodyPr/>
              <a:lstStyle/>
              <a:p>
                <a:endParaRPr lang="en-GB"/>
              </a:p>
            </p:txBody>
          </p:sp>
          <p:sp>
            <p:nvSpPr>
              <p:cNvPr id="23759" name="Freeform 207"/>
              <p:cNvSpPr>
                <a:spLocks/>
              </p:cNvSpPr>
              <p:nvPr/>
            </p:nvSpPr>
            <p:spPr bwMode="auto">
              <a:xfrm>
                <a:off x="4665" y="2764"/>
                <a:ext cx="422" cy="229"/>
              </a:xfrm>
              <a:custGeom>
                <a:avLst/>
                <a:gdLst/>
                <a:ahLst/>
                <a:cxnLst>
                  <a:cxn ang="0">
                    <a:pos x="1512" y="30"/>
                  </a:cxn>
                  <a:cxn ang="0">
                    <a:pos x="1421" y="89"/>
                  </a:cxn>
                  <a:cxn ang="0">
                    <a:pos x="1332" y="148"/>
                  </a:cxn>
                  <a:cxn ang="0">
                    <a:pos x="1184" y="179"/>
                  </a:cxn>
                  <a:cxn ang="0">
                    <a:pos x="1096" y="179"/>
                  </a:cxn>
                  <a:cxn ang="0">
                    <a:pos x="977" y="237"/>
                  </a:cxn>
                  <a:cxn ang="0">
                    <a:pos x="946" y="237"/>
                  </a:cxn>
                  <a:cxn ang="0">
                    <a:pos x="889" y="298"/>
                  </a:cxn>
                  <a:cxn ang="0">
                    <a:pos x="800" y="325"/>
                  </a:cxn>
                  <a:cxn ang="0">
                    <a:pos x="712" y="325"/>
                  </a:cxn>
                  <a:cxn ang="0">
                    <a:pos x="651" y="298"/>
                  </a:cxn>
                  <a:cxn ang="0">
                    <a:pos x="563" y="298"/>
                  </a:cxn>
                  <a:cxn ang="0">
                    <a:pos x="563" y="325"/>
                  </a:cxn>
                  <a:cxn ang="0">
                    <a:pos x="593" y="355"/>
                  </a:cxn>
                  <a:cxn ang="0">
                    <a:pos x="739" y="416"/>
                  </a:cxn>
                  <a:cxn ang="0">
                    <a:pos x="739" y="474"/>
                  </a:cxn>
                  <a:cxn ang="0">
                    <a:pos x="830" y="444"/>
                  </a:cxn>
                  <a:cxn ang="0">
                    <a:pos x="919" y="593"/>
                  </a:cxn>
                  <a:cxn ang="0">
                    <a:pos x="1007" y="623"/>
                  </a:cxn>
                  <a:cxn ang="0">
                    <a:pos x="1066" y="623"/>
                  </a:cxn>
                  <a:cxn ang="0">
                    <a:pos x="1184" y="593"/>
                  </a:cxn>
                  <a:cxn ang="0">
                    <a:pos x="1332" y="593"/>
                  </a:cxn>
                  <a:cxn ang="0">
                    <a:pos x="1303" y="623"/>
                  </a:cxn>
                  <a:cxn ang="0">
                    <a:pos x="1126" y="681"/>
                  </a:cxn>
                  <a:cxn ang="0">
                    <a:pos x="1007" y="741"/>
                  </a:cxn>
                  <a:cxn ang="0">
                    <a:pos x="858" y="771"/>
                  </a:cxn>
                  <a:cxn ang="0">
                    <a:pos x="770" y="829"/>
                  </a:cxn>
                  <a:cxn ang="0">
                    <a:pos x="593" y="918"/>
                  </a:cxn>
                  <a:cxn ang="0">
                    <a:pos x="502" y="859"/>
                  </a:cxn>
                  <a:cxn ang="0">
                    <a:pos x="563" y="741"/>
                  </a:cxn>
                  <a:cxn ang="0">
                    <a:pos x="502" y="681"/>
                  </a:cxn>
                  <a:cxn ang="0">
                    <a:pos x="414" y="623"/>
                  </a:cxn>
                  <a:cxn ang="0">
                    <a:pos x="325" y="593"/>
                  </a:cxn>
                  <a:cxn ang="0">
                    <a:pos x="296" y="534"/>
                  </a:cxn>
                  <a:cxn ang="0">
                    <a:pos x="384" y="474"/>
                  </a:cxn>
                  <a:cxn ang="0">
                    <a:pos x="475" y="444"/>
                  </a:cxn>
                  <a:cxn ang="0">
                    <a:pos x="563" y="416"/>
                  </a:cxn>
                  <a:cxn ang="0">
                    <a:pos x="475" y="355"/>
                  </a:cxn>
                  <a:cxn ang="0">
                    <a:pos x="356" y="325"/>
                  </a:cxn>
                  <a:cxn ang="0">
                    <a:pos x="237" y="355"/>
                  </a:cxn>
                  <a:cxn ang="0">
                    <a:pos x="89" y="325"/>
                  </a:cxn>
                  <a:cxn ang="0">
                    <a:pos x="29" y="267"/>
                  </a:cxn>
                  <a:cxn ang="0">
                    <a:pos x="29" y="237"/>
                  </a:cxn>
                  <a:cxn ang="0">
                    <a:pos x="147" y="237"/>
                  </a:cxn>
                  <a:cxn ang="0">
                    <a:pos x="147" y="207"/>
                  </a:cxn>
                  <a:cxn ang="0">
                    <a:pos x="29" y="148"/>
                  </a:cxn>
                </a:cxnLst>
                <a:rect l="0" t="0" r="r" b="b"/>
                <a:pathLst>
                  <a:path w="1688" h="918">
                    <a:moveTo>
                      <a:pt x="1688" y="0"/>
                    </a:moveTo>
                    <a:lnTo>
                      <a:pt x="1688" y="30"/>
                    </a:lnTo>
                    <a:lnTo>
                      <a:pt x="1512" y="30"/>
                    </a:lnTo>
                    <a:lnTo>
                      <a:pt x="1481" y="60"/>
                    </a:lnTo>
                    <a:lnTo>
                      <a:pt x="1451" y="60"/>
                    </a:lnTo>
                    <a:lnTo>
                      <a:pt x="1421" y="89"/>
                    </a:lnTo>
                    <a:lnTo>
                      <a:pt x="1392" y="89"/>
                    </a:lnTo>
                    <a:lnTo>
                      <a:pt x="1332" y="118"/>
                    </a:lnTo>
                    <a:lnTo>
                      <a:pt x="1332" y="148"/>
                    </a:lnTo>
                    <a:lnTo>
                      <a:pt x="1303" y="118"/>
                    </a:lnTo>
                    <a:lnTo>
                      <a:pt x="1244" y="118"/>
                    </a:lnTo>
                    <a:lnTo>
                      <a:pt x="1184" y="179"/>
                    </a:lnTo>
                    <a:lnTo>
                      <a:pt x="1155" y="148"/>
                    </a:lnTo>
                    <a:lnTo>
                      <a:pt x="1126" y="148"/>
                    </a:lnTo>
                    <a:lnTo>
                      <a:pt x="1096" y="179"/>
                    </a:lnTo>
                    <a:lnTo>
                      <a:pt x="1066" y="179"/>
                    </a:lnTo>
                    <a:lnTo>
                      <a:pt x="1007" y="237"/>
                    </a:lnTo>
                    <a:lnTo>
                      <a:pt x="977" y="237"/>
                    </a:lnTo>
                    <a:lnTo>
                      <a:pt x="977" y="267"/>
                    </a:lnTo>
                    <a:lnTo>
                      <a:pt x="946" y="298"/>
                    </a:lnTo>
                    <a:lnTo>
                      <a:pt x="946" y="237"/>
                    </a:lnTo>
                    <a:lnTo>
                      <a:pt x="919" y="237"/>
                    </a:lnTo>
                    <a:lnTo>
                      <a:pt x="919" y="267"/>
                    </a:lnTo>
                    <a:lnTo>
                      <a:pt x="889" y="298"/>
                    </a:lnTo>
                    <a:lnTo>
                      <a:pt x="858" y="298"/>
                    </a:lnTo>
                    <a:lnTo>
                      <a:pt x="830" y="325"/>
                    </a:lnTo>
                    <a:lnTo>
                      <a:pt x="800" y="325"/>
                    </a:lnTo>
                    <a:lnTo>
                      <a:pt x="770" y="355"/>
                    </a:lnTo>
                    <a:lnTo>
                      <a:pt x="739" y="325"/>
                    </a:lnTo>
                    <a:lnTo>
                      <a:pt x="712" y="325"/>
                    </a:lnTo>
                    <a:lnTo>
                      <a:pt x="682" y="355"/>
                    </a:lnTo>
                    <a:lnTo>
                      <a:pt x="682" y="325"/>
                    </a:lnTo>
                    <a:lnTo>
                      <a:pt x="651" y="298"/>
                    </a:lnTo>
                    <a:lnTo>
                      <a:pt x="651" y="325"/>
                    </a:lnTo>
                    <a:lnTo>
                      <a:pt x="593" y="325"/>
                    </a:lnTo>
                    <a:lnTo>
                      <a:pt x="563" y="298"/>
                    </a:lnTo>
                    <a:lnTo>
                      <a:pt x="532" y="298"/>
                    </a:lnTo>
                    <a:lnTo>
                      <a:pt x="532" y="325"/>
                    </a:lnTo>
                    <a:lnTo>
                      <a:pt x="563" y="325"/>
                    </a:lnTo>
                    <a:lnTo>
                      <a:pt x="563" y="355"/>
                    </a:lnTo>
                    <a:lnTo>
                      <a:pt x="593" y="386"/>
                    </a:lnTo>
                    <a:lnTo>
                      <a:pt x="593" y="355"/>
                    </a:lnTo>
                    <a:lnTo>
                      <a:pt x="651" y="386"/>
                    </a:lnTo>
                    <a:lnTo>
                      <a:pt x="712" y="386"/>
                    </a:lnTo>
                    <a:lnTo>
                      <a:pt x="739" y="416"/>
                    </a:lnTo>
                    <a:lnTo>
                      <a:pt x="770" y="416"/>
                    </a:lnTo>
                    <a:lnTo>
                      <a:pt x="739" y="444"/>
                    </a:lnTo>
                    <a:lnTo>
                      <a:pt x="739" y="474"/>
                    </a:lnTo>
                    <a:lnTo>
                      <a:pt x="800" y="416"/>
                    </a:lnTo>
                    <a:lnTo>
                      <a:pt x="800" y="444"/>
                    </a:lnTo>
                    <a:lnTo>
                      <a:pt x="830" y="444"/>
                    </a:lnTo>
                    <a:lnTo>
                      <a:pt x="889" y="504"/>
                    </a:lnTo>
                    <a:lnTo>
                      <a:pt x="919" y="534"/>
                    </a:lnTo>
                    <a:lnTo>
                      <a:pt x="919" y="593"/>
                    </a:lnTo>
                    <a:lnTo>
                      <a:pt x="946" y="593"/>
                    </a:lnTo>
                    <a:lnTo>
                      <a:pt x="977" y="623"/>
                    </a:lnTo>
                    <a:lnTo>
                      <a:pt x="1007" y="623"/>
                    </a:lnTo>
                    <a:lnTo>
                      <a:pt x="1007" y="593"/>
                    </a:lnTo>
                    <a:lnTo>
                      <a:pt x="1037" y="623"/>
                    </a:lnTo>
                    <a:lnTo>
                      <a:pt x="1066" y="623"/>
                    </a:lnTo>
                    <a:lnTo>
                      <a:pt x="1126" y="562"/>
                    </a:lnTo>
                    <a:lnTo>
                      <a:pt x="1155" y="593"/>
                    </a:lnTo>
                    <a:lnTo>
                      <a:pt x="1184" y="593"/>
                    </a:lnTo>
                    <a:lnTo>
                      <a:pt x="1214" y="562"/>
                    </a:lnTo>
                    <a:lnTo>
                      <a:pt x="1303" y="562"/>
                    </a:lnTo>
                    <a:lnTo>
                      <a:pt x="1332" y="593"/>
                    </a:lnTo>
                    <a:lnTo>
                      <a:pt x="1362" y="593"/>
                    </a:lnTo>
                    <a:lnTo>
                      <a:pt x="1332" y="623"/>
                    </a:lnTo>
                    <a:lnTo>
                      <a:pt x="1303" y="623"/>
                    </a:lnTo>
                    <a:lnTo>
                      <a:pt x="1303" y="711"/>
                    </a:lnTo>
                    <a:lnTo>
                      <a:pt x="1155" y="711"/>
                    </a:lnTo>
                    <a:lnTo>
                      <a:pt x="1126" y="681"/>
                    </a:lnTo>
                    <a:lnTo>
                      <a:pt x="1037" y="681"/>
                    </a:lnTo>
                    <a:lnTo>
                      <a:pt x="1037" y="711"/>
                    </a:lnTo>
                    <a:lnTo>
                      <a:pt x="1007" y="741"/>
                    </a:lnTo>
                    <a:lnTo>
                      <a:pt x="977" y="741"/>
                    </a:lnTo>
                    <a:lnTo>
                      <a:pt x="946" y="771"/>
                    </a:lnTo>
                    <a:lnTo>
                      <a:pt x="858" y="771"/>
                    </a:lnTo>
                    <a:lnTo>
                      <a:pt x="830" y="799"/>
                    </a:lnTo>
                    <a:lnTo>
                      <a:pt x="800" y="799"/>
                    </a:lnTo>
                    <a:lnTo>
                      <a:pt x="770" y="829"/>
                    </a:lnTo>
                    <a:lnTo>
                      <a:pt x="770" y="859"/>
                    </a:lnTo>
                    <a:lnTo>
                      <a:pt x="712" y="918"/>
                    </a:lnTo>
                    <a:lnTo>
                      <a:pt x="593" y="918"/>
                    </a:lnTo>
                    <a:lnTo>
                      <a:pt x="563" y="889"/>
                    </a:lnTo>
                    <a:lnTo>
                      <a:pt x="532" y="889"/>
                    </a:lnTo>
                    <a:lnTo>
                      <a:pt x="502" y="859"/>
                    </a:lnTo>
                    <a:lnTo>
                      <a:pt x="532" y="859"/>
                    </a:lnTo>
                    <a:lnTo>
                      <a:pt x="532" y="771"/>
                    </a:lnTo>
                    <a:lnTo>
                      <a:pt x="563" y="741"/>
                    </a:lnTo>
                    <a:lnTo>
                      <a:pt x="532" y="711"/>
                    </a:lnTo>
                    <a:lnTo>
                      <a:pt x="532" y="681"/>
                    </a:lnTo>
                    <a:lnTo>
                      <a:pt x="502" y="681"/>
                    </a:lnTo>
                    <a:lnTo>
                      <a:pt x="475" y="652"/>
                    </a:lnTo>
                    <a:lnTo>
                      <a:pt x="444" y="652"/>
                    </a:lnTo>
                    <a:lnTo>
                      <a:pt x="414" y="623"/>
                    </a:lnTo>
                    <a:lnTo>
                      <a:pt x="384" y="623"/>
                    </a:lnTo>
                    <a:lnTo>
                      <a:pt x="356" y="593"/>
                    </a:lnTo>
                    <a:lnTo>
                      <a:pt x="325" y="593"/>
                    </a:lnTo>
                    <a:lnTo>
                      <a:pt x="266" y="623"/>
                    </a:lnTo>
                    <a:lnTo>
                      <a:pt x="237" y="593"/>
                    </a:lnTo>
                    <a:lnTo>
                      <a:pt x="296" y="534"/>
                    </a:lnTo>
                    <a:lnTo>
                      <a:pt x="325" y="534"/>
                    </a:lnTo>
                    <a:lnTo>
                      <a:pt x="325" y="504"/>
                    </a:lnTo>
                    <a:lnTo>
                      <a:pt x="384" y="474"/>
                    </a:lnTo>
                    <a:lnTo>
                      <a:pt x="414" y="474"/>
                    </a:lnTo>
                    <a:lnTo>
                      <a:pt x="444" y="444"/>
                    </a:lnTo>
                    <a:lnTo>
                      <a:pt x="475" y="444"/>
                    </a:lnTo>
                    <a:lnTo>
                      <a:pt x="502" y="416"/>
                    </a:lnTo>
                    <a:lnTo>
                      <a:pt x="532" y="444"/>
                    </a:lnTo>
                    <a:lnTo>
                      <a:pt x="563" y="416"/>
                    </a:lnTo>
                    <a:lnTo>
                      <a:pt x="502" y="355"/>
                    </a:lnTo>
                    <a:lnTo>
                      <a:pt x="502" y="325"/>
                    </a:lnTo>
                    <a:lnTo>
                      <a:pt x="475" y="355"/>
                    </a:lnTo>
                    <a:lnTo>
                      <a:pt x="414" y="355"/>
                    </a:lnTo>
                    <a:lnTo>
                      <a:pt x="384" y="325"/>
                    </a:lnTo>
                    <a:lnTo>
                      <a:pt x="356" y="325"/>
                    </a:lnTo>
                    <a:lnTo>
                      <a:pt x="325" y="355"/>
                    </a:lnTo>
                    <a:lnTo>
                      <a:pt x="266" y="325"/>
                    </a:lnTo>
                    <a:lnTo>
                      <a:pt x="237" y="355"/>
                    </a:lnTo>
                    <a:lnTo>
                      <a:pt x="177" y="355"/>
                    </a:lnTo>
                    <a:lnTo>
                      <a:pt x="147" y="325"/>
                    </a:lnTo>
                    <a:lnTo>
                      <a:pt x="89" y="325"/>
                    </a:lnTo>
                    <a:lnTo>
                      <a:pt x="89" y="298"/>
                    </a:lnTo>
                    <a:lnTo>
                      <a:pt x="59" y="298"/>
                    </a:lnTo>
                    <a:lnTo>
                      <a:pt x="29" y="267"/>
                    </a:lnTo>
                    <a:lnTo>
                      <a:pt x="59" y="267"/>
                    </a:lnTo>
                    <a:lnTo>
                      <a:pt x="59" y="237"/>
                    </a:lnTo>
                    <a:lnTo>
                      <a:pt x="29" y="237"/>
                    </a:lnTo>
                    <a:lnTo>
                      <a:pt x="0" y="207"/>
                    </a:lnTo>
                    <a:lnTo>
                      <a:pt x="118" y="207"/>
                    </a:lnTo>
                    <a:lnTo>
                      <a:pt x="147" y="237"/>
                    </a:lnTo>
                    <a:lnTo>
                      <a:pt x="207" y="179"/>
                    </a:lnTo>
                    <a:lnTo>
                      <a:pt x="177" y="179"/>
                    </a:lnTo>
                    <a:lnTo>
                      <a:pt x="147" y="207"/>
                    </a:lnTo>
                    <a:lnTo>
                      <a:pt x="118" y="179"/>
                    </a:lnTo>
                    <a:lnTo>
                      <a:pt x="59" y="179"/>
                    </a:lnTo>
                    <a:lnTo>
                      <a:pt x="29" y="148"/>
                    </a:lnTo>
                  </a:path>
                </a:pathLst>
              </a:custGeom>
              <a:noFill/>
              <a:ln w="1588">
                <a:solidFill>
                  <a:srgbClr val="000000"/>
                </a:solidFill>
                <a:prstDash val="solid"/>
                <a:round/>
                <a:headEnd/>
                <a:tailEnd/>
              </a:ln>
            </p:spPr>
            <p:txBody>
              <a:bodyPr/>
              <a:lstStyle/>
              <a:p>
                <a:endParaRPr lang="en-GB"/>
              </a:p>
            </p:txBody>
          </p:sp>
          <p:sp>
            <p:nvSpPr>
              <p:cNvPr id="23760" name="Rectangle 208"/>
              <p:cNvSpPr>
                <a:spLocks noChangeArrowheads="1"/>
              </p:cNvSpPr>
              <p:nvPr/>
            </p:nvSpPr>
            <p:spPr bwMode="auto">
              <a:xfrm>
                <a:off x="5102" y="2801"/>
                <a:ext cx="7" cy="7"/>
              </a:xfrm>
              <a:prstGeom prst="rect">
                <a:avLst/>
              </a:prstGeom>
              <a:noFill/>
              <a:ln w="1588">
                <a:solidFill>
                  <a:srgbClr val="000000"/>
                </a:solidFill>
                <a:miter lim="800000"/>
                <a:headEnd/>
                <a:tailEnd/>
              </a:ln>
            </p:spPr>
            <p:txBody>
              <a:bodyPr/>
              <a:lstStyle/>
              <a:p>
                <a:endParaRPr lang="en-GB"/>
              </a:p>
            </p:txBody>
          </p:sp>
          <p:sp>
            <p:nvSpPr>
              <p:cNvPr id="23761" name="Freeform 209"/>
              <p:cNvSpPr>
                <a:spLocks/>
              </p:cNvSpPr>
              <p:nvPr/>
            </p:nvSpPr>
            <p:spPr bwMode="auto">
              <a:xfrm>
                <a:off x="5006" y="2801"/>
                <a:ext cx="251" cy="281"/>
              </a:xfrm>
              <a:custGeom>
                <a:avLst/>
                <a:gdLst/>
                <a:ahLst/>
                <a:cxnLst>
                  <a:cxn ang="0">
                    <a:pos x="1007" y="1125"/>
                  </a:cxn>
                  <a:cxn ang="0">
                    <a:pos x="979" y="1125"/>
                  </a:cxn>
                  <a:cxn ang="0">
                    <a:pos x="949" y="1097"/>
                  </a:cxn>
                  <a:cxn ang="0">
                    <a:pos x="949" y="1067"/>
                  </a:cxn>
                  <a:cxn ang="0">
                    <a:pos x="919" y="1067"/>
                  </a:cxn>
                  <a:cxn ang="0">
                    <a:pos x="771" y="918"/>
                  </a:cxn>
                  <a:cxn ang="0">
                    <a:pos x="742" y="918"/>
                  </a:cxn>
                  <a:cxn ang="0">
                    <a:pos x="682" y="859"/>
                  </a:cxn>
                  <a:cxn ang="0">
                    <a:pos x="651" y="859"/>
                  </a:cxn>
                  <a:cxn ang="0">
                    <a:pos x="594" y="800"/>
                  </a:cxn>
                  <a:cxn ang="0">
                    <a:pos x="505" y="800"/>
                  </a:cxn>
                  <a:cxn ang="0">
                    <a:pos x="475" y="770"/>
                  </a:cxn>
                  <a:cxn ang="0">
                    <a:pos x="444" y="770"/>
                  </a:cxn>
                  <a:cxn ang="0">
                    <a:pos x="444" y="741"/>
                  </a:cxn>
                  <a:cxn ang="0">
                    <a:pos x="387" y="711"/>
                  </a:cxn>
                  <a:cxn ang="0">
                    <a:pos x="326" y="651"/>
                  </a:cxn>
                  <a:cxn ang="0">
                    <a:pos x="326" y="681"/>
                  </a:cxn>
                  <a:cxn ang="0">
                    <a:pos x="237" y="681"/>
                  </a:cxn>
                  <a:cxn ang="0">
                    <a:pos x="237" y="651"/>
                  </a:cxn>
                  <a:cxn ang="0">
                    <a:pos x="177" y="593"/>
                  </a:cxn>
                  <a:cxn ang="0">
                    <a:pos x="150" y="593"/>
                  </a:cxn>
                  <a:cxn ang="0">
                    <a:pos x="150" y="563"/>
                  </a:cxn>
                  <a:cxn ang="0">
                    <a:pos x="119" y="563"/>
                  </a:cxn>
                  <a:cxn ang="0">
                    <a:pos x="89" y="533"/>
                  </a:cxn>
                  <a:cxn ang="0">
                    <a:pos x="0" y="533"/>
                  </a:cxn>
                  <a:cxn ang="0">
                    <a:pos x="0" y="504"/>
                  </a:cxn>
                  <a:cxn ang="0">
                    <a:pos x="30" y="504"/>
                  </a:cxn>
                  <a:cxn ang="0">
                    <a:pos x="59" y="475"/>
                  </a:cxn>
                  <a:cxn ang="0">
                    <a:pos x="30" y="475"/>
                  </a:cxn>
                  <a:cxn ang="0">
                    <a:pos x="30" y="414"/>
                  </a:cxn>
                  <a:cxn ang="0">
                    <a:pos x="59" y="414"/>
                  </a:cxn>
                  <a:cxn ang="0">
                    <a:pos x="119" y="445"/>
                  </a:cxn>
                  <a:cxn ang="0">
                    <a:pos x="119" y="475"/>
                  </a:cxn>
                  <a:cxn ang="0">
                    <a:pos x="177" y="475"/>
                  </a:cxn>
                  <a:cxn ang="0">
                    <a:pos x="207" y="445"/>
                  </a:cxn>
                  <a:cxn ang="0">
                    <a:pos x="268" y="475"/>
                  </a:cxn>
                  <a:cxn ang="0">
                    <a:pos x="296" y="445"/>
                  </a:cxn>
                  <a:cxn ang="0">
                    <a:pos x="268" y="414"/>
                  </a:cxn>
                  <a:cxn ang="0">
                    <a:pos x="268" y="386"/>
                  </a:cxn>
                  <a:cxn ang="0">
                    <a:pos x="237" y="414"/>
                  </a:cxn>
                  <a:cxn ang="0">
                    <a:pos x="237" y="356"/>
                  </a:cxn>
                  <a:cxn ang="0">
                    <a:pos x="268" y="356"/>
                  </a:cxn>
                  <a:cxn ang="0">
                    <a:pos x="268" y="326"/>
                  </a:cxn>
                  <a:cxn ang="0">
                    <a:pos x="296" y="296"/>
                  </a:cxn>
                  <a:cxn ang="0">
                    <a:pos x="296" y="238"/>
                  </a:cxn>
                  <a:cxn ang="0">
                    <a:pos x="326" y="207"/>
                  </a:cxn>
                  <a:cxn ang="0">
                    <a:pos x="326" y="238"/>
                  </a:cxn>
                  <a:cxn ang="0">
                    <a:pos x="357" y="268"/>
                  </a:cxn>
                  <a:cxn ang="0">
                    <a:pos x="357" y="207"/>
                  </a:cxn>
                  <a:cxn ang="0">
                    <a:pos x="387" y="177"/>
                  </a:cxn>
                  <a:cxn ang="0">
                    <a:pos x="414" y="207"/>
                  </a:cxn>
                  <a:cxn ang="0">
                    <a:pos x="444" y="207"/>
                  </a:cxn>
                  <a:cxn ang="0">
                    <a:pos x="475" y="238"/>
                  </a:cxn>
                  <a:cxn ang="0">
                    <a:pos x="475" y="207"/>
                  </a:cxn>
                  <a:cxn ang="0">
                    <a:pos x="444" y="177"/>
                  </a:cxn>
                  <a:cxn ang="0">
                    <a:pos x="414" y="177"/>
                  </a:cxn>
                  <a:cxn ang="0">
                    <a:pos x="326" y="89"/>
                  </a:cxn>
                  <a:cxn ang="0">
                    <a:pos x="296" y="119"/>
                  </a:cxn>
                  <a:cxn ang="0">
                    <a:pos x="237" y="59"/>
                  </a:cxn>
                  <a:cxn ang="0">
                    <a:pos x="237" y="31"/>
                  </a:cxn>
                  <a:cxn ang="0">
                    <a:pos x="296" y="31"/>
                  </a:cxn>
                  <a:cxn ang="0">
                    <a:pos x="326" y="0"/>
                  </a:cxn>
                  <a:cxn ang="0">
                    <a:pos x="387" y="0"/>
                  </a:cxn>
                </a:cxnLst>
                <a:rect l="0" t="0" r="r" b="b"/>
                <a:pathLst>
                  <a:path w="1007" h="1125">
                    <a:moveTo>
                      <a:pt x="1007" y="1125"/>
                    </a:moveTo>
                    <a:lnTo>
                      <a:pt x="979" y="1125"/>
                    </a:lnTo>
                    <a:lnTo>
                      <a:pt x="949" y="1097"/>
                    </a:lnTo>
                    <a:lnTo>
                      <a:pt x="949" y="1067"/>
                    </a:lnTo>
                    <a:lnTo>
                      <a:pt x="919" y="1067"/>
                    </a:lnTo>
                    <a:lnTo>
                      <a:pt x="771" y="918"/>
                    </a:lnTo>
                    <a:lnTo>
                      <a:pt x="742" y="918"/>
                    </a:lnTo>
                    <a:lnTo>
                      <a:pt x="682" y="859"/>
                    </a:lnTo>
                    <a:lnTo>
                      <a:pt x="651" y="859"/>
                    </a:lnTo>
                    <a:lnTo>
                      <a:pt x="594" y="800"/>
                    </a:lnTo>
                    <a:lnTo>
                      <a:pt x="505" y="800"/>
                    </a:lnTo>
                    <a:lnTo>
                      <a:pt x="475" y="770"/>
                    </a:lnTo>
                    <a:lnTo>
                      <a:pt x="444" y="770"/>
                    </a:lnTo>
                    <a:lnTo>
                      <a:pt x="444" y="741"/>
                    </a:lnTo>
                    <a:lnTo>
                      <a:pt x="387" y="711"/>
                    </a:lnTo>
                    <a:lnTo>
                      <a:pt x="326" y="651"/>
                    </a:lnTo>
                    <a:lnTo>
                      <a:pt x="326" y="681"/>
                    </a:lnTo>
                    <a:lnTo>
                      <a:pt x="237" y="681"/>
                    </a:lnTo>
                    <a:lnTo>
                      <a:pt x="237" y="651"/>
                    </a:lnTo>
                    <a:lnTo>
                      <a:pt x="177" y="593"/>
                    </a:lnTo>
                    <a:lnTo>
                      <a:pt x="150" y="593"/>
                    </a:lnTo>
                    <a:lnTo>
                      <a:pt x="150" y="563"/>
                    </a:lnTo>
                    <a:lnTo>
                      <a:pt x="119" y="563"/>
                    </a:lnTo>
                    <a:lnTo>
                      <a:pt x="89" y="533"/>
                    </a:lnTo>
                    <a:lnTo>
                      <a:pt x="0" y="533"/>
                    </a:lnTo>
                    <a:lnTo>
                      <a:pt x="0" y="504"/>
                    </a:lnTo>
                    <a:lnTo>
                      <a:pt x="30" y="504"/>
                    </a:lnTo>
                    <a:lnTo>
                      <a:pt x="59" y="475"/>
                    </a:lnTo>
                    <a:lnTo>
                      <a:pt x="30" y="475"/>
                    </a:lnTo>
                    <a:lnTo>
                      <a:pt x="30" y="414"/>
                    </a:lnTo>
                    <a:lnTo>
                      <a:pt x="59" y="414"/>
                    </a:lnTo>
                    <a:lnTo>
                      <a:pt x="119" y="445"/>
                    </a:lnTo>
                    <a:lnTo>
                      <a:pt x="119" y="475"/>
                    </a:lnTo>
                    <a:lnTo>
                      <a:pt x="177" y="475"/>
                    </a:lnTo>
                    <a:lnTo>
                      <a:pt x="207" y="445"/>
                    </a:lnTo>
                    <a:lnTo>
                      <a:pt x="268" y="475"/>
                    </a:lnTo>
                    <a:lnTo>
                      <a:pt x="296" y="445"/>
                    </a:lnTo>
                    <a:lnTo>
                      <a:pt x="268" y="414"/>
                    </a:lnTo>
                    <a:lnTo>
                      <a:pt x="268" y="386"/>
                    </a:lnTo>
                    <a:lnTo>
                      <a:pt x="237" y="414"/>
                    </a:lnTo>
                    <a:lnTo>
                      <a:pt x="237" y="356"/>
                    </a:lnTo>
                    <a:lnTo>
                      <a:pt x="268" y="356"/>
                    </a:lnTo>
                    <a:lnTo>
                      <a:pt x="268" y="326"/>
                    </a:lnTo>
                    <a:lnTo>
                      <a:pt x="296" y="296"/>
                    </a:lnTo>
                    <a:lnTo>
                      <a:pt x="296" y="238"/>
                    </a:lnTo>
                    <a:lnTo>
                      <a:pt x="326" y="207"/>
                    </a:lnTo>
                    <a:lnTo>
                      <a:pt x="326" y="238"/>
                    </a:lnTo>
                    <a:lnTo>
                      <a:pt x="357" y="268"/>
                    </a:lnTo>
                    <a:lnTo>
                      <a:pt x="357" y="207"/>
                    </a:lnTo>
                    <a:lnTo>
                      <a:pt x="387" y="177"/>
                    </a:lnTo>
                    <a:lnTo>
                      <a:pt x="414" y="207"/>
                    </a:lnTo>
                    <a:lnTo>
                      <a:pt x="444" y="207"/>
                    </a:lnTo>
                    <a:lnTo>
                      <a:pt x="475" y="238"/>
                    </a:lnTo>
                    <a:lnTo>
                      <a:pt x="475" y="207"/>
                    </a:lnTo>
                    <a:lnTo>
                      <a:pt x="444" y="177"/>
                    </a:lnTo>
                    <a:lnTo>
                      <a:pt x="414" y="177"/>
                    </a:lnTo>
                    <a:lnTo>
                      <a:pt x="326" y="89"/>
                    </a:lnTo>
                    <a:lnTo>
                      <a:pt x="296" y="119"/>
                    </a:lnTo>
                    <a:lnTo>
                      <a:pt x="237" y="59"/>
                    </a:lnTo>
                    <a:lnTo>
                      <a:pt x="237" y="31"/>
                    </a:lnTo>
                    <a:lnTo>
                      <a:pt x="296" y="31"/>
                    </a:lnTo>
                    <a:lnTo>
                      <a:pt x="326" y="0"/>
                    </a:lnTo>
                    <a:lnTo>
                      <a:pt x="387" y="0"/>
                    </a:lnTo>
                  </a:path>
                </a:pathLst>
              </a:custGeom>
              <a:noFill/>
              <a:ln w="1588">
                <a:solidFill>
                  <a:srgbClr val="000000"/>
                </a:solidFill>
                <a:prstDash val="solid"/>
                <a:round/>
                <a:headEnd/>
                <a:tailEnd/>
              </a:ln>
            </p:spPr>
            <p:txBody>
              <a:bodyPr/>
              <a:lstStyle/>
              <a:p>
                <a:endParaRPr lang="en-GB"/>
              </a:p>
            </p:txBody>
          </p:sp>
          <p:sp>
            <p:nvSpPr>
              <p:cNvPr id="23762" name="Freeform 210"/>
              <p:cNvSpPr>
                <a:spLocks/>
              </p:cNvSpPr>
              <p:nvPr/>
            </p:nvSpPr>
            <p:spPr bwMode="auto">
              <a:xfrm>
                <a:off x="4443" y="3186"/>
                <a:ext cx="941" cy="103"/>
              </a:xfrm>
              <a:custGeom>
                <a:avLst/>
                <a:gdLst/>
                <a:ahLst/>
                <a:cxnLst>
                  <a:cxn ang="0">
                    <a:pos x="3705" y="268"/>
                  </a:cxn>
                  <a:cxn ang="0">
                    <a:pos x="3645" y="295"/>
                  </a:cxn>
                  <a:cxn ang="0">
                    <a:pos x="3557" y="325"/>
                  </a:cxn>
                  <a:cxn ang="0">
                    <a:pos x="3496" y="355"/>
                  </a:cxn>
                  <a:cxn ang="0">
                    <a:pos x="3408" y="386"/>
                  </a:cxn>
                  <a:cxn ang="0">
                    <a:pos x="3350" y="386"/>
                  </a:cxn>
                  <a:cxn ang="0">
                    <a:pos x="3231" y="355"/>
                  </a:cxn>
                  <a:cxn ang="0">
                    <a:pos x="3023" y="386"/>
                  </a:cxn>
                  <a:cxn ang="0">
                    <a:pos x="2934" y="414"/>
                  </a:cxn>
                  <a:cxn ang="0">
                    <a:pos x="2846" y="386"/>
                  </a:cxn>
                  <a:cxn ang="0">
                    <a:pos x="2727" y="325"/>
                  </a:cxn>
                  <a:cxn ang="0">
                    <a:pos x="2609" y="355"/>
                  </a:cxn>
                  <a:cxn ang="0">
                    <a:pos x="2548" y="325"/>
                  </a:cxn>
                  <a:cxn ang="0">
                    <a:pos x="2402" y="268"/>
                  </a:cxn>
                  <a:cxn ang="0">
                    <a:pos x="2341" y="295"/>
                  </a:cxn>
                  <a:cxn ang="0">
                    <a:pos x="2252" y="177"/>
                  </a:cxn>
                  <a:cxn ang="0">
                    <a:pos x="2134" y="148"/>
                  </a:cxn>
                  <a:cxn ang="0">
                    <a:pos x="2074" y="148"/>
                  </a:cxn>
                  <a:cxn ang="0">
                    <a:pos x="1986" y="118"/>
                  </a:cxn>
                  <a:cxn ang="0">
                    <a:pos x="1956" y="59"/>
                  </a:cxn>
                  <a:cxn ang="0">
                    <a:pos x="1956" y="30"/>
                  </a:cxn>
                  <a:cxn ang="0">
                    <a:pos x="1927" y="30"/>
                  </a:cxn>
                  <a:cxn ang="0">
                    <a:pos x="1572" y="59"/>
                  </a:cxn>
                  <a:cxn ang="0">
                    <a:pos x="1483" y="30"/>
                  </a:cxn>
                  <a:cxn ang="0">
                    <a:pos x="1392" y="59"/>
                  </a:cxn>
                  <a:cxn ang="0">
                    <a:pos x="1304" y="89"/>
                  </a:cxn>
                  <a:cxn ang="0">
                    <a:pos x="1246" y="118"/>
                  </a:cxn>
                  <a:cxn ang="0">
                    <a:pos x="1186" y="148"/>
                  </a:cxn>
                  <a:cxn ang="0">
                    <a:pos x="1127" y="177"/>
                  </a:cxn>
                  <a:cxn ang="0">
                    <a:pos x="1067" y="207"/>
                  </a:cxn>
                  <a:cxn ang="0">
                    <a:pos x="1008" y="237"/>
                  </a:cxn>
                  <a:cxn ang="0">
                    <a:pos x="949" y="268"/>
                  </a:cxn>
                  <a:cxn ang="0">
                    <a:pos x="919" y="355"/>
                  </a:cxn>
                  <a:cxn ang="0">
                    <a:pos x="772" y="325"/>
                  </a:cxn>
                  <a:cxn ang="0">
                    <a:pos x="653" y="295"/>
                  </a:cxn>
                  <a:cxn ang="0">
                    <a:pos x="444" y="325"/>
                  </a:cxn>
                  <a:cxn ang="0">
                    <a:pos x="355" y="295"/>
                  </a:cxn>
                  <a:cxn ang="0">
                    <a:pos x="298" y="295"/>
                  </a:cxn>
                  <a:cxn ang="0">
                    <a:pos x="237" y="268"/>
                  </a:cxn>
                  <a:cxn ang="0">
                    <a:pos x="149" y="237"/>
                  </a:cxn>
                  <a:cxn ang="0">
                    <a:pos x="89" y="207"/>
                  </a:cxn>
                  <a:cxn ang="0">
                    <a:pos x="30" y="177"/>
                  </a:cxn>
                  <a:cxn ang="0">
                    <a:pos x="0" y="118"/>
                  </a:cxn>
                  <a:cxn ang="0">
                    <a:pos x="0" y="59"/>
                  </a:cxn>
                </a:cxnLst>
                <a:rect l="0" t="0" r="r" b="b"/>
                <a:pathLst>
                  <a:path w="3764" h="414">
                    <a:moveTo>
                      <a:pt x="3764" y="207"/>
                    </a:moveTo>
                    <a:lnTo>
                      <a:pt x="3705" y="268"/>
                    </a:lnTo>
                    <a:lnTo>
                      <a:pt x="3676" y="268"/>
                    </a:lnTo>
                    <a:lnTo>
                      <a:pt x="3645" y="295"/>
                    </a:lnTo>
                    <a:lnTo>
                      <a:pt x="3615" y="295"/>
                    </a:lnTo>
                    <a:lnTo>
                      <a:pt x="3557" y="325"/>
                    </a:lnTo>
                    <a:lnTo>
                      <a:pt x="3526" y="355"/>
                    </a:lnTo>
                    <a:lnTo>
                      <a:pt x="3496" y="355"/>
                    </a:lnTo>
                    <a:lnTo>
                      <a:pt x="3469" y="386"/>
                    </a:lnTo>
                    <a:lnTo>
                      <a:pt x="3408" y="386"/>
                    </a:lnTo>
                    <a:lnTo>
                      <a:pt x="3378" y="414"/>
                    </a:lnTo>
                    <a:lnTo>
                      <a:pt x="3350" y="386"/>
                    </a:lnTo>
                    <a:lnTo>
                      <a:pt x="3259" y="386"/>
                    </a:lnTo>
                    <a:lnTo>
                      <a:pt x="3231" y="355"/>
                    </a:lnTo>
                    <a:lnTo>
                      <a:pt x="3053" y="355"/>
                    </a:lnTo>
                    <a:lnTo>
                      <a:pt x="3023" y="386"/>
                    </a:lnTo>
                    <a:lnTo>
                      <a:pt x="2964" y="386"/>
                    </a:lnTo>
                    <a:lnTo>
                      <a:pt x="2934" y="414"/>
                    </a:lnTo>
                    <a:lnTo>
                      <a:pt x="2903" y="414"/>
                    </a:lnTo>
                    <a:lnTo>
                      <a:pt x="2846" y="386"/>
                    </a:lnTo>
                    <a:lnTo>
                      <a:pt x="2785" y="386"/>
                    </a:lnTo>
                    <a:lnTo>
                      <a:pt x="2727" y="325"/>
                    </a:lnTo>
                    <a:lnTo>
                      <a:pt x="2696" y="355"/>
                    </a:lnTo>
                    <a:lnTo>
                      <a:pt x="2609" y="355"/>
                    </a:lnTo>
                    <a:lnTo>
                      <a:pt x="2578" y="325"/>
                    </a:lnTo>
                    <a:lnTo>
                      <a:pt x="2548" y="325"/>
                    </a:lnTo>
                    <a:lnTo>
                      <a:pt x="2489" y="268"/>
                    </a:lnTo>
                    <a:lnTo>
                      <a:pt x="2402" y="268"/>
                    </a:lnTo>
                    <a:lnTo>
                      <a:pt x="2371" y="295"/>
                    </a:lnTo>
                    <a:lnTo>
                      <a:pt x="2341" y="295"/>
                    </a:lnTo>
                    <a:lnTo>
                      <a:pt x="2252" y="207"/>
                    </a:lnTo>
                    <a:lnTo>
                      <a:pt x="2252" y="177"/>
                    </a:lnTo>
                    <a:lnTo>
                      <a:pt x="2222" y="148"/>
                    </a:lnTo>
                    <a:lnTo>
                      <a:pt x="2134" y="148"/>
                    </a:lnTo>
                    <a:lnTo>
                      <a:pt x="2104" y="177"/>
                    </a:lnTo>
                    <a:lnTo>
                      <a:pt x="2074" y="148"/>
                    </a:lnTo>
                    <a:lnTo>
                      <a:pt x="2016" y="148"/>
                    </a:lnTo>
                    <a:lnTo>
                      <a:pt x="1986" y="118"/>
                    </a:lnTo>
                    <a:lnTo>
                      <a:pt x="1986" y="89"/>
                    </a:lnTo>
                    <a:lnTo>
                      <a:pt x="1956" y="59"/>
                    </a:lnTo>
                    <a:lnTo>
                      <a:pt x="1986" y="30"/>
                    </a:lnTo>
                    <a:lnTo>
                      <a:pt x="1956" y="30"/>
                    </a:lnTo>
                    <a:lnTo>
                      <a:pt x="1927" y="0"/>
                    </a:lnTo>
                    <a:lnTo>
                      <a:pt x="1927" y="30"/>
                    </a:lnTo>
                    <a:lnTo>
                      <a:pt x="1897" y="59"/>
                    </a:lnTo>
                    <a:lnTo>
                      <a:pt x="1572" y="59"/>
                    </a:lnTo>
                    <a:lnTo>
                      <a:pt x="1541" y="30"/>
                    </a:lnTo>
                    <a:lnTo>
                      <a:pt x="1483" y="30"/>
                    </a:lnTo>
                    <a:lnTo>
                      <a:pt x="1453" y="59"/>
                    </a:lnTo>
                    <a:lnTo>
                      <a:pt x="1392" y="59"/>
                    </a:lnTo>
                    <a:lnTo>
                      <a:pt x="1365" y="89"/>
                    </a:lnTo>
                    <a:lnTo>
                      <a:pt x="1304" y="89"/>
                    </a:lnTo>
                    <a:lnTo>
                      <a:pt x="1274" y="118"/>
                    </a:lnTo>
                    <a:lnTo>
                      <a:pt x="1246" y="118"/>
                    </a:lnTo>
                    <a:lnTo>
                      <a:pt x="1215" y="148"/>
                    </a:lnTo>
                    <a:lnTo>
                      <a:pt x="1186" y="148"/>
                    </a:lnTo>
                    <a:lnTo>
                      <a:pt x="1156" y="177"/>
                    </a:lnTo>
                    <a:lnTo>
                      <a:pt x="1127" y="177"/>
                    </a:lnTo>
                    <a:lnTo>
                      <a:pt x="1097" y="207"/>
                    </a:lnTo>
                    <a:lnTo>
                      <a:pt x="1067" y="207"/>
                    </a:lnTo>
                    <a:lnTo>
                      <a:pt x="1037" y="237"/>
                    </a:lnTo>
                    <a:lnTo>
                      <a:pt x="1008" y="237"/>
                    </a:lnTo>
                    <a:lnTo>
                      <a:pt x="979" y="268"/>
                    </a:lnTo>
                    <a:lnTo>
                      <a:pt x="949" y="268"/>
                    </a:lnTo>
                    <a:lnTo>
                      <a:pt x="979" y="295"/>
                    </a:lnTo>
                    <a:lnTo>
                      <a:pt x="919" y="355"/>
                    </a:lnTo>
                    <a:lnTo>
                      <a:pt x="772" y="355"/>
                    </a:lnTo>
                    <a:lnTo>
                      <a:pt x="772" y="325"/>
                    </a:lnTo>
                    <a:lnTo>
                      <a:pt x="681" y="325"/>
                    </a:lnTo>
                    <a:lnTo>
                      <a:pt x="653" y="295"/>
                    </a:lnTo>
                    <a:lnTo>
                      <a:pt x="623" y="325"/>
                    </a:lnTo>
                    <a:lnTo>
                      <a:pt x="444" y="325"/>
                    </a:lnTo>
                    <a:lnTo>
                      <a:pt x="416" y="295"/>
                    </a:lnTo>
                    <a:lnTo>
                      <a:pt x="355" y="295"/>
                    </a:lnTo>
                    <a:lnTo>
                      <a:pt x="326" y="325"/>
                    </a:lnTo>
                    <a:lnTo>
                      <a:pt x="298" y="295"/>
                    </a:lnTo>
                    <a:lnTo>
                      <a:pt x="267" y="295"/>
                    </a:lnTo>
                    <a:lnTo>
                      <a:pt x="237" y="268"/>
                    </a:lnTo>
                    <a:lnTo>
                      <a:pt x="178" y="268"/>
                    </a:lnTo>
                    <a:lnTo>
                      <a:pt x="149" y="237"/>
                    </a:lnTo>
                    <a:lnTo>
                      <a:pt x="119" y="237"/>
                    </a:lnTo>
                    <a:lnTo>
                      <a:pt x="89" y="207"/>
                    </a:lnTo>
                    <a:lnTo>
                      <a:pt x="60" y="207"/>
                    </a:lnTo>
                    <a:lnTo>
                      <a:pt x="30" y="177"/>
                    </a:lnTo>
                    <a:lnTo>
                      <a:pt x="30" y="148"/>
                    </a:lnTo>
                    <a:lnTo>
                      <a:pt x="0" y="118"/>
                    </a:lnTo>
                    <a:lnTo>
                      <a:pt x="30" y="89"/>
                    </a:lnTo>
                    <a:lnTo>
                      <a:pt x="0" y="59"/>
                    </a:lnTo>
                  </a:path>
                </a:pathLst>
              </a:custGeom>
              <a:noFill/>
              <a:ln w="1588">
                <a:solidFill>
                  <a:srgbClr val="000000"/>
                </a:solidFill>
                <a:prstDash val="solid"/>
                <a:round/>
                <a:headEnd/>
                <a:tailEnd/>
              </a:ln>
            </p:spPr>
            <p:txBody>
              <a:bodyPr/>
              <a:lstStyle/>
              <a:p>
                <a:endParaRPr lang="en-GB"/>
              </a:p>
            </p:txBody>
          </p:sp>
          <p:sp>
            <p:nvSpPr>
              <p:cNvPr id="23763" name="Freeform 211"/>
              <p:cNvSpPr>
                <a:spLocks/>
              </p:cNvSpPr>
              <p:nvPr/>
            </p:nvSpPr>
            <p:spPr bwMode="auto">
              <a:xfrm>
                <a:off x="5257" y="3060"/>
                <a:ext cx="460" cy="148"/>
              </a:xfrm>
              <a:custGeom>
                <a:avLst/>
                <a:gdLst/>
                <a:ahLst/>
                <a:cxnLst>
                  <a:cxn ang="0">
                    <a:pos x="1839" y="593"/>
                  </a:cxn>
                  <a:cxn ang="0">
                    <a:pos x="1779" y="534"/>
                  </a:cxn>
                  <a:cxn ang="0">
                    <a:pos x="1690" y="534"/>
                  </a:cxn>
                  <a:cxn ang="0">
                    <a:pos x="1661" y="504"/>
                  </a:cxn>
                  <a:cxn ang="0">
                    <a:pos x="1630" y="504"/>
                  </a:cxn>
                  <a:cxn ang="0">
                    <a:pos x="1602" y="474"/>
                  </a:cxn>
                  <a:cxn ang="0">
                    <a:pos x="1602" y="386"/>
                  </a:cxn>
                  <a:cxn ang="0">
                    <a:pos x="1572" y="356"/>
                  </a:cxn>
                  <a:cxn ang="0">
                    <a:pos x="1483" y="356"/>
                  </a:cxn>
                  <a:cxn ang="0">
                    <a:pos x="1423" y="297"/>
                  </a:cxn>
                  <a:cxn ang="0">
                    <a:pos x="1334" y="297"/>
                  </a:cxn>
                  <a:cxn ang="0">
                    <a:pos x="1334" y="325"/>
                  </a:cxn>
                  <a:cxn ang="0">
                    <a:pos x="1304" y="297"/>
                  </a:cxn>
                  <a:cxn ang="0">
                    <a:pos x="1216" y="297"/>
                  </a:cxn>
                  <a:cxn ang="0">
                    <a:pos x="1186" y="325"/>
                  </a:cxn>
                  <a:cxn ang="0">
                    <a:pos x="1127" y="325"/>
                  </a:cxn>
                  <a:cxn ang="0">
                    <a:pos x="1097" y="356"/>
                  </a:cxn>
                  <a:cxn ang="0">
                    <a:pos x="1067" y="356"/>
                  </a:cxn>
                  <a:cxn ang="0">
                    <a:pos x="1039" y="325"/>
                  </a:cxn>
                  <a:cxn ang="0">
                    <a:pos x="1067" y="297"/>
                  </a:cxn>
                  <a:cxn ang="0">
                    <a:pos x="1039" y="268"/>
                  </a:cxn>
                  <a:cxn ang="0">
                    <a:pos x="1009" y="268"/>
                  </a:cxn>
                  <a:cxn ang="0">
                    <a:pos x="979" y="238"/>
                  </a:cxn>
                  <a:cxn ang="0">
                    <a:pos x="890" y="238"/>
                  </a:cxn>
                  <a:cxn ang="0">
                    <a:pos x="860" y="207"/>
                  </a:cxn>
                  <a:cxn ang="0">
                    <a:pos x="830" y="207"/>
                  </a:cxn>
                  <a:cxn ang="0">
                    <a:pos x="772" y="149"/>
                  </a:cxn>
                  <a:cxn ang="0">
                    <a:pos x="683" y="149"/>
                  </a:cxn>
                  <a:cxn ang="0">
                    <a:pos x="653" y="118"/>
                  </a:cxn>
                  <a:cxn ang="0">
                    <a:pos x="593" y="118"/>
                  </a:cxn>
                  <a:cxn ang="0">
                    <a:pos x="565" y="149"/>
                  </a:cxn>
                  <a:cxn ang="0">
                    <a:pos x="505" y="149"/>
                  </a:cxn>
                  <a:cxn ang="0">
                    <a:pos x="446" y="118"/>
                  </a:cxn>
                  <a:cxn ang="0">
                    <a:pos x="386" y="118"/>
                  </a:cxn>
                  <a:cxn ang="0">
                    <a:pos x="356" y="89"/>
                  </a:cxn>
                  <a:cxn ang="0">
                    <a:pos x="298" y="89"/>
                  </a:cxn>
                  <a:cxn ang="0">
                    <a:pos x="267" y="61"/>
                  </a:cxn>
                  <a:cxn ang="0">
                    <a:pos x="237" y="61"/>
                  </a:cxn>
                  <a:cxn ang="0">
                    <a:pos x="210" y="31"/>
                  </a:cxn>
                  <a:cxn ang="0">
                    <a:pos x="91" y="31"/>
                  </a:cxn>
                  <a:cxn ang="0">
                    <a:pos x="60" y="0"/>
                  </a:cxn>
                  <a:cxn ang="0">
                    <a:pos x="30" y="0"/>
                  </a:cxn>
                  <a:cxn ang="0">
                    <a:pos x="0" y="31"/>
                  </a:cxn>
                  <a:cxn ang="0">
                    <a:pos x="0" y="89"/>
                  </a:cxn>
                </a:cxnLst>
                <a:rect l="0" t="0" r="r" b="b"/>
                <a:pathLst>
                  <a:path w="1839" h="593">
                    <a:moveTo>
                      <a:pt x="1839" y="593"/>
                    </a:moveTo>
                    <a:lnTo>
                      <a:pt x="1779" y="534"/>
                    </a:lnTo>
                    <a:lnTo>
                      <a:pt x="1690" y="534"/>
                    </a:lnTo>
                    <a:lnTo>
                      <a:pt x="1661" y="504"/>
                    </a:lnTo>
                    <a:lnTo>
                      <a:pt x="1630" y="504"/>
                    </a:lnTo>
                    <a:lnTo>
                      <a:pt x="1602" y="474"/>
                    </a:lnTo>
                    <a:lnTo>
                      <a:pt x="1602" y="386"/>
                    </a:lnTo>
                    <a:lnTo>
                      <a:pt x="1572" y="356"/>
                    </a:lnTo>
                    <a:lnTo>
                      <a:pt x="1483" y="356"/>
                    </a:lnTo>
                    <a:lnTo>
                      <a:pt x="1423" y="297"/>
                    </a:lnTo>
                    <a:lnTo>
                      <a:pt x="1334" y="297"/>
                    </a:lnTo>
                    <a:lnTo>
                      <a:pt x="1334" y="325"/>
                    </a:lnTo>
                    <a:lnTo>
                      <a:pt x="1304" y="297"/>
                    </a:lnTo>
                    <a:lnTo>
                      <a:pt x="1216" y="297"/>
                    </a:lnTo>
                    <a:lnTo>
                      <a:pt x="1186" y="325"/>
                    </a:lnTo>
                    <a:lnTo>
                      <a:pt x="1127" y="325"/>
                    </a:lnTo>
                    <a:lnTo>
                      <a:pt x="1097" y="356"/>
                    </a:lnTo>
                    <a:lnTo>
                      <a:pt x="1067" y="356"/>
                    </a:lnTo>
                    <a:lnTo>
                      <a:pt x="1039" y="325"/>
                    </a:lnTo>
                    <a:lnTo>
                      <a:pt x="1067" y="297"/>
                    </a:lnTo>
                    <a:lnTo>
                      <a:pt x="1039" y="268"/>
                    </a:lnTo>
                    <a:lnTo>
                      <a:pt x="1009" y="268"/>
                    </a:lnTo>
                    <a:lnTo>
                      <a:pt x="979" y="238"/>
                    </a:lnTo>
                    <a:lnTo>
                      <a:pt x="890" y="238"/>
                    </a:lnTo>
                    <a:lnTo>
                      <a:pt x="860" y="207"/>
                    </a:lnTo>
                    <a:lnTo>
                      <a:pt x="830" y="207"/>
                    </a:lnTo>
                    <a:lnTo>
                      <a:pt x="772" y="149"/>
                    </a:lnTo>
                    <a:lnTo>
                      <a:pt x="683" y="149"/>
                    </a:lnTo>
                    <a:lnTo>
                      <a:pt x="653" y="118"/>
                    </a:lnTo>
                    <a:lnTo>
                      <a:pt x="593" y="118"/>
                    </a:lnTo>
                    <a:lnTo>
                      <a:pt x="565" y="149"/>
                    </a:lnTo>
                    <a:lnTo>
                      <a:pt x="505" y="149"/>
                    </a:lnTo>
                    <a:lnTo>
                      <a:pt x="446" y="118"/>
                    </a:lnTo>
                    <a:lnTo>
                      <a:pt x="386" y="118"/>
                    </a:lnTo>
                    <a:lnTo>
                      <a:pt x="356" y="89"/>
                    </a:lnTo>
                    <a:lnTo>
                      <a:pt x="298" y="89"/>
                    </a:lnTo>
                    <a:lnTo>
                      <a:pt x="267" y="61"/>
                    </a:lnTo>
                    <a:lnTo>
                      <a:pt x="237" y="61"/>
                    </a:lnTo>
                    <a:lnTo>
                      <a:pt x="210" y="31"/>
                    </a:lnTo>
                    <a:lnTo>
                      <a:pt x="91" y="31"/>
                    </a:lnTo>
                    <a:lnTo>
                      <a:pt x="60" y="0"/>
                    </a:lnTo>
                    <a:lnTo>
                      <a:pt x="30" y="0"/>
                    </a:lnTo>
                    <a:lnTo>
                      <a:pt x="0" y="31"/>
                    </a:lnTo>
                    <a:lnTo>
                      <a:pt x="0" y="89"/>
                    </a:lnTo>
                  </a:path>
                </a:pathLst>
              </a:custGeom>
              <a:noFill/>
              <a:ln w="1588">
                <a:solidFill>
                  <a:srgbClr val="000000"/>
                </a:solidFill>
                <a:prstDash val="solid"/>
                <a:round/>
                <a:headEnd/>
                <a:tailEnd/>
              </a:ln>
            </p:spPr>
            <p:txBody>
              <a:bodyPr/>
              <a:lstStyle/>
              <a:p>
                <a:endParaRPr lang="en-GB"/>
              </a:p>
            </p:txBody>
          </p:sp>
          <p:sp>
            <p:nvSpPr>
              <p:cNvPr id="23764" name="Freeform 212"/>
              <p:cNvSpPr>
                <a:spLocks/>
              </p:cNvSpPr>
              <p:nvPr/>
            </p:nvSpPr>
            <p:spPr bwMode="auto">
              <a:xfrm>
                <a:off x="5257" y="3082"/>
                <a:ext cx="134" cy="155"/>
              </a:xfrm>
              <a:custGeom>
                <a:avLst/>
                <a:gdLst/>
                <a:ahLst/>
                <a:cxnLst>
                  <a:cxn ang="0">
                    <a:pos x="0" y="0"/>
                  </a:cxn>
                  <a:cxn ang="0">
                    <a:pos x="30" y="0"/>
                  </a:cxn>
                  <a:cxn ang="0">
                    <a:pos x="91" y="60"/>
                  </a:cxn>
                  <a:cxn ang="0">
                    <a:pos x="119" y="60"/>
                  </a:cxn>
                  <a:cxn ang="0">
                    <a:pos x="149" y="90"/>
                  </a:cxn>
                  <a:cxn ang="0">
                    <a:pos x="237" y="90"/>
                  </a:cxn>
                  <a:cxn ang="0">
                    <a:pos x="298" y="149"/>
                  </a:cxn>
                  <a:cxn ang="0">
                    <a:pos x="298" y="179"/>
                  </a:cxn>
                  <a:cxn ang="0">
                    <a:pos x="328" y="179"/>
                  </a:cxn>
                  <a:cxn ang="0">
                    <a:pos x="356" y="208"/>
                  </a:cxn>
                  <a:cxn ang="0">
                    <a:pos x="386" y="208"/>
                  </a:cxn>
                  <a:cxn ang="0">
                    <a:pos x="446" y="267"/>
                  </a:cxn>
                  <a:cxn ang="0">
                    <a:pos x="446" y="327"/>
                  </a:cxn>
                  <a:cxn ang="0">
                    <a:pos x="505" y="385"/>
                  </a:cxn>
                  <a:cxn ang="0">
                    <a:pos x="505" y="445"/>
                  </a:cxn>
                  <a:cxn ang="0">
                    <a:pos x="535" y="474"/>
                  </a:cxn>
                  <a:cxn ang="0">
                    <a:pos x="535" y="563"/>
                  </a:cxn>
                  <a:cxn ang="0">
                    <a:pos x="505" y="592"/>
                  </a:cxn>
                  <a:cxn ang="0">
                    <a:pos x="505" y="622"/>
                  </a:cxn>
                </a:cxnLst>
                <a:rect l="0" t="0" r="r" b="b"/>
                <a:pathLst>
                  <a:path w="535" h="622">
                    <a:moveTo>
                      <a:pt x="0" y="0"/>
                    </a:moveTo>
                    <a:lnTo>
                      <a:pt x="30" y="0"/>
                    </a:lnTo>
                    <a:lnTo>
                      <a:pt x="91" y="60"/>
                    </a:lnTo>
                    <a:lnTo>
                      <a:pt x="119" y="60"/>
                    </a:lnTo>
                    <a:lnTo>
                      <a:pt x="149" y="90"/>
                    </a:lnTo>
                    <a:lnTo>
                      <a:pt x="237" y="90"/>
                    </a:lnTo>
                    <a:lnTo>
                      <a:pt x="298" y="149"/>
                    </a:lnTo>
                    <a:lnTo>
                      <a:pt x="298" y="179"/>
                    </a:lnTo>
                    <a:lnTo>
                      <a:pt x="328" y="179"/>
                    </a:lnTo>
                    <a:lnTo>
                      <a:pt x="356" y="208"/>
                    </a:lnTo>
                    <a:lnTo>
                      <a:pt x="386" y="208"/>
                    </a:lnTo>
                    <a:lnTo>
                      <a:pt x="446" y="267"/>
                    </a:lnTo>
                    <a:lnTo>
                      <a:pt x="446" y="327"/>
                    </a:lnTo>
                    <a:lnTo>
                      <a:pt x="505" y="385"/>
                    </a:lnTo>
                    <a:lnTo>
                      <a:pt x="505" y="445"/>
                    </a:lnTo>
                    <a:lnTo>
                      <a:pt x="535" y="474"/>
                    </a:lnTo>
                    <a:lnTo>
                      <a:pt x="535" y="563"/>
                    </a:lnTo>
                    <a:lnTo>
                      <a:pt x="505" y="592"/>
                    </a:lnTo>
                    <a:lnTo>
                      <a:pt x="505" y="622"/>
                    </a:lnTo>
                  </a:path>
                </a:pathLst>
              </a:custGeom>
              <a:noFill/>
              <a:ln w="1588">
                <a:solidFill>
                  <a:srgbClr val="000000"/>
                </a:solidFill>
                <a:prstDash val="solid"/>
                <a:round/>
                <a:headEnd/>
                <a:tailEnd/>
              </a:ln>
            </p:spPr>
            <p:txBody>
              <a:bodyPr/>
              <a:lstStyle/>
              <a:p>
                <a:endParaRPr lang="en-GB"/>
              </a:p>
            </p:txBody>
          </p:sp>
          <p:sp>
            <p:nvSpPr>
              <p:cNvPr id="23765" name="Freeform 213"/>
              <p:cNvSpPr>
                <a:spLocks/>
              </p:cNvSpPr>
              <p:nvPr/>
            </p:nvSpPr>
            <p:spPr bwMode="auto">
              <a:xfrm>
                <a:off x="5384" y="3230"/>
                <a:ext cx="133" cy="44"/>
              </a:xfrm>
              <a:custGeom>
                <a:avLst/>
                <a:gdLst/>
                <a:ahLst/>
                <a:cxnLst>
                  <a:cxn ang="0">
                    <a:pos x="534" y="178"/>
                  </a:cxn>
                  <a:cxn ang="0">
                    <a:pos x="534" y="148"/>
                  </a:cxn>
                  <a:cxn ang="0">
                    <a:pos x="504" y="118"/>
                  </a:cxn>
                  <a:cxn ang="0">
                    <a:pos x="474" y="148"/>
                  </a:cxn>
                  <a:cxn ang="0">
                    <a:pos x="444" y="118"/>
                  </a:cxn>
                  <a:cxn ang="0">
                    <a:pos x="474" y="91"/>
                  </a:cxn>
                  <a:cxn ang="0">
                    <a:pos x="415" y="91"/>
                  </a:cxn>
                  <a:cxn ang="0">
                    <a:pos x="355" y="30"/>
                  </a:cxn>
                  <a:cxn ang="0">
                    <a:pos x="325" y="30"/>
                  </a:cxn>
                  <a:cxn ang="0">
                    <a:pos x="355" y="0"/>
                  </a:cxn>
                  <a:cxn ang="0">
                    <a:pos x="267" y="0"/>
                  </a:cxn>
                  <a:cxn ang="0">
                    <a:pos x="267" y="60"/>
                  </a:cxn>
                  <a:cxn ang="0">
                    <a:pos x="237" y="60"/>
                  </a:cxn>
                  <a:cxn ang="0">
                    <a:pos x="207" y="30"/>
                  </a:cxn>
                  <a:cxn ang="0">
                    <a:pos x="88" y="30"/>
                  </a:cxn>
                  <a:cxn ang="0">
                    <a:pos x="60" y="60"/>
                  </a:cxn>
                  <a:cxn ang="0">
                    <a:pos x="60" y="30"/>
                  </a:cxn>
                  <a:cxn ang="0">
                    <a:pos x="0" y="30"/>
                  </a:cxn>
                </a:cxnLst>
                <a:rect l="0" t="0" r="r" b="b"/>
                <a:pathLst>
                  <a:path w="534" h="178">
                    <a:moveTo>
                      <a:pt x="534" y="178"/>
                    </a:moveTo>
                    <a:lnTo>
                      <a:pt x="534" y="148"/>
                    </a:lnTo>
                    <a:lnTo>
                      <a:pt x="504" y="118"/>
                    </a:lnTo>
                    <a:lnTo>
                      <a:pt x="474" y="148"/>
                    </a:lnTo>
                    <a:lnTo>
                      <a:pt x="444" y="118"/>
                    </a:lnTo>
                    <a:lnTo>
                      <a:pt x="474" y="91"/>
                    </a:lnTo>
                    <a:lnTo>
                      <a:pt x="415" y="91"/>
                    </a:lnTo>
                    <a:lnTo>
                      <a:pt x="355" y="30"/>
                    </a:lnTo>
                    <a:lnTo>
                      <a:pt x="325" y="30"/>
                    </a:lnTo>
                    <a:lnTo>
                      <a:pt x="355" y="0"/>
                    </a:lnTo>
                    <a:lnTo>
                      <a:pt x="267" y="0"/>
                    </a:lnTo>
                    <a:lnTo>
                      <a:pt x="267" y="60"/>
                    </a:lnTo>
                    <a:lnTo>
                      <a:pt x="237" y="60"/>
                    </a:lnTo>
                    <a:lnTo>
                      <a:pt x="207" y="30"/>
                    </a:lnTo>
                    <a:lnTo>
                      <a:pt x="88" y="30"/>
                    </a:lnTo>
                    <a:lnTo>
                      <a:pt x="60" y="60"/>
                    </a:lnTo>
                    <a:lnTo>
                      <a:pt x="60" y="30"/>
                    </a:lnTo>
                    <a:lnTo>
                      <a:pt x="0" y="30"/>
                    </a:lnTo>
                  </a:path>
                </a:pathLst>
              </a:custGeom>
              <a:noFill/>
              <a:ln w="1588">
                <a:solidFill>
                  <a:srgbClr val="000000"/>
                </a:solidFill>
                <a:prstDash val="solid"/>
                <a:round/>
                <a:headEnd/>
                <a:tailEnd/>
              </a:ln>
            </p:spPr>
            <p:txBody>
              <a:bodyPr/>
              <a:lstStyle/>
              <a:p>
                <a:endParaRPr lang="en-GB"/>
              </a:p>
            </p:txBody>
          </p:sp>
          <p:sp>
            <p:nvSpPr>
              <p:cNvPr id="23766" name="Freeform 214"/>
              <p:cNvSpPr>
                <a:spLocks/>
              </p:cNvSpPr>
              <p:nvPr/>
            </p:nvSpPr>
            <p:spPr bwMode="auto">
              <a:xfrm>
                <a:off x="5517" y="3274"/>
                <a:ext cx="104" cy="111"/>
              </a:xfrm>
              <a:custGeom>
                <a:avLst/>
                <a:gdLst/>
                <a:ahLst/>
                <a:cxnLst>
                  <a:cxn ang="0">
                    <a:pos x="415" y="444"/>
                  </a:cxn>
                  <a:cxn ang="0">
                    <a:pos x="326" y="356"/>
                  </a:cxn>
                  <a:cxn ang="0">
                    <a:pos x="177" y="356"/>
                  </a:cxn>
                  <a:cxn ang="0">
                    <a:pos x="147" y="326"/>
                  </a:cxn>
                  <a:cxn ang="0">
                    <a:pos x="119" y="326"/>
                  </a:cxn>
                  <a:cxn ang="0">
                    <a:pos x="119" y="268"/>
                  </a:cxn>
                  <a:cxn ang="0">
                    <a:pos x="88" y="238"/>
                  </a:cxn>
                  <a:cxn ang="0">
                    <a:pos x="88" y="149"/>
                  </a:cxn>
                  <a:cxn ang="0">
                    <a:pos x="119" y="149"/>
                  </a:cxn>
                  <a:cxn ang="0">
                    <a:pos x="119" y="119"/>
                  </a:cxn>
                  <a:cxn ang="0">
                    <a:pos x="88" y="88"/>
                  </a:cxn>
                  <a:cxn ang="0">
                    <a:pos x="88" y="59"/>
                  </a:cxn>
                  <a:cxn ang="0">
                    <a:pos x="28" y="0"/>
                  </a:cxn>
                  <a:cxn ang="0">
                    <a:pos x="0" y="0"/>
                  </a:cxn>
                </a:cxnLst>
                <a:rect l="0" t="0" r="r" b="b"/>
                <a:pathLst>
                  <a:path w="415" h="444">
                    <a:moveTo>
                      <a:pt x="415" y="444"/>
                    </a:moveTo>
                    <a:lnTo>
                      <a:pt x="326" y="356"/>
                    </a:lnTo>
                    <a:lnTo>
                      <a:pt x="177" y="356"/>
                    </a:lnTo>
                    <a:lnTo>
                      <a:pt x="147" y="326"/>
                    </a:lnTo>
                    <a:lnTo>
                      <a:pt x="119" y="326"/>
                    </a:lnTo>
                    <a:lnTo>
                      <a:pt x="119" y="268"/>
                    </a:lnTo>
                    <a:lnTo>
                      <a:pt x="88" y="238"/>
                    </a:lnTo>
                    <a:lnTo>
                      <a:pt x="88" y="149"/>
                    </a:lnTo>
                    <a:lnTo>
                      <a:pt x="119" y="149"/>
                    </a:lnTo>
                    <a:lnTo>
                      <a:pt x="119" y="119"/>
                    </a:lnTo>
                    <a:lnTo>
                      <a:pt x="88" y="88"/>
                    </a:lnTo>
                    <a:lnTo>
                      <a:pt x="88" y="59"/>
                    </a:lnTo>
                    <a:lnTo>
                      <a:pt x="28" y="0"/>
                    </a:lnTo>
                    <a:lnTo>
                      <a:pt x="0" y="0"/>
                    </a:lnTo>
                  </a:path>
                </a:pathLst>
              </a:custGeom>
              <a:noFill/>
              <a:ln w="1588">
                <a:solidFill>
                  <a:srgbClr val="000000"/>
                </a:solidFill>
                <a:prstDash val="solid"/>
                <a:round/>
                <a:headEnd/>
                <a:tailEnd/>
              </a:ln>
            </p:spPr>
            <p:txBody>
              <a:bodyPr/>
              <a:lstStyle/>
              <a:p>
                <a:endParaRPr lang="en-GB"/>
              </a:p>
            </p:txBody>
          </p:sp>
          <p:sp>
            <p:nvSpPr>
              <p:cNvPr id="23767" name="Freeform 215"/>
              <p:cNvSpPr>
                <a:spLocks/>
              </p:cNvSpPr>
              <p:nvPr/>
            </p:nvSpPr>
            <p:spPr bwMode="auto">
              <a:xfrm>
                <a:off x="5517" y="3252"/>
                <a:ext cx="111" cy="22"/>
              </a:xfrm>
              <a:custGeom>
                <a:avLst/>
                <a:gdLst/>
                <a:ahLst/>
                <a:cxnLst>
                  <a:cxn ang="0">
                    <a:pos x="444" y="0"/>
                  </a:cxn>
                  <a:cxn ang="0">
                    <a:pos x="415" y="0"/>
                  </a:cxn>
                  <a:cxn ang="0">
                    <a:pos x="415" y="27"/>
                  </a:cxn>
                  <a:cxn ang="0">
                    <a:pos x="295" y="27"/>
                  </a:cxn>
                  <a:cxn ang="0">
                    <a:pos x="265" y="57"/>
                  </a:cxn>
                  <a:cxn ang="0">
                    <a:pos x="237" y="57"/>
                  </a:cxn>
                  <a:cxn ang="0">
                    <a:pos x="208" y="27"/>
                  </a:cxn>
                  <a:cxn ang="0">
                    <a:pos x="177" y="57"/>
                  </a:cxn>
                  <a:cxn ang="0">
                    <a:pos x="88" y="57"/>
                  </a:cxn>
                  <a:cxn ang="0">
                    <a:pos x="88" y="87"/>
                  </a:cxn>
                  <a:cxn ang="0">
                    <a:pos x="58" y="57"/>
                  </a:cxn>
                  <a:cxn ang="0">
                    <a:pos x="28" y="57"/>
                  </a:cxn>
                  <a:cxn ang="0">
                    <a:pos x="0" y="87"/>
                  </a:cxn>
                </a:cxnLst>
                <a:rect l="0" t="0" r="r" b="b"/>
                <a:pathLst>
                  <a:path w="444" h="87">
                    <a:moveTo>
                      <a:pt x="444" y="0"/>
                    </a:moveTo>
                    <a:lnTo>
                      <a:pt x="415" y="0"/>
                    </a:lnTo>
                    <a:lnTo>
                      <a:pt x="415" y="27"/>
                    </a:lnTo>
                    <a:lnTo>
                      <a:pt x="295" y="27"/>
                    </a:lnTo>
                    <a:lnTo>
                      <a:pt x="265" y="57"/>
                    </a:lnTo>
                    <a:lnTo>
                      <a:pt x="237" y="57"/>
                    </a:lnTo>
                    <a:lnTo>
                      <a:pt x="208" y="27"/>
                    </a:lnTo>
                    <a:lnTo>
                      <a:pt x="177" y="57"/>
                    </a:lnTo>
                    <a:lnTo>
                      <a:pt x="88" y="57"/>
                    </a:lnTo>
                    <a:lnTo>
                      <a:pt x="88" y="87"/>
                    </a:lnTo>
                    <a:lnTo>
                      <a:pt x="58" y="57"/>
                    </a:lnTo>
                    <a:lnTo>
                      <a:pt x="28" y="57"/>
                    </a:lnTo>
                    <a:lnTo>
                      <a:pt x="0" y="87"/>
                    </a:lnTo>
                  </a:path>
                </a:pathLst>
              </a:custGeom>
              <a:noFill/>
              <a:ln w="1588">
                <a:solidFill>
                  <a:srgbClr val="000000"/>
                </a:solidFill>
                <a:prstDash val="solid"/>
                <a:round/>
                <a:headEnd/>
                <a:tailEnd/>
              </a:ln>
            </p:spPr>
            <p:txBody>
              <a:bodyPr/>
              <a:lstStyle/>
              <a:p>
                <a:endParaRPr lang="en-GB"/>
              </a:p>
            </p:txBody>
          </p:sp>
          <p:sp>
            <p:nvSpPr>
              <p:cNvPr id="23768" name="Freeform 216"/>
              <p:cNvSpPr>
                <a:spLocks/>
              </p:cNvSpPr>
              <p:nvPr/>
            </p:nvSpPr>
            <p:spPr bwMode="auto">
              <a:xfrm>
                <a:off x="4309" y="2653"/>
                <a:ext cx="245" cy="177"/>
              </a:xfrm>
              <a:custGeom>
                <a:avLst/>
                <a:gdLst/>
                <a:ahLst/>
                <a:cxnLst>
                  <a:cxn ang="0">
                    <a:pos x="976" y="710"/>
                  </a:cxn>
                  <a:cxn ang="0">
                    <a:pos x="976" y="680"/>
                  </a:cxn>
                  <a:cxn ang="0">
                    <a:pos x="948" y="680"/>
                  </a:cxn>
                  <a:cxn ang="0">
                    <a:pos x="948" y="650"/>
                  </a:cxn>
                  <a:cxn ang="0">
                    <a:pos x="917" y="650"/>
                  </a:cxn>
                  <a:cxn ang="0">
                    <a:pos x="917" y="561"/>
                  </a:cxn>
                  <a:cxn ang="0">
                    <a:pos x="887" y="532"/>
                  </a:cxn>
                  <a:cxn ang="0">
                    <a:pos x="830" y="532"/>
                  </a:cxn>
                  <a:cxn ang="0">
                    <a:pos x="799" y="503"/>
                  </a:cxn>
                  <a:cxn ang="0">
                    <a:pos x="799" y="413"/>
                  </a:cxn>
                  <a:cxn ang="0">
                    <a:pos x="769" y="385"/>
                  </a:cxn>
                  <a:cxn ang="0">
                    <a:pos x="739" y="385"/>
                  </a:cxn>
                  <a:cxn ang="0">
                    <a:pos x="739" y="355"/>
                  </a:cxn>
                  <a:cxn ang="0">
                    <a:pos x="710" y="355"/>
                  </a:cxn>
                  <a:cxn ang="0">
                    <a:pos x="681" y="325"/>
                  </a:cxn>
                  <a:cxn ang="0">
                    <a:pos x="681" y="266"/>
                  </a:cxn>
                  <a:cxn ang="0">
                    <a:pos x="710" y="236"/>
                  </a:cxn>
                  <a:cxn ang="0">
                    <a:pos x="681" y="207"/>
                  </a:cxn>
                  <a:cxn ang="0">
                    <a:pos x="651" y="148"/>
                  </a:cxn>
                  <a:cxn ang="0">
                    <a:pos x="621" y="177"/>
                  </a:cxn>
                  <a:cxn ang="0">
                    <a:pos x="562" y="118"/>
                  </a:cxn>
                  <a:cxn ang="0">
                    <a:pos x="502" y="118"/>
                  </a:cxn>
                  <a:cxn ang="0">
                    <a:pos x="474" y="148"/>
                  </a:cxn>
                  <a:cxn ang="0">
                    <a:pos x="474" y="88"/>
                  </a:cxn>
                  <a:cxn ang="0">
                    <a:pos x="444" y="118"/>
                  </a:cxn>
                  <a:cxn ang="0">
                    <a:pos x="444" y="88"/>
                  </a:cxn>
                  <a:cxn ang="0">
                    <a:pos x="384" y="88"/>
                  </a:cxn>
                  <a:cxn ang="0">
                    <a:pos x="325" y="30"/>
                  </a:cxn>
                  <a:cxn ang="0">
                    <a:pos x="295" y="30"/>
                  </a:cxn>
                  <a:cxn ang="0">
                    <a:pos x="295" y="0"/>
                  </a:cxn>
                  <a:cxn ang="0">
                    <a:pos x="177" y="0"/>
                  </a:cxn>
                  <a:cxn ang="0">
                    <a:pos x="177" y="30"/>
                  </a:cxn>
                  <a:cxn ang="0">
                    <a:pos x="28" y="30"/>
                  </a:cxn>
                  <a:cxn ang="0">
                    <a:pos x="28" y="57"/>
                  </a:cxn>
                  <a:cxn ang="0">
                    <a:pos x="0" y="57"/>
                  </a:cxn>
                </a:cxnLst>
                <a:rect l="0" t="0" r="r" b="b"/>
                <a:pathLst>
                  <a:path w="976" h="710">
                    <a:moveTo>
                      <a:pt x="976" y="710"/>
                    </a:moveTo>
                    <a:lnTo>
                      <a:pt x="976" y="680"/>
                    </a:lnTo>
                    <a:lnTo>
                      <a:pt x="948" y="680"/>
                    </a:lnTo>
                    <a:lnTo>
                      <a:pt x="948" y="650"/>
                    </a:lnTo>
                    <a:lnTo>
                      <a:pt x="917" y="650"/>
                    </a:lnTo>
                    <a:lnTo>
                      <a:pt x="917" y="561"/>
                    </a:lnTo>
                    <a:lnTo>
                      <a:pt x="887" y="532"/>
                    </a:lnTo>
                    <a:lnTo>
                      <a:pt x="830" y="532"/>
                    </a:lnTo>
                    <a:lnTo>
                      <a:pt x="799" y="503"/>
                    </a:lnTo>
                    <a:lnTo>
                      <a:pt x="799" y="413"/>
                    </a:lnTo>
                    <a:lnTo>
                      <a:pt x="769" y="385"/>
                    </a:lnTo>
                    <a:lnTo>
                      <a:pt x="739" y="385"/>
                    </a:lnTo>
                    <a:lnTo>
                      <a:pt x="739" y="355"/>
                    </a:lnTo>
                    <a:lnTo>
                      <a:pt x="710" y="355"/>
                    </a:lnTo>
                    <a:lnTo>
                      <a:pt x="681" y="325"/>
                    </a:lnTo>
                    <a:lnTo>
                      <a:pt x="681" y="266"/>
                    </a:lnTo>
                    <a:lnTo>
                      <a:pt x="710" y="236"/>
                    </a:lnTo>
                    <a:lnTo>
                      <a:pt x="681" y="207"/>
                    </a:lnTo>
                    <a:lnTo>
                      <a:pt x="651" y="148"/>
                    </a:lnTo>
                    <a:lnTo>
                      <a:pt x="621" y="177"/>
                    </a:lnTo>
                    <a:lnTo>
                      <a:pt x="562" y="118"/>
                    </a:lnTo>
                    <a:lnTo>
                      <a:pt x="502" y="118"/>
                    </a:lnTo>
                    <a:lnTo>
                      <a:pt x="474" y="148"/>
                    </a:lnTo>
                    <a:lnTo>
                      <a:pt x="474" y="88"/>
                    </a:lnTo>
                    <a:lnTo>
                      <a:pt x="444" y="118"/>
                    </a:lnTo>
                    <a:lnTo>
                      <a:pt x="444" y="88"/>
                    </a:lnTo>
                    <a:lnTo>
                      <a:pt x="384" y="88"/>
                    </a:lnTo>
                    <a:lnTo>
                      <a:pt x="325" y="30"/>
                    </a:lnTo>
                    <a:lnTo>
                      <a:pt x="295" y="30"/>
                    </a:lnTo>
                    <a:lnTo>
                      <a:pt x="295" y="0"/>
                    </a:lnTo>
                    <a:lnTo>
                      <a:pt x="177" y="0"/>
                    </a:lnTo>
                    <a:lnTo>
                      <a:pt x="177" y="30"/>
                    </a:lnTo>
                    <a:lnTo>
                      <a:pt x="28" y="30"/>
                    </a:lnTo>
                    <a:lnTo>
                      <a:pt x="28" y="57"/>
                    </a:lnTo>
                    <a:lnTo>
                      <a:pt x="0" y="57"/>
                    </a:lnTo>
                  </a:path>
                </a:pathLst>
              </a:custGeom>
              <a:noFill/>
              <a:ln w="1588">
                <a:solidFill>
                  <a:srgbClr val="000000"/>
                </a:solidFill>
                <a:prstDash val="solid"/>
                <a:round/>
                <a:headEnd/>
                <a:tailEnd/>
              </a:ln>
            </p:spPr>
            <p:txBody>
              <a:bodyPr/>
              <a:lstStyle/>
              <a:p>
                <a:endParaRPr lang="en-GB"/>
              </a:p>
            </p:txBody>
          </p:sp>
          <p:sp>
            <p:nvSpPr>
              <p:cNvPr id="23769" name="Freeform 217"/>
              <p:cNvSpPr>
                <a:spLocks/>
              </p:cNvSpPr>
              <p:nvPr/>
            </p:nvSpPr>
            <p:spPr bwMode="auto">
              <a:xfrm>
                <a:off x="4435" y="2815"/>
                <a:ext cx="119" cy="89"/>
              </a:xfrm>
              <a:custGeom>
                <a:avLst/>
                <a:gdLst/>
                <a:ahLst/>
                <a:cxnLst>
                  <a:cxn ang="0">
                    <a:pos x="0" y="355"/>
                  </a:cxn>
                  <a:cxn ang="0">
                    <a:pos x="30" y="327"/>
                  </a:cxn>
                  <a:cxn ang="0">
                    <a:pos x="90" y="327"/>
                  </a:cxn>
                  <a:cxn ang="0">
                    <a:pos x="60" y="297"/>
                  </a:cxn>
                  <a:cxn ang="0">
                    <a:pos x="60" y="267"/>
                  </a:cxn>
                  <a:cxn ang="0">
                    <a:pos x="90" y="267"/>
                  </a:cxn>
                  <a:cxn ang="0">
                    <a:pos x="119" y="237"/>
                  </a:cxn>
                  <a:cxn ang="0">
                    <a:pos x="119" y="209"/>
                  </a:cxn>
                  <a:cxn ang="0">
                    <a:pos x="179" y="148"/>
                  </a:cxn>
                  <a:cxn ang="0">
                    <a:pos x="179" y="60"/>
                  </a:cxn>
                  <a:cxn ang="0">
                    <a:pos x="149" y="60"/>
                  </a:cxn>
                  <a:cxn ang="0">
                    <a:pos x="149" y="30"/>
                  </a:cxn>
                  <a:cxn ang="0">
                    <a:pos x="179" y="30"/>
                  </a:cxn>
                  <a:cxn ang="0">
                    <a:pos x="208" y="0"/>
                  </a:cxn>
                  <a:cxn ang="0">
                    <a:pos x="237" y="0"/>
                  </a:cxn>
                  <a:cxn ang="0">
                    <a:pos x="237" y="60"/>
                  </a:cxn>
                  <a:cxn ang="0">
                    <a:pos x="297" y="0"/>
                  </a:cxn>
                  <a:cxn ang="0">
                    <a:pos x="356" y="60"/>
                  </a:cxn>
                  <a:cxn ang="0">
                    <a:pos x="356" y="30"/>
                  </a:cxn>
                  <a:cxn ang="0">
                    <a:pos x="385" y="30"/>
                  </a:cxn>
                  <a:cxn ang="0">
                    <a:pos x="415" y="60"/>
                  </a:cxn>
                  <a:cxn ang="0">
                    <a:pos x="474" y="60"/>
                  </a:cxn>
                </a:cxnLst>
                <a:rect l="0" t="0" r="r" b="b"/>
                <a:pathLst>
                  <a:path w="474" h="355">
                    <a:moveTo>
                      <a:pt x="0" y="355"/>
                    </a:moveTo>
                    <a:lnTo>
                      <a:pt x="30" y="327"/>
                    </a:lnTo>
                    <a:lnTo>
                      <a:pt x="90" y="327"/>
                    </a:lnTo>
                    <a:lnTo>
                      <a:pt x="60" y="297"/>
                    </a:lnTo>
                    <a:lnTo>
                      <a:pt x="60" y="267"/>
                    </a:lnTo>
                    <a:lnTo>
                      <a:pt x="90" y="267"/>
                    </a:lnTo>
                    <a:lnTo>
                      <a:pt x="119" y="237"/>
                    </a:lnTo>
                    <a:lnTo>
                      <a:pt x="119" y="209"/>
                    </a:lnTo>
                    <a:lnTo>
                      <a:pt x="179" y="148"/>
                    </a:lnTo>
                    <a:lnTo>
                      <a:pt x="179" y="60"/>
                    </a:lnTo>
                    <a:lnTo>
                      <a:pt x="149" y="60"/>
                    </a:lnTo>
                    <a:lnTo>
                      <a:pt x="149" y="30"/>
                    </a:lnTo>
                    <a:lnTo>
                      <a:pt x="179" y="30"/>
                    </a:lnTo>
                    <a:lnTo>
                      <a:pt x="208" y="0"/>
                    </a:lnTo>
                    <a:lnTo>
                      <a:pt x="237" y="0"/>
                    </a:lnTo>
                    <a:lnTo>
                      <a:pt x="237" y="60"/>
                    </a:lnTo>
                    <a:lnTo>
                      <a:pt x="297" y="0"/>
                    </a:lnTo>
                    <a:lnTo>
                      <a:pt x="356" y="60"/>
                    </a:lnTo>
                    <a:lnTo>
                      <a:pt x="356" y="30"/>
                    </a:lnTo>
                    <a:lnTo>
                      <a:pt x="385" y="30"/>
                    </a:lnTo>
                    <a:lnTo>
                      <a:pt x="415" y="60"/>
                    </a:lnTo>
                    <a:lnTo>
                      <a:pt x="474" y="60"/>
                    </a:lnTo>
                  </a:path>
                </a:pathLst>
              </a:custGeom>
              <a:noFill/>
              <a:ln w="1588">
                <a:solidFill>
                  <a:srgbClr val="000000"/>
                </a:solidFill>
                <a:prstDash val="solid"/>
                <a:round/>
                <a:headEnd/>
                <a:tailEnd/>
              </a:ln>
            </p:spPr>
            <p:txBody>
              <a:bodyPr/>
              <a:lstStyle/>
              <a:p>
                <a:endParaRPr lang="en-GB"/>
              </a:p>
            </p:txBody>
          </p:sp>
          <p:sp>
            <p:nvSpPr>
              <p:cNvPr id="23770" name="Freeform 218"/>
              <p:cNvSpPr>
                <a:spLocks/>
              </p:cNvSpPr>
              <p:nvPr/>
            </p:nvSpPr>
            <p:spPr bwMode="auto">
              <a:xfrm>
                <a:off x="4554" y="2830"/>
                <a:ext cx="15" cy="8"/>
              </a:xfrm>
              <a:custGeom>
                <a:avLst/>
                <a:gdLst/>
                <a:ahLst/>
                <a:cxnLst>
                  <a:cxn ang="0">
                    <a:pos x="0" y="0"/>
                  </a:cxn>
                  <a:cxn ang="0">
                    <a:pos x="30" y="31"/>
                  </a:cxn>
                  <a:cxn ang="0">
                    <a:pos x="61" y="31"/>
                  </a:cxn>
                  <a:cxn ang="0">
                    <a:pos x="30" y="0"/>
                  </a:cxn>
                  <a:cxn ang="0">
                    <a:pos x="0" y="0"/>
                  </a:cxn>
                </a:cxnLst>
                <a:rect l="0" t="0" r="r" b="b"/>
                <a:pathLst>
                  <a:path w="61" h="31">
                    <a:moveTo>
                      <a:pt x="0" y="0"/>
                    </a:moveTo>
                    <a:lnTo>
                      <a:pt x="30" y="31"/>
                    </a:lnTo>
                    <a:lnTo>
                      <a:pt x="61" y="31"/>
                    </a:lnTo>
                    <a:lnTo>
                      <a:pt x="30" y="0"/>
                    </a:lnTo>
                    <a:lnTo>
                      <a:pt x="0" y="0"/>
                    </a:lnTo>
                  </a:path>
                </a:pathLst>
              </a:custGeom>
              <a:noFill/>
              <a:ln w="1588">
                <a:solidFill>
                  <a:srgbClr val="000000"/>
                </a:solidFill>
                <a:prstDash val="solid"/>
                <a:round/>
                <a:headEnd/>
                <a:tailEnd/>
              </a:ln>
            </p:spPr>
            <p:txBody>
              <a:bodyPr/>
              <a:lstStyle/>
              <a:p>
                <a:endParaRPr lang="en-GB"/>
              </a:p>
            </p:txBody>
          </p:sp>
          <p:sp>
            <p:nvSpPr>
              <p:cNvPr id="23771" name="Freeform 219"/>
              <p:cNvSpPr>
                <a:spLocks/>
              </p:cNvSpPr>
              <p:nvPr/>
            </p:nvSpPr>
            <p:spPr bwMode="auto">
              <a:xfrm>
                <a:off x="4309" y="2667"/>
                <a:ext cx="126" cy="237"/>
              </a:xfrm>
              <a:custGeom>
                <a:avLst/>
                <a:gdLst/>
                <a:ahLst/>
                <a:cxnLst>
                  <a:cxn ang="0">
                    <a:pos x="502" y="948"/>
                  </a:cxn>
                  <a:cxn ang="0">
                    <a:pos x="474" y="948"/>
                  </a:cxn>
                  <a:cxn ang="0">
                    <a:pos x="474" y="860"/>
                  </a:cxn>
                  <a:cxn ang="0">
                    <a:pos x="444" y="830"/>
                  </a:cxn>
                  <a:cxn ang="0">
                    <a:pos x="444" y="684"/>
                  </a:cxn>
                  <a:cxn ang="0">
                    <a:pos x="474" y="653"/>
                  </a:cxn>
                  <a:cxn ang="0">
                    <a:pos x="474" y="565"/>
                  </a:cxn>
                  <a:cxn ang="0">
                    <a:pos x="444" y="504"/>
                  </a:cxn>
                  <a:cxn ang="0">
                    <a:pos x="414" y="475"/>
                  </a:cxn>
                  <a:cxn ang="0">
                    <a:pos x="414" y="446"/>
                  </a:cxn>
                  <a:cxn ang="0">
                    <a:pos x="384" y="416"/>
                  </a:cxn>
                  <a:cxn ang="0">
                    <a:pos x="355" y="416"/>
                  </a:cxn>
                  <a:cxn ang="0">
                    <a:pos x="325" y="386"/>
                  </a:cxn>
                  <a:cxn ang="0">
                    <a:pos x="325" y="356"/>
                  </a:cxn>
                  <a:cxn ang="0">
                    <a:pos x="177" y="209"/>
                  </a:cxn>
                  <a:cxn ang="0">
                    <a:pos x="146" y="150"/>
                  </a:cxn>
                  <a:cxn ang="0">
                    <a:pos x="146" y="120"/>
                  </a:cxn>
                  <a:cxn ang="0">
                    <a:pos x="88" y="61"/>
                  </a:cxn>
                  <a:cxn ang="0">
                    <a:pos x="88" y="31"/>
                  </a:cxn>
                  <a:cxn ang="0">
                    <a:pos x="28" y="31"/>
                  </a:cxn>
                  <a:cxn ang="0">
                    <a:pos x="0" y="0"/>
                  </a:cxn>
                </a:cxnLst>
                <a:rect l="0" t="0" r="r" b="b"/>
                <a:pathLst>
                  <a:path w="502" h="948">
                    <a:moveTo>
                      <a:pt x="502" y="948"/>
                    </a:moveTo>
                    <a:lnTo>
                      <a:pt x="474" y="948"/>
                    </a:lnTo>
                    <a:lnTo>
                      <a:pt x="474" y="860"/>
                    </a:lnTo>
                    <a:lnTo>
                      <a:pt x="444" y="830"/>
                    </a:lnTo>
                    <a:lnTo>
                      <a:pt x="444" y="684"/>
                    </a:lnTo>
                    <a:lnTo>
                      <a:pt x="474" y="653"/>
                    </a:lnTo>
                    <a:lnTo>
                      <a:pt x="474" y="565"/>
                    </a:lnTo>
                    <a:lnTo>
                      <a:pt x="444" y="504"/>
                    </a:lnTo>
                    <a:lnTo>
                      <a:pt x="414" y="475"/>
                    </a:lnTo>
                    <a:lnTo>
                      <a:pt x="414" y="446"/>
                    </a:lnTo>
                    <a:lnTo>
                      <a:pt x="384" y="416"/>
                    </a:lnTo>
                    <a:lnTo>
                      <a:pt x="355" y="416"/>
                    </a:lnTo>
                    <a:lnTo>
                      <a:pt x="325" y="386"/>
                    </a:lnTo>
                    <a:lnTo>
                      <a:pt x="325" y="356"/>
                    </a:lnTo>
                    <a:lnTo>
                      <a:pt x="177" y="209"/>
                    </a:lnTo>
                    <a:lnTo>
                      <a:pt x="146" y="150"/>
                    </a:lnTo>
                    <a:lnTo>
                      <a:pt x="146" y="120"/>
                    </a:lnTo>
                    <a:lnTo>
                      <a:pt x="88" y="61"/>
                    </a:lnTo>
                    <a:lnTo>
                      <a:pt x="88" y="31"/>
                    </a:lnTo>
                    <a:lnTo>
                      <a:pt x="28" y="31"/>
                    </a:lnTo>
                    <a:lnTo>
                      <a:pt x="0" y="0"/>
                    </a:lnTo>
                  </a:path>
                </a:pathLst>
              </a:custGeom>
              <a:noFill/>
              <a:ln w="1588">
                <a:solidFill>
                  <a:srgbClr val="000000"/>
                </a:solidFill>
                <a:prstDash val="solid"/>
                <a:round/>
                <a:headEnd/>
                <a:tailEnd/>
              </a:ln>
            </p:spPr>
            <p:txBody>
              <a:bodyPr/>
              <a:lstStyle/>
              <a:p>
                <a:endParaRPr lang="en-GB"/>
              </a:p>
            </p:txBody>
          </p:sp>
          <p:sp>
            <p:nvSpPr>
              <p:cNvPr id="23772" name="Freeform 220"/>
              <p:cNvSpPr>
                <a:spLocks/>
              </p:cNvSpPr>
              <p:nvPr/>
            </p:nvSpPr>
            <p:spPr bwMode="auto">
              <a:xfrm>
                <a:off x="4435" y="2904"/>
                <a:ext cx="96" cy="23"/>
              </a:xfrm>
              <a:custGeom>
                <a:avLst/>
                <a:gdLst/>
                <a:ahLst/>
                <a:cxnLst>
                  <a:cxn ang="0">
                    <a:pos x="385" y="90"/>
                  </a:cxn>
                  <a:cxn ang="0">
                    <a:pos x="385" y="31"/>
                  </a:cxn>
                  <a:cxn ang="0">
                    <a:pos x="328" y="31"/>
                  </a:cxn>
                  <a:cxn ang="0">
                    <a:pos x="328" y="0"/>
                  </a:cxn>
                  <a:cxn ang="0">
                    <a:pos x="267" y="0"/>
                  </a:cxn>
                  <a:cxn ang="0">
                    <a:pos x="267" y="31"/>
                  </a:cxn>
                  <a:cxn ang="0">
                    <a:pos x="237" y="31"/>
                  </a:cxn>
                  <a:cxn ang="0">
                    <a:pos x="208" y="61"/>
                  </a:cxn>
                  <a:cxn ang="0">
                    <a:pos x="149" y="61"/>
                  </a:cxn>
                  <a:cxn ang="0">
                    <a:pos x="149" y="90"/>
                  </a:cxn>
                  <a:cxn ang="0">
                    <a:pos x="90" y="61"/>
                  </a:cxn>
                  <a:cxn ang="0">
                    <a:pos x="60" y="61"/>
                  </a:cxn>
                  <a:cxn ang="0">
                    <a:pos x="0" y="0"/>
                  </a:cxn>
                </a:cxnLst>
                <a:rect l="0" t="0" r="r" b="b"/>
                <a:pathLst>
                  <a:path w="385" h="90">
                    <a:moveTo>
                      <a:pt x="385" y="90"/>
                    </a:moveTo>
                    <a:lnTo>
                      <a:pt x="385" y="31"/>
                    </a:lnTo>
                    <a:lnTo>
                      <a:pt x="328" y="31"/>
                    </a:lnTo>
                    <a:lnTo>
                      <a:pt x="328" y="0"/>
                    </a:lnTo>
                    <a:lnTo>
                      <a:pt x="267" y="0"/>
                    </a:lnTo>
                    <a:lnTo>
                      <a:pt x="267" y="31"/>
                    </a:lnTo>
                    <a:lnTo>
                      <a:pt x="237" y="31"/>
                    </a:lnTo>
                    <a:lnTo>
                      <a:pt x="208" y="61"/>
                    </a:lnTo>
                    <a:lnTo>
                      <a:pt x="149" y="61"/>
                    </a:lnTo>
                    <a:lnTo>
                      <a:pt x="149" y="90"/>
                    </a:lnTo>
                    <a:lnTo>
                      <a:pt x="90" y="61"/>
                    </a:lnTo>
                    <a:lnTo>
                      <a:pt x="60" y="61"/>
                    </a:lnTo>
                    <a:lnTo>
                      <a:pt x="0" y="0"/>
                    </a:lnTo>
                  </a:path>
                </a:pathLst>
              </a:custGeom>
              <a:noFill/>
              <a:ln w="1588">
                <a:solidFill>
                  <a:srgbClr val="000000"/>
                </a:solidFill>
                <a:prstDash val="solid"/>
                <a:round/>
                <a:headEnd/>
                <a:tailEnd/>
              </a:ln>
            </p:spPr>
            <p:txBody>
              <a:bodyPr/>
              <a:lstStyle/>
              <a:p>
                <a:endParaRPr lang="en-GB"/>
              </a:p>
            </p:txBody>
          </p:sp>
          <p:sp>
            <p:nvSpPr>
              <p:cNvPr id="23773" name="Freeform 221"/>
              <p:cNvSpPr>
                <a:spLocks/>
              </p:cNvSpPr>
              <p:nvPr/>
            </p:nvSpPr>
            <p:spPr bwMode="auto">
              <a:xfrm>
                <a:off x="4524" y="2801"/>
                <a:ext cx="119" cy="126"/>
              </a:xfrm>
              <a:custGeom>
                <a:avLst/>
                <a:gdLst/>
                <a:ahLst/>
                <a:cxnLst>
                  <a:cxn ang="0">
                    <a:pos x="474" y="0"/>
                  </a:cxn>
                  <a:cxn ang="0">
                    <a:pos x="446" y="31"/>
                  </a:cxn>
                  <a:cxn ang="0">
                    <a:pos x="327" y="31"/>
                  </a:cxn>
                  <a:cxn ang="0">
                    <a:pos x="297" y="59"/>
                  </a:cxn>
                  <a:cxn ang="0">
                    <a:pos x="297" y="89"/>
                  </a:cxn>
                  <a:cxn ang="0">
                    <a:pos x="266" y="119"/>
                  </a:cxn>
                  <a:cxn ang="0">
                    <a:pos x="266" y="150"/>
                  </a:cxn>
                  <a:cxn ang="0">
                    <a:pos x="236" y="177"/>
                  </a:cxn>
                  <a:cxn ang="0">
                    <a:pos x="236" y="207"/>
                  </a:cxn>
                  <a:cxn ang="0">
                    <a:pos x="209" y="177"/>
                  </a:cxn>
                  <a:cxn ang="0">
                    <a:pos x="209" y="238"/>
                  </a:cxn>
                  <a:cxn ang="0">
                    <a:pos x="118" y="326"/>
                  </a:cxn>
                  <a:cxn ang="0">
                    <a:pos x="118" y="296"/>
                  </a:cxn>
                  <a:cxn ang="0">
                    <a:pos x="90" y="326"/>
                  </a:cxn>
                  <a:cxn ang="0">
                    <a:pos x="59" y="326"/>
                  </a:cxn>
                  <a:cxn ang="0">
                    <a:pos x="59" y="356"/>
                  </a:cxn>
                  <a:cxn ang="0">
                    <a:pos x="29" y="356"/>
                  </a:cxn>
                  <a:cxn ang="0">
                    <a:pos x="29" y="326"/>
                  </a:cxn>
                  <a:cxn ang="0">
                    <a:pos x="0" y="356"/>
                  </a:cxn>
                  <a:cxn ang="0">
                    <a:pos x="0" y="386"/>
                  </a:cxn>
                  <a:cxn ang="0">
                    <a:pos x="29" y="386"/>
                  </a:cxn>
                  <a:cxn ang="0">
                    <a:pos x="29" y="414"/>
                  </a:cxn>
                  <a:cxn ang="0">
                    <a:pos x="59" y="414"/>
                  </a:cxn>
                  <a:cxn ang="0">
                    <a:pos x="59" y="504"/>
                  </a:cxn>
                  <a:cxn ang="0">
                    <a:pos x="29" y="504"/>
                  </a:cxn>
                </a:cxnLst>
                <a:rect l="0" t="0" r="r" b="b"/>
                <a:pathLst>
                  <a:path w="474" h="504">
                    <a:moveTo>
                      <a:pt x="474" y="0"/>
                    </a:moveTo>
                    <a:lnTo>
                      <a:pt x="446" y="31"/>
                    </a:lnTo>
                    <a:lnTo>
                      <a:pt x="327" y="31"/>
                    </a:lnTo>
                    <a:lnTo>
                      <a:pt x="297" y="59"/>
                    </a:lnTo>
                    <a:lnTo>
                      <a:pt x="297" y="89"/>
                    </a:lnTo>
                    <a:lnTo>
                      <a:pt x="266" y="119"/>
                    </a:lnTo>
                    <a:lnTo>
                      <a:pt x="266" y="150"/>
                    </a:lnTo>
                    <a:lnTo>
                      <a:pt x="236" y="177"/>
                    </a:lnTo>
                    <a:lnTo>
                      <a:pt x="236" y="207"/>
                    </a:lnTo>
                    <a:lnTo>
                      <a:pt x="209" y="177"/>
                    </a:lnTo>
                    <a:lnTo>
                      <a:pt x="209" y="238"/>
                    </a:lnTo>
                    <a:lnTo>
                      <a:pt x="118" y="326"/>
                    </a:lnTo>
                    <a:lnTo>
                      <a:pt x="118" y="296"/>
                    </a:lnTo>
                    <a:lnTo>
                      <a:pt x="90" y="326"/>
                    </a:lnTo>
                    <a:lnTo>
                      <a:pt x="59" y="326"/>
                    </a:lnTo>
                    <a:lnTo>
                      <a:pt x="59" y="356"/>
                    </a:lnTo>
                    <a:lnTo>
                      <a:pt x="29" y="356"/>
                    </a:lnTo>
                    <a:lnTo>
                      <a:pt x="29" y="326"/>
                    </a:lnTo>
                    <a:lnTo>
                      <a:pt x="0" y="356"/>
                    </a:lnTo>
                    <a:lnTo>
                      <a:pt x="0" y="386"/>
                    </a:lnTo>
                    <a:lnTo>
                      <a:pt x="29" y="386"/>
                    </a:lnTo>
                    <a:lnTo>
                      <a:pt x="29" y="414"/>
                    </a:lnTo>
                    <a:lnTo>
                      <a:pt x="59" y="414"/>
                    </a:lnTo>
                    <a:lnTo>
                      <a:pt x="59" y="504"/>
                    </a:lnTo>
                    <a:lnTo>
                      <a:pt x="29" y="504"/>
                    </a:lnTo>
                  </a:path>
                </a:pathLst>
              </a:custGeom>
              <a:noFill/>
              <a:ln w="1588">
                <a:solidFill>
                  <a:srgbClr val="000000"/>
                </a:solidFill>
                <a:prstDash val="solid"/>
                <a:round/>
                <a:headEnd/>
                <a:tailEnd/>
              </a:ln>
            </p:spPr>
            <p:txBody>
              <a:bodyPr/>
              <a:lstStyle/>
              <a:p>
                <a:endParaRPr lang="en-GB"/>
              </a:p>
            </p:txBody>
          </p:sp>
          <p:sp>
            <p:nvSpPr>
              <p:cNvPr id="23774" name="Freeform 222"/>
              <p:cNvSpPr>
                <a:spLocks/>
              </p:cNvSpPr>
              <p:nvPr/>
            </p:nvSpPr>
            <p:spPr bwMode="auto">
              <a:xfrm>
                <a:off x="4480" y="2941"/>
                <a:ext cx="14" cy="22"/>
              </a:xfrm>
              <a:custGeom>
                <a:avLst/>
                <a:gdLst/>
                <a:ahLst/>
                <a:cxnLst>
                  <a:cxn ang="0">
                    <a:pos x="29" y="88"/>
                  </a:cxn>
                  <a:cxn ang="0">
                    <a:pos x="29" y="60"/>
                  </a:cxn>
                  <a:cxn ang="0">
                    <a:pos x="0" y="30"/>
                  </a:cxn>
                  <a:cxn ang="0">
                    <a:pos x="29" y="0"/>
                  </a:cxn>
                  <a:cxn ang="0">
                    <a:pos x="58" y="0"/>
                  </a:cxn>
                  <a:cxn ang="0">
                    <a:pos x="58" y="60"/>
                  </a:cxn>
                  <a:cxn ang="0">
                    <a:pos x="29" y="88"/>
                  </a:cxn>
                </a:cxnLst>
                <a:rect l="0" t="0" r="r" b="b"/>
                <a:pathLst>
                  <a:path w="58" h="88">
                    <a:moveTo>
                      <a:pt x="29" y="88"/>
                    </a:moveTo>
                    <a:lnTo>
                      <a:pt x="29" y="60"/>
                    </a:lnTo>
                    <a:lnTo>
                      <a:pt x="0" y="30"/>
                    </a:lnTo>
                    <a:lnTo>
                      <a:pt x="29" y="0"/>
                    </a:lnTo>
                    <a:lnTo>
                      <a:pt x="58" y="0"/>
                    </a:lnTo>
                    <a:lnTo>
                      <a:pt x="58" y="60"/>
                    </a:lnTo>
                    <a:lnTo>
                      <a:pt x="29" y="88"/>
                    </a:lnTo>
                  </a:path>
                </a:pathLst>
              </a:custGeom>
              <a:noFill/>
              <a:ln w="1588">
                <a:solidFill>
                  <a:srgbClr val="000000"/>
                </a:solidFill>
                <a:prstDash val="solid"/>
                <a:round/>
                <a:headEnd/>
                <a:tailEnd/>
              </a:ln>
            </p:spPr>
            <p:txBody>
              <a:bodyPr/>
              <a:lstStyle/>
              <a:p>
                <a:endParaRPr lang="en-GB"/>
              </a:p>
            </p:txBody>
          </p:sp>
          <p:sp>
            <p:nvSpPr>
              <p:cNvPr id="23775" name="Freeform 223"/>
              <p:cNvSpPr>
                <a:spLocks/>
              </p:cNvSpPr>
              <p:nvPr/>
            </p:nvSpPr>
            <p:spPr bwMode="auto">
              <a:xfrm>
                <a:off x="4472" y="2963"/>
                <a:ext cx="15" cy="82"/>
              </a:xfrm>
              <a:custGeom>
                <a:avLst/>
                <a:gdLst/>
                <a:ahLst/>
                <a:cxnLst>
                  <a:cxn ang="0">
                    <a:pos x="0" y="328"/>
                  </a:cxn>
                  <a:cxn ang="0">
                    <a:pos x="0" y="149"/>
                  </a:cxn>
                  <a:cxn ang="0">
                    <a:pos x="59" y="90"/>
                  </a:cxn>
                  <a:cxn ang="0">
                    <a:pos x="59" y="60"/>
                  </a:cxn>
                  <a:cxn ang="0">
                    <a:pos x="30" y="90"/>
                  </a:cxn>
                  <a:cxn ang="0">
                    <a:pos x="30" y="60"/>
                  </a:cxn>
                  <a:cxn ang="0">
                    <a:pos x="59" y="30"/>
                  </a:cxn>
                  <a:cxn ang="0">
                    <a:pos x="30" y="30"/>
                  </a:cxn>
                  <a:cxn ang="0">
                    <a:pos x="59" y="0"/>
                  </a:cxn>
                </a:cxnLst>
                <a:rect l="0" t="0" r="r" b="b"/>
                <a:pathLst>
                  <a:path w="59" h="328">
                    <a:moveTo>
                      <a:pt x="0" y="328"/>
                    </a:moveTo>
                    <a:lnTo>
                      <a:pt x="0" y="149"/>
                    </a:lnTo>
                    <a:lnTo>
                      <a:pt x="59" y="90"/>
                    </a:lnTo>
                    <a:lnTo>
                      <a:pt x="59" y="60"/>
                    </a:lnTo>
                    <a:lnTo>
                      <a:pt x="30" y="90"/>
                    </a:lnTo>
                    <a:lnTo>
                      <a:pt x="30" y="60"/>
                    </a:lnTo>
                    <a:lnTo>
                      <a:pt x="59" y="30"/>
                    </a:lnTo>
                    <a:lnTo>
                      <a:pt x="30" y="30"/>
                    </a:lnTo>
                    <a:lnTo>
                      <a:pt x="59" y="0"/>
                    </a:lnTo>
                  </a:path>
                </a:pathLst>
              </a:custGeom>
              <a:noFill/>
              <a:ln w="1588">
                <a:solidFill>
                  <a:srgbClr val="000000"/>
                </a:solidFill>
                <a:prstDash val="solid"/>
                <a:round/>
                <a:headEnd/>
                <a:tailEnd/>
              </a:ln>
            </p:spPr>
            <p:txBody>
              <a:bodyPr/>
              <a:lstStyle/>
              <a:p>
                <a:endParaRPr lang="en-GB"/>
              </a:p>
            </p:txBody>
          </p:sp>
          <p:sp>
            <p:nvSpPr>
              <p:cNvPr id="23776" name="Freeform 224"/>
              <p:cNvSpPr>
                <a:spLocks/>
              </p:cNvSpPr>
              <p:nvPr/>
            </p:nvSpPr>
            <p:spPr bwMode="auto">
              <a:xfrm>
                <a:off x="4487" y="2927"/>
                <a:ext cx="44" cy="36"/>
              </a:xfrm>
              <a:custGeom>
                <a:avLst/>
                <a:gdLst/>
                <a:ahLst/>
                <a:cxnLst>
                  <a:cxn ang="0">
                    <a:pos x="0" y="147"/>
                  </a:cxn>
                  <a:cxn ang="0">
                    <a:pos x="59" y="147"/>
                  </a:cxn>
                  <a:cxn ang="0">
                    <a:pos x="89" y="119"/>
                  </a:cxn>
                  <a:cxn ang="0">
                    <a:pos x="177" y="119"/>
                  </a:cxn>
                  <a:cxn ang="0">
                    <a:pos x="177" y="0"/>
                  </a:cxn>
                </a:cxnLst>
                <a:rect l="0" t="0" r="r" b="b"/>
                <a:pathLst>
                  <a:path w="177" h="147">
                    <a:moveTo>
                      <a:pt x="0" y="147"/>
                    </a:moveTo>
                    <a:lnTo>
                      <a:pt x="59" y="147"/>
                    </a:lnTo>
                    <a:lnTo>
                      <a:pt x="89" y="119"/>
                    </a:lnTo>
                    <a:lnTo>
                      <a:pt x="177" y="119"/>
                    </a:lnTo>
                    <a:lnTo>
                      <a:pt x="177" y="0"/>
                    </a:lnTo>
                  </a:path>
                </a:pathLst>
              </a:custGeom>
              <a:noFill/>
              <a:ln w="1588">
                <a:solidFill>
                  <a:srgbClr val="000000"/>
                </a:solidFill>
                <a:prstDash val="solid"/>
                <a:round/>
                <a:headEnd/>
                <a:tailEnd/>
              </a:ln>
            </p:spPr>
            <p:txBody>
              <a:bodyPr/>
              <a:lstStyle/>
              <a:p>
                <a:endParaRPr lang="en-GB"/>
              </a:p>
            </p:txBody>
          </p:sp>
          <p:sp>
            <p:nvSpPr>
              <p:cNvPr id="23777" name="Freeform 225"/>
              <p:cNvSpPr>
                <a:spLocks/>
              </p:cNvSpPr>
              <p:nvPr/>
            </p:nvSpPr>
            <p:spPr bwMode="auto">
              <a:xfrm>
                <a:off x="4665" y="2786"/>
                <a:ext cx="7" cy="15"/>
              </a:xfrm>
              <a:custGeom>
                <a:avLst/>
                <a:gdLst/>
                <a:ahLst/>
                <a:cxnLst>
                  <a:cxn ang="0">
                    <a:pos x="29" y="59"/>
                  </a:cxn>
                  <a:cxn ang="0">
                    <a:pos x="29" y="0"/>
                  </a:cxn>
                  <a:cxn ang="0">
                    <a:pos x="0" y="29"/>
                  </a:cxn>
                  <a:cxn ang="0">
                    <a:pos x="29" y="59"/>
                  </a:cxn>
                </a:cxnLst>
                <a:rect l="0" t="0" r="r" b="b"/>
                <a:pathLst>
                  <a:path w="29" h="59">
                    <a:moveTo>
                      <a:pt x="29" y="59"/>
                    </a:moveTo>
                    <a:lnTo>
                      <a:pt x="29" y="0"/>
                    </a:lnTo>
                    <a:lnTo>
                      <a:pt x="0" y="29"/>
                    </a:lnTo>
                    <a:lnTo>
                      <a:pt x="29" y="59"/>
                    </a:lnTo>
                  </a:path>
                </a:pathLst>
              </a:custGeom>
              <a:noFill/>
              <a:ln w="1588">
                <a:solidFill>
                  <a:srgbClr val="000000"/>
                </a:solidFill>
                <a:prstDash val="solid"/>
                <a:round/>
                <a:headEnd/>
                <a:tailEnd/>
              </a:ln>
            </p:spPr>
            <p:txBody>
              <a:bodyPr/>
              <a:lstStyle/>
              <a:p>
                <a:endParaRPr lang="en-GB"/>
              </a:p>
            </p:txBody>
          </p:sp>
          <p:sp>
            <p:nvSpPr>
              <p:cNvPr id="23778" name="Freeform 226"/>
              <p:cNvSpPr>
                <a:spLocks/>
              </p:cNvSpPr>
              <p:nvPr/>
            </p:nvSpPr>
            <p:spPr bwMode="auto">
              <a:xfrm>
                <a:off x="4643" y="2801"/>
                <a:ext cx="29" cy="7"/>
              </a:xfrm>
              <a:custGeom>
                <a:avLst/>
                <a:gdLst/>
                <a:ahLst/>
                <a:cxnLst>
                  <a:cxn ang="0">
                    <a:pos x="119" y="0"/>
                  </a:cxn>
                  <a:cxn ang="0">
                    <a:pos x="119" y="31"/>
                  </a:cxn>
                  <a:cxn ang="0">
                    <a:pos x="30" y="31"/>
                  </a:cxn>
                  <a:cxn ang="0">
                    <a:pos x="0" y="0"/>
                  </a:cxn>
                </a:cxnLst>
                <a:rect l="0" t="0" r="r" b="b"/>
                <a:pathLst>
                  <a:path w="119" h="31">
                    <a:moveTo>
                      <a:pt x="119" y="0"/>
                    </a:moveTo>
                    <a:lnTo>
                      <a:pt x="119" y="31"/>
                    </a:lnTo>
                    <a:lnTo>
                      <a:pt x="30" y="31"/>
                    </a:lnTo>
                    <a:lnTo>
                      <a:pt x="0" y="0"/>
                    </a:lnTo>
                  </a:path>
                </a:pathLst>
              </a:custGeom>
              <a:noFill/>
              <a:ln w="1588">
                <a:solidFill>
                  <a:srgbClr val="000000"/>
                </a:solidFill>
                <a:prstDash val="solid"/>
                <a:round/>
                <a:headEnd/>
                <a:tailEnd/>
              </a:ln>
            </p:spPr>
            <p:txBody>
              <a:bodyPr/>
              <a:lstStyle/>
              <a:p>
                <a:endParaRPr lang="en-GB"/>
              </a:p>
            </p:txBody>
          </p:sp>
          <p:sp>
            <p:nvSpPr>
              <p:cNvPr id="23779" name="Freeform 227"/>
              <p:cNvSpPr>
                <a:spLocks/>
              </p:cNvSpPr>
              <p:nvPr/>
            </p:nvSpPr>
            <p:spPr bwMode="auto">
              <a:xfrm>
                <a:off x="4643" y="2793"/>
                <a:ext cx="7" cy="8"/>
              </a:xfrm>
              <a:custGeom>
                <a:avLst/>
                <a:gdLst/>
                <a:ahLst/>
                <a:cxnLst>
                  <a:cxn ang="0">
                    <a:pos x="0" y="30"/>
                  </a:cxn>
                  <a:cxn ang="0">
                    <a:pos x="30" y="0"/>
                  </a:cxn>
                  <a:cxn ang="0">
                    <a:pos x="0" y="0"/>
                  </a:cxn>
                  <a:cxn ang="0">
                    <a:pos x="0" y="30"/>
                  </a:cxn>
                </a:cxnLst>
                <a:rect l="0" t="0" r="r" b="b"/>
                <a:pathLst>
                  <a:path w="30" h="30">
                    <a:moveTo>
                      <a:pt x="0" y="30"/>
                    </a:moveTo>
                    <a:lnTo>
                      <a:pt x="30" y="0"/>
                    </a:lnTo>
                    <a:lnTo>
                      <a:pt x="0" y="0"/>
                    </a:lnTo>
                    <a:lnTo>
                      <a:pt x="0" y="30"/>
                    </a:lnTo>
                  </a:path>
                </a:pathLst>
              </a:custGeom>
              <a:noFill/>
              <a:ln w="1588">
                <a:solidFill>
                  <a:srgbClr val="000000"/>
                </a:solidFill>
                <a:prstDash val="solid"/>
                <a:round/>
                <a:headEnd/>
                <a:tailEnd/>
              </a:ln>
            </p:spPr>
            <p:txBody>
              <a:bodyPr/>
              <a:lstStyle/>
              <a:p>
                <a:endParaRPr lang="en-GB"/>
              </a:p>
            </p:txBody>
          </p:sp>
          <p:sp>
            <p:nvSpPr>
              <p:cNvPr id="23780" name="Freeform 228"/>
              <p:cNvSpPr>
                <a:spLocks/>
              </p:cNvSpPr>
              <p:nvPr/>
            </p:nvSpPr>
            <p:spPr bwMode="auto">
              <a:xfrm>
                <a:off x="4057" y="2667"/>
                <a:ext cx="252" cy="52"/>
              </a:xfrm>
              <a:custGeom>
                <a:avLst/>
                <a:gdLst/>
                <a:ahLst/>
                <a:cxnLst>
                  <a:cxn ang="0">
                    <a:pos x="1009" y="0"/>
                  </a:cxn>
                  <a:cxn ang="0">
                    <a:pos x="978" y="31"/>
                  </a:cxn>
                  <a:cxn ang="0">
                    <a:pos x="918" y="31"/>
                  </a:cxn>
                  <a:cxn ang="0">
                    <a:pos x="918" y="61"/>
                  </a:cxn>
                  <a:cxn ang="0">
                    <a:pos x="860" y="120"/>
                  </a:cxn>
                  <a:cxn ang="0">
                    <a:pos x="653" y="120"/>
                  </a:cxn>
                  <a:cxn ang="0">
                    <a:pos x="623" y="150"/>
                  </a:cxn>
                  <a:cxn ang="0">
                    <a:pos x="623" y="179"/>
                  </a:cxn>
                  <a:cxn ang="0">
                    <a:pos x="563" y="179"/>
                  </a:cxn>
                  <a:cxn ang="0">
                    <a:pos x="563" y="209"/>
                  </a:cxn>
                  <a:cxn ang="0">
                    <a:pos x="504" y="150"/>
                  </a:cxn>
                  <a:cxn ang="0">
                    <a:pos x="474" y="150"/>
                  </a:cxn>
                  <a:cxn ang="0">
                    <a:pos x="474" y="120"/>
                  </a:cxn>
                  <a:cxn ang="0">
                    <a:pos x="238" y="120"/>
                  </a:cxn>
                  <a:cxn ang="0">
                    <a:pos x="209" y="91"/>
                  </a:cxn>
                  <a:cxn ang="0">
                    <a:pos x="118" y="91"/>
                  </a:cxn>
                  <a:cxn ang="0">
                    <a:pos x="90" y="61"/>
                  </a:cxn>
                  <a:cxn ang="0">
                    <a:pos x="60" y="91"/>
                  </a:cxn>
                  <a:cxn ang="0">
                    <a:pos x="31" y="91"/>
                  </a:cxn>
                  <a:cxn ang="0">
                    <a:pos x="0" y="120"/>
                  </a:cxn>
                </a:cxnLst>
                <a:rect l="0" t="0" r="r" b="b"/>
                <a:pathLst>
                  <a:path w="1009" h="209">
                    <a:moveTo>
                      <a:pt x="1009" y="0"/>
                    </a:moveTo>
                    <a:lnTo>
                      <a:pt x="978" y="31"/>
                    </a:lnTo>
                    <a:lnTo>
                      <a:pt x="918" y="31"/>
                    </a:lnTo>
                    <a:lnTo>
                      <a:pt x="918" y="61"/>
                    </a:lnTo>
                    <a:lnTo>
                      <a:pt x="860" y="120"/>
                    </a:lnTo>
                    <a:lnTo>
                      <a:pt x="653" y="120"/>
                    </a:lnTo>
                    <a:lnTo>
                      <a:pt x="623" y="150"/>
                    </a:lnTo>
                    <a:lnTo>
                      <a:pt x="623" y="179"/>
                    </a:lnTo>
                    <a:lnTo>
                      <a:pt x="563" y="179"/>
                    </a:lnTo>
                    <a:lnTo>
                      <a:pt x="563" y="209"/>
                    </a:lnTo>
                    <a:lnTo>
                      <a:pt x="504" y="150"/>
                    </a:lnTo>
                    <a:lnTo>
                      <a:pt x="474" y="150"/>
                    </a:lnTo>
                    <a:lnTo>
                      <a:pt x="474" y="120"/>
                    </a:lnTo>
                    <a:lnTo>
                      <a:pt x="238" y="120"/>
                    </a:lnTo>
                    <a:lnTo>
                      <a:pt x="209" y="91"/>
                    </a:lnTo>
                    <a:lnTo>
                      <a:pt x="118" y="91"/>
                    </a:lnTo>
                    <a:lnTo>
                      <a:pt x="90" y="61"/>
                    </a:lnTo>
                    <a:lnTo>
                      <a:pt x="60" y="91"/>
                    </a:lnTo>
                    <a:lnTo>
                      <a:pt x="31" y="91"/>
                    </a:lnTo>
                    <a:lnTo>
                      <a:pt x="0" y="120"/>
                    </a:lnTo>
                  </a:path>
                </a:pathLst>
              </a:custGeom>
              <a:noFill/>
              <a:ln w="1588">
                <a:solidFill>
                  <a:srgbClr val="000000"/>
                </a:solidFill>
                <a:prstDash val="solid"/>
                <a:round/>
                <a:headEnd/>
                <a:tailEnd/>
              </a:ln>
            </p:spPr>
            <p:txBody>
              <a:bodyPr/>
              <a:lstStyle/>
              <a:p>
                <a:endParaRPr lang="en-GB"/>
              </a:p>
            </p:txBody>
          </p:sp>
          <p:sp>
            <p:nvSpPr>
              <p:cNvPr id="23781" name="Freeform 229"/>
              <p:cNvSpPr>
                <a:spLocks/>
              </p:cNvSpPr>
              <p:nvPr/>
            </p:nvSpPr>
            <p:spPr bwMode="auto">
              <a:xfrm>
                <a:off x="4005" y="2601"/>
                <a:ext cx="30" cy="59"/>
              </a:xfrm>
              <a:custGeom>
                <a:avLst/>
                <a:gdLst/>
                <a:ahLst/>
                <a:cxnLst>
                  <a:cxn ang="0">
                    <a:pos x="0" y="237"/>
                  </a:cxn>
                  <a:cxn ang="0">
                    <a:pos x="0" y="176"/>
                  </a:cxn>
                  <a:cxn ang="0">
                    <a:pos x="60" y="118"/>
                  </a:cxn>
                  <a:cxn ang="0">
                    <a:pos x="60" y="89"/>
                  </a:cxn>
                  <a:cxn ang="0">
                    <a:pos x="118" y="28"/>
                  </a:cxn>
                  <a:cxn ang="0">
                    <a:pos x="118" y="0"/>
                  </a:cxn>
                </a:cxnLst>
                <a:rect l="0" t="0" r="r" b="b"/>
                <a:pathLst>
                  <a:path w="118" h="237">
                    <a:moveTo>
                      <a:pt x="0" y="237"/>
                    </a:moveTo>
                    <a:lnTo>
                      <a:pt x="0" y="176"/>
                    </a:lnTo>
                    <a:lnTo>
                      <a:pt x="60" y="118"/>
                    </a:lnTo>
                    <a:lnTo>
                      <a:pt x="60" y="89"/>
                    </a:lnTo>
                    <a:lnTo>
                      <a:pt x="118" y="28"/>
                    </a:lnTo>
                    <a:lnTo>
                      <a:pt x="118" y="0"/>
                    </a:lnTo>
                  </a:path>
                </a:pathLst>
              </a:custGeom>
              <a:noFill/>
              <a:ln w="1588">
                <a:solidFill>
                  <a:srgbClr val="000000"/>
                </a:solidFill>
                <a:prstDash val="solid"/>
                <a:round/>
                <a:headEnd/>
                <a:tailEnd/>
              </a:ln>
            </p:spPr>
            <p:txBody>
              <a:bodyPr/>
              <a:lstStyle/>
              <a:p>
                <a:endParaRPr lang="en-GB"/>
              </a:p>
            </p:txBody>
          </p:sp>
          <p:sp>
            <p:nvSpPr>
              <p:cNvPr id="23782" name="Freeform 230"/>
              <p:cNvSpPr>
                <a:spLocks/>
              </p:cNvSpPr>
              <p:nvPr/>
            </p:nvSpPr>
            <p:spPr bwMode="auto">
              <a:xfrm>
                <a:off x="3784" y="2564"/>
                <a:ext cx="251" cy="37"/>
              </a:xfrm>
              <a:custGeom>
                <a:avLst/>
                <a:gdLst/>
                <a:ahLst/>
                <a:cxnLst>
                  <a:cxn ang="0">
                    <a:pos x="0" y="0"/>
                  </a:cxn>
                  <a:cxn ang="0">
                    <a:pos x="58" y="0"/>
                  </a:cxn>
                  <a:cxn ang="0">
                    <a:pos x="58" y="59"/>
                  </a:cxn>
                  <a:cxn ang="0">
                    <a:pos x="118" y="31"/>
                  </a:cxn>
                  <a:cxn ang="0">
                    <a:pos x="118" y="0"/>
                  </a:cxn>
                  <a:cxn ang="0">
                    <a:pos x="177" y="0"/>
                  </a:cxn>
                  <a:cxn ang="0">
                    <a:pos x="237" y="59"/>
                  </a:cxn>
                  <a:cxn ang="0">
                    <a:pos x="265" y="59"/>
                  </a:cxn>
                  <a:cxn ang="0">
                    <a:pos x="265" y="88"/>
                  </a:cxn>
                  <a:cxn ang="0">
                    <a:pos x="296" y="118"/>
                  </a:cxn>
                  <a:cxn ang="0">
                    <a:pos x="325" y="118"/>
                  </a:cxn>
                  <a:cxn ang="0">
                    <a:pos x="384" y="59"/>
                  </a:cxn>
                  <a:cxn ang="0">
                    <a:pos x="503" y="59"/>
                  </a:cxn>
                  <a:cxn ang="0">
                    <a:pos x="503" y="31"/>
                  </a:cxn>
                  <a:cxn ang="0">
                    <a:pos x="562" y="88"/>
                  </a:cxn>
                  <a:cxn ang="0">
                    <a:pos x="621" y="31"/>
                  </a:cxn>
                  <a:cxn ang="0">
                    <a:pos x="769" y="31"/>
                  </a:cxn>
                  <a:cxn ang="0">
                    <a:pos x="799" y="59"/>
                  </a:cxn>
                  <a:cxn ang="0">
                    <a:pos x="830" y="59"/>
                  </a:cxn>
                  <a:cxn ang="0">
                    <a:pos x="918" y="149"/>
                  </a:cxn>
                  <a:cxn ang="0">
                    <a:pos x="1006" y="149"/>
                  </a:cxn>
                </a:cxnLst>
                <a:rect l="0" t="0" r="r" b="b"/>
                <a:pathLst>
                  <a:path w="1006" h="149">
                    <a:moveTo>
                      <a:pt x="0" y="0"/>
                    </a:moveTo>
                    <a:lnTo>
                      <a:pt x="58" y="0"/>
                    </a:lnTo>
                    <a:lnTo>
                      <a:pt x="58" y="59"/>
                    </a:lnTo>
                    <a:lnTo>
                      <a:pt x="118" y="31"/>
                    </a:lnTo>
                    <a:lnTo>
                      <a:pt x="118" y="0"/>
                    </a:lnTo>
                    <a:lnTo>
                      <a:pt x="177" y="0"/>
                    </a:lnTo>
                    <a:lnTo>
                      <a:pt x="237" y="59"/>
                    </a:lnTo>
                    <a:lnTo>
                      <a:pt x="265" y="59"/>
                    </a:lnTo>
                    <a:lnTo>
                      <a:pt x="265" y="88"/>
                    </a:lnTo>
                    <a:lnTo>
                      <a:pt x="296" y="118"/>
                    </a:lnTo>
                    <a:lnTo>
                      <a:pt x="325" y="118"/>
                    </a:lnTo>
                    <a:lnTo>
                      <a:pt x="384" y="59"/>
                    </a:lnTo>
                    <a:lnTo>
                      <a:pt x="503" y="59"/>
                    </a:lnTo>
                    <a:lnTo>
                      <a:pt x="503" y="31"/>
                    </a:lnTo>
                    <a:lnTo>
                      <a:pt x="562" y="88"/>
                    </a:lnTo>
                    <a:lnTo>
                      <a:pt x="621" y="31"/>
                    </a:lnTo>
                    <a:lnTo>
                      <a:pt x="769" y="31"/>
                    </a:lnTo>
                    <a:lnTo>
                      <a:pt x="799" y="59"/>
                    </a:lnTo>
                    <a:lnTo>
                      <a:pt x="830" y="59"/>
                    </a:lnTo>
                    <a:lnTo>
                      <a:pt x="918" y="149"/>
                    </a:lnTo>
                    <a:lnTo>
                      <a:pt x="1006" y="149"/>
                    </a:lnTo>
                  </a:path>
                </a:pathLst>
              </a:custGeom>
              <a:noFill/>
              <a:ln w="1588">
                <a:solidFill>
                  <a:srgbClr val="000000"/>
                </a:solidFill>
                <a:prstDash val="solid"/>
                <a:round/>
                <a:headEnd/>
                <a:tailEnd/>
              </a:ln>
            </p:spPr>
            <p:txBody>
              <a:bodyPr/>
              <a:lstStyle/>
              <a:p>
                <a:endParaRPr lang="en-GB"/>
              </a:p>
            </p:txBody>
          </p:sp>
          <p:sp>
            <p:nvSpPr>
              <p:cNvPr id="23783" name="Freeform 231"/>
              <p:cNvSpPr>
                <a:spLocks/>
              </p:cNvSpPr>
              <p:nvPr/>
            </p:nvSpPr>
            <p:spPr bwMode="auto">
              <a:xfrm>
                <a:off x="4021" y="2667"/>
                <a:ext cx="36" cy="30"/>
              </a:xfrm>
              <a:custGeom>
                <a:avLst/>
                <a:gdLst/>
                <a:ahLst/>
                <a:cxnLst>
                  <a:cxn ang="0">
                    <a:pos x="147" y="120"/>
                  </a:cxn>
                  <a:cxn ang="0">
                    <a:pos x="147" y="61"/>
                  </a:cxn>
                  <a:cxn ang="0">
                    <a:pos x="89" y="61"/>
                  </a:cxn>
                  <a:cxn ang="0">
                    <a:pos x="28" y="0"/>
                  </a:cxn>
                  <a:cxn ang="0">
                    <a:pos x="0" y="0"/>
                  </a:cxn>
                </a:cxnLst>
                <a:rect l="0" t="0" r="r" b="b"/>
                <a:pathLst>
                  <a:path w="147" h="120">
                    <a:moveTo>
                      <a:pt x="147" y="120"/>
                    </a:moveTo>
                    <a:lnTo>
                      <a:pt x="147" y="61"/>
                    </a:lnTo>
                    <a:lnTo>
                      <a:pt x="89" y="61"/>
                    </a:lnTo>
                    <a:lnTo>
                      <a:pt x="28" y="0"/>
                    </a:lnTo>
                    <a:lnTo>
                      <a:pt x="0" y="0"/>
                    </a:lnTo>
                  </a:path>
                </a:pathLst>
              </a:custGeom>
              <a:noFill/>
              <a:ln w="1588">
                <a:solidFill>
                  <a:srgbClr val="000000"/>
                </a:solidFill>
                <a:prstDash val="solid"/>
                <a:round/>
                <a:headEnd/>
                <a:tailEnd/>
              </a:ln>
            </p:spPr>
            <p:txBody>
              <a:bodyPr/>
              <a:lstStyle/>
              <a:p>
                <a:endParaRPr lang="en-GB"/>
              </a:p>
            </p:txBody>
          </p:sp>
          <p:sp>
            <p:nvSpPr>
              <p:cNvPr id="23784" name="Line 232"/>
              <p:cNvSpPr>
                <a:spLocks noChangeShapeType="1"/>
              </p:cNvSpPr>
              <p:nvPr/>
            </p:nvSpPr>
            <p:spPr bwMode="auto">
              <a:xfrm flipH="1" flipV="1">
                <a:off x="4013" y="2660"/>
                <a:ext cx="8" cy="7"/>
              </a:xfrm>
              <a:prstGeom prst="line">
                <a:avLst/>
              </a:prstGeom>
              <a:noFill/>
              <a:ln w="1588">
                <a:solidFill>
                  <a:srgbClr val="000000"/>
                </a:solidFill>
                <a:round/>
                <a:headEnd/>
                <a:tailEnd/>
              </a:ln>
            </p:spPr>
            <p:txBody>
              <a:bodyPr/>
              <a:lstStyle/>
              <a:p>
                <a:endParaRPr lang="en-GB"/>
              </a:p>
            </p:txBody>
          </p:sp>
          <p:sp>
            <p:nvSpPr>
              <p:cNvPr id="23785" name="Line 233"/>
              <p:cNvSpPr>
                <a:spLocks noChangeShapeType="1"/>
              </p:cNvSpPr>
              <p:nvPr/>
            </p:nvSpPr>
            <p:spPr bwMode="auto">
              <a:xfrm flipH="1">
                <a:off x="4005" y="2660"/>
                <a:ext cx="8" cy="1"/>
              </a:xfrm>
              <a:prstGeom prst="line">
                <a:avLst/>
              </a:prstGeom>
              <a:noFill/>
              <a:ln w="1588">
                <a:solidFill>
                  <a:srgbClr val="000000"/>
                </a:solidFill>
                <a:round/>
                <a:headEnd/>
                <a:tailEnd/>
              </a:ln>
            </p:spPr>
            <p:txBody>
              <a:bodyPr/>
              <a:lstStyle/>
              <a:p>
                <a:endParaRPr lang="en-GB"/>
              </a:p>
            </p:txBody>
          </p:sp>
          <p:sp>
            <p:nvSpPr>
              <p:cNvPr id="23786" name="Freeform 234"/>
              <p:cNvSpPr>
                <a:spLocks/>
              </p:cNvSpPr>
              <p:nvPr/>
            </p:nvSpPr>
            <p:spPr bwMode="auto">
              <a:xfrm>
                <a:off x="4013" y="2660"/>
                <a:ext cx="8" cy="7"/>
              </a:xfrm>
              <a:custGeom>
                <a:avLst/>
                <a:gdLst/>
                <a:ahLst/>
                <a:cxnLst>
                  <a:cxn ang="0">
                    <a:pos x="30" y="27"/>
                  </a:cxn>
                  <a:cxn ang="0">
                    <a:pos x="30" y="0"/>
                  </a:cxn>
                  <a:cxn ang="0">
                    <a:pos x="0" y="0"/>
                  </a:cxn>
                </a:cxnLst>
                <a:rect l="0" t="0" r="r" b="b"/>
                <a:pathLst>
                  <a:path w="30" h="27">
                    <a:moveTo>
                      <a:pt x="30" y="27"/>
                    </a:moveTo>
                    <a:lnTo>
                      <a:pt x="30" y="0"/>
                    </a:lnTo>
                    <a:lnTo>
                      <a:pt x="0" y="0"/>
                    </a:lnTo>
                  </a:path>
                </a:pathLst>
              </a:custGeom>
              <a:noFill/>
              <a:ln w="1588">
                <a:solidFill>
                  <a:srgbClr val="000000"/>
                </a:solidFill>
                <a:prstDash val="solid"/>
                <a:round/>
                <a:headEnd/>
                <a:tailEnd/>
              </a:ln>
            </p:spPr>
            <p:txBody>
              <a:bodyPr/>
              <a:lstStyle/>
              <a:p>
                <a:endParaRPr lang="en-GB"/>
              </a:p>
            </p:txBody>
          </p:sp>
          <p:sp>
            <p:nvSpPr>
              <p:cNvPr id="23787" name="Freeform 235"/>
              <p:cNvSpPr>
                <a:spLocks/>
              </p:cNvSpPr>
              <p:nvPr/>
            </p:nvSpPr>
            <p:spPr bwMode="auto">
              <a:xfrm>
                <a:off x="3894" y="2697"/>
                <a:ext cx="163" cy="155"/>
              </a:xfrm>
              <a:custGeom>
                <a:avLst/>
                <a:gdLst/>
                <a:ahLst/>
                <a:cxnLst>
                  <a:cxn ang="0">
                    <a:pos x="651" y="0"/>
                  </a:cxn>
                  <a:cxn ang="0">
                    <a:pos x="651" y="30"/>
                  </a:cxn>
                  <a:cxn ang="0">
                    <a:pos x="623" y="30"/>
                  </a:cxn>
                  <a:cxn ang="0">
                    <a:pos x="593" y="59"/>
                  </a:cxn>
                  <a:cxn ang="0">
                    <a:pos x="532" y="59"/>
                  </a:cxn>
                  <a:cxn ang="0">
                    <a:pos x="444" y="148"/>
                  </a:cxn>
                  <a:cxn ang="0">
                    <a:pos x="444" y="178"/>
                  </a:cxn>
                  <a:cxn ang="0">
                    <a:pos x="414" y="208"/>
                  </a:cxn>
                  <a:cxn ang="0">
                    <a:pos x="414" y="236"/>
                  </a:cxn>
                  <a:cxn ang="0">
                    <a:pos x="355" y="296"/>
                  </a:cxn>
                  <a:cxn ang="0">
                    <a:pos x="355" y="326"/>
                  </a:cxn>
                  <a:cxn ang="0">
                    <a:pos x="325" y="355"/>
                  </a:cxn>
                  <a:cxn ang="0">
                    <a:pos x="325" y="414"/>
                  </a:cxn>
                  <a:cxn ang="0">
                    <a:pos x="295" y="445"/>
                  </a:cxn>
                  <a:cxn ang="0">
                    <a:pos x="267" y="445"/>
                  </a:cxn>
                  <a:cxn ang="0">
                    <a:pos x="267" y="503"/>
                  </a:cxn>
                  <a:cxn ang="0">
                    <a:pos x="237" y="533"/>
                  </a:cxn>
                  <a:cxn ang="0">
                    <a:pos x="237" y="564"/>
                  </a:cxn>
                  <a:cxn ang="0">
                    <a:pos x="148" y="564"/>
                  </a:cxn>
                  <a:cxn ang="0">
                    <a:pos x="118" y="591"/>
                  </a:cxn>
                  <a:cxn ang="0">
                    <a:pos x="30" y="591"/>
                  </a:cxn>
                  <a:cxn ang="0">
                    <a:pos x="0" y="621"/>
                  </a:cxn>
                </a:cxnLst>
                <a:rect l="0" t="0" r="r" b="b"/>
                <a:pathLst>
                  <a:path w="651" h="621">
                    <a:moveTo>
                      <a:pt x="651" y="0"/>
                    </a:moveTo>
                    <a:lnTo>
                      <a:pt x="651" y="30"/>
                    </a:lnTo>
                    <a:lnTo>
                      <a:pt x="623" y="30"/>
                    </a:lnTo>
                    <a:lnTo>
                      <a:pt x="593" y="59"/>
                    </a:lnTo>
                    <a:lnTo>
                      <a:pt x="532" y="59"/>
                    </a:lnTo>
                    <a:lnTo>
                      <a:pt x="444" y="148"/>
                    </a:lnTo>
                    <a:lnTo>
                      <a:pt x="444" y="178"/>
                    </a:lnTo>
                    <a:lnTo>
                      <a:pt x="414" y="208"/>
                    </a:lnTo>
                    <a:lnTo>
                      <a:pt x="414" y="236"/>
                    </a:lnTo>
                    <a:lnTo>
                      <a:pt x="355" y="296"/>
                    </a:lnTo>
                    <a:lnTo>
                      <a:pt x="355" y="326"/>
                    </a:lnTo>
                    <a:lnTo>
                      <a:pt x="325" y="355"/>
                    </a:lnTo>
                    <a:lnTo>
                      <a:pt x="325" y="414"/>
                    </a:lnTo>
                    <a:lnTo>
                      <a:pt x="295" y="445"/>
                    </a:lnTo>
                    <a:lnTo>
                      <a:pt x="267" y="445"/>
                    </a:lnTo>
                    <a:lnTo>
                      <a:pt x="267" y="503"/>
                    </a:lnTo>
                    <a:lnTo>
                      <a:pt x="237" y="533"/>
                    </a:lnTo>
                    <a:lnTo>
                      <a:pt x="237" y="564"/>
                    </a:lnTo>
                    <a:lnTo>
                      <a:pt x="148" y="564"/>
                    </a:lnTo>
                    <a:lnTo>
                      <a:pt x="118" y="591"/>
                    </a:lnTo>
                    <a:lnTo>
                      <a:pt x="30" y="591"/>
                    </a:lnTo>
                    <a:lnTo>
                      <a:pt x="0" y="621"/>
                    </a:lnTo>
                  </a:path>
                </a:pathLst>
              </a:custGeom>
              <a:noFill/>
              <a:ln w="1588">
                <a:solidFill>
                  <a:srgbClr val="000000"/>
                </a:solidFill>
                <a:prstDash val="solid"/>
                <a:round/>
                <a:headEnd/>
                <a:tailEnd/>
              </a:ln>
            </p:spPr>
            <p:txBody>
              <a:bodyPr/>
              <a:lstStyle/>
              <a:p>
                <a:endParaRPr lang="en-GB"/>
              </a:p>
            </p:txBody>
          </p:sp>
          <p:sp>
            <p:nvSpPr>
              <p:cNvPr id="23788" name="Freeform 236"/>
              <p:cNvSpPr>
                <a:spLocks/>
              </p:cNvSpPr>
              <p:nvPr/>
            </p:nvSpPr>
            <p:spPr bwMode="auto">
              <a:xfrm>
                <a:off x="3897" y="2855"/>
                <a:ext cx="175" cy="153"/>
              </a:xfrm>
              <a:custGeom>
                <a:avLst/>
                <a:gdLst/>
                <a:ahLst/>
                <a:cxnLst>
                  <a:cxn ang="0">
                    <a:pos x="0" y="0"/>
                  </a:cxn>
                  <a:cxn ang="0">
                    <a:pos x="50" y="49"/>
                  </a:cxn>
                  <a:cxn ang="0">
                    <a:pos x="79" y="49"/>
                  </a:cxn>
                  <a:cxn ang="0">
                    <a:pos x="109" y="77"/>
                  </a:cxn>
                  <a:cxn ang="0">
                    <a:pos x="109" y="107"/>
                  </a:cxn>
                  <a:cxn ang="0">
                    <a:pos x="139" y="107"/>
                  </a:cxn>
                  <a:cxn ang="0">
                    <a:pos x="139" y="195"/>
                  </a:cxn>
                  <a:cxn ang="0">
                    <a:pos x="168" y="195"/>
                  </a:cxn>
                  <a:cxn ang="0">
                    <a:pos x="198" y="226"/>
                  </a:cxn>
                  <a:cxn ang="0">
                    <a:pos x="198" y="256"/>
                  </a:cxn>
                  <a:cxn ang="0">
                    <a:pos x="258" y="256"/>
                  </a:cxn>
                  <a:cxn ang="0">
                    <a:pos x="286" y="285"/>
                  </a:cxn>
                  <a:cxn ang="0">
                    <a:pos x="346" y="285"/>
                  </a:cxn>
                  <a:cxn ang="0">
                    <a:pos x="316" y="314"/>
                  </a:cxn>
                  <a:cxn ang="0">
                    <a:pos x="316" y="344"/>
                  </a:cxn>
                  <a:cxn ang="0">
                    <a:pos x="346" y="374"/>
                  </a:cxn>
                  <a:cxn ang="0">
                    <a:pos x="346" y="404"/>
                  </a:cxn>
                  <a:cxn ang="0">
                    <a:pos x="316" y="404"/>
                  </a:cxn>
                  <a:cxn ang="0">
                    <a:pos x="316" y="432"/>
                  </a:cxn>
                  <a:cxn ang="0">
                    <a:pos x="377" y="432"/>
                  </a:cxn>
                  <a:cxn ang="0">
                    <a:pos x="405" y="462"/>
                  </a:cxn>
                  <a:cxn ang="0">
                    <a:pos x="495" y="462"/>
                  </a:cxn>
                  <a:cxn ang="0">
                    <a:pos x="495" y="492"/>
                  </a:cxn>
                  <a:cxn ang="0">
                    <a:pos x="523" y="522"/>
                  </a:cxn>
                  <a:cxn ang="0">
                    <a:pos x="553" y="522"/>
                  </a:cxn>
                  <a:cxn ang="0">
                    <a:pos x="553" y="492"/>
                  </a:cxn>
                  <a:cxn ang="0">
                    <a:pos x="584" y="462"/>
                  </a:cxn>
                  <a:cxn ang="0">
                    <a:pos x="642" y="462"/>
                  </a:cxn>
                  <a:cxn ang="0">
                    <a:pos x="673" y="492"/>
                  </a:cxn>
                  <a:cxn ang="0">
                    <a:pos x="702" y="492"/>
                  </a:cxn>
                  <a:cxn ang="0">
                    <a:pos x="673" y="522"/>
                  </a:cxn>
                  <a:cxn ang="0">
                    <a:pos x="642" y="492"/>
                  </a:cxn>
                  <a:cxn ang="0">
                    <a:pos x="614" y="522"/>
                  </a:cxn>
                  <a:cxn ang="0">
                    <a:pos x="614" y="551"/>
                  </a:cxn>
                  <a:cxn ang="0">
                    <a:pos x="673" y="610"/>
                  </a:cxn>
                </a:cxnLst>
                <a:rect l="0" t="0" r="r" b="b"/>
                <a:pathLst>
                  <a:path w="702" h="610">
                    <a:moveTo>
                      <a:pt x="0" y="0"/>
                    </a:moveTo>
                    <a:lnTo>
                      <a:pt x="50" y="49"/>
                    </a:lnTo>
                    <a:lnTo>
                      <a:pt x="79" y="49"/>
                    </a:lnTo>
                    <a:lnTo>
                      <a:pt x="109" y="77"/>
                    </a:lnTo>
                    <a:lnTo>
                      <a:pt x="109" y="107"/>
                    </a:lnTo>
                    <a:lnTo>
                      <a:pt x="139" y="107"/>
                    </a:lnTo>
                    <a:lnTo>
                      <a:pt x="139" y="195"/>
                    </a:lnTo>
                    <a:lnTo>
                      <a:pt x="168" y="195"/>
                    </a:lnTo>
                    <a:lnTo>
                      <a:pt x="198" y="226"/>
                    </a:lnTo>
                    <a:lnTo>
                      <a:pt x="198" y="256"/>
                    </a:lnTo>
                    <a:lnTo>
                      <a:pt x="258" y="256"/>
                    </a:lnTo>
                    <a:lnTo>
                      <a:pt x="286" y="285"/>
                    </a:lnTo>
                    <a:lnTo>
                      <a:pt x="346" y="285"/>
                    </a:lnTo>
                    <a:lnTo>
                      <a:pt x="316" y="314"/>
                    </a:lnTo>
                    <a:lnTo>
                      <a:pt x="316" y="344"/>
                    </a:lnTo>
                    <a:lnTo>
                      <a:pt x="346" y="374"/>
                    </a:lnTo>
                    <a:lnTo>
                      <a:pt x="346" y="404"/>
                    </a:lnTo>
                    <a:lnTo>
                      <a:pt x="316" y="404"/>
                    </a:lnTo>
                    <a:lnTo>
                      <a:pt x="316" y="432"/>
                    </a:lnTo>
                    <a:lnTo>
                      <a:pt x="377" y="432"/>
                    </a:lnTo>
                    <a:lnTo>
                      <a:pt x="405" y="462"/>
                    </a:lnTo>
                    <a:lnTo>
                      <a:pt x="495" y="462"/>
                    </a:lnTo>
                    <a:lnTo>
                      <a:pt x="495" y="492"/>
                    </a:lnTo>
                    <a:lnTo>
                      <a:pt x="523" y="522"/>
                    </a:lnTo>
                    <a:lnTo>
                      <a:pt x="553" y="522"/>
                    </a:lnTo>
                    <a:lnTo>
                      <a:pt x="553" y="492"/>
                    </a:lnTo>
                    <a:lnTo>
                      <a:pt x="584" y="462"/>
                    </a:lnTo>
                    <a:lnTo>
                      <a:pt x="642" y="462"/>
                    </a:lnTo>
                    <a:lnTo>
                      <a:pt x="673" y="492"/>
                    </a:lnTo>
                    <a:lnTo>
                      <a:pt x="702" y="492"/>
                    </a:lnTo>
                    <a:lnTo>
                      <a:pt x="673" y="522"/>
                    </a:lnTo>
                    <a:lnTo>
                      <a:pt x="642" y="492"/>
                    </a:lnTo>
                    <a:lnTo>
                      <a:pt x="614" y="522"/>
                    </a:lnTo>
                    <a:lnTo>
                      <a:pt x="614" y="551"/>
                    </a:lnTo>
                    <a:lnTo>
                      <a:pt x="673" y="610"/>
                    </a:lnTo>
                  </a:path>
                </a:pathLst>
              </a:custGeom>
              <a:noFill/>
              <a:ln w="1588">
                <a:solidFill>
                  <a:srgbClr val="000000"/>
                </a:solidFill>
                <a:prstDash val="solid"/>
                <a:round/>
                <a:headEnd/>
                <a:tailEnd/>
              </a:ln>
            </p:spPr>
            <p:txBody>
              <a:bodyPr/>
              <a:lstStyle/>
              <a:p>
                <a:endParaRPr lang="en-GB"/>
              </a:p>
            </p:txBody>
          </p:sp>
          <p:sp>
            <p:nvSpPr>
              <p:cNvPr id="23789" name="Freeform 237"/>
              <p:cNvSpPr>
                <a:spLocks/>
              </p:cNvSpPr>
              <p:nvPr/>
            </p:nvSpPr>
            <p:spPr bwMode="auto">
              <a:xfrm>
                <a:off x="4065" y="3008"/>
                <a:ext cx="407" cy="52"/>
              </a:xfrm>
              <a:custGeom>
                <a:avLst/>
                <a:gdLst/>
                <a:ahLst/>
                <a:cxnLst>
                  <a:cxn ang="0">
                    <a:pos x="0" y="0"/>
                  </a:cxn>
                  <a:cxn ang="0">
                    <a:pos x="59" y="30"/>
                  </a:cxn>
                  <a:cxn ang="0">
                    <a:pos x="87" y="30"/>
                  </a:cxn>
                  <a:cxn ang="0">
                    <a:pos x="87" y="89"/>
                  </a:cxn>
                  <a:cxn ang="0">
                    <a:pos x="59" y="89"/>
                  </a:cxn>
                  <a:cxn ang="0">
                    <a:pos x="59" y="119"/>
                  </a:cxn>
                  <a:cxn ang="0">
                    <a:pos x="87" y="150"/>
                  </a:cxn>
                  <a:cxn ang="0">
                    <a:pos x="148" y="150"/>
                  </a:cxn>
                  <a:cxn ang="0">
                    <a:pos x="148" y="119"/>
                  </a:cxn>
                  <a:cxn ang="0">
                    <a:pos x="236" y="119"/>
                  </a:cxn>
                  <a:cxn ang="0">
                    <a:pos x="236" y="150"/>
                  </a:cxn>
                  <a:cxn ang="0">
                    <a:pos x="355" y="150"/>
                  </a:cxn>
                  <a:cxn ang="0">
                    <a:pos x="385" y="177"/>
                  </a:cxn>
                  <a:cxn ang="0">
                    <a:pos x="503" y="177"/>
                  </a:cxn>
                  <a:cxn ang="0">
                    <a:pos x="503" y="150"/>
                  </a:cxn>
                  <a:cxn ang="0">
                    <a:pos x="532" y="150"/>
                  </a:cxn>
                  <a:cxn ang="0">
                    <a:pos x="562" y="177"/>
                  </a:cxn>
                  <a:cxn ang="0">
                    <a:pos x="740" y="177"/>
                  </a:cxn>
                  <a:cxn ang="0">
                    <a:pos x="740" y="207"/>
                  </a:cxn>
                  <a:cxn ang="0">
                    <a:pos x="799" y="207"/>
                  </a:cxn>
                  <a:cxn ang="0">
                    <a:pos x="829" y="177"/>
                  </a:cxn>
                  <a:cxn ang="0">
                    <a:pos x="859" y="177"/>
                  </a:cxn>
                  <a:cxn ang="0">
                    <a:pos x="859" y="150"/>
                  </a:cxn>
                  <a:cxn ang="0">
                    <a:pos x="887" y="150"/>
                  </a:cxn>
                  <a:cxn ang="0">
                    <a:pos x="917" y="119"/>
                  </a:cxn>
                  <a:cxn ang="0">
                    <a:pos x="917" y="89"/>
                  </a:cxn>
                  <a:cxn ang="0">
                    <a:pos x="978" y="89"/>
                  </a:cxn>
                  <a:cxn ang="0">
                    <a:pos x="978" y="59"/>
                  </a:cxn>
                  <a:cxn ang="0">
                    <a:pos x="1124" y="59"/>
                  </a:cxn>
                  <a:cxn ang="0">
                    <a:pos x="1155" y="30"/>
                  </a:cxn>
                  <a:cxn ang="0">
                    <a:pos x="1273" y="30"/>
                  </a:cxn>
                  <a:cxn ang="0">
                    <a:pos x="1303" y="59"/>
                  </a:cxn>
                  <a:cxn ang="0">
                    <a:pos x="1362" y="59"/>
                  </a:cxn>
                  <a:cxn ang="0">
                    <a:pos x="1362" y="89"/>
                  </a:cxn>
                  <a:cxn ang="0">
                    <a:pos x="1422" y="89"/>
                  </a:cxn>
                  <a:cxn ang="0">
                    <a:pos x="1480" y="150"/>
                  </a:cxn>
                  <a:cxn ang="0">
                    <a:pos x="1629" y="150"/>
                  </a:cxn>
                </a:cxnLst>
                <a:rect l="0" t="0" r="r" b="b"/>
                <a:pathLst>
                  <a:path w="1629" h="207">
                    <a:moveTo>
                      <a:pt x="0" y="0"/>
                    </a:moveTo>
                    <a:lnTo>
                      <a:pt x="59" y="30"/>
                    </a:lnTo>
                    <a:lnTo>
                      <a:pt x="87" y="30"/>
                    </a:lnTo>
                    <a:lnTo>
                      <a:pt x="87" y="89"/>
                    </a:lnTo>
                    <a:lnTo>
                      <a:pt x="59" y="89"/>
                    </a:lnTo>
                    <a:lnTo>
                      <a:pt x="59" y="119"/>
                    </a:lnTo>
                    <a:lnTo>
                      <a:pt x="87" y="150"/>
                    </a:lnTo>
                    <a:lnTo>
                      <a:pt x="148" y="150"/>
                    </a:lnTo>
                    <a:lnTo>
                      <a:pt x="148" y="119"/>
                    </a:lnTo>
                    <a:lnTo>
                      <a:pt x="236" y="119"/>
                    </a:lnTo>
                    <a:lnTo>
                      <a:pt x="236" y="150"/>
                    </a:lnTo>
                    <a:lnTo>
                      <a:pt x="355" y="150"/>
                    </a:lnTo>
                    <a:lnTo>
                      <a:pt x="385" y="177"/>
                    </a:lnTo>
                    <a:lnTo>
                      <a:pt x="503" y="177"/>
                    </a:lnTo>
                    <a:lnTo>
                      <a:pt x="503" y="150"/>
                    </a:lnTo>
                    <a:lnTo>
                      <a:pt x="532" y="150"/>
                    </a:lnTo>
                    <a:lnTo>
                      <a:pt x="562" y="177"/>
                    </a:lnTo>
                    <a:lnTo>
                      <a:pt x="740" y="177"/>
                    </a:lnTo>
                    <a:lnTo>
                      <a:pt x="740" y="207"/>
                    </a:lnTo>
                    <a:lnTo>
                      <a:pt x="799" y="207"/>
                    </a:lnTo>
                    <a:lnTo>
                      <a:pt x="829" y="177"/>
                    </a:lnTo>
                    <a:lnTo>
                      <a:pt x="859" y="177"/>
                    </a:lnTo>
                    <a:lnTo>
                      <a:pt x="859" y="150"/>
                    </a:lnTo>
                    <a:lnTo>
                      <a:pt x="887" y="150"/>
                    </a:lnTo>
                    <a:lnTo>
                      <a:pt x="917" y="119"/>
                    </a:lnTo>
                    <a:lnTo>
                      <a:pt x="917" y="89"/>
                    </a:lnTo>
                    <a:lnTo>
                      <a:pt x="978" y="89"/>
                    </a:lnTo>
                    <a:lnTo>
                      <a:pt x="978" y="59"/>
                    </a:lnTo>
                    <a:lnTo>
                      <a:pt x="1124" y="59"/>
                    </a:lnTo>
                    <a:lnTo>
                      <a:pt x="1155" y="30"/>
                    </a:lnTo>
                    <a:lnTo>
                      <a:pt x="1273" y="30"/>
                    </a:lnTo>
                    <a:lnTo>
                      <a:pt x="1303" y="59"/>
                    </a:lnTo>
                    <a:lnTo>
                      <a:pt x="1362" y="59"/>
                    </a:lnTo>
                    <a:lnTo>
                      <a:pt x="1362" y="89"/>
                    </a:lnTo>
                    <a:lnTo>
                      <a:pt x="1422" y="89"/>
                    </a:lnTo>
                    <a:lnTo>
                      <a:pt x="1480" y="150"/>
                    </a:lnTo>
                    <a:lnTo>
                      <a:pt x="1629" y="150"/>
                    </a:lnTo>
                  </a:path>
                </a:pathLst>
              </a:custGeom>
              <a:noFill/>
              <a:ln w="1588">
                <a:solidFill>
                  <a:srgbClr val="000000"/>
                </a:solidFill>
                <a:prstDash val="solid"/>
                <a:round/>
                <a:headEnd/>
                <a:tailEnd/>
              </a:ln>
            </p:spPr>
            <p:txBody>
              <a:bodyPr/>
              <a:lstStyle/>
              <a:p>
                <a:endParaRPr lang="en-GB"/>
              </a:p>
            </p:txBody>
          </p:sp>
          <p:sp>
            <p:nvSpPr>
              <p:cNvPr id="23790" name="Freeform 238"/>
              <p:cNvSpPr>
                <a:spLocks/>
              </p:cNvSpPr>
              <p:nvPr/>
            </p:nvSpPr>
            <p:spPr bwMode="auto">
              <a:xfrm>
                <a:off x="4094" y="3215"/>
                <a:ext cx="238" cy="44"/>
              </a:xfrm>
              <a:custGeom>
                <a:avLst/>
                <a:gdLst/>
                <a:ahLst/>
                <a:cxnLst>
                  <a:cxn ang="0">
                    <a:pos x="0" y="150"/>
                  </a:cxn>
                  <a:cxn ang="0">
                    <a:pos x="60" y="150"/>
                  </a:cxn>
                  <a:cxn ang="0">
                    <a:pos x="89" y="119"/>
                  </a:cxn>
                  <a:cxn ang="0">
                    <a:pos x="118" y="150"/>
                  </a:cxn>
                  <a:cxn ang="0">
                    <a:pos x="118" y="119"/>
                  </a:cxn>
                  <a:cxn ang="0">
                    <a:pos x="297" y="119"/>
                  </a:cxn>
                  <a:cxn ang="0">
                    <a:pos x="325" y="89"/>
                  </a:cxn>
                  <a:cxn ang="0">
                    <a:pos x="414" y="89"/>
                  </a:cxn>
                  <a:cxn ang="0">
                    <a:pos x="444" y="59"/>
                  </a:cxn>
                  <a:cxn ang="0">
                    <a:pos x="532" y="150"/>
                  </a:cxn>
                  <a:cxn ang="0">
                    <a:pos x="562" y="119"/>
                  </a:cxn>
                  <a:cxn ang="0">
                    <a:pos x="592" y="119"/>
                  </a:cxn>
                  <a:cxn ang="0">
                    <a:pos x="622" y="150"/>
                  </a:cxn>
                  <a:cxn ang="0">
                    <a:pos x="651" y="150"/>
                  </a:cxn>
                  <a:cxn ang="0">
                    <a:pos x="651" y="177"/>
                  </a:cxn>
                  <a:cxn ang="0">
                    <a:pos x="711" y="177"/>
                  </a:cxn>
                  <a:cxn ang="0">
                    <a:pos x="711" y="150"/>
                  </a:cxn>
                  <a:cxn ang="0">
                    <a:pos x="888" y="150"/>
                  </a:cxn>
                  <a:cxn ang="0">
                    <a:pos x="917" y="119"/>
                  </a:cxn>
                  <a:cxn ang="0">
                    <a:pos x="888" y="89"/>
                  </a:cxn>
                  <a:cxn ang="0">
                    <a:pos x="888" y="59"/>
                  </a:cxn>
                  <a:cxn ang="0">
                    <a:pos x="860" y="30"/>
                  </a:cxn>
                  <a:cxn ang="0">
                    <a:pos x="888" y="0"/>
                  </a:cxn>
                  <a:cxn ang="0">
                    <a:pos x="917" y="0"/>
                  </a:cxn>
                  <a:cxn ang="0">
                    <a:pos x="917" y="30"/>
                  </a:cxn>
                  <a:cxn ang="0">
                    <a:pos x="948" y="30"/>
                  </a:cxn>
                </a:cxnLst>
                <a:rect l="0" t="0" r="r" b="b"/>
                <a:pathLst>
                  <a:path w="948" h="177">
                    <a:moveTo>
                      <a:pt x="0" y="150"/>
                    </a:moveTo>
                    <a:lnTo>
                      <a:pt x="60" y="150"/>
                    </a:lnTo>
                    <a:lnTo>
                      <a:pt x="89" y="119"/>
                    </a:lnTo>
                    <a:lnTo>
                      <a:pt x="118" y="150"/>
                    </a:lnTo>
                    <a:lnTo>
                      <a:pt x="118" y="119"/>
                    </a:lnTo>
                    <a:lnTo>
                      <a:pt x="297" y="119"/>
                    </a:lnTo>
                    <a:lnTo>
                      <a:pt x="325" y="89"/>
                    </a:lnTo>
                    <a:lnTo>
                      <a:pt x="414" y="89"/>
                    </a:lnTo>
                    <a:lnTo>
                      <a:pt x="444" y="59"/>
                    </a:lnTo>
                    <a:lnTo>
                      <a:pt x="532" y="150"/>
                    </a:lnTo>
                    <a:lnTo>
                      <a:pt x="562" y="119"/>
                    </a:lnTo>
                    <a:lnTo>
                      <a:pt x="592" y="119"/>
                    </a:lnTo>
                    <a:lnTo>
                      <a:pt x="622" y="150"/>
                    </a:lnTo>
                    <a:lnTo>
                      <a:pt x="651" y="150"/>
                    </a:lnTo>
                    <a:lnTo>
                      <a:pt x="651" y="177"/>
                    </a:lnTo>
                    <a:lnTo>
                      <a:pt x="711" y="177"/>
                    </a:lnTo>
                    <a:lnTo>
                      <a:pt x="711" y="150"/>
                    </a:lnTo>
                    <a:lnTo>
                      <a:pt x="888" y="150"/>
                    </a:lnTo>
                    <a:lnTo>
                      <a:pt x="917" y="119"/>
                    </a:lnTo>
                    <a:lnTo>
                      <a:pt x="888" y="89"/>
                    </a:lnTo>
                    <a:lnTo>
                      <a:pt x="888" y="59"/>
                    </a:lnTo>
                    <a:lnTo>
                      <a:pt x="860" y="30"/>
                    </a:lnTo>
                    <a:lnTo>
                      <a:pt x="888" y="0"/>
                    </a:lnTo>
                    <a:lnTo>
                      <a:pt x="917" y="0"/>
                    </a:lnTo>
                    <a:lnTo>
                      <a:pt x="917" y="30"/>
                    </a:lnTo>
                    <a:lnTo>
                      <a:pt x="948" y="30"/>
                    </a:lnTo>
                  </a:path>
                </a:pathLst>
              </a:custGeom>
              <a:noFill/>
              <a:ln w="1588">
                <a:solidFill>
                  <a:srgbClr val="000000"/>
                </a:solidFill>
                <a:prstDash val="solid"/>
                <a:round/>
                <a:headEnd/>
                <a:tailEnd/>
              </a:ln>
            </p:spPr>
            <p:txBody>
              <a:bodyPr/>
              <a:lstStyle/>
              <a:p>
                <a:endParaRPr lang="en-GB"/>
              </a:p>
            </p:txBody>
          </p:sp>
          <p:sp>
            <p:nvSpPr>
              <p:cNvPr id="23791" name="Freeform 239"/>
              <p:cNvSpPr>
                <a:spLocks/>
              </p:cNvSpPr>
              <p:nvPr/>
            </p:nvSpPr>
            <p:spPr bwMode="auto">
              <a:xfrm>
                <a:off x="4332" y="3186"/>
                <a:ext cx="111" cy="37"/>
              </a:xfrm>
              <a:custGeom>
                <a:avLst/>
                <a:gdLst/>
                <a:ahLst/>
                <a:cxnLst>
                  <a:cxn ang="0">
                    <a:pos x="444" y="59"/>
                  </a:cxn>
                  <a:cxn ang="0">
                    <a:pos x="296" y="59"/>
                  </a:cxn>
                  <a:cxn ang="0">
                    <a:pos x="237" y="0"/>
                  </a:cxn>
                  <a:cxn ang="0">
                    <a:pos x="207" y="30"/>
                  </a:cxn>
                  <a:cxn ang="0">
                    <a:pos x="176" y="0"/>
                  </a:cxn>
                  <a:cxn ang="0">
                    <a:pos x="176" y="30"/>
                  </a:cxn>
                  <a:cxn ang="0">
                    <a:pos x="149" y="30"/>
                  </a:cxn>
                  <a:cxn ang="0">
                    <a:pos x="119" y="59"/>
                  </a:cxn>
                  <a:cxn ang="0">
                    <a:pos x="58" y="59"/>
                  </a:cxn>
                  <a:cxn ang="0">
                    <a:pos x="58" y="89"/>
                  </a:cxn>
                  <a:cxn ang="0">
                    <a:pos x="30" y="89"/>
                  </a:cxn>
                  <a:cxn ang="0">
                    <a:pos x="0" y="118"/>
                  </a:cxn>
                  <a:cxn ang="0">
                    <a:pos x="0" y="148"/>
                  </a:cxn>
                </a:cxnLst>
                <a:rect l="0" t="0" r="r" b="b"/>
                <a:pathLst>
                  <a:path w="444" h="148">
                    <a:moveTo>
                      <a:pt x="444" y="59"/>
                    </a:moveTo>
                    <a:lnTo>
                      <a:pt x="296" y="59"/>
                    </a:lnTo>
                    <a:lnTo>
                      <a:pt x="237" y="0"/>
                    </a:lnTo>
                    <a:lnTo>
                      <a:pt x="207" y="30"/>
                    </a:lnTo>
                    <a:lnTo>
                      <a:pt x="176" y="0"/>
                    </a:lnTo>
                    <a:lnTo>
                      <a:pt x="176" y="30"/>
                    </a:lnTo>
                    <a:lnTo>
                      <a:pt x="149" y="30"/>
                    </a:lnTo>
                    <a:lnTo>
                      <a:pt x="119" y="59"/>
                    </a:lnTo>
                    <a:lnTo>
                      <a:pt x="58" y="59"/>
                    </a:lnTo>
                    <a:lnTo>
                      <a:pt x="58" y="89"/>
                    </a:lnTo>
                    <a:lnTo>
                      <a:pt x="30" y="89"/>
                    </a:lnTo>
                    <a:lnTo>
                      <a:pt x="0" y="118"/>
                    </a:lnTo>
                    <a:lnTo>
                      <a:pt x="0" y="148"/>
                    </a:lnTo>
                  </a:path>
                </a:pathLst>
              </a:custGeom>
              <a:noFill/>
              <a:ln w="1588">
                <a:solidFill>
                  <a:srgbClr val="000000"/>
                </a:solidFill>
                <a:prstDash val="solid"/>
                <a:round/>
                <a:headEnd/>
                <a:tailEnd/>
              </a:ln>
            </p:spPr>
            <p:txBody>
              <a:bodyPr/>
              <a:lstStyle/>
              <a:p>
                <a:endParaRPr lang="en-GB"/>
              </a:p>
            </p:txBody>
          </p:sp>
          <p:sp>
            <p:nvSpPr>
              <p:cNvPr id="23792" name="Freeform 240"/>
              <p:cNvSpPr>
                <a:spLocks/>
              </p:cNvSpPr>
              <p:nvPr/>
            </p:nvSpPr>
            <p:spPr bwMode="auto">
              <a:xfrm>
                <a:off x="4050" y="3008"/>
                <a:ext cx="44" cy="163"/>
              </a:xfrm>
              <a:custGeom>
                <a:avLst/>
                <a:gdLst/>
                <a:ahLst/>
                <a:cxnLst>
                  <a:cxn ang="0">
                    <a:pos x="59" y="0"/>
                  </a:cxn>
                  <a:cxn ang="0">
                    <a:pos x="59" y="30"/>
                  </a:cxn>
                  <a:cxn ang="0">
                    <a:pos x="0" y="89"/>
                  </a:cxn>
                  <a:cxn ang="0">
                    <a:pos x="0" y="177"/>
                  </a:cxn>
                  <a:cxn ang="0">
                    <a:pos x="28" y="207"/>
                  </a:cxn>
                  <a:cxn ang="0">
                    <a:pos x="28" y="238"/>
                  </a:cxn>
                  <a:cxn ang="0">
                    <a:pos x="59" y="268"/>
                  </a:cxn>
                  <a:cxn ang="0">
                    <a:pos x="88" y="268"/>
                  </a:cxn>
                  <a:cxn ang="0">
                    <a:pos x="118" y="296"/>
                  </a:cxn>
                  <a:cxn ang="0">
                    <a:pos x="118" y="325"/>
                  </a:cxn>
                  <a:cxn ang="0">
                    <a:pos x="146" y="356"/>
                  </a:cxn>
                  <a:cxn ang="0">
                    <a:pos x="177" y="356"/>
                  </a:cxn>
                  <a:cxn ang="0">
                    <a:pos x="146" y="386"/>
                  </a:cxn>
                  <a:cxn ang="0">
                    <a:pos x="146" y="414"/>
                  </a:cxn>
                  <a:cxn ang="0">
                    <a:pos x="118" y="414"/>
                  </a:cxn>
                  <a:cxn ang="0">
                    <a:pos x="118" y="445"/>
                  </a:cxn>
                  <a:cxn ang="0">
                    <a:pos x="59" y="445"/>
                  </a:cxn>
                  <a:cxn ang="0">
                    <a:pos x="59" y="475"/>
                  </a:cxn>
                  <a:cxn ang="0">
                    <a:pos x="28" y="475"/>
                  </a:cxn>
                  <a:cxn ang="0">
                    <a:pos x="28" y="563"/>
                  </a:cxn>
                  <a:cxn ang="0">
                    <a:pos x="59" y="593"/>
                  </a:cxn>
                  <a:cxn ang="0">
                    <a:pos x="59" y="623"/>
                  </a:cxn>
                  <a:cxn ang="0">
                    <a:pos x="28" y="623"/>
                  </a:cxn>
                  <a:cxn ang="0">
                    <a:pos x="0" y="651"/>
                  </a:cxn>
                </a:cxnLst>
                <a:rect l="0" t="0" r="r" b="b"/>
                <a:pathLst>
                  <a:path w="177" h="651">
                    <a:moveTo>
                      <a:pt x="59" y="0"/>
                    </a:moveTo>
                    <a:lnTo>
                      <a:pt x="59" y="30"/>
                    </a:lnTo>
                    <a:lnTo>
                      <a:pt x="0" y="89"/>
                    </a:lnTo>
                    <a:lnTo>
                      <a:pt x="0" y="177"/>
                    </a:lnTo>
                    <a:lnTo>
                      <a:pt x="28" y="207"/>
                    </a:lnTo>
                    <a:lnTo>
                      <a:pt x="28" y="238"/>
                    </a:lnTo>
                    <a:lnTo>
                      <a:pt x="59" y="268"/>
                    </a:lnTo>
                    <a:lnTo>
                      <a:pt x="88" y="268"/>
                    </a:lnTo>
                    <a:lnTo>
                      <a:pt x="118" y="296"/>
                    </a:lnTo>
                    <a:lnTo>
                      <a:pt x="118" y="325"/>
                    </a:lnTo>
                    <a:lnTo>
                      <a:pt x="146" y="356"/>
                    </a:lnTo>
                    <a:lnTo>
                      <a:pt x="177" y="356"/>
                    </a:lnTo>
                    <a:lnTo>
                      <a:pt x="146" y="386"/>
                    </a:lnTo>
                    <a:lnTo>
                      <a:pt x="146" y="414"/>
                    </a:lnTo>
                    <a:lnTo>
                      <a:pt x="118" y="414"/>
                    </a:lnTo>
                    <a:lnTo>
                      <a:pt x="118" y="445"/>
                    </a:lnTo>
                    <a:lnTo>
                      <a:pt x="59" y="445"/>
                    </a:lnTo>
                    <a:lnTo>
                      <a:pt x="59" y="475"/>
                    </a:lnTo>
                    <a:lnTo>
                      <a:pt x="28" y="475"/>
                    </a:lnTo>
                    <a:lnTo>
                      <a:pt x="28" y="563"/>
                    </a:lnTo>
                    <a:lnTo>
                      <a:pt x="59" y="593"/>
                    </a:lnTo>
                    <a:lnTo>
                      <a:pt x="59" y="623"/>
                    </a:lnTo>
                    <a:lnTo>
                      <a:pt x="28" y="623"/>
                    </a:lnTo>
                    <a:lnTo>
                      <a:pt x="0" y="651"/>
                    </a:lnTo>
                  </a:path>
                </a:pathLst>
              </a:custGeom>
              <a:noFill/>
              <a:ln w="1588">
                <a:solidFill>
                  <a:srgbClr val="000000"/>
                </a:solidFill>
                <a:prstDash val="solid"/>
                <a:round/>
                <a:headEnd/>
                <a:tailEnd/>
              </a:ln>
            </p:spPr>
            <p:txBody>
              <a:bodyPr/>
              <a:lstStyle/>
              <a:p>
                <a:endParaRPr lang="en-GB"/>
              </a:p>
            </p:txBody>
          </p:sp>
          <p:sp>
            <p:nvSpPr>
              <p:cNvPr id="23793" name="Freeform 241"/>
              <p:cNvSpPr>
                <a:spLocks/>
              </p:cNvSpPr>
              <p:nvPr/>
            </p:nvSpPr>
            <p:spPr bwMode="auto">
              <a:xfrm>
                <a:off x="3932" y="3163"/>
                <a:ext cx="118" cy="52"/>
              </a:xfrm>
              <a:custGeom>
                <a:avLst/>
                <a:gdLst/>
                <a:ahLst/>
                <a:cxnLst>
                  <a:cxn ang="0">
                    <a:pos x="475" y="28"/>
                  </a:cxn>
                  <a:cxn ang="0">
                    <a:pos x="475" y="0"/>
                  </a:cxn>
                  <a:cxn ang="0">
                    <a:pos x="445" y="28"/>
                  </a:cxn>
                  <a:cxn ang="0">
                    <a:pos x="384" y="28"/>
                  </a:cxn>
                  <a:cxn ang="0">
                    <a:pos x="356" y="0"/>
                  </a:cxn>
                  <a:cxn ang="0">
                    <a:pos x="356" y="28"/>
                  </a:cxn>
                  <a:cxn ang="0">
                    <a:pos x="326" y="28"/>
                  </a:cxn>
                  <a:cxn ang="0">
                    <a:pos x="296" y="58"/>
                  </a:cxn>
                  <a:cxn ang="0">
                    <a:pos x="266" y="28"/>
                  </a:cxn>
                  <a:cxn ang="0">
                    <a:pos x="238" y="58"/>
                  </a:cxn>
                  <a:cxn ang="0">
                    <a:pos x="207" y="58"/>
                  </a:cxn>
                  <a:cxn ang="0">
                    <a:pos x="207" y="88"/>
                  </a:cxn>
                  <a:cxn ang="0">
                    <a:pos x="177" y="88"/>
                  </a:cxn>
                  <a:cxn ang="0">
                    <a:pos x="177" y="58"/>
                  </a:cxn>
                  <a:cxn ang="0">
                    <a:pos x="147" y="58"/>
                  </a:cxn>
                  <a:cxn ang="0">
                    <a:pos x="119" y="88"/>
                  </a:cxn>
                  <a:cxn ang="0">
                    <a:pos x="59" y="88"/>
                  </a:cxn>
                  <a:cxn ang="0">
                    <a:pos x="59" y="147"/>
                  </a:cxn>
                  <a:cxn ang="0">
                    <a:pos x="0" y="206"/>
                  </a:cxn>
                </a:cxnLst>
                <a:rect l="0" t="0" r="r" b="b"/>
                <a:pathLst>
                  <a:path w="475" h="206">
                    <a:moveTo>
                      <a:pt x="475" y="28"/>
                    </a:moveTo>
                    <a:lnTo>
                      <a:pt x="475" y="0"/>
                    </a:lnTo>
                    <a:lnTo>
                      <a:pt x="445" y="28"/>
                    </a:lnTo>
                    <a:lnTo>
                      <a:pt x="384" y="28"/>
                    </a:lnTo>
                    <a:lnTo>
                      <a:pt x="356" y="0"/>
                    </a:lnTo>
                    <a:lnTo>
                      <a:pt x="356" y="28"/>
                    </a:lnTo>
                    <a:lnTo>
                      <a:pt x="326" y="28"/>
                    </a:lnTo>
                    <a:lnTo>
                      <a:pt x="296" y="58"/>
                    </a:lnTo>
                    <a:lnTo>
                      <a:pt x="266" y="28"/>
                    </a:lnTo>
                    <a:lnTo>
                      <a:pt x="238" y="58"/>
                    </a:lnTo>
                    <a:lnTo>
                      <a:pt x="207" y="58"/>
                    </a:lnTo>
                    <a:lnTo>
                      <a:pt x="207" y="88"/>
                    </a:lnTo>
                    <a:lnTo>
                      <a:pt x="177" y="88"/>
                    </a:lnTo>
                    <a:lnTo>
                      <a:pt x="177" y="58"/>
                    </a:lnTo>
                    <a:lnTo>
                      <a:pt x="147" y="58"/>
                    </a:lnTo>
                    <a:lnTo>
                      <a:pt x="119" y="88"/>
                    </a:lnTo>
                    <a:lnTo>
                      <a:pt x="59" y="88"/>
                    </a:lnTo>
                    <a:lnTo>
                      <a:pt x="59" y="147"/>
                    </a:lnTo>
                    <a:lnTo>
                      <a:pt x="0" y="206"/>
                    </a:lnTo>
                  </a:path>
                </a:pathLst>
              </a:custGeom>
              <a:noFill/>
              <a:ln w="1588">
                <a:solidFill>
                  <a:srgbClr val="000000"/>
                </a:solidFill>
                <a:prstDash val="solid"/>
                <a:round/>
                <a:headEnd/>
                <a:tailEnd/>
              </a:ln>
            </p:spPr>
            <p:txBody>
              <a:bodyPr/>
              <a:lstStyle/>
              <a:p>
                <a:endParaRPr lang="en-GB"/>
              </a:p>
            </p:txBody>
          </p:sp>
          <p:sp>
            <p:nvSpPr>
              <p:cNvPr id="23794" name="Freeform 242"/>
              <p:cNvSpPr>
                <a:spLocks/>
              </p:cNvSpPr>
              <p:nvPr/>
            </p:nvSpPr>
            <p:spPr bwMode="auto">
              <a:xfrm>
                <a:off x="4050" y="3171"/>
                <a:ext cx="52" cy="81"/>
              </a:xfrm>
              <a:custGeom>
                <a:avLst/>
                <a:gdLst/>
                <a:ahLst/>
                <a:cxnLst>
                  <a:cxn ang="0">
                    <a:pos x="177" y="328"/>
                  </a:cxn>
                  <a:cxn ang="0">
                    <a:pos x="207" y="297"/>
                  </a:cxn>
                  <a:cxn ang="0">
                    <a:pos x="207" y="267"/>
                  </a:cxn>
                  <a:cxn ang="0">
                    <a:pos x="177" y="237"/>
                  </a:cxn>
                  <a:cxn ang="0">
                    <a:pos x="207" y="208"/>
                  </a:cxn>
                  <a:cxn ang="0">
                    <a:pos x="177" y="149"/>
                  </a:cxn>
                  <a:cxn ang="0">
                    <a:pos x="146" y="119"/>
                  </a:cxn>
                  <a:cxn ang="0">
                    <a:pos x="146" y="90"/>
                  </a:cxn>
                  <a:cxn ang="0">
                    <a:pos x="118" y="90"/>
                  </a:cxn>
                  <a:cxn ang="0">
                    <a:pos x="88" y="60"/>
                  </a:cxn>
                  <a:cxn ang="0">
                    <a:pos x="59" y="60"/>
                  </a:cxn>
                  <a:cxn ang="0">
                    <a:pos x="59" y="30"/>
                  </a:cxn>
                  <a:cxn ang="0">
                    <a:pos x="28" y="30"/>
                  </a:cxn>
                  <a:cxn ang="0">
                    <a:pos x="0" y="0"/>
                  </a:cxn>
                </a:cxnLst>
                <a:rect l="0" t="0" r="r" b="b"/>
                <a:pathLst>
                  <a:path w="207" h="328">
                    <a:moveTo>
                      <a:pt x="177" y="328"/>
                    </a:moveTo>
                    <a:lnTo>
                      <a:pt x="207" y="297"/>
                    </a:lnTo>
                    <a:lnTo>
                      <a:pt x="207" y="267"/>
                    </a:lnTo>
                    <a:lnTo>
                      <a:pt x="177" y="237"/>
                    </a:lnTo>
                    <a:lnTo>
                      <a:pt x="207" y="208"/>
                    </a:lnTo>
                    <a:lnTo>
                      <a:pt x="177" y="149"/>
                    </a:lnTo>
                    <a:lnTo>
                      <a:pt x="146" y="119"/>
                    </a:lnTo>
                    <a:lnTo>
                      <a:pt x="146" y="90"/>
                    </a:lnTo>
                    <a:lnTo>
                      <a:pt x="118" y="90"/>
                    </a:lnTo>
                    <a:lnTo>
                      <a:pt x="88" y="60"/>
                    </a:lnTo>
                    <a:lnTo>
                      <a:pt x="59" y="60"/>
                    </a:lnTo>
                    <a:lnTo>
                      <a:pt x="59" y="30"/>
                    </a:lnTo>
                    <a:lnTo>
                      <a:pt x="28" y="30"/>
                    </a:lnTo>
                    <a:lnTo>
                      <a:pt x="0" y="0"/>
                    </a:lnTo>
                  </a:path>
                </a:pathLst>
              </a:custGeom>
              <a:noFill/>
              <a:ln w="1588">
                <a:solidFill>
                  <a:srgbClr val="000000"/>
                </a:solidFill>
                <a:prstDash val="solid"/>
                <a:round/>
                <a:headEnd/>
                <a:tailEnd/>
              </a:ln>
            </p:spPr>
            <p:txBody>
              <a:bodyPr/>
              <a:lstStyle/>
              <a:p>
                <a:endParaRPr lang="en-GB"/>
              </a:p>
            </p:txBody>
          </p:sp>
          <p:sp>
            <p:nvSpPr>
              <p:cNvPr id="23795" name="Freeform 243"/>
              <p:cNvSpPr>
                <a:spLocks/>
              </p:cNvSpPr>
              <p:nvPr/>
            </p:nvSpPr>
            <p:spPr bwMode="auto">
              <a:xfrm>
                <a:off x="4080" y="3282"/>
                <a:ext cx="236" cy="162"/>
              </a:xfrm>
              <a:custGeom>
                <a:avLst/>
                <a:gdLst/>
                <a:ahLst/>
                <a:cxnLst>
                  <a:cxn ang="0">
                    <a:pos x="947" y="88"/>
                  </a:cxn>
                  <a:cxn ang="0">
                    <a:pos x="947" y="57"/>
                  </a:cxn>
                  <a:cxn ang="0">
                    <a:pos x="858" y="57"/>
                  </a:cxn>
                  <a:cxn ang="0">
                    <a:pos x="828" y="28"/>
                  </a:cxn>
                  <a:cxn ang="0">
                    <a:pos x="770" y="28"/>
                  </a:cxn>
                  <a:cxn ang="0">
                    <a:pos x="740" y="0"/>
                  </a:cxn>
                  <a:cxn ang="0">
                    <a:pos x="710" y="28"/>
                  </a:cxn>
                  <a:cxn ang="0">
                    <a:pos x="681" y="0"/>
                  </a:cxn>
                  <a:cxn ang="0">
                    <a:pos x="651" y="0"/>
                  </a:cxn>
                  <a:cxn ang="0">
                    <a:pos x="621" y="28"/>
                  </a:cxn>
                  <a:cxn ang="0">
                    <a:pos x="533" y="28"/>
                  </a:cxn>
                  <a:cxn ang="0">
                    <a:pos x="503" y="0"/>
                  </a:cxn>
                  <a:cxn ang="0">
                    <a:pos x="473" y="28"/>
                  </a:cxn>
                  <a:cxn ang="0">
                    <a:pos x="473" y="57"/>
                  </a:cxn>
                  <a:cxn ang="0">
                    <a:pos x="444" y="57"/>
                  </a:cxn>
                  <a:cxn ang="0">
                    <a:pos x="414" y="88"/>
                  </a:cxn>
                  <a:cxn ang="0">
                    <a:pos x="356" y="88"/>
                  </a:cxn>
                  <a:cxn ang="0">
                    <a:pos x="356" y="57"/>
                  </a:cxn>
                  <a:cxn ang="0">
                    <a:pos x="326" y="57"/>
                  </a:cxn>
                  <a:cxn ang="0">
                    <a:pos x="296" y="88"/>
                  </a:cxn>
                  <a:cxn ang="0">
                    <a:pos x="296" y="118"/>
                  </a:cxn>
                  <a:cxn ang="0">
                    <a:pos x="326" y="118"/>
                  </a:cxn>
                  <a:cxn ang="0">
                    <a:pos x="356" y="146"/>
                  </a:cxn>
                  <a:cxn ang="0">
                    <a:pos x="326" y="176"/>
                  </a:cxn>
                  <a:cxn ang="0">
                    <a:pos x="356" y="207"/>
                  </a:cxn>
                  <a:cxn ang="0">
                    <a:pos x="296" y="207"/>
                  </a:cxn>
                  <a:cxn ang="0">
                    <a:pos x="296" y="237"/>
                  </a:cxn>
                  <a:cxn ang="0">
                    <a:pos x="326" y="264"/>
                  </a:cxn>
                  <a:cxn ang="0">
                    <a:pos x="296" y="264"/>
                  </a:cxn>
                  <a:cxn ang="0">
                    <a:pos x="266" y="237"/>
                  </a:cxn>
                  <a:cxn ang="0">
                    <a:pos x="237" y="237"/>
                  </a:cxn>
                  <a:cxn ang="0">
                    <a:pos x="207" y="264"/>
                  </a:cxn>
                  <a:cxn ang="0">
                    <a:pos x="177" y="237"/>
                  </a:cxn>
                  <a:cxn ang="0">
                    <a:pos x="119" y="237"/>
                  </a:cxn>
                  <a:cxn ang="0">
                    <a:pos x="59" y="176"/>
                  </a:cxn>
                  <a:cxn ang="0">
                    <a:pos x="89" y="146"/>
                  </a:cxn>
                  <a:cxn ang="0">
                    <a:pos x="89" y="118"/>
                  </a:cxn>
                  <a:cxn ang="0">
                    <a:pos x="59" y="146"/>
                  </a:cxn>
                  <a:cxn ang="0">
                    <a:pos x="28" y="146"/>
                  </a:cxn>
                  <a:cxn ang="0">
                    <a:pos x="0" y="176"/>
                  </a:cxn>
                  <a:cxn ang="0">
                    <a:pos x="0" y="325"/>
                  </a:cxn>
                  <a:cxn ang="0">
                    <a:pos x="28" y="355"/>
                  </a:cxn>
                  <a:cxn ang="0">
                    <a:pos x="28" y="382"/>
                  </a:cxn>
                  <a:cxn ang="0">
                    <a:pos x="59" y="382"/>
                  </a:cxn>
                  <a:cxn ang="0">
                    <a:pos x="89" y="413"/>
                  </a:cxn>
                  <a:cxn ang="0">
                    <a:pos x="89" y="473"/>
                  </a:cxn>
                  <a:cxn ang="0">
                    <a:pos x="148" y="532"/>
                  </a:cxn>
                  <a:cxn ang="0">
                    <a:pos x="177" y="532"/>
                  </a:cxn>
                  <a:cxn ang="0">
                    <a:pos x="237" y="591"/>
                  </a:cxn>
                  <a:cxn ang="0">
                    <a:pos x="177" y="650"/>
                  </a:cxn>
                  <a:cxn ang="0">
                    <a:pos x="148" y="650"/>
                  </a:cxn>
                </a:cxnLst>
                <a:rect l="0" t="0" r="r" b="b"/>
                <a:pathLst>
                  <a:path w="947" h="650">
                    <a:moveTo>
                      <a:pt x="947" y="88"/>
                    </a:moveTo>
                    <a:lnTo>
                      <a:pt x="947" y="57"/>
                    </a:lnTo>
                    <a:lnTo>
                      <a:pt x="858" y="57"/>
                    </a:lnTo>
                    <a:lnTo>
                      <a:pt x="828" y="28"/>
                    </a:lnTo>
                    <a:lnTo>
                      <a:pt x="770" y="28"/>
                    </a:lnTo>
                    <a:lnTo>
                      <a:pt x="740" y="0"/>
                    </a:lnTo>
                    <a:lnTo>
                      <a:pt x="710" y="28"/>
                    </a:lnTo>
                    <a:lnTo>
                      <a:pt x="681" y="0"/>
                    </a:lnTo>
                    <a:lnTo>
                      <a:pt x="651" y="0"/>
                    </a:lnTo>
                    <a:lnTo>
                      <a:pt x="621" y="28"/>
                    </a:lnTo>
                    <a:lnTo>
                      <a:pt x="533" y="28"/>
                    </a:lnTo>
                    <a:lnTo>
                      <a:pt x="503" y="0"/>
                    </a:lnTo>
                    <a:lnTo>
                      <a:pt x="473" y="28"/>
                    </a:lnTo>
                    <a:lnTo>
                      <a:pt x="473" y="57"/>
                    </a:lnTo>
                    <a:lnTo>
                      <a:pt x="444" y="57"/>
                    </a:lnTo>
                    <a:lnTo>
                      <a:pt x="414" y="88"/>
                    </a:lnTo>
                    <a:lnTo>
                      <a:pt x="356" y="88"/>
                    </a:lnTo>
                    <a:lnTo>
                      <a:pt x="356" y="57"/>
                    </a:lnTo>
                    <a:lnTo>
                      <a:pt x="326" y="57"/>
                    </a:lnTo>
                    <a:lnTo>
                      <a:pt x="296" y="88"/>
                    </a:lnTo>
                    <a:lnTo>
                      <a:pt x="296" y="118"/>
                    </a:lnTo>
                    <a:lnTo>
                      <a:pt x="326" y="118"/>
                    </a:lnTo>
                    <a:lnTo>
                      <a:pt x="356" y="146"/>
                    </a:lnTo>
                    <a:lnTo>
                      <a:pt x="326" y="176"/>
                    </a:lnTo>
                    <a:lnTo>
                      <a:pt x="356" y="207"/>
                    </a:lnTo>
                    <a:lnTo>
                      <a:pt x="296" y="207"/>
                    </a:lnTo>
                    <a:lnTo>
                      <a:pt x="296" y="237"/>
                    </a:lnTo>
                    <a:lnTo>
                      <a:pt x="326" y="264"/>
                    </a:lnTo>
                    <a:lnTo>
                      <a:pt x="296" y="264"/>
                    </a:lnTo>
                    <a:lnTo>
                      <a:pt x="266" y="237"/>
                    </a:lnTo>
                    <a:lnTo>
                      <a:pt x="237" y="237"/>
                    </a:lnTo>
                    <a:lnTo>
                      <a:pt x="207" y="264"/>
                    </a:lnTo>
                    <a:lnTo>
                      <a:pt x="177" y="237"/>
                    </a:lnTo>
                    <a:lnTo>
                      <a:pt x="119" y="237"/>
                    </a:lnTo>
                    <a:lnTo>
                      <a:pt x="59" y="176"/>
                    </a:lnTo>
                    <a:lnTo>
                      <a:pt x="89" y="146"/>
                    </a:lnTo>
                    <a:lnTo>
                      <a:pt x="89" y="118"/>
                    </a:lnTo>
                    <a:lnTo>
                      <a:pt x="59" y="146"/>
                    </a:lnTo>
                    <a:lnTo>
                      <a:pt x="28" y="146"/>
                    </a:lnTo>
                    <a:lnTo>
                      <a:pt x="0" y="176"/>
                    </a:lnTo>
                    <a:lnTo>
                      <a:pt x="0" y="325"/>
                    </a:lnTo>
                    <a:lnTo>
                      <a:pt x="28" y="355"/>
                    </a:lnTo>
                    <a:lnTo>
                      <a:pt x="28" y="382"/>
                    </a:lnTo>
                    <a:lnTo>
                      <a:pt x="59" y="382"/>
                    </a:lnTo>
                    <a:lnTo>
                      <a:pt x="89" y="413"/>
                    </a:lnTo>
                    <a:lnTo>
                      <a:pt x="89" y="473"/>
                    </a:lnTo>
                    <a:lnTo>
                      <a:pt x="148" y="532"/>
                    </a:lnTo>
                    <a:lnTo>
                      <a:pt x="177" y="532"/>
                    </a:lnTo>
                    <a:lnTo>
                      <a:pt x="237" y="591"/>
                    </a:lnTo>
                    <a:lnTo>
                      <a:pt x="177" y="650"/>
                    </a:lnTo>
                    <a:lnTo>
                      <a:pt x="148" y="650"/>
                    </a:lnTo>
                  </a:path>
                </a:pathLst>
              </a:custGeom>
              <a:noFill/>
              <a:ln w="1588">
                <a:solidFill>
                  <a:srgbClr val="000000"/>
                </a:solidFill>
                <a:prstDash val="solid"/>
                <a:round/>
                <a:headEnd/>
                <a:tailEnd/>
              </a:ln>
            </p:spPr>
            <p:txBody>
              <a:bodyPr/>
              <a:lstStyle/>
              <a:p>
                <a:endParaRPr lang="en-GB"/>
              </a:p>
            </p:txBody>
          </p:sp>
          <p:sp>
            <p:nvSpPr>
              <p:cNvPr id="23796" name="Freeform 244"/>
              <p:cNvSpPr>
                <a:spLocks/>
              </p:cNvSpPr>
              <p:nvPr/>
            </p:nvSpPr>
            <p:spPr bwMode="auto">
              <a:xfrm>
                <a:off x="3961" y="3252"/>
                <a:ext cx="133" cy="37"/>
              </a:xfrm>
              <a:custGeom>
                <a:avLst/>
                <a:gdLst/>
                <a:ahLst/>
                <a:cxnLst>
                  <a:cxn ang="0">
                    <a:pos x="0" y="146"/>
                  </a:cxn>
                  <a:cxn ang="0">
                    <a:pos x="237" y="146"/>
                  </a:cxn>
                  <a:cxn ang="0">
                    <a:pos x="265" y="118"/>
                  </a:cxn>
                  <a:cxn ang="0">
                    <a:pos x="265" y="87"/>
                  </a:cxn>
                  <a:cxn ang="0">
                    <a:pos x="295" y="57"/>
                  </a:cxn>
                  <a:cxn ang="0">
                    <a:pos x="502" y="57"/>
                  </a:cxn>
                  <a:cxn ang="0">
                    <a:pos x="502" y="0"/>
                  </a:cxn>
                  <a:cxn ang="0">
                    <a:pos x="533" y="0"/>
                  </a:cxn>
                </a:cxnLst>
                <a:rect l="0" t="0" r="r" b="b"/>
                <a:pathLst>
                  <a:path w="533" h="146">
                    <a:moveTo>
                      <a:pt x="0" y="146"/>
                    </a:moveTo>
                    <a:lnTo>
                      <a:pt x="237" y="146"/>
                    </a:lnTo>
                    <a:lnTo>
                      <a:pt x="265" y="118"/>
                    </a:lnTo>
                    <a:lnTo>
                      <a:pt x="265" y="87"/>
                    </a:lnTo>
                    <a:lnTo>
                      <a:pt x="295" y="57"/>
                    </a:lnTo>
                    <a:lnTo>
                      <a:pt x="502" y="57"/>
                    </a:lnTo>
                    <a:lnTo>
                      <a:pt x="502" y="0"/>
                    </a:lnTo>
                    <a:lnTo>
                      <a:pt x="533" y="0"/>
                    </a:lnTo>
                  </a:path>
                </a:pathLst>
              </a:custGeom>
              <a:noFill/>
              <a:ln w="1588">
                <a:solidFill>
                  <a:srgbClr val="000000"/>
                </a:solidFill>
                <a:prstDash val="solid"/>
                <a:round/>
                <a:headEnd/>
                <a:tailEnd/>
              </a:ln>
            </p:spPr>
            <p:txBody>
              <a:bodyPr/>
              <a:lstStyle/>
              <a:p>
                <a:endParaRPr lang="en-GB"/>
              </a:p>
            </p:txBody>
          </p:sp>
          <p:sp>
            <p:nvSpPr>
              <p:cNvPr id="23797" name="Freeform 245"/>
              <p:cNvSpPr>
                <a:spLocks/>
              </p:cNvSpPr>
              <p:nvPr/>
            </p:nvSpPr>
            <p:spPr bwMode="auto">
              <a:xfrm>
                <a:off x="4102" y="3422"/>
                <a:ext cx="22" cy="22"/>
              </a:xfrm>
              <a:custGeom>
                <a:avLst/>
                <a:gdLst/>
                <a:ahLst/>
                <a:cxnLst>
                  <a:cxn ang="0">
                    <a:pos x="59" y="88"/>
                  </a:cxn>
                  <a:cxn ang="0">
                    <a:pos x="88" y="58"/>
                  </a:cxn>
                  <a:cxn ang="0">
                    <a:pos x="88" y="29"/>
                  </a:cxn>
                  <a:cxn ang="0">
                    <a:pos x="59" y="0"/>
                  </a:cxn>
                  <a:cxn ang="0">
                    <a:pos x="30" y="0"/>
                  </a:cxn>
                  <a:cxn ang="0">
                    <a:pos x="0" y="29"/>
                  </a:cxn>
                  <a:cxn ang="0">
                    <a:pos x="30" y="58"/>
                  </a:cxn>
                  <a:cxn ang="0">
                    <a:pos x="30" y="88"/>
                  </a:cxn>
                  <a:cxn ang="0">
                    <a:pos x="59" y="88"/>
                  </a:cxn>
                </a:cxnLst>
                <a:rect l="0" t="0" r="r" b="b"/>
                <a:pathLst>
                  <a:path w="88" h="88">
                    <a:moveTo>
                      <a:pt x="59" y="88"/>
                    </a:moveTo>
                    <a:lnTo>
                      <a:pt x="88" y="58"/>
                    </a:lnTo>
                    <a:lnTo>
                      <a:pt x="88" y="29"/>
                    </a:lnTo>
                    <a:lnTo>
                      <a:pt x="59" y="0"/>
                    </a:lnTo>
                    <a:lnTo>
                      <a:pt x="30" y="0"/>
                    </a:lnTo>
                    <a:lnTo>
                      <a:pt x="0" y="29"/>
                    </a:lnTo>
                    <a:lnTo>
                      <a:pt x="30" y="58"/>
                    </a:lnTo>
                    <a:lnTo>
                      <a:pt x="30" y="88"/>
                    </a:lnTo>
                    <a:lnTo>
                      <a:pt x="59" y="88"/>
                    </a:lnTo>
                  </a:path>
                </a:pathLst>
              </a:custGeom>
              <a:noFill/>
              <a:ln w="1588">
                <a:solidFill>
                  <a:srgbClr val="000000"/>
                </a:solidFill>
                <a:prstDash val="solid"/>
                <a:round/>
                <a:headEnd/>
                <a:tailEnd/>
              </a:ln>
            </p:spPr>
            <p:txBody>
              <a:bodyPr/>
              <a:lstStyle/>
              <a:p>
                <a:endParaRPr lang="en-GB"/>
              </a:p>
            </p:txBody>
          </p:sp>
          <p:sp>
            <p:nvSpPr>
              <p:cNvPr id="23798" name="Freeform 246"/>
              <p:cNvSpPr>
                <a:spLocks/>
              </p:cNvSpPr>
              <p:nvPr/>
            </p:nvSpPr>
            <p:spPr bwMode="auto">
              <a:xfrm>
                <a:off x="4316" y="3223"/>
                <a:ext cx="38" cy="81"/>
              </a:xfrm>
              <a:custGeom>
                <a:avLst/>
                <a:gdLst/>
                <a:ahLst/>
                <a:cxnLst>
                  <a:cxn ang="0">
                    <a:pos x="60" y="0"/>
                  </a:cxn>
                  <a:cxn ang="0">
                    <a:pos x="90" y="0"/>
                  </a:cxn>
                  <a:cxn ang="0">
                    <a:pos x="118" y="29"/>
                  </a:cxn>
                  <a:cxn ang="0">
                    <a:pos x="149" y="89"/>
                  </a:cxn>
                  <a:cxn ang="0">
                    <a:pos x="149" y="120"/>
                  </a:cxn>
                  <a:cxn ang="0">
                    <a:pos x="118" y="120"/>
                  </a:cxn>
                  <a:cxn ang="0">
                    <a:pos x="60" y="177"/>
                  </a:cxn>
                  <a:cxn ang="0">
                    <a:pos x="60" y="207"/>
                  </a:cxn>
                  <a:cxn ang="0">
                    <a:pos x="90" y="238"/>
                  </a:cxn>
                  <a:cxn ang="0">
                    <a:pos x="60" y="238"/>
                  </a:cxn>
                  <a:cxn ang="0">
                    <a:pos x="29" y="266"/>
                  </a:cxn>
                  <a:cxn ang="0">
                    <a:pos x="29" y="295"/>
                  </a:cxn>
                  <a:cxn ang="0">
                    <a:pos x="0" y="326"/>
                  </a:cxn>
                </a:cxnLst>
                <a:rect l="0" t="0" r="r" b="b"/>
                <a:pathLst>
                  <a:path w="149" h="326">
                    <a:moveTo>
                      <a:pt x="60" y="0"/>
                    </a:moveTo>
                    <a:lnTo>
                      <a:pt x="90" y="0"/>
                    </a:lnTo>
                    <a:lnTo>
                      <a:pt x="118" y="29"/>
                    </a:lnTo>
                    <a:lnTo>
                      <a:pt x="149" y="89"/>
                    </a:lnTo>
                    <a:lnTo>
                      <a:pt x="149" y="120"/>
                    </a:lnTo>
                    <a:lnTo>
                      <a:pt x="118" y="120"/>
                    </a:lnTo>
                    <a:lnTo>
                      <a:pt x="60" y="177"/>
                    </a:lnTo>
                    <a:lnTo>
                      <a:pt x="60" y="207"/>
                    </a:lnTo>
                    <a:lnTo>
                      <a:pt x="90" y="238"/>
                    </a:lnTo>
                    <a:lnTo>
                      <a:pt x="60" y="238"/>
                    </a:lnTo>
                    <a:lnTo>
                      <a:pt x="29" y="266"/>
                    </a:lnTo>
                    <a:lnTo>
                      <a:pt x="29" y="295"/>
                    </a:lnTo>
                    <a:lnTo>
                      <a:pt x="0" y="326"/>
                    </a:lnTo>
                  </a:path>
                </a:pathLst>
              </a:custGeom>
              <a:noFill/>
              <a:ln w="1588">
                <a:solidFill>
                  <a:srgbClr val="000000"/>
                </a:solidFill>
                <a:prstDash val="solid"/>
                <a:round/>
                <a:headEnd/>
                <a:tailEnd/>
              </a:ln>
            </p:spPr>
            <p:txBody>
              <a:bodyPr/>
              <a:lstStyle/>
              <a:p>
                <a:endParaRPr lang="en-GB"/>
              </a:p>
            </p:txBody>
          </p:sp>
          <p:sp>
            <p:nvSpPr>
              <p:cNvPr id="23799" name="Freeform 247"/>
              <p:cNvSpPr>
                <a:spLocks/>
              </p:cNvSpPr>
              <p:nvPr/>
            </p:nvSpPr>
            <p:spPr bwMode="auto">
              <a:xfrm>
                <a:off x="4316" y="3304"/>
                <a:ext cx="53" cy="59"/>
              </a:xfrm>
              <a:custGeom>
                <a:avLst/>
                <a:gdLst/>
                <a:ahLst/>
                <a:cxnLst>
                  <a:cxn ang="0">
                    <a:pos x="0" y="0"/>
                  </a:cxn>
                  <a:cxn ang="0">
                    <a:pos x="0" y="30"/>
                  </a:cxn>
                  <a:cxn ang="0">
                    <a:pos x="209" y="30"/>
                  </a:cxn>
                  <a:cxn ang="0">
                    <a:pos x="209" y="58"/>
                  </a:cxn>
                  <a:cxn ang="0">
                    <a:pos x="179" y="58"/>
                  </a:cxn>
                  <a:cxn ang="0">
                    <a:pos x="149" y="88"/>
                  </a:cxn>
                  <a:cxn ang="0">
                    <a:pos x="118" y="88"/>
                  </a:cxn>
                  <a:cxn ang="0">
                    <a:pos x="60" y="149"/>
                  </a:cxn>
                  <a:cxn ang="0">
                    <a:pos x="60" y="237"/>
                  </a:cxn>
                </a:cxnLst>
                <a:rect l="0" t="0" r="r" b="b"/>
                <a:pathLst>
                  <a:path w="209" h="237">
                    <a:moveTo>
                      <a:pt x="0" y="0"/>
                    </a:moveTo>
                    <a:lnTo>
                      <a:pt x="0" y="30"/>
                    </a:lnTo>
                    <a:lnTo>
                      <a:pt x="209" y="30"/>
                    </a:lnTo>
                    <a:lnTo>
                      <a:pt x="209" y="58"/>
                    </a:lnTo>
                    <a:lnTo>
                      <a:pt x="179" y="58"/>
                    </a:lnTo>
                    <a:lnTo>
                      <a:pt x="149" y="88"/>
                    </a:lnTo>
                    <a:lnTo>
                      <a:pt x="118" y="88"/>
                    </a:lnTo>
                    <a:lnTo>
                      <a:pt x="60" y="149"/>
                    </a:lnTo>
                    <a:lnTo>
                      <a:pt x="60" y="237"/>
                    </a:lnTo>
                  </a:path>
                </a:pathLst>
              </a:custGeom>
              <a:noFill/>
              <a:ln w="1588">
                <a:solidFill>
                  <a:srgbClr val="000000"/>
                </a:solidFill>
                <a:prstDash val="solid"/>
                <a:round/>
                <a:headEnd/>
                <a:tailEnd/>
              </a:ln>
            </p:spPr>
            <p:txBody>
              <a:bodyPr/>
              <a:lstStyle/>
              <a:p>
                <a:endParaRPr lang="en-GB"/>
              </a:p>
            </p:txBody>
          </p:sp>
          <p:sp>
            <p:nvSpPr>
              <p:cNvPr id="23800" name="Freeform 248"/>
              <p:cNvSpPr>
                <a:spLocks/>
              </p:cNvSpPr>
              <p:nvPr/>
            </p:nvSpPr>
            <p:spPr bwMode="auto">
              <a:xfrm>
                <a:off x="4339" y="3274"/>
                <a:ext cx="237" cy="82"/>
              </a:xfrm>
              <a:custGeom>
                <a:avLst/>
                <a:gdLst/>
                <a:ahLst/>
                <a:cxnLst>
                  <a:cxn ang="0">
                    <a:pos x="0" y="326"/>
                  </a:cxn>
                  <a:cxn ang="0">
                    <a:pos x="0" y="295"/>
                  </a:cxn>
                  <a:cxn ang="0">
                    <a:pos x="28" y="268"/>
                  </a:cxn>
                  <a:cxn ang="0">
                    <a:pos x="59" y="268"/>
                  </a:cxn>
                  <a:cxn ang="0">
                    <a:pos x="146" y="177"/>
                  </a:cxn>
                  <a:cxn ang="0">
                    <a:pos x="177" y="177"/>
                  </a:cxn>
                  <a:cxn ang="0">
                    <a:pos x="207" y="149"/>
                  </a:cxn>
                  <a:cxn ang="0">
                    <a:pos x="237" y="149"/>
                  </a:cxn>
                  <a:cxn ang="0">
                    <a:pos x="266" y="119"/>
                  </a:cxn>
                  <a:cxn ang="0">
                    <a:pos x="266" y="88"/>
                  </a:cxn>
                  <a:cxn ang="0">
                    <a:pos x="296" y="59"/>
                  </a:cxn>
                  <a:cxn ang="0">
                    <a:pos x="296" y="31"/>
                  </a:cxn>
                  <a:cxn ang="0">
                    <a:pos x="414" y="31"/>
                  </a:cxn>
                  <a:cxn ang="0">
                    <a:pos x="444" y="0"/>
                  </a:cxn>
                  <a:cxn ang="0">
                    <a:pos x="592" y="0"/>
                  </a:cxn>
                  <a:cxn ang="0">
                    <a:pos x="621" y="31"/>
                  </a:cxn>
                  <a:cxn ang="0">
                    <a:pos x="712" y="31"/>
                  </a:cxn>
                  <a:cxn ang="0">
                    <a:pos x="740" y="0"/>
                  </a:cxn>
                  <a:cxn ang="0">
                    <a:pos x="740" y="31"/>
                  </a:cxn>
                  <a:cxn ang="0">
                    <a:pos x="769" y="59"/>
                  </a:cxn>
                  <a:cxn ang="0">
                    <a:pos x="799" y="59"/>
                  </a:cxn>
                  <a:cxn ang="0">
                    <a:pos x="799" y="88"/>
                  </a:cxn>
                  <a:cxn ang="0">
                    <a:pos x="919" y="88"/>
                  </a:cxn>
                  <a:cxn ang="0">
                    <a:pos x="949" y="119"/>
                  </a:cxn>
                  <a:cxn ang="0">
                    <a:pos x="858" y="119"/>
                  </a:cxn>
                  <a:cxn ang="0">
                    <a:pos x="830" y="149"/>
                  </a:cxn>
                  <a:cxn ang="0">
                    <a:pos x="712" y="149"/>
                  </a:cxn>
                  <a:cxn ang="0">
                    <a:pos x="681" y="177"/>
                  </a:cxn>
                  <a:cxn ang="0">
                    <a:pos x="712" y="207"/>
                  </a:cxn>
                  <a:cxn ang="0">
                    <a:pos x="769" y="207"/>
                  </a:cxn>
                  <a:cxn ang="0">
                    <a:pos x="740" y="238"/>
                  </a:cxn>
                  <a:cxn ang="0">
                    <a:pos x="444" y="238"/>
                  </a:cxn>
                  <a:cxn ang="0">
                    <a:pos x="474" y="207"/>
                  </a:cxn>
                  <a:cxn ang="0">
                    <a:pos x="414" y="177"/>
                  </a:cxn>
                  <a:cxn ang="0">
                    <a:pos x="384" y="207"/>
                  </a:cxn>
                  <a:cxn ang="0">
                    <a:pos x="414" y="238"/>
                  </a:cxn>
                  <a:cxn ang="0">
                    <a:pos x="414" y="268"/>
                  </a:cxn>
                  <a:cxn ang="0">
                    <a:pos x="326" y="268"/>
                  </a:cxn>
                  <a:cxn ang="0">
                    <a:pos x="296" y="238"/>
                  </a:cxn>
                  <a:cxn ang="0">
                    <a:pos x="266" y="238"/>
                  </a:cxn>
                  <a:cxn ang="0">
                    <a:pos x="237" y="207"/>
                  </a:cxn>
                  <a:cxn ang="0">
                    <a:pos x="207" y="207"/>
                  </a:cxn>
                  <a:cxn ang="0">
                    <a:pos x="177" y="238"/>
                  </a:cxn>
                  <a:cxn ang="0">
                    <a:pos x="89" y="238"/>
                  </a:cxn>
                  <a:cxn ang="0">
                    <a:pos x="89" y="268"/>
                  </a:cxn>
                  <a:cxn ang="0">
                    <a:pos x="59" y="295"/>
                  </a:cxn>
                  <a:cxn ang="0">
                    <a:pos x="28" y="295"/>
                  </a:cxn>
                  <a:cxn ang="0">
                    <a:pos x="0" y="326"/>
                  </a:cxn>
                </a:cxnLst>
                <a:rect l="0" t="0" r="r" b="b"/>
                <a:pathLst>
                  <a:path w="949" h="326">
                    <a:moveTo>
                      <a:pt x="0" y="326"/>
                    </a:moveTo>
                    <a:lnTo>
                      <a:pt x="0" y="295"/>
                    </a:lnTo>
                    <a:lnTo>
                      <a:pt x="28" y="268"/>
                    </a:lnTo>
                    <a:lnTo>
                      <a:pt x="59" y="268"/>
                    </a:lnTo>
                    <a:lnTo>
                      <a:pt x="146" y="177"/>
                    </a:lnTo>
                    <a:lnTo>
                      <a:pt x="177" y="177"/>
                    </a:lnTo>
                    <a:lnTo>
                      <a:pt x="207" y="149"/>
                    </a:lnTo>
                    <a:lnTo>
                      <a:pt x="237" y="149"/>
                    </a:lnTo>
                    <a:lnTo>
                      <a:pt x="266" y="119"/>
                    </a:lnTo>
                    <a:lnTo>
                      <a:pt x="266" y="88"/>
                    </a:lnTo>
                    <a:lnTo>
                      <a:pt x="296" y="59"/>
                    </a:lnTo>
                    <a:lnTo>
                      <a:pt x="296" y="31"/>
                    </a:lnTo>
                    <a:lnTo>
                      <a:pt x="414" y="31"/>
                    </a:lnTo>
                    <a:lnTo>
                      <a:pt x="444" y="0"/>
                    </a:lnTo>
                    <a:lnTo>
                      <a:pt x="592" y="0"/>
                    </a:lnTo>
                    <a:lnTo>
                      <a:pt x="621" y="31"/>
                    </a:lnTo>
                    <a:lnTo>
                      <a:pt x="712" y="31"/>
                    </a:lnTo>
                    <a:lnTo>
                      <a:pt x="740" y="0"/>
                    </a:lnTo>
                    <a:lnTo>
                      <a:pt x="740" y="31"/>
                    </a:lnTo>
                    <a:lnTo>
                      <a:pt x="769" y="59"/>
                    </a:lnTo>
                    <a:lnTo>
                      <a:pt x="799" y="59"/>
                    </a:lnTo>
                    <a:lnTo>
                      <a:pt x="799" y="88"/>
                    </a:lnTo>
                    <a:lnTo>
                      <a:pt x="919" y="88"/>
                    </a:lnTo>
                    <a:lnTo>
                      <a:pt x="949" y="119"/>
                    </a:lnTo>
                    <a:lnTo>
                      <a:pt x="858" y="119"/>
                    </a:lnTo>
                    <a:lnTo>
                      <a:pt x="830" y="149"/>
                    </a:lnTo>
                    <a:lnTo>
                      <a:pt x="712" y="149"/>
                    </a:lnTo>
                    <a:lnTo>
                      <a:pt x="681" y="177"/>
                    </a:lnTo>
                    <a:lnTo>
                      <a:pt x="712" y="207"/>
                    </a:lnTo>
                    <a:lnTo>
                      <a:pt x="769" y="207"/>
                    </a:lnTo>
                    <a:lnTo>
                      <a:pt x="740" y="238"/>
                    </a:lnTo>
                    <a:lnTo>
                      <a:pt x="444" y="238"/>
                    </a:lnTo>
                    <a:lnTo>
                      <a:pt x="474" y="207"/>
                    </a:lnTo>
                    <a:lnTo>
                      <a:pt x="414" y="177"/>
                    </a:lnTo>
                    <a:lnTo>
                      <a:pt x="384" y="207"/>
                    </a:lnTo>
                    <a:lnTo>
                      <a:pt x="414" y="238"/>
                    </a:lnTo>
                    <a:lnTo>
                      <a:pt x="414" y="268"/>
                    </a:lnTo>
                    <a:lnTo>
                      <a:pt x="326" y="268"/>
                    </a:lnTo>
                    <a:lnTo>
                      <a:pt x="296" y="238"/>
                    </a:lnTo>
                    <a:lnTo>
                      <a:pt x="266" y="238"/>
                    </a:lnTo>
                    <a:lnTo>
                      <a:pt x="237" y="207"/>
                    </a:lnTo>
                    <a:lnTo>
                      <a:pt x="207" y="207"/>
                    </a:lnTo>
                    <a:lnTo>
                      <a:pt x="177" y="238"/>
                    </a:lnTo>
                    <a:lnTo>
                      <a:pt x="89" y="238"/>
                    </a:lnTo>
                    <a:lnTo>
                      <a:pt x="89" y="268"/>
                    </a:lnTo>
                    <a:lnTo>
                      <a:pt x="59" y="295"/>
                    </a:lnTo>
                    <a:lnTo>
                      <a:pt x="28" y="295"/>
                    </a:lnTo>
                    <a:lnTo>
                      <a:pt x="0" y="326"/>
                    </a:lnTo>
                  </a:path>
                </a:pathLst>
              </a:custGeom>
              <a:noFill/>
              <a:ln w="1588">
                <a:solidFill>
                  <a:srgbClr val="000000"/>
                </a:solidFill>
                <a:prstDash val="solid"/>
                <a:round/>
                <a:headEnd/>
                <a:tailEnd/>
              </a:ln>
            </p:spPr>
            <p:txBody>
              <a:bodyPr/>
              <a:lstStyle/>
              <a:p>
                <a:endParaRPr lang="en-GB"/>
              </a:p>
            </p:txBody>
          </p:sp>
          <p:sp>
            <p:nvSpPr>
              <p:cNvPr id="23801" name="Freeform 249"/>
              <p:cNvSpPr>
                <a:spLocks/>
              </p:cNvSpPr>
              <p:nvPr/>
            </p:nvSpPr>
            <p:spPr bwMode="auto">
              <a:xfrm>
                <a:off x="4332" y="3356"/>
                <a:ext cx="7" cy="7"/>
              </a:xfrm>
              <a:custGeom>
                <a:avLst/>
                <a:gdLst/>
                <a:ahLst/>
                <a:cxnLst>
                  <a:cxn ang="0">
                    <a:pos x="30" y="0"/>
                  </a:cxn>
                  <a:cxn ang="0">
                    <a:pos x="30" y="30"/>
                  </a:cxn>
                  <a:cxn ang="0">
                    <a:pos x="0" y="30"/>
                  </a:cxn>
                </a:cxnLst>
                <a:rect l="0" t="0" r="r" b="b"/>
                <a:pathLst>
                  <a:path w="30" h="30">
                    <a:moveTo>
                      <a:pt x="30" y="0"/>
                    </a:moveTo>
                    <a:lnTo>
                      <a:pt x="30" y="30"/>
                    </a:lnTo>
                    <a:lnTo>
                      <a:pt x="0" y="30"/>
                    </a:lnTo>
                  </a:path>
                </a:pathLst>
              </a:custGeom>
              <a:noFill/>
              <a:ln w="1588">
                <a:solidFill>
                  <a:srgbClr val="000000"/>
                </a:solidFill>
                <a:prstDash val="solid"/>
                <a:round/>
                <a:headEnd/>
                <a:tailEnd/>
              </a:ln>
            </p:spPr>
            <p:txBody>
              <a:bodyPr/>
              <a:lstStyle/>
              <a:p>
                <a:endParaRPr lang="en-GB"/>
              </a:p>
            </p:txBody>
          </p:sp>
          <p:sp>
            <p:nvSpPr>
              <p:cNvPr id="23802" name="Freeform 250"/>
              <p:cNvSpPr>
                <a:spLocks/>
              </p:cNvSpPr>
              <p:nvPr/>
            </p:nvSpPr>
            <p:spPr bwMode="auto">
              <a:xfrm>
                <a:off x="4324" y="3363"/>
                <a:ext cx="733" cy="348"/>
              </a:xfrm>
              <a:custGeom>
                <a:avLst/>
                <a:gdLst/>
                <a:ahLst/>
                <a:cxnLst>
                  <a:cxn ang="0">
                    <a:pos x="0" y="148"/>
                  </a:cxn>
                  <a:cxn ang="0">
                    <a:pos x="61" y="177"/>
                  </a:cxn>
                  <a:cxn ang="0">
                    <a:pos x="207" y="148"/>
                  </a:cxn>
                  <a:cxn ang="0">
                    <a:pos x="180" y="266"/>
                  </a:cxn>
                  <a:cxn ang="0">
                    <a:pos x="238" y="295"/>
                  </a:cxn>
                  <a:cxn ang="0">
                    <a:pos x="298" y="385"/>
                  </a:cxn>
                  <a:cxn ang="0">
                    <a:pos x="238" y="473"/>
                  </a:cxn>
                  <a:cxn ang="0">
                    <a:pos x="327" y="532"/>
                  </a:cxn>
                  <a:cxn ang="0">
                    <a:pos x="207" y="591"/>
                  </a:cxn>
                  <a:cxn ang="0">
                    <a:pos x="150" y="473"/>
                  </a:cxn>
                  <a:cxn ang="0">
                    <a:pos x="120" y="532"/>
                  </a:cxn>
                  <a:cxn ang="0">
                    <a:pos x="89" y="591"/>
                  </a:cxn>
                  <a:cxn ang="0">
                    <a:pos x="180" y="650"/>
                  </a:cxn>
                  <a:cxn ang="0">
                    <a:pos x="238" y="650"/>
                  </a:cxn>
                  <a:cxn ang="0">
                    <a:pos x="357" y="711"/>
                  </a:cxn>
                  <a:cxn ang="0">
                    <a:pos x="327" y="798"/>
                  </a:cxn>
                  <a:cxn ang="0">
                    <a:pos x="387" y="917"/>
                  </a:cxn>
                  <a:cxn ang="0">
                    <a:pos x="445" y="917"/>
                  </a:cxn>
                  <a:cxn ang="0">
                    <a:pos x="475" y="975"/>
                  </a:cxn>
                  <a:cxn ang="0">
                    <a:pos x="387" y="975"/>
                  </a:cxn>
                  <a:cxn ang="0">
                    <a:pos x="653" y="1006"/>
                  </a:cxn>
                  <a:cxn ang="0">
                    <a:pos x="624" y="1066"/>
                  </a:cxn>
                  <a:cxn ang="0">
                    <a:pos x="505" y="1124"/>
                  </a:cxn>
                  <a:cxn ang="0">
                    <a:pos x="624" y="1184"/>
                  </a:cxn>
                  <a:cxn ang="0">
                    <a:pos x="712" y="1093"/>
                  </a:cxn>
                  <a:cxn ang="0">
                    <a:pos x="773" y="1093"/>
                  </a:cxn>
                  <a:cxn ang="0">
                    <a:pos x="860" y="1154"/>
                  </a:cxn>
                  <a:cxn ang="0">
                    <a:pos x="919" y="1154"/>
                  </a:cxn>
                  <a:cxn ang="0">
                    <a:pos x="949" y="1213"/>
                  </a:cxn>
                  <a:cxn ang="0">
                    <a:pos x="1010" y="1272"/>
                  </a:cxn>
                  <a:cxn ang="0">
                    <a:pos x="1098" y="1331"/>
                  </a:cxn>
                  <a:cxn ang="0">
                    <a:pos x="1187" y="1302"/>
                  </a:cxn>
                  <a:cxn ang="0">
                    <a:pos x="1305" y="1302"/>
                  </a:cxn>
                  <a:cxn ang="0">
                    <a:pos x="1305" y="1213"/>
                  </a:cxn>
                  <a:cxn ang="0">
                    <a:pos x="1365" y="1066"/>
                  </a:cxn>
                  <a:cxn ang="0">
                    <a:pos x="1542" y="1093"/>
                  </a:cxn>
                  <a:cxn ang="0">
                    <a:pos x="1631" y="1154"/>
                  </a:cxn>
                  <a:cxn ang="0">
                    <a:pos x="1749" y="1184"/>
                  </a:cxn>
                  <a:cxn ang="0">
                    <a:pos x="1958" y="1361"/>
                  </a:cxn>
                  <a:cxn ang="0">
                    <a:pos x="2165" y="1331"/>
                  </a:cxn>
                  <a:cxn ang="0">
                    <a:pos x="2284" y="1272"/>
                  </a:cxn>
                  <a:cxn ang="0">
                    <a:pos x="2342" y="1242"/>
                  </a:cxn>
                  <a:cxn ang="0">
                    <a:pos x="2431" y="1154"/>
                  </a:cxn>
                  <a:cxn ang="0">
                    <a:pos x="2549" y="1124"/>
                  </a:cxn>
                  <a:cxn ang="0">
                    <a:pos x="2668" y="1184"/>
                  </a:cxn>
                  <a:cxn ang="0">
                    <a:pos x="2757" y="1184"/>
                  </a:cxn>
                  <a:cxn ang="0">
                    <a:pos x="2877" y="1066"/>
                  </a:cxn>
                  <a:cxn ang="0">
                    <a:pos x="2816" y="1272"/>
                  </a:cxn>
                </a:cxnLst>
                <a:rect l="0" t="0" r="r" b="b"/>
                <a:pathLst>
                  <a:path w="2934" h="1391">
                    <a:moveTo>
                      <a:pt x="31" y="0"/>
                    </a:moveTo>
                    <a:lnTo>
                      <a:pt x="31" y="118"/>
                    </a:lnTo>
                    <a:lnTo>
                      <a:pt x="0" y="148"/>
                    </a:lnTo>
                    <a:lnTo>
                      <a:pt x="0" y="177"/>
                    </a:lnTo>
                    <a:lnTo>
                      <a:pt x="31" y="207"/>
                    </a:lnTo>
                    <a:lnTo>
                      <a:pt x="61" y="177"/>
                    </a:lnTo>
                    <a:lnTo>
                      <a:pt x="150" y="177"/>
                    </a:lnTo>
                    <a:lnTo>
                      <a:pt x="180" y="148"/>
                    </a:lnTo>
                    <a:lnTo>
                      <a:pt x="207" y="148"/>
                    </a:lnTo>
                    <a:lnTo>
                      <a:pt x="238" y="177"/>
                    </a:lnTo>
                    <a:lnTo>
                      <a:pt x="180" y="237"/>
                    </a:lnTo>
                    <a:lnTo>
                      <a:pt x="180" y="266"/>
                    </a:lnTo>
                    <a:lnTo>
                      <a:pt x="207" y="266"/>
                    </a:lnTo>
                    <a:lnTo>
                      <a:pt x="207" y="295"/>
                    </a:lnTo>
                    <a:lnTo>
                      <a:pt x="238" y="295"/>
                    </a:lnTo>
                    <a:lnTo>
                      <a:pt x="238" y="385"/>
                    </a:lnTo>
                    <a:lnTo>
                      <a:pt x="268" y="355"/>
                    </a:lnTo>
                    <a:lnTo>
                      <a:pt x="298" y="385"/>
                    </a:lnTo>
                    <a:lnTo>
                      <a:pt x="238" y="443"/>
                    </a:lnTo>
                    <a:lnTo>
                      <a:pt x="207" y="443"/>
                    </a:lnTo>
                    <a:lnTo>
                      <a:pt x="238" y="473"/>
                    </a:lnTo>
                    <a:lnTo>
                      <a:pt x="238" y="504"/>
                    </a:lnTo>
                    <a:lnTo>
                      <a:pt x="268" y="532"/>
                    </a:lnTo>
                    <a:lnTo>
                      <a:pt x="327" y="532"/>
                    </a:lnTo>
                    <a:lnTo>
                      <a:pt x="327" y="562"/>
                    </a:lnTo>
                    <a:lnTo>
                      <a:pt x="207" y="562"/>
                    </a:lnTo>
                    <a:lnTo>
                      <a:pt x="207" y="591"/>
                    </a:lnTo>
                    <a:lnTo>
                      <a:pt x="180" y="562"/>
                    </a:lnTo>
                    <a:lnTo>
                      <a:pt x="180" y="504"/>
                    </a:lnTo>
                    <a:lnTo>
                      <a:pt x="150" y="473"/>
                    </a:lnTo>
                    <a:lnTo>
                      <a:pt x="89" y="473"/>
                    </a:lnTo>
                    <a:lnTo>
                      <a:pt x="120" y="504"/>
                    </a:lnTo>
                    <a:lnTo>
                      <a:pt x="120" y="532"/>
                    </a:lnTo>
                    <a:lnTo>
                      <a:pt x="150" y="562"/>
                    </a:lnTo>
                    <a:lnTo>
                      <a:pt x="120" y="591"/>
                    </a:lnTo>
                    <a:lnTo>
                      <a:pt x="89" y="591"/>
                    </a:lnTo>
                    <a:lnTo>
                      <a:pt x="89" y="622"/>
                    </a:lnTo>
                    <a:lnTo>
                      <a:pt x="120" y="622"/>
                    </a:lnTo>
                    <a:lnTo>
                      <a:pt x="180" y="650"/>
                    </a:lnTo>
                    <a:lnTo>
                      <a:pt x="207" y="622"/>
                    </a:lnTo>
                    <a:lnTo>
                      <a:pt x="238" y="622"/>
                    </a:lnTo>
                    <a:lnTo>
                      <a:pt x="238" y="650"/>
                    </a:lnTo>
                    <a:lnTo>
                      <a:pt x="268" y="680"/>
                    </a:lnTo>
                    <a:lnTo>
                      <a:pt x="327" y="680"/>
                    </a:lnTo>
                    <a:lnTo>
                      <a:pt x="357" y="711"/>
                    </a:lnTo>
                    <a:lnTo>
                      <a:pt x="387" y="711"/>
                    </a:lnTo>
                    <a:lnTo>
                      <a:pt x="387" y="741"/>
                    </a:lnTo>
                    <a:lnTo>
                      <a:pt x="327" y="798"/>
                    </a:lnTo>
                    <a:lnTo>
                      <a:pt x="357" y="829"/>
                    </a:lnTo>
                    <a:lnTo>
                      <a:pt x="357" y="887"/>
                    </a:lnTo>
                    <a:lnTo>
                      <a:pt x="387" y="917"/>
                    </a:lnTo>
                    <a:lnTo>
                      <a:pt x="417" y="887"/>
                    </a:lnTo>
                    <a:lnTo>
                      <a:pt x="417" y="917"/>
                    </a:lnTo>
                    <a:lnTo>
                      <a:pt x="445" y="917"/>
                    </a:lnTo>
                    <a:lnTo>
                      <a:pt x="445" y="947"/>
                    </a:lnTo>
                    <a:lnTo>
                      <a:pt x="475" y="947"/>
                    </a:lnTo>
                    <a:lnTo>
                      <a:pt x="475" y="975"/>
                    </a:lnTo>
                    <a:lnTo>
                      <a:pt x="445" y="1006"/>
                    </a:lnTo>
                    <a:lnTo>
                      <a:pt x="417" y="975"/>
                    </a:lnTo>
                    <a:lnTo>
                      <a:pt x="387" y="975"/>
                    </a:lnTo>
                    <a:lnTo>
                      <a:pt x="387" y="1036"/>
                    </a:lnTo>
                    <a:lnTo>
                      <a:pt x="594" y="1036"/>
                    </a:lnTo>
                    <a:lnTo>
                      <a:pt x="653" y="1006"/>
                    </a:lnTo>
                    <a:lnTo>
                      <a:pt x="682" y="1036"/>
                    </a:lnTo>
                    <a:lnTo>
                      <a:pt x="653" y="1066"/>
                    </a:lnTo>
                    <a:lnTo>
                      <a:pt x="624" y="1066"/>
                    </a:lnTo>
                    <a:lnTo>
                      <a:pt x="624" y="1093"/>
                    </a:lnTo>
                    <a:lnTo>
                      <a:pt x="505" y="1093"/>
                    </a:lnTo>
                    <a:lnTo>
                      <a:pt x="505" y="1124"/>
                    </a:lnTo>
                    <a:lnTo>
                      <a:pt x="594" y="1124"/>
                    </a:lnTo>
                    <a:lnTo>
                      <a:pt x="624" y="1154"/>
                    </a:lnTo>
                    <a:lnTo>
                      <a:pt x="624" y="1184"/>
                    </a:lnTo>
                    <a:lnTo>
                      <a:pt x="682" y="1124"/>
                    </a:lnTo>
                    <a:lnTo>
                      <a:pt x="682" y="1093"/>
                    </a:lnTo>
                    <a:lnTo>
                      <a:pt x="712" y="1093"/>
                    </a:lnTo>
                    <a:lnTo>
                      <a:pt x="742" y="1066"/>
                    </a:lnTo>
                    <a:lnTo>
                      <a:pt x="742" y="1093"/>
                    </a:lnTo>
                    <a:lnTo>
                      <a:pt x="773" y="1093"/>
                    </a:lnTo>
                    <a:lnTo>
                      <a:pt x="773" y="1124"/>
                    </a:lnTo>
                    <a:lnTo>
                      <a:pt x="830" y="1124"/>
                    </a:lnTo>
                    <a:lnTo>
                      <a:pt x="860" y="1154"/>
                    </a:lnTo>
                    <a:lnTo>
                      <a:pt x="860" y="1124"/>
                    </a:lnTo>
                    <a:lnTo>
                      <a:pt x="891" y="1124"/>
                    </a:lnTo>
                    <a:lnTo>
                      <a:pt x="919" y="1154"/>
                    </a:lnTo>
                    <a:lnTo>
                      <a:pt x="891" y="1184"/>
                    </a:lnTo>
                    <a:lnTo>
                      <a:pt x="919" y="1184"/>
                    </a:lnTo>
                    <a:lnTo>
                      <a:pt x="949" y="1213"/>
                    </a:lnTo>
                    <a:lnTo>
                      <a:pt x="949" y="1242"/>
                    </a:lnTo>
                    <a:lnTo>
                      <a:pt x="980" y="1272"/>
                    </a:lnTo>
                    <a:lnTo>
                      <a:pt x="1010" y="1272"/>
                    </a:lnTo>
                    <a:lnTo>
                      <a:pt x="1037" y="1302"/>
                    </a:lnTo>
                    <a:lnTo>
                      <a:pt x="1067" y="1302"/>
                    </a:lnTo>
                    <a:lnTo>
                      <a:pt x="1098" y="1331"/>
                    </a:lnTo>
                    <a:lnTo>
                      <a:pt x="1128" y="1331"/>
                    </a:lnTo>
                    <a:lnTo>
                      <a:pt x="1156" y="1302"/>
                    </a:lnTo>
                    <a:lnTo>
                      <a:pt x="1187" y="1302"/>
                    </a:lnTo>
                    <a:lnTo>
                      <a:pt x="1187" y="1272"/>
                    </a:lnTo>
                    <a:lnTo>
                      <a:pt x="1275" y="1272"/>
                    </a:lnTo>
                    <a:lnTo>
                      <a:pt x="1305" y="1302"/>
                    </a:lnTo>
                    <a:lnTo>
                      <a:pt x="1305" y="1272"/>
                    </a:lnTo>
                    <a:lnTo>
                      <a:pt x="1335" y="1272"/>
                    </a:lnTo>
                    <a:lnTo>
                      <a:pt x="1305" y="1213"/>
                    </a:lnTo>
                    <a:lnTo>
                      <a:pt x="1335" y="1213"/>
                    </a:lnTo>
                    <a:lnTo>
                      <a:pt x="1335" y="1093"/>
                    </a:lnTo>
                    <a:lnTo>
                      <a:pt x="1365" y="1066"/>
                    </a:lnTo>
                    <a:lnTo>
                      <a:pt x="1454" y="1066"/>
                    </a:lnTo>
                    <a:lnTo>
                      <a:pt x="1483" y="1093"/>
                    </a:lnTo>
                    <a:lnTo>
                      <a:pt x="1542" y="1093"/>
                    </a:lnTo>
                    <a:lnTo>
                      <a:pt x="1572" y="1124"/>
                    </a:lnTo>
                    <a:lnTo>
                      <a:pt x="1602" y="1124"/>
                    </a:lnTo>
                    <a:lnTo>
                      <a:pt x="1631" y="1154"/>
                    </a:lnTo>
                    <a:lnTo>
                      <a:pt x="1690" y="1154"/>
                    </a:lnTo>
                    <a:lnTo>
                      <a:pt x="1721" y="1184"/>
                    </a:lnTo>
                    <a:lnTo>
                      <a:pt x="1749" y="1184"/>
                    </a:lnTo>
                    <a:lnTo>
                      <a:pt x="1897" y="1331"/>
                    </a:lnTo>
                    <a:lnTo>
                      <a:pt x="1928" y="1331"/>
                    </a:lnTo>
                    <a:lnTo>
                      <a:pt x="1958" y="1361"/>
                    </a:lnTo>
                    <a:lnTo>
                      <a:pt x="1986" y="1361"/>
                    </a:lnTo>
                    <a:lnTo>
                      <a:pt x="2016" y="1331"/>
                    </a:lnTo>
                    <a:lnTo>
                      <a:pt x="2165" y="1331"/>
                    </a:lnTo>
                    <a:lnTo>
                      <a:pt x="2195" y="1302"/>
                    </a:lnTo>
                    <a:lnTo>
                      <a:pt x="2223" y="1331"/>
                    </a:lnTo>
                    <a:lnTo>
                      <a:pt x="2284" y="1272"/>
                    </a:lnTo>
                    <a:lnTo>
                      <a:pt x="2311" y="1302"/>
                    </a:lnTo>
                    <a:lnTo>
                      <a:pt x="2311" y="1272"/>
                    </a:lnTo>
                    <a:lnTo>
                      <a:pt x="2342" y="1242"/>
                    </a:lnTo>
                    <a:lnTo>
                      <a:pt x="2342" y="1213"/>
                    </a:lnTo>
                    <a:lnTo>
                      <a:pt x="2402" y="1154"/>
                    </a:lnTo>
                    <a:lnTo>
                      <a:pt x="2431" y="1154"/>
                    </a:lnTo>
                    <a:lnTo>
                      <a:pt x="2491" y="1093"/>
                    </a:lnTo>
                    <a:lnTo>
                      <a:pt x="2549" y="1093"/>
                    </a:lnTo>
                    <a:lnTo>
                      <a:pt x="2549" y="1124"/>
                    </a:lnTo>
                    <a:lnTo>
                      <a:pt x="2579" y="1124"/>
                    </a:lnTo>
                    <a:lnTo>
                      <a:pt x="2609" y="1154"/>
                    </a:lnTo>
                    <a:lnTo>
                      <a:pt x="2668" y="1184"/>
                    </a:lnTo>
                    <a:lnTo>
                      <a:pt x="2697" y="1184"/>
                    </a:lnTo>
                    <a:lnTo>
                      <a:pt x="2727" y="1154"/>
                    </a:lnTo>
                    <a:lnTo>
                      <a:pt x="2757" y="1184"/>
                    </a:lnTo>
                    <a:lnTo>
                      <a:pt x="2757" y="1154"/>
                    </a:lnTo>
                    <a:lnTo>
                      <a:pt x="2846" y="1066"/>
                    </a:lnTo>
                    <a:lnTo>
                      <a:pt x="2877" y="1066"/>
                    </a:lnTo>
                    <a:lnTo>
                      <a:pt x="2934" y="1124"/>
                    </a:lnTo>
                    <a:lnTo>
                      <a:pt x="2934" y="1154"/>
                    </a:lnTo>
                    <a:lnTo>
                      <a:pt x="2816" y="1272"/>
                    </a:lnTo>
                    <a:lnTo>
                      <a:pt x="2877" y="1331"/>
                    </a:lnTo>
                    <a:lnTo>
                      <a:pt x="2877" y="1391"/>
                    </a:lnTo>
                  </a:path>
                </a:pathLst>
              </a:custGeom>
              <a:noFill/>
              <a:ln w="1588">
                <a:solidFill>
                  <a:srgbClr val="000000"/>
                </a:solidFill>
                <a:prstDash val="solid"/>
                <a:round/>
                <a:headEnd/>
                <a:tailEnd/>
              </a:ln>
            </p:spPr>
            <p:txBody>
              <a:bodyPr/>
              <a:lstStyle/>
              <a:p>
                <a:endParaRPr lang="en-GB"/>
              </a:p>
            </p:txBody>
          </p:sp>
          <p:sp>
            <p:nvSpPr>
              <p:cNvPr id="23803" name="Line 251"/>
              <p:cNvSpPr>
                <a:spLocks noChangeShapeType="1"/>
              </p:cNvSpPr>
              <p:nvPr/>
            </p:nvSpPr>
            <p:spPr bwMode="auto">
              <a:xfrm flipV="1">
                <a:off x="4332" y="3356"/>
                <a:ext cx="7" cy="7"/>
              </a:xfrm>
              <a:prstGeom prst="line">
                <a:avLst/>
              </a:prstGeom>
              <a:noFill/>
              <a:ln w="1588">
                <a:solidFill>
                  <a:srgbClr val="000000"/>
                </a:solidFill>
                <a:round/>
                <a:headEnd/>
                <a:tailEnd/>
              </a:ln>
            </p:spPr>
            <p:txBody>
              <a:bodyPr/>
              <a:lstStyle/>
              <a:p>
                <a:endParaRPr lang="en-GB"/>
              </a:p>
            </p:txBody>
          </p:sp>
          <p:sp>
            <p:nvSpPr>
              <p:cNvPr id="23804" name="Freeform 252"/>
              <p:cNvSpPr>
                <a:spLocks/>
              </p:cNvSpPr>
              <p:nvPr/>
            </p:nvSpPr>
            <p:spPr bwMode="auto">
              <a:xfrm>
                <a:off x="4405" y="3045"/>
                <a:ext cx="67" cy="155"/>
              </a:xfrm>
              <a:custGeom>
                <a:avLst/>
                <a:gdLst/>
                <a:ahLst/>
                <a:cxnLst>
                  <a:cxn ang="0">
                    <a:pos x="148" y="620"/>
                  </a:cxn>
                  <a:cxn ang="0">
                    <a:pos x="148" y="561"/>
                  </a:cxn>
                  <a:cxn ang="0">
                    <a:pos x="118" y="531"/>
                  </a:cxn>
                  <a:cxn ang="0">
                    <a:pos x="90" y="531"/>
                  </a:cxn>
                  <a:cxn ang="0">
                    <a:pos x="60" y="501"/>
                  </a:cxn>
                  <a:cxn ang="0">
                    <a:pos x="60" y="473"/>
                  </a:cxn>
                  <a:cxn ang="0">
                    <a:pos x="30" y="443"/>
                  </a:cxn>
                  <a:cxn ang="0">
                    <a:pos x="0" y="443"/>
                  </a:cxn>
                  <a:cxn ang="0">
                    <a:pos x="0" y="413"/>
                  </a:cxn>
                  <a:cxn ang="0">
                    <a:pos x="30" y="413"/>
                  </a:cxn>
                  <a:cxn ang="0">
                    <a:pos x="30" y="382"/>
                  </a:cxn>
                  <a:cxn ang="0">
                    <a:pos x="60" y="354"/>
                  </a:cxn>
                  <a:cxn ang="0">
                    <a:pos x="90" y="354"/>
                  </a:cxn>
                  <a:cxn ang="0">
                    <a:pos x="90" y="206"/>
                  </a:cxn>
                  <a:cxn ang="0">
                    <a:pos x="148" y="146"/>
                  </a:cxn>
                  <a:cxn ang="0">
                    <a:pos x="148" y="118"/>
                  </a:cxn>
                  <a:cxn ang="0">
                    <a:pos x="237" y="118"/>
                  </a:cxn>
                  <a:cxn ang="0">
                    <a:pos x="267" y="88"/>
                  </a:cxn>
                  <a:cxn ang="0">
                    <a:pos x="267" y="0"/>
                  </a:cxn>
                </a:cxnLst>
                <a:rect l="0" t="0" r="r" b="b"/>
                <a:pathLst>
                  <a:path w="267" h="620">
                    <a:moveTo>
                      <a:pt x="148" y="620"/>
                    </a:moveTo>
                    <a:lnTo>
                      <a:pt x="148" y="561"/>
                    </a:lnTo>
                    <a:lnTo>
                      <a:pt x="118" y="531"/>
                    </a:lnTo>
                    <a:lnTo>
                      <a:pt x="90" y="531"/>
                    </a:lnTo>
                    <a:lnTo>
                      <a:pt x="60" y="501"/>
                    </a:lnTo>
                    <a:lnTo>
                      <a:pt x="60" y="473"/>
                    </a:lnTo>
                    <a:lnTo>
                      <a:pt x="30" y="443"/>
                    </a:lnTo>
                    <a:lnTo>
                      <a:pt x="0" y="443"/>
                    </a:lnTo>
                    <a:lnTo>
                      <a:pt x="0" y="413"/>
                    </a:lnTo>
                    <a:lnTo>
                      <a:pt x="30" y="413"/>
                    </a:lnTo>
                    <a:lnTo>
                      <a:pt x="30" y="382"/>
                    </a:lnTo>
                    <a:lnTo>
                      <a:pt x="60" y="354"/>
                    </a:lnTo>
                    <a:lnTo>
                      <a:pt x="90" y="354"/>
                    </a:lnTo>
                    <a:lnTo>
                      <a:pt x="90" y="206"/>
                    </a:lnTo>
                    <a:lnTo>
                      <a:pt x="148" y="146"/>
                    </a:lnTo>
                    <a:lnTo>
                      <a:pt x="148" y="118"/>
                    </a:lnTo>
                    <a:lnTo>
                      <a:pt x="237" y="118"/>
                    </a:lnTo>
                    <a:lnTo>
                      <a:pt x="267" y="88"/>
                    </a:lnTo>
                    <a:lnTo>
                      <a:pt x="267" y="0"/>
                    </a:lnTo>
                  </a:path>
                </a:pathLst>
              </a:custGeom>
              <a:noFill/>
              <a:ln w="1588">
                <a:solidFill>
                  <a:srgbClr val="000000"/>
                </a:solidFill>
                <a:prstDash val="solid"/>
                <a:round/>
                <a:headEnd/>
                <a:tailEnd/>
              </a:ln>
            </p:spPr>
            <p:txBody>
              <a:bodyPr/>
              <a:lstStyle/>
              <a:p>
                <a:endParaRPr lang="en-GB"/>
              </a:p>
            </p:txBody>
          </p:sp>
          <p:sp>
            <p:nvSpPr>
              <p:cNvPr id="23805" name="Freeform 253"/>
              <p:cNvSpPr>
                <a:spLocks/>
              </p:cNvSpPr>
              <p:nvPr/>
            </p:nvSpPr>
            <p:spPr bwMode="auto">
              <a:xfrm>
                <a:off x="3909" y="3393"/>
                <a:ext cx="319" cy="273"/>
              </a:xfrm>
              <a:custGeom>
                <a:avLst/>
                <a:gdLst/>
                <a:ahLst/>
                <a:cxnLst>
                  <a:cxn ang="0">
                    <a:pos x="801" y="267"/>
                  </a:cxn>
                  <a:cxn ang="0">
                    <a:pos x="801" y="325"/>
                  </a:cxn>
                  <a:cxn ang="0">
                    <a:pos x="889" y="325"/>
                  </a:cxn>
                  <a:cxn ang="0">
                    <a:pos x="948" y="386"/>
                  </a:cxn>
                  <a:cxn ang="0">
                    <a:pos x="978" y="355"/>
                  </a:cxn>
                  <a:cxn ang="0">
                    <a:pos x="859" y="267"/>
                  </a:cxn>
                  <a:cxn ang="0">
                    <a:pos x="948" y="237"/>
                  </a:cxn>
                  <a:cxn ang="0">
                    <a:pos x="1066" y="325"/>
                  </a:cxn>
                  <a:cxn ang="0">
                    <a:pos x="1126" y="355"/>
                  </a:cxn>
                  <a:cxn ang="0">
                    <a:pos x="1185" y="473"/>
                  </a:cxn>
                  <a:cxn ang="0">
                    <a:pos x="1273" y="562"/>
                  </a:cxn>
                  <a:cxn ang="0">
                    <a:pos x="1155" y="532"/>
                  </a:cxn>
                  <a:cxn ang="0">
                    <a:pos x="1126" y="444"/>
                  </a:cxn>
                  <a:cxn ang="0">
                    <a:pos x="1126" y="504"/>
                  </a:cxn>
                  <a:cxn ang="0">
                    <a:pos x="1038" y="623"/>
                  </a:cxn>
                  <a:cxn ang="0">
                    <a:pos x="978" y="562"/>
                  </a:cxn>
                  <a:cxn ang="0">
                    <a:pos x="830" y="623"/>
                  </a:cxn>
                  <a:cxn ang="0">
                    <a:pos x="889" y="650"/>
                  </a:cxn>
                  <a:cxn ang="0">
                    <a:pos x="919" y="711"/>
                  </a:cxn>
                  <a:cxn ang="0">
                    <a:pos x="978" y="769"/>
                  </a:cxn>
                  <a:cxn ang="0">
                    <a:pos x="859" y="799"/>
                  </a:cxn>
                  <a:cxn ang="0">
                    <a:pos x="801" y="741"/>
                  </a:cxn>
                  <a:cxn ang="0">
                    <a:pos x="801" y="799"/>
                  </a:cxn>
                  <a:cxn ang="0">
                    <a:pos x="830" y="888"/>
                  </a:cxn>
                  <a:cxn ang="0">
                    <a:pos x="889" y="975"/>
                  </a:cxn>
                  <a:cxn ang="0">
                    <a:pos x="919" y="1095"/>
                  </a:cxn>
                  <a:cxn ang="0">
                    <a:pos x="801" y="975"/>
                  </a:cxn>
                  <a:cxn ang="0">
                    <a:pos x="710" y="1095"/>
                  </a:cxn>
                  <a:cxn ang="0">
                    <a:pos x="652" y="1006"/>
                  </a:cxn>
                  <a:cxn ang="0">
                    <a:pos x="623" y="918"/>
                  </a:cxn>
                  <a:cxn ang="0">
                    <a:pos x="564" y="975"/>
                  </a:cxn>
                  <a:cxn ang="0">
                    <a:pos x="473" y="918"/>
                  </a:cxn>
                  <a:cxn ang="0">
                    <a:pos x="473" y="829"/>
                  </a:cxn>
                  <a:cxn ang="0">
                    <a:pos x="327" y="593"/>
                  </a:cxn>
                  <a:cxn ang="0">
                    <a:pos x="473" y="473"/>
                  </a:cxn>
                  <a:cxn ang="0">
                    <a:pos x="385" y="473"/>
                  </a:cxn>
                  <a:cxn ang="0">
                    <a:pos x="296" y="473"/>
                  </a:cxn>
                  <a:cxn ang="0">
                    <a:pos x="266" y="355"/>
                  </a:cxn>
                  <a:cxn ang="0">
                    <a:pos x="178" y="267"/>
                  </a:cxn>
                  <a:cxn ang="0">
                    <a:pos x="266" y="267"/>
                  </a:cxn>
                  <a:cxn ang="0">
                    <a:pos x="266" y="237"/>
                  </a:cxn>
                  <a:cxn ang="0">
                    <a:pos x="89" y="119"/>
                  </a:cxn>
                  <a:cxn ang="0">
                    <a:pos x="0" y="30"/>
                  </a:cxn>
                </a:cxnLst>
                <a:rect l="0" t="0" r="r" b="b"/>
                <a:pathLst>
                  <a:path w="1273" h="1095">
                    <a:moveTo>
                      <a:pt x="830" y="207"/>
                    </a:moveTo>
                    <a:lnTo>
                      <a:pt x="830" y="237"/>
                    </a:lnTo>
                    <a:lnTo>
                      <a:pt x="801" y="267"/>
                    </a:lnTo>
                    <a:lnTo>
                      <a:pt x="710" y="267"/>
                    </a:lnTo>
                    <a:lnTo>
                      <a:pt x="741" y="295"/>
                    </a:lnTo>
                    <a:lnTo>
                      <a:pt x="801" y="325"/>
                    </a:lnTo>
                    <a:lnTo>
                      <a:pt x="830" y="325"/>
                    </a:lnTo>
                    <a:lnTo>
                      <a:pt x="859" y="355"/>
                    </a:lnTo>
                    <a:lnTo>
                      <a:pt x="889" y="325"/>
                    </a:lnTo>
                    <a:lnTo>
                      <a:pt x="919" y="355"/>
                    </a:lnTo>
                    <a:lnTo>
                      <a:pt x="889" y="386"/>
                    </a:lnTo>
                    <a:lnTo>
                      <a:pt x="948" y="386"/>
                    </a:lnTo>
                    <a:lnTo>
                      <a:pt x="993" y="429"/>
                    </a:lnTo>
                    <a:lnTo>
                      <a:pt x="978" y="414"/>
                    </a:lnTo>
                    <a:lnTo>
                      <a:pt x="978" y="355"/>
                    </a:lnTo>
                    <a:lnTo>
                      <a:pt x="948" y="325"/>
                    </a:lnTo>
                    <a:lnTo>
                      <a:pt x="919" y="325"/>
                    </a:lnTo>
                    <a:lnTo>
                      <a:pt x="859" y="267"/>
                    </a:lnTo>
                    <a:lnTo>
                      <a:pt x="830" y="267"/>
                    </a:lnTo>
                    <a:lnTo>
                      <a:pt x="859" y="237"/>
                    </a:lnTo>
                    <a:lnTo>
                      <a:pt x="948" y="237"/>
                    </a:lnTo>
                    <a:lnTo>
                      <a:pt x="948" y="267"/>
                    </a:lnTo>
                    <a:lnTo>
                      <a:pt x="1008" y="325"/>
                    </a:lnTo>
                    <a:lnTo>
                      <a:pt x="1066" y="325"/>
                    </a:lnTo>
                    <a:lnTo>
                      <a:pt x="1096" y="355"/>
                    </a:lnTo>
                    <a:lnTo>
                      <a:pt x="1126" y="325"/>
                    </a:lnTo>
                    <a:lnTo>
                      <a:pt x="1126" y="355"/>
                    </a:lnTo>
                    <a:lnTo>
                      <a:pt x="1155" y="386"/>
                    </a:lnTo>
                    <a:lnTo>
                      <a:pt x="1155" y="444"/>
                    </a:lnTo>
                    <a:lnTo>
                      <a:pt x="1185" y="473"/>
                    </a:lnTo>
                    <a:lnTo>
                      <a:pt x="1185" y="504"/>
                    </a:lnTo>
                    <a:lnTo>
                      <a:pt x="1215" y="504"/>
                    </a:lnTo>
                    <a:lnTo>
                      <a:pt x="1273" y="562"/>
                    </a:lnTo>
                    <a:lnTo>
                      <a:pt x="1273" y="593"/>
                    </a:lnTo>
                    <a:lnTo>
                      <a:pt x="1245" y="593"/>
                    </a:lnTo>
                    <a:lnTo>
                      <a:pt x="1155" y="532"/>
                    </a:lnTo>
                    <a:lnTo>
                      <a:pt x="1155" y="504"/>
                    </a:lnTo>
                    <a:lnTo>
                      <a:pt x="1126" y="473"/>
                    </a:lnTo>
                    <a:lnTo>
                      <a:pt x="1126" y="444"/>
                    </a:lnTo>
                    <a:lnTo>
                      <a:pt x="1038" y="444"/>
                    </a:lnTo>
                    <a:lnTo>
                      <a:pt x="1096" y="473"/>
                    </a:lnTo>
                    <a:lnTo>
                      <a:pt x="1126" y="504"/>
                    </a:lnTo>
                    <a:lnTo>
                      <a:pt x="1126" y="680"/>
                    </a:lnTo>
                    <a:lnTo>
                      <a:pt x="1066" y="623"/>
                    </a:lnTo>
                    <a:lnTo>
                      <a:pt x="1038" y="623"/>
                    </a:lnTo>
                    <a:lnTo>
                      <a:pt x="1038" y="593"/>
                    </a:lnTo>
                    <a:lnTo>
                      <a:pt x="1008" y="593"/>
                    </a:lnTo>
                    <a:lnTo>
                      <a:pt x="978" y="562"/>
                    </a:lnTo>
                    <a:lnTo>
                      <a:pt x="978" y="593"/>
                    </a:lnTo>
                    <a:lnTo>
                      <a:pt x="830" y="593"/>
                    </a:lnTo>
                    <a:lnTo>
                      <a:pt x="830" y="623"/>
                    </a:lnTo>
                    <a:lnTo>
                      <a:pt x="859" y="623"/>
                    </a:lnTo>
                    <a:lnTo>
                      <a:pt x="859" y="650"/>
                    </a:lnTo>
                    <a:lnTo>
                      <a:pt x="889" y="650"/>
                    </a:lnTo>
                    <a:lnTo>
                      <a:pt x="889" y="711"/>
                    </a:lnTo>
                    <a:lnTo>
                      <a:pt x="919" y="741"/>
                    </a:lnTo>
                    <a:lnTo>
                      <a:pt x="919" y="711"/>
                    </a:lnTo>
                    <a:lnTo>
                      <a:pt x="948" y="741"/>
                    </a:lnTo>
                    <a:lnTo>
                      <a:pt x="978" y="741"/>
                    </a:lnTo>
                    <a:lnTo>
                      <a:pt x="978" y="769"/>
                    </a:lnTo>
                    <a:lnTo>
                      <a:pt x="919" y="769"/>
                    </a:lnTo>
                    <a:lnTo>
                      <a:pt x="889" y="799"/>
                    </a:lnTo>
                    <a:lnTo>
                      <a:pt x="859" y="799"/>
                    </a:lnTo>
                    <a:lnTo>
                      <a:pt x="889" y="769"/>
                    </a:lnTo>
                    <a:lnTo>
                      <a:pt x="859" y="741"/>
                    </a:lnTo>
                    <a:lnTo>
                      <a:pt x="801" y="741"/>
                    </a:lnTo>
                    <a:lnTo>
                      <a:pt x="771" y="711"/>
                    </a:lnTo>
                    <a:lnTo>
                      <a:pt x="771" y="769"/>
                    </a:lnTo>
                    <a:lnTo>
                      <a:pt x="801" y="799"/>
                    </a:lnTo>
                    <a:lnTo>
                      <a:pt x="801" y="829"/>
                    </a:lnTo>
                    <a:lnTo>
                      <a:pt x="830" y="857"/>
                    </a:lnTo>
                    <a:lnTo>
                      <a:pt x="830" y="888"/>
                    </a:lnTo>
                    <a:lnTo>
                      <a:pt x="859" y="888"/>
                    </a:lnTo>
                    <a:lnTo>
                      <a:pt x="859" y="918"/>
                    </a:lnTo>
                    <a:lnTo>
                      <a:pt x="889" y="975"/>
                    </a:lnTo>
                    <a:lnTo>
                      <a:pt x="859" y="1006"/>
                    </a:lnTo>
                    <a:lnTo>
                      <a:pt x="859" y="1036"/>
                    </a:lnTo>
                    <a:lnTo>
                      <a:pt x="919" y="1095"/>
                    </a:lnTo>
                    <a:lnTo>
                      <a:pt x="889" y="1095"/>
                    </a:lnTo>
                    <a:lnTo>
                      <a:pt x="801" y="1006"/>
                    </a:lnTo>
                    <a:lnTo>
                      <a:pt x="801" y="975"/>
                    </a:lnTo>
                    <a:lnTo>
                      <a:pt x="741" y="975"/>
                    </a:lnTo>
                    <a:lnTo>
                      <a:pt x="710" y="1006"/>
                    </a:lnTo>
                    <a:lnTo>
                      <a:pt x="710" y="1095"/>
                    </a:lnTo>
                    <a:lnTo>
                      <a:pt x="682" y="1095"/>
                    </a:lnTo>
                    <a:lnTo>
                      <a:pt x="682" y="1036"/>
                    </a:lnTo>
                    <a:lnTo>
                      <a:pt x="652" y="1006"/>
                    </a:lnTo>
                    <a:lnTo>
                      <a:pt x="652" y="975"/>
                    </a:lnTo>
                    <a:lnTo>
                      <a:pt x="623" y="948"/>
                    </a:lnTo>
                    <a:lnTo>
                      <a:pt x="623" y="918"/>
                    </a:lnTo>
                    <a:lnTo>
                      <a:pt x="592" y="888"/>
                    </a:lnTo>
                    <a:lnTo>
                      <a:pt x="564" y="918"/>
                    </a:lnTo>
                    <a:lnTo>
                      <a:pt x="564" y="975"/>
                    </a:lnTo>
                    <a:lnTo>
                      <a:pt x="503" y="975"/>
                    </a:lnTo>
                    <a:lnTo>
                      <a:pt x="473" y="948"/>
                    </a:lnTo>
                    <a:lnTo>
                      <a:pt x="473" y="918"/>
                    </a:lnTo>
                    <a:lnTo>
                      <a:pt x="445" y="888"/>
                    </a:lnTo>
                    <a:lnTo>
                      <a:pt x="445" y="857"/>
                    </a:lnTo>
                    <a:lnTo>
                      <a:pt x="473" y="829"/>
                    </a:lnTo>
                    <a:lnTo>
                      <a:pt x="473" y="769"/>
                    </a:lnTo>
                    <a:lnTo>
                      <a:pt x="296" y="593"/>
                    </a:lnTo>
                    <a:lnTo>
                      <a:pt x="327" y="593"/>
                    </a:lnTo>
                    <a:lnTo>
                      <a:pt x="415" y="504"/>
                    </a:lnTo>
                    <a:lnTo>
                      <a:pt x="473" y="504"/>
                    </a:lnTo>
                    <a:lnTo>
                      <a:pt x="473" y="473"/>
                    </a:lnTo>
                    <a:lnTo>
                      <a:pt x="503" y="444"/>
                    </a:lnTo>
                    <a:lnTo>
                      <a:pt x="415" y="444"/>
                    </a:lnTo>
                    <a:lnTo>
                      <a:pt x="385" y="473"/>
                    </a:lnTo>
                    <a:lnTo>
                      <a:pt x="385" y="444"/>
                    </a:lnTo>
                    <a:lnTo>
                      <a:pt x="355" y="414"/>
                    </a:lnTo>
                    <a:lnTo>
                      <a:pt x="296" y="473"/>
                    </a:lnTo>
                    <a:lnTo>
                      <a:pt x="296" y="414"/>
                    </a:lnTo>
                    <a:lnTo>
                      <a:pt x="266" y="386"/>
                    </a:lnTo>
                    <a:lnTo>
                      <a:pt x="266" y="355"/>
                    </a:lnTo>
                    <a:lnTo>
                      <a:pt x="236" y="355"/>
                    </a:lnTo>
                    <a:lnTo>
                      <a:pt x="236" y="325"/>
                    </a:lnTo>
                    <a:lnTo>
                      <a:pt x="178" y="267"/>
                    </a:lnTo>
                    <a:lnTo>
                      <a:pt x="178" y="237"/>
                    </a:lnTo>
                    <a:lnTo>
                      <a:pt x="236" y="237"/>
                    </a:lnTo>
                    <a:lnTo>
                      <a:pt x="266" y="267"/>
                    </a:lnTo>
                    <a:lnTo>
                      <a:pt x="296" y="267"/>
                    </a:lnTo>
                    <a:lnTo>
                      <a:pt x="296" y="207"/>
                    </a:lnTo>
                    <a:lnTo>
                      <a:pt x="266" y="237"/>
                    </a:lnTo>
                    <a:lnTo>
                      <a:pt x="208" y="177"/>
                    </a:lnTo>
                    <a:lnTo>
                      <a:pt x="178" y="207"/>
                    </a:lnTo>
                    <a:lnTo>
                      <a:pt x="89" y="119"/>
                    </a:lnTo>
                    <a:lnTo>
                      <a:pt x="59" y="119"/>
                    </a:lnTo>
                    <a:lnTo>
                      <a:pt x="59" y="89"/>
                    </a:lnTo>
                    <a:lnTo>
                      <a:pt x="0" y="30"/>
                    </a:lnTo>
                    <a:lnTo>
                      <a:pt x="0" y="0"/>
                    </a:lnTo>
                  </a:path>
                </a:pathLst>
              </a:custGeom>
              <a:noFill/>
              <a:ln w="1588">
                <a:solidFill>
                  <a:srgbClr val="000000"/>
                </a:solidFill>
                <a:prstDash val="solid"/>
                <a:round/>
                <a:headEnd/>
                <a:tailEnd/>
              </a:ln>
            </p:spPr>
            <p:txBody>
              <a:bodyPr/>
              <a:lstStyle/>
              <a:p>
                <a:endParaRPr lang="en-GB"/>
              </a:p>
            </p:txBody>
          </p:sp>
          <p:sp>
            <p:nvSpPr>
              <p:cNvPr id="23806" name="Freeform 254"/>
              <p:cNvSpPr>
                <a:spLocks/>
              </p:cNvSpPr>
              <p:nvPr/>
            </p:nvSpPr>
            <p:spPr bwMode="auto">
              <a:xfrm>
                <a:off x="4043" y="3496"/>
                <a:ext cx="89" cy="45"/>
              </a:xfrm>
              <a:custGeom>
                <a:avLst/>
                <a:gdLst/>
                <a:ahLst/>
                <a:cxnLst>
                  <a:cxn ang="0">
                    <a:pos x="325" y="148"/>
                  </a:cxn>
                  <a:cxn ang="0">
                    <a:pos x="296" y="118"/>
                  </a:cxn>
                  <a:cxn ang="0">
                    <a:pos x="267" y="148"/>
                  </a:cxn>
                  <a:cxn ang="0">
                    <a:pos x="267" y="179"/>
                  </a:cxn>
                  <a:cxn ang="0">
                    <a:pos x="237" y="179"/>
                  </a:cxn>
                  <a:cxn ang="0">
                    <a:pos x="207" y="148"/>
                  </a:cxn>
                  <a:cxn ang="0">
                    <a:pos x="148" y="118"/>
                  </a:cxn>
                  <a:cxn ang="0">
                    <a:pos x="118" y="118"/>
                  </a:cxn>
                  <a:cxn ang="0">
                    <a:pos x="118" y="90"/>
                  </a:cxn>
                  <a:cxn ang="0">
                    <a:pos x="89" y="90"/>
                  </a:cxn>
                  <a:cxn ang="0">
                    <a:pos x="58" y="59"/>
                  </a:cxn>
                  <a:cxn ang="0">
                    <a:pos x="30" y="59"/>
                  </a:cxn>
                  <a:cxn ang="0">
                    <a:pos x="0" y="30"/>
                  </a:cxn>
                  <a:cxn ang="0">
                    <a:pos x="118" y="30"/>
                  </a:cxn>
                  <a:cxn ang="0">
                    <a:pos x="118" y="0"/>
                  </a:cxn>
                  <a:cxn ang="0">
                    <a:pos x="176" y="59"/>
                  </a:cxn>
                  <a:cxn ang="0">
                    <a:pos x="176" y="30"/>
                  </a:cxn>
                  <a:cxn ang="0">
                    <a:pos x="237" y="90"/>
                  </a:cxn>
                  <a:cxn ang="0">
                    <a:pos x="355" y="90"/>
                  </a:cxn>
                  <a:cxn ang="0">
                    <a:pos x="355" y="118"/>
                  </a:cxn>
                  <a:cxn ang="0">
                    <a:pos x="325" y="148"/>
                  </a:cxn>
                </a:cxnLst>
                <a:rect l="0" t="0" r="r" b="b"/>
                <a:pathLst>
                  <a:path w="355" h="179">
                    <a:moveTo>
                      <a:pt x="325" y="148"/>
                    </a:moveTo>
                    <a:lnTo>
                      <a:pt x="296" y="118"/>
                    </a:lnTo>
                    <a:lnTo>
                      <a:pt x="267" y="148"/>
                    </a:lnTo>
                    <a:lnTo>
                      <a:pt x="267" y="179"/>
                    </a:lnTo>
                    <a:lnTo>
                      <a:pt x="237" y="179"/>
                    </a:lnTo>
                    <a:lnTo>
                      <a:pt x="207" y="148"/>
                    </a:lnTo>
                    <a:lnTo>
                      <a:pt x="148" y="118"/>
                    </a:lnTo>
                    <a:lnTo>
                      <a:pt x="118" y="118"/>
                    </a:lnTo>
                    <a:lnTo>
                      <a:pt x="118" y="90"/>
                    </a:lnTo>
                    <a:lnTo>
                      <a:pt x="89" y="90"/>
                    </a:lnTo>
                    <a:lnTo>
                      <a:pt x="58" y="59"/>
                    </a:lnTo>
                    <a:lnTo>
                      <a:pt x="30" y="59"/>
                    </a:lnTo>
                    <a:lnTo>
                      <a:pt x="0" y="30"/>
                    </a:lnTo>
                    <a:lnTo>
                      <a:pt x="118" y="30"/>
                    </a:lnTo>
                    <a:lnTo>
                      <a:pt x="118" y="0"/>
                    </a:lnTo>
                    <a:lnTo>
                      <a:pt x="176" y="59"/>
                    </a:lnTo>
                    <a:lnTo>
                      <a:pt x="176" y="30"/>
                    </a:lnTo>
                    <a:lnTo>
                      <a:pt x="237" y="90"/>
                    </a:lnTo>
                    <a:lnTo>
                      <a:pt x="355" y="90"/>
                    </a:lnTo>
                    <a:lnTo>
                      <a:pt x="355" y="118"/>
                    </a:lnTo>
                    <a:lnTo>
                      <a:pt x="325" y="148"/>
                    </a:lnTo>
                  </a:path>
                </a:pathLst>
              </a:custGeom>
              <a:noFill/>
              <a:ln w="1588">
                <a:solidFill>
                  <a:srgbClr val="000000"/>
                </a:solidFill>
                <a:prstDash val="solid"/>
                <a:round/>
                <a:headEnd/>
                <a:tailEnd/>
              </a:ln>
            </p:spPr>
            <p:txBody>
              <a:bodyPr/>
              <a:lstStyle/>
              <a:p>
                <a:endParaRPr lang="en-GB"/>
              </a:p>
            </p:txBody>
          </p:sp>
          <p:sp>
            <p:nvSpPr>
              <p:cNvPr id="23807" name="Freeform 255"/>
              <p:cNvSpPr>
                <a:spLocks/>
              </p:cNvSpPr>
              <p:nvPr/>
            </p:nvSpPr>
            <p:spPr bwMode="auto">
              <a:xfrm>
                <a:off x="4169" y="3733"/>
                <a:ext cx="192" cy="67"/>
              </a:xfrm>
              <a:custGeom>
                <a:avLst/>
                <a:gdLst/>
                <a:ahLst/>
                <a:cxnLst>
                  <a:cxn ang="0">
                    <a:pos x="0" y="118"/>
                  </a:cxn>
                  <a:cxn ang="0">
                    <a:pos x="28" y="148"/>
                  </a:cxn>
                  <a:cxn ang="0">
                    <a:pos x="177" y="148"/>
                  </a:cxn>
                  <a:cxn ang="0">
                    <a:pos x="207" y="179"/>
                  </a:cxn>
                  <a:cxn ang="0">
                    <a:pos x="265" y="179"/>
                  </a:cxn>
                  <a:cxn ang="0">
                    <a:pos x="295" y="207"/>
                  </a:cxn>
                  <a:cxn ang="0">
                    <a:pos x="325" y="207"/>
                  </a:cxn>
                  <a:cxn ang="0">
                    <a:pos x="354" y="237"/>
                  </a:cxn>
                  <a:cxn ang="0">
                    <a:pos x="354" y="268"/>
                  </a:cxn>
                  <a:cxn ang="0">
                    <a:pos x="414" y="268"/>
                  </a:cxn>
                  <a:cxn ang="0">
                    <a:pos x="414" y="237"/>
                  </a:cxn>
                  <a:cxn ang="0">
                    <a:pos x="651" y="237"/>
                  </a:cxn>
                  <a:cxn ang="0">
                    <a:pos x="651" y="207"/>
                  </a:cxn>
                  <a:cxn ang="0">
                    <a:pos x="709" y="207"/>
                  </a:cxn>
                  <a:cxn ang="0">
                    <a:pos x="740" y="237"/>
                  </a:cxn>
                  <a:cxn ang="0">
                    <a:pos x="770" y="207"/>
                  </a:cxn>
                  <a:cxn ang="0">
                    <a:pos x="770" y="148"/>
                  </a:cxn>
                  <a:cxn ang="0">
                    <a:pos x="709" y="148"/>
                  </a:cxn>
                  <a:cxn ang="0">
                    <a:pos x="681" y="179"/>
                  </a:cxn>
                  <a:cxn ang="0">
                    <a:pos x="620" y="179"/>
                  </a:cxn>
                  <a:cxn ang="0">
                    <a:pos x="620" y="118"/>
                  </a:cxn>
                  <a:cxn ang="0">
                    <a:pos x="444" y="118"/>
                  </a:cxn>
                  <a:cxn ang="0">
                    <a:pos x="414" y="88"/>
                  </a:cxn>
                  <a:cxn ang="0">
                    <a:pos x="265" y="88"/>
                  </a:cxn>
                  <a:cxn ang="0">
                    <a:pos x="235" y="118"/>
                  </a:cxn>
                  <a:cxn ang="0">
                    <a:pos x="207" y="118"/>
                  </a:cxn>
                  <a:cxn ang="0">
                    <a:pos x="207" y="88"/>
                  </a:cxn>
                  <a:cxn ang="0">
                    <a:pos x="177" y="88"/>
                  </a:cxn>
                  <a:cxn ang="0">
                    <a:pos x="147" y="60"/>
                  </a:cxn>
                  <a:cxn ang="0">
                    <a:pos x="177" y="30"/>
                  </a:cxn>
                  <a:cxn ang="0">
                    <a:pos x="147" y="30"/>
                  </a:cxn>
                  <a:cxn ang="0">
                    <a:pos x="117" y="60"/>
                  </a:cxn>
                  <a:cxn ang="0">
                    <a:pos x="88" y="60"/>
                  </a:cxn>
                  <a:cxn ang="0">
                    <a:pos x="28" y="0"/>
                  </a:cxn>
                  <a:cxn ang="0">
                    <a:pos x="28" y="60"/>
                  </a:cxn>
                  <a:cxn ang="0">
                    <a:pos x="0" y="30"/>
                  </a:cxn>
                  <a:cxn ang="0">
                    <a:pos x="0" y="118"/>
                  </a:cxn>
                </a:cxnLst>
                <a:rect l="0" t="0" r="r" b="b"/>
                <a:pathLst>
                  <a:path w="770" h="268">
                    <a:moveTo>
                      <a:pt x="0" y="118"/>
                    </a:moveTo>
                    <a:lnTo>
                      <a:pt x="28" y="148"/>
                    </a:lnTo>
                    <a:lnTo>
                      <a:pt x="177" y="148"/>
                    </a:lnTo>
                    <a:lnTo>
                      <a:pt x="207" y="179"/>
                    </a:lnTo>
                    <a:lnTo>
                      <a:pt x="265" y="179"/>
                    </a:lnTo>
                    <a:lnTo>
                      <a:pt x="295" y="207"/>
                    </a:lnTo>
                    <a:lnTo>
                      <a:pt x="325" y="207"/>
                    </a:lnTo>
                    <a:lnTo>
                      <a:pt x="354" y="237"/>
                    </a:lnTo>
                    <a:lnTo>
                      <a:pt x="354" y="268"/>
                    </a:lnTo>
                    <a:lnTo>
                      <a:pt x="414" y="268"/>
                    </a:lnTo>
                    <a:lnTo>
                      <a:pt x="414" y="237"/>
                    </a:lnTo>
                    <a:lnTo>
                      <a:pt x="651" y="237"/>
                    </a:lnTo>
                    <a:lnTo>
                      <a:pt x="651" y="207"/>
                    </a:lnTo>
                    <a:lnTo>
                      <a:pt x="709" y="207"/>
                    </a:lnTo>
                    <a:lnTo>
                      <a:pt x="740" y="237"/>
                    </a:lnTo>
                    <a:lnTo>
                      <a:pt x="770" y="207"/>
                    </a:lnTo>
                    <a:lnTo>
                      <a:pt x="770" y="148"/>
                    </a:lnTo>
                    <a:lnTo>
                      <a:pt x="709" y="148"/>
                    </a:lnTo>
                    <a:lnTo>
                      <a:pt x="681" y="179"/>
                    </a:lnTo>
                    <a:lnTo>
                      <a:pt x="620" y="179"/>
                    </a:lnTo>
                    <a:lnTo>
                      <a:pt x="620" y="118"/>
                    </a:lnTo>
                    <a:lnTo>
                      <a:pt x="444" y="118"/>
                    </a:lnTo>
                    <a:lnTo>
                      <a:pt x="414" y="88"/>
                    </a:lnTo>
                    <a:lnTo>
                      <a:pt x="265" y="88"/>
                    </a:lnTo>
                    <a:lnTo>
                      <a:pt x="235" y="118"/>
                    </a:lnTo>
                    <a:lnTo>
                      <a:pt x="207" y="118"/>
                    </a:lnTo>
                    <a:lnTo>
                      <a:pt x="207" y="88"/>
                    </a:lnTo>
                    <a:lnTo>
                      <a:pt x="177" y="88"/>
                    </a:lnTo>
                    <a:lnTo>
                      <a:pt x="147" y="60"/>
                    </a:lnTo>
                    <a:lnTo>
                      <a:pt x="177" y="30"/>
                    </a:lnTo>
                    <a:lnTo>
                      <a:pt x="147" y="30"/>
                    </a:lnTo>
                    <a:lnTo>
                      <a:pt x="117" y="60"/>
                    </a:lnTo>
                    <a:lnTo>
                      <a:pt x="88" y="60"/>
                    </a:lnTo>
                    <a:lnTo>
                      <a:pt x="28" y="0"/>
                    </a:lnTo>
                    <a:lnTo>
                      <a:pt x="28" y="60"/>
                    </a:lnTo>
                    <a:lnTo>
                      <a:pt x="0" y="30"/>
                    </a:lnTo>
                    <a:lnTo>
                      <a:pt x="0" y="118"/>
                    </a:lnTo>
                  </a:path>
                </a:pathLst>
              </a:custGeom>
              <a:noFill/>
              <a:ln w="1588">
                <a:solidFill>
                  <a:srgbClr val="000000"/>
                </a:solidFill>
                <a:prstDash val="solid"/>
                <a:round/>
                <a:headEnd/>
                <a:tailEnd/>
              </a:ln>
            </p:spPr>
            <p:txBody>
              <a:bodyPr/>
              <a:lstStyle/>
              <a:p>
                <a:endParaRPr lang="en-GB"/>
              </a:p>
            </p:txBody>
          </p:sp>
          <p:sp>
            <p:nvSpPr>
              <p:cNvPr id="23808" name="Freeform 256"/>
              <p:cNvSpPr>
                <a:spLocks/>
              </p:cNvSpPr>
              <p:nvPr/>
            </p:nvSpPr>
            <p:spPr bwMode="auto">
              <a:xfrm>
                <a:off x="3317" y="3948"/>
                <a:ext cx="977" cy="244"/>
              </a:xfrm>
              <a:custGeom>
                <a:avLst/>
                <a:gdLst/>
                <a:ahLst/>
                <a:cxnLst>
                  <a:cxn ang="0">
                    <a:pos x="28" y="30"/>
                  </a:cxn>
                  <a:cxn ang="0">
                    <a:pos x="118" y="59"/>
                  </a:cxn>
                  <a:cxn ang="0">
                    <a:pos x="147" y="88"/>
                  </a:cxn>
                  <a:cxn ang="0">
                    <a:pos x="237" y="118"/>
                  </a:cxn>
                  <a:cxn ang="0">
                    <a:pos x="444" y="88"/>
                  </a:cxn>
                  <a:cxn ang="0">
                    <a:pos x="562" y="118"/>
                  </a:cxn>
                  <a:cxn ang="0">
                    <a:pos x="682" y="149"/>
                  </a:cxn>
                  <a:cxn ang="0">
                    <a:pos x="769" y="177"/>
                  </a:cxn>
                  <a:cxn ang="0">
                    <a:pos x="828" y="207"/>
                  </a:cxn>
                  <a:cxn ang="0">
                    <a:pos x="889" y="237"/>
                  </a:cxn>
                  <a:cxn ang="0">
                    <a:pos x="976" y="267"/>
                  </a:cxn>
                  <a:cxn ang="0">
                    <a:pos x="1065" y="295"/>
                  </a:cxn>
                  <a:cxn ang="0">
                    <a:pos x="1096" y="443"/>
                  </a:cxn>
                  <a:cxn ang="0">
                    <a:pos x="1126" y="504"/>
                  </a:cxn>
                  <a:cxn ang="0">
                    <a:pos x="1155" y="563"/>
                  </a:cxn>
                  <a:cxn ang="0">
                    <a:pos x="1274" y="650"/>
                  </a:cxn>
                  <a:cxn ang="0">
                    <a:pos x="1540" y="681"/>
                  </a:cxn>
                  <a:cxn ang="0">
                    <a:pos x="1629" y="711"/>
                  </a:cxn>
                  <a:cxn ang="0">
                    <a:pos x="1718" y="741"/>
                  </a:cxn>
                  <a:cxn ang="0">
                    <a:pos x="1776" y="769"/>
                  </a:cxn>
                  <a:cxn ang="0">
                    <a:pos x="1837" y="799"/>
                  </a:cxn>
                  <a:cxn ang="0">
                    <a:pos x="2013" y="917"/>
                  </a:cxn>
                  <a:cxn ang="0">
                    <a:pos x="2074" y="947"/>
                  </a:cxn>
                  <a:cxn ang="0">
                    <a:pos x="2104" y="977"/>
                  </a:cxn>
                  <a:cxn ang="0">
                    <a:pos x="2341" y="917"/>
                  </a:cxn>
                  <a:cxn ang="0">
                    <a:pos x="2429" y="799"/>
                  </a:cxn>
                  <a:cxn ang="0">
                    <a:pos x="2459" y="769"/>
                  </a:cxn>
                  <a:cxn ang="0">
                    <a:pos x="2488" y="650"/>
                  </a:cxn>
                  <a:cxn ang="0">
                    <a:pos x="2459" y="622"/>
                  </a:cxn>
                  <a:cxn ang="0">
                    <a:pos x="2429" y="532"/>
                  </a:cxn>
                  <a:cxn ang="0">
                    <a:pos x="2399" y="413"/>
                  </a:cxn>
                  <a:cxn ang="0">
                    <a:pos x="2429" y="356"/>
                  </a:cxn>
                  <a:cxn ang="0">
                    <a:pos x="2606" y="207"/>
                  </a:cxn>
                  <a:cxn ang="0">
                    <a:pos x="2725" y="118"/>
                  </a:cxn>
                  <a:cxn ang="0">
                    <a:pos x="2873" y="88"/>
                  </a:cxn>
                  <a:cxn ang="0">
                    <a:pos x="3022" y="59"/>
                  </a:cxn>
                  <a:cxn ang="0">
                    <a:pos x="3080" y="88"/>
                  </a:cxn>
                  <a:cxn ang="0">
                    <a:pos x="3171" y="149"/>
                  </a:cxn>
                  <a:cxn ang="0">
                    <a:pos x="3289" y="177"/>
                  </a:cxn>
                  <a:cxn ang="0">
                    <a:pos x="3318" y="267"/>
                  </a:cxn>
                  <a:cxn ang="0">
                    <a:pos x="3496" y="325"/>
                  </a:cxn>
                  <a:cxn ang="0">
                    <a:pos x="3555" y="356"/>
                  </a:cxn>
                  <a:cxn ang="0">
                    <a:pos x="3822" y="386"/>
                  </a:cxn>
                  <a:cxn ang="0">
                    <a:pos x="3880" y="413"/>
                  </a:cxn>
                  <a:cxn ang="0">
                    <a:pos x="3910" y="474"/>
                  </a:cxn>
                </a:cxnLst>
                <a:rect l="0" t="0" r="r" b="b"/>
                <a:pathLst>
                  <a:path w="3910" h="977">
                    <a:moveTo>
                      <a:pt x="0" y="0"/>
                    </a:moveTo>
                    <a:lnTo>
                      <a:pt x="28" y="30"/>
                    </a:lnTo>
                    <a:lnTo>
                      <a:pt x="89" y="30"/>
                    </a:lnTo>
                    <a:lnTo>
                      <a:pt x="118" y="59"/>
                    </a:lnTo>
                    <a:lnTo>
                      <a:pt x="147" y="59"/>
                    </a:lnTo>
                    <a:lnTo>
                      <a:pt x="147" y="88"/>
                    </a:lnTo>
                    <a:lnTo>
                      <a:pt x="207" y="88"/>
                    </a:lnTo>
                    <a:lnTo>
                      <a:pt x="237" y="118"/>
                    </a:lnTo>
                    <a:lnTo>
                      <a:pt x="414" y="118"/>
                    </a:lnTo>
                    <a:lnTo>
                      <a:pt x="444" y="88"/>
                    </a:lnTo>
                    <a:lnTo>
                      <a:pt x="532" y="88"/>
                    </a:lnTo>
                    <a:lnTo>
                      <a:pt x="562" y="118"/>
                    </a:lnTo>
                    <a:lnTo>
                      <a:pt x="651" y="118"/>
                    </a:lnTo>
                    <a:lnTo>
                      <a:pt x="682" y="149"/>
                    </a:lnTo>
                    <a:lnTo>
                      <a:pt x="739" y="149"/>
                    </a:lnTo>
                    <a:lnTo>
                      <a:pt x="769" y="177"/>
                    </a:lnTo>
                    <a:lnTo>
                      <a:pt x="800" y="177"/>
                    </a:lnTo>
                    <a:lnTo>
                      <a:pt x="828" y="207"/>
                    </a:lnTo>
                    <a:lnTo>
                      <a:pt x="858" y="207"/>
                    </a:lnTo>
                    <a:lnTo>
                      <a:pt x="889" y="237"/>
                    </a:lnTo>
                    <a:lnTo>
                      <a:pt x="946" y="237"/>
                    </a:lnTo>
                    <a:lnTo>
                      <a:pt x="976" y="267"/>
                    </a:lnTo>
                    <a:lnTo>
                      <a:pt x="1065" y="267"/>
                    </a:lnTo>
                    <a:lnTo>
                      <a:pt x="1065" y="295"/>
                    </a:lnTo>
                    <a:lnTo>
                      <a:pt x="1096" y="325"/>
                    </a:lnTo>
                    <a:lnTo>
                      <a:pt x="1096" y="443"/>
                    </a:lnTo>
                    <a:lnTo>
                      <a:pt x="1126" y="474"/>
                    </a:lnTo>
                    <a:lnTo>
                      <a:pt x="1126" y="504"/>
                    </a:lnTo>
                    <a:lnTo>
                      <a:pt x="1155" y="532"/>
                    </a:lnTo>
                    <a:lnTo>
                      <a:pt x="1155" y="563"/>
                    </a:lnTo>
                    <a:lnTo>
                      <a:pt x="1214" y="622"/>
                    </a:lnTo>
                    <a:lnTo>
                      <a:pt x="1274" y="650"/>
                    </a:lnTo>
                    <a:lnTo>
                      <a:pt x="1511" y="650"/>
                    </a:lnTo>
                    <a:lnTo>
                      <a:pt x="1540" y="681"/>
                    </a:lnTo>
                    <a:lnTo>
                      <a:pt x="1599" y="681"/>
                    </a:lnTo>
                    <a:lnTo>
                      <a:pt x="1629" y="711"/>
                    </a:lnTo>
                    <a:lnTo>
                      <a:pt x="1688" y="711"/>
                    </a:lnTo>
                    <a:lnTo>
                      <a:pt x="1718" y="741"/>
                    </a:lnTo>
                    <a:lnTo>
                      <a:pt x="1749" y="741"/>
                    </a:lnTo>
                    <a:lnTo>
                      <a:pt x="1776" y="769"/>
                    </a:lnTo>
                    <a:lnTo>
                      <a:pt x="1806" y="769"/>
                    </a:lnTo>
                    <a:lnTo>
                      <a:pt x="1837" y="799"/>
                    </a:lnTo>
                    <a:lnTo>
                      <a:pt x="1895" y="799"/>
                    </a:lnTo>
                    <a:lnTo>
                      <a:pt x="2013" y="917"/>
                    </a:lnTo>
                    <a:lnTo>
                      <a:pt x="2044" y="917"/>
                    </a:lnTo>
                    <a:lnTo>
                      <a:pt x="2074" y="947"/>
                    </a:lnTo>
                    <a:lnTo>
                      <a:pt x="2104" y="947"/>
                    </a:lnTo>
                    <a:lnTo>
                      <a:pt x="2104" y="977"/>
                    </a:lnTo>
                    <a:lnTo>
                      <a:pt x="2251" y="977"/>
                    </a:lnTo>
                    <a:lnTo>
                      <a:pt x="2341" y="917"/>
                    </a:lnTo>
                    <a:lnTo>
                      <a:pt x="2429" y="829"/>
                    </a:lnTo>
                    <a:lnTo>
                      <a:pt x="2429" y="799"/>
                    </a:lnTo>
                    <a:lnTo>
                      <a:pt x="2459" y="799"/>
                    </a:lnTo>
                    <a:lnTo>
                      <a:pt x="2459" y="769"/>
                    </a:lnTo>
                    <a:lnTo>
                      <a:pt x="2488" y="741"/>
                    </a:lnTo>
                    <a:lnTo>
                      <a:pt x="2488" y="650"/>
                    </a:lnTo>
                    <a:lnTo>
                      <a:pt x="2459" y="650"/>
                    </a:lnTo>
                    <a:lnTo>
                      <a:pt x="2459" y="622"/>
                    </a:lnTo>
                    <a:lnTo>
                      <a:pt x="2429" y="592"/>
                    </a:lnTo>
                    <a:lnTo>
                      <a:pt x="2429" y="532"/>
                    </a:lnTo>
                    <a:lnTo>
                      <a:pt x="2399" y="504"/>
                    </a:lnTo>
                    <a:lnTo>
                      <a:pt x="2399" y="413"/>
                    </a:lnTo>
                    <a:lnTo>
                      <a:pt x="2429" y="386"/>
                    </a:lnTo>
                    <a:lnTo>
                      <a:pt x="2429" y="356"/>
                    </a:lnTo>
                    <a:lnTo>
                      <a:pt x="2578" y="207"/>
                    </a:lnTo>
                    <a:lnTo>
                      <a:pt x="2606" y="207"/>
                    </a:lnTo>
                    <a:lnTo>
                      <a:pt x="2666" y="177"/>
                    </a:lnTo>
                    <a:lnTo>
                      <a:pt x="2725" y="118"/>
                    </a:lnTo>
                    <a:lnTo>
                      <a:pt x="2843" y="118"/>
                    </a:lnTo>
                    <a:lnTo>
                      <a:pt x="2873" y="88"/>
                    </a:lnTo>
                    <a:lnTo>
                      <a:pt x="2993" y="88"/>
                    </a:lnTo>
                    <a:lnTo>
                      <a:pt x="3022" y="59"/>
                    </a:lnTo>
                    <a:lnTo>
                      <a:pt x="3052" y="88"/>
                    </a:lnTo>
                    <a:lnTo>
                      <a:pt x="3080" y="88"/>
                    </a:lnTo>
                    <a:lnTo>
                      <a:pt x="3141" y="118"/>
                    </a:lnTo>
                    <a:lnTo>
                      <a:pt x="3171" y="149"/>
                    </a:lnTo>
                    <a:lnTo>
                      <a:pt x="3259" y="149"/>
                    </a:lnTo>
                    <a:lnTo>
                      <a:pt x="3289" y="177"/>
                    </a:lnTo>
                    <a:lnTo>
                      <a:pt x="3318" y="177"/>
                    </a:lnTo>
                    <a:lnTo>
                      <a:pt x="3318" y="267"/>
                    </a:lnTo>
                    <a:lnTo>
                      <a:pt x="3348" y="325"/>
                    </a:lnTo>
                    <a:lnTo>
                      <a:pt x="3496" y="325"/>
                    </a:lnTo>
                    <a:lnTo>
                      <a:pt x="3525" y="356"/>
                    </a:lnTo>
                    <a:lnTo>
                      <a:pt x="3555" y="356"/>
                    </a:lnTo>
                    <a:lnTo>
                      <a:pt x="3585" y="386"/>
                    </a:lnTo>
                    <a:lnTo>
                      <a:pt x="3822" y="386"/>
                    </a:lnTo>
                    <a:lnTo>
                      <a:pt x="3852" y="413"/>
                    </a:lnTo>
                    <a:lnTo>
                      <a:pt x="3880" y="413"/>
                    </a:lnTo>
                    <a:lnTo>
                      <a:pt x="3880" y="443"/>
                    </a:lnTo>
                    <a:lnTo>
                      <a:pt x="3910" y="474"/>
                    </a:lnTo>
                    <a:lnTo>
                      <a:pt x="3910" y="504"/>
                    </a:lnTo>
                  </a:path>
                </a:pathLst>
              </a:custGeom>
              <a:noFill/>
              <a:ln w="1588">
                <a:solidFill>
                  <a:srgbClr val="000000"/>
                </a:solidFill>
                <a:prstDash val="solid"/>
                <a:round/>
                <a:headEnd/>
                <a:tailEnd/>
              </a:ln>
            </p:spPr>
            <p:txBody>
              <a:bodyPr/>
              <a:lstStyle/>
              <a:p>
                <a:endParaRPr lang="en-GB"/>
              </a:p>
            </p:txBody>
          </p:sp>
          <p:sp>
            <p:nvSpPr>
              <p:cNvPr id="23809" name="Freeform 257"/>
              <p:cNvSpPr>
                <a:spLocks/>
              </p:cNvSpPr>
              <p:nvPr/>
            </p:nvSpPr>
            <p:spPr bwMode="auto">
              <a:xfrm>
                <a:off x="4272" y="4074"/>
                <a:ext cx="22" cy="273"/>
              </a:xfrm>
              <a:custGeom>
                <a:avLst/>
                <a:gdLst/>
                <a:ahLst/>
                <a:cxnLst>
                  <a:cxn ang="0">
                    <a:pos x="88" y="0"/>
                  </a:cxn>
                  <a:cxn ang="0">
                    <a:pos x="58" y="28"/>
                  </a:cxn>
                  <a:cxn ang="0">
                    <a:pos x="58" y="59"/>
                  </a:cxn>
                  <a:cxn ang="0">
                    <a:pos x="30" y="88"/>
                  </a:cxn>
                  <a:cxn ang="0">
                    <a:pos x="30" y="237"/>
                  </a:cxn>
                  <a:cxn ang="0">
                    <a:pos x="58" y="265"/>
                  </a:cxn>
                  <a:cxn ang="0">
                    <a:pos x="58" y="384"/>
                  </a:cxn>
                  <a:cxn ang="0">
                    <a:pos x="30" y="413"/>
                  </a:cxn>
                  <a:cxn ang="0">
                    <a:pos x="30" y="443"/>
                  </a:cxn>
                  <a:cxn ang="0">
                    <a:pos x="0" y="473"/>
                  </a:cxn>
                  <a:cxn ang="0">
                    <a:pos x="0" y="562"/>
                  </a:cxn>
                  <a:cxn ang="0">
                    <a:pos x="30" y="592"/>
                  </a:cxn>
                  <a:cxn ang="0">
                    <a:pos x="30" y="650"/>
                  </a:cxn>
                  <a:cxn ang="0">
                    <a:pos x="58" y="680"/>
                  </a:cxn>
                  <a:cxn ang="0">
                    <a:pos x="58" y="799"/>
                  </a:cxn>
                  <a:cxn ang="0">
                    <a:pos x="88" y="829"/>
                  </a:cxn>
                  <a:cxn ang="0">
                    <a:pos x="88" y="1094"/>
                  </a:cxn>
                </a:cxnLst>
                <a:rect l="0" t="0" r="r" b="b"/>
                <a:pathLst>
                  <a:path w="88" h="1094">
                    <a:moveTo>
                      <a:pt x="88" y="0"/>
                    </a:moveTo>
                    <a:lnTo>
                      <a:pt x="58" y="28"/>
                    </a:lnTo>
                    <a:lnTo>
                      <a:pt x="58" y="59"/>
                    </a:lnTo>
                    <a:lnTo>
                      <a:pt x="30" y="88"/>
                    </a:lnTo>
                    <a:lnTo>
                      <a:pt x="30" y="237"/>
                    </a:lnTo>
                    <a:lnTo>
                      <a:pt x="58" y="265"/>
                    </a:lnTo>
                    <a:lnTo>
                      <a:pt x="58" y="384"/>
                    </a:lnTo>
                    <a:lnTo>
                      <a:pt x="30" y="413"/>
                    </a:lnTo>
                    <a:lnTo>
                      <a:pt x="30" y="443"/>
                    </a:lnTo>
                    <a:lnTo>
                      <a:pt x="0" y="473"/>
                    </a:lnTo>
                    <a:lnTo>
                      <a:pt x="0" y="562"/>
                    </a:lnTo>
                    <a:lnTo>
                      <a:pt x="30" y="592"/>
                    </a:lnTo>
                    <a:lnTo>
                      <a:pt x="30" y="650"/>
                    </a:lnTo>
                    <a:lnTo>
                      <a:pt x="58" y="680"/>
                    </a:lnTo>
                    <a:lnTo>
                      <a:pt x="58" y="799"/>
                    </a:lnTo>
                    <a:lnTo>
                      <a:pt x="88" y="829"/>
                    </a:lnTo>
                    <a:lnTo>
                      <a:pt x="88" y="1094"/>
                    </a:lnTo>
                  </a:path>
                </a:pathLst>
              </a:custGeom>
              <a:noFill/>
              <a:ln w="1588">
                <a:solidFill>
                  <a:srgbClr val="000000"/>
                </a:solidFill>
                <a:prstDash val="solid"/>
                <a:round/>
                <a:headEnd/>
                <a:tailEnd/>
              </a:ln>
            </p:spPr>
            <p:txBody>
              <a:bodyPr/>
              <a:lstStyle/>
              <a:p>
                <a:endParaRPr lang="en-GB"/>
              </a:p>
            </p:txBody>
          </p:sp>
          <p:sp>
            <p:nvSpPr>
              <p:cNvPr id="23810" name="Freeform 258"/>
              <p:cNvSpPr>
                <a:spLocks/>
              </p:cNvSpPr>
              <p:nvPr/>
            </p:nvSpPr>
            <p:spPr bwMode="auto">
              <a:xfrm>
                <a:off x="4294" y="4074"/>
                <a:ext cx="667" cy="74"/>
              </a:xfrm>
              <a:custGeom>
                <a:avLst/>
                <a:gdLst/>
                <a:ahLst/>
                <a:cxnLst>
                  <a:cxn ang="0">
                    <a:pos x="0" y="28"/>
                  </a:cxn>
                  <a:cxn ang="0">
                    <a:pos x="118" y="59"/>
                  </a:cxn>
                  <a:cxn ang="0">
                    <a:pos x="298" y="28"/>
                  </a:cxn>
                  <a:cxn ang="0">
                    <a:pos x="475" y="59"/>
                  </a:cxn>
                  <a:cxn ang="0">
                    <a:pos x="593" y="88"/>
                  </a:cxn>
                  <a:cxn ang="0">
                    <a:pos x="653" y="118"/>
                  </a:cxn>
                  <a:cxn ang="0">
                    <a:pos x="682" y="146"/>
                  </a:cxn>
                  <a:cxn ang="0">
                    <a:pos x="742" y="177"/>
                  </a:cxn>
                  <a:cxn ang="0">
                    <a:pos x="800" y="177"/>
                  </a:cxn>
                  <a:cxn ang="0">
                    <a:pos x="978" y="207"/>
                  </a:cxn>
                  <a:cxn ang="0">
                    <a:pos x="1037" y="237"/>
                  </a:cxn>
                  <a:cxn ang="0">
                    <a:pos x="1098" y="265"/>
                  </a:cxn>
                  <a:cxn ang="0">
                    <a:pos x="1185" y="295"/>
                  </a:cxn>
                  <a:cxn ang="0">
                    <a:pos x="1274" y="265"/>
                  </a:cxn>
                  <a:cxn ang="0">
                    <a:pos x="1393" y="177"/>
                  </a:cxn>
                  <a:cxn ang="0">
                    <a:pos x="1423" y="118"/>
                  </a:cxn>
                  <a:cxn ang="0">
                    <a:pos x="1483" y="146"/>
                  </a:cxn>
                  <a:cxn ang="0">
                    <a:pos x="1512" y="59"/>
                  </a:cxn>
                  <a:cxn ang="0">
                    <a:pos x="1601" y="59"/>
                  </a:cxn>
                  <a:cxn ang="0">
                    <a:pos x="1601" y="88"/>
                  </a:cxn>
                  <a:cxn ang="0">
                    <a:pos x="1720" y="28"/>
                  </a:cxn>
                  <a:cxn ang="0">
                    <a:pos x="1808" y="59"/>
                  </a:cxn>
                  <a:cxn ang="0">
                    <a:pos x="1867" y="88"/>
                  </a:cxn>
                  <a:cxn ang="0">
                    <a:pos x="1958" y="59"/>
                  </a:cxn>
                  <a:cxn ang="0">
                    <a:pos x="1927" y="146"/>
                  </a:cxn>
                  <a:cxn ang="0">
                    <a:pos x="1985" y="177"/>
                  </a:cxn>
                  <a:cxn ang="0">
                    <a:pos x="2015" y="207"/>
                  </a:cxn>
                  <a:cxn ang="0">
                    <a:pos x="2076" y="146"/>
                  </a:cxn>
                  <a:cxn ang="0">
                    <a:pos x="2134" y="177"/>
                  </a:cxn>
                  <a:cxn ang="0">
                    <a:pos x="2283" y="207"/>
                  </a:cxn>
                  <a:cxn ang="0">
                    <a:pos x="2313" y="177"/>
                  </a:cxn>
                  <a:cxn ang="0">
                    <a:pos x="2402" y="207"/>
                  </a:cxn>
                  <a:cxn ang="0">
                    <a:pos x="2429" y="177"/>
                  </a:cxn>
                  <a:cxn ang="0">
                    <a:pos x="2490" y="177"/>
                  </a:cxn>
                  <a:cxn ang="0">
                    <a:pos x="2609" y="146"/>
                  </a:cxn>
                </a:cxnLst>
                <a:rect l="0" t="0" r="r" b="b"/>
                <a:pathLst>
                  <a:path w="2667" h="295">
                    <a:moveTo>
                      <a:pt x="0" y="0"/>
                    </a:moveTo>
                    <a:lnTo>
                      <a:pt x="0" y="28"/>
                    </a:lnTo>
                    <a:lnTo>
                      <a:pt x="30" y="59"/>
                    </a:lnTo>
                    <a:lnTo>
                      <a:pt x="118" y="59"/>
                    </a:lnTo>
                    <a:lnTo>
                      <a:pt x="149" y="28"/>
                    </a:lnTo>
                    <a:lnTo>
                      <a:pt x="298" y="28"/>
                    </a:lnTo>
                    <a:lnTo>
                      <a:pt x="325" y="59"/>
                    </a:lnTo>
                    <a:lnTo>
                      <a:pt x="475" y="59"/>
                    </a:lnTo>
                    <a:lnTo>
                      <a:pt x="505" y="88"/>
                    </a:lnTo>
                    <a:lnTo>
                      <a:pt x="593" y="88"/>
                    </a:lnTo>
                    <a:lnTo>
                      <a:pt x="623" y="118"/>
                    </a:lnTo>
                    <a:lnTo>
                      <a:pt x="653" y="118"/>
                    </a:lnTo>
                    <a:lnTo>
                      <a:pt x="653" y="146"/>
                    </a:lnTo>
                    <a:lnTo>
                      <a:pt x="682" y="146"/>
                    </a:lnTo>
                    <a:lnTo>
                      <a:pt x="712" y="177"/>
                    </a:lnTo>
                    <a:lnTo>
                      <a:pt x="742" y="177"/>
                    </a:lnTo>
                    <a:lnTo>
                      <a:pt x="771" y="146"/>
                    </a:lnTo>
                    <a:lnTo>
                      <a:pt x="800" y="177"/>
                    </a:lnTo>
                    <a:lnTo>
                      <a:pt x="800" y="207"/>
                    </a:lnTo>
                    <a:lnTo>
                      <a:pt x="978" y="207"/>
                    </a:lnTo>
                    <a:lnTo>
                      <a:pt x="1009" y="237"/>
                    </a:lnTo>
                    <a:lnTo>
                      <a:pt x="1037" y="237"/>
                    </a:lnTo>
                    <a:lnTo>
                      <a:pt x="1067" y="265"/>
                    </a:lnTo>
                    <a:lnTo>
                      <a:pt x="1098" y="265"/>
                    </a:lnTo>
                    <a:lnTo>
                      <a:pt x="1128" y="295"/>
                    </a:lnTo>
                    <a:lnTo>
                      <a:pt x="1185" y="295"/>
                    </a:lnTo>
                    <a:lnTo>
                      <a:pt x="1216" y="265"/>
                    </a:lnTo>
                    <a:lnTo>
                      <a:pt x="1274" y="265"/>
                    </a:lnTo>
                    <a:lnTo>
                      <a:pt x="1365" y="177"/>
                    </a:lnTo>
                    <a:lnTo>
                      <a:pt x="1393" y="177"/>
                    </a:lnTo>
                    <a:lnTo>
                      <a:pt x="1423" y="146"/>
                    </a:lnTo>
                    <a:lnTo>
                      <a:pt x="1423" y="118"/>
                    </a:lnTo>
                    <a:lnTo>
                      <a:pt x="1453" y="146"/>
                    </a:lnTo>
                    <a:lnTo>
                      <a:pt x="1483" y="146"/>
                    </a:lnTo>
                    <a:lnTo>
                      <a:pt x="1512" y="118"/>
                    </a:lnTo>
                    <a:lnTo>
                      <a:pt x="1512" y="59"/>
                    </a:lnTo>
                    <a:lnTo>
                      <a:pt x="1542" y="88"/>
                    </a:lnTo>
                    <a:lnTo>
                      <a:pt x="1601" y="59"/>
                    </a:lnTo>
                    <a:lnTo>
                      <a:pt x="1630" y="59"/>
                    </a:lnTo>
                    <a:lnTo>
                      <a:pt x="1601" y="88"/>
                    </a:lnTo>
                    <a:lnTo>
                      <a:pt x="1660" y="88"/>
                    </a:lnTo>
                    <a:lnTo>
                      <a:pt x="1720" y="28"/>
                    </a:lnTo>
                    <a:lnTo>
                      <a:pt x="1779" y="28"/>
                    </a:lnTo>
                    <a:lnTo>
                      <a:pt x="1808" y="59"/>
                    </a:lnTo>
                    <a:lnTo>
                      <a:pt x="1839" y="59"/>
                    </a:lnTo>
                    <a:lnTo>
                      <a:pt x="1867" y="88"/>
                    </a:lnTo>
                    <a:lnTo>
                      <a:pt x="1897" y="59"/>
                    </a:lnTo>
                    <a:lnTo>
                      <a:pt x="1958" y="59"/>
                    </a:lnTo>
                    <a:lnTo>
                      <a:pt x="1958" y="118"/>
                    </a:lnTo>
                    <a:lnTo>
                      <a:pt x="1927" y="146"/>
                    </a:lnTo>
                    <a:lnTo>
                      <a:pt x="1958" y="146"/>
                    </a:lnTo>
                    <a:lnTo>
                      <a:pt x="1985" y="177"/>
                    </a:lnTo>
                    <a:lnTo>
                      <a:pt x="2015" y="177"/>
                    </a:lnTo>
                    <a:lnTo>
                      <a:pt x="2015" y="207"/>
                    </a:lnTo>
                    <a:lnTo>
                      <a:pt x="2076" y="207"/>
                    </a:lnTo>
                    <a:lnTo>
                      <a:pt x="2076" y="146"/>
                    </a:lnTo>
                    <a:lnTo>
                      <a:pt x="2104" y="146"/>
                    </a:lnTo>
                    <a:lnTo>
                      <a:pt x="2134" y="177"/>
                    </a:lnTo>
                    <a:lnTo>
                      <a:pt x="2134" y="207"/>
                    </a:lnTo>
                    <a:lnTo>
                      <a:pt x="2283" y="207"/>
                    </a:lnTo>
                    <a:lnTo>
                      <a:pt x="2283" y="177"/>
                    </a:lnTo>
                    <a:lnTo>
                      <a:pt x="2313" y="177"/>
                    </a:lnTo>
                    <a:lnTo>
                      <a:pt x="2313" y="207"/>
                    </a:lnTo>
                    <a:lnTo>
                      <a:pt x="2402" y="207"/>
                    </a:lnTo>
                    <a:lnTo>
                      <a:pt x="2402" y="177"/>
                    </a:lnTo>
                    <a:lnTo>
                      <a:pt x="2429" y="177"/>
                    </a:lnTo>
                    <a:lnTo>
                      <a:pt x="2460" y="207"/>
                    </a:lnTo>
                    <a:lnTo>
                      <a:pt x="2490" y="177"/>
                    </a:lnTo>
                    <a:lnTo>
                      <a:pt x="2549" y="177"/>
                    </a:lnTo>
                    <a:lnTo>
                      <a:pt x="2609" y="146"/>
                    </a:lnTo>
                    <a:lnTo>
                      <a:pt x="2667" y="88"/>
                    </a:lnTo>
                  </a:path>
                </a:pathLst>
              </a:custGeom>
              <a:noFill/>
              <a:ln w="1588">
                <a:solidFill>
                  <a:srgbClr val="000000"/>
                </a:solidFill>
                <a:prstDash val="solid"/>
                <a:round/>
                <a:headEnd/>
                <a:tailEnd/>
              </a:ln>
            </p:spPr>
            <p:txBody>
              <a:bodyPr/>
              <a:lstStyle/>
              <a:p>
                <a:endParaRPr lang="en-GB"/>
              </a:p>
            </p:txBody>
          </p:sp>
          <p:sp>
            <p:nvSpPr>
              <p:cNvPr id="23811" name="Freeform 259"/>
              <p:cNvSpPr>
                <a:spLocks/>
              </p:cNvSpPr>
              <p:nvPr/>
            </p:nvSpPr>
            <p:spPr bwMode="auto">
              <a:xfrm>
                <a:off x="5265" y="3607"/>
                <a:ext cx="222" cy="326"/>
              </a:xfrm>
              <a:custGeom>
                <a:avLst/>
                <a:gdLst/>
                <a:ahLst/>
                <a:cxnLst>
                  <a:cxn ang="0">
                    <a:pos x="890" y="0"/>
                  </a:cxn>
                  <a:cxn ang="0">
                    <a:pos x="890" y="31"/>
                  </a:cxn>
                  <a:cxn ang="0">
                    <a:pos x="860" y="61"/>
                  </a:cxn>
                  <a:cxn ang="0">
                    <a:pos x="860" y="91"/>
                  </a:cxn>
                  <a:cxn ang="0">
                    <a:pos x="830" y="91"/>
                  </a:cxn>
                  <a:cxn ang="0">
                    <a:pos x="830" y="118"/>
                  </a:cxn>
                  <a:cxn ang="0">
                    <a:pos x="800" y="118"/>
                  </a:cxn>
                  <a:cxn ang="0">
                    <a:pos x="712" y="209"/>
                  </a:cxn>
                  <a:cxn ang="0">
                    <a:pos x="653" y="209"/>
                  </a:cxn>
                  <a:cxn ang="0">
                    <a:pos x="623" y="238"/>
                  </a:cxn>
                  <a:cxn ang="0">
                    <a:pos x="623" y="386"/>
                  </a:cxn>
                  <a:cxn ang="0">
                    <a:pos x="653" y="416"/>
                  </a:cxn>
                  <a:cxn ang="0">
                    <a:pos x="653" y="474"/>
                  </a:cxn>
                  <a:cxn ang="0">
                    <a:pos x="682" y="504"/>
                  </a:cxn>
                  <a:cxn ang="0">
                    <a:pos x="653" y="534"/>
                  </a:cxn>
                  <a:cxn ang="0">
                    <a:pos x="653" y="622"/>
                  </a:cxn>
                  <a:cxn ang="0">
                    <a:pos x="623" y="652"/>
                  </a:cxn>
                  <a:cxn ang="0">
                    <a:pos x="623" y="683"/>
                  </a:cxn>
                  <a:cxn ang="0">
                    <a:pos x="653" y="711"/>
                  </a:cxn>
                  <a:cxn ang="0">
                    <a:pos x="653" y="829"/>
                  </a:cxn>
                  <a:cxn ang="0">
                    <a:pos x="623" y="859"/>
                  </a:cxn>
                  <a:cxn ang="0">
                    <a:pos x="623" y="890"/>
                  </a:cxn>
                  <a:cxn ang="0">
                    <a:pos x="594" y="920"/>
                  </a:cxn>
                  <a:cxn ang="0">
                    <a:pos x="594" y="947"/>
                  </a:cxn>
                  <a:cxn ang="0">
                    <a:pos x="563" y="947"/>
                  </a:cxn>
                  <a:cxn ang="0">
                    <a:pos x="535" y="978"/>
                  </a:cxn>
                  <a:cxn ang="0">
                    <a:pos x="505" y="978"/>
                  </a:cxn>
                  <a:cxn ang="0">
                    <a:pos x="444" y="1038"/>
                  </a:cxn>
                  <a:cxn ang="0">
                    <a:pos x="416" y="1038"/>
                  </a:cxn>
                  <a:cxn ang="0">
                    <a:pos x="387" y="1066"/>
                  </a:cxn>
                  <a:cxn ang="0">
                    <a:pos x="356" y="1066"/>
                  </a:cxn>
                  <a:cxn ang="0">
                    <a:pos x="298" y="1126"/>
                  </a:cxn>
                  <a:cxn ang="0">
                    <a:pos x="268" y="1126"/>
                  </a:cxn>
                  <a:cxn ang="0">
                    <a:pos x="237" y="1156"/>
                  </a:cxn>
                  <a:cxn ang="0">
                    <a:pos x="207" y="1156"/>
                  </a:cxn>
                  <a:cxn ang="0">
                    <a:pos x="149" y="1185"/>
                  </a:cxn>
                  <a:cxn ang="0">
                    <a:pos x="119" y="1215"/>
                  </a:cxn>
                  <a:cxn ang="0">
                    <a:pos x="61" y="1245"/>
                  </a:cxn>
                  <a:cxn ang="0">
                    <a:pos x="0" y="1303"/>
                  </a:cxn>
                </a:cxnLst>
                <a:rect l="0" t="0" r="r" b="b"/>
                <a:pathLst>
                  <a:path w="890" h="1303">
                    <a:moveTo>
                      <a:pt x="890" y="0"/>
                    </a:moveTo>
                    <a:lnTo>
                      <a:pt x="890" y="31"/>
                    </a:lnTo>
                    <a:lnTo>
                      <a:pt x="860" y="61"/>
                    </a:lnTo>
                    <a:lnTo>
                      <a:pt x="860" y="91"/>
                    </a:lnTo>
                    <a:lnTo>
                      <a:pt x="830" y="91"/>
                    </a:lnTo>
                    <a:lnTo>
                      <a:pt x="830" y="118"/>
                    </a:lnTo>
                    <a:lnTo>
                      <a:pt x="800" y="118"/>
                    </a:lnTo>
                    <a:lnTo>
                      <a:pt x="712" y="209"/>
                    </a:lnTo>
                    <a:lnTo>
                      <a:pt x="653" y="209"/>
                    </a:lnTo>
                    <a:lnTo>
                      <a:pt x="623" y="238"/>
                    </a:lnTo>
                    <a:lnTo>
                      <a:pt x="623" y="386"/>
                    </a:lnTo>
                    <a:lnTo>
                      <a:pt x="653" y="416"/>
                    </a:lnTo>
                    <a:lnTo>
                      <a:pt x="653" y="474"/>
                    </a:lnTo>
                    <a:lnTo>
                      <a:pt x="682" y="504"/>
                    </a:lnTo>
                    <a:lnTo>
                      <a:pt x="653" y="534"/>
                    </a:lnTo>
                    <a:lnTo>
                      <a:pt x="653" y="622"/>
                    </a:lnTo>
                    <a:lnTo>
                      <a:pt x="623" y="652"/>
                    </a:lnTo>
                    <a:lnTo>
                      <a:pt x="623" y="683"/>
                    </a:lnTo>
                    <a:lnTo>
                      <a:pt x="653" y="711"/>
                    </a:lnTo>
                    <a:lnTo>
                      <a:pt x="653" y="829"/>
                    </a:lnTo>
                    <a:lnTo>
                      <a:pt x="623" y="859"/>
                    </a:lnTo>
                    <a:lnTo>
                      <a:pt x="623" y="890"/>
                    </a:lnTo>
                    <a:lnTo>
                      <a:pt x="594" y="920"/>
                    </a:lnTo>
                    <a:lnTo>
                      <a:pt x="594" y="947"/>
                    </a:lnTo>
                    <a:lnTo>
                      <a:pt x="563" y="947"/>
                    </a:lnTo>
                    <a:lnTo>
                      <a:pt x="535" y="978"/>
                    </a:lnTo>
                    <a:lnTo>
                      <a:pt x="505" y="978"/>
                    </a:lnTo>
                    <a:lnTo>
                      <a:pt x="444" y="1038"/>
                    </a:lnTo>
                    <a:lnTo>
                      <a:pt x="416" y="1038"/>
                    </a:lnTo>
                    <a:lnTo>
                      <a:pt x="387" y="1066"/>
                    </a:lnTo>
                    <a:lnTo>
                      <a:pt x="356" y="1066"/>
                    </a:lnTo>
                    <a:lnTo>
                      <a:pt x="298" y="1126"/>
                    </a:lnTo>
                    <a:lnTo>
                      <a:pt x="268" y="1126"/>
                    </a:lnTo>
                    <a:lnTo>
                      <a:pt x="237" y="1156"/>
                    </a:lnTo>
                    <a:lnTo>
                      <a:pt x="207" y="1156"/>
                    </a:lnTo>
                    <a:lnTo>
                      <a:pt x="149" y="1185"/>
                    </a:lnTo>
                    <a:lnTo>
                      <a:pt x="119" y="1215"/>
                    </a:lnTo>
                    <a:lnTo>
                      <a:pt x="61" y="1245"/>
                    </a:lnTo>
                    <a:lnTo>
                      <a:pt x="0" y="1303"/>
                    </a:lnTo>
                  </a:path>
                </a:pathLst>
              </a:custGeom>
              <a:noFill/>
              <a:ln w="1588">
                <a:solidFill>
                  <a:srgbClr val="000000"/>
                </a:solidFill>
                <a:prstDash val="solid"/>
                <a:round/>
                <a:headEnd/>
                <a:tailEnd/>
              </a:ln>
            </p:spPr>
            <p:txBody>
              <a:bodyPr/>
              <a:lstStyle/>
              <a:p>
                <a:endParaRPr lang="en-GB"/>
              </a:p>
            </p:txBody>
          </p:sp>
          <p:sp>
            <p:nvSpPr>
              <p:cNvPr id="23812" name="Freeform 260"/>
              <p:cNvSpPr>
                <a:spLocks/>
              </p:cNvSpPr>
              <p:nvPr/>
            </p:nvSpPr>
            <p:spPr bwMode="auto">
              <a:xfrm>
                <a:off x="5043" y="3593"/>
                <a:ext cx="444" cy="125"/>
              </a:xfrm>
              <a:custGeom>
                <a:avLst/>
                <a:gdLst/>
                <a:ahLst/>
                <a:cxnLst>
                  <a:cxn ang="0">
                    <a:pos x="0" y="474"/>
                  </a:cxn>
                  <a:cxn ang="0">
                    <a:pos x="27" y="474"/>
                  </a:cxn>
                  <a:cxn ang="0">
                    <a:pos x="27" y="503"/>
                  </a:cxn>
                  <a:cxn ang="0">
                    <a:pos x="57" y="503"/>
                  </a:cxn>
                  <a:cxn ang="0">
                    <a:pos x="118" y="444"/>
                  </a:cxn>
                  <a:cxn ang="0">
                    <a:pos x="118" y="385"/>
                  </a:cxn>
                  <a:cxn ang="0">
                    <a:pos x="176" y="385"/>
                  </a:cxn>
                  <a:cxn ang="0">
                    <a:pos x="207" y="355"/>
                  </a:cxn>
                  <a:cxn ang="0">
                    <a:pos x="146" y="296"/>
                  </a:cxn>
                  <a:cxn ang="0">
                    <a:pos x="176" y="267"/>
                  </a:cxn>
                  <a:cxn ang="0">
                    <a:pos x="176" y="176"/>
                  </a:cxn>
                  <a:cxn ang="0">
                    <a:pos x="264" y="176"/>
                  </a:cxn>
                  <a:cxn ang="0">
                    <a:pos x="294" y="207"/>
                  </a:cxn>
                  <a:cxn ang="0">
                    <a:pos x="294" y="237"/>
                  </a:cxn>
                  <a:cxn ang="0">
                    <a:pos x="414" y="237"/>
                  </a:cxn>
                  <a:cxn ang="0">
                    <a:pos x="444" y="207"/>
                  </a:cxn>
                  <a:cxn ang="0">
                    <a:pos x="501" y="207"/>
                  </a:cxn>
                  <a:cxn ang="0">
                    <a:pos x="562" y="176"/>
                  </a:cxn>
                  <a:cxn ang="0">
                    <a:pos x="592" y="149"/>
                  </a:cxn>
                  <a:cxn ang="0">
                    <a:pos x="710" y="149"/>
                  </a:cxn>
                  <a:cxn ang="0">
                    <a:pos x="739" y="176"/>
                  </a:cxn>
                  <a:cxn ang="0">
                    <a:pos x="739" y="207"/>
                  </a:cxn>
                  <a:cxn ang="0">
                    <a:pos x="887" y="207"/>
                  </a:cxn>
                  <a:cxn ang="0">
                    <a:pos x="917" y="237"/>
                  </a:cxn>
                  <a:cxn ang="0">
                    <a:pos x="976" y="207"/>
                  </a:cxn>
                  <a:cxn ang="0">
                    <a:pos x="1067" y="207"/>
                  </a:cxn>
                  <a:cxn ang="0">
                    <a:pos x="1094" y="176"/>
                  </a:cxn>
                  <a:cxn ang="0">
                    <a:pos x="1124" y="176"/>
                  </a:cxn>
                  <a:cxn ang="0">
                    <a:pos x="1124" y="149"/>
                  </a:cxn>
                  <a:cxn ang="0">
                    <a:pos x="1185" y="149"/>
                  </a:cxn>
                  <a:cxn ang="0">
                    <a:pos x="1213" y="119"/>
                  </a:cxn>
                  <a:cxn ang="0">
                    <a:pos x="1243" y="119"/>
                  </a:cxn>
                  <a:cxn ang="0">
                    <a:pos x="1274" y="89"/>
                  </a:cxn>
                  <a:cxn ang="0">
                    <a:pos x="1303" y="89"/>
                  </a:cxn>
                  <a:cxn ang="0">
                    <a:pos x="1303" y="58"/>
                  </a:cxn>
                  <a:cxn ang="0">
                    <a:pos x="1392" y="58"/>
                  </a:cxn>
                  <a:cxn ang="0">
                    <a:pos x="1422" y="89"/>
                  </a:cxn>
                  <a:cxn ang="0">
                    <a:pos x="1569" y="89"/>
                  </a:cxn>
                  <a:cxn ang="0">
                    <a:pos x="1569" y="58"/>
                  </a:cxn>
                  <a:cxn ang="0">
                    <a:pos x="1659" y="58"/>
                  </a:cxn>
                  <a:cxn ang="0">
                    <a:pos x="1717" y="0"/>
                  </a:cxn>
                  <a:cxn ang="0">
                    <a:pos x="1777" y="58"/>
                  </a:cxn>
                </a:cxnLst>
                <a:rect l="0" t="0" r="r" b="b"/>
                <a:pathLst>
                  <a:path w="1777" h="503">
                    <a:moveTo>
                      <a:pt x="0" y="474"/>
                    </a:moveTo>
                    <a:lnTo>
                      <a:pt x="27" y="474"/>
                    </a:lnTo>
                    <a:lnTo>
                      <a:pt x="27" y="503"/>
                    </a:lnTo>
                    <a:lnTo>
                      <a:pt x="57" y="503"/>
                    </a:lnTo>
                    <a:lnTo>
                      <a:pt x="118" y="444"/>
                    </a:lnTo>
                    <a:lnTo>
                      <a:pt x="118" y="385"/>
                    </a:lnTo>
                    <a:lnTo>
                      <a:pt x="176" y="385"/>
                    </a:lnTo>
                    <a:lnTo>
                      <a:pt x="207" y="355"/>
                    </a:lnTo>
                    <a:lnTo>
                      <a:pt x="146" y="296"/>
                    </a:lnTo>
                    <a:lnTo>
                      <a:pt x="176" y="267"/>
                    </a:lnTo>
                    <a:lnTo>
                      <a:pt x="176" y="176"/>
                    </a:lnTo>
                    <a:lnTo>
                      <a:pt x="264" y="176"/>
                    </a:lnTo>
                    <a:lnTo>
                      <a:pt x="294" y="207"/>
                    </a:lnTo>
                    <a:lnTo>
                      <a:pt x="294" y="237"/>
                    </a:lnTo>
                    <a:lnTo>
                      <a:pt x="414" y="237"/>
                    </a:lnTo>
                    <a:lnTo>
                      <a:pt x="444" y="207"/>
                    </a:lnTo>
                    <a:lnTo>
                      <a:pt x="501" y="207"/>
                    </a:lnTo>
                    <a:lnTo>
                      <a:pt x="562" y="176"/>
                    </a:lnTo>
                    <a:lnTo>
                      <a:pt x="592" y="149"/>
                    </a:lnTo>
                    <a:lnTo>
                      <a:pt x="710" y="149"/>
                    </a:lnTo>
                    <a:lnTo>
                      <a:pt x="739" y="176"/>
                    </a:lnTo>
                    <a:lnTo>
                      <a:pt x="739" y="207"/>
                    </a:lnTo>
                    <a:lnTo>
                      <a:pt x="887" y="207"/>
                    </a:lnTo>
                    <a:lnTo>
                      <a:pt x="917" y="237"/>
                    </a:lnTo>
                    <a:lnTo>
                      <a:pt x="976" y="207"/>
                    </a:lnTo>
                    <a:lnTo>
                      <a:pt x="1067" y="207"/>
                    </a:lnTo>
                    <a:lnTo>
                      <a:pt x="1094" y="176"/>
                    </a:lnTo>
                    <a:lnTo>
                      <a:pt x="1124" y="176"/>
                    </a:lnTo>
                    <a:lnTo>
                      <a:pt x="1124" y="149"/>
                    </a:lnTo>
                    <a:lnTo>
                      <a:pt x="1185" y="149"/>
                    </a:lnTo>
                    <a:lnTo>
                      <a:pt x="1213" y="119"/>
                    </a:lnTo>
                    <a:lnTo>
                      <a:pt x="1243" y="119"/>
                    </a:lnTo>
                    <a:lnTo>
                      <a:pt x="1274" y="89"/>
                    </a:lnTo>
                    <a:lnTo>
                      <a:pt x="1303" y="89"/>
                    </a:lnTo>
                    <a:lnTo>
                      <a:pt x="1303" y="58"/>
                    </a:lnTo>
                    <a:lnTo>
                      <a:pt x="1392" y="58"/>
                    </a:lnTo>
                    <a:lnTo>
                      <a:pt x="1422" y="89"/>
                    </a:lnTo>
                    <a:lnTo>
                      <a:pt x="1569" y="89"/>
                    </a:lnTo>
                    <a:lnTo>
                      <a:pt x="1569" y="58"/>
                    </a:lnTo>
                    <a:lnTo>
                      <a:pt x="1659" y="58"/>
                    </a:lnTo>
                    <a:lnTo>
                      <a:pt x="1717" y="0"/>
                    </a:lnTo>
                    <a:lnTo>
                      <a:pt x="1777" y="58"/>
                    </a:lnTo>
                  </a:path>
                </a:pathLst>
              </a:custGeom>
              <a:noFill/>
              <a:ln w="1588">
                <a:solidFill>
                  <a:srgbClr val="000000"/>
                </a:solidFill>
                <a:prstDash val="solid"/>
                <a:round/>
                <a:headEnd/>
                <a:tailEnd/>
              </a:ln>
            </p:spPr>
            <p:txBody>
              <a:bodyPr/>
              <a:lstStyle/>
              <a:p>
                <a:endParaRPr lang="en-GB"/>
              </a:p>
            </p:txBody>
          </p:sp>
          <p:sp>
            <p:nvSpPr>
              <p:cNvPr id="23813" name="Freeform 261"/>
              <p:cNvSpPr>
                <a:spLocks/>
              </p:cNvSpPr>
              <p:nvPr/>
            </p:nvSpPr>
            <p:spPr bwMode="auto">
              <a:xfrm>
                <a:off x="5487" y="3585"/>
                <a:ext cx="171" cy="37"/>
              </a:xfrm>
              <a:custGeom>
                <a:avLst/>
                <a:gdLst/>
                <a:ahLst/>
                <a:cxnLst>
                  <a:cxn ang="0">
                    <a:pos x="0" y="88"/>
                  </a:cxn>
                  <a:cxn ang="0">
                    <a:pos x="59" y="88"/>
                  </a:cxn>
                  <a:cxn ang="0">
                    <a:pos x="89" y="60"/>
                  </a:cxn>
                  <a:cxn ang="0">
                    <a:pos x="89" y="0"/>
                  </a:cxn>
                  <a:cxn ang="0">
                    <a:pos x="119" y="30"/>
                  </a:cxn>
                  <a:cxn ang="0">
                    <a:pos x="266" y="30"/>
                  </a:cxn>
                  <a:cxn ang="0">
                    <a:pos x="296" y="60"/>
                  </a:cxn>
                  <a:cxn ang="0">
                    <a:pos x="414" y="60"/>
                  </a:cxn>
                  <a:cxn ang="0">
                    <a:pos x="445" y="30"/>
                  </a:cxn>
                  <a:cxn ang="0">
                    <a:pos x="503" y="30"/>
                  </a:cxn>
                  <a:cxn ang="0">
                    <a:pos x="534" y="60"/>
                  </a:cxn>
                  <a:cxn ang="0">
                    <a:pos x="503" y="88"/>
                  </a:cxn>
                  <a:cxn ang="0">
                    <a:pos x="563" y="149"/>
                  </a:cxn>
                  <a:cxn ang="0">
                    <a:pos x="591" y="119"/>
                  </a:cxn>
                  <a:cxn ang="0">
                    <a:pos x="591" y="88"/>
                  </a:cxn>
                  <a:cxn ang="0">
                    <a:pos x="682" y="88"/>
                  </a:cxn>
                </a:cxnLst>
                <a:rect l="0" t="0" r="r" b="b"/>
                <a:pathLst>
                  <a:path w="682" h="149">
                    <a:moveTo>
                      <a:pt x="0" y="88"/>
                    </a:moveTo>
                    <a:lnTo>
                      <a:pt x="59" y="88"/>
                    </a:lnTo>
                    <a:lnTo>
                      <a:pt x="89" y="60"/>
                    </a:lnTo>
                    <a:lnTo>
                      <a:pt x="89" y="0"/>
                    </a:lnTo>
                    <a:lnTo>
                      <a:pt x="119" y="30"/>
                    </a:lnTo>
                    <a:lnTo>
                      <a:pt x="266" y="30"/>
                    </a:lnTo>
                    <a:lnTo>
                      <a:pt x="296" y="60"/>
                    </a:lnTo>
                    <a:lnTo>
                      <a:pt x="414" y="60"/>
                    </a:lnTo>
                    <a:lnTo>
                      <a:pt x="445" y="30"/>
                    </a:lnTo>
                    <a:lnTo>
                      <a:pt x="503" y="30"/>
                    </a:lnTo>
                    <a:lnTo>
                      <a:pt x="534" y="60"/>
                    </a:lnTo>
                    <a:lnTo>
                      <a:pt x="503" y="88"/>
                    </a:lnTo>
                    <a:lnTo>
                      <a:pt x="563" y="149"/>
                    </a:lnTo>
                    <a:lnTo>
                      <a:pt x="591" y="119"/>
                    </a:lnTo>
                    <a:lnTo>
                      <a:pt x="591" y="88"/>
                    </a:lnTo>
                    <a:lnTo>
                      <a:pt x="682" y="88"/>
                    </a:lnTo>
                  </a:path>
                </a:pathLst>
              </a:custGeom>
              <a:noFill/>
              <a:ln w="1588">
                <a:solidFill>
                  <a:srgbClr val="000000"/>
                </a:solidFill>
                <a:prstDash val="solid"/>
                <a:round/>
                <a:headEnd/>
                <a:tailEnd/>
              </a:ln>
            </p:spPr>
            <p:txBody>
              <a:bodyPr/>
              <a:lstStyle/>
              <a:p>
                <a:endParaRPr lang="en-GB"/>
              </a:p>
            </p:txBody>
          </p:sp>
          <p:sp>
            <p:nvSpPr>
              <p:cNvPr id="23814" name="Freeform 262"/>
              <p:cNvSpPr>
                <a:spLocks/>
              </p:cNvSpPr>
              <p:nvPr/>
            </p:nvSpPr>
            <p:spPr bwMode="auto">
              <a:xfrm>
                <a:off x="4791" y="3733"/>
                <a:ext cx="155" cy="96"/>
              </a:xfrm>
              <a:custGeom>
                <a:avLst/>
                <a:gdLst/>
                <a:ahLst/>
                <a:cxnLst>
                  <a:cxn ang="0">
                    <a:pos x="594" y="0"/>
                  </a:cxn>
                  <a:cxn ang="0">
                    <a:pos x="564" y="30"/>
                  </a:cxn>
                  <a:cxn ang="0">
                    <a:pos x="535" y="30"/>
                  </a:cxn>
                  <a:cxn ang="0">
                    <a:pos x="475" y="88"/>
                  </a:cxn>
                  <a:cxn ang="0">
                    <a:pos x="417" y="88"/>
                  </a:cxn>
                  <a:cxn ang="0">
                    <a:pos x="387" y="118"/>
                  </a:cxn>
                  <a:cxn ang="0">
                    <a:pos x="180" y="118"/>
                  </a:cxn>
                  <a:cxn ang="0">
                    <a:pos x="180" y="179"/>
                  </a:cxn>
                  <a:cxn ang="0">
                    <a:pos x="61" y="179"/>
                  </a:cxn>
                  <a:cxn ang="0">
                    <a:pos x="61" y="207"/>
                  </a:cxn>
                  <a:cxn ang="0">
                    <a:pos x="0" y="207"/>
                  </a:cxn>
                  <a:cxn ang="0">
                    <a:pos x="0" y="268"/>
                  </a:cxn>
                  <a:cxn ang="0">
                    <a:pos x="30" y="297"/>
                  </a:cxn>
                  <a:cxn ang="0">
                    <a:pos x="30" y="325"/>
                  </a:cxn>
                  <a:cxn ang="0">
                    <a:pos x="91" y="325"/>
                  </a:cxn>
                  <a:cxn ang="0">
                    <a:pos x="119" y="355"/>
                  </a:cxn>
                  <a:cxn ang="0">
                    <a:pos x="180" y="355"/>
                  </a:cxn>
                  <a:cxn ang="0">
                    <a:pos x="210" y="386"/>
                  </a:cxn>
                  <a:cxn ang="0">
                    <a:pos x="210" y="355"/>
                  </a:cxn>
                  <a:cxn ang="0">
                    <a:pos x="237" y="325"/>
                  </a:cxn>
                  <a:cxn ang="0">
                    <a:pos x="328" y="325"/>
                  </a:cxn>
                  <a:cxn ang="0">
                    <a:pos x="417" y="237"/>
                  </a:cxn>
                  <a:cxn ang="0">
                    <a:pos x="505" y="237"/>
                  </a:cxn>
                  <a:cxn ang="0">
                    <a:pos x="444" y="179"/>
                  </a:cxn>
                  <a:cxn ang="0">
                    <a:pos x="444" y="148"/>
                  </a:cxn>
                  <a:cxn ang="0">
                    <a:pos x="475" y="118"/>
                  </a:cxn>
                  <a:cxn ang="0">
                    <a:pos x="505" y="118"/>
                  </a:cxn>
                  <a:cxn ang="0">
                    <a:pos x="505" y="88"/>
                  </a:cxn>
                  <a:cxn ang="0">
                    <a:pos x="535" y="60"/>
                  </a:cxn>
                  <a:cxn ang="0">
                    <a:pos x="564" y="60"/>
                  </a:cxn>
                  <a:cxn ang="0">
                    <a:pos x="624" y="0"/>
                  </a:cxn>
                  <a:cxn ang="0">
                    <a:pos x="594" y="0"/>
                  </a:cxn>
                </a:cxnLst>
                <a:rect l="0" t="0" r="r" b="b"/>
                <a:pathLst>
                  <a:path w="624" h="386">
                    <a:moveTo>
                      <a:pt x="594" y="0"/>
                    </a:moveTo>
                    <a:lnTo>
                      <a:pt x="564" y="30"/>
                    </a:lnTo>
                    <a:lnTo>
                      <a:pt x="535" y="30"/>
                    </a:lnTo>
                    <a:lnTo>
                      <a:pt x="475" y="88"/>
                    </a:lnTo>
                    <a:lnTo>
                      <a:pt x="417" y="88"/>
                    </a:lnTo>
                    <a:lnTo>
                      <a:pt x="387" y="118"/>
                    </a:lnTo>
                    <a:lnTo>
                      <a:pt x="180" y="118"/>
                    </a:lnTo>
                    <a:lnTo>
                      <a:pt x="180" y="179"/>
                    </a:lnTo>
                    <a:lnTo>
                      <a:pt x="61" y="179"/>
                    </a:lnTo>
                    <a:lnTo>
                      <a:pt x="61" y="207"/>
                    </a:lnTo>
                    <a:lnTo>
                      <a:pt x="0" y="207"/>
                    </a:lnTo>
                    <a:lnTo>
                      <a:pt x="0" y="268"/>
                    </a:lnTo>
                    <a:lnTo>
                      <a:pt x="30" y="297"/>
                    </a:lnTo>
                    <a:lnTo>
                      <a:pt x="30" y="325"/>
                    </a:lnTo>
                    <a:lnTo>
                      <a:pt x="91" y="325"/>
                    </a:lnTo>
                    <a:lnTo>
                      <a:pt x="119" y="355"/>
                    </a:lnTo>
                    <a:lnTo>
                      <a:pt x="180" y="355"/>
                    </a:lnTo>
                    <a:lnTo>
                      <a:pt x="210" y="386"/>
                    </a:lnTo>
                    <a:lnTo>
                      <a:pt x="210" y="355"/>
                    </a:lnTo>
                    <a:lnTo>
                      <a:pt x="237" y="325"/>
                    </a:lnTo>
                    <a:lnTo>
                      <a:pt x="328" y="325"/>
                    </a:lnTo>
                    <a:lnTo>
                      <a:pt x="417" y="237"/>
                    </a:lnTo>
                    <a:lnTo>
                      <a:pt x="505" y="237"/>
                    </a:lnTo>
                    <a:lnTo>
                      <a:pt x="444" y="179"/>
                    </a:lnTo>
                    <a:lnTo>
                      <a:pt x="444" y="148"/>
                    </a:lnTo>
                    <a:lnTo>
                      <a:pt x="475" y="118"/>
                    </a:lnTo>
                    <a:lnTo>
                      <a:pt x="505" y="118"/>
                    </a:lnTo>
                    <a:lnTo>
                      <a:pt x="505" y="88"/>
                    </a:lnTo>
                    <a:lnTo>
                      <a:pt x="535" y="60"/>
                    </a:lnTo>
                    <a:lnTo>
                      <a:pt x="564" y="60"/>
                    </a:lnTo>
                    <a:lnTo>
                      <a:pt x="624" y="0"/>
                    </a:lnTo>
                    <a:lnTo>
                      <a:pt x="594" y="0"/>
                    </a:lnTo>
                  </a:path>
                </a:pathLst>
              </a:custGeom>
              <a:noFill/>
              <a:ln w="1588">
                <a:solidFill>
                  <a:srgbClr val="000000"/>
                </a:solidFill>
                <a:prstDash val="solid"/>
                <a:round/>
                <a:headEnd/>
                <a:tailEnd/>
              </a:ln>
            </p:spPr>
            <p:txBody>
              <a:bodyPr/>
              <a:lstStyle/>
              <a:p>
                <a:endParaRPr lang="en-GB"/>
              </a:p>
            </p:txBody>
          </p:sp>
          <p:sp>
            <p:nvSpPr>
              <p:cNvPr id="23815" name="Freeform 263"/>
              <p:cNvSpPr>
                <a:spLocks/>
              </p:cNvSpPr>
              <p:nvPr/>
            </p:nvSpPr>
            <p:spPr bwMode="auto">
              <a:xfrm>
                <a:off x="5035" y="3711"/>
                <a:ext cx="22" cy="111"/>
              </a:xfrm>
              <a:custGeom>
                <a:avLst/>
                <a:gdLst/>
                <a:ahLst/>
                <a:cxnLst>
                  <a:cxn ang="0">
                    <a:pos x="88" y="443"/>
                  </a:cxn>
                  <a:cxn ang="0">
                    <a:pos x="58" y="413"/>
                  </a:cxn>
                  <a:cxn ang="0">
                    <a:pos x="58" y="356"/>
                  </a:cxn>
                  <a:cxn ang="0">
                    <a:pos x="31" y="325"/>
                  </a:cxn>
                  <a:cxn ang="0">
                    <a:pos x="31" y="295"/>
                  </a:cxn>
                  <a:cxn ang="0">
                    <a:pos x="58" y="267"/>
                  </a:cxn>
                  <a:cxn ang="0">
                    <a:pos x="58" y="236"/>
                  </a:cxn>
                  <a:cxn ang="0">
                    <a:pos x="31" y="206"/>
                  </a:cxn>
                  <a:cxn ang="0">
                    <a:pos x="31" y="176"/>
                  </a:cxn>
                  <a:cxn ang="0">
                    <a:pos x="0" y="148"/>
                  </a:cxn>
                  <a:cxn ang="0">
                    <a:pos x="0" y="29"/>
                  </a:cxn>
                  <a:cxn ang="0">
                    <a:pos x="31" y="0"/>
                  </a:cxn>
                </a:cxnLst>
                <a:rect l="0" t="0" r="r" b="b"/>
                <a:pathLst>
                  <a:path w="88" h="443">
                    <a:moveTo>
                      <a:pt x="88" y="443"/>
                    </a:moveTo>
                    <a:lnTo>
                      <a:pt x="58" y="413"/>
                    </a:lnTo>
                    <a:lnTo>
                      <a:pt x="58" y="356"/>
                    </a:lnTo>
                    <a:lnTo>
                      <a:pt x="31" y="325"/>
                    </a:lnTo>
                    <a:lnTo>
                      <a:pt x="31" y="295"/>
                    </a:lnTo>
                    <a:lnTo>
                      <a:pt x="58" y="267"/>
                    </a:lnTo>
                    <a:lnTo>
                      <a:pt x="58" y="236"/>
                    </a:lnTo>
                    <a:lnTo>
                      <a:pt x="31" y="206"/>
                    </a:lnTo>
                    <a:lnTo>
                      <a:pt x="31" y="176"/>
                    </a:lnTo>
                    <a:lnTo>
                      <a:pt x="0" y="148"/>
                    </a:lnTo>
                    <a:lnTo>
                      <a:pt x="0" y="29"/>
                    </a:lnTo>
                    <a:lnTo>
                      <a:pt x="31" y="0"/>
                    </a:lnTo>
                  </a:path>
                </a:pathLst>
              </a:custGeom>
              <a:noFill/>
              <a:ln w="1588">
                <a:solidFill>
                  <a:srgbClr val="000000"/>
                </a:solidFill>
                <a:prstDash val="solid"/>
                <a:round/>
                <a:headEnd/>
                <a:tailEnd/>
              </a:ln>
            </p:spPr>
            <p:txBody>
              <a:bodyPr/>
              <a:lstStyle/>
              <a:p>
                <a:endParaRPr lang="en-GB"/>
              </a:p>
            </p:txBody>
          </p:sp>
          <p:sp>
            <p:nvSpPr>
              <p:cNvPr id="23816" name="Freeform 264"/>
              <p:cNvSpPr>
                <a:spLocks/>
              </p:cNvSpPr>
              <p:nvPr/>
            </p:nvSpPr>
            <p:spPr bwMode="auto">
              <a:xfrm>
                <a:off x="5006" y="3822"/>
                <a:ext cx="51" cy="133"/>
              </a:xfrm>
              <a:custGeom>
                <a:avLst/>
                <a:gdLst/>
                <a:ahLst/>
                <a:cxnLst>
                  <a:cxn ang="0">
                    <a:pos x="207" y="0"/>
                  </a:cxn>
                  <a:cxn ang="0">
                    <a:pos x="207" y="31"/>
                  </a:cxn>
                  <a:cxn ang="0">
                    <a:pos x="119" y="119"/>
                  </a:cxn>
                  <a:cxn ang="0">
                    <a:pos x="119" y="238"/>
                  </a:cxn>
                  <a:cxn ang="0">
                    <a:pos x="89" y="238"/>
                  </a:cxn>
                  <a:cxn ang="0">
                    <a:pos x="89" y="297"/>
                  </a:cxn>
                  <a:cxn ang="0">
                    <a:pos x="59" y="326"/>
                  </a:cxn>
                  <a:cxn ang="0">
                    <a:pos x="59" y="356"/>
                  </a:cxn>
                  <a:cxn ang="0">
                    <a:pos x="30" y="386"/>
                  </a:cxn>
                  <a:cxn ang="0">
                    <a:pos x="30" y="504"/>
                  </a:cxn>
                  <a:cxn ang="0">
                    <a:pos x="0" y="504"/>
                  </a:cxn>
                  <a:cxn ang="0">
                    <a:pos x="0" y="534"/>
                  </a:cxn>
                </a:cxnLst>
                <a:rect l="0" t="0" r="r" b="b"/>
                <a:pathLst>
                  <a:path w="207" h="534">
                    <a:moveTo>
                      <a:pt x="207" y="0"/>
                    </a:moveTo>
                    <a:lnTo>
                      <a:pt x="207" y="31"/>
                    </a:lnTo>
                    <a:lnTo>
                      <a:pt x="119" y="119"/>
                    </a:lnTo>
                    <a:lnTo>
                      <a:pt x="119" y="238"/>
                    </a:lnTo>
                    <a:lnTo>
                      <a:pt x="89" y="238"/>
                    </a:lnTo>
                    <a:lnTo>
                      <a:pt x="89" y="297"/>
                    </a:lnTo>
                    <a:lnTo>
                      <a:pt x="59" y="326"/>
                    </a:lnTo>
                    <a:lnTo>
                      <a:pt x="59" y="356"/>
                    </a:lnTo>
                    <a:lnTo>
                      <a:pt x="30" y="386"/>
                    </a:lnTo>
                    <a:lnTo>
                      <a:pt x="30" y="504"/>
                    </a:lnTo>
                    <a:lnTo>
                      <a:pt x="0" y="504"/>
                    </a:lnTo>
                    <a:lnTo>
                      <a:pt x="0" y="534"/>
                    </a:lnTo>
                  </a:path>
                </a:pathLst>
              </a:custGeom>
              <a:noFill/>
              <a:ln w="1588">
                <a:solidFill>
                  <a:srgbClr val="000000"/>
                </a:solidFill>
                <a:prstDash val="solid"/>
                <a:round/>
                <a:headEnd/>
                <a:tailEnd/>
              </a:ln>
            </p:spPr>
            <p:txBody>
              <a:bodyPr/>
              <a:lstStyle/>
              <a:p>
                <a:endParaRPr lang="en-GB"/>
              </a:p>
            </p:txBody>
          </p:sp>
          <p:sp>
            <p:nvSpPr>
              <p:cNvPr id="23817" name="Freeform 265"/>
              <p:cNvSpPr>
                <a:spLocks/>
              </p:cNvSpPr>
              <p:nvPr/>
            </p:nvSpPr>
            <p:spPr bwMode="auto">
              <a:xfrm>
                <a:off x="5043" y="3822"/>
                <a:ext cx="59" cy="118"/>
              </a:xfrm>
              <a:custGeom>
                <a:avLst/>
                <a:gdLst/>
                <a:ahLst/>
                <a:cxnLst>
                  <a:cxn ang="0">
                    <a:pos x="0" y="474"/>
                  </a:cxn>
                  <a:cxn ang="0">
                    <a:pos x="118" y="356"/>
                  </a:cxn>
                  <a:cxn ang="0">
                    <a:pos x="87" y="356"/>
                  </a:cxn>
                  <a:cxn ang="0">
                    <a:pos x="87" y="267"/>
                  </a:cxn>
                  <a:cxn ang="0">
                    <a:pos x="176" y="267"/>
                  </a:cxn>
                  <a:cxn ang="0">
                    <a:pos x="146" y="238"/>
                  </a:cxn>
                  <a:cxn ang="0">
                    <a:pos x="176" y="207"/>
                  </a:cxn>
                  <a:cxn ang="0">
                    <a:pos x="207" y="207"/>
                  </a:cxn>
                  <a:cxn ang="0">
                    <a:pos x="237" y="179"/>
                  </a:cxn>
                  <a:cxn ang="0">
                    <a:pos x="237" y="119"/>
                  </a:cxn>
                  <a:cxn ang="0">
                    <a:pos x="207" y="88"/>
                  </a:cxn>
                  <a:cxn ang="0">
                    <a:pos x="237" y="61"/>
                  </a:cxn>
                  <a:cxn ang="0">
                    <a:pos x="207" y="61"/>
                  </a:cxn>
                  <a:cxn ang="0">
                    <a:pos x="176" y="31"/>
                  </a:cxn>
                  <a:cxn ang="0">
                    <a:pos x="146" y="61"/>
                  </a:cxn>
                  <a:cxn ang="0">
                    <a:pos x="146" y="31"/>
                  </a:cxn>
                  <a:cxn ang="0">
                    <a:pos x="176" y="0"/>
                  </a:cxn>
                  <a:cxn ang="0">
                    <a:pos x="57" y="0"/>
                  </a:cxn>
                </a:cxnLst>
                <a:rect l="0" t="0" r="r" b="b"/>
                <a:pathLst>
                  <a:path w="237" h="474">
                    <a:moveTo>
                      <a:pt x="0" y="474"/>
                    </a:moveTo>
                    <a:lnTo>
                      <a:pt x="118" y="356"/>
                    </a:lnTo>
                    <a:lnTo>
                      <a:pt x="87" y="356"/>
                    </a:lnTo>
                    <a:lnTo>
                      <a:pt x="87" y="267"/>
                    </a:lnTo>
                    <a:lnTo>
                      <a:pt x="176" y="267"/>
                    </a:lnTo>
                    <a:lnTo>
                      <a:pt x="146" y="238"/>
                    </a:lnTo>
                    <a:lnTo>
                      <a:pt x="176" y="207"/>
                    </a:lnTo>
                    <a:lnTo>
                      <a:pt x="207" y="207"/>
                    </a:lnTo>
                    <a:lnTo>
                      <a:pt x="237" y="179"/>
                    </a:lnTo>
                    <a:lnTo>
                      <a:pt x="237" y="119"/>
                    </a:lnTo>
                    <a:lnTo>
                      <a:pt x="207" y="88"/>
                    </a:lnTo>
                    <a:lnTo>
                      <a:pt x="237" y="61"/>
                    </a:lnTo>
                    <a:lnTo>
                      <a:pt x="207" y="61"/>
                    </a:lnTo>
                    <a:lnTo>
                      <a:pt x="176" y="31"/>
                    </a:lnTo>
                    <a:lnTo>
                      <a:pt x="146" y="61"/>
                    </a:lnTo>
                    <a:lnTo>
                      <a:pt x="146" y="31"/>
                    </a:lnTo>
                    <a:lnTo>
                      <a:pt x="176" y="0"/>
                    </a:lnTo>
                    <a:lnTo>
                      <a:pt x="57" y="0"/>
                    </a:lnTo>
                  </a:path>
                </a:pathLst>
              </a:custGeom>
              <a:noFill/>
              <a:ln w="1588">
                <a:solidFill>
                  <a:srgbClr val="000000"/>
                </a:solidFill>
                <a:prstDash val="solid"/>
                <a:round/>
                <a:headEnd/>
                <a:tailEnd/>
              </a:ln>
            </p:spPr>
            <p:txBody>
              <a:bodyPr/>
              <a:lstStyle/>
              <a:p>
                <a:endParaRPr lang="en-GB"/>
              </a:p>
            </p:txBody>
          </p:sp>
          <p:sp>
            <p:nvSpPr>
              <p:cNvPr id="23818" name="Freeform 266"/>
              <p:cNvSpPr>
                <a:spLocks/>
              </p:cNvSpPr>
              <p:nvPr/>
            </p:nvSpPr>
            <p:spPr bwMode="auto">
              <a:xfrm>
                <a:off x="5043" y="3933"/>
                <a:ext cx="222" cy="89"/>
              </a:xfrm>
              <a:custGeom>
                <a:avLst/>
                <a:gdLst/>
                <a:ahLst/>
                <a:cxnLst>
                  <a:cxn ang="0">
                    <a:pos x="887" y="0"/>
                  </a:cxn>
                  <a:cxn ang="0">
                    <a:pos x="857" y="0"/>
                  </a:cxn>
                  <a:cxn ang="0">
                    <a:pos x="799" y="60"/>
                  </a:cxn>
                  <a:cxn ang="0">
                    <a:pos x="769" y="60"/>
                  </a:cxn>
                  <a:cxn ang="0">
                    <a:pos x="739" y="90"/>
                  </a:cxn>
                  <a:cxn ang="0">
                    <a:pos x="680" y="119"/>
                  </a:cxn>
                  <a:cxn ang="0">
                    <a:pos x="651" y="148"/>
                  </a:cxn>
                  <a:cxn ang="0">
                    <a:pos x="621" y="148"/>
                  </a:cxn>
                  <a:cxn ang="0">
                    <a:pos x="592" y="178"/>
                  </a:cxn>
                  <a:cxn ang="0">
                    <a:pos x="532" y="209"/>
                  </a:cxn>
                  <a:cxn ang="0">
                    <a:pos x="532" y="237"/>
                  </a:cxn>
                  <a:cxn ang="0">
                    <a:pos x="501" y="237"/>
                  </a:cxn>
                  <a:cxn ang="0">
                    <a:pos x="414" y="327"/>
                  </a:cxn>
                  <a:cxn ang="0">
                    <a:pos x="383" y="327"/>
                  </a:cxn>
                  <a:cxn ang="0">
                    <a:pos x="355" y="355"/>
                  </a:cxn>
                  <a:cxn ang="0">
                    <a:pos x="325" y="355"/>
                  </a:cxn>
                  <a:cxn ang="0">
                    <a:pos x="294" y="327"/>
                  </a:cxn>
                  <a:cxn ang="0">
                    <a:pos x="237" y="327"/>
                  </a:cxn>
                  <a:cxn ang="0">
                    <a:pos x="176" y="297"/>
                  </a:cxn>
                  <a:cxn ang="0">
                    <a:pos x="176" y="267"/>
                  </a:cxn>
                  <a:cxn ang="0">
                    <a:pos x="118" y="267"/>
                  </a:cxn>
                  <a:cxn ang="0">
                    <a:pos x="118" y="237"/>
                  </a:cxn>
                  <a:cxn ang="0">
                    <a:pos x="87" y="209"/>
                  </a:cxn>
                  <a:cxn ang="0">
                    <a:pos x="0" y="209"/>
                  </a:cxn>
                </a:cxnLst>
                <a:rect l="0" t="0" r="r" b="b"/>
                <a:pathLst>
                  <a:path w="887" h="355">
                    <a:moveTo>
                      <a:pt x="887" y="0"/>
                    </a:moveTo>
                    <a:lnTo>
                      <a:pt x="857" y="0"/>
                    </a:lnTo>
                    <a:lnTo>
                      <a:pt x="799" y="60"/>
                    </a:lnTo>
                    <a:lnTo>
                      <a:pt x="769" y="60"/>
                    </a:lnTo>
                    <a:lnTo>
                      <a:pt x="739" y="90"/>
                    </a:lnTo>
                    <a:lnTo>
                      <a:pt x="680" y="119"/>
                    </a:lnTo>
                    <a:lnTo>
                      <a:pt x="651" y="148"/>
                    </a:lnTo>
                    <a:lnTo>
                      <a:pt x="621" y="148"/>
                    </a:lnTo>
                    <a:lnTo>
                      <a:pt x="592" y="178"/>
                    </a:lnTo>
                    <a:lnTo>
                      <a:pt x="532" y="209"/>
                    </a:lnTo>
                    <a:lnTo>
                      <a:pt x="532" y="237"/>
                    </a:lnTo>
                    <a:lnTo>
                      <a:pt x="501" y="237"/>
                    </a:lnTo>
                    <a:lnTo>
                      <a:pt x="414" y="327"/>
                    </a:lnTo>
                    <a:lnTo>
                      <a:pt x="383" y="327"/>
                    </a:lnTo>
                    <a:lnTo>
                      <a:pt x="355" y="355"/>
                    </a:lnTo>
                    <a:lnTo>
                      <a:pt x="325" y="355"/>
                    </a:lnTo>
                    <a:lnTo>
                      <a:pt x="294" y="327"/>
                    </a:lnTo>
                    <a:lnTo>
                      <a:pt x="237" y="327"/>
                    </a:lnTo>
                    <a:lnTo>
                      <a:pt x="176" y="297"/>
                    </a:lnTo>
                    <a:lnTo>
                      <a:pt x="176" y="267"/>
                    </a:lnTo>
                    <a:lnTo>
                      <a:pt x="118" y="267"/>
                    </a:lnTo>
                    <a:lnTo>
                      <a:pt x="118" y="237"/>
                    </a:lnTo>
                    <a:lnTo>
                      <a:pt x="87" y="209"/>
                    </a:lnTo>
                    <a:lnTo>
                      <a:pt x="0" y="209"/>
                    </a:lnTo>
                  </a:path>
                </a:pathLst>
              </a:custGeom>
              <a:noFill/>
              <a:ln w="1588">
                <a:solidFill>
                  <a:srgbClr val="000000"/>
                </a:solidFill>
                <a:prstDash val="solid"/>
                <a:round/>
                <a:headEnd/>
                <a:tailEnd/>
              </a:ln>
            </p:spPr>
            <p:txBody>
              <a:bodyPr/>
              <a:lstStyle/>
              <a:p>
                <a:endParaRPr lang="en-GB"/>
              </a:p>
            </p:txBody>
          </p:sp>
          <p:sp>
            <p:nvSpPr>
              <p:cNvPr id="23819" name="Freeform 267"/>
              <p:cNvSpPr>
                <a:spLocks/>
              </p:cNvSpPr>
              <p:nvPr/>
            </p:nvSpPr>
            <p:spPr bwMode="auto">
              <a:xfrm>
                <a:off x="5006" y="3940"/>
                <a:ext cx="37" cy="15"/>
              </a:xfrm>
              <a:custGeom>
                <a:avLst/>
                <a:gdLst/>
                <a:ahLst/>
                <a:cxnLst>
                  <a:cxn ang="0">
                    <a:pos x="150" y="0"/>
                  </a:cxn>
                  <a:cxn ang="0">
                    <a:pos x="119" y="0"/>
                  </a:cxn>
                  <a:cxn ang="0">
                    <a:pos x="119" y="30"/>
                  </a:cxn>
                  <a:cxn ang="0">
                    <a:pos x="89" y="60"/>
                  </a:cxn>
                  <a:cxn ang="0">
                    <a:pos x="0" y="60"/>
                  </a:cxn>
                </a:cxnLst>
                <a:rect l="0" t="0" r="r" b="b"/>
                <a:pathLst>
                  <a:path w="150" h="60">
                    <a:moveTo>
                      <a:pt x="150" y="0"/>
                    </a:moveTo>
                    <a:lnTo>
                      <a:pt x="119" y="0"/>
                    </a:lnTo>
                    <a:lnTo>
                      <a:pt x="119" y="30"/>
                    </a:lnTo>
                    <a:lnTo>
                      <a:pt x="89" y="60"/>
                    </a:lnTo>
                    <a:lnTo>
                      <a:pt x="0" y="60"/>
                    </a:lnTo>
                  </a:path>
                </a:pathLst>
              </a:custGeom>
              <a:noFill/>
              <a:ln w="1588">
                <a:solidFill>
                  <a:srgbClr val="000000"/>
                </a:solidFill>
                <a:prstDash val="solid"/>
                <a:round/>
                <a:headEnd/>
                <a:tailEnd/>
              </a:ln>
            </p:spPr>
            <p:txBody>
              <a:bodyPr/>
              <a:lstStyle/>
              <a:p>
                <a:endParaRPr lang="en-GB"/>
              </a:p>
            </p:txBody>
          </p:sp>
          <p:sp>
            <p:nvSpPr>
              <p:cNvPr id="23820" name="Freeform 268"/>
              <p:cNvSpPr>
                <a:spLocks/>
              </p:cNvSpPr>
              <p:nvPr/>
            </p:nvSpPr>
            <p:spPr bwMode="auto">
              <a:xfrm>
                <a:off x="4961" y="3955"/>
                <a:ext cx="45" cy="141"/>
              </a:xfrm>
              <a:custGeom>
                <a:avLst/>
                <a:gdLst/>
                <a:ahLst/>
                <a:cxnLst>
                  <a:cxn ang="0">
                    <a:pos x="178" y="0"/>
                  </a:cxn>
                  <a:cxn ang="0">
                    <a:pos x="178" y="58"/>
                  </a:cxn>
                  <a:cxn ang="0">
                    <a:pos x="148" y="88"/>
                  </a:cxn>
                  <a:cxn ang="0">
                    <a:pos x="148" y="119"/>
                  </a:cxn>
                  <a:cxn ang="0">
                    <a:pos x="119" y="147"/>
                  </a:cxn>
                  <a:cxn ang="0">
                    <a:pos x="119" y="295"/>
                  </a:cxn>
                  <a:cxn ang="0">
                    <a:pos x="90" y="326"/>
                  </a:cxn>
                  <a:cxn ang="0">
                    <a:pos x="90" y="413"/>
                  </a:cxn>
                  <a:cxn ang="0">
                    <a:pos x="60" y="413"/>
                  </a:cxn>
                  <a:cxn ang="0">
                    <a:pos x="60" y="474"/>
                  </a:cxn>
                  <a:cxn ang="0">
                    <a:pos x="30" y="502"/>
                  </a:cxn>
                  <a:cxn ang="0">
                    <a:pos x="60" y="502"/>
                  </a:cxn>
                  <a:cxn ang="0">
                    <a:pos x="60" y="533"/>
                  </a:cxn>
                  <a:cxn ang="0">
                    <a:pos x="30" y="533"/>
                  </a:cxn>
                  <a:cxn ang="0">
                    <a:pos x="0" y="562"/>
                  </a:cxn>
                </a:cxnLst>
                <a:rect l="0" t="0" r="r" b="b"/>
                <a:pathLst>
                  <a:path w="178" h="562">
                    <a:moveTo>
                      <a:pt x="178" y="0"/>
                    </a:moveTo>
                    <a:lnTo>
                      <a:pt x="178" y="58"/>
                    </a:lnTo>
                    <a:lnTo>
                      <a:pt x="148" y="88"/>
                    </a:lnTo>
                    <a:lnTo>
                      <a:pt x="148" y="119"/>
                    </a:lnTo>
                    <a:lnTo>
                      <a:pt x="119" y="147"/>
                    </a:lnTo>
                    <a:lnTo>
                      <a:pt x="119" y="295"/>
                    </a:lnTo>
                    <a:lnTo>
                      <a:pt x="90" y="326"/>
                    </a:lnTo>
                    <a:lnTo>
                      <a:pt x="90" y="413"/>
                    </a:lnTo>
                    <a:lnTo>
                      <a:pt x="60" y="413"/>
                    </a:lnTo>
                    <a:lnTo>
                      <a:pt x="60" y="474"/>
                    </a:lnTo>
                    <a:lnTo>
                      <a:pt x="30" y="502"/>
                    </a:lnTo>
                    <a:lnTo>
                      <a:pt x="60" y="502"/>
                    </a:lnTo>
                    <a:lnTo>
                      <a:pt x="60" y="533"/>
                    </a:lnTo>
                    <a:lnTo>
                      <a:pt x="30" y="533"/>
                    </a:lnTo>
                    <a:lnTo>
                      <a:pt x="0" y="562"/>
                    </a:lnTo>
                  </a:path>
                </a:pathLst>
              </a:custGeom>
              <a:noFill/>
              <a:ln w="1588">
                <a:solidFill>
                  <a:srgbClr val="000000"/>
                </a:solidFill>
                <a:prstDash val="solid"/>
                <a:round/>
                <a:headEnd/>
                <a:tailEnd/>
              </a:ln>
            </p:spPr>
            <p:txBody>
              <a:bodyPr/>
              <a:lstStyle/>
              <a:p>
                <a:endParaRPr lang="en-GB"/>
              </a:p>
            </p:txBody>
          </p:sp>
          <p:sp>
            <p:nvSpPr>
              <p:cNvPr id="23821" name="Line 269"/>
              <p:cNvSpPr>
                <a:spLocks noChangeShapeType="1"/>
              </p:cNvSpPr>
              <p:nvPr/>
            </p:nvSpPr>
            <p:spPr bwMode="auto">
              <a:xfrm>
                <a:off x="5043" y="3985"/>
                <a:ext cx="1" cy="30"/>
              </a:xfrm>
              <a:prstGeom prst="line">
                <a:avLst/>
              </a:prstGeom>
              <a:noFill/>
              <a:ln w="1588">
                <a:solidFill>
                  <a:srgbClr val="000000"/>
                </a:solidFill>
                <a:round/>
                <a:headEnd/>
                <a:tailEnd/>
              </a:ln>
            </p:spPr>
            <p:txBody>
              <a:bodyPr/>
              <a:lstStyle/>
              <a:p>
                <a:endParaRPr lang="en-GB"/>
              </a:p>
            </p:txBody>
          </p:sp>
          <p:sp>
            <p:nvSpPr>
              <p:cNvPr id="23822" name="Freeform 270"/>
              <p:cNvSpPr>
                <a:spLocks/>
              </p:cNvSpPr>
              <p:nvPr/>
            </p:nvSpPr>
            <p:spPr bwMode="auto">
              <a:xfrm>
                <a:off x="4998" y="3999"/>
                <a:ext cx="45" cy="104"/>
              </a:xfrm>
              <a:custGeom>
                <a:avLst/>
                <a:gdLst/>
                <a:ahLst/>
                <a:cxnLst>
                  <a:cxn ang="0">
                    <a:pos x="180" y="60"/>
                  </a:cxn>
                  <a:cxn ang="0">
                    <a:pos x="149" y="60"/>
                  </a:cxn>
                  <a:cxn ang="0">
                    <a:pos x="89" y="0"/>
                  </a:cxn>
                  <a:cxn ang="0">
                    <a:pos x="60" y="0"/>
                  </a:cxn>
                  <a:cxn ang="0">
                    <a:pos x="60" y="30"/>
                  </a:cxn>
                  <a:cxn ang="0">
                    <a:pos x="30" y="60"/>
                  </a:cxn>
                  <a:cxn ang="0">
                    <a:pos x="30" y="118"/>
                  </a:cxn>
                  <a:cxn ang="0">
                    <a:pos x="0" y="118"/>
                  </a:cxn>
                  <a:cxn ang="0">
                    <a:pos x="30" y="149"/>
                  </a:cxn>
                  <a:cxn ang="0">
                    <a:pos x="30" y="236"/>
                  </a:cxn>
                  <a:cxn ang="0">
                    <a:pos x="60" y="236"/>
                  </a:cxn>
                  <a:cxn ang="0">
                    <a:pos x="89" y="267"/>
                  </a:cxn>
                  <a:cxn ang="0">
                    <a:pos x="60" y="297"/>
                  </a:cxn>
                  <a:cxn ang="0">
                    <a:pos x="30" y="297"/>
                  </a:cxn>
                  <a:cxn ang="0">
                    <a:pos x="30" y="356"/>
                  </a:cxn>
                  <a:cxn ang="0">
                    <a:pos x="0" y="385"/>
                  </a:cxn>
                  <a:cxn ang="0">
                    <a:pos x="30" y="415"/>
                  </a:cxn>
                  <a:cxn ang="0">
                    <a:pos x="89" y="415"/>
                  </a:cxn>
                  <a:cxn ang="0">
                    <a:pos x="119" y="385"/>
                  </a:cxn>
                  <a:cxn ang="0">
                    <a:pos x="149" y="385"/>
                  </a:cxn>
                  <a:cxn ang="0">
                    <a:pos x="149" y="356"/>
                  </a:cxn>
                  <a:cxn ang="0">
                    <a:pos x="180" y="356"/>
                  </a:cxn>
                </a:cxnLst>
                <a:rect l="0" t="0" r="r" b="b"/>
                <a:pathLst>
                  <a:path w="180" h="415">
                    <a:moveTo>
                      <a:pt x="180" y="60"/>
                    </a:moveTo>
                    <a:lnTo>
                      <a:pt x="149" y="60"/>
                    </a:lnTo>
                    <a:lnTo>
                      <a:pt x="89" y="0"/>
                    </a:lnTo>
                    <a:lnTo>
                      <a:pt x="60" y="0"/>
                    </a:lnTo>
                    <a:lnTo>
                      <a:pt x="60" y="30"/>
                    </a:lnTo>
                    <a:lnTo>
                      <a:pt x="30" y="60"/>
                    </a:lnTo>
                    <a:lnTo>
                      <a:pt x="30" y="118"/>
                    </a:lnTo>
                    <a:lnTo>
                      <a:pt x="0" y="118"/>
                    </a:lnTo>
                    <a:lnTo>
                      <a:pt x="30" y="149"/>
                    </a:lnTo>
                    <a:lnTo>
                      <a:pt x="30" y="236"/>
                    </a:lnTo>
                    <a:lnTo>
                      <a:pt x="60" y="236"/>
                    </a:lnTo>
                    <a:lnTo>
                      <a:pt x="89" y="267"/>
                    </a:lnTo>
                    <a:lnTo>
                      <a:pt x="60" y="297"/>
                    </a:lnTo>
                    <a:lnTo>
                      <a:pt x="30" y="297"/>
                    </a:lnTo>
                    <a:lnTo>
                      <a:pt x="30" y="356"/>
                    </a:lnTo>
                    <a:lnTo>
                      <a:pt x="0" y="385"/>
                    </a:lnTo>
                    <a:lnTo>
                      <a:pt x="30" y="415"/>
                    </a:lnTo>
                    <a:lnTo>
                      <a:pt x="89" y="415"/>
                    </a:lnTo>
                    <a:lnTo>
                      <a:pt x="119" y="385"/>
                    </a:lnTo>
                    <a:lnTo>
                      <a:pt x="149" y="385"/>
                    </a:lnTo>
                    <a:lnTo>
                      <a:pt x="149" y="356"/>
                    </a:lnTo>
                    <a:lnTo>
                      <a:pt x="180" y="356"/>
                    </a:lnTo>
                  </a:path>
                </a:pathLst>
              </a:custGeom>
              <a:noFill/>
              <a:ln w="1588">
                <a:solidFill>
                  <a:srgbClr val="000000"/>
                </a:solidFill>
                <a:prstDash val="solid"/>
                <a:round/>
                <a:headEnd/>
                <a:tailEnd/>
              </a:ln>
            </p:spPr>
            <p:txBody>
              <a:bodyPr/>
              <a:lstStyle/>
              <a:p>
                <a:endParaRPr lang="en-GB"/>
              </a:p>
            </p:txBody>
          </p:sp>
          <p:sp>
            <p:nvSpPr>
              <p:cNvPr id="23823" name="Line 271"/>
              <p:cNvSpPr>
                <a:spLocks noChangeShapeType="1"/>
              </p:cNvSpPr>
              <p:nvPr/>
            </p:nvSpPr>
            <p:spPr bwMode="auto">
              <a:xfrm flipV="1">
                <a:off x="5043" y="3940"/>
                <a:ext cx="1" cy="45"/>
              </a:xfrm>
              <a:prstGeom prst="line">
                <a:avLst/>
              </a:prstGeom>
              <a:noFill/>
              <a:ln w="1588">
                <a:solidFill>
                  <a:srgbClr val="000000"/>
                </a:solidFill>
                <a:round/>
                <a:headEnd/>
                <a:tailEnd/>
              </a:ln>
            </p:spPr>
            <p:txBody>
              <a:bodyPr/>
              <a:lstStyle/>
              <a:p>
                <a:endParaRPr lang="en-GB"/>
              </a:p>
            </p:txBody>
          </p:sp>
          <p:sp>
            <p:nvSpPr>
              <p:cNvPr id="23824" name="Freeform 272"/>
              <p:cNvSpPr>
                <a:spLocks/>
              </p:cNvSpPr>
              <p:nvPr/>
            </p:nvSpPr>
            <p:spPr bwMode="auto">
              <a:xfrm>
                <a:off x="4954" y="4096"/>
                <a:ext cx="59" cy="162"/>
              </a:xfrm>
              <a:custGeom>
                <a:avLst/>
                <a:gdLst/>
                <a:ahLst/>
                <a:cxnLst>
                  <a:cxn ang="0">
                    <a:pos x="237" y="650"/>
                  </a:cxn>
                  <a:cxn ang="0">
                    <a:pos x="207" y="623"/>
                  </a:cxn>
                  <a:cxn ang="0">
                    <a:pos x="207" y="532"/>
                  </a:cxn>
                  <a:cxn ang="0">
                    <a:pos x="177" y="504"/>
                  </a:cxn>
                  <a:cxn ang="0">
                    <a:pos x="177" y="444"/>
                  </a:cxn>
                  <a:cxn ang="0">
                    <a:pos x="148" y="444"/>
                  </a:cxn>
                  <a:cxn ang="0">
                    <a:pos x="148" y="385"/>
                  </a:cxn>
                  <a:cxn ang="0">
                    <a:pos x="119" y="355"/>
                  </a:cxn>
                  <a:cxn ang="0">
                    <a:pos x="119" y="325"/>
                  </a:cxn>
                  <a:cxn ang="0">
                    <a:pos x="89" y="296"/>
                  </a:cxn>
                  <a:cxn ang="0">
                    <a:pos x="89" y="237"/>
                  </a:cxn>
                  <a:cxn ang="0">
                    <a:pos x="59" y="177"/>
                  </a:cxn>
                  <a:cxn ang="0">
                    <a:pos x="29" y="149"/>
                  </a:cxn>
                  <a:cxn ang="0">
                    <a:pos x="29" y="119"/>
                  </a:cxn>
                  <a:cxn ang="0">
                    <a:pos x="0" y="89"/>
                  </a:cxn>
                  <a:cxn ang="0">
                    <a:pos x="0" y="58"/>
                  </a:cxn>
                  <a:cxn ang="0">
                    <a:pos x="29" y="30"/>
                  </a:cxn>
                  <a:cxn ang="0">
                    <a:pos x="29" y="0"/>
                  </a:cxn>
                </a:cxnLst>
                <a:rect l="0" t="0" r="r" b="b"/>
                <a:pathLst>
                  <a:path w="237" h="650">
                    <a:moveTo>
                      <a:pt x="237" y="650"/>
                    </a:moveTo>
                    <a:lnTo>
                      <a:pt x="207" y="623"/>
                    </a:lnTo>
                    <a:lnTo>
                      <a:pt x="207" y="532"/>
                    </a:lnTo>
                    <a:lnTo>
                      <a:pt x="177" y="504"/>
                    </a:lnTo>
                    <a:lnTo>
                      <a:pt x="177" y="444"/>
                    </a:lnTo>
                    <a:lnTo>
                      <a:pt x="148" y="444"/>
                    </a:lnTo>
                    <a:lnTo>
                      <a:pt x="148" y="385"/>
                    </a:lnTo>
                    <a:lnTo>
                      <a:pt x="119" y="355"/>
                    </a:lnTo>
                    <a:lnTo>
                      <a:pt x="119" y="325"/>
                    </a:lnTo>
                    <a:lnTo>
                      <a:pt x="89" y="296"/>
                    </a:lnTo>
                    <a:lnTo>
                      <a:pt x="89" y="237"/>
                    </a:lnTo>
                    <a:lnTo>
                      <a:pt x="59" y="177"/>
                    </a:lnTo>
                    <a:lnTo>
                      <a:pt x="29" y="149"/>
                    </a:lnTo>
                    <a:lnTo>
                      <a:pt x="29" y="119"/>
                    </a:lnTo>
                    <a:lnTo>
                      <a:pt x="0" y="89"/>
                    </a:lnTo>
                    <a:lnTo>
                      <a:pt x="0" y="58"/>
                    </a:lnTo>
                    <a:lnTo>
                      <a:pt x="29" y="30"/>
                    </a:lnTo>
                    <a:lnTo>
                      <a:pt x="29" y="0"/>
                    </a:lnTo>
                  </a:path>
                </a:pathLst>
              </a:custGeom>
              <a:noFill/>
              <a:ln w="1588">
                <a:solidFill>
                  <a:srgbClr val="000000"/>
                </a:solidFill>
                <a:prstDash val="solid"/>
                <a:round/>
                <a:headEnd/>
                <a:tailEnd/>
              </a:ln>
            </p:spPr>
            <p:txBody>
              <a:bodyPr/>
              <a:lstStyle/>
              <a:p>
                <a:endParaRPr lang="en-GB"/>
              </a:p>
            </p:txBody>
          </p:sp>
          <p:sp>
            <p:nvSpPr>
              <p:cNvPr id="23825" name="Freeform 273"/>
              <p:cNvSpPr>
                <a:spLocks/>
              </p:cNvSpPr>
              <p:nvPr/>
            </p:nvSpPr>
            <p:spPr bwMode="auto">
              <a:xfrm>
                <a:off x="5013" y="4088"/>
                <a:ext cx="30" cy="163"/>
              </a:xfrm>
              <a:custGeom>
                <a:avLst/>
                <a:gdLst/>
                <a:ahLst/>
                <a:cxnLst>
                  <a:cxn ang="0">
                    <a:pos x="120" y="0"/>
                  </a:cxn>
                  <a:cxn ang="0">
                    <a:pos x="120" y="59"/>
                  </a:cxn>
                  <a:cxn ang="0">
                    <a:pos x="89" y="59"/>
                  </a:cxn>
                  <a:cxn ang="0">
                    <a:pos x="89" y="87"/>
                  </a:cxn>
                  <a:cxn ang="0">
                    <a:pos x="120" y="87"/>
                  </a:cxn>
                  <a:cxn ang="0">
                    <a:pos x="120" y="178"/>
                  </a:cxn>
                  <a:cxn ang="0">
                    <a:pos x="89" y="206"/>
                  </a:cxn>
                  <a:cxn ang="0">
                    <a:pos x="89" y="266"/>
                  </a:cxn>
                  <a:cxn ang="0">
                    <a:pos x="59" y="296"/>
                  </a:cxn>
                  <a:cxn ang="0">
                    <a:pos x="59" y="503"/>
                  </a:cxn>
                  <a:cxn ang="0">
                    <a:pos x="29" y="503"/>
                  </a:cxn>
                  <a:cxn ang="0">
                    <a:pos x="29" y="652"/>
                  </a:cxn>
                  <a:cxn ang="0">
                    <a:pos x="0" y="652"/>
                  </a:cxn>
                </a:cxnLst>
                <a:rect l="0" t="0" r="r" b="b"/>
                <a:pathLst>
                  <a:path w="120" h="652">
                    <a:moveTo>
                      <a:pt x="120" y="0"/>
                    </a:moveTo>
                    <a:lnTo>
                      <a:pt x="120" y="59"/>
                    </a:lnTo>
                    <a:lnTo>
                      <a:pt x="89" y="59"/>
                    </a:lnTo>
                    <a:lnTo>
                      <a:pt x="89" y="87"/>
                    </a:lnTo>
                    <a:lnTo>
                      <a:pt x="120" y="87"/>
                    </a:lnTo>
                    <a:lnTo>
                      <a:pt x="120" y="178"/>
                    </a:lnTo>
                    <a:lnTo>
                      <a:pt x="89" y="206"/>
                    </a:lnTo>
                    <a:lnTo>
                      <a:pt x="89" y="266"/>
                    </a:lnTo>
                    <a:lnTo>
                      <a:pt x="59" y="296"/>
                    </a:lnTo>
                    <a:lnTo>
                      <a:pt x="59" y="503"/>
                    </a:lnTo>
                    <a:lnTo>
                      <a:pt x="29" y="503"/>
                    </a:lnTo>
                    <a:lnTo>
                      <a:pt x="29" y="652"/>
                    </a:lnTo>
                    <a:lnTo>
                      <a:pt x="0" y="652"/>
                    </a:lnTo>
                  </a:path>
                </a:pathLst>
              </a:custGeom>
              <a:noFill/>
              <a:ln w="1588">
                <a:solidFill>
                  <a:srgbClr val="000000"/>
                </a:solidFill>
                <a:prstDash val="solid"/>
                <a:round/>
                <a:headEnd/>
                <a:tailEnd/>
              </a:ln>
            </p:spPr>
            <p:txBody>
              <a:bodyPr/>
              <a:lstStyle/>
              <a:p>
                <a:endParaRPr lang="en-GB"/>
              </a:p>
            </p:txBody>
          </p:sp>
          <p:sp>
            <p:nvSpPr>
              <p:cNvPr id="23826" name="Line 274"/>
              <p:cNvSpPr>
                <a:spLocks noChangeShapeType="1"/>
              </p:cNvSpPr>
              <p:nvPr/>
            </p:nvSpPr>
            <p:spPr bwMode="auto">
              <a:xfrm>
                <a:off x="5043" y="4015"/>
                <a:ext cx="1" cy="73"/>
              </a:xfrm>
              <a:prstGeom prst="line">
                <a:avLst/>
              </a:prstGeom>
              <a:noFill/>
              <a:ln w="1588">
                <a:solidFill>
                  <a:srgbClr val="000000"/>
                </a:solidFill>
                <a:round/>
                <a:headEnd/>
                <a:tailEnd/>
              </a:ln>
            </p:spPr>
            <p:txBody>
              <a:bodyPr/>
              <a:lstStyle/>
              <a:p>
                <a:endParaRPr lang="en-GB"/>
              </a:p>
            </p:txBody>
          </p:sp>
          <p:sp>
            <p:nvSpPr>
              <p:cNvPr id="23827" name="Freeform 275"/>
              <p:cNvSpPr>
                <a:spLocks/>
              </p:cNvSpPr>
              <p:nvPr/>
            </p:nvSpPr>
            <p:spPr bwMode="auto">
              <a:xfrm>
                <a:off x="4828" y="4214"/>
                <a:ext cx="185" cy="133"/>
              </a:xfrm>
              <a:custGeom>
                <a:avLst/>
                <a:gdLst/>
                <a:ahLst/>
                <a:cxnLst>
                  <a:cxn ang="0">
                    <a:pos x="741" y="176"/>
                  </a:cxn>
                  <a:cxn ang="0">
                    <a:pos x="681" y="237"/>
                  </a:cxn>
                  <a:cxn ang="0">
                    <a:pos x="681" y="413"/>
                  </a:cxn>
                  <a:cxn ang="0">
                    <a:pos x="652" y="444"/>
                  </a:cxn>
                  <a:cxn ang="0">
                    <a:pos x="652" y="532"/>
                  </a:cxn>
                  <a:cxn ang="0">
                    <a:pos x="295" y="532"/>
                  </a:cxn>
                  <a:cxn ang="0">
                    <a:pos x="295" y="504"/>
                  </a:cxn>
                  <a:cxn ang="0">
                    <a:pos x="268" y="504"/>
                  </a:cxn>
                  <a:cxn ang="0">
                    <a:pos x="268" y="444"/>
                  </a:cxn>
                  <a:cxn ang="0">
                    <a:pos x="238" y="413"/>
                  </a:cxn>
                  <a:cxn ang="0">
                    <a:pos x="238" y="356"/>
                  </a:cxn>
                  <a:cxn ang="0">
                    <a:pos x="149" y="267"/>
                  </a:cxn>
                  <a:cxn ang="0">
                    <a:pos x="149" y="237"/>
                  </a:cxn>
                  <a:cxn ang="0">
                    <a:pos x="119" y="206"/>
                  </a:cxn>
                  <a:cxn ang="0">
                    <a:pos x="88" y="206"/>
                  </a:cxn>
                  <a:cxn ang="0">
                    <a:pos x="88" y="88"/>
                  </a:cxn>
                  <a:cxn ang="0">
                    <a:pos x="61" y="88"/>
                  </a:cxn>
                  <a:cxn ang="0">
                    <a:pos x="61" y="0"/>
                  </a:cxn>
                  <a:cxn ang="0">
                    <a:pos x="31" y="30"/>
                  </a:cxn>
                  <a:cxn ang="0">
                    <a:pos x="31" y="88"/>
                  </a:cxn>
                  <a:cxn ang="0">
                    <a:pos x="0" y="118"/>
                  </a:cxn>
                  <a:cxn ang="0">
                    <a:pos x="0" y="149"/>
                  </a:cxn>
                  <a:cxn ang="0">
                    <a:pos x="31" y="176"/>
                  </a:cxn>
                  <a:cxn ang="0">
                    <a:pos x="61" y="237"/>
                  </a:cxn>
                  <a:cxn ang="0">
                    <a:pos x="61" y="267"/>
                  </a:cxn>
                  <a:cxn ang="0">
                    <a:pos x="88" y="295"/>
                  </a:cxn>
                  <a:cxn ang="0">
                    <a:pos x="88" y="356"/>
                  </a:cxn>
                  <a:cxn ang="0">
                    <a:pos x="119" y="413"/>
                  </a:cxn>
                  <a:cxn ang="0">
                    <a:pos x="149" y="444"/>
                  </a:cxn>
                  <a:cxn ang="0">
                    <a:pos x="149" y="474"/>
                  </a:cxn>
                  <a:cxn ang="0">
                    <a:pos x="207" y="532"/>
                  </a:cxn>
                </a:cxnLst>
                <a:rect l="0" t="0" r="r" b="b"/>
                <a:pathLst>
                  <a:path w="741" h="532">
                    <a:moveTo>
                      <a:pt x="741" y="176"/>
                    </a:moveTo>
                    <a:lnTo>
                      <a:pt x="681" y="237"/>
                    </a:lnTo>
                    <a:lnTo>
                      <a:pt x="681" y="413"/>
                    </a:lnTo>
                    <a:lnTo>
                      <a:pt x="652" y="444"/>
                    </a:lnTo>
                    <a:lnTo>
                      <a:pt x="652" y="532"/>
                    </a:lnTo>
                    <a:lnTo>
                      <a:pt x="295" y="532"/>
                    </a:lnTo>
                    <a:lnTo>
                      <a:pt x="295" y="504"/>
                    </a:lnTo>
                    <a:lnTo>
                      <a:pt x="268" y="504"/>
                    </a:lnTo>
                    <a:lnTo>
                      <a:pt x="268" y="444"/>
                    </a:lnTo>
                    <a:lnTo>
                      <a:pt x="238" y="413"/>
                    </a:lnTo>
                    <a:lnTo>
                      <a:pt x="238" y="356"/>
                    </a:lnTo>
                    <a:lnTo>
                      <a:pt x="149" y="267"/>
                    </a:lnTo>
                    <a:lnTo>
                      <a:pt x="149" y="237"/>
                    </a:lnTo>
                    <a:lnTo>
                      <a:pt x="119" y="206"/>
                    </a:lnTo>
                    <a:lnTo>
                      <a:pt x="88" y="206"/>
                    </a:lnTo>
                    <a:lnTo>
                      <a:pt x="88" y="88"/>
                    </a:lnTo>
                    <a:lnTo>
                      <a:pt x="61" y="88"/>
                    </a:lnTo>
                    <a:lnTo>
                      <a:pt x="61" y="0"/>
                    </a:lnTo>
                    <a:lnTo>
                      <a:pt x="31" y="30"/>
                    </a:lnTo>
                    <a:lnTo>
                      <a:pt x="31" y="88"/>
                    </a:lnTo>
                    <a:lnTo>
                      <a:pt x="0" y="118"/>
                    </a:lnTo>
                    <a:lnTo>
                      <a:pt x="0" y="149"/>
                    </a:lnTo>
                    <a:lnTo>
                      <a:pt x="31" y="176"/>
                    </a:lnTo>
                    <a:lnTo>
                      <a:pt x="61" y="237"/>
                    </a:lnTo>
                    <a:lnTo>
                      <a:pt x="61" y="267"/>
                    </a:lnTo>
                    <a:lnTo>
                      <a:pt x="88" y="295"/>
                    </a:lnTo>
                    <a:lnTo>
                      <a:pt x="88" y="356"/>
                    </a:lnTo>
                    <a:lnTo>
                      <a:pt x="119" y="413"/>
                    </a:lnTo>
                    <a:lnTo>
                      <a:pt x="149" y="444"/>
                    </a:lnTo>
                    <a:lnTo>
                      <a:pt x="149" y="474"/>
                    </a:lnTo>
                    <a:lnTo>
                      <a:pt x="207" y="532"/>
                    </a:lnTo>
                  </a:path>
                </a:pathLst>
              </a:custGeom>
              <a:noFill/>
              <a:ln w="1588">
                <a:solidFill>
                  <a:srgbClr val="000000"/>
                </a:solidFill>
                <a:prstDash val="solid"/>
                <a:round/>
                <a:headEnd/>
                <a:tailEnd/>
              </a:ln>
            </p:spPr>
            <p:txBody>
              <a:bodyPr/>
              <a:lstStyle/>
              <a:p>
                <a:endParaRPr lang="en-GB"/>
              </a:p>
            </p:txBody>
          </p:sp>
          <p:sp>
            <p:nvSpPr>
              <p:cNvPr id="23828" name="Freeform 276"/>
              <p:cNvSpPr>
                <a:spLocks/>
              </p:cNvSpPr>
              <p:nvPr/>
            </p:nvSpPr>
            <p:spPr bwMode="auto">
              <a:xfrm>
                <a:off x="5013" y="4037"/>
                <a:ext cx="289" cy="251"/>
              </a:xfrm>
              <a:custGeom>
                <a:avLst/>
                <a:gdLst/>
                <a:ahLst/>
                <a:cxnLst>
                  <a:cxn ang="0">
                    <a:pos x="0" y="947"/>
                  </a:cxn>
                  <a:cxn ang="0">
                    <a:pos x="89" y="947"/>
                  </a:cxn>
                  <a:cxn ang="0">
                    <a:pos x="207" y="977"/>
                  </a:cxn>
                  <a:cxn ang="0">
                    <a:pos x="296" y="977"/>
                  </a:cxn>
                  <a:cxn ang="0">
                    <a:pos x="327" y="1005"/>
                  </a:cxn>
                  <a:cxn ang="0">
                    <a:pos x="357" y="1005"/>
                  </a:cxn>
                  <a:cxn ang="0">
                    <a:pos x="357" y="977"/>
                  </a:cxn>
                  <a:cxn ang="0">
                    <a:pos x="475" y="859"/>
                  </a:cxn>
                  <a:cxn ang="0">
                    <a:pos x="475" y="828"/>
                  </a:cxn>
                  <a:cxn ang="0">
                    <a:pos x="503" y="798"/>
                  </a:cxn>
                  <a:cxn ang="0">
                    <a:pos x="503" y="768"/>
                  </a:cxn>
                  <a:cxn ang="0">
                    <a:pos x="564" y="768"/>
                  </a:cxn>
                  <a:cxn ang="0">
                    <a:pos x="593" y="740"/>
                  </a:cxn>
                  <a:cxn ang="0">
                    <a:pos x="712" y="740"/>
                  </a:cxn>
                  <a:cxn ang="0">
                    <a:pos x="741" y="710"/>
                  </a:cxn>
                  <a:cxn ang="0">
                    <a:pos x="741" y="680"/>
                  </a:cxn>
                  <a:cxn ang="0">
                    <a:pos x="771" y="650"/>
                  </a:cxn>
                  <a:cxn ang="0">
                    <a:pos x="771" y="621"/>
                  </a:cxn>
                  <a:cxn ang="0">
                    <a:pos x="830" y="561"/>
                  </a:cxn>
                  <a:cxn ang="0">
                    <a:pos x="859" y="561"/>
                  </a:cxn>
                  <a:cxn ang="0">
                    <a:pos x="800" y="503"/>
                  </a:cxn>
                  <a:cxn ang="0">
                    <a:pos x="771" y="443"/>
                  </a:cxn>
                  <a:cxn ang="0">
                    <a:pos x="741" y="413"/>
                  </a:cxn>
                  <a:cxn ang="0">
                    <a:pos x="741" y="385"/>
                  </a:cxn>
                  <a:cxn ang="0">
                    <a:pos x="712" y="355"/>
                  </a:cxn>
                  <a:cxn ang="0">
                    <a:pos x="682" y="355"/>
                  </a:cxn>
                  <a:cxn ang="0">
                    <a:pos x="652" y="325"/>
                  </a:cxn>
                  <a:cxn ang="0">
                    <a:pos x="652" y="294"/>
                  </a:cxn>
                  <a:cxn ang="0">
                    <a:pos x="564" y="207"/>
                  </a:cxn>
                  <a:cxn ang="0">
                    <a:pos x="593" y="207"/>
                  </a:cxn>
                  <a:cxn ang="0">
                    <a:pos x="621" y="176"/>
                  </a:cxn>
                  <a:cxn ang="0">
                    <a:pos x="771" y="148"/>
                  </a:cxn>
                  <a:cxn ang="0">
                    <a:pos x="800" y="148"/>
                  </a:cxn>
                  <a:cxn ang="0">
                    <a:pos x="830" y="118"/>
                  </a:cxn>
                  <a:cxn ang="0">
                    <a:pos x="889" y="118"/>
                  </a:cxn>
                  <a:cxn ang="0">
                    <a:pos x="889" y="87"/>
                  </a:cxn>
                  <a:cxn ang="0">
                    <a:pos x="977" y="87"/>
                  </a:cxn>
                  <a:cxn ang="0">
                    <a:pos x="1007" y="57"/>
                  </a:cxn>
                  <a:cxn ang="0">
                    <a:pos x="1068" y="57"/>
                  </a:cxn>
                  <a:cxn ang="0">
                    <a:pos x="1096" y="30"/>
                  </a:cxn>
                  <a:cxn ang="0">
                    <a:pos x="1126" y="30"/>
                  </a:cxn>
                  <a:cxn ang="0">
                    <a:pos x="1156" y="0"/>
                  </a:cxn>
                </a:cxnLst>
                <a:rect l="0" t="0" r="r" b="b"/>
                <a:pathLst>
                  <a:path w="1156" h="1005">
                    <a:moveTo>
                      <a:pt x="0" y="947"/>
                    </a:moveTo>
                    <a:lnTo>
                      <a:pt x="89" y="947"/>
                    </a:lnTo>
                    <a:lnTo>
                      <a:pt x="207" y="977"/>
                    </a:lnTo>
                    <a:lnTo>
                      <a:pt x="296" y="977"/>
                    </a:lnTo>
                    <a:lnTo>
                      <a:pt x="327" y="1005"/>
                    </a:lnTo>
                    <a:lnTo>
                      <a:pt x="357" y="1005"/>
                    </a:lnTo>
                    <a:lnTo>
                      <a:pt x="357" y="977"/>
                    </a:lnTo>
                    <a:lnTo>
                      <a:pt x="475" y="859"/>
                    </a:lnTo>
                    <a:lnTo>
                      <a:pt x="475" y="828"/>
                    </a:lnTo>
                    <a:lnTo>
                      <a:pt x="503" y="798"/>
                    </a:lnTo>
                    <a:lnTo>
                      <a:pt x="503" y="768"/>
                    </a:lnTo>
                    <a:lnTo>
                      <a:pt x="564" y="768"/>
                    </a:lnTo>
                    <a:lnTo>
                      <a:pt x="593" y="740"/>
                    </a:lnTo>
                    <a:lnTo>
                      <a:pt x="712" y="740"/>
                    </a:lnTo>
                    <a:lnTo>
                      <a:pt x="741" y="710"/>
                    </a:lnTo>
                    <a:lnTo>
                      <a:pt x="741" y="680"/>
                    </a:lnTo>
                    <a:lnTo>
                      <a:pt x="771" y="650"/>
                    </a:lnTo>
                    <a:lnTo>
                      <a:pt x="771" y="621"/>
                    </a:lnTo>
                    <a:lnTo>
                      <a:pt x="830" y="561"/>
                    </a:lnTo>
                    <a:lnTo>
                      <a:pt x="859" y="561"/>
                    </a:lnTo>
                    <a:lnTo>
                      <a:pt x="800" y="503"/>
                    </a:lnTo>
                    <a:lnTo>
                      <a:pt x="771" y="443"/>
                    </a:lnTo>
                    <a:lnTo>
                      <a:pt x="741" y="413"/>
                    </a:lnTo>
                    <a:lnTo>
                      <a:pt x="741" y="385"/>
                    </a:lnTo>
                    <a:lnTo>
                      <a:pt x="712" y="355"/>
                    </a:lnTo>
                    <a:lnTo>
                      <a:pt x="682" y="355"/>
                    </a:lnTo>
                    <a:lnTo>
                      <a:pt x="652" y="325"/>
                    </a:lnTo>
                    <a:lnTo>
                      <a:pt x="652" y="294"/>
                    </a:lnTo>
                    <a:lnTo>
                      <a:pt x="564" y="207"/>
                    </a:lnTo>
                    <a:lnTo>
                      <a:pt x="593" y="207"/>
                    </a:lnTo>
                    <a:lnTo>
                      <a:pt x="621" y="176"/>
                    </a:lnTo>
                    <a:lnTo>
                      <a:pt x="771" y="148"/>
                    </a:lnTo>
                    <a:lnTo>
                      <a:pt x="800" y="148"/>
                    </a:lnTo>
                    <a:lnTo>
                      <a:pt x="830" y="118"/>
                    </a:lnTo>
                    <a:lnTo>
                      <a:pt x="889" y="118"/>
                    </a:lnTo>
                    <a:lnTo>
                      <a:pt x="889" y="87"/>
                    </a:lnTo>
                    <a:lnTo>
                      <a:pt x="977" y="87"/>
                    </a:lnTo>
                    <a:lnTo>
                      <a:pt x="1007" y="57"/>
                    </a:lnTo>
                    <a:lnTo>
                      <a:pt x="1068" y="57"/>
                    </a:lnTo>
                    <a:lnTo>
                      <a:pt x="1096" y="30"/>
                    </a:lnTo>
                    <a:lnTo>
                      <a:pt x="1126" y="30"/>
                    </a:lnTo>
                    <a:lnTo>
                      <a:pt x="1156" y="0"/>
                    </a:lnTo>
                  </a:path>
                </a:pathLst>
              </a:custGeom>
              <a:noFill/>
              <a:ln w="1588">
                <a:solidFill>
                  <a:srgbClr val="000000"/>
                </a:solidFill>
                <a:prstDash val="solid"/>
                <a:round/>
                <a:headEnd/>
                <a:tailEnd/>
              </a:ln>
            </p:spPr>
            <p:txBody>
              <a:bodyPr/>
              <a:lstStyle/>
              <a:p>
                <a:endParaRPr lang="en-GB"/>
              </a:p>
            </p:txBody>
          </p:sp>
          <p:sp>
            <p:nvSpPr>
              <p:cNvPr id="23829" name="Line 277"/>
              <p:cNvSpPr>
                <a:spLocks noChangeShapeType="1"/>
              </p:cNvSpPr>
              <p:nvPr/>
            </p:nvSpPr>
            <p:spPr bwMode="auto">
              <a:xfrm>
                <a:off x="5013" y="4251"/>
                <a:ext cx="1" cy="7"/>
              </a:xfrm>
              <a:prstGeom prst="line">
                <a:avLst/>
              </a:prstGeom>
              <a:noFill/>
              <a:ln w="1588">
                <a:solidFill>
                  <a:srgbClr val="000000"/>
                </a:solidFill>
                <a:round/>
                <a:headEnd/>
                <a:tailEnd/>
              </a:ln>
            </p:spPr>
            <p:txBody>
              <a:bodyPr/>
              <a:lstStyle/>
              <a:p>
                <a:endParaRPr lang="en-GB"/>
              </a:p>
            </p:txBody>
          </p:sp>
          <p:sp>
            <p:nvSpPr>
              <p:cNvPr id="23830" name="Freeform 278"/>
              <p:cNvSpPr>
                <a:spLocks/>
              </p:cNvSpPr>
              <p:nvPr/>
            </p:nvSpPr>
            <p:spPr bwMode="auto">
              <a:xfrm>
                <a:off x="5013" y="4251"/>
                <a:ext cx="7" cy="23"/>
              </a:xfrm>
              <a:custGeom>
                <a:avLst/>
                <a:gdLst/>
                <a:ahLst/>
                <a:cxnLst>
                  <a:cxn ang="0">
                    <a:pos x="0" y="0"/>
                  </a:cxn>
                  <a:cxn ang="0">
                    <a:pos x="29" y="27"/>
                  </a:cxn>
                  <a:cxn ang="0">
                    <a:pos x="0" y="57"/>
                  </a:cxn>
                  <a:cxn ang="0">
                    <a:pos x="0" y="88"/>
                  </a:cxn>
                </a:cxnLst>
                <a:rect l="0" t="0" r="r" b="b"/>
                <a:pathLst>
                  <a:path w="29" h="88">
                    <a:moveTo>
                      <a:pt x="0" y="0"/>
                    </a:moveTo>
                    <a:lnTo>
                      <a:pt x="29" y="27"/>
                    </a:lnTo>
                    <a:lnTo>
                      <a:pt x="0" y="57"/>
                    </a:lnTo>
                    <a:lnTo>
                      <a:pt x="0" y="88"/>
                    </a:lnTo>
                  </a:path>
                </a:pathLst>
              </a:custGeom>
              <a:noFill/>
              <a:ln w="1588">
                <a:solidFill>
                  <a:srgbClr val="000000"/>
                </a:solidFill>
                <a:prstDash val="solid"/>
                <a:round/>
                <a:headEnd/>
                <a:tailEnd/>
              </a:ln>
            </p:spPr>
            <p:txBody>
              <a:bodyPr/>
              <a:lstStyle/>
              <a:p>
                <a:endParaRPr lang="en-GB"/>
              </a:p>
            </p:txBody>
          </p:sp>
          <p:sp>
            <p:nvSpPr>
              <p:cNvPr id="23831" name="Freeform 279"/>
              <p:cNvSpPr>
                <a:spLocks/>
              </p:cNvSpPr>
              <p:nvPr/>
            </p:nvSpPr>
            <p:spPr bwMode="auto">
              <a:xfrm>
                <a:off x="5006" y="4274"/>
                <a:ext cx="7" cy="73"/>
              </a:xfrm>
              <a:custGeom>
                <a:avLst/>
                <a:gdLst/>
                <a:ahLst/>
                <a:cxnLst>
                  <a:cxn ang="0">
                    <a:pos x="0" y="295"/>
                  </a:cxn>
                  <a:cxn ang="0">
                    <a:pos x="30" y="267"/>
                  </a:cxn>
                  <a:cxn ang="0">
                    <a:pos x="0" y="237"/>
                  </a:cxn>
                  <a:cxn ang="0">
                    <a:pos x="0" y="207"/>
                  </a:cxn>
                  <a:cxn ang="0">
                    <a:pos x="30" y="176"/>
                  </a:cxn>
                  <a:cxn ang="0">
                    <a:pos x="30" y="0"/>
                  </a:cxn>
                </a:cxnLst>
                <a:rect l="0" t="0" r="r" b="b"/>
                <a:pathLst>
                  <a:path w="30" h="295">
                    <a:moveTo>
                      <a:pt x="0" y="295"/>
                    </a:moveTo>
                    <a:lnTo>
                      <a:pt x="30" y="267"/>
                    </a:lnTo>
                    <a:lnTo>
                      <a:pt x="0" y="237"/>
                    </a:lnTo>
                    <a:lnTo>
                      <a:pt x="0" y="207"/>
                    </a:lnTo>
                    <a:lnTo>
                      <a:pt x="30" y="176"/>
                    </a:lnTo>
                    <a:lnTo>
                      <a:pt x="30" y="0"/>
                    </a:lnTo>
                  </a:path>
                </a:pathLst>
              </a:custGeom>
              <a:noFill/>
              <a:ln w="1588">
                <a:solidFill>
                  <a:srgbClr val="000000"/>
                </a:solidFill>
                <a:prstDash val="solid"/>
                <a:round/>
                <a:headEnd/>
                <a:tailEnd/>
              </a:ln>
            </p:spPr>
            <p:txBody>
              <a:bodyPr/>
              <a:lstStyle/>
              <a:p>
                <a:endParaRPr lang="en-GB"/>
              </a:p>
            </p:txBody>
          </p:sp>
          <p:sp>
            <p:nvSpPr>
              <p:cNvPr id="23832" name="Freeform 280"/>
              <p:cNvSpPr>
                <a:spLocks/>
              </p:cNvSpPr>
              <p:nvPr/>
            </p:nvSpPr>
            <p:spPr bwMode="auto">
              <a:xfrm>
                <a:off x="5302" y="4037"/>
                <a:ext cx="467" cy="251"/>
              </a:xfrm>
              <a:custGeom>
                <a:avLst/>
                <a:gdLst/>
                <a:ahLst/>
                <a:cxnLst>
                  <a:cxn ang="0">
                    <a:pos x="0" y="0"/>
                  </a:cxn>
                  <a:cxn ang="0">
                    <a:pos x="88" y="0"/>
                  </a:cxn>
                  <a:cxn ang="0">
                    <a:pos x="119" y="30"/>
                  </a:cxn>
                  <a:cxn ang="0">
                    <a:pos x="238" y="30"/>
                  </a:cxn>
                  <a:cxn ang="0">
                    <a:pos x="295" y="57"/>
                  </a:cxn>
                  <a:cxn ang="0">
                    <a:pos x="356" y="57"/>
                  </a:cxn>
                  <a:cxn ang="0">
                    <a:pos x="533" y="148"/>
                  </a:cxn>
                  <a:cxn ang="0">
                    <a:pos x="563" y="176"/>
                  </a:cxn>
                  <a:cxn ang="0">
                    <a:pos x="623" y="207"/>
                  </a:cxn>
                  <a:cxn ang="0">
                    <a:pos x="681" y="266"/>
                  </a:cxn>
                  <a:cxn ang="0">
                    <a:pos x="711" y="266"/>
                  </a:cxn>
                  <a:cxn ang="0">
                    <a:pos x="741" y="294"/>
                  </a:cxn>
                  <a:cxn ang="0">
                    <a:pos x="800" y="325"/>
                  </a:cxn>
                  <a:cxn ang="0">
                    <a:pos x="830" y="325"/>
                  </a:cxn>
                  <a:cxn ang="0">
                    <a:pos x="860" y="355"/>
                  </a:cxn>
                  <a:cxn ang="0">
                    <a:pos x="979" y="413"/>
                  </a:cxn>
                  <a:cxn ang="0">
                    <a:pos x="1007" y="443"/>
                  </a:cxn>
                  <a:cxn ang="0">
                    <a:pos x="1037" y="503"/>
                  </a:cxn>
                  <a:cxn ang="0">
                    <a:pos x="1097" y="532"/>
                  </a:cxn>
                  <a:cxn ang="0">
                    <a:pos x="1155" y="591"/>
                  </a:cxn>
                  <a:cxn ang="0">
                    <a:pos x="1216" y="621"/>
                  </a:cxn>
                  <a:cxn ang="0">
                    <a:pos x="1244" y="650"/>
                  </a:cxn>
                  <a:cxn ang="0">
                    <a:pos x="1275" y="650"/>
                  </a:cxn>
                  <a:cxn ang="0">
                    <a:pos x="1332" y="710"/>
                  </a:cxn>
                  <a:cxn ang="0">
                    <a:pos x="1362" y="710"/>
                  </a:cxn>
                  <a:cxn ang="0">
                    <a:pos x="1541" y="886"/>
                  </a:cxn>
                  <a:cxn ang="0">
                    <a:pos x="1600" y="916"/>
                  </a:cxn>
                  <a:cxn ang="0">
                    <a:pos x="1688" y="1005"/>
                  </a:cxn>
                  <a:cxn ang="0">
                    <a:pos x="1867" y="1005"/>
                  </a:cxn>
                </a:cxnLst>
                <a:rect l="0" t="0" r="r" b="b"/>
                <a:pathLst>
                  <a:path w="1867" h="1005">
                    <a:moveTo>
                      <a:pt x="0" y="0"/>
                    </a:moveTo>
                    <a:lnTo>
                      <a:pt x="88" y="0"/>
                    </a:lnTo>
                    <a:lnTo>
                      <a:pt x="119" y="30"/>
                    </a:lnTo>
                    <a:lnTo>
                      <a:pt x="238" y="30"/>
                    </a:lnTo>
                    <a:lnTo>
                      <a:pt x="295" y="57"/>
                    </a:lnTo>
                    <a:lnTo>
                      <a:pt x="356" y="57"/>
                    </a:lnTo>
                    <a:lnTo>
                      <a:pt x="533" y="148"/>
                    </a:lnTo>
                    <a:lnTo>
                      <a:pt x="563" y="176"/>
                    </a:lnTo>
                    <a:lnTo>
                      <a:pt x="623" y="207"/>
                    </a:lnTo>
                    <a:lnTo>
                      <a:pt x="681" y="266"/>
                    </a:lnTo>
                    <a:lnTo>
                      <a:pt x="711" y="266"/>
                    </a:lnTo>
                    <a:lnTo>
                      <a:pt x="741" y="294"/>
                    </a:lnTo>
                    <a:lnTo>
                      <a:pt x="800" y="325"/>
                    </a:lnTo>
                    <a:lnTo>
                      <a:pt x="830" y="325"/>
                    </a:lnTo>
                    <a:lnTo>
                      <a:pt x="860" y="355"/>
                    </a:lnTo>
                    <a:lnTo>
                      <a:pt x="979" y="413"/>
                    </a:lnTo>
                    <a:lnTo>
                      <a:pt x="1007" y="443"/>
                    </a:lnTo>
                    <a:lnTo>
                      <a:pt x="1037" y="503"/>
                    </a:lnTo>
                    <a:lnTo>
                      <a:pt x="1097" y="532"/>
                    </a:lnTo>
                    <a:lnTo>
                      <a:pt x="1155" y="591"/>
                    </a:lnTo>
                    <a:lnTo>
                      <a:pt x="1216" y="621"/>
                    </a:lnTo>
                    <a:lnTo>
                      <a:pt x="1244" y="650"/>
                    </a:lnTo>
                    <a:lnTo>
                      <a:pt x="1275" y="650"/>
                    </a:lnTo>
                    <a:lnTo>
                      <a:pt x="1332" y="710"/>
                    </a:lnTo>
                    <a:lnTo>
                      <a:pt x="1362" y="710"/>
                    </a:lnTo>
                    <a:lnTo>
                      <a:pt x="1541" y="886"/>
                    </a:lnTo>
                    <a:lnTo>
                      <a:pt x="1600" y="916"/>
                    </a:lnTo>
                    <a:lnTo>
                      <a:pt x="1688" y="1005"/>
                    </a:lnTo>
                    <a:lnTo>
                      <a:pt x="1867" y="1005"/>
                    </a:lnTo>
                  </a:path>
                </a:pathLst>
              </a:custGeom>
              <a:noFill/>
              <a:ln w="1588">
                <a:solidFill>
                  <a:srgbClr val="000000"/>
                </a:solidFill>
                <a:prstDash val="solid"/>
                <a:round/>
                <a:headEnd/>
                <a:tailEnd/>
              </a:ln>
            </p:spPr>
            <p:txBody>
              <a:bodyPr/>
              <a:lstStyle/>
              <a:p>
                <a:endParaRPr lang="en-GB"/>
              </a:p>
            </p:txBody>
          </p:sp>
          <p:sp>
            <p:nvSpPr>
              <p:cNvPr id="23833" name="Freeform 281"/>
              <p:cNvSpPr>
                <a:spLocks/>
              </p:cNvSpPr>
              <p:nvPr/>
            </p:nvSpPr>
            <p:spPr bwMode="auto">
              <a:xfrm>
                <a:off x="5265" y="3933"/>
                <a:ext cx="45" cy="104"/>
              </a:xfrm>
              <a:custGeom>
                <a:avLst/>
                <a:gdLst/>
                <a:ahLst/>
                <a:cxnLst>
                  <a:cxn ang="0">
                    <a:pos x="149" y="416"/>
                  </a:cxn>
                  <a:cxn ang="0">
                    <a:pos x="180" y="385"/>
                  </a:cxn>
                  <a:cxn ang="0">
                    <a:pos x="180" y="327"/>
                  </a:cxn>
                  <a:cxn ang="0">
                    <a:pos x="149" y="327"/>
                  </a:cxn>
                  <a:cxn ang="0">
                    <a:pos x="119" y="355"/>
                  </a:cxn>
                  <a:cxn ang="0">
                    <a:pos x="119" y="327"/>
                  </a:cxn>
                  <a:cxn ang="0">
                    <a:pos x="89" y="297"/>
                  </a:cxn>
                  <a:cxn ang="0">
                    <a:pos x="119" y="297"/>
                  </a:cxn>
                  <a:cxn ang="0">
                    <a:pos x="119" y="267"/>
                  </a:cxn>
                  <a:cxn ang="0">
                    <a:pos x="89" y="209"/>
                  </a:cxn>
                  <a:cxn ang="0">
                    <a:pos x="61" y="119"/>
                  </a:cxn>
                  <a:cxn ang="0">
                    <a:pos x="30" y="90"/>
                  </a:cxn>
                  <a:cxn ang="0">
                    <a:pos x="30" y="30"/>
                  </a:cxn>
                  <a:cxn ang="0">
                    <a:pos x="0" y="0"/>
                  </a:cxn>
                </a:cxnLst>
                <a:rect l="0" t="0" r="r" b="b"/>
                <a:pathLst>
                  <a:path w="180" h="416">
                    <a:moveTo>
                      <a:pt x="149" y="416"/>
                    </a:moveTo>
                    <a:lnTo>
                      <a:pt x="180" y="385"/>
                    </a:lnTo>
                    <a:lnTo>
                      <a:pt x="180" y="327"/>
                    </a:lnTo>
                    <a:lnTo>
                      <a:pt x="149" y="327"/>
                    </a:lnTo>
                    <a:lnTo>
                      <a:pt x="119" y="355"/>
                    </a:lnTo>
                    <a:lnTo>
                      <a:pt x="119" y="327"/>
                    </a:lnTo>
                    <a:lnTo>
                      <a:pt x="89" y="297"/>
                    </a:lnTo>
                    <a:lnTo>
                      <a:pt x="119" y="297"/>
                    </a:lnTo>
                    <a:lnTo>
                      <a:pt x="119" y="267"/>
                    </a:lnTo>
                    <a:lnTo>
                      <a:pt x="89" y="209"/>
                    </a:lnTo>
                    <a:lnTo>
                      <a:pt x="61" y="119"/>
                    </a:lnTo>
                    <a:lnTo>
                      <a:pt x="30" y="90"/>
                    </a:lnTo>
                    <a:lnTo>
                      <a:pt x="30" y="30"/>
                    </a:lnTo>
                    <a:lnTo>
                      <a:pt x="0" y="0"/>
                    </a:lnTo>
                  </a:path>
                </a:pathLst>
              </a:custGeom>
              <a:noFill/>
              <a:ln w="1588">
                <a:solidFill>
                  <a:srgbClr val="000000"/>
                </a:solidFill>
                <a:prstDash val="solid"/>
                <a:round/>
                <a:headEnd/>
                <a:tailEnd/>
              </a:ln>
            </p:spPr>
            <p:txBody>
              <a:bodyPr/>
              <a:lstStyle/>
              <a:p>
                <a:endParaRPr lang="en-GB"/>
              </a:p>
            </p:txBody>
          </p:sp>
          <p:sp>
            <p:nvSpPr>
              <p:cNvPr id="23834" name="Freeform 282"/>
              <p:cNvSpPr>
                <a:spLocks/>
              </p:cNvSpPr>
              <p:nvPr/>
            </p:nvSpPr>
            <p:spPr bwMode="auto">
              <a:xfrm>
                <a:off x="5694" y="2882"/>
                <a:ext cx="75" cy="163"/>
              </a:xfrm>
              <a:custGeom>
                <a:avLst/>
                <a:gdLst/>
                <a:ahLst/>
                <a:cxnLst>
                  <a:cxn ang="0">
                    <a:pos x="298" y="0"/>
                  </a:cxn>
                  <a:cxn ang="0">
                    <a:pos x="238" y="0"/>
                  </a:cxn>
                  <a:cxn ang="0">
                    <a:pos x="238" y="30"/>
                  </a:cxn>
                  <a:cxn ang="0">
                    <a:pos x="209" y="0"/>
                  </a:cxn>
                  <a:cxn ang="0">
                    <a:pos x="179" y="0"/>
                  </a:cxn>
                  <a:cxn ang="0">
                    <a:pos x="179" y="30"/>
                  </a:cxn>
                  <a:cxn ang="0">
                    <a:pos x="149" y="0"/>
                  </a:cxn>
                  <a:cxn ang="0">
                    <a:pos x="119" y="0"/>
                  </a:cxn>
                  <a:cxn ang="0">
                    <a:pos x="149" y="30"/>
                  </a:cxn>
                  <a:cxn ang="0">
                    <a:pos x="149" y="149"/>
                  </a:cxn>
                  <a:cxn ang="0">
                    <a:pos x="119" y="178"/>
                  </a:cxn>
                  <a:cxn ang="0">
                    <a:pos x="119" y="237"/>
                  </a:cxn>
                  <a:cxn ang="0">
                    <a:pos x="91" y="267"/>
                  </a:cxn>
                  <a:cxn ang="0">
                    <a:pos x="91" y="297"/>
                  </a:cxn>
                  <a:cxn ang="0">
                    <a:pos x="61" y="267"/>
                  </a:cxn>
                  <a:cxn ang="0">
                    <a:pos x="61" y="297"/>
                  </a:cxn>
                  <a:cxn ang="0">
                    <a:pos x="0" y="355"/>
                  </a:cxn>
                  <a:cxn ang="0">
                    <a:pos x="0" y="415"/>
                  </a:cxn>
                  <a:cxn ang="0">
                    <a:pos x="31" y="444"/>
                  </a:cxn>
                  <a:cxn ang="0">
                    <a:pos x="91" y="444"/>
                  </a:cxn>
                  <a:cxn ang="0">
                    <a:pos x="119" y="474"/>
                  </a:cxn>
                  <a:cxn ang="0">
                    <a:pos x="119" y="503"/>
                  </a:cxn>
                  <a:cxn ang="0">
                    <a:pos x="179" y="503"/>
                  </a:cxn>
                  <a:cxn ang="0">
                    <a:pos x="179" y="533"/>
                  </a:cxn>
                  <a:cxn ang="0">
                    <a:pos x="209" y="562"/>
                  </a:cxn>
                  <a:cxn ang="0">
                    <a:pos x="209" y="592"/>
                  </a:cxn>
                  <a:cxn ang="0">
                    <a:pos x="268" y="653"/>
                  </a:cxn>
                </a:cxnLst>
                <a:rect l="0" t="0" r="r" b="b"/>
                <a:pathLst>
                  <a:path w="298" h="653">
                    <a:moveTo>
                      <a:pt x="298" y="0"/>
                    </a:moveTo>
                    <a:lnTo>
                      <a:pt x="238" y="0"/>
                    </a:lnTo>
                    <a:lnTo>
                      <a:pt x="238" y="30"/>
                    </a:lnTo>
                    <a:lnTo>
                      <a:pt x="209" y="0"/>
                    </a:lnTo>
                    <a:lnTo>
                      <a:pt x="179" y="0"/>
                    </a:lnTo>
                    <a:lnTo>
                      <a:pt x="179" y="30"/>
                    </a:lnTo>
                    <a:lnTo>
                      <a:pt x="149" y="0"/>
                    </a:lnTo>
                    <a:lnTo>
                      <a:pt x="119" y="0"/>
                    </a:lnTo>
                    <a:lnTo>
                      <a:pt x="149" y="30"/>
                    </a:lnTo>
                    <a:lnTo>
                      <a:pt x="149" y="149"/>
                    </a:lnTo>
                    <a:lnTo>
                      <a:pt x="119" y="178"/>
                    </a:lnTo>
                    <a:lnTo>
                      <a:pt x="119" y="237"/>
                    </a:lnTo>
                    <a:lnTo>
                      <a:pt x="91" y="267"/>
                    </a:lnTo>
                    <a:lnTo>
                      <a:pt x="91" y="297"/>
                    </a:lnTo>
                    <a:lnTo>
                      <a:pt x="61" y="267"/>
                    </a:lnTo>
                    <a:lnTo>
                      <a:pt x="61" y="297"/>
                    </a:lnTo>
                    <a:lnTo>
                      <a:pt x="0" y="355"/>
                    </a:lnTo>
                    <a:lnTo>
                      <a:pt x="0" y="415"/>
                    </a:lnTo>
                    <a:lnTo>
                      <a:pt x="31" y="444"/>
                    </a:lnTo>
                    <a:lnTo>
                      <a:pt x="91" y="444"/>
                    </a:lnTo>
                    <a:lnTo>
                      <a:pt x="119" y="474"/>
                    </a:lnTo>
                    <a:lnTo>
                      <a:pt x="119" y="503"/>
                    </a:lnTo>
                    <a:lnTo>
                      <a:pt x="179" y="503"/>
                    </a:lnTo>
                    <a:lnTo>
                      <a:pt x="179" y="533"/>
                    </a:lnTo>
                    <a:lnTo>
                      <a:pt x="209" y="562"/>
                    </a:lnTo>
                    <a:lnTo>
                      <a:pt x="209" y="592"/>
                    </a:lnTo>
                    <a:lnTo>
                      <a:pt x="268" y="653"/>
                    </a:lnTo>
                  </a:path>
                </a:pathLst>
              </a:custGeom>
              <a:noFill/>
              <a:ln w="1588">
                <a:solidFill>
                  <a:srgbClr val="000000"/>
                </a:solidFill>
                <a:prstDash val="solid"/>
                <a:round/>
                <a:headEnd/>
                <a:tailEnd/>
              </a:ln>
            </p:spPr>
            <p:txBody>
              <a:bodyPr/>
              <a:lstStyle/>
              <a:p>
                <a:endParaRPr lang="en-GB"/>
              </a:p>
            </p:txBody>
          </p:sp>
          <p:sp>
            <p:nvSpPr>
              <p:cNvPr id="23835" name="Freeform 283"/>
              <p:cNvSpPr>
                <a:spLocks/>
              </p:cNvSpPr>
              <p:nvPr/>
            </p:nvSpPr>
            <p:spPr bwMode="auto">
              <a:xfrm>
                <a:off x="5754" y="3045"/>
                <a:ext cx="7" cy="22"/>
              </a:xfrm>
              <a:custGeom>
                <a:avLst/>
                <a:gdLst/>
                <a:ahLst/>
                <a:cxnLst>
                  <a:cxn ang="0">
                    <a:pos x="30" y="0"/>
                  </a:cxn>
                  <a:cxn ang="0">
                    <a:pos x="0" y="27"/>
                  </a:cxn>
                  <a:cxn ang="0">
                    <a:pos x="0" y="57"/>
                  </a:cxn>
                  <a:cxn ang="0">
                    <a:pos x="30" y="88"/>
                  </a:cxn>
                  <a:cxn ang="0">
                    <a:pos x="30" y="0"/>
                  </a:cxn>
                </a:cxnLst>
                <a:rect l="0" t="0" r="r" b="b"/>
                <a:pathLst>
                  <a:path w="30" h="88">
                    <a:moveTo>
                      <a:pt x="30" y="0"/>
                    </a:moveTo>
                    <a:lnTo>
                      <a:pt x="0" y="27"/>
                    </a:lnTo>
                    <a:lnTo>
                      <a:pt x="0" y="57"/>
                    </a:lnTo>
                    <a:lnTo>
                      <a:pt x="30" y="88"/>
                    </a:lnTo>
                    <a:lnTo>
                      <a:pt x="30" y="0"/>
                    </a:lnTo>
                  </a:path>
                </a:pathLst>
              </a:custGeom>
              <a:noFill/>
              <a:ln w="1588">
                <a:solidFill>
                  <a:srgbClr val="000000"/>
                </a:solidFill>
                <a:prstDash val="solid"/>
                <a:round/>
                <a:headEnd/>
                <a:tailEnd/>
              </a:ln>
            </p:spPr>
            <p:txBody>
              <a:bodyPr/>
              <a:lstStyle/>
              <a:p>
                <a:endParaRPr lang="en-GB"/>
              </a:p>
            </p:txBody>
          </p:sp>
          <p:sp>
            <p:nvSpPr>
              <p:cNvPr id="23836" name="Freeform 284"/>
              <p:cNvSpPr>
                <a:spLocks/>
              </p:cNvSpPr>
              <p:nvPr/>
            </p:nvSpPr>
            <p:spPr bwMode="auto">
              <a:xfrm>
                <a:off x="5761" y="3037"/>
                <a:ext cx="15" cy="52"/>
              </a:xfrm>
              <a:custGeom>
                <a:avLst/>
                <a:gdLst/>
                <a:ahLst/>
                <a:cxnLst>
                  <a:cxn ang="0">
                    <a:pos x="0" y="31"/>
                  </a:cxn>
                  <a:cxn ang="0">
                    <a:pos x="0" y="0"/>
                  </a:cxn>
                  <a:cxn ang="0">
                    <a:pos x="30" y="0"/>
                  </a:cxn>
                  <a:cxn ang="0">
                    <a:pos x="30" y="119"/>
                  </a:cxn>
                  <a:cxn ang="0">
                    <a:pos x="0" y="149"/>
                  </a:cxn>
                  <a:cxn ang="0">
                    <a:pos x="30" y="177"/>
                  </a:cxn>
                  <a:cxn ang="0">
                    <a:pos x="60" y="177"/>
                  </a:cxn>
                  <a:cxn ang="0">
                    <a:pos x="30" y="206"/>
                  </a:cxn>
                </a:cxnLst>
                <a:rect l="0" t="0" r="r" b="b"/>
                <a:pathLst>
                  <a:path w="60" h="206">
                    <a:moveTo>
                      <a:pt x="0" y="31"/>
                    </a:moveTo>
                    <a:lnTo>
                      <a:pt x="0" y="0"/>
                    </a:lnTo>
                    <a:lnTo>
                      <a:pt x="30" y="0"/>
                    </a:lnTo>
                    <a:lnTo>
                      <a:pt x="30" y="119"/>
                    </a:lnTo>
                    <a:lnTo>
                      <a:pt x="0" y="149"/>
                    </a:lnTo>
                    <a:lnTo>
                      <a:pt x="30" y="177"/>
                    </a:lnTo>
                    <a:lnTo>
                      <a:pt x="60" y="177"/>
                    </a:lnTo>
                    <a:lnTo>
                      <a:pt x="30" y="206"/>
                    </a:lnTo>
                  </a:path>
                </a:pathLst>
              </a:custGeom>
              <a:noFill/>
              <a:ln w="1588">
                <a:solidFill>
                  <a:srgbClr val="000000"/>
                </a:solidFill>
                <a:prstDash val="solid"/>
                <a:round/>
                <a:headEnd/>
                <a:tailEnd/>
              </a:ln>
            </p:spPr>
            <p:txBody>
              <a:bodyPr/>
              <a:lstStyle/>
              <a:p>
                <a:endParaRPr lang="en-GB"/>
              </a:p>
            </p:txBody>
          </p:sp>
          <p:sp>
            <p:nvSpPr>
              <p:cNvPr id="23837" name="Freeform 285"/>
              <p:cNvSpPr>
                <a:spLocks/>
              </p:cNvSpPr>
              <p:nvPr/>
            </p:nvSpPr>
            <p:spPr bwMode="auto">
              <a:xfrm>
                <a:off x="5717" y="3208"/>
                <a:ext cx="52" cy="22"/>
              </a:xfrm>
              <a:custGeom>
                <a:avLst/>
                <a:gdLst/>
                <a:ahLst/>
                <a:cxnLst>
                  <a:cxn ang="0">
                    <a:pos x="207" y="88"/>
                  </a:cxn>
                  <a:cxn ang="0">
                    <a:pos x="177" y="88"/>
                  </a:cxn>
                  <a:cxn ang="0">
                    <a:pos x="147" y="59"/>
                  </a:cxn>
                  <a:cxn ang="0">
                    <a:pos x="118" y="59"/>
                  </a:cxn>
                  <a:cxn ang="0">
                    <a:pos x="88" y="29"/>
                  </a:cxn>
                  <a:cxn ang="0">
                    <a:pos x="88" y="0"/>
                  </a:cxn>
                  <a:cxn ang="0">
                    <a:pos x="0" y="0"/>
                  </a:cxn>
                </a:cxnLst>
                <a:rect l="0" t="0" r="r" b="b"/>
                <a:pathLst>
                  <a:path w="207" h="88">
                    <a:moveTo>
                      <a:pt x="207" y="88"/>
                    </a:moveTo>
                    <a:lnTo>
                      <a:pt x="177" y="88"/>
                    </a:lnTo>
                    <a:lnTo>
                      <a:pt x="147" y="59"/>
                    </a:lnTo>
                    <a:lnTo>
                      <a:pt x="118" y="59"/>
                    </a:lnTo>
                    <a:lnTo>
                      <a:pt x="88" y="29"/>
                    </a:lnTo>
                    <a:lnTo>
                      <a:pt x="88" y="0"/>
                    </a:lnTo>
                    <a:lnTo>
                      <a:pt x="0" y="0"/>
                    </a:lnTo>
                  </a:path>
                </a:pathLst>
              </a:custGeom>
              <a:noFill/>
              <a:ln w="1588">
                <a:solidFill>
                  <a:srgbClr val="000000"/>
                </a:solidFill>
                <a:prstDash val="solid"/>
                <a:round/>
                <a:headEnd/>
                <a:tailEnd/>
              </a:ln>
            </p:spPr>
            <p:txBody>
              <a:bodyPr/>
              <a:lstStyle/>
              <a:p>
                <a:endParaRPr lang="en-GB"/>
              </a:p>
            </p:txBody>
          </p:sp>
          <p:sp>
            <p:nvSpPr>
              <p:cNvPr id="23838" name="Freeform 286"/>
              <p:cNvSpPr>
                <a:spLocks/>
              </p:cNvSpPr>
              <p:nvPr/>
            </p:nvSpPr>
            <p:spPr bwMode="auto">
              <a:xfrm>
                <a:off x="5628" y="3208"/>
                <a:ext cx="111" cy="66"/>
              </a:xfrm>
              <a:custGeom>
                <a:avLst/>
                <a:gdLst/>
                <a:ahLst/>
                <a:cxnLst>
                  <a:cxn ang="0">
                    <a:pos x="356" y="0"/>
                  </a:cxn>
                  <a:cxn ang="0">
                    <a:pos x="326" y="29"/>
                  </a:cxn>
                  <a:cxn ang="0">
                    <a:pos x="296" y="29"/>
                  </a:cxn>
                  <a:cxn ang="0">
                    <a:pos x="296" y="88"/>
                  </a:cxn>
                  <a:cxn ang="0">
                    <a:pos x="326" y="88"/>
                  </a:cxn>
                  <a:cxn ang="0">
                    <a:pos x="326" y="118"/>
                  </a:cxn>
                  <a:cxn ang="0">
                    <a:pos x="356" y="148"/>
                  </a:cxn>
                  <a:cxn ang="0">
                    <a:pos x="384" y="148"/>
                  </a:cxn>
                  <a:cxn ang="0">
                    <a:pos x="444" y="206"/>
                  </a:cxn>
                  <a:cxn ang="0">
                    <a:pos x="444" y="236"/>
                  </a:cxn>
                  <a:cxn ang="0">
                    <a:pos x="414" y="266"/>
                  </a:cxn>
                  <a:cxn ang="0">
                    <a:pos x="384" y="266"/>
                  </a:cxn>
                  <a:cxn ang="0">
                    <a:pos x="356" y="236"/>
                  </a:cxn>
                  <a:cxn ang="0">
                    <a:pos x="326" y="236"/>
                  </a:cxn>
                  <a:cxn ang="0">
                    <a:pos x="296" y="206"/>
                  </a:cxn>
                  <a:cxn ang="0">
                    <a:pos x="265" y="236"/>
                  </a:cxn>
                  <a:cxn ang="0">
                    <a:pos x="237" y="236"/>
                  </a:cxn>
                  <a:cxn ang="0">
                    <a:pos x="207" y="206"/>
                  </a:cxn>
                  <a:cxn ang="0">
                    <a:pos x="178" y="206"/>
                  </a:cxn>
                  <a:cxn ang="0">
                    <a:pos x="178" y="179"/>
                  </a:cxn>
                  <a:cxn ang="0">
                    <a:pos x="147" y="179"/>
                  </a:cxn>
                  <a:cxn ang="0">
                    <a:pos x="119" y="148"/>
                  </a:cxn>
                  <a:cxn ang="0">
                    <a:pos x="28" y="148"/>
                  </a:cxn>
                  <a:cxn ang="0">
                    <a:pos x="0" y="179"/>
                  </a:cxn>
                </a:cxnLst>
                <a:rect l="0" t="0" r="r" b="b"/>
                <a:pathLst>
                  <a:path w="444" h="266">
                    <a:moveTo>
                      <a:pt x="356" y="0"/>
                    </a:moveTo>
                    <a:lnTo>
                      <a:pt x="326" y="29"/>
                    </a:lnTo>
                    <a:lnTo>
                      <a:pt x="296" y="29"/>
                    </a:lnTo>
                    <a:lnTo>
                      <a:pt x="296" y="88"/>
                    </a:lnTo>
                    <a:lnTo>
                      <a:pt x="326" y="88"/>
                    </a:lnTo>
                    <a:lnTo>
                      <a:pt x="326" y="118"/>
                    </a:lnTo>
                    <a:lnTo>
                      <a:pt x="356" y="148"/>
                    </a:lnTo>
                    <a:lnTo>
                      <a:pt x="384" y="148"/>
                    </a:lnTo>
                    <a:lnTo>
                      <a:pt x="444" y="206"/>
                    </a:lnTo>
                    <a:lnTo>
                      <a:pt x="444" y="236"/>
                    </a:lnTo>
                    <a:lnTo>
                      <a:pt x="414" y="266"/>
                    </a:lnTo>
                    <a:lnTo>
                      <a:pt x="384" y="266"/>
                    </a:lnTo>
                    <a:lnTo>
                      <a:pt x="356" y="236"/>
                    </a:lnTo>
                    <a:lnTo>
                      <a:pt x="326" y="236"/>
                    </a:lnTo>
                    <a:lnTo>
                      <a:pt x="296" y="206"/>
                    </a:lnTo>
                    <a:lnTo>
                      <a:pt x="265" y="236"/>
                    </a:lnTo>
                    <a:lnTo>
                      <a:pt x="237" y="236"/>
                    </a:lnTo>
                    <a:lnTo>
                      <a:pt x="207" y="206"/>
                    </a:lnTo>
                    <a:lnTo>
                      <a:pt x="178" y="206"/>
                    </a:lnTo>
                    <a:lnTo>
                      <a:pt x="178" y="179"/>
                    </a:lnTo>
                    <a:lnTo>
                      <a:pt x="147" y="179"/>
                    </a:lnTo>
                    <a:lnTo>
                      <a:pt x="119" y="148"/>
                    </a:lnTo>
                    <a:lnTo>
                      <a:pt x="28" y="148"/>
                    </a:lnTo>
                    <a:lnTo>
                      <a:pt x="0" y="179"/>
                    </a:lnTo>
                  </a:path>
                </a:pathLst>
              </a:custGeom>
              <a:noFill/>
              <a:ln w="1588">
                <a:solidFill>
                  <a:srgbClr val="000000"/>
                </a:solidFill>
                <a:prstDash val="solid"/>
                <a:round/>
                <a:headEnd/>
                <a:tailEnd/>
              </a:ln>
            </p:spPr>
            <p:txBody>
              <a:bodyPr/>
              <a:lstStyle/>
              <a:p>
                <a:endParaRPr lang="en-GB"/>
              </a:p>
            </p:txBody>
          </p:sp>
          <p:sp>
            <p:nvSpPr>
              <p:cNvPr id="23839" name="Freeform 287"/>
              <p:cNvSpPr>
                <a:spLocks/>
              </p:cNvSpPr>
              <p:nvPr/>
            </p:nvSpPr>
            <p:spPr bwMode="auto">
              <a:xfrm>
                <a:off x="5628" y="3252"/>
                <a:ext cx="133" cy="207"/>
              </a:xfrm>
              <a:custGeom>
                <a:avLst/>
                <a:gdLst/>
                <a:ahLst/>
                <a:cxnLst>
                  <a:cxn ang="0">
                    <a:pos x="0" y="0"/>
                  </a:cxn>
                  <a:cxn ang="0">
                    <a:pos x="0" y="27"/>
                  </a:cxn>
                  <a:cxn ang="0">
                    <a:pos x="28" y="27"/>
                  </a:cxn>
                  <a:cxn ang="0">
                    <a:pos x="28" y="57"/>
                  </a:cxn>
                  <a:cxn ang="0">
                    <a:pos x="0" y="57"/>
                  </a:cxn>
                  <a:cxn ang="0">
                    <a:pos x="58" y="118"/>
                  </a:cxn>
                  <a:cxn ang="0">
                    <a:pos x="119" y="118"/>
                  </a:cxn>
                  <a:cxn ang="0">
                    <a:pos x="178" y="175"/>
                  </a:cxn>
                  <a:cxn ang="0">
                    <a:pos x="119" y="236"/>
                  </a:cxn>
                  <a:cxn ang="0">
                    <a:pos x="147" y="264"/>
                  </a:cxn>
                  <a:cxn ang="0">
                    <a:pos x="147" y="294"/>
                  </a:cxn>
                  <a:cxn ang="0">
                    <a:pos x="207" y="325"/>
                  </a:cxn>
                  <a:cxn ang="0">
                    <a:pos x="237" y="325"/>
                  </a:cxn>
                  <a:cxn ang="0">
                    <a:pos x="237" y="355"/>
                  </a:cxn>
                  <a:cxn ang="0">
                    <a:pos x="296" y="355"/>
                  </a:cxn>
                  <a:cxn ang="0">
                    <a:pos x="296" y="443"/>
                  </a:cxn>
                  <a:cxn ang="0">
                    <a:pos x="207" y="443"/>
                  </a:cxn>
                  <a:cxn ang="0">
                    <a:pos x="237" y="473"/>
                  </a:cxn>
                  <a:cxn ang="0">
                    <a:pos x="265" y="473"/>
                  </a:cxn>
                  <a:cxn ang="0">
                    <a:pos x="326" y="531"/>
                  </a:cxn>
                  <a:cxn ang="0">
                    <a:pos x="356" y="531"/>
                  </a:cxn>
                  <a:cxn ang="0">
                    <a:pos x="414" y="591"/>
                  </a:cxn>
                  <a:cxn ang="0">
                    <a:pos x="474" y="591"/>
                  </a:cxn>
                  <a:cxn ang="0">
                    <a:pos x="503" y="620"/>
                  </a:cxn>
                  <a:cxn ang="0">
                    <a:pos x="474" y="650"/>
                  </a:cxn>
                  <a:cxn ang="0">
                    <a:pos x="533" y="709"/>
                  </a:cxn>
                  <a:cxn ang="0">
                    <a:pos x="503" y="709"/>
                  </a:cxn>
                  <a:cxn ang="0">
                    <a:pos x="503" y="798"/>
                  </a:cxn>
                  <a:cxn ang="0">
                    <a:pos x="533" y="828"/>
                  </a:cxn>
                </a:cxnLst>
                <a:rect l="0" t="0" r="r" b="b"/>
                <a:pathLst>
                  <a:path w="533" h="828">
                    <a:moveTo>
                      <a:pt x="0" y="0"/>
                    </a:moveTo>
                    <a:lnTo>
                      <a:pt x="0" y="27"/>
                    </a:lnTo>
                    <a:lnTo>
                      <a:pt x="28" y="27"/>
                    </a:lnTo>
                    <a:lnTo>
                      <a:pt x="28" y="57"/>
                    </a:lnTo>
                    <a:lnTo>
                      <a:pt x="0" y="57"/>
                    </a:lnTo>
                    <a:lnTo>
                      <a:pt x="58" y="118"/>
                    </a:lnTo>
                    <a:lnTo>
                      <a:pt x="119" y="118"/>
                    </a:lnTo>
                    <a:lnTo>
                      <a:pt x="178" y="175"/>
                    </a:lnTo>
                    <a:lnTo>
                      <a:pt x="119" y="236"/>
                    </a:lnTo>
                    <a:lnTo>
                      <a:pt x="147" y="264"/>
                    </a:lnTo>
                    <a:lnTo>
                      <a:pt x="147" y="294"/>
                    </a:lnTo>
                    <a:lnTo>
                      <a:pt x="207" y="325"/>
                    </a:lnTo>
                    <a:lnTo>
                      <a:pt x="237" y="325"/>
                    </a:lnTo>
                    <a:lnTo>
                      <a:pt x="237" y="355"/>
                    </a:lnTo>
                    <a:lnTo>
                      <a:pt x="296" y="355"/>
                    </a:lnTo>
                    <a:lnTo>
                      <a:pt x="296" y="443"/>
                    </a:lnTo>
                    <a:lnTo>
                      <a:pt x="207" y="443"/>
                    </a:lnTo>
                    <a:lnTo>
                      <a:pt x="237" y="473"/>
                    </a:lnTo>
                    <a:lnTo>
                      <a:pt x="265" y="473"/>
                    </a:lnTo>
                    <a:lnTo>
                      <a:pt x="326" y="531"/>
                    </a:lnTo>
                    <a:lnTo>
                      <a:pt x="356" y="531"/>
                    </a:lnTo>
                    <a:lnTo>
                      <a:pt x="414" y="591"/>
                    </a:lnTo>
                    <a:lnTo>
                      <a:pt x="474" y="591"/>
                    </a:lnTo>
                    <a:lnTo>
                      <a:pt x="503" y="620"/>
                    </a:lnTo>
                    <a:lnTo>
                      <a:pt x="474" y="650"/>
                    </a:lnTo>
                    <a:lnTo>
                      <a:pt x="533" y="709"/>
                    </a:lnTo>
                    <a:lnTo>
                      <a:pt x="503" y="709"/>
                    </a:lnTo>
                    <a:lnTo>
                      <a:pt x="503" y="798"/>
                    </a:lnTo>
                    <a:lnTo>
                      <a:pt x="533" y="828"/>
                    </a:lnTo>
                  </a:path>
                </a:pathLst>
              </a:custGeom>
              <a:noFill/>
              <a:ln w="1588">
                <a:solidFill>
                  <a:srgbClr val="000000"/>
                </a:solidFill>
                <a:prstDash val="solid"/>
                <a:round/>
                <a:headEnd/>
                <a:tailEnd/>
              </a:ln>
            </p:spPr>
            <p:txBody>
              <a:bodyPr/>
              <a:lstStyle/>
              <a:p>
                <a:endParaRPr lang="en-GB"/>
              </a:p>
            </p:txBody>
          </p:sp>
          <p:sp>
            <p:nvSpPr>
              <p:cNvPr id="23840" name="Freeform 288"/>
              <p:cNvSpPr>
                <a:spLocks/>
              </p:cNvSpPr>
              <p:nvPr/>
            </p:nvSpPr>
            <p:spPr bwMode="auto">
              <a:xfrm>
                <a:off x="5576" y="3385"/>
                <a:ext cx="82" cy="222"/>
              </a:xfrm>
              <a:custGeom>
                <a:avLst/>
                <a:gdLst/>
                <a:ahLst/>
                <a:cxnLst>
                  <a:cxn ang="0">
                    <a:pos x="326" y="887"/>
                  </a:cxn>
                  <a:cxn ang="0">
                    <a:pos x="326" y="829"/>
                  </a:cxn>
                  <a:cxn ang="0">
                    <a:pos x="296" y="799"/>
                  </a:cxn>
                  <a:cxn ang="0">
                    <a:pos x="265" y="799"/>
                  </a:cxn>
                  <a:cxn ang="0">
                    <a:pos x="265" y="741"/>
                  </a:cxn>
                  <a:cxn ang="0">
                    <a:pos x="235" y="710"/>
                  </a:cxn>
                  <a:cxn ang="0">
                    <a:pos x="235" y="680"/>
                  </a:cxn>
                  <a:cxn ang="0">
                    <a:pos x="207" y="653"/>
                  </a:cxn>
                  <a:cxn ang="0">
                    <a:pos x="147" y="653"/>
                  </a:cxn>
                  <a:cxn ang="0">
                    <a:pos x="147" y="562"/>
                  </a:cxn>
                  <a:cxn ang="0">
                    <a:pos x="178" y="534"/>
                  </a:cxn>
                  <a:cxn ang="0">
                    <a:pos x="178" y="474"/>
                  </a:cxn>
                  <a:cxn ang="0">
                    <a:pos x="147" y="474"/>
                  </a:cxn>
                  <a:cxn ang="0">
                    <a:pos x="119" y="444"/>
                  </a:cxn>
                  <a:cxn ang="0">
                    <a:pos x="147" y="416"/>
                  </a:cxn>
                  <a:cxn ang="0">
                    <a:pos x="119" y="416"/>
                  </a:cxn>
                  <a:cxn ang="0">
                    <a:pos x="119" y="325"/>
                  </a:cxn>
                  <a:cxn ang="0">
                    <a:pos x="58" y="267"/>
                  </a:cxn>
                  <a:cxn ang="0">
                    <a:pos x="89" y="237"/>
                  </a:cxn>
                  <a:cxn ang="0">
                    <a:pos x="89" y="207"/>
                  </a:cxn>
                  <a:cxn ang="0">
                    <a:pos x="58" y="178"/>
                  </a:cxn>
                  <a:cxn ang="0">
                    <a:pos x="28" y="178"/>
                  </a:cxn>
                  <a:cxn ang="0">
                    <a:pos x="28" y="149"/>
                  </a:cxn>
                  <a:cxn ang="0">
                    <a:pos x="0" y="119"/>
                  </a:cxn>
                  <a:cxn ang="0">
                    <a:pos x="119" y="119"/>
                  </a:cxn>
                  <a:cxn ang="0">
                    <a:pos x="119" y="30"/>
                  </a:cxn>
                  <a:cxn ang="0">
                    <a:pos x="147" y="0"/>
                  </a:cxn>
                  <a:cxn ang="0">
                    <a:pos x="178" y="0"/>
                  </a:cxn>
                </a:cxnLst>
                <a:rect l="0" t="0" r="r" b="b"/>
                <a:pathLst>
                  <a:path w="326" h="887">
                    <a:moveTo>
                      <a:pt x="326" y="887"/>
                    </a:moveTo>
                    <a:lnTo>
                      <a:pt x="326" y="829"/>
                    </a:lnTo>
                    <a:lnTo>
                      <a:pt x="296" y="799"/>
                    </a:lnTo>
                    <a:lnTo>
                      <a:pt x="265" y="799"/>
                    </a:lnTo>
                    <a:lnTo>
                      <a:pt x="265" y="741"/>
                    </a:lnTo>
                    <a:lnTo>
                      <a:pt x="235" y="710"/>
                    </a:lnTo>
                    <a:lnTo>
                      <a:pt x="235" y="680"/>
                    </a:lnTo>
                    <a:lnTo>
                      <a:pt x="207" y="653"/>
                    </a:lnTo>
                    <a:lnTo>
                      <a:pt x="147" y="653"/>
                    </a:lnTo>
                    <a:lnTo>
                      <a:pt x="147" y="562"/>
                    </a:lnTo>
                    <a:lnTo>
                      <a:pt x="178" y="534"/>
                    </a:lnTo>
                    <a:lnTo>
                      <a:pt x="178" y="474"/>
                    </a:lnTo>
                    <a:lnTo>
                      <a:pt x="147" y="474"/>
                    </a:lnTo>
                    <a:lnTo>
                      <a:pt x="119" y="444"/>
                    </a:lnTo>
                    <a:lnTo>
                      <a:pt x="147" y="416"/>
                    </a:lnTo>
                    <a:lnTo>
                      <a:pt x="119" y="416"/>
                    </a:lnTo>
                    <a:lnTo>
                      <a:pt x="119" y="325"/>
                    </a:lnTo>
                    <a:lnTo>
                      <a:pt x="58" y="267"/>
                    </a:lnTo>
                    <a:lnTo>
                      <a:pt x="89" y="237"/>
                    </a:lnTo>
                    <a:lnTo>
                      <a:pt x="89" y="207"/>
                    </a:lnTo>
                    <a:lnTo>
                      <a:pt x="58" y="178"/>
                    </a:lnTo>
                    <a:lnTo>
                      <a:pt x="28" y="178"/>
                    </a:lnTo>
                    <a:lnTo>
                      <a:pt x="28" y="149"/>
                    </a:lnTo>
                    <a:lnTo>
                      <a:pt x="0" y="119"/>
                    </a:lnTo>
                    <a:lnTo>
                      <a:pt x="119" y="119"/>
                    </a:lnTo>
                    <a:lnTo>
                      <a:pt x="119" y="30"/>
                    </a:lnTo>
                    <a:lnTo>
                      <a:pt x="147" y="0"/>
                    </a:lnTo>
                    <a:lnTo>
                      <a:pt x="178" y="0"/>
                    </a:lnTo>
                  </a:path>
                </a:pathLst>
              </a:custGeom>
              <a:noFill/>
              <a:ln w="1588">
                <a:solidFill>
                  <a:srgbClr val="000000"/>
                </a:solidFill>
                <a:prstDash val="solid"/>
                <a:round/>
                <a:headEnd/>
                <a:tailEnd/>
              </a:ln>
            </p:spPr>
            <p:txBody>
              <a:bodyPr/>
              <a:lstStyle/>
              <a:p>
                <a:endParaRPr lang="en-GB"/>
              </a:p>
            </p:txBody>
          </p:sp>
          <p:sp>
            <p:nvSpPr>
              <p:cNvPr id="23841" name="Freeform 289"/>
              <p:cNvSpPr>
                <a:spLocks/>
              </p:cNvSpPr>
              <p:nvPr/>
            </p:nvSpPr>
            <p:spPr bwMode="auto">
              <a:xfrm>
                <a:off x="5628" y="3385"/>
                <a:ext cx="111" cy="82"/>
              </a:xfrm>
              <a:custGeom>
                <a:avLst/>
                <a:gdLst/>
                <a:ahLst/>
                <a:cxnLst>
                  <a:cxn ang="0">
                    <a:pos x="444" y="325"/>
                  </a:cxn>
                  <a:cxn ang="0">
                    <a:pos x="437" y="318"/>
                  </a:cxn>
                  <a:cxn ang="0">
                    <a:pos x="414" y="297"/>
                  </a:cxn>
                  <a:cxn ang="0">
                    <a:pos x="384" y="267"/>
                  </a:cxn>
                  <a:cxn ang="0">
                    <a:pos x="384" y="237"/>
                  </a:cxn>
                  <a:cxn ang="0">
                    <a:pos x="356" y="207"/>
                  </a:cxn>
                  <a:cxn ang="0">
                    <a:pos x="356" y="178"/>
                  </a:cxn>
                  <a:cxn ang="0">
                    <a:pos x="296" y="149"/>
                  </a:cxn>
                  <a:cxn ang="0">
                    <a:pos x="296" y="60"/>
                  </a:cxn>
                  <a:cxn ang="0">
                    <a:pos x="237" y="60"/>
                  </a:cxn>
                  <a:cxn ang="0">
                    <a:pos x="207" y="89"/>
                  </a:cxn>
                  <a:cxn ang="0">
                    <a:pos x="178" y="89"/>
                  </a:cxn>
                  <a:cxn ang="0">
                    <a:pos x="147" y="60"/>
                  </a:cxn>
                  <a:cxn ang="0">
                    <a:pos x="119" y="60"/>
                  </a:cxn>
                  <a:cxn ang="0">
                    <a:pos x="119" y="30"/>
                  </a:cxn>
                  <a:cxn ang="0">
                    <a:pos x="89" y="0"/>
                  </a:cxn>
                  <a:cxn ang="0">
                    <a:pos x="28" y="0"/>
                  </a:cxn>
                  <a:cxn ang="0">
                    <a:pos x="0" y="30"/>
                  </a:cxn>
                </a:cxnLst>
                <a:rect l="0" t="0" r="r" b="b"/>
                <a:pathLst>
                  <a:path w="444" h="325">
                    <a:moveTo>
                      <a:pt x="444" y="325"/>
                    </a:moveTo>
                    <a:lnTo>
                      <a:pt x="437" y="318"/>
                    </a:lnTo>
                    <a:lnTo>
                      <a:pt x="414" y="297"/>
                    </a:lnTo>
                    <a:lnTo>
                      <a:pt x="384" y="267"/>
                    </a:lnTo>
                    <a:lnTo>
                      <a:pt x="384" y="237"/>
                    </a:lnTo>
                    <a:lnTo>
                      <a:pt x="356" y="207"/>
                    </a:lnTo>
                    <a:lnTo>
                      <a:pt x="356" y="178"/>
                    </a:lnTo>
                    <a:lnTo>
                      <a:pt x="296" y="149"/>
                    </a:lnTo>
                    <a:lnTo>
                      <a:pt x="296" y="60"/>
                    </a:lnTo>
                    <a:lnTo>
                      <a:pt x="237" y="60"/>
                    </a:lnTo>
                    <a:lnTo>
                      <a:pt x="207" y="89"/>
                    </a:lnTo>
                    <a:lnTo>
                      <a:pt x="178" y="89"/>
                    </a:lnTo>
                    <a:lnTo>
                      <a:pt x="147" y="60"/>
                    </a:lnTo>
                    <a:lnTo>
                      <a:pt x="119" y="60"/>
                    </a:lnTo>
                    <a:lnTo>
                      <a:pt x="119" y="30"/>
                    </a:lnTo>
                    <a:lnTo>
                      <a:pt x="89" y="0"/>
                    </a:lnTo>
                    <a:lnTo>
                      <a:pt x="28" y="0"/>
                    </a:lnTo>
                    <a:lnTo>
                      <a:pt x="0" y="30"/>
                    </a:lnTo>
                  </a:path>
                </a:pathLst>
              </a:custGeom>
              <a:noFill/>
              <a:ln w="1588">
                <a:solidFill>
                  <a:srgbClr val="000000"/>
                </a:solidFill>
                <a:prstDash val="solid"/>
                <a:round/>
                <a:headEnd/>
                <a:tailEnd/>
              </a:ln>
            </p:spPr>
            <p:txBody>
              <a:bodyPr/>
              <a:lstStyle/>
              <a:p>
                <a:endParaRPr lang="en-GB"/>
              </a:p>
            </p:txBody>
          </p:sp>
          <p:sp>
            <p:nvSpPr>
              <p:cNvPr id="23842" name="Freeform 290"/>
              <p:cNvSpPr>
                <a:spLocks/>
              </p:cNvSpPr>
              <p:nvPr/>
            </p:nvSpPr>
            <p:spPr bwMode="auto">
              <a:xfrm>
                <a:off x="5628" y="3393"/>
                <a:ext cx="111" cy="74"/>
              </a:xfrm>
              <a:custGeom>
                <a:avLst/>
                <a:gdLst/>
                <a:ahLst/>
                <a:cxnLst>
                  <a:cxn ang="0">
                    <a:pos x="0" y="0"/>
                  </a:cxn>
                  <a:cxn ang="0">
                    <a:pos x="0" y="30"/>
                  </a:cxn>
                  <a:cxn ang="0">
                    <a:pos x="28" y="30"/>
                  </a:cxn>
                  <a:cxn ang="0">
                    <a:pos x="58" y="59"/>
                  </a:cxn>
                  <a:cxn ang="0">
                    <a:pos x="58" y="89"/>
                  </a:cxn>
                  <a:cxn ang="0">
                    <a:pos x="119" y="148"/>
                  </a:cxn>
                  <a:cxn ang="0">
                    <a:pos x="147" y="148"/>
                  </a:cxn>
                  <a:cxn ang="0">
                    <a:pos x="178" y="177"/>
                  </a:cxn>
                  <a:cxn ang="0">
                    <a:pos x="207" y="237"/>
                  </a:cxn>
                  <a:cxn ang="0">
                    <a:pos x="265" y="237"/>
                  </a:cxn>
                  <a:cxn ang="0">
                    <a:pos x="296" y="267"/>
                  </a:cxn>
                  <a:cxn ang="0">
                    <a:pos x="384" y="267"/>
                  </a:cxn>
                  <a:cxn ang="0">
                    <a:pos x="414" y="295"/>
                  </a:cxn>
                  <a:cxn ang="0">
                    <a:pos x="444" y="295"/>
                  </a:cxn>
                </a:cxnLst>
                <a:rect l="0" t="0" r="r" b="b"/>
                <a:pathLst>
                  <a:path w="444" h="295">
                    <a:moveTo>
                      <a:pt x="0" y="0"/>
                    </a:moveTo>
                    <a:lnTo>
                      <a:pt x="0" y="30"/>
                    </a:lnTo>
                    <a:lnTo>
                      <a:pt x="28" y="30"/>
                    </a:lnTo>
                    <a:lnTo>
                      <a:pt x="58" y="59"/>
                    </a:lnTo>
                    <a:lnTo>
                      <a:pt x="58" y="89"/>
                    </a:lnTo>
                    <a:lnTo>
                      <a:pt x="119" y="148"/>
                    </a:lnTo>
                    <a:lnTo>
                      <a:pt x="147" y="148"/>
                    </a:lnTo>
                    <a:lnTo>
                      <a:pt x="178" y="177"/>
                    </a:lnTo>
                    <a:lnTo>
                      <a:pt x="207" y="237"/>
                    </a:lnTo>
                    <a:lnTo>
                      <a:pt x="265" y="237"/>
                    </a:lnTo>
                    <a:lnTo>
                      <a:pt x="296" y="267"/>
                    </a:lnTo>
                    <a:lnTo>
                      <a:pt x="384" y="267"/>
                    </a:lnTo>
                    <a:lnTo>
                      <a:pt x="414" y="295"/>
                    </a:lnTo>
                    <a:lnTo>
                      <a:pt x="444" y="295"/>
                    </a:lnTo>
                  </a:path>
                </a:pathLst>
              </a:custGeom>
              <a:noFill/>
              <a:ln w="1588">
                <a:solidFill>
                  <a:srgbClr val="000000"/>
                </a:solidFill>
                <a:prstDash val="solid"/>
                <a:round/>
                <a:headEnd/>
                <a:tailEnd/>
              </a:ln>
            </p:spPr>
            <p:txBody>
              <a:bodyPr/>
              <a:lstStyle/>
              <a:p>
                <a:endParaRPr lang="en-GB"/>
              </a:p>
            </p:txBody>
          </p:sp>
          <p:sp>
            <p:nvSpPr>
              <p:cNvPr id="23843" name="Freeform 291"/>
              <p:cNvSpPr>
                <a:spLocks/>
              </p:cNvSpPr>
              <p:nvPr/>
            </p:nvSpPr>
            <p:spPr bwMode="auto">
              <a:xfrm>
                <a:off x="5621" y="3385"/>
                <a:ext cx="7" cy="8"/>
              </a:xfrm>
              <a:custGeom>
                <a:avLst/>
                <a:gdLst/>
                <a:ahLst/>
                <a:cxnLst>
                  <a:cxn ang="0">
                    <a:pos x="29" y="30"/>
                  </a:cxn>
                  <a:cxn ang="0">
                    <a:pos x="29" y="0"/>
                  </a:cxn>
                  <a:cxn ang="0">
                    <a:pos x="0" y="0"/>
                  </a:cxn>
                </a:cxnLst>
                <a:rect l="0" t="0" r="r" b="b"/>
                <a:pathLst>
                  <a:path w="29" h="30">
                    <a:moveTo>
                      <a:pt x="29" y="30"/>
                    </a:moveTo>
                    <a:lnTo>
                      <a:pt x="29" y="0"/>
                    </a:lnTo>
                    <a:lnTo>
                      <a:pt x="0" y="0"/>
                    </a:lnTo>
                  </a:path>
                </a:pathLst>
              </a:custGeom>
              <a:noFill/>
              <a:ln w="1588">
                <a:solidFill>
                  <a:srgbClr val="000000"/>
                </a:solidFill>
                <a:prstDash val="solid"/>
                <a:round/>
                <a:headEnd/>
                <a:tailEnd/>
              </a:ln>
            </p:spPr>
            <p:txBody>
              <a:bodyPr/>
              <a:lstStyle/>
              <a:p>
                <a:endParaRPr lang="en-GB"/>
              </a:p>
            </p:txBody>
          </p:sp>
          <p:sp>
            <p:nvSpPr>
              <p:cNvPr id="23844" name="Line 292"/>
              <p:cNvSpPr>
                <a:spLocks noChangeShapeType="1"/>
              </p:cNvSpPr>
              <p:nvPr/>
            </p:nvSpPr>
            <p:spPr bwMode="auto">
              <a:xfrm>
                <a:off x="5621" y="3385"/>
                <a:ext cx="7" cy="8"/>
              </a:xfrm>
              <a:prstGeom prst="line">
                <a:avLst/>
              </a:prstGeom>
              <a:noFill/>
              <a:ln w="1588">
                <a:solidFill>
                  <a:srgbClr val="000000"/>
                </a:solidFill>
                <a:round/>
                <a:headEnd/>
                <a:tailEnd/>
              </a:ln>
            </p:spPr>
            <p:txBody>
              <a:bodyPr/>
              <a:lstStyle/>
              <a:p>
                <a:endParaRPr lang="en-GB"/>
              </a:p>
            </p:txBody>
          </p:sp>
          <p:sp>
            <p:nvSpPr>
              <p:cNvPr id="23845" name="Freeform 293"/>
              <p:cNvSpPr>
                <a:spLocks/>
              </p:cNvSpPr>
              <p:nvPr/>
            </p:nvSpPr>
            <p:spPr bwMode="auto">
              <a:xfrm>
                <a:off x="5739" y="3459"/>
                <a:ext cx="22" cy="8"/>
              </a:xfrm>
              <a:custGeom>
                <a:avLst/>
                <a:gdLst/>
                <a:ahLst/>
                <a:cxnLst>
                  <a:cxn ang="0">
                    <a:pos x="89" y="0"/>
                  </a:cxn>
                  <a:cxn ang="0">
                    <a:pos x="0" y="0"/>
                  </a:cxn>
                  <a:cxn ang="0">
                    <a:pos x="0" y="28"/>
                  </a:cxn>
                </a:cxnLst>
                <a:rect l="0" t="0" r="r" b="b"/>
                <a:pathLst>
                  <a:path w="89" h="28">
                    <a:moveTo>
                      <a:pt x="89" y="0"/>
                    </a:moveTo>
                    <a:lnTo>
                      <a:pt x="0" y="0"/>
                    </a:lnTo>
                    <a:lnTo>
                      <a:pt x="0" y="28"/>
                    </a:lnTo>
                  </a:path>
                </a:pathLst>
              </a:custGeom>
              <a:noFill/>
              <a:ln w="1588">
                <a:solidFill>
                  <a:srgbClr val="000000"/>
                </a:solidFill>
                <a:prstDash val="solid"/>
                <a:round/>
                <a:headEnd/>
                <a:tailEnd/>
              </a:ln>
            </p:spPr>
            <p:txBody>
              <a:bodyPr/>
              <a:lstStyle/>
              <a:p>
                <a:endParaRPr lang="en-GB"/>
              </a:p>
            </p:txBody>
          </p:sp>
          <p:sp>
            <p:nvSpPr>
              <p:cNvPr id="23846" name="Line 294"/>
              <p:cNvSpPr>
                <a:spLocks noChangeShapeType="1"/>
              </p:cNvSpPr>
              <p:nvPr/>
            </p:nvSpPr>
            <p:spPr bwMode="auto">
              <a:xfrm flipV="1">
                <a:off x="5761" y="3452"/>
                <a:ext cx="8" cy="7"/>
              </a:xfrm>
              <a:prstGeom prst="line">
                <a:avLst/>
              </a:prstGeom>
              <a:noFill/>
              <a:ln w="1588">
                <a:solidFill>
                  <a:srgbClr val="000000"/>
                </a:solidFill>
                <a:round/>
                <a:headEnd/>
                <a:tailEnd/>
              </a:ln>
            </p:spPr>
            <p:txBody>
              <a:bodyPr/>
              <a:lstStyle/>
              <a:p>
                <a:endParaRPr lang="en-GB"/>
              </a:p>
            </p:txBody>
          </p:sp>
          <p:sp>
            <p:nvSpPr>
              <p:cNvPr id="23847" name="Freeform 295"/>
              <p:cNvSpPr>
                <a:spLocks/>
              </p:cNvSpPr>
              <p:nvPr/>
            </p:nvSpPr>
            <p:spPr bwMode="auto">
              <a:xfrm>
                <a:off x="5658" y="3607"/>
                <a:ext cx="125" cy="304"/>
              </a:xfrm>
              <a:custGeom>
                <a:avLst/>
                <a:gdLst/>
                <a:ahLst/>
                <a:cxnLst>
                  <a:cxn ang="0">
                    <a:pos x="444" y="1215"/>
                  </a:cxn>
                  <a:cxn ang="0">
                    <a:pos x="414" y="1185"/>
                  </a:cxn>
                  <a:cxn ang="0">
                    <a:pos x="384" y="1185"/>
                  </a:cxn>
                  <a:cxn ang="0">
                    <a:pos x="384" y="1156"/>
                  </a:cxn>
                  <a:cxn ang="0">
                    <a:pos x="295" y="1066"/>
                  </a:cxn>
                  <a:cxn ang="0">
                    <a:pos x="325" y="1066"/>
                  </a:cxn>
                  <a:cxn ang="0">
                    <a:pos x="325" y="1008"/>
                  </a:cxn>
                  <a:cxn ang="0">
                    <a:pos x="355" y="978"/>
                  </a:cxn>
                  <a:cxn ang="0">
                    <a:pos x="325" y="947"/>
                  </a:cxn>
                  <a:cxn ang="0">
                    <a:pos x="295" y="947"/>
                  </a:cxn>
                  <a:cxn ang="0">
                    <a:pos x="295" y="920"/>
                  </a:cxn>
                  <a:cxn ang="0">
                    <a:pos x="325" y="890"/>
                  </a:cxn>
                  <a:cxn ang="0">
                    <a:pos x="325" y="859"/>
                  </a:cxn>
                  <a:cxn ang="0">
                    <a:pos x="355" y="890"/>
                  </a:cxn>
                  <a:cxn ang="0">
                    <a:pos x="384" y="890"/>
                  </a:cxn>
                  <a:cxn ang="0">
                    <a:pos x="355" y="859"/>
                  </a:cxn>
                  <a:cxn ang="0">
                    <a:pos x="355" y="801"/>
                  </a:cxn>
                  <a:cxn ang="0">
                    <a:pos x="414" y="741"/>
                  </a:cxn>
                  <a:cxn ang="0">
                    <a:pos x="384" y="741"/>
                  </a:cxn>
                  <a:cxn ang="0">
                    <a:pos x="414" y="711"/>
                  </a:cxn>
                  <a:cxn ang="0">
                    <a:pos x="444" y="711"/>
                  </a:cxn>
                  <a:cxn ang="0">
                    <a:pos x="474" y="711"/>
                  </a:cxn>
                  <a:cxn ang="0">
                    <a:pos x="474" y="622"/>
                  </a:cxn>
                  <a:cxn ang="0">
                    <a:pos x="444" y="622"/>
                  </a:cxn>
                  <a:cxn ang="0">
                    <a:pos x="444" y="592"/>
                  </a:cxn>
                  <a:cxn ang="0">
                    <a:pos x="414" y="564"/>
                  </a:cxn>
                  <a:cxn ang="0">
                    <a:pos x="414" y="504"/>
                  </a:cxn>
                  <a:cxn ang="0">
                    <a:pos x="444" y="504"/>
                  </a:cxn>
                  <a:cxn ang="0">
                    <a:pos x="502" y="445"/>
                  </a:cxn>
                  <a:cxn ang="0">
                    <a:pos x="444" y="445"/>
                  </a:cxn>
                  <a:cxn ang="0">
                    <a:pos x="325" y="445"/>
                  </a:cxn>
                  <a:cxn ang="0">
                    <a:pos x="295" y="416"/>
                  </a:cxn>
                  <a:cxn ang="0">
                    <a:pos x="265" y="416"/>
                  </a:cxn>
                  <a:cxn ang="0">
                    <a:pos x="265" y="386"/>
                  </a:cxn>
                  <a:cxn ang="0">
                    <a:pos x="207" y="386"/>
                  </a:cxn>
                  <a:cxn ang="0">
                    <a:pos x="207" y="356"/>
                  </a:cxn>
                  <a:cxn ang="0">
                    <a:pos x="177" y="327"/>
                  </a:cxn>
                  <a:cxn ang="0">
                    <a:pos x="177" y="267"/>
                  </a:cxn>
                  <a:cxn ang="0">
                    <a:pos x="118" y="238"/>
                  </a:cxn>
                  <a:cxn ang="0">
                    <a:pos x="88" y="209"/>
                  </a:cxn>
                  <a:cxn ang="0">
                    <a:pos x="88" y="149"/>
                  </a:cxn>
                  <a:cxn ang="0">
                    <a:pos x="28" y="91"/>
                  </a:cxn>
                  <a:cxn ang="0">
                    <a:pos x="28" y="31"/>
                  </a:cxn>
                  <a:cxn ang="0">
                    <a:pos x="0" y="31"/>
                  </a:cxn>
                  <a:cxn ang="0">
                    <a:pos x="0" y="0"/>
                  </a:cxn>
                </a:cxnLst>
                <a:rect l="0" t="0" r="r" b="b"/>
                <a:pathLst>
                  <a:path w="502" h="1215">
                    <a:moveTo>
                      <a:pt x="444" y="1215"/>
                    </a:moveTo>
                    <a:lnTo>
                      <a:pt x="414" y="1185"/>
                    </a:lnTo>
                    <a:lnTo>
                      <a:pt x="384" y="1185"/>
                    </a:lnTo>
                    <a:lnTo>
                      <a:pt x="384" y="1156"/>
                    </a:lnTo>
                    <a:lnTo>
                      <a:pt x="295" y="1066"/>
                    </a:lnTo>
                    <a:lnTo>
                      <a:pt x="325" y="1066"/>
                    </a:lnTo>
                    <a:lnTo>
                      <a:pt x="325" y="1008"/>
                    </a:lnTo>
                    <a:lnTo>
                      <a:pt x="355" y="978"/>
                    </a:lnTo>
                    <a:lnTo>
                      <a:pt x="325" y="947"/>
                    </a:lnTo>
                    <a:lnTo>
                      <a:pt x="295" y="947"/>
                    </a:lnTo>
                    <a:lnTo>
                      <a:pt x="295" y="920"/>
                    </a:lnTo>
                    <a:lnTo>
                      <a:pt x="325" y="890"/>
                    </a:lnTo>
                    <a:lnTo>
                      <a:pt x="325" y="859"/>
                    </a:lnTo>
                    <a:lnTo>
                      <a:pt x="355" y="890"/>
                    </a:lnTo>
                    <a:lnTo>
                      <a:pt x="384" y="890"/>
                    </a:lnTo>
                    <a:lnTo>
                      <a:pt x="355" y="859"/>
                    </a:lnTo>
                    <a:lnTo>
                      <a:pt x="355" y="801"/>
                    </a:lnTo>
                    <a:lnTo>
                      <a:pt x="414" y="741"/>
                    </a:lnTo>
                    <a:lnTo>
                      <a:pt x="384" y="741"/>
                    </a:lnTo>
                    <a:lnTo>
                      <a:pt x="414" y="711"/>
                    </a:lnTo>
                    <a:lnTo>
                      <a:pt x="444" y="711"/>
                    </a:lnTo>
                    <a:lnTo>
                      <a:pt x="474" y="711"/>
                    </a:lnTo>
                    <a:lnTo>
                      <a:pt x="474" y="622"/>
                    </a:lnTo>
                    <a:lnTo>
                      <a:pt x="444" y="622"/>
                    </a:lnTo>
                    <a:lnTo>
                      <a:pt x="444" y="592"/>
                    </a:lnTo>
                    <a:lnTo>
                      <a:pt x="414" y="564"/>
                    </a:lnTo>
                    <a:lnTo>
                      <a:pt x="414" y="504"/>
                    </a:lnTo>
                    <a:lnTo>
                      <a:pt x="444" y="504"/>
                    </a:lnTo>
                    <a:lnTo>
                      <a:pt x="502" y="445"/>
                    </a:lnTo>
                    <a:lnTo>
                      <a:pt x="444" y="445"/>
                    </a:lnTo>
                    <a:lnTo>
                      <a:pt x="325" y="445"/>
                    </a:lnTo>
                    <a:lnTo>
                      <a:pt x="295" y="416"/>
                    </a:lnTo>
                    <a:lnTo>
                      <a:pt x="265" y="416"/>
                    </a:lnTo>
                    <a:lnTo>
                      <a:pt x="265" y="386"/>
                    </a:lnTo>
                    <a:lnTo>
                      <a:pt x="207" y="386"/>
                    </a:lnTo>
                    <a:lnTo>
                      <a:pt x="207" y="356"/>
                    </a:lnTo>
                    <a:lnTo>
                      <a:pt x="177" y="327"/>
                    </a:lnTo>
                    <a:lnTo>
                      <a:pt x="177" y="267"/>
                    </a:lnTo>
                    <a:lnTo>
                      <a:pt x="118" y="238"/>
                    </a:lnTo>
                    <a:lnTo>
                      <a:pt x="88" y="209"/>
                    </a:lnTo>
                    <a:lnTo>
                      <a:pt x="88" y="149"/>
                    </a:lnTo>
                    <a:lnTo>
                      <a:pt x="28" y="91"/>
                    </a:lnTo>
                    <a:lnTo>
                      <a:pt x="28" y="31"/>
                    </a:lnTo>
                    <a:lnTo>
                      <a:pt x="0" y="31"/>
                    </a:lnTo>
                    <a:lnTo>
                      <a:pt x="0" y="0"/>
                    </a:lnTo>
                  </a:path>
                </a:pathLst>
              </a:custGeom>
              <a:noFill/>
              <a:ln w="1588">
                <a:solidFill>
                  <a:srgbClr val="000000"/>
                </a:solidFill>
                <a:prstDash val="solid"/>
                <a:round/>
                <a:headEnd/>
                <a:tailEnd/>
              </a:ln>
            </p:spPr>
            <p:txBody>
              <a:bodyPr/>
              <a:lstStyle/>
              <a:p>
                <a:endParaRPr lang="en-GB"/>
              </a:p>
            </p:txBody>
          </p:sp>
          <p:sp>
            <p:nvSpPr>
              <p:cNvPr id="23848" name="Freeform 296"/>
              <p:cNvSpPr>
                <a:spLocks/>
              </p:cNvSpPr>
              <p:nvPr/>
            </p:nvSpPr>
            <p:spPr bwMode="auto">
              <a:xfrm>
                <a:off x="3731" y="995"/>
                <a:ext cx="15" cy="15"/>
              </a:xfrm>
              <a:custGeom>
                <a:avLst/>
                <a:gdLst/>
                <a:ahLst/>
                <a:cxnLst>
                  <a:cxn ang="0">
                    <a:pos x="30" y="0"/>
                  </a:cxn>
                  <a:cxn ang="0">
                    <a:pos x="0" y="30"/>
                  </a:cxn>
                  <a:cxn ang="0">
                    <a:pos x="0" y="60"/>
                  </a:cxn>
                  <a:cxn ang="0">
                    <a:pos x="30" y="30"/>
                  </a:cxn>
                  <a:cxn ang="0">
                    <a:pos x="60" y="30"/>
                  </a:cxn>
                  <a:cxn ang="0">
                    <a:pos x="30" y="0"/>
                  </a:cxn>
                </a:cxnLst>
                <a:rect l="0" t="0" r="r" b="b"/>
                <a:pathLst>
                  <a:path w="60" h="60">
                    <a:moveTo>
                      <a:pt x="30" y="0"/>
                    </a:moveTo>
                    <a:lnTo>
                      <a:pt x="0" y="30"/>
                    </a:lnTo>
                    <a:lnTo>
                      <a:pt x="0" y="60"/>
                    </a:lnTo>
                    <a:lnTo>
                      <a:pt x="30" y="30"/>
                    </a:lnTo>
                    <a:lnTo>
                      <a:pt x="60" y="30"/>
                    </a:lnTo>
                    <a:lnTo>
                      <a:pt x="30" y="0"/>
                    </a:lnTo>
                  </a:path>
                </a:pathLst>
              </a:custGeom>
              <a:noFill/>
              <a:ln w="1588">
                <a:solidFill>
                  <a:srgbClr val="000000"/>
                </a:solidFill>
                <a:prstDash val="solid"/>
                <a:round/>
                <a:headEnd/>
                <a:tailEnd/>
              </a:ln>
            </p:spPr>
            <p:txBody>
              <a:bodyPr/>
              <a:lstStyle/>
              <a:p>
                <a:endParaRPr lang="en-GB"/>
              </a:p>
            </p:txBody>
          </p:sp>
          <p:sp>
            <p:nvSpPr>
              <p:cNvPr id="23849" name="Freeform 297"/>
              <p:cNvSpPr>
                <a:spLocks/>
              </p:cNvSpPr>
              <p:nvPr/>
            </p:nvSpPr>
            <p:spPr bwMode="auto">
              <a:xfrm>
                <a:off x="3739" y="973"/>
                <a:ext cx="29" cy="37"/>
              </a:xfrm>
              <a:custGeom>
                <a:avLst/>
                <a:gdLst/>
                <a:ahLst/>
                <a:cxnLst>
                  <a:cxn ang="0">
                    <a:pos x="0" y="88"/>
                  </a:cxn>
                  <a:cxn ang="0">
                    <a:pos x="0" y="58"/>
                  </a:cxn>
                  <a:cxn ang="0">
                    <a:pos x="30" y="30"/>
                  </a:cxn>
                  <a:cxn ang="0">
                    <a:pos x="30" y="58"/>
                  </a:cxn>
                  <a:cxn ang="0">
                    <a:pos x="61" y="30"/>
                  </a:cxn>
                  <a:cxn ang="0">
                    <a:pos x="88" y="30"/>
                  </a:cxn>
                  <a:cxn ang="0">
                    <a:pos x="88" y="0"/>
                  </a:cxn>
                  <a:cxn ang="0">
                    <a:pos x="118" y="30"/>
                  </a:cxn>
                  <a:cxn ang="0">
                    <a:pos x="118" y="148"/>
                  </a:cxn>
                </a:cxnLst>
                <a:rect l="0" t="0" r="r" b="b"/>
                <a:pathLst>
                  <a:path w="118" h="148">
                    <a:moveTo>
                      <a:pt x="0" y="88"/>
                    </a:moveTo>
                    <a:lnTo>
                      <a:pt x="0" y="58"/>
                    </a:lnTo>
                    <a:lnTo>
                      <a:pt x="30" y="30"/>
                    </a:lnTo>
                    <a:lnTo>
                      <a:pt x="30" y="58"/>
                    </a:lnTo>
                    <a:lnTo>
                      <a:pt x="61" y="30"/>
                    </a:lnTo>
                    <a:lnTo>
                      <a:pt x="88" y="30"/>
                    </a:lnTo>
                    <a:lnTo>
                      <a:pt x="88" y="0"/>
                    </a:lnTo>
                    <a:lnTo>
                      <a:pt x="118" y="30"/>
                    </a:lnTo>
                    <a:lnTo>
                      <a:pt x="118" y="148"/>
                    </a:lnTo>
                  </a:path>
                </a:pathLst>
              </a:custGeom>
              <a:noFill/>
              <a:ln w="1588">
                <a:solidFill>
                  <a:srgbClr val="000000"/>
                </a:solidFill>
                <a:prstDash val="solid"/>
                <a:round/>
                <a:headEnd/>
                <a:tailEnd/>
              </a:ln>
            </p:spPr>
            <p:txBody>
              <a:bodyPr/>
              <a:lstStyle/>
              <a:p>
                <a:endParaRPr lang="en-GB"/>
              </a:p>
            </p:txBody>
          </p:sp>
          <p:sp>
            <p:nvSpPr>
              <p:cNvPr id="23850" name="Freeform 298"/>
              <p:cNvSpPr>
                <a:spLocks/>
              </p:cNvSpPr>
              <p:nvPr/>
            </p:nvSpPr>
            <p:spPr bwMode="auto">
              <a:xfrm>
                <a:off x="3687" y="965"/>
                <a:ext cx="52" cy="30"/>
              </a:xfrm>
              <a:custGeom>
                <a:avLst/>
                <a:gdLst/>
                <a:ahLst/>
                <a:cxnLst>
                  <a:cxn ang="0">
                    <a:pos x="0" y="61"/>
                  </a:cxn>
                  <a:cxn ang="0">
                    <a:pos x="0" y="31"/>
                  </a:cxn>
                  <a:cxn ang="0">
                    <a:pos x="30" y="0"/>
                  </a:cxn>
                  <a:cxn ang="0">
                    <a:pos x="88" y="0"/>
                  </a:cxn>
                  <a:cxn ang="0">
                    <a:pos x="118" y="31"/>
                  </a:cxn>
                  <a:cxn ang="0">
                    <a:pos x="118" y="0"/>
                  </a:cxn>
                  <a:cxn ang="0">
                    <a:pos x="148" y="31"/>
                  </a:cxn>
                  <a:cxn ang="0">
                    <a:pos x="88" y="89"/>
                  </a:cxn>
                  <a:cxn ang="0">
                    <a:pos x="148" y="89"/>
                  </a:cxn>
                  <a:cxn ang="0">
                    <a:pos x="177" y="61"/>
                  </a:cxn>
                  <a:cxn ang="0">
                    <a:pos x="177" y="89"/>
                  </a:cxn>
                  <a:cxn ang="0">
                    <a:pos x="207" y="119"/>
                  </a:cxn>
                </a:cxnLst>
                <a:rect l="0" t="0" r="r" b="b"/>
                <a:pathLst>
                  <a:path w="207" h="119">
                    <a:moveTo>
                      <a:pt x="0" y="61"/>
                    </a:moveTo>
                    <a:lnTo>
                      <a:pt x="0" y="31"/>
                    </a:lnTo>
                    <a:lnTo>
                      <a:pt x="30" y="0"/>
                    </a:lnTo>
                    <a:lnTo>
                      <a:pt x="88" y="0"/>
                    </a:lnTo>
                    <a:lnTo>
                      <a:pt x="118" y="31"/>
                    </a:lnTo>
                    <a:lnTo>
                      <a:pt x="118" y="0"/>
                    </a:lnTo>
                    <a:lnTo>
                      <a:pt x="148" y="31"/>
                    </a:lnTo>
                    <a:lnTo>
                      <a:pt x="88" y="89"/>
                    </a:lnTo>
                    <a:lnTo>
                      <a:pt x="148" y="89"/>
                    </a:lnTo>
                    <a:lnTo>
                      <a:pt x="177" y="61"/>
                    </a:lnTo>
                    <a:lnTo>
                      <a:pt x="177" y="89"/>
                    </a:lnTo>
                    <a:lnTo>
                      <a:pt x="207" y="119"/>
                    </a:lnTo>
                  </a:path>
                </a:pathLst>
              </a:custGeom>
              <a:noFill/>
              <a:ln w="1588">
                <a:solidFill>
                  <a:srgbClr val="000000"/>
                </a:solidFill>
                <a:prstDash val="solid"/>
                <a:round/>
                <a:headEnd/>
                <a:tailEnd/>
              </a:ln>
            </p:spPr>
            <p:txBody>
              <a:bodyPr/>
              <a:lstStyle/>
              <a:p>
                <a:endParaRPr lang="en-GB"/>
              </a:p>
            </p:txBody>
          </p:sp>
          <p:sp>
            <p:nvSpPr>
              <p:cNvPr id="23851" name="Freeform 299"/>
              <p:cNvSpPr>
                <a:spLocks/>
              </p:cNvSpPr>
              <p:nvPr/>
            </p:nvSpPr>
            <p:spPr bwMode="auto">
              <a:xfrm>
                <a:off x="3768" y="965"/>
                <a:ext cx="82" cy="45"/>
              </a:xfrm>
              <a:custGeom>
                <a:avLst/>
                <a:gdLst/>
                <a:ahLst/>
                <a:cxnLst>
                  <a:cxn ang="0">
                    <a:pos x="0" y="179"/>
                  </a:cxn>
                  <a:cxn ang="0">
                    <a:pos x="31" y="149"/>
                  </a:cxn>
                  <a:cxn ang="0">
                    <a:pos x="61" y="149"/>
                  </a:cxn>
                  <a:cxn ang="0">
                    <a:pos x="61" y="119"/>
                  </a:cxn>
                  <a:cxn ang="0">
                    <a:pos x="119" y="61"/>
                  </a:cxn>
                  <a:cxn ang="0">
                    <a:pos x="150" y="89"/>
                  </a:cxn>
                  <a:cxn ang="0">
                    <a:pos x="150" y="61"/>
                  </a:cxn>
                  <a:cxn ang="0">
                    <a:pos x="207" y="61"/>
                  </a:cxn>
                  <a:cxn ang="0">
                    <a:pos x="179" y="31"/>
                  </a:cxn>
                  <a:cxn ang="0">
                    <a:pos x="238" y="0"/>
                  </a:cxn>
                  <a:cxn ang="0">
                    <a:pos x="238" y="31"/>
                  </a:cxn>
                  <a:cxn ang="0">
                    <a:pos x="268" y="61"/>
                  </a:cxn>
                  <a:cxn ang="0">
                    <a:pos x="326" y="61"/>
                  </a:cxn>
                </a:cxnLst>
                <a:rect l="0" t="0" r="r" b="b"/>
                <a:pathLst>
                  <a:path w="326" h="179">
                    <a:moveTo>
                      <a:pt x="0" y="179"/>
                    </a:moveTo>
                    <a:lnTo>
                      <a:pt x="31" y="149"/>
                    </a:lnTo>
                    <a:lnTo>
                      <a:pt x="61" y="149"/>
                    </a:lnTo>
                    <a:lnTo>
                      <a:pt x="61" y="119"/>
                    </a:lnTo>
                    <a:lnTo>
                      <a:pt x="119" y="61"/>
                    </a:lnTo>
                    <a:lnTo>
                      <a:pt x="150" y="89"/>
                    </a:lnTo>
                    <a:lnTo>
                      <a:pt x="150" y="61"/>
                    </a:lnTo>
                    <a:lnTo>
                      <a:pt x="207" y="61"/>
                    </a:lnTo>
                    <a:lnTo>
                      <a:pt x="179" y="31"/>
                    </a:lnTo>
                    <a:lnTo>
                      <a:pt x="238" y="0"/>
                    </a:lnTo>
                    <a:lnTo>
                      <a:pt x="238" y="31"/>
                    </a:lnTo>
                    <a:lnTo>
                      <a:pt x="268" y="61"/>
                    </a:lnTo>
                    <a:lnTo>
                      <a:pt x="326" y="61"/>
                    </a:lnTo>
                  </a:path>
                </a:pathLst>
              </a:custGeom>
              <a:noFill/>
              <a:ln w="1588">
                <a:solidFill>
                  <a:srgbClr val="000000"/>
                </a:solidFill>
                <a:prstDash val="solid"/>
                <a:round/>
                <a:headEnd/>
                <a:tailEnd/>
              </a:ln>
            </p:spPr>
            <p:txBody>
              <a:bodyPr/>
              <a:lstStyle/>
              <a:p>
                <a:endParaRPr lang="en-GB"/>
              </a:p>
            </p:txBody>
          </p:sp>
          <p:sp>
            <p:nvSpPr>
              <p:cNvPr id="23852" name="Freeform 300"/>
              <p:cNvSpPr>
                <a:spLocks/>
              </p:cNvSpPr>
              <p:nvPr/>
            </p:nvSpPr>
            <p:spPr bwMode="auto">
              <a:xfrm>
                <a:off x="3687" y="980"/>
                <a:ext cx="15" cy="30"/>
              </a:xfrm>
              <a:custGeom>
                <a:avLst/>
                <a:gdLst/>
                <a:ahLst/>
                <a:cxnLst>
                  <a:cxn ang="0">
                    <a:pos x="0" y="0"/>
                  </a:cxn>
                  <a:cxn ang="0">
                    <a:pos x="30" y="28"/>
                  </a:cxn>
                  <a:cxn ang="0">
                    <a:pos x="0" y="58"/>
                  </a:cxn>
                  <a:cxn ang="0">
                    <a:pos x="0" y="88"/>
                  </a:cxn>
                  <a:cxn ang="0">
                    <a:pos x="30" y="118"/>
                  </a:cxn>
                  <a:cxn ang="0">
                    <a:pos x="59" y="88"/>
                  </a:cxn>
                  <a:cxn ang="0">
                    <a:pos x="30" y="88"/>
                  </a:cxn>
                  <a:cxn ang="0">
                    <a:pos x="30" y="58"/>
                  </a:cxn>
                  <a:cxn ang="0">
                    <a:pos x="59" y="28"/>
                  </a:cxn>
                  <a:cxn ang="0">
                    <a:pos x="30" y="0"/>
                  </a:cxn>
                  <a:cxn ang="0">
                    <a:pos x="0" y="0"/>
                  </a:cxn>
                </a:cxnLst>
                <a:rect l="0" t="0" r="r" b="b"/>
                <a:pathLst>
                  <a:path w="59" h="118">
                    <a:moveTo>
                      <a:pt x="0" y="0"/>
                    </a:moveTo>
                    <a:lnTo>
                      <a:pt x="30" y="28"/>
                    </a:lnTo>
                    <a:lnTo>
                      <a:pt x="0" y="58"/>
                    </a:lnTo>
                    <a:lnTo>
                      <a:pt x="0" y="88"/>
                    </a:lnTo>
                    <a:lnTo>
                      <a:pt x="30" y="118"/>
                    </a:lnTo>
                    <a:lnTo>
                      <a:pt x="59" y="88"/>
                    </a:lnTo>
                    <a:lnTo>
                      <a:pt x="30" y="88"/>
                    </a:lnTo>
                    <a:lnTo>
                      <a:pt x="30" y="58"/>
                    </a:lnTo>
                    <a:lnTo>
                      <a:pt x="59" y="28"/>
                    </a:lnTo>
                    <a:lnTo>
                      <a:pt x="30" y="0"/>
                    </a:lnTo>
                    <a:lnTo>
                      <a:pt x="0" y="0"/>
                    </a:lnTo>
                  </a:path>
                </a:pathLst>
              </a:custGeom>
              <a:noFill/>
              <a:ln w="1588">
                <a:solidFill>
                  <a:srgbClr val="000000"/>
                </a:solidFill>
                <a:prstDash val="solid"/>
                <a:round/>
                <a:headEnd/>
                <a:tailEnd/>
              </a:ln>
            </p:spPr>
            <p:txBody>
              <a:bodyPr/>
              <a:lstStyle/>
              <a:p>
                <a:endParaRPr lang="en-GB"/>
              </a:p>
            </p:txBody>
          </p:sp>
          <p:sp>
            <p:nvSpPr>
              <p:cNvPr id="23853" name="Freeform 301"/>
              <p:cNvSpPr>
                <a:spLocks/>
              </p:cNvSpPr>
              <p:nvPr/>
            </p:nvSpPr>
            <p:spPr bwMode="auto">
              <a:xfrm>
                <a:off x="3642" y="980"/>
                <a:ext cx="45" cy="44"/>
              </a:xfrm>
              <a:custGeom>
                <a:avLst/>
                <a:gdLst/>
                <a:ahLst/>
                <a:cxnLst>
                  <a:cxn ang="0">
                    <a:pos x="0" y="177"/>
                  </a:cxn>
                  <a:cxn ang="0">
                    <a:pos x="30" y="146"/>
                  </a:cxn>
                  <a:cxn ang="0">
                    <a:pos x="30" y="118"/>
                  </a:cxn>
                  <a:cxn ang="0">
                    <a:pos x="59" y="118"/>
                  </a:cxn>
                  <a:cxn ang="0">
                    <a:pos x="118" y="177"/>
                  </a:cxn>
                  <a:cxn ang="0">
                    <a:pos x="118" y="146"/>
                  </a:cxn>
                  <a:cxn ang="0">
                    <a:pos x="148" y="146"/>
                  </a:cxn>
                  <a:cxn ang="0">
                    <a:pos x="118" y="118"/>
                  </a:cxn>
                  <a:cxn ang="0">
                    <a:pos x="118" y="88"/>
                  </a:cxn>
                  <a:cxn ang="0">
                    <a:pos x="59" y="88"/>
                  </a:cxn>
                  <a:cxn ang="0">
                    <a:pos x="118" y="28"/>
                  </a:cxn>
                  <a:cxn ang="0">
                    <a:pos x="148" y="58"/>
                  </a:cxn>
                  <a:cxn ang="0">
                    <a:pos x="148" y="0"/>
                  </a:cxn>
                  <a:cxn ang="0">
                    <a:pos x="178" y="0"/>
                  </a:cxn>
                </a:cxnLst>
                <a:rect l="0" t="0" r="r" b="b"/>
                <a:pathLst>
                  <a:path w="178" h="177">
                    <a:moveTo>
                      <a:pt x="0" y="177"/>
                    </a:moveTo>
                    <a:lnTo>
                      <a:pt x="30" y="146"/>
                    </a:lnTo>
                    <a:lnTo>
                      <a:pt x="30" y="118"/>
                    </a:lnTo>
                    <a:lnTo>
                      <a:pt x="59" y="118"/>
                    </a:lnTo>
                    <a:lnTo>
                      <a:pt x="118" y="177"/>
                    </a:lnTo>
                    <a:lnTo>
                      <a:pt x="118" y="146"/>
                    </a:lnTo>
                    <a:lnTo>
                      <a:pt x="148" y="146"/>
                    </a:lnTo>
                    <a:lnTo>
                      <a:pt x="118" y="118"/>
                    </a:lnTo>
                    <a:lnTo>
                      <a:pt x="118" y="88"/>
                    </a:lnTo>
                    <a:lnTo>
                      <a:pt x="59" y="88"/>
                    </a:lnTo>
                    <a:lnTo>
                      <a:pt x="118" y="28"/>
                    </a:lnTo>
                    <a:lnTo>
                      <a:pt x="148" y="58"/>
                    </a:lnTo>
                    <a:lnTo>
                      <a:pt x="148" y="0"/>
                    </a:lnTo>
                    <a:lnTo>
                      <a:pt x="178" y="0"/>
                    </a:lnTo>
                  </a:path>
                </a:pathLst>
              </a:custGeom>
              <a:noFill/>
              <a:ln w="1588">
                <a:solidFill>
                  <a:srgbClr val="000000"/>
                </a:solidFill>
                <a:prstDash val="solid"/>
                <a:round/>
                <a:headEnd/>
                <a:tailEnd/>
              </a:ln>
            </p:spPr>
            <p:txBody>
              <a:bodyPr/>
              <a:lstStyle/>
              <a:p>
                <a:endParaRPr lang="en-GB"/>
              </a:p>
            </p:txBody>
          </p:sp>
          <p:sp>
            <p:nvSpPr>
              <p:cNvPr id="23854" name="Freeform 302"/>
              <p:cNvSpPr>
                <a:spLocks/>
              </p:cNvSpPr>
              <p:nvPr/>
            </p:nvSpPr>
            <p:spPr bwMode="auto">
              <a:xfrm>
                <a:off x="3717" y="1017"/>
                <a:ext cx="7" cy="7"/>
              </a:xfrm>
              <a:custGeom>
                <a:avLst/>
                <a:gdLst/>
                <a:ahLst/>
                <a:cxnLst>
                  <a:cxn ang="0">
                    <a:pos x="0" y="31"/>
                  </a:cxn>
                  <a:cxn ang="0">
                    <a:pos x="30" y="31"/>
                  </a:cxn>
                  <a:cxn ang="0">
                    <a:pos x="0" y="0"/>
                  </a:cxn>
                  <a:cxn ang="0">
                    <a:pos x="0" y="31"/>
                  </a:cxn>
                </a:cxnLst>
                <a:rect l="0" t="0" r="r" b="b"/>
                <a:pathLst>
                  <a:path w="30" h="31">
                    <a:moveTo>
                      <a:pt x="0" y="31"/>
                    </a:moveTo>
                    <a:lnTo>
                      <a:pt x="30" y="31"/>
                    </a:lnTo>
                    <a:lnTo>
                      <a:pt x="0" y="0"/>
                    </a:lnTo>
                    <a:lnTo>
                      <a:pt x="0" y="31"/>
                    </a:lnTo>
                  </a:path>
                </a:pathLst>
              </a:custGeom>
              <a:noFill/>
              <a:ln w="1588">
                <a:solidFill>
                  <a:srgbClr val="000000"/>
                </a:solidFill>
                <a:prstDash val="solid"/>
                <a:round/>
                <a:headEnd/>
                <a:tailEnd/>
              </a:ln>
            </p:spPr>
            <p:txBody>
              <a:bodyPr/>
              <a:lstStyle/>
              <a:p>
                <a:endParaRPr lang="en-GB"/>
              </a:p>
            </p:txBody>
          </p:sp>
          <p:sp>
            <p:nvSpPr>
              <p:cNvPr id="23855" name="Freeform 303"/>
              <p:cNvSpPr>
                <a:spLocks/>
              </p:cNvSpPr>
              <p:nvPr/>
            </p:nvSpPr>
            <p:spPr bwMode="auto">
              <a:xfrm>
                <a:off x="3487" y="1002"/>
                <a:ext cx="155" cy="89"/>
              </a:xfrm>
              <a:custGeom>
                <a:avLst/>
                <a:gdLst/>
                <a:ahLst/>
                <a:cxnLst>
                  <a:cxn ang="0">
                    <a:pos x="294" y="325"/>
                  </a:cxn>
                  <a:cxn ang="0">
                    <a:pos x="237" y="325"/>
                  </a:cxn>
                  <a:cxn ang="0">
                    <a:pos x="237" y="295"/>
                  </a:cxn>
                  <a:cxn ang="0">
                    <a:pos x="176" y="355"/>
                  </a:cxn>
                  <a:cxn ang="0">
                    <a:pos x="176" y="295"/>
                  </a:cxn>
                  <a:cxn ang="0">
                    <a:pos x="118" y="355"/>
                  </a:cxn>
                  <a:cxn ang="0">
                    <a:pos x="57" y="355"/>
                  </a:cxn>
                  <a:cxn ang="0">
                    <a:pos x="87" y="325"/>
                  </a:cxn>
                  <a:cxn ang="0">
                    <a:pos x="57" y="325"/>
                  </a:cxn>
                  <a:cxn ang="0">
                    <a:pos x="27" y="355"/>
                  </a:cxn>
                  <a:cxn ang="0">
                    <a:pos x="0" y="355"/>
                  </a:cxn>
                  <a:cxn ang="0">
                    <a:pos x="0" y="325"/>
                  </a:cxn>
                  <a:cxn ang="0">
                    <a:pos x="27" y="325"/>
                  </a:cxn>
                  <a:cxn ang="0">
                    <a:pos x="27" y="295"/>
                  </a:cxn>
                  <a:cxn ang="0">
                    <a:pos x="57" y="295"/>
                  </a:cxn>
                  <a:cxn ang="0">
                    <a:pos x="87" y="267"/>
                  </a:cxn>
                  <a:cxn ang="0">
                    <a:pos x="57" y="237"/>
                  </a:cxn>
                  <a:cxn ang="0">
                    <a:pos x="87" y="237"/>
                  </a:cxn>
                  <a:cxn ang="0">
                    <a:pos x="118" y="207"/>
                  </a:cxn>
                  <a:cxn ang="0">
                    <a:pos x="118" y="177"/>
                  </a:cxn>
                  <a:cxn ang="0">
                    <a:pos x="176" y="177"/>
                  </a:cxn>
                  <a:cxn ang="0">
                    <a:pos x="176" y="237"/>
                  </a:cxn>
                  <a:cxn ang="0">
                    <a:pos x="146" y="267"/>
                  </a:cxn>
                  <a:cxn ang="0">
                    <a:pos x="146" y="295"/>
                  </a:cxn>
                  <a:cxn ang="0">
                    <a:pos x="207" y="237"/>
                  </a:cxn>
                  <a:cxn ang="0">
                    <a:pos x="237" y="237"/>
                  </a:cxn>
                  <a:cxn ang="0">
                    <a:pos x="237" y="207"/>
                  </a:cxn>
                  <a:cxn ang="0">
                    <a:pos x="325" y="207"/>
                  </a:cxn>
                  <a:cxn ang="0">
                    <a:pos x="325" y="267"/>
                  </a:cxn>
                  <a:cxn ang="0">
                    <a:pos x="383" y="267"/>
                  </a:cxn>
                  <a:cxn ang="0">
                    <a:pos x="414" y="237"/>
                  </a:cxn>
                  <a:cxn ang="0">
                    <a:pos x="383" y="237"/>
                  </a:cxn>
                  <a:cxn ang="0">
                    <a:pos x="414" y="207"/>
                  </a:cxn>
                  <a:cxn ang="0">
                    <a:pos x="444" y="207"/>
                  </a:cxn>
                  <a:cxn ang="0">
                    <a:pos x="444" y="237"/>
                  </a:cxn>
                  <a:cxn ang="0">
                    <a:pos x="473" y="237"/>
                  </a:cxn>
                  <a:cxn ang="0">
                    <a:pos x="501" y="207"/>
                  </a:cxn>
                  <a:cxn ang="0">
                    <a:pos x="562" y="237"/>
                  </a:cxn>
                  <a:cxn ang="0">
                    <a:pos x="532" y="207"/>
                  </a:cxn>
                  <a:cxn ang="0">
                    <a:pos x="562" y="207"/>
                  </a:cxn>
                  <a:cxn ang="0">
                    <a:pos x="532" y="177"/>
                  </a:cxn>
                  <a:cxn ang="0">
                    <a:pos x="532" y="148"/>
                  </a:cxn>
                  <a:cxn ang="0">
                    <a:pos x="562" y="148"/>
                  </a:cxn>
                  <a:cxn ang="0">
                    <a:pos x="592" y="119"/>
                  </a:cxn>
                  <a:cxn ang="0">
                    <a:pos x="473" y="119"/>
                  </a:cxn>
                  <a:cxn ang="0">
                    <a:pos x="444" y="148"/>
                  </a:cxn>
                  <a:cxn ang="0">
                    <a:pos x="414" y="148"/>
                  </a:cxn>
                  <a:cxn ang="0">
                    <a:pos x="383" y="119"/>
                  </a:cxn>
                  <a:cxn ang="0">
                    <a:pos x="444" y="119"/>
                  </a:cxn>
                  <a:cxn ang="0">
                    <a:pos x="414" y="89"/>
                  </a:cxn>
                  <a:cxn ang="0">
                    <a:pos x="414" y="58"/>
                  </a:cxn>
                  <a:cxn ang="0">
                    <a:pos x="473" y="58"/>
                  </a:cxn>
                  <a:cxn ang="0">
                    <a:pos x="473" y="30"/>
                  </a:cxn>
                  <a:cxn ang="0">
                    <a:pos x="444" y="30"/>
                  </a:cxn>
                  <a:cxn ang="0">
                    <a:pos x="473" y="0"/>
                  </a:cxn>
                  <a:cxn ang="0">
                    <a:pos x="501" y="30"/>
                  </a:cxn>
                  <a:cxn ang="0">
                    <a:pos x="532" y="30"/>
                  </a:cxn>
                  <a:cxn ang="0">
                    <a:pos x="532" y="0"/>
                  </a:cxn>
                  <a:cxn ang="0">
                    <a:pos x="592" y="30"/>
                  </a:cxn>
                  <a:cxn ang="0">
                    <a:pos x="621" y="30"/>
                  </a:cxn>
                  <a:cxn ang="0">
                    <a:pos x="621" y="89"/>
                  </a:cxn>
                </a:cxnLst>
                <a:rect l="0" t="0" r="r" b="b"/>
                <a:pathLst>
                  <a:path w="621" h="355">
                    <a:moveTo>
                      <a:pt x="294" y="325"/>
                    </a:moveTo>
                    <a:lnTo>
                      <a:pt x="237" y="325"/>
                    </a:lnTo>
                    <a:lnTo>
                      <a:pt x="237" y="295"/>
                    </a:lnTo>
                    <a:lnTo>
                      <a:pt x="176" y="355"/>
                    </a:lnTo>
                    <a:lnTo>
                      <a:pt x="176" y="295"/>
                    </a:lnTo>
                    <a:lnTo>
                      <a:pt x="118" y="355"/>
                    </a:lnTo>
                    <a:lnTo>
                      <a:pt x="57" y="355"/>
                    </a:lnTo>
                    <a:lnTo>
                      <a:pt x="87" y="325"/>
                    </a:lnTo>
                    <a:lnTo>
                      <a:pt x="57" y="325"/>
                    </a:lnTo>
                    <a:lnTo>
                      <a:pt x="27" y="355"/>
                    </a:lnTo>
                    <a:lnTo>
                      <a:pt x="0" y="355"/>
                    </a:lnTo>
                    <a:lnTo>
                      <a:pt x="0" y="325"/>
                    </a:lnTo>
                    <a:lnTo>
                      <a:pt x="27" y="325"/>
                    </a:lnTo>
                    <a:lnTo>
                      <a:pt x="27" y="295"/>
                    </a:lnTo>
                    <a:lnTo>
                      <a:pt x="57" y="295"/>
                    </a:lnTo>
                    <a:lnTo>
                      <a:pt x="87" y="267"/>
                    </a:lnTo>
                    <a:lnTo>
                      <a:pt x="57" y="237"/>
                    </a:lnTo>
                    <a:lnTo>
                      <a:pt x="87" y="237"/>
                    </a:lnTo>
                    <a:lnTo>
                      <a:pt x="118" y="207"/>
                    </a:lnTo>
                    <a:lnTo>
                      <a:pt x="118" y="177"/>
                    </a:lnTo>
                    <a:lnTo>
                      <a:pt x="176" y="177"/>
                    </a:lnTo>
                    <a:lnTo>
                      <a:pt x="176" y="237"/>
                    </a:lnTo>
                    <a:lnTo>
                      <a:pt x="146" y="267"/>
                    </a:lnTo>
                    <a:lnTo>
                      <a:pt x="146" y="295"/>
                    </a:lnTo>
                    <a:lnTo>
                      <a:pt x="207" y="237"/>
                    </a:lnTo>
                    <a:lnTo>
                      <a:pt x="237" y="237"/>
                    </a:lnTo>
                    <a:lnTo>
                      <a:pt x="237" y="207"/>
                    </a:lnTo>
                    <a:lnTo>
                      <a:pt x="325" y="207"/>
                    </a:lnTo>
                    <a:lnTo>
                      <a:pt x="325" y="267"/>
                    </a:lnTo>
                    <a:lnTo>
                      <a:pt x="383" y="267"/>
                    </a:lnTo>
                    <a:lnTo>
                      <a:pt x="414" y="237"/>
                    </a:lnTo>
                    <a:lnTo>
                      <a:pt x="383" y="237"/>
                    </a:lnTo>
                    <a:lnTo>
                      <a:pt x="414" y="207"/>
                    </a:lnTo>
                    <a:lnTo>
                      <a:pt x="444" y="207"/>
                    </a:lnTo>
                    <a:lnTo>
                      <a:pt x="444" y="237"/>
                    </a:lnTo>
                    <a:lnTo>
                      <a:pt x="473" y="237"/>
                    </a:lnTo>
                    <a:lnTo>
                      <a:pt x="501" y="207"/>
                    </a:lnTo>
                    <a:lnTo>
                      <a:pt x="562" y="237"/>
                    </a:lnTo>
                    <a:lnTo>
                      <a:pt x="532" y="207"/>
                    </a:lnTo>
                    <a:lnTo>
                      <a:pt x="562" y="207"/>
                    </a:lnTo>
                    <a:lnTo>
                      <a:pt x="532" y="177"/>
                    </a:lnTo>
                    <a:lnTo>
                      <a:pt x="532" y="148"/>
                    </a:lnTo>
                    <a:lnTo>
                      <a:pt x="562" y="148"/>
                    </a:lnTo>
                    <a:lnTo>
                      <a:pt x="592" y="119"/>
                    </a:lnTo>
                    <a:lnTo>
                      <a:pt x="473" y="119"/>
                    </a:lnTo>
                    <a:lnTo>
                      <a:pt x="444" y="148"/>
                    </a:lnTo>
                    <a:lnTo>
                      <a:pt x="414" y="148"/>
                    </a:lnTo>
                    <a:lnTo>
                      <a:pt x="383" y="119"/>
                    </a:lnTo>
                    <a:lnTo>
                      <a:pt x="444" y="119"/>
                    </a:lnTo>
                    <a:lnTo>
                      <a:pt x="414" y="89"/>
                    </a:lnTo>
                    <a:lnTo>
                      <a:pt x="414" y="58"/>
                    </a:lnTo>
                    <a:lnTo>
                      <a:pt x="473" y="58"/>
                    </a:lnTo>
                    <a:lnTo>
                      <a:pt x="473" y="30"/>
                    </a:lnTo>
                    <a:lnTo>
                      <a:pt x="444" y="30"/>
                    </a:lnTo>
                    <a:lnTo>
                      <a:pt x="473" y="0"/>
                    </a:lnTo>
                    <a:lnTo>
                      <a:pt x="501" y="30"/>
                    </a:lnTo>
                    <a:lnTo>
                      <a:pt x="532" y="30"/>
                    </a:lnTo>
                    <a:lnTo>
                      <a:pt x="532" y="0"/>
                    </a:lnTo>
                    <a:lnTo>
                      <a:pt x="592" y="30"/>
                    </a:lnTo>
                    <a:lnTo>
                      <a:pt x="621" y="30"/>
                    </a:lnTo>
                    <a:lnTo>
                      <a:pt x="621" y="89"/>
                    </a:lnTo>
                  </a:path>
                </a:pathLst>
              </a:custGeom>
              <a:noFill/>
              <a:ln w="1588">
                <a:solidFill>
                  <a:srgbClr val="000000"/>
                </a:solidFill>
                <a:prstDash val="solid"/>
                <a:round/>
                <a:headEnd/>
                <a:tailEnd/>
              </a:ln>
            </p:spPr>
            <p:txBody>
              <a:bodyPr/>
              <a:lstStyle/>
              <a:p>
                <a:endParaRPr lang="en-GB"/>
              </a:p>
            </p:txBody>
          </p:sp>
          <p:sp>
            <p:nvSpPr>
              <p:cNvPr id="23856" name="Freeform 304"/>
              <p:cNvSpPr>
                <a:spLocks/>
              </p:cNvSpPr>
              <p:nvPr/>
            </p:nvSpPr>
            <p:spPr bwMode="auto">
              <a:xfrm>
                <a:off x="3635" y="1024"/>
                <a:ext cx="15" cy="8"/>
              </a:xfrm>
              <a:custGeom>
                <a:avLst/>
                <a:gdLst/>
                <a:ahLst/>
                <a:cxnLst>
                  <a:cxn ang="0">
                    <a:pos x="29" y="0"/>
                  </a:cxn>
                  <a:cxn ang="0">
                    <a:pos x="0" y="0"/>
                  </a:cxn>
                  <a:cxn ang="0">
                    <a:pos x="29" y="30"/>
                  </a:cxn>
                  <a:cxn ang="0">
                    <a:pos x="59" y="30"/>
                  </a:cxn>
                  <a:cxn ang="0">
                    <a:pos x="29" y="0"/>
                  </a:cxn>
                </a:cxnLst>
                <a:rect l="0" t="0" r="r" b="b"/>
                <a:pathLst>
                  <a:path w="59" h="30">
                    <a:moveTo>
                      <a:pt x="29" y="0"/>
                    </a:moveTo>
                    <a:lnTo>
                      <a:pt x="0" y="0"/>
                    </a:lnTo>
                    <a:lnTo>
                      <a:pt x="29" y="30"/>
                    </a:lnTo>
                    <a:lnTo>
                      <a:pt x="59" y="30"/>
                    </a:lnTo>
                    <a:lnTo>
                      <a:pt x="29" y="0"/>
                    </a:lnTo>
                  </a:path>
                </a:pathLst>
              </a:custGeom>
              <a:noFill/>
              <a:ln w="1588">
                <a:solidFill>
                  <a:srgbClr val="000000"/>
                </a:solidFill>
                <a:prstDash val="solid"/>
                <a:round/>
                <a:headEnd/>
                <a:tailEnd/>
              </a:ln>
            </p:spPr>
            <p:txBody>
              <a:bodyPr/>
              <a:lstStyle/>
              <a:p>
                <a:endParaRPr lang="en-GB"/>
              </a:p>
            </p:txBody>
          </p:sp>
          <p:sp>
            <p:nvSpPr>
              <p:cNvPr id="23857" name="Freeform 305"/>
              <p:cNvSpPr>
                <a:spLocks/>
              </p:cNvSpPr>
              <p:nvPr/>
            </p:nvSpPr>
            <p:spPr bwMode="auto">
              <a:xfrm>
                <a:off x="3280" y="1039"/>
                <a:ext cx="510" cy="770"/>
              </a:xfrm>
              <a:custGeom>
                <a:avLst/>
                <a:gdLst/>
                <a:ahLst/>
                <a:cxnLst>
                  <a:cxn ang="0">
                    <a:pos x="1924" y="0"/>
                  </a:cxn>
                  <a:cxn ang="0">
                    <a:pos x="1985" y="59"/>
                  </a:cxn>
                  <a:cxn ang="0">
                    <a:pos x="1897" y="147"/>
                  </a:cxn>
                  <a:cxn ang="0">
                    <a:pos x="1954" y="177"/>
                  </a:cxn>
                  <a:cxn ang="0">
                    <a:pos x="1897" y="207"/>
                  </a:cxn>
                  <a:cxn ang="0">
                    <a:pos x="1510" y="147"/>
                  </a:cxn>
                  <a:cxn ang="0">
                    <a:pos x="1481" y="296"/>
                  </a:cxn>
                  <a:cxn ang="0">
                    <a:pos x="1362" y="266"/>
                  </a:cxn>
                  <a:cxn ang="0">
                    <a:pos x="1244" y="325"/>
                  </a:cxn>
                  <a:cxn ang="0">
                    <a:pos x="1185" y="414"/>
                  </a:cxn>
                  <a:cxn ang="0">
                    <a:pos x="1124" y="444"/>
                  </a:cxn>
                  <a:cxn ang="0">
                    <a:pos x="1124" y="502"/>
                  </a:cxn>
                  <a:cxn ang="0">
                    <a:pos x="1155" y="593"/>
                  </a:cxn>
                  <a:cxn ang="0">
                    <a:pos x="976" y="711"/>
                  </a:cxn>
                  <a:cxn ang="0">
                    <a:pos x="948" y="800"/>
                  </a:cxn>
                  <a:cxn ang="0">
                    <a:pos x="739" y="857"/>
                  </a:cxn>
                  <a:cxn ang="0">
                    <a:pos x="769" y="948"/>
                  </a:cxn>
                  <a:cxn ang="0">
                    <a:pos x="739" y="1095"/>
                  </a:cxn>
                  <a:cxn ang="0">
                    <a:pos x="562" y="1331"/>
                  </a:cxn>
                  <a:cxn ang="0">
                    <a:pos x="651" y="1361"/>
                  </a:cxn>
                  <a:cxn ang="0">
                    <a:pos x="622" y="1480"/>
                  </a:cxn>
                  <a:cxn ang="0">
                    <a:pos x="444" y="1450"/>
                  </a:cxn>
                  <a:cxn ang="0">
                    <a:pos x="355" y="1480"/>
                  </a:cxn>
                  <a:cxn ang="0">
                    <a:pos x="237" y="1568"/>
                  </a:cxn>
                  <a:cxn ang="0">
                    <a:pos x="207" y="1629"/>
                  </a:cxn>
                  <a:cxn ang="0">
                    <a:pos x="176" y="1686"/>
                  </a:cxn>
                  <a:cxn ang="0">
                    <a:pos x="237" y="1805"/>
                  </a:cxn>
                  <a:cxn ang="0">
                    <a:pos x="207" y="1865"/>
                  </a:cxn>
                  <a:cxn ang="0">
                    <a:pos x="237" y="1984"/>
                  </a:cxn>
                  <a:cxn ang="0">
                    <a:pos x="207" y="2190"/>
                  </a:cxn>
                  <a:cxn ang="0">
                    <a:pos x="355" y="2251"/>
                  </a:cxn>
                  <a:cxn ang="0">
                    <a:pos x="385" y="2338"/>
                  </a:cxn>
                  <a:cxn ang="0">
                    <a:pos x="355" y="2397"/>
                  </a:cxn>
                  <a:cxn ang="0">
                    <a:pos x="266" y="2488"/>
                  </a:cxn>
                  <a:cxn ang="0">
                    <a:pos x="325" y="2606"/>
                  </a:cxn>
                  <a:cxn ang="0">
                    <a:pos x="295" y="2694"/>
                  </a:cxn>
                  <a:cxn ang="0">
                    <a:pos x="148" y="2753"/>
                  </a:cxn>
                  <a:cxn ang="0">
                    <a:pos x="118" y="2842"/>
                  </a:cxn>
                  <a:cxn ang="0">
                    <a:pos x="148" y="2931"/>
                  </a:cxn>
                  <a:cxn ang="0">
                    <a:pos x="118" y="2990"/>
                  </a:cxn>
                  <a:cxn ang="0">
                    <a:pos x="88" y="3079"/>
                  </a:cxn>
                  <a:cxn ang="0">
                    <a:pos x="0" y="3019"/>
                  </a:cxn>
                </a:cxnLst>
                <a:rect l="0" t="0" r="r" b="b"/>
                <a:pathLst>
                  <a:path w="2043" h="3079">
                    <a:moveTo>
                      <a:pt x="2043" y="0"/>
                    </a:moveTo>
                    <a:lnTo>
                      <a:pt x="1924" y="0"/>
                    </a:lnTo>
                    <a:lnTo>
                      <a:pt x="1985" y="29"/>
                    </a:lnTo>
                    <a:lnTo>
                      <a:pt x="1985" y="59"/>
                    </a:lnTo>
                    <a:lnTo>
                      <a:pt x="1954" y="119"/>
                    </a:lnTo>
                    <a:lnTo>
                      <a:pt x="1897" y="147"/>
                    </a:lnTo>
                    <a:lnTo>
                      <a:pt x="1924" y="147"/>
                    </a:lnTo>
                    <a:lnTo>
                      <a:pt x="1954" y="177"/>
                    </a:lnTo>
                    <a:lnTo>
                      <a:pt x="1924" y="177"/>
                    </a:lnTo>
                    <a:lnTo>
                      <a:pt x="1897" y="207"/>
                    </a:lnTo>
                    <a:lnTo>
                      <a:pt x="1688" y="147"/>
                    </a:lnTo>
                    <a:lnTo>
                      <a:pt x="1510" y="147"/>
                    </a:lnTo>
                    <a:lnTo>
                      <a:pt x="1510" y="237"/>
                    </a:lnTo>
                    <a:lnTo>
                      <a:pt x="1481" y="296"/>
                    </a:lnTo>
                    <a:lnTo>
                      <a:pt x="1451" y="296"/>
                    </a:lnTo>
                    <a:lnTo>
                      <a:pt x="1362" y="266"/>
                    </a:lnTo>
                    <a:lnTo>
                      <a:pt x="1303" y="266"/>
                    </a:lnTo>
                    <a:lnTo>
                      <a:pt x="1244" y="325"/>
                    </a:lnTo>
                    <a:lnTo>
                      <a:pt x="1185" y="355"/>
                    </a:lnTo>
                    <a:lnTo>
                      <a:pt x="1185" y="414"/>
                    </a:lnTo>
                    <a:lnTo>
                      <a:pt x="1155" y="414"/>
                    </a:lnTo>
                    <a:lnTo>
                      <a:pt x="1124" y="444"/>
                    </a:lnTo>
                    <a:lnTo>
                      <a:pt x="1067" y="475"/>
                    </a:lnTo>
                    <a:lnTo>
                      <a:pt x="1124" y="502"/>
                    </a:lnTo>
                    <a:lnTo>
                      <a:pt x="1155" y="532"/>
                    </a:lnTo>
                    <a:lnTo>
                      <a:pt x="1155" y="593"/>
                    </a:lnTo>
                    <a:lnTo>
                      <a:pt x="1094" y="593"/>
                    </a:lnTo>
                    <a:lnTo>
                      <a:pt x="976" y="711"/>
                    </a:lnTo>
                    <a:lnTo>
                      <a:pt x="917" y="739"/>
                    </a:lnTo>
                    <a:lnTo>
                      <a:pt x="948" y="800"/>
                    </a:lnTo>
                    <a:lnTo>
                      <a:pt x="830" y="857"/>
                    </a:lnTo>
                    <a:lnTo>
                      <a:pt x="739" y="857"/>
                    </a:lnTo>
                    <a:lnTo>
                      <a:pt x="739" y="918"/>
                    </a:lnTo>
                    <a:lnTo>
                      <a:pt x="769" y="948"/>
                    </a:lnTo>
                    <a:lnTo>
                      <a:pt x="739" y="977"/>
                    </a:lnTo>
                    <a:lnTo>
                      <a:pt x="739" y="1095"/>
                    </a:lnTo>
                    <a:lnTo>
                      <a:pt x="532" y="1304"/>
                    </a:lnTo>
                    <a:lnTo>
                      <a:pt x="562" y="1331"/>
                    </a:lnTo>
                    <a:lnTo>
                      <a:pt x="622" y="1331"/>
                    </a:lnTo>
                    <a:lnTo>
                      <a:pt x="651" y="1361"/>
                    </a:lnTo>
                    <a:lnTo>
                      <a:pt x="651" y="1450"/>
                    </a:lnTo>
                    <a:lnTo>
                      <a:pt x="622" y="1480"/>
                    </a:lnTo>
                    <a:lnTo>
                      <a:pt x="503" y="1480"/>
                    </a:lnTo>
                    <a:lnTo>
                      <a:pt x="444" y="1450"/>
                    </a:lnTo>
                    <a:lnTo>
                      <a:pt x="414" y="1480"/>
                    </a:lnTo>
                    <a:lnTo>
                      <a:pt x="355" y="1480"/>
                    </a:lnTo>
                    <a:lnTo>
                      <a:pt x="295" y="1510"/>
                    </a:lnTo>
                    <a:lnTo>
                      <a:pt x="237" y="1568"/>
                    </a:lnTo>
                    <a:lnTo>
                      <a:pt x="237" y="1598"/>
                    </a:lnTo>
                    <a:lnTo>
                      <a:pt x="207" y="1629"/>
                    </a:lnTo>
                    <a:lnTo>
                      <a:pt x="207" y="1659"/>
                    </a:lnTo>
                    <a:lnTo>
                      <a:pt x="176" y="1686"/>
                    </a:lnTo>
                    <a:lnTo>
                      <a:pt x="176" y="1747"/>
                    </a:lnTo>
                    <a:lnTo>
                      <a:pt x="237" y="1805"/>
                    </a:lnTo>
                    <a:lnTo>
                      <a:pt x="176" y="1835"/>
                    </a:lnTo>
                    <a:lnTo>
                      <a:pt x="207" y="1865"/>
                    </a:lnTo>
                    <a:lnTo>
                      <a:pt x="207" y="1954"/>
                    </a:lnTo>
                    <a:lnTo>
                      <a:pt x="237" y="1984"/>
                    </a:lnTo>
                    <a:lnTo>
                      <a:pt x="237" y="2132"/>
                    </a:lnTo>
                    <a:lnTo>
                      <a:pt x="207" y="2190"/>
                    </a:lnTo>
                    <a:lnTo>
                      <a:pt x="266" y="2251"/>
                    </a:lnTo>
                    <a:lnTo>
                      <a:pt x="355" y="2251"/>
                    </a:lnTo>
                    <a:lnTo>
                      <a:pt x="385" y="2309"/>
                    </a:lnTo>
                    <a:lnTo>
                      <a:pt x="385" y="2338"/>
                    </a:lnTo>
                    <a:lnTo>
                      <a:pt x="355" y="2369"/>
                    </a:lnTo>
                    <a:lnTo>
                      <a:pt x="355" y="2397"/>
                    </a:lnTo>
                    <a:lnTo>
                      <a:pt x="266" y="2397"/>
                    </a:lnTo>
                    <a:lnTo>
                      <a:pt x="266" y="2488"/>
                    </a:lnTo>
                    <a:lnTo>
                      <a:pt x="325" y="2545"/>
                    </a:lnTo>
                    <a:lnTo>
                      <a:pt x="325" y="2606"/>
                    </a:lnTo>
                    <a:lnTo>
                      <a:pt x="295" y="2634"/>
                    </a:lnTo>
                    <a:lnTo>
                      <a:pt x="295" y="2694"/>
                    </a:lnTo>
                    <a:lnTo>
                      <a:pt x="237" y="2753"/>
                    </a:lnTo>
                    <a:lnTo>
                      <a:pt x="148" y="2753"/>
                    </a:lnTo>
                    <a:lnTo>
                      <a:pt x="148" y="2813"/>
                    </a:lnTo>
                    <a:lnTo>
                      <a:pt x="118" y="2842"/>
                    </a:lnTo>
                    <a:lnTo>
                      <a:pt x="118" y="2931"/>
                    </a:lnTo>
                    <a:lnTo>
                      <a:pt x="148" y="2931"/>
                    </a:lnTo>
                    <a:lnTo>
                      <a:pt x="148" y="2961"/>
                    </a:lnTo>
                    <a:lnTo>
                      <a:pt x="118" y="2990"/>
                    </a:lnTo>
                    <a:lnTo>
                      <a:pt x="118" y="3079"/>
                    </a:lnTo>
                    <a:lnTo>
                      <a:pt x="88" y="3079"/>
                    </a:lnTo>
                    <a:lnTo>
                      <a:pt x="30" y="3019"/>
                    </a:lnTo>
                    <a:lnTo>
                      <a:pt x="0" y="3019"/>
                    </a:lnTo>
                  </a:path>
                </a:pathLst>
              </a:custGeom>
              <a:noFill/>
              <a:ln w="1588">
                <a:solidFill>
                  <a:srgbClr val="000000"/>
                </a:solidFill>
                <a:prstDash val="solid"/>
                <a:round/>
                <a:headEnd/>
                <a:tailEnd/>
              </a:ln>
            </p:spPr>
            <p:txBody>
              <a:bodyPr/>
              <a:lstStyle/>
              <a:p>
                <a:endParaRPr lang="en-GB"/>
              </a:p>
            </p:txBody>
          </p:sp>
          <p:sp>
            <p:nvSpPr>
              <p:cNvPr id="23858" name="Freeform 306"/>
              <p:cNvSpPr>
                <a:spLocks/>
              </p:cNvSpPr>
              <p:nvPr/>
            </p:nvSpPr>
            <p:spPr bwMode="auto">
              <a:xfrm>
                <a:off x="3790" y="1039"/>
                <a:ext cx="223" cy="237"/>
              </a:xfrm>
              <a:custGeom>
                <a:avLst/>
                <a:gdLst/>
                <a:ahLst/>
                <a:cxnLst>
                  <a:cxn ang="0">
                    <a:pos x="890" y="948"/>
                  </a:cxn>
                  <a:cxn ang="0">
                    <a:pos x="830" y="888"/>
                  </a:cxn>
                  <a:cxn ang="0">
                    <a:pos x="830" y="857"/>
                  </a:cxn>
                  <a:cxn ang="0">
                    <a:pos x="802" y="829"/>
                  </a:cxn>
                  <a:cxn ang="0">
                    <a:pos x="741" y="800"/>
                  </a:cxn>
                  <a:cxn ang="0">
                    <a:pos x="741" y="770"/>
                  </a:cxn>
                  <a:cxn ang="0">
                    <a:pos x="802" y="711"/>
                  </a:cxn>
                  <a:cxn ang="0">
                    <a:pos x="802" y="621"/>
                  </a:cxn>
                  <a:cxn ang="0">
                    <a:pos x="741" y="593"/>
                  </a:cxn>
                  <a:cxn ang="0">
                    <a:pos x="741" y="563"/>
                  </a:cxn>
                  <a:cxn ang="0">
                    <a:pos x="683" y="532"/>
                  </a:cxn>
                  <a:cxn ang="0">
                    <a:pos x="711" y="502"/>
                  </a:cxn>
                  <a:cxn ang="0">
                    <a:pos x="741" y="502"/>
                  </a:cxn>
                  <a:cxn ang="0">
                    <a:pos x="741" y="475"/>
                  </a:cxn>
                  <a:cxn ang="0">
                    <a:pos x="683" y="475"/>
                  </a:cxn>
                  <a:cxn ang="0">
                    <a:pos x="653" y="444"/>
                  </a:cxn>
                  <a:cxn ang="0">
                    <a:pos x="683" y="414"/>
                  </a:cxn>
                  <a:cxn ang="0">
                    <a:pos x="653" y="384"/>
                  </a:cxn>
                  <a:cxn ang="0">
                    <a:pos x="653" y="355"/>
                  </a:cxn>
                  <a:cxn ang="0">
                    <a:pos x="683" y="325"/>
                  </a:cxn>
                  <a:cxn ang="0">
                    <a:pos x="653" y="296"/>
                  </a:cxn>
                  <a:cxn ang="0">
                    <a:pos x="623" y="296"/>
                  </a:cxn>
                  <a:cxn ang="0">
                    <a:pos x="623" y="266"/>
                  </a:cxn>
                  <a:cxn ang="0">
                    <a:pos x="564" y="266"/>
                  </a:cxn>
                  <a:cxn ang="0">
                    <a:pos x="564" y="237"/>
                  </a:cxn>
                  <a:cxn ang="0">
                    <a:pos x="534" y="207"/>
                  </a:cxn>
                  <a:cxn ang="0">
                    <a:pos x="504" y="207"/>
                  </a:cxn>
                  <a:cxn ang="0">
                    <a:pos x="475" y="177"/>
                  </a:cxn>
                  <a:cxn ang="0">
                    <a:pos x="327" y="177"/>
                  </a:cxn>
                  <a:cxn ang="0">
                    <a:pos x="268" y="119"/>
                  </a:cxn>
                  <a:cxn ang="0">
                    <a:pos x="209" y="119"/>
                  </a:cxn>
                  <a:cxn ang="0">
                    <a:pos x="179" y="89"/>
                  </a:cxn>
                  <a:cxn ang="0">
                    <a:pos x="149" y="89"/>
                  </a:cxn>
                  <a:cxn ang="0">
                    <a:pos x="118" y="59"/>
                  </a:cxn>
                  <a:cxn ang="0">
                    <a:pos x="90" y="59"/>
                  </a:cxn>
                  <a:cxn ang="0">
                    <a:pos x="61" y="29"/>
                  </a:cxn>
                  <a:cxn ang="0">
                    <a:pos x="30" y="29"/>
                  </a:cxn>
                  <a:cxn ang="0">
                    <a:pos x="30" y="0"/>
                  </a:cxn>
                  <a:cxn ang="0">
                    <a:pos x="0" y="0"/>
                  </a:cxn>
                </a:cxnLst>
                <a:rect l="0" t="0" r="r" b="b"/>
                <a:pathLst>
                  <a:path w="890" h="948">
                    <a:moveTo>
                      <a:pt x="890" y="948"/>
                    </a:moveTo>
                    <a:lnTo>
                      <a:pt x="830" y="888"/>
                    </a:lnTo>
                    <a:lnTo>
                      <a:pt x="830" y="857"/>
                    </a:lnTo>
                    <a:lnTo>
                      <a:pt x="802" y="829"/>
                    </a:lnTo>
                    <a:lnTo>
                      <a:pt x="741" y="800"/>
                    </a:lnTo>
                    <a:lnTo>
                      <a:pt x="741" y="770"/>
                    </a:lnTo>
                    <a:lnTo>
                      <a:pt x="802" y="711"/>
                    </a:lnTo>
                    <a:lnTo>
                      <a:pt x="802" y="621"/>
                    </a:lnTo>
                    <a:lnTo>
                      <a:pt x="741" y="593"/>
                    </a:lnTo>
                    <a:lnTo>
                      <a:pt x="741" y="563"/>
                    </a:lnTo>
                    <a:lnTo>
                      <a:pt x="683" y="532"/>
                    </a:lnTo>
                    <a:lnTo>
                      <a:pt x="711" y="502"/>
                    </a:lnTo>
                    <a:lnTo>
                      <a:pt x="741" y="502"/>
                    </a:lnTo>
                    <a:lnTo>
                      <a:pt x="741" y="475"/>
                    </a:lnTo>
                    <a:lnTo>
                      <a:pt x="683" y="475"/>
                    </a:lnTo>
                    <a:lnTo>
                      <a:pt x="653" y="444"/>
                    </a:lnTo>
                    <a:lnTo>
                      <a:pt x="683" y="414"/>
                    </a:lnTo>
                    <a:lnTo>
                      <a:pt x="653" y="384"/>
                    </a:lnTo>
                    <a:lnTo>
                      <a:pt x="653" y="355"/>
                    </a:lnTo>
                    <a:lnTo>
                      <a:pt x="683" y="325"/>
                    </a:lnTo>
                    <a:lnTo>
                      <a:pt x="653" y="296"/>
                    </a:lnTo>
                    <a:lnTo>
                      <a:pt x="623" y="296"/>
                    </a:lnTo>
                    <a:lnTo>
                      <a:pt x="623" y="266"/>
                    </a:lnTo>
                    <a:lnTo>
                      <a:pt x="564" y="266"/>
                    </a:lnTo>
                    <a:lnTo>
                      <a:pt x="564" y="237"/>
                    </a:lnTo>
                    <a:lnTo>
                      <a:pt x="534" y="207"/>
                    </a:lnTo>
                    <a:lnTo>
                      <a:pt x="504" y="207"/>
                    </a:lnTo>
                    <a:lnTo>
                      <a:pt x="475" y="177"/>
                    </a:lnTo>
                    <a:lnTo>
                      <a:pt x="327" y="177"/>
                    </a:lnTo>
                    <a:lnTo>
                      <a:pt x="268" y="119"/>
                    </a:lnTo>
                    <a:lnTo>
                      <a:pt x="209" y="119"/>
                    </a:lnTo>
                    <a:lnTo>
                      <a:pt x="179" y="89"/>
                    </a:lnTo>
                    <a:lnTo>
                      <a:pt x="149" y="89"/>
                    </a:lnTo>
                    <a:lnTo>
                      <a:pt x="118" y="59"/>
                    </a:lnTo>
                    <a:lnTo>
                      <a:pt x="90" y="59"/>
                    </a:lnTo>
                    <a:lnTo>
                      <a:pt x="61" y="29"/>
                    </a:lnTo>
                    <a:lnTo>
                      <a:pt x="30" y="29"/>
                    </a:lnTo>
                    <a:lnTo>
                      <a:pt x="30" y="0"/>
                    </a:lnTo>
                    <a:lnTo>
                      <a:pt x="0" y="0"/>
                    </a:lnTo>
                  </a:path>
                </a:pathLst>
              </a:custGeom>
              <a:noFill/>
              <a:ln w="1588">
                <a:solidFill>
                  <a:srgbClr val="000000"/>
                </a:solidFill>
                <a:prstDash val="solid"/>
                <a:round/>
                <a:headEnd/>
                <a:tailEnd/>
              </a:ln>
            </p:spPr>
            <p:txBody>
              <a:bodyPr/>
              <a:lstStyle/>
              <a:p>
                <a:endParaRPr lang="en-GB"/>
              </a:p>
            </p:txBody>
          </p:sp>
          <p:sp>
            <p:nvSpPr>
              <p:cNvPr id="23859" name="Freeform 307"/>
              <p:cNvSpPr>
                <a:spLocks/>
              </p:cNvSpPr>
              <p:nvPr/>
            </p:nvSpPr>
            <p:spPr bwMode="auto">
              <a:xfrm>
                <a:off x="3761" y="1010"/>
                <a:ext cx="7" cy="7"/>
              </a:xfrm>
              <a:custGeom>
                <a:avLst/>
                <a:gdLst/>
                <a:ahLst/>
                <a:cxnLst>
                  <a:cxn ang="0">
                    <a:pos x="0" y="28"/>
                  </a:cxn>
                  <a:cxn ang="0">
                    <a:pos x="30" y="28"/>
                  </a:cxn>
                  <a:cxn ang="0">
                    <a:pos x="30" y="0"/>
                  </a:cxn>
                </a:cxnLst>
                <a:rect l="0" t="0" r="r" b="b"/>
                <a:pathLst>
                  <a:path w="30" h="28">
                    <a:moveTo>
                      <a:pt x="0" y="28"/>
                    </a:moveTo>
                    <a:lnTo>
                      <a:pt x="30" y="28"/>
                    </a:lnTo>
                    <a:lnTo>
                      <a:pt x="30" y="0"/>
                    </a:lnTo>
                  </a:path>
                </a:pathLst>
              </a:custGeom>
              <a:noFill/>
              <a:ln w="1588">
                <a:solidFill>
                  <a:srgbClr val="000000"/>
                </a:solidFill>
                <a:prstDash val="solid"/>
                <a:round/>
                <a:headEnd/>
                <a:tailEnd/>
              </a:ln>
            </p:spPr>
            <p:txBody>
              <a:bodyPr/>
              <a:lstStyle/>
              <a:p>
                <a:endParaRPr lang="en-GB"/>
              </a:p>
            </p:txBody>
          </p:sp>
          <p:sp>
            <p:nvSpPr>
              <p:cNvPr id="23860" name="Freeform 308"/>
              <p:cNvSpPr>
                <a:spLocks/>
              </p:cNvSpPr>
              <p:nvPr/>
            </p:nvSpPr>
            <p:spPr bwMode="auto">
              <a:xfrm>
                <a:off x="3746" y="1017"/>
                <a:ext cx="15" cy="7"/>
              </a:xfrm>
              <a:custGeom>
                <a:avLst/>
                <a:gdLst/>
                <a:ahLst/>
                <a:cxnLst>
                  <a:cxn ang="0">
                    <a:pos x="58" y="0"/>
                  </a:cxn>
                  <a:cxn ang="0">
                    <a:pos x="31" y="0"/>
                  </a:cxn>
                  <a:cxn ang="0">
                    <a:pos x="0" y="31"/>
                  </a:cxn>
                  <a:cxn ang="0">
                    <a:pos x="31" y="31"/>
                  </a:cxn>
                  <a:cxn ang="0">
                    <a:pos x="58" y="0"/>
                  </a:cxn>
                </a:cxnLst>
                <a:rect l="0" t="0" r="r" b="b"/>
                <a:pathLst>
                  <a:path w="58" h="31">
                    <a:moveTo>
                      <a:pt x="58" y="0"/>
                    </a:moveTo>
                    <a:lnTo>
                      <a:pt x="31" y="0"/>
                    </a:lnTo>
                    <a:lnTo>
                      <a:pt x="0" y="31"/>
                    </a:lnTo>
                    <a:lnTo>
                      <a:pt x="31" y="31"/>
                    </a:lnTo>
                    <a:lnTo>
                      <a:pt x="58" y="0"/>
                    </a:lnTo>
                  </a:path>
                </a:pathLst>
              </a:custGeom>
              <a:noFill/>
              <a:ln w="1588">
                <a:solidFill>
                  <a:srgbClr val="000000"/>
                </a:solidFill>
                <a:prstDash val="solid"/>
                <a:round/>
                <a:headEnd/>
                <a:tailEnd/>
              </a:ln>
            </p:spPr>
            <p:txBody>
              <a:bodyPr/>
              <a:lstStyle/>
              <a:p>
                <a:endParaRPr lang="en-GB"/>
              </a:p>
            </p:txBody>
          </p:sp>
          <p:sp>
            <p:nvSpPr>
              <p:cNvPr id="23861" name="Line 309"/>
              <p:cNvSpPr>
                <a:spLocks noChangeShapeType="1"/>
              </p:cNvSpPr>
              <p:nvPr/>
            </p:nvSpPr>
            <p:spPr bwMode="auto">
              <a:xfrm flipH="1">
                <a:off x="3761" y="1010"/>
                <a:ext cx="7" cy="7"/>
              </a:xfrm>
              <a:prstGeom prst="line">
                <a:avLst/>
              </a:prstGeom>
              <a:noFill/>
              <a:ln w="1588">
                <a:solidFill>
                  <a:srgbClr val="000000"/>
                </a:solidFill>
                <a:round/>
                <a:headEnd/>
                <a:tailEnd/>
              </a:ln>
            </p:spPr>
            <p:txBody>
              <a:bodyPr/>
              <a:lstStyle/>
              <a:p>
                <a:endParaRPr lang="en-GB"/>
              </a:p>
            </p:txBody>
          </p:sp>
          <p:sp>
            <p:nvSpPr>
              <p:cNvPr id="23862" name="Freeform 310"/>
              <p:cNvSpPr>
                <a:spLocks/>
              </p:cNvSpPr>
              <p:nvPr/>
            </p:nvSpPr>
            <p:spPr bwMode="auto">
              <a:xfrm>
                <a:off x="3850" y="980"/>
                <a:ext cx="15" cy="7"/>
              </a:xfrm>
              <a:custGeom>
                <a:avLst/>
                <a:gdLst/>
                <a:ahLst/>
                <a:cxnLst>
                  <a:cxn ang="0">
                    <a:pos x="0" y="0"/>
                  </a:cxn>
                  <a:cxn ang="0">
                    <a:pos x="31" y="28"/>
                  </a:cxn>
                  <a:cxn ang="0">
                    <a:pos x="60" y="28"/>
                  </a:cxn>
                  <a:cxn ang="0">
                    <a:pos x="31" y="0"/>
                  </a:cxn>
                  <a:cxn ang="0">
                    <a:pos x="0" y="0"/>
                  </a:cxn>
                </a:cxnLst>
                <a:rect l="0" t="0" r="r" b="b"/>
                <a:pathLst>
                  <a:path w="60" h="28">
                    <a:moveTo>
                      <a:pt x="0" y="0"/>
                    </a:moveTo>
                    <a:lnTo>
                      <a:pt x="31" y="28"/>
                    </a:lnTo>
                    <a:lnTo>
                      <a:pt x="60" y="28"/>
                    </a:lnTo>
                    <a:lnTo>
                      <a:pt x="31" y="0"/>
                    </a:lnTo>
                    <a:lnTo>
                      <a:pt x="0" y="0"/>
                    </a:lnTo>
                  </a:path>
                </a:pathLst>
              </a:custGeom>
              <a:noFill/>
              <a:ln w="1588">
                <a:solidFill>
                  <a:srgbClr val="000000"/>
                </a:solidFill>
                <a:prstDash val="solid"/>
                <a:round/>
                <a:headEnd/>
                <a:tailEnd/>
              </a:ln>
            </p:spPr>
            <p:txBody>
              <a:bodyPr/>
              <a:lstStyle/>
              <a:p>
                <a:endParaRPr lang="en-GB"/>
              </a:p>
            </p:txBody>
          </p:sp>
          <p:sp>
            <p:nvSpPr>
              <p:cNvPr id="23863" name="Freeform 311"/>
              <p:cNvSpPr>
                <a:spLocks/>
              </p:cNvSpPr>
              <p:nvPr/>
            </p:nvSpPr>
            <p:spPr bwMode="auto">
              <a:xfrm>
                <a:off x="3479" y="1084"/>
                <a:ext cx="90" cy="51"/>
              </a:xfrm>
              <a:custGeom>
                <a:avLst/>
                <a:gdLst/>
                <a:ahLst/>
                <a:cxnLst>
                  <a:cxn ang="0">
                    <a:pos x="31" y="207"/>
                  </a:cxn>
                  <a:cxn ang="0">
                    <a:pos x="0" y="178"/>
                  </a:cxn>
                  <a:cxn ang="0">
                    <a:pos x="0" y="148"/>
                  </a:cxn>
                  <a:cxn ang="0">
                    <a:pos x="31" y="119"/>
                  </a:cxn>
                  <a:cxn ang="0">
                    <a:pos x="58" y="148"/>
                  </a:cxn>
                  <a:cxn ang="0">
                    <a:pos x="207" y="148"/>
                  </a:cxn>
                  <a:cxn ang="0">
                    <a:pos x="238" y="119"/>
                  </a:cxn>
                  <a:cxn ang="0">
                    <a:pos x="88" y="119"/>
                  </a:cxn>
                  <a:cxn ang="0">
                    <a:pos x="118" y="89"/>
                  </a:cxn>
                  <a:cxn ang="0">
                    <a:pos x="177" y="89"/>
                  </a:cxn>
                  <a:cxn ang="0">
                    <a:pos x="207" y="60"/>
                  </a:cxn>
                  <a:cxn ang="0">
                    <a:pos x="268" y="60"/>
                  </a:cxn>
                  <a:cxn ang="0">
                    <a:pos x="268" y="119"/>
                  </a:cxn>
                  <a:cxn ang="0">
                    <a:pos x="295" y="148"/>
                  </a:cxn>
                  <a:cxn ang="0">
                    <a:pos x="356" y="148"/>
                  </a:cxn>
                  <a:cxn ang="0">
                    <a:pos x="295" y="119"/>
                  </a:cxn>
                  <a:cxn ang="0">
                    <a:pos x="356" y="119"/>
                  </a:cxn>
                  <a:cxn ang="0">
                    <a:pos x="325" y="89"/>
                  </a:cxn>
                  <a:cxn ang="0">
                    <a:pos x="295" y="89"/>
                  </a:cxn>
                  <a:cxn ang="0">
                    <a:pos x="325" y="60"/>
                  </a:cxn>
                  <a:cxn ang="0">
                    <a:pos x="295" y="60"/>
                  </a:cxn>
                  <a:cxn ang="0">
                    <a:pos x="268" y="30"/>
                  </a:cxn>
                  <a:cxn ang="0">
                    <a:pos x="295" y="30"/>
                  </a:cxn>
                  <a:cxn ang="0">
                    <a:pos x="325" y="0"/>
                  </a:cxn>
                </a:cxnLst>
                <a:rect l="0" t="0" r="r" b="b"/>
                <a:pathLst>
                  <a:path w="356" h="207">
                    <a:moveTo>
                      <a:pt x="31" y="207"/>
                    </a:moveTo>
                    <a:lnTo>
                      <a:pt x="0" y="178"/>
                    </a:lnTo>
                    <a:lnTo>
                      <a:pt x="0" y="148"/>
                    </a:lnTo>
                    <a:lnTo>
                      <a:pt x="31" y="119"/>
                    </a:lnTo>
                    <a:lnTo>
                      <a:pt x="58" y="148"/>
                    </a:lnTo>
                    <a:lnTo>
                      <a:pt x="207" y="148"/>
                    </a:lnTo>
                    <a:lnTo>
                      <a:pt x="238" y="119"/>
                    </a:lnTo>
                    <a:lnTo>
                      <a:pt x="88" y="119"/>
                    </a:lnTo>
                    <a:lnTo>
                      <a:pt x="118" y="89"/>
                    </a:lnTo>
                    <a:lnTo>
                      <a:pt x="177" y="89"/>
                    </a:lnTo>
                    <a:lnTo>
                      <a:pt x="207" y="60"/>
                    </a:lnTo>
                    <a:lnTo>
                      <a:pt x="268" y="60"/>
                    </a:lnTo>
                    <a:lnTo>
                      <a:pt x="268" y="119"/>
                    </a:lnTo>
                    <a:lnTo>
                      <a:pt x="295" y="148"/>
                    </a:lnTo>
                    <a:lnTo>
                      <a:pt x="356" y="148"/>
                    </a:lnTo>
                    <a:lnTo>
                      <a:pt x="295" y="119"/>
                    </a:lnTo>
                    <a:lnTo>
                      <a:pt x="356" y="119"/>
                    </a:lnTo>
                    <a:lnTo>
                      <a:pt x="325" y="89"/>
                    </a:lnTo>
                    <a:lnTo>
                      <a:pt x="295" y="89"/>
                    </a:lnTo>
                    <a:lnTo>
                      <a:pt x="325" y="60"/>
                    </a:lnTo>
                    <a:lnTo>
                      <a:pt x="295" y="60"/>
                    </a:lnTo>
                    <a:lnTo>
                      <a:pt x="268" y="30"/>
                    </a:lnTo>
                    <a:lnTo>
                      <a:pt x="295" y="30"/>
                    </a:lnTo>
                    <a:lnTo>
                      <a:pt x="325" y="0"/>
                    </a:lnTo>
                  </a:path>
                </a:pathLst>
              </a:custGeom>
              <a:noFill/>
              <a:ln w="1588">
                <a:solidFill>
                  <a:srgbClr val="000000"/>
                </a:solidFill>
                <a:prstDash val="solid"/>
                <a:round/>
                <a:headEnd/>
                <a:tailEnd/>
              </a:ln>
            </p:spPr>
            <p:txBody>
              <a:bodyPr/>
              <a:lstStyle/>
              <a:p>
                <a:endParaRPr lang="en-GB"/>
              </a:p>
            </p:txBody>
          </p:sp>
          <p:sp>
            <p:nvSpPr>
              <p:cNvPr id="23864" name="Freeform 312"/>
              <p:cNvSpPr>
                <a:spLocks/>
              </p:cNvSpPr>
              <p:nvPr/>
            </p:nvSpPr>
            <p:spPr bwMode="auto">
              <a:xfrm>
                <a:off x="3561" y="1091"/>
                <a:ext cx="15" cy="7"/>
              </a:xfrm>
              <a:custGeom>
                <a:avLst/>
                <a:gdLst/>
                <a:ahLst/>
                <a:cxnLst>
                  <a:cxn ang="0">
                    <a:pos x="0" y="0"/>
                  </a:cxn>
                  <a:cxn ang="0">
                    <a:pos x="31" y="30"/>
                  </a:cxn>
                  <a:cxn ang="0">
                    <a:pos x="61" y="30"/>
                  </a:cxn>
                  <a:cxn ang="0">
                    <a:pos x="31" y="0"/>
                  </a:cxn>
                  <a:cxn ang="0">
                    <a:pos x="0" y="0"/>
                  </a:cxn>
                </a:cxnLst>
                <a:rect l="0" t="0" r="r" b="b"/>
                <a:pathLst>
                  <a:path w="61" h="30">
                    <a:moveTo>
                      <a:pt x="0" y="0"/>
                    </a:moveTo>
                    <a:lnTo>
                      <a:pt x="31" y="30"/>
                    </a:lnTo>
                    <a:lnTo>
                      <a:pt x="61" y="30"/>
                    </a:lnTo>
                    <a:lnTo>
                      <a:pt x="31" y="0"/>
                    </a:lnTo>
                    <a:lnTo>
                      <a:pt x="0" y="0"/>
                    </a:lnTo>
                  </a:path>
                </a:pathLst>
              </a:custGeom>
              <a:noFill/>
              <a:ln w="1588">
                <a:solidFill>
                  <a:srgbClr val="000000"/>
                </a:solidFill>
                <a:prstDash val="solid"/>
                <a:round/>
                <a:headEnd/>
                <a:tailEnd/>
              </a:ln>
            </p:spPr>
            <p:txBody>
              <a:bodyPr/>
              <a:lstStyle/>
              <a:p>
                <a:endParaRPr lang="en-GB"/>
              </a:p>
            </p:txBody>
          </p:sp>
          <p:sp>
            <p:nvSpPr>
              <p:cNvPr id="23865" name="Freeform 313"/>
              <p:cNvSpPr>
                <a:spLocks/>
              </p:cNvSpPr>
              <p:nvPr/>
            </p:nvSpPr>
            <p:spPr bwMode="auto">
              <a:xfrm>
                <a:off x="3561" y="1076"/>
                <a:ext cx="8" cy="8"/>
              </a:xfrm>
              <a:custGeom>
                <a:avLst/>
                <a:gdLst/>
                <a:ahLst/>
                <a:cxnLst>
                  <a:cxn ang="0">
                    <a:pos x="0" y="30"/>
                  </a:cxn>
                  <a:cxn ang="0">
                    <a:pos x="31" y="30"/>
                  </a:cxn>
                  <a:cxn ang="0">
                    <a:pos x="0" y="0"/>
                  </a:cxn>
                  <a:cxn ang="0">
                    <a:pos x="0" y="30"/>
                  </a:cxn>
                </a:cxnLst>
                <a:rect l="0" t="0" r="r" b="b"/>
                <a:pathLst>
                  <a:path w="31" h="30">
                    <a:moveTo>
                      <a:pt x="0" y="30"/>
                    </a:moveTo>
                    <a:lnTo>
                      <a:pt x="31" y="30"/>
                    </a:lnTo>
                    <a:lnTo>
                      <a:pt x="0" y="0"/>
                    </a:lnTo>
                    <a:lnTo>
                      <a:pt x="0" y="30"/>
                    </a:lnTo>
                  </a:path>
                </a:pathLst>
              </a:custGeom>
              <a:noFill/>
              <a:ln w="1588">
                <a:solidFill>
                  <a:srgbClr val="000000"/>
                </a:solidFill>
                <a:prstDash val="solid"/>
                <a:round/>
                <a:headEnd/>
                <a:tailEnd/>
              </a:ln>
            </p:spPr>
            <p:txBody>
              <a:bodyPr/>
              <a:lstStyle/>
              <a:p>
                <a:endParaRPr lang="en-GB"/>
              </a:p>
            </p:txBody>
          </p:sp>
          <p:sp>
            <p:nvSpPr>
              <p:cNvPr id="23866" name="Freeform 314"/>
              <p:cNvSpPr>
                <a:spLocks/>
              </p:cNvSpPr>
              <p:nvPr/>
            </p:nvSpPr>
            <p:spPr bwMode="auto">
              <a:xfrm>
                <a:off x="3583" y="1076"/>
                <a:ext cx="37" cy="15"/>
              </a:xfrm>
              <a:custGeom>
                <a:avLst/>
                <a:gdLst/>
                <a:ahLst/>
                <a:cxnLst>
                  <a:cxn ang="0">
                    <a:pos x="149" y="30"/>
                  </a:cxn>
                  <a:cxn ang="0">
                    <a:pos x="118" y="0"/>
                  </a:cxn>
                  <a:cxn ang="0">
                    <a:pos x="90" y="30"/>
                  </a:cxn>
                  <a:cxn ang="0">
                    <a:pos x="0" y="30"/>
                  </a:cxn>
                  <a:cxn ang="0">
                    <a:pos x="31" y="60"/>
                  </a:cxn>
                  <a:cxn ang="0">
                    <a:pos x="90" y="60"/>
                  </a:cxn>
                  <a:cxn ang="0">
                    <a:pos x="118" y="30"/>
                  </a:cxn>
                  <a:cxn ang="0">
                    <a:pos x="149" y="30"/>
                  </a:cxn>
                </a:cxnLst>
                <a:rect l="0" t="0" r="r" b="b"/>
                <a:pathLst>
                  <a:path w="149" h="60">
                    <a:moveTo>
                      <a:pt x="149" y="30"/>
                    </a:moveTo>
                    <a:lnTo>
                      <a:pt x="118" y="0"/>
                    </a:lnTo>
                    <a:lnTo>
                      <a:pt x="90" y="30"/>
                    </a:lnTo>
                    <a:lnTo>
                      <a:pt x="0" y="30"/>
                    </a:lnTo>
                    <a:lnTo>
                      <a:pt x="31" y="60"/>
                    </a:lnTo>
                    <a:lnTo>
                      <a:pt x="90" y="60"/>
                    </a:lnTo>
                    <a:lnTo>
                      <a:pt x="118" y="30"/>
                    </a:lnTo>
                    <a:lnTo>
                      <a:pt x="149" y="30"/>
                    </a:lnTo>
                  </a:path>
                </a:pathLst>
              </a:custGeom>
              <a:noFill/>
              <a:ln w="1588">
                <a:solidFill>
                  <a:srgbClr val="000000"/>
                </a:solidFill>
                <a:prstDash val="solid"/>
                <a:round/>
                <a:headEnd/>
                <a:tailEnd/>
              </a:ln>
            </p:spPr>
            <p:txBody>
              <a:bodyPr/>
              <a:lstStyle/>
              <a:p>
                <a:endParaRPr lang="en-GB"/>
              </a:p>
            </p:txBody>
          </p:sp>
          <p:sp>
            <p:nvSpPr>
              <p:cNvPr id="23867" name="Freeform 315"/>
              <p:cNvSpPr>
                <a:spLocks/>
              </p:cNvSpPr>
              <p:nvPr/>
            </p:nvSpPr>
            <p:spPr bwMode="auto">
              <a:xfrm>
                <a:off x="3487" y="1128"/>
                <a:ext cx="37" cy="22"/>
              </a:xfrm>
              <a:custGeom>
                <a:avLst/>
                <a:gdLst/>
                <a:ahLst/>
                <a:cxnLst>
                  <a:cxn ang="0">
                    <a:pos x="0" y="29"/>
                  </a:cxn>
                  <a:cxn ang="0">
                    <a:pos x="0" y="59"/>
                  </a:cxn>
                  <a:cxn ang="0">
                    <a:pos x="27" y="89"/>
                  </a:cxn>
                  <a:cxn ang="0">
                    <a:pos x="57" y="59"/>
                  </a:cxn>
                  <a:cxn ang="0">
                    <a:pos x="57" y="29"/>
                  </a:cxn>
                  <a:cxn ang="0">
                    <a:pos x="146" y="29"/>
                  </a:cxn>
                  <a:cxn ang="0">
                    <a:pos x="118" y="0"/>
                  </a:cxn>
                  <a:cxn ang="0">
                    <a:pos x="57" y="0"/>
                  </a:cxn>
                  <a:cxn ang="0">
                    <a:pos x="27" y="29"/>
                  </a:cxn>
                  <a:cxn ang="0">
                    <a:pos x="0" y="29"/>
                  </a:cxn>
                </a:cxnLst>
                <a:rect l="0" t="0" r="r" b="b"/>
                <a:pathLst>
                  <a:path w="146" h="89">
                    <a:moveTo>
                      <a:pt x="0" y="29"/>
                    </a:moveTo>
                    <a:lnTo>
                      <a:pt x="0" y="59"/>
                    </a:lnTo>
                    <a:lnTo>
                      <a:pt x="27" y="89"/>
                    </a:lnTo>
                    <a:lnTo>
                      <a:pt x="57" y="59"/>
                    </a:lnTo>
                    <a:lnTo>
                      <a:pt x="57" y="29"/>
                    </a:lnTo>
                    <a:lnTo>
                      <a:pt x="146" y="29"/>
                    </a:lnTo>
                    <a:lnTo>
                      <a:pt x="118" y="0"/>
                    </a:lnTo>
                    <a:lnTo>
                      <a:pt x="57" y="0"/>
                    </a:lnTo>
                    <a:lnTo>
                      <a:pt x="27" y="29"/>
                    </a:lnTo>
                    <a:lnTo>
                      <a:pt x="0" y="29"/>
                    </a:lnTo>
                  </a:path>
                </a:pathLst>
              </a:custGeom>
              <a:noFill/>
              <a:ln w="1588">
                <a:solidFill>
                  <a:srgbClr val="000000"/>
                </a:solidFill>
                <a:prstDash val="solid"/>
                <a:round/>
                <a:headEnd/>
                <a:tailEnd/>
              </a:ln>
            </p:spPr>
            <p:txBody>
              <a:bodyPr/>
              <a:lstStyle/>
              <a:p>
                <a:endParaRPr lang="en-GB"/>
              </a:p>
            </p:txBody>
          </p:sp>
          <p:sp>
            <p:nvSpPr>
              <p:cNvPr id="23868" name="Freeform 316"/>
              <p:cNvSpPr>
                <a:spLocks/>
              </p:cNvSpPr>
              <p:nvPr/>
            </p:nvSpPr>
            <p:spPr bwMode="auto">
              <a:xfrm>
                <a:off x="3517" y="1143"/>
                <a:ext cx="14" cy="7"/>
              </a:xfrm>
              <a:custGeom>
                <a:avLst/>
                <a:gdLst/>
                <a:ahLst/>
                <a:cxnLst>
                  <a:cxn ang="0">
                    <a:pos x="0" y="30"/>
                  </a:cxn>
                  <a:cxn ang="0">
                    <a:pos x="28" y="30"/>
                  </a:cxn>
                  <a:cxn ang="0">
                    <a:pos x="58" y="0"/>
                  </a:cxn>
                  <a:cxn ang="0">
                    <a:pos x="28" y="0"/>
                  </a:cxn>
                  <a:cxn ang="0">
                    <a:pos x="0" y="30"/>
                  </a:cxn>
                </a:cxnLst>
                <a:rect l="0" t="0" r="r" b="b"/>
                <a:pathLst>
                  <a:path w="58" h="30">
                    <a:moveTo>
                      <a:pt x="0" y="30"/>
                    </a:moveTo>
                    <a:lnTo>
                      <a:pt x="28" y="30"/>
                    </a:lnTo>
                    <a:lnTo>
                      <a:pt x="58" y="0"/>
                    </a:lnTo>
                    <a:lnTo>
                      <a:pt x="28" y="0"/>
                    </a:lnTo>
                    <a:lnTo>
                      <a:pt x="0" y="30"/>
                    </a:lnTo>
                  </a:path>
                </a:pathLst>
              </a:custGeom>
              <a:noFill/>
              <a:ln w="1588">
                <a:solidFill>
                  <a:srgbClr val="000000"/>
                </a:solidFill>
                <a:prstDash val="solid"/>
                <a:round/>
                <a:headEnd/>
                <a:tailEnd/>
              </a:ln>
            </p:spPr>
            <p:txBody>
              <a:bodyPr/>
              <a:lstStyle/>
              <a:p>
                <a:endParaRPr lang="en-GB"/>
              </a:p>
            </p:txBody>
          </p:sp>
          <p:sp>
            <p:nvSpPr>
              <p:cNvPr id="23869" name="Freeform 317"/>
              <p:cNvSpPr>
                <a:spLocks/>
              </p:cNvSpPr>
              <p:nvPr/>
            </p:nvSpPr>
            <p:spPr bwMode="auto">
              <a:xfrm>
                <a:off x="3509" y="1150"/>
                <a:ext cx="8" cy="8"/>
              </a:xfrm>
              <a:custGeom>
                <a:avLst/>
                <a:gdLst/>
                <a:ahLst/>
                <a:cxnLst>
                  <a:cxn ang="0">
                    <a:pos x="31" y="0"/>
                  </a:cxn>
                  <a:cxn ang="0">
                    <a:pos x="0" y="0"/>
                  </a:cxn>
                  <a:cxn ang="0">
                    <a:pos x="31" y="31"/>
                  </a:cxn>
                  <a:cxn ang="0">
                    <a:pos x="31" y="0"/>
                  </a:cxn>
                </a:cxnLst>
                <a:rect l="0" t="0" r="r" b="b"/>
                <a:pathLst>
                  <a:path w="31" h="31">
                    <a:moveTo>
                      <a:pt x="31" y="0"/>
                    </a:moveTo>
                    <a:lnTo>
                      <a:pt x="0" y="0"/>
                    </a:lnTo>
                    <a:lnTo>
                      <a:pt x="31" y="31"/>
                    </a:lnTo>
                    <a:lnTo>
                      <a:pt x="31" y="0"/>
                    </a:lnTo>
                  </a:path>
                </a:pathLst>
              </a:custGeom>
              <a:noFill/>
              <a:ln w="1588">
                <a:solidFill>
                  <a:srgbClr val="000000"/>
                </a:solidFill>
                <a:prstDash val="solid"/>
                <a:round/>
                <a:headEnd/>
                <a:tailEnd/>
              </a:ln>
            </p:spPr>
            <p:txBody>
              <a:bodyPr/>
              <a:lstStyle/>
              <a:p>
                <a:endParaRPr lang="en-GB"/>
              </a:p>
            </p:txBody>
          </p:sp>
          <p:sp>
            <p:nvSpPr>
              <p:cNvPr id="23870" name="Freeform 318"/>
              <p:cNvSpPr>
                <a:spLocks/>
              </p:cNvSpPr>
              <p:nvPr/>
            </p:nvSpPr>
            <p:spPr bwMode="auto">
              <a:xfrm>
                <a:off x="3457" y="1135"/>
                <a:ext cx="30" cy="37"/>
              </a:xfrm>
              <a:custGeom>
                <a:avLst/>
                <a:gdLst/>
                <a:ahLst/>
                <a:cxnLst>
                  <a:cxn ang="0">
                    <a:pos x="59" y="148"/>
                  </a:cxn>
                  <a:cxn ang="0">
                    <a:pos x="29" y="118"/>
                  </a:cxn>
                  <a:cxn ang="0">
                    <a:pos x="0" y="118"/>
                  </a:cxn>
                  <a:cxn ang="0">
                    <a:pos x="29" y="91"/>
                  </a:cxn>
                  <a:cxn ang="0">
                    <a:pos x="89" y="91"/>
                  </a:cxn>
                  <a:cxn ang="0">
                    <a:pos x="29" y="60"/>
                  </a:cxn>
                  <a:cxn ang="0">
                    <a:pos x="59" y="60"/>
                  </a:cxn>
                  <a:cxn ang="0">
                    <a:pos x="89" y="30"/>
                  </a:cxn>
                  <a:cxn ang="0">
                    <a:pos x="89" y="0"/>
                  </a:cxn>
                  <a:cxn ang="0">
                    <a:pos x="120" y="0"/>
                  </a:cxn>
                </a:cxnLst>
                <a:rect l="0" t="0" r="r" b="b"/>
                <a:pathLst>
                  <a:path w="120" h="148">
                    <a:moveTo>
                      <a:pt x="59" y="148"/>
                    </a:moveTo>
                    <a:lnTo>
                      <a:pt x="29" y="118"/>
                    </a:lnTo>
                    <a:lnTo>
                      <a:pt x="0" y="118"/>
                    </a:lnTo>
                    <a:lnTo>
                      <a:pt x="29" y="91"/>
                    </a:lnTo>
                    <a:lnTo>
                      <a:pt x="89" y="91"/>
                    </a:lnTo>
                    <a:lnTo>
                      <a:pt x="29" y="60"/>
                    </a:lnTo>
                    <a:lnTo>
                      <a:pt x="59" y="60"/>
                    </a:lnTo>
                    <a:lnTo>
                      <a:pt x="89" y="30"/>
                    </a:lnTo>
                    <a:lnTo>
                      <a:pt x="89" y="0"/>
                    </a:lnTo>
                    <a:lnTo>
                      <a:pt x="120" y="0"/>
                    </a:lnTo>
                  </a:path>
                </a:pathLst>
              </a:custGeom>
              <a:noFill/>
              <a:ln w="1588">
                <a:solidFill>
                  <a:srgbClr val="000000"/>
                </a:solidFill>
                <a:prstDash val="solid"/>
                <a:round/>
                <a:headEnd/>
                <a:tailEnd/>
              </a:ln>
            </p:spPr>
            <p:txBody>
              <a:bodyPr/>
              <a:lstStyle/>
              <a:p>
                <a:endParaRPr lang="en-GB"/>
              </a:p>
            </p:txBody>
          </p:sp>
          <p:sp>
            <p:nvSpPr>
              <p:cNvPr id="23871" name="Freeform 319"/>
              <p:cNvSpPr>
                <a:spLocks/>
              </p:cNvSpPr>
              <p:nvPr/>
            </p:nvSpPr>
            <p:spPr bwMode="auto">
              <a:xfrm>
                <a:off x="3472" y="1165"/>
                <a:ext cx="30" cy="7"/>
              </a:xfrm>
              <a:custGeom>
                <a:avLst/>
                <a:gdLst/>
                <a:ahLst/>
                <a:cxnLst>
                  <a:cxn ang="0">
                    <a:pos x="118" y="30"/>
                  </a:cxn>
                  <a:cxn ang="0">
                    <a:pos x="88" y="0"/>
                  </a:cxn>
                  <a:cxn ang="0">
                    <a:pos x="30" y="0"/>
                  </a:cxn>
                  <a:cxn ang="0">
                    <a:pos x="0" y="30"/>
                  </a:cxn>
                </a:cxnLst>
                <a:rect l="0" t="0" r="r" b="b"/>
                <a:pathLst>
                  <a:path w="118" h="30">
                    <a:moveTo>
                      <a:pt x="118" y="30"/>
                    </a:moveTo>
                    <a:lnTo>
                      <a:pt x="88" y="0"/>
                    </a:lnTo>
                    <a:lnTo>
                      <a:pt x="30" y="0"/>
                    </a:lnTo>
                    <a:lnTo>
                      <a:pt x="0" y="30"/>
                    </a:lnTo>
                  </a:path>
                </a:pathLst>
              </a:custGeom>
              <a:noFill/>
              <a:ln w="1588">
                <a:solidFill>
                  <a:srgbClr val="000000"/>
                </a:solidFill>
                <a:prstDash val="solid"/>
                <a:round/>
                <a:headEnd/>
                <a:tailEnd/>
              </a:ln>
            </p:spPr>
            <p:txBody>
              <a:bodyPr/>
              <a:lstStyle/>
              <a:p>
                <a:endParaRPr lang="en-GB"/>
              </a:p>
            </p:txBody>
          </p:sp>
          <p:sp>
            <p:nvSpPr>
              <p:cNvPr id="23872" name="Freeform 320"/>
              <p:cNvSpPr>
                <a:spLocks/>
              </p:cNvSpPr>
              <p:nvPr/>
            </p:nvSpPr>
            <p:spPr bwMode="auto">
              <a:xfrm>
                <a:off x="3502" y="1172"/>
                <a:ext cx="7" cy="8"/>
              </a:xfrm>
              <a:custGeom>
                <a:avLst/>
                <a:gdLst/>
                <a:ahLst/>
                <a:cxnLst>
                  <a:cxn ang="0">
                    <a:pos x="0" y="0"/>
                  </a:cxn>
                  <a:cxn ang="0">
                    <a:pos x="30" y="31"/>
                  </a:cxn>
                  <a:cxn ang="0">
                    <a:pos x="30" y="0"/>
                  </a:cxn>
                  <a:cxn ang="0">
                    <a:pos x="0" y="0"/>
                  </a:cxn>
                </a:cxnLst>
                <a:rect l="0" t="0" r="r" b="b"/>
                <a:pathLst>
                  <a:path w="30" h="31">
                    <a:moveTo>
                      <a:pt x="0" y="0"/>
                    </a:moveTo>
                    <a:lnTo>
                      <a:pt x="30" y="31"/>
                    </a:lnTo>
                    <a:lnTo>
                      <a:pt x="30" y="0"/>
                    </a:lnTo>
                    <a:lnTo>
                      <a:pt x="0" y="0"/>
                    </a:lnTo>
                  </a:path>
                </a:pathLst>
              </a:custGeom>
              <a:noFill/>
              <a:ln w="1588">
                <a:solidFill>
                  <a:srgbClr val="000000"/>
                </a:solidFill>
                <a:prstDash val="solid"/>
                <a:round/>
                <a:headEnd/>
                <a:tailEnd/>
              </a:ln>
            </p:spPr>
            <p:txBody>
              <a:bodyPr/>
              <a:lstStyle/>
              <a:p>
                <a:endParaRPr lang="en-GB"/>
              </a:p>
            </p:txBody>
          </p:sp>
          <p:sp>
            <p:nvSpPr>
              <p:cNvPr id="23873" name="Freeform 321"/>
              <p:cNvSpPr>
                <a:spLocks/>
              </p:cNvSpPr>
              <p:nvPr/>
            </p:nvSpPr>
            <p:spPr bwMode="auto">
              <a:xfrm>
                <a:off x="3383" y="1172"/>
                <a:ext cx="89" cy="52"/>
              </a:xfrm>
              <a:custGeom>
                <a:avLst/>
                <a:gdLst/>
                <a:ahLst/>
                <a:cxnLst>
                  <a:cxn ang="0">
                    <a:pos x="59" y="207"/>
                  </a:cxn>
                  <a:cxn ang="0">
                    <a:pos x="30" y="207"/>
                  </a:cxn>
                  <a:cxn ang="0">
                    <a:pos x="0" y="179"/>
                  </a:cxn>
                  <a:cxn ang="0">
                    <a:pos x="30" y="149"/>
                  </a:cxn>
                  <a:cxn ang="0">
                    <a:pos x="118" y="149"/>
                  </a:cxn>
                  <a:cxn ang="0">
                    <a:pos x="89" y="118"/>
                  </a:cxn>
                  <a:cxn ang="0">
                    <a:pos x="148" y="118"/>
                  </a:cxn>
                  <a:cxn ang="0">
                    <a:pos x="118" y="89"/>
                  </a:cxn>
                  <a:cxn ang="0">
                    <a:pos x="148" y="89"/>
                  </a:cxn>
                  <a:cxn ang="0">
                    <a:pos x="178" y="61"/>
                  </a:cxn>
                  <a:cxn ang="0">
                    <a:pos x="237" y="61"/>
                  </a:cxn>
                  <a:cxn ang="0">
                    <a:pos x="266" y="31"/>
                  </a:cxn>
                  <a:cxn ang="0">
                    <a:pos x="266" y="0"/>
                  </a:cxn>
                  <a:cxn ang="0">
                    <a:pos x="355" y="0"/>
                  </a:cxn>
                </a:cxnLst>
                <a:rect l="0" t="0" r="r" b="b"/>
                <a:pathLst>
                  <a:path w="355" h="207">
                    <a:moveTo>
                      <a:pt x="59" y="207"/>
                    </a:moveTo>
                    <a:lnTo>
                      <a:pt x="30" y="207"/>
                    </a:lnTo>
                    <a:lnTo>
                      <a:pt x="0" y="179"/>
                    </a:lnTo>
                    <a:lnTo>
                      <a:pt x="30" y="149"/>
                    </a:lnTo>
                    <a:lnTo>
                      <a:pt x="118" y="149"/>
                    </a:lnTo>
                    <a:lnTo>
                      <a:pt x="89" y="118"/>
                    </a:lnTo>
                    <a:lnTo>
                      <a:pt x="148" y="118"/>
                    </a:lnTo>
                    <a:lnTo>
                      <a:pt x="118" y="89"/>
                    </a:lnTo>
                    <a:lnTo>
                      <a:pt x="148" y="89"/>
                    </a:lnTo>
                    <a:lnTo>
                      <a:pt x="178" y="61"/>
                    </a:lnTo>
                    <a:lnTo>
                      <a:pt x="237" y="61"/>
                    </a:lnTo>
                    <a:lnTo>
                      <a:pt x="266" y="31"/>
                    </a:lnTo>
                    <a:lnTo>
                      <a:pt x="266" y="0"/>
                    </a:lnTo>
                    <a:lnTo>
                      <a:pt x="355" y="0"/>
                    </a:lnTo>
                  </a:path>
                </a:pathLst>
              </a:custGeom>
              <a:noFill/>
              <a:ln w="1588">
                <a:solidFill>
                  <a:srgbClr val="000000"/>
                </a:solidFill>
                <a:prstDash val="solid"/>
                <a:round/>
                <a:headEnd/>
                <a:tailEnd/>
              </a:ln>
            </p:spPr>
            <p:txBody>
              <a:bodyPr/>
              <a:lstStyle/>
              <a:p>
                <a:endParaRPr lang="en-GB"/>
              </a:p>
            </p:txBody>
          </p:sp>
          <p:sp>
            <p:nvSpPr>
              <p:cNvPr id="23874" name="Line 322"/>
              <p:cNvSpPr>
                <a:spLocks noChangeShapeType="1"/>
              </p:cNvSpPr>
              <p:nvPr/>
            </p:nvSpPr>
            <p:spPr bwMode="auto">
              <a:xfrm>
                <a:off x="3472" y="1172"/>
                <a:ext cx="30" cy="1"/>
              </a:xfrm>
              <a:prstGeom prst="line">
                <a:avLst/>
              </a:prstGeom>
              <a:noFill/>
              <a:ln w="1588">
                <a:solidFill>
                  <a:srgbClr val="000000"/>
                </a:solidFill>
                <a:round/>
                <a:headEnd/>
                <a:tailEnd/>
              </a:ln>
            </p:spPr>
            <p:txBody>
              <a:bodyPr/>
              <a:lstStyle/>
              <a:p>
                <a:endParaRPr lang="en-GB"/>
              </a:p>
            </p:txBody>
          </p:sp>
          <p:sp>
            <p:nvSpPr>
              <p:cNvPr id="23875" name="Freeform 323"/>
              <p:cNvSpPr>
                <a:spLocks/>
              </p:cNvSpPr>
              <p:nvPr/>
            </p:nvSpPr>
            <p:spPr bwMode="auto">
              <a:xfrm>
                <a:off x="3369" y="1224"/>
                <a:ext cx="29" cy="45"/>
              </a:xfrm>
              <a:custGeom>
                <a:avLst/>
                <a:gdLst/>
                <a:ahLst/>
                <a:cxnLst>
                  <a:cxn ang="0">
                    <a:pos x="30" y="179"/>
                  </a:cxn>
                  <a:cxn ang="0">
                    <a:pos x="30" y="149"/>
                  </a:cxn>
                  <a:cxn ang="0">
                    <a:pos x="0" y="149"/>
                  </a:cxn>
                  <a:cxn ang="0">
                    <a:pos x="30" y="118"/>
                  </a:cxn>
                  <a:cxn ang="0">
                    <a:pos x="89" y="90"/>
                  </a:cxn>
                  <a:cxn ang="0">
                    <a:pos x="59" y="90"/>
                  </a:cxn>
                  <a:cxn ang="0">
                    <a:pos x="89" y="61"/>
                  </a:cxn>
                  <a:cxn ang="0">
                    <a:pos x="59" y="61"/>
                  </a:cxn>
                  <a:cxn ang="0">
                    <a:pos x="30" y="61"/>
                  </a:cxn>
                  <a:cxn ang="0">
                    <a:pos x="59" y="31"/>
                  </a:cxn>
                  <a:cxn ang="0">
                    <a:pos x="30" y="0"/>
                  </a:cxn>
                  <a:cxn ang="0">
                    <a:pos x="59" y="0"/>
                  </a:cxn>
                  <a:cxn ang="0">
                    <a:pos x="89" y="31"/>
                  </a:cxn>
                  <a:cxn ang="0">
                    <a:pos x="118" y="0"/>
                  </a:cxn>
                </a:cxnLst>
                <a:rect l="0" t="0" r="r" b="b"/>
                <a:pathLst>
                  <a:path w="118" h="179">
                    <a:moveTo>
                      <a:pt x="30" y="179"/>
                    </a:moveTo>
                    <a:lnTo>
                      <a:pt x="30" y="149"/>
                    </a:lnTo>
                    <a:lnTo>
                      <a:pt x="0" y="149"/>
                    </a:lnTo>
                    <a:lnTo>
                      <a:pt x="30" y="118"/>
                    </a:lnTo>
                    <a:lnTo>
                      <a:pt x="89" y="90"/>
                    </a:lnTo>
                    <a:lnTo>
                      <a:pt x="59" y="90"/>
                    </a:lnTo>
                    <a:lnTo>
                      <a:pt x="89" y="61"/>
                    </a:lnTo>
                    <a:lnTo>
                      <a:pt x="59" y="61"/>
                    </a:lnTo>
                    <a:lnTo>
                      <a:pt x="30" y="61"/>
                    </a:lnTo>
                    <a:lnTo>
                      <a:pt x="59" y="31"/>
                    </a:lnTo>
                    <a:lnTo>
                      <a:pt x="30" y="0"/>
                    </a:lnTo>
                    <a:lnTo>
                      <a:pt x="59" y="0"/>
                    </a:lnTo>
                    <a:lnTo>
                      <a:pt x="89" y="31"/>
                    </a:lnTo>
                    <a:lnTo>
                      <a:pt x="118" y="0"/>
                    </a:lnTo>
                  </a:path>
                </a:pathLst>
              </a:custGeom>
              <a:noFill/>
              <a:ln w="1588">
                <a:solidFill>
                  <a:srgbClr val="000000"/>
                </a:solidFill>
                <a:prstDash val="solid"/>
                <a:round/>
                <a:headEnd/>
                <a:tailEnd/>
              </a:ln>
            </p:spPr>
            <p:txBody>
              <a:bodyPr/>
              <a:lstStyle/>
              <a:p>
                <a:endParaRPr lang="en-GB"/>
              </a:p>
            </p:txBody>
          </p:sp>
          <p:sp>
            <p:nvSpPr>
              <p:cNvPr id="23876" name="Freeform 324"/>
              <p:cNvSpPr>
                <a:spLocks/>
              </p:cNvSpPr>
              <p:nvPr/>
            </p:nvSpPr>
            <p:spPr bwMode="auto">
              <a:xfrm>
                <a:off x="3398" y="1217"/>
                <a:ext cx="22" cy="7"/>
              </a:xfrm>
              <a:custGeom>
                <a:avLst/>
                <a:gdLst/>
                <a:ahLst/>
                <a:cxnLst>
                  <a:cxn ang="0">
                    <a:pos x="0" y="28"/>
                  </a:cxn>
                  <a:cxn ang="0">
                    <a:pos x="59" y="28"/>
                  </a:cxn>
                  <a:cxn ang="0">
                    <a:pos x="89" y="0"/>
                  </a:cxn>
                  <a:cxn ang="0">
                    <a:pos x="30" y="0"/>
                  </a:cxn>
                  <a:cxn ang="0">
                    <a:pos x="0" y="28"/>
                  </a:cxn>
                </a:cxnLst>
                <a:rect l="0" t="0" r="r" b="b"/>
                <a:pathLst>
                  <a:path w="89" h="28">
                    <a:moveTo>
                      <a:pt x="0" y="28"/>
                    </a:moveTo>
                    <a:lnTo>
                      <a:pt x="59" y="28"/>
                    </a:lnTo>
                    <a:lnTo>
                      <a:pt x="89" y="0"/>
                    </a:lnTo>
                    <a:lnTo>
                      <a:pt x="30" y="0"/>
                    </a:lnTo>
                    <a:lnTo>
                      <a:pt x="0" y="28"/>
                    </a:lnTo>
                  </a:path>
                </a:pathLst>
              </a:custGeom>
              <a:noFill/>
              <a:ln w="1588">
                <a:solidFill>
                  <a:srgbClr val="000000"/>
                </a:solidFill>
                <a:prstDash val="solid"/>
                <a:round/>
                <a:headEnd/>
                <a:tailEnd/>
              </a:ln>
            </p:spPr>
            <p:txBody>
              <a:bodyPr/>
              <a:lstStyle/>
              <a:p>
                <a:endParaRPr lang="en-GB"/>
              </a:p>
            </p:txBody>
          </p:sp>
          <p:sp>
            <p:nvSpPr>
              <p:cNvPr id="23877" name="Freeform 325"/>
              <p:cNvSpPr>
                <a:spLocks/>
              </p:cNvSpPr>
              <p:nvPr/>
            </p:nvSpPr>
            <p:spPr bwMode="auto">
              <a:xfrm>
                <a:off x="3331" y="1269"/>
                <a:ext cx="45" cy="51"/>
              </a:xfrm>
              <a:custGeom>
                <a:avLst/>
                <a:gdLst/>
                <a:ahLst/>
                <a:cxnLst>
                  <a:cxn ang="0">
                    <a:pos x="0" y="207"/>
                  </a:cxn>
                  <a:cxn ang="0">
                    <a:pos x="0" y="118"/>
                  </a:cxn>
                  <a:cxn ang="0">
                    <a:pos x="30" y="118"/>
                  </a:cxn>
                  <a:cxn ang="0">
                    <a:pos x="59" y="148"/>
                  </a:cxn>
                  <a:cxn ang="0">
                    <a:pos x="88" y="148"/>
                  </a:cxn>
                  <a:cxn ang="0">
                    <a:pos x="88" y="118"/>
                  </a:cxn>
                  <a:cxn ang="0">
                    <a:pos x="59" y="118"/>
                  </a:cxn>
                  <a:cxn ang="0">
                    <a:pos x="30" y="88"/>
                  </a:cxn>
                  <a:cxn ang="0">
                    <a:pos x="59" y="59"/>
                  </a:cxn>
                  <a:cxn ang="0">
                    <a:pos x="88" y="59"/>
                  </a:cxn>
                  <a:cxn ang="0">
                    <a:pos x="88" y="30"/>
                  </a:cxn>
                  <a:cxn ang="0">
                    <a:pos x="118" y="0"/>
                  </a:cxn>
                  <a:cxn ang="0">
                    <a:pos x="178" y="0"/>
                  </a:cxn>
                </a:cxnLst>
                <a:rect l="0" t="0" r="r" b="b"/>
                <a:pathLst>
                  <a:path w="178" h="207">
                    <a:moveTo>
                      <a:pt x="0" y="207"/>
                    </a:moveTo>
                    <a:lnTo>
                      <a:pt x="0" y="118"/>
                    </a:lnTo>
                    <a:lnTo>
                      <a:pt x="30" y="118"/>
                    </a:lnTo>
                    <a:lnTo>
                      <a:pt x="59" y="148"/>
                    </a:lnTo>
                    <a:lnTo>
                      <a:pt x="88" y="148"/>
                    </a:lnTo>
                    <a:lnTo>
                      <a:pt x="88" y="118"/>
                    </a:lnTo>
                    <a:lnTo>
                      <a:pt x="59" y="118"/>
                    </a:lnTo>
                    <a:lnTo>
                      <a:pt x="30" y="88"/>
                    </a:lnTo>
                    <a:lnTo>
                      <a:pt x="59" y="59"/>
                    </a:lnTo>
                    <a:lnTo>
                      <a:pt x="88" y="59"/>
                    </a:lnTo>
                    <a:lnTo>
                      <a:pt x="88" y="30"/>
                    </a:lnTo>
                    <a:lnTo>
                      <a:pt x="118" y="0"/>
                    </a:lnTo>
                    <a:lnTo>
                      <a:pt x="178" y="0"/>
                    </a:lnTo>
                  </a:path>
                </a:pathLst>
              </a:custGeom>
              <a:noFill/>
              <a:ln w="1588">
                <a:solidFill>
                  <a:srgbClr val="000000"/>
                </a:solidFill>
                <a:prstDash val="solid"/>
                <a:round/>
                <a:headEnd/>
                <a:tailEnd/>
              </a:ln>
            </p:spPr>
            <p:txBody>
              <a:bodyPr/>
              <a:lstStyle/>
              <a:p>
                <a:endParaRPr lang="en-GB"/>
              </a:p>
            </p:txBody>
          </p:sp>
          <p:sp>
            <p:nvSpPr>
              <p:cNvPr id="23878" name="Freeform 326"/>
              <p:cNvSpPr>
                <a:spLocks/>
              </p:cNvSpPr>
              <p:nvPr/>
            </p:nvSpPr>
            <p:spPr bwMode="auto">
              <a:xfrm>
                <a:off x="3183" y="1328"/>
                <a:ext cx="141" cy="111"/>
              </a:xfrm>
              <a:custGeom>
                <a:avLst/>
                <a:gdLst/>
                <a:ahLst/>
                <a:cxnLst>
                  <a:cxn ang="0">
                    <a:pos x="29" y="443"/>
                  </a:cxn>
                  <a:cxn ang="0">
                    <a:pos x="0" y="443"/>
                  </a:cxn>
                  <a:cxn ang="0">
                    <a:pos x="29" y="413"/>
                  </a:cxn>
                  <a:cxn ang="0">
                    <a:pos x="0" y="413"/>
                  </a:cxn>
                  <a:cxn ang="0">
                    <a:pos x="29" y="385"/>
                  </a:cxn>
                  <a:cxn ang="0">
                    <a:pos x="88" y="385"/>
                  </a:cxn>
                  <a:cxn ang="0">
                    <a:pos x="118" y="355"/>
                  </a:cxn>
                  <a:cxn ang="0">
                    <a:pos x="88" y="355"/>
                  </a:cxn>
                  <a:cxn ang="0">
                    <a:pos x="88" y="325"/>
                  </a:cxn>
                  <a:cxn ang="0">
                    <a:pos x="118" y="295"/>
                  </a:cxn>
                  <a:cxn ang="0">
                    <a:pos x="148" y="295"/>
                  </a:cxn>
                  <a:cxn ang="0">
                    <a:pos x="148" y="267"/>
                  </a:cxn>
                  <a:cxn ang="0">
                    <a:pos x="179" y="295"/>
                  </a:cxn>
                  <a:cxn ang="0">
                    <a:pos x="179" y="267"/>
                  </a:cxn>
                  <a:cxn ang="0">
                    <a:pos x="207" y="236"/>
                  </a:cxn>
                  <a:cxn ang="0">
                    <a:pos x="267" y="206"/>
                  </a:cxn>
                  <a:cxn ang="0">
                    <a:pos x="267" y="176"/>
                  </a:cxn>
                  <a:cxn ang="0">
                    <a:pos x="297" y="176"/>
                  </a:cxn>
                  <a:cxn ang="0">
                    <a:pos x="297" y="149"/>
                  </a:cxn>
                  <a:cxn ang="0">
                    <a:pos x="325" y="176"/>
                  </a:cxn>
                  <a:cxn ang="0">
                    <a:pos x="355" y="176"/>
                  </a:cxn>
                  <a:cxn ang="0">
                    <a:pos x="386" y="206"/>
                  </a:cxn>
                  <a:cxn ang="0">
                    <a:pos x="386" y="236"/>
                  </a:cxn>
                  <a:cxn ang="0">
                    <a:pos x="416" y="206"/>
                  </a:cxn>
                  <a:cxn ang="0">
                    <a:pos x="443" y="206"/>
                  </a:cxn>
                  <a:cxn ang="0">
                    <a:pos x="443" y="176"/>
                  </a:cxn>
                  <a:cxn ang="0">
                    <a:pos x="474" y="149"/>
                  </a:cxn>
                  <a:cxn ang="0">
                    <a:pos x="416" y="149"/>
                  </a:cxn>
                  <a:cxn ang="0">
                    <a:pos x="416" y="118"/>
                  </a:cxn>
                  <a:cxn ang="0">
                    <a:pos x="474" y="118"/>
                  </a:cxn>
                  <a:cxn ang="0">
                    <a:pos x="504" y="88"/>
                  </a:cxn>
                  <a:cxn ang="0">
                    <a:pos x="443" y="88"/>
                  </a:cxn>
                  <a:cxn ang="0">
                    <a:pos x="504" y="29"/>
                  </a:cxn>
                  <a:cxn ang="0">
                    <a:pos x="534" y="29"/>
                  </a:cxn>
                  <a:cxn ang="0">
                    <a:pos x="534" y="0"/>
                  </a:cxn>
                  <a:cxn ang="0">
                    <a:pos x="562" y="0"/>
                  </a:cxn>
                </a:cxnLst>
                <a:rect l="0" t="0" r="r" b="b"/>
                <a:pathLst>
                  <a:path w="562" h="443">
                    <a:moveTo>
                      <a:pt x="29" y="443"/>
                    </a:moveTo>
                    <a:lnTo>
                      <a:pt x="0" y="443"/>
                    </a:lnTo>
                    <a:lnTo>
                      <a:pt x="29" y="413"/>
                    </a:lnTo>
                    <a:lnTo>
                      <a:pt x="0" y="413"/>
                    </a:lnTo>
                    <a:lnTo>
                      <a:pt x="29" y="385"/>
                    </a:lnTo>
                    <a:lnTo>
                      <a:pt x="88" y="385"/>
                    </a:lnTo>
                    <a:lnTo>
                      <a:pt x="118" y="355"/>
                    </a:lnTo>
                    <a:lnTo>
                      <a:pt x="88" y="355"/>
                    </a:lnTo>
                    <a:lnTo>
                      <a:pt x="88" y="325"/>
                    </a:lnTo>
                    <a:lnTo>
                      <a:pt x="118" y="295"/>
                    </a:lnTo>
                    <a:lnTo>
                      <a:pt x="148" y="295"/>
                    </a:lnTo>
                    <a:lnTo>
                      <a:pt x="148" y="267"/>
                    </a:lnTo>
                    <a:lnTo>
                      <a:pt x="179" y="295"/>
                    </a:lnTo>
                    <a:lnTo>
                      <a:pt x="179" y="267"/>
                    </a:lnTo>
                    <a:lnTo>
                      <a:pt x="207" y="236"/>
                    </a:lnTo>
                    <a:lnTo>
                      <a:pt x="267" y="206"/>
                    </a:lnTo>
                    <a:lnTo>
                      <a:pt x="267" y="176"/>
                    </a:lnTo>
                    <a:lnTo>
                      <a:pt x="297" y="176"/>
                    </a:lnTo>
                    <a:lnTo>
                      <a:pt x="297" y="149"/>
                    </a:lnTo>
                    <a:lnTo>
                      <a:pt x="325" y="176"/>
                    </a:lnTo>
                    <a:lnTo>
                      <a:pt x="355" y="176"/>
                    </a:lnTo>
                    <a:lnTo>
                      <a:pt x="386" y="206"/>
                    </a:lnTo>
                    <a:lnTo>
                      <a:pt x="386" y="236"/>
                    </a:lnTo>
                    <a:lnTo>
                      <a:pt x="416" y="206"/>
                    </a:lnTo>
                    <a:lnTo>
                      <a:pt x="443" y="206"/>
                    </a:lnTo>
                    <a:lnTo>
                      <a:pt x="443" y="176"/>
                    </a:lnTo>
                    <a:lnTo>
                      <a:pt x="474" y="149"/>
                    </a:lnTo>
                    <a:lnTo>
                      <a:pt x="416" y="149"/>
                    </a:lnTo>
                    <a:lnTo>
                      <a:pt x="416" y="118"/>
                    </a:lnTo>
                    <a:lnTo>
                      <a:pt x="474" y="118"/>
                    </a:lnTo>
                    <a:lnTo>
                      <a:pt x="504" y="88"/>
                    </a:lnTo>
                    <a:lnTo>
                      <a:pt x="443" y="88"/>
                    </a:lnTo>
                    <a:lnTo>
                      <a:pt x="504" y="29"/>
                    </a:lnTo>
                    <a:lnTo>
                      <a:pt x="534" y="29"/>
                    </a:lnTo>
                    <a:lnTo>
                      <a:pt x="534" y="0"/>
                    </a:lnTo>
                    <a:lnTo>
                      <a:pt x="562" y="0"/>
                    </a:lnTo>
                  </a:path>
                </a:pathLst>
              </a:custGeom>
              <a:noFill/>
              <a:ln w="1588">
                <a:solidFill>
                  <a:srgbClr val="000000"/>
                </a:solidFill>
                <a:prstDash val="solid"/>
                <a:round/>
                <a:headEnd/>
                <a:tailEnd/>
              </a:ln>
            </p:spPr>
            <p:txBody>
              <a:bodyPr/>
              <a:lstStyle/>
              <a:p>
                <a:endParaRPr lang="en-GB"/>
              </a:p>
            </p:txBody>
          </p:sp>
          <p:sp>
            <p:nvSpPr>
              <p:cNvPr id="23879" name="Line 327"/>
              <p:cNvSpPr>
                <a:spLocks noChangeShapeType="1"/>
              </p:cNvSpPr>
              <p:nvPr/>
            </p:nvSpPr>
            <p:spPr bwMode="auto">
              <a:xfrm flipH="1" flipV="1">
                <a:off x="3324" y="1328"/>
                <a:ext cx="7" cy="7"/>
              </a:xfrm>
              <a:prstGeom prst="line">
                <a:avLst/>
              </a:prstGeom>
              <a:noFill/>
              <a:ln w="1588">
                <a:solidFill>
                  <a:srgbClr val="000000"/>
                </a:solidFill>
                <a:round/>
                <a:headEnd/>
                <a:tailEnd/>
              </a:ln>
            </p:spPr>
            <p:txBody>
              <a:bodyPr/>
              <a:lstStyle/>
              <a:p>
                <a:endParaRPr lang="en-GB"/>
              </a:p>
            </p:txBody>
          </p:sp>
          <p:sp>
            <p:nvSpPr>
              <p:cNvPr id="23880" name="Freeform 328"/>
              <p:cNvSpPr>
                <a:spLocks/>
              </p:cNvSpPr>
              <p:nvPr/>
            </p:nvSpPr>
            <p:spPr bwMode="auto">
              <a:xfrm>
                <a:off x="3324" y="1328"/>
                <a:ext cx="7" cy="7"/>
              </a:xfrm>
              <a:custGeom>
                <a:avLst/>
                <a:gdLst/>
                <a:ahLst/>
                <a:cxnLst>
                  <a:cxn ang="0">
                    <a:pos x="0" y="0"/>
                  </a:cxn>
                  <a:cxn ang="0">
                    <a:pos x="0" y="29"/>
                  </a:cxn>
                  <a:cxn ang="0">
                    <a:pos x="31" y="29"/>
                  </a:cxn>
                </a:cxnLst>
                <a:rect l="0" t="0" r="r" b="b"/>
                <a:pathLst>
                  <a:path w="31" h="29">
                    <a:moveTo>
                      <a:pt x="0" y="0"/>
                    </a:moveTo>
                    <a:lnTo>
                      <a:pt x="0" y="29"/>
                    </a:lnTo>
                    <a:lnTo>
                      <a:pt x="31" y="29"/>
                    </a:lnTo>
                  </a:path>
                </a:pathLst>
              </a:custGeom>
              <a:noFill/>
              <a:ln w="1588">
                <a:solidFill>
                  <a:srgbClr val="000000"/>
                </a:solidFill>
                <a:prstDash val="solid"/>
                <a:round/>
                <a:headEnd/>
                <a:tailEnd/>
              </a:ln>
            </p:spPr>
            <p:txBody>
              <a:bodyPr/>
              <a:lstStyle/>
              <a:p>
                <a:endParaRPr lang="en-GB"/>
              </a:p>
            </p:txBody>
          </p:sp>
          <p:sp>
            <p:nvSpPr>
              <p:cNvPr id="23881" name="Line 329"/>
              <p:cNvSpPr>
                <a:spLocks noChangeShapeType="1"/>
              </p:cNvSpPr>
              <p:nvPr/>
            </p:nvSpPr>
            <p:spPr bwMode="auto">
              <a:xfrm flipV="1">
                <a:off x="3324" y="1320"/>
                <a:ext cx="7" cy="8"/>
              </a:xfrm>
              <a:prstGeom prst="line">
                <a:avLst/>
              </a:prstGeom>
              <a:noFill/>
              <a:ln w="1588">
                <a:solidFill>
                  <a:srgbClr val="000000"/>
                </a:solidFill>
                <a:round/>
                <a:headEnd/>
                <a:tailEnd/>
              </a:ln>
            </p:spPr>
            <p:txBody>
              <a:bodyPr/>
              <a:lstStyle/>
              <a:p>
                <a:endParaRPr lang="en-GB"/>
              </a:p>
            </p:txBody>
          </p:sp>
          <p:sp>
            <p:nvSpPr>
              <p:cNvPr id="23882" name="Freeform 330"/>
              <p:cNvSpPr>
                <a:spLocks/>
              </p:cNvSpPr>
              <p:nvPr/>
            </p:nvSpPr>
            <p:spPr bwMode="auto">
              <a:xfrm>
                <a:off x="3413" y="1239"/>
                <a:ext cx="22" cy="8"/>
              </a:xfrm>
              <a:custGeom>
                <a:avLst/>
                <a:gdLst/>
                <a:ahLst/>
                <a:cxnLst>
                  <a:cxn ang="0">
                    <a:pos x="0" y="29"/>
                  </a:cxn>
                  <a:cxn ang="0">
                    <a:pos x="60" y="29"/>
                  </a:cxn>
                  <a:cxn ang="0">
                    <a:pos x="90" y="0"/>
                  </a:cxn>
                  <a:cxn ang="0">
                    <a:pos x="60" y="0"/>
                  </a:cxn>
                  <a:cxn ang="0">
                    <a:pos x="0" y="29"/>
                  </a:cxn>
                </a:cxnLst>
                <a:rect l="0" t="0" r="r" b="b"/>
                <a:pathLst>
                  <a:path w="90" h="29">
                    <a:moveTo>
                      <a:pt x="0" y="29"/>
                    </a:moveTo>
                    <a:lnTo>
                      <a:pt x="60" y="29"/>
                    </a:lnTo>
                    <a:lnTo>
                      <a:pt x="90" y="0"/>
                    </a:lnTo>
                    <a:lnTo>
                      <a:pt x="60" y="0"/>
                    </a:lnTo>
                    <a:lnTo>
                      <a:pt x="0" y="29"/>
                    </a:lnTo>
                  </a:path>
                </a:pathLst>
              </a:custGeom>
              <a:noFill/>
              <a:ln w="1588">
                <a:solidFill>
                  <a:srgbClr val="000000"/>
                </a:solidFill>
                <a:prstDash val="solid"/>
                <a:round/>
                <a:headEnd/>
                <a:tailEnd/>
              </a:ln>
            </p:spPr>
            <p:txBody>
              <a:bodyPr/>
              <a:lstStyle/>
              <a:p>
                <a:endParaRPr lang="en-GB"/>
              </a:p>
            </p:txBody>
          </p:sp>
          <p:sp>
            <p:nvSpPr>
              <p:cNvPr id="23883" name="Freeform 331"/>
              <p:cNvSpPr>
                <a:spLocks/>
              </p:cNvSpPr>
              <p:nvPr/>
            </p:nvSpPr>
            <p:spPr bwMode="auto">
              <a:xfrm>
                <a:off x="3406" y="1247"/>
                <a:ext cx="7" cy="7"/>
              </a:xfrm>
              <a:custGeom>
                <a:avLst/>
                <a:gdLst/>
                <a:ahLst/>
                <a:cxnLst>
                  <a:cxn ang="0">
                    <a:pos x="29" y="0"/>
                  </a:cxn>
                  <a:cxn ang="0">
                    <a:pos x="0" y="0"/>
                  </a:cxn>
                  <a:cxn ang="0">
                    <a:pos x="0" y="28"/>
                  </a:cxn>
                  <a:cxn ang="0">
                    <a:pos x="29" y="0"/>
                  </a:cxn>
                </a:cxnLst>
                <a:rect l="0" t="0" r="r" b="b"/>
                <a:pathLst>
                  <a:path w="29" h="28">
                    <a:moveTo>
                      <a:pt x="29" y="0"/>
                    </a:moveTo>
                    <a:lnTo>
                      <a:pt x="0" y="0"/>
                    </a:lnTo>
                    <a:lnTo>
                      <a:pt x="0" y="28"/>
                    </a:lnTo>
                    <a:lnTo>
                      <a:pt x="29" y="0"/>
                    </a:lnTo>
                  </a:path>
                </a:pathLst>
              </a:custGeom>
              <a:noFill/>
              <a:ln w="1588">
                <a:solidFill>
                  <a:srgbClr val="000000"/>
                </a:solidFill>
                <a:prstDash val="solid"/>
                <a:round/>
                <a:headEnd/>
                <a:tailEnd/>
              </a:ln>
            </p:spPr>
            <p:txBody>
              <a:bodyPr/>
              <a:lstStyle/>
              <a:p>
                <a:endParaRPr lang="en-GB"/>
              </a:p>
            </p:txBody>
          </p:sp>
          <p:sp>
            <p:nvSpPr>
              <p:cNvPr id="23884" name="Freeform 332"/>
              <p:cNvSpPr>
                <a:spLocks/>
              </p:cNvSpPr>
              <p:nvPr/>
            </p:nvSpPr>
            <p:spPr bwMode="auto">
              <a:xfrm>
                <a:off x="3376" y="1269"/>
                <a:ext cx="15" cy="7"/>
              </a:xfrm>
              <a:custGeom>
                <a:avLst/>
                <a:gdLst/>
                <a:ahLst/>
                <a:cxnLst>
                  <a:cxn ang="0">
                    <a:pos x="0" y="0"/>
                  </a:cxn>
                  <a:cxn ang="0">
                    <a:pos x="59" y="30"/>
                  </a:cxn>
                  <a:cxn ang="0">
                    <a:pos x="29" y="0"/>
                  </a:cxn>
                  <a:cxn ang="0">
                    <a:pos x="0" y="0"/>
                  </a:cxn>
                </a:cxnLst>
                <a:rect l="0" t="0" r="r" b="b"/>
                <a:pathLst>
                  <a:path w="59" h="30">
                    <a:moveTo>
                      <a:pt x="0" y="0"/>
                    </a:moveTo>
                    <a:lnTo>
                      <a:pt x="59" y="30"/>
                    </a:lnTo>
                    <a:lnTo>
                      <a:pt x="29" y="0"/>
                    </a:lnTo>
                    <a:lnTo>
                      <a:pt x="0" y="0"/>
                    </a:lnTo>
                  </a:path>
                </a:pathLst>
              </a:custGeom>
              <a:noFill/>
              <a:ln w="1588">
                <a:solidFill>
                  <a:srgbClr val="000000"/>
                </a:solidFill>
                <a:prstDash val="solid"/>
                <a:round/>
                <a:headEnd/>
                <a:tailEnd/>
              </a:ln>
            </p:spPr>
            <p:txBody>
              <a:bodyPr/>
              <a:lstStyle/>
              <a:p>
                <a:endParaRPr lang="en-GB"/>
              </a:p>
            </p:txBody>
          </p:sp>
          <p:sp>
            <p:nvSpPr>
              <p:cNvPr id="23885" name="Freeform 333"/>
              <p:cNvSpPr>
                <a:spLocks/>
              </p:cNvSpPr>
              <p:nvPr/>
            </p:nvSpPr>
            <p:spPr bwMode="auto">
              <a:xfrm>
                <a:off x="3354" y="1320"/>
                <a:ext cx="15" cy="5"/>
              </a:xfrm>
              <a:custGeom>
                <a:avLst/>
                <a:gdLst/>
                <a:ahLst/>
                <a:cxnLst>
                  <a:cxn ang="0">
                    <a:pos x="0" y="20"/>
                  </a:cxn>
                  <a:cxn ang="0">
                    <a:pos x="60" y="0"/>
                  </a:cxn>
                  <a:cxn ang="0">
                    <a:pos x="0" y="0"/>
                  </a:cxn>
                  <a:cxn ang="0">
                    <a:pos x="0" y="20"/>
                  </a:cxn>
                </a:cxnLst>
                <a:rect l="0" t="0" r="r" b="b"/>
                <a:pathLst>
                  <a:path w="60" h="20">
                    <a:moveTo>
                      <a:pt x="0" y="20"/>
                    </a:moveTo>
                    <a:lnTo>
                      <a:pt x="60" y="0"/>
                    </a:lnTo>
                    <a:lnTo>
                      <a:pt x="0" y="0"/>
                    </a:lnTo>
                    <a:lnTo>
                      <a:pt x="0" y="20"/>
                    </a:lnTo>
                  </a:path>
                </a:pathLst>
              </a:custGeom>
              <a:noFill/>
              <a:ln w="1588">
                <a:solidFill>
                  <a:srgbClr val="000000"/>
                </a:solidFill>
                <a:prstDash val="solid"/>
                <a:round/>
                <a:headEnd/>
                <a:tailEnd/>
              </a:ln>
            </p:spPr>
            <p:txBody>
              <a:bodyPr/>
              <a:lstStyle/>
              <a:p>
                <a:endParaRPr lang="en-GB"/>
              </a:p>
            </p:txBody>
          </p:sp>
          <p:sp>
            <p:nvSpPr>
              <p:cNvPr id="23886" name="Freeform 334"/>
              <p:cNvSpPr>
                <a:spLocks/>
              </p:cNvSpPr>
              <p:nvPr/>
            </p:nvSpPr>
            <p:spPr bwMode="auto">
              <a:xfrm>
                <a:off x="3331" y="1313"/>
                <a:ext cx="15" cy="7"/>
              </a:xfrm>
              <a:custGeom>
                <a:avLst/>
                <a:gdLst/>
                <a:ahLst/>
                <a:cxnLst>
                  <a:cxn ang="0">
                    <a:pos x="0" y="30"/>
                  </a:cxn>
                  <a:cxn ang="0">
                    <a:pos x="30" y="30"/>
                  </a:cxn>
                  <a:cxn ang="0">
                    <a:pos x="59" y="0"/>
                  </a:cxn>
                  <a:cxn ang="0">
                    <a:pos x="30" y="0"/>
                  </a:cxn>
                  <a:cxn ang="0">
                    <a:pos x="0" y="30"/>
                  </a:cxn>
                </a:cxnLst>
                <a:rect l="0" t="0" r="r" b="b"/>
                <a:pathLst>
                  <a:path w="59" h="30">
                    <a:moveTo>
                      <a:pt x="0" y="30"/>
                    </a:moveTo>
                    <a:lnTo>
                      <a:pt x="30" y="30"/>
                    </a:lnTo>
                    <a:lnTo>
                      <a:pt x="59" y="0"/>
                    </a:lnTo>
                    <a:lnTo>
                      <a:pt x="30" y="0"/>
                    </a:lnTo>
                    <a:lnTo>
                      <a:pt x="0" y="30"/>
                    </a:lnTo>
                  </a:path>
                </a:pathLst>
              </a:custGeom>
              <a:noFill/>
              <a:ln w="1588">
                <a:solidFill>
                  <a:srgbClr val="000000"/>
                </a:solidFill>
                <a:prstDash val="solid"/>
                <a:round/>
                <a:headEnd/>
                <a:tailEnd/>
              </a:ln>
            </p:spPr>
            <p:txBody>
              <a:bodyPr/>
              <a:lstStyle/>
              <a:p>
                <a:endParaRPr lang="en-GB"/>
              </a:p>
            </p:txBody>
          </p:sp>
          <p:sp>
            <p:nvSpPr>
              <p:cNvPr id="23887" name="Freeform 335"/>
              <p:cNvSpPr>
                <a:spLocks/>
              </p:cNvSpPr>
              <p:nvPr/>
            </p:nvSpPr>
            <p:spPr bwMode="auto">
              <a:xfrm>
                <a:off x="3331" y="1328"/>
                <a:ext cx="8" cy="7"/>
              </a:xfrm>
              <a:custGeom>
                <a:avLst/>
                <a:gdLst/>
                <a:ahLst/>
                <a:cxnLst>
                  <a:cxn ang="0">
                    <a:pos x="0" y="29"/>
                  </a:cxn>
                  <a:cxn ang="0">
                    <a:pos x="30" y="29"/>
                  </a:cxn>
                  <a:cxn ang="0">
                    <a:pos x="30" y="0"/>
                  </a:cxn>
                  <a:cxn ang="0">
                    <a:pos x="0" y="29"/>
                  </a:cxn>
                </a:cxnLst>
                <a:rect l="0" t="0" r="r" b="b"/>
                <a:pathLst>
                  <a:path w="30" h="29">
                    <a:moveTo>
                      <a:pt x="0" y="29"/>
                    </a:moveTo>
                    <a:lnTo>
                      <a:pt x="30" y="29"/>
                    </a:lnTo>
                    <a:lnTo>
                      <a:pt x="30" y="0"/>
                    </a:lnTo>
                    <a:lnTo>
                      <a:pt x="0" y="29"/>
                    </a:lnTo>
                  </a:path>
                </a:pathLst>
              </a:custGeom>
              <a:noFill/>
              <a:ln w="1588">
                <a:solidFill>
                  <a:srgbClr val="000000"/>
                </a:solidFill>
                <a:prstDash val="solid"/>
                <a:round/>
                <a:headEnd/>
                <a:tailEnd/>
              </a:ln>
            </p:spPr>
            <p:txBody>
              <a:bodyPr/>
              <a:lstStyle/>
              <a:p>
                <a:endParaRPr lang="en-GB"/>
              </a:p>
            </p:txBody>
          </p:sp>
          <p:sp>
            <p:nvSpPr>
              <p:cNvPr id="23888" name="Freeform 336"/>
              <p:cNvSpPr>
                <a:spLocks/>
              </p:cNvSpPr>
              <p:nvPr/>
            </p:nvSpPr>
            <p:spPr bwMode="auto">
              <a:xfrm>
                <a:off x="3205" y="1409"/>
                <a:ext cx="89" cy="52"/>
              </a:xfrm>
              <a:custGeom>
                <a:avLst/>
                <a:gdLst/>
                <a:ahLst/>
                <a:cxnLst>
                  <a:cxn ang="0">
                    <a:pos x="328" y="30"/>
                  </a:cxn>
                  <a:cxn ang="0">
                    <a:pos x="355" y="0"/>
                  </a:cxn>
                  <a:cxn ang="0">
                    <a:pos x="298" y="0"/>
                  </a:cxn>
                  <a:cxn ang="0">
                    <a:pos x="267" y="30"/>
                  </a:cxn>
                  <a:cxn ang="0">
                    <a:pos x="237" y="30"/>
                  </a:cxn>
                  <a:cxn ang="0">
                    <a:pos x="237" y="60"/>
                  </a:cxn>
                  <a:cxn ang="0">
                    <a:pos x="209" y="88"/>
                  </a:cxn>
                  <a:cxn ang="0">
                    <a:pos x="179" y="88"/>
                  </a:cxn>
                  <a:cxn ang="0">
                    <a:pos x="119" y="149"/>
                  </a:cxn>
                  <a:cxn ang="0">
                    <a:pos x="30" y="149"/>
                  </a:cxn>
                  <a:cxn ang="0">
                    <a:pos x="30" y="179"/>
                  </a:cxn>
                  <a:cxn ang="0">
                    <a:pos x="0" y="179"/>
                  </a:cxn>
                  <a:cxn ang="0">
                    <a:pos x="0" y="206"/>
                  </a:cxn>
                  <a:cxn ang="0">
                    <a:pos x="30" y="206"/>
                  </a:cxn>
                  <a:cxn ang="0">
                    <a:pos x="60" y="179"/>
                  </a:cxn>
                  <a:cxn ang="0">
                    <a:pos x="209" y="179"/>
                  </a:cxn>
                  <a:cxn ang="0">
                    <a:pos x="179" y="149"/>
                  </a:cxn>
                  <a:cxn ang="0">
                    <a:pos x="148" y="149"/>
                  </a:cxn>
                  <a:cxn ang="0">
                    <a:pos x="209" y="118"/>
                  </a:cxn>
                  <a:cxn ang="0">
                    <a:pos x="237" y="118"/>
                  </a:cxn>
                  <a:cxn ang="0">
                    <a:pos x="267" y="88"/>
                  </a:cxn>
                  <a:cxn ang="0">
                    <a:pos x="328" y="88"/>
                  </a:cxn>
                  <a:cxn ang="0">
                    <a:pos x="298" y="60"/>
                  </a:cxn>
                  <a:cxn ang="0">
                    <a:pos x="267" y="60"/>
                  </a:cxn>
                  <a:cxn ang="0">
                    <a:pos x="298" y="30"/>
                  </a:cxn>
                  <a:cxn ang="0">
                    <a:pos x="328" y="30"/>
                  </a:cxn>
                </a:cxnLst>
                <a:rect l="0" t="0" r="r" b="b"/>
                <a:pathLst>
                  <a:path w="355" h="206">
                    <a:moveTo>
                      <a:pt x="328" y="30"/>
                    </a:moveTo>
                    <a:lnTo>
                      <a:pt x="355" y="0"/>
                    </a:lnTo>
                    <a:lnTo>
                      <a:pt x="298" y="0"/>
                    </a:lnTo>
                    <a:lnTo>
                      <a:pt x="267" y="30"/>
                    </a:lnTo>
                    <a:lnTo>
                      <a:pt x="237" y="30"/>
                    </a:lnTo>
                    <a:lnTo>
                      <a:pt x="237" y="60"/>
                    </a:lnTo>
                    <a:lnTo>
                      <a:pt x="209" y="88"/>
                    </a:lnTo>
                    <a:lnTo>
                      <a:pt x="179" y="88"/>
                    </a:lnTo>
                    <a:lnTo>
                      <a:pt x="119" y="149"/>
                    </a:lnTo>
                    <a:lnTo>
                      <a:pt x="30" y="149"/>
                    </a:lnTo>
                    <a:lnTo>
                      <a:pt x="30" y="179"/>
                    </a:lnTo>
                    <a:lnTo>
                      <a:pt x="0" y="179"/>
                    </a:lnTo>
                    <a:lnTo>
                      <a:pt x="0" y="206"/>
                    </a:lnTo>
                    <a:lnTo>
                      <a:pt x="30" y="206"/>
                    </a:lnTo>
                    <a:lnTo>
                      <a:pt x="60" y="179"/>
                    </a:lnTo>
                    <a:lnTo>
                      <a:pt x="209" y="179"/>
                    </a:lnTo>
                    <a:lnTo>
                      <a:pt x="179" y="149"/>
                    </a:lnTo>
                    <a:lnTo>
                      <a:pt x="148" y="149"/>
                    </a:lnTo>
                    <a:lnTo>
                      <a:pt x="209" y="118"/>
                    </a:lnTo>
                    <a:lnTo>
                      <a:pt x="237" y="118"/>
                    </a:lnTo>
                    <a:lnTo>
                      <a:pt x="267" y="88"/>
                    </a:lnTo>
                    <a:lnTo>
                      <a:pt x="328" y="88"/>
                    </a:lnTo>
                    <a:lnTo>
                      <a:pt x="298" y="60"/>
                    </a:lnTo>
                    <a:lnTo>
                      <a:pt x="267" y="60"/>
                    </a:lnTo>
                    <a:lnTo>
                      <a:pt x="298" y="30"/>
                    </a:lnTo>
                    <a:lnTo>
                      <a:pt x="328" y="30"/>
                    </a:lnTo>
                  </a:path>
                </a:pathLst>
              </a:custGeom>
              <a:noFill/>
              <a:ln w="1588">
                <a:solidFill>
                  <a:srgbClr val="000000"/>
                </a:solidFill>
                <a:prstDash val="solid"/>
                <a:round/>
                <a:headEnd/>
                <a:tailEnd/>
              </a:ln>
            </p:spPr>
            <p:txBody>
              <a:bodyPr/>
              <a:lstStyle/>
              <a:p>
                <a:endParaRPr lang="en-GB"/>
              </a:p>
            </p:txBody>
          </p:sp>
          <p:sp>
            <p:nvSpPr>
              <p:cNvPr id="23889" name="Freeform 337"/>
              <p:cNvSpPr>
                <a:spLocks/>
              </p:cNvSpPr>
              <p:nvPr/>
            </p:nvSpPr>
            <p:spPr bwMode="auto">
              <a:xfrm>
                <a:off x="2909" y="1513"/>
                <a:ext cx="134" cy="96"/>
              </a:xfrm>
              <a:custGeom>
                <a:avLst/>
                <a:gdLst/>
                <a:ahLst/>
                <a:cxnLst>
                  <a:cxn ang="0">
                    <a:pos x="118" y="384"/>
                  </a:cxn>
                  <a:cxn ang="0">
                    <a:pos x="60" y="325"/>
                  </a:cxn>
                  <a:cxn ang="0">
                    <a:pos x="0" y="325"/>
                  </a:cxn>
                  <a:cxn ang="0">
                    <a:pos x="0" y="295"/>
                  </a:cxn>
                  <a:cxn ang="0">
                    <a:pos x="30" y="295"/>
                  </a:cxn>
                  <a:cxn ang="0">
                    <a:pos x="89" y="237"/>
                  </a:cxn>
                  <a:cxn ang="0">
                    <a:pos x="30" y="237"/>
                  </a:cxn>
                  <a:cxn ang="0">
                    <a:pos x="89" y="207"/>
                  </a:cxn>
                  <a:cxn ang="0">
                    <a:pos x="60" y="177"/>
                  </a:cxn>
                  <a:cxn ang="0">
                    <a:pos x="30" y="177"/>
                  </a:cxn>
                  <a:cxn ang="0">
                    <a:pos x="30" y="147"/>
                  </a:cxn>
                  <a:cxn ang="0">
                    <a:pos x="60" y="147"/>
                  </a:cxn>
                  <a:cxn ang="0">
                    <a:pos x="118" y="207"/>
                  </a:cxn>
                  <a:cxn ang="0">
                    <a:pos x="148" y="177"/>
                  </a:cxn>
                  <a:cxn ang="0">
                    <a:pos x="118" y="177"/>
                  </a:cxn>
                  <a:cxn ang="0">
                    <a:pos x="118" y="147"/>
                  </a:cxn>
                  <a:cxn ang="0">
                    <a:pos x="148" y="147"/>
                  </a:cxn>
                  <a:cxn ang="0">
                    <a:pos x="178" y="177"/>
                  </a:cxn>
                  <a:cxn ang="0">
                    <a:pos x="209" y="147"/>
                  </a:cxn>
                  <a:cxn ang="0">
                    <a:pos x="237" y="147"/>
                  </a:cxn>
                  <a:cxn ang="0">
                    <a:pos x="237" y="177"/>
                  </a:cxn>
                  <a:cxn ang="0">
                    <a:pos x="296" y="177"/>
                  </a:cxn>
                  <a:cxn ang="0">
                    <a:pos x="237" y="118"/>
                  </a:cxn>
                  <a:cxn ang="0">
                    <a:pos x="296" y="89"/>
                  </a:cxn>
                  <a:cxn ang="0">
                    <a:pos x="327" y="89"/>
                  </a:cxn>
                  <a:cxn ang="0">
                    <a:pos x="355" y="118"/>
                  </a:cxn>
                  <a:cxn ang="0">
                    <a:pos x="355" y="89"/>
                  </a:cxn>
                  <a:cxn ang="0">
                    <a:pos x="446" y="89"/>
                  </a:cxn>
                  <a:cxn ang="0">
                    <a:pos x="473" y="118"/>
                  </a:cxn>
                  <a:cxn ang="0">
                    <a:pos x="473" y="147"/>
                  </a:cxn>
                  <a:cxn ang="0">
                    <a:pos x="446" y="177"/>
                  </a:cxn>
                  <a:cxn ang="0">
                    <a:pos x="534" y="177"/>
                  </a:cxn>
                  <a:cxn ang="0">
                    <a:pos x="503" y="147"/>
                  </a:cxn>
                  <a:cxn ang="0">
                    <a:pos x="503" y="118"/>
                  </a:cxn>
                  <a:cxn ang="0">
                    <a:pos x="446" y="59"/>
                  </a:cxn>
                  <a:cxn ang="0">
                    <a:pos x="416" y="59"/>
                  </a:cxn>
                  <a:cxn ang="0">
                    <a:pos x="385" y="29"/>
                  </a:cxn>
                  <a:cxn ang="0">
                    <a:pos x="416" y="0"/>
                  </a:cxn>
                  <a:cxn ang="0">
                    <a:pos x="473" y="0"/>
                  </a:cxn>
                </a:cxnLst>
                <a:rect l="0" t="0" r="r" b="b"/>
                <a:pathLst>
                  <a:path w="534" h="384">
                    <a:moveTo>
                      <a:pt x="118" y="384"/>
                    </a:moveTo>
                    <a:lnTo>
                      <a:pt x="60" y="325"/>
                    </a:lnTo>
                    <a:lnTo>
                      <a:pt x="0" y="325"/>
                    </a:lnTo>
                    <a:lnTo>
                      <a:pt x="0" y="295"/>
                    </a:lnTo>
                    <a:lnTo>
                      <a:pt x="30" y="295"/>
                    </a:lnTo>
                    <a:lnTo>
                      <a:pt x="89" y="237"/>
                    </a:lnTo>
                    <a:lnTo>
                      <a:pt x="30" y="237"/>
                    </a:lnTo>
                    <a:lnTo>
                      <a:pt x="89" y="207"/>
                    </a:lnTo>
                    <a:lnTo>
                      <a:pt x="60" y="177"/>
                    </a:lnTo>
                    <a:lnTo>
                      <a:pt x="30" y="177"/>
                    </a:lnTo>
                    <a:lnTo>
                      <a:pt x="30" y="147"/>
                    </a:lnTo>
                    <a:lnTo>
                      <a:pt x="60" y="147"/>
                    </a:lnTo>
                    <a:lnTo>
                      <a:pt x="118" y="207"/>
                    </a:lnTo>
                    <a:lnTo>
                      <a:pt x="148" y="177"/>
                    </a:lnTo>
                    <a:lnTo>
                      <a:pt x="118" y="177"/>
                    </a:lnTo>
                    <a:lnTo>
                      <a:pt x="118" y="147"/>
                    </a:lnTo>
                    <a:lnTo>
                      <a:pt x="148" y="147"/>
                    </a:lnTo>
                    <a:lnTo>
                      <a:pt x="178" y="177"/>
                    </a:lnTo>
                    <a:lnTo>
                      <a:pt x="209" y="147"/>
                    </a:lnTo>
                    <a:lnTo>
                      <a:pt x="237" y="147"/>
                    </a:lnTo>
                    <a:lnTo>
                      <a:pt x="237" y="177"/>
                    </a:lnTo>
                    <a:lnTo>
                      <a:pt x="296" y="177"/>
                    </a:lnTo>
                    <a:lnTo>
                      <a:pt x="237" y="118"/>
                    </a:lnTo>
                    <a:lnTo>
                      <a:pt x="296" y="89"/>
                    </a:lnTo>
                    <a:lnTo>
                      <a:pt x="327" y="89"/>
                    </a:lnTo>
                    <a:lnTo>
                      <a:pt x="355" y="118"/>
                    </a:lnTo>
                    <a:lnTo>
                      <a:pt x="355" y="89"/>
                    </a:lnTo>
                    <a:lnTo>
                      <a:pt x="446" y="89"/>
                    </a:lnTo>
                    <a:lnTo>
                      <a:pt x="473" y="118"/>
                    </a:lnTo>
                    <a:lnTo>
                      <a:pt x="473" y="147"/>
                    </a:lnTo>
                    <a:lnTo>
                      <a:pt x="446" y="177"/>
                    </a:lnTo>
                    <a:lnTo>
                      <a:pt x="534" y="177"/>
                    </a:lnTo>
                    <a:lnTo>
                      <a:pt x="503" y="147"/>
                    </a:lnTo>
                    <a:lnTo>
                      <a:pt x="503" y="118"/>
                    </a:lnTo>
                    <a:lnTo>
                      <a:pt x="446" y="59"/>
                    </a:lnTo>
                    <a:lnTo>
                      <a:pt x="416" y="59"/>
                    </a:lnTo>
                    <a:lnTo>
                      <a:pt x="385" y="29"/>
                    </a:lnTo>
                    <a:lnTo>
                      <a:pt x="416" y="0"/>
                    </a:lnTo>
                    <a:lnTo>
                      <a:pt x="473" y="0"/>
                    </a:lnTo>
                  </a:path>
                </a:pathLst>
              </a:custGeom>
              <a:noFill/>
              <a:ln w="1588">
                <a:solidFill>
                  <a:srgbClr val="000000"/>
                </a:solidFill>
                <a:prstDash val="solid"/>
                <a:round/>
                <a:headEnd/>
                <a:tailEnd/>
              </a:ln>
            </p:spPr>
            <p:txBody>
              <a:bodyPr/>
              <a:lstStyle/>
              <a:p>
                <a:endParaRPr lang="en-GB"/>
              </a:p>
            </p:txBody>
          </p:sp>
          <p:sp>
            <p:nvSpPr>
              <p:cNvPr id="23890" name="Freeform 338"/>
              <p:cNvSpPr>
                <a:spLocks/>
              </p:cNvSpPr>
              <p:nvPr/>
            </p:nvSpPr>
            <p:spPr bwMode="auto">
              <a:xfrm>
                <a:off x="2946" y="1572"/>
                <a:ext cx="30" cy="7"/>
              </a:xfrm>
              <a:custGeom>
                <a:avLst/>
                <a:gdLst/>
                <a:ahLst/>
                <a:cxnLst>
                  <a:cxn ang="0">
                    <a:pos x="119" y="28"/>
                  </a:cxn>
                  <a:cxn ang="0">
                    <a:pos x="89" y="0"/>
                  </a:cxn>
                  <a:cxn ang="0">
                    <a:pos x="0" y="0"/>
                  </a:cxn>
                  <a:cxn ang="0">
                    <a:pos x="30" y="28"/>
                  </a:cxn>
                  <a:cxn ang="0">
                    <a:pos x="119" y="28"/>
                  </a:cxn>
                </a:cxnLst>
                <a:rect l="0" t="0" r="r" b="b"/>
                <a:pathLst>
                  <a:path w="119" h="28">
                    <a:moveTo>
                      <a:pt x="119" y="28"/>
                    </a:moveTo>
                    <a:lnTo>
                      <a:pt x="89" y="0"/>
                    </a:lnTo>
                    <a:lnTo>
                      <a:pt x="0" y="0"/>
                    </a:lnTo>
                    <a:lnTo>
                      <a:pt x="30" y="28"/>
                    </a:lnTo>
                    <a:lnTo>
                      <a:pt x="119" y="28"/>
                    </a:lnTo>
                  </a:path>
                </a:pathLst>
              </a:custGeom>
              <a:noFill/>
              <a:ln w="1588">
                <a:solidFill>
                  <a:srgbClr val="000000"/>
                </a:solidFill>
                <a:prstDash val="solid"/>
                <a:round/>
                <a:headEnd/>
                <a:tailEnd/>
              </a:ln>
            </p:spPr>
            <p:txBody>
              <a:bodyPr/>
              <a:lstStyle/>
              <a:p>
                <a:endParaRPr lang="en-GB"/>
              </a:p>
            </p:txBody>
          </p:sp>
          <p:sp>
            <p:nvSpPr>
              <p:cNvPr id="23891" name="Freeform 339"/>
              <p:cNvSpPr>
                <a:spLocks/>
              </p:cNvSpPr>
              <p:nvPr/>
            </p:nvSpPr>
            <p:spPr bwMode="auto">
              <a:xfrm>
                <a:off x="3027" y="1490"/>
                <a:ext cx="82" cy="38"/>
              </a:xfrm>
              <a:custGeom>
                <a:avLst/>
                <a:gdLst/>
                <a:ahLst/>
                <a:cxnLst>
                  <a:cxn ang="0">
                    <a:pos x="30" y="119"/>
                  </a:cxn>
                  <a:cxn ang="0">
                    <a:pos x="91" y="119"/>
                  </a:cxn>
                  <a:cxn ang="0">
                    <a:pos x="119" y="149"/>
                  </a:cxn>
                  <a:cxn ang="0">
                    <a:pos x="150" y="149"/>
                  </a:cxn>
                  <a:cxn ang="0">
                    <a:pos x="180" y="119"/>
                  </a:cxn>
                  <a:cxn ang="0">
                    <a:pos x="119" y="119"/>
                  </a:cxn>
                  <a:cxn ang="0">
                    <a:pos x="119" y="90"/>
                  </a:cxn>
                  <a:cxn ang="0">
                    <a:pos x="91" y="60"/>
                  </a:cxn>
                  <a:cxn ang="0">
                    <a:pos x="61" y="60"/>
                  </a:cxn>
                  <a:cxn ang="0">
                    <a:pos x="0" y="0"/>
                  </a:cxn>
                  <a:cxn ang="0">
                    <a:pos x="91" y="0"/>
                  </a:cxn>
                  <a:cxn ang="0">
                    <a:pos x="119" y="30"/>
                  </a:cxn>
                  <a:cxn ang="0">
                    <a:pos x="150" y="0"/>
                  </a:cxn>
                  <a:cxn ang="0">
                    <a:pos x="268" y="0"/>
                  </a:cxn>
                  <a:cxn ang="0">
                    <a:pos x="268" y="30"/>
                  </a:cxn>
                  <a:cxn ang="0">
                    <a:pos x="328" y="60"/>
                  </a:cxn>
                  <a:cxn ang="0">
                    <a:pos x="298" y="30"/>
                  </a:cxn>
                  <a:cxn ang="0">
                    <a:pos x="298" y="0"/>
                  </a:cxn>
                  <a:cxn ang="0">
                    <a:pos x="328" y="0"/>
                  </a:cxn>
                </a:cxnLst>
                <a:rect l="0" t="0" r="r" b="b"/>
                <a:pathLst>
                  <a:path w="328" h="149">
                    <a:moveTo>
                      <a:pt x="30" y="119"/>
                    </a:moveTo>
                    <a:lnTo>
                      <a:pt x="91" y="119"/>
                    </a:lnTo>
                    <a:lnTo>
                      <a:pt x="119" y="149"/>
                    </a:lnTo>
                    <a:lnTo>
                      <a:pt x="150" y="149"/>
                    </a:lnTo>
                    <a:lnTo>
                      <a:pt x="180" y="119"/>
                    </a:lnTo>
                    <a:lnTo>
                      <a:pt x="119" y="119"/>
                    </a:lnTo>
                    <a:lnTo>
                      <a:pt x="119" y="90"/>
                    </a:lnTo>
                    <a:lnTo>
                      <a:pt x="91" y="60"/>
                    </a:lnTo>
                    <a:lnTo>
                      <a:pt x="61" y="60"/>
                    </a:lnTo>
                    <a:lnTo>
                      <a:pt x="0" y="0"/>
                    </a:lnTo>
                    <a:lnTo>
                      <a:pt x="91" y="0"/>
                    </a:lnTo>
                    <a:lnTo>
                      <a:pt x="119" y="30"/>
                    </a:lnTo>
                    <a:lnTo>
                      <a:pt x="150" y="0"/>
                    </a:lnTo>
                    <a:lnTo>
                      <a:pt x="268" y="0"/>
                    </a:lnTo>
                    <a:lnTo>
                      <a:pt x="268" y="30"/>
                    </a:lnTo>
                    <a:lnTo>
                      <a:pt x="328" y="60"/>
                    </a:lnTo>
                    <a:lnTo>
                      <a:pt x="298" y="30"/>
                    </a:lnTo>
                    <a:lnTo>
                      <a:pt x="298" y="0"/>
                    </a:lnTo>
                    <a:lnTo>
                      <a:pt x="328" y="0"/>
                    </a:lnTo>
                  </a:path>
                </a:pathLst>
              </a:custGeom>
              <a:noFill/>
              <a:ln w="1588">
                <a:solidFill>
                  <a:srgbClr val="000000"/>
                </a:solidFill>
                <a:prstDash val="solid"/>
                <a:round/>
                <a:headEnd/>
                <a:tailEnd/>
              </a:ln>
            </p:spPr>
            <p:txBody>
              <a:bodyPr/>
              <a:lstStyle/>
              <a:p>
                <a:endParaRPr lang="en-GB"/>
              </a:p>
            </p:txBody>
          </p:sp>
          <p:sp>
            <p:nvSpPr>
              <p:cNvPr id="23892" name="Freeform 340"/>
              <p:cNvSpPr>
                <a:spLocks/>
              </p:cNvSpPr>
              <p:nvPr/>
            </p:nvSpPr>
            <p:spPr bwMode="auto">
              <a:xfrm>
                <a:off x="2976" y="1572"/>
                <a:ext cx="15" cy="7"/>
              </a:xfrm>
              <a:custGeom>
                <a:avLst/>
                <a:gdLst/>
                <a:ahLst/>
                <a:cxnLst>
                  <a:cxn ang="0">
                    <a:pos x="0" y="28"/>
                  </a:cxn>
                  <a:cxn ang="0">
                    <a:pos x="60" y="28"/>
                  </a:cxn>
                  <a:cxn ang="0">
                    <a:pos x="29" y="0"/>
                  </a:cxn>
                  <a:cxn ang="0">
                    <a:pos x="0" y="28"/>
                  </a:cxn>
                </a:cxnLst>
                <a:rect l="0" t="0" r="r" b="b"/>
                <a:pathLst>
                  <a:path w="60" h="28">
                    <a:moveTo>
                      <a:pt x="0" y="28"/>
                    </a:moveTo>
                    <a:lnTo>
                      <a:pt x="60" y="28"/>
                    </a:lnTo>
                    <a:lnTo>
                      <a:pt x="29" y="0"/>
                    </a:lnTo>
                    <a:lnTo>
                      <a:pt x="0" y="28"/>
                    </a:lnTo>
                  </a:path>
                </a:pathLst>
              </a:custGeom>
              <a:noFill/>
              <a:ln w="1588">
                <a:solidFill>
                  <a:srgbClr val="000000"/>
                </a:solidFill>
                <a:prstDash val="solid"/>
                <a:round/>
                <a:headEnd/>
                <a:tailEnd/>
              </a:ln>
            </p:spPr>
            <p:txBody>
              <a:bodyPr/>
              <a:lstStyle/>
              <a:p>
                <a:endParaRPr lang="en-GB"/>
              </a:p>
            </p:txBody>
          </p:sp>
          <p:sp>
            <p:nvSpPr>
              <p:cNvPr id="23893" name="Freeform 341"/>
              <p:cNvSpPr>
                <a:spLocks/>
              </p:cNvSpPr>
              <p:nvPr/>
            </p:nvSpPr>
            <p:spPr bwMode="auto">
              <a:xfrm>
                <a:off x="3102" y="1439"/>
                <a:ext cx="89" cy="51"/>
              </a:xfrm>
              <a:custGeom>
                <a:avLst/>
                <a:gdLst/>
                <a:ahLst/>
                <a:cxnLst>
                  <a:cxn ang="0">
                    <a:pos x="30" y="207"/>
                  </a:cxn>
                  <a:cxn ang="0">
                    <a:pos x="59" y="179"/>
                  </a:cxn>
                  <a:cxn ang="0">
                    <a:pos x="0" y="179"/>
                  </a:cxn>
                  <a:cxn ang="0">
                    <a:pos x="0" y="149"/>
                  </a:cxn>
                  <a:cxn ang="0">
                    <a:pos x="30" y="149"/>
                  </a:cxn>
                  <a:cxn ang="0">
                    <a:pos x="30" y="119"/>
                  </a:cxn>
                  <a:cxn ang="0">
                    <a:pos x="59" y="119"/>
                  </a:cxn>
                  <a:cxn ang="0">
                    <a:pos x="89" y="149"/>
                  </a:cxn>
                  <a:cxn ang="0">
                    <a:pos x="119" y="149"/>
                  </a:cxn>
                  <a:cxn ang="0">
                    <a:pos x="89" y="119"/>
                  </a:cxn>
                  <a:cxn ang="0">
                    <a:pos x="119" y="88"/>
                  </a:cxn>
                  <a:cxn ang="0">
                    <a:pos x="119" y="61"/>
                  </a:cxn>
                  <a:cxn ang="0">
                    <a:pos x="148" y="88"/>
                  </a:cxn>
                  <a:cxn ang="0">
                    <a:pos x="177" y="61"/>
                  </a:cxn>
                  <a:cxn ang="0">
                    <a:pos x="207" y="88"/>
                  </a:cxn>
                  <a:cxn ang="0">
                    <a:pos x="207" y="119"/>
                  </a:cxn>
                  <a:cxn ang="0">
                    <a:pos x="267" y="61"/>
                  </a:cxn>
                  <a:cxn ang="0">
                    <a:pos x="237" y="61"/>
                  </a:cxn>
                  <a:cxn ang="0">
                    <a:pos x="267" y="31"/>
                  </a:cxn>
                  <a:cxn ang="0">
                    <a:pos x="326" y="31"/>
                  </a:cxn>
                  <a:cxn ang="0">
                    <a:pos x="355" y="0"/>
                  </a:cxn>
                </a:cxnLst>
                <a:rect l="0" t="0" r="r" b="b"/>
                <a:pathLst>
                  <a:path w="355" h="207">
                    <a:moveTo>
                      <a:pt x="30" y="207"/>
                    </a:moveTo>
                    <a:lnTo>
                      <a:pt x="59" y="179"/>
                    </a:lnTo>
                    <a:lnTo>
                      <a:pt x="0" y="179"/>
                    </a:lnTo>
                    <a:lnTo>
                      <a:pt x="0" y="149"/>
                    </a:lnTo>
                    <a:lnTo>
                      <a:pt x="30" y="149"/>
                    </a:lnTo>
                    <a:lnTo>
                      <a:pt x="30" y="119"/>
                    </a:lnTo>
                    <a:lnTo>
                      <a:pt x="59" y="119"/>
                    </a:lnTo>
                    <a:lnTo>
                      <a:pt x="89" y="149"/>
                    </a:lnTo>
                    <a:lnTo>
                      <a:pt x="119" y="149"/>
                    </a:lnTo>
                    <a:lnTo>
                      <a:pt x="89" y="119"/>
                    </a:lnTo>
                    <a:lnTo>
                      <a:pt x="119" y="88"/>
                    </a:lnTo>
                    <a:lnTo>
                      <a:pt x="119" y="61"/>
                    </a:lnTo>
                    <a:lnTo>
                      <a:pt x="148" y="88"/>
                    </a:lnTo>
                    <a:lnTo>
                      <a:pt x="177" y="61"/>
                    </a:lnTo>
                    <a:lnTo>
                      <a:pt x="207" y="88"/>
                    </a:lnTo>
                    <a:lnTo>
                      <a:pt x="207" y="119"/>
                    </a:lnTo>
                    <a:lnTo>
                      <a:pt x="267" y="61"/>
                    </a:lnTo>
                    <a:lnTo>
                      <a:pt x="237" y="61"/>
                    </a:lnTo>
                    <a:lnTo>
                      <a:pt x="267" y="31"/>
                    </a:lnTo>
                    <a:lnTo>
                      <a:pt x="326" y="31"/>
                    </a:lnTo>
                    <a:lnTo>
                      <a:pt x="355" y="0"/>
                    </a:lnTo>
                  </a:path>
                </a:pathLst>
              </a:custGeom>
              <a:noFill/>
              <a:ln w="1588">
                <a:solidFill>
                  <a:srgbClr val="000000"/>
                </a:solidFill>
                <a:prstDash val="solid"/>
                <a:round/>
                <a:headEnd/>
                <a:tailEnd/>
              </a:ln>
            </p:spPr>
            <p:txBody>
              <a:bodyPr/>
              <a:lstStyle/>
              <a:p>
                <a:endParaRPr lang="en-GB"/>
              </a:p>
            </p:txBody>
          </p:sp>
          <p:sp>
            <p:nvSpPr>
              <p:cNvPr id="23894" name="Freeform 342"/>
              <p:cNvSpPr>
                <a:spLocks/>
              </p:cNvSpPr>
              <p:nvPr/>
            </p:nvSpPr>
            <p:spPr bwMode="auto">
              <a:xfrm>
                <a:off x="3191" y="1431"/>
                <a:ext cx="14" cy="19"/>
              </a:xfrm>
              <a:custGeom>
                <a:avLst/>
                <a:gdLst/>
                <a:ahLst/>
                <a:cxnLst>
                  <a:cxn ang="0">
                    <a:pos x="0" y="30"/>
                  </a:cxn>
                  <a:cxn ang="0">
                    <a:pos x="46" y="76"/>
                  </a:cxn>
                  <a:cxn ang="0">
                    <a:pos x="31" y="61"/>
                  </a:cxn>
                  <a:cxn ang="0">
                    <a:pos x="31" y="30"/>
                  </a:cxn>
                  <a:cxn ang="0">
                    <a:pos x="59" y="30"/>
                  </a:cxn>
                  <a:cxn ang="0">
                    <a:pos x="59" y="0"/>
                  </a:cxn>
                  <a:cxn ang="0">
                    <a:pos x="31" y="0"/>
                  </a:cxn>
                  <a:cxn ang="0">
                    <a:pos x="0" y="30"/>
                  </a:cxn>
                </a:cxnLst>
                <a:rect l="0" t="0" r="r" b="b"/>
                <a:pathLst>
                  <a:path w="59" h="76">
                    <a:moveTo>
                      <a:pt x="0" y="30"/>
                    </a:moveTo>
                    <a:lnTo>
                      <a:pt x="46" y="76"/>
                    </a:lnTo>
                    <a:lnTo>
                      <a:pt x="31" y="61"/>
                    </a:lnTo>
                    <a:lnTo>
                      <a:pt x="31" y="30"/>
                    </a:lnTo>
                    <a:lnTo>
                      <a:pt x="59" y="30"/>
                    </a:lnTo>
                    <a:lnTo>
                      <a:pt x="59" y="0"/>
                    </a:lnTo>
                    <a:lnTo>
                      <a:pt x="31" y="0"/>
                    </a:lnTo>
                    <a:lnTo>
                      <a:pt x="0" y="30"/>
                    </a:lnTo>
                  </a:path>
                </a:pathLst>
              </a:custGeom>
              <a:noFill/>
              <a:ln w="1588">
                <a:solidFill>
                  <a:srgbClr val="000000"/>
                </a:solidFill>
                <a:prstDash val="solid"/>
                <a:round/>
                <a:headEnd/>
                <a:tailEnd/>
              </a:ln>
            </p:spPr>
            <p:txBody>
              <a:bodyPr/>
              <a:lstStyle/>
              <a:p>
                <a:endParaRPr lang="en-GB"/>
              </a:p>
            </p:txBody>
          </p:sp>
          <p:sp>
            <p:nvSpPr>
              <p:cNvPr id="23895" name="Rectangle 343"/>
              <p:cNvSpPr>
                <a:spLocks noChangeArrowheads="1"/>
              </p:cNvSpPr>
              <p:nvPr/>
            </p:nvSpPr>
            <p:spPr bwMode="auto">
              <a:xfrm>
                <a:off x="3109" y="1490"/>
                <a:ext cx="7" cy="8"/>
              </a:xfrm>
              <a:prstGeom prst="rect">
                <a:avLst/>
              </a:prstGeom>
              <a:noFill/>
              <a:ln w="1588">
                <a:solidFill>
                  <a:srgbClr val="000000"/>
                </a:solidFill>
                <a:miter lim="800000"/>
                <a:headEnd/>
                <a:tailEnd/>
              </a:ln>
            </p:spPr>
            <p:txBody>
              <a:bodyPr/>
              <a:lstStyle/>
              <a:p>
                <a:endParaRPr lang="en-GB"/>
              </a:p>
            </p:txBody>
          </p:sp>
          <p:sp>
            <p:nvSpPr>
              <p:cNvPr id="23896" name="Freeform 344"/>
              <p:cNvSpPr>
                <a:spLocks/>
              </p:cNvSpPr>
              <p:nvPr/>
            </p:nvSpPr>
            <p:spPr bwMode="auto">
              <a:xfrm>
                <a:off x="3065" y="1506"/>
                <a:ext cx="15" cy="7"/>
              </a:xfrm>
              <a:custGeom>
                <a:avLst/>
                <a:gdLst/>
                <a:ahLst/>
                <a:cxnLst>
                  <a:cxn ang="0">
                    <a:pos x="0" y="30"/>
                  </a:cxn>
                  <a:cxn ang="0">
                    <a:pos x="60" y="0"/>
                  </a:cxn>
                  <a:cxn ang="0">
                    <a:pos x="30" y="0"/>
                  </a:cxn>
                  <a:cxn ang="0">
                    <a:pos x="0" y="30"/>
                  </a:cxn>
                </a:cxnLst>
                <a:rect l="0" t="0" r="r" b="b"/>
                <a:pathLst>
                  <a:path w="60" h="30">
                    <a:moveTo>
                      <a:pt x="0" y="30"/>
                    </a:moveTo>
                    <a:lnTo>
                      <a:pt x="60" y="0"/>
                    </a:lnTo>
                    <a:lnTo>
                      <a:pt x="30" y="0"/>
                    </a:lnTo>
                    <a:lnTo>
                      <a:pt x="0" y="30"/>
                    </a:lnTo>
                  </a:path>
                </a:pathLst>
              </a:custGeom>
              <a:noFill/>
              <a:ln w="1588">
                <a:solidFill>
                  <a:srgbClr val="000000"/>
                </a:solidFill>
                <a:prstDash val="solid"/>
                <a:round/>
                <a:headEnd/>
                <a:tailEnd/>
              </a:ln>
            </p:spPr>
            <p:txBody>
              <a:bodyPr/>
              <a:lstStyle/>
              <a:p>
                <a:endParaRPr lang="en-GB"/>
              </a:p>
            </p:txBody>
          </p:sp>
          <p:sp>
            <p:nvSpPr>
              <p:cNvPr id="23897" name="Freeform 345"/>
              <p:cNvSpPr>
                <a:spLocks/>
              </p:cNvSpPr>
              <p:nvPr/>
            </p:nvSpPr>
            <p:spPr bwMode="auto">
              <a:xfrm>
                <a:off x="3050" y="1624"/>
                <a:ext cx="15" cy="8"/>
              </a:xfrm>
              <a:custGeom>
                <a:avLst/>
                <a:gdLst/>
                <a:ahLst/>
                <a:cxnLst>
                  <a:cxn ang="0">
                    <a:pos x="0" y="0"/>
                  </a:cxn>
                  <a:cxn ang="0">
                    <a:pos x="0" y="31"/>
                  </a:cxn>
                  <a:cxn ang="0">
                    <a:pos x="28" y="31"/>
                  </a:cxn>
                  <a:cxn ang="0">
                    <a:pos x="59" y="0"/>
                  </a:cxn>
                  <a:cxn ang="0">
                    <a:pos x="0" y="0"/>
                  </a:cxn>
                </a:cxnLst>
                <a:rect l="0" t="0" r="r" b="b"/>
                <a:pathLst>
                  <a:path w="59" h="31">
                    <a:moveTo>
                      <a:pt x="0" y="0"/>
                    </a:moveTo>
                    <a:lnTo>
                      <a:pt x="0" y="31"/>
                    </a:lnTo>
                    <a:lnTo>
                      <a:pt x="28" y="31"/>
                    </a:lnTo>
                    <a:lnTo>
                      <a:pt x="59" y="0"/>
                    </a:lnTo>
                    <a:lnTo>
                      <a:pt x="0" y="0"/>
                    </a:lnTo>
                  </a:path>
                </a:pathLst>
              </a:custGeom>
              <a:noFill/>
              <a:ln w="1588">
                <a:solidFill>
                  <a:srgbClr val="000000"/>
                </a:solidFill>
                <a:prstDash val="solid"/>
                <a:round/>
                <a:headEnd/>
                <a:tailEnd/>
              </a:ln>
            </p:spPr>
            <p:txBody>
              <a:bodyPr/>
              <a:lstStyle/>
              <a:p>
                <a:endParaRPr lang="en-GB"/>
              </a:p>
            </p:txBody>
          </p:sp>
          <p:sp>
            <p:nvSpPr>
              <p:cNvPr id="23898" name="Freeform 346"/>
              <p:cNvSpPr>
                <a:spLocks/>
              </p:cNvSpPr>
              <p:nvPr/>
            </p:nvSpPr>
            <p:spPr bwMode="auto">
              <a:xfrm>
                <a:off x="3235" y="1727"/>
                <a:ext cx="15" cy="23"/>
              </a:xfrm>
              <a:custGeom>
                <a:avLst/>
                <a:gdLst/>
                <a:ahLst/>
                <a:cxnLst>
                  <a:cxn ang="0">
                    <a:pos x="29" y="89"/>
                  </a:cxn>
                  <a:cxn ang="0">
                    <a:pos x="29" y="60"/>
                  </a:cxn>
                  <a:cxn ang="0">
                    <a:pos x="60" y="30"/>
                  </a:cxn>
                  <a:cxn ang="0">
                    <a:pos x="60" y="0"/>
                  </a:cxn>
                  <a:cxn ang="0">
                    <a:pos x="29" y="0"/>
                  </a:cxn>
                  <a:cxn ang="0">
                    <a:pos x="0" y="30"/>
                  </a:cxn>
                  <a:cxn ang="0">
                    <a:pos x="0" y="60"/>
                  </a:cxn>
                  <a:cxn ang="0">
                    <a:pos x="29" y="89"/>
                  </a:cxn>
                </a:cxnLst>
                <a:rect l="0" t="0" r="r" b="b"/>
                <a:pathLst>
                  <a:path w="60" h="89">
                    <a:moveTo>
                      <a:pt x="29" y="89"/>
                    </a:moveTo>
                    <a:lnTo>
                      <a:pt x="29" y="60"/>
                    </a:lnTo>
                    <a:lnTo>
                      <a:pt x="60" y="30"/>
                    </a:lnTo>
                    <a:lnTo>
                      <a:pt x="60" y="0"/>
                    </a:lnTo>
                    <a:lnTo>
                      <a:pt x="29" y="0"/>
                    </a:lnTo>
                    <a:lnTo>
                      <a:pt x="0" y="30"/>
                    </a:lnTo>
                    <a:lnTo>
                      <a:pt x="0" y="60"/>
                    </a:lnTo>
                    <a:lnTo>
                      <a:pt x="29" y="89"/>
                    </a:lnTo>
                  </a:path>
                </a:pathLst>
              </a:custGeom>
              <a:noFill/>
              <a:ln w="1588">
                <a:solidFill>
                  <a:srgbClr val="000000"/>
                </a:solidFill>
                <a:prstDash val="solid"/>
                <a:round/>
                <a:headEnd/>
                <a:tailEnd/>
              </a:ln>
            </p:spPr>
            <p:txBody>
              <a:bodyPr/>
              <a:lstStyle/>
              <a:p>
                <a:endParaRPr lang="en-GB"/>
              </a:p>
            </p:txBody>
          </p:sp>
          <p:sp>
            <p:nvSpPr>
              <p:cNvPr id="23899" name="Freeform 347"/>
              <p:cNvSpPr>
                <a:spLocks/>
              </p:cNvSpPr>
              <p:nvPr/>
            </p:nvSpPr>
            <p:spPr bwMode="auto">
              <a:xfrm>
                <a:off x="3183" y="1750"/>
                <a:ext cx="59" cy="52"/>
              </a:xfrm>
              <a:custGeom>
                <a:avLst/>
                <a:gdLst/>
                <a:ahLst/>
                <a:cxnLst>
                  <a:cxn ang="0">
                    <a:pos x="236" y="0"/>
                  </a:cxn>
                  <a:cxn ang="0">
                    <a:pos x="207" y="29"/>
                  </a:cxn>
                  <a:cxn ang="0">
                    <a:pos x="207" y="0"/>
                  </a:cxn>
                  <a:cxn ang="0">
                    <a:pos x="179" y="29"/>
                  </a:cxn>
                  <a:cxn ang="0">
                    <a:pos x="148" y="29"/>
                  </a:cxn>
                  <a:cxn ang="0">
                    <a:pos x="207" y="89"/>
                  </a:cxn>
                  <a:cxn ang="0">
                    <a:pos x="207" y="119"/>
                  </a:cxn>
                  <a:cxn ang="0">
                    <a:pos x="179" y="148"/>
                  </a:cxn>
                  <a:cxn ang="0">
                    <a:pos x="148" y="148"/>
                  </a:cxn>
                  <a:cxn ang="0">
                    <a:pos x="118" y="177"/>
                  </a:cxn>
                  <a:cxn ang="0">
                    <a:pos x="88" y="177"/>
                  </a:cxn>
                  <a:cxn ang="0">
                    <a:pos x="88" y="207"/>
                  </a:cxn>
                  <a:cxn ang="0">
                    <a:pos x="60" y="207"/>
                  </a:cxn>
                  <a:cxn ang="0">
                    <a:pos x="60" y="177"/>
                  </a:cxn>
                  <a:cxn ang="0">
                    <a:pos x="0" y="177"/>
                  </a:cxn>
                </a:cxnLst>
                <a:rect l="0" t="0" r="r" b="b"/>
                <a:pathLst>
                  <a:path w="236" h="207">
                    <a:moveTo>
                      <a:pt x="236" y="0"/>
                    </a:moveTo>
                    <a:lnTo>
                      <a:pt x="207" y="29"/>
                    </a:lnTo>
                    <a:lnTo>
                      <a:pt x="207" y="0"/>
                    </a:lnTo>
                    <a:lnTo>
                      <a:pt x="179" y="29"/>
                    </a:lnTo>
                    <a:lnTo>
                      <a:pt x="148" y="29"/>
                    </a:lnTo>
                    <a:lnTo>
                      <a:pt x="207" y="89"/>
                    </a:lnTo>
                    <a:lnTo>
                      <a:pt x="207" y="119"/>
                    </a:lnTo>
                    <a:lnTo>
                      <a:pt x="179" y="148"/>
                    </a:lnTo>
                    <a:lnTo>
                      <a:pt x="148" y="148"/>
                    </a:lnTo>
                    <a:lnTo>
                      <a:pt x="118" y="177"/>
                    </a:lnTo>
                    <a:lnTo>
                      <a:pt x="88" y="177"/>
                    </a:lnTo>
                    <a:lnTo>
                      <a:pt x="88" y="207"/>
                    </a:lnTo>
                    <a:lnTo>
                      <a:pt x="60" y="207"/>
                    </a:lnTo>
                    <a:lnTo>
                      <a:pt x="60" y="177"/>
                    </a:lnTo>
                    <a:lnTo>
                      <a:pt x="0" y="177"/>
                    </a:lnTo>
                  </a:path>
                </a:pathLst>
              </a:custGeom>
              <a:noFill/>
              <a:ln w="1588">
                <a:solidFill>
                  <a:srgbClr val="000000"/>
                </a:solidFill>
                <a:prstDash val="solid"/>
                <a:round/>
                <a:headEnd/>
                <a:tailEnd/>
              </a:ln>
            </p:spPr>
            <p:txBody>
              <a:bodyPr/>
              <a:lstStyle/>
              <a:p>
                <a:endParaRPr lang="en-GB"/>
              </a:p>
            </p:txBody>
          </p:sp>
          <p:sp>
            <p:nvSpPr>
              <p:cNvPr id="23900" name="Freeform 348"/>
              <p:cNvSpPr>
                <a:spLocks/>
              </p:cNvSpPr>
              <p:nvPr/>
            </p:nvSpPr>
            <p:spPr bwMode="auto">
              <a:xfrm>
                <a:off x="3176" y="1787"/>
                <a:ext cx="7" cy="7"/>
              </a:xfrm>
              <a:custGeom>
                <a:avLst/>
                <a:gdLst/>
                <a:ahLst/>
                <a:cxnLst>
                  <a:cxn ang="0">
                    <a:pos x="30" y="29"/>
                  </a:cxn>
                  <a:cxn ang="0">
                    <a:pos x="30" y="0"/>
                  </a:cxn>
                  <a:cxn ang="0">
                    <a:pos x="0" y="0"/>
                  </a:cxn>
                  <a:cxn ang="0">
                    <a:pos x="30" y="29"/>
                  </a:cxn>
                </a:cxnLst>
                <a:rect l="0" t="0" r="r" b="b"/>
                <a:pathLst>
                  <a:path w="30" h="29">
                    <a:moveTo>
                      <a:pt x="30" y="29"/>
                    </a:moveTo>
                    <a:lnTo>
                      <a:pt x="30" y="0"/>
                    </a:lnTo>
                    <a:lnTo>
                      <a:pt x="0" y="0"/>
                    </a:lnTo>
                    <a:lnTo>
                      <a:pt x="30" y="29"/>
                    </a:lnTo>
                  </a:path>
                </a:pathLst>
              </a:custGeom>
              <a:noFill/>
              <a:ln w="1588">
                <a:solidFill>
                  <a:srgbClr val="000000"/>
                </a:solidFill>
                <a:prstDash val="solid"/>
                <a:round/>
                <a:headEnd/>
                <a:tailEnd/>
              </a:ln>
            </p:spPr>
            <p:txBody>
              <a:bodyPr/>
              <a:lstStyle/>
              <a:p>
                <a:endParaRPr lang="en-GB"/>
              </a:p>
            </p:txBody>
          </p:sp>
          <p:sp>
            <p:nvSpPr>
              <p:cNvPr id="23901" name="Freeform 349"/>
              <p:cNvSpPr>
                <a:spLocks/>
              </p:cNvSpPr>
              <p:nvPr/>
            </p:nvSpPr>
            <p:spPr bwMode="auto">
              <a:xfrm>
                <a:off x="2931" y="1794"/>
                <a:ext cx="252" cy="81"/>
              </a:xfrm>
              <a:custGeom>
                <a:avLst/>
                <a:gdLst/>
                <a:ahLst/>
                <a:cxnLst>
                  <a:cxn ang="0">
                    <a:pos x="1008" y="0"/>
                  </a:cxn>
                  <a:cxn ang="0">
                    <a:pos x="1008" y="30"/>
                  </a:cxn>
                  <a:cxn ang="0">
                    <a:pos x="978" y="30"/>
                  </a:cxn>
                  <a:cxn ang="0">
                    <a:pos x="949" y="60"/>
                  </a:cxn>
                  <a:cxn ang="0">
                    <a:pos x="919" y="60"/>
                  </a:cxn>
                  <a:cxn ang="0">
                    <a:pos x="949" y="89"/>
                  </a:cxn>
                  <a:cxn ang="0">
                    <a:pos x="859" y="89"/>
                  </a:cxn>
                  <a:cxn ang="0">
                    <a:pos x="889" y="148"/>
                  </a:cxn>
                  <a:cxn ang="0">
                    <a:pos x="830" y="148"/>
                  </a:cxn>
                  <a:cxn ang="0">
                    <a:pos x="830" y="179"/>
                  </a:cxn>
                  <a:cxn ang="0">
                    <a:pos x="771" y="237"/>
                  </a:cxn>
                  <a:cxn ang="0">
                    <a:pos x="712" y="267"/>
                  </a:cxn>
                  <a:cxn ang="0">
                    <a:pos x="682" y="267"/>
                  </a:cxn>
                  <a:cxn ang="0">
                    <a:pos x="652" y="298"/>
                  </a:cxn>
                  <a:cxn ang="0">
                    <a:pos x="621" y="298"/>
                  </a:cxn>
                  <a:cxn ang="0">
                    <a:pos x="594" y="325"/>
                  </a:cxn>
                  <a:cxn ang="0">
                    <a:pos x="564" y="298"/>
                  </a:cxn>
                  <a:cxn ang="0">
                    <a:pos x="534" y="325"/>
                  </a:cxn>
                  <a:cxn ang="0">
                    <a:pos x="357" y="325"/>
                  </a:cxn>
                  <a:cxn ang="0">
                    <a:pos x="327" y="298"/>
                  </a:cxn>
                  <a:cxn ang="0">
                    <a:pos x="296" y="325"/>
                  </a:cxn>
                  <a:cxn ang="0">
                    <a:pos x="266" y="298"/>
                  </a:cxn>
                  <a:cxn ang="0">
                    <a:pos x="296" y="267"/>
                  </a:cxn>
                  <a:cxn ang="0">
                    <a:pos x="266" y="267"/>
                  </a:cxn>
                  <a:cxn ang="0">
                    <a:pos x="207" y="237"/>
                  </a:cxn>
                  <a:cxn ang="0">
                    <a:pos x="148" y="237"/>
                  </a:cxn>
                  <a:cxn ang="0">
                    <a:pos x="89" y="179"/>
                  </a:cxn>
                  <a:cxn ang="0">
                    <a:pos x="59" y="179"/>
                  </a:cxn>
                  <a:cxn ang="0">
                    <a:pos x="0" y="119"/>
                  </a:cxn>
                  <a:cxn ang="0">
                    <a:pos x="0" y="89"/>
                  </a:cxn>
                  <a:cxn ang="0">
                    <a:pos x="59" y="30"/>
                  </a:cxn>
                  <a:cxn ang="0">
                    <a:pos x="89" y="30"/>
                  </a:cxn>
                  <a:cxn ang="0">
                    <a:pos x="120" y="60"/>
                  </a:cxn>
                  <a:cxn ang="0">
                    <a:pos x="148" y="60"/>
                  </a:cxn>
                </a:cxnLst>
                <a:rect l="0" t="0" r="r" b="b"/>
                <a:pathLst>
                  <a:path w="1008" h="325">
                    <a:moveTo>
                      <a:pt x="1008" y="0"/>
                    </a:moveTo>
                    <a:lnTo>
                      <a:pt x="1008" y="30"/>
                    </a:lnTo>
                    <a:lnTo>
                      <a:pt x="978" y="30"/>
                    </a:lnTo>
                    <a:lnTo>
                      <a:pt x="949" y="60"/>
                    </a:lnTo>
                    <a:lnTo>
                      <a:pt x="919" y="60"/>
                    </a:lnTo>
                    <a:lnTo>
                      <a:pt x="949" y="89"/>
                    </a:lnTo>
                    <a:lnTo>
                      <a:pt x="859" y="89"/>
                    </a:lnTo>
                    <a:lnTo>
                      <a:pt x="889" y="148"/>
                    </a:lnTo>
                    <a:lnTo>
                      <a:pt x="830" y="148"/>
                    </a:lnTo>
                    <a:lnTo>
                      <a:pt x="830" y="179"/>
                    </a:lnTo>
                    <a:lnTo>
                      <a:pt x="771" y="237"/>
                    </a:lnTo>
                    <a:lnTo>
                      <a:pt x="712" y="267"/>
                    </a:lnTo>
                    <a:lnTo>
                      <a:pt x="682" y="267"/>
                    </a:lnTo>
                    <a:lnTo>
                      <a:pt x="652" y="298"/>
                    </a:lnTo>
                    <a:lnTo>
                      <a:pt x="621" y="298"/>
                    </a:lnTo>
                    <a:lnTo>
                      <a:pt x="594" y="325"/>
                    </a:lnTo>
                    <a:lnTo>
                      <a:pt x="564" y="298"/>
                    </a:lnTo>
                    <a:lnTo>
                      <a:pt x="534" y="325"/>
                    </a:lnTo>
                    <a:lnTo>
                      <a:pt x="357" y="325"/>
                    </a:lnTo>
                    <a:lnTo>
                      <a:pt x="327" y="298"/>
                    </a:lnTo>
                    <a:lnTo>
                      <a:pt x="296" y="325"/>
                    </a:lnTo>
                    <a:lnTo>
                      <a:pt x="266" y="298"/>
                    </a:lnTo>
                    <a:lnTo>
                      <a:pt x="296" y="267"/>
                    </a:lnTo>
                    <a:lnTo>
                      <a:pt x="266" y="267"/>
                    </a:lnTo>
                    <a:lnTo>
                      <a:pt x="207" y="237"/>
                    </a:lnTo>
                    <a:lnTo>
                      <a:pt x="148" y="237"/>
                    </a:lnTo>
                    <a:lnTo>
                      <a:pt x="89" y="179"/>
                    </a:lnTo>
                    <a:lnTo>
                      <a:pt x="59" y="179"/>
                    </a:lnTo>
                    <a:lnTo>
                      <a:pt x="0" y="119"/>
                    </a:lnTo>
                    <a:lnTo>
                      <a:pt x="0" y="89"/>
                    </a:lnTo>
                    <a:lnTo>
                      <a:pt x="59" y="30"/>
                    </a:lnTo>
                    <a:lnTo>
                      <a:pt x="89" y="30"/>
                    </a:lnTo>
                    <a:lnTo>
                      <a:pt x="120" y="60"/>
                    </a:lnTo>
                    <a:lnTo>
                      <a:pt x="148" y="60"/>
                    </a:lnTo>
                  </a:path>
                </a:pathLst>
              </a:custGeom>
              <a:noFill/>
              <a:ln w="1588">
                <a:solidFill>
                  <a:srgbClr val="000000"/>
                </a:solidFill>
                <a:prstDash val="solid"/>
                <a:round/>
                <a:headEnd/>
                <a:tailEnd/>
              </a:ln>
            </p:spPr>
            <p:txBody>
              <a:bodyPr/>
              <a:lstStyle/>
              <a:p>
                <a:endParaRPr lang="en-GB"/>
              </a:p>
            </p:txBody>
          </p:sp>
          <p:sp>
            <p:nvSpPr>
              <p:cNvPr id="23902" name="Freeform 350"/>
              <p:cNvSpPr>
                <a:spLocks/>
              </p:cNvSpPr>
              <p:nvPr/>
            </p:nvSpPr>
            <p:spPr bwMode="auto">
              <a:xfrm>
                <a:off x="2983" y="1616"/>
                <a:ext cx="30" cy="23"/>
              </a:xfrm>
              <a:custGeom>
                <a:avLst/>
                <a:gdLst/>
                <a:ahLst/>
                <a:cxnLst>
                  <a:cxn ang="0">
                    <a:pos x="120" y="60"/>
                  </a:cxn>
                  <a:cxn ang="0">
                    <a:pos x="89" y="29"/>
                  </a:cxn>
                  <a:cxn ang="0">
                    <a:pos x="89" y="0"/>
                  </a:cxn>
                  <a:cxn ang="0">
                    <a:pos x="59" y="0"/>
                  </a:cxn>
                  <a:cxn ang="0">
                    <a:pos x="59" y="60"/>
                  </a:cxn>
                  <a:cxn ang="0">
                    <a:pos x="0" y="60"/>
                  </a:cxn>
                  <a:cxn ang="0">
                    <a:pos x="31" y="88"/>
                  </a:cxn>
                  <a:cxn ang="0">
                    <a:pos x="59" y="88"/>
                  </a:cxn>
                  <a:cxn ang="0">
                    <a:pos x="89" y="60"/>
                  </a:cxn>
                  <a:cxn ang="0">
                    <a:pos x="120" y="60"/>
                  </a:cxn>
                </a:cxnLst>
                <a:rect l="0" t="0" r="r" b="b"/>
                <a:pathLst>
                  <a:path w="120" h="88">
                    <a:moveTo>
                      <a:pt x="120" y="60"/>
                    </a:moveTo>
                    <a:lnTo>
                      <a:pt x="89" y="29"/>
                    </a:lnTo>
                    <a:lnTo>
                      <a:pt x="89" y="0"/>
                    </a:lnTo>
                    <a:lnTo>
                      <a:pt x="59" y="0"/>
                    </a:lnTo>
                    <a:lnTo>
                      <a:pt x="59" y="60"/>
                    </a:lnTo>
                    <a:lnTo>
                      <a:pt x="0" y="60"/>
                    </a:lnTo>
                    <a:lnTo>
                      <a:pt x="31" y="88"/>
                    </a:lnTo>
                    <a:lnTo>
                      <a:pt x="59" y="88"/>
                    </a:lnTo>
                    <a:lnTo>
                      <a:pt x="89" y="60"/>
                    </a:lnTo>
                    <a:lnTo>
                      <a:pt x="120" y="60"/>
                    </a:lnTo>
                  </a:path>
                </a:pathLst>
              </a:custGeom>
              <a:noFill/>
              <a:ln w="1588">
                <a:solidFill>
                  <a:srgbClr val="000000"/>
                </a:solidFill>
                <a:prstDash val="solid"/>
                <a:round/>
                <a:headEnd/>
                <a:tailEnd/>
              </a:ln>
            </p:spPr>
            <p:txBody>
              <a:bodyPr/>
              <a:lstStyle/>
              <a:p>
                <a:endParaRPr lang="en-GB"/>
              </a:p>
            </p:txBody>
          </p:sp>
          <p:sp>
            <p:nvSpPr>
              <p:cNvPr id="23903" name="Freeform 351"/>
              <p:cNvSpPr>
                <a:spLocks/>
              </p:cNvSpPr>
              <p:nvPr/>
            </p:nvSpPr>
            <p:spPr bwMode="auto">
              <a:xfrm>
                <a:off x="3013" y="1624"/>
                <a:ext cx="22" cy="22"/>
              </a:xfrm>
              <a:custGeom>
                <a:avLst/>
                <a:gdLst/>
                <a:ahLst/>
                <a:cxnLst>
                  <a:cxn ang="0">
                    <a:pos x="0" y="31"/>
                  </a:cxn>
                  <a:cxn ang="0">
                    <a:pos x="57" y="89"/>
                  </a:cxn>
                  <a:cxn ang="0">
                    <a:pos x="87" y="89"/>
                  </a:cxn>
                  <a:cxn ang="0">
                    <a:pos x="57" y="59"/>
                  </a:cxn>
                  <a:cxn ang="0">
                    <a:pos x="87" y="31"/>
                  </a:cxn>
                  <a:cxn ang="0">
                    <a:pos x="57" y="31"/>
                  </a:cxn>
                  <a:cxn ang="0">
                    <a:pos x="87" y="0"/>
                  </a:cxn>
                  <a:cxn ang="0">
                    <a:pos x="57" y="0"/>
                  </a:cxn>
                  <a:cxn ang="0">
                    <a:pos x="30" y="31"/>
                  </a:cxn>
                  <a:cxn ang="0">
                    <a:pos x="0" y="31"/>
                  </a:cxn>
                </a:cxnLst>
                <a:rect l="0" t="0" r="r" b="b"/>
                <a:pathLst>
                  <a:path w="87" h="89">
                    <a:moveTo>
                      <a:pt x="0" y="31"/>
                    </a:moveTo>
                    <a:lnTo>
                      <a:pt x="57" y="89"/>
                    </a:lnTo>
                    <a:lnTo>
                      <a:pt x="87" y="89"/>
                    </a:lnTo>
                    <a:lnTo>
                      <a:pt x="57" y="59"/>
                    </a:lnTo>
                    <a:lnTo>
                      <a:pt x="87" y="31"/>
                    </a:lnTo>
                    <a:lnTo>
                      <a:pt x="57" y="31"/>
                    </a:lnTo>
                    <a:lnTo>
                      <a:pt x="87" y="0"/>
                    </a:lnTo>
                    <a:lnTo>
                      <a:pt x="57" y="0"/>
                    </a:lnTo>
                    <a:lnTo>
                      <a:pt x="30" y="31"/>
                    </a:lnTo>
                    <a:lnTo>
                      <a:pt x="0" y="31"/>
                    </a:lnTo>
                  </a:path>
                </a:pathLst>
              </a:custGeom>
              <a:noFill/>
              <a:ln w="1588">
                <a:solidFill>
                  <a:srgbClr val="000000"/>
                </a:solidFill>
                <a:prstDash val="solid"/>
                <a:round/>
                <a:headEnd/>
                <a:tailEnd/>
              </a:ln>
            </p:spPr>
            <p:txBody>
              <a:bodyPr/>
              <a:lstStyle/>
              <a:p>
                <a:endParaRPr lang="en-GB"/>
              </a:p>
            </p:txBody>
          </p:sp>
          <p:sp>
            <p:nvSpPr>
              <p:cNvPr id="23904" name="Freeform 352"/>
              <p:cNvSpPr>
                <a:spLocks/>
              </p:cNvSpPr>
              <p:nvPr/>
            </p:nvSpPr>
            <p:spPr bwMode="auto">
              <a:xfrm>
                <a:off x="2961" y="1624"/>
                <a:ext cx="15" cy="8"/>
              </a:xfrm>
              <a:custGeom>
                <a:avLst/>
                <a:gdLst/>
                <a:ahLst/>
                <a:cxnLst>
                  <a:cxn ang="0">
                    <a:pos x="28" y="0"/>
                  </a:cxn>
                  <a:cxn ang="0">
                    <a:pos x="0" y="31"/>
                  </a:cxn>
                  <a:cxn ang="0">
                    <a:pos x="58" y="31"/>
                  </a:cxn>
                  <a:cxn ang="0">
                    <a:pos x="28" y="0"/>
                  </a:cxn>
                </a:cxnLst>
                <a:rect l="0" t="0" r="r" b="b"/>
                <a:pathLst>
                  <a:path w="58" h="31">
                    <a:moveTo>
                      <a:pt x="28" y="0"/>
                    </a:moveTo>
                    <a:lnTo>
                      <a:pt x="0" y="31"/>
                    </a:lnTo>
                    <a:lnTo>
                      <a:pt x="58" y="31"/>
                    </a:lnTo>
                    <a:lnTo>
                      <a:pt x="28" y="0"/>
                    </a:lnTo>
                  </a:path>
                </a:pathLst>
              </a:custGeom>
              <a:noFill/>
              <a:ln w="1588">
                <a:solidFill>
                  <a:srgbClr val="000000"/>
                </a:solidFill>
                <a:prstDash val="solid"/>
                <a:round/>
                <a:headEnd/>
                <a:tailEnd/>
              </a:ln>
            </p:spPr>
            <p:txBody>
              <a:bodyPr/>
              <a:lstStyle/>
              <a:p>
                <a:endParaRPr lang="en-GB"/>
              </a:p>
            </p:txBody>
          </p:sp>
          <p:sp>
            <p:nvSpPr>
              <p:cNvPr id="23905" name="Freeform 353"/>
              <p:cNvSpPr>
                <a:spLocks/>
              </p:cNvSpPr>
              <p:nvPr/>
            </p:nvSpPr>
            <p:spPr bwMode="auto">
              <a:xfrm>
                <a:off x="2976" y="1683"/>
                <a:ext cx="44" cy="30"/>
              </a:xfrm>
              <a:custGeom>
                <a:avLst/>
                <a:gdLst/>
                <a:ahLst/>
                <a:cxnLst>
                  <a:cxn ang="0">
                    <a:pos x="0" y="58"/>
                  </a:cxn>
                  <a:cxn ang="0">
                    <a:pos x="29" y="58"/>
                  </a:cxn>
                  <a:cxn ang="0">
                    <a:pos x="88" y="30"/>
                  </a:cxn>
                  <a:cxn ang="0">
                    <a:pos x="118" y="30"/>
                  </a:cxn>
                  <a:cxn ang="0">
                    <a:pos x="88" y="89"/>
                  </a:cxn>
                  <a:cxn ang="0">
                    <a:pos x="88" y="118"/>
                  </a:cxn>
                  <a:cxn ang="0">
                    <a:pos x="118" y="89"/>
                  </a:cxn>
                  <a:cxn ang="0">
                    <a:pos x="118" y="58"/>
                  </a:cxn>
                  <a:cxn ang="0">
                    <a:pos x="179" y="0"/>
                  </a:cxn>
                  <a:cxn ang="0">
                    <a:pos x="88" y="0"/>
                  </a:cxn>
                  <a:cxn ang="0">
                    <a:pos x="29" y="30"/>
                  </a:cxn>
                  <a:cxn ang="0">
                    <a:pos x="0" y="58"/>
                  </a:cxn>
                </a:cxnLst>
                <a:rect l="0" t="0" r="r" b="b"/>
                <a:pathLst>
                  <a:path w="179" h="118">
                    <a:moveTo>
                      <a:pt x="0" y="58"/>
                    </a:moveTo>
                    <a:lnTo>
                      <a:pt x="29" y="58"/>
                    </a:lnTo>
                    <a:lnTo>
                      <a:pt x="88" y="30"/>
                    </a:lnTo>
                    <a:lnTo>
                      <a:pt x="118" y="30"/>
                    </a:lnTo>
                    <a:lnTo>
                      <a:pt x="88" y="89"/>
                    </a:lnTo>
                    <a:lnTo>
                      <a:pt x="88" y="118"/>
                    </a:lnTo>
                    <a:lnTo>
                      <a:pt x="118" y="89"/>
                    </a:lnTo>
                    <a:lnTo>
                      <a:pt x="118" y="58"/>
                    </a:lnTo>
                    <a:lnTo>
                      <a:pt x="179" y="0"/>
                    </a:lnTo>
                    <a:lnTo>
                      <a:pt x="88" y="0"/>
                    </a:lnTo>
                    <a:lnTo>
                      <a:pt x="29" y="30"/>
                    </a:lnTo>
                    <a:lnTo>
                      <a:pt x="0" y="58"/>
                    </a:lnTo>
                  </a:path>
                </a:pathLst>
              </a:custGeom>
              <a:noFill/>
              <a:ln w="1588">
                <a:solidFill>
                  <a:srgbClr val="000000"/>
                </a:solidFill>
                <a:prstDash val="solid"/>
                <a:round/>
                <a:headEnd/>
                <a:tailEnd/>
              </a:ln>
            </p:spPr>
            <p:txBody>
              <a:bodyPr/>
              <a:lstStyle/>
              <a:p>
                <a:endParaRPr lang="en-GB"/>
              </a:p>
            </p:txBody>
          </p:sp>
          <p:sp>
            <p:nvSpPr>
              <p:cNvPr id="23906" name="Freeform 354"/>
              <p:cNvSpPr>
                <a:spLocks/>
              </p:cNvSpPr>
              <p:nvPr/>
            </p:nvSpPr>
            <p:spPr bwMode="auto">
              <a:xfrm>
                <a:off x="2939" y="1698"/>
                <a:ext cx="37" cy="22"/>
              </a:xfrm>
              <a:custGeom>
                <a:avLst/>
                <a:gdLst/>
                <a:ahLst/>
                <a:cxnLst>
                  <a:cxn ang="0">
                    <a:pos x="149" y="0"/>
                  </a:cxn>
                  <a:cxn ang="0">
                    <a:pos x="119" y="0"/>
                  </a:cxn>
                  <a:cxn ang="0">
                    <a:pos x="91" y="31"/>
                  </a:cxn>
                  <a:cxn ang="0">
                    <a:pos x="91" y="60"/>
                  </a:cxn>
                  <a:cxn ang="0">
                    <a:pos x="60" y="90"/>
                  </a:cxn>
                  <a:cxn ang="0">
                    <a:pos x="30" y="90"/>
                  </a:cxn>
                  <a:cxn ang="0">
                    <a:pos x="30" y="31"/>
                  </a:cxn>
                  <a:cxn ang="0">
                    <a:pos x="0" y="31"/>
                  </a:cxn>
                </a:cxnLst>
                <a:rect l="0" t="0" r="r" b="b"/>
                <a:pathLst>
                  <a:path w="149" h="90">
                    <a:moveTo>
                      <a:pt x="149" y="0"/>
                    </a:moveTo>
                    <a:lnTo>
                      <a:pt x="119" y="0"/>
                    </a:lnTo>
                    <a:lnTo>
                      <a:pt x="91" y="31"/>
                    </a:lnTo>
                    <a:lnTo>
                      <a:pt x="91" y="60"/>
                    </a:lnTo>
                    <a:lnTo>
                      <a:pt x="60" y="90"/>
                    </a:lnTo>
                    <a:lnTo>
                      <a:pt x="30" y="90"/>
                    </a:lnTo>
                    <a:lnTo>
                      <a:pt x="30" y="31"/>
                    </a:lnTo>
                    <a:lnTo>
                      <a:pt x="0" y="31"/>
                    </a:lnTo>
                  </a:path>
                </a:pathLst>
              </a:custGeom>
              <a:noFill/>
              <a:ln w="1588">
                <a:solidFill>
                  <a:srgbClr val="000000"/>
                </a:solidFill>
                <a:prstDash val="solid"/>
                <a:round/>
                <a:headEnd/>
                <a:tailEnd/>
              </a:ln>
            </p:spPr>
            <p:txBody>
              <a:bodyPr/>
              <a:lstStyle/>
              <a:p>
                <a:endParaRPr lang="en-GB"/>
              </a:p>
            </p:txBody>
          </p:sp>
          <p:sp>
            <p:nvSpPr>
              <p:cNvPr id="23907" name="Freeform 355"/>
              <p:cNvSpPr>
                <a:spLocks/>
              </p:cNvSpPr>
              <p:nvPr/>
            </p:nvSpPr>
            <p:spPr bwMode="auto">
              <a:xfrm>
                <a:off x="2931" y="1609"/>
                <a:ext cx="15" cy="7"/>
              </a:xfrm>
              <a:custGeom>
                <a:avLst/>
                <a:gdLst/>
                <a:ahLst/>
                <a:cxnLst>
                  <a:cxn ang="0">
                    <a:pos x="29" y="0"/>
                  </a:cxn>
                  <a:cxn ang="0">
                    <a:pos x="0" y="30"/>
                  </a:cxn>
                  <a:cxn ang="0">
                    <a:pos x="59" y="30"/>
                  </a:cxn>
                  <a:cxn ang="0">
                    <a:pos x="29" y="0"/>
                  </a:cxn>
                </a:cxnLst>
                <a:rect l="0" t="0" r="r" b="b"/>
                <a:pathLst>
                  <a:path w="59" h="30">
                    <a:moveTo>
                      <a:pt x="29" y="0"/>
                    </a:moveTo>
                    <a:lnTo>
                      <a:pt x="0" y="30"/>
                    </a:lnTo>
                    <a:lnTo>
                      <a:pt x="59" y="30"/>
                    </a:lnTo>
                    <a:lnTo>
                      <a:pt x="29" y="0"/>
                    </a:lnTo>
                  </a:path>
                </a:pathLst>
              </a:custGeom>
              <a:noFill/>
              <a:ln w="1588">
                <a:solidFill>
                  <a:srgbClr val="000000"/>
                </a:solidFill>
                <a:prstDash val="solid"/>
                <a:round/>
                <a:headEnd/>
                <a:tailEnd/>
              </a:ln>
            </p:spPr>
            <p:txBody>
              <a:bodyPr/>
              <a:lstStyle/>
              <a:p>
                <a:endParaRPr lang="en-GB"/>
              </a:p>
            </p:txBody>
          </p:sp>
          <p:sp>
            <p:nvSpPr>
              <p:cNvPr id="23908" name="Freeform 356"/>
              <p:cNvSpPr>
                <a:spLocks/>
              </p:cNvSpPr>
              <p:nvPr/>
            </p:nvSpPr>
            <p:spPr bwMode="auto">
              <a:xfrm>
                <a:off x="2939" y="1602"/>
                <a:ext cx="14" cy="7"/>
              </a:xfrm>
              <a:custGeom>
                <a:avLst/>
                <a:gdLst/>
                <a:ahLst/>
                <a:cxnLst>
                  <a:cxn ang="0">
                    <a:pos x="0" y="28"/>
                  </a:cxn>
                  <a:cxn ang="0">
                    <a:pos x="30" y="28"/>
                  </a:cxn>
                  <a:cxn ang="0">
                    <a:pos x="60" y="0"/>
                  </a:cxn>
                  <a:cxn ang="0">
                    <a:pos x="30" y="0"/>
                  </a:cxn>
                  <a:cxn ang="0">
                    <a:pos x="0" y="28"/>
                  </a:cxn>
                </a:cxnLst>
                <a:rect l="0" t="0" r="r" b="b"/>
                <a:pathLst>
                  <a:path w="60" h="28">
                    <a:moveTo>
                      <a:pt x="0" y="28"/>
                    </a:moveTo>
                    <a:lnTo>
                      <a:pt x="30" y="28"/>
                    </a:lnTo>
                    <a:lnTo>
                      <a:pt x="60" y="0"/>
                    </a:lnTo>
                    <a:lnTo>
                      <a:pt x="30" y="0"/>
                    </a:lnTo>
                    <a:lnTo>
                      <a:pt x="0" y="28"/>
                    </a:lnTo>
                  </a:path>
                </a:pathLst>
              </a:custGeom>
              <a:noFill/>
              <a:ln w="1588">
                <a:solidFill>
                  <a:srgbClr val="000000"/>
                </a:solidFill>
                <a:prstDash val="solid"/>
                <a:round/>
                <a:headEnd/>
                <a:tailEnd/>
              </a:ln>
            </p:spPr>
            <p:txBody>
              <a:bodyPr/>
              <a:lstStyle/>
              <a:p>
                <a:endParaRPr lang="en-GB"/>
              </a:p>
            </p:txBody>
          </p:sp>
          <p:sp>
            <p:nvSpPr>
              <p:cNvPr id="23909" name="Freeform 357"/>
              <p:cNvSpPr>
                <a:spLocks/>
              </p:cNvSpPr>
              <p:nvPr/>
            </p:nvSpPr>
            <p:spPr bwMode="auto">
              <a:xfrm>
                <a:off x="2916" y="1602"/>
                <a:ext cx="23" cy="37"/>
              </a:xfrm>
              <a:custGeom>
                <a:avLst/>
                <a:gdLst/>
                <a:ahLst/>
                <a:cxnLst>
                  <a:cxn ang="0">
                    <a:pos x="59" y="146"/>
                  </a:cxn>
                  <a:cxn ang="0">
                    <a:pos x="0" y="87"/>
                  </a:cxn>
                  <a:cxn ang="0">
                    <a:pos x="30" y="87"/>
                  </a:cxn>
                  <a:cxn ang="0">
                    <a:pos x="0" y="58"/>
                  </a:cxn>
                  <a:cxn ang="0">
                    <a:pos x="0" y="28"/>
                  </a:cxn>
                  <a:cxn ang="0">
                    <a:pos x="30" y="0"/>
                  </a:cxn>
                  <a:cxn ang="0">
                    <a:pos x="59" y="28"/>
                  </a:cxn>
                  <a:cxn ang="0">
                    <a:pos x="88" y="28"/>
                  </a:cxn>
                </a:cxnLst>
                <a:rect l="0" t="0" r="r" b="b"/>
                <a:pathLst>
                  <a:path w="88" h="146">
                    <a:moveTo>
                      <a:pt x="59" y="146"/>
                    </a:moveTo>
                    <a:lnTo>
                      <a:pt x="0" y="87"/>
                    </a:lnTo>
                    <a:lnTo>
                      <a:pt x="30" y="87"/>
                    </a:lnTo>
                    <a:lnTo>
                      <a:pt x="0" y="58"/>
                    </a:lnTo>
                    <a:lnTo>
                      <a:pt x="0" y="28"/>
                    </a:lnTo>
                    <a:lnTo>
                      <a:pt x="30" y="0"/>
                    </a:lnTo>
                    <a:lnTo>
                      <a:pt x="59" y="28"/>
                    </a:lnTo>
                    <a:lnTo>
                      <a:pt x="88" y="28"/>
                    </a:lnTo>
                  </a:path>
                </a:pathLst>
              </a:custGeom>
              <a:noFill/>
              <a:ln w="1588">
                <a:solidFill>
                  <a:srgbClr val="000000"/>
                </a:solidFill>
                <a:prstDash val="solid"/>
                <a:round/>
                <a:headEnd/>
                <a:tailEnd/>
              </a:ln>
            </p:spPr>
            <p:txBody>
              <a:bodyPr/>
              <a:lstStyle/>
              <a:p>
                <a:endParaRPr lang="en-GB"/>
              </a:p>
            </p:txBody>
          </p:sp>
          <p:sp>
            <p:nvSpPr>
              <p:cNvPr id="23910" name="Freeform 358"/>
              <p:cNvSpPr>
                <a:spLocks/>
              </p:cNvSpPr>
              <p:nvPr/>
            </p:nvSpPr>
            <p:spPr bwMode="auto">
              <a:xfrm>
                <a:off x="2931" y="1632"/>
                <a:ext cx="22" cy="7"/>
              </a:xfrm>
              <a:custGeom>
                <a:avLst/>
                <a:gdLst/>
                <a:ahLst/>
                <a:cxnLst>
                  <a:cxn ang="0">
                    <a:pos x="0" y="28"/>
                  </a:cxn>
                  <a:cxn ang="0">
                    <a:pos x="59" y="28"/>
                  </a:cxn>
                  <a:cxn ang="0">
                    <a:pos x="89" y="0"/>
                  </a:cxn>
                  <a:cxn ang="0">
                    <a:pos x="29" y="0"/>
                  </a:cxn>
                  <a:cxn ang="0">
                    <a:pos x="0" y="28"/>
                  </a:cxn>
                </a:cxnLst>
                <a:rect l="0" t="0" r="r" b="b"/>
                <a:pathLst>
                  <a:path w="89" h="28">
                    <a:moveTo>
                      <a:pt x="0" y="28"/>
                    </a:moveTo>
                    <a:lnTo>
                      <a:pt x="59" y="28"/>
                    </a:lnTo>
                    <a:lnTo>
                      <a:pt x="89" y="0"/>
                    </a:lnTo>
                    <a:lnTo>
                      <a:pt x="29" y="0"/>
                    </a:lnTo>
                    <a:lnTo>
                      <a:pt x="0" y="28"/>
                    </a:lnTo>
                  </a:path>
                </a:pathLst>
              </a:custGeom>
              <a:noFill/>
              <a:ln w="1588">
                <a:solidFill>
                  <a:srgbClr val="000000"/>
                </a:solidFill>
                <a:prstDash val="solid"/>
                <a:round/>
                <a:headEnd/>
                <a:tailEnd/>
              </a:ln>
            </p:spPr>
            <p:txBody>
              <a:bodyPr/>
              <a:lstStyle/>
              <a:p>
                <a:endParaRPr lang="en-GB"/>
              </a:p>
            </p:txBody>
          </p:sp>
          <p:sp>
            <p:nvSpPr>
              <p:cNvPr id="23911" name="Freeform 359"/>
              <p:cNvSpPr>
                <a:spLocks/>
              </p:cNvSpPr>
              <p:nvPr/>
            </p:nvSpPr>
            <p:spPr bwMode="auto">
              <a:xfrm>
                <a:off x="2909" y="1639"/>
                <a:ext cx="30" cy="66"/>
              </a:xfrm>
              <a:custGeom>
                <a:avLst/>
                <a:gdLst/>
                <a:ahLst/>
                <a:cxnLst>
                  <a:cxn ang="0">
                    <a:pos x="118" y="268"/>
                  </a:cxn>
                  <a:cxn ang="0">
                    <a:pos x="89" y="268"/>
                  </a:cxn>
                  <a:cxn ang="0">
                    <a:pos x="60" y="237"/>
                  </a:cxn>
                  <a:cxn ang="0">
                    <a:pos x="60" y="179"/>
                  </a:cxn>
                  <a:cxn ang="0">
                    <a:pos x="89" y="209"/>
                  </a:cxn>
                  <a:cxn ang="0">
                    <a:pos x="118" y="179"/>
                  </a:cxn>
                  <a:cxn ang="0">
                    <a:pos x="89" y="179"/>
                  </a:cxn>
                  <a:cxn ang="0">
                    <a:pos x="0" y="91"/>
                  </a:cxn>
                  <a:cxn ang="0">
                    <a:pos x="60" y="91"/>
                  </a:cxn>
                  <a:cxn ang="0">
                    <a:pos x="89" y="118"/>
                  </a:cxn>
                  <a:cxn ang="0">
                    <a:pos x="89" y="61"/>
                  </a:cxn>
                  <a:cxn ang="0">
                    <a:pos x="30" y="61"/>
                  </a:cxn>
                  <a:cxn ang="0">
                    <a:pos x="30" y="30"/>
                  </a:cxn>
                  <a:cxn ang="0">
                    <a:pos x="0" y="30"/>
                  </a:cxn>
                  <a:cxn ang="0">
                    <a:pos x="0" y="0"/>
                  </a:cxn>
                  <a:cxn ang="0">
                    <a:pos x="89" y="0"/>
                  </a:cxn>
                </a:cxnLst>
                <a:rect l="0" t="0" r="r" b="b"/>
                <a:pathLst>
                  <a:path w="118" h="268">
                    <a:moveTo>
                      <a:pt x="118" y="268"/>
                    </a:moveTo>
                    <a:lnTo>
                      <a:pt x="89" y="268"/>
                    </a:lnTo>
                    <a:lnTo>
                      <a:pt x="60" y="237"/>
                    </a:lnTo>
                    <a:lnTo>
                      <a:pt x="60" y="179"/>
                    </a:lnTo>
                    <a:lnTo>
                      <a:pt x="89" y="209"/>
                    </a:lnTo>
                    <a:lnTo>
                      <a:pt x="118" y="179"/>
                    </a:lnTo>
                    <a:lnTo>
                      <a:pt x="89" y="179"/>
                    </a:lnTo>
                    <a:lnTo>
                      <a:pt x="0" y="91"/>
                    </a:lnTo>
                    <a:lnTo>
                      <a:pt x="60" y="91"/>
                    </a:lnTo>
                    <a:lnTo>
                      <a:pt x="89" y="118"/>
                    </a:lnTo>
                    <a:lnTo>
                      <a:pt x="89" y="61"/>
                    </a:lnTo>
                    <a:lnTo>
                      <a:pt x="30" y="61"/>
                    </a:lnTo>
                    <a:lnTo>
                      <a:pt x="30" y="30"/>
                    </a:lnTo>
                    <a:lnTo>
                      <a:pt x="0" y="30"/>
                    </a:lnTo>
                    <a:lnTo>
                      <a:pt x="0" y="0"/>
                    </a:lnTo>
                    <a:lnTo>
                      <a:pt x="89" y="0"/>
                    </a:lnTo>
                  </a:path>
                </a:pathLst>
              </a:custGeom>
              <a:noFill/>
              <a:ln w="1588">
                <a:solidFill>
                  <a:srgbClr val="000000"/>
                </a:solidFill>
                <a:prstDash val="solid"/>
                <a:round/>
                <a:headEnd/>
                <a:tailEnd/>
              </a:ln>
            </p:spPr>
            <p:txBody>
              <a:bodyPr/>
              <a:lstStyle/>
              <a:p>
                <a:endParaRPr lang="en-GB"/>
              </a:p>
            </p:txBody>
          </p:sp>
          <p:sp>
            <p:nvSpPr>
              <p:cNvPr id="23912" name="Freeform 360"/>
              <p:cNvSpPr>
                <a:spLocks/>
              </p:cNvSpPr>
              <p:nvPr/>
            </p:nvSpPr>
            <p:spPr bwMode="auto">
              <a:xfrm>
                <a:off x="5398" y="736"/>
                <a:ext cx="363" cy="192"/>
              </a:xfrm>
              <a:custGeom>
                <a:avLst/>
                <a:gdLst/>
                <a:ahLst/>
                <a:cxnLst>
                  <a:cxn ang="0">
                    <a:pos x="532" y="591"/>
                  </a:cxn>
                  <a:cxn ang="0">
                    <a:pos x="562" y="531"/>
                  </a:cxn>
                  <a:cxn ang="0">
                    <a:pos x="502" y="561"/>
                  </a:cxn>
                  <a:cxn ang="0">
                    <a:pos x="444" y="531"/>
                  </a:cxn>
                  <a:cxn ang="0">
                    <a:pos x="414" y="531"/>
                  </a:cxn>
                  <a:cxn ang="0">
                    <a:pos x="384" y="531"/>
                  </a:cxn>
                  <a:cxn ang="0">
                    <a:pos x="295" y="503"/>
                  </a:cxn>
                  <a:cxn ang="0">
                    <a:pos x="237" y="531"/>
                  </a:cxn>
                  <a:cxn ang="0">
                    <a:pos x="118" y="503"/>
                  </a:cxn>
                  <a:cxn ang="0">
                    <a:pos x="0" y="413"/>
                  </a:cxn>
                  <a:cxn ang="0">
                    <a:pos x="59" y="355"/>
                  </a:cxn>
                  <a:cxn ang="0">
                    <a:pos x="118" y="355"/>
                  </a:cxn>
                  <a:cxn ang="0">
                    <a:pos x="207" y="325"/>
                  </a:cxn>
                  <a:cxn ang="0">
                    <a:pos x="237" y="295"/>
                  </a:cxn>
                  <a:cxn ang="0">
                    <a:pos x="207" y="236"/>
                  </a:cxn>
                  <a:cxn ang="0">
                    <a:pos x="265" y="206"/>
                  </a:cxn>
                  <a:cxn ang="0">
                    <a:pos x="207" y="175"/>
                  </a:cxn>
                  <a:cxn ang="0">
                    <a:pos x="147" y="175"/>
                  </a:cxn>
                  <a:cxn ang="0">
                    <a:pos x="147" y="148"/>
                  </a:cxn>
                  <a:cxn ang="0">
                    <a:pos x="207" y="118"/>
                  </a:cxn>
                  <a:cxn ang="0">
                    <a:pos x="295" y="148"/>
                  </a:cxn>
                  <a:cxn ang="0">
                    <a:pos x="265" y="87"/>
                  </a:cxn>
                  <a:cxn ang="0">
                    <a:pos x="237" y="29"/>
                  </a:cxn>
                  <a:cxn ang="0">
                    <a:pos x="502" y="0"/>
                  </a:cxn>
                  <a:cxn ang="0">
                    <a:pos x="682" y="29"/>
                  </a:cxn>
                  <a:cxn ang="0">
                    <a:pos x="739" y="0"/>
                  </a:cxn>
                  <a:cxn ang="0">
                    <a:pos x="889" y="29"/>
                  </a:cxn>
                  <a:cxn ang="0">
                    <a:pos x="889" y="57"/>
                  </a:cxn>
                  <a:cxn ang="0">
                    <a:pos x="889" y="118"/>
                  </a:cxn>
                  <a:cxn ang="0">
                    <a:pos x="858" y="175"/>
                  </a:cxn>
                  <a:cxn ang="0">
                    <a:pos x="800" y="175"/>
                  </a:cxn>
                  <a:cxn ang="0">
                    <a:pos x="769" y="266"/>
                  </a:cxn>
                  <a:cxn ang="0">
                    <a:pos x="800" y="295"/>
                  </a:cxn>
                  <a:cxn ang="0">
                    <a:pos x="830" y="384"/>
                  </a:cxn>
                  <a:cxn ang="0">
                    <a:pos x="946" y="473"/>
                  </a:cxn>
                  <a:cxn ang="0">
                    <a:pos x="1037" y="531"/>
                  </a:cxn>
                  <a:cxn ang="0">
                    <a:pos x="1183" y="621"/>
                  </a:cxn>
                  <a:cxn ang="0">
                    <a:pos x="1274" y="680"/>
                  </a:cxn>
                  <a:cxn ang="0">
                    <a:pos x="1332" y="709"/>
                  </a:cxn>
                  <a:cxn ang="0">
                    <a:pos x="1451" y="740"/>
                  </a:cxn>
                  <a:cxn ang="0">
                    <a:pos x="1392" y="768"/>
                  </a:cxn>
                  <a:cxn ang="0">
                    <a:pos x="1332" y="768"/>
                  </a:cxn>
                  <a:cxn ang="0">
                    <a:pos x="1244" y="740"/>
                  </a:cxn>
                  <a:cxn ang="0">
                    <a:pos x="1214" y="768"/>
                  </a:cxn>
                  <a:cxn ang="0">
                    <a:pos x="1155" y="740"/>
                  </a:cxn>
                  <a:cxn ang="0">
                    <a:pos x="1065" y="768"/>
                  </a:cxn>
                  <a:cxn ang="0">
                    <a:pos x="976" y="740"/>
                  </a:cxn>
                  <a:cxn ang="0">
                    <a:pos x="889" y="768"/>
                  </a:cxn>
                  <a:cxn ang="0">
                    <a:pos x="711" y="740"/>
                  </a:cxn>
                  <a:cxn ang="0">
                    <a:pos x="593" y="709"/>
                  </a:cxn>
                  <a:cxn ang="0">
                    <a:pos x="562" y="650"/>
                  </a:cxn>
                </a:cxnLst>
                <a:rect l="0" t="0" r="r" b="b"/>
                <a:pathLst>
                  <a:path w="1451" h="768">
                    <a:moveTo>
                      <a:pt x="593" y="621"/>
                    </a:moveTo>
                    <a:lnTo>
                      <a:pt x="532" y="591"/>
                    </a:lnTo>
                    <a:lnTo>
                      <a:pt x="502" y="591"/>
                    </a:lnTo>
                    <a:lnTo>
                      <a:pt x="562" y="531"/>
                    </a:lnTo>
                    <a:lnTo>
                      <a:pt x="532" y="531"/>
                    </a:lnTo>
                    <a:lnTo>
                      <a:pt x="502" y="561"/>
                    </a:lnTo>
                    <a:lnTo>
                      <a:pt x="474" y="561"/>
                    </a:lnTo>
                    <a:lnTo>
                      <a:pt x="444" y="531"/>
                    </a:lnTo>
                    <a:lnTo>
                      <a:pt x="444" y="503"/>
                    </a:lnTo>
                    <a:lnTo>
                      <a:pt x="414" y="531"/>
                    </a:lnTo>
                    <a:lnTo>
                      <a:pt x="384" y="503"/>
                    </a:lnTo>
                    <a:lnTo>
                      <a:pt x="384" y="531"/>
                    </a:lnTo>
                    <a:lnTo>
                      <a:pt x="325" y="531"/>
                    </a:lnTo>
                    <a:lnTo>
                      <a:pt x="295" y="503"/>
                    </a:lnTo>
                    <a:lnTo>
                      <a:pt x="207" y="503"/>
                    </a:lnTo>
                    <a:lnTo>
                      <a:pt x="237" y="531"/>
                    </a:lnTo>
                    <a:lnTo>
                      <a:pt x="147" y="531"/>
                    </a:lnTo>
                    <a:lnTo>
                      <a:pt x="118" y="503"/>
                    </a:lnTo>
                    <a:lnTo>
                      <a:pt x="88" y="503"/>
                    </a:lnTo>
                    <a:lnTo>
                      <a:pt x="0" y="413"/>
                    </a:lnTo>
                    <a:lnTo>
                      <a:pt x="0" y="355"/>
                    </a:lnTo>
                    <a:lnTo>
                      <a:pt x="59" y="355"/>
                    </a:lnTo>
                    <a:lnTo>
                      <a:pt x="88" y="325"/>
                    </a:lnTo>
                    <a:lnTo>
                      <a:pt x="118" y="355"/>
                    </a:lnTo>
                    <a:lnTo>
                      <a:pt x="147" y="355"/>
                    </a:lnTo>
                    <a:lnTo>
                      <a:pt x="207" y="325"/>
                    </a:lnTo>
                    <a:lnTo>
                      <a:pt x="177" y="295"/>
                    </a:lnTo>
                    <a:lnTo>
                      <a:pt x="237" y="295"/>
                    </a:lnTo>
                    <a:lnTo>
                      <a:pt x="207" y="266"/>
                    </a:lnTo>
                    <a:lnTo>
                      <a:pt x="207" y="236"/>
                    </a:lnTo>
                    <a:lnTo>
                      <a:pt x="237" y="236"/>
                    </a:lnTo>
                    <a:lnTo>
                      <a:pt x="265" y="206"/>
                    </a:lnTo>
                    <a:lnTo>
                      <a:pt x="237" y="175"/>
                    </a:lnTo>
                    <a:lnTo>
                      <a:pt x="207" y="175"/>
                    </a:lnTo>
                    <a:lnTo>
                      <a:pt x="177" y="206"/>
                    </a:lnTo>
                    <a:lnTo>
                      <a:pt x="147" y="175"/>
                    </a:lnTo>
                    <a:lnTo>
                      <a:pt x="118" y="175"/>
                    </a:lnTo>
                    <a:lnTo>
                      <a:pt x="147" y="148"/>
                    </a:lnTo>
                    <a:lnTo>
                      <a:pt x="177" y="148"/>
                    </a:lnTo>
                    <a:lnTo>
                      <a:pt x="207" y="118"/>
                    </a:lnTo>
                    <a:lnTo>
                      <a:pt x="237" y="118"/>
                    </a:lnTo>
                    <a:lnTo>
                      <a:pt x="295" y="148"/>
                    </a:lnTo>
                    <a:lnTo>
                      <a:pt x="265" y="118"/>
                    </a:lnTo>
                    <a:lnTo>
                      <a:pt x="265" y="87"/>
                    </a:lnTo>
                    <a:lnTo>
                      <a:pt x="237" y="87"/>
                    </a:lnTo>
                    <a:lnTo>
                      <a:pt x="237" y="29"/>
                    </a:lnTo>
                    <a:lnTo>
                      <a:pt x="474" y="29"/>
                    </a:lnTo>
                    <a:lnTo>
                      <a:pt x="502" y="0"/>
                    </a:lnTo>
                    <a:lnTo>
                      <a:pt x="651" y="0"/>
                    </a:lnTo>
                    <a:lnTo>
                      <a:pt x="682" y="29"/>
                    </a:lnTo>
                    <a:lnTo>
                      <a:pt x="711" y="0"/>
                    </a:lnTo>
                    <a:lnTo>
                      <a:pt x="739" y="0"/>
                    </a:lnTo>
                    <a:lnTo>
                      <a:pt x="769" y="29"/>
                    </a:lnTo>
                    <a:lnTo>
                      <a:pt x="889" y="29"/>
                    </a:lnTo>
                    <a:lnTo>
                      <a:pt x="918" y="57"/>
                    </a:lnTo>
                    <a:lnTo>
                      <a:pt x="889" y="57"/>
                    </a:lnTo>
                    <a:lnTo>
                      <a:pt x="830" y="118"/>
                    </a:lnTo>
                    <a:lnTo>
                      <a:pt x="889" y="118"/>
                    </a:lnTo>
                    <a:lnTo>
                      <a:pt x="889" y="148"/>
                    </a:lnTo>
                    <a:lnTo>
                      <a:pt x="858" y="175"/>
                    </a:lnTo>
                    <a:lnTo>
                      <a:pt x="830" y="148"/>
                    </a:lnTo>
                    <a:lnTo>
                      <a:pt x="800" y="175"/>
                    </a:lnTo>
                    <a:lnTo>
                      <a:pt x="830" y="206"/>
                    </a:lnTo>
                    <a:lnTo>
                      <a:pt x="769" y="266"/>
                    </a:lnTo>
                    <a:lnTo>
                      <a:pt x="800" y="266"/>
                    </a:lnTo>
                    <a:lnTo>
                      <a:pt x="800" y="295"/>
                    </a:lnTo>
                    <a:lnTo>
                      <a:pt x="830" y="325"/>
                    </a:lnTo>
                    <a:lnTo>
                      <a:pt x="830" y="384"/>
                    </a:lnTo>
                    <a:lnTo>
                      <a:pt x="918" y="473"/>
                    </a:lnTo>
                    <a:lnTo>
                      <a:pt x="946" y="473"/>
                    </a:lnTo>
                    <a:lnTo>
                      <a:pt x="1007" y="531"/>
                    </a:lnTo>
                    <a:lnTo>
                      <a:pt x="1037" y="531"/>
                    </a:lnTo>
                    <a:lnTo>
                      <a:pt x="1125" y="621"/>
                    </a:lnTo>
                    <a:lnTo>
                      <a:pt x="1183" y="621"/>
                    </a:lnTo>
                    <a:lnTo>
                      <a:pt x="1244" y="650"/>
                    </a:lnTo>
                    <a:lnTo>
                      <a:pt x="1274" y="680"/>
                    </a:lnTo>
                    <a:lnTo>
                      <a:pt x="1302" y="680"/>
                    </a:lnTo>
                    <a:lnTo>
                      <a:pt x="1332" y="709"/>
                    </a:lnTo>
                    <a:lnTo>
                      <a:pt x="1421" y="709"/>
                    </a:lnTo>
                    <a:lnTo>
                      <a:pt x="1451" y="740"/>
                    </a:lnTo>
                    <a:lnTo>
                      <a:pt x="1421" y="768"/>
                    </a:lnTo>
                    <a:lnTo>
                      <a:pt x="1392" y="768"/>
                    </a:lnTo>
                    <a:lnTo>
                      <a:pt x="1362" y="740"/>
                    </a:lnTo>
                    <a:lnTo>
                      <a:pt x="1332" y="768"/>
                    </a:lnTo>
                    <a:lnTo>
                      <a:pt x="1274" y="768"/>
                    </a:lnTo>
                    <a:lnTo>
                      <a:pt x="1244" y="740"/>
                    </a:lnTo>
                    <a:lnTo>
                      <a:pt x="1183" y="740"/>
                    </a:lnTo>
                    <a:lnTo>
                      <a:pt x="1214" y="768"/>
                    </a:lnTo>
                    <a:lnTo>
                      <a:pt x="1183" y="768"/>
                    </a:lnTo>
                    <a:lnTo>
                      <a:pt x="1155" y="740"/>
                    </a:lnTo>
                    <a:lnTo>
                      <a:pt x="1125" y="768"/>
                    </a:lnTo>
                    <a:lnTo>
                      <a:pt x="1065" y="768"/>
                    </a:lnTo>
                    <a:lnTo>
                      <a:pt x="1037" y="740"/>
                    </a:lnTo>
                    <a:lnTo>
                      <a:pt x="976" y="740"/>
                    </a:lnTo>
                    <a:lnTo>
                      <a:pt x="976" y="768"/>
                    </a:lnTo>
                    <a:lnTo>
                      <a:pt x="889" y="768"/>
                    </a:lnTo>
                    <a:lnTo>
                      <a:pt x="858" y="740"/>
                    </a:lnTo>
                    <a:lnTo>
                      <a:pt x="711" y="740"/>
                    </a:lnTo>
                    <a:lnTo>
                      <a:pt x="651" y="709"/>
                    </a:lnTo>
                    <a:lnTo>
                      <a:pt x="593" y="709"/>
                    </a:lnTo>
                    <a:lnTo>
                      <a:pt x="593" y="650"/>
                    </a:lnTo>
                    <a:lnTo>
                      <a:pt x="562" y="650"/>
                    </a:lnTo>
                    <a:lnTo>
                      <a:pt x="593" y="621"/>
                    </a:lnTo>
                  </a:path>
                </a:pathLst>
              </a:custGeom>
              <a:noFill/>
              <a:ln w="1588">
                <a:solidFill>
                  <a:srgbClr val="000000"/>
                </a:solidFill>
                <a:prstDash val="solid"/>
                <a:round/>
                <a:headEnd/>
                <a:tailEnd/>
              </a:ln>
            </p:spPr>
            <p:txBody>
              <a:bodyPr/>
              <a:lstStyle/>
              <a:p>
                <a:endParaRPr lang="en-GB"/>
              </a:p>
            </p:txBody>
          </p:sp>
          <p:sp>
            <p:nvSpPr>
              <p:cNvPr id="23913" name="Freeform 361"/>
              <p:cNvSpPr>
                <a:spLocks/>
              </p:cNvSpPr>
              <p:nvPr/>
            </p:nvSpPr>
            <p:spPr bwMode="auto">
              <a:xfrm>
                <a:off x="2939" y="1691"/>
                <a:ext cx="7" cy="14"/>
              </a:xfrm>
              <a:custGeom>
                <a:avLst/>
                <a:gdLst/>
                <a:ahLst/>
                <a:cxnLst>
                  <a:cxn ang="0">
                    <a:pos x="0" y="59"/>
                  </a:cxn>
                  <a:cxn ang="0">
                    <a:pos x="30" y="28"/>
                  </a:cxn>
                  <a:cxn ang="0">
                    <a:pos x="30" y="0"/>
                  </a:cxn>
                  <a:cxn ang="0">
                    <a:pos x="0" y="28"/>
                  </a:cxn>
                  <a:cxn ang="0">
                    <a:pos x="0" y="59"/>
                  </a:cxn>
                </a:cxnLst>
                <a:rect l="0" t="0" r="r" b="b"/>
                <a:pathLst>
                  <a:path w="30" h="59">
                    <a:moveTo>
                      <a:pt x="0" y="59"/>
                    </a:moveTo>
                    <a:lnTo>
                      <a:pt x="30" y="28"/>
                    </a:lnTo>
                    <a:lnTo>
                      <a:pt x="30" y="0"/>
                    </a:lnTo>
                    <a:lnTo>
                      <a:pt x="0" y="28"/>
                    </a:lnTo>
                    <a:lnTo>
                      <a:pt x="0" y="59"/>
                    </a:lnTo>
                  </a:path>
                </a:pathLst>
              </a:custGeom>
              <a:noFill/>
              <a:ln w="1588">
                <a:solidFill>
                  <a:srgbClr val="000000"/>
                </a:solidFill>
                <a:prstDash val="solid"/>
                <a:round/>
                <a:headEnd/>
                <a:tailEnd/>
              </a:ln>
            </p:spPr>
            <p:txBody>
              <a:bodyPr/>
              <a:lstStyle/>
              <a:p>
                <a:endParaRPr lang="en-GB"/>
              </a:p>
            </p:txBody>
          </p:sp>
          <p:sp>
            <p:nvSpPr>
              <p:cNvPr id="23914" name="Freeform 362"/>
              <p:cNvSpPr>
                <a:spLocks/>
              </p:cNvSpPr>
              <p:nvPr/>
            </p:nvSpPr>
            <p:spPr bwMode="auto">
              <a:xfrm>
                <a:off x="2916" y="1698"/>
                <a:ext cx="60" cy="111"/>
              </a:xfrm>
              <a:custGeom>
                <a:avLst/>
                <a:gdLst/>
                <a:ahLst/>
                <a:cxnLst>
                  <a:cxn ang="0">
                    <a:pos x="207" y="445"/>
                  </a:cxn>
                  <a:cxn ang="0">
                    <a:pos x="207" y="415"/>
                  </a:cxn>
                  <a:cxn ang="0">
                    <a:pos x="179" y="385"/>
                  </a:cxn>
                  <a:cxn ang="0">
                    <a:pos x="237" y="327"/>
                  </a:cxn>
                  <a:cxn ang="0">
                    <a:pos x="207" y="297"/>
                  </a:cxn>
                  <a:cxn ang="0">
                    <a:pos x="179" y="297"/>
                  </a:cxn>
                  <a:cxn ang="0">
                    <a:pos x="179" y="267"/>
                  </a:cxn>
                  <a:cxn ang="0">
                    <a:pos x="148" y="267"/>
                  </a:cxn>
                  <a:cxn ang="0">
                    <a:pos x="148" y="297"/>
                  </a:cxn>
                  <a:cxn ang="0">
                    <a:pos x="118" y="297"/>
                  </a:cxn>
                  <a:cxn ang="0">
                    <a:pos x="88" y="327"/>
                  </a:cxn>
                  <a:cxn ang="0">
                    <a:pos x="88" y="297"/>
                  </a:cxn>
                  <a:cxn ang="0">
                    <a:pos x="59" y="327"/>
                  </a:cxn>
                  <a:cxn ang="0">
                    <a:pos x="59" y="297"/>
                  </a:cxn>
                  <a:cxn ang="0">
                    <a:pos x="30" y="297"/>
                  </a:cxn>
                  <a:cxn ang="0">
                    <a:pos x="0" y="267"/>
                  </a:cxn>
                  <a:cxn ang="0">
                    <a:pos x="0" y="237"/>
                  </a:cxn>
                  <a:cxn ang="0">
                    <a:pos x="30" y="237"/>
                  </a:cxn>
                  <a:cxn ang="0">
                    <a:pos x="59" y="267"/>
                  </a:cxn>
                  <a:cxn ang="0">
                    <a:pos x="88" y="267"/>
                  </a:cxn>
                  <a:cxn ang="0">
                    <a:pos x="88" y="208"/>
                  </a:cxn>
                  <a:cxn ang="0">
                    <a:pos x="179" y="208"/>
                  </a:cxn>
                  <a:cxn ang="0">
                    <a:pos x="148" y="179"/>
                  </a:cxn>
                  <a:cxn ang="0">
                    <a:pos x="207" y="179"/>
                  </a:cxn>
                  <a:cxn ang="0">
                    <a:pos x="148" y="149"/>
                  </a:cxn>
                  <a:cxn ang="0">
                    <a:pos x="118" y="149"/>
                  </a:cxn>
                  <a:cxn ang="0">
                    <a:pos x="118" y="119"/>
                  </a:cxn>
                  <a:cxn ang="0">
                    <a:pos x="148" y="119"/>
                  </a:cxn>
                  <a:cxn ang="0">
                    <a:pos x="207" y="60"/>
                  </a:cxn>
                  <a:cxn ang="0">
                    <a:pos x="237" y="60"/>
                  </a:cxn>
                  <a:cxn ang="0">
                    <a:pos x="207" y="31"/>
                  </a:cxn>
                  <a:cxn ang="0">
                    <a:pos x="237" y="0"/>
                  </a:cxn>
                </a:cxnLst>
                <a:rect l="0" t="0" r="r" b="b"/>
                <a:pathLst>
                  <a:path w="237" h="445">
                    <a:moveTo>
                      <a:pt x="207" y="445"/>
                    </a:moveTo>
                    <a:lnTo>
                      <a:pt x="207" y="415"/>
                    </a:lnTo>
                    <a:lnTo>
                      <a:pt x="179" y="385"/>
                    </a:lnTo>
                    <a:lnTo>
                      <a:pt x="237" y="327"/>
                    </a:lnTo>
                    <a:lnTo>
                      <a:pt x="207" y="297"/>
                    </a:lnTo>
                    <a:lnTo>
                      <a:pt x="179" y="297"/>
                    </a:lnTo>
                    <a:lnTo>
                      <a:pt x="179" y="267"/>
                    </a:lnTo>
                    <a:lnTo>
                      <a:pt x="148" y="267"/>
                    </a:lnTo>
                    <a:lnTo>
                      <a:pt x="148" y="297"/>
                    </a:lnTo>
                    <a:lnTo>
                      <a:pt x="118" y="297"/>
                    </a:lnTo>
                    <a:lnTo>
                      <a:pt x="88" y="327"/>
                    </a:lnTo>
                    <a:lnTo>
                      <a:pt x="88" y="297"/>
                    </a:lnTo>
                    <a:lnTo>
                      <a:pt x="59" y="327"/>
                    </a:lnTo>
                    <a:lnTo>
                      <a:pt x="59" y="297"/>
                    </a:lnTo>
                    <a:lnTo>
                      <a:pt x="30" y="297"/>
                    </a:lnTo>
                    <a:lnTo>
                      <a:pt x="0" y="267"/>
                    </a:lnTo>
                    <a:lnTo>
                      <a:pt x="0" y="237"/>
                    </a:lnTo>
                    <a:lnTo>
                      <a:pt x="30" y="237"/>
                    </a:lnTo>
                    <a:lnTo>
                      <a:pt x="59" y="267"/>
                    </a:lnTo>
                    <a:lnTo>
                      <a:pt x="88" y="267"/>
                    </a:lnTo>
                    <a:lnTo>
                      <a:pt x="88" y="208"/>
                    </a:lnTo>
                    <a:lnTo>
                      <a:pt x="179" y="208"/>
                    </a:lnTo>
                    <a:lnTo>
                      <a:pt x="148" y="179"/>
                    </a:lnTo>
                    <a:lnTo>
                      <a:pt x="207" y="179"/>
                    </a:lnTo>
                    <a:lnTo>
                      <a:pt x="148" y="149"/>
                    </a:lnTo>
                    <a:lnTo>
                      <a:pt x="118" y="149"/>
                    </a:lnTo>
                    <a:lnTo>
                      <a:pt x="118" y="119"/>
                    </a:lnTo>
                    <a:lnTo>
                      <a:pt x="148" y="119"/>
                    </a:lnTo>
                    <a:lnTo>
                      <a:pt x="207" y="60"/>
                    </a:lnTo>
                    <a:lnTo>
                      <a:pt x="237" y="60"/>
                    </a:lnTo>
                    <a:lnTo>
                      <a:pt x="207" y="31"/>
                    </a:lnTo>
                    <a:lnTo>
                      <a:pt x="237" y="0"/>
                    </a:lnTo>
                  </a:path>
                </a:pathLst>
              </a:custGeom>
              <a:noFill/>
              <a:ln w="1588">
                <a:solidFill>
                  <a:srgbClr val="000000"/>
                </a:solidFill>
                <a:prstDash val="solid"/>
                <a:round/>
                <a:headEnd/>
                <a:tailEnd/>
              </a:ln>
            </p:spPr>
            <p:txBody>
              <a:bodyPr/>
              <a:lstStyle/>
              <a:p>
                <a:endParaRPr lang="en-GB"/>
              </a:p>
            </p:txBody>
          </p:sp>
          <p:sp>
            <p:nvSpPr>
              <p:cNvPr id="23915" name="Freeform 363"/>
              <p:cNvSpPr>
                <a:spLocks/>
              </p:cNvSpPr>
              <p:nvPr/>
            </p:nvSpPr>
            <p:spPr bwMode="auto">
              <a:xfrm>
                <a:off x="2968" y="1805"/>
                <a:ext cx="8" cy="4"/>
              </a:xfrm>
              <a:custGeom>
                <a:avLst/>
                <a:gdLst/>
                <a:ahLst/>
                <a:cxnLst>
                  <a:cxn ang="0">
                    <a:pos x="0" y="15"/>
                  </a:cxn>
                  <a:cxn ang="0">
                    <a:pos x="30" y="15"/>
                  </a:cxn>
                  <a:cxn ang="0">
                    <a:pos x="15" y="0"/>
                  </a:cxn>
                  <a:cxn ang="0">
                    <a:pos x="0" y="15"/>
                  </a:cxn>
                </a:cxnLst>
                <a:rect l="0" t="0" r="r" b="b"/>
                <a:pathLst>
                  <a:path w="30" h="15">
                    <a:moveTo>
                      <a:pt x="0" y="15"/>
                    </a:moveTo>
                    <a:lnTo>
                      <a:pt x="30" y="15"/>
                    </a:lnTo>
                    <a:lnTo>
                      <a:pt x="15" y="0"/>
                    </a:lnTo>
                    <a:lnTo>
                      <a:pt x="0" y="15"/>
                    </a:lnTo>
                  </a:path>
                </a:pathLst>
              </a:custGeom>
              <a:noFill/>
              <a:ln w="1588">
                <a:solidFill>
                  <a:srgbClr val="000000"/>
                </a:solidFill>
                <a:prstDash val="solid"/>
                <a:round/>
                <a:headEnd/>
                <a:tailEnd/>
              </a:ln>
            </p:spPr>
            <p:txBody>
              <a:bodyPr/>
              <a:lstStyle/>
              <a:p>
                <a:endParaRPr lang="en-GB"/>
              </a:p>
            </p:txBody>
          </p:sp>
          <p:sp>
            <p:nvSpPr>
              <p:cNvPr id="23916" name="Freeform 364"/>
              <p:cNvSpPr>
                <a:spLocks/>
              </p:cNvSpPr>
              <p:nvPr/>
            </p:nvSpPr>
            <p:spPr bwMode="auto">
              <a:xfrm>
                <a:off x="3094" y="1905"/>
                <a:ext cx="170" cy="171"/>
              </a:xfrm>
              <a:custGeom>
                <a:avLst/>
                <a:gdLst/>
                <a:ahLst/>
                <a:cxnLst>
                  <a:cxn ang="0">
                    <a:pos x="356" y="683"/>
                  </a:cxn>
                  <a:cxn ang="0">
                    <a:pos x="385" y="652"/>
                  </a:cxn>
                  <a:cxn ang="0">
                    <a:pos x="326" y="622"/>
                  </a:cxn>
                  <a:cxn ang="0">
                    <a:pos x="444" y="622"/>
                  </a:cxn>
                  <a:cxn ang="0">
                    <a:pos x="444" y="592"/>
                  </a:cxn>
                  <a:cxn ang="0">
                    <a:pos x="416" y="563"/>
                  </a:cxn>
                  <a:cxn ang="0">
                    <a:pos x="504" y="563"/>
                  </a:cxn>
                  <a:cxn ang="0">
                    <a:pos x="504" y="474"/>
                  </a:cxn>
                  <a:cxn ang="0">
                    <a:pos x="535" y="445"/>
                  </a:cxn>
                  <a:cxn ang="0">
                    <a:pos x="563" y="445"/>
                  </a:cxn>
                  <a:cxn ang="0">
                    <a:pos x="535" y="474"/>
                  </a:cxn>
                  <a:cxn ang="0">
                    <a:pos x="563" y="504"/>
                  </a:cxn>
                  <a:cxn ang="0">
                    <a:pos x="592" y="474"/>
                  </a:cxn>
                  <a:cxn ang="0">
                    <a:pos x="592" y="445"/>
                  </a:cxn>
                  <a:cxn ang="0">
                    <a:pos x="623" y="474"/>
                  </a:cxn>
                  <a:cxn ang="0">
                    <a:pos x="681" y="415"/>
                  </a:cxn>
                  <a:cxn ang="0">
                    <a:pos x="681" y="385"/>
                  </a:cxn>
                  <a:cxn ang="0">
                    <a:pos x="653" y="356"/>
                  </a:cxn>
                  <a:cxn ang="0">
                    <a:pos x="504" y="356"/>
                  </a:cxn>
                  <a:cxn ang="0">
                    <a:pos x="535" y="327"/>
                  </a:cxn>
                  <a:cxn ang="0">
                    <a:pos x="504" y="297"/>
                  </a:cxn>
                  <a:cxn ang="0">
                    <a:pos x="535" y="297"/>
                  </a:cxn>
                  <a:cxn ang="0">
                    <a:pos x="504" y="267"/>
                  </a:cxn>
                  <a:cxn ang="0">
                    <a:pos x="504" y="209"/>
                  </a:cxn>
                  <a:cxn ang="0">
                    <a:pos x="535" y="179"/>
                  </a:cxn>
                  <a:cxn ang="0">
                    <a:pos x="535" y="149"/>
                  </a:cxn>
                  <a:cxn ang="0">
                    <a:pos x="563" y="149"/>
                  </a:cxn>
                  <a:cxn ang="0">
                    <a:pos x="563" y="60"/>
                  </a:cxn>
                  <a:cxn ang="0">
                    <a:pos x="535" y="31"/>
                  </a:cxn>
                  <a:cxn ang="0">
                    <a:pos x="563" y="0"/>
                  </a:cxn>
                  <a:cxn ang="0">
                    <a:pos x="535" y="0"/>
                  </a:cxn>
                  <a:cxn ang="0">
                    <a:pos x="504" y="31"/>
                  </a:cxn>
                  <a:cxn ang="0">
                    <a:pos x="416" y="31"/>
                  </a:cxn>
                  <a:cxn ang="0">
                    <a:pos x="356" y="90"/>
                  </a:cxn>
                  <a:cxn ang="0">
                    <a:pos x="356" y="118"/>
                  </a:cxn>
                  <a:cxn ang="0">
                    <a:pos x="326" y="149"/>
                  </a:cxn>
                  <a:cxn ang="0">
                    <a:pos x="297" y="149"/>
                  </a:cxn>
                  <a:cxn ang="0">
                    <a:pos x="237" y="179"/>
                  </a:cxn>
                  <a:cxn ang="0">
                    <a:pos x="207" y="149"/>
                  </a:cxn>
                  <a:cxn ang="0">
                    <a:pos x="178" y="179"/>
                  </a:cxn>
                  <a:cxn ang="0">
                    <a:pos x="89" y="179"/>
                  </a:cxn>
                  <a:cxn ang="0">
                    <a:pos x="0" y="267"/>
                  </a:cxn>
                  <a:cxn ang="0">
                    <a:pos x="60" y="327"/>
                  </a:cxn>
                  <a:cxn ang="0">
                    <a:pos x="60" y="267"/>
                  </a:cxn>
                  <a:cxn ang="0">
                    <a:pos x="119" y="237"/>
                  </a:cxn>
                </a:cxnLst>
                <a:rect l="0" t="0" r="r" b="b"/>
                <a:pathLst>
                  <a:path w="681" h="683">
                    <a:moveTo>
                      <a:pt x="356" y="683"/>
                    </a:moveTo>
                    <a:lnTo>
                      <a:pt x="385" y="652"/>
                    </a:lnTo>
                    <a:lnTo>
                      <a:pt x="326" y="622"/>
                    </a:lnTo>
                    <a:lnTo>
                      <a:pt x="444" y="622"/>
                    </a:lnTo>
                    <a:lnTo>
                      <a:pt x="444" y="592"/>
                    </a:lnTo>
                    <a:lnTo>
                      <a:pt x="416" y="563"/>
                    </a:lnTo>
                    <a:lnTo>
                      <a:pt x="504" y="563"/>
                    </a:lnTo>
                    <a:lnTo>
                      <a:pt x="504" y="474"/>
                    </a:lnTo>
                    <a:lnTo>
                      <a:pt x="535" y="445"/>
                    </a:lnTo>
                    <a:lnTo>
                      <a:pt x="563" y="445"/>
                    </a:lnTo>
                    <a:lnTo>
                      <a:pt x="535" y="474"/>
                    </a:lnTo>
                    <a:lnTo>
                      <a:pt x="563" y="504"/>
                    </a:lnTo>
                    <a:lnTo>
                      <a:pt x="592" y="474"/>
                    </a:lnTo>
                    <a:lnTo>
                      <a:pt x="592" y="445"/>
                    </a:lnTo>
                    <a:lnTo>
                      <a:pt x="623" y="474"/>
                    </a:lnTo>
                    <a:lnTo>
                      <a:pt x="681" y="415"/>
                    </a:lnTo>
                    <a:lnTo>
                      <a:pt x="681" y="385"/>
                    </a:lnTo>
                    <a:lnTo>
                      <a:pt x="653" y="356"/>
                    </a:lnTo>
                    <a:lnTo>
                      <a:pt x="504" y="356"/>
                    </a:lnTo>
                    <a:lnTo>
                      <a:pt x="535" y="327"/>
                    </a:lnTo>
                    <a:lnTo>
                      <a:pt x="504" y="297"/>
                    </a:lnTo>
                    <a:lnTo>
                      <a:pt x="535" y="297"/>
                    </a:lnTo>
                    <a:lnTo>
                      <a:pt x="504" y="267"/>
                    </a:lnTo>
                    <a:lnTo>
                      <a:pt x="504" y="209"/>
                    </a:lnTo>
                    <a:lnTo>
                      <a:pt x="535" y="179"/>
                    </a:lnTo>
                    <a:lnTo>
                      <a:pt x="535" y="149"/>
                    </a:lnTo>
                    <a:lnTo>
                      <a:pt x="563" y="149"/>
                    </a:lnTo>
                    <a:lnTo>
                      <a:pt x="563" y="60"/>
                    </a:lnTo>
                    <a:lnTo>
                      <a:pt x="535" y="31"/>
                    </a:lnTo>
                    <a:lnTo>
                      <a:pt x="563" y="0"/>
                    </a:lnTo>
                    <a:lnTo>
                      <a:pt x="535" y="0"/>
                    </a:lnTo>
                    <a:lnTo>
                      <a:pt x="504" y="31"/>
                    </a:lnTo>
                    <a:lnTo>
                      <a:pt x="416" y="31"/>
                    </a:lnTo>
                    <a:lnTo>
                      <a:pt x="356" y="90"/>
                    </a:lnTo>
                    <a:lnTo>
                      <a:pt x="356" y="118"/>
                    </a:lnTo>
                    <a:lnTo>
                      <a:pt x="326" y="149"/>
                    </a:lnTo>
                    <a:lnTo>
                      <a:pt x="297" y="149"/>
                    </a:lnTo>
                    <a:lnTo>
                      <a:pt x="237" y="179"/>
                    </a:lnTo>
                    <a:lnTo>
                      <a:pt x="207" y="149"/>
                    </a:lnTo>
                    <a:lnTo>
                      <a:pt x="178" y="179"/>
                    </a:lnTo>
                    <a:lnTo>
                      <a:pt x="89" y="179"/>
                    </a:lnTo>
                    <a:lnTo>
                      <a:pt x="0" y="267"/>
                    </a:lnTo>
                    <a:lnTo>
                      <a:pt x="60" y="327"/>
                    </a:lnTo>
                    <a:lnTo>
                      <a:pt x="60" y="267"/>
                    </a:lnTo>
                    <a:lnTo>
                      <a:pt x="119" y="237"/>
                    </a:lnTo>
                  </a:path>
                </a:pathLst>
              </a:custGeom>
              <a:noFill/>
              <a:ln w="1588">
                <a:solidFill>
                  <a:srgbClr val="000000"/>
                </a:solidFill>
                <a:prstDash val="solid"/>
                <a:round/>
                <a:headEnd/>
                <a:tailEnd/>
              </a:ln>
            </p:spPr>
            <p:txBody>
              <a:bodyPr/>
              <a:lstStyle/>
              <a:p>
                <a:endParaRPr lang="en-GB"/>
              </a:p>
            </p:txBody>
          </p:sp>
          <p:sp>
            <p:nvSpPr>
              <p:cNvPr id="23917" name="Freeform 365"/>
              <p:cNvSpPr>
                <a:spLocks/>
              </p:cNvSpPr>
              <p:nvPr/>
            </p:nvSpPr>
            <p:spPr bwMode="auto">
              <a:xfrm>
                <a:off x="3124" y="1957"/>
                <a:ext cx="37" cy="22"/>
              </a:xfrm>
              <a:custGeom>
                <a:avLst/>
                <a:gdLst/>
                <a:ahLst/>
                <a:cxnLst>
                  <a:cxn ang="0">
                    <a:pos x="118" y="88"/>
                  </a:cxn>
                  <a:cxn ang="0">
                    <a:pos x="118" y="28"/>
                  </a:cxn>
                  <a:cxn ang="0">
                    <a:pos x="148" y="0"/>
                  </a:cxn>
                  <a:cxn ang="0">
                    <a:pos x="30" y="0"/>
                  </a:cxn>
                  <a:cxn ang="0">
                    <a:pos x="0" y="28"/>
                  </a:cxn>
                </a:cxnLst>
                <a:rect l="0" t="0" r="r" b="b"/>
                <a:pathLst>
                  <a:path w="148" h="88">
                    <a:moveTo>
                      <a:pt x="118" y="88"/>
                    </a:moveTo>
                    <a:lnTo>
                      <a:pt x="118" y="28"/>
                    </a:lnTo>
                    <a:lnTo>
                      <a:pt x="148" y="0"/>
                    </a:lnTo>
                    <a:lnTo>
                      <a:pt x="30" y="0"/>
                    </a:lnTo>
                    <a:lnTo>
                      <a:pt x="0" y="28"/>
                    </a:lnTo>
                  </a:path>
                </a:pathLst>
              </a:custGeom>
              <a:noFill/>
              <a:ln w="1588">
                <a:solidFill>
                  <a:srgbClr val="000000"/>
                </a:solidFill>
                <a:prstDash val="solid"/>
                <a:round/>
                <a:headEnd/>
                <a:tailEnd/>
              </a:ln>
            </p:spPr>
            <p:txBody>
              <a:bodyPr/>
              <a:lstStyle/>
              <a:p>
                <a:endParaRPr lang="en-GB"/>
              </a:p>
            </p:txBody>
          </p:sp>
          <p:sp>
            <p:nvSpPr>
              <p:cNvPr id="23918" name="Freeform 366"/>
              <p:cNvSpPr>
                <a:spLocks/>
              </p:cNvSpPr>
              <p:nvPr/>
            </p:nvSpPr>
            <p:spPr bwMode="auto">
              <a:xfrm>
                <a:off x="3124" y="1964"/>
                <a:ext cx="30" cy="15"/>
              </a:xfrm>
              <a:custGeom>
                <a:avLst/>
                <a:gdLst/>
                <a:ahLst/>
                <a:cxnLst>
                  <a:cxn ang="0">
                    <a:pos x="0" y="0"/>
                  </a:cxn>
                  <a:cxn ang="0">
                    <a:pos x="30" y="0"/>
                  </a:cxn>
                  <a:cxn ang="0">
                    <a:pos x="59" y="30"/>
                  </a:cxn>
                  <a:cxn ang="0">
                    <a:pos x="88" y="30"/>
                  </a:cxn>
                  <a:cxn ang="0">
                    <a:pos x="118" y="60"/>
                  </a:cxn>
                </a:cxnLst>
                <a:rect l="0" t="0" r="r" b="b"/>
                <a:pathLst>
                  <a:path w="118" h="60">
                    <a:moveTo>
                      <a:pt x="0" y="0"/>
                    </a:moveTo>
                    <a:lnTo>
                      <a:pt x="30" y="0"/>
                    </a:lnTo>
                    <a:lnTo>
                      <a:pt x="59" y="30"/>
                    </a:lnTo>
                    <a:lnTo>
                      <a:pt x="88" y="30"/>
                    </a:lnTo>
                    <a:lnTo>
                      <a:pt x="118" y="60"/>
                    </a:lnTo>
                  </a:path>
                </a:pathLst>
              </a:custGeom>
              <a:noFill/>
              <a:ln w="1588">
                <a:solidFill>
                  <a:srgbClr val="000000"/>
                </a:solidFill>
                <a:prstDash val="solid"/>
                <a:round/>
                <a:headEnd/>
                <a:tailEnd/>
              </a:ln>
            </p:spPr>
            <p:txBody>
              <a:bodyPr/>
              <a:lstStyle/>
              <a:p>
                <a:endParaRPr lang="en-GB"/>
              </a:p>
            </p:txBody>
          </p:sp>
          <p:sp>
            <p:nvSpPr>
              <p:cNvPr id="23919" name="Freeform 367"/>
              <p:cNvSpPr>
                <a:spLocks/>
              </p:cNvSpPr>
              <p:nvPr/>
            </p:nvSpPr>
            <p:spPr bwMode="auto">
              <a:xfrm>
                <a:off x="3087" y="1987"/>
                <a:ext cx="37" cy="140"/>
              </a:xfrm>
              <a:custGeom>
                <a:avLst/>
                <a:gdLst/>
                <a:ahLst/>
                <a:cxnLst>
                  <a:cxn ang="0">
                    <a:pos x="120" y="562"/>
                  </a:cxn>
                  <a:cxn ang="0">
                    <a:pos x="120" y="502"/>
                  </a:cxn>
                  <a:cxn ang="0">
                    <a:pos x="91" y="502"/>
                  </a:cxn>
                  <a:cxn ang="0">
                    <a:pos x="91" y="474"/>
                  </a:cxn>
                  <a:cxn ang="0">
                    <a:pos x="120" y="474"/>
                  </a:cxn>
                  <a:cxn ang="0">
                    <a:pos x="120" y="383"/>
                  </a:cxn>
                  <a:cxn ang="0">
                    <a:pos x="91" y="383"/>
                  </a:cxn>
                  <a:cxn ang="0">
                    <a:pos x="61" y="356"/>
                  </a:cxn>
                  <a:cxn ang="0">
                    <a:pos x="61" y="325"/>
                  </a:cxn>
                  <a:cxn ang="0">
                    <a:pos x="31" y="356"/>
                  </a:cxn>
                  <a:cxn ang="0">
                    <a:pos x="0" y="356"/>
                  </a:cxn>
                  <a:cxn ang="0">
                    <a:pos x="0" y="236"/>
                  </a:cxn>
                  <a:cxn ang="0">
                    <a:pos x="31" y="265"/>
                  </a:cxn>
                  <a:cxn ang="0">
                    <a:pos x="61" y="236"/>
                  </a:cxn>
                  <a:cxn ang="0">
                    <a:pos x="61" y="207"/>
                  </a:cxn>
                  <a:cxn ang="0">
                    <a:pos x="31" y="177"/>
                  </a:cxn>
                  <a:cxn ang="0">
                    <a:pos x="0" y="177"/>
                  </a:cxn>
                  <a:cxn ang="0">
                    <a:pos x="0" y="29"/>
                  </a:cxn>
                  <a:cxn ang="0">
                    <a:pos x="31" y="0"/>
                  </a:cxn>
                  <a:cxn ang="0">
                    <a:pos x="61" y="0"/>
                  </a:cxn>
                  <a:cxn ang="0">
                    <a:pos x="91" y="29"/>
                  </a:cxn>
                  <a:cxn ang="0">
                    <a:pos x="120" y="29"/>
                  </a:cxn>
                  <a:cxn ang="0">
                    <a:pos x="120" y="58"/>
                  </a:cxn>
                  <a:cxn ang="0">
                    <a:pos x="150" y="58"/>
                  </a:cxn>
                  <a:cxn ang="0">
                    <a:pos x="150" y="0"/>
                  </a:cxn>
                </a:cxnLst>
                <a:rect l="0" t="0" r="r" b="b"/>
                <a:pathLst>
                  <a:path w="150" h="562">
                    <a:moveTo>
                      <a:pt x="120" y="562"/>
                    </a:moveTo>
                    <a:lnTo>
                      <a:pt x="120" y="502"/>
                    </a:lnTo>
                    <a:lnTo>
                      <a:pt x="91" y="502"/>
                    </a:lnTo>
                    <a:lnTo>
                      <a:pt x="91" y="474"/>
                    </a:lnTo>
                    <a:lnTo>
                      <a:pt x="120" y="474"/>
                    </a:lnTo>
                    <a:lnTo>
                      <a:pt x="120" y="383"/>
                    </a:lnTo>
                    <a:lnTo>
                      <a:pt x="91" y="383"/>
                    </a:lnTo>
                    <a:lnTo>
                      <a:pt x="61" y="356"/>
                    </a:lnTo>
                    <a:lnTo>
                      <a:pt x="61" y="325"/>
                    </a:lnTo>
                    <a:lnTo>
                      <a:pt x="31" y="356"/>
                    </a:lnTo>
                    <a:lnTo>
                      <a:pt x="0" y="356"/>
                    </a:lnTo>
                    <a:lnTo>
                      <a:pt x="0" y="236"/>
                    </a:lnTo>
                    <a:lnTo>
                      <a:pt x="31" y="265"/>
                    </a:lnTo>
                    <a:lnTo>
                      <a:pt x="61" y="236"/>
                    </a:lnTo>
                    <a:lnTo>
                      <a:pt x="61" y="207"/>
                    </a:lnTo>
                    <a:lnTo>
                      <a:pt x="31" y="177"/>
                    </a:lnTo>
                    <a:lnTo>
                      <a:pt x="0" y="177"/>
                    </a:lnTo>
                    <a:lnTo>
                      <a:pt x="0" y="29"/>
                    </a:lnTo>
                    <a:lnTo>
                      <a:pt x="31" y="0"/>
                    </a:lnTo>
                    <a:lnTo>
                      <a:pt x="61" y="0"/>
                    </a:lnTo>
                    <a:lnTo>
                      <a:pt x="91" y="29"/>
                    </a:lnTo>
                    <a:lnTo>
                      <a:pt x="120" y="29"/>
                    </a:lnTo>
                    <a:lnTo>
                      <a:pt x="120" y="58"/>
                    </a:lnTo>
                    <a:lnTo>
                      <a:pt x="150" y="58"/>
                    </a:lnTo>
                    <a:lnTo>
                      <a:pt x="150" y="0"/>
                    </a:lnTo>
                  </a:path>
                </a:pathLst>
              </a:custGeom>
              <a:noFill/>
              <a:ln w="1588">
                <a:solidFill>
                  <a:srgbClr val="000000"/>
                </a:solidFill>
                <a:prstDash val="solid"/>
                <a:round/>
                <a:headEnd/>
                <a:tailEnd/>
              </a:ln>
            </p:spPr>
            <p:txBody>
              <a:bodyPr/>
              <a:lstStyle/>
              <a:p>
                <a:endParaRPr lang="en-GB"/>
              </a:p>
            </p:txBody>
          </p:sp>
          <p:sp>
            <p:nvSpPr>
              <p:cNvPr id="23920" name="Freeform 368"/>
              <p:cNvSpPr>
                <a:spLocks/>
              </p:cNvSpPr>
              <p:nvPr/>
            </p:nvSpPr>
            <p:spPr bwMode="auto">
              <a:xfrm>
                <a:off x="3124" y="1979"/>
                <a:ext cx="7" cy="8"/>
              </a:xfrm>
              <a:custGeom>
                <a:avLst/>
                <a:gdLst/>
                <a:ahLst/>
                <a:cxnLst>
                  <a:cxn ang="0">
                    <a:pos x="0" y="30"/>
                  </a:cxn>
                  <a:cxn ang="0">
                    <a:pos x="30" y="0"/>
                  </a:cxn>
                  <a:cxn ang="0">
                    <a:pos x="0" y="0"/>
                  </a:cxn>
                  <a:cxn ang="0">
                    <a:pos x="0" y="30"/>
                  </a:cxn>
                </a:cxnLst>
                <a:rect l="0" t="0" r="r" b="b"/>
                <a:pathLst>
                  <a:path w="30" h="30">
                    <a:moveTo>
                      <a:pt x="0" y="30"/>
                    </a:moveTo>
                    <a:lnTo>
                      <a:pt x="30" y="0"/>
                    </a:lnTo>
                    <a:lnTo>
                      <a:pt x="0" y="0"/>
                    </a:lnTo>
                    <a:lnTo>
                      <a:pt x="0" y="30"/>
                    </a:lnTo>
                  </a:path>
                </a:pathLst>
              </a:custGeom>
              <a:noFill/>
              <a:ln w="1588">
                <a:solidFill>
                  <a:srgbClr val="000000"/>
                </a:solidFill>
                <a:prstDash val="solid"/>
                <a:round/>
                <a:headEnd/>
                <a:tailEnd/>
              </a:ln>
            </p:spPr>
            <p:txBody>
              <a:bodyPr/>
              <a:lstStyle/>
              <a:p>
                <a:endParaRPr lang="en-GB"/>
              </a:p>
            </p:txBody>
          </p:sp>
          <p:sp>
            <p:nvSpPr>
              <p:cNvPr id="23921" name="Freeform 369"/>
              <p:cNvSpPr>
                <a:spLocks/>
              </p:cNvSpPr>
              <p:nvPr/>
            </p:nvSpPr>
            <p:spPr bwMode="auto">
              <a:xfrm>
                <a:off x="3116" y="1964"/>
                <a:ext cx="8" cy="23"/>
              </a:xfrm>
              <a:custGeom>
                <a:avLst/>
                <a:gdLst/>
                <a:ahLst/>
                <a:cxnLst>
                  <a:cxn ang="0">
                    <a:pos x="30" y="90"/>
                  </a:cxn>
                  <a:cxn ang="0">
                    <a:pos x="0" y="60"/>
                  </a:cxn>
                  <a:cxn ang="0">
                    <a:pos x="30" y="30"/>
                  </a:cxn>
                  <a:cxn ang="0">
                    <a:pos x="30" y="0"/>
                  </a:cxn>
                </a:cxnLst>
                <a:rect l="0" t="0" r="r" b="b"/>
                <a:pathLst>
                  <a:path w="30" h="90">
                    <a:moveTo>
                      <a:pt x="30" y="90"/>
                    </a:moveTo>
                    <a:lnTo>
                      <a:pt x="0" y="60"/>
                    </a:lnTo>
                    <a:lnTo>
                      <a:pt x="30" y="30"/>
                    </a:lnTo>
                    <a:lnTo>
                      <a:pt x="30" y="0"/>
                    </a:lnTo>
                  </a:path>
                </a:pathLst>
              </a:custGeom>
              <a:noFill/>
              <a:ln w="1588">
                <a:solidFill>
                  <a:srgbClr val="000000"/>
                </a:solidFill>
                <a:prstDash val="solid"/>
                <a:round/>
                <a:headEnd/>
                <a:tailEnd/>
              </a:ln>
            </p:spPr>
            <p:txBody>
              <a:bodyPr/>
              <a:lstStyle/>
              <a:p>
                <a:endParaRPr lang="en-GB"/>
              </a:p>
            </p:txBody>
          </p:sp>
          <p:sp>
            <p:nvSpPr>
              <p:cNvPr id="23922" name="Freeform 370"/>
              <p:cNvSpPr>
                <a:spLocks/>
              </p:cNvSpPr>
              <p:nvPr/>
            </p:nvSpPr>
            <p:spPr bwMode="auto">
              <a:xfrm>
                <a:off x="3154" y="1979"/>
                <a:ext cx="7" cy="8"/>
              </a:xfrm>
              <a:custGeom>
                <a:avLst/>
                <a:gdLst/>
                <a:ahLst/>
                <a:cxnLst>
                  <a:cxn ang="0">
                    <a:pos x="0" y="30"/>
                  </a:cxn>
                  <a:cxn ang="0">
                    <a:pos x="30" y="30"/>
                  </a:cxn>
                  <a:cxn ang="0">
                    <a:pos x="30" y="0"/>
                  </a:cxn>
                  <a:cxn ang="0">
                    <a:pos x="0" y="30"/>
                  </a:cxn>
                </a:cxnLst>
                <a:rect l="0" t="0" r="r" b="b"/>
                <a:pathLst>
                  <a:path w="30" h="30">
                    <a:moveTo>
                      <a:pt x="0" y="30"/>
                    </a:moveTo>
                    <a:lnTo>
                      <a:pt x="30" y="30"/>
                    </a:lnTo>
                    <a:lnTo>
                      <a:pt x="30" y="0"/>
                    </a:lnTo>
                    <a:lnTo>
                      <a:pt x="0" y="30"/>
                    </a:lnTo>
                  </a:path>
                </a:pathLst>
              </a:custGeom>
              <a:noFill/>
              <a:ln w="1588">
                <a:solidFill>
                  <a:srgbClr val="000000"/>
                </a:solidFill>
                <a:prstDash val="solid"/>
                <a:round/>
                <a:headEnd/>
                <a:tailEnd/>
              </a:ln>
            </p:spPr>
            <p:txBody>
              <a:bodyPr/>
              <a:lstStyle/>
              <a:p>
                <a:endParaRPr lang="en-GB"/>
              </a:p>
            </p:txBody>
          </p:sp>
          <p:sp>
            <p:nvSpPr>
              <p:cNvPr id="23923" name="Freeform 371"/>
              <p:cNvSpPr>
                <a:spLocks/>
              </p:cNvSpPr>
              <p:nvPr/>
            </p:nvSpPr>
            <p:spPr bwMode="auto">
              <a:xfrm>
                <a:off x="3146" y="1979"/>
                <a:ext cx="8" cy="8"/>
              </a:xfrm>
              <a:custGeom>
                <a:avLst/>
                <a:gdLst/>
                <a:ahLst/>
                <a:cxnLst>
                  <a:cxn ang="0">
                    <a:pos x="30" y="0"/>
                  </a:cxn>
                  <a:cxn ang="0">
                    <a:pos x="0" y="30"/>
                  </a:cxn>
                  <a:cxn ang="0">
                    <a:pos x="30" y="30"/>
                  </a:cxn>
                </a:cxnLst>
                <a:rect l="0" t="0" r="r" b="b"/>
                <a:pathLst>
                  <a:path w="30" h="30">
                    <a:moveTo>
                      <a:pt x="30" y="0"/>
                    </a:moveTo>
                    <a:lnTo>
                      <a:pt x="0" y="30"/>
                    </a:lnTo>
                    <a:lnTo>
                      <a:pt x="30" y="30"/>
                    </a:lnTo>
                  </a:path>
                </a:pathLst>
              </a:custGeom>
              <a:noFill/>
              <a:ln w="1588">
                <a:solidFill>
                  <a:srgbClr val="000000"/>
                </a:solidFill>
                <a:prstDash val="solid"/>
                <a:round/>
                <a:headEnd/>
                <a:tailEnd/>
              </a:ln>
            </p:spPr>
            <p:txBody>
              <a:bodyPr/>
              <a:lstStyle/>
              <a:p>
                <a:endParaRPr lang="en-GB"/>
              </a:p>
            </p:txBody>
          </p:sp>
          <p:sp>
            <p:nvSpPr>
              <p:cNvPr id="23924" name="Line 372"/>
              <p:cNvSpPr>
                <a:spLocks noChangeShapeType="1"/>
              </p:cNvSpPr>
              <p:nvPr/>
            </p:nvSpPr>
            <p:spPr bwMode="auto">
              <a:xfrm flipV="1">
                <a:off x="3154" y="1979"/>
                <a:ext cx="1" cy="8"/>
              </a:xfrm>
              <a:prstGeom prst="line">
                <a:avLst/>
              </a:prstGeom>
              <a:noFill/>
              <a:ln w="1588">
                <a:solidFill>
                  <a:srgbClr val="000000"/>
                </a:solidFill>
                <a:round/>
                <a:headEnd/>
                <a:tailEnd/>
              </a:ln>
            </p:spPr>
            <p:txBody>
              <a:bodyPr/>
              <a:lstStyle/>
              <a:p>
                <a:endParaRPr lang="en-GB"/>
              </a:p>
            </p:txBody>
          </p:sp>
          <p:sp>
            <p:nvSpPr>
              <p:cNvPr id="23925" name="Freeform 373"/>
              <p:cNvSpPr>
                <a:spLocks/>
              </p:cNvSpPr>
              <p:nvPr/>
            </p:nvSpPr>
            <p:spPr bwMode="auto">
              <a:xfrm>
                <a:off x="2509" y="1676"/>
                <a:ext cx="15" cy="15"/>
              </a:xfrm>
              <a:custGeom>
                <a:avLst/>
                <a:gdLst/>
                <a:ahLst/>
                <a:cxnLst>
                  <a:cxn ang="0">
                    <a:pos x="60" y="61"/>
                  </a:cxn>
                  <a:cxn ang="0">
                    <a:pos x="30" y="61"/>
                  </a:cxn>
                  <a:cxn ang="0">
                    <a:pos x="0" y="31"/>
                  </a:cxn>
                  <a:cxn ang="0">
                    <a:pos x="30" y="31"/>
                  </a:cxn>
                  <a:cxn ang="0">
                    <a:pos x="60" y="0"/>
                  </a:cxn>
                  <a:cxn ang="0">
                    <a:pos x="60" y="61"/>
                  </a:cxn>
                </a:cxnLst>
                <a:rect l="0" t="0" r="r" b="b"/>
                <a:pathLst>
                  <a:path w="60" h="61">
                    <a:moveTo>
                      <a:pt x="60" y="61"/>
                    </a:moveTo>
                    <a:lnTo>
                      <a:pt x="30" y="61"/>
                    </a:lnTo>
                    <a:lnTo>
                      <a:pt x="0" y="31"/>
                    </a:lnTo>
                    <a:lnTo>
                      <a:pt x="30" y="31"/>
                    </a:lnTo>
                    <a:lnTo>
                      <a:pt x="60" y="0"/>
                    </a:lnTo>
                    <a:lnTo>
                      <a:pt x="60" y="61"/>
                    </a:lnTo>
                  </a:path>
                </a:pathLst>
              </a:custGeom>
              <a:noFill/>
              <a:ln w="1588">
                <a:solidFill>
                  <a:srgbClr val="000000"/>
                </a:solidFill>
                <a:prstDash val="solid"/>
                <a:round/>
                <a:headEnd/>
                <a:tailEnd/>
              </a:ln>
            </p:spPr>
            <p:txBody>
              <a:bodyPr/>
              <a:lstStyle/>
              <a:p>
                <a:endParaRPr lang="en-GB"/>
              </a:p>
            </p:txBody>
          </p:sp>
          <p:sp>
            <p:nvSpPr>
              <p:cNvPr id="23926" name="Freeform 374"/>
              <p:cNvSpPr>
                <a:spLocks/>
              </p:cNvSpPr>
              <p:nvPr/>
            </p:nvSpPr>
            <p:spPr bwMode="auto">
              <a:xfrm>
                <a:off x="2501" y="1683"/>
                <a:ext cx="38" cy="44"/>
              </a:xfrm>
              <a:custGeom>
                <a:avLst/>
                <a:gdLst/>
                <a:ahLst/>
                <a:cxnLst>
                  <a:cxn ang="0">
                    <a:pos x="118" y="0"/>
                  </a:cxn>
                  <a:cxn ang="0">
                    <a:pos x="118" y="30"/>
                  </a:cxn>
                  <a:cxn ang="0">
                    <a:pos x="149" y="30"/>
                  </a:cxn>
                  <a:cxn ang="0">
                    <a:pos x="149" y="58"/>
                  </a:cxn>
                  <a:cxn ang="0">
                    <a:pos x="118" y="89"/>
                  </a:cxn>
                  <a:cxn ang="0">
                    <a:pos x="118" y="148"/>
                  </a:cxn>
                  <a:cxn ang="0">
                    <a:pos x="90" y="177"/>
                  </a:cxn>
                  <a:cxn ang="0">
                    <a:pos x="60" y="177"/>
                  </a:cxn>
                  <a:cxn ang="0">
                    <a:pos x="90" y="148"/>
                  </a:cxn>
                  <a:cxn ang="0">
                    <a:pos x="90" y="118"/>
                  </a:cxn>
                  <a:cxn ang="0">
                    <a:pos x="60" y="89"/>
                  </a:cxn>
                  <a:cxn ang="0">
                    <a:pos x="0" y="89"/>
                  </a:cxn>
                  <a:cxn ang="0">
                    <a:pos x="0" y="58"/>
                  </a:cxn>
                  <a:cxn ang="0">
                    <a:pos x="60" y="58"/>
                  </a:cxn>
                  <a:cxn ang="0">
                    <a:pos x="90" y="30"/>
                  </a:cxn>
                </a:cxnLst>
                <a:rect l="0" t="0" r="r" b="b"/>
                <a:pathLst>
                  <a:path w="149" h="177">
                    <a:moveTo>
                      <a:pt x="118" y="0"/>
                    </a:moveTo>
                    <a:lnTo>
                      <a:pt x="118" y="30"/>
                    </a:lnTo>
                    <a:lnTo>
                      <a:pt x="149" y="30"/>
                    </a:lnTo>
                    <a:lnTo>
                      <a:pt x="149" y="58"/>
                    </a:lnTo>
                    <a:lnTo>
                      <a:pt x="118" y="89"/>
                    </a:lnTo>
                    <a:lnTo>
                      <a:pt x="118" y="148"/>
                    </a:lnTo>
                    <a:lnTo>
                      <a:pt x="90" y="177"/>
                    </a:lnTo>
                    <a:lnTo>
                      <a:pt x="60" y="177"/>
                    </a:lnTo>
                    <a:lnTo>
                      <a:pt x="90" y="148"/>
                    </a:lnTo>
                    <a:lnTo>
                      <a:pt x="90" y="118"/>
                    </a:lnTo>
                    <a:lnTo>
                      <a:pt x="60" y="89"/>
                    </a:lnTo>
                    <a:lnTo>
                      <a:pt x="0" y="89"/>
                    </a:lnTo>
                    <a:lnTo>
                      <a:pt x="0" y="58"/>
                    </a:lnTo>
                    <a:lnTo>
                      <a:pt x="60" y="58"/>
                    </a:lnTo>
                    <a:lnTo>
                      <a:pt x="90" y="30"/>
                    </a:lnTo>
                  </a:path>
                </a:pathLst>
              </a:custGeom>
              <a:noFill/>
              <a:ln w="1588">
                <a:solidFill>
                  <a:srgbClr val="000000"/>
                </a:solidFill>
                <a:prstDash val="solid"/>
                <a:round/>
                <a:headEnd/>
                <a:tailEnd/>
              </a:ln>
            </p:spPr>
            <p:txBody>
              <a:bodyPr/>
              <a:lstStyle/>
              <a:p>
                <a:endParaRPr lang="en-GB"/>
              </a:p>
            </p:txBody>
          </p:sp>
          <p:sp>
            <p:nvSpPr>
              <p:cNvPr id="23927" name="Freeform 375"/>
              <p:cNvSpPr>
                <a:spLocks/>
              </p:cNvSpPr>
              <p:nvPr/>
            </p:nvSpPr>
            <p:spPr bwMode="auto">
              <a:xfrm>
                <a:off x="2531" y="1668"/>
                <a:ext cx="15" cy="15"/>
              </a:xfrm>
              <a:custGeom>
                <a:avLst/>
                <a:gdLst/>
                <a:ahLst/>
                <a:cxnLst>
                  <a:cxn ang="0">
                    <a:pos x="0" y="61"/>
                  </a:cxn>
                  <a:cxn ang="0">
                    <a:pos x="31" y="30"/>
                  </a:cxn>
                  <a:cxn ang="0">
                    <a:pos x="31" y="0"/>
                  </a:cxn>
                  <a:cxn ang="0">
                    <a:pos x="61" y="0"/>
                  </a:cxn>
                  <a:cxn ang="0">
                    <a:pos x="61" y="30"/>
                  </a:cxn>
                  <a:cxn ang="0">
                    <a:pos x="31" y="61"/>
                  </a:cxn>
                  <a:cxn ang="0">
                    <a:pos x="0" y="61"/>
                  </a:cxn>
                </a:cxnLst>
                <a:rect l="0" t="0" r="r" b="b"/>
                <a:pathLst>
                  <a:path w="61" h="61">
                    <a:moveTo>
                      <a:pt x="0" y="61"/>
                    </a:moveTo>
                    <a:lnTo>
                      <a:pt x="31" y="30"/>
                    </a:lnTo>
                    <a:lnTo>
                      <a:pt x="31" y="0"/>
                    </a:lnTo>
                    <a:lnTo>
                      <a:pt x="61" y="0"/>
                    </a:lnTo>
                    <a:lnTo>
                      <a:pt x="61" y="30"/>
                    </a:lnTo>
                    <a:lnTo>
                      <a:pt x="31" y="61"/>
                    </a:lnTo>
                    <a:lnTo>
                      <a:pt x="0" y="61"/>
                    </a:lnTo>
                  </a:path>
                </a:pathLst>
              </a:custGeom>
              <a:noFill/>
              <a:ln w="1588">
                <a:solidFill>
                  <a:srgbClr val="000000"/>
                </a:solidFill>
                <a:prstDash val="solid"/>
                <a:round/>
                <a:headEnd/>
                <a:tailEnd/>
              </a:ln>
            </p:spPr>
            <p:txBody>
              <a:bodyPr/>
              <a:lstStyle/>
              <a:p>
                <a:endParaRPr lang="en-GB"/>
              </a:p>
            </p:txBody>
          </p:sp>
          <p:sp>
            <p:nvSpPr>
              <p:cNvPr id="23928" name="Freeform 376"/>
              <p:cNvSpPr>
                <a:spLocks/>
              </p:cNvSpPr>
              <p:nvPr/>
            </p:nvSpPr>
            <p:spPr bwMode="auto">
              <a:xfrm>
                <a:off x="2175" y="1824"/>
                <a:ext cx="497" cy="703"/>
              </a:xfrm>
              <a:custGeom>
                <a:avLst/>
                <a:gdLst/>
                <a:ahLst/>
                <a:cxnLst>
                  <a:cxn ang="0">
                    <a:pos x="267" y="415"/>
                  </a:cxn>
                  <a:cxn ang="0">
                    <a:pos x="237" y="356"/>
                  </a:cxn>
                  <a:cxn ang="0">
                    <a:pos x="298" y="267"/>
                  </a:cxn>
                  <a:cxn ang="0">
                    <a:pos x="327" y="206"/>
                  </a:cxn>
                  <a:cxn ang="0">
                    <a:pos x="446" y="88"/>
                  </a:cxn>
                  <a:cxn ang="0">
                    <a:pos x="534" y="60"/>
                  </a:cxn>
                  <a:cxn ang="0">
                    <a:pos x="653" y="29"/>
                  </a:cxn>
                  <a:cxn ang="0">
                    <a:pos x="920" y="60"/>
                  </a:cxn>
                  <a:cxn ang="0">
                    <a:pos x="712" y="206"/>
                  </a:cxn>
                  <a:cxn ang="0">
                    <a:pos x="712" y="267"/>
                  </a:cxn>
                  <a:cxn ang="0">
                    <a:pos x="653" y="325"/>
                  </a:cxn>
                  <a:cxn ang="0">
                    <a:pos x="623" y="385"/>
                  </a:cxn>
                  <a:cxn ang="0">
                    <a:pos x="801" y="325"/>
                  </a:cxn>
                  <a:cxn ang="0">
                    <a:pos x="1185" y="356"/>
                  </a:cxn>
                  <a:cxn ang="0">
                    <a:pos x="1067" y="592"/>
                  </a:cxn>
                  <a:cxn ang="0">
                    <a:pos x="1008" y="652"/>
                  </a:cxn>
                  <a:cxn ang="0">
                    <a:pos x="948" y="740"/>
                  </a:cxn>
                  <a:cxn ang="0">
                    <a:pos x="830" y="829"/>
                  </a:cxn>
                  <a:cxn ang="0">
                    <a:pos x="920" y="829"/>
                  </a:cxn>
                  <a:cxn ang="0">
                    <a:pos x="1039" y="888"/>
                  </a:cxn>
                  <a:cxn ang="0">
                    <a:pos x="1215" y="1008"/>
                  </a:cxn>
                  <a:cxn ang="0">
                    <a:pos x="1304" y="1303"/>
                  </a:cxn>
                  <a:cxn ang="0">
                    <a:pos x="1453" y="1360"/>
                  </a:cxn>
                  <a:cxn ang="0">
                    <a:pos x="1513" y="1451"/>
                  </a:cxn>
                  <a:cxn ang="0">
                    <a:pos x="1542" y="1539"/>
                  </a:cxn>
                  <a:cxn ang="0">
                    <a:pos x="1601" y="1628"/>
                  </a:cxn>
                  <a:cxn ang="0">
                    <a:pos x="1631" y="1776"/>
                  </a:cxn>
                  <a:cxn ang="0">
                    <a:pos x="1631" y="1894"/>
                  </a:cxn>
                  <a:cxn ang="0">
                    <a:pos x="1897" y="1865"/>
                  </a:cxn>
                  <a:cxn ang="0">
                    <a:pos x="1988" y="2044"/>
                  </a:cxn>
                  <a:cxn ang="0">
                    <a:pos x="1897" y="2162"/>
                  </a:cxn>
                  <a:cxn ang="0">
                    <a:pos x="1778" y="2219"/>
                  </a:cxn>
                  <a:cxn ang="0">
                    <a:pos x="1720" y="2338"/>
                  </a:cxn>
                  <a:cxn ang="0">
                    <a:pos x="1868" y="2457"/>
                  </a:cxn>
                  <a:cxn ang="0">
                    <a:pos x="1690" y="2517"/>
                  </a:cxn>
                  <a:cxn ang="0">
                    <a:pos x="1542" y="2544"/>
                  </a:cxn>
                  <a:cxn ang="0">
                    <a:pos x="1246" y="2544"/>
                  </a:cxn>
                  <a:cxn ang="0">
                    <a:pos x="1157" y="2544"/>
                  </a:cxn>
                  <a:cxn ang="0">
                    <a:pos x="978" y="2605"/>
                  </a:cxn>
                  <a:cxn ang="0">
                    <a:pos x="771" y="2575"/>
                  </a:cxn>
                  <a:cxn ang="0">
                    <a:pos x="593" y="2575"/>
                  </a:cxn>
                  <a:cxn ang="0">
                    <a:pos x="505" y="2753"/>
                  </a:cxn>
                  <a:cxn ang="0">
                    <a:pos x="386" y="2664"/>
                  </a:cxn>
                  <a:cxn ang="0">
                    <a:pos x="209" y="2723"/>
                  </a:cxn>
                  <a:cxn ang="0">
                    <a:pos x="91" y="2782"/>
                  </a:cxn>
                  <a:cxn ang="0">
                    <a:pos x="30" y="2753"/>
                  </a:cxn>
                  <a:cxn ang="0">
                    <a:pos x="178" y="2664"/>
                  </a:cxn>
                  <a:cxn ang="0">
                    <a:pos x="267" y="2575"/>
                  </a:cxn>
                  <a:cxn ang="0">
                    <a:pos x="386" y="2487"/>
                  </a:cxn>
                  <a:cxn ang="0">
                    <a:pos x="623" y="2398"/>
                  </a:cxn>
                  <a:cxn ang="0">
                    <a:pos x="741" y="2369"/>
                  </a:cxn>
                </a:cxnLst>
                <a:rect l="0" t="0" r="r" b="b"/>
                <a:pathLst>
                  <a:path w="1988" h="2812">
                    <a:moveTo>
                      <a:pt x="237" y="474"/>
                    </a:moveTo>
                    <a:lnTo>
                      <a:pt x="267" y="443"/>
                    </a:lnTo>
                    <a:lnTo>
                      <a:pt x="237" y="443"/>
                    </a:lnTo>
                    <a:lnTo>
                      <a:pt x="267" y="415"/>
                    </a:lnTo>
                    <a:lnTo>
                      <a:pt x="237" y="415"/>
                    </a:lnTo>
                    <a:lnTo>
                      <a:pt x="209" y="385"/>
                    </a:lnTo>
                    <a:lnTo>
                      <a:pt x="209" y="356"/>
                    </a:lnTo>
                    <a:lnTo>
                      <a:pt x="237" y="356"/>
                    </a:lnTo>
                    <a:lnTo>
                      <a:pt x="237" y="267"/>
                    </a:lnTo>
                    <a:lnTo>
                      <a:pt x="267" y="297"/>
                    </a:lnTo>
                    <a:lnTo>
                      <a:pt x="267" y="267"/>
                    </a:lnTo>
                    <a:lnTo>
                      <a:pt x="298" y="267"/>
                    </a:lnTo>
                    <a:lnTo>
                      <a:pt x="327" y="236"/>
                    </a:lnTo>
                    <a:lnTo>
                      <a:pt x="355" y="267"/>
                    </a:lnTo>
                    <a:lnTo>
                      <a:pt x="386" y="267"/>
                    </a:lnTo>
                    <a:lnTo>
                      <a:pt x="327" y="206"/>
                    </a:lnTo>
                    <a:lnTo>
                      <a:pt x="355" y="179"/>
                    </a:lnTo>
                    <a:lnTo>
                      <a:pt x="355" y="148"/>
                    </a:lnTo>
                    <a:lnTo>
                      <a:pt x="386" y="148"/>
                    </a:lnTo>
                    <a:lnTo>
                      <a:pt x="446" y="88"/>
                    </a:lnTo>
                    <a:lnTo>
                      <a:pt x="446" y="29"/>
                    </a:lnTo>
                    <a:lnTo>
                      <a:pt x="474" y="29"/>
                    </a:lnTo>
                    <a:lnTo>
                      <a:pt x="505" y="60"/>
                    </a:lnTo>
                    <a:lnTo>
                      <a:pt x="534" y="60"/>
                    </a:lnTo>
                    <a:lnTo>
                      <a:pt x="564" y="29"/>
                    </a:lnTo>
                    <a:lnTo>
                      <a:pt x="564" y="60"/>
                    </a:lnTo>
                    <a:lnTo>
                      <a:pt x="623" y="60"/>
                    </a:lnTo>
                    <a:lnTo>
                      <a:pt x="653" y="29"/>
                    </a:lnTo>
                    <a:lnTo>
                      <a:pt x="830" y="29"/>
                    </a:lnTo>
                    <a:lnTo>
                      <a:pt x="860" y="0"/>
                    </a:lnTo>
                    <a:lnTo>
                      <a:pt x="920" y="0"/>
                    </a:lnTo>
                    <a:lnTo>
                      <a:pt x="920" y="60"/>
                    </a:lnTo>
                    <a:lnTo>
                      <a:pt x="860" y="118"/>
                    </a:lnTo>
                    <a:lnTo>
                      <a:pt x="830" y="118"/>
                    </a:lnTo>
                    <a:lnTo>
                      <a:pt x="741" y="206"/>
                    </a:lnTo>
                    <a:lnTo>
                      <a:pt x="712" y="206"/>
                    </a:lnTo>
                    <a:lnTo>
                      <a:pt x="683" y="236"/>
                    </a:lnTo>
                    <a:lnTo>
                      <a:pt x="653" y="236"/>
                    </a:lnTo>
                    <a:lnTo>
                      <a:pt x="653" y="267"/>
                    </a:lnTo>
                    <a:lnTo>
                      <a:pt x="712" y="267"/>
                    </a:lnTo>
                    <a:lnTo>
                      <a:pt x="683" y="297"/>
                    </a:lnTo>
                    <a:lnTo>
                      <a:pt x="653" y="297"/>
                    </a:lnTo>
                    <a:lnTo>
                      <a:pt x="623" y="325"/>
                    </a:lnTo>
                    <a:lnTo>
                      <a:pt x="653" y="325"/>
                    </a:lnTo>
                    <a:lnTo>
                      <a:pt x="623" y="356"/>
                    </a:lnTo>
                    <a:lnTo>
                      <a:pt x="593" y="356"/>
                    </a:lnTo>
                    <a:lnTo>
                      <a:pt x="593" y="385"/>
                    </a:lnTo>
                    <a:lnTo>
                      <a:pt x="623" y="385"/>
                    </a:lnTo>
                    <a:lnTo>
                      <a:pt x="653" y="356"/>
                    </a:lnTo>
                    <a:lnTo>
                      <a:pt x="683" y="356"/>
                    </a:lnTo>
                    <a:lnTo>
                      <a:pt x="712" y="325"/>
                    </a:lnTo>
                    <a:lnTo>
                      <a:pt x="801" y="325"/>
                    </a:lnTo>
                    <a:lnTo>
                      <a:pt x="830" y="297"/>
                    </a:lnTo>
                    <a:lnTo>
                      <a:pt x="860" y="325"/>
                    </a:lnTo>
                    <a:lnTo>
                      <a:pt x="1185" y="325"/>
                    </a:lnTo>
                    <a:lnTo>
                      <a:pt x="1185" y="356"/>
                    </a:lnTo>
                    <a:lnTo>
                      <a:pt x="1215" y="385"/>
                    </a:lnTo>
                    <a:lnTo>
                      <a:pt x="1127" y="474"/>
                    </a:lnTo>
                    <a:lnTo>
                      <a:pt x="1127" y="534"/>
                    </a:lnTo>
                    <a:lnTo>
                      <a:pt x="1067" y="592"/>
                    </a:lnTo>
                    <a:lnTo>
                      <a:pt x="1039" y="592"/>
                    </a:lnTo>
                    <a:lnTo>
                      <a:pt x="1039" y="622"/>
                    </a:lnTo>
                    <a:lnTo>
                      <a:pt x="1008" y="622"/>
                    </a:lnTo>
                    <a:lnTo>
                      <a:pt x="1008" y="652"/>
                    </a:lnTo>
                    <a:lnTo>
                      <a:pt x="948" y="710"/>
                    </a:lnTo>
                    <a:lnTo>
                      <a:pt x="920" y="710"/>
                    </a:lnTo>
                    <a:lnTo>
                      <a:pt x="920" y="740"/>
                    </a:lnTo>
                    <a:lnTo>
                      <a:pt x="948" y="740"/>
                    </a:lnTo>
                    <a:lnTo>
                      <a:pt x="948" y="770"/>
                    </a:lnTo>
                    <a:lnTo>
                      <a:pt x="920" y="799"/>
                    </a:lnTo>
                    <a:lnTo>
                      <a:pt x="860" y="799"/>
                    </a:lnTo>
                    <a:lnTo>
                      <a:pt x="830" y="829"/>
                    </a:lnTo>
                    <a:lnTo>
                      <a:pt x="801" y="829"/>
                    </a:lnTo>
                    <a:lnTo>
                      <a:pt x="771" y="859"/>
                    </a:lnTo>
                    <a:lnTo>
                      <a:pt x="890" y="859"/>
                    </a:lnTo>
                    <a:lnTo>
                      <a:pt x="920" y="829"/>
                    </a:lnTo>
                    <a:lnTo>
                      <a:pt x="948" y="829"/>
                    </a:lnTo>
                    <a:lnTo>
                      <a:pt x="978" y="859"/>
                    </a:lnTo>
                    <a:lnTo>
                      <a:pt x="1008" y="859"/>
                    </a:lnTo>
                    <a:lnTo>
                      <a:pt x="1039" y="888"/>
                    </a:lnTo>
                    <a:lnTo>
                      <a:pt x="1067" y="888"/>
                    </a:lnTo>
                    <a:lnTo>
                      <a:pt x="1157" y="977"/>
                    </a:lnTo>
                    <a:lnTo>
                      <a:pt x="1185" y="977"/>
                    </a:lnTo>
                    <a:lnTo>
                      <a:pt x="1215" y="1008"/>
                    </a:lnTo>
                    <a:lnTo>
                      <a:pt x="1215" y="1154"/>
                    </a:lnTo>
                    <a:lnTo>
                      <a:pt x="1246" y="1184"/>
                    </a:lnTo>
                    <a:lnTo>
                      <a:pt x="1246" y="1244"/>
                    </a:lnTo>
                    <a:lnTo>
                      <a:pt x="1304" y="1303"/>
                    </a:lnTo>
                    <a:lnTo>
                      <a:pt x="1364" y="1303"/>
                    </a:lnTo>
                    <a:lnTo>
                      <a:pt x="1394" y="1333"/>
                    </a:lnTo>
                    <a:lnTo>
                      <a:pt x="1422" y="1333"/>
                    </a:lnTo>
                    <a:lnTo>
                      <a:pt x="1453" y="1360"/>
                    </a:lnTo>
                    <a:lnTo>
                      <a:pt x="1453" y="1390"/>
                    </a:lnTo>
                    <a:lnTo>
                      <a:pt x="1483" y="1421"/>
                    </a:lnTo>
                    <a:lnTo>
                      <a:pt x="1513" y="1421"/>
                    </a:lnTo>
                    <a:lnTo>
                      <a:pt x="1513" y="1451"/>
                    </a:lnTo>
                    <a:lnTo>
                      <a:pt x="1542" y="1451"/>
                    </a:lnTo>
                    <a:lnTo>
                      <a:pt x="1513" y="1479"/>
                    </a:lnTo>
                    <a:lnTo>
                      <a:pt x="1513" y="1510"/>
                    </a:lnTo>
                    <a:lnTo>
                      <a:pt x="1542" y="1539"/>
                    </a:lnTo>
                    <a:lnTo>
                      <a:pt x="1542" y="1569"/>
                    </a:lnTo>
                    <a:lnTo>
                      <a:pt x="1571" y="1569"/>
                    </a:lnTo>
                    <a:lnTo>
                      <a:pt x="1601" y="1597"/>
                    </a:lnTo>
                    <a:lnTo>
                      <a:pt x="1601" y="1628"/>
                    </a:lnTo>
                    <a:lnTo>
                      <a:pt x="1542" y="1628"/>
                    </a:lnTo>
                    <a:lnTo>
                      <a:pt x="1601" y="1688"/>
                    </a:lnTo>
                    <a:lnTo>
                      <a:pt x="1631" y="1688"/>
                    </a:lnTo>
                    <a:lnTo>
                      <a:pt x="1631" y="1776"/>
                    </a:lnTo>
                    <a:lnTo>
                      <a:pt x="1571" y="1835"/>
                    </a:lnTo>
                    <a:lnTo>
                      <a:pt x="1571" y="1865"/>
                    </a:lnTo>
                    <a:lnTo>
                      <a:pt x="1601" y="1894"/>
                    </a:lnTo>
                    <a:lnTo>
                      <a:pt x="1631" y="1894"/>
                    </a:lnTo>
                    <a:lnTo>
                      <a:pt x="1690" y="1835"/>
                    </a:lnTo>
                    <a:lnTo>
                      <a:pt x="1838" y="1835"/>
                    </a:lnTo>
                    <a:lnTo>
                      <a:pt x="1868" y="1865"/>
                    </a:lnTo>
                    <a:lnTo>
                      <a:pt x="1897" y="1865"/>
                    </a:lnTo>
                    <a:lnTo>
                      <a:pt x="1927" y="1894"/>
                    </a:lnTo>
                    <a:lnTo>
                      <a:pt x="1957" y="1894"/>
                    </a:lnTo>
                    <a:lnTo>
                      <a:pt x="1988" y="1924"/>
                    </a:lnTo>
                    <a:lnTo>
                      <a:pt x="1988" y="2044"/>
                    </a:lnTo>
                    <a:lnTo>
                      <a:pt x="1957" y="2071"/>
                    </a:lnTo>
                    <a:lnTo>
                      <a:pt x="1957" y="2131"/>
                    </a:lnTo>
                    <a:lnTo>
                      <a:pt x="1927" y="2131"/>
                    </a:lnTo>
                    <a:lnTo>
                      <a:pt x="1897" y="2162"/>
                    </a:lnTo>
                    <a:lnTo>
                      <a:pt x="1838" y="2162"/>
                    </a:lnTo>
                    <a:lnTo>
                      <a:pt x="1868" y="2190"/>
                    </a:lnTo>
                    <a:lnTo>
                      <a:pt x="1838" y="2219"/>
                    </a:lnTo>
                    <a:lnTo>
                      <a:pt x="1778" y="2219"/>
                    </a:lnTo>
                    <a:lnTo>
                      <a:pt x="1750" y="2250"/>
                    </a:lnTo>
                    <a:lnTo>
                      <a:pt x="1750" y="2308"/>
                    </a:lnTo>
                    <a:lnTo>
                      <a:pt x="1690" y="2308"/>
                    </a:lnTo>
                    <a:lnTo>
                      <a:pt x="1720" y="2338"/>
                    </a:lnTo>
                    <a:lnTo>
                      <a:pt x="1690" y="2338"/>
                    </a:lnTo>
                    <a:lnTo>
                      <a:pt x="1720" y="2369"/>
                    </a:lnTo>
                    <a:lnTo>
                      <a:pt x="1868" y="2369"/>
                    </a:lnTo>
                    <a:lnTo>
                      <a:pt x="1868" y="2457"/>
                    </a:lnTo>
                    <a:lnTo>
                      <a:pt x="1808" y="2457"/>
                    </a:lnTo>
                    <a:lnTo>
                      <a:pt x="1778" y="2487"/>
                    </a:lnTo>
                    <a:lnTo>
                      <a:pt x="1778" y="2517"/>
                    </a:lnTo>
                    <a:lnTo>
                      <a:pt x="1690" y="2517"/>
                    </a:lnTo>
                    <a:lnTo>
                      <a:pt x="1631" y="2544"/>
                    </a:lnTo>
                    <a:lnTo>
                      <a:pt x="1601" y="2544"/>
                    </a:lnTo>
                    <a:lnTo>
                      <a:pt x="1571" y="2575"/>
                    </a:lnTo>
                    <a:lnTo>
                      <a:pt x="1542" y="2544"/>
                    </a:lnTo>
                    <a:lnTo>
                      <a:pt x="1334" y="2544"/>
                    </a:lnTo>
                    <a:lnTo>
                      <a:pt x="1276" y="2575"/>
                    </a:lnTo>
                    <a:lnTo>
                      <a:pt x="1276" y="2544"/>
                    </a:lnTo>
                    <a:lnTo>
                      <a:pt x="1246" y="2544"/>
                    </a:lnTo>
                    <a:lnTo>
                      <a:pt x="1215" y="2517"/>
                    </a:lnTo>
                    <a:lnTo>
                      <a:pt x="1185" y="2544"/>
                    </a:lnTo>
                    <a:lnTo>
                      <a:pt x="1157" y="2517"/>
                    </a:lnTo>
                    <a:lnTo>
                      <a:pt x="1157" y="2544"/>
                    </a:lnTo>
                    <a:lnTo>
                      <a:pt x="1127" y="2544"/>
                    </a:lnTo>
                    <a:lnTo>
                      <a:pt x="1097" y="2575"/>
                    </a:lnTo>
                    <a:lnTo>
                      <a:pt x="1008" y="2575"/>
                    </a:lnTo>
                    <a:lnTo>
                      <a:pt x="978" y="2605"/>
                    </a:lnTo>
                    <a:lnTo>
                      <a:pt x="890" y="2605"/>
                    </a:lnTo>
                    <a:lnTo>
                      <a:pt x="860" y="2635"/>
                    </a:lnTo>
                    <a:lnTo>
                      <a:pt x="830" y="2605"/>
                    </a:lnTo>
                    <a:lnTo>
                      <a:pt x="771" y="2575"/>
                    </a:lnTo>
                    <a:lnTo>
                      <a:pt x="683" y="2575"/>
                    </a:lnTo>
                    <a:lnTo>
                      <a:pt x="653" y="2605"/>
                    </a:lnTo>
                    <a:lnTo>
                      <a:pt x="623" y="2605"/>
                    </a:lnTo>
                    <a:lnTo>
                      <a:pt x="593" y="2575"/>
                    </a:lnTo>
                    <a:lnTo>
                      <a:pt x="593" y="2635"/>
                    </a:lnTo>
                    <a:lnTo>
                      <a:pt x="564" y="2664"/>
                    </a:lnTo>
                    <a:lnTo>
                      <a:pt x="564" y="2694"/>
                    </a:lnTo>
                    <a:lnTo>
                      <a:pt x="505" y="2753"/>
                    </a:lnTo>
                    <a:lnTo>
                      <a:pt x="446" y="2694"/>
                    </a:lnTo>
                    <a:lnTo>
                      <a:pt x="416" y="2694"/>
                    </a:lnTo>
                    <a:lnTo>
                      <a:pt x="416" y="2664"/>
                    </a:lnTo>
                    <a:lnTo>
                      <a:pt x="386" y="2664"/>
                    </a:lnTo>
                    <a:lnTo>
                      <a:pt x="355" y="2694"/>
                    </a:lnTo>
                    <a:lnTo>
                      <a:pt x="267" y="2694"/>
                    </a:lnTo>
                    <a:lnTo>
                      <a:pt x="237" y="2723"/>
                    </a:lnTo>
                    <a:lnTo>
                      <a:pt x="209" y="2723"/>
                    </a:lnTo>
                    <a:lnTo>
                      <a:pt x="148" y="2782"/>
                    </a:lnTo>
                    <a:lnTo>
                      <a:pt x="148" y="2812"/>
                    </a:lnTo>
                    <a:lnTo>
                      <a:pt x="118" y="2812"/>
                    </a:lnTo>
                    <a:lnTo>
                      <a:pt x="91" y="2782"/>
                    </a:lnTo>
                    <a:lnTo>
                      <a:pt x="30" y="2782"/>
                    </a:lnTo>
                    <a:lnTo>
                      <a:pt x="0" y="2812"/>
                    </a:lnTo>
                    <a:lnTo>
                      <a:pt x="0" y="2782"/>
                    </a:lnTo>
                    <a:lnTo>
                      <a:pt x="30" y="2753"/>
                    </a:lnTo>
                    <a:lnTo>
                      <a:pt x="60" y="2753"/>
                    </a:lnTo>
                    <a:lnTo>
                      <a:pt x="91" y="2723"/>
                    </a:lnTo>
                    <a:lnTo>
                      <a:pt x="118" y="2723"/>
                    </a:lnTo>
                    <a:lnTo>
                      <a:pt x="178" y="2664"/>
                    </a:lnTo>
                    <a:lnTo>
                      <a:pt x="178" y="2635"/>
                    </a:lnTo>
                    <a:lnTo>
                      <a:pt x="237" y="2635"/>
                    </a:lnTo>
                    <a:lnTo>
                      <a:pt x="267" y="2605"/>
                    </a:lnTo>
                    <a:lnTo>
                      <a:pt x="267" y="2575"/>
                    </a:lnTo>
                    <a:lnTo>
                      <a:pt x="298" y="2575"/>
                    </a:lnTo>
                    <a:lnTo>
                      <a:pt x="327" y="2544"/>
                    </a:lnTo>
                    <a:lnTo>
                      <a:pt x="327" y="2487"/>
                    </a:lnTo>
                    <a:lnTo>
                      <a:pt x="386" y="2487"/>
                    </a:lnTo>
                    <a:lnTo>
                      <a:pt x="416" y="2457"/>
                    </a:lnTo>
                    <a:lnTo>
                      <a:pt x="416" y="2426"/>
                    </a:lnTo>
                    <a:lnTo>
                      <a:pt x="446" y="2398"/>
                    </a:lnTo>
                    <a:lnTo>
                      <a:pt x="623" y="2398"/>
                    </a:lnTo>
                    <a:lnTo>
                      <a:pt x="653" y="2426"/>
                    </a:lnTo>
                    <a:lnTo>
                      <a:pt x="712" y="2426"/>
                    </a:lnTo>
                    <a:lnTo>
                      <a:pt x="741" y="2398"/>
                    </a:lnTo>
                    <a:lnTo>
                      <a:pt x="741" y="2369"/>
                    </a:lnTo>
                    <a:lnTo>
                      <a:pt x="801" y="2308"/>
                    </a:lnTo>
                  </a:path>
                </a:pathLst>
              </a:custGeom>
              <a:noFill/>
              <a:ln w="1588">
                <a:solidFill>
                  <a:srgbClr val="000000"/>
                </a:solidFill>
                <a:prstDash val="solid"/>
                <a:round/>
                <a:headEnd/>
                <a:tailEnd/>
              </a:ln>
            </p:spPr>
            <p:txBody>
              <a:bodyPr/>
              <a:lstStyle/>
              <a:p>
                <a:endParaRPr lang="en-GB"/>
              </a:p>
            </p:txBody>
          </p:sp>
          <p:sp>
            <p:nvSpPr>
              <p:cNvPr id="23929" name="Freeform 377"/>
              <p:cNvSpPr>
                <a:spLocks/>
              </p:cNvSpPr>
              <p:nvPr/>
            </p:nvSpPr>
            <p:spPr bwMode="auto">
              <a:xfrm>
                <a:off x="2228" y="2438"/>
                <a:ext cx="488" cy="229"/>
              </a:xfrm>
              <a:custGeom>
                <a:avLst/>
                <a:gdLst/>
                <a:ahLst/>
                <a:cxnLst>
                  <a:cxn ang="0">
                    <a:pos x="1866" y="0"/>
                  </a:cxn>
                  <a:cxn ang="0">
                    <a:pos x="1779" y="30"/>
                  </a:cxn>
                  <a:cxn ang="0">
                    <a:pos x="1718" y="237"/>
                  </a:cxn>
                  <a:cxn ang="0">
                    <a:pos x="1688" y="266"/>
                  </a:cxn>
                  <a:cxn ang="0">
                    <a:pos x="1659" y="296"/>
                  </a:cxn>
                  <a:cxn ang="0">
                    <a:pos x="1599" y="355"/>
                  </a:cxn>
                  <a:cxn ang="0">
                    <a:pos x="1541" y="385"/>
                  </a:cxn>
                  <a:cxn ang="0">
                    <a:pos x="1451" y="415"/>
                  </a:cxn>
                  <a:cxn ang="0">
                    <a:pos x="1304" y="503"/>
                  </a:cxn>
                  <a:cxn ang="0">
                    <a:pos x="1333" y="534"/>
                  </a:cxn>
                  <a:cxn ang="0">
                    <a:pos x="1274" y="562"/>
                  </a:cxn>
                  <a:cxn ang="0">
                    <a:pos x="1213" y="591"/>
                  </a:cxn>
                  <a:cxn ang="0">
                    <a:pos x="976" y="562"/>
                  </a:cxn>
                  <a:cxn ang="0">
                    <a:pos x="948" y="443"/>
                  </a:cxn>
                  <a:cxn ang="0">
                    <a:pos x="888" y="473"/>
                  </a:cxn>
                  <a:cxn ang="0">
                    <a:pos x="830" y="443"/>
                  </a:cxn>
                  <a:cxn ang="0">
                    <a:pos x="799" y="473"/>
                  </a:cxn>
                  <a:cxn ang="0">
                    <a:pos x="799" y="534"/>
                  </a:cxn>
                  <a:cxn ang="0">
                    <a:pos x="858" y="621"/>
                  </a:cxn>
                  <a:cxn ang="0">
                    <a:pos x="769" y="798"/>
                  </a:cxn>
                  <a:cxn ang="0">
                    <a:pos x="739" y="798"/>
                  </a:cxn>
                  <a:cxn ang="0">
                    <a:pos x="711" y="798"/>
                  </a:cxn>
                  <a:cxn ang="0">
                    <a:pos x="681" y="828"/>
                  </a:cxn>
                  <a:cxn ang="0">
                    <a:pos x="592" y="798"/>
                  </a:cxn>
                  <a:cxn ang="0">
                    <a:pos x="503" y="828"/>
                  </a:cxn>
                  <a:cxn ang="0">
                    <a:pos x="474" y="770"/>
                  </a:cxn>
                  <a:cxn ang="0">
                    <a:pos x="444" y="741"/>
                  </a:cxn>
                  <a:cxn ang="0">
                    <a:pos x="325" y="770"/>
                  </a:cxn>
                  <a:cxn ang="0">
                    <a:pos x="296" y="770"/>
                  </a:cxn>
                  <a:cxn ang="0">
                    <a:pos x="237" y="798"/>
                  </a:cxn>
                  <a:cxn ang="0">
                    <a:pos x="177" y="798"/>
                  </a:cxn>
                  <a:cxn ang="0">
                    <a:pos x="58" y="828"/>
                  </a:cxn>
                  <a:cxn ang="0">
                    <a:pos x="0" y="859"/>
                  </a:cxn>
                  <a:cxn ang="0">
                    <a:pos x="28" y="916"/>
                  </a:cxn>
                </a:cxnLst>
                <a:rect l="0" t="0" r="r" b="b"/>
                <a:pathLst>
                  <a:path w="1955" h="916">
                    <a:moveTo>
                      <a:pt x="1955" y="0"/>
                    </a:moveTo>
                    <a:lnTo>
                      <a:pt x="1866" y="0"/>
                    </a:lnTo>
                    <a:lnTo>
                      <a:pt x="1806" y="30"/>
                    </a:lnTo>
                    <a:lnTo>
                      <a:pt x="1779" y="30"/>
                    </a:lnTo>
                    <a:lnTo>
                      <a:pt x="1718" y="87"/>
                    </a:lnTo>
                    <a:lnTo>
                      <a:pt x="1718" y="237"/>
                    </a:lnTo>
                    <a:lnTo>
                      <a:pt x="1688" y="237"/>
                    </a:lnTo>
                    <a:lnTo>
                      <a:pt x="1688" y="266"/>
                    </a:lnTo>
                    <a:lnTo>
                      <a:pt x="1718" y="296"/>
                    </a:lnTo>
                    <a:lnTo>
                      <a:pt x="1659" y="296"/>
                    </a:lnTo>
                    <a:lnTo>
                      <a:pt x="1659" y="325"/>
                    </a:lnTo>
                    <a:lnTo>
                      <a:pt x="1599" y="355"/>
                    </a:lnTo>
                    <a:lnTo>
                      <a:pt x="1569" y="355"/>
                    </a:lnTo>
                    <a:lnTo>
                      <a:pt x="1541" y="385"/>
                    </a:lnTo>
                    <a:lnTo>
                      <a:pt x="1451" y="385"/>
                    </a:lnTo>
                    <a:lnTo>
                      <a:pt x="1451" y="415"/>
                    </a:lnTo>
                    <a:lnTo>
                      <a:pt x="1392" y="415"/>
                    </a:lnTo>
                    <a:lnTo>
                      <a:pt x="1304" y="503"/>
                    </a:lnTo>
                    <a:lnTo>
                      <a:pt x="1304" y="534"/>
                    </a:lnTo>
                    <a:lnTo>
                      <a:pt x="1333" y="534"/>
                    </a:lnTo>
                    <a:lnTo>
                      <a:pt x="1304" y="562"/>
                    </a:lnTo>
                    <a:lnTo>
                      <a:pt x="1274" y="562"/>
                    </a:lnTo>
                    <a:lnTo>
                      <a:pt x="1274" y="591"/>
                    </a:lnTo>
                    <a:lnTo>
                      <a:pt x="1213" y="591"/>
                    </a:lnTo>
                    <a:lnTo>
                      <a:pt x="1185" y="562"/>
                    </a:lnTo>
                    <a:lnTo>
                      <a:pt x="976" y="562"/>
                    </a:lnTo>
                    <a:lnTo>
                      <a:pt x="948" y="534"/>
                    </a:lnTo>
                    <a:lnTo>
                      <a:pt x="948" y="443"/>
                    </a:lnTo>
                    <a:lnTo>
                      <a:pt x="918" y="443"/>
                    </a:lnTo>
                    <a:lnTo>
                      <a:pt x="888" y="473"/>
                    </a:lnTo>
                    <a:lnTo>
                      <a:pt x="858" y="473"/>
                    </a:lnTo>
                    <a:lnTo>
                      <a:pt x="830" y="443"/>
                    </a:lnTo>
                    <a:lnTo>
                      <a:pt x="769" y="443"/>
                    </a:lnTo>
                    <a:lnTo>
                      <a:pt x="799" y="473"/>
                    </a:lnTo>
                    <a:lnTo>
                      <a:pt x="769" y="503"/>
                    </a:lnTo>
                    <a:lnTo>
                      <a:pt x="799" y="534"/>
                    </a:lnTo>
                    <a:lnTo>
                      <a:pt x="799" y="562"/>
                    </a:lnTo>
                    <a:lnTo>
                      <a:pt x="858" y="621"/>
                    </a:lnTo>
                    <a:lnTo>
                      <a:pt x="858" y="798"/>
                    </a:lnTo>
                    <a:lnTo>
                      <a:pt x="769" y="798"/>
                    </a:lnTo>
                    <a:lnTo>
                      <a:pt x="769" y="770"/>
                    </a:lnTo>
                    <a:lnTo>
                      <a:pt x="739" y="798"/>
                    </a:lnTo>
                    <a:lnTo>
                      <a:pt x="739" y="828"/>
                    </a:lnTo>
                    <a:lnTo>
                      <a:pt x="711" y="798"/>
                    </a:lnTo>
                    <a:lnTo>
                      <a:pt x="681" y="798"/>
                    </a:lnTo>
                    <a:lnTo>
                      <a:pt x="681" y="828"/>
                    </a:lnTo>
                    <a:lnTo>
                      <a:pt x="651" y="798"/>
                    </a:lnTo>
                    <a:lnTo>
                      <a:pt x="592" y="798"/>
                    </a:lnTo>
                    <a:lnTo>
                      <a:pt x="532" y="859"/>
                    </a:lnTo>
                    <a:lnTo>
                      <a:pt x="503" y="828"/>
                    </a:lnTo>
                    <a:lnTo>
                      <a:pt x="503" y="798"/>
                    </a:lnTo>
                    <a:lnTo>
                      <a:pt x="474" y="770"/>
                    </a:lnTo>
                    <a:lnTo>
                      <a:pt x="444" y="770"/>
                    </a:lnTo>
                    <a:lnTo>
                      <a:pt x="444" y="741"/>
                    </a:lnTo>
                    <a:lnTo>
                      <a:pt x="325" y="741"/>
                    </a:lnTo>
                    <a:lnTo>
                      <a:pt x="325" y="770"/>
                    </a:lnTo>
                    <a:lnTo>
                      <a:pt x="296" y="798"/>
                    </a:lnTo>
                    <a:lnTo>
                      <a:pt x="296" y="770"/>
                    </a:lnTo>
                    <a:lnTo>
                      <a:pt x="265" y="770"/>
                    </a:lnTo>
                    <a:lnTo>
                      <a:pt x="237" y="798"/>
                    </a:lnTo>
                    <a:lnTo>
                      <a:pt x="207" y="770"/>
                    </a:lnTo>
                    <a:lnTo>
                      <a:pt x="177" y="798"/>
                    </a:lnTo>
                    <a:lnTo>
                      <a:pt x="89" y="798"/>
                    </a:lnTo>
                    <a:lnTo>
                      <a:pt x="58" y="828"/>
                    </a:lnTo>
                    <a:lnTo>
                      <a:pt x="28" y="828"/>
                    </a:lnTo>
                    <a:lnTo>
                      <a:pt x="0" y="859"/>
                    </a:lnTo>
                    <a:lnTo>
                      <a:pt x="0" y="916"/>
                    </a:lnTo>
                    <a:lnTo>
                      <a:pt x="28" y="916"/>
                    </a:lnTo>
                  </a:path>
                </a:pathLst>
              </a:custGeom>
              <a:noFill/>
              <a:ln w="1588">
                <a:solidFill>
                  <a:srgbClr val="000000"/>
                </a:solidFill>
                <a:prstDash val="solid"/>
                <a:round/>
                <a:headEnd/>
                <a:tailEnd/>
              </a:ln>
            </p:spPr>
            <p:txBody>
              <a:bodyPr/>
              <a:lstStyle/>
              <a:p>
                <a:endParaRPr lang="en-GB"/>
              </a:p>
            </p:txBody>
          </p:sp>
          <p:sp>
            <p:nvSpPr>
              <p:cNvPr id="23930" name="Freeform 378"/>
              <p:cNvSpPr>
                <a:spLocks/>
              </p:cNvSpPr>
              <p:nvPr/>
            </p:nvSpPr>
            <p:spPr bwMode="auto">
              <a:xfrm>
                <a:off x="2805" y="2246"/>
                <a:ext cx="222" cy="162"/>
              </a:xfrm>
              <a:custGeom>
                <a:avLst/>
                <a:gdLst/>
                <a:ahLst/>
                <a:cxnLst>
                  <a:cxn ang="0">
                    <a:pos x="887" y="58"/>
                  </a:cxn>
                  <a:cxn ang="0">
                    <a:pos x="860" y="58"/>
                  </a:cxn>
                  <a:cxn ang="0">
                    <a:pos x="830" y="28"/>
                  </a:cxn>
                  <a:cxn ang="0">
                    <a:pos x="799" y="28"/>
                  </a:cxn>
                  <a:cxn ang="0">
                    <a:pos x="799" y="0"/>
                  </a:cxn>
                  <a:cxn ang="0">
                    <a:pos x="562" y="0"/>
                  </a:cxn>
                  <a:cxn ang="0">
                    <a:pos x="532" y="28"/>
                  </a:cxn>
                  <a:cxn ang="0">
                    <a:pos x="474" y="28"/>
                  </a:cxn>
                  <a:cxn ang="0">
                    <a:pos x="385" y="118"/>
                  </a:cxn>
                  <a:cxn ang="0">
                    <a:pos x="355" y="118"/>
                  </a:cxn>
                  <a:cxn ang="0">
                    <a:pos x="355" y="147"/>
                  </a:cxn>
                  <a:cxn ang="0">
                    <a:pos x="325" y="147"/>
                  </a:cxn>
                  <a:cxn ang="0">
                    <a:pos x="295" y="177"/>
                  </a:cxn>
                  <a:cxn ang="0">
                    <a:pos x="237" y="177"/>
                  </a:cxn>
                  <a:cxn ang="0">
                    <a:pos x="237" y="206"/>
                  </a:cxn>
                  <a:cxn ang="0">
                    <a:pos x="207" y="236"/>
                  </a:cxn>
                  <a:cxn ang="0">
                    <a:pos x="207" y="325"/>
                  </a:cxn>
                  <a:cxn ang="0">
                    <a:pos x="177" y="325"/>
                  </a:cxn>
                  <a:cxn ang="0">
                    <a:pos x="177" y="356"/>
                  </a:cxn>
                  <a:cxn ang="0">
                    <a:pos x="57" y="474"/>
                  </a:cxn>
                  <a:cxn ang="0">
                    <a:pos x="57" y="502"/>
                  </a:cxn>
                  <a:cxn ang="0">
                    <a:pos x="88" y="531"/>
                  </a:cxn>
                  <a:cxn ang="0">
                    <a:pos x="148" y="562"/>
                  </a:cxn>
                  <a:cxn ang="0">
                    <a:pos x="118" y="592"/>
                  </a:cxn>
                  <a:cxn ang="0">
                    <a:pos x="57" y="592"/>
                  </a:cxn>
                  <a:cxn ang="0">
                    <a:pos x="57" y="562"/>
                  </a:cxn>
                  <a:cxn ang="0">
                    <a:pos x="0" y="562"/>
                  </a:cxn>
                  <a:cxn ang="0">
                    <a:pos x="57" y="620"/>
                  </a:cxn>
                  <a:cxn ang="0">
                    <a:pos x="88" y="620"/>
                  </a:cxn>
                  <a:cxn ang="0">
                    <a:pos x="118" y="650"/>
                  </a:cxn>
                  <a:cxn ang="0">
                    <a:pos x="57" y="650"/>
                  </a:cxn>
                </a:cxnLst>
                <a:rect l="0" t="0" r="r" b="b"/>
                <a:pathLst>
                  <a:path w="887" h="650">
                    <a:moveTo>
                      <a:pt x="887" y="58"/>
                    </a:moveTo>
                    <a:lnTo>
                      <a:pt x="860" y="58"/>
                    </a:lnTo>
                    <a:lnTo>
                      <a:pt x="830" y="28"/>
                    </a:lnTo>
                    <a:lnTo>
                      <a:pt x="799" y="28"/>
                    </a:lnTo>
                    <a:lnTo>
                      <a:pt x="799" y="0"/>
                    </a:lnTo>
                    <a:lnTo>
                      <a:pt x="562" y="0"/>
                    </a:lnTo>
                    <a:lnTo>
                      <a:pt x="532" y="28"/>
                    </a:lnTo>
                    <a:lnTo>
                      <a:pt x="474" y="28"/>
                    </a:lnTo>
                    <a:lnTo>
                      <a:pt x="385" y="118"/>
                    </a:lnTo>
                    <a:lnTo>
                      <a:pt x="355" y="118"/>
                    </a:lnTo>
                    <a:lnTo>
                      <a:pt x="355" y="147"/>
                    </a:lnTo>
                    <a:lnTo>
                      <a:pt x="325" y="147"/>
                    </a:lnTo>
                    <a:lnTo>
                      <a:pt x="295" y="177"/>
                    </a:lnTo>
                    <a:lnTo>
                      <a:pt x="237" y="177"/>
                    </a:lnTo>
                    <a:lnTo>
                      <a:pt x="237" y="206"/>
                    </a:lnTo>
                    <a:lnTo>
                      <a:pt x="207" y="236"/>
                    </a:lnTo>
                    <a:lnTo>
                      <a:pt x="207" y="325"/>
                    </a:lnTo>
                    <a:lnTo>
                      <a:pt x="177" y="325"/>
                    </a:lnTo>
                    <a:lnTo>
                      <a:pt x="177" y="356"/>
                    </a:lnTo>
                    <a:lnTo>
                      <a:pt x="57" y="474"/>
                    </a:lnTo>
                    <a:lnTo>
                      <a:pt x="57" y="502"/>
                    </a:lnTo>
                    <a:lnTo>
                      <a:pt x="88" y="531"/>
                    </a:lnTo>
                    <a:lnTo>
                      <a:pt x="148" y="562"/>
                    </a:lnTo>
                    <a:lnTo>
                      <a:pt x="118" y="592"/>
                    </a:lnTo>
                    <a:lnTo>
                      <a:pt x="57" y="592"/>
                    </a:lnTo>
                    <a:lnTo>
                      <a:pt x="57" y="562"/>
                    </a:lnTo>
                    <a:lnTo>
                      <a:pt x="0" y="562"/>
                    </a:lnTo>
                    <a:lnTo>
                      <a:pt x="57" y="620"/>
                    </a:lnTo>
                    <a:lnTo>
                      <a:pt x="88" y="620"/>
                    </a:lnTo>
                    <a:lnTo>
                      <a:pt x="118" y="650"/>
                    </a:lnTo>
                    <a:lnTo>
                      <a:pt x="57" y="650"/>
                    </a:lnTo>
                  </a:path>
                </a:pathLst>
              </a:custGeom>
              <a:noFill/>
              <a:ln w="1588">
                <a:solidFill>
                  <a:srgbClr val="000000"/>
                </a:solidFill>
                <a:prstDash val="solid"/>
                <a:round/>
                <a:headEnd/>
                <a:tailEnd/>
              </a:ln>
            </p:spPr>
            <p:txBody>
              <a:bodyPr/>
              <a:lstStyle/>
              <a:p>
                <a:endParaRPr lang="en-GB"/>
              </a:p>
            </p:txBody>
          </p:sp>
          <p:sp>
            <p:nvSpPr>
              <p:cNvPr id="23931" name="Freeform 379"/>
              <p:cNvSpPr>
                <a:spLocks/>
              </p:cNvSpPr>
              <p:nvPr/>
            </p:nvSpPr>
            <p:spPr bwMode="auto">
              <a:xfrm>
                <a:off x="2783" y="2394"/>
                <a:ext cx="37" cy="14"/>
              </a:xfrm>
              <a:custGeom>
                <a:avLst/>
                <a:gdLst/>
                <a:ahLst/>
                <a:cxnLst>
                  <a:cxn ang="0">
                    <a:pos x="146" y="58"/>
                  </a:cxn>
                  <a:cxn ang="0">
                    <a:pos x="89" y="0"/>
                  </a:cxn>
                  <a:cxn ang="0">
                    <a:pos x="28" y="0"/>
                  </a:cxn>
                  <a:cxn ang="0">
                    <a:pos x="0" y="28"/>
                  </a:cxn>
                  <a:cxn ang="0">
                    <a:pos x="28" y="58"/>
                  </a:cxn>
                </a:cxnLst>
                <a:rect l="0" t="0" r="r" b="b"/>
                <a:pathLst>
                  <a:path w="146" h="58">
                    <a:moveTo>
                      <a:pt x="146" y="58"/>
                    </a:moveTo>
                    <a:lnTo>
                      <a:pt x="89" y="0"/>
                    </a:lnTo>
                    <a:lnTo>
                      <a:pt x="28" y="0"/>
                    </a:lnTo>
                    <a:lnTo>
                      <a:pt x="0" y="28"/>
                    </a:lnTo>
                    <a:lnTo>
                      <a:pt x="28" y="58"/>
                    </a:lnTo>
                  </a:path>
                </a:pathLst>
              </a:custGeom>
              <a:noFill/>
              <a:ln w="1588">
                <a:solidFill>
                  <a:srgbClr val="000000"/>
                </a:solidFill>
                <a:prstDash val="solid"/>
                <a:round/>
                <a:headEnd/>
                <a:tailEnd/>
              </a:ln>
            </p:spPr>
            <p:txBody>
              <a:bodyPr/>
              <a:lstStyle/>
              <a:p>
                <a:endParaRPr lang="en-GB"/>
              </a:p>
            </p:txBody>
          </p:sp>
          <p:sp>
            <p:nvSpPr>
              <p:cNvPr id="23932" name="Freeform 380"/>
              <p:cNvSpPr>
                <a:spLocks/>
              </p:cNvSpPr>
              <p:nvPr/>
            </p:nvSpPr>
            <p:spPr bwMode="auto">
              <a:xfrm>
                <a:off x="2716" y="2438"/>
                <a:ext cx="215" cy="126"/>
              </a:xfrm>
              <a:custGeom>
                <a:avLst/>
                <a:gdLst/>
                <a:ahLst/>
                <a:cxnLst>
                  <a:cxn ang="0">
                    <a:pos x="859" y="503"/>
                  </a:cxn>
                  <a:cxn ang="0">
                    <a:pos x="770" y="503"/>
                  </a:cxn>
                  <a:cxn ang="0">
                    <a:pos x="711" y="443"/>
                  </a:cxn>
                  <a:cxn ang="0">
                    <a:pos x="681" y="443"/>
                  </a:cxn>
                  <a:cxn ang="0">
                    <a:pos x="651" y="415"/>
                  </a:cxn>
                  <a:cxn ang="0">
                    <a:pos x="593" y="415"/>
                  </a:cxn>
                  <a:cxn ang="0">
                    <a:pos x="623" y="385"/>
                  </a:cxn>
                  <a:cxn ang="0">
                    <a:pos x="593" y="355"/>
                  </a:cxn>
                  <a:cxn ang="0">
                    <a:pos x="593" y="296"/>
                  </a:cxn>
                  <a:cxn ang="0">
                    <a:pos x="563" y="325"/>
                  </a:cxn>
                  <a:cxn ang="0">
                    <a:pos x="563" y="355"/>
                  </a:cxn>
                  <a:cxn ang="0">
                    <a:pos x="504" y="355"/>
                  </a:cxn>
                  <a:cxn ang="0">
                    <a:pos x="504" y="385"/>
                  </a:cxn>
                  <a:cxn ang="0">
                    <a:pos x="474" y="355"/>
                  </a:cxn>
                  <a:cxn ang="0">
                    <a:pos x="413" y="355"/>
                  </a:cxn>
                  <a:cxn ang="0">
                    <a:pos x="444" y="325"/>
                  </a:cxn>
                  <a:cxn ang="0">
                    <a:pos x="413" y="296"/>
                  </a:cxn>
                  <a:cxn ang="0">
                    <a:pos x="413" y="266"/>
                  </a:cxn>
                  <a:cxn ang="0">
                    <a:pos x="386" y="237"/>
                  </a:cxn>
                  <a:cxn ang="0">
                    <a:pos x="295" y="237"/>
                  </a:cxn>
                  <a:cxn ang="0">
                    <a:pos x="295" y="178"/>
                  </a:cxn>
                  <a:cxn ang="0">
                    <a:pos x="207" y="178"/>
                  </a:cxn>
                  <a:cxn ang="0">
                    <a:pos x="207" y="148"/>
                  </a:cxn>
                  <a:cxn ang="0">
                    <a:pos x="177" y="148"/>
                  </a:cxn>
                  <a:cxn ang="0">
                    <a:pos x="177" y="87"/>
                  </a:cxn>
                  <a:cxn ang="0">
                    <a:pos x="118" y="87"/>
                  </a:cxn>
                  <a:cxn ang="0">
                    <a:pos x="88" y="118"/>
                  </a:cxn>
                  <a:cxn ang="0">
                    <a:pos x="60" y="87"/>
                  </a:cxn>
                  <a:cxn ang="0">
                    <a:pos x="30" y="87"/>
                  </a:cxn>
                  <a:cxn ang="0">
                    <a:pos x="30" y="30"/>
                  </a:cxn>
                  <a:cxn ang="0">
                    <a:pos x="0" y="0"/>
                  </a:cxn>
                </a:cxnLst>
                <a:rect l="0" t="0" r="r" b="b"/>
                <a:pathLst>
                  <a:path w="859" h="503">
                    <a:moveTo>
                      <a:pt x="859" y="503"/>
                    </a:moveTo>
                    <a:lnTo>
                      <a:pt x="770" y="503"/>
                    </a:lnTo>
                    <a:lnTo>
                      <a:pt x="711" y="443"/>
                    </a:lnTo>
                    <a:lnTo>
                      <a:pt x="681" y="443"/>
                    </a:lnTo>
                    <a:lnTo>
                      <a:pt x="651" y="415"/>
                    </a:lnTo>
                    <a:lnTo>
                      <a:pt x="593" y="415"/>
                    </a:lnTo>
                    <a:lnTo>
                      <a:pt x="623" y="385"/>
                    </a:lnTo>
                    <a:lnTo>
                      <a:pt x="593" y="355"/>
                    </a:lnTo>
                    <a:lnTo>
                      <a:pt x="593" y="296"/>
                    </a:lnTo>
                    <a:lnTo>
                      <a:pt x="563" y="325"/>
                    </a:lnTo>
                    <a:lnTo>
                      <a:pt x="563" y="355"/>
                    </a:lnTo>
                    <a:lnTo>
                      <a:pt x="504" y="355"/>
                    </a:lnTo>
                    <a:lnTo>
                      <a:pt x="504" y="385"/>
                    </a:lnTo>
                    <a:lnTo>
                      <a:pt x="474" y="355"/>
                    </a:lnTo>
                    <a:lnTo>
                      <a:pt x="413" y="355"/>
                    </a:lnTo>
                    <a:lnTo>
                      <a:pt x="444" y="325"/>
                    </a:lnTo>
                    <a:lnTo>
                      <a:pt x="413" y="296"/>
                    </a:lnTo>
                    <a:lnTo>
                      <a:pt x="413" y="266"/>
                    </a:lnTo>
                    <a:lnTo>
                      <a:pt x="386" y="237"/>
                    </a:lnTo>
                    <a:lnTo>
                      <a:pt x="295" y="237"/>
                    </a:lnTo>
                    <a:lnTo>
                      <a:pt x="295" y="178"/>
                    </a:lnTo>
                    <a:lnTo>
                      <a:pt x="207" y="178"/>
                    </a:lnTo>
                    <a:lnTo>
                      <a:pt x="207" y="148"/>
                    </a:lnTo>
                    <a:lnTo>
                      <a:pt x="177" y="148"/>
                    </a:lnTo>
                    <a:lnTo>
                      <a:pt x="177" y="87"/>
                    </a:lnTo>
                    <a:lnTo>
                      <a:pt x="118" y="87"/>
                    </a:lnTo>
                    <a:lnTo>
                      <a:pt x="88" y="118"/>
                    </a:lnTo>
                    <a:lnTo>
                      <a:pt x="60" y="87"/>
                    </a:lnTo>
                    <a:lnTo>
                      <a:pt x="30" y="87"/>
                    </a:lnTo>
                    <a:lnTo>
                      <a:pt x="30" y="30"/>
                    </a:lnTo>
                    <a:lnTo>
                      <a:pt x="0" y="0"/>
                    </a:lnTo>
                  </a:path>
                </a:pathLst>
              </a:custGeom>
              <a:noFill/>
              <a:ln w="1588">
                <a:solidFill>
                  <a:srgbClr val="000000"/>
                </a:solidFill>
                <a:prstDash val="solid"/>
                <a:round/>
                <a:headEnd/>
                <a:tailEnd/>
              </a:ln>
            </p:spPr>
            <p:txBody>
              <a:bodyPr/>
              <a:lstStyle/>
              <a:p>
                <a:endParaRPr lang="en-GB"/>
              </a:p>
            </p:txBody>
          </p:sp>
          <p:sp>
            <p:nvSpPr>
              <p:cNvPr id="23933" name="Freeform 381"/>
              <p:cNvSpPr>
                <a:spLocks/>
              </p:cNvSpPr>
              <p:nvPr/>
            </p:nvSpPr>
            <p:spPr bwMode="auto">
              <a:xfrm>
                <a:off x="2716" y="2416"/>
                <a:ext cx="60" cy="22"/>
              </a:xfrm>
              <a:custGeom>
                <a:avLst/>
                <a:gdLst/>
                <a:ahLst/>
                <a:cxnLst>
                  <a:cxn ang="0">
                    <a:pos x="237" y="0"/>
                  </a:cxn>
                  <a:cxn ang="0">
                    <a:pos x="149" y="0"/>
                  </a:cxn>
                  <a:cxn ang="0">
                    <a:pos x="60" y="57"/>
                  </a:cxn>
                  <a:cxn ang="0">
                    <a:pos x="30" y="57"/>
                  </a:cxn>
                  <a:cxn ang="0">
                    <a:pos x="0" y="88"/>
                  </a:cxn>
                </a:cxnLst>
                <a:rect l="0" t="0" r="r" b="b"/>
                <a:pathLst>
                  <a:path w="237" h="88">
                    <a:moveTo>
                      <a:pt x="237" y="0"/>
                    </a:moveTo>
                    <a:lnTo>
                      <a:pt x="149" y="0"/>
                    </a:lnTo>
                    <a:lnTo>
                      <a:pt x="60" y="57"/>
                    </a:lnTo>
                    <a:lnTo>
                      <a:pt x="30" y="57"/>
                    </a:lnTo>
                    <a:lnTo>
                      <a:pt x="0" y="88"/>
                    </a:lnTo>
                  </a:path>
                </a:pathLst>
              </a:custGeom>
              <a:noFill/>
              <a:ln w="1588">
                <a:solidFill>
                  <a:srgbClr val="000000"/>
                </a:solidFill>
                <a:prstDash val="solid"/>
                <a:round/>
                <a:headEnd/>
                <a:tailEnd/>
              </a:ln>
            </p:spPr>
            <p:txBody>
              <a:bodyPr/>
              <a:lstStyle/>
              <a:p>
                <a:endParaRPr lang="en-GB"/>
              </a:p>
            </p:txBody>
          </p:sp>
          <p:sp>
            <p:nvSpPr>
              <p:cNvPr id="23934" name="Freeform 382"/>
              <p:cNvSpPr>
                <a:spLocks/>
              </p:cNvSpPr>
              <p:nvPr/>
            </p:nvSpPr>
            <p:spPr bwMode="auto">
              <a:xfrm>
                <a:off x="2835" y="2401"/>
                <a:ext cx="111" cy="67"/>
              </a:xfrm>
              <a:custGeom>
                <a:avLst/>
                <a:gdLst/>
                <a:ahLst/>
                <a:cxnLst>
                  <a:cxn ang="0">
                    <a:pos x="0" y="61"/>
                  </a:cxn>
                  <a:cxn ang="0">
                    <a:pos x="30" y="61"/>
                  </a:cxn>
                  <a:cxn ang="0">
                    <a:pos x="30" y="30"/>
                  </a:cxn>
                  <a:cxn ang="0">
                    <a:pos x="89" y="30"/>
                  </a:cxn>
                  <a:cxn ang="0">
                    <a:pos x="119" y="0"/>
                  </a:cxn>
                  <a:cxn ang="0">
                    <a:pos x="119" y="30"/>
                  </a:cxn>
                  <a:cxn ang="0">
                    <a:pos x="177" y="30"/>
                  </a:cxn>
                  <a:cxn ang="0">
                    <a:pos x="177" y="0"/>
                  </a:cxn>
                  <a:cxn ang="0">
                    <a:pos x="207" y="30"/>
                  </a:cxn>
                  <a:cxn ang="0">
                    <a:pos x="207" y="61"/>
                  </a:cxn>
                  <a:cxn ang="0">
                    <a:pos x="237" y="61"/>
                  </a:cxn>
                  <a:cxn ang="0">
                    <a:pos x="237" y="90"/>
                  </a:cxn>
                  <a:cxn ang="0">
                    <a:pos x="326" y="90"/>
                  </a:cxn>
                  <a:cxn ang="0">
                    <a:pos x="356" y="118"/>
                  </a:cxn>
                  <a:cxn ang="0">
                    <a:pos x="385" y="118"/>
                  </a:cxn>
                  <a:cxn ang="0">
                    <a:pos x="385" y="179"/>
                  </a:cxn>
                  <a:cxn ang="0">
                    <a:pos x="356" y="209"/>
                  </a:cxn>
                  <a:cxn ang="0">
                    <a:pos x="326" y="209"/>
                  </a:cxn>
                  <a:cxn ang="0">
                    <a:pos x="356" y="236"/>
                  </a:cxn>
                  <a:cxn ang="0">
                    <a:pos x="385" y="236"/>
                  </a:cxn>
                  <a:cxn ang="0">
                    <a:pos x="414" y="267"/>
                  </a:cxn>
                  <a:cxn ang="0">
                    <a:pos x="444" y="236"/>
                  </a:cxn>
                </a:cxnLst>
                <a:rect l="0" t="0" r="r" b="b"/>
                <a:pathLst>
                  <a:path w="444" h="267">
                    <a:moveTo>
                      <a:pt x="0" y="61"/>
                    </a:moveTo>
                    <a:lnTo>
                      <a:pt x="30" y="61"/>
                    </a:lnTo>
                    <a:lnTo>
                      <a:pt x="30" y="30"/>
                    </a:lnTo>
                    <a:lnTo>
                      <a:pt x="89" y="30"/>
                    </a:lnTo>
                    <a:lnTo>
                      <a:pt x="119" y="0"/>
                    </a:lnTo>
                    <a:lnTo>
                      <a:pt x="119" y="30"/>
                    </a:lnTo>
                    <a:lnTo>
                      <a:pt x="177" y="30"/>
                    </a:lnTo>
                    <a:lnTo>
                      <a:pt x="177" y="0"/>
                    </a:lnTo>
                    <a:lnTo>
                      <a:pt x="207" y="30"/>
                    </a:lnTo>
                    <a:lnTo>
                      <a:pt x="207" y="61"/>
                    </a:lnTo>
                    <a:lnTo>
                      <a:pt x="237" y="61"/>
                    </a:lnTo>
                    <a:lnTo>
                      <a:pt x="237" y="90"/>
                    </a:lnTo>
                    <a:lnTo>
                      <a:pt x="326" y="90"/>
                    </a:lnTo>
                    <a:lnTo>
                      <a:pt x="356" y="118"/>
                    </a:lnTo>
                    <a:lnTo>
                      <a:pt x="385" y="118"/>
                    </a:lnTo>
                    <a:lnTo>
                      <a:pt x="385" y="179"/>
                    </a:lnTo>
                    <a:lnTo>
                      <a:pt x="356" y="209"/>
                    </a:lnTo>
                    <a:lnTo>
                      <a:pt x="326" y="209"/>
                    </a:lnTo>
                    <a:lnTo>
                      <a:pt x="356" y="236"/>
                    </a:lnTo>
                    <a:lnTo>
                      <a:pt x="385" y="236"/>
                    </a:lnTo>
                    <a:lnTo>
                      <a:pt x="414" y="267"/>
                    </a:lnTo>
                    <a:lnTo>
                      <a:pt x="444" y="236"/>
                    </a:lnTo>
                  </a:path>
                </a:pathLst>
              </a:custGeom>
              <a:noFill/>
              <a:ln w="1588">
                <a:solidFill>
                  <a:srgbClr val="000000"/>
                </a:solidFill>
                <a:prstDash val="solid"/>
                <a:round/>
                <a:headEnd/>
                <a:tailEnd/>
              </a:ln>
            </p:spPr>
            <p:txBody>
              <a:bodyPr/>
              <a:lstStyle/>
              <a:p>
                <a:endParaRPr lang="en-GB"/>
              </a:p>
            </p:txBody>
          </p:sp>
          <p:sp>
            <p:nvSpPr>
              <p:cNvPr id="23935" name="Line 383"/>
              <p:cNvSpPr>
                <a:spLocks noChangeShapeType="1"/>
              </p:cNvSpPr>
              <p:nvPr/>
            </p:nvSpPr>
            <p:spPr bwMode="auto">
              <a:xfrm>
                <a:off x="2828" y="2416"/>
                <a:ext cx="7" cy="1"/>
              </a:xfrm>
              <a:prstGeom prst="line">
                <a:avLst/>
              </a:prstGeom>
              <a:noFill/>
              <a:ln w="1588">
                <a:solidFill>
                  <a:srgbClr val="000000"/>
                </a:solidFill>
                <a:round/>
                <a:headEnd/>
                <a:tailEnd/>
              </a:ln>
            </p:spPr>
            <p:txBody>
              <a:bodyPr/>
              <a:lstStyle/>
              <a:p>
                <a:endParaRPr lang="en-GB"/>
              </a:p>
            </p:txBody>
          </p:sp>
          <p:sp>
            <p:nvSpPr>
              <p:cNvPr id="23936" name="Freeform 384"/>
              <p:cNvSpPr>
                <a:spLocks/>
              </p:cNvSpPr>
              <p:nvPr/>
            </p:nvSpPr>
            <p:spPr bwMode="auto">
              <a:xfrm>
                <a:off x="2776" y="2416"/>
                <a:ext cx="52" cy="7"/>
              </a:xfrm>
              <a:custGeom>
                <a:avLst/>
                <a:gdLst/>
                <a:ahLst/>
                <a:cxnLst>
                  <a:cxn ang="0">
                    <a:pos x="0" y="0"/>
                  </a:cxn>
                  <a:cxn ang="0">
                    <a:pos x="0" y="29"/>
                  </a:cxn>
                  <a:cxn ang="0">
                    <a:pos x="176" y="29"/>
                  </a:cxn>
                  <a:cxn ang="0">
                    <a:pos x="207" y="0"/>
                  </a:cxn>
                </a:cxnLst>
                <a:rect l="0" t="0" r="r" b="b"/>
                <a:pathLst>
                  <a:path w="207" h="29">
                    <a:moveTo>
                      <a:pt x="0" y="0"/>
                    </a:moveTo>
                    <a:lnTo>
                      <a:pt x="0" y="29"/>
                    </a:lnTo>
                    <a:lnTo>
                      <a:pt x="176" y="29"/>
                    </a:lnTo>
                    <a:lnTo>
                      <a:pt x="207" y="0"/>
                    </a:lnTo>
                  </a:path>
                </a:pathLst>
              </a:custGeom>
              <a:noFill/>
              <a:ln w="1588">
                <a:solidFill>
                  <a:srgbClr val="000000"/>
                </a:solidFill>
                <a:prstDash val="solid"/>
                <a:round/>
                <a:headEnd/>
                <a:tailEnd/>
              </a:ln>
            </p:spPr>
            <p:txBody>
              <a:bodyPr/>
              <a:lstStyle/>
              <a:p>
                <a:endParaRPr lang="en-GB"/>
              </a:p>
            </p:txBody>
          </p:sp>
          <p:sp>
            <p:nvSpPr>
              <p:cNvPr id="23937" name="Freeform 385"/>
              <p:cNvSpPr>
                <a:spLocks/>
              </p:cNvSpPr>
              <p:nvPr/>
            </p:nvSpPr>
            <p:spPr bwMode="auto">
              <a:xfrm>
                <a:off x="2828" y="2416"/>
                <a:ext cx="7" cy="7"/>
              </a:xfrm>
              <a:custGeom>
                <a:avLst/>
                <a:gdLst/>
                <a:ahLst/>
                <a:cxnLst>
                  <a:cxn ang="0">
                    <a:pos x="0" y="0"/>
                  </a:cxn>
                  <a:cxn ang="0">
                    <a:pos x="30" y="29"/>
                  </a:cxn>
                  <a:cxn ang="0">
                    <a:pos x="30" y="0"/>
                  </a:cxn>
                </a:cxnLst>
                <a:rect l="0" t="0" r="r" b="b"/>
                <a:pathLst>
                  <a:path w="30" h="29">
                    <a:moveTo>
                      <a:pt x="0" y="0"/>
                    </a:moveTo>
                    <a:lnTo>
                      <a:pt x="30" y="29"/>
                    </a:lnTo>
                    <a:lnTo>
                      <a:pt x="30" y="0"/>
                    </a:lnTo>
                  </a:path>
                </a:pathLst>
              </a:custGeom>
              <a:noFill/>
              <a:ln w="1588">
                <a:solidFill>
                  <a:srgbClr val="000000"/>
                </a:solidFill>
                <a:prstDash val="solid"/>
                <a:round/>
                <a:headEnd/>
                <a:tailEnd/>
              </a:ln>
            </p:spPr>
            <p:txBody>
              <a:bodyPr/>
              <a:lstStyle/>
              <a:p>
                <a:endParaRPr lang="en-GB"/>
              </a:p>
            </p:txBody>
          </p:sp>
          <p:sp>
            <p:nvSpPr>
              <p:cNvPr id="23938" name="Line 386"/>
              <p:cNvSpPr>
                <a:spLocks noChangeShapeType="1"/>
              </p:cNvSpPr>
              <p:nvPr/>
            </p:nvSpPr>
            <p:spPr bwMode="auto">
              <a:xfrm>
                <a:off x="2820" y="2408"/>
                <a:ext cx="8" cy="8"/>
              </a:xfrm>
              <a:prstGeom prst="line">
                <a:avLst/>
              </a:prstGeom>
              <a:noFill/>
              <a:ln w="1588">
                <a:solidFill>
                  <a:srgbClr val="000000"/>
                </a:solidFill>
                <a:round/>
                <a:headEnd/>
                <a:tailEnd/>
              </a:ln>
            </p:spPr>
            <p:txBody>
              <a:bodyPr/>
              <a:lstStyle/>
              <a:p>
                <a:endParaRPr lang="en-GB"/>
              </a:p>
            </p:txBody>
          </p:sp>
          <p:sp>
            <p:nvSpPr>
              <p:cNvPr id="23939" name="Freeform 387"/>
              <p:cNvSpPr>
                <a:spLocks/>
              </p:cNvSpPr>
              <p:nvPr/>
            </p:nvSpPr>
            <p:spPr bwMode="auto">
              <a:xfrm>
                <a:off x="2776" y="2408"/>
                <a:ext cx="14" cy="8"/>
              </a:xfrm>
              <a:custGeom>
                <a:avLst/>
                <a:gdLst/>
                <a:ahLst/>
                <a:cxnLst>
                  <a:cxn ang="0">
                    <a:pos x="58" y="0"/>
                  </a:cxn>
                  <a:cxn ang="0">
                    <a:pos x="30" y="0"/>
                  </a:cxn>
                  <a:cxn ang="0">
                    <a:pos x="0" y="31"/>
                  </a:cxn>
                </a:cxnLst>
                <a:rect l="0" t="0" r="r" b="b"/>
                <a:pathLst>
                  <a:path w="58" h="31">
                    <a:moveTo>
                      <a:pt x="58" y="0"/>
                    </a:moveTo>
                    <a:lnTo>
                      <a:pt x="30" y="0"/>
                    </a:lnTo>
                    <a:lnTo>
                      <a:pt x="0" y="31"/>
                    </a:lnTo>
                  </a:path>
                </a:pathLst>
              </a:custGeom>
              <a:noFill/>
              <a:ln w="1588">
                <a:solidFill>
                  <a:srgbClr val="000000"/>
                </a:solidFill>
                <a:prstDash val="solid"/>
                <a:round/>
                <a:headEnd/>
                <a:tailEnd/>
              </a:ln>
            </p:spPr>
            <p:txBody>
              <a:bodyPr/>
              <a:lstStyle/>
              <a:p>
                <a:endParaRPr lang="en-GB"/>
              </a:p>
            </p:txBody>
          </p:sp>
          <p:sp>
            <p:nvSpPr>
              <p:cNvPr id="23940" name="Freeform 388"/>
              <p:cNvSpPr>
                <a:spLocks/>
              </p:cNvSpPr>
              <p:nvPr/>
            </p:nvSpPr>
            <p:spPr bwMode="auto">
              <a:xfrm>
                <a:off x="2790" y="2408"/>
                <a:ext cx="23" cy="8"/>
              </a:xfrm>
              <a:custGeom>
                <a:avLst/>
                <a:gdLst/>
                <a:ahLst/>
                <a:cxnLst>
                  <a:cxn ang="0">
                    <a:pos x="0" y="0"/>
                  </a:cxn>
                  <a:cxn ang="0">
                    <a:pos x="91" y="0"/>
                  </a:cxn>
                  <a:cxn ang="0">
                    <a:pos x="61" y="31"/>
                  </a:cxn>
                  <a:cxn ang="0">
                    <a:pos x="30" y="31"/>
                  </a:cxn>
                  <a:cxn ang="0">
                    <a:pos x="0" y="0"/>
                  </a:cxn>
                </a:cxnLst>
                <a:rect l="0" t="0" r="r" b="b"/>
                <a:pathLst>
                  <a:path w="91" h="31">
                    <a:moveTo>
                      <a:pt x="0" y="0"/>
                    </a:moveTo>
                    <a:lnTo>
                      <a:pt x="91" y="0"/>
                    </a:lnTo>
                    <a:lnTo>
                      <a:pt x="61" y="31"/>
                    </a:lnTo>
                    <a:lnTo>
                      <a:pt x="30" y="31"/>
                    </a:lnTo>
                    <a:lnTo>
                      <a:pt x="0" y="0"/>
                    </a:lnTo>
                  </a:path>
                </a:pathLst>
              </a:custGeom>
              <a:noFill/>
              <a:ln w="1588">
                <a:solidFill>
                  <a:srgbClr val="000000"/>
                </a:solidFill>
                <a:prstDash val="solid"/>
                <a:round/>
                <a:headEnd/>
                <a:tailEnd/>
              </a:ln>
            </p:spPr>
            <p:txBody>
              <a:bodyPr/>
              <a:lstStyle/>
              <a:p>
                <a:endParaRPr lang="en-GB"/>
              </a:p>
            </p:txBody>
          </p:sp>
          <p:sp>
            <p:nvSpPr>
              <p:cNvPr id="23941" name="Freeform 389"/>
              <p:cNvSpPr>
                <a:spLocks/>
              </p:cNvSpPr>
              <p:nvPr/>
            </p:nvSpPr>
            <p:spPr bwMode="auto">
              <a:xfrm>
                <a:off x="3183" y="2068"/>
                <a:ext cx="75" cy="44"/>
              </a:xfrm>
              <a:custGeom>
                <a:avLst/>
                <a:gdLst/>
                <a:ahLst/>
                <a:cxnLst>
                  <a:cxn ang="0">
                    <a:pos x="0" y="31"/>
                  </a:cxn>
                  <a:cxn ang="0">
                    <a:pos x="0" y="58"/>
                  </a:cxn>
                  <a:cxn ang="0">
                    <a:pos x="29" y="58"/>
                  </a:cxn>
                  <a:cxn ang="0">
                    <a:pos x="88" y="118"/>
                  </a:cxn>
                  <a:cxn ang="0">
                    <a:pos x="88" y="149"/>
                  </a:cxn>
                  <a:cxn ang="0">
                    <a:pos x="118" y="149"/>
                  </a:cxn>
                  <a:cxn ang="0">
                    <a:pos x="118" y="177"/>
                  </a:cxn>
                  <a:cxn ang="0">
                    <a:pos x="267" y="177"/>
                  </a:cxn>
                  <a:cxn ang="0">
                    <a:pos x="267" y="149"/>
                  </a:cxn>
                  <a:cxn ang="0">
                    <a:pos x="297" y="118"/>
                  </a:cxn>
                  <a:cxn ang="0">
                    <a:pos x="267" y="88"/>
                  </a:cxn>
                  <a:cxn ang="0">
                    <a:pos x="297" y="88"/>
                  </a:cxn>
                  <a:cxn ang="0">
                    <a:pos x="267" y="58"/>
                  </a:cxn>
                  <a:cxn ang="0">
                    <a:pos x="236" y="58"/>
                  </a:cxn>
                  <a:cxn ang="0">
                    <a:pos x="267" y="31"/>
                  </a:cxn>
                  <a:cxn ang="0">
                    <a:pos x="236" y="0"/>
                  </a:cxn>
                  <a:cxn ang="0">
                    <a:pos x="236" y="31"/>
                  </a:cxn>
                  <a:cxn ang="0">
                    <a:pos x="207" y="58"/>
                  </a:cxn>
                  <a:cxn ang="0">
                    <a:pos x="179" y="58"/>
                  </a:cxn>
                  <a:cxn ang="0">
                    <a:pos x="207" y="31"/>
                  </a:cxn>
                  <a:cxn ang="0">
                    <a:pos x="179" y="0"/>
                  </a:cxn>
                  <a:cxn ang="0">
                    <a:pos x="148" y="0"/>
                  </a:cxn>
                  <a:cxn ang="0">
                    <a:pos x="88" y="31"/>
                  </a:cxn>
                  <a:cxn ang="0">
                    <a:pos x="0" y="31"/>
                  </a:cxn>
                </a:cxnLst>
                <a:rect l="0" t="0" r="r" b="b"/>
                <a:pathLst>
                  <a:path w="297" h="177">
                    <a:moveTo>
                      <a:pt x="0" y="31"/>
                    </a:moveTo>
                    <a:lnTo>
                      <a:pt x="0" y="58"/>
                    </a:lnTo>
                    <a:lnTo>
                      <a:pt x="29" y="58"/>
                    </a:lnTo>
                    <a:lnTo>
                      <a:pt x="88" y="118"/>
                    </a:lnTo>
                    <a:lnTo>
                      <a:pt x="88" y="149"/>
                    </a:lnTo>
                    <a:lnTo>
                      <a:pt x="118" y="149"/>
                    </a:lnTo>
                    <a:lnTo>
                      <a:pt x="118" y="177"/>
                    </a:lnTo>
                    <a:lnTo>
                      <a:pt x="267" y="177"/>
                    </a:lnTo>
                    <a:lnTo>
                      <a:pt x="267" y="149"/>
                    </a:lnTo>
                    <a:lnTo>
                      <a:pt x="297" y="118"/>
                    </a:lnTo>
                    <a:lnTo>
                      <a:pt x="267" y="88"/>
                    </a:lnTo>
                    <a:lnTo>
                      <a:pt x="297" y="88"/>
                    </a:lnTo>
                    <a:lnTo>
                      <a:pt x="267" y="58"/>
                    </a:lnTo>
                    <a:lnTo>
                      <a:pt x="236" y="58"/>
                    </a:lnTo>
                    <a:lnTo>
                      <a:pt x="267" y="31"/>
                    </a:lnTo>
                    <a:lnTo>
                      <a:pt x="236" y="0"/>
                    </a:lnTo>
                    <a:lnTo>
                      <a:pt x="236" y="31"/>
                    </a:lnTo>
                    <a:lnTo>
                      <a:pt x="207" y="58"/>
                    </a:lnTo>
                    <a:lnTo>
                      <a:pt x="179" y="58"/>
                    </a:lnTo>
                    <a:lnTo>
                      <a:pt x="207" y="31"/>
                    </a:lnTo>
                    <a:lnTo>
                      <a:pt x="179" y="0"/>
                    </a:lnTo>
                    <a:lnTo>
                      <a:pt x="148" y="0"/>
                    </a:lnTo>
                    <a:lnTo>
                      <a:pt x="88" y="31"/>
                    </a:lnTo>
                    <a:lnTo>
                      <a:pt x="0" y="31"/>
                    </a:lnTo>
                  </a:path>
                </a:pathLst>
              </a:custGeom>
              <a:noFill/>
              <a:ln w="1588">
                <a:solidFill>
                  <a:srgbClr val="000000"/>
                </a:solidFill>
                <a:prstDash val="solid"/>
                <a:round/>
                <a:headEnd/>
                <a:tailEnd/>
              </a:ln>
            </p:spPr>
            <p:txBody>
              <a:bodyPr/>
              <a:lstStyle/>
              <a:p>
                <a:endParaRPr lang="en-GB"/>
              </a:p>
            </p:txBody>
          </p:sp>
          <p:sp>
            <p:nvSpPr>
              <p:cNvPr id="23942" name="Freeform 390"/>
              <p:cNvSpPr>
                <a:spLocks/>
              </p:cNvSpPr>
              <p:nvPr/>
            </p:nvSpPr>
            <p:spPr bwMode="auto">
              <a:xfrm>
                <a:off x="3168" y="2076"/>
                <a:ext cx="37" cy="59"/>
              </a:xfrm>
              <a:custGeom>
                <a:avLst/>
                <a:gdLst/>
                <a:ahLst/>
                <a:cxnLst>
                  <a:cxn ang="0">
                    <a:pos x="88" y="236"/>
                  </a:cxn>
                  <a:cxn ang="0">
                    <a:pos x="88" y="206"/>
                  </a:cxn>
                  <a:cxn ang="0">
                    <a:pos x="147" y="206"/>
                  </a:cxn>
                  <a:cxn ang="0">
                    <a:pos x="147" y="176"/>
                  </a:cxn>
                  <a:cxn ang="0">
                    <a:pos x="119" y="176"/>
                  </a:cxn>
                  <a:cxn ang="0">
                    <a:pos x="88" y="146"/>
                  </a:cxn>
                  <a:cxn ang="0">
                    <a:pos x="59" y="146"/>
                  </a:cxn>
                  <a:cxn ang="0">
                    <a:pos x="59" y="176"/>
                  </a:cxn>
                  <a:cxn ang="0">
                    <a:pos x="29" y="146"/>
                  </a:cxn>
                  <a:cxn ang="0">
                    <a:pos x="0" y="146"/>
                  </a:cxn>
                  <a:cxn ang="0">
                    <a:pos x="0" y="118"/>
                  </a:cxn>
                  <a:cxn ang="0">
                    <a:pos x="29" y="118"/>
                  </a:cxn>
                  <a:cxn ang="0">
                    <a:pos x="59" y="87"/>
                  </a:cxn>
                  <a:cxn ang="0">
                    <a:pos x="59" y="57"/>
                  </a:cxn>
                  <a:cxn ang="0">
                    <a:pos x="29" y="27"/>
                  </a:cxn>
                  <a:cxn ang="0">
                    <a:pos x="29" y="0"/>
                  </a:cxn>
                  <a:cxn ang="0">
                    <a:pos x="59" y="0"/>
                  </a:cxn>
                </a:cxnLst>
                <a:rect l="0" t="0" r="r" b="b"/>
                <a:pathLst>
                  <a:path w="147" h="236">
                    <a:moveTo>
                      <a:pt x="88" y="236"/>
                    </a:moveTo>
                    <a:lnTo>
                      <a:pt x="88" y="206"/>
                    </a:lnTo>
                    <a:lnTo>
                      <a:pt x="147" y="206"/>
                    </a:lnTo>
                    <a:lnTo>
                      <a:pt x="147" y="176"/>
                    </a:lnTo>
                    <a:lnTo>
                      <a:pt x="119" y="176"/>
                    </a:lnTo>
                    <a:lnTo>
                      <a:pt x="88" y="146"/>
                    </a:lnTo>
                    <a:lnTo>
                      <a:pt x="59" y="146"/>
                    </a:lnTo>
                    <a:lnTo>
                      <a:pt x="59" y="176"/>
                    </a:lnTo>
                    <a:lnTo>
                      <a:pt x="29" y="146"/>
                    </a:lnTo>
                    <a:lnTo>
                      <a:pt x="0" y="146"/>
                    </a:lnTo>
                    <a:lnTo>
                      <a:pt x="0" y="118"/>
                    </a:lnTo>
                    <a:lnTo>
                      <a:pt x="29" y="118"/>
                    </a:lnTo>
                    <a:lnTo>
                      <a:pt x="59" y="87"/>
                    </a:lnTo>
                    <a:lnTo>
                      <a:pt x="59" y="57"/>
                    </a:lnTo>
                    <a:lnTo>
                      <a:pt x="29" y="27"/>
                    </a:lnTo>
                    <a:lnTo>
                      <a:pt x="29" y="0"/>
                    </a:lnTo>
                    <a:lnTo>
                      <a:pt x="59" y="0"/>
                    </a:lnTo>
                  </a:path>
                </a:pathLst>
              </a:custGeom>
              <a:noFill/>
              <a:ln w="1588">
                <a:solidFill>
                  <a:srgbClr val="000000"/>
                </a:solidFill>
                <a:prstDash val="solid"/>
                <a:round/>
                <a:headEnd/>
                <a:tailEnd/>
              </a:ln>
            </p:spPr>
            <p:txBody>
              <a:bodyPr/>
              <a:lstStyle/>
              <a:p>
                <a:endParaRPr lang="en-GB"/>
              </a:p>
            </p:txBody>
          </p:sp>
          <p:sp>
            <p:nvSpPr>
              <p:cNvPr id="23943" name="Line 391"/>
              <p:cNvSpPr>
                <a:spLocks noChangeShapeType="1"/>
              </p:cNvSpPr>
              <p:nvPr/>
            </p:nvSpPr>
            <p:spPr bwMode="auto">
              <a:xfrm flipH="1" flipV="1">
                <a:off x="3176" y="2127"/>
                <a:ext cx="15" cy="8"/>
              </a:xfrm>
              <a:prstGeom prst="line">
                <a:avLst/>
              </a:prstGeom>
              <a:noFill/>
              <a:ln w="1588">
                <a:solidFill>
                  <a:srgbClr val="000000"/>
                </a:solidFill>
                <a:round/>
                <a:headEnd/>
                <a:tailEnd/>
              </a:ln>
            </p:spPr>
            <p:txBody>
              <a:bodyPr/>
              <a:lstStyle/>
              <a:p>
                <a:endParaRPr lang="en-GB"/>
              </a:p>
            </p:txBody>
          </p:sp>
          <p:sp>
            <p:nvSpPr>
              <p:cNvPr id="23944" name="Freeform 392"/>
              <p:cNvSpPr>
                <a:spLocks/>
              </p:cNvSpPr>
              <p:nvPr/>
            </p:nvSpPr>
            <p:spPr bwMode="auto">
              <a:xfrm>
                <a:off x="3176" y="2127"/>
                <a:ext cx="15" cy="8"/>
              </a:xfrm>
              <a:custGeom>
                <a:avLst/>
                <a:gdLst/>
                <a:ahLst/>
                <a:cxnLst>
                  <a:cxn ang="0">
                    <a:pos x="59" y="30"/>
                  </a:cxn>
                  <a:cxn ang="0">
                    <a:pos x="30" y="0"/>
                  </a:cxn>
                  <a:cxn ang="0">
                    <a:pos x="0" y="0"/>
                  </a:cxn>
                </a:cxnLst>
                <a:rect l="0" t="0" r="r" b="b"/>
                <a:pathLst>
                  <a:path w="59" h="30">
                    <a:moveTo>
                      <a:pt x="59" y="30"/>
                    </a:moveTo>
                    <a:lnTo>
                      <a:pt x="30" y="0"/>
                    </a:lnTo>
                    <a:lnTo>
                      <a:pt x="0" y="0"/>
                    </a:lnTo>
                  </a:path>
                </a:pathLst>
              </a:custGeom>
              <a:noFill/>
              <a:ln w="1588">
                <a:solidFill>
                  <a:srgbClr val="000000"/>
                </a:solidFill>
                <a:prstDash val="solid"/>
                <a:round/>
                <a:headEnd/>
                <a:tailEnd/>
              </a:ln>
            </p:spPr>
            <p:txBody>
              <a:bodyPr/>
              <a:lstStyle/>
              <a:p>
                <a:endParaRPr lang="en-GB"/>
              </a:p>
            </p:txBody>
          </p:sp>
          <p:sp>
            <p:nvSpPr>
              <p:cNvPr id="23945" name="Freeform 393"/>
              <p:cNvSpPr>
                <a:spLocks/>
              </p:cNvSpPr>
              <p:nvPr/>
            </p:nvSpPr>
            <p:spPr bwMode="auto">
              <a:xfrm>
                <a:off x="3116" y="2127"/>
                <a:ext cx="60" cy="8"/>
              </a:xfrm>
              <a:custGeom>
                <a:avLst/>
                <a:gdLst/>
                <a:ahLst/>
                <a:cxnLst>
                  <a:cxn ang="0">
                    <a:pos x="237" y="0"/>
                  </a:cxn>
                  <a:cxn ang="0">
                    <a:pos x="208" y="30"/>
                  </a:cxn>
                  <a:cxn ang="0">
                    <a:pos x="178" y="30"/>
                  </a:cxn>
                  <a:cxn ang="0">
                    <a:pos x="148" y="0"/>
                  </a:cxn>
                  <a:cxn ang="0">
                    <a:pos x="0" y="0"/>
                  </a:cxn>
                </a:cxnLst>
                <a:rect l="0" t="0" r="r" b="b"/>
                <a:pathLst>
                  <a:path w="237" h="30">
                    <a:moveTo>
                      <a:pt x="237" y="0"/>
                    </a:moveTo>
                    <a:lnTo>
                      <a:pt x="208" y="30"/>
                    </a:lnTo>
                    <a:lnTo>
                      <a:pt x="178" y="30"/>
                    </a:lnTo>
                    <a:lnTo>
                      <a:pt x="148" y="0"/>
                    </a:lnTo>
                    <a:lnTo>
                      <a:pt x="0" y="0"/>
                    </a:lnTo>
                  </a:path>
                </a:pathLst>
              </a:custGeom>
              <a:noFill/>
              <a:ln w="1588">
                <a:solidFill>
                  <a:srgbClr val="000000"/>
                </a:solidFill>
                <a:prstDash val="solid"/>
                <a:round/>
                <a:headEnd/>
                <a:tailEnd/>
              </a:ln>
            </p:spPr>
            <p:txBody>
              <a:bodyPr/>
              <a:lstStyle/>
              <a:p>
                <a:endParaRPr lang="en-GB"/>
              </a:p>
            </p:txBody>
          </p:sp>
          <p:sp>
            <p:nvSpPr>
              <p:cNvPr id="23946" name="Freeform 394"/>
              <p:cNvSpPr>
                <a:spLocks/>
              </p:cNvSpPr>
              <p:nvPr/>
            </p:nvSpPr>
            <p:spPr bwMode="auto">
              <a:xfrm>
                <a:off x="3191" y="2135"/>
                <a:ext cx="288" cy="88"/>
              </a:xfrm>
              <a:custGeom>
                <a:avLst/>
                <a:gdLst/>
                <a:ahLst/>
                <a:cxnLst>
                  <a:cxn ang="0">
                    <a:pos x="1156" y="353"/>
                  </a:cxn>
                  <a:cxn ang="0">
                    <a:pos x="1126" y="353"/>
                  </a:cxn>
                  <a:cxn ang="0">
                    <a:pos x="1096" y="325"/>
                  </a:cxn>
                  <a:cxn ang="0">
                    <a:pos x="1067" y="325"/>
                  </a:cxn>
                  <a:cxn ang="0">
                    <a:pos x="1037" y="295"/>
                  </a:cxn>
                  <a:cxn ang="0">
                    <a:pos x="1037" y="266"/>
                  </a:cxn>
                  <a:cxn ang="0">
                    <a:pos x="1008" y="235"/>
                  </a:cxn>
                  <a:cxn ang="0">
                    <a:pos x="1037" y="235"/>
                  </a:cxn>
                  <a:cxn ang="0">
                    <a:pos x="1008" y="207"/>
                  </a:cxn>
                  <a:cxn ang="0">
                    <a:pos x="949" y="207"/>
                  </a:cxn>
                  <a:cxn ang="0">
                    <a:pos x="949" y="235"/>
                  </a:cxn>
                  <a:cxn ang="0">
                    <a:pos x="889" y="177"/>
                  </a:cxn>
                  <a:cxn ang="0">
                    <a:pos x="919" y="177"/>
                  </a:cxn>
                  <a:cxn ang="0">
                    <a:pos x="949" y="146"/>
                  </a:cxn>
                  <a:cxn ang="0">
                    <a:pos x="1008" y="146"/>
                  </a:cxn>
                  <a:cxn ang="0">
                    <a:pos x="979" y="116"/>
                  </a:cxn>
                  <a:cxn ang="0">
                    <a:pos x="979" y="59"/>
                  </a:cxn>
                  <a:cxn ang="0">
                    <a:pos x="919" y="59"/>
                  </a:cxn>
                  <a:cxn ang="0">
                    <a:pos x="949" y="89"/>
                  </a:cxn>
                  <a:cxn ang="0">
                    <a:pos x="889" y="89"/>
                  </a:cxn>
                  <a:cxn ang="0">
                    <a:pos x="860" y="89"/>
                  </a:cxn>
                  <a:cxn ang="0">
                    <a:pos x="860" y="177"/>
                  </a:cxn>
                  <a:cxn ang="0">
                    <a:pos x="830" y="146"/>
                  </a:cxn>
                  <a:cxn ang="0">
                    <a:pos x="830" y="116"/>
                  </a:cxn>
                  <a:cxn ang="0">
                    <a:pos x="801" y="116"/>
                  </a:cxn>
                  <a:cxn ang="0">
                    <a:pos x="771" y="146"/>
                  </a:cxn>
                  <a:cxn ang="0">
                    <a:pos x="742" y="116"/>
                  </a:cxn>
                  <a:cxn ang="0">
                    <a:pos x="712" y="146"/>
                  </a:cxn>
                  <a:cxn ang="0">
                    <a:pos x="682" y="146"/>
                  </a:cxn>
                  <a:cxn ang="0">
                    <a:pos x="652" y="177"/>
                  </a:cxn>
                  <a:cxn ang="0">
                    <a:pos x="652" y="146"/>
                  </a:cxn>
                  <a:cxn ang="0">
                    <a:pos x="594" y="207"/>
                  </a:cxn>
                  <a:cxn ang="0">
                    <a:pos x="475" y="207"/>
                  </a:cxn>
                  <a:cxn ang="0">
                    <a:pos x="445" y="235"/>
                  </a:cxn>
                  <a:cxn ang="0">
                    <a:pos x="475" y="235"/>
                  </a:cxn>
                  <a:cxn ang="0">
                    <a:pos x="414" y="295"/>
                  </a:cxn>
                  <a:cxn ang="0">
                    <a:pos x="387" y="266"/>
                  </a:cxn>
                  <a:cxn ang="0">
                    <a:pos x="238" y="266"/>
                  </a:cxn>
                  <a:cxn ang="0">
                    <a:pos x="326" y="177"/>
                  </a:cxn>
                  <a:cxn ang="0">
                    <a:pos x="326" y="146"/>
                  </a:cxn>
                  <a:cxn ang="0">
                    <a:pos x="207" y="146"/>
                  </a:cxn>
                  <a:cxn ang="0">
                    <a:pos x="178" y="116"/>
                  </a:cxn>
                  <a:cxn ang="0">
                    <a:pos x="119" y="116"/>
                  </a:cxn>
                  <a:cxn ang="0">
                    <a:pos x="89" y="89"/>
                  </a:cxn>
                  <a:cxn ang="0">
                    <a:pos x="59" y="89"/>
                  </a:cxn>
                  <a:cxn ang="0">
                    <a:pos x="59" y="28"/>
                  </a:cxn>
                  <a:cxn ang="0">
                    <a:pos x="31" y="0"/>
                  </a:cxn>
                  <a:cxn ang="0">
                    <a:pos x="0" y="0"/>
                  </a:cxn>
                </a:cxnLst>
                <a:rect l="0" t="0" r="r" b="b"/>
                <a:pathLst>
                  <a:path w="1156" h="353">
                    <a:moveTo>
                      <a:pt x="1156" y="353"/>
                    </a:moveTo>
                    <a:lnTo>
                      <a:pt x="1126" y="353"/>
                    </a:lnTo>
                    <a:lnTo>
                      <a:pt x="1096" y="325"/>
                    </a:lnTo>
                    <a:lnTo>
                      <a:pt x="1067" y="325"/>
                    </a:lnTo>
                    <a:lnTo>
                      <a:pt x="1037" y="295"/>
                    </a:lnTo>
                    <a:lnTo>
                      <a:pt x="1037" y="266"/>
                    </a:lnTo>
                    <a:lnTo>
                      <a:pt x="1008" y="235"/>
                    </a:lnTo>
                    <a:lnTo>
                      <a:pt x="1037" y="235"/>
                    </a:lnTo>
                    <a:lnTo>
                      <a:pt x="1008" y="207"/>
                    </a:lnTo>
                    <a:lnTo>
                      <a:pt x="949" y="207"/>
                    </a:lnTo>
                    <a:lnTo>
                      <a:pt x="949" y="235"/>
                    </a:lnTo>
                    <a:lnTo>
                      <a:pt x="889" y="177"/>
                    </a:lnTo>
                    <a:lnTo>
                      <a:pt x="919" y="177"/>
                    </a:lnTo>
                    <a:lnTo>
                      <a:pt x="949" y="146"/>
                    </a:lnTo>
                    <a:lnTo>
                      <a:pt x="1008" y="146"/>
                    </a:lnTo>
                    <a:lnTo>
                      <a:pt x="979" y="116"/>
                    </a:lnTo>
                    <a:lnTo>
                      <a:pt x="979" y="59"/>
                    </a:lnTo>
                    <a:lnTo>
                      <a:pt x="919" y="59"/>
                    </a:lnTo>
                    <a:lnTo>
                      <a:pt x="949" y="89"/>
                    </a:lnTo>
                    <a:lnTo>
                      <a:pt x="889" y="89"/>
                    </a:lnTo>
                    <a:lnTo>
                      <a:pt x="860" y="89"/>
                    </a:lnTo>
                    <a:lnTo>
                      <a:pt x="860" y="177"/>
                    </a:lnTo>
                    <a:lnTo>
                      <a:pt x="830" y="146"/>
                    </a:lnTo>
                    <a:lnTo>
                      <a:pt x="830" y="116"/>
                    </a:lnTo>
                    <a:lnTo>
                      <a:pt x="801" y="116"/>
                    </a:lnTo>
                    <a:lnTo>
                      <a:pt x="771" y="146"/>
                    </a:lnTo>
                    <a:lnTo>
                      <a:pt x="742" y="116"/>
                    </a:lnTo>
                    <a:lnTo>
                      <a:pt x="712" y="146"/>
                    </a:lnTo>
                    <a:lnTo>
                      <a:pt x="682" y="146"/>
                    </a:lnTo>
                    <a:lnTo>
                      <a:pt x="652" y="177"/>
                    </a:lnTo>
                    <a:lnTo>
                      <a:pt x="652" y="146"/>
                    </a:lnTo>
                    <a:lnTo>
                      <a:pt x="594" y="207"/>
                    </a:lnTo>
                    <a:lnTo>
                      <a:pt x="475" y="207"/>
                    </a:lnTo>
                    <a:lnTo>
                      <a:pt x="445" y="235"/>
                    </a:lnTo>
                    <a:lnTo>
                      <a:pt x="475" y="235"/>
                    </a:lnTo>
                    <a:lnTo>
                      <a:pt x="414" y="295"/>
                    </a:lnTo>
                    <a:lnTo>
                      <a:pt x="387" y="266"/>
                    </a:lnTo>
                    <a:lnTo>
                      <a:pt x="238" y="266"/>
                    </a:lnTo>
                    <a:lnTo>
                      <a:pt x="326" y="177"/>
                    </a:lnTo>
                    <a:lnTo>
                      <a:pt x="326" y="146"/>
                    </a:lnTo>
                    <a:lnTo>
                      <a:pt x="207" y="146"/>
                    </a:lnTo>
                    <a:lnTo>
                      <a:pt x="178" y="116"/>
                    </a:lnTo>
                    <a:lnTo>
                      <a:pt x="119" y="116"/>
                    </a:lnTo>
                    <a:lnTo>
                      <a:pt x="89" y="89"/>
                    </a:lnTo>
                    <a:lnTo>
                      <a:pt x="59" y="89"/>
                    </a:lnTo>
                    <a:lnTo>
                      <a:pt x="59" y="28"/>
                    </a:lnTo>
                    <a:lnTo>
                      <a:pt x="31" y="0"/>
                    </a:lnTo>
                    <a:lnTo>
                      <a:pt x="0" y="0"/>
                    </a:lnTo>
                  </a:path>
                </a:pathLst>
              </a:custGeom>
              <a:noFill/>
              <a:ln w="1588">
                <a:solidFill>
                  <a:srgbClr val="000000"/>
                </a:solidFill>
                <a:prstDash val="solid"/>
                <a:round/>
                <a:headEnd/>
                <a:tailEnd/>
              </a:ln>
            </p:spPr>
            <p:txBody>
              <a:bodyPr/>
              <a:lstStyle/>
              <a:p>
                <a:endParaRPr lang="en-GB"/>
              </a:p>
            </p:txBody>
          </p:sp>
          <p:sp>
            <p:nvSpPr>
              <p:cNvPr id="23947" name="Freeform 395"/>
              <p:cNvSpPr>
                <a:spLocks/>
              </p:cNvSpPr>
              <p:nvPr/>
            </p:nvSpPr>
            <p:spPr bwMode="auto">
              <a:xfrm>
                <a:off x="3013" y="2127"/>
                <a:ext cx="126" cy="133"/>
              </a:xfrm>
              <a:custGeom>
                <a:avLst/>
                <a:gdLst/>
                <a:ahLst/>
                <a:cxnLst>
                  <a:cxn ang="0">
                    <a:pos x="414" y="0"/>
                  </a:cxn>
                  <a:cxn ang="0">
                    <a:pos x="444" y="30"/>
                  </a:cxn>
                  <a:cxn ang="0">
                    <a:pos x="444" y="58"/>
                  </a:cxn>
                  <a:cxn ang="0">
                    <a:pos x="503" y="119"/>
                  </a:cxn>
                  <a:cxn ang="0">
                    <a:pos x="503" y="146"/>
                  </a:cxn>
                  <a:cxn ang="0">
                    <a:pos x="444" y="146"/>
                  </a:cxn>
                  <a:cxn ang="0">
                    <a:pos x="414" y="176"/>
                  </a:cxn>
                  <a:cxn ang="0">
                    <a:pos x="444" y="207"/>
                  </a:cxn>
                  <a:cxn ang="0">
                    <a:pos x="474" y="176"/>
                  </a:cxn>
                  <a:cxn ang="0">
                    <a:pos x="503" y="176"/>
                  </a:cxn>
                  <a:cxn ang="0">
                    <a:pos x="474" y="207"/>
                  </a:cxn>
                  <a:cxn ang="0">
                    <a:pos x="474" y="237"/>
                  </a:cxn>
                  <a:cxn ang="0">
                    <a:pos x="503" y="237"/>
                  </a:cxn>
                  <a:cxn ang="0">
                    <a:pos x="503" y="265"/>
                  </a:cxn>
                  <a:cxn ang="0">
                    <a:pos x="474" y="265"/>
                  </a:cxn>
                  <a:cxn ang="0">
                    <a:pos x="474" y="296"/>
                  </a:cxn>
                  <a:cxn ang="0">
                    <a:pos x="503" y="325"/>
                  </a:cxn>
                  <a:cxn ang="0">
                    <a:pos x="474" y="355"/>
                  </a:cxn>
                  <a:cxn ang="0">
                    <a:pos x="444" y="325"/>
                  </a:cxn>
                  <a:cxn ang="0">
                    <a:pos x="414" y="325"/>
                  </a:cxn>
                  <a:cxn ang="0">
                    <a:pos x="385" y="355"/>
                  </a:cxn>
                  <a:cxn ang="0">
                    <a:pos x="385" y="444"/>
                  </a:cxn>
                  <a:cxn ang="0">
                    <a:pos x="355" y="414"/>
                  </a:cxn>
                  <a:cxn ang="0">
                    <a:pos x="325" y="414"/>
                  </a:cxn>
                  <a:cxn ang="0">
                    <a:pos x="325" y="474"/>
                  </a:cxn>
                  <a:cxn ang="0">
                    <a:pos x="267" y="474"/>
                  </a:cxn>
                  <a:cxn ang="0">
                    <a:pos x="294" y="444"/>
                  </a:cxn>
                  <a:cxn ang="0">
                    <a:pos x="237" y="383"/>
                  </a:cxn>
                  <a:cxn ang="0">
                    <a:pos x="57" y="383"/>
                  </a:cxn>
                  <a:cxn ang="0">
                    <a:pos x="30" y="414"/>
                  </a:cxn>
                  <a:cxn ang="0">
                    <a:pos x="30" y="444"/>
                  </a:cxn>
                  <a:cxn ang="0">
                    <a:pos x="0" y="474"/>
                  </a:cxn>
                  <a:cxn ang="0">
                    <a:pos x="30" y="502"/>
                  </a:cxn>
                  <a:cxn ang="0">
                    <a:pos x="57" y="502"/>
                  </a:cxn>
                  <a:cxn ang="0">
                    <a:pos x="57" y="532"/>
                  </a:cxn>
                </a:cxnLst>
                <a:rect l="0" t="0" r="r" b="b"/>
                <a:pathLst>
                  <a:path w="503" h="532">
                    <a:moveTo>
                      <a:pt x="414" y="0"/>
                    </a:moveTo>
                    <a:lnTo>
                      <a:pt x="444" y="30"/>
                    </a:lnTo>
                    <a:lnTo>
                      <a:pt x="444" y="58"/>
                    </a:lnTo>
                    <a:lnTo>
                      <a:pt x="503" y="119"/>
                    </a:lnTo>
                    <a:lnTo>
                      <a:pt x="503" y="146"/>
                    </a:lnTo>
                    <a:lnTo>
                      <a:pt x="444" y="146"/>
                    </a:lnTo>
                    <a:lnTo>
                      <a:pt x="414" y="176"/>
                    </a:lnTo>
                    <a:lnTo>
                      <a:pt x="444" y="207"/>
                    </a:lnTo>
                    <a:lnTo>
                      <a:pt x="474" y="176"/>
                    </a:lnTo>
                    <a:lnTo>
                      <a:pt x="503" y="176"/>
                    </a:lnTo>
                    <a:lnTo>
                      <a:pt x="474" y="207"/>
                    </a:lnTo>
                    <a:lnTo>
                      <a:pt x="474" y="237"/>
                    </a:lnTo>
                    <a:lnTo>
                      <a:pt x="503" y="237"/>
                    </a:lnTo>
                    <a:lnTo>
                      <a:pt x="503" y="265"/>
                    </a:lnTo>
                    <a:lnTo>
                      <a:pt x="474" y="265"/>
                    </a:lnTo>
                    <a:lnTo>
                      <a:pt x="474" y="296"/>
                    </a:lnTo>
                    <a:lnTo>
                      <a:pt x="503" y="325"/>
                    </a:lnTo>
                    <a:lnTo>
                      <a:pt x="474" y="355"/>
                    </a:lnTo>
                    <a:lnTo>
                      <a:pt x="444" y="325"/>
                    </a:lnTo>
                    <a:lnTo>
                      <a:pt x="414" y="325"/>
                    </a:lnTo>
                    <a:lnTo>
                      <a:pt x="385" y="355"/>
                    </a:lnTo>
                    <a:lnTo>
                      <a:pt x="385" y="444"/>
                    </a:lnTo>
                    <a:lnTo>
                      <a:pt x="355" y="414"/>
                    </a:lnTo>
                    <a:lnTo>
                      <a:pt x="325" y="414"/>
                    </a:lnTo>
                    <a:lnTo>
                      <a:pt x="325" y="474"/>
                    </a:lnTo>
                    <a:lnTo>
                      <a:pt x="267" y="474"/>
                    </a:lnTo>
                    <a:lnTo>
                      <a:pt x="294" y="444"/>
                    </a:lnTo>
                    <a:lnTo>
                      <a:pt x="237" y="383"/>
                    </a:lnTo>
                    <a:lnTo>
                      <a:pt x="57" y="383"/>
                    </a:lnTo>
                    <a:lnTo>
                      <a:pt x="30" y="414"/>
                    </a:lnTo>
                    <a:lnTo>
                      <a:pt x="30" y="444"/>
                    </a:lnTo>
                    <a:lnTo>
                      <a:pt x="0" y="474"/>
                    </a:lnTo>
                    <a:lnTo>
                      <a:pt x="30" y="502"/>
                    </a:lnTo>
                    <a:lnTo>
                      <a:pt x="57" y="502"/>
                    </a:lnTo>
                    <a:lnTo>
                      <a:pt x="57" y="532"/>
                    </a:lnTo>
                  </a:path>
                </a:pathLst>
              </a:custGeom>
              <a:noFill/>
              <a:ln w="1588">
                <a:solidFill>
                  <a:srgbClr val="000000"/>
                </a:solidFill>
                <a:prstDash val="solid"/>
                <a:round/>
                <a:headEnd/>
                <a:tailEnd/>
              </a:ln>
            </p:spPr>
            <p:txBody>
              <a:bodyPr/>
              <a:lstStyle/>
              <a:p>
                <a:endParaRPr lang="en-GB"/>
              </a:p>
            </p:txBody>
          </p:sp>
          <p:sp>
            <p:nvSpPr>
              <p:cNvPr id="23948" name="Freeform 396"/>
              <p:cNvSpPr>
                <a:spLocks/>
              </p:cNvSpPr>
              <p:nvPr/>
            </p:nvSpPr>
            <p:spPr bwMode="auto">
              <a:xfrm>
                <a:off x="3183" y="2231"/>
                <a:ext cx="8" cy="7"/>
              </a:xfrm>
              <a:custGeom>
                <a:avLst/>
                <a:gdLst/>
                <a:ahLst/>
                <a:cxnLst>
                  <a:cxn ang="0">
                    <a:pos x="0" y="0"/>
                  </a:cxn>
                  <a:cxn ang="0">
                    <a:pos x="29" y="0"/>
                  </a:cxn>
                  <a:cxn ang="0">
                    <a:pos x="29" y="30"/>
                  </a:cxn>
                  <a:cxn ang="0">
                    <a:pos x="0" y="0"/>
                  </a:cxn>
                </a:cxnLst>
                <a:rect l="0" t="0" r="r" b="b"/>
                <a:pathLst>
                  <a:path w="29" h="30">
                    <a:moveTo>
                      <a:pt x="0" y="0"/>
                    </a:moveTo>
                    <a:lnTo>
                      <a:pt x="29" y="0"/>
                    </a:lnTo>
                    <a:lnTo>
                      <a:pt x="29" y="30"/>
                    </a:lnTo>
                    <a:lnTo>
                      <a:pt x="0" y="0"/>
                    </a:lnTo>
                  </a:path>
                </a:pathLst>
              </a:custGeom>
              <a:noFill/>
              <a:ln w="1588">
                <a:solidFill>
                  <a:srgbClr val="000000"/>
                </a:solidFill>
                <a:prstDash val="solid"/>
                <a:round/>
                <a:headEnd/>
                <a:tailEnd/>
              </a:ln>
            </p:spPr>
            <p:txBody>
              <a:bodyPr/>
              <a:lstStyle/>
              <a:p>
                <a:endParaRPr lang="en-GB"/>
              </a:p>
            </p:txBody>
          </p:sp>
          <p:sp>
            <p:nvSpPr>
              <p:cNvPr id="23949" name="Freeform 397"/>
              <p:cNvSpPr>
                <a:spLocks/>
              </p:cNvSpPr>
              <p:nvPr/>
            </p:nvSpPr>
            <p:spPr bwMode="auto">
              <a:xfrm>
                <a:off x="3154" y="2209"/>
                <a:ext cx="29" cy="22"/>
              </a:xfrm>
              <a:custGeom>
                <a:avLst/>
                <a:gdLst/>
                <a:ahLst/>
                <a:cxnLst>
                  <a:cxn ang="0">
                    <a:pos x="119" y="89"/>
                  </a:cxn>
                  <a:cxn ang="0">
                    <a:pos x="89" y="89"/>
                  </a:cxn>
                  <a:cxn ang="0">
                    <a:pos x="0" y="0"/>
                  </a:cxn>
                  <a:cxn ang="0">
                    <a:pos x="30" y="0"/>
                  </a:cxn>
                  <a:cxn ang="0">
                    <a:pos x="119" y="89"/>
                  </a:cxn>
                </a:cxnLst>
                <a:rect l="0" t="0" r="r" b="b"/>
                <a:pathLst>
                  <a:path w="119" h="89">
                    <a:moveTo>
                      <a:pt x="119" y="89"/>
                    </a:moveTo>
                    <a:lnTo>
                      <a:pt x="89" y="89"/>
                    </a:lnTo>
                    <a:lnTo>
                      <a:pt x="0" y="0"/>
                    </a:lnTo>
                    <a:lnTo>
                      <a:pt x="30" y="0"/>
                    </a:lnTo>
                    <a:lnTo>
                      <a:pt x="119" y="89"/>
                    </a:lnTo>
                  </a:path>
                </a:pathLst>
              </a:custGeom>
              <a:noFill/>
              <a:ln w="1588">
                <a:solidFill>
                  <a:srgbClr val="000000"/>
                </a:solidFill>
                <a:prstDash val="solid"/>
                <a:round/>
                <a:headEnd/>
                <a:tailEnd/>
              </a:ln>
            </p:spPr>
            <p:txBody>
              <a:bodyPr/>
              <a:lstStyle/>
              <a:p>
                <a:endParaRPr lang="en-GB"/>
              </a:p>
            </p:txBody>
          </p:sp>
          <p:sp>
            <p:nvSpPr>
              <p:cNvPr id="23950" name="Freeform 398"/>
              <p:cNvSpPr>
                <a:spLocks/>
              </p:cNvSpPr>
              <p:nvPr/>
            </p:nvSpPr>
            <p:spPr bwMode="auto">
              <a:xfrm>
                <a:off x="2939" y="2260"/>
                <a:ext cx="88" cy="200"/>
              </a:xfrm>
              <a:custGeom>
                <a:avLst/>
                <a:gdLst/>
                <a:ahLst/>
                <a:cxnLst>
                  <a:cxn ang="0">
                    <a:pos x="355" y="0"/>
                  </a:cxn>
                  <a:cxn ang="0">
                    <a:pos x="355" y="89"/>
                  </a:cxn>
                  <a:cxn ang="0">
                    <a:pos x="328" y="119"/>
                  </a:cxn>
                  <a:cxn ang="0">
                    <a:pos x="328" y="148"/>
                  </a:cxn>
                  <a:cxn ang="0">
                    <a:pos x="298" y="148"/>
                  </a:cxn>
                  <a:cxn ang="0">
                    <a:pos x="298" y="207"/>
                  </a:cxn>
                  <a:cxn ang="0">
                    <a:pos x="209" y="207"/>
                  </a:cxn>
                  <a:cxn ang="0">
                    <a:pos x="209" y="237"/>
                  </a:cxn>
                  <a:cxn ang="0">
                    <a:pos x="237" y="267"/>
                  </a:cxn>
                  <a:cxn ang="0">
                    <a:pos x="298" y="267"/>
                  </a:cxn>
                  <a:cxn ang="0">
                    <a:pos x="298" y="325"/>
                  </a:cxn>
                  <a:cxn ang="0">
                    <a:pos x="267" y="325"/>
                  </a:cxn>
                  <a:cxn ang="0">
                    <a:pos x="209" y="385"/>
                  </a:cxn>
                  <a:cxn ang="0">
                    <a:pos x="237" y="416"/>
                  </a:cxn>
                  <a:cxn ang="0">
                    <a:pos x="209" y="444"/>
                  </a:cxn>
                  <a:cxn ang="0">
                    <a:pos x="60" y="444"/>
                  </a:cxn>
                  <a:cxn ang="0">
                    <a:pos x="60" y="473"/>
                  </a:cxn>
                  <a:cxn ang="0">
                    <a:pos x="30" y="444"/>
                  </a:cxn>
                  <a:cxn ang="0">
                    <a:pos x="0" y="473"/>
                  </a:cxn>
                  <a:cxn ang="0">
                    <a:pos x="30" y="473"/>
                  </a:cxn>
                  <a:cxn ang="0">
                    <a:pos x="0" y="504"/>
                  </a:cxn>
                  <a:cxn ang="0">
                    <a:pos x="30" y="504"/>
                  </a:cxn>
                  <a:cxn ang="0">
                    <a:pos x="60" y="534"/>
                  </a:cxn>
                  <a:cxn ang="0">
                    <a:pos x="60" y="562"/>
                  </a:cxn>
                  <a:cxn ang="0">
                    <a:pos x="91" y="592"/>
                  </a:cxn>
                  <a:cxn ang="0">
                    <a:pos x="91" y="623"/>
                  </a:cxn>
                  <a:cxn ang="0">
                    <a:pos x="60" y="623"/>
                  </a:cxn>
                  <a:cxn ang="0">
                    <a:pos x="60" y="652"/>
                  </a:cxn>
                  <a:cxn ang="0">
                    <a:pos x="30" y="680"/>
                  </a:cxn>
                  <a:cxn ang="0">
                    <a:pos x="30" y="711"/>
                  </a:cxn>
                  <a:cxn ang="0">
                    <a:pos x="0" y="711"/>
                  </a:cxn>
                  <a:cxn ang="0">
                    <a:pos x="30" y="741"/>
                  </a:cxn>
                  <a:cxn ang="0">
                    <a:pos x="30" y="798"/>
                  </a:cxn>
                </a:cxnLst>
                <a:rect l="0" t="0" r="r" b="b"/>
                <a:pathLst>
                  <a:path w="355" h="798">
                    <a:moveTo>
                      <a:pt x="355" y="0"/>
                    </a:moveTo>
                    <a:lnTo>
                      <a:pt x="355" y="89"/>
                    </a:lnTo>
                    <a:lnTo>
                      <a:pt x="328" y="119"/>
                    </a:lnTo>
                    <a:lnTo>
                      <a:pt x="328" y="148"/>
                    </a:lnTo>
                    <a:lnTo>
                      <a:pt x="298" y="148"/>
                    </a:lnTo>
                    <a:lnTo>
                      <a:pt x="298" y="207"/>
                    </a:lnTo>
                    <a:lnTo>
                      <a:pt x="209" y="207"/>
                    </a:lnTo>
                    <a:lnTo>
                      <a:pt x="209" y="237"/>
                    </a:lnTo>
                    <a:lnTo>
                      <a:pt x="237" y="267"/>
                    </a:lnTo>
                    <a:lnTo>
                      <a:pt x="298" y="267"/>
                    </a:lnTo>
                    <a:lnTo>
                      <a:pt x="298" y="325"/>
                    </a:lnTo>
                    <a:lnTo>
                      <a:pt x="267" y="325"/>
                    </a:lnTo>
                    <a:lnTo>
                      <a:pt x="209" y="385"/>
                    </a:lnTo>
                    <a:lnTo>
                      <a:pt x="237" y="416"/>
                    </a:lnTo>
                    <a:lnTo>
                      <a:pt x="209" y="444"/>
                    </a:lnTo>
                    <a:lnTo>
                      <a:pt x="60" y="444"/>
                    </a:lnTo>
                    <a:lnTo>
                      <a:pt x="60" y="473"/>
                    </a:lnTo>
                    <a:lnTo>
                      <a:pt x="30" y="444"/>
                    </a:lnTo>
                    <a:lnTo>
                      <a:pt x="0" y="473"/>
                    </a:lnTo>
                    <a:lnTo>
                      <a:pt x="30" y="473"/>
                    </a:lnTo>
                    <a:lnTo>
                      <a:pt x="0" y="504"/>
                    </a:lnTo>
                    <a:lnTo>
                      <a:pt x="30" y="504"/>
                    </a:lnTo>
                    <a:lnTo>
                      <a:pt x="60" y="534"/>
                    </a:lnTo>
                    <a:lnTo>
                      <a:pt x="60" y="562"/>
                    </a:lnTo>
                    <a:lnTo>
                      <a:pt x="91" y="592"/>
                    </a:lnTo>
                    <a:lnTo>
                      <a:pt x="91" y="623"/>
                    </a:lnTo>
                    <a:lnTo>
                      <a:pt x="60" y="623"/>
                    </a:lnTo>
                    <a:lnTo>
                      <a:pt x="60" y="652"/>
                    </a:lnTo>
                    <a:lnTo>
                      <a:pt x="30" y="680"/>
                    </a:lnTo>
                    <a:lnTo>
                      <a:pt x="30" y="711"/>
                    </a:lnTo>
                    <a:lnTo>
                      <a:pt x="0" y="711"/>
                    </a:lnTo>
                    <a:lnTo>
                      <a:pt x="30" y="741"/>
                    </a:lnTo>
                    <a:lnTo>
                      <a:pt x="30" y="798"/>
                    </a:lnTo>
                  </a:path>
                </a:pathLst>
              </a:custGeom>
              <a:noFill/>
              <a:ln w="1588">
                <a:solidFill>
                  <a:srgbClr val="000000"/>
                </a:solidFill>
                <a:prstDash val="solid"/>
                <a:round/>
                <a:headEnd/>
                <a:tailEnd/>
              </a:ln>
            </p:spPr>
            <p:txBody>
              <a:bodyPr/>
              <a:lstStyle/>
              <a:p>
                <a:endParaRPr lang="en-GB"/>
              </a:p>
            </p:txBody>
          </p:sp>
          <p:sp>
            <p:nvSpPr>
              <p:cNvPr id="23951" name="Freeform 399"/>
              <p:cNvSpPr>
                <a:spLocks/>
              </p:cNvSpPr>
              <p:nvPr/>
            </p:nvSpPr>
            <p:spPr bwMode="auto">
              <a:xfrm>
                <a:off x="2894" y="2312"/>
                <a:ext cx="45" cy="30"/>
              </a:xfrm>
              <a:custGeom>
                <a:avLst/>
                <a:gdLst/>
                <a:ahLst/>
                <a:cxnLst>
                  <a:cxn ang="0">
                    <a:pos x="89" y="0"/>
                  </a:cxn>
                  <a:cxn ang="0">
                    <a:pos x="30" y="60"/>
                  </a:cxn>
                  <a:cxn ang="0">
                    <a:pos x="0" y="60"/>
                  </a:cxn>
                  <a:cxn ang="0">
                    <a:pos x="0" y="91"/>
                  </a:cxn>
                  <a:cxn ang="0">
                    <a:pos x="30" y="91"/>
                  </a:cxn>
                  <a:cxn ang="0">
                    <a:pos x="59" y="118"/>
                  </a:cxn>
                  <a:cxn ang="0">
                    <a:pos x="89" y="118"/>
                  </a:cxn>
                  <a:cxn ang="0">
                    <a:pos x="177" y="30"/>
                  </a:cxn>
                  <a:cxn ang="0">
                    <a:pos x="148" y="0"/>
                  </a:cxn>
                  <a:cxn ang="0">
                    <a:pos x="89" y="0"/>
                  </a:cxn>
                </a:cxnLst>
                <a:rect l="0" t="0" r="r" b="b"/>
                <a:pathLst>
                  <a:path w="177" h="118">
                    <a:moveTo>
                      <a:pt x="89" y="0"/>
                    </a:moveTo>
                    <a:lnTo>
                      <a:pt x="30" y="60"/>
                    </a:lnTo>
                    <a:lnTo>
                      <a:pt x="0" y="60"/>
                    </a:lnTo>
                    <a:lnTo>
                      <a:pt x="0" y="91"/>
                    </a:lnTo>
                    <a:lnTo>
                      <a:pt x="30" y="91"/>
                    </a:lnTo>
                    <a:lnTo>
                      <a:pt x="59" y="118"/>
                    </a:lnTo>
                    <a:lnTo>
                      <a:pt x="89" y="118"/>
                    </a:lnTo>
                    <a:lnTo>
                      <a:pt x="177" y="30"/>
                    </a:lnTo>
                    <a:lnTo>
                      <a:pt x="148" y="0"/>
                    </a:lnTo>
                    <a:lnTo>
                      <a:pt x="89" y="0"/>
                    </a:lnTo>
                  </a:path>
                </a:pathLst>
              </a:custGeom>
              <a:noFill/>
              <a:ln w="1588">
                <a:solidFill>
                  <a:srgbClr val="000000"/>
                </a:solidFill>
                <a:prstDash val="solid"/>
                <a:round/>
                <a:headEnd/>
                <a:tailEnd/>
              </a:ln>
            </p:spPr>
            <p:txBody>
              <a:bodyPr/>
              <a:lstStyle/>
              <a:p>
                <a:endParaRPr lang="en-GB"/>
              </a:p>
            </p:txBody>
          </p:sp>
          <p:sp>
            <p:nvSpPr>
              <p:cNvPr id="23952" name="Freeform 400"/>
              <p:cNvSpPr>
                <a:spLocks/>
              </p:cNvSpPr>
              <p:nvPr/>
            </p:nvSpPr>
            <p:spPr bwMode="auto">
              <a:xfrm>
                <a:off x="2857" y="2379"/>
                <a:ext cx="15" cy="7"/>
              </a:xfrm>
              <a:custGeom>
                <a:avLst/>
                <a:gdLst/>
                <a:ahLst/>
                <a:cxnLst>
                  <a:cxn ang="0">
                    <a:pos x="60" y="31"/>
                  </a:cxn>
                  <a:cxn ang="0">
                    <a:pos x="0" y="31"/>
                  </a:cxn>
                  <a:cxn ang="0">
                    <a:pos x="30" y="0"/>
                  </a:cxn>
                  <a:cxn ang="0">
                    <a:pos x="60" y="31"/>
                  </a:cxn>
                </a:cxnLst>
                <a:rect l="0" t="0" r="r" b="b"/>
                <a:pathLst>
                  <a:path w="60" h="31">
                    <a:moveTo>
                      <a:pt x="60" y="31"/>
                    </a:moveTo>
                    <a:lnTo>
                      <a:pt x="0" y="31"/>
                    </a:lnTo>
                    <a:lnTo>
                      <a:pt x="30" y="0"/>
                    </a:lnTo>
                    <a:lnTo>
                      <a:pt x="60" y="31"/>
                    </a:lnTo>
                  </a:path>
                </a:pathLst>
              </a:custGeom>
              <a:noFill/>
              <a:ln w="1588">
                <a:solidFill>
                  <a:srgbClr val="000000"/>
                </a:solidFill>
                <a:prstDash val="solid"/>
                <a:round/>
                <a:headEnd/>
                <a:tailEnd/>
              </a:ln>
            </p:spPr>
            <p:txBody>
              <a:bodyPr/>
              <a:lstStyle/>
              <a:p>
                <a:endParaRPr lang="en-GB"/>
              </a:p>
            </p:txBody>
          </p:sp>
          <p:sp>
            <p:nvSpPr>
              <p:cNvPr id="23953" name="Freeform 401"/>
              <p:cNvSpPr>
                <a:spLocks/>
              </p:cNvSpPr>
              <p:nvPr/>
            </p:nvSpPr>
            <p:spPr bwMode="auto">
              <a:xfrm>
                <a:off x="2946" y="2460"/>
                <a:ext cx="22" cy="52"/>
              </a:xfrm>
              <a:custGeom>
                <a:avLst/>
                <a:gdLst/>
                <a:ahLst/>
                <a:cxnLst>
                  <a:cxn ang="0">
                    <a:pos x="0" y="0"/>
                  </a:cxn>
                  <a:cxn ang="0">
                    <a:pos x="0" y="31"/>
                  </a:cxn>
                  <a:cxn ang="0">
                    <a:pos x="30" y="31"/>
                  </a:cxn>
                  <a:cxn ang="0">
                    <a:pos x="30" y="61"/>
                  </a:cxn>
                  <a:cxn ang="0">
                    <a:pos x="61" y="61"/>
                  </a:cxn>
                  <a:cxn ang="0">
                    <a:pos x="30" y="91"/>
                  </a:cxn>
                  <a:cxn ang="0">
                    <a:pos x="61" y="91"/>
                  </a:cxn>
                  <a:cxn ang="0">
                    <a:pos x="89" y="120"/>
                  </a:cxn>
                  <a:cxn ang="0">
                    <a:pos x="89" y="150"/>
                  </a:cxn>
                  <a:cxn ang="0">
                    <a:pos x="61" y="179"/>
                  </a:cxn>
                  <a:cxn ang="0">
                    <a:pos x="30" y="179"/>
                  </a:cxn>
                  <a:cxn ang="0">
                    <a:pos x="30" y="209"/>
                  </a:cxn>
                </a:cxnLst>
                <a:rect l="0" t="0" r="r" b="b"/>
                <a:pathLst>
                  <a:path w="89" h="209">
                    <a:moveTo>
                      <a:pt x="0" y="0"/>
                    </a:moveTo>
                    <a:lnTo>
                      <a:pt x="0" y="31"/>
                    </a:lnTo>
                    <a:lnTo>
                      <a:pt x="30" y="31"/>
                    </a:lnTo>
                    <a:lnTo>
                      <a:pt x="30" y="61"/>
                    </a:lnTo>
                    <a:lnTo>
                      <a:pt x="61" y="61"/>
                    </a:lnTo>
                    <a:lnTo>
                      <a:pt x="30" y="91"/>
                    </a:lnTo>
                    <a:lnTo>
                      <a:pt x="61" y="91"/>
                    </a:lnTo>
                    <a:lnTo>
                      <a:pt x="89" y="120"/>
                    </a:lnTo>
                    <a:lnTo>
                      <a:pt x="89" y="150"/>
                    </a:lnTo>
                    <a:lnTo>
                      <a:pt x="61" y="179"/>
                    </a:lnTo>
                    <a:lnTo>
                      <a:pt x="30" y="179"/>
                    </a:lnTo>
                    <a:lnTo>
                      <a:pt x="30" y="209"/>
                    </a:lnTo>
                  </a:path>
                </a:pathLst>
              </a:custGeom>
              <a:noFill/>
              <a:ln w="1588">
                <a:solidFill>
                  <a:srgbClr val="000000"/>
                </a:solidFill>
                <a:prstDash val="solid"/>
                <a:round/>
                <a:headEnd/>
                <a:tailEnd/>
              </a:ln>
            </p:spPr>
            <p:txBody>
              <a:bodyPr/>
              <a:lstStyle/>
              <a:p>
                <a:endParaRPr lang="en-GB"/>
              </a:p>
            </p:txBody>
          </p:sp>
          <p:sp>
            <p:nvSpPr>
              <p:cNvPr id="23954" name="Freeform 402"/>
              <p:cNvSpPr>
                <a:spLocks/>
              </p:cNvSpPr>
              <p:nvPr/>
            </p:nvSpPr>
            <p:spPr bwMode="auto">
              <a:xfrm>
                <a:off x="2924" y="2512"/>
                <a:ext cx="29" cy="52"/>
              </a:xfrm>
              <a:custGeom>
                <a:avLst/>
                <a:gdLst/>
                <a:ahLst/>
                <a:cxnLst>
                  <a:cxn ang="0">
                    <a:pos x="118" y="0"/>
                  </a:cxn>
                  <a:cxn ang="0">
                    <a:pos x="58" y="0"/>
                  </a:cxn>
                  <a:cxn ang="0">
                    <a:pos x="29" y="29"/>
                  </a:cxn>
                  <a:cxn ang="0">
                    <a:pos x="29" y="59"/>
                  </a:cxn>
                  <a:cxn ang="0">
                    <a:pos x="0" y="89"/>
                  </a:cxn>
                  <a:cxn ang="0">
                    <a:pos x="0" y="119"/>
                  </a:cxn>
                  <a:cxn ang="0">
                    <a:pos x="29" y="119"/>
                  </a:cxn>
                  <a:cxn ang="0">
                    <a:pos x="29" y="207"/>
                  </a:cxn>
                </a:cxnLst>
                <a:rect l="0" t="0" r="r" b="b"/>
                <a:pathLst>
                  <a:path w="118" h="207">
                    <a:moveTo>
                      <a:pt x="118" y="0"/>
                    </a:moveTo>
                    <a:lnTo>
                      <a:pt x="58" y="0"/>
                    </a:lnTo>
                    <a:lnTo>
                      <a:pt x="29" y="29"/>
                    </a:lnTo>
                    <a:lnTo>
                      <a:pt x="29" y="59"/>
                    </a:lnTo>
                    <a:lnTo>
                      <a:pt x="0" y="89"/>
                    </a:lnTo>
                    <a:lnTo>
                      <a:pt x="0" y="119"/>
                    </a:lnTo>
                    <a:lnTo>
                      <a:pt x="29" y="119"/>
                    </a:lnTo>
                    <a:lnTo>
                      <a:pt x="29" y="207"/>
                    </a:lnTo>
                  </a:path>
                </a:pathLst>
              </a:custGeom>
              <a:noFill/>
              <a:ln w="1588">
                <a:solidFill>
                  <a:srgbClr val="000000"/>
                </a:solidFill>
                <a:prstDash val="solid"/>
                <a:round/>
                <a:headEnd/>
                <a:tailEnd/>
              </a:ln>
            </p:spPr>
            <p:txBody>
              <a:bodyPr/>
              <a:lstStyle/>
              <a:p>
                <a:endParaRPr lang="en-GB"/>
              </a:p>
            </p:txBody>
          </p:sp>
          <p:sp>
            <p:nvSpPr>
              <p:cNvPr id="23955" name="Freeform 403"/>
              <p:cNvSpPr>
                <a:spLocks/>
              </p:cNvSpPr>
              <p:nvPr/>
            </p:nvSpPr>
            <p:spPr bwMode="auto">
              <a:xfrm>
                <a:off x="3954" y="1691"/>
                <a:ext cx="7" cy="7"/>
              </a:xfrm>
              <a:custGeom>
                <a:avLst/>
                <a:gdLst/>
                <a:ahLst/>
                <a:cxnLst>
                  <a:cxn ang="0">
                    <a:pos x="0" y="28"/>
                  </a:cxn>
                  <a:cxn ang="0">
                    <a:pos x="30" y="0"/>
                  </a:cxn>
                  <a:cxn ang="0">
                    <a:pos x="0" y="0"/>
                  </a:cxn>
                  <a:cxn ang="0">
                    <a:pos x="0" y="28"/>
                  </a:cxn>
                </a:cxnLst>
                <a:rect l="0" t="0" r="r" b="b"/>
                <a:pathLst>
                  <a:path w="30" h="28">
                    <a:moveTo>
                      <a:pt x="0" y="28"/>
                    </a:moveTo>
                    <a:lnTo>
                      <a:pt x="30" y="0"/>
                    </a:lnTo>
                    <a:lnTo>
                      <a:pt x="0" y="0"/>
                    </a:lnTo>
                    <a:lnTo>
                      <a:pt x="0" y="28"/>
                    </a:lnTo>
                  </a:path>
                </a:pathLst>
              </a:custGeom>
              <a:noFill/>
              <a:ln w="1588">
                <a:solidFill>
                  <a:srgbClr val="000000"/>
                </a:solidFill>
                <a:prstDash val="solid"/>
                <a:round/>
                <a:headEnd/>
                <a:tailEnd/>
              </a:ln>
            </p:spPr>
            <p:txBody>
              <a:bodyPr/>
              <a:lstStyle/>
              <a:p>
                <a:endParaRPr lang="en-GB"/>
              </a:p>
            </p:txBody>
          </p:sp>
          <p:sp>
            <p:nvSpPr>
              <p:cNvPr id="23956" name="Freeform 404"/>
              <p:cNvSpPr>
                <a:spLocks/>
              </p:cNvSpPr>
              <p:nvPr/>
            </p:nvSpPr>
            <p:spPr bwMode="auto">
              <a:xfrm>
                <a:off x="3784" y="1691"/>
                <a:ext cx="36" cy="22"/>
              </a:xfrm>
              <a:custGeom>
                <a:avLst/>
                <a:gdLst/>
                <a:ahLst/>
                <a:cxnLst>
                  <a:cxn ang="0">
                    <a:pos x="89" y="88"/>
                  </a:cxn>
                  <a:cxn ang="0">
                    <a:pos x="28" y="88"/>
                  </a:cxn>
                  <a:cxn ang="0">
                    <a:pos x="28" y="59"/>
                  </a:cxn>
                  <a:cxn ang="0">
                    <a:pos x="0" y="28"/>
                  </a:cxn>
                  <a:cxn ang="0">
                    <a:pos x="28" y="28"/>
                  </a:cxn>
                  <a:cxn ang="0">
                    <a:pos x="58" y="59"/>
                  </a:cxn>
                  <a:cxn ang="0">
                    <a:pos x="58" y="0"/>
                  </a:cxn>
                  <a:cxn ang="0">
                    <a:pos x="118" y="0"/>
                  </a:cxn>
                  <a:cxn ang="0">
                    <a:pos x="146" y="28"/>
                  </a:cxn>
                  <a:cxn ang="0">
                    <a:pos x="146" y="59"/>
                  </a:cxn>
                  <a:cxn ang="0">
                    <a:pos x="118" y="59"/>
                  </a:cxn>
                  <a:cxn ang="0">
                    <a:pos x="118" y="28"/>
                  </a:cxn>
                  <a:cxn ang="0">
                    <a:pos x="89" y="28"/>
                  </a:cxn>
                  <a:cxn ang="0">
                    <a:pos x="89" y="88"/>
                  </a:cxn>
                </a:cxnLst>
                <a:rect l="0" t="0" r="r" b="b"/>
                <a:pathLst>
                  <a:path w="146" h="88">
                    <a:moveTo>
                      <a:pt x="89" y="88"/>
                    </a:moveTo>
                    <a:lnTo>
                      <a:pt x="28" y="88"/>
                    </a:lnTo>
                    <a:lnTo>
                      <a:pt x="28" y="59"/>
                    </a:lnTo>
                    <a:lnTo>
                      <a:pt x="0" y="28"/>
                    </a:lnTo>
                    <a:lnTo>
                      <a:pt x="28" y="28"/>
                    </a:lnTo>
                    <a:lnTo>
                      <a:pt x="58" y="59"/>
                    </a:lnTo>
                    <a:lnTo>
                      <a:pt x="58" y="0"/>
                    </a:lnTo>
                    <a:lnTo>
                      <a:pt x="118" y="0"/>
                    </a:lnTo>
                    <a:lnTo>
                      <a:pt x="146" y="28"/>
                    </a:lnTo>
                    <a:lnTo>
                      <a:pt x="146" y="59"/>
                    </a:lnTo>
                    <a:lnTo>
                      <a:pt x="118" y="59"/>
                    </a:lnTo>
                    <a:lnTo>
                      <a:pt x="118" y="28"/>
                    </a:lnTo>
                    <a:lnTo>
                      <a:pt x="89" y="28"/>
                    </a:lnTo>
                    <a:lnTo>
                      <a:pt x="89" y="88"/>
                    </a:lnTo>
                  </a:path>
                </a:pathLst>
              </a:custGeom>
              <a:noFill/>
              <a:ln w="1588">
                <a:solidFill>
                  <a:srgbClr val="000000"/>
                </a:solidFill>
                <a:prstDash val="solid"/>
                <a:round/>
                <a:headEnd/>
                <a:tailEnd/>
              </a:ln>
            </p:spPr>
            <p:txBody>
              <a:bodyPr/>
              <a:lstStyle/>
              <a:p>
                <a:endParaRPr lang="en-GB"/>
              </a:p>
            </p:txBody>
          </p:sp>
          <p:sp>
            <p:nvSpPr>
              <p:cNvPr id="23957" name="Freeform 405"/>
              <p:cNvSpPr>
                <a:spLocks/>
              </p:cNvSpPr>
              <p:nvPr/>
            </p:nvSpPr>
            <p:spPr bwMode="auto">
              <a:xfrm>
                <a:off x="3806" y="1713"/>
                <a:ext cx="14" cy="7"/>
              </a:xfrm>
              <a:custGeom>
                <a:avLst/>
                <a:gdLst/>
                <a:ahLst/>
                <a:cxnLst>
                  <a:cxn ang="0">
                    <a:pos x="0" y="0"/>
                  </a:cxn>
                  <a:cxn ang="0">
                    <a:pos x="57" y="0"/>
                  </a:cxn>
                  <a:cxn ang="0">
                    <a:pos x="57" y="30"/>
                  </a:cxn>
                  <a:cxn ang="0">
                    <a:pos x="29" y="30"/>
                  </a:cxn>
                  <a:cxn ang="0">
                    <a:pos x="0" y="0"/>
                  </a:cxn>
                </a:cxnLst>
                <a:rect l="0" t="0" r="r" b="b"/>
                <a:pathLst>
                  <a:path w="57" h="30">
                    <a:moveTo>
                      <a:pt x="0" y="0"/>
                    </a:moveTo>
                    <a:lnTo>
                      <a:pt x="57" y="0"/>
                    </a:lnTo>
                    <a:lnTo>
                      <a:pt x="57" y="30"/>
                    </a:lnTo>
                    <a:lnTo>
                      <a:pt x="29" y="30"/>
                    </a:lnTo>
                    <a:lnTo>
                      <a:pt x="0" y="0"/>
                    </a:lnTo>
                  </a:path>
                </a:pathLst>
              </a:custGeom>
              <a:noFill/>
              <a:ln w="1588">
                <a:solidFill>
                  <a:srgbClr val="000000"/>
                </a:solidFill>
                <a:prstDash val="solid"/>
                <a:round/>
                <a:headEnd/>
                <a:tailEnd/>
              </a:ln>
            </p:spPr>
            <p:txBody>
              <a:bodyPr/>
              <a:lstStyle/>
              <a:p>
                <a:endParaRPr lang="en-GB"/>
              </a:p>
            </p:txBody>
          </p:sp>
        </p:grpSp>
        <p:sp>
          <p:nvSpPr>
            <p:cNvPr id="23958" name="Freeform 406"/>
            <p:cNvSpPr>
              <a:spLocks/>
            </p:cNvSpPr>
            <p:nvPr/>
          </p:nvSpPr>
          <p:spPr bwMode="auto">
            <a:xfrm>
              <a:off x="3939" y="1794"/>
              <a:ext cx="59" cy="30"/>
            </a:xfrm>
            <a:custGeom>
              <a:avLst/>
              <a:gdLst/>
              <a:ahLst/>
              <a:cxnLst>
                <a:cxn ang="0">
                  <a:pos x="0" y="30"/>
                </a:cxn>
                <a:cxn ang="0">
                  <a:pos x="90" y="30"/>
                </a:cxn>
                <a:cxn ang="0">
                  <a:pos x="118" y="0"/>
                </a:cxn>
                <a:cxn ang="0">
                  <a:pos x="148" y="0"/>
                </a:cxn>
                <a:cxn ang="0">
                  <a:pos x="178" y="30"/>
                </a:cxn>
                <a:cxn ang="0">
                  <a:pos x="209" y="30"/>
                </a:cxn>
                <a:cxn ang="0">
                  <a:pos x="237" y="60"/>
                </a:cxn>
                <a:cxn ang="0">
                  <a:pos x="209" y="89"/>
                </a:cxn>
                <a:cxn ang="0">
                  <a:pos x="178" y="89"/>
                </a:cxn>
                <a:cxn ang="0">
                  <a:pos x="148" y="119"/>
                </a:cxn>
                <a:cxn ang="0">
                  <a:pos x="118" y="119"/>
                </a:cxn>
                <a:cxn ang="0">
                  <a:pos x="90" y="89"/>
                </a:cxn>
                <a:cxn ang="0">
                  <a:pos x="90" y="60"/>
                </a:cxn>
                <a:cxn ang="0">
                  <a:pos x="30" y="60"/>
                </a:cxn>
                <a:cxn ang="0">
                  <a:pos x="0" y="30"/>
                </a:cxn>
              </a:cxnLst>
              <a:rect l="0" t="0" r="r" b="b"/>
              <a:pathLst>
                <a:path w="237" h="119">
                  <a:moveTo>
                    <a:pt x="0" y="30"/>
                  </a:moveTo>
                  <a:lnTo>
                    <a:pt x="90" y="30"/>
                  </a:lnTo>
                  <a:lnTo>
                    <a:pt x="118" y="0"/>
                  </a:lnTo>
                  <a:lnTo>
                    <a:pt x="148" y="0"/>
                  </a:lnTo>
                  <a:lnTo>
                    <a:pt x="178" y="30"/>
                  </a:lnTo>
                  <a:lnTo>
                    <a:pt x="209" y="30"/>
                  </a:lnTo>
                  <a:lnTo>
                    <a:pt x="237" y="60"/>
                  </a:lnTo>
                  <a:lnTo>
                    <a:pt x="209" y="89"/>
                  </a:lnTo>
                  <a:lnTo>
                    <a:pt x="178" y="89"/>
                  </a:lnTo>
                  <a:lnTo>
                    <a:pt x="148" y="119"/>
                  </a:lnTo>
                  <a:lnTo>
                    <a:pt x="118" y="119"/>
                  </a:lnTo>
                  <a:lnTo>
                    <a:pt x="90" y="89"/>
                  </a:lnTo>
                  <a:lnTo>
                    <a:pt x="90" y="60"/>
                  </a:lnTo>
                  <a:lnTo>
                    <a:pt x="30" y="60"/>
                  </a:lnTo>
                  <a:lnTo>
                    <a:pt x="0" y="30"/>
                  </a:lnTo>
                </a:path>
              </a:pathLst>
            </a:custGeom>
            <a:noFill/>
            <a:ln w="1588">
              <a:solidFill>
                <a:srgbClr val="000000"/>
              </a:solidFill>
              <a:prstDash val="solid"/>
              <a:round/>
              <a:headEnd/>
              <a:tailEnd/>
            </a:ln>
          </p:spPr>
          <p:txBody>
            <a:bodyPr/>
            <a:lstStyle/>
            <a:p>
              <a:endParaRPr lang="en-GB"/>
            </a:p>
          </p:txBody>
        </p:sp>
        <p:sp>
          <p:nvSpPr>
            <p:cNvPr id="23959" name="Freeform 407"/>
            <p:cNvSpPr>
              <a:spLocks/>
            </p:cNvSpPr>
            <p:nvPr/>
          </p:nvSpPr>
          <p:spPr bwMode="auto">
            <a:xfrm>
              <a:off x="3694" y="1765"/>
              <a:ext cx="8" cy="7"/>
            </a:xfrm>
            <a:custGeom>
              <a:avLst/>
              <a:gdLst/>
              <a:ahLst/>
              <a:cxnLst>
                <a:cxn ang="0">
                  <a:pos x="29" y="30"/>
                </a:cxn>
                <a:cxn ang="0">
                  <a:pos x="0" y="30"/>
                </a:cxn>
                <a:cxn ang="0">
                  <a:pos x="0" y="0"/>
                </a:cxn>
                <a:cxn ang="0">
                  <a:pos x="29" y="30"/>
                </a:cxn>
              </a:cxnLst>
              <a:rect l="0" t="0" r="r" b="b"/>
              <a:pathLst>
                <a:path w="29" h="30">
                  <a:moveTo>
                    <a:pt x="29" y="30"/>
                  </a:moveTo>
                  <a:lnTo>
                    <a:pt x="0" y="30"/>
                  </a:lnTo>
                  <a:lnTo>
                    <a:pt x="0" y="0"/>
                  </a:lnTo>
                  <a:lnTo>
                    <a:pt x="29" y="30"/>
                  </a:lnTo>
                </a:path>
              </a:pathLst>
            </a:custGeom>
            <a:noFill/>
            <a:ln w="1588">
              <a:solidFill>
                <a:srgbClr val="000000"/>
              </a:solidFill>
              <a:prstDash val="solid"/>
              <a:round/>
              <a:headEnd/>
              <a:tailEnd/>
            </a:ln>
          </p:spPr>
          <p:txBody>
            <a:bodyPr/>
            <a:lstStyle/>
            <a:p>
              <a:endParaRPr lang="en-GB"/>
            </a:p>
          </p:txBody>
        </p:sp>
        <p:sp>
          <p:nvSpPr>
            <p:cNvPr id="23960" name="Freeform 408"/>
            <p:cNvSpPr>
              <a:spLocks/>
            </p:cNvSpPr>
            <p:nvPr/>
          </p:nvSpPr>
          <p:spPr bwMode="auto">
            <a:xfrm>
              <a:off x="3702" y="1883"/>
              <a:ext cx="59" cy="81"/>
            </a:xfrm>
            <a:custGeom>
              <a:avLst/>
              <a:gdLst/>
              <a:ahLst/>
              <a:cxnLst>
                <a:cxn ang="0">
                  <a:pos x="209" y="0"/>
                </a:cxn>
                <a:cxn ang="0">
                  <a:pos x="236" y="0"/>
                </a:cxn>
                <a:cxn ang="0">
                  <a:pos x="236" y="31"/>
                </a:cxn>
                <a:cxn ang="0">
                  <a:pos x="178" y="89"/>
                </a:cxn>
                <a:cxn ang="0">
                  <a:pos x="178" y="149"/>
                </a:cxn>
                <a:cxn ang="0">
                  <a:pos x="209" y="149"/>
                </a:cxn>
                <a:cxn ang="0">
                  <a:pos x="178" y="179"/>
                </a:cxn>
                <a:cxn ang="0">
                  <a:pos x="178" y="207"/>
                </a:cxn>
                <a:cxn ang="0">
                  <a:pos x="148" y="238"/>
                </a:cxn>
                <a:cxn ang="0">
                  <a:pos x="118" y="238"/>
                </a:cxn>
                <a:cxn ang="0">
                  <a:pos x="89" y="268"/>
                </a:cxn>
                <a:cxn ang="0">
                  <a:pos x="89" y="298"/>
                </a:cxn>
                <a:cxn ang="0">
                  <a:pos x="59" y="326"/>
                </a:cxn>
                <a:cxn ang="0">
                  <a:pos x="29" y="326"/>
                </a:cxn>
                <a:cxn ang="0">
                  <a:pos x="29" y="298"/>
                </a:cxn>
                <a:cxn ang="0">
                  <a:pos x="59" y="268"/>
                </a:cxn>
                <a:cxn ang="0">
                  <a:pos x="29" y="268"/>
                </a:cxn>
                <a:cxn ang="0">
                  <a:pos x="29" y="179"/>
                </a:cxn>
                <a:cxn ang="0">
                  <a:pos x="0" y="149"/>
                </a:cxn>
                <a:cxn ang="0">
                  <a:pos x="148" y="0"/>
                </a:cxn>
                <a:cxn ang="0">
                  <a:pos x="178" y="31"/>
                </a:cxn>
                <a:cxn ang="0">
                  <a:pos x="209" y="0"/>
                </a:cxn>
              </a:cxnLst>
              <a:rect l="0" t="0" r="r" b="b"/>
              <a:pathLst>
                <a:path w="236" h="326">
                  <a:moveTo>
                    <a:pt x="209" y="0"/>
                  </a:moveTo>
                  <a:lnTo>
                    <a:pt x="236" y="0"/>
                  </a:lnTo>
                  <a:lnTo>
                    <a:pt x="236" y="31"/>
                  </a:lnTo>
                  <a:lnTo>
                    <a:pt x="178" y="89"/>
                  </a:lnTo>
                  <a:lnTo>
                    <a:pt x="178" y="149"/>
                  </a:lnTo>
                  <a:lnTo>
                    <a:pt x="209" y="149"/>
                  </a:lnTo>
                  <a:lnTo>
                    <a:pt x="178" y="179"/>
                  </a:lnTo>
                  <a:lnTo>
                    <a:pt x="178" y="207"/>
                  </a:lnTo>
                  <a:lnTo>
                    <a:pt x="148" y="238"/>
                  </a:lnTo>
                  <a:lnTo>
                    <a:pt x="118" y="238"/>
                  </a:lnTo>
                  <a:lnTo>
                    <a:pt x="89" y="268"/>
                  </a:lnTo>
                  <a:lnTo>
                    <a:pt x="89" y="298"/>
                  </a:lnTo>
                  <a:lnTo>
                    <a:pt x="59" y="326"/>
                  </a:lnTo>
                  <a:lnTo>
                    <a:pt x="29" y="326"/>
                  </a:lnTo>
                  <a:lnTo>
                    <a:pt x="29" y="298"/>
                  </a:lnTo>
                  <a:lnTo>
                    <a:pt x="59" y="268"/>
                  </a:lnTo>
                  <a:lnTo>
                    <a:pt x="29" y="268"/>
                  </a:lnTo>
                  <a:lnTo>
                    <a:pt x="29" y="179"/>
                  </a:lnTo>
                  <a:lnTo>
                    <a:pt x="0" y="149"/>
                  </a:lnTo>
                  <a:lnTo>
                    <a:pt x="148" y="0"/>
                  </a:lnTo>
                  <a:lnTo>
                    <a:pt x="178" y="31"/>
                  </a:lnTo>
                  <a:lnTo>
                    <a:pt x="209" y="0"/>
                  </a:lnTo>
                </a:path>
              </a:pathLst>
            </a:custGeom>
            <a:noFill/>
            <a:ln w="1588">
              <a:solidFill>
                <a:srgbClr val="000000"/>
              </a:solidFill>
              <a:prstDash val="solid"/>
              <a:round/>
              <a:headEnd/>
              <a:tailEnd/>
            </a:ln>
          </p:spPr>
          <p:txBody>
            <a:bodyPr/>
            <a:lstStyle/>
            <a:p>
              <a:endParaRPr lang="en-GB"/>
            </a:p>
          </p:txBody>
        </p:sp>
        <p:sp>
          <p:nvSpPr>
            <p:cNvPr id="23961" name="Freeform 409"/>
            <p:cNvSpPr>
              <a:spLocks/>
            </p:cNvSpPr>
            <p:nvPr/>
          </p:nvSpPr>
          <p:spPr bwMode="auto">
            <a:xfrm>
              <a:off x="3606" y="1928"/>
              <a:ext cx="36" cy="88"/>
            </a:xfrm>
            <a:custGeom>
              <a:avLst/>
              <a:gdLst/>
              <a:ahLst/>
              <a:cxnLst>
                <a:cxn ang="0">
                  <a:pos x="148" y="0"/>
                </a:cxn>
                <a:cxn ang="0">
                  <a:pos x="148" y="59"/>
                </a:cxn>
                <a:cxn ang="0">
                  <a:pos x="119" y="89"/>
                </a:cxn>
                <a:cxn ang="0">
                  <a:pos x="119" y="119"/>
                </a:cxn>
                <a:cxn ang="0">
                  <a:pos x="89" y="147"/>
                </a:cxn>
                <a:cxn ang="0">
                  <a:pos x="89" y="177"/>
                </a:cxn>
                <a:cxn ang="0">
                  <a:pos x="59" y="237"/>
                </a:cxn>
                <a:cxn ang="0">
                  <a:pos x="59" y="266"/>
                </a:cxn>
                <a:cxn ang="0">
                  <a:pos x="28" y="295"/>
                </a:cxn>
                <a:cxn ang="0">
                  <a:pos x="28" y="325"/>
                </a:cxn>
                <a:cxn ang="0">
                  <a:pos x="0" y="355"/>
                </a:cxn>
                <a:cxn ang="0">
                  <a:pos x="0" y="237"/>
                </a:cxn>
                <a:cxn ang="0">
                  <a:pos x="28" y="207"/>
                </a:cxn>
                <a:cxn ang="0">
                  <a:pos x="59" y="147"/>
                </a:cxn>
                <a:cxn ang="0">
                  <a:pos x="89" y="119"/>
                </a:cxn>
                <a:cxn ang="0">
                  <a:pos x="119" y="59"/>
                </a:cxn>
                <a:cxn ang="0">
                  <a:pos x="119" y="28"/>
                </a:cxn>
                <a:cxn ang="0">
                  <a:pos x="148" y="0"/>
                </a:cxn>
              </a:cxnLst>
              <a:rect l="0" t="0" r="r" b="b"/>
              <a:pathLst>
                <a:path w="148" h="355">
                  <a:moveTo>
                    <a:pt x="148" y="0"/>
                  </a:moveTo>
                  <a:lnTo>
                    <a:pt x="148" y="59"/>
                  </a:lnTo>
                  <a:lnTo>
                    <a:pt x="119" y="89"/>
                  </a:lnTo>
                  <a:lnTo>
                    <a:pt x="119" y="119"/>
                  </a:lnTo>
                  <a:lnTo>
                    <a:pt x="89" y="147"/>
                  </a:lnTo>
                  <a:lnTo>
                    <a:pt x="89" y="177"/>
                  </a:lnTo>
                  <a:lnTo>
                    <a:pt x="59" y="237"/>
                  </a:lnTo>
                  <a:lnTo>
                    <a:pt x="59" y="266"/>
                  </a:lnTo>
                  <a:lnTo>
                    <a:pt x="28" y="295"/>
                  </a:lnTo>
                  <a:lnTo>
                    <a:pt x="28" y="325"/>
                  </a:lnTo>
                  <a:lnTo>
                    <a:pt x="0" y="355"/>
                  </a:lnTo>
                  <a:lnTo>
                    <a:pt x="0" y="237"/>
                  </a:lnTo>
                  <a:lnTo>
                    <a:pt x="28" y="207"/>
                  </a:lnTo>
                  <a:lnTo>
                    <a:pt x="59" y="147"/>
                  </a:lnTo>
                  <a:lnTo>
                    <a:pt x="89" y="119"/>
                  </a:lnTo>
                  <a:lnTo>
                    <a:pt x="119" y="59"/>
                  </a:lnTo>
                  <a:lnTo>
                    <a:pt x="119" y="28"/>
                  </a:lnTo>
                  <a:lnTo>
                    <a:pt x="148" y="0"/>
                  </a:lnTo>
                </a:path>
              </a:pathLst>
            </a:custGeom>
            <a:noFill/>
            <a:ln w="1588">
              <a:solidFill>
                <a:srgbClr val="000000"/>
              </a:solidFill>
              <a:prstDash val="solid"/>
              <a:round/>
              <a:headEnd/>
              <a:tailEnd/>
            </a:ln>
          </p:spPr>
          <p:txBody>
            <a:bodyPr/>
            <a:lstStyle/>
            <a:p>
              <a:endParaRPr lang="en-GB"/>
            </a:p>
          </p:txBody>
        </p:sp>
        <p:sp>
          <p:nvSpPr>
            <p:cNvPr id="23962" name="Freeform 410"/>
            <p:cNvSpPr>
              <a:spLocks/>
            </p:cNvSpPr>
            <p:nvPr/>
          </p:nvSpPr>
          <p:spPr bwMode="auto">
            <a:xfrm>
              <a:off x="3887" y="1994"/>
              <a:ext cx="7" cy="7"/>
            </a:xfrm>
            <a:custGeom>
              <a:avLst/>
              <a:gdLst/>
              <a:ahLst/>
              <a:cxnLst>
                <a:cxn ang="0">
                  <a:pos x="0" y="0"/>
                </a:cxn>
                <a:cxn ang="0">
                  <a:pos x="30" y="0"/>
                </a:cxn>
                <a:cxn ang="0">
                  <a:pos x="30" y="29"/>
                </a:cxn>
                <a:cxn ang="0">
                  <a:pos x="0" y="0"/>
                </a:cxn>
              </a:cxnLst>
              <a:rect l="0" t="0" r="r" b="b"/>
              <a:pathLst>
                <a:path w="30" h="29">
                  <a:moveTo>
                    <a:pt x="0" y="0"/>
                  </a:moveTo>
                  <a:lnTo>
                    <a:pt x="30" y="0"/>
                  </a:lnTo>
                  <a:lnTo>
                    <a:pt x="30" y="29"/>
                  </a:lnTo>
                  <a:lnTo>
                    <a:pt x="0" y="0"/>
                  </a:lnTo>
                </a:path>
              </a:pathLst>
            </a:custGeom>
            <a:noFill/>
            <a:ln w="1588">
              <a:solidFill>
                <a:srgbClr val="000000"/>
              </a:solidFill>
              <a:prstDash val="solid"/>
              <a:round/>
              <a:headEnd/>
              <a:tailEnd/>
            </a:ln>
          </p:spPr>
          <p:txBody>
            <a:bodyPr/>
            <a:lstStyle/>
            <a:p>
              <a:endParaRPr lang="en-GB"/>
            </a:p>
          </p:txBody>
        </p:sp>
        <p:sp>
          <p:nvSpPr>
            <p:cNvPr id="23963" name="Freeform 411"/>
            <p:cNvSpPr>
              <a:spLocks/>
            </p:cNvSpPr>
            <p:nvPr/>
          </p:nvSpPr>
          <p:spPr bwMode="auto">
            <a:xfrm>
              <a:off x="3887" y="1994"/>
              <a:ext cx="7" cy="37"/>
            </a:xfrm>
            <a:custGeom>
              <a:avLst/>
              <a:gdLst/>
              <a:ahLst/>
              <a:cxnLst>
                <a:cxn ang="0">
                  <a:pos x="0" y="0"/>
                </a:cxn>
                <a:cxn ang="0">
                  <a:pos x="0" y="89"/>
                </a:cxn>
                <a:cxn ang="0">
                  <a:pos x="30" y="118"/>
                </a:cxn>
                <a:cxn ang="0">
                  <a:pos x="30" y="148"/>
                </a:cxn>
              </a:cxnLst>
              <a:rect l="0" t="0" r="r" b="b"/>
              <a:pathLst>
                <a:path w="30" h="148">
                  <a:moveTo>
                    <a:pt x="0" y="0"/>
                  </a:moveTo>
                  <a:lnTo>
                    <a:pt x="0" y="89"/>
                  </a:lnTo>
                  <a:lnTo>
                    <a:pt x="30" y="118"/>
                  </a:lnTo>
                  <a:lnTo>
                    <a:pt x="30" y="148"/>
                  </a:lnTo>
                </a:path>
              </a:pathLst>
            </a:custGeom>
            <a:noFill/>
            <a:ln w="1588">
              <a:solidFill>
                <a:srgbClr val="000000"/>
              </a:solidFill>
              <a:prstDash val="solid"/>
              <a:round/>
              <a:headEnd/>
              <a:tailEnd/>
            </a:ln>
          </p:spPr>
          <p:txBody>
            <a:bodyPr/>
            <a:lstStyle/>
            <a:p>
              <a:endParaRPr lang="en-GB"/>
            </a:p>
          </p:txBody>
        </p:sp>
        <p:sp>
          <p:nvSpPr>
            <p:cNvPr id="23964" name="Freeform 412"/>
            <p:cNvSpPr>
              <a:spLocks/>
            </p:cNvSpPr>
            <p:nvPr/>
          </p:nvSpPr>
          <p:spPr bwMode="auto">
            <a:xfrm>
              <a:off x="3242" y="1750"/>
              <a:ext cx="38" cy="44"/>
            </a:xfrm>
            <a:custGeom>
              <a:avLst/>
              <a:gdLst/>
              <a:ahLst/>
              <a:cxnLst>
                <a:cxn ang="0">
                  <a:pos x="150" y="177"/>
                </a:cxn>
                <a:cxn ang="0">
                  <a:pos x="150" y="148"/>
                </a:cxn>
                <a:cxn ang="0">
                  <a:pos x="119" y="148"/>
                </a:cxn>
                <a:cxn ang="0">
                  <a:pos x="89" y="119"/>
                </a:cxn>
                <a:cxn ang="0">
                  <a:pos x="61" y="119"/>
                </a:cxn>
                <a:cxn ang="0">
                  <a:pos x="31" y="89"/>
                </a:cxn>
                <a:cxn ang="0">
                  <a:pos x="31" y="29"/>
                </a:cxn>
                <a:cxn ang="0">
                  <a:pos x="0" y="29"/>
                </a:cxn>
                <a:cxn ang="0">
                  <a:pos x="0" y="0"/>
                </a:cxn>
              </a:cxnLst>
              <a:rect l="0" t="0" r="r" b="b"/>
              <a:pathLst>
                <a:path w="150" h="177">
                  <a:moveTo>
                    <a:pt x="150" y="177"/>
                  </a:moveTo>
                  <a:lnTo>
                    <a:pt x="150" y="148"/>
                  </a:lnTo>
                  <a:lnTo>
                    <a:pt x="119" y="148"/>
                  </a:lnTo>
                  <a:lnTo>
                    <a:pt x="89" y="119"/>
                  </a:lnTo>
                  <a:lnTo>
                    <a:pt x="61" y="119"/>
                  </a:lnTo>
                  <a:lnTo>
                    <a:pt x="31" y="89"/>
                  </a:lnTo>
                  <a:lnTo>
                    <a:pt x="31" y="29"/>
                  </a:lnTo>
                  <a:lnTo>
                    <a:pt x="0" y="29"/>
                  </a:lnTo>
                  <a:lnTo>
                    <a:pt x="0" y="0"/>
                  </a:lnTo>
                </a:path>
              </a:pathLst>
            </a:custGeom>
            <a:noFill/>
            <a:ln w="1588">
              <a:solidFill>
                <a:srgbClr val="000000"/>
              </a:solidFill>
              <a:prstDash val="solid"/>
              <a:round/>
              <a:headEnd/>
              <a:tailEnd/>
            </a:ln>
          </p:spPr>
          <p:txBody>
            <a:bodyPr/>
            <a:lstStyle/>
            <a:p>
              <a:endParaRPr lang="en-GB"/>
            </a:p>
          </p:txBody>
        </p:sp>
        <p:sp>
          <p:nvSpPr>
            <p:cNvPr id="23965" name="Freeform 413"/>
            <p:cNvSpPr>
              <a:spLocks/>
            </p:cNvSpPr>
            <p:nvPr/>
          </p:nvSpPr>
          <p:spPr bwMode="auto">
            <a:xfrm>
              <a:off x="3272" y="1794"/>
              <a:ext cx="30" cy="59"/>
            </a:xfrm>
            <a:custGeom>
              <a:avLst/>
              <a:gdLst/>
              <a:ahLst/>
              <a:cxnLst>
                <a:cxn ang="0">
                  <a:pos x="31" y="0"/>
                </a:cxn>
                <a:cxn ang="0">
                  <a:pos x="0" y="30"/>
                </a:cxn>
                <a:cxn ang="0">
                  <a:pos x="31" y="60"/>
                </a:cxn>
                <a:cxn ang="0">
                  <a:pos x="31" y="119"/>
                </a:cxn>
                <a:cxn ang="0">
                  <a:pos x="61" y="148"/>
                </a:cxn>
                <a:cxn ang="0">
                  <a:pos x="61" y="207"/>
                </a:cxn>
                <a:cxn ang="0">
                  <a:pos x="88" y="237"/>
                </a:cxn>
                <a:cxn ang="0">
                  <a:pos x="119" y="237"/>
                </a:cxn>
              </a:cxnLst>
              <a:rect l="0" t="0" r="r" b="b"/>
              <a:pathLst>
                <a:path w="119" h="237">
                  <a:moveTo>
                    <a:pt x="31" y="0"/>
                  </a:moveTo>
                  <a:lnTo>
                    <a:pt x="0" y="30"/>
                  </a:lnTo>
                  <a:lnTo>
                    <a:pt x="31" y="60"/>
                  </a:lnTo>
                  <a:lnTo>
                    <a:pt x="31" y="119"/>
                  </a:lnTo>
                  <a:lnTo>
                    <a:pt x="61" y="148"/>
                  </a:lnTo>
                  <a:lnTo>
                    <a:pt x="61" y="207"/>
                  </a:lnTo>
                  <a:lnTo>
                    <a:pt x="88" y="237"/>
                  </a:lnTo>
                  <a:lnTo>
                    <a:pt x="119" y="237"/>
                  </a:lnTo>
                </a:path>
              </a:pathLst>
            </a:custGeom>
            <a:noFill/>
            <a:ln w="1588">
              <a:solidFill>
                <a:srgbClr val="000000"/>
              </a:solidFill>
              <a:prstDash val="solid"/>
              <a:round/>
              <a:headEnd/>
              <a:tailEnd/>
            </a:ln>
          </p:spPr>
          <p:txBody>
            <a:bodyPr/>
            <a:lstStyle/>
            <a:p>
              <a:endParaRPr lang="en-GB"/>
            </a:p>
          </p:txBody>
        </p:sp>
        <p:sp>
          <p:nvSpPr>
            <p:cNvPr id="23966" name="Freeform 414"/>
            <p:cNvSpPr>
              <a:spLocks/>
            </p:cNvSpPr>
            <p:nvPr/>
          </p:nvSpPr>
          <p:spPr bwMode="auto">
            <a:xfrm>
              <a:off x="3302" y="1846"/>
              <a:ext cx="7" cy="7"/>
            </a:xfrm>
            <a:custGeom>
              <a:avLst/>
              <a:gdLst/>
              <a:ahLst/>
              <a:cxnLst>
                <a:cxn ang="0">
                  <a:pos x="0" y="30"/>
                </a:cxn>
                <a:cxn ang="0">
                  <a:pos x="0" y="0"/>
                </a:cxn>
                <a:cxn ang="0">
                  <a:pos x="30" y="0"/>
                </a:cxn>
                <a:cxn ang="0">
                  <a:pos x="0" y="30"/>
                </a:cxn>
              </a:cxnLst>
              <a:rect l="0" t="0" r="r" b="b"/>
              <a:pathLst>
                <a:path w="30" h="30">
                  <a:moveTo>
                    <a:pt x="0" y="30"/>
                  </a:moveTo>
                  <a:lnTo>
                    <a:pt x="0" y="0"/>
                  </a:lnTo>
                  <a:lnTo>
                    <a:pt x="30" y="0"/>
                  </a:lnTo>
                  <a:lnTo>
                    <a:pt x="0" y="30"/>
                  </a:lnTo>
                </a:path>
              </a:pathLst>
            </a:custGeom>
            <a:noFill/>
            <a:ln w="1588">
              <a:solidFill>
                <a:srgbClr val="000000"/>
              </a:solidFill>
              <a:prstDash val="solid"/>
              <a:round/>
              <a:headEnd/>
              <a:tailEnd/>
            </a:ln>
          </p:spPr>
          <p:txBody>
            <a:bodyPr/>
            <a:lstStyle/>
            <a:p>
              <a:endParaRPr lang="en-GB"/>
            </a:p>
          </p:txBody>
        </p:sp>
        <p:sp>
          <p:nvSpPr>
            <p:cNvPr id="23967" name="Freeform 415"/>
            <p:cNvSpPr>
              <a:spLocks/>
            </p:cNvSpPr>
            <p:nvPr/>
          </p:nvSpPr>
          <p:spPr bwMode="auto">
            <a:xfrm>
              <a:off x="3294" y="1846"/>
              <a:ext cx="334" cy="244"/>
            </a:xfrm>
            <a:custGeom>
              <a:avLst/>
              <a:gdLst/>
              <a:ahLst/>
              <a:cxnLst>
                <a:cxn ang="0">
                  <a:pos x="0" y="60"/>
                </a:cxn>
                <a:cxn ang="0">
                  <a:pos x="0" y="91"/>
                </a:cxn>
                <a:cxn ang="0">
                  <a:pos x="91" y="118"/>
                </a:cxn>
                <a:cxn ang="0">
                  <a:pos x="61" y="179"/>
                </a:cxn>
                <a:cxn ang="0">
                  <a:pos x="91" y="237"/>
                </a:cxn>
                <a:cxn ang="0">
                  <a:pos x="119" y="327"/>
                </a:cxn>
                <a:cxn ang="0">
                  <a:pos x="180" y="386"/>
                </a:cxn>
                <a:cxn ang="0">
                  <a:pos x="209" y="416"/>
                </a:cxn>
                <a:cxn ang="0">
                  <a:pos x="298" y="534"/>
                </a:cxn>
                <a:cxn ang="0">
                  <a:pos x="357" y="564"/>
                </a:cxn>
                <a:cxn ang="0">
                  <a:pos x="357" y="622"/>
                </a:cxn>
                <a:cxn ang="0">
                  <a:pos x="328" y="652"/>
                </a:cxn>
                <a:cxn ang="0">
                  <a:pos x="268" y="682"/>
                </a:cxn>
                <a:cxn ang="0">
                  <a:pos x="298" y="741"/>
                </a:cxn>
                <a:cxn ang="0">
                  <a:pos x="328" y="800"/>
                </a:cxn>
                <a:cxn ang="0">
                  <a:pos x="416" y="859"/>
                </a:cxn>
                <a:cxn ang="0">
                  <a:pos x="387" y="947"/>
                </a:cxn>
                <a:cxn ang="0">
                  <a:pos x="535" y="977"/>
                </a:cxn>
                <a:cxn ang="0">
                  <a:pos x="623" y="947"/>
                </a:cxn>
                <a:cxn ang="0">
                  <a:pos x="742" y="920"/>
                </a:cxn>
                <a:cxn ang="0">
                  <a:pos x="712" y="859"/>
                </a:cxn>
                <a:cxn ang="0">
                  <a:pos x="742" y="800"/>
                </a:cxn>
                <a:cxn ang="0">
                  <a:pos x="773" y="741"/>
                </a:cxn>
                <a:cxn ang="0">
                  <a:pos x="830" y="771"/>
                </a:cxn>
                <a:cxn ang="0">
                  <a:pos x="1128" y="711"/>
                </a:cxn>
                <a:cxn ang="0">
                  <a:pos x="1156" y="622"/>
                </a:cxn>
                <a:cxn ang="0">
                  <a:pos x="1217" y="534"/>
                </a:cxn>
                <a:cxn ang="0">
                  <a:pos x="1246" y="446"/>
                </a:cxn>
                <a:cxn ang="0">
                  <a:pos x="1274" y="416"/>
                </a:cxn>
                <a:cxn ang="0">
                  <a:pos x="1246" y="355"/>
                </a:cxn>
                <a:cxn ang="0">
                  <a:pos x="1305" y="327"/>
                </a:cxn>
                <a:cxn ang="0">
                  <a:pos x="1274" y="268"/>
                </a:cxn>
                <a:cxn ang="0">
                  <a:pos x="1305" y="237"/>
                </a:cxn>
                <a:cxn ang="0">
                  <a:pos x="1246" y="148"/>
                </a:cxn>
                <a:cxn ang="0">
                  <a:pos x="1274" y="118"/>
                </a:cxn>
                <a:cxn ang="0">
                  <a:pos x="1335" y="91"/>
                </a:cxn>
                <a:cxn ang="0">
                  <a:pos x="1305" y="30"/>
                </a:cxn>
              </a:cxnLst>
              <a:rect l="0" t="0" r="r" b="b"/>
              <a:pathLst>
                <a:path w="1335" h="977">
                  <a:moveTo>
                    <a:pt x="31" y="30"/>
                  </a:moveTo>
                  <a:lnTo>
                    <a:pt x="0" y="60"/>
                  </a:lnTo>
                  <a:lnTo>
                    <a:pt x="61" y="60"/>
                  </a:lnTo>
                  <a:lnTo>
                    <a:pt x="0" y="91"/>
                  </a:lnTo>
                  <a:lnTo>
                    <a:pt x="91" y="91"/>
                  </a:lnTo>
                  <a:lnTo>
                    <a:pt x="91" y="118"/>
                  </a:lnTo>
                  <a:lnTo>
                    <a:pt x="91" y="148"/>
                  </a:lnTo>
                  <a:lnTo>
                    <a:pt x="61" y="179"/>
                  </a:lnTo>
                  <a:lnTo>
                    <a:pt x="61" y="209"/>
                  </a:lnTo>
                  <a:lnTo>
                    <a:pt x="91" y="237"/>
                  </a:lnTo>
                  <a:lnTo>
                    <a:pt x="119" y="237"/>
                  </a:lnTo>
                  <a:lnTo>
                    <a:pt x="119" y="327"/>
                  </a:lnTo>
                  <a:lnTo>
                    <a:pt x="180" y="327"/>
                  </a:lnTo>
                  <a:lnTo>
                    <a:pt x="180" y="386"/>
                  </a:lnTo>
                  <a:lnTo>
                    <a:pt x="209" y="386"/>
                  </a:lnTo>
                  <a:lnTo>
                    <a:pt x="209" y="416"/>
                  </a:lnTo>
                  <a:lnTo>
                    <a:pt x="298" y="504"/>
                  </a:lnTo>
                  <a:lnTo>
                    <a:pt x="298" y="534"/>
                  </a:lnTo>
                  <a:lnTo>
                    <a:pt x="328" y="564"/>
                  </a:lnTo>
                  <a:lnTo>
                    <a:pt x="357" y="564"/>
                  </a:lnTo>
                  <a:lnTo>
                    <a:pt x="387" y="593"/>
                  </a:lnTo>
                  <a:lnTo>
                    <a:pt x="357" y="622"/>
                  </a:lnTo>
                  <a:lnTo>
                    <a:pt x="328" y="622"/>
                  </a:lnTo>
                  <a:lnTo>
                    <a:pt x="328" y="652"/>
                  </a:lnTo>
                  <a:lnTo>
                    <a:pt x="357" y="682"/>
                  </a:lnTo>
                  <a:lnTo>
                    <a:pt x="268" y="682"/>
                  </a:lnTo>
                  <a:lnTo>
                    <a:pt x="268" y="711"/>
                  </a:lnTo>
                  <a:lnTo>
                    <a:pt x="298" y="741"/>
                  </a:lnTo>
                  <a:lnTo>
                    <a:pt x="328" y="741"/>
                  </a:lnTo>
                  <a:lnTo>
                    <a:pt x="328" y="800"/>
                  </a:lnTo>
                  <a:lnTo>
                    <a:pt x="357" y="800"/>
                  </a:lnTo>
                  <a:lnTo>
                    <a:pt x="416" y="859"/>
                  </a:lnTo>
                  <a:lnTo>
                    <a:pt x="387" y="889"/>
                  </a:lnTo>
                  <a:lnTo>
                    <a:pt x="387" y="947"/>
                  </a:lnTo>
                  <a:lnTo>
                    <a:pt x="416" y="977"/>
                  </a:lnTo>
                  <a:lnTo>
                    <a:pt x="535" y="977"/>
                  </a:lnTo>
                  <a:lnTo>
                    <a:pt x="565" y="947"/>
                  </a:lnTo>
                  <a:lnTo>
                    <a:pt x="623" y="947"/>
                  </a:lnTo>
                  <a:lnTo>
                    <a:pt x="682" y="977"/>
                  </a:lnTo>
                  <a:lnTo>
                    <a:pt x="742" y="920"/>
                  </a:lnTo>
                  <a:lnTo>
                    <a:pt x="742" y="889"/>
                  </a:lnTo>
                  <a:lnTo>
                    <a:pt x="712" y="859"/>
                  </a:lnTo>
                  <a:lnTo>
                    <a:pt x="712" y="800"/>
                  </a:lnTo>
                  <a:lnTo>
                    <a:pt x="742" y="800"/>
                  </a:lnTo>
                  <a:lnTo>
                    <a:pt x="742" y="771"/>
                  </a:lnTo>
                  <a:lnTo>
                    <a:pt x="773" y="741"/>
                  </a:lnTo>
                  <a:lnTo>
                    <a:pt x="800" y="771"/>
                  </a:lnTo>
                  <a:lnTo>
                    <a:pt x="830" y="771"/>
                  </a:lnTo>
                  <a:lnTo>
                    <a:pt x="830" y="711"/>
                  </a:lnTo>
                  <a:lnTo>
                    <a:pt x="1128" y="711"/>
                  </a:lnTo>
                  <a:lnTo>
                    <a:pt x="1156" y="682"/>
                  </a:lnTo>
                  <a:lnTo>
                    <a:pt x="1156" y="622"/>
                  </a:lnTo>
                  <a:lnTo>
                    <a:pt x="1217" y="564"/>
                  </a:lnTo>
                  <a:lnTo>
                    <a:pt x="1217" y="534"/>
                  </a:lnTo>
                  <a:lnTo>
                    <a:pt x="1246" y="504"/>
                  </a:lnTo>
                  <a:lnTo>
                    <a:pt x="1246" y="446"/>
                  </a:lnTo>
                  <a:lnTo>
                    <a:pt x="1274" y="446"/>
                  </a:lnTo>
                  <a:lnTo>
                    <a:pt x="1274" y="416"/>
                  </a:lnTo>
                  <a:lnTo>
                    <a:pt x="1246" y="416"/>
                  </a:lnTo>
                  <a:lnTo>
                    <a:pt x="1246" y="355"/>
                  </a:lnTo>
                  <a:lnTo>
                    <a:pt x="1274" y="327"/>
                  </a:lnTo>
                  <a:lnTo>
                    <a:pt x="1305" y="327"/>
                  </a:lnTo>
                  <a:lnTo>
                    <a:pt x="1305" y="297"/>
                  </a:lnTo>
                  <a:lnTo>
                    <a:pt x="1274" y="268"/>
                  </a:lnTo>
                  <a:lnTo>
                    <a:pt x="1274" y="237"/>
                  </a:lnTo>
                  <a:lnTo>
                    <a:pt x="1305" y="237"/>
                  </a:lnTo>
                  <a:lnTo>
                    <a:pt x="1246" y="179"/>
                  </a:lnTo>
                  <a:lnTo>
                    <a:pt x="1246" y="148"/>
                  </a:lnTo>
                  <a:lnTo>
                    <a:pt x="1274" y="148"/>
                  </a:lnTo>
                  <a:lnTo>
                    <a:pt x="1274" y="118"/>
                  </a:lnTo>
                  <a:lnTo>
                    <a:pt x="1305" y="118"/>
                  </a:lnTo>
                  <a:lnTo>
                    <a:pt x="1335" y="91"/>
                  </a:lnTo>
                  <a:lnTo>
                    <a:pt x="1305" y="60"/>
                  </a:lnTo>
                  <a:lnTo>
                    <a:pt x="1305" y="30"/>
                  </a:lnTo>
                  <a:lnTo>
                    <a:pt x="1274" y="0"/>
                  </a:lnTo>
                </a:path>
              </a:pathLst>
            </a:custGeom>
            <a:noFill/>
            <a:ln w="1588">
              <a:solidFill>
                <a:srgbClr val="000000"/>
              </a:solidFill>
              <a:prstDash val="solid"/>
              <a:round/>
              <a:headEnd/>
              <a:tailEnd/>
            </a:ln>
          </p:spPr>
          <p:txBody>
            <a:bodyPr/>
            <a:lstStyle/>
            <a:p>
              <a:endParaRPr lang="en-GB"/>
            </a:p>
          </p:txBody>
        </p:sp>
        <p:sp>
          <p:nvSpPr>
            <p:cNvPr id="23968" name="Freeform 416"/>
            <p:cNvSpPr>
              <a:spLocks/>
            </p:cNvSpPr>
            <p:nvPr/>
          </p:nvSpPr>
          <p:spPr bwMode="auto">
            <a:xfrm>
              <a:off x="3313" y="1853"/>
              <a:ext cx="11" cy="8"/>
            </a:xfrm>
            <a:custGeom>
              <a:avLst/>
              <a:gdLst/>
              <a:ahLst/>
              <a:cxnLst>
                <a:cxn ang="0">
                  <a:pos x="15" y="0"/>
                </a:cxn>
                <a:cxn ang="0">
                  <a:pos x="43" y="0"/>
                </a:cxn>
                <a:cxn ang="0">
                  <a:pos x="15" y="30"/>
                </a:cxn>
                <a:cxn ang="0">
                  <a:pos x="0" y="15"/>
                </a:cxn>
                <a:cxn ang="0">
                  <a:pos x="15" y="0"/>
                </a:cxn>
              </a:cxnLst>
              <a:rect l="0" t="0" r="r" b="b"/>
              <a:pathLst>
                <a:path w="43" h="30">
                  <a:moveTo>
                    <a:pt x="15" y="0"/>
                  </a:moveTo>
                  <a:lnTo>
                    <a:pt x="43" y="0"/>
                  </a:lnTo>
                  <a:lnTo>
                    <a:pt x="15" y="30"/>
                  </a:lnTo>
                  <a:lnTo>
                    <a:pt x="0" y="15"/>
                  </a:lnTo>
                  <a:lnTo>
                    <a:pt x="15" y="0"/>
                  </a:lnTo>
                </a:path>
              </a:pathLst>
            </a:custGeom>
            <a:noFill/>
            <a:ln w="1588">
              <a:solidFill>
                <a:srgbClr val="000000"/>
              </a:solidFill>
              <a:prstDash val="solid"/>
              <a:round/>
              <a:headEnd/>
              <a:tailEnd/>
            </a:ln>
          </p:spPr>
          <p:txBody>
            <a:bodyPr/>
            <a:lstStyle/>
            <a:p>
              <a:endParaRPr lang="en-GB"/>
            </a:p>
          </p:txBody>
        </p:sp>
        <p:sp>
          <p:nvSpPr>
            <p:cNvPr id="23969" name="Freeform 417"/>
            <p:cNvSpPr>
              <a:spLocks/>
            </p:cNvSpPr>
            <p:nvPr/>
          </p:nvSpPr>
          <p:spPr bwMode="auto">
            <a:xfrm>
              <a:off x="3264" y="2031"/>
              <a:ext cx="105" cy="89"/>
            </a:xfrm>
            <a:custGeom>
              <a:avLst/>
              <a:gdLst/>
              <a:ahLst/>
              <a:cxnLst>
                <a:cxn ang="0">
                  <a:pos x="237" y="355"/>
                </a:cxn>
                <a:cxn ang="0">
                  <a:pos x="209" y="325"/>
                </a:cxn>
                <a:cxn ang="0">
                  <a:pos x="209" y="297"/>
                </a:cxn>
                <a:cxn ang="0">
                  <a:pos x="179" y="266"/>
                </a:cxn>
                <a:cxn ang="0">
                  <a:pos x="149" y="297"/>
                </a:cxn>
                <a:cxn ang="0">
                  <a:pos x="118" y="297"/>
                </a:cxn>
                <a:cxn ang="0">
                  <a:pos x="91" y="266"/>
                </a:cxn>
                <a:cxn ang="0">
                  <a:pos x="91" y="297"/>
                </a:cxn>
                <a:cxn ang="0">
                  <a:pos x="30" y="236"/>
                </a:cxn>
                <a:cxn ang="0">
                  <a:pos x="61" y="236"/>
                </a:cxn>
                <a:cxn ang="0">
                  <a:pos x="61" y="179"/>
                </a:cxn>
                <a:cxn ang="0">
                  <a:pos x="0" y="148"/>
                </a:cxn>
                <a:cxn ang="0">
                  <a:pos x="0" y="118"/>
                </a:cxn>
                <a:cxn ang="0">
                  <a:pos x="91" y="118"/>
                </a:cxn>
                <a:cxn ang="0">
                  <a:pos x="91" y="88"/>
                </a:cxn>
                <a:cxn ang="0">
                  <a:pos x="118" y="88"/>
                </a:cxn>
                <a:cxn ang="0">
                  <a:pos x="118" y="59"/>
                </a:cxn>
                <a:cxn ang="0">
                  <a:pos x="91" y="30"/>
                </a:cxn>
                <a:cxn ang="0">
                  <a:pos x="118" y="30"/>
                </a:cxn>
                <a:cxn ang="0">
                  <a:pos x="149" y="59"/>
                </a:cxn>
                <a:cxn ang="0">
                  <a:pos x="179" y="30"/>
                </a:cxn>
                <a:cxn ang="0">
                  <a:pos x="209" y="59"/>
                </a:cxn>
                <a:cxn ang="0">
                  <a:pos x="179" y="59"/>
                </a:cxn>
                <a:cxn ang="0">
                  <a:pos x="179" y="118"/>
                </a:cxn>
                <a:cxn ang="0">
                  <a:pos x="209" y="148"/>
                </a:cxn>
                <a:cxn ang="0">
                  <a:pos x="237" y="118"/>
                </a:cxn>
                <a:cxn ang="0">
                  <a:pos x="237" y="88"/>
                </a:cxn>
                <a:cxn ang="0">
                  <a:pos x="268" y="59"/>
                </a:cxn>
                <a:cxn ang="0">
                  <a:pos x="237" y="30"/>
                </a:cxn>
                <a:cxn ang="0">
                  <a:pos x="268" y="0"/>
                </a:cxn>
                <a:cxn ang="0">
                  <a:pos x="386" y="0"/>
                </a:cxn>
                <a:cxn ang="0">
                  <a:pos x="416" y="30"/>
                </a:cxn>
                <a:cxn ang="0">
                  <a:pos x="386" y="30"/>
                </a:cxn>
                <a:cxn ang="0">
                  <a:pos x="386" y="59"/>
                </a:cxn>
                <a:cxn ang="0">
                  <a:pos x="416" y="88"/>
                </a:cxn>
                <a:cxn ang="0">
                  <a:pos x="416" y="118"/>
                </a:cxn>
                <a:cxn ang="0">
                  <a:pos x="386" y="148"/>
                </a:cxn>
                <a:cxn ang="0">
                  <a:pos x="356" y="148"/>
                </a:cxn>
                <a:cxn ang="0">
                  <a:pos x="298" y="206"/>
                </a:cxn>
                <a:cxn ang="0">
                  <a:pos x="356" y="236"/>
                </a:cxn>
                <a:cxn ang="0">
                  <a:pos x="386" y="266"/>
                </a:cxn>
                <a:cxn ang="0">
                  <a:pos x="327" y="266"/>
                </a:cxn>
                <a:cxn ang="0">
                  <a:pos x="298" y="297"/>
                </a:cxn>
                <a:cxn ang="0">
                  <a:pos x="298" y="355"/>
                </a:cxn>
              </a:cxnLst>
              <a:rect l="0" t="0" r="r" b="b"/>
              <a:pathLst>
                <a:path w="416" h="355">
                  <a:moveTo>
                    <a:pt x="237" y="355"/>
                  </a:moveTo>
                  <a:lnTo>
                    <a:pt x="209" y="325"/>
                  </a:lnTo>
                  <a:lnTo>
                    <a:pt x="209" y="297"/>
                  </a:lnTo>
                  <a:lnTo>
                    <a:pt x="179" y="266"/>
                  </a:lnTo>
                  <a:lnTo>
                    <a:pt x="149" y="297"/>
                  </a:lnTo>
                  <a:lnTo>
                    <a:pt x="118" y="297"/>
                  </a:lnTo>
                  <a:lnTo>
                    <a:pt x="91" y="266"/>
                  </a:lnTo>
                  <a:lnTo>
                    <a:pt x="91" y="297"/>
                  </a:lnTo>
                  <a:lnTo>
                    <a:pt x="30" y="236"/>
                  </a:lnTo>
                  <a:lnTo>
                    <a:pt x="61" y="236"/>
                  </a:lnTo>
                  <a:lnTo>
                    <a:pt x="61" y="179"/>
                  </a:lnTo>
                  <a:lnTo>
                    <a:pt x="0" y="148"/>
                  </a:lnTo>
                  <a:lnTo>
                    <a:pt x="0" y="118"/>
                  </a:lnTo>
                  <a:lnTo>
                    <a:pt x="91" y="118"/>
                  </a:lnTo>
                  <a:lnTo>
                    <a:pt x="91" y="88"/>
                  </a:lnTo>
                  <a:lnTo>
                    <a:pt x="118" y="88"/>
                  </a:lnTo>
                  <a:lnTo>
                    <a:pt x="118" y="59"/>
                  </a:lnTo>
                  <a:lnTo>
                    <a:pt x="91" y="30"/>
                  </a:lnTo>
                  <a:lnTo>
                    <a:pt x="118" y="30"/>
                  </a:lnTo>
                  <a:lnTo>
                    <a:pt x="149" y="59"/>
                  </a:lnTo>
                  <a:lnTo>
                    <a:pt x="179" y="30"/>
                  </a:lnTo>
                  <a:lnTo>
                    <a:pt x="209" y="59"/>
                  </a:lnTo>
                  <a:lnTo>
                    <a:pt x="179" y="59"/>
                  </a:lnTo>
                  <a:lnTo>
                    <a:pt x="179" y="118"/>
                  </a:lnTo>
                  <a:lnTo>
                    <a:pt x="209" y="148"/>
                  </a:lnTo>
                  <a:lnTo>
                    <a:pt x="237" y="118"/>
                  </a:lnTo>
                  <a:lnTo>
                    <a:pt x="237" y="88"/>
                  </a:lnTo>
                  <a:lnTo>
                    <a:pt x="268" y="59"/>
                  </a:lnTo>
                  <a:lnTo>
                    <a:pt x="237" y="30"/>
                  </a:lnTo>
                  <a:lnTo>
                    <a:pt x="268" y="0"/>
                  </a:lnTo>
                  <a:lnTo>
                    <a:pt x="386" y="0"/>
                  </a:lnTo>
                  <a:lnTo>
                    <a:pt x="416" y="30"/>
                  </a:lnTo>
                  <a:lnTo>
                    <a:pt x="386" y="30"/>
                  </a:lnTo>
                  <a:lnTo>
                    <a:pt x="386" y="59"/>
                  </a:lnTo>
                  <a:lnTo>
                    <a:pt x="416" y="88"/>
                  </a:lnTo>
                  <a:lnTo>
                    <a:pt x="416" y="118"/>
                  </a:lnTo>
                  <a:lnTo>
                    <a:pt x="386" y="148"/>
                  </a:lnTo>
                  <a:lnTo>
                    <a:pt x="356" y="148"/>
                  </a:lnTo>
                  <a:lnTo>
                    <a:pt x="298" y="206"/>
                  </a:lnTo>
                  <a:lnTo>
                    <a:pt x="356" y="236"/>
                  </a:lnTo>
                  <a:lnTo>
                    <a:pt x="386" y="266"/>
                  </a:lnTo>
                  <a:lnTo>
                    <a:pt x="327" y="266"/>
                  </a:lnTo>
                  <a:lnTo>
                    <a:pt x="298" y="297"/>
                  </a:lnTo>
                  <a:lnTo>
                    <a:pt x="298" y="355"/>
                  </a:lnTo>
                </a:path>
              </a:pathLst>
            </a:custGeom>
            <a:noFill/>
            <a:ln w="1588">
              <a:solidFill>
                <a:srgbClr val="000000"/>
              </a:solidFill>
              <a:prstDash val="solid"/>
              <a:round/>
              <a:headEnd/>
              <a:tailEnd/>
            </a:ln>
          </p:spPr>
          <p:txBody>
            <a:bodyPr/>
            <a:lstStyle/>
            <a:p>
              <a:endParaRPr lang="en-GB"/>
            </a:p>
          </p:txBody>
        </p:sp>
        <p:sp>
          <p:nvSpPr>
            <p:cNvPr id="23970" name="Freeform 418"/>
            <p:cNvSpPr>
              <a:spLocks/>
            </p:cNvSpPr>
            <p:nvPr/>
          </p:nvSpPr>
          <p:spPr bwMode="auto">
            <a:xfrm>
              <a:off x="3591" y="1824"/>
              <a:ext cx="15" cy="7"/>
            </a:xfrm>
            <a:custGeom>
              <a:avLst/>
              <a:gdLst/>
              <a:ahLst/>
              <a:cxnLst>
                <a:cxn ang="0">
                  <a:pos x="59" y="29"/>
                </a:cxn>
                <a:cxn ang="0">
                  <a:pos x="0" y="29"/>
                </a:cxn>
                <a:cxn ang="0">
                  <a:pos x="30" y="0"/>
                </a:cxn>
                <a:cxn ang="0">
                  <a:pos x="59" y="29"/>
                </a:cxn>
              </a:cxnLst>
              <a:rect l="0" t="0" r="r" b="b"/>
              <a:pathLst>
                <a:path w="59" h="29">
                  <a:moveTo>
                    <a:pt x="59" y="29"/>
                  </a:moveTo>
                  <a:lnTo>
                    <a:pt x="0" y="29"/>
                  </a:lnTo>
                  <a:lnTo>
                    <a:pt x="30" y="0"/>
                  </a:lnTo>
                  <a:lnTo>
                    <a:pt x="59" y="29"/>
                  </a:lnTo>
                </a:path>
              </a:pathLst>
            </a:custGeom>
            <a:noFill/>
            <a:ln w="1588">
              <a:solidFill>
                <a:srgbClr val="000000"/>
              </a:solidFill>
              <a:prstDash val="solid"/>
              <a:round/>
              <a:headEnd/>
              <a:tailEnd/>
            </a:ln>
          </p:spPr>
          <p:txBody>
            <a:bodyPr/>
            <a:lstStyle/>
            <a:p>
              <a:endParaRPr lang="en-GB"/>
            </a:p>
          </p:txBody>
        </p:sp>
        <p:sp>
          <p:nvSpPr>
            <p:cNvPr id="23971" name="Freeform 419"/>
            <p:cNvSpPr>
              <a:spLocks/>
            </p:cNvSpPr>
            <p:nvPr/>
          </p:nvSpPr>
          <p:spPr bwMode="auto">
            <a:xfrm>
              <a:off x="3598" y="1839"/>
              <a:ext cx="15" cy="7"/>
            </a:xfrm>
            <a:custGeom>
              <a:avLst/>
              <a:gdLst/>
              <a:ahLst/>
              <a:cxnLst>
                <a:cxn ang="0">
                  <a:pos x="57" y="28"/>
                </a:cxn>
                <a:cxn ang="0">
                  <a:pos x="29" y="28"/>
                </a:cxn>
                <a:cxn ang="0">
                  <a:pos x="0" y="0"/>
                </a:cxn>
                <a:cxn ang="0">
                  <a:pos x="29" y="0"/>
                </a:cxn>
                <a:cxn ang="0">
                  <a:pos x="57" y="28"/>
                </a:cxn>
              </a:cxnLst>
              <a:rect l="0" t="0" r="r" b="b"/>
              <a:pathLst>
                <a:path w="57" h="28">
                  <a:moveTo>
                    <a:pt x="57" y="28"/>
                  </a:moveTo>
                  <a:lnTo>
                    <a:pt x="29" y="28"/>
                  </a:lnTo>
                  <a:lnTo>
                    <a:pt x="0" y="0"/>
                  </a:lnTo>
                  <a:lnTo>
                    <a:pt x="29" y="0"/>
                  </a:lnTo>
                  <a:lnTo>
                    <a:pt x="57" y="28"/>
                  </a:lnTo>
                </a:path>
              </a:pathLst>
            </a:custGeom>
            <a:noFill/>
            <a:ln w="1588">
              <a:solidFill>
                <a:srgbClr val="000000"/>
              </a:solidFill>
              <a:prstDash val="solid"/>
              <a:round/>
              <a:headEnd/>
              <a:tailEnd/>
            </a:ln>
          </p:spPr>
          <p:txBody>
            <a:bodyPr/>
            <a:lstStyle/>
            <a:p>
              <a:endParaRPr lang="en-GB"/>
            </a:p>
          </p:txBody>
        </p:sp>
        <p:sp>
          <p:nvSpPr>
            <p:cNvPr id="23972" name="Freeform 420"/>
            <p:cNvSpPr>
              <a:spLocks/>
            </p:cNvSpPr>
            <p:nvPr/>
          </p:nvSpPr>
          <p:spPr bwMode="auto">
            <a:xfrm>
              <a:off x="3472" y="2135"/>
              <a:ext cx="356" cy="88"/>
            </a:xfrm>
            <a:custGeom>
              <a:avLst/>
              <a:gdLst/>
              <a:ahLst/>
              <a:cxnLst>
                <a:cxn ang="0">
                  <a:pos x="1423" y="116"/>
                </a:cxn>
                <a:cxn ang="0">
                  <a:pos x="1392" y="116"/>
                </a:cxn>
                <a:cxn ang="0">
                  <a:pos x="1364" y="146"/>
                </a:cxn>
                <a:cxn ang="0">
                  <a:pos x="1335" y="146"/>
                </a:cxn>
                <a:cxn ang="0">
                  <a:pos x="1304" y="177"/>
                </a:cxn>
                <a:cxn ang="0">
                  <a:pos x="1274" y="177"/>
                </a:cxn>
                <a:cxn ang="0">
                  <a:pos x="1274" y="146"/>
                </a:cxn>
                <a:cxn ang="0">
                  <a:pos x="1155" y="146"/>
                </a:cxn>
                <a:cxn ang="0">
                  <a:pos x="1097" y="89"/>
                </a:cxn>
                <a:cxn ang="0">
                  <a:pos x="1097" y="59"/>
                </a:cxn>
                <a:cxn ang="0">
                  <a:pos x="1067" y="28"/>
                </a:cxn>
                <a:cxn ang="0">
                  <a:pos x="1097" y="0"/>
                </a:cxn>
                <a:cxn ang="0">
                  <a:pos x="800" y="0"/>
                </a:cxn>
                <a:cxn ang="0">
                  <a:pos x="682" y="59"/>
                </a:cxn>
                <a:cxn ang="0">
                  <a:pos x="653" y="89"/>
                </a:cxn>
                <a:cxn ang="0">
                  <a:pos x="562" y="89"/>
                </a:cxn>
                <a:cxn ang="0">
                  <a:pos x="534" y="116"/>
                </a:cxn>
                <a:cxn ang="0">
                  <a:pos x="534" y="146"/>
                </a:cxn>
                <a:cxn ang="0">
                  <a:pos x="505" y="177"/>
                </a:cxn>
                <a:cxn ang="0">
                  <a:pos x="386" y="177"/>
                </a:cxn>
                <a:cxn ang="0">
                  <a:pos x="355" y="207"/>
                </a:cxn>
                <a:cxn ang="0">
                  <a:pos x="237" y="207"/>
                </a:cxn>
                <a:cxn ang="0">
                  <a:pos x="207" y="235"/>
                </a:cxn>
                <a:cxn ang="0">
                  <a:pos x="118" y="235"/>
                </a:cxn>
                <a:cxn ang="0">
                  <a:pos x="88" y="266"/>
                </a:cxn>
                <a:cxn ang="0">
                  <a:pos x="61" y="266"/>
                </a:cxn>
                <a:cxn ang="0">
                  <a:pos x="30" y="295"/>
                </a:cxn>
                <a:cxn ang="0">
                  <a:pos x="0" y="295"/>
                </a:cxn>
                <a:cxn ang="0">
                  <a:pos x="30" y="325"/>
                </a:cxn>
                <a:cxn ang="0">
                  <a:pos x="61" y="295"/>
                </a:cxn>
                <a:cxn ang="0">
                  <a:pos x="88" y="325"/>
                </a:cxn>
                <a:cxn ang="0">
                  <a:pos x="88" y="353"/>
                </a:cxn>
                <a:cxn ang="0">
                  <a:pos x="30" y="353"/>
                </a:cxn>
              </a:cxnLst>
              <a:rect l="0" t="0" r="r" b="b"/>
              <a:pathLst>
                <a:path w="1423" h="353">
                  <a:moveTo>
                    <a:pt x="1423" y="116"/>
                  </a:moveTo>
                  <a:lnTo>
                    <a:pt x="1392" y="116"/>
                  </a:lnTo>
                  <a:lnTo>
                    <a:pt x="1364" y="146"/>
                  </a:lnTo>
                  <a:lnTo>
                    <a:pt x="1335" y="146"/>
                  </a:lnTo>
                  <a:lnTo>
                    <a:pt x="1304" y="177"/>
                  </a:lnTo>
                  <a:lnTo>
                    <a:pt x="1274" y="177"/>
                  </a:lnTo>
                  <a:lnTo>
                    <a:pt x="1274" y="146"/>
                  </a:lnTo>
                  <a:lnTo>
                    <a:pt x="1155" y="146"/>
                  </a:lnTo>
                  <a:lnTo>
                    <a:pt x="1097" y="89"/>
                  </a:lnTo>
                  <a:lnTo>
                    <a:pt x="1097" y="59"/>
                  </a:lnTo>
                  <a:lnTo>
                    <a:pt x="1067" y="28"/>
                  </a:lnTo>
                  <a:lnTo>
                    <a:pt x="1097" y="0"/>
                  </a:lnTo>
                  <a:lnTo>
                    <a:pt x="800" y="0"/>
                  </a:lnTo>
                  <a:lnTo>
                    <a:pt x="682" y="59"/>
                  </a:lnTo>
                  <a:lnTo>
                    <a:pt x="653" y="89"/>
                  </a:lnTo>
                  <a:lnTo>
                    <a:pt x="562" y="89"/>
                  </a:lnTo>
                  <a:lnTo>
                    <a:pt x="534" y="116"/>
                  </a:lnTo>
                  <a:lnTo>
                    <a:pt x="534" y="146"/>
                  </a:lnTo>
                  <a:lnTo>
                    <a:pt x="505" y="177"/>
                  </a:lnTo>
                  <a:lnTo>
                    <a:pt x="386" y="177"/>
                  </a:lnTo>
                  <a:lnTo>
                    <a:pt x="355" y="207"/>
                  </a:lnTo>
                  <a:lnTo>
                    <a:pt x="237" y="207"/>
                  </a:lnTo>
                  <a:lnTo>
                    <a:pt x="207" y="235"/>
                  </a:lnTo>
                  <a:lnTo>
                    <a:pt x="118" y="235"/>
                  </a:lnTo>
                  <a:lnTo>
                    <a:pt x="88" y="266"/>
                  </a:lnTo>
                  <a:lnTo>
                    <a:pt x="61" y="266"/>
                  </a:lnTo>
                  <a:lnTo>
                    <a:pt x="30" y="295"/>
                  </a:lnTo>
                  <a:lnTo>
                    <a:pt x="0" y="295"/>
                  </a:lnTo>
                  <a:lnTo>
                    <a:pt x="30" y="325"/>
                  </a:lnTo>
                  <a:lnTo>
                    <a:pt x="61" y="295"/>
                  </a:lnTo>
                  <a:lnTo>
                    <a:pt x="88" y="325"/>
                  </a:lnTo>
                  <a:lnTo>
                    <a:pt x="88" y="353"/>
                  </a:lnTo>
                  <a:lnTo>
                    <a:pt x="30" y="353"/>
                  </a:lnTo>
                </a:path>
              </a:pathLst>
            </a:custGeom>
            <a:noFill/>
            <a:ln w="1588">
              <a:solidFill>
                <a:srgbClr val="000000"/>
              </a:solidFill>
              <a:prstDash val="solid"/>
              <a:round/>
              <a:headEnd/>
              <a:tailEnd/>
            </a:ln>
          </p:spPr>
          <p:txBody>
            <a:bodyPr/>
            <a:lstStyle/>
            <a:p>
              <a:endParaRPr lang="en-GB"/>
            </a:p>
          </p:txBody>
        </p:sp>
        <p:sp>
          <p:nvSpPr>
            <p:cNvPr id="23973" name="Freeform 421"/>
            <p:cNvSpPr>
              <a:spLocks/>
            </p:cNvSpPr>
            <p:nvPr/>
          </p:nvSpPr>
          <p:spPr bwMode="auto">
            <a:xfrm>
              <a:off x="3502" y="2098"/>
              <a:ext cx="22" cy="22"/>
            </a:xfrm>
            <a:custGeom>
              <a:avLst/>
              <a:gdLst/>
              <a:ahLst/>
              <a:cxnLst>
                <a:cxn ang="0">
                  <a:pos x="61" y="31"/>
                </a:cxn>
                <a:cxn ang="0">
                  <a:pos x="89" y="31"/>
                </a:cxn>
                <a:cxn ang="0">
                  <a:pos x="89" y="89"/>
                </a:cxn>
                <a:cxn ang="0">
                  <a:pos x="61" y="89"/>
                </a:cxn>
                <a:cxn ang="0">
                  <a:pos x="30" y="59"/>
                </a:cxn>
                <a:cxn ang="0">
                  <a:pos x="0" y="59"/>
                </a:cxn>
                <a:cxn ang="0">
                  <a:pos x="0" y="0"/>
                </a:cxn>
                <a:cxn ang="0">
                  <a:pos x="61" y="0"/>
                </a:cxn>
                <a:cxn ang="0">
                  <a:pos x="61" y="31"/>
                </a:cxn>
              </a:cxnLst>
              <a:rect l="0" t="0" r="r" b="b"/>
              <a:pathLst>
                <a:path w="89" h="89">
                  <a:moveTo>
                    <a:pt x="61" y="31"/>
                  </a:moveTo>
                  <a:lnTo>
                    <a:pt x="89" y="31"/>
                  </a:lnTo>
                  <a:lnTo>
                    <a:pt x="89" y="89"/>
                  </a:lnTo>
                  <a:lnTo>
                    <a:pt x="61" y="89"/>
                  </a:lnTo>
                  <a:lnTo>
                    <a:pt x="30" y="59"/>
                  </a:lnTo>
                  <a:lnTo>
                    <a:pt x="0" y="59"/>
                  </a:lnTo>
                  <a:lnTo>
                    <a:pt x="0" y="0"/>
                  </a:lnTo>
                  <a:lnTo>
                    <a:pt x="61" y="0"/>
                  </a:lnTo>
                  <a:lnTo>
                    <a:pt x="61" y="31"/>
                  </a:lnTo>
                </a:path>
              </a:pathLst>
            </a:custGeom>
            <a:noFill/>
            <a:ln w="1588">
              <a:solidFill>
                <a:srgbClr val="000000"/>
              </a:solidFill>
              <a:prstDash val="solid"/>
              <a:round/>
              <a:headEnd/>
              <a:tailEnd/>
            </a:ln>
          </p:spPr>
          <p:txBody>
            <a:bodyPr/>
            <a:lstStyle/>
            <a:p>
              <a:endParaRPr lang="en-GB"/>
            </a:p>
          </p:txBody>
        </p:sp>
        <p:sp>
          <p:nvSpPr>
            <p:cNvPr id="23974" name="Freeform 422"/>
            <p:cNvSpPr>
              <a:spLocks/>
            </p:cNvSpPr>
            <p:nvPr/>
          </p:nvSpPr>
          <p:spPr bwMode="auto">
            <a:xfrm>
              <a:off x="3472" y="2223"/>
              <a:ext cx="59" cy="222"/>
            </a:xfrm>
            <a:custGeom>
              <a:avLst/>
              <a:gdLst/>
              <a:ahLst/>
              <a:cxnLst>
                <a:cxn ang="0">
                  <a:pos x="207" y="890"/>
                </a:cxn>
                <a:cxn ang="0">
                  <a:pos x="207" y="860"/>
                </a:cxn>
                <a:cxn ang="0">
                  <a:pos x="237" y="829"/>
                </a:cxn>
                <a:cxn ang="0">
                  <a:pos x="237" y="772"/>
                </a:cxn>
                <a:cxn ang="0">
                  <a:pos x="207" y="772"/>
                </a:cxn>
                <a:cxn ang="0">
                  <a:pos x="207" y="741"/>
                </a:cxn>
                <a:cxn ang="0">
                  <a:pos x="179" y="711"/>
                </a:cxn>
                <a:cxn ang="0">
                  <a:pos x="148" y="711"/>
                </a:cxn>
                <a:cxn ang="0">
                  <a:pos x="148" y="653"/>
                </a:cxn>
                <a:cxn ang="0">
                  <a:pos x="118" y="653"/>
                </a:cxn>
                <a:cxn ang="0">
                  <a:pos x="118" y="622"/>
                </a:cxn>
                <a:cxn ang="0">
                  <a:pos x="148" y="593"/>
                </a:cxn>
                <a:cxn ang="0">
                  <a:pos x="148" y="474"/>
                </a:cxn>
                <a:cxn ang="0">
                  <a:pos x="118" y="474"/>
                </a:cxn>
                <a:cxn ang="0">
                  <a:pos x="118" y="447"/>
                </a:cxn>
                <a:cxn ang="0">
                  <a:pos x="88" y="447"/>
                </a:cxn>
                <a:cxn ang="0">
                  <a:pos x="118" y="416"/>
                </a:cxn>
                <a:cxn ang="0">
                  <a:pos x="118" y="356"/>
                </a:cxn>
                <a:cxn ang="0">
                  <a:pos x="88" y="356"/>
                </a:cxn>
                <a:cxn ang="0">
                  <a:pos x="30" y="297"/>
                </a:cxn>
                <a:cxn ang="0">
                  <a:pos x="0" y="297"/>
                </a:cxn>
                <a:cxn ang="0">
                  <a:pos x="0" y="238"/>
                </a:cxn>
                <a:cxn ang="0">
                  <a:pos x="30" y="209"/>
                </a:cxn>
                <a:cxn ang="0">
                  <a:pos x="61" y="209"/>
                </a:cxn>
                <a:cxn ang="0">
                  <a:pos x="61" y="91"/>
                </a:cxn>
                <a:cxn ang="0">
                  <a:pos x="30" y="91"/>
                </a:cxn>
                <a:cxn ang="0">
                  <a:pos x="30" y="0"/>
                </a:cxn>
              </a:cxnLst>
              <a:rect l="0" t="0" r="r" b="b"/>
              <a:pathLst>
                <a:path w="237" h="890">
                  <a:moveTo>
                    <a:pt x="207" y="890"/>
                  </a:moveTo>
                  <a:lnTo>
                    <a:pt x="207" y="860"/>
                  </a:lnTo>
                  <a:lnTo>
                    <a:pt x="237" y="829"/>
                  </a:lnTo>
                  <a:lnTo>
                    <a:pt x="237" y="772"/>
                  </a:lnTo>
                  <a:lnTo>
                    <a:pt x="207" y="772"/>
                  </a:lnTo>
                  <a:lnTo>
                    <a:pt x="207" y="741"/>
                  </a:lnTo>
                  <a:lnTo>
                    <a:pt x="179" y="711"/>
                  </a:lnTo>
                  <a:lnTo>
                    <a:pt x="148" y="711"/>
                  </a:lnTo>
                  <a:lnTo>
                    <a:pt x="148" y="653"/>
                  </a:lnTo>
                  <a:lnTo>
                    <a:pt x="118" y="653"/>
                  </a:lnTo>
                  <a:lnTo>
                    <a:pt x="118" y="622"/>
                  </a:lnTo>
                  <a:lnTo>
                    <a:pt x="148" y="593"/>
                  </a:lnTo>
                  <a:lnTo>
                    <a:pt x="148" y="474"/>
                  </a:lnTo>
                  <a:lnTo>
                    <a:pt x="118" y="474"/>
                  </a:lnTo>
                  <a:lnTo>
                    <a:pt x="118" y="447"/>
                  </a:lnTo>
                  <a:lnTo>
                    <a:pt x="88" y="447"/>
                  </a:lnTo>
                  <a:lnTo>
                    <a:pt x="118" y="416"/>
                  </a:lnTo>
                  <a:lnTo>
                    <a:pt x="118" y="356"/>
                  </a:lnTo>
                  <a:lnTo>
                    <a:pt x="88" y="356"/>
                  </a:lnTo>
                  <a:lnTo>
                    <a:pt x="30" y="297"/>
                  </a:lnTo>
                  <a:lnTo>
                    <a:pt x="0" y="297"/>
                  </a:lnTo>
                  <a:lnTo>
                    <a:pt x="0" y="238"/>
                  </a:lnTo>
                  <a:lnTo>
                    <a:pt x="30" y="209"/>
                  </a:lnTo>
                  <a:lnTo>
                    <a:pt x="61" y="209"/>
                  </a:lnTo>
                  <a:lnTo>
                    <a:pt x="61" y="91"/>
                  </a:lnTo>
                  <a:lnTo>
                    <a:pt x="30" y="91"/>
                  </a:lnTo>
                  <a:lnTo>
                    <a:pt x="30" y="0"/>
                  </a:lnTo>
                </a:path>
              </a:pathLst>
            </a:custGeom>
            <a:noFill/>
            <a:ln w="1588">
              <a:solidFill>
                <a:srgbClr val="000000"/>
              </a:solidFill>
              <a:prstDash val="solid"/>
              <a:round/>
              <a:headEnd/>
              <a:tailEnd/>
            </a:ln>
          </p:spPr>
          <p:txBody>
            <a:bodyPr/>
            <a:lstStyle/>
            <a:p>
              <a:endParaRPr lang="en-GB"/>
            </a:p>
          </p:txBody>
        </p:sp>
        <p:sp>
          <p:nvSpPr>
            <p:cNvPr id="23975" name="Freeform 423"/>
            <p:cNvSpPr>
              <a:spLocks/>
            </p:cNvSpPr>
            <p:nvPr/>
          </p:nvSpPr>
          <p:spPr bwMode="auto">
            <a:xfrm>
              <a:off x="3264" y="2120"/>
              <a:ext cx="75" cy="29"/>
            </a:xfrm>
            <a:custGeom>
              <a:avLst/>
              <a:gdLst/>
              <a:ahLst/>
              <a:cxnLst>
                <a:cxn ang="0">
                  <a:pos x="298" y="30"/>
                </a:cxn>
                <a:cxn ang="0">
                  <a:pos x="298" y="60"/>
                </a:cxn>
                <a:cxn ang="0">
                  <a:pos x="268" y="88"/>
                </a:cxn>
                <a:cxn ang="0">
                  <a:pos x="268" y="119"/>
                </a:cxn>
                <a:cxn ang="0">
                  <a:pos x="237" y="119"/>
                </a:cxn>
                <a:cxn ang="0">
                  <a:pos x="237" y="88"/>
                </a:cxn>
                <a:cxn ang="0">
                  <a:pos x="209" y="119"/>
                </a:cxn>
                <a:cxn ang="0">
                  <a:pos x="118" y="119"/>
                </a:cxn>
                <a:cxn ang="0">
                  <a:pos x="91" y="88"/>
                </a:cxn>
                <a:cxn ang="0">
                  <a:pos x="30" y="88"/>
                </a:cxn>
                <a:cxn ang="0">
                  <a:pos x="0" y="60"/>
                </a:cxn>
                <a:cxn ang="0">
                  <a:pos x="30" y="60"/>
                </a:cxn>
                <a:cxn ang="0">
                  <a:pos x="30" y="30"/>
                </a:cxn>
                <a:cxn ang="0">
                  <a:pos x="61" y="0"/>
                </a:cxn>
                <a:cxn ang="0">
                  <a:pos x="91" y="0"/>
                </a:cxn>
                <a:cxn ang="0">
                  <a:pos x="149" y="60"/>
                </a:cxn>
                <a:cxn ang="0">
                  <a:pos x="179" y="30"/>
                </a:cxn>
                <a:cxn ang="0">
                  <a:pos x="209" y="30"/>
                </a:cxn>
              </a:cxnLst>
              <a:rect l="0" t="0" r="r" b="b"/>
              <a:pathLst>
                <a:path w="298" h="119">
                  <a:moveTo>
                    <a:pt x="298" y="30"/>
                  </a:moveTo>
                  <a:lnTo>
                    <a:pt x="298" y="60"/>
                  </a:lnTo>
                  <a:lnTo>
                    <a:pt x="268" y="88"/>
                  </a:lnTo>
                  <a:lnTo>
                    <a:pt x="268" y="119"/>
                  </a:lnTo>
                  <a:lnTo>
                    <a:pt x="237" y="119"/>
                  </a:lnTo>
                  <a:lnTo>
                    <a:pt x="237" y="88"/>
                  </a:lnTo>
                  <a:lnTo>
                    <a:pt x="209" y="119"/>
                  </a:lnTo>
                  <a:lnTo>
                    <a:pt x="118" y="119"/>
                  </a:lnTo>
                  <a:lnTo>
                    <a:pt x="91" y="88"/>
                  </a:lnTo>
                  <a:lnTo>
                    <a:pt x="30" y="88"/>
                  </a:lnTo>
                  <a:lnTo>
                    <a:pt x="0" y="60"/>
                  </a:lnTo>
                  <a:lnTo>
                    <a:pt x="30" y="60"/>
                  </a:lnTo>
                  <a:lnTo>
                    <a:pt x="30" y="30"/>
                  </a:lnTo>
                  <a:lnTo>
                    <a:pt x="61" y="0"/>
                  </a:lnTo>
                  <a:lnTo>
                    <a:pt x="91" y="0"/>
                  </a:lnTo>
                  <a:lnTo>
                    <a:pt x="149" y="60"/>
                  </a:lnTo>
                  <a:lnTo>
                    <a:pt x="179" y="30"/>
                  </a:lnTo>
                  <a:lnTo>
                    <a:pt x="209" y="30"/>
                  </a:lnTo>
                </a:path>
              </a:pathLst>
            </a:custGeom>
            <a:noFill/>
            <a:ln w="1588">
              <a:solidFill>
                <a:srgbClr val="000000"/>
              </a:solidFill>
              <a:prstDash val="solid"/>
              <a:round/>
              <a:headEnd/>
              <a:tailEnd/>
            </a:ln>
          </p:spPr>
          <p:txBody>
            <a:bodyPr/>
            <a:lstStyle/>
            <a:p>
              <a:endParaRPr lang="en-GB"/>
            </a:p>
          </p:txBody>
        </p:sp>
        <p:sp>
          <p:nvSpPr>
            <p:cNvPr id="23976" name="Freeform 424"/>
            <p:cNvSpPr>
              <a:spLocks/>
            </p:cNvSpPr>
            <p:nvPr/>
          </p:nvSpPr>
          <p:spPr bwMode="auto">
            <a:xfrm>
              <a:off x="3339" y="2438"/>
              <a:ext cx="170" cy="193"/>
            </a:xfrm>
            <a:custGeom>
              <a:avLst/>
              <a:gdLst/>
              <a:ahLst/>
              <a:cxnLst>
                <a:cxn ang="0">
                  <a:pos x="473" y="770"/>
                </a:cxn>
                <a:cxn ang="0">
                  <a:pos x="473" y="741"/>
                </a:cxn>
                <a:cxn ang="0">
                  <a:pos x="443" y="710"/>
                </a:cxn>
                <a:cxn ang="0">
                  <a:pos x="414" y="710"/>
                </a:cxn>
                <a:cxn ang="0">
                  <a:pos x="385" y="680"/>
                </a:cxn>
                <a:cxn ang="0">
                  <a:pos x="355" y="680"/>
                </a:cxn>
                <a:cxn ang="0">
                  <a:pos x="325" y="652"/>
                </a:cxn>
                <a:cxn ang="0">
                  <a:pos x="295" y="652"/>
                </a:cxn>
                <a:cxn ang="0">
                  <a:pos x="207" y="562"/>
                </a:cxn>
                <a:cxn ang="0">
                  <a:pos x="177" y="562"/>
                </a:cxn>
                <a:cxn ang="0">
                  <a:pos x="148" y="534"/>
                </a:cxn>
                <a:cxn ang="0">
                  <a:pos x="118" y="473"/>
                </a:cxn>
                <a:cxn ang="0">
                  <a:pos x="118" y="443"/>
                </a:cxn>
                <a:cxn ang="0">
                  <a:pos x="88" y="443"/>
                </a:cxn>
                <a:cxn ang="0">
                  <a:pos x="118" y="415"/>
                </a:cxn>
                <a:cxn ang="0">
                  <a:pos x="118" y="385"/>
                </a:cxn>
                <a:cxn ang="0">
                  <a:pos x="58" y="325"/>
                </a:cxn>
                <a:cxn ang="0">
                  <a:pos x="29" y="325"/>
                </a:cxn>
                <a:cxn ang="0">
                  <a:pos x="29" y="296"/>
                </a:cxn>
                <a:cxn ang="0">
                  <a:pos x="0" y="266"/>
                </a:cxn>
                <a:cxn ang="0">
                  <a:pos x="0" y="237"/>
                </a:cxn>
                <a:cxn ang="0">
                  <a:pos x="29" y="237"/>
                </a:cxn>
                <a:cxn ang="0">
                  <a:pos x="58" y="266"/>
                </a:cxn>
                <a:cxn ang="0">
                  <a:pos x="58" y="296"/>
                </a:cxn>
                <a:cxn ang="0">
                  <a:pos x="148" y="207"/>
                </a:cxn>
                <a:cxn ang="0">
                  <a:pos x="236" y="207"/>
                </a:cxn>
                <a:cxn ang="0">
                  <a:pos x="266" y="178"/>
                </a:cxn>
                <a:cxn ang="0">
                  <a:pos x="295" y="178"/>
                </a:cxn>
                <a:cxn ang="0">
                  <a:pos x="325" y="148"/>
                </a:cxn>
                <a:cxn ang="0">
                  <a:pos x="385" y="148"/>
                </a:cxn>
                <a:cxn ang="0">
                  <a:pos x="414" y="118"/>
                </a:cxn>
                <a:cxn ang="0">
                  <a:pos x="443" y="118"/>
                </a:cxn>
                <a:cxn ang="0">
                  <a:pos x="473" y="87"/>
                </a:cxn>
                <a:cxn ang="0">
                  <a:pos x="532" y="87"/>
                </a:cxn>
                <a:cxn ang="0">
                  <a:pos x="562" y="60"/>
                </a:cxn>
                <a:cxn ang="0">
                  <a:pos x="593" y="60"/>
                </a:cxn>
                <a:cxn ang="0">
                  <a:pos x="562" y="30"/>
                </a:cxn>
                <a:cxn ang="0">
                  <a:pos x="593" y="0"/>
                </a:cxn>
                <a:cxn ang="0">
                  <a:pos x="620" y="0"/>
                </a:cxn>
                <a:cxn ang="0">
                  <a:pos x="650" y="30"/>
                </a:cxn>
                <a:cxn ang="0">
                  <a:pos x="650" y="60"/>
                </a:cxn>
                <a:cxn ang="0">
                  <a:pos x="680" y="60"/>
                </a:cxn>
                <a:cxn ang="0">
                  <a:pos x="680" y="87"/>
                </a:cxn>
              </a:cxnLst>
              <a:rect l="0" t="0" r="r" b="b"/>
              <a:pathLst>
                <a:path w="680" h="770">
                  <a:moveTo>
                    <a:pt x="473" y="770"/>
                  </a:moveTo>
                  <a:lnTo>
                    <a:pt x="473" y="741"/>
                  </a:lnTo>
                  <a:lnTo>
                    <a:pt x="443" y="710"/>
                  </a:lnTo>
                  <a:lnTo>
                    <a:pt x="414" y="710"/>
                  </a:lnTo>
                  <a:lnTo>
                    <a:pt x="385" y="680"/>
                  </a:lnTo>
                  <a:lnTo>
                    <a:pt x="355" y="680"/>
                  </a:lnTo>
                  <a:lnTo>
                    <a:pt x="325" y="652"/>
                  </a:lnTo>
                  <a:lnTo>
                    <a:pt x="295" y="652"/>
                  </a:lnTo>
                  <a:lnTo>
                    <a:pt x="207" y="562"/>
                  </a:lnTo>
                  <a:lnTo>
                    <a:pt x="177" y="562"/>
                  </a:lnTo>
                  <a:lnTo>
                    <a:pt x="148" y="534"/>
                  </a:lnTo>
                  <a:lnTo>
                    <a:pt x="118" y="473"/>
                  </a:lnTo>
                  <a:lnTo>
                    <a:pt x="118" y="443"/>
                  </a:lnTo>
                  <a:lnTo>
                    <a:pt x="88" y="443"/>
                  </a:lnTo>
                  <a:lnTo>
                    <a:pt x="118" y="415"/>
                  </a:lnTo>
                  <a:lnTo>
                    <a:pt x="118" y="385"/>
                  </a:lnTo>
                  <a:lnTo>
                    <a:pt x="58" y="325"/>
                  </a:lnTo>
                  <a:lnTo>
                    <a:pt x="29" y="325"/>
                  </a:lnTo>
                  <a:lnTo>
                    <a:pt x="29" y="296"/>
                  </a:lnTo>
                  <a:lnTo>
                    <a:pt x="0" y="266"/>
                  </a:lnTo>
                  <a:lnTo>
                    <a:pt x="0" y="237"/>
                  </a:lnTo>
                  <a:lnTo>
                    <a:pt x="29" y="237"/>
                  </a:lnTo>
                  <a:lnTo>
                    <a:pt x="58" y="266"/>
                  </a:lnTo>
                  <a:lnTo>
                    <a:pt x="58" y="296"/>
                  </a:lnTo>
                  <a:lnTo>
                    <a:pt x="148" y="207"/>
                  </a:lnTo>
                  <a:lnTo>
                    <a:pt x="236" y="207"/>
                  </a:lnTo>
                  <a:lnTo>
                    <a:pt x="266" y="178"/>
                  </a:lnTo>
                  <a:lnTo>
                    <a:pt x="295" y="178"/>
                  </a:lnTo>
                  <a:lnTo>
                    <a:pt x="325" y="148"/>
                  </a:lnTo>
                  <a:lnTo>
                    <a:pt x="385" y="148"/>
                  </a:lnTo>
                  <a:lnTo>
                    <a:pt x="414" y="118"/>
                  </a:lnTo>
                  <a:lnTo>
                    <a:pt x="443" y="118"/>
                  </a:lnTo>
                  <a:lnTo>
                    <a:pt x="473" y="87"/>
                  </a:lnTo>
                  <a:lnTo>
                    <a:pt x="532" y="87"/>
                  </a:lnTo>
                  <a:lnTo>
                    <a:pt x="562" y="60"/>
                  </a:lnTo>
                  <a:lnTo>
                    <a:pt x="593" y="60"/>
                  </a:lnTo>
                  <a:lnTo>
                    <a:pt x="562" y="30"/>
                  </a:lnTo>
                  <a:lnTo>
                    <a:pt x="593" y="0"/>
                  </a:lnTo>
                  <a:lnTo>
                    <a:pt x="620" y="0"/>
                  </a:lnTo>
                  <a:lnTo>
                    <a:pt x="650" y="30"/>
                  </a:lnTo>
                  <a:lnTo>
                    <a:pt x="650" y="60"/>
                  </a:lnTo>
                  <a:lnTo>
                    <a:pt x="680" y="60"/>
                  </a:lnTo>
                  <a:lnTo>
                    <a:pt x="680" y="87"/>
                  </a:lnTo>
                </a:path>
              </a:pathLst>
            </a:custGeom>
            <a:noFill/>
            <a:ln w="1588">
              <a:solidFill>
                <a:srgbClr val="000000"/>
              </a:solidFill>
              <a:prstDash val="solid"/>
              <a:round/>
              <a:headEnd/>
              <a:tailEnd/>
            </a:ln>
          </p:spPr>
          <p:txBody>
            <a:bodyPr/>
            <a:lstStyle/>
            <a:p>
              <a:endParaRPr lang="en-GB"/>
            </a:p>
          </p:txBody>
        </p:sp>
        <p:sp>
          <p:nvSpPr>
            <p:cNvPr id="23977" name="Line 425"/>
            <p:cNvSpPr>
              <a:spLocks noChangeShapeType="1"/>
            </p:cNvSpPr>
            <p:nvPr/>
          </p:nvSpPr>
          <p:spPr bwMode="auto">
            <a:xfrm flipV="1">
              <a:off x="3517" y="2445"/>
              <a:ext cx="7" cy="8"/>
            </a:xfrm>
            <a:prstGeom prst="line">
              <a:avLst/>
            </a:prstGeom>
            <a:noFill/>
            <a:ln w="1588">
              <a:solidFill>
                <a:srgbClr val="000000"/>
              </a:solidFill>
              <a:round/>
              <a:headEnd/>
              <a:tailEnd/>
            </a:ln>
          </p:spPr>
          <p:txBody>
            <a:bodyPr/>
            <a:lstStyle/>
            <a:p>
              <a:endParaRPr lang="en-GB"/>
            </a:p>
          </p:txBody>
        </p:sp>
        <p:sp>
          <p:nvSpPr>
            <p:cNvPr id="23978" name="Line 426"/>
            <p:cNvSpPr>
              <a:spLocks noChangeShapeType="1"/>
            </p:cNvSpPr>
            <p:nvPr/>
          </p:nvSpPr>
          <p:spPr bwMode="auto">
            <a:xfrm flipH="1">
              <a:off x="3509" y="2453"/>
              <a:ext cx="8" cy="7"/>
            </a:xfrm>
            <a:prstGeom prst="line">
              <a:avLst/>
            </a:prstGeom>
            <a:noFill/>
            <a:ln w="1588">
              <a:solidFill>
                <a:srgbClr val="000000"/>
              </a:solidFill>
              <a:round/>
              <a:headEnd/>
              <a:tailEnd/>
            </a:ln>
          </p:spPr>
          <p:txBody>
            <a:bodyPr/>
            <a:lstStyle/>
            <a:p>
              <a:endParaRPr lang="en-GB"/>
            </a:p>
          </p:txBody>
        </p:sp>
        <p:sp>
          <p:nvSpPr>
            <p:cNvPr id="23979" name="Line 427"/>
            <p:cNvSpPr>
              <a:spLocks noChangeShapeType="1"/>
            </p:cNvSpPr>
            <p:nvPr/>
          </p:nvSpPr>
          <p:spPr bwMode="auto">
            <a:xfrm flipV="1">
              <a:off x="3509" y="2445"/>
              <a:ext cx="15" cy="15"/>
            </a:xfrm>
            <a:prstGeom prst="line">
              <a:avLst/>
            </a:prstGeom>
            <a:noFill/>
            <a:ln w="1588">
              <a:solidFill>
                <a:srgbClr val="000000"/>
              </a:solidFill>
              <a:round/>
              <a:headEnd/>
              <a:tailEnd/>
            </a:ln>
          </p:spPr>
          <p:txBody>
            <a:bodyPr/>
            <a:lstStyle/>
            <a:p>
              <a:endParaRPr lang="en-GB"/>
            </a:p>
          </p:txBody>
        </p:sp>
        <p:sp>
          <p:nvSpPr>
            <p:cNvPr id="23980" name="Freeform 428"/>
            <p:cNvSpPr>
              <a:spLocks/>
            </p:cNvSpPr>
            <p:nvPr/>
          </p:nvSpPr>
          <p:spPr bwMode="auto">
            <a:xfrm>
              <a:off x="3517" y="2445"/>
              <a:ext cx="267" cy="119"/>
            </a:xfrm>
            <a:custGeom>
              <a:avLst/>
              <a:gdLst/>
              <a:ahLst/>
              <a:cxnLst>
                <a:cxn ang="0">
                  <a:pos x="1067" y="473"/>
                </a:cxn>
                <a:cxn ang="0">
                  <a:pos x="1067" y="443"/>
                </a:cxn>
                <a:cxn ang="0">
                  <a:pos x="1037" y="413"/>
                </a:cxn>
                <a:cxn ang="0">
                  <a:pos x="1006" y="413"/>
                </a:cxn>
                <a:cxn ang="0">
                  <a:pos x="1006" y="355"/>
                </a:cxn>
                <a:cxn ang="0">
                  <a:pos x="918" y="355"/>
                </a:cxn>
                <a:cxn ang="0">
                  <a:pos x="918" y="325"/>
                </a:cxn>
                <a:cxn ang="0">
                  <a:pos x="888" y="325"/>
                </a:cxn>
                <a:cxn ang="0">
                  <a:pos x="858" y="295"/>
                </a:cxn>
                <a:cxn ang="0">
                  <a:pos x="829" y="325"/>
                </a:cxn>
                <a:cxn ang="0">
                  <a:pos x="799" y="325"/>
                </a:cxn>
                <a:cxn ang="0">
                  <a:pos x="769" y="295"/>
                </a:cxn>
                <a:cxn ang="0">
                  <a:pos x="769" y="236"/>
                </a:cxn>
                <a:cxn ang="0">
                  <a:pos x="681" y="236"/>
                </a:cxn>
                <a:cxn ang="0">
                  <a:pos x="651" y="207"/>
                </a:cxn>
                <a:cxn ang="0">
                  <a:pos x="621" y="207"/>
                </a:cxn>
                <a:cxn ang="0">
                  <a:pos x="592" y="177"/>
                </a:cxn>
                <a:cxn ang="0">
                  <a:pos x="562" y="177"/>
                </a:cxn>
                <a:cxn ang="0">
                  <a:pos x="562" y="207"/>
                </a:cxn>
                <a:cxn ang="0">
                  <a:pos x="592" y="236"/>
                </a:cxn>
                <a:cxn ang="0">
                  <a:pos x="562" y="266"/>
                </a:cxn>
                <a:cxn ang="0">
                  <a:pos x="533" y="266"/>
                </a:cxn>
                <a:cxn ang="0">
                  <a:pos x="503" y="295"/>
                </a:cxn>
                <a:cxn ang="0">
                  <a:pos x="474" y="266"/>
                </a:cxn>
                <a:cxn ang="0">
                  <a:pos x="474" y="236"/>
                </a:cxn>
                <a:cxn ang="0">
                  <a:pos x="444" y="207"/>
                </a:cxn>
                <a:cxn ang="0">
                  <a:pos x="414" y="207"/>
                </a:cxn>
                <a:cxn ang="0">
                  <a:pos x="383" y="177"/>
                </a:cxn>
                <a:cxn ang="0">
                  <a:pos x="355" y="177"/>
                </a:cxn>
                <a:cxn ang="0">
                  <a:pos x="414" y="148"/>
                </a:cxn>
                <a:cxn ang="0">
                  <a:pos x="414" y="118"/>
                </a:cxn>
                <a:cxn ang="0">
                  <a:pos x="326" y="118"/>
                </a:cxn>
                <a:cxn ang="0">
                  <a:pos x="326" y="88"/>
                </a:cxn>
                <a:cxn ang="0">
                  <a:pos x="265" y="88"/>
                </a:cxn>
                <a:cxn ang="0">
                  <a:pos x="237" y="57"/>
                </a:cxn>
                <a:cxn ang="0">
                  <a:pos x="146" y="57"/>
                </a:cxn>
                <a:cxn ang="0">
                  <a:pos x="119" y="30"/>
                </a:cxn>
                <a:cxn ang="0">
                  <a:pos x="119" y="0"/>
                </a:cxn>
                <a:cxn ang="0">
                  <a:pos x="58" y="0"/>
                </a:cxn>
                <a:cxn ang="0">
                  <a:pos x="58" y="30"/>
                </a:cxn>
                <a:cxn ang="0">
                  <a:pos x="0" y="30"/>
                </a:cxn>
              </a:cxnLst>
              <a:rect l="0" t="0" r="r" b="b"/>
              <a:pathLst>
                <a:path w="1067" h="473">
                  <a:moveTo>
                    <a:pt x="1067" y="473"/>
                  </a:moveTo>
                  <a:lnTo>
                    <a:pt x="1067" y="443"/>
                  </a:lnTo>
                  <a:lnTo>
                    <a:pt x="1037" y="413"/>
                  </a:lnTo>
                  <a:lnTo>
                    <a:pt x="1006" y="413"/>
                  </a:lnTo>
                  <a:lnTo>
                    <a:pt x="1006" y="355"/>
                  </a:lnTo>
                  <a:lnTo>
                    <a:pt x="918" y="355"/>
                  </a:lnTo>
                  <a:lnTo>
                    <a:pt x="918" y="325"/>
                  </a:lnTo>
                  <a:lnTo>
                    <a:pt x="888" y="325"/>
                  </a:lnTo>
                  <a:lnTo>
                    <a:pt x="858" y="295"/>
                  </a:lnTo>
                  <a:lnTo>
                    <a:pt x="829" y="325"/>
                  </a:lnTo>
                  <a:lnTo>
                    <a:pt x="799" y="325"/>
                  </a:lnTo>
                  <a:lnTo>
                    <a:pt x="769" y="295"/>
                  </a:lnTo>
                  <a:lnTo>
                    <a:pt x="769" y="236"/>
                  </a:lnTo>
                  <a:lnTo>
                    <a:pt x="681" y="236"/>
                  </a:lnTo>
                  <a:lnTo>
                    <a:pt x="651" y="207"/>
                  </a:lnTo>
                  <a:lnTo>
                    <a:pt x="621" y="207"/>
                  </a:lnTo>
                  <a:lnTo>
                    <a:pt x="592" y="177"/>
                  </a:lnTo>
                  <a:lnTo>
                    <a:pt x="562" y="177"/>
                  </a:lnTo>
                  <a:lnTo>
                    <a:pt x="562" y="207"/>
                  </a:lnTo>
                  <a:lnTo>
                    <a:pt x="592" y="236"/>
                  </a:lnTo>
                  <a:lnTo>
                    <a:pt x="562" y="266"/>
                  </a:lnTo>
                  <a:lnTo>
                    <a:pt x="533" y="266"/>
                  </a:lnTo>
                  <a:lnTo>
                    <a:pt x="503" y="295"/>
                  </a:lnTo>
                  <a:lnTo>
                    <a:pt x="474" y="266"/>
                  </a:lnTo>
                  <a:lnTo>
                    <a:pt x="474" y="236"/>
                  </a:lnTo>
                  <a:lnTo>
                    <a:pt x="444" y="207"/>
                  </a:lnTo>
                  <a:lnTo>
                    <a:pt x="414" y="207"/>
                  </a:lnTo>
                  <a:lnTo>
                    <a:pt x="383" y="177"/>
                  </a:lnTo>
                  <a:lnTo>
                    <a:pt x="355" y="177"/>
                  </a:lnTo>
                  <a:lnTo>
                    <a:pt x="414" y="148"/>
                  </a:lnTo>
                  <a:lnTo>
                    <a:pt x="414" y="118"/>
                  </a:lnTo>
                  <a:lnTo>
                    <a:pt x="326" y="118"/>
                  </a:lnTo>
                  <a:lnTo>
                    <a:pt x="326" y="88"/>
                  </a:lnTo>
                  <a:lnTo>
                    <a:pt x="265" y="88"/>
                  </a:lnTo>
                  <a:lnTo>
                    <a:pt x="237" y="57"/>
                  </a:lnTo>
                  <a:lnTo>
                    <a:pt x="146" y="57"/>
                  </a:lnTo>
                  <a:lnTo>
                    <a:pt x="119" y="30"/>
                  </a:lnTo>
                  <a:lnTo>
                    <a:pt x="119" y="0"/>
                  </a:lnTo>
                  <a:lnTo>
                    <a:pt x="58" y="0"/>
                  </a:lnTo>
                  <a:lnTo>
                    <a:pt x="58" y="30"/>
                  </a:lnTo>
                  <a:lnTo>
                    <a:pt x="0" y="30"/>
                  </a:lnTo>
                </a:path>
              </a:pathLst>
            </a:custGeom>
            <a:noFill/>
            <a:ln w="1588">
              <a:solidFill>
                <a:srgbClr val="000000"/>
              </a:solidFill>
              <a:prstDash val="solid"/>
              <a:round/>
              <a:headEnd/>
              <a:tailEnd/>
            </a:ln>
          </p:spPr>
          <p:txBody>
            <a:bodyPr/>
            <a:lstStyle/>
            <a:p>
              <a:endParaRPr lang="en-GB"/>
            </a:p>
          </p:txBody>
        </p:sp>
        <p:sp>
          <p:nvSpPr>
            <p:cNvPr id="23981" name="Freeform 429"/>
            <p:cNvSpPr>
              <a:spLocks/>
            </p:cNvSpPr>
            <p:nvPr/>
          </p:nvSpPr>
          <p:spPr bwMode="auto">
            <a:xfrm>
              <a:off x="3828" y="2098"/>
              <a:ext cx="89" cy="66"/>
            </a:xfrm>
            <a:custGeom>
              <a:avLst/>
              <a:gdLst/>
              <a:ahLst/>
              <a:cxnLst>
                <a:cxn ang="0">
                  <a:pos x="355" y="0"/>
                </a:cxn>
                <a:cxn ang="0">
                  <a:pos x="326" y="0"/>
                </a:cxn>
                <a:cxn ang="0">
                  <a:pos x="326" y="89"/>
                </a:cxn>
                <a:cxn ang="0">
                  <a:pos x="297" y="119"/>
                </a:cxn>
                <a:cxn ang="0">
                  <a:pos x="237" y="119"/>
                </a:cxn>
                <a:cxn ang="0">
                  <a:pos x="237" y="89"/>
                </a:cxn>
                <a:cxn ang="0">
                  <a:pos x="30" y="89"/>
                </a:cxn>
                <a:cxn ang="0">
                  <a:pos x="0" y="119"/>
                </a:cxn>
                <a:cxn ang="0">
                  <a:pos x="30" y="149"/>
                </a:cxn>
                <a:cxn ang="0">
                  <a:pos x="30" y="177"/>
                </a:cxn>
                <a:cxn ang="0">
                  <a:pos x="119" y="177"/>
                </a:cxn>
                <a:cxn ang="0">
                  <a:pos x="88" y="208"/>
                </a:cxn>
                <a:cxn ang="0">
                  <a:pos x="30" y="208"/>
                </a:cxn>
                <a:cxn ang="0">
                  <a:pos x="30" y="238"/>
                </a:cxn>
                <a:cxn ang="0">
                  <a:pos x="0" y="265"/>
                </a:cxn>
              </a:cxnLst>
              <a:rect l="0" t="0" r="r" b="b"/>
              <a:pathLst>
                <a:path w="355" h="265">
                  <a:moveTo>
                    <a:pt x="355" y="0"/>
                  </a:moveTo>
                  <a:lnTo>
                    <a:pt x="326" y="0"/>
                  </a:lnTo>
                  <a:lnTo>
                    <a:pt x="326" y="89"/>
                  </a:lnTo>
                  <a:lnTo>
                    <a:pt x="297" y="119"/>
                  </a:lnTo>
                  <a:lnTo>
                    <a:pt x="237" y="119"/>
                  </a:lnTo>
                  <a:lnTo>
                    <a:pt x="237" y="89"/>
                  </a:lnTo>
                  <a:lnTo>
                    <a:pt x="30" y="89"/>
                  </a:lnTo>
                  <a:lnTo>
                    <a:pt x="0" y="119"/>
                  </a:lnTo>
                  <a:lnTo>
                    <a:pt x="30" y="149"/>
                  </a:lnTo>
                  <a:lnTo>
                    <a:pt x="30" y="177"/>
                  </a:lnTo>
                  <a:lnTo>
                    <a:pt x="119" y="177"/>
                  </a:lnTo>
                  <a:lnTo>
                    <a:pt x="88" y="208"/>
                  </a:lnTo>
                  <a:lnTo>
                    <a:pt x="30" y="208"/>
                  </a:lnTo>
                  <a:lnTo>
                    <a:pt x="30" y="238"/>
                  </a:lnTo>
                  <a:lnTo>
                    <a:pt x="0" y="265"/>
                  </a:lnTo>
                </a:path>
              </a:pathLst>
            </a:custGeom>
            <a:noFill/>
            <a:ln w="1588">
              <a:solidFill>
                <a:srgbClr val="000000"/>
              </a:solidFill>
              <a:prstDash val="solid"/>
              <a:round/>
              <a:headEnd/>
              <a:tailEnd/>
            </a:ln>
          </p:spPr>
          <p:txBody>
            <a:bodyPr/>
            <a:lstStyle/>
            <a:p>
              <a:endParaRPr lang="en-GB"/>
            </a:p>
          </p:txBody>
        </p:sp>
        <p:sp>
          <p:nvSpPr>
            <p:cNvPr id="23982" name="Freeform 430"/>
            <p:cNvSpPr>
              <a:spLocks/>
            </p:cNvSpPr>
            <p:nvPr/>
          </p:nvSpPr>
          <p:spPr bwMode="auto">
            <a:xfrm>
              <a:off x="3894" y="2031"/>
              <a:ext cx="23" cy="67"/>
            </a:xfrm>
            <a:custGeom>
              <a:avLst/>
              <a:gdLst/>
              <a:ahLst/>
              <a:cxnLst>
                <a:cxn ang="0">
                  <a:pos x="88" y="266"/>
                </a:cxn>
                <a:cxn ang="0">
                  <a:pos x="59" y="236"/>
                </a:cxn>
                <a:cxn ang="0">
                  <a:pos x="59" y="179"/>
                </a:cxn>
                <a:cxn ang="0">
                  <a:pos x="30" y="148"/>
                </a:cxn>
                <a:cxn ang="0">
                  <a:pos x="30" y="118"/>
                </a:cxn>
                <a:cxn ang="0">
                  <a:pos x="0" y="88"/>
                </a:cxn>
                <a:cxn ang="0">
                  <a:pos x="0" y="0"/>
                </a:cxn>
              </a:cxnLst>
              <a:rect l="0" t="0" r="r" b="b"/>
              <a:pathLst>
                <a:path w="88" h="266">
                  <a:moveTo>
                    <a:pt x="88" y="266"/>
                  </a:moveTo>
                  <a:lnTo>
                    <a:pt x="59" y="236"/>
                  </a:lnTo>
                  <a:lnTo>
                    <a:pt x="59" y="179"/>
                  </a:lnTo>
                  <a:lnTo>
                    <a:pt x="30" y="148"/>
                  </a:lnTo>
                  <a:lnTo>
                    <a:pt x="30" y="118"/>
                  </a:lnTo>
                  <a:lnTo>
                    <a:pt x="0" y="88"/>
                  </a:lnTo>
                  <a:lnTo>
                    <a:pt x="0" y="0"/>
                  </a:lnTo>
                </a:path>
              </a:pathLst>
            </a:custGeom>
            <a:noFill/>
            <a:ln w="1588">
              <a:solidFill>
                <a:srgbClr val="000000"/>
              </a:solidFill>
              <a:prstDash val="solid"/>
              <a:round/>
              <a:headEnd/>
              <a:tailEnd/>
            </a:ln>
          </p:spPr>
          <p:txBody>
            <a:bodyPr/>
            <a:lstStyle/>
            <a:p>
              <a:endParaRPr lang="en-GB"/>
            </a:p>
          </p:txBody>
        </p:sp>
        <p:sp>
          <p:nvSpPr>
            <p:cNvPr id="23983" name="Freeform 431"/>
            <p:cNvSpPr>
              <a:spLocks/>
            </p:cNvSpPr>
            <p:nvPr/>
          </p:nvSpPr>
          <p:spPr bwMode="auto">
            <a:xfrm>
              <a:off x="3828" y="2164"/>
              <a:ext cx="185" cy="7"/>
            </a:xfrm>
            <a:custGeom>
              <a:avLst/>
              <a:gdLst/>
              <a:ahLst/>
              <a:cxnLst>
                <a:cxn ang="0">
                  <a:pos x="0" y="0"/>
                </a:cxn>
                <a:cxn ang="0">
                  <a:pos x="148" y="0"/>
                </a:cxn>
                <a:cxn ang="0">
                  <a:pos x="207" y="30"/>
                </a:cxn>
                <a:cxn ang="0">
                  <a:pos x="741" y="30"/>
                </a:cxn>
              </a:cxnLst>
              <a:rect l="0" t="0" r="r" b="b"/>
              <a:pathLst>
                <a:path w="741" h="30">
                  <a:moveTo>
                    <a:pt x="0" y="0"/>
                  </a:moveTo>
                  <a:lnTo>
                    <a:pt x="148" y="0"/>
                  </a:lnTo>
                  <a:lnTo>
                    <a:pt x="207" y="30"/>
                  </a:lnTo>
                  <a:lnTo>
                    <a:pt x="741" y="30"/>
                  </a:lnTo>
                </a:path>
              </a:pathLst>
            </a:custGeom>
            <a:noFill/>
            <a:ln w="1588">
              <a:solidFill>
                <a:srgbClr val="000000"/>
              </a:solidFill>
              <a:prstDash val="solid"/>
              <a:round/>
              <a:headEnd/>
              <a:tailEnd/>
            </a:ln>
          </p:spPr>
          <p:txBody>
            <a:bodyPr/>
            <a:lstStyle/>
            <a:p>
              <a:endParaRPr lang="en-GB"/>
            </a:p>
          </p:txBody>
        </p:sp>
        <p:sp>
          <p:nvSpPr>
            <p:cNvPr id="23984" name="Freeform 432"/>
            <p:cNvSpPr>
              <a:spLocks/>
            </p:cNvSpPr>
            <p:nvPr/>
          </p:nvSpPr>
          <p:spPr bwMode="auto">
            <a:xfrm>
              <a:off x="1309" y="1224"/>
              <a:ext cx="548" cy="237"/>
            </a:xfrm>
            <a:custGeom>
              <a:avLst/>
              <a:gdLst/>
              <a:ahLst/>
              <a:cxnLst>
                <a:cxn ang="0">
                  <a:pos x="148" y="622"/>
                </a:cxn>
                <a:cxn ang="0">
                  <a:pos x="148" y="534"/>
                </a:cxn>
                <a:cxn ang="0">
                  <a:pos x="30" y="504"/>
                </a:cxn>
                <a:cxn ang="0">
                  <a:pos x="295" y="416"/>
                </a:cxn>
                <a:cxn ang="0">
                  <a:pos x="266" y="327"/>
                </a:cxn>
                <a:cxn ang="0">
                  <a:pos x="207" y="297"/>
                </a:cxn>
                <a:cxn ang="0">
                  <a:pos x="118" y="297"/>
                </a:cxn>
                <a:cxn ang="0">
                  <a:pos x="30" y="297"/>
                </a:cxn>
                <a:cxn ang="0">
                  <a:pos x="58" y="118"/>
                </a:cxn>
                <a:cxn ang="0">
                  <a:pos x="177" y="179"/>
                </a:cxn>
                <a:cxn ang="0">
                  <a:pos x="148" y="118"/>
                </a:cxn>
                <a:cxn ang="0">
                  <a:pos x="88" y="61"/>
                </a:cxn>
                <a:cxn ang="0">
                  <a:pos x="325" y="61"/>
                </a:cxn>
                <a:cxn ang="0">
                  <a:pos x="414" y="118"/>
                </a:cxn>
                <a:cxn ang="0">
                  <a:pos x="473" y="209"/>
                </a:cxn>
                <a:cxn ang="0">
                  <a:pos x="355" y="209"/>
                </a:cxn>
                <a:cxn ang="0">
                  <a:pos x="414" y="297"/>
                </a:cxn>
                <a:cxn ang="0">
                  <a:pos x="473" y="327"/>
                </a:cxn>
                <a:cxn ang="0">
                  <a:pos x="593" y="267"/>
                </a:cxn>
                <a:cxn ang="0">
                  <a:pos x="680" y="267"/>
                </a:cxn>
                <a:cxn ang="0">
                  <a:pos x="769" y="149"/>
                </a:cxn>
                <a:cxn ang="0">
                  <a:pos x="887" y="238"/>
                </a:cxn>
                <a:cxn ang="0">
                  <a:pos x="978" y="149"/>
                </a:cxn>
                <a:cxn ang="0">
                  <a:pos x="1096" y="118"/>
                </a:cxn>
                <a:cxn ang="0">
                  <a:pos x="1155" y="238"/>
                </a:cxn>
                <a:cxn ang="0">
                  <a:pos x="1155" y="90"/>
                </a:cxn>
                <a:cxn ang="0">
                  <a:pos x="1303" y="149"/>
                </a:cxn>
                <a:cxn ang="0">
                  <a:pos x="1392" y="90"/>
                </a:cxn>
                <a:cxn ang="0">
                  <a:pos x="1571" y="90"/>
                </a:cxn>
                <a:cxn ang="0">
                  <a:pos x="1599" y="0"/>
                </a:cxn>
                <a:cxn ang="0">
                  <a:pos x="1778" y="90"/>
                </a:cxn>
                <a:cxn ang="0">
                  <a:pos x="1897" y="61"/>
                </a:cxn>
                <a:cxn ang="0">
                  <a:pos x="1926" y="149"/>
                </a:cxn>
                <a:cxn ang="0">
                  <a:pos x="1926" y="209"/>
                </a:cxn>
                <a:cxn ang="0">
                  <a:pos x="2045" y="209"/>
                </a:cxn>
                <a:cxn ang="0">
                  <a:pos x="2133" y="267"/>
                </a:cxn>
                <a:cxn ang="0">
                  <a:pos x="2163" y="356"/>
                </a:cxn>
                <a:cxn ang="0">
                  <a:pos x="2192" y="416"/>
                </a:cxn>
                <a:cxn ang="0">
                  <a:pos x="2104" y="474"/>
                </a:cxn>
                <a:cxn ang="0">
                  <a:pos x="1985" y="534"/>
                </a:cxn>
                <a:cxn ang="0">
                  <a:pos x="1926" y="622"/>
                </a:cxn>
                <a:cxn ang="0">
                  <a:pos x="1717" y="652"/>
                </a:cxn>
                <a:cxn ang="0">
                  <a:pos x="1571" y="711"/>
                </a:cxn>
                <a:cxn ang="0">
                  <a:pos x="1453" y="771"/>
                </a:cxn>
                <a:cxn ang="0">
                  <a:pos x="1274" y="829"/>
                </a:cxn>
                <a:cxn ang="0">
                  <a:pos x="1067" y="890"/>
                </a:cxn>
                <a:cxn ang="0">
                  <a:pos x="800" y="947"/>
                </a:cxn>
                <a:cxn ang="0">
                  <a:pos x="504" y="890"/>
                </a:cxn>
                <a:cxn ang="0">
                  <a:pos x="473" y="829"/>
                </a:cxn>
                <a:cxn ang="0">
                  <a:pos x="386" y="801"/>
                </a:cxn>
                <a:cxn ang="0">
                  <a:pos x="295" y="801"/>
                </a:cxn>
                <a:cxn ang="0">
                  <a:pos x="58" y="771"/>
                </a:cxn>
                <a:cxn ang="0">
                  <a:pos x="237" y="711"/>
                </a:cxn>
              </a:cxnLst>
              <a:rect l="0" t="0" r="r" b="b"/>
              <a:pathLst>
                <a:path w="2192" h="947">
                  <a:moveTo>
                    <a:pt x="237" y="592"/>
                  </a:moveTo>
                  <a:lnTo>
                    <a:pt x="207" y="592"/>
                  </a:lnTo>
                  <a:lnTo>
                    <a:pt x="177" y="622"/>
                  </a:lnTo>
                  <a:lnTo>
                    <a:pt x="148" y="622"/>
                  </a:lnTo>
                  <a:lnTo>
                    <a:pt x="148" y="592"/>
                  </a:lnTo>
                  <a:lnTo>
                    <a:pt x="118" y="592"/>
                  </a:lnTo>
                  <a:lnTo>
                    <a:pt x="177" y="534"/>
                  </a:lnTo>
                  <a:lnTo>
                    <a:pt x="148" y="534"/>
                  </a:lnTo>
                  <a:lnTo>
                    <a:pt x="118" y="504"/>
                  </a:lnTo>
                  <a:lnTo>
                    <a:pt x="88" y="504"/>
                  </a:lnTo>
                  <a:lnTo>
                    <a:pt x="58" y="534"/>
                  </a:lnTo>
                  <a:lnTo>
                    <a:pt x="30" y="504"/>
                  </a:lnTo>
                  <a:lnTo>
                    <a:pt x="0" y="504"/>
                  </a:lnTo>
                  <a:lnTo>
                    <a:pt x="0" y="445"/>
                  </a:lnTo>
                  <a:lnTo>
                    <a:pt x="266" y="445"/>
                  </a:lnTo>
                  <a:lnTo>
                    <a:pt x="295" y="416"/>
                  </a:lnTo>
                  <a:lnTo>
                    <a:pt x="118" y="416"/>
                  </a:lnTo>
                  <a:lnTo>
                    <a:pt x="177" y="356"/>
                  </a:lnTo>
                  <a:lnTo>
                    <a:pt x="237" y="356"/>
                  </a:lnTo>
                  <a:lnTo>
                    <a:pt x="266" y="327"/>
                  </a:lnTo>
                  <a:lnTo>
                    <a:pt x="295" y="327"/>
                  </a:lnTo>
                  <a:lnTo>
                    <a:pt x="266" y="297"/>
                  </a:lnTo>
                  <a:lnTo>
                    <a:pt x="237" y="327"/>
                  </a:lnTo>
                  <a:lnTo>
                    <a:pt x="207" y="297"/>
                  </a:lnTo>
                  <a:lnTo>
                    <a:pt x="177" y="297"/>
                  </a:lnTo>
                  <a:lnTo>
                    <a:pt x="177" y="267"/>
                  </a:lnTo>
                  <a:lnTo>
                    <a:pt x="148" y="297"/>
                  </a:lnTo>
                  <a:lnTo>
                    <a:pt x="118" y="297"/>
                  </a:lnTo>
                  <a:lnTo>
                    <a:pt x="88" y="267"/>
                  </a:lnTo>
                  <a:lnTo>
                    <a:pt x="88" y="297"/>
                  </a:lnTo>
                  <a:lnTo>
                    <a:pt x="58" y="267"/>
                  </a:lnTo>
                  <a:lnTo>
                    <a:pt x="30" y="297"/>
                  </a:lnTo>
                  <a:lnTo>
                    <a:pt x="0" y="267"/>
                  </a:lnTo>
                  <a:lnTo>
                    <a:pt x="0" y="90"/>
                  </a:lnTo>
                  <a:lnTo>
                    <a:pt x="30" y="90"/>
                  </a:lnTo>
                  <a:lnTo>
                    <a:pt x="58" y="118"/>
                  </a:lnTo>
                  <a:lnTo>
                    <a:pt x="88" y="118"/>
                  </a:lnTo>
                  <a:lnTo>
                    <a:pt x="88" y="149"/>
                  </a:lnTo>
                  <a:lnTo>
                    <a:pt x="148" y="149"/>
                  </a:lnTo>
                  <a:lnTo>
                    <a:pt x="177" y="179"/>
                  </a:lnTo>
                  <a:lnTo>
                    <a:pt x="207" y="179"/>
                  </a:lnTo>
                  <a:lnTo>
                    <a:pt x="207" y="149"/>
                  </a:lnTo>
                  <a:lnTo>
                    <a:pt x="177" y="118"/>
                  </a:lnTo>
                  <a:lnTo>
                    <a:pt x="148" y="118"/>
                  </a:lnTo>
                  <a:lnTo>
                    <a:pt x="118" y="90"/>
                  </a:lnTo>
                  <a:lnTo>
                    <a:pt x="207" y="90"/>
                  </a:lnTo>
                  <a:lnTo>
                    <a:pt x="177" y="61"/>
                  </a:lnTo>
                  <a:lnTo>
                    <a:pt x="88" y="61"/>
                  </a:lnTo>
                  <a:lnTo>
                    <a:pt x="88" y="31"/>
                  </a:lnTo>
                  <a:lnTo>
                    <a:pt x="266" y="31"/>
                  </a:lnTo>
                  <a:lnTo>
                    <a:pt x="295" y="61"/>
                  </a:lnTo>
                  <a:lnTo>
                    <a:pt x="325" y="61"/>
                  </a:lnTo>
                  <a:lnTo>
                    <a:pt x="355" y="90"/>
                  </a:lnTo>
                  <a:lnTo>
                    <a:pt x="386" y="90"/>
                  </a:lnTo>
                  <a:lnTo>
                    <a:pt x="386" y="118"/>
                  </a:lnTo>
                  <a:lnTo>
                    <a:pt x="414" y="118"/>
                  </a:lnTo>
                  <a:lnTo>
                    <a:pt x="444" y="149"/>
                  </a:lnTo>
                  <a:lnTo>
                    <a:pt x="414" y="179"/>
                  </a:lnTo>
                  <a:lnTo>
                    <a:pt x="444" y="179"/>
                  </a:lnTo>
                  <a:lnTo>
                    <a:pt x="473" y="209"/>
                  </a:lnTo>
                  <a:lnTo>
                    <a:pt x="444" y="209"/>
                  </a:lnTo>
                  <a:lnTo>
                    <a:pt x="414" y="238"/>
                  </a:lnTo>
                  <a:lnTo>
                    <a:pt x="386" y="238"/>
                  </a:lnTo>
                  <a:lnTo>
                    <a:pt x="355" y="209"/>
                  </a:lnTo>
                  <a:lnTo>
                    <a:pt x="355" y="238"/>
                  </a:lnTo>
                  <a:lnTo>
                    <a:pt x="386" y="267"/>
                  </a:lnTo>
                  <a:lnTo>
                    <a:pt x="414" y="267"/>
                  </a:lnTo>
                  <a:lnTo>
                    <a:pt x="414" y="297"/>
                  </a:lnTo>
                  <a:lnTo>
                    <a:pt x="444" y="327"/>
                  </a:lnTo>
                  <a:lnTo>
                    <a:pt x="444" y="386"/>
                  </a:lnTo>
                  <a:lnTo>
                    <a:pt x="473" y="416"/>
                  </a:lnTo>
                  <a:lnTo>
                    <a:pt x="473" y="327"/>
                  </a:lnTo>
                  <a:lnTo>
                    <a:pt x="504" y="356"/>
                  </a:lnTo>
                  <a:lnTo>
                    <a:pt x="504" y="327"/>
                  </a:lnTo>
                  <a:lnTo>
                    <a:pt x="593" y="238"/>
                  </a:lnTo>
                  <a:lnTo>
                    <a:pt x="593" y="267"/>
                  </a:lnTo>
                  <a:lnTo>
                    <a:pt x="623" y="297"/>
                  </a:lnTo>
                  <a:lnTo>
                    <a:pt x="623" y="267"/>
                  </a:lnTo>
                  <a:lnTo>
                    <a:pt x="651" y="297"/>
                  </a:lnTo>
                  <a:lnTo>
                    <a:pt x="680" y="267"/>
                  </a:lnTo>
                  <a:lnTo>
                    <a:pt x="680" y="149"/>
                  </a:lnTo>
                  <a:lnTo>
                    <a:pt x="711" y="118"/>
                  </a:lnTo>
                  <a:lnTo>
                    <a:pt x="741" y="118"/>
                  </a:lnTo>
                  <a:lnTo>
                    <a:pt x="769" y="149"/>
                  </a:lnTo>
                  <a:lnTo>
                    <a:pt x="769" y="179"/>
                  </a:lnTo>
                  <a:lnTo>
                    <a:pt x="800" y="179"/>
                  </a:lnTo>
                  <a:lnTo>
                    <a:pt x="860" y="238"/>
                  </a:lnTo>
                  <a:lnTo>
                    <a:pt x="887" y="238"/>
                  </a:lnTo>
                  <a:lnTo>
                    <a:pt x="887" y="149"/>
                  </a:lnTo>
                  <a:lnTo>
                    <a:pt x="918" y="118"/>
                  </a:lnTo>
                  <a:lnTo>
                    <a:pt x="948" y="118"/>
                  </a:lnTo>
                  <a:lnTo>
                    <a:pt x="978" y="149"/>
                  </a:lnTo>
                  <a:lnTo>
                    <a:pt x="1007" y="118"/>
                  </a:lnTo>
                  <a:lnTo>
                    <a:pt x="1007" y="90"/>
                  </a:lnTo>
                  <a:lnTo>
                    <a:pt x="1067" y="90"/>
                  </a:lnTo>
                  <a:lnTo>
                    <a:pt x="1096" y="118"/>
                  </a:lnTo>
                  <a:lnTo>
                    <a:pt x="1096" y="149"/>
                  </a:lnTo>
                  <a:lnTo>
                    <a:pt x="1125" y="179"/>
                  </a:lnTo>
                  <a:lnTo>
                    <a:pt x="1155" y="179"/>
                  </a:lnTo>
                  <a:lnTo>
                    <a:pt x="1155" y="238"/>
                  </a:lnTo>
                  <a:lnTo>
                    <a:pt x="1185" y="267"/>
                  </a:lnTo>
                  <a:lnTo>
                    <a:pt x="1185" y="179"/>
                  </a:lnTo>
                  <a:lnTo>
                    <a:pt x="1155" y="149"/>
                  </a:lnTo>
                  <a:lnTo>
                    <a:pt x="1155" y="90"/>
                  </a:lnTo>
                  <a:lnTo>
                    <a:pt x="1185" y="90"/>
                  </a:lnTo>
                  <a:lnTo>
                    <a:pt x="1215" y="118"/>
                  </a:lnTo>
                  <a:lnTo>
                    <a:pt x="1303" y="118"/>
                  </a:lnTo>
                  <a:lnTo>
                    <a:pt x="1303" y="149"/>
                  </a:lnTo>
                  <a:lnTo>
                    <a:pt x="1333" y="179"/>
                  </a:lnTo>
                  <a:lnTo>
                    <a:pt x="1362" y="149"/>
                  </a:lnTo>
                  <a:lnTo>
                    <a:pt x="1362" y="118"/>
                  </a:lnTo>
                  <a:lnTo>
                    <a:pt x="1392" y="90"/>
                  </a:lnTo>
                  <a:lnTo>
                    <a:pt x="1453" y="90"/>
                  </a:lnTo>
                  <a:lnTo>
                    <a:pt x="1481" y="118"/>
                  </a:lnTo>
                  <a:lnTo>
                    <a:pt x="1541" y="118"/>
                  </a:lnTo>
                  <a:lnTo>
                    <a:pt x="1571" y="90"/>
                  </a:lnTo>
                  <a:lnTo>
                    <a:pt x="1599" y="90"/>
                  </a:lnTo>
                  <a:lnTo>
                    <a:pt x="1599" y="61"/>
                  </a:lnTo>
                  <a:lnTo>
                    <a:pt x="1571" y="31"/>
                  </a:lnTo>
                  <a:lnTo>
                    <a:pt x="1599" y="0"/>
                  </a:lnTo>
                  <a:lnTo>
                    <a:pt x="1717" y="0"/>
                  </a:lnTo>
                  <a:lnTo>
                    <a:pt x="1748" y="31"/>
                  </a:lnTo>
                  <a:lnTo>
                    <a:pt x="1748" y="61"/>
                  </a:lnTo>
                  <a:lnTo>
                    <a:pt x="1778" y="90"/>
                  </a:lnTo>
                  <a:lnTo>
                    <a:pt x="1808" y="90"/>
                  </a:lnTo>
                  <a:lnTo>
                    <a:pt x="1836" y="118"/>
                  </a:lnTo>
                  <a:lnTo>
                    <a:pt x="1836" y="90"/>
                  </a:lnTo>
                  <a:lnTo>
                    <a:pt x="1897" y="61"/>
                  </a:lnTo>
                  <a:lnTo>
                    <a:pt x="1926" y="61"/>
                  </a:lnTo>
                  <a:lnTo>
                    <a:pt x="1926" y="118"/>
                  </a:lnTo>
                  <a:lnTo>
                    <a:pt x="1897" y="118"/>
                  </a:lnTo>
                  <a:lnTo>
                    <a:pt x="1926" y="149"/>
                  </a:lnTo>
                  <a:lnTo>
                    <a:pt x="1985" y="149"/>
                  </a:lnTo>
                  <a:lnTo>
                    <a:pt x="1985" y="179"/>
                  </a:lnTo>
                  <a:lnTo>
                    <a:pt x="1955" y="179"/>
                  </a:lnTo>
                  <a:lnTo>
                    <a:pt x="1926" y="209"/>
                  </a:lnTo>
                  <a:lnTo>
                    <a:pt x="1926" y="238"/>
                  </a:lnTo>
                  <a:lnTo>
                    <a:pt x="1985" y="238"/>
                  </a:lnTo>
                  <a:lnTo>
                    <a:pt x="2015" y="209"/>
                  </a:lnTo>
                  <a:lnTo>
                    <a:pt x="2045" y="209"/>
                  </a:lnTo>
                  <a:lnTo>
                    <a:pt x="2045" y="238"/>
                  </a:lnTo>
                  <a:lnTo>
                    <a:pt x="1985" y="297"/>
                  </a:lnTo>
                  <a:lnTo>
                    <a:pt x="2045" y="267"/>
                  </a:lnTo>
                  <a:lnTo>
                    <a:pt x="2133" y="267"/>
                  </a:lnTo>
                  <a:lnTo>
                    <a:pt x="2163" y="297"/>
                  </a:lnTo>
                  <a:lnTo>
                    <a:pt x="2192" y="297"/>
                  </a:lnTo>
                  <a:lnTo>
                    <a:pt x="2192" y="327"/>
                  </a:lnTo>
                  <a:lnTo>
                    <a:pt x="2163" y="356"/>
                  </a:lnTo>
                  <a:lnTo>
                    <a:pt x="2192" y="356"/>
                  </a:lnTo>
                  <a:lnTo>
                    <a:pt x="2192" y="386"/>
                  </a:lnTo>
                  <a:lnTo>
                    <a:pt x="2163" y="386"/>
                  </a:lnTo>
                  <a:lnTo>
                    <a:pt x="2192" y="416"/>
                  </a:lnTo>
                  <a:lnTo>
                    <a:pt x="2192" y="445"/>
                  </a:lnTo>
                  <a:lnTo>
                    <a:pt x="2074" y="445"/>
                  </a:lnTo>
                  <a:lnTo>
                    <a:pt x="2133" y="474"/>
                  </a:lnTo>
                  <a:lnTo>
                    <a:pt x="2104" y="474"/>
                  </a:lnTo>
                  <a:lnTo>
                    <a:pt x="2074" y="504"/>
                  </a:lnTo>
                  <a:lnTo>
                    <a:pt x="2045" y="504"/>
                  </a:lnTo>
                  <a:lnTo>
                    <a:pt x="2015" y="534"/>
                  </a:lnTo>
                  <a:lnTo>
                    <a:pt x="1985" y="534"/>
                  </a:lnTo>
                  <a:lnTo>
                    <a:pt x="1955" y="565"/>
                  </a:lnTo>
                  <a:lnTo>
                    <a:pt x="1926" y="565"/>
                  </a:lnTo>
                  <a:lnTo>
                    <a:pt x="1955" y="592"/>
                  </a:lnTo>
                  <a:lnTo>
                    <a:pt x="1926" y="622"/>
                  </a:lnTo>
                  <a:lnTo>
                    <a:pt x="1867" y="622"/>
                  </a:lnTo>
                  <a:lnTo>
                    <a:pt x="1808" y="683"/>
                  </a:lnTo>
                  <a:lnTo>
                    <a:pt x="1778" y="652"/>
                  </a:lnTo>
                  <a:lnTo>
                    <a:pt x="1717" y="652"/>
                  </a:lnTo>
                  <a:lnTo>
                    <a:pt x="1690" y="683"/>
                  </a:lnTo>
                  <a:lnTo>
                    <a:pt x="1629" y="683"/>
                  </a:lnTo>
                  <a:lnTo>
                    <a:pt x="1599" y="711"/>
                  </a:lnTo>
                  <a:lnTo>
                    <a:pt x="1571" y="711"/>
                  </a:lnTo>
                  <a:lnTo>
                    <a:pt x="1541" y="741"/>
                  </a:lnTo>
                  <a:lnTo>
                    <a:pt x="1481" y="741"/>
                  </a:lnTo>
                  <a:lnTo>
                    <a:pt x="1481" y="771"/>
                  </a:lnTo>
                  <a:lnTo>
                    <a:pt x="1453" y="771"/>
                  </a:lnTo>
                  <a:lnTo>
                    <a:pt x="1422" y="801"/>
                  </a:lnTo>
                  <a:lnTo>
                    <a:pt x="1333" y="801"/>
                  </a:lnTo>
                  <a:lnTo>
                    <a:pt x="1333" y="771"/>
                  </a:lnTo>
                  <a:lnTo>
                    <a:pt x="1274" y="829"/>
                  </a:lnTo>
                  <a:lnTo>
                    <a:pt x="1096" y="829"/>
                  </a:lnTo>
                  <a:lnTo>
                    <a:pt x="1067" y="859"/>
                  </a:lnTo>
                  <a:lnTo>
                    <a:pt x="1096" y="890"/>
                  </a:lnTo>
                  <a:lnTo>
                    <a:pt x="1067" y="890"/>
                  </a:lnTo>
                  <a:lnTo>
                    <a:pt x="1037" y="920"/>
                  </a:lnTo>
                  <a:lnTo>
                    <a:pt x="918" y="920"/>
                  </a:lnTo>
                  <a:lnTo>
                    <a:pt x="887" y="947"/>
                  </a:lnTo>
                  <a:lnTo>
                    <a:pt x="800" y="947"/>
                  </a:lnTo>
                  <a:lnTo>
                    <a:pt x="769" y="920"/>
                  </a:lnTo>
                  <a:lnTo>
                    <a:pt x="680" y="920"/>
                  </a:lnTo>
                  <a:lnTo>
                    <a:pt x="651" y="890"/>
                  </a:lnTo>
                  <a:lnTo>
                    <a:pt x="504" y="890"/>
                  </a:lnTo>
                  <a:lnTo>
                    <a:pt x="504" y="859"/>
                  </a:lnTo>
                  <a:lnTo>
                    <a:pt x="532" y="829"/>
                  </a:lnTo>
                  <a:lnTo>
                    <a:pt x="504" y="801"/>
                  </a:lnTo>
                  <a:lnTo>
                    <a:pt x="473" y="829"/>
                  </a:lnTo>
                  <a:lnTo>
                    <a:pt x="444" y="829"/>
                  </a:lnTo>
                  <a:lnTo>
                    <a:pt x="444" y="801"/>
                  </a:lnTo>
                  <a:lnTo>
                    <a:pt x="414" y="829"/>
                  </a:lnTo>
                  <a:lnTo>
                    <a:pt x="386" y="801"/>
                  </a:lnTo>
                  <a:lnTo>
                    <a:pt x="355" y="801"/>
                  </a:lnTo>
                  <a:lnTo>
                    <a:pt x="386" y="771"/>
                  </a:lnTo>
                  <a:lnTo>
                    <a:pt x="325" y="771"/>
                  </a:lnTo>
                  <a:lnTo>
                    <a:pt x="295" y="801"/>
                  </a:lnTo>
                  <a:lnTo>
                    <a:pt x="0" y="801"/>
                  </a:lnTo>
                  <a:lnTo>
                    <a:pt x="0" y="741"/>
                  </a:lnTo>
                  <a:lnTo>
                    <a:pt x="30" y="741"/>
                  </a:lnTo>
                  <a:lnTo>
                    <a:pt x="58" y="771"/>
                  </a:lnTo>
                  <a:lnTo>
                    <a:pt x="88" y="741"/>
                  </a:lnTo>
                  <a:lnTo>
                    <a:pt x="177" y="741"/>
                  </a:lnTo>
                  <a:lnTo>
                    <a:pt x="177" y="711"/>
                  </a:lnTo>
                  <a:lnTo>
                    <a:pt x="237" y="711"/>
                  </a:lnTo>
                  <a:lnTo>
                    <a:pt x="207" y="683"/>
                  </a:lnTo>
                  <a:lnTo>
                    <a:pt x="237" y="652"/>
                  </a:lnTo>
                </a:path>
              </a:pathLst>
            </a:custGeom>
            <a:noFill/>
            <a:ln w="1588">
              <a:solidFill>
                <a:srgbClr val="000000"/>
              </a:solidFill>
              <a:prstDash val="solid"/>
              <a:round/>
              <a:headEnd/>
              <a:tailEnd/>
            </a:ln>
          </p:spPr>
          <p:txBody>
            <a:bodyPr/>
            <a:lstStyle/>
            <a:p>
              <a:endParaRPr lang="en-GB"/>
            </a:p>
          </p:txBody>
        </p:sp>
        <p:sp>
          <p:nvSpPr>
            <p:cNvPr id="23985" name="Freeform 433"/>
            <p:cNvSpPr>
              <a:spLocks/>
            </p:cNvSpPr>
            <p:nvPr/>
          </p:nvSpPr>
          <p:spPr bwMode="auto">
            <a:xfrm>
              <a:off x="2183" y="1543"/>
              <a:ext cx="30" cy="22"/>
            </a:xfrm>
            <a:custGeom>
              <a:avLst/>
              <a:gdLst/>
              <a:ahLst/>
              <a:cxnLst>
                <a:cxn ang="0">
                  <a:pos x="88" y="89"/>
                </a:cxn>
                <a:cxn ang="0">
                  <a:pos x="61" y="59"/>
                </a:cxn>
                <a:cxn ang="0">
                  <a:pos x="30" y="89"/>
                </a:cxn>
                <a:cxn ang="0">
                  <a:pos x="0" y="89"/>
                </a:cxn>
                <a:cxn ang="0">
                  <a:pos x="0" y="59"/>
                </a:cxn>
                <a:cxn ang="0">
                  <a:pos x="30" y="59"/>
                </a:cxn>
                <a:cxn ang="0">
                  <a:pos x="30" y="0"/>
                </a:cxn>
                <a:cxn ang="0">
                  <a:pos x="88" y="0"/>
                </a:cxn>
                <a:cxn ang="0">
                  <a:pos x="118" y="30"/>
                </a:cxn>
                <a:cxn ang="0">
                  <a:pos x="118" y="59"/>
                </a:cxn>
                <a:cxn ang="0">
                  <a:pos x="88" y="59"/>
                </a:cxn>
                <a:cxn ang="0">
                  <a:pos x="88" y="89"/>
                </a:cxn>
              </a:cxnLst>
              <a:rect l="0" t="0" r="r" b="b"/>
              <a:pathLst>
                <a:path w="118" h="89">
                  <a:moveTo>
                    <a:pt x="88" y="89"/>
                  </a:moveTo>
                  <a:lnTo>
                    <a:pt x="61" y="59"/>
                  </a:lnTo>
                  <a:lnTo>
                    <a:pt x="30" y="89"/>
                  </a:lnTo>
                  <a:lnTo>
                    <a:pt x="0" y="89"/>
                  </a:lnTo>
                  <a:lnTo>
                    <a:pt x="0" y="59"/>
                  </a:lnTo>
                  <a:lnTo>
                    <a:pt x="30" y="59"/>
                  </a:lnTo>
                  <a:lnTo>
                    <a:pt x="30" y="0"/>
                  </a:lnTo>
                  <a:lnTo>
                    <a:pt x="88" y="0"/>
                  </a:lnTo>
                  <a:lnTo>
                    <a:pt x="118" y="30"/>
                  </a:lnTo>
                  <a:lnTo>
                    <a:pt x="118" y="59"/>
                  </a:lnTo>
                  <a:lnTo>
                    <a:pt x="88" y="59"/>
                  </a:lnTo>
                  <a:lnTo>
                    <a:pt x="88" y="89"/>
                  </a:lnTo>
                </a:path>
              </a:pathLst>
            </a:custGeom>
            <a:noFill/>
            <a:ln w="1588">
              <a:solidFill>
                <a:srgbClr val="000000"/>
              </a:solidFill>
              <a:prstDash val="solid"/>
              <a:round/>
              <a:headEnd/>
              <a:tailEnd/>
            </a:ln>
          </p:spPr>
          <p:txBody>
            <a:bodyPr/>
            <a:lstStyle/>
            <a:p>
              <a:endParaRPr lang="en-GB"/>
            </a:p>
          </p:txBody>
        </p:sp>
        <p:sp>
          <p:nvSpPr>
            <p:cNvPr id="23986" name="Freeform 434"/>
            <p:cNvSpPr>
              <a:spLocks/>
            </p:cNvSpPr>
            <p:nvPr/>
          </p:nvSpPr>
          <p:spPr bwMode="auto">
            <a:xfrm>
              <a:off x="2205" y="1565"/>
              <a:ext cx="8" cy="7"/>
            </a:xfrm>
            <a:custGeom>
              <a:avLst/>
              <a:gdLst/>
              <a:ahLst/>
              <a:cxnLst>
                <a:cxn ang="0">
                  <a:pos x="0" y="0"/>
                </a:cxn>
                <a:cxn ang="0">
                  <a:pos x="30" y="0"/>
                </a:cxn>
                <a:cxn ang="0">
                  <a:pos x="30" y="30"/>
                </a:cxn>
                <a:cxn ang="0">
                  <a:pos x="0" y="0"/>
                </a:cxn>
              </a:cxnLst>
              <a:rect l="0" t="0" r="r" b="b"/>
              <a:pathLst>
                <a:path w="30" h="30">
                  <a:moveTo>
                    <a:pt x="0" y="0"/>
                  </a:moveTo>
                  <a:lnTo>
                    <a:pt x="30" y="0"/>
                  </a:lnTo>
                  <a:lnTo>
                    <a:pt x="30" y="30"/>
                  </a:lnTo>
                  <a:lnTo>
                    <a:pt x="0" y="0"/>
                  </a:lnTo>
                </a:path>
              </a:pathLst>
            </a:custGeom>
            <a:noFill/>
            <a:ln w="1588">
              <a:solidFill>
                <a:srgbClr val="000000"/>
              </a:solidFill>
              <a:prstDash val="solid"/>
              <a:round/>
              <a:headEnd/>
              <a:tailEnd/>
            </a:ln>
          </p:spPr>
          <p:txBody>
            <a:bodyPr/>
            <a:lstStyle/>
            <a:p>
              <a:endParaRPr lang="en-GB"/>
            </a:p>
          </p:txBody>
        </p:sp>
        <p:sp>
          <p:nvSpPr>
            <p:cNvPr id="23987" name="Freeform 435"/>
            <p:cNvSpPr>
              <a:spLocks/>
            </p:cNvSpPr>
            <p:nvPr/>
          </p:nvSpPr>
          <p:spPr bwMode="auto">
            <a:xfrm>
              <a:off x="1376" y="1365"/>
              <a:ext cx="7" cy="7"/>
            </a:xfrm>
            <a:custGeom>
              <a:avLst/>
              <a:gdLst/>
              <a:ahLst/>
              <a:cxnLst>
                <a:cxn ang="0">
                  <a:pos x="0" y="0"/>
                </a:cxn>
                <a:cxn ang="0">
                  <a:pos x="29" y="27"/>
                </a:cxn>
                <a:cxn ang="0">
                  <a:pos x="29" y="0"/>
                </a:cxn>
                <a:cxn ang="0">
                  <a:pos x="0" y="0"/>
                </a:cxn>
              </a:cxnLst>
              <a:rect l="0" t="0" r="r" b="b"/>
              <a:pathLst>
                <a:path w="29" h="27">
                  <a:moveTo>
                    <a:pt x="0" y="0"/>
                  </a:moveTo>
                  <a:lnTo>
                    <a:pt x="29" y="27"/>
                  </a:lnTo>
                  <a:lnTo>
                    <a:pt x="29" y="0"/>
                  </a:lnTo>
                  <a:lnTo>
                    <a:pt x="0" y="0"/>
                  </a:lnTo>
                </a:path>
              </a:pathLst>
            </a:custGeom>
            <a:noFill/>
            <a:ln w="1588">
              <a:solidFill>
                <a:srgbClr val="000000"/>
              </a:solidFill>
              <a:prstDash val="solid"/>
              <a:round/>
              <a:headEnd/>
              <a:tailEnd/>
            </a:ln>
          </p:spPr>
          <p:txBody>
            <a:bodyPr/>
            <a:lstStyle/>
            <a:p>
              <a:endParaRPr lang="en-GB"/>
            </a:p>
          </p:txBody>
        </p:sp>
        <p:sp>
          <p:nvSpPr>
            <p:cNvPr id="23988" name="Line 436"/>
            <p:cNvSpPr>
              <a:spLocks noChangeShapeType="1"/>
            </p:cNvSpPr>
            <p:nvPr/>
          </p:nvSpPr>
          <p:spPr bwMode="auto">
            <a:xfrm flipH="1">
              <a:off x="1368" y="1365"/>
              <a:ext cx="8" cy="7"/>
            </a:xfrm>
            <a:prstGeom prst="line">
              <a:avLst/>
            </a:prstGeom>
            <a:noFill/>
            <a:ln w="1588">
              <a:solidFill>
                <a:srgbClr val="000000"/>
              </a:solidFill>
              <a:round/>
              <a:headEnd/>
              <a:tailEnd/>
            </a:ln>
          </p:spPr>
          <p:txBody>
            <a:bodyPr/>
            <a:lstStyle/>
            <a:p>
              <a:endParaRPr lang="en-GB"/>
            </a:p>
          </p:txBody>
        </p:sp>
        <p:sp>
          <p:nvSpPr>
            <p:cNvPr id="23989" name="Freeform 437"/>
            <p:cNvSpPr>
              <a:spLocks/>
            </p:cNvSpPr>
            <p:nvPr/>
          </p:nvSpPr>
          <p:spPr bwMode="auto">
            <a:xfrm>
              <a:off x="1368" y="1365"/>
              <a:ext cx="8" cy="7"/>
            </a:xfrm>
            <a:custGeom>
              <a:avLst/>
              <a:gdLst/>
              <a:ahLst/>
              <a:cxnLst>
                <a:cxn ang="0">
                  <a:pos x="0" y="27"/>
                </a:cxn>
                <a:cxn ang="0">
                  <a:pos x="29" y="27"/>
                </a:cxn>
                <a:cxn ang="0">
                  <a:pos x="29" y="0"/>
                </a:cxn>
              </a:cxnLst>
              <a:rect l="0" t="0" r="r" b="b"/>
              <a:pathLst>
                <a:path w="29" h="27">
                  <a:moveTo>
                    <a:pt x="0" y="27"/>
                  </a:moveTo>
                  <a:lnTo>
                    <a:pt x="29" y="27"/>
                  </a:lnTo>
                  <a:lnTo>
                    <a:pt x="29" y="0"/>
                  </a:lnTo>
                </a:path>
              </a:pathLst>
            </a:custGeom>
            <a:noFill/>
            <a:ln w="1588">
              <a:solidFill>
                <a:srgbClr val="000000"/>
              </a:solidFill>
              <a:prstDash val="solid"/>
              <a:round/>
              <a:headEnd/>
              <a:tailEnd/>
            </a:ln>
          </p:spPr>
          <p:txBody>
            <a:bodyPr/>
            <a:lstStyle/>
            <a:p>
              <a:endParaRPr lang="en-GB"/>
            </a:p>
          </p:txBody>
        </p:sp>
        <p:sp>
          <p:nvSpPr>
            <p:cNvPr id="23990" name="Freeform 438"/>
            <p:cNvSpPr>
              <a:spLocks/>
            </p:cNvSpPr>
            <p:nvPr/>
          </p:nvSpPr>
          <p:spPr bwMode="auto">
            <a:xfrm>
              <a:off x="1361" y="1372"/>
              <a:ext cx="7" cy="15"/>
            </a:xfrm>
            <a:custGeom>
              <a:avLst/>
              <a:gdLst/>
              <a:ahLst/>
              <a:cxnLst>
                <a:cxn ang="0">
                  <a:pos x="30" y="60"/>
                </a:cxn>
                <a:cxn ang="0">
                  <a:pos x="0" y="60"/>
                </a:cxn>
                <a:cxn ang="0">
                  <a:pos x="0" y="30"/>
                </a:cxn>
                <a:cxn ang="0">
                  <a:pos x="30" y="0"/>
                </a:cxn>
              </a:cxnLst>
              <a:rect l="0" t="0" r="r" b="b"/>
              <a:pathLst>
                <a:path w="30" h="60">
                  <a:moveTo>
                    <a:pt x="30" y="60"/>
                  </a:moveTo>
                  <a:lnTo>
                    <a:pt x="0" y="60"/>
                  </a:lnTo>
                  <a:lnTo>
                    <a:pt x="0" y="30"/>
                  </a:lnTo>
                  <a:lnTo>
                    <a:pt x="30" y="0"/>
                  </a:lnTo>
                </a:path>
              </a:pathLst>
            </a:custGeom>
            <a:noFill/>
            <a:ln w="1588">
              <a:solidFill>
                <a:srgbClr val="000000"/>
              </a:solidFill>
              <a:prstDash val="solid"/>
              <a:round/>
              <a:headEnd/>
              <a:tailEnd/>
            </a:ln>
          </p:spPr>
          <p:txBody>
            <a:bodyPr/>
            <a:lstStyle/>
            <a:p>
              <a:endParaRPr lang="en-GB"/>
            </a:p>
          </p:txBody>
        </p:sp>
        <p:sp>
          <p:nvSpPr>
            <p:cNvPr id="23991" name="Freeform 439"/>
            <p:cNvSpPr>
              <a:spLocks/>
            </p:cNvSpPr>
            <p:nvPr/>
          </p:nvSpPr>
          <p:spPr bwMode="auto">
            <a:xfrm>
              <a:off x="1368" y="1380"/>
              <a:ext cx="15" cy="7"/>
            </a:xfrm>
            <a:custGeom>
              <a:avLst/>
              <a:gdLst/>
              <a:ahLst/>
              <a:cxnLst>
                <a:cxn ang="0">
                  <a:pos x="0" y="30"/>
                </a:cxn>
                <a:cxn ang="0">
                  <a:pos x="58" y="30"/>
                </a:cxn>
                <a:cxn ang="0">
                  <a:pos x="29" y="0"/>
                </a:cxn>
                <a:cxn ang="0">
                  <a:pos x="0" y="30"/>
                </a:cxn>
              </a:cxnLst>
              <a:rect l="0" t="0" r="r" b="b"/>
              <a:pathLst>
                <a:path w="58" h="30">
                  <a:moveTo>
                    <a:pt x="0" y="30"/>
                  </a:moveTo>
                  <a:lnTo>
                    <a:pt x="58" y="30"/>
                  </a:lnTo>
                  <a:lnTo>
                    <a:pt x="29" y="0"/>
                  </a:lnTo>
                  <a:lnTo>
                    <a:pt x="0" y="30"/>
                  </a:lnTo>
                </a:path>
              </a:pathLst>
            </a:custGeom>
            <a:noFill/>
            <a:ln w="1588">
              <a:solidFill>
                <a:srgbClr val="000000"/>
              </a:solidFill>
              <a:prstDash val="solid"/>
              <a:round/>
              <a:headEnd/>
              <a:tailEnd/>
            </a:ln>
          </p:spPr>
          <p:txBody>
            <a:bodyPr/>
            <a:lstStyle/>
            <a:p>
              <a:endParaRPr lang="en-GB"/>
            </a:p>
          </p:txBody>
        </p:sp>
        <p:sp>
          <p:nvSpPr>
            <p:cNvPr id="23992" name="Freeform 440"/>
            <p:cNvSpPr>
              <a:spLocks/>
            </p:cNvSpPr>
            <p:nvPr/>
          </p:nvSpPr>
          <p:spPr bwMode="auto">
            <a:xfrm>
              <a:off x="2390" y="1787"/>
              <a:ext cx="23" cy="22"/>
            </a:xfrm>
            <a:custGeom>
              <a:avLst/>
              <a:gdLst/>
              <a:ahLst/>
              <a:cxnLst>
                <a:cxn ang="0">
                  <a:pos x="88" y="59"/>
                </a:cxn>
                <a:cxn ang="0">
                  <a:pos x="60" y="89"/>
                </a:cxn>
                <a:cxn ang="0">
                  <a:pos x="0" y="29"/>
                </a:cxn>
                <a:cxn ang="0">
                  <a:pos x="30" y="0"/>
                </a:cxn>
                <a:cxn ang="0">
                  <a:pos x="60" y="0"/>
                </a:cxn>
                <a:cxn ang="0">
                  <a:pos x="60" y="29"/>
                </a:cxn>
                <a:cxn ang="0">
                  <a:pos x="88" y="59"/>
                </a:cxn>
              </a:cxnLst>
              <a:rect l="0" t="0" r="r" b="b"/>
              <a:pathLst>
                <a:path w="88" h="89">
                  <a:moveTo>
                    <a:pt x="88" y="59"/>
                  </a:moveTo>
                  <a:lnTo>
                    <a:pt x="60" y="89"/>
                  </a:lnTo>
                  <a:lnTo>
                    <a:pt x="0" y="29"/>
                  </a:lnTo>
                  <a:lnTo>
                    <a:pt x="30" y="0"/>
                  </a:lnTo>
                  <a:lnTo>
                    <a:pt x="60" y="0"/>
                  </a:lnTo>
                  <a:lnTo>
                    <a:pt x="60" y="29"/>
                  </a:lnTo>
                  <a:lnTo>
                    <a:pt x="88" y="59"/>
                  </a:lnTo>
                </a:path>
              </a:pathLst>
            </a:custGeom>
            <a:noFill/>
            <a:ln w="1588">
              <a:solidFill>
                <a:srgbClr val="000000"/>
              </a:solidFill>
              <a:prstDash val="solid"/>
              <a:round/>
              <a:headEnd/>
              <a:tailEnd/>
            </a:ln>
          </p:spPr>
          <p:txBody>
            <a:bodyPr/>
            <a:lstStyle/>
            <a:p>
              <a:endParaRPr lang="en-GB"/>
            </a:p>
          </p:txBody>
        </p:sp>
        <p:sp>
          <p:nvSpPr>
            <p:cNvPr id="23993" name="Freeform 441"/>
            <p:cNvSpPr>
              <a:spLocks/>
            </p:cNvSpPr>
            <p:nvPr/>
          </p:nvSpPr>
          <p:spPr bwMode="auto">
            <a:xfrm>
              <a:off x="2390" y="1802"/>
              <a:ext cx="8" cy="14"/>
            </a:xfrm>
            <a:custGeom>
              <a:avLst/>
              <a:gdLst/>
              <a:ahLst/>
              <a:cxnLst>
                <a:cxn ang="0">
                  <a:pos x="0" y="30"/>
                </a:cxn>
                <a:cxn ang="0">
                  <a:pos x="0" y="0"/>
                </a:cxn>
                <a:cxn ang="0">
                  <a:pos x="30" y="30"/>
                </a:cxn>
                <a:cxn ang="0">
                  <a:pos x="30" y="59"/>
                </a:cxn>
                <a:cxn ang="0">
                  <a:pos x="0" y="30"/>
                </a:cxn>
              </a:cxnLst>
              <a:rect l="0" t="0" r="r" b="b"/>
              <a:pathLst>
                <a:path w="30" h="59">
                  <a:moveTo>
                    <a:pt x="0" y="30"/>
                  </a:moveTo>
                  <a:lnTo>
                    <a:pt x="0" y="0"/>
                  </a:lnTo>
                  <a:lnTo>
                    <a:pt x="30" y="30"/>
                  </a:lnTo>
                  <a:lnTo>
                    <a:pt x="30" y="59"/>
                  </a:lnTo>
                  <a:lnTo>
                    <a:pt x="0" y="30"/>
                  </a:lnTo>
                </a:path>
              </a:pathLst>
            </a:custGeom>
            <a:noFill/>
            <a:ln w="1588">
              <a:solidFill>
                <a:srgbClr val="000000"/>
              </a:solidFill>
              <a:prstDash val="solid"/>
              <a:round/>
              <a:headEnd/>
              <a:tailEnd/>
            </a:ln>
          </p:spPr>
          <p:txBody>
            <a:bodyPr/>
            <a:lstStyle/>
            <a:p>
              <a:endParaRPr lang="en-GB"/>
            </a:p>
          </p:txBody>
        </p:sp>
        <p:sp>
          <p:nvSpPr>
            <p:cNvPr id="23994" name="Freeform 442"/>
            <p:cNvSpPr>
              <a:spLocks/>
            </p:cNvSpPr>
            <p:nvPr/>
          </p:nvSpPr>
          <p:spPr bwMode="auto">
            <a:xfrm>
              <a:off x="2413" y="1802"/>
              <a:ext cx="15" cy="7"/>
            </a:xfrm>
            <a:custGeom>
              <a:avLst/>
              <a:gdLst/>
              <a:ahLst/>
              <a:cxnLst>
                <a:cxn ang="0">
                  <a:pos x="0" y="0"/>
                </a:cxn>
                <a:cxn ang="0">
                  <a:pos x="60" y="0"/>
                </a:cxn>
                <a:cxn ang="0">
                  <a:pos x="30" y="30"/>
                </a:cxn>
                <a:cxn ang="0">
                  <a:pos x="0" y="0"/>
                </a:cxn>
              </a:cxnLst>
              <a:rect l="0" t="0" r="r" b="b"/>
              <a:pathLst>
                <a:path w="60" h="30">
                  <a:moveTo>
                    <a:pt x="0" y="0"/>
                  </a:moveTo>
                  <a:lnTo>
                    <a:pt x="60" y="0"/>
                  </a:lnTo>
                  <a:lnTo>
                    <a:pt x="30" y="30"/>
                  </a:lnTo>
                  <a:lnTo>
                    <a:pt x="0" y="0"/>
                  </a:lnTo>
                </a:path>
              </a:pathLst>
            </a:custGeom>
            <a:noFill/>
            <a:ln w="1588">
              <a:solidFill>
                <a:srgbClr val="000000"/>
              </a:solidFill>
              <a:prstDash val="solid"/>
              <a:round/>
              <a:headEnd/>
              <a:tailEnd/>
            </a:ln>
          </p:spPr>
          <p:txBody>
            <a:bodyPr/>
            <a:lstStyle/>
            <a:p>
              <a:endParaRPr lang="en-GB"/>
            </a:p>
          </p:txBody>
        </p:sp>
        <p:sp>
          <p:nvSpPr>
            <p:cNvPr id="23995" name="Freeform 443"/>
            <p:cNvSpPr>
              <a:spLocks/>
            </p:cNvSpPr>
            <p:nvPr/>
          </p:nvSpPr>
          <p:spPr bwMode="auto">
            <a:xfrm>
              <a:off x="2153" y="1839"/>
              <a:ext cx="60" cy="59"/>
            </a:xfrm>
            <a:custGeom>
              <a:avLst/>
              <a:gdLst/>
              <a:ahLst/>
              <a:cxnLst>
                <a:cxn ang="0">
                  <a:pos x="207" y="28"/>
                </a:cxn>
                <a:cxn ang="0">
                  <a:pos x="237" y="0"/>
                </a:cxn>
                <a:cxn ang="0">
                  <a:pos x="237" y="58"/>
                </a:cxn>
                <a:cxn ang="0">
                  <a:pos x="207" y="58"/>
                </a:cxn>
                <a:cxn ang="0">
                  <a:pos x="237" y="88"/>
                </a:cxn>
                <a:cxn ang="0">
                  <a:pos x="207" y="88"/>
                </a:cxn>
                <a:cxn ang="0">
                  <a:pos x="180" y="119"/>
                </a:cxn>
                <a:cxn ang="0">
                  <a:pos x="180" y="146"/>
                </a:cxn>
                <a:cxn ang="0">
                  <a:pos x="149" y="146"/>
                </a:cxn>
                <a:cxn ang="0">
                  <a:pos x="149" y="176"/>
                </a:cxn>
                <a:cxn ang="0">
                  <a:pos x="89" y="176"/>
                </a:cxn>
                <a:cxn ang="0">
                  <a:pos x="60" y="207"/>
                </a:cxn>
                <a:cxn ang="0">
                  <a:pos x="60" y="237"/>
                </a:cxn>
                <a:cxn ang="0">
                  <a:pos x="30" y="237"/>
                </a:cxn>
                <a:cxn ang="0">
                  <a:pos x="0" y="207"/>
                </a:cxn>
                <a:cxn ang="0">
                  <a:pos x="30" y="207"/>
                </a:cxn>
                <a:cxn ang="0">
                  <a:pos x="60" y="176"/>
                </a:cxn>
                <a:cxn ang="0">
                  <a:pos x="0" y="176"/>
                </a:cxn>
                <a:cxn ang="0">
                  <a:pos x="30" y="146"/>
                </a:cxn>
                <a:cxn ang="0">
                  <a:pos x="0" y="119"/>
                </a:cxn>
                <a:cxn ang="0">
                  <a:pos x="30" y="88"/>
                </a:cxn>
                <a:cxn ang="0">
                  <a:pos x="60" y="88"/>
                </a:cxn>
                <a:cxn ang="0">
                  <a:pos x="60" y="119"/>
                </a:cxn>
                <a:cxn ang="0">
                  <a:pos x="89" y="88"/>
                </a:cxn>
                <a:cxn ang="0">
                  <a:pos x="89" y="58"/>
                </a:cxn>
                <a:cxn ang="0">
                  <a:pos x="149" y="58"/>
                </a:cxn>
                <a:cxn ang="0">
                  <a:pos x="180" y="28"/>
                </a:cxn>
                <a:cxn ang="0">
                  <a:pos x="207" y="28"/>
                </a:cxn>
              </a:cxnLst>
              <a:rect l="0" t="0" r="r" b="b"/>
              <a:pathLst>
                <a:path w="237" h="237">
                  <a:moveTo>
                    <a:pt x="207" y="28"/>
                  </a:moveTo>
                  <a:lnTo>
                    <a:pt x="237" y="0"/>
                  </a:lnTo>
                  <a:lnTo>
                    <a:pt x="237" y="58"/>
                  </a:lnTo>
                  <a:lnTo>
                    <a:pt x="207" y="58"/>
                  </a:lnTo>
                  <a:lnTo>
                    <a:pt x="237" y="88"/>
                  </a:lnTo>
                  <a:lnTo>
                    <a:pt x="207" y="88"/>
                  </a:lnTo>
                  <a:lnTo>
                    <a:pt x="180" y="119"/>
                  </a:lnTo>
                  <a:lnTo>
                    <a:pt x="180" y="146"/>
                  </a:lnTo>
                  <a:lnTo>
                    <a:pt x="149" y="146"/>
                  </a:lnTo>
                  <a:lnTo>
                    <a:pt x="149" y="176"/>
                  </a:lnTo>
                  <a:lnTo>
                    <a:pt x="89" y="176"/>
                  </a:lnTo>
                  <a:lnTo>
                    <a:pt x="60" y="207"/>
                  </a:lnTo>
                  <a:lnTo>
                    <a:pt x="60" y="237"/>
                  </a:lnTo>
                  <a:lnTo>
                    <a:pt x="30" y="237"/>
                  </a:lnTo>
                  <a:lnTo>
                    <a:pt x="0" y="207"/>
                  </a:lnTo>
                  <a:lnTo>
                    <a:pt x="30" y="207"/>
                  </a:lnTo>
                  <a:lnTo>
                    <a:pt x="60" y="176"/>
                  </a:lnTo>
                  <a:lnTo>
                    <a:pt x="0" y="176"/>
                  </a:lnTo>
                  <a:lnTo>
                    <a:pt x="30" y="146"/>
                  </a:lnTo>
                  <a:lnTo>
                    <a:pt x="0" y="119"/>
                  </a:lnTo>
                  <a:lnTo>
                    <a:pt x="30" y="88"/>
                  </a:lnTo>
                  <a:lnTo>
                    <a:pt x="60" y="88"/>
                  </a:lnTo>
                  <a:lnTo>
                    <a:pt x="60" y="119"/>
                  </a:lnTo>
                  <a:lnTo>
                    <a:pt x="89" y="88"/>
                  </a:lnTo>
                  <a:lnTo>
                    <a:pt x="89" y="58"/>
                  </a:lnTo>
                  <a:lnTo>
                    <a:pt x="149" y="58"/>
                  </a:lnTo>
                  <a:lnTo>
                    <a:pt x="180" y="28"/>
                  </a:lnTo>
                  <a:lnTo>
                    <a:pt x="207" y="28"/>
                  </a:lnTo>
                </a:path>
              </a:pathLst>
            </a:custGeom>
            <a:noFill/>
            <a:ln w="1588">
              <a:solidFill>
                <a:srgbClr val="000000"/>
              </a:solidFill>
              <a:prstDash val="solid"/>
              <a:round/>
              <a:headEnd/>
              <a:tailEnd/>
            </a:ln>
          </p:spPr>
          <p:txBody>
            <a:bodyPr/>
            <a:lstStyle/>
            <a:p>
              <a:endParaRPr lang="en-GB"/>
            </a:p>
          </p:txBody>
        </p:sp>
        <p:sp>
          <p:nvSpPr>
            <p:cNvPr id="23996" name="Freeform 444"/>
            <p:cNvSpPr>
              <a:spLocks/>
            </p:cNvSpPr>
            <p:nvPr/>
          </p:nvSpPr>
          <p:spPr bwMode="auto">
            <a:xfrm>
              <a:off x="2168" y="1905"/>
              <a:ext cx="52" cy="45"/>
            </a:xfrm>
            <a:custGeom>
              <a:avLst/>
              <a:gdLst/>
              <a:ahLst/>
              <a:cxnLst>
                <a:cxn ang="0">
                  <a:pos x="207" y="149"/>
                </a:cxn>
                <a:cxn ang="0">
                  <a:pos x="177" y="149"/>
                </a:cxn>
                <a:cxn ang="0">
                  <a:pos x="147" y="179"/>
                </a:cxn>
                <a:cxn ang="0">
                  <a:pos x="120" y="149"/>
                </a:cxn>
                <a:cxn ang="0">
                  <a:pos x="89" y="149"/>
                </a:cxn>
                <a:cxn ang="0">
                  <a:pos x="59" y="118"/>
                </a:cxn>
                <a:cxn ang="0">
                  <a:pos x="0" y="60"/>
                </a:cxn>
                <a:cxn ang="0">
                  <a:pos x="29" y="60"/>
                </a:cxn>
                <a:cxn ang="0">
                  <a:pos x="59" y="31"/>
                </a:cxn>
                <a:cxn ang="0">
                  <a:pos x="89" y="60"/>
                </a:cxn>
                <a:cxn ang="0">
                  <a:pos x="120" y="60"/>
                </a:cxn>
                <a:cxn ang="0">
                  <a:pos x="120" y="0"/>
                </a:cxn>
                <a:cxn ang="0">
                  <a:pos x="147" y="0"/>
                </a:cxn>
                <a:cxn ang="0">
                  <a:pos x="147" y="90"/>
                </a:cxn>
                <a:cxn ang="0">
                  <a:pos x="207" y="149"/>
                </a:cxn>
              </a:cxnLst>
              <a:rect l="0" t="0" r="r" b="b"/>
              <a:pathLst>
                <a:path w="207" h="179">
                  <a:moveTo>
                    <a:pt x="207" y="149"/>
                  </a:moveTo>
                  <a:lnTo>
                    <a:pt x="177" y="149"/>
                  </a:lnTo>
                  <a:lnTo>
                    <a:pt x="147" y="179"/>
                  </a:lnTo>
                  <a:lnTo>
                    <a:pt x="120" y="149"/>
                  </a:lnTo>
                  <a:lnTo>
                    <a:pt x="89" y="149"/>
                  </a:lnTo>
                  <a:lnTo>
                    <a:pt x="59" y="118"/>
                  </a:lnTo>
                  <a:lnTo>
                    <a:pt x="0" y="60"/>
                  </a:lnTo>
                  <a:lnTo>
                    <a:pt x="29" y="60"/>
                  </a:lnTo>
                  <a:lnTo>
                    <a:pt x="59" y="31"/>
                  </a:lnTo>
                  <a:lnTo>
                    <a:pt x="89" y="60"/>
                  </a:lnTo>
                  <a:lnTo>
                    <a:pt x="120" y="60"/>
                  </a:lnTo>
                  <a:lnTo>
                    <a:pt x="120" y="0"/>
                  </a:lnTo>
                  <a:lnTo>
                    <a:pt x="147" y="0"/>
                  </a:lnTo>
                  <a:lnTo>
                    <a:pt x="147" y="90"/>
                  </a:lnTo>
                  <a:lnTo>
                    <a:pt x="207" y="149"/>
                  </a:lnTo>
                </a:path>
              </a:pathLst>
            </a:custGeom>
            <a:noFill/>
            <a:ln w="1588">
              <a:solidFill>
                <a:srgbClr val="000000"/>
              </a:solidFill>
              <a:prstDash val="solid"/>
              <a:round/>
              <a:headEnd/>
              <a:tailEnd/>
            </a:ln>
          </p:spPr>
          <p:txBody>
            <a:bodyPr/>
            <a:lstStyle/>
            <a:p>
              <a:endParaRPr lang="en-GB"/>
            </a:p>
          </p:txBody>
        </p:sp>
        <p:sp>
          <p:nvSpPr>
            <p:cNvPr id="23997" name="Freeform 445"/>
            <p:cNvSpPr>
              <a:spLocks/>
            </p:cNvSpPr>
            <p:nvPr/>
          </p:nvSpPr>
          <p:spPr bwMode="auto">
            <a:xfrm>
              <a:off x="2124" y="1905"/>
              <a:ext cx="22" cy="15"/>
            </a:xfrm>
            <a:custGeom>
              <a:avLst/>
              <a:gdLst/>
              <a:ahLst/>
              <a:cxnLst>
                <a:cxn ang="0">
                  <a:pos x="60" y="60"/>
                </a:cxn>
                <a:cxn ang="0">
                  <a:pos x="30" y="31"/>
                </a:cxn>
                <a:cxn ang="0">
                  <a:pos x="0" y="31"/>
                </a:cxn>
                <a:cxn ang="0">
                  <a:pos x="30" y="0"/>
                </a:cxn>
                <a:cxn ang="0">
                  <a:pos x="89" y="0"/>
                </a:cxn>
                <a:cxn ang="0">
                  <a:pos x="89" y="31"/>
                </a:cxn>
                <a:cxn ang="0">
                  <a:pos x="60" y="31"/>
                </a:cxn>
                <a:cxn ang="0">
                  <a:pos x="60" y="60"/>
                </a:cxn>
              </a:cxnLst>
              <a:rect l="0" t="0" r="r" b="b"/>
              <a:pathLst>
                <a:path w="89" h="60">
                  <a:moveTo>
                    <a:pt x="60" y="60"/>
                  </a:moveTo>
                  <a:lnTo>
                    <a:pt x="30" y="31"/>
                  </a:lnTo>
                  <a:lnTo>
                    <a:pt x="0" y="31"/>
                  </a:lnTo>
                  <a:lnTo>
                    <a:pt x="30" y="0"/>
                  </a:lnTo>
                  <a:lnTo>
                    <a:pt x="89" y="0"/>
                  </a:lnTo>
                  <a:lnTo>
                    <a:pt x="89" y="31"/>
                  </a:lnTo>
                  <a:lnTo>
                    <a:pt x="60" y="31"/>
                  </a:lnTo>
                  <a:lnTo>
                    <a:pt x="60" y="60"/>
                  </a:lnTo>
                </a:path>
              </a:pathLst>
            </a:custGeom>
            <a:noFill/>
            <a:ln w="1588">
              <a:solidFill>
                <a:srgbClr val="000000"/>
              </a:solidFill>
              <a:prstDash val="solid"/>
              <a:round/>
              <a:headEnd/>
              <a:tailEnd/>
            </a:ln>
          </p:spPr>
          <p:txBody>
            <a:bodyPr/>
            <a:lstStyle/>
            <a:p>
              <a:endParaRPr lang="en-GB"/>
            </a:p>
          </p:txBody>
        </p:sp>
        <p:sp>
          <p:nvSpPr>
            <p:cNvPr id="23998" name="Freeform 446"/>
            <p:cNvSpPr>
              <a:spLocks/>
            </p:cNvSpPr>
            <p:nvPr/>
          </p:nvSpPr>
          <p:spPr bwMode="auto">
            <a:xfrm>
              <a:off x="2124" y="1928"/>
              <a:ext cx="15" cy="22"/>
            </a:xfrm>
            <a:custGeom>
              <a:avLst/>
              <a:gdLst/>
              <a:ahLst/>
              <a:cxnLst>
                <a:cxn ang="0">
                  <a:pos x="30" y="0"/>
                </a:cxn>
                <a:cxn ang="0">
                  <a:pos x="60" y="28"/>
                </a:cxn>
                <a:cxn ang="0">
                  <a:pos x="30" y="59"/>
                </a:cxn>
                <a:cxn ang="0">
                  <a:pos x="30" y="89"/>
                </a:cxn>
                <a:cxn ang="0">
                  <a:pos x="0" y="59"/>
                </a:cxn>
                <a:cxn ang="0">
                  <a:pos x="0" y="28"/>
                </a:cxn>
                <a:cxn ang="0">
                  <a:pos x="30" y="0"/>
                </a:cxn>
              </a:cxnLst>
              <a:rect l="0" t="0" r="r" b="b"/>
              <a:pathLst>
                <a:path w="60" h="89">
                  <a:moveTo>
                    <a:pt x="30" y="0"/>
                  </a:moveTo>
                  <a:lnTo>
                    <a:pt x="60" y="28"/>
                  </a:lnTo>
                  <a:lnTo>
                    <a:pt x="30" y="59"/>
                  </a:lnTo>
                  <a:lnTo>
                    <a:pt x="30" y="89"/>
                  </a:lnTo>
                  <a:lnTo>
                    <a:pt x="0" y="59"/>
                  </a:lnTo>
                  <a:lnTo>
                    <a:pt x="0" y="28"/>
                  </a:lnTo>
                  <a:lnTo>
                    <a:pt x="30" y="0"/>
                  </a:lnTo>
                </a:path>
              </a:pathLst>
            </a:custGeom>
            <a:noFill/>
            <a:ln w="1588">
              <a:solidFill>
                <a:srgbClr val="000000"/>
              </a:solidFill>
              <a:prstDash val="solid"/>
              <a:round/>
              <a:headEnd/>
              <a:tailEnd/>
            </a:ln>
          </p:spPr>
          <p:txBody>
            <a:bodyPr/>
            <a:lstStyle/>
            <a:p>
              <a:endParaRPr lang="en-GB"/>
            </a:p>
          </p:txBody>
        </p:sp>
        <p:sp>
          <p:nvSpPr>
            <p:cNvPr id="23999" name="Freeform 447"/>
            <p:cNvSpPr>
              <a:spLocks/>
            </p:cNvSpPr>
            <p:nvPr/>
          </p:nvSpPr>
          <p:spPr bwMode="auto">
            <a:xfrm>
              <a:off x="2131" y="1920"/>
              <a:ext cx="8" cy="8"/>
            </a:xfrm>
            <a:custGeom>
              <a:avLst/>
              <a:gdLst/>
              <a:ahLst/>
              <a:cxnLst>
                <a:cxn ang="0">
                  <a:pos x="30" y="0"/>
                </a:cxn>
                <a:cxn ang="0">
                  <a:pos x="30" y="30"/>
                </a:cxn>
                <a:cxn ang="0">
                  <a:pos x="0" y="0"/>
                </a:cxn>
                <a:cxn ang="0">
                  <a:pos x="30" y="0"/>
                </a:cxn>
              </a:cxnLst>
              <a:rect l="0" t="0" r="r" b="b"/>
              <a:pathLst>
                <a:path w="30" h="30">
                  <a:moveTo>
                    <a:pt x="30" y="0"/>
                  </a:moveTo>
                  <a:lnTo>
                    <a:pt x="30" y="30"/>
                  </a:lnTo>
                  <a:lnTo>
                    <a:pt x="0" y="0"/>
                  </a:lnTo>
                  <a:lnTo>
                    <a:pt x="30" y="0"/>
                  </a:lnTo>
                </a:path>
              </a:pathLst>
            </a:custGeom>
            <a:noFill/>
            <a:ln w="1588">
              <a:solidFill>
                <a:srgbClr val="000000"/>
              </a:solidFill>
              <a:prstDash val="solid"/>
              <a:round/>
              <a:headEnd/>
              <a:tailEnd/>
            </a:ln>
          </p:spPr>
          <p:txBody>
            <a:bodyPr/>
            <a:lstStyle/>
            <a:p>
              <a:endParaRPr lang="en-GB"/>
            </a:p>
          </p:txBody>
        </p:sp>
        <p:sp>
          <p:nvSpPr>
            <p:cNvPr id="24000" name="Freeform 448"/>
            <p:cNvSpPr>
              <a:spLocks/>
            </p:cNvSpPr>
            <p:nvPr/>
          </p:nvSpPr>
          <p:spPr bwMode="auto">
            <a:xfrm>
              <a:off x="2168" y="2046"/>
              <a:ext cx="30" cy="22"/>
            </a:xfrm>
            <a:custGeom>
              <a:avLst/>
              <a:gdLst/>
              <a:ahLst/>
              <a:cxnLst>
                <a:cxn ang="0">
                  <a:pos x="89" y="0"/>
                </a:cxn>
                <a:cxn ang="0">
                  <a:pos x="120" y="29"/>
                </a:cxn>
                <a:cxn ang="0">
                  <a:pos x="120" y="59"/>
                </a:cxn>
                <a:cxn ang="0">
                  <a:pos x="89" y="89"/>
                </a:cxn>
                <a:cxn ang="0">
                  <a:pos x="59" y="89"/>
                </a:cxn>
                <a:cxn ang="0">
                  <a:pos x="59" y="59"/>
                </a:cxn>
                <a:cxn ang="0">
                  <a:pos x="29" y="59"/>
                </a:cxn>
                <a:cxn ang="0">
                  <a:pos x="0" y="89"/>
                </a:cxn>
                <a:cxn ang="0">
                  <a:pos x="29" y="29"/>
                </a:cxn>
                <a:cxn ang="0">
                  <a:pos x="29" y="0"/>
                </a:cxn>
                <a:cxn ang="0">
                  <a:pos x="89" y="0"/>
                </a:cxn>
              </a:cxnLst>
              <a:rect l="0" t="0" r="r" b="b"/>
              <a:pathLst>
                <a:path w="120" h="89">
                  <a:moveTo>
                    <a:pt x="89" y="0"/>
                  </a:moveTo>
                  <a:lnTo>
                    <a:pt x="120" y="29"/>
                  </a:lnTo>
                  <a:lnTo>
                    <a:pt x="120" y="59"/>
                  </a:lnTo>
                  <a:lnTo>
                    <a:pt x="89" y="89"/>
                  </a:lnTo>
                  <a:lnTo>
                    <a:pt x="59" y="89"/>
                  </a:lnTo>
                  <a:lnTo>
                    <a:pt x="59" y="59"/>
                  </a:lnTo>
                  <a:lnTo>
                    <a:pt x="29" y="59"/>
                  </a:lnTo>
                  <a:lnTo>
                    <a:pt x="0" y="89"/>
                  </a:lnTo>
                  <a:lnTo>
                    <a:pt x="29" y="29"/>
                  </a:lnTo>
                  <a:lnTo>
                    <a:pt x="29" y="0"/>
                  </a:lnTo>
                  <a:lnTo>
                    <a:pt x="89" y="0"/>
                  </a:lnTo>
                </a:path>
              </a:pathLst>
            </a:custGeom>
            <a:noFill/>
            <a:ln w="1588">
              <a:solidFill>
                <a:srgbClr val="000000"/>
              </a:solidFill>
              <a:prstDash val="solid"/>
              <a:round/>
              <a:headEnd/>
              <a:tailEnd/>
            </a:ln>
          </p:spPr>
          <p:txBody>
            <a:bodyPr/>
            <a:lstStyle/>
            <a:p>
              <a:endParaRPr lang="en-GB"/>
            </a:p>
          </p:txBody>
        </p:sp>
        <p:sp>
          <p:nvSpPr>
            <p:cNvPr id="24001" name="Freeform 449"/>
            <p:cNvSpPr>
              <a:spLocks/>
            </p:cNvSpPr>
            <p:nvPr/>
          </p:nvSpPr>
          <p:spPr bwMode="auto">
            <a:xfrm>
              <a:off x="2190" y="1957"/>
              <a:ext cx="82" cy="141"/>
            </a:xfrm>
            <a:custGeom>
              <a:avLst/>
              <a:gdLst/>
              <a:ahLst/>
              <a:cxnLst>
                <a:cxn ang="0">
                  <a:pos x="177" y="443"/>
                </a:cxn>
                <a:cxn ang="0">
                  <a:pos x="177" y="474"/>
                </a:cxn>
                <a:cxn ang="0">
                  <a:pos x="149" y="501"/>
                </a:cxn>
                <a:cxn ang="0">
                  <a:pos x="149" y="531"/>
                </a:cxn>
                <a:cxn ang="0">
                  <a:pos x="118" y="531"/>
                </a:cxn>
                <a:cxn ang="0">
                  <a:pos x="88" y="561"/>
                </a:cxn>
                <a:cxn ang="0">
                  <a:pos x="88" y="531"/>
                </a:cxn>
                <a:cxn ang="0">
                  <a:pos x="118" y="501"/>
                </a:cxn>
                <a:cxn ang="0">
                  <a:pos x="118" y="443"/>
                </a:cxn>
                <a:cxn ang="0">
                  <a:pos x="177" y="383"/>
                </a:cxn>
                <a:cxn ang="0">
                  <a:pos x="149" y="383"/>
                </a:cxn>
                <a:cxn ang="0">
                  <a:pos x="118" y="354"/>
                </a:cxn>
                <a:cxn ang="0">
                  <a:pos x="149" y="295"/>
                </a:cxn>
                <a:cxn ang="0">
                  <a:pos x="177" y="265"/>
                </a:cxn>
                <a:cxn ang="0">
                  <a:pos x="177" y="206"/>
                </a:cxn>
                <a:cxn ang="0">
                  <a:pos x="207" y="206"/>
                </a:cxn>
                <a:cxn ang="0">
                  <a:pos x="207" y="176"/>
                </a:cxn>
                <a:cxn ang="0">
                  <a:pos x="238" y="176"/>
                </a:cxn>
                <a:cxn ang="0">
                  <a:pos x="267" y="147"/>
                </a:cxn>
                <a:cxn ang="0">
                  <a:pos x="238" y="147"/>
                </a:cxn>
                <a:cxn ang="0">
                  <a:pos x="238" y="118"/>
                </a:cxn>
                <a:cxn ang="0">
                  <a:pos x="295" y="118"/>
                </a:cxn>
                <a:cxn ang="0">
                  <a:pos x="326" y="88"/>
                </a:cxn>
                <a:cxn ang="0">
                  <a:pos x="295" y="88"/>
                </a:cxn>
                <a:cxn ang="0">
                  <a:pos x="295" y="58"/>
                </a:cxn>
                <a:cxn ang="0">
                  <a:pos x="267" y="88"/>
                </a:cxn>
                <a:cxn ang="0">
                  <a:pos x="238" y="88"/>
                </a:cxn>
                <a:cxn ang="0">
                  <a:pos x="177" y="147"/>
                </a:cxn>
                <a:cxn ang="0">
                  <a:pos x="118" y="147"/>
                </a:cxn>
                <a:cxn ang="0">
                  <a:pos x="149" y="176"/>
                </a:cxn>
                <a:cxn ang="0">
                  <a:pos x="149" y="206"/>
                </a:cxn>
                <a:cxn ang="0">
                  <a:pos x="88" y="206"/>
                </a:cxn>
                <a:cxn ang="0">
                  <a:pos x="58" y="236"/>
                </a:cxn>
                <a:cxn ang="0">
                  <a:pos x="0" y="236"/>
                </a:cxn>
                <a:cxn ang="0">
                  <a:pos x="58" y="176"/>
                </a:cxn>
                <a:cxn ang="0">
                  <a:pos x="31" y="147"/>
                </a:cxn>
                <a:cxn ang="0">
                  <a:pos x="0" y="147"/>
                </a:cxn>
                <a:cxn ang="0">
                  <a:pos x="31" y="118"/>
                </a:cxn>
                <a:cxn ang="0">
                  <a:pos x="58" y="118"/>
                </a:cxn>
                <a:cxn ang="0">
                  <a:pos x="88" y="147"/>
                </a:cxn>
                <a:cxn ang="0">
                  <a:pos x="88" y="118"/>
                </a:cxn>
                <a:cxn ang="0">
                  <a:pos x="58" y="88"/>
                </a:cxn>
                <a:cxn ang="0">
                  <a:pos x="118" y="88"/>
                </a:cxn>
                <a:cxn ang="0">
                  <a:pos x="118" y="58"/>
                </a:cxn>
                <a:cxn ang="0">
                  <a:pos x="149" y="58"/>
                </a:cxn>
                <a:cxn ang="0">
                  <a:pos x="118" y="28"/>
                </a:cxn>
                <a:cxn ang="0">
                  <a:pos x="118" y="0"/>
                </a:cxn>
              </a:cxnLst>
              <a:rect l="0" t="0" r="r" b="b"/>
              <a:pathLst>
                <a:path w="326" h="561">
                  <a:moveTo>
                    <a:pt x="177" y="443"/>
                  </a:moveTo>
                  <a:lnTo>
                    <a:pt x="177" y="474"/>
                  </a:lnTo>
                  <a:lnTo>
                    <a:pt x="149" y="501"/>
                  </a:lnTo>
                  <a:lnTo>
                    <a:pt x="149" y="531"/>
                  </a:lnTo>
                  <a:lnTo>
                    <a:pt x="118" y="531"/>
                  </a:lnTo>
                  <a:lnTo>
                    <a:pt x="88" y="561"/>
                  </a:lnTo>
                  <a:lnTo>
                    <a:pt x="88" y="531"/>
                  </a:lnTo>
                  <a:lnTo>
                    <a:pt x="118" y="501"/>
                  </a:lnTo>
                  <a:lnTo>
                    <a:pt x="118" y="443"/>
                  </a:lnTo>
                  <a:lnTo>
                    <a:pt x="177" y="383"/>
                  </a:lnTo>
                  <a:lnTo>
                    <a:pt x="149" y="383"/>
                  </a:lnTo>
                  <a:lnTo>
                    <a:pt x="118" y="354"/>
                  </a:lnTo>
                  <a:lnTo>
                    <a:pt x="149" y="295"/>
                  </a:lnTo>
                  <a:lnTo>
                    <a:pt x="177" y="265"/>
                  </a:lnTo>
                  <a:lnTo>
                    <a:pt x="177" y="206"/>
                  </a:lnTo>
                  <a:lnTo>
                    <a:pt x="207" y="206"/>
                  </a:lnTo>
                  <a:lnTo>
                    <a:pt x="207" y="176"/>
                  </a:lnTo>
                  <a:lnTo>
                    <a:pt x="238" y="176"/>
                  </a:lnTo>
                  <a:lnTo>
                    <a:pt x="267" y="147"/>
                  </a:lnTo>
                  <a:lnTo>
                    <a:pt x="238" y="147"/>
                  </a:lnTo>
                  <a:lnTo>
                    <a:pt x="238" y="118"/>
                  </a:lnTo>
                  <a:lnTo>
                    <a:pt x="295" y="118"/>
                  </a:lnTo>
                  <a:lnTo>
                    <a:pt x="326" y="88"/>
                  </a:lnTo>
                  <a:lnTo>
                    <a:pt x="295" y="88"/>
                  </a:lnTo>
                  <a:lnTo>
                    <a:pt x="295" y="58"/>
                  </a:lnTo>
                  <a:lnTo>
                    <a:pt x="267" y="88"/>
                  </a:lnTo>
                  <a:lnTo>
                    <a:pt x="238" y="88"/>
                  </a:lnTo>
                  <a:lnTo>
                    <a:pt x="177" y="147"/>
                  </a:lnTo>
                  <a:lnTo>
                    <a:pt x="118" y="147"/>
                  </a:lnTo>
                  <a:lnTo>
                    <a:pt x="149" y="176"/>
                  </a:lnTo>
                  <a:lnTo>
                    <a:pt x="149" y="206"/>
                  </a:lnTo>
                  <a:lnTo>
                    <a:pt x="88" y="206"/>
                  </a:lnTo>
                  <a:lnTo>
                    <a:pt x="58" y="236"/>
                  </a:lnTo>
                  <a:lnTo>
                    <a:pt x="0" y="236"/>
                  </a:lnTo>
                  <a:lnTo>
                    <a:pt x="58" y="176"/>
                  </a:lnTo>
                  <a:lnTo>
                    <a:pt x="31" y="147"/>
                  </a:lnTo>
                  <a:lnTo>
                    <a:pt x="0" y="147"/>
                  </a:lnTo>
                  <a:lnTo>
                    <a:pt x="31" y="118"/>
                  </a:lnTo>
                  <a:lnTo>
                    <a:pt x="58" y="118"/>
                  </a:lnTo>
                  <a:lnTo>
                    <a:pt x="88" y="147"/>
                  </a:lnTo>
                  <a:lnTo>
                    <a:pt x="88" y="118"/>
                  </a:lnTo>
                  <a:lnTo>
                    <a:pt x="58" y="88"/>
                  </a:lnTo>
                  <a:lnTo>
                    <a:pt x="118" y="88"/>
                  </a:lnTo>
                  <a:lnTo>
                    <a:pt x="118" y="58"/>
                  </a:lnTo>
                  <a:lnTo>
                    <a:pt x="149" y="58"/>
                  </a:lnTo>
                  <a:lnTo>
                    <a:pt x="118" y="28"/>
                  </a:lnTo>
                  <a:lnTo>
                    <a:pt x="118" y="0"/>
                  </a:lnTo>
                </a:path>
              </a:pathLst>
            </a:custGeom>
            <a:noFill/>
            <a:ln w="1588">
              <a:solidFill>
                <a:srgbClr val="000000"/>
              </a:solidFill>
              <a:prstDash val="solid"/>
              <a:round/>
              <a:headEnd/>
              <a:tailEnd/>
            </a:ln>
          </p:spPr>
          <p:txBody>
            <a:bodyPr/>
            <a:lstStyle/>
            <a:p>
              <a:endParaRPr lang="en-GB"/>
            </a:p>
          </p:txBody>
        </p:sp>
        <p:sp>
          <p:nvSpPr>
            <p:cNvPr id="24002" name="Line 450"/>
            <p:cNvSpPr>
              <a:spLocks noChangeShapeType="1"/>
            </p:cNvSpPr>
            <p:nvPr/>
          </p:nvSpPr>
          <p:spPr bwMode="auto">
            <a:xfrm flipH="1">
              <a:off x="2220" y="1942"/>
              <a:ext cx="15" cy="15"/>
            </a:xfrm>
            <a:prstGeom prst="line">
              <a:avLst/>
            </a:prstGeom>
            <a:noFill/>
            <a:ln w="1588">
              <a:solidFill>
                <a:srgbClr val="000000"/>
              </a:solidFill>
              <a:round/>
              <a:headEnd/>
              <a:tailEnd/>
            </a:ln>
          </p:spPr>
          <p:txBody>
            <a:bodyPr/>
            <a:lstStyle/>
            <a:p>
              <a:endParaRPr lang="en-GB"/>
            </a:p>
          </p:txBody>
        </p:sp>
        <p:sp>
          <p:nvSpPr>
            <p:cNvPr id="24003" name="Freeform 451"/>
            <p:cNvSpPr>
              <a:spLocks/>
            </p:cNvSpPr>
            <p:nvPr/>
          </p:nvSpPr>
          <p:spPr bwMode="auto">
            <a:xfrm>
              <a:off x="2220" y="1942"/>
              <a:ext cx="15" cy="15"/>
            </a:xfrm>
            <a:custGeom>
              <a:avLst/>
              <a:gdLst/>
              <a:ahLst/>
              <a:cxnLst>
                <a:cxn ang="0">
                  <a:pos x="0" y="60"/>
                </a:cxn>
                <a:cxn ang="0">
                  <a:pos x="31" y="60"/>
                </a:cxn>
                <a:cxn ang="0">
                  <a:pos x="59" y="30"/>
                </a:cxn>
                <a:cxn ang="0">
                  <a:pos x="59" y="0"/>
                </a:cxn>
              </a:cxnLst>
              <a:rect l="0" t="0" r="r" b="b"/>
              <a:pathLst>
                <a:path w="59" h="60">
                  <a:moveTo>
                    <a:pt x="0" y="60"/>
                  </a:moveTo>
                  <a:lnTo>
                    <a:pt x="31" y="60"/>
                  </a:lnTo>
                  <a:lnTo>
                    <a:pt x="59" y="30"/>
                  </a:lnTo>
                  <a:lnTo>
                    <a:pt x="59" y="0"/>
                  </a:lnTo>
                </a:path>
              </a:pathLst>
            </a:custGeom>
            <a:noFill/>
            <a:ln w="1588">
              <a:solidFill>
                <a:srgbClr val="000000"/>
              </a:solidFill>
              <a:prstDash val="solid"/>
              <a:round/>
              <a:headEnd/>
              <a:tailEnd/>
            </a:ln>
          </p:spPr>
          <p:txBody>
            <a:bodyPr/>
            <a:lstStyle/>
            <a:p>
              <a:endParaRPr lang="en-GB"/>
            </a:p>
          </p:txBody>
        </p:sp>
        <p:sp>
          <p:nvSpPr>
            <p:cNvPr id="24004" name="Freeform 452"/>
            <p:cNvSpPr>
              <a:spLocks/>
            </p:cNvSpPr>
            <p:nvPr/>
          </p:nvSpPr>
          <p:spPr bwMode="auto">
            <a:xfrm>
              <a:off x="2213" y="1942"/>
              <a:ext cx="7" cy="15"/>
            </a:xfrm>
            <a:custGeom>
              <a:avLst/>
              <a:gdLst/>
              <a:ahLst/>
              <a:cxnLst>
                <a:cxn ang="0">
                  <a:pos x="30" y="60"/>
                </a:cxn>
                <a:cxn ang="0">
                  <a:pos x="0" y="60"/>
                </a:cxn>
                <a:cxn ang="0">
                  <a:pos x="0" y="30"/>
                </a:cxn>
                <a:cxn ang="0">
                  <a:pos x="30" y="0"/>
                </a:cxn>
              </a:cxnLst>
              <a:rect l="0" t="0" r="r" b="b"/>
              <a:pathLst>
                <a:path w="30" h="60">
                  <a:moveTo>
                    <a:pt x="30" y="60"/>
                  </a:moveTo>
                  <a:lnTo>
                    <a:pt x="0" y="60"/>
                  </a:lnTo>
                  <a:lnTo>
                    <a:pt x="0" y="30"/>
                  </a:lnTo>
                  <a:lnTo>
                    <a:pt x="30" y="0"/>
                  </a:lnTo>
                </a:path>
              </a:pathLst>
            </a:custGeom>
            <a:noFill/>
            <a:ln w="1588">
              <a:solidFill>
                <a:srgbClr val="000000"/>
              </a:solidFill>
              <a:prstDash val="solid"/>
              <a:round/>
              <a:headEnd/>
              <a:tailEnd/>
            </a:ln>
          </p:spPr>
          <p:txBody>
            <a:bodyPr/>
            <a:lstStyle/>
            <a:p>
              <a:endParaRPr lang="en-GB"/>
            </a:p>
          </p:txBody>
        </p:sp>
        <p:sp>
          <p:nvSpPr>
            <p:cNvPr id="24005" name="Freeform 453"/>
            <p:cNvSpPr>
              <a:spLocks/>
            </p:cNvSpPr>
            <p:nvPr/>
          </p:nvSpPr>
          <p:spPr bwMode="auto">
            <a:xfrm>
              <a:off x="2198" y="2023"/>
              <a:ext cx="22" cy="30"/>
            </a:xfrm>
            <a:custGeom>
              <a:avLst/>
              <a:gdLst/>
              <a:ahLst/>
              <a:cxnLst>
                <a:cxn ang="0">
                  <a:pos x="27" y="30"/>
                </a:cxn>
                <a:cxn ang="0">
                  <a:pos x="87" y="0"/>
                </a:cxn>
                <a:cxn ang="0">
                  <a:pos x="87" y="30"/>
                </a:cxn>
                <a:cxn ang="0">
                  <a:pos x="27" y="89"/>
                </a:cxn>
                <a:cxn ang="0">
                  <a:pos x="27" y="118"/>
                </a:cxn>
                <a:cxn ang="0">
                  <a:pos x="0" y="89"/>
                </a:cxn>
                <a:cxn ang="0">
                  <a:pos x="27" y="60"/>
                </a:cxn>
                <a:cxn ang="0">
                  <a:pos x="27" y="30"/>
                </a:cxn>
              </a:cxnLst>
              <a:rect l="0" t="0" r="r" b="b"/>
              <a:pathLst>
                <a:path w="87" h="118">
                  <a:moveTo>
                    <a:pt x="27" y="30"/>
                  </a:moveTo>
                  <a:lnTo>
                    <a:pt x="87" y="0"/>
                  </a:lnTo>
                  <a:lnTo>
                    <a:pt x="87" y="30"/>
                  </a:lnTo>
                  <a:lnTo>
                    <a:pt x="27" y="89"/>
                  </a:lnTo>
                  <a:lnTo>
                    <a:pt x="27" y="118"/>
                  </a:lnTo>
                  <a:lnTo>
                    <a:pt x="0" y="89"/>
                  </a:lnTo>
                  <a:lnTo>
                    <a:pt x="27" y="60"/>
                  </a:lnTo>
                  <a:lnTo>
                    <a:pt x="27" y="30"/>
                  </a:lnTo>
                </a:path>
              </a:pathLst>
            </a:custGeom>
            <a:noFill/>
            <a:ln w="1588">
              <a:solidFill>
                <a:srgbClr val="000000"/>
              </a:solidFill>
              <a:prstDash val="solid"/>
              <a:round/>
              <a:headEnd/>
              <a:tailEnd/>
            </a:ln>
          </p:spPr>
          <p:txBody>
            <a:bodyPr/>
            <a:lstStyle/>
            <a:p>
              <a:endParaRPr lang="en-GB"/>
            </a:p>
          </p:txBody>
        </p:sp>
        <p:sp>
          <p:nvSpPr>
            <p:cNvPr id="24006" name="Freeform 454"/>
            <p:cNvSpPr>
              <a:spLocks/>
            </p:cNvSpPr>
            <p:nvPr/>
          </p:nvSpPr>
          <p:spPr bwMode="auto">
            <a:xfrm>
              <a:off x="2272" y="2023"/>
              <a:ext cx="8" cy="8"/>
            </a:xfrm>
            <a:custGeom>
              <a:avLst/>
              <a:gdLst/>
              <a:ahLst/>
              <a:cxnLst>
                <a:cxn ang="0">
                  <a:pos x="0" y="30"/>
                </a:cxn>
                <a:cxn ang="0">
                  <a:pos x="30" y="0"/>
                </a:cxn>
                <a:cxn ang="0">
                  <a:pos x="0" y="0"/>
                </a:cxn>
                <a:cxn ang="0">
                  <a:pos x="0" y="30"/>
                </a:cxn>
              </a:cxnLst>
              <a:rect l="0" t="0" r="r" b="b"/>
              <a:pathLst>
                <a:path w="30" h="30">
                  <a:moveTo>
                    <a:pt x="0" y="30"/>
                  </a:moveTo>
                  <a:lnTo>
                    <a:pt x="30" y="0"/>
                  </a:lnTo>
                  <a:lnTo>
                    <a:pt x="0" y="0"/>
                  </a:lnTo>
                  <a:lnTo>
                    <a:pt x="0" y="30"/>
                  </a:lnTo>
                </a:path>
              </a:pathLst>
            </a:custGeom>
            <a:noFill/>
            <a:ln w="1588">
              <a:solidFill>
                <a:srgbClr val="000000"/>
              </a:solidFill>
              <a:prstDash val="solid"/>
              <a:round/>
              <a:headEnd/>
              <a:tailEnd/>
            </a:ln>
          </p:spPr>
          <p:txBody>
            <a:bodyPr/>
            <a:lstStyle/>
            <a:p>
              <a:endParaRPr lang="en-GB"/>
            </a:p>
          </p:txBody>
        </p:sp>
        <p:sp>
          <p:nvSpPr>
            <p:cNvPr id="24007" name="Line 455"/>
            <p:cNvSpPr>
              <a:spLocks noChangeShapeType="1"/>
            </p:cNvSpPr>
            <p:nvPr/>
          </p:nvSpPr>
          <p:spPr bwMode="auto">
            <a:xfrm flipH="1" flipV="1">
              <a:off x="2272" y="2031"/>
              <a:ext cx="8" cy="7"/>
            </a:xfrm>
            <a:prstGeom prst="line">
              <a:avLst/>
            </a:prstGeom>
            <a:noFill/>
            <a:ln w="1588">
              <a:solidFill>
                <a:srgbClr val="000000"/>
              </a:solidFill>
              <a:round/>
              <a:headEnd/>
              <a:tailEnd/>
            </a:ln>
          </p:spPr>
          <p:txBody>
            <a:bodyPr/>
            <a:lstStyle/>
            <a:p>
              <a:endParaRPr lang="en-GB"/>
            </a:p>
          </p:txBody>
        </p:sp>
        <p:sp>
          <p:nvSpPr>
            <p:cNvPr id="24008" name="Line 456"/>
            <p:cNvSpPr>
              <a:spLocks noChangeShapeType="1"/>
            </p:cNvSpPr>
            <p:nvPr/>
          </p:nvSpPr>
          <p:spPr bwMode="auto">
            <a:xfrm flipV="1">
              <a:off x="2272" y="2038"/>
              <a:ext cx="8" cy="8"/>
            </a:xfrm>
            <a:prstGeom prst="line">
              <a:avLst/>
            </a:prstGeom>
            <a:noFill/>
            <a:ln w="1588">
              <a:solidFill>
                <a:srgbClr val="000000"/>
              </a:solidFill>
              <a:round/>
              <a:headEnd/>
              <a:tailEnd/>
            </a:ln>
          </p:spPr>
          <p:txBody>
            <a:bodyPr/>
            <a:lstStyle/>
            <a:p>
              <a:endParaRPr lang="en-GB"/>
            </a:p>
          </p:txBody>
        </p:sp>
        <p:sp>
          <p:nvSpPr>
            <p:cNvPr id="24009" name="Freeform 457"/>
            <p:cNvSpPr>
              <a:spLocks/>
            </p:cNvSpPr>
            <p:nvPr/>
          </p:nvSpPr>
          <p:spPr bwMode="auto">
            <a:xfrm>
              <a:off x="2280" y="2031"/>
              <a:ext cx="14" cy="15"/>
            </a:xfrm>
            <a:custGeom>
              <a:avLst/>
              <a:gdLst/>
              <a:ahLst/>
              <a:cxnLst>
                <a:cxn ang="0">
                  <a:pos x="0" y="30"/>
                </a:cxn>
                <a:cxn ang="0">
                  <a:pos x="30" y="59"/>
                </a:cxn>
                <a:cxn ang="0">
                  <a:pos x="58" y="59"/>
                </a:cxn>
                <a:cxn ang="0">
                  <a:pos x="0" y="0"/>
                </a:cxn>
                <a:cxn ang="0">
                  <a:pos x="0" y="30"/>
                </a:cxn>
              </a:cxnLst>
              <a:rect l="0" t="0" r="r" b="b"/>
              <a:pathLst>
                <a:path w="58" h="59">
                  <a:moveTo>
                    <a:pt x="0" y="30"/>
                  </a:moveTo>
                  <a:lnTo>
                    <a:pt x="30" y="59"/>
                  </a:lnTo>
                  <a:lnTo>
                    <a:pt x="58" y="59"/>
                  </a:lnTo>
                  <a:lnTo>
                    <a:pt x="0" y="0"/>
                  </a:lnTo>
                  <a:lnTo>
                    <a:pt x="0" y="30"/>
                  </a:lnTo>
                </a:path>
              </a:pathLst>
            </a:custGeom>
            <a:noFill/>
            <a:ln w="1588">
              <a:solidFill>
                <a:srgbClr val="000000"/>
              </a:solidFill>
              <a:prstDash val="solid"/>
              <a:round/>
              <a:headEnd/>
              <a:tailEnd/>
            </a:ln>
          </p:spPr>
          <p:txBody>
            <a:bodyPr/>
            <a:lstStyle/>
            <a:p>
              <a:endParaRPr lang="en-GB"/>
            </a:p>
          </p:txBody>
        </p:sp>
        <p:sp>
          <p:nvSpPr>
            <p:cNvPr id="24010" name="Freeform 458"/>
            <p:cNvSpPr>
              <a:spLocks/>
            </p:cNvSpPr>
            <p:nvPr/>
          </p:nvSpPr>
          <p:spPr bwMode="auto">
            <a:xfrm>
              <a:off x="2235" y="2038"/>
              <a:ext cx="37" cy="30"/>
            </a:xfrm>
            <a:custGeom>
              <a:avLst/>
              <a:gdLst/>
              <a:ahLst/>
              <a:cxnLst>
                <a:cxn ang="0">
                  <a:pos x="149" y="29"/>
                </a:cxn>
                <a:cxn ang="0">
                  <a:pos x="118" y="29"/>
                </a:cxn>
                <a:cxn ang="0">
                  <a:pos x="118" y="0"/>
                </a:cxn>
                <a:cxn ang="0">
                  <a:pos x="61" y="58"/>
                </a:cxn>
                <a:cxn ang="0">
                  <a:pos x="30" y="29"/>
                </a:cxn>
                <a:cxn ang="0">
                  <a:pos x="30" y="88"/>
                </a:cxn>
                <a:cxn ang="0">
                  <a:pos x="0" y="118"/>
                </a:cxn>
              </a:cxnLst>
              <a:rect l="0" t="0" r="r" b="b"/>
              <a:pathLst>
                <a:path w="149" h="118">
                  <a:moveTo>
                    <a:pt x="149" y="29"/>
                  </a:moveTo>
                  <a:lnTo>
                    <a:pt x="118" y="29"/>
                  </a:lnTo>
                  <a:lnTo>
                    <a:pt x="118" y="0"/>
                  </a:lnTo>
                  <a:lnTo>
                    <a:pt x="61" y="58"/>
                  </a:lnTo>
                  <a:lnTo>
                    <a:pt x="30" y="29"/>
                  </a:lnTo>
                  <a:lnTo>
                    <a:pt x="30" y="88"/>
                  </a:lnTo>
                  <a:lnTo>
                    <a:pt x="0" y="118"/>
                  </a:lnTo>
                </a:path>
              </a:pathLst>
            </a:custGeom>
            <a:noFill/>
            <a:ln w="1588">
              <a:solidFill>
                <a:srgbClr val="000000"/>
              </a:solidFill>
              <a:prstDash val="solid"/>
              <a:round/>
              <a:headEnd/>
              <a:tailEnd/>
            </a:ln>
          </p:spPr>
          <p:txBody>
            <a:bodyPr/>
            <a:lstStyle/>
            <a:p>
              <a:endParaRPr lang="en-GB"/>
            </a:p>
          </p:txBody>
        </p:sp>
        <p:sp>
          <p:nvSpPr>
            <p:cNvPr id="24011" name="Line 459"/>
            <p:cNvSpPr>
              <a:spLocks noChangeShapeType="1"/>
            </p:cNvSpPr>
            <p:nvPr/>
          </p:nvSpPr>
          <p:spPr bwMode="auto">
            <a:xfrm>
              <a:off x="2272" y="2031"/>
              <a:ext cx="1" cy="15"/>
            </a:xfrm>
            <a:prstGeom prst="line">
              <a:avLst/>
            </a:prstGeom>
            <a:noFill/>
            <a:ln w="1588">
              <a:solidFill>
                <a:srgbClr val="000000"/>
              </a:solidFill>
              <a:round/>
              <a:headEnd/>
              <a:tailEnd/>
            </a:ln>
          </p:spPr>
          <p:txBody>
            <a:bodyPr/>
            <a:lstStyle/>
            <a:p>
              <a:endParaRPr lang="en-GB"/>
            </a:p>
          </p:txBody>
        </p:sp>
        <p:sp>
          <p:nvSpPr>
            <p:cNvPr id="24012" name="Freeform 460"/>
            <p:cNvSpPr>
              <a:spLocks/>
            </p:cNvSpPr>
            <p:nvPr/>
          </p:nvSpPr>
          <p:spPr bwMode="auto">
            <a:xfrm>
              <a:off x="2257" y="2023"/>
              <a:ext cx="7" cy="8"/>
            </a:xfrm>
            <a:custGeom>
              <a:avLst/>
              <a:gdLst/>
              <a:ahLst/>
              <a:cxnLst>
                <a:cxn ang="0">
                  <a:pos x="28" y="0"/>
                </a:cxn>
                <a:cxn ang="0">
                  <a:pos x="0" y="0"/>
                </a:cxn>
                <a:cxn ang="0">
                  <a:pos x="0" y="30"/>
                </a:cxn>
                <a:cxn ang="0">
                  <a:pos x="28" y="0"/>
                </a:cxn>
              </a:cxnLst>
              <a:rect l="0" t="0" r="r" b="b"/>
              <a:pathLst>
                <a:path w="28" h="30">
                  <a:moveTo>
                    <a:pt x="28" y="0"/>
                  </a:moveTo>
                  <a:lnTo>
                    <a:pt x="0" y="0"/>
                  </a:lnTo>
                  <a:lnTo>
                    <a:pt x="0" y="30"/>
                  </a:lnTo>
                  <a:lnTo>
                    <a:pt x="28" y="0"/>
                  </a:lnTo>
                </a:path>
              </a:pathLst>
            </a:custGeom>
            <a:noFill/>
            <a:ln w="1588">
              <a:solidFill>
                <a:srgbClr val="000000"/>
              </a:solidFill>
              <a:prstDash val="solid"/>
              <a:round/>
              <a:headEnd/>
              <a:tailEnd/>
            </a:ln>
          </p:spPr>
          <p:txBody>
            <a:bodyPr/>
            <a:lstStyle/>
            <a:p>
              <a:endParaRPr lang="en-GB"/>
            </a:p>
          </p:txBody>
        </p:sp>
        <p:sp>
          <p:nvSpPr>
            <p:cNvPr id="24013" name="Freeform 461"/>
            <p:cNvSpPr>
              <a:spLocks/>
            </p:cNvSpPr>
            <p:nvPr/>
          </p:nvSpPr>
          <p:spPr bwMode="auto">
            <a:xfrm>
              <a:off x="2317" y="1883"/>
              <a:ext cx="7" cy="8"/>
            </a:xfrm>
            <a:custGeom>
              <a:avLst/>
              <a:gdLst/>
              <a:ahLst/>
              <a:cxnLst>
                <a:cxn ang="0">
                  <a:pos x="29" y="31"/>
                </a:cxn>
                <a:cxn ang="0">
                  <a:pos x="29" y="0"/>
                </a:cxn>
                <a:cxn ang="0">
                  <a:pos x="0" y="0"/>
                </a:cxn>
                <a:cxn ang="0">
                  <a:pos x="29" y="31"/>
                </a:cxn>
              </a:cxnLst>
              <a:rect l="0" t="0" r="r" b="b"/>
              <a:pathLst>
                <a:path w="29" h="31">
                  <a:moveTo>
                    <a:pt x="29" y="31"/>
                  </a:moveTo>
                  <a:lnTo>
                    <a:pt x="29" y="0"/>
                  </a:lnTo>
                  <a:lnTo>
                    <a:pt x="0" y="0"/>
                  </a:lnTo>
                  <a:lnTo>
                    <a:pt x="29" y="31"/>
                  </a:lnTo>
                </a:path>
              </a:pathLst>
            </a:custGeom>
            <a:noFill/>
            <a:ln w="1588">
              <a:solidFill>
                <a:srgbClr val="000000"/>
              </a:solidFill>
              <a:prstDash val="solid"/>
              <a:round/>
              <a:headEnd/>
              <a:tailEnd/>
            </a:ln>
          </p:spPr>
          <p:txBody>
            <a:bodyPr/>
            <a:lstStyle/>
            <a:p>
              <a:endParaRPr lang="en-GB"/>
            </a:p>
          </p:txBody>
        </p:sp>
        <p:sp>
          <p:nvSpPr>
            <p:cNvPr id="24014" name="Freeform 462"/>
            <p:cNvSpPr>
              <a:spLocks/>
            </p:cNvSpPr>
            <p:nvPr/>
          </p:nvSpPr>
          <p:spPr bwMode="auto">
            <a:xfrm>
              <a:off x="2346" y="2031"/>
              <a:ext cx="15" cy="7"/>
            </a:xfrm>
            <a:custGeom>
              <a:avLst/>
              <a:gdLst/>
              <a:ahLst/>
              <a:cxnLst>
                <a:cxn ang="0">
                  <a:pos x="29" y="0"/>
                </a:cxn>
                <a:cxn ang="0">
                  <a:pos x="0" y="0"/>
                </a:cxn>
                <a:cxn ang="0">
                  <a:pos x="29" y="30"/>
                </a:cxn>
                <a:cxn ang="0">
                  <a:pos x="58" y="30"/>
                </a:cxn>
                <a:cxn ang="0">
                  <a:pos x="29" y="0"/>
                </a:cxn>
              </a:cxnLst>
              <a:rect l="0" t="0" r="r" b="b"/>
              <a:pathLst>
                <a:path w="58" h="30">
                  <a:moveTo>
                    <a:pt x="29" y="0"/>
                  </a:moveTo>
                  <a:lnTo>
                    <a:pt x="0" y="0"/>
                  </a:lnTo>
                  <a:lnTo>
                    <a:pt x="29" y="30"/>
                  </a:lnTo>
                  <a:lnTo>
                    <a:pt x="58" y="30"/>
                  </a:lnTo>
                  <a:lnTo>
                    <a:pt x="29" y="0"/>
                  </a:lnTo>
                </a:path>
              </a:pathLst>
            </a:custGeom>
            <a:noFill/>
            <a:ln w="1588">
              <a:solidFill>
                <a:srgbClr val="000000"/>
              </a:solidFill>
              <a:prstDash val="solid"/>
              <a:round/>
              <a:headEnd/>
              <a:tailEnd/>
            </a:ln>
          </p:spPr>
          <p:txBody>
            <a:bodyPr/>
            <a:lstStyle/>
            <a:p>
              <a:endParaRPr lang="en-GB"/>
            </a:p>
          </p:txBody>
        </p:sp>
        <p:sp>
          <p:nvSpPr>
            <p:cNvPr id="24015" name="Freeform 463"/>
            <p:cNvSpPr>
              <a:spLocks/>
            </p:cNvSpPr>
            <p:nvPr/>
          </p:nvSpPr>
          <p:spPr bwMode="auto">
            <a:xfrm>
              <a:off x="1887" y="2098"/>
              <a:ext cx="215" cy="288"/>
            </a:xfrm>
            <a:custGeom>
              <a:avLst/>
              <a:gdLst/>
              <a:ahLst/>
              <a:cxnLst>
                <a:cxn ang="0">
                  <a:pos x="830" y="31"/>
                </a:cxn>
                <a:cxn ang="0">
                  <a:pos x="800" y="0"/>
                </a:cxn>
                <a:cxn ang="0">
                  <a:pos x="771" y="31"/>
                </a:cxn>
                <a:cxn ang="0">
                  <a:pos x="711" y="31"/>
                </a:cxn>
                <a:cxn ang="0">
                  <a:pos x="652" y="59"/>
                </a:cxn>
                <a:cxn ang="0">
                  <a:pos x="623" y="149"/>
                </a:cxn>
                <a:cxn ang="0">
                  <a:pos x="593" y="149"/>
                </a:cxn>
                <a:cxn ang="0">
                  <a:pos x="534" y="177"/>
                </a:cxn>
                <a:cxn ang="0">
                  <a:pos x="680" y="208"/>
                </a:cxn>
                <a:cxn ang="0">
                  <a:pos x="562" y="265"/>
                </a:cxn>
                <a:cxn ang="0">
                  <a:pos x="562" y="326"/>
                </a:cxn>
                <a:cxn ang="0">
                  <a:pos x="416" y="356"/>
                </a:cxn>
                <a:cxn ang="0">
                  <a:pos x="266" y="295"/>
                </a:cxn>
                <a:cxn ang="0">
                  <a:pos x="209" y="326"/>
                </a:cxn>
                <a:cxn ang="0">
                  <a:pos x="178" y="326"/>
                </a:cxn>
                <a:cxn ang="0">
                  <a:pos x="209" y="384"/>
                </a:cxn>
                <a:cxn ang="0">
                  <a:pos x="209" y="415"/>
                </a:cxn>
                <a:cxn ang="0">
                  <a:pos x="209" y="444"/>
                </a:cxn>
                <a:cxn ang="0">
                  <a:pos x="266" y="474"/>
                </a:cxn>
                <a:cxn ang="0">
                  <a:pos x="178" y="502"/>
                </a:cxn>
                <a:cxn ang="0">
                  <a:pos x="178" y="533"/>
                </a:cxn>
                <a:cxn ang="0">
                  <a:pos x="148" y="533"/>
                </a:cxn>
                <a:cxn ang="0">
                  <a:pos x="148" y="593"/>
                </a:cxn>
                <a:cxn ang="0">
                  <a:pos x="148" y="621"/>
                </a:cxn>
                <a:cxn ang="0">
                  <a:pos x="209" y="593"/>
                </a:cxn>
                <a:cxn ang="0">
                  <a:pos x="266" y="621"/>
                </a:cxn>
                <a:cxn ang="0">
                  <a:pos x="446" y="651"/>
                </a:cxn>
                <a:cxn ang="0">
                  <a:pos x="355" y="681"/>
                </a:cxn>
                <a:cxn ang="0">
                  <a:pos x="297" y="770"/>
                </a:cxn>
                <a:cxn ang="0">
                  <a:pos x="236" y="829"/>
                </a:cxn>
                <a:cxn ang="0">
                  <a:pos x="209" y="888"/>
                </a:cxn>
                <a:cxn ang="0">
                  <a:pos x="148" y="918"/>
                </a:cxn>
                <a:cxn ang="0">
                  <a:pos x="178" y="976"/>
                </a:cxn>
                <a:cxn ang="0">
                  <a:pos x="118" y="949"/>
                </a:cxn>
                <a:cxn ang="0">
                  <a:pos x="29" y="976"/>
                </a:cxn>
                <a:cxn ang="0">
                  <a:pos x="0" y="1036"/>
                </a:cxn>
                <a:cxn ang="0">
                  <a:pos x="118" y="1006"/>
                </a:cxn>
                <a:cxn ang="0">
                  <a:pos x="59" y="1036"/>
                </a:cxn>
                <a:cxn ang="0">
                  <a:pos x="29" y="1095"/>
                </a:cxn>
                <a:cxn ang="0">
                  <a:pos x="0" y="1124"/>
                </a:cxn>
                <a:cxn ang="0">
                  <a:pos x="59" y="1155"/>
                </a:cxn>
                <a:cxn ang="0">
                  <a:pos x="118" y="1124"/>
                </a:cxn>
              </a:cxnLst>
              <a:rect l="0" t="0" r="r" b="b"/>
              <a:pathLst>
                <a:path w="859" h="1155">
                  <a:moveTo>
                    <a:pt x="859" y="59"/>
                  </a:moveTo>
                  <a:lnTo>
                    <a:pt x="830" y="31"/>
                  </a:lnTo>
                  <a:lnTo>
                    <a:pt x="830" y="0"/>
                  </a:lnTo>
                  <a:lnTo>
                    <a:pt x="800" y="0"/>
                  </a:lnTo>
                  <a:lnTo>
                    <a:pt x="800" y="31"/>
                  </a:lnTo>
                  <a:lnTo>
                    <a:pt x="771" y="31"/>
                  </a:lnTo>
                  <a:lnTo>
                    <a:pt x="741" y="0"/>
                  </a:lnTo>
                  <a:lnTo>
                    <a:pt x="711" y="31"/>
                  </a:lnTo>
                  <a:lnTo>
                    <a:pt x="652" y="31"/>
                  </a:lnTo>
                  <a:lnTo>
                    <a:pt x="652" y="59"/>
                  </a:lnTo>
                  <a:lnTo>
                    <a:pt x="623" y="89"/>
                  </a:lnTo>
                  <a:lnTo>
                    <a:pt x="623" y="149"/>
                  </a:lnTo>
                  <a:lnTo>
                    <a:pt x="593" y="119"/>
                  </a:lnTo>
                  <a:lnTo>
                    <a:pt x="593" y="149"/>
                  </a:lnTo>
                  <a:lnTo>
                    <a:pt x="562" y="149"/>
                  </a:lnTo>
                  <a:lnTo>
                    <a:pt x="534" y="177"/>
                  </a:lnTo>
                  <a:lnTo>
                    <a:pt x="534" y="208"/>
                  </a:lnTo>
                  <a:lnTo>
                    <a:pt x="680" y="208"/>
                  </a:lnTo>
                  <a:lnTo>
                    <a:pt x="623" y="265"/>
                  </a:lnTo>
                  <a:lnTo>
                    <a:pt x="562" y="265"/>
                  </a:lnTo>
                  <a:lnTo>
                    <a:pt x="534" y="295"/>
                  </a:lnTo>
                  <a:lnTo>
                    <a:pt x="562" y="326"/>
                  </a:lnTo>
                  <a:lnTo>
                    <a:pt x="416" y="326"/>
                  </a:lnTo>
                  <a:lnTo>
                    <a:pt x="416" y="356"/>
                  </a:lnTo>
                  <a:lnTo>
                    <a:pt x="355" y="295"/>
                  </a:lnTo>
                  <a:lnTo>
                    <a:pt x="266" y="295"/>
                  </a:lnTo>
                  <a:lnTo>
                    <a:pt x="266" y="326"/>
                  </a:lnTo>
                  <a:lnTo>
                    <a:pt x="209" y="326"/>
                  </a:lnTo>
                  <a:lnTo>
                    <a:pt x="209" y="295"/>
                  </a:lnTo>
                  <a:lnTo>
                    <a:pt x="178" y="326"/>
                  </a:lnTo>
                  <a:lnTo>
                    <a:pt x="209" y="356"/>
                  </a:lnTo>
                  <a:lnTo>
                    <a:pt x="209" y="384"/>
                  </a:lnTo>
                  <a:lnTo>
                    <a:pt x="236" y="384"/>
                  </a:lnTo>
                  <a:lnTo>
                    <a:pt x="209" y="415"/>
                  </a:lnTo>
                  <a:lnTo>
                    <a:pt x="224" y="430"/>
                  </a:lnTo>
                  <a:lnTo>
                    <a:pt x="209" y="444"/>
                  </a:lnTo>
                  <a:lnTo>
                    <a:pt x="297" y="444"/>
                  </a:lnTo>
                  <a:lnTo>
                    <a:pt x="266" y="474"/>
                  </a:lnTo>
                  <a:lnTo>
                    <a:pt x="209" y="474"/>
                  </a:lnTo>
                  <a:lnTo>
                    <a:pt x="178" y="502"/>
                  </a:lnTo>
                  <a:lnTo>
                    <a:pt x="209" y="533"/>
                  </a:lnTo>
                  <a:lnTo>
                    <a:pt x="178" y="533"/>
                  </a:lnTo>
                  <a:lnTo>
                    <a:pt x="178" y="563"/>
                  </a:lnTo>
                  <a:lnTo>
                    <a:pt x="148" y="533"/>
                  </a:lnTo>
                  <a:lnTo>
                    <a:pt x="118" y="563"/>
                  </a:lnTo>
                  <a:lnTo>
                    <a:pt x="148" y="593"/>
                  </a:lnTo>
                  <a:lnTo>
                    <a:pt x="118" y="593"/>
                  </a:lnTo>
                  <a:lnTo>
                    <a:pt x="148" y="621"/>
                  </a:lnTo>
                  <a:lnTo>
                    <a:pt x="178" y="593"/>
                  </a:lnTo>
                  <a:lnTo>
                    <a:pt x="209" y="593"/>
                  </a:lnTo>
                  <a:lnTo>
                    <a:pt x="178" y="621"/>
                  </a:lnTo>
                  <a:lnTo>
                    <a:pt x="266" y="621"/>
                  </a:lnTo>
                  <a:lnTo>
                    <a:pt x="266" y="651"/>
                  </a:lnTo>
                  <a:lnTo>
                    <a:pt x="446" y="651"/>
                  </a:lnTo>
                  <a:lnTo>
                    <a:pt x="416" y="681"/>
                  </a:lnTo>
                  <a:lnTo>
                    <a:pt x="355" y="681"/>
                  </a:lnTo>
                  <a:lnTo>
                    <a:pt x="297" y="740"/>
                  </a:lnTo>
                  <a:lnTo>
                    <a:pt x="297" y="770"/>
                  </a:lnTo>
                  <a:lnTo>
                    <a:pt x="266" y="829"/>
                  </a:lnTo>
                  <a:lnTo>
                    <a:pt x="236" y="829"/>
                  </a:lnTo>
                  <a:lnTo>
                    <a:pt x="209" y="858"/>
                  </a:lnTo>
                  <a:lnTo>
                    <a:pt x="209" y="888"/>
                  </a:lnTo>
                  <a:lnTo>
                    <a:pt x="178" y="918"/>
                  </a:lnTo>
                  <a:lnTo>
                    <a:pt x="148" y="918"/>
                  </a:lnTo>
                  <a:lnTo>
                    <a:pt x="148" y="949"/>
                  </a:lnTo>
                  <a:lnTo>
                    <a:pt x="178" y="976"/>
                  </a:lnTo>
                  <a:lnTo>
                    <a:pt x="118" y="976"/>
                  </a:lnTo>
                  <a:lnTo>
                    <a:pt x="118" y="949"/>
                  </a:lnTo>
                  <a:lnTo>
                    <a:pt x="90" y="976"/>
                  </a:lnTo>
                  <a:lnTo>
                    <a:pt x="29" y="976"/>
                  </a:lnTo>
                  <a:lnTo>
                    <a:pt x="0" y="1006"/>
                  </a:lnTo>
                  <a:lnTo>
                    <a:pt x="0" y="1036"/>
                  </a:lnTo>
                  <a:lnTo>
                    <a:pt x="29" y="1006"/>
                  </a:lnTo>
                  <a:lnTo>
                    <a:pt x="118" y="1006"/>
                  </a:lnTo>
                  <a:lnTo>
                    <a:pt x="118" y="1036"/>
                  </a:lnTo>
                  <a:lnTo>
                    <a:pt x="59" y="1036"/>
                  </a:lnTo>
                  <a:lnTo>
                    <a:pt x="29" y="1067"/>
                  </a:lnTo>
                  <a:lnTo>
                    <a:pt x="29" y="1095"/>
                  </a:lnTo>
                  <a:lnTo>
                    <a:pt x="0" y="1095"/>
                  </a:lnTo>
                  <a:lnTo>
                    <a:pt x="0" y="1124"/>
                  </a:lnTo>
                  <a:lnTo>
                    <a:pt x="29" y="1124"/>
                  </a:lnTo>
                  <a:lnTo>
                    <a:pt x="59" y="1155"/>
                  </a:lnTo>
                  <a:lnTo>
                    <a:pt x="90" y="1124"/>
                  </a:lnTo>
                  <a:lnTo>
                    <a:pt x="118" y="1124"/>
                  </a:lnTo>
                </a:path>
              </a:pathLst>
            </a:custGeom>
            <a:noFill/>
            <a:ln w="1588">
              <a:solidFill>
                <a:srgbClr val="000000"/>
              </a:solidFill>
              <a:prstDash val="solid"/>
              <a:round/>
              <a:headEnd/>
              <a:tailEnd/>
            </a:ln>
          </p:spPr>
          <p:txBody>
            <a:bodyPr/>
            <a:lstStyle/>
            <a:p>
              <a:endParaRPr lang="en-GB"/>
            </a:p>
          </p:txBody>
        </p:sp>
        <p:sp>
          <p:nvSpPr>
            <p:cNvPr id="24016" name="Freeform 464"/>
            <p:cNvSpPr>
              <a:spLocks/>
            </p:cNvSpPr>
            <p:nvPr/>
          </p:nvSpPr>
          <p:spPr bwMode="auto">
            <a:xfrm>
              <a:off x="2057" y="2112"/>
              <a:ext cx="118" cy="81"/>
            </a:xfrm>
            <a:custGeom>
              <a:avLst/>
              <a:gdLst/>
              <a:ahLst/>
              <a:cxnLst>
                <a:cxn ang="0">
                  <a:pos x="238" y="0"/>
                </a:cxn>
                <a:cxn ang="0">
                  <a:pos x="209" y="0"/>
                </a:cxn>
                <a:cxn ang="0">
                  <a:pos x="209" y="30"/>
                </a:cxn>
                <a:cxn ang="0">
                  <a:pos x="179" y="60"/>
                </a:cxn>
                <a:cxn ang="0">
                  <a:pos x="179" y="90"/>
                </a:cxn>
                <a:cxn ang="0">
                  <a:pos x="120" y="90"/>
                </a:cxn>
                <a:cxn ang="0">
                  <a:pos x="91" y="118"/>
                </a:cxn>
                <a:cxn ang="0">
                  <a:pos x="61" y="118"/>
                </a:cxn>
                <a:cxn ang="0">
                  <a:pos x="91" y="149"/>
                </a:cxn>
                <a:cxn ang="0">
                  <a:pos x="120" y="149"/>
                </a:cxn>
                <a:cxn ang="0">
                  <a:pos x="91" y="179"/>
                </a:cxn>
                <a:cxn ang="0">
                  <a:pos x="0" y="179"/>
                </a:cxn>
                <a:cxn ang="0">
                  <a:pos x="0" y="206"/>
                </a:cxn>
                <a:cxn ang="0">
                  <a:pos x="31" y="236"/>
                </a:cxn>
                <a:cxn ang="0">
                  <a:pos x="61" y="236"/>
                </a:cxn>
                <a:cxn ang="0">
                  <a:pos x="61" y="297"/>
                </a:cxn>
                <a:cxn ang="0">
                  <a:pos x="209" y="297"/>
                </a:cxn>
                <a:cxn ang="0">
                  <a:pos x="238" y="267"/>
                </a:cxn>
                <a:cxn ang="0">
                  <a:pos x="238" y="236"/>
                </a:cxn>
                <a:cxn ang="0">
                  <a:pos x="268" y="236"/>
                </a:cxn>
                <a:cxn ang="0">
                  <a:pos x="298" y="206"/>
                </a:cxn>
                <a:cxn ang="0">
                  <a:pos x="298" y="267"/>
                </a:cxn>
                <a:cxn ang="0">
                  <a:pos x="328" y="297"/>
                </a:cxn>
                <a:cxn ang="0">
                  <a:pos x="357" y="297"/>
                </a:cxn>
                <a:cxn ang="0">
                  <a:pos x="357" y="325"/>
                </a:cxn>
                <a:cxn ang="0">
                  <a:pos x="416" y="325"/>
                </a:cxn>
                <a:cxn ang="0">
                  <a:pos x="446" y="297"/>
                </a:cxn>
                <a:cxn ang="0">
                  <a:pos x="446" y="325"/>
                </a:cxn>
                <a:cxn ang="0">
                  <a:pos x="475" y="325"/>
                </a:cxn>
              </a:cxnLst>
              <a:rect l="0" t="0" r="r" b="b"/>
              <a:pathLst>
                <a:path w="475" h="325">
                  <a:moveTo>
                    <a:pt x="238" y="0"/>
                  </a:moveTo>
                  <a:lnTo>
                    <a:pt x="209" y="0"/>
                  </a:lnTo>
                  <a:lnTo>
                    <a:pt x="209" y="30"/>
                  </a:lnTo>
                  <a:lnTo>
                    <a:pt x="179" y="60"/>
                  </a:lnTo>
                  <a:lnTo>
                    <a:pt x="179" y="90"/>
                  </a:lnTo>
                  <a:lnTo>
                    <a:pt x="120" y="90"/>
                  </a:lnTo>
                  <a:lnTo>
                    <a:pt x="91" y="118"/>
                  </a:lnTo>
                  <a:lnTo>
                    <a:pt x="61" y="118"/>
                  </a:lnTo>
                  <a:lnTo>
                    <a:pt x="91" y="149"/>
                  </a:lnTo>
                  <a:lnTo>
                    <a:pt x="120" y="149"/>
                  </a:lnTo>
                  <a:lnTo>
                    <a:pt x="91" y="179"/>
                  </a:lnTo>
                  <a:lnTo>
                    <a:pt x="0" y="179"/>
                  </a:lnTo>
                  <a:lnTo>
                    <a:pt x="0" y="206"/>
                  </a:lnTo>
                  <a:lnTo>
                    <a:pt x="31" y="236"/>
                  </a:lnTo>
                  <a:lnTo>
                    <a:pt x="61" y="236"/>
                  </a:lnTo>
                  <a:lnTo>
                    <a:pt x="61" y="297"/>
                  </a:lnTo>
                  <a:lnTo>
                    <a:pt x="209" y="297"/>
                  </a:lnTo>
                  <a:lnTo>
                    <a:pt x="238" y="267"/>
                  </a:lnTo>
                  <a:lnTo>
                    <a:pt x="238" y="236"/>
                  </a:lnTo>
                  <a:lnTo>
                    <a:pt x="268" y="236"/>
                  </a:lnTo>
                  <a:lnTo>
                    <a:pt x="298" y="206"/>
                  </a:lnTo>
                  <a:lnTo>
                    <a:pt x="298" y="267"/>
                  </a:lnTo>
                  <a:lnTo>
                    <a:pt x="328" y="297"/>
                  </a:lnTo>
                  <a:lnTo>
                    <a:pt x="357" y="297"/>
                  </a:lnTo>
                  <a:lnTo>
                    <a:pt x="357" y="325"/>
                  </a:lnTo>
                  <a:lnTo>
                    <a:pt x="416" y="325"/>
                  </a:lnTo>
                  <a:lnTo>
                    <a:pt x="446" y="297"/>
                  </a:lnTo>
                  <a:lnTo>
                    <a:pt x="446" y="325"/>
                  </a:lnTo>
                  <a:lnTo>
                    <a:pt x="475" y="325"/>
                  </a:lnTo>
                </a:path>
              </a:pathLst>
            </a:custGeom>
            <a:noFill/>
            <a:ln w="1588">
              <a:solidFill>
                <a:srgbClr val="000000"/>
              </a:solidFill>
              <a:prstDash val="solid"/>
              <a:round/>
              <a:headEnd/>
              <a:tailEnd/>
            </a:ln>
          </p:spPr>
          <p:txBody>
            <a:bodyPr/>
            <a:lstStyle/>
            <a:p>
              <a:endParaRPr lang="en-GB"/>
            </a:p>
          </p:txBody>
        </p:sp>
        <p:sp>
          <p:nvSpPr>
            <p:cNvPr id="24017" name="Freeform 465"/>
            <p:cNvSpPr>
              <a:spLocks/>
            </p:cNvSpPr>
            <p:nvPr/>
          </p:nvSpPr>
          <p:spPr bwMode="auto">
            <a:xfrm>
              <a:off x="2094" y="2112"/>
              <a:ext cx="8" cy="8"/>
            </a:xfrm>
            <a:custGeom>
              <a:avLst/>
              <a:gdLst/>
              <a:ahLst/>
              <a:cxnLst>
                <a:cxn ang="0">
                  <a:pos x="29" y="0"/>
                </a:cxn>
                <a:cxn ang="0">
                  <a:pos x="0" y="30"/>
                </a:cxn>
                <a:cxn ang="0">
                  <a:pos x="0" y="0"/>
                </a:cxn>
                <a:cxn ang="0">
                  <a:pos x="29" y="0"/>
                </a:cxn>
              </a:cxnLst>
              <a:rect l="0" t="0" r="r" b="b"/>
              <a:pathLst>
                <a:path w="29" h="30">
                  <a:moveTo>
                    <a:pt x="29" y="0"/>
                  </a:moveTo>
                  <a:lnTo>
                    <a:pt x="0" y="30"/>
                  </a:lnTo>
                  <a:lnTo>
                    <a:pt x="0" y="0"/>
                  </a:lnTo>
                  <a:lnTo>
                    <a:pt x="29" y="0"/>
                  </a:lnTo>
                </a:path>
              </a:pathLst>
            </a:custGeom>
            <a:noFill/>
            <a:ln w="1588">
              <a:solidFill>
                <a:srgbClr val="000000"/>
              </a:solidFill>
              <a:prstDash val="solid"/>
              <a:round/>
              <a:headEnd/>
              <a:tailEnd/>
            </a:ln>
          </p:spPr>
          <p:txBody>
            <a:bodyPr/>
            <a:lstStyle/>
            <a:p>
              <a:endParaRPr lang="en-GB"/>
            </a:p>
          </p:txBody>
        </p:sp>
        <p:sp>
          <p:nvSpPr>
            <p:cNvPr id="24018" name="Freeform 466"/>
            <p:cNvSpPr>
              <a:spLocks/>
            </p:cNvSpPr>
            <p:nvPr/>
          </p:nvSpPr>
          <p:spPr bwMode="auto">
            <a:xfrm>
              <a:off x="1902" y="2193"/>
              <a:ext cx="273" cy="208"/>
            </a:xfrm>
            <a:custGeom>
              <a:avLst/>
              <a:gdLst/>
              <a:ahLst/>
              <a:cxnLst>
                <a:cxn ang="0">
                  <a:pos x="59" y="740"/>
                </a:cxn>
                <a:cxn ang="0">
                  <a:pos x="0" y="801"/>
                </a:cxn>
                <a:cxn ang="0">
                  <a:pos x="89" y="801"/>
                </a:cxn>
                <a:cxn ang="0">
                  <a:pos x="119" y="771"/>
                </a:cxn>
                <a:cxn ang="0">
                  <a:pos x="177" y="771"/>
                </a:cxn>
                <a:cxn ang="0">
                  <a:pos x="119" y="829"/>
                </a:cxn>
                <a:cxn ang="0">
                  <a:pos x="296" y="829"/>
                </a:cxn>
                <a:cxn ang="0">
                  <a:pos x="327" y="801"/>
                </a:cxn>
                <a:cxn ang="0">
                  <a:pos x="414" y="801"/>
                </a:cxn>
                <a:cxn ang="0">
                  <a:pos x="414" y="771"/>
                </a:cxn>
                <a:cxn ang="0">
                  <a:pos x="475" y="771"/>
                </a:cxn>
                <a:cxn ang="0">
                  <a:pos x="475" y="740"/>
                </a:cxn>
                <a:cxn ang="0">
                  <a:pos x="445" y="711"/>
                </a:cxn>
                <a:cxn ang="0">
                  <a:pos x="503" y="711"/>
                </a:cxn>
                <a:cxn ang="0">
                  <a:pos x="503" y="740"/>
                </a:cxn>
                <a:cxn ang="0">
                  <a:pos x="534" y="740"/>
                </a:cxn>
                <a:cxn ang="0">
                  <a:pos x="564" y="711"/>
                </a:cxn>
                <a:cxn ang="0">
                  <a:pos x="593" y="711"/>
                </a:cxn>
                <a:cxn ang="0">
                  <a:pos x="593" y="683"/>
                </a:cxn>
                <a:cxn ang="0">
                  <a:pos x="682" y="683"/>
                </a:cxn>
                <a:cxn ang="0">
                  <a:pos x="652" y="652"/>
                </a:cxn>
                <a:cxn ang="0">
                  <a:pos x="682" y="652"/>
                </a:cxn>
                <a:cxn ang="0">
                  <a:pos x="712" y="622"/>
                </a:cxn>
                <a:cxn ang="0">
                  <a:pos x="830" y="622"/>
                </a:cxn>
                <a:cxn ang="0">
                  <a:pos x="830" y="592"/>
                </a:cxn>
                <a:cxn ang="0">
                  <a:pos x="859" y="622"/>
                </a:cxn>
                <a:cxn ang="0">
                  <a:pos x="889" y="592"/>
                </a:cxn>
                <a:cxn ang="0">
                  <a:pos x="919" y="622"/>
                </a:cxn>
                <a:cxn ang="0">
                  <a:pos x="978" y="622"/>
                </a:cxn>
                <a:cxn ang="0">
                  <a:pos x="1007" y="592"/>
                </a:cxn>
                <a:cxn ang="0">
                  <a:pos x="978" y="565"/>
                </a:cxn>
                <a:cxn ang="0">
                  <a:pos x="1007" y="565"/>
                </a:cxn>
                <a:cxn ang="0">
                  <a:pos x="1007" y="534"/>
                </a:cxn>
                <a:cxn ang="0">
                  <a:pos x="1037" y="504"/>
                </a:cxn>
                <a:cxn ang="0">
                  <a:pos x="1037" y="474"/>
                </a:cxn>
                <a:cxn ang="0">
                  <a:pos x="1067" y="445"/>
                </a:cxn>
                <a:cxn ang="0">
                  <a:pos x="1067" y="386"/>
                </a:cxn>
                <a:cxn ang="0">
                  <a:pos x="1096" y="356"/>
                </a:cxn>
                <a:cxn ang="0">
                  <a:pos x="1096" y="267"/>
                </a:cxn>
                <a:cxn ang="0">
                  <a:pos x="1067" y="237"/>
                </a:cxn>
                <a:cxn ang="0">
                  <a:pos x="1096" y="209"/>
                </a:cxn>
                <a:cxn ang="0">
                  <a:pos x="1096" y="149"/>
                </a:cxn>
                <a:cxn ang="0">
                  <a:pos x="1067" y="149"/>
                </a:cxn>
                <a:cxn ang="0">
                  <a:pos x="1067" y="60"/>
                </a:cxn>
                <a:cxn ang="0">
                  <a:pos x="1037" y="60"/>
                </a:cxn>
                <a:cxn ang="0">
                  <a:pos x="1037" y="31"/>
                </a:cxn>
                <a:cxn ang="0">
                  <a:pos x="1067" y="31"/>
                </a:cxn>
                <a:cxn ang="0">
                  <a:pos x="1096" y="0"/>
                </a:cxn>
              </a:cxnLst>
              <a:rect l="0" t="0" r="r" b="b"/>
              <a:pathLst>
                <a:path w="1096" h="829">
                  <a:moveTo>
                    <a:pt x="59" y="740"/>
                  </a:moveTo>
                  <a:lnTo>
                    <a:pt x="0" y="801"/>
                  </a:lnTo>
                  <a:lnTo>
                    <a:pt x="89" y="801"/>
                  </a:lnTo>
                  <a:lnTo>
                    <a:pt x="119" y="771"/>
                  </a:lnTo>
                  <a:lnTo>
                    <a:pt x="177" y="771"/>
                  </a:lnTo>
                  <a:lnTo>
                    <a:pt x="119" y="829"/>
                  </a:lnTo>
                  <a:lnTo>
                    <a:pt x="296" y="829"/>
                  </a:lnTo>
                  <a:lnTo>
                    <a:pt x="327" y="801"/>
                  </a:lnTo>
                  <a:lnTo>
                    <a:pt x="414" y="801"/>
                  </a:lnTo>
                  <a:lnTo>
                    <a:pt x="414" y="771"/>
                  </a:lnTo>
                  <a:lnTo>
                    <a:pt x="475" y="771"/>
                  </a:lnTo>
                  <a:lnTo>
                    <a:pt x="475" y="740"/>
                  </a:lnTo>
                  <a:lnTo>
                    <a:pt x="445" y="711"/>
                  </a:lnTo>
                  <a:lnTo>
                    <a:pt x="503" y="711"/>
                  </a:lnTo>
                  <a:lnTo>
                    <a:pt x="503" y="740"/>
                  </a:lnTo>
                  <a:lnTo>
                    <a:pt x="534" y="740"/>
                  </a:lnTo>
                  <a:lnTo>
                    <a:pt x="564" y="711"/>
                  </a:lnTo>
                  <a:lnTo>
                    <a:pt x="593" y="711"/>
                  </a:lnTo>
                  <a:lnTo>
                    <a:pt x="593" y="683"/>
                  </a:lnTo>
                  <a:lnTo>
                    <a:pt x="682" y="683"/>
                  </a:lnTo>
                  <a:lnTo>
                    <a:pt x="652" y="652"/>
                  </a:lnTo>
                  <a:lnTo>
                    <a:pt x="682" y="652"/>
                  </a:lnTo>
                  <a:lnTo>
                    <a:pt x="712" y="622"/>
                  </a:lnTo>
                  <a:lnTo>
                    <a:pt x="830" y="622"/>
                  </a:lnTo>
                  <a:lnTo>
                    <a:pt x="830" y="592"/>
                  </a:lnTo>
                  <a:lnTo>
                    <a:pt x="859" y="622"/>
                  </a:lnTo>
                  <a:lnTo>
                    <a:pt x="889" y="592"/>
                  </a:lnTo>
                  <a:lnTo>
                    <a:pt x="919" y="622"/>
                  </a:lnTo>
                  <a:lnTo>
                    <a:pt x="978" y="622"/>
                  </a:lnTo>
                  <a:lnTo>
                    <a:pt x="1007" y="592"/>
                  </a:lnTo>
                  <a:lnTo>
                    <a:pt x="978" y="565"/>
                  </a:lnTo>
                  <a:lnTo>
                    <a:pt x="1007" y="565"/>
                  </a:lnTo>
                  <a:lnTo>
                    <a:pt x="1007" y="534"/>
                  </a:lnTo>
                  <a:lnTo>
                    <a:pt x="1037" y="504"/>
                  </a:lnTo>
                  <a:lnTo>
                    <a:pt x="1037" y="474"/>
                  </a:lnTo>
                  <a:lnTo>
                    <a:pt x="1067" y="445"/>
                  </a:lnTo>
                  <a:lnTo>
                    <a:pt x="1067" y="386"/>
                  </a:lnTo>
                  <a:lnTo>
                    <a:pt x="1096" y="356"/>
                  </a:lnTo>
                  <a:lnTo>
                    <a:pt x="1096" y="267"/>
                  </a:lnTo>
                  <a:lnTo>
                    <a:pt x="1067" y="237"/>
                  </a:lnTo>
                  <a:lnTo>
                    <a:pt x="1096" y="209"/>
                  </a:lnTo>
                  <a:lnTo>
                    <a:pt x="1096" y="149"/>
                  </a:lnTo>
                  <a:lnTo>
                    <a:pt x="1067" y="149"/>
                  </a:lnTo>
                  <a:lnTo>
                    <a:pt x="1067" y="60"/>
                  </a:lnTo>
                  <a:lnTo>
                    <a:pt x="1037" y="60"/>
                  </a:lnTo>
                  <a:lnTo>
                    <a:pt x="1037" y="31"/>
                  </a:lnTo>
                  <a:lnTo>
                    <a:pt x="1067" y="31"/>
                  </a:lnTo>
                  <a:lnTo>
                    <a:pt x="1096" y="0"/>
                  </a:lnTo>
                </a:path>
              </a:pathLst>
            </a:custGeom>
            <a:noFill/>
            <a:ln w="1588">
              <a:solidFill>
                <a:srgbClr val="000000"/>
              </a:solidFill>
              <a:prstDash val="solid"/>
              <a:round/>
              <a:headEnd/>
              <a:tailEnd/>
            </a:ln>
          </p:spPr>
          <p:txBody>
            <a:bodyPr/>
            <a:lstStyle/>
            <a:p>
              <a:endParaRPr lang="en-GB"/>
            </a:p>
          </p:txBody>
        </p:sp>
        <p:sp>
          <p:nvSpPr>
            <p:cNvPr id="24019" name="Freeform 467"/>
            <p:cNvSpPr>
              <a:spLocks/>
            </p:cNvSpPr>
            <p:nvPr/>
          </p:nvSpPr>
          <p:spPr bwMode="auto">
            <a:xfrm>
              <a:off x="1975" y="2297"/>
              <a:ext cx="23" cy="15"/>
            </a:xfrm>
            <a:custGeom>
              <a:avLst/>
              <a:gdLst/>
              <a:ahLst/>
              <a:cxnLst>
                <a:cxn ang="0">
                  <a:pos x="61" y="59"/>
                </a:cxn>
                <a:cxn ang="0">
                  <a:pos x="0" y="59"/>
                </a:cxn>
                <a:cxn ang="0">
                  <a:pos x="61" y="0"/>
                </a:cxn>
                <a:cxn ang="0">
                  <a:pos x="61" y="30"/>
                </a:cxn>
                <a:cxn ang="0">
                  <a:pos x="91" y="30"/>
                </a:cxn>
                <a:cxn ang="0">
                  <a:pos x="61" y="59"/>
                </a:cxn>
              </a:cxnLst>
              <a:rect l="0" t="0" r="r" b="b"/>
              <a:pathLst>
                <a:path w="91" h="59">
                  <a:moveTo>
                    <a:pt x="61" y="59"/>
                  </a:moveTo>
                  <a:lnTo>
                    <a:pt x="0" y="59"/>
                  </a:lnTo>
                  <a:lnTo>
                    <a:pt x="61" y="0"/>
                  </a:lnTo>
                  <a:lnTo>
                    <a:pt x="61" y="30"/>
                  </a:lnTo>
                  <a:lnTo>
                    <a:pt x="91" y="30"/>
                  </a:lnTo>
                  <a:lnTo>
                    <a:pt x="61" y="59"/>
                  </a:lnTo>
                </a:path>
              </a:pathLst>
            </a:custGeom>
            <a:noFill/>
            <a:ln w="1588">
              <a:solidFill>
                <a:srgbClr val="000000"/>
              </a:solidFill>
              <a:prstDash val="solid"/>
              <a:round/>
              <a:headEnd/>
              <a:tailEnd/>
            </a:ln>
          </p:spPr>
          <p:txBody>
            <a:bodyPr/>
            <a:lstStyle/>
            <a:p>
              <a:endParaRPr lang="en-GB"/>
            </a:p>
          </p:txBody>
        </p:sp>
        <p:sp>
          <p:nvSpPr>
            <p:cNvPr id="24020" name="Freeform 468"/>
            <p:cNvSpPr>
              <a:spLocks/>
            </p:cNvSpPr>
            <p:nvPr/>
          </p:nvSpPr>
          <p:spPr bwMode="auto">
            <a:xfrm>
              <a:off x="1916" y="2371"/>
              <a:ext cx="15" cy="15"/>
            </a:xfrm>
            <a:custGeom>
              <a:avLst/>
              <a:gdLst/>
              <a:ahLst/>
              <a:cxnLst>
                <a:cxn ang="0">
                  <a:pos x="0" y="29"/>
                </a:cxn>
                <a:cxn ang="0">
                  <a:pos x="30" y="0"/>
                </a:cxn>
                <a:cxn ang="0">
                  <a:pos x="60" y="0"/>
                </a:cxn>
                <a:cxn ang="0">
                  <a:pos x="0" y="60"/>
                </a:cxn>
                <a:cxn ang="0">
                  <a:pos x="0" y="29"/>
                </a:cxn>
              </a:cxnLst>
              <a:rect l="0" t="0" r="r" b="b"/>
              <a:pathLst>
                <a:path w="60" h="60">
                  <a:moveTo>
                    <a:pt x="0" y="29"/>
                  </a:moveTo>
                  <a:lnTo>
                    <a:pt x="30" y="0"/>
                  </a:lnTo>
                  <a:lnTo>
                    <a:pt x="60" y="0"/>
                  </a:lnTo>
                  <a:lnTo>
                    <a:pt x="0" y="60"/>
                  </a:lnTo>
                  <a:lnTo>
                    <a:pt x="0" y="29"/>
                  </a:lnTo>
                </a:path>
              </a:pathLst>
            </a:custGeom>
            <a:noFill/>
            <a:ln w="1588">
              <a:solidFill>
                <a:srgbClr val="000000"/>
              </a:solidFill>
              <a:prstDash val="solid"/>
              <a:round/>
              <a:headEnd/>
              <a:tailEnd/>
            </a:ln>
          </p:spPr>
          <p:txBody>
            <a:bodyPr/>
            <a:lstStyle/>
            <a:p>
              <a:endParaRPr lang="en-GB"/>
            </a:p>
          </p:txBody>
        </p:sp>
        <p:sp>
          <p:nvSpPr>
            <p:cNvPr id="24021" name="Freeform 469"/>
            <p:cNvSpPr>
              <a:spLocks/>
            </p:cNvSpPr>
            <p:nvPr/>
          </p:nvSpPr>
          <p:spPr bwMode="auto">
            <a:xfrm>
              <a:off x="2220" y="2046"/>
              <a:ext cx="170" cy="370"/>
            </a:xfrm>
            <a:custGeom>
              <a:avLst/>
              <a:gdLst/>
              <a:ahLst/>
              <a:cxnLst>
                <a:cxn ang="0">
                  <a:pos x="534" y="1420"/>
                </a:cxn>
                <a:cxn ang="0">
                  <a:pos x="505" y="1481"/>
                </a:cxn>
                <a:cxn ang="0">
                  <a:pos x="445" y="1450"/>
                </a:cxn>
                <a:cxn ang="0">
                  <a:pos x="356" y="1420"/>
                </a:cxn>
                <a:cxn ang="0">
                  <a:pos x="327" y="1392"/>
                </a:cxn>
                <a:cxn ang="0">
                  <a:pos x="268" y="1420"/>
                </a:cxn>
                <a:cxn ang="0">
                  <a:pos x="296" y="1392"/>
                </a:cxn>
                <a:cxn ang="0">
                  <a:pos x="238" y="1362"/>
                </a:cxn>
                <a:cxn ang="0">
                  <a:pos x="177" y="1362"/>
                </a:cxn>
                <a:cxn ang="0">
                  <a:pos x="89" y="1392"/>
                </a:cxn>
                <a:cxn ang="0">
                  <a:pos x="31" y="1362"/>
                </a:cxn>
                <a:cxn ang="0">
                  <a:pos x="31" y="1331"/>
                </a:cxn>
                <a:cxn ang="0">
                  <a:pos x="59" y="1243"/>
                </a:cxn>
                <a:cxn ang="0">
                  <a:pos x="89" y="1274"/>
                </a:cxn>
                <a:cxn ang="0">
                  <a:pos x="149" y="1243"/>
                </a:cxn>
                <a:cxn ang="0">
                  <a:pos x="208" y="1213"/>
                </a:cxn>
                <a:cxn ang="0">
                  <a:pos x="268" y="1183"/>
                </a:cxn>
                <a:cxn ang="0">
                  <a:pos x="296" y="1125"/>
                </a:cxn>
                <a:cxn ang="0">
                  <a:pos x="296" y="1065"/>
                </a:cxn>
                <a:cxn ang="0">
                  <a:pos x="296" y="1006"/>
                </a:cxn>
                <a:cxn ang="0">
                  <a:pos x="238" y="977"/>
                </a:cxn>
                <a:cxn ang="0">
                  <a:pos x="149" y="1006"/>
                </a:cxn>
                <a:cxn ang="0">
                  <a:pos x="238" y="947"/>
                </a:cxn>
                <a:cxn ang="0">
                  <a:pos x="268" y="888"/>
                </a:cxn>
                <a:cxn ang="0">
                  <a:pos x="208" y="858"/>
                </a:cxn>
                <a:cxn ang="0">
                  <a:pos x="238" y="800"/>
                </a:cxn>
                <a:cxn ang="0">
                  <a:pos x="296" y="828"/>
                </a:cxn>
                <a:cxn ang="0">
                  <a:pos x="327" y="858"/>
                </a:cxn>
                <a:cxn ang="0">
                  <a:pos x="415" y="828"/>
                </a:cxn>
                <a:cxn ang="0">
                  <a:pos x="505" y="828"/>
                </a:cxn>
                <a:cxn ang="0">
                  <a:pos x="563" y="858"/>
                </a:cxn>
                <a:cxn ang="0">
                  <a:pos x="563" y="828"/>
                </a:cxn>
                <a:cxn ang="0">
                  <a:pos x="623" y="800"/>
                </a:cxn>
                <a:cxn ang="0">
                  <a:pos x="593" y="740"/>
                </a:cxn>
                <a:cxn ang="0">
                  <a:pos x="623" y="651"/>
                </a:cxn>
                <a:cxn ang="0">
                  <a:pos x="682" y="622"/>
                </a:cxn>
                <a:cxn ang="0">
                  <a:pos x="623" y="563"/>
                </a:cxn>
                <a:cxn ang="0">
                  <a:pos x="563" y="563"/>
                </a:cxn>
                <a:cxn ang="0">
                  <a:pos x="534" y="533"/>
                </a:cxn>
                <a:cxn ang="0">
                  <a:pos x="505" y="472"/>
                </a:cxn>
                <a:cxn ang="0">
                  <a:pos x="563" y="326"/>
                </a:cxn>
                <a:cxn ang="0">
                  <a:pos x="623" y="296"/>
                </a:cxn>
                <a:cxn ang="0">
                  <a:pos x="505" y="326"/>
                </a:cxn>
                <a:cxn ang="0">
                  <a:pos x="415" y="356"/>
                </a:cxn>
                <a:cxn ang="0">
                  <a:pos x="327" y="326"/>
                </a:cxn>
                <a:cxn ang="0">
                  <a:pos x="296" y="384"/>
                </a:cxn>
                <a:cxn ang="0">
                  <a:pos x="238" y="356"/>
                </a:cxn>
                <a:cxn ang="0">
                  <a:pos x="177" y="326"/>
                </a:cxn>
                <a:cxn ang="0">
                  <a:pos x="120" y="356"/>
                </a:cxn>
                <a:cxn ang="0">
                  <a:pos x="149" y="326"/>
                </a:cxn>
                <a:cxn ang="0">
                  <a:pos x="177" y="207"/>
                </a:cxn>
                <a:cxn ang="0">
                  <a:pos x="238" y="147"/>
                </a:cxn>
                <a:cxn ang="0">
                  <a:pos x="268" y="120"/>
                </a:cxn>
                <a:cxn ang="0">
                  <a:pos x="208" y="89"/>
                </a:cxn>
              </a:cxnLst>
              <a:rect l="0" t="0" r="r" b="b"/>
              <a:pathLst>
                <a:path w="682" h="1481">
                  <a:moveTo>
                    <a:pt x="623" y="1420"/>
                  </a:moveTo>
                  <a:lnTo>
                    <a:pt x="534" y="1420"/>
                  </a:lnTo>
                  <a:lnTo>
                    <a:pt x="534" y="1450"/>
                  </a:lnTo>
                  <a:lnTo>
                    <a:pt x="505" y="1481"/>
                  </a:lnTo>
                  <a:lnTo>
                    <a:pt x="475" y="1481"/>
                  </a:lnTo>
                  <a:lnTo>
                    <a:pt x="445" y="1450"/>
                  </a:lnTo>
                  <a:lnTo>
                    <a:pt x="386" y="1450"/>
                  </a:lnTo>
                  <a:lnTo>
                    <a:pt x="356" y="1420"/>
                  </a:lnTo>
                  <a:lnTo>
                    <a:pt x="356" y="1392"/>
                  </a:lnTo>
                  <a:lnTo>
                    <a:pt x="327" y="1392"/>
                  </a:lnTo>
                  <a:lnTo>
                    <a:pt x="296" y="1420"/>
                  </a:lnTo>
                  <a:lnTo>
                    <a:pt x="268" y="1420"/>
                  </a:lnTo>
                  <a:lnTo>
                    <a:pt x="238" y="1392"/>
                  </a:lnTo>
                  <a:lnTo>
                    <a:pt x="296" y="1392"/>
                  </a:lnTo>
                  <a:lnTo>
                    <a:pt x="296" y="1362"/>
                  </a:lnTo>
                  <a:lnTo>
                    <a:pt x="238" y="1362"/>
                  </a:lnTo>
                  <a:lnTo>
                    <a:pt x="208" y="1331"/>
                  </a:lnTo>
                  <a:lnTo>
                    <a:pt x="177" y="1362"/>
                  </a:lnTo>
                  <a:lnTo>
                    <a:pt x="120" y="1362"/>
                  </a:lnTo>
                  <a:lnTo>
                    <a:pt x="89" y="1392"/>
                  </a:lnTo>
                  <a:lnTo>
                    <a:pt x="59" y="1392"/>
                  </a:lnTo>
                  <a:lnTo>
                    <a:pt x="31" y="1362"/>
                  </a:lnTo>
                  <a:lnTo>
                    <a:pt x="0" y="1362"/>
                  </a:lnTo>
                  <a:lnTo>
                    <a:pt x="31" y="1331"/>
                  </a:lnTo>
                  <a:lnTo>
                    <a:pt x="0" y="1302"/>
                  </a:lnTo>
                  <a:lnTo>
                    <a:pt x="59" y="1243"/>
                  </a:lnTo>
                  <a:lnTo>
                    <a:pt x="59" y="1274"/>
                  </a:lnTo>
                  <a:lnTo>
                    <a:pt x="89" y="1274"/>
                  </a:lnTo>
                  <a:lnTo>
                    <a:pt x="120" y="1243"/>
                  </a:lnTo>
                  <a:lnTo>
                    <a:pt x="149" y="1243"/>
                  </a:lnTo>
                  <a:lnTo>
                    <a:pt x="177" y="1213"/>
                  </a:lnTo>
                  <a:lnTo>
                    <a:pt x="208" y="1213"/>
                  </a:lnTo>
                  <a:lnTo>
                    <a:pt x="238" y="1183"/>
                  </a:lnTo>
                  <a:lnTo>
                    <a:pt x="268" y="1183"/>
                  </a:lnTo>
                  <a:lnTo>
                    <a:pt x="296" y="1156"/>
                  </a:lnTo>
                  <a:lnTo>
                    <a:pt x="296" y="1125"/>
                  </a:lnTo>
                  <a:lnTo>
                    <a:pt x="327" y="1095"/>
                  </a:lnTo>
                  <a:lnTo>
                    <a:pt x="296" y="1065"/>
                  </a:lnTo>
                  <a:lnTo>
                    <a:pt x="327" y="1036"/>
                  </a:lnTo>
                  <a:lnTo>
                    <a:pt x="296" y="1006"/>
                  </a:lnTo>
                  <a:lnTo>
                    <a:pt x="327" y="977"/>
                  </a:lnTo>
                  <a:lnTo>
                    <a:pt x="238" y="977"/>
                  </a:lnTo>
                  <a:lnTo>
                    <a:pt x="208" y="1006"/>
                  </a:lnTo>
                  <a:lnTo>
                    <a:pt x="149" y="1006"/>
                  </a:lnTo>
                  <a:lnTo>
                    <a:pt x="208" y="947"/>
                  </a:lnTo>
                  <a:lnTo>
                    <a:pt x="238" y="947"/>
                  </a:lnTo>
                  <a:lnTo>
                    <a:pt x="268" y="918"/>
                  </a:lnTo>
                  <a:lnTo>
                    <a:pt x="268" y="888"/>
                  </a:lnTo>
                  <a:lnTo>
                    <a:pt x="238" y="888"/>
                  </a:lnTo>
                  <a:lnTo>
                    <a:pt x="208" y="858"/>
                  </a:lnTo>
                  <a:lnTo>
                    <a:pt x="208" y="828"/>
                  </a:lnTo>
                  <a:lnTo>
                    <a:pt x="238" y="800"/>
                  </a:lnTo>
                  <a:lnTo>
                    <a:pt x="268" y="800"/>
                  </a:lnTo>
                  <a:lnTo>
                    <a:pt x="296" y="828"/>
                  </a:lnTo>
                  <a:lnTo>
                    <a:pt x="327" y="828"/>
                  </a:lnTo>
                  <a:lnTo>
                    <a:pt x="327" y="858"/>
                  </a:lnTo>
                  <a:lnTo>
                    <a:pt x="386" y="858"/>
                  </a:lnTo>
                  <a:lnTo>
                    <a:pt x="415" y="828"/>
                  </a:lnTo>
                  <a:lnTo>
                    <a:pt x="445" y="858"/>
                  </a:lnTo>
                  <a:lnTo>
                    <a:pt x="505" y="828"/>
                  </a:lnTo>
                  <a:lnTo>
                    <a:pt x="534" y="828"/>
                  </a:lnTo>
                  <a:lnTo>
                    <a:pt x="563" y="858"/>
                  </a:lnTo>
                  <a:lnTo>
                    <a:pt x="593" y="858"/>
                  </a:lnTo>
                  <a:lnTo>
                    <a:pt x="563" y="828"/>
                  </a:lnTo>
                  <a:lnTo>
                    <a:pt x="593" y="800"/>
                  </a:lnTo>
                  <a:lnTo>
                    <a:pt x="623" y="800"/>
                  </a:lnTo>
                  <a:lnTo>
                    <a:pt x="593" y="770"/>
                  </a:lnTo>
                  <a:lnTo>
                    <a:pt x="593" y="740"/>
                  </a:lnTo>
                  <a:lnTo>
                    <a:pt x="623" y="709"/>
                  </a:lnTo>
                  <a:lnTo>
                    <a:pt x="623" y="651"/>
                  </a:lnTo>
                  <a:lnTo>
                    <a:pt x="652" y="622"/>
                  </a:lnTo>
                  <a:lnTo>
                    <a:pt x="682" y="622"/>
                  </a:lnTo>
                  <a:lnTo>
                    <a:pt x="682" y="563"/>
                  </a:lnTo>
                  <a:lnTo>
                    <a:pt x="623" y="563"/>
                  </a:lnTo>
                  <a:lnTo>
                    <a:pt x="593" y="591"/>
                  </a:lnTo>
                  <a:lnTo>
                    <a:pt x="563" y="563"/>
                  </a:lnTo>
                  <a:lnTo>
                    <a:pt x="593" y="533"/>
                  </a:lnTo>
                  <a:lnTo>
                    <a:pt x="534" y="533"/>
                  </a:lnTo>
                  <a:lnTo>
                    <a:pt x="534" y="502"/>
                  </a:lnTo>
                  <a:lnTo>
                    <a:pt x="505" y="472"/>
                  </a:lnTo>
                  <a:lnTo>
                    <a:pt x="505" y="384"/>
                  </a:lnTo>
                  <a:lnTo>
                    <a:pt x="563" y="326"/>
                  </a:lnTo>
                  <a:lnTo>
                    <a:pt x="593" y="326"/>
                  </a:lnTo>
                  <a:lnTo>
                    <a:pt x="623" y="296"/>
                  </a:lnTo>
                  <a:lnTo>
                    <a:pt x="505" y="296"/>
                  </a:lnTo>
                  <a:lnTo>
                    <a:pt x="505" y="326"/>
                  </a:lnTo>
                  <a:lnTo>
                    <a:pt x="445" y="326"/>
                  </a:lnTo>
                  <a:lnTo>
                    <a:pt x="415" y="356"/>
                  </a:lnTo>
                  <a:lnTo>
                    <a:pt x="356" y="356"/>
                  </a:lnTo>
                  <a:lnTo>
                    <a:pt x="327" y="326"/>
                  </a:lnTo>
                  <a:lnTo>
                    <a:pt x="296" y="326"/>
                  </a:lnTo>
                  <a:lnTo>
                    <a:pt x="296" y="384"/>
                  </a:lnTo>
                  <a:lnTo>
                    <a:pt x="268" y="384"/>
                  </a:lnTo>
                  <a:lnTo>
                    <a:pt x="238" y="356"/>
                  </a:lnTo>
                  <a:lnTo>
                    <a:pt x="208" y="356"/>
                  </a:lnTo>
                  <a:lnTo>
                    <a:pt x="177" y="326"/>
                  </a:lnTo>
                  <a:lnTo>
                    <a:pt x="149" y="356"/>
                  </a:lnTo>
                  <a:lnTo>
                    <a:pt x="120" y="356"/>
                  </a:lnTo>
                  <a:lnTo>
                    <a:pt x="120" y="296"/>
                  </a:lnTo>
                  <a:lnTo>
                    <a:pt x="149" y="326"/>
                  </a:lnTo>
                  <a:lnTo>
                    <a:pt x="149" y="238"/>
                  </a:lnTo>
                  <a:lnTo>
                    <a:pt x="177" y="207"/>
                  </a:lnTo>
                  <a:lnTo>
                    <a:pt x="208" y="207"/>
                  </a:lnTo>
                  <a:lnTo>
                    <a:pt x="238" y="147"/>
                  </a:lnTo>
                  <a:lnTo>
                    <a:pt x="268" y="147"/>
                  </a:lnTo>
                  <a:lnTo>
                    <a:pt x="268" y="120"/>
                  </a:lnTo>
                  <a:lnTo>
                    <a:pt x="238" y="89"/>
                  </a:lnTo>
                  <a:lnTo>
                    <a:pt x="208" y="89"/>
                  </a:lnTo>
                  <a:lnTo>
                    <a:pt x="208" y="0"/>
                  </a:lnTo>
                </a:path>
              </a:pathLst>
            </a:custGeom>
            <a:noFill/>
            <a:ln w="1588">
              <a:solidFill>
                <a:srgbClr val="000000"/>
              </a:solidFill>
              <a:prstDash val="solid"/>
              <a:round/>
              <a:headEnd/>
              <a:tailEnd/>
            </a:ln>
          </p:spPr>
          <p:txBody>
            <a:bodyPr/>
            <a:lstStyle/>
            <a:p>
              <a:endParaRPr lang="en-GB"/>
            </a:p>
          </p:txBody>
        </p:sp>
        <p:sp>
          <p:nvSpPr>
            <p:cNvPr id="24022" name="Freeform 470"/>
            <p:cNvSpPr>
              <a:spLocks/>
            </p:cNvSpPr>
            <p:nvPr/>
          </p:nvSpPr>
          <p:spPr bwMode="auto">
            <a:xfrm>
              <a:off x="2235" y="2060"/>
              <a:ext cx="22" cy="23"/>
            </a:xfrm>
            <a:custGeom>
              <a:avLst/>
              <a:gdLst/>
              <a:ahLst/>
              <a:cxnLst>
                <a:cxn ang="0">
                  <a:pos x="0" y="30"/>
                </a:cxn>
                <a:cxn ang="0">
                  <a:pos x="61" y="0"/>
                </a:cxn>
                <a:cxn ang="0">
                  <a:pos x="90" y="0"/>
                </a:cxn>
                <a:cxn ang="0">
                  <a:pos x="90" y="61"/>
                </a:cxn>
                <a:cxn ang="0">
                  <a:pos x="61" y="88"/>
                </a:cxn>
                <a:cxn ang="0">
                  <a:pos x="30" y="88"/>
                </a:cxn>
                <a:cxn ang="0">
                  <a:pos x="30" y="61"/>
                </a:cxn>
                <a:cxn ang="0">
                  <a:pos x="0" y="30"/>
                </a:cxn>
              </a:cxnLst>
              <a:rect l="0" t="0" r="r" b="b"/>
              <a:pathLst>
                <a:path w="90" h="88">
                  <a:moveTo>
                    <a:pt x="0" y="30"/>
                  </a:moveTo>
                  <a:lnTo>
                    <a:pt x="61" y="0"/>
                  </a:lnTo>
                  <a:lnTo>
                    <a:pt x="90" y="0"/>
                  </a:lnTo>
                  <a:lnTo>
                    <a:pt x="90" y="61"/>
                  </a:lnTo>
                  <a:lnTo>
                    <a:pt x="61" y="88"/>
                  </a:lnTo>
                  <a:lnTo>
                    <a:pt x="30" y="88"/>
                  </a:lnTo>
                  <a:lnTo>
                    <a:pt x="30" y="61"/>
                  </a:lnTo>
                  <a:lnTo>
                    <a:pt x="0" y="30"/>
                  </a:lnTo>
                </a:path>
              </a:pathLst>
            </a:custGeom>
            <a:noFill/>
            <a:ln w="1588">
              <a:solidFill>
                <a:srgbClr val="000000"/>
              </a:solidFill>
              <a:prstDash val="solid"/>
              <a:round/>
              <a:headEnd/>
              <a:tailEnd/>
            </a:ln>
          </p:spPr>
          <p:txBody>
            <a:bodyPr/>
            <a:lstStyle/>
            <a:p>
              <a:endParaRPr lang="en-GB"/>
            </a:p>
          </p:txBody>
        </p:sp>
        <p:sp>
          <p:nvSpPr>
            <p:cNvPr id="24023" name="Freeform 471"/>
            <p:cNvSpPr>
              <a:spLocks/>
            </p:cNvSpPr>
            <p:nvPr/>
          </p:nvSpPr>
          <p:spPr bwMode="auto">
            <a:xfrm>
              <a:off x="2116" y="2098"/>
              <a:ext cx="97" cy="44"/>
            </a:xfrm>
            <a:custGeom>
              <a:avLst/>
              <a:gdLst/>
              <a:ahLst/>
              <a:cxnLst>
                <a:cxn ang="0">
                  <a:pos x="355" y="177"/>
                </a:cxn>
                <a:cxn ang="0">
                  <a:pos x="385" y="149"/>
                </a:cxn>
                <a:cxn ang="0">
                  <a:pos x="355" y="149"/>
                </a:cxn>
                <a:cxn ang="0">
                  <a:pos x="355" y="119"/>
                </a:cxn>
                <a:cxn ang="0">
                  <a:pos x="328" y="89"/>
                </a:cxn>
                <a:cxn ang="0">
                  <a:pos x="328" y="59"/>
                </a:cxn>
                <a:cxn ang="0">
                  <a:pos x="297" y="59"/>
                </a:cxn>
                <a:cxn ang="0">
                  <a:pos x="297" y="31"/>
                </a:cxn>
                <a:cxn ang="0">
                  <a:pos x="267" y="0"/>
                </a:cxn>
                <a:cxn ang="0">
                  <a:pos x="178" y="0"/>
                </a:cxn>
                <a:cxn ang="0">
                  <a:pos x="148" y="31"/>
                </a:cxn>
                <a:cxn ang="0">
                  <a:pos x="90" y="31"/>
                </a:cxn>
                <a:cxn ang="0">
                  <a:pos x="60" y="59"/>
                </a:cxn>
                <a:cxn ang="0">
                  <a:pos x="0" y="59"/>
                </a:cxn>
              </a:cxnLst>
              <a:rect l="0" t="0" r="r" b="b"/>
              <a:pathLst>
                <a:path w="385" h="177">
                  <a:moveTo>
                    <a:pt x="355" y="177"/>
                  </a:moveTo>
                  <a:lnTo>
                    <a:pt x="385" y="149"/>
                  </a:lnTo>
                  <a:lnTo>
                    <a:pt x="355" y="149"/>
                  </a:lnTo>
                  <a:lnTo>
                    <a:pt x="355" y="119"/>
                  </a:lnTo>
                  <a:lnTo>
                    <a:pt x="328" y="89"/>
                  </a:lnTo>
                  <a:lnTo>
                    <a:pt x="328" y="59"/>
                  </a:lnTo>
                  <a:lnTo>
                    <a:pt x="297" y="59"/>
                  </a:lnTo>
                  <a:lnTo>
                    <a:pt x="297" y="31"/>
                  </a:lnTo>
                  <a:lnTo>
                    <a:pt x="267" y="0"/>
                  </a:lnTo>
                  <a:lnTo>
                    <a:pt x="178" y="0"/>
                  </a:lnTo>
                  <a:lnTo>
                    <a:pt x="148" y="31"/>
                  </a:lnTo>
                  <a:lnTo>
                    <a:pt x="90" y="31"/>
                  </a:lnTo>
                  <a:lnTo>
                    <a:pt x="60" y="59"/>
                  </a:lnTo>
                  <a:lnTo>
                    <a:pt x="0" y="59"/>
                  </a:lnTo>
                </a:path>
              </a:pathLst>
            </a:custGeom>
            <a:noFill/>
            <a:ln w="1588">
              <a:solidFill>
                <a:srgbClr val="000000"/>
              </a:solidFill>
              <a:prstDash val="solid"/>
              <a:round/>
              <a:headEnd/>
              <a:tailEnd/>
            </a:ln>
          </p:spPr>
          <p:txBody>
            <a:bodyPr/>
            <a:lstStyle/>
            <a:p>
              <a:endParaRPr lang="en-GB"/>
            </a:p>
          </p:txBody>
        </p:sp>
        <p:sp>
          <p:nvSpPr>
            <p:cNvPr id="24024" name="Freeform 472"/>
            <p:cNvSpPr>
              <a:spLocks/>
            </p:cNvSpPr>
            <p:nvPr/>
          </p:nvSpPr>
          <p:spPr bwMode="auto">
            <a:xfrm>
              <a:off x="2198" y="2142"/>
              <a:ext cx="7" cy="7"/>
            </a:xfrm>
            <a:custGeom>
              <a:avLst/>
              <a:gdLst/>
              <a:ahLst/>
              <a:cxnLst>
                <a:cxn ang="0">
                  <a:pos x="27" y="0"/>
                </a:cxn>
                <a:cxn ang="0">
                  <a:pos x="0" y="31"/>
                </a:cxn>
                <a:cxn ang="0">
                  <a:pos x="0" y="0"/>
                </a:cxn>
                <a:cxn ang="0">
                  <a:pos x="27" y="0"/>
                </a:cxn>
              </a:cxnLst>
              <a:rect l="0" t="0" r="r" b="b"/>
              <a:pathLst>
                <a:path w="27" h="31">
                  <a:moveTo>
                    <a:pt x="27" y="0"/>
                  </a:moveTo>
                  <a:lnTo>
                    <a:pt x="0" y="31"/>
                  </a:lnTo>
                  <a:lnTo>
                    <a:pt x="0" y="0"/>
                  </a:lnTo>
                  <a:lnTo>
                    <a:pt x="27" y="0"/>
                  </a:lnTo>
                </a:path>
              </a:pathLst>
            </a:custGeom>
            <a:noFill/>
            <a:ln w="1588">
              <a:solidFill>
                <a:srgbClr val="000000"/>
              </a:solidFill>
              <a:prstDash val="solid"/>
              <a:round/>
              <a:headEnd/>
              <a:tailEnd/>
            </a:ln>
          </p:spPr>
          <p:txBody>
            <a:bodyPr/>
            <a:lstStyle/>
            <a:p>
              <a:endParaRPr lang="en-GB"/>
            </a:p>
          </p:txBody>
        </p:sp>
        <p:sp>
          <p:nvSpPr>
            <p:cNvPr id="24025" name="Freeform 473"/>
            <p:cNvSpPr>
              <a:spLocks/>
            </p:cNvSpPr>
            <p:nvPr/>
          </p:nvSpPr>
          <p:spPr bwMode="auto">
            <a:xfrm>
              <a:off x="2205" y="2142"/>
              <a:ext cx="23" cy="29"/>
            </a:xfrm>
            <a:custGeom>
              <a:avLst/>
              <a:gdLst/>
              <a:ahLst/>
              <a:cxnLst>
                <a:cxn ang="0">
                  <a:pos x="60" y="118"/>
                </a:cxn>
                <a:cxn ang="0">
                  <a:pos x="91" y="88"/>
                </a:cxn>
                <a:cxn ang="0">
                  <a:pos x="91" y="61"/>
                </a:cxn>
                <a:cxn ang="0">
                  <a:pos x="60" y="31"/>
                </a:cxn>
                <a:cxn ang="0">
                  <a:pos x="60" y="0"/>
                </a:cxn>
                <a:cxn ang="0">
                  <a:pos x="0" y="0"/>
                </a:cxn>
              </a:cxnLst>
              <a:rect l="0" t="0" r="r" b="b"/>
              <a:pathLst>
                <a:path w="91" h="118">
                  <a:moveTo>
                    <a:pt x="60" y="118"/>
                  </a:moveTo>
                  <a:lnTo>
                    <a:pt x="91" y="88"/>
                  </a:lnTo>
                  <a:lnTo>
                    <a:pt x="91" y="61"/>
                  </a:lnTo>
                  <a:lnTo>
                    <a:pt x="60" y="31"/>
                  </a:lnTo>
                  <a:lnTo>
                    <a:pt x="60" y="0"/>
                  </a:lnTo>
                  <a:lnTo>
                    <a:pt x="0" y="0"/>
                  </a:lnTo>
                </a:path>
              </a:pathLst>
            </a:custGeom>
            <a:noFill/>
            <a:ln w="1588">
              <a:solidFill>
                <a:srgbClr val="000000"/>
              </a:solidFill>
              <a:prstDash val="solid"/>
              <a:round/>
              <a:headEnd/>
              <a:tailEnd/>
            </a:ln>
          </p:spPr>
          <p:txBody>
            <a:bodyPr/>
            <a:lstStyle/>
            <a:p>
              <a:endParaRPr lang="en-GB"/>
            </a:p>
          </p:txBody>
        </p:sp>
        <p:sp>
          <p:nvSpPr>
            <p:cNvPr id="24026" name="Rectangle 474"/>
            <p:cNvSpPr>
              <a:spLocks noChangeArrowheads="1"/>
            </p:cNvSpPr>
            <p:nvPr/>
          </p:nvSpPr>
          <p:spPr bwMode="auto">
            <a:xfrm>
              <a:off x="2213" y="2157"/>
              <a:ext cx="7" cy="14"/>
            </a:xfrm>
            <a:prstGeom prst="rect">
              <a:avLst/>
            </a:prstGeom>
            <a:noFill/>
            <a:ln w="1588">
              <a:solidFill>
                <a:srgbClr val="000000"/>
              </a:solidFill>
              <a:miter lim="800000"/>
              <a:headEnd/>
              <a:tailEnd/>
            </a:ln>
          </p:spPr>
          <p:txBody>
            <a:bodyPr/>
            <a:lstStyle/>
            <a:p>
              <a:endParaRPr lang="en-GB"/>
            </a:p>
          </p:txBody>
        </p:sp>
        <p:sp>
          <p:nvSpPr>
            <p:cNvPr id="24027" name="Freeform 475"/>
            <p:cNvSpPr>
              <a:spLocks/>
            </p:cNvSpPr>
            <p:nvPr/>
          </p:nvSpPr>
          <p:spPr bwMode="auto">
            <a:xfrm>
              <a:off x="2102" y="2090"/>
              <a:ext cx="37" cy="22"/>
            </a:xfrm>
            <a:custGeom>
              <a:avLst/>
              <a:gdLst/>
              <a:ahLst/>
              <a:cxnLst>
                <a:cxn ang="0">
                  <a:pos x="59" y="89"/>
                </a:cxn>
                <a:cxn ang="0">
                  <a:pos x="89" y="61"/>
                </a:cxn>
                <a:cxn ang="0">
                  <a:pos x="119" y="61"/>
                </a:cxn>
                <a:cxn ang="0">
                  <a:pos x="149" y="30"/>
                </a:cxn>
                <a:cxn ang="0">
                  <a:pos x="119" y="30"/>
                </a:cxn>
                <a:cxn ang="0">
                  <a:pos x="89" y="0"/>
                </a:cxn>
                <a:cxn ang="0">
                  <a:pos x="59" y="30"/>
                </a:cxn>
                <a:cxn ang="0">
                  <a:pos x="0" y="30"/>
                </a:cxn>
                <a:cxn ang="0">
                  <a:pos x="0" y="89"/>
                </a:cxn>
              </a:cxnLst>
              <a:rect l="0" t="0" r="r" b="b"/>
              <a:pathLst>
                <a:path w="149" h="89">
                  <a:moveTo>
                    <a:pt x="59" y="89"/>
                  </a:moveTo>
                  <a:lnTo>
                    <a:pt x="89" y="61"/>
                  </a:lnTo>
                  <a:lnTo>
                    <a:pt x="119" y="61"/>
                  </a:lnTo>
                  <a:lnTo>
                    <a:pt x="149" y="30"/>
                  </a:lnTo>
                  <a:lnTo>
                    <a:pt x="119" y="30"/>
                  </a:lnTo>
                  <a:lnTo>
                    <a:pt x="89" y="0"/>
                  </a:lnTo>
                  <a:lnTo>
                    <a:pt x="59" y="30"/>
                  </a:lnTo>
                  <a:lnTo>
                    <a:pt x="0" y="30"/>
                  </a:lnTo>
                  <a:lnTo>
                    <a:pt x="0" y="89"/>
                  </a:lnTo>
                </a:path>
              </a:pathLst>
            </a:custGeom>
            <a:noFill/>
            <a:ln w="1588">
              <a:solidFill>
                <a:srgbClr val="000000"/>
              </a:solidFill>
              <a:prstDash val="solid"/>
              <a:round/>
              <a:headEnd/>
              <a:tailEnd/>
            </a:ln>
          </p:spPr>
          <p:txBody>
            <a:bodyPr/>
            <a:lstStyle/>
            <a:p>
              <a:endParaRPr lang="en-GB"/>
            </a:p>
          </p:txBody>
        </p:sp>
        <p:sp>
          <p:nvSpPr>
            <p:cNvPr id="24028" name="Freeform 476"/>
            <p:cNvSpPr>
              <a:spLocks/>
            </p:cNvSpPr>
            <p:nvPr/>
          </p:nvSpPr>
          <p:spPr bwMode="auto">
            <a:xfrm>
              <a:off x="2175" y="2171"/>
              <a:ext cx="45" cy="22"/>
            </a:xfrm>
            <a:custGeom>
              <a:avLst/>
              <a:gdLst/>
              <a:ahLst/>
              <a:cxnLst>
                <a:cxn ang="0">
                  <a:pos x="0" y="89"/>
                </a:cxn>
                <a:cxn ang="0">
                  <a:pos x="60" y="89"/>
                </a:cxn>
                <a:cxn ang="0">
                  <a:pos x="91" y="61"/>
                </a:cxn>
                <a:cxn ang="0">
                  <a:pos x="91" y="31"/>
                </a:cxn>
                <a:cxn ang="0">
                  <a:pos x="148" y="31"/>
                </a:cxn>
                <a:cxn ang="0">
                  <a:pos x="178" y="0"/>
                </a:cxn>
              </a:cxnLst>
              <a:rect l="0" t="0" r="r" b="b"/>
              <a:pathLst>
                <a:path w="178" h="89">
                  <a:moveTo>
                    <a:pt x="0" y="89"/>
                  </a:moveTo>
                  <a:lnTo>
                    <a:pt x="60" y="89"/>
                  </a:lnTo>
                  <a:lnTo>
                    <a:pt x="91" y="61"/>
                  </a:lnTo>
                  <a:lnTo>
                    <a:pt x="91" y="31"/>
                  </a:lnTo>
                  <a:lnTo>
                    <a:pt x="148" y="31"/>
                  </a:lnTo>
                  <a:lnTo>
                    <a:pt x="178" y="0"/>
                  </a:lnTo>
                </a:path>
              </a:pathLst>
            </a:custGeom>
            <a:noFill/>
            <a:ln w="1588">
              <a:solidFill>
                <a:srgbClr val="000000"/>
              </a:solidFill>
              <a:prstDash val="solid"/>
              <a:round/>
              <a:headEnd/>
              <a:tailEnd/>
            </a:ln>
          </p:spPr>
          <p:txBody>
            <a:bodyPr/>
            <a:lstStyle/>
            <a:p>
              <a:endParaRPr lang="en-GB"/>
            </a:p>
          </p:txBody>
        </p:sp>
        <p:sp>
          <p:nvSpPr>
            <p:cNvPr id="24029" name="Freeform 477"/>
            <p:cNvSpPr>
              <a:spLocks/>
            </p:cNvSpPr>
            <p:nvPr/>
          </p:nvSpPr>
          <p:spPr bwMode="auto">
            <a:xfrm>
              <a:off x="2264" y="2164"/>
              <a:ext cx="30" cy="29"/>
            </a:xfrm>
            <a:custGeom>
              <a:avLst/>
              <a:gdLst/>
              <a:ahLst/>
              <a:cxnLst>
                <a:cxn ang="0">
                  <a:pos x="31" y="91"/>
                </a:cxn>
                <a:cxn ang="0">
                  <a:pos x="31" y="61"/>
                </a:cxn>
                <a:cxn ang="0">
                  <a:pos x="91" y="0"/>
                </a:cxn>
                <a:cxn ang="0">
                  <a:pos x="119" y="30"/>
                </a:cxn>
                <a:cxn ang="0">
                  <a:pos x="91" y="61"/>
                </a:cxn>
                <a:cxn ang="0">
                  <a:pos x="91" y="91"/>
                </a:cxn>
                <a:cxn ang="0">
                  <a:pos x="61" y="119"/>
                </a:cxn>
                <a:cxn ang="0">
                  <a:pos x="0" y="119"/>
                </a:cxn>
                <a:cxn ang="0">
                  <a:pos x="31" y="91"/>
                </a:cxn>
              </a:cxnLst>
              <a:rect l="0" t="0" r="r" b="b"/>
              <a:pathLst>
                <a:path w="119" h="119">
                  <a:moveTo>
                    <a:pt x="31" y="91"/>
                  </a:moveTo>
                  <a:lnTo>
                    <a:pt x="31" y="61"/>
                  </a:lnTo>
                  <a:lnTo>
                    <a:pt x="91" y="0"/>
                  </a:lnTo>
                  <a:lnTo>
                    <a:pt x="119" y="30"/>
                  </a:lnTo>
                  <a:lnTo>
                    <a:pt x="91" y="61"/>
                  </a:lnTo>
                  <a:lnTo>
                    <a:pt x="91" y="91"/>
                  </a:lnTo>
                  <a:lnTo>
                    <a:pt x="61" y="119"/>
                  </a:lnTo>
                  <a:lnTo>
                    <a:pt x="0" y="119"/>
                  </a:lnTo>
                  <a:lnTo>
                    <a:pt x="31" y="91"/>
                  </a:lnTo>
                </a:path>
              </a:pathLst>
            </a:custGeom>
            <a:noFill/>
            <a:ln w="1588">
              <a:solidFill>
                <a:srgbClr val="000000"/>
              </a:solidFill>
              <a:prstDash val="solid"/>
              <a:round/>
              <a:headEnd/>
              <a:tailEnd/>
            </a:ln>
          </p:spPr>
          <p:txBody>
            <a:bodyPr/>
            <a:lstStyle/>
            <a:p>
              <a:endParaRPr lang="en-GB"/>
            </a:p>
          </p:txBody>
        </p:sp>
        <p:sp>
          <p:nvSpPr>
            <p:cNvPr id="24030" name="Freeform 478"/>
            <p:cNvSpPr>
              <a:spLocks/>
            </p:cNvSpPr>
            <p:nvPr/>
          </p:nvSpPr>
          <p:spPr bwMode="auto">
            <a:xfrm>
              <a:off x="2383" y="2386"/>
              <a:ext cx="7" cy="8"/>
            </a:xfrm>
            <a:custGeom>
              <a:avLst/>
              <a:gdLst/>
              <a:ahLst/>
              <a:cxnLst>
                <a:cxn ang="0">
                  <a:pos x="0" y="30"/>
                </a:cxn>
                <a:cxn ang="0">
                  <a:pos x="30" y="30"/>
                </a:cxn>
                <a:cxn ang="0">
                  <a:pos x="30" y="0"/>
                </a:cxn>
                <a:cxn ang="0">
                  <a:pos x="0" y="30"/>
                </a:cxn>
              </a:cxnLst>
              <a:rect l="0" t="0" r="r" b="b"/>
              <a:pathLst>
                <a:path w="30" h="30">
                  <a:moveTo>
                    <a:pt x="0" y="30"/>
                  </a:moveTo>
                  <a:lnTo>
                    <a:pt x="30" y="30"/>
                  </a:lnTo>
                  <a:lnTo>
                    <a:pt x="30" y="0"/>
                  </a:lnTo>
                  <a:lnTo>
                    <a:pt x="0" y="30"/>
                  </a:lnTo>
                </a:path>
              </a:pathLst>
            </a:custGeom>
            <a:noFill/>
            <a:ln w="1588">
              <a:solidFill>
                <a:srgbClr val="000000"/>
              </a:solidFill>
              <a:prstDash val="solid"/>
              <a:round/>
              <a:headEnd/>
              <a:tailEnd/>
            </a:ln>
          </p:spPr>
          <p:txBody>
            <a:bodyPr/>
            <a:lstStyle/>
            <a:p>
              <a:endParaRPr lang="en-GB"/>
            </a:p>
          </p:txBody>
        </p:sp>
        <p:sp>
          <p:nvSpPr>
            <p:cNvPr id="24031" name="Line 479"/>
            <p:cNvSpPr>
              <a:spLocks noChangeShapeType="1"/>
            </p:cNvSpPr>
            <p:nvPr/>
          </p:nvSpPr>
          <p:spPr bwMode="auto">
            <a:xfrm flipH="1">
              <a:off x="2376" y="2394"/>
              <a:ext cx="7" cy="7"/>
            </a:xfrm>
            <a:prstGeom prst="line">
              <a:avLst/>
            </a:prstGeom>
            <a:noFill/>
            <a:ln w="1588">
              <a:solidFill>
                <a:srgbClr val="000000"/>
              </a:solidFill>
              <a:round/>
              <a:headEnd/>
              <a:tailEnd/>
            </a:ln>
          </p:spPr>
          <p:txBody>
            <a:bodyPr/>
            <a:lstStyle/>
            <a:p>
              <a:endParaRPr lang="en-GB"/>
            </a:p>
          </p:txBody>
        </p:sp>
        <p:sp>
          <p:nvSpPr>
            <p:cNvPr id="24032" name="Freeform 480"/>
            <p:cNvSpPr>
              <a:spLocks/>
            </p:cNvSpPr>
            <p:nvPr/>
          </p:nvSpPr>
          <p:spPr bwMode="auto">
            <a:xfrm>
              <a:off x="2376" y="2394"/>
              <a:ext cx="7" cy="7"/>
            </a:xfrm>
            <a:custGeom>
              <a:avLst/>
              <a:gdLst/>
              <a:ahLst/>
              <a:cxnLst>
                <a:cxn ang="0">
                  <a:pos x="0" y="28"/>
                </a:cxn>
                <a:cxn ang="0">
                  <a:pos x="29" y="28"/>
                </a:cxn>
                <a:cxn ang="0">
                  <a:pos x="29" y="0"/>
                </a:cxn>
              </a:cxnLst>
              <a:rect l="0" t="0" r="r" b="b"/>
              <a:pathLst>
                <a:path w="29" h="28">
                  <a:moveTo>
                    <a:pt x="0" y="28"/>
                  </a:moveTo>
                  <a:lnTo>
                    <a:pt x="29" y="28"/>
                  </a:lnTo>
                  <a:lnTo>
                    <a:pt x="29" y="0"/>
                  </a:lnTo>
                </a:path>
              </a:pathLst>
            </a:custGeom>
            <a:noFill/>
            <a:ln w="1588">
              <a:solidFill>
                <a:srgbClr val="000000"/>
              </a:solidFill>
              <a:prstDash val="solid"/>
              <a:round/>
              <a:headEnd/>
              <a:tailEnd/>
            </a:ln>
          </p:spPr>
          <p:txBody>
            <a:bodyPr/>
            <a:lstStyle/>
            <a:p>
              <a:endParaRPr lang="en-GB"/>
            </a:p>
          </p:txBody>
        </p:sp>
        <p:sp>
          <p:nvSpPr>
            <p:cNvPr id="24033" name="Freeform 481"/>
            <p:cNvSpPr>
              <a:spLocks/>
            </p:cNvSpPr>
            <p:nvPr/>
          </p:nvSpPr>
          <p:spPr bwMode="auto">
            <a:xfrm>
              <a:off x="2235" y="2667"/>
              <a:ext cx="237" cy="415"/>
            </a:xfrm>
            <a:custGeom>
              <a:avLst/>
              <a:gdLst/>
              <a:ahLst/>
              <a:cxnLst>
                <a:cxn ang="0">
                  <a:pos x="0" y="0"/>
                </a:cxn>
                <a:cxn ang="0">
                  <a:pos x="30" y="31"/>
                </a:cxn>
                <a:cxn ang="0">
                  <a:pos x="90" y="31"/>
                </a:cxn>
                <a:cxn ang="0">
                  <a:pos x="90" y="61"/>
                </a:cxn>
                <a:cxn ang="0">
                  <a:pos x="30" y="61"/>
                </a:cxn>
                <a:cxn ang="0">
                  <a:pos x="0" y="91"/>
                </a:cxn>
                <a:cxn ang="0">
                  <a:pos x="90" y="179"/>
                </a:cxn>
                <a:cxn ang="0">
                  <a:pos x="118" y="150"/>
                </a:cxn>
                <a:cxn ang="0">
                  <a:pos x="179" y="150"/>
                </a:cxn>
                <a:cxn ang="0">
                  <a:pos x="209" y="179"/>
                </a:cxn>
                <a:cxn ang="0">
                  <a:pos x="356" y="179"/>
                </a:cxn>
                <a:cxn ang="0">
                  <a:pos x="327" y="209"/>
                </a:cxn>
                <a:cxn ang="0">
                  <a:pos x="356" y="209"/>
                </a:cxn>
                <a:cxn ang="0">
                  <a:pos x="386" y="238"/>
                </a:cxn>
                <a:cxn ang="0">
                  <a:pos x="416" y="209"/>
                </a:cxn>
                <a:cxn ang="0">
                  <a:pos x="475" y="268"/>
                </a:cxn>
                <a:cxn ang="0">
                  <a:pos x="593" y="268"/>
                </a:cxn>
                <a:cxn ang="0">
                  <a:pos x="564" y="298"/>
                </a:cxn>
                <a:cxn ang="0">
                  <a:pos x="534" y="298"/>
                </a:cxn>
                <a:cxn ang="0">
                  <a:pos x="534" y="328"/>
                </a:cxn>
                <a:cxn ang="0">
                  <a:pos x="564" y="328"/>
                </a:cxn>
                <a:cxn ang="0">
                  <a:pos x="593" y="356"/>
                </a:cxn>
                <a:cxn ang="0">
                  <a:pos x="623" y="328"/>
                </a:cxn>
                <a:cxn ang="0">
                  <a:pos x="653" y="328"/>
                </a:cxn>
                <a:cxn ang="0">
                  <a:pos x="623" y="356"/>
                </a:cxn>
                <a:cxn ang="0">
                  <a:pos x="623" y="386"/>
                </a:cxn>
                <a:cxn ang="0">
                  <a:pos x="653" y="386"/>
                </a:cxn>
                <a:cxn ang="0">
                  <a:pos x="683" y="416"/>
                </a:cxn>
                <a:cxn ang="0">
                  <a:pos x="653" y="416"/>
                </a:cxn>
                <a:cxn ang="0">
                  <a:pos x="653" y="446"/>
                </a:cxn>
                <a:cxn ang="0">
                  <a:pos x="623" y="475"/>
                </a:cxn>
                <a:cxn ang="0">
                  <a:pos x="711" y="565"/>
                </a:cxn>
                <a:cxn ang="0">
                  <a:pos x="711" y="593"/>
                </a:cxn>
                <a:cxn ang="0">
                  <a:pos x="741" y="623"/>
                </a:cxn>
                <a:cxn ang="0">
                  <a:pos x="771" y="623"/>
                </a:cxn>
                <a:cxn ang="0">
                  <a:pos x="802" y="653"/>
                </a:cxn>
                <a:cxn ang="0">
                  <a:pos x="830" y="653"/>
                </a:cxn>
                <a:cxn ang="0">
                  <a:pos x="860" y="684"/>
                </a:cxn>
                <a:cxn ang="0">
                  <a:pos x="890" y="653"/>
                </a:cxn>
                <a:cxn ang="0">
                  <a:pos x="890" y="830"/>
                </a:cxn>
                <a:cxn ang="0">
                  <a:pos x="860" y="830"/>
                </a:cxn>
                <a:cxn ang="0">
                  <a:pos x="860" y="860"/>
                </a:cxn>
                <a:cxn ang="0">
                  <a:pos x="948" y="948"/>
                </a:cxn>
                <a:cxn ang="0">
                  <a:pos x="920" y="948"/>
                </a:cxn>
                <a:cxn ang="0">
                  <a:pos x="890" y="920"/>
                </a:cxn>
                <a:cxn ang="0">
                  <a:pos x="860" y="948"/>
                </a:cxn>
                <a:cxn ang="0">
                  <a:pos x="860" y="1067"/>
                </a:cxn>
                <a:cxn ang="0">
                  <a:pos x="830" y="1097"/>
                </a:cxn>
                <a:cxn ang="0">
                  <a:pos x="830" y="1185"/>
                </a:cxn>
                <a:cxn ang="0">
                  <a:pos x="860" y="1185"/>
                </a:cxn>
                <a:cxn ang="0">
                  <a:pos x="860" y="1215"/>
                </a:cxn>
                <a:cxn ang="0">
                  <a:pos x="830" y="1215"/>
                </a:cxn>
                <a:cxn ang="0">
                  <a:pos x="830" y="1304"/>
                </a:cxn>
                <a:cxn ang="0">
                  <a:pos x="802" y="1334"/>
                </a:cxn>
                <a:cxn ang="0">
                  <a:pos x="802" y="1422"/>
                </a:cxn>
                <a:cxn ang="0">
                  <a:pos x="771" y="1452"/>
                </a:cxn>
                <a:cxn ang="0">
                  <a:pos x="771" y="1540"/>
                </a:cxn>
                <a:cxn ang="0">
                  <a:pos x="741" y="1570"/>
                </a:cxn>
                <a:cxn ang="0">
                  <a:pos x="741" y="1601"/>
                </a:cxn>
                <a:cxn ang="0">
                  <a:pos x="711" y="1631"/>
                </a:cxn>
                <a:cxn ang="0">
                  <a:pos x="683" y="1631"/>
                </a:cxn>
                <a:cxn ang="0">
                  <a:pos x="653" y="1659"/>
                </a:cxn>
              </a:cxnLst>
              <a:rect l="0" t="0" r="r" b="b"/>
              <a:pathLst>
                <a:path w="948" h="1659">
                  <a:moveTo>
                    <a:pt x="0" y="0"/>
                  </a:moveTo>
                  <a:lnTo>
                    <a:pt x="30" y="31"/>
                  </a:lnTo>
                  <a:lnTo>
                    <a:pt x="90" y="31"/>
                  </a:lnTo>
                  <a:lnTo>
                    <a:pt x="90" y="61"/>
                  </a:lnTo>
                  <a:lnTo>
                    <a:pt x="30" y="61"/>
                  </a:lnTo>
                  <a:lnTo>
                    <a:pt x="0" y="91"/>
                  </a:lnTo>
                  <a:lnTo>
                    <a:pt x="90" y="179"/>
                  </a:lnTo>
                  <a:lnTo>
                    <a:pt x="118" y="150"/>
                  </a:lnTo>
                  <a:lnTo>
                    <a:pt x="179" y="150"/>
                  </a:lnTo>
                  <a:lnTo>
                    <a:pt x="209" y="179"/>
                  </a:lnTo>
                  <a:lnTo>
                    <a:pt x="356" y="179"/>
                  </a:lnTo>
                  <a:lnTo>
                    <a:pt x="327" y="209"/>
                  </a:lnTo>
                  <a:lnTo>
                    <a:pt x="356" y="209"/>
                  </a:lnTo>
                  <a:lnTo>
                    <a:pt x="386" y="238"/>
                  </a:lnTo>
                  <a:lnTo>
                    <a:pt x="416" y="209"/>
                  </a:lnTo>
                  <a:lnTo>
                    <a:pt x="475" y="268"/>
                  </a:lnTo>
                  <a:lnTo>
                    <a:pt x="593" y="268"/>
                  </a:lnTo>
                  <a:lnTo>
                    <a:pt x="564" y="298"/>
                  </a:lnTo>
                  <a:lnTo>
                    <a:pt x="534" y="298"/>
                  </a:lnTo>
                  <a:lnTo>
                    <a:pt x="534" y="328"/>
                  </a:lnTo>
                  <a:lnTo>
                    <a:pt x="564" y="328"/>
                  </a:lnTo>
                  <a:lnTo>
                    <a:pt x="593" y="356"/>
                  </a:lnTo>
                  <a:lnTo>
                    <a:pt x="623" y="328"/>
                  </a:lnTo>
                  <a:lnTo>
                    <a:pt x="653" y="328"/>
                  </a:lnTo>
                  <a:lnTo>
                    <a:pt x="623" y="356"/>
                  </a:lnTo>
                  <a:lnTo>
                    <a:pt x="623" y="386"/>
                  </a:lnTo>
                  <a:lnTo>
                    <a:pt x="653" y="386"/>
                  </a:lnTo>
                  <a:lnTo>
                    <a:pt x="683" y="416"/>
                  </a:lnTo>
                  <a:lnTo>
                    <a:pt x="653" y="416"/>
                  </a:lnTo>
                  <a:lnTo>
                    <a:pt x="653" y="446"/>
                  </a:lnTo>
                  <a:lnTo>
                    <a:pt x="623" y="475"/>
                  </a:lnTo>
                  <a:lnTo>
                    <a:pt x="711" y="565"/>
                  </a:lnTo>
                  <a:lnTo>
                    <a:pt x="711" y="593"/>
                  </a:lnTo>
                  <a:lnTo>
                    <a:pt x="741" y="623"/>
                  </a:lnTo>
                  <a:lnTo>
                    <a:pt x="771" y="623"/>
                  </a:lnTo>
                  <a:lnTo>
                    <a:pt x="802" y="653"/>
                  </a:lnTo>
                  <a:lnTo>
                    <a:pt x="830" y="653"/>
                  </a:lnTo>
                  <a:lnTo>
                    <a:pt x="860" y="684"/>
                  </a:lnTo>
                  <a:lnTo>
                    <a:pt x="890" y="653"/>
                  </a:lnTo>
                  <a:lnTo>
                    <a:pt x="890" y="830"/>
                  </a:lnTo>
                  <a:lnTo>
                    <a:pt x="860" y="830"/>
                  </a:lnTo>
                  <a:lnTo>
                    <a:pt x="860" y="860"/>
                  </a:lnTo>
                  <a:lnTo>
                    <a:pt x="948" y="948"/>
                  </a:lnTo>
                  <a:lnTo>
                    <a:pt x="920" y="948"/>
                  </a:lnTo>
                  <a:lnTo>
                    <a:pt x="890" y="920"/>
                  </a:lnTo>
                  <a:lnTo>
                    <a:pt x="860" y="948"/>
                  </a:lnTo>
                  <a:lnTo>
                    <a:pt x="860" y="1067"/>
                  </a:lnTo>
                  <a:lnTo>
                    <a:pt x="830" y="1097"/>
                  </a:lnTo>
                  <a:lnTo>
                    <a:pt x="830" y="1185"/>
                  </a:lnTo>
                  <a:lnTo>
                    <a:pt x="860" y="1185"/>
                  </a:lnTo>
                  <a:lnTo>
                    <a:pt x="860" y="1215"/>
                  </a:lnTo>
                  <a:lnTo>
                    <a:pt x="830" y="1215"/>
                  </a:lnTo>
                  <a:lnTo>
                    <a:pt x="830" y="1304"/>
                  </a:lnTo>
                  <a:lnTo>
                    <a:pt x="802" y="1334"/>
                  </a:lnTo>
                  <a:lnTo>
                    <a:pt x="802" y="1422"/>
                  </a:lnTo>
                  <a:lnTo>
                    <a:pt x="771" y="1452"/>
                  </a:lnTo>
                  <a:lnTo>
                    <a:pt x="771" y="1540"/>
                  </a:lnTo>
                  <a:lnTo>
                    <a:pt x="741" y="1570"/>
                  </a:lnTo>
                  <a:lnTo>
                    <a:pt x="741" y="1601"/>
                  </a:lnTo>
                  <a:lnTo>
                    <a:pt x="711" y="1631"/>
                  </a:lnTo>
                  <a:lnTo>
                    <a:pt x="683" y="1631"/>
                  </a:lnTo>
                  <a:lnTo>
                    <a:pt x="653" y="1659"/>
                  </a:lnTo>
                </a:path>
              </a:pathLst>
            </a:custGeom>
            <a:noFill/>
            <a:ln w="1588">
              <a:solidFill>
                <a:srgbClr val="000000"/>
              </a:solidFill>
              <a:prstDash val="solid"/>
              <a:round/>
              <a:headEnd/>
              <a:tailEnd/>
            </a:ln>
          </p:spPr>
          <p:txBody>
            <a:bodyPr/>
            <a:lstStyle/>
            <a:p>
              <a:endParaRPr lang="en-GB"/>
            </a:p>
          </p:txBody>
        </p:sp>
        <p:sp>
          <p:nvSpPr>
            <p:cNvPr id="24034" name="Freeform 482"/>
            <p:cNvSpPr>
              <a:spLocks/>
            </p:cNvSpPr>
            <p:nvPr/>
          </p:nvSpPr>
          <p:spPr bwMode="auto">
            <a:xfrm>
              <a:off x="2235" y="2660"/>
              <a:ext cx="15" cy="7"/>
            </a:xfrm>
            <a:custGeom>
              <a:avLst/>
              <a:gdLst/>
              <a:ahLst/>
              <a:cxnLst>
                <a:cxn ang="0">
                  <a:pos x="0" y="27"/>
                </a:cxn>
                <a:cxn ang="0">
                  <a:pos x="30" y="0"/>
                </a:cxn>
                <a:cxn ang="0">
                  <a:pos x="61" y="0"/>
                </a:cxn>
                <a:cxn ang="0">
                  <a:pos x="61" y="27"/>
                </a:cxn>
                <a:cxn ang="0">
                  <a:pos x="0" y="27"/>
                </a:cxn>
              </a:cxnLst>
              <a:rect l="0" t="0" r="r" b="b"/>
              <a:pathLst>
                <a:path w="61" h="27">
                  <a:moveTo>
                    <a:pt x="0" y="27"/>
                  </a:moveTo>
                  <a:lnTo>
                    <a:pt x="30" y="0"/>
                  </a:lnTo>
                  <a:lnTo>
                    <a:pt x="61" y="0"/>
                  </a:lnTo>
                  <a:lnTo>
                    <a:pt x="61" y="27"/>
                  </a:lnTo>
                  <a:lnTo>
                    <a:pt x="0" y="27"/>
                  </a:lnTo>
                </a:path>
              </a:pathLst>
            </a:custGeom>
            <a:noFill/>
            <a:ln w="1588">
              <a:solidFill>
                <a:srgbClr val="000000"/>
              </a:solidFill>
              <a:prstDash val="solid"/>
              <a:round/>
              <a:headEnd/>
              <a:tailEnd/>
            </a:ln>
          </p:spPr>
          <p:txBody>
            <a:bodyPr/>
            <a:lstStyle/>
            <a:p>
              <a:endParaRPr lang="en-GB"/>
            </a:p>
          </p:txBody>
        </p:sp>
        <p:sp>
          <p:nvSpPr>
            <p:cNvPr id="24035" name="Freeform 483"/>
            <p:cNvSpPr>
              <a:spLocks/>
            </p:cNvSpPr>
            <p:nvPr/>
          </p:nvSpPr>
          <p:spPr bwMode="auto">
            <a:xfrm>
              <a:off x="1887" y="3045"/>
              <a:ext cx="511" cy="155"/>
            </a:xfrm>
            <a:custGeom>
              <a:avLst/>
              <a:gdLst/>
              <a:ahLst/>
              <a:cxnLst>
                <a:cxn ang="0">
                  <a:pos x="1926" y="146"/>
                </a:cxn>
                <a:cxn ang="0">
                  <a:pos x="1867" y="146"/>
                </a:cxn>
                <a:cxn ang="0">
                  <a:pos x="1808" y="118"/>
                </a:cxn>
                <a:cxn ang="0">
                  <a:pos x="1719" y="146"/>
                </a:cxn>
                <a:cxn ang="0">
                  <a:pos x="1629" y="118"/>
                </a:cxn>
                <a:cxn ang="0">
                  <a:pos x="1541" y="88"/>
                </a:cxn>
                <a:cxn ang="0">
                  <a:pos x="1482" y="88"/>
                </a:cxn>
                <a:cxn ang="0">
                  <a:pos x="1126" y="118"/>
                </a:cxn>
                <a:cxn ang="0">
                  <a:pos x="1008" y="88"/>
                </a:cxn>
                <a:cxn ang="0">
                  <a:pos x="830" y="57"/>
                </a:cxn>
                <a:cxn ang="0">
                  <a:pos x="771" y="88"/>
                </a:cxn>
                <a:cxn ang="0">
                  <a:pos x="711" y="88"/>
                </a:cxn>
                <a:cxn ang="0">
                  <a:pos x="680" y="57"/>
                </a:cxn>
                <a:cxn ang="0">
                  <a:pos x="623" y="88"/>
                </a:cxn>
                <a:cxn ang="0">
                  <a:pos x="534" y="27"/>
                </a:cxn>
                <a:cxn ang="0">
                  <a:pos x="446" y="0"/>
                </a:cxn>
                <a:cxn ang="0">
                  <a:pos x="386" y="0"/>
                </a:cxn>
                <a:cxn ang="0">
                  <a:pos x="297" y="57"/>
                </a:cxn>
                <a:cxn ang="0">
                  <a:pos x="266" y="118"/>
                </a:cxn>
                <a:cxn ang="0">
                  <a:pos x="297" y="118"/>
                </a:cxn>
                <a:cxn ang="0">
                  <a:pos x="178" y="146"/>
                </a:cxn>
                <a:cxn ang="0">
                  <a:pos x="118" y="146"/>
                </a:cxn>
                <a:cxn ang="0">
                  <a:pos x="90" y="175"/>
                </a:cxn>
                <a:cxn ang="0">
                  <a:pos x="29" y="206"/>
                </a:cxn>
                <a:cxn ang="0">
                  <a:pos x="0" y="295"/>
                </a:cxn>
                <a:cxn ang="0">
                  <a:pos x="29" y="354"/>
                </a:cxn>
                <a:cxn ang="0">
                  <a:pos x="29" y="382"/>
                </a:cxn>
                <a:cxn ang="0">
                  <a:pos x="90" y="382"/>
                </a:cxn>
                <a:cxn ang="0">
                  <a:pos x="118" y="413"/>
                </a:cxn>
                <a:cxn ang="0">
                  <a:pos x="90" y="473"/>
                </a:cxn>
                <a:cxn ang="0">
                  <a:pos x="90" y="501"/>
                </a:cxn>
                <a:cxn ang="0">
                  <a:pos x="118" y="501"/>
                </a:cxn>
                <a:cxn ang="0">
                  <a:pos x="90" y="561"/>
                </a:cxn>
                <a:cxn ang="0">
                  <a:pos x="59" y="591"/>
                </a:cxn>
              </a:cxnLst>
              <a:rect l="0" t="0" r="r" b="b"/>
              <a:pathLst>
                <a:path w="2045" h="620">
                  <a:moveTo>
                    <a:pt x="2045" y="146"/>
                  </a:moveTo>
                  <a:lnTo>
                    <a:pt x="1926" y="146"/>
                  </a:lnTo>
                  <a:lnTo>
                    <a:pt x="1896" y="175"/>
                  </a:lnTo>
                  <a:lnTo>
                    <a:pt x="1867" y="146"/>
                  </a:lnTo>
                  <a:lnTo>
                    <a:pt x="1838" y="146"/>
                  </a:lnTo>
                  <a:lnTo>
                    <a:pt x="1808" y="118"/>
                  </a:lnTo>
                  <a:lnTo>
                    <a:pt x="1719" y="118"/>
                  </a:lnTo>
                  <a:lnTo>
                    <a:pt x="1719" y="146"/>
                  </a:lnTo>
                  <a:lnTo>
                    <a:pt x="1660" y="146"/>
                  </a:lnTo>
                  <a:lnTo>
                    <a:pt x="1629" y="118"/>
                  </a:lnTo>
                  <a:lnTo>
                    <a:pt x="1571" y="118"/>
                  </a:lnTo>
                  <a:lnTo>
                    <a:pt x="1541" y="88"/>
                  </a:lnTo>
                  <a:lnTo>
                    <a:pt x="1510" y="118"/>
                  </a:lnTo>
                  <a:lnTo>
                    <a:pt x="1482" y="88"/>
                  </a:lnTo>
                  <a:lnTo>
                    <a:pt x="1482" y="118"/>
                  </a:lnTo>
                  <a:lnTo>
                    <a:pt x="1126" y="118"/>
                  </a:lnTo>
                  <a:lnTo>
                    <a:pt x="1096" y="88"/>
                  </a:lnTo>
                  <a:lnTo>
                    <a:pt x="1008" y="88"/>
                  </a:lnTo>
                  <a:lnTo>
                    <a:pt x="978" y="57"/>
                  </a:lnTo>
                  <a:lnTo>
                    <a:pt x="830" y="57"/>
                  </a:lnTo>
                  <a:lnTo>
                    <a:pt x="800" y="88"/>
                  </a:lnTo>
                  <a:lnTo>
                    <a:pt x="771" y="88"/>
                  </a:lnTo>
                  <a:lnTo>
                    <a:pt x="741" y="57"/>
                  </a:lnTo>
                  <a:lnTo>
                    <a:pt x="711" y="88"/>
                  </a:lnTo>
                  <a:lnTo>
                    <a:pt x="680" y="88"/>
                  </a:lnTo>
                  <a:lnTo>
                    <a:pt x="680" y="57"/>
                  </a:lnTo>
                  <a:lnTo>
                    <a:pt x="652" y="57"/>
                  </a:lnTo>
                  <a:lnTo>
                    <a:pt x="623" y="88"/>
                  </a:lnTo>
                  <a:lnTo>
                    <a:pt x="593" y="88"/>
                  </a:lnTo>
                  <a:lnTo>
                    <a:pt x="534" y="27"/>
                  </a:lnTo>
                  <a:lnTo>
                    <a:pt x="446" y="27"/>
                  </a:lnTo>
                  <a:lnTo>
                    <a:pt x="446" y="0"/>
                  </a:lnTo>
                  <a:lnTo>
                    <a:pt x="386" y="27"/>
                  </a:lnTo>
                  <a:lnTo>
                    <a:pt x="386" y="0"/>
                  </a:lnTo>
                  <a:lnTo>
                    <a:pt x="327" y="57"/>
                  </a:lnTo>
                  <a:lnTo>
                    <a:pt x="297" y="57"/>
                  </a:lnTo>
                  <a:lnTo>
                    <a:pt x="266" y="88"/>
                  </a:lnTo>
                  <a:lnTo>
                    <a:pt x="266" y="118"/>
                  </a:lnTo>
                  <a:lnTo>
                    <a:pt x="297" y="88"/>
                  </a:lnTo>
                  <a:lnTo>
                    <a:pt x="297" y="118"/>
                  </a:lnTo>
                  <a:lnTo>
                    <a:pt x="266" y="146"/>
                  </a:lnTo>
                  <a:lnTo>
                    <a:pt x="178" y="146"/>
                  </a:lnTo>
                  <a:lnTo>
                    <a:pt x="148" y="175"/>
                  </a:lnTo>
                  <a:lnTo>
                    <a:pt x="118" y="146"/>
                  </a:lnTo>
                  <a:lnTo>
                    <a:pt x="90" y="146"/>
                  </a:lnTo>
                  <a:lnTo>
                    <a:pt x="90" y="175"/>
                  </a:lnTo>
                  <a:lnTo>
                    <a:pt x="59" y="206"/>
                  </a:lnTo>
                  <a:lnTo>
                    <a:pt x="29" y="206"/>
                  </a:lnTo>
                  <a:lnTo>
                    <a:pt x="0" y="236"/>
                  </a:lnTo>
                  <a:lnTo>
                    <a:pt x="0" y="295"/>
                  </a:lnTo>
                  <a:lnTo>
                    <a:pt x="29" y="295"/>
                  </a:lnTo>
                  <a:lnTo>
                    <a:pt x="29" y="354"/>
                  </a:lnTo>
                  <a:lnTo>
                    <a:pt x="59" y="354"/>
                  </a:lnTo>
                  <a:lnTo>
                    <a:pt x="29" y="382"/>
                  </a:lnTo>
                  <a:lnTo>
                    <a:pt x="59" y="413"/>
                  </a:lnTo>
                  <a:lnTo>
                    <a:pt x="90" y="382"/>
                  </a:lnTo>
                  <a:lnTo>
                    <a:pt x="118" y="382"/>
                  </a:lnTo>
                  <a:lnTo>
                    <a:pt x="118" y="413"/>
                  </a:lnTo>
                  <a:lnTo>
                    <a:pt x="90" y="443"/>
                  </a:lnTo>
                  <a:lnTo>
                    <a:pt x="90" y="473"/>
                  </a:lnTo>
                  <a:lnTo>
                    <a:pt x="118" y="473"/>
                  </a:lnTo>
                  <a:lnTo>
                    <a:pt x="90" y="501"/>
                  </a:lnTo>
                  <a:lnTo>
                    <a:pt x="90" y="531"/>
                  </a:lnTo>
                  <a:lnTo>
                    <a:pt x="118" y="501"/>
                  </a:lnTo>
                  <a:lnTo>
                    <a:pt x="148" y="501"/>
                  </a:lnTo>
                  <a:lnTo>
                    <a:pt x="90" y="561"/>
                  </a:lnTo>
                  <a:lnTo>
                    <a:pt x="59" y="561"/>
                  </a:lnTo>
                  <a:lnTo>
                    <a:pt x="59" y="591"/>
                  </a:lnTo>
                  <a:lnTo>
                    <a:pt x="90" y="620"/>
                  </a:lnTo>
                </a:path>
              </a:pathLst>
            </a:custGeom>
            <a:noFill/>
            <a:ln w="1588">
              <a:solidFill>
                <a:srgbClr val="000000"/>
              </a:solidFill>
              <a:prstDash val="solid"/>
              <a:round/>
              <a:headEnd/>
              <a:tailEnd/>
            </a:ln>
          </p:spPr>
          <p:txBody>
            <a:bodyPr/>
            <a:lstStyle/>
            <a:p>
              <a:endParaRPr lang="en-GB"/>
            </a:p>
          </p:txBody>
        </p:sp>
        <p:sp>
          <p:nvSpPr>
            <p:cNvPr id="24036" name="Freeform 484"/>
            <p:cNvSpPr>
              <a:spLocks/>
            </p:cNvSpPr>
            <p:nvPr/>
          </p:nvSpPr>
          <p:spPr bwMode="auto">
            <a:xfrm>
              <a:off x="1909" y="3186"/>
              <a:ext cx="178" cy="414"/>
            </a:xfrm>
            <a:custGeom>
              <a:avLst/>
              <a:gdLst/>
              <a:ahLst/>
              <a:cxnLst>
                <a:cxn ang="0">
                  <a:pos x="265" y="1598"/>
                </a:cxn>
                <a:cxn ang="0">
                  <a:pos x="237" y="1540"/>
                </a:cxn>
                <a:cxn ang="0">
                  <a:pos x="265" y="1509"/>
                </a:cxn>
                <a:cxn ang="0">
                  <a:pos x="326" y="1422"/>
                </a:cxn>
                <a:cxn ang="0">
                  <a:pos x="414" y="1391"/>
                </a:cxn>
                <a:cxn ang="0">
                  <a:pos x="383" y="1333"/>
                </a:cxn>
                <a:cxn ang="0">
                  <a:pos x="326" y="1215"/>
                </a:cxn>
                <a:cxn ang="0">
                  <a:pos x="356" y="1154"/>
                </a:cxn>
                <a:cxn ang="0">
                  <a:pos x="414" y="1066"/>
                </a:cxn>
                <a:cxn ang="0">
                  <a:pos x="414" y="1006"/>
                </a:cxn>
                <a:cxn ang="0">
                  <a:pos x="356" y="977"/>
                </a:cxn>
                <a:cxn ang="0">
                  <a:pos x="326" y="888"/>
                </a:cxn>
                <a:cxn ang="0">
                  <a:pos x="296" y="829"/>
                </a:cxn>
                <a:cxn ang="0">
                  <a:pos x="444" y="768"/>
                </a:cxn>
                <a:cxn ang="0">
                  <a:pos x="472" y="681"/>
                </a:cxn>
                <a:cxn ang="0">
                  <a:pos x="472" y="623"/>
                </a:cxn>
                <a:cxn ang="0">
                  <a:pos x="503" y="504"/>
                </a:cxn>
                <a:cxn ang="0">
                  <a:pos x="503" y="443"/>
                </a:cxn>
                <a:cxn ang="0">
                  <a:pos x="503" y="414"/>
                </a:cxn>
                <a:cxn ang="0">
                  <a:pos x="533" y="355"/>
                </a:cxn>
                <a:cxn ang="0">
                  <a:pos x="562" y="295"/>
                </a:cxn>
                <a:cxn ang="0">
                  <a:pos x="621" y="268"/>
                </a:cxn>
                <a:cxn ang="0">
                  <a:pos x="681" y="237"/>
                </a:cxn>
                <a:cxn ang="0">
                  <a:pos x="710" y="177"/>
                </a:cxn>
                <a:cxn ang="0">
                  <a:pos x="651" y="148"/>
                </a:cxn>
                <a:cxn ang="0">
                  <a:pos x="621" y="89"/>
                </a:cxn>
                <a:cxn ang="0">
                  <a:pos x="444" y="59"/>
                </a:cxn>
                <a:cxn ang="0">
                  <a:pos x="414" y="89"/>
                </a:cxn>
                <a:cxn ang="0">
                  <a:pos x="356" y="89"/>
                </a:cxn>
                <a:cxn ang="0">
                  <a:pos x="176" y="59"/>
                </a:cxn>
                <a:cxn ang="0">
                  <a:pos x="176" y="30"/>
                </a:cxn>
                <a:cxn ang="0">
                  <a:pos x="119" y="0"/>
                </a:cxn>
                <a:cxn ang="0">
                  <a:pos x="28" y="30"/>
                </a:cxn>
                <a:cxn ang="0">
                  <a:pos x="0" y="59"/>
                </a:cxn>
              </a:cxnLst>
              <a:rect l="0" t="0" r="r" b="b"/>
              <a:pathLst>
                <a:path w="710" h="1658">
                  <a:moveTo>
                    <a:pt x="265" y="1658"/>
                  </a:moveTo>
                  <a:lnTo>
                    <a:pt x="265" y="1598"/>
                  </a:lnTo>
                  <a:lnTo>
                    <a:pt x="237" y="1570"/>
                  </a:lnTo>
                  <a:lnTo>
                    <a:pt x="237" y="1540"/>
                  </a:lnTo>
                  <a:lnTo>
                    <a:pt x="265" y="1540"/>
                  </a:lnTo>
                  <a:lnTo>
                    <a:pt x="265" y="1509"/>
                  </a:lnTo>
                  <a:lnTo>
                    <a:pt x="326" y="1452"/>
                  </a:lnTo>
                  <a:lnTo>
                    <a:pt x="326" y="1422"/>
                  </a:lnTo>
                  <a:lnTo>
                    <a:pt x="356" y="1391"/>
                  </a:lnTo>
                  <a:lnTo>
                    <a:pt x="414" y="1391"/>
                  </a:lnTo>
                  <a:lnTo>
                    <a:pt x="414" y="1333"/>
                  </a:lnTo>
                  <a:lnTo>
                    <a:pt x="383" y="1333"/>
                  </a:lnTo>
                  <a:lnTo>
                    <a:pt x="326" y="1273"/>
                  </a:lnTo>
                  <a:lnTo>
                    <a:pt x="326" y="1215"/>
                  </a:lnTo>
                  <a:lnTo>
                    <a:pt x="356" y="1184"/>
                  </a:lnTo>
                  <a:lnTo>
                    <a:pt x="356" y="1154"/>
                  </a:lnTo>
                  <a:lnTo>
                    <a:pt x="414" y="1096"/>
                  </a:lnTo>
                  <a:lnTo>
                    <a:pt x="414" y="1066"/>
                  </a:lnTo>
                  <a:lnTo>
                    <a:pt x="444" y="1036"/>
                  </a:lnTo>
                  <a:lnTo>
                    <a:pt x="414" y="1006"/>
                  </a:lnTo>
                  <a:lnTo>
                    <a:pt x="383" y="1006"/>
                  </a:lnTo>
                  <a:lnTo>
                    <a:pt x="356" y="977"/>
                  </a:lnTo>
                  <a:lnTo>
                    <a:pt x="356" y="888"/>
                  </a:lnTo>
                  <a:lnTo>
                    <a:pt x="326" y="888"/>
                  </a:lnTo>
                  <a:lnTo>
                    <a:pt x="296" y="859"/>
                  </a:lnTo>
                  <a:lnTo>
                    <a:pt x="296" y="829"/>
                  </a:lnTo>
                  <a:lnTo>
                    <a:pt x="444" y="829"/>
                  </a:lnTo>
                  <a:lnTo>
                    <a:pt x="444" y="768"/>
                  </a:lnTo>
                  <a:lnTo>
                    <a:pt x="472" y="741"/>
                  </a:lnTo>
                  <a:lnTo>
                    <a:pt x="472" y="681"/>
                  </a:lnTo>
                  <a:lnTo>
                    <a:pt x="444" y="650"/>
                  </a:lnTo>
                  <a:lnTo>
                    <a:pt x="472" y="623"/>
                  </a:lnTo>
                  <a:lnTo>
                    <a:pt x="503" y="623"/>
                  </a:lnTo>
                  <a:lnTo>
                    <a:pt x="503" y="504"/>
                  </a:lnTo>
                  <a:lnTo>
                    <a:pt x="533" y="474"/>
                  </a:lnTo>
                  <a:lnTo>
                    <a:pt x="503" y="443"/>
                  </a:lnTo>
                  <a:lnTo>
                    <a:pt x="533" y="414"/>
                  </a:lnTo>
                  <a:lnTo>
                    <a:pt x="503" y="414"/>
                  </a:lnTo>
                  <a:lnTo>
                    <a:pt x="503" y="355"/>
                  </a:lnTo>
                  <a:lnTo>
                    <a:pt x="533" y="355"/>
                  </a:lnTo>
                  <a:lnTo>
                    <a:pt x="533" y="325"/>
                  </a:lnTo>
                  <a:lnTo>
                    <a:pt x="562" y="295"/>
                  </a:lnTo>
                  <a:lnTo>
                    <a:pt x="590" y="295"/>
                  </a:lnTo>
                  <a:lnTo>
                    <a:pt x="621" y="268"/>
                  </a:lnTo>
                  <a:lnTo>
                    <a:pt x="651" y="268"/>
                  </a:lnTo>
                  <a:lnTo>
                    <a:pt x="681" y="237"/>
                  </a:lnTo>
                  <a:lnTo>
                    <a:pt x="681" y="207"/>
                  </a:lnTo>
                  <a:lnTo>
                    <a:pt x="710" y="177"/>
                  </a:lnTo>
                  <a:lnTo>
                    <a:pt x="681" y="148"/>
                  </a:lnTo>
                  <a:lnTo>
                    <a:pt x="651" y="148"/>
                  </a:lnTo>
                  <a:lnTo>
                    <a:pt x="621" y="118"/>
                  </a:lnTo>
                  <a:lnTo>
                    <a:pt x="621" y="89"/>
                  </a:lnTo>
                  <a:lnTo>
                    <a:pt x="590" y="59"/>
                  </a:lnTo>
                  <a:lnTo>
                    <a:pt x="444" y="59"/>
                  </a:lnTo>
                  <a:lnTo>
                    <a:pt x="444" y="89"/>
                  </a:lnTo>
                  <a:lnTo>
                    <a:pt x="414" y="89"/>
                  </a:lnTo>
                  <a:lnTo>
                    <a:pt x="383" y="118"/>
                  </a:lnTo>
                  <a:lnTo>
                    <a:pt x="356" y="89"/>
                  </a:lnTo>
                  <a:lnTo>
                    <a:pt x="176" y="89"/>
                  </a:lnTo>
                  <a:lnTo>
                    <a:pt x="176" y="59"/>
                  </a:lnTo>
                  <a:lnTo>
                    <a:pt x="207" y="30"/>
                  </a:lnTo>
                  <a:lnTo>
                    <a:pt x="176" y="30"/>
                  </a:lnTo>
                  <a:lnTo>
                    <a:pt x="176" y="0"/>
                  </a:lnTo>
                  <a:lnTo>
                    <a:pt x="119" y="0"/>
                  </a:lnTo>
                  <a:lnTo>
                    <a:pt x="88" y="30"/>
                  </a:lnTo>
                  <a:lnTo>
                    <a:pt x="28" y="30"/>
                  </a:lnTo>
                  <a:lnTo>
                    <a:pt x="28" y="59"/>
                  </a:lnTo>
                  <a:lnTo>
                    <a:pt x="0" y="59"/>
                  </a:lnTo>
                </a:path>
              </a:pathLst>
            </a:custGeom>
            <a:noFill/>
            <a:ln w="1588">
              <a:solidFill>
                <a:srgbClr val="000000"/>
              </a:solidFill>
              <a:prstDash val="solid"/>
              <a:round/>
              <a:headEnd/>
              <a:tailEnd/>
            </a:ln>
          </p:spPr>
          <p:txBody>
            <a:bodyPr/>
            <a:lstStyle/>
            <a:p>
              <a:endParaRPr lang="en-GB"/>
            </a:p>
          </p:txBody>
        </p:sp>
        <p:sp>
          <p:nvSpPr>
            <p:cNvPr id="24037" name="Freeform 485"/>
            <p:cNvSpPr>
              <a:spLocks/>
            </p:cNvSpPr>
            <p:nvPr/>
          </p:nvSpPr>
          <p:spPr bwMode="auto">
            <a:xfrm>
              <a:off x="1842" y="3200"/>
              <a:ext cx="74" cy="274"/>
            </a:xfrm>
            <a:custGeom>
              <a:avLst/>
              <a:gdLst/>
              <a:ahLst/>
              <a:cxnLst>
                <a:cxn ang="0">
                  <a:pos x="268" y="0"/>
                </a:cxn>
                <a:cxn ang="0">
                  <a:pos x="237" y="30"/>
                </a:cxn>
                <a:cxn ang="0">
                  <a:pos x="237" y="89"/>
                </a:cxn>
                <a:cxn ang="0">
                  <a:pos x="268" y="118"/>
                </a:cxn>
                <a:cxn ang="0">
                  <a:pos x="268" y="266"/>
                </a:cxn>
                <a:cxn ang="0">
                  <a:pos x="296" y="266"/>
                </a:cxn>
                <a:cxn ang="0">
                  <a:pos x="296" y="327"/>
                </a:cxn>
                <a:cxn ang="0">
                  <a:pos x="268" y="327"/>
                </a:cxn>
                <a:cxn ang="0">
                  <a:pos x="268" y="445"/>
                </a:cxn>
                <a:cxn ang="0">
                  <a:pos x="237" y="445"/>
                </a:cxn>
                <a:cxn ang="0">
                  <a:pos x="237" y="503"/>
                </a:cxn>
                <a:cxn ang="0">
                  <a:pos x="207" y="534"/>
                </a:cxn>
                <a:cxn ang="0">
                  <a:pos x="207" y="622"/>
                </a:cxn>
                <a:cxn ang="0">
                  <a:pos x="178" y="652"/>
                </a:cxn>
                <a:cxn ang="0">
                  <a:pos x="178" y="682"/>
                </a:cxn>
                <a:cxn ang="0">
                  <a:pos x="149" y="709"/>
                </a:cxn>
                <a:cxn ang="0">
                  <a:pos x="149" y="740"/>
                </a:cxn>
                <a:cxn ang="0">
                  <a:pos x="119" y="770"/>
                </a:cxn>
                <a:cxn ang="0">
                  <a:pos x="119" y="800"/>
                </a:cxn>
                <a:cxn ang="0">
                  <a:pos x="59" y="859"/>
                </a:cxn>
                <a:cxn ang="0">
                  <a:pos x="30" y="859"/>
                </a:cxn>
                <a:cxn ang="0">
                  <a:pos x="59" y="889"/>
                </a:cxn>
                <a:cxn ang="0">
                  <a:pos x="30" y="918"/>
                </a:cxn>
                <a:cxn ang="0">
                  <a:pos x="30" y="1007"/>
                </a:cxn>
                <a:cxn ang="0">
                  <a:pos x="0" y="1037"/>
                </a:cxn>
                <a:cxn ang="0">
                  <a:pos x="0" y="1095"/>
                </a:cxn>
                <a:cxn ang="0">
                  <a:pos x="59" y="1095"/>
                </a:cxn>
              </a:cxnLst>
              <a:rect l="0" t="0" r="r" b="b"/>
              <a:pathLst>
                <a:path w="296" h="1095">
                  <a:moveTo>
                    <a:pt x="268" y="0"/>
                  </a:moveTo>
                  <a:lnTo>
                    <a:pt x="237" y="30"/>
                  </a:lnTo>
                  <a:lnTo>
                    <a:pt x="237" y="89"/>
                  </a:lnTo>
                  <a:lnTo>
                    <a:pt x="268" y="118"/>
                  </a:lnTo>
                  <a:lnTo>
                    <a:pt x="268" y="266"/>
                  </a:lnTo>
                  <a:lnTo>
                    <a:pt x="296" y="266"/>
                  </a:lnTo>
                  <a:lnTo>
                    <a:pt x="296" y="327"/>
                  </a:lnTo>
                  <a:lnTo>
                    <a:pt x="268" y="327"/>
                  </a:lnTo>
                  <a:lnTo>
                    <a:pt x="268" y="445"/>
                  </a:lnTo>
                  <a:lnTo>
                    <a:pt x="237" y="445"/>
                  </a:lnTo>
                  <a:lnTo>
                    <a:pt x="237" y="503"/>
                  </a:lnTo>
                  <a:lnTo>
                    <a:pt x="207" y="534"/>
                  </a:lnTo>
                  <a:lnTo>
                    <a:pt x="207" y="622"/>
                  </a:lnTo>
                  <a:lnTo>
                    <a:pt x="178" y="652"/>
                  </a:lnTo>
                  <a:lnTo>
                    <a:pt x="178" y="682"/>
                  </a:lnTo>
                  <a:lnTo>
                    <a:pt x="149" y="709"/>
                  </a:lnTo>
                  <a:lnTo>
                    <a:pt x="149" y="740"/>
                  </a:lnTo>
                  <a:lnTo>
                    <a:pt x="119" y="770"/>
                  </a:lnTo>
                  <a:lnTo>
                    <a:pt x="119" y="800"/>
                  </a:lnTo>
                  <a:lnTo>
                    <a:pt x="59" y="859"/>
                  </a:lnTo>
                  <a:lnTo>
                    <a:pt x="30" y="859"/>
                  </a:lnTo>
                  <a:lnTo>
                    <a:pt x="59" y="889"/>
                  </a:lnTo>
                  <a:lnTo>
                    <a:pt x="30" y="918"/>
                  </a:lnTo>
                  <a:lnTo>
                    <a:pt x="30" y="1007"/>
                  </a:lnTo>
                  <a:lnTo>
                    <a:pt x="0" y="1037"/>
                  </a:lnTo>
                  <a:lnTo>
                    <a:pt x="0" y="1095"/>
                  </a:lnTo>
                  <a:lnTo>
                    <a:pt x="59" y="1095"/>
                  </a:lnTo>
                </a:path>
              </a:pathLst>
            </a:custGeom>
            <a:noFill/>
            <a:ln w="1588">
              <a:solidFill>
                <a:srgbClr val="000000"/>
              </a:solidFill>
              <a:prstDash val="solid"/>
              <a:round/>
              <a:headEnd/>
              <a:tailEnd/>
            </a:ln>
          </p:spPr>
          <p:txBody>
            <a:bodyPr/>
            <a:lstStyle/>
            <a:p>
              <a:endParaRPr lang="en-GB"/>
            </a:p>
          </p:txBody>
        </p:sp>
        <p:sp>
          <p:nvSpPr>
            <p:cNvPr id="24038" name="Freeform 486"/>
            <p:cNvSpPr>
              <a:spLocks/>
            </p:cNvSpPr>
            <p:nvPr/>
          </p:nvSpPr>
          <p:spPr bwMode="auto">
            <a:xfrm>
              <a:off x="2398" y="3082"/>
              <a:ext cx="222" cy="67"/>
            </a:xfrm>
            <a:custGeom>
              <a:avLst/>
              <a:gdLst/>
              <a:ahLst/>
              <a:cxnLst>
                <a:cxn ang="0">
                  <a:pos x="0" y="0"/>
                </a:cxn>
                <a:cxn ang="0">
                  <a:pos x="30" y="29"/>
                </a:cxn>
                <a:cxn ang="0">
                  <a:pos x="118" y="29"/>
                </a:cxn>
                <a:cxn ang="0">
                  <a:pos x="118" y="60"/>
                </a:cxn>
                <a:cxn ang="0">
                  <a:pos x="88" y="90"/>
                </a:cxn>
                <a:cxn ang="0">
                  <a:pos x="118" y="118"/>
                </a:cxn>
                <a:cxn ang="0">
                  <a:pos x="149" y="90"/>
                </a:cxn>
                <a:cxn ang="0">
                  <a:pos x="177" y="118"/>
                </a:cxn>
                <a:cxn ang="0">
                  <a:pos x="207" y="118"/>
                </a:cxn>
                <a:cxn ang="0">
                  <a:pos x="237" y="149"/>
                </a:cxn>
                <a:cxn ang="0">
                  <a:pos x="267" y="118"/>
                </a:cxn>
                <a:cxn ang="0">
                  <a:pos x="325" y="179"/>
                </a:cxn>
                <a:cxn ang="0">
                  <a:pos x="414" y="179"/>
                </a:cxn>
                <a:cxn ang="0">
                  <a:pos x="474" y="236"/>
                </a:cxn>
                <a:cxn ang="0">
                  <a:pos x="504" y="208"/>
                </a:cxn>
                <a:cxn ang="0">
                  <a:pos x="532" y="208"/>
                </a:cxn>
                <a:cxn ang="0">
                  <a:pos x="563" y="236"/>
                </a:cxn>
                <a:cxn ang="0">
                  <a:pos x="593" y="236"/>
                </a:cxn>
                <a:cxn ang="0">
                  <a:pos x="623" y="208"/>
                </a:cxn>
                <a:cxn ang="0">
                  <a:pos x="652" y="208"/>
                </a:cxn>
                <a:cxn ang="0">
                  <a:pos x="681" y="179"/>
                </a:cxn>
                <a:cxn ang="0">
                  <a:pos x="741" y="179"/>
                </a:cxn>
                <a:cxn ang="0">
                  <a:pos x="770" y="208"/>
                </a:cxn>
                <a:cxn ang="0">
                  <a:pos x="860" y="208"/>
                </a:cxn>
                <a:cxn ang="0">
                  <a:pos x="888" y="267"/>
                </a:cxn>
              </a:cxnLst>
              <a:rect l="0" t="0" r="r" b="b"/>
              <a:pathLst>
                <a:path w="888" h="267">
                  <a:moveTo>
                    <a:pt x="0" y="0"/>
                  </a:moveTo>
                  <a:lnTo>
                    <a:pt x="30" y="29"/>
                  </a:lnTo>
                  <a:lnTo>
                    <a:pt x="118" y="29"/>
                  </a:lnTo>
                  <a:lnTo>
                    <a:pt x="118" y="60"/>
                  </a:lnTo>
                  <a:lnTo>
                    <a:pt x="88" y="90"/>
                  </a:lnTo>
                  <a:lnTo>
                    <a:pt x="118" y="118"/>
                  </a:lnTo>
                  <a:lnTo>
                    <a:pt x="149" y="90"/>
                  </a:lnTo>
                  <a:lnTo>
                    <a:pt x="177" y="118"/>
                  </a:lnTo>
                  <a:lnTo>
                    <a:pt x="207" y="118"/>
                  </a:lnTo>
                  <a:lnTo>
                    <a:pt x="237" y="149"/>
                  </a:lnTo>
                  <a:lnTo>
                    <a:pt x="267" y="118"/>
                  </a:lnTo>
                  <a:lnTo>
                    <a:pt x="325" y="179"/>
                  </a:lnTo>
                  <a:lnTo>
                    <a:pt x="414" y="179"/>
                  </a:lnTo>
                  <a:lnTo>
                    <a:pt x="474" y="236"/>
                  </a:lnTo>
                  <a:lnTo>
                    <a:pt x="504" y="208"/>
                  </a:lnTo>
                  <a:lnTo>
                    <a:pt x="532" y="208"/>
                  </a:lnTo>
                  <a:lnTo>
                    <a:pt x="563" y="236"/>
                  </a:lnTo>
                  <a:lnTo>
                    <a:pt x="593" y="236"/>
                  </a:lnTo>
                  <a:lnTo>
                    <a:pt x="623" y="208"/>
                  </a:lnTo>
                  <a:lnTo>
                    <a:pt x="652" y="208"/>
                  </a:lnTo>
                  <a:lnTo>
                    <a:pt x="681" y="179"/>
                  </a:lnTo>
                  <a:lnTo>
                    <a:pt x="741" y="179"/>
                  </a:lnTo>
                  <a:lnTo>
                    <a:pt x="770" y="208"/>
                  </a:lnTo>
                  <a:lnTo>
                    <a:pt x="860" y="208"/>
                  </a:lnTo>
                  <a:lnTo>
                    <a:pt x="888" y="267"/>
                  </a:lnTo>
                </a:path>
              </a:pathLst>
            </a:custGeom>
            <a:noFill/>
            <a:ln w="1588">
              <a:solidFill>
                <a:srgbClr val="000000"/>
              </a:solidFill>
              <a:prstDash val="solid"/>
              <a:round/>
              <a:headEnd/>
              <a:tailEnd/>
            </a:ln>
          </p:spPr>
          <p:txBody>
            <a:bodyPr/>
            <a:lstStyle/>
            <a:p>
              <a:endParaRPr lang="en-GB"/>
            </a:p>
          </p:txBody>
        </p:sp>
        <p:sp>
          <p:nvSpPr>
            <p:cNvPr id="24039" name="Freeform 487"/>
            <p:cNvSpPr>
              <a:spLocks/>
            </p:cNvSpPr>
            <p:nvPr/>
          </p:nvSpPr>
          <p:spPr bwMode="auto">
            <a:xfrm>
              <a:off x="1650" y="3718"/>
              <a:ext cx="689" cy="629"/>
            </a:xfrm>
            <a:custGeom>
              <a:avLst/>
              <a:gdLst/>
              <a:ahLst/>
              <a:cxnLst>
                <a:cxn ang="0">
                  <a:pos x="91" y="2428"/>
                </a:cxn>
                <a:cxn ang="0">
                  <a:pos x="179" y="2369"/>
                </a:cxn>
                <a:cxn ang="0">
                  <a:pos x="209" y="2340"/>
                </a:cxn>
                <a:cxn ang="0">
                  <a:pos x="298" y="2279"/>
                </a:cxn>
                <a:cxn ang="0">
                  <a:pos x="386" y="2160"/>
                </a:cxn>
                <a:cxn ang="0">
                  <a:pos x="474" y="2042"/>
                </a:cxn>
                <a:cxn ang="0">
                  <a:pos x="535" y="1954"/>
                </a:cxn>
                <a:cxn ang="0">
                  <a:pos x="505" y="1806"/>
                </a:cxn>
                <a:cxn ang="0">
                  <a:pos x="474" y="1777"/>
                </a:cxn>
                <a:cxn ang="0">
                  <a:pos x="505" y="1687"/>
                </a:cxn>
                <a:cxn ang="0">
                  <a:pos x="505" y="1659"/>
                </a:cxn>
                <a:cxn ang="0">
                  <a:pos x="505" y="1599"/>
                </a:cxn>
                <a:cxn ang="0">
                  <a:pos x="535" y="1481"/>
                </a:cxn>
                <a:cxn ang="0">
                  <a:pos x="653" y="1304"/>
                </a:cxn>
                <a:cxn ang="0">
                  <a:pos x="683" y="1243"/>
                </a:cxn>
                <a:cxn ang="0">
                  <a:pos x="890" y="918"/>
                </a:cxn>
                <a:cxn ang="0">
                  <a:pos x="920" y="888"/>
                </a:cxn>
                <a:cxn ang="0">
                  <a:pos x="978" y="858"/>
                </a:cxn>
                <a:cxn ang="0">
                  <a:pos x="1039" y="830"/>
                </a:cxn>
                <a:cxn ang="0">
                  <a:pos x="1127" y="770"/>
                </a:cxn>
                <a:cxn ang="0">
                  <a:pos x="1215" y="740"/>
                </a:cxn>
                <a:cxn ang="0">
                  <a:pos x="1304" y="681"/>
                </a:cxn>
                <a:cxn ang="0">
                  <a:pos x="1422" y="621"/>
                </a:cxn>
                <a:cxn ang="0">
                  <a:pos x="1453" y="563"/>
                </a:cxn>
                <a:cxn ang="0">
                  <a:pos x="1511" y="475"/>
                </a:cxn>
                <a:cxn ang="0">
                  <a:pos x="1542" y="414"/>
                </a:cxn>
                <a:cxn ang="0">
                  <a:pos x="1572" y="356"/>
                </a:cxn>
                <a:cxn ang="0">
                  <a:pos x="1601" y="296"/>
                </a:cxn>
                <a:cxn ang="0">
                  <a:pos x="1629" y="207"/>
                </a:cxn>
                <a:cxn ang="0">
                  <a:pos x="1660" y="147"/>
                </a:cxn>
                <a:cxn ang="0">
                  <a:pos x="1690" y="89"/>
                </a:cxn>
                <a:cxn ang="0">
                  <a:pos x="1749" y="0"/>
                </a:cxn>
                <a:cxn ang="0">
                  <a:pos x="1810" y="12"/>
                </a:cxn>
                <a:cxn ang="0">
                  <a:pos x="1816" y="22"/>
                </a:cxn>
                <a:cxn ang="0">
                  <a:pos x="1824" y="27"/>
                </a:cxn>
                <a:cxn ang="0">
                  <a:pos x="1838" y="28"/>
                </a:cxn>
                <a:cxn ang="0">
                  <a:pos x="1842" y="28"/>
                </a:cxn>
                <a:cxn ang="0">
                  <a:pos x="1853" y="28"/>
                </a:cxn>
                <a:cxn ang="0">
                  <a:pos x="1867" y="27"/>
                </a:cxn>
                <a:cxn ang="0">
                  <a:pos x="1897" y="89"/>
                </a:cxn>
                <a:cxn ang="0">
                  <a:pos x="1927" y="147"/>
                </a:cxn>
                <a:cxn ang="0">
                  <a:pos x="1957" y="177"/>
                </a:cxn>
                <a:cxn ang="0">
                  <a:pos x="2045" y="207"/>
                </a:cxn>
                <a:cxn ang="0">
                  <a:pos x="2164" y="238"/>
                </a:cxn>
                <a:cxn ang="0">
                  <a:pos x="2371" y="207"/>
                </a:cxn>
                <a:cxn ang="0">
                  <a:pos x="2459" y="207"/>
                </a:cxn>
                <a:cxn ang="0">
                  <a:pos x="2513" y="194"/>
                </a:cxn>
                <a:cxn ang="0">
                  <a:pos x="2520" y="207"/>
                </a:cxn>
                <a:cxn ang="0">
                  <a:pos x="2550" y="207"/>
                </a:cxn>
                <a:cxn ang="0">
                  <a:pos x="2578" y="238"/>
                </a:cxn>
                <a:cxn ang="0">
                  <a:pos x="2638" y="266"/>
                </a:cxn>
                <a:cxn ang="0">
                  <a:pos x="2727" y="238"/>
                </a:cxn>
              </a:cxnLst>
              <a:rect l="0" t="0" r="r" b="b"/>
              <a:pathLst>
                <a:path w="2757" h="2516">
                  <a:moveTo>
                    <a:pt x="0" y="2516"/>
                  </a:moveTo>
                  <a:lnTo>
                    <a:pt x="91" y="2428"/>
                  </a:lnTo>
                  <a:lnTo>
                    <a:pt x="119" y="2428"/>
                  </a:lnTo>
                  <a:lnTo>
                    <a:pt x="179" y="2369"/>
                  </a:lnTo>
                  <a:lnTo>
                    <a:pt x="209" y="2369"/>
                  </a:lnTo>
                  <a:lnTo>
                    <a:pt x="209" y="2340"/>
                  </a:lnTo>
                  <a:lnTo>
                    <a:pt x="237" y="2340"/>
                  </a:lnTo>
                  <a:lnTo>
                    <a:pt x="298" y="2279"/>
                  </a:lnTo>
                  <a:lnTo>
                    <a:pt x="298" y="2251"/>
                  </a:lnTo>
                  <a:lnTo>
                    <a:pt x="386" y="2160"/>
                  </a:lnTo>
                  <a:lnTo>
                    <a:pt x="386" y="2133"/>
                  </a:lnTo>
                  <a:lnTo>
                    <a:pt x="474" y="2042"/>
                  </a:lnTo>
                  <a:lnTo>
                    <a:pt x="474" y="2014"/>
                  </a:lnTo>
                  <a:lnTo>
                    <a:pt x="535" y="1954"/>
                  </a:lnTo>
                  <a:lnTo>
                    <a:pt x="535" y="1835"/>
                  </a:lnTo>
                  <a:lnTo>
                    <a:pt x="505" y="1806"/>
                  </a:lnTo>
                  <a:lnTo>
                    <a:pt x="505" y="1777"/>
                  </a:lnTo>
                  <a:lnTo>
                    <a:pt x="474" y="1777"/>
                  </a:lnTo>
                  <a:lnTo>
                    <a:pt x="474" y="1717"/>
                  </a:lnTo>
                  <a:lnTo>
                    <a:pt x="505" y="1687"/>
                  </a:lnTo>
                  <a:lnTo>
                    <a:pt x="474" y="1687"/>
                  </a:lnTo>
                  <a:lnTo>
                    <a:pt x="505" y="1659"/>
                  </a:lnTo>
                  <a:lnTo>
                    <a:pt x="474" y="1629"/>
                  </a:lnTo>
                  <a:lnTo>
                    <a:pt x="505" y="1599"/>
                  </a:lnTo>
                  <a:lnTo>
                    <a:pt x="505" y="1510"/>
                  </a:lnTo>
                  <a:lnTo>
                    <a:pt x="535" y="1481"/>
                  </a:lnTo>
                  <a:lnTo>
                    <a:pt x="535" y="1422"/>
                  </a:lnTo>
                  <a:lnTo>
                    <a:pt x="653" y="1304"/>
                  </a:lnTo>
                  <a:lnTo>
                    <a:pt x="653" y="1274"/>
                  </a:lnTo>
                  <a:lnTo>
                    <a:pt x="683" y="1243"/>
                  </a:lnTo>
                  <a:lnTo>
                    <a:pt x="683" y="1125"/>
                  </a:lnTo>
                  <a:lnTo>
                    <a:pt x="890" y="918"/>
                  </a:lnTo>
                  <a:lnTo>
                    <a:pt x="890" y="888"/>
                  </a:lnTo>
                  <a:lnTo>
                    <a:pt x="920" y="888"/>
                  </a:lnTo>
                  <a:lnTo>
                    <a:pt x="949" y="858"/>
                  </a:lnTo>
                  <a:lnTo>
                    <a:pt x="978" y="858"/>
                  </a:lnTo>
                  <a:lnTo>
                    <a:pt x="1008" y="830"/>
                  </a:lnTo>
                  <a:lnTo>
                    <a:pt x="1039" y="830"/>
                  </a:lnTo>
                  <a:lnTo>
                    <a:pt x="1097" y="800"/>
                  </a:lnTo>
                  <a:lnTo>
                    <a:pt x="1127" y="770"/>
                  </a:lnTo>
                  <a:lnTo>
                    <a:pt x="1185" y="770"/>
                  </a:lnTo>
                  <a:lnTo>
                    <a:pt x="1215" y="740"/>
                  </a:lnTo>
                  <a:lnTo>
                    <a:pt x="1246" y="740"/>
                  </a:lnTo>
                  <a:lnTo>
                    <a:pt x="1304" y="681"/>
                  </a:lnTo>
                  <a:lnTo>
                    <a:pt x="1365" y="681"/>
                  </a:lnTo>
                  <a:lnTo>
                    <a:pt x="1422" y="621"/>
                  </a:lnTo>
                  <a:lnTo>
                    <a:pt x="1422" y="593"/>
                  </a:lnTo>
                  <a:lnTo>
                    <a:pt x="1453" y="563"/>
                  </a:lnTo>
                  <a:lnTo>
                    <a:pt x="1453" y="533"/>
                  </a:lnTo>
                  <a:lnTo>
                    <a:pt x="1511" y="475"/>
                  </a:lnTo>
                  <a:lnTo>
                    <a:pt x="1511" y="445"/>
                  </a:lnTo>
                  <a:lnTo>
                    <a:pt x="1542" y="414"/>
                  </a:lnTo>
                  <a:lnTo>
                    <a:pt x="1542" y="384"/>
                  </a:lnTo>
                  <a:lnTo>
                    <a:pt x="1572" y="356"/>
                  </a:lnTo>
                  <a:lnTo>
                    <a:pt x="1572" y="327"/>
                  </a:lnTo>
                  <a:lnTo>
                    <a:pt x="1601" y="296"/>
                  </a:lnTo>
                  <a:lnTo>
                    <a:pt x="1601" y="238"/>
                  </a:lnTo>
                  <a:lnTo>
                    <a:pt x="1629" y="207"/>
                  </a:lnTo>
                  <a:lnTo>
                    <a:pt x="1629" y="147"/>
                  </a:lnTo>
                  <a:lnTo>
                    <a:pt x="1660" y="147"/>
                  </a:lnTo>
                  <a:lnTo>
                    <a:pt x="1660" y="119"/>
                  </a:lnTo>
                  <a:lnTo>
                    <a:pt x="1690" y="89"/>
                  </a:lnTo>
                  <a:lnTo>
                    <a:pt x="1690" y="59"/>
                  </a:lnTo>
                  <a:lnTo>
                    <a:pt x="1749" y="0"/>
                  </a:lnTo>
                  <a:lnTo>
                    <a:pt x="1808" y="0"/>
                  </a:lnTo>
                  <a:lnTo>
                    <a:pt x="1810" y="12"/>
                  </a:lnTo>
                  <a:lnTo>
                    <a:pt x="1812" y="16"/>
                  </a:lnTo>
                  <a:lnTo>
                    <a:pt x="1816" y="22"/>
                  </a:lnTo>
                  <a:lnTo>
                    <a:pt x="1819" y="24"/>
                  </a:lnTo>
                  <a:lnTo>
                    <a:pt x="1824" y="27"/>
                  </a:lnTo>
                  <a:lnTo>
                    <a:pt x="1838" y="29"/>
                  </a:lnTo>
                  <a:lnTo>
                    <a:pt x="1838" y="28"/>
                  </a:lnTo>
                  <a:lnTo>
                    <a:pt x="1839" y="28"/>
                  </a:lnTo>
                  <a:lnTo>
                    <a:pt x="1842" y="28"/>
                  </a:lnTo>
                  <a:lnTo>
                    <a:pt x="1846" y="28"/>
                  </a:lnTo>
                  <a:lnTo>
                    <a:pt x="1853" y="28"/>
                  </a:lnTo>
                  <a:lnTo>
                    <a:pt x="1860" y="27"/>
                  </a:lnTo>
                  <a:lnTo>
                    <a:pt x="1867" y="27"/>
                  </a:lnTo>
                  <a:lnTo>
                    <a:pt x="1867" y="59"/>
                  </a:lnTo>
                  <a:lnTo>
                    <a:pt x="1897" y="89"/>
                  </a:lnTo>
                  <a:lnTo>
                    <a:pt x="1897" y="119"/>
                  </a:lnTo>
                  <a:lnTo>
                    <a:pt x="1927" y="147"/>
                  </a:lnTo>
                  <a:lnTo>
                    <a:pt x="1957" y="147"/>
                  </a:lnTo>
                  <a:lnTo>
                    <a:pt x="1957" y="177"/>
                  </a:lnTo>
                  <a:lnTo>
                    <a:pt x="1986" y="207"/>
                  </a:lnTo>
                  <a:lnTo>
                    <a:pt x="2045" y="207"/>
                  </a:lnTo>
                  <a:lnTo>
                    <a:pt x="2075" y="238"/>
                  </a:lnTo>
                  <a:lnTo>
                    <a:pt x="2164" y="238"/>
                  </a:lnTo>
                  <a:lnTo>
                    <a:pt x="2195" y="207"/>
                  </a:lnTo>
                  <a:lnTo>
                    <a:pt x="2371" y="207"/>
                  </a:lnTo>
                  <a:lnTo>
                    <a:pt x="2431" y="238"/>
                  </a:lnTo>
                  <a:lnTo>
                    <a:pt x="2459" y="207"/>
                  </a:lnTo>
                  <a:lnTo>
                    <a:pt x="2501" y="187"/>
                  </a:lnTo>
                  <a:lnTo>
                    <a:pt x="2513" y="194"/>
                  </a:lnTo>
                  <a:lnTo>
                    <a:pt x="2525" y="202"/>
                  </a:lnTo>
                  <a:lnTo>
                    <a:pt x="2520" y="207"/>
                  </a:lnTo>
                  <a:lnTo>
                    <a:pt x="2548" y="207"/>
                  </a:lnTo>
                  <a:lnTo>
                    <a:pt x="2550" y="207"/>
                  </a:lnTo>
                  <a:lnTo>
                    <a:pt x="2550" y="238"/>
                  </a:lnTo>
                  <a:lnTo>
                    <a:pt x="2578" y="238"/>
                  </a:lnTo>
                  <a:lnTo>
                    <a:pt x="2609" y="266"/>
                  </a:lnTo>
                  <a:lnTo>
                    <a:pt x="2638" y="266"/>
                  </a:lnTo>
                  <a:lnTo>
                    <a:pt x="2668" y="238"/>
                  </a:lnTo>
                  <a:lnTo>
                    <a:pt x="2727" y="238"/>
                  </a:lnTo>
                  <a:lnTo>
                    <a:pt x="2757" y="266"/>
                  </a:lnTo>
                </a:path>
              </a:pathLst>
            </a:custGeom>
            <a:noFill/>
            <a:ln w="1588">
              <a:solidFill>
                <a:srgbClr val="000000"/>
              </a:solidFill>
              <a:prstDash val="solid"/>
              <a:round/>
              <a:headEnd/>
              <a:tailEnd/>
            </a:ln>
          </p:spPr>
          <p:txBody>
            <a:bodyPr/>
            <a:lstStyle/>
            <a:p>
              <a:endParaRPr lang="en-GB"/>
            </a:p>
          </p:txBody>
        </p:sp>
        <p:sp>
          <p:nvSpPr>
            <p:cNvPr id="24040" name="Freeform 488"/>
            <p:cNvSpPr>
              <a:spLocks/>
            </p:cNvSpPr>
            <p:nvPr/>
          </p:nvSpPr>
          <p:spPr bwMode="auto">
            <a:xfrm>
              <a:off x="1975" y="3156"/>
              <a:ext cx="771" cy="547"/>
            </a:xfrm>
            <a:custGeom>
              <a:avLst/>
              <a:gdLst/>
              <a:ahLst/>
              <a:cxnLst>
                <a:cxn ang="0">
                  <a:pos x="3024" y="30"/>
                </a:cxn>
                <a:cxn ang="0">
                  <a:pos x="3082" y="58"/>
                </a:cxn>
                <a:cxn ang="0">
                  <a:pos x="3024" y="58"/>
                </a:cxn>
                <a:cxn ang="0">
                  <a:pos x="3052" y="148"/>
                </a:cxn>
                <a:cxn ang="0">
                  <a:pos x="2964" y="266"/>
                </a:cxn>
                <a:cxn ang="0">
                  <a:pos x="2906" y="295"/>
                </a:cxn>
                <a:cxn ang="0">
                  <a:pos x="2845" y="325"/>
                </a:cxn>
                <a:cxn ang="0">
                  <a:pos x="2727" y="413"/>
                </a:cxn>
                <a:cxn ang="0">
                  <a:pos x="2608" y="443"/>
                </a:cxn>
                <a:cxn ang="0">
                  <a:pos x="2490" y="473"/>
                </a:cxn>
                <a:cxn ang="0">
                  <a:pos x="2342" y="561"/>
                </a:cxn>
                <a:cxn ang="0">
                  <a:pos x="2313" y="650"/>
                </a:cxn>
                <a:cxn ang="0">
                  <a:pos x="2253" y="711"/>
                </a:cxn>
                <a:cxn ang="0">
                  <a:pos x="2134" y="859"/>
                </a:cxn>
                <a:cxn ang="0">
                  <a:pos x="2076" y="947"/>
                </a:cxn>
                <a:cxn ang="0">
                  <a:pos x="2046" y="1006"/>
                </a:cxn>
                <a:cxn ang="0">
                  <a:pos x="2046" y="1066"/>
                </a:cxn>
                <a:cxn ang="0">
                  <a:pos x="2076" y="1154"/>
                </a:cxn>
                <a:cxn ang="0">
                  <a:pos x="2104" y="1214"/>
                </a:cxn>
                <a:cxn ang="0">
                  <a:pos x="2164" y="1242"/>
                </a:cxn>
                <a:cxn ang="0">
                  <a:pos x="2134" y="1302"/>
                </a:cxn>
                <a:cxn ang="0">
                  <a:pos x="2104" y="1333"/>
                </a:cxn>
                <a:cxn ang="0">
                  <a:pos x="2046" y="1361"/>
                </a:cxn>
                <a:cxn ang="0">
                  <a:pos x="1957" y="1420"/>
                </a:cxn>
                <a:cxn ang="0">
                  <a:pos x="1927" y="1451"/>
                </a:cxn>
                <a:cxn ang="0">
                  <a:pos x="1897" y="1540"/>
                </a:cxn>
                <a:cxn ang="0">
                  <a:pos x="1867" y="1627"/>
                </a:cxn>
                <a:cxn ang="0">
                  <a:pos x="1867" y="1658"/>
                </a:cxn>
                <a:cxn ang="0">
                  <a:pos x="1690" y="1688"/>
                </a:cxn>
                <a:cxn ang="0">
                  <a:pos x="1630" y="1716"/>
                </a:cxn>
                <a:cxn ang="0">
                  <a:pos x="1571" y="1865"/>
                </a:cxn>
                <a:cxn ang="0">
                  <a:pos x="1483" y="1922"/>
                </a:cxn>
                <a:cxn ang="0">
                  <a:pos x="1453" y="1922"/>
                </a:cxn>
                <a:cxn ang="0">
                  <a:pos x="1334" y="1953"/>
                </a:cxn>
                <a:cxn ang="0">
                  <a:pos x="800" y="2013"/>
                </a:cxn>
                <a:cxn ang="0">
                  <a:pos x="741" y="2042"/>
                </a:cxn>
                <a:cxn ang="0">
                  <a:pos x="563" y="2131"/>
                </a:cxn>
                <a:cxn ang="0">
                  <a:pos x="534" y="2160"/>
                </a:cxn>
                <a:cxn ang="0">
                  <a:pos x="475" y="2190"/>
                </a:cxn>
                <a:cxn ang="0">
                  <a:pos x="416" y="2131"/>
                </a:cxn>
                <a:cxn ang="0">
                  <a:pos x="325" y="2071"/>
                </a:cxn>
                <a:cxn ang="0">
                  <a:pos x="268" y="1953"/>
                </a:cxn>
                <a:cxn ang="0">
                  <a:pos x="207" y="1835"/>
                </a:cxn>
                <a:cxn ang="0">
                  <a:pos x="149" y="1804"/>
                </a:cxn>
                <a:cxn ang="0">
                  <a:pos x="118" y="1746"/>
                </a:cxn>
                <a:cxn ang="0">
                  <a:pos x="31" y="1776"/>
                </a:cxn>
                <a:cxn ang="0">
                  <a:pos x="0" y="1776"/>
                </a:cxn>
              </a:cxnLst>
              <a:rect l="0" t="0" r="r" b="b"/>
              <a:pathLst>
                <a:path w="3082" h="2190">
                  <a:moveTo>
                    <a:pt x="3024" y="0"/>
                  </a:moveTo>
                  <a:lnTo>
                    <a:pt x="3024" y="30"/>
                  </a:lnTo>
                  <a:lnTo>
                    <a:pt x="3052" y="30"/>
                  </a:lnTo>
                  <a:lnTo>
                    <a:pt x="3082" y="58"/>
                  </a:lnTo>
                  <a:lnTo>
                    <a:pt x="3052" y="88"/>
                  </a:lnTo>
                  <a:lnTo>
                    <a:pt x="3024" y="58"/>
                  </a:lnTo>
                  <a:lnTo>
                    <a:pt x="3024" y="118"/>
                  </a:lnTo>
                  <a:lnTo>
                    <a:pt x="3052" y="148"/>
                  </a:lnTo>
                  <a:lnTo>
                    <a:pt x="3052" y="177"/>
                  </a:lnTo>
                  <a:lnTo>
                    <a:pt x="2964" y="266"/>
                  </a:lnTo>
                  <a:lnTo>
                    <a:pt x="2934" y="266"/>
                  </a:lnTo>
                  <a:lnTo>
                    <a:pt x="2906" y="295"/>
                  </a:lnTo>
                  <a:lnTo>
                    <a:pt x="2875" y="295"/>
                  </a:lnTo>
                  <a:lnTo>
                    <a:pt x="2845" y="325"/>
                  </a:lnTo>
                  <a:lnTo>
                    <a:pt x="2815" y="325"/>
                  </a:lnTo>
                  <a:lnTo>
                    <a:pt x="2727" y="413"/>
                  </a:lnTo>
                  <a:lnTo>
                    <a:pt x="2638" y="413"/>
                  </a:lnTo>
                  <a:lnTo>
                    <a:pt x="2608" y="443"/>
                  </a:lnTo>
                  <a:lnTo>
                    <a:pt x="2520" y="443"/>
                  </a:lnTo>
                  <a:lnTo>
                    <a:pt x="2490" y="473"/>
                  </a:lnTo>
                  <a:lnTo>
                    <a:pt x="2431" y="473"/>
                  </a:lnTo>
                  <a:lnTo>
                    <a:pt x="2342" y="561"/>
                  </a:lnTo>
                  <a:lnTo>
                    <a:pt x="2371" y="592"/>
                  </a:lnTo>
                  <a:lnTo>
                    <a:pt x="2313" y="650"/>
                  </a:lnTo>
                  <a:lnTo>
                    <a:pt x="2283" y="650"/>
                  </a:lnTo>
                  <a:lnTo>
                    <a:pt x="2253" y="711"/>
                  </a:lnTo>
                  <a:lnTo>
                    <a:pt x="2134" y="829"/>
                  </a:lnTo>
                  <a:lnTo>
                    <a:pt x="2134" y="859"/>
                  </a:lnTo>
                  <a:lnTo>
                    <a:pt x="2076" y="917"/>
                  </a:lnTo>
                  <a:lnTo>
                    <a:pt x="2076" y="947"/>
                  </a:lnTo>
                  <a:lnTo>
                    <a:pt x="2046" y="977"/>
                  </a:lnTo>
                  <a:lnTo>
                    <a:pt x="2046" y="1006"/>
                  </a:lnTo>
                  <a:lnTo>
                    <a:pt x="2015" y="1036"/>
                  </a:lnTo>
                  <a:lnTo>
                    <a:pt x="2046" y="1066"/>
                  </a:lnTo>
                  <a:lnTo>
                    <a:pt x="2046" y="1124"/>
                  </a:lnTo>
                  <a:lnTo>
                    <a:pt x="2076" y="1154"/>
                  </a:lnTo>
                  <a:lnTo>
                    <a:pt x="2076" y="1184"/>
                  </a:lnTo>
                  <a:lnTo>
                    <a:pt x="2104" y="1214"/>
                  </a:lnTo>
                  <a:lnTo>
                    <a:pt x="2134" y="1214"/>
                  </a:lnTo>
                  <a:lnTo>
                    <a:pt x="2164" y="1242"/>
                  </a:lnTo>
                  <a:lnTo>
                    <a:pt x="2164" y="1272"/>
                  </a:lnTo>
                  <a:lnTo>
                    <a:pt x="2134" y="1302"/>
                  </a:lnTo>
                  <a:lnTo>
                    <a:pt x="2104" y="1302"/>
                  </a:lnTo>
                  <a:lnTo>
                    <a:pt x="2104" y="1333"/>
                  </a:lnTo>
                  <a:lnTo>
                    <a:pt x="2076" y="1333"/>
                  </a:lnTo>
                  <a:lnTo>
                    <a:pt x="2046" y="1361"/>
                  </a:lnTo>
                  <a:lnTo>
                    <a:pt x="2015" y="1361"/>
                  </a:lnTo>
                  <a:lnTo>
                    <a:pt x="1957" y="1420"/>
                  </a:lnTo>
                  <a:lnTo>
                    <a:pt x="1957" y="1451"/>
                  </a:lnTo>
                  <a:lnTo>
                    <a:pt x="1927" y="1451"/>
                  </a:lnTo>
                  <a:lnTo>
                    <a:pt x="1927" y="1509"/>
                  </a:lnTo>
                  <a:lnTo>
                    <a:pt x="1897" y="1540"/>
                  </a:lnTo>
                  <a:lnTo>
                    <a:pt x="1867" y="1597"/>
                  </a:lnTo>
                  <a:lnTo>
                    <a:pt x="1867" y="1627"/>
                  </a:lnTo>
                  <a:lnTo>
                    <a:pt x="1897" y="1627"/>
                  </a:lnTo>
                  <a:lnTo>
                    <a:pt x="1867" y="1658"/>
                  </a:lnTo>
                  <a:lnTo>
                    <a:pt x="1720" y="1658"/>
                  </a:lnTo>
                  <a:lnTo>
                    <a:pt x="1690" y="1688"/>
                  </a:lnTo>
                  <a:lnTo>
                    <a:pt x="1690" y="1716"/>
                  </a:lnTo>
                  <a:lnTo>
                    <a:pt x="1630" y="1716"/>
                  </a:lnTo>
                  <a:lnTo>
                    <a:pt x="1571" y="1776"/>
                  </a:lnTo>
                  <a:lnTo>
                    <a:pt x="1571" y="1865"/>
                  </a:lnTo>
                  <a:lnTo>
                    <a:pt x="1512" y="1922"/>
                  </a:lnTo>
                  <a:lnTo>
                    <a:pt x="1483" y="1922"/>
                  </a:lnTo>
                  <a:lnTo>
                    <a:pt x="1483" y="1953"/>
                  </a:lnTo>
                  <a:lnTo>
                    <a:pt x="1453" y="1922"/>
                  </a:lnTo>
                  <a:lnTo>
                    <a:pt x="1364" y="1922"/>
                  </a:lnTo>
                  <a:lnTo>
                    <a:pt x="1334" y="1953"/>
                  </a:lnTo>
                  <a:lnTo>
                    <a:pt x="830" y="1953"/>
                  </a:lnTo>
                  <a:lnTo>
                    <a:pt x="800" y="2013"/>
                  </a:lnTo>
                  <a:lnTo>
                    <a:pt x="771" y="2013"/>
                  </a:lnTo>
                  <a:lnTo>
                    <a:pt x="741" y="2042"/>
                  </a:lnTo>
                  <a:lnTo>
                    <a:pt x="653" y="2042"/>
                  </a:lnTo>
                  <a:lnTo>
                    <a:pt x="563" y="2131"/>
                  </a:lnTo>
                  <a:lnTo>
                    <a:pt x="563" y="2160"/>
                  </a:lnTo>
                  <a:lnTo>
                    <a:pt x="534" y="2160"/>
                  </a:lnTo>
                  <a:lnTo>
                    <a:pt x="534" y="2190"/>
                  </a:lnTo>
                  <a:lnTo>
                    <a:pt x="475" y="2190"/>
                  </a:lnTo>
                  <a:lnTo>
                    <a:pt x="416" y="2160"/>
                  </a:lnTo>
                  <a:lnTo>
                    <a:pt x="416" y="2131"/>
                  </a:lnTo>
                  <a:lnTo>
                    <a:pt x="386" y="2131"/>
                  </a:lnTo>
                  <a:lnTo>
                    <a:pt x="325" y="2071"/>
                  </a:lnTo>
                  <a:lnTo>
                    <a:pt x="325" y="2013"/>
                  </a:lnTo>
                  <a:lnTo>
                    <a:pt x="268" y="1953"/>
                  </a:lnTo>
                  <a:lnTo>
                    <a:pt x="297" y="1922"/>
                  </a:lnTo>
                  <a:lnTo>
                    <a:pt x="207" y="1835"/>
                  </a:lnTo>
                  <a:lnTo>
                    <a:pt x="179" y="1835"/>
                  </a:lnTo>
                  <a:lnTo>
                    <a:pt x="149" y="1804"/>
                  </a:lnTo>
                  <a:lnTo>
                    <a:pt x="149" y="1776"/>
                  </a:lnTo>
                  <a:lnTo>
                    <a:pt x="118" y="1746"/>
                  </a:lnTo>
                  <a:lnTo>
                    <a:pt x="118" y="1776"/>
                  </a:lnTo>
                  <a:lnTo>
                    <a:pt x="31" y="1776"/>
                  </a:lnTo>
                  <a:lnTo>
                    <a:pt x="0" y="1804"/>
                  </a:lnTo>
                  <a:lnTo>
                    <a:pt x="0" y="1776"/>
                  </a:lnTo>
                </a:path>
              </a:pathLst>
            </a:custGeom>
            <a:noFill/>
            <a:ln w="1588">
              <a:solidFill>
                <a:srgbClr val="000000"/>
              </a:solidFill>
              <a:prstDash val="solid"/>
              <a:round/>
              <a:headEnd/>
              <a:tailEnd/>
            </a:ln>
          </p:spPr>
          <p:txBody>
            <a:bodyPr/>
            <a:lstStyle/>
            <a:p>
              <a:endParaRPr lang="en-GB"/>
            </a:p>
          </p:txBody>
        </p:sp>
        <p:sp>
          <p:nvSpPr>
            <p:cNvPr id="24041" name="Freeform 489"/>
            <p:cNvSpPr>
              <a:spLocks/>
            </p:cNvSpPr>
            <p:nvPr/>
          </p:nvSpPr>
          <p:spPr bwMode="auto">
            <a:xfrm>
              <a:off x="2339" y="3615"/>
              <a:ext cx="770" cy="170"/>
            </a:xfrm>
            <a:custGeom>
              <a:avLst/>
              <a:gdLst/>
              <a:ahLst/>
              <a:cxnLst>
                <a:cxn ang="0">
                  <a:pos x="0" y="680"/>
                </a:cxn>
                <a:cxn ang="0">
                  <a:pos x="88" y="680"/>
                </a:cxn>
                <a:cxn ang="0">
                  <a:pos x="118" y="652"/>
                </a:cxn>
                <a:cxn ang="0">
                  <a:pos x="148" y="652"/>
                </a:cxn>
                <a:cxn ang="0">
                  <a:pos x="207" y="591"/>
                </a:cxn>
                <a:cxn ang="0">
                  <a:pos x="237" y="591"/>
                </a:cxn>
                <a:cxn ang="0">
                  <a:pos x="267" y="561"/>
                </a:cxn>
                <a:cxn ang="0">
                  <a:pos x="267" y="533"/>
                </a:cxn>
                <a:cxn ang="0">
                  <a:pos x="325" y="473"/>
                </a:cxn>
                <a:cxn ang="0">
                  <a:pos x="355" y="473"/>
                </a:cxn>
                <a:cxn ang="0">
                  <a:pos x="386" y="443"/>
                </a:cxn>
                <a:cxn ang="0">
                  <a:pos x="444" y="443"/>
                </a:cxn>
                <a:cxn ang="0">
                  <a:pos x="504" y="385"/>
                </a:cxn>
                <a:cxn ang="0">
                  <a:pos x="532" y="414"/>
                </a:cxn>
                <a:cxn ang="0">
                  <a:pos x="562" y="414"/>
                </a:cxn>
                <a:cxn ang="0">
                  <a:pos x="593" y="443"/>
                </a:cxn>
                <a:cxn ang="0">
                  <a:pos x="651" y="385"/>
                </a:cxn>
                <a:cxn ang="0">
                  <a:pos x="651" y="355"/>
                </a:cxn>
                <a:cxn ang="0">
                  <a:pos x="711" y="296"/>
                </a:cxn>
                <a:cxn ang="0">
                  <a:pos x="741" y="296"/>
                </a:cxn>
                <a:cxn ang="0">
                  <a:pos x="769" y="266"/>
                </a:cxn>
                <a:cxn ang="0">
                  <a:pos x="800" y="266"/>
                </a:cxn>
                <a:cxn ang="0">
                  <a:pos x="830" y="236"/>
                </a:cxn>
                <a:cxn ang="0">
                  <a:pos x="889" y="236"/>
                </a:cxn>
                <a:cxn ang="0">
                  <a:pos x="918" y="207"/>
                </a:cxn>
                <a:cxn ang="0">
                  <a:pos x="978" y="178"/>
                </a:cxn>
                <a:cxn ang="0">
                  <a:pos x="1215" y="178"/>
                </a:cxn>
                <a:cxn ang="0">
                  <a:pos x="1244" y="148"/>
                </a:cxn>
                <a:cxn ang="0">
                  <a:pos x="1362" y="148"/>
                </a:cxn>
                <a:cxn ang="0">
                  <a:pos x="1422" y="118"/>
                </a:cxn>
                <a:cxn ang="0">
                  <a:pos x="1453" y="87"/>
                </a:cxn>
                <a:cxn ang="0">
                  <a:pos x="1511" y="87"/>
                </a:cxn>
                <a:cxn ang="0">
                  <a:pos x="1541" y="118"/>
                </a:cxn>
                <a:cxn ang="0">
                  <a:pos x="1541" y="87"/>
                </a:cxn>
                <a:cxn ang="0">
                  <a:pos x="1660" y="87"/>
                </a:cxn>
                <a:cxn ang="0">
                  <a:pos x="1688" y="60"/>
                </a:cxn>
                <a:cxn ang="0">
                  <a:pos x="2015" y="60"/>
                </a:cxn>
                <a:cxn ang="0">
                  <a:pos x="2104" y="148"/>
                </a:cxn>
                <a:cxn ang="0">
                  <a:pos x="2162" y="148"/>
                </a:cxn>
                <a:cxn ang="0">
                  <a:pos x="2222" y="87"/>
                </a:cxn>
                <a:cxn ang="0">
                  <a:pos x="2311" y="87"/>
                </a:cxn>
                <a:cxn ang="0">
                  <a:pos x="2341" y="60"/>
                </a:cxn>
                <a:cxn ang="0">
                  <a:pos x="2399" y="60"/>
                </a:cxn>
                <a:cxn ang="0">
                  <a:pos x="2399" y="30"/>
                </a:cxn>
                <a:cxn ang="0">
                  <a:pos x="2429" y="0"/>
                </a:cxn>
                <a:cxn ang="0">
                  <a:pos x="2490" y="0"/>
                </a:cxn>
                <a:cxn ang="0">
                  <a:pos x="2518" y="30"/>
                </a:cxn>
                <a:cxn ang="0">
                  <a:pos x="2577" y="30"/>
                </a:cxn>
                <a:cxn ang="0">
                  <a:pos x="2608" y="60"/>
                </a:cxn>
                <a:cxn ang="0">
                  <a:pos x="2666" y="60"/>
                </a:cxn>
                <a:cxn ang="0">
                  <a:pos x="2697" y="30"/>
                </a:cxn>
                <a:cxn ang="0">
                  <a:pos x="2697" y="0"/>
                </a:cxn>
                <a:cxn ang="0">
                  <a:pos x="2754" y="0"/>
                </a:cxn>
                <a:cxn ang="0">
                  <a:pos x="2784" y="30"/>
                </a:cxn>
                <a:cxn ang="0">
                  <a:pos x="2845" y="30"/>
                </a:cxn>
                <a:cxn ang="0">
                  <a:pos x="2845" y="60"/>
                </a:cxn>
                <a:cxn ang="0">
                  <a:pos x="2934" y="60"/>
                </a:cxn>
                <a:cxn ang="0">
                  <a:pos x="2964" y="30"/>
                </a:cxn>
                <a:cxn ang="0">
                  <a:pos x="2991" y="60"/>
                </a:cxn>
                <a:cxn ang="0">
                  <a:pos x="3052" y="60"/>
                </a:cxn>
                <a:cxn ang="0">
                  <a:pos x="3082" y="30"/>
                </a:cxn>
              </a:cxnLst>
              <a:rect l="0" t="0" r="r" b="b"/>
              <a:pathLst>
                <a:path w="3082" h="680">
                  <a:moveTo>
                    <a:pt x="0" y="680"/>
                  </a:moveTo>
                  <a:lnTo>
                    <a:pt x="88" y="680"/>
                  </a:lnTo>
                  <a:lnTo>
                    <a:pt x="118" y="652"/>
                  </a:lnTo>
                  <a:lnTo>
                    <a:pt x="148" y="652"/>
                  </a:lnTo>
                  <a:lnTo>
                    <a:pt x="207" y="591"/>
                  </a:lnTo>
                  <a:lnTo>
                    <a:pt x="237" y="591"/>
                  </a:lnTo>
                  <a:lnTo>
                    <a:pt x="267" y="561"/>
                  </a:lnTo>
                  <a:lnTo>
                    <a:pt x="267" y="533"/>
                  </a:lnTo>
                  <a:lnTo>
                    <a:pt x="325" y="473"/>
                  </a:lnTo>
                  <a:lnTo>
                    <a:pt x="355" y="473"/>
                  </a:lnTo>
                  <a:lnTo>
                    <a:pt x="386" y="443"/>
                  </a:lnTo>
                  <a:lnTo>
                    <a:pt x="444" y="443"/>
                  </a:lnTo>
                  <a:lnTo>
                    <a:pt x="504" y="385"/>
                  </a:lnTo>
                  <a:lnTo>
                    <a:pt x="532" y="414"/>
                  </a:lnTo>
                  <a:lnTo>
                    <a:pt x="562" y="414"/>
                  </a:lnTo>
                  <a:lnTo>
                    <a:pt x="593" y="443"/>
                  </a:lnTo>
                  <a:lnTo>
                    <a:pt x="651" y="385"/>
                  </a:lnTo>
                  <a:lnTo>
                    <a:pt x="651" y="355"/>
                  </a:lnTo>
                  <a:lnTo>
                    <a:pt x="711" y="296"/>
                  </a:lnTo>
                  <a:lnTo>
                    <a:pt x="741" y="296"/>
                  </a:lnTo>
                  <a:lnTo>
                    <a:pt x="769" y="266"/>
                  </a:lnTo>
                  <a:lnTo>
                    <a:pt x="800" y="266"/>
                  </a:lnTo>
                  <a:lnTo>
                    <a:pt x="830" y="236"/>
                  </a:lnTo>
                  <a:lnTo>
                    <a:pt x="889" y="236"/>
                  </a:lnTo>
                  <a:lnTo>
                    <a:pt x="918" y="207"/>
                  </a:lnTo>
                  <a:lnTo>
                    <a:pt x="978" y="178"/>
                  </a:lnTo>
                  <a:lnTo>
                    <a:pt x="1215" y="178"/>
                  </a:lnTo>
                  <a:lnTo>
                    <a:pt x="1244" y="148"/>
                  </a:lnTo>
                  <a:lnTo>
                    <a:pt x="1362" y="148"/>
                  </a:lnTo>
                  <a:lnTo>
                    <a:pt x="1422" y="118"/>
                  </a:lnTo>
                  <a:lnTo>
                    <a:pt x="1453" y="87"/>
                  </a:lnTo>
                  <a:lnTo>
                    <a:pt x="1511" y="87"/>
                  </a:lnTo>
                  <a:lnTo>
                    <a:pt x="1541" y="118"/>
                  </a:lnTo>
                  <a:lnTo>
                    <a:pt x="1541" y="87"/>
                  </a:lnTo>
                  <a:lnTo>
                    <a:pt x="1660" y="87"/>
                  </a:lnTo>
                  <a:lnTo>
                    <a:pt x="1688" y="60"/>
                  </a:lnTo>
                  <a:lnTo>
                    <a:pt x="2015" y="60"/>
                  </a:lnTo>
                  <a:lnTo>
                    <a:pt x="2104" y="148"/>
                  </a:lnTo>
                  <a:lnTo>
                    <a:pt x="2162" y="148"/>
                  </a:lnTo>
                  <a:lnTo>
                    <a:pt x="2222" y="87"/>
                  </a:lnTo>
                  <a:lnTo>
                    <a:pt x="2311" y="87"/>
                  </a:lnTo>
                  <a:lnTo>
                    <a:pt x="2341" y="60"/>
                  </a:lnTo>
                  <a:lnTo>
                    <a:pt x="2399" y="60"/>
                  </a:lnTo>
                  <a:lnTo>
                    <a:pt x="2399" y="30"/>
                  </a:lnTo>
                  <a:lnTo>
                    <a:pt x="2429" y="0"/>
                  </a:lnTo>
                  <a:lnTo>
                    <a:pt x="2490" y="0"/>
                  </a:lnTo>
                  <a:lnTo>
                    <a:pt x="2518" y="30"/>
                  </a:lnTo>
                  <a:lnTo>
                    <a:pt x="2577" y="30"/>
                  </a:lnTo>
                  <a:lnTo>
                    <a:pt x="2608" y="60"/>
                  </a:lnTo>
                  <a:lnTo>
                    <a:pt x="2666" y="60"/>
                  </a:lnTo>
                  <a:lnTo>
                    <a:pt x="2697" y="30"/>
                  </a:lnTo>
                  <a:lnTo>
                    <a:pt x="2697" y="0"/>
                  </a:lnTo>
                  <a:lnTo>
                    <a:pt x="2754" y="0"/>
                  </a:lnTo>
                  <a:lnTo>
                    <a:pt x="2784" y="30"/>
                  </a:lnTo>
                  <a:lnTo>
                    <a:pt x="2845" y="30"/>
                  </a:lnTo>
                  <a:lnTo>
                    <a:pt x="2845" y="60"/>
                  </a:lnTo>
                  <a:lnTo>
                    <a:pt x="2934" y="60"/>
                  </a:lnTo>
                  <a:lnTo>
                    <a:pt x="2964" y="30"/>
                  </a:lnTo>
                  <a:lnTo>
                    <a:pt x="2991" y="60"/>
                  </a:lnTo>
                  <a:lnTo>
                    <a:pt x="3052" y="60"/>
                  </a:lnTo>
                  <a:lnTo>
                    <a:pt x="3082" y="30"/>
                  </a:lnTo>
                </a:path>
              </a:pathLst>
            </a:custGeom>
            <a:noFill/>
            <a:ln w="1588">
              <a:solidFill>
                <a:srgbClr val="000000"/>
              </a:solidFill>
              <a:prstDash val="solid"/>
              <a:round/>
              <a:headEnd/>
              <a:tailEnd/>
            </a:ln>
          </p:spPr>
          <p:txBody>
            <a:bodyPr/>
            <a:lstStyle/>
            <a:p>
              <a:endParaRPr lang="en-GB"/>
            </a:p>
          </p:txBody>
        </p:sp>
        <p:sp>
          <p:nvSpPr>
            <p:cNvPr id="24042" name="Freeform 490"/>
            <p:cNvSpPr>
              <a:spLocks/>
            </p:cNvSpPr>
            <p:nvPr/>
          </p:nvSpPr>
          <p:spPr bwMode="auto">
            <a:xfrm>
              <a:off x="1842" y="3785"/>
              <a:ext cx="571" cy="562"/>
            </a:xfrm>
            <a:custGeom>
              <a:avLst/>
              <a:gdLst/>
              <a:ahLst/>
              <a:cxnLst>
                <a:cxn ang="0">
                  <a:pos x="1986" y="30"/>
                </a:cxn>
                <a:cxn ang="0">
                  <a:pos x="2104" y="118"/>
                </a:cxn>
                <a:cxn ang="0">
                  <a:pos x="2074" y="179"/>
                </a:cxn>
                <a:cxn ang="0">
                  <a:pos x="2074" y="236"/>
                </a:cxn>
                <a:cxn ang="0">
                  <a:pos x="2104" y="474"/>
                </a:cxn>
                <a:cxn ang="0">
                  <a:pos x="2134" y="534"/>
                </a:cxn>
                <a:cxn ang="0">
                  <a:pos x="2104" y="622"/>
                </a:cxn>
                <a:cxn ang="0">
                  <a:pos x="2163" y="711"/>
                </a:cxn>
                <a:cxn ang="0">
                  <a:pos x="2253" y="859"/>
                </a:cxn>
                <a:cxn ang="0">
                  <a:pos x="2223" y="919"/>
                </a:cxn>
                <a:cxn ang="0">
                  <a:pos x="2193" y="1008"/>
                </a:cxn>
                <a:cxn ang="0">
                  <a:pos x="1719" y="1038"/>
                </a:cxn>
                <a:cxn ang="0">
                  <a:pos x="1688" y="1126"/>
                </a:cxn>
                <a:cxn ang="0">
                  <a:pos x="1570" y="1156"/>
                </a:cxn>
                <a:cxn ang="0">
                  <a:pos x="1451" y="1184"/>
                </a:cxn>
                <a:cxn ang="0">
                  <a:pos x="1481" y="1244"/>
                </a:cxn>
                <a:cxn ang="0">
                  <a:pos x="1451" y="1302"/>
                </a:cxn>
                <a:cxn ang="0">
                  <a:pos x="1511" y="1333"/>
                </a:cxn>
                <a:cxn ang="0">
                  <a:pos x="1451" y="1421"/>
                </a:cxn>
                <a:cxn ang="0">
                  <a:pos x="1363" y="1451"/>
                </a:cxn>
                <a:cxn ang="0">
                  <a:pos x="1304" y="1481"/>
                </a:cxn>
                <a:cxn ang="0">
                  <a:pos x="1215" y="1511"/>
                </a:cxn>
                <a:cxn ang="0">
                  <a:pos x="1156" y="1540"/>
                </a:cxn>
                <a:cxn ang="0">
                  <a:pos x="1067" y="1688"/>
                </a:cxn>
                <a:cxn ang="0">
                  <a:pos x="1008" y="1718"/>
                </a:cxn>
                <a:cxn ang="0">
                  <a:pos x="919" y="1776"/>
                </a:cxn>
                <a:cxn ang="0">
                  <a:pos x="740" y="1806"/>
                </a:cxn>
                <a:cxn ang="0">
                  <a:pos x="651" y="1836"/>
                </a:cxn>
                <a:cxn ang="0">
                  <a:pos x="444" y="1867"/>
                </a:cxn>
                <a:cxn ang="0">
                  <a:pos x="414" y="1924"/>
                </a:cxn>
                <a:cxn ang="0">
                  <a:pos x="296" y="1985"/>
                </a:cxn>
                <a:cxn ang="0">
                  <a:pos x="207" y="2043"/>
                </a:cxn>
                <a:cxn ang="0">
                  <a:pos x="30" y="2162"/>
                </a:cxn>
                <a:cxn ang="0">
                  <a:pos x="0" y="2250"/>
                </a:cxn>
              </a:cxnLst>
              <a:rect l="0" t="0" r="r" b="b"/>
              <a:pathLst>
                <a:path w="2281" h="2250">
                  <a:moveTo>
                    <a:pt x="1986" y="0"/>
                  </a:moveTo>
                  <a:lnTo>
                    <a:pt x="1986" y="30"/>
                  </a:lnTo>
                  <a:lnTo>
                    <a:pt x="2016" y="30"/>
                  </a:lnTo>
                  <a:lnTo>
                    <a:pt x="2104" y="118"/>
                  </a:lnTo>
                  <a:lnTo>
                    <a:pt x="2074" y="148"/>
                  </a:lnTo>
                  <a:lnTo>
                    <a:pt x="2074" y="179"/>
                  </a:lnTo>
                  <a:lnTo>
                    <a:pt x="2104" y="209"/>
                  </a:lnTo>
                  <a:lnTo>
                    <a:pt x="2074" y="236"/>
                  </a:lnTo>
                  <a:lnTo>
                    <a:pt x="2104" y="267"/>
                  </a:lnTo>
                  <a:lnTo>
                    <a:pt x="2104" y="474"/>
                  </a:lnTo>
                  <a:lnTo>
                    <a:pt x="2134" y="504"/>
                  </a:lnTo>
                  <a:lnTo>
                    <a:pt x="2134" y="534"/>
                  </a:lnTo>
                  <a:lnTo>
                    <a:pt x="2104" y="564"/>
                  </a:lnTo>
                  <a:lnTo>
                    <a:pt x="2104" y="622"/>
                  </a:lnTo>
                  <a:lnTo>
                    <a:pt x="2163" y="682"/>
                  </a:lnTo>
                  <a:lnTo>
                    <a:pt x="2163" y="711"/>
                  </a:lnTo>
                  <a:lnTo>
                    <a:pt x="2134" y="740"/>
                  </a:lnTo>
                  <a:lnTo>
                    <a:pt x="2253" y="859"/>
                  </a:lnTo>
                  <a:lnTo>
                    <a:pt x="2281" y="859"/>
                  </a:lnTo>
                  <a:lnTo>
                    <a:pt x="2223" y="919"/>
                  </a:lnTo>
                  <a:lnTo>
                    <a:pt x="2223" y="977"/>
                  </a:lnTo>
                  <a:lnTo>
                    <a:pt x="2193" y="1008"/>
                  </a:lnTo>
                  <a:lnTo>
                    <a:pt x="1749" y="1008"/>
                  </a:lnTo>
                  <a:lnTo>
                    <a:pt x="1719" y="1038"/>
                  </a:lnTo>
                  <a:lnTo>
                    <a:pt x="1719" y="1095"/>
                  </a:lnTo>
                  <a:lnTo>
                    <a:pt x="1688" y="1126"/>
                  </a:lnTo>
                  <a:lnTo>
                    <a:pt x="1600" y="1126"/>
                  </a:lnTo>
                  <a:lnTo>
                    <a:pt x="1570" y="1156"/>
                  </a:lnTo>
                  <a:lnTo>
                    <a:pt x="1481" y="1156"/>
                  </a:lnTo>
                  <a:lnTo>
                    <a:pt x="1451" y="1184"/>
                  </a:lnTo>
                  <a:lnTo>
                    <a:pt x="1451" y="1244"/>
                  </a:lnTo>
                  <a:lnTo>
                    <a:pt x="1481" y="1244"/>
                  </a:lnTo>
                  <a:lnTo>
                    <a:pt x="1451" y="1274"/>
                  </a:lnTo>
                  <a:lnTo>
                    <a:pt x="1451" y="1302"/>
                  </a:lnTo>
                  <a:lnTo>
                    <a:pt x="1481" y="1333"/>
                  </a:lnTo>
                  <a:lnTo>
                    <a:pt x="1511" y="1333"/>
                  </a:lnTo>
                  <a:lnTo>
                    <a:pt x="1511" y="1363"/>
                  </a:lnTo>
                  <a:lnTo>
                    <a:pt x="1451" y="1421"/>
                  </a:lnTo>
                  <a:lnTo>
                    <a:pt x="1393" y="1421"/>
                  </a:lnTo>
                  <a:lnTo>
                    <a:pt x="1363" y="1451"/>
                  </a:lnTo>
                  <a:lnTo>
                    <a:pt x="1363" y="1481"/>
                  </a:lnTo>
                  <a:lnTo>
                    <a:pt x="1304" y="1481"/>
                  </a:lnTo>
                  <a:lnTo>
                    <a:pt x="1274" y="1511"/>
                  </a:lnTo>
                  <a:lnTo>
                    <a:pt x="1215" y="1511"/>
                  </a:lnTo>
                  <a:lnTo>
                    <a:pt x="1186" y="1540"/>
                  </a:lnTo>
                  <a:lnTo>
                    <a:pt x="1156" y="1540"/>
                  </a:lnTo>
                  <a:lnTo>
                    <a:pt x="1067" y="1629"/>
                  </a:lnTo>
                  <a:lnTo>
                    <a:pt x="1067" y="1688"/>
                  </a:lnTo>
                  <a:lnTo>
                    <a:pt x="1037" y="1718"/>
                  </a:lnTo>
                  <a:lnTo>
                    <a:pt x="1008" y="1718"/>
                  </a:lnTo>
                  <a:lnTo>
                    <a:pt x="949" y="1748"/>
                  </a:lnTo>
                  <a:lnTo>
                    <a:pt x="919" y="1776"/>
                  </a:lnTo>
                  <a:lnTo>
                    <a:pt x="771" y="1776"/>
                  </a:lnTo>
                  <a:lnTo>
                    <a:pt x="740" y="1806"/>
                  </a:lnTo>
                  <a:lnTo>
                    <a:pt x="682" y="1806"/>
                  </a:lnTo>
                  <a:lnTo>
                    <a:pt x="651" y="1836"/>
                  </a:lnTo>
                  <a:lnTo>
                    <a:pt x="651" y="1867"/>
                  </a:lnTo>
                  <a:lnTo>
                    <a:pt x="444" y="1867"/>
                  </a:lnTo>
                  <a:lnTo>
                    <a:pt x="414" y="1894"/>
                  </a:lnTo>
                  <a:lnTo>
                    <a:pt x="414" y="1924"/>
                  </a:lnTo>
                  <a:lnTo>
                    <a:pt x="356" y="1924"/>
                  </a:lnTo>
                  <a:lnTo>
                    <a:pt x="296" y="1985"/>
                  </a:lnTo>
                  <a:lnTo>
                    <a:pt x="268" y="1985"/>
                  </a:lnTo>
                  <a:lnTo>
                    <a:pt x="207" y="2043"/>
                  </a:lnTo>
                  <a:lnTo>
                    <a:pt x="89" y="2103"/>
                  </a:lnTo>
                  <a:lnTo>
                    <a:pt x="30" y="2162"/>
                  </a:lnTo>
                  <a:lnTo>
                    <a:pt x="0" y="2162"/>
                  </a:lnTo>
                  <a:lnTo>
                    <a:pt x="0" y="2250"/>
                  </a:lnTo>
                </a:path>
              </a:pathLst>
            </a:custGeom>
            <a:noFill/>
            <a:ln w="1588">
              <a:solidFill>
                <a:srgbClr val="000000"/>
              </a:solidFill>
              <a:prstDash val="solid"/>
              <a:round/>
              <a:headEnd/>
              <a:tailEnd/>
            </a:ln>
          </p:spPr>
          <p:txBody>
            <a:bodyPr/>
            <a:lstStyle/>
            <a:p>
              <a:endParaRPr lang="en-GB"/>
            </a:p>
          </p:txBody>
        </p:sp>
        <p:sp>
          <p:nvSpPr>
            <p:cNvPr id="24043" name="Freeform 491"/>
            <p:cNvSpPr>
              <a:spLocks/>
            </p:cNvSpPr>
            <p:nvPr/>
          </p:nvSpPr>
          <p:spPr bwMode="auto">
            <a:xfrm>
              <a:off x="1857" y="3474"/>
              <a:ext cx="118" cy="148"/>
            </a:xfrm>
            <a:custGeom>
              <a:avLst/>
              <a:gdLst/>
              <a:ahLst/>
              <a:cxnLst>
                <a:cxn ang="0">
                  <a:pos x="0" y="0"/>
                </a:cxn>
                <a:cxn ang="0">
                  <a:pos x="0" y="89"/>
                </a:cxn>
                <a:cxn ang="0">
                  <a:pos x="60" y="89"/>
                </a:cxn>
                <a:cxn ang="0">
                  <a:pos x="90" y="61"/>
                </a:cxn>
                <a:cxn ang="0">
                  <a:pos x="119" y="89"/>
                </a:cxn>
                <a:cxn ang="0">
                  <a:pos x="119" y="61"/>
                </a:cxn>
                <a:cxn ang="0">
                  <a:pos x="148" y="61"/>
                </a:cxn>
                <a:cxn ang="0">
                  <a:pos x="148" y="89"/>
                </a:cxn>
                <a:cxn ang="0">
                  <a:pos x="119" y="119"/>
                </a:cxn>
                <a:cxn ang="0">
                  <a:pos x="119" y="207"/>
                </a:cxn>
                <a:cxn ang="0">
                  <a:pos x="90" y="237"/>
                </a:cxn>
                <a:cxn ang="0">
                  <a:pos x="90" y="298"/>
                </a:cxn>
                <a:cxn ang="0">
                  <a:pos x="119" y="325"/>
                </a:cxn>
                <a:cxn ang="0">
                  <a:pos x="90" y="355"/>
                </a:cxn>
                <a:cxn ang="0">
                  <a:pos x="90" y="474"/>
                </a:cxn>
                <a:cxn ang="0">
                  <a:pos x="60" y="504"/>
                </a:cxn>
                <a:cxn ang="0">
                  <a:pos x="60" y="532"/>
                </a:cxn>
                <a:cxn ang="0">
                  <a:pos x="30" y="563"/>
                </a:cxn>
                <a:cxn ang="0">
                  <a:pos x="30" y="593"/>
                </a:cxn>
                <a:cxn ang="0">
                  <a:pos x="60" y="563"/>
                </a:cxn>
                <a:cxn ang="0">
                  <a:pos x="90" y="563"/>
                </a:cxn>
                <a:cxn ang="0">
                  <a:pos x="119" y="532"/>
                </a:cxn>
                <a:cxn ang="0">
                  <a:pos x="178" y="532"/>
                </a:cxn>
                <a:cxn ang="0">
                  <a:pos x="178" y="563"/>
                </a:cxn>
                <a:cxn ang="0">
                  <a:pos x="297" y="563"/>
                </a:cxn>
                <a:cxn ang="0">
                  <a:pos x="328" y="593"/>
                </a:cxn>
                <a:cxn ang="0">
                  <a:pos x="355" y="563"/>
                </a:cxn>
                <a:cxn ang="0">
                  <a:pos x="385" y="563"/>
                </a:cxn>
                <a:cxn ang="0">
                  <a:pos x="446" y="532"/>
                </a:cxn>
                <a:cxn ang="0">
                  <a:pos x="474" y="504"/>
                </a:cxn>
              </a:cxnLst>
              <a:rect l="0" t="0" r="r" b="b"/>
              <a:pathLst>
                <a:path w="474" h="593">
                  <a:moveTo>
                    <a:pt x="0" y="0"/>
                  </a:moveTo>
                  <a:lnTo>
                    <a:pt x="0" y="89"/>
                  </a:lnTo>
                  <a:lnTo>
                    <a:pt x="60" y="89"/>
                  </a:lnTo>
                  <a:lnTo>
                    <a:pt x="90" y="61"/>
                  </a:lnTo>
                  <a:lnTo>
                    <a:pt x="119" y="89"/>
                  </a:lnTo>
                  <a:lnTo>
                    <a:pt x="119" y="61"/>
                  </a:lnTo>
                  <a:lnTo>
                    <a:pt x="148" y="61"/>
                  </a:lnTo>
                  <a:lnTo>
                    <a:pt x="148" y="89"/>
                  </a:lnTo>
                  <a:lnTo>
                    <a:pt x="119" y="119"/>
                  </a:lnTo>
                  <a:lnTo>
                    <a:pt x="119" y="207"/>
                  </a:lnTo>
                  <a:lnTo>
                    <a:pt x="90" y="237"/>
                  </a:lnTo>
                  <a:lnTo>
                    <a:pt x="90" y="298"/>
                  </a:lnTo>
                  <a:lnTo>
                    <a:pt x="119" y="325"/>
                  </a:lnTo>
                  <a:lnTo>
                    <a:pt x="90" y="355"/>
                  </a:lnTo>
                  <a:lnTo>
                    <a:pt x="90" y="474"/>
                  </a:lnTo>
                  <a:lnTo>
                    <a:pt x="60" y="504"/>
                  </a:lnTo>
                  <a:lnTo>
                    <a:pt x="60" y="532"/>
                  </a:lnTo>
                  <a:lnTo>
                    <a:pt x="30" y="563"/>
                  </a:lnTo>
                  <a:lnTo>
                    <a:pt x="30" y="593"/>
                  </a:lnTo>
                  <a:lnTo>
                    <a:pt x="60" y="563"/>
                  </a:lnTo>
                  <a:lnTo>
                    <a:pt x="90" y="563"/>
                  </a:lnTo>
                  <a:lnTo>
                    <a:pt x="119" y="532"/>
                  </a:lnTo>
                  <a:lnTo>
                    <a:pt x="178" y="532"/>
                  </a:lnTo>
                  <a:lnTo>
                    <a:pt x="178" y="563"/>
                  </a:lnTo>
                  <a:lnTo>
                    <a:pt x="297" y="563"/>
                  </a:lnTo>
                  <a:lnTo>
                    <a:pt x="328" y="593"/>
                  </a:lnTo>
                  <a:lnTo>
                    <a:pt x="355" y="563"/>
                  </a:lnTo>
                  <a:lnTo>
                    <a:pt x="385" y="563"/>
                  </a:lnTo>
                  <a:lnTo>
                    <a:pt x="446" y="532"/>
                  </a:lnTo>
                  <a:lnTo>
                    <a:pt x="474" y="504"/>
                  </a:lnTo>
                </a:path>
              </a:pathLst>
            </a:custGeom>
            <a:noFill/>
            <a:ln w="1588">
              <a:solidFill>
                <a:srgbClr val="000000"/>
              </a:solidFill>
              <a:prstDash val="solid"/>
              <a:round/>
              <a:headEnd/>
              <a:tailEnd/>
            </a:ln>
          </p:spPr>
          <p:txBody>
            <a:bodyPr/>
            <a:lstStyle/>
            <a:p>
              <a:endParaRPr lang="en-GB"/>
            </a:p>
          </p:txBody>
        </p:sp>
        <p:sp>
          <p:nvSpPr>
            <p:cNvPr id="24044" name="Freeform 492"/>
            <p:cNvSpPr>
              <a:spLocks/>
            </p:cNvSpPr>
            <p:nvPr/>
          </p:nvSpPr>
          <p:spPr bwMode="auto">
            <a:xfrm>
              <a:off x="1857" y="3452"/>
              <a:ext cx="22" cy="30"/>
            </a:xfrm>
            <a:custGeom>
              <a:avLst/>
              <a:gdLst/>
              <a:ahLst/>
              <a:cxnLst>
                <a:cxn ang="0">
                  <a:pos x="0" y="88"/>
                </a:cxn>
                <a:cxn ang="0">
                  <a:pos x="90" y="0"/>
                </a:cxn>
                <a:cxn ang="0">
                  <a:pos x="90" y="58"/>
                </a:cxn>
                <a:cxn ang="0">
                  <a:pos x="60" y="88"/>
                </a:cxn>
                <a:cxn ang="0">
                  <a:pos x="60" y="118"/>
                </a:cxn>
                <a:cxn ang="0">
                  <a:pos x="30" y="88"/>
                </a:cxn>
                <a:cxn ang="0">
                  <a:pos x="0" y="88"/>
                </a:cxn>
              </a:cxnLst>
              <a:rect l="0" t="0" r="r" b="b"/>
              <a:pathLst>
                <a:path w="90" h="118">
                  <a:moveTo>
                    <a:pt x="0" y="88"/>
                  </a:moveTo>
                  <a:lnTo>
                    <a:pt x="90" y="0"/>
                  </a:lnTo>
                  <a:lnTo>
                    <a:pt x="90" y="58"/>
                  </a:lnTo>
                  <a:lnTo>
                    <a:pt x="60" y="88"/>
                  </a:lnTo>
                  <a:lnTo>
                    <a:pt x="60" y="118"/>
                  </a:lnTo>
                  <a:lnTo>
                    <a:pt x="30" y="88"/>
                  </a:lnTo>
                  <a:lnTo>
                    <a:pt x="0" y="88"/>
                  </a:lnTo>
                </a:path>
              </a:pathLst>
            </a:custGeom>
            <a:noFill/>
            <a:ln w="1588">
              <a:solidFill>
                <a:srgbClr val="000000"/>
              </a:solidFill>
              <a:prstDash val="solid"/>
              <a:round/>
              <a:headEnd/>
              <a:tailEnd/>
            </a:ln>
          </p:spPr>
          <p:txBody>
            <a:bodyPr/>
            <a:lstStyle/>
            <a:p>
              <a:endParaRPr lang="en-GB"/>
            </a:p>
          </p:txBody>
        </p:sp>
        <p:sp>
          <p:nvSpPr>
            <p:cNvPr id="24045" name="Freeform 493"/>
            <p:cNvSpPr>
              <a:spLocks/>
            </p:cNvSpPr>
            <p:nvPr/>
          </p:nvSpPr>
          <p:spPr bwMode="auto">
            <a:xfrm>
              <a:off x="3679" y="2645"/>
              <a:ext cx="326" cy="67"/>
            </a:xfrm>
            <a:custGeom>
              <a:avLst/>
              <a:gdLst/>
              <a:ahLst/>
              <a:cxnLst>
                <a:cxn ang="0">
                  <a:pos x="1304" y="61"/>
                </a:cxn>
                <a:cxn ang="0">
                  <a:pos x="1246" y="61"/>
                </a:cxn>
                <a:cxn ang="0">
                  <a:pos x="1215" y="88"/>
                </a:cxn>
                <a:cxn ang="0">
                  <a:pos x="1185" y="61"/>
                </a:cxn>
                <a:cxn ang="0">
                  <a:pos x="1185" y="31"/>
                </a:cxn>
                <a:cxn ang="0">
                  <a:pos x="1155" y="0"/>
                </a:cxn>
                <a:cxn ang="0">
                  <a:pos x="1097" y="0"/>
                </a:cxn>
                <a:cxn ang="0">
                  <a:pos x="1097" y="31"/>
                </a:cxn>
                <a:cxn ang="0">
                  <a:pos x="1037" y="31"/>
                </a:cxn>
                <a:cxn ang="0">
                  <a:pos x="978" y="0"/>
                </a:cxn>
                <a:cxn ang="0">
                  <a:pos x="890" y="0"/>
                </a:cxn>
                <a:cxn ang="0">
                  <a:pos x="860" y="31"/>
                </a:cxn>
                <a:cxn ang="0">
                  <a:pos x="860" y="61"/>
                </a:cxn>
                <a:cxn ang="0">
                  <a:pos x="830" y="88"/>
                </a:cxn>
                <a:cxn ang="0">
                  <a:pos x="800" y="88"/>
                </a:cxn>
                <a:cxn ang="0">
                  <a:pos x="771" y="119"/>
                </a:cxn>
                <a:cxn ang="0">
                  <a:pos x="741" y="119"/>
                </a:cxn>
                <a:cxn ang="0">
                  <a:pos x="712" y="149"/>
                </a:cxn>
                <a:cxn ang="0">
                  <a:pos x="681" y="119"/>
                </a:cxn>
                <a:cxn ang="0">
                  <a:pos x="623" y="119"/>
                </a:cxn>
                <a:cxn ang="0">
                  <a:pos x="623" y="149"/>
                </a:cxn>
                <a:cxn ang="0">
                  <a:pos x="562" y="179"/>
                </a:cxn>
                <a:cxn ang="0">
                  <a:pos x="444" y="179"/>
                </a:cxn>
                <a:cxn ang="0">
                  <a:pos x="416" y="208"/>
                </a:cxn>
                <a:cxn ang="0">
                  <a:pos x="444" y="238"/>
                </a:cxn>
                <a:cxn ang="0">
                  <a:pos x="416" y="238"/>
                </a:cxn>
                <a:cxn ang="0">
                  <a:pos x="416" y="267"/>
                </a:cxn>
                <a:cxn ang="0">
                  <a:pos x="148" y="267"/>
                </a:cxn>
                <a:cxn ang="0">
                  <a:pos x="118" y="238"/>
                </a:cxn>
                <a:cxn ang="0">
                  <a:pos x="89" y="238"/>
                </a:cxn>
                <a:cxn ang="0">
                  <a:pos x="30" y="179"/>
                </a:cxn>
                <a:cxn ang="0">
                  <a:pos x="0" y="179"/>
                </a:cxn>
              </a:cxnLst>
              <a:rect l="0" t="0" r="r" b="b"/>
              <a:pathLst>
                <a:path w="1304" h="267">
                  <a:moveTo>
                    <a:pt x="1304" y="61"/>
                  </a:moveTo>
                  <a:lnTo>
                    <a:pt x="1246" y="61"/>
                  </a:lnTo>
                  <a:lnTo>
                    <a:pt x="1215" y="88"/>
                  </a:lnTo>
                  <a:lnTo>
                    <a:pt x="1185" y="61"/>
                  </a:lnTo>
                  <a:lnTo>
                    <a:pt x="1185" y="31"/>
                  </a:lnTo>
                  <a:lnTo>
                    <a:pt x="1155" y="0"/>
                  </a:lnTo>
                  <a:lnTo>
                    <a:pt x="1097" y="0"/>
                  </a:lnTo>
                  <a:lnTo>
                    <a:pt x="1097" y="31"/>
                  </a:lnTo>
                  <a:lnTo>
                    <a:pt x="1037" y="31"/>
                  </a:lnTo>
                  <a:lnTo>
                    <a:pt x="978" y="0"/>
                  </a:lnTo>
                  <a:lnTo>
                    <a:pt x="890" y="0"/>
                  </a:lnTo>
                  <a:lnTo>
                    <a:pt x="860" y="31"/>
                  </a:lnTo>
                  <a:lnTo>
                    <a:pt x="860" y="61"/>
                  </a:lnTo>
                  <a:lnTo>
                    <a:pt x="830" y="88"/>
                  </a:lnTo>
                  <a:lnTo>
                    <a:pt x="800" y="88"/>
                  </a:lnTo>
                  <a:lnTo>
                    <a:pt x="771" y="119"/>
                  </a:lnTo>
                  <a:lnTo>
                    <a:pt x="741" y="119"/>
                  </a:lnTo>
                  <a:lnTo>
                    <a:pt x="712" y="149"/>
                  </a:lnTo>
                  <a:lnTo>
                    <a:pt x="681" y="119"/>
                  </a:lnTo>
                  <a:lnTo>
                    <a:pt x="623" y="119"/>
                  </a:lnTo>
                  <a:lnTo>
                    <a:pt x="623" y="149"/>
                  </a:lnTo>
                  <a:lnTo>
                    <a:pt x="562" y="179"/>
                  </a:lnTo>
                  <a:lnTo>
                    <a:pt x="444" y="179"/>
                  </a:lnTo>
                  <a:lnTo>
                    <a:pt x="416" y="208"/>
                  </a:lnTo>
                  <a:lnTo>
                    <a:pt x="444" y="238"/>
                  </a:lnTo>
                  <a:lnTo>
                    <a:pt x="416" y="238"/>
                  </a:lnTo>
                  <a:lnTo>
                    <a:pt x="416" y="267"/>
                  </a:lnTo>
                  <a:lnTo>
                    <a:pt x="148" y="267"/>
                  </a:lnTo>
                  <a:lnTo>
                    <a:pt x="118" y="238"/>
                  </a:lnTo>
                  <a:lnTo>
                    <a:pt x="89" y="238"/>
                  </a:lnTo>
                  <a:lnTo>
                    <a:pt x="30" y="179"/>
                  </a:lnTo>
                  <a:lnTo>
                    <a:pt x="0" y="179"/>
                  </a:lnTo>
                </a:path>
              </a:pathLst>
            </a:custGeom>
            <a:noFill/>
            <a:ln w="1588">
              <a:solidFill>
                <a:srgbClr val="000000"/>
              </a:solidFill>
              <a:prstDash val="solid"/>
              <a:round/>
              <a:headEnd/>
              <a:tailEnd/>
            </a:ln>
          </p:spPr>
          <p:txBody>
            <a:bodyPr/>
            <a:lstStyle/>
            <a:p>
              <a:endParaRPr lang="en-GB"/>
            </a:p>
          </p:txBody>
        </p:sp>
        <p:sp>
          <p:nvSpPr>
            <p:cNvPr id="24046" name="Freeform 494"/>
            <p:cNvSpPr>
              <a:spLocks/>
            </p:cNvSpPr>
            <p:nvPr/>
          </p:nvSpPr>
          <p:spPr bwMode="auto">
            <a:xfrm>
              <a:off x="3665" y="2564"/>
              <a:ext cx="119" cy="74"/>
            </a:xfrm>
            <a:custGeom>
              <a:avLst/>
              <a:gdLst/>
              <a:ahLst/>
              <a:cxnLst>
                <a:cxn ang="0">
                  <a:pos x="0" y="295"/>
                </a:cxn>
                <a:cxn ang="0">
                  <a:pos x="0" y="267"/>
                </a:cxn>
                <a:cxn ang="0">
                  <a:pos x="29" y="267"/>
                </a:cxn>
                <a:cxn ang="0">
                  <a:pos x="29" y="238"/>
                </a:cxn>
                <a:cxn ang="0">
                  <a:pos x="177" y="238"/>
                </a:cxn>
                <a:cxn ang="0">
                  <a:pos x="207" y="207"/>
                </a:cxn>
                <a:cxn ang="0">
                  <a:pos x="237" y="207"/>
                </a:cxn>
                <a:cxn ang="0">
                  <a:pos x="266" y="177"/>
                </a:cxn>
                <a:cxn ang="0">
                  <a:pos x="296" y="177"/>
                </a:cxn>
                <a:cxn ang="0">
                  <a:pos x="296" y="118"/>
                </a:cxn>
                <a:cxn ang="0">
                  <a:pos x="326" y="88"/>
                </a:cxn>
                <a:cxn ang="0">
                  <a:pos x="357" y="88"/>
                </a:cxn>
                <a:cxn ang="0">
                  <a:pos x="357" y="59"/>
                </a:cxn>
                <a:cxn ang="0">
                  <a:pos x="384" y="59"/>
                </a:cxn>
                <a:cxn ang="0">
                  <a:pos x="445" y="0"/>
                </a:cxn>
                <a:cxn ang="0">
                  <a:pos x="475" y="31"/>
                </a:cxn>
                <a:cxn ang="0">
                  <a:pos x="475" y="0"/>
                </a:cxn>
              </a:cxnLst>
              <a:rect l="0" t="0" r="r" b="b"/>
              <a:pathLst>
                <a:path w="475" h="295">
                  <a:moveTo>
                    <a:pt x="0" y="295"/>
                  </a:moveTo>
                  <a:lnTo>
                    <a:pt x="0" y="267"/>
                  </a:lnTo>
                  <a:lnTo>
                    <a:pt x="29" y="267"/>
                  </a:lnTo>
                  <a:lnTo>
                    <a:pt x="29" y="238"/>
                  </a:lnTo>
                  <a:lnTo>
                    <a:pt x="177" y="238"/>
                  </a:lnTo>
                  <a:lnTo>
                    <a:pt x="207" y="207"/>
                  </a:lnTo>
                  <a:lnTo>
                    <a:pt x="237" y="207"/>
                  </a:lnTo>
                  <a:lnTo>
                    <a:pt x="266" y="177"/>
                  </a:lnTo>
                  <a:lnTo>
                    <a:pt x="296" y="177"/>
                  </a:lnTo>
                  <a:lnTo>
                    <a:pt x="296" y="118"/>
                  </a:lnTo>
                  <a:lnTo>
                    <a:pt x="326" y="88"/>
                  </a:lnTo>
                  <a:lnTo>
                    <a:pt x="357" y="88"/>
                  </a:lnTo>
                  <a:lnTo>
                    <a:pt x="357" y="59"/>
                  </a:lnTo>
                  <a:lnTo>
                    <a:pt x="384" y="59"/>
                  </a:lnTo>
                  <a:lnTo>
                    <a:pt x="445" y="0"/>
                  </a:lnTo>
                  <a:lnTo>
                    <a:pt x="475" y="31"/>
                  </a:lnTo>
                  <a:lnTo>
                    <a:pt x="475" y="0"/>
                  </a:lnTo>
                </a:path>
              </a:pathLst>
            </a:custGeom>
            <a:noFill/>
            <a:ln w="1588">
              <a:solidFill>
                <a:srgbClr val="000000"/>
              </a:solidFill>
              <a:prstDash val="solid"/>
              <a:round/>
              <a:headEnd/>
              <a:tailEnd/>
            </a:ln>
          </p:spPr>
          <p:txBody>
            <a:bodyPr/>
            <a:lstStyle/>
            <a:p>
              <a:endParaRPr lang="en-GB"/>
            </a:p>
          </p:txBody>
        </p:sp>
        <p:sp>
          <p:nvSpPr>
            <p:cNvPr id="24047" name="Freeform 495"/>
            <p:cNvSpPr>
              <a:spLocks/>
            </p:cNvSpPr>
            <p:nvPr/>
          </p:nvSpPr>
          <p:spPr bwMode="auto">
            <a:xfrm>
              <a:off x="3457" y="2608"/>
              <a:ext cx="208" cy="37"/>
            </a:xfrm>
            <a:custGeom>
              <a:avLst/>
              <a:gdLst/>
              <a:ahLst/>
              <a:cxnLst>
                <a:cxn ang="0">
                  <a:pos x="830" y="118"/>
                </a:cxn>
                <a:cxn ang="0">
                  <a:pos x="800" y="90"/>
                </a:cxn>
                <a:cxn ang="0">
                  <a:pos x="741" y="90"/>
                </a:cxn>
                <a:cxn ang="0">
                  <a:pos x="712" y="61"/>
                </a:cxn>
                <a:cxn ang="0">
                  <a:pos x="682" y="61"/>
                </a:cxn>
                <a:cxn ang="0">
                  <a:pos x="652" y="90"/>
                </a:cxn>
                <a:cxn ang="0">
                  <a:pos x="593" y="90"/>
                </a:cxn>
                <a:cxn ang="0">
                  <a:pos x="564" y="61"/>
                </a:cxn>
                <a:cxn ang="0">
                  <a:pos x="534" y="61"/>
                </a:cxn>
                <a:cxn ang="0">
                  <a:pos x="534" y="30"/>
                </a:cxn>
                <a:cxn ang="0">
                  <a:pos x="503" y="61"/>
                </a:cxn>
                <a:cxn ang="0">
                  <a:pos x="475" y="30"/>
                </a:cxn>
                <a:cxn ang="0">
                  <a:pos x="445" y="30"/>
                </a:cxn>
                <a:cxn ang="0">
                  <a:pos x="414" y="0"/>
                </a:cxn>
                <a:cxn ang="0">
                  <a:pos x="384" y="0"/>
                </a:cxn>
                <a:cxn ang="0">
                  <a:pos x="357" y="30"/>
                </a:cxn>
                <a:cxn ang="0">
                  <a:pos x="327" y="0"/>
                </a:cxn>
                <a:cxn ang="0">
                  <a:pos x="296" y="0"/>
                </a:cxn>
                <a:cxn ang="0">
                  <a:pos x="296" y="90"/>
                </a:cxn>
                <a:cxn ang="0">
                  <a:pos x="266" y="90"/>
                </a:cxn>
                <a:cxn ang="0">
                  <a:pos x="238" y="118"/>
                </a:cxn>
                <a:cxn ang="0">
                  <a:pos x="238" y="148"/>
                </a:cxn>
                <a:cxn ang="0">
                  <a:pos x="207" y="118"/>
                </a:cxn>
                <a:cxn ang="0">
                  <a:pos x="177" y="118"/>
                </a:cxn>
                <a:cxn ang="0">
                  <a:pos x="147" y="148"/>
                </a:cxn>
                <a:cxn ang="0">
                  <a:pos x="89" y="148"/>
                </a:cxn>
                <a:cxn ang="0">
                  <a:pos x="29" y="90"/>
                </a:cxn>
                <a:cxn ang="0">
                  <a:pos x="0" y="90"/>
                </a:cxn>
              </a:cxnLst>
              <a:rect l="0" t="0" r="r" b="b"/>
              <a:pathLst>
                <a:path w="830" h="148">
                  <a:moveTo>
                    <a:pt x="830" y="118"/>
                  </a:moveTo>
                  <a:lnTo>
                    <a:pt x="800" y="90"/>
                  </a:lnTo>
                  <a:lnTo>
                    <a:pt x="741" y="90"/>
                  </a:lnTo>
                  <a:lnTo>
                    <a:pt x="712" y="61"/>
                  </a:lnTo>
                  <a:lnTo>
                    <a:pt x="682" y="61"/>
                  </a:lnTo>
                  <a:lnTo>
                    <a:pt x="652" y="90"/>
                  </a:lnTo>
                  <a:lnTo>
                    <a:pt x="593" y="90"/>
                  </a:lnTo>
                  <a:lnTo>
                    <a:pt x="564" y="61"/>
                  </a:lnTo>
                  <a:lnTo>
                    <a:pt x="534" y="61"/>
                  </a:lnTo>
                  <a:lnTo>
                    <a:pt x="534" y="30"/>
                  </a:lnTo>
                  <a:lnTo>
                    <a:pt x="503" y="61"/>
                  </a:lnTo>
                  <a:lnTo>
                    <a:pt x="475" y="30"/>
                  </a:lnTo>
                  <a:lnTo>
                    <a:pt x="445" y="30"/>
                  </a:lnTo>
                  <a:lnTo>
                    <a:pt x="414" y="0"/>
                  </a:lnTo>
                  <a:lnTo>
                    <a:pt x="384" y="0"/>
                  </a:lnTo>
                  <a:lnTo>
                    <a:pt x="357" y="30"/>
                  </a:lnTo>
                  <a:lnTo>
                    <a:pt x="327" y="0"/>
                  </a:lnTo>
                  <a:lnTo>
                    <a:pt x="296" y="0"/>
                  </a:lnTo>
                  <a:lnTo>
                    <a:pt x="296" y="90"/>
                  </a:lnTo>
                  <a:lnTo>
                    <a:pt x="266" y="90"/>
                  </a:lnTo>
                  <a:lnTo>
                    <a:pt x="238" y="118"/>
                  </a:lnTo>
                  <a:lnTo>
                    <a:pt x="238" y="148"/>
                  </a:lnTo>
                  <a:lnTo>
                    <a:pt x="207" y="118"/>
                  </a:lnTo>
                  <a:lnTo>
                    <a:pt x="177" y="118"/>
                  </a:lnTo>
                  <a:lnTo>
                    <a:pt x="147" y="148"/>
                  </a:lnTo>
                  <a:lnTo>
                    <a:pt x="89" y="148"/>
                  </a:lnTo>
                  <a:lnTo>
                    <a:pt x="29" y="90"/>
                  </a:lnTo>
                  <a:lnTo>
                    <a:pt x="0" y="90"/>
                  </a:lnTo>
                </a:path>
              </a:pathLst>
            </a:custGeom>
            <a:noFill/>
            <a:ln w="1588">
              <a:solidFill>
                <a:srgbClr val="000000"/>
              </a:solidFill>
              <a:prstDash val="solid"/>
              <a:round/>
              <a:headEnd/>
              <a:tailEnd/>
            </a:ln>
          </p:spPr>
          <p:txBody>
            <a:bodyPr/>
            <a:lstStyle/>
            <a:p>
              <a:endParaRPr lang="en-GB"/>
            </a:p>
          </p:txBody>
        </p:sp>
        <p:sp>
          <p:nvSpPr>
            <p:cNvPr id="24048" name="Freeform 496"/>
            <p:cNvSpPr>
              <a:spLocks/>
            </p:cNvSpPr>
            <p:nvPr/>
          </p:nvSpPr>
          <p:spPr bwMode="auto">
            <a:xfrm>
              <a:off x="3657" y="2638"/>
              <a:ext cx="22" cy="52"/>
            </a:xfrm>
            <a:custGeom>
              <a:avLst/>
              <a:gdLst/>
              <a:ahLst/>
              <a:cxnLst>
                <a:cxn ang="0">
                  <a:pos x="89" y="209"/>
                </a:cxn>
                <a:cxn ang="0">
                  <a:pos x="30" y="149"/>
                </a:cxn>
                <a:cxn ang="0">
                  <a:pos x="30" y="118"/>
                </a:cxn>
                <a:cxn ang="0">
                  <a:pos x="0" y="91"/>
                </a:cxn>
                <a:cxn ang="0">
                  <a:pos x="0" y="61"/>
                </a:cxn>
                <a:cxn ang="0">
                  <a:pos x="30" y="30"/>
                </a:cxn>
                <a:cxn ang="0">
                  <a:pos x="30" y="0"/>
                </a:cxn>
              </a:cxnLst>
              <a:rect l="0" t="0" r="r" b="b"/>
              <a:pathLst>
                <a:path w="89" h="209">
                  <a:moveTo>
                    <a:pt x="89" y="209"/>
                  </a:moveTo>
                  <a:lnTo>
                    <a:pt x="30" y="149"/>
                  </a:lnTo>
                  <a:lnTo>
                    <a:pt x="30" y="118"/>
                  </a:lnTo>
                  <a:lnTo>
                    <a:pt x="0" y="91"/>
                  </a:lnTo>
                  <a:lnTo>
                    <a:pt x="0" y="61"/>
                  </a:lnTo>
                  <a:lnTo>
                    <a:pt x="30" y="30"/>
                  </a:lnTo>
                  <a:lnTo>
                    <a:pt x="30" y="0"/>
                  </a:lnTo>
                </a:path>
              </a:pathLst>
            </a:custGeom>
            <a:noFill/>
            <a:ln w="1588">
              <a:solidFill>
                <a:srgbClr val="000000"/>
              </a:solidFill>
              <a:prstDash val="solid"/>
              <a:round/>
              <a:headEnd/>
              <a:tailEnd/>
            </a:ln>
          </p:spPr>
          <p:txBody>
            <a:bodyPr/>
            <a:lstStyle/>
            <a:p>
              <a:endParaRPr lang="en-GB"/>
            </a:p>
          </p:txBody>
        </p:sp>
        <p:sp>
          <p:nvSpPr>
            <p:cNvPr id="24049" name="Freeform 497"/>
            <p:cNvSpPr>
              <a:spLocks/>
            </p:cNvSpPr>
            <p:nvPr/>
          </p:nvSpPr>
          <p:spPr bwMode="auto">
            <a:xfrm>
              <a:off x="3613" y="2690"/>
              <a:ext cx="66" cy="96"/>
            </a:xfrm>
            <a:custGeom>
              <a:avLst/>
              <a:gdLst/>
              <a:ahLst/>
              <a:cxnLst>
                <a:cxn ang="0">
                  <a:pos x="0" y="384"/>
                </a:cxn>
                <a:cxn ang="0">
                  <a:pos x="31" y="355"/>
                </a:cxn>
                <a:cxn ang="0">
                  <a:pos x="91" y="355"/>
                </a:cxn>
                <a:cxn ang="0">
                  <a:pos x="91" y="237"/>
                </a:cxn>
                <a:cxn ang="0">
                  <a:pos x="150" y="177"/>
                </a:cxn>
                <a:cxn ang="0">
                  <a:pos x="150" y="147"/>
                </a:cxn>
                <a:cxn ang="0">
                  <a:pos x="120" y="118"/>
                </a:cxn>
                <a:cxn ang="0">
                  <a:pos x="120" y="88"/>
                </a:cxn>
                <a:cxn ang="0">
                  <a:pos x="150" y="88"/>
                </a:cxn>
                <a:cxn ang="0">
                  <a:pos x="179" y="118"/>
                </a:cxn>
                <a:cxn ang="0">
                  <a:pos x="238" y="118"/>
                </a:cxn>
                <a:cxn ang="0">
                  <a:pos x="238" y="59"/>
                </a:cxn>
                <a:cxn ang="0">
                  <a:pos x="268" y="29"/>
                </a:cxn>
                <a:cxn ang="0">
                  <a:pos x="238" y="29"/>
                </a:cxn>
                <a:cxn ang="0">
                  <a:pos x="268" y="0"/>
                </a:cxn>
              </a:cxnLst>
              <a:rect l="0" t="0" r="r" b="b"/>
              <a:pathLst>
                <a:path w="268" h="384">
                  <a:moveTo>
                    <a:pt x="0" y="384"/>
                  </a:moveTo>
                  <a:lnTo>
                    <a:pt x="31" y="355"/>
                  </a:lnTo>
                  <a:lnTo>
                    <a:pt x="91" y="355"/>
                  </a:lnTo>
                  <a:lnTo>
                    <a:pt x="91" y="237"/>
                  </a:lnTo>
                  <a:lnTo>
                    <a:pt x="150" y="177"/>
                  </a:lnTo>
                  <a:lnTo>
                    <a:pt x="150" y="147"/>
                  </a:lnTo>
                  <a:lnTo>
                    <a:pt x="120" y="118"/>
                  </a:lnTo>
                  <a:lnTo>
                    <a:pt x="120" y="88"/>
                  </a:lnTo>
                  <a:lnTo>
                    <a:pt x="150" y="88"/>
                  </a:lnTo>
                  <a:lnTo>
                    <a:pt x="179" y="118"/>
                  </a:lnTo>
                  <a:lnTo>
                    <a:pt x="238" y="118"/>
                  </a:lnTo>
                  <a:lnTo>
                    <a:pt x="238" y="59"/>
                  </a:lnTo>
                  <a:lnTo>
                    <a:pt x="268" y="29"/>
                  </a:lnTo>
                  <a:lnTo>
                    <a:pt x="238" y="29"/>
                  </a:lnTo>
                  <a:lnTo>
                    <a:pt x="268" y="0"/>
                  </a:lnTo>
                </a:path>
              </a:pathLst>
            </a:custGeom>
            <a:noFill/>
            <a:ln w="1588">
              <a:solidFill>
                <a:srgbClr val="000000"/>
              </a:solidFill>
              <a:prstDash val="solid"/>
              <a:round/>
              <a:headEnd/>
              <a:tailEnd/>
            </a:ln>
          </p:spPr>
          <p:txBody>
            <a:bodyPr/>
            <a:lstStyle/>
            <a:p>
              <a:endParaRPr lang="en-GB"/>
            </a:p>
          </p:txBody>
        </p:sp>
        <p:sp>
          <p:nvSpPr>
            <p:cNvPr id="24050" name="Freeform 498"/>
            <p:cNvSpPr>
              <a:spLocks/>
            </p:cNvSpPr>
            <p:nvPr/>
          </p:nvSpPr>
          <p:spPr bwMode="auto">
            <a:xfrm>
              <a:off x="3613" y="2786"/>
              <a:ext cx="37" cy="37"/>
            </a:xfrm>
            <a:custGeom>
              <a:avLst/>
              <a:gdLst/>
              <a:ahLst/>
              <a:cxnLst>
                <a:cxn ang="0">
                  <a:pos x="150" y="148"/>
                </a:cxn>
                <a:cxn ang="0">
                  <a:pos x="120" y="90"/>
                </a:cxn>
                <a:cxn ang="0">
                  <a:pos x="91" y="90"/>
                </a:cxn>
                <a:cxn ang="0">
                  <a:pos x="61" y="59"/>
                </a:cxn>
                <a:cxn ang="0">
                  <a:pos x="61" y="29"/>
                </a:cxn>
                <a:cxn ang="0">
                  <a:pos x="31" y="0"/>
                </a:cxn>
                <a:cxn ang="0">
                  <a:pos x="0" y="0"/>
                </a:cxn>
              </a:cxnLst>
              <a:rect l="0" t="0" r="r" b="b"/>
              <a:pathLst>
                <a:path w="150" h="148">
                  <a:moveTo>
                    <a:pt x="150" y="148"/>
                  </a:moveTo>
                  <a:lnTo>
                    <a:pt x="120" y="90"/>
                  </a:lnTo>
                  <a:lnTo>
                    <a:pt x="91" y="90"/>
                  </a:lnTo>
                  <a:lnTo>
                    <a:pt x="61" y="59"/>
                  </a:lnTo>
                  <a:lnTo>
                    <a:pt x="61" y="29"/>
                  </a:lnTo>
                  <a:lnTo>
                    <a:pt x="31" y="0"/>
                  </a:lnTo>
                  <a:lnTo>
                    <a:pt x="0" y="0"/>
                  </a:lnTo>
                </a:path>
              </a:pathLst>
            </a:custGeom>
            <a:noFill/>
            <a:ln w="1588">
              <a:solidFill>
                <a:srgbClr val="000000"/>
              </a:solidFill>
              <a:prstDash val="solid"/>
              <a:round/>
              <a:headEnd/>
              <a:tailEnd/>
            </a:ln>
          </p:spPr>
          <p:txBody>
            <a:bodyPr/>
            <a:lstStyle/>
            <a:p>
              <a:endParaRPr lang="en-GB"/>
            </a:p>
          </p:txBody>
        </p:sp>
        <p:sp>
          <p:nvSpPr>
            <p:cNvPr id="24051" name="Freeform 499"/>
            <p:cNvSpPr>
              <a:spLocks/>
            </p:cNvSpPr>
            <p:nvPr/>
          </p:nvSpPr>
          <p:spPr bwMode="auto">
            <a:xfrm>
              <a:off x="3650" y="2823"/>
              <a:ext cx="148" cy="59"/>
            </a:xfrm>
            <a:custGeom>
              <a:avLst/>
              <a:gdLst/>
              <a:ahLst/>
              <a:cxnLst>
                <a:cxn ang="0">
                  <a:pos x="592" y="179"/>
                </a:cxn>
                <a:cxn ang="0">
                  <a:pos x="562" y="179"/>
                </a:cxn>
                <a:cxn ang="0">
                  <a:pos x="504" y="237"/>
                </a:cxn>
                <a:cxn ang="0">
                  <a:pos x="443" y="237"/>
                </a:cxn>
                <a:cxn ang="0">
                  <a:pos x="443" y="207"/>
                </a:cxn>
                <a:cxn ang="0">
                  <a:pos x="266" y="207"/>
                </a:cxn>
                <a:cxn ang="0">
                  <a:pos x="266" y="179"/>
                </a:cxn>
                <a:cxn ang="0">
                  <a:pos x="236" y="179"/>
                </a:cxn>
                <a:cxn ang="0">
                  <a:pos x="207" y="149"/>
                </a:cxn>
                <a:cxn ang="0">
                  <a:pos x="207" y="179"/>
                </a:cxn>
                <a:cxn ang="0">
                  <a:pos x="178" y="149"/>
                </a:cxn>
                <a:cxn ang="0">
                  <a:pos x="178" y="118"/>
                </a:cxn>
                <a:cxn ang="0">
                  <a:pos x="148" y="118"/>
                </a:cxn>
                <a:cxn ang="0">
                  <a:pos x="118" y="88"/>
                </a:cxn>
                <a:cxn ang="0">
                  <a:pos x="118" y="61"/>
                </a:cxn>
                <a:cxn ang="0">
                  <a:pos x="88" y="61"/>
                </a:cxn>
                <a:cxn ang="0">
                  <a:pos x="59" y="30"/>
                </a:cxn>
                <a:cxn ang="0">
                  <a:pos x="29" y="30"/>
                </a:cxn>
                <a:cxn ang="0">
                  <a:pos x="29" y="0"/>
                </a:cxn>
                <a:cxn ang="0">
                  <a:pos x="0" y="0"/>
                </a:cxn>
              </a:cxnLst>
              <a:rect l="0" t="0" r="r" b="b"/>
              <a:pathLst>
                <a:path w="592" h="237">
                  <a:moveTo>
                    <a:pt x="592" y="179"/>
                  </a:moveTo>
                  <a:lnTo>
                    <a:pt x="562" y="179"/>
                  </a:lnTo>
                  <a:lnTo>
                    <a:pt x="504" y="237"/>
                  </a:lnTo>
                  <a:lnTo>
                    <a:pt x="443" y="237"/>
                  </a:lnTo>
                  <a:lnTo>
                    <a:pt x="443" y="207"/>
                  </a:lnTo>
                  <a:lnTo>
                    <a:pt x="266" y="207"/>
                  </a:lnTo>
                  <a:lnTo>
                    <a:pt x="266" y="179"/>
                  </a:lnTo>
                  <a:lnTo>
                    <a:pt x="236" y="179"/>
                  </a:lnTo>
                  <a:lnTo>
                    <a:pt x="207" y="149"/>
                  </a:lnTo>
                  <a:lnTo>
                    <a:pt x="207" y="179"/>
                  </a:lnTo>
                  <a:lnTo>
                    <a:pt x="178" y="149"/>
                  </a:lnTo>
                  <a:lnTo>
                    <a:pt x="178" y="118"/>
                  </a:lnTo>
                  <a:lnTo>
                    <a:pt x="148" y="118"/>
                  </a:lnTo>
                  <a:lnTo>
                    <a:pt x="118" y="88"/>
                  </a:lnTo>
                  <a:lnTo>
                    <a:pt x="118" y="61"/>
                  </a:lnTo>
                  <a:lnTo>
                    <a:pt x="88" y="61"/>
                  </a:lnTo>
                  <a:lnTo>
                    <a:pt x="59" y="30"/>
                  </a:lnTo>
                  <a:lnTo>
                    <a:pt x="29" y="30"/>
                  </a:lnTo>
                  <a:lnTo>
                    <a:pt x="29" y="0"/>
                  </a:lnTo>
                  <a:lnTo>
                    <a:pt x="0" y="0"/>
                  </a:lnTo>
                </a:path>
              </a:pathLst>
            </a:custGeom>
            <a:noFill/>
            <a:ln w="1588">
              <a:solidFill>
                <a:srgbClr val="000000"/>
              </a:solidFill>
              <a:prstDash val="solid"/>
              <a:round/>
              <a:headEnd/>
              <a:tailEnd/>
            </a:ln>
          </p:spPr>
          <p:txBody>
            <a:bodyPr/>
            <a:lstStyle/>
            <a:p>
              <a:endParaRPr lang="en-GB"/>
            </a:p>
          </p:txBody>
        </p:sp>
        <p:sp>
          <p:nvSpPr>
            <p:cNvPr id="24052" name="Rectangle 500"/>
            <p:cNvSpPr>
              <a:spLocks noChangeArrowheads="1"/>
            </p:cNvSpPr>
            <p:nvPr/>
          </p:nvSpPr>
          <p:spPr bwMode="auto">
            <a:xfrm>
              <a:off x="3620" y="2823"/>
              <a:ext cx="8" cy="7"/>
            </a:xfrm>
            <a:prstGeom prst="rect">
              <a:avLst/>
            </a:prstGeom>
            <a:noFill/>
            <a:ln w="1588">
              <a:solidFill>
                <a:srgbClr val="000000"/>
              </a:solidFill>
              <a:miter lim="800000"/>
              <a:headEnd/>
              <a:tailEnd/>
            </a:ln>
          </p:spPr>
          <p:txBody>
            <a:bodyPr/>
            <a:lstStyle/>
            <a:p>
              <a:endParaRPr lang="en-GB"/>
            </a:p>
          </p:txBody>
        </p:sp>
        <p:sp>
          <p:nvSpPr>
            <p:cNvPr id="24053" name="Freeform 501"/>
            <p:cNvSpPr>
              <a:spLocks/>
            </p:cNvSpPr>
            <p:nvPr/>
          </p:nvSpPr>
          <p:spPr bwMode="auto">
            <a:xfrm>
              <a:off x="3620" y="2815"/>
              <a:ext cx="30" cy="8"/>
            </a:xfrm>
            <a:custGeom>
              <a:avLst/>
              <a:gdLst/>
              <a:ahLst/>
              <a:cxnLst>
                <a:cxn ang="0">
                  <a:pos x="119" y="30"/>
                </a:cxn>
                <a:cxn ang="0">
                  <a:pos x="89" y="0"/>
                </a:cxn>
                <a:cxn ang="0">
                  <a:pos x="30" y="0"/>
                </a:cxn>
                <a:cxn ang="0">
                  <a:pos x="0" y="30"/>
                </a:cxn>
              </a:cxnLst>
              <a:rect l="0" t="0" r="r" b="b"/>
              <a:pathLst>
                <a:path w="119" h="30">
                  <a:moveTo>
                    <a:pt x="119" y="30"/>
                  </a:moveTo>
                  <a:lnTo>
                    <a:pt x="89" y="0"/>
                  </a:lnTo>
                  <a:lnTo>
                    <a:pt x="30" y="0"/>
                  </a:lnTo>
                  <a:lnTo>
                    <a:pt x="0" y="30"/>
                  </a:lnTo>
                </a:path>
              </a:pathLst>
            </a:custGeom>
            <a:noFill/>
            <a:ln w="1588">
              <a:solidFill>
                <a:srgbClr val="000000"/>
              </a:solidFill>
              <a:prstDash val="solid"/>
              <a:round/>
              <a:headEnd/>
              <a:tailEnd/>
            </a:ln>
          </p:spPr>
          <p:txBody>
            <a:bodyPr/>
            <a:lstStyle/>
            <a:p>
              <a:endParaRPr lang="en-GB"/>
            </a:p>
          </p:txBody>
        </p:sp>
        <p:sp>
          <p:nvSpPr>
            <p:cNvPr id="24054" name="Freeform 502"/>
            <p:cNvSpPr>
              <a:spLocks/>
            </p:cNvSpPr>
            <p:nvPr/>
          </p:nvSpPr>
          <p:spPr bwMode="auto">
            <a:xfrm>
              <a:off x="3591" y="2919"/>
              <a:ext cx="222" cy="200"/>
            </a:xfrm>
            <a:custGeom>
              <a:avLst/>
              <a:gdLst/>
              <a:ahLst/>
              <a:cxnLst>
                <a:cxn ang="0">
                  <a:pos x="533" y="799"/>
                </a:cxn>
                <a:cxn ang="0">
                  <a:pos x="562" y="768"/>
                </a:cxn>
                <a:cxn ang="0">
                  <a:pos x="562" y="740"/>
                </a:cxn>
                <a:cxn ang="0">
                  <a:pos x="533" y="740"/>
                </a:cxn>
                <a:cxn ang="0">
                  <a:pos x="503" y="710"/>
                </a:cxn>
                <a:cxn ang="0">
                  <a:pos x="473" y="710"/>
                </a:cxn>
                <a:cxn ang="0">
                  <a:pos x="444" y="679"/>
                </a:cxn>
                <a:cxn ang="0">
                  <a:pos x="444" y="622"/>
                </a:cxn>
                <a:cxn ang="0">
                  <a:pos x="415" y="592"/>
                </a:cxn>
                <a:cxn ang="0">
                  <a:pos x="385" y="592"/>
                </a:cxn>
                <a:cxn ang="0">
                  <a:pos x="355" y="531"/>
                </a:cxn>
                <a:cxn ang="0">
                  <a:pos x="296" y="531"/>
                </a:cxn>
                <a:cxn ang="0">
                  <a:pos x="296" y="504"/>
                </a:cxn>
                <a:cxn ang="0">
                  <a:pos x="266" y="473"/>
                </a:cxn>
                <a:cxn ang="0">
                  <a:pos x="266" y="443"/>
                </a:cxn>
                <a:cxn ang="0">
                  <a:pos x="237" y="443"/>
                </a:cxn>
                <a:cxn ang="0">
                  <a:pos x="207" y="413"/>
                </a:cxn>
                <a:cxn ang="0">
                  <a:pos x="178" y="413"/>
                </a:cxn>
                <a:cxn ang="0">
                  <a:pos x="178" y="384"/>
                </a:cxn>
                <a:cxn ang="0">
                  <a:pos x="148" y="354"/>
                </a:cxn>
                <a:cxn ang="0">
                  <a:pos x="148" y="325"/>
                </a:cxn>
                <a:cxn ang="0">
                  <a:pos x="118" y="295"/>
                </a:cxn>
                <a:cxn ang="0">
                  <a:pos x="118" y="266"/>
                </a:cxn>
                <a:cxn ang="0">
                  <a:pos x="87" y="266"/>
                </a:cxn>
                <a:cxn ang="0">
                  <a:pos x="87" y="206"/>
                </a:cxn>
                <a:cxn ang="0">
                  <a:pos x="59" y="206"/>
                </a:cxn>
                <a:cxn ang="0">
                  <a:pos x="30" y="176"/>
                </a:cxn>
                <a:cxn ang="0">
                  <a:pos x="0" y="176"/>
                </a:cxn>
                <a:cxn ang="0">
                  <a:pos x="30" y="148"/>
                </a:cxn>
                <a:cxn ang="0">
                  <a:pos x="30" y="88"/>
                </a:cxn>
                <a:cxn ang="0">
                  <a:pos x="0" y="58"/>
                </a:cxn>
                <a:cxn ang="0">
                  <a:pos x="30" y="29"/>
                </a:cxn>
                <a:cxn ang="0">
                  <a:pos x="87" y="29"/>
                </a:cxn>
                <a:cxn ang="0">
                  <a:pos x="87" y="58"/>
                </a:cxn>
                <a:cxn ang="0">
                  <a:pos x="118" y="88"/>
                </a:cxn>
                <a:cxn ang="0">
                  <a:pos x="148" y="88"/>
                </a:cxn>
                <a:cxn ang="0">
                  <a:pos x="178" y="58"/>
                </a:cxn>
                <a:cxn ang="0">
                  <a:pos x="207" y="58"/>
                </a:cxn>
                <a:cxn ang="0">
                  <a:pos x="207" y="29"/>
                </a:cxn>
                <a:cxn ang="0">
                  <a:pos x="296" y="29"/>
                </a:cxn>
                <a:cxn ang="0">
                  <a:pos x="325" y="0"/>
                </a:cxn>
                <a:cxn ang="0">
                  <a:pos x="355" y="29"/>
                </a:cxn>
                <a:cxn ang="0">
                  <a:pos x="385" y="29"/>
                </a:cxn>
                <a:cxn ang="0">
                  <a:pos x="415" y="58"/>
                </a:cxn>
                <a:cxn ang="0">
                  <a:pos x="771" y="58"/>
                </a:cxn>
                <a:cxn ang="0">
                  <a:pos x="799" y="88"/>
                </a:cxn>
                <a:cxn ang="0">
                  <a:pos x="829" y="88"/>
                </a:cxn>
                <a:cxn ang="0">
                  <a:pos x="829" y="118"/>
                </a:cxn>
                <a:cxn ang="0">
                  <a:pos x="860" y="148"/>
                </a:cxn>
                <a:cxn ang="0">
                  <a:pos x="889" y="148"/>
                </a:cxn>
              </a:cxnLst>
              <a:rect l="0" t="0" r="r" b="b"/>
              <a:pathLst>
                <a:path w="889" h="799">
                  <a:moveTo>
                    <a:pt x="533" y="799"/>
                  </a:moveTo>
                  <a:lnTo>
                    <a:pt x="562" y="768"/>
                  </a:lnTo>
                  <a:lnTo>
                    <a:pt x="562" y="740"/>
                  </a:lnTo>
                  <a:lnTo>
                    <a:pt x="533" y="740"/>
                  </a:lnTo>
                  <a:lnTo>
                    <a:pt x="503" y="710"/>
                  </a:lnTo>
                  <a:lnTo>
                    <a:pt x="473" y="710"/>
                  </a:lnTo>
                  <a:lnTo>
                    <a:pt x="444" y="679"/>
                  </a:lnTo>
                  <a:lnTo>
                    <a:pt x="444" y="622"/>
                  </a:lnTo>
                  <a:lnTo>
                    <a:pt x="415" y="592"/>
                  </a:lnTo>
                  <a:lnTo>
                    <a:pt x="385" y="592"/>
                  </a:lnTo>
                  <a:lnTo>
                    <a:pt x="355" y="531"/>
                  </a:lnTo>
                  <a:lnTo>
                    <a:pt x="296" y="531"/>
                  </a:lnTo>
                  <a:lnTo>
                    <a:pt x="296" y="504"/>
                  </a:lnTo>
                  <a:lnTo>
                    <a:pt x="266" y="473"/>
                  </a:lnTo>
                  <a:lnTo>
                    <a:pt x="266" y="443"/>
                  </a:lnTo>
                  <a:lnTo>
                    <a:pt x="237" y="443"/>
                  </a:lnTo>
                  <a:lnTo>
                    <a:pt x="207" y="413"/>
                  </a:lnTo>
                  <a:lnTo>
                    <a:pt x="178" y="413"/>
                  </a:lnTo>
                  <a:lnTo>
                    <a:pt x="178" y="384"/>
                  </a:lnTo>
                  <a:lnTo>
                    <a:pt x="148" y="354"/>
                  </a:lnTo>
                  <a:lnTo>
                    <a:pt x="148" y="325"/>
                  </a:lnTo>
                  <a:lnTo>
                    <a:pt x="118" y="295"/>
                  </a:lnTo>
                  <a:lnTo>
                    <a:pt x="118" y="266"/>
                  </a:lnTo>
                  <a:lnTo>
                    <a:pt x="87" y="266"/>
                  </a:lnTo>
                  <a:lnTo>
                    <a:pt x="87" y="206"/>
                  </a:lnTo>
                  <a:lnTo>
                    <a:pt x="59" y="206"/>
                  </a:lnTo>
                  <a:lnTo>
                    <a:pt x="30" y="176"/>
                  </a:lnTo>
                  <a:lnTo>
                    <a:pt x="0" y="176"/>
                  </a:lnTo>
                  <a:lnTo>
                    <a:pt x="30" y="148"/>
                  </a:lnTo>
                  <a:lnTo>
                    <a:pt x="30" y="88"/>
                  </a:lnTo>
                  <a:lnTo>
                    <a:pt x="0" y="58"/>
                  </a:lnTo>
                  <a:lnTo>
                    <a:pt x="30" y="29"/>
                  </a:lnTo>
                  <a:lnTo>
                    <a:pt x="87" y="29"/>
                  </a:lnTo>
                  <a:lnTo>
                    <a:pt x="87" y="58"/>
                  </a:lnTo>
                  <a:lnTo>
                    <a:pt x="118" y="88"/>
                  </a:lnTo>
                  <a:lnTo>
                    <a:pt x="148" y="88"/>
                  </a:lnTo>
                  <a:lnTo>
                    <a:pt x="178" y="58"/>
                  </a:lnTo>
                  <a:lnTo>
                    <a:pt x="207" y="58"/>
                  </a:lnTo>
                  <a:lnTo>
                    <a:pt x="207" y="29"/>
                  </a:lnTo>
                  <a:lnTo>
                    <a:pt x="296" y="29"/>
                  </a:lnTo>
                  <a:lnTo>
                    <a:pt x="325" y="0"/>
                  </a:lnTo>
                  <a:lnTo>
                    <a:pt x="355" y="29"/>
                  </a:lnTo>
                  <a:lnTo>
                    <a:pt x="385" y="29"/>
                  </a:lnTo>
                  <a:lnTo>
                    <a:pt x="415" y="58"/>
                  </a:lnTo>
                  <a:lnTo>
                    <a:pt x="771" y="58"/>
                  </a:lnTo>
                  <a:lnTo>
                    <a:pt x="799" y="88"/>
                  </a:lnTo>
                  <a:lnTo>
                    <a:pt x="829" y="88"/>
                  </a:lnTo>
                  <a:lnTo>
                    <a:pt x="829" y="118"/>
                  </a:lnTo>
                  <a:lnTo>
                    <a:pt x="860" y="148"/>
                  </a:lnTo>
                  <a:lnTo>
                    <a:pt x="889" y="148"/>
                  </a:lnTo>
                </a:path>
              </a:pathLst>
            </a:custGeom>
            <a:noFill/>
            <a:ln w="1588">
              <a:solidFill>
                <a:srgbClr val="000000"/>
              </a:solidFill>
              <a:prstDash val="solid"/>
              <a:round/>
              <a:headEnd/>
              <a:tailEnd/>
            </a:ln>
          </p:spPr>
          <p:txBody>
            <a:bodyPr/>
            <a:lstStyle/>
            <a:p>
              <a:endParaRPr lang="en-GB"/>
            </a:p>
          </p:txBody>
        </p:sp>
        <p:sp>
          <p:nvSpPr>
            <p:cNvPr id="24055" name="Freeform 503"/>
            <p:cNvSpPr>
              <a:spLocks/>
            </p:cNvSpPr>
            <p:nvPr/>
          </p:nvSpPr>
          <p:spPr bwMode="auto">
            <a:xfrm>
              <a:off x="3798" y="2867"/>
              <a:ext cx="37" cy="89"/>
            </a:xfrm>
            <a:custGeom>
              <a:avLst/>
              <a:gdLst/>
              <a:ahLst/>
              <a:cxnLst>
                <a:cxn ang="0">
                  <a:pos x="60" y="355"/>
                </a:cxn>
                <a:cxn ang="0">
                  <a:pos x="88" y="295"/>
                </a:cxn>
                <a:cxn ang="0">
                  <a:pos x="88" y="236"/>
                </a:cxn>
                <a:cxn ang="0">
                  <a:pos x="149" y="236"/>
                </a:cxn>
                <a:cxn ang="0">
                  <a:pos x="119" y="207"/>
                </a:cxn>
                <a:cxn ang="0">
                  <a:pos x="88" y="207"/>
                </a:cxn>
                <a:cxn ang="0">
                  <a:pos x="60" y="177"/>
                </a:cxn>
                <a:cxn ang="0">
                  <a:pos x="60" y="146"/>
                </a:cxn>
                <a:cxn ang="0">
                  <a:pos x="88" y="118"/>
                </a:cxn>
                <a:cxn ang="0">
                  <a:pos x="31" y="118"/>
                </a:cxn>
                <a:cxn ang="0">
                  <a:pos x="31" y="28"/>
                </a:cxn>
                <a:cxn ang="0">
                  <a:pos x="0" y="28"/>
                </a:cxn>
                <a:cxn ang="0">
                  <a:pos x="0" y="0"/>
                </a:cxn>
              </a:cxnLst>
              <a:rect l="0" t="0" r="r" b="b"/>
              <a:pathLst>
                <a:path w="149" h="355">
                  <a:moveTo>
                    <a:pt x="60" y="355"/>
                  </a:moveTo>
                  <a:lnTo>
                    <a:pt x="88" y="295"/>
                  </a:lnTo>
                  <a:lnTo>
                    <a:pt x="88" y="236"/>
                  </a:lnTo>
                  <a:lnTo>
                    <a:pt x="149" y="236"/>
                  </a:lnTo>
                  <a:lnTo>
                    <a:pt x="119" y="207"/>
                  </a:lnTo>
                  <a:lnTo>
                    <a:pt x="88" y="207"/>
                  </a:lnTo>
                  <a:lnTo>
                    <a:pt x="60" y="177"/>
                  </a:lnTo>
                  <a:lnTo>
                    <a:pt x="60" y="146"/>
                  </a:lnTo>
                  <a:lnTo>
                    <a:pt x="88" y="118"/>
                  </a:lnTo>
                  <a:lnTo>
                    <a:pt x="31" y="118"/>
                  </a:lnTo>
                  <a:lnTo>
                    <a:pt x="31" y="28"/>
                  </a:lnTo>
                  <a:lnTo>
                    <a:pt x="0" y="28"/>
                  </a:lnTo>
                  <a:lnTo>
                    <a:pt x="0" y="0"/>
                  </a:lnTo>
                </a:path>
              </a:pathLst>
            </a:custGeom>
            <a:noFill/>
            <a:ln w="1588">
              <a:solidFill>
                <a:srgbClr val="000000"/>
              </a:solidFill>
              <a:prstDash val="solid"/>
              <a:round/>
              <a:headEnd/>
              <a:tailEnd/>
            </a:ln>
          </p:spPr>
          <p:txBody>
            <a:bodyPr/>
            <a:lstStyle/>
            <a:p>
              <a:endParaRPr lang="en-GB"/>
            </a:p>
          </p:txBody>
        </p:sp>
        <p:sp>
          <p:nvSpPr>
            <p:cNvPr id="24056" name="Freeform 504"/>
            <p:cNvSpPr>
              <a:spLocks/>
            </p:cNvSpPr>
            <p:nvPr/>
          </p:nvSpPr>
          <p:spPr bwMode="auto">
            <a:xfrm>
              <a:off x="3798" y="2845"/>
              <a:ext cx="95" cy="22"/>
            </a:xfrm>
            <a:custGeom>
              <a:avLst/>
              <a:gdLst/>
              <a:ahLst/>
              <a:cxnLst>
                <a:cxn ang="0">
                  <a:pos x="0" y="91"/>
                </a:cxn>
                <a:cxn ang="0">
                  <a:pos x="31" y="91"/>
                </a:cxn>
                <a:cxn ang="0">
                  <a:pos x="60" y="61"/>
                </a:cxn>
                <a:cxn ang="0">
                  <a:pos x="119" y="61"/>
                </a:cxn>
                <a:cxn ang="0">
                  <a:pos x="149" y="30"/>
                </a:cxn>
                <a:cxn ang="0">
                  <a:pos x="179" y="30"/>
                </a:cxn>
                <a:cxn ang="0">
                  <a:pos x="207" y="0"/>
                </a:cxn>
                <a:cxn ang="0">
                  <a:pos x="356" y="0"/>
                </a:cxn>
                <a:cxn ang="0">
                  <a:pos x="371" y="15"/>
                </a:cxn>
                <a:cxn ang="0">
                  <a:pos x="378" y="23"/>
                </a:cxn>
              </a:cxnLst>
              <a:rect l="0" t="0" r="r" b="b"/>
              <a:pathLst>
                <a:path w="378" h="91">
                  <a:moveTo>
                    <a:pt x="0" y="91"/>
                  </a:moveTo>
                  <a:lnTo>
                    <a:pt x="31" y="91"/>
                  </a:lnTo>
                  <a:lnTo>
                    <a:pt x="60" y="61"/>
                  </a:lnTo>
                  <a:lnTo>
                    <a:pt x="119" y="61"/>
                  </a:lnTo>
                  <a:lnTo>
                    <a:pt x="149" y="30"/>
                  </a:lnTo>
                  <a:lnTo>
                    <a:pt x="179" y="30"/>
                  </a:lnTo>
                  <a:lnTo>
                    <a:pt x="207" y="0"/>
                  </a:lnTo>
                  <a:lnTo>
                    <a:pt x="356" y="0"/>
                  </a:lnTo>
                  <a:lnTo>
                    <a:pt x="371" y="15"/>
                  </a:lnTo>
                  <a:lnTo>
                    <a:pt x="378" y="23"/>
                  </a:lnTo>
                </a:path>
              </a:pathLst>
            </a:custGeom>
            <a:noFill/>
            <a:ln w="1588">
              <a:solidFill>
                <a:srgbClr val="000000"/>
              </a:solidFill>
              <a:prstDash val="solid"/>
              <a:round/>
              <a:headEnd/>
              <a:tailEnd/>
            </a:ln>
          </p:spPr>
          <p:txBody>
            <a:bodyPr/>
            <a:lstStyle/>
            <a:p>
              <a:endParaRPr lang="en-GB"/>
            </a:p>
          </p:txBody>
        </p:sp>
        <p:sp>
          <p:nvSpPr>
            <p:cNvPr id="24057" name="Line 505"/>
            <p:cNvSpPr>
              <a:spLocks noChangeShapeType="1"/>
            </p:cNvSpPr>
            <p:nvPr/>
          </p:nvSpPr>
          <p:spPr bwMode="auto">
            <a:xfrm>
              <a:off x="3893" y="2850"/>
              <a:ext cx="1" cy="2"/>
            </a:xfrm>
            <a:prstGeom prst="line">
              <a:avLst/>
            </a:prstGeom>
            <a:noFill/>
            <a:ln w="1588">
              <a:solidFill>
                <a:srgbClr val="000000"/>
              </a:solidFill>
              <a:round/>
              <a:headEnd/>
              <a:tailEnd/>
            </a:ln>
          </p:spPr>
          <p:txBody>
            <a:bodyPr/>
            <a:lstStyle/>
            <a:p>
              <a:endParaRPr lang="en-GB"/>
            </a:p>
          </p:txBody>
        </p:sp>
        <p:sp>
          <p:nvSpPr>
            <p:cNvPr id="24058" name="Line 506"/>
            <p:cNvSpPr>
              <a:spLocks noChangeShapeType="1"/>
            </p:cNvSpPr>
            <p:nvPr/>
          </p:nvSpPr>
          <p:spPr bwMode="auto">
            <a:xfrm>
              <a:off x="3894" y="2852"/>
              <a:ext cx="3" cy="3"/>
            </a:xfrm>
            <a:prstGeom prst="line">
              <a:avLst/>
            </a:prstGeom>
            <a:noFill/>
            <a:ln w="1588">
              <a:solidFill>
                <a:srgbClr val="000000"/>
              </a:solidFill>
              <a:round/>
              <a:headEnd/>
              <a:tailEnd/>
            </a:ln>
          </p:spPr>
          <p:txBody>
            <a:bodyPr/>
            <a:lstStyle/>
            <a:p>
              <a:endParaRPr lang="en-GB"/>
            </a:p>
          </p:txBody>
        </p:sp>
        <p:sp>
          <p:nvSpPr>
            <p:cNvPr id="24059" name="Line 507"/>
            <p:cNvSpPr>
              <a:spLocks noChangeShapeType="1"/>
            </p:cNvSpPr>
            <p:nvPr/>
          </p:nvSpPr>
          <p:spPr bwMode="auto">
            <a:xfrm>
              <a:off x="3893" y="2850"/>
              <a:ext cx="4" cy="5"/>
            </a:xfrm>
            <a:prstGeom prst="line">
              <a:avLst/>
            </a:prstGeom>
            <a:noFill/>
            <a:ln w="1588">
              <a:solidFill>
                <a:srgbClr val="000000"/>
              </a:solidFill>
              <a:round/>
              <a:headEnd/>
              <a:tailEnd/>
            </a:ln>
          </p:spPr>
          <p:txBody>
            <a:bodyPr/>
            <a:lstStyle/>
            <a:p>
              <a:endParaRPr lang="en-GB"/>
            </a:p>
          </p:txBody>
        </p:sp>
        <p:sp>
          <p:nvSpPr>
            <p:cNvPr id="24060" name="Freeform 508"/>
            <p:cNvSpPr>
              <a:spLocks/>
            </p:cNvSpPr>
            <p:nvPr/>
          </p:nvSpPr>
          <p:spPr bwMode="auto">
            <a:xfrm>
              <a:off x="3784" y="2949"/>
              <a:ext cx="73" cy="200"/>
            </a:xfrm>
            <a:custGeom>
              <a:avLst/>
              <a:gdLst/>
              <a:ahLst/>
              <a:cxnLst>
                <a:cxn ang="0">
                  <a:pos x="0" y="799"/>
                </a:cxn>
                <a:cxn ang="0">
                  <a:pos x="28" y="799"/>
                </a:cxn>
                <a:cxn ang="0">
                  <a:pos x="28" y="740"/>
                </a:cxn>
                <a:cxn ang="0">
                  <a:pos x="0" y="740"/>
                </a:cxn>
                <a:cxn ang="0">
                  <a:pos x="0" y="650"/>
                </a:cxn>
                <a:cxn ang="0">
                  <a:pos x="58" y="650"/>
                </a:cxn>
                <a:cxn ang="0">
                  <a:pos x="28" y="622"/>
                </a:cxn>
                <a:cxn ang="0">
                  <a:pos x="58" y="592"/>
                </a:cxn>
                <a:cxn ang="0">
                  <a:pos x="58" y="561"/>
                </a:cxn>
                <a:cxn ang="0">
                  <a:pos x="89" y="561"/>
                </a:cxn>
                <a:cxn ang="0">
                  <a:pos x="89" y="532"/>
                </a:cxn>
                <a:cxn ang="0">
                  <a:pos x="118" y="532"/>
                </a:cxn>
                <a:cxn ang="0">
                  <a:pos x="146" y="561"/>
                </a:cxn>
                <a:cxn ang="0">
                  <a:pos x="146" y="532"/>
                </a:cxn>
                <a:cxn ang="0">
                  <a:pos x="118" y="504"/>
                </a:cxn>
                <a:cxn ang="0">
                  <a:pos x="118" y="474"/>
                </a:cxn>
                <a:cxn ang="0">
                  <a:pos x="207" y="474"/>
                </a:cxn>
                <a:cxn ang="0">
                  <a:pos x="207" y="443"/>
                </a:cxn>
                <a:cxn ang="0">
                  <a:pos x="265" y="443"/>
                </a:cxn>
                <a:cxn ang="0">
                  <a:pos x="265" y="386"/>
                </a:cxn>
                <a:cxn ang="0">
                  <a:pos x="207" y="325"/>
                </a:cxn>
                <a:cxn ang="0">
                  <a:pos x="265" y="325"/>
                </a:cxn>
                <a:cxn ang="0">
                  <a:pos x="296" y="295"/>
                </a:cxn>
                <a:cxn ang="0">
                  <a:pos x="265" y="266"/>
                </a:cxn>
                <a:cxn ang="0">
                  <a:pos x="237" y="266"/>
                </a:cxn>
                <a:cxn ang="0">
                  <a:pos x="207" y="236"/>
                </a:cxn>
                <a:cxn ang="0">
                  <a:pos x="177" y="236"/>
                </a:cxn>
                <a:cxn ang="0">
                  <a:pos x="177" y="207"/>
                </a:cxn>
                <a:cxn ang="0">
                  <a:pos x="146" y="177"/>
                </a:cxn>
                <a:cxn ang="0">
                  <a:pos x="146" y="148"/>
                </a:cxn>
                <a:cxn ang="0">
                  <a:pos x="177" y="118"/>
                </a:cxn>
                <a:cxn ang="0">
                  <a:pos x="177" y="88"/>
                </a:cxn>
                <a:cxn ang="0">
                  <a:pos x="207" y="58"/>
                </a:cxn>
                <a:cxn ang="0">
                  <a:pos x="207" y="0"/>
                </a:cxn>
                <a:cxn ang="0">
                  <a:pos x="146" y="0"/>
                </a:cxn>
                <a:cxn ang="0">
                  <a:pos x="118" y="30"/>
                </a:cxn>
              </a:cxnLst>
              <a:rect l="0" t="0" r="r" b="b"/>
              <a:pathLst>
                <a:path w="296" h="799">
                  <a:moveTo>
                    <a:pt x="0" y="799"/>
                  </a:moveTo>
                  <a:lnTo>
                    <a:pt x="28" y="799"/>
                  </a:lnTo>
                  <a:lnTo>
                    <a:pt x="28" y="740"/>
                  </a:lnTo>
                  <a:lnTo>
                    <a:pt x="0" y="740"/>
                  </a:lnTo>
                  <a:lnTo>
                    <a:pt x="0" y="650"/>
                  </a:lnTo>
                  <a:lnTo>
                    <a:pt x="58" y="650"/>
                  </a:lnTo>
                  <a:lnTo>
                    <a:pt x="28" y="622"/>
                  </a:lnTo>
                  <a:lnTo>
                    <a:pt x="58" y="592"/>
                  </a:lnTo>
                  <a:lnTo>
                    <a:pt x="58" y="561"/>
                  </a:lnTo>
                  <a:lnTo>
                    <a:pt x="89" y="561"/>
                  </a:lnTo>
                  <a:lnTo>
                    <a:pt x="89" y="532"/>
                  </a:lnTo>
                  <a:lnTo>
                    <a:pt x="118" y="532"/>
                  </a:lnTo>
                  <a:lnTo>
                    <a:pt x="146" y="561"/>
                  </a:lnTo>
                  <a:lnTo>
                    <a:pt x="146" y="532"/>
                  </a:lnTo>
                  <a:lnTo>
                    <a:pt x="118" y="504"/>
                  </a:lnTo>
                  <a:lnTo>
                    <a:pt x="118" y="474"/>
                  </a:lnTo>
                  <a:lnTo>
                    <a:pt x="207" y="474"/>
                  </a:lnTo>
                  <a:lnTo>
                    <a:pt x="207" y="443"/>
                  </a:lnTo>
                  <a:lnTo>
                    <a:pt x="265" y="443"/>
                  </a:lnTo>
                  <a:lnTo>
                    <a:pt x="265" y="386"/>
                  </a:lnTo>
                  <a:lnTo>
                    <a:pt x="207" y="325"/>
                  </a:lnTo>
                  <a:lnTo>
                    <a:pt x="265" y="325"/>
                  </a:lnTo>
                  <a:lnTo>
                    <a:pt x="296" y="295"/>
                  </a:lnTo>
                  <a:lnTo>
                    <a:pt x="265" y="266"/>
                  </a:lnTo>
                  <a:lnTo>
                    <a:pt x="237" y="266"/>
                  </a:lnTo>
                  <a:lnTo>
                    <a:pt x="207" y="236"/>
                  </a:lnTo>
                  <a:lnTo>
                    <a:pt x="177" y="236"/>
                  </a:lnTo>
                  <a:lnTo>
                    <a:pt x="177" y="207"/>
                  </a:lnTo>
                  <a:lnTo>
                    <a:pt x="146" y="177"/>
                  </a:lnTo>
                  <a:lnTo>
                    <a:pt x="146" y="148"/>
                  </a:lnTo>
                  <a:lnTo>
                    <a:pt x="177" y="118"/>
                  </a:lnTo>
                  <a:lnTo>
                    <a:pt x="177" y="88"/>
                  </a:lnTo>
                  <a:lnTo>
                    <a:pt x="207" y="58"/>
                  </a:lnTo>
                  <a:lnTo>
                    <a:pt x="207" y="0"/>
                  </a:lnTo>
                  <a:lnTo>
                    <a:pt x="146" y="0"/>
                  </a:lnTo>
                  <a:lnTo>
                    <a:pt x="118" y="30"/>
                  </a:lnTo>
                </a:path>
              </a:pathLst>
            </a:custGeom>
            <a:noFill/>
            <a:ln w="1588">
              <a:solidFill>
                <a:srgbClr val="000000"/>
              </a:solidFill>
              <a:prstDash val="solid"/>
              <a:round/>
              <a:headEnd/>
              <a:tailEnd/>
            </a:ln>
          </p:spPr>
          <p:txBody>
            <a:bodyPr/>
            <a:lstStyle/>
            <a:p>
              <a:endParaRPr lang="en-GB"/>
            </a:p>
          </p:txBody>
        </p:sp>
        <p:sp>
          <p:nvSpPr>
            <p:cNvPr id="24061" name="Freeform 509"/>
            <p:cNvSpPr>
              <a:spLocks/>
            </p:cNvSpPr>
            <p:nvPr/>
          </p:nvSpPr>
          <p:spPr bwMode="auto">
            <a:xfrm>
              <a:off x="3176" y="2631"/>
              <a:ext cx="281" cy="118"/>
            </a:xfrm>
            <a:custGeom>
              <a:avLst/>
              <a:gdLst/>
              <a:ahLst/>
              <a:cxnLst>
                <a:cxn ang="0">
                  <a:pos x="1126" y="0"/>
                </a:cxn>
                <a:cxn ang="0">
                  <a:pos x="1126" y="58"/>
                </a:cxn>
                <a:cxn ang="0">
                  <a:pos x="1096" y="89"/>
                </a:cxn>
                <a:cxn ang="0">
                  <a:pos x="1067" y="58"/>
                </a:cxn>
                <a:cxn ang="0">
                  <a:pos x="1038" y="58"/>
                </a:cxn>
                <a:cxn ang="0">
                  <a:pos x="1008" y="89"/>
                </a:cxn>
                <a:cxn ang="0">
                  <a:pos x="1008" y="119"/>
                </a:cxn>
                <a:cxn ang="0">
                  <a:pos x="978" y="146"/>
                </a:cxn>
                <a:cxn ang="0">
                  <a:pos x="919" y="146"/>
                </a:cxn>
                <a:cxn ang="0">
                  <a:pos x="860" y="207"/>
                </a:cxn>
                <a:cxn ang="0">
                  <a:pos x="860" y="237"/>
                </a:cxn>
                <a:cxn ang="0">
                  <a:pos x="919" y="296"/>
                </a:cxn>
                <a:cxn ang="0">
                  <a:pos x="889" y="325"/>
                </a:cxn>
                <a:cxn ang="0">
                  <a:pos x="919" y="355"/>
                </a:cxn>
                <a:cxn ang="0">
                  <a:pos x="948" y="355"/>
                </a:cxn>
                <a:cxn ang="0">
                  <a:pos x="919" y="384"/>
                </a:cxn>
                <a:cxn ang="0">
                  <a:pos x="919" y="414"/>
                </a:cxn>
                <a:cxn ang="0">
                  <a:pos x="889" y="414"/>
                </a:cxn>
                <a:cxn ang="0">
                  <a:pos x="860" y="384"/>
                </a:cxn>
                <a:cxn ang="0">
                  <a:pos x="860" y="355"/>
                </a:cxn>
                <a:cxn ang="0">
                  <a:pos x="682" y="355"/>
                </a:cxn>
                <a:cxn ang="0">
                  <a:pos x="711" y="384"/>
                </a:cxn>
                <a:cxn ang="0">
                  <a:pos x="534" y="384"/>
                </a:cxn>
                <a:cxn ang="0">
                  <a:pos x="473" y="444"/>
                </a:cxn>
                <a:cxn ang="0">
                  <a:pos x="385" y="444"/>
                </a:cxn>
                <a:cxn ang="0">
                  <a:pos x="355" y="414"/>
                </a:cxn>
                <a:cxn ang="0">
                  <a:pos x="327" y="414"/>
                </a:cxn>
                <a:cxn ang="0">
                  <a:pos x="297" y="384"/>
                </a:cxn>
                <a:cxn ang="0">
                  <a:pos x="266" y="384"/>
                </a:cxn>
                <a:cxn ang="0">
                  <a:pos x="266" y="414"/>
                </a:cxn>
                <a:cxn ang="0">
                  <a:pos x="237" y="384"/>
                </a:cxn>
                <a:cxn ang="0">
                  <a:pos x="237" y="414"/>
                </a:cxn>
                <a:cxn ang="0">
                  <a:pos x="178" y="474"/>
                </a:cxn>
                <a:cxn ang="0">
                  <a:pos x="178" y="444"/>
                </a:cxn>
                <a:cxn ang="0">
                  <a:pos x="148" y="444"/>
                </a:cxn>
                <a:cxn ang="0">
                  <a:pos x="90" y="384"/>
                </a:cxn>
                <a:cxn ang="0">
                  <a:pos x="90" y="414"/>
                </a:cxn>
                <a:cxn ang="0">
                  <a:pos x="30" y="384"/>
                </a:cxn>
                <a:cxn ang="0">
                  <a:pos x="30" y="414"/>
                </a:cxn>
                <a:cxn ang="0">
                  <a:pos x="0" y="414"/>
                </a:cxn>
              </a:cxnLst>
              <a:rect l="0" t="0" r="r" b="b"/>
              <a:pathLst>
                <a:path w="1126" h="474">
                  <a:moveTo>
                    <a:pt x="1126" y="0"/>
                  </a:moveTo>
                  <a:lnTo>
                    <a:pt x="1126" y="58"/>
                  </a:lnTo>
                  <a:lnTo>
                    <a:pt x="1096" y="89"/>
                  </a:lnTo>
                  <a:lnTo>
                    <a:pt x="1067" y="58"/>
                  </a:lnTo>
                  <a:lnTo>
                    <a:pt x="1038" y="58"/>
                  </a:lnTo>
                  <a:lnTo>
                    <a:pt x="1008" y="89"/>
                  </a:lnTo>
                  <a:lnTo>
                    <a:pt x="1008" y="119"/>
                  </a:lnTo>
                  <a:lnTo>
                    <a:pt x="978" y="146"/>
                  </a:lnTo>
                  <a:lnTo>
                    <a:pt x="919" y="146"/>
                  </a:lnTo>
                  <a:lnTo>
                    <a:pt x="860" y="207"/>
                  </a:lnTo>
                  <a:lnTo>
                    <a:pt x="860" y="237"/>
                  </a:lnTo>
                  <a:lnTo>
                    <a:pt x="919" y="296"/>
                  </a:lnTo>
                  <a:lnTo>
                    <a:pt x="889" y="325"/>
                  </a:lnTo>
                  <a:lnTo>
                    <a:pt x="919" y="355"/>
                  </a:lnTo>
                  <a:lnTo>
                    <a:pt x="948" y="355"/>
                  </a:lnTo>
                  <a:lnTo>
                    <a:pt x="919" y="384"/>
                  </a:lnTo>
                  <a:lnTo>
                    <a:pt x="919" y="414"/>
                  </a:lnTo>
                  <a:lnTo>
                    <a:pt x="889" y="414"/>
                  </a:lnTo>
                  <a:lnTo>
                    <a:pt x="860" y="384"/>
                  </a:lnTo>
                  <a:lnTo>
                    <a:pt x="860" y="355"/>
                  </a:lnTo>
                  <a:lnTo>
                    <a:pt x="682" y="355"/>
                  </a:lnTo>
                  <a:lnTo>
                    <a:pt x="711" y="384"/>
                  </a:lnTo>
                  <a:lnTo>
                    <a:pt x="534" y="384"/>
                  </a:lnTo>
                  <a:lnTo>
                    <a:pt x="473" y="444"/>
                  </a:lnTo>
                  <a:lnTo>
                    <a:pt x="385" y="444"/>
                  </a:lnTo>
                  <a:lnTo>
                    <a:pt x="355" y="414"/>
                  </a:lnTo>
                  <a:lnTo>
                    <a:pt x="327" y="414"/>
                  </a:lnTo>
                  <a:lnTo>
                    <a:pt x="297" y="384"/>
                  </a:lnTo>
                  <a:lnTo>
                    <a:pt x="266" y="384"/>
                  </a:lnTo>
                  <a:lnTo>
                    <a:pt x="266" y="414"/>
                  </a:lnTo>
                  <a:lnTo>
                    <a:pt x="237" y="384"/>
                  </a:lnTo>
                  <a:lnTo>
                    <a:pt x="237" y="414"/>
                  </a:lnTo>
                  <a:lnTo>
                    <a:pt x="178" y="474"/>
                  </a:lnTo>
                  <a:lnTo>
                    <a:pt x="178" y="444"/>
                  </a:lnTo>
                  <a:lnTo>
                    <a:pt x="148" y="444"/>
                  </a:lnTo>
                  <a:lnTo>
                    <a:pt x="90" y="384"/>
                  </a:lnTo>
                  <a:lnTo>
                    <a:pt x="90" y="414"/>
                  </a:lnTo>
                  <a:lnTo>
                    <a:pt x="30" y="384"/>
                  </a:lnTo>
                  <a:lnTo>
                    <a:pt x="30" y="414"/>
                  </a:lnTo>
                  <a:lnTo>
                    <a:pt x="0" y="414"/>
                  </a:lnTo>
                </a:path>
              </a:pathLst>
            </a:custGeom>
            <a:noFill/>
            <a:ln w="1588">
              <a:solidFill>
                <a:srgbClr val="000000"/>
              </a:solidFill>
              <a:prstDash val="solid"/>
              <a:round/>
              <a:headEnd/>
              <a:tailEnd/>
            </a:ln>
          </p:spPr>
          <p:txBody>
            <a:bodyPr/>
            <a:lstStyle/>
            <a:p>
              <a:endParaRPr lang="en-GB"/>
            </a:p>
          </p:txBody>
        </p:sp>
        <p:sp>
          <p:nvSpPr>
            <p:cNvPr id="24062" name="Freeform 510"/>
            <p:cNvSpPr>
              <a:spLocks/>
            </p:cNvSpPr>
            <p:nvPr/>
          </p:nvSpPr>
          <p:spPr bwMode="auto">
            <a:xfrm>
              <a:off x="3235" y="2771"/>
              <a:ext cx="215" cy="44"/>
            </a:xfrm>
            <a:custGeom>
              <a:avLst/>
              <a:gdLst/>
              <a:ahLst/>
              <a:cxnLst>
                <a:cxn ang="0">
                  <a:pos x="859" y="177"/>
                </a:cxn>
                <a:cxn ang="0">
                  <a:pos x="830" y="177"/>
                </a:cxn>
                <a:cxn ang="0">
                  <a:pos x="801" y="149"/>
                </a:cxn>
                <a:cxn ang="0">
                  <a:pos x="771" y="149"/>
                </a:cxn>
                <a:cxn ang="0">
                  <a:pos x="771" y="177"/>
                </a:cxn>
                <a:cxn ang="0">
                  <a:pos x="741" y="149"/>
                </a:cxn>
                <a:cxn ang="0">
                  <a:pos x="623" y="149"/>
                </a:cxn>
                <a:cxn ang="0">
                  <a:pos x="593" y="118"/>
                </a:cxn>
                <a:cxn ang="0">
                  <a:pos x="504" y="118"/>
                </a:cxn>
                <a:cxn ang="0">
                  <a:pos x="504" y="59"/>
                </a:cxn>
                <a:cxn ang="0">
                  <a:pos x="474" y="59"/>
                </a:cxn>
                <a:cxn ang="0">
                  <a:pos x="445" y="30"/>
                </a:cxn>
                <a:cxn ang="0">
                  <a:pos x="474" y="0"/>
                </a:cxn>
                <a:cxn ang="0">
                  <a:pos x="386" y="0"/>
                </a:cxn>
                <a:cxn ang="0">
                  <a:pos x="355" y="30"/>
                </a:cxn>
                <a:cxn ang="0">
                  <a:pos x="267" y="30"/>
                </a:cxn>
                <a:cxn ang="0">
                  <a:pos x="267" y="0"/>
                </a:cxn>
                <a:cxn ang="0">
                  <a:pos x="236" y="30"/>
                </a:cxn>
                <a:cxn ang="0">
                  <a:pos x="179" y="30"/>
                </a:cxn>
                <a:cxn ang="0">
                  <a:pos x="179" y="59"/>
                </a:cxn>
                <a:cxn ang="0">
                  <a:pos x="148" y="88"/>
                </a:cxn>
                <a:cxn ang="0">
                  <a:pos x="90" y="88"/>
                </a:cxn>
                <a:cxn ang="0">
                  <a:pos x="60" y="59"/>
                </a:cxn>
                <a:cxn ang="0">
                  <a:pos x="0" y="59"/>
                </a:cxn>
              </a:cxnLst>
              <a:rect l="0" t="0" r="r" b="b"/>
              <a:pathLst>
                <a:path w="859" h="177">
                  <a:moveTo>
                    <a:pt x="859" y="177"/>
                  </a:moveTo>
                  <a:lnTo>
                    <a:pt x="830" y="177"/>
                  </a:lnTo>
                  <a:lnTo>
                    <a:pt x="801" y="149"/>
                  </a:lnTo>
                  <a:lnTo>
                    <a:pt x="771" y="149"/>
                  </a:lnTo>
                  <a:lnTo>
                    <a:pt x="771" y="177"/>
                  </a:lnTo>
                  <a:lnTo>
                    <a:pt x="741" y="149"/>
                  </a:lnTo>
                  <a:lnTo>
                    <a:pt x="623" y="149"/>
                  </a:lnTo>
                  <a:lnTo>
                    <a:pt x="593" y="118"/>
                  </a:lnTo>
                  <a:lnTo>
                    <a:pt x="504" y="118"/>
                  </a:lnTo>
                  <a:lnTo>
                    <a:pt x="504" y="59"/>
                  </a:lnTo>
                  <a:lnTo>
                    <a:pt x="474" y="59"/>
                  </a:lnTo>
                  <a:lnTo>
                    <a:pt x="445" y="30"/>
                  </a:lnTo>
                  <a:lnTo>
                    <a:pt x="474" y="0"/>
                  </a:lnTo>
                  <a:lnTo>
                    <a:pt x="386" y="0"/>
                  </a:lnTo>
                  <a:lnTo>
                    <a:pt x="355" y="30"/>
                  </a:lnTo>
                  <a:lnTo>
                    <a:pt x="267" y="30"/>
                  </a:lnTo>
                  <a:lnTo>
                    <a:pt x="267" y="0"/>
                  </a:lnTo>
                  <a:lnTo>
                    <a:pt x="236" y="30"/>
                  </a:lnTo>
                  <a:lnTo>
                    <a:pt x="179" y="30"/>
                  </a:lnTo>
                  <a:lnTo>
                    <a:pt x="179" y="59"/>
                  </a:lnTo>
                  <a:lnTo>
                    <a:pt x="148" y="88"/>
                  </a:lnTo>
                  <a:lnTo>
                    <a:pt x="90" y="88"/>
                  </a:lnTo>
                  <a:lnTo>
                    <a:pt x="60" y="59"/>
                  </a:lnTo>
                  <a:lnTo>
                    <a:pt x="0" y="59"/>
                  </a:lnTo>
                </a:path>
              </a:pathLst>
            </a:custGeom>
            <a:noFill/>
            <a:ln w="1588">
              <a:solidFill>
                <a:srgbClr val="000000"/>
              </a:solidFill>
              <a:prstDash val="solid"/>
              <a:round/>
              <a:headEnd/>
              <a:tailEnd/>
            </a:ln>
          </p:spPr>
          <p:txBody>
            <a:bodyPr/>
            <a:lstStyle/>
            <a:p>
              <a:endParaRPr lang="en-GB"/>
            </a:p>
          </p:txBody>
        </p:sp>
        <p:sp>
          <p:nvSpPr>
            <p:cNvPr id="24063" name="Freeform 511"/>
            <p:cNvSpPr>
              <a:spLocks/>
            </p:cNvSpPr>
            <p:nvPr/>
          </p:nvSpPr>
          <p:spPr bwMode="auto">
            <a:xfrm>
              <a:off x="3354" y="2874"/>
              <a:ext cx="444" cy="667"/>
            </a:xfrm>
            <a:custGeom>
              <a:avLst/>
              <a:gdLst/>
              <a:ahLst/>
              <a:cxnLst>
                <a:cxn ang="0">
                  <a:pos x="979" y="2635"/>
                </a:cxn>
                <a:cxn ang="0">
                  <a:pos x="1097" y="2666"/>
                </a:cxn>
                <a:cxn ang="0">
                  <a:pos x="1127" y="2605"/>
                </a:cxn>
                <a:cxn ang="0">
                  <a:pos x="1156" y="2546"/>
                </a:cxn>
                <a:cxn ang="0">
                  <a:pos x="1245" y="2487"/>
                </a:cxn>
                <a:cxn ang="0">
                  <a:pos x="1334" y="2310"/>
                </a:cxn>
                <a:cxn ang="0">
                  <a:pos x="1393" y="2310"/>
                </a:cxn>
                <a:cxn ang="0">
                  <a:pos x="1364" y="2132"/>
                </a:cxn>
                <a:cxn ang="0">
                  <a:pos x="1304" y="2103"/>
                </a:cxn>
                <a:cxn ang="0">
                  <a:pos x="1215" y="2073"/>
                </a:cxn>
                <a:cxn ang="0">
                  <a:pos x="1245" y="1985"/>
                </a:cxn>
                <a:cxn ang="0">
                  <a:pos x="1274" y="1894"/>
                </a:cxn>
                <a:cxn ang="0">
                  <a:pos x="1304" y="1837"/>
                </a:cxn>
                <a:cxn ang="0">
                  <a:pos x="1334" y="1806"/>
                </a:cxn>
                <a:cxn ang="0">
                  <a:pos x="1393" y="1806"/>
                </a:cxn>
                <a:cxn ang="0">
                  <a:pos x="1422" y="1837"/>
                </a:cxn>
                <a:cxn ang="0">
                  <a:pos x="1482" y="1867"/>
                </a:cxn>
                <a:cxn ang="0">
                  <a:pos x="1602" y="1894"/>
                </a:cxn>
                <a:cxn ang="0">
                  <a:pos x="1629" y="1955"/>
                </a:cxn>
                <a:cxn ang="0">
                  <a:pos x="1748" y="2012"/>
                </a:cxn>
                <a:cxn ang="0">
                  <a:pos x="1778" y="1894"/>
                </a:cxn>
                <a:cxn ang="0">
                  <a:pos x="1720" y="1867"/>
                </a:cxn>
                <a:cxn ang="0">
                  <a:pos x="1602" y="1718"/>
                </a:cxn>
                <a:cxn ang="0">
                  <a:pos x="1511" y="1687"/>
                </a:cxn>
                <a:cxn ang="0">
                  <a:pos x="1452" y="1658"/>
                </a:cxn>
                <a:cxn ang="0">
                  <a:pos x="1364" y="1599"/>
                </a:cxn>
                <a:cxn ang="0">
                  <a:pos x="1304" y="1569"/>
                </a:cxn>
                <a:cxn ang="0">
                  <a:pos x="1215" y="1539"/>
                </a:cxn>
                <a:cxn ang="0">
                  <a:pos x="1127" y="1512"/>
                </a:cxn>
                <a:cxn ang="0">
                  <a:pos x="1067" y="1481"/>
                </a:cxn>
                <a:cxn ang="0">
                  <a:pos x="1036" y="1392"/>
                </a:cxn>
                <a:cxn ang="0">
                  <a:pos x="1097" y="1362"/>
                </a:cxn>
                <a:cxn ang="0">
                  <a:pos x="1067" y="1303"/>
                </a:cxn>
                <a:cxn ang="0">
                  <a:pos x="772" y="1274"/>
                </a:cxn>
                <a:cxn ang="0">
                  <a:pos x="711" y="1244"/>
                </a:cxn>
                <a:cxn ang="0">
                  <a:pos x="653" y="1214"/>
                </a:cxn>
                <a:cxn ang="0">
                  <a:pos x="474" y="1008"/>
                </a:cxn>
                <a:cxn ang="0">
                  <a:pos x="444" y="947"/>
                </a:cxn>
                <a:cxn ang="0">
                  <a:pos x="415" y="858"/>
                </a:cxn>
                <a:cxn ang="0">
                  <a:pos x="385" y="771"/>
                </a:cxn>
                <a:cxn ang="0">
                  <a:pos x="327" y="740"/>
                </a:cxn>
                <a:cxn ang="0">
                  <a:pos x="237" y="683"/>
                </a:cxn>
                <a:cxn ang="0">
                  <a:pos x="149" y="622"/>
                </a:cxn>
                <a:cxn ang="0">
                  <a:pos x="90" y="592"/>
                </a:cxn>
                <a:cxn ang="0">
                  <a:pos x="60" y="533"/>
                </a:cxn>
                <a:cxn ang="0">
                  <a:pos x="30" y="385"/>
                </a:cxn>
                <a:cxn ang="0">
                  <a:pos x="0" y="355"/>
                </a:cxn>
                <a:cxn ang="0">
                  <a:pos x="60" y="355"/>
                </a:cxn>
                <a:cxn ang="0">
                  <a:pos x="90" y="297"/>
                </a:cxn>
                <a:cxn ang="0">
                  <a:pos x="30" y="208"/>
                </a:cxn>
                <a:cxn ang="0">
                  <a:pos x="0" y="118"/>
                </a:cxn>
                <a:cxn ang="0">
                  <a:pos x="60" y="90"/>
                </a:cxn>
                <a:cxn ang="0">
                  <a:pos x="60" y="118"/>
                </a:cxn>
                <a:cxn ang="0">
                  <a:pos x="149" y="90"/>
                </a:cxn>
                <a:cxn ang="0">
                  <a:pos x="237" y="60"/>
                </a:cxn>
                <a:cxn ang="0">
                  <a:pos x="327" y="30"/>
                </a:cxn>
              </a:cxnLst>
              <a:rect l="0" t="0" r="r" b="b"/>
              <a:pathLst>
                <a:path w="1778" h="2666">
                  <a:moveTo>
                    <a:pt x="979" y="2577"/>
                  </a:moveTo>
                  <a:lnTo>
                    <a:pt x="979" y="2635"/>
                  </a:lnTo>
                  <a:lnTo>
                    <a:pt x="1008" y="2666"/>
                  </a:lnTo>
                  <a:lnTo>
                    <a:pt x="1097" y="2666"/>
                  </a:lnTo>
                  <a:lnTo>
                    <a:pt x="1127" y="2635"/>
                  </a:lnTo>
                  <a:lnTo>
                    <a:pt x="1127" y="2605"/>
                  </a:lnTo>
                  <a:lnTo>
                    <a:pt x="1156" y="2577"/>
                  </a:lnTo>
                  <a:lnTo>
                    <a:pt x="1156" y="2546"/>
                  </a:lnTo>
                  <a:lnTo>
                    <a:pt x="1186" y="2546"/>
                  </a:lnTo>
                  <a:lnTo>
                    <a:pt x="1245" y="2487"/>
                  </a:lnTo>
                  <a:lnTo>
                    <a:pt x="1245" y="2398"/>
                  </a:lnTo>
                  <a:lnTo>
                    <a:pt x="1334" y="2310"/>
                  </a:lnTo>
                  <a:lnTo>
                    <a:pt x="1364" y="2340"/>
                  </a:lnTo>
                  <a:lnTo>
                    <a:pt x="1393" y="2310"/>
                  </a:lnTo>
                  <a:lnTo>
                    <a:pt x="1393" y="2162"/>
                  </a:lnTo>
                  <a:lnTo>
                    <a:pt x="1364" y="2132"/>
                  </a:lnTo>
                  <a:lnTo>
                    <a:pt x="1334" y="2132"/>
                  </a:lnTo>
                  <a:lnTo>
                    <a:pt x="1304" y="2103"/>
                  </a:lnTo>
                  <a:lnTo>
                    <a:pt x="1245" y="2103"/>
                  </a:lnTo>
                  <a:lnTo>
                    <a:pt x="1215" y="2073"/>
                  </a:lnTo>
                  <a:lnTo>
                    <a:pt x="1215" y="2012"/>
                  </a:lnTo>
                  <a:lnTo>
                    <a:pt x="1245" y="1985"/>
                  </a:lnTo>
                  <a:lnTo>
                    <a:pt x="1245" y="1925"/>
                  </a:lnTo>
                  <a:lnTo>
                    <a:pt x="1274" y="1894"/>
                  </a:lnTo>
                  <a:lnTo>
                    <a:pt x="1274" y="1867"/>
                  </a:lnTo>
                  <a:lnTo>
                    <a:pt x="1304" y="1837"/>
                  </a:lnTo>
                  <a:lnTo>
                    <a:pt x="1304" y="1806"/>
                  </a:lnTo>
                  <a:lnTo>
                    <a:pt x="1334" y="1806"/>
                  </a:lnTo>
                  <a:lnTo>
                    <a:pt x="1364" y="1776"/>
                  </a:lnTo>
                  <a:lnTo>
                    <a:pt x="1393" y="1806"/>
                  </a:lnTo>
                  <a:lnTo>
                    <a:pt x="1422" y="1806"/>
                  </a:lnTo>
                  <a:lnTo>
                    <a:pt x="1422" y="1837"/>
                  </a:lnTo>
                  <a:lnTo>
                    <a:pt x="1452" y="1837"/>
                  </a:lnTo>
                  <a:lnTo>
                    <a:pt x="1482" y="1867"/>
                  </a:lnTo>
                  <a:lnTo>
                    <a:pt x="1602" y="1867"/>
                  </a:lnTo>
                  <a:lnTo>
                    <a:pt x="1602" y="1894"/>
                  </a:lnTo>
                  <a:lnTo>
                    <a:pt x="1629" y="1925"/>
                  </a:lnTo>
                  <a:lnTo>
                    <a:pt x="1629" y="1955"/>
                  </a:lnTo>
                  <a:lnTo>
                    <a:pt x="1690" y="2012"/>
                  </a:lnTo>
                  <a:lnTo>
                    <a:pt x="1748" y="2012"/>
                  </a:lnTo>
                  <a:lnTo>
                    <a:pt x="1748" y="1955"/>
                  </a:lnTo>
                  <a:lnTo>
                    <a:pt x="1778" y="1894"/>
                  </a:lnTo>
                  <a:lnTo>
                    <a:pt x="1748" y="1867"/>
                  </a:lnTo>
                  <a:lnTo>
                    <a:pt x="1720" y="1867"/>
                  </a:lnTo>
                  <a:lnTo>
                    <a:pt x="1602" y="1748"/>
                  </a:lnTo>
                  <a:lnTo>
                    <a:pt x="1602" y="1718"/>
                  </a:lnTo>
                  <a:lnTo>
                    <a:pt x="1541" y="1718"/>
                  </a:lnTo>
                  <a:lnTo>
                    <a:pt x="1511" y="1687"/>
                  </a:lnTo>
                  <a:lnTo>
                    <a:pt x="1482" y="1687"/>
                  </a:lnTo>
                  <a:lnTo>
                    <a:pt x="1452" y="1658"/>
                  </a:lnTo>
                  <a:lnTo>
                    <a:pt x="1422" y="1658"/>
                  </a:lnTo>
                  <a:lnTo>
                    <a:pt x="1364" y="1599"/>
                  </a:lnTo>
                  <a:lnTo>
                    <a:pt x="1334" y="1599"/>
                  </a:lnTo>
                  <a:lnTo>
                    <a:pt x="1304" y="1569"/>
                  </a:lnTo>
                  <a:lnTo>
                    <a:pt x="1274" y="1569"/>
                  </a:lnTo>
                  <a:lnTo>
                    <a:pt x="1215" y="1539"/>
                  </a:lnTo>
                  <a:lnTo>
                    <a:pt x="1186" y="1539"/>
                  </a:lnTo>
                  <a:lnTo>
                    <a:pt x="1127" y="1512"/>
                  </a:lnTo>
                  <a:lnTo>
                    <a:pt x="1097" y="1481"/>
                  </a:lnTo>
                  <a:lnTo>
                    <a:pt x="1067" y="1481"/>
                  </a:lnTo>
                  <a:lnTo>
                    <a:pt x="1036" y="1451"/>
                  </a:lnTo>
                  <a:lnTo>
                    <a:pt x="1036" y="1392"/>
                  </a:lnTo>
                  <a:lnTo>
                    <a:pt x="1067" y="1392"/>
                  </a:lnTo>
                  <a:lnTo>
                    <a:pt x="1097" y="1362"/>
                  </a:lnTo>
                  <a:lnTo>
                    <a:pt x="1097" y="1333"/>
                  </a:lnTo>
                  <a:lnTo>
                    <a:pt x="1067" y="1303"/>
                  </a:lnTo>
                  <a:lnTo>
                    <a:pt x="799" y="1303"/>
                  </a:lnTo>
                  <a:lnTo>
                    <a:pt x="772" y="1274"/>
                  </a:lnTo>
                  <a:lnTo>
                    <a:pt x="711" y="1274"/>
                  </a:lnTo>
                  <a:lnTo>
                    <a:pt x="711" y="1244"/>
                  </a:lnTo>
                  <a:lnTo>
                    <a:pt x="681" y="1214"/>
                  </a:lnTo>
                  <a:lnTo>
                    <a:pt x="653" y="1214"/>
                  </a:lnTo>
                  <a:lnTo>
                    <a:pt x="504" y="1065"/>
                  </a:lnTo>
                  <a:lnTo>
                    <a:pt x="474" y="1008"/>
                  </a:lnTo>
                  <a:lnTo>
                    <a:pt x="474" y="978"/>
                  </a:lnTo>
                  <a:lnTo>
                    <a:pt x="444" y="947"/>
                  </a:lnTo>
                  <a:lnTo>
                    <a:pt x="444" y="889"/>
                  </a:lnTo>
                  <a:lnTo>
                    <a:pt x="415" y="858"/>
                  </a:lnTo>
                  <a:lnTo>
                    <a:pt x="415" y="801"/>
                  </a:lnTo>
                  <a:lnTo>
                    <a:pt x="385" y="771"/>
                  </a:lnTo>
                  <a:lnTo>
                    <a:pt x="385" y="740"/>
                  </a:lnTo>
                  <a:lnTo>
                    <a:pt x="327" y="740"/>
                  </a:lnTo>
                  <a:lnTo>
                    <a:pt x="267" y="683"/>
                  </a:lnTo>
                  <a:lnTo>
                    <a:pt x="237" y="683"/>
                  </a:lnTo>
                  <a:lnTo>
                    <a:pt x="208" y="652"/>
                  </a:lnTo>
                  <a:lnTo>
                    <a:pt x="149" y="622"/>
                  </a:lnTo>
                  <a:lnTo>
                    <a:pt x="119" y="622"/>
                  </a:lnTo>
                  <a:lnTo>
                    <a:pt x="90" y="592"/>
                  </a:lnTo>
                  <a:lnTo>
                    <a:pt x="90" y="563"/>
                  </a:lnTo>
                  <a:lnTo>
                    <a:pt x="60" y="533"/>
                  </a:lnTo>
                  <a:lnTo>
                    <a:pt x="30" y="533"/>
                  </a:lnTo>
                  <a:lnTo>
                    <a:pt x="30" y="385"/>
                  </a:lnTo>
                  <a:lnTo>
                    <a:pt x="0" y="385"/>
                  </a:lnTo>
                  <a:lnTo>
                    <a:pt x="0" y="355"/>
                  </a:lnTo>
                  <a:lnTo>
                    <a:pt x="30" y="327"/>
                  </a:lnTo>
                  <a:lnTo>
                    <a:pt x="60" y="355"/>
                  </a:lnTo>
                  <a:lnTo>
                    <a:pt x="60" y="327"/>
                  </a:lnTo>
                  <a:lnTo>
                    <a:pt x="90" y="297"/>
                  </a:lnTo>
                  <a:lnTo>
                    <a:pt x="30" y="237"/>
                  </a:lnTo>
                  <a:lnTo>
                    <a:pt x="30" y="208"/>
                  </a:lnTo>
                  <a:lnTo>
                    <a:pt x="0" y="208"/>
                  </a:lnTo>
                  <a:lnTo>
                    <a:pt x="0" y="118"/>
                  </a:lnTo>
                  <a:lnTo>
                    <a:pt x="30" y="118"/>
                  </a:lnTo>
                  <a:lnTo>
                    <a:pt x="60" y="90"/>
                  </a:lnTo>
                  <a:lnTo>
                    <a:pt x="90" y="90"/>
                  </a:lnTo>
                  <a:lnTo>
                    <a:pt x="60" y="118"/>
                  </a:lnTo>
                  <a:lnTo>
                    <a:pt x="90" y="118"/>
                  </a:lnTo>
                  <a:lnTo>
                    <a:pt x="149" y="90"/>
                  </a:lnTo>
                  <a:lnTo>
                    <a:pt x="178" y="60"/>
                  </a:lnTo>
                  <a:lnTo>
                    <a:pt x="237" y="60"/>
                  </a:lnTo>
                  <a:lnTo>
                    <a:pt x="237" y="30"/>
                  </a:lnTo>
                  <a:lnTo>
                    <a:pt x="327" y="30"/>
                  </a:lnTo>
                  <a:lnTo>
                    <a:pt x="356" y="0"/>
                  </a:lnTo>
                </a:path>
              </a:pathLst>
            </a:custGeom>
            <a:noFill/>
            <a:ln w="1588">
              <a:solidFill>
                <a:srgbClr val="000000"/>
              </a:solidFill>
              <a:prstDash val="solid"/>
              <a:round/>
              <a:headEnd/>
              <a:tailEnd/>
            </a:ln>
          </p:spPr>
          <p:txBody>
            <a:bodyPr/>
            <a:lstStyle/>
            <a:p>
              <a:endParaRPr lang="en-GB"/>
            </a:p>
          </p:txBody>
        </p:sp>
        <p:sp>
          <p:nvSpPr>
            <p:cNvPr id="24064" name="Freeform 512"/>
            <p:cNvSpPr>
              <a:spLocks/>
            </p:cNvSpPr>
            <p:nvPr/>
          </p:nvSpPr>
          <p:spPr bwMode="auto">
            <a:xfrm>
              <a:off x="3450" y="2786"/>
              <a:ext cx="163" cy="44"/>
            </a:xfrm>
            <a:custGeom>
              <a:avLst/>
              <a:gdLst/>
              <a:ahLst/>
              <a:cxnLst>
                <a:cxn ang="0">
                  <a:pos x="651" y="0"/>
                </a:cxn>
                <a:cxn ang="0">
                  <a:pos x="623" y="0"/>
                </a:cxn>
                <a:cxn ang="0">
                  <a:pos x="623" y="59"/>
                </a:cxn>
                <a:cxn ang="0">
                  <a:pos x="533" y="59"/>
                </a:cxn>
                <a:cxn ang="0">
                  <a:pos x="505" y="90"/>
                </a:cxn>
                <a:cxn ang="0">
                  <a:pos x="326" y="90"/>
                </a:cxn>
                <a:cxn ang="0">
                  <a:pos x="237" y="178"/>
                </a:cxn>
                <a:cxn ang="0">
                  <a:pos x="207" y="148"/>
                </a:cxn>
                <a:cxn ang="0">
                  <a:pos x="150" y="148"/>
                </a:cxn>
                <a:cxn ang="0">
                  <a:pos x="89" y="118"/>
                </a:cxn>
                <a:cxn ang="0">
                  <a:pos x="0" y="118"/>
                </a:cxn>
              </a:cxnLst>
              <a:rect l="0" t="0" r="r" b="b"/>
              <a:pathLst>
                <a:path w="651" h="178">
                  <a:moveTo>
                    <a:pt x="651" y="0"/>
                  </a:moveTo>
                  <a:lnTo>
                    <a:pt x="623" y="0"/>
                  </a:lnTo>
                  <a:lnTo>
                    <a:pt x="623" y="59"/>
                  </a:lnTo>
                  <a:lnTo>
                    <a:pt x="533" y="59"/>
                  </a:lnTo>
                  <a:lnTo>
                    <a:pt x="505" y="90"/>
                  </a:lnTo>
                  <a:lnTo>
                    <a:pt x="326" y="90"/>
                  </a:lnTo>
                  <a:lnTo>
                    <a:pt x="237" y="178"/>
                  </a:lnTo>
                  <a:lnTo>
                    <a:pt x="207" y="148"/>
                  </a:lnTo>
                  <a:lnTo>
                    <a:pt x="150" y="148"/>
                  </a:lnTo>
                  <a:lnTo>
                    <a:pt x="89" y="118"/>
                  </a:lnTo>
                  <a:lnTo>
                    <a:pt x="0" y="118"/>
                  </a:lnTo>
                </a:path>
              </a:pathLst>
            </a:custGeom>
            <a:noFill/>
            <a:ln w="1588">
              <a:solidFill>
                <a:srgbClr val="000000"/>
              </a:solidFill>
              <a:prstDash val="solid"/>
              <a:round/>
              <a:headEnd/>
              <a:tailEnd/>
            </a:ln>
          </p:spPr>
          <p:txBody>
            <a:bodyPr/>
            <a:lstStyle/>
            <a:p>
              <a:endParaRPr lang="en-GB"/>
            </a:p>
          </p:txBody>
        </p:sp>
        <p:sp>
          <p:nvSpPr>
            <p:cNvPr id="24065" name="Freeform 513"/>
            <p:cNvSpPr>
              <a:spLocks/>
            </p:cNvSpPr>
            <p:nvPr/>
          </p:nvSpPr>
          <p:spPr bwMode="auto">
            <a:xfrm>
              <a:off x="3442" y="2823"/>
              <a:ext cx="178" cy="81"/>
            </a:xfrm>
            <a:custGeom>
              <a:avLst/>
              <a:gdLst/>
              <a:ahLst/>
              <a:cxnLst>
                <a:cxn ang="0">
                  <a:pos x="711" y="0"/>
                </a:cxn>
                <a:cxn ang="0">
                  <a:pos x="652" y="61"/>
                </a:cxn>
                <a:cxn ang="0">
                  <a:pos x="562" y="61"/>
                </a:cxn>
                <a:cxn ang="0">
                  <a:pos x="562" y="118"/>
                </a:cxn>
                <a:cxn ang="0">
                  <a:pos x="593" y="149"/>
                </a:cxn>
                <a:cxn ang="0">
                  <a:pos x="593" y="207"/>
                </a:cxn>
                <a:cxn ang="0">
                  <a:pos x="504" y="207"/>
                </a:cxn>
                <a:cxn ang="0">
                  <a:pos x="473" y="237"/>
                </a:cxn>
                <a:cxn ang="0">
                  <a:pos x="504" y="267"/>
                </a:cxn>
                <a:cxn ang="0">
                  <a:pos x="473" y="267"/>
                </a:cxn>
                <a:cxn ang="0">
                  <a:pos x="473" y="297"/>
                </a:cxn>
                <a:cxn ang="0">
                  <a:pos x="443" y="325"/>
                </a:cxn>
                <a:cxn ang="0">
                  <a:pos x="355" y="325"/>
                </a:cxn>
                <a:cxn ang="0">
                  <a:pos x="297" y="267"/>
                </a:cxn>
                <a:cxn ang="0">
                  <a:pos x="266" y="267"/>
                </a:cxn>
                <a:cxn ang="0">
                  <a:pos x="266" y="297"/>
                </a:cxn>
                <a:cxn ang="0">
                  <a:pos x="236" y="325"/>
                </a:cxn>
                <a:cxn ang="0">
                  <a:pos x="206" y="325"/>
                </a:cxn>
                <a:cxn ang="0">
                  <a:pos x="206" y="297"/>
                </a:cxn>
                <a:cxn ang="0">
                  <a:pos x="179" y="325"/>
                </a:cxn>
                <a:cxn ang="0">
                  <a:pos x="148" y="325"/>
                </a:cxn>
                <a:cxn ang="0">
                  <a:pos x="118" y="297"/>
                </a:cxn>
                <a:cxn ang="0">
                  <a:pos x="118" y="325"/>
                </a:cxn>
                <a:cxn ang="0">
                  <a:pos x="0" y="325"/>
                </a:cxn>
              </a:cxnLst>
              <a:rect l="0" t="0" r="r" b="b"/>
              <a:pathLst>
                <a:path w="711" h="325">
                  <a:moveTo>
                    <a:pt x="711" y="0"/>
                  </a:moveTo>
                  <a:lnTo>
                    <a:pt x="652" y="61"/>
                  </a:lnTo>
                  <a:lnTo>
                    <a:pt x="562" y="61"/>
                  </a:lnTo>
                  <a:lnTo>
                    <a:pt x="562" y="118"/>
                  </a:lnTo>
                  <a:lnTo>
                    <a:pt x="593" y="149"/>
                  </a:lnTo>
                  <a:lnTo>
                    <a:pt x="593" y="207"/>
                  </a:lnTo>
                  <a:lnTo>
                    <a:pt x="504" y="207"/>
                  </a:lnTo>
                  <a:lnTo>
                    <a:pt x="473" y="237"/>
                  </a:lnTo>
                  <a:lnTo>
                    <a:pt x="504" y="267"/>
                  </a:lnTo>
                  <a:lnTo>
                    <a:pt x="473" y="267"/>
                  </a:lnTo>
                  <a:lnTo>
                    <a:pt x="473" y="297"/>
                  </a:lnTo>
                  <a:lnTo>
                    <a:pt x="443" y="325"/>
                  </a:lnTo>
                  <a:lnTo>
                    <a:pt x="355" y="325"/>
                  </a:lnTo>
                  <a:lnTo>
                    <a:pt x="297" y="267"/>
                  </a:lnTo>
                  <a:lnTo>
                    <a:pt x="266" y="267"/>
                  </a:lnTo>
                  <a:lnTo>
                    <a:pt x="266" y="297"/>
                  </a:lnTo>
                  <a:lnTo>
                    <a:pt x="236" y="325"/>
                  </a:lnTo>
                  <a:lnTo>
                    <a:pt x="206" y="325"/>
                  </a:lnTo>
                  <a:lnTo>
                    <a:pt x="206" y="297"/>
                  </a:lnTo>
                  <a:lnTo>
                    <a:pt x="179" y="325"/>
                  </a:lnTo>
                  <a:lnTo>
                    <a:pt x="148" y="325"/>
                  </a:lnTo>
                  <a:lnTo>
                    <a:pt x="118" y="297"/>
                  </a:lnTo>
                  <a:lnTo>
                    <a:pt x="118" y="325"/>
                  </a:lnTo>
                  <a:lnTo>
                    <a:pt x="0" y="325"/>
                  </a:lnTo>
                </a:path>
              </a:pathLst>
            </a:custGeom>
            <a:noFill/>
            <a:ln w="1588">
              <a:solidFill>
                <a:srgbClr val="000000"/>
              </a:solidFill>
              <a:prstDash val="solid"/>
              <a:round/>
              <a:headEnd/>
              <a:tailEnd/>
            </a:ln>
          </p:spPr>
          <p:txBody>
            <a:bodyPr/>
            <a:lstStyle/>
            <a:p>
              <a:endParaRPr lang="en-GB"/>
            </a:p>
          </p:txBody>
        </p:sp>
        <p:sp>
          <p:nvSpPr>
            <p:cNvPr id="24066" name="Freeform 514"/>
            <p:cNvSpPr>
              <a:spLocks/>
            </p:cNvSpPr>
            <p:nvPr/>
          </p:nvSpPr>
          <p:spPr bwMode="auto">
            <a:xfrm>
              <a:off x="3435" y="2815"/>
              <a:ext cx="15" cy="59"/>
            </a:xfrm>
            <a:custGeom>
              <a:avLst/>
              <a:gdLst/>
              <a:ahLst/>
              <a:cxnLst>
                <a:cxn ang="0">
                  <a:pos x="29" y="237"/>
                </a:cxn>
                <a:cxn ang="0">
                  <a:pos x="58" y="209"/>
                </a:cxn>
                <a:cxn ang="0">
                  <a:pos x="29" y="179"/>
                </a:cxn>
                <a:cxn ang="0">
                  <a:pos x="29" y="148"/>
                </a:cxn>
                <a:cxn ang="0">
                  <a:pos x="58" y="118"/>
                </a:cxn>
                <a:cxn ang="0">
                  <a:pos x="29" y="91"/>
                </a:cxn>
                <a:cxn ang="0">
                  <a:pos x="0" y="91"/>
                </a:cxn>
                <a:cxn ang="0">
                  <a:pos x="0" y="60"/>
                </a:cxn>
                <a:cxn ang="0">
                  <a:pos x="29" y="30"/>
                </a:cxn>
                <a:cxn ang="0">
                  <a:pos x="58" y="30"/>
                </a:cxn>
                <a:cxn ang="0">
                  <a:pos x="58" y="0"/>
                </a:cxn>
              </a:cxnLst>
              <a:rect l="0" t="0" r="r" b="b"/>
              <a:pathLst>
                <a:path w="58" h="237">
                  <a:moveTo>
                    <a:pt x="29" y="237"/>
                  </a:moveTo>
                  <a:lnTo>
                    <a:pt x="58" y="209"/>
                  </a:lnTo>
                  <a:lnTo>
                    <a:pt x="29" y="179"/>
                  </a:lnTo>
                  <a:lnTo>
                    <a:pt x="29" y="148"/>
                  </a:lnTo>
                  <a:lnTo>
                    <a:pt x="58" y="118"/>
                  </a:lnTo>
                  <a:lnTo>
                    <a:pt x="29" y="91"/>
                  </a:lnTo>
                  <a:lnTo>
                    <a:pt x="0" y="91"/>
                  </a:lnTo>
                  <a:lnTo>
                    <a:pt x="0" y="60"/>
                  </a:lnTo>
                  <a:lnTo>
                    <a:pt x="29" y="30"/>
                  </a:lnTo>
                  <a:lnTo>
                    <a:pt x="58" y="30"/>
                  </a:lnTo>
                  <a:lnTo>
                    <a:pt x="58" y="0"/>
                  </a:lnTo>
                </a:path>
              </a:pathLst>
            </a:custGeom>
            <a:noFill/>
            <a:ln w="1588">
              <a:solidFill>
                <a:srgbClr val="000000"/>
              </a:solidFill>
              <a:prstDash val="solid"/>
              <a:round/>
              <a:headEnd/>
              <a:tailEnd/>
            </a:ln>
          </p:spPr>
          <p:txBody>
            <a:bodyPr/>
            <a:lstStyle/>
            <a:p>
              <a:endParaRPr lang="en-GB"/>
            </a:p>
          </p:txBody>
        </p:sp>
        <p:sp>
          <p:nvSpPr>
            <p:cNvPr id="24067" name="Freeform 515"/>
            <p:cNvSpPr>
              <a:spLocks/>
            </p:cNvSpPr>
            <p:nvPr/>
          </p:nvSpPr>
          <p:spPr bwMode="auto">
            <a:xfrm>
              <a:off x="3442" y="2904"/>
              <a:ext cx="127" cy="96"/>
            </a:xfrm>
            <a:custGeom>
              <a:avLst/>
              <a:gdLst/>
              <a:ahLst/>
              <a:cxnLst>
                <a:cxn ang="0">
                  <a:pos x="0" y="0"/>
                </a:cxn>
                <a:cxn ang="0">
                  <a:pos x="0" y="31"/>
                </a:cxn>
                <a:cxn ang="0">
                  <a:pos x="29" y="61"/>
                </a:cxn>
                <a:cxn ang="0">
                  <a:pos x="0" y="61"/>
                </a:cxn>
                <a:cxn ang="0">
                  <a:pos x="29" y="90"/>
                </a:cxn>
                <a:cxn ang="0">
                  <a:pos x="29" y="119"/>
                </a:cxn>
                <a:cxn ang="0">
                  <a:pos x="59" y="149"/>
                </a:cxn>
                <a:cxn ang="0">
                  <a:pos x="59" y="179"/>
                </a:cxn>
                <a:cxn ang="0">
                  <a:pos x="118" y="237"/>
                </a:cxn>
                <a:cxn ang="0">
                  <a:pos x="118" y="209"/>
                </a:cxn>
                <a:cxn ang="0">
                  <a:pos x="148" y="179"/>
                </a:cxn>
                <a:cxn ang="0">
                  <a:pos x="148" y="149"/>
                </a:cxn>
                <a:cxn ang="0">
                  <a:pos x="179" y="149"/>
                </a:cxn>
                <a:cxn ang="0">
                  <a:pos x="179" y="90"/>
                </a:cxn>
                <a:cxn ang="0">
                  <a:pos x="206" y="90"/>
                </a:cxn>
                <a:cxn ang="0">
                  <a:pos x="206" y="31"/>
                </a:cxn>
                <a:cxn ang="0">
                  <a:pos x="236" y="31"/>
                </a:cxn>
                <a:cxn ang="0">
                  <a:pos x="325" y="119"/>
                </a:cxn>
                <a:cxn ang="0">
                  <a:pos x="355" y="119"/>
                </a:cxn>
                <a:cxn ang="0">
                  <a:pos x="355" y="149"/>
                </a:cxn>
                <a:cxn ang="0">
                  <a:pos x="386" y="149"/>
                </a:cxn>
                <a:cxn ang="0">
                  <a:pos x="386" y="179"/>
                </a:cxn>
                <a:cxn ang="0">
                  <a:pos x="355" y="209"/>
                </a:cxn>
                <a:cxn ang="0">
                  <a:pos x="386" y="237"/>
                </a:cxn>
                <a:cxn ang="0">
                  <a:pos x="386" y="267"/>
                </a:cxn>
                <a:cxn ang="0">
                  <a:pos x="416" y="297"/>
                </a:cxn>
                <a:cxn ang="0">
                  <a:pos x="355" y="297"/>
                </a:cxn>
                <a:cxn ang="0">
                  <a:pos x="443" y="386"/>
                </a:cxn>
                <a:cxn ang="0">
                  <a:pos x="473" y="358"/>
                </a:cxn>
                <a:cxn ang="0">
                  <a:pos x="504" y="386"/>
                </a:cxn>
              </a:cxnLst>
              <a:rect l="0" t="0" r="r" b="b"/>
              <a:pathLst>
                <a:path w="504" h="386">
                  <a:moveTo>
                    <a:pt x="0" y="0"/>
                  </a:moveTo>
                  <a:lnTo>
                    <a:pt x="0" y="31"/>
                  </a:lnTo>
                  <a:lnTo>
                    <a:pt x="29" y="61"/>
                  </a:lnTo>
                  <a:lnTo>
                    <a:pt x="0" y="61"/>
                  </a:lnTo>
                  <a:lnTo>
                    <a:pt x="29" y="90"/>
                  </a:lnTo>
                  <a:lnTo>
                    <a:pt x="29" y="119"/>
                  </a:lnTo>
                  <a:lnTo>
                    <a:pt x="59" y="149"/>
                  </a:lnTo>
                  <a:lnTo>
                    <a:pt x="59" y="179"/>
                  </a:lnTo>
                  <a:lnTo>
                    <a:pt x="118" y="237"/>
                  </a:lnTo>
                  <a:lnTo>
                    <a:pt x="118" y="209"/>
                  </a:lnTo>
                  <a:lnTo>
                    <a:pt x="148" y="179"/>
                  </a:lnTo>
                  <a:lnTo>
                    <a:pt x="148" y="149"/>
                  </a:lnTo>
                  <a:lnTo>
                    <a:pt x="179" y="149"/>
                  </a:lnTo>
                  <a:lnTo>
                    <a:pt x="179" y="90"/>
                  </a:lnTo>
                  <a:lnTo>
                    <a:pt x="206" y="90"/>
                  </a:lnTo>
                  <a:lnTo>
                    <a:pt x="206" y="31"/>
                  </a:lnTo>
                  <a:lnTo>
                    <a:pt x="236" y="31"/>
                  </a:lnTo>
                  <a:lnTo>
                    <a:pt x="325" y="119"/>
                  </a:lnTo>
                  <a:lnTo>
                    <a:pt x="355" y="119"/>
                  </a:lnTo>
                  <a:lnTo>
                    <a:pt x="355" y="149"/>
                  </a:lnTo>
                  <a:lnTo>
                    <a:pt x="386" y="149"/>
                  </a:lnTo>
                  <a:lnTo>
                    <a:pt x="386" y="179"/>
                  </a:lnTo>
                  <a:lnTo>
                    <a:pt x="355" y="209"/>
                  </a:lnTo>
                  <a:lnTo>
                    <a:pt x="386" y="237"/>
                  </a:lnTo>
                  <a:lnTo>
                    <a:pt x="386" y="267"/>
                  </a:lnTo>
                  <a:lnTo>
                    <a:pt x="416" y="297"/>
                  </a:lnTo>
                  <a:lnTo>
                    <a:pt x="355" y="297"/>
                  </a:lnTo>
                  <a:lnTo>
                    <a:pt x="443" y="386"/>
                  </a:lnTo>
                  <a:lnTo>
                    <a:pt x="473" y="358"/>
                  </a:lnTo>
                  <a:lnTo>
                    <a:pt x="504" y="386"/>
                  </a:lnTo>
                </a:path>
              </a:pathLst>
            </a:custGeom>
            <a:noFill/>
            <a:ln w="1588">
              <a:solidFill>
                <a:srgbClr val="000000"/>
              </a:solidFill>
              <a:prstDash val="solid"/>
              <a:round/>
              <a:headEnd/>
              <a:tailEnd/>
            </a:ln>
          </p:spPr>
          <p:txBody>
            <a:bodyPr/>
            <a:lstStyle/>
            <a:p>
              <a:endParaRPr lang="en-GB"/>
            </a:p>
          </p:txBody>
        </p:sp>
        <p:sp>
          <p:nvSpPr>
            <p:cNvPr id="24068" name="Freeform 516"/>
            <p:cNvSpPr>
              <a:spLocks/>
            </p:cNvSpPr>
            <p:nvPr/>
          </p:nvSpPr>
          <p:spPr bwMode="auto">
            <a:xfrm>
              <a:off x="3442" y="2874"/>
              <a:ext cx="23" cy="30"/>
            </a:xfrm>
            <a:custGeom>
              <a:avLst/>
              <a:gdLst/>
              <a:ahLst/>
              <a:cxnLst>
                <a:cxn ang="0">
                  <a:pos x="0" y="118"/>
                </a:cxn>
                <a:cxn ang="0">
                  <a:pos x="29" y="90"/>
                </a:cxn>
                <a:cxn ang="0">
                  <a:pos x="59" y="90"/>
                </a:cxn>
                <a:cxn ang="0">
                  <a:pos x="88" y="60"/>
                </a:cxn>
                <a:cxn ang="0">
                  <a:pos x="88" y="30"/>
                </a:cxn>
                <a:cxn ang="0">
                  <a:pos x="59" y="0"/>
                </a:cxn>
                <a:cxn ang="0">
                  <a:pos x="0" y="0"/>
                </a:cxn>
              </a:cxnLst>
              <a:rect l="0" t="0" r="r" b="b"/>
              <a:pathLst>
                <a:path w="88" h="118">
                  <a:moveTo>
                    <a:pt x="0" y="118"/>
                  </a:moveTo>
                  <a:lnTo>
                    <a:pt x="29" y="90"/>
                  </a:lnTo>
                  <a:lnTo>
                    <a:pt x="59" y="90"/>
                  </a:lnTo>
                  <a:lnTo>
                    <a:pt x="88" y="60"/>
                  </a:lnTo>
                  <a:lnTo>
                    <a:pt x="88" y="30"/>
                  </a:lnTo>
                  <a:lnTo>
                    <a:pt x="59" y="0"/>
                  </a:lnTo>
                  <a:lnTo>
                    <a:pt x="0" y="0"/>
                  </a:lnTo>
                </a:path>
              </a:pathLst>
            </a:custGeom>
            <a:noFill/>
            <a:ln w="1588">
              <a:solidFill>
                <a:srgbClr val="000000"/>
              </a:solidFill>
              <a:prstDash val="solid"/>
              <a:round/>
              <a:headEnd/>
              <a:tailEnd/>
            </a:ln>
          </p:spPr>
          <p:txBody>
            <a:bodyPr/>
            <a:lstStyle/>
            <a:p>
              <a:endParaRPr lang="en-GB"/>
            </a:p>
          </p:txBody>
        </p:sp>
        <p:sp>
          <p:nvSpPr>
            <p:cNvPr id="24069" name="Freeform 517"/>
            <p:cNvSpPr>
              <a:spLocks/>
            </p:cNvSpPr>
            <p:nvPr/>
          </p:nvSpPr>
          <p:spPr bwMode="auto">
            <a:xfrm>
              <a:off x="3569" y="3000"/>
              <a:ext cx="14" cy="8"/>
            </a:xfrm>
            <a:custGeom>
              <a:avLst/>
              <a:gdLst/>
              <a:ahLst/>
              <a:cxnLst>
                <a:cxn ang="0">
                  <a:pos x="0" y="0"/>
                </a:cxn>
                <a:cxn ang="0">
                  <a:pos x="30" y="0"/>
                </a:cxn>
                <a:cxn ang="0">
                  <a:pos x="58" y="29"/>
                </a:cxn>
                <a:cxn ang="0">
                  <a:pos x="30" y="29"/>
                </a:cxn>
                <a:cxn ang="0">
                  <a:pos x="0" y="0"/>
                </a:cxn>
              </a:cxnLst>
              <a:rect l="0" t="0" r="r" b="b"/>
              <a:pathLst>
                <a:path w="58" h="29">
                  <a:moveTo>
                    <a:pt x="0" y="0"/>
                  </a:moveTo>
                  <a:lnTo>
                    <a:pt x="30" y="0"/>
                  </a:lnTo>
                  <a:lnTo>
                    <a:pt x="58" y="29"/>
                  </a:lnTo>
                  <a:lnTo>
                    <a:pt x="30" y="29"/>
                  </a:lnTo>
                  <a:lnTo>
                    <a:pt x="0" y="0"/>
                  </a:lnTo>
                </a:path>
              </a:pathLst>
            </a:custGeom>
            <a:noFill/>
            <a:ln w="1588">
              <a:solidFill>
                <a:srgbClr val="000000"/>
              </a:solidFill>
              <a:prstDash val="solid"/>
              <a:round/>
              <a:headEnd/>
              <a:tailEnd/>
            </a:ln>
          </p:spPr>
          <p:txBody>
            <a:bodyPr/>
            <a:lstStyle/>
            <a:p>
              <a:endParaRPr lang="en-GB"/>
            </a:p>
          </p:txBody>
        </p:sp>
        <p:sp>
          <p:nvSpPr>
            <p:cNvPr id="24070" name="Freeform 518"/>
            <p:cNvSpPr>
              <a:spLocks/>
            </p:cNvSpPr>
            <p:nvPr/>
          </p:nvSpPr>
          <p:spPr bwMode="auto">
            <a:xfrm>
              <a:off x="3553" y="3000"/>
              <a:ext cx="171" cy="119"/>
            </a:xfrm>
            <a:custGeom>
              <a:avLst/>
              <a:gdLst/>
              <a:ahLst/>
              <a:cxnLst>
                <a:cxn ang="0">
                  <a:pos x="61" y="0"/>
                </a:cxn>
                <a:cxn ang="0">
                  <a:pos x="30" y="0"/>
                </a:cxn>
                <a:cxn ang="0">
                  <a:pos x="0" y="29"/>
                </a:cxn>
                <a:cxn ang="0">
                  <a:pos x="150" y="179"/>
                </a:cxn>
                <a:cxn ang="0">
                  <a:pos x="180" y="179"/>
                </a:cxn>
                <a:cxn ang="0">
                  <a:pos x="209" y="206"/>
                </a:cxn>
                <a:cxn ang="0">
                  <a:pos x="237" y="206"/>
                </a:cxn>
                <a:cxn ang="0">
                  <a:pos x="209" y="236"/>
                </a:cxn>
                <a:cxn ang="0">
                  <a:pos x="268" y="297"/>
                </a:cxn>
                <a:cxn ang="0">
                  <a:pos x="298" y="267"/>
                </a:cxn>
                <a:cxn ang="0">
                  <a:pos x="357" y="267"/>
                </a:cxn>
                <a:cxn ang="0">
                  <a:pos x="446" y="297"/>
                </a:cxn>
                <a:cxn ang="0">
                  <a:pos x="475" y="297"/>
                </a:cxn>
                <a:cxn ang="0">
                  <a:pos x="565" y="385"/>
                </a:cxn>
                <a:cxn ang="0">
                  <a:pos x="594" y="385"/>
                </a:cxn>
                <a:cxn ang="0">
                  <a:pos x="594" y="415"/>
                </a:cxn>
                <a:cxn ang="0">
                  <a:pos x="623" y="415"/>
                </a:cxn>
                <a:cxn ang="0">
                  <a:pos x="683" y="474"/>
                </a:cxn>
              </a:cxnLst>
              <a:rect l="0" t="0" r="r" b="b"/>
              <a:pathLst>
                <a:path w="683" h="474">
                  <a:moveTo>
                    <a:pt x="61" y="0"/>
                  </a:moveTo>
                  <a:lnTo>
                    <a:pt x="30" y="0"/>
                  </a:lnTo>
                  <a:lnTo>
                    <a:pt x="0" y="29"/>
                  </a:lnTo>
                  <a:lnTo>
                    <a:pt x="150" y="179"/>
                  </a:lnTo>
                  <a:lnTo>
                    <a:pt x="180" y="179"/>
                  </a:lnTo>
                  <a:lnTo>
                    <a:pt x="209" y="206"/>
                  </a:lnTo>
                  <a:lnTo>
                    <a:pt x="237" y="206"/>
                  </a:lnTo>
                  <a:lnTo>
                    <a:pt x="209" y="236"/>
                  </a:lnTo>
                  <a:lnTo>
                    <a:pt x="268" y="297"/>
                  </a:lnTo>
                  <a:lnTo>
                    <a:pt x="298" y="267"/>
                  </a:lnTo>
                  <a:lnTo>
                    <a:pt x="357" y="267"/>
                  </a:lnTo>
                  <a:lnTo>
                    <a:pt x="446" y="297"/>
                  </a:lnTo>
                  <a:lnTo>
                    <a:pt x="475" y="297"/>
                  </a:lnTo>
                  <a:lnTo>
                    <a:pt x="565" y="385"/>
                  </a:lnTo>
                  <a:lnTo>
                    <a:pt x="594" y="385"/>
                  </a:lnTo>
                  <a:lnTo>
                    <a:pt x="594" y="415"/>
                  </a:lnTo>
                  <a:lnTo>
                    <a:pt x="623" y="415"/>
                  </a:lnTo>
                  <a:lnTo>
                    <a:pt x="683" y="474"/>
                  </a:lnTo>
                </a:path>
              </a:pathLst>
            </a:custGeom>
            <a:noFill/>
            <a:ln w="1588">
              <a:solidFill>
                <a:srgbClr val="000000"/>
              </a:solidFill>
              <a:prstDash val="solid"/>
              <a:round/>
              <a:headEnd/>
              <a:tailEnd/>
            </a:ln>
          </p:spPr>
          <p:txBody>
            <a:bodyPr/>
            <a:lstStyle/>
            <a:p>
              <a:endParaRPr lang="en-GB"/>
            </a:p>
          </p:txBody>
        </p:sp>
        <p:sp>
          <p:nvSpPr>
            <p:cNvPr id="24071" name="Freeform 519"/>
            <p:cNvSpPr>
              <a:spLocks/>
            </p:cNvSpPr>
            <p:nvPr/>
          </p:nvSpPr>
          <p:spPr bwMode="auto">
            <a:xfrm>
              <a:off x="3035" y="2993"/>
              <a:ext cx="607" cy="526"/>
            </a:xfrm>
            <a:custGeom>
              <a:avLst/>
              <a:gdLst/>
              <a:ahLst/>
              <a:cxnLst>
                <a:cxn ang="0">
                  <a:pos x="89" y="209"/>
                </a:cxn>
                <a:cxn ang="0">
                  <a:pos x="150" y="178"/>
                </a:cxn>
                <a:cxn ang="0">
                  <a:pos x="207" y="89"/>
                </a:cxn>
                <a:cxn ang="0">
                  <a:pos x="238" y="59"/>
                </a:cxn>
                <a:cxn ang="0">
                  <a:pos x="416" y="0"/>
                </a:cxn>
                <a:cxn ang="0">
                  <a:pos x="475" y="30"/>
                </a:cxn>
                <a:cxn ang="0">
                  <a:pos x="535" y="59"/>
                </a:cxn>
                <a:cxn ang="0">
                  <a:pos x="623" y="89"/>
                </a:cxn>
                <a:cxn ang="0">
                  <a:pos x="682" y="118"/>
                </a:cxn>
                <a:cxn ang="0">
                  <a:pos x="742" y="266"/>
                </a:cxn>
                <a:cxn ang="0">
                  <a:pos x="773" y="327"/>
                </a:cxn>
                <a:cxn ang="0">
                  <a:pos x="801" y="384"/>
                </a:cxn>
                <a:cxn ang="0">
                  <a:pos x="830" y="504"/>
                </a:cxn>
                <a:cxn ang="0">
                  <a:pos x="891" y="504"/>
                </a:cxn>
                <a:cxn ang="0">
                  <a:pos x="919" y="563"/>
                </a:cxn>
                <a:cxn ang="0">
                  <a:pos x="980" y="591"/>
                </a:cxn>
                <a:cxn ang="0">
                  <a:pos x="1010" y="652"/>
                </a:cxn>
                <a:cxn ang="0">
                  <a:pos x="1068" y="682"/>
                </a:cxn>
                <a:cxn ang="0">
                  <a:pos x="1217" y="800"/>
                </a:cxn>
                <a:cxn ang="0">
                  <a:pos x="1275" y="829"/>
                </a:cxn>
                <a:cxn ang="0">
                  <a:pos x="1424" y="1007"/>
                </a:cxn>
                <a:cxn ang="0">
                  <a:pos x="1512" y="1038"/>
                </a:cxn>
                <a:cxn ang="0">
                  <a:pos x="1542" y="1065"/>
                </a:cxn>
                <a:cxn ang="0">
                  <a:pos x="1602" y="1065"/>
                </a:cxn>
                <a:cxn ang="0">
                  <a:pos x="1749" y="1125"/>
                </a:cxn>
                <a:cxn ang="0">
                  <a:pos x="1779" y="1184"/>
                </a:cxn>
                <a:cxn ang="0">
                  <a:pos x="1837" y="1213"/>
                </a:cxn>
                <a:cxn ang="0">
                  <a:pos x="1928" y="1244"/>
                </a:cxn>
                <a:cxn ang="0">
                  <a:pos x="2017" y="1274"/>
                </a:cxn>
                <a:cxn ang="0">
                  <a:pos x="2047" y="1332"/>
                </a:cxn>
                <a:cxn ang="0">
                  <a:pos x="2047" y="1393"/>
                </a:cxn>
                <a:cxn ang="0">
                  <a:pos x="2135" y="1451"/>
                </a:cxn>
                <a:cxn ang="0">
                  <a:pos x="2193" y="1481"/>
                </a:cxn>
                <a:cxn ang="0">
                  <a:pos x="2283" y="1511"/>
                </a:cxn>
                <a:cxn ang="0">
                  <a:pos x="2311" y="1599"/>
                </a:cxn>
                <a:cxn ang="0">
                  <a:pos x="2342" y="1658"/>
                </a:cxn>
                <a:cxn ang="0">
                  <a:pos x="2372" y="1718"/>
                </a:cxn>
                <a:cxn ang="0">
                  <a:pos x="2431" y="1866"/>
                </a:cxn>
                <a:cxn ang="0">
                  <a:pos x="2402" y="1924"/>
                </a:cxn>
                <a:cxn ang="0">
                  <a:pos x="2311" y="1954"/>
                </a:cxn>
                <a:cxn ang="0">
                  <a:pos x="2311" y="2013"/>
                </a:cxn>
                <a:cxn ang="0">
                  <a:pos x="2254" y="2103"/>
                </a:cxn>
              </a:cxnLst>
              <a:rect l="0" t="0" r="r" b="b"/>
              <a:pathLst>
                <a:path w="2431" h="2103">
                  <a:moveTo>
                    <a:pt x="0" y="209"/>
                  </a:moveTo>
                  <a:lnTo>
                    <a:pt x="89" y="209"/>
                  </a:lnTo>
                  <a:lnTo>
                    <a:pt x="120" y="178"/>
                  </a:lnTo>
                  <a:lnTo>
                    <a:pt x="150" y="178"/>
                  </a:lnTo>
                  <a:lnTo>
                    <a:pt x="207" y="118"/>
                  </a:lnTo>
                  <a:lnTo>
                    <a:pt x="207" y="89"/>
                  </a:lnTo>
                  <a:lnTo>
                    <a:pt x="238" y="89"/>
                  </a:lnTo>
                  <a:lnTo>
                    <a:pt x="238" y="59"/>
                  </a:lnTo>
                  <a:lnTo>
                    <a:pt x="298" y="0"/>
                  </a:lnTo>
                  <a:lnTo>
                    <a:pt x="416" y="0"/>
                  </a:lnTo>
                  <a:lnTo>
                    <a:pt x="445" y="30"/>
                  </a:lnTo>
                  <a:lnTo>
                    <a:pt x="475" y="30"/>
                  </a:lnTo>
                  <a:lnTo>
                    <a:pt x="505" y="59"/>
                  </a:lnTo>
                  <a:lnTo>
                    <a:pt x="535" y="59"/>
                  </a:lnTo>
                  <a:lnTo>
                    <a:pt x="594" y="118"/>
                  </a:lnTo>
                  <a:lnTo>
                    <a:pt x="623" y="89"/>
                  </a:lnTo>
                  <a:lnTo>
                    <a:pt x="654" y="118"/>
                  </a:lnTo>
                  <a:lnTo>
                    <a:pt x="682" y="118"/>
                  </a:lnTo>
                  <a:lnTo>
                    <a:pt x="742" y="178"/>
                  </a:lnTo>
                  <a:lnTo>
                    <a:pt x="742" y="266"/>
                  </a:lnTo>
                  <a:lnTo>
                    <a:pt x="773" y="297"/>
                  </a:lnTo>
                  <a:lnTo>
                    <a:pt x="773" y="327"/>
                  </a:lnTo>
                  <a:lnTo>
                    <a:pt x="801" y="355"/>
                  </a:lnTo>
                  <a:lnTo>
                    <a:pt x="801" y="384"/>
                  </a:lnTo>
                  <a:lnTo>
                    <a:pt x="830" y="415"/>
                  </a:lnTo>
                  <a:lnTo>
                    <a:pt x="830" y="504"/>
                  </a:lnTo>
                  <a:lnTo>
                    <a:pt x="861" y="473"/>
                  </a:lnTo>
                  <a:lnTo>
                    <a:pt x="891" y="504"/>
                  </a:lnTo>
                  <a:lnTo>
                    <a:pt x="891" y="563"/>
                  </a:lnTo>
                  <a:lnTo>
                    <a:pt x="919" y="563"/>
                  </a:lnTo>
                  <a:lnTo>
                    <a:pt x="949" y="591"/>
                  </a:lnTo>
                  <a:lnTo>
                    <a:pt x="980" y="591"/>
                  </a:lnTo>
                  <a:lnTo>
                    <a:pt x="1010" y="622"/>
                  </a:lnTo>
                  <a:lnTo>
                    <a:pt x="1010" y="652"/>
                  </a:lnTo>
                  <a:lnTo>
                    <a:pt x="980" y="682"/>
                  </a:lnTo>
                  <a:lnTo>
                    <a:pt x="1068" y="682"/>
                  </a:lnTo>
                  <a:lnTo>
                    <a:pt x="1187" y="800"/>
                  </a:lnTo>
                  <a:lnTo>
                    <a:pt x="1217" y="800"/>
                  </a:lnTo>
                  <a:lnTo>
                    <a:pt x="1246" y="829"/>
                  </a:lnTo>
                  <a:lnTo>
                    <a:pt x="1275" y="829"/>
                  </a:lnTo>
                  <a:lnTo>
                    <a:pt x="1275" y="859"/>
                  </a:lnTo>
                  <a:lnTo>
                    <a:pt x="1424" y="1007"/>
                  </a:lnTo>
                  <a:lnTo>
                    <a:pt x="1483" y="1007"/>
                  </a:lnTo>
                  <a:lnTo>
                    <a:pt x="1512" y="1038"/>
                  </a:lnTo>
                  <a:lnTo>
                    <a:pt x="1512" y="1065"/>
                  </a:lnTo>
                  <a:lnTo>
                    <a:pt x="1542" y="1065"/>
                  </a:lnTo>
                  <a:lnTo>
                    <a:pt x="1572" y="1038"/>
                  </a:lnTo>
                  <a:lnTo>
                    <a:pt x="1602" y="1065"/>
                  </a:lnTo>
                  <a:lnTo>
                    <a:pt x="1719" y="1065"/>
                  </a:lnTo>
                  <a:lnTo>
                    <a:pt x="1749" y="1125"/>
                  </a:lnTo>
                  <a:lnTo>
                    <a:pt x="1749" y="1156"/>
                  </a:lnTo>
                  <a:lnTo>
                    <a:pt x="1779" y="1184"/>
                  </a:lnTo>
                  <a:lnTo>
                    <a:pt x="1810" y="1184"/>
                  </a:lnTo>
                  <a:lnTo>
                    <a:pt x="1837" y="1213"/>
                  </a:lnTo>
                  <a:lnTo>
                    <a:pt x="1867" y="1213"/>
                  </a:lnTo>
                  <a:lnTo>
                    <a:pt x="1928" y="1244"/>
                  </a:lnTo>
                  <a:lnTo>
                    <a:pt x="1897" y="1274"/>
                  </a:lnTo>
                  <a:lnTo>
                    <a:pt x="2017" y="1274"/>
                  </a:lnTo>
                  <a:lnTo>
                    <a:pt x="2047" y="1302"/>
                  </a:lnTo>
                  <a:lnTo>
                    <a:pt x="2047" y="1332"/>
                  </a:lnTo>
                  <a:lnTo>
                    <a:pt x="2074" y="1363"/>
                  </a:lnTo>
                  <a:lnTo>
                    <a:pt x="2047" y="1393"/>
                  </a:lnTo>
                  <a:lnTo>
                    <a:pt x="2104" y="1451"/>
                  </a:lnTo>
                  <a:lnTo>
                    <a:pt x="2135" y="1451"/>
                  </a:lnTo>
                  <a:lnTo>
                    <a:pt x="2165" y="1481"/>
                  </a:lnTo>
                  <a:lnTo>
                    <a:pt x="2193" y="1481"/>
                  </a:lnTo>
                  <a:lnTo>
                    <a:pt x="2224" y="1451"/>
                  </a:lnTo>
                  <a:lnTo>
                    <a:pt x="2283" y="1511"/>
                  </a:lnTo>
                  <a:lnTo>
                    <a:pt x="2283" y="1569"/>
                  </a:lnTo>
                  <a:lnTo>
                    <a:pt x="2311" y="1599"/>
                  </a:lnTo>
                  <a:lnTo>
                    <a:pt x="2311" y="1629"/>
                  </a:lnTo>
                  <a:lnTo>
                    <a:pt x="2342" y="1658"/>
                  </a:lnTo>
                  <a:lnTo>
                    <a:pt x="2342" y="1688"/>
                  </a:lnTo>
                  <a:lnTo>
                    <a:pt x="2372" y="1718"/>
                  </a:lnTo>
                  <a:lnTo>
                    <a:pt x="2372" y="1806"/>
                  </a:lnTo>
                  <a:lnTo>
                    <a:pt x="2431" y="1866"/>
                  </a:lnTo>
                  <a:lnTo>
                    <a:pt x="2431" y="1894"/>
                  </a:lnTo>
                  <a:lnTo>
                    <a:pt x="2402" y="1924"/>
                  </a:lnTo>
                  <a:lnTo>
                    <a:pt x="2342" y="1924"/>
                  </a:lnTo>
                  <a:lnTo>
                    <a:pt x="2311" y="1954"/>
                  </a:lnTo>
                  <a:lnTo>
                    <a:pt x="2342" y="1985"/>
                  </a:lnTo>
                  <a:lnTo>
                    <a:pt x="2311" y="2013"/>
                  </a:lnTo>
                  <a:lnTo>
                    <a:pt x="2311" y="2043"/>
                  </a:lnTo>
                  <a:lnTo>
                    <a:pt x="2254" y="2103"/>
                  </a:lnTo>
                </a:path>
              </a:pathLst>
            </a:custGeom>
            <a:noFill/>
            <a:ln w="1588">
              <a:solidFill>
                <a:srgbClr val="000000"/>
              </a:solidFill>
              <a:prstDash val="solid"/>
              <a:round/>
              <a:headEnd/>
              <a:tailEnd/>
            </a:ln>
          </p:spPr>
          <p:txBody>
            <a:bodyPr/>
            <a:lstStyle/>
            <a:p>
              <a:endParaRPr lang="en-GB"/>
            </a:p>
          </p:txBody>
        </p:sp>
        <p:sp>
          <p:nvSpPr>
            <p:cNvPr id="24072" name="Freeform 520"/>
            <p:cNvSpPr>
              <a:spLocks/>
            </p:cNvSpPr>
            <p:nvPr/>
          </p:nvSpPr>
          <p:spPr bwMode="auto">
            <a:xfrm>
              <a:off x="3843" y="3141"/>
              <a:ext cx="96" cy="74"/>
            </a:xfrm>
            <a:custGeom>
              <a:avLst/>
              <a:gdLst/>
              <a:ahLst/>
              <a:cxnLst>
                <a:cxn ang="0">
                  <a:pos x="355" y="297"/>
                </a:cxn>
                <a:cxn ang="0">
                  <a:pos x="355" y="268"/>
                </a:cxn>
                <a:cxn ang="0">
                  <a:pos x="384" y="238"/>
                </a:cxn>
                <a:cxn ang="0">
                  <a:pos x="355" y="209"/>
                </a:cxn>
                <a:cxn ang="0">
                  <a:pos x="355" y="179"/>
                </a:cxn>
                <a:cxn ang="0">
                  <a:pos x="325" y="149"/>
                </a:cxn>
                <a:cxn ang="0">
                  <a:pos x="325" y="119"/>
                </a:cxn>
                <a:cxn ang="0">
                  <a:pos x="266" y="119"/>
                </a:cxn>
                <a:cxn ang="0">
                  <a:pos x="266" y="91"/>
                </a:cxn>
                <a:cxn ang="0">
                  <a:pos x="207" y="31"/>
                </a:cxn>
                <a:cxn ang="0">
                  <a:pos x="177" y="31"/>
                </a:cxn>
                <a:cxn ang="0">
                  <a:pos x="147" y="61"/>
                </a:cxn>
                <a:cxn ang="0">
                  <a:pos x="88" y="0"/>
                </a:cxn>
                <a:cxn ang="0">
                  <a:pos x="88" y="31"/>
                </a:cxn>
                <a:cxn ang="0">
                  <a:pos x="28" y="91"/>
                </a:cxn>
                <a:cxn ang="0">
                  <a:pos x="28" y="149"/>
                </a:cxn>
                <a:cxn ang="0">
                  <a:pos x="0" y="179"/>
                </a:cxn>
                <a:cxn ang="0">
                  <a:pos x="28" y="179"/>
                </a:cxn>
                <a:cxn ang="0">
                  <a:pos x="28" y="268"/>
                </a:cxn>
              </a:cxnLst>
              <a:rect l="0" t="0" r="r" b="b"/>
              <a:pathLst>
                <a:path w="384" h="297">
                  <a:moveTo>
                    <a:pt x="355" y="297"/>
                  </a:moveTo>
                  <a:lnTo>
                    <a:pt x="355" y="268"/>
                  </a:lnTo>
                  <a:lnTo>
                    <a:pt x="384" y="238"/>
                  </a:lnTo>
                  <a:lnTo>
                    <a:pt x="355" y="209"/>
                  </a:lnTo>
                  <a:lnTo>
                    <a:pt x="355" y="179"/>
                  </a:lnTo>
                  <a:lnTo>
                    <a:pt x="325" y="149"/>
                  </a:lnTo>
                  <a:lnTo>
                    <a:pt x="325" y="119"/>
                  </a:lnTo>
                  <a:lnTo>
                    <a:pt x="266" y="119"/>
                  </a:lnTo>
                  <a:lnTo>
                    <a:pt x="266" y="91"/>
                  </a:lnTo>
                  <a:lnTo>
                    <a:pt x="207" y="31"/>
                  </a:lnTo>
                  <a:lnTo>
                    <a:pt x="177" y="31"/>
                  </a:lnTo>
                  <a:lnTo>
                    <a:pt x="147" y="61"/>
                  </a:lnTo>
                  <a:lnTo>
                    <a:pt x="88" y="0"/>
                  </a:lnTo>
                  <a:lnTo>
                    <a:pt x="88" y="31"/>
                  </a:lnTo>
                  <a:lnTo>
                    <a:pt x="28" y="91"/>
                  </a:lnTo>
                  <a:lnTo>
                    <a:pt x="28" y="149"/>
                  </a:lnTo>
                  <a:lnTo>
                    <a:pt x="0" y="179"/>
                  </a:lnTo>
                  <a:lnTo>
                    <a:pt x="28" y="179"/>
                  </a:lnTo>
                  <a:lnTo>
                    <a:pt x="28" y="268"/>
                  </a:lnTo>
                </a:path>
              </a:pathLst>
            </a:custGeom>
            <a:noFill/>
            <a:ln w="1588">
              <a:solidFill>
                <a:srgbClr val="000000"/>
              </a:solidFill>
              <a:prstDash val="solid"/>
              <a:round/>
              <a:headEnd/>
              <a:tailEnd/>
            </a:ln>
          </p:spPr>
          <p:txBody>
            <a:bodyPr/>
            <a:lstStyle/>
            <a:p>
              <a:endParaRPr lang="en-GB"/>
            </a:p>
          </p:txBody>
        </p:sp>
        <p:sp>
          <p:nvSpPr>
            <p:cNvPr id="24073" name="Freeform 521"/>
            <p:cNvSpPr>
              <a:spLocks/>
            </p:cNvSpPr>
            <p:nvPr/>
          </p:nvSpPr>
          <p:spPr bwMode="auto">
            <a:xfrm>
              <a:off x="3798" y="3156"/>
              <a:ext cx="52" cy="52"/>
            </a:xfrm>
            <a:custGeom>
              <a:avLst/>
              <a:gdLst/>
              <a:ahLst/>
              <a:cxnLst>
                <a:cxn ang="0">
                  <a:pos x="207" y="207"/>
                </a:cxn>
                <a:cxn ang="0">
                  <a:pos x="179" y="177"/>
                </a:cxn>
                <a:cxn ang="0">
                  <a:pos x="149" y="177"/>
                </a:cxn>
                <a:cxn ang="0">
                  <a:pos x="119" y="148"/>
                </a:cxn>
                <a:cxn ang="0">
                  <a:pos x="88" y="88"/>
                </a:cxn>
                <a:cxn ang="0">
                  <a:pos x="60" y="58"/>
                </a:cxn>
                <a:cxn ang="0">
                  <a:pos x="31" y="58"/>
                </a:cxn>
                <a:cxn ang="0">
                  <a:pos x="0" y="30"/>
                </a:cxn>
                <a:cxn ang="0">
                  <a:pos x="0" y="0"/>
                </a:cxn>
              </a:cxnLst>
              <a:rect l="0" t="0" r="r" b="b"/>
              <a:pathLst>
                <a:path w="207" h="207">
                  <a:moveTo>
                    <a:pt x="207" y="207"/>
                  </a:moveTo>
                  <a:lnTo>
                    <a:pt x="179" y="177"/>
                  </a:lnTo>
                  <a:lnTo>
                    <a:pt x="149" y="177"/>
                  </a:lnTo>
                  <a:lnTo>
                    <a:pt x="119" y="148"/>
                  </a:lnTo>
                  <a:lnTo>
                    <a:pt x="88" y="88"/>
                  </a:lnTo>
                  <a:lnTo>
                    <a:pt x="60" y="58"/>
                  </a:lnTo>
                  <a:lnTo>
                    <a:pt x="31" y="58"/>
                  </a:lnTo>
                  <a:lnTo>
                    <a:pt x="0" y="30"/>
                  </a:lnTo>
                  <a:lnTo>
                    <a:pt x="0" y="0"/>
                  </a:lnTo>
                </a:path>
              </a:pathLst>
            </a:custGeom>
            <a:noFill/>
            <a:ln w="1588">
              <a:solidFill>
                <a:srgbClr val="000000"/>
              </a:solidFill>
              <a:prstDash val="solid"/>
              <a:round/>
              <a:headEnd/>
              <a:tailEnd/>
            </a:ln>
          </p:spPr>
          <p:txBody>
            <a:bodyPr/>
            <a:lstStyle/>
            <a:p>
              <a:endParaRPr lang="en-GB"/>
            </a:p>
          </p:txBody>
        </p:sp>
        <p:sp>
          <p:nvSpPr>
            <p:cNvPr id="24074" name="Freeform 522"/>
            <p:cNvSpPr>
              <a:spLocks/>
            </p:cNvSpPr>
            <p:nvPr/>
          </p:nvSpPr>
          <p:spPr bwMode="auto">
            <a:xfrm>
              <a:off x="3850" y="3208"/>
              <a:ext cx="59" cy="185"/>
            </a:xfrm>
            <a:custGeom>
              <a:avLst/>
              <a:gdLst/>
              <a:ahLst/>
              <a:cxnLst>
                <a:cxn ang="0">
                  <a:pos x="0" y="0"/>
                </a:cxn>
                <a:cxn ang="0">
                  <a:pos x="31" y="0"/>
                </a:cxn>
                <a:cxn ang="0">
                  <a:pos x="60" y="29"/>
                </a:cxn>
                <a:cxn ang="0">
                  <a:pos x="60" y="88"/>
                </a:cxn>
                <a:cxn ang="0">
                  <a:pos x="31" y="118"/>
                </a:cxn>
                <a:cxn ang="0">
                  <a:pos x="31" y="179"/>
                </a:cxn>
                <a:cxn ang="0">
                  <a:pos x="60" y="206"/>
                </a:cxn>
                <a:cxn ang="0">
                  <a:pos x="31" y="236"/>
                </a:cxn>
                <a:cxn ang="0">
                  <a:pos x="31" y="297"/>
                </a:cxn>
                <a:cxn ang="0">
                  <a:pos x="60" y="297"/>
                </a:cxn>
                <a:cxn ang="0">
                  <a:pos x="31" y="325"/>
                </a:cxn>
                <a:cxn ang="0">
                  <a:pos x="31" y="354"/>
                </a:cxn>
                <a:cxn ang="0">
                  <a:pos x="0" y="385"/>
                </a:cxn>
                <a:cxn ang="0">
                  <a:pos x="0" y="443"/>
                </a:cxn>
                <a:cxn ang="0">
                  <a:pos x="31" y="443"/>
                </a:cxn>
                <a:cxn ang="0">
                  <a:pos x="31" y="473"/>
                </a:cxn>
                <a:cxn ang="0">
                  <a:pos x="60" y="473"/>
                </a:cxn>
                <a:cxn ang="0">
                  <a:pos x="31" y="504"/>
                </a:cxn>
                <a:cxn ang="0">
                  <a:pos x="31" y="534"/>
                </a:cxn>
                <a:cxn ang="0">
                  <a:pos x="90" y="592"/>
                </a:cxn>
                <a:cxn ang="0">
                  <a:pos x="119" y="592"/>
                </a:cxn>
                <a:cxn ang="0">
                  <a:pos x="149" y="622"/>
                </a:cxn>
                <a:cxn ang="0">
                  <a:pos x="179" y="622"/>
                </a:cxn>
                <a:cxn ang="0">
                  <a:pos x="179" y="652"/>
                </a:cxn>
                <a:cxn ang="0">
                  <a:pos x="209" y="679"/>
                </a:cxn>
                <a:cxn ang="0">
                  <a:pos x="209" y="740"/>
                </a:cxn>
                <a:cxn ang="0">
                  <a:pos x="238" y="740"/>
                </a:cxn>
              </a:cxnLst>
              <a:rect l="0" t="0" r="r" b="b"/>
              <a:pathLst>
                <a:path w="238" h="740">
                  <a:moveTo>
                    <a:pt x="0" y="0"/>
                  </a:moveTo>
                  <a:lnTo>
                    <a:pt x="31" y="0"/>
                  </a:lnTo>
                  <a:lnTo>
                    <a:pt x="60" y="29"/>
                  </a:lnTo>
                  <a:lnTo>
                    <a:pt x="60" y="88"/>
                  </a:lnTo>
                  <a:lnTo>
                    <a:pt x="31" y="118"/>
                  </a:lnTo>
                  <a:lnTo>
                    <a:pt x="31" y="179"/>
                  </a:lnTo>
                  <a:lnTo>
                    <a:pt x="60" y="206"/>
                  </a:lnTo>
                  <a:lnTo>
                    <a:pt x="31" y="236"/>
                  </a:lnTo>
                  <a:lnTo>
                    <a:pt x="31" y="297"/>
                  </a:lnTo>
                  <a:lnTo>
                    <a:pt x="60" y="297"/>
                  </a:lnTo>
                  <a:lnTo>
                    <a:pt x="31" y="325"/>
                  </a:lnTo>
                  <a:lnTo>
                    <a:pt x="31" y="354"/>
                  </a:lnTo>
                  <a:lnTo>
                    <a:pt x="0" y="385"/>
                  </a:lnTo>
                  <a:lnTo>
                    <a:pt x="0" y="443"/>
                  </a:lnTo>
                  <a:lnTo>
                    <a:pt x="31" y="443"/>
                  </a:lnTo>
                  <a:lnTo>
                    <a:pt x="31" y="473"/>
                  </a:lnTo>
                  <a:lnTo>
                    <a:pt x="60" y="473"/>
                  </a:lnTo>
                  <a:lnTo>
                    <a:pt x="31" y="504"/>
                  </a:lnTo>
                  <a:lnTo>
                    <a:pt x="31" y="534"/>
                  </a:lnTo>
                  <a:lnTo>
                    <a:pt x="90" y="592"/>
                  </a:lnTo>
                  <a:lnTo>
                    <a:pt x="119" y="592"/>
                  </a:lnTo>
                  <a:lnTo>
                    <a:pt x="149" y="622"/>
                  </a:lnTo>
                  <a:lnTo>
                    <a:pt x="179" y="622"/>
                  </a:lnTo>
                  <a:lnTo>
                    <a:pt x="179" y="652"/>
                  </a:lnTo>
                  <a:lnTo>
                    <a:pt x="209" y="679"/>
                  </a:lnTo>
                  <a:lnTo>
                    <a:pt x="209" y="740"/>
                  </a:lnTo>
                  <a:lnTo>
                    <a:pt x="238" y="740"/>
                  </a:lnTo>
                </a:path>
              </a:pathLst>
            </a:custGeom>
            <a:noFill/>
            <a:ln w="1588">
              <a:solidFill>
                <a:srgbClr val="000000"/>
              </a:solidFill>
              <a:prstDash val="solid"/>
              <a:round/>
              <a:headEnd/>
              <a:tailEnd/>
            </a:ln>
          </p:spPr>
          <p:txBody>
            <a:bodyPr/>
            <a:lstStyle/>
            <a:p>
              <a:endParaRPr lang="en-GB"/>
            </a:p>
          </p:txBody>
        </p:sp>
        <p:sp>
          <p:nvSpPr>
            <p:cNvPr id="24075" name="Freeform 523"/>
            <p:cNvSpPr>
              <a:spLocks/>
            </p:cNvSpPr>
            <p:nvPr/>
          </p:nvSpPr>
          <p:spPr bwMode="auto">
            <a:xfrm>
              <a:off x="3784" y="3149"/>
              <a:ext cx="14" cy="7"/>
            </a:xfrm>
            <a:custGeom>
              <a:avLst/>
              <a:gdLst/>
              <a:ahLst/>
              <a:cxnLst>
                <a:cxn ang="0">
                  <a:pos x="58" y="30"/>
                </a:cxn>
                <a:cxn ang="0">
                  <a:pos x="0" y="30"/>
                </a:cxn>
                <a:cxn ang="0">
                  <a:pos x="0" y="0"/>
                </a:cxn>
              </a:cxnLst>
              <a:rect l="0" t="0" r="r" b="b"/>
              <a:pathLst>
                <a:path w="58" h="30">
                  <a:moveTo>
                    <a:pt x="58" y="30"/>
                  </a:moveTo>
                  <a:lnTo>
                    <a:pt x="0" y="30"/>
                  </a:lnTo>
                  <a:lnTo>
                    <a:pt x="0" y="0"/>
                  </a:lnTo>
                </a:path>
              </a:pathLst>
            </a:custGeom>
            <a:noFill/>
            <a:ln w="1588">
              <a:solidFill>
                <a:srgbClr val="000000"/>
              </a:solidFill>
              <a:prstDash val="solid"/>
              <a:round/>
              <a:headEnd/>
              <a:tailEnd/>
            </a:ln>
          </p:spPr>
          <p:txBody>
            <a:bodyPr/>
            <a:lstStyle/>
            <a:p>
              <a:endParaRPr lang="en-GB"/>
            </a:p>
          </p:txBody>
        </p:sp>
        <p:sp>
          <p:nvSpPr>
            <p:cNvPr id="24076" name="Freeform 524"/>
            <p:cNvSpPr>
              <a:spLocks/>
            </p:cNvSpPr>
            <p:nvPr/>
          </p:nvSpPr>
          <p:spPr bwMode="auto">
            <a:xfrm>
              <a:off x="3724" y="3119"/>
              <a:ext cx="60" cy="30"/>
            </a:xfrm>
            <a:custGeom>
              <a:avLst/>
              <a:gdLst/>
              <a:ahLst/>
              <a:cxnLst>
                <a:cxn ang="0">
                  <a:pos x="238" y="118"/>
                </a:cxn>
                <a:cxn ang="0">
                  <a:pos x="208" y="87"/>
                </a:cxn>
                <a:cxn ang="0">
                  <a:pos x="177" y="87"/>
                </a:cxn>
                <a:cxn ang="0">
                  <a:pos x="147" y="59"/>
                </a:cxn>
                <a:cxn ang="0">
                  <a:pos x="120" y="59"/>
                </a:cxn>
                <a:cxn ang="0">
                  <a:pos x="89" y="30"/>
                </a:cxn>
                <a:cxn ang="0">
                  <a:pos x="59" y="30"/>
                </a:cxn>
                <a:cxn ang="0">
                  <a:pos x="59" y="0"/>
                </a:cxn>
                <a:cxn ang="0">
                  <a:pos x="29" y="0"/>
                </a:cxn>
                <a:cxn ang="0">
                  <a:pos x="0" y="0"/>
                </a:cxn>
              </a:cxnLst>
              <a:rect l="0" t="0" r="r" b="b"/>
              <a:pathLst>
                <a:path w="238" h="118">
                  <a:moveTo>
                    <a:pt x="238" y="118"/>
                  </a:moveTo>
                  <a:lnTo>
                    <a:pt x="208" y="87"/>
                  </a:lnTo>
                  <a:lnTo>
                    <a:pt x="177" y="87"/>
                  </a:lnTo>
                  <a:lnTo>
                    <a:pt x="147" y="59"/>
                  </a:lnTo>
                  <a:lnTo>
                    <a:pt x="120" y="59"/>
                  </a:lnTo>
                  <a:lnTo>
                    <a:pt x="89" y="30"/>
                  </a:lnTo>
                  <a:lnTo>
                    <a:pt x="59" y="30"/>
                  </a:lnTo>
                  <a:lnTo>
                    <a:pt x="59" y="0"/>
                  </a:lnTo>
                  <a:lnTo>
                    <a:pt x="29" y="0"/>
                  </a:lnTo>
                  <a:lnTo>
                    <a:pt x="0" y="0"/>
                  </a:lnTo>
                </a:path>
              </a:pathLst>
            </a:custGeom>
            <a:noFill/>
            <a:ln w="1588">
              <a:solidFill>
                <a:srgbClr val="000000"/>
              </a:solidFill>
              <a:prstDash val="solid"/>
              <a:round/>
              <a:headEnd/>
              <a:tailEnd/>
            </a:ln>
          </p:spPr>
          <p:txBody>
            <a:bodyPr/>
            <a:lstStyle/>
            <a:p>
              <a:endParaRPr lang="en-GB"/>
            </a:p>
          </p:txBody>
        </p:sp>
        <p:sp>
          <p:nvSpPr>
            <p:cNvPr id="24077" name="Freeform 525"/>
            <p:cNvSpPr>
              <a:spLocks/>
            </p:cNvSpPr>
            <p:nvPr/>
          </p:nvSpPr>
          <p:spPr bwMode="auto">
            <a:xfrm>
              <a:off x="3798" y="3156"/>
              <a:ext cx="8" cy="7"/>
            </a:xfrm>
            <a:custGeom>
              <a:avLst/>
              <a:gdLst/>
              <a:ahLst/>
              <a:cxnLst>
                <a:cxn ang="0">
                  <a:pos x="0" y="0"/>
                </a:cxn>
                <a:cxn ang="0">
                  <a:pos x="31" y="30"/>
                </a:cxn>
                <a:cxn ang="0">
                  <a:pos x="31" y="0"/>
                </a:cxn>
                <a:cxn ang="0">
                  <a:pos x="0" y="0"/>
                </a:cxn>
              </a:cxnLst>
              <a:rect l="0" t="0" r="r" b="b"/>
              <a:pathLst>
                <a:path w="31" h="30">
                  <a:moveTo>
                    <a:pt x="0" y="0"/>
                  </a:moveTo>
                  <a:lnTo>
                    <a:pt x="31" y="30"/>
                  </a:lnTo>
                  <a:lnTo>
                    <a:pt x="31" y="0"/>
                  </a:lnTo>
                  <a:lnTo>
                    <a:pt x="0" y="0"/>
                  </a:lnTo>
                </a:path>
              </a:pathLst>
            </a:custGeom>
            <a:noFill/>
            <a:ln w="1588">
              <a:solidFill>
                <a:srgbClr val="000000"/>
              </a:solidFill>
              <a:prstDash val="solid"/>
              <a:round/>
              <a:headEnd/>
              <a:tailEnd/>
            </a:ln>
          </p:spPr>
          <p:txBody>
            <a:bodyPr/>
            <a:lstStyle/>
            <a:p>
              <a:endParaRPr lang="en-GB"/>
            </a:p>
          </p:txBody>
        </p:sp>
        <p:sp>
          <p:nvSpPr>
            <p:cNvPr id="24078" name="Freeform 526"/>
            <p:cNvSpPr>
              <a:spLocks/>
            </p:cNvSpPr>
            <p:nvPr/>
          </p:nvSpPr>
          <p:spPr bwMode="auto">
            <a:xfrm>
              <a:off x="3924" y="3215"/>
              <a:ext cx="37" cy="74"/>
            </a:xfrm>
            <a:custGeom>
              <a:avLst/>
              <a:gdLst/>
              <a:ahLst/>
              <a:cxnLst>
                <a:cxn ang="0">
                  <a:pos x="30" y="0"/>
                </a:cxn>
                <a:cxn ang="0">
                  <a:pos x="30" y="59"/>
                </a:cxn>
                <a:cxn ang="0">
                  <a:pos x="0" y="59"/>
                </a:cxn>
                <a:cxn ang="0">
                  <a:pos x="30" y="89"/>
                </a:cxn>
                <a:cxn ang="0">
                  <a:pos x="30" y="207"/>
                </a:cxn>
                <a:cxn ang="0">
                  <a:pos x="59" y="237"/>
                </a:cxn>
                <a:cxn ang="0">
                  <a:pos x="89" y="237"/>
                </a:cxn>
                <a:cxn ang="0">
                  <a:pos x="89" y="296"/>
                </a:cxn>
                <a:cxn ang="0">
                  <a:pos x="149" y="296"/>
                </a:cxn>
              </a:cxnLst>
              <a:rect l="0" t="0" r="r" b="b"/>
              <a:pathLst>
                <a:path w="149" h="296">
                  <a:moveTo>
                    <a:pt x="30" y="0"/>
                  </a:moveTo>
                  <a:lnTo>
                    <a:pt x="30" y="59"/>
                  </a:lnTo>
                  <a:lnTo>
                    <a:pt x="0" y="59"/>
                  </a:lnTo>
                  <a:lnTo>
                    <a:pt x="30" y="89"/>
                  </a:lnTo>
                  <a:lnTo>
                    <a:pt x="30" y="207"/>
                  </a:lnTo>
                  <a:lnTo>
                    <a:pt x="59" y="237"/>
                  </a:lnTo>
                  <a:lnTo>
                    <a:pt x="89" y="237"/>
                  </a:lnTo>
                  <a:lnTo>
                    <a:pt x="89" y="296"/>
                  </a:lnTo>
                  <a:lnTo>
                    <a:pt x="149" y="296"/>
                  </a:lnTo>
                </a:path>
              </a:pathLst>
            </a:custGeom>
            <a:noFill/>
            <a:ln w="1588">
              <a:solidFill>
                <a:srgbClr val="000000"/>
              </a:solidFill>
              <a:prstDash val="solid"/>
              <a:round/>
              <a:headEnd/>
              <a:tailEnd/>
            </a:ln>
          </p:spPr>
          <p:txBody>
            <a:bodyPr/>
            <a:lstStyle/>
            <a:p>
              <a:endParaRPr lang="en-GB"/>
            </a:p>
          </p:txBody>
        </p:sp>
        <p:sp>
          <p:nvSpPr>
            <p:cNvPr id="24079" name="Freeform 527"/>
            <p:cNvSpPr>
              <a:spLocks/>
            </p:cNvSpPr>
            <p:nvPr/>
          </p:nvSpPr>
          <p:spPr bwMode="auto">
            <a:xfrm>
              <a:off x="3909" y="3289"/>
              <a:ext cx="59" cy="104"/>
            </a:xfrm>
            <a:custGeom>
              <a:avLst/>
              <a:gdLst/>
              <a:ahLst/>
              <a:cxnLst>
                <a:cxn ang="0">
                  <a:pos x="0" y="415"/>
                </a:cxn>
                <a:cxn ang="0">
                  <a:pos x="29" y="415"/>
                </a:cxn>
                <a:cxn ang="0">
                  <a:pos x="59" y="385"/>
                </a:cxn>
                <a:cxn ang="0">
                  <a:pos x="59" y="297"/>
                </a:cxn>
                <a:cxn ang="0">
                  <a:pos x="89" y="267"/>
                </a:cxn>
                <a:cxn ang="0">
                  <a:pos x="118" y="297"/>
                </a:cxn>
                <a:cxn ang="0">
                  <a:pos x="118" y="267"/>
                </a:cxn>
                <a:cxn ang="0">
                  <a:pos x="148" y="267"/>
                </a:cxn>
                <a:cxn ang="0">
                  <a:pos x="148" y="209"/>
                </a:cxn>
                <a:cxn ang="0">
                  <a:pos x="178" y="179"/>
                </a:cxn>
                <a:cxn ang="0">
                  <a:pos x="178" y="148"/>
                </a:cxn>
                <a:cxn ang="0">
                  <a:pos x="208" y="148"/>
                </a:cxn>
                <a:cxn ang="0">
                  <a:pos x="236" y="118"/>
                </a:cxn>
                <a:cxn ang="0">
                  <a:pos x="236" y="60"/>
                </a:cxn>
                <a:cxn ang="0">
                  <a:pos x="208" y="29"/>
                </a:cxn>
                <a:cxn ang="0">
                  <a:pos x="236" y="29"/>
                </a:cxn>
                <a:cxn ang="0">
                  <a:pos x="208" y="0"/>
                </a:cxn>
              </a:cxnLst>
              <a:rect l="0" t="0" r="r" b="b"/>
              <a:pathLst>
                <a:path w="236" h="415">
                  <a:moveTo>
                    <a:pt x="0" y="415"/>
                  </a:moveTo>
                  <a:lnTo>
                    <a:pt x="29" y="415"/>
                  </a:lnTo>
                  <a:lnTo>
                    <a:pt x="59" y="385"/>
                  </a:lnTo>
                  <a:lnTo>
                    <a:pt x="59" y="297"/>
                  </a:lnTo>
                  <a:lnTo>
                    <a:pt x="89" y="267"/>
                  </a:lnTo>
                  <a:lnTo>
                    <a:pt x="118" y="297"/>
                  </a:lnTo>
                  <a:lnTo>
                    <a:pt x="118" y="267"/>
                  </a:lnTo>
                  <a:lnTo>
                    <a:pt x="148" y="267"/>
                  </a:lnTo>
                  <a:lnTo>
                    <a:pt x="148" y="209"/>
                  </a:lnTo>
                  <a:lnTo>
                    <a:pt x="178" y="179"/>
                  </a:lnTo>
                  <a:lnTo>
                    <a:pt x="178" y="148"/>
                  </a:lnTo>
                  <a:lnTo>
                    <a:pt x="208" y="148"/>
                  </a:lnTo>
                  <a:lnTo>
                    <a:pt x="236" y="118"/>
                  </a:lnTo>
                  <a:lnTo>
                    <a:pt x="236" y="60"/>
                  </a:lnTo>
                  <a:lnTo>
                    <a:pt x="208" y="29"/>
                  </a:lnTo>
                  <a:lnTo>
                    <a:pt x="236" y="29"/>
                  </a:lnTo>
                  <a:lnTo>
                    <a:pt x="208" y="0"/>
                  </a:lnTo>
                </a:path>
              </a:pathLst>
            </a:custGeom>
            <a:noFill/>
            <a:ln w="1588">
              <a:solidFill>
                <a:srgbClr val="000000"/>
              </a:solidFill>
              <a:prstDash val="solid"/>
              <a:round/>
              <a:headEnd/>
              <a:tailEnd/>
            </a:ln>
          </p:spPr>
          <p:txBody>
            <a:bodyPr/>
            <a:lstStyle/>
            <a:p>
              <a:endParaRPr lang="en-GB"/>
            </a:p>
          </p:txBody>
        </p:sp>
        <p:sp>
          <p:nvSpPr>
            <p:cNvPr id="24080" name="Freeform 528"/>
            <p:cNvSpPr>
              <a:spLocks/>
            </p:cNvSpPr>
            <p:nvPr/>
          </p:nvSpPr>
          <p:spPr bwMode="auto">
            <a:xfrm>
              <a:off x="2968" y="2571"/>
              <a:ext cx="119" cy="156"/>
            </a:xfrm>
            <a:custGeom>
              <a:avLst/>
              <a:gdLst/>
              <a:ahLst/>
              <a:cxnLst>
                <a:cxn ang="0">
                  <a:pos x="0" y="0"/>
                </a:cxn>
                <a:cxn ang="0">
                  <a:pos x="30" y="0"/>
                </a:cxn>
                <a:cxn ang="0">
                  <a:pos x="59" y="28"/>
                </a:cxn>
                <a:cxn ang="0">
                  <a:pos x="59" y="57"/>
                </a:cxn>
                <a:cxn ang="0">
                  <a:pos x="90" y="87"/>
                </a:cxn>
                <a:cxn ang="0">
                  <a:pos x="148" y="87"/>
                </a:cxn>
                <a:cxn ang="0">
                  <a:pos x="179" y="118"/>
                </a:cxn>
                <a:cxn ang="0">
                  <a:pos x="236" y="118"/>
                </a:cxn>
                <a:cxn ang="0">
                  <a:pos x="236" y="87"/>
                </a:cxn>
                <a:cxn ang="0">
                  <a:pos x="266" y="87"/>
                </a:cxn>
                <a:cxn ang="0">
                  <a:pos x="266" y="118"/>
                </a:cxn>
                <a:cxn ang="0">
                  <a:pos x="297" y="118"/>
                </a:cxn>
                <a:cxn ang="0">
                  <a:pos x="327" y="146"/>
                </a:cxn>
                <a:cxn ang="0">
                  <a:pos x="473" y="146"/>
                </a:cxn>
                <a:cxn ang="0">
                  <a:pos x="473" y="176"/>
                </a:cxn>
                <a:cxn ang="0">
                  <a:pos x="355" y="294"/>
                </a:cxn>
                <a:cxn ang="0">
                  <a:pos x="355" y="355"/>
                </a:cxn>
                <a:cxn ang="0">
                  <a:pos x="327" y="382"/>
                </a:cxn>
                <a:cxn ang="0">
                  <a:pos x="327" y="413"/>
                </a:cxn>
                <a:cxn ang="0">
                  <a:pos x="297" y="443"/>
                </a:cxn>
                <a:cxn ang="0">
                  <a:pos x="297" y="473"/>
                </a:cxn>
                <a:cxn ang="0">
                  <a:pos x="327" y="473"/>
                </a:cxn>
                <a:cxn ang="0">
                  <a:pos x="297" y="502"/>
                </a:cxn>
                <a:cxn ang="0">
                  <a:pos x="297" y="561"/>
                </a:cxn>
                <a:cxn ang="0">
                  <a:pos x="266" y="591"/>
                </a:cxn>
                <a:cxn ang="0">
                  <a:pos x="297" y="620"/>
                </a:cxn>
              </a:cxnLst>
              <a:rect l="0" t="0" r="r" b="b"/>
              <a:pathLst>
                <a:path w="473" h="620">
                  <a:moveTo>
                    <a:pt x="0" y="0"/>
                  </a:moveTo>
                  <a:lnTo>
                    <a:pt x="30" y="0"/>
                  </a:lnTo>
                  <a:lnTo>
                    <a:pt x="59" y="28"/>
                  </a:lnTo>
                  <a:lnTo>
                    <a:pt x="59" y="57"/>
                  </a:lnTo>
                  <a:lnTo>
                    <a:pt x="90" y="87"/>
                  </a:lnTo>
                  <a:lnTo>
                    <a:pt x="148" y="87"/>
                  </a:lnTo>
                  <a:lnTo>
                    <a:pt x="179" y="118"/>
                  </a:lnTo>
                  <a:lnTo>
                    <a:pt x="236" y="118"/>
                  </a:lnTo>
                  <a:lnTo>
                    <a:pt x="236" y="87"/>
                  </a:lnTo>
                  <a:lnTo>
                    <a:pt x="266" y="87"/>
                  </a:lnTo>
                  <a:lnTo>
                    <a:pt x="266" y="118"/>
                  </a:lnTo>
                  <a:lnTo>
                    <a:pt x="297" y="118"/>
                  </a:lnTo>
                  <a:lnTo>
                    <a:pt x="327" y="146"/>
                  </a:lnTo>
                  <a:lnTo>
                    <a:pt x="473" y="146"/>
                  </a:lnTo>
                  <a:lnTo>
                    <a:pt x="473" y="176"/>
                  </a:lnTo>
                  <a:lnTo>
                    <a:pt x="355" y="294"/>
                  </a:lnTo>
                  <a:lnTo>
                    <a:pt x="355" y="355"/>
                  </a:lnTo>
                  <a:lnTo>
                    <a:pt x="327" y="382"/>
                  </a:lnTo>
                  <a:lnTo>
                    <a:pt x="327" y="413"/>
                  </a:lnTo>
                  <a:lnTo>
                    <a:pt x="297" y="443"/>
                  </a:lnTo>
                  <a:lnTo>
                    <a:pt x="297" y="473"/>
                  </a:lnTo>
                  <a:lnTo>
                    <a:pt x="327" y="473"/>
                  </a:lnTo>
                  <a:lnTo>
                    <a:pt x="297" y="502"/>
                  </a:lnTo>
                  <a:lnTo>
                    <a:pt x="297" y="561"/>
                  </a:lnTo>
                  <a:lnTo>
                    <a:pt x="266" y="591"/>
                  </a:lnTo>
                  <a:lnTo>
                    <a:pt x="297" y="620"/>
                  </a:lnTo>
                </a:path>
              </a:pathLst>
            </a:custGeom>
            <a:noFill/>
            <a:ln w="1588">
              <a:solidFill>
                <a:srgbClr val="000000"/>
              </a:solidFill>
              <a:prstDash val="solid"/>
              <a:round/>
              <a:headEnd/>
              <a:tailEnd/>
            </a:ln>
          </p:spPr>
          <p:txBody>
            <a:bodyPr/>
            <a:lstStyle/>
            <a:p>
              <a:endParaRPr lang="en-GB"/>
            </a:p>
          </p:txBody>
        </p:sp>
        <p:sp>
          <p:nvSpPr>
            <p:cNvPr id="24081" name="Freeform 529"/>
            <p:cNvSpPr>
              <a:spLocks/>
            </p:cNvSpPr>
            <p:nvPr/>
          </p:nvSpPr>
          <p:spPr bwMode="auto">
            <a:xfrm>
              <a:off x="3043" y="2712"/>
              <a:ext cx="133" cy="22"/>
            </a:xfrm>
            <a:custGeom>
              <a:avLst/>
              <a:gdLst/>
              <a:ahLst/>
              <a:cxnLst>
                <a:cxn ang="0">
                  <a:pos x="533" y="89"/>
                </a:cxn>
                <a:cxn ang="0">
                  <a:pos x="533" y="59"/>
                </a:cxn>
                <a:cxn ang="0">
                  <a:pos x="474" y="59"/>
                </a:cxn>
                <a:cxn ang="0">
                  <a:pos x="474" y="30"/>
                </a:cxn>
                <a:cxn ang="0">
                  <a:pos x="296" y="30"/>
                </a:cxn>
                <a:cxn ang="0">
                  <a:pos x="296" y="0"/>
                </a:cxn>
                <a:cxn ang="0">
                  <a:pos x="237" y="0"/>
                </a:cxn>
                <a:cxn ang="0">
                  <a:pos x="237" y="30"/>
                </a:cxn>
                <a:cxn ang="0">
                  <a:pos x="267" y="30"/>
                </a:cxn>
                <a:cxn ang="0">
                  <a:pos x="267" y="59"/>
                </a:cxn>
                <a:cxn ang="0">
                  <a:pos x="0" y="59"/>
                </a:cxn>
              </a:cxnLst>
              <a:rect l="0" t="0" r="r" b="b"/>
              <a:pathLst>
                <a:path w="533" h="89">
                  <a:moveTo>
                    <a:pt x="533" y="89"/>
                  </a:moveTo>
                  <a:lnTo>
                    <a:pt x="533" y="59"/>
                  </a:lnTo>
                  <a:lnTo>
                    <a:pt x="474" y="59"/>
                  </a:lnTo>
                  <a:lnTo>
                    <a:pt x="474" y="30"/>
                  </a:lnTo>
                  <a:lnTo>
                    <a:pt x="296" y="30"/>
                  </a:lnTo>
                  <a:lnTo>
                    <a:pt x="296" y="0"/>
                  </a:lnTo>
                  <a:lnTo>
                    <a:pt x="237" y="0"/>
                  </a:lnTo>
                  <a:lnTo>
                    <a:pt x="237" y="30"/>
                  </a:lnTo>
                  <a:lnTo>
                    <a:pt x="267" y="30"/>
                  </a:lnTo>
                  <a:lnTo>
                    <a:pt x="267" y="59"/>
                  </a:lnTo>
                  <a:lnTo>
                    <a:pt x="0" y="59"/>
                  </a:lnTo>
                </a:path>
              </a:pathLst>
            </a:custGeom>
            <a:noFill/>
            <a:ln w="1588">
              <a:solidFill>
                <a:srgbClr val="000000"/>
              </a:solidFill>
              <a:prstDash val="solid"/>
              <a:round/>
              <a:headEnd/>
              <a:tailEnd/>
            </a:ln>
          </p:spPr>
          <p:txBody>
            <a:bodyPr/>
            <a:lstStyle/>
            <a:p>
              <a:endParaRPr lang="en-GB"/>
            </a:p>
          </p:txBody>
        </p:sp>
        <p:sp>
          <p:nvSpPr>
            <p:cNvPr id="24082" name="Freeform 530"/>
            <p:cNvSpPr>
              <a:spLocks/>
            </p:cNvSpPr>
            <p:nvPr/>
          </p:nvSpPr>
          <p:spPr bwMode="auto">
            <a:xfrm>
              <a:off x="3176" y="2734"/>
              <a:ext cx="7" cy="22"/>
            </a:xfrm>
            <a:custGeom>
              <a:avLst/>
              <a:gdLst/>
              <a:ahLst/>
              <a:cxnLst>
                <a:cxn ang="0">
                  <a:pos x="0" y="88"/>
                </a:cxn>
                <a:cxn ang="0">
                  <a:pos x="0" y="30"/>
                </a:cxn>
                <a:cxn ang="0">
                  <a:pos x="30" y="30"/>
                </a:cxn>
                <a:cxn ang="0">
                  <a:pos x="0" y="0"/>
                </a:cxn>
              </a:cxnLst>
              <a:rect l="0" t="0" r="r" b="b"/>
              <a:pathLst>
                <a:path w="30" h="88">
                  <a:moveTo>
                    <a:pt x="0" y="88"/>
                  </a:moveTo>
                  <a:lnTo>
                    <a:pt x="0" y="30"/>
                  </a:lnTo>
                  <a:lnTo>
                    <a:pt x="30" y="30"/>
                  </a:lnTo>
                  <a:lnTo>
                    <a:pt x="0" y="0"/>
                  </a:lnTo>
                </a:path>
              </a:pathLst>
            </a:custGeom>
            <a:noFill/>
            <a:ln w="1588">
              <a:solidFill>
                <a:srgbClr val="000000"/>
              </a:solidFill>
              <a:prstDash val="solid"/>
              <a:round/>
              <a:headEnd/>
              <a:tailEnd/>
            </a:ln>
          </p:spPr>
          <p:txBody>
            <a:bodyPr/>
            <a:lstStyle/>
            <a:p>
              <a:endParaRPr lang="en-GB"/>
            </a:p>
          </p:txBody>
        </p:sp>
        <p:sp>
          <p:nvSpPr>
            <p:cNvPr id="24083" name="Freeform 531"/>
            <p:cNvSpPr>
              <a:spLocks/>
            </p:cNvSpPr>
            <p:nvPr/>
          </p:nvSpPr>
          <p:spPr bwMode="auto">
            <a:xfrm>
              <a:off x="2931" y="2564"/>
              <a:ext cx="37" cy="7"/>
            </a:xfrm>
            <a:custGeom>
              <a:avLst/>
              <a:gdLst/>
              <a:ahLst/>
              <a:cxnLst>
                <a:cxn ang="0">
                  <a:pos x="0" y="0"/>
                </a:cxn>
                <a:cxn ang="0">
                  <a:pos x="29" y="31"/>
                </a:cxn>
                <a:cxn ang="0">
                  <a:pos x="59" y="31"/>
                </a:cxn>
                <a:cxn ang="0">
                  <a:pos x="89" y="0"/>
                </a:cxn>
                <a:cxn ang="0">
                  <a:pos x="120" y="0"/>
                </a:cxn>
                <a:cxn ang="0">
                  <a:pos x="148" y="31"/>
                </a:cxn>
              </a:cxnLst>
              <a:rect l="0" t="0" r="r" b="b"/>
              <a:pathLst>
                <a:path w="148" h="31">
                  <a:moveTo>
                    <a:pt x="0" y="0"/>
                  </a:moveTo>
                  <a:lnTo>
                    <a:pt x="29" y="31"/>
                  </a:lnTo>
                  <a:lnTo>
                    <a:pt x="59" y="31"/>
                  </a:lnTo>
                  <a:lnTo>
                    <a:pt x="89" y="0"/>
                  </a:lnTo>
                  <a:lnTo>
                    <a:pt x="120" y="0"/>
                  </a:lnTo>
                  <a:lnTo>
                    <a:pt x="148" y="31"/>
                  </a:lnTo>
                </a:path>
              </a:pathLst>
            </a:custGeom>
            <a:noFill/>
            <a:ln w="1588">
              <a:solidFill>
                <a:srgbClr val="000000"/>
              </a:solidFill>
              <a:prstDash val="solid"/>
              <a:round/>
              <a:headEnd/>
              <a:tailEnd/>
            </a:ln>
          </p:spPr>
          <p:txBody>
            <a:bodyPr/>
            <a:lstStyle/>
            <a:p>
              <a:endParaRPr lang="en-GB"/>
            </a:p>
          </p:txBody>
        </p:sp>
        <p:sp>
          <p:nvSpPr>
            <p:cNvPr id="24084" name="Freeform 532"/>
            <p:cNvSpPr>
              <a:spLocks/>
            </p:cNvSpPr>
            <p:nvPr/>
          </p:nvSpPr>
          <p:spPr bwMode="auto">
            <a:xfrm>
              <a:off x="2953" y="2512"/>
              <a:ext cx="23" cy="59"/>
            </a:xfrm>
            <a:custGeom>
              <a:avLst/>
              <a:gdLst/>
              <a:ahLst/>
              <a:cxnLst>
                <a:cxn ang="0">
                  <a:pos x="0" y="0"/>
                </a:cxn>
                <a:cxn ang="0">
                  <a:pos x="0" y="59"/>
                </a:cxn>
                <a:cxn ang="0">
                  <a:pos x="31" y="89"/>
                </a:cxn>
                <a:cxn ang="0">
                  <a:pos x="31" y="119"/>
                </a:cxn>
                <a:cxn ang="0">
                  <a:pos x="59" y="119"/>
                </a:cxn>
                <a:cxn ang="0">
                  <a:pos x="89" y="147"/>
                </a:cxn>
                <a:cxn ang="0">
                  <a:pos x="59" y="177"/>
                </a:cxn>
                <a:cxn ang="0">
                  <a:pos x="59" y="238"/>
                </a:cxn>
              </a:cxnLst>
              <a:rect l="0" t="0" r="r" b="b"/>
              <a:pathLst>
                <a:path w="89" h="238">
                  <a:moveTo>
                    <a:pt x="0" y="0"/>
                  </a:moveTo>
                  <a:lnTo>
                    <a:pt x="0" y="59"/>
                  </a:lnTo>
                  <a:lnTo>
                    <a:pt x="31" y="89"/>
                  </a:lnTo>
                  <a:lnTo>
                    <a:pt x="31" y="119"/>
                  </a:lnTo>
                  <a:lnTo>
                    <a:pt x="59" y="119"/>
                  </a:lnTo>
                  <a:lnTo>
                    <a:pt x="89" y="147"/>
                  </a:lnTo>
                  <a:lnTo>
                    <a:pt x="59" y="177"/>
                  </a:lnTo>
                  <a:lnTo>
                    <a:pt x="59" y="238"/>
                  </a:lnTo>
                </a:path>
              </a:pathLst>
            </a:custGeom>
            <a:noFill/>
            <a:ln w="1588">
              <a:solidFill>
                <a:srgbClr val="000000"/>
              </a:solidFill>
              <a:prstDash val="solid"/>
              <a:round/>
              <a:headEnd/>
              <a:tailEnd/>
            </a:ln>
          </p:spPr>
          <p:txBody>
            <a:bodyPr/>
            <a:lstStyle/>
            <a:p>
              <a:endParaRPr lang="en-GB"/>
            </a:p>
          </p:txBody>
        </p:sp>
        <p:sp>
          <p:nvSpPr>
            <p:cNvPr id="24085" name="Freeform 533"/>
            <p:cNvSpPr>
              <a:spLocks/>
            </p:cNvSpPr>
            <p:nvPr/>
          </p:nvSpPr>
          <p:spPr bwMode="auto">
            <a:xfrm>
              <a:off x="2931" y="2727"/>
              <a:ext cx="112" cy="140"/>
            </a:xfrm>
            <a:custGeom>
              <a:avLst/>
              <a:gdLst/>
              <a:ahLst/>
              <a:cxnLst>
                <a:cxn ang="0">
                  <a:pos x="445" y="0"/>
                </a:cxn>
                <a:cxn ang="0">
                  <a:pos x="414" y="30"/>
                </a:cxn>
                <a:cxn ang="0">
                  <a:pos x="414" y="60"/>
                </a:cxn>
                <a:cxn ang="0">
                  <a:pos x="357" y="60"/>
                </a:cxn>
                <a:cxn ang="0">
                  <a:pos x="327" y="30"/>
                </a:cxn>
                <a:cxn ang="0">
                  <a:pos x="296" y="30"/>
                </a:cxn>
                <a:cxn ang="0">
                  <a:pos x="296" y="60"/>
                </a:cxn>
                <a:cxn ang="0">
                  <a:pos x="266" y="90"/>
                </a:cxn>
                <a:cxn ang="0">
                  <a:pos x="296" y="90"/>
                </a:cxn>
                <a:cxn ang="0">
                  <a:pos x="148" y="237"/>
                </a:cxn>
                <a:cxn ang="0">
                  <a:pos x="148" y="266"/>
                </a:cxn>
                <a:cxn ang="0">
                  <a:pos x="29" y="385"/>
                </a:cxn>
                <a:cxn ang="0">
                  <a:pos x="59" y="385"/>
                </a:cxn>
                <a:cxn ang="0">
                  <a:pos x="59" y="415"/>
                </a:cxn>
                <a:cxn ang="0">
                  <a:pos x="0" y="473"/>
                </a:cxn>
                <a:cxn ang="0">
                  <a:pos x="59" y="473"/>
                </a:cxn>
                <a:cxn ang="0">
                  <a:pos x="89" y="446"/>
                </a:cxn>
                <a:cxn ang="0">
                  <a:pos x="89" y="415"/>
                </a:cxn>
                <a:cxn ang="0">
                  <a:pos x="120" y="385"/>
                </a:cxn>
                <a:cxn ang="0">
                  <a:pos x="238" y="385"/>
                </a:cxn>
                <a:cxn ang="0">
                  <a:pos x="238" y="473"/>
                </a:cxn>
                <a:cxn ang="0">
                  <a:pos x="266" y="503"/>
                </a:cxn>
                <a:cxn ang="0">
                  <a:pos x="266" y="534"/>
                </a:cxn>
                <a:cxn ang="0">
                  <a:pos x="296" y="564"/>
                </a:cxn>
              </a:cxnLst>
              <a:rect l="0" t="0" r="r" b="b"/>
              <a:pathLst>
                <a:path w="445" h="564">
                  <a:moveTo>
                    <a:pt x="445" y="0"/>
                  </a:moveTo>
                  <a:lnTo>
                    <a:pt x="414" y="30"/>
                  </a:lnTo>
                  <a:lnTo>
                    <a:pt x="414" y="60"/>
                  </a:lnTo>
                  <a:lnTo>
                    <a:pt x="357" y="60"/>
                  </a:lnTo>
                  <a:lnTo>
                    <a:pt x="327" y="30"/>
                  </a:lnTo>
                  <a:lnTo>
                    <a:pt x="296" y="30"/>
                  </a:lnTo>
                  <a:lnTo>
                    <a:pt x="296" y="60"/>
                  </a:lnTo>
                  <a:lnTo>
                    <a:pt x="266" y="90"/>
                  </a:lnTo>
                  <a:lnTo>
                    <a:pt x="296" y="90"/>
                  </a:lnTo>
                  <a:lnTo>
                    <a:pt x="148" y="237"/>
                  </a:lnTo>
                  <a:lnTo>
                    <a:pt x="148" y="266"/>
                  </a:lnTo>
                  <a:lnTo>
                    <a:pt x="29" y="385"/>
                  </a:lnTo>
                  <a:lnTo>
                    <a:pt x="59" y="385"/>
                  </a:lnTo>
                  <a:lnTo>
                    <a:pt x="59" y="415"/>
                  </a:lnTo>
                  <a:lnTo>
                    <a:pt x="0" y="473"/>
                  </a:lnTo>
                  <a:lnTo>
                    <a:pt x="59" y="473"/>
                  </a:lnTo>
                  <a:lnTo>
                    <a:pt x="89" y="446"/>
                  </a:lnTo>
                  <a:lnTo>
                    <a:pt x="89" y="415"/>
                  </a:lnTo>
                  <a:lnTo>
                    <a:pt x="120" y="385"/>
                  </a:lnTo>
                  <a:lnTo>
                    <a:pt x="238" y="385"/>
                  </a:lnTo>
                  <a:lnTo>
                    <a:pt x="238" y="473"/>
                  </a:lnTo>
                  <a:lnTo>
                    <a:pt x="266" y="503"/>
                  </a:lnTo>
                  <a:lnTo>
                    <a:pt x="266" y="534"/>
                  </a:lnTo>
                  <a:lnTo>
                    <a:pt x="296" y="564"/>
                  </a:lnTo>
                </a:path>
              </a:pathLst>
            </a:custGeom>
            <a:noFill/>
            <a:ln w="1588">
              <a:solidFill>
                <a:srgbClr val="000000"/>
              </a:solidFill>
              <a:prstDash val="solid"/>
              <a:round/>
              <a:headEnd/>
              <a:tailEnd/>
            </a:ln>
          </p:spPr>
          <p:txBody>
            <a:bodyPr/>
            <a:lstStyle/>
            <a:p>
              <a:endParaRPr lang="en-GB"/>
            </a:p>
          </p:txBody>
        </p:sp>
        <p:sp>
          <p:nvSpPr>
            <p:cNvPr id="24086" name="Freeform 534"/>
            <p:cNvSpPr>
              <a:spLocks/>
            </p:cNvSpPr>
            <p:nvPr/>
          </p:nvSpPr>
          <p:spPr bwMode="auto">
            <a:xfrm>
              <a:off x="3005" y="2786"/>
              <a:ext cx="230" cy="88"/>
            </a:xfrm>
            <a:custGeom>
              <a:avLst/>
              <a:gdLst/>
              <a:ahLst/>
              <a:cxnLst>
                <a:cxn ang="0">
                  <a:pos x="0" y="327"/>
                </a:cxn>
                <a:cxn ang="0">
                  <a:pos x="118" y="327"/>
                </a:cxn>
                <a:cxn ang="0">
                  <a:pos x="149" y="297"/>
                </a:cxn>
                <a:cxn ang="0">
                  <a:pos x="179" y="297"/>
                </a:cxn>
                <a:cxn ang="0">
                  <a:pos x="207" y="327"/>
                </a:cxn>
                <a:cxn ang="0">
                  <a:pos x="298" y="236"/>
                </a:cxn>
                <a:cxn ang="0">
                  <a:pos x="298" y="209"/>
                </a:cxn>
                <a:cxn ang="0">
                  <a:pos x="356" y="148"/>
                </a:cxn>
                <a:cxn ang="0">
                  <a:pos x="386" y="178"/>
                </a:cxn>
                <a:cxn ang="0">
                  <a:pos x="386" y="209"/>
                </a:cxn>
                <a:cxn ang="0">
                  <a:pos x="445" y="266"/>
                </a:cxn>
                <a:cxn ang="0">
                  <a:pos x="475" y="266"/>
                </a:cxn>
                <a:cxn ang="0">
                  <a:pos x="475" y="297"/>
                </a:cxn>
                <a:cxn ang="0">
                  <a:pos x="505" y="327"/>
                </a:cxn>
                <a:cxn ang="0">
                  <a:pos x="505" y="355"/>
                </a:cxn>
                <a:cxn ang="0">
                  <a:pos x="534" y="355"/>
                </a:cxn>
                <a:cxn ang="0">
                  <a:pos x="534" y="297"/>
                </a:cxn>
                <a:cxn ang="0">
                  <a:pos x="563" y="266"/>
                </a:cxn>
                <a:cxn ang="0">
                  <a:pos x="563" y="236"/>
                </a:cxn>
                <a:cxn ang="0">
                  <a:pos x="593" y="209"/>
                </a:cxn>
                <a:cxn ang="0">
                  <a:pos x="593" y="118"/>
                </a:cxn>
                <a:cxn ang="0">
                  <a:pos x="653" y="118"/>
                </a:cxn>
                <a:cxn ang="0">
                  <a:pos x="653" y="178"/>
                </a:cxn>
                <a:cxn ang="0">
                  <a:pos x="682" y="209"/>
                </a:cxn>
                <a:cxn ang="0">
                  <a:pos x="712" y="178"/>
                </a:cxn>
                <a:cxn ang="0">
                  <a:pos x="772" y="178"/>
                </a:cxn>
                <a:cxn ang="0">
                  <a:pos x="800" y="209"/>
                </a:cxn>
                <a:cxn ang="0">
                  <a:pos x="830" y="209"/>
                </a:cxn>
                <a:cxn ang="0">
                  <a:pos x="830" y="148"/>
                </a:cxn>
                <a:cxn ang="0">
                  <a:pos x="800" y="148"/>
                </a:cxn>
                <a:cxn ang="0">
                  <a:pos x="800" y="118"/>
                </a:cxn>
                <a:cxn ang="0">
                  <a:pos x="830" y="90"/>
                </a:cxn>
                <a:cxn ang="0">
                  <a:pos x="860" y="90"/>
                </a:cxn>
                <a:cxn ang="0">
                  <a:pos x="891" y="118"/>
                </a:cxn>
                <a:cxn ang="0">
                  <a:pos x="919" y="118"/>
                </a:cxn>
                <a:cxn ang="0">
                  <a:pos x="919" y="0"/>
                </a:cxn>
              </a:cxnLst>
              <a:rect l="0" t="0" r="r" b="b"/>
              <a:pathLst>
                <a:path w="919" h="355">
                  <a:moveTo>
                    <a:pt x="0" y="327"/>
                  </a:moveTo>
                  <a:lnTo>
                    <a:pt x="118" y="327"/>
                  </a:lnTo>
                  <a:lnTo>
                    <a:pt x="149" y="297"/>
                  </a:lnTo>
                  <a:lnTo>
                    <a:pt x="179" y="297"/>
                  </a:lnTo>
                  <a:lnTo>
                    <a:pt x="207" y="327"/>
                  </a:lnTo>
                  <a:lnTo>
                    <a:pt x="298" y="236"/>
                  </a:lnTo>
                  <a:lnTo>
                    <a:pt x="298" y="209"/>
                  </a:lnTo>
                  <a:lnTo>
                    <a:pt x="356" y="148"/>
                  </a:lnTo>
                  <a:lnTo>
                    <a:pt x="386" y="178"/>
                  </a:lnTo>
                  <a:lnTo>
                    <a:pt x="386" y="209"/>
                  </a:lnTo>
                  <a:lnTo>
                    <a:pt x="445" y="266"/>
                  </a:lnTo>
                  <a:lnTo>
                    <a:pt x="475" y="266"/>
                  </a:lnTo>
                  <a:lnTo>
                    <a:pt x="475" y="297"/>
                  </a:lnTo>
                  <a:lnTo>
                    <a:pt x="505" y="327"/>
                  </a:lnTo>
                  <a:lnTo>
                    <a:pt x="505" y="355"/>
                  </a:lnTo>
                  <a:lnTo>
                    <a:pt x="534" y="355"/>
                  </a:lnTo>
                  <a:lnTo>
                    <a:pt x="534" y="297"/>
                  </a:lnTo>
                  <a:lnTo>
                    <a:pt x="563" y="266"/>
                  </a:lnTo>
                  <a:lnTo>
                    <a:pt x="563" y="236"/>
                  </a:lnTo>
                  <a:lnTo>
                    <a:pt x="593" y="209"/>
                  </a:lnTo>
                  <a:lnTo>
                    <a:pt x="593" y="118"/>
                  </a:lnTo>
                  <a:lnTo>
                    <a:pt x="653" y="118"/>
                  </a:lnTo>
                  <a:lnTo>
                    <a:pt x="653" y="178"/>
                  </a:lnTo>
                  <a:lnTo>
                    <a:pt x="682" y="209"/>
                  </a:lnTo>
                  <a:lnTo>
                    <a:pt x="712" y="178"/>
                  </a:lnTo>
                  <a:lnTo>
                    <a:pt x="772" y="178"/>
                  </a:lnTo>
                  <a:lnTo>
                    <a:pt x="800" y="209"/>
                  </a:lnTo>
                  <a:lnTo>
                    <a:pt x="830" y="209"/>
                  </a:lnTo>
                  <a:lnTo>
                    <a:pt x="830" y="148"/>
                  </a:lnTo>
                  <a:lnTo>
                    <a:pt x="800" y="148"/>
                  </a:lnTo>
                  <a:lnTo>
                    <a:pt x="800" y="118"/>
                  </a:lnTo>
                  <a:lnTo>
                    <a:pt x="830" y="90"/>
                  </a:lnTo>
                  <a:lnTo>
                    <a:pt x="860" y="90"/>
                  </a:lnTo>
                  <a:lnTo>
                    <a:pt x="891" y="118"/>
                  </a:lnTo>
                  <a:lnTo>
                    <a:pt x="919" y="118"/>
                  </a:lnTo>
                  <a:lnTo>
                    <a:pt x="919" y="0"/>
                  </a:lnTo>
                </a:path>
              </a:pathLst>
            </a:custGeom>
            <a:noFill/>
            <a:ln w="1588">
              <a:solidFill>
                <a:srgbClr val="000000"/>
              </a:solidFill>
              <a:prstDash val="solid"/>
              <a:round/>
              <a:headEnd/>
              <a:tailEnd/>
            </a:ln>
          </p:spPr>
          <p:txBody>
            <a:bodyPr/>
            <a:lstStyle/>
            <a:p>
              <a:endParaRPr lang="en-GB"/>
            </a:p>
          </p:txBody>
        </p:sp>
        <p:sp>
          <p:nvSpPr>
            <p:cNvPr id="24087" name="Freeform 535"/>
            <p:cNvSpPr>
              <a:spLocks/>
            </p:cNvSpPr>
            <p:nvPr/>
          </p:nvSpPr>
          <p:spPr bwMode="auto">
            <a:xfrm>
              <a:off x="2976" y="2867"/>
              <a:ext cx="74" cy="178"/>
            </a:xfrm>
            <a:custGeom>
              <a:avLst/>
              <a:gdLst/>
              <a:ahLst/>
              <a:cxnLst>
                <a:cxn ang="0">
                  <a:pos x="236" y="711"/>
                </a:cxn>
                <a:cxn ang="0">
                  <a:pos x="236" y="680"/>
                </a:cxn>
                <a:cxn ang="0">
                  <a:pos x="297" y="620"/>
                </a:cxn>
                <a:cxn ang="0">
                  <a:pos x="267" y="591"/>
                </a:cxn>
                <a:cxn ang="0">
                  <a:pos x="179" y="591"/>
                </a:cxn>
                <a:cxn ang="0">
                  <a:pos x="149" y="561"/>
                </a:cxn>
                <a:cxn ang="0">
                  <a:pos x="118" y="561"/>
                </a:cxn>
                <a:cxn ang="0">
                  <a:pos x="60" y="502"/>
                </a:cxn>
                <a:cxn ang="0">
                  <a:pos x="60" y="473"/>
                </a:cxn>
                <a:cxn ang="0">
                  <a:pos x="88" y="443"/>
                </a:cxn>
                <a:cxn ang="0">
                  <a:pos x="88" y="413"/>
                </a:cxn>
                <a:cxn ang="0">
                  <a:pos x="118" y="413"/>
                </a:cxn>
                <a:cxn ang="0">
                  <a:pos x="118" y="383"/>
                </a:cxn>
                <a:cxn ang="0">
                  <a:pos x="88" y="355"/>
                </a:cxn>
                <a:cxn ang="0">
                  <a:pos x="29" y="325"/>
                </a:cxn>
                <a:cxn ang="0">
                  <a:pos x="29" y="295"/>
                </a:cxn>
                <a:cxn ang="0">
                  <a:pos x="0" y="265"/>
                </a:cxn>
                <a:cxn ang="0">
                  <a:pos x="29" y="265"/>
                </a:cxn>
                <a:cxn ang="0">
                  <a:pos x="29" y="236"/>
                </a:cxn>
                <a:cxn ang="0">
                  <a:pos x="88" y="265"/>
                </a:cxn>
                <a:cxn ang="0">
                  <a:pos x="88" y="236"/>
                </a:cxn>
                <a:cxn ang="0">
                  <a:pos x="118" y="236"/>
                </a:cxn>
                <a:cxn ang="0">
                  <a:pos x="149" y="207"/>
                </a:cxn>
                <a:cxn ang="0">
                  <a:pos x="149" y="177"/>
                </a:cxn>
                <a:cxn ang="0">
                  <a:pos x="88" y="118"/>
                </a:cxn>
                <a:cxn ang="0">
                  <a:pos x="88" y="58"/>
                </a:cxn>
                <a:cxn ang="0">
                  <a:pos x="60" y="28"/>
                </a:cxn>
                <a:cxn ang="0">
                  <a:pos x="88" y="28"/>
                </a:cxn>
                <a:cxn ang="0">
                  <a:pos x="118" y="0"/>
                </a:cxn>
              </a:cxnLst>
              <a:rect l="0" t="0" r="r" b="b"/>
              <a:pathLst>
                <a:path w="297" h="711">
                  <a:moveTo>
                    <a:pt x="236" y="711"/>
                  </a:moveTo>
                  <a:lnTo>
                    <a:pt x="236" y="680"/>
                  </a:lnTo>
                  <a:lnTo>
                    <a:pt x="297" y="620"/>
                  </a:lnTo>
                  <a:lnTo>
                    <a:pt x="267" y="591"/>
                  </a:lnTo>
                  <a:lnTo>
                    <a:pt x="179" y="591"/>
                  </a:lnTo>
                  <a:lnTo>
                    <a:pt x="149" y="561"/>
                  </a:lnTo>
                  <a:lnTo>
                    <a:pt x="118" y="561"/>
                  </a:lnTo>
                  <a:lnTo>
                    <a:pt x="60" y="502"/>
                  </a:lnTo>
                  <a:lnTo>
                    <a:pt x="60" y="473"/>
                  </a:lnTo>
                  <a:lnTo>
                    <a:pt x="88" y="443"/>
                  </a:lnTo>
                  <a:lnTo>
                    <a:pt x="88" y="413"/>
                  </a:lnTo>
                  <a:lnTo>
                    <a:pt x="118" y="413"/>
                  </a:lnTo>
                  <a:lnTo>
                    <a:pt x="118" y="383"/>
                  </a:lnTo>
                  <a:lnTo>
                    <a:pt x="88" y="355"/>
                  </a:lnTo>
                  <a:lnTo>
                    <a:pt x="29" y="325"/>
                  </a:lnTo>
                  <a:lnTo>
                    <a:pt x="29" y="295"/>
                  </a:lnTo>
                  <a:lnTo>
                    <a:pt x="0" y="265"/>
                  </a:lnTo>
                  <a:lnTo>
                    <a:pt x="29" y="265"/>
                  </a:lnTo>
                  <a:lnTo>
                    <a:pt x="29" y="236"/>
                  </a:lnTo>
                  <a:lnTo>
                    <a:pt x="88" y="265"/>
                  </a:lnTo>
                  <a:lnTo>
                    <a:pt x="88" y="236"/>
                  </a:lnTo>
                  <a:lnTo>
                    <a:pt x="118" y="236"/>
                  </a:lnTo>
                  <a:lnTo>
                    <a:pt x="149" y="207"/>
                  </a:lnTo>
                  <a:lnTo>
                    <a:pt x="149" y="177"/>
                  </a:lnTo>
                  <a:lnTo>
                    <a:pt x="88" y="118"/>
                  </a:lnTo>
                  <a:lnTo>
                    <a:pt x="88" y="58"/>
                  </a:lnTo>
                  <a:lnTo>
                    <a:pt x="60" y="28"/>
                  </a:lnTo>
                  <a:lnTo>
                    <a:pt x="88" y="28"/>
                  </a:lnTo>
                  <a:lnTo>
                    <a:pt x="118" y="0"/>
                  </a:lnTo>
                </a:path>
              </a:pathLst>
            </a:custGeom>
            <a:noFill/>
            <a:ln w="1588">
              <a:solidFill>
                <a:srgbClr val="000000"/>
              </a:solidFill>
              <a:prstDash val="solid"/>
              <a:round/>
              <a:headEnd/>
              <a:tailEnd/>
            </a:ln>
          </p:spPr>
          <p:txBody>
            <a:bodyPr/>
            <a:lstStyle/>
            <a:p>
              <a:endParaRPr lang="en-GB"/>
            </a:p>
          </p:txBody>
        </p:sp>
        <p:sp>
          <p:nvSpPr>
            <p:cNvPr id="24088" name="Freeform 536"/>
            <p:cNvSpPr>
              <a:spLocks/>
            </p:cNvSpPr>
            <p:nvPr/>
          </p:nvSpPr>
          <p:spPr bwMode="auto">
            <a:xfrm>
              <a:off x="3176" y="2771"/>
              <a:ext cx="59" cy="15"/>
            </a:xfrm>
            <a:custGeom>
              <a:avLst/>
              <a:gdLst/>
              <a:ahLst/>
              <a:cxnLst>
                <a:cxn ang="0">
                  <a:pos x="237" y="59"/>
                </a:cxn>
                <a:cxn ang="0">
                  <a:pos x="237" y="30"/>
                </a:cxn>
                <a:cxn ang="0">
                  <a:pos x="178" y="30"/>
                </a:cxn>
                <a:cxn ang="0">
                  <a:pos x="148" y="59"/>
                </a:cxn>
                <a:cxn ang="0">
                  <a:pos x="118" y="59"/>
                </a:cxn>
                <a:cxn ang="0">
                  <a:pos x="90" y="30"/>
                </a:cxn>
                <a:cxn ang="0">
                  <a:pos x="90" y="0"/>
                </a:cxn>
                <a:cxn ang="0">
                  <a:pos x="0" y="0"/>
                </a:cxn>
              </a:cxnLst>
              <a:rect l="0" t="0" r="r" b="b"/>
              <a:pathLst>
                <a:path w="237" h="59">
                  <a:moveTo>
                    <a:pt x="237" y="59"/>
                  </a:moveTo>
                  <a:lnTo>
                    <a:pt x="237" y="30"/>
                  </a:lnTo>
                  <a:lnTo>
                    <a:pt x="178" y="30"/>
                  </a:lnTo>
                  <a:lnTo>
                    <a:pt x="148" y="59"/>
                  </a:lnTo>
                  <a:lnTo>
                    <a:pt x="118" y="59"/>
                  </a:lnTo>
                  <a:lnTo>
                    <a:pt x="90" y="30"/>
                  </a:lnTo>
                  <a:lnTo>
                    <a:pt x="90" y="0"/>
                  </a:lnTo>
                  <a:lnTo>
                    <a:pt x="0" y="0"/>
                  </a:lnTo>
                </a:path>
              </a:pathLst>
            </a:custGeom>
            <a:noFill/>
            <a:ln w="1588">
              <a:solidFill>
                <a:srgbClr val="000000"/>
              </a:solidFill>
              <a:prstDash val="solid"/>
              <a:round/>
              <a:headEnd/>
              <a:tailEnd/>
            </a:ln>
          </p:spPr>
          <p:txBody>
            <a:bodyPr/>
            <a:lstStyle/>
            <a:p>
              <a:endParaRPr lang="en-GB"/>
            </a:p>
          </p:txBody>
        </p:sp>
        <p:sp>
          <p:nvSpPr>
            <p:cNvPr id="24089" name="Line 537"/>
            <p:cNvSpPr>
              <a:spLocks noChangeShapeType="1"/>
            </p:cNvSpPr>
            <p:nvPr/>
          </p:nvSpPr>
          <p:spPr bwMode="auto">
            <a:xfrm flipV="1">
              <a:off x="3176" y="2756"/>
              <a:ext cx="1" cy="15"/>
            </a:xfrm>
            <a:prstGeom prst="line">
              <a:avLst/>
            </a:prstGeom>
            <a:noFill/>
            <a:ln w="1588">
              <a:solidFill>
                <a:srgbClr val="000000"/>
              </a:solidFill>
              <a:round/>
              <a:headEnd/>
              <a:tailEnd/>
            </a:ln>
          </p:spPr>
          <p:txBody>
            <a:bodyPr/>
            <a:lstStyle/>
            <a:p>
              <a:endParaRPr lang="en-GB"/>
            </a:p>
          </p:txBody>
        </p:sp>
        <p:sp>
          <p:nvSpPr>
            <p:cNvPr id="24090" name="Freeform 538"/>
            <p:cNvSpPr>
              <a:spLocks/>
            </p:cNvSpPr>
            <p:nvPr/>
          </p:nvSpPr>
          <p:spPr bwMode="auto">
            <a:xfrm>
              <a:off x="3168" y="2756"/>
              <a:ext cx="8" cy="15"/>
            </a:xfrm>
            <a:custGeom>
              <a:avLst/>
              <a:gdLst/>
              <a:ahLst/>
              <a:cxnLst>
                <a:cxn ang="0">
                  <a:pos x="29" y="60"/>
                </a:cxn>
                <a:cxn ang="0">
                  <a:pos x="0" y="60"/>
                </a:cxn>
                <a:cxn ang="0">
                  <a:pos x="0" y="30"/>
                </a:cxn>
                <a:cxn ang="0">
                  <a:pos x="29" y="0"/>
                </a:cxn>
              </a:cxnLst>
              <a:rect l="0" t="0" r="r" b="b"/>
              <a:pathLst>
                <a:path w="29" h="60">
                  <a:moveTo>
                    <a:pt x="29" y="60"/>
                  </a:moveTo>
                  <a:lnTo>
                    <a:pt x="0" y="60"/>
                  </a:lnTo>
                  <a:lnTo>
                    <a:pt x="0" y="30"/>
                  </a:lnTo>
                  <a:lnTo>
                    <a:pt x="29" y="0"/>
                  </a:lnTo>
                </a:path>
              </a:pathLst>
            </a:custGeom>
            <a:noFill/>
            <a:ln w="1588">
              <a:solidFill>
                <a:srgbClr val="000000"/>
              </a:solidFill>
              <a:prstDash val="solid"/>
              <a:round/>
              <a:headEnd/>
              <a:tailEnd/>
            </a:ln>
          </p:spPr>
          <p:txBody>
            <a:bodyPr/>
            <a:lstStyle/>
            <a:p>
              <a:endParaRPr lang="en-GB"/>
            </a:p>
          </p:txBody>
        </p:sp>
        <p:sp>
          <p:nvSpPr>
            <p:cNvPr id="24091" name="Freeform 539"/>
            <p:cNvSpPr>
              <a:spLocks/>
            </p:cNvSpPr>
            <p:nvPr/>
          </p:nvSpPr>
          <p:spPr bwMode="auto">
            <a:xfrm>
              <a:off x="2724" y="3067"/>
              <a:ext cx="141" cy="89"/>
            </a:xfrm>
            <a:custGeom>
              <a:avLst/>
              <a:gdLst/>
              <a:ahLst/>
              <a:cxnLst>
                <a:cxn ang="0">
                  <a:pos x="30" y="355"/>
                </a:cxn>
                <a:cxn ang="0">
                  <a:pos x="0" y="325"/>
                </a:cxn>
                <a:cxn ang="0">
                  <a:pos x="0" y="207"/>
                </a:cxn>
                <a:cxn ang="0">
                  <a:pos x="30" y="176"/>
                </a:cxn>
                <a:cxn ang="0">
                  <a:pos x="0" y="148"/>
                </a:cxn>
                <a:cxn ang="0">
                  <a:pos x="30" y="118"/>
                </a:cxn>
                <a:cxn ang="0">
                  <a:pos x="58" y="118"/>
                </a:cxn>
                <a:cxn ang="0">
                  <a:pos x="88" y="87"/>
                </a:cxn>
                <a:cxn ang="0">
                  <a:pos x="119" y="87"/>
                </a:cxn>
                <a:cxn ang="0">
                  <a:pos x="177" y="30"/>
                </a:cxn>
                <a:cxn ang="0">
                  <a:pos x="207" y="30"/>
                </a:cxn>
                <a:cxn ang="0">
                  <a:pos x="237" y="0"/>
                </a:cxn>
                <a:cxn ang="0">
                  <a:pos x="356" y="0"/>
                </a:cxn>
                <a:cxn ang="0">
                  <a:pos x="383" y="30"/>
                </a:cxn>
                <a:cxn ang="0">
                  <a:pos x="444" y="30"/>
                </a:cxn>
                <a:cxn ang="0">
                  <a:pos x="474" y="58"/>
                </a:cxn>
                <a:cxn ang="0">
                  <a:pos x="503" y="30"/>
                </a:cxn>
                <a:cxn ang="0">
                  <a:pos x="563" y="30"/>
                </a:cxn>
              </a:cxnLst>
              <a:rect l="0" t="0" r="r" b="b"/>
              <a:pathLst>
                <a:path w="563" h="355">
                  <a:moveTo>
                    <a:pt x="30" y="355"/>
                  </a:moveTo>
                  <a:lnTo>
                    <a:pt x="0" y="325"/>
                  </a:lnTo>
                  <a:lnTo>
                    <a:pt x="0" y="207"/>
                  </a:lnTo>
                  <a:lnTo>
                    <a:pt x="30" y="176"/>
                  </a:lnTo>
                  <a:lnTo>
                    <a:pt x="0" y="148"/>
                  </a:lnTo>
                  <a:lnTo>
                    <a:pt x="30" y="118"/>
                  </a:lnTo>
                  <a:lnTo>
                    <a:pt x="58" y="118"/>
                  </a:lnTo>
                  <a:lnTo>
                    <a:pt x="88" y="87"/>
                  </a:lnTo>
                  <a:lnTo>
                    <a:pt x="119" y="87"/>
                  </a:lnTo>
                  <a:lnTo>
                    <a:pt x="177" y="30"/>
                  </a:lnTo>
                  <a:lnTo>
                    <a:pt x="207" y="30"/>
                  </a:lnTo>
                  <a:lnTo>
                    <a:pt x="237" y="0"/>
                  </a:lnTo>
                  <a:lnTo>
                    <a:pt x="356" y="0"/>
                  </a:lnTo>
                  <a:lnTo>
                    <a:pt x="383" y="30"/>
                  </a:lnTo>
                  <a:lnTo>
                    <a:pt x="444" y="30"/>
                  </a:lnTo>
                  <a:lnTo>
                    <a:pt x="474" y="58"/>
                  </a:lnTo>
                  <a:lnTo>
                    <a:pt x="503" y="30"/>
                  </a:lnTo>
                  <a:lnTo>
                    <a:pt x="563" y="30"/>
                  </a:lnTo>
                </a:path>
              </a:pathLst>
            </a:custGeom>
            <a:noFill/>
            <a:ln w="1588">
              <a:solidFill>
                <a:srgbClr val="000000"/>
              </a:solidFill>
              <a:prstDash val="solid"/>
              <a:round/>
              <a:headEnd/>
              <a:tailEnd/>
            </a:ln>
          </p:spPr>
          <p:txBody>
            <a:bodyPr/>
            <a:lstStyle/>
            <a:p>
              <a:endParaRPr lang="en-GB"/>
            </a:p>
          </p:txBody>
        </p:sp>
        <p:sp>
          <p:nvSpPr>
            <p:cNvPr id="24092" name="Freeform 540"/>
            <p:cNvSpPr>
              <a:spLocks/>
            </p:cNvSpPr>
            <p:nvPr/>
          </p:nvSpPr>
          <p:spPr bwMode="auto">
            <a:xfrm>
              <a:off x="2635" y="3156"/>
              <a:ext cx="97" cy="7"/>
            </a:xfrm>
            <a:custGeom>
              <a:avLst/>
              <a:gdLst/>
              <a:ahLst/>
              <a:cxnLst>
                <a:cxn ang="0">
                  <a:pos x="0" y="0"/>
                </a:cxn>
                <a:cxn ang="0">
                  <a:pos x="59" y="0"/>
                </a:cxn>
                <a:cxn ang="0">
                  <a:pos x="89" y="30"/>
                </a:cxn>
                <a:cxn ang="0">
                  <a:pos x="119" y="30"/>
                </a:cxn>
                <a:cxn ang="0">
                  <a:pos x="150" y="0"/>
                </a:cxn>
                <a:cxn ang="0">
                  <a:pos x="177" y="30"/>
                </a:cxn>
                <a:cxn ang="0">
                  <a:pos x="296" y="30"/>
                </a:cxn>
                <a:cxn ang="0">
                  <a:pos x="326" y="0"/>
                </a:cxn>
                <a:cxn ang="0">
                  <a:pos x="386" y="0"/>
                </a:cxn>
              </a:cxnLst>
              <a:rect l="0" t="0" r="r" b="b"/>
              <a:pathLst>
                <a:path w="386" h="30">
                  <a:moveTo>
                    <a:pt x="0" y="0"/>
                  </a:moveTo>
                  <a:lnTo>
                    <a:pt x="59" y="0"/>
                  </a:lnTo>
                  <a:lnTo>
                    <a:pt x="89" y="30"/>
                  </a:lnTo>
                  <a:lnTo>
                    <a:pt x="119" y="30"/>
                  </a:lnTo>
                  <a:lnTo>
                    <a:pt x="150" y="0"/>
                  </a:lnTo>
                  <a:lnTo>
                    <a:pt x="177" y="30"/>
                  </a:lnTo>
                  <a:lnTo>
                    <a:pt x="296" y="30"/>
                  </a:lnTo>
                  <a:lnTo>
                    <a:pt x="326" y="0"/>
                  </a:lnTo>
                  <a:lnTo>
                    <a:pt x="386" y="0"/>
                  </a:lnTo>
                </a:path>
              </a:pathLst>
            </a:custGeom>
            <a:noFill/>
            <a:ln w="1588">
              <a:solidFill>
                <a:srgbClr val="000000"/>
              </a:solidFill>
              <a:prstDash val="solid"/>
              <a:round/>
              <a:headEnd/>
              <a:tailEnd/>
            </a:ln>
          </p:spPr>
          <p:txBody>
            <a:bodyPr/>
            <a:lstStyle/>
            <a:p>
              <a:endParaRPr lang="en-GB"/>
            </a:p>
          </p:txBody>
        </p:sp>
        <p:sp>
          <p:nvSpPr>
            <p:cNvPr id="24093" name="Freeform 541"/>
            <p:cNvSpPr>
              <a:spLocks/>
            </p:cNvSpPr>
            <p:nvPr/>
          </p:nvSpPr>
          <p:spPr bwMode="auto">
            <a:xfrm>
              <a:off x="2620" y="3141"/>
              <a:ext cx="23" cy="15"/>
            </a:xfrm>
            <a:custGeom>
              <a:avLst/>
              <a:gdLst/>
              <a:ahLst/>
              <a:cxnLst>
                <a:cxn ang="0">
                  <a:pos x="0" y="31"/>
                </a:cxn>
                <a:cxn ang="0">
                  <a:pos x="0" y="0"/>
                </a:cxn>
                <a:cxn ang="0">
                  <a:pos x="60" y="0"/>
                </a:cxn>
                <a:cxn ang="0">
                  <a:pos x="90" y="31"/>
                </a:cxn>
                <a:cxn ang="0">
                  <a:pos x="60" y="31"/>
                </a:cxn>
                <a:cxn ang="0">
                  <a:pos x="60" y="61"/>
                </a:cxn>
              </a:cxnLst>
              <a:rect l="0" t="0" r="r" b="b"/>
              <a:pathLst>
                <a:path w="90" h="61">
                  <a:moveTo>
                    <a:pt x="0" y="31"/>
                  </a:moveTo>
                  <a:lnTo>
                    <a:pt x="0" y="0"/>
                  </a:lnTo>
                  <a:lnTo>
                    <a:pt x="60" y="0"/>
                  </a:lnTo>
                  <a:lnTo>
                    <a:pt x="90" y="31"/>
                  </a:lnTo>
                  <a:lnTo>
                    <a:pt x="60" y="31"/>
                  </a:lnTo>
                  <a:lnTo>
                    <a:pt x="60" y="61"/>
                  </a:lnTo>
                </a:path>
              </a:pathLst>
            </a:custGeom>
            <a:noFill/>
            <a:ln w="1588">
              <a:solidFill>
                <a:srgbClr val="000000"/>
              </a:solidFill>
              <a:prstDash val="solid"/>
              <a:round/>
              <a:headEnd/>
              <a:tailEnd/>
            </a:ln>
          </p:spPr>
          <p:txBody>
            <a:bodyPr/>
            <a:lstStyle/>
            <a:p>
              <a:endParaRPr lang="en-GB"/>
            </a:p>
          </p:txBody>
        </p:sp>
        <p:sp>
          <p:nvSpPr>
            <p:cNvPr id="24094" name="Freeform 542"/>
            <p:cNvSpPr>
              <a:spLocks/>
            </p:cNvSpPr>
            <p:nvPr/>
          </p:nvSpPr>
          <p:spPr bwMode="auto">
            <a:xfrm>
              <a:off x="2620" y="3149"/>
              <a:ext cx="15" cy="7"/>
            </a:xfrm>
            <a:custGeom>
              <a:avLst/>
              <a:gdLst/>
              <a:ahLst/>
              <a:cxnLst>
                <a:cxn ang="0">
                  <a:pos x="0" y="0"/>
                </a:cxn>
                <a:cxn ang="0">
                  <a:pos x="0" y="30"/>
                </a:cxn>
                <a:cxn ang="0">
                  <a:pos x="60" y="30"/>
                </a:cxn>
              </a:cxnLst>
              <a:rect l="0" t="0" r="r" b="b"/>
              <a:pathLst>
                <a:path w="60" h="30">
                  <a:moveTo>
                    <a:pt x="0" y="0"/>
                  </a:moveTo>
                  <a:lnTo>
                    <a:pt x="0" y="30"/>
                  </a:lnTo>
                  <a:lnTo>
                    <a:pt x="60" y="30"/>
                  </a:lnTo>
                </a:path>
              </a:pathLst>
            </a:custGeom>
            <a:noFill/>
            <a:ln w="1588">
              <a:solidFill>
                <a:srgbClr val="000000"/>
              </a:solidFill>
              <a:prstDash val="solid"/>
              <a:round/>
              <a:headEnd/>
              <a:tailEnd/>
            </a:ln>
          </p:spPr>
          <p:txBody>
            <a:bodyPr/>
            <a:lstStyle/>
            <a:p>
              <a:endParaRPr lang="en-GB"/>
            </a:p>
          </p:txBody>
        </p:sp>
        <p:sp>
          <p:nvSpPr>
            <p:cNvPr id="24095" name="Freeform 543"/>
            <p:cNvSpPr>
              <a:spLocks/>
            </p:cNvSpPr>
            <p:nvPr/>
          </p:nvSpPr>
          <p:spPr bwMode="auto">
            <a:xfrm>
              <a:off x="2590" y="3437"/>
              <a:ext cx="30" cy="30"/>
            </a:xfrm>
            <a:custGeom>
              <a:avLst/>
              <a:gdLst/>
              <a:ahLst/>
              <a:cxnLst>
                <a:cxn ang="0">
                  <a:pos x="30" y="30"/>
                </a:cxn>
                <a:cxn ang="0">
                  <a:pos x="0" y="60"/>
                </a:cxn>
                <a:cxn ang="0">
                  <a:pos x="0" y="90"/>
                </a:cxn>
                <a:cxn ang="0">
                  <a:pos x="30" y="118"/>
                </a:cxn>
                <a:cxn ang="0">
                  <a:pos x="118" y="30"/>
                </a:cxn>
                <a:cxn ang="0">
                  <a:pos x="90" y="0"/>
                </a:cxn>
                <a:cxn ang="0">
                  <a:pos x="30" y="30"/>
                </a:cxn>
              </a:cxnLst>
              <a:rect l="0" t="0" r="r" b="b"/>
              <a:pathLst>
                <a:path w="118" h="118">
                  <a:moveTo>
                    <a:pt x="30" y="30"/>
                  </a:moveTo>
                  <a:lnTo>
                    <a:pt x="0" y="60"/>
                  </a:lnTo>
                  <a:lnTo>
                    <a:pt x="0" y="90"/>
                  </a:lnTo>
                  <a:lnTo>
                    <a:pt x="30" y="118"/>
                  </a:lnTo>
                  <a:lnTo>
                    <a:pt x="118" y="30"/>
                  </a:lnTo>
                  <a:lnTo>
                    <a:pt x="90" y="0"/>
                  </a:lnTo>
                  <a:lnTo>
                    <a:pt x="30" y="30"/>
                  </a:lnTo>
                </a:path>
              </a:pathLst>
            </a:custGeom>
            <a:noFill/>
            <a:ln w="1588">
              <a:solidFill>
                <a:srgbClr val="000000"/>
              </a:solidFill>
              <a:prstDash val="solid"/>
              <a:round/>
              <a:headEnd/>
              <a:tailEnd/>
            </a:ln>
          </p:spPr>
          <p:txBody>
            <a:bodyPr/>
            <a:lstStyle/>
            <a:p>
              <a:endParaRPr lang="en-GB"/>
            </a:p>
          </p:txBody>
        </p:sp>
        <p:sp>
          <p:nvSpPr>
            <p:cNvPr id="24096" name="Freeform 544"/>
            <p:cNvSpPr>
              <a:spLocks/>
            </p:cNvSpPr>
            <p:nvPr/>
          </p:nvSpPr>
          <p:spPr bwMode="auto">
            <a:xfrm>
              <a:off x="2672" y="3371"/>
              <a:ext cx="74" cy="59"/>
            </a:xfrm>
            <a:custGeom>
              <a:avLst/>
              <a:gdLst/>
              <a:ahLst/>
              <a:cxnLst>
                <a:cxn ang="0">
                  <a:pos x="236" y="58"/>
                </a:cxn>
                <a:cxn ang="0">
                  <a:pos x="206" y="27"/>
                </a:cxn>
                <a:cxn ang="0">
                  <a:pos x="206" y="0"/>
                </a:cxn>
                <a:cxn ang="0">
                  <a:pos x="146" y="0"/>
                </a:cxn>
                <a:cxn ang="0">
                  <a:pos x="87" y="58"/>
                </a:cxn>
                <a:cxn ang="0">
                  <a:pos x="57" y="58"/>
                </a:cxn>
                <a:cxn ang="0">
                  <a:pos x="0" y="118"/>
                </a:cxn>
                <a:cxn ang="0">
                  <a:pos x="0" y="147"/>
                </a:cxn>
                <a:cxn ang="0">
                  <a:pos x="57" y="147"/>
                </a:cxn>
                <a:cxn ang="0">
                  <a:pos x="87" y="118"/>
                </a:cxn>
                <a:cxn ang="0">
                  <a:pos x="87" y="147"/>
                </a:cxn>
                <a:cxn ang="0">
                  <a:pos x="146" y="207"/>
                </a:cxn>
                <a:cxn ang="0">
                  <a:pos x="176" y="207"/>
                </a:cxn>
                <a:cxn ang="0">
                  <a:pos x="206" y="236"/>
                </a:cxn>
                <a:cxn ang="0">
                  <a:pos x="264" y="177"/>
                </a:cxn>
                <a:cxn ang="0">
                  <a:pos x="264" y="147"/>
                </a:cxn>
                <a:cxn ang="0">
                  <a:pos x="294" y="88"/>
                </a:cxn>
                <a:cxn ang="0">
                  <a:pos x="294" y="58"/>
                </a:cxn>
                <a:cxn ang="0">
                  <a:pos x="236" y="58"/>
                </a:cxn>
              </a:cxnLst>
              <a:rect l="0" t="0" r="r" b="b"/>
              <a:pathLst>
                <a:path w="294" h="236">
                  <a:moveTo>
                    <a:pt x="236" y="58"/>
                  </a:moveTo>
                  <a:lnTo>
                    <a:pt x="206" y="27"/>
                  </a:lnTo>
                  <a:lnTo>
                    <a:pt x="206" y="0"/>
                  </a:lnTo>
                  <a:lnTo>
                    <a:pt x="146" y="0"/>
                  </a:lnTo>
                  <a:lnTo>
                    <a:pt x="87" y="58"/>
                  </a:lnTo>
                  <a:lnTo>
                    <a:pt x="57" y="58"/>
                  </a:lnTo>
                  <a:lnTo>
                    <a:pt x="0" y="118"/>
                  </a:lnTo>
                  <a:lnTo>
                    <a:pt x="0" y="147"/>
                  </a:lnTo>
                  <a:lnTo>
                    <a:pt x="57" y="147"/>
                  </a:lnTo>
                  <a:lnTo>
                    <a:pt x="87" y="118"/>
                  </a:lnTo>
                  <a:lnTo>
                    <a:pt x="87" y="147"/>
                  </a:lnTo>
                  <a:lnTo>
                    <a:pt x="146" y="207"/>
                  </a:lnTo>
                  <a:lnTo>
                    <a:pt x="176" y="207"/>
                  </a:lnTo>
                  <a:lnTo>
                    <a:pt x="206" y="236"/>
                  </a:lnTo>
                  <a:lnTo>
                    <a:pt x="264" y="177"/>
                  </a:lnTo>
                  <a:lnTo>
                    <a:pt x="264" y="147"/>
                  </a:lnTo>
                  <a:lnTo>
                    <a:pt x="294" y="88"/>
                  </a:lnTo>
                  <a:lnTo>
                    <a:pt x="294" y="58"/>
                  </a:lnTo>
                  <a:lnTo>
                    <a:pt x="236" y="58"/>
                  </a:lnTo>
                </a:path>
              </a:pathLst>
            </a:custGeom>
            <a:noFill/>
            <a:ln w="1588">
              <a:solidFill>
                <a:srgbClr val="000000"/>
              </a:solidFill>
              <a:prstDash val="solid"/>
              <a:round/>
              <a:headEnd/>
              <a:tailEnd/>
            </a:ln>
          </p:spPr>
          <p:txBody>
            <a:bodyPr/>
            <a:lstStyle/>
            <a:p>
              <a:endParaRPr lang="en-GB"/>
            </a:p>
          </p:txBody>
        </p:sp>
        <p:sp>
          <p:nvSpPr>
            <p:cNvPr id="24097" name="Freeform 545"/>
            <p:cNvSpPr>
              <a:spLocks/>
            </p:cNvSpPr>
            <p:nvPr/>
          </p:nvSpPr>
          <p:spPr bwMode="auto">
            <a:xfrm>
              <a:off x="2776" y="3363"/>
              <a:ext cx="29" cy="15"/>
            </a:xfrm>
            <a:custGeom>
              <a:avLst/>
              <a:gdLst/>
              <a:ahLst/>
              <a:cxnLst>
                <a:cxn ang="0">
                  <a:pos x="0" y="0"/>
                </a:cxn>
                <a:cxn ang="0">
                  <a:pos x="0" y="30"/>
                </a:cxn>
                <a:cxn ang="0">
                  <a:pos x="30" y="30"/>
                </a:cxn>
                <a:cxn ang="0">
                  <a:pos x="58" y="57"/>
                </a:cxn>
                <a:cxn ang="0">
                  <a:pos x="119" y="57"/>
                </a:cxn>
                <a:cxn ang="0">
                  <a:pos x="119" y="0"/>
                </a:cxn>
                <a:cxn ang="0">
                  <a:pos x="0" y="0"/>
                </a:cxn>
              </a:cxnLst>
              <a:rect l="0" t="0" r="r" b="b"/>
              <a:pathLst>
                <a:path w="119" h="57">
                  <a:moveTo>
                    <a:pt x="0" y="0"/>
                  </a:moveTo>
                  <a:lnTo>
                    <a:pt x="0" y="30"/>
                  </a:lnTo>
                  <a:lnTo>
                    <a:pt x="30" y="30"/>
                  </a:lnTo>
                  <a:lnTo>
                    <a:pt x="58" y="57"/>
                  </a:lnTo>
                  <a:lnTo>
                    <a:pt x="119" y="57"/>
                  </a:lnTo>
                  <a:lnTo>
                    <a:pt x="119" y="0"/>
                  </a:lnTo>
                  <a:lnTo>
                    <a:pt x="0" y="0"/>
                  </a:lnTo>
                </a:path>
              </a:pathLst>
            </a:custGeom>
            <a:noFill/>
            <a:ln w="1588">
              <a:solidFill>
                <a:srgbClr val="000000"/>
              </a:solidFill>
              <a:prstDash val="solid"/>
              <a:round/>
              <a:headEnd/>
              <a:tailEnd/>
            </a:ln>
          </p:spPr>
          <p:txBody>
            <a:bodyPr/>
            <a:lstStyle/>
            <a:p>
              <a:endParaRPr lang="en-GB"/>
            </a:p>
          </p:txBody>
        </p:sp>
        <p:sp>
          <p:nvSpPr>
            <p:cNvPr id="24098" name="Freeform 546"/>
            <p:cNvSpPr>
              <a:spLocks/>
            </p:cNvSpPr>
            <p:nvPr/>
          </p:nvSpPr>
          <p:spPr bwMode="auto">
            <a:xfrm>
              <a:off x="3109" y="3111"/>
              <a:ext cx="67" cy="141"/>
            </a:xfrm>
            <a:custGeom>
              <a:avLst/>
              <a:gdLst/>
              <a:ahLst/>
              <a:cxnLst>
                <a:cxn ang="0">
                  <a:pos x="89" y="118"/>
                </a:cxn>
                <a:cxn ang="0">
                  <a:pos x="59" y="149"/>
                </a:cxn>
                <a:cxn ang="0">
                  <a:pos x="29" y="149"/>
                </a:cxn>
                <a:cxn ang="0">
                  <a:pos x="29" y="179"/>
                </a:cxn>
                <a:cxn ang="0">
                  <a:pos x="0" y="209"/>
                </a:cxn>
                <a:cxn ang="0">
                  <a:pos x="29" y="237"/>
                </a:cxn>
                <a:cxn ang="0">
                  <a:pos x="0" y="267"/>
                </a:cxn>
                <a:cxn ang="0">
                  <a:pos x="0" y="297"/>
                </a:cxn>
                <a:cxn ang="0">
                  <a:pos x="29" y="297"/>
                </a:cxn>
                <a:cxn ang="0">
                  <a:pos x="0" y="327"/>
                </a:cxn>
                <a:cxn ang="0">
                  <a:pos x="29" y="356"/>
                </a:cxn>
                <a:cxn ang="0">
                  <a:pos x="59" y="356"/>
                </a:cxn>
                <a:cxn ang="0">
                  <a:pos x="59" y="386"/>
                </a:cxn>
                <a:cxn ang="0">
                  <a:pos x="29" y="415"/>
                </a:cxn>
                <a:cxn ang="0">
                  <a:pos x="59" y="445"/>
                </a:cxn>
                <a:cxn ang="0">
                  <a:pos x="59" y="504"/>
                </a:cxn>
                <a:cxn ang="0">
                  <a:pos x="118" y="504"/>
                </a:cxn>
                <a:cxn ang="0">
                  <a:pos x="147" y="534"/>
                </a:cxn>
                <a:cxn ang="0">
                  <a:pos x="147" y="565"/>
                </a:cxn>
                <a:cxn ang="0">
                  <a:pos x="177" y="534"/>
                </a:cxn>
                <a:cxn ang="0">
                  <a:pos x="177" y="504"/>
                </a:cxn>
                <a:cxn ang="0">
                  <a:pos x="207" y="445"/>
                </a:cxn>
                <a:cxn ang="0">
                  <a:pos x="207" y="356"/>
                </a:cxn>
                <a:cxn ang="0">
                  <a:pos x="266" y="297"/>
                </a:cxn>
                <a:cxn ang="0">
                  <a:pos x="266" y="237"/>
                </a:cxn>
                <a:cxn ang="0">
                  <a:pos x="237" y="209"/>
                </a:cxn>
                <a:cxn ang="0">
                  <a:pos x="237" y="0"/>
                </a:cxn>
                <a:cxn ang="0">
                  <a:pos x="207" y="0"/>
                </a:cxn>
                <a:cxn ang="0">
                  <a:pos x="207" y="61"/>
                </a:cxn>
                <a:cxn ang="0">
                  <a:pos x="177" y="90"/>
                </a:cxn>
                <a:cxn ang="0">
                  <a:pos x="147" y="90"/>
                </a:cxn>
                <a:cxn ang="0">
                  <a:pos x="118" y="118"/>
                </a:cxn>
                <a:cxn ang="0">
                  <a:pos x="89" y="118"/>
                </a:cxn>
              </a:cxnLst>
              <a:rect l="0" t="0" r="r" b="b"/>
              <a:pathLst>
                <a:path w="266" h="565">
                  <a:moveTo>
                    <a:pt x="89" y="118"/>
                  </a:moveTo>
                  <a:lnTo>
                    <a:pt x="59" y="149"/>
                  </a:lnTo>
                  <a:lnTo>
                    <a:pt x="29" y="149"/>
                  </a:lnTo>
                  <a:lnTo>
                    <a:pt x="29" y="179"/>
                  </a:lnTo>
                  <a:lnTo>
                    <a:pt x="0" y="209"/>
                  </a:lnTo>
                  <a:lnTo>
                    <a:pt x="29" y="237"/>
                  </a:lnTo>
                  <a:lnTo>
                    <a:pt x="0" y="267"/>
                  </a:lnTo>
                  <a:lnTo>
                    <a:pt x="0" y="297"/>
                  </a:lnTo>
                  <a:lnTo>
                    <a:pt x="29" y="297"/>
                  </a:lnTo>
                  <a:lnTo>
                    <a:pt x="0" y="327"/>
                  </a:lnTo>
                  <a:lnTo>
                    <a:pt x="29" y="356"/>
                  </a:lnTo>
                  <a:lnTo>
                    <a:pt x="59" y="356"/>
                  </a:lnTo>
                  <a:lnTo>
                    <a:pt x="59" y="386"/>
                  </a:lnTo>
                  <a:lnTo>
                    <a:pt x="29" y="415"/>
                  </a:lnTo>
                  <a:lnTo>
                    <a:pt x="59" y="445"/>
                  </a:lnTo>
                  <a:lnTo>
                    <a:pt x="59" y="504"/>
                  </a:lnTo>
                  <a:lnTo>
                    <a:pt x="118" y="504"/>
                  </a:lnTo>
                  <a:lnTo>
                    <a:pt x="147" y="534"/>
                  </a:lnTo>
                  <a:lnTo>
                    <a:pt x="147" y="565"/>
                  </a:lnTo>
                  <a:lnTo>
                    <a:pt x="177" y="534"/>
                  </a:lnTo>
                  <a:lnTo>
                    <a:pt x="177" y="504"/>
                  </a:lnTo>
                  <a:lnTo>
                    <a:pt x="207" y="445"/>
                  </a:lnTo>
                  <a:lnTo>
                    <a:pt x="207" y="356"/>
                  </a:lnTo>
                  <a:lnTo>
                    <a:pt x="266" y="297"/>
                  </a:lnTo>
                  <a:lnTo>
                    <a:pt x="266" y="237"/>
                  </a:lnTo>
                  <a:lnTo>
                    <a:pt x="237" y="209"/>
                  </a:lnTo>
                  <a:lnTo>
                    <a:pt x="237" y="0"/>
                  </a:lnTo>
                  <a:lnTo>
                    <a:pt x="207" y="0"/>
                  </a:lnTo>
                  <a:lnTo>
                    <a:pt x="207" y="61"/>
                  </a:lnTo>
                  <a:lnTo>
                    <a:pt x="177" y="90"/>
                  </a:lnTo>
                  <a:lnTo>
                    <a:pt x="147" y="90"/>
                  </a:lnTo>
                  <a:lnTo>
                    <a:pt x="118" y="118"/>
                  </a:lnTo>
                  <a:lnTo>
                    <a:pt x="89" y="118"/>
                  </a:lnTo>
                </a:path>
              </a:pathLst>
            </a:custGeom>
            <a:noFill/>
            <a:ln w="1588">
              <a:solidFill>
                <a:srgbClr val="000000"/>
              </a:solidFill>
              <a:prstDash val="solid"/>
              <a:round/>
              <a:headEnd/>
              <a:tailEnd/>
            </a:ln>
          </p:spPr>
          <p:txBody>
            <a:bodyPr/>
            <a:lstStyle/>
            <a:p>
              <a:endParaRPr lang="en-GB"/>
            </a:p>
          </p:txBody>
        </p:sp>
        <p:sp>
          <p:nvSpPr>
            <p:cNvPr id="24099" name="Freeform 547"/>
            <p:cNvSpPr>
              <a:spLocks/>
            </p:cNvSpPr>
            <p:nvPr/>
          </p:nvSpPr>
          <p:spPr bwMode="auto">
            <a:xfrm>
              <a:off x="2865" y="3045"/>
              <a:ext cx="170" cy="59"/>
            </a:xfrm>
            <a:custGeom>
              <a:avLst/>
              <a:gdLst/>
              <a:ahLst/>
              <a:cxnLst>
                <a:cxn ang="0">
                  <a:pos x="0" y="118"/>
                </a:cxn>
                <a:cxn ang="0">
                  <a:pos x="0" y="146"/>
                </a:cxn>
                <a:cxn ang="0">
                  <a:pos x="88" y="146"/>
                </a:cxn>
                <a:cxn ang="0">
                  <a:pos x="88" y="175"/>
                </a:cxn>
                <a:cxn ang="0">
                  <a:pos x="118" y="175"/>
                </a:cxn>
                <a:cxn ang="0">
                  <a:pos x="148" y="206"/>
                </a:cxn>
                <a:cxn ang="0">
                  <a:pos x="177" y="206"/>
                </a:cxn>
                <a:cxn ang="0">
                  <a:pos x="207" y="236"/>
                </a:cxn>
                <a:cxn ang="0">
                  <a:pos x="237" y="206"/>
                </a:cxn>
                <a:cxn ang="0">
                  <a:pos x="266" y="236"/>
                </a:cxn>
                <a:cxn ang="0">
                  <a:pos x="295" y="236"/>
                </a:cxn>
                <a:cxn ang="0">
                  <a:pos x="325" y="206"/>
                </a:cxn>
                <a:cxn ang="0">
                  <a:pos x="355" y="236"/>
                </a:cxn>
                <a:cxn ang="0">
                  <a:pos x="386" y="206"/>
                </a:cxn>
                <a:cxn ang="0">
                  <a:pos x="444" y="206"/>
                </a:cxn>
                <a:cxn ang="0">
                  <a:pos x="414" y="175"/>
                </a:cxn>
                <a:cxn ang="0">
                  <a:pos x="473" y="118"/>
                </a:cxn>
                <a:cxn ang="0">
                  <a:pos x="504" y="118"/>
                </a:cxn>
                <a:cxn ang="0">
                  <a:pos x="593" y="27"/>
                </a:cxn>
                <a:cxn ang="0">
                  <a:pos x="650" y="27"/>
                </a:cxn>
                <a:cxn ang="0">
                  <a:pos x="650" y="0"/>
                </a:cxn>
                <a:cxn ang="0">
                  <a:pos x="680" y="0"/>
                </a:cxn>
              </a:cxnLst>
              <a:rect l="0" t="0" r="r" b="b"/>
              <a:pathLst>
                <a:path w="680" h="236">
                  <a:moveTo>
                    <a:pt x="0" y="118"/>
                  </a:moveTo>
                  <a:lnTo>
                    <a:pt x="0" y="146"/>
                  </a:lnTo>
                  <a:lnTo>
                    <a:pt x="88" y="146"/>
                  </a:lnTo>
                  <a:lnTo>
                    <a:pt x="88" y="175"/>
                  </a:lnTo>
                  <a:lnTo>
                    <a:pt x="118" y="175"/>
                  </a:lnTo>
                  <a:lnTo>
                    <a:pt x="148" y="206"/>
                  </a:lnTo>
                  <a:lnTo>
                    <a:pt x="177" y="206"/>
                  </a:lnTo>
                  <a:lnTo>
                    <a:pt x="207" y="236"/>
                  </a:lnTo>
                  <a:lnTo>
                    <a:pt x="237" y="206"/>
                  </a:lnTo>
                  <a:lnTo>
                    <a:pt x="266" y="236"/>
                  </a:lnTo>
                  <a:lnTo>
                    <a:pt x="295" y="236"/>
                  </a:lnTo>
                  <a:lnTo>
                    <a:pt x="325" y="206"/>
                  </a:lnTo>
                  <a:lnTo>
                    <a:pt x="355" y="236"/>
                  </a:lnTo>
                  <a:lnTo>
                    <a:pt x="386" y="206"/>
                  </a:lnTo>
                  <a:lnTo>
                    <a:pt x="444" y="206"/>
                  </a:lnTo>
                  <a:lnTo>
                    <a:pt x="414" y="175"/>
                  </a:lnTo>
                  <a:lnTo>
                    <a:pt x="473" y="118"/>
                  </a:lnTo>
                  <a:lnTo>
                    <a:pt x="504" y="118"/>
                  </a:lnTo>
                  <a:lnTo>
                    <a:pt x="593" y="27"/>
                  </a:lnTo>
                  <a:lnTo>
                    <a:pt x="650" y="27"/>
                  </a:lnTo>
                  <a:lnTo>
                    <a:pt x="650" y="0"/>
                  </a:lnTo>
                  <a:lnTo>
                    <a:pt x="680" y="0"/>
                  </a:lnTo>
                </a:path>
              </a:pathLst>
            </a:custGeom>
            <a:noFill/>
            <a:ln w="1588">
              <a:solidFill>
                <a:srgbClr val="000000"/>
              </a:solidFill>
              <a:prstDash val="solid"/>
              <a:round/>
              <a:headEnd/>
              <a:tailEnd/>
            </a:ln>
          </p:spPr>
          <p:txBody>
            <a:bodyPr/>
            <a:lstStyle/>
            <a:p>
              <a:endParaRPr lang="en-GB"/>
            </a:p>
          </p:txBody>
        </p:sp>
        <p:sp>
          <p:nvSpPr>
            <p:cNvPr id="24100" name="Rectangle 548"/>
            <p:cNvSpPr>
              <a:spLocks noChangeArrowheads="1"/>
            </p:cNvSpPr>
            <p:nvPr/>
          </p:nvSpPr>
          <p:spPr bwMode="auto">
            <a:xfrm>
              <a:off x="2865" y="3067"/>
              <a:ext cx="7" cy="8"/>
            </a:xfrm>
            <a:prstGeom prst="rect">
              <a:avLst/>
            </a:prstGeom>
            <a:noFill/>
            <a:ln w="1588">
              <a:solidFill>
                <a:srgbClr val="000000"/>
              </a:solidFill>
              <a:miter lim="800000"/>
              <a:headEnd/>
              <a:tailEnd/>
            </a:ln>
          </p:spPr>
          <p:txBody>
            <a:bodyPr/>
            <a:lstStyle/>
            <a:p>
              <a:endParaRPr lang="en-GB"/>
            </a:p>
          </p:txBody>
        </p:sp>
        <p:sp>
          <p:nvSpPr>
            <p:cNvPr id="24101" name="Freeform 549"/>
            <p:cNvSpPr>
              <a:spLocks/>
            </p:cNvSpPr>
            <p:nvPr/>
          </p:nvSpPr>
          <p:spPr bwMode="auto">
            <a:xfrm>
              <a:off x="3072" y="3259"/>
              <a:ext cx="119" cy="200"/>
            </a:xfrm>
            <a:custGeom>
              <a:avLst/>
              <a:gdLst/>
              <a:ahLst/>
              <a:cxnLst>
                <a:cxn ang="0">
                  <a:pos x="295" y="0"/>
                </a:cxn>
                <a:cxn ang="0">
                  <a:pos x="207" y="91"/>
                </a:cxn>
                <a:cxn ang="0">
                  <a:pos x="207" y="119"/>
                </a:cxn>
                <a:cxn ang="0">
                  <a:pos x="148" y="119"/>
                </a:cxn>
                <a:cxn ang="0">
                  <a:pos x="118" y="148"/>
                </a:cxn>
                <a:cxn ang="0">
                  <a:pos x="57" y="119"/>
                </a:cxn>
                <a:cxn ang="0">
                  <a:pos x="30" y="119"/>
                </a:cxn>
                <a:cxn ang="0">
                  <a:pos x="30" y="148"/>
                </a:cxn>
                <a:cxn ang="0">
                  <a:pos x="0" y="179"/>
                </a:cxn>
                <a:cxn ang="0">
                  <a:pos x="30" y="209"/>
                </a:cxn>
                <a:cxn ang="0">
                  <a:pos x="30" y="237"/>
                </a:cxn>
                <a:cxn ang="0">
                  <a:pos x="57" y="237"/>
                </a:cxn>
                <a:cxn ang="0">
                  <a:pos x="88" y="267"/>
                </a:cxn>
                <a:cxn ang="0">
                  <a:pos x="88" y="298"/>
                </a:cxn>
                <a:cxn ang="0">
                  <a:pos x="118" y="328"/>
                </a:cxn>
                <a:cxn ang="0">
                  <a:pos x="88" y="328"/>
                </a:cxn>
                <a:cxn ang="0">
                  <a:pos x="88" y="355"/>
                </a:cxn>
                <a:cxn ang="0">
                  <a:pos x="118" y="386"/>
                </a:cxn>
                <a:cxn ang="0">
                  <a:pos x="88" y="416"/>
                </a:cxn>
                <a:cxn ang="0">
                  <a:pos x="88" y="446"/>
                </a:cxn>
                <a:cxn ang="0">
                  <a:pos x="118" y="473"/>
                </a:cxn>
                <a:cxn ang="0">
                  <a:pos x="118" y="534"/>
                </a:cxn>
                <a:cxn ang="0">
                  <a:pos x="88" y="504"/>
                </a:cxn>
                <a:cxn ang="0">
                  <a:pos x="88" y="741"/>
                </a:cxn>
                <a:cxn ang="0">
                  <a:pos x="57" y="741"/>
                </a:cxn>
                <a:cxn ang="0">
                  <a:pos x="88" y="771"/>
                </a:cxn>
                <a:cxn ang="0">
                  <a:pos x="118" y="741"/>
                </a:cxn>
                <a:cxn ang="0">
                  <a:pos x="148" y="801"/>
                </a:cxn>
                <a:cxn ang="0">
                  <a:pos x="177" y="771"/>
                </a:cxn>
                <a:cxn ang="0">
                  <a:pos x="207" y="801"/>
                </a:cxn>
                <a:cxn ang="0">
                  <a:pos x="237" y="771"/>
                </a:cxn>
                <a:cxn ang="0">
                  <a:pos x="266" y="771"/>
                </a:cxn>
                <a:cxn ang="0">
                  <a:pos x="266" y="682"/>
                </a:cxn>
                <a:cxn ang="0">
                  <a:pos x="325" y="682"/>
                </a:cxn>
                <a:cxn ang="0">
                  <a:pos x="355" y="711"/>
                </a:cxn>
                <a:cxn ang="0">
                  <a:pos x="385" y="711"/>
                </a:cxn>
                <a:cxn ang="0">
                  <a:pos x="414" y="682"/>
                </a:cxn>
                <a:cxn ang="0">
                  <a:pos x="414" y="564"/>
                </a:cxn>
                <a:cxn ang="0">
                  <a:pos x="444" y="564"/>
                </a:cxn>
                <a:cxn ang="0">
                  <a:pos x="444" y="386"/>
                </a:cxn>
                <a:cxn ang="0">
                  <a:pos x="414" y="355"/>
                </a:cxn>
                <a:cxn ang="0">
                  <a:pos x="414" y="328"/>
                </a:cxn>
                <a:cxn ang="0">
                  <a:pos x="473" y="267"/>
                </a:cxn>
                <a:cxn ang="0">
                  <a:pos x="473" y="209"/>
                </a:cxn>
                <a:cxn ang="0">
                  <a:pos x="444" y="209"/>
                </a:cxn>
                <a:cxn ang="0">
                  <a:pos x="444" y="119"/>
                </a:cxn>
                <a:cxn ang="0">
                  <a:pos x="385" y="119"/>
                </a:cxn>
                <a:cxn ang="0">
                  <a:pos x="414" y="91"/>
                </a:cxn>
                <a:cxn ang="0">
                  <a:pos x="325" y="0"/>
                </a:cxn>
                <a:cxn ang="0">
                  <a:pos x="295" y="0"/>
                </a:cxn>
              </a:cxnLst>
              <a:rect l="0" t="0" r="r" b="b"/>
              <a:pathLst>
                <a:path w="473" h="801">
                  <a:moveTo>
                    <a:pt x="295" y="0"/>
                  </a:moveTo>
                  <a:lnTo>
                    <a:pt x="207" y="91"/>
                  </a:lnTo>
                  <a:lnTo>
                    <a:pt x="207" y="119"/>
                  </a:lnTo>
                  <a:lnTo>
                    <a:pt x="148" y="119"/>
                  </a:lnTo>
                  <a:lnTo>
                    <a:pt x="118" y="148"/>
                  </a:lnTo>
                  <a:lnTo>
                    <a:pt x="57" y="119"/>
                  </a:lnTo>
                  <a:lnTo>
                    <a:pt x="30" y="119"/>
                  </a:lnTo>
                  <a:lnTo>
                    <a:pt x="30" y="148"/>
                  </a:lnTo>
                  <a:lnTo>
                    <a:pt x="0" y="179"/>
                  </a:lnTo>
                  <a:lnTo>
                    <a:pt x="30" y="209"/>
                  </a:lnTo>
                  <a:lnTo>
                    <a:pt x="30" y="237"/>
                  </a:lnTo>
                  <a:lnTo>
                    <a:pt x="57" y="237"/>
                  </a:lnTo>
                  <a:lnTo>
                    <a:pt x="88" y="267"/>
                  </a:lnTo>
                  <a:lnTo>
                    <a:pt x="88" y="298"/>
                  </a:lnTo>
                  <a:lnTo>
                    <a:pt x="118" y="328"/>
                  </a:lnTo>
                  <a:lnTo>
                    <a:pt x="88" y="328"/>
                  </a:lnTo>
                  <a:lnTo>
                    <a:pt x="88" y="355"/>
                  </a:lnTo>
                  <a:lnTo>
                    <a:pt x="118" y="386"/>
                  </a:lnTo>
                  <a:lnTo>
                    <a:pt x="88" y="416"/>
                  </a:lnTo>
                  <a:lnTo>
                    <a:pt x="88" y="446"/>
                  </a:lnTo>
                  <a:lnTo>
                    <a:pt x="118" y="473"/>
                  </a:lnTo>
                  <a:lnTo>
                    <a:pt x="118" y="534"/>
                  </a:lnTo>
                  <a:lnTo>
                    <a:pt x="88" y="504"/>
                  </a:lnTo>
                  <a:lnTo>
                    <a:pt x="88" y="741"/>
                  </a:lnTo>
                  <a:lnTo>
                    <a:pt x="57" y="741"/>
                  </a:lnTo>
                  <a:lnTo>
                    <a:pt x="88" y="771"/>
                  </a:lnTo>
                  <a:lnTo>
                    <a:pt x="118" y="741"/>
                  </a:lnTo>
                  <a:lnTo>
                    <a:pt x="148" y="801"/>
                  </a:lnTo>
                  <a:lnTo>
                    <a:pt x="177" y="771"/>
                  </a:lnTo>
                  <a:lnTo>
                    <a:pt x="207" y="801"/>
                  </a:lnTo>
                  <a:lnTo>
                    <a:pt x="237" y="771"/>
                  </a:lnTo>
                  <a:lnTo>
                    <a:pt x="266" y="771"/>
                  </a:lnTo>
                  <a:lnTo>
                    <a:pt x="266" y="682"/>
                  </a:lnTo>
                  <a:lnTo>
                    <a:pt x="325" y="682"/>
                  </a:lnTo>
                  <a:lnTo>
                    <a:pt x="355" y="711"/>
                  </a:lnTo>
                  <a:lnTo>
                    <a:pt x="385" y="711"/>
                  </a:lnTo>
                  <a:lnTo>
                    <a:pt x="414" y="682"/>
                  </a:lnTo>
                  <a:lnTo>
                    <a:pt x="414" y="564"/>
                  </a:lnTo>
                  <a:lnTo>
                    <a:pt x="444" y="564"/>
                  </a:lnTo>
                  <a:lnTo>
                    <a:pt x="444" y="386"/>
                  </a:lnTo>
                  <a:lnTo>
                    <a:pt x="414" y="355"/>
                  </a:lnTo>
                  <a:lnTo>
                    <a:pt x="414" y="328"/>
                  </a:lnTo>
                  <a:lnTo>
                    <a:pt x="473" y="267"/>
                  </a:lnTo>
                  <a:lnTo>
                    <a:pt x="473" y="209"/>
                  </a:lnTo>
                  <a:lnTo>
                    <a:pt x="444" y="209"/>
                  </a:lnTo>
                  <a:lnTo>
                    <a:pt x="444" y="119"/>
                  </a:lnTo>
                  <a:lnTo>
                    <a:pt x="385" y="119"/>
                  </a:lnTo>
                  <a:lnTo>
                    <a:pt x="414" y="91"/>
                  </a:lnTo>
                  <a:lnTo>
                    <a:pt x="325" y="0"/>
                  </a:lnTo>
                  <a:lnTo>
                    <a:pt x="295" y="0"/>
                  </a:lnTo>
                </a:path>
              </a:pathLst>
            </a:custGeom>
            <a:noFill/>
            <a:ln w="1588">
              <a:solidFill>
                <a:srgbClr val="000000"/>
              </a:solidFill>
              <a:prstDash val="solid"/>
              <a:round/>
              <a:headEnd/>
              <a:tailEnd/>
            </a:ln>
          </p:spPr>
          <p:txBody>
            <a:bodyPr/>
            <a:lstStyle/>
            <a:p>
              <a:endParaRPr lang="en-GB"/>
            </a:p>
          </p:txBody>
        </p:sp>
        <p:sp>
          <p:nvSpPr>
            <p:cNvPr id="24102" name="Freeform 550"/>
            <p:cNvSpPr>
              <a:spLocks/>
            </p:cNvSpPr>
            <p:nvPr/>
          </p:nvSpPr>
          <p:spPr bwMode="auto">
            <a:xfrm>
              <a:off x="3109" y="3593"/>
              <a:ext cx="208" cy="355"/>
            </a:xfrm>
            <a:custGeom>
              <a:avLst/>
              <a:gdLst/>
              <a:ahLst/>
              <a:cxnLst>
                <a:cxn ang="0">
                  <a:pos x="830" y="1421"/>
                </a:cxn>
                <a:cxn ang="0">
                  <a:pos x="800" y="1391"/>
                </a:cxn>
                <a:cxn ang="0">
                  <a:pos x="712" y="1391"/>
                </a:cxn>
                <a:cxn ang="0">
                  <a:pos x="739" y="1361"/>
                </a:cxn>
                <a:cxn ang="0">
                  <a:pos x="712" y="1361"/>
                </a:cxn>
                <a:cxn ang="0">
                  <a:pos x="682" y="1333"/>
                </a:cxn>
                <a:cxn ang="0">
                  <a:pos x="712" y="1303"/>
                </a:cxn>
                <a:cxn ang="0">
                  <a:pos x="682" y="1273"/>
                </a:cxn>
                <a:cxn ang="0">
                  <a:pos x="651" y="1273"/>
                </a:cxn>
                <a:cxn ang="0">
                  <a:pos x="621" y="1303"/>
                </a:cxn>
                <a:cxn ang="0">
                  <a:pos x="593" y="1303"/>
                </a:cxn>
                <a:cxn ang="0">
                  <a:pos x="593" y="1243"/>
                </a:cxn>
                <a:cxn ang="0">
                  <a:pos x="475" y="1243"/>
                </a:cxn>
                <a:cxn ang="0">
                  <a:pos x="414" y="1184"/>
                </a:cxn>
                <a:cxn ang="0">
                  <a:pos x="414" y="1155"/>
                </a:cxn>
                <a:cxn ang="0">
                  <a:pos x="384" y="1124"/>
                </a:cxn>
                <a:cxn ang="0">
                  <a:pos x="384" y="1036"/>
                </a:cxn>
                <a:cxn ang="0">
                  <a:pos x="414" y="1005"/>
                </a:cxn>
                <a:cxn ang="0">
                  <a:pos x="444" y="1005"/>
                </a:cxn>
                <a:cxn ang="0">
                  <a:pos x="503" y="948"/>
                </a:cxn>
                <a:cxn ang="0">
                  <a:pos x="532" y="948"/>
                </a:cxn>
                <a:cxn ang="0">
                  <a:pos x="563" y="917"/>
                </a:cxn>
                <a:cxn ang="0">
                  <a:pos x="593" y="917"/>
                </a:cxn>
                <a:cxn ang="0">
                  <a:pos x="593" y="887"/>
                </a:cxn>
                <a:cxn ang="0">
                  <a:pos x="651" y="830"/>
                </a:cxn>
                <a:cxn ang="0">
                  <a:pos x="651" y="799"/>
                </a:cxn>
                <a:cxn ang="0">
                  <a:pos x="682" y="769"/>
                </a:cxn>
                <a:cxn ang="0">
                  <a:pos x="682" y="562"/>
                </a:cxn>
                <a:cxn ang="0">
                  <a:pos x="651" y="562"/>
                </a:cxn>
                <a:cxn ang="0">
                  <a:pos x="621" y="532"/>
                </a:cxn>
                <a:cxn ang="0">
                  <a:pos x="563" y="532"/>
                </a:cxn>
                <a:cxn ang="0">
                  <a:pos x="563" y="503"/>
                </a:cxn>
                <a:cxn ang="0">
                  <a:pos x="532" y="474"/>
                </a:cxn>
                <a:cxn ang="0">
                  <a:pos x="532" y="444"/>
                </a:cxn>
                <a:cxn ang="0">
                  <a:pos x="503" y="414"/>
                </a:cxn>
                <a:cxn ang="0">
                  <a:pos x="503" y="355"/>
                </a:cxn>
                <a:cxn ang="0">
                  <a:pos x="532" y="325"/>
                </a:cxn>
                <a:cxn ang="0">
                  <a:pos x="563" y="325"/>
                </a:cxn>
                <a:cxn ang="0">
                  <a:pos x="621" y="267"/>
                </a:cxn>
                <a:cxn ang="0">
                  <a:pos x="621" y="237"/>
                </a:cxn>
                <a:cxn ang="0">
                  <a:pos x="651" y="207"/>
                </a:cxn>
                <a:cxn ang="0">
                  <a:pos x="651" y="176"/>
                </a:cxn>
                <a:cxn ang="0">
                  <a:pos x="682" y="149"/>
                </a:cxn>
                <a:cxn ang="0">
                  <a:pos x="682" y="119"/>
                </a:cxn>
                <a:cxn ang="0">
                  <a:pos x="651" y="89"/>
                </a:cxn>
                <a:cxn ang="0">
                  <a:pos x="593" y="149"/>
                </a:cxn>
                <a:cxn ang="0">
                  <a:pos x="563" y="149"/>
                </a:cxn>
                <a:cxn ang="0">
                  <a:pos x="503" y="207"/>
                </a:cxn>
                <a:cxn ang="0">
                  <a:pos x="475" y="207"/>
                </a:cxn>
                <a:cxn ang="0">
                  <a:pos x="475" y="176"/>
                </a:cxn>
                <a:cxn ang="0">
                  <a:pos x="444" y="176"/>
                </a:cxn>
                <a:cxn ang="0">
                  <a:pos x="475" y="149"/>
                </a:cxn>
                <a:cxn ang="0">
                  <a:pos x="444" y="119"/>
                </a:cxn>
                <a:cxn ang="0">
                  <a:pos x="444" y="30"/>
                </a:cxn>
                <a:cxn ang="0">
                  <a:pos x="356" y="30"/>
                </a:cxn>
                <a:cxn ang="0">
                  <a:pos x="356" y="0"/>
                </a:cxn>
                <a:cxn ang="0">
                  <a:pos x="266" y="0"/>
                </a:cxn>
                <a:cxn ang="0">
                  <a:pos x="207" y="30"/>
                </a:cxn>
                <a:cxn ang="0">
                  <a:pos x="177" y="30"/>
                </a:cxn>
                <a:cxn ang="0">
                  <a:pos x="147" y="58"/>
                </a:cxn>
                <a:cxn ang="0">
                  <a:pos x="118" y="58"/>
                </a:cxn>
                <a:cxn ang="0">
                  <a:pos x="59" y="119"/>
                </a:cxn>
                <a:cxn ang="0">
                  <a:pos x="0" y="119"/>
                </a:cxn>
              </a:cxnLst>
              <a:rect l="0" t="0" r="r" b="b"/>
              <a:pathLst>
                <a:path w="830" h="1421">
                  <a:moveTo>
                    <a:pt x="830" y="1421"/>
                  </a:moveTo>
                  <a:lnTo>
                    <a:pt x="800" y="1391"/>
                  </a:lnTo>
                  <a:lnTo>
                    <a:pt x="712" y="1391"/>
                  </a:lnTo>
                  <a:lnTo>
                    <a:pt x="739" y="1361"/>
                  </a:lnTo>
                  <a:lnTo>
                    <a:pt x="712" y="1361"/>
                  </a:lnTo>
                  <a:lnTo>
                    <a:pt x="682" y="1333"/>
                  </a:lnTo>
                  <a:lnTo>
                    <a:pt x="712" y="1303"/>
                  </a:lnTo>
                  <a:lnTo>
                    <a:pt x="682" y="1273"/>
                  </a:lnTo>
                  <a:lnTo>
                    <a:pt x="651" y="1273"/>
                  </a:lnTo>
                  <a:lnTo>
                    <a:pt x="621" y="1303"/>
                  </a:lnTo>
                  <a:lnTo>
                    <a:pt x="593" y="1303"/>
                  </a:lnTo>
                  <a:lnTo>
                    <a:pt x="593" y="1243"/>
                  </a:lnTo>
                  <a:lnTo>
                    <a:pt x="475" y="1243"/>
                  </a:lnTo>
                  <a:lnTo>
                    <a:pt x="414" y="1184"/>
                  </a:lnTo>
                  <a:lnTo>
                    <a:pt x="414" y="1155"/>
                  </a:lnTo>
                  <a:lnTo>
                    <a:pt x="384" y="1124"/>
                  </a:lnTo>
                  <a:lnTo>
                    <a:pt x="384" y="1036"/>
                  </a:lnTo>
                  <a:lnTo>
                    <a:pt x="414" y="1005"/>
                  </a:lnTo>
                  <a:lnTo>
                    <a:pt x="444" y="1005"/>
                  </a:lnTo>
                  <a:lnTo>
                    <a:pt x="503" y="948"/>
                  </a:lnTo>
                  <a:lnTo>
                    <a:pt x="532" y="948"/>
                  </a:lnTo>
                  <a:lnTo>
                    <a:pt x="563" y="917"/>
                  </a:lnTo>
                  <a:lnTo>
                    <a:pt x="593" y="917"/>
                  </a:lnTo>
                  <a:lnTo>
                    <a:pt x="593" y="887"/>
                  </a:lnTo>
                  <a:lnTo>
                    <a:pt x="651" y="830"/>
                  </a:lnTo>
                  <a:lnTo>
                    <a:pt x="651" y="799"/>
                  </a:lnTo>
                  <a:lnTo>
                    <a:pt x="682" y="769"/>
                  </a:lnTo>
                  <a:lnTo>
                    <a:pt x="682" y="562"/>
                  </a:lnTo>
                  <a:lnTo>
                    <a:pt x="651" y="562"/>
                  </a:lnTo>
                  <a:lnTo>
                    <a:pt x="621" y="532"/>
                  </a:lnTo>
                  <a:lnTo>
                    <a:pt x="563" y="532"/>
                  </a:lnTo>
                  <a:lnTo>
                    <a:pt x="563" y="503"/>
                  </a:lnTo>
                  <a:lnTo>
                    <a:pt x="532" y="474"/>
                  </a:lnTo>
                  <a:lnTo>
                    <a:pt x="532" y="444"/>
                  </a:lnTo>
                  <a:lnTo>
                    <a:pt x="503" y="414"/>
                  </a:lnTo>
                  <a:lnTo>
                    <a:pt x="503" y="355"/>
                  </a:lnTo>
                  <a:lnTo>
                    <a:pt x="532" y="325"/>
                  </a:lnTo>
                  <a:lnTo>
                    <a:pt x="563" y="325"/>
                  </a:lnTo>
                  <a:lnTo>
                    <a:pt x="621" y="267"/>
                  </a:lnTo>
                  <a:lnTo>
                    <a:pt x="621" y="237"/>
                  </a:lnTo>
                  <a:lnTo>
                    <a:pt x="651" y="207"/>
                  </a:lnTo>
                  <a:lnTo>
                    <a:pt x="651" y="176"/>
                  </a:lnTo>
                  <a:lnTo>
                    <a:pt x="682" y="149"/>
                  </a:lnTo>
                  <a:lnTo>
                    <a:pt x="682" y="119"/>
                  </a:lnTo>
                  <a:lnTo>
                    <a:pt x="651" y="89"/>
                  </a:lnTo>
                  <a:lnTo>
                    <a:pt x="593" y="149"/>
                  </a:lnTo>
                  <a:lnTo>
                    <a:pt x="563" y="149"/>
                  </a:lnTo>
                  <a:lnTo>
                    <a:pt x="503" y="207"/>
                  </a:lnTo>
                  <a:lnTo>
                    <a:pt x="475" y="207"/>
                  </a:lnTo>
                  <a:lnTo>
                    <a:pt x="475" y="176"/>
                  </a:lnTo>
                  <a:lnTo>
                    <a:pt x="444" y="176"/>
                  </a:lnTo>
                  <a:lnTo>
                    <a:pt x="475" y="149"/>
                  </a:lnTo>
                  <a:lnTo>
                    <a:pt x="444" y="119"/>
                  </a:lnTo>
                  <a:lnTo>
                    <a:pt x="444" y="30"/>
                  </a:lnTo>
                  <a:lnTo>
                    <a:pt x="356" y="30"/>
                  </a:lnTo>
                  <a:lnTo>
                    <a:pt x="356" y="0"/>
                  </a:lnTo>
                  <a:lnTo>
                    <a:pt x="266" y="0"/>
                  </a:lnTo>
                  <a:lnTo>
                    <a:pt x="207" y="30"/>
                  </a:lnTo>
                  <a:lnTo>
                    <a:pt x="177" y="30"/>
                  </a:lnTo>
                  <a:lnTo>
                    <a:pt x="147" y="58"/>
                  </a:lnTo>
                  <a:lnTo>
                    <a:pt x="118" y="58"/>
                  </a:lnTo>
                  <a:lnTo>
                    <a:pt x="59" y="119"/>
                  </a:lnTo>
                  <a:lnTo>
                    <a:pt x="0" y="119"/>
                  </a:lnTo>
                </a:path>
              </a:pathLst>
            </a:custGeom>
            <a:noFill/>
            <a:ln w="1588">
              <a:solidFill>
                <a:srgbClr val="000000"/>
              </a:solidFill>
              <a:prstDash val="solid"/>
              <a:round/>
              <a:headEnd/>
              <a:tailEnd/>
            </a:ln>
          </p:spPr>
          <p:txBody>
            <a:bodyPr/>
            <a:lstStyle/>
            <a:p>
              <a:endParaRPr lang="en-GB"/>
            </a:p>
          </p:txBody>
        </p:sp>
        <p:sp>
          <p:nvSpPr>
            <p:cNvPr id="24103" name="Freeform 551"/>
            <p:cNvSpPr>
              <a:spLocks/>
            </p:cNvSpPr>
            <p:nvPr/>
          </p:nvSpPr>
          <p:spPr bwMode="auto">
            <a:xfrm>
              <a:off x="3027" y="3622"/>
              <a:ext cx="141" cy="577"/>
            </a:xfrm>
            <a:custGeom>
              <a:avLst/>
              <a:gdLst/>
              <a:ahLst/>
              <a:cxnLst>
                <a:cxn ang="0">
                  <a:pos x="328" y="0"/>
                </a:cxn>
                <a:cxn ang="0">
                  <a:pos x="328" y="57"/>
                </a:cxn>
                <a:cxn ang="0">
                  <a:pos x="298" y="57"/>
                </a:cxn>
                <a:cxn ang="0">
                  <a:pos x="180" y="177"/>
                </a:cxn>
                <a:cxn ang="0">
                  <a:pos x="237" y="177"/>
                </a:cxn>
                <a:cxn ang="0">
                  <a:pos x="237" y="325"/>
                </a:cxn>
                <a:cxn ang="0">
                  <a:pos x="210" y="355"/>
                </a:cxn>
                <a:cxn ang="0">
                  <a:pos x="210" y="413"/>
                </a:cxn>
                <a:cxn ang="0">
                  <a:pos x="237" y="443"/>
                </a:cxn>
                <a:cxn ang="0">
                  <a:pos x="237" y="561"/>
                </a:cxn>
                <a:cxn ang="0">
                  <a:pos x="268" y="591"/>
                </a:cxn>
                <a:cxn ang="0">
                  <a:pos x="237" y="622"/>
                </a:cxn>
                <a:cxn ang="0">
                  <a:pos x="237" y="650"/>
                </a:cxn>
                <a:cxn ang="0">
                  <a:pos x="210" y="680"/>
                </a:cxn>
                <a:cxn ang="0">
                  <a:pos x="210" y="768"/>
                </a:cxn>
                <a:cxn ang="0">
                  <a:pos x="180" y="798"/>
                </a:cxn>
                <a:cxn ang="0">
                  <a:pos x="180" y="829"/>
                </a:cxn>
                <a:cxn ang="0">
                  <a:pos x="150" y="829"/>
                </a:cxn>
                <a:cxn ang="0">
                  <a:pos x="119" y="859"/>
                </a:cxn>
                <a:cxn ang="0">
                  <a:pos x="91" y="859"/>
                </a:cxn>
                <a:cxn ang="0">
                  <a:pos x="91" y="917"/>
                </a:cxn>
                <a:cxn ang="0">
                  <a:pos x="61" y="947"/>
                </a:cxn>
                <a:cxn ang="0">
                  <a:pos x="30" y="947"/>
                </a:cxn>
                <a:cxn ang="0">
                  <a:pos x="0" y="977"/>
                </a:cxn>
                <a:cxn ang="0">
                  <a:pos x="0" y="1124"/>
                </a:cxn>
                <a:cxn ang="0">
                  <a:pos x="30" y="1154"/>
                </a:cxn>
                <a:cxn ang="0">
                  <a:pos x="30" y="1184"/>
                </a:cxn>
                <a:cxn ang="0">
                  <a:pos x="61" y="1214"/>
                </a:cxn>
                <a:cxn ang="0">
                  <a:pos x="61" y="1302"/>
                </a:cxn>
                <a:cxn ang="0">
                  <a:pos x="119" y="1302"/>
                </a:cxn>
                <a:cxn ang="0">
                  <a:pos x="210" y="1390"/>
                </a:cxn>
                <a:cxn ang="0">
                  <a:pos x="210" y="1420"/>
                </a:cxn>
                <a:cxn ang="0">
                  <a:pos x="237" y="1451"/>
                </a:cxn>
                <a:cxn ang="0">
                  <a:pos x="237" y="1539"/>
                </a:cxn>
                <a:cxn ang="0">
                  <a:pos x="268" y="1539"/>
                </a:cxn>
                <a:cxn ang="0">
                  <a:pos x="357" y="1627"/>
                </a:cxn>
                <a:cxn ang="0">
                  <a:pos x="417" y="1627"/>
                </a:cxn>
                <a:cxn ang="0">
                  <a:pos x="446" y="1658"/>
                </a:cxn>
                <a:cxn ang="0">
                  <a:pos x="446" y="1776"/>
                </a:cxn>
                <a:cxn ang="0">
                  <a:pos x="475" y="1806"/>
                </a:cxn>
                <a:cxn ang="0">
                  <a:pos x="475" y="1894"/>
                </a:cxn>
                <a:cxn ang="0">
                  <a:pos x="505" y="1924"/>
                </a:cxn>
                <a:cxn ang="0">
                  <a:pos x="505" y="2013"/>
                </a:cxn>
                <a:cxn ang="0">
                  <a:pos x="535" y="2071"/>
                </a:cxn>
                <a:cxn ang="0">
                  <a:pos x="535" y="2190"/>
                </a:cxn>
                <a:cxn ang="0">
                  <a:pos x="565" y="2219"/>
                </a:cxn>
                <a:cxn ang="0">
                  <a:pos x="565" y="2308"/>
                </a:cxn>
              </a:cxnLst>
              <a:rect l="0" t="0" r="r" b="b"/>
              <a:pathLst>
                <a:path w="565" h="2308">
                  <a:moveTo>
                    <a:pt x="328" y="0"/>
                  </a:moveTo>
                  <a:lnTo>
                    <a:pt x="328" y="57"/>
                  </a:lnTo>
                  <a:lnTo>
                    <a:pt x="298" y="57"/>
                  </a:lnTo>
                  <a:lnTo>
                    <a:pt x="180" y="177"/>
                  </a:lnTo>
                  <a:lnTo>
                    <a:pt x="237" y="177"/>
                  </a:lnTo>
                  <a:lnTo>
                    <a:pt x="237" y="325"/>
                  </a:lnTo>
                  <a:lnTo>
                    <a:pt x="210" y="355"/>
                  </a:lnTo>
                  <a:lnTo>
                    <a:pt x="210" y="413"/>
                  </a:lnTo>
                  <a:lnTo>
                    <a:pt x="237" y="443"/>
                  </a:lnTo>
                  <a:lnTo>
                    <a:pt x="237" y="561"/>
                  </a:lnTo>
                  <a:lnTo>
                    <a:pt x="268" y="591"/>
                  </a:lnTo>
                  <a:lnTo>
                    <a:pt x="237" y="622"/>
                  </a:lnTo>
                  <a:lnTo>
                    <a:pt x="237" y="650"/>
                  </a:lnTo>
                  <a:lnTo>
                    <a:pt x="210" y="680"/>
                  </a:lnTo>
                  <a:lnTo>
                    <a:pt x="210" y="768"/>
                  </a:lnTo>
                  <a:lnTo>
                    <a:pt x="180" y="798"/>
                  </a:lnTo>
                  <a:lnTo>
                    <a:pt x="180" y="829"/>
                  </a:lnTo>
                  <a:lnTo>
                    <a:pt x="150" y="829"/>
                  </a:lnTo>
                  <a:lnTo>
                    <a:pt x="119" y="859"/>
                  </a:lnTo>
                  <a:lnTo>
                    <a:pt x="91" y="859"/>
                  </a:lnTo>
                  <a:lnTo>
                    <a:pt x="91" y="917"/>
                  </a:lnTo>
                  <a:lnTo>
                    <a:pt x="61" y="947"/>
                  </a:lnTo>
                  <a:lnTo>
                    <a:pt x="30" y="947"/>
                  </a:lnTo>
                  <a:lnTo>
                    <a:pt x="0" y="977"/>
                  </a:lnTo>
                  <a:lnTo>
                    <a:pt x="0" y="1124"/>
                  </a:lnTo>
                  <a:lnTo>
                    <a:pt x="30" y="1154"/>
                  </a:lnTo>
                  <a:lnTo>
                    <a:pt x="30" y="1184"/>
                  </a:lnTo>
                  <a:lnTo>
                    <a:pt x="61" y="1214"/>
                  </a:lnTo>
                  <a:lnTo>
                    <a:pt x="61" y="1302"/>
                  </a:lnTo>
                  <a:lnTo>
                    <a:pt x="119" y="1302"/>
                  </a:lnTo>
                  <a:lnTo>
                    <a:pt x="210" y="1390"/>
                  </a:lnTo>
                  <a:lnTo>
                    <a:pt x="210" y="1420"/>
                  </a:lnTo>
                  <a:lnTo>
                    <a:pt x="237" y="1451"/>
                  </a:lnTo>
                  <a:lnTo>
                    <a:pt x="237" y="1539"/>
                  </a:lnTo>
                  <a:lnTo>
                    <a:pt x="268" y="1539"/>
                  </a:lnTo>
                  <a:lnTo>
                    <a:pt x="357" y="1627"/>
                  </a:lnTo>
                  <a:lnTo>
                    <a:pt x="417" y="1627"/>
                  </a:lnTo>
                  <a:lnTo>
                    <a:pt x="446" y="1658"/>
                  </a:lnTo>
                  <a:lnTo>
                    <a:pt x="446" y="1776"/>
                  </a:lnTo>
                  <a:lnTo>
                    <a:pt x="475" y="1806"/>
                  </a:lnTo>
                  <a:lnTo>
                    <a:pt x="475" y="1894"/>
                  </a:lnTo>
                  <a:lnTo>
                    <a:pt x="505" y="1924"/>
                  </a:lnTo>
                  <a:lnTo>
                    <a:pt x="505" y="2013"/>
                  </a:lnTo>
                  <a:lnTo>
                    <a:pt x="535" y="2071"/>
                  </a:lnTo>
                  <a:lnTo>
                    <a:pt x="535" y="2190"/>
                  </a:lnTo>
                  <a:lnTo>
                    <a:pt x="565" y="2219"/>
                  </a:lnTo>
                  <a:lnTo>
                    <a:pt x="565" y="2308"/>
                  </a:lnTo>
                </a:path>
              </a:pathLst>
            </a:custGeom>
            <a:noFill/>
            <a:ln w="1588">
              <a:solidFill>
                <a:srgbClr val="000000"/>
              </a:solidFill>
              <a:prstDash val="solid"/>
              <a:round/>
              <a:headEnd/>
              <a:tailEnd/>
            </a:ln>
          </p:spPr>
          <p:txBody>
            <a:bodyPr/>
            <a:lstStyle/>
            <a:p>
              <a:endParaRPr lang="en-GB"/>
            </a:p>
          </p:txBody>
        </p:sp>
        <p:sp>
          <p:nvSpPr>
            <p:cNvPr id="24104" name="Freeform 552"/>
            <p:cNvSpPr>
              <a:spLocks/>
            </p:cNvSpPr>
            <p:nvPr/>
          </p:nvSpPr>
          <p:spPr bwMode="auto">
            <a:xfrm>
              <a:off x="3168" y="3948"/>
              <a:ext cx="149" cy="251"/>
            </a:xfrm>
            <a:custGeom>
              <a:avLst/>
              <a:gdLst/>
              <a:ahLst/>
              <a:cxnLst>
                <a:cxn ang="0">
                  <a:pos x="0" y="1006"/>
                </a:cxn>
                <a:cxn ang="0">
                  <a:pos x="29" y="977"/>
                </a:cxn>
                <a:cxn ang="0">
                  <a:pos x="59" y="977"/>
                </a:cxn>
                <a:cxn ang="0">
                  <a:pos x="88" y="947"/>
                </a:cxn>
                <a:cxn ang="0">
                  <a:pos x="119" y="947"/>
                </a:cxn>
                <a:cxn ang="0">
                  <a:pos x="119" y="917"/>
                </a:cxn>
                <a:cxn ang="0">
                  <a:pos x="147" y="917"/>
                </a:cxn>
                <a:cxn ang="0">
                  <a:pos x="177" y="888"/>
                </a:cxn>
                <a:cxn ang="0">
                  <a:pos x="177" y="859"/>
                </a:cxn>
                <a:cxn ang="0">
                  <a:pos x="207" y="829"/>
                </a:cxn>
                <a:cxn ang="0">
                  <a:pos x="207" y="799"/>
                </a:cxn>
                <a:cxn ang="0">
                  <a:pos x="238" y="769"/>
                </a:cxn>
                <a:cxn ang="0">
                  <a:pos x="207" y="741"/>
                </a:cxn>
                <a:cxn ang="0">
                  <a:pos x="207" y="650"/>
                </a:cxn>
                <a:cxn ang="0">
                  <a:pos x="177" y="622"/>
                </a:cxn>
                <a:cxn ang="0">
                  <a:pos x="177" y="563"/>
                </a:cxn>
                <a:cxn ang="0">
                  <a:pos x="207" y="532"/>
                </a:cxn>
                <a:cxn ang="0">
                  <a:pos x="207" y="504"/>
                </a:cxn>
                <a:cxn ang="0">
                  <a:pos x="266" y="504"/>
                </a:cxn>
                <a:cxn ang="0">
                  <a:pos x="326" y="443"/>
                </a:cxn>
                <a:cxn ang="0">
                  <a:pos x="326" y="413"/>
                </a:cxn>
                <a:cxn ang="0">
                  <a:pos x="356" y="386"/>
                </a:cxn>
                <a:cxn ang="0">
                  <a:pos x="384" y="386"/>
                </a:cxn>
                <a:cxn ang="0">
                  <a:pos x="384" y="356"/>
                </a:cxn>
                <a:cxn ang="0">
                  <a:pos x="414" y="325"/>
                </a:cxn>
                <a:cxn ang="0">
                  <a:pos x="445" y="325"/>
                </a:cxn>
                <a:cxn ang="0">
                  <a:pos x="475" y="295"/>
                </a:cxn>
                <a:cxn ang="0">
                  <a:pos x="502" y="295"/>
                </a:cxn>
                <a:cxn ang="0">
                  <a:pos x="533" y="267"/>
                </a:cxn>
                <a:cxn ang="0">
                  <a:pos x="593" y="267"/>
                </a:cxn>
                <a:cxn ang="0">
                  <a:pos x="593" y="207"/>
                </a:cxn>
                <a:cxn ang="0">
                  <a:pos x="563" y="177"/>
                </a:cxn>
                <a:cxn ang="0">
                  <a:pos x="563" y="30"/>
                </a:cxn>
                <a:cxn ang="0">
                  <a:pos x="593" y="0"/>
                </a:cxn>
              </a:cxnLst>
              <a:rect l="0" t="0" r="r" b="b"/>
              <a:pathLst>
                <a:path w="593" h="1006">
                  <a:moveTo>
                    <a:pt x="0" y="1006"/>
                  </a:moveTo>
                  <a:lnTo>
                    <a:pt x="29" y="977"/>
                  </a:lnTo>
                  <a:lnTo>
                    <a:pt x="59" y="977"/>
                  </a:lnTo>
                  <a:lnTo>
                    <a:pt x="88" y="947"/>
                  </a:lnTo>
                  <a:lnTo>
                    <a:pt x="119" y="947"/>
                  </a:lnTo>
                  <a:lnTo>
                    <a:pt x="119" y="917"/>
                  </a:lnTo>
                  <a:lnTo>
                    <a:pt x="147" y="917"/>
                  </a:lnTo>
                  <a:lnTo>
                    <a:pt x="177" y="888"/>
                  </a:lnTo>
                  <a:lnTo>
                    <a:pt x="177" y="859"/>
                  </a:lnTo>
                  <a:lnTo>
                    <a:pt x="207" y="829"/>
                  </a:lnTo>
                  <a:lnTo>
                    <a:pt x="207" y="799"/>
                  </a:lnTo>
                  <a:lnTo>
                    <a:pt x="238" y="769"/>
                  </a:lnTo>
                  <a:lnTo>
                    <a:pt x="207" y="741"/>
                  </a:lnTo>
                  <a:lnTo>
                    <a:pt x="207" y="650"/>
                  </a:lnTo>
                  <a:lnTo>
                    <a:pt x="177" y="622"/>
                  </a:lnTo>
                  <a:lnTo>
                    <a:pt x="177" y="563"/>
                  </a:lnTo>
                  <a:lnTo>
                    <a:pt x="207" y="532"/>
                  </a:lnTo>
                  <a:lnTo>
                    <a:pt x="207" y="504"/>
                  </a:lnTo>
                  <a:lnTo>
                    <a:pt x="266" y="504"/>
                  </a:lnTo>
                  <a:lnTo>
                    <a:pt x="326" y="443"/>
                  </a:lnTo>
                  <a:lnTo>
                    <a:pt x="326" y="413"/>
                  </a:lnTo>
                  <a:lnTo>
                    <a:pt x="356" y="386"/>
                  </a:lnTo>
                  <a:lnTo>
                    <a:pt x="384" y="386"/>
                  </a:lnTo>
                  <a:lnTo>
                    <a:pt x="384" y="356"/>
                  </a:lnTo>
                  <a:lnTo>
                    <a:pt x="414" y="325"/>
                  </a:lnTo>
                  <a:lnTo>
                    <a:pt x="445" y="325"/>
                  </a:lnTo>
                  <a:lnTo>
                    <a:pt x="475" y="295"/>
                  </a:lnTo>
                  <a:lnTo>
                    <a:pt x="502" y="295"/>
                  </a:lnTo>
                  <a:lnTo>
                    <a:pt x="533" y="267"/>
                  </a:lnTo>
                  <a:lnTo>
                    <a:pt x="593" y="267"/>
                  </a:lnTo>
                  <a:lnTo>
                    <a:pt x="593" y="207"/>
                  </a:lnTo>
                  <a:lnTo>
                    <a:pt x="563" y="177"/>
                  </a:lnTo>
                  <a:lnTo>
                    <a:pt x="563" y="30"/>
                  </a:lnTo>
                  <a:lnTo>
                    <a:pt x="593" y="0"/>
                  </a:lnTo>
                </a:path>
              </a:pathLst>
            </a:custGeom>
            <a:noFill/>
            <a:ln w="1588">
              <a:solidFill>
                <a:srgbClr val="000000"/>
              </a:solidFill>
              <a:prstDash val="solid"/>
              <a:round/>
              <a:headEnd/>
              <a:tailEnd/>
            </a:ln>
          </p:spPr>
          <p:txBody>
            <a:bodyPr/>
            <a:lstStyle/>
            <a:p>
              <a:endParaRPr lang="en-GB"/>
            </a:p>
          </p:txBody>
        </p:sp>
        <p:sp>
          <p:nvSpPr>
            <p:cNvPr id="24105" name="Freeform 553"/>
            <p:cNvSpPr>
              <a:spLocks/>
            </p:cNvSpPr>
            <p:nvPr/>
          </p:nvSpPr>
          <p:spPr bwMode="auto">
            <a:xfrm>
              <a:off x="3154" y="4199"/>
              <a:ext cx="44" cy="148"/>
            </a:xfrm>
            <a:custGeom>
              <a:avLst/>
              <a:gdLst/>
              <a:ahLst/>
              <a:cxnLst>
                <a:cxn ang="0">
                  <a:pos x="148" y="592"/>
                </a:cxn>
                <a:cxn ang="0">
                  <a:pos x="148" y="504"/>
                </a:cxn>
                <a:cxn ang="0">
                  <a:pos x="179" y="473"/>
                </a:cxn>
                <a:cxn ang="0">
                  <a:pos x="179" y="416"/>
                </a:cxn>
                <a:cxn ang="0">
                  <a:pos x="148" y="416"/>
                </a:cxn>
                <a:cxn ang="0">
                  <a:pos x="148" y="266"/>
                </a:cxn>
                <a:cxn ang="0">
                  <a:pos x="119" y="236"/>
                </a:cxn>
                <a:cxn ang="0">
                  <a:pos x="119" y="209"/>
                </a:cxn>
                <a:cxn ang="0">
                  <a:pos x="89" y="178"/>
                </a:cxn>
                <a:cxn ang="0">
                  <a:pos x="89" y="148"/>
                </a:cxn>
                <a:cxn ang="0">
                  <a:pos x="60" y="118"/>
                </a:cxn>
                <a:cxn ang="0">
                  <a:pos x="60" y="90"/>
                </a:cxn>
                <a:cxn ang="0">
                  <a:pos x="0" y="30"/>
                </a:cxn>
                <a:cxn ang="0">
                  <a:pos x="30" y="0"/>
                </a:cxn>
                <a:cxn ang="0">
                  <a:pos x="60" y="0"/>
                </a:cxn>
              </a:cxnLst>
              <a:rect l="0" t="0" r="r" b="b"/>
              <a:pathLst>
                <a:path w="179" h="592">
                  <a:moveTo>
                    <a:pt x="148" y="592"/>
                  </a:moveTo>
                  <a:lnTo>
                    <a:pt x="148" y="504"/>
                  </a:lnTo>
                  <a:lnTo>
                    <a:pt x="179" y="473"/>
                  </a:lnTo>
                  <a:lnTo>
                    <a:pt x="179" y="416"/>
                  </a:lnTo>
                  <a:lnTo>
                    <a:pt x="148" y="416"/>
                  </a:lnTo>
                  <a:lnTo>
                    <a:pt x="148" y="266"/>
                  </a:lnTo>
                  <a:lnTo>
                    <a:pt x="119" y="236"/>
                  </a:lnTo>
                  <a:lnTo>
                    <a:pt x="119" y="209"/>
                  </a:lnTo>
                  <a:lnTo>
                    <a:pt x="89" y="178"/>
                  </a:lnTo>
                  <a:lnTo>
                    <a:pt x="89" y="148"/>
                  </a:lnTo>
                  <a:lnTo>
                    <a:pt x="60" y="118"/>
                  </a:lnTo>
                  <a:lnTo>
                    <a:pt x="60" y="90"/>
                  </a:lnTo>
                  <a:lnTo>
                    <a:pt x="0" y="30"/>
                  </a:lnTo>
                  <a:lnTo>
                    <a:pt x="30" y="0"/>
                  </a:lnTo>
                  <a:lnTo>
                    <a:pt x="60" y="0"/>
                  </a:lnTo>
                </a:path>
              </a:pathLst>
            </a:custGeom>
            <a:noFill/>
            <a:ln w="1588">
              <a:solidFill>
                <a:srgbClr val="000000"/>
              </a:solidFill>
              <a:prstDash val="solid"/>
              <a:round/>
              <a:headEnd/>
              <a:tailEnd/>
            </a:ln>
          </p:spPr>
          <p:txBody>
            <a:bodyPr/>
            <a:lstStyle/>
            <a:p>
              <a:endParaRPr lang="en-GB"/>
            </a:p>
          </p:txBody>
        </p:sp>
        <p:sp>
          <p:nvSpPr>
            <p:cNvPr id="24106" name="Freeform 554"/>
            <p:cNvSpPr>
              <a:spLocks/>
            </p:cNvSpPr>
            <p:nvPr/>
          </p:nvSpPr>
          <p:spPr bwMode="auto">
            <a:xfrm>
              <a:off x="3376" y="3511"/>
              <a:ext cx="222" cy="133"/>
            </a:xfrm>
            <a:custGeom>
              <a:avLst/>
              <a:gdLst/>
              <a:ahLst/>
              <a:cxnLst>
                <a:cxn ang="0">
                  <a:pos x="889" y="31"/>
                </a:cxn>
                <a:cxn ang="0">
                  <a:pos x="889" y="0"/>
                </a:cxn>
                <a:cxn ang="0">
                  <a:pos x="828" y="0"/>
                </a:cxn>
                <a:cxn ang="0">
                  <a:pos x="800" y="31"/>
                </a:cxn>
                <a:cxn ang="0">
                  <a:pos x="770" y="31"/>
                </a:cxn>
                <a:cxn ang="0">
                  <a:pos x="739" y="59"/>
                </a:cxn>
                <a:cxn ang="0">
                  <a:pos x="709" y="31"/>
                </a:cxn>
                <a:cxn ang="0">
                  <a:pos x="652" y="31"/>
                </a:cxn>
                <a:cxn ang="0">
                  <a:pos x="621" y="59"/>
                </a:cxn>
                <a:cxn ang="0">
                  <a:pos x="591" y="59"/>
                </a:cxn>
                <a:cxn ang="0">
                  <a:pos x="563" y="89"/>
                </a:cxn>
                <a:cxn ang="0">
                  <a:pos x="414" y="89"/>
                </a:cxn>
                <a:cxn ang="0">
                  <a:pos x="384" y="120"/>
                </a:cxn>
                <a:cxn ang="0">
                  <a:pos x="354" y="89"/>
                </a:cxn>
                <a:cxn ang="0">
                  <a:pos x="325" y="89"/>
                </a:cxn>
                <a:cxn ang="0">
                  <a:pos x="266" y="31"/>
                </a:cxn>
                <a:cxn ang="0">
                  <a:pos x="207" y="31"/>
                </a:cxn>
                <a:cxn ang="0">
                  <a:pos x="147" y="89"/>
                </a:cxn>
                <a:cxn ang="0">
                  <a:pos x="88" y="59"/>
                </a:cxn>
                <a:cxn ang="0">
                  <a:pos x="88" y="31"/>
                </a:cxn>
                <a:cxn ang="0">
                  <a:pos x="0" y="120"/>
                </a:cxn>
                <a:cxn ang="0">
                  <a:pos x="0" y="207"/>
                </a:cxn>
                <a:cxn ang="0">
                  <a:pos x="29" y="207"/>
                </a:cxn>
                <a:cxn ang="0">
                  <a:pos x="59" y="238"/>
                </a:cxn>
                <a:cxn ang="0">
                  <a:pos x="147" y="238"/>
                </a:cxn>
                <a:cxn ang="0">
                  <a:pos x="177" y="268"/>
                </a:cxn>
                <a:cxn ang="0">
                  <a:pos x="207" y="268"/>
                </a:cxn>
                <a:cxn ang="0">
                  <a:pos x="266" y="326"/>
                </a:cxn>
                <a:cxn ang="0">
                  <a:pos x="325" y="326"/>
                </a:cxn>
                <a:cxn ang="0">
                  <a:pos x="354" y="356"/>
                </a:cxn>
                <a:cxn ang="0">
                  <a:pos x="354" y="384"/>
                </a:cxn>
                <a:cxn ang="0">
                  <a:pos x="384" y="384"/>
                </a:cxn>
                <a:cxn ang="0">
                  <a:pos x="414" y="415"/>
                </a:cxn>
                <a:cxn ang="0">
                  <a:pos x="445" y="384"/>
                </a:cxn>
                <a:cxn ang="0">
                  <a:pos x="472" y="415"/>
                </a:cxn>
                <a:cxn ang="0">
                  <a:pos x="502" y="415"/>
                </a:cxn>
                <a:cxn ang="0">
                  <a:pos x="532" y="445"/>
                </a:cxn>
                <a:cxn ang="0">
                  <a:pos x="563" y="445"/>
                </a:cxn>
                <a:cxn ang="0">
                  <a:pos x="563" y="475"/>
                </a:cxn>
                <a:cxn ang="0">
                  <a:pos x="591" y="502"/>
                </a:cxn>
                <a:cxn ang="0">
                  <a:pos x="621" y="502"/>
                </a:cxn>
                <a:cxn ang="0">
                  <a:pos x="652" y="533"/>
                </a:cxn>
                <a:cxn ang="0">
                  <a:pos x="770" y="533"/>
                </a:cxn>
                <a:cxn ang="0">
                  <a:pos x="739" y="502"/>
                </a:cxn>
                <a:cxn ang="0">
                  <a:pos x="770" y="475"/>
                </a:cxn>
                <a:cxn ang="0">
                  <a:pos x="770" y="445"/>
                </a:cxn>
                <a:cxn ang="0">
                  <a:pos x="800" y="415"/>
                </a:cxn>
                <a:cxn ang="0">
                  <a:pos x="800" y="384"/>
                </a:cxn>
                <a:cxn ang="0">
                  <a:pos x="770" y="356"/>
                </a:cxn>
                <a:cxn ang="0">
                  <a:pos x="770" y="326"/>
                </a:cxn>
                <a:cxn ang="0">
                  <a:pos x="739" y="326"/>
                </a:cxn>
                <a:cxn ang="0">
                  <a:pos x="739" y="268"/>
                </a:cxn>
                <a:cxn ang="0">
                  <a:pos x="770" y="238"/>
                </a:cxn>
                <a:cxn ang="0">
                  <a:pos x="770" y="177"/>
                </a:cxn>
                <a:cxn ang="0">
                  <a:pos x="828" y="120"/>
                </a:cxn>
                <a:cxn ang="0">
                  <a:pos x="828" y="89"/>
                </a:cxn>
                <a:cxn ang="0">
                  <a:pos x="889" y="31"/>
                </a:cxn>
              </a:cxnLst>
              <a:rect l="0" t="0" r="r" b="b"/>
              <a:pathLst>
                <a:path w="889" h="533">
                  <a:moveTo>
                    <a:pt x="889" y="31"/>
                  </a:moveTo>
                  <a:lnTo>
                    <a:pt x="889" y="0"/>
                  </a:lnTo>
                  <a:lnTo>
                    <a:pt x="828" y="0"/>
                  </a:lnTo>
                  <a:lnTo>
                    <a:pt x="800" y="31"/>
                  </a:lnTo>
                  <a:lnTo>
                    <a:pt x="770" y="31"/>
                  </a:lnTo>
                  <a:lnTo>
                    <a:pt x="739" y="59"/>
                  </a:lnTo>
                  <a:lnTo>
                    <a:pt x="709" y="31"/>
                  </a:lnTo>
                  <a:lnTo>
                    <a:pt x="652" y="31"/>
                  </a:lnTo>
                  <a:lnTo>
                    <a:pt x="621" y="59"/>
                  </a:lnTo>
                  <a:lnTo>
                    <a:pt x="591" y="59"/>
                  </a:lnTo>
                  <a:lnTo>
                    <a:pt x="563" y="89"/>
                  </a:lnTo>
                  <a:lnTo>
                    <a:pt x="414" y="89"/>
                  </a:lnTo>
                  <a:lnTo>
                    <a:pt x="384" y="120"/>
                  </a:lnTo>
                  <a:lnTo>
                    <a:pt x="354" y="89"/>
                  </a:lnTo>
                  <a:lnTo>
                    <a:pt x="325" y="89"/>
                  </a:lnTo>
                  <a:lnTo>
                    <a:pt x="266" y="31"/>
                  </a:lnTo>
                  <a:lnTo>
                    <a:pt x="207" y="31"/>
                  </a:lnTo>
                  <a:lnTo>
                    <a:pt x="147" y="89"/>
                  </a:lnTo>
                  <a:lnTo>
                    <a:pt x="88" y="59"/>
                  </a:lnTo>
                  <a:lnTo>
                    <a:pt x="88" y="31"/>
                  </a:lnTo>
                  <a:lnTo>
                    <a:pt x="0" y="120"/>
                  </a:lnTo>
                  <a:lnTo>
                    <a:pt x="0" y="207"/>
                  </a:lnTo>
                  <a:lnTo>
                    <a:pt x="29" y="207"/>
                  </a:lnTo>
                  <a:lnTo>
                    <a:pt x="59" y="238"/>
                  </a:lnTo>
                  <a:lnTo>
                    <a:pt x="147" y="238"/>
                  </a:lnTo>
                  <a:lnTo>
                    <a:pt x="177" y="268"/>
                  </a:lnTo>
                  <a:lnTo>
                    <a:pt x="207" y="268"/>
                  </a:lnTo>
                  <a:lnTo>
                    <a:pt x="266" y="326"/>
                  </a:lnTo>
                  <a:lnTo>
                    <a:pt x="325" y="326"/>
                  </a:lnTo>
                  <a:lnTo>
                    <a:pt x="354" y="356"/>
                  </a:lnTo>
                  <a:lnTo>
                    <a:pt x="354" y="384"/>
                  </a:lnTo>
                  <a:lnTo>
                    <a:pt x="384" y="384"/>
                  </a:lnTo>
                  <a:lnTo>
                    <a:pt x="414" y="415"/>
                  </a:lnTo>
                  <a:lnTo>
                    <a:pt x="445" y="384"/>
                  </a:lnTo>
                  <a:lnTo>
                    <a:pt x="472" y="415"/>
                  </a:lnTo>
                  <a:lnTo>
                    <a:pt x="502" y="415"/>
                  </a:lnTo>
                  <a:lnTo>
                    <a:pt x="532" y="445"/>
                  </a:lnTo>
                  <a:lnTo>
                    <a:pt x="563" y="445"/>
                  </a:lnTo>
                  <a:lnTo>
                    <a:pt x="563" y="475"/>
                  </a:lnTo>
                  <a:lnTo>
                    <a:pt x="591" y="502"/>
                  </a:lnTo>
                  <a:lnTo>
                    <a:pt x="621" y="502"/>
                  </a:lnTo>
                  <a:lnTo>
                    <a:pt x="652" y="533"/>
                  </a:lnTo>
                  <a:lnTo>
                    <a:pt x="770" y="533"/>
                  </a:lnTo>
                  <a:lnTo>
                    <a:pt x="739" y="502"/>
                  </a:lnTo>
                  <a:lnTo>
                    <a:pt x="770" y="475"/>
                  </a:lnTo>
                  <a:lnTo>
                    <a:pt x="770" y="445"/>
                  </a:lnTo>
                  <a:lnTo>
                    <a:pt x="800" y="415"/>
                  </a:lnTo>
                  <a:lnTo>
                    <a:pt x="800" y="384"/>
                  </a:lnTo>
                  <a:lnTo>
                    <a:pt x="770" y="356"/>
                  </a:lnTo>
                  <a:lnTo>
                    <a:pt x="770" y="326"/>
                  </a:lnTo>
                  <a:lnTo>
                    <a:pt x="739" y="326"/>
                  </a:lnTo>
                  <a:lnTo>
                    <a:pt x="739" y="268"/>
                  </a:lnTo>
                  <a:lnTo>
                    <a:pt x="770" y="238"/>
                  </a:lnTo>
                  <a:lnTo>
                    <a:pt x="770" y="177"/>
                  </a:lnTo>
                  <a:lnTo>
                    <a:pt x="828" y="120"/>
                  </a:lnTo>
                  <a:lnTo>
                    <a:pt x="828" y="89"/>
                  </a:lnTo>
                  <a:lnTo>
                    <a:pt x="889" y="31"/>
                  </a:lnTo>
                </a:path>
              </a:pathLst>
            </a:custGeom>
            <a:noFill/>
            <a:ln w="1588">
              <a:solidFill>
                <a:srgbClr val="000000"/>
              </a:solidFill>
              <a:prstDash val="solid"/>
              <a:round/>
              <a:headEnd/>
              <a:tailEnd/>
            </a:ln>
          </p:spPr>
          <p:txBody>
            <a:bodyPr/>
            <a:lstStyle/>
            <a:p>
              <a:endParaRPr lang="en-GB"/>
            </a:p>
          </p:txBody>
        </p:sp>
        <p:sp>
          <p:nvSpPr>
            <p:cNvPr id="24107" name="Freeform 555"/>
            <p:cNvSpPr>
              <a:spLocks/>
            </p:cNvSpPr>
            <p:nvPr/>
          </p:nvSpPr>
          <p:spPr bwMode="auto">
            <a:xfrm>
              <a:off x="4061" y="1656"/>
              <a:ext cx="58" cy="58"/>
            </a:xfrm>
            <a:custGeom>
              <a:avLst/>
              <a:gdLst/>
              <a:ahLst/>
              <a:cxnLst>
                <a:cxn ang="0">
                  <a:pos x="34" y="35"/>
                </a:cxn>
                <a:cxn ang="0">
                  <a:pos x="19" y="52"/>
                </a:cxn>
                <a:cxn ang="0">
                  <a:pos x="8" y="72"/>
                </a:cxn>
                <a:cxn ang="0">
                  <a:pos x="2" y="92"/>
                </a:cxn>
                <a:cxn ang="0">
                  <a:pos x="0" y="116"/>
                </a:cxn>
                <a:cxn ang="0">
                  <a:pos x="0" y="126"/>
                </a:cxn>
                <a:cxn ang="0">
                  <a:pos x="2" y="138"/>
                </a:cxn>
                <a:cxn ang="0">
                  <a:pos x="8" y="159"/>
                </a:cxn>
                <a:cxn ang="0">
                  <a:pos x="19" y="178"/>
                </a:cxn>
                <a:cxn ang="0">
                  <a:pos x="25" y="187"/>
                </a:cxn>
                <a:cxn ang="0">
                  <a:pos x="34" y="197"/>
                </a:cxn>
                <a:cxn ang="0">
                  <a:pos x="51" y="210"/>
                </a:cxn>
                <a:cxn ang="0">
                  <a:pos x="71" y="221"/>
                </a:cxn>
                <a:cxn ang="0">
                  <a:pos x="91" y="227"/>
                </a:cxn>
                <a:cxn ang="0">
                  <a:pos x="115" y="230"/>
                </a:cxn>
                <a:cxn ang="0">
                  <a:pos x="125" y="228"/>
                </a:cxn>
                <a:cxn ang="0">
                  <a:pos x="128" y="227"/>
                </a:cxn>
                <a:cxn ang="0">
                  <a:pos x="131" y="227"/>
                </a:cxn>
                <a:cxn ang="0">
                  <a:pos x="137" y="227"/>
                </a:cxn>
                <a:cxn ang="0">
                  <a:pos x="159" y="221"/>
                </a:cxn>
                <a:cxn ang="0">
                  <a:pos x="178" y="210"/>
                </a:cxn>
                <a:cxn ang="0">
                  <a:pos x="186" y="203"/>
                </a:cxn>
                <a:cxn ang="0">
                  <a:pos x="196" y="197"/>
                </a:cxn>
                <a:cxn ang="0">
                  <a:pos x="196" y="194"/>
                </a:cxn>
                <a:cxn ang="0">
                  <a:pos x="196" y="193"/>
                </a:cxn>
                <a:cxn ang="0">
                  <a:pos x="197" y="193"/>
                </a:cxn>
                <a:cxn ang="0">
                  <a:pos x="199" y="191"/>
                </a:cxn>
                <a:cxn ang="0">
                  <a:pos x="203" y="187"/>
                </a:cxn>
                <a:cxn ang="0">
                  <a:pos x="211" y="178"/>
                </a:cxn>
                <a:cxn ang="0">
                  <a:pos x="221" y="159"/>
                </a:cxn>
                <a:cxn ang="0">
                  <a:pos x="228" y="138"/>
                </a:cxn>
                <a:cxn ang="0">
                  <a:pos x="228" y="132"/>
                </a:cxn>
                <a:cxn ang="0">
                  <a:pos x="228" y="128"/>
                </a:cxn>
                <a:cxn ang="0">
                  <a:pos x="229" y="126"/>
                </a:cxn>
                <a:cxn ang="0">
                  <a:pos x="230" y="116"/>
                </a:cxn>
                <a:cxn ang="0">
                  <a:pos x="228" y="92"/>
                </a:cxn>
                <a:cxn ang="0">
                  <a:pos x="221" y="72"/>
                </a:cxn>
                <a:cxn ang="0">
                  <a:pos x="211" y="52"/>
                </a:cxn>
                <a:cxn ang="0">
                  <a:pos x="196" y="35"/>
                </a:cxn>
                <a:cxn ang="0">
                  <a:pos x="186" y="26"/>
                </a:cxn>
                <a:cxn ang="0">
                  <a:pos x="178" y="20"/>
                </a:cxn>
                <a:cxn ang="0">
                  <a:pos x="159" y="9"/>
                </a:cxn>
                <a:cxn ang="0">
                  <a:pos x="137" y="3"/>
                </a:cxn>
                <a:cxn ang="0">
                  <a:pos x="125" y="0"/>
                </a:cxn>
                <a:cxn ang="0">
                  <a:pos x="115" y="0"/>
                </a:cxn>
                <a:cxn ang="0">
                  <a:pos x="91" y="3"/>
                </a:cxn>
                <a:cxn ang="0">
                  <a:pos x="71" y="9"/>
                </a:cxn>
                <a:cxn ang="0">
                  <a:pos x="51" y="20"/>
                </a:cxn>
                <a:cxn ang="0">
                  <a:pos x="34" y="35"/>
                </a:cxn>
              </a:cxnLst>
              <a:rect l="0" t="0" r="r" b="b"/>
              <a:pathLst>
                <a:path w="230" h="230">
                  <a:moveTo>
                    <a:pt x="34" y="35"/>
                  </a:moveTo>
                  <a:lnTo>
                    <a:pt x="19" y="52"/>
                  </a:lnTo>
                  <a:lnTo>
                    <a:pt x="8" y="72"/>
                  </a:lnTo>
                  <a:lnTo>
                    <a:pt x="2" y="92"/>
                  </a:lnTo>
                  <a:lnTo>
                    <a:pt x="0" y="116"/>
                  </a:lnTo>
                  <a:lnTo>
                    <a:pt x="0" y="126"/>
                  </a:lnTo>
                  <a:lnTo>
                    <a:pt x="2" y="138"/>
                  </a:lnTo>
                  <a:lnTo>
                    <a:pt x="8" y="159"/>
                  </a:lnTo>
                  <a:lnTo>
                    <a:pt x="19" y="178"/>
                  </a:lnTo>
                  <a:lnTo>
                    <a:pt x="25" y="187"/>
                  </a:lnTo>
                  <a:lnTo>
                    <a:pt x="34" y="197"/>
                  </a:lnTo>
                  <a:lnTo>
                    <a:pt x="51" y="210"/>
                  </a:lnTo>
                  <a:lnTo>
                    <a:pt x="71" y="221"/>
                  </a:lnTo>
                  <a:lnTo>
                    <a:pt x="91" y="227"/>
                  </a:lnTo>
                  <a:lnTo>
                    <a:pt x="115" y="230"/>
                  </a:lnTo>
                  <a:lnTo>
                    <a:pt x="125" y="228"/>
                  </a:lnTo>
                  <a:lnTo>
                    <a:pt x="128" y="227"/>
                  </a:lnTo>
                  <a:lnTo>
                    <a:pt x="131" y="227"/>
                  </a:lnTo>
                  <a:lnTo>
                    <a:pt x="137" y="227"/>
                  </a:lnTo>
                  <a:lnTo>
                    <a:pt x="159" y="221"/>
                  </a:lnTo>
                  <a:lnTo>
                    <a:pt x="178" y="210"/>
                  </a:lnTo>
                  <a:lnTo>
                    <a:pt x="186" y="203"/>
                  </a:lnTo>
                  <a:lnTo>
                    <a:pt x="196" y="197"/>
                  </a:lnTo>
                  <a:lnTo>
                    <a:pt x="196" y="194"/>
                  </a:lnTo>
                  <a:lnTo>
                    <a:pt x="196" y="193"/>
                  </a:lnTo>
                  <a:lnTo>
                    <a:pt x="197" y="193"/>
                  </a:lnTo>
                  <a:lnTo>
                    <a:pt x="199" y="191"/>
                  </a:lnTo>
                  <a:lnTo>
                    <a:pt x="203" y="187"/>
                  </a:lnTo>
                  <a:lnTo>
                    <a:pt x="211" y="178"/>
                  </a:lnTo>
                  <a:lnTo>
                    <a:pt x="221" y="159"/>
                  </a:lnTo>
                  <a:lnTo>
                    <a:pt x="228" y="138"/>
                  </a:lnTo>
                  <a:lnTo>
                    <a:pt x="228" y="132"/>
                  </a:lnTo>
                  <a:lnTo>
                    <a:pt x="228" y="128"/>
                  </a:lnTo>
                  <a:lnTo>
                    <a:pt x="229" y="126"/>
                  </a:lnTo>
                  <a:lnTo>
                    <a:pt x="230" y="116"/>
                  </a:lnTo>
                  <a:lnTo>
                    <a:pt x="228" y="92"/>
                  </a:lnTo>
                  <a:lnTo>
                    <a:pt x="221" y="72"/>
                  </a:lnTo>
                  <a:lnTo>
                    <a:pt x="211" y="52"/>
                  </a:lnTo>
                  <a:lnTo>
                    <a:pt x="196" y="35"/>
                  </a:lnTo>
                  <a:lnTo>
                    <a:pt x="186" y="26"/>
                  </a:lnTo>
                  <a:lnTo>
                    <a:pt x="178" y="20"/>
                  </a:lnTo>
                  <a:lnTo>
                    <a:pt x="159" y="9"/>
                  </a:lnTo>
                  <a:lnTo>
                    <a:pt x="137" y="3"/>
                  </a:lnTo>
                  <a:lnTo>
                    <a:pt x="125" y="0"/>
                  </a:lnTo>
                  <a:lnTo>
                    <a:pt x="115" y="0"/>
                  </a:lnTo>
                  <a:lnTo>
                    <a:pt x="91" y="3"/>
                  </a:lnTo>
                  <a:lnTo>
                    <a:pt x="71" y="9"/>
                  </a:lnTo>
                  <a:lnTo>
                    <a:pt x="51" y="20"/>
                  </a:lnTo>
                  <a:lnTo>
                    <a:pt x="34" y="35"/>
                  </a:lnTo>
                  <a:close/>
                </a:path>
              </a:pathLst>
            </a:custGeom>
            <a:solidFill>
              <a:srgbClr val="33FF00"/>
            </a:solidFill>
            <a:ln w="9525">
              <a:noFill/>
              <a:round/>
              <a:headEnd/>
              <a:tailEnd/>
            </a:ln>
          </p:spPr>
          <p:txBody>
            <a:bodyPr/>
            <a:lstStyle/>
            <a:p>
              <a:endParaRPr lang="en-GB"/>
            </a:p>
          </p:txBody>
        </p:sp>
        <p:sp>
          <p:nvSpPr>
            <p:cNvPr id="24108" name="Freeform 556"/>
            <p:cNvSpPr>
              <a:spLocks/>
            </p:cNvSpPr>
            <p:nvPr/>
          </p:nvSpPr>
          <p:spPr bwMode="auto">
            <a:xfrm>
              <a:off x="4130" y="3510"/>
              <a:ext cx="57" cy="58"/>
            </a:xfrm>
            <a:custGeom>
              <a:avLst/>
              <a:gdLst/>
              <a:ahLst/>
              <a:cxnLst>
                <a:cxn ang="0">
                  <a:pos x="0" y="115"/>
                </a:cxn>
                <a:cxn ang="0">
                  <a:pos x="0" y="126"/>
                </a:cxn>
                <a:cxn ang="0">
                  <a:pos x="2" y="138"/>
                </a:cxn>
                <a:cxn ang="0">
                  <a:pos x="4" y="147"/>
                </a:cxn>
                <a:cxn ang="0">
                  <a:pos x="8" y="158"/>
                </a:cxn>
                <a:cxn ang="0">
                  <a:pos x="19" y="177"/>
                </a:cxn>
                <a:cxn ang="0">
                  <a:pos x="25" y="186"/>
                </a:cxn>
                <a:cxn ang="0">
                  <a:pos x="34" y="195"/>
                </a:cxn>
                <a:cxn ang="0">
                  <a:pos x="50" y="210"/>
                </a:cxn>
                <a:cxn ang="0">
                  <a:pos x="70" y="221"/>
                </a:cxn>
                <a:cxn ang="0">
                  <a:pos x="90" y="227"/>
                </a:cxn>
                <a:cxn ang="0">
                  <a:pos x="115" y="229"/>
                </a:cxn>
                <a:cxn ang="0">
                  <a:pos x="126" y="228"/>
                </a:cxn>
                <a:cxn ang="0">
                  <a:pos x="128" y="227"/>
                </a:cxn>
                <a:cxn ang="0">
                  <a:pos x="131" y="227"/>
                </a:cxn>
                <a:cxn ang="0">
                  <a:pos x="137" y="227"/>
                </a:cxn>
                <a:cxn ang="0">
                  <a:pos x="142" y="225"/>
                </a:cxn>
                <a:cxn ang="0">
                  <a:pos x="144" y="224"/>
                </a:cxn>
                <a:cxn ang="0">
                  <a:pos x="147" y="224"/>
                </a:cxn>
                <a:cxn ang="0">
                  <a:pos x="158" y="221"/>
                </a:cxn>
                <a:cxn ang="0">
                  <a:pos x="177" y="210"/>
                </a:cxn>
                <a:cxn ang="0">
                  <a:pos x="185" y="203"/>
                </a:cxn>
                <a:cxn ang="0">
                  <a:pos x="190" y="198"/>
                </a:cxn>
                <a:cxn ang="0">
                  <a:pos x="192" y="196"/>
                </a:cxn>
                <a:cxn ang="0">
                  <a:pos x="192" y="195"/>
                </a:cxn>
                <a:cxn ang="0">
                  <a:pos x="193" y="195"/>
                </a:cxn>
                <a:cxn ang="0">
                  <a:pos x="195" y="195"/>
                </a:cxn>
                <a:cxn ang="0">
                  <a:pos x="195" y="193"/>
                </a:cxn>
                <a:cxn ang="0">
                  <a:pos x="195" y="192"/>
                </a:cxn>
                <a:cxn ang="0">
                  <a:pos x="196" y="192"/>
                </a:cxn>
                <a:cxn ang="0">
                  <a:pos x="198" y="190"/>
                </a:cxn>
                <a:cxn ang="0">
                  <a:pos x="203" y="186"/>
                </a:cxn>
                <a:cxn ang="0">
                  <a:pos x="210" y="177"/>
                </a:cxn>
                <a:cxn ang="0">
                  <a:pos x="221" y="158"/>
                </a:cxn>
                <a:cxn ang="0">
                  <a:pos x="224" y="147"/>
                </a:cxn>
                <a:cxn ang="0">
                  <a:pos x="224" y="144"/>
                </a:cxn>
                <a:cxn ang="0">
                  <a:pos x="225" y="142"/>
                </a:cxn>
                <a:cxn ang="0">
                  <a:pos x="227" y="138"/>
                </a:cxn>
                <a:cxn ang="0">
                  <a:pos x="227" y="131"/>
                </a:cxn>
                <a:cxn ang="0">
                  <a:pos x="227" y="128"/>
                </a:cxn>
                <a:cxn ang="0">
                  <a:pos x="228" y="126"/>
                </a:cxn>
                <a:cxn ang="0">
                  <a:pos x="229" y="115"/>
                </a:cxn>
                <a:cxn ang="0">
                  <a:pos x="227" y="91"/>
                </a:cxn>
                <a:cxn ang="0">
                  <a:pos x="221" y="71"/>
                </a:cxn>
                <a:cxn ang="0">
                  <a:pos x="210" y="50"/>
                </a:cxn>
                <a:cxn ang="0">
                  <a:pos x="195" y="34"/>
                </a:cxn>
                <a:cxn ang="0">
                  <a:pos x="185" y="26"/>
                </a:cxn>
                <a:cxn ang="0">
                  <a:pos x="177" y="19"/>
                </a:cxn>
                <a:cxn ang="0">
                  <a:pos x="158" y="9"/>
                </a:cxn>
                <a:cxn ang="0">
                  <a:pos x="147" y="4"/>
                </a:cxn>
                <a:cxn ang="0">
                  <a:pos x="137" y="2"/>
                </a:cxn>
                <a:cxn ang="0">
                  <a:pos x="126" y="0"/>
                </a:cxn>
                <a:cxn ang="0">
                  <a:pos x="115" y="0"/>
                </a:cxn>
                <a:cxn ang="0">
                  <a:pos x="90" y="2"/>
                </a:cxn>
                <a:cxn ang="0">
                  <a:pos x="70" y="9"/>
                </a:cxn>
                <a:cxn ang="0">
                  <a:pos x="50" y="19"/>
                </a:cxn>
                <a:cxn ang="0">
                  <a:pos x="34" y="34"/>
                </a:cxn>
                <a:cxn ang="0">
                  <a:pos x="19" y="50"/>
                </a:cxn>
                <a:cxn ang="0">
                  <a:pos x="8" y="71"/>
                </a:cxn>
                <a:cxn ang="0">
                  <a:pos x="2" y="91"/>
                </a:cxn>
                <a:cxn ang="0">
                  <a:pos x="0" y="115"/>
                </a:cxn>
              </a:cxnLst>
              <a:rect l="0" t="0" r="r" b="b"/>
              <a:pathLst>
                <a:path w="229" h="229">
                  <a:moveTo>
                    <a:pt x="0" y="115"/>
                  </a:moveTo>
                  <a:lnTo>
                    <a:pt x="0" y="126"/>
                  </a:lnTo>
                  <a:lnTo>
                    <a:pt x="2" y="138"/>
                  </a:lnTo>
                  <a:lnTo>
                    <a:pt x="4" y="147"/>
                  </a:lnTo>
                  <a:lnTo>
                    <a:pt x="8" y="158"/>
                  </a:lnTo>
                  <a:lnTo>
                    <a:pt x="19" y="177"/>
                  </a:lnTo>
                  <a:lnTo>
                    <a:pt x="25" y="186"/>
                  </a:lnTo>
                  <a:lnTo>
                    <a:pt x="34" y="195"/>
                  </a:lnTo>
                  <a:lnTo>
                    <a:pt x="50" y="210"/>
                  </a:lnTo>
                  <a:lnTo>
                    <a:pt x="70" y="221"/>
                  </a:lnTo>
                  <a:lnTo>
                    <a:pt x="90" y="227"/>
                  </a:lnTo>
                  <a:lnTo>
                    <a:pt x="115" y="229"/>
                  </a:lnTo>
                  <a:lnTo>
                    <a:pt x="126" y="228"/>
                  </a:lnTo>
                  <a:lnTo>
                    <a:pt x="128" y="227"/>
                  </a:lnTo>
                  <a:lnTo>
                    <a:pt x="131" y="227"/>
                  </a:lnTo>
                  <a:lnTo>
                    <a:pt x="137" y="227"/>
                  </a:lnTo>
                  <a:lnTo>
                    <a:pt x="142" y="225"/>
                  </a:lnTo>
                  <a:lnTo>
                    <a:pt x="144" y="224"/>
                  </a:lnTo>
                  <a:lnTo>
                    <a:pt x="147" y="224"/>
                  </a:lnTo>
                  <a:lnTo>
                    <a:pt x="158" y="221"/>
                  </a:lnTo>
                  <a:lnTo>
                    <a:pt x="177" y="210"/>
                  </a:lnTo>
                  <a:lnTo>
                    <a:pt x="185" y="203"/>
                  </a:lnTo>
                  <a:lnTo>
                    <a:pt x="190" y="198"/>
                  </a:lnTo>
                  <a:lnTo>
                    <a:pt x="192" y="196"/>
                  </a:lnTo>
                  <a:lnTo>
                    <a:pt x="192" y="195"/>
                  </a:lnTo>
                  <a:lnTo>
                    <a:pt x="193" y="195"/>
                  </a:lnTo>
                  <a:lnTo>
                    <a:pt x="195" y="195"/>
                  </a:lnTo>
                  <a:lnTo>
                    <a:pt x="195" y="193"/>
                  </a:lnTo>
                  <a:lnTo>
                    <a:pt x="195" y="192"/>
                  </a:lnTo>
                  <a:lnTo>
                    <a:pt x="196" y="192"/>
                  </a:lnTo>
                  <a:lnTo>
                    <a:pt x="198" y="190"/>
                  </a:lnTo>
                  <a:lnTo>
                    <a:pt x="203" y="186"/>
                  </a:lnTo>
                  <a:lnTo>
                    <a:pt x="210" y="177"/>
                  </a:lnTo>
                  <a:lnTo>
                    <a:pt x="221" y="158"/>
                  </a:lnTo>
                  <a:lnTo>
                    <a:pt x="224" y="147"/>
                  </a:lnTo>
                  <a:lnTo>
                    <a:pt x="224" y="144"/>
                  </a:lnTo>
                  <a:lnTo>
                    <a:pt x="225" y="142"/>
                  </a:lnTo>
                  <a:lnTo>
                    <a:pt x="227" y="138"/>
                  </a:lnTo>
                  <a:lnTo>
                    <a:pt x="227" y="131"/>
                  </a:lnTo>
                  <a:lnTo>
                    <a:pt x="227" y="128"/>
                  </a:lnTo>
                  <a:lnTo>
                    <a:pt x="228" y="126"/>
                  </a:lnTo>
                  <a:lnTo>
                    <a:pt x="229" y="115"/>
                  </a:lnTo>
                  <a:lnTo>
                    <a:pt x="227" y="91"/>
                  </a:lnTo>
                  <a:lnTo>
                    <a:pt x="221" y="71"/>
                  </a:lnTo>
                  <a:lnTo>
                    <a:pt x="210" y="50"/>
                  </a:lnTo>
                  <a:lnTo>
                    <a:pt x="195" y="34"/>
                  </a:lnTo>
                  <a:lnTo>
                    <a:pt x="185" y="26"/>
                  </a:lnTo>
                  <a:lnTo>
                    <a:pt x="177" y="19"/>
                  </a:lnTo>
                  <a:lnTo>
                    <a:pt x="158" y="9"/>
                  </a:lnTo>
                  <a:lnTo>
                    <a:pt x="147" y="4"/>
                  </a:lnTo>
                  <a:lnTo>
                    <a:pt x="137" y="2"/>
                  </a:lnTo>
                  <a:lnTo>
                    <a:pt x="126" y="0"/>
                  </a:lnTo>
                  <a:lnTo>
                    <a:pt x="115" y="0"/>
                  </a:lnTo>
                  <a:lnTo>
                    <a:pt x="90" y="2"/>
                  </a:lnTo>
                  <a:lnTo>
                    <a:pt x="70" y="9"/>
                  </a:lnTo>
                  <a:lnTo>
                    <a:pt x="50" y="19"/>
                  </a:lnTo>
                  <a:lnTo>
                    <a:pt x="34" y="34"/>
                  </a:lnTo>
                  <a:lnTo>
                    <a:pt x="19" y="50"/>
                  </a:lnTo>
                  <a:lnTo>
                    <a:pt x="8" y="71"/>
                  </a:lnTo>
                  <a:lnTo>
                    <a:pt x="2" y="91"/>
                  </a:lnTo>
                  <a:lnTo>
                    <a:pt x="0" y="115"/>
                  </a:lnTo>
                  <a:close/>
                </a:path>
              </a:pathLst>
            </a:custGeom>
            <a:solidFill>
              <a:srgbClr val="33FF00"/>
            </a:solidFill>
            <a:ln w="9525">
              <a:noFill/>
              <a:round/>
              <a:headEnd/>
              <a:tailEnd/>
            </a:ln>
          </p:spPr>
          <p:txBody>
            <a:bodyPr/>
            <a:lstStyle/>
            <a:p>
              <a:endParaRPr lang="en-GB"/>
            </a:p>
          </p:txBody>
        </p:sp>
        <p:sp>
          <p:nvSpPr>
            <p:cNvPr id="24109" name="Freeform 557"/>
            <p:cNvSpPr>
              <a:spLocks/>
            </p:cNvSpPr>
            <p:nvPr/>
          </p:nvSpPr>
          <p:spPr bwMode="auto">
            <a:xfrm>
              <a:off x="2908" y="2803"/>
              <a:ext cx="58" cy="57"/>
            </a:xfrm>
            <a:custGeom>
              <a:avLst/>
              <a:gdLst/>
              <a:ahLst/>
              <a:cxnLst>
                <a:cxn ang="0">
                  <a:pos x="229" y="115"/>
                </a:cxn>
                <a:cxn ang="0">
                  <a:pos x="227" y="92"/>
                </a:cxn>
                <a:cxn ang="0">
                  <a:pos x="221" y="71"/>
                </a:cxn>
                <a:cxn ang="0">
                  <a:pos x="210" y="51"/>
                </a:cxn>
                <a:cxn ang="0">
                  <a:pos x="195" y="34"/>
                </a:cxn>
                <a:cxn ang="0">
                  <a:pos x="185" y="25"/>
                </a:cxn>
                <a:cxn ang="0">
                  <a:pos x="177" y="19"/>
                </a:cxn>
                <a:cxn ang="0">
                  <a:pos x="158" y="8"/>
                </a:cxn>
                <a:cxn ang="0">
                  <a:pos x="147" y="4"/>
                </a:cxn>
                <a:cxn ang="0">
                  <a:pos x="137" y="2"/>
                </a:cxn>
                <a:cxn ang="0">
                  <a:pos x="126" y="0"/>
                </a:cxn>
                <a:cxn ang="0">
                  <a:pos x="115" y="0"/>
                </a:cxn>
                <a:cxn ang="0">
                  <a:pos x="90" y="2"/>
                </a:cxn>
                <a:cxn ang="0">
                  <a:pos x="70" y="8"/>
                </a:cxn>
                <a:cxn ang="0">
                  <a:pos x="50" y="19"/>
                </a:cxn>
                <a:cxn ang="0">
                  <a:pos x="34" y="34"/>
                </a:cxn>
                <a:cxn ang="0">
                  <a:pos x="19" y="51"/>
                </a:cxn>
                <a:cxn ang="0">
                  <a:pos x="8" y="71"/>
                </a:cxn>
                <a:cxn ang="0">
                  <a:pos x="2" y="92"/>
                </a:cxn>
                <a:cxn ang="0">
                  <a:pos x="0" y="115"/>
                </a:cxn>
                <a:cxn ang="0">
                  <a:pos x="0" y="126"/>
                </a:cxn>
                <a:cxn ang="0">
                  <a:pos x="2" y="137"/>
                </a:cxn>
                <a:cxn ang="0">
                  <a:pos x="8" y="159"/>
                </a:cxn>
                <a:cxn ang="0">
                  <a:pos x="19" y="178"/>
                </a:cxn>
                <a:cxn ang="0">
                  <a:pos x="25" y="186"/>
                </a:cxn>
                <a:cxn ang="0">
                  <a:pos x="34" y="196"/>
                </a:cxn>
                <a:cxn ang="0">
                  <a:pos x="50" y="210"/>
                </a:cxn>
                <a:cxn ang="0">
                  <a:pos x="70" y="221"/>
                </a:cxn>
                <a:cxn ang="0">
                  <a:pos x="90" y="227"/>
                </a:cxn>
                <a:cxn ang="0">
                  <a:pos x="115" y="229"/>
                </a:cxn>
                <a:cxn ang="0">
                  <a:pos x="126" y="228"/>
                </a:cxn>
                <a:cxn ang="0">
                  <a:pos x="128" y="227"/>
                </a:cxn>
                <a:cxn ang="0">
                  <a:pos x="131" y="227"/>
                </a:cxn>
                <a:cxn ang="0">
                  <a:pos x="137" y="227"/>
                </a:cxn>
                <a:cxn ang="0">
                  <a:pos x="142" y="225"/>
                </a:cxn>
                <a:cxn ang="0">
                  <a:pos x="144" y="224"/>
                </a:cxn>
                <a:cxn ang="0">
                  <a:pos x="147" y="224"/>
                </a:cxn>
                <a:cxn ang="0">
                  <a:pos x="158" y="221"/>
                </a:cxn>
                <a:cxn ang="0">
                  <a:pos x="177" y="210"/>
                </a:cxn>
                <a:cxn ang="0">
                  <a:pos x="185" y="202"/>
                </a:cxn>
                <a:cxn ang="0">
                  <a:pos x="195" y="196"/>
                </a:cxn>
                <a:cxn ang="0">
                  <a:pos x="195" y="194"/>
                </a:cxn>
                <a:cxn ang="0">
                  <a:pos x="195" y="193"/>
                </a:cxn>
                <a:cxn ang="0">
                  <a:pos x="196" y="193"/>
                </a:cxn>
                <a:cxn ang="0">
                  <a:pos x="198" y="191"/>
                </a:cxn>
                <a:cxn ang="0">
                  <a:pos x="202" y="186"/>
                </a:cxn>
                <a:cxn ang="0">
                  <a:pos x="210" y="178"/>
                </a:cxn>
                <a:cxn ang="0">
                  <a:pos x="221" y="159"/>
                </a:cxn>
                <a:cxn ang="0">
                  <a:pos x="227" y="137"/>
                </a:cxn>
                <a:cxn ang="0">
                  <a:pos x="227" y="131"/>
                </a:cxn>
                <a:cxn ang="0">
                  <a:pos x="227" y="128"/>
                </a:cxn>
                <a:cxn ang="0">
                  <a:pos x="228" y="126"/>
                </a:cxn>
                <a:cxn ang="0">
                  <a:pos x="229" y="115"/>
                </a:cxn>
              </a:cxnLst>
              <a:rect l="0" t="0" r="r" b="b"/>
              <a:pathLst>
                <a:path w="229" h="229">
                  <a:moveTo>
                    <a:pt x="229" y="115"/>
                  </a:moveTo>
                  <a:lnTo>
                    <a:pt x="227" y="92"/>
                  </a:lnTo>
                  <a:lnTo>
                    <a:pt x="221" y="71"/>
                  </a:lnTo>
                  <a:lnTo>
                    <a:pt x="210" y="51"/>
                  </a:lnTo>
                  <a:lnTo>
                    <a:pt x="195" y="34"/>
                  </a:lnTo>
                  <a:lnTo>
                    <a:pt x="185" y="25"/>
                  </a:lnTo>
                  <a:lnTo>
                    <a:pt x="177" y="19"/>
                  </a:lnTo>
                  <a:lnTo>
                    <a:pt x="158" y="8"/>
                  </a:lnTo>
                  <a:lnTo>
                    <a:pt x="147" y="4"/>
                  </a:lnTo>
                  <a:lnTo>
                    <a:pt x="137" y="2"/>
                  </a:lnTo>
                  <a:lnTo>
                    <a:pt x="126" y="0"/>
                  </a:lnTo>
                  <a:lnTo>
                    <a:pt x="115" y="0"/>
                  </a:lnTo>
                  <a:lnTo>
                    <a:pt x="90" y="2"/>
                  </a:lnTo>
                  <a:lnTo>
                    <a:pt x="70" y="8"/>
                  </a:lnTo>
                  <a:lnTo>
                    <a:pt x="50" y="19"/>
                  </a:lnTo>
                  <a:lnTo>
                    <a:pt x="34" y="34"/>
                  </a:lnTo>
                  <a:lnTo>
                    <a:pt x="19" y="51"/>
                  </a:lnTo>
                  <a:lnTo>
                    <a:pt x="8" y="71"/>
                  </a:lnTo>
                  <a:lnTo>
                    <a:pt x="2" y="92"/>
                  </a:lnTo>
                  <a:lnTo>
                    <a:pt x="0" y="115"/>
                  </a:lnTo>
                  <a:lnTo>
                    <a:pt x="0" y="126"/>
                  </a:lnTo>
                  <a:lnTo>
                    <a:pt x="2" y="137"/>
                  </a:lnTo>
                  <a:lnTo>
                    <a:pt x="8" y="159"/>
                  </a:lnTo>
                  <a:lnTo>
                    <a:pt x="19" y="178"/>
                  </a:lnTo>
                  <a:lnTo>
                    <a:pt x="25" y="186"/>
                  </a:lnTo>
                  <a:lnTo>
                    <a:pt x="34" y="196"/>
                  </a:lnTo>
                  <a:lnTo>
                    <a:pt x="50" y="210"/>
                  </a:lnTo>
                  <a:lnTo>
                    <a:pt x="70" y="221"/>
                  </a:lnTo>
                  <a:lnTo>
                    <a:pt x="90" y="227"/>
                  </a:lnTo>
                  <a:lnTo>
                    <a:pt x="115" y="229"/>
                  </a:lnTo>
                  <a:lnTo>
                    <a:pt x="126" y="228"/>
                  </a:lnTo>
                  <a:lnTo>
                    <a:pt x="128" y="227"/>
                  </a:lnTo>
                  <a:lnTo>
                    <a:pt x="131" y="227"/>
                  </a:lnTo>
                  <a:lnTo>
                    <a:pt x="137" y="227"/>
                  </a:lnTo>
                  <a:lnTo>
                    <a:pt x="142" y="225"/>
                  </a:lnTo>
                  <a:lnTo>
                    <a:pt x="144" y="224"/>
                  </a:lnTo>
                  <a:lnTo>
                    <a:pt x="147" y="224"/>
                  </a:lnTo>
                  <a:lnTo>
                    <a:pt x="158" y="221"/>
                  </a:lnTo>
                  <a:lnTo>
                    <a:pt x="177" y="210"/>
                  </a:lnTo>
                  <a:lnTo>
                    <a:pt x="185" y="202"/>
                  </a:lnTo>
                  <a:lnTo>
                    <a:pt x="195" y="196"/>
                  </a:lnTo>
                  <a:lnTo>
                    <a:pt x="195" y="194"/>
                  </a:lnTo>
                  <a:lnTo>
                    <a:pt x="195" y="193"/>
                  </a:lnTo>
                  <a:lnTo>
                    <a:pt x="196" y="193"/>
                  </a:lnTo>
                  <a:lnTo>
                    <a:pt x="198" y="191"/>
                  </a:lnTo>
                  <a:lnTo>
                    <a:pt x="202" y="186"/>
                  </a:lnTo>
                  <a:lnTo>
                    <a:pt x="210" y="178"/>
                  </a:lnTo>
                  <a:lnTo>
                    <a:pt x="221" y="159"/>
                  </a:lnTo>
                  <a:lnTo>
                    <a:pt x="227" y="137"/>
                  </a:lnTo>
                  <a:lnTo>
                    <a:pt x="227" y="131"/>
                  </a:lnTo>
                  <a:lnTo>
                    <a:pt x="227" y="128"/>
                  </a:lnTo>
                  <a:lnTo>
                    <a:pt x="228" y="126"/>
                  </a:lnTo>
                  <a:lnTo>
                    <a:pt x="229" y="115"/>
                  </a:lnTo>
                  <a:close/>
                </a:path>
              </a:pathLst>
            </a:custGeom>
            <a:solidFill>
              <a:srgbClr val="33FF00"/>
            </a:solidFill>
            <a:ln w="9525">
              <a:noFill/>
              <a:round/>
              <a:headEnd/>
              <a:tailEnd/>
            </a:ln>
          </p:spPr>
          <p:txBody>
            <a:bodyPr/>
            <a:lstStyle/>
            <a:p>
              <a:endParaRPr lang="en-GB"/>
            </a:p>
          </p:txBody>
        </p:sp>
        <p:sp>
          <p:nvSpPr>
            <p:cNvPr id="24110" name="Freeform 558"/>
            <p:cNvSpPr>
              <a:spLocks/>
            </p:cNvSpPr>
            <p:nvPr/>
          </p:nvSpPr>
          <p:spPr bwMode="auto">
            <a:xfrm>
              <a:off x="3040" y="2826"/>
              <a:ext cx="58" cy="57"/>
            </a:xfrm>
            <a:custGeom>
              <a:avLst/>
              <a:gdLst/>
              <a:ahLst/>
              <a:cxnLst>
                <a:cxn ang="0">
                  <a:pos x="34" y="33"/>
                </a:cxn>
                <a:cxn ang="0">
                  <a:pos x="19" y="50"/>
                </a:cxn>
                <a:cxn ang="0">
                  <a:pos x="8" y="70"/>
                </a:cxn>
                <a:cxn ang="0">
                  <a:pos x="2" y="90"/>
                </a:cxn>
                <a:cxn ang="0">
                  <a:pos x="0" y="114"/>
                </a:cxn>
                <a:cxn ang="0">
                  <a:pos x="0" y="124"/>
                </a:cxn>
                <a:cxn ang="0">
                  <a:pos x="2" y="136"/>
                </a:cxn>
                <a:cxn ang="0">
                  <a:pos x="8" y="157"/>
                </a:cxn>
                <a:cxn ang="0">
                  <a:pos x="19" y="177"/>
                </a:cxn>
                <a:cxn ang="0">
                  <a:pos x="25" y="185"/>
                </a:cxn>
                <a:cxn ang="0">
                  <a:pos x="34" y="195"/>
                </a:cxn>
                <a:cxn ang="0">
                  <a:pos x="50" y="210"/>
                </a:cxn>
                <a:cxn ang="0">
                  <a:pos x="70" y="220"/>
                </a:cxn>
                <a:cxn ang="0">
                  <a:pos x="90" y="227"/>
                </a:cxn>
                <a:cxn ang="0">
                  <a:pos x="114" y="229"/>
                </a:cxn>
                <a:cxn ang="0">
                  <a:pos x="125" y="228"/>
                </a:cxn>
                <a:cxn ang="0">
                  <a:pos x="127" y="227"/>
                </a:cxn>
                <a:cxn ang="0">
                  <a:pos x="130" y="227"/>
                </a:cxn>
                <a:cxn ang="0">
                  <a:pos x="136" y="227"/>
                </a:cxn>
                <a:cxn ang="0">
                  <a:pos x="158" y="220"/>
                </a:cxn>
                <a:cxn ang="0">
                  <a:pos x="177" y="210"/>
                </a:cxn>
                <a:cxn ang="0">
                  <a:pos x="185" y="202"/>
                </a:cxn>
                <a:cxn ang="0">
                  <a:pos x="190" y="198"/>
                </a:cxn>
                <a:cxn ang="0">
                  <a:pos x="192" y="196"/>
                </a:cxn>
                <a:cxn ang="0">
                  <a:pos x="192" y="195"/>
                </a:cxn>
                <a:cxn ang="0">
                  <a:pos x="193" y="195"/>
                </a:cxn>
                <a:cxn ang="0">
                  <a:pos x="195" y="195"/>
                </a:cxn>
                <a:cxn ang="0">
                  <a:pos x="195" y="193"/>
                </a:cxn>
                <a:cxn ang="0">
                  <a:pos x="195" y="191"/>
                </a:cxn>
                <a:cxn ang="0">
                  <a:pos x="196" y="191"/>
                </a:cxn>
                <a:cxn ang="0">
                  <a:pos x="198" y="189"/>
                </a:cxn>
                <a:cxn ang="0">
                  <a:pos x="202" y="185"/>
                </a:cxn>
                <a:cxn ang="0">
                  <a:pos x="210" y="177"/>
                </a:cxn>
                <a:cxn ang="0">
                  <a:pos x="221" y="157"/>
                </a:cxn>
                <a:cxn ang="0">
                  <a:pos x="227" y="136"/>
                </a:cxn>
                <a:cxn ang="0">
                  <a:pos x="227" y="130"/>
                </a:cxn>
                <a:cxn ang="0">
                  <a:pos x="227" y="126"/>
                </a:cxn>
                <a:cxn ang="0">
                  <a:pos x="228" y="124"/>
                </a:cxn>
                <a:cxn ang="0">
                  <a:pos x="229" y="114"/>
                </a:cxn>
                <a:cxn ang="0">
                  <a:pos x="227" y="90"/>
                </a:cxn>
                <a:cxn ang="0">
                  <a:pos x="221" y="70"/>
                </a:cxn>
                <a:cxn ang="0">
                  <a:pos x="210" y="50"/>
                </a:cxn>
                <a:cxn ang="0">
                  <a:pos x="195" y="33"/>
                </a:cxn>
                <a:cxn ang="0">
                  <a:pos x="185" y="24"/>
                </a:cxn>
                <a:cxn ang="0">
                  <a:pos x="177" y="18"/>
                </a:cxn>
                <a:cxn ang="0">
                  <a:pos x="158" y="7"/>
                </a:cxn>
                <a:cxn ang="0">
                  <a:pos x="136" y="1"/>
                </a:cxn>
                <a:cxn ang="0">
                  <a:pos x="114" y="0"/>
                </a:cxn>
                <a:cxn ang="0">
                  <a:pos x="90" y="1"/>
                </a:cxn>
                <a:cxn ang="0">
                  <a:pos x="70" y="7"/>
                </a:cxn>
                <a:cxn ang="0">
                  <a:pos x="50" y="18"/>
                </a:cxn>
                <a:cxn ang="0">
                  <a:pos x="34" y="33"/>
                </a:cxn>
              </a:cxnLst>
              <a:rect l="0" t="0" r="r" b="b"/>
              <a:pathLst>
                <a:path w="229" h="229">
                  <a:moveTo>
                    <a:pt x="34" y="33"/>
                  </a:moveTo>
                  <a:lnTo>
                    <a:pt x="19" y="50"/>
                  </a:lnTo>
                  <a:lnTo>
                    <a:pt x="8" y="70"/>
                  </a:lnTo>
                  <a:lnTo>
                    <a:pt x="2" y="90"/>
                  </a:lnTo>
                  <a:lnTo>
                    <a:pt x="0" y="114"/>
                  </a:lnTo>
                  <a:lnTo>
                    <a:pt x="0" y="124"/>
                  </a:lnTo>
                  <a:lnTo>
                    <a:pt x="2" y="136"/>
                  </a:lnTo>
                  <a:lnTo>
                    <a:pt x="8" y="157"/>
                  </a:lnTo>
                  <a:lnTo>
                    <a:pt x="19" y="177"/>
                  </a:lnTo>
                  <a:lnTo>
                    <a:pt x="25" y="185"/>
                  </a:lnTo>
                  <a:lnTo>
                    <a:pt x="34" y="195"/>
                  </a:lnTo>
                  <a:lnTo>
                    <a:pt x="50" y="210"/>
                  </a:lnTo>
                  <a:lnTo>
                    <a:pt x="70" y="220"/>
                  </a:lnTo>
                  <a:lnTo>
                    <a:pt x="90" y="227"/>
                  </a:lnTo>
                  <a:lnTo>
                    <a:pt x="114" y="229"/>
                  </a:lnTo>
                  <a:lnTo>
                    <a:pt x="125" y="228"/>
                  </a:lnTo>
                  <a:lnTo>
                    <a:pt x="127" y="227"/>
                  </a:lnTo>
                  <a:lnTo>
                    <a:pt x="130" y="227"/>
                  </a:lnTo>
                  <a:lnTo>
                    <a:pt x="136" y="227"/>
                  </a:lnTo>
                  <a:lnTo>
                    <a:pt x="158" y="220"/>
                  </a:lnTo>
                  <a:lnTo>
                    <a:pt x="177" y="210"/>
                  </a:lnTo>
                  <a:lnTo>
                    <a:pt x="185" y="202"/>
                  </a:lnTo>
                  <a:lnTo>
                    <a:pt x="190" y="198"/>
                  </a:lnTo>
                  <a:lnTo>
                    <a:pt x="192" y="196"/>
                  </a:lnTo>
                  <a:lnTo>
                    <a:pt x="192" y="195"/>
                  </a:lnTo>
                  <a:lnTo>
                    <a:pt x="193" y="195"/>
                  </a:lnTo>
                  <a:lnTo>
                    <a:pt x="195" y="195"/>
                  </a:lnTo>
                  <a:lnTo>
                    <a:pt x="195" y="193"/>
                  </a:lnTo>
                  <a:lnTo>
                    <a:pt x="195" y="191"/>
                  </a:lnTo>
                  <a:lnTo>
                    <a:pt x="196" y="191"/>
                  </a:lnTo>
                  <a:lnTo>
                    <a:pt x="198" y="189"/>
                  </a:lnTo>
                  <a:lnTo>
                    <a:pt x="202" y="185"/>
                  </a:lnTo>
                  <a:lnTo>
                    <a:pt x="210" y="177"/>
                  </a:lnTo>
                  <a:lnTo>
                    <a:pt x="221" y="157"/>
                  </a:lnTo>
                  <a:lnTo>
                    <a:pt x="227" y="136"/>
                  </a:lnTo>
                  <a:lnTo>
                    <a:pt x="227" y="130"/>
                  </a:lnTo>
                  <a:lnTo>
                    <a:pt x="227" y="126"/>
                  </a:lnTo>
                  <a:lnTo>
                    <a:pt x="228" y="124"/>
                  </a:lnTo>
                  <a:lnTo>
                    <a:pt x="229" y="114"/>
                  </a:lnTo>
                  <a:lnTo>
                    <a:pt x="227" y="90"/>
                  </a:lnTo>
                  <a:lnTo>
                    <a:pt x="221" y="70"/>
                  </a:lnTo>
                  <a:lnTo>
                    <a:pt x="210" y="50"/>
                  </a:lnTo>
                  <a:lnTo>
                    <a:pt x="195" y="33"/>
                  </a:lnTo>
                  <a:lnTo>
                    <a:pt x="185" y="24"/>
                  </a:lnTo>
                  <a:lnTo>
                    <a:pt x="177" y="18"/>
                  </a:lnTo>
                  <a:lnTo>
                    <a:pt x="158" y="7"/>
                  </a:lnTo>
                  <a:lnTo>
                    <a:pt x="136" y="1"/>
                  </a:lnTo>
                  <a:lnTo>
                    <a:pt x="114" y="0"/>
                  </a:lnTo>
                  <a:lnTo>
                    <a:pt x="90" y="1"/>
                  </a:lnTo>
                  <a:lnTo>
                    <a:pt x="70" y="7"/>
                  </a:lnTo>
                  <a:lnTo>
                    <a:pt x="50" y="18"/>
                  </a:lnTo>
                  <a:lnTo>
                    <a:pt x="34" y="33"/>
                  </a:lnTo>
                  <a:close/>
                </a:path>
              </a:pathLst>
            </a:custGeom>
            <a:solidFill>
              <a:srgbClr val="33FF00"/>
            </a:solidFill>
            <a:ln w="9525">
              <a:noFill/>
              <a:round/>
              <a:headEnd/>
              <a:tailEnd/>
            </a:ln>
          </p:spPr>
          <p:txBody>
            <a:bodyPr/>
            <a:lstStyle/>
            <a:p>
              <a:endParaRPr lang="en-GB"/>
            </a:p>
          </p:txBody>
        </p:sp>
        <p:sp>
          <p:nvSpPr>
            <p:cNvPr id="24111" name="Freeform 559"/>
            <p:cNvSpPr>
              <a:spLocks/>
            </p:cNvSpPr>
            <p:nvPr/>
          </p:nvSpPr>
          <p:spPr bwMode="auto">
            <a:xfrm>
              <a:off x="4130" y="3510"/>
              <a:ext cx="57" cy="58"/>
            </a:xfrm>
            <a:custGeom>
              <a:avLst/>
              <a:gdLst/>
              <a:ahLst/>
              <a:cxnLst>
                <a:cxn ang="0">
                  <a:pos x="34" y="195"/>
                </a:cxn>
                <a:cxn ang="0">
                  <a:pos x="50" y="210"/>
                </a:cxn>
                <a:cxn ang="0">
                  <a:pos x="70" y="221"/>
                </a:cxn>
                <a:cxn ang="0">
                  <a:pos x="90" y="227"/>
                </a:cxn>
                <a:cxn ang="0">
                  <a:pos x="115" y="229"/>
                </a:cxn>
                <a:cxn ang="0">
                  <a:pos x="126" y="228"/>
                </a:cxn>
                <a:cxn ang="0">
                  <a:pos x="128" y="227"/>
                </a:cxn>
                <a:cxn ang="0">
                  <a:pos x="131" y="227"/>
                </a:cxn>
                <a:cxn ang="0">
                  <a:pos x="137" y="227"/>
                </a:cxn>
                <a:cxn ang="0">
                  <a:pos x="142" y="225"/>
                </a:cxn>
                <a:cxn ang="0">
                  <a:pos x="144" y="224"/>
                </a:cxn>
                <a:cxn ang="0">
                  <a:pos x="147" y="224"/>
                </a:cxn>
                <a:cxn ang="0">
                  <a:pos x="158" y="221"/>
                </a:cxn>
                <a:cxn ang="0">
                  <a:pos x="177" y="210"/>
                </a:cxn>
                <a:cxn ang="0">
                  <a:pos x="185" y="203"/>
                </a:cxn>
                <a:cxn ang="0">
                  <a:pos x="190" y="198"/>
                </a:cxn>
                <a:cxn ang="0">
                  <a:pos x="192" y="196"/>
                </a:cxn>
                <a:cxn ang="0">
                  <a:pos x="192" y="195"/>
                </a:cxn>
                <a:cxn ang="0">
                  <a:pos x="193" y="195"/>
                </a:cxn>
                <a:cxn ang="0">
                  <a:pos x="195" y="195"/>
                </a:cxn>
                <a:cxn ang="0">
                  <a:pos x="195" y="193"/>
                </a:cxn>
                <a:cxn ang="0">
                  <a:pos x="195" y="192"/>
                </a:cxn>
                <a:cxn ang="0">
                  <a:pos x="196" y="192"/>
                </a:cxn>
                <a:cxn ang="0">
                  <a:pos x="198" y="190"/>
                </a:cxn>
                <a:cxn ang="0">
                  <a:pos x="203" y="186"/>
                </a:cxn>
                <a:cxn ang="0">
                  <a:pos x="210" y="177"/>
                </a:cxn>
                <a:cxn ang="0">
                  <a:pos x="221" y="158"/>
                </a:cxn>
                <a:cxn ang="0">
                  <a:pos x="224" y="147"/>
                </a:cxn>
                <a:cxn ang="0">
                  <a:pos x="224" y="144"/>
                </a:cxn>
                <a:cxn ang="0">
                  <a:pos x="225" y="142"/>
                </a:cxn>
                <a:cxn ang="0">
                  <a:pos x="227" y="138"/>
                </a:cxn>
                <a:cxn ang="0">
                  <a:pos x="227" y="131"/>
                </a:cxn>
                <a:cxn ang="0">
                  <a:pos x="227" y="128"/>
                </a:cxn>
                <a:cxn ang="0">
                  <a:pos x="228" y="126"/>
                </a:cxn>
                <a:cxn ang="0">
                  <a:pos x="229" y="115"/>
                </a:cxn>
                <a:cxn ang="0">
                  <a:pos x="227" y="91"/>
                </a:cxn>
                <a:cxn ang="0">
                  <a:pos x="221" y="71"/>
                </a:cxn>
                <a:cxn ang="0">
                  <a:pos x="210" y="50"/>
                </a:cxn>
                <a:cxn ang="0">
                  <a:pos x="195" y="34"/>
                </a:cxn>
                <a:cxn ang="0">
                  <a:pos x="185" y="26"/>
                </a:cxn>
                <a:cxn ang="0">
                  <a:pos x="177" y="19"/>
                </a:cxn>
                <a:cxn ang="0">
                  <a:pos x="158" y="9"/>
                </a:cxn>
                <a:cxn ang="0">
                  <a:pos x="147" y="4"/>
                </a:cxn>
                <a:cxn ang="0">
                  <a:pos x="137" y="2"/>
                </a:cxn>
                <a:cxn ang="0">
                  <a:pos x="126" y="0"/>
                </a:cxn>
                <a:cxn ang="0">
                  <a:pos x="115" y="0"/>
                </a:cxn>
                <a:cxn ang="0">
                  <a:pos x="90" y="2"/>
                </a:cxn>
                <a:cxn ang="0">
                  <a:pos x="70" y="9"/>
                </a:cxn>
                <a:cxn ang="0">
                  <a:pos x="50" y="19"/>
                </a:cxn>
                <a:cxn ang="0">
                  <a:pos x="34" y="34"/>
                </a:cxn>
                <a:cxn ang="0">
                  <a:pos x="19" y="50"/>
                </a:cxn>
                <a:cxn ang="0">
                  <a:pos x="8" y="71"/>
                </a:cxn>
                <a:cxn ang="0">
                  <a:pos x="2" y="91"/>
                </a:cxn>
                <a:cxn ang="0">
                  <a:pos x="0" y="115"/>
                </a:cxn>
                <a:cxn ang="0">
                  <a:pos x="0" y="126"/>
                </a:cxn>
                <a:cxn ang="0">
                  <a:pos x="2" y="138"/>
                </a:cxn>
                <a:cxn ang="0">
                  <a:pos x="4" y="147"/>
                </a:cxn>
                <a:cxn ang="0">
                  <a:pos x="8" y="158"/>
                </a:cxn>
                <a:cxn ang="0">
                  <a:pos x="19" y="177"/>
                </a:cxn>
                <a:cxn ang="0">
                  <a:pos x="25" y="186"/>
                </a:cxn>
                <a:cxn ang="0">
                  <a:pos x="34" y="195"/>
                </a:cxn>
              </a:cxnLst>
              <a:rect l="0" t="0" r="r" b="b"/>
              <a:pathLst>
                <a:path w="229" h="229">
                  <a:moveTo>
                    <a:pt x="34" y="195"/>
                  </a:moveTo>
                  <a:lnTo>
                    <a:pt x="50" y="210"/>
                  </a:lnTo>
                  <a:lnTo>
                    <a:pt x="70" y="221"/>
                  </a:lnTo>
                  <a:lnTo>
                    <a:pt x="90" y="227"/>
                  </a:lnTo>
                  <a:lnTo>
                    <a:pt x="115" y="229"/>
                  </a:lnTo>
                  <a:lnTo>
                    <a:pt x="126" y="228"/>
                  </a:lnTo>
                  <a:lnTo>
                    <a:pt x="128" y="227"/>
                  </a:lnTo>
                  <a:lnTo>
                    <a:pt x="131" y="227"/>
                  </a:lnTo>
                  <a:lnTo>
                    <a:pt x="137" y="227"/>
                  </a:lnTo>
                  <a:lnTo>
                    <a:pt x="142" y="225"/>
                  </a:lnTo>
                  <a:lnTo>
                    <a:pt x="144" y="224"/>
                  </a:lnTo>
                  <a:lnTo>
                    <a:pt x="147" y="224"/>
                  </a:lnTo>
                  <a:lnTo>
                    <a:pt x="158" y="221"/>
                  </a:lnTo>
                  <a:lnTo>
                    <a:pt x="177" y="210"/>
                  </a:lnTo>
                  <a:lnTo>
                    <a:pt x="185" y="203"/>
                  </a:lnTo>
                  <a:lnTo>
                    <a:pt x="190" y="198"/>
                  </a:lnTo>
                  <a:lnTo>
                    <a:pt x="192" y="196"/>
                  </a:lnTo>
                  <a:lnTo>
                    <a:pt x="192" y="195"/>
                  </a:lnTo>
                  <a:lnTo>
                    <a:pt x="193" y="195"/>
                  </a:lnTo>
                  <a:lnTo>
                    <a:pt x="195" y="195"/>
                  </a:lnTo>
                  <a:lnTo>
                    <a:pt x="195" y="193"/>
                  </a:lnTo>
                  <a:lnTo>
                    <a:pt x="195" y="192"/>
                  </a:lnTo>
                  <a:lnTo>
                    <a:pt x="196" y="192"/>
                  </a:lnTo>
                  <a:lnTo>
                    <a:pt x="198" y="190"/>
                  </a:lnTo>
                  <a:lnTo>
                    <a:pt x="203" y="186"/>
                  </a:lnTo>
                  <a:lnTo>
                    <a:pt x="210" y="177"/>
                  </a:lnTo>
                  <a:lnTo>
                    <a:pt x="221" y="158"/>
                  </a:lnTo>
                  <a:lnTo>
                    <a:pt x="224" y="147"/>
                  </a:lnTo>
                  <a:lnTo>
                    <a:pt x="224" y="144"/>
                  </a:lnTo>
                  <a:lnTo>
                    <a:pt x="225" y="142"/>
                  </a:lnTo>
                  <a:lnTo>
                    <a:pt x="227" y="138"/>
                  </a:lnTo>
                  <a:lnTo>
                    <a:pt x="227" y="131"/>
                  </a:lnTo>
                  <a:lnTo>
                    <a:pt x="227" y="128"/>
                  </a:lnTo>
                  <a:lnTo>
                    <a:pt x="228" y="126"/>
                  </a:lnTo>
                  <a:lnTo>
                    <a:pt x="229" y="115"/>
                  </a:lnTo>
                  <a:lnTo>
                    <a:pt x="227" y="91"/>
                  </a:lnTo>
                  <a:lnTo>
                    <a:pt x="221" y="71"/>
                  </a:lnTo>
                  <a:lnTo>
                    <a:pt x="210" y="50"/>
                  </a:lnTo>
                  <a:lnTo>
                    <a:pt x="195" y="34"/>
                  </a:lnTo>
                  <a:lnTo>
                    <a:pt x="185" y="26"/>
                  </a:lnTo>
                  <a:lnTo>
                    <a:pt x="177" y="19"/>
                  </a:lnTo>
                  <a:lnTo>
                    <a:pt x="158" y="9"/>
                  </a:lnTo>
                  <a:lnTo>
                    <a:pt x="147" y="4"/>
                  </a:lnTo>
                  <a:lnTo>
                    <a:pt x="137" y="2"/>
                  </a:lnTo>
                  <a:lnTo>
                    <a:pt x="126" y="0"/>
                  </a:lnTo>
                  <a:lnTo>
                    <a:pt x="115" y="0"/>
                  </a:lnTo>
                  <a:lnTo>
                    <a:pt x="90" y="2"/>
                  </a:lnTo>
                  <a:lnTo>
                    <a:pt x="70" y="9"/>
                  </a:lnTo>
                  <a:lnTo>
                    <a:pt x="50" y="19"/>
                  </a:lnTo>
                  <a:lnTo>
                    <a:pt x="34" y="34"/>
                  </a:lnTo>
                  <a:lnTo>
                    <a:pt x="19" y="50"/>
                  </a:lnTo>
                  <a:lnTo>
                    <a:pt x="8" y="71"/>
                  </a:lnTo>
                  <a:lnTo>
                    <a:pt x="2" y="91"/>
                  </a:lnTo>
                  <a:lnTo>
                    <a:pt x="0" y="115"/>
                  </a:lnTo>
                  <a:lnTo>
                    <a:pt x="0" y="126"/>
                  </a:lnTo>
                  <a:lnTo>
                    <a:pt x="2" y="138"/>
                  </a:lnTo>
                  <a:lnTo>
                    <a:pt x="4" y="147"/>
                  </a:lnTo>
                  <a:lnTo>
                    <a:pt x="8" y="158"/>
                  </a:lnTo>
                  <a:lnTo>
                    <a:pt x="19" y="177"/>
                  </a:lnTo>
                  <a:lnTo>
                    <a:pt x="25" y="186"/>
                  </a:lnTo>
                  <a:lnTo>
                    <a:pt x="34" y="195"/>
                  </a:lnTo>
                </a:path>
              </a:pathLst>
            </a:custGeom>
            <a:noFill/>
            <a:ln w="1588">
              <a:solidFill>
                <a:srgbClr val="000000"/>
              </a:solidFill>
              <a:prstDash val="solid"/>
              <a:round/>
              <a:headEnd/>
              <a:tailEnd/>
            </a:ln>
          </p:spPr>
          <p:txBody>
            <a:bodyPr/>
            <a:lstStyle/>
            <a:p>
              <a:endParaRPr lang="en-GB"/>
            </a:p>
          </p:txBody>
        </p:sp>
        <p:sp>
          <p:nvSpPr>
            <p:cNvPr id="24112" name="Freeform 560"/>
            <p:cNvSpPr>
              <a:spLocks/>
            </p:cNvSpPr>
            <p:nvPr/>
          </p:nvSpPr>
          <p:spPr bwMode="auto">
            <a:xfrm>
              <a:off x="2908" y="2803"/>
              <a:ext cx="58" cy="57"/>
            </a:xfrm>
            <a:custGeom>
              <a:avLst/>
              <a:gdLst/>
              <a:ahLst/>
              <a:cxnLst>
                <a:cxn ang="0">
                  <a:pos x="195" y="34"/>
                </a:cxn>
                <a:cxn ang="0">
                  <a:pos x="185" y="25"/>
                </a:cxn>
                <a:cxn ang="0">
                  <a:pos x="177" y="19"/>
                </a:cxn>
                <a:cxn ang="0">
                  <a:pos x="158" y="8"/>
                </a:cxn>
                <a:cxn ang="0">
                  <a:pos x="147" y="4"/>
                </a:cxn>
                <a:cxn ang="0">
                  <a:pos x="137" y="2"/>
                </a:cxn>
                <a:cxn ang="0">
                  <a:pos x="126" y="0"/>
                </a:cxn>
                <a:cxn ang="0">
                  <a:pos x="115" y="0"/>
                </a:cxn>
                <a:cxn ang="0">
                  <a:pos x="90" y="2"/>
                </a:cxn>
                <a:cxn ang="0">
                  <a:pos x="70" y="8"/>
                </a:cxn>
                <a:cxn ang="0">
                  <a:pos x="50" y="19"/>
                </a:cxn>
                <a:cxn ang="0">
                  <a:pos x="34" y="34"/>
                </a:cxn>
                <a:cxn ang="0">
                  <a:pos x="19" y="51"/>
                </a:cxn>
                <a:cxn ang="0">
                  <a:pos x="8" y="71"/>
                </a:cxn>
                <a:cxn ang="0">
                  <a:pos x="2" y="92"/>
                </a:cxn>
                <a:cxn ang="0">
                  <a:pos x="0" y="115"/>
                </a:cxn>
                <a:cxn ang="0">
                  <a:pos x="0" y="126"/>
                </a:cxn>
                <a:cxn ang="0">
                  <a:pos x="2" y="137"/>
                </a:cxn>
                <a:cxn ang="0">
                  <a:pos x="8" y="159"/>
                </a:cxn>
                <a:cxn ang="0">
                  <a:pos x="19" y="178"/>
                </a:cxn>
                <a:cxn ang="0">
                  <a:pos x="25" y="186"/>
                </a:cxn>
                <a:cxn ang="0">
                  <a:pos x="34" y="196"/>
                </a:cxn>
                <a:cxn ang="0">
                  <a:pos x="50" y="210"/>
                </a:cxn>
                <a:cxn ang="0">
                  <a:pos x="70" y="221"/>
                </a:cxn>
                <a:cxn ang="0">
                  <a:pos x="90" y="227"/>
                </a:cxn>
                <a:cxn ang="0">
                  <a:pos x="115" y="229"/>
                </a:cxn>
                <a:cxn ang="0">
                  <a:pos x="126" y="228"/>
                </a:cxn>
                <a:cxn ang="0">
                  <a:pos x="128" y="227"/>
                </a:cxn>
                <a:cxn ang="0">
                  <a:pos x="131" y="227"/>
                </a:cxn>
                <a:cxn ang="0">
                  <a:pos x="137" y="227"/>
                </a:cxn>
                <a:cxn ang="0">
                  <a:pos x="142" y="225"/>
                </a:cxn>
                <a:cxn ang="0">
                  <a:pos x="144" y="224"/>
                </a:cxn>
                <a:cxn ang="0">
                  <a:pos x="147" y="224"/>
                </a:cxn>
                <a:cxn ang="0">
                  <a:pos x="158" y="221"/>
                </a:cxn>
                <a:cxn ang="0">
                  <a:pos x="177" y="210"/>
                </a:cxn>
                <a:cxn ang="0">
                  <a:pos x="185" y="202"/>
                </a:cxn>
                <a:cxn ang="0">
                  <a:pos x="195" y="196"/>
                </a:cxn>
                <a:cxn ang="0">
                  <a:pos x="195" y="194"/>
                </a:cxn>
                <a:cxn ang="0">
                  <a:pos x="195" y="193"/>
                </a:cxn>
                <a:cxn ang="0">
                  <a:pos x="196" y="193"/>
                </a:cxn>
                <a:cxn ang="0">
                  <a:pos x="198" y="191"/>
                </a:cxn>
                <a:cxn ang="0">
                  <a:pos x="202" y="186"/>
                </a:cxn>
                <a:cxn ang="0">
                  <a:pos x="210" y="178"/>
                </a:cxn>
                <a:cxn ang="0">
                  <a:pos x="221" y="159"/>
                </a:cxn>
                <a:cxn ang="0">
                  <a:pos x="227" y="137"/>
                </a:cxn>
                <a:cxn ang="0">
                  <a:pos x="227" y="131"/>
                </a:cxn>
                <a:cxn ang="0">
                  <a:pos x="227" y="128"/>
                </a:cxn>
                <a:cxn ang="0">
                  <a:pos x="228" y="126"/>
                </a:cxn>
                <a:cxn ang="0">
                  <a:pos x="229" y="115"/>
                </a:cxn>
                <a:cxn ang="0">
                  <a:pos x="227" y="92"/>
                </a:cxn>
                <a:cxn ang="0">
                  <a:pos x="221" y="71"/>
                </a:cxn>
                <a:cxn ang="0">
                  <a:pos x="210" y="51"/>
                </a:cxn>
                <a:cxn ang="0">
                  <a:pos x="195" y="34"/>
                </a:cxn>
              </a:cxnLst>
              <a:rect l="0" t="0" r="r" b="b"/>
              <a:pathLst>
                <a:path w="229" h="229">
                  <a:moveTo>
                    <a:pt x="195" y="34"/>
                  </a:moveTo>
                  <a:lnTo>
                    <a:pt x="185" y="25"/>
                  </a:lnTo>
                  <a:lnTo>
                    <a:pt x="177" y="19"/>
                  </a:lnTo>
                  <a:lnTo>
                    <a:pt x="158" y="8"/>
                  </a:lnTo>
                  <a:lnTo>
                    <a:pt x="147" y="4"/>
                  </a:lnTo>
                  <a:lnTo>
                    <a:pt x="137" y="2"/>
                  </a:lnTo>
                  <a:lnTo>
                    <a:pt x="126" y="0"/>
                  </a:lnTo>
                  <a:lnTo>
                    <a:pt x="115" y="0"/>
                  </a:lnTo>
                  <a:lnTo>
                    <a:pt x="90" y="2"/>
                  </a:lnTo>
                  <a:lnTo>
                    <a:pt x="70" y="8"/>
                  </a:lnTo>
                  <a:lnTo>
                    <a:pt x="50" y="19"/>
                  </a:lnTo>
                  <a:lnTo>
                    <a:pt x="34" y="34"/>
                  </a:lnTo>
                  <a:lnTo>
                    <a:pt x="19" y="51"/>
                  </a:lnTo>
                  <a:lnTo>
                    <a:pt x="8" y="71"/>
                  </a:lnTo>
                  <a:lnTo>
                    <a:pt x="2" y="92"/>
                  </a:lnTo>
                  <a:lnTo>
                    <a:pt x="0" y="115"/>
                  </a:lnTo>
                  <a:lnTo>
                    <a:pt x="0" y="126"/>
                  </a:lnTo>
                  <a:lnTo>
                    <a:pt x="2" y="137"/>
                  </a:lnTo>
                  <a:lnTo>
                    <a:pt x="8" y="159"/>
                  </a:lnTo>
                  <a:lnTo>
                    <a:pt x="19" y="178"/>
                  </a:lnTo>
                  <a:lnTo>
                    <a:pt x="25" y="186"/>
                  </a:lnTo>
                  <a:lnTo>
                    <a:pt x="34" y="196"/>
                  </a:lnTo>
                  <a:lnTo>
                    <a:pt x="50" y="210"/>
                  </a:lnTo>
                  <a:lnTo>
                    <a:pt x="70" y="221"/>
                  </a:lnTo>
                  <a:lnTo>
                    <a:pt x="90" y="227"/>
                  </a:lnTo>
                  <a:lnTo>
                    <a:pt x="115" y="229"/>
                  </a:lnTo>
                  <a:lnTo>
                    <a:pt x="126" y="228"/>
                  </a:lnTo>
                  <a:lnTo>
                    <a:pt x="128" y="227"/>
                  </a:lnTo>
                  <a:lnTo>
                    <a:pt x="131" y="227"/>
                  </a:lnTo>
                  <a:lnTo>
                    <a:pt x="137" y="227"/>
                  </a:lnTo>
                  <a:lnTo>
                    <a:pt x="142" y="225"/>
                  </a:lnTo>
                  <a:lnTo>
                    <a:pt x="144" y="224"/>
                  </a:lnTo>
                  <a:lnTo>
                    <a:pt x="147" y="224"/>
                  </a:lnTo>
                  <a:lnTo>
                    <a:pt x="158" y="221"/>
                  </a:lnTo>
                  <a:lnTo>
                    <a:pt x="177" y="210"/>
                  </a:lnTo>
                  <a:lnTo>
                    <a:pt x="185" y="202"/>
                  </a:lnTo>
                  <a:lnTo>
                    <a:pt x="195" y="196"/>
                  </a:lnTo>
                  <a:lnTo>
                    <a:pt x="195" y="194"/>
                  </a:lnTo>
                  <a:lnTo>
                    <a:pt x="195" y="193"/>
                  </a:lnTo>
                  <a:lnTo>
                    <a:pt x="196" y="193"/>
                  </a:lnTo>
                  <a:lnTo>
                    <a:pt x="198" y="191"/>
                  </a:lnTo>
                  <a:lnTo>
                    <a:pt x="202" y="186"/>
                  </a:lnTo>
                  <a:lnTo>
                    <a:pt x="210" y="178"/>
                  </a:lnTo>
                  <a:lnTo>
                    <a:pt x="221" y="159"/>
                  </a:lnTo>
                  <a:lnTo>
                    <a:pt x="227" y="137"/>
                  </a:lnTo>
                  <a:lnTo>
                    <a:pt x="227" y="131"/>
                  </a:lnTo>
                  <a:lnTo>
                    <a:pt x="227" y="128"/>
                  </a:lnTo>
                  <a:lnTo>
                    <a:pt x="228" y="126"/>
                  </a:lnTo>
                  <a:lnTo>
                    <a:pt x="229" y="115"/>
                  </a:lnTo>
                  <a:lnTo>
                    <a:pt x="227" y="92"/>
                  </a:lnTo>
                  <a:lnTo>
                    <a:pt x="221" y="71"/>
                  </a:lnTo>
                  <a:lnTo>
                    <a:pt x="210" y="51"/>
                  </a:lnTo>
                  <a:lnTo>
                    <a:pt x="195" y="34"/>
                  </a:lnTo>
                </a:path>
              </a:pathLst>
            </a:custGeom>
            <a:noFill/>
            <a:ln w="1588">
              <a:solidFill>
                <a:srgbClr val="000000"/>
              </a:solidFill>
              <a:prstDash val="solid"/>
              <a:round/>
              <a:headEnd/>
              <a:tailEnd/>
            </a:ln>
          </p:spPr>
          <p:txBody>
            <a:bodyPr/>
            <a:lstStyle/>
            <a:p>
              <a:endParaRPr lang="en-GB"/>
            </a:p>
          </p:txBody>
        </p:sp>
        <p:sp>
          <p:nvSpPr>
            <p:cNvPr id="24113" name="Freeform 561"/>
            <p:cNvSpPr>
              <a:spLocks/>
            </p:cNvSpPr>
            <p:nvPr/>
          </p:nvSpPr>
          <p:spPr bwMode="auto">
            <a:xfrm>
              <a:off x="3040" y="2826"/>
              <a:ext cx="58" cy="57"/>
            </a:xfrm>
            <a:custGeom>
              <a:avLst/>
              <a:gdLst/>
              <a:ahLst/>
              <a:cxnLst>
                <a:cxn ang="0">
                  <a:pos x="0" y="114"/>
                </a:cxn>
                <a:cxn ang="0">
                  <a:pos x="0" y="124"/>
                </a:cxn>
                <a:cxn ang="0">
                  <a:pos x="2" y="136"/>
                </a:cxn>
                <a:cxn ang="0">
                  <a:pos x="8" y="157"/>
                </a:cxn>
                <a:cxn ang="0">
                  <a:pos x="19" y="177"/>
                </a:cxn>
                <a:cxn ang="0">
                  <a:pos x="25" y="185"/>
                </a:cxn>
                <a:cxn ang="0">
                  <a:pos x="34" y="195"/>
                </a:cxn>
                <a:cxn ang="0">
                  <a:pos x="50" y="210"/>
                </a:cxn>
                <a:cxn ang="0">
                  <a:pos x="70" y="220"/>
                </a:cxn>
                <a:cxn ang="0">
                  <a:pos x="90" y="227"/>
                </a:cxn>
                <a:cxn ang="0">
                  <a:pos x="114" y="229"/>
                </a:cxn>
                <a:cxn ang="0">
                  <a:pos x="125" y="228"/>
                </a:cxn>
                <a:cxn ang="0">
                  <a:pos x="127" y="227"/>
                </a:cxn>
                <a:cxn ang="0">
                  <a:pos x="130" y="227"/>
                </a:cxn>
                <a:cxn ang="0">
                  <a:pos x="136" y="227"/>
                </a:cxn>
                <a:cxn ang="0">
                  <a:pos x="158" y="220"/>
                </a:cxn>
                <a:cxn ang="0">
                  <a:pos x="177" y="210"/>
                </a:cxn>
                <a:cxn ang="0">
                  <a:pos x="185" y="202"/>
                </a:cxn>
                <a:cxn ang="0">
                  <a:pos x="190" y="198"/>
                </a:cxn>
                <a:cxn ang="0">
                  <a:pos x="192" y="196"/>
                </a:cxn>
                <a:cxn ang="0">
                  <a:pos x="192" y="195"/>
                </a:cxn>
                <a:cxn ang="0">
                  <a:pos x="193" y="195"/>
                </a:cxn>
                <a:cxn ang="0">
                  <a:pos x="195" y="195"/>
                </a:cxn>
                <a:cxn ang="0">
                  <a:pos x="195" y="193"/>
                </a:cxn>
                <a:cxn ang="0">
                  <a:pos x="195" y="191"/>
                </a:cxn>
                <a:cxn ang="0">
                  <a:pos x="196" y="191"/>
                </a:cxn>
                <a:cxn ang="0">
                  <a:pos x="198" y="189"/>
                </a:cxn>
                <a:cxn ang="0">
                  <a:pos x="202" y="185"/>
                </a:cxn>
                <a:cxn ang="0">
                  <a:pos x="210" y="177"/>
                </a:cxn>
                <a:cxn ang="0">
                  <a:pos x="221" y="157"/>
                </a:cxn>
                <a:cxn ang="0">
                  <a:pos x="227" y="136"/>
                </a:cxn>
                <a:cxn ang="0">
                  <a:pos x="227" y="130"/>
                </a:cxn>
                <a:cxn ang="0">
                  <a:pos x="227" y="126"/>
                </a:cxn>
                <a:cxn ang="0">
                  <a:pos x="228" y="124"/>
                </a:cxn>
                <a:cxn ang="0">
                  <a:pos x="229" y="114"/>
                </a:cxn>
                <a:cxn ang="0">
                  <a:pos x="227" y="90"/>
                </a:cxn>
                <a:cxn ang="0">
                  <a:pos x="221" y="70"/>
                </a:cxn>
                <a:cxn ang="0">
                  <a:pos x="210" y="50"/>
                </a:cxn>
                <a:cxn ang="0">
                  <a:pos x="195" y="33"/>
                </a:cxn>
                <a:cxn ang="0">
                  <a:pos x="185" y="24"/>
                </a:cxn>
                <a:cxn ang="0">
                  <a:pos x="177" y="18"/>
                </a:cxn>
                <a:cxn ang="0">
                  <a:pos x="158" y="7"/>
                </a:cxn>
                <a:cxn ang="0">
                  <a:pos x="136" y="1"/>
                </a:cxn>
                <a:cxn ang="0">
                  <a:pos x="114" y="0"/>
                </a:cxn>
                <a:cxn ang="0">
                  <a:pos x="90" y="1"/>
                </a:cxn>
                <a:cxn ang="0">
                  <a:pos x="70" y="7"/>
                </a:cxn>
                <a:cxn ang="0">
                  <a:pos x="50" y="18"/>
                </a:cxn>
                <a:cxn ang="0">
                  <a:pos x="34" y="33"/>
                </a:cxn>
                <a:cxn ang="0">
                  <a:pos x="19" y="50"/>
                </a:cxn>
                <a:cxn ang="0">
                  <a:pos x="8" y="70"/>
                </a:cxn>
                <a:cxn ang="0">
                  <a:pos x="2" y="90"/>
                </a:cxn>
                <a:cxn ang="0">
                  <a:pos x="0" y="114"/>
                </a:cxn>
              </a:cxnLst>
              <a:rect l="0" t="0" r="r" b="b"/>
              <a:pathLst>
                <a:path w="229" h="229">
                  <a:moveTo>
                    <a:pt x="0" y="114"/>
                  </a:moveTo>
                  <a:lnTo>
                    <a:pt x="0" y="124"/>
                  </a:lnTo>
                  <a:lnTo>
                    <a:pt x="2" y="136"/>
                  </a:lnTo>
                  <a:lnTo>
                    <a:pt x="8" y="157"/>
                  </a:lnTo>
                  <a:lnTo>
                    <a:pt x="19" y="177"/>
                  </a:lnTo>
                  <a:lnTo>
                    <a:pt x="25" y="185"/>
                  </a:lnTo>
                  <a:lnTo>
                    <a:pt x="34" y="195"/>
                  </a:lnTo>
                  <a:lnTo>
                    <a:pt x="50" y="210"/>
                  </a:lnTo>
                  <a:lnTo>
                    <a:pt x="70" y="220"/>
                  </a:lnTo>
                  <a:lnTo>
                    <a:pt x="90" y="227"/>
                  </a:lnTo>
                  <a:lnTo>
                    <a:pt x="114" y="229"/>
                  </a:lnTo>
                  <a:lnTo>
                    <a:pt x="125" y="228"/>
                  </a:lnTo>
                  <a:lnTo>
                    <a:pt x="127" y="227"/>
                  </a:lnTo>
                  <a:lnTo>
                    <a:pt x="130" y="227"/>
                  </a:lnTo>
                  <a:lnTo>
                    <a:pt x="136" y="227"/>
                  </a:lnTo>
                  <a:lnTo>
                    <a:pt x="158" y="220"/>
                  </a:lnTo>
                  <a:lnTo>
                    <a:pt x="177" y="210"/>
                  </a:lnTo>
                  <a:lnTo>
                    <a:pt x="185" y="202"/>
                  </a:lnTo>
                  <a:lnTo>
                    <a:pt x="190" y="198"/>
                  </a:lnTo>
                  <a:lnTo>
                    <a:pt x="192" y="196"/>
                  </a:lnTo>
                  <a:lnTo>
                    <a:pt x="192" y="195"/>
                  </a:lnTo>
                  <a:lnTo>
                    <a:pt x="193" y="195"/>
                  </a:lnTo>
                  <a:lnTo>
                    <a:pt x="195" y="195"/>
                  </a:lnTo>
                  <a:lnTo>
                    <a:pt x="195" y="193"/>
                  </a:lnTo>
                  <a:lnTo>
                    <a:pt x="195" y="191"/>
                  </a:lnTo>
                  <a:lnTo>
                    <a:pt x="196" y="191"/>
                  </a:lnTo>
                  <a:lnTo>
                    <a:pt x="198" y="189"/>
                  </a:lnTo>
                  <a:lnTo>
                    <a:pt x="202" y="185"/>
                  </a:lnTo>
                  <a:lnTo>
                    <a:pt x="210" y="177"/>
                  </a:lnTo>
                  <a:lnTo>
                    <a:pt x="221" y="157"/>
                  </a:lnTo>
                  <a:lnTo>
                    <a:pt x="227" y="136"/>
                  </a:lnTo>
                  <a:lnTo>
                    <a:pt x="227" y="130"/>
                  </a:lnTo>
                  <a:lnTo>
                    <a:pt x="227" y="126"/>
                  </a:lnTo>
                  <a:lnTo>
                    <a:pt x="228" y="124"/>
                  </a:lnTo>
                  <a:lnTo>
                    <a:pt x="229" y="114"/>
                  </a:lnTo>
                  <a:lnTo>
                    <a:pt x="227" y="90"/>
                  </a:lnTo>
                  <a:lnTo>
                    <a:pt x="221" y="70"/>
                  </a:lnTo>
                  <a:lnTo>
                    <a:pt x="210" y="50"/>
                  </a:lnTo>
                  <a:lnTo>
                    <a:pt x="195" y="33"/>
                  </a:lnTo>
                  <a:lnTo>
                    <a:pt x="185" y="24"/>
                  </a:lnTo>
                  <a:lnTo>
                    <a:pt x="177" y="18"/>
                  </a:lnTo>
                  <a:lnTo>
                    <a:pt x="158" y="7"/>
                  </a:lnTo>
                  <a:lnTo>
                    <a:pt x="136" y="1"/>
                  </a:lnTo>
                  <a:lnTo>
                    <a:pt x="114" y="0"/>
                  </a:lnTo>
                  <a:lnTo>
                    <a:pt x="90" y="1"/>
                  </a:lnTo>
                  <a:lnTo>
                    <a:pt x="70" y="7"/>
                  </a:lnTo>
                  <a:lnTo>
                    <a:pt x="50" y="18"/>
                  </a:lnTo>
                  <a:lnTo>
                    <a:pt x="34" y="33"/>
                  </a:lnTo>
                  <a:lnTo>
                    <a:pt x="19" y="50"/>
                  </a:lnTo>
                  <a:lnTo>
                    <a:pt x="8" y="70"/>
                  </a:lnTo>
                  <a:lnTo>
                    <a:pt x="2" y="90"/>
                  </a:lnTo>
                  <a:lnTo>
                    <a:pt x="0" y="114"/>
                  </a:lnTo>
                </a:path>
              </a:pathLst>
            </a:custGeom>
            <a:noFill/>
            <a:ln w="1588">
              <a:solidFill>
                <a:srgbClr val="000000"/>
              </a:solidFill>
              <a:prstDash val="solid"/>
              <a:round/>
              <a:headEnd/>
              <a:tailEnd/>
            </a:ln>
          </p:spPr>
          <p:txBody>
            <a:bodyPr/>
            <a:lstStyle/>
            <a:p>
              <a:endParaRPr lang="en-GB"/>
            </a:p>
          </p:txBody>
        </p:sp>
        <p:sp>
          <p:nvSpPr>
            <p:cNvPr id="24114" name="Freeform 562"/>
            <p:cNvSpPr>
              <a:spLocks/>
            </p:cNvSpPr>
            <p:nvPr/>
          </p:nvSpPr>
          <p:spPr bwMode="auto">
            <a:xfrm>
              <a:off x="4061" y="1656"/>
              <a:ext cx="58" cy="58"/>
            </a:xfrm>
            <a:custGeom>
              <a:avLst/>
              <a:gdLst/>
              <a:ahLst/>
              <a:cxnLst>
                <a:cxn ang="0">
                  <a:pos x="0" y="116"/>
                </a:cxn>
                <a:cxn ang="0">
                  <a:pos x="0" y="126"/>
                </a:cxn>
                <a:cxn ang="0">
                  <a:pos x="2" y="138"/>
                </a:cxn>
                <a:cxn ang="0">
                  <a:pos x="8" y="159"/>
                </a:cxn>
                <a:cxn ang="0">
                  <a:pos x="19" y="178"/>
                </a:cxn>
                <a:cxn ang="0">
                  <a:pos x="25" y="187"/>
                </a:cxn>
                <a:cxn ang="0">
                  <a:pos x="34" y="197"/>
                </a:cxn>
                <a:cxn ang="0">
                  <a:pos x="51" y="210"/>
                </a:cxn>
                <a:cxn ang="0">
                  <a:pos x="71" y="221"/>
                </a:cxn>
                <a:cxn ang="0">
                  <a:pos x="91" y="227"/>
                </a:cxn>
                <a:cxn ang="0">
                  <a:pos x="115" y="230"/>
                </a:cxn>
                <a:cxn ang="0">
                  <a:pos x="125" y="228"/>
                </a:cxn>
                <a:cxn ang="0">
                  <a:pos x="128" y="227"/>
                </a:cxn>
                <a:cxn ang="0">
                  <a:pos x="131" y="227"/>
                </a:cxn>
                <a:cxn ang="0">
                  <a:pos x="137" y="227"/>
                </a:cxn>
                <a:cxn ang="0">
                  <a:pos x="159" y="221"/>
                </a:cxn>
                <a:cxn ang="0">
                  <a:pos x="178" y="210"/>
                </a:cxn>
                <a:cxn ang="0">
                  <a:pos x="186" y="203"/>
                </a:cxn>
                <a:cxn ang="0">
                  <a:pos x="196" y="197"/>
                </a:cxn>
                <a:cxn ang="0">
                  <a:pos x="196" y="194"/>
                </a:cxn>
                <a:cxn ang="0">
                  <a:pos x="196" y="193"/>
                </a:cxn>
                <a:cxn ang="0">
                  <a:pos x="197" y="193"/>
                </a:cxn>
                <a:cxn ang="0">
                  <a:pos x="199" y="191"/>
                </a:cxn>
                <a:cxn ang="0">
                  <a:pos x="203" y="187"/>
                </a:cxn>
                <a:cxn ang="0">
                  <a:pos x="211" y="178"/>
                </a:cxn>
                <a:cxn ang="0">
                  <a:pos x="221" y="159"/>
                </a:cxn>
                <a:cxn ang="0">
                  <a:pos x="228" y="138"/>
                </a:cxn>
                <a:cxn ang="0">
                  <a:pos x="228" y="132"/>
                </a:cxn>
                <a:cxn ang="0">
                  <a:pos x="228" y="128"/>
                </a:cxn>
                <a:cxn ang="0">
                  <a:pos x="229" y="126"/>
                </a:cxn>
                <a:cxn ang="0">
                  <a:pos x="230" y="116"/>
                </a:cxn>
                <a:cxn ang="0">
                  <a:pos x="228" y="92"/>
                </a:cxn>
                <a:cxn ang="0">
                  <a:pos x="221" y="72"/>
                </a:cxn>
                <a:cxn ang="0">
                  <a:pos x="211" y="52"/>
                </a:cxn>
                <a:cxn ang="0">
                  <a:pos x="196" y="35"/>
                </a:cxn>
                <a:cxn ang="0">
                  <a:pos x="186" y="26"/>
                </a:cxn>
                <a:cxn ang="0">
                  <a:pos x="178" y="20"/>
                </a:cxn>
                <a:cxn ang="0">
                  <a:pos x="159" y="9"/>
                </a:cxn>
                <a:cxn ang="0">
                  <a:pos x="137" y="3"/>
                </a:cxn>
                <a:cxn ang="0">
                  <a:pos x="125" y="0"/>
                </a:cxn>
                <a:cxn ang="0">
                  <a:pos x="115" y="0"/>
                </a:cxn>
                <a:cxn ang="0">
                  <a:pos x="91" y="3"/>
                </a:cxn>
                <a:cxn ang="0">
                  <a:pos x="71" y="9"/>
                </a:cxn>
                <a:cxn ang="0">
                  <a:pos x="51" y="20"/>
                </a:cxn>
                <a:cxn ang="0">
                  <a:pos x="34" y="35"/>
                </a:cxn>
                <a:cxn ang="0">
                  <a:pos x="19" y="52"/>
                </a:cxn>
                <a:cxn ang="0">
                  <a:pos x="8" y="72"/>
                </a:cxn>
                <a:cxn ang="0">
                  <a:pos x="2" y="92"/>
                </a:cxn>
                <a:cxn ang="0">
                  <a:pos x="0" y="116"/>
                </a:cxn>
              </a:cxnLst>
              <a:rect l="0" t="0" r="r" b="b"/>
              <a:pathLst>
                <a:path w="230" h="230">
                  <a:moveTo>
                    <a:pt x="0" y="116"/>
                  </a:moveTo>
                  <a:lnTo>
                    <a:pt x="0" y="126"/>
                  </a:lnTo>
                  <a:lnTo>
                    <a:pt x="2" y="138"/>
                  </a:lnTo>
                  <a:lnTo>
                    <a:pt x="8" y="159"/>
                  </a:lnTo>
                  <a:lnTo>
                    <a:pt x="19" y="178"/>
                  </a:lnTo>
                  <a:lnTo>
                    <a:pt x="25" y="187"/>
                  </a:lnTo>
                  <a:lnTo>
                    <a:pt x="34" y="197"/>
                  </a:lnTo>
                  <a:lnTo>
                    <a:pt x="51" y="210"/>
                  </a:lnTo>
                  <a:lnTo>
                    <a:pt x="71" y="221"/>
                  </a:lnTo>
                  <a:lnTo>
                    <a:pt x="91" y="227"/>
                  </a:lnTo>
                  <a:lnTo>
                    <a:pt x="115" y="230"/>
                  </a:lnTo>
                  <a:lnTo>
                    <a:pt x="125" y="228"/>
                  </a:lnTo>
                  <a:lnTo>
                    <a:pt x="128" y="227"/>
                  </a:lnTo>
                  <a:lnTo>
                    <a:pt x="131" y="227"/>
                  </a:lnTo>
                  <a:lnTo>
                    <a:pt x="137" y="227"/>
                  </a:lnTo>
                  <a:lnTo>
                    <a:pt x="159" y="221"/>
                  </a:lnTo>
                  <a:lnTo>
                    <a:pt x="178" y="210"/>
                  </a:lnTo>
                  <a:lnTo>
                    <a:pt x="186" y="203"/>
                  </a:lnTo>
                  <a:lnTo>
                    <a:pt x="196" y="197"/>
                  </a:lnTo>
                  <a:lnTo>
                    <a:pt x="196" y="194"/>
                  </a:lnTo>
                  <a:lnTo>
                    <a:pt x="196" y="193"/>
                  </a:lnTo>
                  <a:lnTo>
                    <a:pt x="197" y="193"/>
                  </a:lnTo>
                  <a:lnTo>
                    <a:pt x="199" y="191"/>
                  </a:lnTo>
                  <a:lnTo>
                    <a:pt x="203" y="187"/>
                  </a:lnTo>
                  <a:lnTo>
                    <a:pt x="211" y="178"/>
                  </a:lnTo>
                  <a:lnTo>
                    <a:pt x="221" y="159"/>
                  </a:lnTo>
                  <a:lnTo>
                    <a:pt x="228" y="138"/>
                  </a:lnTo>
                  <a:lnTo>
                    <a:pt x="228" y="132"/>
                  </a:lnTo>
                  <a:lnTo>
                    <a:pt x="228" y="128"/>
                  </a:lnTo>
                  <a:lnTo>
                    <a:pt x="229" y="126"/>
                  </a:lnTo>
                  <a:lnTo>
                    <a:pt x="230" y="116"/>
                  </a:lnTo>
                  <a:lnTo>
                    <a:pt x="228" y="92"/>
                  </a:lnTo>
                  <a:lnTo>
                    <a:pt x="221" y="72"/>
                  </a:lnTo>
                  <a:lnTo>
                    <a:pt x="211" y="52"/>
                  </a:lnTo>
                  <a:lnTo>
                    <a:pt x="196" y="35"/>
                  </a:lnTo>
                  <a:lnTo>
                    <a:pt x="186" y="26"/>
                  </a:lnTo>
                  <a:lnTo>
                    <a:pt x="178" y="20"/>
                  </a:lnTo>
                  <a:lnTo>
                    <a:pt x="159" y="9"/>
                  </a:lnTo>
                  <a:lnTo>
                    <a:pt x="137" y="3"/>
                  </a:lnTo>
                  <a:lnTo>
                    <a:pt x="125" y="0"/>
                  </a:lnTo>
                  <a:lnTo>
                    <a:pt x="115" y="0"/>
                  </a:lnTo>
                  <a:lnTo>
                    <a:pt x="91" y="3"/>
                  </a:lnTo>
                  <a:lnTo>
                    <a:pt x="71" y="9"/>
                  </a:lnTo>
                  <a:lnTo>
                    <a:pt x="51" y="20"/>
                  </a:lnTo>
                  <a:lnTo>
                    <a:pt x="34" y="35"/>
                  </a:lnTo>
                  <a:lnTo>
                    <a:pt x="19" y="52"/>
                  </a:lnTo>
                  <a:lnTo>
                    <a:pt x="8" y="72"/>
                  </a:lnTo>
                  <a:lnTo>
                    <a:pt x="2" y="92"/>
                  </a:lnTo>
                  <a:lnTo>
                    <a:pt x="0" y="116"/>
                  </a:lnTo>
                </a:path>
              </a:pathLst>
            </a:custGeom>
            <a:noFill/>
            <a:ln w="1588">
              <a:solidFill>
                <a:srgbClr val="000000"/>
              </a:solidFill>
              <a:prstDash val="solid"/>
              <a:round/>
              <a:headEnd/>
              <a:tailEnd/>
            </a:ln>
          </p:spPr>
          <p:txBody>
            <a:bodyPr/>
            <a:lstStyle/>
            <a:p>
              <a:endParaRPr lang="en-GB"/>
            </a:p>
          </p:txBody>
        </p:sp>
      </p:grpSp>
      <p:sp>
        <p:nvSpPr>
          <p:cNvPr id="24115" name="Rectangle 563"/>
          <p:cNvSpPr>
            <a:spLocks noGrp="1" noChangeArrowheads="1"/>
          </p:cNvSpPr>
          <p:nvPr>
            <p:ph type="title"/>
          </p:nvPr>
        </p:nvSpPr>
        <p:spPr/>
        <p:txBody>
          <a:bodyPr/>
          <a:lstStyle/>
          <a:p>
            <a:r>
              <a:rPr lang="en-US"/>
              <a:t>Workflow in Action</a:t>
            </a:r>
          </a:p>
        </p:txBody>
      </p:sp>
      <p:grpSp>
        <p:nvGrpSpPr>
          <p:cNvPr id="5" name="Group 564"/>
          <p:cNvGrpSpPr>
            <a:grpSpLocks noChangeAspect="1"/>
          </p:cNvGrpSpPr>
          <p:nvPr/>
        </p:nvGrpSpPr>
        <p:grpSpPr bwMode="auto">
          <a:xfrm>
            <a:off x="6889750" y="1536700"/>
            <a:ext cx="2247900" cy="2273300"/>
            <a:chOff x="2286" y="1559"/>
            <a:chExt cx="1189" cy="1203"/>
          </a:xfrm>
        </p:grpSpPr>
        <p:sp>
          <p:nvSpPr>
            <p:cNvPr id="24117" name="AutoShape 565"/>
            <p:cNvSpPr>
              <a:spLocks noChangeAspect="1" noChangeArrowheads="1" noTextEdit="1"/>
            </p:cNvSpPr>
            <p:nvPr/>
          </p:nvSpPr>
          <p:spPr bwMode="auto">
            <a:xfrm>
              <a:off x="2286" y="1559"/>
              <a:ext cx="1189" cy="1203"/>
            </a:xfrm>
            <a:prstGeom prst="rect">
              <a:avLst/>
            </a:prstGeom>
            <a:noFill/>
            <a:ln w="9525">
              <a:noFill/>
              <a:miter lim="800000"/>
              <a:headEnd/>
              <a:tailEnd/>
            </a:ln>
          </p:spPr>
          <p:txBody>
            <a:bodyPr/>
            <a:lstStyle/>
            <a:p>
              <a:endParaRPr lang="en-GB"/>
            </a:p>
          </p:txBody>
        </p:sp>
        <p:sp>
          <p:nvSpPr>
            <p:cNvPr id="24118" name="Freeform 566"/>
            <p:cNvSpPr>
              <a:spLocks/>
            </p:cNvSpPr>
            <p:nvPr/>
          </p:nvSpPr>
          <p:spPr bwMode="auto">
            <a:xfrm>
              <a:off x="3214" y="1717"/>
              <a:ext cx="36" cy="20"/>
            </a:xfrm>
            <a:custGeom>
              <a:avLst/>
              <a:gdLst/>
              <a:ahLst/>
              <a:cxnLst>
                <a:cxn ang="0">
                  <a:pos x="4" y="4"/>
                </a:cxn>
                <a:cxn ang="0">
                  <a:pos x="17" y="15"/>
                </a:cxn>
                <a:cxn ang="0">
                  <a:pos x="30" y="26"/>
                </a:cxn>
                <a:cxn ang="0">
                  <a:pos x="39" y="34"/>
                </a:cxn>
                <a:cxn ang="0">
                  <a:pos x="51" y="43"/>
                </a:cxn>
                <a:cxn ang="0">
                  <a:pos x="62" y="51"/>
                </a:cxn>
                <a:cxn ang="0">
                  <a:pos x="76" y="60"/>
                </a:cxn>
                <a:cxn ang="0">
                  <a:pos x="93" y="72"/>
                </a:cxn>
                <a:cxn ang="0">
                  <a:pos x="98" y="78"/>
                </a:cxn>
                <a:cxn ang="0">
                  <a:pos x="104" y="86"/>
                </a:cxn>
                <a:cxn ang="0">
                  <a:pos x="108" y="94"/>
                </a:cxn>
                <a:cxn ang="0">
                  <a:pos x="109" y="104"/>
                </a:cxn>
                <a:cxn ang="0">
                  <a:pos x="179" y="104"/>
                </a:cxn>
                <a:cxn ang="0">
                  <a:pos x="115" y="50"/>
                </a:cxn>
                <a:cxn ang="0">
                  <a:pos x="53" y="0"/>
                </a:cxn>
                <a:cxn ang="0">
                  <a:pos x="0" y="0"/>
                </a:cxn>
                <a:cxn ang="0">
                  <a:pos x="4" y="4"/>
                </a:cxn>
              </a:cxnLst>
              <a:rect l="0" t="0" r="r" b="b"/>
              <a:pathLst>
                <a:path w="179" h="104">
                  <a:moveTo>
                    <a:pt x="4" y="4"/>
                  </a:moveTo>
                  <a:lnTo>
                    <a:pt x="17" y="15"/>
                  </a:lnTo>
                  <a:lnTo>
                    <a:pt x="30" y="26"/>
                  </a:lnTo>
                  <a:lnTo>
                    <a:pt x="39" y="34"/>
                  </a:lnTo>
                  <a:lnTo>
                    <a:pt x="51" y="43"/>
                  </a:lnTo>
                  <a:lnTo>
                    <a:pt x="62" y="51"/>
                  </a:lnTo>
                  <a:lnTo>
                    <a:pt x="76" y="60"/>
                  </a:lnTo>
                  <a:lnTo>
                    <a:pt x="93" y="72"/>
                  </a:lnTo>
                  <a:lnTo>
                    <a:pt x="98" y="78"/>
                  </a:lnTo>
                  <a:lnTo>
                    <a:pt x="104" y="86"/>
                  </a:lnTo>
                  <a:lnTo>
                    <a:pt x="108" y="94"/>
                  </a:lnTo>
                  <a:lnTo>
                    <a:pt x="109" y="104"/>
                  </a:lnTo>
                  <a:lnTo>
                    <a:pt x="179" y="104"/>
                  </a:lnTo>
                  <a:lnTo>
                    <a:pt x="115" y="50"/>
                  </a:lnTo>
                  <a:lnTo>
                    <a:pt x="53" y="0"/>
                  </a:lnTo>
                  <a:lnTo>
                    <a:pt x="0" y="0"/>
                  </a:lnTo>
                  <a:lnTo>
                    <a:pt x="4" y="4"/>
                  </a:lnTo>
                  <a:close/>
                </a:path>
              </a:pathLst>
            </a:custGeom>
            <a:solidFill>
              <a:srgbClr val="000000"/>
            </a:solidFill>
            <a:ln w="9525">
              <a:noFill/>
              <a:round/>
              <a:headEnd/>
              <a:tailEnd/>
            </a:ln>
          </p:spPr>
          <p:txBody>
            <a:bodyPr/>
            <a:lstStyle/>
            <a:p>
              <a:endParaRPr lang="en-GB"/>
            </a:p>
          </p:txBody>
        </p:sp>
        <p:sp>
          <p:nvSpPr>
            <p:cNvPr id="24119" name="Freeform 567"/>
            <p:cNvSpPr>
              <a:spLocks/>
            </p:cNvSpPr>
            <p:nvPr/>
          </p:nvSpPr>
          <p:spPr bwMode="auto">
            <a:xfrm>
              <a:off x="3102" y="1644"/>
              <a:ext cx="346" cy="741"/>
            </a:xfrm>
            <a:custGeom>
              <a:avLst/>
              <a:gdLst/>
              <a:ahLst/>
              <a:cxnLst>
                <a:cxn ang="0">
                  <a:pos x="563" y="364"/>
                </a:cxn>
                <a:cxn ang="0">
                  <a:pos x="469" y="255"/>
                </a:cxn>
                <a:cxn ang="0">
                  <a:pos x="317" y="159"/>
                </a:cxn>
                <a:cxn ang="0">
                  <a:pos x="160" y="74"/>
                </a:cxn>
                <a:cxn ang="0">
                  <a:pos x="297" y="284"/>
                </a:cxn>
                <a:cxn ang="0">
                  <a:pos x="355" y="365"/>
                </a:cxn>
                <a:cxn ang="0">
                  <a:pos x="369" y="390"/>
                </a:cxn>
                <a:cxn ang="0">
                  <a:pos x="377" y="407"/>
                </a:cxn>
                <a:cxn ang="0">
                  <a:pos x="386" y="430"/>
                </a:cxn>
                <a:cxn ang="0">
                  <a:pos x="397" y="461"/>
                </a:cxn>
                <a:cxn ang="0">
                  <a:pos x="532" y="843"/>
                </a:cxn>
                <a:cxn ang="0">
                  <a:pos x="551" y="1275"/>
                </a:cxn>
                <a:cxn ang="0">
                  <a:pos x="748" y="1380"/>
                </a:cxn>
                <a:cxn ang="0">
                  <a:pos x="774" y="1576"/>
                </a:cxn>
                <a:cxn ang="0">
                  <a:pos x="751" y="1947"/>
                </a:cxn>
                <a:cxn ang="0">
                  <a:pos x="808" y="2052"/>
                </a:cxn>
                <a:cxn ang="0">
                  <a:pos x="813" y="2138"/>
                </a:cxn>
                <a:cxn ang="0">
                  <a:pos x="690" y="2285"/>
                </a:cxn>
                <a:cxn ang="0">
                  <a:pos x="1124" y="2928"/>
                </a:cxn>
                <a:cxn ang="0">
                  <a:pos x="1414" y="2937"/>
                </a:cxn>
                <a:cxn ang="0">
                  <a:pos x="1501" y="2936"/>
                </a:cxn>
                <a:cxn ang="0">
                  <a:pos x="1671" y="3008"/>
                </a:cxn>
                <a:cxn ang="0">
                  <a:pos x="1661" y="3038"/>
                </a:cxn>
                <a:cxn ang="0">
                  <a:pos x="1650" y="3039"/>
                </a:cxn>
                <a:cxn ang="0">
                  <a:pos x="1627" y="3039"/>
                </a:cxn>
                <a:cxn ang="0">
                  <a:pos x="1615" y="3047"/>
                </a:cxn>
                <a:cxn ang="0">
                  <a:pos x="1648" y="3071"/>
                </a:cxn>
                <a:cxn ang="0">
                  <a:pos x="1672" y="3131"/>
                </a:cxn>
                <a:cxn ang="0">
                  <a:pos x="1671" y="3189"/>
                </a:cxn>
                <a:cxn ang="0">
                  <a:pos x="1662" y="3213"/>
                </a:cxn>
                <a:cxn ang="0">
                  <a:pos x="1653" y="3232"/>
                </a:cxn>
                <a:cxn ang="0">
                  <a:pos x="1641" y="3251"/>
                </a:cxn>
                <a:cxn ang="0">
                  <a:pos x="1636" y="3278"/>
                </a:cxn>
                <a:cxn ang="0">
                  <a:pos x="1612" y="3377"/>
                </a:cxn>
                <a:cxn ang="0">
                  <a:pos x="1582" y="3428"/>
                </a:cxn>
                <a:cxn ang="0">
                  <a:pos x="1579" y="3461"/>
                </a:cxn>
                <a:cxn ang="0">
                  <a:pos x="1572" y="3491"/>
                </a:cxn>
                <a:cxn ang="0">
                  <a:pos x="1566" y="3508"/>
                </a:cxn>
                <a:cxn ang="0">
                  <a:pos x="1552" y="3526"/>
                </a:cxn>
                <a:cxn ang="0">
                  <a:pos x="1535" y="3540"/>
                </a:cxn>
                <a:cxn ang="0">
                  <a:pos x="1532" y="3674"/>
                </a:cxn>
                <a:cxn ang="0">
                  <a:pos x="1573" y="3562"/>
                </a:cxn>
                <a:cxn ang="0">
                  <a:pos x="1611" y="3451"/>
                </a:cxn>
                <a:cxn ang="0">
                  <a:pos x="1662" y="3251"/>
                </a:cxn>
                <a:cxn ang="0">
                  <a:pos x="1672" y="3200"/>
                </a:cxn>
                <a:cxn ang="0">
                  <a:pos x="1692" y="3080"/>
                </a:cxn>
                <a:cxn ang="0">
                  <a:pos x="1708" y="2958"/>
                </a:cxn>
                <a:cxn ang="0">
                  <a:pos x="1717" y="2870"/>
                </a:cxn>
                <a:cxn ang="0">
                  <a:pos x="1725" y="2764"/>
                </a:cxn>
                <a:cxn ang="0">
                  <a:pos x="1725" y="2473"/>
                </a:cxn>
                <a:cxn ang="0">
                  <a:pos x="1707" y="2259"/>
                </a:cxn>
                <a:cxn ang="0">
                  <a:pos x="1676" y="2053"/>
                </a:cxn>
                <a:cxn ang="0">
                  <a:pos x="1629" y="1851"/>
                </a:cxn>
                <a:cxn ang="0">
                  <a:pos x="1569" y="1657"/>
                </a:cxn>
                <a:cxn ang="0">
                  <a:pos x="1471" y="1418"/>
                </a:cxn>
                <a:cxn ang="0">
                  <a:pos x="1365" y="1215"/>
                </a:cxn>
                <a:cxn ang="0">
                  <a:pos x="1188" y="948"/>
                </a:cxn>
                <a:cxn ang="0">
                  <a:pos x="977" y="694"/>
                </a:cxn>
                <a:cxn ang="0">
                  <a:pos x="742" y="468"/>
                </a:cxn>
                <a:cxn ang="0">
                  <a:pos x="667" y="450"/>
                </a:cxn>
                <a:cxn ang="0">
                  <a:pos x="639" y="424"/>
                </a:cxn>
                <a:cxn ang="0">
                  <a:pos x="602" y="398"/>
                </a:cxn>
              </a:cxnLst>
              <a:rect l="0" t="0" r="r" b="b"/>
              <a:pathLst>
                <a:path w="1730" h="3707">
                  <a:moveTo>
                    <a:pt x="580" y="379"/>
                  </a:moveTo>
                  <a:lnTo>
                    <a:pt x="567" y="368"/>
                  </a:lnTo>
                  <a:lnTo>
                    <a:pt x="563" y="364"/>
                  </a:lnTo>
                  <a:lnTo>
                    <a:pt x="616" y="364"/>
                  </a:lnTo>
                  <a:lnTo>
                    <a:pt x="542" y="309"/>
                  </a:lnTo>
                  <a:lnTo>
                    <a:pt x="469" y="255"/>
                  </a:lnTo>
                  <a:lnTo>
                    <a:pt x="430" y="229"/>
                  </a:lnTo>
                  <a:lnTo>
                    <a:pt x="393" y="205"/>
                  </a:lnTo>
                  <a:lnTo>
                    <a:pt x="317" y="159"/>
                  </a:lnTo>
                  <a:lnTo>
                    <a:pt x="238" y="115"/>
                  </a:lnTo>
                  <a:lnTo>
                    <a:pt x="199" y="93"/>
                  </a:lnTo>
                  <a:lnTo>
                    <a:pt x="160" y="74"/>
                  </a:lnTo>
                  <a:lnTo>
                    <a:pt x="81" y="35"/>
                  </a:lnTo>
                  <a:lnTo>
                    <a:pt x="0" y="0"/>
                  </a:lnTo>
                  <a:lnTo>
                    <a:pt x="297" y="284"/>
                  </a:lnTo>
                  <a:lnTo>
                    <a:pt x="352" y="364"/>
                  </a:lnTo>
                  <a:lnTo>
                    <a:pt x="354" y="364"/>
                  </a:lnTo>
                  <a:lnTo>
                    <a:pt x="355" y="365"/>
                  </a:lnTo>
                  <a:lnTo>
                    <a:pt x="356" y="372"/>
                  </a:lnTo>
                  <a:lnTo>
                    <a:pt x="363" y="379"/>
                  </a:lnTo>
                  <a:lnTo>
                    <a:pt x="369" y="390"/>
                  </a:lnTo>
                  <a:lnTo>
                    <a:pt x="377" y="402"/>
                  </a:lnTo>
                  <a:lnTo>
                    <a:pt x="377" y="405"/>
                  </a:lnTo>
                  <a:lnTo>
                    <a:pt x="377" y="407"/>
                  </a:lnTo>
                  <a:lnTo>
                    <a:pt x="379" y="412"/>
                  </a:lnTo>
                  <a:lnTo>
                    <a:pt x="380" y="420"/>
                  </a:lnTo>
                  <a:lnTo>
                    <a:pt x="386" y="430"/>
                  </a:lnTo>
                  <a:lnTo>
                    <a:pt x="392" y="438"/>
                  </a:lnTo>
                  <a:lnTo>
                    <a:pt x="394" y="454"/>
                  </a:lnTo>
                  <a:lnTo>
                    <a:pt x="397" y="461"/>
                  </a:lnTo>
                  <a:lnTo>
                    <a:pt x="403" y="468"/>
                  </a:lnTo>
                  <a:lnTo>
                    <a:pt x="399" y="468"/>
                  </a:lnTo>
                  <a:lnTo>
                    <a:pt x="532" y="843"/>
                  </a:lnTo>
                  <a:lnTo>
                    <a:pt x="563" y="1051"/>
                  </a:lnTo>
                  <a:lnTo>
                    <a:pt x="563" y="1200"/>
                  </a:lnTo>
                  <a:lnTo>
                    <a:pt x="551" y="1275"/>
                  </a:lnTo>
                  <a:lnTo>
                    <a:pt x="690" y="1335"/>
                  </a:lnTo>
                  <a:lnTo>
                    <a:pt x="723" y="1354"/>
                  </a:lnTo>
                  <a:lnTo>
                    <a:pt x="748" y="1380"/>
                  </a:lnTo>
                  <a:lnTo>
                    <a:pt x="768" y="1413"/>
                  </a:lnTo>
                  <a:lnTo>
                    <a:pt x="776" y="1455"/>
                  </a:lnTo>
                  <a:lnTo>
                    <a:pt x="774" y="1576"/>
                  </a:lnTo>
                  <a:lnTo>
                    <a:pt x="736" y="1804"/>
                  </a:lnTo>
                  <a:lnTo>
                    <a:pt x="742" y="1919"/>
                  </a:lnTo>
                  <a:lnTo>
                    <a:pt x="751" y="1947"/>
                  </a:lnTo>
                  <a:lnTo>
                    <a:pt x="765" y="1973"/>
                  </a:lnTo>
                  <a:lnTo>
                    <a:pt x="796" y="2026"/>
                  </a:lnTo>
                  <a:lnTo>
                    <a:pt x="808" y="2052"/>
                  </a:lnTo>
                  <a:lnTo>
                    <a:pt x="816" y="2080"/>
                  </a:lnTo>
                  <a:lnTo>
                    <a:pt x="819" y="2108"/>
                  </a:lnTo>
                  <a:lnTo>
                    <a:pt x="813" y="2138"/>
                  </a:lnTo>
                  <a:lnTo>
                    <a:pt x="793" y="2179"/>
                  </a:lnTo>
                  <a:lnTo>
                    <a:pt x="765" y="2219"/>
                  </a:lnTo>
                  <a:lnTo>
                    <a:pt x="690" y="2285"/>
                  </a:lnTo>
                  <a:lnTo>
                    <a:pt x="1021" y="2816"/>
                  </a:lnTo>
                  <a:lnTo>
                    <a:pt x="1099" y="2911"/>
                  </a:lnTo>
                  <a:lnTo>
                    <a:pt x="1124" y="2928"/>
                  </a:lnTo>
                  <a:lnTo>
                    <a:pt x="1217" y="2948"/>
                  </a:lnTo>
                  <a:lnTo>
                    <a:pt x="1411" y="2937"/>
                  </a:lnTo>
                  <a:lnTo>
                    <a:pt x="1414" y="2937"/>
                  </a:lnTo>
                  <a:lnTo>
                    <a:pt x="1417" y="2937"/>
                  </a:lnTo>
                  <a:lnTo>
                    <a:pt x="1501" y="2940"/>
                  </a:lnTo>
                  <a:lnTo>
                    <a:pt x="1501" y="2936"/>
                  </a:lnTo>
                  <a:lnTo>
                    <a:pt x="1671" y="2937"/>
                  </a:lnTo>
                  <a:lnTo>
                    <a:pt x="1671" y="2945"/>
                  </a:lnTo>
                  <a:lnTo>
                    <a:pt x="1671" y="3008"/>
                  </a:lnTo>
                  <a:lnTo>
                    <a:pt x="1662" y="3010"/>
                  </a:lnTo>
                  <a:lnTo>
                    <a:pt x="1662" y="3038"/>
                  </a:lnTo>
                  <a:lnTo>
                    <a:pt x="1661" y="3038"/>
                  </a:lnTo>
                  <a:lnTo>
                    <a:pt x="1658" y="3038"/>
                  </a:lnTo>
                  <a:lnTo>
                    <a:pt x="1655" y="3038"/>
                  </a:lnTo>
                  <a:lnTo>
                    <a:pt x="1650" y="3039"/>
                  </a:lnTo>
                  <a:lnTo>
                    <a:pt x="1644" y="3039"/>
                  </a:lnTo>
                  <a:lnTo>
                    <a:pt x="1636" y="3039"/>
                  </a:lnTo>
                  <a:lnTo>
                    <a:pt x="1627" y="3039"/>
                  </a:lnTo>
                  <a:lnTo>
                    <a:pt x="1617" y="3041"/>
                  </a:lnTo>
                  <a:lnTo>
                    <a:pt x="1594" y="3042"/>
                  </a:lnTo>
                  <a:lnTo>
                    <a:pt x="1615" y="3047"/>
                  </a:lnTo>
                  <a:lnTo>
                    <a:pt x="1633" y="3058"/>
                  </a:lnTo>
                  <a:lnTo>
                    <a:pt x="1640" y="3063"/>
                  </a:lnTo>
                  <a:lnTo>
                    <a:pt x="1648" y="3071"/>
                  </a:lnTo>
                  <a:lnTo>
                    <a:pt x="1661" y="3088"/>
                  </a:lnTo>
                  <a:lnTo>
                    <a:pt x="1667" y="3107"/>
                  </a:lnTo>
                  <a:lnTo>
                    <a:pt x="1672" y="3131"/>
                  </a:lnTo>
                  <a:lnTo>
                    <a:pt x="1672" y="3144"/>
                  </a:lnTo>
                  <a:lnTo>
                    <a:pt x="1673" y="3158"/>
                  </a:lnTo>
                  <a:lnTo>
                    <a:pt x="1671" y="3189"/>
                  </a:lnTo>
                  <a:lnTo>
                    <a:pt x="1665" y="3205"/>
                  </a:lnTo>
                  <a:lnTo>
                    <a:pt x="1663" y="3208"/>
                  </a:lnTo>
                  <a:lnTo>
                    <a:pt x="1662" y="3213"/>
                  </a:lnTo>
                  <a:lnTo>
                    <a:pt x="1659" y="3222"/>
                  </a:lnTo>
                  <a:lnTo>
                    <a:pt x="1655" y="3229"/>
                  </a:lnTo>
                  <a:lnTo>
                    <a:pt x="1653" y="3232"/>
                  </a:lnTo>
                  <a:lnTo>
                    <a:pt x="1652" y="3237"/>
                  </a:lnTo>
                  <a:lnTo>
                    <a:pt x="1646" y="3244"/>
                  </a:lnTo>
                  <a:lnTo>
                    <a:pt x="1641" y="3251"/>
                  </a:lnTo>
                  <a:lnTo>
                    <a:pt x="1639" y="3257"/>
                  </a:lnTo>
                  <a:lnTo>
                    <a:pt x="1638" y="3264"/>
                  </a:lnTo>
                  <a:lnTo>
                    <a:pt x="1636" y="3278"/>
                  </a:lnTo>
                  <a:lnTo>
                    <a:pt x="1631" y="3305"/>
                  </a:lnTo>
                  <a:lnTo>
                    <a:pt x="1617" y="3359"/>
                  </a:lnTo>
                  <a:lnTo>
                    <a:pt x="1612" y="3377"/>
                  </a:lnTo>
                  <a:lnTo>
                    <a:pt x="1604" y="3395"/>
                  </a:lnTo>
                  <a:lnTo>
                    <a:pt x="1594" y="3411"/>
                  </a:lnTo>
                  <a:lnTo>
                    <a:pt x="1582" y="3428"/>
                  </a:lnTo>
                  <a:lnTo>
                    <a:pt x="1581" y="3440"/>
                  </a:lnTo>
                  <a:lnTo>
                    <a:pt x="1581" y="3451"/>
                  </a:lnTo>
                  <a:lnTo>
                    <a:pt x="1579" y="3461"/>
                  </a:lnTo>
                  <a:lnTo>
                    <a:pt x="1578" y="3473"/>
                  </a:lnTo>
                  <a:lnTo>
                    <a:pt x="1574" y="3482"/>
                  </a:lnTo>
                  <a:lnTo>
                    <a:pt x="1572" y="3491"/>
                  </a:lnTo>
                  <a:lnTo>
                    <a:pt x="1570" y="3494"/>
                  </a:lnTo>
                  <a:lnTo>
                    <a:pt x="1569" y="3499"/>
                  </a:lnTo>
                  <a:lnTo>
                    <a:pt x="1566" y="3508"/>
                  </a:lnTo>
                  <a:lnTo>
                    <a:pt x="1557" y="3520"/>
                  </a:lnTo>
                  <a:lnTo>
                    <a:pt x="1554" y="3522"/>
                  </a:lnTo>
                  <a:lnTo>
                    <a:pt x="1552" y="3526"/>
                  </a:lnTo>
                  <a:lnTo>
                    <a:pt x="1547" y="3532"/>
                  </a:lnTo>
                  <a:lnTo>
                    <a:pt x="1540" y="3535"/>
                  </a:lnTo>
                  <a:lnTo>
                    <a:pt x="1535" y="3540"/>
                  </a:lnTo>
                  <a:lnTo>
                    <a:pt x="1521" y="3546"/>
                  </a:lnTo>
                  <a:lnTo>
                    <a:pt x="1521" y="3707"/>
                  </a:lnTo>
                  <a:lnTo>
                    <a:pt x="1532" y="3674"/>
                  </a:lnTo>
                  <a:lnTo>
                    <a:pt x="1545" y="3643"/>
                  </a:lnTo>
                  <a:lnTo>
                    <a:pt x="1569" y="3579"/>
                  </a:lnTo>
                  <a:lnTo>
                    <a:pt x="1573" y="3562"/>
                  </a:lnTo>
                  <a:lnTo>
                    <a:pt x="1579" y="3546"/>
                  </a:lnTo>
                  <a:lnTo>
                    <a:pt x="1590" y="3515"/>
                  </a:lnTo>
                  <a:lnTo>
                    <a:pt x="1611" y="3451"/>
                  </a:lnTo>
                  <a:lnTo>
                    <a:pt x="1629" y="3384"/>
                  </a:lnTo>
                  <a:lnTo>
                    <a:pt x="1646" y="3318"/>
                  </a:lnTo>
                  <a:lnTo>
                    <a:pt x="1662" y="3251"/>
                  </a:lnTo>
                  <a:lnTo>
                    <a:pt x="1669" y="3217"/>
                  </a:lnTo>
                  <a:lnTo>
                    <a:pt x="1670" y="3208"/>
                  </a:lnTo>
                  <a:lnTo>
                    <a:pt x="1672" y="3200"/>
                  </a:lnTo>
                  <a:lnTo>
                    <a:pt x="1676" y="3185"/>
                  </a:lnTo>
                  <a:lnTo>
                    <a:pt x="1688" y="3115"/>
                  </a:lnTo>
                  <a:lnTo>
                    <a:pt x="1692" y="3080"/>
                  </a:lnTo>
                  <a:lnTo>
                    <a:pt x="1698" y="3046"/>
                  </a:lnTo>
                  <a:lnTo>
                    <a:pt x="1707" y="2976"/>
                  </a:lnTo>
                  <a:lnTo>
                    <a:pt x="1708" y="2958"/>
                  </a:lnTo>
                  <a:lnTo>
                    <a:pt x="1710" y="2941"/>
                  </a:lnTo>
                  <a:lnTo>
                    <a:pt x="1715" y="2907"/>
                  </a:lnTo>
                  <a:lnTo>
                    <a:pt x="1717" y="2870"/>
                  </a:lnTo>
                  <a:lnTo>
                    <a:pt x="1718" y="2852"/>
                  </a:lnTo>
                  <a:lnTo>
                    <a:pt x="1721" y="2835"/>
                  </a:lnTo>
                  <a:lnTo>
                    <a:pt x="1725" y="2764"/>
                  </a:lnTo>
                  <a:lnTo>
                    <a:pt x="1728" y="2691"/>
                  </a:lnTo>
                  <a:lnTo>
                    <a:pt x="1730" y="2620"/>
                  </a:lnTo>
                  <a:lnTo>
                    <a:pt x="1725" y="2473"/>
                  </a:lnTo>
                  <a:lnTo>
                    <a:pt x="1721" y="2401"/>
                  </a:lnTo>
                  <a:lnTo>
                    <a:pt x="1715" y="2331"/>
                  </a:lnTo>
                  <a:lnTo>
                    <a:pt x="1707" y="2259"/>
                  </a:lnTo>
                  <a:lnTo>
                    <a:pt x="1698" y="2190"/>
                  </a:lnTo>
                  <a:lnTo>
                    <a:pt x="1688" y="2121"/>
                  </a:lnTo>
                  <a:lnTo>
                    <a:pt x="1676" y="2053"/>
                  </a:lnTo>
                  <a:lnTo>
                    <a:pt x="1662" y="1985"/>
                  </a:lnTo>
                  <a:lnTo>
                    <a:pt x="1646" y="1918"/>
                  </a:lnTo>
                  <a:lnTo>
                    <a:pt x="1629" y="1851"/>
                  </a:lnTo>
                  <a:lnTo>
                    <a:pt x="1611" y="1786"/>
                  </a:lnTo>
                  <a:lnTo>
                    <a:pt x="1590" y="1720"/>
                  </a:lnTo>
                  <a:lnTo>
                    <a:pt x="1569" y="1657"/>
                  </a:lnTo>
                  <a:lnTo>
                    <a:pt x="1521" y="1531"/>
                  </a:lnTo>
                  <a:lnTo>
                    <a:pt x="1496" y="1473"/>
                  </a:lnTo>
                  <a:lnTo>
                    <a:pt x="1471" y="1418"/>
                  </a:lnTo>
                  <a:lnTo>
                    <a:pt x="1444" y="1362"/>
                  </a:lnTo>
                  <a:lnTo>
                    <a:pt x="1417" y="1309"/>
                  </a:lnTo>
                  <a:lnTo>
                    <a:pt x="1365" y="1215"/>
                  </a:lnTo>
                  <a:lnTo>
                    <a:pt x="1309" y="1124"/>
                  </a:lnTo>
                  <a:lnTo>
                    <a:pt x="1250" y="1034"/>
                  </a:lnTo>
                  <a:lnTo>
                    <a:pt x="1188" y="948"/>
                  </a:lnTo>
                  <a:lnTo>
                    <a:pt x="1121" y="861"/>
                  </a:lnTo>
                  <a:lnTo>
                    <a:pt x="1050" y="777"/>
                  </a:lnTo>
                  <a:lnTo>
                    <a:pt x="977" y="694"/>
                  </a:lnTo>
                  <a:lnTo>
                    <a:pt x="900" y="615"/>
                  </a:lnTo>
                  <a:lnTo>
                    <a:pt x="820" y="540"/>
                  </a:lnTo>
                  <a:lnTo>
                    <a:pt x="742" y="468"/>
                  </a:lnTo>
                  <a:lnTo>
                    <a:pt x="672" y="468"/>
                  </a:lnTo>
                  <a:lnTo>
                    <a:pt x="671" y="458"/>
                  </a:lnTo>
                  <a:lnTo>
                    <a:pt x="667" y="450"/>
                  </a:lnTo>
                  <a:lnTo>
                    <a:pt x="661" y="442"/>
                  </a:lnTo>
                  <a:lnTo>
                    <a:pt x="656" y="436"/>
                  </a:lnTo>
                  <a:lnTo>
                    <a:pt x="639" y="424"/>
                  </a:lnTo>
                  <a:lnTo>
                    <a:pt x="625" y="415"/>
                  </a:lnTo>
                  <a:lnTo>
                    <a:pt x="614" y="407"/>
                  </a:lnTo>
                  <a:lnTo>
                    <a:pt x="602" y="398"/>
                  </a:lnTo>
                  <a:lnTo>
                    <a:pt x="593" y="390"/>
                  </a:lnTo>
                  <a:lnTo>
                    <a:pt x="580" y="379"/>
                  </a:lnTo>
                  <a:close/>
                </a:path>
              </a:pathLst>
            </a:custGeom>
            <a:solidFill>
              <a:srgbClr val="007FFF"/>
            </a:solidFill>
            <a:ln w="9525">
              <a:noFill/>
              <a:round/>
              <a:headEnd/>
              <a:tailEnd/>
            </a:ln>
          </p:spPr>
          <p:txBody>
            <a:bodyPr/>
            <a:lstStyle/>
            <a:p>
              <a:endParaRPr lang="en-GB"/>
            </a:p>
          </p:txBody>
        </p:sp>
        <p:sp>
          <p:nvSpPr>
            <p:cNvPr id="24120" name="Freeform 568"/>
            <p:cNvSpPr>
              <a:spLocks noEditPoints="1"/>
            </p:cNvSpPr>
            <p:nvPr/>
          </p:nvSpPr>
          <p:spPr bwMode="auto">
            <a:xfrm>
              <a:off x="2627" y="1601"/>
              <a:ext cx="809" cy="1125"/>
            </a:xfrm>
            <a:custGeom>
              <a:avLst/>
              <a:gdLst/>
              <a:ahLst/>
              <a:cxnLst>
                <a:cxn ang="0">
                  <a:pos x="2047" y="97"/>
                </a:cxn>
                <a:cxn ang="0">
                  <a:pos x="1492" y="6"/>
                </a:cxn>
                <a:cxn ang="0">
                  <a:pos x="670" y="58"/>
                </a:cxn>
                <a:cxn ang="0">
                  <a:pos x="101" y="571"/>
                </a:cxn>
                <a:cxn ang="0">
                  <a:pos x="148" y="811"/>
                </a:cxn>
                <a:cxn ang="0">
                  <a:pos x="210" y="1980"/>
                </a:cxn>
                <a:cxn ang="0">
                  <a:pos x="370" y="2495"/>
                </a:cxn>
                <a:cxn ang="0">
                  <a:pos x="786" y="3040"/>
                </a:cxn>
                <a:cxn ang="0">
                  <a:pos x="1152" y="3546"/>
                </a:cxn>
                <a:cxn ang="0">
                  <a:pos x="1600" y="4156"/>
                </a:cxn>
                <a:cxn ang="0">
                  <a:pos x="851" y="5011"/>
                </a:cxn>
                <a:cxn ang="0">
                  <a:pos x="818" y="5109"/>
                </a:cxn>
                <a:cxn ang="0">
                  <a:pos x="674" y="5607"/>
                </a:cxn>
                <a:cxn ang="0">
                  <a:pos x="710" y="5626"/>
                </a:cxn>
                <a:cxn ang="0">
                  <a:pos x="722" y="5620"/>
                </a:cxn>
                <a:cxn ang="0">
                  <a:pos x="809" y="5463"/>
                </a:cxn>
                <a:cxn ang="0">
                  <a:pos x="866" y="5276"/>
                </a:cxn>
                <a:cxn ang="0">
                  <a:pos x="918" y="5158"/>
                </a:cxn>
                <a:cxn ang="0">
                  <a:pos x="978" y="5043"/>
                </a:cxn>
                <a:cxn ang="0">
                  <a:pos x="1782" y="4550"/>
                </a:cxn>
                <a:cxn ang="0">
                  <a:pos x="2325" y="5016"/>
                </a:cxn>
                <a:cxn ang="0">
                  <a:pos x="2353" y="5393"/>
                </a:cxn>
                <a:cxn ang="0">
                  <a:pos x="2404" y="5101"/>
                </a:cxn>
                <a:cxn ang="0">
                  <a:pos x="2347" y="4126"/>
                </a:cxn>
                <a:cxn ang="0">
                  <a:pos x="2778" y="5025"/>
                </a:cxn>
                <a:cxn ang="0">
                  <a:pos x="2830" y="5134"/>
                </a:cxn>
                <a:cxn ang="0">
                  <a:pos x="2999" y="4635"/>
                </a:cxn>
                <a:cxn ang="0">
                  <a:pos x="3611" y="4100"/>
                </a:cxn>
                <a:cxn ang="0">
                  <a:pos x="3792" y="3276"/>
                </a:cxn>
                <a:cxn ang="0">
                  <a:pos x="3887" y="3263"/>
                </a:cxn>
                <a:cxn ang="0">
                  <a:pos x="3992" y="3254"/>
                </a:cxn>
                <a:cxn ang="0">
                  <a:pos x="4037" y="3251"/>
                </a:cxn>
                <a:cxn ang="0">
                  <a:pos x="3789" y="3150"/>
                </a:cxn>
                <a:cxn ang="0">
                  <a:pos x="3168" y="2392"/>
                </a:cxn>
                <a:cxn ang="0">
                  <a:pos x="3117" y="2132"/>
                </a:cxn>
                <a:cxn ang="0">
                  <a:pos x="2926" y="1488"/>
                </a:cxn>
                <a:cxn ang="0">
                  <a:pos x="2767" y="651"/>
                </a:cxn>
                <a:cxn ang="0">
                  <a:pos x="2738" y="592"/>
                </a:cxn>
                <a:cxn ang="0">
                  <a:pos x="995" y="615"/>
                </a:cxn>
                <a:cxn ang="0">
                  <a:pos x="708" y="533"/>
                </a:cxn>
                <a:cxn ang="0">
                  <a:pos x="972" y="404"/>
                </a:cxn>
                <a:cxn ang="0">
                  <a:pos x="575" y="350"/>
                </a:cxn>
                <a:cxn ang="0">
                  <a:pos x="2007" y="401"/>
                </a:cxn>
                <a:cxn ang="0">
                  <a:pos x="2279" y="1095"/>
                </a:cxn>
                <a:cxn ang="0">
                  <a:pos x="2594" y="1657"/>
                </a:cxn>
                <a:cxn ang="0">
                  <a:pos x="2881" y="1593"/>
                </a:cxn>
                <a:cxn ang="0">
                  <a:pos x="3044" y="1795"/>
                </a:cxn>
                <a:cxn ang="0">
                  <a:pos x="3016" y="2360"/>
                </a:cxn>
                <a:cxn ang="0">
                  <a:pos x="2904" y="3613"/>
                </a:cxn>
                <a:cxn ang="0">
                  <a:pos x="2803" y="2697"/>
                </a:cxn>
                <a:cxn ang="0">
                  <a:pos x="2471" y="3550"/>
                </a:cxn>
                <a:cxn ang="0">
                  <a:pos x="1028" y="3282"/>
                </a:cxn>
                <a:cxn ang="0">
                  <a:pos x="573" y="2645"/>
                </a:cxn>
                <a:cxn ang="0">
                  <a:pos x="640" y="2556"/>
                </a:cxn>
                <a:cxn ang="0">
                  <a:pos x="334" y="1318"/>
                </a:cxn>
                <a:cxn ang="0">
                  <a:pos x="488" y="794"/>
                </a:cxn>
                <a:cxn ang="0">
                  <a:pos x="877" y="895"/>
                </a:cxn>
                <a:cxn ang="0">
                  <a:pos x="1641" y="418"/>
                </a:cxn>
                <a:cxn ang="0">
                  <a:pos x="2763" y="1176"/>
                </a:cxn>
                <a:cxn ang="0">
                  <a:pos x="2454" y="854"/>
                </a:cxn>
                <a:cxn ang="0">
                  <a:pos x="2443" y="3936"/>
                </a:cxn>
                <a:cxn ang="0">
                  <a:pos x="3603" y="3254"/>
                </a:cxn>
                <a:cxn ang="0">
                  <a:pos x="1959" y="4525"/>
                </a:cxn>
              </a:cxnLst>
              <a:rect l="0" t="0" r="r" b="b"/>
              <a:pathLst>
                <a:path w="4046" h="5626">
                  <a:moveTo>
                    <a:pt x="2727" y="577"/>
                  </a:moveTo>
                  <a:lnTo>
                    <a:pt x="2672" y="497"/>
                  </a:lnTo>
                  <a:lnTo>
                    <a:pt x="2375" y="213"/>
                  </a:lnTo>
                  <a:lnTo>
                    <a:pt x="2311" y="186"/>
                  </a:lnTo>
                  <a:lnTo>
                    <a:pt x="2246" y="162"/>
                  </a:lnTo>
                  <a:lnTo>
                    <a:pt x="2180" y="138"/>
                  </a:lnTo>
                  <a:lnTo>
                    <a:pt x="2116" y="118"/>
                  </a:lnTo>
                  <a:lnTo>
                    <a:pt x="2047" y="97"/>
                  </a:lnTo>
                  <a:lnTo>
                    <a:pt x="1981" y="80"/>
                  </a:lnTo>
                  <a:lnTo>
                    <a:pt x="1913" y="65"/>
                  </a:lnTo>
                  <a:lnTo>
                    <a:pt x="1846" y="52"/>
                  </a:lnTo>
                  <a:lnTo>
                    <a:pt x="1775" y="38"/>
                  </a:lnTo>
                  <a:lnTo>
                    <a:pt x="1706" y="28"/>
                  </a:lnTo>
                  <a:lnTo>
                    <a:pt x="1635" y="19"/>
                  </a:lnTo>
                  <a:lnTo>
                    <a:pt x="1564" y="12"/>
                  </a:lnTo>
                  <a:lnTo>
                    <a:pt x="1492" y="6"/>
                  </a:lnTo>
                  <a:lnTo>
                    <a:pt x="1419" y="2"/>
                  </a:lnTo>
                  <a:lnTo>
                    <a:pt x="1345" y="0"/>
                  </a:lnTo>
                  <a:lnTo>
                    <a:pt x="1273" y="1"/>
                  </a:lnTo>
                  <a:lnTo>
                    <a:pt x="1147" y="2"/>
                  </a:lnTo>
                  <a:lnTo>
                    <a:pt x="1025" y="9"/>
                  </a:lnTo>
                  <a:lnTo>
                    <a:pt x="903" y="20"/>
                  </a:lnTo>
                  <a:lnTo>
                    <a:pt x="786" y="37"/>
                  </a:lnTo>
                  <a:lnTo>
                    <a:pt x="670" y="58"/>
                  </a:lnTo>
                  <a:lnTo>
                    <a:pt x="555" y="84"/>
                  </a:lnTo>
                  <a:lnTo>
                    <a:pt x="443" y="114"/>
                  </a:lnTo>
                  <a:lnTo>
                    <a:pt x="334" y="151"/>
                  </a:lnTo>
                  <a:lnTo>
                    <a:pt x="197" y="313"/>
                  </a:lnTo>
                  <a:lnTo>
                    <a:pt x="163" y="364"/>
                  </a:lnTo>
                  <a:lnTo>
                    <a:pt x="112" y="474"/>
                  </a:lnTo>
                  <a:lnTo>
                    <a:pt x="98" y="531"/>
                  </a:lnTo>
                  <a:lnTo>
                    <a:pt x="101" y="571"/>
                  </a:lnTo>
                  <a:lnTo>
                    <a:pt x="106" y="584"/>
                  </a:lnTo>
                  <a:lnTo>
                    <a:pt x="109" y="600"/>
                  </a:lnTo>
                  <a:lnTo>
                    <a:pt x="115" y="624"/>
                  </a:lnTo>
                  <a:lnTo>
                    <a:pt x="123" y="647"/>
                  </a:lnTo>
                  <a:lnTo>
                    <a:pt x="129" y="681"/>
                  </a:lnTo>
                  <a:lnTo>
                    <a:pt x="130" y="681"/>
                  </a:lnTo>
                  <a:lnTo>
                    <a:pt x="148" y="736"/>
                  </a:lnTo>
                  <a:lnTo>
                    <a:pt x="148" y="811"/>
                  </a:lnTo>
                  <a:lnTo>
                    <a:pt x="130" y="882"/>
                  </a:lnTo>
                  <a:lnTo>
                    <a:pt x="36" y="1090"/>
                  </a:lnTo>
                  <a:lnTo>
                    <a:pt x="11" y="1162"/>
                  </a:lnTo>
                  <a:lnTo>
                    <a:pt x="0" y="1241"/>
                  </a:lnTo>
                  <a:lnTo>
                    <a:pt x="13" y="1394"/>
                  </a:lnTo>
                  <a:lnTo>
                    <a:pt x="107" y="1755"/>
                  </a:lnTo>
                  <a:lnTo>
                    <a:pt x="154" y="1879"/>
                  </a:lnTo>
                  <a:lnTo>
                    <a:pt x="210" y="1980"/>
                  </a:lnTo>
                  <a:lnTo>
                    <a:pt x="387" y="2225"/>
                  </a:lnTo>
                  <a:lnTo>
                    <a:pt x="394" y="2259"/>
                  </a:lnTo>
                  <a:lnTo>
                    <a:pt x="383" y="2292"/>
                  </a:lnTo>
                  <a:lnTo>
                    <a:pt x="366" y="2321"/>
                  </a:lnTo>
                  <a:lnTo>
                    <a:pt x="353" y="2358"/>
                  </a:lnTo>
                  <a:lnTo>
                    <a:pt x="347" y="2405"/>
                  </a:lnTo>
                  <a:lnTo>
                    <a:pt x="353" y="2453"/>
                  </a:lnTo>
                  <a:lnTo>
                    <a:pt x="370" y="2495"/>
                  </a:lnTo>
                  <a:lnTo>
                    <a:pt x="421" y="2573"/>
                  </a:lnTo>
                  <a:lnTo>
                    <a:pt x="523" y="2677"/>
                  </a:lnTo>
                  <a:lnTo>
                    <a:pt x="562" y="2739"/>
                  </a:lnTo>
                  <a:lnTo>
                    <a:pt x="607" y="2945"/>
                  </a:lnTo>
                  <a:lnTo>
                    <a:pt x="623" y="2968"/>
                  </a:lnTo>
                  <a:lnTo>
                    <a:pt x="640" y="2985"/>
                  </a:lnTo>
                  <a:lnTo>
                    <a:pt x="658" y="2998"/>
                  </a:lnTo>
                  <a:lnTo>
                    <a:pt x="786" y="3040"/>
                  </a:lnTo>
                  <a:lnTo>
                    <a:pt x="811" y="3054"/>
                  </a:lnTo>
                  <a:lnTo>
                    <a:pt x="832" y="3071"/>
                  </a:lnTo>
                  <a:lnTo>
                    <a:pt x="846" y="3094"/>
                  </a:lnTo>
                  <a:lnTo>
                    <a:pt x="858" y="3116"/>
                  </a:lnTo>
                  <a:lnTo>
                    <a:pt x="900" y="3265"/>
                  </a:lnTo>
                  <a:lnTo>
                    <a:pt x="917" y="3301"/>
                  </a:lnTo>
                  <a:lnTo>
                    <a:pt x="1018" y="3437"/>
                  </a:lnTo>
                  <a:lnTo>
                    <a:pt x="1152" y="3546"/>
                  </a:lnTo>
                  <a:lnTo>
                    <a:pt x="1246" y="3622"/>
                  </a:lnTo>
                  <a:lnTo>
                    <a:pt x="1482" y="3814"/>
                  </a:lnTo>
                  <a:lnTo>
                    <a:pt x="1521" y="3852"/>
                  </a:lnTo>
                  <a:lnTo>
                    <a:pt x="1548" y="3890"/>
                  </a:lnTo>
                  <a:lnTo>
                    <a:pt x="1566" y="3931"/>
                  </a:lnTo>
                  <a:lnTo>
                    <a:pt x="1573" y="3971"/>
                  </a:lnTo>
                  <a:lnTo>
                    <a:pt x="1579" y="4067"/>
                  </a:lnTo>
                  <a:lnTo>
                    <a:pt x="1600" y="4156"/>
                  </a:lnTo>
                  <a:lnTo>
                    <a:pt x="1619" y="4200"/>
                  </a:lnTo>
                  <a:lnTo>
                    <a:pt x="1358" y="4435"/>
                  </a:lnTo>
                  <a:lnTo>
                    <a:pt x="1330" y="4466"/>
                  </a:lnTo>
                  <a:lnTo>
                    <a:pt x="1094" y="4668"/>
                  </a:lnTo>
                  <a:lnTo>
                    <a:pt x="1040" y="4724"/>
                  </a:lnTo>
                  <a:lnTo>
                    <a:pt x="877" y="4977"/>
                  </a:lnTo>
                  <a:lnTo>
                    <a:pt x="863" y="4994"/>
                  </a:lnTo>
                  <a:lnTo>
                    <a:pt x="851" y="5011"/>
                  </a:lnTo>
                  <a:lnTo>
                    <a:pt x="851" y="5048"/>
                  </a:lnTo>
                  <a:lnTo>
                    <a:pt x="843" y="5048"/>
                  </a:lnTo>
                  <a:lnTo>
                    <a:pt x="835" y="5051"/>
                  </a:lnTo>
                  <a:lnTo>
                    <a:pt x="829" y="5057"/>
                  </a:lnTo>
                  <a:lnTo>
                    <a:pt x="825" y="5062"/>
                  </a:lnTo>
                  <a:lnTo>
                    <a:pt x="823" y="5070"/>
                  </a:lnTo>
                  <a:lnTo>
                    <a:pt x="818" y="5088"/>
                  </a:lnTo>
                  <a:lnTo>
                    <a:pt x="818" y="5109"/>
                  </a:lnTo>
                  <a:lnTo>
                    <a:pt x="742" y="5333"/>
                  </a:lnTo>
                  <a:lnTo>
                    <a:pt x="668" y="5562"/>
                  </a:lnTo>
                  <a:lnTo>
                    <a:pt x="665" y="5570"/>
                  </a:lnTo>
                  <a:lnTo>
                    <a:pt x="664" y="5578"/>
                  </a:lnTo>
                  <a:lnTo>
                    <a:pt x="664" y="5585"/>
                  </a:lnTo>
                  <a:lnTo>
                    <a:pt x="666" y="5593"/>
                  </a:lnTo>
                  <a:lnTo>
                    <a:pt x="668" y="5600"/>
                  </a:lnTo>
                  <a:lnTo>
                    <a:pt x="674" y="5607"/>
                  </a:lnTo>
                  <a:lnTo>
                    <a:pt x="676" y="5610"/>
                  </a:lnTo>
                  <a:lnTo>
                    <a:pt x="681" y="5615"/>
                  </a:lnTo>
                  <a:lnTo>
                    <a:pt x="695" y="5621"/>
                  </a:lnTo>
                  <a:lnTo>
                    <a:pt x="696" y="5621"/>
                  </a:lnTo>
                  <a:lnTo>
                    <a:pt x="698" y="5623"/>
                  </a:lnTo>
                  <a:lnTo>
                    <a:pt x="702" y="5625"/>
                  </a:lnTo>
                  <a:lnTo>
                    <a:pt x="706" y="5625"/>
                  </a:lnTo>
                  <a:lnTo>
                    <a:pt x="710" y="5626"/>
                  </a:lnTo>
                  <a:lnTo>
                    <a:pt x="713" y="5625"/>
                  </a:lnTo>
                  <a:lnTo>
                    <a:pt x="713" y="5624"/>
                  </a:lnTo>
                  <a:lnTo>
                    <a:pt x="714" y="5624"/>
                  </a:lnTo>
                  <a:lnTo>
                    <a:pt x="716" y="5624"/>
                  </a:lnTo>
                  <a:lnTo>
                    <a:pt x="718" y="5621"/>
                  </a:lnTo>
                  <a:lnTo>
                    <a:pt x="718" y="5620"/>
                  </a:lnTo>
                  <a:lnTo>
                    <a:pt x="719" y="5620"/>
                  </a:lnTo>
                  <a:lnTo>
                    <a:pt x="722" y="5620"/>
                  </a:lnTo>
                  <a:lnTo>
                    <a:pt x="725" y="5616"/>
                  </a:lnTo>
                  <a:lnTo>
                    <a:pt x="741" y="5593"/>
                  </a:lnTo>
                  <a:lnTo>
                    <a:pt x="752" y="5570"/>
                  </a:lnTo>
                  <a:lnTo>
                    <a:pt x="758" y="5559"/>
                  </a:lnTo>
                  <a:lnTo>
                    <a:pt x="765" y="5549"/>
                  </a:lnTo>
                  <a:lnTo>
                    <a:pt x="776" y="5526"/>
                  </a:lnTo>
                  <a:lnTo>
                    <a:pt x="788" y="5505"/>
                  </a:lnTo>
                  <a:lnTo>
                    <a:pt x="809" y="5463"/>
                  </a:lnTo>
                  <a:lnTo>
                    <a:pt x="820" y="5432"/>
                  </a:lnTo>
                  <a:lnTo>
                    <a:pt x="832" y="5403"/>
                  </a:lnTo>
                  <a:lnTo>
                    <a:pt x="841" y="5371"/>
                  </a:lnTo>
                  <a:lnTo>
                    <a:pt x="845" y="5355"/>
                  </a:lnTo>
                  <a:lnTo>
                    <a:pt x="848" y="5347"/>
                  </a:lnTo>
                  <a:lnTo>
                    <a:pt x="851" y="5340"/>
                  </a:lnTo>
                  <a:lnTo>
                    <a:pt x="861" y="5297"/>
                  </a:lnTo>
                  <a:lnTo>
                    <a:pt x="866" y="5276"/>
                  </a:lnTo>
                  <a:lnTo>
                    <a:pt x="871" y="5255"/>
                  </a:lnTo>
                  <a:lnTo>
                    <a:pt x="877" y="5240"/>
                  </a:lnTo>
                  <a:lnTo>
                    <a:pt x="881" y="5226"/>
                  </a:lnTo>
                  <a:lnTo>
                    <a:pt x="886" y="5213"/>
                  </a:lnTo>
                  <a:lnTo>
                    <a:pt x="892" y="5201"/>
                  </a:lnTo>
                  <a:lnTo>
                    <a:pt x="900" y="5190"/>
                  </a:lnTo>
                  <a:lnTo>
                    <a:pt x="910" y="5173"/>
                  </a:lnTo>
                  <a:lnTo>
                    <a:pt x="918" y="5158"/>
                  </a:lnTo>
                  <a:lnTo>
                    <a:pt x="924" y="5142"/>
                  </a:lnTo>
                  <a:lnTo>
                    <a:pt x="927" y="5128"/>
                  </a:lnTo>
                  <a:lnTo>
                    <a:pt x="927" y="5109"/>
                  </a:lnTo>
                  <a:lnTo>
                    <a:pt x="935" y="5095"/>
                  </a:lnTo>
                  <a:lnTo>
                    <a:pt x="946" y="5084"/>
                  </a:lnTo>
                  <a:lnTo>
                    <a:pt x="955" y="5068"/>
                  </a:lnTo>
                  <a:lnTo>
                    <a:pt x="967" y="5056"/>
                  </a:lnTo>
                  <a:lnTo>
                    <a:pt x="978" y="5043"/>
                  </a:lnTo>
                  <a:lnTo>
                    <a:pt x="993" y="5033"/>
                  </a:lnTo>
                  <a:lnTo>
                    <a:pt x="1017" y="5011"/>
                  </a:lnTo>
                  <a:lnTo>
                    <a:pt x="1153" y="4816"/>
                  </a:lnTo>
                  <a:lnTo>
                    <a:pt x="1313" y="4670"/>
                  </a:lnTo>
                  <a:lnTo>
                    <a:pt x="1484" y="4542"/>
                  </a:lnTo>
                  <a:lnTo>
                    <a:pt x="1703" y="4423"/>
                  </a:lnTo>
                  <a:lnTo>
                    <a:pt x="1774" y="4535"/>
                  </a:lnTo>
                  <a:lnTo>
                    <a:pt x="1782" y="4550"/>
                  </a:lnTo>
                  <a:lnTo>
                    <a:pt x="1830" y="4653"/>
                  </a:lnTo>
                  <a:lnTo>
                    <a:pt x="1914" y="4904"/>
                  </a:lnTo>
                  <a:lnTo>
                    <a:pt x="2206" y="4288"/>
                  </a:lnTo>
                  <a:lnTo>
                    <a:pt x="2220" y="4305"/>
                  </a:lnTo>
                  <a:lnTo>
                    <a:pt x="2255" y="4339"/>
                  </a:lnTo>
                  <a:lnTo>
                    <a:pt x="2291" y="4396"/>
                  </a:lnTo>
                  <a:lnTo>
                    <a:pt x="2302" y="4440"/>
                  </a:lnTo>
                  <a:lnTo>
                    <a:pt x="2325" y="5016"/>
                  </a:lnTo>
                  <a:lnTo>
                    <a:pt x="2332" y="5024"/>
                  </a:lnTo>
                  <a:lnTo>
                    <a:pt x="2338" y="5036"/>
                  </a:lnTo>
                  <a:lnTo>
                    <a:pt x="2342" y="5069"/>
                  </a:lnTo>
                  <a:lnTo>
                    <a:pt x="2344" y="5103"/>
                  </a:lnTo>
                  <a:lnTo>
                    <a:pt x="2350" y="5134"/>
                  </a:lnTo>
                  <a:lnTo>
                    <a:pt x="2353" y="5134"/>
                  </a:lnTo>
                  <a:lnTo>
                    <a:pt x="2353" y="5146"/>
                  </a:lnTo>
                  <a:lnTo>
                    <a:pt x="2353" y="5393"/>
                  </a:lnTo>
                  <a:lnTo>
                    <a:pt x="2378" y="5392"/>
                  </a:lnTo>
                  <a:lnTo>
                    <a:pt x="2404" y="5390"/>
                  </a:lnTo>
                  <a:lnTo>
                    <a:pt x="2404" y="5387"/>
                  </a:lnTo>
                  <a:lnTo>
                    <a:pt x="2404" y="5370"/>
                  </a:lnTo>
                  <a:lnTo>
                    <a:pt x="2404" y="5339"/>
                  </a:lnTo>
                  <a:lnTo>
                    <a:pt x="2404" y="5323"/>
                  </a:lnTo>
                  <a:lnTo>
                    <a:pt x="2404" y="5143"/>
                  </a:lnTo>
                  <a:lnTo>
                    <a:pt x="2404" y="5101"/>
                  </a:lnTo>
                  <a:lnTo>
                    <a:pt x="2400" y="5101"/>
                  </a:lnTo>
                  <a:lnTo>
                    <a:pt x="2400" y="5080"/>
                  </a:lnTo>
                  <a:lnTo>
                    <a:pt x="2400" y="4982"/>
                  </a:lnTo>
                  <a:lnTo>
                    <a:pt x="2402" y="4982"/>
                  </a:lnTo>
                  <a:lnTo>
                    <a:pt x="2402" y="4400"/>
                  </a:lnTo>
                  <a:lnTo>
                    <a:pt x="2231" y="4183"/>
                  </a:lnTo>
                  <a:lnTo>
                    <a:pt x="2243" y="4047"/>
                  </a:lnTo>
                  <a:lnTo>
                    <a:pt x="2347" y="4126"/>
                  </a:lnTo>
                  <a:lnTo>
                    <a:pt x="2471" y="4400"/>
                  </a:lnTo>
                  <a:lnTo>
                    <a:pt x="2729" y="4828"/>
                  </a:lnTo>
                  <a:lnTo>
                    <a:pt x="2706" y="4820"/>
                  </a:lnTo>
                  <a:lnTo>
                    <a:pt x="2560" y="4758"/>
                  </a:lnTo>
                  <a:lnTo>
                    <a:pt x="2561" y="4769"/>
                  </a:lnTo>
                  <a:lnTo>
                    <a:pt x="2820" y="5022"/>
                  </a:lnTo>
                  <a:lnTo>
                    <a:pt x="2778" y="5019"/>
                  </a:lnTo>
                  <a:lnTo>
                    <a:pt x="2778" y="5025"/>
                  </a:lnTo>
                  <a:lnTo>
                    <a:pt x="2807" y="5025"/>
                  </a:lnTo>
                  <a:lnTo>
                    <a:pt x="2807" y="5033"/>
                  </a:lnTo>
                  <a:lnTo>
                    <a:pt x="2807" y="5034"/>
                  </a:lnTo>
                  <a:lnTo>
                    <a:pt x="2807" y="5042"/>
                  </a:lnTo>
                  <a:lnTo>
                    <a:pt x="2807" y="5056"/>
                  </a:lnTo>
                  <a:lnTo>
                    <a:pt x="2830" y="5056"/>
                  </a:lnTo>
                  <a:lnTo>
                    <a:pt x="2830" y="5063"/>
                  </a:lnTo>
                  <a:lnTo>
                    <a:pt x="2830" y="5134"/>
                  </a:lnTo>
                  <a:lnTo>
                    <a:pt x="2929" y="5134"/>
                  </a:lnTo>
                  <a:lnTo>
                    <a:pt x="2992" y="5084"/>
                  </a:lnTo>
                  <a:lnTo>
                    <a:pt x="3056" y="5033"/>
                  </a:lnTo>
                  <a:lnTo>
                    <a:pt x="2994" y="5033"/>
                  </a:lnTo>
                  <a:lnTo>
                    <a:pt x="3033" y="4794"/>
                  </a:lnTo>
                  <a:lnTo>
                    <a:pt x="3033" y="4738"/>
                  </a:lnTo>
                  <a:lnTo>
                    <a:pt x="3025" y="4685"/>
                  </a:lnTo>
                  <a:lnTo>
                    <a:pt x="2999" y="4635"/>
                  </a:lnTo>
                  <a:lnTo>
                    <a:pt x="2921" y="4552"/>
                  </a:lnTo>
                  <a:lnTo>
                    <a:pt x="2640" y="4339"/>
                  </a:lnTo>
                  <a:lnTo>
                    <a:pt x="2615" y="4316"/>
                  </a:lnTo>
                  <a:lnTo>
                    <a:pt x="2578" y="4261"/>
                  </a:lnTo>
                  <a:lnTo>
                    <a:pt x="2537" y="4105"/>
                  </a:lnTo>
                  <a:lnTo>
                    <a:pt x="3016" y="4067"/>
                  </a:lnTo>
                  <a:lnTo>
                    <a:pt x="3415" y="4072"/>
                  </a:lnTo>
                  <a:lnTo>
                    <a:pt x="3611" y="4100"/>
                  </a:lnTo>
                  <a:lnTo>
                    <a:pt x="3611" y="4061"/>
                  </a:lnTo>
                  <a:lnTo>
                    <a:pt x="3592" y="3949"/>
                  </a:lnTo>
                  <a:lnTo>
                    <a:pt x="3588" y="3774"/>
                  </a:lnTo>
                  <a:lnTo>
                    <a:pt x="3598" y="3687"/>
                  </a:lnTo>
                  <a:lnTo>
                    <a:pt x="3672" y="3360"/>
                  </a:lnTo>
                  <a:lnTo>
                    <a:pt x="3699" y="3282"/>
                  </a:lnTo>
                  <a:lnTo>
                    <a:pt x="3792" y="3273"/>
                  </a:lnTo>
                  <a:lnTo>
                    <a:pt x="3792" y="3276"/>
                  </a:lnTo>
                  <a:lnTo>
                    <a:pt x="3793" y="3274"/>
                  </a:lnTo>
                  <a:lnTo>
                    <a:pt x="3799" y="3273"/>
                  </a:lnTo>
                  <a:lnTo>
                    <a:pt x="3803" y="3273"/>
                  </a:lnTo>
                  <a:lnTo>
                    <a:pt x="3803" y="3272"/>
                  </a:lnTo>
                  <a:lnTo>
                    <a:pt x="3805" y="3271"/>
                  </a:lnTo>
                  <a:lnTo>
                    <a:pt x="3817" y="3267"/>
                  </a:lnTo>
                  <a:lnTo>
                    <a:pt x="3873" y="3263"/>
                  </a:lnTo>
                  <a:lnTo>
                    <a:pt x="3887" y="3263"/>
                  </a:lnTo>
                  <a:lnTo>
                    <a:pt x="3890" y="3263"/>
                  </a:lnTo>
                  <a:lnTo>
                    <a:pt x="3896" y="3259"/>
                  </a:lnTo>
                  <a:lnTo>
                    <a:pt x="3896" y="3255"/>
                  </a:lnTo>
                  <a:lnTo>
                    <a:pt x="3904" y="3255"/>
                  </a:lnTo>
                  <a:lnTo>
                    <a:pt x="3938" y="3255"/>
                  </a:lnTo>
                  <a:lnTo>
                    <a:pt x="3954" y="3255"/>
                  </a:lnTo>
                  <a:lnTo>
                    <a:pt x="3969" y="3255"/>
                  </a:lnTo>
                  <a:lnTo>
                    <a:pt x="3992" y="3254"/>
                  </a:lnTo>
                  <a:lnTo>
                    <a:pt x="4002" y="3252"/>
                  </a:lnTo>
                  <a:lnTo>
                    <a:pt x="4011" y="3252"/>
                  </a:lnTo>
                  <a:lnTo>
                    <a:pt x="4019" y="3252"/>
                  </a:lnTo>
                  <a:lnTo>
                    <a:pt x="4025" y="3252"/>
                  </a:lnTo>
                  <a:lnTo>
                    <a:pt x="4030" y="3251"/>
                  </a:lnTo>
                  <a:lnTo>
                    <a:pt x="4033" y="3251"/>
                  </a:lnTo>
                  <a:lnTo>
                    <a:pt x="4036" y="3251"/>
                  </a:lnTo>
                  <a:lnTo>
                    <a:pt x="4037" y="3251"/>
                  </a:lnTo>
                  <a:lnTo>
                    <a:pt x="4037" y="3223"/>
                  </a:lnTo>
                  <a:lnTo>
                    <a:pt x="4046" y="3221"/>
                  </a:lnTo>
                  <a:lnTo>
                    <a:pt x="4046" y="3158"/>
                  </a:lnTo>
                  <a:lnTo>
                    <a:pt x="4046" y="3150"/>
                  </a:lnTo>
                  <a:lnTo>
                    <a:pt x="3876" y="3149"/>
                  </a:lnTo>
                  <a:lnTo>
                    <a:pt x="3876" y="3153"/>
                  </a:lnTo>
                  <a:lnTo>
                    <a:pt x="3792" y="3150"/>
                  </a:lnTo>
                  <a:lnTo>
                    <a:pt x="3789" y="3150"/>
                  </a:lnTo>
                  <a:lnTo>
                    <a:pt x="3786" y="3150"/>
                  </a:lnTo>
                  <a:lnTo>
                    <a:pt x="3592" y="3161"/>
                  </a:lnTo>
                  <a:lnTo>
                    <a:pt x="3499" y="3141"/>
                  </a:lnTo>
                  <a:lnTo>
                    <a:pt x="3474" y="3124"/>
                  </a:lnTo>
                  <a:lnTo>
                    <a:pt x="3396" y="3029"/>
                  </a:lnTo>
                  <a:lnTo>
                    <a:pt x="3065" y="2498"/>
                  </a:lnTo>
                  <a:lnTo>
                    <a:pt x="3140" y="2432"/>
                  </a:lnTo>
                  <a:lnTo>
                    <a:pt x="3168" y="2392"/>
                  </a:lnTo>
                  <a:lnTo>
                    <a:pt x="3188" y="2351"/>
                  </a:lnTo>
                  <a:lnTo>
                    <a:pt x="3194" y="2321"/>
                  </a:lnTo>
                  <a:lnTo>
                    <a:pt x="3191" y="2293"/>
                  </a:lnTo>
                  <a:lnTo>
                    <a:pt x="3183" y="2265"/>
                  </a:lnTo>
                  <a:lnTo>
                    <a:pt x="3171" y="2239"/>
                  </a:lnTo>
                  <a:lnTo>
                    <a:pt x="3140" y="2186"/>
                  </a:lnTo>
                  <a:lnTo>
                    <a:pt x="3126" y="2160"/>
                  </a:lnTo>
                  <a:lnTo>
                    <a:pt x="3117" y="2132"/>
                  </a:lnTo>
                  <a:lnTo>
                    <a:pt x="3111" y="2017"/>
                  </a:lnTo>
                  <a:lnTo>
                    <a:pt x="3149" y="1789"/>
                  </a:lnTo>
                  <a:lnTo>
                    <a:pt x="3151" y="1668"/>
                  </a:lnTo>
                  <a:lnTo>
                    <a:pt x="3143" y="1626"/>
                  </a:lnTo>
                  <a:lnTo>
                    <a:pt x="3123" y="1593"/>
                  </a:lnTo>
                  <a:lnTo>
                    <a:pt x="3098" y="1567"/>
                  </a:lnTo>
                  <a:lnTo>
                    <a:pt x="3065" y="1548"/>
                  </a:lnTo>
                  <a:lnTo>
                    <a:pt x="2926" y="1488"/>
                  </a:lnTo>
                  <a:lnTo>
                    <a:pt x="2938" y="1413"/>
                  </a:lnTo>
                  <a:lnTo>
                    <a:pt x="2938" y="1264"/>
                  </a:lnTo>
                  <a:lnTo>
                    <a:pt x="2907" y="1056"/>
                  </a:lnTo>
                  <a:lnTo>
                    <a:pt x="2774" y="681"/>
                  </a:lnTo>
                  <a:lnTo>
                    <a:pt x="2778" y="681"/>
                  </a:lnTo>
                  <a:lnTo>
                    <a:pt x="2772" y="674"/>
                  </a:lnTo>
                  <a:lnTo>
                    <a:pt x="2769" y="667"/>
                  </a:lnTo>
                  <a:lnTo>
                    <a:pt x="2767" y="651"/>
                  </a:lnTo>
                  <a:lnTo>
                    <a:pt x="2761" y="643"/>
                  </a:lnTo>
                  <a:lnTo>
                    <a:pt x="2755" y="633"/>
                  </a:lnTo>
                  <a:lnTo>
                    <a:pt x="2754" y="625"/>
                  </a:lnTo>
                  <a:lnTo>
                    <a:pt x="2752" y="620"/>
                  </a:lnTo>
                  <a:lnTo>
                    <a:pt x="2752" y="618"/>
                  </a:lnTo>
                  <a:lnTo>
                    <a:pt x="2752" y="615"/>
                  </a:lnTo>
                  <a:lnTo>
                    <a:pt x="2744" y="603"/>
                  </a:lnTo>
                  <a:lnTo>
                    <a:pt x="2738" y="592"/>
                  </a:lnTo>
                  <a:lnTo>
                    <a:pt x="2731" y="585"/>
                  </a:lnTo>
                  <a:lnTo>
                    <a:pt x="2730" y="578"/>
                  </a:lnTo>
                  <a:lnTo>
                    <a:pt x="2729" y="577"/>
                  </a:lnTo>
                  <a:lnTo>
                    <a:pt x="2727" y="577"/>
                  </a:lnTo>
                  <a:close/>
                  <a:moveTo>
                    <a:pt x="1282" y="485"/>
                  </a:moveTo>
                  <a:lnTo>
                    <a:pt x="1183" y="547"/>
                  </a:lnTo>
                  <a:lnTo>
                    <a:pt x="1088" y="589"/>
                  </a:lnTo>
                  <a:lnTo>
                    <a:pt x="995" y="615"/>
                  </a:lnTo>
                  <a:lnTo>
                    <a:pt x="824" y="628"/>
                  </a:lnTo>
                  <a:lnTo>
                    <a:pt x="676" y="609"/>
                  </a:lnTo>
                  <a:lnTo>
                    <a:pt x="558" y="566"/>
                  </a:lnTo>
                  <a:lnTo>
                    <a:pt x="429" y="493"/>
                  </a:lnTo>
                  <a:lnTo>
                    <a:pt x="423" y="488"/>
                  </a:lnTo>
                  <a:lnTo>
                    <a:pt x="412" y="442"/>
                  </a:lnTo>
                  <a:lnTo>
                    <a:pt x="512" y="488"/>
                  </a:lnTo>
                  <a:lnTo>
                    <a:pt x="708" y="533"/>
                  </a:lnTo>
                  <a:lnTo>
                    <a:pt x="899" y="536"/>
                  </a:lnTo>
                  <a:lnTo>
                    <a:pt x="1071" y="505"/>
                  </a:lnTo>
                  <a:lnTo>
                    <a:pt x="1347" y="396"/>
                  </a:lnTo>
                  <a:lnTo>
                    <a:pt x="1482" y="313"/>
                  </a:lnTo>
                  <a:lnTo>
                    <a:pt x="1282" y="485"/>
                  </a:lnTo>
                  <a:close/>
                  <a:moveTo>
                    <a:pt x="1271" y="261"/>
                  </a:moveTo>
                  <a:lnTo>
                    <a:pt x="1116" y="356"/>
                  </a:lnTo>
                  <a:lnTo>
                    <a:pt x="972" y="404"/>
                  </a:lnTo>
                  <a:lnTo>
                    <a:pt x="846" y="421"/>
                  </a:lnTo>
                  <a:lnTo>
                    <a:pt x="736" y="413"/>
                  </a:lnTo>
                  <a:lnTo>
                    <a:pt x="688" y="404"/>
                  </a:lnTo>
                  <a:lnTo>
                    <a:pt x="612" y="379"/>
                  </a:lnTo>
                  <a:lnTo>
                    <a:pt x="556" y="350"/>
                  </a:lnTo>
                  <a:lnTo>
                    <a:pt x="539" y="337"/>
                  </a:lnTo>
                  <a:lnTo>
                    <a:pt x="523" y="330"/>
                  </a:lnTo>
                  <a:lnTo>
                    <a:pt x="575" y="350"/>
                  </a:lnTo>
                  <a:lnTo>
                    <a:pt x="691" y="373"/>
                  </a:lnTo>
                  <a:lnTo>
                    <a:pt x="815" y="373"/>
                  </a:lnTo>
                  <a:lnTo>
                    <a:pt x="995" y="347"/>
                  </a:lnTo>
                  <a:lnTo>
                    <a:pt x="1271" y="261"/>
                  </a:lnTo>
                  <a:close/>
                  <a:moveTo>
                    <a:pt x="1723" y="373"/>
                  </a:moveTo>
                  <a:lnTo>
                    <a:pt x="1769" y="367"/>
                  </a:lnTo>
                  <a:lnTo>
                    <a:pt x="1818" y="367"/>
                  </a:lnTo>
                  <a:lnTo>
                    <a:pt x="2007" y="401"/>
                  </a:lnTo>
                  <a:lnTo>
                    <a:pt x="2033" y="415"/>
                  </a:lnTo>
                  <a:lnTo>
                    <a:pt x="2050" y="471"/>
                  </a:lnTo>
                  <a:lnTo>
                    <a:pt x="2074" y="772"/>
                  </a:lnTo>
                  <a:lnTo>
                    <a:pt x="2094" y="828"/>
                  </a:lnTo>
                  <a:lnTo>
                    <a:pt x="2125" y="879"/>
                  </a:lnTo>
                  <a:lnTo>
                    <a:pt x="2248" y="1027"/>
                  </a:lnTo>
                  <a:lnTo>
                    <a:pt x="2266" y="1061"/>
                  </a:lnTo>
                  <a:lnTo>
                    <a:pt x="2279" y="1095"/>
                  </a:lnTo>
                  <a:lnTo>
                    <a:pt x="2307" y="1236"/>
                  </a:lnTo>
                  <a:lnTo>
                    <a:pt x="2325" y="1286"/>
                  </a:lnTo>
                  <a:lnTo>
                    <a:pt x="2353" y="1329"/>
                  </a:lnTo>
                  <a:lnTo>
                    <a:pt x="2392" y="1376"/>
                  </a:lnTo>
                  <a:lnTo>
                    <a:pt x="2525" y="1503"/>
                  </a:lnTo>
                  <a:lnTo>
                    <a:pt x="2560" y="1548"/>
                  </a:lnTo>
                  <a:lnTo>
                    <a:pt x="2584" y="1599"/>
                  </a:lnTo>
                  <a:lnTo>
                    <a:pt x="2594" y="1657"/>
                  </a:lnTo>
                  <a:lnTo>
                    <a:pt x="2583" y="1761"/>
                  </a:lnTo>
                  <a:lnTo>
                    <a:pt x="2594" y="1793"/>
                  </a:lnTo>
                  <a:lnTo>
                    <a:pt x="2615" y="1822"/>
                  </a:lnTo>
                  <a:lnTo>
                    <a:pt x="2643" y="1846"/>
                  </a:lnTo>
                  <a:lnTo>
                    <a:pt x="2778" y="1928"/>
                  </a:lnTo>
                  <a:lnTo>
                    <a:pt x="2803" y="1928"/>
                  </a:lnTo>
                  <a:lnTo>
                    <a:pt x="2837" y="1605"/>
                  </a:lnTo>
                  <a:lnTo>
                    <a:pt x="2881" y="1593"/>
                  </a:lnTo>
                  <a:lnTo>
                    <a:pt x="2930" y="1588"/>
                  </a:lnTo>
                  <a:lnTo>
                    <a:pt x="2954" y="1588"/>
                  </a:lnTo>
                  <a:lnTo>
                    <a:pt x="2976" y="1593"/>
                  </a:lnTo>
                  <a:lnTo>
                    <a:pt x="2993" y="1603"/>
                  </a:lnTo>
                  <a:lnTo>
                    <a:pt x="3010" y="1620"/>
                  </a:lnTo>
                  <a:lnTo>
                    <a:pt x="3039" y="1677"/>
                  </a:lnTo>
                  <a:lnTo>
                    <a:pt x="3048" y="1734"/>
                  </a:lnTo>
                  <a:lnTo>
                    <a:pt x="3044" y="1795"/>
                  </a:lnTo>
                  <a:lnTo>
                    <a:pt x="2999" y="1978"/>
                  </a:lnTo>
                  <a:lnTo>
                    <a:pt x="2993" y="2037"/>
                  </a:lnTo>
                  <a:lnTo>
                    <a:pt x="3002" y="2098"/>
                  </a:lnTo>
                  <a:lnTo>
                    <a:pt x="3048" y="2208"/>
                  </a:lnTo>
                  <a:lnTo>
                    <a:pt x="3059" y="2265"/>
                  </a:lnTo>
                  <a:lnTo>
                    <a:pt x="3050" y="2321"/>
                  </a:lnTo>
                  <a:lnTo>
                    <a:pt x="3036" y="2345"/>
                  </a:lnTo>
                  <a:lnTo>
                    <a:pt x="3016" y="2360"/>
                  </a:lnTo>
                  <a:lnTo>
                    <a:pt x="2991" y="2363"/>
                  </a:lnTo>
                  <a:lnTo>
                    <a:pt x="2875" y="2345"/>
                  </a:lnTo>
                  <a:lnTo>
                    <a:pt x="2848" y="2349"/>
                  </a:lnTo>
                  <a:lnTo>
                    <a:pt x="3059" y="2655"/>
                  </a:lnTo>
                  <a:lnTo>
                    <a:pt x="3334" y="3138"/>
                  </a:lnTo>
                  <a:lnTo>
                    <a:pt x="3368" y="3189"/>
                  </a:lnTo>
                  <a:lnTo>
                    <a:pt x="3143" y="3411"/>
                  </a:lnTo>
                  <a:lnTo>
                    <a:pt x="2904" y="3613"/>
                  </a:lnTo>
                  <a:lnTo>
                    <a:pt x="2814" y="3662"/>
                  </a:lnTo>
                  <a:lnTo>
                    <a:pt x="2719" y="3695"/>
                  </a:lnTo>
                  <a:lnTo>
                    <a:pt x="2708" y="3591"/>
                  </a:lnTo>
                  <a:lnTo>
                    <a:pt x="2725" y="3501"/>
                  </a:lnTo>
                  <a:lnTo>
                    <a:pt x="2884" y="3164"/>
                  </a:lnTo>
                  <a:lnTo>
                    <a:pt x="2901" y="3074"/>
                  </a:lnTo>
                  <a:lnTo>
                    <a:pt x="2837" y="2599"/>
                  </a:lnTo>
                  <a:lnTo>
                    <a:pt x="2803" y="2697"/>
                  </a:lnTo>
                  <a:lnTo>
                    <a:pt x="2789" y="3026"/>
                  </a:lnTo>
                  <a:lnTo>
                    <a:pt x="2784" y="3069"/>
                  </a:lnTo>
                  <a:lnTo>
                    <a:pt x="2769" y="3108"/>
                  </a:lnTo>
                  <a:lnTo>
                    <a:pt x="2746" y="3147"/>
                  </a:lnTo>
                  <a:lnTo>
                    <a:pt x="2628" y="3284"/>
                  </a:lnTo>
                  <a:lnTo>
                    <a:pt x="2550" y="3443"/>
                  </a:lnTo>
                  <a:lnTo>
                    <a:pt x="2502" y="3518"/>
                  </a:lnTo>
                  <a:lnTo>
                    <a:pt x="2471" y="3550"/>
                  </a:lnTo>
                  <a:lnTo>
                    <a:pt x="2431" y="3569"/>
                  </a:lnTo>
                  <a:lnTo>
                    <a:pt x="2151" y="3628"/>
                  </a:lnTo>
                  <a:lnTo>
                    <a:pt x="1689" y="3807"/>
                  </a:lnTo>
                  <a:lnTo>
                    <a:pt x="1674" y="3813"/>
                  </a:lnTo>
                  <a:lnTo>
                    <a:pt x="1641" y="3814"/>
                  </a:lnTo>
                  <a:lnTo>
                    <a:pt x="1613" y="3802"/>
                  </a:lnTo>
                  <a:lnTo>
                    <a:pt x="1147" y="3415"/>
                  </a:lnTo>
                  <a:lnTo>
                    <a:pt x="1028" y="3282"/>
                  </a:lnTo>
                  <a:lnTo>
                    <a:pt x="972" y="3204"/>
                  </a:lnTo>
                  <a:lnTo>
                    <a:pt x="752" y="2785"/>
                  </a:lnTo>
                  <a:lnTo>
                    <a:pt x="634" y="2635"/>
                  </a:lnTo>
                  <a:lnTo>
                    <a:pt x="769" y="2930"/>
                  </a:lnTo>
                  <a:lnTo>
                    <a:pt x="674" y="2868"/>
                  </a:lnTo>
                  <a:lnTo>
                    <a:pt x="663" y="2818"/>
                  </a:lnTo>
                  <a:lnTo>
                    <a:pt x="624" y="2728"/>
                  </a:lnTo>
                  <a:lnTo>
                    <a:pt x="573" y="2645"/>
                  </a:lnTo>
                  <a:lnTo>
                    <a:pt x="478" y="2527"/>
                  </a:lnTo>
                  <a:lnTo>
                    <a:pt x="461" y="2489"/>
                  </a:lnTo>
                  <a:lnTo>
                    <a:pt x="455" y="2366"/>
                  </a:lnTo>
                  <a:lnTo>
                    <a:pt x="489" y="2388"/>
                  </a:lnTo>
                  <a:lnTo>
                    <a:pt x="539" y="2444"/>
                  </a:lnTo>
                  <a:lnTo>
                    <a:pt x="623" y="2571"/>
                  </a:lnTo>
                  <a:lnTo>
                    <a:pt x="647" y="2596"/>
                  </a:lnTo>
                  <a:lnTo>
                    <a:pt x="640" y="2556"/>
                  </a:lnTo>
                  <a:lnTo>
                    <a:pt x="495" y="2065"/>
                  </a:lnTo>
                  <a:lnTo>
                    <a:pt x="404" y="1858"/>
                  </a:lnTo>
                  <a:lnTo>
                    <a:pt x="387" y="1806"/>
                  </a:lnTo>
                  <a:lnTo>
                    <a:pt x="381" y="1755"/>
                  </a:lnTo>
                  <a:lnTo>
                    <a:pt x="393" y="1531"/>
                  </a:lnTo>
                  <a:lnTo>
                    <a:pt x="387" y="1475"/>
                  </a:lnTo>
                  <a:lnTo>
                    <a:pt x="343" y="1371"/>
                  </a:lnTo>
                  <a:lnTo>
                    <a:pt x="334" y="1318"/>
                  </a:lnTo>
                  <a:lnTo>
                    <a:pt x="337" y="1264"/>
                  </a:lnTo>
                  <a:lnTo>
                    <a:pt x="366" y="1159"/>
                  </a:lnTo>
                  <a:lnTo>
                    <a:pt x="435" y="1012"/>
                  </a:lnTo>
                  <a:lnTo>
                    <a:pt x="464" y="994"/>
                  </a:lnTo>
                  <a:lnTo>
                    <a:pt x="455" y="784"/>
                  </a:lnTo>
                  <a:lnTo>
                    <a:pt x="469" y="788"/>
                  </a:lnTo>
                  <a:lnTo>
                    <a:pt x="478" y="789"/>
                  </a:lnTo>
                  <a:lnTo>
                    <a:pt x="488" y="794"/>
                  </a:lnTo>
                  <a:lnTo>
                    <a:pt x="499" y="795"/>
                  </a:lnTo>
                  <a:lnTo>
                    <a:pt x="511" y="799"/>
                  </a:lnTo>
                  <a:lnTo>
                    <a:pt x="522" y="801"/>
                  </a:lnTo>
                  <a:lnTo>
                    <a:pt x="529" y="805"/>
                  </a:lnTo>
                  <a:lnTo>
                    <a:pt x="541" y="806"/>
                  </a:lnTo>
                  <a:lnTo>
                    <a:pt x="543" y="811"/>
                  </a:lnTo>
                  <a:lnTo>
                    <a:pt x="776" y="882"/>
                  </a:lnTo>
                  <a:lnTo>
                    <a:pt x="877" y="895"/>
                  </a:lnTo>
                  <a:lnTo>
                    <a:pt x="950" y="895"/>
                  </a:lnTo>
                  <a:lnTo>
                    <a:pt x="1034" y="879"/>
                  </a:lnTo>
                  <a:lnTo>
                    <a:pt x="1220" y="822"/>
                  </a:lnTo>
                  <a:lnTo>
                    <a:pt x="1309" y="772"/>
                  </a:lnTo>
                  <a:lnTo>
                    <a:pt x="1394" y="706"/>
                  </a:lnTo>
                  <a:lnTo>
                    <a:pt x="1504" y="586"/>
                  </a:lnTo>
                  <a:lnTo>
                    <a:pt x="1535" y="542"/>
                  </a:lnTo>
                  <a:lnTo>
                    <a:pt x="1641" y="418"/>
                  </a:lnTo>
                  <a:lnTo>
                    <a:pt x="1680" y="390"/>
                  </a:lnTo>
                  <a:lnTo>
                    <a:pt x="1723" y="373"/>
                  </a:lnTo>
                  <a:close/>
                  <a:moveTo>
                    <a:pt x="2425" y="794"/>
                  </a:moveTo>
                  <a:lnTo>
                    <a:pt x="2514" y="833"/>
                  </a:lnTo>
                  <a:lnTo>
                    <a:pt x="2649" y="926"/>
                  </a:lnTo>
                  <a:lnTo>
                    <a:pt x="2723" y="1027"/>
                  </a:lnTo>
                  <a:lnTo>
                    <a:pt x="2746" y="1078"/>
                  </a:lnTo>
                  <a:lnTo>
                    <a:pt x="2763" y="1176"/>
                  </a:lnTo>
                  <a:lnTo>
                    <a:pt x="2755" y="1263"/>
                  </a:lnTo>
                  <a:lnTo>
                    <a:pt x="2738" y="1329"/>
                  </a:lnTo>
                  <a:lnTo>
                    <a:pt x="2723" y="1365"/>
                  </a:lnTo>
                  <a:lnTo>
                    <a:pt x="2719" y="1371"/>
                  </a:lnTo>
                  <a:lnTo>
                    <a:pt x="2713" y="1241"/>
                  </a:lnTo>
                  <a:lnTo>
                    <a:pt x="2674" y="1118"/>
                  </a:lnTo>
                  <a:lnTo>
                    <a:pt x="2611" y="1012"/>
                  </a:lnTo>
                  <a:lnTo>
                    <a:pt x="2454" y="854"/>
                  </a:lnTo>
                  <a:lnTo>
                    <a:pt x="2313" y="760"/>
                  </a:lnTo>
                  <a:lnTo>
                    <a:pt x="2425" y="794"/>
                  </a:lnTo>
                  <a:close/>
                  <a:moveTo>
                    <a:pt x="3603" y="3254"/>
                  </a:moveTo>
                  <a:lnTo>
                    <a:pt x="3539" y="3434"/>
                  </a:lnTo>
                  <a:lnTo>
                    <a:pt x="3457" y="4004"/>
                  </a:lnTo>
                  <a:lnTo>
                    <a:pt x="2767" y="3926"/>
                  </a:lnTo>
                  <a:lnTo>
                    <a:pt x="2510" y="3926"/>
                  </a:lnTo>
                  <a:lnTo>
                    <a:pt x="2443" y="3936"/>
                  </a:lnTo>
                  <a:lnTo>
                    <a:pt x="2539" y="3869"/>
                  </a:lnTo>
                  <a:lnTo>
                    <a:pt x="2643" y="3814"/>
                  </a:lnTo>
                  <a:lnTo>
                    <a:pt x="2966" y="3684"/>
                  </a:lnTo>
                  <a:lnTo>
                    <a:pt x="3117" y="3599"/>
                  </a:lnTo>
                  <a:lnTo>
                    <a:pt x="3207" y="3521"/>
                  </a:lnTo>
                  <a:lnTo>
                    <a:pt x="3323" y="3378"/>
                  </a:lnTo>
                  <a:lnTo>
                    <a:pt x="3474" y="3242"/>
                  </a:lnTo>
                  <a:lnTo>
                    <a:pt x="3603" y="3254"/>
                  </a:lnTo>
                  <a:close/>
                  <a:moveTo>
                    <a:pt x="1786" y="4327"/>
                  </a:moveTo>
                  <a:lnTo>
                    <a:pt x="1734" y="4215"/>
                  </a:lnTo>
                  <a:lnTo>
                    <a:pt x="1723" y="4154"/>
                  </a:lnTo>
                  <a:lnTo>
                    <a:pt x="1765" y="4143"/>
                  </a:lnTo>
                  <a:lnTo>
                    <a:pt x="1995" y="4126"/>
                  </a:lnTo>
                  <a:lnTo>
                    <a:pt x="2085" y="4100"/>
                  </a:lnTo>
                  <a:lnTo>
                    <a:pt x="2001" y="4339"/>
                  </a:lnTo>
                  <a:lnTo>
                    <a:pt x="1959" y="4525"/>
                  </a:lnTo>
                  <a:lnTo>
                    <a:pt x="1953" y="4592"/>
                  </a:lnTo>
                  <a:lnTo>
                    <a:pt x="1925" y="4536"/>
                  </a:lnTo>
                  <a:lnTo>
                    <a:pt x="1786" y="4327"/>
                  </a:lnTo>
                  <a:close/>
                </a:path>
              </a:pathLst>
            </a:custGeom>
            <a:solidFill>
              <a:srgbClr val="000000"/>
            </a:solidFill>
            <a:ln w="9525">
              <a:noFill/>
              <a:round/>
              <a:headEnd/>
              <a:tailEnd/>
            </a:ln>
          </p:spPr>
          <p:txBody>
            <a:bodyPr/>
            <a:lstStyle/>
            <a:p>
              <a:endParaRPr lang="en-GB"/>
            </a:p>
          </p:txBody>
        </p:sp>
        <p:sp>
          <p:nvSpPr>
            <p:cNvPr id="24121" name="Freeform 569"/>
            <p:cNvSpPr>
              <a:spLocks/>
            </p:cNvSpPr>
            <p:nvPr/>
          </p:nvSpPr>
          <p:spPr bwMode="auto">
            <a:xfrm>
              <a:off x="2709" y="1664"/>
              <a:ext cx="214" cy="63"/>
            </a:xfrm>
            <a:custGeom>
              <a:avLst/>
              <a:gdLst/>
              <a:ahLst/>
              <a:cxnLst>
                <a:cxn ang="0">
                  <a:pos x="771" y="234"/>
                </a:cxn>
                <a:cxn ang="0">
                  <a:pos x="870" y="172"/>
                </a:cxn>
                <a:cxn ang="0">
                  <a:pos x="1070" y="0"/>
                </a:cxn>
                <a:cxn ang="0">
                  <a:pos x="935" y="83"/>
                </a:cxn>
                <a:cxn ang="0">
                  <a:pos x="659" y="192"/>
                </a:cxn>
                <a:cxn ang="0">
                  <a:pos x="487" y="223"/>
                </a:cxn>
                <a:cxn ang="0">
                  <a:pos x="296" y="220"/>
                </a:cxn>
                <a:cxn ang="0">
                  <a:pos x="100" y="175"/>
                </a:cxn>
                <a:cxn ang="0">
                  <a:pos x="0" y="129"/>
                </a:cxn>
                <a:cxn ang="0">
                  <a:pos x="11" y="175"/>
                </a:cxn>
                <a:cxn ang="0">
                  <a:pos x="17" y="180"/>
                </a:cxn>
                <a:cxn ang="0">
                  <a:pos x="146" y="253"/>
                </a:cxn>
                <a:cxn ang="0">
                  <a:pos x="264" y="296"/>
                </a:cxn>
                <a:cxn ang="0">
                  <a:pos x="412" y="315"/>
                </a:cxn>
                <a:cxn ang="0">
                  <a:pos x="583" y="302"/>
                </a:cxn>
                <a:cxn ang="0">
                  <a:pos x="676" y="276"/>
                </a:cxn>
                <a:cxn ang="0">
                  <a:pos x="771" y="234"/>
                </a:cxn>
              </a:cxnLst>
              <a:rect l="0" t="0" r="r" b="b"/>
              <a:pathLst>
                <a:path w="1070" h="315">
                  <a:moveTo>
                    <a:pt x="771" y="234"/>
                  </a:moveTo>
                  <a:lnTo>
                    <a:pt x="870" y="172"/>
                  </a:lnTo>
                  <a:lnTo>
                    <a:pt x="1070" y="0"/>
                  </a:lnTo>
                  <a:lnTo>
                    <a:pt x="935" y="83"/>
                  </a:lnTo>
                  <a:lnTo>
                    <a:pt x="659" y="192"/>
                  </a:lnTo>
                  <a:lnTo>
                    <a:pt x="487" y="223"/>
                  </a:lnTo>
                  <a:lnTo>
                    <a:pt x="296" y="220"/>
                  </a:lnTo>
                  <a:lnTo>
                    <a:pt x="100" y="175"/>
                  </a:lnTo>
                  <a:lnTo>
                    <a:pt x="0" y="129"/>
                  </a:lnTo>
                  <a:lnTo>
                    <a:pt x="11" y="175"/>
                  </a:lnTo>
                  <a:lnTo>
                    <a:pt x="17" y="180"/>
                  </a:lnTo>
                  <a:lnTo>
                    <a:pt x="146" y="253"/>
                  </a:lnTo>
                  <a:lnTo>
                    <a:pt x="264" y="296"/>
                  </a:lnTo>
                  <a:lnTo>
                    <a:pt x="412" y="315"/>
                  </a:lnTo>
                  <a:lnTo>
                    <a:pt x="583" y="302"/>
                  </a:lnTo>
                  <a:lnTo>
                    <a:pt x="676" y="276"/>
                  </a:lnTo>
                  <a:lnTo>
                    <a:pt x="771" y="234"/>
                  </a:lnTo>
                  <a:close/>
                </a:path>
              </a:pathLst>
            </a:custGeom>
            <a:solidFill>
              <a:srgbClr val="007FFF"/>
            </a:solidFill>
            <a:ln w="9525">
              <a:noFill/>
              <a:round/>
              <a:headEnd/>
              <a:tailEnd/>
            </a:ln>
          </p:spPr>
          <p:txBody>
            <a:bodyPr/>
            <a:lstStyle/>
            <a:p>
              <a:endParaRPr lang="en-GB"/>
            </a:p>
          </p:txBody>
        </p:sp>
        <p:sp>
          <p:nvSpPr>
            <p:cNvPr id="24122" name="Freeform 570"/>
            <p:cNvSpPr>
              <a:spLocks/>
            </p:cNvSpPr>
            <p:nvPr/>
          </p:nvSpPr>
          <p:spPr bwMode="auto">
            <a:xfrm>
              <a:off x="2731" y="1653"/>
              <a:ext cx="150" cy="32"/>
            </a:xfrm>
            <a:custGeom>
              <a:avLst/>
              <a:gdLst/>
              <a:ahLst/>
              <a:cxnLst>
                <a:cxn ang="0">
                  <a:pos x="593" y="95"/>
                </a:cxn>
                <a:cxn ang="0">
                  <a:pos x="748" y="0"/>
                </a:cxn>
                <a:cxn ang="0">
                  <a:pos x="472" y="86"/>
                </a:cxn>
                <a:cxn ang="0">
                  <a:pos x="292" y="112"/>
                </a:cxn>
                <a:cxn ang="0">
                  <a:pos x="168" y="112"/>
                </a:cxn>
                <a:cxn ang="0">
                  <a:pos x="52" y="89"/>
                </a:cxn>
                <a:cxn ang="0">
                  <a:pos x="0" y="69"/>
                </a:cxn>
                <a:cxn ang="0">
                  <a:pos x="16" y="76"/>
                </a:cxn>
                <a:cxn ang="0">
                  <a:pos x="33" y="89"/>
                </a:cxn>
                <a:cxn ang="0">
                  <a:pos x="89" y="118"/>
                </a:cxn>
                <a:cxn ang="0">
                  <a:pos x="165" y="143"/>
                </a:cxn>
                <a:cxn ang="0">
                  <a:pos x="213" y="152"/>
                </a:cxn>
                <a:cxn ang="0">
                  <a:pos x="323" y="160"/>
                </a:cxn>
                <a:cxn ang="0">
                  <a:pos x="449" y="143"/>
                </a:cxn>
                <a:cxn ang="0">
                  <a:pos x="593" y="95"/>
                </a:cxn>
              </a:cxnLst>
              <a:rect l="0" t="0" r="r" b="b"/>
              <a:pathLst>
                <a:path w="748" h="160">
                  <a:moveTo>
                    <a:pt x="593" y="95"/>
                  </a:moveTo>
                  <a:lnTo>
                    <a:pt x="748" y="0"/>
                  </a:lnTo>
                  <a:lnTo>
                    <a:pt x="472" y="86"/>
                  </a:lnTo>
                  <a:lnTo>
                    <a:pt x="292" y="112"/>
                  </a:lnTo>
                  <a:lnTo>
                    <a:pt x="168" y="112"/>
                  </a:lnTo>
                  <a:lnTo>
                    <a:pt x="52" y="89"/>
                  </a:lnTo>
                  <a:lnTo>
                    <a:pt x="0" y="69"/>
                  </a:lnTo>
                  <a:lnTo>
                    <a:pt x="16" y="76"/>
                  </a:lnTo>
                  <a:lnTo>
                    <a:pt x="33" y="89"/>
                  </a:lnTo>
                  <a:lnTo>
                    <a:pt x="89" y="118"/>
                  </a:lnTo>
                  <a:lnTo>
                    <a:pt x="165" y="143"/>
                  </a:lnTo>
                  <a:lnTo>
                    <a:pt x="213" y="152"/>
                  </a:lnTo>
                  <a:lnTo>
                    <a:pt x="323" y="160"/>
                  </a:lnTo>
                  <a:lnTo>
                    <a:pt x="449" y="143"/>
                  </a:lnTo>
                  <a:lnTo>
                    <a:pt x="593" y="95"/>
                  </a:lnTo>
                  <a:close/>
                </a:path>
              </a:pathLst>
            </a:custGeom>
            <a:solidFill>
              <a:srgbClr val="007FFF"/>
            </a:solidFill>
            <a:ln w="9525">
              <a:noFill/>
              <a:round/>
              <a:headEnd/>
              <a:tailEnd/>
            </a:ln>
          </p:spPr>
          <p:txBody>
            <a:bodyPr/>
            <a:lstStyle/>
            <a:p>
              <a:endParaRPr lang="en-GB"/>
            </a:p>
          </p:txBody>
        </p:sp>
        <p:sp>
          <p:nvSpPr>
            <p:cNvPr id="24123" name="Freeform 571"/>
            <p:cNvSpPr>
              <a:spLocks noEditPoints="1"/>
            </p:cNvSpPr>
            <p:nvPr/>
          </p:nvSpPr>
          <p:spPr bwMode="auto">
            <a:xfrm>
              <a:off x="2734" y="1675"/>
              <a:ext cx="566" cy="688"/>
            </a:xfrm>
            <a:custGeom>
              <a:avLst/>
              <a:gdLst/>
              <a:ahLst/>
              <a:cxnLst>
                <a:cxn ang="0">
                  <a:pos x="965" y="219"/>
                </a:cxn>
                <a:cxn ang="0">
                  <a:pos x="338" y="528"/>
                </a:cxn>
                <a:cxn ang="0">
                  <a:pos x="0" y="1091"/>
                </a:cxn>
                <a:cxn ang="0">
                  <a:pos x="574" y="1337"/>
                </a:cxn>
                <a:cxn ang="0">
                  <a:pos x="572" y="1512"/>
                </a:cxn>
                <a:cxn ang="0">
                  <a:pos x="49" y="1628"/>
                </a:cxn>
                <a:cxn ang="0">
                  <a:pos x="439" y="2525"/>
                </a:cxn>
                <a:cxn ang="0">
                  <a:pos x="618" y="2999"/>
                </a:cxn>
                <a:cxn ang="0">
                  <a:pos x="1167" y="3430"/>
                </a:cxn>
                <a:cxn ang="0">
                  <a:pos x="2011" y="3076"/>
                </a:cxn>
                <a:cxn ang="0">
                  <a:pos x="2264" y="2330"/>
                </a:cxn>
                <a:cxn ang="0">
                  <a:pos x="2180" y="3328"/>
                </a:cxn>
                <a:cxn ang="0">
                  <a:pos x="2520" y="2288"/>
                </a:cxn>
                <a:cxn ang="0">
                  <a:pos x="2511" y="1954"/>
                </a:cxn>
                <a:cxn ang="0">
                  <a:pos x="2505" y="1428"/>
                </a:cxn>
                <a:cxn ang="0">
                  <a:pos x="2415" y="1221"/>
                </a:cxn>
                <a:cxn ang="0">
                  <a:pos x="2104" y="1479"/>
                </a:cxn>
                <a:cxn ang="0">
                  <a:pos x="2021" y="1181"/>
                </a:cxn>
                <a:cxn ang="0">
                  <a:pos x="1740" y="728"/>
                </a:cxn>
                <a:cxn ang="0">
                  <a:pos x="1511" y="104"/>
                </a:cxn>
                <a:cxn ang="0">
                  <a:pos x="1437" y="868"/>
                </a:cxn>
                <a:cxn ang="0">
                  <a:pos x="1342" y="970"/>
                </a:cxn>
                <a:cxn ang="0">
                  <a:pos x="945" y="1138"/>
                </a:cxn>
                <a:cxn ang="0">
                  <a:pos x="1279" y="1103"/>
                </a:cxn>
                <a:cxn ang="0">
                  <a:pos x="1629" y="1116"/>
                </a:cxn>
                <a:cxn ang="0">
                  <a:pos x="1333" y="1232"/>
                </a:cxn>
                <a:cxn ang="0">
                  <a:pos x="1445" y="1253"/>
                </a:cxn>
                <a:cxn ang="0">
                  <a:pos x="1129" y="1318"/>
                </a:cxn>
                <a:cxn ang="0">
                  <a:pos x="1006" y="1290"/>
                </a:cxn>
                <a:cxn ang="0">
                  <a:pos x="1017" y="1181"/>
                </a:cxn>
                <a:cxn ang="0">
                  <a:pos x="577" y="1920"/>
                </a:cxn>
                <a:cxn ang="0">
                  <a:pos x="614" y="2050"/>
                </a:cxn>
                <a:cxn ang="0">
                  <a:pos x="650" y="2004"/>
                </a:cxn>
                <a:cxn ang="0">
                  <a:pos x="759" y="2131"/>
                </a:cxn>
                <a:cxn ang="0">
                  <a:pos x="574" y="2204"/>
                </a:cxn>
                <a:cxn ang="0">
                  <a:pos x="1112" y="1818"/>
                </a:cxn>
                <a:cxn ang="0">
                  <a:pos x="1226" y="1819"/>
                </a:cxn>
                <a:cxn ang="0">
                  <a:pos x="1198" y="1931"/>
                </a:cxn>
                <a:cxn ang="0">
                  <a:pos x="1017" y="1895"/>
                </a:cxn>
                <a:cxn ang="0">
                  <a:pos x="1017" y="1953"/>
                </a:cxn>
                <a:cxn ang="0">
                  <a:pos x="948" y="1937"/>
                </a:cxn>
                <a:cxn ang="0">
                  <a:pos x="909" y="2120"/>
                </a:cxn>
                <a:cxn ang="0">
                  <a:pos x="905" y="2261"/>
                </a:cxn>
                <a:cxn ang="0">
                  <a:pos x="1983" y="1544"/>
                </a:cxn>
                <a:cxn ang="0">
                  <a:pos x="1842" y="2082"/>
                </a:cxn>
                <a:cxn ang="0">
                  <a:pos x="1897" y="1408"/>
                </a:cxn>
                <a:cxn ang="0">
                  <a:pos x="2441" y="1468"/>
                </a:cxn>
                <a:cxn ang="0">
                  <a:pos x="2362" y="1667"/>
                </a:cxn>
                <a:cxn ang="0">
                  <a:pos x="2368" y="1402"/>
                </a:cxn>
                <a:cxn ang="0">
                  <a:pos x="1393" y="2428"/>
                </a:cxn>
                <a:cxn ang="0">
                  <a:pos x="770" y="2411"/>
                </a:cxn>
                <a:cxn ang="0">
                  <a:pos x="1468" y="2305"/>
                </a:cxn>
                <a:cxn ang="0">
                  <a:pos x="1504" y="2654"/>
                </a:cxn>
                <a:cxn ang="0">
                  <a:pos x="1038" y="2845"/>
                </a:cxn>
                <a:cxn ang="0">
                  <a:pos x="968" y="2679"/>
                </a:cxn>
                <a:cxn ang="0">
                  <a:pos x="175" y="1630"/>
                </a:cxn>
                <a:cxn ang="0">
                  <a:pos x="372" y="1596"/>
                </a:cxn>
              </a:cxnLst>
              <a:rect l="0" t="0" r="r" b="b"/>
              <a:pathLst>
                <a:path w="2829" h="3440">
                  <a:moveTo>
                    <a:pt x="1230" y="0"/>
                  </a:moveTo>
                  <a:lnTo>
                    <a:pt x="1184" y="6"/>
                  </a:lnTo>
                  <a:lnTo>
                    <a:pt x="1141" y="23"/>
                  </a:lnTo>
                  <a:lnTo>
                    <a:pt x="1102" y="51"/>
                  </a:lnTo>
                  <a:lnTo>
                    <a:pt x="996" y="175"/>
                  </a:lnTo>
                  <a:lnTo>
                    <a:pt x="965" y="219"/>
                  </a:lnTo>
                  <a:lnTo>
                    <a:pt x="855" y="339"/>
                  </a:lnTo>
                  <a:lnTo>
                    <a:pt x="770" y="405"/>
                  </a:lnTo>
                  <a:lnTo>
                    <a:pt x="681" y="455"/>
                  </a:lnTo>
                  <a:lnTo>
                    <a:pt x="495" y="512"/>
                  </a:lnTo>
                  <a:lnTo>
                    <a:pt x="411" y="528"/>
                  </a:lnTo>
                  <a:lnTo>
                    <a:pt x="338" y="528"/>
                  </a:lnTo>
                  <a:lnTo>
                    <a:pt x="237" y="515"/>
                  </a:lnTo>
                  <a:lnTo>
                    <a:pt x="4" y="444"/>
                  </a:lnTo>
                  <a:lnTo>
                    <a:pt x="8" y="478"/>
                  </a:lnTo>
                  <a:lnTo>
                    <a:pt x="28" y="556"/>
                  </a:lnTo>
                  <a:lnTo>
                    <a:pt x="40" y="751"/>
                  </a:lnTo>
                  <a:lnTo>
                    <a:pt x="0" y="1091"/>
                  </a:lnTo>
                  <a:lnTo>
                    <a:pt x="11" y="1307"/>
                  </a:lnTo>
                  <a:lnTo>
                    <a:pt x="332" y="1256"/>
                  </a:lnTo>
                  <a:lnTo>
                    <a:pt x="439" y="1267"/>
                  </a:lnTo>
                  <a:lnTo>
                    <a:pt x="467" y="1276"/>
                  </a:lnTo>
                  <a:lnTo>
                    <a:pt x="523" y="1301"/>
                  </a:lnTo>
                  <a:lnTo>
                    <a:pt x="574" y="1337"/>
                  </a:lnTo>
                  <a:lnTo>
                    <a:pt x="644" y="1402"/>
                  </a:lnTo>
                  <a:lnTo>
                    <a:pt x="695" y="1915"/>
                  </a:lnTo>
                  <a:lnTo>
                    <a:pt x="664" y="1872"/>
                  </a:lnTo>
                  <a:lnTo>
                    <a:pt x="630" y="1771"/>
                  </a:lnTo>
                  <a:lnTo>
                    <a:pt x="607" y="1613"/>
                  </a:lnTo>
                  <a:lnTo>
                    <a:pt x="572" y="1512"/>
                  </a:lnTo>
                  <a:lnTo>
                    <a:pt x="523" y="1467"/>
                  </a:lnTo>
                  <a:lnTo>
                    <a:pt x="307" y="1546"/>
                  </a:lnTo>
                  <a:lnTo>
                    <a:pt x="143" y="1585"/>
                  </a:lnTo>
                  <a:lnTo>
                    <a:pt x="90" y="1586"/>
                  </a:lnTo>
                  <a:lnTo>
                    <a:pt x="84" y="1607"/>
                  </a:lnTo>
                  <a:lnTo>
                    <a:pt x="49" y="1628"/>
                  </a:lnTo>
                  <a:lnTo>
                    <a:pt x="8" y="1630"/>
                  </a:lnTo>
                  <a:lnTo>
                    <a:pt x="14" y="1696"/>
                  </a:lnTo>
                  <a:lnTo>
                    <a:pt x="28" y="1763"/>
                  </a:lnTo>
                  <a:lnTo>
                    <a:pt x="319" y="2310"/>
                  </a:lnTo>
                  <a:lnTo>
                    <a:pt x="405" y="2501"/>
                  </a:lnTo>
                  <a:lnTo>
                    <a:pt x="439" y="2525"/>
                  </a:lnTo>
                  <a:lnTo>
                    <a:pt x="445" y="2535"/>
                  </a:lnTo>
                  <a:lnTo>
                    <a:pt x="466" y="2580"/>
                  </a:lnTo>
                  <a:lnTo>
                    <a:pt x="549" y="2825"/>
                  </a:lnTo>
                  <a:lnTo>
                    <a:pt x="580" y="2959"/>
                  </a:lnTo>
                  <a:lnTo>
                    <a:pt x="594" y="2977"/>
                  </a:lnTo>
                  <a:lnTo>
                    <a:pt x="618" y="2999"/>
                  </a:lnTo>
                  <a:lnTo>
                    <a:pt x="641" y="3010"/>
                  </a:lnTo>
                  <a:lnTo>
                    <a:pt x="888" y="3107"/>
                  </a:lnTo>
                  <a:lnTo>
                    <a:pt x="1000" y="3183"/>
                  </a:lnTo>
                  <a:lnTo>
                    <a:pt x="1049" y="3229"/>
                  </a:lnTo>
                  <a:lnTo>
                    <a:pt x="1198" y="3418"/>
                  </a:lnTo>
                  <a:lnTo>
                    <a:pt x="1167" y="3430"/>
                  </a:lnTo>
                  <a:lnTo>
                    <a:pt x="1150" y="3440"/>
                  </a:lnTo>
                  <a:lnTo>
                    <a:pt x="1612" y="3261"/>
                  </a:lnTo>
                  <a:lnTo>
                    <a:pt x="1892" y="3202"/>
                  </a:lnTo>
                  <a:lnTo>
                    <a:pt x="1932" y="3183"/>
                  </a:lnTo>
                  <a:lnTo>
                    <a:pt x="1963" y="3151"/>
                  </a:lnTo>
                  <a:lnTo>
                    <a:pt x="2011" y="3076"/>
                  </a:lnTo>
                  <a:lnTo>
                    <a:pt x="2089" y="2917"/>
                  </a:lnTo>
                  <a:lnTo>
                    <a:pt x="2207" y="2780"/>
                  </a:lnTo>
                  <a:lnTo>
                    <a:pt x="2230" y="2741"/>
                  </a:lnTo>
                  <a:lnTo>
                    <a:pt x="2245" y="2702"/>
                  </a:lnTo>
                  <a:lnTo>
                    <a:pt x="2250" y="2659"/>
                  </a:lnTo>
                  <a:lnTo>
                    <a:pt x="2264" y="2330"/>
                  </a:lnTo>
                  <a:lnTo>
                    <a:pt x="2298" y="2232"/>
                  </a:lnTo>
                  <a:lnTo>
                    <a:pt x="2362" y="2707"/>
                  </a:lnTo>
                  <a:lnTo>
                    <a:pt x="2345" y="2797"/>
                  </a:lnTo>
                  <a:lnTo>
                    <a:pt x="2186" y="3134"/>
                  </a:lnTo>
                  <a:lnTo>
                    <a:pt x="2169" y="3224"/>
                  </a:lnTo>
                  <a:lnTo>
                    <a:pt x="2180" y="3328"/>
                  </a:lnTo>
                  <a:lnTo>
                    <a:pt x="2275" y="3295"/>
                  </a:lnTo>
                  <a:lnTo>
                    <a:pt x="2365" y="3246"/>
                  </a:lnTo>
                  <a:lnTo>
                    <a:pt x="2604" y="3044"/>
                  </a:lnTo>
                  <a:lnTo>
                    <a:pt x="2829" y="2822"/>
                  </a:lnTo>
                  <a:lnTo>
                    <a:pt x="2795" y="2771"/>
                  </a:lnTo>
                  <a:lnTo>
                    <a:pt x="2520" y="2288"/>
                  </a:lnTo>
                  <a:lnTo>
                    <a:pt x="2309" y="1982"/>
                  </a:lnTo>
                  <a:lnTo>
                    <a:pt x="2336" y="1978"/>
                  </a:lnTo>
                  <a:lnTo>
                    <a:pt x="2452" y="1996"/>
                  </a:lnTo>
                  <a:lnTo>
                    <a:pt x="2477" y="1993"/>
                  </a:lnTo>
                  <a:lnTo>
                    <a:pt x="2497" y="1978"/>
                  </a:lnTo>
                  <a:lnTo>
                    <a:pt x="2511" y="1954"/>
                  </a:lnTo>
                  <a:lnTo>
                    <a:pt x="2520" y="1898"/>
                  </a:lnTo>
                  <a:lnTo>
                    <a:pt x="2509" y="1841"/>
                  </a:lnTo>
                  <a:lnTo>
                    <a:pt x="2463" y="1731"/>
                  </a:lnTo>
                  <a:lnTo>
                    <a:pt x="2454" y="1670"/>
                  </a:lnTo>
                  <a:lnTo>
                    <a:pt x="2460" y="1611"/>
                  </a:lnTo>
                  <a:lnTo>
                    <a:pt x="2505" y="1428"/>
                  </a:lnTo>
                  <a:lnTo>
                    <a:pt x="2509" y="1367"/>
                  </a:lnTo>
                  <a:lnTo>
                    <a:pt x="2500" y="1310"/>
                  </a:lnTo>
                  <a:lnTo>
                    <a:pt x="2471" y="1253"/>
                  </a:lnTo>
                  <a:lnTo>
                    <a:pt x="2454" y="1236"/>
                  </a:lnTo>
                  <a:lnTo>
                    <a:pt x="2437" y="1226"/>
                  </a:lnTo>
                  <a:lnTo>
                    <a:pt x="2415" y="1221"/>
                  </a:lnTo>
                  <a:lnTo>
                    <a:pt x="2391" y="1221"/>
                  </a:lnTo>
                  <a:lnTo>
                    <a:pt x="2342" y="1226"/>
                  </a:lnTo>
                  <a:lnTo>
                    <a:pt x="2298" y="1238"/>
                  </a:lnTo>
                  <a:lnTo>
                    <a:pt x="2264" y="1561"/>
                  </a:lnTo>
                  <a:lnTo>
                    <a:pt x="2239" y="1561"/>
                  </a:lnTo>
                  <a:lnTo>
                    <a:pt x="2104" y="1479"/>
                  </a:lnTo>
                  <a:lnTo>
                    <a:pt x="2076" y="1455"/>
                  </a:lnTo>
                  <a:lnTo>
                    <a:pt x="2055" y="1426"/>
                  </a:lnTo>
                  <a:lnTo>
                    <a:pt x="2044" y="1394"/>
                  </a:lnTo>
                  <a:lnTo>
                    <a:pt x="2055" y="1290"/>
                  </a:lnTo>
                  <a:lnTo>
                    <a:pt x="2045" y="1232"/>
                  </a:lnTo>
                  <a:lnTo>
                    <a:pt x="2021" y="1181"/>
                  </a:lnTo>
                  <a:lnTo>
                    <a:pt x="1986" y="1136"/>
                  </a:lnTo>
                  <a:lnTo>
                    <a:pt x="1853" y="1009"/>
                  </a:lnTo>
                  <a:lnTo>
                    <a:pt x="1814" y="962"/>
                  </a:lnTo>
                  <a:lnTo>
                    <a:pt x="1786" y="919"/>
                  </a:lnTo>
                  <a:lnTo>
                    <a:pt x="1768" y="869"/>
                  </a:lnTo>
                  <a:lnTo>
                    <a:pt x="1740" y="728"/>
                  </a:lnTo>
                  <a:lnTo>
                    <a:pt x="1727" y="694"/>
                  </a:lnTo>
                  <a:lnTo>
                    <a:pt x="1709" y="660"/>
                  </a:lnTo>
                  <a:lnTo>
                    <a:pt x="1586" y="512"/>
                  </a:lnTo>
                  <a:lnTo>
                    <a:pt x="1555" y="461"/>
                  </a:lnTo>
                  <a:lnTo>
                    <a:pt x="1535" y="405"/>
                  </a:lnTo>
                  <a:lnTo>
                    <a:pt x="1511" y="104"/>
                  </a:lnTo>
                  <a:lnTo>
                    <a:pt x="1494" y="48"/>
                  </a:lnTo>
                  <a:lnTo>
                    <a:pt x="1468" y="34"/>
                  </a:lnTo>
                  <a:lnTo>
                    <a:pt x="1279" y="0"/>
                  </a:lnTo>
                  <a:lnTo>
                    <a:pt x="1230" y="0"/>
                  </a:lnTo>
                  <a:close/>
                  <a:moveTo>
                    <a:pt x="1344" y="874"/>
                  </a:moveTo>
                  <a:lnTo>
                    <a:pt x="1437" y="868"/>
                  </a:lnTo>
                  <a:lnTo>
                    <a:pt x="1606" y="897"/>
                  </a:lnTo>
                  <a:lnTo>
                    <a:pt x="1662" y="921"/>
                  </a:lnTo>
                  <a:lnTo>
                    <a:pt x="1716" y="953"/>
                  </a:lnTo>
                  <a:lnTo>
                    <a:pt x="1552" y="936"/>
                  </a:lnTo>
                  <a:lnTo>
                    <a:pt x="1443" y="942"/>
                  </a:lnTo>
                  <a:lnTo>
                    <a:pt x="1342" y="970"/>
                  </a:lnTo>
                  <a:lnTo>
                    <a:pt x="1270" y="1015"/>
                  </a:lnTo>
                  <a:lnTo>
                    <a:pt x="1245" y="1037"/>
                  </a:lnTo>
                  <a:lnTo>
                    <a:pt x="1215" y="1052"/>
                  </a:lnTo>
                  <a:lnTo>
                    <a:pt x="1190" y="1069"/>
                  </a:lnTo>
                  <a:lnTo>
                    <a:pt x="1040" y="1126"/>
                  </a:lnTo>
                  <a:lnTo>
                    <a:pt x="945" y="1138"/>
                  </a:lnTo>
                  <a:lnTo>
                    <a:pt x="882" y="1136"/>
                  </a:lnTo>
                  <a:lnTo>
                    <a:pt x="816" y="1121"/>
                  </a:lnTo>
                  <a:lnTo>
                    <a:pt x="899" y="1094"/>
                  </a:lnTo>
                  <a:lnTo>
                    <a:pt x="1258" y="897"/>
                  </a:lnTo>
                  <a:lnTo>
                    <a:pt x="1344" y="874"/>
                  </a:lnTo>
                  <a:close/>
                  <a:moveTo>
                    <a:pt x="1279" y="1103"/>
                  </a:moveTo>
                  <a:lnTo>
                    <a:pt x="1285" y="1099"/>
                  </a:lnTo>
                  <a:lnTo>
                    <a:pt x="1294" y="1099"/>
                  </a:lnTo>
                  <a:lnTo>
                    <a:pt x="1375" y="1086"/>
                  </a:lnTo>
                  <a:lnTo>
                    <a:pt x="1532" y="1080"/>
                  </a:lnTo>
                  <a:lnTo>
                    <a:pt x="1651" y="1091"/>
                  </a:lnTo>
                  <a:lnTo>
                    <a:pt x="1629" y="1116"/>
                  </a:lnTo>
                  <a:lnTo>
                    <a:pt x="1605" y="1138"/>
                  </a:lnTo>
                  <a:lnTo>
                    <a:pt x="1546" y="1170"/>
                  </a:lnTo>
                  <a:lnTo>
                    <a:pt x="1482" y="1187"/>
                  </a:lnTo>
                  <a:lnTo>
                    <a:pt x="1437" y="1192"/>
                  </a:lnTo>
                  <a:lnTo>
                    <a:pt x="1392" y="1215"/>
                  </a:lnTo>
                  <a:lnTo>
                    <a:pt x="1333" y="1232"/>
                  </a:lnTo>
                  <a:lnTo>
                    <a:pt x="1434" y="1231"/>
                  </a:lnTo>
                  <a:lnTo>
                    <a:pt x="1454" y="1226"/>
                  </a:lnTo>
                  <a:lnTo>
                    <a:pt x="1471" y="1226"/>
                  </a:lnTo>
                  <a:lnTo>
                    <a:pt x="1465" y="1238"/>
                  </a:lnTo>
                  <a:lnTo>
                    <a:pt x="1456" y="1243"/>
                  </a:lnTo>
                  <a:lnTo>
                    <a:pt x="1445" y="1253"/>
                  </a:lnTo>
                  <a:lnTo>
                    <a:pt x="1431" y="1256"/>
                  </a:lnTo>
                  <a:lnTo>
                    <a:pt x="1344" y="1276"/>
                  </a:lnTo>
                  <a:lnTo>
                    <a:pt x="1304" y="1293"/>
                  </a:lnTo>
                  <a:lnTo>
                    <a:pt x="1218" y="1316"/>
                  </a:lnTo>
                  <a:lnTo>
                    <a:pt x="1175" y="1322"/>
                  </a:lnTo>
                  <a:lnTo>
                    <a:pt x="1129" y="1318"/>
                  </a:lnTo>
                  <a:lnTo>
                    <a:pt x="1083" y="1305"/>
                  </a:lnTo>
                  <a:lnTo>
                    <a:pt x="1135" y="1276"/>
                  </a:lnTo>
                  <a:lnTo>
                    <a:pt x="1161" y="1265"/>
                  </a:lnTo>
                  <a:lnTo>
                    <a:pt x="1190" y="1259"/>
                  </a:lnTo>
                  <a:lnTo>
                    <a:pt x="1023" y="1274"/>
                  </a:lnTo>
                  <a:lnTo>
                    <a:pt x="1006" y="1290"/>
                  </a:lnTo>
                  <a:lnTo>
                    <a:pt x="971" y="1310"/>
                  </a:lnTo>
                  <a:lnTo>
                    <a:pt x="931" y="1318"/>
                  </a:lnTo>
                  <a:lnTo>
                    <a:pt x="886" y="1310"/>
                  </a:lnTo>
                  <a:lnTo>
                    <a:pt x="943" y="1253"/>
                  </a:lnTo>
                  <a:lnTo>
                    <a:pt x="960" y="1232"/>
                  </a:lnTo>
                  <a:lnTo>
                    <a:pt x="1017" y="1181"/>
                  </a:lnTo>
                  <a:lnTo>
                    <a:pt x="1078" y="1155"/>
                  </a:lnTo>
                  <a:lnTo>
                    <a:pt x="1224" y="1111"/>
                  </a:lnTo>
                  <a:lnTo>
                    <a:pt x="1279" y="1103"/>
                  </a:lnTo>
                  <a:close/>
                  <a:moveTo>
                    <a:pt x="546" y="1987"/>
                  </a:moveTo>
                  <a:lnTo>
                    <a:pt x="555" y="1953"/>
                  </a:lnTo>
                  <a:lnTo>
                    <a:pt x="577" y="1920"/>
                  </a:lnTo>
                  <a:lnTo>
                    <a:pt x="608" y="1895"/>
                  </a:lnTo>
                  <a:lnTo>
                    <a:pt x="583" y="1966"/>
                  </a:lnTo>
                  <a:lnTo>
                    <a:pt x="580" y="2004"/>
                  </a:lnTo>
                  <a:lnTo>
                    <a:pt x="594" y="2038"/>
                  </a:lnTo>
                  <a:lnTo>
                    <a:pt x="602" y="2044"/>
                  </a:lnTo>
                  <a:lnTo>
                    <a:pt x="614" y="2050"/>
                  </a:lnTo>
                  <a:lnTo>
                    <a:pt x="636" y="2050"/>
                  </a:lnTo>
                  <a:lnTo>
                    <a:pt x="652" y="2048"/>
                  </a:lnTo>
                  <a:lnTo>
                    <a:pt x="664" y="2044"/>
                  </a:lnTo>
                  <a:lnTo>
                    <a:pt x="675" y="2043"/>
                  </a:lnTo>
                  <a:lnTo>
                    <a:pt x="686" y="2037"/>
                  </a:lnTo>
                  <a:lnTo>
                    <a:pt x="650" y="2004"/>
                  </a:lnTo>
                  <a:lnTo>
                    <a:pt x="782" y="2037"/>
                  </a:lnTo>
                  <a:lnTo>
                    <a:pt x="804" y="2048"/>
                  </a:lnTo>
                  <a:lnTo>
                    <a:pt x="850" y="2082"/>
                  </a:lnTo>
                  <a:lnTo>
                    <a:pt x="833" y="2088"/>
                  </a:lnTo>
                  <a:lnTo>
                    <a:pt x="782" y="2086"/>
                  </a:lnTo>
                  <a:lnTo>
                    <a:pt x="759" y="2131"/>
                  </a:lnTo>
                  <a:lnTo>
                    <a:pt x="715" y="2198"/>
                  </a:lnTo>
                  <a:lnTo>
                    <a:pt x="695" y="2215"/>
                  </a:lnTo>
                  <a:lnTo>
                    <a:pt x="673" y="2223"/>
                  </a:lnTo>
                  <a:lnTo>
                    <a:pt x="644" y="2227"/>
                  </a:lnTo>
                  <a:lnTo>
                    <a:pt x="594" y="2217"/>
                  </a:lnTo>
                  <a:lnTo>
                    <a:pt x="574" y="2204"/>
                  </a:lnTo>
                  <a:lnTo>
                    <a:pt x="566" y="2183"/>
                  </a:lnTo>
                  <a:lnTo>
                    <a:pt x="546" y="2065"/>
                  </a:lnTo>
                  <a:lnTo>
                    <a:pt x="546" y="1987"/>
                  </a:lnTo>
                  <a:close/>
                  <a:moveTo>
                    <a:pt x="1135" y="1866"/>
                  </a:moveTo>
                  <a:lnTo>
                    <a:pt x="1123" y="1830"/>
                  </a:lnTo>
                  <a:lnTo>
                    <a:pt x="1112" y="1818"/>
                  </a:lnTo>
                  <a:lnTo>
                    <a:pt x="1097" y="1808"/>
                  </a:lnTo>
                  <a:lnTo>
                    <a:pt x="1049" y="1791"/>
                  </a:lnTo>
                  <a:lnTo>
                    <a:pt x="1023" y="1774"/>
                  </a:lnTo>
                  <a:lnTo>
                    <a:pt x="1015" y="1759"/>
                  </a:lnTo>
                  <a:lnTo>
                    <a:pt x="1152" y="1788"/>
                  </a:lnTo>
                  <a:lnTo>
                    <a:pt x="1226" y="1819"/>
                  </a:lnTo>
                  <a:lnTo>
                    <a:pt x="1240" y="1831"/>
                  </a:lnTo>
                  <a:lnTo>
                    <a:pt x="1245" y="1849"/>
                  </a:lnTo>
                  <a:lnTo>
                    <a:pt x="1241" y="1869"/>
                  </a:lnTo>
                  <a:lnTo>
                    <a:pt x="1235" y="1886"/>
                  </a:lnTo>
                  <a:lnTo>
                    <a:pt x="1212" y="1919"/>
                  </a:lnTo>
                  <a:lnTo>
                    <a:pt x="1198" y="1931"/>
                  </a:lnTo>
                  <a:lnTo>
                    <a:pt x="1184" y="1943"/>
                  </a:lnTo>
                  <a:lnTo>
                    <a:pt x="1139" y="1976"/>
                  </a:lnTo>
                  <a:lnTo>
                    <a:pt x="1123" y="1984"/>
                  </a:lnTo>
                  <a:lnTo>
                    <a:pt x="1117" y="1948"/>
                  </a:lnTo>
                  <a:lnTo>
                    <a:pt x="1135" y="1866"/>
                  </a:lnTo>
                  <a:close/>
                  <a:moveTo>
                    <a:pt x="1017" y="1895"/>
                  </a:moveTo>
                  <a:lnTo>
                    <a:pt x="1034" y="1892"/>
                  </a:lnTo>
                  <a:lnTo>
                    <a:pt x="1044" y="1908"/>
                  </a:lnTo>
                  <a:lnTo>
                    <a:pt x="1046" y="1920"/>
                  </a:lnTo>
                  <a:lnTo>
                    <a:pt x="1040" y="1936"/>
                  </a:lnTo>
                  <a:lnTo>
                    <a:pt x="1032" y="1948"/>
                  </a:lnTo>
                  <a:lnTo>
                    <a:pt x="1017" y="1953"/>
                  </a:lnTo>
                  <a:lnTo>
                    <a:pt x="1004" y="1954"/>
                  </a:lnTo>
                  <a:lnTo>
                    <a:pt x="939" y="1984"/>
                  </a:lnTo>
                  <a:lnTo>
                    <a:pt x="928" y="1987"/>
                  </a:lnTo>
                  <a:lnTo>
                    <a:pt x="920" y="1991"/>
                  </a:lnTo>
                  <a:lnTo>
                    <a:pt x="926" y="1972"/>
                  </a:lnTo>
                  <a:lnTo>
                    <a:pt x="948" y="1937"/>
                  </a:lnTo>
                  <a:lnTo>
                    <a:pt x="979" y="1914"/>
                  </a:lnTo>
                  <a:lnTo>
                    <a:pt x="996" y="1903"/>
                  </a:lnTo>
                  <a:lnTo>
                    <a:pt x="1017" y="1895"/>
                  </a:lnTo>
                  <a:close/>
                  <a:moveTo>
                    <a:pt x="886" y="2117"/>
                  </a:moveTo>
                  <a:lnTo>
                    <a:pt x="897" y="2120"/>
                  </a:lnTo>
                  <a:lnTo>
                    <a:pt x="909" y="2120"/>
                  </a:lnTo>
                  <a:lnTo>
                    <a:pt x="920" y="2126"/>
                  </a:lnTo>
                  <a:lnTo>
                    <a:pt x="928" y="2128"/>
                  </a:lnTo>
                  <a:lnTo>
                    <a:pt x="971" y="2151"/>
                  </a:lnTo>
                  <a:lnTo>
                    <a:pt x="945" y="2209"/>
                  </a:lnTo>
                  <a:lnTo>
                    <a:pt x="928" y="2238"/>
                  </a:lnTo>
                  <a:lnTo>
                    <a:pt x="905" y="2261"/>
                  </a:lnTo>
                  <a:lnTo>
                    <a:pt x="897" y="2227"/>
                  </a:lnTo>
                  <a:lnTo>
                    <a:pt x="886" y="2117"/>
                  </a:lnTo>
                  <a:close/>
                  <a:moveTo>
                    <a:pt x="1875" y="1305"/>
                  </a:moveTo>
                  <a:lnTo>
                    <a:pt x="1886" y="1354"/>
                  </a:lnTo>
                  <a:lnTo>
                    <a:pt x="1963" y="1495"/>
                  </a:lnTo>
                  <a:lnTo>
                    <a:pt x="1983" y="1544"/>
                  </a:lnTo>
                  <a:lnTo>
                    <a:pt x="1992" y="1591"/>
                  </a:lnTo>
                  <a:lnTo>
                    <a:pt x="1988" y="1641"/>
                  </a:lnTo>
                  <a:lnTo>
                    <a:pt x="1893" y="1831"/>
                  </a:lnTo>
                  <a:lnTo>
                    <a:pt x="1863" y="1931"/>
                  </a:lnTo>
                  <a:lnTo>
                    <a:pt x="1845" y="2030"/>
                  </a:lnTo>
                  <a:lnTo>
                    <a:pt x="1842" y="2082"/>
                  </a:lnTo>
                  <a:lnTo>
                    <a:pt x="1816" y="1937"/>
                  </a:lnTo>
                  <a:lnTo>
                    <a:pt x="1816" y="1866"/>
                  </a:lnTo>
                  <a:lnTo>
                    <a:pt x="1827" y="1791"/>
                  </a:lnTo>
                  <a:lnTo>
                    <a:pt x="1899" y="1512"/>
                  </a:lnTo>
                  <a:lnTo>
                    <a:pt x="1904" y="1461"/>
                  </a:lnTo>
                  <a:lnTo>
                    <a:pt x="1897" y="1408"/>
                  </a:lnTo>
                  <a:lnTo>
                    <a:pt x="1882" y="1356"/>
                  </a:lnTo>
                  <a:lnTo>
                    <a:pt x="1875" y="1305"/>
                  </a:lnTo>
                  <a:close/>
                  <a:moveTo>
                    <a:pt x="2446" y="1339"/>
                  </a:moveTo>
                  <a:lnTo>
                    <a:pt x="2452" y="1391"/>
                  </a:lnTo>
                  <a:lnTo>
                    <a:pt x="2449" y="1444"/>
                  </a:lnTo>
                  <a:lnTo>
                    <a:pt x="2441" y="1468"/>
                  </a:lnTo>
                  <a:lnTo>
                    <a:pt x="2415" y="1515"/>
                  </a:lnTo>
                  <a:lnTo>
                    <a:pt x="2409" y="1540"/>
                  </a:lnTo>
                  <a:lnTo>
                    <a:pt x="2421" y="1765"/>
                  </a:lnTo>
                  <a:lnTo>
                    <a:pt x="2403" y="1836"/>
                  </a:lnTo>
                  <a:lnTo>
                    <a:pt x="2387" y="1797"/>
                  </a:lnTo>
                  <a:lnTo>
                    <a:pt x="2362" y="1667"/>
                  </a:lnTo>
                  <a:lnTo>
                    <a:pt x="2328" y="1759"/>
                  </a:lnTo>
                  <a:lnTo>
                    <a:pt x="2308" y="1858"/>
                  </a:lnTo>
                  <a:lnTo>
                    <a:pt x="2286" y="1780"/>
                  </a:lnTo>
                  <a:lnTo>
                    <a:pt x="2285" y="1701"/>
                  </a:lnTo>
                  <a:lnTo>
                    <a:pt x="2297" y="1624"/>
                  </a:lnTo>
                  <a:lnTo>
                    <a:pt x="2368" y="1402"/>
                  </a:lnTo>
                  <a:lnTo>
                    <a:pt x="2393" y="1250"/>
                  </a:lnTo>
                  <a:lnTo>
                    <a:pt x="2427" y="1290"/>
                  </a:lnTo>
                  <a:lnTo>
                    <a:pt x="2446" y="1339"/>
                  </a:lnTo>
                  <a:close/>
                  <a:moveTo>
                    <a:pt x="1552" y="2322"/>
                  </a:moveTo>
                  <a:lnTo>
                    <a:pt x="1510" y="2344"/>
                  </a:lnTo>
                  <a:lnTo>
                    <a:pt x="1393" y="2428"/>
                  </a:lnTo>
                  <a:lnTo>
                    <a:pt x="1310" y="2474"/>
                  </a:lnTo>
                  <a:lnTo>
                    <a:pt x="899" y="2575"/>
                  </a:lnTo>
                  <a:lnTo>
                    <a:pt x="644" y="2572"/>
                  </a:lnTo>
                  <a:lnTo>
                    <a:pt x="661" y="2530"/>
                  </a:lnTo>
                  <a:lnTo>
                    <a:pt x="737" y="2417"/>
                  </a:lnTo>
                  <a:lnTo>
                    <a:pt x="770" y="2411"/>
                  </a:lnTo>
                  <a:lnTo>
                    <a:pt x="836" y="2390"/>
                  </a:lnTo>
                  <a:lnTo>
                    <a:pt x="1122" y="2261"/>
                  </a:lnTo>
                  <a:lnTo>
                    <a:pt x="1192" y="2251"/>
                  </a:lnTo>
                  <a:lnTo>
                    <a:pt x="1268" y="2261"/>
                  </a:lnTo>
                  <a:lnTo>
                    <a:pt x="1308" y="2272"/>
                  </a:lnTo>
                  <a:lnTo>
                    <a:pt x="1468" y="2305"/>
                  </a:lnTo>
                  <a:lnTo>
                    <a:pt x="1595" y="2305"/>
                  </a:lnTo>
                  <a:lnTo>
                    <a:pt x="1552" y="2322"/>
                  </a:lnTo>
                  <a:close/>
                  <a:moveTo>
                    <a:pt x="1546" y="2541"/>
                  </a:moveTo>
                  <a:lnTo>
                    <a:pt x="1586" y="2502"/>
                  </a:lnTo>
                  <a:lnTo>
                    <a:pt x="1566" y="2558"/>
                  </a:lnTo>
                  <a:lnTo>
                    <a:pt x="1504" y="2654"/>
                  </a:lnTo>
                  <a:lnTo>
                    <a:pt x="1414" y="2741"/>
                  </a:lnTo>
                  <a:lnTo>
                    <a:pt x="1364" y="2777"/>
                  </a:lnTo>
                  <a:lnTo>
                    <a:pt x="1258" y="2825"/>
                  </a:lnTo>
                  <a:lnTo>
                    <a:pt x="1150" y="2845"/>
                  </a:lnTo>
                  <a:lnTo>
                    <a:pt x="1095" y="2848"/>
                  </a:lnTo>
                  <a:lnTo>
                    <a:pt x="1038" y="2845"/>
                  </a:lnTo>
                  <a:lnTo>
                    <a:pt x="982" y="2833"/>
                  </a:lnTo>
                  <a:lnTo>
                    <a:pt x="886" y="2794"/>
                  </a:lnTo>
                  <a:lnTo>
                    <a:pt x="842" y="2758"/>
                  </a:lnTo>
                  <a:lnTo>
                    <a:pt x="830" y="2732"/>
                  </a:lnTo>
                  <a:lnTo>
                    <a:pt x="872" y="2710"/>
                  </a:lnTo>
                  <a:lnTo>
                    <a:pt x="968" y="2679"/>
                  </a:lnTo>
                  <a:lnTo>
                    <a:pt x="1114" y="2654"/>
                  </a:lnTo>
                  <a:lnTo>
                    <a:pt x="1167" y="2653"/>
                  </a:lnTo>
                  <a:lnTo>
                    <a:pt x="1364" y="2623"/>
                  </a:lnTo>
                  <a:lnTo>
                    <a:pt x="1504" y="2569"/>
                  </a:lnTo>
                  <a:lnTo>
                    <a:pt x="1546" y="2541"/>
                  </a:lnTo>
                  <a:close/>
                  <a:moveTo>
                    <a:pt x="175" y="1630"/>
                  </a:moveTo>
                  <a:lnTo>
                    <a:pt x="203" y="1603"/>
                  </a:lnTo>
                  <a:lnTo>
                    <a:pt x="270" y="1566"/>
                  </a:lnTo>
                  <a:lnTo>
                    <a:pt x="454" y="1518"/>
                  </a:lnTo>
                  <a:lnTo>
                    <a:pt x="431" y="1549"/>
                  </a:lnTo>
                  <a:lnTo>
                    <a:pt x="405" y="1574"/>
                  </a:lnTo>
                  <a:lnTo>
                    <a:pt x="372" y="1596"/>
                  </a:lnTo>
                  <a:lnTo>
                    <a:pt x="296" y="1622"/>
                  </a:lnTo>
                  <a:lnTo>
                    <a:pt x="214" y="1630"/>
                  </a:lnTo>
                  <a:lnTo>
                    <a:pt x="175" y="1630"/>
                  </a:lnTo>
                  <a:close/>
                </a:path>
              </a:pathLst>
            </a:custGeom>
            <a:solidFill>
              <a:srgbClr val="CC8C7F"/>
            </a:solidFill>
            <a:ln w="9525">
              <a:noFill/>
              <a:round/>
              <a:headEnd/>
              <a:tailEnd/>
            </a:ln>
          </p:spPr>
          <p:txBody>
            <a:bodyPr/>
            <a:lstStyle/>
            <a:p>
              <a:endParaRPr lang="en-GB"/>
            </a:p>
          </p:txBody>
        </p:sp>
        <p:sp>
          <p:nvSpPr>
            <p:cNvPr id="24124" name="Freeform 572"/>
            <p:cNvSpPr>
              <a:spLocks/>
            </p:cNvSpPr>
            <p:nvPr/>
          </p:nvSpPr>
          <p:spPr bwMode="auto">
            <a:xfrm>
              <a:off x="2898" y="1848"/>
              <a:ext cx="180" cy="54"/>
            </a:xfrm>
            <a:custGeom>
              <a:avLst/>
              <a:gdLst/>
              <a:ahLst/>
              <a:cxnLst>
                <a:cxn ang="0">
                  <a:pos x="621" y="0"/>
                </a:cxn>
                <a:cxn ang="0">
                  <a:pos x="528" y="6"/>
                </a:cxn>
                <a:cxn ang="0">
                  <a:pos x="442" y="29"/>
                </a:cxn>
                <a:cxn ang="0">
                  <a:pos x="83" y="226"/>
                </a:cxn>
                <a:cxn ang="0">
                  <a:pos x="0" y="253"/>
                </a:cxn>
                <a:cxn ang="0">
                  <a:pos x="66" y="268"/>
                </a:cxn>
                <a:cxn ang="0">
                  <a:pos x="129" y="270"/>
                </a:cxn>
                <a:cxn ang="0">
                  <a:pos x="224" y="258"/>
                </a:cxn>
                <a:cxn ang="0">
                  <a:pos x="374" y="201"/>
                </a:cxn>
                <a:cxn ang="0">
                  <a:pos x="399" y="184"/>
                </a:cxn>
                <a:cxn ang="0">
                  <a:pos x="429" y="169"/>
                </a:cxn>
                <a:cxn ang="0">
                  <a:pos x="454" y="147"/>
                </a:cxn>
                <a:cxn ang="0">
                  <a:pos x="526" y="102"/>
                </a:cxn>
                <a:cxn ang="0">
                  <a:pos x="627" y="74"/>
                </a:cxn>
                <a:cxn ang="0">
                  <a:pos x="736" y="68"/>
                </a:cxn>
                <a:cxn ang="0">
                  <a:pos x="900" y="85"/>
                </a:cxn>
                <a:cxn ang="0">
                  <a:pos x="846" y="53"/>
                </a:cxn>
                <a:cxn ang="0">
                  <a:pos x="790" y="29"/>
                </a:cxn>
                <a:cxn ang="0">
                  <a:pos x="621" y="0"/>
                </a:cxn>
              </a:cxnLst>
              <a:rect l="0" t="0" r="r" b="b"/>
              <a:pathLst>
                <a:path w="900" h="270">
                  <a:moveTo>
                    <a:pt x="621" y="0"/>
                  </a:moveTo>
                  <a:lnTo>
                    <a:pt x="528" y="6"/>
                  </a:lnTo>
                  <a:lnTo>
                    <a:pt x="442" y="29"/>
                  </a:lnTo>
                  <a:lnTo>
                    <a:pt x="83" y="226"/>
                  </a:lnTo>
                  <a:lnTo>
                    <a:pt x="0" y="253"/>
                  </a:lnTo>
                  <a:lnTo>
                    <a:pt x="66" y="268"/>
                  </a:lnTo>
                  <a:lnTo>
                    <a:pt x="129" y="270"/>
                  </a:lnTo>
                  <a:lnTo>
                    <a:pt x="224" y="258"/>
                  </a:lnTo>
                  <a:lnTo>
                    <a:pt x="374" y="201"/>
                  </a:lnTo>
                  <a:lnTo>
                    <a:pt x="399" y="184"/>
                  </a:lnTo>
                  <a:lnTo>
                    <a:pt x="429" y="169"/>
                  </a:lnTo>
                  <a:lnTo>
                    <a:pt x="454" y="147"/>
                  </a:lnTo>
                  <a:lnTo>
                    <a:pt x="526" y="102"/>
                  </a:lnTo>
                  <a:lnTo>
                    <a:pt x="627" y="74"/>
                  </a:lnTo>
                  <a:lnTo>
                    <a:pt x="736" y="68"/>
                  </a:lnTo>
                  <a:lnTo>
                    <a:pt x="900" y="85"/>
                  </a:lnTo>
                  <a:lnTo>
                    <a:pt x="846" y="53"/>
                  </a:lnTo>
                  <a:lnTo>
                    <a:pt x="790" y="29"/>
                  </a:lnTo>
                  <a:lnTo>
                    <a:pt x="621" y="0"/>
                  </a:lnTo>
                  <a:close/>
                </a:path>
              </a:pathLst>
            </a:custGeom>
            <a:solidFill>
              <a:srgbClr val="000000"/>
            </a:solidFill>
            <a:ln w="9525">
              <a:noFill/>
              <a:round/>
              <a:headEnd/>
              <a:tailEnd/>
            </a:ln>
          </p:spPr>
          <p:txBody>
            <a:bodyPr/>
            <a:lstStyle/>
            <a:p>
              <a:endParaRPr lang="en-GB"/>
            </a:p>
          </p:txBody>
        </p:sp>
        <p:sp>
          <p:nvSpPr>
            <p:cNvPr id="24125" name="Freeform 573"/>
            <p:cNvSpPr>
              <a:spLocks noEditPoints="1"/>
            </p:cNvSpPr>
            <p:nvPr/>
          </p:nvSpPr>
          <p:spPr bwMode="auto">
            <a:xfrm>
              <a:off x="2912" y="1891"/>
              <a:ext cx="153" cy="48"/>
            </a:xfrm>
            <a:custGeom>
              <a:avLst/>
              <a:gdLst/>
              <a:ahLst/>
              <a:cxnLst>
                <a:cxn ang="0">
                  <a:pos x="393" y="23"/>
                </a:cxn>
                <a:cxn ang="0">
                  <a:pos x="192" y="75"/>
                </a:cxn>
                <a:cxn ang="0">
                  <a:pos x="74" y="152"/>
                </a:cxn>
                <a:cxn ang="0">
                  <a:pos x="0" y="230"/>
                </a:cxn>
                <a:cxn ang="0">
                  <a:pos x="85" y="230"/>
                </a:cxn>
                <a:cxn ang="0">
                  <a:pos x="137" y="194"/>
                </a:cxn>
                <a:cxn ang="0">
                  <a:pos x="243" y="92"/>
                </a:cxn>
                <a:cxn ang="0">
                  <a:pos x="292" y="103"/>
                </a:cxn>
                <a:cxn ang="0">
                  <a:pos x="338" y="146"/>
                </a:cxn>
                <a:cxn ang="0">
                  <a:pos x="422" y="158"/>
                </a:cxn>
                <a:cxn ang="0">
                  <a:pos x="304" y="179"/>
                </a:cxn>
                <a:cxn ang="0">
                  <a:pos x="249" y="196"/>
                </a:cxn>
                <a:cxn ang="0">
                  <a:pos x="243" y="238"/>
                </a:cxn>
                <a:cxn ang="0">
                  <a:pos x="332" y="236"/>
                </a:cxn>
                <a:cxn ang="0">
                  <a:pos x="458" y="196"/>
                </a:cxn>
                <a:cxn ang="0">
                  <a:pos x="559" y="173"/>
                </a:cxn>
                <a:cxn ang="0">
                  <a:pos x="579" y="158"/>
                </a:cxn>
                <a:cxn ang="0">
                  <a:pos x="568" y="146"/>
                </a:cxn>
                <a:cxn ang="0">
                  <a:pos x="447" y="152"/>
                </a:cxn>
                <a:cxn ang="0">
                  <a:pos x="490" y="129"/>
                </a:cxn>
                <a:cxn ang="0">
                  <a:pos x="511" y="95"/>
                </a:cxn>
                <a:cxn ang="0">
                  <a:pos x="519" y="56"/>
                </a:cxn>
                <a:cxn ang="0">
                  <a:pos x="553" y="52"/>
                </a:cxn>
                <a:cxn ang="0">
                  <a:pos x="585" y="63"/>
                </a:cxn>
                <a:cxn ang="0">
                  <a:pos x="551" y="112"/>
                </a:cxn>
                <a:cxn ang="0">
                  <a:pos x="660" y="90"/>
                </a:cxn>
                <a:cxn ang="0">
                  <a:pos x="743" y="36"/>
                </a:cxn>
                <a:cxn ang="0">
                  <a:pos x="646" y="0"/>
                </a:cxn>
                <a:cxn ang="0">
                  <a:pos x="408" y="19"/>
                </a:cxn>
                <a:cxn ang="0">
                  <a:pos x="456" y="75"/>
                </a:cxn>
                <a:cxn ang="0">
                  <a:pos x="464" y="67"/>
                </a:cxn>
                <a:cxn ang="0">
                  <a:pos x="481" y="69"/>
                </a:cxn>
                <a:cxn ang="0">
                  <a:pos x="484" y="75"/>
                </a:cxn>
                <a:cxn ang="0">
                  <a:pos x="483" y="92"/>
                </a:cxn>
                <a:cxn ang="0">
                  <a:pos x="477" y="109"/>
                </a:cxn>
                <a:cxn ang="0">
                  <a:pos x="435" y="135"/>
                </a:cxn>
                <a:cxn ang="0">
                  <a:pos x="379" y="135"/>
                </a:cxn>
                <a:cxn ang="0">
                  <a:pos x="338" y="109"/>
                </a:cxn>
                <a:cxn ang="0">
                  <a:pos x="354" y="109"/>
                </a:cxn>
                <a:cxn ang="0">
                  <a:pos x="410" y="118"/>
                </a:cxn>
                <a:cxn ang="0">
                  <a:pos x="466" y="95"/>
                </a:cxn>
                <a:cxn ang="0">
                  <a:pos x="458" y="92"/>
                </a:cxn>
                <a:cxn ang="0">
                  <a:pos x="452" y="80"/>
                </a:cxn>
              </a:cxnLst>
              <a:rect l="0" t="0" r="r" b="b"/>
              <a:pathLst>
                <a:path w="765" h="242">
                  <a:moveTo>
                    <a:pt x="399" y="19"/>
                  </a:moveTo>
                  <a:lnTo>
                    <a:pt x="393" y="23"/>
                  </a:lnTo>
                  <a:lnTo>
                    <a:pt x="338" y="31"/>
                  </a:lnTo>
                  <a:lnTo>
                    <a:pt x="192" y="75"/>
                  </a:lnTo>
                  <a:lnTo>
                    <a:pt x="131" y="101"/>
                  </a:lnTo>
                  <a:lnTo>
                    <a:pt x="74" y="152"/>
                  </a:lnTo>
                  <a:lnTo>
                    <a:pt x="57" y="173"/>
                  </a:lnTo>
                  <a:lnTo>
                    <a:pt x="0" y="230"/>
                  </a:lnTo>
                  <a:lnTo>
                    <a:pt x="45" y="238"/>
                  </a:lnTo>
                  <a:lnTo>
                    <a:pt x="85" y="230"/>
                  </a:lnTo>
                  <a:lnTo>
                    <a:pt x="120" y="210"/>
                  </a:lnTo>
                  <a:lnTo>
                    <a:pt x="137" y="194"/>
                  </a:lnTo>
                  <a:lnTo>
                    <a:pt x="209" y="118"/>
                  </a:lnTo>
                  <a:lnTo>
                    <a:pt x="243" y="92"/>
                  </a:lnTo>
                  <a:lnTo>
                    <a:pt x="281" y="78"/>
                  </a:lnTo>
                  <a:lnTo>
                    <a:pt x="292" y="103"/>
                  </a:lnTo>
                  <a:lnTo>
                    <a:pt x="321" y="135"/>
                  </a:lnTo>
                  <a:lnTo>
                    <a:pt x="338" y="146"/>
                  </a:lnTo>
                  <a:lnTo>
                    <a:pt x="379" y="156"/>
                  </a:lnTo>
                  <a:lnTo>
                    <a:pt x="422" y="158"/>
                  </a:lnTo>
                  <a:lnTo>
                    <a:pt x="332" y="170"/>
                  </a:lnTo>
                  <a:lnTo>
                    <a:pt x="304" y="179"/>
                  </a:lnTo>
                  <a:lnTo>
                    <a:pt x="275" y="185"/>
                  </a:lnTo>
                  <a:lnTo>
                    <a:pt x="249" y="196"/>
                  </a:lnTo>
                  <a:lnTo>
                    <a:pt x="197" y="225"/>
                  </a:lnTo>
                  <a:lnTo>
                    <a:pt x="243" y="238"/>
                  </a:lnTo>
                  <a:lnTo>
                    <a:pt x="289" y="242"/>
                  </a:lnTo>
                  <a:lnTo>
                    <a:pt x="332" y="236"/>
                  </a:lnTo>
                  <a:lnTo>
                    <a:pt x="418" y="213"/>
                  </a:lnTo>
                  <a:lnTo>
                    <a:pt x="458" y="196"/>
                  </a:lnTo>
                  <a:lnTo>
                    <a:pt x="545" y="176"/>
                  </a:lnTo>
                  <a:lnTo>
                    <a:pt x="559" y="173"/>
                  </a:lnTo>
                  <a:lnTo>
                    <a:pt x="570" y="163"/>
                  </a:lnTo>
                  <a:lnTo>
                    <a:pt x="579" y="158"/>
                  </a:lnTo>
                  <a:lnTo>
                    <a:pt x="585" y="146"/>
                  </a:lnTo>
                  <a:lnTo>
                    <a:pt x="568" y="146"/>
                  </a:lnTo>
                  <a:lnTo>
                    <a:pt x="548" y="151"/>
                  </a:lnTo>
                  <a:lnTo>
                    <a:pt x="447" y="152"/>
                  </a:lnTo>
                  <a:lnTo>
                    <a:pt x="433" y="152"/>
                  </a:lnTo>
                  <a:lnTo>
                    <a:pt x="490" y="129"/>
                  </a:lnTo>
                  <a:lnTo>
                    <a:pt x="506" y="112"/>
                  </a:lnTo>
                  <a:lnTo>
                    <a:pt x="511" y="95"/>
                  </a:lnTo>
                  <a:lnTo>
                    <a:pt x="514" y="75"/>
                  </a:lnTo>
                  <a:lnTo>
                    <a:pt x="519" y="56"/>
                  </a:lnTo>
                  <a:lnTo>
                    <a:pt x="536" y="56"/>
                  </a:lnTo>
                  <a:lnTo>
                    <a:pt x="553" y="52"/>
                  </a:lnTo>
                  <a:lnTo>
                    <a:pt x="570" y="56"/>
                  </a:lnTo>
                  <a:lnTo>
                    <a:pt x="585" y="63"/>
                  </a:lnTo>
                  <a:lnTo>
                    <a:pt x="534" y="115"/>
                  </a:lnTo>
                  <a:lnTo>
                    <a:pt x="551" y="112"/>
                  </a:lnTo>
                  <a:lnTo>
                    <a:pt x="596" y="107"/>
                  </a:lnTo>
                  <a:lnTo>
                    <a:pt x="660" y="90"/>
                  </a:lnTo>
                  <a:lnTo>
                    <a:pt x="719" y="58"/>
                  </a:lnTo>
                  <a:lnTo>
                    <a:pt x="743" y="36"/>
                  </a:lnTo>
                  <a:lnTo>
                    <a:pt x="765" y="11"/>
                  </a:lnTo>
                  <a:lnTo>
                    <a:pt x="646" y="0"/>
                  </a:lnTo>
                  <a:lnTo>
                    <a:pt x="489" y="6"/>
                  </a:lnTo>
                  <a:lnTo>
                    <a:pt x="408" y="19"/>
                  </a:lnTo>
                  <a:lnTo>
                    <a:pt x="399" y="19"/>
                  </a:lnTo>
                  <a:close/>
                  <a:moveTo>
                    <a:pt x="456" y="75"/>
                  </a:moveTo>
                  <a:lnTo>
                    <a:pt x="458" y="69"/>
                  </a:lnTo>
                  <a:lnTo>
                    <a:pt x="464" y="67"/>
                  </a:lnTo>
                  <a:lnTo>
                    <a:pt x="477" y="67"/>
                  </a:lnTo>
                  <a:lnTo>
                    <a:pt x="481" y="69"/>
                  </a:lnTo>
                  <a:lnTo>
                    <a:pt x="483" y="69"/>
                  </a:lnTo>
                  <a:lnTo>
                    <a:pt x="484" y="75"/>
                  </a:lnTo>
                  <a:lnTo>
                    <a:pt x="484" y="86"/>
                  </a:lnTo>
                  <a:lnTo>
                    <a:pt x="483" y="92"/>
                  </a:lnTo>
                  <a:lnTo>
                    <a:pt x="483" y="93"/>
                  </a:lnTo>
                  <a:lnTo>
                    <a:pt x="477" y="109"/>
                  </a:lnTo>
                  <a:lnTo>
                    <a:pt x="458" y="124"/>
                  </a:lnTo>
                  <a:lnTo>
                    <a:pt x="435" y="135"/>
                  </a:lnTo>
                  <a:lnTo>
                    <a:pt x="407" y="137"/>
                  </a:lnTo>
                  <a:lnTo>
                    <a:pt x="379" y="135"/>
                  </a:lnTo>
                  <a:lnTo>
                    <a:pt x="354" y="124"/>
                  </a:lnTo>
                  <a:lnTo>
                    <a:pt x="338" y="109"/>
                  </a:lnTo>
                  <a:lnTo>
                    <a:pt x="334" y="95"/>
                  </a:lnTo>
                  <a:lnTo>
                    <a:pt x="354" y="109"/>
                  </a:lnTo>
                  <a:lnTo>
                    <a:pt x="379" y="115"/>
                  </a:lnTo>
                  <a:lnTo>
                    <a:pt x="410" y="118"/>
                  </a:lnTo>
                  <a:lnTo>
                    <a:pt x="464" y="98"/>
                  </a:lnTo>
                  <a:lnTo>
                    <a:pt x="466" y="95"/>
                  </a:lnTo>
                  <a:lnTo>
                    <a:pt x="464" y="95"/>
                  </a:lnTo>
                  <a:lnTo>
                    <a:pt x="458" y="92"/>
                  </a:lnTo>
                  <a:lnTo>
                    <a:pt x="456" y="86"/>
                  </a:lnTo>
                  <a:lnTo>
                    <a:pt x="452" y="80"/>
                  </a:lnTo>
                  <a:lnTo>
                    <a:pt x="456" y="75"/>
                  </a:lnTo>
                  <a:close/>
                </a:path>
              </a:pathLst>
            </a:custGeom>
            <a:solidFill>
              <a:srgbClr val="000000"/>
            </a:solidFill>
            <a:ln w="9525">
              <a:noFill/>
              <a:round/>
              <a:headEnd/>
              <a:tailEnd/>
            </a:ln>
          </p:spPr>
          <p:txBody>
            <a:bodyPr/>
            <a:lstStyle/>
            <a:p>
              <a:endParaRPr lang="en-GB"/>
            </a:p>
          </p:txBody>
        </p:sp>
        <p:sp>
          <p:nvSpPr>
            <p:cNvPr id="24126" name="Freeform 574"/>
            <p:cNvSpPr>
              <a:spLocks/>
            </p:cNvSpPr>
            <p:nvPr/>
          </p:nvSpPr>
          <p:spPr bwMode="auto">
            <a:xfrm>
              <a:off x="3002" y="1904"/>
              <a:ext cx="6" cy="6"/>
            </a:xfrm>
            <a:custGeom>
              <a:avLst/>
              <a:gdLst/>
              <a:ahLst/>
              <a:cxnLst>
                <a:cxn ang="0">
                  <a:pos x="6" y="2"/>
                </a:cxn>
                <a:cxn ang="0">
                  <a:pos x="4" y="8"/>
                </a:cxn>
                <a:cxn ang="0">
                  <a:pos x="0" y="13"/>
                </a:cxn>
                <a:cxn ang="0">
                  <a:pos x="4" y="19"/>
                </a:cxn>
                <a:cxn ang="0">
                  <a:pos x="6" y="25"/>
                </a:cxn>
                <a:cxn ang="0">
                  <a:pos x="12" y="28"/>
                </a:cxn>
                <a:cxn ang="0">
                  <a:pos x="14" y="28"/>
                </a:cxn>
                <a:cxn ang="0">
                  <a:pos x="25" y="28"/>
                </a:cxn>
                <a:cxn ang="0">
                  <a:pos x="31" y="26"/>
                </a:cxn>
                <a:cxn ang="0">
                  <a:pos x="31" y="25"/>
                </a:cxn>
                <a:cxn ang="0">
                  <a:pos x="32" y="19"/>
                </a:cxn>
                <a:cxn ang="0">
                  <a:pos x="32" y="8"/>
                </a:cxn>
                <a:cxn ang="0">
                  <a:pos x="31" y="2"/>
                </a:cxn>
                <a:cxn ang="0">
                  <a:pos x="29" y="2"/>
                </a:cxn>
                <a:cxn ang="0">
                  <a:pos x="25" y="0"/>
                </a:cxn>
                <a:cxn ang="0">
                  <a:pos x="12" y="0"/>
                </a:cxn>
                <a:cxn ang="0">
                  <a:pos x="6" y="2"/>
                </a:cxn>
              </a:cxnLst>
              <a:rect l="0" t="0" r="r" b="b"/>
              <a:pathLst>
                <a:path w="32" h="28">
                  <a:moveTo>
                    <a:pt x="6" y="2"/>
                  </a:moveTo>
                  <a:lnTo>
                    <a:pt x="4" y="8"/>
                  </a:lnTo>
                  <a:lnTo>
                    <a:pt x="0" y="13"/>
                  </a:lnTo>
                  <a:lnTo>
                    <a:pt x="4" y="19"/>
                  </a:lnTo>
                  <a:lnTo>
                    <a:pt x="6" y="25"/>
                  </a:lnTo>
                  <a:lnTo>
                    <a:pt x="12" y="28"/>
                  </a:lnTo>
                  <a:lnTo>
                    <a:pt x="14" y="28"/>
                  </a:lnTo>
                  <a:lnTo>
                    <a:pt x="25" y="28"/>
                  </a:lnTo>
                  <a:lnTo>
                    <a:pt x="31" y="26"/>
                  </a:lnTo>
                  <a:lnTo>
                    <a:pt x="31" y="25"/>
                  </a:lnTo>
                  <a:lnTo>
                    <a:pt x="32" y="19"/>
                  </a:lnTo>
                  <a:lnTo>
                    <a:pt x="32" y="8"/>
                  </a:lnTo>
                  <a:lnTo>
                    <a:pt x="31" y="2"/>
                  </a:lnTo>
                  <a:lnTo>
                    <a:pt x="29" y="2"/>
                  </a:lnTo>
                  <a:lnTo>
                    <a:pt x="25" y="0"/>
                  </a:lnTo>
                  <a:lnTo>
                    <a:pt x="12" y="0"/>
                  </a:lnTo>
                  <a:lnTo>
                    <a:pt x="6" y="2"/>
                  </a:lnTo>
                  <a:close/>
                </a:path>
              </a:pathLst>
            </a:custGeom>
            <a:solidFill>
              <a:srgbClr val="FFFFFF"/>
            </a:solidFill>
            <a:ln w="9525">
              <a:noFill/>
              <a:round/>
              <a:headEnd/>
              <a:tailEnd/>
            </a:ln>
          </p:spPr>
          <p:txBody>
            <a:bodyPr/>
            <a:lstStyle/>
            <a:p>
              <a:endParaRPr lang="en-GB"/>
            </a:p>
          </p:txBody>
        </p:sp>
        <p:sp>
          <p:nvSpPr>
            <p:cNvPr id="24127" name="Freeform 575"/>
            <p:cNvSpPr>
              <a:spLocks/>
            </p:cNvSpPr>
            <p:nvPr/>
          </p:nvSpPr>
          <p:spPr bwMode="auto">
            <a:xfrm>
              <a:off x="2978" y="1909"/>
              <a:ext cx="30" cy="9"/>
            </a:xfrm>
            <a:custGeom>
              <a:avLst/>
              <a:gdLst/>
              <a:ahLst/>
              <a:cxnLst>
                <a:cxn ang="0">
                  <a:pos x="132" y="2"/>
                </a:cxn>
                <a:cxn ang="0">
                  <a:pos x="130" y="5"/>
                </a:cxn>
                <a:cxn ang="0">
                  <a:pos x="76" y="25"/>
                </a:cxn>
                <a:cxn ang="0">
                  <a:pos x="45" y="22"/>
                </a:cxn>
                <a:cxn ang="0">
                  <a:pos x="20" y="16"/>
                </a:cxn>
                <a:cxn ang="0">
                  <a:pos x="0" y="2"/>
                </a:cxn>
                <a:cxn ang="0">
                  <a:pos x="4" y="16"/>
                </a:cxn>
                <a:cxn ang="0">
                  <a:pos x="20" y="31"/>
                </a:cxn>
                <a:cxn ang="0">
                  <a:pos x="45" y="42"/>
                </a:cxn>
                <a:cxn ang="0">
                  <a:pos x="73" y="44"/>
                </a:cxn>
                <a:cxn ang="0">
                  <a:pos x="101" y="42"/>
                </a:cxn>
                <a:cxn ang="0">
                  <a:pos x="124" y="31"/>
                </a:cxn>
                <a:cxn ang="0">
                  <a:pos x="143" y="16"/>
                </a:cxn>
                <a:cxn ang="0">
                  <a:pos x="149" y="0"/>
                </a:cxn>
                <a:cxn ang="0">
                  <a:pos x="143" y="2"/>
                </a:cxn>
                <a:cxn ang="0">
                  <a:pos x="132" y="2"/>
                </a:cxn>
              </a:cxnLst>
              <a:rect l="0" t="0" r="r" b="b"/>
              <a:pathLst>
                <a:path w="149" h="44">
                  <a:moveTo>
                    <a:pt x="132" y="2"/>
                  </a:moveTo>
                  <a:lnTo>
                    <a:pt x="130" y="5"/>
                  </a:lnTo>
                  <a:lnTo>
                    <a:pt x="76" y="25"/>
                  </a:lnTo>
                  <a:lnTo>
                    <a:pt x="45" y="22"/>
                  </a:lnTo>
                  <a:lnTo>
                    <a:pt x="20" y="16"/>
                  </a:lnTo>
                  <a:lnTo>
                    <a:pt x="0" y="2"/>
                  </a:lnTo>
                  <a:lnTo>
                    <a:pt x="4" y="16"/>
                  </a:lnTo>
                  <a:lnTo>
                    <a:pt x="20" y="31"/>
                  </a:lnTo>
                  <a:lnTo>
                    <a:pt x="45" y="42"/>
                  </a:lnTo>
                  <a:lnTo>
                    <a:pt x="73" y="44"/>
                  </a:lnTo>
                  <a:lnTo>
                    <a:pt x="101" y="42"/>
                  </a:lnTo>
                  <a:lnTo>
                    <a:pt x="124" y="31"/>
                  </a:lnTo>
                  <a:lnTo>
                    <a:pt x="143" y="16"/>
                  </a:lnTo>
                  <a:lnTo>
                    <a:pt x="149" y="0"/>
                  </a:lnTo>
                  <a:lnTo>
                    <a:pt x="143" y="2"/>
                  </a:lnTo>
                  <a:lnTo>
                    <a:pt x="132" y="2"/>
                  </a:lnTo>
                  <a:close/>
                </a:path>
              </a:pathLst>
            </a:custGeom>
            <a:solidFill>
              <a:srgbClr val="00FF7F"/>
            </a:solidFill>
            <a:ln w="9525">
              <a:noFill/>
              <a:round/>
              <a:headEnd/>
              <a:tailEnd/>
            </a:ln>
          </p:spPr>
          <p:txBody>
            <a:bodyPr/>
            <a:lstStyle/>
            <a:p>
              <a:endParaRPr lang="en-GB"/>
            </a:p>
          </p:txBody>
        </p:sp>
        <p:sp>
          <p:nvSpPr>
            <p:cNvPr id="24128" name="Freeform 576"/>
            <p:cNvSpPr>
              <a:spLocks/>
            </p:cNvSpPr>
            <p:nvPr/>
          </p:nvSpPr>
          <p:spPr bwMode="auto">
            <a:xfrm>
              <a:off x="2998" y="1901"/>
              <a:ext cx="31" cy="20"/>
            </a:xfrm>
            <a:custGeom>
              <a:avLst/>
              <a:gdLst/>
              <a:ahLst/>
              <a:cxnLst>
                <a:cxn ang="0">
                  <a:pos x="81" y="23"/>
                </a:cxn>
                <a:cxn ang="0">
                  <a:pos x="78" y="43"/>
                </a:cxn>
                <a:cxn ang="0">
                  <a:pos x="73" y="60"/>
                </a:cxn>
                <a:cxn ang="0">
                  <a:pos x="57" y="77"/>
                </a:cxn>
                <a:cxn ang="0">
                  <a:pos x="0" y="100"/>
                </a:cxn>
                <a:cxn ang="0">
                  <a:pos x="14" y="100"/>
                </a:cxn>
                <a:cxn ang="0">
                  <a:pos x="73" y="83"/>
                </a:cxn>
                <a:cxn ang="0">
                  <a:pos x="118" y="60"/>
                </a:cxn>
                <a:cxn ang="0">
                  <a:pos x="101" y="63"/>
                </a:cxn>
                <a:cxn ang="0">
                  <a:pos x="152" y="11"/>
                </a:cxn>
                <a:cxn ang="0">
                  <a:pos x="137" y="4"/>
                </a:cxn>
                <a:cxn ang="0">
                  <a:pos x="120" y="0"/>
                </a:cxn>
                <a:cxn ang="0">
                  <a:pos x="103" y="4"/>
                </a:cxn>
                <a:cxn ang="0">
                  <a:pos x="86" y="4"/>
                </a:cxn>
                <a:cxn ang="0">
                  <a:pos x="81" y="23"/>
                </a:cxn>
              </a:cxnLst>
              <a:rect l="0" t="0" r="r" b="b"/>
              <a:pathLst>
                <a:path w="152" h="100">
                  <a:moveTo>
                    <a:pt x="81" y="23"/>
                  </a:moveTo>
                  <a:lnTo>
                    <a:pt x="78" y="43"/>
                  </a:lnTo>
                  <a:lnTo>
                    <a:pt x="73" y="60"/>
                  </a:lnTo>
                  <a:lnTo>
                    <a:pt x="57" y="77"/>
                  </a:lnTo>
                  <a:lnTo>
                    <a:pt x="0" y="100"/>
                  </a:lnTo>
                  <a:lnTo>
                    <a:pt x="14" y="100"/>
                  </a:lnTo>
                  <a:lnTo>
                    <a:pt x="73" y="83"/>
                  </a:lnTo>
                  <a:lnTo>
                    <a:pt x="118" y="60"/>
                  </a:lnTo>
                  <a:lnTo>
                    <a:pt x="101" y="63"/>
                  </a:lnTo>
                  <a:lnTo>
                    <a:pt x="152" y="11"/>
                  </a:lnTo>
                  <a:lnTo>
                    <a:pt x="137" y="4"/>
                  </a:lnTo>
                  <a:lnTo>
                    <a:pt x="120" y="0"/>
                  </a:lnTo>
                  <a:lnTo>
                    <a:pt x="103" y="4"/>
                  </a:lnTo>
                  <a:lnTo>
                    <a:pt x="86" y="4"/>
                  </a:lnTo>
                  <a:lnTo>
                    <a:pt x="81" y="23"/>
                  </a:lnTo>
                  <a:close/>
                </a:path>
              </a:pathLst>
            </a:custGeom>
            <a:solidFill>
              <a:srgbClr val="FFFFFF"/>
            </a:solidFill>
            <a:ln w="9525">
              <a:noFill/>
              <a:round/>
              <a:headEnd/>
              <a:tailEnd/>
            </a:ln>
          </p:spPr>
          <p:txBody>
            <a:bodyPr/>
            <a:lstStyle/>
            <a:p>
              <a:endParaRPr lang="en-GB"/>
            </a:p>
          </p:txBody>
        </p:sp>
        <p:sp>
          <p:nvSpPr>
            <p:cNvPr id="24129" name="Freeform 577"/>
            <p:cNvSpPr>
              <a:spLocks/>
            </p:cNvSpPr>
            <p:nvPr/>
          </p:nvSpPr>
          <p:spPr bwMode="auto">
            <a:xfrm>
              <a:off x="2939" y="1906"/>
              <a:ext cx="57" cy="23"/>
            </a:xfrm>
            <a:custGeom>
              <a:avLst/>
              <a:gdLst/>
              <a:ahLst/>
              <a:cxnLst>
                <a:cxn ang="0">
                  <a:pos x="144" y="0"/>
                </a:cxn>
                <a:cxn ang="0">
                  <a:pos x="106" y="14"/>
                </a:cxn>
                <a:cxn ang="0">
                  <a:pos x="72" y="40"/>
                </a:cxn>
                <a:cxn ang="0">
                  <a:pos x="0" y="116"/>
                </a:cxn>
                <a:cxn ang="0">
                  <a:pos x="167" y="101"/>
                </a:cxn>
                <a:cxn ang="0">
                  <a:pos x="195" y="92"/>
                </a:cxn>
                <a:cxn ang="0">
                  <a:pos x="285" y="80"/>
                </a:cxn>
                <a:cxn ang="0">
                  <a:pos x="242" y="78"/>
                </a:cxn>
                <a:cxn ang="0">
                  <a:pos x="201" y="68"/>
                </a:cxn>
                <a:cxn ang="0">
                  <a:pos x="184" y="57"/>
                </a:cxn>
                <a:cxn ang="0">
                  <a:pos x="155" y="25"/>
                </a:cxn>
                <a:cxn ang="0">
                  <a:pos x="144" y="0"/>
                </a:cxn>
              </a:cxnLst>
              <a:rect l="0" t="0" r="r" b="b"/>
              <a:pathLst>
                <a:path w="285" h="116">
                  <a:moveTo>
                    <a:pt x="144" y="0"/>
                  </a:moveTo>
                  <a:lnTo>
                    <a:pt x="106" y="14"/>
                  </a:lnTo>
                  <a:lnTo>
                    <a:pt x="72" y="40"/>
                  </a:lnTo>
                  <a:lnTo>
                    <a:pt x="0" y="116"/>
                  </a:lnTo>
                  <a:lnTo>
                    <a:pt x="167" y="101"/>
                  </a:lnTo>
                  <a:lnTo>
                    <a:pt x="195" y="92"/>
                  </a:lnTo>
                  <a:lnTo>
                    <a:pt x="285" y="80"/>
                  </a:lnTo>
                  <a:lnTo>
                    <a:pt x="242" y="78"/>
                  </a:lnTo>
                  <a:lnTo>
                    <a:pt x="201" y="68"/>
                  </a:lnTo>
                  <a:lnTo>
                    <a:pt x="184" y="57"/>
                  </a:lnTo>
                  <a:lnTo>
                    <a:pt x="155" y="25"/>
                  </a:lnTo>
                  <a:lnTo>
                    <a:pt x="144" y="0"/>
                  </a:lnTo>
                  <a:close/>
                </a:path>
              </a:pathLst>
            </a:custGeom>
            <a:solidFill>
              <a:srgbClr val="FFFFFF"/>
            </a:solidFill>
            <a:ln w="9525">
              <a:noFill/>
              <a:round/>
              <a:headEnd/>
              <a:tailEnd/>
            </a:ln>
          </p:spPr>
          <p:txBody>
            <a:bodyPr/>
            <a:lstStyle/>
            <a:p>
              <a:endParaRPr lang="en-GB"/>
            </a:p>
          </p:txBody>
        </p:sp>
        <p:sp>
          <p:nvSpPr>
            <p:cNvPr id="24130" name="Freeform 578"/>
            <p:cNvSpPr>
              <a:spLocks/>
            </p:cNvSpPr>
            <p:nvPr/>
          </p:nvSpPr>
          <p:spPr bwMode="auto">
            <a:xfrm>
              <a:off x="2844" y="2054"/>
              <a:ext cx="60" cy="66"/>
            </a:xfrm>
            <a:custGeom>
              <a:avLst/>
              <a:gdLst/>
              <a:ahLst/>
              <a:cxnLst>
                <a:cxn ang="0">
                  <a:pos x="9" y="58"/>
                </a:cxn>
                <a:cxn ang="0">
                  <a:pos x="0" y="92"/>
                </a:cxn>
                <a:cxn ang="0">
                  <a:pos x="0" y="170"/>
                </a:cxn>
                <a:cxn ang="0">
                  <a:pos x="20" y="288"/>
                </a:cxn>
                <a:cxn ang="0">
                  <a:pos x="28" y="309"/>
                </a:cxn>
                <a:cxn ang="0">
                  <a:pos x="48" y="322"/>
                </a:cxn>
                <a:cxn ang="0">
                  <a:pos x="98" y="332"/>
                </a:cxn>
                <a:cxn ang="0">
                  <a:pos x="127" y="328"/>
                </a:cxn>
                <a:cxn ang="0">
                  <a:pos x="149" y="320"/>
                </a:cxn>
                <a:cxn ang="0">
                  <a:pos x="169" y="303"/>
                </a:cxn>
                <a:cxn ang="0">
                  <a:pos x="213" y="236"/>
                </a:cxn>
                <a:cxn ang="0">
                  <a:pos x="236" y="191"/>
                </a:cxn>
                <a:cxn ang="0">
                  <a:pos x="287" y="193"/>
                </a:cxn>
                <a:cxn ang="0">
                  <a:pos x="304" y="187"/>
                </a:cxn>
                <a:cxn ang="0">
                  <a:pos x="258" y="153"/>
                </a:cxn>
                <a:cxn ang="0">
                  <a:pos x="236" y="142"/>
                </a:cxn>
                <a:cxn ang="0">
                  <a:pos x="104" y="109"/>
                </a:cxn>
                <a:cxn ang="0">
                  <a:pos x="140" y="142"/>
                </a:cxn>
                <a:cxn ang="0">
                  <a:pos x="129" y="148"/>
                </a:cxn>
                <a:cxn ang="0">
                  <a:pos x="118" y="149"/>
                </a:cxn>
                <a:cxn ang="0">
                  <a:pos x="106" y="153"/>
                </a:cxn>
                <a:cxn ang="0">
                  <a:pos x="90" y="155"/>
                </a:cxn>
                <a:cxn ang="0">
                  <a:pos x="68" y="155"/>
                </a:cxn>
                <a:cxn ang="0">
                  <a:pos x="56" y="149"/>
                </a:cxn>
                <a:cxn ang="0">
                  <a:pos x="48" y="143"/>
                </a:cxn>
                <a:cxn ang="0">
                  <a:pos x="34" y="109"/>
                </a:cxn>
                <a:cxn ang="0">
                  <a:pos x="37" y="71"/>
                </a:cxn>
                <a:cxn ang="0">
                  <a:pos x="62" y="0"/>
                </a:cxn>
                <a:cxn ang="0">
                  <a:pos x="31" y="25"/>
                </a:cxn>
                <a:cxn ang="0">
                  <a:pos x="9" y="58"/>
                </a:cxn>
              </a:cxnLst>
              <a:rect l="0" t="0" r="r" b="b"/>
              <a:pathLst>
                <a:path w="304" h="332">
                  <a:moveTo>
                    <a:pt x="9" y="58"/>
                  </a:moveTo>
                  <a:lnTo>
                    <a:pt x="0" y="92"/>
                  </a:lnTo>
                  <a:lnTo>
                    <a:pt x="0" y="170"/>
                  </a:lnTo>
                  <a:lnTo>
                    <a:pt x="20" y="288"/>
                  </a:lnTo>
                  <a:lnTo>
                    <a:pt x="28" y="309"/>
                  </a:lnTo>
                  <a:lnTo>
                    <a:pt x="48" y="322"/>
                  </a:lnTo>
                  <a:lnTo>
                    <a:pt x="98" y="332"/>
                  </a:lnTo>
                  <a:lnTo>
                    <a:pt x="127" y="328"/>
                  </a:lnTo>
                  <a:lnTo>
                    <a:pt x="149" y="320"/>
                  </a:lnTo>
                  <a:lnTo>
                    <a:pt x="169" y="303"/>
                  </a:lnTo>
                  <a:lnTo>
                    <a:pt x="213" y="236"/>
                  </a:lnTo>
                  <a:lnTo>
                    <a:pt x="236" y="191"/>
                  </a:lnTo>
                  <a:lnTo>
                    <a:pt x="287" y="193"/>
                  </a:lnTo>
                  <a:lnTo>
                    <a:pt x="304" y="187"/>
                  </a:lnTo>
                  <a:lnTo>
                    <a:pt x="258" y="153"/>
                  </a:lnTo>
                  <a:lnTo>
                    <a:pt x="236" y="142"/>
                  </a:lnTo>
                  <a:lnTo>
                    <a:pt x="104" y="109"/>
                  </a:lnTo>
                  <a:lnTo>
                    <a:pt x="140" y="142"/>
                  </a:lnTo>
                  <a:lnTo>
                    <a:pt x="129" y="148"/>
                  </a:lnTo>
                  <a:lnTo>
                    <a:pt x="118" y="149"/>
                  </a:lnTo>
                  <a:lnTo>
                    <a:pt x="106" y="153"/>
                  </a:lnTo>
                  <a:lnTo>
                    <a:pt x="90" y="155"/>
                  </a:lnTo>
                  <a:lnTo>
                    <a:pt x="68" y="155"/>
                  </a:lnTo>
                  <a:lnTo>
                    <a:pt x="56" y="149"/>
                  </a:lnTo>
                  <a:lnTo>
                    <a:pt x="48" y="143"/>
                  </a:lnTo>
                  <a:lnTo>
                    <a:pt x="34" y="109"/>
                  </a:lnTo>
                  <a:lnTo>
                    <a:pt x="37" y="71"/>
                  </a:lnTo>
                  <a:lnTo>
                    <a:pt x="62" y="0"/>
                  </a:lnTo>
                  <a:lnTo>
                    <a:pt x="31" y="25"/>
                  </a:lnTo>
                  <a:lnTo>
                    <a:pt x="9" y="58"/>
                  </a:lnTo>
                  <a:close/>
                </a:path>
              </a:pathLst>
            </a:custGeom>
            <a:solidFill>
              <a:srgbClr val="000000"/>
            </a:solidFill>
            <a:ln w="9525">
              <a:noFill/>
              <a:round/>
              <a:headEnd/>
              <a:tailEnd/>
            </a:ln>
          </p:spPr>
          <p:txBody>
            <a:bodyPr/>
            <a:lstStyle/>
            <a:p>
              <a:endParaRPr lang="en-GB"/>
            </a:p>
          </p:txBody>
        </p:sp>
        <p:sp>
          <p:nvSpPr>
            <p:cNvPr id="24131" name="Freeform 579"/>
            <p:cNvSpPr>
              <a:spLocks/>
            </p:cNvSpPr>
            <p:nvPr/>
          </p:nvSpPr>
          <p:spPr bwMode="auto">
            <a:xfrm>
              <a:off x="2937" y="2026"/>
              <a:ext cx="46" cy="45"/>
            </a:xfrm>
            <a:custGeom>
              <a:avLst/>
              <a:gdLst/>
              <a:ahLst/>
              <a:cxnLst>
                <a:cxn ang="0">
                  <a:pos x="108" y="71"/>
                </a:cxn>
                <a:cxn ang="0">
                  <a:pos x="120" y="107"/>
                </a:cxn>
                <a:cxn ang="0">
                  <a:pos x="102" y="189"/>
                </a:cxn>
                <a:cxn ang="0">
                  <a:pos x="108" y="225"/>
                </a:cxn>
                <a:cxn ang="0">
                  <a:pos x="124" y="217"/>
                </a:cxn>
                <a:cxn ang="0">
                  <a:pos x="169" y="184"/>
                </a:cxn>
                <a:cxn ang="0">
                  <a:pos x="183" y="172"/>
                </a:cxn>
                <a:cxn ang="0">
                  <a:pos x="197" y="160"/>
                </a:cxn>
                <a:cxn ang="0">
                  <a:pos x="220" y="127"/>
                </a:cxn>
                <a:cxn ang="0">
                  <a:pos x="226" y="110"/>
                </a:cxn>
                <a:cxn ang="0">
                  <a:pos x="230" y="90"/>
                </a:cxn>
                <a:cxn ang="0">
                  <a:pos x="225" y="72"/>
                </a:cxn>
                <a:cxn ang="0">
                  <a:pos x="211" y="60"/>
                </a:cxn>
                <a:cxn ang="0">
                  <a:pos x="137" y="29"/>
                </a:cxn>
                <a:cxn ang="0">
                  <a:pos x="0" y="0"/>
                </a:cxn>
                <a:cxn ang="0">
                  <a:pos x="8" y="15"/>
                </a:cxn>
                <a:cxn ang="0">
                  <a:pos x="34" y="32"/>
                </a:cxn>
                <a:cxn ang="0">
                  <a:pos x="82" y="49"/>
                </a:cxn>
                <a:cxn ang="0">
                  <a:pos x="97" y="59"/>
                </a:cxn>
                <a:cxn ang="0">
                  <a:pos x="108" y="71"/>
                </a:cxn>
              </a:cxnLst>
              <a:rect l="0" t="0" r="r" b="b"/>
              <a:pathLst>
                <a:path w="230" h="225">
                  <a:moveTo>
                    <a:pt x="108" y="71"/>
                  </a:moveTo>
                  <a:lnTo>
                    <a:pt x="120" y="107"/>
                  </a:lnTo>
                  <a:lnTo>
                    <a:pt x="102" y="189"/>
                  </a:lnTo>
                  <a:lnTo>
                    <a:pt x="108" y="225"/>
                  </a:lnTo>
                  <a:lnTo>
                    <a:pt x="124" y="217"/>
                  </a:lnTo>
                  <a:lnTo>
                    <a:pt x="169" y="184"/>
                  </a:lnTo>
                  <a:lnTo>
                    <a:pt x="183" y="172"/>
                  </a:lnTo>
                  <a:lnTo>
                    <a:pt x="197" y="160"/>
                  </a:lnTo>
                  <a:lnTo>
                    <a:pt x="220" y="127"/>
                  </a:lnTo>
                  <a:lnTo>
                    <a:pt x="226" y="110"/>
                  </a:lnTo>
                  <a:lnTo>
                    <a:pt x="230" y="90"/>
                  </a:lnTo>
                  <a:lnTo>
                    <a:pt x="225" y="72"/>
                  </a:lnTo>
                  <a:lnTo>
                    <a:pt x="211" y="60"/>
                  </a:lnTo>
                  <a:lnTo>
                    <a:pt x="137" y="29"/>
                  </a:lnTo>
                  <a:lnTo>
                    <a:pt x="0" y="0"/>
                  </a:lnTo>
                  <a:lnTo>
                    <a:pt x="8" y="15"/>
                  </a:lnTo>
                  <a:lnTo>
                    <a:pt x="34" y="32"/>
                  </a:lnTo>
                  <a:lnTo>
                    <a:pt x="82" y="49"/>
                  </a:lnTo>
                  <a:lnTo>
                    <a:pt x="97" y="59"/>
                  </a:lnTo>
                  <a:lnTo>
                    <a:pt x="108" y="71"/>
                  </a:lnTo>
                  <a:close/>
                </a:path>
              </a:pathLst>
            </a:custGeom>
            <a:solidFill>
              <a:srgbClr val="000000"/>
            </a:solidFill>
            <a:ln w="9525">
              <a:noFill/>
              <a:round/>
              <a:headEnd/>
              <a:tailEnd/>
            </a:ln>
          </p:spPr>
          <p:txBody>
            <a:bodyPr/>
            <a:lstStyle/>
            <a:p>
              <a:endParaRPr lang="en-GB"/>
            </a:p>
          </p:txBody>
        </p:sp>
        <p:sp>
          <p:nvSpPr>
            <p:cNvPr id="24132" name="Freeform 580"/>
            <p:cNvSpPr>
              <a:spLocks/>
            </p:cNvSpPr>
            <p:nvPr/>
          </p:nvSpPr>
          <p:spPr bwMode="auto">
            <a:xfrm>
              <a:off x="2918" y="2053"/>
              <a:ext cx="26" cy="20"/>
            </a:xfrm>
            <a:custGeom>
              <a:avLst/>
              <a:gdLst/>
              <a:ahLst/>
              <a:cxnLst>
                <a:cxn ang="0">
                  <a:pos x="114" y="0"/>
                </a:cxn>
                <a:cxn ang="0">
                  <a:pos x="97" y="3"/>
                </a:cxn>
                <a:cxn ang="0">
                  <a:pos x="76" y="11"/>
                </a:cxn>
                <a:cxn ang="0">
                  <a:pos x="59" y="22"/>
                </a:cxn>
                <a:cxn ang="0">
                  <a:pos x="28" y="45"/>
                </a:cxn>
                <a:cxn ang="0">
                  <a:pos x="6" y="80"/>
                </a:cxn>
                <a:cxn ang="0">
                  <a:pos x="0" y="99"/>
                </a:cxn>
                <a:cxn ang="0">
                  <a:pos x="8" y="95"/>
                </a:cxn>
                <a:cxn ang="0">
                  <a:pos x="19" y="92"/>
                </a:cxn>
                <a:cxn ang="0">
                  <a:pos x="84" y="62"/>
                </a:cxn>
                <a:cxn ang="0">
                  <a:pos x="97" y="61"/>
                </a:cxn>
                <a:cxn ang="0">
                  <a:pos x="112" y="56"/>
                </a:cxn>
                <a:cxn ang="0">
                  <a:pos x="120" y="44"/>
                </a:cxn>
                <a:cxn ang="0">
                  <a:pos x="126" y="28"/>
                </a:cxn>
                <a:cxn ang="0">
                  <a:pos x="124" y="16"/>
                </a:cxn>
                <a:cxn ang="0">
                  <a:pos x="114" y="0"/>
                </a:cxn>
              </a:cxnLst>
              <a:rect l="0" t="0" r="r" b="b"/>
              <a:pathLst>
                <a:path w="126" h="99">
                  <a:moveTo>
                    <a:pt x="114" y="0"/>
                  </a:moveTo>
                  <a:lnTo>
                    <a:pt x="97" y="3"/>
                  </a:lnTo>
                  <a:lnTo>
                    <a:pt x="76" y="11"/>
                  </a:lnTo>
                  <a:lnTo>
                    <a:pt x="59" y="22"/>
                  </a:lnTo>
                  <a:lnTo>
                    <a:pt x="28" y="45"/>
                  </a:lnTo>
                  <a:lnTo>
                    <a:pt x="6" y="80"/>
                  </a:lnTo>
                  <a:lnTo>
                    <a:pt x="0" y="99"/>
                  </a:lnTo>
                  <a:lnTo>
                    <a:pt x="8" y="95"/>
                  </a:lnTo>
                  <a:lnTo>
                    <a:pt x="19" y="92"/>
                  </a:lnTo>
                  <a:lnTo>
                    <a:pt x="84" y="62"/>
                  </a:lnTo>
                  <a:lnTo>
                    <a:pt x="97" y="61"/>
                  </a:lnTo>
                  <a:lnTo>
                    <a:pt x="112" y="56"/>
                  </a:lnTo>
                  <a:lnTo>
                    <a:pt x="120" y="44"/>
                  </a:lnTo>
                  <a:lnTo>
                    <a:pt x="126" y="28"/>
                  </a:lnTo>
                  <a:lnTo>
                    <a:pt x="124" y="16"/>
                  </a:lnTo>
                  <a:lnTo>
                    <a:pt x="114" y="0"/>
                  </a:lnTo>
                  <a:close/>
                </a:path>
              </a:pathLst>
            </a:custGeom>
            <a:solidFill>
              <a:srgbClr val="000000"/>
            </a:solidFill>
            <a:ln w="9525">
              <a:noFill/>
              <a:round/>
              <a:headEnd/>
              <a:tailEnd/>
            </a:ln>
          </p:spPr>
          <p:txBody>
            <a:bodyPr/>
            <a:lstStyle/>
            <a:p>
              <a:endParaRPr lang="en-GB"/>
            </a:p>
          </p:txBody>
        </p:sp>
        <p:sp>
          <p:nvSpPr>
            <p:cNvPr id="24133" name="Freeform 581"/>
            <p:cNvSpPr>
              <a:spLocks/>
            </p:cNvSpPr>
            <p:nvPr/>
          </p:nvSpPr>
          <p:spPr bwMode="auto">
            <a:xfrm>
              <a:off x="2912" y="2098"/>
              <a:ext cx="17" cy="29"/>
            </a:xfrm>
            <a:custGeom>
              <a:avLst/>
              <a:gdLst/>
              <a:ahLst/>
              <a:cxnLst>
                <a:cxn ang="0">
                  <a:pos x="11" y="3"/>
                </a:cxn>
                <a:cxn ang="0">
                  <a:pos x="0" y="0"/>
                </a:cxn>
                <a:cxn ang="0">
                  <a:pos x="11" y="110"/>
                </a:cxn>
                <a:cxn ang="0">
                  <a:pos x="19" y="144"/>
                </a:cxn>
                <a:cxn ang="0">
                  <a:pos x="42" y="121"/>
                </a:cxn>
                <a:cxn ang="0">
                  <a:pos x="59" y="92"/>
                </a:cxn>
                <a:cxn ang="0">
                  <a:pos x="85" y="34"/>
                </a:cxn>
                <a:cxn ang="0">
                  <a:pos x="42" y="11"/>
                </a:cxn>
                <a:cxn ang="0">
                  <a:pos x="34" y="9"/>
                </a:cxn>
                <a:cxn ang="0">
                  <a:pos x="23" y="3"/>
                </a:cxn>
                <a:cxn ang="0">
                  <a:pos x="11" y="3"/>
                </a:cxn>
              </a:cxnLst>
              <a:rect l="0" t="0" r="r" b="b"/>
              <a:pathLst>
                <a:path w="85" h="144">
                  <a:moveTo>
                    <a:pt x="11" y="3"/>
                  </a:moveTo>
                  <a:lnTo>
                    <a:pt x="0" y="0"/>
                  </a:lnTo>
                  <a:lnTo>
                    <a:pt x="11" y="110"/>
                  </a:lnTo>
                  <a:lnTo>
                    <a:pt x="19" y="144"/>
                  </a:lnTo>
                  <a:lnTo>
                    <a:pt x="42" y="121"/>
                  </a:lnTo>
                  <a:lnTo>
                    <a:pt x="59" y="92"/>
                  </a:lnTo>
                  <a:lnTo>
                    <a:pt x="85" y="34"/>
                  </a:lnTo>
                  <a:lnTo>
                    <a:pt x="42" y="11"/>
                  </a:lnTo>
                  <a:lnTo>
                    <a:pt x="34" y="9"/>
                  </a:lnTo>
                  <a:lnTo>
                    <a:pt x="23" y="3"/>
                  </a:lnTo>
                  <a:lnTo>
                    <a:pt x="11" y="3"/>
                  </a:lnTo>
                  <a:close/>
                </a:path>
              </a:pathLst>
            </a:custGeom>
            <a:solidFill>
              <a:srgbClr val="000000"/>
            </a:solidFill>
            <a:ln w="9525">
              <a:noFill/>
              <a:round/>
              <a:headEnd/>
              <a:tailEnd/>
            </a:ln>
          </p:spPr>
          <p:txBody>
            <a:bodyPr/>
            <a:lstStyle/>
            <a:p>
              <a:endParaRPr lang="en-GB"/>
            </a:p>
          </p:txBody>
        </p:sp>
        <p:sp>
          <p:nvSpPr>
            <p:cNvPr id="24134" name="Freeform 582"/>
            <p:cNvSpPr>
              <a:spLocks/>
            </p:cNvSpPr>
            <p:nvPr/>
          </p:nvSpPr>
          <p:spPr bwMode="auto">
            <a:xfrm>
              <a:off x="3098" y="1936"/>
              <a:ext cx="35" cy="155"/>
            </a:xfrm>
            <a:custGeom>
              <a:avLst/>
              <a:gdLst/>
              <a:ahLst/>
              <a:cxnLst>
                <a:cxn ang="0">
                  <a:pos x="70" y="49"/>
                </a:cxn>
                <a:cxn ang="0">
                  <a:pos x="59" y="0"/>
                </a:cxn>
                <a:cxn ang="0">
                  <a:pos x="66" y="51"/>
                </a:cxn>
                <a:cxn ang="0">
                  <a:pos x="81" y="103"/>
                </a:cxn>
                <a:cxn ang="0">
                  <a:pos x="88" y="156"/>
                </a:cxn>
                <a:cxn ang="0">
                  <a:pos x="83" y="207"/>
                </a:cxn>
                <a:cxn ang="0">
                  <a:pos x="11" y="486"/>
                </a:cxn>
                <a:cxn ang="0">
                  <a:pos x="0" y="561"/>
                </a:cxn>
                <a:cxn ang="0">
                  <a:pos x="0" y="632"/>
                </a:cxn>
                <a:cxn ang="0">
                  <a:pos x="26" y="777"/>
                </a:cxn>
                <a:cxn ang="0">
                  <a:pos x="29" y="725"/>
                </a:cxn>
                <a:cxn ang="0">
                  <a:pos x="47" y="626"/>
                </a:cxn>
                <a:cxn ang="0">
                  <a:pos x="77" y="526"/>
                </a:cxn>
                <a:cxn ang="0">
                  <a:pos x="172" y="336"/>
                </a:cxn>
                <a:cxn ang="0">
                  <a:pos x="176" y="286"/>
                </a:cxn>
                <a:cxn ang="0">
                  <a:pos x="167" y="239"/>
                </a:cxn>
                <a:cxn ang="0">
                  <a:pos x="147" y="190"/>
                </a:cxn>
                <a:cxn ang="0">
                  <a:pos x="70" y="49"/>
                </a:cxn>
              </a:cxnLst>
              <a:rect l="0" t="0" r="r" b="b"/>
              <a:pathLst>
                <a:path w="176" h="777">
                  <a:moveTo>
                    <a:pt x="70" y="49"/>
                  </a:moveTo>
                  <a:lnTo>
                    <a:pt x="59" y="0"/>
                  </a:lnTo>
                  <a:lnTo>
                    <a:pt x="66" y="51"/>
                  </a:lnTo>
                  <a:lnTo>
                    <a:pt x="81" y="103"/>
                  </a:lnTo>
                  <a:lnTo>
                    <a:pt x="88" y="156"/>
                  </a:lnTo>
                  <a:lnTo>
                    <a:pt x="83" y="207"/>
                  </a:lnTo>
                  <a:lnTo>
                    <a:pt x="11" y="486"/>
                  </a:lnTo>
                  <a:lnTo>
                    <a:pt x="0" y="561"/>
                  </a:lnTo>
                  <a:lnTo>
                    <a:pt x="0" y="632"/>
                  </a:lnTo>
                  <a:lnTo>
                    <a:pt x="26" y="777"/>
                  </a:lnTo>
                  <a:lnTo>
                    <a:pt x="29" y="725"/>
                  </a:lnTo>
                  <a:lnTo>
                    <a:pt x="47" y="626"/>
                  </a:lnTo>
                  <a:lnTo>
                    <a:pt x="77" y="526"/>
                  </a:lnTo>
                  <a:lnTo>
                    <a:pt x="172" y="336"/>
                  </a:lnTo>
                  <a:lnTo>
                    <a:pt x="176" y="286"/>
                  </a:lnTo>
                  <a:lnTo>
                    <a:pt x="167" y="239"/>
                  </a:lnTo>
                  <a:lnTo>
                    <a:pt x="147" y="190"/>
                  </a:lnTo>
                  <a:lnTo>
                    <a:pt x="70" y="49"/>
                  </a:lnTo>
                  <a:close/>
                </a:path>
              </a:pathLst>
            </a:custGeom>
            <a:solidFill>
              <a:srgbClr val="000000"/>
            </a:solidFill>
            <a:ln w="9525">
              <a:noFill/>
              <a:round/>
              <a:headEnd/>
              <a:tailEnd/>
            </a:ln>
          </p:spPr>
          <p:txBody>
            <a:bodyPr/>
            <a:lstStyle/>
            <a:p>
              <a:endParaRPr lang="en-GB"/>
            </a:p>
          </p:txBody>
        </p:sp>
        <p:sp>
          <p:nvSpPr>
            <p:cNvPr id="24135" name="Freeform 583"/>
            <p:cNvSpPr>
              <a:spLocks/>
            </p:cNvSpPr>
            <p:nvPr/>
          </p:nvSpPr>
          <p:spPr bwMode="auto">
            <a:xfrm>
              <a:off x="3191" y="1925"/>
              <a:ext cx="34" cy="121"/>
            </a:xfrm>
            <a:custGeom>
              <a:avLst/>
              <a:gdLst/>
              <a:ahLst/>
              <a:cxnLst>
                <a:cxn ang="0">
                  <a:pos x="167" y="141"/>
                </a:cxn>
                <a:cxn ang="0">
                  <a:pos x="161" y="89"/>
                </a:cxn>
                <a:cxn ang="0">
                  <a:pos x="142" y="40"/>
                </a:cxn>
                <a:cxn ang="0">
                  <a:pos x="108" y="0"/>
                </a:cxn>
                <a:cxn ang="0">
                  <a:pos x="83" y="152"/>
                </a:cxn>
                <a:cxn ang="0">
                  <a:pos x="12" y="374"/>
                </a:cxn>
                <a:cxn ang="0">
                  <a:pos x="0" y="451"/>
                </a:cxn>
                <a:cxn ang="0">
                  <a:pos x="1" y="530"/>
                </a:cxn>
                <a:cxn ang="0">
                  <a:pos x="23" y="608"/>
                </a:cxn>
                <a:cxn ang="0">
                  <a:pos x="43" y="509"/>
                </a:cxn>
                <a:cxn ang="0">
                  <a:pos x="77" y="417"/>
                </a:cxn>
                <a:cxn ang="0">
                  <a:pos x="102" y="547"/>
                </a:cxn>
                <a:cxn ang="0">
                  <a:pos x="118" y="586"/>
                </a:cxn>
                <a:cxn ang="0">
                  <a:pos x="136" y="515"/>
                </a:cxn>
                <a:cxn ang="0">
                  <a:pos x="124" y="290"/>
                </a:cxn>
                <a:cxn ang="0">
                  <a:pos x="130" y="265"/>
                </a:cxn>
                <a:cxn ang="0">
                  <a:pos x="156" y="218"/>
                </a:cxn>
                <a:cxn ang="0">
                  <a:pos x="164" y="194"/>
                </a:cxn>
                <a:cxn ang="0">
                  <a:pos x="167" y="141"/>
                </a:cxn>
              </a:cxnLst>
              <a:rect l="0" t="0" r="r" b="b"/>
              <a:pathLst>
                <a:path w="167" h="608">
                  <a:moveTo>
                    <a:pt x="167" y="141"/>
                  </a:moveTo>
                  <a:lnTo>
                    <a:pt x="161" y="89"/>
                  </a:lnTo>
                  <a:lnTo>
                    <a:pt x="142" y="40"/>
                  </a:lnTo>
                  <a:lnTo>
                    <a:pt x="108" y="0"/>
                  </a:lnTo>
                  <a:lnTo>
                    <a:pt x="83" y="152"/>
                  </a:lnTo>
                  <a:lnTo>
                    <a:pt x="12" y="374"/>
                  </a:lnTo>
                  <a:lnTo>
                    <a:pt x="0" y="451"/>
                  </a:lnTo>
                  <a:lnTo>
                    <a:pt x="1" y="530"/>
                  </a:lnTo>
                  <a:lnTo>
                    <a:pt x="23" y="608"/>
                  </a:lnTo>
                  <a:lnTo>
                    <a:pt x="43" y="509"/>
                  </a:lnTo>
                  <a:lnTo>
                    <a:pt x="77" y="417"/>
                  </a:lnTo>
                  <a:lnTo>
                    <a:pt x="102" y="547"/>
                  </a:lnTo>
                  <a:lnTo>
                    <a:pt x="118" y="586"/>
                  </a:lnTo>
                  <a:lnTo>
                    <a:pt x="136" y="515"/>
                  </a:lnTo>
                  <a:lnTo>
                    <a:pt x="124" y="290"/>
                  </a:lnTo>
                  <a:lnTo>
                    <a:pt x="130" y="265"/>
                  </a:lnTo>
                  <a:lnTo>
                    <a:pt x="156" y="218"/>
                  </a:lnTo>
                  <a:lnTo>
                    <a:pt x="164" y="194"/>
                  </a:lnTo>
                  <a:lnTo>
                    <a:pt x="167" y="141"/>
                  </a:lnTo>
                  <a:close/>
                </a:path>
              </a:pathLst>
            </a:custGeom>
            <a:solidFill>
              <a:srgbClr val="000000"/>
            </a:solidFill>
            <a:ln w="9525">
              <a:noFill/>
              <a:round/>
              <a:headEnd/>
              <a:tailEnd/>
            </a:ln>
          </p:spPr>
          <p:txBody>
            <a:bodyPr/>
            <a:lstStyle/>
            <a:p>
              <a:endParaRPr lang="en-GB"/>
            </a:p>
          </p:txBody>
        </p:sp>
        <p:sp>
          <p:nvSpPr>
            <p:cNvPr id="24136" name="Freeform 584"/>
            <p:cNvSpPr>
              <a:spLocks noEditPoints="1"/>
            </p:cNvSpPr>
            <p:nvPr/>
          </p:nvSpPr>
          <p:spPr bwMode="auto">
            <a:xfrm>
              <a:off x="2863" y="2125"/>
              <a:ext cx="190" cy="65"/>
            </a:xfrm>
            <a:custGeom>
              <a:avLst/>
              <a:gdLst/>
              <a:ahLst/>
              <a:cxnLst>
                <a:cxn ang="0">
                  <a:pos x="866" y="93"/>
                </a:cxn>
                <a:cxn ang="0">
                  <a:pos x="908" y="71"/>
                </a:cxn>
                <a:cxn ang="0">
                  <a:pos x="951" y="54"/>
                </a:cxn>
                <a:cxn ang="0">
                  <a:pos x="824" y="54"/>
                </a:cxn>
                <a:cxn ang="0">
                  <a:pos x="664" y="21"/>
                </a:cxn>
                <a:cxn ang="0">
                  <a:pos x="624" y="10"/>
                </a:cxn>
                <a:cxn ang="0">
                  <a:pos x="548" y="0"/>
                </a:cxn>
                <a:cxn ang="0">
                  <a:pos x="478" y="10"/>
                </a:cxn>
                <a:cxn ang="0">
                  <a:pos x="192" y="139"/>
                </a:cxn>
                <a:cxn ang="0">
                  <a:pos x="126" y="160"/>
                </a:cxn>
                <a:cxn ang="0">
                  <a:pos x="93" y="166"/>
                </a:cxn>
                <a:cxn ang="0">
                  <a:pos x="17" y="279"/>
                </a:cxn>
                <a:cxn ang="0">
                  <a:pos x="0" y="321"/>
                </a:cxn>
                <a:cxn ang="0">
                  <a:pos x="255" y="324"/>
                </a:cxn>
                <a:cxn ang="0">
                  <a:pos x="666" y="223"/>
                </a:cxn>
                <a:cxn ang="0">
                  <a:pos x="749" y="177"/>
                </a:cxn>
                <a:cxn ang="0">
                  <a:pos x="866" y="93"/>
                </a:cxn>
                <a:cxn ang="0">
                  <a:pos x="683" y="105"/>
                </a:cxn>
                <a:cxn ang="0">
                  <a:pos x="692" y="116"/>
                </a:cxn>
                <a:cxn ang="0">
                  <a:pos x="703" y="126"/>
                </a:cxn>
                <a:cxn ang="0">
                  <a:pos x="290" y="257"/>
                </a:cxn>
                <a:cxn ang="0">
                  <a:pos x="147" y="284"/>
                </a:cxn>
                <a:cxn ang="0">
                  <a:pos x="143" y="268"/>
                </a:cxn>
                <a:cxn ang="0">
                  <a:pos x="141" y="251"/>
                </a:cxn>
                <a:cxn ang="0">
                  <a:pos x="141" y="237"/>
                </a:cxn>
                <a:cxn ang="0">
                  <a:pos x="147" y="223"/>
                </a:cxn>
                <a:cxn ang="0">
                  <a:pos x="181" y="191"/>
                </a:cxn>
                <a:cxn ang="0">
                  <a:pos x="221" y="167"/>
                </a:cxn>
                <a:cxn ang="0">
                  <a:pos x="265" y="150"/>
                </a:cxn>
                <a:cxn ang="0">
                  <a:pos x="439" y="105"/>
                </a:cxn>
                <a:cxn ang="0">
                  <a:pos x="503" y="73"/>
                </a:cxn>
                <a:cxn ang="0">
                  <a:pos x="525" y="67"/>
                </a:cxn>
                <a:cxn ang="0">
                  <a:pos x="548" y="65"/>
                </a:cxn>
                <a:cxn ang="0">
                  <a:pos x="601" y="67"/>
                </a:cxn>
                <a:cxn ang="0">
                  <a:pos x="672" y="82"/>
                </a:cxn>
                <a:cxn ang="0">
                  <a:pos x="683" y="105"/>
                </a:cxn>
              </a:cxnLst>
              <a:rect l="0" t="0" r="r" b="b"/>
              <a:pathLst>
                <a:path w="951" h="324">
                  <a:moveTo>
                    <a:pt x="866" y="93"/>
                  </a:moveTo>
                  <a:lnTo>
                    <a:pt x="908" y="71"/>
                  </a:lnTo>
                  <a:lnTo>
                    <a:pt x="951" y="54"/>
                  </a:lnTo>
                  <a:lnTo>
                    <a:pt x="824" y="54"/>
                  </a:lnTo>
                  <a:lnTo>
                    <a:pt x="664" y="21"/>
                  </a:lnTo>
                  <a:lnTo>
                    <a:pt x="624" y="10"/>
                  </a:lnTo>
                  <a:lnTo>
                    <a:pt x="548" y="0"/>
                  </a:lnTo>
                  <a:lnTo>
                    <a:pt x="478" y="10"/>
                  </a:lnTo>
                  <a:lnTo>
                    <a:pt x="192" y="139"/>
                  </a:lnTo>
                  <a:lnTo>
                    <a:pt x="126" y="160"/>
                  </a:lnTo>
                  <a:lnTo>
                    <a:pt x="93" y="166"/>
                  </a:lnTo>
                  <a:lnTo>
                    <a:pt x="17" y="279"/>
                  </a:lnTo>
                  <a:lnTo>
                    <a:pt x="0" y="321"/>
                  </a:lnTo>
                  <a:lnTo>
                    <a:pt x="255" y="324"/>
                  </a:lnTo>
                  <a:lnTo>
                    <a:pt x="666" y="223"/>
                  </a:lnTo>
                  <a:lnTo>
                    <a:pt x="749" y="177"/>
                  </a:lnTo>
                  <a:lnTo>
                    <a:pt x="866" y="93"/>
                  </a:lnTo>
                  <a:close/>
                  <a:moveTo>
                    <a:pt x="683" y="105"/>
                  </a:moveTo>
                  <a:lnTo>
                    <a:pt x="692" y="116"/>
                  </a:lnTo>
                  <a:lnTo>
                    <a:pt x="703" y="126"/>
                  </a:lnTo>
                  <a:lnTo>
                    <a:pt x="290" y="257"/>
                  </a:lnTo>
                  <a:lnTo>
                    <a:pt x="147" y="284"/>
                  </a:lnTo>
                  <a:lnTo>
                    <a:pt x="143" y="268"/>
                  </a:lnTo>
                  <a:lnTo>
                    <a:pt x="141" y="251"/>
                  </a:lnTo>
                  <a:lnTo>
                    <a:pt x="141" y="237"/>
                  </a:lnTo>
                  <a:lnTo>
                    <a:pt x="147" y="223"/>
                  </a:lnTo>
                  <a:lnTo>
                    <a:pt x="181" y="191"/>
                  </a:lnTo>
                  <a:lnTo>
                    <a:pt x="221" y="167"/>
                  </a:lnTo>
                  <a:lnTo>
                    <a:pt x="265" y="150"/>
                  </a:lnTo>
                  <a:lnTo>
                    <a:pt x="439" y="105"/>
                  </a:lnTo>
                  <a:lnTo>
                    <a:pt x="503" y="73"/>
                  </a:lnTo>
                  <a:lnTo>
                    <a:pt x="525" y="67"/>
                  </a:lnTo>
                  <a:lnTo>
                    <a:pt x="548" y="65"/>
                  </a:lnTo>
                  <a:lnTo>
                    <a:pt x="601" y="67"/>
                  </a:lnTo>
                  <a:lnTo>
                    <a:pt x="672" y="82"/>
                  </a:lnTo>
                  <a:lnTo>
                    <a:pt x="683" y="105"/>
                  </a:lnTo>
                  <a:close/>
                </a:path>
              </a:pathLst>
            </a:custGeom>
            <a:solidFill>
              <a:srgbClr val="000000"/>
            </a:solidFill>
            <a:ln w="9525">
              <a:noFill/>
              <a:round/>
              <a:headEnd/>
              <a:tailEnd/>
            </a:ln>
          </p:spPr>
          <p:txBody>
            <a:bodyPr/>
            <a:lstStyle/>
            <a:p>
              <a:endParaRPr lang="en-GB"/>
            </a:p>
          </p:txBody>
        </p:sp>
        <p:sp>
          <p:nvSpPr>
            <p:cNvPr id="24137" name="Freeform 585"/>
            <p:cNvSpPr>
              <a:spLocks/>
            </p:cNvSpPr>
            <p:nvPr/>
          </p:nvSpPr>
          <p:spPr bwMode="auto">
            <a:xfrm>
              <a:off x="2891" y="2138"/>
              <a:ext cx="113" cy="44"/>
            </a:xfrm>
            <a:custGeom>
              <a:avLst/>
              <a:gdLst/>
              <a:ahLst/>
              <a:cxnLst>
                <a:cxn ang="0">
                  <a:pos x="551" y="51"/>
                </a:cxn>
                <a:cxn ang="0">
                  <a:pos x="542" y="40"/>
                </a:cxn>
                <a:cxn ang="0">
                  <a:pos x="531" y="17"/>
                </a:cxn>
                <a:cxn ang="0">
                  <a:pos x="460" y="2"/>
                </a:cxn>
                <a:cxn ang="0">
                  <a:pos x="407" y="0"/>
                </a:cxn>
                <a:cxn ang="0">
                  <a:pos x="384" y="2"/>
                </a:cxn>
                <a:cxn ang="0">
                  <a:pos x="362" y="8"/>
                </a:cxn>
                <a:cxn ang="0">
                  <a:pos x="298" y="40"/>
                </a:cxn>
                <a:cxn ang="0">
                  <a:pos x="124" y="85"/>
                </a:cxn>
                <a:cxn ang="0">
                  <a:pos x="80" y="102"/>
                </a:cxn>
                <a:cxn ang="0">
                  <a:pos x="40" y="126"/>
                </a:cxn>
                <a:cxn ang="0">
                  <a:pos x="6" y="158"/>
                </a:cxn>
                <a:cxn ang="0">
                  <a:pos x="0" y="172"/>
                </a:cxn>
                <a:cxn ang="0">
                  <a:pos x="0" y="186"/>
                </a:cxn>
                <a:cxn ang="0">
                  <a:pos x="2" y="203"/>
                </a:cxn>
                <a:cxn ang="0">
                  <a:pos x="6" y="219"/>
                </a:cxn>
                <a:cxn ang="0">
                  <a:pos x="149" y="192"/>
                </a:cxn>
                <a:cxn ang="0">
                  <a:pos x="562" y="61"/>
                </a:cxn>
                <a:cxn ang="0">
                  <a:pos x="551" y="51"/>
                </a:cxn>
              </a:cxnLst>
              <a:rect l="0" t="0" r="r" b="b"/>
              <a:pathLst>
                <a:path w="562" h="219">
                  <a:moveTo>
                    <a:pt x="551" y="51"/>
                  </a:moveTo>
                  <a:lnTo>
                    <a:pt x="542" y="40"/>
                  </a:lnTo>
                  <a:lnTo>
                    <a:pt x="531" y="17"/>
                  </a:lnTo>
                  <a:lnTo>
                    <a:pt x="460" y="2"/>
                  </a:lnTo>
                  <a:lnTo>
                    <a:pt x="407" y="0"/>
                  </a:lnTo>
                  <a:lnTo>
                    <a:pt x="384" y="2"/>
                  </a:lnTo>
                  <a:lnTo>
                    <a:pt x="362" y="8"/>
                  </a:lnTo>
                  <a:lnTo>
                    <a:pt x="298" y="40"/>
                  </a:lnTo>
                  <a:lnTo>
                    <a:pt x="124" y="85"/>
                  </a:lnTo>
                  <a:lnTo>
                    <a:pt x="80" y="102"/>
                  </a:lnTo>
                  <a:lnTo>
                    <a:pt x="40" y="126"/>
                  </a:lnTo>
                  <a:lnTo>
                    <a:pt x="6" y="158"/>
                  </a:lnTo>
                  <a:lnTo>
                    <a:pt x="0" y="172"/>
                  </a:lnTo>
                  <a:lnTo>
                    <a:pt x="0" y="186"/>
                  </a:lnTo>
                  <a:lnTo>
                    <a:pt x="2" y="203"/>
                  </a:lnTo>
                  <a:lnTo>
                    <a:pt x="6" y="219"/>
                  </a:lnTo>
                  <a:lnTo>
                    <a:pt x="149" y="192"/>
                  </a:lnTo>
                  <a:lnTo>
                    <a:pt x="562" y="61"/>
                  </a:lnTo>
                  <a:lnTo>
                    <a:pt x="551" y="51"/>
                  </a:lnTo>
                  <a:close/>
                </a:path>
              </a:pathLst>
            </a:custGeom>
            <a:solidFill>
              <a:srgbClr val="FFFFFF"/>
            </a:solidFill>
            <a:ln w="9525">
              <a:noFill/>
              <a:round/>
              <a:headEnd/>
              <a:tailEnd/>
            </a:ln>
          </p:spPr>
          <p:txBody>
            <a:bodyPr/>
            <a:lstStyle/>
            <a:p>
              <a:endParaRPr lang="en-GB"/>
            </a:p>
          </p:txBody>
        </p:sp>
        <p:sp>
          <p:nvSpPr>
            <p:cNvPr id="24138" name="Freeform 586"/>
            <p:cNvSpPr>
              <a:spLocks/>
            </p:cNvSpPr>
            <p:nvPr/>
          </p:nvSpPr>
          <p:spPr bwMode="auto">
            <a:xfrm>
              <a:off x="2900" y="2175"/>
              <a:ext cx="152" cy="69"/>
            </a:xfrm>
            <a:custGeom>
              <a:avLst/>
              <a:gdLst/>
              <a:ahLst/>
              <a:cxnLst>
                <a:cxn ang="0">
                  <a:pos x="756" y="0"/>
                </a:cxn>
                <a:cxn ang="0">
                  <a:pos x="716" y="39"/>
                </a:cxn>
                <a:cxn ang="0">
                  <a:pos x="674" y="67"/>
                </a:cxn>
                <a:cxn ang="0">
                  <a:pos x="534" y="121"/>
                </a:cxn>
                <a:cxn ang="0">
                  <a:pos x="337" y="151"/>
                </a:cxn>
                <a:cxn ang="0">
                  <a:pos x="284" y="152"/>
                </a:cxn>
                <a:cxn ang="0">
                  <a:pos x="138" y="177"/>
                </a:cxn>
                <a:cxn ang="0">
                  <a:pos x="42" y="208"/>
                </a:cxn>
                <a:cxn ang="0">
                  <a:pos x="0" y="230"/>
                </a:cxn>
                <a:cxn ang="0">
                  <a:pos x="12" y="256"/>
                </a:cxn>
                <a:cxn ang="0">
                  <a:pos x="56" y="292"/>
                </a:cxn>
                <a:cxn ang="0">
                  <a:pos x="152" y="331"/>
                </a:cxn>
                <a:cxn ang="0">
                  <a:pos x="208" y="343"/>
                </a:cxn>
                <a:cxn ang="0">
                  <a:pos x="265" y="346"/>
                </a:cxn>
                <a:cxn ang="0">
                  <a:pos x="320" y="343"/>
                </a:cxn>
                <a:cxn ang="0">
                  <a:pos x="428" y="323"/>
                </a:cxn>
                <a:cxn ang="0">
                  <a:pos x="534" y="275"/>
                </a:cxn>
                <a:cxn ang="0">
                  <a:pos x="584" y="239"/>
                </a:cxn>
                <a:cxn ang="0">
                  <a:pos x="674" y="152"/>
                </a:cxn>
                <a:cxn ang="0">
                  <a:pos x="736" y="56"/>
                </a:cxn>
                <a:cxn ang="0">
                  <a:pos x="756" y="0"/>
                </a:cxn>
              </a:cxnLst>
              <a:rect l="0" t="0" r="r" b="b"/>
              <a:pathLst>
                <a:path w="756" h="346">
                  <a:moveTo>
                    <a:pt x="756" y="0"/>
                  </a:moveTo>
                  <a:lnTo>
                    <a:pt x="716" y="39"/>
                  </a:lnTo>
                  <a:lnTo>
                    <a:pt x="674" y="67"/>
                  </a:lnTo>
                  <a:lnTo>
                    <a:pt x="534" y="121"/>
                  </a:lnTo>
                  <a:lnTo>
                    <a:pt x="337" y="151"/>
                  </a:lnTo>
                  <a:lnTo>
                    <a:pt x="284" y="152"/>
                  </a:lnTo>
                  <a:lnTo>
                    <a:pt x="138" y="177"/>
                  </a:lnTo>
                  <a:lnTo>
                    <a:pt x="42" y="208"/>
                  </a:lnTo>
                  <a:lnTo>
                    <a:pt x="0" y="230"/>
                  </a:lnTo>
                  <a:lnTo>
                    <a:pt x="12" y="256"/>
                  </a:lnTo>
                  <a:lnTo>
                    <a:pt x="56" y="292"/>
                  </a:lnTo>
                  <a:lnTo>
                    <a:pt x="152" y="331"/>
                  </a:lnTo>
                  <a:lnTo>
                    <a:pt x="208" y="343"/>
                  </a:lnTo>
                  <a:lnTo>
                    <a:pt x="265" y="346"/>
                  </a:lnTo>
                  <a:lnTo>
                    <a:pt x="320" y="343"/>
                  </a:lnTo>
                  <a:lnTo>
                    <a:pt x="428" y="323"/>
                  </a:lnTo>
                  <a:lnTo>
                    <a:pt x="534" y="275"/>
                  </a:lnTo>
                  <a:lnTo>
                    <a:pt x="584" y="239"/>
                  </a:lnTo>
                  <a:lnTo>
                    <a:pt x="674" y="152"/>
                  </a:lnTo>
                  <a:lnTo>
                    <a:pt x="736" y="56"/>
                  </a:lnTo>
                  <a:lnTo>
                    <a:pt x="756" y="0"/>
                  </a:lnTo>
                  <a:close/>
                </a:path>
              </a:pathLst>
            </a:custGeom>
            <a:solidFill>
              <a:srgbClr val="000000"/>
            </a:solidFill>
            <a:ln w="9525">
              <a:noFill/>
              <a:round/>
              <a:headEnd/>
              <a:tailEnd/>
            </a:ln>
          </p:spPr>
          <p:txBody>
            <a:bodyPr/>
            <a:lstStyle/>
            <a:p>
              <a:endParaRPr lang="en-GB"/>
            </a:p>
          </p:txBody>
        </p:sp>
        <p:sp>
          <p:nvSpPr>
            <p:cNvPr id="24139" name="Freeform 587"/>
            <p:cNvSpPr>
              <a:spLocks/>
            </p:cNvSpPr>
            <p:nvPr/>
          </p:nvSpPr>
          <p:spPr bwMode="auto">
            <a:xfrm>
              <a:off x="2769" y="1978"/>
              <a:ext cx="56" cy="23"/>
            </a:xfrm>
            <a:custGeom>
              <a:avLst/>
              <a:gdLst/>
              <a:ahLst/>
              <a:cxnLst>
                <a:cxn ang="0">
                  <a:pos x="28" y="85"/>
                </a:cxn>
                <a:cxn ang="0">
                  <a:pos x="0" y="112"/>
                </a:cxn>
                <a:cxn ang="0">
                  <a:pos x="39" y="112"/>
                </a:cxn>
                <a:cxn ang="0">
                  <a:pos x="121" y="104"/>
                </a:cxn>
                <a:cxn ang="0">
                  <a:pos x="197" y="78"/>
                </a:cxn>
                <a:cxn ang="0">
                  <a:pos x="230" y="56"/>
                </a:cxn>
                <a:cxn ang="0">
                  <a:pos x="256" y="31"/>
                </a:cxn>
                <a:cxn ang="0">
                  <a:pos x="279" y="0"/>
                </a:cxn>
                <a:cxn ang="0">
                  <a:pos x="95" y="48"/>
                </a:cxn>
                <a:cxn ang="0">
                  <a:pos x="28" y="85"/>
                </a:cxn>
              </a:cxnLst>
              <a:rect l="0" t="0" r="r" b="b"/>
              <a:pathLst>
                <a:path w="279" h="112">
                  <a:moveTo>
                    <a:pt x="28" y="85"/>
                  </a:moveTo>
                  <a:lnTo>
                    <a:pt x="0" y="112"/>
                  </a:lnTo>
                  <a:lnTo>
                    <a:pt x="39" y="112"/>
                  </a:lnTo>
                  <a:lnTo>
                    <a:pt x="121" y="104"/>
                  </a:lnTo>
                  <a:lnTo>
                    <a:pt x="197" y="78"/>
                  </a:lnTo>
                  <a:lnTo>
                    <a:pt x="230" y="56"/>
                  </a:lnTo>
                  <a:lnTo>
                    <a:pt x="256" y="31"/>
                  </a:lnTo>
                  <a:lnTo>
                    <a:pt x="279" y="0"/>
                  </a:lnTo>
                  <a:lnTo>
                    <a:pt x="95" y="48"/>
                  </a:lnTo>
                  <a:lnTo>
                    <a:pt x="28" y="85"/>
                  </a:lnTo>
                  <a:close/>
                </a:path>
              </a:pathLst>
            </a:custGeom>
            <a:solidFill>
              <a:srgbClr val="000000"/>
            </a:solidFill>
            <a:ln w="9525">
              <a:noFill/>
              <a:round/>
              <a:headEnd/>
              <a:tailEnd/>
            </a:ln>
          </p:spPr>
          <p:txBody>
            <a:bodyPr/>
            <a:lstStyle/>
            <a:p>
              <a:endParaRPr lang="en-GB"/>
            </a:p>
          </p:txBody>
        </p:sp>
        <p:sp>
          <p:nvSpPr>
            <p:cNvPr id="24140" name="Freeform 588"/>
            <p:cNvSpPr>
              <a:spLocks noEditPoints="1"/>
            </p:cNvSpPr>
            <p:nvPr/>
          </p:nvSpPr>
          <p:spPr bwMode="auto">
            <a:xfrm>
              <a:off x="2718" y="1926"/>
              <a:ext cx="155" cy="132"/>
            </a:xfrm>
            <a:custGeom>
              <a:avLst/>
              <a:gdLst/>
              <a:ahLst/>
              <a:cxnLst>
                <a:cxn ang="0">
                  <a:pos x="656" y="256"/>
                </a:cxn>
                <a:cxn ang="0">
                  <a:pos x="714" y="515"/>
                </a:cxn>
                <a:cxn ang="0">
                  <a:pos x="779" y="659"/>
                </a:cxn>
                <a:cxn ang="0">
                  <a:pos x="658" y="81"/>
                </a:cxn>
                <a:cxn ang="0">
                  <a:pos x="551" y="20"/>
                </a:cxn>
                <a:cxn ang="0">
                  <a:pos x="416" y="0"/>
                </a:cxn>
                <a:cxn ang="0">
                  <a:pos x="74" y="56"/>
                </a:cxn>
                <a:cxn ang="0">
                  <a:pos x="39" y="94"/>
                </a:cxn>
                <a:cxn ang="0">
                  <a:pos x="0" y="233"/>
                </a:cxn>
                <a:cxn ang="0">
                  <a:pos x="50" y="166"/>
                </a:cxn>
                <a:cxn ang="0">
                  <a:pos x="68" y="132"/>
                </a:cxn>
                <a:cxn ang="0">
                  <a:pos x="103" y="110"/>
                </a:cxn>
                <a:cxn ang="0">
                  <a:pos x="276" y="94"/>
                </a:cxn>
                <a:cxn ang="0">
                  <a:pos x="408" y="135"/>
                </a:cxn>
                <a:cxn ang="0">
                  <a:pos x="230" y="181"/>
                </a:cxn>
                <a:cxn ang="0">
                  <a:pos x="157" y="235"/>
                </a:cxn>
                <a:cxn ang="0">
                  <a:pos x="92" y="374"/>
                </a:cxn>
                <a:cxn ang="0">
                  <a:pos x="168" y="351"/>
                </a:cxn>
                <a:cxn ang="0">
                  <a:pos x="186" y="273"/>
                </a:cxn>
                <a:cxn ang="0">
                  <a:pos x="230" y="229"/>
                </a:cxn>
                <a:cxn ang="0">
                  <a:pos x="253" y="276"/>
                </a:cxn>
                <a:cxn ang="0">
                  <a:pos x="293" y="299"/>
                </a:cxn>
                <a:cxn ang="0">
                  <a:pos x="380" y="288"/>
                </a:cxn>
                <a:cxn ang="0">
                  <a:pos x="450" y="239"/>
                </a:cxn>
                <a:cxn ang="0">
                  <a:pos x="445" y="181"/>
                </a:cxn>
                <a:cxn ang="0">
                  <a:pos x="607" y="211"/>
                </a:cxn>
                <a:cxn ang="0">
                  <a:pos x="371" y="245"/>
                </a:cxn>
                <a:cxn ang="0">
                  <a:pos x="397" y="229"/>
                </a:cxn>
                <a:cxn ang="0">
                  <a:pos x="388" y="222"/>
                </a:cxn>
                <a:cxn ang="0">
                  <a:pos x="388" y="211"/>
                </a:cxn>
                <a:cxn ang="0">
                  <a:pos x="397" y="200"/>
                </a:cxn>
                <a:cxn ang="0">
                  <a:pos x="413" y="203"/>
                </a:cxn>
                <a:cxn ang="0">
                  <a:pos x="416" y="211"/>
                </a:cxn>
                <a:cxn ang="0">
                  <a:pos x="414" y="228"/>
                </a:cxn>
                <a:cxn ang="0">
                  <a:pos x="405" y="245"/>
                </a:cxn>
                <a:cxn ang="0">
                  <a:pos x="365" y="271"/>
                </a:cxn>
                <a:cxn ang="0">
                  <a:pos x="309" y="271"/>
                </a:cxn>
                <a:cxn ang="0">
                  <a:pos x="268" y="245"/>
                </a:cxn>
                <a:cxn ang="0">
                  <a:pos x="264" y="222"/>
                </a:cxn>
                <a:cxn ang="0">
                  <a:pos x="286" y="245"/>
                </a:cxn>
                <a:cxn ang="0">
                  <a:pos x="338" y="253"/>
                </a:cxn>
              </a:cxnLst>
              <a:rect l="0" t="0" r="r" b="b"/>
              <a:pathLst>
                <a:path w="779" h="659">
                  <a:moveTo>
                    <a:pt x="607" y="211"/>
                  </a:moveTo>
                  <a:lnTo>
                    <a:pt x="656" y="256"/>
                  </a:lnTo>
                  <a:lnTo>
                    <a:pt x="691" y="357"/>
                  </a:lnTo>
                  <a:lnTo>
                    <a:pt x="714" y="515"/>
                  </a:lnTo>
                  <a:lnTo>
                    <a:pt x="748" y="616"/>
                  </a:lnTo>
                  <a:lnTo>
                    <a:pt x="779" y="659"/>
                  </a:lnTo>
                  <a:lnTo>
                    <a:pt x="728" y="146"/>
                  </a:lnTo>
                  <a:lnTo>
                    <a:pt x="658" y="81"/>
                  </a:lnTo>
                  <a:lnTo>
                    <a:pt x="607" y="45"/>
                  </a:lnTo>
                  <a:lnTo>
                    <a:pt x="551" y="20"/>
                  </a:lnTo>
                  <a:lnTo>
                    <a:pt x="523" y="11"/>
                  </a:lnTo>
                  <a:lnTo>
                    <a:pt x="416" y="0"/>
                  </a:lnTo>
                  <a:lnTo>
                    <a:pt x="95" y="51"/>
                  </a:lnTo>
                  <a:lnTo>
                    <a:pt x="74" y="56"/>
                  </a:lnTo>
                  <a:lnTo>
                    <a:pt x="56" y="71"/>
                  </a:lnTo>
                  <a:lnTo>
                    <a:pt x="39" y="94"/>
                  </a:lnTo>
                  <a:lnTo>
                    <a:pt x="17" y="149"/>
                  </a:lnTo>
                  <a:lnTo>
                    <a:pt x="0" y="233"/>
                  </a:lnTo>
                  <a:lnTo>
                    <a:pt x="15" y="217"/>
                  </a:lnTo>
                  <a:lnTo>
                    <a:pt x="50" y="166"/>
                  </a:lnTo>
                  <a:lnTo>
                    <a:pt x="57" y="149"/>
                  </a:lnTo>
                  <a:lnTo>
                    <a:pt x="68" y="132"/>
                  </a:lnTo>
                  <a:lnTo>
                    <a:pt x="98" y="113"/>
                  </a:lnTo>
                  <a:lnTo>
                    <a:pt x="103" y="110"/>
                  </a:lnTo>
                  <a:lnTo>
                    <a:pt x="186" y="93"/>
                  </a:lnTo>
                  <a:lnTo>
                    <a:pt x="276" y="94"/>
                  </a:lnTo>
                  <a:lnTo>
                    <a:pt x="449" y="123"/>
                  </a:lnTo>
                  <a:lnTo>
                    <a:pt x="408" y="135"/>
                  </a:lnTo>
                  <a:lnTo>
                    <a:pt x="385" y="140"/>
                  </a:lnTo>
                  <a:lnTo>
                    <a:pt x="230" y="181"/>
                  </a:lnTo>
                  <a:lnTo>
                    <a:pt x="202" y="195"/>
                  </a:lnTo>
                  <a:lnTo>
                    <a:pt x="157" y="235"/>
                  </a:lnTo>
                  <a:lnTo>
                    <a:pt x="124" y="290"/>
                  </a:lnTo>
                  <a:lnTo>
                    <a:pt x="92" y="374"/>
                  </a:lnTo>
                  <a:lnTo>
                    <a:pt x="133" y="372"/>
                  </a:lnTo>
                  <a:lnTo>
                    <a:pt x="168" y="351"/>
                  </a:lnTo>
                  <a:lnTo>
                    <a:pt x="174" y="330"/>
                  </a:lnTo>
                  <a:lnTo>
                    <a:pt x="186" y="273"/>
                  </a:lnTo>
                  <a:lnTo>
                    <a:pt x="208" y="239"/>
                  </a:lnTo>
                  <a:lnTo>
                    <a:pt x="230" y="229"/>
                  </a:lnTo>
                  <a:lnTo>
                    <a:pt x="242" y="246"/>
                  </a:lnTo>
                  <a:lnTo>
                    <a:pt x="253" y="276"/>
                  </a:lnTo>
                  <a:lnTo>
                    <a:pt x="270" y="293"/>
                  </a:lnTo>
                  <a:lnTo>
                    <a:pt x="293" y="299"/>
                  </a:lnTo>
                  <a:lnTo>
                    <a:pt x="337" y="299"/>
                  </a:lnTo>
                  <a:lnTo>
                    <a:pt x="380" y="288"/>
                  </a:lnTo>
                  <a:lnTo>
                    <a:pt x="439" y="256"/>
                  </a:lnTo>
                  <a:lnTo>
                    <a:pt x="450" y="239"/>
                  </a:lnTo>
                  <a:lnTo>
                    <a:pt x="449" y="199"/>
                  </a:lnTo>
                  <a:lnTo>
                    <a:pt x="445" y="181"/>
                  </a:lnTo>
                  <a:lnTo>
                    <a:pt x="543" y="152"/>
                  </a:lnTo>
                  <a:lnTo>
                    <a:pt x="607" y="211"/>
                  </a:lnTo>
                  <a:close/>
                  <a:moveTo>
                    <a:pt x="338" y="253"/>
                  </a:moveTo>
                  <a:lnTo>
                    <a:pt x="371" y="245"/>
                  </a:lnTo>
                  <a:lnTo>
                    <a:pt x="394" y="233"/>
                  </a:lnTo>
                  <a:lnTo>
                    <a:pt x="397" y="229"/>
                  </a:lnTo>
                  <a:lnTo>
                    <a:pt x="391" y="228"/>
                  </a:lnTo>
                  <a:lnTo>
                    <a:pt x="388" y="222"/>
                  </a:lnTo>
                  <a:lnTo>
                    <a:pt x="386" y="216"/>
                  </a:lnTo>
                  <a:lnTo>
                    <a:pt x="388" y="211"/>
                  </a:lnTo>
                  <a:lnTo>
                    <a:pt x="391" y="205"/>
                  </a:lnTo>
                  <a:lnTo>
                    <a:pt x="397" y="200"/>
                  </a:lnTo>
                  <a:lnTo>
                    <a:pt x="408" y="200"/>
                  </a:lnTo>
                  <a:lnTo>
                    <a:pt x="413" y="203"/>
                  </a:lnTo>
                  <a:lnTo>
                    <a:pt x="414" y="205"/>
                  </a:lnTo>
                  <a:lnTo>
                    <a:pt x="416" y="211"/>
                  </a:lnTo>
                  <a:lnTo>
                    <a:pt x="416" y="222"/>
                  </a:lnTo>
                  <a:lnTo>
                    <a:pt x="414" y="228"/>
                  </a:lnTo>
                  <a:lnTo>
                    <a:pt x="411" y="229"/>
                  </a:lnTo>
                  <a:lnTo>
                    <a:pt x="405" y="245"/>
                  </a:lnTo>
                  <a:lnTo>
                    <a:pt x="391" y="259"/>
                  </a:lnTo>
                  <a:lnTo>
                    <a:pt x="365" y="271"/>
                  </a:lnTo>
                  <a:lnTo>
                    <a:pt x="337" y="273"/>
                  </a:lnTo>
                  <a:lnTo>
                    <a:pt x="309" y="271"/>
                  </a:lnTo>
                  <a:lnTo>
                    <a:pt x="286" y="259"/>
                  </a:lnTo>
                  <a:lnTo>
                    <a:pt x="268" y="245"/>
                  </a:lnTo>
                  <a:lnTo>
                    <a:pt x="262" y="228"/>
                  </a:lnTo>
                  <a:lnTo>
                    <a:pt x="264" y="222"/>
                  </a:lnTo>
                  <a:lnTo>
                    <a:pt x="268" y="229"/>
                  </a:lnTo>
                  <a:lnTo>
                    <a:pt x="286" y="245"/>
                  </a:lnTo>
                  <a:lnTo>
                    <a:pt x="309" y="250"/>
                  </a:lnTo>
                  <a:lnTo>
                    <a:pt x="338" y="253"/>
                  </a:lnTo>
                  <a:close/>
                </a:path>
              </a:pathLst>
            </a:custGeom>
            <a:solidFill>
              <a:srgbClr val="000000"/>
            </a:solidFill>
            <a:ln w="9525">
              <a:noFill/>
              <a:round/>
              <a:headEnd/>
              <a:tailEnd/>
            </a:ln>
          </p:spPr>
          <p:txBody>
            <a:bodyPr/>
            <a:lstStyle/>
            <a:p>
              <a:endParaRPr lang="en-GB"/>
            </a:p>
          </p:txBody>
        </p:sp>
        <p:sp>
          <p:nvSpPr>
            <p:cNvPr id="24141" name="Freeform 589"/>
            <p:cNvSpPr>
              <a:spLocks/>
            </p:cNvSpPr>
            <p:nvPr/>
          </p:nvSpPr>
          <p:spPr bwMode="auto">
            <a:xfrm>
              <a:off x="2770" y="1970"/>
              <a:ext cx="30" cy="10"/>
            </a:xfrm>
            <a:custGeom>
              <a:avLst/>
              <a:gdLst/>
              <a:ahLst/>
              <a:cxnLst>
                <a:cxn ang="0">
                  <a:pos x="109" y="23"/>
                </a:cxn>
                <a:cxn ang="0">
                  <a:pos x="76" y="31"/>
                </a:cxn>
                <a:cxn ang="0">
                  <a:pos x="47" y="28"/>
                </a:cxn>
                <a:cxn ang="0">
                  <a:pos x="24" y="23"/>
                </a:cxn>
                <a:cxn ang="0">
                  <a:pos x="6" y="7"/>
                </a:cxn>
                <a:cxn ang="0">
                  <a:pos x="2" y="0"/>
                </a:cxn>
                <a:cxn ang="0">
                  <a:pos x="0" y="6"/>
                </a:cxn>
                <a:cxn ang="0">
                  <a:pos x="6" y="23"/>
                </a:cxn>
                <a:cxn ang="0">
                  <a:pos x="24" y="37"/>
                </a:cxn>
                <a:cxn ang="0">
                  <a:pos x="47" y="49"/>
                </a:cxn>
                <a:cxn ang="0">
                  <a:pos x="75" y="51"/>
                </a:cxn>
                <a:cxn ang="0">
                  <a:pos x="103" y="49"/>
                </a:cxn>
                <a:cxn ang="0">
                  <a:pos x="129" y="37"/>
                </a:cxn>
                <a:cxn ang="0">
                  <a:pos x="143" y="23"/>
                </a:cxn>
                <a:cxn ang="0">
                  <a:pos x="149" y="7"/>
                </a:cxn>
                <a:cxn ang="0">
                  <a:pos x="135" y="7"/>
                </a:cxn>
                <a:cxn ang="0">
                  <a:pos x="132" y="11"/>
                </a:cxn>
                <a:cxn ang="0">
                  <a:pos x="109" y="23"/>
                </a:cxn>
              </a:cxnLst>
              <a:rect l="0" t="0" r="r" b="b"/>
              <a:pathLst>
                <a:path w="149" h="51">
                  <a:moveTo>
                    <a:pt x="109" y="23"/>
                  </a:moveTo>
                  <a:lnTo>
                    <a:pt x="76" y="31"/>
                  </a:lnTo>
                  <a:lnTo>
                    <a:pt x="47" y="28"/>
                  </a:lnTo>
                  <a:lnTo>
                    <a:pt x="24" y="23"/>
                  </a:lnTo>
                  <a:lnTo>
                    <a:pt x="6" y="7"/>
                  </a:lnTo>
                  <a:lnTo>
                    <a:pt x="2" y="0"/>
                  </a:lnTo>
                  <a:lnTo>
                    <a:pt x="0" y="6"/>
                  </a:lnTo>
                  <a:lnTo>
                    <a:pt x="6" y="23"/>
                  </a:lnTo>
                  <a:lnTo>
                    <a:pt x="24" y="37"/>
                  </a:lnTo>
                  <a:lnTo>
                    <a:pt x="47" y="49"/>
                  </a:lnTo>
                  <a:lnTo>
                    <a:pt x="75" y="51"/>
                  </a:lnTo>
                  <a:lnTo>
                    <a:pt x="103" y="49"/>
                  </a:lnTo>
                  <a:lnTo>
                    <a:pt x="129" y="37"/>
                  </a:lnTo>
                  <a:lnTo>
                    <a:pt x="143" y="23"/>
                  </a:lnTo>
                  <a:lnTo>
                    <a:pt x="149" y="7"/>
                  </a:lnTo>
                  <a:lnTo>
                    <a:pt x="135" y="7"/>
                  </a:lnTo>
                  <a:lnTo>
                    <a:pt x="132" y="11"/>
                  </a:lnTo>
                  <a:lnTo>
                    <a:pt x="109" y="23"/>
                  </a:lnTo>
                  <a:close/>
                </a:path>
              </a:pathLst>
            </a:custGeom>
            <a:solidFill>
              <a:srgbClr val="00FF7F"/>
            </a:solidFill>
            <a:ln w="9525">
              <a:noFill/>
              <a:round/>
              <a:headEnd/>
              <a:tailEnd/>
            </a:ln>
          </p:spPr>
          <p:txBody>
            <a:bodyPr/>
            <a:lstStyle/>
            <a:p>
              <a:endParaRPr lang="en-GB"/>
            </a:p>
          </p:txBody>
        </p:sp>
        <p:sp>
          <p:nvSpPr>
            <p:cNvPr id="24142" name="Freeform 590"/>
            <p:cNvSpPr>
              <a:spLocks/>
            </p:cNvSpPr>
            <p:nvPr/>
          </p:nvSpPr>
          <p:spPr bwMode="auto">
            <a:xfrm>
              <a:off x="2795" y="1966"/>
              <a:ext cx="6" cy="6"/>
            </a:xfrm>
            <a:custGeom>
              <a:avLst/>
              <a:gdLst/>
              <a:ahLst/>
              <a:cxnLst>
                <a:cxn ang="0">
                  <a:pos x="0" y="16"/>
                </a:cxn>
                <a:cxn ang="0">
                  <a:pos x="2" y="22"/>
                </a:cxn>
                <a:cxn ang="0">
                  <a:pos x="5" y="28"/>
                </a:cxn>
                <a:cxn ang="0">
                  <a:pos x="11" y="29"/>
                </a:cxn>
                <a:cxn ang="0">
                  <a:pos x="25" y="29"/>
                </a:cxn>
                <a:cxn ang="0">
                  <a:pos x="28" y="28"/>
                </a:cxn>
                <a:cxn ang="0">
                  <a:pos x="30" y="22"/>
                </a:cxn>
                <a:cxn ang="0">
                  <a:pos x="30" y="11"/>
                </a:cxn>
                <a:cxn ang="0">
                  <a:pos x="28" y="5"/>
                </a:cxn>
                <a:cxn ang="0">
                  <a:pos x="27" y="3"/>
                </a:cxn>
                <a:cxn ang="0">
                  <a:pos x="22" y="0"/>
                </a:cxn>
                <a:cxn ang="0">
                  <a:pos x="11" y="0"/>
                </a:cxn>
                <a:cxn ang="0">
                  <a:pos x="5" y="5"/>
                </a:cxn>
                <a:cxn ang="0">
                  <a:pos x="2" y="11"/>
                </a:cxn>
                <a:cxn ang="0">
                  <a:pos x="0" y="16"/>
                </a:cxn>
              </a:cxnLst>
              <a:rect l="0" t="0" r="r" b="b"/>
              <a:pathLst>
                <a:path w="30" h="29">
                  <a:moveTo>
                    <a:pt x="0" y="16"/>
                  </a:moveTo>
                  <a:lnTo>
                    <a:pt x="2" y="22"/>
                  </a:lnTo>
                  <a:lnTo>
                    <a:pt x="5" y="28"/>
                  </a:lnTo>
                  <a:lnTo>
                    <a:pt x="11" y="29"/>
                  </a:lnTo>
                  <a:lnTo>
                    <a:pt x="25" y="29"/>
                  </a:lnTo>
                  <a:lnTo>
                    <a:pt x="28" y="28"/>
                  </a:lnTo>
                  <a:lnTo>
                    <a:pt x="30" y="22"/>
                  </a:lnTo>
                  <a:lnTo>
                    <a:pt x="30" y="11"/>
                  </a:lnTo>
                  <a:lnTo>
                    <a:pt x="28" y="5"/>
                  </a:lnTo>
                  <a:lnTo>
                    <a:pt x="27" y="3"/>
                  </a:lnTo>
                  <a:lnTo>
                    <a:pt x="22" y="0"/>
                  </a:lnTo>
                  <a:lnTo>
                    <a:pt x="11" y="0"/>
                  </a:lnTo>
                  <a:lnTo>
                    <a:pt x="5" y="5"/>
                  </a:lnTo>
                  <a:lnTo>
                    <a:pt x="2" y="11"/>
                  </a:lnTo>
                  <a:lnTo>
                    <a:pt x="0" y="16"/>
                  </a:lnTo>
                  <a:close/>
                </a:path>
              </a:pathLst>
            </a:custGeom>
            <a:solidFill>
              <a:srgbClr val="FFFFFF"/>
            </a:solidFill>
            <a:ln w="9525">
              <a:noFill/>
              <a:round/>
              <a:headEnd/>
              <a:tailEnd/>
            </a:ln>
          </p:spPr>
          <p:txBody>
            <a:bodyPr/>
            <a:lstStyle/>
            <a:p>
              <a:endParaRPr lang="en-GB"/>
            </a:p>
          </p:txBody>
        </p:sp>
        <p:sp>
          <p:nvSpPr>
            <p:cNvPr id="24143" name="Freeform 591"/>
            <p:cNvSpPr>
              <a:spLocks/>
            </p:cNvSpPr>
            <p:nvPr/>
          </p:nvSpPr>
          <p:spPr bwMode="auto">
            <a:xfrm>
              <a:off x="2693" y="1758"/>
              <a:ext cx="281" cy="606"/>
            </a:xfrm>
            <a:custGeom>
              <a:avLst/>
              <a:gdLst/>
              <a:ahLst/>
              <a:cxnLst>
                <a:cxn ang="0">
                  <a:pos x="754" y="2408"/>
                </a:cxn>
                <a:cxn ang="0">
                  <a:pos x="650" y="2118"/>
                </a:cxn>
                <a:cxn ang="0">
                  <a:pos x="610" y="2084"/>
                </a:cxn>
                <a:cxn ang="0">
                  <a:pos x="233" y="1346"/>
                </a:cxn>
                <a:cxn ang="0">
                  <a:pos x="213" y="1213"/>
                </a:cxn>
                <a:cxn ang="0">
                  <a:pos x="219" y="952"/>
                </a:cxn>
                <a:cxn ang="0">
                  <a:pos x="178" y="988"/>
                </a:cxn>
                <a:cxn ang="0">
                  <a:pos x="136" y="1056"/>
                </a:cxn>
                <a:cxn ang="0">
                  <a:pos x="138" y="988"/>
                </a:cxn>
                <a:cxn ang="0">
                  <a:pos x="177" y="910"/>
                </a:cxn>
                <a:cxn ang="0">
                  <a:pos x="216" y="890"/>
                </a:cxn>
                <a:cxn ang="0">
                  <a:pos x="245" y="334"/>
                </a:cxn>
                <a:cxn ang="0">
                  <a:pos x="213" y="61"/>
                </a:cxn>
                <a:cxn ang="0">
                  <a:pos x="207" y="22"/>
                </a:cxn>
                <a:cxn ang="0">
                  <a:pos x="188" y="17"/>
                </a:cxn>
                <a:cxn ang="0">
                  <a:pos x="165" y="11"/>
                </a:cxn>
                <a:cxn ang="0">
                  <a:pos x="144" y="5"/>
                </a:cxn>
                <a:cxn ang="0">
                  <a:pos x="133" y="4"/>
                </a:cxn>
                <a:cxn ang="0">
                  <a:pos x="130" y="210"/>
                </a:cxn>
                <a:cxn ang="0">
                  <a:pos x="32" y="375"/>
                </a:cxn>
                <a:cxn ang="0">
                  <a:pos x="0" y="534"/>
                </a:cxn>
                <a:cxn ang="0">
                  <a:pos x="53" y="691"/>
                </a:cxn>
                <a:cxn ang="0">
                  <a:pos x="47" y="971"/>
                </a:cxn>
                <a:cxn ang="0">
                  <a:pos x="70" y="1074"/>
                </a:cxn>
                <a:cxn ang="0">
                  <a:pos x="306" y="1772"/>
                </a:cxn>
                <a:cxn ang="0">
                  <a:pos x="289" y="1787"/>
                </a:cxn>
                <a:cxn ang="0">
                  <a:pos x="155" y="1604"/>
                </a:cxn>
                <a:cxn ang="0">
                  <a:pos x="127" y="1705"/>
                </a:cxn>
                <a:cxn ang="0">
                  <a:pos x="239" y="1861"/>
                </a:cxn>
                <a:cxn ang="0">
                  <a:pos x="329" y="2034"/>
                </a:cxn>
                <a:cxn ang="0">
                  <a:pos x="435" y="2146"/>
                </a:cxn>
                <a:cxn ang="0">
                  <a:pos x="418" y="2001"/>
                </a:cxn>
                <a:cxn ang="0">
                  <a:pos x="813" y="2631"/>
                </a:cxn>
                <a:cxn ang="0">
                  <a:pos x="1307" y="3030"/>
                </a:cxn>
                <a:cxn ang="0">
                  <a:pos x="1355" y="3023"/>
                </a:cxn>
                <a:cxn ang="0">
                  <a:pos x="1403" y="3001"/>
                </a:cxn>
                <a:cxn ang="0">
                  <a:pos x="1205" y="2766"/>
                </a:cxn>
                <a:cxn ang="0">
                  <a:pos x="846" y="2593"/>
                </a:cxn>
                <a:cxn ang="0">
                  <a:pos x="799" y="2560"/>
                </a:cxn>
              </a:cxnLst>
              <a:rect l="0" t="0" r="r" b="b"/>
              <a:pathLst>
                <a:path w="1403" h="3030">
                  <a:moveTo>
                    <a:pt x="785" y="2542"/>
                  </a:moveTo>
                  <a:lnTo>
                    <a:pt x="754" y="2408"/>
                  </a:lnTo>
                  <a:lnTo>
                    <a:pt x="671" y="2163"/>
                  </a:lnTo>
                  <a:lnTo>
                    <a:pt x="650" y="2118"/>
                  </a:lnTo>
                  <a:lnTo>
                    <a:pt x="644" y="2108"/>
                  </a:lnTo>
                  <a:lnTo>
                    <a:pt x="610" y="2084"/>
                  </a:lnTo>
                  <a:lnTo>
                    <a:pt x="524" y="1893"/>
                  </a:lnTo>
                  <a:lnTo>
                    <a:pt x="233" y="1346"/>
                  </a:lnTo>
                  <a:lnTo>
                    <a:pt x="219" y="1279"/>
                  </a:lnTo>
                  <a:lnTo>
                    <a:pt x="213" y="1213"/>
                  </a:lnTo>
                  <a:lnTo>
                    <a:pt x="222" y="1034"/>
                  </a:lnTo>
                  <a:lnTo>
                    <a:pt x="219" y="952"/>
                  </a:lnTo>
                  <a:lnTo>
                    <a:pt x="189" y="971"/>
                  </a:lnTo>
                  <a:lnTo>
                    <a:pt x="178" y="988"/>
                  </a:lnTo>
                  <a:lnTo>
                    <a:pt x="171" y="1005"/>
                  </a:lnTo>
                  <a:lnTo>
                    <a:pt x="136" y="1056"/>
                  </a:lnTo>
                  <a:lnTo>
                    <a:pt x="121" y="1072"/>
                  </a:lnTo>
                  <a:lnTo>
                    <a:pt x="138" y="988"/>
                  </a:lnTo>
                  <a:lnTo>
                    <a:pt x="160" y="933"/>
                  </a:lnTo>
                  <a:lnTo>
                    <a:pt x="177" y="910"/>
                  </a:lnTo>
                  <a:lnTo>
                    <a:pt x="195" y="895"/>
                  </a:lnTo>
                  <a:lnTo>
                    <a:pt x="216" y="890"/>
                  </a:lnTo>
                  <a:lnTo>
                    <a:pt x="205" y="674"/>
                  </a:lnTo>
                  <a:lnTo>
                    <a:pt x="245" y="334"/>
                  </a:lnTo>
                  <a:lnTo>
                    <a:pt x="233" y="139"/>
                  </a:lnTo>
                  <a:lnTo>
                    <a:pt x="213" y="61"/>
                  </a:lnTo>
                  <a:lnTo>
                    <a:pt x="209" y="27"/>
                  </a:lnTo>
                  <a:lnTo>
                    <a:pt x="207" y="22"/>
                  </a:lnTo>
                  <a:lnTo>
                    <a:pt x="195" y="21"/>
                  </a:lnTo>
                  <a:lnTo>
                    <a:pt x="188" y="17"/>
                  </a:lnTo>
                  <a:lnTo>
                    <a:pt x="177" y="15"/>
                  </a:lnTo>
                  <a:lnTo>
                    <a:pt x="165" y="11"/>
                  </a:lnTo>
                  <a:lnTo>
                    <a:pt x="154" y="10"/>
                  </a:lnTo>
                  <a:lnTo>
                    <a:pt x="144" y="5"/>
                  </a:lnTo>
                  <a:lnTo>
                    <a:pt x="135" y="4"/>
                  </a:lnTo>
                  <a:lnTo>
                    <a:pt x="133" y="4"/>
                  </a:lnTo>
                  <a:lnTo>
                    <a:pt x="121" y="0"/>
                  </a:lnTo>
                  <a:lnTo>
                    <a:pt x="130" y="210"/>
                  </a:lnTo>
                  <a:lnTo>
                    <a:pt x="101" y="228"/>
                  </a:lnTo>
                  <a:lnTo>
                    <a:pt x="32" y="375"/>
                  </a:lnTo>
                  <a:lnTo>
                    <a:pt x="3" y="480"/>
                  </a:lnTo>
                  <a:lnTo>
                    <a:pt x="0" y="534"/>
                  </a:lnTo>
                  <a:lnTo>
                    <a:pt x="9" y="587"/>
                  </a:lnTo>
                  <a:lnTo>
                    <a:pt x="53" y="691"/>
                  </a:lnTo>
                  <a:lnTo>
                    <a:pt x="59" y="747"/>
                  </a:lnTo>
                  <a:lnTo>
                    <a:pt x="47" y="971"/>
                  </a:lnTo>
                  <a:lnTo>
                    <a:pt x="53" y="1022"/>
                  </a:lnTo>
                  <a:lnTo>
                    <a:pt x="70" y="1074"/>
                  </a:lnTo>
                  <a:lnTo>
                    <a:pt x="161" y="1281"/>
                  </a:lnTo>
                  <a:lnTo>
                    <a:pt x="306" y="1772"/>
                  </a:lnTo>
                  <a:lnTo>
                    <a:pt x="313" y="1812"/>
                  </a:lnTo>
                  <a:lnTo>
                    <a:pt x="289" y="1787"/>
                  </a:lnTo>
                  <a:lnTo>
                    <a:pt x="205" y="1660"/>
                  </a:lnTo>
                  <a:lnTo>
                    <a:pt x="155" y="1604"/>
                  </a:lnTo>
                  <a:lnTo>
                    <a:pt x="121" y="1582"/>
                  </a:lnTo>
                  <a:lnTo>
                    <a:pt x="127" y="1705"/>
                  </a:lnTo>
                  <a:lnTo>
                    <a:pt x="144" y="1743"/>
                  </a:lnTo>
                  <a:lnTo>
                    <a:pt x="239" y="1861"/>
                  </a:lnTo>
                  <a:lnTo>
                    <a:pt x="290" y="1944"/>
                  </a:lnTo>
                  <a:lnTo>
                    <a:pt x="329" y="2034"/>
                  </a:lnTo>
                  <a:lnTo>
                    <a:pt x="340" y="2084"/>
                  </a:lnTo>
                  <a:lnTo>
                    <a:pt x="435" y="2146"/>
                  </a:lnTo>
                  <a:lnTo>
                    <a:pt x="300" y="1851"/>
                  </a:lnTo>
                  <a:lnTo>
                    <a:pt x="418" y="2001"/>
                  </a:lnTo>
                  <a:lnTo>
                    <a:pt x="638" y="2420"/>
                  </a:lnTo>
                  <a:lnTo>
                    <a:pt x="813" y="2631"/>
                  </a:lnTo>
                  <a:lnTo>
                    <a:pt x="1279" y="3018"/>
                  </a:lnTo>
                  <a:lnTo>
                    <a:pt x="1307" y="3030"/>
                  </a:lnTo>
                  <a:lnTo>
                    <a:pt x="1340" y="3029"/>
                  </a:lnTo>
                  <a:lnTo>
                    <a:pt x="1355" y="3023"/>
                  </a:lnTo>
                  <a:lnTo>
                    <a:pt x="1372" y="3013"/>
                  </a:lnTo>
                  <a:lnTo>
                    <a:pt x="1403" y="3001"/>
                  </a:lnTo>
                  <a:lnTo>
                    <a:pt x="1254" y="2812"/>
                  </a:lnTo>
                  <a:lnTo>
                    <a:pt x="1205" y="2766"/>
                  </a:lnTo>
                  <a:lnTo>
                    <a:pt x="1093" y="2690"/>
                  </a:lnTo>
                  <a:lnTo>
                    <a:pt x="846" y="2593"/>
                  </a:lnTo>
                  <a:lnTo>
                    <a:pt x="823" y="2582"/>
                  </a:lnTo>
                  <a:lnTo>
                    <a:pt x="799" y="2560"/>
                  </a:lnTo>
                  <a:lnTo>
                    <a:pt x="785" y="2542"/>
                  </a:lnTo>
                  <a:close/>
                </a:path>
              </a:pathLst>
            </a:custGeom>
            <a:solidFill>
              <a:srgbClr val="DDB2AA"/>
            </a:solidFill>
            <a:ln w="9525">
              <a:noFill/>
              <a:round/>
              <a:headEnd/>
              <a:tailEnd/>
            </a:ln>
          </p:spPr>
          <p:txBody>
            <a:bodyPr/>
            <a:lstStyle/>
            <a:p>
              <a:endParaRPr lang="en-GB"/>
            </a:p>
          </p:txBody>
        </p:sp>
        <p:sp>
          <p:nvSpPr>
            <p:cNvPr id="24144" name="Freeform 592"/>
            <p:cNvSpPr>
              <a:spLocks/>
            </p:cNvSpPr>
            <p:nvPr/>
          </p:nvSpPr>
          <p:spPr bwMode="auto">
            <a:xfrm>
              <a:off x="2718" y="1758"/>
              <a:ext cx="2" cy="1"/>
            </a:xfrm>
            <a:custGeom>
              <a:avLst/>
              <a:gdLst/>
              <a:ahLst/>
              <a:cxnLst>
                <a:cxn ang="0">
                  <a:pos x="12" y="4"/>
                </a:cxn>
                <a:cxn ang="0">
                  <a:pos x="14" y="4"/>
                </a:cxn>
                <a:cxn ang="0">
                  <a:pos x="0" y="0"/>
                </a:cxn>
                <a:cxn ang="0">
                  <a:pos x="12" y="4"/>
                </a:cxn>
              </a:cxnLst>
              <a:rect l="0" t="0" r="r" b="b"/>
              <a:pathLst>
                <a:path w="14" h="4">
                  <a:moveTo>
                    <a:pt x="12" y="4"/>
                  </a:moveTo>
                  <a:lnTo>
                    <a:pt x="14" y="4"/>
                  </a:lnTo>
                  <a:lnTo>
                    <a:pt x="0" y="0"/>
                  </a:lnTo>
                  <a:lnTo>
                    <a:pt x="12" y="4"/>
                  </a:lnTo>
                  <a:close/>
                </a:path>
              </a:pathLst>
            </a:custGeom>
            <a:solidFill>
              <a:srgbClr val="CC8C7F"/>
            </a:solidFill>
            <a:ln w="9525">
              <a:noFill/>
              <a:round/>
              <a:headEnd/>
              <a:tailEnd/>
            </a:ln>
          </p:spPr>
          <p:txBody>
            <a:bodyPr/>
            <a:lstStyle/>
            <a:p>
              <a:endParaRPr lang="en-GB"/>
            </a:p>
          </p:txBody>
        </p:sp>
        <p:sp>
          <p:nvSpPr>
            <p:cNvPr id="24145" name="Freeform 593"/>
            <p:cNvSpPr>
              <a:spLocks/>
            </p:cNvSpPr>
            <p:nvPr/>
          </p:nvSpPr>
          <p:spPr bwMode="auto">
            <a:xfrm>
              <a:off x="2736" y="1944"/>
              <a:ext cx="71" cy="57"/>
            </a:xfrm>
            <a:custGeom>
              <a:avLst/>
              <a:gdLst/>
              <a:ahLst/>
              <a:cxnLst>
                <a:cxn ang="0">
                  <a:pos x="316" y="42"/>
                </a:cxn>
                <a:cxn ang="0">
                  <a:pos x="357" y="30"/>
                </a:cxn>
                <a:cxn ang="0">
                  <a:pos x="184" y="1"/>
                </a:cxn>
                <a:cxn ang="0">
                  <a:pos x="94" y="0"/>
                </a:cxn>
                <a:cxn ang="0">
                  <a:pos x="11" y="17"/>
                </a:cxn>
                <a:cxn ang="0">
                  <a:pos x="6" y="20"/>
                </a:cxn>
                <a:cxn ang="0">
                  <a:pos x="9" y="102"/>
                </a:cxn>
                <a:cxn ang="0">
                  <a:pos x="0" y="281"/>
                </a:cxn>
                <a:cxn ang="0">
                  <a:pos x="32" y="197"/>
                </a:cxn>
                <a:cxn ang="0">
                  <a:pos x="65" y="142"/>
                </a:cxn>
                <a:cxn ang="0">
                  <a:pos x="110" y="102"/>
                </a:cxn>
                <a:cxn ang="0">
                  <a:pos x="138" y="88"/>
                </a:cxn>
                <a:cxn ang="0">
                  <a:pos x="293" y="47"/>
                </a:cxn>
                <a:cxn ang="0">
                  <a:pos x="307" y="42"/>
                </a:cxn>
                <a:cxn ang="0">
                  <a:pos x="316" y="42"/>
                </a:cxn>
              </a:cxnLst>
              <a:rect l="0" t="0" r="r" b="b"/>
              <a:pathLst>
                <a:path w="357" h="281">
                  <a:moveTo>
                    <a:pt x="316" y="42"/>
                  </a:moveTo>
                  <a:lnTo>
                    <a:pt x="357" y="30"/>
                  </a:lnTo>
                  <a:lnTo>
                    <a:pt x="184" y="1"/>
                  </a:lnTo>
                  <a:lnTo>
                    <a:pt x="94" y="0"/>
                  </a:lnTo>
                  <a:lnTo>
                    <a:pt x="11" y="17"/>
                  </a:lnTo>
                  <a:lnTo>
                    <a:pt x="6" y="20"/>
                  </a:lnTo>
                  <a:lnTo>
                    <a:pt x="9" y="102"/>
                  </a:lnTo>
                  <a:lnTo>
                    <a:pt x="0" y="281"/>
                  </a:lnTo>
                  <a:lnTo>
                    <a:pt x="32" y="197"/>
                  </a:lnTo>
                  <a:lnTo>
                    <a:pt x="65" y="142"/>
                  </a:lnTo>
                  <a:lnTo>
                    <a:pt x="110" y="102"/>
                  </a:lnTo>
                  <a:lnTo>
                    <a:pt x="138" y="88"/>
                  </a:lnTo>
                  <a:lnTo>
                    <a:pt x="293" y="47"/>
                  </a:lnTo>
                  <a:lnTo>
                    <a:pt x="307" y="42"/>
                  </a:lnTo>
                  <a:lnTo>
                    <a:pt x="316" y="42"/>
                  </a:lnTo>
                  <a:close/>
                </a:path>
              </a:pathLst>
            </a:custGeom>
            <a:solidFill>
              <a:srgbClr val="CC8C7F"/>
            </a:solidFill>
            <a:ln w="9525">
              <a:noFill/>
              <a:round/>
              <a:headEnd/>
              <a:tailEnd/>
            </a:ln>
          </p:spPr>
          <p:txBody>
            <a:bodyPr/>
            <a:lstStyle/>
            <a:p>
              <a:endParaRPr lang="en-GB"/>
            </a:p>
          </p:txBody>
        </p:sp>
        <p:sp>
          <p:nvSpPr>
            <p:cNvPr id="24146" name="Freeform 594"/>
            <p:cNvSpPr>
              <a:spLocks/>
            </p:cNvSpPr>
            <p:nvPr/>
          </p:nvSpPr>
          <p:spPr bwMode="auto">
            <a:xfrm>
              <a:off x="2795" y="1953"/>
              <a:ext cx="4" cy="1"/>
            </a:xfrm>
            <a:custGeom>
              <a:avLst/>
              <a:gdLst/>
              <a:ahLst/>
              <a:cxnLst>
                <a:cxn ang="0">
                  <a:pos x="23" y="0"/>
                </a:cxn>
                <a:cxn ang="0">
                  <a:pos x="14" y="0"/>
                </a:cxn>
                <a:cxn ang="0">
                  <a:pos x="0" y="5"/>
                </a:cxn>
                <a:cxn ang="0">
                  <a:pos x="23" y="0"/>
                </a:cxn>
              </a:cxnLst>
              <a:rect l="0" t="0" r="r" b="b"/>
              <a:pathLst>
                <a:path w="23" h="5">
                  <a:moveTo>
                    <a:pt x="23" y="0"/>
                  </a:moveTo>
                  <a:lnTo>
                    <a:pt x="14" y="0"/>
                  </a:lnTo>
                  <a:lnTo>
                    <a:pt x="0" y="5"/>
                  </a:lnTo>
                  <a:lnTo>
                    <a:pt x="23" y="0"/>
                  </a:lnTo>
                  <a:close/>
                </a:path>
              </a:pathLst>
            </a:custGeom>
            <a:solidFill>
              <a:srgbClr val="FFFFFF"/>
            </a:solidFill>
            <a:ln w="9525">
              <a:noFill/>
              <a:round/>
              <a:headEnd/>
              <a:tailEnd/>
            </a:ln>
          </p:spPr>
          <p:txBody>
            <a:bodyPr/>
            <a:lstStyle/>
            <a:p>
              <a:endParaRPr lang="en-GB"/>
            </a:p>
          </p:txBody>
        </p:sp>
        <p:sp>
          <p:nvSpPr>
            <p:cNvPr id="24147" name="Freeform 595"/>
            <p:cNvSpPr>
              <a:spLocks/>
            </p:cNvSpPr>
            <p:nvPr/>
          </p:nvSpPr>
          <p:spPr bwMode="auto">
            <a:xfrm>
              <a:off x="2752" y="1956"/>
              <a:ext cx="87" cy="36"/>
            </a:xfrm>
            <a:custGeom>
              <a:avLst/>
              <a:gdLst/>
              <a:ahLst/>
              <a:cxnLst>
                <a:cxn ang="0">
                  <a:pos x="79" y="124"/>
                </a:cxn>
                <a:cxn ang="0">
                  <a:pos x="68" y="94"/>
                </a:cxn>
                <a:cxn ang="0">
                  <a:pos x="56" y="77"/>
                </a:cxn>
                <a:cxn ang="0">
                  <a:pos x="34" y="87"/>
                </a:cxn>
                <a:cxn ang="0">
                  <a:pos x="12" y="121"/>
                </a:cxn>
                <a:cxn ang="0">
                  <a:pos x="0" y="178"/>
                </a:cxn>
                <a:cxn ang="0">
                  <a:pos x="53" y="177"/>
                </a:cxn>
                <a:cxn ang="0">
                  <a:pos x="217" y="138"/>
                </a:cxn>
                <a:cxn ang="0">
                  <a:pos x="433" y="59"/>
                </a:cxn>
                <a:cxn ang="0">
                  <a:pos x="369" y="0"/>
                </a:cxn>
                <a:cxn ang="0">
                  <a:pos x="271" y="29"/>
                </a:cxn>
                <a:cxn ang="0">
                  <a:pos x="275" y="47"/>
                </a:cxn>
                <a:cxn ang="0">
                  <a:pos x="276" y="87"/>
                </a:cxn>
                <a:cxn ang="0">
                  <a:pos x="265" y="104"/>
                </a:cxn>
                <a:cxn ang="0">
                  <a:pos x="206" y="136"/>
                </a:cxn>
                <a:cxn ang="0">
                  <a:pos x="163" y="147"/>
                </a:cxn>
                <a:cxn ang="0">
                  <a:pos x="119" y="147"/>
                </a:cxn>
                <a:cxn ang="0">
                  <a:pos x="96" y="141"/>
                </a:cxn>
                <a:cxn ang="0">
                  <a:pos x="79" y="124"/>
                </a:cxn>
              </a:cxnLst>
              <a:rect l="0" t="0" r="r" b="b"/>
              <a:pathLst>
                <a:path w="433" h="178">
                  <a:moveTo>
                    <a:pt x="79" y="124"/>
                  </a:moveTo>
                  <a:lnTo>
                    <a:pt x="68" y="94"/>
                  </a:lnTo>
                  <a:lnTo>
                    <a:pt x="56" y="77"/>
                  </a:lnTo>
                  <a:lnTo>
                    <a:pt x="34" y="87"/>
                  </a:lnTo>
                  <a:lnTo>
                    <a:pt x="12" y="121"/>
                  </a:lnTo>
                  <a:lnTo>
                    <a:pt x="0" y="178"/>
                  </a:lnTo>
                  <a:lnTo>
                    <a:pt x="53" y="177"/>
                  </a:lnTo>
                  <a:lnTo>
                    <a:pt x="217" y="138"/>
                  </a:lnTo>
                  <a:lnTo>
                    <a:pt x="433" y="59"/>
                  </a:lnTo>
                  <a:lnTo>
                    <a:pt x="369" y="0"/>
                  </a:lnTo>
                  <a:lnTo>
                    <a:pt x="271" y="29"/>
                  </a:lnTo>
                  <a:lnTo>
                    <a:pt x="275" y="47"/>
                  </a:lnTo>
                  <a:lnTo>
                    <a:pt x="276" y="87"/>
                  </a:lnTo>
                  <a:lnTo>
                    <a:pt x="265" y="104"/>
                  </a:lnTo>
                  <a:lnTo>
                    <a:pt x="206" y="136"/>
                  </a:lnTo>
                  <a:lnTo>
                    <a:pt x="163" y="147"/>
                  </a:lnTo>
                  <a:lnTo>
                    <a:pt x="119" y="147"/>
                  </a:lnTo>
                  <a:lnTo>
                    <a:pt x="96" y="141"/>
                  </a:lnTo>
                  <a:lnTo>
                    <a:pt x="79" y="124"/>
                  </a:lnTo>
                  <a:close/>
                </a:path>
              </a:pathLst>
            </a:custGeom>
            <a:solidFill>
              <a:srgbClr val="FFFFFF"/>
            </a:solidFill>
            <a:ln w="9525">
              <a:noFill/>
              <a:round/>
              <a:headEnd/>
              <a:tailEnd/>
            </a:ln>
          </p:spPr>
          <p:txBody>
            <a:bodyPr/>
            <a:lstStyle/>
            <a:p>
              <a:endParaRPr lang="en-GB"/>
            </a:p>
          </p:txBody>
        </p:sp>
        <p:sp>
          <p:nvSpPr>
            <p:cNvPr id="24148" name="Freeform 596"/>
            <p:cNvSpPr>
              <a:spLocks/>
            </p:cNvSpPr>
            <p:nvPr/>
          </p:nvSpPr>
          <p:spPr bwMode="auto">
            <a:xfrm>
              <a:off x="2821" y="2242"/>
              <a:ext cx="35" cy="42"/>
            </a:xfrm>
            <a:custGeom>
              <a:avLst/>
              <a:gdLst/>
              <a:ahLst/>
              <a:cxnLst>
                <a:cxn ang="0">
                  <a:pos x="0" y="0"/>
                </a:cxn>
                <a:cxn ang="0">
                  <a:pos x="56" y="78"/>
                </a:cxn>
                <a:cxn ang="0">
                  <a:pos x="175" y="211"/>
                </a:cxn>
                <a:cxn ang="0">
                  <a:pos x="0" y="0"/>
                </a:cxn>
              </a:cxnLst>
              <a:rect l="0" t="0" r="r" b="b"/>
              <a:pathLst>
                <a:path w="175" h="211">
                  <a:moveTo>
                    <a:pt x="0" y="0"/>
                  </a:moveTo>
                  <a:lnTo>
                    <a:pt x="56" y="78"/>
                  </a:lnTo>
                  <a:lnTo>
                    <a:pt x="175" y="211"/>
                  </a:lnTo>
                  <a:lnTo>
                    <a:pt x="0" y="0"/>
                  </a:lnTo>
                  <a:close/>
                </a:path>
              </a:pathLst>
            </a:custGeom>
            <a:solidFill>
              <a:srgbClr val="CC8C7F"/>
            </a:solidFill>
            <a:ln w="9525">
              <a:noFill/>
              <a:round/>
              <a:headEnd/>
              <a:tailEnd/>
            </a:ln>
          </p:spPr>
          <p:txBody>
            <a:bodyPr/>
            <a:lstStyle/>
            <a:p>
              <a:endParaRPr lang="en-GB"/>
            </a:p>
          </p:txBody>
        </p:sp>
        <p:sp>
          <p:nvSpPr>
            <p:cNvPr id="24149" name="Freeform 597"/>
            <p:cNvSpPr>
              <a:spLocks/>
            </p:cNvSpPr>
            <p:nvPr/>
          </p:nvSpPr>
          <p:spPr bwMode="auto">
            <a:xfrm>
              <a:off x="3089" y="1753"/>
              <a:ext cx="90" cy="122"/>
            </a:xfrm>
            <a:custGeom>
              <a:avLst/>
              <a:gdLst/>
              <a:ahLst/>
              <a:cxnLst>
                <a:cxn ang="0">
                  <a:pos x="201" y="73"/>
                </a:cxn>
                <a:cxn ang="0">
                  <a:pos x="112" y="34"/>
                </a:cxn>
                <a:cxn ang="0">
                  <a:pos x="0" y="0"/>
                </a:cxn>
                <a:cxn ang="0">
                  <a:pos x="141" y="94"/>
                </a:cxn>
                <a:cxn ang="0">
                  <a:pos x="298" y="252"/>
                </a:cxn>
                <a:cxn ang="0">
                  <a:pos x="361" y="358"/>
                </a:cxn>
                <a:cxn ang="0">
                  <a:pos x="400" y="481"/>
                </a:cxn>
                <a:cxn ang="0">
                  <a:pos x="406" y="611"/>
                </a:cxn>
                <a:cxn ang="0">
                  <a:pos x="410" y="605"/>
                </a:cxn>
                <a:cxn ang="0">
                  <a:pos x="425" y="569"/>
                </a:cxn>
                <a:cxn ang="0">
                  <a:pos x="442" y="503"/>
                </a:cxn>
                <a:cxn ang="0">
                  <a:pos x="450" y="416"/>
                </a:cxn>
                <a:cxn ang="0">
                  <a:pos x="433" y="318"/>
                </a:cxn>
                <a:cxn ang="0">
                  <a:pos x="410" y="267"/>
                </a:cxn>
                <a:cxn ang="0">
                  <a:pos x="336" y="166"/>
                </a:cxn>
                <a:cxn ang="0">
                  <a:pos x="201" y="73"/>
                </a:cxn>
              </a:cxnLst>
              <a:rect l="0" t="0" r="r" b="b"/>
              <a:pathLst>
                <a:path w="450" h="611">
                  <a:moveTo>
                    <a:pt x="201" y="73"/>
                  </a:moveTo>
                  <a:lnTo>
                    <a:pt x="112" y="34"/>
                  </a:lnTo>
                  <a:lnTo>
                    <a:pt x="0" y="0"/>
                  </a:lnTo>
                  <a:lnTo>
                    <a:pt x="141" y="94"/>
                  </a:lnTo>
                  <a:lnTo>
                    <a:pt x="298" y="252"/>
                  </a:lnTo>
                  <a:lnTo>
                    <a:pt x="361" y="358"/>
                  </a:lnTo>
                  <a:lnTo>
                    <a:pt x="400" y="481"/>
                  </a:lnTo>
                  <a:lnTo>
                    <a:pt x="406" y="611"/>
                  </a:lnTo>
                  <a:lnTo>
                    <a:pt x="410" y="605"/>
                  </a:lnTo>
                  <a:lnTo>
                    <a:pt x="425" y="569"/>
                  </a:lnTo>
                  <a:lnTo>
                    <a:pt x="442" y="503"/>
                  </a:lnTo>
                  <a:lnTo>
                    <a:pt x="450" y="416"/>
                  </a:lnTo>
                  <a:lnTo>
                    <a:pt x="433" y="318"/>
                  </a:lnTo>
                  <a:lnTo>
                    <a:pt x="410" y="267"/>
                  </a:lnTo>
                  <a:lnTo>
                    <a:pt x="336" y="166"/>
                  </a:lnTo>
                  <a:lnTo>
                    <a:pt x="201" y="73"/>
                  </a:lnTo>
                  <a:close/>
                </a:path>
              </a:pathLst>
            </a:custGeom>
            <a:solidFill>
              <a:srgbClr val="007FFF"/>
            </a:solidFill>
            <a:ln w="9525">
              <a:noFill/>
              <a:round/>
              <a:headEnd/>
              <a:tailEnd/>
            </a:ln>
          </p:spPr>
          <p:txBody>
            <a:bodyPr/>
            <a:lstStyle/>
            <a:p>
              <a:endParaRPr lang="en-GB"/>
            </a:p>
          </p:txBody>
        </p:sp>
        <p:sp>
          <p:nvSpPr>
            <p:cNvPr id="24150" name="Freeform 598"/>
            <p:cNvSpPr>
              <a:spLocks/>
            </p:cNvSpPr>
            <p:nvPr/>
          </p:nvSpPr>
          <p:spPr bwMode="auto">
            <a:xfrm>
              <a:off x="3115" y="2250"/>
              <a:ext cx="232" cy="152"/>
            </a:xfrm>
            <a:custGeom>
              <a:avLst/>
              <a:gdLst/>
              <a:ahLst/>
              <a:cxnLst>
                <a:cxn ang="0">
                  <a:pos x="1096" y="192"/>
                </a:cxn>
                <a:cxn ang="0">
                  <a:pos x="1160" y="12"/>
                </a:cxn>
                <a:cxn ang="0">
                  <a:pos x="1031" y="0"/>
                </a:cxn>
                <a:cxn ang="0">
                  <a:pos x="880" y="136"/>
                </a:cxn>
                <a:cxn ang="0">
                  <a:pos x="764" y="279"/>
                </a:cxn>
                <a:cxn ang="0">
                  <a:pos x="674" y="357"/>
                </a:cxn>
                <a:cxn ang="0">
                  <a:pos x="523" y="442"/>
                </a:cxn>
                <a:cxn ang="0">
                  <a:pos x="200" y="572"/>
                </a:cxn>
                <a:cxn ang="0">
                  <a:pos x="96" y="627"/>
                </a:cxn>
                <a:cxn ang="0">
                  <a:pos x="0" y="694"/>
                </a:cxn>
                <a:cxn ang="0">
                  <a:pos x="67" y="684"/>
                </a:cxn>
                <a:cxn ang="0">
                  <a:pos x="324" y="684"/>
                </a:cxn>
                <a:cxn ang="0">
                  <a:pos x="1014" y="762"/>
                </a:cxn>
                <a:cxn ang="0">
                  <a:pos x="1096" y="192"/>
                </a:cxn>
              </a:cxnLst>
              <a:rect l="0" t="0" r="r" b="b"/>
              <a:pathLst>
                <a:path w="1160" h="762">
                  <a:moveTo>
                    <a:pt x="1096" y="192"/>
                  </a:moveTo>
                  <a:lnTo>
                    <a:pt x="1160" y="12"/>
                  </a:lnTo>
                  <a:lnTo>
                    <a:pt x="1031" y="0"/>
                  </a:lnTo>
                  <a:lnTo>
                    <a:pt x="880" y="136"/>
                  </a:lnTo>
                  <a:lnTo>
                    <a:pt x="764" y="279"/>
                  </a:lnTo>
                  <a:lnTo>
                    <a:pt x="674" y="357"/>
                  </a:lnTo>
                  <a:lnTo>
                    <a:pt x="523" y="442"/>
                  </a:lnTo>
                  <a:lnTo>
                    <a:pt x="200" y="572"/>
                  </a:lnTo>
                  <a:lnTo>
                    <a:pt x="96" y="627"/>
                  </a:lnTo>
                  <a:lnTo>
                    <a:pt x="0" y="694"/>
                  </a:lnTo>
                  <a:lnTo>
                    <a:pt x="67" y="684"/>
                  </a:lnTo>
                  <a:lnTo>
                    <a:pt x="324" y="684"/>
                  </a:lnTo>
                  <a:lnTo>
                    <a:pt x="1014" y="762"/>
                  </a:lnTo>
                  <a:lnTo>
                    <a:pt x="1096" y="192"/>
                  </a:lnTo>
                  <a:close/>
                </a:path>
              </a:pathLst>
            </a:custGeom>
            <a:solidFill>
              <a:srgbClr val="BFDDFF"/>
            </a:solidFill>
            <a:ln w="9525">
              <a:noFill/>
              <a:round/>
              <a:headEnd/>
              <a:tailEnd/>
            </a:ln>
          </p:spPr>
          <p:txBody>
            <a:bodyPr/>
            <a:lstStyle/>
            <a:p>
              <a:endParaRPr lang="en-GB"/>
            </a:p>
          </p:txBody>
        </p:sp>
        <p:sp>
          <p:nvSpPr>
            <p:cNvPr id="24151" name="Freeform 599"/>
            <p:cNvSpPr>
              <a:spLocks/>
            </p:cNvSpPr>
            <p:nvPr/>
          </p:nvSpPr>
          <p:spPr bwMode="auto">
            <a:xfrm>
              <a:off x="2971" y="2421"/>
              <a:ext cx="73" cy="99"/>
            </a:xfrm>
            <a:custGeom>
              <a:avLst/>
              <a:gdLst/>
              <a:ahLst/>
              <a:cxnLst>
                <a:cxn ang="0">
                  <a:pos x="11" y="115"/>
                </a:cxn>
                <a:cxn ang="0">
                  <a:pos x="63" y="227"/>
                </a:cxn>
                <a:cxn ang="0">
                  <a:pos x="202" y="436"/>
                </a:cxn>
                <a:cxn ang="0">
                  <a:pos x="230" y="492"/>
                </a:cxn>
                <a:cxn ang="0">
                  <a:pos x="236" y="425"/>
                </a:cxn>
                <a:cxn ang="0">
                  <a:pos x="278" y="239"/>
                </a:cxn>
                <a:cxn ang="0">
                  <a:pos x="362" y="0"/>
                </a:cxn>
                <a:cxn ang="0">
                  <a:pos x="272" y="26"/>
                </a:cxn>
                <a:cxn ang="0">
                  <a:pos x="42" y="43"/>
                </a:cxn>
                <a:cxn ang="0">
                  <a:pos x="0" y="54"/>
                </a:cxn>
                <a:cxn ang="0">
                  <a:pos x="11" y="115"/>
                </a:cxn>
              </a:cxnLst>
              <a:rect l="0" t="0" r="r" b="b"/>
              <a:pathLst>
                <a:path w="362" h="492">
                  <a:moveTo>
                    <a:pt x="11" y="115"/>
                  </a:moveTo>
                  <a:lnTo>
                    <a:pt x="63" y="227"/>
                  </a:lnTo>
                  <a:lnTo>
                    <a:pt x="202" y="436"/>
                  </a:lnTo>
                  <a:lnTo>
                    <a:pt x="230" y="492"/>
                  </a:lnTo>
                  <a:lnTo>
                    <a:pt x="236" y="425"/>
                  </a:lnTo>
                  <a:lnTo>
                    <a:pt x="278" y="239"/>
                  </a:lnTo>
                  <a:lnTo>
                    <a:pt x="362" y="0"/>
                  </a:lnTo>
                  <a:lnTo>
                    <a:pt x="272" y="26"/>
                  </a:lnTo>
                  <a:lnTo>
                    <a:pt x="42" y="43"/>
                  </a:lnTo>
                  <a:lnTo>
                    <a:pt x="0" y="54"/>
                  </a:lnTo>
                  <a:lnTo>
                    <a:pt x="11" y="115"/>
                  </a:lnTo>
                  <a:close/>
                </a:path>
              </a:pathLst>
            </a:custGeom>
            <a:solidFill>
              <a:srgbClr val="BFDDFF"/>
            </a:solidFill>
            <a:ln w="9525">
              <a:noFill/>
              <a:round/>
              <a:headEnd/>
              <a:tailEnd/>
            </a:ln>
          </p:spPr>
          <p:txBody>
            <a:bodyPr/>
            <a:lstStyle/>
            <a:p>
              <a:endParaRPr lang="en-GB"/>
            </a:p>
          </p:txBody>
        </p:sp>
        <p:sp>
          <p:nvSpPr>
            <p:cNvPr id="24152" name="Freeform 600"/>
            <p:cNvSpPr>
              <a:spLocks/>
            </p:cNvSpPr>
            <p:nvPr/>
          </p:nvSpPr>
          <p:spPr bwMode="auto">
            <a:xfrm>
              <a:off x="2693" y="1575"/>
              <a:ext cx="409" cy="69"/>
            </a:xfrm>
            <a:custGeom>
              <a:avLst/>
              <a:gdLst/>
              <a:ahLst/>
              <a:cxnLst>
                <a:cxn ang="0">
                  <a:pos x="1076" y="37"/>
                </a:cxn>
                <a:cxn ang="0">
                  <a:pos x="900" y="0"/>
                </a:cxn>
                <a:cxn ang="0">
                  <a:pos x="559" y="14"/>
                </a:cxn>
                <a:cxn ang="0">
                  <a:pos x="363" y="56"/>
                </a:cxn>
                <a:cxn ang="0">
                  <a:pos x="241" y="103"/>
                </a:cxn>
                <a:cxn ang="0">
                  <a:pos x="130" y="166"/>
                </a:cxn>
                <a:cxn ang="0">
                  <a:pos x="30" y="246"/>
                </a:cxn>
                <a:cxn ang="0">
                  <a:pos x="0" y="284"/>
                </a:cxn>
                <a:cxn ang="0">
                  <a:pos x="109" y="247"/>
                </a:cxn>
                <a:cxn ang="0">
                  <a:pos x="221" y="217"/>
                </a:cxn>
                <a:cxn ang="0">
                  <a:pos x="336" y="191"/>
                </a:cxn>
                <a:cxn ang="0">
                  <a:pos x="452" y="170"/>
                </a:cxn>
                <a:cxn ang="0">
                  <a:pos x="569" y="153"/>
                </a:cxn>
                <a:cxn ang="0">
                  <a:pos x="691" y="142"/>
                </a:cxn>
                <a:cxn ang="0">
                  <a:pos x="813" y="135"/>
                </a:cxn>
                <a:cxn ang="0">
                  <a:pos x="939" y="134"/>
                </a:cxn>
                <a:cxn ang="0">
                  <a:pos x="1011" y="133"/>
                </a:cxn>
                <a:cxn ang="0">
                  <a:pos x="1085" y="135"/>
                </a:cxn>
                <a:cxn ang="0">
                  <a:pos x="1158" y="139"/>
                </a:cxn>
                <a:cxn ang="0">
                  <a:pos x="1230" y="145"/>
                </a:cxn>
                <a:cxn ang="0">
                  <a:pos x="1301" y="152"/>
                </a:cxn>
                <a:cxn ang="0">
                  <a:pos x="1372" y="161"/>
                </a:cxn>
                <a:cxn ang="0">
                  <a:pos x="1441" y="171"/>
                </a:cxn>
                <a:cxn ang="0">
                  <a:pos x="1512" y="185"/>
                </a:cxn>
                <a:cxn ang="0">
                  <a:pos x="1579" y="198"/>
                </a:cxn>
                <a:cxn ang="0">
                  <a:pos x="1647" y="213"/>
                </a:cxn>
                <a:cxn ang="0">
                  <a:pos x="1713" y="230"/>
                </a:cxn>
                <a:cxn ang="0">
                  <a:pos x="1782" y="251"/>
                </a:cxn>
                <a:cxn ang="0">
                  <a:pos x="1846" y="271"/>
                </a:cxn>
                <a:cxn ang="0">
                  <a:pos x="1912" y="295"/>
                </a:cxn>
                <a:cxn ang="0">
                  <a:pos x="1977" y="319"/>
                </a:cxn>
                <a:cxn ang="0">
                  <a:pos x="2041" y="346"/>
                </a:cxn>
                <a:cxn ang="0">
                  <a:pos x="1912" y="210"/>
                </a:cxn>
                <a:cxn ang="0">
                  <a:pos x="1779" y="96"/>
                </a:cxn>
                <a:cxn ang="0">
                  <a:pos x="1682" y="42"/>
                </a:cxn>
                <a:cxn ang="0">
                  <a:pos x="1614" y="20"/>
                </a:cxn>
                <a:cxn ang="0">
                  <a:pos x="1507" y="5"/>
                </a:cxn>
                <a:cxn ang="0">
                  <a:pos x="1076" y="37"/>
                </a:cxn>
              </a:cxnLst>
              <a:rect l="0" t="0" r="r" b="b"/>
              <a:pathLst>
                <a:path w="2041" h="346">
                  <a:moveTo>
                    <a:pt x="1076" y="37"/>
                  </a:moveTo>
                  <a:lnTo>
                    <a:pt x="900" y="0"/>
                  </a:lnTo>
                  <a:lnTo>
                    <a:pt x="559" y="14"/>
                  </a:lnTo>
                  <a:lnTo>
                    <a:pt x="363" y="56"/>
                  </a:lnTo>
                  <a:lnTo>
                    <a:pt x="241" y="103"/>
                  </a:lnTo>
                  <a:lnTo>
                    <a:pt x="130" y="166"/>
                  </a:lnTo>
                  <a:lnTo>
                    <a:pt x="30" y="246"/>
                  </a:lnTo>
                  <a:lnTo>
                    <a:pt x="0" y="284"/>
                  </a:lnTo>
                  <a:lnTo>
                    <a:pt x="109" y="247"/>
                  </a:lnTo>
                  <a:lnTo>
                    <a:pt x="221" y="217"/>
                  </a:lnTo>
                  <a:lnTo>
                    <a:pt x="336" y="191"/>
                  </a:lnTo>
                  <a:lnTo>
                    <a:pt x="452" y="170"/>
                  </a:lnTo>
                  <a:lnTo>
                    <a:pt x="569" y="153"/>
                  </a:lnTo>
                  <a:lnTo>
                    <a:pt x="691" y="142"/>
                  </a:lnTo>
                  <a:lnTo>
                    <a:pt x="813" y="135"/>
                  </a:lnTo>
                  <a:lnTo>
                    <a:pt x="939" y="134"/>
                  </a:lnTo>
                  <a:lnTo>
                    <a:pt x="1011" y="133"/>
                  </a:lnTo>
                  <a:lnTo>
                    <a:pt x="1085" y="135"/>
                  </a:lnTo>
                  <a:lnTo>
                    <a:pt x="1158" y="139"/>
                  </a:lnTo>
                  <a:lnTo>
                    <a:pt x="1230" y="145"/>
                  </a:lnTo>
                  <a:lnTo>
                    <a:pt x="1301" y="152"/>
                  </a:lnTo>
                  <a:lnTo>
                    <a:pt x="1372" y="161"/>
                  </a:lnTo>
                  <a:lnTo>
                    <a:pt x="1441" y="171"/>
                  </a:lnTo>
                  <a:lnTo>
                    <a:pt x="1512" y="185"/>
                  </a:lnTo>
                  <a:lnTo>
                    <a:pt x="1579" y="198"/>
                  </a:lnTo>
                  <a:lnTo>
                    <a:pt x="1647" y="213"/>
                  </a:lnTo>
                  <a:lnTo>
                    <a:pt x="1713" y="230"/>
                  </a:lnTo>
                  <a:lnTo>
                    <a:pt x="1782" y="251"/>
                  </a:lnTo>
                  <a:lnTo>
                    <a:pt x="1846" y="271"/>
                  </a:lnTo>
                  <a:lnTo>
                    <a:pt x="1912" y="295"/>
                  </a:lnTo>
                  <a:lnTo>
                    <a:pt x="1977" y="319"/>
                  </a:lnTo>
                  <a:lnTo>
                    <a:pt x="2041" y="346"/>
                  </a:lnTo>
                  <a:lnTo>
                    <a:pt x="1912" y="210"/>
                  </a:lnTo>
                  <a:lnTo>
                    <a:pt x="1779" y="96"/>
                  </a:lnTo>
                  <a:lnTo>
                    <a:pt x="1682" y="42"/>
                  </a:lnTo>
                  <a:lnTo>
                    <a:pt x="1614" y="20"/>
                  </a:lnTo>
                  <a:lnTo>
                    <a:pt x="1507" y="5"/>
                  </a:lnTo>
                  <a:lnTo>
                    <a:pt x="1076" y="37"/>
                  </a:lnTo>
                  <a:close/>
                </a:path>
              </a:pathLst>
            </a:custGeom>
            <a:solidFill>
              <a:srgbClr val="000000"/>
            </a:solidFill>
            <a:ln w="9525">
              <a:noFill/>
              <a:round/>
              <a:headEnd/>
              <a:tailEnd/>
            </a:ln>
          </p:spPr>
          <p:txBody>
            <a:bodyPr/>
            <a:lstStyle/>
            <a:p>
              <a:endParaRPr lang="en-GB"/>
            </a:p>
          </p:txBody>
        </p:sp>
        <p:sp>
          <p:nvSpPr>
            <p:cNvPr id="24153" name="Freeform 601"/>
            <p:cNvSpPr>
              <a:spLocks/>
            </p:cNvSpPr>
            <p:nvPr/>
          </p:nvSpPr>
          <p:spPr bwMode="auto">
            <a:xfrm>
              <a:off x="3134" y="2252"/>
              <a:ext cx="302" cy="356"/>
            </a:xfrm>
            <a:custGeom>
              <a:avLst/>
              <a:gdLst/>
              <a:ahLst/>
              <a:cxnLst>
                <a:cxn ang="0">
                  <a:pos x="1135" y="105"/>
                </a:cxn>
                <a:cxn ang="0">
                  <a:pos x="1051" y="519"/>
                </a:cxn>
                <a:cxn ang="0">
                  <a:pos x="1074" y="806"/>
                </a:cxn>
                <a:cxn ang="0">
                  <a:pos x="878" y="817"/>
                </a:cxn>
                <a:cxn ang="0">
                  <a:pos x="0" y="850"/>
                </a:cxn>
                <a:cxn ang="0">
                  <a:pos x="78" y="1061"/>
                </a:cxn>
                <a:cxn ang="0">
                  <a:pos x="384" y="1297"/>
                </a:cxn>
                <a:cxn ang="0">
                  <a:pos x="488" y="1430"/>
                </a:cxn>
                <a:cxn ang="0">
                  <a:pos x="496" y="1539"/>
                </a:cxn>
                <a:cxn ang="0">
                  <a:pos x="519" y="1778"/>
                </a:cxn>
                <a:cxn ang="0">
                  <a:pos x="600" y="1705"/>
                </a:cxn>
                <a:cxn ang="0">
                  <a:pos x="629" y="1681"/>
                </a:cxn>
                <a:cxn ang="0">
                  <a:pos x="738" y="1579"/>
                </a:cxn>
                <a:cxn ang="0">
                  <a:pos x="851" y="1456"/>
                </a:cxn>
                <a:cxn ang="0">
                  <a:pos x="924" y="1372"/>
                </a:cxn>
                <a:cxn ang="0">
                  <a:pos x="941" y="1350"/>
                </a:cxn>
                <a:cxn ang="0">
                  <a:pos x="992" y="1287"/>
                </a:cxn>
                <a:cxn ang="0">
                  <a:pos x="1040" y="1222"/>
                </a:cxn>
                <a:cxn ang="0">
                  <a:pos x="1088" y="1158"/>
                </a:cxn>
                <a:cxn ang="0">
                  <a:pos x="1203" y="978"/>
                </a:cxn>
                <a:cxn ang="0">
                  <a:pos x="1309" y="776"/>
                </a:cxn>
                <a:cxn ang="0">
                  <a:pos x="1359" y="504"/>
                </a:cxn>
                <a:cxn ang="0">
                  <a:pos x="1378" y="493"/>
                </a:cxn>
                <a:cxn ang="0">
                  <a:pos x="1390" y="484"/>
                </a:cxn>
                <a:cxn ang="0">
                  <a:pos x="1395" y="478"/>
                </a:cxn>
                <a:cxn ang="0">
                  <a:pos x="1407" y="457"/>
                </a:cxn>
                <a:cxn ang="0">
                  <a:pos x="1410" y="449"/>
                </a:cxn>
                <a:cxn ang="0">
                  <a:pos x="1416" y="431"/>
                </a:cxn>
                <a:cxn ang="0">
                  <a:pos x="1419" y="409"/>
                </a:cxn>
                <a:cxn ang="0">
                  <a:pos x="1420" y="386"/>
                </a:cxn>
                <a:cxn ang="0">
                  <a:pos x="1442" y="353"/>
                </a:cxn>
                <a:cxn ang="0">
                  <a:pos x="1455" y="317"/>
                </a:cxn>
                <a:cxn ang="0">
                  <a:pos x="1474" y="236"/>
                </a:cxn>
                <a:cxn ang="0">
                  <a:pos x="1477" y="215"/>
                </a:cxn>
                <a:cxn ang="0">
                  <a:pos x="1484" y="202"/>
                </a:cxn>
                <a:cxn ang="0">
                  <a:pos x="1491" y="190"/>
                </a:cxn>
                <a:cxn ang="0">
                  <a:pos x="1497" y="180"/>
                </a:cxn>
                <a:cxn ang="0">
                  <a:pos x="1501" y="166"/>
                </a:cxn>
                <a:cxn ang="0">
                  <a:pos x="1509" y="147"/>
                </a:cxn>
                <a:cxn ang="0">
                  <a:pos x="1510" y="102"/>
                </a:cxn>
                <a:cxn ang="0">
                  <a:pos x="1505" y="65"/>
                </a:cxn>
                <a:cxn ang="0">
                  <a:pos x="1486" y="29"/>
                </a:cxn>
                <a:cxn ang="0">
                  <a:pos x="1471" y="16"/>
                </a:cxn>
                <a:cxn ang="0">
                  <a:pos x="1432" y="0"/>
                </a:cxn>
                <a:cxn ang="0">
                  <a:pos x="1401" y="0"/>
                </a:cxn>
                <a:cxn ang="0">
                  <a:pos x="1362" y="1"/>
                </a:cxn>
                <a:cxn ang="0">
                  <a:pos x="1353" y="8"/>
                </a:cxn>
                <a:cxn ang="0">
                  <a:pos x="1324" y="17"/>
                </a:cxn>
                <a:cxn ang="0">
                  <a:pos x="1291" y="12"/>
                </a:cxn>
                <a:cxn ang="0">
                  <a:pos x="1274" y="16"/>
                </a:cxn>
                <a:cxn ang="0">
                  <a:pos x="1258" y="23"/>
                </a:cxn>
                <a:cxn ang="0">
                  <a:pos x="1241" y="35"/>
                </a:cxn>
                <a:cxn ang="0">
                  <a:pos x="1246" y="26"/>
                </a:cxn>
                <a:cxn ang="0">
                  <a:pos x="1255" y="21"/>
                </a:cxn>
                <a:cxn ang="0">
                  <a:pos x="1162" y="27"/>
                </a:cxn>
              </a:cxnLst>
              <a:rect l="0" t="0" r="r" b="b"/>
              <a:pathLst>
                <a:path w="1511" h="1778">
                  <a:moveTo>
                    <a:pt x="1162" y="27"/>
                  </a:moveTo>
                  <a:lnTo>
                    <a:pt x="1135" y="105"/>
                  </a:lnTo>
                  <a:lnTo>
                    <a:pt x="1061" y="432"/>
                  </a:lnTo>
                  <a:lnTo>
                    <a:pt x="1051" y="519"/>
                  </a:lnTo>
                  <a:lnTo>
                    <a:pt x="1055" y="694"/>
                  </a:lnTo>
                  <a:lnTo>
                    <a:pt x="1074" y="806"/>
                  </a:lnTo>
                  <a:lnTo>
                    <a:pt x="1074" y="845"/>
                  </a:lnTo>
                  <a:lnTo>
                    <a:pt x="878" y="817"/>
                  </a:lnTo>
                  <a:lnTo>
                    <a:pt x="479" y="812"/>
                  </a:lnTo>
                  <a:lnTo>
                    <a:pt x="0" y="850"/>
                  </a:lnTo>
                  <a:lnTo>
                    <a:pt x="41" y="1006"/>
                  </a:lnTo>
                  <a:lnTo>
                    <a:pt x="78" y="1061"/>
                  </a:lnTo>
                  <a:lnTo>
                    <a:pt x="103" y="1084"/>
                  </a:lnTo>
                  <a:lnTo>
                    <a:pt x="384" y="1297"/>
                  </a:lnTo>
                  <a:lnTo>
                    <a:pt x="462" y="1380"/>
                  </a:lnTo>
                  <a:lnTo>
                    <a:pt x="488" y="1430"/>
                  </a:lnTo>
                  <a:lnTo>
                    <a:pt x="496" y="1483"/>
                  </a:lnTo>
                  <a:lnTo>
                    <a:pt x="496" y="1539"/>
                  </a:lnTo>
                  <a:lnTo>
                    <a:pt x="457" y="1778"/>
                  </a:lnTo>
                  <a:lnTo>
                    <a:pt x="519" y="1778"/>
                  </a:lnTo>
                  <a:lnTo>
                    <a:pt x="573" y="1730"/>
                  </a:lnTo>
                  <a:lnTo>
                    <a:pt x="600" y="1705"/>
                  </a:lnTo>
                  <a:lnTo>
                    <a:pt x="614" y="1693"/>
                  </a:lnTo>
                  <a:lnTo>
                    <a:pt x="629" y="1681"/>
                  </a:lnTo>
                  <a:lnTo>
                    <a:pt x="683" y="1630"/>
                  </a:lnTo>
                  <a:lnTo>
                    <a:pt x="738" y="1579"/>
                  </a:lnTo>
                  <a:lnTo>
                    <a:pt x="815" y="1498"/>
                  </a:lnTo>
                  <a:lnTo>
                    <a:pt x="851" y="1456"/>
                  </a:lnTo>
                  <a:lnTo>
                    <a:pt x="888" y="1415"/>
                  </a:lnTo>
                  <a:lnTo>
                    <a:pt x="924" y="1372"/>
                  </a:lnTo>
                  <a:lnTo>
                    <a:pt x="932" y="1361"/>
                  </a:lnTo>
                  <a:lnTo>
                    <a:pt x="941" y="1350"/>
                  </a:lnTo>
                  <a:lnTo>
                    <a:pt x="959" y="1330"/>
                  </a:lnTo>
                  <a:lnTo>
                    <a:pt x="992" y="1287"/>
                  </a:lnTo>
                  <a:lnTo>
                    <a:pt x="1026" y="1245"/>
                  </a:lnTo>
                  <a:lnTo>
                    <a:pt x="1040" y="1222"/>
                  </a:lnTo>
                  <a:lnTo>
                    <a:pt x="1056" y="1201"/>
                  </a:lnTo>
                  <a:lnTo>
                    <a:pt x="1088" y="1158"/>
                  </a:lnTo>
                  <a:lnTo>
                    <a:pt x="1147" y="1069"/>
                  </a:lnTo>
                  <a:lnTo>
                    <a:pt x="1203" y="978"/>
                  </a:lnTo>
                  <a:lnTo>
                    <a:pt x="1255" y="888"/>
                  </a:lnTo>
                  <a:lnTo>
                    <a:pt x="1309" y="776"/>
                  </a:lnTo>
                  <a:lnTo>
                    <a:pt x="1359" y="665"/>
                  </a:lnTo>
                  <a:lnTo>
                    <a:pt x="1359" y="504"/>
                  </a:lnTo>
                  <a:lnTo>
                    <a:pt x="1373" y="498"/>
                  </a:lnTo>
                  <a:lnTo>
                    <a:pt x="1378" y="493"/>
                  </a:lnTo>
                  <a:lnTo>
                    <a:pt x="1385" y="490"/>
                  </a:lnTo>
                  <a:lnTo>
                    <a:pt x="1390" y="484"/>
                  </a:lnTo>
                  <a:lnTo>
                    <a:pt x="1392" y="480"/>
                  </a:lnTo>
                  <a:lnTo>
                    <a:pt x="1395" y="478"/>
                  </a:lnTo>
                  <a:lnTo>
                    <a:pt x="1404" y="466"/>
                  </a:lnTo>
                  <a:lnTo>
                    <a:pt x="1407" y="457"/>
                  </a:lnTo>
                  <a:lnTo>
                    <a:pt x="1408" y="452"/>
                  </a:lnTo>
                  <a:lnTo>
                    <a:pt x="1410" y="449"/>
                  </a:lnTo>
                  <a:lnTo>
                    <a:pt x="1412" y="440"/>
                  </a:lnTo>
                  <a:lnTo>
                    <a:pt x="1416" y="431"/>
                  </a:lnTo>
                  <a:lnTo>
                    <a:pt x="1417" y="419"/>
                  </a:lnTo>
                  <a:lnTo>
                    <a:pt x="1419" y="409"/>
                  </a:lnTo>
                  <a:lnTo>
                    <a:pt x="1419" y="398"/>
                  </a:lnTo>
                  <a:lnTo>
                    <a:pt x="1420" y="386"/>
                  </a:lnTo>
                  <a:lnTo>
                    <a:pt x="1432" y="369"/>
                  </a:lnTo>
                  <a:lnTo>
                    <a:pt x="1442" y="353"/>
                  </a:lnTo>
                  <a:lnTo>
                    <a:pt x="1450" y="335"/>
                  </a:lnTo>
                  <a:lnTo>
                    <a:pt x="1455" y="317"/>
                  </a:lnTo>
                  <a:lnTo>
                    <a:pt x="1469" y="263"/>
                  </a:lnTo>
                  <a:lnTo>
                    <a:pt x="1474" y="236"/>
                  </a:lnTo>
                  <a:lnTo>
                    <a:pt x="1476" y="222"/>
                  </a:lnTo>
                  <a:lnTo>
                    <a:pt x="1477" y="215"/>
                  </a:lnTo>
                  <a:lnTo>
                    <a:pt x="1479" y="209"/>
                  </a:lnTo>
                  <a:lnTo>
                    <a:pt x="1484" y="202"/>
                  </a:lnTo>
                  <a:lnTo>
                    <a:pt x="1490" y="195"/>
                  </a:lnTo>
                  <a:lnTo>
                    <a:pt x="1491" y="190"/>
                  </a:lnTo>
                  <a:lnTo>
                    <a:pt x="1493" y="187"/>
                  </a:lnTo>
                  <a:lnTo>
                    <a:pt x="1497" y="180"/>
                  </a:lnTo>
                  <a:lnTo>
                    <a:pt x="1500" y="171"/>
                  </a:lnTo>
                  <a:lnTo>
                    <a:pt x="1501" y="166"/>
                  </a:lnTo>
                  <a:lnTo>
                    <a:pt x="1503" y="163"/>
                  </a:lnTo>
                  <a:lnTo>
                    <a:pt x="1509" y="147"/>
                  </a:lnTo>
                  <a:lnTo>
                    <a:pt x="1511" y="116"/>
                  </a:lnTo>
                  <a:lnTo>
                    <a:pt x="1510" y="102"/>
                  </a:lnTo>
                  <a:lnTo>
                    <a:pt x="1510" y="89"/>
                  </a:lnTo>
                  <a:lnTo>
                    <a:pt x="1505" y="65"/>
                  </a:lnTo>
                  <a:lnTo>
                    <a:pt x="1499" y="46"/>
                  </a:lnTo>
                  <a:lnTo>
                    <a:pt x="1486" y="29"/>
                  </a:lnTo>
                  <a:lnTo>
                    <a:pt x="1478" y="21"/>
                  </a:lnTo>
                  <a:lnTo>
                    <a:pt x="1471" y="16"/>
                  </a:lnTo>
                  <a:lnTo>
                    <a:pt x="1453" y="5"/>
                  </a:lnTo>
                  <a:lnTo>
                    <a:pt x="1432" y="0"/>
                  </a:lnTo>
                  <a:lnTo>
                    <a:pt x="1417" y="0"/>
                  </a:lnTo>
                  <a:lnTo>
                    <a:pt x="1401" y="0"/>
                  </a:lnTo>
                  <a:lnTo>
                    <a:pt x="1367" y="0"/>
                  </a:lnTo>
                  <a:lnTo>
                    <a:pt x="1362" y="1"/>
                  </a:lnTo>
                  <a:lnTo>
                    <a:pt x="1359" y="4"/>
                  </a:lnTo>
                  <a:lnTo>
                    <a:pt x="1353" y="8"/>
                  </a:lnTo>
                  <a:lnTo>
                    <a:pt x="1339" y="21"/>
                  </a:lnTo>
                  <a:lnTo>
                    <a:pt x="1324" y="17"/>
                  </a:lnTo>
                  <a:lnTo>
                    <a:pt x="1308" y="14"/>
                  </a:lnTo>
                  <a:lnTo>
                    <a:pt x="1291" y="12"/>
                  </a:lnTo>
                  <a:lnTo>
                    <a:pt x="1274" y="13"/>
                  </a:lnTo>
                  <a:lnTo>
                    <a:pt x="1274" y="16"/>
                  </a:lnTo>
                  <a:lnTo>
                    <a:pt x="1264" y="20"/>
                  </a:lnTo>
                  <a:lnTo>
                    <a:pt x="1258" y="23"/>
                  </a:lnTo>
                  <a:lnTo>
                    <a:pt x="1249" y="27"/>
                  </a:lnTo>
                  <a:lnTo>
                    <a:pt x="1241" y="35"/>
                  </a:lnTo>
                  <a:lnTo>
                    <a:pt x="1242" y="29"/>
                  </a:lnTo>
                  <a:lnTo>
                    <a:pt x="1246" y="26"/>
                  </a:lnTo>
                  <a:lnTo>
                    <a:pt x="1249" y="22"/>
                  </a:lnTo>
                  <a:lnTo>
                    <a:pt x="1255" y="21"/>
                  </a:lnTo>
                  <a:lnTo>
                    <a:pt x="1255" y="18"/>
                  </a:lnTo>
                  <a:lnTo>
                    <a:pt x="1162" y="27"/>
                  </a:lnTo>
                  <a:close/>
                </a:path>
              </a:pathLst>
            </a:custGeom>
            <a:solidFill>
              <a:srgbClr val="BFDDFF"/>
            </a:solidFill>
            <a:ln w="9525">
              <a:noFill/>
              <a:round/>
              <a:headEnd/>
              <a:tailEnd/>
            </a:ln>
          </p:spPr>
          <p:txBody>
            <a:bodyPr/>
            <a:lstStyle/>
            <a:p>
              <a:endParaRPr lang="en-GB"/>
            </a:p>
          </p:txBody>
        </p:sp>
        <p:sp>
          <p:nvSpPr>
            <p:cNvPr id="24154" name="Freeform 602"/>
            <p:cNvSpPr>
              <a:spLocks/>
            </p:cNvSpPr>
            <p:nvPr/>
          </p:nvSpPr>
          <p:spPr bwMode="auto">
            <a:xfrm>
              <a:off x="3406" y="2252"/>
              <a:ext cx="1" cy="1"/>
            </a:xfrm>
            <a:custGeom>
              <a:avLst/>
              <a:gdLst/>
              <a:ahLst/>
              <a:cxnLst>
                <a:cxn ang="0">
                  <a:pos x="0" y="4"/>
                </a:cxn>
                <a:cxn ang="0">
                  <a:pos x="3" y="1"/>
                </a:cxn>
                <a:cxn ang="0">
                  <a:pos x="8" y="0"/>
                </a:cxn>
                <a:cxn ang="0">
                  <a:pos x="0" y="0"/>
                </a:cxn>
                <a:cxn ang="0">
                  <a:pos x="0" y="4"/>
                </a:cxn>
              </a:cxnLst>
              <a:rect l="0" t="0" r="r" b="b"/>
              <a:pathLst>
                <a:path w="8" h="4">
                  <a:moveTo>
                    <a:pt x="0" y="4"/>
                  </a:moveTo>
                  <a:lnTo>
                    <a:pt x="3" y="1"/>
                  </a:lnTo>
                  <a:lnTo>
                    <a:pt x="8" y="0"/>
                  </a:lnTo>
                  <a:lnTo>
                    <a:pt x="0" y="0"/>
                  </a:lnTo>
                  <a:lnTo>
                    <a:pt x="0" y="4"/>
                  </a:lnTo>
                  <a:close/>
                </a:path>
              </a:pathLst>
            </a:custGeom>
            <a:solidFill>
              <a:srgbClr val="007FFF"/>
            </a:solidFill>
            <a:ln w="9525">
              <a:noFill/>
              <a:round/>
              <a:headEnd/>
              <a:tailEnd/>
            </a:ln>
          </p:spPr>
          <p:txBody>
            <a:bodyPr/>
            <a:lstStyle/>
            <a:p>
              <a:endParaRPr lang="en-GB"/>
            </a:p>
          </p:txBody>
        </p:sp>
        <p:sp>
          <p:nvSpPr>
            <p:cNvPr id="24155" name="Freeform 603"/>
            <p:cNvSpPr>
              <a:spLocks/>
            </p:cNvSpPr>
            <p:nvPr/>
          </p:nvSpPr>
          <p:spPr bwMode="auto">
            <a:xfrm>
              <a:off x="2331" y="2239"/>
              <a:ext cx="619" cy="361"/>
            </a:xfrm>
            <a:custGeom>
              <a:avLst/>
              <a:gdLst/>
              <a:ahLst/>
              <a:cxnLst>
                <a:cxn ang="0">
                  <a:pos x="2962" y="627"/>
                </a:cxn>
                <a:cxn ang="0">
                  <a:pos x="2633" y="446"/>
                </a:cxn>
                <a:cxn ang="0">
                  <a:pos x="2514" y="494"/>
                </a:cxn>
                <a:cxn ang="0">
                  <a:pos x="2321" y="673"/>
                </a:cxn>
                <a:cxn ang="0">
                  <a:pos x="2192" y="615"/>
                </a:cxn>
                <a:cxn ang="0">
                  <a:pos x="2036" y="538"/>
                </a:cxn>
                <a:cxn ang="0">
                  <a:pos x="1918" y="415"/>
                </a:cxn>
                <a:cxn ang="0">
                  <a:pos x="1806" y="224"/>
                </a:cxn>
                <a:cxn ang="0">
                  <a:pos x="1604" y="74"/>
                </a:cxn>
                <a:cxn ang="0">
                  <a:pos x="1561" y="53"/>
                </a:cxn>
                <a:cxn ang="0">
                  <a:pos x="1474" y="22"/>
                </a:cxn>
                <a:cxn ang="0">
                  <a:pos x="1255" y="0"/>
                </a:cxn>
                <a:cxn ang="0">
                  <a:pos x="1021" y="55"/>
                </a:cxn>
                <a:cxn ang="0">
                  <a:pos x="920" y="108"/>
                </a:cxn>
                <a:cxn ang="0">
                  <a:pos x="780" y="230"/>
                </a:cxn>
                <a:cxn ang="0">
                  <a:pos x="700" y="213"/>
                </a:cxn>
                <a:cxn ang="0">
                  <a:pos x="595" y="167"/>
                </a:cxn>
                <a:cxn ang="0">
                  <a:pos x="540" y="156"/>
                </a:cxn>
                <a:cxn ang="0">
                  <a:pos x="502" y="152"/>
                </a:cxn>
                <a:cxn ang="0">
                  <a:pos x="313" y="186"/>
                </a:cxn>
                <a:cxn ang="0">
                  <a:pos x="184" y="281"/>
                </a:cxn>
                <a:cxn ang="0">
                  <a:pos x="124" y="374"/>
                </a:cxn>
                <a:cxn ang="0">
                  <a:pos x="38" y="348"/>
                </a:cxn>
                <a:cxn ang="0">
                  <a:pos x="0" y="344"/>
                </a:cxn>
                <a:cxn ang="0">
                  <a:pos x="39" y="488"/>
                </a:cxn>
                <a:cxn ang="0">
                  <a:pos x="87" y="630"/>
                </a:cxn>
                <a:cxn ang="0">
                  <a:pos x="141" y="768"/>
                </a:cxn>
                <a:cxn ang="0">
                  <a:pos x="206" y="905"/>
                </a:cxn>
                <a:cxn ang="0">
                  <a:pos x="251" y="994"/>
                </a:cxn>
                <a:cxn ang="0">
                  <a:pos x="397" y="1230"/>
                </a:cxn>
                <a:cxn ang="0">
                  <a:pos x="806" y="1074"/>
                </a:cxn>
                <a:cxn ang="0">
                  <a:pos x="941" y="1402"/>
                </a:cxn>
                <a:cxn ang="0">
                  <a:pos x="1201" y="905"/>
                </a:cxn>
                <a:cxn ang="0">
                  <a:pos x="1415" y="1290"/>
                </a:cxn>
                <a:cxn ang="0">
                  <a:pos x="1597" y="1565"/>
                </a:cxn>
                <a:cxn ang="0">
                  <a:pos x="1812" y="1119"/>
                </a:cxn>
                <a:cxn ang="0">
                  <a:pos x="1992" y="939"/>
                </a:cxn>
                <a:cxn ang="0">
                  <a:pos x="2197" y="1348"/>
                </a:cxn>
                <a:cxn ang="0">
                  <a:pos x="2343" y="1517"/>
                </a:cxn>
                <a:cxn ang="0">
                  <a:pos x="2357" y="1790"/>
                </a:cxn>
                <a:cxn ang="0">
                  <a:pos x="2574" y="1481"/>
                </a:cxn>
                <a:cxn ang="0">
                  <a:pos x="2838" y="1248"/>
                </a:cxn>
                <a:cxn ang="0">
                  <a:pos x="3080" y="969"/>
                </a:cxn>
                <a:cxn ang="0">
                  <a:pos x="3053" y="784"/>
                </a:cxn>
                <a:cxn ang="0">
                  <a:pos x="3028" y="703"/>
                </a:cxn>
              </a:cxnLst>
              <a:rect l="0" t="0" r="r" b="b"/>
              <a:pathLst>
                <a:path w="3099" h="1807">
                  <a:moveTo>
                    <a:pt x="3001" y="665"/>
                  </a:moveTo>
                  <a:lnTo>
                    <a:pt x="2962" y="627"/>
                  </a:lnTo>
                  <a:lnTo>
                    <a:pt x="2726" y="435"/>
                  </a:lnTo>
                  <a:lnTo>
                    <a:pt x="2633" y="446"/>
                  </a:lnTo>
                  <a:lnTo>
                    <a:pt x="2570" y="466"/>
                  </a:lnTo>
                  <a:lnTo>
                    <a:pt x="2514" y="494"/>
                  </a:lnTo>
                  <a:lnTo>
                    <a:pt x="2407" y="572"/>
                  </a:lnTo>
                  <a:lnTo>
                    <a:pt x="2321" y="673"/>
                  </a:lnTo>
                  <a:lnTo>
                    <a:pt x="2255" y="673"/>
                  </a:lnTo>
                  <a:lnTo>
                    <a:pt x="2192" y="615"/>
                  </a:lnTo>
                  <a:lnTo>
                    <a:pt x="2120" y="570"/>
                  </a:lnTo>
                  <a:lnTo>
                    <a:pt x="2036" y="538"/>
                  </a:lnTo>
                  <a:lnTo>
                    <a:pt x="1947" y="520"/>
                  </a:lnTo>
                  <a:lnTo>
                    <a:pt x="1918" y="415"/>
                  </a:lnTo>
                  <a:lnTo>
                    <a:pt x="1873" y="314"/>
                  </a:lnTo>
                  <a:lnTo>
                    <a:pt x="1806" y="224"/>
                  </a:lnTo>
                  <a:lnTo>
                    <a:pt x="1682" y="114"/>
                  </a:lnTo>
                  <a:lnTo>
                    <a:pt x="1604" y="74"/>
                  </a:lnTo>
                  <a:lnTo>
                    <a:pt x="1581" y="61"/>
                  </a:lnTo>
                  <a:lnTo>
                    <a:pt x="1561" y="53"/>
                  </a:lnTo>
                  <a:lnTo>
                    <a:pt x="1510" y="36"/>
                  </a:lnTo>
                  <a:lnTo>
                    <a:pt x="1474" y="22"/>
                  </a:lnTo>
                  <a:lnTo>
                    <a:pt x="1356" y="2"/>
                  </a:lnTo>
                  <a:lnTo>
                    <a:pt x="1255" y="0"/>
                  </a:lnTo>
                  <a:lnTo>
                    <a:pt x="1133" y="17"/>
                  </a:lnTo>
                  <a:lnTo>
                    <a:pt x="1021" y="55"/>
                  </a:lnTo>
                  <a:lnTo>
                    <a:pt x="939" y="98"/>
                  </a:lnTo>
                  <a:lnTo>
                    <a:pt x="920" y="108"/>
                  </a:lnTo>
                  <a:lnTo>
                    <a:pt x="859" y="152"/>
                  </a:lnTo>
                  <a:lnTo>
                    <a:pt x="780" y="230"/>
                  </a:lnTo>
                  <a:lnTo>
                    <a:pt x="757" y="258"/>
                  </a:lnTo>
                  <a:lnTo>
                    <a:pt x="700" y="213"/>
                  </a:lnTo>
                  <a:lnTo>
                    <a:pt x="665" y="191"/>
                  </a:lnTo>
                  <a:lnTo>
                    <a:pt x="595" y="167"/>
                  </a:lnTo>
                  <a:lnTo>
                    <a:pt x="578" y="163"/>
                  </a:lnTo>
                  <a:lnTo>
                    <a:pt x="540" y="156"/>
                  </a:lnTo>
                  <a:lnTo>
                    <a:pt x="521" y="152"/>
                  </a:lnTo>
                  <a:lnTo>
                    <a:pt x="502" y="152"/>
                  </a:lnTo>
                  <a:lnTo>
                    <a:pt x="425" y="152"/>
                  </a:lnTo>
                  <a:lnTo>
                    <a:pt x="313" y="186"/>
                  </a:lnTo>
                  <a:lnTo>
                    <a:pt x="223" y="245"/>
                  </a:lnTo>
                  <a:lnTo>
                    <a:pt x="184" y="281"/>
                  </a:lnTo>
                  <a:lnTo>
                    <a:pt x="150" y="325"/>
                  </a:lnTo>
                  <a:lnTo>
                    <a:pt x="124" y="374"/>
                  </a:lnTo>
                  <a:lnTo>
                    <a:pt x="105" y="365"/>
                  </a:lnTo>
                  <a:lnTo>
                    <a:pt x="38" y="348"/>
                  </a:lnTo>
                  <a:lnTo>
                    <a:pt x="27" y="348"/>
                  </a:lnTo>
                  <a:lnTo>
                    <a:pt x="0" y="344"/>
                  </a:lnTo>
                  <a:lnTo>
                    <a:pt x="17" y="416"/>
                  </a:lnTo>
                  <a:lnTo>
                    <a:pt x="39" y="488"/>
                  </a:lnTo>
                  <a:lnTo>
                    <a:pt x="61" y="559"/>
                  </a:lnTo>
                  <a:lnTo>
                    <a:pt x="87" y="630"/>
                  </a:lnTo>
                  <a:lnTo>
                    <a:pt x="113" y="699"/>
                  </a:lnTo>
                  <a:lnTo>
                    <a:pt x="141" y="768"/>
                  </a:lnTo>
                  <a:lnTo>
                    <a:pt x="172" y="837"/>
                  </a:lnTo>
                  <a:lnTo>
                    <a:pt x="206" y="905"/>
                  </a:lnTo>
                  <a:lnTo>
                    <a:pt x="251" y="905"/>
                  </a:lnTo>
                  <a:lnTo>
                    <a:pt x="251" y="994"/>
                  </a:lnTo>
                  <a:lnTo>
                    <a:pt x="320" y="1112"/>
                  </a:lnTo>
                  <a:lnTo>
                    <a:pt x="397" y="1230"/>
                  </a:lnTo>
                  <a:lnTo>
                    <a:pt x="397" y="1074"/>
                  </a:lnTo>
                  <a:lnTo>
                    <a:pt x="806" y="1074"/>
                  </a:lnTo>
                  <a:lnTo>
                    <a:pt x="806" y="1402"/>
                  </a:lnTo>
                  <a:lnTo>
                    <a:pt x="941" y="1402"/>
                  </a:lnTo>
                  <a:lnTo>
                    <a:pt x="941" y="905"/>
                  </a:lnTo>
                  <a:lnTo>
                    <a:pt x="1201" y="905"/>
                  </a:lnTo>
                  <a:lnTo>
                    <a:pt x="1201" y="1290"/>
                  </a:lnTo>
                  <a:lnTo>
                    <a:pt x="1415" y="1290"/>
                  </a:lnTo>
                  <a:lnTo>
                    <a:pt x="1415" y="1565"/>
                  </a:lnTo>
                  <a:lnTo>
                    <a:pt x="1597" y="1565"/>
                  </a:lnTo>
                  <a:lnTo>
                    <a:pt x="1597" y="1119"/>
                  </a:lnTo>
                  <a:lnTo>
                    <a:pt x="1812" y="1119"/>
                  </a:lnTo>
                  <a:lnTo>
                    <a:pt x="1812" y="939"/>
                  </a:lnTo>
                  <a:lnTo>
                    <a:pt x="1992" y="939"/>
                  </a:lnTo>
                  <a:lnTo>
                    <a:pt x="1992" y="1348"/>
                  </a:lnTo>
                  <a:lnTo>
                    <a:pt x="2197" y="1348"/>
                  </a:lnTo>
                  <a:lnTo>
                    <a:pt x="2197" y="1517"/>
                  </a:lnTo>
                  <a:lnTo>
                    <a:pt x="2343" y="1517"/>
                  </a:lnTo>
                  <a:lnTo>
                    <a:pt x="2343" y="1807"/>
                  </a:lnTo>
                  <a:lnTo>
                    <a:pt x="2357" y="1790"/>
                  </a:lnTo>
                  <a:lnTo>
                    <a:pt x="2520" y="1537"/>
                  </a:lnTo>
                  <a:lnTo>
                    <a:pt x="2574" y="1481"/>
                  </a:lnTo>
                  <a:lnTo>
                    <a:pt x="2810" y="1279"/>
                  </a:lnTo>
                  <a:lnTo>
                    <a:pt x="2838" y="1248"/>
                  </a:lnTo>
                  <a:lnTo>
                    <a:pt x="3099" y="1013"/>
                  </a:lnTo>
                  <a:lnTo>
                    <a:pt x="3080" y="969"/>
                  </a:lnTo>
                  <a:lnTo>
                    <a:pt x="3059" y="880"/>
                  </a:lnTo>
                  <a:lnTo>
                    <a:pt x="3053" y="784"/>
                  </a:lnTo>
                  <a:lnTo>
                    <a:pt x="3046" y="744"/>
                  </a:lnTo>
                  <a:lnTo>
                    <a:pt x="3028" y="703"/>
                  </a:lnTo>
                  <a:lnTo>
                    <a:pt x="3001" y="665"/>
                  </a:lnTo>
                  <a:close/>
                </a:path>
              </a:pathLst>
            </a:custGeom>
            <a:solidFill>
              <a:srgbClr val="FFFFFF"/>
            </a:solidFill>
            <a:ln w="9525">
              <a:noFill/>
              <a:round/>
              <a:headEnd/>
              <a:tailEnd/>
            </a:ln>
          </p:spPr>
          <p:txBody>
            <a:bodyPr/>
            <a:lstStyle/>
            <a:p>
              <a:endParaRPr lang="en-GB"/>
            </a:p>
          </p:txBody>
        </p:sp>
        <p:sp>
          <p:nvSpPr>
            <p:cNvPr id="24156" name="Freeform 604"/>
            <p:cNvSpPr>
              <a:spLocks/>
            </p:cNvSpPr>
            <p:nvPr/>
          </p:nvSpPr>
          <p:spPr bwMode="auto">
            <a:xfrm>
              <a:off x="2326" y="2222"/>
              <a:ext cx="550" cy="151"/>
            </a:xfrm>
            <a:custGeom>
              <a:avLst/>
              <a:gdLst/>
              <a:ahLst/>
              <a:cxnLst>
                <a:cxn ang="0">
                  <a:pos x="2747" y="519"/>
                </a:cxn>
                <a:cxn ang="0">
                  <a:pos x="2519" y="488"/>
                </a:cxn>
                <a:cxn ang="0">
                  <a:pos x="2377" y="587"/>
                </a:cxn>
                <a:cxn ang="0">
                  <a:pos x="2213" y="598"/>
                </a:cxn>
                <a:cxn ang="0">
                  <a:pos x="2036" y="530"/>
                </a:cxn>
                <a:cxn ang="0">
                  <a:pos x="1971" y="365"/>
                </a:cxn>
                <a:cxn ang="0">
                  <a:pos x="1776" y="146"/>
                </a:cxn>
                <a:cxn ang="0">
                  <a:pos x="1563" y="41"/>
                </a:cxn>
                <a:cxn ang="0">
                  <a:pos x="1276" y="0"/>
                </a:cxn>
                <a:cxn ang="0">
                  <a:pos x="980" y="75"/>
                </a:cxn>
                <a:cxn ang="0">
                  <a:pos x="767" y="229"/>
                </a:cxn>
                <a:cxn ang="0">
                  <a:pos x="604" y="158"/>
                </a:cxn>
                <a:cxn ang="0">
                  <a:pos x="446" y="151"/>
                </a:cxn>
                <a:cxn ang="0">
                  <a:pos x="278" y="202"/>
                </a:cxn>
                <a:cxn ang="0">
                  <a:pos x="104" y="354"/>
                </a:cxn>
                <a:cxn ang="0">
                  <a:pos x="53" y="342"/>
                </a:cxn>
                <a:cxn ang="0">
                  <a:pos x="2" y="337"/>
                </a:cxn>
                <a:cxn ang="0">
                  <a:pos x="21" y="428"/>
                </a:cxn>
                <a:cxn ang="0">
                  <a:pos x="59" y="432"/>
                </a:cxn>
                <a:cxn ang="0">
                  <a:pos x="145" y="458"/>
                </a:cxn>
                <a:cxn ang="0">
                  <a:pos x="205" y="365"/>
                </a:cxn>
                <a:cxn ang="0">
                  <a:pos x="334" y="270"/>
                </a:cxn>
                <a:cxn ang="0">
                  <a:pos x="502" y="234"/>
                </a:cxn>
                <a:cxn ang="0">
                  <a:pos x="542" y="236"/>
                </a:cxn>
                <a:cxn ang="0">
                  <a:pos x="581" y="241"/>
                </a:cxn>
                <a:cxn ang="0">
                  <a:pos x="616" y="251"/>
                </a:cxn>
                <a:cxn ang="0">
                  <a:pos x="721" y="297"/>
                </a:cxn>
                <a:cxn ang="0">
                  <a:pos x="801" y="314"/>
                </a:cxn>
                <a:cxn ang="0">
                  <a:pos x="941" y="192"/>
                </a:cxn>
                <a:cxn ang="0">
                  <a:pos x="973" y="173"/>
                </a:cxn>
                <a:cxn ang="0">
                  <a:pos x="1154" y="101"/>
                </a:cxn>
                <a:cxn ang="0">
                  <a:pos x="1377" y="86"/>
                </a:cxn>
                <a:cxn ang="0">
                  <a:pos x="1531" y="120"/>
                </a:cxn>
                <a:cxn ang="0">
                  <a:pos x="1582" y="137"/>
                </a:cxn>
                <a:cxn ang="0">
                  <a:pos x="1625" y="158"/>
                </a:cxn>
                <a:cxn ang="0">
                  <a:pos x="1703" y="198"/>
                </a:cxn>
                <a:cxn ang="0">
                  <a:pos x="1894" y="398"/>
                </a:cxn>
                <a:cxn ang="0">
                  <a:pos x="1968" y="604"/>
                </a:cxn>
                <a:cxn ang="0">
                  <a:pos x="2141" y="654"/>
                </a:cxn>
                <a:cxn ang="0">
                  <a:pos x="2276" y="757"/>
                </a:cxn>
                <a:cxn ang="0">
                  <a:pos x="2428" y="656"/>
                </a:cxn>
                <a:cxn ang="0">
                  <a:pos x="2591" y="550"/>
                </a:cxn>
              </a:cxnLst>
              <a:rect l="0" t="0" r="r" b="b"/>
              <a:pathLst>
                <a:path w="2747" h="757">
                  <a:moveTo>
                    <a:pt x="2654" y="530"/>
                  </a:moveTo>
                  <a:lnTo>
                    <a:pt x="2747" y="519"/>
                  </a:lnTo>
                  <a:lnTo>
                    <a:pt x="2653" y="443"/>
                  </a:lnTo>
                  <a:lnTo>
                    <a:pt x="2519" y="488"/>
                  </a:lnTo>
                  <a:lnTo>
                    <a:pt x="2429" y="544"/>
                  </a:lnTo>
                  <a:lnTo>
                    <a:pt x="2377" y="587"/>
                  </a:lnTo>
                  <a:lnTo>
                    <a:pt x="2304" y="665"/>
                  </a:lnTo>
                  <a:lnTo>
                    <a:pt x="2213" y="598"/>
                  </a:lnTo>
                  <a:lnTo>
                    <a:pt x="2113" y="550"/>
                  </a:lnTo>
                  <a:lnTo>
                    <a:pt x="2036" y="530"/>
                  </a:lnTo>
                  <a:lnTo>
                    <a:pt x="2019" y="471"/>
                  </a:lnTo>
                  <a:lnTo>
                    <a:pt x="1971" y="365"/>
                  </a:lnTo>
                  <a:lnTo>
                    <a:pt x="1905" y="268"/>
                  </a:lnTo>
                  <a:lnTo>
                    <a:pt x="1776" y="146"/>
                  </a:lnTo>
                  <a:lnTo>
                    <a:pt x="1675" y="86"/>
                  </a:lnTo>
                  <a:lnTo>
                    <a:pt x="1563" y="41"/>
                  </a:lnTo>
                  <a:lnTo>
                    <a:pt x="1441" y="8"/>
                  </a:lnTo>
                  <a:lnTo>
                    <a:pt x="1276" y="0"/>
                  </a:lnTo>
                  <a:lnTo>
                    <a:pt x="1160" y="13"/>
                  </a:lnTo>
                  <a:lnTo>
                    <a:pt x="980" y="75"/>
                  </a:lnTo>
                  <a:lnTo>
                    <a:pt x="821" y="175"/>
                  </a:lnTo>
                  <a:lnTo>
                    <a:pt x="767" y="229"/>
                  </a:lnTo>
                  <a:lnTo>
                    <a:pt x="705" y="192"/>
                  </a:lnTo>
                  <a:lnTo>
                    <a:pt x="604" y="158"/>
                  </a:lnTo>
                  <a:lnTo>
                    <a:pt x="536" y="146"/>
                  </a:lnTo>
                  <a:lnTo>
                    <a:pt x="446" y="151"/>
                  </a:lnTo>
                  <a:lnTo>
                    <a:pt x="329" y="179"/>
                  </a:lnTo>
                  <a:lnTo>
                    <a:pt x="278" y="202"/>
                  </a:lnTo>
                  <a:lnTo>
                    <a:pt x="182" y="268"/>
                  </a:lnTo>
                  <a:lnTo>
                    <a:pt x="104" y="354"/>
                  </a:lnTo>
                  <a:lnTo>
                    <a:pt x="87" y="351"/>
                  </a:lnTo>
                  <a:lnTo>
                    <a:pt x="53" y="342"/>
                  </a:lnTo>
                  <a:lnTo>
                    <a:pt x="19" y="340"/>
                  </a:lnTo>
                  <a:lnTo>
                    <a:pt x="2" y="337"/>
                  </a:lnTo>
                  <a:lnTo>
                    <a:pt x="0" y="337"/>
                  </a:lnTo>
                  <a:lnTo>
                    <a:pt x="21" y="428"/>
                  </a:lnTo>
                  <a:lnTo>
                    <a:pt x="48" y="432"/>
                  </a:lnTo>
                  <a:lnTo>
                    <a:pt x="59" y="432"/>
                  </a:lnTo>
                  <a:lnTo>
                    <a:pt x="126" y="449"/>
                  </a:lnTo>
                  <a:lnTo>
                    <a:pt x="145" y="458"/>
                  </a:lnTo>
                  <a:lnTo>
                    <a:pt x="171" y="409"/>
                  </a:lnTo>
                  <a:lnTo>
                    <a:pt x="205" y="365"/>
                  </a:lnTo>
                  <a:lnTo>
                    <a:pt x="244" y="329"/>
                  </a:lnTo>
                  <a:lnTo>
                    <a:pt x="334" y="270"/>
                  </a:lnTo>
                  <a:lnTo>
                    <a:pt x="446" y="236"/>
                  </a:lnTo>
                  <a:lnTo>
                    <a:pt x="502" y="234"/>
                  </a:lnTo>
                  <a:lnTo>
                    <a:pt x="523" y="236"/>
                  </a:lnTo>
                  <a:lnTo>
                    <a:pt x="542" y="236"/>
                  </a:lnTo>
                  <a:lnTo>
                    <a:pt x="561" y="240"/>
                  </a:lnTo>
                  <a:lnTo>
                    <a:pt x="581" y="241"/>
                  </a:lnTo>
                  <a:lnTo>
                    <a:pt x="599" y="247"/>
                  </a:lnTo>
                  <a:lnTo>
                    <a:pt x="616" y="251"/>
                  </a:lnTo>
                  <a:lnTo>
                    <a:pt x="686" y="275"/>
                  </a:lnTo>
                  <a:lnTo>
                    <a:pt x="721" y="297"/>
                  </a:lnTo>
                  <a:lnTo>
                    <a:pt x="778" y="342"/>
                  </a:lnTo>
                  <a:lnTo>
                    <a:pt x="801" y="314"/>
                  </a:lnTo>
                  <a:lnTo>
                    <a:pt x="880" y="236"/>
                  </a:lnTo>
                  <a:lnTo>
                    <a:pt x="941" y="192"/>
                  </a:lnTo>
                  <a:lnTo>
                    <a:pt x="960" y="182"/>
                  </a:lnTo>
                  <a:lnTo>
                    <a:pt x="973" y="173"/>
                  </a:lnTo>
                  <a:lnTo>
                    <a:pt x="1042" y="139"/>
                  </a:lnTo>
                  <a:lnTo>
                    <a:pt x="1154" y="101"/>
                  </a:lnTo>
                  <a:lnTo>
                    <a:pt x="1276" y="84"/>
                  </a:lnTo>
                  <a:lnTo>
                    <a:pt x="1377" y="86"/>
                  </a:lnTo>
                  <a:lnTo>
                    <a:pt x="1495" y="106"/>
                  </a:lnTo>
                  <a:lnTo>
                    <a:pt x="1531" y="120"/>
                  </a:lnTo>
                  <a:lnTo>
                    <a:pt x="1551" y="123"/>
                  </a:lnTo>
                  <a:lnTo>
                    <a:pt x="1582" y="137"/>
                  </a:lnTo>
                  <a:lnTo>
                    <a:pt x="1602" y="145"/>
                  </a:lnTo>
                  <a:lnTo>
                    <a:pt x="1625" y="158"/>
                  </a:lnTo>
                  <a:lnTo>
                    <a:pt x="1655" y="170"/>
                  </a:lnTo>
                  <a:lnTo>
                    <a:pt x="1703" y="198"/>
                  </a:lnTo>
                  <a:lnTo>
                    <a:pt x="1827" y="308"/>
                  </a:lnTo>
                  <a:lnTo>
                    <a:pt x="1894" y="398"/>
                  </a:lnTo>
                  <a:lnTo>
                    <a:pt x="1939" y="499"/>
                  </a:lnTo>
                  <a:lnTo>
                    <a:pt x="1968" y="604"/>
                  </a:lnTo>
                  <a:lnTo>
                    <a:pt x="2057" y="622"/>
                  </a:lnTo>
                  <a:lnTo>
                    <a:pt x="2141" y="654"/>
                  </a:lnTo>
                  <a:lnTo>
                    <a:pt x="2213" y="699"/>
                  </a:lnTo>
                  <a:lnTo>
                    <a:pt x="2276" y="757"/>
                  </a:lnTo>
                  <a:lnTo>
                    <a:pt x="2342" y="757"/>
                  </a:lnTo>
                  <a:lnTo>
                    <a:pt x="2428" y="656"/>
                  </a:lnTo>
                  <a:lnTo>
                    <a:pt x="2535" y="578"/>
                  </a:lnTo>
                  <a:lnTo>
                    <a:pt x="2591" y="550"/>
                  </a:lnTo>
                  <a:lnTo>
                    <a:pt x="2654" y="530"/>
                  </a:lnTo>
                  <a:close/>
                </a:path>
              </a:pathLst>
            </a:custGeom>
            <a:solidFill>
              <a:srgbClr val="7FBFFF"/>
            </a:solidFill>
            <a:ln w="9525">
              <a:noFill/>
              <a:round/>
              <a:headEnd/>
              <a:tailEnd/>
            </a:ln>
          </p:spPr>
          <p:txBody>
            <a:bodyPr/>
            <a:lstStyle/>
            <a:p>
              <a:endParaRPr lang="en-GB"/>
            </a:p>
          </p:txBody>
        </p:sp>
        <p:sp>
          <p:nvSpPr>
            <p:cNvPr id="24157" name="Freeform 605"/>
            <p:cNvSpPr>
              <a:spLocks/>
            </p:cNvSpPr>
            <p:nvPr/>
          </p:nvSpPr>
          <p:spPr bwMode="auto">
            <a:xfrm>
              <a:off x="2772" y="2459"/>
              <a:ext cx="341" cy="275"/>
            </a:xfrm>
            <a:custGeom>
              <a:avLst/>
              <a:gdLst/>
              <a:ahLst/>
              <a:cxnLst>
                <a:cxn ang="0">
                  <a:pos x="1481" y="0"/>
                </a:cxn>
                <a:cxn ang="0">
                  <a:pos x="1105" y="365"/>
                </a:cxn>
                <a:cxn ang="0">
                  <a:pos x="500" y="720"/>
                </a:cxn>
                <a:cxn ang="0">
                  <a:pos x="496" y="755"/>
                </a:cxn>
                <a:cxn ang="0">
                  <a:pos x="480" y="796"/>
                </a:cxn>
                <a:cxn ang="0">
                  <a:pos x="458" y="828"/>
                </a:cxn>
                <a:cxn ang="0">
                  <a:pos x="436" y="857"/>
                </a:cxn>
                <a:cxn ang="0">
                  <a:pos x="422" y="867"/>
                </a:cxn>
                <a:cxn ang="0">
                  <a:pos x="403" y="888"/>
                </a:cxn>
                <a:cxn ang="0">
                  <a:pos x="370" y="916"/>
                </a:cxn>
                <a:cxn ang="0">
                  <a:pos x="343" y="934"/>
                </a:cxn>
                <a:cxn ang="0">
                  <a:pos x="298" y="965"/>
                </a:cxn>
                <a:cxn ang="0">
                  <a:pos x="297" y="989"/>
                </a:cxn>
                <a:cxn ang="0">
                  <a:pos x="284" y="1018"/>
                </a:cxn>
                <a:cxn ang="0">
                  <a:pos x="276" y="1035"/>
                </a:cxn>
                <a:cxn ang="0">
                  <a:pos x="270" y="1054"/>
                </a:cxn>
                <a:cxn ang="0">
                  <a:pos x="267" y="1061"/>
                </a:cxn>
                <a:cxn ang="0">
                  <a:pos x="260" y="1073"/>
                </a:cxn>
                <a:cxn ang="0">
                  <a:pos x="246" y="1088"/>
                </a:cxn>
                <a:cxn ang="0">
                  <a:pos x="238" y="1096"/>
                </a:cxn>
                <a:cxn ang="0">
                  <a:pos x="225" y="1125"/>
                </a:cxn>
                <a:cxn ang="0">
                  <a:pos x="224" y="1139"/>
                </a:cxn>
                <a:cxn ang="0">
                  <a:pos x="218" y="1168"/>
                </a:cxn>
                <a:cxn ang="0">
                  <a:pos x="214" y="1171"/>
                </a:cxn>
                <a:cxn ang="0">
                  <a:pos x="212" y="1180"/>
                </a:cxn>
                <a:cxn ang="0">
                  <a:pos x="202" y="1205"/>
                </a:cxn>
                <a:cxn ang="0">
                  <a:pos x="199" y="1209"/>
                </a:cxn>
                <a:cxn ang="0">
                  <a:pos x="196" y="1218"/>
                </a:cxn>
                <a:cxn ang="0">
                  <a:pos x="184" y="1231"/>
                </a:cxn>
                <a:cxn ang="0">
                  <a:pos x="180" y="1235"/>
                </a:cxn>
                <a:cxn ang="0">
                  <a:pos x="171" y="1246"/>
                </a:cxn>
                <a:cxn ang="0">
                  <a:pos x="151" y="1264"/>
                </a:cxn>
                <a:cxn ang="0">
                  <a:pos x="127" y="1279"/>
                </a:cxn>
                <a:cxn ang="0">
                  <a:pos x="116" y="1298"/>
                </a:cxn>
                <a:cxn ang="0">
                  <a:pos x="65" y="1303"/>
                </a:cxn>
                <a:cxn ang="0">
                  <a:pos x="0" y="1328"/>
                </a:cxn>
                <a:cxn ang="0">
                  <a:pos x="132" y="1348"/>
                </a:cxn>
                <a:cxn ang="0">
                  <a:pos x="268" y="1364"/>
                </a:cxn>
                <a:cxn ang="0">
                  <a:pos x="406" y="1373"/>
                </a:cxn>
                <a:cxn ang="0">
                  <a:pos x="625" y="1375"/>
                </a:cxn>
                <a:cxn ang="0">
                  <a:pos x="673" y="1372"/>
                </a:cxn>
                <a:cxn ang="0">
                  <a:pos x="703" y="1372"/>
                </a:cxn>
                <a:cxn ang="0">
                  <a:pos x="730" y="1369"/>
                </a:cxn>
                <a:cxn ang="0">
                  <a:pos x="779" y="1366"/>
                </a:cxn>
                <a:cxn ang="0">
                  <a:pos x="931" y="1352"/>
                </a:cxn>
                <a:cxn ang="0">
                  <a:pos x="1042" y="1335"/>
                </a:cxn>
                <a:cxn ang="0">
                  <a:pos x="1080" y="1329"/>
                </a:cxn>
                <a:cxn ang="0">
                  <a:pos x="1189" y="1306"/>
                </a:cxn>
                <a:cxn ang="0">
                  <a:pos x="1296" y="1280"/>
                </a:cxn>
                <a:cxn ang="0">
                  <a:pos x="1437" y="1239"/>
                </a:cxn>
                <a:cxn ang="0">
                  <a:pos x="1574" y="1191"/>
                </a:cxn>
                <a:cxn ang="0">
                  <a:pos x="1641" y="1164"/>
                </a:cxn>
                <a:cxn ang="0">
                  <a:pos x="1696" y="1136"/>
                </a:cxn>
                <a:cxn ang="0">
                  <a:pos x="1679" y="1102"/>
                </a:cxn>
                <a:cxn ang="0">
                  <a:pos x="1628" y="1105"/>
                </a:cxn>
                <a:cxn ang="0">
                  <a:pos x="1628" y="846"/>
                </a:cxn>
                <a:cxn ang="0">
                  <a:pos x="1619" y="815"/>
                </a:cxn>
                <a:cxn ang="0">
                  <a:pos x="1613" y="748"/>
                </a:cxn>
                <a:cxn ang="0">
                  <a:pos x="1600" y="728"/>
                </a:cxn>
                <a:cxn ang="0">
                  <a:pos x="1566" y="108"/>
                </a:cxn>
                <a:cxn ang="0">
                  <a:pos x="1495" y="17"/>
                </a:cxn>
              </a:cxnLst>
              <a:rect l="0" t="0" r="r" b="b"/>
              <a:pathLst>
                <a:path w="1709" h="1378">
                  <a:moveTo>
                    <a:pt x="1495" y="17"/>
                  </a:moveTo>
                  <a:lnTo>
                    <a:pt x="1481" y="0"/>
                  </a:lnTo>
                  <a:lnTo>
                    <a:pt x="1189" y="616"/>
                  </a:lnTo>
                  <a:lnTo>
                    <a:pt x="1105" y="365"/>
                  </a:lnTo>
                  <a:lnTo>
                    <a:pt x="1057" y="262"/>
                  </a:lnTo>
                  <a:lnTo>
                    <a:pt x="500" y="720"/>
                  </a:lnTo>
                  <a:lnTo>
                    <a:pt x="499" y="736"/>
                  </a:lnTo>
                  <a:lnTo>
                    <a:pt x="496" y="755"/>
                  </a:lnTo>
                  <a:lnTo>
                    <a:pt x="489" y="774"/>
                  </a:lnTo>
                  <a:lnTo>
                    <a:pt x="480" y="796"/>
                  </a:lnTo>
                  <a:lnTo>
                    <a:pt x="469" y="812"/>
                  </a:lnTo>
                  <a:lnTo>
                    <a:pt x="458" y="828"/>
                  </a:lnTo>
                  <a:lnTo>
                    <a:pt x="447" y="842"/>
                  </a:lnTo>
                  <a:lnTo>
                    <a:pt x="436" y="857"/>
                  </a:lnTo>
                  <a:lnTo>
                    <a:pt x="427" y="864"/>
                  </a:lnTo>
                  <a:lnTo>
                    <a:pt x="422" y="867"/>
                  </a:lnTo>
                  <a:lnTo>
                    <a:pt x="419" y="872"/>
                  </a:lnTo>
                  <a:lnTo>
                    <a:pt x="403" y="888"/>
                  </a:lnTo>
                  <a:lnTo>
                    <a:pt x="386" y="901"/>
                  </a:lnTo>
                  <a:lnTo>
                    <a:pt x="370" y="916"/>
                  </a:lnTo>
                  <a:lnTo>
                    <a:pt x="352" y="929"/>
                  </a:lnTo>
                  <a:lnTo>
                    <a:pt x="343" y="934"/>
                  </a:lnTo>
                  <a:lnTo>
                    <a:pt x="335" y="941"/>
                  </a:lnTo>
                  <a:lnTo>
                    <a:pt x="298" y="965"/>
                  </a:lnTo>
                  <a:lnTo>
                    <a:pt x="298" y="975"/>
                  </a:lnTo>
                  <a:lnTo>
                    <a:pt x="297" y="989"/>
                  </a:lnTo>
                  <a:lnTo>
                    <a:pt x="292" y="1002"/>
                  </a:lnTo>
                  <a:lnTo>
                    <a:pt x="284" y="1018"/>
                  </a:lnTo>
                  <a:lnTo>
                    <a:pt x="278" y="1026"/>
                  </a:lnTo>
                  <a:lnTo>
                    <a:pt x="276" y="1035"/>
                  </a:lnTo>
                  <a:lnTo>
                    <a:pt x="273" y="1045"/>
                  </a:lnTo>
                  <a:lnTo>
                    <a:pt x="270" y="1054"/>
                  </a:lnTo>
                  <a:lnTo>
                    <a:pt x="268" y="1059"/>
                  </a:lnTo>
                  <a:lnTo>
                    <a:pt x="267" y="1061"/>
                  </a:lnTo>
                  <a:lnTo>
                    <a:pt x="267" y="1065"/>
                  </a:lnTo>
                  <a:lnTo>
                    <a:pt x="260" y="1073"/>
                  </a:lnTo>
                  <a:lnTo>
                    <a:pt x="254" y="1082"/>
                  </a:lnTo>
                  <a:lnTo>
                    <a:pt x="246" y="1088"/>
                  </a:lnTo>
                  <a:lnTo>
                    <a:pt x="242" y="1092"/>
                  </a:lnTo>
                  <a:lnTo>
                    <a:pt x="238" y="1096"/>
                  </a:lnTo>
                  <a:lnTo>
                    <a:pt x="227" y="1110"/>
                  </a:lnTo>
                  <a:lnTo>
                    <a:pt x="225" y="1125"/>
                  </a:lnTo>
                  <a:lnTo>
                    <a:pt x="224" y="1132"/>
                  </a:lnTo>
                  <a:lnTo>
                    <a:pt x="224" y="1139"/>
                  </a:lnTo>
                  <a:lnTo>
                    <a:pt x="220" y="1153"/>
                  </a:lnTo>
                  <a:lnTo>
                    <a:pt x="218" y="1168"/>
                  </a:lnTo>
                  <a:lnTo>
                    <a:pt x="216" y="1170"/>
                  </a:lnTo>
                  <a:lnTo>
                    <a:pt x="214" y="1171"/>
                  </a:lnTo>
                  <a:lnTo>
                    <a:pt x="214" y="1174"/>
                  </a:lnTo>
                  <a:lnTo>
                    <a:pt x="212" y="1180"/>
                  </a:lnTo>
                  <a:lnTo>
                    <a:pt x="208" y="1194"/>
                  </a:lnTo>
                  <a:lnTo>
                    <a:pt x="202" y="1205"/>
                  </a:lnTo>
                  <a:lnTo>
                    <a:pt x="200" y="1208"/>
                  </a:lnTo>
                  <a:lnTo>
                    <a:pt x="199" y="1209"/>
                  </a:lnTo>
                  <a:lnTo>
                    <a:pt x="199" y="1211"/>
                  </a:lnTo>
                  <a:lnTo>
                    <a:pt x="196" y="1218"/>
                  </a:lnTo>
                  <a:lnTo>
                    <a:pt x="188" y="1227"/>
                  </a:lnTo>
                  <a:lnTo>
                    <a:pt x="184" y="1231"/>
                  </a:lnTo>
                  <a:lnTo>
                    <a:pt x="182" y="1234"/>
                  </a:lnTo>
                  <a:lnTo>
                    <a:pt x="180" y="1235"/>
                  </a:lnTo>
                  <a:lnTo>
                    <a:pt x="180" y="1237"/>
                  </a:lnTo>
                  <a:lnTo>
                    <a:pt x="171" y="1246"/>
                  </a:lnTo>
                  <a:lnTo>
                    <a:pt x="162" y="1256"/>
                  </a:lnTo>
                  <a:lnTo>
                    <a:pt x="151" y="1264"/>
                  </a:lnTo>
                  <a:lnTo>
                    <a:pt x="140" y="1272"/>
                  </a:lnTo>
                  <a:lnTo>
                    <a:pt x="127" y="1279"/>
                  </a:lnTo>
                  <a:lnTo>
                    <a:pt x="116" y="1287"/>
                  </a:lnTo>
                  <a:lnTo>
                    <a:pt x="116" y="1298"/>
                  </a:lnTo>
                  <a:lnTo>
                    <a:pt x="116" y="1302"/>
                  </a:lnTo>
                  <a:lnTo>
                    <a:pt x="65" y="1303"/>
                  </a:lnTo>
                  <a:lnTo>
                    <a:pt x="16" y="1305"/>
                  </a:lnTo>
                  <a:lnTo>
                    <a:pt x="0" y="1328"/>
                  </a:lnTo>
                  <a:lnTo>
                    <a:pt x="65" y="1338"/>
                  </a:lnTo>
                  <a:lnTo>
                    <a:pt x="132" y="1348"/>
                  </a:lnTo>
                  <a:lnTo>
                    <a:pt x="199" y="1356"/>
                  </a:lnTo>
                  <a:lnTo>
                    <a:pt x="268" y="1364"/>
                  </a:lnTo>
                  <a:lnTo>
                    <a:pt x="336" y="1369"/>
                  </a:lnTo>
                  <a:lnTo>
                    <a:pt x="406" y="1373"/>
                  </a:lnTo>
                  <a:lnTo>
                    <a:pt x="548" y="1378"/>
                  </a:lnTo>
                  <a:lnTo>
                    <a:pt x="625" y="1375"/>
                  </a:lnTo>
                  <a:lnTo>
                    <a:pt x="664" y="1373"/>
                  </a:lnTo>
                  <a:lnTo>
                    <a:pt x="673" y="1372"/>
                  </a:lnTo>
                  <a:lnTo>
                    <a:pt x="683" y="1372"/>
                  </a:lnTo>
                  <a:lnTo>
                    <a:pt x="703" y="1372"/>
                  </a:lnTo>
                  <a:lnTo>
                    <a:pt x="721" y="1370"/>
                  </a:lnTo>
                  <a:lnTo>
                    <a:pt x="730" y="1369"/>
                  </a:lnTo>
                  <a:lnTo>
                    <a:pt x="741" y="1369"/>
                  </a:lnTo>
                  <a:lnTo>
                    <a:pt x="779" y="1366"/>
                  </a:lnTo>
                  <a:lnTo>
                    <a:pt x="856" y="1361"/>
                  </a:lnTo>
                  <a:lnTo>
                    <a:pt x="931" y="1352"/>
                  </a:lnTo>
                  <a:lnTo>
                    <a:pt x="1006" y="1341"/>
                  </a:lnTo>
                  <a:lnTo>
                    <a:pt x="1042" y="1335"/>
                  </a:lnTo>
                  <a:lnTo>
                    <a:pt x="1061" y="1331"/>
                  </a:lnTo>
                  <a:lnTo>
                    <a:pt x="1080" y="1329"/>
                  </a:lnTo>
                  <a:lnTo>
                    <a:pt x="1154" y="1315"/>
                  </a:lnTo>
                  <a:lnTo>
                    <a:pt x="1189" y="1306"/>
                  </a:lnTo>
                  <a:lnTo>
                    <a:pt x="1225" y="1298"/>
                  </a:lnTo>
                  <a:lnTo>
                    <a:pt x="1296" y="1280"/>
                  </a:lnTo>
                  <a:lnTo>
                    <a:pt x="1367" y="1261"/>
                  </a:lnTo>
                  <a:lnTo>
                    <a:pt x="1437" y="1239"/>
                  </a:lnTo>
                  <a:lnTo>
                    <a:pt x="1505" y="1215"/>
                  </a:lnTo>
                  <a:lnTo>
                    <a:pt x="1574" y="1191"/>
                  </a:lnTo>
                  <a:lnTo>
                    <a:pt x="1607" y="1177"/>
                  </a:lnTo>
                  <a:lnTo>
                    <a:pt x="1641" y="1164"/>
                  </a:lnTo>
                  <a:lnTo>
                    <a:pt x="1709" y="1136"/>
                  </a:lnTo>
                  <a:lnTo>
                    <a:pt x="1696" y="1136"/>
                  </a:lnTo>
                  <a:lnTo>
                    <a:pt x="1679" y="1136"/>
                  </a:lnTo>
                  <a:lnTo>
                    <a:pt x="1679" y="1102"/>
                  </a:lnTo>
                  <a:lnTo>
                    <a:pt x="1653" y="1104"/>
                  </a:lnTo>
                  <a:lnTo>
                    <a:pt x="1628" y="1105"/>
                  </a:lnTo>
                  <a:lnTo>
                    <a:pt x="1628" y="858"/>
                  </a:lnTo>
                  <a:lnTo>
                    <a:pt x="1628" y="846"/>
                  </a:lnTo>
                  <a:lnTo>
                    <a:pt x="1625" y="846"/>
                  </a:lnTo>
                  <a:lnTo>
                    <a:pt x="1619" y="815"/>
                  </a:lnTo>
                  <a:lnTo>
                    <a:pt x="1617" y="781"/>
                  </a:lnTo>
                  <a:lnTo>
                    <a:pt x="1613" y="748"/>
                  </a:lnTo>
                  <a:lnTo>
                    <a:pt x="1607" y="736"/>
                  </a:lnTo>
                  <a:lnTo>
                    <a:pt x="1600" y="728"/>
                  </a:lnTo>
                  <a:lnTo>
                    <a:pt x="1577" y="152"/>
                  </a:lnTo>
                  <a:lnTo>
                    <a:pt x="1566" y="108"/>
                  </a:lnTo>
                  <a:lnTo>
                    <a:pt x="1530" y="51"/>
                  </a:lnTo>
                  <a:lnTo>
                    <a:pt x="1495" y="17"/>
                  </a:lnTo>
                  <a:close/>
                </a:path>
              </a:pathLst>
            </a:custGeom>
            <a:solidFill>
              <a:srgbClr val="BFDDFF"/>
            </a:solidFill>
            <a:ln w="9525">
              <a:noFill/>
              <a:round/>
              <a:headEnd/>
              <a:tailEnd/>
            </a:ln>
          </p:spPr>
          <p:txBody>
            <a:bodyPr/>
            <a:lstStyle/>
            <a:p>
              <a:endParaRPr lang="en-GB"/>
            </a:p>
          </p:txBody>
        </p:sp>
        <p:sp>
          <p:nvSpPr>
            <p:cNvPr id="24158" name="Freeform 606"/>
            <p:cNvSpPr>
              <a:spLocks noEditPoints="1"/>
            </p:cNvSpPr>
            <p:nvPr/>
          </p:nvSpPr>
          <p:spPr bwMode="auto">
            <a:xfrm>
              <a:off x="3073" y="2411"/>
              <a:ext cx="139" cy="275"/>
            </a:xfrm>
            <a:custGeom>
              <a:avLst/>
              <a:gdLst/>
              <a:ahLst/>
              <a:cxnLst>
                <a:cxn ang="0">
                  <a:pos x="12" y="0"/>
                </a:cxn>
                <a:cxn ang="0">
                  <a:pos x="0" y="136"/>
                </a:cxn>
                <a:cxn ang="0">
                  <a:pos x="171" y="353"/>
                </a:cxn>
                <a:cxn ang="0">
                  <a:pos x="171" y="935"/>
                </a:cxn>
                <a:cxn ang="0">
                  <a:pos x="169" y="935"/>
                </a:cxn>
                <a:cxn ang="0">
                  <a:pos x="169" y="1033"/>
                </a:cxn>
                <a:cxn ang="0">
                  <a:pos x="169" y="1054"/>
                </a:cxn>
                <a:cxn ang="0">
                  <a:pos x="173" y="1054"/>
                </a:cxn>
                <a:cxn ang="0">
                  <a:pos x="173" y="1096"/>
                </a:cxn>
                <a:cxn ang="0">
                  <a:pos x="173" y="1276"/>
                </a:cxn>
                <a:cxn ang="0">
                  <a:pos x="173" y="1292"/>
                </a:cxn>
                <a:cxn ang="0">
                  <a:pos x="173" y="1323"/>
                </a:cxn>
                <a:cxn ang="0">
                  <a:pos x="173" y="1340"/>
                </a:cxn>
                <a:cxn ang="0">
                  <a:pos x="173" y="1343"/>
                </a:cxn>
                <a:cxn ang="0">
                  <a:pos x="173" y="1377"/>
                </a:cxn>
                <a:cxn ang="0">
                  <a:pos x="190" y="1377"/>
                </a:cxn>
                <a:cxn ang="0">
                  <a:pos x="203" y="1377"/>
                </a:cxn>
                <a:cxn ang="0">
                  <a:pos x="211" y="1377"/>
                </a:cxn>
                <a:cxn ang="0">
                  <a:pos x="224" y="1377"/>
                </a:cxn>
                <a:cxn ang="0">
                  <a:pos x="224" y="1368"/>
                </a:cxn>
                <a:cxn ang="0">
                  <a:pos x="253" y="1352"/>
                </a:cxn>
                <a:cxn ang="0">
                  <a:pos x="260" y="1348"/>
                </a:cxn>
                <a:cxn ang="0">
                  <a:pos x="263" y="1345"/>
                </a:cxn>
                <a:cxn ang="0">
                  <a:pos x="268" y="1344"/>
                </a:cxn>
                <a:cxn ang="0">
                  <a:pos x="284" y="1337"/>
                </a:cxn>
                <a:cxn ang="0">
                  <a:pos x="345" y="1307"/>
                </a:cxn>
                <a:cxn ang="0">
                  <a:pos x="374" y="1290"/>
                </a:cxn>
                <a:cxn ang="0">
                  <a:pos x="405" y="1274"/>
                </a:cxn>
                <a:cxn ang="0">
                  <a:pos x="465" y="1240"/>
                </a:cxn>
                <a:cxn ang="0">
                  <a:pos x="523" y="1204"/>
                </a:cxn>
                <a:cxn ang="0">
                  <a:pos x="582" y="1166"/>
                </a:cxn>
                <a:cxn ang="0">
                  <a:pos x="610" y="1146"/>
                </a:cxn>
                <a:cxn ang="0">
                  <a:pos x="640" y="1126"/>
                </a:cxn>
                <a:cxn ang="0">
                  <a:pos x="668" y="1106"/>
                </a:cxn>
                <a:cxn ang="0">
                  <a:pos x="698" y="1087"/>
                </a:cxn>
                <a:cxn ang="0">
                  <a:pos x="599" y="1087"/>
                </a:cxn>
                <a:cxn ang="0">
                  <a:pos x="599" y="1016"/>
                </a:cxn>
                <a:cxn ang="0">
                  <a:pos x="599" y="1009"/>
                </a:cxn>
                <a:cxn ang="0">
                  <a:pos x="576" y="1009"/>
                </a:cxn>
                <a:cxn ang="0">
                  <a:pos x="576" y="995"/>
                </a:cxn>
                <a:cxn ang="0">
                  <a:pos x="576" y="987"/>
                </a:cxn>
                <a:cxn ang="0">
                  <a:pos x="576" y="986"/>
                </a:cxn>
                <a:cxn ang="0">
                  <a:pos x="576" y="978"/>
                </a:cxn>
                <a:cxn ang="0">
                  <a:pos x="547" y="978"/>
                </a:cxn>
                <a:cxn ang="0">
                  <a:pos x="547" y="972"/>
                </a:cxn>
                <a:cxn ang="0">
                  <a:pos x="589" y="975"/>
                </a:cxn>
                <a:cxn ang="0">
                  <a:pos x="330" y="722"/>
                </a:cxn>
                <a:cxn ang="0">
                  <a:pos x="329" y="711"/>
                </a:cxn>
                <a:cxn ang="0">
                  <a:pos x="475" y="773"/>
                </a:cxn>
                <a:cxn ang="0">
                  <a:pos x="498" y="781"/>
                </a:cxn>
                <a:cxn ang="0">
                  <a:pos x="240" y="353"/>
                </a:cxn>
                <a:cxn ang="0">
                  <a:pos x="116" y="79"/>
                </a:cxn>
                <a:cxn ang="0">
                  <a:pos x="12" y="0"/>
                </a:cxn>
                <a:cxn ang="0">
                  <a:pos x="453" y="1087"/>
                </a:cxn>
                <a:cxn ang="0">
                  <a:pos x="453" y="1085"/>
                </a:cxn>
                <a:cxn ang="0">
                  <a:pos x="474" y="1085"/>
                </a:cxn>
                <a:cxn ang="0">
                  <a:pos x="496" y="1087"/>
                </a:cxn>
                <a:cxn ang="0">
                  <a:pos x="453" y="1087"/>
                </a:cxn>
              </a:cxnLst>
              <a:rect l="0" t="0" r="r" b="b"/>
              <a:pathLst>
                <a:path w="698" h="1377">
                  <a:moveTo>
                    <a:pt x="12" y="0"/>
                  </a:moveTo>
                  <a:lnTo>
                    <a:pt x="0" y="136"/>
                  </a:lnTo>
                  <a:lnTo>
                    <a:pt x="171" y="353"/>
                  </a:lnTo>
                  <a:lnTo>
                    <a:pt x="171" y="935"/>
                  </a:lnTo>
                  <a:lnTo>
                    <a:pt x="169" y="935"/>
                  </a:lnTo>
                  <a:lnTo>
                    <a:pt x="169" y="1033"/>
                  </a:lnTo>
                  <a:lnTo>
                    <a:pt x="169" y="1054"/>
                  </a:lnTo>
                  <a:lnTo>
                    <a:pt x="173" y="1054"/>
                  </a:lnTo>
                  <a:lnTo>
                    <a:pt x="173" y="1096"/>
                  </a:lnTo>
                  <a:lnTo>
                    <a:pt x="173" y="1276"/>
                  </a:lnTo>
                  <a:lnTo>
                    <a:pt x="173" y="1292"/>
                  </a:lnTo>
                  <a:lnTo>
                    <a:pt x="173" y="1323"/>
                  </a:lnTo>
                  <a:lnTo>
                    <a:pt x="173" y="1340"/>
                  </a:lnTo>
                  <a:lnTo>
                    <a:pt x="173" y="1343"/>
                  </a:lnTo>
                  <a:lnTo>
                    <a:pt x="173" y="1377"/>
                  </a:lnTo>
                  <a:lnTo>
                    <a:pt x="190" y="1377"/>
                  </a:lnTo>
                  <a:lnTo>
                    <a:pt x="203" y="1377"/>
                  </a:lnTo>
                  <a:lnTo>
                    <a:pt x="211" y="1377"/>
                  </a:lnTo>
                  <a:lnTo>
                    <a:pt x="224" y="1377"/>
                  </a:lnTo>
                  <a:lnTo>
                    <a:pt x="224" y="1368"/>
                  </a:lnTo>
                  <a:lnTo>
                    <a:pt x="253" y="1352"/>
                  </a:lnTo>
                  <a:lnTo>
                    <a:pt x="260" y="1348"/>
                  </a:lnTo>
                  <a:lnTo>
                    <a:pt x="263" y="1345"/>
                  </a:lnTo>
                  <a:lnTo>
                    <a:pt x="268" y="1344"/>
                  </a:lnTo>
                  <a:lnTo>
                    <a:pt x="284" y="1337"/>
                  </a:lnTo>
                  <a:lnTo>
                    <a:pt x="345" y="1307"/>
                  </a:lnTo>
                  <a:lnTo>
                    <a:pt x="374" y="1290"/>
                  </a:lnTo>
                  <a:lnTo>
                    <a:pt x="405" y="1274"/>
                  </a:lnTo>
                  <a:lnTo>
                    <a:pt x="465" y="1240"/>
                  </a:lnTo>
                  <a:lnTo>
                    <a:pt x="523" y="1204"/>
                  </a:lnTo>
                  <a:lnTo>
                    <a:pt x="582" y="1166"/>
                  </a:lnTo>
                  <a:lnTo>
                    <a:pt x="610" y="1146"/>
                  </a:lnTo>
                  <a:lnTo>
                    <a:pt x="640" y="1126"/>
                  </a:lnTo>
                  <a:lnTo>
                    <a:pt x="668" y="1106"/>
                  </a:lnTo>
                  <a:lnTo>
                    <a:pt x="698" y="1087"/>
                  </a:lnTo>
                  <a:lnTo>
                    <a:pt x="599" y="1087"/>
                  </a:lnTo>
                  <a:lnTo>
                    <a:pt x="599" y="1016"/>
                  </a:lnTo>
                  <a:lnTo>
                    <a:pt x="599" y="1009"/>
                  </a:lnTo>
                  <a:lnTo>
                    <a:pt x="576" y="1009"/>
                  </a:lnTo>
                  <a:lnTo>
                    <a:pt x="576" y="995"/>
                  </a:lnTo>
                  <a:lnTo>
                    <a:pt x="576" y="987"/>
                  </a:lnTo>
                  <a:lnTo>
                    <a:pt x="576" y="986"/>
                  </a:lnTo>
                  <a:lnTo>
                    <a:pt x="576" y="978"/>
                  </a:lnTo>
                  <a:lnTo>
                    <a:pt x="547" y="978"/>
                  </a:lnTo>
                  <a:lnTo>
                    <a:pt x="547" y="972"/>
                  </a:lnTo>
                  <a:lnTo>
                    <a:pt x="589" y="975"/>
                  </a:lnTo>
                  <a:lnTo>
                    <a:pt x="330" y="722"/>
                  </a:lnTo>
                  <a:lnTo>
                    <a:pt x="329" y="711"/>
                  </a:lnTo>
                  <a:lnTo>
                    <a:pt x="475" y="773"/>
                  </a:lnTo>
                  <a:lnTo>
                    <a:pt x="498" y="781"/>
                  </a:lnTo>
                  <a:lnTo>
                    <a:pt x="240" y="353"/>
                  </a:lnTo>
                  <a:lnTo>
                    <a:pt x="116" y="79"/>
                  </a:lnTo>
                  <a:lnTo>
                    <a:pt x="12" y="0"/>
                  </a:lnTo>
                  <a:close/>
                  <a:moveTo>
                    <a:pt x="453" y="1087"/>
                  </a:moveTo>
                  <a:lnTo>
                    <a:pt x="453" y="1085"/>
                  </a:lnTo>
                  <a:lnTo>
                    <a:pt x="474" y="1085"/>
                  </a:lnTo>
                  <a:lnTo>
                    <a:pt x="496" y="1087"/>
                  </a:lnTo>
                  <a:lnTo>
                    <a:pt x="453" y="1087"/>
                  </a:lnTo>
                  <a:close/>
                </a:path>
              </a:pathLst>
            </a:custGeom>
            <a:solidFill>
              <a:srgbClr val="FF9900"/>
            </a:solidFill>
            <a:ln w="9525">
              <a:noFill/>
              <a:round/>
              <a:headEnd/>
              <a:tailEnd/>
            </a:ln>
          </p:spPr>
          <p:txBody>
            <a:bodyPr/>
            <a:lstStyle/>
            <a:p>
              <a:endParaRPr lang="en-GB"/>
            </a:p>
          </p:txBody>
        </p:sp>
        <p:sp>
          <p:nvSpPr>
            <p:cNvPr id="24159" name="Freeform 607"/>
            <p:cNvSpPr>
              <a:spLocks/>
            </p:cNvSpPr>
            <p:nvPr/>
          </p:nvSpPr>
          <p:spPr bwMode="auto">
            <a:xfrm>
              <a:off x="3163" y="2628"/>
              <a:ext cx="9" cy="1"/>
            </a:xfrm>
            <a:custGeom>
              <a:avLst/>
              <a:gdLst/>
              <a:ahLst/>
              <a:cxnLst>
                <a:cxn ang="0">
                  <a:pos x="0" y="0"/>
                </a:cxn>
                <a:cxn ang="0">
                  <a:pos x="0" y="2"/>
                </a:cxn>
                <a:cxn ang="0">
                  <a:pos x="43" y="2"/>
                </a:cxn>
                <a:cxn ang="0">
                  <a:pos x="21" y="0"/>
                </a:cxn>
                <a:cxn ang="0">
                  <a:pos x="0" y="0"/>
                </a:cxn>
              </a:cxnLst>
              <a:rect l="0" t="0" r="r" b="b"/>
              <a:pathLst>
                <a:path w="43" h="2">
                  <a:moveTo>
                    <a:pt x="0" y="0"/>
                  </a:moveTo>
                  <a:lnTo>
                    <a:pt x="0" y="2"/>
                  </a:lnTo>
                  <a:lnTo>
                    <a:pt x="43" y="2"/>
                  </a:lnTo>
                  <a:lnTo>
                    <a:pt x="21" y="0"/>
                  </a:lnTo>
                  <a:lnTo>
                    <a:pt x="0" y="0"/>
                  </a:lnTo>
                  <a:close/>
                </a:path>
              </a:pathLst>
            </a:custGeom>
            <a:solidFill>
              <a:srgbClr val="000000"/>
            </a:solidFill>
            <a:ln w="9525">
              <a:noFill/>
              <a:round/>
              <a:headEnd/>
              <a:tailEnd/>
            </a:ln>
          </p:spPr>
          <p:txBody>
            <a:bodyPr/>
            <a:lstStyle/>
            <a:p>
              <a:endParaRPr lang="en-GB"/>
            </a:p>
          </p:txBody>
        </p:sp>
        <p:sp>
          <p:nvSpPr>
            <p:cNvPr id="24160" name="Freeform 608"/>
            <p:cNvSpPr>
              <a:spLocks/>
            </p:cNvSpPr>
            <p:nvPr/>
          </p:nvSpPr>
          <p:spPr bwMode="auto">
            <a:xfrm>
              <a:off x="2784" y="2486"/>
              <a:ext cx="199" cy="231"/>
            </a:xfrm>
            <a:custGeom>
              <a:avLst/>
              <a:gdLst/>
              <a:ahLst/>
              <a:cxnLst>
                <a:cxn ang="0">
                  <a:pos x="989" y="112"/>
                </a:cxn>
                <a:cxn ang="0">
                  <a:pos x="699" y="119"/>
                </a:cxn>
                <a:cxn ang="0">
                  <a:pos x="368" y="393"/>
                </a:cxn>
                <a:cxn ang="0">
                  <a:pos x="208" y="610"/>
                </a:cxn>
                <a:cxn ang="0">
                  <a:pos x="253" y="585"/>
                </a:cxn>
                <a:cxn ang="0">
                  <a:pos x="269" y="587"/>
                </a:cxn>
                <a:cxn ang="0">
                  <a:pos x="224" y="633"/>
                </a:cxn>
                <a:cxn ang="0">
                  <a:pos x="192" y="662"/>
                </a:cxn>
                <a:cxn ang="0">
                  <a:pos x="142" y="705"/>
                </a:cxn>
                <a:cxn ang="0">
                  <a:pos x="133" y="735"/>
                </a:cxn>
                <a:cxn ang="0">
                  <a:pos x="115" y="767"/>
                </a:cxn>
                <a:cxn ang="0">
                  <a:pos x="101" y="790"/>
                </a:cxn>
                <a:cxn ang="0">
                  <a:pos x="92" y="817"/>
                </a:cxn>
                <a:cxn ang="0">
                  <a:pos x="106" y="843"/>
                </a:cxn>
                <a:cxn ang="0">
                  <a:pos x="94" y="870"/>
                </a:cxn>
                <a:cxn ang="0">
                  <a:pos x="73" y="915"/>
                </a:cxn>
                <a:cxn ang="0">
                  <a:pos x="58" y="970"/>
                </a:cxn>
                <a:cxn ang="0">
                  <a:pos x="48" y="1001"/>
                </a:cxn>
                <a:cxn ang="0">
                  <a:pos x="34" y="1022"/>
                </a:cxn>
                <a:cxn ang="0">
                  <a:pos x="24" y="1040"/>
                </a:cxn>
                <a:cxn ang="0">
                  <a:pos x="0" y="1095"/>
                </a:cxn>
                <a:cxn ang="0">
                  <a:pos x="5" y="1122"/>
                </a:cxn>
                <a:cxn ang="0">
                  <a:pos x="13" y="1144"/>
                </a:cxn>
                <a:cxn ang="0">
                  <a:pos x="27" y="1155"/>
                </a:cxn>
                <a:cxn ang="0">
                  <a:pos x="38" y="1156"/>
                </a:cxn>
                <a:cxn ang="0">
                  <a:pos x="52" y="1153"/>
                </a:cxn>
                <a:cxn ang="0">
                  <a:pos x="54" y="1152"/>
                </a:cxn>
                <a:cxn ang="0">
                  <a:pos x="67" y="1144"/>
                </a:cxn>
                <a:cxn ang="0">
                  <a:pos x="91" y="1129"/>
                </a:cxn>
                <a:cxn ang="0">
                  <a:pos x="111" y="1111"/>
                </a:cxn>
                <a:cxn ang="0">
                  <a:pos x="120" y="1100"/>
                </a:cxn>
                <a:cxn ang="0">
                  <a:pos x="124" y="1096"/>
                </a:cxn>
                <a:cxn ang="0">
                  <a:pos x="136" y="1083"/>
                </a:cxn>
                <a:cxn ang="0">
                  <a:pos x="139" y="1074"/>
                </a:cxn>
                <a:cxn ang="0">
                  <a:pos x="142" y="1070"/>
                </a:cxn>
                <a:cxn ang="0">
                  <a:pos x="152" y="1045"/>
                </a:cxn>
                <a:cxn ang="0">
                  <a:pos x="154" y="1036"/>
                </a:cxn>
                <a:cxn ang="0">
                  <a:pos x="158" y="1033"/>
                </a:cxn>
                <a:cxn ang="0">
                  <a:pos x="164" y="1004"/>
                </a:cxn>
                <a:cxn ang="0">
                  <a:pos x="165" y="990"/>
                </a:cxn>
                <a:cxn ang="0">
                  <a:pos x="178" y="961"/>
                </a:cxn>
                <a:cxn ang="0">
                  <a:pos x="186" y="953"/>
                </a:cxn>
                <a:cxn ang="0">
                  <a:pos x="200" y="938"/>
                </a:cxn>
                <a:cxn ang="0">
                  <a:pos x="207" y="926"/>
                </a:cxn>
                <a:cxn ang="0">
                  <a:pos x="210" y="919"/>
                </a:cxn>
                <a:cxn ang="0">
                  <a:pos x="216" y="900"/>
                </a:cxn>
                <a:cxn ang="0">
                  <a:pos x="224" y="883"/>
                </a:cxn>
                <a:cxn ang="0">
                  <a:pos x="237" y="854"/>
                </a:cxn>
                <a:cxn ang="0">
                  <a:pos x="238" y="830"/>
                </a:cxn>
                <a:cxn ang="0">
                  <a:pos x="283" y="799"/>
                </a:cxn>
                <a:cxn ang="0">
                  <a:pos x="310" y="781"/>
                </a:cxn>
                <a:cxn ang="0">
                  <a:pos x="343" y="753"/>
                </a:cxn>
                <a:cxn ang="0">
                  <a:pos x="362" y="732"/>
                </a:cxn>
                <a:cxn ang="0">
                  <a:pos x="376" y="722"/>
                </a:cxn>
                <a:cxn ang="0">
                  <a:pos x="398" y="693"/>
                </a:cxn>
                <a:cxn ang="0">
                  <a:pos x="420" y="661"/>
                </a:cxn>
                <a:cxn ang="0">
                  <a:pos x="436" y="620"/>
                </a:cxn>
                <a:cxn ang="0">
                  <a:pos x="440" y="585"/>
                </a:cxn>
              </a:cxnLst>
              <a:rect l="0" t="0" r="r" b="b"/>
              <a:pathLst>
                <a:path w="997" h="1156">
                  <a:moveTo>
                    <a:pt x="997" y="127"/>
                  </a:moveTo>
                  <a:lnTo>
                    <a:pt x="989" y="112"/>
                  </a:lnTo>
                  <a:lnTo>
                    <a:pt x="918" y="0"/>
                  </a:lnTo>
                  <a:lnTo>
                    <a:pt x="699" y="119"/>
                  </a:lnTo>
                  <a:lnTo>
                    <a:pt x="528" y="247"/>
                  </a:lnTo>
                  <a:lnTo>
                    <a:pt x="368" y="393"/>
                  </a:lnTo>
                  <a:lnTo>
                    <a:pt x="232" y="588"/>
                  </a:lnTo>
                  <a:lnTo>
                    <a:pt x="208" y="610"/>
                  </a:lnTo>
                  <a:lnTo>
                    <a:pt x="243" y="588"/>
                  </a:lnTo>
                  <a:lnTo>
                    <a:pt x="253" y="585"/>
                  </a:lnTo>
                  <a:lnTo>
                    <a:pt x="263" y="585"/>
                  </a:lnTo>
                  <a:lnTo>
                    <a:pt x="269" y="587"/>
                  </a:lnTo>
                  <a:lnTo>
                    <a:pt x="240" y="618"/>
                  </a:lnTo>
                  <a:lnTo>
                    <a:pt x="224" y="633"/>
                  </a:lnTo>
                  <a:lnTo>
                    <a:pt x="209" y="648"/>
                  </a:lnTo>
                  <a:lnTo>
                    <a:pt x="192" y="662"/>
                  </a:lnTo>
                  <a:lnTo>
                    <a:pt x="176" y="677"/>
                  </a:lnTo>
                  <a:lnTo>
                    <a:pt x="142" y="705"/>
                  </a:lnTo>
                  <a:lnTo>
                    <a:pt x="139" y="719"/>
                  </a:lnTo>
                  <a:lnTo>
                    <a:pt x="133" y="735"/>
                  </a:lnTo>
                  <a:lnTo>
                    <a:pt x="125" y="750"/>
                  </a:lnTo>
                  <a:lnTo>
                    <a:pt x="115" y="767"/>
                  </a:lnTo>
                  <a:lnTo>
                    <a:pt x="107" y="778"/>
                  </a:lnTo>
                  <a:lnTo>
                    <a:pt x="101" y="790"/>
                  </a:lnTo>
                  <a:lnTo>
                    <a:pt x="96" y="803"/>
                  </a:lnTo>
                  <a:lnTo>
                    <a:pt x="92" y="817"/>
                  </a:lnTo>
                  <a:lnTo>
                    <a:pt x="98" y="829"/>
                  </a:lnTo>
                  <a:lnTo>
                    <a:pt x="106" y="843"/>
                  </a:lnTo>
                  <a:lnTo>
                    <a:pt x="109" y="849"/>
                  </a:lnTo>
                  <a:lnTo>
                    <a:pt x="94" y="870"/>
                  </a:lnTo>
                  <a:lnTo>
                    <a:pt x="83" y="892"/>
                  </a:lnTo>
                  <a:lnTo>
                    <a:pt x="73" y="915"/>
                  </a:lnTo>
                  <a:lnTo>
                    <a:pt x="66" y="940"/>
                  </a:lnTo>
                  <a:lnTo>
                    <a:pt x="58" y="970"/>
                  </a:lnTo>
                  <a:lnTo>
                    <a:pt x="54" y="985"/>
                  </a:lnTo>
                  <a:lnTo>
                    <a:pt x="48" y="1001"/>
                  </a:lnTo>
                  <a:lnTo>
                    <a:pt x="40" y="1015"/>
                  </a:lnTo>
                  <a:lnTo>
                    <a:pt x="34" y="1022"/>
                  </a:lnTo>
                  <a:lnTo>
                    <a:pt x="30" y="1029"/>
                  </a:lnTo>
                  <a:lnTo>
                    <a:pt x="24" y="1040"/>
                  </a:lnTo>
                  <a:lnTo>
                    <a:pt x="3" y="1082"/>
                  </a:lnTo>
                  <a:lnTo>
                    <a:pt x="0" y="1095"/>
                  </a:lnTo>
                  <a:lnTo>
                    <a:pt x="1" y="1109"/>
                  </a:lnTo>
                  <a:lnTo>
                    <a:pt x="5" y="1122"/>
                  </a:lnTo>
                  <a:lnTo>
                    <a:pt x="10" y="1138"/>
                  </a:lnTo>
                  <a:lnTo>
                    <a:pt x="13" y="1144"/>
                  </a:lnTo>
                  <a:lnTo>
                    <a:pt x="17" y="1149"/>
                  </a:lnTo>
                  <a:lnTo>
                    <a:pt x="27" y="1155"/>
                  </a:lnTo>
                  <a:lnTo>
                    <a:pt x="32" y="1156"/>
                  </a:lnTo>
                  <a:lnTo>
                    <a:pt x="38" y="1156"/>
                  </a:lnTo>
                  <a:lnTo>
                    <a:pt x="44" y="1155"/>
                  </a:lnTo>
                  <a:lnTo>
                    <a:pt x="52" y="1153"/>
                  </a:lnTo>
                  <a:lnTo>
                    <a:pt x="52" y="1152"/>
                  </a:lnTo>
                  <a:lnTo>
                    <a:pt x="54" y="1152"/>
                  </a:lnTo>
                  <a:lnTo>
                    <a:pt x="56" y="1152"/>
                  </a:lnTo>
                  <a:lnTo>
                    <a:pt x="67" y="1144"/>
                  </a:lnTo>
                  <a:lnTo>
                    <a:pt x="80" y="1137"/>
                  </a:lnTo>
                  <a:lnTo>
                    <a:pt x="91" y="1129"/>
                  </a:lnTo>
                  <a:lnTo>
                    <a:pt x="102" y="1121"/>
                  </a:lnTo>
                  <a:lnTo>
                    <a:pt x="111" y="1111"/>
                  </a:lnTo>
                  <a:lnTo>
                    <a:pt x="120" y="1102"/>
                  </a:lnTo>
                  <a:lnTo>
                    <a:pt x="120" y="1100"/>
                  </a:lnTo>
                  <a:lnTo>
                    <a:pt x="122" y="1099"/>
                  </a:lnTo>
                  <a:lnTo>
                    <a:pt x="124" y="1096"/>
                  </a:lnTo>
                  <a:lnTo>
                    <a:pt x="128" y="1092"/>
                  </a:lnTo>
                  <a:lnTo>
                    <a:pt x="136" y="1083"/>
                  </a:lnTo>
                  <a:lnTo>
                    <a:pt x="139" y="1076"/>
                  </a:lnTo>
                  <a:lnTo>
                    <a:pt x="139" y="1074"/>
                  </a:lnTo>
                  <a:lnTo>
                    <a:pt x="140" y="1073"/>
                  </a:lnTo>
                  <a:lnTo>
                    <a:pt x="142" y="1070"/>
                  </a:lnTo>
                  <a:lnTo>
                    <a:pt x="148" y="1059"/>
                  </a:lnTo>
                  <a:lnTo>
                    <a:pt x="152" y="1045"/>
                  </a:lnTo>
                  <a:lnTo>
                    <a:pt x="154" y="1039"/>
                  </a:lnTo>
                  <a:lnTo>
                    <a:pt x="154" y="1036"/>
                  </a:lnTo>
                  <a:lnTo>
                    <a:pt x="156" y="1035"/>
                  </a:lnTo>
                  <a:lnTo>
                    <a:pt x="158" y="1033"/>
                  </a:lnTo>
                  <a:lnTo>
                    <a:pt x="160" y="1018"/>
                  </a:lnTo>
                  <a:lnTo>
                    <a:pt x="164" y="1004"/>
                  </a:lnTo>
                  <a:lnTo>
                    <a:pt x="164" y="997"/>
                  </a:lnTo>
                  <a:lnTo>
                    <a:pt x="165" y="990"/>
                  </a:lnTo>
                  <a:lnTo>
                    <a:pt x="167" y="975"/>
                  </a:lnTo>
                  <a:lnTo>
                    <a:pt x="178" y="961"/>
                  </a:lnTo>
                  <a:lnTo>
                    <a:pt x="182" y="957"/>
                  </a:lnTo>
                  <a:lnTo>
                    <a:pt x="186" y="953"/>
                  </a:lnTo>
                  <a:lnTo>
                    <a:pt x="194" y="947"/>
                  </a:lnTo>
                  <a:lnTo>
                    <a:pt x="200" y="938"/>
                  </a:lnTo>
                  <a:lnTo>
                    <a:pt x="207" y="930"/>
                  </a:lnTo>
                  <a:lnTo>
                    <a:pt x="207" y="926"/>
                  </a:lnTo>
                  <a:lnTo>
                    <a:pt x="208" y="924"/>
                  </a:lnTo>
                  <a:lnTo>
                    <a:pt x="210" y="919"/>
                  </a:lnTo>
                  <a:lnTo>
                    <a:pt x="213" y="910"/>
                  </a:lnTo>
                  <a:lnTo>
                    <a:pt x="216" y="900"/>
                  </a:lnTo>
                  <a:lnTo>
                    <a:pt x="218" y="891"/>
                  </a:lnTo>
                  <a:lnTo>
                    <a:pt x="224" y="883"/>
                  </a:lnTo>
                  <a:lnTo>
                    <a:pt x="232" y="867"/>
                  </a:lnTo>
                  <a:lnTo>
                    <a:pt x="237" y="854"/>
                  </a:lnTo>
                  <a:lnTo>
                    <a:pt x="238" y="840"/>
                  </a:lnTo>
                  <a:lnTo>
                    <a:pt x="238" y="830"/>
                  </a:lnTo>
                  <a:lnTo>
                    <a:pt x="275" y="806"/>
                  </a:lnTo>
                  <a:lnTo>
                    <a:pt x="283" y="799"/>
                  </a:lnTo>
                  <a:lnTo>
                    <a:pt x="292" y="794"/>
                  </a:lnTo>
                  <a:lnTo>
                    <a:pt x="310" y="781"/>
                  </a:lnTo>
                  <a:lnTo>
                    <a:pt x="326" y="766"/>
                  </a:lnTo>
                  <a:lnTo>
                    <a:pt x="343" y="753"/>
                  </a:lnTo>
                  <a:lnTo>
                    <a:pt x="359" y="737"/>
                  </a:lnTo>
                  <a:lnTo>
                    <a:pt x="362" y="732"/>
                  </a:lnTo>
                  <a:lnTo>
                    <a:pt x="367" y="729"/>
                  </a:lnTo>
                  <a:lnTo>
                    <a:pt x="376" y="722"/>
                  </a:lnTo>
                  <a:lnTo>
                    <a:pt x="387" y="707"/>
                  </a:lnTo>
                  <a:lnTo>
                    <a:pt x="398" y="693"/>
                  </a:lnTo>
                  <a:lnTo>
                    <a:pt x="409" y="677"/>
                  </a:lnTo>
                  <a:lnTo>
                    <a:pt x="420" y="661"/>
                  </a:lnTo>
                  <a:lnTo>
                    <a:pt x="429" y="639"/>
                  </a:lnTo>
                  <a:lnTo>
                    <a:pt x="436" y="620"/>
                  </a:lnTo>
                  <a:lnTo>
                    <a:pt x="439" y="601"/>
                  </a:lnTo>
                  <a:lnTo>
                    <a:pt x="440" y="585"/>
                  </a:lnTo>
                  <a:lnTo>
                    <a:pt x="997" y="127"/>
                  </a:lnTo>
                  <a:close/>
                </a:path>
              </a:pathLst>
            </a:custGeom>
            <a:solidFill>
              <a:srgbClr val="FFFFFF"/>
            </a:solidFill>
            <a:ln w="9525">
              <a:noFill/>
              <a:round/>
              <a:headEnd/>
              <a:tailEnd/>
            </a:ln>
          </p:spPr>
          <p:txBody>
            <a:bodyPr/>
            <a:lstStyle/>
            <a:p>
              <a:endParaRPr lang="en-GB"/>
            </a:p>
          </p:txBody>
        </p:sp>
        <p:sp>
          <p:nvSpPr>
            <p:cNvPr id="24161" name="Freeform 609"/>
            <p:cNvSpPr>
              <a:spLocks/>
            </p:cNvSpPr>
            <p:nvPr/>
          </p:nvSpPr>
          <p:spPr bwMode="auto">
            <a:xfrm>
              <a:off x="2512" y="1717"/>
              <a:ext cx="39" cy="20"/>
            </a:xfrm>
            <a:custGeom>
              <a:avLst/>
              <a:gdLst/>
              <a:ahLst/>
              <a:cxnLst>
                <a:cxn ang="0">
                  <a:pos x="198" y="0"/>
                </a:cxn>
                <a:cxn ang="0">
                  <a:pos x="125" y="0"/>
                </a:cxn>
                <a:cxn ang="0">
                  <a:pos x="61" y="50"/>
                </a:cxn>
                <a:cxn ang="0">
                  <a:pos x="0" y="104"/>
                </a:cxn>
                <a:cxn ang="0">
                  <a:pos x="88" y="104"/>
                </a:cxn>
                <a:cxn ang="0">
                  <a:pos x="90" y="94"/>
                </a:cxn>
                <a:cxn ang="0">
                  <a:pos x="99" y="87"/>
                </a:cxn>
                <a:cxn ang="0">
                  <a:pos x="108" y="77"/>
                </a:cxn>
                <a:cxn ang="0">
                  <a:pos x="118" y="68"/>
                </a:cxn>
                <a:cxn ang="0">
                  <a:pos x="139" y="50"/>
                </a:cxn>
                <a:cxn ang="0">
                  <a:pos x="148" y="40"/>
                </a:cxn>
                <a:cxn ang="0">
                  <a:pos x="158" y="31"/>
                </a:cxn>
                <a:cxn ang="0">
                  <a:pos x="178" y="13"/>
                </a:cxn>
                <a:cxn ang="0">
                  <a:pos x="198" y="0"/>
                </a:cxn>
              </a:cxnLst>
              <a:rect l="0" t="0" r="r" b="b"/>
              <a:pathLst>
                <a:path w="198" h="104">
                  <a:moveTo>
                    <a:pt x="198" y="0"/>
                  </a:moveTo>
                  <a:lnTo>
                    <a:pt x="125" y="0"/>
                  </a:lnTo>
                  <a:lnTo>
                    <a:pt x="61" y="50"/>
                  </a:lnTo>
                  <a:lnTo>
                    <a:pt x="0" y="104"/>
                  </a:lnTo>
                  <a:lnTo>
                    <a:pt x="88" y="104"/>
                  </a:lnTo>
                  <a:lnTo>
                    <a:pt x="90" y="94"/>
                  </a:lnTo>
                  <a:lnTo>
                    <a:pt x="99" y="87"/>
                  </a:lnTo>
                  <a:lnTo>
                    <a:pt x="108" y="77"/>
                  </a:lnTo>
                  <a:lnTo>
                    <a:pt x="118" y="68"/>
                  </a:lnTo>
                  <a:lnTo>
                    <a:pt x="139" y="50"/>
                  </a:lnTo>
                  <a:lnTo>
                    <a:pt x="148" y="40"/>
                  </a:lnTo>
                  <a:lnTo>
                    <a:pt x="158" y="31"/>
                  </a:lnTo>
                  <a:lnTo>
                    <a:pt x="178" y="13"/>
                  </a:lnTo>
                  <a:lnTo>
                    <a:pt x="198" y="0"/>
                  </a:lnTo>
                  <a:close/>
                </a:path>
              </a:pathLst>
            </a:custGeom>
            <a:solidFill>
              <a:srgbClr val="000000"/>
            </a:solidFill>
            <a:ln w="9525">
              <a:noFill/>
              <a:round/>
              <a:headEnd/>
              <a:tailEnd/>
            </a:ln>
          </p:spPr>
          <p:txBody>
            <a:bodyPr/>
            <a:lstStyle/>
            <a:p>
              <a:endParaRPr lang="en-GB"/>
            </a:p>
          </p:txBody>
        </p:sp>
        <p:sp>
          <p:nvSpPr>
            <p:cNvPr id="24162" name="Freeform 610"/>
            <p:cNvSpPr>
              <a:spLocks noEditPoints="1"/>
            </p:cNvSpPr>
            <p:nvPr/>
          </p:nvSpPr>
          <p:spPr bwMode="auto">
            <a:xfrm>
              <a:off x="2314" y="1631"/>
              <a:ext cx="543" cy="724"/>
            </a:xfrm>
            <a:custGeom>
              <a:avLst/>
              <a:gdLst/>
              <a:ahLst/>
              <a:cxnLst>
                <a:cxn ang="0">
                  <a:pos x="1164" y="439"/>
                </a:cxn>
                <a:cxn ang="0">
                  <a:pos x="1125" y="476"/>
                </a:cxn>
                <a:cxn ang="0">
                  <a:pos x="1085" y="513"/>
                </a:cxn>
                <a:cxn ang="0">
                  <a:pos x="986" y="530"/>
                </a:cxn>
                <a:cxn ang="0">
                  <a:pos x="775" y="728"/>
                </a:cxn>
                <a:cxn ang="0">
                  <a:pos x="545" y="999"/>
                </a:cxn>
                <a:cxn ang="0">
                  <a:pos x="322" y="1347"/>
                </a:cxn>
                <a:cxn ang="0">
                  <a:pos x="206" y="1593"/>
                </a:cxn>
                <a:cxn ang="0">
                  <a:pos x="115" y="1848"/>
                </a:cxn>
                <a:cxn ang="0">
                  <a:pos x="27" y="2253"/>
                </a:cxn>
                <a:cxn ang="0">
                  <a:pos x="2" y="2535"/>
                </a:cxn>
                <a:cxn ang="0">
                  <a:pos x="3" y="2837"/>
                </a:cxn>
                <a:cxn ang="0">
                  <a:pos x="22" y="3066"/>
                </a:cxn>
                <a:cxn ang="0">
                  <a:pos x="60" y="3289"/>
                </a:cxn>
                <a:cxn ang="0">
                  <a:pos x="113" y="3294"/>
                </a:cxn>
                <a:cxn ang="0">
                  <a:pos x="242" y="3220"/>
                </a:cxn>
                <a:cxn ang="0">
                  <a:pos x="506" y="3103"/>
                </a:cxn>
                <a:cxn ang="0">
                  <a:pos x="765" y="3144"/>
                </a:cxn>
                <a:cxn ang="0">
                  <a:pos x="1040" y="3027"/>
                </a:cxn>
                <a:cxn ang="0">
                  <a:pos x="1501" y="2960"/>
                </a:cxn>
                <a:cxn ang="0">
                  <a:pos x="1836" y="3098"/>
                </a:cxn>
                <a:cxn ang="0">
                  <a:pos x="2079" y="3423"/>
                </a:cxn>
                <a:cxn ang="0">
                  <a:pos x="2273" y="3550"/>
                </a:cxn>
                <a:cxn ang="0">
                  <a:pos x="2489" y="3496"/>
                </a:cxn>
                <a:cxn ang="0">
                  <a:pos x="2579" y="3286"/>
                </a:cxn>
                <a:cxn ang="0">
                  <a:pos x="2419" y="2965"/>
                </a:cxn>
                <a:cxn ang="0">
                  <a:pos x="2372" y="2903"/>
                </a:cxn>
                <a:cxn ang="0">
                  <a:pos x="2201" y="2834"/>
                </a:cxn>
                <a:cxn ang="0">
                  <a:pos x="2123" y="2588"/>
                </a:cxn>
                <a:cxn ang="0">
                  <a:pos x="1931" y="2344"/>
                </a:cxn>
                <a:cxn ang="0">
                  <a:pos x="1914" y="2207"/>
                </a:cxn>
                <a:cxn ang="0">
                  <a:pos x="1955" y="2108"/>
                </a:cxn>
                <a:cxn ang="0">
                  <a:pos x="1715" y="1728"/>
                </a:cxn>
                <a:cxn ang="0">
                  <a:pos x="1561" y="1090"/>
                </a:cxn>
                <a:cxn ang="0">
                  <a:pos x="1691" y="731"/>
                </a:cxn>
                <a:cxn ang="0">
                  <a:pos x="1691" y="530"/>
                </a:cxn>
                <a:cxn ang="0">
                  <a:pos x="1676" y="473"/>
                </a:cxn>
                <a:cxn ang="0">
                  <a:pos x="1662" y="420"/>
                </a:cxn>
                <a:cxn ang="0">
                  <a:pos x="1724" y="213"/>
                </a:cxn>
                <a:cxn ang="0">
                  <a:pos x="1789" y="36"/>
                </a:cxn>
                <a:cxn ang="0">
                  <a:pos x="1488" y="178"/>
                </a:cxn>
                <a:cxn ang="0">
                  <a:pos x="1202" y="356"/>
                </a:cxn>
                <a:cxn ang="0">
                  <a:pos x="1216" y="530"/>
                </a:cxn>
                <a:cxn ang="0">
                  <a:pos x="1213" y="529"/>
                </a:cxn>
              </a:cxnLst>
              <a:rect l="0" t="0" r="r" b="b"/>
              <a:pathLst>
                <a:path w="2713" h="3617">
                  <a:moveTo>
                    <a:pt x="1111" y="426"/>
                  </a:moveTo>
                  <a:lnTo>
                    <a:pt x="1184" y="426"/>
                  </a:lnTo>
                  <a:lnTo>
                    <a:pt x="1164" y="439"/>
                  </a:lnTo>
                  <a:lnTo>
                    <a:pt x="1144" y="457"/>
                  </a:lnTo>
                  <a:lnTo>
                    <a:pt x="1134" y="466"/>
                  </a:lnTo>
                  <a:lnTo>
                    <a:pt x="1125" y="476"/>
                  </a:lnTo>
                  <a:lnTo>
                    <a:pt x="1104" y="494"/>
                  </a:lnTo>
                  <a:lnTo>
                    <a:pt x="1094" y="503"/>
                  </a:lnTo>
                  <a:lnTo>
                    <a:pt x="1085" y="513"/>
                  </a:lnTo>
                  <a:lnTo>
                    <a:pt x="1076" y="520"/>
                  </a:lnTo>
                  <a:lnTo>
                    <a:pt x="1074" y="530"/>
                  </a:lnTo>
                  <a:lnTo>
                    <a:pt x="986" y="530"/>
                  </a:lnTo>
                  <a:lnTo>
                    <a:pt x="906" y="602"/>
                  </a:lnTo>
                  <a:lnTo>
                    <a:pt x="828" y="677"/>
                  </a:lnTo>
                  <a:lnTo>
                    <a:pt x="775" y="728"/>
                  </a:lnTo>
                  <a:lnTo>
                    <a:pt x="727" y="781"/>
                  </a:lnTo>
                  <a:lnTo>
                    <a:pt x="633" y="889"/>
                  </a:lnTo>
                  <a:lnTo>
                    <a:pt x="545" y="999"/>
                  </a:lnTo>
                  <a:lnTo>
                    <a:pt x="465" y="1113"/>
                  </a:lnTo>
                  <a:lnTo>
                    <a:pt x="389" y="1228"/>
                  </a:lnTo>
                  <a:lnTo>
                    <a:pt x="322" y="1347"/>
                  </a:lnTo>
                  <a:lnTo>
                    <a:pt x="259" y="1468"/>
                  </a:lnTo>
                  <a:lnTo>
                    <a:pt x="231" y="1530"/>
                  </a:lnTo>
                  <a:lnTo>
                    <a:pt x="206" y="1593"/>
                  </a:lnTo>
                  <a:lnTo>
                    <a:pt x="157" y="1719"/>
                  </a:lnTo>
                  <a:lnTo>
                    <a:pt x="135" y="1782"/>
                  </a:lnTo>
                  <a:lnTo>
                    <a:pt x="115" y="1848"/>
                  </a:lnTo>
                  <a:lnTo>
                    <a:pt x="79" y="1981"/>
                  </a:lnTo>
                  <a:lnTo>
                    <a:pt x="51" y="2116"/>
                  </a:lnTo>
                  <a:lnTo>
                    <a:pt x="27" y="2253"/>
                  </a:lnTo>
                  <a:lnTo>
                    <a:pt x="12" y="2393"/>
                  </a:lnTo>
                  <a:lnTo>
                    <a:pt x="5" y="2463"/>
                  </a:lnTo>
                  <a:lnTo>
                    <a:pt x="2" y="2535"/>
                  </a:lnTo>
                  <a:lnTo>
                    <a:pt x="1" y="2682"/>
                  </a:lnTo>
                  <a:lnTo>
                    <a:pt x="0" y="2759"/>
                  </a:lnTo>
                  <a:lnTo>
                    <a:pt x="3" y="2837"/>
                  </a:lnTo>
                  <a:lnTo>
                    <a:pt x="7" y="2914"/>
                  </a:lnTo>
                  <a:lnTo>
                    <a:pt x="15" y="2991"/>
                  </a:lnTo>
                  <a:lnTo>
                    <a:pt x="22" y="3066"/>
                  </a:lnTo>
                  <a:lnTo>
                    <a:pt x="33" y="3141"/>
                  </a:lnTo>
                  <a:lnTo>
                    <a:pt x="45" y="3215"/>
                  </a:lnTo>
                  <a:lnTo>
                    <a:pt x="60" y="3289"/>
                  </a:lnTo>
                  <a:lnTo>
                    <a:pt x="62" y="3289"/>
                  </a:lnTo>
                  <a:lnTo>
                    <a:pt x="79" y="3292"/>
                  </a:lnTo>
                  <a:lnTo>
                    <a:pt x="113" y="3294"/>
                  </a:lnTo>
                  <a:lnTo>
                    <a:pt x="147" y="3303"/>
                  </a:lnTo>
                  <a:lnTo>
                    <a:pt x="164" y="3306"/>
                  </a:lnTo>
                  <a:lnTo>
                    <a:pt x="242" y="3220"/>
                  </a:lnTo>
                  <a:lnTo>
                    <a:pt x="338" y="3154"/>
                  </a:lnTo>
                  <a:lnTo>
                    <a:pt x="389" y="3131"/>
                  </a:lnTo>
                  <a:lnTo>
                    <a:pt x="506" y="3103"/>
                  </a:lnTo>
                  <a:lnTo>
                    <a:pt x="596" y="3098"/>
                  </a:lnTo>
                  <a:lnTo>
                    <a:pt x="664" y="3110"/>
                  </a:lnTo>
                  <a:lnTo>
                    <a:pt x="765" y="3144"/>
                  </a:lnTo>
                  <a:lnTo>
                    <a:pt x="827" y="3181"/>
                  </a:lnTo>
                  <a:lnTo>
                    <a:pt x="881" y="3127"/>
                  </a:lnTo>
                  <a:lnTo>
                    <a:pt x="1040" y="3027"/>
                  </a:lnTo>
                  <a:lnTo>
                    <a:pt x="1220" y="2965"/>
                  </a:lnTo>
                  <a:lnTo>
                    <a:pt x="1336" y="2952"/>
                  </a:lnTo>
                  <a:lnTo>
                    <a:pt x="1501" y="2960"/>
                  </a:lnTo>
                  <a:lnTo>
                    <a:pt x="1623" y="2993"/>
                  </a:lnTo>
                  <a:lnTo>
                    <a:pt x="1735" y="3038"/>
                  </a:lnTo>
                  <a:lnTo>
                    <a:pt x="1836" y="3098"/>
                  </a:lnTo>
                  <a:lnTo>
                    <a:pt x="1965" y="3220"/>
                  </a:lnTo>
                  <a:lnTo>
                    <a:pt x="2031" y="3317"/>
                  </a:lnTo>
                  <a:lnTo>
                    <a:pt x="2079" y="3423"/>
                  </a:lnTo>
                  <a:lnTo>
                    <a:pt x="2096" y="3482"/>
                  </a:lnTo>
                  <a:lnTo>
                    <a:pt x="2173" y="3502"/>
                  </a:lnTo>
                  <a:lnTo>
                    <a:pt x="2273" y="3550"/>
                  </a:lnTo>
                  <a:lnTo>
                    <a:pt x="2364" y="3617"/>
                  </a:lnTo>
                  <a:lnTo>
                    <a:pt x="2437" y="3539"/>
                  </a:lnTo>
                  <a:lnTo>
                    <a:pt x="2489" y="3496"/>
                  </a:lnTo>
                  <a:lnTo>
                    <a:pt x="2579" y="3440"/>
                  </a:lnTo>
                  <a:lnTo>
                    <a:pt x="2713" y="3395"/>
                  </a:lnTo>
                  <a:lnTo>
                    <a:pt x="2579" y="3286"/>
                  </a:lnTo>
                  <a:lnTo>
                    <a:pt x="2478" y="3150"/>
                  </a:lnTo>
                  <a:lnTo>
                    <a:pt x="2461" y="3114"/>
                  </a:lnTo>
                  <a:lnTo>
                    <a:pt x="2419" y="2965"/>
                  </a:lnTo>
                  <a:lnTo>
                    <a:pt x="2407" y="2943"/>
                  </a:lnTo>
                  <a:lnTo>
                    <a:pt x="2393" y="2920"/>
                  </a:lnTo>
                  <a:lnTo>
                    <a:pt x="2372" y="2903"/>
                  </a:lnTo>
                  <a:lnTo>
                    <a:pt x="2347" y="2889"/>
                  </a:lnTo>
                  <a:lnTo>
                    <a:pt x="2219" y="2847"/>
                  </a:lnTo>
                  <a:lnTo>
                    <a:pt x="2201" y="2834"/>
                  </a:lnTo>
                  <a:lnTo>
                    <a:pt x="2184" y="2817"/>
                  </a:lnTo>
                  <a:lnTo>
                    <a:pt x="2168" y="2794"/>
                  </a:lnTo>
                  <a:lnTo>
                    <a:pt x="2123" y="2588"/>
                  </a:lnTo>
                  <a:lnTo>
                    <a:pt x="2084" y="2526"/>
                  </a:lnTo>
                  <a:lnTo>
                    <a:pt x="1982" y="2422"/>
                  </a:lnTo>
                  <a:lnTo>
                    <a:pt x="1931" y="2344"/>
                  </a:lnTo>
                  <a:lnTo>
                    <a:pt x="1914" y="2302"/>
                  </a:lnTo>
                  <a:lnTo>
                    <a:pt x="1908" y="2254"/>
                  </a:lnTo>
                  <a:lnTo>
                    <a:pt x="1914" y="2207"/>
                  </a:lnTo>
                  <a:lnTo>
                    <a:pt x="1927" y="2170"/>
                  </a:lnTo>
                  <a:lnTo>
                    <a:pt x="1944" y="2141"/>
                  </a:lnTo>
                  <a:lnTo>
                    <a:pt x="1955" y="2108"/>
                  </a:lnTo>
                  <a:lnTo>
                    <a:pt x="1948" y="2074"/>
                  </a:lnTo>
                  <a:lnTo>
                    <a:pt x="1771" y="1829"/>
                  </a:lnTo>
                  <a:lnTo>
                    <a:pt x="1715" y="1728"/>
                  </a:lnTo>
                  <a:lnTo>
                    <a:pt x="1668" y="1604"/>
                  </a:lnTo>
                  <a:lnTo>
                    <a:pt x="1574" y="1243"/>
                  </a:lnTo>
                  <a:lnTo>
                    <a:pt x="1561" y="1090"/>
                  </a:lnTo>
                  <a:lnTo>
                    <a:pt x="1572" y="1011"/>
                  </a:lnTo>
                  <a:lnTo>
                    <a:pt x="1597" y="939"/>
                  </a:lnTo>
                  <a:lnTo>
                    <a:pt x="1691" y="731"/>
                  </a:lnTo>
                  <a:lnTo>
                    <a:pt x="1709" y="660"/>
                  </a:lnTo>
                  <a:lnTo>
                    <a:pt x="1709" y="585"/>
                  </a:lnTo>
                  <a:lnTo>
                    <a:pt x="1691" y="530"/>
                  </a:lnTo>
                  <a:lnTo>
                    <a:pt x="1690" y="530"/>
                  </a:lnTo>
                  <a:lnTo>
                    <a:pt x="1684" y="496"/>
                  </a:lnTo>
                  <a:lnTo>
                    <a:pt x="1676" y="473"/>
                  </a:lnTo>
                  <a:lnTo>
                    <a:pt x="1670" y="449"/>
                  </a:lnTo>
                  <a:lnTo>
                    <a:pt x="1667" y="433"/>
                  </a:lnTo>
                  <a:lnTo>
                    <a:pt x="1662" y="420"/>
                  </a:lnTo>
                  <a:lnTo>
                    <a:pt x="1659" y="380"/>
                  </a:lnTo>
                  <a:lnTo>
                    <a:pt x="1673" y="323"/>
                  </a:lnTo>
                  <a:lnTo>
                    <a:pt x="1724" y="213"/>
                  </a:lnTo>
                  <a:lnTo>
                    <a:pt x="1758" y="162"/>
                  </a:lnTo>
                  <a:lnTo>
                    <a:pt x="1895" y="0"/>
                  </a:lnTo>
                  <a:lnTo>
                    <a:pt x="1789" y="36"/>
                  </a:lnTo>
                  <a:lnTo>
                    <a:pt x="1687" y="79"/>
                  </a:lnTo>
                  <a:lnTo>
                    <a:pt x="1586" y="126"/>
                  </a:lnTo>
                  <a:lnTo>
                    <a:pt x="1488" y="178"/>
                  </a:lnTo>
                  <a:lnTo>
                    <a:pt x="1390" y="232"/>
                  </a:lnTo>
                  <a:lnTo>
                    <a:pt x="1296" y="292"/>
                  </a:lnTo>
                  <a:lnTo>
                    <a:pt x="1202" y="356"/>
                  </a:lnTo>
                  <a:lnTo>
                    <a:pt x="1111" y="426"/>
                  </a:lnTo>
                  <a:close/>
                  <a:moveTo>
                    <a:pt x="1216" y="528"/>
                  </a:moveTo>
                  <a:lnTo>
                    <a:pt x="1216" y="530"/>
                  </a:lnTo>
                  <a:lnTo>
                    <a:pt x="1212" y="530"/>
                  </a:lnTo>
                  <a:lnTo>
                    <a:pt x="1212" y="529"/>
                  </a:lnTo>
                  <a:lnTo>
                    <a:pt x="1213" y="529"/>
                  </a:lnTo>
                  <a:lnTo>
                    <a:pt x="1216" y="528"/>
                  </a:lnTo>
                  <a:close/>
                </a:path>
              </a:pathLst>
            </a:custGeom>
            <a:solidFill>
              <a:srgbClr val="007FFF"/>
            </a:solidFill>
            <a:ln w="9525">
              <a:noFill/>
              <a:round/>
              <a:headEnd/>
              <a:tailEnd/>
            </a:ln>
          </p:spPr>
          <p:txBody>
            <a:bodyPr/>
            <a:lstStyle/>
            <a:p>
              <a:endParaRPr lang="en-GB"/>
            </a:p>
          </p:txBody>
        </p:sp>
        <p:sp>
          <p:nvSpPr>
            <p:cNvPr id="24163" name="Freeform 611"/>
            <p:cNvSpPr>
              <a:spLocks/>
            </p:cNvSpPr>
            <p:nvPr/>
          </p:nvSpPr>
          <p:spPr bwMode="auto">
            <a:xfrm>
              <a:off x="2557" y="1737"/>
              <a:ext cx="1" cy="1"/>
            </a:xfrm>
            <a:custGeom>
              <a:avLst/>
              <a:gdLst/>
              <a:ahLst/>
              <a:cxnLst>
                <a:cxn ang="0">
                  <a:pos x="4" y="2"/>
                </a:cxn>
                <a:cxn ang="0">
                  <a:pos x="4" y="0"/>
                </a:cxn>
                <a:cxn ang="0">
                  <a:pos x="1" y="1"/>
                </a:cxn>
                <a:cxn ang="0">
                  <a:pos x="0" y="1"/>
                </a:cxn>
                <a:cxn ang="0">
                  <a:pos x="0" y="2"/>
                </a:cxn>
                <a:cxn ang="0">
                  <a:pos x="4" y="2"/>
                </a:cxn>
              </a:cxnLst>
              <a:rect l="0" t="0" r="r" b="b"/>
              <a:pathLst>
                <a:path w="4" h="2">
                  <a:moveTo>
                    <a:pt x="4" y="2"/>
                  </a:moveTo>
                  <a:lnTo>
                    <a:pt x="4" y="0"/>
                  </a:lnTo>
                  <a:lnTo>
                    <a:pt x="1" y="1"/>
                  </a:lnTo>
                  <a:lnTo>
                    <a:pt x="0" y="1"/>
                  </a:lnTo>
                  <a:lnTo>
                    <a:pt x="0" y="2"/>
                  </a:lnTo>
                  <a:lnTo>
                    <a:pt x="4" y="2"/>
                  </a:lnTo>
                  <a:close/>
                </a:path>
              </a:pathLst>
            </a:custGeom>
            <a:solidFill>
              <a:srgbClr val="000000"/>
            </a:solidFill>
            <a:ln w="9525">
              <a:noFill/>
              <a:round/>
              <a:headEnd/>
              <a:tailEnd/>
            </a:ln>
          </p:spPr>
          <p:txBody>
            <a:bodyPr/>
            <a:lstStyle/>
            <a:p>
              <a:endParaRPr lang="en-GB"/>
            </a:p>
          </p:txBody>
        </p:sp>
        <p:sp>
          <p:nvSpPr>
            <p:cNvPr id="24164" name="Freeform 612"/>
            <p:cNvSpPr>
              <a:spLocks/>
            </p:cNvSpPr>
            <p:nvPr/>
          </p:nvSpPr>
          <p:spPr bwMode="auto">
            <a:xfrm>
              <a:off x="2633" y="2246"/>
              <a:ext cx="10" cy="3"/>
            </a:xfrm>
            <a:custGeom>
              <a:avLst/>
              <a:gdLst/>
              <a:ahLst/>
              <a:cxnLst>
                <a:cxn ang="0">
                  <a:pos x="20" y="3"/>
                </a:cxn>
                <a:cxn ang="0">
                  <a:pos x="0" y="0"/>
                </a:cxn>
                <a:cxn ang="0">
                  <a:pos x="51" y="17"/>
                </a:cxn>
                <a:cxn ang="0">
                  <a:pos x="20" y="3"/>
                </a:cxn>
              </a:cxnLst>
              <a:rect l="0" t="0" r="r" b="b"/>
              <a:pathLst>
                <a:path w="51" h="17">
                  <a:moveTo>
                    <a:pt x="20" y="3"/>
                  </a:moveTo>
                  <a:lnTo>
                    <a:pt x="0" y="0"/>
                  </a:lnTo>
                  <a:lnTo>
                    <a:pt x="51" y="17"/>
                  </a:lnTo>
                  <a:lnTo>
                    <a:pt x="20" y="3"/>
                  </a:lnTo>
                  <a:close/>
                </a:path>
              </a:pathLst>
            </a:custGeom>
            <a:solidFill>
              <a:srgbClr val="007FFF"/>
            </a:solidFill>
            <a:ln w="9525">
              <a:noFill/>
              <a:round/>
              <a:headEnd/>
              <a:tailEnd/>
            </a:ln>
          </p:spPr>
          <p:txBody>
            <a:bodyPr/>
            <a:lstStyle/>
            <a:p>
              <a:endParaRPr lang="en-GB"/>
            </a:p>
          </p:txBody>
        </p:sp>
        <p:sp>
          <p:nvSpPr>
            <p:cNvPr id="24165" name="Freeform 613"/>
            <p:cNvSpPr>
              <a:spLocks/>
            </p:cNvSpPr>
            <p:nvPr/>
          </p:nvSpPr>
          <p:spPr bwMode="auto">
            <a:xfrm>
              <a:off x="2651" y="2253"/>
              <a:ext cx="16" cy="8"/>
            </a:xfrm>
            <a:custGeom>
              <a:avLst/>
              <a:gdLst/>
              <a:ahLst/>
              <a:cxnLst>
                <a:cxn ang="0">
                  <a:pos x="0" y="0"/>
                </a:cxn>
                <a:cxn ang="0">
                  <a:pos x="78" y="40"/>
                </a:cxn>
                <a:cxn ang="0">
                  <a:pos x="30" y="12"/>
                </a:cxn>
                <a:cxn ang="0">
                  <a:pos x="0" y="0"/>
                </a:cxn>
              </a:cxnLst>
              <a:rect l="0" t="0" r="r" b="b"/>
              <a:pathLst>
                <a:path w="78" h="40">
                  <a:moveTo>
                    <a:pt x="0" y="0"/>
                  </a:moveTo>
                  <a:lnTo>
                    <a:pt x="78" y="40"/>
                  </a:lnTo>
                  <a:lnTo>
                    <a:pt x="30" y="12"/>
                  </a:lnTo>
                  <a:lnTo>
                    <a:pt x="0" y="0"/>
                  </a:lnTo>
                  <a:close/>
                </a:path>
              </a:pathLst>
            </a:custGeom>
            <a:solidFill>
              <a:srgbClr val="007FFF"/>
            </a:solidFill>
            <a:ln w="9525">
              <a:noFill/>
              <a:round/>
              <a:headEnd/>
              <a:tailEnd/>
            </a:ln>
          </p:spPr>
          <p:txBody>
            <a:bodyPr/>
            <a:lstStyle/>
            <a:p>
              <a:endParaRPr lang="en-GB"/>
            </a:p>
          </p:txBody>
        </p:sp>
        <p:sp>
          <p:nvSpPr>
            <p:cNvPr id="24166" name="Freeform 614"/>
            <p:cNvSpPr>
              <a:spLocks/>
            </p:cNvSpPr>
            <p:nvPr/>
          </p:nvSpPr>
          <p:spPr bwMode="auto">
            <a:xfrm>
              <a:off x="2410" y="2420"/>
              <a:ext cx="389" cy="300"/>
            </a:xfrm>
            <a:custGeom>
              <a:avLst/>
              <a:gdLst/>
              <a:ahLst/>
              <a:cxnLst>
                <a:cxn ang="0">
                  <a:pos x="1415" y="34"/>
                </a:cxn>
                <a:cxn ang="0">
                  <a:pos x="1200" y="214"/>
                </a:cxn>
                <a:cxn ang="0">
                  <a:pos x="1018" y="660"/>
                </a:cxn>
                <a:cxn ang="0">
                  <a:pos x="804" y="385"/>
                </a:cxn>
                <a:cxn ang="0">
                  <a:pos x="544" y="0"/>
                </a:cxn>
                <a:cxn ang="0">
                  <a:pos x="409" y="497"/>
                </a:cxn>
                <a:cxn ang="0">
                  <a:pos x="0" y="169"/>
                </a:cxn>
                <a:cxn ang="0">
                  <a:pos x="38" y="378"/>
                </a:cxn>
                <a:cxn ang="0">
                  <a:pos x="118" y="485"/>
                </a:cxn>
                <a:cxn ang="0">
                  <a:pos x="206" y="589"/>
                </a:cxn>
                <a:cxn ang="0">
                  <a:pos x="300" y="691"/>
                </a:cxn>
                <a:cxn ang="0">
                  <a:pos x="457" y="844"/>
                </a:cxn>
                <a:cxn ang="0">
                  <a:pos x="569" y="941"/>
                </a:cxn>
                <a:cxn ang="0">
                  <a:pos x="697" y="1042"/>
                </a:cxn>
                <a:cxn ang="0">
                  <a:pos x="797" y="1084"/>
                </a:cxn>
                <a:cxn ang="0">
                  <a:pos x="851" y="1105"/>
                </a:cxn>
                <a:cxn ang="0">
                  <a:pos x="958" y="1142"/>
                </a:cxn>
                <a:cxn ang="0">
                  <a:pos x="1027" y="1171"/>
                </a:cxn>
                <a:cxn ang="0">
                  <a:pos x="1032" y="1184"/>
                </a:cxn>
                <a:cxn ang="0">
                  <a:pos x="1074" y="1199"/>
                </a:cxn>
                <a:cxn ang="0">
                  <a:pos x="1074" y="1206"/>
                </a:cxn>
                <a:cxn ang="0">
                  <a:pos x="1095" y="1222"/>
                </a:cxn>
                <a:cxn ang="0">
                  <a:pos x="1114" y="1237"/>
                </a:cxn>
                <a:cxn ang="0">
                  <a:pos x="1117" y="1240"/>
                </a:cxn>
                <a:cxn ang="0">
                  <a:pos x="1147" y="1254"/>
                </a:cxn>
                <a:cxn ang="0">
                  <a:pos x="1200" y="1278"/>
                </a:cxn>
                <a:cxn ang="0">
                  <a:pos x="1226" y="1295"/>
                </a:cxn>
                <a:cxn ang="0">
                  <a:pos x="1237" y="1306"/>
                </a:cxn>
                <a:cxn ang="0">
                  <a:pos x="1342" y="1354"/>
                </a:cxn>
                <a:cxn ang="0">
                  <a:pos x="1350" y="1360"/>
                </a:cxn>
                <a:cxn ang="0">
                  <a:pos x="1356" y="1368"/>
                </a:cxn>
                <a:cxn ang="0">
                  <a:pos x="1410" y="1384"/>
                </a:cxn>
                <a:cxn ang="0">
                  <a:pos x="1424" y="1388"/>
                </a:cxn>
                <a:cxn ang="0">
                  <a:pos x="1466" y="1398"/>
                </a:cxn>
                <a:cxn ang="0">
                  <a:pos x="1551" y="1410"/>
                </a:cxn>
                <a:cxn ang="0">
                  <a:pos x="1638" y="1433"/>
                </a:cxn>
                <a:cxn ang="0">
                  <a:pos x="1719" y="1450"/>
                </a:cxn>
                <a:cxn ang="0">
                  <a:pos x="1719" y="1501"/>
                </a:cxn>
                <a:cxn ang="0">
                  <a:pos x="1747" y="1493"/>
                </a:cxn>
                <a:cxn ang="0">
                  <a:pos x="1748" y="1478"/>
                </a:cxn>
                <a:cxn ang="0">
                  <a:pos x="1825" y="1241"/>
                </a:cxn>
                <a:cxn ang="0">
                  <a:pos x="1901" y="996"/>
                </a:cxn>
                <a:cxn ang="0">
                  <a:pos x="1908" y="970"/>
                </a:cxn>
                <a:cxn ang="0">
                  <a:pos x="1918" y="959"/>
                </a:cxn>
                <a:cxn ang="0">
                  <a:pos x="1934" y="956"/>
                </a:cxn>
                <a:cxn ang="0">
                  <a:pos x="1946" y="902"/>
                </a:cxn>
                <a:cxn ang="0">
                  <a:pos x="1800" y="612"/>
                </a:cxn>
                <a:cxn ang="0">
                  <a:pos x="1595" y="443"/>
                </a:cxn>
              </a:cxnLst>
              <a:rect l="0" t="0" r="r" b="b"/>
              <a:pathLst>
                <a:path w="1946" h="1501">
                  <a:moveTo>
                    <a:pt x="1595" y="34"/>
                  </a:moveTo>
                  <a:lnTo>
                    <a:pt x="1415" y="34"/>
                  </a:lnTo>
                  <a:lnTo>
                    <a:pt x="1415" y="214"/>
                  </a:lnTo>
                  <a:lnTo>
                    <a:pt x="1200" y="214"/>
                  </a:lnTo>
                  <a:lnTo>
                    <a:pt x="1200" y="660"/>
                  </a:lnTo>
                  <a:lnTo>
                    <a:pt x="1018" y="660"/>
                  </a:lnTo>
                  <a:lnTo>
                    <a:pt x="1018" y="385"/>
                  </a:lnTo>
                  <a:lnTo>
                    <a:pt x="804" y="385"/>
                  </a:lnTo>
                  <a:lnTo>
                    <a:pt x="804" y="0"/>
                  </a:lnTo>
                  <a:lnTo>
                    <a:pt x="544" y="0"/>
                  </a:lnTo>
                  <a:lnTo>
                    <a:pt x="544" y="497"/>
                  </a:lnTo>
                  <a:lnTo>
                    <a:pt x="409" y="497"/>
                  </a:lnTo>
                  <a:lnTo>
                    <a:pt x="409" y="169"/>
                  </a:lnTo>
                  <a:lnTo>
                    <a:pt x="0" y="169"/>
                  </a:lnTo>
                  <a:lnTo>
                    <a:pt x="0" y="325"/>
                  </a:lnTo>
                  <a:lnTo>
                    <a:pt x="38" y="378"/>
                  </a:lnTo>
                  <a:lnTo>
                    <a:pt x="77" y="433"/>
                  </a:lnTo>
                  <a:lnTo>
                    <a:pt x="118" y="485"/>
                  </a:lnTo>
                  <a:lnTo>
                    <a:pt x="163" y="538"/>
                  </a:lnTo>
                  <a:lnTo>
                    <a:pt x="206" y="589"/>
                  </a:lnTo>
                  <a:lnTo>
                    <a:pt x="252" y="641"/>
                  </a:lnTo>
                  <a:lnTo>
                    <a:pt x="300" y="691"/>
                  </a:lnTo>
                  <a:lnTo>
                    <a:pt x="350" y="742"/>
                  </a:lnTo>
                  <a:lnTo>
                    <a:pt x="457" y="844"/>
                  </a:lnTo>
                  <a:lnTo>
                    <a:pt x="512" y="893"/>
                  </a:lnTo>
                  <a:lnTo>
                    <a:pt x="569" y="941"/>
                  </a:lnTo>
                  <a:lnTo>
                    <a:pt x="632" y="992"/>
                  </a:lnTo>
                  <a:lnTo>
                    <a:pt x="697" y="1042"/>
                  </a:lnTo>
                  <a:lnTo>
                    <a:pt x="797" y="1042"/>
                  </a:lnTo>
                  <a:lnTo>
                    <a:pt x="797" y="1084"/>
                  </a:lnTo>
                  <a:lnTo>
                    <a:pt x="797" y="1091"/>
                  </a:lnTo>
                  <a:lnTo>
                    <a:pt x="851" y="1105"/>
                  </a:lnTo>
                  <a:lnTo>
                    <a:pt x="905" y="1122"/>
                  </a:lnTo>
                  <a:lnTo>
                    <a:pt x="958" y="1142"/>
                  </a:lnTo>
                  <a:lnTo>
                    <a:pt x="1010" y="1163"/>
                  </a:lnTo>
                  <a:lnTo>
                    <a:pt x="1027" y="1171"/>
                  </a:lnTo>
                  <a:lnTo>
                    <a:pt x="1031" y="1177"/>
                  </a:lnTo>
                  <a:lnTo>
                    <a:pt x="1032" y="1184"/>
                  </a:lnTo>
                  <a:lnTo>
                    <a:pt x="1052" y="1193"/>
                  </a:lnTo>
                  <a:lnTo>
                    <a:pt x="1074" y="1199"/>
                  </a:lnTo>
                  <a:lnTo>
                    <a:pt x="1074" y="1201"/>
                  </a:lnTo>
                  <a:lnTo>
                    <a:pt x="1074" y="1206"/>
                  </a:lnTo>
                  <a:lnTo>
                    <a:pt x="1074" y="1214"/>
                  </a:lnTo>
                  <a:lnTo>
                    <a:pt x="1095" y="1222"/>
                  </a:lnTo>
                  <a:lnTo>
                    <a:pt x="1104" y="1228"/>
                  </a:lnTo>
                  <a:lnTo>
                    <a:pt x="1114" y="1237"/>
                  </a:lnTo>
                  <a:lnTo>
                    <a:pt x="1115" y="1238"/>
                  </a:lnTo>
                  <a:lnTo>
                    <a:pt x="1117" y="1240"/>
                  </a:lnTo>
                  <a:lnTo>
                    <a:pt x="1120" y="1245"/>
                  </a:lnTo>
                  <a:lnTo>
                    <a:pt x="1147" y="1254"/>
                  </a:lnTo>
                  <a:lnTo>
                    <a:pt x="1174" y="1265"/>
                  </a:lnTo>
                  <a:lnTo>
                    <a:pt x="1200" y="1278"/>
                  </a:lnTo>
                  <a:lnTo>
                    <a:pt x="1226" y="1292"/>
                  </a:lnTo>
                  <a:lnTo>
                    <a:pt x="1226" y="1295"/>
                  </a:lnTo>
                  <a:lnTo>
                    <a:pt x="1231" y="1298"/>
                  </a:lnTo>
                  <a:lnTo>
                    <a:pt x="1237" y="1306"/>
                  </a:lnTo>
                  <a:lnTo>
                    <a:pt x="1291" y="1329"/>
                  </a:lnTo>
                  <a:lnTo>
                    <a:pt x="1342" y="1354"/>
                  </a:lnTo>
                  <a:lnTo>
                    <a:pt x="1344" y="1355"/>
                  </a:lnTo>
                  <a:lnTo>
                    <a:pt x="1350" y="1360"/>
                  </a:lnTo>
                  <a:lnTo>
                    <a:pt x="1352" y="1364"/>
                  </a:lnTo>
                  <a:lnTo>
                    <a:pt x="1356" y="1368"/>
                  </a:lnTo>
                  <a:lnTo>
                    <a:pt x="1392" y="1380"/>
                  </a:lnTo>
                  <a:lnTo>
                    <a:pt x="1410" y="1384"/>
                  </a:lnTo>
                  <a:lnTo>
                    <a:pt x="1419" y="1387"/>
                  </a:lnTo>
                  <a:lnTo>
                    <a:pt x="1424" y="1388"/>
                  </a:lnTo>
                  <a:lnTo>
                    <a:pt x="1429" y="1390"/>
                  </a:lnTo>
                  <a:lnTo>
                    <a:pt x="1466" y="1398"/>
                  </a:lnTo>
                  <a:lnTo>
                    <a:pt x="1504" y="1405"/>
                  </a:lnTo>
                  <a:lnTo>
                    <a:pt x="1551" y="1410"/>
                  </a:lnTo>
                  <a:lnTo>
                    <a:pt x="1596" y="1421"/>
                  </a:lnTo>
                  <a:lnTo>
                    <a:pt x="1638" y="1433"/>
                  </a:lnTo>
                  <a:lnTo>
                    <a:pt x="1679" y="1450"/>
                  </a:lnTo>
                  <a:lnTo>
                    <a:pt x="1719" y="1450"/>
                  </a:lnTo>
                  <a:lnTo>
                    <a:pt x="1719" y="1494"/>
                  </a:lnTo>
                  <a:lnTo>
                    <a:pt x="1719" y="1501"/>
                  </a:lnTo>
                  <a:lnTo>
                    <a:pt x="1749" y="1501"/>
                  </a:lnTo>
                  <a:lnTo>
                    <a:pt x="1747" y="1493"/>
                  </a:lnTo>
                  <a:lnTo>
                    <a:pt x="1747" y="1486"/>
                  </a:lnTo>
                  <a:lnTo>
                    <a:pt x="1748" y="1478"/>
                  </a:lnTo>
                  <a:lnTo>
                    <a:pt x="1751" y="1470"/>
                  </a:lnTo>
                  <a:lnTo>
                    <a:pt x="1825" y="1241"/>
                  </a:lnTo>
                  <a:lnTo>
                    <a:pt x="1901" y="1017"/>
                  </a:lnTo>
                  <a:lnTo>
                    <a:pt x="1901" y="996"/>
                  </a:lnTo>
                  <a:lnTo>
                    <a:pt x="1906" y="978"/>
                  </a:lnTo>
                  <a:lnTo>
                    <a:pt x="1908" y="970"/>
                  </a:lnTo>
                  <a:lnTo>
                    <a:pt x="1912" y="965"/>
                  </a:lnTo>
                  <a:lnTo>
                    <a:pt x="1918" y="959"/>
                  </a:lnTo>
                  <a:lnTo>
                    <a:pt x="1926" y="956"/>
                  </a:lnTo>
                  <a:lnTo>
                    <a:pt x="1934" y="956"/>
                  </a:lnTo>
                  <a:lnTo>
                    <a:pt x="1934" y="919"/>
                  </a:lnTo>
                  <a:lnTo>
                    <a:pt x="1946" y="902"/>
                  </a:lnTo>
                  <a:lnTo>
                    <a:pt x="1946" y="612"/>
                  </a:lnTo>
                  <a:lnTo>
                    <a:pt x="1800" y="612"/>
                  </a:lnTo>
                  <a:lnTo>
                    <a:pt x="1800" y="443"/>
                  </a:lnTo>
                  <a:lnTo>
                    <a:pt x="1595" y="443"/>
                  </a:lnTo>
                  <a:lnTo>
                    <a:pt x="1595" y="34"/>
                  </a:lnTo>
                  <a:close/>
                </a:path>
              </a:pathLst>
            </a:custGeom>
            <a:solidFill>
              <a:srgbClr val="7FBFFF"/>
            </a:solidFill>
            <a:ln w="9525">
              <a:noFill/>
              <a:round/>
              <a:headEnd/>
              <a:tailEnd/>
            </a:ln>
          </p:spPr>
          <p:txBody>
            <a:bodyPr/>
            <a:lstStyle/>
            <a:p>
              <a:endParaRPr lang="en-GB"/>
            </a:p>
          </p:txBody>
        </p:sp>
        <p:sp>
          <p:nvSpPr>
            <p:cNvPr id="24167" name="Freeform 615"/>
            <p:cNvSpPr>
              <a:spLocks/>
            </p:cNvSpPr>
            <p:nvPr/>
          </p:nvSpPr>
          <p:spPr bwMode="auto">
            <a:xfrm>
              <a:off x="2416" y="2269"/>
              <a:ext cx="15" cy="1"/>
            </a:xfrm>
            <a:custGeom>
              <a:avLst/>
              <a:gdLst/>
              <a:ahLst/>
              <a:cxnLst>
                <a:cxn ang="0">
                  <a:pos x="56" y="0"/>
                </a:cxn>
                <a:cxn ang="0">
                  <a:pos x="0" y="2"/>
                </a:cxn>
                <a:cxn ang="0">
                  <a:pos x="77" y="2"/>
                </a:cxn>
                <a:cxn ang="0">
                  <a:pos x="56" y="0"/>
                </a:cxn>
              </a:cxnLst>
              <a:rect l="0" t="0" r="r" b="b"/>
              <a:pathLst>
                <a:path w="77" h="2">
                  <a:moveTo>
                    <a:pt x="56" y="0"/>
                  </a:moveTo>
                  <a:lnTo>
                    <a:pt x="0" y="2"/>
                  </a:lnTo>
                  <a:lnTo>
                    <a:pt x="77" y="2"/>
                  </a:lnTo>
                  <a:lnTo>
                    <a:pt x="56" y="0"/>
                  </a:lnTo>
                  <a:close/>
                </a:path>
              </a:pathLst>
            </a:custGeom>
            <a:solidFill>
              <a:srgbClr val="007FFF"/>
            </a:solidFill>
            <a:ln w="9525">
              <a:noFill/>
              <a:round/>
              <a:headEnd/>
              <a:tailEnd/>
            </a:ln>
          </p:spPr>
          <p:txBody>
            <a:bodyPr/>
            <a:lstStyle/>
            <a:p>
              <a:endParaRPr lang="en-GB"/>
            </a:p>
          </p:txBody>
        </p:sp>
        <p:sp>
          <p:nvSpPr>
            <p:cNvPr id="24168" name="Freeform 616"/>
            <p:cNvSpPr>
              <a:spLocks/>
            </p:cNvSpPr>
            <p:nvPr/>
          </p:nvSpPr>
          <p:spPr bwMode="auto">
            <a:xfrm>
              <a:off x="2439" y="2270"/>
              <a:ext cx="7" cy="1"/>
            </a:xfrm>
            <a:custGeom>
              <a:avLst/>
              <a:gdLst/>
              <a:ahLst/>
              <a:cxnLst>
                <a:cxn ang="0">
                  <a:pos x="20" y="1"/>
                </a:cxn>
                <a:cxn ang="0">
                  <a:pos x="0" y="0"/>
                </a:cxn>
                <a:cxn ang="0">
                  <a:pos x="38" y="7"/>
                </a:cxn>
                <a:cxn ang="0">
                  <a:pos x="20" y="1"/>
                </a:cxn>
              </a:cxnLst>
              <a:rect l="0" t="0" r="r" b="b"/>
              <a:pathLst>
                <a:path w="38" h="7">
                  <a:moveTo>
                    <a:pt x="20" y="1"/>
                  </a:moveTo>
                  <a:lnTo>
                    <a:pt x="0" y="0"/>
                  </a:lnTo>
                  <a:lnTo>
                    <a:pt x="38" y="7"/>
                  </a:lnTo>
                  <a:lnTo>
                    <a:pt x="20" y="1"/>
                  </a:lnTo>
                  <a:close/>
                </a:path>
              </a:pathLst>
            </a:custGeom>
            <a:solidFill>
              <a:srgbClr val="007FFF"/>
            </a:solidFill>
            <a:ln w="9525">
              <a:noFill/>
              <a:round/>
              <a:headEnd/>
              <a:tailEnd/>
            </a:ln>
          </p:spPr>
          <p:txBody>
            <a:bodyPr/>
            <a:lstStyle/>
            <a:p>
              <a:endParaRPr lang="en-GB"/>
            </a:p>
          </p:txBody>
        </p:sp>
        <p:sp>
          <p:nvSpPr>
            <p:cNvPr id="24169" name="Freeform 617"/>
            <p:cNvSpPr>
              <a:spLocks/>
            </p:cNvSpPr>
            <p:nvPr/>
          </p:nvSpPr>
          <p:spPr bwMode="auto">
            <a:xfrm>
              <a:off x="2518" y="2250"/>
              <a:ext cx="17" cy="8"/>
            </a:xfrm>
            <a:custGeom>
              <a:avLst/>
              <a:gdLst/>
              <a:ahLst/>
              <a:cxnLst>
                <a:cxn ang="0">
                  <a:pos x="13" y="34"/>
                </a:cxn>
                <a:cxn ang="0">
                  <a:pos x="0" y="43"/>
                </a:cxn>
                <a:cxn ang="0">
                  <a:pos x="82" y="0"/>
                </a:cxn>
                <a:cxn ang="0">
                  <a:pos x="13" y="34"/>
                </a:cxn>
              </a:cxnLst>
              <a:rect l="0" t="0" r="r" b="b"/>
              <a:pathLst>
                <a:path w="82" h="43">
                  <a:moveTo>
                    <a:pt x="13" y="34"/>
                  </a:moveTo>
                  <a:lnTo>
                    <a:pt x="0" y="43"/>
                  </a:lnTo>
                  <a:lnTo>
                    <a:pt x="82" y="0"/>
                  </a:lnTo>
                  <a:lnTo>
                    <a:pt x="13" y="34"/>
                  </a:lnTo>
                  <a:close/>
                </a:path>
              </a:pathLst>
            </a:custGeom>
            <a:solidFill>
              <a:srgbClr val="007FFF"/>
            </a:solidFill>
            <a:ln w="9525">
              <a:noFill/>
              <a:round/>
              <a:headEnd/>
              <a:tailEnd/>
            </a:ln>
          </p:spPr>
          <p:txBody>
            <a:bodyPr/>
            <a:lstStyle/>
            <a:p>
              <a:endParaRPr lang="en-GB"/>
            </a:p>
          </p:txBody>
        </p:sp>
        <p:sp>
          <p:nvSpPr>
            <p:cNvPr id="24170" name="Freeform 618"/>
            <p:cNvSpPr>
              <a:spLocks/>
            </p:cNvSpPr>
            <p:nvPr/>
          </p:nvSpPr>
          <p:spPr bwMode="auto">
            <a:xfrm>
              <a:off x="2328" y="2307"/>
              <a:ext cx="3" cy="1"/>
            </a:xfrm>
            <a:custGeom>
              <a:avLst/>
              <a:gdLst/>
              <a:ahLst/>
              <a:cxnLst>
                <a:cxn ang="0">
                  <a:pos x="0" y="0"/>
                </a:cxn>
                <a:cxn ang="0">
                  <a:pos x="13" y="2"/>
                </a:cxn>
                <a:cxn ang="0">
                  <a:pos x="5" y="0"/>
                </a:cxn>
                <a:cxn ang="0">
                  <a:pos x="0" y="0"/>
                </a:cxn>
              </a:cxnLst>
              <a:rect l="0" t="0" r="r" b="b"/>
              <a:pathLst>
                <a:path w="13" h="2">
                  <a:moveTo>
                    <a:pt x="0" y="0"/>
                  </a:moveTo>
                  <a:lnTo>
                    <a:pt x="13" y="2"/>
                  </a:lnTo>
                  <a:lnTo>
                    <a:pt x="5" y="0"/>
                  </a:lnTo>
                  <a:lnTo>
                    <a:pt x="0" y="0"/>
                  </a:lnTo>
                  <a:close/>
                </a:path>
              </a:pathLst>
            </a:custGeom>
            <a:solidFill>
              <a:srgbClr val="007FFF"/>
            </a:solidFill>
            <a:ln w="9525">
              <a:noFill/>
              <a:round/>
              <a:headEnd/>
              <a:tailEnd/>
            </a:ln>
          </p:spPr>
          <p:txBody>
            <a:bodyPr/>
            <a:lstStyle/>
            <a:p>
              <a:endParaRPr lang="en-GB"/>
            </a:p>
          </p:txBody>
        </p:sp>
        <p:sp>
          <p:nvSpPr>
            <p:cNvPr id="24171" name="Freeform 619"/>
            <p:cNvSpPr>
              <a:spLocks/>
            </p:cNvSpPr>
            <p:nvPr/>
          </p:nvSpPr>
          <p:spPr bwMode="auto">
            <a:xfrm>
              <a:off x="2331" y="2307"/>
              <a:ext cx="5" cy="1"/>
            </a:xfrm>
            <a:custGeom>
              <a:avLst/>
              <a:gdLst/>
              <a:ahLst/>
              <a:cxnLst>
                <a:cxn ang="0">
                  <a:pos x="0" y="0"/>
                </a:cxn>
                <a:cxn ang="0">
                  <a:pos x="27" y="4"/>
                </a:cxn>
                <a:cxn ang="0">
                  <a:pos x="0" y="0"/>
                </a:cxn>
              </a:cxnLst>
              <a:rect l="0" t="0" r="r" b="b"/>
              <a:pathLst>
                <a:path w="27" h="4">
                  <a:moveTo>
                    <a:pt x="0" y="0"/>
                  </a:moveTo>
                  <a:lnTo>
                    <a:pt x="27" y="4"/>
                  </a:lnTo>
                  <a:lnTo>
                    <a:pt x="0" y="0"/>
                  </a:lnTo>
                  <a:close/>
                </a:path>
              </a:pathLst>
            </a:custGeom>
            <a:solidFill>
              <a:srgbClr val="007FFF"/>
            </a:solidFill>
            <a:ln w="9525">
              <a:noFill/>
              <a:round/>
              <a:headEnd/>
              <a:tailEnd/>
            </a:ln>
          </p:spPr>
          <p:txBody>
            <a:bodyPr/>
            <a:lstStyle/>
            <a:p>
              <a:endParaRPr lang="en-GB"/>
            </a:p>
          </p:txBody>
        </p:sp>
        <p:sp>
          <p:nvSpPr>
            <p:cNvPr id="24172" name="Freeform 620"/>
            <p:cNvSpPr>
              <a:spLocks/>
            </p:cNvSpPr>
            <p:nvPr/>
          </p:nvSpPr>
          <p:spPr bwMode="auto">
            <a:xfrm>
              <a:off x="2372" y="2420"/>
              <a:ext cx="9" cy="17"/>
            </a:xfrm>
            <a:custGeom>
              <a:avLst/>
              <a:gdLst/>
              <a:ahLst/>
              <a:cxnLst>
                <a:cxn ang="0">
                  <a:pos x="45" y="89"/>
                </a:cxn>
                <a:cxn ang="0">
                  <a:pos x="45" y="0"/>
                </a:cxn>
                <a:cxn ang="0">
                  <a:pos x="0" y="0"/>
                </a:cxn>
                <a:cxn ang="0">
                  <a:pos x="21" y="44"/>
                </a:cxn>
                <a:cxn ang="0">
                  <a:pos x="45" y="89"/>
                </a:cxn>
              </a:cxnLst>
              <a:rect l="0" t="0" r="r" b="b"/>
              <a:pathLst>
                <a:path w="45" h="89">
                  <a:moveTo>
                    <a:pt x="45" y="89"/>
                  </a:moveTo>
                  <a:lnTo>
                    <a:pt x="45" y="0"/>
                  </a:lnTo>
                  <a:lnTo>
                    <a:pt x="0" y="0"/>
                  </a:lnTo>
                  <a:lnTo>
                    <a:pt x="21" y="44"/>
                  </a:lnTo>
                  <a:lnTo>
                    <a:pt x="45" y="89"/>
                  </a:lnTo>
                  <a:close/>
                </a:path>
              </a:pathLst>
            </a:custGeom>
            <a:solidFill>
              <a:srgbClr val="7FBFFF"/>
            </a:solidFill>
            <a:ln w="9525">
              <a:noFill/>
              <a:round/>
              <a:headEnd/>
              <a:tailEnd/>
            </a:ln>
          </p:spPr>
          <p:txBody>
            <a:bodyPr/>
            <a:lstStyle/>
            <a:p>
              <a:endParaRPr lang="en-GB"/>
            </a:p>
          </p:txBody>
        </p:sp>
        <p:sp>
          <p:nvSpPr>
            <p:cNvPr id="24173" name="Freeform 621"/>
            <p:cNvSpPr>
              <a:spLocks/>
            </p:cNvSpPr>
            <p:nvPr/>
          </p:nvSpPr>
          <p:spPr bwMode="auto">
            <a:xfrm>
              <a:off x="2381" y="2437"/>
              <a:ext cx="29" cy="62"/>
            </a:xfrm>
            <a:custGeom>
              <a:avLst/>
              <a:gdLst/>
              <a:ahLst/>
              <a:cxnLst>
                <a:cxn ang="0">
                  <a:pos x="0" y="308"/>
                </a:cxn>
                <a:cxn ang="0">
                  <a:pos x="146" y="308"/>
                </a:cxn>
                <a:cxn ang="0">
                  <a:pos x="146" y="236"/>
                </a:cxn>
                <a:cxn ang="0">
                  <a:pos x="69" y="118"/>
                </a:cxn>
                <a:cxn ang="0">
                  <a:pos x="0" y="0"/>
                </a:cxn>
                <a:cxn ang="0">
                  <a:pos x="0" y="308"/>
                </a:cxn>
              </a:cxnLst>
              <a:rect l="0" t="0" r="r" b="b"/>
              <a:pathLst>
                <a:path w="146" h="308">
                  <a:moveTo>
                    <a:pt x="0" y="308"/>
                  </a:moveTo>
                  <a:lnTo>
                    <a:pt x="146" y="308"/>
                  </a:lnTo>
                  <a:lnTo>
                    <a:pt x="146" y="236"/>
                  </a:lnTo>
                  <a:lnTo>
                    <a:pt x="69" y="118"/>
                  </a:lnTo>
                  <a:lnTo>
                    <a:pt x="0" y="0"/>
                  </a:lnTo>
                  <a:lnTo>
                    <a:pt x="0" y="308"/>
                  </a:lnTo>
                  <a:close/>
                </a:path>
              </a:pathLst>
            </a:custGeom>
            <a:solidFill>
              <a:srgbClr val="FFFFFF"/>
            </a:solidFill>
            <a:ln w="9525">
              <a:noFill/>
              <a:round/>
              <a:headEnd/>
              <a:tailEnd/>
            </a:ln>
          </p:spPr>
          <p:txBody>
            <a:bodyPr/>
            <a:lstStyle/>
            <a:p>
              <a:endParaRPr lang="en-GB"/>
            </a:p>
          </p:txBody>
        </p:sp>
        <p:sp>
          <p:nvSpPr>
            <p:cNvPr id="24174" name="Freeform 622"/>
            <p:cNvSpPr>
              <a:spLocks/>
            </p:cNvSpPr>
            <p:nvPr/>
          </p:nvSpPr>
          <p:spPr bwMode="auto">
            <a:xfrm>
              <a:off x="2797" y="2649"/>
              <a:ext cx="8" cy="25"/>
            </a:xfrm>
            <a:custGeom>
              <a:avLst/>
              <a:gdLst/>
              <a:ahLst/>
              <a:cxnLst>
                <a:cxn ang="0">
                  <a:pos x="40" y="26"/>
                </a:cxn>
                <a:cxn ang="0">
                  <a:pos x="32" y="12"/>
                </a:cxn>
                <a:cxn ang="0">
                  <a:pos x="26" y="0"/>
                </a:cxn>
                <a:cxn ang="0">
                  <a:pos x="20" y="15"/>
                </a:cxn>
                <a:cxn ang="0">
                  <a:pos x="15" y="36"/>
                </a:cxn>
                <a:cxn ang="0">
                  <a:pos x="10" y="57"/>
                </a:cxn>
                <a:cxn ang="0">
                  <a:pos x="0" y="100"/>
                </a:cxn>
                <a:cxn ang="0">
                  <a:pos x="0" y="109"/>
                </a:cxn>
                <a:cxn ang="0">
                  <a:pos x="0" y="117"/>
                </a:cxn>
                <a:cxn ang="0">
                  <a:pos x="0" y="123"/>
                </a:cxn>
                <a:cxn ang="0">
                  <a:pos x="7" y="98"/>
                </a:cxn>
                <a:cxn ang="0">
                  <a:pos x="17" y="75"/>
                </a:cxn>
                <a:cxn ang="0">
                  <a:pos x="28" y="53"/>
                </a:cxn>
                <a:cxn ang="0">
                  <a:pos x="43" y="32"/>
                </a:cxn>
                <a:cxn ang="0">
                  <a:pos x="40" y="26"/>
                </a:cxn>
              </a:cxnLst>
              <a:rect l="0" t="0" r="r" b="b"/>
              <a:pathLst>
                <a:path w="43" h="123">
                  <a:moveTo>
                    <a:pt x="40" y="26"/>
                  </a:moveTo>
                  <a:lnTo>
                    <a:pt x="32" y="12"/>
                  </a:lnTo>
                  <a:lnTo>
                    <a:pt x="26" y="0"/>
                  </a:lnTo>
                  <a:lnTo>
                    <a:pt x="20" y="15"/>
                  </a:lnTo>
                  <a:lnTo>
                    <a:pt x="15" y="36"/>
                  </a:lnTo>
                  <a:lnTo>
                    <a:pt x="10" y="57"/>
                  </a:lnTo>
                  <a:lnTo>
                    <a:pt x="0" y="100"/>
                  </a:lnTo>
                  <a:lnTo>
                    <a:pt x="0" y="109"/>
                  </a:lnTo>
                  <a:lnTo>
                    <a:pt x="0" y="117"/>
                  </a:lnTo>
                  <a:lnTo>
                    <a:pt x="0" y="123"/>
                  </a:lnTo>
                  <a:lnTo>
                    <a:pt x="7" y="98"/>
                  </a:lnTo>
                  <a:lnTo>
                    <a:pt x="17" y="75"/>
                  </a:lnTo>
                  <a:lnTo>
                    <a:pt x="28" y="53"/>
                  </a:lnTo>
                  <a:lnTo>
                    <a:pt x="43" y="32"/>
                  </a:lnTo>
                  <a:lnTo>
                    <a:pt x="40" y="26"/>
                  </a:lnTo>
                  <a:close/>
                </a:path>
              </a:pathLst>
            </a:custGeom>
            <a:solidFill>
              <a:srgbClr val="BFDDFF"/>
            </a:solidFill>
            <a:ln w="9525">
              <a:noFill/>
              <a:round/>
              <a:headEnd/>
              <a:tailEnd/>
            </a:ln>
          </p:spPr>
          <p:txBody>
            <a:bodyPr/>
            <a:lstStyle/>
            <a:p>
              <a:endParaRPr lang="en-GB"/>
            </a:p>
          </p:txBody>
        </p:sp>
        <p:sp>
          <p:nvSpPr>
            <p:cNvPr id="24175" name="Freeform 623"/>
            <p:cNvSpPr>
              <a:spLocks/>
            </p:cNvSpPr>
            <p:nvPr/>
          </p:nvSpPr>
          <p:spPr bwMode="auto">
            <a:xfrm>
              <a:off x="2549" y="2628"/>
              <a:ext cx="212" cy="95"/>
            </a:xfrm>
            <a:custGeom>
              <a:avLst/>
              <a:gdLst/>
              <a:ahLst/>
              <a:cxnLst>
                <a:cxn ang="0">
                  <a:pos x="0" y="0"/>
                </a:cxn>
                <a:cxn ang="0">
                  <a:pos x="121" y="84"/>
                </a:cxn>
                <a:cxn ang="0">
                  <a:pos x="246" y="162"/>
                </a:cxn>
                <a:cxn ang="0">
                  <a:pos x="373" y="231"/>
                </a:cxn>
                <a:cxn ang="0">
                  <a:pos x="504" y="295"/>
                </a:cxn>
                <a:cxn ang="0">
                  <a:pos x="638" y="349"/>
                </a:cxn>
                <a:cxn ang="0">
                  <a:pos x="775" y="398"/>
                </a:cxn>
                <a:cxn ang="0">
                  <a:pos x="916" y="439"/>
                </a:cxn>
                <a:cxn ang="0">
                  <a:pos x="1060" y="473"/>
                </a:cxn>
                <a:cxn ang="0">
                  <a:pos x="1052" y="459"/>
                </a:cxn>
                <a:cxn ang="0">
                  <a:pos x="1022" y="452"/>
                </a:cxn>
                <a:cxn ang="0">
                  <a:pos x="982" y="408"/>
                </a:cxn>
                <a:cxn ang="0">
                  <a:pos x="899" y="379"/>
                </a:cxn>
                <a:cxn ang="0">
                  <a:pos x="807" y="363"/>
                </a:cxn>
                <a:cxn ang="0">
                  <a:pos x="732" y="348"/>
                </a:cxn>
                <a:cxn ang="0">
                  <a:pos x="722" y="345"/>
                </a:cxn>
                <a:cxn ang="0">
                  <a:pos x="695" y="338"/>
                </a:cxn>
                <a:cxn ang="0">
                  <a:pos x="655" y="322"/>
                </a:cxn>
                <a:cxn ang="0">
                  <a:pos x="647" y="313"/>
                </a:cxn>
                <a:cxn ang="0">
                  <a:pos x="594" y="287"/>
                </a:cxn>
                <a:cxn ang="0">
                  <a:pos x="534" y="256"/>
                </a:cxn>
                <a:cxn ang="0">
                  <a:pos x="529" y="250"/>
                </a:cxn>
                <a:cxn ang="0">
                  <a:pos x="477" y="223"/>
                </a:cxn>
                <a:cxn ang="0">
                  <a:pos x="423" y="203"/>
                </a:cxn>
                <a:cxn ang="0">
                  <a:pos x="418" y="196"/>
                </a:cxn>
                <a:cxn ang="0">
                  <a:pos x="407" y="186"/>
                </a:cxn>
                <a:cxn ang="0">
                  <a:pos x="377" y="172"/>
                </a:cxn>
                <a:cxn ang="0">
                  <a:pos x="377" y="159"/>
                </a:cxn>
                <a:cxn ang="0">
                  <a:pos x="355" y="151"/>
                </a:cxn>
                <a:cxn ang="0">
                  <a:pos x="334" y="135"/>
                </a:cxn>
                <a:cxn ang="0">
                  <a:pos x="313" y="121"/>
                </a:cxn>
                <a:cxn ang="0">
                  <a:pos x="208" y="80"/>
                </a:cxn>
                <a:cxn ang="0">
                  <a:pos x="100" y="49"/>
                </a:cxn>
                <a:cxn ang="0">
                  <a:pos x="100" y="0"/>
                </a:cxn>
              </a:cxnLst>
              <a:rect l="0" t="0" r="r" b="b"/>
              <a:pathLst>
                <a:path w="1060" h="473">
                  <a:moveTo>
                    <a:pt x="100" y="0"/>
                  </a:moveTo>
                  <a:lnTo>
                    <a:pt x="0" y="0"/>
                  </a:lnTo>
                  <a:lnTo>
                    <a:pt x="60" y="42"/>
                  </a:lnTo>
                  <a:lnTo>
                    <a:pt x="121" y="84"/>
                  </a:lnTo>
                  <a:lnTo>
                    <a:pt x="182" y="123"/>
                  </a:lnTo>
                  <a:lnTo>
                    <a:pt x="246" y="162"/>
                  </a:lnTo>
                  <a:lnTo>
                    <a:pt x="308" y="197"/>
                  </a:lnTo>
                  <a:lnTo>
                    <a:pt x="373" y="231"/>
                  </a:lnTo>
                  <a:lnTo>
                    <a:pt x="437" y="264"/>
                  </a:lnTo>
                  <a:lnTo>
                    <a:pt x="504" y="295"/>
                  </a:lnTo>
                  <a:lnTo>
                    <a:pt x="570" y="323"/>
                  </a:lnTo>
                  <a:lnTo>
                    <a:pt x="638" y="349"/>
                  </a:lnTo>
                  <a:lnTo>
                    <a:pt x="706" y="374"/>
                  </a:lnTo>
                  <a:lnTo>
                    <a:pt x="775" y="398"/>
                  </a:lnTo>
                  <a:lnTo>
                    <a:pt x="845" y="419"/>
                  </a:lnTo>
                  <a:lnTo>
                    <a:pt x="916" y="439"/>
                  </a:lnTo>
                  <a:lnTo>
                    <a:pt x="988" y="456"/>
                  </a:lnTo>
                  <a:lnTo>
                    <a:pt x="1060" y="473"/>
                  </a:lnTo>
                  <a:lnTo>
                    <a:pt x="1054" y="466"/>
                  </a:lnTo>
                  <a:lnTo>
                    <a:pt x="1052" y="459"/>
                  </a:lnTo>
                  <a:lnTo>
                    <a:pt x="1022" y="459"/>
                  </a:lnTo>
                  <a:lnTo>
                    <a:pt x="1022" y="452"/>
                  </a:lnTo>
                  <a:lnTo>
                    <a:pt x="1022" y="408"/>
                  </a:lnTo>
                  <a:lnTo>
                    <a:pt x="982" y="408"/>
                  </a:lnTo>
                  <a:lnTo>
                    <a:pt x="941" y="391"/>
                  </a:lnTo>
                  <a:lnTo>
                    <a:pt x="899" y="379"/>
                  </a:lnTo>
                  <a:lnTo>
                    <a:pt x="854" y="368"/>
                  </a:lnTo>
                  <a:lnTo>
                    <a:pt x="807" y="363"/>
                  </a:lnTo>
                  <a:lnTo>
                    <a:pt x="769" y="356"/>
                  </a:lnTo>
                  <a:lnTo>
                    <a:pt x="732" y="348"/>
                  </a:lnTo>
                  <a:lnTo>
                    <a:pt x="727" y="346"/>
                  </a:lnTo>
                  <a:lnTo>
                    <a:pt x="722" y="345"/>
                  </a:lnTo>
                  <a:lnTo>
                    <a:pt x="713" y="342"/>
                  </a:lnTo>
                  <a:lnTo>
                    <a:pt x="695" y="338"/>
                  </a:lnTo>
                  <a:lnTo>
                    <a:pt x="659" y="326"/>
                  </a:lnTo>
                  <a:lnTo>
                    <a:pt x="655" y="322"/>
                  </a:lnTo>
                  <a:lnTo>
                    <a:pt x="653" y="318"/>
                  </a:lnTo>
                  <a:lnTo>
                    <a:pt x="647" y="313"/>
                  </a:lnTo>
                  <a:lnTo>
                    <a:pt x="645" y="312"/>
                  </a:lnTo>
                  <a:lnTo>
                    <a:pt x="594" y="287"/>
                  </a:lnTo>
                  <a:lnTo>
                    <a:pt x="540" y="264"/>
                  </a:lnTo>
                  <a:lnTo>
                    <a:pt x="534" y="256"/>
                  </a:lnTo>
                  <a:lnTo>
                    <a:pt x="529" y="253"/>
                  </a:lnTo>
                  <a:lnTo>
                    <a:pt x="529" y="250"/>
                  </a:lnTo>
                  <a:lnTo>
                    <a:pt x="503" y="236"/>
                  </a:lnTo>
                  <a:lnTo>
                    <a:pt x="477" y="223"/>
                  </a:lnTo>
                  <a:lnTo>
                    <a:pt x="450" y="212"/>
                  </a:lnTo>
                  <a:lnTo>
                    <a:pt x="423" y="203"/>
                  </a:lnTo>
                  <a:lnTo>
                    <a:pt x="420" y="198"/>
                  </a:lnTo>
                  <a:lnTo>
                    <a:pt x="418" y="196"/>
                  </a:lnTo>
                  <a:lnTo>
                    <a:pt x="417" y="195"/>
                  </a:lnTo>
                  <a:lnTo>
                    <a:pt x="407" y="186"/>
                  </a:lnTo>
                  <a:lnTo>
                    <a:pt x="398" y="180"/>
                  </a:lnTo>
                  <a:lnTo>
                    <a:pt x="377" y="172"/>
                  </a:lnTo>
                  <a:lnTo>
                    <a:pt x="377" y="164"/>
                  </a:lnTo>
                  <a:lnTo>
                    <a:pt x="377" y="159"/>
                  </a:lnTo>
                  <a:lnTo>
                    <a:pt x="377" y="157"/>
                  </a:lnTo>
                  <a:lnTo>
                    <a:pt x="355" y="151"/>
                  </a:lnTo>
                  <a:lnTo>
                    <a:pt x="335" y="142"/>
                  </a:lnTo>
                  <a:lnTo>
                    <a:pt x="334" y="135"/>
                  </a:lnTo>
                  <a:lnTo>
                    <a:pt x="330" y="129"/>
                  </a:lnTo>
                  <a:lnTo>
                    <a:pt x="313" y="121"/>
                  </a:lnTo>
                  <a:lnTo>
                    <a:pt x="261" y="100"/>
                  </a:lnTo>
                  <a:lnTo>
                    <a:pt x="208" y="80"/>
                  </a:lnTo>
                  <a:lnTo>
                    <a:pt x="154" y="63"/>
                  </a:lnTo>
                  <a:lnTo>
                    <a:pt x="100" y="49"/>
                  </a:lnTo>
                  <a:lnTo>
                    <a:pt x="100" y="42"/>
                  </a:lnTo>
                  <a:lnTo>
                    <a:pt x="100" y="0"/>
                  </a:lnTo>
                  <a:close/>
                </a:path>
              </a:pathLst>
            </a:custGeom>
            <a:solidFill>
              <a:srgbClr val="BFDDFF"/>
            </a:solidFill>
            <a:ln w="9525">
              <a:noFill/>
              <a:round/>
              <a:headEnd/>
              <a:tailEnd/>
            </a:ln>
          </p:spPr>
          <p:txBody>
            <a:bodyPr/>
            <a:lstStyle/>
            <a:p>
              <a:endParaRPr lang="en-GB"/>
            </a:p>
          </p:txBody>
        </p:sp>
        <p:sp>
          <p:nvSpPr>
            <p:cNvPr id="24176" name="Freeform 624"/>
            <p:cNvSpPr>
              <a:spLocks/>
            </p:cNvSpPr>
            <p:nvPr/>
          </p:nvSpPr>
          <p:spPr bwMode="auto">
            <a:xfrm>
              <a:off x="2788" y="2669"/>
              <a:ext cx="9" cy="25"/>
            </a:xfrm>
            <a:custGeom>
              <a:avLst/>
              <a:gdLst/>
              <a:ahLst/>
              <a:cxnLst>
                <a:cxn ang="0">
                  <a:pos x="42" y="23"/>
                </a:cxn>
                <a:cxn ang="0">
                  <a:pos x="42" y="17"/>
                </a:cxn>
                <a:cxn ang="0">
                  <a:pos x="42" y="9"/>
                </a:cxn>
                <a:cxn ang="0">
                  <a:pos x="42" y="0"/>
                </a:cxn>
                <a:cxn ang="0">
                  <a:pos x="39" y="7"/>
                </a:cxn>
                <a:cxn ang="0">
                  <a:pos x="36" y="15"/>
                </a:cxn>
                <a:cxn ang="0">
                  <a:pos x="32" y="31"/>
                </a:cxn>
                <a:cxn ang="0">
                  <a:pos x="23" y="63"/>
                </a:cxn>
                <a:cxn ang="0">
                  <a:pos x="11" y="92"/>
                </a:cxn>
                <a:cxn ang="0">
                  <a:pos x="0" y="123"/>
                </a:cxn>
                <a:cxn ang="0">
                  <a:pos x="6" y="112"/>
                </a:cxn>
                <a:cxn ang="0">
                  <a:pos x="10" y="105"/>
                </a:cxn>
                <a:cxn ang="0">
                  <a:pos x="16" y="98"/>
                </a:cxn>
                <a:cxn ang="0">
                  <a:pos x="24" y="84"/>
                </a:cxn>
                <a:cxn ang="0">
                  <a:pos x="30" y="68"/>
                </a:cxn>
                <a:cxn ang="0">
                  <a:pos x="34" y="53"/>
                </a:cxn>
                <a:cxn ang="0">
                  <a:pos x="42" y="23"/>
                </a:cxn>
              </a:cxnLst>
              <a:rect l="0" t="0" r="r" b="b"/>
              <a:pathLst>
                <a:path w="42" h="123">
                  <a:moveTo>
                    <a:pt x="42" y="23"/>
                  </a:moveTo>
                  <a:lnTo>
                    <a:pt x="42" y="17"/>
                  </a:lnTo>
                  <a:lnTo>
                    <a:pt x="42" y="9"/>
                  </a:lnTo>
                  <a:lnTo>
                    <a:pt x="42" y="0"/>
                  </a:lnTo>
                  <a:lnTo>
                    <a:pt x="39" y="7"/>
                  </a:lnTo>
                  <a:lnTo>
                    <a:pt x="36" y="15"/>
                  </a:lnTo>
                  <a:lnTo>
                    <a:pt x="32" y="31"/>
                  </a:lnTo>
                  <a:lnTo>
                    <a:pt x="23" y="63"/>
                  </a:lnTo>
                  <a:lnTo>
                    <a:pt x="11" y="92"/>
                  </a:lnTo>
                  <a:lnTo>
                    <a:pt x="0" y="123"/>
                  </a:lnTo>
                  <a:lnTo>
                    <a:pt x="6" y="112"/>
                  </a:lnTo>
                  <a:lnTo>
                    <a:pt x="10" y="105"/>
                  </a:lnTo>
                  <a:lnTo>
                    <a:pt x="16" y="98"/>
                  </a:lnTo>
                  <a:lnTo>
                    <a:pt x="24" y="84"/>
                  </a:lnTo>
                  <a:lnTo>
                    <a:pt x="30" y="68"/>
                  </a:lnTo>
                  <a:lnTo>
                    <a:pt x="34" y="53"/>
                  </a:lnTo>
                  <a:lnTo>
                    <a:pt x="42" y="23"/>
                  </a:lnTo>
                  <a:close/>
                </a:path>
              </a:pathLst>
            </a:custGeom>
            <a:solidFill>
              <a:srgbClr val="7FBFFF"/>
            </a:solidFill>
            <a:ln w="9525">
              <a:noFill/>
              <a:round/>
              <a:headEnd/>
              <a:tailEnd/>
            </a:ln>
          </p:spPr>
          <p:txBody>
            <a:bodyPr/>
            <a:lstStyle/>
            <a:p>
              <a:endParaRPr lang="en-GB"/>
            </a:p>
          </p:txBody>
        </p:sp>
        <p:sp>
          <p:nvSpPr>
            <p:cNvPr id="24177" name="Freeform 625"/>
            <p:cNvSpPr>
              <a:spLocks/>
            </p:cNvSpPr>
            <p:nvPr/>
          </p:nvSpPr>
          <p:spPr bwMode="auto">
            <a:xfrm>
              <a:off x="2775" y="2702"/>
              <a:ext cx="20" cy="18"/>
            </a:xfrm>
            <a:custGeom>
              <a:avLst/>
              <a:gdLst/>
              <a:ahLst/>
              <a:cxnLst>
                <a:cxn ang="0">
                  <a:pos x="96" y="71"/>
                </a:cxn>
                <a:cxn ang="0">
                  <a:pos x="88" y="73"/>
                </a:cxn>
                <a:cxn ang="0">
                  <a:pos x="82" y="74"/>
                </a:cxn>
                <a:cxn ang="0">
                  <a:pos x="76" y="74"/>
                </a:cxn>
                <a:cxn ang="0">
                  <a:pos x="71" y="73"/>
                </a:cxn>
                <a:cxn ang="0">
                  <a:pos x="61" y="67"/>
                </a:cxn>
                <a:cxn ang="0">
                  <a:pos x="57" y="62"/>
                </a:cxn>
                <a:cxn ang="0">
                  <a:pos x="54" y="56"/>
                </a:cxn>
                <a:cxn ang="0">
                  <a:pos x="49" y="40"/>
                </a:cxn>
                <a:cxn ang="0">
                  <a:pos x="45" y="27"/>
                </a:cxn>
                <a:cxn ang="0">
                  <a:pos x="44" y="13"/>
                </a:cxn>
                <a:cxn ang="0">
                  <a:pos x="47" y="0"/>
                </a:cxn>
                <a:cxn ang="0">
                  <a:pos x="35" y="21"/>
                </a:cxn>
                <a:cxn ang="0">
                  <a:pos x="24" y="44"/>
                </a:cxn>
                <a:cxn ang="0">
                  <a:pos x="17" y="54"/>
                </a:cxn>
                <a:cxn ang="0">
                  <a:pos x="11" y="65"/>
                </a:cxn>
                <a:cxn ang="0">
                  <a:pos x="0" y="88"/>
                </a:cxn>
                <a:cxn ang="0">
                  <a:pos x="49" y="86"/>
                </a:cxn>
                <a:cxn ang="0">
                  <a:pos x="100" y="85"/>
                </a:cxn>
                <a:cxn ang="0">
                  <a:pos x="100" y="81"/>
                </a:cxn>
                <a:cxn ang="0">
                  <a:pos x="100" y="70"/>
                </a:cxn>
                <a:cxn ang="0">
                  <a:pos x="98" y="70"/>
                </a:cxn>
                <a:cxn ang="0">
                  <a:pos x="96" y="70"/>
                </a:cxn>
                <a:cxn ang="0">
                  <a:pos x="96" y="71"/>
                </a:cxn>
              </a:cxnLst>
              <a:rect l="0" t="0" r="r" b="b"/>
              <a:pathLst>
                <a:path w="100" h="88">
                  <a:moveTo>
                    <a:pt x="96" y="71"/>
                  </a:moveTo>
                  <a:lnTo>
                    <a:pt x="88" y="73"/>
                  </a:lnTo>
                  <a:lnTo>
                    <a:pt x="82" y="74"/>
                  </a:lnTo>
                  <a:lnTo>
                    <a:pt x="76" y="74"/>
                  </a:lnTo>
                  <a:lnTo>
                    <a:pt x="71" y="73"/>
                  </a:lnTo>
                  <a:lnTo>
                    <a:pt x="61" y="67"/>
                  </a:lnTo>
                  <a:lnTo>
                    <a:pt x="57" y="62"/>
                  </a:lnTo>
                  <a:lnTo>
                    <a:pt x="54" y="56"/>
                  </a:lnTo>
                  <a:lnTo>
                    <a:pt x="49" y="40"/>
                  </a:lnTo>
                  <a:lnTo>
                    <a:pt x="45" y="27"/>
                  </a:lnTo>
                  <a:lnTo>
                    <a:pt x="44" y="13"/>
                  </a:lnTo>
                  <a:lnTo>
                    <a:pt x="47" y="0"/>
                  </a:lnTo>
                  <a:lnTo>
                    <a:pt x="35" y="21"/>
                  </a:lnTo>
                  <a:lnTo>
                    <a:pt x="24" y="44"/>
                  </a:lnTo>
                  <a:lnTo>
                    <a:pt x="17" y="54"/>
                  </a:lnTo>
                  <a:lnTo>
                    <a:pt x="11" y="65"/>
                  </a:lnTo>
                  <a:lnTo>
                    <a:pt x="0" y="88"/>
                  </a:lnTo>
                  <a:lnTo>
                    <a:pt x="49" y="86"/>
                  </a:lnTo>
                  <a:lnTo>
                    <a:pt x="100" y="85"/>
                  </a:lnTo>
                  <a:lnTo>
                    <a:pt x="100" y="81"/>
                  </a:lnTo>
                  <a:lnTo>
                    <a:pt x="100" y="70"/>
                  </a:lnTo>
                  <a:lnTo>
                    <a:pt x="98" y="70"/>
                  </a:lnTo>
                  <a:lnTo>
                    <a:pt x="96" y="70"/>
                  </a:lnTo>
                  <a:lnTo>
                    <a:pt x="96" y="71"/>
                  </a:lnTo>
                  <a:close/>
                </a:path>
              </a:pathLst>
            </a:custGeom>
            <a:solidFill>
              <a:srgbClr val="7FBFFF"/>
            </a:solidFill>
            <a:ln w="9525">
              <a:noFill/>
              <a:round/>
              <a:headEnd/>
              <a:tailEnd/>
            </a:ln>
          </p:spPr>
          <p:txBody>
            <a:bodyPr/>
            <a:lstStyle/>
            <a:p>
              <a:endParaRPr lang="en-GB"/>
            </a:p>
          </p:txBody>
        </p:sp>
        <p:sp>
          <p:nvSpPr>
            <p:cNvPr id="24178" name="Freeform 626"/>
            <p:cNvSpPr>
              <a:spLocks/>
            </p:cNvSpPr>
            <p:nvPr/>
          </p:nvSpPr>
          <p:spPr bwMode="auto">
            <a:xfrm>
              <a:off x="2772" y="2686"/>
              <a:ext cx="341" cy="48"/>
            </a:xfrm>
            <a:custGeom>
              <a:avLst/>
              <a:gdLst/>
              <a:ahLst/>
              <a:cxnLst>
                <a:cxn ang="0">
                  <a:pos x="0" y="192"/>
                </a:cxn>
                <a:cxn ang="0">
                  <a:pos x="65" y="202"/>
                </a:cxn>
                <a:cxn ang="0">
                  <a:pos x="132" y="212"/>
                </a:cxn>
                <a:cxn ang="0">
                  <a:pos x="199" y="220"/>
                </a:cxn>
                <a:cxn ang="0">
                  <a:pos x="268" y="228"/>
                </a:cxn>
                <a:cxn ang="0">
                  <a:pos x="336" y="233"/>
                </a:cxn>
                <a:cxn ang="0">
                  <a:pos x="406" y="237"/>
                </a:cxn>
                <a:cxn ang="0">
                  <a:pos x="548" y="242"/>
                </a:cxn>
                <a:cxn ang="0">
                  <a:pos x="625" y="239"/>
                </a:cxn>
                <a:cxn ang="0">
                  <a:pos x="664" y="237"/>
                </a:cxn>
                <a:cxn ang="0">
                  <a:pos x="673" y="236"/>
                </a:cxn>
                <a:cxn ang="0">
                  <a:pos x="683" y="236"/>
                </a:cxn>
                <a:cxn ang="0">
                  <a:pos x="703" y="236"/>
                </a:cxn>
                <a:cxn ang="0">
                  <a:pos x="721" y="234"/>
                </a:cxn>
                <a:cxn ang="0">
                  <a:pos x="730" y="233"/>
                </a:cxn>
                <a:cxn ang="0">
                  <a:pos x="741" y="233"/>
                </a:cxn>
                <a:cxn ang="0">
                  <a:pos x="779" y="230"/>
                </a:cxn>
                <a:cxn ang="0">
                  <a:pos x="856" y="225"/>
                </a:cxn>
                <a:cxn ang="0">
                  <a:pos x="931" y="216"/>
                </a:cxn>
                <a:cxn ang="0">
                  <a:pos x="1006" y="205"/>
                </a:cxn>
                <a:cxn ang="0">
                  <a:pos x="1042" y="199"/>
                </a:cxn>
                <a:cxn ang="0">
                  <a:pos x="1061" y="195"/>
                </a:cxn>
                <a:cxn ang="0">
                  <a:pos x="1080" y="193"/>
                </a:cxn>
                <a:cxn ang="0">
                  <a:pos x="1154" y="179"/>
                </a:cxn>
                <a:cxn ang="0">
                  <a:pos x="1189" y="170"/>
                </a:cxn>
                <a:cxn ang="0">
                  <a:pos x="1225" y="162"/>
                </a:cxn>
                <a:cxn ang="0">
                  <a:pos x="1296" y="144"/>
                </a:cxn>
                <a:cxn ang="0">
                  <a:pos x="1367" y="125"/>
                </a:cxn>
                <a:cxn ang="0">
                  <a:pos x="1437" y="103"/>
                </a:cxn>
                <a:cxn ang="0">
                  <a:pos x="1505" y="79"/>
                </a:cxn>
                <a:cxn ang="0">
                  <a:pos x="1574" y="55"/>
                </a:cxn>
                <a:cxn ang="0">
                  <a:pos x="1607" y="41"/>
                </a:cxn>
                <a:cxn ang="0">
                  <a:pos x="1641" y="28"/>
                </a:cxn>
                <a:cxn ang="0">
                  <a:pos x="1709" y="0"/>
                </a:cxn>
              </a:cxnLst>
              <a:rect l="0" t="0" r="r" b="b"/>
              <a:pathLst>
                <a:path w="1709" h="242">
                  <a:moveTo>
                    <a:pt x="0" y="192"/>
                  </a:moveTo>
                  <a:lnTo>
                    <a:pt x="65" y="202"/>
                  </a:lnTo>
                  <a:lnTo>
                    <a:pt x="132" y="212"/>
                  </a:lnTo>
                  <a:lnTo>
                    <a:pt x="199" y="220"/>
                  </a:lnTo>
                  <a:lnTo>
                    <a:pt x="268" y="228"/>
                  </a:lnTo>
                  <a:lnTo>
                    <a:pt x="336" y="233"/>
                  </a:lnTo>
                  <a:lnTo>
                    <a:pt x="406" y="237"/>
                  </a:lnTo>
                  <a:lnTo>
                    <a:pt x="548" y="242"/>
                  </a:lnTo>
                  <a:lnTo>
                    <a:pt x="625" y="239"/>
                  </a:lnTo>
                  <a:lnTo>
                    <a:pt x="664" y="237"/>
                  </a:lnTo>
                  <a:lnTo>
                    <a:pt x="673" y="236"/>
                  </a:lnTo>
                  <a:lnTo>
                    <a:pt x="683" y="236"/>
                  </a:lnTo>
                  <a:lnTo>
                    <a:pt x="703" y="236"/>
                  </a:lnTo>
                  <a:lnTo>
                    <a:pt x="721" y="234"/>
                  </a:lnTo>
                  <a:lnTo>
                    <a:pt x="730" y="233"/>
                  </a:lnTo>
                  <a:lnTo>
                    <a:pt x="741" y="233"/>
                  </a:lnTo>
                  <a:lnTo>
                    <a:pt x="779" y="230"/>
                  </a:lnTo>
                  <a:lnTo>
                    <a:pt x="856" y="225"/>
                  </a:lnTo>
                  <a:lnTo>
                    <a:pt x="931" y="216"/>
                  </a:lnTo>
                  <a:lnTo>
                    <a:pt x="1006" y="205"/>
                  </a:lnTo>
                  <a:lnTo>
                    <a:pt x="1042" y="199"/>
                  </a:lnTo>
                  <a:lnTo>
                    <a:pt x="1061" y="195"/>
                  </a:lnTo>
                  <a:lnTo>
                    <a:pt x="1080" y="193"/>
                  </a:lnTo>
                  <a:lnTo>
                    <a:pt x="1154" y="179"/>
                  </a:lnTo>
                  <a:lnTo>
                    <a:pt x="1189" y="170"/>
                  </a:lnTo>
                  <a:lnTo>
                    <a:pt x="1225" y="162"/>
                  </a:lnTo>
                  <a:lnTo>
                    <a:pt x="1296" y="144"/>
                  </a:lnTo>
                  <a:lnTo>
                    <a:pt x="1367" y="125"/>
                  </a:lnTo>
                  <a:lnTo>
                    <a:pt x="1437" y="103"/>
                  </a:lnTo>
                  <a:lnTo>
                    <a:pt x="1505" y="79"/>
                  </a:lnTo>
                  <a:lnTo>
                    <a:pt x="1574" y="55"/>
                  </a:lnTo>
                  <a:lnTo>
                    <a:pt x="1607" y="41"/>
                  </a:lnTo>
                  <a:lnTo>
                    <a:pt x="1641" y="28"/>
                  </a:lnTo>
                  <a:lnTo>
                    <a:pt x="1709" y="0"/>
                  </a:lnTo>
                </a:path>
              </a:pathLst>
            </a:custGeom>
            <a:noFill/>
            <a:ln w="36513">
              <a:solidFill>
                <a:srgbClr val="000000"/>
              </a:solidFill>
              <a:prstDash val="solid"/>
              <a:round/>
              <a:headEnd/>
              <a:tailEnd/>
            </a:ln>
          </p:spPr>
          <p:txBody>
            <a:bodyPr/>
            <a:lstStyle/>
            <a:p>
              <a:endParaRPr lang="en-GB"/>
            </a:p>
          </p:txBody>
        </p:sp>
        <p:sp>
          <p:nvSpPr>
            <p:cNvPr id="24179" name="Freeform 627"/>
            <p:cNvSpPr>
              <a:spLocks/>
            </p:cNvSpPr>
            <p:nvPr/>
          </p:nvSpPr>
          <p:spPr bwMode="auto">
            <a:xfrm>
              <a:off x="2314" y="1601"/>
              <a:ext cx="1134" cy="1122"/>
            </a:xfrm>
            <a:custGeom>
              <a:avLst/>
              <a:gdLst/>
              <a:ahLst/>
              <a:cxnLst>
                <a:cxn ang="0">
                  <a:pos x="2020" y="5553"/>
                </a:cxn>
                <a:cxn ang="0">
                  <a:pos x="1745" y="5457"/>
                </a:cxn>
                <a:cxn ang="0">
                  <a:pos x="1483" y="5331"/>
                </a:cxn>
                <a:cxn ang="0">
                  <a:pos x="1235" y="5176"/>
                </a:cxn>
                <a:cxn ang="0">
                  <a:pos x="990" y="4985"/>
                </a:cxn>
                <a:cxn ang="0">
                  <a:pos x="730" y="4733"/>
                </a:cxn>
                <a:cxn ang="0">
                  <a:pos x="555" y="4525"/>
                </a:cxn>
                <a:cxn ang="0">
                  <a:pos x="332" y="4181"/>
                </a:cxn>
                <a:cxn ang="0">
                  <a:pos x="222" y="3955"/>
                </a:cxn>
                <a:cxn ang="0">
                  <a:pos x="120" y="3675"/>
                </a:cxn>
                <a:cxn ang="0">
                  <a:pos x="45" y="3366"/>
                </a:cxn>
                <a:cxn ang="0">
                  <a:pos x="7" y="3065"/>
                </a:cxn>
                <a:cxn ang="0">
                  <a:pos x="2" y="2686"/>
                </a:cxn>
                <a:cxn ang="0">
                  <a:pos x="51" y="2267"/>
                </a:cxn>
                <a:cxn ang="0">
                  <a:pos x="157" y="1870"/>
                </a:cxn>
                <a:cxn ang="0">
                  <a:pos x="322" y="1498"/>
                </a:cxn>
                <a:cxn ang="0">
                  <a:pos x="633" y="1040"/>
                </a:cxn>
                <a:cxn ang="0">
                  <a:pos x="906" y="753"/>
                </a:cxn>
                <a:cxn ang="0">
                  <a:pos x="1202" y="507"/>
                </a:cxn>
                <a:cxn ang="0">
                  <a:pos x="1586" y="277"/>
                </a:cxn>
                <a:cxn ang="0">
                  <a:pos x="2004" y="114"/>
                </a:cxn>
                <a:cxn ang="0">
                  <a:pos x="2464" y="20"/>
                </a:cxn>
                <a:cxn ang="0">
                  <a:pos x="2906" y="0"/>
                </a:cxn>
                <a:cxn ang="0">
                  <a:pos x="3196" y="19"/>
                </a:cxn>
                <a:cxn ang="0">
                  <a:pos x="3474" y="65"/>
                </a:cxn>
                <a:cxn ang="0">
                  <a:pos x="3741" y="138"/>
                </a:cxn>
                <a:cxn ang="0">
                  <a:pos x="4017" y="248"/>
                </a:cxn>
                <a:cxn ang="0">
                  <a:pos x="4253" y="372"/>
                </a:cxn>
                <a:cxn ang="0">
                  <a:pos x="4478" y="522"/>
                </a:cxn>
                <a:cxn ang="0">
                  <a:pos x="4756" y="753"/>
                </a:cxn>
                <a:cxn ang="0">
                  <a:pos x="5057" y="1074"/>
                </a:cxn>
                <a:cxn ang="0">
                  <a:pos x="5301" y="1428"/>
                </a:cxn>
                <a:cxn ang="0">
                  <a:pos x="5432" y="1686"/>
                </a:cxn>
                <a:cxn ang="0">
                  <a:pos x="5547" y="1999"/>
                </a:cxn>
                <a:cxn ang="0">
                  <a:pos x="5612" y="2266"/>
                </a:cxn>
                <a:cxn ang="0">
                  <a:pos x="5651" y="2544"/>
                </a:cxn>
                <a:cxn ang="0">
                  <a:pos x="5664" y="2904"/>
                </a:cxn>
                <a:cxn ang="0">
                  <a:pos x="5653" y="3083"/>
                </a:cxn>
                <a:cxn ang="0">
                  <a:pos x="5643" y="3189"/>
                </a:cxn>
                <a:cxn ang="0">
                  <a:pos x="5612" y="3398"/>
                </a:cxn>
                <a:cxn ang="0">
                  <a:pos x="5598" y="3464"/>
                </a:cxn>
                <a:cxn ang="0">
                  <a:pos x="5526" y="3728"/>
                </a:cxn>
                <a:cxn ang="0">
                  <a:pos x="5481" y="3856"/>
                </a:cxn>
                <a:cxn ang="0">
                  <a:pos x="5353" y="4143"/>
                </a:cxn>
                <a:cxn ang="0">
                  <a:pos x="5154" y="4456"/>
                </a:cxn>
                <a:cxn ang="0">
                  <a:pos x="5057" y="4585"/>
                </a:cxn>
                <a:cxn ang="0">
                  <a:pos x="4986" y="4670"/>
                </a:cxn>
                <a:cxn ang="0">
                  <a:pos x="4781" y="4885"/>
                </a:cxn>
                <a:cxn ang="0">
                  <a:pos x="4671" y="4985"/>
                </a:cxn>
                <a:cxn ang="0">
                  <a:pos x="4460" y="5153"/>
                </a:cxn>
                <a:cxn ang="0">
                  <a:pos x="4315" y="5251"/>
                </a:cxn>
                <a:cxn ang="0">
                  <a:pos x="4137" y="5354"/>
                </a:cxn>
                <a:cxn ang="0">
                  <a:pos x="4052" y="5395"/>
                </a:cxn>
              </a:cxnLst>
              <a:rect l="0" t="0" r="r" b="b"/>
              <a:pathLst>
                <a:path w="5666" h="5607">
                  <a:moveTo>
                    <a:pt x="2235" y="5607"/>
                  </a:moveTo>
                  <a:lnTo>
                    <a:pt x="2163" y="5590"/>
                  </a:lnTo>
                  <a:lnTo>
                    <a:pt x="2091" y="5573"/>
                  </a:lnTo>
                  <a:lnTo>
                    <a:pt x="2020" y="5553"/>
                  </a:lnTo>
                  <a:lnTo>
                    <a:pt x="1950" y="5532"/>
                  </a:lnTo>
                  <a:lnTo>
                    <a:pt x="1881" y="5508"/>
                  </a:lnTo>
                  <a:lnTo>
                    <a:pt x="1813" y="5483"/>
                  </a:lnTo>
                  <a:lnTo>
                    <a:pt x="1745" y="5457"/>
                  </a:lnTo>
                  <a:lnTo>
                    <a:pt x="1679" y="5429"/>
                  </a:lnTo>
                  <a:lnTo>
                    <a:pt x="1612" y="5398"/>
                  </a:lnTo>
                  <a:lnTo>
                    <a:pt x="1548" y="5365"/>
                  </a:lnTo>
                  <a:lnTo>
                    <a:pt x="1483" y="5331"/>
                  </a:lnTo>
                  <a:lnTo>
                    <a:pt x="1421" y="5296"/>
                  </a:lnTo>
                  <a:lnTo>
                    <a:pt x="1357" y="5257"/>
                  </a:lnTo>
                  <a:lnTo>
                    <a:pt x="1296" y="5218"/>
                  </a:lnTo>
                  <a:lnTo>
                    <a:pt x="1235" y="5176"/>
                  </a:lnTo>
                  <a:lnTo>
                    <a:pt x="1175" y="5134"/>
                  </a:lnTo>
                  <a:lnTo>
                    <a:pt x="1110" y="5084"/>
                  </a:lnTo>
                  <a:lnTo>
                    <a:pt x="1047" y="5033"/>
                  </a:lnTo>
                  <a:lnTo>
                    <a:pt x="990" y="4985"/>
                  </a:lnTo>
                  <a:lnTo>
                    <a:pt x="935" y="4936"/>
                  </a:lnTo>
                  <a:lnTo>
                    <a:pt x="828" y="4834"/>
                  </a:lnTo>
                  <a:lnTo>
                    <a:pt x="778" y="4783"/>
                  </a:lnTo>
                  <a:lnTo>
                    <a:pt x="730" y="4733"/>
                  </a:lnTo>
                  <a:lnTo>
                    <a:pt x="684" y="4681"/>
                  </a:lnTo>
                  <a:lnTo>
                    <a:pt x="641" y="4630"/>
                  </a:lnTo>
                  <a:lnTo>
                    <a:pt x="596" y="4577"/>
                  </a:lnTo>
                  <a:lnTo>
                    <a:pt x="555" y="4525"/>
                  </a:lnTo>
                  <a:lnTo>
                    <a:pt x="516" y="4470"/>
                  </a:lnTo>
                  <a:lnTo>
                    <a:pt x="478" y="4417"/>
                  </a:lnTo>
                  <a:lnTo>
                    <a:pt x="401" y="4299"/>
                  </a:lnTo>
                  <a:lnTo>
                    <a:pt x="332" y="4181"/>
                  </a:lnTo>
                  <a:lnTo>
                    <a:pt x="308" y="4136"/>
                  </a:lnTo>
                  <a:lnTo>
                    <a:pt x="287" y="4092"/>
                  </a:lnTo>
                  <a:lnTo>
                    <a:pt x="253" y="4024"/>
                  </a:lnTo>
                  <a:lnTo>
                    <a:pt x="222" y="3955"/>
                  </a:lnTo>
                  <a:lnTo>
                    <a:pt x="194" y="3886"/>
                  </a:lnTo>
                  <a:lnTo>
                    <a:pt x="168" y="3817"/>
                  </a:lnTo>
                  <a:lnTo>
                    <a:pt x="142" y="3746"/>
                  </a:lnTo>
                  <a:lnTo>
                    <a:pt x="120" y="3675"/>
                  </a:lnTo>
                  <a:lnTo>
                    <a:pt x="98" y="3603"/>
                  </a:lnTo>
                  <a:lnTo>
                    <a:pt x="81" y="3531"/>
                  </a:lnTo>
                  <a:lnTo>
                    <a:pt x="60" y="3440"/>
                  </a:lnTo>
                  <a:lnTo>
                    <a:pt x="45" y="3366"/>
                  </a:lnTo>
                  <a:lnTo>
                    <a:pt x="33" y="3292"/>
                  </a:lnTo>
                  <a:lnTo>
                    <a:pt x="22" y="3217"/>
                  </a:lnTo>
                  <a:lnTo>
                    <a:pt x="15" y="3142"/>
                  </a:lnTo>
                  <a:lnTo>
                    <a:pt x="7" y="3065"/>
                  </a:lnTo>
                  <a:lnTo>
                    <a:pt x="3" y="2988"/>
                  </a:lnTo>
                  <a:lnTo>
                    <a:pt x="0" y="2910"/>
                  </a:lnTo>
                  <a:lnTo>
                    <a:pt x="1" y="2833"/>
                  </a:lnTo>
                  <a:lnTo>
                    <a:pt x="2" y="2686"/>
                  </a:lnTo>
                  <a:lnTo>
                    <a:pt x="5" y="2614"/>
                  </a:lnTo>
                  <a:lnTo>
                    <a:pt x="12" y="2544"/>
                  </a:lnTo>
                  <a:lnTo>
                    <a:pt x="27" y="2404"/>
                  </a:lnTo>
                  <a:lnTo>
                    <a:pt x="51" y="2267"/>
                  </a:lnTo>
                  <a:lnTo>
                    <a:pt x="79" y="2132"/>
                  </a:lnTo>
                  <a:lnTo>
                    <a:pt x="115" y="1999"/>
                  </a:lnTo>
                  <a:lnTo>
                    <a:pt x="135" y="1933"/>
                  </a:lnTo>
                  <a:lnTo>
                    <a:pt x="157" y="1870"/>
                  </a:lnTo>
                  <a:lnTo>
                    <a:pt x="206" y="1744"/>
                  </a:lnTo>
                  <a:lnTo>
                    <a:pt x="231" y="1681"/>
                  </a:lnTo>
                  <a:lnTo>
                    <a:pt x="259" y="1619"/>
                  </a:lnTo>
                  <a:lnTo>
                    <a:pt x="322" y="1498"/>
                  </a:lnTo>
                  <a:lnTo>
                    <a:pt x="389" y="1379"/>
                  </a:lnTo>
                  <a:lnTo>
                    <a:pt x="465" y="1264"/>
                  </a:lnTo>
                  <a:lnTo>
                    <a:pt x="545" y="1150"/>
                  </a:lnTo>
                  <a:lnTo>
                    <a:pt x="633" y="1040"/>
                  </a:lnTo>
                  <a:lnTo>
                    <a:pt x="727" y="932"/>
                  </a:lnTo>
                  <a:lnTo>
                    <a:pt x="775" y="879"/>
                  </a:lnTo>
                  <a:lnTo>
                    <a:pt x="828" y="828"/>
                  </a:lnTo>
                  <a:lnTo>
                    <a:pt x="906" y="753"/>
                  </a:lnTo>
                  <a:lnTo>
                    <a:pt x="986" y="681"/>
                  </a:lnTo>
                  <a:lnTo>
                    <a:pt x="1047" y="627"/>
                  </a:lnTo>
                  <a:lnTo>
                    <a:pt x="1111" y="577"/>
                  </a:lnTo>
                  <a:lnTo>
                    <a:pt x="1202" y="507"/>
                  </a:lnTo>
                  <a:lnTo>
                    <a:pt x="1296" y="443"/>
                  </a:lnTo>
                  <a:lnTo>
                    <a:pt x="1390" y="383"/>
                  </a:lnTo>
                  <a:lnTo>
                    <a:pt x="1488" y="329"/>
                  </a:lnTo>
                  <a:lnTo>
                    <a:pt x="1586" y="277"/>
                  </a:lnTo>
                  <a:lnTo>
                    <a:pt x="1687" y="230"/>
                  </a:lnTo>
                  <a:lnTo>
                    <a:pt x="1789" y="187"/>
                  </a:lnTo>
                  <a:lnTo>
                    <a:pt x="1895" y="151"/>
                  </a:lnTo>
                  <a:lnTo>
                    <a:pt x="2004" y="114"/>
                  </a:lnTo>
                  <a:lnTo>
                    <a:pt x="2116" y="84"/>
                  </a:lnTo>
                  <a:lnTo>
                    <a:pt x="2231" y="58"/>
                  </a:lnTo>
                  <a:lnTo>
                    <a:pt x="2347" y="37"/>
                  </a:lnTo>
                  <a:lnTo>
                    <a:pt x="2464" y="20"/>
                  </a:lnTo>
                  <a:lnTo>
                    <a:pt x="2586" y="9"/>
                  </a:lnTo>
                  <a:lnTo>
                    <a:pt x="2708" y="2"/>
                  </a:lnTo>
                  <a:lnTo>
                    <a:pt x="2834" y="1"/>
                  </a:lnTo>
                  <a:lnTo>
                    <a:pt x="2906" y="0"/>
                  </a:lnTo>
                  <a:lnTo>
                    <a:pt x="2980" y="2"/>
                  </a:lnTo>
                  <a:lnTo>
                    <a:pt x="3053" y="6"/>
                  </a:lnTo>
                  <a:lnTo>
                    <a:pt x="3125" y="12"/>
                  </a:lnTo>
                  <a:lnTo>
                    <a:pt x="3196" y="19"/>
                  </a:lnTo>
                  <a:lnTo>
                    <a:pt x="3267" y="28"/>
                  </a:lnTo>
                  <a:lnTo>
                    <a:pt x="3336" y="38"/>
                  </a:lnTo>
                  <a:lnTo>
                    <a:pt x="3407" y="52"/>
                  </a:lnTo>
                  <a:lnTo>
                    <a:pt x="3474" y="65"/>
                  </a:lnTo>
                  <a:lnTo>
                    <a:pt x="3542" y="80"/>
                  </a:lnTo>
                  <a:lnTo>
                    <a:pt x="3608" y="97"/>
                  </a:lnTo>
                  <a:lnTo>
                    <a:pt x="3677" y="118"/>
                  </a:lnTo>
                  <a:lnTo>
                    <a:pt x="3741" y="138"/>
                  </a:lnTo>
                  <a:lnTo>
                    <a:pt x="3807" y="162"/>
                  </a:lnTo>
                  <a:lnTo>
                    <a:pt x="3872" y="186"/>
                  </a:lnTo>
                  <a:lnTo>
                    <a:pt x="3936" y="213"/>
                  </a:lnTo>
                  <a:lnTo>
                    <a:pt x="4017" y="248"/>
                  </a:lnTo>
                  <a:lnTo>
                    <a:pt x="4096" y="287"/>
                  </a:lnTo>
                  <a:lnTo>
                    <a:pt x="4135" y="306"/>
                  </a:lnTo>
                  <a:lnTo>
                    <a:pt x="4174" y="328"/>
                  </a:lnTo>
                  <a:lnTo>
                    <a:pt x="4253" y="372"/>
                  </a:lnTo>
                  <a:lnTo>
                    <a:pt x="4329" y="418"/>
                  </a:lnTo>
                  <a:lnTo>
                    <a:pt x="4366" y="442"/>
                  </a:lnTo>
                  <a:lnTo>
                    <a:pt x="4405" y="468"/>
                  </a:lnTo>
                  <a:lnTo>
                    <a:pt x="4478" y="522"/>
                  </a:lnTo>
                  <a:lnTo>
                    <a:pt x="4552" y="577"/>
                  </a:lnTo>
                  <a:lnTo>
                    <a:pt x="4614" y="627"/>
                  </a:lnTo>
                  <a:lnTo>
                    <a:pt x="4678" y="681"/>
                  </a:lnTo>
                  <a:lnTo>
                    <a:pt x="4756" y="753"/>
                  </a:lnTo>
                  <a:lnTo>
                    <a:pt x="4836" y="828"/>
                  </a:lnTo>
                  <a:lnTo>
                    <a:pt x="4913" y="907"/>
                  </a:lnTo>
                  <a:lnTo>
                    <a:pt x="4986" y="990"/>
                  </a:lnTo>
                  <a:lnTo>
                    <a:pt x="5057" y="1074"/>
                  </a:lnTo>
                  <a:lnTo>
                    <a:pt x="5124" y="1161"/>
                  </a:lnTo>
                  <a:lnTo>
                    <a:pt x="5186" y="1247"/>
                  </a:lnTo>
                  <a:lnTo>
                    <a:pt x="5245" y="1337"/>
                  </a:lnTo>
                  <a:lnTo>
                    <a:pt x="5301" y="1428"/>
                  </a:lnTo>
                  <a:lnTo>
                    <a:pt x="5353" y="1522"/>
                  </a:lnTo>
                  <a:lnTo>
                    <a:pt x="5380" y="1575"/>
                  </a:lnTo>
                  <a:lnTo>
                    <a:pt x="5407" y="1631"/>
                  </a:lnTo>
                  <a:lnTo>
                    <a:pt x="5432" y="1686"/>
                  </a:lnTo>
                  <a:lnTo>
                    <a:pt x="5457" y="1744"/>
                  </a:lnTo>
                  <a:lnTo>
                    <a:pt x="5505" y="1870"/>
                  </a:lnTo>
                  <a:lnTo>
                    <a:pt x="5526" y="1933"/>
                  </a:lnTo>
                  <a:lnTo>
                    <a:pt x="5547" y="1999"/>
                  </a:lnTo>
                  <a:lnTo>
                    <a:pt x="5565" y="2064"/>
                  </a:lnTo>
                  <a:lnTo>
                    <a:pt x="5582" y="2131"/>
                  </a:lnTo>
                  <a:lnTo>
                    <a:pt x="5598" y="2198"/>
                  </a:lnTo>
                  <a:lnTo>
                    <a:pt x="5612" y="2266"/>
                  </a:lnTo>
                  <a:lnTo>
                    <a:pt x="5624" y="2334"/>
                  </a:lnTo>
                  <a:lnTo>
                    <a:pt x="5634" y="2403"/>
                  </a:lnTo>
                  <a:lnTo>
                    <a:pt x="5643" y="2472"/>
                  </a:lnTo>
                  <a:lnTo>
                    <a:pt x="5651" y="2544"/>
                  </a:lnTo>
                  <a:lnTo>
                    <a:pt x="5657" y="2614"/>
                  </a:lnTo>
                  <a:lnTo>
                    <a:pt x="5661" y="2686"/>
                  </a:lnTo>
                  <a:lnTo>
                    <a:pt x="5666" y="2833"/>
                  </a:lnTo>
                  <a:lnTo>
                    <a:pt x="5664" y="2904"/>
                  </a:lnTo>
                  <a:lnTo>
                    <a:pt x="5661" y="2977"/>
                  </a:lnTo>
                  <a:lnTo>
                    <a:pt x="5657" y="3048"/>
                  </a:lnTo>
                  <a:lnTo>
                    <a:pt x="5654" y="3065"/>
                  </a:lnTo>
                  <a:lnTo>
                    <a:pt x="5653" y="3083"/>
                  </a:lnTo>
                  <a:lnTo>
                    <a:pt x="5651" y="3120"/>
                  </a:lnTo>
                  <a:lnTo>
                    <a:pt x="5646" y="3154"/>
                  </a:lnTo>
                  <a:lnTo>
                    <a:pt x="5644" y="3171"/>
                  </a:lnTo>
                  <a:lnTo>
                    <a:pt x="5643" y="3189"/>
                  </a:lnTo>
                  <a:lnTo>
                    <a:pt x="5634" y="3259"/>
                  </a:lnTo>
                  <a:lnTo>
                    <a:pt x="5628" y="3293"/>
                  </a:lnTo>
                  <a:lnTo>
                    <a:pt x="5624" y="3328"/>
                  </a:lnTo>
                  <a:lnTo>
                    <a:pt x="5612" y="3398"/>
                  </a:lnTo>
                  <a:lnTo>
                    <a:pt x="5608" y="3413"/>
                  </a:lnTo>
                  <a:lnTo>
                    <a:pt x="5606" y="3421"/>
                  </a:lnTo>
                  <a:lnTo>
                    <a:pt x="5605" y="3430"/>
                  </a:lnTo>
                  <a:lnTo>
                    <a:pt x="5598" y="3464"/>
                  </a:lnTo>
                  <a:lnTo>
                    <a:pt x="5582" y="3531"/>
                  </a:lnTo>
                  <a:lnTo>
                    <a:pt x="5565" y="3597"/>
                  </a:lnTo>
                  <a:lnTo>
                    <a:pt x="5547" y="3664"/>
                  </a:lnTo>
                  <a:lnTo>
                    <a:pt x="5526" y="3728"/>
                  </a:lnTo>
                  <a:lnTo>
                    <a:pt x="5515" y="3759"/>
                  </a:lnTo>
                  <a:lnTo>
                    <a:pt x="5509" y="3775"/>
                  </a:lnTo>
                  <a:lnTo>
                    <a:pt x="5505" y="3792"/>
                  </a:lnTo>
                  <a:lnTo>
                    <a:pt x="5481" y="3856"/>
                  </a:lnTo>
                  <a:lnTo>
                    <a:pt x="5468" y="3887"/>
                  </a:lnTo>
                  <a:lnTo>
                    <a:pt x="5457" y="3920"/>
                  </a:lnTo>
                  <a:lnTo>
                    <a:pt x="5407" y="4031"/>
                  </a:lnTo>
                  <a:lnTo>
                    <a:pt x="5353" y="4143"/>
                  </a:lnTo>
                  <a:lnTo>
                    <a:pt x="5301" y="4233"/>
                  </a:lnTo>
                  <a:lnTo>
                    <a:pt x="5245" y="4324"/>
                  </a:lnTo>
                  <a:lnTo>
                    <a:pt x="5186" y="4413"/>
                  </a:lnTo>
                  <a:lnTo>
                    <a:pt x="5154" y="4456"/>
                  </a:lnTo>
                  <a:lnTo>
                    <a:pt x="5138" y="4477"/>
                  </a:lnTo>
                  <a:lnTo>
                    <a:pt x="5124" y="4500"/>
                  </a:lnTo>
                  <a:lnTo>
                    <a:pt x="5090" y="4542"/>
                  </a:lnTo>
                  <a:lnTo>
                    <a:pt x="5057" y="4585"/>
                  </a:lnTo>
                  <a:lnTo>
                    <a:pt x="5039" y="4605"/>
                  </a:lnTo>
                  <a:lnTo>
                    <a:pt x="5030" y="4616"/>
                  </a:lnTo>
                  <a:lnTo>
                    <a:pt x="5022" y="4627"/>
                  </a:lnTo>
                  <a:lnTo>
                    <a:pt x="4986" y="4670"/>
                  </a:lnTo>
                  <a:lnTo>
                    <a:pt x="4949" y="4711"/>
                  </a:lnTo>
                  <a:lnTo>
                    <a:pt x="4913" y="4753"/>
                  </a:lnTo>
                  <a:lnTo>
                    <a:pt x="4836" y="4834"/>
                  </a:lnTo>
                  <a:lnTo>
                    <a:pt x="4781" y="4885"/>
                  </a:lnTo>
                  <a:lnTo>
                    <a:pt x="4727" y="4936"/>
                  </a:lnTo>
                  <a:lnTo>
                    <a:pt x="4712" y="4948"/>
                  </a:lnTo>
                  <a:lnTo>
                    <a:pt x="4698" y="4960"/>
                  </a:lnTo>
                  <a:lnTo>
                    <a:pt x="4671" y="4985"/>
                  </a:lnTo>
                  <a:lnTo>
                    <a:pt x="4617" y="5033"/>
                  </a:lnTo>
                  <a:lnTo>
                    <a:pt x="4553" y="5084"/>
                  </a:lnTo>
                  <a:lnTo>
                    <a:pt x="4490" y="5134"/>
                  </a:lnTo>
                  <a:lnTo>
                    <a:pt x="4460" y="5153"/>
                  </a:lnTo>
                  <a:lnTo>
                    <a:pt x="4432" y="5173"/>
                  </a:lnTo>
                  <a:lnTo>
                    <a:pt x="4402" y="5193"/>
                  </a:lnTo>
                  <a:lnTo>
                    <a:pt x="4374" y="5213"/>
                  </a:lnTo>
                  <a:lnTo>
                    <a:pt x="4315" y="5251"/>
                  </a:lnTo>
                  <a:lnTo>
                    <a:pt x="4257" y="5287"/>
                  </a:lnTo>
                  <a:lnTo>
                    <a:pt x="4197" y="5321"/>
                  </a:lnTo>
                  <a:lnTo>
                    <a:pt x="4166" y="5337"/>
                  </a:lnTo>
                  <a:lnTo>
                    <a:pt x="4137" y="5354"/>
                  </a:lnTo>
                  <a:lnTo>
                    <a:pt x="4076" y="5384"/>
                  </a:lnTo>
                  <a:lnTo>
                    <a:pt x="4060" y="5391"/>
                  </a:lnTo>
                  <a:lnTo>
                    <a:pt x="4055" y="5392"/>
                  </a:lnTo>
                  <a:lnTo>
                    <a:pt x="4052" y="5395"/>
                  </a:lnTo>
                  <a:lnTo>
                    <a:pt x="4045" y="5399"/>
                  </a:lnTo>
                  <a:lnTo>
                    <a:pt x="4016" y="5415"/>
                  </a:lnTo>
                </a:path>
              </a:pathLst>
            </a:custGeom>
            <a:noFill/>
            <a:ln w="36513">
              <a:solidFill>
                <a:srgbClr val="000000"/>
              </a:solidFill>
              <a:prstDash val="solid"/>
              <a:round/>
              <a:headEnd/>
              <a:tailEnd/>
            </a:ln>
          </p:spPr>
          <p:txBody>
            <a:bodyPr/>
            <a:lstStyle/>
            <a:p>
              <a:endParaRPr lang="en-GB"/>
            </a:p>
          </p:txBody>
        </p:sp>
        <p:sp>
          <p:nvSpPr>
            <p:cNvPr id="24180" name="Freeform 628"/>
            <p:cNvSpPr>
              <a:spLocks/>
            </p:cNvSpPr>
            <p:nvPr/>
          </p:nvSpPr>
          <p:spPr bwMode="auto">
            <a:xfrm>
              <a:off x="2313" y="1600"/>
              <a:ext cx="1133" cy="1133"/>
            </a:xfrm>
            <a:custGeom>
              <a:avLst/>
              <a:gdLst/>
              <a:ahLst/>
              <a:cxnLst>
                <a:cxn ang="0">
                  <a:pos x="2474" y="18"/>
                </a:cxn>
                <a:cxn ang="0">
                  <a:pos x="1934" y="135"/>
                </a:cxn>
                <a:cxn ang="0">
                  <a:pos x="1498" y="322"/>
                </a:cxn>
                <a:cxn ang="0">
                  <a:pos x="932" y="727"/>
                </a:cxn>
                <a:cxn ang="0">
                  <a:pos x="633" y="1040"/>
                </a:cxn>
                <a:cxn ang="0">
                  <a:pos x="260" y="1619"/>
                </a:cxn>
                <a:cxn ang="0">
                  <a:pos x="116" y="1999"/>
                </a:cxn>
                <a:cxn ang="0">
                  <a:pos x="13" y="2545"/>
                </a:cxn>
                <a:cxn ang="0">
                  <a:pos x="2" y="2978"/>
                </a:cxn>
                <a:cxn ang="0">
                  <a:pos x="38" y="3328"/>
                </a:cxn>
                <a:cxn ang="0">
                  <a:pos x="116" y="3664"/>
                </a:cxn>
                <a:cxn ang="0">
                  <a:pos x="231" y="3982"/>
                </a:cxn>
                <a:cxn ang="0">
                  <a:pos x="389" y="4282"/>
                </a:cxn>
                <a:cxn ang="0">
                  <a:pos x="588" y="4567"/>
                </a:cxn>
                <a:cxn ang="0">
                  <a:pos x="828" y="4836"/>
                </a:cxn>
                <a:cxn ang="0">
                  <a:pos x="1095" y="5073"/>
                </a:cxn>
                <a:cxn ang="0">
                  <a:pos x="1498" y="5339"/>
                </a:cxn>
                <a:cxn ang="0">
                  <a:pos x="1870" y="5505"/>
                </a:cxn>
                <a:cxn ang="0">
                  <a:pos x="2199" y="5598"/>
                </a:cxn>
                <a:cxn ang="0">
                  <a:pos x="2545" y="5651"/>
                </a:cxn>
                <a:cxn ang="0">
                  <a:pos x="2978" y="5661"/>
                </a:cxn>
                <a:cxn ang="0">
                  <a:pos x="3155" y="5646"/>
                </a:cxn>
                <a:cxn ang="0">
                  <a:pos x="3398" y="5612"/>
                </a:cxn>
                <a:cxn ang="0">
                  <a:pos x="3597" y="5565"/>
                </a:cxn>
                <a:cxn ang="0">
                  <a:pos x="3793" y="5505"/>
                </a:cxn>
                <a:cxn ang="0">
                  <a:pos x="4043" y="5401"/>
                </a:cxn>
                <a:cxn ang="0">
                  <a:pos x="4224" y="5305"/>
                </a:cxn>
                <a:cxn ang="0">
                  <a:pos x="4512" y="5116"/>
                </a:cxn>
                <a:cxn ang="0">
                  <a:pos x="4635" y="5016"/>
                </a:cxn>
                <a:cxn ang="0">
                  <a:pos x="4836" y="4836"/>
                </a:cxn>
                <a:cxn ang="0">
                  <a:pos x="5016" y="4635"/>
                </a:cxn>
                <a:cxn ang="0">
                  <a:pos x="5116" y="4511"/>
                </a:cxn>
                <a:cxn ang="0">
                  <a:pos x="5305" y="4223"/>
                </a:cxn>
                <a:cxn ang="0">
                  <a:pos x="5402" y="4043"/>
                </a:cxn>
                <a:cxn ang="0">
                  <a:pos x="5505" y="3792"/>
                </a:cxn>
                <a:cxn ang="0">
                  <a:pos x="5565" y="3597"/>
                </a:cxn>
                <a:cxn ang="0">
                  <a:pos x="5613" y="3398"/>
                </a:cxn>
                <a:cxn ang="0">
                  <a:pos x="5647" y="3155"/>
                </a:cxn>
                <a:cxn ang="0">
                  <a:pos x="5662" y="2978"/>
                </a:cxn>
                <a:cxn ang="0">
                  <a:pos x="5651" y="2545"/>
                </a:cxn>
                <a:cxn ang="0">
                  <a:pos x="5598" y="2199"/>
                </a:cxn>
                <a:cxn ang="0">
                  <a:pos x="5505" y="1870"/>
                </a:cxn>
                <a:cxn ang="0">
                  <a:pos x="5339" y="1498"/>
                </a:cxn>
                <a:cxn ang="0">
                  <a:pos x="5073" y="1094"/>
                </a:cxn>
                <a:cxn ang="0">
                  <a:pos x="4836" y="828"/>
                </a:cxn>
                <a:cxn ang="0">
                  <a:pos x="4567" y="587"/>
                </a:cxn>
                <a:cxn ang="0">
                  <a:pos x="4282" y="389"/>
                </a:cxn>
                <a:cxn ang="0">
                  <a:pos x="3982" y="231"/>
                </a:cxn>
                <a:cxn ang="0">
                  <a:pos x="3664" y="116"/>
                </a:cxn>
                <a:cxn ang="0">
                  <a:pos x="3329" y="37"/>
                </a:cxn>
                <a:cxn ang="0">
                  <a:pos x="2978" y="2"/>
                </a:cxn>
              </a:cxnLst>
              <a:rect l="0" t="0" r="r" b="b"/>
              <a:pathLst>
                <a:path w="5666" h="5666">
                  <a:moveTo>
                    <a:pt x="2834" y="1"/>
                  </a:moveTo>
                  <a:lnTo>
                    <a:pt x="2688" y="2"/>
                  </a:lnTo>
                  <a:lnTo>
                    <a:pt x="2615" y="6"/>
                  </a:lnTo>
                  <a:lnTo>
                    <a:pt x="2545" y="12"/>
                  </a:lnTo>
                  <a:lnTo>
                    <a:pt x="2474" y="18"/>
                  </a:lnTo>
                  <a:lnTo>
                    <a:pt x="2404" y="27"/>
                  </a:lnTo>
                  <a:lnTo>
                    <a:pt x="2267" y="51"/>
                  </a:lnTo>
                  <a:lnTo>
                    <a:pt x="2132" y="79"/>
                  </a:lnTo>
                  <a:lnTo>
                    <a:pt x="2000" y="116"/>
                  </a:lnTo>
                  <a:lnTo>
                    <a:pt x="1934" y="135"/>
                  </a:lnTo>
                  <a:lnTo>
                    <a:pt x="1870" y="158"/>
                  </a:lnTo>
                  <a:lnTo>
                    <a:pt x="1744" y="206"/>
                  </a:lnTo>
                  <a:lnTo>
                    <a:pt x="1681" y="231"/>
                  </a:lnTo>
                  <a:lnTo>
                    <a:pt x="1620" y="260"/>
                  </a:lnTo>
                  <a:lnTo>
                    <a:pt x="1498" y="322"/>
                  </a:lnTo>
                  <a:lnTo>
                    <a:pt x="1379" y="389"/>
                  </a:lnTo>
                  <a:lnTo>
                    <a:pt x="1265" y="465"/>
                  </a:lnTo>
                  <a:lnTo>
                    <a:pt x="1150" y="545"/>
                  </a:lnTo>
                  <a:lnTo>
                    <a:pt x="1040" y="633"/>
                  </a:lnTo>
                  <a:lnTo>
                    <a:pt x="932" y="727"/>
                  </a:lnTo>
                  <a:lnTo>
                    <a:pt x="879" y="776"/>
                  </a:lnTo>
                  <a:lnTo>
                    <a:pt x="828" y="828"/>
                  </a:lnTo>
                  <a:lnTo>
                    <a:pt x="776" y="879"/>
                  </a:lnTo>
                  <a:lnTo>
                    <a:pt x="727" y="932"/>
                  </a:lnTo>
                  <a:lnTo>
                    <a:pt x="633" y="1040"/>
                  </a:lnTo>
                  <a:lnTo>
                    <a:pt x="546" y="1150"/>
                  </a:lnTo>
                  <a:lnTo>
                    <a:pt x="465" y="1264"/>
                  </a:lnTo>
                  <a:lnTo>
                    <a:pt x="389" y="1379"/>
                  </a:lnTo>
                  <a:lnTo>
                    <a:pt x="322" y="1498"/>
                  </a:lnTo>
                  <a:lnTo>
                    <a:pt x="260" y="1619"/>
                  </a:lnTo>
                  <a:lnTo>
                    <a:pt x="231" y="1681"/>
                  </a:lnTo>
                  <a:lnTo>
                    <a:pt x="207" y="1744"/>
                  </a:lnTo>
                  <a:lnTo>
                    <a:pt x="158" y="1870"/>
                  </a:lnTo>
                  <a:lnTo>
                    <a:pt x="135" y="1934"/>
                  </a:lnTo>
                  <a:lnTo>
                    <a:pt x="116" y="1999"/>
                  </a:lnTo>
                  <a:lnTo>
                    <a:pt x="79" y="2132"/>
                  </a:lnTo>
                  <a:lnTo>
                    <a:pt x="51" y="2267"/>
                  </a:lnTo>
                  <a:lnTo>
                    <a:pt x="27" y="2404"/>
                  </a:lnTo>
                  <a:lnTo>
                    <a:pt x="18" y="2473"/>
                  </a:lnTo>
                  <a:lnTo>
                    <a:pt x="13" y="2545"/>
                  </a:lnTo>
                  <a:lnTo>
                    <a:pt x="6" y="2615"/>
                  </a:lnTo>
                  <a:lnTo>
                    <a:pt x="2" y="2688"/>
                  </a:lnTo>
                  <a:lnTo>
                    <a:pt x="1" y="2834"/>
                  </a:lnTo>
                  <a:lnTo>
                    <a:pt x="0" y="2905"/>
                  </a:lnTo>
                  <a:lnTo>
                    <a:pt x="2" y="2978"/>
                  </a:lnTo>
                  <a:lnTo>
                    <a:pt x="6" y="3049"/>
                  </a:lnTo>
                  <a:lnTo>
                    <a:pt x="13" y="3121"/>
                  </a:lnTo>
                  <a:lnTo>
                    <a:pt x="18" y="3190"/>
                  </a:lnTo>
                  <a:lnTo>
                    <a:pt x="27" y="3260"/>
                  </a:lnTo>
                  <a:lnTo>
                    <a:pt x="38" y="3328"/>
                  </a:lnTo>
                  <a:lnTo>
                    <a:pt x="51" y="3398"/>
                  </a:lnTo>
                  <a:lnTo>
                    <a:pt x="64" y="3465"/>
                  </a:lnTo>
                  <a:lnTo>
                    <a:pt x="79" y="3531"/>
                  </a:lnTo>
                  <a:lnTo>
                    <a:pt x="96" y="3597"/>
                  </a:lnTo>
                  <a:lnTo>
                    <a:pt x="116" y="3664"/>
                  </a:lnTo>
                  <a:lnTo>
                    <a:pt x="135" y="3728"/>
                  </a:lnTo>
                  <a:lnTo>
                    <a:pt x="158" y="3792"/>
                  </a:lnTo>
                  <a:lnTo>
                    <a:pt x="180" y="3856"/>
                  </a:lnTo>
                  <a:lnTo>
                    <a:pt x="207" y="3920"/>
                  </a:lnTo>
                  <a:lnTo>
                    <a:pt x="231" y="3982"/>
                  </a:lnTo>
                  <a:lnTo>
                    <a:pt x="260" y="4043"/>
                  </a:lnTo>
                  <a:lnTo>
                    <a:pt x="289" y="4103"/>
                  </a:lnTo>
                  <a:lnTo>
                    <a:pt x="322" y="4164"/>
                  </a:lnTo>
                  <a:lnTo>
                    <a:pt x="354" y="4223"/>
                  </a:lnTo>
                  <a:lnTo>
                    <a:pt x="389" y="4282"/>
                  </a:lnTo>
                  <a:lnTo>
                    <a:pt x="425" y="4340"/>
                  </a:lnTo>
                  <a:lnTo>
                    <a:pt x="465" y="4399"/>
                  </a:lnTo>
                  <a:lnTo>
                    <a:pt x="504" y="4455"/>
                  </a:lnTo>
                  <a:lnTo>
                    <a:pt x="546" y="4511"/>
                  </a:lnTo>
                  <a:lnTo>
                    <a:pt x="588" y="4567"/>
                  </a:lnTo>
                  <a:lnTo>
                    <a:pt x="633" y="4622"/>
                  </a:lnTo>
                  <a:lnTo>
                    <a:pt x="678" y="4676"/>
                  </a:lnTo>
                  <a:lnTo>
                    <a:pt x="727" y="4730"/>
                  </a:lnTo>
                  <a:lnTo>
                    <a:pt x="776" y="4782"/>
                  </a:lnTo>
                  <a:lnTo>
                    <a:pt x="828" y="4836"/>
                  </a:lnTo>
                  <a:lnTo>
                    <a:pt x="879" y="4885"/>
                  </a:lnTo>
                  <a:lnTo>
                    <a:pt x="932" y="4934"/>
                  </a:lnTo>
                  <a:lnTo>
                    <a:pt x="986" y="4982"/>
                  </a:lnTo>
                  <a:lnTo>
                    <a:pt x="1040" y="5028"/>
                  </a:lnTo>
                  <a:lnTo>
                    <a:pt x="1095" y="5073"/>
                  </a:lnTo>
                  <a:lnTo>
                    <a:pt x="1150" y="5116"/>
                  </a:lnTo>
                  <a:lnTo>
                    <a:pt x="1265" y="5197"/>
                  </a:lnTo>
                  <a:lnTo>
                    <a:pt x="1321" y="5235"/>
                  </a:lnTo>
                  <a:lnTo>
                    <a:pt x="1379" y="5271"/>
                  </a:lnTo>
                  <a:lnTo>
                    <a:pt x="1498" y="5339"/>
                  </a:lnTo>
                  <a:lnTo>
                    <a:pt x="1558" y="5371"/>
                  </a:lnTo>
                  <a:lnTo>
                    <a:pt x="1620" y="5401"/>
                  </a:lnTo>
                  <a:lnTo>
                    <a:pt x="1681" y="5430"/>
                  </a:lnTo>
                  <a:lnTo>
                    <a:pt x="1744" y="5457"/>
                  </a:lnTo>
                  <a:lnTo>
                    <a:pt x="1870" y="5505"/>
                  </a:lnTo>
                  <a:lnTo>
                    <a:pt x="1934" y="5526"/>
                  </a:lnTo>
                  <a:lnTo>
                    <a:pt x="2000" y="5547"/>
                  </a:lnTo>
                  <a:lnTo>
                    <a:pt x="2065" y="5565"/>
                  </a:lnTo>
                  <a:lnTo>
                    <a:pt x="2132" y="5582"/>
                  </a:lnTo>
                  <a:lnTo>
                    <a:pt x="2199" y="5598"/>
                  </a:lnTo>
                  <a:lnTo>
                    <a:pt x="2267" y="5612"/>
                  </a:lnTo>
                  <a:lnTo>
                    <a:pt x="2335" y="5624"/>
                  </a:lnTo>
                  <a:lnTo>
                    <a:pt x="2404" y="5634"/>
                  </a:lnTo>
                  <a:lnTo>
                    <a:pt x="2474" y="5643"/>
                  </a:lnTo>
                  <a:lnTo>
                    <a:pt x="2545" y="5651"/>
                  </a:lnTo>
                  <a:lnTo>
                    <a:pt x="2615" y="5657"/>
                  </a:lnTo>
                  <a:lnTo>
                    <a:pt x="2688" y="5661"/>
                  </a:lnTo>
                  <a:lnTo>
                    <a:pt x="2834" y="5666"/>
                  </a:lnTo>
                  <a:lnTo>
                    <a:pt x="2906" y="5663"/>
                  </a:lnTo>
                  <a:lnTo>
                    <a:pt x="2978" y="5661"/>
                  </a:lnTo>
                  <a:lnTo>
                    <a:pt x="3050" y="5657"/>
                  </a:lnTo>
                  <a:lnTo>
                    <a:pt x="3067" y="5654"/>
                  </a:lnTo>
                  <a:lnTo>
                    <a:pt x="3085" y="5653"/>
                  </a:lnTo>
                  <a:lnTo>
                    <a:pt x="3121" y="5651"/>
                  </a:lnTo>
                  <a:lnTo>
                    <a:pt x="3155" y="5646"/>
                  </a:lnTo>
                  <a:lnTo>
                    <a:pt x="3172" y="5644"/>
                  </a:lnTo>
                  <a:lnTo>
                    <a:pt x="3190" y="5643"/>
                  </a:lnTo>
                  <a:lnTo>
                    <a:pt x="3261" y="5634"/>
                  </a:lnTo>
                  <a:lnTo>
                    <a:pt x="3329" y="5624"/>
                  </a:lnTo>
                  <a:lnTo>
                    <a:pt x="3398" y="5612"/>
                  </a:lnTo>
                  <a:lnTo>
                    <a:pt x="3414" y="5608"/>
                  </a:lnTo>
                  <a:lnTo>
                    <a:pt x="3431" y="5604"/>
                  </a:lnTo>
                  <a:lnTo>
                    <a:pt x="3465" y="5598"/>
                  </a:lnTo>
                  <a:lnTo>
                    <a:pt x="3532" y="5582"/>
                  </a:lnTo>
                  <a:lnTo>
                    <a:pt x="3597" y="5565"/>
                  </a:lnTo>
                  <a:lnTo>
                    <a:pt x="3664" y="5547"/>
                  </a:lnTo>
                  <a:lnTo>
                    <a:pt x="3728" y="5526"/>
                  </a:lnTo>
                  <a:lnTo>
                    <a:pt x="3760" y="5515"/>
                  </a:lnTo>
                  <a:lnTo>
                    <a:pt x="3776" y="5509"/>
                  </a:lnTo>
                  <a:lnTo>
                    <a:pt x="3793" y="5505"/>
                  </a:lnTo>
                  <a:lnTo>
                    <a:pt x="3856" y="5481"/>
                  </a:lnTo>
                  <a:lnTo>
                    <a:pt x="3888" y="5468"/>
                  </a:lnTo>
                  <a:lnTo>
                    <a:pt x="3921" y="5457"/>
                  </a:lnTo>
                  <a:lnTo>
                    <a:pt x="3982" y="5430"/>
                  </a:lnTo>
                  <a:lnTo>
                    <a:pt x="4043" y="5401"/>
                  </a:lnTo>
                  <a:lnTo>
                    <a:pt x="4073" y="5386"/>
                  </a:lnTo>
                  <a:lnTo>
                    <a:pt x="4087" y="5378"/>
                  </a:lnTo>
                  <a:lnTo>
                    <a:pt x="4103" y="5371"/>
                  </a:lnTo>
                  <a:lnTo>
                    <a:pt x="4165" y="5339"/>
                  </a:lnTo>
                  <a:lnTo>
                    <a:pt x="4224" y="5305"/>
                  </a:lnTo>
                  <a:lnTo>
                    <a:pt x="4282" y="5271"/>
                  </a:lnTo>
                  <a:lnTo>
                    <a:pt x="4340" y="5235"/>
                  </a:lnTo>
                  <a:lnTo>
                    <a:pt x="4399" y="5197"/>
                  </a:lnTo>
                  <a:lnTo>
                    <a:pt x="4455" y="5157"/>
                  </a:lnTo>
                  <a:lnTo>
                    <a:pt x="4512" y="5116"/>
                  </a:lnTo>
                  <a:lnTo>
                    <a:pt x="4567" y="5073"/>
                  </a:lnTo>
                  <a:lnTo>
                    <a:pt x="4594" y="5050"/>
                  </a:lnTo>
                  <a:lnTo>
                    <a:pt x="4608" y="5039"/>
                  </a:lnTo>
                  <a:lnTo>
                    <a:pt x="4623" y="5028"/>
                  </a:lnTo>
                  <a:lnTo>
                    <a:pt x="4635" y="5016"/>
                  </a:lnTo>
                  <a:lnTo>
                    <a:pt x="4649" y="5005"/>
                  </a:lnTo>
                  <a:lnTo>
                    <a:pt x="4676" y="4982"/>
                  </a:lnTo>
                  <a:lnTo>
                    <a:pt x="4730" y="4934"/>
                  </a:lnTo>
                  <a:lnTo>
                    <a:pt x="4783" y="4885"/>
                  </a:lnTo>
                  <a:lnTo>
                    <a:pt x="4836" y="4836"/>
                  </a:lnTo>
                  <a:lnTo>
                    <a:pt x="4886" y="4782"/>
                  </a:lnTo>
                  <a:lnTo>
                    <a:pt x="4935" y="4730"/>
                  </a:lnTo>
                  <a:lnTo>
                    <a:pt x="4982" y="4676"/>
                  </a:lnTo>
                  <a:lnTo>
                    <a:pt x="5005" y="4648"/>
                  </a:lnTo>
                  <a:lnTo>
                    <a:pt x="5016" y="4635"/>
                  </a:lnTo>
                  <a:lnTo>
                    <a:pt x="5029" y="4622"/>
                  </a:lnTo>
                  <a:lnTo>
                    <a:pt x="5039" y="4608"/>
                  </a:lnTo>
                  <a:lnTo>
                    <a:pt x="5050" y="4594"/>
                  </a:lnTo>
                  <a:lnTo>
                    <a:pt x="5073" y="4567"/>
                  </a:lnTo>
                  <a:lnTo>
                    <a:pt x="5116" y="4511"/>
                  </a:lnTo>
                  <a:lnTo>
                    <a:pt x="5157" y="4455"/>
                  </a:lnTo>
                  <a:lnTo>
                    <a:pt x="5198" y="4399"/>
                  </a:lnTo>
                  <a:lnTo>
                    <a:pt x="5235" y="4340"/>
                  </a:lnTo>
                  <a:lnTo>
                    <a:pt x="5271" y="4282"/>
                  </a:lnTo>
                  <a:lnTo>
                    <a:pt x="5305" y="4223"/>
                  </a:lnTo>
                  <a:lnTo>
                    <a:pt x="5339" y="4164"/>
                  </a:lnTo>
                  <a:lnTo>
                    <a:pt x="5371" y="4103"/>
                  </a:lnTo>
                  <a:lnTo>
                    <a:pt x="5378" y="4087"/>
                  </a:lnTo>
                  <a:lnTo>
                    <a:pt x="5386" y="4072"/>
                  </a:lnTo>
                  <a:lnTo>
                    <a:pt x="5402" y="4043"/>
                  </a:lnTo>
                  <a:lnTo>
                    <a:pt x="5430" y="3982"/>
                  </a:lnTo>
                  <a:lnTo>
                    <a:pt x="5457" y="3920"/>
                  </a:lnTo>
                  <a:lnTo>
                    <a:pt x="5469" y="3888"/>
                  </a:lnTo>
                  <a:lnTo>
                    <a:pt x="5481" y="3856"/>
                  </a:lnTo>
                  <a:lnTo>
                    <a:pt x="5505" y="3792"/>
                  </a:lnTo>
                  <a:lnTo>
                    <a:pt x="5510" y="3775"/>
                  </a:lnTo>
                  <a:lnTo>
                    <a:pt x="5515" y="3759"/>
                  </a:lnTo>
                  <a:lnTo>
                    <a:pt x="5527" y="3728"/>
                  </a:lnTo>
                  <a:lnTo>
                    <a:pt x="5547" y="3664"/>
                  </a:lnTo>
                  <a:lnTo>
                    <a:pt x="5565" y="3597"/>
                  </a:lnTo>
                  <a:lnTo>
                    <a:pt x="5582" y="3531"/>
                  </a:lnTo>
                  <a:lnTo>
                    <a:pt x="5598" y="3465"/>
                  </a:lnTo>
                  <a:lnTo>
                    <a:pt x="5605" y="3430"/>
                  </a:lnTo>
                  <a:lnTo>
                    <a:pt x="5608" y="3413"/>
                  </a:lnTo>
                  <a:lnTo>
                    <a:pt x="5613" y="3398"/>
                  </a:lnTo>
                  <a:lnTo>
                    <a:pt x="5624" y="3328"/>
                  </a:lnTo>
                  <a:lnTo>
                    <a:pt x="5634" y="3260"/>
                  </a:lnTo>
                  <a:lnTo>
                    <a:pt x="5643" y="3190"/>
                  </a:lnTo>
                  <a:lnTo>
                    <a:pt x="5645" y="3172"/>
                  </a:lnTo>
                  <a:lnTo>
                    <a:pt x="5647" y="3155"/>
                  </a:lnTo>
                  <a:lnTo>
                    <a:pt x="5651" y="3121"/>
                  </a:lnTo>
                  <a:lnTo>
                    <a:pt x="5654" y="3085"/>
                  </a:lnTo>
                  <a:lnTo>
                    <a:pt x="5655" y="3066"/>
                  </a:lnTo>
                  <a:lnTo>
                    <a:pt x="5657" y="3049"/>
                  </a:lnTo>
                  <a:lnTo>
                    <a:pt x="5662" y="2978"/>
                  </a:lnTo>
                  <a:lnTo>
                    <a:pt x="5664" y="2905"/>
                  </a:lnTo>
                  <a:lnTo>
                    <a:pt x="5666" y="2834"/>
                  </a:lnTo>
                  <a:lnTo>
                    <a:pt x="5662" y="2688"/>
                  </a:lnTo>
                  <a:lnTo>
                    <a:pt x="5657" y="2615"/>
                  </a:lnTo>
                  <a:lnTo>
                    <a:pt x="5651" y="2545"/>
                  </a:lnTo>
                  <a:lnTo>
                    <a:pt x="5643" y="2473"/>
                  </a:lnTo>
                  <a:lnTo>
                    <a:pt x="5634" y="2404"/>
                  </a:lnTo>
                  <a:lnTo>
                    <a:pt x="5624" y="2335"/>
                  </a:lnTo>
                  <a:lnTo>
                    <a:pt x="5613" y="2267"/>
                  </a:lnTo>
                  <a:lnTo>
                    <a:pt x="5598" y="2199"/>
                  </a:lnTo>
                  <a:lnTo>
                    <a:pt x="5582" y="2132"/>
                  </a:lnTo>
                  <a:lnTo>
                    <a:pt x="5565" y="2065"/>
                  </a:lnTo>
                  <a:lnTo>
                    <a:pt x="5547" y="1999"/>
                  </a:lnTo>
                  <a:lnTo>
                    <a:pt x="5527" y="1934"/>
                  </a:lnTo>
                  <a:lnTo>
                    <a:pt x="5505" y="1870"/>
                  </a:lnTo>
                  <a:lnTo>
                    <a:pt x="5457" y="1744"/>
                  </a:lnTo>
                  <a:lnTo>
                    <a:pt x="5430" y="1681"/>
                  </a:lnTo>
                  <a:lnTo>
                    <a:pt x="5402" y="1619"/>
                  </a:lnTo>
                  <a:lnTo>
                    <a:pt x="5371" y="1558"/>
                  </a:lnTo>
                  <a:lnTo>
                    <a:pt x="5339" y="1498"/>
                  </a:lnTo>
                  <a:lnTo>
                    <a:pt x="5271" y="1379"/>
                  </a:lnTo>
                  <a:lnTo>
                    <a:pt x="5235" y="1321"/>
                  </a:lnTo>
                  <a:lnTo>
                    <a:pt x="5198" y="1264"/>
                  </a:lnTo>
                  <a:lnTo>
                    <a:pt x="5116" y="1150"/>
                  </a:lnTo>
                  <a:lnTo>
                    <a:pt x="5073" y="1094"/>
                  </a:lnTo>
                  <a:lnTo>
                    <a:pt x="5029" y="1040"/>
                  </a:lnTo>
                  <a:lnTo>
                    <a:pt x="4982" y="985"/>
                  </a:lnTo>
                  <a:lnTo>
                    <a:pt x="4935" y="932"/>
                  </a:lnTo>
                  <a:lnTo>
                    <a:pt x="4886" y="879"/>
                  </a:lnTo>
                  <a:lnTo>
                    <a:pt x="4836" y="828"/>
                  </a:lnTo>
                  <a:lnTo>
                    <a:pt x="4783" y="776"/>
                  </a:lnTo>
                  <a:lnTo>
                    <a:pt x="4730" y="727"/>
                  </a:lnTo>
                  <a:lnTo>
                    <a:pt x="4676" y="678"/>
                  </a:lnTo>
                  <a:lnTo>
                    <a:pt x="4623" y="633"/>
                  </a:lnTo>
                  <a:lnTo>
                    <a:pt x="4567" y="587"/>
                  </a:lnTo>
                  <a:lnTo>
                    <a:pt x="4512" y="545"/>
                  </a:lnTo>
                  <a:lnTo>
                    <a:pt x="4455" y="504"/>
                  </a:lnTo>
                  <a:lnTo>
                    <a:pt x="4399" y="465"/>
                  </a:lnTo>
                  <a:lnTo>
                    <a:pt x="4340" y="425"/>
                  </a:lnTo>
                  <a:lnTo>
                    <a:pt x="4282" y="389"/>
                  </a:lnTo>
                  <a:lnTo>
                    <a:pt x="4224" y="354"/>
                  </a:lnTo>
                  <a:lnTo>
                    <a:pt x="4165" y="322"/>
                  </a:lnTo>
                  <a:lnTo>
                    <a:pt x="4103" y="289"/>
                  </a:lnTo>
                  <a:lnTo>
                    <a:pt x="4043" y="260"/>
                  </a:lnTo>
                  <a:lnTo>
                    <a:pt x="3982" y="231"/>
                  </a:lnTo>
                  <a:lnTo>
                    <a:pt x="3921" y="206"/>
                  </a:lnTo>
                  <a:lnTo>
                    <a:pt x="3856" y="180"/>
                  </a:lnTo>
                  <a:lnTo>
                    <a:pt x="3793" y="158"/>
                  </a:lnTo>
                  <a:lnTo>
                    <a:pt x="3728" y="135"/>
                  </a:lnTo>
                  <a:lnTo>
                    <a:pt x="3664" y="116"/>
                  </a:lnTo>
                  <a:lnTo>
                    <a:pt x="3597" y="96"/>
                  </a:lnTo>
                  <a:lnTo>
                    <a:pt x="3532" y="79"/>
                  </a:lnTo>
                  <a:lnTo>
                    <a:pt x="3465" y="64"/>
                  </a:lnTo>
                  <a:lnTo>
                    <a:pt x="3398" y="51"/>
                  </a:lnTo>
                  <a:lnTo>
                    <a:pt x="3329" y="37"/>
                  </a:lnTo>
                  <a:lnTo>
                    <a:pt x="3261" y="27"/>
                  </a:lnTo>
                  <a:lnTo>
                    <a:pt x="3190" y="18"/>
                  </a:lnTo>
                  <a:lnTo>
                    <a:pt x="3121" y="12"/>
                  </a:lnTo>
                  <a:lnTo>
                    <a:pt x="3050" y="6"/>
                  </a:lnTo>
                  <a:lnTo>
                    <a:pt x="2978" y="2"/>
                  </a:lnTo>
                  <a:lnTo>
                    <a:pt x="2906" y="0"/>
                  </a:lnTo>
                  <a:lnTo>
                    <a:pt x="2834" y="1"/>
                  </a:lnTo>
                </a:path>
              </a:pathLst>
            </a:custGeom>
            <a:noFill/>
            <a:ln w="36513">
              <a:solidFill>
                <a:srgbClr val="000000"/>
              </a:solidFill>
              <a:prstDash val="solid"/>
              <a:round/>
              <a:headEnd/>
              <a:tailEnd/>
            </a:ln>
          </p:spPr>
          <p:txBody>
            <a:bodyPr/>
            <a:lstStyle/>
            <a:p>
              <a:endParaRPr lang="en-GB"/>
            </a:p>
          </p:txBody>
        </p:sp>
      </p:grpSp>
      <p:grpSp>
        <p:nvGrpSpPr>
          <p:cNvPr id="6" name="Group 629"/>
          <p:cNvGrpSpPr>
            <a:grpSpLocks noChangeAspect="1"/>
          </p:cNvGrpSpPr>
          <p:nvPr/>
        </p:nvGrpSpPr>
        <p:grpSpPr bwMode="auto">
          <a:xfrm>
            <a:off x="6846888" y="4852988"/>
            <a:ext cx="1855787" cy="1533525"/>
            <a:chOff x="2266" y="1650"/>
            <a:chExt cx="1229" cy="1020"/>
          </a:xfrm>
        </p:grpSpPr>
        <p:sp>
          <p:nvSpPr>
            <p:cNvPr id="24182" name="AutoShape 630"/>
            <p:cNvSpPr>
              <a:spLocks noChangeAspect="1" noChangeArrowheads="1" noTextEdit="1"/>
            </p:cNvSpPr>
            <p:nvPr/>
          </p:nvSpPr>
          <p:spPr bwMode="auto">
            <a:xfrm>
              <a:off x="2266" y="1650"/>
              <a:ext cx="1229" cy="1020"/>
            </a:xfrm>
            <a:prstGeom prst="rect">
              <a:avLst/>
            </a:prstGeom>
            <a:noFill/>
            <a:ln w="9525">
              <a:noFill/>
              <a:miter lim="800000"/>
              <a:headEnd/>
              <a:tailEnd/>
            </a:ln>
          </p:spPr>
          <p:txBody>
            <a:bodyPr/>
            <a:lstStyle/>
            <a:p>
              <a:endParaRPr lang="en-GB"/>
            </a:p>
          </p:txBody>
        </p:sp>
        <p:sp>
          <p:nvSpPr>
            <p:cNvPr id="24183" name="Freeform 631"/>
            <p:cNvSpPr>
              <a:spLocks noEditPoints="1"/>
            </p:cNvSpPr>
            <p:nvPr/>
          </p:nvSpPr>
          <p:spPr bwMode="auto">
            <a:xfrm>
              <a:off x="2282" y="1666"/>
              <a:ext cx="1197" cy="988"/>
            </a:xfrm>
            <a:custGeom>
              <a:avLst/>
              <a:gdLst/>
              <a:ahLst/>
              <a:cxnLst>
                <a:cxn ang="0">
                  <a:pos x="4447" y="1171"/>
                </a:cxn>
                <a:cxn ang="0">
                  <a:pos x="4252" y="4551"/>
                </a:cxn>
                <a:cxn ang="0">
                  <a:pos x="2353" y="4641"/>
                </a:cxn>
                <a:cxn ang="0">
                  <a:pos x="2949" y="4169"/>
                </a:cxn>
                <a:cxn ang="0">
                  <a:pos x="3361" y="3838"/>
                </a:cxn>
                <a:cxn ang="0">
                  <a:pos x="3637" y="3409"/>
                </a:cxn>
                <a:cxn ang="0">
                  <a:pos x="3951" y="2661"/>
                </a:cxn>
                <a:cxn ang="0">
                  <a:pos x="3029" y="1349"/>
                </a:cxn>
                <a:cxn ang="0">
                  <a:pos x="2935" y="405"/>
                </a:cxn>
                <a:cxn ang="0">
                  <a:pos x="2760" y="236"/>
                </a:cxn>
                <a:cxn ang="0">
                  <a:pos x="3053" y="1539"/>
                </a:cxn>
                <a:cxn ang="0">
                  <a:pos x="3841" y="2825"/>
                </a:cxn>
                <a:cxn ang="0">
                  <a:pos x="3485" y="3421"/>
                </a:cxn>
                <a:cxn ang="0">
                  <a:pos x="3056" y="3865"/>
                </a:cxn>
                <a:cxn ang="0">
                  <a:pos x="2831" y="1501"/>
                </a:cxn>
                <a:cxn ang="0">
                  <a:pos x="2815" y="1283"/>
                </a:cxn>
                <a:cxn ang="0">
                  <a:pos x="2779" y="987"/>
                </a:cxn>
                <a:cxn ang="0">
                  <a:pos x="2381" y="281"/>
                </a:cxn>
                <a:cxn ang="0">
                  <a:pos x="5752" y="1271"/>
                </a:cxn>
                <a:cxn ang="0">
                  <a:pos x="4661" y="1178"/>
                </a:cxn>
                <a:cxn ang="0">
                  <a:pos x="5601" y="2209"/>
                </a:cxn>
                <a:cxn ang="0">
                  <a:pos x="5614" y="2523"/>
                </a:cxn>
                <a:cxn ang="0">
                  <a:pos x="5297" y="2903"/>
                </a:cxn>
                <a:cxn ang="0">
                  <a:pos x="5857" y="1803"/>
                </a:cxn>
                <a:cxn ang="0">
                  <a:pos x="5857" y="1437"/>
                </a:cxn>
                <a:cxn ang="0">
                  <a:pos x="2895" y="4025"/>
                </a:cxn>
                <a:cxn ang="0">
                  <a:pos x="2643" y="4263"/>
                </a:cxn>
                <a:cxn ang="0">
                  <a:pos x="1490" y="4161"/>
                </a:cxn>
                <a:cxn ang="0">
                  <a:pos x="1132" y="3415"/>
                </a:cxn>
                <a:cxn ang="0">
                  <a:pos x="189" y="2505"/>
                </a:cxn>
                <a:cxn ang="0">
                  <a:pos x="647" y="1633"/>
                </a:cxn>
                <a:cxn ang="0">
                  <a:pos x="1285" y="1163"/>
                </a:cxn>
                <a:cxn ang="0">
                  <a:pos x="1692" y="903"/>
                </a:cxn>
                <a:cxn ang="0">
                  <a:pos x="1997" y="1039"/>
                </a:cxn>
                <a:cxn ang="0">
                  <a:pos x="2357" y="411"/>
                </a:cxn>
                <a:cxn ang="0">
                  <a:pos x="2691" y="1178"/>
                </a:cxn>
                <a:cxn ang="0">
                  <a:pos x="2553" y="1269"/>
                </a:cxn>
                <a:cxn ang="0">
                  <a:pos x="2259" y="1373"/>
                </a:cxn>
                <a:cxn ang="0">
                  <a:pos x="2179" y="1501"/>
                </a:cxn>
                <a:cxn ang="0">
                  <a:pos x="2209" y="1557"/>
                </a:cxn>
                <a:cxn ang="0">
                  <a:pos x="2275" y="1754"/>
                </a:cxn>
                <a:cxn ang="0">
                  <a:pos x="2362" y="1477"/>
                </a:cxn>
                <a:cxn ang="0">
                  <a:pos x="2609" y="1437"/>
                </a:cxn>
                <a:cxn ang="0">
                  <a:pos x="2585" y="1605"/>
                </a:cxn>
                <a:cxn ang="0">
                  <a:pos x="2624" y="1667"/>
                </a:cxn>
                <a:cxn ang="0">
                  <a:pos x="2737" y="1485"/>
                </a:cxn>
                <a:cxn ang="0">
                  <a:pos x="2937" y="2396"/>
                </a:cxn>
                <a:cxn ang="0">
                  <a:pos x="2980" y="2459"/>
                </a:cxn>
                <a:cxn ang="0">
                  <a:pos x="5857" y="4595"/>
                </a:cxn>
                <a:cxn ang="0">
                  <a:pos x="1349" y="611"/>
                </a:cxn>
                <a:cxn ang="0">
                  <a:pos x="445" y="1637"/>
                </a:cxn>
                <a:cxn ang="0">
                  <a:pos x="2189" y="543"/>
                </a:cxn>
                <a:cxn ang="0">
                  <a:pos x="1600" y="1193"/>
                </a:cxn>
                <a:cxn ang="0">
                  <a:pos x="1783" y="634"/>
                </a:cxn>
                <a:cxn ang="0">
                  <a:pos x="131" y="2817"/>
                </a:cxn>
                <a:cxn ang="0">
                  <a:pos x="1016" y="3463"/>
                </a:cxn>
                <a:cxn ang="0">
                  <a:pos x="1372" y="4635"/>
                </a:cxn>
                <a:cxn ang="0">
                  <a:pos x="1956" y="4585"/>
                </a:cxn>
                <a:cxn ang="0">
                  <a:pos x="1776" y="4721"/>
                </a:cxn>
              </a:cxnLst>
              <a:rect l="0" t="0" r="r" b="b"/>
              <a:pathLst>
                <a:path w="5985" h="4938">
                  <a:moveTo>
                    <a:pt x="5985" y="4938"/>
                  </a:moveTo>
                  <a:lnTo>
                    <a:pt x="5985" y="0"/>
                  </a:lnTo>
                  <a:lnTo>
                    <a:pt x="0" y="0"/>
                  </a:lnTo>
                  <a:lnTo>
                    <a:pt x="0" y="4938"/>
                  </a:lnTo>
                  <a:lnTo>
                    <a:pt x="5985" y="4938"/>
                  </a:lnTo>
                  <a:close/>
                  <a:moveTo>
                    <a:pt x="4449" y="1159"/>
                  </a:moveTo>
                  <a:lnTo>
                    <a:pt x="4447" y="1171"/>
                  </a:lnTo>
                  <a:lnTo>
                    <a:pt x="4381" y="1569"/>
                  </a:lnTo>
                  <a:lnTo>
                    <a:pt x="4367" y="1649"/>
                  </a:lnTo>
                  <a:lnTo>
                    <a:pt x="3987" y="3914"/>
                  </a:lnTo>
                  <a:lnTo>
                    <a:pt x="4532" y="4119"/>
                  </a:lnTo>
                  <a:lnTo>
                    <a:pt x="4481" y="4505"/>
                  </a:lnTo>
                  <a:lnTo>
                    <a:pt x="4409" y="4519"/>
                  </a:lnTo>
                  <a:lnTo>
                    <a:pt x="4252" y="4551"/>
                  </a:lnTo>
                  <a:lnTo>
                    <a:pt x="4093" y="4581"/>
                  </a:lnTo>
                  <a:lnTo>
                    <a:pt x="3791" y="4641"/>
                  </a:lnTo>
                  <a:lnTo>
                    <a:pt x="3707" y="4657"/>
                  </a:lnTo>
                  <a:lnTo>
                    <a:pt x="3589" y="4679"/>
                  </a:lnTo>
                  <a:lnTo>
                    <a:pt x="3571" y="4813"/>
                  </a:lnTo>
                  <a:lnTo>
                    <a:pt x="2217" y="4813"/>
                  </a:lnTo>
                  <a:lnTo>
                    <a:pt x="2353" y="4641"/>
                  </a:lnTo>
                  <a:lnTo>
                    <a:pt x="2477" y="4435"/>
                  </a:lnTo>
                  <a:lnTo>
                    <a:pt x="2495" y="4411"/>
                  </a:lnTo>
                  <a:lnTo>
                    <a:pt x="2525" y="4395"/>
                  </a:lnTo>
                  <a:lnTo>
                    <a:pt x="2565" y="4387"/>
                  </a:lnTo>
                  <a:lnTo>
                    <a:pt x="2683" y="4353"/>
                  </a:lnTo>
                  <a:lnTo>
                    <a:pt x="2861" y="4255"/>
                  </a:lnTo>
                  <a:lnTo>
                    <a:pt x="2949" y="4169"/>
                  </a:lnTo>
                  <a:lnTo>
                    <a:pt x="2997" y="4103"/>
                  </a:lnTo>
                  <a:lnTo>
                    <a:pt x="3033" y="4031"/>
                  </a:lnTo>
                  <a:lnTo>
                    <a:pt x="3047" y="3949"/>
                  </a:lnTo>
                  <a:lnTo>
                    <a:pt x="3063" y="3914"/>
                  </a:lnTo>
                  <a:lnTo>
                    <a:pt x="3095" y="3895"/>
                  </a:lnTo>
                  <a:lnTo>
                    <a:pt x="3231" y="3875"/>
                  </a:lnTo>
                  <a:lnTo>
                    <a:pt x="3361" y="3838"/>
                  </a:lnTo>
                  <a:lnTo>
                    <a:pt x="3420" y="3811"/>
                  </a:lnTo>
                  <a:lnTo>
                    <a:pt x="3477" y="3775"/>
                  </a:lnTo>
                  <a:lnTo>
                    <a:pt x="3527" y="3729"/>
                  </a:lnTo>
                  <a:lnTo>
                    <a:pt x="3543" y="3709"/>
                  </a:lnTo>
                  <a:lnTo>
                    <a:pt x="3569" y="3675"/>
                  </a:lnTo>
                  <a:lnTo>
                    <a:pt x="3591" y="3635"/>
                  </a:lnTo>
                  <a:lnTo>
                    <a:pt x="3637" y="3409"/>
                  </a:lnTo>
                  <a:lnTo>
                    <a:pt x="3655" y="3372"/>
                  </a:lnTo>
                  <a:lnTo>
                    <a:pt x="3681" y="3335"/>
                  </a:lnTo>
                  <a:lnTo>
                    <a:pt x="3851" y="3150"/>
                  </a:lnTo>
                  <a:lnTo>
                    <a:pt x="3927" y="3027"/>
                  </a:lnTo>
                  <a:lnTo>
                    <a:pt x="3964" y="2903"/>
                  </a:lnTo>
                  <a:lnTo>
                    <a:pt x="3969" y="2779"/>
                  </a:lnTo>
                  <a:lnTo>
                    <a:pt x="3951" y="2661"/>
                  </a:lnTo>
                  <a:lnTo>
                    <a:pt x="3911" y="2547"/>
                  </a:lnTo>
                  <a:lnTo>
                    <a:pt x="3794" y="2330"/>
                  </a:lnTo>
                  <a:lnTo>
                    <a:pt x="3609" y="2055"/>
                  </a:lnTo>
                  <a:lnTo>
                    <a:pt x="3491" y="1927"/>
                  </a:lnTo>
                  <a:lnTo>
                    <a:pt x="3253" y="1691"/>
                  </a:lnTo>
                  <a:lnTo>
                    <a:pt x="3066" y="1432"/>
                  </a:lnTo>
                  <a:lnTo>
                    <a:pt x="3029" y="1349"/>
                  </a:lnTo>
                  <a:lnTo>
                    <a:pt x="3021" y="1305"/>
                  </a:lnTo>
                  <a:lnTo>
                    <a:pt x="3011" y="1189"/>
                  </a:lnTo>
                  <a:lnTo>
                    <a:pt x="3056" y="789"/>
                  </a:lnTo>
                  <a:lnTo>
                    <a:pt x="3041" y="649"/>
                  </a:lnTo>
                  <a:lnTo>
                    <a:pt x="3027" y="583"/>
                  </a:lnTo>
                  <a:lnTo>
                    <a:pt x="3003" y="523"/>
                  </a:lnTo>
                  <a:lnTo>
                    <a:pt x="2935" y="405"/>
                  </a:lnTo>
                  <a:lnTo>
                    <a:pt x="2791" y="209"/>
                  </a:lnTo>
                  <a:lnTo>
                    <a:pt x="2726" y="151"/>
                  </a:lnTo>
                  <a:lnTo>
                    <a:pt x="2691" y="133"/>
                  </a:lnTo>
                  <a:lnTo>
                    <a:pt x="2689" y="133"/>
                  </a:lnTo>
                  <a:lnTo>
                    <a:pt x="2647" y="125"/>
                  </a:lnTo>
                  <a:lnTo>
                    <a:pt x="2689" y="159"/>
                  </a:lnTo>
                  <a:lnTo>
                    <a:pt x="2760" y="236"/>
                  </a:lnTo>
                  <a:lnTo>
                    <a:pt x="2819" y="323"/>
                  </a:lnTo>
                  <a:lnTo>
                    <a:pt x="2881" y="466"/>
                  </a:lnTo>
                  <a:lnTo>
                    <a:pt x="2917" y="625"/>
                  </a:lnTo>
                  <a:lnTo>
                    <a:pt x="2904" y="1205"/>
                  </a:lnTo>
                  <a:lnTo>
                    <a:pt x="2929" y="1325"/>
                  </a:lnTo>
                  <a:lnTo>
                    <a:pt x="2980" y="1437"/>
                  </a:lnTo>
                  <a:lnTo>
                    <a:pt x="3053" y="1539"/>
                  </a:lnTo>
                  <a:lnTo>
                    <a:pt x="3403" y="1919"/>
                  </a:lnTo>
                  <a:lnTo>
                    <a:pt x="3621" y="2187"/>
                  </a:lnTo>
                  <a:lnTo>
                    <a:pt x="3775" y="2417"/>
                  </a:lnTo>
                  <a:lnTo>
                    <a:pt x="3809" y="2498"/>
                  </a:lnTo>
                  <a:lnTo>
                    <a:pt x="3833" y="2587"/>
                  </a:lnTo>
                  <a:lnTo>
                    <a:pt x="3847" y="2743"/>
                  </a:lnTo>
                  <a:lnTo>
                    <a:pt x="3841" y="2825"/>
                  </a:lnTo>
                  <a:lnTo>
                    <a:pt x="3803" y="2975"/>
                  </a:lnTo>
                  <a:lnTo>
                    <a:pt x="3767" y="3045"/>
                  </a:lnTo>
                  <a:lnTo>
                    <a:pt x="3718" y="3107"/>
                  </a:lnTo>
                  <a:lnTo>
                    <a:pt x="3603" y="3211"/>
                  </a:lnTo>
                  <a:lnTo>
                    <a:pt x="3563" y="3259"/>
                  </a:lnTo>
                  <a:lnTo>
                    <a:pt x="3507" y="3365"/>
                  </a:lnTo>
                  <a:lnTo>
                    <a:pt x="3485" y="3421"/>
                  </a:lnTo>
                  <a:lnTo>
                    <a:pt x="3437" y="3599"/>
                  </a:lnTo>
                  <a:lnTo>
                    <a:pt x="3413" y="3657"/>
                  </a:lnTo>
                  <a:lnTo>
                    <a:pt x="3378" y="3709"/>
                  </a:lnTo>
                  <a:lnTo>
                    <a:pt x="3337" y="3751"/>
                  </a:lnTo>
                  <a:lnTo>
                    <a:pt x="3289" y="3787"/>
                  </a:lnTo>
                  <a:lnTo>
                    <a:pt x="3176" y="3841"/>
                  </a:lnTo>
                  <a:lnTo>
                    <a:pt x="3056" y="3865"/>
                  </a:lnTo>
                  <a:lnTo>
                    <a:pt x="3081" y="3694"/>
                  </a:lnTo>
                  <a:lnTo>
                    <a:pt x="3095" y="3011"/>
                  </a:lnTo>
                  <a:lnTo>
                    <a:pt x="3163" y="2613"/>
                  </a:lnTo>
                  <a:lnTo>
                    <a:pt x="3158" y="2303"/>
                  </a:lnTo>
                  <a:lnTo>
                    <a:pt x="3095" y="2017"/>
                  </a:lnTo>
                  <a:lnTo>
                    <a:pt x="2985" y="1747"/>
                  </a:lnTo>
                  <a:lnTo>
                    <a:pt x="2831" y="1501"/>
                  </a:lnTo>
                  <a:lnTo>
                    <a:pt x="2809" y="1453"/>
                  </a:lnTo>
                  <a:lnTo>
                    <a:pt x="2813" y="1413"/>
                  </a:lnTo>
                  <a:lnTo>
                    <a:pt x="2849" y="1325"/>
                  </a:lnTo>
                  <a:lnTo>
                    <a:pt x="2855" y="1295"/>
                  </a:lnTo>
                  <a:lnTo>
                    <a:pt x="2851" y="1281"/>
                  </a:lnTo>
                  <a:lnTo>
                    <a:pt x="2839" y="1283"/>
                  </a:lnTo>
                  <a:lnTo>
                    <a:pt x="2815" y="1283"/>
                  </a:lnTo>
                  <a:lnTo>
                    <a:pt x="2802" y="1281"/>
                  </a:lnTo>
                  <a:lnTo>
                    <a:pt x="2791" y="1281"/>
                  </a:lnTo>
                  <a:lnTo>
                    <a:pt x="2779" y="1277"/>
                  </a:lnTo>
                  <a:lnTo>
                    <a:pt x="2767" y="1277"/>
                  </a:lnTo>
                  <a:lnTo>
                    <a:pt x="2755" y="1275"/>
                  </a:lnTo>
                  <a:lnTo>
                    <a:pt x="2776" y="1103"/>
                  </a:lnTo>
                  <a:lnTo>
                    <a:pt x="2779" y="987"/>
                  </a:lnTo>
                  <a:lnTo>
                    <a:pt x="2763" y="879"/>
                  </a:lnTo>
                  <a:lnTo>
                    <a:pt x="2731" y="777"/>
                  </a:lnTo>
                  <a:lnTo>
                    <a:pt x="2683" y="679"/>
                  </a:lnTo>
                  <a:lnTo>
                    <a:pt x="2619" y="589"/>
                  </a:lnTo>
                  <a:lnTo>
                    <a:pt x="2543" y="507"/>
                  </a:lnTo>
                  <a:lnTo>
                    <a:pt x="2369" y="367"/>
                  </a:lnTo>
                  <a:lnTo>
                    <a:pt x="2381" y="281"/>
                  </a:lnTo>
                  <a:lnTo>
                    <a:pt x="2420" y="125"/>
                  </a:lnTo>
                  <a:lnTo>
                    <a:pt x="2647" y="125"/>
                  </a:lnTo>
                  <a:lnTo>
                    <a:pt x="2681" y="125"/>
                  </a:lnTo>
                  <a:lnTo>
                    <a:pt x="5857" y="125"/>
                  </a:lnTo>
                  <a:lnTo>
                    <a:pt x="5857" y="973"/>
                  </a:lnTo>
                  <a:lnTo>
                    <a:pt x="5857" y="1281"/>
                  </a:lnTo>
                  <a:lnTo>
                    <a:pt x="5752" y="1271"/>
                  </a:lnTo>
                  <a:lnTo>
                    <a:pt x="5656" y="1263"/>
                  </a:lnTo>
                  <a:lnTo>
                    <a:pt x="5417" y="1243"/>
                  </a:lnTo>
                  <a:lnTo>
                    <a:pt x="5299" y="1233"/>
                  </a:lnTo>
                  <a:lnTo>
                    <a:pt x="5101" y="1215"/>
                  </a:lnTo>
                  <a:lnTo>
                    <a:pt x="4975" y="1205"/>
                  </a:lnTo>
                  <a:lnTo>
                    <a:pt x="4783" y="1189"/>
                  </a:lnTo>
                  <a:lnTo>
                    <a:pt x="4661" y="1178"/>
                  </a:lnTo>
                  <a:lnTo>
                    <a:pt x="4449" y="1159"/>
                  </a:lnTo>
                  <a:close/>
                  <a:moveTo>
                    <a:pt x="5341" y="2065"/>
                  </a:moveTo>
                  <a:lnTo>
                    <a:pt x="5328" y="2053"/>
                  </a:lnTo>
                  <a:lnTo>
                    <a:pt x="5417" y="2073"/>
                  </a:lnTo>
                  <a:lnTo>
                    <a:pt x="5493" y="2107"/>
                  </a:lnTo>
                  <a:lnTo>
                    <a:pt x="5553" y="2152"/>
                  </a:lnTo>
                  <a:lnTo>
                    <a:pt x="5601" y="2209"/>
                  </a:lnTo>
                  <a:lnTo>
                    <a:pt x="5637" y="2273"/>
                  </a:lnTo>
                  <a:lnTo>
                    <a:pt x="5679" y="2415"/>
                  </a:lnTo>
                  <a:lnTo>
                    <a:pt x="5692" y="2635"/>
                  </a:lnTo>
                  <a:lnTo>
                    <a:pt x="5690" y="2701"/>
                  </a:lnTo>
                  <a:lnTo>
                    <a:pt x="5659" y="2879"/>
                  </a:lnTo>
                  <a:lnTo>
                    <a:pt x="5650" y="2689"/>
                  </a:lnTo>
                  <a:lnTo>
                    <a:pt x="5614" y="2523"/>
                  </a:lnTo>
                  <a:lnTo>
                    <a:pt x="5564" y="2381"/>
                  </a:lnTo>
                  <a:lnTo>
                    <a:pt x="5436" y="2169"/>
                  </a:lnTo>
                  <a:lnTo>
                    <a:pt x="5341" y="2065"/>
                  </a:lnTo>
                  <a:close/>
                  <a:moveTo>
                    <a:pt x="5103" y="1941"/>
                  </a:moveTo>
                  <a:lnTo>
                    <a:pt x="5108" y="2285"/>
                  </a:lnTo>
                  <a:lnTo>
                    <a:pt x="5179" y="2607"/>
                  </a:lnTo>
                  <a:lnTo>
                    <a:pt x="5297" y="2903"/>
                  </a:lnTo>
                  <a:lnTo>
                    <a:pt x="5441" y="3160"/>
                  </a:lnTo>
                  <a:lnTo>
                    <a:pt x="5724" y="3537"/>
                  </a:lnTo>
                  <a:lnTo>
                    <a:pt x="5844" y="3665"/>
                  </a:lnTo>
                  <a:lnTo>
                    <a:pt x="5852" y="3675"/>
                  </a:lnTo>
                  <a:lnTo>
                    <a:pt x="4862" y="3373"/>
                  </a:lnTo>
                  <a:lnTo>
                    <a:pt x="5103" y="1941"/>
                  </a:lnTo>
                  <a:close/>
                  <a:moveTo>
                    <a:pt x="5857" y="1803"/>
                  </a:moveTo>
                  <a:lnTo>
                    <a:pt x="4896" y="1686"/>
                  </a:lnTo>
                  <a:lnTo>
                    <a:pt x="4658" y="3533"/>
                  </a:lnTo>
                  <a:lnTo>
                    <a:pt x="5857" y="3889"/>
                  </a:lnTo>
                  <a:lnTo>
                    <a:pt x="5857" y="4399"/>
                  </a:lnTo>
                  <a:lnTo>
                    <a:pt x="4161" y="3835"/>
                  </a:lnTo>
                  <a:lnTo>
                    <a:pt x="4575" y="1305"/>
                  </a:lnTo>
                  <a:lnTo>
                    <a:pt x="5857" y="1437"/>
                  </a:lnTo>
                  <a:lnTo>
                    <a:pt x="5857" y="1803"/>
                  </a:lnTo>
                  <a:close/>
                  <a:moveTo>
                    <a:pt x="3029" y="3385"/>
                  </a:moveTo>
                  <a:lnTo>
                    <a:pt x="3014" y="3599"/>
                  </a:lnTo>
                  <a:lnTo>
                    <a:pt x="2923" y="3949"/>
                  </a:lnTo>
                  <a:lnTo>
                    <a:pt x="2920" y="3955"/>
                  </a:lnTo>
                  <a:lnTo>
                    <a:pt x="2915" y="3977"/>
                  </a:lnTo>
                  <a:lnTo>
                    <a:pt x="2895" y="4025"/>
                  </a:lnTo>
                  <a:lnTo>
                    <a:pt x="2885" y="4047"/>
                  </a:lnTo>
                  <a:lnTo>
                    <a:pt x="2881" y="4053"/>
                  </a:lnTo>
                  <a:lnTo>
                    <a:pt x="2867" y="4085"/>
                  </a:lnTo>
                  <a:lnTo>
                    <a:pt x="2831" y="4137"/>
                  </a:lnTo>
                  <a:lnTo>
                    <a:pt x="2789" y="4179"/>
                  </a:lnTo>
                  <a:lnTo>
                    <a:pt x="2737" y="4217"/>
                  </a:lnTo>
                  <a:lnTo>
                    <a:pt x="2643" y="4263"/>
                  </a:lnTo>
                  <a:lnTo>
                    <a:pt x="2540" y="4297"/>
                  </a:lnTo>
                  <a:lnTo>
                    <a:pt x="2323" y="4327"/>
                  </a:lnTo>
                  <a:lnTo>
                    <a:pt x="2098" y="4321"/>
                  </a:lnTo>
                  <a:lnTo>
                    <a:pt x="1689" y="4260"/>
                  </a:lnTo>
                  <a:lnTo>
                    <a:pt x="1595" y="4233"/>
                  </a:lnTo>
                  <a:lnTo>
                    <a:pt x="1511" y="4191"/>
                  </a:lnTo>
                  <a:lnTo>
                    <a:pt x="1490" y="4161"/>
                  </a:lnTo>
                  <a:lnTo>
                    <a:pt x="1487" y="4119"/>
                  </a:lnTo>
                  <a:lnTo>
                    <a:pt x="1493" y="4073"/>
                  </a:lnTo>
                  <a:lnTo>
                    <a:pt x="1490" y="4031"/>
                  </a:lnTo>
                  <a:lnTo>
                    <a:pt x="1414" y="3805"/>
                  </a:lnTo>
                  <a:lnTo>
                    <a:pt x="1338" y="3660"/>
                  </a:lnTo>
                  <a:lnTo>
                    <a:pt x="1243" y="3527"/>
                  </a:lnTo>
                  <a:lnTo>
                    <a:pt x="1132" y="3415"/>
                  </a:lnTo>
                  <a:lnTo>
                    <a:pt x="961" y="3307"/>
                  </a:lnTo>
                  <a:lnTo>
                    <a:pt x="531" y="3123"/>
                  </a:lnTo>
                  <a:lnTo>
                    <a:pt x="421" y="3047"/>
                  </a:lnTo>
                  <a:lnTo>
                    <a:pt x="325" y="2945"/>
                  </a:lnTo>
                  <a:lnTo>
                    <a:pt x="252" y="2825"/>
                  </a:lnTo>
                  <a:lnTo>
                    <a:pt x="194" y="2637"/>
                  </a:lnTo>
                  <a:lnTo>
                    <a:pt x="189" y="2505"/>
                  </a:lnTo>
                  <a:lnTo>
                    <a:pt x="207" y="2371"/>
                  </a:lnTo>
                  <a:lnTo>
                    <a:pt x="273" y="2152"/>
                  </a:lnTo>
                  <a:lnTo>
                    <a:pt x="343" y="1991"/>
                  </a:lnTo>
                  <a:lnTo>
                    <a:pt x="432" y="1841"/>
                  </a:lnTo>
                  <a:lnTo>
                    <a:pt x="469" y="1796"/>
                  </a:lnTo>
                  <a:lnTo>
                    <a:pt x="550" y="1709"/>
                  </a:lnTo>
                  <a:lnTo>
                    <a:pt x="647" y="1633"/>
                  </a:lnTo>
                  <a:lnTo>
                    <a:pt x="898" y="1497"/>
                  </a:lnTo>
                  <a:lnTo>
                    <a:pt x="940" y="1479"/>
                  </a:lnTo>
                  <a:lnTo>
                    <a:pt x="1095" y="1383"/>
                  </a:lnTo>
                  <a:lnTo>
                    <a:pt x="1194" y="1293"/>
                  </a:lnTo>
                  <a:lnTo>
                    <a:pt x="1225" y="1255"/>
                  </a:lnTo>
                  <a:lnTo>
                    <a:pt x="1275" y="1175"/>
                  </a:lnTo>
                  <a:lnTo>
                    <a:pt x="1285" y="1163"/>
                  </a:lnTo>
                  <a:lnTo>
                    <a:pt x="1299" y="1153"/>
                  </a:lnTo>
                  <a:lnTo>
                    <a:pt x="1331" y="1141"/>
                  </a:lnTo>
                  <a:lnTo>
                    <a:pt x="1367" y="1134"/>
                  </a:lnTo>
                  <a:lnTo>
                    <a:pt x="1399" y="1123"/>
                  </a:lnTo>
                  <a:lnTo>
                    <a:pt x="1587" y="993"/>
                  </a:lnTo>
                  <a:lnTo>
                    <a:pt x="1665" y="915"/>
                  </a:lnTo>
                  <a:lnTo>
                    <a:pt x="1692" y="903"/>
                  </a:lnTo>
                  <a:lnTo>
                    <a:pt x="1645" y="1005"/>
                  </a:lnTo>
                  <a:lnTo>
                    <a:pt x="1540" y="1153"/>
                  </a:lnTo>
                  <a:lnTo>
                    <a:pt x="1414" y="1288"/>
                  </a:lnTo>
                  <a:lnTo>
                    <a:pt x="1463" y="1281"/>
                  </a:lnTo>
                  <a:lnTo>
                    <a:pt x="1605" y="1241"/>
                  </a:lnTo>
                  <a:lnTo>
                    <a:pt x="1896" y="1111"/>
                  </a:lnTo>
                  <a:lnTo>
                    <a:pt x="1997" y="1039"/>
                  </a:lnTo>
                  <a:lnTo>
                    <a:pt x="2127" y="907"/>
                  </a:lnTo>
                  <a:lnTo>
                    <a:pt x="2199" y="803"/>
                  </a:lnTo>
                  <a:lnTo>
                    <a:pt x="2309" y="583"/>
                  </a:lnTo>
                  <a:lnTo>
                    <a:pt x="2327" y="519"/>
                  </a:lnTo>
                  <a:lnTo>
                    <a:pt x="2341" y="466"/>
                  </a:lnTo>
                  <a:lnTo>
                    <a:pt x="2344" y="458"/>
                  </a:lnTo>
                  <a:lnTo>
                    <a:pt x="2357" y="411"/>
                  </a:lnTo>
                  <a:lnTo>
                    <a:pt x="2511" y="607"/>
                  </a:lnTo>
                  <a:lnTo>
                    <a:pt x="2533" y="647"/>
                  </a:lnTo>
                  <a:lnTo>
                    <a:pt x="2553" y="673"/>
                  </a:lnTo>
                  <a:lnTo>
                    <a:pt x="2569" y="712"/>
                  </a:lnTo>
                  <a:lnTo>
                    <a:pt x="2589" y="747"/>
                  </a:lnTo>
                  <a:lnTo>
                    <a:pt x="2647" y="898"/>
                  </a:lnTo>
                  <a:lnTo>
                    <a:pt x="2691" y="1178"/>
                  </a:lnTo>
                  <a:lnTo>
                    <a:pt x="2707" y="1243"/>
                  </a:lnTo>
                  <a:lnTo>
                    <a:pt x="2684" y="1243"/>
                  </a:lnTo>
                  <a:lnTo>
                    <a:pt x="2616" y="1259"/>
                  </a:lnTo>
                  <a:lnTo>
                    <a:pt x="2597" y="1265"/>
                  </a:lnTo>
                  <a:lnTo>
                    <a:pt x="2585" y="1267"/>
                  </a:lnTo>
                  <a:lnTo>
                    <a:pt x="2577" y="1269"/>
                  </a:lnTo>
                  <a:lnTo>
                    <a:pt x="2553" y="1269"/>
                  </a:lnTo>
                  <a:lnTo>
                    <a:pt x="2548" y="1269"/>
                  </a:lnTo>
                  <a:lnTo>
                    <a:pt x="2522" y="1259"/>
                  </a:lnTo>
                  <a:lnTo>
                    <a:pt x="2488" y="1255"/>
                  </a:lnTo>
                  <a:lnTo>
                    <a:pt x="2465" y="1317"/>
                  </a:lnTo>
                  <a:lnTo>
                    <a:pt x="2435" y="1335"/>
                  </a:lnTo>
                  <a:lnTo>
                    <a:pt x="2347" y="1347"/>
                  </a:lnTo>
                  <a:lnTo>
                    <a:pt x="2259" y="1373"/>
                  </a:lnTo>
                  <a:lnTo>
                    <a:pt x="2221" y="1398"/>
                  </a:lnTo>
                  <a:lnTo>
                    <a:pt x="2184" y="1427"/>
                  </a:lnTo>
                  <a:lnTo>
                    <a:pt x="2155" y="1473"/>
                  </a:lnTo>
                  <a:lnTo>
                    <a:pt x="2127" y="1537"/>
                  </a:lnTo>
                  <a:lnTo>
                    <a:pt x="2127" y="1555"/>
                  </a:lnTo>
                  <a:lnTo>
                    <a:pt x="2131" y="1563"/>
                  </a:lnTo>
                  <a:lnTo>
                    <a:pt x="2179" y="1501"/>
                  </a:lnTo>
                  <a:lnTo>
                    <a:pt x="2241" y="1445"/>
                  </a:lnTo>
                  <a:lnTo>
                    <a:pt x="2276" y="1427"/>
                  </a:lnTo>
                  <a:lnTo>
                    <a:pt x="2353" y="1401"/>
                  </a:lnTo>
                  <a:lnTo>
                    <a:pt x="2389" y="1395"/>
                  </a:lnTo>
                  <a:lnTo>
                    <a:pt x="2335" y="1427"/>
                  </a:lnTo>
                  <a:lnTo>
                    <a:pt x="2245" y="1509"/>
                  </a:lnTo>
                  <a:lnTo>
                    <a:pt x="2209" y="1557"/>
                  </a:lnTo>
                  <a:lnTo>
                    <a:pt x="2155" y="1667"/>
                  </a:lnTo>
                  <a:lnTo>
                    <a:pt x="2139" y="1723"/>
                  </a:lnTo>
                  <a:lnTo>
                    <a:pt x="2131" y="1783"/>
                  </a:lnTo>
                  <a:lnTo>
                    <a:pt x="2169" y="1783"/>
                  </a:lnTo>
                  <a:lnTo>
                    <a:pt x="2268" y="1769"/>
                  </a:lnTo>
                  <a:lnTo>
                    <a:pt x="2286" y="1763"/>
                  </a:lnTo>
                  <a:lnTo>
                    <a:pt x="2275" y="1754"/>
                  </a:lnTo>
                  <a:lnTo>
                    <a:pt x="2259" y="1747"/>
                  </a:lnTo>
                  <a:lnTo>
                    <a:pt x="2241" y="1744"/>
                  </a:lnTo>
                  <a:lnTo>
                    <a:pt x="2210" y="1735"/>
                  </a:lnTo>
                  <a:lnTo>
                    <a:pt x="2239" y="1645"/>
                  </a:lnTo>
                  <a:lnTo>
                    <a:pt x="2276" y="1566"/>
                  </a:lnTo>
                  <a:lnTo>
                    <a:pt x="2302" y="1532"/>
                  </a:lnTo>
                  <a:lnTo>
                    <a:pt x="2362" y="1477"/>
                  </a:lnTo>
                  <a:lnTo>
                    <a:pt x="2449" y="1432"/>
                  </a:lnTo>
                  <a:lnTo>
                    <a:pt x="2477" y="1421"/>
                  </a:lnTo>
                  <a:lnTo>
                    <a:pt x="2505" y="1415"/>
                  </a:lnTo>
                  <a:lnTo>
                    <a:pt x="2531" y="1413"/>
                  </a:lnTo>
                  <a:lnTo>
                    <a:pt x="2555" y="1415"/>
                  </a:lnTo>
                  <a:lnTo>
                    <a:pt x="2582" y="1421"/>
                  </a:lnTo>
                  <a:lnTo>
                    <a:pt x="2609" y="1437"/>
                  </a:lnTo>
                  <a:lnTo>
                    <a:pt x="2677" y="1471"/>
                  </a:lnTo>
                  <a:lnTo>
                    <a:pt x="2665" y="1503"/>
                  </a:lnTo>
                  <a:lnTo>
                    <a:pt x="2647" y="1532"/>
                  </a:lnTo>
                  <a:lnTo>
                    <a:pt x="2631" y="1553"/>
                  </a:lnTo>
                  <a:lnTo>
                    <a:pt x="2629" y="1555"/>
                  </a:lnTo>
                  <a:lnTo>
                    <a:pt x="2624" y="1559"/>
                  </a:lnTo>
                  <a:lnTo>
                    <a:pt x="2585" y="1605"/>
                  </a:lnTo>
                  <a:lnTo>
                    <a:pt x="2525" y="1655"/>
                  </a:lnTo>
                  <a:lnTo>
                    <a:pt x="2488" y="1671"/>
                  </a:lnTo>
                  <a:lnTo>
                    <a:pt x="2475" y="1679"/>
                  </a:lnTo>
                  <a:lnTo>
                    <a:pt x="2387" y="1717"/>
                  </a:lnTo>
                  <a:lnTo>
                    <a:pt x="2483" y="1709"/>
                  </a:lnTo>
                  <a:lnTo>
                    <a:pt x="2535" y="1699"/>
                  </a:lnTo>
                  <a:lnTo>
                    <a:pt x="2624" y="1667"/>
                  </a:lnTo>
                  <a:lnTo>
                    <a:pt x="2631" y="1663"/>
                  </a:lnTo>
                  <a:lnTo>
                    <a:pt x="2629" y="1661"/>
                  </a:lnTo>
                  <a:lnTo>
                    <a:pt x="2655" y="1644"/>
                  </a:lnTo>
                  <a:lnTo>
                    <a:pt x="2679" y="1617"/>
                  </a:lnTo>
                  <a:lnTo>
                    <a:pt x="2692" y="1597"/>
                  </a:lnTo>
                  <a:lnTo>
                    <a:pt x="2725" y="1503"/>
                  </a:lnTo>
                  <a:lnTo>
                    <a:pt x="2737" y="1485"/>
                  </a:lnTo>
                  <a:lnTo>
                    <a:pt x="2757" y="1471"/>
                  </a:lnTo>
                  <a:lnTo>
                    <a:pt x="2915" y="1801"/>
                  </a:lnTo>
                  <a:lnTo>
                    <a:pt x="2967" y="1979"/>
                  </a:lnTo>
                  <a:lnTo>
                    <a:pt x="2987" y="2167"/>
                  </a:lnTo>
                  <a:lnTo>
                    <a:pt x="2985" y="2225"/>
                  </a:lnTo>
                  <a:lnTo>
                    <a:pt x="2961" y="2335"/>
                  </a:lnTo>
                  <a:lnTo>
                    <a:pt x="2937" y="2396"/>
                  </a:lnTo>
                  <a:lnTo>
                    <a:pt x="2904" y="2479"/>
                  </a:lnTo>
                  <a:lnTo>
                    <a:pt x="2904" y="2567"/>
                  </a:lnTo>
                  <a:lnTo>
                    <a:pt x="2909" y="2563"/>
                  </a:lnTo>
                  <a:lnTo>
                    <a:pt x="2927" y="2537"/>
                  </a:lnTo>
                  <a:lnTo>
                    <a:pt x="2949" y="2513"/>
                  </a:lnTo>
                  <a:lnTo>
                    <a:pt x="2967" y="2487"/>
                  </a:lnTo>
                  <a:lnTo>
                    <a:pt x="2980" y="2459"/>
                  </a:lnTo>
                  <a:lnTo>
                    <a:pt x="3014" y="2406"/>
                  </a:lnTo>
                  <a:lnTo>
                    <a:pt x="3029" y="3385"/>
                  </a:lnTo>
                  <a:close/>
                  <a:moveTo>
                    <a:pt x="3710" y="4813"/>
                  </a:moveTo>
                  <a:lnTo>
                    <a:pt x="3715" y="4743"/>
                  </a:lnTo>
                  <a:lnTo>
                    <a:pt x="4243" y="4813"/>
                  </a:lnTo>
                  <a:lnTo>
                    <a:pt x="3710" y="4813"/>
                  </a:lnTo>
                  <a:close/>
                  <a:moveTo>
                    <a:pt x="5857" y="4595"/>
                  </a:moveTo>
                  <a:lnTo>
                    <a:pt x="5857" y="4813"/>
                  </a:lnTo>
                  <a:lnTo>
                    <a:pt x="5679" y="4813"/>
                  </a:lnTo>
                  <a:lnTo>
                    <a:pt x="4658" y="4553"/>
                  </a:lnTo>
                  <a:lnTo>
                    <a:pt x="5857" y="4595"/>
                  </a:lnTo>
                  <a:close/>
                  <a:moveTo>
                    <a:pt x="1320" y="731"/>
                  </a:moveTo>
                  <a:lnTo>
                    <a:pt x="1331" y="671"/>
                  </a:lnTo>
                  <a:lnTo>
                    <a:pt x="1349" y="611"/>
                  </a:lnTo>
                  <a:lnTo>
                    <a:pt x="1320" y="659"/>
                  </a:lnTo>
                  <a:lnTo>
                    <a:pt x="1249" y="979"/>
                  </a:lnTo>
                  <a:lnTo>
                    <a:pt x="1226" y="1029"/>
                  </a:lnTo>
                  <a:lnTo>
                    <a:pt x="1166" y="1123"/>
                  </a:lnTo>
                  <a:lnTo>
                    <a:pt x="1053" y="1243"/>
                  </a:lnTo>
                  <a:lnTo>
                    <a:pt x="922" y="1343"/>
                  </a:lnTo>
                  <a:lnTo>
                    <a:pt x="445" y="1637"/>
                  </a:lnTo>
                  <a:lnTo>
                    <a:pt x="354" y="1723"/>
                  </a:lnTo>
                  <a:lnTo>
                    <a:pt x="278" y="1823"/>
                  </a:lnTo>
                  <a:lnTo>
                    <a:pt x="166" y="2047"/>
                  </a:lnTo>
                  <a:lnTo>
                    <a:pt x="131" y="2195"/>
                  </a:lnTo>
                  <a:lnTo>
                    <a:pt x="131" y="125"/>
                  </a:lnTo>
                  <a:lnTo>
                    <a:pt x="2377" y="125"/>
                  </a:lnTo>
                  <a:lnTo>
                    <a:pt x="2189" y="543"/>
                  </a:lnTo>
                  <a:lnTo>
                    <a:pt x="2179" y="565"/>
                  </a:lnTo>
                  <a:lnTo>
                    <a:pt x="2132" y="637"/>
                  </a:lnTo>
                  <a:lnTo>
                    <a:pt x="1977" y="885"/>
                  </a:lnTo>
                  <a:lnTo>
                    <a:pt x="1846" y="1039"/>
                  </a:lnTo>
                  <a:lnTo>
                    <a:pt x="1731" y="1133"/>
                  </a:lnTo>
                  <a:lnTo>
                    <a:pt x="1689" y="1157"/>
                  </a:lnTo>
                  <a:lnTo>
                    <a:pt x="1600" y="1193"/>
                  </a:lnTo>
                  <a:lnTo>
                    <a:pt x="1639" y="1159"/>
                  </a:lnTo>
                  <a:lnTo>
                    <a:pt x="1729" y="1047"/>
                  </a:lnTo>
                  <a:lnTo>
                    <a:pt x="1819" y="880"/>
                  </a:lnTo>
                  <a:lnTo>
                    <a:pt x="1846" y="777"/>
                  </a:lnTo>
                  <a:lnTo>
                    <a:pt x="1854" y="547"/>
                  </a:lnTo>
                  <a:lnTo>
                    <a:pt x="1891" y="445"/>
                  </a:lnTo>
                  <a:lnTo>
                    <a:pt x="1783" y="634"/>
                  </a:lnTo>
                  <a:lnTo>
                    <a:pt x="1574" y="901"/>
                  </a:lnTo>
                  <a:lnTo>
                    <a:pt x="1361" y="1081"/>
                  </a:lnTo>
                  <a:lnTo>
                    <a:pt x="1310" y="1111"/>
                  </a:lnTo>
                  <a:lnTo>
                    <a:pt x="1327" y="1051"/>
                  </a:lnTo>
                  <a:lnTo>
                    <a:pt x="1333" y="987"/>
                  </a:lnTo>
                  <a:lnTo>
                    <a:pt x="1320" y="731"/>
                  </a:lnTo>
                  <a:close/>
                  <a:moveTo>
                    <a:pt x="131" y="2817"/>
                  </a:moveTo>
                  <a:lnTo>
                    <a:pt x="149" y="2879"/>
                  </a:lnTo>
                  <a:lnTo>
                    <a:pt x="194" y="2979"/>
                  </a:lnTo>
                  <a:lnTo>
                    <a:pt x="260" y="3069"/>
                  </a:lnTo>
                  <a:lnTo>
                    <a:pt x="346" y="3145"/>
                  </a:lnTo>
                  <a:lnTo>
                    <a:pt x="448" y="3201"/>
                  </a:lnTo>
                  <a:lnTo>
                    <a:pt x="895" y="3391"/>
                  </a:lnTo>
                  <a:lnTo>
                    <a:pt x="1016" y="3463"/>
                  </a:lnTo>
                  <a:lnTo>
                    <a:pt x="1121" y="3551"/>
                  </a:lnTo>
                  <a:lnTo>
                    <a:pt x="1209" y="3653"/>
                  </a:lnTo>
                  <a:lnTo>
                    <a:pt x="1243" y="3715"/>
                  </a:lnTo>
                  <a:lnTo>
                    <a:pt x="1268" y="3781"/>
                  </a:lnTo>
                  <a:lnTo>
                    <a:pt x="1367" y="4239"/>
                  </a:lnTo>
                  <a:lnTo>
                    <a:pt x="1387" y="4505"/>
                  </a:lnTo>
                  <a:lnTo>
                    <a:pt x="1372" y="4635"/>
                  </a:lnTo>
                  <a:lnTo>
                    <a:pt x="1343" y="4745"/>
                  </a:lnTo>
                  <a:lnTo>
                    <a:pt x="1338" y="4757"/>
                  </a:lnTo>
                  <a:lnTo>
                    <a:pt x="1309" y="4813"/>
                  </a:lnTo>
                  <a:lnTo>
                    <a:pt x="1307" y="4813"/>
                  </a:lnTo>
                  <a:lnTo>
                    <a:pt x="131" y="4813"/>
                  </a:lnTo>
                  <a:lnTo>
                    <a:pt x="131" y="2817"/>
                  </a:lnTo>
                  <a:close/>
                  <a:moveTo>
                    <a:pt x="1956" y="4585"/>
                  </a:moveTo>
                  <a:lnTo>
                    <a:pt x="2001" y="4543"/>
                  </a:lnTo>
                  <a:lnTo>
                    <a:pt x="2097" y="4483"/>
                  </a:lnTo>
                  <a:lnTo>
                    <a:pt x="2203" y="4453"/>
                  </a:lnTo>
                  <a:lnTo>
                    <a:pt x="2365" y="4427"/>
                  </a:lnTo>
                  <a:lnTo>
                    <a:pt x="2129" y="4813"/>
                  </a:lnTo>
                  <a:lnTo>
                    <a:pt x="1501" y="4813"/>
                  </a:lnTo>
                  <a:lnTo>
                    <a:pt x="1776" y="4721"/>
                  </a:lnTo>
                  <a:lnTo>
                    <a:pt x="1873" y="4665"/>
                  </a:lnTo>
                  <a:lnTo>
                    <a:pt x="1930" y="4616"/>
                  </a:lnTo>
                  <a:lnTo>
                    <a:pt x="1956" y="4585"/>
                  </a:lnTo>
                  <a:close/>
                </a:path>
              </a:pathLst>
            </a:custGeom>
            <a:solidFill>
              <a:srgbClr val="000000"/>
            </a:solidFill>
            <a:ln w="9525">
              <a:noFill/>
              <a:round/>
              <a:headEnd/>
              <a:tailEnd/>
            </a:ln>
          </p:spPr>
          <p:txBody>
            <a:bodyPr/>
            <a:lstStyle/>
            <a:p>
              <a:endParaRPr lang="en-GB"/>
            </a:p>
          </p:txBody>
        </p:sp>
        <p:sp>
          <p:nvSpPr>
            <p:cNvPr id="24184" name="Freeform 632"/>
            <p:cNvSpPr>
              <a:spLocks/>
            </p:cNvSpPr>
            <p:nvPr/>
          </p:nvSpPr>
          <p:spPr bwMode="auto">
            <a:xfrm>
              <a:off x="2818" y="1691"/>
              <a:ext cx="635" cy="393"/>
            </a:xfrm>
            <a:custGeom>
              <a:avLst/>
              <a:gdLst/>
              <a:ahLst/>
              <a:cxnLst>
                <a:cxn ang="0">
                  <a:pos x="1616" y="658"/>
                </a:cxn>
                <a:cxn ang="0">
                  <a:pos x="1766" y="1046"/>
                </a:cxn>
                <a:cxn ang="0">
                  <a:pos x="1768" y="1034"/>
                </a:cxn>
                <a:cxn ang="0">
                  <a:pos x="1980" y="1053"/>
                </a:cxn>
                <a:cxn ang="0">
                  <a:pos x="2012" y="600"/>
                </a:cxn>
                <a:cxn ang="0">
                  <a:pos x="2102" y="1064"/>
                </a:cxn>
                <a:cxn ang="0">
                  <a:pos x="2294" y="1080"/>
                </a:cxn>
                <a:cxn ang="0">
                  <a:pos x="2414" y="611"/>
                </a:cxn>
                <a:cxn ang="0">
                  <a:pos x="2420" y="1090"/>
                </a:cxn>
                <a:cxn ang="0">
                  <a:pos x="2618" y="1108"/>
                </a:cxn>
                <a:cxn ang="0">
                  <a:pos x="2807" y="694"/>
                </a:cxn>
                <a:cxn ang="0">
                  <a:pos x="2736" y="1118"/>
                </a:cxn>
                <a:cxn ang="0">
                  <a:pos x="2975" y="1138"/>
                </a:cxn>
                <a:cxn ang="0">
                  <a:pos x="3176" y="848"/>
                </a:cxn>
                <a:cxn ang="0">
                  <a:pos x="3176" y="0"/>
                </a:cxn>
                <a:cxn ang="0">
                  <a:pos x="0" y="0"/>
                </a:cxn>
                <a:cxn ang="0">
                  <a:pos x="8" y="8"/>
                </a:cxn>
                <a:cxn ang="0">
                  <a:pos x="10" y="8"/>
                </a:cxn>
                <a:cxn ang="0">
                  <a:pos x="45" y="26"/>
                </a:cxn>
                <a:cxn ang="0">
                  <a:pos x="110" y="84"/>
                </a:cxn>
                <a:cxn ang="0">
                  <a:pos x="254" y="280"/>
                </a:cxn>
                <a:cxn ang="0">
                  <a:pos x="322" y="398"/>
                </a:cxn>
                <a:cxn ang="0">
                  <a:pos x="346" y="458"/>
                </a:cxn>
                <a:cxn ang="0">
                  <a:pos x="360" y="524"/>
                </a:cxn>
                <a:cxn ang="0">
                  <a:pos x="375" y="664"/>
                </a:cxn>
                <a:cxn ang="0">
                  <a:pos x="330" y="1064"/>
                </a:cxn>
                <a:cxn ang="0">
                  <a:pos x="340" y="1180"/>
                </a:cxn>
                <a:cxn ang="0">
                  <a:pos x="348" y="1224"/>
                </a:cxn>
                <a:cxn ang="0">
                  <a:pos x="385" y="1307"/>
                </a:cxn>
                <a:cxn ang="0">
                  <a:pos x="572" y="1566"/>
                </a:cxn>
                <a:cxn ang="0">
                  <a:pos x="810" y="1802"/>
                </a:cxn>
                <a:cxn ang="0">
                  <a:pos x="1124" y="1966"/>
                </a:cxn>
                <a:cxn ang="0">
                  <a:pos x="574" y="1236"/>
                </a:cxn>
                <a:cxn ang="0">
                  <a:pos x="1294" y="1797"/>
                </a:cxn>
                <a:cxn ang="0">
                  <a:pos x="886" y="985"/>
                </a:cxn>
                <a:cxn ang="0">
                  <a:pos x="1492" y="1663"/>
                </a:cxn>
                <a:cxn ang="0">
                  <a:pos x="1236" y="788"/>
                </a:cxn>
                <a:cxn ang="0">
                  <a:pos x="1686" y="1524"/>
                </a:cxn>
                <a:cxn ang="0">
                  <a:pos x="1700" y="1444"/>
                </a:cxn>
                <a:cxn ang="0">
                  <a:pos x="1616" y="658"/>
                </a:cxn>
              </a:cxnLst>
              <a:rect l="0" t="0" r="r" b="b"/>
              <a:pathLst>
                <a:path w="3176" h="1966">
                  <a:moveTo>
                    <a:pt x="1616" y="658"/>
                  </a:moveTo>
                  <a:lnTo>
                    <a:pt x="1766" y="1046"/>
                  </a:lnTo>
                  <a:lnTo>
                    <a:pt x="1768" y="1034"/>
                  </a:lnTo>
                  <a:lnTo>
                    <a:pt x="1980" y="1053"/>
                  </a:lnTo>
                  <a:lnTo>
                    <a:pt x="2012" y="600"/>
                  </a:lnTo>
                  <a:lnTo>
                    <a:pt x="2102" y="1064"/>
                  </a:lnTo>
                  <a:lnTo>
                    <a:pt x="2294" y="1080"/>
                  </a:lnTo>
                  <a:lnTo>
                    <a:pt x="2414" y="611"/>
                  </a:lnTo>
                  <a:lnTo>
                    <a:pt x="2420" y="1090"/>
                  </a:lnTo>
                  <a:lnTo>
                    <a:pt x="2618" y="1108"/>
                  </a:lnTo>
                  <a:lnTo>
                    <a:pt x="2807" y="694"/>
                  </a:lnTo>
                  <a:lnTo>
                    <a:pt x="2736" y="1118"/>
                  </a:lnTo>
                  <a:lnTo>
                    <a:pt x="2975" y="1138"/>
                  </a:lnTo>
                  <a:lnTo>
                    <a:pt x="3176" y="848"/>
                  </a:lnTo>
                  <a:lnTo>
                    <a:pt x="3176" y="0"/>
                  </a:lnTo>
                  <a:lnTo>
                    <a:pt x="0" y="0"/>
                  </a:lnTo>
                  <a:lnTo>
                    <a:pt x="8" y="8"/>
                  </a:lnTo>
                  <a:lnTo>
                    <a:pt x="10" y="8"/>
                  </a:lnTo>
                  <a:lnTo>
                    <a:pt x="45" y="26"/>
                  </a:lnTo>
                  <a:lnTo>
                    <a:pt x="110" y="84"/>
                  </a:lnTo>
                  <a:lnTo>
                    <a:pt x="254" y="280"/>
                  </a:lnTo>
                  <a:lnTo>
                    <a:pt x="322" y="398"/>
                  </a:lnTo>
                  <a:lnTo>
                    <a:pt x="346" y="458"/>
                  </a:lnTo>
                  <a:lnTo>
                    <a:pt x="360" y="524"/>
                  </a:lnTo>
                  <a:lnTo>
                    <a:pt x="375" y="664"/>
                  </a:lnTo>
                  <a:lnTo>
                    <a:pt x="330" y="1064"/>
                  </a:lnTo>
                  <a:lnTo>
                    <a:pt x="340" y="1180"/>
                  </a:lnTo>
                  <a:lnTo>
                    <a:pt x="348" y="1224"/>
                  </a:lnTo>
                  <a:lnTo>
                    <a:pt x="385" y="1307"/>
                  </a:lnTo>
                  <a:lnTo>
                    <a:pt x="572" y="1566"/>
                  </a:lnTo>
                  <a:lnTo>
                    <a:pt x="810" y="1802"/>
                  </a:lnTo>
                  <a:lnTo>
                    <a:pt x="1124" y="1966"/>
                  </a:lnTo>
                  <a:lnTo>
                    <a:pt x="574" y="1236"/>
                  </a:lnTo>
                  <a:lnTo>
                    <a:pt x="1294" y="1797"/>
                  </a:lnTo>
                  <a:lnTo>
                    <a:pt x="886" y="985"/>
                  </a:lnTo>
                  <a:lnTo>
                    <a:pt x="1492" y="1663"/>
                  </a:lnTo>
                  <a:lnTo>
                    <a:pt x="1236" y="788"/>
                  </a:lnTo>
                  <a:lnTo>
                    <a:pt x="1686" y="1524"/>
                  </a:lnTo>
                  <a:lnTo>
                    <a:pt x="1700" y="1444"/>
                  </a:lnTo>
                  <a:lnTo>
                    <a:pt x="1616" y="658"/>
                  </a:lnTo>
                  <a:close/>
                </a:path>
              </a:pathLst>
            </a:custGeom>
            <a:solidFill>
              <a:srgbClr val="7F7FFF"/>
            </a:solidFill>
            <a:ln w="9525">
              <a:noFill/>
              <a:round/>
              <a:headEnd/>
              <a:tailEnd/>
            </a:ln>
          </p:spPr>
          <p:txBody>
            <a:bodyPr/>
            <a:lstStyle/>
            <a:p>
              <a:endParaRPr lang="en-GB"/>
            </a:p>
          </p:txBody>
        </p:sp>
        <p:sp>
          <p:nvSpPr>
            <p:cNvPr id="24185" name="Freeform 633"/>
            <p:cNvSpPr>
              <a:spLocks/>
            </p:cNvSpPr>
            <p:nvPr/>
          </p:nvSpPr>
          <p:spPr bwMode="auto">
            <a:xfrm>
              <a:off x="3141" y="1823"/>
              <a:ext cx="30" cy="157"/>
            </a:xfrm>
            <a:custGeom>
              <a:avLst/>
              <a:gdLst/>
              <a:ahLst/>
              <a:cxnLst>
                <a:cxn ang="0">
                  <a:pos x="150" y="388"/>
                </a:cxn>
                <a:cxn ang="0">
                  <a:pos x="0" y="0"/>
                </a:cxn>
                <a:cxn ang="0">
                  <a:pos x="84" y="786"/>
                </a:cxn>
                <a:cxn ang="0">
                  <a:pos x="150" y="388"/>
                </a:cxn>
              </a:cxnLst>
              <a:rect l="0" t="0" r="r" b="b"/>
              <a:pathLst>
                <a:path w="150" h="786">
                  <a:moveTo>
                    <a:pt x="150" y="388"/>
                  </a:moveTo>
                  <a:lnTo>
                    <a:pt x="0" y="0"/>
                  </a:lnTo>
                  <a:lnTo>
                    <a:pt x="84" y="786"/>
                  </a:lnTo>
                  <a:lnTo>
                    <a:pt x="150" y="388"/>
                  </a:lnTo>
                  <a:close/>
                </a:path>
              </a:pathLst>
            </a:custGeom>
            <a:solidFill>
              <a:srgbClr val="FFFFFF"/>
            </a:solidFill>
            <a:ln w="9525">
              <a:noFill/>
              <a:round/>
              <a:headEnd/>
              <a:tailEnd/>
            </a:ln>
          </p:spPr>
          <p:txBody>
            <a:bodyPr/>
            <a:lstStyle/>
            <a:p>
              <a:endParaRPr lang="en-GB"/>
            </a:p>
          </p:txBody>
        </p:sp>
        <p:sp>
          <p:nvSpPr>
            <p:cNvPr id="24186" name="Freeform 634"/>
            <p:cNvSpPr>
              <a:spLocks noEditPoints="1"/>
            </p:cNvSpPr>
            <p:nvPr/>
          </p:nvSpPr>
          <p:spPr bwMode="auto">
            <a:xfrm>
              <a:off x="2756" y="1691"/>
              <a:ext cx="295" cy="748"/>
            </a:xfrm>
            <a:custGeom>
              <a:avLst/>
              <a:gdLst/>
              <a:ahLst/>
              <a:cxnLst>
                <a:cxn ang="0">
                  <a:pos x="789" y="2178"/>
                </a:cxn>
                <a:cxn ang="0">
                  <a:pos x="726" y="2886"/>
                </a:cxn>
                <a:cxn ang="0">
                  <a:pos x="687" y="3740"/>
                </a:cxn>
                <a:cxn ang="0">
                  <a:pos x="920" y="3662"/>
                </a:cxn>
                <a:cxn ang="0">
                  <a:pos x="1009" y="3584"/>
                </a:cxn>
                <a:cxn ang="0">
                  <a:pos x="1068" y="3474"/>
                </a:cxn>
                <a:cxn ang="0">
                  <a:pos x="1138" y="3240"/>
                </a:cxn>
                <a:cxn ang="0">
                  <a:pos x="1234" y="3086"/>
                </a:cxn>
                <a:cxn ang="0">
                  <a:pos x="1398" y="2920"/>
                </a:cxn>
                <a:cxn ang="0">
                  <a:pos x="1472" y="2700"/>
                </a:cxn>
                <a:cxn ang="0">
                  <a:pos x="1464" y="2462"/>
                </a:cxn>
                <a:cxn ang="0">
                  <a:pos x="1406" y="2292"/>
                </a:cxn>
                <a:cxn ang="0">
                  <a:pos x="1034" y="1794"/>
                </a:cxn>
                <a:cxn ang="0">
                  <a:pos x="611" y="1312"/>
                </a:cxn>
                <a:cxn ang="0">
                  <a:pos x="535" y="1080"/>
                </a:cxn>
                <a:cxn ang="0">
                  <a:pos x="512" y="341"/>
                </a:cxn>
                <a:cxn ang="0">
                  <a:pos x="391" y="111"/>
                </a:cxn>
                <a:cxn ang="0">
                  <a:pos x="278" y="0"/>
                </a:cxn>
                <a:cxn ang="0">
                  <a:pos x="12" y="156"/>
                </a:cxn>
                <a:cxn ang="0">
                  <a:pos x="174" y="382"/>
                </a:cxn>
                <a:cxn ang="0">
                  <a:pos x="314" y="554"/>
                </a:cxn>
                <a:cxn ang="0">
                  <a:pos x="394" y="754"/>
                </a:cxn>
                <a:cxn ang="0">
                  <a:pos x="407" y="978"/>
                </a:cxn>
                <a:cxn ang="0">
                  <a:pos x="398" y="1152"/>
                </a:cxn>
                <a:cxn ang="0">
                  <a:pos x="422" y="1156"/>
                </a:cxn>
                <a:cxn ang="0">
                  <a:pos x="446" y="1158"/>
                </a:cxn>
                <a:cxn ang="0">
                  <a:pos x="482" y="1156"/>
                </a:cxn>
                <a:cxn ang="0">
                  <a:pos x="480" y="1200"/>
                </a:cxn>
                <a:cxn ang="0">
                  <a:pos x="440" y="1328"/>
                </a:cxn>
                <a:cxn ang="0">
                  <a:pos x="616" y="1622"/>
                </a:cxn>
                <a:cxn ang="0">
                  <a:pos x="838" y="1797"/>
                </a:cxn>
                <a:cxn ang="0">
                  <a:pos x="944" y="2002"/>
                </a:cxn>
                <a:cxn ang="0">
                  <a:pos x="1188" y="2404"/>
                </a:cxn>
                <a:cxn ang="0">
                  <a:pos x="1205" y="2588"/>
                </a:cxn>
                <a:cxn ang="0">
                  <a:pos x="1046" y="2904"/>
                </a:cxn>
                <a:cxn ang="0">
                  <a:pos x="998" y="3130"/>
                </a:cxn>
                <a:cxn ang="0">
                  <a:pos x="985" y="3180"/>
                </a:cxn>
                <a:cxn ang="0">
                  <a:pos x="972" y="3064"/>
                </a:cxn>
                <a:cxn ang="0">
                  <a:pos x="1072" y="2517"/>
                </a:cxn>
                <a:cxn ang="0">
                  <a:pos x="1072" y="2376"/>
                </a:cxn>
                <a:cxn ang="0">
                  <a:pos x="924" y="2070"/>
                </a:cxn>
                <a:cxn ang="0">
                  <a:pos x="838" y="1797"/>
                </a:cxn>
              </a:cxnLst>
              <a:rect l="0" t="0" r="r" b="b"/>
              <a:pathLst>
                <a:path w="1478" h="3740">
                  <a:moveTo>
                    <a:pt x="726" y="1892"/>
                  </a:moveTo>
                  <a:lnTo>
                    <a:pt x="789" y="2178"/>
                  </a:lnTo>
                  <a:lnTo>
                    <a:pt x="794" y="2488"/>
                  </a:lnTo>
                  <a:lnTo>
                    <a:pt x="726" y="2886"/>
                  </a:lnTo>
                  <a:lnTo>
                    <a:pt x="712" y="3569"/>
                  </a:lnTo>
                  <a:lnTo>
                    <a:pt x="687" y="3740"/>
                  </a:lnTo>
                  <a:lnTo>
                    <a:pt x="807" y="3716"/>
                  </a:lnTo>
                  <a:lnTo>
                    <a:pt x="920" y="3662"/>
                  </a:lnTo>
                  <a:lnTo>
                    <a:pt x="968" y="3626"/>
                  </a:lnTo>
                  <a:lnTo>
                    <a:pt x="1009" y="3584"/>
                  </a:lnTo>
                  <a:lnTo>
                    <a:pt x="1044" y="3532"/>
                  </a:lnTo>
                  <a:lnTo>
                    <a:pt x="1068" y="3474"/>
                  </a:lnTo>
                  <a:lnTo>
                    <a:pt x="1116" y="3296"/>
                  </a:lnTo>
                  <a:lnTo>
                    <a:pt x="1138" y="3240"/>
                  </a:lnTo>
                  <a:lnTo>
                    <a:pt x="1194" y="3134"/>
                  </a:lnTo>
                  <a:lnTo>
                    <a:pt x="1234" y="3086"/>
                  </a:lnTo>
                  <a:lnTo>
                    <a:pt x="1349" y="2982"/>
                  </a:lnTo>
                  <a:lnTo>
                    <a:pt x="1398" y="2920"/>
                  </a:lnTo>
                  <a:lnTo>
                    <a:pt x="1434" y="2850"/>
                  </a:lnTo>
                  <a:lnTo>
                    <a:pt x="1472" y="2700"/>
                  </a:lnTo>
                  <a:lnTo>
                    <a:pt x="1478" y="2618"/>
                  </a:lnTo>
                  <a:lnTo>
                    <a:pt x="1464" y="2462"/>
                  </a:lnTo>
                  <a:lnTo>
                    <a:pt x="1440" y="2373"/>
                  </a:lnTo>
                  <a:lnTo>
                    <a:pt x="1406" y="2292"/>
                  </a:lnTo>
                  <a:lnTo>
                    <a:pt x="1252" y="2062"/>
                  </a:lnTo>
                  <a:lnTo>
                    <a:pt x="1034" y="1794"/>
                  </a:lnTo>
                  <a:lnTo>
                    <a:pt x="684" y="1414"/>
                  </a:lnTo>
                  <a:lnTo>
                    <a:pt x="611" y="1312"/>
                  </a:lnTo>
                  <a:lnTo>
                    <a:pt x="560" y="1200"/>
                  </a:lnTo>
                  <a:lnTo>
                    <a:pt x="535" y="1080"/>
                  </a:lnTo>
                  <a:lnTo>
                    <a:pt x="548" y="500"/>
                  </a:lnTo>
                  <a:lnTo>
                    <a:pt x="512" y="341"/>
                  </a:lnTo>
                  <a:lnTo>
                    <a:pt x="450" y="198"/>
                  </a:lnTo>
                  <a:lnTo>
                    <a:pt x="391" y="111"/>
                  </a:lnTo>
                  <a:lnTo>
                    <a:pt x="320" y="34"/>
                  </a:lnTo>
                  <a:lnTo>
                    <a:pt x="278" y="0"/>
                  </a:lnTo>
                  <a:lnTo>
                    <a:pt x="51" y="0"/>
                  </a:lnTo>
                  <a:lnTo>
                    <a:pt x="12" y="156"/>
                  </a:lnTo>
                  <a:lnTo>
                    <a:pt x="0" y="242"/>
                  </a:lnTo>
                  <a:lnTo>
                    <a:pt x="174" y="382"/>
                  </a:lnTo>
                  <a:lnTo>
                    <a:pt x="250" y="464"/>
                  </a:lnTo>
                  <a:lnTo>
                    <a:pt x="314" y="554"/>
                  </a:lnTo>
                  <a:lnTo>
                    <a:pt x="362" y="652"/>
                  </a:lnTo>
                  <a:lnTo>
                    <a:pt x="394" y="754"/>
                  </a:lnTo>
                  <a:lnTo>
                    <a:pt x="410" y="862"/>
                  </a:lnTo>
                  <a:lnTo>
                    <a:pt x="407" y="978"/>
                  </a:lnTo>
                  <a:lnTo>
                    <a:pt x="386" y="1150"/>
                  </a:lnTo>
                  <a:lnTo>
                    <a:pt x="398" y="1152"/>
                  </a:lnTo>
                  <a:lnTo>
                    <a:pt x="410" y="1152"/>
                  </a:lnTo>
                  <a:lnTo>
                    <a:pt x="422" y="1156"/>
                  </a:lnTo>
                  <a:lnTo>
                    <a:pt x="433" y="1156"/>
                  </a:lnTo>
                  <a:lnTo>
                    <a:pt x="446" y="1158"/>
                  </a:lnTo>
                  <a:lnTo>
                    <a:pt x="470" y="1158"/>
                  </a:lnTo>
                  <a:lnTo>
                    <a:pt x="482" y="1156"/>
                  </a:lnTo>
                  <a:lnTo>
                    <a:pt x="486" y="1170"/>
                  </a:lnTo>
                  <a:lnTo>
                    <a:pt x="480" y="1200"/>
                  </a:lnTo>
                  <a:lnTo>
                    <a:pt x="444" y="1288"/>
                  </a:lnTo>
                  <a:lnTo>
                    <a:pt x="440" y="1328"/>
                  </a:lnTo>
                  <a:lnTo>
                    <a:pt x="462" y="1376"/>
                  </a:lnTo>
                  <a:lnTo>
                    <a:pt x="616" y="1622"/>
                  </a:lnTo>
                  <a:lnTo>
                    <a:pt x="726" y="1892"/>
                  </a:lnTo>
                  <a:close/>
                  <a:moveTo>
                    <a:pt x="838" y="1797"/>
                  </a:moveTo>
                  <a:lnTo>
                    <a:pt x="868" y="1846"/>
                  </a:lnTo>
                  <a:lnTo>
                    <a:pt x="944" y="2002"/>
                  </a:lnTo>
                  <a:lnTo>
                    <a:pt x="1156" y="2320"/>
                  </a:lnTo>
                  <a:lnTo>
                    <a:pt x="1188" y="2404"/>
                  </a:lnTo>
                  <a:lnTo>
                    <a:pt x="1206" y="2494"/>
                  </a:lnTo>
                  <a:lnTo>
                    <a:pt x="1205" y="2588"/>
                  </a:lnTo>
                  <a:lnTo>
                    <a:pt x="1171" y="2684"/>
                  </a:lnTo>
                  <a:lnTo>
                    <a:pt x="1046" y="2904"/>
                  </a:lnTo>
                  <a:lnTo>
                    <a:pt x="1009" y="2998"/>
                  </a:lnTo>
                  <a:lnTo>
                    <a:pt x="998" y="3130"/>
                  </a:lnTo>
                  <a:lnTo>
                    <a:pt x="1008" y="3210"/>
                  </a:lnTo>
                  <a:lnTo>
                    <a:pt x="985" y="3180"/>
                  </a:lnTo>
                  <a:lnTo>
                    <a:pt x="974" y="3146"/>
                  </a:lnTo>
                  <a:lnTo>
                    <a:pt x="972" y="3064"/>
                  </a:lnTo>
                  <a:lnTo>
                    <a:pt x="986" y="2922"/>
                  </a:lnTo>
                  <a:lnTo>
                    <a:pt x="1072" y="2517"/>
                  </a:lnTo>
                  <a:lnTo>
                    <a:pt x="1078" y="2446"/>
                  </a:lnTo>
                  <a:lnTo>
                    <a:pt x="1072" y="2376"/>
                  </a:lnTo>
                  <a:lnTo>
                    <a:pt x="1022" y="2250"/>
                  </a:lnTo>
                  <a:lnTo>
                    <a:pt x="924" y="2070"/>
                  </a:lnTo>
                  <a:lnTo>
                    <a:pt x="878" y="1958"/>
                  </a:lnTo>
                  <a:lnTo>
                    <a:pt x="838" y="1797"/>
                  </a:lnTo>
                  <a:close/>
                </a:path>
              </a:pathLst>
            </a:custGeom>
            <a:solidFill>
              <a:srgbClr val="FFFF00"/>
            </a:solidFill>
            <a:ln w="9525">
              <a:noFill/>
              <a:round/>
              <a:headEnd/>
              <a:tailEnd/>
            </a:ln>
          </p:spPr>
          <p:txBody>
            <a:bodyPr/>
            <a:lstStyle/>
            <a:p>
              <a:endParaRPr lang="en-GB"/>
            </a:p>
          </p:txBody>
        </p:sp>
        <p:sp>
          <p:nvSpPr>
            <p:cNvPr id="24187" name="Freeform 635"/>
            <p:cNvSpPr>
              <a:spLocks/>
            </p:cNvSpPr>
            <p:nvPr/>
          </p:nvSpPr>
          <p:spPr bwMode="auto">
            <a:xfrm>
              <a:off x="2923" y="2051"/>
              <a:ext cx="74" cy="282"/>
            </a:xfrm>
            <a:custGeom>
              <a:avLst/>
              <a:gdLst/>
              <a:ahLst/>
              <a:cxnLst>
                <a:cxn ang="0">
                  <a:pos x="30" y="49"/>
                </a:cxn>
                <a:cxn ang="0">
                  <a:pos x="0" y="0"/>
                </a:cxn>
                <a:cxn ang="0">
                  <a:pos x="40" y="161"/>
                </a:cxn>
                <a:cxn ang="0">
                  <a:pos x="86" y="273"/>
                </a:cxn>
                <a:cxn ang="0">
                  <a:pos x="184" y="453"/>
                </a:cxn>
                <a:cxn ang="0">
                  <a:pos x="234" y="579"/>
                </a:cxn>
                <a:cxn ang="0">
                  <a:pos x="240" y="649"/>
                </a:cxn>
                <a:cxn ang="0">
                  <a:pos x="234" y="720"/>
                </a:cxn>
                <a:cxn ang="0">
                  <a:pos x="148" y="1125"/>
                </a:cxn>
                <a:cxn ang="0">
                  <a:pos x="134" y="1267"/>
                </a:cxn>
                <a:cxn ang="0">
                  <a:pos x="136" y="1349"/>
                </a:cxn>
                <a:cxn ang="0">
                  <a:pos x="147" y="1383"/>
                </a:cxn>
                <a:cxn ang="0">
                  <a:pos x="170" y="1413"/>
                </a:cxn>
                <a:cxn ang="0">
                  <a:pos x="160" y="1333"/>
                </a:cxn>
                <a:cxn ang="0">
                  <a:pos x="171" y="1201"/>
                </a:cxn>
                <a:cxn ang="0">
                  <a:pos x="208" y="1107"/>
                </a:cxn>
                <a:cxn ang="0">
                  <a:pos x="333" y="887"/>
                </a:cxn>
                <a:cxn ang="0">
                  <a:pos x="367" y="791"/>
                </a:cxn>
                <a:cxn ang="0">
                  <a:pos x="368" y="697"/>
                </a:cxn>
                <a:cxn ang="0">
                  <a:pos x="350" y="607"/>
                </a:cxn>
                <a:cxn ang="0">
                  <a:pos x="318" y="523"/>
                </a:cxn>
                <a:cxn ang="0">
                  <a:pos x="106" y="205"/>
                </a:cxn>
                <a:cxn ang="0">
                  <a:pos x="30" y="49"/>
                </a:cxn>
              </a:cxnLst>
              <a:rect l="0" t="0" r="r" b="b"/>
              <a:pathLst>
                <a:path w="368" h="1413">
                  <a:moveTo>
                    <a:pt x="30" y="49"/>
                  </a:moveTo>
                  <a:lnTo>
                    <a:pt x="0" y="0"/>
                  </a:lnTo>
                  <a:lnTo>
                    <a:pt x="40" y="161"/>
                  </a:lnTo>
                  <a:lnTo>
                    <a:pt x="86" y="273"/>
                  </a:lnTo>
                  <a:lnTo>
                    <a:pt x="184" y="453"/>
                  </a:lnTo>
                  <a:lnTo>
                    <a:pt x="234" y="579"/>
                  </a:lnTo>
                  <a:lnTo>
                    <a:pt x="240" y="649"/>
                  </a:lnTo>
                  <a:lnTo>
                    <a:pt x="234" y="720"/>
                  </a:lnTo>
                  <a:lnTo>
                    <a:pt x="148" y="1125"/>
                  </a:lnTo>
                  <a:lnTo>
                    <a:pt x="134" y="1267"/>
                  </a:lnTo>
                  <a:lnTo>
                    <a:pt x="136" y="1349"/>
                  </a:lnTo>
                  <a:lnTo>
                    <a:pt x="147" y="1383"/>
                  </a:lnTo>
                  <a:lnTo>
                    <a:pt x="170" y="1413"/>
                  </a:lnTo>
                  <a:lnTo>
                    <a:pt x="160" y="1333"/>
                  </a:lnTo>
                  <a:lnTo>
                    <a:pt x="171" y="1201"/>
                  </a:lnTo>
                  <a:lnTo>
                    <a:pt x="208" y="1107"/>
                  </a:lnTo>
                  <a:lnTo>
                    <a:pt x="333" y="887"/>
                  </a:lnTo>
                  <a:lnTo>
                    <a:pt x="367" y="791"/>
                  </a:lnTo>
                  <a:lnTo>
                    <a:pt x="368" y="697"/>
                  </a:lnTo>
                  <a:lnTo>
                    <a:pt x="350" y="607"/>
                  </a:lnTo>
                  <a:lnTo>
                    <a:pt x="318" y="523"/>
                  </a:lnTo>
                  <a:lnTo>
                    <a:pt x="106" y="205"/>
                  </a:lnTo>
                  <a:lnTo>
                    <a:pt x="30" y="49"/>
                  </a:lnTo>
                  <a:close/>
                </a:path>
              </a:pathLst>
            </a:custGeom>
            <a:solidFill>
              <a:srgbClr val="000000"/>
            </a:solidFill>
            <a:ln w="9525">
              <a:noFill/>
              <a:round/>
              <a:headEnd/>
              <a:tailEnd/>
            </a:ln>
          </p:spPr>
          <p:txBody>
            <a:bodyPr/>
            <a:lstStyle/>
            <a:p>
              <a:endParaRPr lang="en-GB"/>
            </a:p>
          </p:txBody>
        </p:sp>
        <p:sp>
          <p:nvSpPr>
            <p:cNvPr id="24188" name="Freeform 636"/>
            <p:cNvSpPr>
              <a:spLocks/>
            </p:cNvSpPr>
            <p:nvPr/>
          </p:nvSpPr>
          <p:spPr bwMode="auto">
            <a:xfrm>
              <a:off x="2888" y="1849"/>
              <a:ext cx="300" cy="749"/>
            </a:xfrm>
            <a:custGeom>
              <a:avLst/>
              <a:gdLst/>
              <a:ahLst/>
              <a:cxnLst>
                <a:cxn ang="0">
                  <a:pos x="576" y="1142"/>
                </a:cxn>
                <a:cxn ang="0">
                  <a:pos x="761" y="1417"/>
                </a:cxn>
                <a:cxn ang="0">
                  <a:pos x="878" y="1634"/>
                </a:cxn>
                <a:cxn ang="0">
                  <a:pos x="918" y="1748"/>
                </a:cxn>
                <a:cxn ang="0">
                  <a:pos x="936" y="1866"/>
                </a:cxn>
                <a:cxn ang="0">
                  <a:pos x="931" y="1990"/>
                </a:cxn>
                <a:cxn ang="0">
                  <a:pos x="894" y="2114"/>
                </a:cxn>
                <a:cxn ang="0">
                  <a:pos x="818" y="2237"/>
                </a:cxn>
                <a:cxn ang="0">
                  <a:pos x="648" y="2422"/>
                </a:cxn>
                <a:cxn ang="0">
                  <a:pos x="622" y="2459"/>
                </a:cxn>
                <a:cxn ang="0">
                  <a:pos x="604" y="2496"/>
                </a:cxn>
                <a:cxn ang="0">
                  <a:pos x="558" y="2722"/>
                </a:cxn>
                <a:cxn ang="0">
                  <a:pos x="536" y="2762"/>
                </a:cxn>
                <a:cxn ang="0">
                  <a:pos x="510" y="2796"/>
                </a:cxn>
                <a:cxn ang="0">
                  <a:pos x="652" y="2747"/>
                </a:cxn>
                <a:cxn ang="0">
                  <a:pos x="0" y="3386"/>
                </a:cxn>
                <a:cxn ang="0">
                  <a:pos x="796" y="2940"/>
                </a:cxn>
                <a:cxn ang="0">
                  <a:pos x="268" y="3686"/>
                </a:cxn>
                <a:cxn ang="0">
                  <a:pos x="973" y="3103"/>
                </a:cxn>
                <a:cxn ang="0">
                  <a:pos x="674" y="3744"/>
                </a:cxn>
                <a:cxn ang="0">
                  <a:pos x="758" y="3728"/>
                </a:cxn>
                <a:cxn ang="0">
                  <a:pos x="1174" y="3232"/>
                </a:cxn>
                <a:cxn ang="0">
                  <a:pos x="1060" y="3668"/>
                </a:cxn>
                <a:cxn ang="0">
                  <a:pos x="1219" y="3638"/>
                </a:cxn>
                <a:cxn ang="0">
                  <a:pos x="1398" y="3326"/>
                </a:cxn>
                <a:cxn ang="0">
                  <a:pos x="1376" y="3606"/>
                </a:cxn>
                <a:cxn ang="0">
                  <a:pos x="1448" y="3592"/>
                </a:cxn>
                <a:cxn ang="0">
                  <a:pos x="1499" y="3206"/>
                </a:cxn>
                <a:cxn ang="0">
                  <a:pos x="954" y="3001"/>
                </a:cxn>
                <a:cxn ang="0">
                  <a:pos x="1334" y="736"/>
                </a:cxn>
                <a:cxn ang="0">
                  <a:pos x="884" y="0"/>
                </a:cxn>
                <a:cxn ang="0">
                  <a:pos x="1140" y="875"/>
                </a:cxn>
                <a:cxn ang="0">
                  <a:pos x="534" y="197"/>
                </a:cxn>
                <a:cxn ang="0">
                  <a:pos x="942" y="1009"/>
                </a:cxn>
                <a:cxn ang="0">
                  <a:pos x="222" y="448"/>
                </a:cxn>
                <a:cxn ang="0">
                  <a:pos x="772" y="1178"/>
                </a:cxn>
                <a:cxn ang="0">
                  <a:pos x="458" y="1014"/>
                </a:cxn>
                <a:cxn ang="0">
                  <a:pos x="576" y="1142"/>
                </a:cxn>
              </a:cxnLst>
              <a:rect l="0" t="0" r="r" b="b"/>
              <a:pathLst>
                <a:path w="1499" h="3744">
                  <a:moveTo>
                    <a:pt x="576" y="1142"/>
                  </a:moveTo>
                  <a:lnTo>
                    <a:pt x="761" y="1417"/>
                  </a:lnTo>
                  <a:lnTo>
                    <a:pt x="878" y="1634"/>
                  </a:lnTo>
                  <a:lnTo>
                    <a:pt x="918" y="1748"/>
                  </a:lnTo>
                  <a:lnTo>
                    <a:pt x="936" y="1866"/>
                  </a:lnTo>
                  <a:lnTo>
                    <a:pt x="931" y="1990"/>
                  </a:lnTo>
                  <a:lnTo>
                    <a:pt x="894" y="2114"/>
                  </a:lnTo>
                  <a:lnTo>
                    <a:pt x="818" y="2237"/>
                  </a:lnTo>
                  <a:lnTo>
                    <a:pt x="648" y="2422"/>
                  </a:lnTo>
                  <a:lnTo>
                    <a:pt x="622" y="2459"/>
                  </a:lnTo>
                  <a:lnTo>
                    <a:pt x="604" y="2496"/>
                  </a:lnTo>
                  <a:lnTo>
                    <a:pt x="558" y="2722"/>
                  </a:lnTo>
                  <a:lnTo>
                    <a:pt x="536" y="2762"/>
                  </a:lnTo>
                  <a:lnTo>
                    <a:pt x="510" y="2796"/>
                  </a:lnTo>
                  <a:lnTo>
                    <a:pt x="652" y="2747"/>
                  </a:lnTo>
                  <a:lnTo>
                    <a:pt x="0" y="3386"/>
                  </a:lnTo>
                  <a:lnTo>
                    <a:pt x="796" y="2940"/>
                  </a:lnTo>
                  <a:lnTo>
                    <a:pt x="268" y="3686"/>
                  </a:lnTo>
                  <a:lnTo>
                    <a:pt x="973" y="3103"/>
                  </a:lnTo>
                  <a:lnTo>
                    <a:pt x="674" y="3744"/>
                  </a:lnTo>
                  <a:lnTo>
                    <a:pt x="758" y="3728"/>
                  </a:lnTo>
                  <a:lnTo>
                    <a:pt x="1174" y="3232"/>
                  </a:lnTo>
                  <a:lnTo>
                    <a:pt x="1060" y="3668"/>
                  </a:lnTo>
                  <a:lnTo>
                    <a:pt x="1219" y="3638"/>
                  </a:lnTo>
                  <a:lnTo>
                    <a:pt x="1398" y="3326"/>
                  </a:lnTo>
                  <a:lnTo>
                    <a:pt x="1376" y="3606"/>
                  </a:lnTo>
                  <a:lnTo>
                    <a:pt x="1448" y="3592"/>
                  </a:lnTo>
                  <a:lnTo>
                    <a:pt x="1499" y="3206"/>
                  </a:lnTo>
                  <a:lnTo>
                    <a:pt x="954" y="3001"/>
                  </a:lnTo>
                  <a:lnTo>
                    <a:pt x="1334" y="736"/>
                  </a:lnTo>
                  <a:lnTo>
                    <a:pt x="884" y="0"/>
                  </a:lnTo>
                  <a:lnTo>
                    <a:pt x="1140" y="875"/>
                  </a:lnTo>
                  <a:lnTo>
                    <a:pt x="534" y="197"/>
                  </a:lnTo>
                  <a:lnTo>
                    <a:pt x="942" y="1009"/>
                  </a:lnTo>
                  <a:lnTo>
                    <a:pt x="222" y="448"/>
                  </a:lnTo>
                  <a:lnTo>
                    <a:pt x="772" y="1178"/>
                  </a:lnTo>
                  <a:lnTo>
                    <a:pt x="458" y="1014"/>
                  </a:lnTo>
                  <a:lnTo>
                    <a:pt x="576" y="1142"/>
                  </a:lnTo>
                  <a:close/>
                </a:path>
              </a:pathLst>
            </a:custGeom>
            <a:solidFill>
              <a:srgbClr val="FFFFFF"/>
            </a:solidFill>
            <a:ln w="9525">
              <a:noFill/>
              <a:round/>
              <a:headEnd/>
              <a:tailEnd/>
            </a:ln>
          </p:spPr>
          <p:txBody>
            <a:bodyPr/>
            <a:lstStyle/>
            <a:p>
              <a:endParaRPr lang="en-GB"/>
            </a:p>
          </p:txBody>
        </p:sp>
        <p:sp>
          <p:nvSpPr>
            <p:cNvPr id="24189" name="Freeform 637"/>
            <p:cNvSpPr>
              <a:spLocks/>
            </p:cNvSpPr>
            <p:nvPr/>
          </p:nvSpPr>
          <p:spPr bwMode="auto">
            <a:xfrm>
              <a:off x="3413" y="1861"/>
              <a:ext cx="40" cy="59"/>
            </a:xfrm>
            <a:custGeom>
              <a:avLst/>
              <a:gdLst/>
              <a:ahLst/>
              <a:cxnLst>
                <a:cxn ang="0">
                  <a:pos x="96" y="298"/>
                </a:cxn>
                <a:cxn ang="0">
                  <a:pos x="201" y="0"/>
                </a:cxn>
                <a:cxn ang="0">
                  <a:pos x="0" y="290"/>
                </a:cxn>
                <a:cxn ang="0">
                  <a:pos x="96" y="298"/>
                </a:cxn>
              </a:cxnLst>
              <a:rect l="0" t="0" r="r" b="b"/>
              <a:pathLst>
                <a:path w="201" h="298">
                  <a:moveTo>
                    <a:pt x="96" y="298"/>
                  </a:moveTo>
                  <a:lnTo>
                    <a:pt x="201" y="0"/>
                  </a:lnTo>
                  <a:lnTo>
                    <a:pt x="0" y="290"/>
                  </a:lnTo>
                  <a:lnTo>
                    <a:pt x="96" y="298"/>
                  </a:lnTo>
                  <a:close/>
                </a:path>
              </a:pathLst>
            </a:custGeom>
            <a:solidFill>
              <a:srgbClr val="FFFFFF"/>
            </a:solidFill>
            <a:ln w="9525">
              <a:noFill/>
              <a:round/>
              <a:headEnd/>
              <a:tailEnd/>
            </a:ln>
          </p:spPr>
          <p:txBody>
            <a:bodyPr/>
            <a:lstStyle/>
            <a:p>
              <a:endParaRPr lang="en-GB"/>
            </a:p>
          </p:txBody>
        </p:sp>
        <p:sp>
          <p:nvSpPr>
            <p:cNvPr id="24190" name="Freeform 638"/>
            <p:cNvSpPr>
              <a:spLocks/>
            </p:cNvSpPr>
            <p:nvPr/>
          </p:nvSpPr>
          <p:spPr bwMode="auto">
            <a:xfrm>
              <a:off x="3432" y="1861"/>
              <a:ext cx="21" cy="61"/>
            </a:xfrm>
            <a:custGeom>
              <a:avLst/>
              <a:gdLst/>
              <a:ahLst/>
              <a:cxnLst>
                <a:cxn ang="0">
                  <a:pos x="105" y="0"/>
                </a:cxn>
                <a:cxn ang="0">
                  <a:pos x="0" y="298"/>
                </a:cxn>
                <a:cxn ang="0">
                  <a:pos x="105" y="308"/>
                </a:cxn>
                <a:cxn ang="0">
                  <a:pos x="105" y="0"/>
                </a:cxn>
              </a:cxnLst>
              <a:rect l="0" t="0" r="r" b="b"/>
              <a:pathLst>
                <a:path w="105" h="308">
                  <a:moveTo>
                    <a:pt x="105" y="0"/>
                  </a:moveTo>
                  <a:lnTo>
                    <a:pt x="0" y="298"/>
                  </a:lnTo>
                  <a:lnTo>
                    <a:pt x="105" y="308"/>
                  </a:lnTo>
                  <a:lnTo>
                    <a:pt x="105" y="0"/>
                  </a:lnTo>
                  <a:close/>
                </a:path>
              </a:pathLst>
            </a:custGeom>
            <a:solidFill>
              <a:srgbClr val="7F7FFF"/>
            </a:solidFill>
            <a:ln w="9525">
              <a:noFill/>
              <a:round/>
              <a:headEnd/>
              <a:tailEnd/>
            </a:ln>
          </p:spPr>
          <p:txBody>
            <a:bodyPr/>
            <a:lstStyle/>
            <a:p>
              <a:endParaRPr lang="en-GB"/>
            </a:p>
          </p:txBody>
        </p:sp>
        <p:sp>
          <p:nvSpPr>
            <p:cNvPr id="24191" name="Freeform 639"/>
            <p:cNvSpPr>
              <a:spLocks/>
            </p:cNvSpPr>
            <p:nvPr/>
          </p:nvSpPr>
          <p:spPr bwMode="auto">
            <a:xfrm>
              <a:off x="3214" y="1811"/>
              <a:ext cx="24" cy="93"/>
            </a:xfrm>
            <a:custGeom>
              <a:avLst/>
              <a:gdLst/>
              <a:ahLst/>
              <a:cxnLst>
                <a:cxn ang="0">
                  <a:pos x="0" y="453"/>
                </a:cxn>
                <a:cxn ang="0">
                  <a:pos x="122" y="464"/>
                </a:cxn>
                <a:cxn ang="0">
                  <a:pos x="32" y="0"/>
                </a:cxn>
                <a:cxn ang="0">
                  <a:pos x="0" y="453"/>
                </a:cxn>
              </a:cxnLst>
              <a:rect l="0" t="0" r="r" b="b"/>
              <a:pathLst>
                <a:path w="122" h="464">
                  <a:moveTo>
                    <a:pt x="0" y="453"/>
                  </a:moveTo>
                  <a:lnTo>
                    <a:pt x="122" y="464"/>
                  </a:lnTo>
                  <a:lnTo>
                    <a:pt x="32" y="0"/>
                  </a:lnTo>
                  <a:lnTo>
                    <a:pt x="0" y="453"/>
                  </a:lnTo>
                  <a:close/>
                </a:path>
              </a:pathLst>
            </a:custGeom>
            <a:solidFill>
              <a:srgbClr val="FFFFFF"/>
            </a:solidFill>
            <a:ln w="9525">
              <a:noFill/>
              <a:round/>
              <a:headEnd/>
              <a:tailEnd/>
            </a:ln>
          </p:spPr>
          <p:txBody>
            <a:bodyPr/>
            <a:lstStyle/>
            <a:p>
              <a:endParaRPr lang="en-GB"/>
            </a:p>
          </p:txBody>
        </p:sp>
        <p:sp>
          <p:nvSpPr>
            <p:cNvPr id="24192" name="Freeform 640"/>
            <p:cNvSpPr>
              <a:spLocks/>
            </p:cNvSpPr>
            <p:nvPr/>
          </p:nvSpPr>
          <p:spPr bwMode="auto">
            <a:xfrm>
              <a:off x="3342" y="1830"/>
              <a:ext cx="37" cy="85"/>
            </a:xfrm>
            <a:custGeom>
              <a:avLst/>
              <a:gdLst/>
              <a:ahLst/>
              <a:cxnLst>
                <a:cxn ang="0">
                  <a:pos x="0" y="414"/>
                </a:cxn>
                <a:cxn ang="0">
                  <a:pos x="118" y="424"/>
                </a:cxn>
                <a:cxn ang="0">
                  <a:pos x="189" y="0"/>
                </a:cxn>
                <a:cxn ang="0">
                  <a:pos x="0" y="414"/>
                </a:cxn>
              </a:cxnLst>
              <a:rect l="0" t="0" r="r" b="b"/>
              <a:pathLst>
                <a:path w="189" h="424">
                  <a:moveTo>
                    <a:pt x="0" y="414"/>
                  </a:moveTo>
                  <a:lnTo>
                    <a:pt x="118" y="424"/>
                  </a:lnTo>
                  <a:lnTo>
                    <a:pt x="189" y="0"/>
                  </a:lnTo>
                  <a:lnTo>
                    <a:pt x="0" y="414"/>
                  </a:lnTo>
                  <a:close/>
                </a:path>
              </a:pathLst>
            </a:custGeom>
            <a:solidFill>
              <a:srgbClr val="FFFFFF"/>
            </a:solidFill>
            <a:ln w="9525">
              <a:noFill/>
              <a:round/>
              <a:headEnd/>
              <a:tailEnd/>
            </a:ln>
          </p:spPr>
          <p:txBody>
            <a:bodyPr/>
            <a:lstStyle/>
            <a:p>
              <a:endParaRPr lang="en-GB"/>
            </a:p>
          </p:txBody>
        </p:sp>
        <p:sp>
          <p:nvSpPr>
            <p:cNvPr id="24193" name="Freeform 641"/>
            <p:cNvSpPr>
              <a:spLocks/>
            </p:cNvSpPr>
            <p:nvPr/>
          </p:nvSpPr>
          <p:spPr bwMode="auto">
            <a:xfrm>
              <a:off x="3277" y="1813"/>
              <a:ext cx="25" cy="96"/>
            </a:xfrm>
            <a:custGeom>
              <a:avLst/>
              <a:gdLst/>
              <a:ahLst/>
              <a:cxnLst>
                <a:cxn ang="0">
                  <a:pos x="126" y="479"/>
                </a:cxn>
                <a:cxn ang="0">
                  <a:pos x="120" y="0"/>
                </a:cxn>
                <a:cxn ang="0">
                  <a:pos x="0" y="469"/>
                </a:cxn>
                <a:cxn ang="0">
                  <a:pos x="126" y="479"/>
                </a:cxn>
              </a:cxnLst>
              <a:rect l="0" t="0" r="r" b="b"/>
              <a:pathLst>
                <a:path w="126" h="479">
                  <a:moveTo>
                    <a:pt x="126" y="479"/>
                  </a:moveTo>
                  <a:lnTo>
                    <a:pt x="120" y="0"/>
                  </a:lnTo>
                  <a:lnTo>
                    <a:pt x="0" y="469"/>
                  </a:lnTo>
                  <a:lnTo>
                    <a:pt x="126" y="479"/>
                  </a:lnTo>
                  <a:close/>
                </a:path>
              </a:pathLst>
            </a:custGeom>
            <a:solidFill>
              <a:srgbClr val="FFFFFF"/>
            </a:solidFill>
            <a:ln w="9525">
              <a:noFill/>
              <a:round/>
              <a:headEnd/>
              <a:tailEnd/>
            </a:ln>
          </p:spPr>
          <p:txBody>
            <a:bodyPr/>
            <a:lstStyle/>
            <a:p>
              <a:endParaRPr lang="en-GB"/>
            </a:p>
          </p:txBody>
        </p:sp>
        <p:sp>
          <p:nvSpPr>
            <p:cNvPr id="24194" name="Freeform 642"/>
            <p:cNvSpPr>
              <a:spLocks/>
            </p:cNvSpPr>
            <p:nvPr/>
          </p:nvSpPr>
          <p:spPr bwMode="auto">
            <a:xfrm>
              <a:off x="2725" y="2398"/>
              <a:ext cx="358" cy="231"/>
            </a:xfrm>
            <a:custGeom>
              <a:avLst/>
              <a:gdLst/>
              <a:ahLst/>
              <a:cxnLst>
                <a:cxn ang="0">
                  <a:pos x="1260" y="115"/>
                </a:cxn>
                <a:cxn ang="0">
                  <a:pos x="1203" y="151"/>
                </a:cxn>
                <a:cxn ang="0">
                  <a:pos x="1144" y="178"/>
                </a:cxn>
                <a:cxn ang="0">
                  <a:pos x="1014" y="215"/>
                </a:cxn>
                <a:cxn ang="0">
                  <a:pos x="878" y="235"/>
                </a:cxn>
                <a:cxn ang="0">
                  <a:pos x="846" y="254"/>
                </a:cxn>
                <a:cxn ang="0">
                  <a:pos x="830" y="289"/>
                </a:cxn>
                <a:cxn ang="0">
                  <a:pos x="816" y="371"/>
                </a:cxn>
                <a:cxn ang="0">
                  <a:pos x="780" y="443"/>
                </a:cxn>
                <a:cxn ang="0">
                  <a:pos x="732" y="509"/>
                </a:cxn>
                <a:cxn ang="0">
                  <a:pos x="644" y="595"/>
                </a:cxn>
                <a:cxn ang="0">
                  <a:pos x="466" y="693"/>
                </a:cxn>
                <a:cxn ang="0">
                  <a:pos x="348" y="727"/>
                </a:cxn>
                <a:cxn ang="0">
                  <a:pos x="308" y="735"/>
                </a:cxn>
                <a:cxn ang="0">
                  <a:pos x="278" y="751"/>
                </a:cxn>
                <a:cxn ang="0">
                  <a:pos x="260" y="775"/>
                </a:cxn>
                <a:cxn ang="0">
                  <a:pos x="136" y="981"/>
                </a:cxn>
                <a:cxn ang="0">
                  <a:pos x="0" y="1153"/>
                </a:cxn>
                <a:cxn ang="0">
                  <a:pos x="1354" y="1153"/>
                </a:cxn>
                <a:cxn ang="0">
                  <a:pos x="1372" y="1019"/>
                </a:cxn>
                <a:cxn ang="0">
                  <a:pos x="1490" y="997"/>
                </a:cxn>
                <a:cxn ang="0">
                  <a:pos x="1789" y="356"/>
                </a:cxn>
                <a:cxn ang="0">
                  <a:pos x="1084" y="939"/>
                </a:cxn>
                <a:cxn ang="0">
                  <a:pos x="1612" y="193"/>
                </a:cxn>
                <a:cxn ang="0">
                  <a:pos x="816" y="639"/>
                </a:cxn>
                <a:cxn ang="0">
                  <a:pos x="1468" y="0"/>
                </a:cxn>
                <a:cxn ang="0">
                  <a:pos x="1326" y="49"/>
                </a:cxn>
                <a:cxn ang="0">
                  <a:pos x="1310" y="69"/>
                </a:cxn>
                <a:cxn ang="0">
                  <a:pos x="1260" y="115"/>
                </a:cxn>
              </a:cxnLst>
              <a:rect l="0" t="0" r="r" b="b"/>
              <a:pathLst>
                <a:path w="1789" h="1153">
                  <a:moveTo>
                    <a:pt x="1260" y="115"/>
                  </a:moveTo>
                  <a:lnTo>
                    <a:pt x="1203" y="151"/>
                  </a:lnTo>
                  <a:lnTo>
                    <a:pt x="1144" y="178"/>
                  </a:lnTo>
                  <a:lnTo>
                    <a:pt x="1014" y="215"/>
                  </a:lnTo>
                  <a:lnTo>
                    <a:pt x="878" y="235"/>
                  </a:lnTo>
                  <a:lnTo>
                    <a:pt x="846" y="254"/>
                  </a:lnTo>
                  <a:lnTo>
                    <a:pt x="830" y="289"/>
                  </a:lnTo>
                  <a:lnTo>
                    <a:pt x="816" y="371"/>
                  </a:lnTo>
                  <a:lnTo>
                    <a:pt x="780" y="443"/>
                  </a:lnTo>
                  <a:lnTo>
                    <a:pt x="732" y="509"/>
                  </a:lnTo>
                  <a:lnTo>
                    <a:pt x="644" y="595"/>
                  </a:lnTo>
                  <a:lnTo>
                    <a:pt x="466" y="693"/>
                  </a:lnTo>
                  <a:lnTo>
                    <a:pt x="348" y="727"/>
                  </a:lnTo>
                  <a:lnTo>
                    <a:pt x="308" y="735"/>
                  </a:lnTo>
                  <a:lnTo>
                    <a:pt x="278" y="751"/>
                  </a:lnTo>
                  <a:lnTo>
                    <a:pt x="260" y="775"/>
                  </a:lnTo>
                  <a:lnTo>
                    <a:pt x="136" y="981"/>
                  </a:lnTo>
                  <a:lnTo>
                    <a:pt x="0" y="1153"/>
                  </a:lnTo>
                  <a:lnTo>
                    <a:pt x="1354" y="1153"/>
                  </a:lnTo>
                  <a:lnTo>
                    <a:pt x="1372" y="1019"/>
                  </a:lnTo>
                  <a:lnTo>
                    <a:pt x="1490" y="997"/>
                  </a:lnTo>
                  <a:lnTo>
                    <a:pt x="1789" y="356"/>
                  </a:lnTo>
                  <a:lnTo>
                    <a:pt x="1084" y="939"/>
                  </a:lnTo>
                  <a:lnTo>
                    <a:pt x="1612" y="193"/>
                  </a:lnTo>
                  <a:lnTo>
                    <a:pt x="816" y="639"/>
                  </a:lnTo>
                  <a:lnTo>
                    <a:pt x="1468" y="0"/>
                  </a:lnTo>
                  <a:lnTo>
                    <a:pt x="1326" y="49"/>
                  </a:lnTo>
                  <a:lnTo>
                    <a:pt x="1310" y="69"/>
                  </a:lnTo>
                  <a:lnTo>
                    <a:pt x="1260" y="115"/>
                  </a:lnTo>
                  <a:close/>
                </a:path>
              </a:pathLst>
            </a:custGeom>
            <a:solidFill>
              <a:srgbClr val="7F7FFF"/>
            </a:solidFill>
            <a:ln w="9525">
              <a:noFill/>
              <a:round/>
              <a:headEnd/>
              <a:tailEnd/>
            </a:ln>
          </p:spPr>
          <p:txBody>
            <a:bodyPr/>
            <a:lstStyle/>
            <a:p>
              <a:endParaRPr lang="en-GB"/>
            </a:p>
          </p:txBody>
        </p:sp>
        <p:sp>
          <p:nvSpPr>
            <p:cNvPr id="24195" name="Freeform 643"/>
            <p:cNvSpPr>
              <a:spLocks/>
            </p:cNvSpPr>
            <p:nvPr/>
          </p:nvSpPr>
          <p:spPr bwMode="auto">
            <a:xfrm>
              <a:off x="3132" y="2514"/>
              <a:ext cx="36" cy="62"/>
            </a:xfrm>
            <a:custGeom>
              <a:avLst/>
              <a:gdLst/>
              <a:ahLst/>
              <a:cxnLst>
                <a:cxn ang="0">
                  <a:pos x="0" y="312"/>
                </a:cxn>
                <a:cxn ang="0">
                  <a:pos x="157" y="280"/>
                </a:cxn>
                <a:cxn ang="0">
                  <a:pos x="179" y="0"/>
                </a:cxn>
                <a:cxn ang="0">
                  <a:pos x="0" y="312"/>
                </a:cxn>
              </a:cxnLst>
              <a:rect l="0" t="0" r="r" b="b"/>
              <a:pathLst>
                <a:path w="179" h="312">
                  <a:moveTo>
                    <a:pt x="0" y="312"/>
                  </a:moveTo>
                  <a:lnTo>
                    <a:pt x="157" y="280"/>
                  </a:lnTo>
                  <a:lnTo>
                    <a:pt x="179" y="0"/>
                  </a:lnTo>
                  <a:lnTo>
                    <a:pt x="0" y="312"/>
                  </a:lnTo>
                  <a:close/>
                </a:path>
              </a:pathLst>
            </a:custGeom>
            <a:solidFill>
              <a:srgbClr val="7F7FFF"/>
            </a:solidFill>
            <a:ln w="9525">
              <a:noFill/>
              <a:round/>
              <a:headEnd/>
              <a:tailEnd/>
            </a:ln>
          </p:spPr>
          <p:txBody>
            <a:bodyPr/>
            <a:lstStyle/>
            <a:p>
              <a:endParaRPr lang="en-GB"/>
            </a:p>
          </p:txBody>
        </p:sp>
        <p:sp>
          <p:nvSpPr>
            <p:cNvPr id="24196" name="Freeform 644"/>
            <p:cNvSpPr>
              <a:spLocks/>
            </p:cNvSpPr>
            <p:nvPr/>
          </p:nvSpPr>
          <p:spPr bwMode="auto">
            <a:xfrm>
              <a:off x="3040" y="2495"/>
              <a:ext cx="83" cy="99"/>
            </a:xfrm>
            <a:custGeom>
              <a:avLst/>
              <a:gdLst/>
              <a:ahLst/>
              <a:cxnLst>
                <a:cxn ang="0">
                  <a:pos x="0" y="496"/>
                </a:cxn>
                <a:cxn ang="0">
                  <a:pos x="302" y="436"/>
                </a:cxn>
                <a:cxn ang="0">
                  <a:pos x="416" y="0"/>
                </a:cxn>
                <a:cxn ang="0">
                  <a:pos x="0" y="496"/>
                </a:cxn>
              </a:cxnLst>
              <a:rect l="0" t="0" r="r" b="b"/>
              <a:pathLst>
                <a:path w="416" h="496">
                  <a:moveTo>
                    <a:pt x="0" y="496"/>
                  </a:moveTo>
                  <a:lnTo>
                    <a:pt x="302" y="436"/>
                  </a:lnTo>
                  <a:lnTo>
                    <a:pt x="416" y="0"/>
                  </a:lnTo>
                  <a:lnTo>
                    <a:pt x="0" y="496"/>
                  </a:lnTo>
                  <a:close/>
                </a:path>
              </a:pathLst>
            </a:custGeom>
            <a:solidFill>
              <a:srgbClr val="7F7FFF"/>
            </a:solidFill>
            <a:ln w="9525">
              <a:noFill/>
              <a:round/>
              <a:headEnd/>
              <a:tailEnd/>
            </a:ln>
          </p:spPr>
          <p:txBody>
            <a:bodyPr/>
            <a:lstStyle/>
            <a:p>
              <a:endParaRPr lang="en-GB"/>
            </a:p>
          </p:txBody>
        </p:sp>
        <p:sp>
          <p:nvSpPr>
            <p:cNvPr id="24197" name="Freeform 645"/>
            <p:cNvSpPr>
              <a:spLocks/>
            </p:cNvSpPr>
            <p:nvPr/>
          </p:nvSpPr>
          <p:spPr bwMode="auto">
            <a:xfrm>
              <a:off x="2811" y="1691"/>
              <a:ext cx="9" cy="2"/>
            </a:xfrm>
            <a:custGeom>
              <a:avLst/>
              <a:gdLst/>
              <a:ahLst/>
              <a:cxnLst>
                <a:cxn ang="0">
                  <a:pos x="0" y="0"/>
                </a:cxn>
                <a:cxn ang="0">
                  <a:pos x="42" y="8"/>
                </a:cxn>
                <a:cxn ang="0">
                  <a:pos x="34" y="0"/>
                </a:cxn>
                <a:cxn ang="0">
                  <a:pos x="0" y="0"/>
                </a:cxn>
              </a:cxnLst>
              <a:rect l="0" t="0" r="r" b="b"/>
              <a:pathLst>
                <a:path w="42" h="8">
                  <a:moveTo>
                    <a:pt x="0" y="0"/>
                  </a:moveTo>
                  <a:lnTo>
                    <a:pt x="42" y="8"/>
                  </a:lnTo>
                  <a:lnTo>
                    <a:pt x="34" y="0"/>
                  </a:lnTo>
                  <a:lnTo>
                    <a:pt x="0" y="0"/>
                  </a:lnTo>
                  <a:close/>
                </a:path>
              </a:pathLst>
            </a:custGeom>
            <a:solidFill>
              <a:srgbClr val="FFFF00"/>
            </a:solidFill>
            <a:ln w="9525">
              <a:noFill/>
              <a:round/>
              <a:headEnd/>
              <a:tailEnd/>
            </a:ln>
          </p:spPr>
          <p:txBody>
            <a:bodyPr/>
            <a:lstStyle/>
            <a:p>
              <a:endParaRPr lang="en-GB"/>
            </a:p>
          </p:txBody>
        </p:sp>
        <p:sp>
          <p:nvSpPr>
            <p:cNvPr id="24198" name="Freeform 646"/>
            <p:cNvSpPr>
              <a:spLocks/>
            </p:cNvSpPr>
            <p:nvPr/>
          </p:nvSpPr>
          <p:spPr bwMode="auto">
            <a:xfrm>
              <a:off x="3347" y="2077"/>
              <a:ext cx="73" cy="165"/>
            </a:xfrm>
            <a:custGeom>
              <a:avLst/>
              <a:gdLst/>
              <a:ahLst/>
              <a:cxnLst>
                <a:cxn ang="0">
                  <a:pos x="0" y="0"/>
                </a:cxn>
                <a:cxn ang="0">
                  <a:pos x="13" y="12"/>
                </a:cxn>
                <a:cxn ang="0">
                  <a:pos x="108" y="116"/>
                </a:cxn>
                <a:cxn ang="0">
                  <a:pos x="236" y="328"/>
                </a:cxn>
                <a:cxn ang="0">
                  <a:pos x="286" y="470"/>
                </a:cxn>
                <a:cxn ang="0">
                  <a:pos x="322" y="636"/>
                </a:cxn>
                <a:cxn ang="0">
                  <a:pos x="331" y="826"/>
                </a:cxn>
                <a:cxn ang="0">
                  <a:pos x="362" y="648"/>
                </a:cxn>
                <a:cxn ang="0">
                  <a:pos x="364" y="582"/>
                </a:cxn>
                <a:cxn ang="0">
                  <a:pos x="351" y="362"/>
                </a:cxn>
                <a:cxn ang="0">
                  <a:pos x="309" y="220"/>
                </a:cxn>
                <a:cxn ang="0">
                  <a:pos x="273" y="156"/>
                </a:cxn>
                <a:cxn ang="0">
                  <a:pos x="225" y="99"/>
                </a:cxn>
                <a:cxn ang="0">
                  <a:pos x="165" y="54"/>
                </a:cxn>
                <a:cxn ang="0">
                  <a:pos x="89" y="20"/>
                </a:cxn>
                <a:cxn ang="0">
                  <a:pos x="0" y="0"/>
                </a:cxn>
              </a:cxnLst>
              <a:rect l="0" t="0" r="r" b="b"/>
              <a:pathLst>
                <a:path w="364" h="826">
                  <a:moveTo>
                    <a:pt x="0" y="0"/>
                  </a:moveTo>
                  <a:lnTo>
                    <a:pt x="13" y="12"/>
                  </a:lnTo>
                  <a:lnTo>
                    <a:pt x="108" y="116"/>
                  </a:lnTo>
                  <a:lnTo>
                    <a:pt x="236" y="328"/>
                  </a:lnTo>
                  <a:lnTo>
                    <a:pt x="286" y="470"/>
                  </a:lnTo>
                  <a:lnTo>
                    <a:pt x="322" y="636"/>
                  </a:lnTo>
                  <a:lnTo>
                    <a:pt x="331" y="826"/>
                  </a:lnTo>
                  <a:lnTo>
                    <a:pt x="362" y="648"/>
                  </a:lnTo>
                  <a:lnTo>
                    <a:pt x="364" y="582"/>
                  </a:lnTo>
                  <a:lnTo>
                    <a:pt x="351" y="362"/>
                  </a:lnTo>
                  <a:lnTo>
                    <a:pt x="309" y="220"/>
                  </a:lnTo>
                  <a:lnTo>
                    <a:pt x="273" y="156"/>
                  </a:lnTo>
                  <a:lnTo>
                    <a:pt x="225" y="99"/>
                  </a:lnTo>
                  <a:lnTo>
                    <a:pt x="165" y="54"/>
                  </a:lnTo>
                  <a:lnTo>
                    <a:pt x="89" y="20"/>
                  </a:lnTo>
                  <a:lnTo>
                    <a:pt x="0" y="0"/>
                  </a:lnTo>
                  <a:close/>
                </a:path>
              </a:pathLst>
            </a:custGeom>
            <a:solidFill>
              <a:srgbClr val="3F3FFF"/>
            </a:solidFill>
            <a:ln w="9525">
              <a:noFill/>
              <a:round/>
              <a:headEnd/>
              <a:tailEnd/>
            </a:ln>
          </p:spPr>
          <p:txBody>
            <a:bodyPr/>
            <a:lstStyle/>
            <a:p>
              <a:endParaRPr lang="en-GB"/>
            </a:p>
          </p:txBody>
        </p:sp>
        <p:sp>
          <p:nvSpPr>
            <p:cNvPr id="24199" name="Freeform 647"/>
            <p:cNvSpPr>
              <a:spLocks/>
            </p:cNvSpPr>
            <p:nvPr/>
          </p:nvSpPr>
          <p:spPr bwMode="auto">
            <a:xfrm>
              <a:off x="3254" y="2054"/>
              <a:ext cx="198" cy="347"/>
            </a:xfrm>
            <a:custGeom>
              <a:avLst/>
              <a:gdLst/>
              <a:ahLst/>
              <a:cxnLst>
                <a:cxn ang="0">
                  <a:pos x="246" y="344"/>
                </a:cxn>
                <a:cxn ang="0">
                  <a:pos x="241" y="0"/>
                </a:cxn>
                <a:cxn ang="0">
                  <a:pos x="0" y="1432"/>
                </a:cxn>
                <a:cxn ang="0">
                  <a:pos x="990" y="1734"/>
                </a:cxn>
                <a:cxn ang="0">
                  <a:pos x="982" y="1724"/>
                </a:cxn>
                <a:cxn ang="0">
                  <a:pos x="862" y="1596"/>
                </a:cxn>
                <a:cxn ang="0">
                  <a:pos x="579" y="1219"/>
                </a:cxn>
                <a:cxn ang="0">
                  <a:pos x="435" y="962"/>
                </a:cxn>
                <a:cxn ang="0">
                  <a:pos x="317" y="666"/>
                </a:cxn>
                <a:cxn ang="0">
                  <a:pos x="246" y="344"/>
                </a:cxn>
              </a:cxnLst>
              <a:rect l="0" t="0" r="r" b="b"/>
              <a:pathLst>
                <a:path w="990" h="1734">
                  <a:moveTo>
                    <a:pt x="246" y="344"/>
                  </a:moveTo>
                  <a:lnTo>
                    <a:pt x="241" y="0"/>
                  </a:lnTo>
                  <a:lnTo>
                    <a:pt x="0" y="1432"/>
                  </a:lnTo>
                  <a:lnTo>
                    <a:pt x="990" y="1734"/>
                  </a:lnTo>
                  <a:lnTo>
                    <a:pt x="982" y="1724"/>
                  </a:lnTo>
                  <a:lnTo>
                    <a:pt x="862" y="1596"/>
                  </a:lnTo>
                  <a:lnTo>
                    <a:pt x="579" y="1219"/>
                  </a:lnTo>
                  <a:lnTo>
                    <a:pt x="435" y="962"/>
                  </a:lnTo>
                  <a:lnTo>
                    <a:pt x="317" y="666"/>
                  </a:lnTo>
                  <a:lnTo>
                    <a:pt x="246" y="344"/>
                  </a:lnTo>
                  <a:close/>
                </a:path>
              </a:pathLst>
            </a:custGeom>
            <a:solidFill>
              <a:srgbClr val="3F3FFF"/>
            </a:solidFill>
            <a:ln w="9525">
              <a:noFill/>
              <a:round/>
              <a:headEnd/>
              <a:tailEnd/>
            </a:ln>
          </p:spPr>
          <p:txBody>
            <a:bodyPr/>
            <a:lstStyle/>
            <a:p>
              <a:endParaRPr lang="en-GB"/>
            </a:p>
          </p:txBody>
        </p:sp>
        <p:sp>
          <p:nvSpPr>
            <p:cNvPr id="24200" name="Freeform 648"/>
            <p:cNvSpPr>
              <a:spLocks noEditPoints="1"/>
            </p:cNvSpPr>
            <p:nvPr/>
          </p:nvSpPr>
          <p:spPr bwMode="auto">
            <a:xfrm>
              <a:off x="3114" y="1927"/>
              <a:ext cx="339" cy="619"/>
            </a:xfrm>
            <a:custGeom>
              <a:avLst/>
              <a:gdLst/>
              <a:ahLst/>
              <a:cxnLst>
                <a:cxn ang="0">
                  <a:pos x="735" y="381"/>
                </a:cxn>
                <a:cxn ang="0">
                  <a:pos x="1696" y="498"/>
                </a:cxn>
                <a:cxn ang="0">
                  <a:pos x="1696" y="132"/>
                </a:cxn>
                <a:cxn ang="0">
                  <a:pos x="414" y="0"/>
                </a:cxn>
                <a:cxn ang="0">
                  <a:pos x="0" y="2530"/>
                </a:cxn>
                <a:cxn ang="0">
                  <a:pos x="1696" y="3094"/>
                </a:cxn>
                <a:cxn ang="0">
                  <a:pos x="1696" y="2584"/>
                </a:cxn>
                <a:cxn ang="0">
                  <a:pos x="497" y="2228"/>
                </a:cxn>
                <a:cxn ang="0">
                  <a:pos x="735" y="381"/>
                </a:cxn>
                <a:cxn ang="0">
                  <a:pos x="1547" y="238"/>
                </a:cxn>
                <a:cxn ang="0">
                  <a:pos x="550" y="162"/>
                </a:cxn>
                <a:cxn ang="0">
                  <a:pos x="112" y="2132"/>
                </a:cxn>
                <a:cxn ang="0">
                  <a:pos x="497" y="62"/>
                </a:cxn>
                <a:cxn ang="0">
                  <a:pos x="1547" y="238"/>
                </a:cxn>
                <a:cxn ang="0">
                  <a:pos x="486" y="2526"/>
                </a:cxn>
                <a:cxn ang="0">
                  <a:pos x="463" y="2530"/>
                </a:cxn>
                <a:cxn ang="0">
                  <a:pos x="442" y="2526"/>
                </a:cxn>
                <a:cxn ang="0">
                  <a:pos x="424" y="2514"/>
                </a:cxn>
                <a:cxn ang="0">
                  <a:pos x="413" y="2496"/>
                </a:cxn>
                <a:cxn ang="0">
                  <a:pos x="408" y="2472"/>
                </a:cxn>
                <a:cxn ang="0">
                  <a:pos x="413" y="2452"/>
                </a:cxn>
                <a:cxn ang="0">
                  <a:pos x="424" y="2434"/>
                </a:cxn>
                <a:cxn ang="0">
                  <a:pos x="442" y="2423"/>
                </a:cxn>
                <a:cxn ang="0">
                  <a:pos x="463" y="2418"/>
                </a:cxn>
                <a:cxn ang="0">
                  <a:pos x="486" y="2423"/>
                </a:cxn>
                <a:cxn ang="0">
                  <a:pos x="505" y="2434"/>
                </a:cxn>
                <a:cxn ang="0">
                  <a:pos x="516" y="2452"/>
                </a:cxn>
                <a:cxn ang="0">
                  <a:pos x="520" y="2472"/>
                </a:cxn>
                <a:cxn ang="0">
                  <a:pos x="516" y="2496"/>
                </a:cxn>
                <a:cxn ang="0">
                  <a:pos x="505" y="2514"/>
                </a:cxn>
                <a:cxn ang="0">
                  <a:pos x="486" y="2526"/>
                </a:cxn>
                <a:cxn ang="0">
                  <a:pos x="270" y="2358"/>
                </a:cxn>
                <a:cxn ang="0">
                  <a:pos x="288" y="2370"/>
                </a:cxn>
                <a:cxn ang="0">
                  <a:pos x="300" y="2389"/>
                </a:cxn>
                <a:cxn ang="0">
                  <a:pos x="306" y="2410"/>
                </a:cxn>
                <a:cxn ang="0">
                  <a:pos x="300" y="2434"/>
                </a:cxn>
                <a:cxn ang="0">
                  <a:pos x="288" y="2452"/>
                </a:cxn>
                <a:cxn ang="0">
                  <a:pos x="270" y="2465"/>
                </a:cxn>
                <a:cxn ang="0">
                  <a:pos x="248" y="2466"/>
                </a:cxn>
                <a:cxn ang="0">
                  <a:pos x="227" y="2465"/>
                </a:cxn>
                <a:cxn ang="0">
                  <a:pos x="209" y="2452"/>
                </a:cxn>
                <a:cxn ang="0">
                  <a:pos x="196" y="2434"/>
                </a:cxn>
                <a:cxn ang="0">
                  <a:pos x="190" y="2410"/>
                </a:cxn>
                <a:cxn ang="0">
                  <a:pos x="196" y="2389"/>
                </a:cxn>
                <a:cxn ang="0">
                  <a:pos x="209" y="2370"/>
                </a:cxn>
                <a:cxn ang="0">
                  <a:pos x="227" y="2358"/>
                </a:cxn>
                <a:cxn ang="0">
                  <a:pos x="248" y="2355"/>
                </a:cxn>
                <a:cxn ang="0">
                  <a:pos x="270" y="2358"/>
                </a:cxn>
              </a:cxnLst>
              <a:rect l="0" t="0" r="r" b="b"/>
              <a:pathLst>
                <a:path w="1696" h="3094">
                  <a:moveTo>
                    <a:pt x="735" y="381"/>
                  </a:moveTo>
                  <a:lnTo>
                    <a:pt x="1696" y="498"/>
                  </a:lnTo>
                  <a:lnTo>
                    <a:pt x="1696" y="132"/>
                  </a:lnTo>
                  <a:lnTo>
                    <a:pt x="414" y="0"/>
                  </a:lnTo>
                  <a:lnTo>
                    <a:pt x="0" y="2530"/>
                  </a:lnTo>
                  <a:lnTo>
                    <a:pt x="1696" y="3094"/>
                  </a:lnTo>
                  <a:lnTo>
                    <a:pt x="1696" y="2584"/>
                  </a:lnTo>
                  <a:lnTo>
                    <a:pt x="497" y="2228"/>
                  </a:lnTo>
                  <a:lnTo>
                    <a:pt x="735" y="381"/>
                  </a:lnTo>
                  <a:close/>
                  <a:moveTo>
                    <a:pt x="1547" y="238"/>
                  </a:moveTo>
                  <a:lnTo>
                    <a:pt x="550" y="162"/>
                  </a:lnTo>
                  <a:lnTo>
                    <a:pt x="112" y="2132"/>
                  </a:lnTo>
                  <a:lnTo>
                    <a:pt x="497" y="62"/>
                  </a:lnTo>
                  <a:lnTo>
                    <a:pt x="1547" y="238"/>
                  </a:lnTo>
                  <a:close/>
                  <a:moveTo>
                    <a:pt x="486" y="2526"/>
                  </a:moveTo>
                  <a:lnTo>
                    <a:pt x="463" y="2530"/>
                  </a:lnTo>
                  <a:lnTo>
                    <a:pt x="442" y="2526"/>
                  </a:lnTo>
                  <a:lnTo>
                    <a:pt x="424" y="2514"/>
                  </a:lnTo>
                  <a:lnTo>
                    <a:pt x="413" y="2496"/>
                  </a:lnTo>
                  <a:lnTo>
                    <a:pt x="408" y="2472"/>
                  </a:lnTo>
                  <a:lnTo>
                    <a:pt x="413" y="2452"/>
                  </a:lnTo>
                  <a:lnTo>
                    <a:pt x="424" y="2434"/>
                  </a:lnTo>
                  <a:lnTo>
                    <a:pt x="442" y="2423"/>
                  </a:lnTo>
                  <a:lnTo>
                    <a:pt x="463" y="2418"/>
                  </a:lnTo>
                  <a:lnTo>
                    <a:pt x="486" y="2423"/>
                  </a:lnTo>
                  <a:lnTo>
                    <a:pt x="505" y="2434"/>
                  </a:lnTo>
                  <a:lnTo>
                    <a:pt x="516" y="2452"/>
                  </a:lnTo>
                  <a:lnTo>
                    <a:pt x="520" y="2472"/>
                  </a:lnTo>
                  <a:lnTo>
                    <a:pt x="516" y="2496"/>
                  </a:lnTo>
                  <a:lnTo>
                    <a:pt x="505" y="2514"/>
                  </a:lnTo>
                  <a:lnTo>
                    <a:pt x="486" y="2526"/>
                  </a:lnTo>
                  <a:close/>
                  <a:moveTo>
                    <a:pt x="270" y="2358"/>
                  </a:moveTo>
                  <a:lnTo>
                    <a:pt x="288" y="2370"/>
                  </a:lnTo>
                  <a:lnTo>
                    <a:pt x="300" y="2389"/>
                  </a:lnTo>
                  <a:lnTo>
                    <a:pt x="306" y="2410"/>
                  </a:lnTo>
                  <a:lnTo>
                    <a:pt x="300" y="2434"/>
                  </a:lnTo>
                  <a:lnTo>
                    <a:pt x="288" y="2452"/>
                  </a:lnTo>
                  <a:lnTo>
                    <a:pt x="270" y="2465"/>
                  </a:lnTo>
                  <a:lnTo>
                    <a:pt x="248" y="2466"/>
                  </a:lnTo>
                  <a:lnTo>
                    <a:pt x="227" y="2465"/>
                  </a:lnTo>
                  <a:lnTo>
                    <a:pt x="209" y="2452"/>
                  </a:lnTo>
                  <a:lnTo>
                    <a:pt x="196" y="2434"/>
                  </a:lnTo>
                  <a:lnTo>
                    <a:pt x="190" y="2410"/>
                  </a:lnTo>
                  <a:lnTo>
                    <a:pt x="196" y="2389"/>
                  </a:lnTo>
                  <a:lnTo>
                    <a:pt x="209" y="2370"/>
                  </a:lnTo>
                  <a:lnTo>
                    <a:pt x="227" y="2358"/>
                  </a:lnTo>
                  <a:lnTo>
                    <a:pt x="248" y="2355"/>
                  </a:lnTo>
                  <a:lnTo>
                    <a:pt x="270" y="2358"/>
                  </a:lnTo>
                  <a:close/>
                </a:path>
              </a:pathLst>
            </a:custGeom>
            <a:solidFill>
              <a:srgbClr val="BFBFBF"/>
            </a:solidFill>
            <a:ln w="9525">
              <a:noFill/>
              <a:round/>
              <a:headEnd/>
              <a:tailEnd/>
            </a:ln>
          </p:spPr>
          <p:txBody>
            <a:bodyPr/>
            <a:lstStyle/>
            <a:p>
              <a:endParaRPr lang="en-GB"/>
            </a:p>
          </p:txBody>
        </p:sp>
        <p:sp>
          <p:nvSpPr>
            <p:cNvPr id="24201" name="Freeform 649"/>
            <p:cNvSpPr>
              <a:spLocks/>
            </p:cNvSpPr>
            <p:nvPr/>
          </p:nvSpPr>
          <p:spPr bwMode="auto">
            <a:xfrm>
              <a:off x="3136" y="1940"/>
              <a:ext cx="287" cy="414"/>
            </a:xfrm>
            <a:custGeom>
              <a:avLst/>
              <a:gdLst/>
              <a:ahLst/>
              <a:cxnLst>
                <a:cxn ang="0">
                  <a:pos x="438" y="100"/>
                </a:cxn>
                <a:cxn ang="0">
                  <a:pos x="1435" y="176"/>
                </a:cxn>
                <a:cxn ang="0">
                  <a:pos x="385" y="0"/>
                </a:cxn>
                <a:cxn ang="0">
                  <a:pos x="0" y="2070"/>
                </a:cxn>
                <a:cxn ang="0">
                  <a:pos x="438" y="100"/>
                </a:cxn>
              </a:cxnLst>
              <a:rect l="0" t="0" r="r" b="b"/>
              <a:pathLst>
                <a:path w="1435" h="2070">
                  <a:moveTo>
                    <a:pt x="438" y="100"/>
                  </a:moveTo>
                  <a:lnTo>
                    <a:pt x="1435" y="176"/>
                  </a:lnTo>
                  <a:lnTo>
                    <a:pt x="385" y="0"/>
                  </a:lnTo>
                  <a:lnTo>
                    <a:pt x="0" y="2070"/>
                  </a:lnTo>
                  <a:lnTo>
                    <a:pt x="438" y="100"/>
                  </a:lnTo>
                  <a:close/>
                </a:path>
              </a:pathLst>
            </a:custGeom>
            <a:solidFill>
              <a:srgbClr val="FFFFFF"/>
            </a:solidFill>
            <a:ln w="9525">
              <a:noFill/>
              <a:round/>
              <a:headEnd/>
              <a:tailEnd/>
            </a:ln>
          </p:spPr>
          <p:txBody>
            <a:bodyPr/>
            <a:lstStyle/>
            <a:p>
              <a:endParaRPr lang="en-GB"/>
            </a:p>
          </p:txBody>
        </p:sp>
        <p:sp>
          <p:nvSpPr>
            <p:cNvPr id="24202" name="Freeform 650"/>
            <p:cNvSpPr>
              <a:spLocks/>
            </p:cNvSpPr>
            <p:nvPr/>
          </p:nvSpPr>
          <p:spPr bwMode="auto">
            <a:xfrm>
              <a:off x="3196" y="2411"/>
              <a:ext cx="22" cy="22"/>
            </a:xfrm>
            <a:custGeom>
              <a:avLst/>
              <a:gdLst/>
              <a:ahLst/>
              <a:cxnLst>
                <a:cxn ang="0">
                  <a:pos x="55" y="112"/>
                </a:cxn>
                <a:cxn ang="0">
                  <a:pos x="78" y="108"/>
                </a:cxn>
                <a:cxn ang="0">
                  <a:pos x="97" y="96"/>
                </a:cxn>
                <a:cxn ang="0">
                  <a:pos x="108" y="78"/>
                </a:cxn>
                <a:cxn ang="0">
                  <a:pos x="112" y="54"/>
                </a:cxn>
                <a:cxn ang="0">
                  <a:pos x="108" y="34"/>
                </a:cxn>
                <a:cxn ang="0">
                  <a:pos x="97" y="16"/>
                </a:cxn>
                <a:cxn ang="0">
                  <a:pos x="78" y="5"/>
                </a:cxn>
                <a:cxn ang="0">
                  <a:pos x="55" y="0"/>
                </a:cxn>
                <a:cxn ang="0">
                  <a:pos x="34" y="5"/>
                </a:cxn>
                <a:cxn ang="0">
                  <a:pos x="16" y="16"/>
                </a:cxn>
                <a:cxn ang="0">
                  <a:pos x="5" y="34"/>
                </a:cxn>
                <a:cxn ang="0">
                  <a:pos x="0" y="54"/>
                </a:cxn>
                <a:cxn ang="0">
                  <a:pos x="5" y="78"/>
                </a:cxn>
                <a:cxn ang="0">
                  <a:pos x="16" y="96"/>
                </a:cxn>
                <a:cxn ang="0">
                  <a:pos x="34" y="108"/>
                </a:cxn>
                <a:cxn ang="0">
                  <a:pos x="55" y="112"/>
                </a:cxn>
              </a:cxnLst>
              <a:rect l="0" t="0" r="r" b="b"/>
              <a:pathLst>
                <a:path w="112" h="112">
                  <a:moveTo>
                    <a:pt x="55" y="112"/>
                  </a:moveTo>
                  <a:lnTo>
                    <a:pt x="78" y="108"/>
                  </a:lnTo>
                  <a:lnTo>
                    <a:pt x="97" y="96"/>
                  </a:lnTo>
                  <a:lnTo>
                    <a:pt x="108" y="78"/>
                  </a:lnTo>
                  <a:lnTo>
                    <a:pt x="112" y="54"/>
                  </a:lnTo>
                  <a:lnTo>
                    <a:pt x="108" y="34"/>
                  </a:lnTo>
                  <a:lnTo>
                    <a:pt x="97" y="16"/>
                  </a:lnTo>
                  <a:lnTo>
                    <a:pt x="78" y="5"/>
                  </a:lnTo>
                  <a:lnTo>
                    <a:pt x="55" y="0"/>
                  </a:lnTo>
                  <a:lnTo>
                    <a:pt x="34" y="5"/>
                  </a:lnTo>
                  <a:lnTo>
                    <a:pt x="16" y="16"/>
                  </a:lnTo>
                  <a:lnTo>
                    <a:pt x="5" y="34"/>
                  </a:lnTo>
                  <a:lnTo>
                    <a:pt x="0" y="54"/>
                  </a:lnTo>
                  <a:lnTo>
                    <a:pt x="5" y="78"/>
                  </a:lnTo>
                  <a:lnTo>
                    <a:pt x="16" y="96"/>
                  </a:lnTo>
                  <a:lnTo>
                    <a:pt x="34" y="108"/>
                  </a:lnTo>
                  <a:lnTo>
                    <a:pt x="55" y="112"/>
                  </a:lnTo>
                  <a:close/>
                </a:path>
              </a:pathLst>
            </a:custGeom>
            <a:solidFill>
              <a:srgbClr val="000000"/>
            </a:solidFill>
            <a:ln w="9525">
              <a:noFill/>
              <a:round/>
              <a:headEnd/>
              <a:tailEnd/>
            </a:ln>
          </p:spPr>
          <p:txBody>
            <a:bodyPr/>
            <a:lstStyle/>
            <a:p>
              <a:endParaRPr lang="en-GB"/>
            </a:p>
          </p:txBody>
        </p:sp>
        <p:sp>
          <p:nvSpPr>
            <p:cNvPr id="24203" name="Freeform 651"/>
            <p:cNvSpPr>
              <a:spLocks/>
            </p:cNvSpPr>
            <p:nvPr/>
          </p:nvSpPr>
          <p:spPr bwMode="auto">
            <a:xfrm>
              <a:off x="3152" y="2398"/>
              <a:ext cx="23" cy="22"/>
            </a:xfrm>
            <a:custGeom>
              <a:avLst/>
              <a:gdLst/>
              <a:ahLst/>
              <a:cxnLst>
                <a:cxn ang="0">
                  <a:pos x="98" y="15"/>
                </a:cxn>
                <a:cxn ang="0">
                  <a:pos x="80" y="3"/>
                </a:cxn>
                <a:cxn ang="0">
                  <a:pos x="58" y="0"/>
                </a:cxn>
                <a:cxn ang="0">
                  <a:pos x="37" y="3"/>
                </a:cxn>
                <a:cxn ang="0">
                  <a:pos x="19" y="15"/>
                </a:cxn>
                <a:cxn ang="0">
                  <a:pos x="6" y="34"/>
                </a:cxn>
                <a:cxn ang="0">
                  <a:pos x="0" y="55"/>
                </a:cxn>
                <a:cxn ang="0">
                  <a:pos x="6" y="79"/>
                </a:cxn>
                <a:cxn ang="0">
                  <a:pos x="19" y="97"/>
                </a:cxn>
                <a:cxn ang="0">
                  <a:pos x="37" y="110"/>
                </a:cxn>
                <a:cxn ang="0">
                  <a:pos x="58" y="111"/>
                </a:cxn>
                <a:cxn ang="0">
                  <a:pos x="80" y="110"/>
                </a:cxn>
                <a:cxn ang="0">
                  <a:pos x="98" y="97"/>
                </a:cxn>
                <a:cxn ang="0">
                  <a:pos x="110" y="79"/>
                </a:cxn>
                <a:cxn ang="0">
                  <a:pos x="116" y="55"/>
                </a:cxn>
                <a:cxn ang="0">
                  <a:pos x="110" y="34"/>
                </a:cxn>
                <a:cxn ang="0">
                  <a:pos x="98" y="15"/>
                </a:cxn>
              </a:cxnLst>
              <a:rect l="0" t="0" r="r" b="b"/>
              <a:pathLst>
                <a:path w="116" h="111">
                  <a:moveTo>
                    <a:pt x="98" y="15"/>
                  </a:moveTo>
                  <a:lnTo>
                    <a:pt x="80" y="3"/>
                  </a:lnTo>
                  <a:lnTo>
                    <a:pt x="58" y="0"/>
                  </a:lnTo>
                  <a:lnTo>
                    <a:pt x="37" y="3"/>
                  </a:lnTo>
                  <a:lnTo>
                    <a:pt x="19" y="15"/>
                  </a:lnTo>
                  <a:lnTo>
                    <a:pt x="6" y="34"/>
                  </a:lnTo>
                  <a:lnTo>
                    <a:pt x="0" y="55"/>
                  </a:lnTo>
                  <a:lnTo>
                    <a:pt x="6" y="79"/>
                  </a:lnTo>
                  <a:lnTo>
                    <a:pt x="19" y="97"/>
                  </a:lnTo>
                  <a:lnTo>
                    <a:pt x="37" y="110"/>
                  </a:lnTo>
                  <a:lnTo>
                    <a:pt x="58" y="111"/>
                  </a:lnTo>
                  <a:lnTo>
                    <a:pt x="80" y="110"/>
                  </a:lnTo>
                  <a:lnTo>
                    <a:pt x="98" y="97"/>
                  </a:lnTo>
                  <a:lnTo>
                    <a:pt x="110" y="79"/>
                  </a:lnTo>
                  <a:lnTo>
                    <a:pt x="116" y="55"/>
                  </a:lnTo>
                  <a:lnTo>
                    <a:pt x="110" y="34"/>
                  </a:lnTo>
                  <a:lnTo>
                    <a:pt x="98" y="15"/>
                  </a:lnTo>
                  <a:close/>
                </a:path>
              </a:pathLst>
            </a:custGeom>
            <a:solidFill>
              <a:srgbClr val="000000"/>
            </a:solidFill>
            <a:ln w="9525">
              <a:noFill/>
              <a:round/>
              <a:headEnd/>
              <a:tailEnd/>
            </a:ln>
          </p:spPr>
          <p:txBody>
            <a:bodyPr/>
            <a:lstStyle/>
            <a:p>
              <a:endParaRPr lang="en-GB"/>
            </a:p>
          </p:txBody>
        </p:sp>
        <p:sp>
          <p:nvSpPr>
            <p:cNvPr id="24204" name="Freeform 652"/>
            <p:cNvSpPr>
              <a:spLocks/>
            </p:cNvSpPr>
            <p:nvPr/>
          </p:nvSpPr>
          <p:spPr bwMode="auto">
            <a:xfrm>
              <a:off x="2841" y="2147"/>
              <a:ext cx="47" cy="353"/>
            </a:xfrm>
            <a:custGeom>
              <a:avLst/>
              <a:gdLst/>
              <a:ahLst/>
              <a:cxnLst>
                <a:cxn ang="0">
                  <a:pos x="217" y="1193"/>
                </a:cxn>
                <a:cxn ang="0">
                  <a:pos x="232" y="979"/>
                </a:cxn>
                <a:cxn ang="0">
                  <a:pos x="217" y="0"/>
                </a:cxn>
                <a:cxn ang="0">
                  <a:pos x="183" y="53"/>
                </a:cxn>
                <a:cxn ang="0">
                  <a:pos x="170" y="81"/>
                </a:cxn>
                <a:cxn ang="0">
                  <a:pos x="152" y="107"/>
                </a:cxn>
                <a:cxn ang="0">
                  <a:pos x="130" y="131"/>
                </a:cxn>
                <a:cxn ang="0">
                  <a:pos x="112" y="157"/>
                </a:cxn>
                <a:cxn ang="0">
                  <a:pos x="107" y="161"/>
                </a:cxn>
                <a:cxn ang="0">
                  <a:pos x="81" y="545"/>
                </a:cxn>
                <a:cxn ang="0">
                  <a:pos x="39" y="707"/>
                </a:cxn>
                <a:cxn ang="0">
                  <a:pos x="28" y="771"/>
                </a:cxn>
                <a:cxn ang="0">
                  <a:pos x="20" y="791"/>
                </a:cxn>
                <a:cxn ang="0">
                  <a:pos x="10" y="823"/>
                </a:cxn>
                <a:cxn ang="0">
                  <a:pos x="10" y="885"/>
                </a:cxn>
                <a:cxn ang="0">
                  <a:pos x="58" y="955"/>
                </a:cxn>
                <a:cxn ang="0">
                  <a:pos x="84" y="1015"/>
                </a:cxn>
                <a:cxn ang="0">
                  <a:pos x="94" y="1083"/>
                </a:cxn>
                <a:cxn ang="0">
                  <a:pos x="90" y="1119"/>
                </a:cxn>
                <a:cxn ang="0">
                  <a:pos x="78" y="1155"/>
                </a:cxn>
                <a:cxn ang="0">
                  <a:pos x="107" y="1291"/>
                </a:cxn>
                <a:cxn ang="0">
                  <a:pos x="112" y="1364"/>
                </a:cxn>
                <a:cxn ang="0">
                  <a:pos x="60" y="1591"/>
                </a:cxn>
                <a:cxn ang="0">
                  <a:pos x="0" y="1763"/>
                </a:cxn>
                <a:cxn ang="0">
                  <a:pos x="36" y="1725"/>
                </a:cxn>
                <a:cxn ang="0">
                  <a:pos x="84" y="1647"/>
                </a:cxn>
                <a:cxn ang="0">
                  <a:pos x="88" y="1641"/>
                </a:cxn>
                <a:cxn ang="0">
                  <a:pos x="98" y="1619"/>
                </a:cxn>
                <a:cxn ang="0">
                  <a:pos x="123" y="1549"/>
                </a:cxn>
                <a:cxn ang="0">
                  <a:pos x="126" y="1543"/>
                </a:cxn>
                <a:cxn ang="0">
                  <a:pos x="217" y="1193"/>
                </a:cxn>
              </a:cxnLst>
              <a:rect l="0" t="0" r="r" b="b"/>
              <a:pathLst>
                <a:path w="232" h="1763">
                  <a:moveTo>
                    <a:pt x="217" y="1193"/>
                  </a:moveTo>
                  <a:lnTo>
                    <a:pt x="232" y="979"/>
                  </a:lnTo>
                  <a:lnTo>
                    <a:pt x="217" y="0"/>
                  </a:lnTo>
                  <a:lnTo>
                    <a:pt x="183" y="53"/>
                  </a:lnTo>
                  <a:lnTo>
                    <a:pt x="170" y="81"/>
                  </a:lnTo>
                  <a:lnTo>
                    <a:pt x="152" y="107"/>
                  </a:lnTo>
                  <a:lnTo>
                    <a:pt x="130" y="131"/>
                  </a:lnTo>
                  <a:lnTo>
                    <a:pt x="112" y="157"/>
                  </a:lnTo>
                  <a:lnTo>
                    <a:pt x="107" y="161"/>
                  </a:lnTo>
                  <a:lnTo>
                    <a:pt x="81" y="545"/>
                  </a:lnTo>
                  <a:lnTo>
                    <a:pt x="39" y="707"/>
                  </a:lnTo>
                  <a:lnTo>
                    <a:pt x="28" y="771"/>
                  </a:lnTo>
                  <a:lnTo>
                    <a:pt x="20" y="791"/>
                  </a:lnTo>
                  <a:lnTo>
                    <a:pt x="10" y="823"/>
                  </a:lnTo>
                  <a:lnTo>
                    <a:pt x="10" y="885"/>
                  </a:lnTo>
                  <a:lnTo>
                    <a:pt x="58" y="955"/>
                  </a:lnTo>
                  <a:lnTo>
                    <a:pt x="84" y="1015"/>
                  </a:lnTo>
                  <a:lnTo>
                    <a:pt x="94" y="1083"/>
                  </a:lnTo>
                  <a:lnTo>
                    <a:pt x="90" y="1119"/>
                  </a:lnTo>
                  <a:lnTo>
                    <a:pt x="78" y="1155"/>
                  </a:lnTo>
                  <a:lnTo>
                    <a:pt x="107" y="1291"/>
                  </a:lnTo>
                  <a:lnTo>
                    <a:pt x="112" y="1364"/>
                  </a:lnTo>
                  <a:lnTo>
                    <a:pt x="60" y="1591"/>
                  </a:lnTo>
                  <a:lnTo>
                    <a:pt x="0" y="1763"/>
                  </a:lnTo>
                  <a:lnTo>
                    <a:pt x="36" y="1725"/>
                  </a:lnTo>
                  <a:lnTo>
                    <a:pt x="84" y="1647"/>
                  </a:lnTo>
                  <a:lnTo>
                    <a:pt x="88" y="1641"/>
                  </a:lnTo>
                  <a:lnTo>
                    <a:pt x="98" y="1619"/>
                  </a:lnTo>
                  <a:lnTo>
                    <a:pt x="123" y="1549"/>
                  </a:lnTo>
                  <a:lnTo>
                    <a:pt x="126" y="1543"/>
                  </a:lnTo>
                  <a:lnTo>
                    <a:pt x="217" y="1193"/>
                  </a:lnTo>
                  <a:close/>
                </a:path>
              </a:pathLst>
            </a:custGeom>
            <a:solidFill>
              <a:srgbClr val="FFFFFF"/>
            </a:solidFill>
            <a:ln w="9525">
              <a:noFill/>
              <a:round/>
              <a:headEnd/>
              <a:tailEnd/>
            </a:ln>
          </p:spPr>
          <p:txBody>
            <a:bodyPr/>
            <a:lstStyle/>
            <a:p>
              <a:endParaRPr lang="en-GB"/>
            </a:p>
          </p:txBody>
        </p:sp>
        <p:sp>
          <p:nvSpPr>
            <p:cNvPr id="24205" name="Freeform 653"/>
            <p:cNvSpPr>
              <a:spLocks/>
            </p:cNvSpPr>
            <p:nvPr/>
          </p:nvSpPr>
          <p:spPr bwMode="auto">
            <a:xfrm>
              <a:off x="2747" y="1748"/>
              <a:ext cx="76" cy="172"/>
            </a:xfrm>
            <a:custGeom>
              <a:avLst/>
              <a:gdLst/>
              <a:ahLst/>
              <a:cxnLst>
                <a:cxn ang="0">
                  <a:pos x="24" y="28"/>
                </a:cxn>
                <a:cxn ang="0">
                  <a:pos x="17" y="47"/>
                </a:cxn>
                <a:cxn ang="0">
                  <a:pos x="14" y="55"/>
                </a:cxn>
                <a:cxn ang="0">
                  <a:pos x="0" y="108"/>
                </a:cxn>
                <a:cxn ang="0">
                  <a:pos x="77" y="214"/>
                </a:cxn>
                <a:cxn ang="0">
                  <a:pos x="119" y="286"/>
                </a:cxn>
                <a:cxn ang="0">
                  <a:pos x="161" y="414"/>
                </a:cxn>
                <a:cxn ang="0">
                  <a:pos x="164" y="428"/>
                </a:cxn>
                <a:cxn ang="0">
                  <a:pos x="221" y="432"/>
                </a:cxn>
                <a:cxn ang="0">
                  <a:pos x="244" y="438"/>
                </a:cxn>
                <a:cxn ang="0">
                  <a:pos x="263" y="450"/>
                </a:cxn>
                <a:cxn ang="0">
                  <a:pos x="296" y="487"/>
                </a:cxn>
                <a:cxn ang="0">
                  <a:pos x="296" y="514"/>
                </a:cxn>
                <a:cxn ang="0">
                  <a:pos x="280" y="498"/>
                </a:cxn>
                <a:cxn ang="0">
                  <a:pos x="250" y="474"/>
                </a:cxn>
                <a:cxn ang="0">
                  <a:pos x="234" y="464"/>
                </a:cxn>
                <a:cxn ang="0">
                  <a:pos x="216" y="458"/>
                </a:cxn>
                <a:cxn ang="0">
                  <a:pos x="179" y="456"/>
                </a:cxn>
                <a:cxn ang="0">
                  <a:pos x="166" y="458"/>
                </a:cxn>
                <a:cxn ang="0">
                  <a:pos x="198" y="848"/>
                </a:cxn>
                <a:cxn ang="0">
                  <a:pos x="226" y="858"/>
                </a:cxn>
                <a:cxn ang="0">
                  <a:pos x="250" y="858"/>
                </a:cxn>
                <a:cxn ang="0">
                  <a:pos x="258" y="856"/>
                </a:cxn>
                <a:cxn ang="0">
                  <a:pos x="289" y="848"/>
                </a:cxn>
                <a:cxn ang="0">
                  <a:pos x="357" y="832"/>
                </a:cxn>
                <a:cxn ang="0">
                  <a:pos x="380" y="832"/>
                </a:cxn>
                <a:cxn ang="0">
                  <a:pos x="364" y="767"/>
                </a:cxn>
                <a:cxn ang="0">
                  <a:pos x="320" y="487"/>
                </a:cxn>
                <a:cxn ang="0">
                  <a:pos x="262" y="336"/>
                </a:cxn>
                <a:cxn ang="0">
                  <a:pos x="242" y="301"/>
                </a:cxn>
                <a:cxn ang="0">
                  <a:pos x="206" y="236"/>
                </a:cxn>
                <a:cxn ang="0">
                  <a:pos x="184" y="196"/>
                </a:cxn>
                <a:cxn ang="0">
                  <a:pos x="30" y="0"/>
                </a:cxn>
                <a:cxn ang="0">
                  <a:pos x="24" y="28"/>
                </a:cxn>
              </a:cxnLst>
              <a:rect l="0" t="0" r="r" b="b"/>
              <a:pathLst>
                <a:path w="380" h="858">
                  <a:moveTo>
                    <a:pt x="24" y="28"/>
                  </a:moveTo>
                  <a:lnTo>
                    <a:pt x="17" y="47"/>
                  </a:lnTo>
                  <a:lnTo>
                    <a:pt x="14" y="55"/>
                  </a:lnTo>
                  <a:lnTo>
                    <a:pt x="0" y="108"/>
                  </a:lnTo>
                  <a:lnTo>
                    <a:pt x="77" y="214"/>
                  </a:lnTo>
                  <a:lnTo>
                    <a:pt x="119" y="286"/>
                  </a:lnTo>
                  <a:lnTo>
                    <a:pt x="161" y="414"/>
                  </a:lnTo>
                  <a:lnTo>
                    <a:pt x="164" y="428"/>
                  </a:lnTo>
                  <a:lnTo>
                    <a:pt x="221" y="432"/>
                  </a:lnTo>
                  <a:lnTo>
                    <a:pt x="244" y="438"/>
                  </a:lnTo>
                  <a:lnTo>
                    <a:pt x="263" y="450"/>
                  </a:lnTo>
                  <a:lnTo>
                    <a:pt x="296" y="487"/>
                  </a:lnTo>
                  <a:lnTo>
                    <a:pt x="296" y="514"/>
                  </a:lnTo>
                  <a:lnTo>
                    <a:pt x="280" y="498"/>
                  </a:lnTo>
                  <a:lnTo>
                    <a:pt x="250" y="474"/>
                  </a:lnTo>
                  <a:lnTo>
                    <a:pt x="234" y="464"/>
                  </a:lnTo>
                  <a:lnTo>
                    <a:pt x="216" y="458"/>
                  </a:lnTo>
                  <a:lnTo>
                    <a:pt x="179" y="456"/>
                  </a:lnTo>
                  <a:lnTo>
                    <a:pt x="166" y="458"/>
                  </a:lnTo>
                  <a:lnTo>
                    <a:pt x="198" y="848"/>
                  </a:lnTo>
                  <a:lnTo>
                    <a:pt x="226" y="858"/>
                  </a:lnTo>
                  <a:lnTo>
                    <a:pt x="250" y="858"/>
                  </a:lnTo>
                  <a:lnTo>
                    <a:pt x="258" y="856"/>
                  </a:lnTo>
                  <a:lnTo>
                    <a:pt x="289" y="848"/>
                  </a:lnTo>
                  <a:lnTo>
                    <a:pt x="357" y="832"/>
                  </a:lnTo>
                  <a:lnTo>
                    <a:pt x="380" y="832"/>
                  </a:lnTo>
                  <a:lnTo>
                    <a:pt x="364" y="767"/>
                  </a:lnTo>
                  <a:lnTo>
                    <a:pt x="320" y="487"/>
                  </a:lnTo>
                  <a:lnTo>
                    <a:pt x="262" y="336"/>
                  </a:lnTo>
                  <a:lnTo>
                    <a:pt x="242" y="301"/>
                  </a:lnTo>
                  <a:lnTo>
                    <a:pt x="206" y="236"/>
                  </a:lnTo>
                  <a:lnTo>
                    <a:pt x="184" y="196"/>
                  </a:lnTo>
                  <a:lnTo>
                    <a:pt x="30" y="0"/>
                  </a:lnTo>
                  <a:lnTo>
                    <a:pt x="24" y="28"/>
                  </a:lnTo>
                  <a:close/>
                </a:path>
              </a:pathLst>
            </a:custGeom>
            <a:solidFill>
              <a:srgbClr val="FFFFFF"/>
            </a:solidFill>
            <a:ln w="9525">
              <a:noFill/>
              <a:round/>
              <a:headEnd/>
              <a:tailEnd/>
            </a:ln>
          </p:spPr>
          <p:txBody>
            <a:bodyPr/>
            <a:lstStyle/>
            <a:p>
              <a:endParaRPr lang="en-GB"/>
            </a:p>
          </p:txBody>
        </p:sp>
        <p:sp>
          <p:nvSpPr>
            <p:cNvPr id="24206" name="Freeform 654"/>
            <p:cNvSpPr>
              <a:spLocks/>
            </p:cNvSpPr>
            <p:nvPr/>
          </p:nvSpPr>
          <p:spPr bwMode="auto">
            <a:xfrm>
              <a:off x="2751" y="1748"/>
              <a:ext cx="2" cy="10"/>
            </a:xfrm>
            <a:custGeom>
              <a:avLst/>
              <a:gdLst/>
              <a:ahLst/>
              <a:cxnLst>
                <a:cxn ang="0">
                  <a:pos x="0" y="47"/>
                </a:cxn>
                <a:cxn ang="0">
                  <a:pos x="7" y="28"/>
                </a:cxn>
                <a:cxn ang="0">
                  <a:pos x="13" y="0"/>
                </a:cxn>
                <a:cxn ang="0">
                  <a:pos x="0" y="47"/>
                </a:cxn>
              </a:cxnLst>
              <a:rect l="0" t="0" r="r" b="b"/>
              <a:pathLst>
                <a:path w="13" h="47">
                  <a:moveTo>
                    <a:pt x="0" y="47"/>
                  </a:moveTo>
                  <a:lnTo>
                    <a:pt x="7" y="28"/>
                  </a:lnTo>
                  <a:lnTo>
                    <a:pt x="13" y="0"/>
                  </a:lnTo>
                  <a:lnTo>
                    <a:pt x="0" y="47"/>
                  </a:lnTo>
                  <a:close/>
                </a:path>
              </a:pathLst>
            </a:custGeom>
            <a:solidFill>
              <a:srgbClr val="FFBFBF"/>
            </a:solidFill>
            <a:ln w="9525">
              <a:noFill/>
              <a:round/>
              <a:headEnd/>
              <a:tailEnd/>
            </a:ln>
          </p:spPr>
          <p:txBody>
            <a:bodyPr/>
            <a:lstStyle/>
            <a:p>
              <a:endParaRPr lang="en-GB"/>
            </a:p>
          </p:txBody>
        </p:sp>
        <p:sp>
          <p:nvSpPr>
            <p:cNvPr id="24207" name="Freeform 655"/>
            <p:cNvSpPr>
              <a:spLocks noEditPoints="1"/>
            </p:cNvSpPr>
            <p:nvPr/>
          </p:nvSpPr>
          <p:spPr bwMode="auto">
            <a:xfrm>
              <a:off x="2320" y="1770"/>
              <a:ext cx="544" cy="762"/>
            </a:xfrm>
            <a:custGeom>
              <a:avLst/>
              <a:gdLst/>
              <a:ahLst/>
              <a:cxnLst>
                <a:cxn ang="0">
                  <a:pos x="1036" y="736"/>
                </a:cxn>
                <a:cxn ang="0">
                  <a:pos x="361" y="1190"/>
                </a:cxn>
                <a:cxn ang="0">
                  <a:pos x="0" y="1986"/>
                </a:cxn>
                <a:cxn ang="0">
                  <a:pos x="772" y="2788"/>
                </a:cxn>
                <a:cxn ang="0">
                  <a:pos x="1304" y="3554"/>
                </a:cxn>
                <a:cxn ang="0">
                  <a:pos x="1909" y="3802"/>
                </a:cxn>
                <a:cxn ang="0">
                  <a:pos x="2642" y="3618"/>
                </a:cxn>
                <a:cxn ang="0">
                  <a:pos x="2720" y="3251"/>
                </a:cxn>
                <a:cxn ang="0">
                  <a:pos x="2494" y="3246"/>
                </a:cxn>
                <a:cxn ang="0">
                  <a:pos x="1714" y="3165"/>
                </a:cxn>
                <a:cxn ang="0">
                  <a:pos x="2037" y="2570"/>
                </a:cxn>
                <a:cxn ang="0">
                  <a:pos x="2469" y="2372"/>
                </a:cxn>
                <a:cxn ang="0">
                  <a:pos x="2689" y="2432"/>
                </a:cxn>
                <a:cxn ang="0">
                  <a:pos x="2666" y="1380"/>
                </a:cxn>
                <a:cxn ang="0">
                  <a:pos x="2435" y="1148"/>
                </a:cxn>
                <a:cxn ang="0">
                  <a:pos x="2241" y="1178"/>
                </a:cxn>
                <a:cxn ang="0">
                  <a:pos x="2097" y="1244"/>
                </a:cxn>
                <a:cxn ang="0">
                  <a:pos x="2020" y="1038"/>
                </a:cxn>
                <a:cxn ang="0">
                  <a:pos x="2052" y="926"/>
                </a:cxn>
                <a:cxn ang="0">
                  <a:pos x="1995" y="908"/>
                </a:cxn>
                <a:cxn ang="0">
                  <a:pos x="2299" y="736"/>
                </a:cxn>
                <a:cxn ang="0">
                  <a:pos x="2299" y="350"/>
                </a:cxn>
                <a:cxn ang="0">
                  <a:pos x="2032" y="788"/>
                </a:cxn>
                <a:cxn ang="0">
                  <a:pos x="1838" y="896"/>
                </a:cxn>
                <a:cxn ang="0">
                  <a:pos x="2086" y="462"/>
                </a:cxn>
                <a:cxn ang="0">
                  <a:pos x="2257" y="178"/>
                </a:cxn>
                <a:cxn ang="0">
                  <a:pos x="1808" y="520"/>
                </a:cxn>
                <a:cxn ang="0">
                  <a:pos x="1456" y="486"/>
                </a:cxn>
                <a:cxn ang="0">
                  <a:pos x="319" y="1594"/>
                </a:cxn>
                <a:cxn ang="0">
                  <a:pos x="866" y="1104"/>
                </a:cxn>
                <a:cxn ang="0">
                  <a:pos x="1456" y="1086"/>
                </a:cxn>
                <a:cxn ang="0">
                  <a:pos x="1320" y="1238"/>
                </a:cxn>
                <a:cxn ang="0">
                  <a:pos x="356" y="1576"/>
                </a:cxn>
                <a:cxn ang="0">
                  <a:pos x="1264" y="1368"/>
                </a:cxn>
                <a:cxn ang="0">
                  <a:pos x="1086" y="1440"/>
                </a:cxn>
                <a:cxn ang="0">
                  <a:pos x="1044" y="1478"/>
                </a:cxn>
                <a:cxn ang="0">
                  <a:pos x="1320" y="1660"/>
                </a:cxn>
                <a:cxn ang="0">
                  <a:pos x="746" y="1856"/>
                </a:cxn>
                <a:cxn ang="0">
                  <a:pos x="1131" y="1811"/>
                </a:cxn>
                <a:cxn ang="0">
                  <a:pos x="681" y="1922"/>
                </a:cxn>
                <a:cxn ang="0">
                  <a:pos x="503" y="1822"/>
                </a:cxn>
                <a:cxn ang="0">
                  <a:pos x="657" y="1702"/>
                </a:cxn>
                <a:cxn ang="0">
                  <a:pos x="1843" y="1162"/>
                </a:cxn>
                <a:cxn ang="0">
                  <a:pos x="1956" y="1498"/>
                </a:cxn>
                <a:cxn ang="0">
                  <a:pos x="1968" y="1626"/>
                </a:cxn>
                <a:cxn ang="0">
                  <a:pos x="1584" y="1416"/>
                </a:cxn>
                <a:cxn ang="0">
                  <a:pos x="1547" y="1382"/>
                </a:cxn>
                <a:cxn ang="0">
                  <a:pos x="2340" y="2110"/>
                </a:cxn>
                <a:cxn ang="0">
                  <a:pos x="2155" y="2254"/>
                </a:cxn>
                <a:cxn ang="0">
                  <a:pos x="2291" y="1958"/>
                </a:cxn>
                <a:cxn ang="0">
                  <a:pos x="1943" y="2306"/>
                </a:cxn>
                <a:cxn ang="0">
                  <a:pos x="1866" y="2278"/>
                </a:cxn>
                <a:cxn ang="0">
                  <a:pos x="1723" y="2074"/>
                </a:cxn>
                <a:cxn ang="0">
                  <a:pos x="1634" y="2324"/>
                </a:cxn>
                <a:cxn ang="0">
                  <a:pos x="1684" y="2418"/>
                </a:cxn>
                <a:cxn ang="0">
                  <a:pos x="1536" y="2324"/>
                </a:cxn>
                <a:cxn ang="0">
                  <a:pos x="597" y="2610"/>
                </a:cxn>
                <a:cxn ang="0">
                  <a:pos x="688" y="2570"/>
                </a:cxn>
                <a:cxn ang="0">
                  <a:pos x="1162" y="2872"/>
                </a:cxn>
                <a:cxn ang="0">
                  <a:pos x="691" y="2668"/>
                </a:cxn>
              </a:cxnLst>
              <a:rect l="0" t="0" r="r" b="b"/>
              <a:pathLst>
                <a:path w="2720" h="3808">
                  <a:moveTo>
                    <a:pt x="1178" y="615"/>
                  </a:moveTo>
                  <a:lnTo>
                    <a:pt x="1142" y="622"/>
                  </a:lnTo>
                  <a:lnTo>
                    <a:pt x="1110" y="634"/>
                  </a:lnTo>
                  <a:lnTo>
                    <a:pt x="1096" y="644"/>
                  </a:lnTo>
                  <a:lnTo>
                    <a:pt x="1086" y="656"/>
                  </a:lnTo>
                  <a:lnTo>
                    <a:pt x="1036" y="736"/>
                  </a:lnTo>
                  <a:lnTo>
                    <a:pt x="1005" y="774"/>
                  </a:lnTo>
                  <a:lnTo>
                    <a:pt x="906" y="864"/>
                  </a:lnTo>
                  <a:lnTo>
                    <a:pt x="751" y="960"/>
                  </a:lnTo>
                  <a:lnTo>
                    <a:pt x="709" y="978"/>
                  </a:lnTo>
                  <a:lnTo>
                    <a:pt x="458" y="1114"/>
                  </a:lnTo>
                  <a:lnTo>
                    <a:pt x="361" y="1190"/>
                  </a:lnTo>
                  <a:lnTo>
                    <a:pt x="280" y="1277"/>
                  </a:lnTo>
                  <a:lnTo>
                    <a:pt x="243" y="1322"/>
                  </a:lnTo>
                  <a:lnTo>
                    <a:pt x="154" y="1472"/>
                  </a:lnTo>
                  <a:lnTo>
                    <a:pt x="84" y="1633"/>
                  </a:lnTo>
                  <a:lnTo>
                    <a:pt x="18" y="1852"/>
                  </a:lnTo>
                  <a:lnTo>
                    <a:pt x="0" y="1986"/>
                  </a:lnTo>
                  <a:lnTo>
                    <a:pt x="5" y="2118"/>
                  </a:lnTo>
                  <a:lnTo>
                    <a:pt x="63" y="2306"/>
                  </a:lnTo>
                  <a:lnTo>
                    <a:pt x="136" y="2426"/>
                  </a:lnTo>
                  <a:lnTo>
                    <a:pt x="232" y="2528"/>
                  </a:lnTo>
                  <a:lnTo>
                    <a:pt x="342" y="2604"/>
                  </a:lnTo>
                  <a:lnTo>
                    <a:pt x="772" y="2788"/>
                  </a:lnTo>
                  <a:lnTo>
                    <a:pt x="943" y="2896"/>
                  </a:lnTo>
                  <a:lnTo>
                    <a:pt x="1054" y="3008"/>
                  </a:lnTo>
                  <a:lnTo>
                    <a:pt x="1149" y="3141"/>
                  </a:lnTo>
                  <a:lnTo>
                    <a:pt x="1225" y="3286"/>
                  </a:lnTo>
                  <a:lnTo>
                    <a:pt x="1301" y="3512"/>
                  </a:lnTo>
                  <a:lnTo>
                    <a:pt x="1304" y="3554"/>
                  </a:lnTo>
                  <a:lnTo>
                    <a:pt x="1298" y="3600"/>
                  </a:lnTo>
                  <a:lnTo>
                    <a:pt x="1301" y="3642"/>
                  </a:lnTo>
                  <a:lnTo>
                    <a:pt x="1322" y="3672"/>
                  </a:lnTo>
                  <a:lnTo>
                    <a:pt x="1406" y="3714"/>
                  </a:lnTo>
                  <a:lnTo>
                    <a:pt x="1500" y="3741"/>
                  </a:lnTo>
                  <a:lnTo>
                    <a:pt x="1909" y="3802"/>
                  </a:lnTo>
                  <a:lnTo>
                    <a:pt x="2134" y="3808"/>
                  </a:lnTo>
                  <a:lnTo>
                    <a:pt x="2351" y="3778"/>
                  </a:lnTo>
                  <a:lnTo>
                    <a:pt x="2454" y="3744"/>
                  </a:lnTo>
                  <a:lnTo>
                    <a:pt x="2548" y="3698"/>
                  </a:lnTo>
                  <a:lnTo>
                    <a:pt x="2600" y="3660"/>
                  </a:lnTo>
                  <a:lnTo>
                    <a:pt x="2642" y="3618"/>
                  </a:lnTo>
                  <a:lnTo>
                    <a:pt x="2678" y="3566"/>
                  </a:lnTo>
                  <a:lnTo>
                    <a:pt x="2692" y="3534"/>
                  </a:lnTo>
                  <a:lnTo>
                    <a:pt x="2644" y="3612"/>
                  </a:lnTo>
                  <a:lnTo>
                    <a:pt x="2608" y="3650"/>
                  </a:lnTo>
                  <a:lnTo>
                    <a:pt x="2668" y="3478"/>
                  </a:lnTo>
                  <a:lnTo>
                    <a:pt x="2720" y="3251"/>
                  </a:lnTo>
                  <a:lnTo>
                    <a:pt x="2715" y="3178"/>
                  </a:lnTo>
                  <a:lnTo>
                    <a:pt x="2686" y="3042"/>
                  </a:lnTo>
                  <a:lnTo>
                    <a:pt x="2666" y="3090"/>
                  </a:lnTo>
                  <a:lnTo>
                    <a:pt x="2608" y="3165"/>
                  </a:lnTo>
                  <a:lnTo>
                    <a:pt x="2536" y="3222"/>
                  </a:lnTo>
                  <a:lnTo>
                    <a:pt x="2494" y="3246"/>
                  </a:lnTo>
                  <a:lnTo>
                    <a:pt x="2412" y="3274"/>
                  </a:lnTo>
                  <a:lnTo>
                    <a:pt x="2276" y="3292"/>
                  </a:lnTo>
                  <a:lnTo>
                    <a:pt x="2139" y="3288"/>
                  </a:lnTo>
                  <a:lnTo>
                    <a:pt x="1961" y="3258"/>
                  </a:lnTo>
                  <a:lnTo>
                    <a:pt x="1754" y="3190"/>
                  </a:lnTo>
                  <a:lnTo>
                    <a:pt x="1714" y="3165"/>
                  </a:lnTo>
                  <a:lnTo>
                    <a:pt x="1654" y="3104"/>
                  </a:lnTo>
                  <a:lnTo>
                    <a:pt x="1689" y="3050"/>
                  </a:lnTo>
                  <a:lnTo>
                    <a:pt x="1806" y="2924"/>
                  </a:lnTo>
                  <a:lnTo>
                    <a:pt x="1953" y="2664"/>
                  </a:lnTo>
                  <a:lnTo>
                    <a:pt x="1992" y="2614"/>
                  </a:lnTo>
                  <a:lnTo>
                    <a:pt x="2037" y="2570"/>
                  </a:lnTo>
                  <a:lnTo>
                    <a:pt x="2092" y="2544"/>
                  </a:lnTo>
                  <a:lnTo>
                    <a:pt x="2215" y="2521"/>
                  </a:lnTo>
                  <a:lnTo>
                    <a:pt x="2274" y="2497"/>
                  </a:lnTo>
                  <a:lnTo>
                    <a:pt x="2372" y="2421"/>
                  </a:lnTo>
                  <a:lnTo>
                    <a:pt x="2420" y="2390"/>
                  </a:lnTo>
                  <a:lnTo>
                    <a:pt x="2469" y="2372"/>
                  </a:lnTo>
                  <a:lnTo>
                    <a:pt x="2524" y="2377"/>
                  </a:lnTo>
                  <a:lnTo>
                    <a:pt x="2584" y="2414"/>
                  </a:lnTo>
                  <a:lnTo>
                    <a:pt x="2624" y="2466"/>
                  </a:lnTo>
                  <a:lnTo>
                    <a:pt x="2644" y="2526"/>
                  </a:lnTo>
                  <a:lnTo>
                    <a:pt x="2647" y="2594"/>
                  </a:lnTo>
                  <a:lnTo>
                    <a:pt x="2689" y="2432"/>
                  </a:lnTo>
                  <a:lnTo>
                    <a:pt x="2715" y="2048"/>
                  </a:lnTo>
                  <a:lnTo>
                    <a:pt x="2696" y="2065"/>
                  </a:lnTo>
                  <a:lnTo>
                    <a:pt x="2668" y="2082"/>
                  </a:lnTo>
                  <a:lnTo>
                    <a:pt x="2715" y="1955"/>
                  </a:lnTo>
                  <a:lnTo>
                    <a:pt x="2684" y="1422"/>
                  </a:lnTo>
                  <a:lnTo>
                    <a:pt x="2666" y="1380"/>
                  </a:lnTo>
                  <a:lnTo>
                    <a:pt x="2636" y="1345"/>
                  </a:lnTo>
                  <a:lnTo>
                    <a:pt x="2490" y="1228"/>
                  </a:lnTo>
                  <a:lnTo>
                    <a:pt x="2460" y="1191"/>
                  </a:lnTo>
                  <a:lnTo>
                    <a:pt x="2442" y="1150"/>
                  </a:lnTo>
                  <a:lnTo>
                    <a:pt x="2442" y="1144"/>
                  </a:lnTo>
                  <a:lnTo>
                    <a:pt x="2435" y="1148"/>
                  </a:lnTo>
                  <a:lnTo>
                    <a:pt x="2346" y="1180"/>
                  </a:lnTo>
                  <a:lnTo>
                    <a:pt x="2294" y="1190"/>
                  </a:lnTo>
                  <a:lnTo>
                    <a:pt x="2198" y="1198"/>
                  </a:lnTo>
                  <a:lnTo>
                    <a:pt x="2286" y="1160"/>
                  </a:lnTo>
                  <a:lnTo>
                    <a:pt x="2299" y="1152"/>
                  </a:lnTo>
                  <a:lnTo>
                    <a:pt x="2241" y="1178"/>
                  </a:lnTo>
                  <a:lnTo>
                    <a:pt x="2108" y="1208"/>
                  </a:lnTo>
                  <a:lnTo>
                    <a:pt x="2021" y="1216"/>
                  </a:lnTo>
                  <a:lnTo>
                    <a:pt x="2052" y="1225"/>
                  </a:lnTo>
                  <a:lnTo>
                    <a:pt x="2070" y="1228"/>
                  </a:lnTo>
                  <a:lnTo>
                    <a:pt x="2086" y="1235"/>
                  </a:lnTo>
                  <a:lnTo>
                    <a:pt x="2097" y="1244"/>
                  </a:lnTo>
                  <a:lnTo>
                    <a:pt x="2079" y="1250"/>
                  </a:lnTo>
                  <a:lnTo>
                    <a:pt x="1980" y="1264"/>
                  </a:lnTo>
                  <a:lnTo>
                    <a:pt x="1942" y="1264"/>
                  </a:lnTo>
                  <a:lnTo>
                    <a:pt x="1950" y="1204"/>
                  </a:lnTo>
                  <a:lnTo>
                    <a:pt x="1966" y="1148"/>
                  </a:lnTo>
                  <a:lnTo>
                    <a:pt x="2020" y="1038"/>
                  </a:lnTo>
                  <a:lnTo>
                    <a:pt x="2056" y="990"/>
                  </a:lnTo>
                  <a:lnTo>
                    <a:pt x="2146" y="908"/>
                  </a:lnTo>
                  <a:lnTo>
                    <a:pt x="2200" y="876"/>
                  </a:lnTo>
                  <a:lnTo>
                    <a:pt x="2164" y="882"/>
                  </a:lnTo>
                  <a:lnTo>
                    <a:pt x="2087" y="908"/>
                  </a:lnTo>
                  <a:lnTo>
                    <a:pt x="2052" y="926"/>
                  </a:lnTo>
                  <a:lnTo>
                    <a:pt x="1990" y="982"/>
                  </a:lnTo>
                  <a:lnTo>
                    <a:pt x="1942" y="1044"/>
                  </a:lnTo>
                  <a:lnTo>
                    <a:pt x="1938" y="1036"/>
                  </a:lnTo>
                  <a:lnTo>
                    <a:pt x="1938" y="1018"/>
                  </a:lnTo>
                  <a:lnTo>
                    <a:pt x="1966" y="954"/>
                  </a:lnTo>
                  <a:lnTo>
                    <a:pt x="1995" y="908"/>
                  </a:lnTo>
                  <a:lnTo>
                    <a:pt x="2032" y="879"/>
                  </a:lnTo>
                  <a:lnTo>
                    <a:pt x="2070" y="854"/>
                  </a:lnTo>
                  <a:lnTo>
                    <a:pt x="2158" y="828"/>
                  </a:lnTo>
                  <a:lnTo>
                    <a:pt x="2246" y="816"/>
                  </a:lnTo>
                  <a:lnTo>
                    <a:pt x="2276" y="798"/>
                  </a:lnTo>
                  <a:lnTo>
                    <a:pt x="2299" y="736"/>
                  </a:lnTo>
                  <a:lnTo>
                    <a:pt x="2333" y="740"/>
                  </a:lnTo>
                  <a:lnTo>
                    <a:pt x="2359" y="750"/>
                  </a:lnTo>
                  <a:lnTo>
                    <a:pt x="2364" y="750"/>
                  </a:lnTo>
                  <a:lnTo>
                    <a:pt x="2336" y="740"/>
                  </a:lnTo>
                  <a:lnTo>
                    <a:pt x="2304" y="350"/>
                  </a:lnTo>
                  <a:lnTo>
                    <a:pt x="2299" y="350"/>
                  </a:lnTo>
                  <a:lnTo>
                    <a:pt x="2286" y="356"/>
                  </a:lnTo>
                  <a:lnTo>
                    <a:pt x="2270" y="366"/>
                  </a:lnTo>
                  <a:lnTo>
                    <a:pt x="2246" y="390"/>
                  </a:lnTo>
                  <a:lnTo>
                    <a:pt x="2218" y="432"/>
                  </a:lnTo>
                  <a:lnTo>
                    <a:pt x="2068" y="736"/>
                  </a:lnTo>
                  <a:lnTo>
                    <a:pt x="2032" y="788"/>
                  </a:lnTo>
                  <a:lnTo>
                    <a:pt x="1986" y="835"/>
                  </a:lnTo>
                  <a:lnTo>
                    <a:pt x="1932" y="879"/>
                  </a:lnTo>
                  <a:lnTo>
                    <a:pt x="1914" y="888"/>
                  </a:lnTo>
                  <a:lnTo>
                    <a:pt x="1896" y="894"/>
                  </a:lnTo>
                  <a:lnTo>
                    <a:pt x="1877" y="896"/>
                  </a:lnTo>
                  <a:lnTo>
                    <a:pt x="1838" y="896"/>
                  </a:lnTo>
                  <a:lnTo>
                    <a:pt x="1817" y="894"/>
                  </a:lnTo>
                  <a:lnTo>
                    <a:pt x="1782" y="884"/>
                  </a:lnTo>
                  <a:lnTo>
                    <a:pt x="1796" y="848"/>
                  </a:lnTo>
                  <a:lnTo>
                    <a:pt x="1814" y="816"/>
                  </a:lnTo>
                  <a:lnTo>
                    <a:pt x="1950" y="656"/>
                  </a:lnTo>
                  <a:lnTo>
                    <a:pt x="2086" y="462"/>
                  </a:lnTo>
                  <a:lnTo>
                    <a:pt x="2180" y="368"/>
                  </a:lnTo>
                  <a:lnTo>
                    <a:pt x="2234" y="337"/>
                  </a:lnTo>
                  <a:lnTo>
                    <a:pt x="2294" y="320"/>
                  </a:lnTo>
                  <a:lnTo>
                    <a:pt x="2302" y="320"/>
                  </a:lnTo>
                  <a:lnTo>
                    <a:pt x="2299" y="306"/>
                  </a:lnTo>
                  <a:lnTo>
                    <a:pt x="2257" y="178"/>
                  </a:lnTo>
                  <a:lnTo>
                    <a:pt x="2215" y="106"/>
                  </a:lnTo>
                  <a:lnTo>
                    <a:pt x="2138" y="0"/>
                  </a:lnTo>
                  <a:lnTo>
                    <a:pt x="2120" y="64"/>
                  </a:lnTo>
                  <a:lnTo>
                    <a:pt x="2010" y="284"/>
                  </a:lnTo>
                  <a:lnTo>
                    <a:pt x="1938" y="388"/>
                  </a:lnTo>
                  <a:lnTo>
                    <a:pt x="1808" y="520"/>
                  </a:lnTo>
                  <a:lnTo>
                    <a:pt x="1707" y="592"/>
                  </a:lnTo>
                  <a:lnTo>
                    <a:pt x="1416" y="722"/>
                  </a:lnTo>
                  <a:lnTo>
                    <a:pt x="1274" y="762"/>
                  </a:lnTo>
                  <a:lnTo>
                    <a:pt x="1225" y="769"/>
                  </a:lnTo>
                  <a:lnTo>
                    <a:pt x="1351" y="634"/>
                  </a:lnTo>
                  <a:lnTo>
                    <a:pt x="1456" y="486"/>
                  </a:lnTo>
                  <a:lnTo>
                    <a:pt x="1503" y="384"/>
                  </a:lnTo>
                  <a:lnTo>
                    <a:pt x="1476" y="396"/>
                  </a:lnTo>
                  <a:lnTo>
                    <a:pt x="1398" y="474"/>
                  </a:lnTo>
                  <a:lnTo>
                    <a:pt x="1210" y="604"/>
                  </a:lnTo>
                  <a:lnTo>
                    <a:pt x="1178" y="615"/>
                  </a:lnTo>
                  <a:close/>
                  <a:moveTo>
                    <a:pt x="319" y="1594"/>
                  </a:moveTo>
                  <a:lnTo>
                    <a:pt x="343" y="1528"/>
                  </a:lnTo>
                  <a:lnTo>
                    <a:pt x="379" y="1466"/>
                  </a:lnTo>
                  <a:lnTo>
                    <a:pt x="426" y="1410"/>
                  </a:lnTo>
                  <a:lnTo>
                    <a:pt x="534" y="1308"/>
                  </a:lnTo>
                  <a:lnTo>
                    <a:pt x="655" y="1222"/>
                  </a:lnTo>
                  <a:lnTo>
                    <a:pt x="866" y="1104"/>
                  </a:lnTo>
                  <a:lnTo>
                    <a:pt x="994" y="1057"/>
                  </a:lnTo>
                  <a:lnTo>
                    <a:pt x="1168" y="1024"/>
                  </a:lnTo>
                  <a:lnTo>
                    <a:pt x="1304" y="1032"/>
                  </a:lnTo>
                  <a:lnTo>
                    <a:pt x="1393" y="1054"/>
                  </a:lnTo>
                  <a:lnTo>
                    <a:pt x="1435" y="1072"/>
                  </a:lnTo>
                  <a:lnTo>
                    <a:pt x="1456" y="1086"/>
                  </a:lnTo>
                  <a:lnTo>
                    <a:pt x="1468" y="1108"/>
                  </a:lnTo>
                  <a:lnTo>
                    <a:pt x="1468" y="1138"/>
                  </a:lnTo>
                  <a:lnTo>
                    <a:pt x="1452" y="1162"/>
                  </a:lnTo>
                  <a:lnTo>
                    <a:pt x="1403" y="1198"/>
                  </a:lnTo>
                  <a:lnTo>
                    <a:pt x="1362" y="1222"/>
                  </a:lnTo>
                  <a:lnTo>
                    <a:pt x="1320" y="1238"/>
                  </a:lnTo>
                  <a:lnTo>
                    <a:pt x="1228" y="1262"/>
                  </a:lnTo>
                  <a:lnTo>
                    <a:pt x="783" y="1288"/>
                  </a:lnTo>
                  <a:lnTo>
                    <a:pt x="740" y="1300"/>
                  </a:lnTo>
                  <a:lnTo>
                    <a:pt x="655" y="1340"/>
                  </a:lnTo>
                  <a:lnTo>
                    <a:pt x="497" y="1448"/>
                  </a:lnTo>
                  <a:lnTo>
                    <a:pt x="356" y="1576"/>
                  </a:lnTo>
                  <a:lnTo>
                    <a:pt x="319" y="1594"/>
                  </a:lnTo>
                  <a:close/>
                  <a:moveTo>
                    <a:pt x="1000" y="1406"/>
                  </a:moveTo>
                  <a:lnTo>
                    <a:pt x="1060" y="1382"/>
                  </a:lnTo>
                  <a:lnTo>
                    <a:pt x="1162" y="1364"/>
                  </a:lnTo>
                  <a:lnTo>
                    <a:pt x="1196" y="1362"/>
                  </a:lnTo>
                  <a:lnTo>
                    <a:pt x="1264" y="1368"/>
                  </a:lnTo>
                  <a:lnTo>
                    <a:pt x="1364" y="1392"/>
                  </a:lnTo>
                  <a:lnTo>
                    <a:pt x="1393" y="1406"/>
                  </a:lnTo>
                  <a:lnTo>
                    <a:pt x="1191" y="1400"/>
                  </a:lnTo>
                  <a:lnTo>
                    <a:pt x="1160" y="1406"/>
                  </a:lnTo>
                  <a:lnTo>
                    <a:pt x="1113" y="1424"/>
                  </a:lnTo>
                  <a:lnTo>
                    <a:pt x="1086" y="1440"/>
                  </a:lnTo>
                  <a:lnTo>
                    <a:pt x="1071" y="1445"/>
                  </a:lnTo>
                  <a:lnTo>
                    <a:pt x="1060" y="1455"/>
                  </a:lnTo>
                  <a:lnTo>
                    <a:pt x="1044" y="1460"/>
                  </a:lnTo>
                  <a:lnTo>
                    <a:pt x="1032" y="1470"/>
                  </a:lnTo>
                  <a:lnTo>
                    <a:pt x="1018" y="1478"/>
                  </a:lnTo>
                  <a:lnTo>
                    <a:pt x="1044" y="1478"/>
                  </a:lnTo>
                  <a:lnTo>
                    <a:pt x="1110" y="1464"/>
                  </a:lnTo>
                  <a:lnTo>
                    <a:pt x="1257" y="1472"/>
                  </a:lnTo>
                  <a:lnTo>
                    <a:pt x="1301" y="1484"/>
                  </a:lnTo>
                  <a:lnTo>
                    <a:pt x="1461" y="1546"/>
                  </a:lnTo>
                  <a:lnTo>
                    <a:pt x="1409" y="1547"/>
                  </a:lnTo>
                  <a:lnTo>
                    <a:pt x="1320" y="1660"/>
                  </a:lnTo>
                  <a:lnTo>
                    <a:pt x="1244" y="1730"/>
                  </a:lnTo>
                  <a:lnTo>
                    <a:pt x="1147" y="1792"/>
                  </a:lnTo>
                  <a:lnTo>
                    <a:pt x="1032" y="1845"/>
                  </a:lnTo>
                  <a:lnTo>
                    <a:pt x="969" y="1860"/>
                  </a:lnTo>
                  <a:lnTo>
                    <a:pt x="824" y="1868"/>
                  </a:lnTo>
                  <a:lnTo>
                    <a:pt x="746" y="1856"/>
                  </a:lnTo>
                  <a:lnTo>
                    <a:pt x="793" y="1872"/>
                  </a:lnTo>
                  <a:lnTo>
                    <a:pt x="846" y="1877"/>
                  </a:lnTo>
                  <a:lnTo>
                    <a:pt x="943" y="1872"/>
                  </a:lnTo>
                  <a:lnTo>
                    <a:pt x="1042" y="1845"/>
                  </a:lnTo>
                  <a:lnTo>
                    <a:pt x="1131" y="1804"/>
                  </a:lnTo>
                  <a:lnTo>
                    <a:pt x="1131" y="1811"/>
                  </a:lnTo>
                  <a:lnTo>
                    <a:pt x="1060" y="1884"/>
                  </a:lnTo>
                  <a:lnTo>
                    <a:pt x="982" y="1944"/>
                  </a:lnTo>
                  <a:lnTo>
                    <a:pt x="937" y="1968"/>
                  </a:lnTo>
                  <a:lnTo>
                    <a:pt x="893" y="1979"/>
                  </a:lnTo>
                  <a:lnTo>
                    <a:pt x="846" y="1976"/>
                  </a:lnTo>
                  <a:lnTo>
                    <a:pt x="681" y="1922"/>
                  </a:lnTo>
                  <a:lnTo>
                    <a:pt x="621" y="1932"/>
                  </a:lnTo>
                  <a:lnTo>
                    <a:pt x="502" y="1934"/>
                  </a:lnTo>
                  <a:lnTo>
                    <a:pt x="443" y="1921"/>
                  </a:lnTo>
                  <a:lnTo>
                    <a:pt x="563" y="1826"/>
                  </a:lnTo>
                  <a:lnTo>
                    <a:pt x="552" y="1822"/>
                  </a:lnTo>
                  <a:lnTo>
                    <a:pt x="503" y="1822"/>
                  </a:lnTo>
                  <a:lnTo>
                    <a:pt x="492" y="1820"/>
                  </a:lnTo>
                  <a:lnTo>
                    <a:pt x="479" y="1816"/>
                  </a:lnTo>
                  <a:lnTo>
                    <a:pt x="469" y="1811"/>
                  </a:lnTo>
                  <a:lnTo>
                    <a:pt x="618" y="1743"/>
                  </a:lnTo>
                  <a:lnTo>
                    <a:pt x="639" y="1724"/>
                  </a:lnTo>
                  <a:lnTo>
                    <a:pt x="657" y="1702"/>
                  </a:lnTo>
                  <a:lnTo>
                    <a:pt x="612" y="1696"/>
                  </a:lnTo>
                  <a:lnTo>
                    <a:pt x="570" y="1684"/>
                  </a:lnTo>
                  <a:lnTo>
                    <a:pt x="817" y="1546"/>
                  </a:lnTo>
                  <a:lnTo>
                    <a:pt x="937" y="1440"/>
                  </a:lnTo>
                  <a:lnTo>
                    <a:pt x="1000" y="1406"/>
                  </a:lnTo>
                  <a:close/>
                  <a:moveTo>
                    <a:pt x="1843" y="1162"/>
                  </a:moveTo>
                  <a:lnTo>
                    <a:pt x="1872" y="1118"/>
                  </a:lnTo>
                  <a:lnTo>
                    <a:pt x="1904" y="1160"/>
                  </a:lnTo>
                  <a:lnTo>
                    <a:pt x="1914" y="1216"/>
                  </a:lnTo>
                  <a:lnTo>
                    <a:pt x="1908" y="1277"/>
                  </a:lnTo>
                  <a:lnTo>
                    <a:pt x="1909" y="1338"/>
                  </a:lnTo>
                  <a:lnTo>
                    <a:pt x="1956" y="1498"/>
                  </a:lnTo>
                  <a:lnTo>
                    <a:pt x="2028" y="1642"/>
                  </a:lnTo>
                  <a:lnTo>
                    <a:pt x="2181" y="1846"/>
                  </a:lnTo>
                  <a:lnTo>
                    <a:pt x="2241" y="1910"/>
                  </a:lnTo>
                  <a:lnTo>
                    <a:pt x="2204" y="1896"/>
                  </a:lnTo>
                  <a:lnTo>
                    <a:pt x="2076" y="1766"/>
                  </a:lnTo>
                  <a:lnTo>
                    <a:pt x="1968" y="1626"/>
                  </a:lnTo>
                  <a:lnTo>
                    <a:pt x="1880" y="1478"/>
                  </a:lnTo>
                  <a:lnTo>
                    <a:pt x="1830" y="1316"/>
                  </a:lnTo>
                  <a:lnTo>
                    <a:pt x="1824" y="1262"/>
                  </a:lnTo>
                  <a:lnTo>
                    <a:pt x="1830" y="1210"/>
                  </a:lnTo>
                  <a:lnTo>
                    <a:pt x="1843" y="1162"/>
                  </a:lnTo>
                  <a:close/>
                  <a:moveTo>
                    <a:pt x="1584" y="1416"/>
                  </a:moveTo>
                  <a:lnTo>
                    <a:pt x="1584" y="1442"/>
                  </a:lnTo>
                  <a:lnTo>
                    <a:pt x="1560" y="1523"/>
                  </a:lnTo>
                  <a:lnTo>
                    <a:pt x="1494" y="1406"/>
                  </a:lnTo>
                  <a:lnTo>
                    <a:pt x="1487" y="1364"/>
                  </a:lnTo>
                  <a:lnTo>
                    <a:pt x="1510" y="1364"/>
                  </a:lnTo>
                  <a:lnTo>
                    <a:pt x="1547" y="1382"/>
                  </a:lnTo>
                  <a:lnTo>
                    <a:pt x="1566" y="1394"/>
                  </a:lnTo>
                  <a:lnTo>
                    <a:pt x="1584" y="1416"/>
                  </a:lnTo>
                  <a:close/>
                  <a:moveTo>
                    <a:pt x="2317" y="1992"/>
                  </a:moveTo>
                  <a:lnTo>
                    <a:pt x="2336" y="2034"/>
                  </a:lnTo>
                  <a:lnTo>
                    <a:pt x="2342" y="2076"/>
                  </a:lnTo>
                  <a:lnTo>
                    <a:pt x="2340" y="2110"/>
                  </a:lnTo>
                  <a:lnTo>
                    <a:pt x="2324" y="2140"/>
                  </a:lnTo>
                  <a:lnTo>
                    <a:pt x="2304" y="2160"/>
                  </a:lnTo>
                  <a:lnTo>
                    <a:pt x="2280" y="2178"/>
                  </a:lnTo>
                  <a:lnTo>
                    <a:pt x="2192" y="2230"/>
                  </a:lnTo>
                  <a:lnTo>
                    <a:pt x="2168" y="2252"/>
                  </a:lnTo>
                  <a:lnTo>
                    <a:pt x="2155" y="2254"/>
                  </a:lnTo>
                  <a:lnTo>
                    <a:pt x="2164" y="2212"/>
                  </a:lnTo>
                  <a:lnTo>
                    <a:pt x="2248" y="2065"/>
                  </a:lnTo>
                  <a:lnTo>
                    <a:pt x="2264" y="2024"/>
                  </a:lnTo>
                  <a:lnTo>
                    <a:pt x="2268" y="1982"/>
                  </a:lnTo>
                  <a:lnTo>
                    <a:pt x="2254" y="1938"/>
                  </a:lnTo>
                  <a:lnTo>
                    <a:pt x="2291" y="1958"/>
                  </a:lnTo>
                  <a:lnTo>
                    <a:pt x="2317" y="1992"/>
                  </a:lnTo>
                  <a:close/>
                  <a:moveTo>
                    <a:pt x="2003" y="2264"/>
                  </a:moveTo>
                  <a:lnTo>
                    <a:pt x="2021" y="2282"/>
                  </a:lnTo>
                  <a:lnTo>
                    <a:pt x="1998" y="2278"/>
                  </a:lnTo>
                  <a:lnTo>
                    <a:pt x="1980" y="2284"/>
                  </a:lnTo>
                  <a:lnTo>
                    <a:pt x="1943" y="2306"/>
                  </a:lnTo>
                  <a:lnTo>
                    <a:pt x="1927" y="2320"/>
                  </a:lnTo>
                  <a:lnTo>
                    <a:pt x="1909" y="2332"/>
                  </a:lnTo>
                  <a:lnTo>
                    <a:pt x="1867" y="2342"/>
                  </a:lnTo>
                  <a:lnTo>
                    <a:pt x="1802" y="2326"/>
                  </a:lnTo>
                  <a:lnTo>
                    <a:pt x="1820" y="2306"/>
                  </a:lnTo>
                  <a:lnTo>
                    <a:pt x="1866" y="2278"/>
                  </a:lnTo>
                  <a:lnTo>
                    <a:pt x="1892" y="2270"/>
                  </a:lnTo>
                  <a:lnTo>
                    <a:pt x="1943" y="2260"/>
                  </a:lnTo>
                  <a:lnTo>
                    <a:pt x="1998" y="2260"/>
                  </a:lnTo>
                  <a:lnTo>
                    <a:pt x="2003" y="2264"/>
                  </a:lnTo>
                  <a:close/>
                  <a:moveTo>
                    <a:pt x="1706" y="2094"/>
                  </a:moveTo>
                  <a:lnTo>
                    <a:pt x="1723" y="2074"/>
                  </a:lnTo>
                  <a:lnTo>
                    <a:pt x="1718" y="2099"/>
                  </a:lnTo>
                  <a:lnTo>
                    <a:pt x="1707" y="2122"/>
                  </a:lnTo>
                  <a:lnTo>
                    <a:pt x="1664" y="2190"/>
                  </a:lnTo>
                  <a:lnTo>
                    <a:pt x="1639" y="2240"/>
                  </a:lnTo>
                  <a:lnTo>
                    <a:pt x="1630" y="2294"/>
                  </a:lnTo>
                  <a:lnTo>
                    <a:pt x="1634" y="2324"/>
                  </a:lnTo>
                  <a:lnTo>
                    <a:pt x="1642" y="2350"/>
                  </a:lnTo>
                  <a:lnTo>
                    <a:pt x="1660" y="2374"/>
                  </a:lnTo>
                  <a:lnTo>
                    <a:pt x="1678" y="2387"/>
                  </a:lnTo>
                  <a:lnTo>
                    <a:pt x="1748" y="2402"/>
                  </a:lnTo>
                  <a:lnTo>
                    <a:pt x="1707" y="2414"/>
                  </a:lnTo>
                  <a:lnTo>
                    <a:pt x="1684" y="2418"/>
                  </a:lnTo>
                  <a:lnTo>
                    <a:pt x="1664" y="2418"/>
                  </a:lnTo>
                  <a:lnTo>
                    <a:pt x="1618" y="2410"/>
                  </a:lnTo>
                  <a:lnTo>
                    <a:pt x="1582" y="2392"/>
                  </a:lnTo>
                  <a:lnTo>
                    <a:pt x="1563" y="2377"/>
                  </a:lnTo>
                  <a:lnTo>
                    <a:pt x="1540" y="2343"/>
                  </a:lnTo>
                  <a:lnTo>
                    <a:pt x="1536" y="2324"/>
                  </a:lnTo>
                  <a:lnTo>
                    <a:pt x="1547" y="2254"/>
                  </a:lnTo>
                  <a:lnTo>
                    <a:pt x="1566" y="2220"/>
                  </a:lnTo>
                  <a:lnTo>
                    <a:pt x="1618" y="2167"/>
                  </a:lnTo>
                  <a:lnTo>
                    <a:pt x="1706" y="2094"/>
                  </a:lnTo>
                  <a:close/>
                  <a:moveTo>
                    <a:pt x="691" y="2668"/>
                  </a:moveTo>
                  <a:lnTo>
                    <a:pt x="597" y="2610"/>
                  </a:lnTo>
                  <a:lnTo>
                    <a:pt x="469" y="2510"/>
                  </a:lnTo>
                  <a:lnTo>
                    <a:pt x="492" y="2514"/>
                  </a:lnTo>
                  <a:lnTo>
                    <a:pt x="528" y="2526"/>
                  </a:lnTo>
                  <a:lnTo>
                    <a:pt x="581" y="2552"/>
                  </a:lnTo>
                  <a:lnTo>
                    <a:pt x="655" y="2568"/>
                  </a:lnTo>
                  <a:lnTo>
                    <a:pt x="688" y="2570"/>
                  </a:lnTo>
                  <a:lnTo>
                    <a:pt x="895" y="2616"/>
                  </a:lnTo>
                  <a:lnTo>
                    <a:pt x="987" y="2662"/>
                  </a:lnTo>
                  <a:lnTo>
                    <a:pt x="1042" y="2706"/>
                  </a:lnTo>
                  <a:lnTo>
                    <a:pt x="1142" y="2842"/>
                  </a:lnTo>
                  <a:lnTo>
                    <a:pt x="1180" y="2877"/>
                  </a:lnTo>
                  <a:lnTo>
                    <a:pt x="1162" y="2872"/>
                  </a:lnTo>
                  <a:lnTo>
                    <a:pt x="1144" y="2860"/>
                  </a:lnTo>
                  <a:lnTo>
                    <a:pt x="1084" y="2804"/>
                  </a:lnTo>
                  <a:lnTo>
                    <a:pt x="1050" y="2778"/>
                  </a:lnTo>
                  <a:lnTo>
                    <a:pt x="950" y="2740"/>
                  </a:lnTo>
                  <a:lnTo>
                    <a:pt x="790" y="2704"/>
                  </a:lnTo>
                  <a:lnTo>
                    <a:pt x="691" y="2668"/>
                  </a:lnTo>
                  <a:close/>
                </a:path>
              </a:pathLst>
            </a:custGeom>
            <a:solidFill>
              <a:srgbClr val="FFBFBF"/>
            </a:solidFill>
            <a:ln w="9525">
              <a:noFill/>
              <a:round/>
              <a:headEnd/>
              <a:tailEnd/>
            </a:ln>
          </p:spPr>
          <p:txBody>
            <a:bodyPr/>
            <a:lstStyle/>
            <a:p>
              <a:endParaRPr lang="en-GB"/>
            </a:p>
          </p:txBody>
        </p:sp>
        <p:sp>
          <p:nvSpPr>
            <p:cNvPr id="24208" name="Freeform 656"/>
            <p:cNvSpPr>
              <a:spLocks/>
            </p:cNvSpPr>
            <p:nvPr/>
          </p:nvSpPr>
          <p:spPr bwMode="auto">
            <a:xfrm>
              <a:off x="2383" y="1975"/>
              <a:ext cx="230" cy="114"/>
            </a:xfrm>
            <a:custGeom>
              <a:avLst/>
              <a:gdLst/>
              <a:ahLst/>
              <a:cxnLst>
                <a:cxn ang="0">
                  <a:pos x="24" y="504"/>
                </a:cxn>
                <a:cxn ang="0">
                  <a:pos x="0" y="570"/>
                </a:cxn>
                <a:cxn ang="0">
                  <a:pos x="37" y="552"/>
                </a:cxn>
                <a:cxn ang="0">
                  <a:pos x="178" y="424"/>
                </a:cxn>
                <a:cxn ang="0">
                  <a:pos x="336" y="316"/>
                </a:cxn>
                <a:cxn ang="0">
                  <a:pos x="421" y="276"/>
                </a:cxn>
                <a:cxn ang="0">
                  <a:pos x="464" y="264"/>
                </a:cxn>
                <a:cxn ang="0">
                  <a:pos x="909" y="238"/>
                </a:cxn>
                <a:cxn ang="0">
                  <a:pos x="1001" y="214"/>
                </a:cxn>
                <a:cxn ang="0">
                  <a:pos x="1043" y="198"/>
                </a:cxn>
                <a:cxn ang="0">
                  <a:pos x="1084" y="174"/>
                </a:cxn>
                <a:cxn ang="0">
                  <a:pos x="1133" y="138"/>
                </a:cxn>
                <a:cxn ang="0">
                  <a:pos x="1149" y="114"/>
                </a:cxn>
                <a:cxn ang="0">
                  <a:pos x="1149" y="84"/>
                </a:cxn>
                <a:cxn ang="0">
                  <a:pos x="1137" y="62"/>
                </a:cxn>
                <a:cxn ang="0">
                  <a:pos x="1116" y="48"/>
                </a:cxn>
                <a:cxn ang="0">
                  <a:pos x="1074" y="30"/>
                </a:cxn>
                <a:cxn ang="0">
                  <a:pos x="985" y="8"/>
                </a:cxn>
                <a:cxn ang="0">
                  <a:pos x="849" y="0"/>
                </a:cxn>
                <a:cxn ang="0">
                  <a:pos x="675" y="33"/>
                </a:cxn>
                <a:cxn ang="0">
                  <a:pos x="547" y="80"/>
                </a:cxn>
                <a:cxn ang="0">
                  <a:pos x="336" y="198"/>
                </a:cxn>
                <a:cxn ang="0">
                  <a:pos x="215" y="284"/>
                </a:cxn>
                <a:cxn ang="0">
                  <a:pos x="107" y="386"/>
                </a:cxn>
                <a:cxn ang="0">
                  <a:pos x="60" y="442"/>
                </a:cxn>
                <a:cxn ang="0">
                  <a:pos x="24" y="504"/>
                </a:cxn>
              </a:cxnLst>
              <a:rect l="0" t="0" r="r" b="b"/>
              <a:pathLst>
                <a:path w="1149" h="570">
                  <a:moveTo>
                    <a:pt x="24" y="504"/>
                  </a:moveTo>
                  <a:lnTo>
                    <a:pt x="0" y="570"/>
                  </a:lnTo>
                  <a:lnTo>
                    <a:pt x="37" y="552"/>
                  </a:lnTo>
                  <a:lnTo>
                    <a:pt x="178" y="424"/>
                  </a:lnTo>
                  <a:lnTo>
                    <a:pt x="336" y="316"/>
                  </a:lnTo>
                  <a:lnTo>
                    <a:pt x="421" y="276"/>
                  </a:lnTo>
                  <a:lnTo>
                    <a:pt x="464" y="264"/>
                  </a:lnTo>
                  <a:lnTo>
                    <a:pt x="909" y="238"/>
                  </a:lnTo>
                  <a:lnTo>
                    <a:pt x="1001" y="214"/>
                  </a:lnTo>
                  <a:lnTo>
                    <a:pt x="1043" y="198"/>
                  </a:lnTo>
                  <a:lnTo>
                    <a:pt x="1084" y="174"/>
                  </a:lnTo>
                  <a:lnTo>
                    <a:pt x="1133" y="138"/>
                  </a:lnTo>
                  <a:lnTo>
                    <a:pt x="1149" y="114"/>
                  </a:lnTo>
                  <a:lnTo>
                    <a:pt x="1149" y="84"/>
                  </a:lnTo>
                  <a:lnTo>
                    <a:pt x="1137" y="62"/>
                  </a:lnTo>
                  <a:lnTo>
                    <a:pt x="1116" y="48"/>
                  </a:lnTo>
                  <a:lnTo>
                    <a:pt x="1074" y="30"/>
                  </a:lnTo>
                  <a:lnTo>
                    <a:pt x="985" y="8"/>
                  </a:lnTo>
                  <a:lnTo>
                    <a:pt x="849" y="0"/>
                  </a:lnTo>
                  <a:lnTo>
                    <a:pt x="675" y="33"/>
                  </a:lnTo>
                  <a:lnTo>
                    <a:pt x="547" y="80"/>
                  </a:lnTo>
                  <a:lnTo>
                    <a:pt x="336" y="198"/>
                  </a:lnTo>
                  <a:lnTo>
                    <a:pt x="215" y="284"/>
                  </a:lnTo>
                  <a:lnTo>
                    <a:pt x="107" y="386"/>
                  </a:lnTo>
                  <a:lnTo>
                    <a:pt x="60" y="442"/>
                  </a:lnTo>
                  <a:lnTo>
                    <a:pt x="24" y="504"/>
                  </a:lnTo>
                  <a:close/>
                </a:path>
              </a:pathLst>
            </a:custGeom>
            <a:solidFill>
              <a:srgbClr val="000000"/>
            </a:solidFill>
            <a:ln w="9525">
              <a:noFill/>
              <a:round/>
              <a:headEnd/>
              <a:tailEnd/>
            </a:ln>
          </p:spPr>
          <p:txBody>
            <a:bodyPr/>
            <a:lstStyle/>
            <a:p>
              <a:endParaRPr lang="en-GB"/>
            </a:p>
          </p:txBody>
        </p:sp>
        <p:sp>
          <p:nvSpPr>
            <p:cNvPr id="24209" name="Freeform 657"/>
            <p:cNvSpPr>
              <a:spLocks/>
            </p:cNvSpPr>
            <p:nvPr/>
          </p:nvSpPr>
          <p:spPr bwMode="auto">
            <a:xfrm>
              <a:off x="2408" y="2042"/>
              <a:ext cx="204" cy="124"/>
            </a:xfrm>
            <a:custGeom>
              <a:avLst/>
              <a:gdLst/>
              <a:ahLst/>
              <a:cxnLst>
                <a:cxn ang="0">
                  <a:pos x="617" y="20"/>
                </a:cxn>
                <a:cxn ang="0">
                  <a:pos x="557" y="44"/>
                </a:cxn>
                <a:cxn ang="0">
                  <a:pos x="494" y="78"/>
                </a:cxn>
                <a:cxn ang="0">
                  <a:pos x="374" y="184"/>
                </a:cxn>
                <a:cxn ang="0">
                  <a:pos x="127" y="322"/>
                </a:cxn>
                <a:cxn ang="0">
                  <a:pos x="169" y="334"/>
                </a:cxn>
                <a:cxn ang="0">
                  <a:pos x="214" y="340"/>
                </a:cxn>
                <a:cxn ang="0">
                  <a:pos x="196" y="362"/>
                </a:cxn>
                <a:cxn ang="0">
                  <a:pos x="175" y="381"/>
                </a:cxn>
                <a:cxn ang="0">
                  <a:pos x="26" y="449"/>
                </a:cxn>
                <a:cxn ang="0">
                  <a:pos x="36" y="454"/>
                </a:cxn>
                <a:cxn ang="0">
                  <a:pos x="49" y="458"/>
                </a:cxn>
                <a:cxn ang="0">
                  <a:pos x="60" y="460"/>
                </a:cxn>
                <a:cxn ang="0">
                  <a:pos x="109" y="460"/>
                </a:cxn>
                <a:cxn ang="0">
                  <a:pos x="120" y="464"/>
                </a:cxn>
                <a:cxn ang="0">
                  <a:pos x="0" y="559"/>
                </a:cxn>
                <a:cxn ang="0">
                  <a:pos x="59" y="572"/>
                </a:cxn>
                <a:cxn ang="0">
                  <a:pos x="178" y="570"/>
                </a:cxn>
                <a:cxn ang="0">
                  <a:pos x="238" y="560"/>
                </a:cxn>
                <a:cxn ang="0">
                  <a:pos x="403" y="614"/>
                </a:cxn>
                <a:cxn ang="0">
                  <a:pos x="450" y="617"/>
                </a:cxn>
                <a:cxn ang="0">
                  <a:pos x="494" y="606"/>
                </a:cxn>
                <a:cxn ang="0">
                  <a:pos x="539" y="582"/>
                </a:cxn>
                <a:cxn ang="0">
                  <a:pos x="617" y="522"/>
                </a:cxn>
                <a:cxn ang="0">
                  <a:pos x="688" y="449"/>
                </a:cxn>
                <a:cxn ang="0">
                  <a:pos x="688" y="442"/>
                </a:cxn>
                <a:cxn ang="0">
                  <a:pos x="599" y="483"/>
                </a:cxn>
                <a:cxn ang="0">
                  <a:pos x="500" y="510"/>
                </a:cxn>
                <a:cxn ang="0">
                  <a:pos x="403" y="515"/>
                </a:cxn>
                <a:cxn ang="0">
                  <a:pos x="350" y="510"/>
                </a:cxn>
                <a:cxn ang="0">
                  <a:pos x="303" y="494"/>
                </a:cxn>
                <a:cxn ang="0">
                  <a:pos x="329" y="442"/>
                </a:cxn>
                <a:cxn ang="0">
                  <a:pos x="397" y="340"/>
                </a:cxn>
                <a:cxn ang="0">
                  <a:pos x="481" y="246"/>
                </a:cxn>
                <a:cxn ang="0">
                  <a:pos x="581" y="180"/>
                </a:cxn>
                <a:cxn ang="0">
                  <a:pos x="636" y="161"/>
                </a:cxn>
                <a:cxn ang="0">
                  <a:pos x="687" y="150"/>
                </a:cxn>
                <a:cxn ang="0">
                  <a:pos x="735" y="148"/>
                </a:cxn>
                <a:cxn ang="0">
                  <a:pos x="966" y="185"/>
                </a:cxn>
                <a:cxn ang="0">
                  <a:pos x="1018" y="184"/>
                </a:cxn>
                <a:cxn ang="0">
                  <a:pos x="858" y="122"/>
                </a:cxn>
                <a:cxn ang="0">
                  <a:pos x="814" y="110"/>
                </a:cxn>
                <a:cxn ang="0">
                  <a:pos x="667" y="102"/>
                </a:cxn>
                <a:cxn ang="0">
                  <a:pos x="601" y="116"/>
                </a:cxn>
                <a:cxn ang="0">
                  <a:pos x="575" y="116"/>
                </a:cxn>
                <a:cxn ang="0">
                  <a:pos x="589" y="108"/>
                </a:cxn>
                <a:cxn ang="0">
                  <a:pos x="601" y="98"/>
                </a:cxn>
                <a:cxn ang="0">
                  <a:pos x="617" y="93"/>
                </a:cxn>
                <a:cxn ang="0">
                  <a:pos x="628" y="83"/>
                </a:cxn>
                <a:cxn ang="0">
                  <a:pos x="643" y="78"/>
                </a:cxn>
                <a:cxn ang="0">
                  <a:pos x="670" y="62"/>
                </a:cxn>
                <a:cxn ang="0">
                  <a:pos x="717" y="44"/>
                </a:cxn>
                <a:cxn ang="0">
                  <a:pos x="748" y="38"/>
                </a:cxn>
                <a:cxn ang="0">
                  <a:pos x="950" y="44"/>
                </a:cxn>
                <a:cxn ang="0">
                  <a:pos x="921" y="30"/>
                </a:cxn>
                <a:cxn ang="0">
                  <a:pos x="821" y="6"/>
                </a:cxn>
                <a:cxn ang="0">
                  <a:pos x="753" y="0"/>
                </a:cxn>
                <a:cxn ang="0">
                  <a:pos x="719" y="2"/>
                </a:cxn>
                <a:cxn ang="0">
                  <a:pos x="617" y="20"/>
                </a:cxn>
              </a:cxnLst>
              <a:rect l="0" t="0" r="r" b="b"/>
              <a:pathLst>
                <a:path w="1018" h="617">
                  <a:moveTo>
                    <a:pt x="617" y="20"/>
                  </a:moveTo>
                  <a:lnTo>
                    <a:pt x="557" y="44"/>
                  </a:lnTo>
                  <a:lnTo>
                    <a:pt x="494" y="78"/>
                  </a:lnTo>
                  <a:lnTo>
                    <a:pt x="374" y="184"/>
                  </a:lnTo>
                  <a:lnTo>
                    <a:pt x="127" y="322"/>
                  </a:lnTo>
                  <a:lnTo>
                    <a:pt x="169" y="334"/>
                  </a:lnTo>
                  <a:lnTo>
                    <a:pt x="214" y="340"/>
                  </a:lnTo>
                  <a:lnTo>
                    <a:pt x="196" y="362"/>
                  </a:lnTo>
                  <a:lnTo>
                    <a:pt x="175" y="381"/>
                  </a:lnTo>
                  <a:lnTo>
                    <a:pt x="26" y="449"/>
                  </a:lnTo>
                  <a:lnTo>
                    <a:pt x="36" y="454"/>
                  </a:lnTo>
                  <a:lnTo>
                    <a:pt x="49" y="458"/>
                  </a:lnTo>
                  <a:lnTo>
                    <a:pt x="60" y="460"/>
                  </a:lnTo>
                  <a:lnTo>
                    <a:pt x="109" y="460"/>
                  </a:lnTo>
                  <a:lnTo>
                    <a:pt x="120" y="464"/>
                  </a:lnTo>
                  <a:lnTo>
                    <a:pt x="0" y="559"/>
                  </a:lnTo>
                  <a:lnTo>
                    <a:pt x="59" y="572"/>
                  </a:lnTo>
                  <a:lnTo>
                    <a:pt x="178" y="570"/>
                  </a:lnTo>
                  <a:lnTo>
                    <a:pt x="238" y="560"/>
                  </a:lnTo>
                  <a:lnTo>
                    <a:pt x="403" y="614"/>
                  </a:lnTo>
                  <a:lnTo>
                    <a:pt x="450" y="617"/>
                  </a:lnTo>
                  <a:lnTo>
                    <a:pt x="494" y="606"/>
                  </a:lnTo>
                  <a:lnTo>
                    <a:pt x="539" y="582"/>
                  </a:lnTo>
                  <a:lnTo>
                    <a:pt x="617" y="522"/>
                  </a:lnTo>
                  <a:lnTo>
                    <a:pt x="688" y="449"/>
                  </a:lnTo>
                  <a:lnTo>
                    <a:pt x="688" y="442"/>
                  </a:lnTo>
                  <a:lnTo>
                    <a:pt x="599" y="483"/>
                  </a:lnTo>
                  <a:lnTo>
                    <a:pt x="500" y="510"/>
                  </a:lnTo>
                  <a:lnTo>
                    <a:pt x="403" y="515"/>
                  </a:lnTo>
                  <a:lnTo>
                    <a:pt x="350" y="510"/>
                  </a:lnTo>
                  <a:lnTo>
                    <a:pt x="303" y="494"/>
                  </a:lnTo>
                  <a:lnTo>
                    <a:pt x="329" y="442"/>
                  </a:lnTo>
                  <a:lnTo>
                    <a:pt x="397" y="340"/>
                  </a:lnTo>
                  <a:lnTo>
                    <a:pt x="481" y="246"/>
                  </a:lnTo>
                  <a:lnTo>
                    <a:pt x="581" y="180"/>
                  </a:lnTo>
                  <a:lnTo>
                    <a:pt x="636" y="161"/>
                  </a:lnTo>
                  <a:lnTo>
                    <a:pt x="687" y="150"/>
                  </a:lnTo>
                  <a:lnTo>
                    <a:pt x="735" y="148"/>
                  </a:lnTo>
                  <a:lnTo>
                    <a:pt x="966" y="185"/>
                  </a:lnTo>
                  <a:lnTo>
                    <a:pt x="1018" y="184"/>
                  </a:lnTo>
                  <a:lnTo>
                    <a:pt x="858" y="122"/>
                  </a:lnTo>
                  <a:lnTo>
                    <a:pt x="814" y="110"/>
                  </a:lnTo>
                  <a:lnTo>
                    <a:pt x="667" y="102"/>
                  </a:lnTo>
                  <a:lnTo>
                    <a:pt x="601" y="116"/>
                  </a:lnTo>
                  <a:lnTo>
                    <a:pt x="575" y="116"/>
                  </a:lnTo>
                  <a:lnTo>
                    <a:pt x="589" y="108"/>
                  </a:lnTo>
                  <a:lnTo>
                    <a:pt x="601" y="98"/>
                  </a:lnTo>
                  <a:lnTo>
                    <a:pt x="617" y="93"/>
                  </a:lnTo>
                  <a:lnTo>
                    <a:pt x="628" y="83"/>
                  </a:lnTo>
                  <a:lnTo>
                    <a:pt x="643" y="78"/>
                  </a:lnTo>
                  <a:lnTo>
                    <a:pt x="670" y="62"/>
                  </a:lnTo>
                  <a:lnTo>
                    <a:pt x="717" y="44"/>
                  </a:lnTo>
                  <a:lnTo>
                    <a:pt x="748" y="38"/>
                  </a:lnTo>
                  <a:lnTo>
                    <a:pt x="950" y="44"/>
                  </a:lnTo>
                  <a:lnTo>
                    <a:pt x="921" y="30"/>
                  </a:lnTo>
                  <a:lnTo>
                    <a:pt x="821" y="6"/>
                  </a:lnTo>
                  <a:lnTo>
                    <a:pt x="753" y="0"/>
                  </a:lnTo>
                  <a:lnTo>
                    <a:pt x="719" y="2"/>
                  </a:lnTo>
                  <a:lnTo>
                    <a:pt x="617" y="20"/>
                  </a:lnTo>
                  <a:close/>
                </a:path>
              </a:pathLst>
            </a:custGeom>
            <a:solidFill>
              <a:srgbClr val="000000"/>
            </a:solidFill>
            <a:ln w="9525">
              <a:noFill/>
              <a:round/>
              <a:headEnd/>
              <a:tailEnd/>
            </a:ln>
          </p:spPr>
          <p:txBody>
            <a:bodyPr/>
            <a:lstStyle/>
            <a:p>
              <a:endParaRPr lang="en-GB"/>
            </a:p>
          </p:txBody>
        </p:sp>
        <p:sp>
          <p:nvSpPr>
            <p:cNvPr id="24210" name="Freeform 658"/>
            <p:cNvSpPr>
              <a:spLocks noEditPoints="1"/>
            </p:cNvSpPr>
            <p:nvPr/>
          </p:nvSpPr>
          <p:spPr bwMode="auto">
            <a:xfrm>
              <a:off x="2469" y="2072"/>
              <a:ext cx="132" cy="72"/>
            </a:xfrm>
            <a:custGeom>
              <a:avLst/>
              <a:gdLst/>
              <a:ahLst/>
              <a:cxnLst>
                <a:cxn ang="0">
                  <a:pos x="26" y="294"/>
                </a:cxn>
                <a:cxn ang="0">
                  <a:pos x="0" y="346"/>
                </a:cxn>
                <a:cxn ang="0">
                  <a:pos x="78" y="358"/>
                </a:cxn>
                <a:cxn ang="0">
                  <a:pos x="223" y="350"/>
                </a:cxn>
                <a:cxn ang="0">
                  <a:pos x="286" y="335"/>
                </a:cxn>
                <a:cxn ang="0">
                  <a:pos x="401" y="282"/>
                </a:cxn>
                <a:cxn ang="0">
                  <a:pos x="498" y="220"/>
                </a:cxn>
                <a:cxn ang="0">
                  <a:pos x="574" y="150"/>
                </a:cxn>
                <a:cxn ang="0">
                  <a:pos x="663" y="37"/>
                </a:cxn>
                <a:cxn ang="0">
                  <a:pos x="432" y="0"/>
                </a:cxn>
                <a:cxn ang="0">
                  <a:pos x="384" y="2"/>
                </a:cxn>
                <a:cxn ang="0">
                  <a:pos x="333" y="13"/>
                </a:cxn>
                <a:cxn ang="0">
                  <a:pos x="278" y="32"/>
                </a:cxn>
                <a:cxn ang="0">
                  <a:pos x="178" y="98"/>
                </a:cxn>
                <a:cxn ang="0">
                  <a:pos x="94" y="192"/>
                </a:cxn>
                <a:cxn ang="0">
                  <a:pos x="26" y="294"/>
                </a:cxn>
                <a:cxn ang="0">
                  <a:pos x="346" y="30"/>
                </a:cxn>
                <a:cxn ang="0">
                  <a:pos x="392" y="20"/>
                </a:cxn>
                <a:cxn ang="0">
                  <a:pos x="437" y="30"/>
                </a:cxn>
                <a:cxn ang="0">
                  <a:pos x="458" y="42"/>
                </a:cxn>
                <a:cxn ang="0">
                  <a:pos x="474" y="56"/>
                </a:cxn>
                <a:cxn ang="0">
                  <a:pos x="500" y="92"/>
                </a:cxn>
                <a:cxn ang="0">
                  <a:pos x="510" y="140"/>
                </a:cxn>
                <a:cxn ang="0">
                  <a:pos x="500" y="191"/>
                </a:cxn>
                <a:cxn ang="0">
                  <a:pos x="474" y="228"/>
                </a:cxn>
                <a:cxn ang="0">
                  <a:pos x="458" y="244"/>
                </a:cxn>
                <a:cxn ang="0">
                  <a:pos x="437" y="256"/>
                </a:cxn>
                <a:cxn ang="0">
                  <a:pos x="416" y="262"/>
                </a:cxn>
                <a:cxn ang="0">
                  <a:pos x="392" y="264"/>
                </a:cxn>
                <a:cxn ang="0">
                  <a:pos x="367" y="262"/>
                </a:cxn>
                <a:cxn ang="0">
                  <a:pos x="346" y="256"/>
                </a:cxn>
                <a:cxn ang="0">
                  <a:pos x="325" y="244"/>
                </a:cxn>
                <a:cxn ang="0">
                  <a:pos x="308" y="228"/>
                </a:cxn>
                <a:cxn ang="0">
                  <a:pos x="283" y="191"/>
                </a:cxn>
                <a:cxn ang="0">
                  <a:pos x="274" y="140"/>
                </a:cxn>
                <a:cxn ang="0">
                  <a:pos x="283" y="92"/>
                </a:cxn>
                <a:cxn ang="0">
                  <a:pos x="308" y="56"/>
                </a:cxn>
                <a:cxn ang="0">
                  <a:pos x="346" y="30"/>
                </a:cxn>
              </a:cxnLst>
              <a:rect l="0" t="0" r="r" b="b"/>
              <a:pathLst>
                <a:path w="663" h="358">
                  <a:moveTo>
                    <a:pt x="26" y="294"/>
                  </a:moveTo>
                  <a:lnTo>
                    <a:pt x="0" y="346"/>
                  </a:lnTo>
                  <a:lnTo>
                    <a:pt x="78" y="358"/>
                  </a:lnTo>
                  <a:lnTo>
                    <a:pt x="223" y="350"/>
                  </a:lnTo>
                  <a:lnTo>
                    <a:pt x="286" y="335"/>
                  </a:lnTo>
                  <a:lnTo>
                    <a:pt x="401" y="282"/>
                  </a:lnTo>
                  <a:lnTo>
                    <a:pt x="498" y="220"/>
                  </a:lnTo>
                  <a:lnTo>
                    <a:pt x="574" y="150"/>
                  </a:lnTo>
                  <a:lnTo>
                    <a:pt x="663" y="37"/>
                  </a:lnTo>
                  <a:lnTo>
                    <a:pt x="432" y="0"/>
                  </a:lnTo>
                  <a:lnTo>
                    <a:pt x="384" y="2"/>
                  </a:lnTo>
                  <a:lnTo>
                    <a:pt x="333" y="13"/>
                  </a:lnTo>
                  <a:lnTo>
                    <a:pt x="278" y="32"/>
                  </a:lnTo>
                  <a:lnTo>
                    <a:pt x="178" y="98"/>
                  </a:lnTo>
                  <a:lnTo>
                    <a:pt x="94" y="192"/>
                  </a:lnTo>
                  <a:lnTo>
                    <a:pt x="26" y="294"/>
                  </a:lnTo>
                  <a:close/>
                  <a:moveTo>
                    <a:pt x="346" y="30"/>
                  </a:moveTo>
                  <a:lnTo>
                    <a:pt x="392" y="20"/>
                  </a:lnTo>
                  <a:lnTo>
                    <a:pt x="437" y="30"/>
                  </a:lnTo>
                  <a:lnTo>
                    <a:pt x="458" y="42"/>
                  </a:lnTo>
                  <a:lnTo>
                    <a:pt x="474" y="56"/>
                  </a:lnTo>
                  <a:lnTo>
                    <a:pt x="500" y="92"/>
                  </a:lnTo>
                  <a:lnTo>
                    <a:pt x="510" y="140"/>
                  </a:lnTo>
                  <a:lnTo>
                    <a:pt x="500" y="191"/>
                  </a:lnTo>
                  <a:lnTo>
                    <a:pt x="474" y="228"/>
                  </a:lnTo>
                  <a:lnTo>
                    <a:pt x="458" y="244"/>
                  </a:lnTo>
                  <a:lnTo>
                    <a:pt x="437" y="256"/>
                  </a:lnTo>
                  <a:lnTo>
                    <a:pt x="416" y="262"/>
                  </a:lnTo>
                  <a:lnTo>
                    <a:pt x="392" y="264"/>
                  </a:lnTo>
                  <a:lnTo>
                    <a:pt x="367" y="262"/>
                  </a:lnTo>
                  <a:lnTo>
                    <a:pt x="346" y="256"/>
                  </a:lnTo>
                  <a:lnTo>
                    <a:pt x="325" y="244"/>
                  </a:lnTo>
                  <a:lnTo>
                    <a:pt x="308" y="228"/>
                  </a:lnTo>
                  <a:lnTo>
                    <a:pt x="283" y="191"/>
                  </a:lnTo>
                  <a:lnTo>
                    <a:pt x="274" y="140"/>
                  </a:lnTo>
                  <a:lnTo>
                    <a:pt x="283" y="92"/>
                  </a:lnTo>
                  <a:lnTo>
                    <a:pt x="308" y="56"/>
                  </a:lnTo>
                  <a:lnTo>
                    <a:pt x="346" y="30"/>
                  </a:lnTo>
                  <a:close/>
                </a:path>
              </a:pathLst>
            </a:custGeom>
            <a:solidFill>
              <a:srgbClr val="FFFFFF"/>
            </a:solidFill>
            <a:ln w="9525">
              <a:noFill/>
              <a:round/>
              <a:headEnd/>
              <a:tailEnd/>
            </a:ln>
          </p:spPr>
          <p:txBody>
            <a:bodyPr/>
            <a:lstStyle/>
            <a:p>
              <a:endParaRPr lang="en-GB"/>
            </a:p>
          </p:txBody>
        </p:sp>
        <p:sp>
          <p:nvSpPr>
            <p:cNvPr id="24211" name="Freeform 659"/>
            <p:cNvSpPr>
              <a:spLocks noEditPoints="1"/>
            </p:cNvSpPr>
            <p:nvPr/>
          </p:nvSpPr>
          <p:spPr bwMode="auto">
            <a:xfrm>
              <a:off x="2524" y="2076"/>
              <a:ext cx="47" cy="49"/>
            </a:xfrm>
            <a:custGeom>
              <a:avLst/>
              <a:gdLst/>
              <a:ahLst/>
              <a:cxnLst>
                <a:cxn ang="0">
                  <a:pos x="118" y="0"/>
                </a:cxn>
                <a:cxn ang="0">
                  <a:pos x="72" y="10"/>
                </a:cxn>
                <a:cxn ang="0">
                  <a:pos x="34" y="36"/>
                </a:cxn>
                <a:cxn ang="0">
                  <a:pos x="9" y="72"/>
                </a:cxn>
                <a:cxn ang="0">
                  <a:pos x="0" y="120"/>
                </a:cxn>
                <a:cxn ang="0">
                  <a:pos x="9" y="171"/>
                </a:cxn>
                <a:cxn ang="0">
                  <a:pos x="34" y="208"/>
                </a:cxn>
                <a:cxn ang="0">
                  <a:pos x="51" y="224"/>
                </a:cxn>
                <a:cxn ang="0">
                  <a:pos x="72" y="236"/>
                </a:cxn>
                <a:cxn ang="0">
                  <a:pos x="93" y="242"/>
                </a:cxn>
                <a:cxn ang="0">
                  <a:pos x="118" y="244"/>
                </a:cxn>
                <a:cxn ang="0">
                  <a:pos x="142" y="242"/>
                </a:cxn>
                <a:cxn ang="0">
                  <a:pos x="163" y="236"/>
                </a:cxn>
                <a:cxn ang="0">
                  <a:pos x="184" y="224"/>
                </a:cxn>
                <a:cxn ang="0">
                  <a:pos x="200" y="208"/>
                </a:cxn>
                <a:cxn ang="0">
                  <a:pos x="226" y="171"/>
                </a:cxn>
                <a:cxn ang="0">
                  <a:pos x="236" y="120"/>
                </a:cxn>
                <a:cxn ang="0">
                  <a:pos x="226" y="72"/>
                </a:cxn>
                <a:cxn ang="0">
                  <a:pos x="200" y="36"/>
                </a:cxn>
                <a:cxn ang="0">
                  <a:pos x="184" y="22"/>
                </a:cxn>
                <a:cxn ang="0">
                  <a:pos x="163" y="10"/>
                </a:cxn>
                <a:cxn ang="0">
                  <a:pos x="118" y="0"/>
                </a:cxn>
                <a:cxn ang="0">
                  <a:pos x="118" y="36"/>
                </a:cxn>
                <a:cxn ang="0">
                  <a:pos x="148" y="42"/>
                </a:cxn>
                <a:cxn ang="0">
                  <a:pos x="171" y="59"/>
                </a:cxn>
                <a:cxn ang="0">
                  <a:pos x="187" y="84"/>
                </a:cxn>
                <a:cxn ang="0">
                  <a:pos x="194" y="118"/>
                </a:cxn>
                <a:cxn ang="0">
                  <a:pos x="187" y="152"/>
                </a:cxn>
                <a:cxn ang="0">
                  <a:pos x="171" y="176"/>
                </a:cxn>
                <a:cxn ang="0">
                  <a:pos x="148" y="194"/>
                </a:cxn>
                <a:cxn ang="0">
                  <a:pos x="118" y="200"/>
                </a:cxn>
                <a:cxn ang="0">
                  <a:pos x="88" y="194"/>
                </a:cxn>
                <a:cxn ang="0">
                  <a:pos x="64" y="176"/>
                </a:cxn>
                <a:cxn ang="0">
                  <a:pos x="48" y="152"/>
                </a:cxn>
                <a:cxn ang="0">
                  <a:pos x="42" y="118"/>
                </a:cxn>
                <a:cxn ang="0">
                  <a:pos x="48" y="84"/>
                </a:cxn>
                <a:cxn ang="0">
                  <a:pos x="64" y="59"/>
                </a:cxn>
                <a:cxn ang="0">
                  <a:pos x="88" y="42"/>
                </a:cxn>
                <a:cxn ang="0">
                  <a:pos x="118" y="36"/>
                </a:cxn>
              </a:cxnLst>
              <a:rect l="0" t="0" r="r" b="b"/>
              <a:pathLst>
                <a:path w="236" h="244">
                  <a:moveTo>
                    <a:pt x="118" y="0"/>
                  </a:moveTo>
                  <a:lnTo>
                    <a:pt x="72" y="10"/>
                  </a:lnTo>
                  <a:lnTo>
                    <a:pt x="34" y="36"/>
                  </a:lnTo>
                  <a:lnTo>
                    <a:pt x="9" y="72"/>
                  </a:lnTo>
                  <a:lnTo>
                    <a:pt x="0" y="120"/>
                  </a:lnTo>
                  <a:lnTo>
                    <a:pt x="9" y="171"/>
                  </a:lnTo>
                  <a:lnTo>
                    <a:pt x="34" y="208"/>
                  </a:lnTo>
                  <a:lnTo>
                    <a:pt x="51" y="224"/>
                  </a:lnTo>
                  <a:lnTo>
                    <a:pt x="72" y="236"/>
                  </a:lnTo>
                  <a:lnTo>
                    <a:pt x="93" y="242"/>
                  </a:lnTo>
                  <a:lnTo>
                    <a:pt x="118" y="244"/>
                  </a:lnTo>
                  <a:lnTo>
                    <a:pt x="142" y="242"/>
                  </a:lnTo>
                  <a:lnTo>
                    <a:pt x="163" y="236"/>
                  </a:lnTo>
                  <a:lnTo>
                    <a:pt x="184" y="224"/>
                  </a:lnTo>
                  <a:lnTo>
                    <a:pt x="200" y="208"/>
                  </a:lnTo>
                  <a:lnTo>
                    <a:pt x="226" y="171"/>
                  </a:lnTo>
                  <a:lnTo>
                    <a:pt x="236" y="120"/>
                  </a:lnTo>
                  <a:lnTo>
                    <a:pt x="226" y="72"/>
                  </a:lnTo>
                  <a:lnTo>
                    <a:pt x="200" y="36"/>
                  </a:lnTo>
                  <a:lnTo>
                    <a:pt x="184" y="22"/>
                  </a:lnTo>
                  <a:lnTo>
                    <a:pt x="163" y="10"/>
                  </a:lnTo>
                  <a:lnTo>
                    <a:pt x="118" y="0"/>
                  </a:lnTo>
                  <a:close/>
                  <a:moveTo>
                    <a:pt x="118" y="36"/>
                  </a:moveTo>
                  <a:lnTo>
                    <a:pt x="148" y="42"/>
                  </a:lnTo>
                  <a:lnTo>
                    <a:pt x="171" y="59"/>
                  </a:lnTo>
                  <a:lnTo>
                    <a:pt x="187" y="84"/>
                  </a:lnTo>
                  <a:lnTo>
                    <a:pt x="194" y="118"/>
                  </a:lnTo>
                  <a:lnTo>
                    <a:pt x="187" y="152"/>
                  </a:lnTo>
                  <a:lnTo>
                    <a:pt x="171" y="176"/>
                  </a:lnTo>
                  <a:lnTo>
                    <a:pt x="148" y="194"/>
                  </a:lnTo>
                  <a:lnTo>
                    <a:pt x="118" y="200"/>
                  </a:lnTo>
                  <a:lnTo>
                    <a:pt x="88" y="194"/>
                  </a:lnTo>
                  <a:lnTo>
                    <a:pt x="64" y="176"/>
                  </a:lnTo>
                  <a:lnTo>
                    <a:pt x="48" y="152"/>
                  </a:lnTo>
                  <a:lnTo>
                    <a:pt x="42" y="118"/>
                  </a:lnTo>
                  <a:lnTo>
                    <a:pt x="48" y="84"/>
                  </a:lnTo>
                  <a:lnTo>
                    <a:pt x="64" y="59"/>
                  </a:lnTo>
                  <a:lnTo>
                    <a:pt x="88" y="42"/>
                  </a:lnTo>
                  <a:lnTo>
                    <a:pt x="118" y="36"/>
                  </a:lnTo>
                  <a:close/>
                </a:path>
              </a:pathLst>
            </a:custGeom>
            <a:solidFill>
              <a:srgbClr val="000000"/>
            </a:solidFill>
            <a:ln w="9525">
              <a:noFill/>
              <a:round/>
              <a:headEnd/>
              <a:tailEnd/>
            </a:ln>
          </p:spPr>
          <p:txBody>
            <a:bodyPr/>
            <a:lstStyle/>
            <a:p>
              <a:endParaRPr lang="en-GB"/>
            </a:p>
          </p:txBody>
        </p:sp>
        <p:sp>
          <p:nvSpPr>
            <p:cNvPr id="24212" name="Freeform 660"/>
            <p:cNvSpPr>
              <a:spLocks noEditPoints="1"/>
            </p:cNvSpPr>
            <p:nvPr/>
          </p:nvSpPr>
          <p:spPr bwMode="auto">
            <a:xfrm>
              <a:off x="2532" y="2083"/>
              <a:ext cx="30" cy="33"/>
            </a:xfrm>
            <a:custGeom>
              <a:avLst/>
              <a:gdLst/>
              <a:ahLst/>
              <a:cxnLst>
                <a:cxn ang="0">
                  <a:pos x="106" y="6"/>
                </a:cxn>
                <a:cxn ang="0">
                  <a:pos x="76" y="0"/>
                </a:cxn>
                <a:cxn ang="0">
                  <a:pos x="46" y="6"/>
                </a:cxn>
                <a:cxn ang="0">
                  <a:pos x="22" y="23"/>
                </a:cxn>
                <a:cxn ang="0">
                  <a:pos x="6" y="48"/>
                </a:cxn>
                <a:cxn ang="0">
                  <a:pos x="0" y="82"/>
                </a:cxn>
                <a:cxn ang="0">
                  <a:pos x="6" y="116"/>
                </a:cxn>
                <a:cxn ang="0">
                  <a:pos x="22" y="140"/>
                </a:cxn>
                <a:cxn ang="0">
                  <a:pos x="46" y="158"/>
                </a:cxn>
                <a:cxn ang="0">
                  <a:pos x="76" y="164"/>
                </a:cxn>
                <a:cxn ang="0">
                  <a:pos x="106" y="158"/>
                </a:cxn>
                <a:cxn ang="0">
                  <a:pos x="129" y="140"/>
                </a:cxn>
                <a:cxn ang="0">
                  <a:pos x="145" y="116"/>
                </a:cxn>
                <a:cxn ang="0">
                  <a:pos x="152" y="82"/>
                </a:cxn>
                <a:cxn ang="0">
                  <a:pos x="145" y="48"/>
                </a:cxn>
                <a:cxn ang="0">
                  <a:pos x="129" y="23"/>
                </a:cxn>
                <a:cxn ang="0">
                  <a:pos x="106" y="6"/>
                </a:cxn>
                <a:cxn ang="0">
                  <a:pos x="98" y="40"/>
                </a:cxn>
                <a:cxn ang="0">
                  <a:pos x="100" y="42"/>
                </a:cxn>
                <a:cxn ang="0">
                  <a:pos x="100" y="40"/>
                </a:cxn>
                <a:cxn ang="0">
                  <a:pos x="106" y="36"/>
                </a:cxn>
                <a:cxn ang="0">
                  <a:pos x="118" y="36"/>
                </a:cxn>
                <a:cxn ang="0">
                  <a:pos x="124" y="40"/>
                </a:cxn>
                <a:cxn ang="0">
                  <a:pos x="127" y="46"/>
                </a:cxn>
                <a:cxn ang="0">
                  <a:pos x="127" y="57"/>
                </a:cxn>
                <a:cxn ang="0">
                  <a:pos x="124" y="64"/>
                </a:cxn>
                <a:cxn ang="0">
                  <a:pos x="118" y="67"/>
                </a:cxn>
                <a:cxn ang="0">
                  <a:pos x="114" y="67"/>
                </a:cxn>
                <a:cxn ang="0">
                  <a:pos x="116" y="72"/>
                </a:cxn>
                <a:cxn ang="0">
                  <a:pos x="111" y="88"/>
                </a:cxn>
                <a:cxn ang="0">
                  <a:pos x="106" y="101"/>
                </a:cxn>
                <a:cxn ang="0">
                  <a:pos x="98" y="106"/>
                </a:cxn>
                <a:cxn ang="0">
                  <a:pos x="85" y="110"/>
                </a:cxn>
                <a:cxn ang="0">
                  <a:pos x="74" y="106"/>
                </a:cxn>
                <a:cxn ang="0">
                  <a:pos x="64" y="101"/>
                </a:cxn>
                <a:cxn ang="0">
                  <a:pos x="58" y="88"/>
                </a:cxn>
                <a:cxn ang="0">
                  <a:pos x="53" y="72"/>
                </a:cxn>
                <a:cxn ang="0">
                  <a:pos x="58" y="57"/>
                </a:cxn>
                <a:cxn ang="0">
                  <a:pos x="64" y="46"/>
                </a:cxn>
                <a:cxn ang="0">
                  <a:pos x="74" y="40"/>
                </a:cxn>
                <a:cxn ang="0">
                  <a:pos x="85" y="36"/>
                </a:cxn>
                <a:cxn ang="0">
                  <a:pos x="98" y="40"/>
                </a:cxn>
              </a:cxnLst>
              <a:rect l="0" t="0" r="r" b="b"/>
              <a:pathLst>
                <a:path w="152" h="164">
                  <a:moveTo>
                    <a:pt x="106" y="6"/>
                  </a:moveTo>
                  <a:lnTo>
                    <a:pt x="76" y="0"/>
                  </a:lnTo>
                  <a:lnTo>
                    <a:pt x="46" y="6"/>
                  </a:lnTo>
                  <a:lnTo>
                    <a:pt x="22" y="23"/>
                  </a:lnTo>
                  <a:lnTo>
                    <a:pt x="6" y="48"/>
                  </a:lnTo>
                  <a:lnTo>
                    <a:pt x="0" y="82"/>
                  </a:lnTo>
                  <a:lnTo>
                    <a:pt x="6" y="116"/>
                  </a:lnTo>
                  <a:lnTo>
                    <a:pt x="22" y="140"/>
                  </a:lnTo>
                  <a:lnTo>
                    <a:pt x="46" y="158"/>
                  </a:lnTo>
                  <a:lnTo>
                    <a:pt x="76" y="164"/>
                  </a:lnTo>
                  <a:lnTo>
                    <a:pt x="106" y="158"/>
                  </a:lnTo>
                  <a:lnTo>
                    <a:pt x="129" y="140"/>
                  </a:lnTo>
                  <a:lnTo>
                    <a:pt x="145" y="116"/>
                  </a:lnTo>
                  <a:lnTo>
                    <a:pt x="152" y="82"/>
                  </a:lnTo>
                  <a:lnTo>
                    <a:pt x="145" y="48"/>
                  </a:lnTo>
                  <a:lnTo>
                    <a:pt x="129" y="23"/>
                  </a:lnTo>
                  <a:lnTo>
                    <a:pt x="106" y="6"/>
                  </a:lnTo>
                  <a:close/>
                  <a:moveTo>
                    <a:pt x="98" y="40"/>
                  </a:moveTo>
                  <a:lnTo>
                    <a:pt x="100" y="42"/>
                  </a:lnTo>
                  <a:lnTo>
                    <a:pt x="100" y="40"/>
                  </a:lnTo>
                  <a:lnTo>
                    <a:pt x="106" y="36"/>
                  </a:lnTo>
                  <a:lnTo>
                    <a:pt x="118" y="36"/>
                  </a:lnTo>
                  <a:lnTo>
                    <a:pt x="124" y="40"/>
                  </a:lnTo>
                  <a:lnTo>
                    <a:pt x="127" y="46"/>
                  </a:lnTo>
                  <a:lnTo>
                    <a:pt x="127" y="57"/>
                  </a:lnTo>
                  <a:lnTo>
                    <a:pt x="124" y="64"/>
                  </a:lnTo>
                  <a:lnTo>
                    <a:pt x="118" y="67"/>
                  </a:lnTo>
                  <a:lnTo>
                    <a:pt x="114" y="67"/>
                  </a:lnTo>
                  <a:lnTo>
                    <a:pt x="116" y="72"/>
                  </a:lnTo>
                  <a:lnTo>
                    <a:pt x="111" y="88"/>
                  </a:lnTo>
                  <a:lnTo>
                    <a:pt x="106" y="101"/>
                  </a:lnTo>
                  <a:lnTo>
                    <a:pt x="98" y="106"/>
                  </a:lnTo>
                  <a:lnTo>
                    <a:pt x="85" y="110"/>
                  </a:lnTo>
                  <a:lnTo>
                    <a:pt x="74" y="106"/>
                  </a:lnTo>
                  <a:lnTo>
                    <a:pt x="64" y="101"/>
                  </a:lnTo>
                  <a:lnTo>
                    <a:pt x="58" y="88"/>
                  </a:lnTo>
                  <a:lnTo>
                    <a:pt x="53" y="72"/>
                  </a:lnTo>
                  <a:lnTo>
                    <a:pt x="58" y="57"/>
                  </a:lnTo>
                  <a:lnTo>
                    <a:pt x="64" y="46"/>
                  </a:lnTo>
                  <a:lnTo>
                    <a:pt x="74" y="40"/>
                  </a:lnTo>
                  <a:lnTo>
                    <a:pt x="85" y="36"/>
                  </a:lnTo>
                  <a:lnTo>
                    <a:pt x="98" y="40"/>
                  </a:lnTo>
                  <a:close/>
                </a:path>
              </a:pathLst>
            </a:custGeom>
            <a:solidFill>
              <a:srgbClr val="00FFFF"/>
            </a:solidFill>
            <a:ln w="9525">
              <a:noFill/>
              <a:round/>
              <a:headEnd/>
              <a:tailEnd/>
            </a:ln>
          </p:spPr>
          <p:txBody>
            <a:bodyPr/>
            <a:lstStyle/>
            <a:p>
              <a:endParaRPr lang="en-GB"/>
            </a:p>
          </p:txBody>
        </p:sp>
        <p:sp>
          <p:nvSpPr>
            <p:cNvPr id="24213" name="Freeform 661"/>
            <p:cNvSpPr>
              <a:spLocks/>
            </p:cNvSpPr>
            <p:nvPr/>
          </p:nvSpPr>
          <p:spPr bwMode="auto">
            <a:xfrm>
              <a:off x="2543" y="2090"/>
              <a:ext cx="12" cy="15"/>
            </a:xfrm>
            <a:custGeom>
              <a:avLst/>
              <a:gdLst/>
              <a:ahLst/>
              <a:cxnLst>
                <a:cxn ang="0">
                  <a:pos x="47" y="6"/>
                </a:cxn>
                <a:cxn ang="0">
                  <a:pos x="45" y="4"/>
                </a:cxn>
                <a:cxn ang="0">
                  <a:pos x="32" y="0"/>
                </a:cxn>
                <a:cxn ang="0">
                  <a:pos x="21" y="4"/>
                </a:cxn>
                <a:cxn ang="0">
                  <a:pos x="11" y="10"/>
                </a:cxn>
                <a:cxn ang="0">
                  <a:pos x="5" y="21"/>
                </a:cxn>
                <a:cxn ang="0">
                  <a:pos x="0" y="36"/>
                </a:cxn>
                <a:cxn ang="0">
                  <a:pos x="5" y="52"/>
                </a:cxn>
                <a:cxn ang="0">
                  <a:pos x="11" y="65"/>
                </a:cxn>
                <a:cxn ang="0">
                  <a:pos x="21" y="70"/>
                </a:cxn>
                <a:cxn ang="0">
                  <a:pos x="32" y="74"/>
                </a:cxn>
                <a:cxn ang="0">
                  <a:pos x="45" y="70"/>
                </a:cxn>
                <a:cxn ang="0">
                  <a:pos x="53" y="65"/>
                </a:cxn>
                <a:cxn ang="0">
                  <a:pos x="58" y="52"/>
                </a:cxn>
                <a:cxn ang="0">
                  <a:pos x="63" y="36"/>
                </a:cxn>
                <a:cxn ang="0">
                  <a:pos x="61" y="31"/>
                </a:cxn>
                <a:cxn ang="0">
                  <a:pos x="53" y="31"/>
                </a:cxn>
                <a:cxn ang="0">
                  <a:pos x="47" y="28"/>
                </a:cxn>
                <a:cxn ang="0">
                  <a:pos x="45" y="21"/>
                </a:cxn>
                <a:cxn ang="0">
                  <a:pos x="45" y="10"/>
                </a:cxn>
                <a:cxn ang="0">
                  <a:pos x="47" y="6"/>
                </a:cxn>
              </a:cxnLst>
              <a:rect l="0" t="0" r="r" b="b"/>
              <a:pathLst>
                <a:path w="63" h="74">
                  <a:moveTo>
                    <a:pt x="47" y="6"/>
                  </a:moveTo>
                  <a:lnTo>
                    <a:pt x="45" y="4"/>
                  </a:lnTo>
                  <a:lnTo>
                    <a:pt x="32" y="0"/>
                  </a:lnTo>
                  <a:lnTo>
                    <a:pt x="21" y="4"/>
                  </a:lnTo>
                  <a:lnTo>
                    <a:pt x="11" y="10"/>
                  </a:lnTo>
                  <a:lnTo>
                    <a:pt x="5" y="21"/>
                  </a:lnTo>
                  <a:lnTo>
                    <a:pt x="0" y="36"/>
                  </a:lnTo>
                  <a:lnTo>
                    <a:pt x="5" y="52"/>
                  </a:lnTo>
                  <a:lnTo>
                    <a:pt x="11" y="65"/>
                  </a:lnTo>
                  <a:lnTo>
                    <a:pt x="21" y="70"/>
                  </a:lnTo>
                  <a:lnTo>
                    <a:pt x="32" y="74"/>
                  </a:lnTo>
                  <a:lnTo>
                    <a:pt x="45" y="70"/>
                  </a:lnTo>
                  <a:lnTo>
                    <a:pt x="53" y="65"/>
                  </a:lnTo>
                  <a:lnTo>
                    <a:pt x="58" y="52"/>
                  </a:lnTo>
                  <a:lnTo>
                    <a:pt x="63" y="36"/>
                  </a:lnTo>
                  <a:lnTo>
                    <a:pt x="61" y="31"/>
                  </a:lnTo>
                  <a:lnTo>
                    <a:pt x="53" y="31"/>
                  </a:lnTo>
                  <a:lnTo>
                    <a:pt x="47" y="28"/>
                  </a:lnTo>
                  <a:lnTo>
                    <a:pt x="45" y="21"/>
                  </a:lnTo>
                  <a:lnTo>
                    <a:pt x="45" y="10"/>
                  </a:lnTo>
                  <a:lnTo>
                    <a:pt x="47" y="6"/>
                  </a:lnTo>
                  <a:close/>
                </a:path>
              </a:pathLst>
            </a:custGeom>
            <a:solidFill>
              <a:srgbClr val="000000"/>
            </a:solidFill>
            <a:ln w="9525">
              <a:noFill/>
              <a:round/>
              <a:headEnd/>
              <a:tailEnd/>
            </a:ln>
          </p:spPr>
          <p:txBody>
            <a:bodyPr/>
            <a:lstStyle/>
            <a:p>
              <a:endParaRPr lang="en-GB"/>
            </a:p>
          </p:txBody>
        </p:sp>
        <p:sp>
          <p:nvSpPr>
            <p:cNvPr id="24214" name="Freeform 662"/>
            <p:cNvSpPr>
              <a:spLocks/>
            </p:cNvSpPr>
            <p:nvPr/>
          </p:nvSpPr>
          <p:spPr bwMode="auto">
            <a:xfrm>
              <a:off x="2552" y="2090"/>
              <a:ext cx="5" cy="7"/>
            </a:xfrm>
            <a:custGeom>
              <a:avLst/>
              <a:gdLst/>
              <a:ahLst/>
              <a:cxnLst>
                <a:cxn ang="0">
                  <a:pos x="2" y="4"/>
                </a:cxn>
                <a:cxn ang="0">
                  <a:pos x="2" y="6"/>
                </a:cxn>
                <a:cxn ang="0">
                  <a:pos x="0" y="10"/>
                </a:cxn>
                <a:cxn ang="0">
                  <a:pos x="0" y="21"/>
                </a:cxn>
                <a:cxn ang="0">
                  <a:pos x="2" y="28"/>
                </a:cxn>
                <a:cxn ang="0">
                  <a:pos x="8" y="31"/>
                </a:cxn>
                <a:cxn ang="0">
                  <a:pos x="16" y="31"/>
                </a:cxn>
                <a:cxn ang="0">
                  <a:pos x="20" y="31"/>
                </a:cxn>
                <a:cxn ang="0">
                  <a:pos x="26" y="28"/>
                </a:cxn>
                <a:cxn ang="0">
                  <a:pos x="29" y="21"/>
                </a:cxn>
                <a:cxn ang="0">
                  <a:pos x="29" y="10"/>
                </a:cxn>
                <a:cxn ang="0">
                  <a:pos x="26" y="4"/>
                </a:cxn>
                <a:cxn ang="0">
                  <a:pos x="20" y="0"/>
                </a:cxn>
                <a:cxn ang="0">
                  <a:pos x="8" y="0"/>
                </a:cxn>
                <a:cxn ang="0">
                  <a:pos x="2" y="4"/>
                </a:cxn>
              </a:cxnLst>
              <a:rect l="0" t="0" r="r" b="b"/>
              <a:pathLst>
                <a:path w="29" h="31">
                  <a:moveTo>
                    <a:pt x="2" y="4"/>
                  </a:moveTo>
                  <a:lnTo>
                    <a:pt x="2" y="6"/>
                  </a:lnTo>
                  <a:lnTo>
                    <a:pt x="0" y="10"/>
                  </a:lnTo>
                  <a:lnTo>
                    <a:pt x="0" y="21"/>
                  </a:lnTo>
                  <a:lnTo>
                    <a:pt x="2" y="28"/>
                  </a:lnTo>
                  <a:lnTo>
                    <a:pt x="8" y="31"/>
                  </a:lnTo>
                  <a:lnTo>
                    <a:pt x="16" y="31"/>
                  </a:lnTo>
                  <a:lnTo>
                    <a:pt x="20" y="31"/>
                  </a:lnTo>
                  <a:lnTo>
                    <a:pt x="26" y="28"/>
                  </a:lnTo>
                  <a:lnTo>
                    <a:pt x="29" y="21"/>
                  </a:lnTo>
                  <a:lnTo>
                    <a:pt x="29" y="10"/>
                  </a:lnTo>
                  <a:lnTo>
                    <a:pt x="26" y="4"/>
                  </a:lnTo>
                  <a:lnTo>
                    <a:pt x="20" y="0"/>
                  </a:lnTo>
                  <a:lnTo>
                    <a:pt x="8" y="0"/>
                  </a:lnTo>
                  <a:lnTo>
                    <a:pt x="2" y="4"/>
                  </a:lnTo>
                  <a:close/>
                </a:path>
              </a:pathLst>
            </a:custGeom>
            <a:solidFill>
              <a:srgbClr val="FFFFFF"/>
            </a:solidFill>
            <a:ln w="9525">
              <a:noFill/>
              <a:round/>
              <a:headEnd/>
              <a:tailEnd/>
            </a:ln>
          </p:spPr>
          <p:txBody>
            <a:bodyPr/>
            <a:lstStyle/>
            <a:p>
              <a:endParaRPr lang="en-GB"/>
            </a:p>
          </p:txBody>
        </p:sp>
        <p:sp>
          <p:nvSpPr>
            <p:cNvPr id="24215" name="Freeform 663"/>
            <p:cNvSpPr>
              <a:spLocks/>
            </p:cNvSpPr>
            <p:nvPr/>
          </p:nvSpPr>
          <p:spPr bwMode="auto">
            <a:xfrm>
              <a:off x="2684" y="1994"/>
              <a:ext cx="84" cy="158"/>
            </a:xfrm>
            <a:custGeom>
              <a:avLst/>
              <a:gdLst/>
              <a:ahLst/>
              <a:cxnLst>
                <a:cxn ang="0">
                  <a:pos x="48" y="0"/>
                </a:cxn>
                <a:cxn ang="0">
                  <a:pos x="19" y="44"/>
                </a:cxn>
                <a:cxn ang="0">
                  <a:pos x="6" y="92"/>
                </a:cxn>
                <a:cxn ang="0">
                  <a:pos x="0" y="144"/>
                </a:cxn>
                <a:cxn ang="0">
                  <a:pos x="6" y="198"/>
                </a:cxn>
                <a:cxn ang="0">
                  <a:pos x="56" y="360"/>
                </a:cxn>
                <a:cxn ang="0">
                  <a:pos x="144" y="508"/>
                </a:cxn>
                <a:cxn ang="0">
                  <a:pos x="252" y="648"/>
                </a:cxn>
                <a:cxn ang="0">
                  <a:pos x="380" y="778"/>
                </a:cxn>
                <a:cxn ang="0">
                  <a:pos x="417" y="792"/>
                </a:cxn>
                <a:cxn ang="0">
                  <a:pos x="357" y="728"/>
                </a:cxn>
                <a:cxn ang="0">
                  <a:pos x="204" y="524"/>
                </a:cxn>
                <a:cxn ang="0">
                  <a:pos x="132" y="380"/>
                </a:cxn>
                <a:cxn ang="0">
                  <a:pos x="85" y="220"/>
                </a:cxn>
                <a:cxn ang="0">
                  <a:pos x="84" y="159"/>
                </a:cxn>
                <a:cxn ang="0">
                  <a:pos x="90" y="98"/>
                </a:cxn>
                <a:cxn ang="0">
                  <a:pos x="80" y="42"/>
                </a:cxn>
                <a:cxn ang="0">
                  <a:pos x="48" y="0"/>
                </a:cxn>
              </a:cxnLst>
              <a:rect l="0" t="0" r="r" b="b"/>
              <a:pathLst>
                <a:path w="417" h="792">
                  <a:moveTo>
                    <a:pt x="48" y="0"/>
                  </a:moveTo>
                  <a:lnTo>
                    <a:pt x="19" y="44"/>
                  </a:lnTo>
                  <a:lnTo>
                    <a:pt x="6" y="92"/>
                  </a:lnTo>
                  <a:lnTo>
                    <a:pt x="0" y="144"/>
                  </a:lnTo>
                  <a:lnTo>
                    <a:pt x="6" y="198"/>
                  </a:lnTo>
                  <a:lnTo>
                    <a:pt x="56" y="360"/>
                  </a:lnTo>
                  <a:lnTo>
                    <a:pt x="144" y="508"/>
                  </a:lnTo>
                  <a:lnTo>
                    <a:pt x="252" y="648"/>
                  </a:lnTo>
                  <a:lnTo>
                    <a:pt x="380" y="778"/>
                  </a:lnTo>
                  <a:lnTo>
                    <a:pt x="417" y="792"/>
                  </a:lnTo>
                  <a:lnTo>
                    <a:pt x="357" y="728"/>
                  </a:lnTo>
                  <a:lnTo>
                    <a:pt x="204" y="524"/>
                  </a:lnTo>
                  <a:lnTo>
                    <a:pt x="132" y="380"/>
                  </a:lnTo>
                  <a:lnTo>
                    <a:pt x="85" y="220"/>
                  </a:lnTo>
                  <a:lnTo>
                    <a:pt x="84" y="159"/>
                  </a:lnTo>
                  <a:lnTo>
                    <a:pt x="90" y="98"/>
                  </a:lnTo>
                  <a:lnTo>
                    <a:pt x="80" y="42"/>
                  </a:lnTo>
                  <a:lnTo>
                    <a:pt x="48" y="0"/>
                  </a:lnTo>
                  <a:close/>
                </a:path>
              </a:pathLst>
            </a:custGeom>
            <a:solidFill>
              <a:srgbClr val="000000"/>
            </a:solidFill>
            <a:ln w="9525">
              <a:noFill/>
              <a:round/>
              <a:headEnd/>
              <a:tailEnd/>
            </a:ln>
          </p:spPr>
          <p:txBody>
            <a:bodyPr/>
            <a:lstStyle/>
            <a:p>
              <a:endParaRPr lang="en-GB"/>
            </a:p>
          </p:txBody>
        </p:sp>
        <p:sp>
          <p:nvSpPr>
            <p:cNvPr id="24216" name="Freeform 664"/>
            <p:cNvSpPr>
              <a:spLocks/>
            </p:cNvSpPr>
            <p:nvPr/>
          </p:nvSpPr>
          <p:spPr bwMode="auto">
            <a:xfrm>
              <a:off x="2617" y="2043"/>
              <a:ext cx="19" cy="32"/>
            </a:xfrm>
            <a:custGeom>
              <a:avLst/>
              <a:gdLst/>
              <a:ahLst/>
              <a:cxnLst>
                <a:cxn ang="0">
                  <a:pos x="97" y="78"/>
                </a:cxn>
                <a:cxn ang="0">
                  <a:pos x="97" y="52"/>
                </a:cxn>
                <a:cxn ang="0">
                  <a:pos x="79" y="30"/>
                </a:cxn>
                <a:cxn ang="0">
                  <a:pos x="60" y="18"/>
                </a:cxn>
                <a:cxn ang="0">
                  <a:pos x="23" y="0"/>
                </a:cxn>
                <a:cxn ang="0">
                  <a:pos x="0" y="0"/>
                </a:cxn>
                <a:cxn ang="0">
                  <a:pos x="7" y="42"/>
                </a:cxn>
                <a:cxn ang="0">
                  <a:pos x="73" y="159"/>
                </a:cxn>
                <a:cxn ang="0">
                  <a:pos x="97" y="78"/>
                </a:cxn>
              </a:cxnLst>
              <a:rect l="0" t="0" r="r" b="b"/>
              <a:pathLst>
                <a:path w="97" h="159">
                  <a:moveTo>
                    <a:pt x="97" y="78"/>
                  </a:moveTo>
                  <a:lnTo>
                    <a:pt x="97" y="52"/>
                  </a:lnTo>
                  <a:lnTo>
                    <a:pt x="79" y="30"/>
                  </a:lnTo>
                  <a:lnTo>
                    <a:pt x="60" y="18"/>
                  </a:lnTo>
                  <a:lnTo>
                    <a:pt x="23" y="0"/>
                  </a:lnTo>
                  <a:lnTo>
                    <a:pt x="0" y="0"/>
                  </a:lnTo>
                  <a:lnTo>
                    <a:pt x="7" y="42"/>
                  </a:lnTo>
                  <a:lnTo>
                    <a:pt x="73" y="159"/>
                  </a:lnTo>
                  <a:lnTo>
                    <a:pt x="97" y="78"/>
                  </a:lnTo>
                  <a:close/>
                </a:path>
              </a:pathLst>
            </a:custGeom>
            <a:solidFill>
              <a:srgbClr val="000000"/>
            </a:solidFill>
            <a:ln w="9525">
              <a:noFill/>
              <a:round/>
              <a:headEnd/>
              <a:tailEnd/>
            </a:ln>
          </p:spPr>
          <p:txBody>
            <a:bodyPr/>
            <a:lstStyle/>
            <a:p>
              <a:endParaRPr lang="en-GB"/>
            </a:p>
          </p:txBody>
        </p:sp>
        <p:sp>
          <p:nvSpPr>
            <p:cNvPr id="24217" name="Freeform 665"/>
            <p:cNvSpPr>
              <a:spLocks/>
            </p:cNvSpPr>
            <p:nvPr/>
          </p:nvSpPr>
          <p:spPr bwMode="auto">
            <a:xfrm>
              <a:off x="2751" y="2158"/>
              <a:ext cx="37" cy="63"/>
            </a:xfrm>
            <a:custGeom>
              <a:avLst/>
              <a:gdLst/>
              <a:ahLst/>
              <a:cxnLst>
                <a:cxn ang="0">
                  <a:pos x="181" y="96"/>
                </a:cxn>
                <a:cxn ang="0">
                  <a:pos x="162" y="54"/>
                </a:cxn>
                <a:cxn ang="0">
                  <a:pos x="136" y="20"/>
                </a:cxn>
                <a:cxn ang="0">
                  <a:pos x="99" y="0"/>
                </a:cxn>
                <a:cxn ang="0">
                  <a:pos x="113" y="44"/>
                </a:cxn>
                <a:cxn ang="0">
                  <a:pos x="109" y="86"/>
                </a:cxn>
                <a:cxn ang="0">
                  <a:pos x="93" y="127"/>
                </a:cxn>
                <a:cxn ang="0">
                  <a:pos x="9" y="274"/>
                </a:cxn>
                <a:cxn ang="0">
                  <a:pos x="0" y="316"/>
                </a:cxn>
                <a:cxn ang="0">
                  <a:pos x="13" y="314"/>
                </a:cxn>
                <a:cxn ang="0">
                  <a:pos x="37" y="292"/>
                </a:cxn>
                <a:cxn ang="0">
                  <a:pos x="125" y="240"/>
                </a:cxn>
                <a:cxn ang="0">
                  <a:pos x="149" y="222"/>
                </a:cxn>
                <a:cxn ang="0">
                  <a:pos x="169" y="202"/>
                </a:cxn>
                <a:cxn ang="0">
                  <a:pos x="185" y="172"/>
                </a:cxn>
                <a:cxn ang="0">
                  <a:pos x="187" y="138"/>
                </a:cxn>
                <a:cxn ang="0">
                  <a:pos x="181" y="96"/>
                </a:cxn>
              </a:cxnLst>
              <a:rect l="0" t="0" r="r" b="b"/>
              <a:pathLst>
                <a:path w="187" h="316">
                  <a:moveTo>
                    <a:pt x="181" y="96"/>
                  </a:moveTo>
                  <a:lnTo>
                    <a:pt x="162" y="54"/>
                  </a:lnTo>
                  <a:lnTo>
                    <a:pt x="136" y="20"/>
                  </a:lnTo>
                  <a:lnTo>
                    <a:pt x="99" y="0"/>
                  </a:lnTo>
                  <a:lnTo>
                    <a:pt x="113" y="44"/>
                  </a:lnTo>
                  <a:lnTo>
                    <a:pt x="109" y="86"/>
                  </a:lnTo>
                  <a:lnTo>
                    <a:pt x="93" y="127"/>
                  </a:lnTo>
                  <a:lnTo>
                    <a:pt x="9" y="274"/>
                  </a:lnTo>
                  <a:lnTo>
                    <a:pt x="0" y="316"/>
                  </a:lnTo>
                  <a:lnTo>
                    <a:pt x="13" y="314"/>
                  </a:lnTo>
                  <a:lnTo>
                    <a:pt x="37" y="292"/>
                  </a:lnTo>
                  <a:lnTo>
                    <a:pt x="125" y="240"/>
                  </a:lnTo>
                  <a:lnTo>
                    <a:pt x="149" y="222"/>
                  </a:lnTo>
                  <a:lnTo>
                    <a:pt x="169" y="202"/>
                  </a:lnTo>
                  <a:lnTo>
                    <a:pt x="185" y="172"/>
                  </a:lnTo>
                  <a:lnTo>
                    <a:pt x="187" y="138"/>
                  </a:lnTo>
                  <a:lnTo>
                    <a:pt x="181" y="96"/>
                  </a:lnTo>
                  <a:close/>
                </a:path>
              </a:pathLst>
            </a:custGeom>
            <a:solidFill>
              <a:srgbClr val="000000"/>
            </a:solidFill>
            <a:ln w="9525">
              <a:noFill/>
              <a:round/>
              <a:headEnd/>
              <a:tailEnd/>
            </a:ln>
          </p:spPr>
          <p:txBody>
            <a:bodyPr/>
            <a:lstStyle/>
            <a:p>
              <a:endParaRPr lang="en-GB"/>
            </a:p>
          </p:txBody>
        </p:sp>
        <p:sp>
          <p:nvSpPr>
            <p:cNvPr id="24218" name="Freeform 666"/>
            <p:cNvSpPr>
              <a:spLocks/>
            </p:cNvSpPr>
            <p:nvPr/>
          </p:nvSpPr>
          <p:spPr bwMode="auto">
            <a:xfrm>
              <a:off x="2680" y="2222"/>
              <a:ext cx="44" cy="16"/>
            </a:xfrm>
            <a:custGeom>
              <a:avLst/>
              <a:gdLst/>
              <a:ahLst/>
              <a:cxnLst>
                <a:cxn ang="0">
                  <a:pos x="219" y="22"/>
                </a:cxn>
                <a:cxn ang="0">
                  <a:pos x="201" y="4"/>
                </a:cxn>
                <a:cxn ang="0">
                  <a:pos x="196" y="0"/>
                </a:cxn>
                <a:cxn ang="0">
                  <a:pos x="141" y="0"/>
                </a:cxn>
                <a:cxn ang="0">
                  <a:pos x="90" y="10"/>
                </a:cxn>
                <a:cxn ang="0">
                  <a:pos x="64" y="18"/>
                </a:cxn>
                <a:cxn ang="0">
                  <a:pos x="18" y="46"/>
                </a:cxn>
                <a:cxn ang="0">
                  <a:pos x="0" y="66"/>
                </a:cxn>
                <a:cxn ang="0">
                  <a:pos x="65" y="82"/>
                </a:cxn>
                <a:cxn ang="0">
                  <a:pos x="107" y="72"/>
                </a:cxn>
                <a:cxn ang="0">
                  <a:pos x="125" y="60"/>
                </a:cxn>
                <a:cxn ang="0">
                  <a:pos x="141" y="46"/>
                </a:cxn>
                <a:cxn ang="0">
                  <a:pos x="178" y="24"/>
                </a:cxn>
                <a:cxn ang="0">
                  <a:pos x="196" y="18"/>
                </a:cxn>
                <a:cxn ang="0">
                  <a:pos x="219" y="22"/>
                </a:cxn>
              </a:cxnLst>
              <a:rect l="0" t="0" r="r" b="b"/>
              <a:pathLst>
                <a:path w="219" h="82">
                  <a:moveTo>
                    <a:pt x="219" y="22"/>
                  </a:moveTo>
                  <a:lnTo>
                    <a:pt x="201" y="4"/>
                  </a:lnTo>
                  <a:lnTo>
                    <a:pt x="196" y="0"/>
                  </a:lnTo>
                  <a:lnTo>
                    <a:pt x="141" y="0"/>
                  </a:lnTo>
                  <a:lnTo>
                    <a:pt x="90" y="10"/>
                  </a:lnTo>
                  <a:lnTo>
                    <a:pt x="64" y="18"/>
                  </a:lnTo>
                  <a:lnTo>
                    <a:pt x="18" y="46"/>
                  </a:lnTo>
                  <a:lnTo>
                    <a:pt x="0" y="66"/>
                  </a:lnTo>
                  <a:lnTo>
                    <a:pt x="65" y="82"/>
                  </a:lnTo>
                  <a:lnTo>
                    <a:pt x="107" y="72"/>
                  </a:lnTo>
                  <a:lnTo>
                    <a:pt x="125" y="60"/>
                  </a:lnTo>
                  <a:lnTo>
                    <a:pt x="141" y="46"/>
                  </a:lnTo>
                  <a:lnTo>
                    <a:pt x="178" y="24"/>
                  </a:lnTo>
                  <a:lnTo>
                    <a:pt x="196" y="18"/>
                  </a:lnTo>
                  <a:lnTo>
                    <a:pt x="219" y="22"/>
                  </a:lnTo>
                  <a:close/>
                </a:path>
              </a:pathLst>
            </a:custGeom>
            <a:solidFill>
              <a:srgbClr val="000000"/>
            </a:solidFill>
            <a:ln w="9525">
              <a:noFill/>
              <a:round/>
              <a:headEnd/>
              <a:tailEnd/>
            </a:ln>
          </p:spPr>
          <p:txBody>
            <a:bodyPr/>
            <a:lstStyle/>
            <a:p>
              <a:endParaRPr lang="en-GB"/>
            </a:p>
          </p:txBody>
        </p:sp>
        <p:sp>
          <p:nvSpPr>
            <p:cNvPr id="24219" name="Freeform 667"/>
            <p:cNvSpPr>
              <a:spLocks/>
            </p:cNvSpPr>
            <p:nvPr/>
          </p:nvSpPr>
          <p:spPr bwMode="auto">
            <a:xfrm>
              <a:off x="2627" y="2185"/>
              <a:ext cx="42" cy="69"/>
            </a:xfrm>
            <a:custGeom>
              <a:avLst/>
              <a:gdLst/>
              <a:ahLst/>
              <a:cxnLst>
                <a:cxn ang="0">
                  <a:pos x="187" y="0"/>
                </a:cxn>
                <a:cxn ang="0">
                  <a:pos x="170" y="20"/>
                </a:cxn>
                <a:cxn ang="0">
                  <a:pos x="82" y="93"/>
                </a:cxn>
                <a:cxn ang="0">
                  <a:pos x="30" y="146"/>
                </a:cxn>
                <a:cxn ang="0">
                  <a:pos x="11" y="180"/>
                </a:cxn>
                <a:cxn ang="0">
                  <a:pos x="0" y="250"/>
                </a:cxn>
                <a:cxn ang="0">
                  <a:pos x="4" y="269"/>
                </a:cxn>
                <a:cxn ang="0">
                  <a:pos x="27" y="303"/>
                </a:cxn>
                <a:cxn ang="0">
                  <a:pos x="46" y="318"/>
                </a:cxn>
                <a:cxn ang="0">
                  <a:pos x="82" y="336"/>
                </a:cxn>
                <a:cxn ang="0">
                  <a:pos x="128" y="344"/>
                </a:cxn>
                <a:cxn ang="0">
                  <a:pos x="148" y="344"/>
                </a:cxn>
                <a:cxn ang="0">
                  <a:pos x="171" y="340"/>
                </a:cxn>
                <a:cxn ang="0">
                  <a:pos x="212" y="328"/>
                </a:cxn>
                <a:cxn ang="0">
                  <a:pos x="142" y="313"/>
                </a:cxn>
                <a:cxn ang="0">
                  <a:pos x="124" y="300"/>
                </a:cxn>
                <a:cxn ang="0">
                  <a:pos x="106" y="276"/>
                </a:cxn>
                <a:cxn ang="0">
                  <a:pos x="98" y="250"/>
                </a:cxn>
                <a:cxn ang="0">
                  <a:pos x="94" y="220"/>
                </a:cxn>
                <a:cxn ang="0">
                  <a:pos x="103" y="166"/>
                </a:cxn>
                <a:cxn ang="0">
                  <a:pos x="128" y="116"/>
                </a:cxn>
                <a:cxn ang="0">
                  <a:pos x="171" y="48"/>
                </a:cxn>
                <a:cxn ang="0">
                  <a:pos x="182" y="25"/>
                </a:cxn>
                <a:cxn ang="0">
                  <a:pos x="187" y="0"/>
                </a:cxn>
              </a:cxnLst>
              <a:rect l="0" t="0" r="r" b="b"/>
              <a:pathLst>
                <a:path w="212" h="344">
                  <a:moveTo>
                    <a:pt x="187" y="0"/>
                  </a:moveTo>
                  <a:lnTo>
                    <a:pt x="170" y="20"/>
                  </a:lnTo>
                  <a:lnTo>
                    <a:pt x="82" y="93"/>
                  </a:lnTo>
                  <a:lnTo>
                    <a:pt x="30" y="146"/>
                  </a:lnTo>
                  <a:lnTo>
                    <a:pt x="11" y="180"/>
                  </a:lnTo>
                  <a:lnTo>
                    <a:pt x="0" y="250"/>
                  </a:lnTo>
                  <a:lnTo>
                    <a:pt x="4" y="269"/>
                  </a:lnTo>
                  <a:lnTo>
                    <a:pt x="27" y="303"/>
                  </a:lnTo>
                  <a:lnTo>
                    <a:pt x="46" y="318"/>
                  </a:lnTo>
                  <a:lnTo>
                    <a:pt x="82" y="336"/>
                  </a:lnTo>
                  <a:lnTo>
                    <a:pt x="128" y="344"/>
                  </a:lnTo>
                  <a:lnTo>
                    <a:pt x="148" y="344"/>
                  </a:lnTo>
                  <a:lnTo>
                    <a:pt x="171" y="340"/>
                  </a:lnTo>
                  <a:lnTo>
                    <a:pt x="212" y="328"/>
                  </a:lnTo>
                  <a:lnTo>
                    <a:pt x="142" y="313"/>
                  </a:lnTo>
                  <a:lnTo>
                    <a:pt x="124" y="300"/>
                  </a:lnTo>
                  <a:lnTo>
                    <a:pt x="106" y="276"/>
                  </a:lnTo>
                  <a:lnTo>
                    <a:pt x="98" y="250"/>
                  </a:lnTo>
                  <a:lnTo>
                    <a:pt x="94" y="220"/>
                  </a:lnTo>
                  <a:lnTo>
                    <a:pt x="103" y="166"/>
                  </a:lnTo>
                  <a:lnTo>
                    <a:pt x="128" y="116"/>
                  </a:lnTo>
                  <a:lnTo>
                    <a:pt x="171" y="48"/>
                  </a:lnTo>
                  <a:lnTo>
                    <a:pt x="182" y="25"/>
                  </a:lnTo>
                  <a:lnTo>
                    <a:pt x="187" y="0"/>
                  </a:lnTo>
                  <a:close/>
                </a:path>
              </a:pathLst>
            </a:custGeom>
            <a:solidFill>
              <a:srgbClr val="000000"/>
            </a:solidFill>
            <a:ln w="9525">
              <a:noFill/>
              <a:round/>
              <a:headEnd/>
              <a:tailEnd/>
            </a:ln>
          </p:spPr>
          <p:txBody>
            <a:bodyPr/>
            <a:lstStyle/>
            <a:p>
              <a:endParaRPr lang="en-GB"/>
            </a:p>
          </p:txBody>
        </p:sp>
        <p:sp>
          <p:nvSpPr>
            <p:cNvPr id="24220" name="Freeform 668"/>
            <p:cNvSpPr>
              <a:spLocks/>
            </p:cNvSpPr>
            <p:nvPr/>
          </p:nvSpPr>
          <p:spPr bwMode="auto">
            <a:xfrm>
              <a:off x="2413" y="2272"/>
              <a:ext cx="143" cy="73"/>
            </a:xfrm>
            <a:custGeom>
              <a:avLst/>
              <a:gdLst/>
              <a:ahLst/>
              <a:cxnLst>
                <a:cxn ang="0">
                  <a:pos x="128" y="100"/>
                </a:cxn>
                <a:cxn ang="0">
                  <a:pos x="222" y="158"/>
                </a:cxn>
                <a:cxn ang="0">
                  <a:pos x="321" y="194"/>
                </a:cxn>
                <a:cxn ang="0">
                  <a:pos x="481" y="230"/>
                </a:cxn>
                <a:cxn ang="0">
                  <a:pos x="581" y="268"/>
                </a:cxn>
                <a:cxn ang="0">
                  <a:pos x="615" y="294"/>
                </a:cxn>
                <a:cxn ang="0">
                  <a:pos x="675" y="350"/>
                </a:cxn>
                <a:cxn ang="0">
                  <a:pos x="693" y="362"/>
                </a:cxn>
                <a:cxn ang="0">
                  <a:pos x="711" y="367"/>
                </a:cxn>
                <a:cxn ang="0">
                  <a:pos x="673" y="332"/>
                </a:cxn>
                <a:cxn ang="0">
                  <a:pos x="573" y="196"/>
                </a:cxn>
                <a:cxn ang="0">
                  <a:pos x="518" y="152"/>
                </a:cxn>
                <a:cxn ang="0">
                  <a:pos x="426" y="106"/>
                </a:cxn>
                <a:cxn ang="0">
                  <a:pos x="219" y="60"/>
                </a:cxn>
                <a:cxn ang="0">
                  <a:pos x="186" y="58"/>
                </a:cxn>
                <a:cxn ang="0">
                  <a:pos x="112" y="42"/>
                </a:cxn>
                <a:cxn ang="0">
                  <a:pos x="59" y="16"/>
                </a:cxn>
                <a:cxn ang="0">
                  <a:pos x="23" y="4"/>
                </a:cxn>
                <a:cxn ang="0">
                  <a:pos x="0" y="0"/>
                </a:cxn>
                <a:cxn ang="0">
                  <a:pos x="128" y="100"/>
                </a:cxn>
              </a:cxnLst>
              <a:rect l="0" t="0" r="r" b="b"/>
              <a:pathLst>
                <a:path w="711" h="367">
                  <a:moveTo>
                    <a:pt x="128" y="100"/>
                  </a:moveTo>
                  <a:lnTo>
                    <a:pt x="222" y="158"/>
                  </a:lnTo>
                  <a:lnTo>
                    <a:pt x="321" y="194"/>
                  </a:lnTo>
                  <a:lnTo>
                    <a:pt x="481" y="230"/>
                  </a:lnTo>
                  <a:lnTo>
                    <a:pt x="581" y="268"/>
                  </a:lnTo>
                  <a:lnTo>
                    <a:pt x="615" y="294"/>
                  </a:lnTo>
                  <a:lnTo>
                    <a:pt x="675" y="350"/>
                  </a:lnTo>
                  <a:lnTo>
                    <a:pt x="693" y="362"/>
                  </a:lnTo>
                  <a:lnTo>
                    <a:pt x="711" y="367"/>
                  </a:lnTo>
                  <a:lnTo>
                    <a:pt x="673" y="332"/>
                  </a:lnTo>
                  <a:lnTo>
                    <a:pt x="573" y="196"/>
                  </a:lnTo>
                  <a:lnTo>
                    <a:pt x="518" y="152"/>
                  </a:lnTo>
                  <a:lnTo>
                    <a:pt x="426" y="106"/>
                  </a:lnTo>
                  <a:lnTo>
                    <a:pt x="219" y="60"/>
                  </a:lnTo>
                  <a:lnTo>
                    <a:pt x="186" y="58"/>
                  </a:lnTo>
                  <a:lnTo>
                    <a:pt x="112" y="42"/>
                  </a:lnTo>
                  <a:lnTo>
                    <a:pt x="59" y="16"/>
                  </a:lnTo>
                  <a:lnTo>
                    <a:pt x="23" y="4"/>
                  </a:lnTo>
                  <a:lnTo>
                    <a:pt x="0" y="0"/>
                  </a:lnTo>
                  <a:lnTo>
                    <a:pt x="128" y="100"/>
                  </a:lnTo>
                  <a:close/>
                </a:path>
              </a:pathLst>
            </a:custGeom>
            <a:solidFill>
              <a:srgbClr val="000000"/>
            </a:solidFill>
            <a:ln w="9525">
              <a:noFill/>
              <a:round/>
              <a:headEnd/>
              <a:tailEnd/>
            </a:ln>
          </p:spPr>
          <p:txBody>
            <a:bodyPr/>
            <a:lstStyle/>
            <a:p>
              <a:endParaRPr lang="en-GB"/>
            </a:p>
          </p:txBody>
        </p:sp>
        <p:sp>
          <p:nvSpPr>
            <p:cNvPr id="24221" name="Freeform 669"/>
            <p:cNvSpPr>
              <a:spLocks/>
            </p:cNvSpPr>
            <p:nvPr/>
          </p:nvSpPr>
          <p:spPr bwMode="auto">
            <a:xfrm>
              <a:off x="2676" y="1834"/>
              <a:ext cx="130" cy="115"/>
            </a:xfrm>
            <a:custGeom>
              <a:avLst/>
              <a:gdLst/>
              <a:ahLst/>
              <a:cxnLst>
                <a:cxn ang="0">
                  <a:pos x="636" y="70"/>
                </a:cxn>
                <a:cxn ang="0">
                  <a:pos x="652" y="86"/>
                </a:cxn>
                <a:cxn ang="0">
                  <a:pos x="652" y="59"/>
                </a:cxn>
                <a:cxn ang="0">
                  <a:pos x="619" y="22"/>
                </a:cxn>
                <a:cxn ang="0">
                  <a:pos x="600" y="10"/>
                </a:cxn>
                <a:cxn ang="0">
                  <a:pos x="577" y="4"/>
                </a:cxn>
                <a:cxn ang="0">
                  <a:pos x="520" y="0"/>
                </a:cxn>
                <a:cxn ang="0">
                  <a:pos x="512" y="0"/>
                </a:cxn>
                <a:cxn ang="0">
                  <a:pos x="452" y="17"/>
                </a:cxn>
                <a:cxn ang="0">
                  <a:pos x="398" y="48"/>
                </a:cxn>
                <a:cxn ang="0">
                  <a:pos x="304" y="142"/>
                </a:cxn>
                <a:cxn ang="0">
                  <a:pos x="168" y="336"/>
                </a:cxn>
                <a:cxn ang="0">
                  <a:pos x="32" y="496"/>
                </a:cxn>
                <a:cxn ang="0">
                  <a:pos x="14" y="528"/>
                </a:cxn>
                <a:cxn ang="0">
                  <a:pos x="0" y="564"/>
                </a:cxn>
                <a:cxn ang="0">
                  <a:pos x="35" y="574"/>
                </a:cxn>
                <a:cxn ang="0">
                  <a:pos x="56" y="576"/>
                </a:cxn>
                <a:cxn ang="0">
                  <a:pos x="95" y="576"/>
                </a:cxn>
                <a:cxn ang="0">
                  <a:pos x="114" y="574"/>
                </a:cxn>
                <a:cxn ang="0">
                  <a:pos x="132" y="568"/>
                </a:cxn>
                <a:cxn ang="0">
                  <a:pos x="150" y="559"/>
                </a:cxn>
                <a:cxn ang="0">
                  <a:pos x="204" y="515"/>
                </a:cxn>
                <a:cxn ang="0">
                  <a:pos x="250" y="468"/>
                </a:cxn>
                <a:cxn ang="0">
                  <a:pos x="286" y="416"/>
                </a:cxn>
                <a:cxn ang="0">
                  <a:pos x="436" y="112"/>
                </a:cxn>
                <a:cxn ang="0">
                  <a:pos x="464" y="70"/>
                </a:cxn>
                <a:cxn ang="0">
                  <a:pos x="488" y="46"/>
                </a:cxn>
                <a:cxn ang="0">
                  <a:pos x="504" y="36"/>
                </a:cxn>
                <a:cxn ang="0">
                  <a:pos x="517" y="30"/>
                </a:cxn>
                <a:cxn ang="0">
                  <a:pos x="522" y="30"/>
                </a:cxn>
                <a:cxn ang="0">
                  <a:pos x="535" y="28"/>
                </a:cxn>
                <a:cxn ang="0">
                  <a:pos x="572" y="30"/>
                </a:cxn>
                <a:cxn ang="0">
                  <a:pos x="590" y="36"/>
                </a:cxn>
                <a:cxn ang="0">
                  <a:pos x="606" y="46"/>
                </a:cxn>
                <a:cxn ang="0">
                  <a:pos x="636" y="70"/>
                </a:cxn>
              </a:cxnLst>
              <a:rect l="0" t="0" r="r" b="b"/>
              <a:pathLst>
                <a:path w="652" h="576">
                  <a:moveTo>
                    <a:pt x="636" y="70"/>
                  </a:moveTo>
                  <a:lnTo>
                    <a:pt x="652" y="86"/>
                  </a:lnTo>
                  <a:lnTo>
                    <a:pt x="652" y="59"/>
                  </a:lnTo>
                  <a:lnTo>
                    <a:pt x="619" y="22"/>
                  </a:lnTo>
                  <a:lnTo>
                    <a:pt x="600" y="10"/>
                  </a:lnTo>
                  <a:lnTo>
                    <a:pt x="577" y="4"/>
                  </a:lnTo>
                  <a:lnTo>
                    <a:pt x="520" y="0"/>
                  </a:lnTo>
                  <a:lnTo>
                    <a:pt x="512" y="0"/>
                  </a:lnTo>
                  <a:lnTo>
                    <a:pt x="452" y="17"/>
                  </a:lnTo>
                  <a:lnTo>
                    <a:pt x="398" y="48"/>
                  </a:lnTo>
                  <a:lnTo>
                    <a:pt x="304" y="142"/>
                  </a:lnTo>
                  <a:lnTo>
                    <a:pt x="168" y="336"/>
                  </a:lnTo>
                  <a:lnTo>
                    <a:pt x="32" y="496"/>
                  </a:lnTo>
                  <a:lnTo>
                    <a:pt x="14" y="528"/>
                  </a:lnTo>
                  <a:lnTo>
                    <a:pt x="0" y="564"/>
                  </a:lnTo>
                  <a:lnTo>
                    <a:pt x="35" y="574"/>
                  </a:lnTo>
                  <a:lnTo>
                    <a:pt x="56" y="576"/>
                  </a:lnTo>
                  <a:lnTo>
                    <a:pt x="95" y="576"/>
                  </a:lnTo>
                  <a:lnTo>
                    <a:pt x="114" y="574"/>
                  </a:lnTo>
                  <a:lnTo>
                    <a:pt x="132" y="568"/>
                  </a:lnTo>
                  <a:lnTo>
                    <a:pt x="150" y="559"/>
                  </a:lnTo>
                  <a:lnTo>
                    <a:pt x="204" y="515"/>
                  </a:lnTo>
                  <a:lnTo>
                    <a:pt x="250" y="468"/>
                  </a:lnTo>
                  <a:lnTo>
                    <a:pt x="286" y="416"/>
                  </a:lnTo>
                  <a:lnTo>
                    <a:pt x="436" y="112"/>
                  </a:lnTo>
                  <a:lnTo>
                    <a:pt x="464" y="70"/>
                  </a:lnTo>
                  <a:lnTo>
                    <a:pt x="488" y="46"/>
                  </a:lnTo>
                  <a:lnTo>
                    <a:pt x="504" y="36"/>
                  </a:lnTo>
                  <a:lnTo>
                    <a:pt x="517" y="30"/>
                  </a:lnTo>
                  <a:lnTo>
                    <a:pt x="522" y="30"/>
                  </a:lnTo>
                  <a:lnTo>
                    <a:pt x="535" y="28"/>
                  </a:lnTo>
                  <a:lnTo>
                    <a:pt x="572" y="30"/>
                  </a:lnTo>
                  <a:lnTo>
                    <a:pt x="590" y="36"/>
                  </a:lnTo>
                  <a:lnTo>
                    <a:pt x="606" y="46"/>
                  </a:lnTo>
                  <a:lnTo>
                    <a:pt x="636" y="70"/>
                  </a:lnTo>
                  <a:close/>
                </a:path>
              </a:pathLst>
            </a:custGeom>
            <a:solidFill>
              <a:srgbClr val="000000"/>
            </a:solidFill>
            <a:ln w="9525">
              <a:noFill/>
              <a:round/>
              <a:headEnd/>
              <a:tailEnd/>
            </a:ln>
          </p:spPr>
          <p:txBody>
            <a:bodyPr/>
            <a:lstStyle/>
            <a:p>
              <a:endParaRPr lang="en-GB"/>
            </a:p>
          </p:txBody>
        </p:sp>
        <p:sp>
          <p:nvSpPr>
            <p:cNvPr id="24222" name="Freeform 670"/>
            <p:cNvSpPr>
              <a:spLocks/>
            </p:cNvSpPr>
            <p:nvPr/>
          </p:nvSpPr>
          <p:spPr bwMode="auto">
            <a:xfrm>
              <a:off x="2788" y="1796"/>
              <a:ext cx="8" cy="13"/>
            </a:xfrm>
            <a:custGeom>
              <a:avLst/>
              <a:gdLst/>
              <a:ahLst/>
              <a:cxnLst>
                <a:cxn ang="0">
                  <a:pos x="0" y="0"/>
                </a:cxn>
                <a:cxn ang="0">
                  <a:pos x="36" y="65"/>
                </a:cxn>
                <a:cxn ang="0">
                  <a:pos x="20" y="26"/>
                </a:cxn>
                <a:cxn ang="0">
                  <a:pos x="0" y="0"/>
                </a:cxn>
              </a:cxnLst>
              <a:rect l="0" t="0" r="r" b="b"/>
              <a:pathLst>
                <a:path w="36" h="65">
                  <a:moveTo>
                    <a:pt x="0" y="0"/>
                  </a:moveTo>
                  <a:lnTo>
                    <a:pt x="36" y="65"/>
                  </a:lnTo>
                  <a:lnTo>
                    <a:pt x="20" y="26"/>
                  </a:lnTo>
                  <a:lnTo>
                    <a:pt x="0" y="0"/>
                  </a:lnTo>
                  <a:close/>
                </a:path>
              </a:pathLst>
            </a:custGeom>
            <a:solidFill>
              <a:srgbClr val="FFBFBF"/>
            </a:solidFill>
            <a:ln w="9525">
              <a:noFill/>
              <a:round/>
              <a:headEnd/>
              <a:tailEnd/>
            </a:ln>
          </p:spPr>
          <p:txBody>
            <a:bodyPr/>
            <a:lstStyle/>
            <a:p>
              <a:endParaRPr lang="en-GB"/>
            </a:p>
          </p:txBody>
        </p:sp>
        <p:sp>
          <p:nvSpPr>
            <p:cNvPr id="24223" name="Freeform 671"/>
            <p:cNvSpPr>
              <a:spLocks/>
            </p:cNvSpPr>
            <p:nvPr/>
          </p:nvSpPr>
          <p:spPr bwMode="auto">
            <a:xfrm>
              <a:off x="2724" y="1949"/>
              <a:ext cx="80" cy="64"/>
            </a:xfrm>
            <a:custGeom>
              <a:avLst/>
              <a:gdLst/>
              <a:ahLst/>
              <a:cxnLst>
                <a:cxn ang="0">
                  <a:pos x="220" y="30"/>
                </a:cxn>
                <a:cxn ang="0">
                  <a:pos x="227" y="30"/>
                </a:cxn>
                <a:cxn ang="0">
                  <a:pos x="239" y="24"/>
                </a:cxn>
                <a:cxn ang="0">
                  <a:pos x="278" y="14"/>
                </a:cxn>
                <a:cxn ang="0">
                  <a:pos x="287" y="16"/>
                </a:cxn>
                <a:cxn ang="0">
                  <a:pos x="289" y="14"/>
                </a:cxn>
                <a:cxn ang="0">
                  <a:pos x="301" y="2"/>
                </a:cxn>
                <a:cxn ang="0">
                  <a:pos x="338" y="2"/>
                </a:cxn>
                <a:cxn ang="0">
                  <a:pos x="351" y="6"/>
                </a:cxn>
                <a:cxn ang="0">
                  <a:pos x="363" y="8"/>
                </a:cxn>
                <a:cxn ang="0">
                  <a:pos x="375" y="12"/>
                </a:cxn>
                <a:cxn ang="0">
                  <a:pos x="399" y="24"/>
                </a:cxn>
                <a:cxn ang="0">
                  <a:pos x="372" y="8"/>
                </a:cxn>
                <a:cxn ang="0">
                  <a:pos x="345" y="2"/>
                </a:cxn>
                <a:cxn ang="0">
                  <a:pos x="321" y="0"/>
                </a:cxn>
                <a:cxn ang="0">
                  <a:pos x="295" y="2"/>
                </a:cxn>
                <a:cxn ang="0">
                  <a:pos x="267" y="8"/>
                </a:cxn>
                <a:cxn ang="0">
                  <a:pos x="239" y="19"/>
                </a:cxn>
                <a:cxn ang="0">
                  <a:pos x="152" y="64"/>
                </a:cxn>
                <a:cxn ang="0">
                  <a:pos x="92" y="119"/>
                </a:cxn>
                <a:cxn ang="0">
                  <a:pos x="66" y="153"/>
                </a:cxn>
                <a:cxn ang="0">
                  <a:pos x="29" y="232"/>
                </a:cxn>
                <a:cxn ang="0">
                  <a:pos x="0" y="322"/>
                </a:cxn>
                <a:cxn ang="0">
                  <a:pos x="49" y="198"/>
                </a:cxn>
                <a:cxn ang="0">
                  <a:pos x="92" y="132"/>
                </a:cxn>
                <a:cxn ang="0">
                  <a:pos x="149" y="72"/>
                </a:cxn>
                <a:cxn ang="0">
                  <a:pos x="220" y="30"/>
                </a:cxn>
              </a:cxnLst>
              <a:rect l="0" t="0" r="r" b="b"/>
              <a:pathLst>
                <a:path w="399" h="322">
                  <a:moveTo>
                    <a:pt x="220" y="30"/>
                  </a:moveTo>
                  <a:lnTo>
                    <a:pt x="227" y="30"/>
                  </a:lnTo>
                  <a:lnTo>
                    <a:pt x="239" y="24"/>
                  </a:lnTo>
                  <a:lnTo>
                    <a:pt x="278" y="14"/>
                  </a:lnTo>
                  <a:lnTo>
                    <a:pt x="287" y="16"/>
                  </a:lnTo>
                  <a:lnTo>
                    <a:pt x="289" y="14"/>
                  </a:lnTo>
                  <a:lnTo>
                    <a:pt x="301" y="2"/>
                  </a:lnTo>
                  <a:lnTo>
                    <a:pt x="338" y="2"/>
                  </a:lnTo>
                  <a:lnTo>
                    <a:pt x="351" y="6"/>
                  </a:lnTo>
                  <a:lnTo>
                    <a:pt x="363" y="8"/>
                  </a:lnTo>
                  <a:lnTo>
                    <a:pt x="375" y="12"/>
                  </a:lnTo>
                  <a:lnTo>
                    <a:pt x="399" y="24"/>
                  </a:lnTo>
                  <a:lnTo>
                    <a:pt x="372" y="8"/>
                  </a:lnTo>
                  <a:lnTo>
                    <a:pt x="345" y="2"/>
                  </a:lnTo>
                  <a:lnTo>
                    <a:pt x="321" y="0"/>
                  </a:lnTo>
                  <a:lnTo>
                    <a:pt x="295" y="2"/>
                  </a:lnTo>
                  <a:lnTo>
                    <a:pt x="267" y="8"/>
                  </a:lnTo>
                  <a:lnTo>
                    <a:pt x="239" y="19"/>
                  </a:lnTo>
                  <a:lnTo>
                    <a:pt x="152" y="64"/>
                  </a:lnTo>
                  <a:lnTo>
                    <a:pt x="92" y="119"/>
                  </a:lnTo>
                  <a:lnTo>
                    <a:pt x="66" y="153"/>
                  </a:lnTo>
                  <a:lnTo>
                    <a:pt x="29" y="232"/>
                  </a:lnTo>
                  <a:lnTo>
                    <a:pt x="0" y="322"/>
                  </a:lnTo>
                  <a:lnTo>
                    <a:pt x="49" y="198"/>
                  </a:lnTo>
                  <a:lnTo>
                    <a:pt x="92" y="132"/>
                  </a:lnTo>
                  <a:lnTo>
                    <a:pt x="149" y="72"/>
                  </a:lnTo>
                  <a:lnTo>
                    <a:pt x="220" y="30"/>
                  </a:lnTo>
                  <a:close/>
                </a:path>
              </a:pathLst>
            </a:custGeom>
            <a:solidFill>
              <a:srgbClr val="FFBFBF"/>
            </a:solidFill>
            <a:ln w="9525">
              <a:noFill/>
              <a:round/>
              <a:headEnd/>
              <a:tailEnd/>
            </a:ln>
          </p:spPr>
          <p:txBody>
            <a:bodyPr/>
            <a:lstStyle/>
            <a:p>
              <a:endParaRPr lang="en-GB"/>
            </a:p>
          </p:txBody>
        </p:sp>
        <p:sp>
          <p:nvSpPr>
            <p:cNvPr id="24224" name="Freeform 672"/>
            <p:cNvSpPr>
              <a:spLocks/>
            </p:cNvSpPr>
            <p:nvPr/>
          </p:nvSpPr>
          <p:spPr bwMode="auto">
            <a:xfrm>
              <a:off x="2724" y="1949"/>
              <a:ext cx="93" cy="64"/>
            </a:xfrm>
            <a:custGeom>
              <a:avLst/>
              <a:gdLst/>
              <a:ahLst/>
              <a:cxnLst>
                <a:cxn ang="0">
                  <a:pos x="227" y="28"/>
                </a:cxn>
                <a:cxn ang="0">
                  <a:pos x="220" y="28"/>
                </a:cxn>
                <a:cxn ang="0">
                  <a:pos x="149" y="70"/>
                </a:cxn>
                <a:cxn ang="0">
                  <a:pos x="92" y="130"/>
                </a:cxn>
                <a:cxn ang="0">
                  <a:pos x="49" y="196"/>
                </a:cxn>
                <a:cxn ang="0">
                  <a:pos x="0" y="320"/>
                </a:cxn>
                <a:cxn ang="0">
                  <a:pos x="87" y="312"/>
                </a:cxn>
                <a:cxn ang="0">
                  <a:pos x="220" y="282"/>
                </a:cxn>
                <a:cxn ang="0">
                  <a:pos x="278" y="256"/>
                </a:cxn>
                <a:cxn ang="0">
                  <a:pos x="315" y="240"/>
                </a:cxn>
                <a:cxn ang="0">
                  <a:pos x="375" y="190"/>
                </a:cxn>
                <a:cxn ang="0">
                  <a:pos x="414" y="144"/>
                </a:cxn>
                <a:cxn ang="0">
                  <a:pos x="421" y="138"/>
                </a:cxn>
                <a:cxn ang="0">
                  <a:pos x="437" y="117"/>
                </a:cxn>
                <a:cxn ang="0">
                  <a:pos x="455" y="88"/>
                </a:cxn>
                <a:cxn ang="0">
                  <a:pos x="467" y="56"/>
                </a:cxn>
                <a:cxn ang="0">
                  <a:pos x="399" y="22"/>
                </a:cxn>
                <a:cxn ang="0">
                  <a:pos x="375" y="10"/>
                </a:cxn>
                <a:cxn ang="0">
                  <a:pos x="363" y="6"/>
                </a:cxn>
                <a:cxn ang="0">
                  <a:pos x="351" y="4"/>
                </a:cxn>
                <a:cxn ang="0">
                  <a:pos x="338" y="0"/>
                </a:cxn>
                <a:cxn ang="0">
                  <a:pos x="301" y="0"/>
                </a:cxn>
                <a:cxn ang="0">
                  <a:pos x="289" y="12"/>
                </a:cxn>
                <a:cxn ang="0">
                  <a:pos x="287" y="14"/>
                </a:cxn>
                <a:cxn ang="0">
                  <a:pos x="301" y="17"/>
                </a:cxn>
                <a:cxn ang="0">
                  <a:pos x="337" y="30"/>
                </a:cxn>
                <a:cxn ang="0">
                  <a:pos x="355" y="46"/>
                </a:cxn>
                <a:cxn ang="0">
                  <a:pos x="367" y="62"/>
                </a:cxn>
                <a:cxn ang="0">
                  <a:pos x="375" y="80"/>
                </a:cxn>
                <a:cxn ang="0">
                  <a:pos x="380" y="100"/>
                </a:cxn>
                <a:cxn ang="0">
                  <a:pos x="385" y="124"/>
                </a:cxn>
                <a:cxn ang="0">
                  <a:pos x="375" y="166"/>
                </a:cxn>
                <a:cxn ang="0">
                  <a:pos x="367" y="184"/>
                </a:cxn>
                <a:cxn ang="0">
                  <a:pos x="355" y="200"/>
                </a:cxn>
                <a:cxn ang="0">
                  <a:pos x="337" y="214"/>
                </a:cxn>
                <a:cxn ang="0">
                  <a:pos x="319" y="224"/>
                </a:cxn>
                <a:cxn ang="0">
                  <a:pos x="301" y="230"/>
                </a:cxn>
                <a:cxn ang="0">
                  <a:pos x="278" y="234"/>
                </a:cxn>
                <a:cxn ang="0">
                  <a:pos x="239" y="224"/>
                </a:cxn>
                <a:cxn ang="0">
                  <a:pos x="220" y="214"/>
                </a:cxn>
                <a:cxn ang="0">
                  <a:pos x="202" y="200"/>
                </a:cxn>
                <a:cxn ang="0">
                  <a:pos x="191" y="184"/>
                </a:cxn>
                <a:cxn ang="0">
                  <a:pos x="183" y="166"/>
                </a:cxn>
                <a:cxn ang="0">
                  <a:pos x="173" y="124"/>
                </a:cxn>
                <a:cxn ang="0">
                  <a:pos x="177" y="100"/>
                </a:cxn>
                <a:cxn ang="0">
                  <a:pos x="183" y="80"/>
                </a:cxn>
                <a:cxn ang="0">
                  <a:pos x="191" y="62"/>
                </a:cxn>
                <a:cxn ang="0">
                  <a:pos x="202" y="46"/>
                </a:cxn>
                <a:cxn ang="0">
                  <a:pos x="220" y="30"/>
                </a:cxn>
                <a:cxn ang="0">
                  <a:pos x="227" y="28"/>
                </a:cxn>
              </a:cxnLst>
              <a:rect l="0" t="0" r="r" b="b"/>
              <a:pathLst>
                <a:path w="467" h="320">
                  <a:moveTo>
                    <a:pt x="227" y="28"/>
                  </a:moveTo>
                  <a:lnTo>
                    <a:pt x="220" y="28"/>
                  </a:lnTo>
                  <a:lnTo>
                    <a:pt x="149" y="70"/>
                  </a:lnTo>
                  <a:lnTo>
                    <a:pt x="92" y="130"/>
                  </a:lnTo>
                  <a:lnTo>
                    <a:pt x="49" y="196"/>
                  </a:lnTo>
                  <a:lnTo>
                    <a:pt x="0" y="320"/>
                  </a:lnTo>
                  <a:lnTo>
                    <a:pt x="87" y="312"/>
                  </a:lnTo>
                  <a:lnTo>
                    <a:pt x="220" y="282"/>
                  </a:lnTo>
                  <a:lnTo>
                    <a:pt x="278" y="256"/>
                  </a:lnTo>
                  <a:lnTo>
                    <a:pt x="315" y="240"/>
                  </a:lnTo>
                  <a:lnTo>
                    <a:pt x="375" y="190"/>
                  </a:lnTo>
                  <a:lnTo>
                    <a:pt x="414" y="144"/>
                  </a:lnTo>
                  <a:lnTo>
                    <a:pt x="421" y="138"/>
                  </a:lnTo>
                  <a:lnTo>
                    <a:pt x="437" y="117"/>
                  </a:lnTo>
                  <a:lnTo>
                    <a:pt x="455" y="88"/>
                  </a:lnTo>
                  <a:lnTo>
                    <a:pt x="467" y="56"/>
                  </a:lnTo>
                  <a:lnTo>
                    <a:pt x="399" y="22"/>
                  </a:lnTo>
                  <a:lnTo>
                    <a:pt x="375" y="10"/>
                  </a:lnTo>
                  <a:lnTo>
                    <a:pt x="363" y="6"/>
                  </a:lnTo>
                  <a:lnTo>
                    <a:pt x="351" y="4"/>
                  </a:lnTo>
                  <a:lnTo>
                    <a:pt x="338" y="0"/>
                  </a:lnTo>
                  <a:lnTo>
                    <a:pt x="301" y="0"/>
                  </a:lnTo>
                  <a:lnTo>
                    <a:pt x="289" y="12"/>
                  </a:lnTo>
                  <a:lnTo>
                    <a:pt x="287" y="14"/>
                  </a:lnTo>
                  <a:lnTo>
                    <a:pt x="301" y="17"/>
                  </a:lnTo>
                  <a:lnTo>
                    <a:pt x="337" y="30"/>
                  </a:lnTo>
                  <a:lnTo>
                    <a:pt x="355" y="46"/>
                  </a:lnTo>
                  <a:lnTo>
                    <a:pt x="367" y="62"/>
                  </a:lnTo>
                  <a:lnTo>
                    <a:pt x="375" y="80"/>
                  </a:lnTo>
                  <a:lnTo>
                    <a:pt x="380" y="100"/>
                  </a:lnTo>
                  <a:lnTo>
                    <a:pt x="385" y="124"/>
                  </a:lnTo>
                  <a:lnTo>
                    <a:pt x="375" y="166"/>
                  </a:lnTo>
                  <a:lnTo>
                    <a:pt x="367" y="184"/>
                  </a:lnTo>
                  <a:lnTo>
                    <a:pt x="355" y="200"/>
                  </a:lnTo>
                  <a:lnTo>
                    <a:pt x="337" y="214"/>
                  </a:lnTo>
                  <a:lnTo>
                    <a:pt x="319" y="224"/>
                  </a:lnTo>
                  <a:lnTo>
                    <a:pt x="301" y="230"/>
                  </a:lnTo>
                  <a:lnTo>
                    <a:pt x="278" y="234"/>
                  </a:lnTo>
                  <a:lnTo>
                    <a:pt x="239" y="224"/>
                  </a:lnTo>
                  <a:lnTo>
                    <a:pt x="220" y="214"/>
                  </a:lnTo>
                  <a:lnTo>
                    <a:pt x="202" y="200"/>
                  </a:lnTo>
                  <a:lnTo>
                    <a:pt x="191" y="184"/>
                  </a:lnTo>
                  <a:lnTo>
                    <a:pt x="183" y="166"/>
                  </a:lnTo>
                  <a:lnTo>
                    <a:pt x="173" y="124"/>
                  </a:lnTo>
                  <a:lnTo>
                    <a:pt x="177" y="100"/>
                  </a:lnTo>
                  <a:lnTo>
                    <a:pt x="183" y="80"/>
                  </a:lnTo>
                  <a:lnTo>
                    <a:pt x="191" y="62"/>
                  </a:lnTo>
                  <a:lnTo>
                    <a:pt x="202" y="46"/>
                  </a:lnTo>
                  <a:lnTo>
                    <a:pt x="220" y="30"/>
                  </a:lnTo>
                  <a:lnTo>
                    <a:pt x="227" y="28"/>
                  </a:lnTo>
                  <a:close/>
                </a:path>
              </a:pathLst>
            </a:custGeom>
            <a:solidFill>
              <a:srgbClr val="FFFFFF"/>
            </a:solidFill>
            <a:ln w="9525">
              <a:noFill/>
              <a:round/>
              <a:headEnd/>
              <a:tailEnd/>
            </a:ln>
          </p:spPr>
          <p:txBody>
            <a:bodyPr/>
            <a:lstStyle/>
            <a:p>
              <a:endParaRPr lang="en-GB"/>
            </a:p>
          </p:txBody>
        </p:sp>
        <p:sp>
          <p:nvSpPr>
            <p:cNvPr id="24225" name="Freeform 673"/>
            <p:cNvSpPr>
              <a:spLocks noEditPoints="1"/>
            </p:cNvSpPr>
            <p:nvPr/>
          </p:nvSpPr>
          <p:spPr bwMode="auto">
            <a:xfrm>
              <a:off x="2758" y="1952"/>
              <a:ext cx="43" cy="44"/>
            </a:xfrm>
            <a:custGeom>
              <a:avLst/>
              <a:gdLst/>
              <a:ahLst/>
              <a:cxnLst>
                <a:cxn ang="0">
                  <a:pos x="66" y="10"/>
                </a:cxn>
                <a:cxn ang="0">
                  <a:pos x="54" y="16"/>
                </a:cxn>
                <a:cxn ang="0">
                  <a:pos x="47" y="18"/>
                </a:cxn>
                <a:cxn ang="0">
                  <a:pos x="29" y="34"/>
                </a:cxn>
                <a:cxn ang="0">
                  <a:pos x="18" y="50"/>
                </a:cxn>
                <a:cxn ang="0">
                  <a:pos x="10" y="68"/>
                </a:cxn>
                <a:cxn ang="0">
                  <a:pos x="4" y="88"/>
                </a:cxn>
                <a:cxn ang="0">
                  <a:pos x="0" y="112"/>
                </a:cxn>
                <a:cxn ang="0">
                  <a:pos x="10" y="154"/>
                </a:cxn>
                <a:cxn ang="0">
                  <a:pos x="18" y="172"/>
                </a:cxn>
                <a:cxn ang="0">
                  <a:pos x="29" y="188"/>
                </a:cxn>
                <a:cxn ang="0">
                  <a:pos x="47" y="202"/>
                </a:cxn>
                <a:cxn ang="0">
                  <a:pos x="66" y="212"/>
                </a:cxn>
                <a:cxn ang="0">
                  <a:pos x="105" y="222"/>
                </a:cxn>
                <a:cxn ang="0">
                  <a:pos x="128" y="218"/>
                </a:cxn>
                <a:cxn ang="0">
                  <a:pos x="146" y="212"/>
                </a:cxn>
                <a:cxn ang="0">
                  <a:pos x="164" y="202"/>
                </a:cxn>
                <a:cxn ang="0">
                  <a:pos x="182" y="188"/>
                </a:cxn>
                <a:cxn ang="0">
                  <a:pos x="194" y="172"/>
                </a:cxn>
                <a:cxn ang="0">
                  <a:pos x="202" y="154"/>
                </a:cxn>
                <a:cxn ang="0">
                  <a:pos x="212" y="112"/>
                </a:cxn>
                <a:cxn ang="0">
                  <a:pos x="207" y="88"/>
                </a:cxn>
                <a:cxn ang="0">
                  <a:pos x="202" y="68"/>
                </a:cxn>
                <a:cxn ang="0">
                  <a:pos x="194" y="50"/>
                </a:cxn>
                <a:cxn ang="0">
                  <a:pos x="182" y="34"/>
                </a:cxn>
                <a:cxn ang="0">
                  <a:pos x="164" y="18"/>
                </a:cxn>
                <a:cxn ang="0">
                  <a:pos x="128" y="5"/>
                </a:cxn>
                <a:cxn ang="0">
                  <a:pos x="114" y="2"/>
                </a:cxn>
                <a:cxn ang="0">
                  <a:pos x="105" y="0"/>
                </a:cxn>
                <a:cxn ang="0">
                  <a:pos x="66" y="10"/>
                </a:cxn>
                <a:cxn ang="0">
                  <a:pos x="134" y="44"/>
                </a:cxn>
                <a:cxn ang="0">
                  <a:pos x="136" y="44"/>
                </a:cxn>
                <a:cxn ang="0">
                  <a:pos x="157" y="58"/>
                </a:cxn>
                <a:cxn ang="0">
                  <a:pos x="170" y="81"/>
                </a:cxn>
                <a:cxn ang="0">
                  <a:pos x="176" y="110"/>
                </a:cxn>
                <a:cxn ang="0">
                  <a:pos x="170" y="136"/>
                </a:cxn>
                <a:cxn ang="0">
                  <a:pos x="157" y="160"/>
                </a:cxn>
                <a:cxn ang="0">
                  <a:pos x="136" y="176"/>
                </a:cxn>
                <a:cxn ang="0">
                  <a:pos x="110" y="183"/>
                </a:cxn>
                <a:cxn ang="0">
                  <a:pos x="82" y="176"/>
                </a:cxn>
                <a:cxn ang="0">
                  <a:pos x="60" y="160"/>
                </a:cxn>
                <a:cxn ang="0">
                  <a:pos x="46" y="136"/>
                </a:cxn>
                <a:cxn ang="0">
                  <a:pos x="40" y="110"/>
                </a:cxn>
                <a:cxn ang="0">
                  <a:pos x="46" y="81"/>
                </a:cxn>
                <a:cxn ang="0">
                  <a:pos x="60" y="58"/>
                </a:cxn>
                <a:cxn ang="0">
                  <a:pos x="82" y="44"/>
                </a:cxn>
                <a:cxn ang="0">
                  <a:pos x="110" y="39"/>
                </a:cxn>
                <a:cxn ang="0">
                  <a:pos x="134" y="44"/>
                </a:cxn>
              </a:cxnLst>
              <a:rect l="0" t="0" r="r" b="b"/>
              <a:pathLst>
                <a:path w="212" h="222">
                  <a:moveTo>
                    <a:pt x="66" y="10"/>
                  </a:moveTo>
                  <a:lnTo>
                    <a:pt x="54" y="16"/>
                  </a:lnTo>
                  <a:lnTo>
                    <a:pt x="47" y="18"/>
                  </a:lnTo>
                  <a:lnTo>
                    <a:pt x="29" y="34"/>
                  </a:lnTo>
                  <a:lnTo>
                    <a:pt x="18" y="50"/>
                  </a:lnTo>
                  <a:lnTo>
                    <a:pt x="10" y="68"/>
                  </a:lnTo>
                  <a:lnTo>
                    <a:pt x="4" y="88"/>
                  </a:lnTo>
                  <a:lnTo>
                    <a:pt x="0" y="112"/>
                  </a:lnTo>
                  <a:lnTo>
                    <a:pt x="10" y="154"/>
                  </a:lnTo>
                  <a:lnTo>
                    <a:pt x="18" y="172"/>
                  </a:lnTo>
                  <a:lnTo>
                    <a:pt x="29" y="188"/>
                  </a:lnTo>
                  <a:lnTo>
                    <a:pt x="47" y="202"/>
                  </a:lnTo>
                  <a:lnTo>
                    <a:pt x="66" y="212"/>
                  </a:lnTo>
                  <a:lnTo>
                    <a:pt x="105" y="222"/>
                  </a:lnTo>
                  <a:lnTo>
                    <a:pt x="128" y="218"/>
                  </a:lnTo>
                  <a:lnTo>
                    <a:pt x="146" y="212"/>
                  </a:lnTo>
                  <a:lnTo>
                    <a:pt x="164" y="202"/>
                  </a:lnTo>
                  <a:lnTo>
                    <a:pt x="182" y="188"/>
                  </a:lnTo>
                  <a:lnTo>
                    <a:pt x="194" y="172"/>
                  </a:lnTo>
                  <a:lnTo>
                    <a:pt x="202" y="154"/>
                  </a:lnTo>
                  <a:lnTo>
                    <a:pt x="212" y="112"/>
                  </a:lnTo>
                  <a:lnTo>
                    <a:pt x="207" y="88"/>
                  </a:lnTo>
                  <a:lnTo>
                    <a:pt x="202" y="68"/>
                  </a:lnTo>
                  <a:lnTo>
                    <a:pt x="194" y="50"/>
                  </a:lnTo>
                  <a:lnTo>
                    <a:pt x="182" y="34"/>
                  </a:lnTo>
                  <a:lnTo>
                    <a:pt x="164" y="18"/>
                  </a:lnTo>
                  <a:lnTo>
                    <a:pt x="128" y="5"/>
                  </a:lnTo>
                  <a:lnTo>
                    <a:pt x="114" y="2"/>
                  </a:lnTo>
                  <a:lnTo>
                    <a:pt x="105" y="0"/>
                  </a:lnTo>
                  <a:lnTo>
                    <a:pt x="66" y="10"/>
                  </a:lnTo>
                  <a:close/>
                  <a:moveTo>
                    <a:pt x="134" y="44"/>
                  </a:moveTo>
                  <a:lnTo>
                    <a:pt x="136" y="44"/>
                  </a:lnTo>
                  <a:lnTo>
                    <a:pt x="157" y="58"/>
                  </a:lnTo>
                  <a:lnTo>
                    <a:pt x="170" y="81"/>
                  </a:lnTo>
                  <a:lnTo>
                    <a:pt x="176" y="110"/>
                  </a:lnTo>
                  <a:lnTo>
                    <a:pt x="170" y="136"/>
                  </a:lnTo>
                  <a:lnTo>
                    <a:pt x="157" y="160"/>
                  </a:lnTo>
                  <a:lnTo>
                    <a:pt x="136" y="176"/>
                  </a:lnTo>
                  <a:lnTo>
                    <a:pt x="110" y="183"/>
                  </a:lnTo>
                  <a:lnTo>
                    <a:pt x="82" y="176"/>
                  </a:lnTo>
                  <a:lnTo>
                    <a:pt x="60" y="160"/>
                  </a:lnTo>
                  <a:lnTo>
                    <a:pt x="46" y="136"/>
                  </a:lnTo>
                  <a:lnTo>
                    <a:pt x="40" y="110"/>
                  </a:lnTo>
                  <a:lnTo>
                    <a:pt x="46" y="81"/>
                  </a:lnTo>
                  <a:lnTo>
                    <a:pt x="60" y="58"/>
                  </a:lnTo>
                  <a:lnTo>
                    <a:pt x="82" y="44"/>
                  </a:lnTo>
                  <a:lnTo>
                    <a:pt x="110" y="39"/>
                  </a:lnTo>
                  <a:lnTo>
                    <a:pt x="134" y="44"/>
                  </a:lnTo>
                  <a:close/>
                </a:path>
              </a:pathLst>
            </a:custGeom>
            <a:solidFill>
              <a:srgbClr val="000000"/>
            </a:solidFill>
            <a:ln w="9525">
              <a:noFill/>
              <a:round/>
              <a:headEnd/>
              <a:tailEnd/>
            </a:ln>
          </p:spPr>
          <p:txBody>
            <a:bodyPr/>
            <a:lstStyle/>
            <a:p>
              <a:endParaRPr lang="en-GB"/>
            </a:p>
          </p:txBody>
        </p:sp>
        <p:sp>
          <p:nvSpPr>
            <p:cNvPr id="24226" name="Freeform 674"/>
            <p:cNvSpPr>
              <a:spLocks noEditPoints="1"/>
            </p:cNvSpPr>
            <p:nvPr/>
          </p:nvSpPr>
          <p:spPr bwMode="auto">
            <a:xfrm>
              <a:off x="2766" y="1959"/>
              <a:ext cx="28" cy="29"/>
            </a:xfrm>
            <a:custGeom>
              <a:avLst/>
              <a:gdLst/>
              <a:ahLst/>
              <a:cxnLst>
                <a:cxn ang="0">
                  <a:pos x="96" y="5"/>
                </a:cxn>
                <a:cxn ang="0">
                  <a:pos x="94" y="5"/>
                </a:cxn>
                <a:cxn ang="0">
                  <a:pos x="70" y="0"/>
                </a:cxn>
                <a:cxn ang="0">
                  <a:pos x="42" y="5"/>
                </a:cxn>
                <a:cxn ang="0">
                  <a:pos x="20" y="19"/>
                </a:cxn>
                <a:cxn ang="0">
                  <a:pos x="6" y="42"/>
                </a:cxn>
                <a:cxn ang="0">
                  <a:pos x="0" y="71"/>
                </a:cxn>
                <a:cxn ang="0">
                  <a:pos x="6" y="97"/>
                </a:cxn>
                <a:cxn ang="0">
                  <a:pos x="20" y="121"/>
                </a:cxn>
                <a:cxn ang="0">
                  <a:pos x="42" y="137"/>
                </a:cxn>
                <a:cxn ang="0">
                  <a:pos x="70" y="144"/>
                </a:cxn>
                <a:cxn ang="0">
                  <a:pos x="96" y="137"/>
                </a:cxn>
                <a:cxn ang="0">
                  <a:pos x="117" y="121"/>
                </a:cxn>
                <a:cxn ang="0">
                  <a:pos x="130" y="97"/>
                </a:cxn>
                <a:cxn ang="0">
                  <a:pos x="136" y="71"/>
                </a:cxn>
                <a:cxn ang="0">
                  <a:pos x="130" y="42"/>
                </a:cxn>
                <a:cxn ang="0">
                  <a:pos x="117" y="19"/>
                </a:cxn>
                <a:cxn ang="0">
                  <a:pos x="96" y="5"/>
                </a:cxn>
                <a:cxn ang="0">
                  <a:pos x="112" y="31"/>
                </a:cxn>
                <a:cxn ang="0">
                  <a:pos x="114" y="37"/>
                </a:cxn>
                <a:cxn ang="0">
                  <a:pos x="114" y="47"/>
                </a:cxn>
                <a:cxn ang="0">
                  <a:pos x="112" y="53"/>
                </a:cxn>
                <a:cxn ang="0">
                  <a:pos x="106" y="55"/>
                </a:cxn>
                <a:cxn ang="0">
                  <a:pos x="102" y="55"/>
                </a:cxn>
                <a:cxn ang="0">
                  <a:pos x="102" y="61"/>
                </a:cxn>
                <a:cxn ang="0">
                  <a:pos x="99" y="73"/>
                </a:cxn>
                <a:cxn ang="0">
                  <a:pos x="94" y="85"/>
                </a:cxn>
                <a:cxn ang="0">
                  <a:pos x="88" y="91"/>
                </a:cxn>
                <a:cxn ang="0">
                  <a:pos x="76" y="95"/>
                </a:cxn>
                <a:cxn ang="0">
                  <a:pos x="64" y="91"/>
                </a:cxn>
                <a:cxn ang="0">
                  <a:pos x="57" y="85"/>
                </a:cxn>
                <a:cxn ang="0">
                  <a:pos x="52" y="73"/>
                </a:cxn>
                <a:cxn ang="0">
                  <a:pos x="48" y="61"/>
                </a:cxn>
                <a:cxn ang="0">
                  <a:pos x="52" y="49"/>
                </a:cxn>
                <a:cxn ang="0">
                  <a:pos x="57" y="37"/>
                </a:cxn>
                <a:cxn ang="0">
                  <a:pos x="64" y="31"/>
                </a:cxn>
                <a:cxn ang="0">
                  <a:pos x="76" y="29"/>
                </a:cxn>
                <a:cxn ang="0">
                  <a:pos x="88" y="31"/>
                </a:cxn>
                <a:cxn ang="0">
                  <a:pos x="94" y="29"/>
                </a:cxn>
                <a:cxn ang="0">
                  <a:pos x="106" y="29"/>
                </a:cxn>
                <a:cxn ang="0">
                  <a:pos x="112" y="31"/>
                </a:cxn>
              </a:cxnLst>
              <a:rect l="0" t="0" r="r" b="b"/>
              <a:pathLst>
                <a:path w="136" h="144">
                  <a:moveTo>
                    <a:pt x="96" y="5"/>
                  </a:moveTo>
                  <a:lnTo>
                    <a:pt x="94" y="5"/>
                  </a:lnTo>
                  <a:lnTo>
                    <a:pt x="70" y="0"/>
                  </a:lnTo>
                  <a:lnTo>
                    <a:pt x="42" y="5"/>
                  </a:lnTo>
                  <a:lnTo>
                    <a:pt x="20" y="19"/>
                  </a:lnTo>
                  <a:lnTo>
                    <a:pt x="6" y="42"/>
                  </a:lnTo>
                  <a:lnTo>
                    <a:pt x="0" y="71"/>
                  </a:lnTo>
                  <a:lnTo>
                    <a:pt x="6" y="97"/>
                  </a:lnTo>
                  <a:lnTo>
                    <a:pt x="20" y="121"/>
                  </a:lnTo>
                  <a:lnTo>
                    <a:pt x="42" y="137"/>
                  </a:lnTo>
                  <a:lnTo>
                    <a:pt x="70" y="144"/>
                  </a:lnTo>
                  <a:lnTo>
                    <a:pt x="96" y="137"/>
                  </a:lnTo>
                  <a:lnTo>
                    <a:pt x="117" y="121"/>
                  </a:lnTo>
                  <a:lnTo>
                    <a:pt x="130" y="97"/>
                  </a:lnTo>
                  <a:lnTo>
                    <a:pt x="136" y="71"/>
                  </a:lnTo>
                  <a:lnTo>
                    <a:pt x="130" y="42"/>
                  </a:lnTo>
                  <a:lnTo>
                    <a:pt x="117" y="19"/>
                  </a:lnTo>
                  <a:lnTo>
                    <a:pt x="96" y="5"/>
                  </a:lnTo>
                  <a:close/>
                  <a:moveTo>
                    <a:pt x="112" y="31"/>
                  </a:moveTo>
                  <a:lnTo>
                    <a:pt x="114" y="37"/>
                  </a:lnTo>
                  <a:lnTo>
                    <a:pt x="114" y="47"/>
                  </a:lnTo>
                  <a:lnTo>
                    <a:pt x="112" y="53"/>
                  </a:lnTo>
                  <a:lnTo>
                    <a:pt x="106" y="55"/>
                  </a:lnTo>
                  <a:lnTo>
                    <a:pt x="102" y="55"/>
                  </a:lnTo>
                  <a:lnTo>
                    <a:pt x="102" y="61"/>
                  </a:lnTo>
                  <a:lnTo>
                    <a:pt x="99" y="73"/>
                  </a:lnTo>
                  <a:lnTo>
                    <a:pt x="94" y="85"/>
                  </a:lnTo>
                  <a:lnTo>
                    <a:pt x="88" y="91"/>
                  </a:lnTo>
                  <a:lnTo>
                    <a:pt x="76" y="95"/>
                  </a:lnTo>
                  <a:lnTo>
                    <a:pt x="64" y="91"/>
                  </a:lnTo>
                  <a:lnTo>
                    <a:pt x="57" y="85"/>
                  </a:lnTo>
                  <a:lnTo>
                    <a:pt x="52" y="73"/>
                  </a:lnTo>
                  <a:lnTo>
                    <a:pt x="48" y="61"/>
                  </a:lnTo>
                  <a:lnTo>
                    <a:pt x="52" y="49"/>
                  </a:lnTo>
                  <a:lnTo>
                    <a:pt x="57" y="37"/>
                  </a:lnTo>
                  <a:lnTo>
                    <a:pt x="64" y="31"/>
                  </a:lnTo>
                  <a:lnTo>
                    <a:pt x="76" y="29"/>
                  </a:lnTo>
                  <a:lnTo>
                    <a:pt x="88" y="31"/>
                  </a:lnTo>
                  <a:lnTo>
                    <a:pt x="94" y="29"/>
                  </a:lnTo>
                  <a:lnTo>
                    <a:pt x="106" y="29"/>
                  </a:lnTo>
                  <a:lnTo>
                    <a:pt x="112" y="31"/>
                  </a:lnTo>
                  <a:close/>
                </a:path>
              </a:pathLst>
            </a:custGeom>
            <a:solidFill>
              <a:srgbClr val="00FFFF"/>
            </a:solidFill>
            <a:ln w="9525">
              <a:noFill/>
              <a:round/>
              <a:headEnd/>
              <a:tailEnd/>
            </a:ln>
          </p:spPr>
          <p:txBody>
            <a:bodyPr/>
            <a:lstStyle/>
            <a:p>
              <a:endParaRPr lang="en-GB"/>
            </a:p>
          </p:txBody>
        </p:sp>
        <p:sp>
          <p:nvSpPr>
            <p:cNvPr id="24227" name="Freeform 675"/>
            <p:cNvSpPr>
              <a:spLocks/>
            </p:cNvSpPr>
            <p:nvPr/>
          </p:nvSpPr>
          <p:spPr bwMode="auto">
            <a:xfrm>
              <a:off x="2783" y="1965"/>
              <a:ext cx="6" cy="5"/>
            </a:xfrm>
            <a:custGeom>
              <a:avLst/>
              <a:gdLst/>
              <a:ahLst/>
              <a:cxnLst>
                <a:cxn ang="0">
                  <a:pos x="31" y="8"/>
                </a:cxn>
                <a:cxn ang="0">
                  <a:pos x="29" y="2"/>
                </a:cxn>
                <a:cxn ang="0">
                  <a:pos x="23" y="0"/>
                </a:cxn>
                <a:cxn ang="0">
                  <a:pos x="11" y="0"/>
                </a:cxn>
                <a:cxn ang="0">
                  <a:pos x="5" y="2"/>
                </a:cxn>
                <a:cxn ang="0">
                  <a:pos x="0" y="8"/>
                </a:cxn>
                <a:cxn ang="0">
                  <a:pos x="0" y="18"/>
                </a:cxn>
                <a:cxn ang="0">
                  <a:pos x="5" y="24"/>
                </a:cxn>
                <a:cxn ang="0">
                  <a:pos x="11" y="26"/>
                </a:cxn>
                <a:cxn ang="0">
                  <a:pos x="19" y="26"/>
                </a:cxn>
                <a:cxn ang="0">
                  <a:pos x="23" y="26"/>
                </a:cxn>
                <a:cxn ang="0">
                  <a:pos x="29" y="24"/>
                </a:cxn>
                <a:cxn ang="0">
                  <a:pos x="31" y="18"/>
                </a:cxn>
                <a:cxn ang="0">
                  <a:pos x="31" y="8"/>
                </a:cxn>
              </a:cxnLst>
              <a:rect l="0" t="0" r="r" b="b"/>
              <a:pathLst>
                <a:path w="31" h="26">
                  <a:moveTo>
                    <a:pt x="31" y="8"/>
                  </a:moveTo>
                  <a:lnTo>
                    <a:pt x="29" y="2"/>
                  </a:lnTo>
                  <a:lnTo>
                    <a:pt x="23" y="0"/>
                  </a:lnTo>
                  <a:lnTo>
                    <a:pt x="11" y="0"/>
                  </a:lnTo>
                  <a:lnTo>
                    <a:pt x="5" y="2"/>
                  </a:lnTo>
                  <a:lnTo>
                    <a:pt x="0" y="8"/>
                  </a:lnTo>
                  <a:lnTo>
                    <a:pt x="0" y="18"/>
                  </a:lnTo>
                  <a:lnTo>
                    <a:pt x="5" y="24"/>
                  </a:lnTo>
                  <a:lnTo>
                    <a:pt x="11" y="26"/>
                  </a:lnTo>
                  <a:lnTo>
                    <a:pt x="19" y="26"/>
                  </a:lnTo>
                  <a:lnTo>
                    <a:pt x="23" y="26"/>
                  </a:lnTo>
                  <a:lnTo>
                    <a:pt x="29" y="24"/>
                  </a:lnTo>
                  <a:lnTo>
                    <a:pt x="31" y="18"/>
                  </a:lnTo>
                  <a:lnTo>
                    <a:pt x="31" y="8"/>
                  </a:lnTo>
                  <a:close/>
                </a:path>
              </a:pathLst>
            </a:custGeom>
            <a:solidFill>
              <a:srgbClr val="FFFFFF"/>
            </a:solidFill>
            <a:ln w="9525">
              <a:noFill/>
              <a:round/>
              <a:headEnd/>
              <a:tailEnd/>
            </a:ln>
          </p:spPr>
          <p:txBody>
            <a:bodyPr/>
            <a:lstStyle/>
            <a:p>
              <a:endParaRPr lang="en-GB"/>
            </a:p>
          </p:txBody>
        </p:sp>
        <p:sp>
          <p:nvSpPr>
            <p:cNvPr id="24228" name="Freeform 676"/>
            <p:cNvSpPr>
              <a:spLocks/>
            </p:cNvSpPr>
            <p:nvPr/>
          </p:nvSpPr>
          <p:spPr bwMode="auto">
            <a:xfrm>
              <a:off x="2776" y="1965"/>
              <a:ext cx="11" cy="13"/>
            </a:xfrm>
            <a:custGeom>
              <a:avLst/>
              <a:gdLst/>
              <a:ahLst/>
              <a:cxnLst>
                <a:cxn ang="0">
                  <a:pos x="28" y="0"/>
                </a:cxn>
                <a:cxn ang="0">
                  <a:pos x="16" y="2"/>
                </a:cxn>
                <a:cxn ang="0">
                  <a:pos x="9" y="8"/>
                </a:cxn>
                <a:cxn ang="0">
                  <a:pos x="4" y="20"/>
                </a:cxn>
                <a:cxn ang="0">
                  <a:pos x="0" y="32"/>
                </a:cxn>
                <a:cxn ang="0">
                  <a:pos x="4" y="44"/>
                </a:cxn>
                <a:cxn ang="0">
                  <a:pos x="9" y="56"/>
                </a:cxn>
                <a:cxn ang="0">
                  <a:pos x="16" y="62"/>
                </a:cxn>
                <a:cxn ang="0">
                  <a:pos x="28" y="66"/>
                </a:cxn>
                <a:cxn ang="0">
                  <a:pos x="40" y="62"/>
                </a:cxn>
                <a:cxn ang="0">
                  <a:pos x="46" y="56"/>
                </a:cxn>
                <a:cxn ang="0">
                  <a:pos x="51" y="44"/>
                </a:cxn>
                <a:cxn ang="0">
                  <a:pos x="54" y="32"/>
                </a:cxn>
                <a:cxn ang="0">
                  <a:pos x="54" y="26"/>
                </a:cxn>
                <a:cxn ang="0">
                  <a:pos x="46" y="26"/>
                </a:cxn>
                <a:cxn ang="0">
                  <a:pos x="40" y="24"/>
                </a:cxn>
                <a:cxn ang="0">
                  <a:pos x="35" y="18"/>
                </a:cxn>
                <a:cxn ang="0">
                  <a:pos x="35" y="8"/>
                </a:cxn>
                <a:cxn ang="0">
                  <a:pos x="40" y="2"/>
                </a:cxn>
                <a:cxn ang="0">
                  <a:pos x="28" y="0"/>
                </a:cxn>
              </a:cxnLst>
              <a:rect l="0" t="0" r="r" b="b"/>
              <a:pathLst>
                <a:path w="54" h="66">
                  <a:moveTo>
                    <a:pt x="28" y="0"/>
                  </a:moveTo>
                  <a:lnTo>
                    <a:pt x="16" y="2"/>
                  </a:lnTo>
                  <a:lnTo>
                    <a:pt x="9" y="8"/>
                  </a:lnTo>
                  <a:lnTo>
                    <a:pt x="4" y="20"/>
                  </a:lnTo>
                  <a:lnTo>
                    <a:pt x="0" y="32"/>
                  </a:lnTo>
                  <a:lnTo>
                    <a:pt x="4" y="44"/>
                  </a:lnTo>
                  <a:lnTo>
                    <a:pt x="9" y="56"/>
                  </a:lnTo>
                  <a:lnTo>
                    <a:pt x="16" y="62"/>
                  </a:lnTo>
                  <a:lnTo>
                    <a:pt x="28" y="66"/>
                  </a:lnTo>
                  <a:lnTo>
                    <a:pt x="40" y="62"/>
                  </a:lnTo>
                  <a:lnTo>
                    <a:pt x="46" y="56"/>
                  </a:lnTo>
                  <a:lnTo>
                    <a:pt x="51" y="44"/>
                  </a:lnTo>
                  <a:lnTo>
                    <a:pt x="54" y="32"/>
                  </a:lnTo>
                  <a:lnTo>
                    <a:pt x="54" y="26"/>
                  </a:lnTo>
                  <a:lnTo>
                    <a:pt x="46" y="26"/>
                  </a:lnTo>
                  <a:lnTo>
                    <a:pt x="40" y="24"/>
                  </a:lnTo>
                  <a:lnTo>
                    <a:pt x="35" y="18"/>
                  </a:lnTo>
                  <a:lnTo>
                    <a:pt x="35" y="8"/>
                  </a:lnTo>
                  <a:lnTo>
                    <a:pt x="40" y="2"/>
                  </a:lnTo>
                  <a:lnTo>
                    <a:pt x="28" y="0"/>
                  </a:lnTo>
                  <a:close/>
                </a:path>
              </a:pathLst>
            </a:custGeom>
            <a:solidFill>
              <a:srgbClr val="000000"/>
            </a:solidFill>
            <a:ln w="9525">
              <a:noFill/>
              <a:round/>
              <a:headEnd/>
              <a:tailEnd/>
            </a:ln>
          </p:spPr>
          <p:txBody>
            <a:bodyPr/>
            <a:lstStyle/>
            <a:p>
              <a:endParaRPr lang="en-GB"/>
            </a:p>
          </p:txBody>
        </p:sp>
        <p:sp>
          <p:nvSpPr>
            <p:cNvPr id="24229" name="Freeform 677"/>
            <p:cNvSpPr>
              <a:spLocks/>
            </p:cNvSpPr>
            <p:nvPr/>
          </p:nvSpPr>
          <p:spPr bwMode="auto">
            <a:xfrm>
              <a:off x="2799" y="1918"/>
              <a:ext cx="6" cy="2"/>
            </a:xfrm>
            <a:custGeom>
              <a:avLst/>
              <a:gdLst/>
              <a:ahLst/>
              <a:cxnLst>
                <a:cxn ang="0">
                  <a:pos x="12" y="6"/>
                </a:cxn>
                <a:cxn ang="0">
                  <a:pos x="31" y="0"/>
                </a:cxn>
                <a:cxn ang="0">
                  <a:pos x="0" y="8"/>
                </a:cxn>
                <a:cxn ang="0">
                  <a:pos x="12" y="6"/>
                </a:cxn>
              </a:cxnLst>
              <a:rect l="0" t="0" r="r" b="b"/>
              <a:pathLst>
                <a:path w="31" h="8">
                  <a:moveTo>
                    <a:pt x="12" y="6"/>
                  </a:moveTo>
                  <a:lnTo>
                    <a:pt x="31" y="0"/>
                  </a:lnTo>
                  <a:lnTo>
                    <a:pt x="0" y="8"/>
                  </a:lnTo>
                  <a:lnTo>
                    <a:pt x="12" y="6"/>
                  </a:lnTo>
                  <a:close/>
                </a:path>
              </a:pathLst>
            </a:custGeom>
            <a:solidFill>
              <a:srgbClr val="FFBFBF"/>
            </a:solidFill>
            <a:ln w="9525">
              <a:noFill/>
              <a:round/>
              <a:headEnd/>
              <a:tailEnd/>
            </a:ln>
          </p:spPr>
          <p:txBody>
            <a:bodyPr/>
            <a:lstStyle/>
            <a:p>
              <a:endParaRPr lang="en-GB"/>
            </a:p>
          </p:txBody>
        </p:sp>
        <p:sp>
          <p:nvSpPr>
            <p:cNvPr id="24230" name="Freeform 678"/>
            <p:cNvSpPr>
              <a:spLocks/>
            </p:cNvSpPr>
            <p:nvPr/>
          </p:nvSpPr>
          <p:spPr bwMode="auto">
            <a:xfrm>
              <a:off x="2808" y="1960"/>
              <a:ext cx="71" cy="201"/>
            </a:xfrm>
            <a:custGeom>
              <a:avLst/>
              <a:gdLst/>
              <a:ahLst/>
              <a:cxnLst>
                <a:cxn ang="0">
                  <a:pos x="68" y="120"/>
                </a:cxn>
                <a:cxn ang="0">
                  <a:pos x="63" y="126"/>
                </a:cxn>
                <a:cxn ang="0">
                  <a:pos x="50" y="146"/>
                </a:cxn>
                <a:cxn ang="0">
                  <a:pos x="26" y="173"/>
                </a:cxn>
                <a:cxn ang="0">
                  <a:pos x="0" y="190"/>
                </a:cxn>
                <a:cxn ang="0">
                  <a:pos x="2" y="192"/>
                </a:cxn>
                <a:cxn ang="0">
                  <a:pos x="2" y="198"/>
                </a:cxn>
                <a:cxn ang="0">
                  <a:pos x="20" y="239"/>
                </a:cxn>
                <a:cxn ang="0">
                  <a:pos x="50" y="276"/>
                </a:cxn>
                <a:cxn ang="0">
                  <a:pos x="196" y="393"/>
                </a:cxn>
                <a:cxn ang="0">
                  <a:pos x="226" y="428"/>
                </a:cxn>
                <a:cxn ang="0">
                  <a:pos x="244" y="470"/>
                </a:cxn>
                <a:cxn ang="0">
                  <a:pos x="275" y="1003"/>
                </a:cxn>
                <a:cxn ang="0">
                  <a:pos x="308" y="925"/>
                </a:cxn>
                <a:cxn ang="0">
                  <a:pos x="332" y="864"/>
                </a:cxn>
                <a:cxn ang="0">
                  <a:pos x="356" y="754"/>
                </a:cxn>
                <a:cxn ang="0">
                  <a:pos x="358" y="696"/>
                </a:cxn>
                <a:cxn ang="0">
                  <a:pos x="338" y="508"/>
                </a:cxn>
                <a:cxn ang="0">
                  <a:pos x="286" y="330"/>
                </a:cxn>
                <a:cxn ang="0">
                  <a:pos x="128" y="0"/>
                </a:cxn>
                <a:cxn ang="0">
                  <a:pos x="108" y="14"/>
                </a:cxn>
                <a:cxn ang="0">
                  <a:pos x="96" y="32"/>
                </a:cxn>
                <a:cxn ang="0">
                  <a:pos x="68" y="120"/>
                </a:cxn>
              </a:cxnLst>
              <a:rect l="0" t="0" r="r" b="b"/>
              <a:pathLst>
                <a:path w="358" h="1003">
                  <a:moveTo>
                    <a:pt x="68" y="120"/>
                  </a:moveTo>
                  <a:lnTo>
                    <a:pt x="63" y="126"/>
                  </a:lnTo>
                  <a:lnTo>
                    <a:pt x="50" y="146"/>
                  </a:lnTo>
                  <a:lnTo>
                    <a:pt x="26" y="173"/>
                  </a:lnTo>
                  <a:lnTo>
                    <a:pt x="0" y="190"/>
                  </a:lnTo>
                  <a:lnTo>
                    <a:pt x="2" y="192"/>
                  </a:lnTo>
                  <a:lnTo>
                    <a:pt x="2" y="198"/>
                  </a:lnTo>
                  <a:lnTo>
                    <a:pt x="20" y="239"/>
                  </a:lnTo>
                  <a:lnTo>
                    <a:pt x="50" y="276"/>
                  </a:lnTo>
                  <a:lnTo>
                    <a:pt x="196" y="393"/>
                  </a:lnTo>
                  <a:lnTo>
                    <a:pt x="226" y="428"/>
                  </a:lnTo>
                  <a:lnTo>
                    <a:pt x="244" y="470"/>
                  </a:lnTo>
                  <a:lnTo>
                    <a:pt x="275" y="1003"/>
                  </a:lnTo>
                  <a:lnTo>
                    <a:pt x="308" y="925"/>
                  </a:lnTo>
                  <a:lnTo>
                    <a:pt x="332" y="864"/>
                  </a:lnTo>
                  <a:lnTo>
                    <a:pt x="356" y="754"/>
                  </a:lnTo>
                  <a:lnTo>
                    <a:pt x="358" y="696"/>
                  </a:lnTo>
                  <a:lnTo>
                    <a:pt x="338" y="508"/>
                  </a:lnTo>
                  <a:lnTo>
                    <a:pt x="286" y="330"/>
                  </a:lnTo>
                  <a:lnTo>
                    <a:pt x="128" y="0"/>
                  </a:lnTo>
                  <a:lnTo>
                    <a:pt x="108" y="14"/>
                  </a:lnTo>
                  <a:lnTo>
                    <a:pt x="96" y="32"/>
                  </a:lnTo>
                  <a:lnTo>
                    <a:pt x="68" y="120"/>
                  </a:lnTo>
                  <a:close/>
                </a:path>
              </a:pathLst>
            </a:custGeom>
            <a:solidFill>
              <a:srgbClr val="FFFFFF"/>
            </a:solidFill>
            <a:ln w="9525">
              <a:noFill/>
              <a:round/>
              <a:headEnd/>
              <a:tailEnd/>
            </a:ln>
          </p:spPr>
          <p:txBody>
            <a:bodyPr/>
            <a:lstStyle/>
            <a:p>
              <a:endParaRPr lang="en-GB"/>
            </a:p>
          </p:txBody>
        </p:sp>
        <p:sp>
          <p:nvSpPr>
            <p:cNvPr id="24231" name="Freeform 679"/>
            <p:cNvSpPr>
              <a:spLocks/>
            </p:cNvSpPr>
            <p:nvPr/>
          </p:nvSpPr>
          <p:spPr bwMode="auto">
            <a:xfrm>
              <a:off x="2820" y="1967"/>
              <a:ext cx="7" cy="19"/>
            </a:xfrm>
            <a:custGeom>
              <a:avLst/>
              <a:gdLst/>
              <a:ahLst/>
              <a:cxnLst>
                <a:cxn ang="0">
                  <a:pos x="0" y="94"/>
                </a:cxn>
                <a:cxn ang="0">
                  <a:pos x="5" y="88"/>
                </a:cxn>
                <a:cxn ang="0">
                  <a:pos x="33" y="0"/>
                </a:cxn>
                <a:cxn ang="0">
                  <a:pos x="0" y="94"/>
                </a:cxn>
              </a:cxnLst>
              <a:rect l="0" t="0" r="r" b="b"/>
              <a:pathLst>
                <a:path w="33" h="94">
                  <a:moveTo>
                    <a:pt x="0" y="94"/>
                  </a:moveTo>
                  <a:lnTo>
                    <a:pt x="5" y="88"/>
                  </a:lnTo>
                  <a:lnTo>
                    <a:pt x="33" y="0"/>
                  </a:lnTo>
                  <a:lnTo>
                    <a:pt x="0" y="94"/>
                  </a:lnTo>
                  <a:close/>
                </a:path>
              </a:pathLst>
            </a:custGeom>
            <a:solidFill>
              <a:srgbClr val="FFBFBF"/>
            </a:solidFill>
            <a:ln w="9525">
              <a:noFill/>
              <a:round/>
              <a:headEnd/>
              <a:tailEnd/>
            </a:ln>
          </p:spPr>
          <p:txBody>
            <a:bodyPr/>
            <a:lstStyle/>
            <a:p>
              <a:endParaRPr lang="en-GB"/>
            </a:p>
          </p:txBody>
        </p:sp>
        <p:sp>
          <p:nvSpPr>
            <p:cNvPr id="24232" name="Freeform 680"/>
            <p:cNvSpPr>
              <a:spLocks/>
            </p:cNvSpPr>
            <p:nvPr/>
          </p:nvSpPr>
          <p:spPr bwMode="auto">
            <a:xfrm>
              <a:off x="2807" y="1977"/>
              <a:ext cx="1" cy="1"/>
            </a:xfrm>
            <a:custGeom>
              <a:avLst/>
              <a:gdLst/>
              <a:ahLst/>
              <a:cxnLst>
                <a:cxn ang="0">
                  <a:pos x="7" y="0"/>
                </a:cxn>
                <a:cxn ang="0">
                  <a:pos x="0" y="6"/>
                </a:cxn>
                <a:cxn ang="0">
                  <a:pos x="5" y="2"/>
                </a:cxn>
                <a:cxn ang="0">
                  <a:pos x="7" y="0"/>
                </a:cxn>
              </a:cxnLst>
              <a:rect l="0" t="0" r="r" b="b"/>
              <a:pathLst>
                <a:path w="7" h="6">
                  <a:moveTo>
                    <a:pt x="7" y="0"/>
                  </a:moveTo>
                  <a:lnTo>
                    <a:pt x="0" y="6"/>
                  </a:lnTo>
                  <a:lnTo>
                    <a:pt x="5" y="2"/>
                  </a:lnTo>
                  <a:lnTo>
                    <a:pt x="7" y="0"/>
                  </a:lnTo>
                  <a:close/>
                </a:path>
              </a:pathLst>
            </a:custGeom>
            <a:solidFill>
              <a:srgbClr val="FFBFBF"/>
            </a:solidFill>
            <a:ln w="9525">
              <a:noFill/>
              <a:round/>
              <a:headEnd/>
              <a:tailEnd/>
            </a:ln>
          </p:spPr>
          <p:txBody>
            <a:bodyPr/>
            <a:lstStyle/>
            <a:p>
              <a:endParaRPr lang="en-GB"/>
            </a:p>
          </p:txBody>
        </p:sp>
        <p:sp>
          <p:nvSpPr>
            <p:cNvPr id="24233" name="Freeform 681"/>
            <p:cNvSpPr>
              <a:spLocks/>
            </p:cNvSpPr>
            <p:nvPr/>
          </p:nvSpPr>
          <p:spPr bwMode="auto">
            <a:xfrm>
              <a:off x="2853" y="2161"/>
              <a:ext cx="10" cy="25"/>
            </a:xfrm>
            <a:custGeom>
              <a:avLst/>
              <a:gdLst/>
              <a:ahLst/>
              <a:cxnLst>
                <a:cxn ang="0">
                  <a:pos x="47" y="93"/>
                </a:cxn>
                <a:cxn ang="0">
                  <a:pos x="47" y="5"/>
                </a:cxn>
                <a:cxn ang="0">
                  <a:pos x="47" y="0"/>
                </a:cxn>
                <a:cxn ang="0">
                  <a:pos x="0" y="127"/>
                </a:cxn>
                <a:cxn ang="0">
                  <a:pos x="28" y="110"/>
                </a:cxn>
                <a:cxn ang="0">
                  <a:pos x="47" y="93"/>
                </a:cxn>
              </a:cxnLst>
              <a:rect l="0" t="0" r="r" b="b"/>
              <a:pathLst>
                <a:path w="47" h="127">
                  <a:moveTo>
                    <a:pt x="47" y="93"/>
                  </a:moveTo>
                  <a:lnTo>
                    <a:pt x="47" y="5"/>
                  </a:lnTo>
                  <a:lnTo>
                    <a:pt x="47" y="0"/>
                  </a:lnTo>
                  <a:lnTo>
                    <a:pt x="0" y="127"/>
                  </a:lnTo>
                  <a:lnTo>
                    <a:pt x="28" y="110"/>
                  </a:lnTo>
                  <a:lnTo>
                    <a:pt x="47" y="93"/>
                  </a:lnTo>
                  <a:close/>
                </a:path>
              </a:pathLst>
            </a:custGeom>
            <a:solidFill>
              <a:srgbClr val="FFFFFF"/>
            </a:solidFill>
            <a:ln w="9525">
              <a:noFill/>
              <a:round/>
              <a:headEnd/>
              <a:tailEnd/>
            </a:ln>
          </p:spPr>
          <p:txBody>
            <a:bodyPr/>
            <a:lstStyle/>
            <a:p>
              <a:endParaRPr lang="en-GB"/>
            </a:p>
          </p:txBody>
        </p:sp>
        <p:sp>
          <p:nvSpPr>
            <p:cNvPr id="24234" name="Freeform 682"/>
            <p:cNvSpPr>
              <a:spLocks/>
            </p:cNvSpPr>
            <p:nvPr/>
          </p:nvSpPr>
          <p:spPr bwMode="auto">
            <a:xfrm>
              <a:off x="2863" y="2145"/>
              <a:ext cx="6" cy="17"/>
            </a:xfrm>
            <a:custGeom>
              <a:avLst/>
              <a:gdLst/>
              <a:ahLst/>
              <a:cxnLst>
                <a:cxn ang="0">
                  <a:pos x="0" y="78"/>
                </a:cxn>
                <a:cxn ang="0">
                  <a:pos x="0" y="83"/>
                </a:cxn>
                <a:cxn ang="0">
                  <a:pos x="33" y="0"/>
                </a:cxn>
                <a:cxn ang="0">
                  <a:pos x="0" y="78"/>
                </a:cxn>
              </a:cxnLst>
              <a:rect l="0" t="0" r="r" b="b"/>
              <a:pathLst>
                <a:path w="33" h="83">
                  <a:moveTo>
                    <a:pt x="0" y="78"/>
                  </a:moveTo>
                  <a:lnTo>
                    <a:pt x="0" y="83"/>
                  </a:lnTo>
                  <a:lnTo>
                    <a:pt x="33" y="0"/>
                  </a:lnTo>
                  <a:lnTo>
                    <a:pt x="0" y="78"/>
                  </a:lnTo>
                  <a:close/>
                </a:path>
              </a:pathLst>
            </a:custGeom>
            <a:solidFill>
              <a:srgbClr val="FFBFBF"/>
            </a:solidFill>
            <a:ln w="9525">
              <a:noFill/>
              <a:round/>
              <a:headEnd/>
              <a:tailEnd/>
            </a:ln>
          </p:spPr>
          <p:txBody>
            <a:bodyPr/>
            <a:lstStyle/>
            <a:p>
              <a:endParaRPr lang="en-GB"/>
            </a:p>
          </p:txBody>
        </p:sp>
        <p:sp>
          <p:nvSpPr>
            <p:cNvPr id="24235" name="Freeform 683"/>
            <p:cNvSpPr>
              <a:spLocks noEditPoints="1"/>
            </p:cNvSpPr>
            <p:nvPr/>
          </p:nvSpPr>
          <p:spPr bwMode="auto">
            <a:xfrm>
              <a:off x="2650" y="2244"/>
              <a:ext cx="210" cy="184"/>
            </a:xfrm>
            <a:custGeom>
              <a:avLst/>
              <a:gdLst/>
              <a:ahLst/>
              <a:cxnLst>
                <a:cxn ang="0">
                  <a:pos x="870" y="5"/>
                </a:cxn>
                <a:cxn ang="0">
                  <a:pos x="766" y="18"/>
                </a:cxn>
                <a:cxn ang="0">
                  <a:pos x="620" y="125"/>
                </a:cxn>
                <a:cxn ang="0">
                  <a:pos x="438" y="172"/>
                </a:cxn>
                <a:cxn ang="0">
                  <a:pos x="338" y="242"/>
                </a:cxn>
                <a:cxn ang="0">
                  <a:pos x="152" y="552"/>
                </a:cxn>
                <a:cxn ang="0">
                  <a:pos x="0" y="732"/>
                </a:cxn>
                <a:cxn ang="0">
                  <a:pos x="100" y="818"/>
                </a:cxn>
                <a:cxn ang="0">
                  <a:pos x="485" y="916"/>
                </a:cxn>
                <a:cxn ang="0">
                  <a:pos x="758" y="902"/>
                </a:cxn>
                <a:cxn ang="0">
                  <a:pos x="882" y="850"/>
                </a:cxn>
                <a:cxn ang="0">
                  <a:pos x="1012" y="718"/>
                </a:cxn>
                <a:cxn ang="0">
                  <a:pos x="1044" y="634"/>
                </a:cxn>
                <a:cxn ang="0">
                  <a:pos x="1038" y="530"/>
                </a:cxn>
                <a:cxn ang="0">
                  <a:pos x="964" y="400"/>
                </a:cxn>
                <a:cxn ang="0">
                  <a:pos x="948" y="361"/>
                </a:cxn>
                <a:cxn ang="0">
                  <a:pos x="974" y="306"/>
                </a:cxn>
                <a:cxn ang="0">
                  <a:pos x="993" y="222"/>
                </a:cxn>
                <a:cxn ang="0">
                  <a:pos x="970" y="94"/>
                </a:cxn>
                <a:cxn ang="0">
                  <a:pos x="770" y="70"/>
                </a:cxn>
                <a:cxn ang="0">
                  <a:pos x="822" y="52"/>
                </a:cxn>
                <a:cxn ang="0">
                  <a:pos x="872" y="76"/>
                </a:cxn>
                <a:cxn ang="0">
                  <a:pos x="872" y="144"/>
                </a:cxn>
                <a:cxn ang="0">
                  <a:pos x="846" y="198"/>
                </a:cxn>
                <a:cxn ang="0">
                  <a:pos x="644" y="322"/>
                </a:cxn>
                <a:cxn ang="0">
                  <a:pos x="414" y="394"/>
                </a:cxn>
                <a:cxn ang="0">
                  <a:pos x="354" y="428"/>
                </a:cxn>
                <a:cxn ang="0">
                  <a:pos x="254" y="566"/>
                </a:cxn>
                <a:cxn ang="0">
                  <a:pos x="108" y="696"/>
                </a:cxn>
                <a:cxn ang="0">
                  <a:pos x="102" y="676"/>
                </a:cxn>
                <a:cxn ang="0">
                  <a:pos x="312" y="356"/>
                </a:cxn>
                <a:cxn ang="0">
                  <a:pos x="422" y="236"/>
                </a:cxn>
                <a:cxn ang="0">
                  <a:pos x="527" y="204"/>
                </a:cxn>
                <a:cxn ang="0">
                  <a:pos x="637" y="193"/>
                </a:cxn>
                <a:cxn ang="0">
                  <a:pos x="668" y="174"/>
                </a:cxn>
                <a:cxn ang="0">
                  <a:pos x="372" y="470"/>
                </a:cxn>
                <a:cxn ang="0">
                  <a:pos x="425" y="426"/>
                </a:cxn>
                <a:cxn ang="0">
                  <a:pos x="804" y="290"/>
                </a:cxn>
                <a:cxn ang="0">
                  <a:pos x="857" y="284"/>
                </a:cxn>
                <a:cxn ang="0">
                  <a:pos x="860" y="352"/>
                </a:cxn>
                <a:cxn ang="0">
                  <a:pos x="527" y="534"/>
                </a:cxn>
                <a:cxn ang="0">
                  <a:pos x="255" y="612"/>
                </a:cxn>
                <a:cxn ang="0">
                  <a:pos x="896" y="394"/>
                </a:cxn>
                <a:cxn ang="0">
                  <a:pos x="958" y="512"/>
                </a:cxn>
                <a:cxn ang="0">
                  <a:pos x="946" y="642"/>
                </a:cxn>
                <a:cxn ang="0">
                  <a:pos x="882" y="730"/>
                </a:cxn>
                <a:cxn ang="0">
                  <a:pos x="736" y="818"/>
                </a:cxn>
                <a:cxn ang="0">
                  <a:pos x="408" y="860"/>
                </a:cxn>
                <a:cxn ang="0">
                  <a:pos x="278" y="832"/>
                </a:cxn>
                <a:cxn ang="0">
                  <a:pos x="121" y="754"/>
                </a:cxn>
                <a:cxn ang="0">
                  <a:pos x="213" y="700"/>
                </a:cxn>
                <a:cxn ang="0">
                  <a:pos x="484" y="630"/>
                </a:cxn>
                <a:cxn ang="0">
                  <a:pos x="857" y="437"/>
                </a:cxn>
              </a:cxnLst>
              <a:rect l="0" t="0" r="r" b="b"/>
              <a:pathLst>
                <a:path w="1048" h="920">
                  <a:moveTo>
                    <a:pt x="930" y="42"/>
                  </a:moveTo>
                  <a:lnTo>
                    <a:pt x="870" y="5"/>
                  </a:lnTo>
                  <a:lnTo>
                    <a:pt x="815" y="0"/>
                  </a:lnTo>
                  <a:lnTo>
                    <a:pt x="766" y="18"/>
                  </a:lnTo>
                  <a:lnTo>
                    <a:pt x="718" y="49"/>
                  </a:lnTo>
                  <a:lnTo>
                    <a:pt x="620" y="125"/>
                  </a:lnTo>
                  <a:lnTo>
                    <a:pt x="561" y="149"/>
                  </a:lnTo>
                  <a:lnTo>
                    <a:pt x="438" y="172"/>
                  </a:lnTo>
                  <a:lnTo>
                    <a:pt x="383" y="198"/>
                  </a:lnTo>
                  <a:lnTo>
                    <a:pt x="338" y="242"/>
                  </a:lnTo>
                  <a:lnTo>
                    <a:pt x="299" y="292"/>
                  </a:lnTo>
                  <a:lnTo>
                    <a:pt x="152" y="552"/>
                  </a:lnTo>
                  <a:lnTo>
                    <a:pt x="35" y="678"/>
                  </a:lnTo>
                  <a:lnTo>
                    <a:pt x="0" y="732"/>
                  </a:lnTo>
                  <a:lnTo>
                    <a:pt x="60" y="793"/>
                  </a:lnTo>
                  <a:lnTo>
                    <a:pt x="100" y="818"/>
                  </a:lnTo>
                  <a:lnTo>
                    <a:pt x="307" y="886"/>
                  </a:lnTo>
                  <a:lnTo>
                    <a:pt x="485" y="916"/>
                  </a:lnTo>
                  <a:lnTo>
                    <a:pt x="622" y="920"/>
                  </a:lnTo>
                  <a:lnTo>
                    <a:pt x="758" y="902"/>
                  </a:lnTo>
                  <a:lnTo>
                    <a:pt x="840" y="874"/>
                  </a:lnTo>
                  <a:lnTo>
                    <a:pt x="882" y="850"/>
                  </a:lnTo>
                  <a:lnTo>
                    <a:pt x="954" y="793"/>
                  </a:lnTo>
                  <a:lnTo>
                    <a:pt x="1012" y="718"/>
                  </a:lnTo>
                  <a:lnTo>
                    <a:pt x="1032" y="670"/>
                  </a:lnTo>
                  <a:lnTo>
                    <a:pt x="1044" y="634"/>
                  </a:lnTo>
                  <a:lnTo>
                    <a:pt x="1048" y="598"/>
                  </a:lnTo>
                  <a:lnTo>
                    <a:pt x="1038" y="530"/>
                  </a:lnTo>
                  <a:lnTo>
                    <a:pt x="1012" y="470"/>
                  </a:lnTo>
                  <a:lnTo>
                    <a:pt x="964" y="400"/>
                  </a:lnTo>
                  <a:lnTo>
                    <a:pt x="954" y="386"/>
                  </a:lnTo>
                  <a:lnTo>
                    <a:pt x="948" y="361"/>
                  </a:lnTo>
                  <a:lnTo>
                    <a:pt x="954" y="334"/>
                  </a:lnTo>
                  <a:lnTo>
                    <a:pt x="974" y="306"/>
                  </a:lnTo>
                  <a:lnTo>
                    <a:pt x="982" y="286"/>
                  </a:lnTo>
                  <a:lnTo>
                    <a:pt x="993" y="222"/>
                  </a:lnTo>
                  <a:lnTo>
                    <a:pt x="990" y="154"/>
                  </a:lnTo>
                  <a:lnTo>
                    <a:pt x="970" y="94"/>
                  </a:lnTo>
                  <a:lnTo>
                    <a:pt x="930" y="42"/>
                  </a:lnTo>
                  <a:close/>
                  <a:moveTo>
                    <a:pt x="770" y="70"/>
                  </a:moveTo>
                  <a:lnTo>
                    <a:pt x="794" y="58"/>
                  </a:lnTo>
                  <a:lnTo>
                    <a:pt x="822" y="52"/>
                  </a:lnTo>
                  <a:lnTo>
                    <a:pt x="852" y="54"/>
                  </a:lnTo>
                  <a:lnTo>
                    <a:pt x="872" y="76"/>
                  </a:lnTo>
                  <a:lnTo>
                    <a:pt x="876" y="112"/>
                  </a:lnTo>
                  <a:lnTo>
                    <a:pt x="872" y="144"/>
                  </a:lnTo>
                  <a:lnTo>
                    <a:pt x="864" y="174"/>
                  </a:lnTo>
                  <a:lnTo>
                    <a:pt x="846" y="198"/>
                  </a:lnTo>
                  <a:lnTo>
                    <a:pt x="798" y="238"/>
                  </a:lnTo>
                  <a:lnTo>
                    <a:pt x="644" y="322"/>
                  </a:lnTo>
                  <a:lnTo>
                    <a:pt x="472" y="380"/>
                  </a:lnTo>
                  <a:lnTo>
                    <a:pt x="414" y="394"/>
                  </a:lnTo>
                  <a:lnTo>
                    <a:pt x="380" y="406"/>
                  </a:lnTo>
                  <a:lnTo>
                    <a:pt x="354" y="428"/>
                  </a:lnTo>
                  <a:lnTo>
                    <a:pt x="332" y="452"/>
                  </a:lnTo>
                  <a:lnTo>
                    <a:pt x="254" y="566"/>
                  </a:lnTo>
                  <a:lnTo>
                    <a:pt x="163" y="660"/>
                  </a:lnTo>
                  <a:lnTo>
                    <a:pt x="108" y="696"/>
                  </a:lnTo>
                  <a:lnTo>
                    <a:pt x="87" y="702"/>
                  </a:lnTo>
                  <a:lnTo>
                    <a:pt x="102" y="676"/>
                  </a:lnTo>
                  <a:lnTo>
                    <a:pt x="231" y="498"/>
                  </a:lnTo>
                  <a:lnTo>
                    <a:pt x="312" y="356"/>
                  </a:lnTo>
                  <a:lnTo>
                    <a:pt x="380" y="269"/>
                  </a:lnTo>
                  <a:lnTo>
                    <a:pt x="422" y="236"/>
                  </a:lnTo>
                  <a:lnTo>
                    <a:pt x="472" y="214"/>
                  </a:lnTo>
                  <a:lnTo>
                    <a:pt x="527" y="204"/>
                  </a:lnTo>
                  <a:lnTo>
                    <a:pt x="603" y="202"/>
                  </a:lnTo>
                  <a:lnTo>
                    <a:pt x="637" y="193"/>
                  </a:lnTo>
                  <a:lnTo>
                    <a:pt x="652" y="186"/>
                  </a:lnTo>
                  <a:lnTo>
                    <a:pt x="668" y="174"/>
                  </a:lnTo>
                  <a:lnTo>
                    <a:pt x="770" y="70"/>
                  </a:lnTo>
                  <a:close/>
                  <a:moveTo>
                    <a:pt x="372" y="470"/>
                  </a:moveTo>
                  <a:lnTo>
                    <a:pt x="398" y="447"/>
                  </a:lnTo>
                  <a:lnTo>
                    <a:pt x="425" y="426"/>
                  </a:lnTo>
                  <a:lnTo>
                    <a:pt x="712" y="340"/>
                  </a:lnTo>
                  <a:lnTo>
                    <a:pt x="804" y="290"/>
                  </a:lnTo>
                  <a:lnTo>
                    <a:pt x="846" y="256"/>
                  </a:lnTo>
                  <a:lnTo>
                    <a:pt x="857" y="284"/>
                  </a:lnTo>
                  <a:lnTo>
                    <a:pt x="864" y="320"/>
                  </a:lnTo>
                  <a:lnTo>
                    <a:pt x="860" y="352"/>
                  </a:lnTo>
                  <a:lnTo>
                    <a:pt x="841" y="374"/>
                  </a:lnTo>
                  <a:lnTo>
                    <a:pt x="527" y="534"/>
                  </a:lnTo>
                  <a:lnTo>
                    <a:pt x="462" y="558"/>
                  </a:lnTo>
                  <a:lnTo>
                    <a:pt x="255" y="612"/>
                  </a:lnTo>
                  <a:lnTo>
                    <a:pt x="372" y="470"/>
                  </a:lnTo>
                  <a:close/>
                  <a:moveTo>
                    <a:pt x="896" y="394"/>
                  </a:moveTo>
                  <a:lnTo>
                    <a:pt x="936" y="450"/>
                  </a:lnTo>
                  <a:lnTo>
                    <a:pt x="958" y="512"/>
                  </a:lnTo>
                  <a:lnTo>
                    <a:pt x="964" y="578"/>
                  </a:lnTo>
                  <a:lnTo>
                    <a:pt x="946" y="642"/>
                  </a:lnTo>
                  <a:lnTo>
                    <a:pt x="925" y="676"/>
                  </a:lnTo>
                  <a:lnTo>
                    <a:pt x="882" y="730"/>
                  </a:lnTo>
                  <a:lnTo>
                    <a:pt x="800" y="790"/>
                  </a:lnTo>
                  <a:lnTo>
                    <a:pt x="736" y="818"/>
                  </a:lnTo>
                  <a:lnTo>
                    <a:pt x="561" y="854"/>
                  </a:lnTo>
                  <a:lnTo>
                    <a:pt x="408" y="860"/>
                  </a:lnTo>
                  <a:lnTo>
                    <a:pt x="320" y="844"/>
                  </a:lnTo>
                  <a:lnTo>
                    <a:pt x="278" y="832"/>
                  </a:lnTo>
                  <a:lnTo>
                    <a:pt x="196" y="800"/>
                  </a:lnTo>
                  <a:lnTo>
                    <a:pt x="121" y="754"/>
                  </a:lnTo>
                  <a:lnTo>
                    <a:pt x="166" y="724"/>
                  </a:lnTo>
                  <a:lnTo>
                    <a:pt x="213" y="700"/>
                  </a:lnTo>
                  <a:lnTo>
                    <a:pt x="265" y="682"/>
                  </a:lnTo>
                  <a:lnTo>
                    <a:pt x="484" y="630"/>
                  </a:lnTo>
                  <a:lnTo>
                    <a:pt x="724" y="528"/>
                  </a:lnTo>
                  <a:lnTo>
                    <a:pt x="857" y="437"/>
                  </a:lnTo>
                  <a:lnTo>
                    <a:pt x="896" y="394"/>
                  </a:lnTo>
                  <a:close/>
                </a:path>
              </a:pathLst>
            </a:custGeom>
            <a:solidFill>
              <a:srgbClr val="000000"/>
            </a:solidFill>
            <a:ln w="9525">
              <a:noFill/>
              <a:round/>
              <a:headEnd/>
              <a:tailEnd/>
            </a:ln>
          </p:spPr>
          <p:txBody>
            <a:bodyPr/>
            <a:lstStyle/>
            <a:p>
              <a:endParaRPr lang="en-GB"/>
            </a:p>
          </p:txBody>
        </p:sp>
        <p:sp>
          <p:nvSpPr>
            <p:cNvPr id="24236" name="Freeform 684"/>
            <p:cNvSpPr>
              <a:spLocks/>
            </p:cNvSpPr>
            <p:nvPr/>
          </p:nvSpPr>
          <p:spPr bwMode="auto">
            <a:xfrm>
              <a:off x="2668" y="2255"/>
              <a:ext cx="158" cy="130"/>
            </a:xfrm>
            <a:custGeom>
              <a:avLst/>
              <a:gdLst/>
              <a:ahLst/>
              <a:cxnLst>
                <a:cxn ang="0">
                  <a:pos x="707" y="6"/>
                </a:cxn>
                <a:cxn ang="0">
                  <a:pos x="683" y="18"/>
                </a:cxn>
                <a:cxn ang="0">
                  <a:pos x="581" y="122"/>
                </a:cxn>
                <a:cxn ang="0">
                  <a:pos x="565" y="134"/>
                </a:cxn>
                <a:cxn ang="0">
                  <a:pos x="550" y="141"/>
                </a:cxn>
                <a:cxn ang="0">
                  <a:pos x="516" y="150"/>
                </a:cxn>
                <a:cxn ang="0">
                  <a:pos x="440" y="152"/>
                </a:cxn>
                <a:cxn ang="0">
                  <a:pos x="385" y="162"/>
                </a:cxn>
                <a:cxn ang="0">
                  <a:pos x="335" y="184"/>
                </a:cxn>
                <a:cxn ang="0">
                  <a:pos x="293" y="217"/>
                </a:cxn>
                <a:cxn ang="0">
                  <a:pos x="225" y="304"/>
                </a:cxn>
                <a:cxn ang="0">
                  <a:pos x="144" y="446"/>
                </a:cxn>
                <a:cxn ang="0">
                  <a:pos x="15" y="624"/>
                </a:cxn>
                <a:cxn ang="0">
                  <a:pos x="0" y="650"/>
                </a:cxn>
                <a:cxn ang="0">
                  <a:pos x="21" y="644"/>
                </a:cxn>
                <a:cxn ang="0">
                  <a:pos x="76" y="608"/>
                </a:cxn>
                <a:cxn ang="0">
                  <a:pos x="167" y="514"/>
                </a:cxn>
                <a:cxn ang="0">
                  <a:pos x="245" y="400"/>
                </a:cxn>
                <a:cxn ang="0">
                  <a:pos x="267" y="376"/>
                </a:cxn>
                <a:cxn ang="0">
                  <a:pos x="293" y="354"/>
                </a:cxn>
                <a:cxn ang="0">
                  <a:pos x="327" y="342"/>
                </a:cxn>
                <a:cxn ang="0">
                  <a:pos x="385" y="328"/>
                </a:cxn>
                <a:cxn ang="0">
                  <a:pos x="557" y="270"/>
                </a:cxn>
                <a:cxn ang="0">
                  <a:pos x="711" y="186"/>
                </a:cxn>
                <a:cxn ang="0">
                  <a:pos x="759" y="146"/>
                </a:cxn>
                <a:cxn ang="0">
                  <a:pos x="777" y="122"/>
                </a:cxn>
                <a:cxn ang="0">
                  <a:pos x="785" y="92"/>
                </a:cxn>
                <a:cxn ang="0">
                  <a:pos x="789" y="60"/>
                </a:cxn>
                <a:cxn ang="0">
                  <a:pos x="785" y="24"/>
                </a:cxn>
                <a:cxn ang="0">
                  <a:pos x="765" y="2"/>
                </a:cxn>
                <a:cxn ang="0">
                  <a:pos x="735" y="0"/>
                </a:cxn>
                <a:cxn ang="0">
                  <a:pos x="707" y="6"/>
                </a:cxn>
              </a:cxnLst>
              <a:rect l="0" t="0" r="r" b="b"/>
              <a:pathLst>
                <a:path w="789" h="650">
                  <a:moveTo>
                    <a:pt x="707" y="6"/>
                  </a:moveTo>
                  <a:lnTo>
                    <a:pt x="683" y="18"/>
                  </a:lnTo>
                  <a:lnTo>
                    <a:pt x="581" y="122"/>
                  </a:lnTo>
                  <a:lnTo>
                    <a:pt x="565" y="134"/>
                  </a:lnTo>
                  <a:lnTo>
                    <a:pt x="550" y="141"/>
                  </a:lnTo>
                  <a:lnTo>
                    <a:pt x="516" y="150"/>
                  </a:lnTo>
                  <a:lnTo>
                    <a:pt x="440" y="152"/>
                  </a:lnTo>
                  <a:lnTo>
                    <a:pt x="385" y="162"/>
                  </a:lnTo>
                  <a:lnTo>
                    <a:pt x="335" y="184"/>
                  </a:lnTo>
                  <a:lnTo>
                    <a:pt x="293" y="217"/>
                  </a:lnTo>
                  <a:lnTo>
                    <a:pt x="225" y="304"/>
                  </a:lnTo>
                  <a:lnTo>
                    <a:pt x="144" y="446"/>
                  </a:lnTo>
                  <a:lnTo>
                    <a:pt x="15" y="624"/>
                  </a:lnTo>
                  <a:lnTo>
                    <a:pt x="0" y="650"/>
                  </a:lnTo>
                  <a:lnTo>
                    <a:pt x="21" y="644"/>
                  </a:lnTo>
                  <a:lnTo>
                    <a:pt x="76" y="608"/>
                  </a:lnTo>
                  <a:lnTo>
                    <a:pt x="167" y="514"/>
                  </a:lnTo>
                  <a:lnTo>
                    <a:pt x="245" y="400"/>
                  </a:lnTo>
                  <a:lnTo>
                    <a:pt x="267" y="376"/>
                  </a:lnTo>
                  <a:lnTo>
                    <a:pt x="293" y="354"/>
                  </a:lnTo>
                  <a:lnTo>
                    <a:pt x="327" y="342"/>
                  </a:lnTo>
                  <a:lnTo>
                    <a:pt x="385" y="328"/>
                  </a:lnTo>
                  <a:lnTo>
                    <a:pt x="557" y="270"/>
                  </a:lnTo>
                  <a:lnTo>
                    <a:pt x="711" y="186"/>
                  </a:lnTo>
                  <a:lnTo>
                    <a:pt x="759" y="146"/>
                  </a:lnTo>
                  <a:lnTo>
                    <a:pt x="777" y="122"/>
                  </a:lnTo>
                  <a:lnTo>
                    <a:pt x="785" y="92"/>
                  </a:lnTo>
                  <a:lnTo>
                    <a:pt x="789" y="60"/>
                  </a:lnTo>
                  <a:lnTo>
                    <a:pt x="785" y="24"/>
                  </a:lnTo>
                  <a:lnTo>
                    <a:pt x="765" y="2"/>
                  </a:lnTo>
                  <a:lnTo>
                    <a:pt x="735" y="0"/>
                  </a:lnTo>
                  <a:lnTo>
                    <a:pt x="707" y="6"/>
                  </a:lnTo>
                  <a:close/>
                </a:path>
              </a:pathLst>
            </a:custGeom>
            <a:solidFill>
              <a:srgbClr val="FF0000"/>
            </a:solidFill>
            <a:ln w="9525">
              <a:noFill/>
              <a:round/>
              <a:headEnd/>
              <a:tailEnd/>
            </a:ln>
          </p:spPr>
          <p:txBody>
            <a:bodyPr/>
            <a:lstStyle/>
            <a:p>
              <a:endParaRPr lang="en-GB"/>
            </a:p>
          </p:txBody>
        </p:sp>
        <p:sp>
          <p:nvSpPr>
            <p:cNvPr id="24237" name="Freeform 685"/>
            <p:cNvSpPr>
              <a:spLocks/>
            </p:cNvSpPr>
            <p:nvPr/>
          </p:nvSpPr>
          <p:spPr bwMode="auto">
            <a:xfrm>
              <a:off x="2701" y="2296"/>
              <a:ext cx="122" cy="71"/>
            </a:xfrm>
            <a:custGeom>
              <a:avLst/>
              <a:gdLst/>
              <a:ahLst/>
              <a:cxnLst>
                <a:cxn ang="0">
                  <a:pos x="143" y="191"/>
                </a:cxn>
                <a:cxn ang="0">
                  <a:pos x="117" y="214"/>
                </a:cxn>
                <a:cxn ang="0">
                  <a:pos x="0" y="356"/>
                </a:cxn>
                <a:cxn ang="0">
                  <a:pos x="207" y="302"/>
                </a:cxn>
                <a:cxn ang="0">
                  <a:pos x="272" y="278"/>
                </a:cxn>
                <a:cxn ang="0">
                  <a:pos x="586" y="118"/>
                </a:cxn>
                <a:cxn ang="0">
                  <a:pos x="605" y="96"/>
                </a:cxn>
                <a:cxn ang="0">
                  <a:pos x="609" y="64"/>
                </a:cxn>
                <a:cxn ang="0">
                  <a:pos x="602" y="28"/>
                </a:cxn>
                <a:cxn ang="0">
                  <a:pos x="591" y="0"/>
                </a:cxn>
                <a:cxn ang="0">
                  <a:pos x="549" y="34"/>
                </a:cxn>
                <a:cxn ang="0">
                  <a:pos x="457" y="84"/>
                </a:cxn>
                <a:cxn ang="0">
                  <a:pos x="170" y="170"/>
                </a:cxn>
                <a:cxn ang="0">
                  <a:pos x="143" y="191"/>
                </a:cxn>
              </a:cxnLst>
              <a:rect l="0" t="0" r="r" b="b"/>
              <a:pathLst>
                <a:path w="609" h="356">
                  <a:moveTo>
                    <a:pt x="143" y="191"/>
                  </a:moveTo>
                  <a:lnTo>
                    <a:pt x="117" y="214"/>
                  </a:lnTo>
                  <a:lnTo>
                    <a:pt x="0" y="356"/>
                  </a:lnTo>
                  <a:lnTo>
                    <a:pt x="207" y="302"/>
                  </a:lnTo>
                  <a:lnTo>
                    <a:pt x="272" y="278"/>
                  </a:lnTo>
                  <a:lnTo>
                    <a:pt x="586" y="118"/>
                  </a:lnTo>
                  <a:lnTo>
                    <a:pt x="605" y="96"/>
                  </a:lnTo>
                  <a:lnTo>
                    <a:pt x="609" y="64"/>
                  </a:lnTo>
                  <a:lnTo>
                    <a:pt x="602" y="28"/>
                  </a:lnTo>
                  <a:lnTo>
                    <a:pt x="591" y="0"/>
                  </a:lnTo>
                  <a:lnTo>
                    <a:pt x="549" y="34"/>
                  </a:lnTo>
                  <a:lnTo>
                    <a:pt x="457" y="84"/>
                  </a:lnTo>
                  <a:lnTo>
                    <a:pt x="170" y="170"/>
                  </a:lnTo>
                  <a:lnTo>
                    <a:pt x="143" y="191"/>
                  </a:lnTo>
                  <a:close/>
                </a:path>
              </a:pathLst>
            </a:custGeom>
            <a:solidFill>
              <a:srgbClr val="FFFFFF"/>
            </a:solidFill>
            <a:ln w="9525">
              <a:noFill/>
              <a:round/>
              <a:headEnd/>
              <a:tailEnd/>
            </a:ln>
          </p:spPr>
          <p:txBody>
            <a:bodyPr/>
            <a:lstStyle/>
            <a:p>
              <a:endParaRPr lang="en-GB"/>
            </a:p>
          </p:txBody>
        </p:sp>
        <p:sp>
          <p:nvSpPr>
            <p:cNvPr id="24238" name="Freeform 686"/>
            <p:cNvSpPr>
              <a:spLocks noEditPoints="1"/>
            </p:cNvSpPr>
            <p:nvPr/>
          </p:nvSpPr>
          <p:spPr bwMode="auto">
            <a:xfrm>
              <a:off x="2675" y="2323"/>
              <a:ext cx="168" cy="93"/>
            </a:xfrm>
            <a:custGeom>
              <a:avLst/>
              <a:gdLst/>
              <a:ahLst/>
              <a:cxnLst>
                <a:cxn ang="0">
                  <a:pos x="815" y="56"/>
                </a:cxn>
                <a:cxn ang="0">
                  <a:pos x="775" y="0"/>
                </a:cxn>
                <a:cxn ang="0">
                  <a:pos x="736" y="43"/>
                </a:cxn>
                <a:cxn ang="0">
                  <a:pos x="603" y="134"/>
                </a:cxn>
                <a:cxn ang="0">
                  <a:pos x="363" y="236"/>
                </a:cxn>
                <a:cxn ang="0">
                  <a:pos x="144" y="288"/>
                </a:cxn>
                <a:cxn ang="0">
                  <a:pos x="92" y="306"/>
                </a:cxn>
                <a:cxn ang="0">
                  <a:pos x="45" y="330"/>
                </a:cxn>
                <a:cxn ang="0">
                  <a:pos x="0" y="360"/>
                </a:cxn>
                <a:cxn ang="0">
                  <a:pos x="75" y="406"/>
                </a:cxn>
                <a:cxn ang="0">
                  <a:pos x="157" y="438"/>
                </a:cxn>
                <a:cxn ang="0">
                  <a:pos x="199" y="450"/>
                </a:cxn>
                <a:cxn ang="0">
                  <a:pos x="287" y="466"/>
                </a:cxn>
                <a:cxn ang="0">
                  <a:pos x="440" y="460"/>
                </a:cxn>
                <a:cxn ang="0">
                  <a:pos x="615" y="424"/>
                </a:cxn>
                <a:cxn ang="0">
                  <a:pos x="679" y="396"/>
                </a:cxn>
                <a:cxn ang="0">
                  <a:pos x="761" y="336"/>
                </a:cxn>
                <a:cxn ang="0">
                  <a:pos x="804" y="282"/>
                </a:cxn>
                <a:cxn ang="0">
                  <a:pos x="825" y="248"/>
                </a:cxn>
                <a:cxn ang="0">
                  <a:pos x="843" y="184"/>
                </a:cxn>
                <a:cxn ang="0">
                  <a:pos x="837" y="118"/>
                </a:cxn>
                <a:cxn ang="0">
                  <a:pos x="815" y="56"/>
                </a:cxn>
                <a:cxn ang="0">
                  <a:pos x="660" y="206"/>
                </a:cxn>
                <a:cxn ang="0">
                  <a:pos x="671" y="218"/>
                </a:cxn>
                <a:cxn ang="0">
                  <a:pos x="673" y="234"/>
                </a:cxn>
                <a:cxn ang="0">
                  <a:pos x="671" y="246"/>
                </a:cxn>
                <a:cxn ang="0">
                  <a:pos x="660" y="258"/>
                </a:cxn>
                <a:cxn ang="0">
                  <a:pos x="649" y="265"/>
                </a:cxn>
                <a:cxn ang="0">
                  <a:pos x="633" y="266"/>
                </a:cxn>
                <a:cxn ang="0">
                  <a:pos x="615" y="265"/>
                </a:cxn>
                <a:cxn ang="0">
                  <a:pos x="603" y="258"/>
                </a:cxn>
                <a:cxn ang="0">
                  <a:pos x="595" y="246"/>
                </a:cxn>
                <a:cxn ang="0">
                  <a:pos x="591" y="234"/>
                </a:cxn>
                <a:cxn ang="0">
                  <a:pos x="595" y="218"/>
                </a:cxn>
                <a:cxn ang="0">
                  <a:pos x="603" y="206"/>
                </a:cxn>
                <a:cxn ang="0">
                  <a:pos x="615" y="200"/>
                </a:cxn>
                <a:cxn ang="0">
                  <a:pos x="633" y="197"/>
                </a:cxn>
                <a:cxn ang="0">
                  <a:pos x="649" y="200"/>
                </a:cxn>
                <a:cxn ang="0">
                  <a:pos x="660" y="206"/>
                </a:cxn>
              </a:cxnLst>
              <a:rect l="0" t="0" r="r" b="b"/>
              <a:pathLst>
                <a:path w="843" h="466">
                  <a:moveTo>
                    <a:pt x="815" y="56"/>
                  </a:moveTo>
                  <a:lnTo>
                    <a:pt x="775" y="0"/>
                  </a:lnTo>
                  <a:lnTo>
                    <a:pt x="736" y="43"/>
                  </a:lnTo>
                  <a:lnTo>
                    <a:pt x="603" y="134"/>
                  </a:lnTo>
                  <a:lnTo>
                    <a:pt x="363" y="236"/>
                  </a:lnTo>
                  <a:lnTo>
                    <a:pt x="144" y="288"/>
                  </a:lnTo>
                  <a:lnTo>
                    <a:pt x="92" y="306"/>
                  </a:lnTo>
                  <a:lnTo>
                    <a:pt x="45" y="330"/>
                  </a:lnTo>
                  <a:lnTo>
                    <a:pt x="0" y="360"/>
                  </a:lnTo>
                  <a:lnTo>
                    <a:pt x="75" y="406"/>
                  </a:lnTo>
                  <a:lnTo>
                    <a:pt x="157" y="438"/>
                  </a:lnTo>
                  <a:lnTo>
                    <a:pt x="199" y="450"/>
                  </a:lnTo>
                  <a:lnTo>
                    <a:pt x="287" y="466"/>
                  </a:lnTo>
                  <a:lnTo>
                    <a:pt x="440" y="460"/>
                  </a:lnTo>
                  <a:lnTo>
                    <a:pt x="615" y="424"/>
                  </a:lnTo>
                  <a:lnTo>
                    <a:pt x="679" y="396"/>
                  </a:lnTo>
                  <a:lnTo>
                    <a:pt x="761" y="336"/>
                  </a:lnTo>
                  <a:lnTo>
                    <a:pt x="804" y="282"/>
                  </a:lnTo>
                  <a:lnTo>
                    <a:pt x="825" y="248"/>
                  </a:lnTo>
                  <a:lnTo>
                    <a:pt x="843" y="184"/>
                  </a:lnTo>
                  <a:lnTo>
                    <a:pt x="837" y="118"/>
                  </a:lnTo>
                  <a:lnTo>
                    <a:pt x="815" y="56"/>
                  </a:lnTo>
                  <a:close/>
                  <a:moveTo>
                    <a:pt x="660" y="206"/>
                  </a:moveTo>
                  <a:lnTo>
                    <a:pt x="671" y="218"/>
                  </a:lnTo>
                  <a:lnTo>
                    <a:pt x="673" y="234"/>
                  </a:lnTo>
                  <a:lnTo>
                    <a:pt x="671" y="246"/>
                  </a:lnTo>
                  <a:lnTo>
                    <a:pt x="660" y="258"/>
                  </a:lnTo>
                  <a:lnTo>
                    <a:pt x="649" y="265"/>
                  </a:lnTo>
                  <a:lnTo>
                    <a:pt x="633" y="266"/>
                  </a:lnTo>
                  <a:lnTo>
                    <a:pt x="615" y="265"/>
                  </a:lnTo>
                  <a:lnTo>
                    <a:pt x="603" y="258"/>
                  </a:lnTo>
                  <a:lnTo>
                    <a:pt x="595" y="246"/>
                  </a:lnTo>
                  <a:lnTo>
                    <a:pt x="591" y="234"/>
                  </a:lnTo>
                  <a:lnTo>
                    <a:pt x="595" y="218"/>
                  </a:lnTo>
                  <a:lnTo>
                    <a:pt x="603" y="206"/>
                  </a:lnTo>
                  <a:lnTo>
                    <a:pt x="615" y="200"/>
                  </a:lnTo>
                  <a:lnTo>
                    <a:pt x="633" y="197"/>
                  </a:lnTo>
                  <a:lnTo>
                    <a:pt x="649" y="200"/>
                  </a:lnTo>
                  <a:lnTo>
                    <a:pt x="660" y="206"/>
                  </a:lnTo>
                  <a:close/>
                </a:path>
              </a:pathLst>
            </a:custGeom>
            <a:solidFill>
              <a:srgbClr val="FF0000"/>
            </a:solidFill>
            <a:ln w="9525">
              <a:noFill/>
              <a:round/>
              <a:headEnd/>
              <a:tailEnd/>
            </a:ln>
          </p:spPr>
          <p:txBody>
            <a:bodyPr/>
            <a:lstStyle/>
            <a:p>
              <a:endParaRPr lang="en-GB"/>
            </a:p>
          </p:txBody>
        </p:sp>
        <p:sp>
          <p:nvSpPr>
            <p:cNvPr id="24239" name="Freeform 687"/>
            <p:cNvSpPr>
              <a:spLocks/>
            </p:cNvSpPr>
            <p:nvPr/>
          </p:nvSpPr>
          <p:spPr bwMode="auto">
            <a:xfrm>
              <a:off x="2793" y="2363"/>
              <a:ext cx="16" cy="13"/>
            </a:xfrm>
            <a:custGeom>
              <a:avLst/>
              <a:gdLst/>
              <a:ahLst/>
              <a:cxnLst>
                <a:cxn ang="0">
                  <a:pos x="80" y="21"/>
                </a:cxn>
                <a:cxn ang="0">
                  <a:pos x="69" y="9"/>
                </a:cxn>
                <a:cxn ang="0">
                  <a:pos x="58" y="3"/>
                </a:cxn>
                <a:cxn ang="0">
                  <a:pos x="42" y="0"/>
                </a:cxn>
                <a:cxn ang="0">
                  <a:pos x="24" y="3"/>
                </a:cxn>
                <a:cxn ang="0">
                  <a:pos x="12" y="9"/>
                </a:cxn>
                <a:cxn ang="0">
                  <a:pos x="4" y="21"/>
                </a:cxn>
                <a:cxn ang="0">
                  <a:pos x="0" y="37"/>
                </a:cxn>
                <a:cxn ang="0">
                  <a:pos x="4" y="49"/>
                </a:cxn>
                <a:cxn ang="0">
                  <a:pos x="12" y="61"/>
                </a:cxn>
                <a:cxn ang="0">
                  <a:pos x="24" y="68"/>
                </a:cxn>
                <a:cxn ang="0">
                  <a:pos x="42" y="69"/>
                </a:cxn>
                <a:cxn ang="0">
                  <a:pos x="58" y="68"/>
                </a:cxn>
                <a:cxn ang="0">
                  <a:pos x="69" y="61"/>
                </a:cxn>
                <a:cxn ang="0">
                  <a:pos x="80" y="49"/>
                </a:cxn>
                <a:cxn ang="0">
                  <a:pos x="82" y="37"/>
                </a:cxn>
                <a:cxn ang="0">
                  <a:pos x="80" y="21"/>
                </a:cxn>
              </a:cxnLst>
              <a:rect l="0" t="0" r="r" b="b"/>
              <a:pathLst>
                <a:path w="82" h="69">
                  <a:moveTo>
                    <a:pt x="80" y="21"/>
                  </a:moveTo>
                  <a:lnTo>
                    <a:pt x="69" y="9"/>
                  </a:lnTo>
                  <a:lnTo>
                    <a:pt x="58" y="3"/>
                  </a:lnTo>
                  <a:lnTo>
                    <a:pt x="42" y="0"/>
                  </a:lnTo>
                  <a:lnTo>
                    <a:pt x="24" y="3"/>
                  </a:lnTo>
                  <a:lnTo>
                    <a:pt x="12" y="9"/>
                  </a:lnTo>
                  <a:lnTo>
                    <a:pt x="4" y="21"/>
                  </a:lnTo>
                  <a:lnTo>
                    <a:pt x="0" y="37"/>
                  </a:lnTo>
                  <a:lnTo>
                    <a:pt x="4" y="49"/>
                  </a:lnTo>
                  <a:lnTo>
                    <a:pt x="12" y="61"/>
                  </a:lnTo>
                  <a:lnTo>
                    <a:pt x="24" y="68"/>
                  </a:lnTo>
                  <a:lnTo>
                    <a:pt x="42" y="69"/>
                  </a:lnTo>
                  <a:lnTo>
                    <a:pt x="58" y="68"/>
                  </a:lnTo>
                  <a:lnTo>
                    <a:pt x="69" y="61"/>
                  </a:lnTo>
                  <a:lnTo>
                    <a:pt x="80" y="49"/>
                  </a:lnTo>
                  <a:lnTo>
                    <a:pt x="82" y="37"/>
                  </a:lnTo>
                  <a:lnTo>
                    <a:pt x="80" y="21"/>
                  </a:lnTo>
                  <a:close/>
                </a:path>
              </a:pathLst>
            </a:custGeom>
            <a:solidFill>
              <a:srgbClr val="FFFFFF"/>
            </a:solidFill>
            <a:ln w="9525">
              <a:noFill/>
              <a:round/>
              <a:headEnd/>
              <a:tailEnd/>
            </a:ln>
          </p:spPr>
          <p:txBody>
            <a:bodyPr/>
            <a:lstStyle/>
            <a:p>
              <a:endParaRPr lang="en-GB"/>
            </a:p>
          </p:txBody>
        </p:sp>
        <p:sp>
          <p:nvSpPr>
            <p:cNvPr id="24240" name="Freeform 688"/>
            <p:cNvSpPr>
              <a:spLocks/>
            </p:cNvSpPr>
            <p:nvPr/>
          </p:nvSpPr>
          <p:spPr bwMode="auto">
            <a:xfrm>
              <a:off x="2840" y="2306"/>
              <a:ext cx="5" cy="18"/>
            </a:xfrm>
            <a:custGeom>
              <a:avLst/>
              <a:gdLst/>
              <a:ahLst/>
              <a:cxnLst>
                <a:cxn ang="0">
                  <a:pos x="6" y="80"/>
                </a:cxn>
                <a:cxn ang="0">
                  <a:pos x="16" y="94"/>
                </a:cxn>
                <a:cxn ang="0">
                  <a:pos x="16" y="32"/>
                </a:cxn>
                <a:cxn ang="0">
                  <a:pos x="26" y="0"/>
                </a:cxn>
                <a:cxn ang="0">
                  <a:pos x="6" y="28"/>
                </a:cxn>
                <a:cxn ang="0">
                  <a:pos x="0" y="55"/>
                </a:cxn>
                <a:cxn ang="0">
                  <a:pos x="6" y="80"/>
                </a:cxn>
              </a:cxnLst>
              <a:rect l="0" t="0" r="r" b="b"/>
              <a:pathLst>
                <a:path w="26" h="94">
                  <a:moveTo>
                    <a:pt x="6" y="80"/>
                  </a:moveTo>
                  <a:lnTo>
                    <a:pt x="16" y="94"/>
                  </a:lnTo>
                  <a:lnTo>
                    <a:pt x="16" y="32"/>
                  </a:lnTo>
                  <a:lnTo>
                    <a:pt x="26" y="0"/>
                  </a:lnTo>
                  <a:lnTo>
                    <a:pt x="6" y="28"/>
                  </a:lnTo>
                  <a:lnTo>
                    <a:pt x="0" y="55"/>
                  </a:lnTo>
                  <a:lnTo>
                    <a:pt x="6" y="80"/>
                  </a:lnTo>
                  <a:close/>
                </a:path>
              </a:pathLst>
            </a:custGeom>
            <a:solidFill>
              <a:srgbClr val="FFBFBF"/>
            </a:solidFill>
            <a:ln w="9525">
              <a:noFill/>
              <a:round/>
              <a:headEnd/>
              <a:tailEnd/>
            </a:ln>
          </p:spPr>
          <p:txBody>
            <a:bodyPr/>
            <a:lstStyle/>
            <a:p>
              <a:endParaRPr lang="en-GB"/>
            </a:p>
          </p:txBody>
        </p:sp>
        <p:sp>
          <p:nvSpPr>
            <p:cNvPr id="24241" name="Freeform 689"/>
            <p:cNvSpPr>
              <a:spLocks/>
            </p:cNvSpPr>
            <p:nvPr/>
          </p:nvSpPr>
          <p:spPr bwMode="auto">
            <a:xfrm>
              <a:off x="2861" y="2457"/>
              <a:ext cx="5" cy="14"/>
            </a:xfrm>
            <a:custGeom>
              <a:avLst/>
              <a:gdLst/>
              <a:ahLst/>
              <a:cxnLst>
                <a:cxn ang="0">
                  <a:pos x="25" y="0"/>
                </a:cxn>
                <a:cxn ang="0">
                  <a:pos x="0" y="70"/>
                </a:cxn>
                <a:cxn ang="0">
                  <a:pos x="20" y="22"/>
                </a:cxn>
                <a:cxn ang="0">
                  <a:pos x="25" y="0"/>
                </a:cxn>
              </a:cxnLst>
              <a:rect l="0" t="0" r="r" b="b"/>
              <a:pathLst>
                <a:path w="25" h="70">
                  <a:moveTo>
                    <a:pt x="25" y="0"/>
                  </a:moveTo>
                  <a:lnTo>
                    <a:pt x="0" y="70"/>
                  </a:lnTo>
                  <a:lnTo>
                    <a:pt x="20" y="22"/>
                  </a:lnTo>
                  <a:lnTo>
                    <a:pt x="25" y="0"/>
                  </a:lnTo>
                  <a:close/>
                </a:path>
              </a:pathLst>
            </a:custGeom>
            <a:solidFill>
              <a:srgbClr val="FFBFBF"/>
            </a:solidFill>
            <a:ln w="9525">
              <a:noFill/>
              <a:round/>
              <a:headEnd/>
              <a:tailEnd/>
            </a:ln>
          </p:spPr>
          <p:txBody>
            <a:bodyPr/>
            <a:lstStyle/>
            <a:p>
              <a:endParaRPr lang="en-GB"/>
            </a:p>
          </p:txBody>
        </p:sp>
        <p:sp>
          <p:nvSpPr>
            <p:cNvPr id="24242" name="Freeform 690"/>
            <p:cNvSpPr>
              <a:spLocks/>
            </p:cNvSpPr>
            <p:nvPr/>
          </p:nvSpPr>
          <p:spPr bwMode="auto">
            <a:xfrm>
              <a:off x="3024" y="2615"/>
              <a:ext cx="106" cy="14"/>
            </a:xfrm>
            <a:custGeom>
              <a:avLst/>
              <a:gdLst/>
              <a:ahLst/>
              <a:cxnLst>
                <a:cxn ang="0">
                  <a:pos x="5" y="0"/>
                </a:cxn>
                <a:cxn ang="0">
                  <a:pos x="0" y="70"/>
                </a:cxn>
                <a:cxn ang="0">
                  <a:pos x="533" y="70"/>
                </a:cxn>
                <a:cxn ang="0">
                  <a:pos x="5" y="0"/>
                </a:cxn>
              </a:cxnLst>
              <a:rect l="0" t="0" r="r" b="b"/>
              <a:pathLst>
                <a:path w="533" h="70">
                  <a:moveTo>
                    <a:pt x="5" y="0"/>
                  </a:moveTo>
                  <a:lnTo>
                    <a:pt x="0" y="70"/>
                  </a:lnTo>
                  <a:lnTo>
                    <a:pt x="533" y="70"/>
                  </a:lnTo>
                  <a:lnTo>
                    <a:pt x="5" y="0"/>
                  </a:lnTo>
                  <a:close/>
                </a:path>
              </a:pathLst>
            </a:custGeom>
            <a:solidFill>
              <a:srgbClr val="BFBFBF"/>
            </a:solidFill>
            <a:ln w="9525">
              <a:noFill/>
              <a:round/>
              <a:headEnd/>
              <a:tailEnd/>
            </a:ln>
          </p:spPr>
          <p:txBody>
            <a:bodyPr/>
            <a:lstStyle/>
            <a:p>
              <a:endParaRPr lang="en-GB"/>
            </a:p>
          </p:txBody>
        </p:sp>
        <p:sp>
          <p:nvSpPr>
            <p:cNvPr id="24243" name="Freeform 691"/>
            <p:cNvSpPr>
              <a:spLocks/>
            </p:cNvSpPr>
            <p:nvPr/>
          </p:nvSpPr>
          <p:spPr bwMode="auto">
            <a:xfrm>
              <a:off x="3213" y="2577"/>
              <a:ext cx="240" cy="52"/>
            </a:xfrm>
            <a:custGeom>
              <a:avLst/>
              <a:gdLst/>
              <a:ahLst/>
              <a:cxnLst>
                <a:cxn ang="0">
                  <a:pos x="1199" y="260"/>
                </a:cxn>
                <a:cxn ang="0">
                  <a:pos x="1199" y="42"/>
                </a:cxn>
                <a:cxn ang="0">
                  <a:pos x="0" y="0"/>
                </a:cxn>
                <a:cxn ang="0">
                  <a:pos x="1021" y="260"/>
                </a:cxn>
                <a:cxn ang="0">
                  <a:pos x="1199" y="260"/>
                </a:cxn>
              </a:cxnLst>
              <a:rect l="0" t="0" r="r" b="b"/>
              <a:pathLst>
                <a:path w="1199" h="260">
                  <a:moveTo>
                    <a:pt x="1199" y="260"/>
                  </a:moveTo>
                  <a:lnTo>
                    <a:pt x="1199" y="42"/>
                  </a:lnTo>
                  <a:lnTo>
                    <a:pt x="0" y="0"/>
                  </a:lnTo>
                  <a:lnTo>
                    <a:pt x="1021" y="260"/>
                  </a:lnTo>
                  <a:lnTo>
                    <a:pt x="1199" y="260"/>
                  </a:lnTo>
                  <a:close/>
                </a:path>
              </a:pathLst>
            </a:custGeom>
            <a:solidFill>
              <a:srgbClr val="BFBFBF"/>
            </a:solidFill>
            <a:ln w="9525">
              <a:noFill/>
              <a:round/>
              <a:headEnd/>
              <a:tailEnd/>
            </a:ln>
          </p:spPr>
          <p:txBody>
            <a:bodyPr/>
            <a:lstStyle/>
            <a:p>
              <a:endParaRPr lang="en-GB"/>
            </a:p>
          </p:txBody>
        </p:sp>
        <p:sp>
          <p:nvSpPr>
            <p:cNvPr id="24244" name="Freeform 692"/>
            <p:cNvSpPr>
              <a:spLocks noEditPoints="1"/>
            </p:cNvSpPr>
            <p:nvPr/>
          </p:nvSpPr>
          <p:spPr bwMode="auto">
            <a:xfrm>
              <a:off x="2308" y="1691"/>
              <a:ext cx="449" cy="414"/>
            </a:xfrm>
            <a:custGeom>
              <a:avLst/>
              <a:gdLst/>
              <a:ahLst/>
              <a:cxnLst>
                <a:cxn ang="0">
                  <a:pos x="1200" y="546"/>
                </a:cxn>
                <a:cxn ang="0">
                  <a:pos x="1189" y="606"/>
                </a:cxn>
                <a:cxn ang="0">
                  <a:pos x="1202" y="862"/>
                </a:cxn>
                <a:cxn ang="0">
                  <a:pos x="1196" y="926"/>
                </a:cxn>
                <a:cxn ang="0">
                  <a:pos x="1179" y="986"/>
                </a:cxn>
                <a:cxn ang="0">
                  <a:pos x="1230" y="956"/>
                </a:cxn>
                <a:cxn ang="0">
                  <a:pos x="1443" y="776"/>
                </a:cxn>
                <a:cxn ang="0">
                  <a:pos x="1652" y="509"/>
                </a:cxn>
                <a:cxn ang="0">
                  <a:pos x="1760" y="320"/>
                </a:cxn>
                <a:cxn ang="0">
                  <a:pos x="1723" y="422"/>
                </a:cxn>
                <a:cxn ang="0">
                  <a:pos x="1715" y="652"/>
                </a:cxn>
                <a:cxn ang="0">
                  <a:pos x="1688" y="755"/>
                </a:cxn>
                <a:cxn ang="0">
                  <a:pos x="1598" y="922"/>
                </a:cxn>
                <a:cxn ang="0">
                  <a:pos x="1508" y="1034"/>
                </a:cxn>
                <a:cxn ang="0">
                  <a:pos x="1469" y="1068"/>
                </a:cxn>
                <a:cxn ang="0">
                  <a:pos x="1558" y="1032"/>
                </a:cxn>
                <a:cxn ang="0">
                  <a:pos x="1600" y="1008"/>
                </a:cxn>
                <a:cxn ang="0">
                  <a:pos x="1715" y="914"/>
                </a:cxn>
                <a:cxn ang="0">
                  <a:pos x="1846" y="760"/>
                </a:cxn>
                <a:cxn ang="0">
                  <a:pos x="2001" y="512"/>
                </a:cxn>
                <a:cxn ang="0">
                  <a:pos x="2058" y="418"/>
                </a:cxn>
                <a:cxn ang="0">
                  <a:pos x="2246" y="0"/>
                </a:cxn>
                <a:cxn ang="0">
                  <a:pos x="0" y="0"/>
                </a:cxn>
                <a:cxn ang="0">
                  <a:pos x="0" y="2070"/>
                </a:cxn>
                <a:cxn ang="0">
                  <a:pos x="35" y="1922"/>
                </a:cxn>
                <a:cxn ang="0">
                  <a:pos x="147" y="1698"/>
                </a:cxn>
                <a:cxn ang="0">
                  <a:pos x="223" y="1598"/>
                </a:cxn>
                <a:cxn ang="0">
                  <a:pos x="314" y="1512"/>
                </a:cxn>
                <a:cxn ang="0">
                  <a:pos x="791" y="1218"/>
                </a:cxn>
                <a:cxn ang="0">
                  <a:pos x="922" y="1118"/>
                </a:cxn>
                <a:cxn ang="0">
                  <a:pos x="1035" y="998"/>
                </a:cxn>
                <a:cxn ang="0">
                  <a:pos x="1095" y="904"/>
                </a:cxn>
                <a:cxn ang="0">
                  <a:pos x="1118" y="854"/>
                </a:cxn>
                <a:cxn ang="0">
                  <a:pos x="1189" y="534"/>
                </a:cxn>
                <a:cxn ang="0">
                  <a:pos x="1218" y="486"/>
                </a:cxn>
                <a:cxn ang="0">
                  <a:pos x="1200" y="546"/>
                </a:cxn>
                <a:cxn ang="0">
                  <a:pos x="1027" y="220"/>
                </a:cxn>
                <a:cxn ang="0">
                  <a:pos x="1040" y="302"/>
                </a:cxn>
                <a:cxn ang="0">
                  <a:pos x="1040" y="422"/>
                </a:cxn>
                <a:cxn ang="0">
                  <a:pos x="1014" y="566"/>
                </a:cxn>
                <a:cxn ang="0">
                  <a:pos x="946" y="726"/>
                </a:cxn>
                <a:cxn ang="0">
                  <a:pos x="815" y="890"/>
                </a:cxn>
                <a:cxn ang="0">
                  <a:pos x="726" y="966"/>
                </a:cxn>
                <a:cxn ang="0">
                  <a:pos x="613" y="1038"/>
                </a:cxn>
                <a:cxn ang="0">
                  <a:pos x="317" y="1163"/>
                </a:cxn>
                <a:cxn ang="0">
                  <a:pos x="325" y="1156"/>
                </a:cxn>
                <a:cxn ang="0">
                  <a:pos x="349" y="1144"/>
                </a:cxn>
                <a:cxn ang="0">
                  <a:pos x="620" y="946"/>
                </a:cxn>
                <a:cxn ang="0">
                  <a:pos x="817" y="742"/>
                </a:cxn>
                <a:cxn ang="0">
                  <a:pos x="875" y="664"/>
                </a:cxn>
                <a:cxn ang="0">
                  <a:pos x="972" y="486"/>
                </a:cxn>
                <a:cxn ang="0">
                  <a:pos x="1001" y="392"/>
                </a:cxn>
                <a:cxn ang="0">
                  <a:pos x="1018" y="292"/>
                </a:cxn>
                <a:cxn ang="0">
                  <a:pos x="1018" y="190"/>
                </a:cxn>
                <a:cxn ang="0">
                  <a:pos x="1021" y="198"/>
                </a:cxn>
                <a:cxn ang="0">
                  <a:pos x="1027" y="220"/>
                </a:cxn>
              </a:cxnLst>
              <a:rect l="0" t="0" r="r" b="b"/>
              <a:pathLst>
                <a:path w="2246" h="2070">
                  <a:moveTo>
                    <a:pt x="1200" y="546"/>
                  </a:moveTo>
                  <a:lnTo>
                    <a:pt x="1189" y="606"/>
                  </a:lnTo>
                  <a:lnTo>
                    <a:pt x="1202" y="862"/>
                  </a:lnTo>
                  <a:lnTo>
                    <a:pt x="1196" y="926"/>
                  </a:lnTo>
                  <a:lnTo>
                    <a:pt x="1179" y="986"/>
                  </a:lnTo>
                  <a:lnTo>
                    <a:pt x="1230" y="956"/>
                  </a:lnTo>
                  <a:lnTo>
                    <a:pt x="1443" y="776"/>
                  </a:lnTo>
                  <a:lnTo>
                    <a:pt x="1652" y="509"/>
                  </a:lnTo>
                  <a:lnTo>
                    <a:pt x="1760" y="320"/>
                  </a:lnTo>
                  <a:lnTo>
                    <a:pt x="1723" y="422"/>
                  </a:lnTo>
                  <a:lnTo>
                    <a:pt x="1715" y="652"/>
                  </a:lnTo>
                  <a:lnTo>
                    <a:pt x="1688" y="755"/>
                  </a:lnTo>
                  <a:lnTo>
                    <a:pt x="1598" y="922"/>
                  </a:lnTo>
                  <a:lnTo>
                    <a:pt x="1508" y="1034"/>
                  </a:lnTo>
                  <a:lnTo>
                    <a:pt x="1469" y="1068"/>
                  </a:lnTo>
                  <a:lnTo>
                    <a:pt x="1558" y="1032"/>
                  </a:lnTo>
                  <a:lnTo>
                    <a:pt x="1600" y="1008"/>
                  </a:lnTo>
                  <a:lnTo>
                    <a:pt x="1715" y="914"/>
                  </a:lnTo>
                  <a:lnTo>
                    <a:pt x="1846" y="760"/>
                  </a:lnTo>
                  <a:lnTo>
                    <a:pt x="2001" y="512"/>
                  </a:lnTo>
                  <a:lnTo>
                    <a:pt x="2058" y="418"/>
                  </a:lnTo>
                  <a:lnTo>
                    <a:pt x="2246" y="0"/>
                  </a:lnTo>
                  <a:lnTo>
                    <a:pt x="0" y="0"/>
                  </a:lnTo>
                  <a:lnTo>
                    <a:pt x="0" y="2070"/>
                  </a:lnTo>
                  <a:lnTo>
                    <a:pt x="35" y="1922"/>
                  </a:lnTo>
                  <a:lnTo>
                    <a:pt x="147" y="1698"/>
                  </a:lnTo>
                  <a:lnTo>
                    <a:pt x="223" y="1598"/>
                  </a:lnTo>
                  <a:lnTo>
                    <a:pt x="314" y="1512"/>
                  </a:lnTo>
                  <a:lnTo>
                    <a:pt x="791" y="1218"/>
                  </a:lnTo>
                  <a:lnTo>
                    <a:pt x="922" y="1118"/>
                  </a:lnTo>
                  <a:lnTo>
                    <a:pt x="1035" y="998"/>
                  </a:lnTo>
                  <a:lnTo>
                    <a:pt x="1095" y="904"/>
                  </a:lnTo>
                  <a:lnTo>
                    <a:pt x="1118" y="854"/>
                  </a:lnTo>
                  <a:lnTo>
                    <a:pt x="1189" y="534"/>
                  </a:lnTo>
                  <a:lnTo>
                    <a:pt x="1218" y="486"/>
                  </a:lnTo>
                  <a:lnTo>
                    <a:pt x="1200" y="546"/>
                  </a:lnTo>
                  <a:close/>
                  <a:moveTo>
                    <a:pt x="1027" y="220"/>
                  </a:moveTo>
                  <a:lnTo>
                    <a:pt x="1040" y="302"/>
                  </a:lnTo>
                  <a:lnTo>
                    <a:pt x="1040" y="422"/>
                  </a:lnTo>
                  <a:lnTo>
                    <a:pt x="1014" y="566"/>
                  </a:lnTo>
                  <a:lnTo>
                    <a:pt x="946" y="726"/>
                  </a:lnTo>
                  <a:lnTo>
                    <a:pt x="815" y="890"/>
                  </a:lnTo>
                  <a:lnTo>
                    <a:pt x="726" y="966"/>
                  </a:lnTo>
                  <a:lnTo>
                    <a:pt x="613" y="1038"/>
                  </a:lnTo>
                  <a:lnTo>
                    <a:pt x="317" y="1163"/>
                  </a:lnTo>
                  <a:lnTo>
                    <a:pt x="325" y="1156"/>
                  </a:lnTo>
                  <a:lnTo>
                    <a:pt x="349" y="1144"/>
                  </a:lnTo>
                  <a:lnTo>
                    <a:pt x="620" y="946"/>
                  </a:lnTo>
                  <a:lnTo>
                    <a:pt x="817" y="742"/>
                  </a:lnTo>
                  <a:lnTo>
                    <a:pt x="875" y="664"/>
                  </a:lnTo>
                  <a:lnTo>
                    <a:pt x="972" y="486"/>
                  </a:lnTo>
                  <a:lnTo>
                    <a:pt x="1001" y="392"/>
                  </a:lnTo>
                  <a:lnTo>
                    <a:pt x="1018" y="292"/>
                  </a:lnTo>
                  <a:lnTo>
                    <a:pt x="1018" y="190"/>
                  </a:lnTo>
                  <a:lnTo>
                    <a:pt x="1021" y="198"/>
                  </a:lnTo>
                  <a:lnTo>
                    <a:pt x="1027" y="220"/>
                  </a:lnTo>
                  <a:close/>
                </a:path>
              </a:pathLst>
            </a:custGeom>
            <a:solidFill>
              <a:srgbClr val="FFFF00"/>
            </a:solidFill>
            <a:ln w="9525">
              <a:noFill/>
              <a:round/>
              <a:headEnd/>
              <a:tailEnd/>
            </a:ln>
          </p:spPr>
          <p:txBody>
            <a:bodyPr/>
            <a:lstStyle/>
            <a:p>
              <a:endParaRPr lang="en-GB"/>
            </a:p>
          </p:txBody>
        </p:sp>
        <p:sp>
          <p:nvSpPr>
            <p:cNvPr id="24245" name="Freeform 693"/>
            <p:cNvSpPr>
              <a:spLocks/>
            </p:cNvSpPr>
            <p:nvPr/>
          </p:nvSpPr>
          <p:spPr bwMode="auto">
            <a:xfrm>
              <a:off x="2371" y="1729"/>
              <a:ext cx="145" cy="195"/>
            </a:xfrm>
            <a:custGeom>
              <a:avLst/>
              <a:gdLst/>
              <a:ahLst/>
              <a:cxnLst>
                <a:cxn ang="0">
                  <a:pos x="723" y="112"/>
                </a:cxn>
                <a:cxn ang="0">
                  <a:pos x="710" y="30"/>
                </a:cxn>
                <a:cxn ang="0">
                  <a:pos x="704" y="8"/>
                </a:cxn>
                <a:cxn ang="0">
                  <a:pos x="701" y="0"/>
                </a:cxn>
                <a:cxn ang="0">
                  <a:pos x="701" y="102"/>
                </a:cxn>
                <a:cxn ang="0">
                  <a:pos x="684" y="202"/>
                </a:cxn>
                <a:cxn ang="0">
                  <a:pos x="655" y="296"/>
                </a:cxn>
                <a:cxn ang="0">
                  <a:pos x="558" y="474"/>
                </a:cxn>
                <a:cxn ang="0">
                  <a:pos x="500" y="552"/>
                </a:cxn>
                <a:cxn ang="0">
                  <a:pos x="303" y="756"/>
                </a:cxn>
                <a:cxn ang="0">
                  <a:pos x="32" y="954"/>
                </a:cxn>
                <a:cxn ang="0">
                  <a:pos x="8" y="966"/>
                </a:cxn>
                <a:cxn ang="0">
                  <a:pos x="0" y="973"/>
                </a:cxn>
                <a:cxn ang="0">
                  <a:pos x="296" y="848"/>
                </a:cxn>
                <a:cxn ang="0">
                  <a:pos x="409" y="776"/>
                </a:cxn>
                <a:cxn ang="0">
                  <a:pos x="498" y="700"/>
                </a:cxn>
                <a:cxn ang="0">
                  <a:pos x="629" y="536"/>
                </a:cxn>
                <a:cxn ang="0">
                  <a:pos x="697" y="376"/>
                </a:cxn>
                <a:cxn ang="0">
                  <a:pos x="723" y="232"/>
                </a:cxn>
                <a:cxn ang="0">
                  <a:pos x="723" y="112"/>
                </a:cxn>
              </a:cxnLst>
              <a:rect l="0" t="0" r="r" b="b"/>
              <a:pathLst>
                <a:path w="723" h="973">
                  <a:moveTo>
                    <a:pt x="723" y="112"/>
                  </a:moveTo>
                  <a:lnTo>
                    <a:pt x="710" y="30"/>
                  </a:lnTo>
                  <a:lnTo>
                    <a:pt x="704" y="8"/>
                  </a:lnTo>
                  <a:lnTo>
                    <a:pt x="701" y="0"/>
                  </a:lnTo>
                  <a:lnTo>
                    <a:pt x="701" y="102"/>
                  </a:lnTo>
                  <a:lnTo>
                    <a:pt x="684" y="202"/>
                  </a:lnTo>
                  <a:lnTo>
                    <a:pt x="655" y="296"/>
                  </a:lnTo>
                  <a:lnTo>
                    <a:pt x="558" y="474"/>
                  </a:lnTo>
                  <a:lnTo>
                    <a:pt x="500" y="552"/>
                  </a:lnTo>
                  <a:lnTo>
                    <a:pt x="303" y="756"/>
                  </a:lnTo>
                  <a:lnTo>
                    <a:pt x="32" y="954"/>
                  </a:lnTo>
                  <a:lnTo>
                    <a:pt x="8" y="966"/>
                  </a:lnTo>
                  <a:lnTo>
                    <a:pt x="0" y="973"/>
                  </a:lnTo>
                  <a:lnTo>
                    <a:pt x="296" y="848"/>
                  </a:lnTo>
                  <a:lnTo>
                    <a:pt x="409" y="776"/>
                  </a:lnTo>
                  <a:lnTo>
                    <a:pt x="498" y="700"/>
                  </a:lnTo>
                  <a:lnTo>
                    <a:pt x="629" y="536"/>
                  </a:lnTo>
                  <a:lnTo>
                    <a:pt x="697" y="376"/>
                  </a:lnTo>
                  <a:lnTo>
                    <a:pt x="723" y="232"/>
                  </a:lnTo>
                  <a:lnTo>
                    <a:pt x="723" y="112"/>
                  </a:lnTo>
                  <a:close/>
                </a:path>
              </a:pathLst>
            </a:custGeom>
            <a:solidFill>
              <a:srgbClr val="FFFFFF"/>
            </a:solidFill>
            <a:ln w="9525">
              <a:noFill/>
              <a:round/>
              <a:headEnd/>
              <a:tailEnd/>
            </a:ln>
          </p:spPr>
          <p:txBody>
            <a:bodyPr/>
            <a:lstStyle/>
            <a:p>
              <a:endParaRPr lang="en-GB"/>
            </a:p>
          </p:txBody>
        </p:sp>
        <p:sp>
          <p:nvSpPr>
            <p:cNvPr id="24246" name="Freeform 694"/>
            <p:cNvSpPr>
              <a:spLocks/>
            </p:cNvSpPr>
            <p:nvPr/>
          </p:nvSpPr>
          <p:spPr bwMode="auto">
            <a:xfrm>
              <a:off x="2708" y="1775"/>
              <a:ext cx="12" cy="19"/>
            </a:xfrm>
            <a:custGeom>
              <a:avLst/>
              <a:gdLst/>
              <a:ahLst/>
              <a:cxnLst>
                <a:cxn ang="0">
                  <a:pos x="0" y="94"/>
                </a:cxn>
                <a:cxn ang="0">
                  <a:pos x="47" y="22"/>
                </a:cxn>
                <a:cxn ang="0">
                  <a:pos x="57" y="0"/>
                </a:cxn>
                <a:cxn ang="0">
                  <a:pos x="0" y="94"/>
                </a:cxn>
              </a:cxnLst>
              <a:rect l="0" t="0" r="r" b="b"/>
              <a:pathLst>
                <a:path w="57" h="94">
                  <a:moveTo>
                    <a:pt x="0" y="94"/>
                  </a:moveTo>
                  <a:lnTo>
                    <a:pt x="47" y="22"/>
                  </a:lnTo>
                  <a:lnTo>
                    <a:pt x="57" y="0"/>
                  </a:lnTo>
                  <a:lnTo>
                    <a:pt x="0" y="94"/>
                  </a:lnTo>
                  <a:close/>
                </a:path>
              </a:pathLst>
            </a:custGeom>
            <a:solidFill>
              <a:srgbClr val="7F7FFF"/>
            </a:solidFill>
            <a:ln w="9525">
              <a:noFill/>
              <a:round/>
              <a:headEnd/>
              <a:tailEnd/>
            </a:ln>
          </p:spPr>
          <p:txBody>
            <a:bodyPr/>
            <a:lstStyle/>
            <a:p>
              <a:endParaRPr lang="en-GB"/>
            </a:p>
          </p:txBody>
        </p:sp>
        <p:sp>
          <p:nvSpPr>
            <p:cNvPr id="24247" name="Freeform 695"/>
            <p:cNvSpPr>
              <a:spLocks noEditPoints="1"/>
            </p:cNvSpPr>
            <p:nvPr/>
          </p:nvSpPr>
          <p:spPr bwMode="auto">
            <a:xfrm>
              <a:off x="2308" y="2230"/>
              <a:ext cx="251" cy="399"/>
            </a:xfrm>
            <a:custGeom>
              <a:avLst/>
              <a:gdLst/>
              <a:ahLst/>
              <a:cxnLst>
                <a:cxn ang="0">
                  <a:pos x="0" y="0"/>
                </a:cxn>
                <a:cxn ang="0">
                  <a:pos x="1176" y="1996"/>
                </a:cxn>
                <a:cxn ang="0">
                  <a:pos x="1241" y="1818"/>
                </a:cxn>
                <a:cxn ang="0">
                  <a:pos x="1236" y="1422"/>
                </a:cxn>
                <a:cxn ang="0">
                  <a:pos x="1112" y="898"/>
                </a:cxn>
                <a:cxn ang="0">
                  <a:pos x="990" y="734"/>
                </a:cxn>
                <a:cxn ang="0">
                  <a:pos x="764" y="574"/>
                </a:cxn>
                <a:cxn ang="0">
                  <a:pos x="215" y="328"/>
                </a:cxn>
                <a:cxn ang="0">
                  <a:pos x="63" y="162"/>
                </a:cxn>
                <a:cxn ang="0">
                  <a:pos x="163" y="420"/>
                </a:cxn>
                <a:cxn ang="0">
                  <a:pos x="223" y="555"/>
                </a:cxn>
                <a:cxn ang="0">
                  <a:pos x="442" y="774"/>
                </a:cxn>
                <a:cxn ang="0">
                  <a:pos x="744" y="888"/>
                </a:cxn>
                <a:cxn ang="0">
                  <a:pos x="888" y="994"/>
                </a:cxn>
                <a:cxn ang="0">
                  <a:pos x="946" y="1102"/>
                </a:cxn>
                <a:cxn ang="0">
                  <a:pos x="958" y="1262"/>
                </a:cxn>
                <a:cxn ang="0">
                  <a:pos x="917" y="1578"/>
                </a:cxn>
                <a:cxn ang="0">
                  <a:pos x="982" y="1726"/>
                </a:cxn>
                <a:cxn ang="0">
                  <a:pos x="888" y="1606"/>
                </a:cxn>
                <a:cxn ang="0">
                  <a:pos x="840" y="1216"/>
                </a:cxn>
                <a:cxn ang="0">
                  <a:pos x="749" y="1048"/>
                </a:cxn>
                <a:cxn ang="0">
                  <a:pos x="367" y="792"/>
                </a:cxn>
                <a:cxn ang="0">
                  <a:pos x="246" y="680"/>
                </a:cxn>
                <a:cxn ang="0">
                  <a:pos x="189" y="579"/>
                </a:cxn>
                <a:cxn ang="0">
                  <a:pos x="170" y="496"/>
                </a:cxn>
                <a:cxn ang="0">
                  <a:pos x="163" y="420"/>
                </a:cxn>
                <a:cxn ang="0">
                  <a:pos x="417" y="1066"/>
                </a:cxn>
                <a:cxn ang="0">
                  <a:pos x="550" y="1192"/>
                </a:cxn>
                <a:cxn ang="0">
                  <a:pos x="670" y="1494"/>
                </a:cxn>
                <a:cxn ang="0">
                  <a:pos x="652" y="1848"/>
                </a:cxn>
                <a:cxn ang="0">
                  <a:pos x="616" y="1566"/>
                </a:cxn>
                <a:cxn ang="0">
                  <a:pos x="396" y="1138"/>
                </a:cxn>
                <a:cxn ang="0">
                  <a:pos x="301" y="1002"/>
                </a:cxn>
              </a:cxnLst>
              <a:rect l="0" t="0" r="r" b="b"/>
              <a:pathLst>
                <a:path w="1256" h="1996">
                  <a:moveTo>
                    <a:pt x="18" y="62"/>
                  </a:moveTo>
                  <a:lnTo>
                    <a:pt x="0" y="0"/>
                  </a:lnTo>
                  <a:lnTo>
                    <a:pt x="0" y="1996"/>
                  </a:lnTo>
                  <a:lnTo>
                    <a:pt x="1176" y="1996"/>
                  </a:lnTo>
                  <a:lnTo>
                    <a:pt x="1212" y="1928"/>
                  </a:lnTo>
                  <a:lnTo>
                    <a:pt x="1241" y="1818"/>
                  </a:lnTo>
                  <a:lnTo>
                    <a:pt x="1256" y="1688"/>
                  </a:lnTo>
                  <a:lnTo>
                    <a:pt x="1236" y="1422"/>
                  </a:lnTo>
                  <a:lnTo>
                    <a:pt x="1137" y="964"/>
                  </a:lnTo>
                  <a:lnTo>
                    <a:pt x="1112" y="898"/>
                  </a:lnTo>
                  <a:lnTo>
                    <a:pt x="1078" y="836"/>
                  </a:lnTo>
                  <a:lnTo>
                    <a:pt x="990" y="734"/>
                  </a:lnTo>
                  <a:lnTo>
                    <a:pt x="885" y="646"/>
                  </a:lnTo>
                  <a:lnTo>
                    <a:pt x="764" y="574"/>
                  </a:lnTo>
                  <a:lnTo>
                    <a:pt x="317" y="384"/>
                  </a:lnTo>
                  <a:lnTo>
                    <a:pt x="215" y="328"/>
                  </a:lnTo>
                  <a:lnTo>
                    <a:pt x="129" y="252"/>
                  </a:lnTo>
                  <a:lnTo>
                    <a:pt x="63" y="162"/>
                  </a:lnTo>
                  <a:lnTo>
                    <a:pt x="18" y="62"/>
                  </a:lnTo>
                  <a:close/>
                  <a:moveTo>
                    <a:pt x="163" y="420"/>
                  </a:moveTo>
                  <a:lnTo>
                    <a:pt x="188" y="488"/>
                  </a:lnTo>
                  <a:lnTo>
                    <a:pt x="223" y="555"/>
                  </a:lnTo>
                  <a:lnTo>
                    <a:pt x="320" y="678"/>
                  </a:lnTo>
                  <a:lnTo>
                    <a:pt x="442" y="774"/>
                  </a:lnTo>
                  <a:lnTo>
                    <a:pt x="508" y="810"/>
                  </a:lnTo>
                  <a:lnTo>
                    <a:pt x="744" y="888"/>
                  </a:lnTo>
                  <a:lnTo>
                    <a:pt x="798" y="918"/>
                  </a:lnTo>
                  <a:lnTo>
                    <a:pt x="888" y="994"/>
                  </a:lnTo>
                  <a:lnTo>
                    <a:pt x="922" y="1045"/>
                  </a:lnTo>
                  <a:lnTo>
                    <a:pt x="946" y="1102"/>
                  </a:lnTo>
                  <a:lnTo>
                    <a:pt x="959" y="1180"/>
                  </a:lnTo>
                  <a:lnTo>
                    <a:pt x="958" y="1262"/>
                  </a:lnTo>
                  <a:lnTo>
                    <a:pt x="917" y="1500"/>
                  </a:lnTo>
                  <a:lnTo>
                    <a:pt x="917" y="1578"/>
                  </a:lnTo>
                  <a:lnTo>
                    <a:pt x="935" y="1654"/>
                  </a:lnTo>
                  <a:lnTo>
                    <a:pt x="982" y="1726"/>
                  </a:lnTo>
                  <a:lnTo>
                    <a:pt x="924" y="1672"/>
                  </a:lnTo>
                  <a:lnTo>
                    <a:pt x="888" y="1606"/>
                  </a:lnTo>
                  <a:lnTo>
                    <a:pt x="870" y="1534"/>
                  </a:lnTo>
                  <a:lnTo>
                    <a:pt x="840" y="1216"/>
                  </a:lnTo>
                  <a:lnTo>
                    <a:pt x="815" y="1144"/>
                  </a:lnTo>
                  <a:lnTo>
                    <a:pt x="749" y="1048"/>
                  </a:lnTo>
                  <a:lnTo>
                    <a:pt x="663" y="970"/>
                  </a:lnTo>
                  <a:lnTo>
                    <a:pt x="367" y="792"/>
                  </a:lnTo>
                  <a:lnTo>
                    <a:pt x="281" y="722"/>
                  </a:lnTo>
                  <a:lnTo>
                    <a:pt x="246" y="680"/>
                  </a:lnTo>
                  <a:lnTo>
                    <a:pt x="215" y="634"/>
                  </a:lnTo>
                  <a:lnTo>
                    <a:pt x="189" y="579"/>
                  </a:lnTo>
                  <a:lnTo>
                    <a:pt x="171" y="521"/>
                  </a:lnTo>
                  <a:lnTo>
                    <a:pt x="170" y="496"/>
                  </a:lnTo>
                  <a:lnTo>
                    <a:pt x="163" y="468"/>
                  </a:lnTo>
                  <a:lnTo>
                    <a:pt x="163" y="420"/>
                  </a:lnTo>
                  <a:close/>
                  <a:moveTo>
                    <a:pt x="375" y="1038"/>
                  </a:moveTo>
                  <a:lnTo>
                    <a:pt x="417" y="1066"/>
                  </a:lnTo>
                  <a:lnTo>
                    <a:pt x="508" y="1142"/>
                  </a:lnTo>
                  <a:lnTo>
                    <a:pt x="550" y="1192"/>
                  </a:lnTo>
                  <a:lnTo>
                    <a:pt x="626" y="1322"/>
                  </a:lnTo>
                  <a:lnTo>
                    <a:pt x="670" y="1494"/>
                  </a:lnTo>
                  <a:lnTo>
                    <a:pt x="670" y="1718"/>
                  </a:lnTo>
                  <a:lnTo>
                    <a:pt x="652" y="1848"/>
                  </a:lnTo>
                  <a:lnTo>
                    <a:pt x="650" y="1768"/>
                  </a:lnTo>
                  <a:lnTo>
                    <a:pt x="616" y="1566"/>
                  </a:lnTo>
                  <a:lnTo>
                    <a:pt x="571" y="1434"/>
                  </a:lnTo>
                  <a:lnTo>
                    <a:pt x="396" y="1138"/>
                  </a:lnTo>
                  <a:lnTo>
                    <a:pt x="254" y="988"/>
                  </a:lnTo>
                  <a:lnTo>
                    <a:pt x="301" y="1002"/>
                  </a:lnTo>
                  <a:lnTo>
                    <a:pt x="375" y="1038"/>
                  </a:lnTo>
                  <a:close/>
                </a:path>
              </a:pathLst>
            </a:custGeom>
            <a:solidFill>
              <a:srgbClr val="FFFF00"/>
            </a:solidFill>
            <a:ln w="9525">
              <a:noFill/>
              <a:round/>
              <a:headEnd/>
              <a:tailEnd/>
            </a:ln>
          </p:spPr>
          <p:txBody>
            <a:bodyPr/>
            <a:lstStyle/>
            <a:p>
              <a:endParaRPr lang="en-GB"/>
            </a:p>
          </p:txBody>
        </p:sp>
        <p:sp>
          <p:nvSpPr>
            <p:cNvPr id="24248" name="Freeform 696"/>
            <p:cNvSpPr>
              <a:spLocks/>
            </p:cNvSpPr>
            <p:nvPr/>
          </p:nvSpPr>
          <p:spPr bwMode="auto">
            <a:xfrm>
              <a:off x="2341" y="2314"/>
              <a:ext cx="163" cy="261"/>
            </a:xfrm>
            <a:custGeom>
              <a:avLst/>
              <a:gdLst/>
              <a:ahLst/>
              <a:cxnLst>
                <a:cxn ang="0">
                  <a:pos x="25" y="68"/>
                </a:cxn>
                <a:cxn ang="0">
                  <a:pos x="0" y="0"/>
                </a:cxn>
                <a:cxn ang="0">
                  <a:pos x="0" y="48"/>
                </a:cxn>
                <a:cxn ang="0">
                  <a:pos x="7" y="76"/>
                </a:cxn>
                <a:cxn ang="0">
                  <a:pos x="8" y="101"/>
                </a:cxn>
                <a:cxn ang="0">
                  <a:pos x="26" y="159"/>
                </a:cxn>
                <a:cxn ang="0">
                  <a:pos x="52" y="214"/>
                </a:cxn>
                <a:cxn ang="0">
                  <a:pos x="83" y="260"/>
                </a:cxn>
                <a:cxn ang="0">
                  <a:pos x="118" y="302"/>
                </a:cxn>
                <a:cxn ang="0">
                  <a:pos x="204" y="372"/>
                </a:cxn>
                <a:cxn ang="0">
                  <a:pos x="500" y="550"/>
                </a:cxn>
                <a:cxn ang="0">
                  <a:pos x="586" y="628"/>
                </a:cxn>
                <a:cxn ang="0">
                  <a:pos x="652" y="724"/>
                </a:cxn>
                <a:cxn ang="0">
                  <a:pos x="677" y="796"/>
                </a:cxn>
                <a:cxn ang="0">
                  <a:pos x="707" y="1114"/>
                </a:cxn>
                <a:cxn ang="0">
                  <a:pos x="725" y="1186"/>
                </a:cxn>
                <a:cxn ang="0">
                  <a:pos x="761" y="1252"/>
                </a:cxn>
                <a:cxn ang="0">
                  <a:pos x="819" y="1306"/>
                </a:cxn>
                <a:cxn ang="0">
                  <a:pos x="772" y="1234"/>
                </a:cxn>
                <a:cxn ang="0">
                  <a:pos x="754" y="1158"/>
                </a:cxn>
                <a:cxn ang="0">
                  <a:pos x="754" y="1080"/>
                </a:cxn>
                <a:cxn ang="0">
                  <a:pos x="795" y="842"/>
                </a:cxn>
                <a:cxn ang="0">
                  <a:pos x="796" y="760"/>
                </a:cxn>
                <a:cxn ang="0">
                  <a:pos x="783" y="682"/>
                </a:cxn>
                <a:cxn ang="0">
                  <a:pos x="759" y="625"/>
                </a:cxn>
                <a:cxn ang="0">
                  <a:pos x="725" y="574"/>
                </a:cxn>
                <a:cxn ang="0">
                  <a:pos x="635" y="498"/>
                </a:cxn>
                <a:cxn ang="0">
                  <a:pos x="581" y="468"/>
                </a:cxn>
                <a:cxn ang="0">
                  <a:pos x="345" y="390"/>
                </a:cxn>
                <a:cxn ang="0">
                  <a:pos x="279" y="354"/>
                </a:cxn>
                <a:cxn ang="0">
                  <a:pos x="157" y="258"/>
                </a:cxn>
                <a:cxn ang="0">
                  <a:pos x="60" y="135"/>
                </a:cxn>
                <a:cxn ang="0">
                  <a:pos x="25" y="68"/>
                </a:cxn>
              </a:cxnLst>
              <a:rect l="0" t="0" r="r" b="b"/>
              <a:pathLst>
                <a:path w="819" h="1306">
                  <a:moveTo>
                    <a:pt x="25" y="68"/>
                  </a:moveTo>
                  <a:lnTo>
                    <a:pt x="0" y="0"/>
                  </a:lnTo>
                  <a:lnTo>
                    <a:pt x="0" y="48"/>
                  </a:lnTo>
                  <a:lnTo>
                    <a:pt x="7" y="76"/>
                  </a:lnTo>
                  <a:lnTo>
                    <a:pt x="8" y="101"/>
                  </a:lnTo>
                  <a:lnTo>
                    <a:pt x="26" y="159"/>
                  </a:lnTo>
                  <a:lnTo>
                    <a:pt x="52" y="214"/>
                  </a:lnTo>
                  <a:lnTo>
                    <a:pt x="83" y="260"/>
                  </a:lnTo>
                  <a:lnTo>
                    <a:pt x="118" y="302"/>
                  </a:lnTo>
                  <a:lnTo>
                    <a:pt x="204" y="372"/>
                  </a:lnTo>
                  <a:lnTo>
                    <a:pt x="500" y="550"/>
                  </a:lnTo>
                  <a:lnTo>
                    <a:pt x="586" y="628"/>
                  </a:lnTo>
                  <a:lnTo>
                    <a:pt x="652" y="724"/>
                  </a:lnTo>
                  <a:lnTo>
                    <a:pt x="677" y="796"/>
                  </a:lnTo>
                  <a:lnTo>
                    <a:pt x="707" y="1114"/>
                  </a:lnTo>
                  <a:lnTo>
                    <a:pt x="725" y="1186"/>
                  </a:lnTo>
                  <a:lnTo>
                    <a:pt x="761" y="1252"/>
                  </a:lnTo>
                  <a:lnTo>
                    <a:pt x="819" y="1306"/>
                  </a:lnTo>
                  <a:lnTo>
                    <a:pt x="772" y="1234"/>
                  </a:lnTo>
                  <a:lnTo>
                    <a:pt x="754" y="1158"/>
                  </a:lnTo>
                  <a:lnTo>
                    <a:pt x="754" y="1080"/>
                  </a:lnTo>
                  <a:lnTo>
                    <a:pt x="795" y="842"/>
                  </a:lnTo>
                  <a:lnTo>
                    <a:pt x="796" y="760"/>
                  </a:lnTo>
                  <a:lnTo>
                    <a:pt x="783" y="682"/>
                  </a:lnTo>
                  <a:lnTo>
                    <a:pt x="759" y="625"/>
                  </a:lnTo>
                  <a:lnTo>
                    <a:pt x="725" y="574"/>
                  </a:lnTo>
                  <a:lnTo>
                    <a:pt x="635" y="498"/>
                  </a:lnTo>
                  <a:lnTo>
                    <a:pt x="581" y="468"/>
                  </a:lnTo>
                  <a:lnTo>
                    <a:pt x="345" y="390"/>
                  </a:lnTo>
                  <a:lnTo>
                    <a:pt x="279" y="354"/>
                  </a:lnTo>
                  <a:lnTo>
                    <a:pt x="157" y="258"/>
                  </a:lnTo>
                  <a:lnTo>
                    <a:pt x="60" y="135"/>
                  </a:lnTo>
                  <a:lnTo>
                    <a:pt x="25" y="68"/>
                  </a:lnTo>
                  <a:close/>
                </a:path>
              </a:pathLst>
            </a:custGeom>
            <a:solidFill>
              <a:srgbClr val="000000"/>
            </a:solidFill>
            <a:ln w="9525">
              <a:noFill/>
              <a:round/>
              <a:headEnd/>
              <a:tailEnd/>
            </a:ln>
          </p:spPr>
          <p:txBody>
            <a:bodyPr/>
            <a:lstStyle/>
            <a:p>
              <a:endParaRPr lang="en-GB"/>
            </a:p>
          </p:txBody>
        </p:sp>
        <p:sp>
          <p:nvSpPr>
            <p:cNvPr id="24249" name="Freeform 697"/>
            <p:cNvSpPr>
              <a:spLocks/>
            </p:cNvSpPr>
            <p:nvPr/>
          </p:nvSpPr>
          <p:spPr bwMode="auto">
            <a:xfrm>
              <a:off x="2359" y="2427"/>
              <a:ext cx="83" cy="172"/>
            </a:xfrm>
            <a:custGeom>
              <a:avLst/>
              <a:gdLst/>
              <a:ahLst/>
              <a:cxnLst>
                <a:cxn ang="0">
                  <a:pos x="163" y="78"/>
                </a:cxn>
                <a:cxn ang="0">
                  <a:pos x="121" y="50"/>
                </a:cxn>
                <a:cxn ang="0">
                  <a:pos x="47" y="14"/>
                </a:cxn>
                <a:cxn ang="0">
                  <a:pos x="0" y="0"/>
                </a:cxn>
                <a:cxn ang="0">
                  <a:pos x="142" y="150"/>
                </a:cxn>
                <a:cxn ang="0">
                  <a:pos x="317" y="446"/>
                </a:cxn>
                <a:cxn ang="0">
                  <a:pos x="362" y="578"/>
                </a:cxn>
                <a:cxn ang="0">
                  <a:pos x="396" y="780"/>
                </a:cxn>
                <a:cxn ang="0">
                  <a:pos x="398" y="860"/>
                </a:cxn>
                <a:cxn ang="0">
                  <a:pos x="416" y="730"/>
                </a:cxn>
                <a:cxn ang="0">
                  <a:pos x="416" y="506"/>
                </a:cxn>
                <a:cxn ang="0">
                  <a:pos x="372" y="334"/>
                </a:cxn>
                <a:cxn ang="0">
                  <a:pos x="296" y="204"/>
                </a:cxn>
                <a:cxn ang="0">
                  <a:pos x="254" y="154"/>
                </a:cxn>
                <a:cxn ang="0">
                  <a:pos x="163" y="78"/>
                </a:cxn>
              </a:cxnLst>
              <a:rect l="0" t="0" r="r" b="b"/>
              <a:pathLst>
                <a:path w="416" h="860">
                  <a:moveTo>
                    <a:pt x="163" y="78"/>
                  </a:moveTo>
                  <a:lnTo>
                    <a:pt x="121" y="50"/>
                  </a:lnTo>
                  <a:lnTo>
                    <a:pt x="47" y="14"/>
                  </a:lnTo>
                  <a:lnTo>
                    <a:pt x="0" y="0"/>
                  </a:lnTo>
                  <a:lnTo>
                    <a:pt x="142" y="150"/>
                  </a:lnTo>
                  <a:lnTo>
                    <a:pt x="317" y="446"/>
                  </a:lnTo>
                  <a:lnTo>
                    <a:pt x="362" y="578"/>
                  </a:lnTo>
                  <a:lnTo>
                    <a:pt x="396" y="780"/>
                  </a:lnTo>
                  <a:lnTo>
                    <a:pt x="398" y="860"/>
                  </a:lnTo>
                  <a:lnTo>
                    <a:pt x="416" y="730"/>
                  </a:lnTo>
                  <a:lnTo>
                    <a:pt x="416" y="506"/>
                  </a:lnTo>
                  <a:lnTo>
                    <a:pt x="372" y="334"/>
                  </a:lnTo>
                  <a:lnTo>
                    <a:pt x="296" y="204"/>
                  </a:lnTo>
                  <a:lnTo>
                    <a:pt x="254" y="154"/>
                  </a:lnTo>
                  <a:lnTo>
                    <a:pt x="163" y="78"/>
                  </a:lnTo>
                  <a:close/>
                </a:path>
              </a:pathLst>
            </a:custGeom>
            <a:solidFill>
              <a:srgbClr val="000000"/>
            </a:solidFill>
            <a:ln w="9525">
              <a:noFill/>
              <a:round/>
              <a:headEnd/>
              <a:tailEnd/>
            </a:ln>
          </p:spPr>
          <p:txBody>
            <a:bodyPr/>
            <a:lstStyle/>
            <a:p>
              <a:endParaRPr lang="en-GB"/>
            </a:p>
          </p:txBody>
        </p:sp>
        <p:sp>
          <p:nvSpPr>
            <p:cNvPr id="24250" name="Freeform 698"/>
            <p:cNvSpPr>
              <a:spLocks/>
            </p:cNvSpPr>
            <p:nvPr/>
          </p:nvSpPr>
          <p:spPr bwMode="auto">
            <a:xfrm>
              <a:off x="2543" y="2615"/>
              <a:ext cx="7" cy="14"/>
            </a:xfrm>
            <a:custGeom>
              <a:avLst/>
              <a:gdLst/>
              <a:ahLst/>
              <a:cxnLst>
                <a:cxn ang="0">
                  <a:pos x="36" y="0"/>
                </a:cxn>
                <a:cxn ang="0">
                  <a:pos x="0" y="68"/>
                </a:cxn>
                <a:cxn ang="0">
                  <a:pos x="2" y="68"/>
                </a:cxn>
                <a:cxn ang="0">
                  <a:pos x="31" y="12"/>
                </a:cxn>
                <a:cxn ang="0">
                  <a:pos x="36" y="0"/>
                </a:cxn>
              </a:cxnLst>
              <a:rect l="0" t="0" r="r" b="b"/>
              <a:pathLst>
                <a:path w="36" h="68">
                  <a:moveTo>
                    <a:pt x="36" y="0"/>
                  </a:moveTo>
                  <a:lnTo>
                    <a:pt x="0" y="68"/>
                  </a:lnTo>
                  <a:lnTo>
                    <a:pt x="2" y="68"/>
                  </a:lnTo>
                  <a:lnTo>
                    <a:pt x="31" y="12"/>
                  </a:lnTo>
                  <a:lnTo>
                    <a:pt x="36" y="0"/>
                  </a:lnTo>
                  <a:close/>
                </a:path>
              </a:pathLst>
            </a:custGeom>
            <a:solidFill>
              <a:srgbClr val="FFBFBF"/>
            </a:solidFill>
            <a:ln w="9525">
              <a:noFill/>
              <a:round/>
              <a:headEnd/>
              <a:tailEnd/>
            </a:ln>
          </p:spPr>
          <p:txBody>
            <a:bodyPr/>
            <a:lstStyle/>
            <a:p>
              <a:endParaRPr lang="en-GB"/>
            </a:p>
          </p:txBody>
        </p:sp>
        <p:sp>
          <p:nvSpPr>
            <p:cNvPr id="24251" name="Freeform 699"/>
            <p:cNvSpPr>
              <a:spLocks/>
            </p:cNvSpPr>
            <p:nvPr/>
          </p:nvSpPr>
          <p:spPr bwMode="auto">
            <a:xfrm>
              <a:off x="2582" y="2552"/>
              <a:ext cx="173" cy="77"/>
            </a:xfrm>
            <a:custGeom>
              <a:avLst/>
              <a:gdLst/>
              <a:ahLst/>
              <a:cxnLst>
                <a:cxn ang="0">
                  <a:pos x="500" y="116"/>
                </a:cxn>
                <a:cxn ang="0">
                  <a:pos x="455" y="158"/>
                </a:cxn>
                <a:cxn ang="0">
                  <a:pos x="429" y="189"/>
                </a:cxn>
                <a:cxn ang="0">
                  <a:pos x="372" y="238"/>
                </a:cxn>
                <a:cxn ang="0">
                  <a:pos x="275" y="294"/>
                </a:cxn>
                <a:cxn ang="0">
                  <a:pos x="0" y="386"/>
                </a:cxn>
                <a:cxn ang="0">
                  <a:pos x="628" y="386"/>
                </a:cxn>
                <a:cxn ang="0">
                  <a:pos x="864" y="0"/>
                </a:cxn>
                <a:cxn ang="0">
                  <a:pos x="702" y="26"/>
                </a:cxn>
                <a:cxn ang="0">
                  <a:pos x="596" y="56"/>
                </a:cxn>
                <a:cxn ang="0">
                  <a:pos x="500" y="116"/>
                </a:cxn>
              </a:cxnLst>
              <a:rect l="0" t="0" r="r" b="b"/>
              <a:pathLst>
                <a:path w="864" h="386">
                  <a:moveTo>
                    <a:pt x="500" y="116"/>
                  </a:moveTo>
                  <a:lnTo>
                    <a:pt x="455" y="158"/>
                  </a:lnTo>
                  <a:lnTo>
                    <a:pt x="429" y="189"/>
                  </a:lnTo>
                  <a:lnTo>
                    <a:pt x="372" y="238"/>
                  </a:lnTo>
                  <a:lnTo>
                    <a:pt x="275" y="294"/>
                  </a:lnTo>
                  <a:lnTo>
                    <a:pt x="0" y="386"/>
                  </a:lnTo>
                  <a:lnTo>
                    <a:pt x="628" y="386"/>
                  </a:lnTo>
                  <a:lnTo>
                    <a:pt x="864" y="0"/>
                  </a:lnTo>
                  <a:lnTo>
                    <a:pt x="702" y="26"/>
                  </a:lnTo>
                  <a:lnTo>
                    <a:pt x="596" y="56"/>
                  </a:lnTo>
                  <a:lnTo>
                    <a:pt x="500" y="116"/>
                  </a:lnTo>
                  <a:close/>
                </a:path>
              </a:pathLst>
            </a:custGeom>
            <a:solidFill>
              <a:srgbClr val="FFBFBF"/>
            </a:solidFill>
            <a:ln w="9525">
              <a:noFill/>
              <a:round/>
              <a:headEnd/>
              <a:tailEnd/>
            </a:ln>
          </p:spPr>
          <p:txBody>
            <a:bodyPr/>
            <a:lstStyle/>
            <a:p>
              <a:endParaRPr lang="en-GB"/>
            </a:p>
          </p:txBody>
        </p:sp>
      </p:grpSp>
      <p:sp>
        <p:nvSpPr>
          <p:cNvPr id="24252" name="Oval 700"/>
          <p:cNvSpPr>
            <a:spLocks noChangeArrowheads="1"/>
          </p:cNvSpPr>
          <p:nvPr/>
        </p:nvSpPr>
        <p:spPr bwMode="auto">
          <a:xfrm>
            <a:off x="3886200" y="3505200"/>
            <a:ext cx="101600" cy="101600"/>
          </a:xfrm>
          <a:prstGeom prst="ellipse">
            <a:avLst/>
          </a:prstGeom>
          <a:solidFill>
            <a:srgbClr val="00FF00"/>
          </a:solidFill>
          <a:ln w="9525" algn="ctr">
            <a:solidFill>
              <a:schemeClr val="bg2"/>
            </a:solidFill>
            <a:round/>
            <a:headEnd/>
            <a:tailEnd/>
          </a:ln>
          <a:effectLst/>
        </p:spPr>
        <p:txBody>
          <a:bodyPr wrap="none" anchor="ctr"/>
          <a:lstStyle/>
          <a:p>
            <a:endParaRPr lang="en-GB"/>
          </a:p>
        </p:txBody>
      </p:sp>
      <p:pic>
        <p:nvPicPr>
          <p:cNvPr id="24253" name="Picture 701" descr="MCj03113060000[1]"/>
          <p:cNvPicPr>
            <a:picLocks noChangeAspect="1" noChangeArrowheads="1"/>
          </p:cNvPicPr>
          <p:nvPr/>
        </p:nvPicPr>
        <p:blipFill>
          <a:blip r:embed="rId3" cstate="print"/>
          <a:srcRect/>
          <a:stretch>
            <a:fillRect/>
          </a:stretch>
        </p:blipFill>
        <p:spPr bwMode="auto">
          <a:xfrm>
            <a:off x="2667000" y="2667000"/>
            <a:ext cx="1371600" cy="1208088"/>
          </a:xfrm>
          <a:prstGeom prst="rect">
            <a:avLst/>
          </a:prstGeom>
          <a:solidFill>
            <a:srgbClr val="CCFFFF"/>
          </a:solidFill>
          <a:ln w="38100">
            <a:solidFill>
              <a:schemeClr val="bg2"/>
            </a:solidFill>
            <a:miter lim="800000"/>
            <a:headEnd/>
            <a:tailEnd/>
          </a:ln>
        </p:spPr>
      </p:pic>
      <p:sp>
        <p:nvSpPr>
          <p:cNvPr id="24254" name="AutoShape 702"/>
          <p:cNvSpPr>
            <a:spLocks noChangeArrowheads="1"/>
          </p:cNvSpPr>
          <p:nvPr/>
        </p:nvSpPr>
        <p:spPr bwMode="auto">
          <a:xfrm rot="-2136269">
            <a:off x="3962400" y="4114800"/>
            <a:ext cx="762000" cy="838200"/>
          </a:xfrm>
          <a:prstGeom prst="foldedCorner">
            <a:avLst>
              <a:gd name="adj" fmla="val 12500"/>
            </a:avLst>
          </a:prstGeom>
          <a:solidFill>
            <a:srgbClr val="FFFF99"/>
          </a:solidFill>
          <a:ln w="9525">
            <a:solidFill>
              <a:schemeClr val="bg2"/>
            </a:solidFill>
            <a:round/>
            <a:headEnd/>
            <a:tailEnd/>
          </a:ln>
          <a:effectLst/>
        </p:spPr>
        <p:txBody>
          <a:bodyPr wrap="none" anchor="ctr"/>
          <a:lstStyle/>
          <a:p>
            <a:r>
              <a:rPr lang="en-US" sz="2000">
                <a:solidFill>
                  <a:schemeClr val="bg2"/>
                </a:solidFill>
              </a:rPr>
              <a:t>XML</a:t>
            </a:r>
          </a:p>
          <a:p>
            <a:r>
              <a:rPr lang="en-US" sz="2000">
                <a:solidFill>
                  <a:schemeClr val="bg2"/>
                </a:solidFill>
              </a:rPr>
              <a:t>Order</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24254"/>
                                        </p:tgtEl>
                                        <p:attrNameLst>
                                          <p:attrName>style.visibility</p:attrName>
                                        </p:attrNameLst>
                                      </p:cBhvr>
                                      <p:to>
                                        <p:strVal val="visible"/>
                                      </p:to>
                                    </p:set>
                                    <p:anim calcmode="lin" valueType="num">
                                      <p:cBhvr>
                                        <p:cTn id="7" dur="500" fill="hold"/>
                                        <p:tgtEl>
                                          <p:spTgt spid="24254"/>
                                        </p:tgtEl>
                                        <p:attrNameLst>
                                          <p:attrName>ppt_w</p:attrName>
                                        </p:attrNameLst>
                                      </p:cBhvr>
                                      <p:tavLst>
                                        <p:tav tm="0">
                                          <p:val>
                                            <p:fltVal val="0"/>
                                          </p:val>
                                        </p:tav>
                                        <p:tav tm="100000">
                                          <p:val>
                                            <p:strVal val="#ppt_w"/>
                                          </p:val>
                                        </p:tav>
                                      </p:tavLst>
                                    </p:anim>
                                    <p:anim calcmode="lin" valueType="num">
                                      <p:cBhvr>
                                        <p:cTn id="8" dur="500" fill="hold"/>
                                        <p:tgtEl>
                                          <p:spTgt spid="24254"/>
                                        </p:tgtEl>
                                        <p:attrNameLst>
                                          <p:attrName>ppt_h</p:attrName>
                                        </p:attrNameLst>
                                      </p:cBhvr>
                                      <p:tavLst>
                                        <p:tav tm="0">
                                          <p:val>
                                            <p:fltVal val="0"/>
                                          </p:val>
                                        </p:tav>
                                        <p:tav tm="100000">
                                          <p:val>
                                            <p:strVal val="#ppt_h"/>
                                          </p:val>
                                        </p:tav>
                                      </p:tavLst>
                                    </p:anim>
                                  </p:childTnLst>
                                </p:cTn>
                              </p:par>
                              <p:par>
                                <p:cTn id="9" presetID="0" presetClass="path" presetSubtype="0" accel="50000" decel="50000" fill="hold" grpId="1" nodeType="withEffect">
                                  <p:stCondLst>
                                    <p:cond delay="2400"/>
                                  </p:stCondLst>
                                  <p:childTnLst>
                                    <p:animMotion origin="layout" path="M 0 0 C 0.01145 -0.02269 0.02291 -0.04537 0.02638 -0.06667 C 0.02986 -0.08797 0.02621 -0.11273 0.02083 -0.12778 C 0.01545 -0.14283 0.00399 -0.15093 -0.00556 -0.15741 C -0.01511 -0.16389 -0.02657 -0.1676 -0.03612 -0.16667 C -0.04566 -0.16574 -0.05695 -0.15834 -0.0625 -0.15185 C -0.06806 -0.14537 -0.06875 -0.13658 -0.06945 -0.12778 " pathEditMode="relative" ptsTypes="aaaaaaA">
                                      <p:cBhvr>
                                        <p:cTn id="10" dur="2000" fill="hold"/>
                                        <p:tgtEl>
                                          <p:spTgt spid="24254"/>
                                        </p:tgtEl>
                                        <p:attrNameLst>
                                          <p:attrName>ppt_x</p:attrName>
                                          <p:attrName>ppt_y</p:attrName>
                                        </p:attrNameLst>
                                      </p:cBhvr>
                                    </p:animMotion>
                                  </p:childTnLst>
                                </p:cTn>
                              </p:par>
                              <p:par>
                                <p:cTn id="11" presetID="23" presetClass="entr" presetSubtype="16" fill="hold" nodeType="withEffect">
                                  <p:stCondLst>
                                    <p:cond delay="1000"/>
                                  </p:stCondLst>
                                  <p:childTnLst>
                                    <p:set>
                                      <p:cBhvr>
                                        <p:cTn id="12" dur="1" fill="hold">
                                          <p:stCondLst>
                                            <p:cond delay="0"/>
                                          </p:stCondLst>
                                        </p:cTn>
                                        <p:tgtEl>
                                          <p:spTgt spid="24253"/>
                                        </p:tgtEl>
                                        <p:attrNameLst>
                                          <p:attrName>style.visibility</p:attrName>
                                        </p:attrNameLst>
                                      </p:cBhvr>
                                      <p:to>
                                        <p:strVal val="visible"/>
                                      </p:to>
                                    </p:set>
                                    <p:anim calcmode="lin" valueType="num">
                                      <p:cBhvr>
                                        <p:cTn id="13" dur="900" fill="hold"/>
                                        <p:tgtEl>
                                          <p:spTgt spid="24253"/>
                                        </p:tgtEl>
                                        <p:attrNameLst>
                                          <p:attrName>ppt_w</p:attrName>
                                        </p:attrNameLst>
                                      </p:cBhvr>
                                      <p:tavLst>
                                        <p:tav tm="0">
                                          <p:val>
                                            <p:fltVal val="0"/>
                                          </p:val>
                                        </p:tav>
                                        <p:tav tm="100000">
                                          <p:val>
                                            <p:strVal val="#ppt_w"/>
                                          </p:val>
                                        </p:tav>
                                      </p:tavLst>
                                    </p:anim>
                                    <p:anim calcmode="lin" valueType="num">
                                      <p:cBhvr>
                                        <p:cTn id="14" dur="900" fill="hold"/>
                                        <p:tgtEl>
                                          <p:spTgt spid="24253"/>
                                        </p:tgtEl>
                                        <p:attrNameLst>
                                          <p:attrName>ppt_h</p:attrName>
                                        </p:attrNameLst>
                                      </p:cBhvr>
                                      <p:tavLst>
                                        <p:tav tm="0">
                                          <p:val>
                                            <p:fltVal val="0"/>
                                          </p:val>
                                        </p:tav>
                                        <p:tav tm="100000">
                                          <p:val>
                                            <p:strVal val="#ppt_h"/>
                                          </p:val>
                                        </p:tav>
                                      </p:tavLst>
                                    </p:anim>
                                  </p:childTnLst>
                                </p:cTn>
                              </p:par>
                              <p:par>
                                <p:cTn id="15" presetID="0" presetClass="path" presetSubtype="0" accel="50000" decel="50000" fill="hold" nodeType="withEffect">
                                  <p:stCondLst>
                                    <p:cond delay="900"/>
                                  </p:stCondLst>
                                  <p:childTnLst>
                                    <p:animMotion origin="layout" path="M 0.04722 0.04537 L -0.04445 -0.01018 " pathEditMode="relative" rAng="0" ptsTypes="AA">
                                      <p:cBhvr>
                                        <p:cTn id="16" dur="1100" fill="hold"/>
                                        <p:tgtEl>
                                          <p:spTgt spid="24253"/>
                                        </p:tgtEl>
                                        <p:attrNameLst>
                                          <p:attrName>ppt_x</p:attrName>
                                          <p:attrName>ppt_y</p:attrName>
                                        </p:attrNameLst>
                                      </p:cBhvr>
                                      <p:rCtr x="-4600" y="-280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54" grpId="0" animBg="1"/>
      <p:bldP spid="24254" grpId="1"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noChangeAspect="1"/>
          </p:cNvGrpSpPr>
          <p:nvPr/>
        </p:nvGrpSpPr>
        <p:grpSpPr bwMode="auto">
          <a:xfrm>
            <a:off x="2047875" y="1138238"/>
            <a:ext cx="7162800" cy="5792787"/>
            <a:chOff x="1290" y="717"/>
            <a:chExt cx="4512" cy="3649"/>
          </a:xfrm>
        </p:grpSpPr>
        <p:sp>
          <p:nvSpPr>
            <p:cNvPr id="25603" name="AutoShape 3"/>
            <p:cNvSpPr>
              <a:spLocks noChangeAspect="1" noChangeArrowheads="1" noTextEdit="1"/>
            </p:cNvSpPr>
            <p:nvPr/>
          </p:nvSpPr>
          <p:spPr bwMode="auto">
            <a:xfrm>
              <a:off x="1290" y="717"/>
              <a:ext cx="4512" cy="3649"/>
            </a:xfrm>
            <a:prstGeom prst="rect">
              <a:avLst/>
            </a:prstGeom>
            <a:noFill/>
            <a:ln w="9525">
              <a:noFill/>
              <a:miter lim="800000"/>
              <a:headEnd/>
              <a:tailEnd/>
            </a:ln>
          </p:spPr>
          <p:txBody>
            <a:bodyPr/>
            <a:lstStyle/>
            <a:p>
              <a:endParaRPr lang="en-GB"/>
            </a:p>
          </p:txBody>
        </p:sp>
        <p:grpSp>
          <p:nvGrpSpPr>
            <p:cNvPr id="3" name="Group 4"/>
            <p:cNvGrpSpPr>
              <a:grpSpLocks/>
            </p:cNvGrpSpPr>
            <p:nvPr/>
          </p:nvGrpSpPr>
          <p:grpSpPr bwMode="auto">
            <a:xfrm>
              <a:off x="1309" y="736"/>
              <a:ext cx="4474" cy="3611"/>
              <a:chOff x="1309" y="736"/>
              <a:chExt cx="4474" cy="3611"/>
            </a:xfrm>
          </p:grpSpPr>
          <p:sp>
            <p:nvSpPr>
              <p:cNvPr id="25605" name="Freeform 5"/>
              <p:cNvSpPr>
                <a:spLocks/>
              </p:cNvSpPr>
              <p:nvPr/>
            </p:nvSpPr>
            <p:spPr bwMode="auto">
              <a:xfrm>
                <a:off x="5398" y="736"/>
                <a:ext cx="363" cy="192"/>
              </a:xfrm>
              <a:custGeom>
                <a:avLst/>
                <a:gdLst/>
                <a:ahLst/>
                <a:cxnLst>
                  <a:cxn ang="0">
                    <a:pos x="889" y="118"/>
                  </a:cxn>
                  <a:cxn ang="0">
                    <a:pos x="889" y="57"/>
                  </a:cxn>
                  <a:cxn ang="0">
                    <a:pos x="889" y="29"/>
                  </a:cxn>
                  <a:cxn ang="0">
                    <a:pos x="739" y="0"/>
                  </a:cxn>
                  <a:cxn ang="0">
                    <a:pos x="682" y="29"/>
                  </a:cxn>
                  <a:cxn ang="0">
                    <a:pos x="502" y="0"/>
                  </a:cxn>
                  <a:cxn ang="0">
                    <a:pos x="237" y="29"/>
                  </a:cxn>
                  <a:cxn ang="0">
                    <a:pos x="265" y="87"/>
                  </a:cxn>
                  <a:cxn ang="0">
                    <a:pos x="295" y="148"/>
                  </a:cxn>
                  <a:cxn ang="0">
                    <a:pos x="207" y="118"/>
                  </a:cxn>
                  <a:cxn ang="0">
                    <a:pos x="147" y="148"/>
                  </a:cxn>
                  <a:cxn ang="0">
                    <a:pos x="147" y="175"/>
                  </a:cxn>
                  <a:cxn ang="0">
                    <a:pos x="207" y="175"/>
                  </a:cxn>
                  <a:cxn ang="0">
                    <a:pos x="265" y="206"/>
                  </a:cxn>
                  <a:cxn ang="0">
                    <a:pos x="207" y="236"/>
                  </a:cxn>
                  <a:cxn ang="0">
                    <a:pos x="237" y="295"/>
                  </a:cxn>
                  <a:cxn ang="0">
                    <a:pos x="207" y="325"/>
                  </a:cxn>
                  <a:cxn ang="0">
                    <a:pos x="118" y="355"/>
                  </a:cxn>
                  <a:cxn ang="0">
                    <a:pos x="59" y="355"/>
                  </a:cxn>
                  <a:cxn ang="0">
                    <a:pos x="0" y="413"/>
                  </a:cxn>
                  <a:cxn ang="0">
                    <a:pos x="118" y="503"/>
                  </a:cxn>
                  <a:cxn ang="0">
                    <a:pos x="237" y="531"/>
                  </a:cxn>
                  <a:cxn ang="0">
                    <a:pos x="295" y="503"/>
                  </a:cxn>
                  <a:cxn ang="0">
                    <a:pos x="384" y="531"/>
                  </a:cxn>
                  <a:cxn ang="0">
                    <a:pos x="414" y="531"/>
                  </a:cxn>
                  <a:cxn ang="0">
                    <a:pos x="444" y="531"/>
                  </a:cxn>
                  <a:cxn ang="0">
                    <a:pos x="502" y="561"/>
                  </a:cxn>
                  <a:cxn ang="0">
                    <a:pos x="562" y="531"/>
                  </a:cxn>
                  <a:cxn ang="0">
                    <a:pos x="532" y="591"/>
                  </a:cxn>
                  <a:cxn ang="0">
                    <a:pos x="593" y="591"/>
                  </a:cxn>
                  <a:cxn ang="0">
                    <a:pos x="593" y="621"/>
                  </a:cxn>
                  <a:cxn ang="0">
                    <a:pos x="593" y="650"/>
                  </a:cxn>
                  <a:cxn ang="0">
                    <a:pos x="651" y="709"/>
                  </a:cxn>
                  <a:cxn ang="0">
                    <a:pos x="858" y="740"/>
                  </a:cxn>
                  <a:cxn ang="0">
                    <a:pos x="976" y="768"/>
                  </a:cxn>
                  <a:cxn ang="0">
                    <a:pos x="1037" y="740"/>
                  </a:cxn>
                  <a:cxn ang="0">
                    <a:pos x="1125" y="768"/>
                  </a:cxn>
                  <a:cxn ang="0">
                    <a:pos x="1183" y="768"/>
                  </a:cxn>
                  <a:cxn ang="0">
                    <a:pos x="1183" y="740"/>
                  </a:cxn>
                  <a:cxn ang="0">
                    <a:pos x="1274" y="768"/>
                  </a:cxn>
                  <a:cxn ang="0">
                    <a:pos x="1362" y="740"/>
                  </a:cxn>
                  <a:cxn ang="0">
                    <a:pos x="1421" y="768"/>
                  </a:cxn>
                  <a:cxn ang="0">
                    <a:pos x="1421" y="709"/>
                  </a:cxn>
                  <a:cxn ang="0">
                    <a:pos x="1302" y="680"/>
                  </a:cxn>
                  <a:cxn ang="0">
                    <a:pos x="1244" y="650"/>
                  </a:cxn>
                  <a:cxn ang="0">
                    <a:pos x="1125" y="621"/>
                  </a:cxn>
                  <a:cxn ang="0">
                    <a:pos x="1007" y="531"/>
                  </a:cxn>
                  <a:cxn ang="0">
                    <a:pos x="918" y="473"/>
                  </a:cxn>
                  <a:cxn ang="0">
                    <a:pos x="830" y="325"/>
                  </a:cxn>
                  <a:cxn ang="0">
                    <a:pos x="800" y="266"/>
                  </a:cxn>
                  <a:cxn ang="0">
                    <a:pos x="830" y="206"/>
                  </a:cxn>
                  <a:cxn ang="0">
                    <a:pos x="830" y="148"/>
                  </a:cxn>
                  <a:cxn ang="0">
                    <a:pos x="889" y="148"/>
                  </a:cxn>
                </a:cxnLst>
                <a:rect l="0" t="0" r="r" b="b"/>
                <a:pathLst>
                  <a:path w="1451" h="768">
                    <a:moveTo>
                      <a:pt x="889" y="148"/>
                    </a:moveTo>
                    <a:lnTo>
                      <a:pt x="889" y="118"/>
                    </a:lnTo>
                    <a:lnTo>
                      <a:pt x="830" y="118"/>
                    </a:lnTo>
                    <a:lnTo>
                      <a:pt x="889" y="57"/>
                    </a:lnTo>
                    <a:lnTo>
                      <a:pt x="918" y="57"/>
                    </a:lnTo>
                    <a:lnTo>
                      <a:pt x="889" y="29"/>
                    </a:lnTo>
                    <a:lnTo>
                      <a:pt x="769" y="29"/>
                    </a:lnTo>
                    <a:lnTo>
                      <a:pt x="739" y="0"/>
                    </a:lnTo>
                    <a:lnTo>
                      <a:pt x="711" y="0"/>
                    </a:lnTo>
                    <a:lnTo>
                      <a:pt x="682" y="29"/>
                    </a:lnTo>
                    <a:lnTo>
                      <a:pt x="651" y="0"/>
                    </a:lnTo>
                    <a:lnTo>
                      <a:pt x="502" y="0"/>
                    </a:lnTo>
                    <a:lnTo>
                      <a:pt x="474" y="29"/>
                    </a:lnTo>
                    <a:lnTo>
                      <a:pt x="237" y="29"/>
                    </a:lnTo>
                    <a:lnTo>
                      <a:pt x="237" y="87"/>
                    </a:lnTo>
                    <a:lnTo>
                      <a:pt x="265" y="87"/>
                    </a:lnTo>
                    <a:lnTo>
                      <a:pt x="265" y="118"/>
                    </a:lnTo>
                    <a:lnTo>
                      <a:pt x="295" y="148"/>
                    </a:lnTo>
                    <a:lnTo>
                      <a:pt x="237" y="118"/>
                    </a:lnTo>
                    <a:lnTo>
                      <a:pt x="207" y="118"/>
                    </a:lnTo>
                    <a:lnTo>
                      <a:pt x="177" y="148"/>
                    </a:lnTo>
                    <a:lnTo>
                      <a:pt x="147" y="148"/>
                    </a:lnTo>
                    <a:lnTo>
                      <a:pt x="118" y="175"/>
                    </a:lnTo>
                    <a:lnTo>
                      <a:pt x="147" y="175"/>
                    </a:lnTo>
                    <a:lnTo>
                      <a:pt x="177" y="206"/>
                    </a:lnTo>
                    <a:lnTo>
                      <a:pt x="207" y="175"/>
                    </a:lnTo>
                    <a:lnTo>
                      <a:pt x="237" y="175"/>
                    </a:lnTo>
                    <a:lnTo>
                      <a:pt x="265" y="206"/>
                    </a:lnTo>
                    <a:lnTo>
                      <a:pt x="237" y="236"/>
                    </a:lnTo>
                    <a:lnTo>
                      <a:pt x="207" y="236"/>
                    </a:lnTo>
                    <a:lnTo>
                      <a:pt x="207" y="266"/>
                    </a:lnTo>
                    <a:lnTo>
                      <a:pt x="237" y="295"/>
                    </a:lnTo>
                    <a:lnTo>
                      <a:pt x="177" y="295"/>
                    </a:lnTo>
                    <a:lnTo>
                      <a:pt x="207" y="325"/>
                    </a:lnTo>
                    <a:lnTo>
                      <a:pt x="147" y="355"/>
                    </a:lnTo>
                    <a:lnTo>
                      <a:pt x="118" y="355"/>
                    </a:lnTo>
                    <a:lnTo>
                      <a:pt x="88" y="325"/>
                    </a:lnTo>
                    <a:lnTo>
                      <a:pt x="59" y="355"/>
                    </a:lnTo>
                    <a:lnTo>
                      <a:pt x="0" y="355"/>
                    </a:lnTo>
                    <a:lnTo>
                      <a:pt x="0" y="413"/>
                    </a:lnTo>
                    <a:lnTo>
                      <a:pt x="88" y="503"/>
                    </a:lnTo>
                    <a:lnTo>
                      <a:pt x="118" y="503"/>
                    </a:lnTo>
                    <a:lnTo>
                      <a:pt x="147" y="531"/>
                    </a:lnTo>
                    <a:lnTo>
                      <a:pt x="237" y="531"/>
                    </a:lnTo>
                    <a:lnTo>
                      <a:pt x="207" y="503"/>
                    </a:lnTo>
                    <a:lnTo>
                      <a:pt x="295" y="503"/>
                    </a:lnTo>
                    <a:lnTo>
                      <a:pt x="325" y="531"/>
                    </a:lnTo>
                    <a:lnTo>
                      <a:pt x="384" y="531"/>
                    </a:lnTo>
                    <a:lnTo>
                      <a:pt x="384" y="503"/>
                    </a:lnTo>
                    <a:lnTo>
                      <a:pt x="414" y="531"/>
                    </a:lnTo>
                    <a:lnTo>
                      <a:pt x="444" y="503"/>
                    </a:lnTo>
                    <a:lnTo>
                      <a:pt x="444" y="531"/>
                    </a:lnTo>
                    <a:lnTo>
                      <a:pt x="474" y="561"/>
                    </a:lnTo>
                    <a:lnTo>
                      <a:pt x="502" y="561"/>
                    </a:lnTo>
                    <a:lnTo>
                      <a:pt x="532" y="531"/>
                    </a:lnTo>
                    <a:lnTo>
                      <a:pt x="562" y="531"/>
                    </a:lnTo>
                    <a:lnTo>
                      <a:pt x="502" y="591"/>
                    </a:lnTo>
                    <a:lnTo>
                      <a:pt x="532" y="591"/>
                    </a:lnTo>
                    <a:lnTo>
                      <a:pt x="593" y="621"/>
                    </a:lnTo>
                    <a:lnTo>
                      <a:pt x="593" y="591"/>
                    </a:lnTo>
                    <a:lnTo>
                      <a:pt x="651" y="621"/>
                    </a:lnTo>
                    <a:lnTo>
                      <a:pt x="593" y="621"/>
                    </a:lnTo>
                    <a:lnTo>
                      <a:pt x="562" y="650"/>
                    </a:lnTo>
                    <a:lnTo>
                      <a:pt x="593" y="650"/>
                    </a:lnTo>
                    <a:lnTo>
                      <a:pt x="593" y="709"/>
                    </a:lnTo>
                    <a:lnTo>
                      <a:pt x="651" y="709"/>
                    </a:lnTo>
                    <a:lnTo>
                      <a:pt x="711" y="740"/>
                    </a:lnTo>
                    <a:lnTo>
                      <a:pt x="858" y="740"/>
                    </a:lnTo>
                    <a:lnTo>
                      <a:pt x="889" y="768"/>
                    </a:lnTo>
                    <a:lnTo>
                      <a:pt x="976" y="768"/>
                    </a:lnTo>
                    <a:lnTo>
                      <a:pt x="976" y="740"/>
                    </a:lnTo>
                    <a:lnTo>
                      <a:pt x="1037" y="740"/>
                    </a:lnTo>
                    <a:lnTo>
                      <a:pt x="1065" y="768"/>
                    </a:lnTo>
                    <a:lnTo>
                      <a:pt x="1125" y="768"/>
                    </a:lnTo>
                    <a:lnTo>
                      <a:pt x="1155" y="740"/>
                    </a:lnTo>
                    <a:lnTo>
                      <a:pt x="1183" y="768"/>
                    </a:lnTo>
                    <a:lnTo>
                      <a:pt x="1214" y="768"/>
                    </a:lnTo>
                    <a:lnTo>
                      <a:pt x="1183" y="740"/>
                    </a:lnTo>
                    <a:lnTo>
                      <a:pt x="1244" y="740"/>
                    </a:lnTo>
                    <a:lnTo>
                      <a:pt x="1274" y="768"/>
                    </a:lnTo>
                    <a:lnTo>
                      <a:pt x="1332" y="768"/>
                    </a:lnTo>
                    <a:lnTo>
                      <a:pt x="1362" y="740"/>
                    </a:lnTo>
                    <a:lnTo>
                      <a:pt x="1392" y="768"/>
                    </a:lnTo>
                    <a:lnTo>
                      <a:pt x="1421" y="768"/>
                    </a:lnTo>
                    <a:lnTo>
                      <a:pt x="1451" y="740"/>
                    </a:lnTo>
                    <a:lnTo>
                      <a:pt x="1421" y="709"/>
                    </a:lnTo>
                    <a:lnTo>
                      <a:pt x="1332" y="709"/>
                    </a:lnTo>
                    <a:lnTo>
                      <a:pt x="1302" y="680"/>
                    </a:lnTo>
                    <a:lnTo>
                      <a:pt x="1274" y="680"/>
                    </a:lnTo>
                    <a:lnTo>
                      <a:pt x="1244" y="650"/>
                    </a:lnTo>
                    <a:lnTo>
                      <a:pt x="1183" y="621"/>
                    </a:lnTo>
                    <a:lnTo>
                      <a:pt x="1125" y="621"/>
                    </a:lnTo>
                    <a:lnTo>
                      <a:pt x="1037" y="531"/>
                    </a:lnTo>
                    <a:lnTo>
                      <a:pt x="1007" y="531"/>
                    </a:lnTo>
                    <a:lnTo>
                      <a:pt x="946" y="473"/>
                    </a:lnTo>
                    <a:lnTo>
                      <a:pt x="918" y="473"/>
                    </a:lnTo>
                    <a:lnTo>
                      <a:pt x="830" y="384"/>
                    </a:lnTo>
                    <a:lnTo>
                      <a:pt x="830" y="325"/>
                    </a:lnTo>
                    <a:lnTo>
                      <a:pt x="800" y="295"/>
                    </a:lnTo>
                    <a:lnTo>
                      <a:pt x="800" y="266"/>
                    </a:lnTo>
                    <a:lnTo>
                      <a:pt x="769" y="266"/>
                    </a:lnTo>
                    <a:lnTo>
                      <a:pt x="830" y="206"/>
                    </a:lnTo>
                    <a:lnTo>
                      <a:pt x="800" y="175"/>
                    </a:lnTo>
                    <a:lnTo>
                      <a:pt x="830" y="148"/>
                    </a:lnTo>
                    <a:lnTo>
                      <a:pt x="858" y="175"/>
                    </a:lnTo>
                    <a:lnTo>
                      <a:pt x="889" y="148"/>
                    </a:lnTo>
                    <a:close/>
                  </a:path>
                </a:pathLst>
              </a:custGeom>
              <a:solidFill>
                <a:srgbClr val="FFFF7F"/>
              </a:solidFill>
              <a:ln w="9525">
                <a:noFill/>
                <a:round/>
                <a:headEnd/>
                <a:tailEnd/>
              </a:ln>
            </p:spPr>
            <p:txBody>
              <a:bodyPr/>
              <a:lstStyle/>
              <a:p>
                <a:endParaRPr lang="en-GB"/>
              </a:p>
            </p:txBody>
          </p:sp>
          <p:sp>
            <p:nvSpPr>
              <p:cNvPr id="25606" name="Freeform 6"/>
              <p:cNvSpPr>
                <a:spLocks/>
              </p:cNvSpPr>
              <p:nvPr/>
            </p:nvSpPr>
            <p:spPr bwMode="auto">
              <a:xfrm>
                <a:off x="5702" y="928"/>
                <a:ext cx="15" cy="7"/>
              </a:xfrm>
              <a:custGeom>
                <a:avLst/>
                <a:gdLst/>
                <a:ahLst/>
                <a:cxnLst>
                  <a:cxn ang="0">
                    <a:pos x="30" y="30"/>
                  </a:cxn>
                  <a:cxn ang="0">
                    <a:pos x="60" y="0"/>
                  </a:cxn>
                  <a:cxn ang="0">
                    <a:pos x="0" y="0"/>
                  </a:cxn>
                  <a:cxn ang="0">
                    <a:pos x="30" y="30"/>
                  </a:cxn>
                </a:cxnLst>
                <a:rect l="0" t="0" r="r" b="b"/>
                <a:pathLst>
                  <a:path w="60" h="30">
                    <a:moveTo>
                      <a:pt x="30" y="30"/>
                    </a:moveTo>
                    <a:lnTo>
                      <a:pt x="60" y="0"/>
                    </a:lnTo>
                    <a:lnTo>
                      <a:pt x="0" y="0"/>
                    </a:lnTo>
                    <a:lnTo>
                      <a:pt x="30" y="30"/>
                    </a:lnTo>
                    <a:close/>
                  </a:path>
                </a:pathLst>
              </a:custGeom>
              <a:solidFill>
                <a:srgbClr val="FFFF7F"/>
              </a:solidFill>
              <a:ln w="9525">
                <a:noFill/>
                <a:round/>
                <a:headEnd/>
                <a:tailEnd/>
              </a:ln>
            </p:spPr>
            <p:txBody>
              <a:bodyPr/>
              <a:lstStyle/>
              <a:p>
                <a:endParaRPr lang="en-GB"/>
              </a:p>
            </p:txBody>
          </p:sp>
          <p:sp>
            <p:nvSpPr>
              <p:cNvPr id="25607" name="Freeform 7"/>
              <p:cNvSpPr>
                <a:spLocks/>
              </p:cNvSpPr>
              <p:nvPr/>
            </p:nvSpPr>
            <p:spPr bwMode="auto">
              <a:xfrm>
                <a:off x="5532" y="906"/>
                <a:ext cx="15" cy="7"/>
              </a:xfrm>
              <a:custGeom>
                <a:avLst/>
                <a:gdLst/>
                <a:ahLst/>
                <a:cxnLst>
                  <a:cxn ang="0">
                    <a:pos x="30" y="0"/>
                  </a:cxn>
                  <a:cxn ang="0">
                    <a:pos x="0" y="29"/>
                  </a:cxn>
                  <a:cxn ang="0">
                    <a:pos x="61" y="29"/>
                  </a:cxn>
                  <a:cxn ang="0">
                    <a:pos x="30" y="0"/>
                  </a:cxn>
                </a:cxnLst>
                <a:rect l="0" t="0" r="r" b="b"/>
                <a:pathLst>
                  <a:path w="61" h="29">
                    <a:moveTo>
                      <a:pt x="30" y="0"/>
                    </a:moveTo>
                    <a:lnTo>
                      <a:pt x="0" y="29"/>
                    </a:lnTo>
                    <a:lnTo>
                      <a:pt x="61" y="29"/>
                    </a:lnTo>
                    <a:lnTo>
                      <a:pt x="30" y="0"/>
                    </a:lnTo>
                    <a:close/>
                  </a:path>
                </a:pathLst>
              </a:custGeom>
              <a:solidFill>
                <a:srgbClr val="FFFF7F"/>
              </a:solidFill>
              <a:ln w="9525">
                <a:noFill/>
                <a:round/>
                <a:headEnd/>
                <a:tailEnd/>
              </a:ln>
            </p:spPr>
            <p:txBody>
              <a:bodyPr/>
              <a:lstStyle/>
              <a:p>
                <a:endParaRPr lang="en-GB"/>
              </a:p>
            </p:txBody>
          </p:sp>
          <p:sp>
            <p:nvSpPr>
              <p:cNvPr id="25608" name="Freeform 8"/>
              <p:cNvSpPr>
                <a:spLocks/>
              </p:cNvSpPr>
              <p:nvPr/>
            </p:nvSpPr>
            <p:spPr bwMode="auto">
              <a:xfrm>
                <a:off x="4220" y="973"/>
                <a:ext cx="1556" cy="2257"/>
              </a:xfrm>
              <a:custGeom>
                <a:avLst/>
                <a:gdLst/>
                <a:ahLst/>
                <a:cxnLst>
                  <a:cxn ang="0">
                    <a:pos x="5333" y="443"/>
                  </a:cxn>
                  <a:cxn ang="0">
                    <a:pos x="5037" y="473"/>
                  </a:cxn>
                  <a:cxn ang="0">
                    <a:pos x="4621" y="650"/>
                  </a:cxn>
                  <a:cxn ang="0">
                    <a:pos x="4414" y="829"/>
                  </a:cxn>
                  <a:cxn ang="0">
                    <a:pos x="3734" y="741"/>
                  </a:cxn>
                  <a:cxn ang="0">
                    <a:pos x="3911" y="473"/>
                  </a:cxn>
                  <a:cxn ang="0">
                    <a:pos x="3527" y="532"/>
                  </a:cxn>
                  <a:cxn ang="0">
                    <a:pos x="3734" y="977"/>
                  </a:cxn>
                  <a:cxn ang="0">
                    <a:pos x="3527" y="1066"/>
                  </a:cxn>
                  <a:cxn ang="0">
                    <a:pos x="2785" y="1391"/>
                  </a:cxn>
                  <a:cxn ang="0">
                    <a:pos x="2636" y="1570"/>
                  </a:cxn>
                  <a:cxn ang="0">
                    <a:pos x="2253" y="1421"/>
                  </a:cxn>
                  <a:cxn ang="0">
                    <a:pos x="2310" y="1627"/>
                  </a:cxn>
                  <a:cxn ang="0">
                    <a:pos x="1985" y="1688"/>
                  </a:cxn>
                  <a:cxn ang="0">
                    <a:pos x="1660" y="1479"/>
                  </a:cxn>
                  <a:cxn ang="0">
                    <a:pos x="1541" y="1184"/>
                  </a:cxn>
                  <a:cxn ang="0">
                    <a:pos x="1037" y="916"/>
                  </a:cxn>
                  <a:cxn ang="0">
                    <a:pos x="1273" y="916"/>
                  </a:cxn>
                  <a:cxn ang="0">
                    <a:pos x="1630" y="1036"/>
                  </a:cxn>
                  <a:cxn ang="0">
                    <a:pos x="2785" y="1036"/>
                  </a:cxn>
                  <a:cxn ang="0">
                    <a:pos x="2724" y="621"/>
                  </a:cxn>
                  <a:cxn ang="0">
                    <a:pos x="2134" y="413"/>
                  </a:cxn>
                  <a:cxn ang="0">
                    <a:pos x="1243" y="176"/>
                  </a:cxn>
                  <a:cxn ang="0">
                    <a:pos x="1037" y="148"/>
                  </a:cxn>
                  <a:cxn ang="0">
                    <a:pos x="977" y="58"/>
                  </a:cxn>
                  <a:cxn ang="0">
                    <a:pos x="502" y="118"/>
                  </a:cxn>
                  <a:cxn ang="0">
                    <a:pos x="58" y="325"/>
                  </a:cxn>
                  <a:cxn ang="0">
                    <a:pos x="295" y="947"/>
                  </a:cxn>
                  <a:cxn ang="0">
                    <a:pos x="474" y="1421"/>
                  </a:cxn>
                  <a:cxn ang="0">
                    <a:pos x="681" y="1688"/>
                  </a:cxn>
                  <a:cxn ang="0">
                    <a:pos x="918" y="2250"/>
                  </a:cxn>
                  <a:cxn ang="0">
                    <a:pos x="295" y="2754"/>
                  </a:cxn>
                  <a:cxn ang="0">
                    <a:pos x="770" y="2990"/>
                  </a:cxn>
                  <a:cxn ang="0">
                    <a:pos x="295" y="3167"/>
                  </a:cxn>
                  <a:cxn ang="0">
                    <a:pos x="207" y="3552"/>
                  </a:cxn>
                  <a:cxn ang="0">
                    <a:pos x="384" y="3996"/>
                  </a:cxn>
                  <a:cxn ang="0">
                    <a:pos x="888" y="4321"/>
                  </a:cxn>
                  <a:cxn ang="0">
                    <a:pos x="1273" y="4707"/>
                  </a:cxn>
                  <a:cxn ang="0">
                    <a:pos x="1748" y="5092"/>
                  </a:cxn>
                  <a:cxn ang="0">
                    <a:pos x="1511" y="5448"/>
                  </a:cxn>
                  <a:cxn ang="0">
                    <a:pos x="2162" y="5535"/>
                  </a:cxn>
                  <a:cxn ang="0">
                    <a:pos x="2399" y="5802"/>
                  </a:cxn>
                  <a:cxn ang="0">
                    <a:pos x="2755" y="6068"/>
                  </a:cxn>
                  <a:cxn ang="0">
                    <a:pos x="3377" y="6216"/>
                  </a:cxn>
                  <a:cxn ang="0">
                    <a:pos x="3852" y="6334"/>
                  </a:cxn>
                  <a:cxn ang="0">
                    <a:pos x="3882" y="6838"/>
                  </a:cxn>
                  <a:cxn ang="0">
                    <a:pos x="3763" y="7133"/>
                  </a:cxn>
                  <a:cxn ang="0">
                    <a:pos x="3436" y="7342"/>
                  </a:cxn>
                  <a:cxn ang="0">
                    <a:pos x="3466" y="7549"/>
                  </a:cxn>
                  <a:cxn ang="0">
                    <a:pos x="3259" y="7786"/>
                  </a:cxn>
                  <a:cxn ang="0">
                    <a:pos x="3377" y="7962"/>
                  </a:cxn>
                  <a:cxn ang="0">
                    <a:pos x="4059" y="8378"/>
                  </a:cxn>
                  <a:cxn ang="0">
                    <a:pos x="4533" y="8465"/>
                  </a:cxn>
                  <a:cxn ang="0">
                    <a:pos x="5214" y="8644"/>
                  </a:cxn>
                  <a:cxn ang="0">
                    <a:pos x="5749" y="8821"/>
                  </a:cxn>
                  <a:cxn ang="0">
                    <a:pos x="6193" y="8436"/>
                  </a:cxn>
                  <a:cxn ang="0">
                    <a:pos x="6014" y="8140"/>
                  </a:cxn>
                  <a:cxn ang="0">
                    <a:pos x="6014" y="7637"/>
                  </a:cxn>
                  <a:cxn ang="0">
                    <a:pos x="5895" y="6927"/>
                  </a:cxn>
                  <a:cxn ang="0">
                    <a:pos x="5658" y="6571"/>
                  </a:cxn>
                  <a:cxn ang="0">
                    <a:pos x="5895" y="6157"/>
                  </a:cxn>
                  <a:cxn ang="0">
                    <a:pos x="6044" y="6009"/>
                  </a:cxn>
                  <a:cxn ang="0">
                    <a:pos x="5719" y="473"/>
                  </a:cxn>
                </a:cxnLst>
                <a:rect l="0" t="0" r="r" b="b"/>
                <a:pathLst>
                  <a:path w="6223" h="9028">
                    <a:moveTo>
                      <a:pt x="5601" y="325"/>
                    </a:moveTo>
                    <a:lnTo>
                      <a:pt x="5542" y="325"/>
                    </a:lnTo>
                    <a:lnTo>
                      <a:pt x="5512" y="295"/>
                    </a:lnTo>
                    <a:lnTo>
                      <a:pt x="5481" y="295"/>
                    </a:lnTo>
                    <a:lnTo>
                      <a:pt x="5451" y="325"/>
                    </a:lnTo>
                    <a:lnTo>
                      <a:pt x="5394" y="325"/>
                    </a:lnTo>
                    <a:lnTo>
                      <a:pt x="5363" y="355"/>
                    </a:lnTo>
                    <a:lnTo>
                      <a:pt x="5333" y="355"/>
                    </a:lnTo>
                    <a:lnTo>
                      <a:pt x="5305" y="385"/>
                    </a:lnTo>
                    <a:lnTo>
                      <a:pt x="5274" y="385"/>
                    </a:lnTo>
                    <a:lnTo>
                      <a:pt x="5305" y="413"/>
                    </a:lnTo>
                    <a:lnTo>
                      <a:pt x="5333" y="413"/>
                    </a:lnTo>
                    <a:lnTo>
                      <a:pt x="5363" y="443"/>
                    </a:lnTo>
                    <a:lnTo>
                      <a:pt x="5333" y="443"/>
                    </a:lnTo>
                    <a:lnTo>
                      <a:pt x="5305" y="473"/>
                    </a:lnTo>
                    <a:lnTo>
                      <a:pt x="5274" y="473"/>
                    </a:lnTo>
                    <a:lnTo>
                      <a:pt x="5244" y="443"/>
                    </a:lnTo>
                    <a:lnTo>
                      <a:pt x="5274" y="413"/>
                    </a:lnTo>
                    <a:lnTo>
                      <a:pt x="5156" y="413"/>
                    </a:lnTo>
                    <a:lnTo>
                      <a:pt x="5096" y="443"/>
                    </a:lnTo>
                    <a:lnTo>
                      <a:pt x="5067" y="413"/>
                    </a:lnTo>
                    <a:lnTo>
                      <a:pt x="5007" y="413"/>
                    </a:lnTo>
                    <a:lnTo>
                      <a:pt x="4977" y="443"/>
                    </a:lnTo>
                    <a:lnTo>
                      <a:pt x="4949" y="443"/>
                    </a:lnTo>
                    <a:lnTo>
                      <a:pt x="4977" y="473"/>
                    </a:lnTo>
                    <a:lnTo>
                      <a:pt x="5007" y="443"/>
                    </a:lnTo>
                    <a:lnTo>
                      <a:pt x="5067" y="443"/>
                    </a:lnTo>
                    <a:lnTo>
                      <a:pt x="5037" y="473"/>
                    </a:lnTo>
                    <a:lnTo>
                      <a:pt x="4977" y="473"/>
                    </a:lnTo>
                    <a:lnTo>
                      <a:pt x="4919" y="473"/>
                    </a:lnTo>
                    <a:lnTo>
                      <a:pt x="4889" y="503"/>
                    </a:lnTo>
                    <a:lnTo>
                      <a:pt x="4859" y="503"/>
                    </a:lnTo>
                    <a:lnTo>
                      <a:pt x="4800" y="562"/>
                    </a:lnTo>
                    <a:lnTo>
                      <a:pt x="4800" y="532"/>
                    </a:lnTo>
                    <a:lnTo>
                      <a:pt x="4771" y="562"/>
                    </a:lnTo>
                    <a:lnTo>
                      <a:pt x="4740" y="562"/>
                    </a:lnTo>
                    <a:lnTo>
                      <a:pt x="4712" y="591"/>
                    </a:lnTo>
                    <a:lnTo>
                      <a:pt x="4652" y="591"/>
                    </a:lnTo>
                    <a:lnTo>
                      <a:pt x="4621" y="621"/>
                    </a:lnTo>
                    <a:lnTo>
                      <a:pt x="4564" y="621"/>
                    </a:lnTo>
                    <a:lnTo>
                      <a:pt x="4593" y="650"/>
                    </a:lnTo>
                    <a:lnTo>
                      <a:pt x="4621" y="650"/>
                    </a:lnTo>
                    <a:lnTo>
                      <a:pt x="4652" y="680"/>
                    </a:lnTo>
                    <a:lnTo>
                      <a:pt x="4621" y="680"/>
                    </a:lnTo>
                    <a:lnTo>
                      <a:pt x="4564" y="650"/>
                    </a:lnTo>
                    <a:lnTo>
                      <a:pt x="4533" y="680"/>
                    </a:lnTo>
                    <a:lnTo>
                      <a:pt x="4503" y="680"/>
                    </a:lnTo>
                    <a:lnTo>
                      <a:pt x="4475" y="650"/>
                    </a:lnTo>
                    <a:lnTo>
                      <a:pt x="4445" y="680"/>
                    </a:lnTo>
                    <a:lnTo>
                      <a:pt x="4357" y="680"/>
                    </a:lnTo>
                    <a:lnTo>
                      <a:pt x="4384" y="710"/>
                    </a:lnTo>
                    <a:lnTo>
                      <a:pt x="4414" y="710"/>
                    </a:lnTo>
                    <a:lnTo>
                      <a:pt x="4414" y="741"/>
                    </a:lnTo>
                    <a:lnTo>
                      <a:pt x="4384" y="768"/>
                    </a:lnTo>
                    <a:lnTo>
                      <a:pt x="4384" y="798"/>
                    </a:lnTo>
                    <a:lnTo>
                      <a:pt x="4414" y="829"/>
                    </a:lnTo>
                    <a:lnTo>
                      <a:pt x="4414" y="859"/>
                    </a:lnTo>
                    <a:lnTo>
                      <a:pt x="4384" y="887"/>
                    </a:lnTo>
                    <a:lnTo>
                      <a:pt x="4296" y="887"/>
                    </a:lnTo>
                    <a:lnTo>
                      <a:pt x="4266" y="916"/>
                    </a:lnTo>
                    <a:lnTo>
                      <a:pt x="4177" y="916"/>
                    </a:lnTo>
                    <a:lnTo>
                      <a:pt x="4147" y="947"/>
                    </a:lnTo>
                    <a:lnTo>
                      <a:pt x="4147" y="916"/>
                    </a:lnTo>
                    <a:lnTo>
                      <a:pt x="4029" y="916"/>
                    </a:lnTo>
                    <a:lnTo>
                      <a:pt x="4000" y="887"/>
                    </a:lnTo>
                    <a:lnTo>
                      <a:pt x="3941" y="859"/>
                    </a:lnTo>
                    <a:lnTo>
                      <a:pt x="3882" y="798"/>
                    </a:lnTo>
                    <a:lnTo>
                      <a:pt x="3822" y="798"/>
                    </a:lnTo>
                    <a:lnTo>
                      <a:pt x="3763" y="768"/>
                    </a:lnTo>
                    <a:lnTo>
                      <a:pt x="3734" y="741"/>
                    </a:lnTo>
                    <a:lnTo>
                      <a:pt x="3734" y="710"/>
                    </a:lnTo>
                    <a:lnTo>
                      <a:pt x="3763" y="710"/>
                    </a:lnTo>
                    <a:lnTo>
                      <a:pt x="3791" y="680"/>
                    </a:lnTo>
                    <a:lnTo>
                      <a:pt x="3822" y="680"/>
                    </a:lnTo>
                    <a:lnTo>
                      <a:pt x="3791" y="650"/>
                    </a:lnTo>
                    <a:lnTo>
                      <a:pt x="3882" y="650"/>
                    </a:lnTo>
                    <a:lnTo>
                      <a:pt x="3911" y="621"/>
                    </a:lnTo>
                    <a:lnTo>
                      <a:pt x="4089" y="621"/>
                    </a:lnTo>
                    <a:lnTo>
                      <a:pt x="4089" y="591"/>
                    </a:lnTo>
                    <a:lnTo>
                      <a:pt x="4029" y="532"/>
                    </a:lnTo>
                    <a:lnTo>
                      <a:pt x="4000" y="532"/>
                    </a:lnTo>
                    <a:lnTo>
                      <a:pt x="3970" y="503"/>
                    </a:lnTo>
                    <a:lnTo>
                      <a:pt x="3941" y="503"/>
                    </a:lnTo>
                    <a:lnTo>
                      <a:pt x="3911" y="473"/>
                    </a:lnTo>
                    <a:lnTo>
                      <a:pt x="3882" y="473"/>
                    </a:lnTo>
                    <a:lnTo>
                      <a:pt x="3882" y="443"/>
                    </a:lnTo>
                    <a:lnTo>
                      <a:pt x="3852" y="413"/>
                    </a:lnTo>
                    <a:lnTo>
                      <a:pt x="3408" y="413"/>
                    </a:lnTo>
                    <a:lnTo>
                      <a:pt x="3377" y="385"/>
                    </a:lnTo>
                    <a:lnTo>
                      <a:pt x="3290" y="385"/>
                    </a:lnTo>
                    <a:lnTo>
                      <a:pt x="3317" y="413"/>
                    </a:lnTo>
                    <a:lnTo>
                      <a:pt x="3347" y="413"/>
                    </a:lnTo>
                    <a:lnTo>
                      <a:pt x="3377" y="443"/>
                    </a:lnTo>
                    <a:lnTo>
                      <a:pt x="3436" y="443"/>
                    </a:lnTo>
                    <a:lnTo>
                      <a:pt x="3466" y="473"/>
                    </a:lnTo>
                    <a:lnTo>
                      <a:pt x="3497" y="473"/>
                    </a:lnTo>
                    <a:lnTo>
                      <a:pt x="3527" y="503"/>
                    </a:lnTo>
                    <a:lnTo>
                      <a:pt x="3527" y="532"/>
                    </a:lnTo>
                    <a:lnTo>
                      <a:pt x="3554" y="562"/>
                    </a:lnTo>
                    <a:lnTo>
                      <a:pt x="3527" y="562"/>
                    </a:lnTo>
                    <a:lnTo>
                      <a:pt x="3554" y="591"/>
                    </a:lnTo>
                    <a:lnTo>
                      <a:pt x="3527" y="591"/>
                    </a:lnTo>
                    <a:lnTo>
                      <a:pt x="3527" y="680"/>
                    </a:lnTo>
                    <a:lnTo>
                      <a:pt x="3497" y="680"/>
                    </a:lnTo>
                    <a:lnTo>
                      <a:pt x="3497" y="768"/>
                    </a:lnTo>
                    <a:lnTo>
                      <a:pt x="3527" y="798"/>
                    </a:lnTo>
                    <a:lnTo>
                      <a:pt x="3584" y="798"/>
                    </a:lnTo>
                    <a:lnTo>
                      <a:pt x="3645" y="859"/>
                    </a:lnTo>
                    <a:lnTo>
                      <a:pt x="3673" y="859"/>
                    </a:lnTo>
                    <a:lnTo>
                      <a:pt x="3704" y="887"/>
                    </a:lnTo>
                    <a:lnTo>
                      <a:pt x="3673" y="916"/>
                    </a:lnTo>
                    <a:lnTo>
                      <a:pt x="3734" y="977"/>
                    </a:lnTo>
                    <a:lnTo>
                      <a:pt x="3704" y="977"/>
                    </a:lnTo>
                    <a:lnTo>
                      <a:pt x="3645" y="1036"/>
                    </a:lnTo>
                    <a:lnTo>
                      <a:pt x="3645" y="1095"/>
                    </a:lnTo>
                    <a:lnTo>
                      <a:pt x="3673" y="1154"/>
                    </a:lnTo>
                    <a:lnTo>
                      <a:pt x="3645" y="1123"/>
                    </a:lnTo>
                    <a:lnTo>
                      <a:pt x="3615" y="1123"/>
                    </a:lnTo>
                    <a:lnTo>
                      <a:pt x="3584" y="1095"/>
                    </a:lnTo>
                    <a:lnTo>
                      <a:pt x="3554" y="1123"/>
                    </a:lnTo>
                    <a:lnTo>
                      <a:pt x="3527" y="1123"/>
                    </a:lnTo>
                    <a:lnTo>
                      <a:pt x="3527" y="1154"/>
                    </a:lnTo>
                    <a:lnTo>
                      <a:pt x="3497" y="1123"/>
                    </a:lnTo>
                    <a:lnTo>
                      <a:pt x="3527" y="1095"/>
                    </a:lnTo>
                    <a:lnTo>
                      <a:pt x="3554" y="1095"/>
                    </a:lnTo>
                    <a:lnTo>
                      <a:pt x="3527" y="1066"/>
                    </a:lnTo>
                    <a:lnTo>
                      <a:pt x="3466" y="1066"/>
                    </a:lnTo>
                    <a:lnTo>
                      <a:pt x="3436" y="1036"/>
                    </a:lnTo>
                    <a:lnTo>
                      <a:pt x="3290" y="1036"/>
                    </a:lnTo>
                    <a:lnTo>
                      <a:pt x="3259" y="1005"/>
                    </a:lnTo>
                    <a:lnTo>
                      <a:pt x="3199" y="1005"/>
                    </a:lnTo>
                    <a:lnTo>
                      <a:pt x="3081" y="1123"/>
                    </a:lnTo>
                    <a:lnTo>
                      <a:pt x="3052" y="1123"/>
                    </a:lnTo>
                    <a:lnTo>
                      <a:pt x="3022" y="1154"/>
                    </a:lnTo>
                    <a:lnTo>
                      <a:pt x="2904" y="1154"/>
                    </a:lnTo>
                    <a:lnTo>
                      <a:pt x="2815" y="1243"/>
                    </a:lnTo>
                    <a:lnTo>
                      <a:pt x="2785" y="1243"/>
                    </a:lnTo>
                    <a:lnTo>
                      <a:pt x="2724" y="1302"/>
                    </a:lnTo>
                    <a:lnTo>
                      <a:pt x="2724" y="1332"/>
                    </a:lnTo>
                    <a:lnTo>
                      <a:pt x="2785" y="1391"/>
                    </a:lnTo>
                    <a:lnTo>
                      <a:pt x="2815" y="1391"/>
                    </a:lnTo>
                    <a:lnTo>
                      <a:pt x="2815" y="1421"/>
                    </a:lnTo>
                    <a:lnTo>
                      <a:pt x="2844" y="1450"/>
                    </a:lnTo>
                    <a:lnTo>
                      <a:pt x="2874" y="1450"/>
                    </a:lnTo>
                    <a:lnTo>
                      <a:pt x="2933" y="1509"/>
                    </a:lnTo>
                    <a:lnTo>
                      <a:pt x="2933" y="1570"/>
                    </a:lnTo>
                    <a:lnTo>
                      <a:pt x="2962" y="1597"/>
                    </a:lnTo>
                    <a:lnTo>
                      <a:pt x="2904" y="1597"/>
                    </a:lnTo>
                    <a:lnTo>
                      <a:pt x="2844" y="1539"/>
                    </a:lnTo>
                    <a:lnTo>
                      <a:pt x="2844" y="1570"/>
                    </a:lnTo>
                    <a:lnTo>
                      <a:pt x="2815" y="1597"/>
                    </a:lnTo>
                    <a:lnTo>
                      <a:pt x="2755" y="1597"/>
                    </a:lnTo>
                    <a:lnTo>
                      <a:pt x="2724" y="1570"/>
                    </a:lnTo>
                    <a:lnTo>
                      <a:pt x="2636" y="1570"/>
                    </a:lnTo>
                    <a:lnTo>
                      <a:pt x="2608" y="1539"/>
                    </a:lnTo>
                    <a:lnTo>
                      <a:pt x="2517" y="1539"/>
                    </a:lnTo>
                    <a:lnTo>
                      <a:pt x="2490" y="1509"/>
                    </a:lnTo>
                    <a:lnTo>
                      <a:pt x="2460" y="1539"/>
                    </a:lnTo>
                    <a:lnTo>
                      <a:pt x="2429" y="1539"/>
                    </a:lnTo>
                    <a:lnTo>
                      <a:pt x="2399" y="1570"/>
                    </a:lnTo>
                    <a:lnTo>
                      <a:pt x="2399" y="1539"/>
                    </a:lnTo>
                    <a:lnTo>
                      <a:pt x="2429" y="1509"/>
                    </a:lnTo>
                    <a:lnTo>
                      <a:pt x="2399" y="1509"/>
                    </a:lnTo>
                    <a:lnTo>
                      <a:pt x="2371" y="1479"/>
                    </a:lnTo>
                    <a:lnTo>
                      <a:pt x="2341" y="1479"/>
                    </a:lnTo>
                    <a:lnTo>
                      <a:pt x="2310" y="1450"/>
                    </a:lnTo>
                    <a:lnTo>
                      <a:pt x="2280" y="1450"/>
                    </a:lnTo>
                    <a:lnTo>
                      <a:pt x="2253" y="1421"/>
                    </a:lnTo>
                    <a:lnTo>
                      <a:pt x="2162" y="1421"/>
                    </a:lnTo>
                    <a:lnTo>
                      <a:pt x="2134" y="1391"/>
                    </a:lnTo>
                    <a:lnTo>
                      <a:pt x="2103" y="1391"/>
                    </a:lnTo>
                    <a:lnTo>
                      <a:pt x="2103" y="1450"/>
                    </a:lnTo>
                    <a:lnTo>
                      <a:pt x="2074" y="1479"/>
                    </a:lnTo>
                    <a:lnTo>
                      <a:pt x="2015" y="1479"/>
                    </a:lnTo>
                    <a:lnTo>
                      <a:pt x="2015" y="1509"/>
                    </a:lnTo>
                    <a:lnTo>
                      <a:pt x="2044" y="1539"/>
                    </a:lnTo>
                    <a:lnTo>
                      <a:pt x="2074" y="1539"/>
                    </a:lnTo>
                    <a:lnTo>
                      <a:pt x="2162" y="1627"/>
                    </a:lnTo>
                    <a:lnTo>
                      <a:pt x="2192" y="1627"/>
                    </a:lnTo>
                    <a:lnTo>
                      <a:pt x="2222" y="1657"/>
                    </a:lnTo>
                    <a:lnTo>
                      <a:pt x="2280" y="1657"/>
                    </a:lnTo>
                    <a:lnTo>
                      <a:pt x="2310" y="1627"/>
                    </a:lnTo>
                    <a:lnTo>
                      <a:pt x="2341" y="1627"/>
                    </a:lnTo>
                    <a:lnTo>
                      <a:pt x="2371" y="1657"/>
                    </a:lnTo>
                    <a:lnTo>
                      <a:pt x="2399" y="1657"/>
                    </a:lnTo>
                    <a:lnTo>
                      <a:pt x="2399" y="1688"/>
                    </a:lnTo>
                    <a:lnTo>
                      <a:pt x="2429" y="1716"/>
                    </a:lnTo>
                    <a:lnTo>
                      <a:pt x="2429" y="1776"/>
                    </a:lnTo>
                    <a:lnTo>
                      <a:pt x="2341" y="1776"/>
                    </a:lnTo>
                    <a:lnTo>
                      <a:pt x="2310" y="1806"/>
                    </a:lnTo>
                    <a:lnTo>
                      <a:pt x="2192" y="1806"/>
                    </a:lnTo>
                    <a:lnTo>
                      <a:pt x="2134" y="1776"/>
                    </a:lnTo>
                    <a:lnTo>
                      <a:pt x="2044" y="1776"/>
                    </a:lnTo>
                    <a:lnTo>
                      <a:pt x="2015" y="1746"/>
                    </a:lnTo>
                    <a:lnTo>
                      <a:pt x="2015" y="1716"/>
                    </a:lnTo>
                    <a:lnTo>
                      <a:pt x="1985" y="1688"/>
                    </a:lnTo>
                    <a:lnTo>
                      <a:pt x="1955" y="1688"/>
                    </a:lnTo>
                    <a:lnTo>
                      <a:pt x="1925" y="1657"/>
                    </a:lnTo>
                    <a:lnTo>
                      <a:pt x="1896" y="1657"/>
                    </a:lnTo>
                    <a:lnTo>
                      <a:pt x="1867" y="1627"/>
                    </a:lnTo>
                    <a:lnTo>
                      <a:pt x="1837" y="1657"/>
                    </a:lnTo>
                    <a:lnTo>
                      <a:pt x="1748" y="1657"/>
                    </a:lnTo>
                    <a:lnTo>
                      <a:pt x="1748" y="1627"/>
                    </a:lnTo>
                    <a:lnTo>
                      <a:pt x="1718" y="1627"/>
                    </a:lnTo>
                    <a:lnTo>
                      <a:pt x="1660" y="1597"/>
                    </a:lnTo>
                    <a:lnTo>
                      <a:pt x="1688" y="1570"/>
                    </a:lnTo>
                    <a:lnTo>
                      <a:pt x="1660" y="1539"/>
                    </a:lnTo>
                    <a:lnTo>
                      <a:pt x="1688" y="1539"/>
                    </a:lnTo>
                    <a:lnTo>
                      <a:pt x="1660" y="1509"/>
                    </a:lnTo>
                    <a:lnTo>
                      <a:pt x="1660" y="1479"/>
                    </a:lnTo>
                    <a:lnTo>
                      <a:pt x="1630" y="1479"/>
                    </a:lnTo>
                    <a:lnTo>
                      <a:pt x="1600" y="1450"/>
                    </a:lnTo>
                    <a:lnTo>
                      <a:pt x="1600" y="1421"/>
                    </a:lnTo>
                    <a:lnTo>
                      <a:pt x="1569" y="1421"/>
                    </a:lnTo>
                    <a:lnTo>
                      <a:pt x="1569" y="1391"/>
                    </a:lnTo>
                    <a:lnTo>
                      <a:pt x="1541" y="1391"/>
                    </a:lnTo>
                    <a:lnTo>
                      <a:pt x="1511" y="1332"/>
                    </a:lnTo>
                    <a:lnTo>
                      <a:pt x="1541" y="1332"/>
                    </a:lnTo>
                    <a:lnTo>
                      <a:pt x="1569" y="1302"/>
                    </a:lnTo>
                    <a:lnTo>
                      <a:pt x="1569" y="1243"/>
                    </a:lnTo>
                    <a:lnTo>
                      <a:pt x="1600" y="1243"/>
                    </a:lnTo>
                    <a:lnTo>
                      <a:pt x="1600" y="1214"/>
                    </a:lnTo>
                    <a:lnTo>
                      <a:pt x="1569" y="1184"/>
                    </a:lnTo>
                    <a:lnTo>
                      <a:pt x="1541" y="1184"/>
                    </a:lnTo>
                    <a:lnTo>
                      <a:pt x="1541" y="1154"/>
                    </a:lnTo>
                    <a:lnTo>
                      <a:pt x="1511" y="1154"/>
                    </a:lnTo>
                    <a:lnTo>
                      <a:pt x="1480" y="1123"/>
                    </a:lnTo>
                    <a:lnTo>
                      <a:pt x="1450" y="1123"/>
                    </a:lnTo>
                    <a:lnTo>
                      <a:pt x="1423" y="1095"/>
                    </a:lnTo>
                    <a:lnTo>
                      <a:pt x="1362" y="1095"/>
                    </a:lnTo>
                    <a:lnTo>
                      <a:pt x="1332" y="1066"/>
                    </a:lnTo>
                    <a:lnTo>
                      <a:pt x="1273" y="1066"/>
                    </a:lnTo>
                    <a:lnTo>
                      <a:pt x="1273" y="1005"/>
                    </a:lnTo>
                    <a:lnTo>
                      <a:pt x="1243" y="1036"/>
                    </a:lnTo>
                    <a:lnTo>
                      <a:pt x="1155" y="947"/>
                    </a:lnTo>
                    <a:lnTo>
                      <a:pt x="1095" y="947"/>
                    </a:lnTo>
                    <a:lnTo>
                      <a:pt x="1066" y="916"/>
                    </a:lnTo>
                    <a:lnTo>
                      <a:pt x="1037" y="916"/>
                    </a:lnTo>
                    <a:lnTo>
                      <a:pt x="1007" y="887"/>
                    </a:lnTo>
                    <a:lnTo>
                      <a:pt x="977" y="887"/>
                    </a:lnTo>
                    <a:lnTo>
                      <a:pt x="1007" y="859"/>
                    </a:lnTo>
                    <a:lnTo>
                      <a:pt x="948" y="859"/>
                    </a:lnTo>
                    <a:lnTo>
                      <a:pt x="918" y="829"/>
                    </a:lnTo>
                    <a:lnTo>
                      <a:pt x="1095" y="829"/>
                    </a:lnTo>
                    <a:lnTo>
                      <a:pt x="1066" y="859"/>
                    </a:lnTo>
                    <a:lnTo>
                      <a:pt x="1066" y="887"/>
                    </a:lnTo>
                    <a:lnTo>
                      <a:pt x="1095" y="887"/>
                    </a:lnTo>
                    <a:lnTo>
                      <a:pt x="1125" y="916"/>
                    </a:lnTo>
                    <a:lnTo>
                      <a:pt x="1155" y="916"/>
                    </a:lnTo>
                    <a:lnTo>
                      <a:pt x="1186" y="947"/>
                    </a:lnTo>
                    <a:lnTo>
                      <a:pt x="1243" y="947"/>
                    </a:lnTo>
                    <a:lnTo>
                      <a:pt x="1273" y="916"/>
                    </a:lnTo>
                    <a:lnTo>
                      <a:pt x="1304" y="947"/>
                    </a:lnTo>
                    <a:lnTo>
                      <a:pt x="1332" y="947"/>
                    </a:lnTo>
                    <a:lnTo>
                      <a:pt x="1362" y="916"/>
                    </a:lnTo>
                    <a:lnTo>
                      <a:pt x="1362" y="947"/>
                    </a:lnTo>
                    <a:lnTo>
                      <a:pt x="1393" y="947"/>
                    </a:lnTo>
                    <a:lnTo>
                      <a:pt x="1423" y="977"/>
                    </a:lnTo>
                    <a:lnTo>
                      <a:pt x="1450" y="977"/>
                    </a:lnTo>
                    <a:lnTo>
                      <a:pt x="1450" y="1005"/>
                    </a:lnTo>
                    <a:lnTo>
                      <a:pt x="1480" y="1005"/>
                    </a:lnTo>
                    <a:lnTo>
                      <a:pt x="1511" y="977"/>
                    </a:lnTo>
                    <a:lnTo>
                      <a:pt x="1541" y="977"/>
                    </a:lnTo>
                    <a:lnTo>
                      <a:pt x="1569" y="1005"/>
                    </a:lnTo>
                    <a:lnTo>
                      <a:pt x="1600" y="1005"/>
                    </a:lnTo>
                    <a:lnTo>
                      <a:pt x="1630" y="1036"/>
                    </a:lnTo>
                    <a:lnTo>
                      <a:pt x="1718" y="1036"/>
                    </a:lnTo>
                    <a:lnTo>
                      <a:pt x="1778" y="1066"/>
                    </a:lnTo>
                    <a:lnTo>
                      <a:pt x="2015" y="1066"/>
                    </a:lnTo>
                    <a:lnTo>
                      <a:pt x="2044" y="1095"/>
                    </a:lnTo>
                    <a:lnTo>
                      <a:pt x="2134" y="1095"/>
                    </a:lnTo>
                    <a:lnTo>
                      <a:pt x="2162" y="1123"/>
                    </a:lnTo>
                    <a:lnTo>
                      <a:pt x="2310" y="1123"/>
                    </a:lnTo>
                    <a:lnTo>
                      <a:pt x="2371" y="1154"/>
                    </a:lnTo>
                    <a:lnTo>
                      <a:pt x="2399" y="1154"/>
                    </a:lnTo>
                    <a:lnTo>
                      <a:pt x="2460" y="1123"/>
                    </a:lnTo>
                    <a:lnTo>
                      <a:pt x="2578" y="1123"/>
                    </a:lnTo>
                    <a:lnTo>
                      <a:pt x="2608" y="1095"/>
                    </a:lnTo>
                    <a:lnTo>
                      <a:pt x="2724" y="1095"/>
                    </a:lnTo>
                    <a:lnTo>
                      <a:pt x="2785" y="1036"/>
                    </a:lnTo>
                    <a:lnTo>
                      <a:pt x="2815" y="1036"/>
                    </a:lnTo>
                    <a:lnTo>
                      <a:pt x="2874" y="977"/>
                    </a:lnTo>
                    <a:lnTo>
                      <a:pt x="2933" y="947"/>
                    </a:lnTo>
                    <a:lnTo>
                      <a:pt x="2962" y="916"/>
                    </a:lnTo>
                    <a:lnTo>
                      <a:pt x="2962" y="798"/>
                    </a:lnTo>
                    <a:lnTo>
                      <a:pt x="2904" y="798"/>
                    </a:lnTo>
                    <a:lnTo>
                      <a:pt x="2904" y="768"/>
                    </a:lnTo>
                    <a:lnTo>
                      <a:pt x="2874" y="741"/>
                    </a:lnTo>
                    <a:lnTo>
                      <a:pt x="2874" y="710"/>
                    </a:lnTo>
                    <a:lnTo>
                      <a:pt x="2844" y="710"/>
                    </a:lnTo>
                    <a:lnTo>
                      <a:pt x="2844" y="680"/>
                    </a:lnTo>
                    <a:lnTo>
                      <a:pt x="2815" y="650"/>
                    </a:lnTo>
                    <a:lnTo>
                      <a:pt x="2755" y="650"/>
                    </a:lnTo>
                    <a:lnTo>
                      <a:pt x="2724" y="621"/>
                    </a:lnTo>
                    <a:lnTo>
                      <a:pt x="2697" y="650"/>
                    </a:lnTo>
                    <a:lnTo>
                      <a:pt x="2578" y="532"/>
                    </a:lnTo>
                    <a:lnTo>
                      <a:pt x="2517" y="532"/>
                    </a:lnTo>
                    <a:lnTo>
                      <a:pt x="2548" y="562"/>
                    </a:lnTo>
                    <a:lnTo>
                      <a:pt x="2490" y="562"/>
                    </a:lnTo>
                    <a:lnTo>
                      <a:pt x="2460" y="532"/>
                    </a:lnTo>
                    <a:lnTo>
                      <a:pt x="2399" y="503"/>
                    </a:lnTo>
                    <a:lnTo>
                      <a:pt x="2371" y="503"/>
                    </a:lnTo>
                    <a:lnTo>
                      <a:pt x="2310" y="473"/>
                    </a:lnTo>
                    <a:lnTo>
                      <a:pt x="2222" y="473"/>
                    </a:lnTo>
                    <a:lnTo>
                      <a:pt x="2222" y="443"/>
                    </a:lnTo>
                    <a:lnTo>
                      <a:pt x="2162" y="443"/>
                    </a:lnTo>
                    <a:lnTo>
                      <a:pt x="2162" y="413"/>
                    </a:lnTo>
                    <a:lnTo>
                      <a:pt x="2134" y="413"/>
                    </a:lnTo>
                    <a:lnTo>
                      <a:pt x="2044" y="385"/>
                    </a:lnTo>
                    <a:lnTo>
                      <a:pt x="2015" y="355"/>
                    </a:lnTo>
                    <a:lnTo>
                      <a:pt x="1955" y="355"/>
                    </a:lnTo>
                    <a:lnTo>
                      <a:pt x="1925" y="325"/>
                    </a:lnTo>
                    <a:lnTo>
                      <a:pt x="1867" y="325"/>
                    </a:lnTo>
                    <a:lnTo>
                      <a:pt x="1837" y="295"/>
                    </a:lnTo>
                    <a:lnTo>
                      <a:pt x="1807" y="295"/>
                    </a:lnTo>
                    <a:lnTo>
                      <a:pt x="1778" y="266"/>
                    </a:lnTo>
                    <a:lnTo>
                      <a:pt x="1688" y="266"/>
                    </a:lnTo>
                    <a:lnTo>
                      <a:pt x="1660" y="237"/>
                    </a:lnTo>
                    <a:lnTo>
                      <a:pt x="1600" y="237"/>
                    </a:lnTo>
                    <a:lnTo>
                      <a:pt x="1569" y="207"/>
                    </a:lnTo>
                    <a:lnTo>
                      <a:pt x="1273" y="207"/>
                    </a:lnTo>
                    <a:lnTo>
                      <a:pt x="1243" y="176"/>
                    </a:lnTo>
                    <a:lnTo>
                      <a:pt x="1095" y="176"/>
                    </a:lnTo>
                    <a:lnTo>
                      <a:pt x="1095" y="207"/>
                    </a:lnTo>
                    <a:lnTo>
                      <a:pt x="1066" y="237"/>
                    </a:lnTo>
                    <a:lnTo>
                      <a:pt x="1037" y="266"/>
                    </a:lnTo>
                    <a:lnTo>
                      <a:pt x="1007" y="266"/>
                    </a:lnTo>
                    <a:lnTo>
                      <a:pt x="1007" y="295"/>
                    </a:lnTo>
                    <a:lnTo>
                      <a:pt x="977" y="295"/>
                    </a:lnTo>
                    <a:lnTo>
                      <a:pt x="977" y="266"/>
                    </a:lnTo>
                    <a:lnTo>
                      <a:pt x="1007" y="266"/>
                    </a:lnTo>
                    <a:lnTo>
                      <a:pt x="1037" y="237"/>
                    </a:lnTo>
                    <a:lnTo>
                      <a:pt x="1066" y="237"/>
                    </a:lnTo>
                    <a:lnTo>
                      <a:pt x="1037" y="207"/>
                    </a:lnTo>
                    <a:lnTo>
                      <a:pt x="1066" y="176"/>
                    </a:lnTo>
                    <a:lnTo>
                      <a:pt x="1037" y="148"/>
                    </a:lnTo>
                    <a:lnTo>
                      <a:pt x="1007" y="148"/>
                    </a:lnTo>
                    <a:lnTo>
                      <a:pt x="977" y="176"/>
                    </a:lnTo>
                    <a:lnTo>
                      <a:pt x="948" y="176"/>
                    </a:lnTo>
                    <a:lnTo>
                      <a:pt x="977" y="148"/>
                    </a:lnTo>
                    <a:lnTo>
                      <a:pt x="830" y="148"/>
                    </a:lnTo>
                    <a:lnTo>
                      <a:pt x="830" y="118"/>
                    </a:lnTo>
                    <a:lnTo>
                      <a:pt x="770" y="118"/>
                    </a:lnTo>
                    <a:lnTo>
                      <a:pt x="740" y="88"/>
                    </a:lnTo>
                    <a:lnTo>
                      <a:pt x="740" y="58"/>
                    </a:lnTo>
                    <a:lnTo>
                      <a:pt x="770" y="88"/>
                    </a:lnTo>
                    <a:lnTo>
                      <a:pt x="830" y="88"/>
                    </a:lnTo>
                    <a:lnTo>
                      <a:pt x="858" y="118"/>
                    </a:lnTo>
                    <a:lnTo>
                      <a:pt x="918" y="118"/>
                    </a:lnTo>
                    <a:lnTo>
                      <a:pt x="977" y="58"/>
                    </a:lnTo>
                    <a:lnTo>
                      <a:pt x="858" y="58"/>
                    </a:lnTo>
                    <a:lnTo>
                      <a:pt x="800" y="30"/>
                    </a:lnTo>
                    <a:lnTo>
                      <a:pt x="740" y="30"/>
                    </a:lnTo>
                    <a:lnTo>
                      <a:pt x="711" y="0"/>
                    </a:lnTo>
                    <a:lnTo>
                      <a:pt x="681" y="0"/>
                    </a:lnTo>
                    <a:lnTo>
                      <a:pt x="711" y="30"/>
                    </a:lnTo>
                    <a:lnTo>
                      <a:pt x="651" y="30"/>
                    </a:lnTo>
                    <a:lnTo>
                      <a:pt x="651" y="58"/>
                    </a:lnTo>
                    <a:lnTo>
                      <a:pt x="620" y="88"/>
                    </a:lnTo>
                    <a:lnTo>
                      <a:pt x="593" y="88"/>
                    </a:lnTo>
                    <a:lnTo>
                      <a:pt x="563" y="58"/>
                    </a:lnTo>
                    <a:lnTo>
                      <a:pt x="474" y="58"/>
                    </a:lnTo>
                    <a:lnTo>
                      <a:pt x="502" y="88"/>
                    </a:lnTo>
                    <a:lnTo>
                      <a:pt x="502" y="118"/>
                    </a:lnTo>
                    <a:lnTo>
                      <a:pt x="384" y="118"/>
                    </a:lnTo>
                    <a:lnTo>
                      <a:pt x="356" y="88"/>
                    </a:lnTo>
                    <a:lnTo>
                      <a:pt x="325" y="88"/>
                    </a:lnTo>
                    <a:lnTo>
                      <a:pt x="356" y="118"/>
                    </a:lnTo>
                    <a:lnTo>
                      <a:pt x="295" y="176"/>
                    </a:lnTo>
                    <a:lnTo>
                      <a:pt x="207" y="176"/>
                    </a:lnTo>
                    <a:lnTo>
                      <a:pt x="177" y="207"/>
                    </a:lnTo>
                    <a:lnTo>
                      <a:pt x="177" y="237"/>
                    </a:lnTo>
                    <a:lnTo>
                      <a:pt x="147" y="266"/>
                    </a:lnTo>
                    <a:lnTo>
                      <a:pt x="118" y="266"/>
                    </a:lnTo>
                    <a:lnTo>
                      <a:pt x="88" y="295"/>
                    </a:lnTo>
                    <a:lnTo>
                      <a:pt x="28" y="295"/>
                    </a:lnTo>
                    <a:lnTo>
                      <a:pt x="0" y="325"/>
                    </a:lnTo>
                    <a:lnTo>
                      <a:pt x="58" y="325"/>
                    </a:lnTo>
                    <a:lnTo>
                      <a:pt x="58" y="355"/>
                    </a:lnTo>
                    <a:lnTo>
                      <a:pt x="28" y="385"/>
                    </a:lnTo>
                    <a:lnTo>
                      <a:pt x="28" y="473"/>
                    </a:lnTo>
                    <a:lnTo>
                      <a:pt x="58" y="473"/>
                    </a:lnTo>
                    <a:lnTo>
                      <a:pt x="88" y="532"/>
                    </a:lnTo>
                    <a:lnTo>
                      <a:pt x="207" y="532"/>
                    </a:lnTo>
                    <a:lnTo>
                      <a:pt x="295" y="621"/>
                    </a:lnTo>
                    <a:lnTo>
                      <a:pt x="356" y="621"/>
                    </a:lnTo>
                    <a:lnTo>
                      <a:pt x="384" y="650"/>
                    </a:lnTo>
                    <a:lnTo>
                      <a:pt x="384" y="710"/>
                    </a:lnTo>
                    <a:lnTo>
                      <a:pt x="237" y="859"/>
                    </a:lnTo>
                    <a:lnTo>
                      <a:pt x="237" y="916"/>
                    </a:lnTo>
                    <a:lnTo>
                      <a:pt x="265" y="916"/>
                    </a:lnTo>
                    <a:lnTo>
                      <a:pt x="295" y="947"/>
                    </a:lnTo>
                    <a:lnTo>
                      <a:pt x="295" y="977"/>
                    </a:lnTo>
                    <a:lnTo>
                      <a:pt x="384" y="1066"/>
                    </a:lnTo>
                    <a:lnTo>
                      <a:pt x="384" y="1095"/>
                    </a:lnTo>
                    <a:lnTo>
                      <a:pt x="413" y="1095"/>
                    </a:lnTo>
                    <a:lnTo>
                      <a:pt x="474" y="1154"/>
                    </a:lnTo>
                    <a:lnTo>
                      <a:pt x="474" y="1184"/>
                    </a:lnTo>
                    <a:lnTo>
                      <a:pt x="533" y="1243"/>
                    </a:lnTo>
                    <a:lnTo>
                      <a:pt x="502" y="1243"/>
                    </a:lnTo>
                    <a:lnTo>
                      <a:pt x="444" y="1272"/>
                    </a:lnTo>
                    <a:lnTo>
                      <a:pt x="444" y="1332"/>
                    </a:lnTo>
                    <a:lnTo>
                      <a:pt x="413" y="1361"/>
                    </a:lnTo>
                    <a:lnTo>
                      <a:pt x="444" y="1391"/>
                    </a:lnTo>
                    <a:lnTo>
                      <a:pt x="474" y="1391"/>
                    </a:lnTo>
                    <a:lnTo>
                      <a:pt x="474" y="1421"/>
                    </a:lnTo>
                    <a:lnTo>
                      <a:pt x="444" y="1421"/>
                    </a:lnTo>
                    <a:lnTo>
                      <a:pt x="444" y="1479"/>
                    </a:lnTo>
                    <a:lnTo>
                      <a:pt x="474" y="1509"/>
                    </a:lnTo>
                    <a:lnTo>
                      <a:pt x="533" y="1509"/>
                    </a:lnTo>
                    <a:lnTo>
                      <a:pt x="563" y="1539"/>
                    </a:lnTo>
                    <a:lnTo>
                      <a:pt x="593" y="1539"/>
                    </a:lnTo>
                    <a:lnTo>
                      <a:pt x="563" y="1570"/>
                    </a:lnTo>
                    <a:lnTo>
                      <a:pt x="533" y="1570"/>
                    </a:lnTo>
                    <a:lnTo>
                      <a:pt x="533" y="1597"/>
                    </a:lnTo>
                    <a:lnTo>
                      <a:pt x="563" y="1597"/>
                    </a:lnTo>
                    <a:lnTo>
                      <a:pt x="563" y="1627"/>
                    </a:lnTo>
                    <a:lnTo>
                      <a:pt x="593" y="1657"/>
                    </a:lnTo>
                    <a:lnTo>
                      <a:pt x="651" y="1657"/>
                    </a:lnTo>
                    <a:lnTo>
                      <a:pt x="681" y="1688"/>
                    </a:lnTo>
                    <a:lnTo>
                      <a:pt x="681" y="1716"/>
                    </a:lnTo>
                    <a:lnTo>
                      <a:pt x="711" y="1746"/>
                    </a:lnTo>
                    <a:lnTo>
                      <a:pt x="620" y="1834"/>
                    </a:lnTo>
                    <a:lnTo>
                      <a:pt x="593" y="1834"/>
                    </a:lnTo>
                    <a:lnTo>
                      <a:pt x="651" y="1895"/>
                    </a:lnTo>
                    <a:lnTo>
                      <a:pt x="681" y="1895"/>
                    </a:lnTo>
                    <a:lnTo>
                      <a:pt x="711" y="1925"/>
                    </a:lnTo>
                    <a:lnTo>
                      <a:pt x="770" y="1925"/>
                    </a:lnTo>
                    <a:lnTo>
                      <a:pt x="830" y="1983"/>
                    </a:lnTo>
                    <a:lnTo>
                      <a:pt x="888" y="1983"/>
                    </a:lnTo>
                    <a:lnTo>
                      <a:pt x="1007" y="2101"/>
                    </a:lnTo>
                    <a:lnTo>
                      <a:pt x="948" y="2161"/>
                    </a:lnTo>
                    <a:lnTo>
                      <a:pt x="948" y="2220"/>
                    </a:lnTo>
                    <a:lnTo>
                      <a:pt x="918" y="2250"/>
                    </a:lnTo>
                    <a:lnTo>
                      <a:pt x="888" y="2250"/>
                    </a:lnTo>
                    <a:lnTo>
                      <a:pt x="830" y="2308"/>
                    </a:lnTo>
                    <a:lnTo>
                      <a:pt x="800" y="2308"/>
                    </a:lnTo>
                    <a:lnTo>
                      <a:pt x="711" y="2398"/>
                    </a:lnTo>
                    <a:lnTo>
                      <a:pt x="711" y="2426"/>
                    </a:lnTo>
                    <a:lnTo>
                      <a:pt x="681" y="2426"/>
                    </a:lnTo>
                    <a:lnTo>
                      <a:pt x="681" y="2456"/>
                    </a:lnTo>
                    <a:lnTo>
                      <a:pt x="620" y="2517"/>
                    </a:lnTo>
                    <a:lnTo>
                      <a:pt x="593" y="2517"/>
                    </a:lnTo>
                    <a:lnTo>
                      <a:pt x="474" y="2635"/>
                    </a:lnTo>
                    <a:lnTo>
                      <a:pt x="444" y="2635"/>
                    </a:lnTo>
                    <a:lnTo>
                      <a:pt x="384" y="2693"/>
                    </a:lnTo>
                    <a:lnTo>
                      <a:pt x="356" y="2693"/>
                    </a:lnTo>
                    <a:lnTo>
                      <a:pt x="295" y="2754"/>
                    </a:lnTo>
                    <a:lnTo>
                      <a:pt x="265" y="2754"/>
                    </a:lnTo>
                    <a:lnTo>
                      <a:pt x="237" y="2781"/>
                    </a:lnTo>
                    <a:lnTo>
                      <a:pt x="237" y="2811"/>
                    </a:lnTo>
                    <a:lnTo>
                      <a:pt x="325" y="2811"/>
                    </a:lnTo>
                    <a:lnTo>
                      <a:pt x="356" y="2781"/>
                    </a:lnTo>
                    <a:lnTo>
                      <a:pt x="384" y="2781"/>
                    </a:lnTo>
                    <a:lnTo>
                      <a:pt x="413" y="2754"/>
                    </a:lnTo>
                    <a:lnTo>
                      <a:pt x="413" y="2842"/>
                    </a:lnTo>
                    <a:lnTo>
                      <a:pt x="386" y="2842"/>
                    </a:lnTo>
                    <a:lnTo>
                      <a:pt x="413" y="2872"/>
                    </a:lnTo>
                    <a:lnTo>
                      <a:pt x="444" y="2872"/>
                    </a:lnTo>
                    <a:lnTo>
                      <a:pt x="502" y="2931"/>
                    </a:lnTo>
                    <a:lnTo>
                      <a:pt x="711" y="2931"/>
                    </a:lnTo>
                    <a:lnTo>
                      <a:pt x="770" y="2990"/>
                    </a:lnTo>
                    <a:lnTo>
                      <a:pt x="800" y="2990"/>
                    </a:lnTo>
                    <a:lnTo>
                      <a:pt x="800" y="3019"/>
                    </a:lnTo>
                    <a:lnTo>
                      <a:pt x="681" y="3019"/>
                    </a:lnTo>
                    <a:lnTo>
                      <a:pt x="620" y="2990"/>
                    </a:lnTo>
                    <a:lnTo>
                      <a:pt x="563" y="2990"/>
                    </a:lnTo>
                    <a:lnTo>
                      <a:pt x="533" y="3019"/>
                    </a:lnTo>
                    <a:lnTo>
                      <a:pt x="533" y="3049"/>
                    </a:lnTo>
                    <a:lnTo>
                      <a:pt x="384" y="3049"/>
                    </a:lnTo>
                    <a:lnTo>
                      <a:pt x="384" y="3108"/>
                    </a:lnTo>
                    <a:lnTo>
                      <a:pt x="325" y="3049"/>
                    </a:lnTo>
                    <a:lnTo>
                      <a:pt x="295" y="3079"/>
                    </a:lnTo>
                    <a:lnTo>
                      <a:pt x="295" y="3108"/>
                    </a:lnTo>
                    <a:lnTo>
                      <a:pt x="325" y="3137"/>
                    </a:lnTo>
                    <a:lnTo>
                      <a:pt x="295" y="3167"/>
                    </a:lnTo>
                    <a:lnTo>
                      <a:pt x="356" y="3167"/>
                    </a:lnTo>
                    <a:lnTo>
                      <a:pt x="356" y="3197"/>
                    </a:lnTo>
                    <a:lnTo>
                      <a:pt x="325" y="3197"/>
                    </a:lnTo>
                    <a:lnTo>
                      <a:pt x="295" y="3227"/>
                    </a:lnTo>
                    <a:lnTo>
                      <a:pt x="265" y="3227"/>
                    </a:lnTo>
                    <a:lnTo>
                      <a:pt x="265" y="3285"/>
                    </a:lnTo>
                    <a:lnTo>
                      <a:pt x="237" y="3315"/>
                    </a:lnTo>
                    <a:lnTo>
                      <a:pt x="207" y="3315"/>
                    </a:lnTo>
                    <a:lnTo>
                      <a:pt x="177" y="3345"/>
                    </a:lnTo>
                    <a:lnTo>
                      <a:pt x="177" y="3374"/>
                    </a:lnTo>
                    <a:lnTo>
                      <a:pt x="207" y="3464"/>
                    </a:lnTo>
                    <a:lnTo>
                      <a:pt x="237" y="3492"/>
                    </a:lnTo>
                    <a:lnTo>
                      <a:pt x="207" y="3522"/>
                    </a:lnTo>
                    <a:lnTo>
                      <a:pt x="207" y="3552"/>
                    </a:lnTo>
                    <a:lnTo>
                      <a:pt x="325" y="3671"/>
                    </a:lnTo>
                    <a:lnTo>
                      <a:pt x="265" y="3671"/>
                    </a:lnTo>
                    <a:lnTo>
                      <a:pt x="237" y="3701"/>
                    </a:lnTo>
                    <a:lnTo>
                      <a:pt x="237" y="3729"/>
                    </a:lnTo>
                    <a:lnTo>
                      <a:pt x="207" y="3760"/>
                    </a:lnTo>
                    <a:lnTo>
                      <a:pt x="237" y="3760"/>
                    </a:lnTo>
                    <a:lnTo>
                      <a:pt x="295" y="3819"/>
                    </a:lnTo>
                    <a:lnTo>
                      <a:pt x="325" y="3819"/>
                    </a:lnTo>
                    <a:lnTo>
                      <a:pt x="356" y="3847"/>
                    </a:lnTo>
                    <a:lnTo>
                      <a:pt x="356" y="3878"/>
                    </a:lnTo>
                    <a:lnTo>
                      <a:pt x="325" y="3908"/>
                    </a:lnTo>
                    <a:lnTo>
                      <a:pt x="325" y="3996"/>
                    </a:lnTo>
                    <a:lnTo>
                      <a:pt x="356" y="3966"/>
                    </a:lnTo>
                    <a:lnTo>
                      <a:pt x="384" y="3996"/>
                    </a:lnTo>
                    <a:lnTo>
                      <a:pt x="384" y="4026"/>
                    </a:lnTo>
                    <a:lnTo>
                      <a:pt x="444" y="4085"/>
                    </a:lnTo>
                    <a:lnTo>
                      <a:pt x="444" y="4114"/>
                    </a:lnTo>
                    <a:lnTo>
                      <a:pt x="474" y="4144"/>
                    </a:lnTo>
                    <a:lnTo>
                      <a:pt x="474" y="4203"/>
                    </a:lnTo>
                    <a:lnTo>
                      <a:pt x="474" y="4233"/>
                    </a:lnTo>
                    <a:lnTo>
                      <a:pt x="593" y="4233"/>
                    </a:lnTo>
                    <a:lnTo>
                      <a:pt x="620" y="4263"/>
                    </a:lnTo>
                    <a:lnTo>
                      <a:pt x="770" y="4263"/>
                    </a:lnTo>
                    <a:lnTo>
                      <a:pt x="800" y="4292"/>
                    </a:lnTo>
                    <a:lnTo>
                      <a:pt x="800" y="4351"/>
                    </a:lnTo>
                    <a:lnTo>
                      <a:pt x="830" y="4351"/>
                    </a:lnTo>
                    <a:lnTo>
                      <a:pt x="858" y="4321"/>
                    </a:lnTo>
                    <a:lnTo>
                      <a:pt x="888" y="4321"/>
                    </a:lnTo>
                    <a:lnTo>
                      <a:pt x="918" y="4292"/>
                    </a:lnTo>
                    <a:lnTo>
                      <a:pt x="948" y="4292"/>
                    </a:lnTo>
                    <a:lnTo>
                      <a:pt x="948" y="4321"/>
                    </a:lnTo>
                    <a:lnTo>
                      <a:pt x="1066" y="4321"/>
                    </a:lnTo>
                    <a:lnTo>
                      <a:pt x="1066" y="4351"/>
                    </a:lnTo>
                    <a:lnTo>
                      <a:pt x="1095" y="4351"/>
                    </a:lnTo>
                    <a:lnTo>
                      <a:pt x="1125" y="4381"/>
                    </a:lnTo>
                    <a:lnTo>
                      <a:pt x="1186" y="4381"/>
                    </a:lnTo>
                    <a:lnTo>
                      <a:pt x="1186" y="4499"/>
                    </a:lnTo>
                    <a:lnTo>
                      <a:pt x="1214" y="4530"/>
                    </a:lnTo>
                    <a:lnTo>
                      <a:pt x="1214" y="4588"/>
                    </a:lnTo>
                    <a:lnTo>
                      <a:pt x="1186" y="4588"/>
                    </a:lnTo>
                    <a:lnTo>
                      <a:pt x="1186" y="4618"/>
                    </a:lnTo>
                    <a:lnTo>
                      <a:pt x="1273" y="4707"/>
                    </a:lnTo>
                    <a:lnTo>
                      <a:pt x="1273" y="4737"/>
                    </a:lnTo>
                    <a:lnTo>
                      <a:pt x="1304" y="4764"/>
                    </a:lnTo>
                    <a:lnTo>
                      <a:pt x="1332" y="4764"/>
                    </a:lnTo>
                    <a:lnTo>
                      <a:pt x="1332" y="4794"/>
                    </a:lnTo>
                    <a:lnTo>
                      <a:pt x="1393" y="4855"/>
                    </a:lnTo>
                    <a:lnTo>
                      <a:pt x="1450" y="4855"/>
                    </a:lnTo>
                    <a:lnTo>
                      <a:pt x="1450" y="4883"/>
                    </a:lnTo>
                    <a:lnTo>
                      <a:pt x="1480" y="4914"/>
                    </a:lnTo>
                    <a:lnTo>
                      <a:pt x="1480" y="4973"/>
                    </a:lnTo>
                    <a:lnTo>
                      <a:pt x="1630" y="4973"/>
                    </a:lnTo>
                    <a:lnTo>
                      <a:pt x="1660" y="5001"/>
                    </a:lnTo>
                    <a:lnTo>
                      <a:pt x="1660" y="5062"/>
                    </a:lnTo>
                    <a:lnTo>
                      <a:pt x="1718" y="5062"/>
                    </a:lnTo>
                    <a:lnTo>
                      <a:pt x="1748" y="5092"/>
                    </a:lnTo>
                    <a:lnTo>
                      <a:pt x="1748" y="5120"/>
                    </a:lnTo>
                    <a:lnTo>
                      <a:pt x="1688" y="5120"/>
                    </a:lnTo>
                    <a:lnTo>
                      <a:pt x="1688" y="5150"/>
                    </a:lnTo>
                    <a:lnTo>
                      <a:pt x="1660" y="5180"/>
                    </a:lnTo>
                    <a:lnTo>
                      <a:pt x="1630" y="5180"/>
                    </a:lnTo>
                    <a:lnTo>
                      <a:pt x="1600" y="5210"/>
                    </a:lnTo>
                    <a:lnTo>
                      <a:pt x="1569" y="5210"/>
                    </a:lnTo>
                    <a:lnTo>
                      <a:pt x="1511" y="5150"/>
                    </a:lnTo>
                    <a:lnTo>
                      <a:pt x="1423" y="5150"/>
                    </a:lnTo>
                    <a:lnTo>
                      <a:pt x="1393" y="5180"/>
                    </a:lnTo>
                    <a:lnTo>
                      <a:pt x="1393" y="5210"/>
                    </a:lnTo>
                    <a:lnTo>
                      <a:pt x="1480" y="5298"/>
                    </a:lnTo>
                    <a:lnTo>
                      <a:pt x="1480" y="5417"/>
                    </a:lnTo>
                    <a:lnTo>
                      <a:pt x="1511" y="5448"/>
                    </a:lnTo>
                    <a:lnTo>
                      <a:pt x="1511" y="5475"/>
                    </a:lnTo>
                    <a:lnTo>
                      <a:pt x="1569" y="5535"/>
                    </a:lnTo>
                    <a:lnTo>
                      <a:pt x="1660" y="5535"/>
                    </a:lnTo>
                    <a:lnTo>
                      <a:pt x="1688" y="5505"/>
                    </a:lnTo>
                    <a:lnTo>
                      <a:pt x="1688" y="5448"/>
                    </a:lnTo>
                    <a:lnTo>
                      <a:pt x="1748" y="5448"/>
                    </a:lnTo>
                    <a:lnTo>
                      <a:pt x="1778" y="5475"/>
                    </a:lnTo>
                    <a:lnTo>
                      <a:pt x="1837" y="5475"/>
                    </a:lnTo>
                    <a:lnTo>
                      <a:pt x="1867" y="5448"/>
                    </a:lnTo>
                    <a:lnTo>
                      <a:pt x="2103" y="5448"/>
                    </a:lnTo>
                    <a:lnTo>
                      <a:pt x="2103" y="5475"/>
                    </a:lnTo>
                    <a:lnTo>
                      <a:pt x="2134" y="5475"/>
                    </a:lnTo>
                    <a:lnTo>
                      <a:pt x="2162" y="5505"/>
                    </a:lnTo>
                    <a:lnTo>
                      <a:pt x="2162" y="5535"/>
                    </a:lnTo>
                    <a:lnTo>
                      <a:pt x="2222" y="5594"/>
                    </a:lnTo>
                    <a:lnTo>
                      <a:pt x="2253" y="5594"/>
                    </a:lnTo>
                    <a:lnTo>
                      <a:pt x="2253" y="5623"/>
                    </a:lnTo>
                    <a:lnTo>
                      <a:pt x="2222" y="5654"/>
                    </a:lnTo>
                    <a:lnTo>
                      <a:pt x="2162" y="5654"/>
                    </a:lnTo>
                    <a:lnTo>
                      <a:pt x="2162" y="5684"/>
                    </a:lnTo>
                    <a:lnTo>
                      <a:pt x="2192" y="5684"/>
                    </a:lnTo>
                    <a:lnTo>
                      <a:pt x="2222" y="5712"/>
                    </a:lnTo>
                    <a:lnTo>
                      <a:pt x="2222" y="5773"/>
                    </a:lnTo>
                    <a:lnTo>
                      <a:pt x="2253" y="5773"/>
                    </a:lnTo>
                    <a:lnTo>
                      <a:pt x="2222" y="5802"/>
                    </a:lnTo>
                    <a:lnTo>
                      <a:pt x="2310" y="5802"/>
                    </a:lnTo>
                    <a:lnTo>
                      <a:pt x="2371" y="5830"/>
                    </a:lnTo>
                    <a:lnTo>
                      <a:pt x="2399" y="5802"/>
                    </a:lnTo>
                    <a:lnTo>
                      <a:pt x="2429" y="5802"/>
                    </a:lnTo>
                    <a:lnTo>
                      <a:pt x="2460" y="5830"/>
                    </a:lnTo>
                    <a:lnTo>
                      <a:pt x="2460" y="5861"/>
                    </a:lnTo>
                    <a:lnTo>
                      <a:pt x="2517" y="5861"/>
                    </a:lnTo>
                    <a:lnTo>
                      <a:pt x="2517" y="5891"/>
                    </a:lnTo>
                    <a:lnTo>
                      <a:pt x="2548" y="5921"/>
                    </a:lnTo>
                    <a:lnTo>
                      <a:pt x="2548" y="5948"/>
                    </a:lnTo>
                    <a:lnTo>
                      <a:pt x="2578" y="5979"/>
                    </a:lnTo>
                    <a:lnTo>
                      <a:pt x="2578" y="6068"/>
                    </a:lnTo>
                    <a:lnTo>
                      <a:pt x="2608" y="6068"/>
                    </a:lnTo>
                    <a:lnTo>
                      <a:pt x="2636" y="6098"/>
                    </a:lnTo>
                    <a:lnTo>
                      <a:pt x="2667" y="6098"/>
                    </a:lnTo>
                    <a:lnTo>
                      <a:pt x="2697" y="6068"/>
                    </a:lnTo>
                    <a:lnTo>
                      <a:pt x="2755" y="6068"/>
                    </a:lnTo>
                    <a:lnTo>
                      <a:pt x="2815" y="6127"/>
                    </a:lnTo>
                    <a:lnTo>
                      <a:pt x="2874" y="6127"/>
                    </a:lnTo>
                    <a:lnTo>
                      <a:pt x="2874" y="6157"/>
                    </a:lnTo>
                    <a:lnTo>
                      <a:pt x="2933" y="6098"/>
                    </a:lnTo>
                    <a:lnTo>
                      <a:pt x="3052" y="6098"/>
                    </a:lnTo>
                    <a:lnTo>
                      <a:pt x="3081" y="6068"/>
                    </a:lnTo>
                    <a:lnTo>
                      <a:pt x="3110" y="6068"/>
                    </a:lnTo>
                    <a:lnTo>
                      <a:pt x="3170" y="6127"/>
                    </a:lnTo>
                    <a:lnTo>
                      <a:pt x="3170" y="6157"/>
                    </a:lnTo>
                    <a:lnTo>
                      <a:pt x="3199" y="6186"/>
                    </a:lnTo>
                    <a:lnTo>
                      <a:pt x="3259" y="6216"/>
                    </a:lnTo>
                    <a:lnTo>
                      <a:pt x="3290" y="6246"/>
                    </a:lnTo>
                    <a:lnTo>
                      <a:pt x="3347" y="6186"/>
                    </a:lnTo>
                    <a:lnTo>
                      <a:pt x="3377" y="6216"/>
                    </a:lnTo>
                    <a:lnTo>
                      <a:pt x="3436" y="6216"/>
                    </a:lnTo>
                    <a:lnTo>
                      <a:pt x="3466" y="6246"/>
                    </a:lnTo>
                    <a:lnTo>
                      <a:pt x="3497" y="6246"/>
                    </a:lnTo>
                    <a:lnTo>
                      <a:pt x="3527" y="6276"/>
                    </a:lnTo>
                    <a:lnTo>
                      <a:pt x="3554" y="6276"/>
                    </a:lnTo>
                    <a:lnTo>
                      <a:pt x="3584" y="6246"/>
                    </a:lnTo>
                    <a:lnTo>
                      <a:pt x="3645" y="6304"/>
                    </a:lnTo>
                    <a:lnTo>
                      <a:pt x="3704" y="6304"/>
                    </a:lnTo>
                    <a:lnTo>
                      <a:pt x="3704" y="6334"/>
                    </a:lnTo>
                    <a:lnTo>
                      <a:pt x="3734" y="6334"/>
                    </a:lnTo>
                    <a:lnTo>
                      <a:pt x="3763" y="6364"/>
                    </a:lnTo>
                    <a:lnTo>
                      <a:pt x="3791" y="6364"/>
                    </a:lnTo>
                    <a:lnTo>
                      <a:pt x="3822" y="6334"/>
                    </a:lnTo>
                    <a:lnTo>
                      <a:pt x="3852" y="6334"/>
                    </a:lnTo>
                    <a:lnTo>
                      <a:pt x="3852" y="6423"/>
                    </a:lnTo>
                    <a:lnTo>
                      <a:pt x="3882" y="6452"/>
                    </a:lnTo>
                    <a:lnTo>
                      <a:pt x="3822" y="6513"/>
                    </a:lnTo>
                    <a:lnTo>
                      <a:pt x="3791" y="6513"/>
                    </a:lnTo>
                    <a:lnTo>
                      <a:pt x="3791" y="6571"/>
                    </a:lnTo>
                    <a:lnTo>
                      <a:pt x="3822" y="6571"/>
                    </a:lnTo>
                    <a:lnTo>
                      <a:pt x="3852" y="6602"/>
                    </a:lnTo>
                    <a:lnTo>
                      <a:pt x="3791" y="6602"/>
                    </a:lnTo>
                    <a:lnTo>
                      <a:pt x="3791" y="6689"/>
                    </a:lnTo>
                    <a:lnTo>
                      <a:pt x="3822" y="6689"/>
                    </a:lnTo>
                    <a:lnTo>
                      <a:pt x="3852" y="6720"/>
                    </a:lnTo>
                    <a:lnTo>
                      <a:pt x="3852" y="6777"/>
                    </a:lnTo>
                    <a:lnTo>
                      <a:pt x="3882" y="6777"/>
                    </a:lnTo>
                    <a:lnTo>
                      <a:pt x="3882" y="6838"/>
                    </a:lnTo>
                    <a:lnTo>
                      <a:pt x="3852" y="6868"/>
                    </a:lnTo>
                    <a:lnTo>
                      <a:pt x="3852" y="6927"/>
                    </a:lnTo>
                    <a:lnTo>
                      <a:pt x="3584" y="6927"/>
                    </a:lnTo>
                    <a:lnTo>
                      <a:pt x="3584" y="6986"/>
                    </a:lnTo>
                    <a:lnTo>
                      <a:pt x="3527" y="6986"/>
                    </a:lnTo>
                    <a:lnTo>
                      <a:pt x="3497" y="7015"/>
                    </a:lnTo>
                    <a:lnTo>
                      <a:pt x="3466" y="7015"/>
                    </a:lnTo>
                    <a:lnTo>
                      <a:pt x="3466" y="7105"/>
                    </a:lnTo>
                    <a:lnTo>
                      <a:pt x="3497" y="7105"/>
                    </a:lnTo>
                    <a:lnTo>
                      <a:pt x="3466" y="7133"/>
                    </a:lnTo>
                    <a:lnTo>
                      <a:pt x="3466" y="7163"/>
                    </a:lnTo>
                    <a:lnTo>
                      <a:pt x="3645" y="7163"/>
                    </a:lnTo>
                    <a:lnTo>
                      <a:pt x="3673" y="7133"/>
                    </a:lnTo>
                    <a:lnTo>
                      <a:pt x="3763" y="7133"/>
                    </a:lnTo>
                    <a:lnTo>
                      <a:pt x="3763" y="7223"/>
                    </a:lnTo>
                    <a:lnTo>
                      <a:pt x="3734" y="7193"/>
                    </a:lnTo>
                    <a:lnTo>
                      <a:pt x="3704" y="7223"/>
                    </a:lnTo>
                    <a:lnTo>
                      <a:pt x="3673" y="7223"/>
                    </a:lnTo>
                    <a:lnTo>
                      <a:pt x="3645" y="7252"/>
                    </a:lnTo>
                    <a:lnTo>
                      <a:pt x="3554" y="7252"/>
                    </a:lnTo>
                    <a:lnTo>
                      <a:pt x="3527" y="7281"/>
                    </a:lnTo>
                    <a:lnTo>
                      <a:pt x="3527" y="7311"/>
                    </a:lnTo>
                    <a:lnTo>
                      <a:pt x="3554" y="7311"/>
                    </a:lnTo>
                    <a:lnTo>
                      <a:pt x="3554" y="7342"/>
                    </a:lnTo>
                    <a:lnTo>
                      <a:pt x="3527" y="7342"/>
                    </a:lnTo>
                    <a:lnTo>
                      <a:pt x="3527" y="7311"/>
                    </a:lnTo>
                    <a:lnTo>
                      <a:pt x="3466" y="7311"/>
                    </a:lnTo>
                    <a:lnTo>
                      <a:pt x="3436" y="7342"/>
                    </a:lnTo>
                    <a:lnTo>
                      <a:pt x="3377" y="7342"/>
                    </a:lnTo>
                    <a:lnTo>
                      <a:pt x="3377" y="7370"/>
                    </a:lnTo>
                    <a:lnTo>
                      <a:pt x="3436" y="7430"/>
                    </a:lnTo>
                    <a:lnTo>
                      <a:pt x="3466" y="7400"/>
                    </a:lnTo>
                    <a:lnTo>
                      <a:pt x="3554" y="7488"/>
                    </a:lnTo>
                    <a:lnTo>
                      <a:pt x="3584" y="7488"/>
                    </a:lnTo>
                    <a:lnTo>
                      <a:pt x="3615" y="7518"/>
                    </a:lnTo>
                    <a:lnTo>
                      <a:pt x="3615" y="7549"/>
                    </a:lnTo>
                    <a:lnTo>
                      <a:pt x="3584" y="7518"/>
                    </a:lnTo>
                    <a:lnTo>
                      <a:pt x="3554" y="7518"/>
                    </a:lnTo>
                    <a:lnTo>
                      <a:pt x="3527" y="7488"/>
                    </a:lnTo>
                    <a:lnTo>
                      <a:pt x="3497" y="7518"/>
                    </a:lnTo>
                    <a:lnTo>
                      <a:pt x="3497" y="7579"/>
                    </a:lnTo>
                    <a:lnTo>
                      <a:pt x="3466" y="7549"/>
                    </a:lnTo>
                    <a:lnTo>
                      <a:pt x="3466" y="7518"/>
                    </a:lnTo>
                    <a:lnTo>
                      <a:pt x="3436" y="7549"/>
                    </a:lnTo>
                    <a:lnTo>
                      <a:pt x="3436" y="7607"/>
                    </a:lnTo>
                    <a:lnTo>
                      <a:pt x="3408" y="7637"/>
                    </a:lnTo>
                    <a:lnTo>
                      <a:pt x="3408" y="7667"/>
                    </a:lnTo>
                    <a:lnTo>
                      <a:pt x="3377" y="7667"/>
                    </a:lnTo>
                    <a:lnTo>
                      <a:pt x="3377" y="7725"/>
                    </a:lnTo>
                    <a:lnTo>
                      <a:pt x="3408" y="7697"/>
                    </a:lnTo>
                    <a:lnTo>
                      <a:pt x="3408" y="7725"/>
                    </a:lnTo>
                    <a:lnTo>
                      <a:pt x="3436" y="7756"/>
                    </a:lnTo>
                    <a:lnTo>
                      <a:pt x="3408" y="7786"/>
                    </a:lnTo>
                    <a:lnTo>
                      <a:pt x="3347" y="7756"/>
                    </a:lnTo>
                    <a:lnTo>
                      <a:pt x="3317" y="7786"/>
                    </a:lnTo>
                    <a:lnTo>
                      <a:pt x="3259" y="7786"/>
                    </a:lnTo>
                    <a:lnTo>
                      <a:pt x="3259" y="7756"/>
                    </a:lnTo>
                    <a:lnTo>
                      <a:pt x="3199" y="7725"/>
                    </a:lnTo>
                    <a:lnTo>
                      <a:pt x="3170" y="7725"/>
                    </a:lnTo>
                    <a:lnTo>
                      <a:pt x="3170" y="7786"/>
                    </a:lnTo>
                    <a:lnTo>
                      <a:pt x="3199" y="7786"/>
                    </a:lnTo>
                    <a:lnTo>
                      <a:pt x="3170" y="7815"/>
                    </a:lnTo>
                    <a:lnTo>
                      <a:pt x="3140" y="7815"/>
                    </a:lnTo>
                    <a:lnTo>
                      <a:pt x="3140" y="7844"/>
                    </a:lnTo>
                    <a:lnTo>
                      <a:pt x="3229" y="7844"/>
                    </a:lnTo>
                    <a:lnTo>
                      <a:pt x="3259" y="7874"/>
                    </a:lnTo>
                    <a:lnTo>
                      <a:pt x="3290" y="7874"/>
                    </a:lnTo>
                    <a:lnTo>
                      <a:pt x="3290" y="7904"/>
                    </a:lnTo>
                    <a:lnTo>
                      <a:pt x="3317" y="7904"/>
                    </a:lnTo>
                    <a:lnTo>
                      <a:pt x="3377" y="7962"/>
                    </a:lnTo>
                    <a:lnTo>
                      <a:pt x="3377" y="7992"/>
                    </a:lnTo>
                    <a:lnTo>
                      <a:pt x="3466" y="7992"/>
                    </a:lnTo>
                    <a:lnTo>
                      <a:pt x="3466" y="7962"/>
                    </a:lnTo>
                    <a:lnTo>
                      <a:pt x="3527" y="8022"/>
                    </a:lnTo>
                    <a:lnTo>
                      <a:pt x="3584" y="8052"/>
                    </a:lnTo>
                    <a:lnTo>
                      <a:pt x="3584" y="8081"/>
                    </a:lnTo>
                    <a:lnTo>
                      <a:pt x="3615" y="8081"/>
                    </a:lnTo>
                    <a:lnTo>
                      <a:pt x="3645" y="8111"/>
                    </a:lnTo>
                    <a:lnTo>
                      <a:pt x="3734" y="8111"/>
                    </a:lnTo>
                    <a:lnTo>
                      <a:pt x="3791" y="8170"/>
                    </a:lnTo>
                    <a:lnTo>
                      <a:pt x="3822" y="8170"/>
                    </a:lnTo>
                    <a:lnTo>
                      <a:pt x="3882" y="8229"/>
                    </a:lnTo>
                    <a:lnTo>
                      <a:pt x="3911" y="8229"/>
                    </a:lnTo>
                    <a:lnTo>
                      <a:pt x="4059" y="8378"/>
                    </a:lnTo>
                    <a:lnTo>
                      <a:pt x="4089" y="8378"/>
                    </a:lnTo>
                    <a:lnTo>
                      <a:pt x="4089" y="8408"/>
                    </a:lnTo>
                    <a:lnTo>
                      <a:pt x="4119" y="8436"/>
                    </a:lnTo>
                    <a:lnTo>
                      <a:pt x="4147" y="8436"/>
                    </a:lnTo>
                    <a:lnTo>
                      <a:pt x="4147" y="8378"/>
                    </a:lnTo>
                    <a:lnTo>
                      <a:pt x="4177" y="8347"/>
                    </a:lnTo>
                    <a:lnTo>
                      <a:pt x="4207" y="8347"/>
                    </a:lnTo>
                    <a:lnTo>
                      <a:pt x="4238" y="8378"/>
                    </a:lnTo>
                    <a:lnTo>
                      <a:pt x="4357" y="8378"/>
                    </a:lnTo>
                    <a:lnTo>
                      <a:pt x="4384" y="8408"/>
                    </a:lnTo>
                    <a:lnTo>
                      <a:pt x="4414" y="8408"/>
                    </a:lnTo>
                    <a:lnTo>
                      <a:pt x="4445" y="8436"/>
                    </a:lnTo>
                    <a:lnTo>
                      <a:pt x="4503" y="8436"/>
                    </a:lnTo>
                    <a:lnTo>
                      <a:pt x="4533" y="8465"/>
                    </a:lnTo>
                    <a:lnTo>
                      <a:pt x="4593" y="8465"/>
                    </a:lnTo>
                    <a:lnTo>
                      <a:pt x="4652" y="8496"/>
                    </a:lnTo>
                    <a:lnTo>
                      <a:pt x="4712" y="8496"/>
                    </a:lnTo>
                    <a:lnTo>
                      <a:pt x="4740" y="8465"/>
                    </a:lnTo>
                    <a:lnTo>
                      <a:pt x="4800" y="8465"/>
                    </a:lnTo>
                    <a:lnTo>
                      <a:pt x="4830" y="8496"/>
                    </a:lnTo>
                    <a:lnTo>
                      <a:pt x="4919" y="8496"/>
                    </a:lnTo>
                    <a:lnTo>
                      <a:pt x="4977" y="8554"/>
                    </a:lnTo>
                    <a:lnTo>
                      <a:pt x="5007" y="8554"/>
                    </a:lnTo>
                    <a:lnTo>
                      <a:pt x="5037" y="8585"/>
                    </a:lnTo>
                    <a:lnTo>
                      <a:pt x="5126" y="8585"/>
                    </a:lnTo>
                    <a:lnTo>
                      <a:pt x="5156" y="8615"/>
                    </a:lnTo>
                    <a:lnTo>
                      <a:pt x="5186" y="8615"/>
                    </a:lnTo>
                    <a:lnTo>
                      <a:pt x="5214" y="8644"/>
                    </a:lnTo>
                    <a:lnTo>
                      <a:pt x="5186" y="8672"/>
                    </a:lnTo>
                    <a:lnTo>
                      <a:pt x="5214" y="8703"/>
                    </a:lnTo>
                    <a:lnTo>
                      <a:pt x="5244" y="8703"/>
                    </a:lnTo>
                    <a:lnTo>
                      <a:pt x="5274" y="8672"/>
                    </a:lnTo>
                    <a:lnTo>
                      <a:pt x="5333" y="8672"/>
                    </a:lnTo>
                    <a:lnTo>
                      <a:pt x="5363" y="8644"/>
                    </a:lnTo>
                    <a:lnTo>
                      <a:pt x="5451" y="8644"/>
                    </a:lnTo>
                    <a:lnTo>
                      <a:pt x="5481" y="8672"/>
                    </a:lnTo>
                    <a:lnTo>
                      <a:pt x="5481" y="8644"/>
                    </a:lnTo>
                    <a:lnTo>
                      <a:pt x="5570" y="8644"/>
                    </a:lnTo>
                    <a:lnTo>
                      <a:pt x="5630" y="8703"/>
                    </a:lnTo>
                    <a:lnTo>
                      <a:pt x="5719" y="8703"/>
                    </a:lnTo>
                    <a:lnTo>
                      <a:pt x="5749" y="8733"/>
                    </a:lnTo>
                    <a:lnTo>
                      <a:pt x="5749" y="8821"/>
                    </a:lnTo>
                    <a:lnTo>
                      <a:pt x="5777" y="8851"/>
                    </a:lnTo>
                    <a:lnTo>
                      <a:pt x="5808" y="8851"/>
                    </a:lnTo>
                    <a:lnTo>
                      <a:pt x="5837" y="8881"/>
                    </a:lnTo>
                    <a:lnTo>
                      <a:pt x="5926" y="8881"/>
                    </a:lnTo>
                    <a:lnTo>
                      <a:pt x="5986" y="8940"/>
                    </a:lnTo>
                    <a:lnTo>
                      <a:pt x="6074" y="8940"/>
                    </a:lnTo>
                    <a:lnTo>
                      <a:pt x="6074" y="8969"/>
                    </a:lnTo>
                    <a:lnTo>
                      <a:pt x="6104" y="8999"/>
                    </a:lnTo>
                    <a:lnTo>
                      <a:pt x="6133" y="8999"/>
                    </a:lnTo>
                    <a:lnTo>
                      <a:pt x="6163" y="9028"/>
                    </a:lnTo>
                    <a:lnTo>
                      <a:pt x="6193" y="9028"/>
                    </a:lnTo>
                    <a:lnTo>
                      <a:pt x="6193" y="8465"/>
                    </a:lnTo>
                    <a:lnTo>
                      <a:pt x="6223" y="8436"/>
                    </a:lnTo>
                    <a:lnTo>
                      <a:pt x="6193" y="8436"/>
                    </a:lnTo>
                    <a:lnTo>
                      <a:pt x="6163" y="8408"/>
                    </a:lnTo>
                    <a:lnTo>
                      <a:pt x="6193" y="8378"/>
                    </a:lnTo>
                    <a:lnTo>
                      <a:pt x="6193" y="8259"/>
                    </a:lnTo>
                    <a:lnTo>
                      <a:pt x="6163" y="8259"/>
                    </a:lnTo>
                    <a:lnTo>
                      <a:pt x="6163" y="8290"/>
                    </a:lnTo>
                    <a:lnTo>
                      <a:pt x="6163" y="8378"/>
                    </a:lnTo>
                    <a:lnTo>
                      <a:pt x="6133" y="8347"/>
                    </a:lnTo>
                    <a:lnTo>
                      <a:pt x="6133" y="8317"/>
                    </a:lnTo>
                    <a:lnTo>
                      <a:pt x="6163" y="8290"/>
                    </a:lnTo>
                    <a:lnTo>
                      <a:pt x="6104" y="8229"/>
                    </a:lnTo>
                    <a:lnTo>
                      <a:pt x="6104" y="8199"/>
                    </a:lnTo>
                    <a:lnTo>
                      <a:pt x="6074" y="8170"/>
                    </a:lnTo>
                    <a:lnTo>
                      <a:pt x="6074" y="8140"/>
                    </a:lnTo>
                    <a:lnTo>
                      <a:pt x="6014" y="8140"/>
                    </a:lnTo>
                    <a:lnTo>
                      <a:pt x="6014" y="8111"/>
                    </a:lnTo>
                    <a:lnTo>
                      <a:pt x="5986" y="8081"/>
                    </a:lnTo>
                    <a:lnTo>
                      <a:pt x="5926" y="8081"/>
                    </a:lnTo>
                    <a:lnTo>
                      <a:pt x="5895" y="8052"/>
                    </a:lnTo>
                    <a:lnTo>
                      <a:pt x="5895" y="7992"/>
                    </a:lnTo>
                    <a:lnTo>
                      <a:pt x="5956" y="7934"/>
                    </a:lnTo>
                    <a:lnTo>
                      <a:pt x="5956" y="7904"/>
                    </a:lnTo>
                    <a:lnTo>
                      <a:pt x="5986" y="7934"/>
                    </a:lnTo>
                    <a:lnTo>
                      <a:pt x="5986" y="7904"/>
                    </a:lnTo>
                    <a:lnTo>
                      <a:pt x="6014" y="7874"/>
                    </a:lnTo>
                    <a:lnTo>
                      <a:pt x="6014" y="7815"/>
                    </a:lnTo>
                    <a:lnTo>
                      <a:pt x="6044" y="7786"/>
                    </a:lnTo>
                    <a:lnTo>
                      <a:pt x="6044" y="7667"/>
                    </a:lnTo>
                    <a:lnTo>
                      <a:pt x="6014" y="7637"/>
                    </a:lnTo>
                    <a:lnTo>
                      <a:pt x="6044" y="7637"/>
                    </a:lnTo>
                    <a:lnTo>
                      <a:pt x="6074" y="7667"/>
                    </a:lnTo>
                    <a:lnTo>
                      <a:pt x="6074" y="7637"/>
                    </a:lnTo>
                    <a:lnTo>
                      <a:pt x="6104" y="7637"/>
                    </a:lnTo>
                    <a:lnTo>
                      <a:pt x="6133" y="7667"/>
                    </a:lnTo>
                    <a:lnTo>
                      <a:pt x="6133" y="7637"/>
                    </a:lnTo>
                    <a:lnTo>
                      <a:pt x="6193" y="7637"/>
                    </a:lnTo>
                    <a:lnTo>
                      <a:pt x="6193" y="7075"/>
                    </a:lnTo>
                    <a:lnTo>
                      <a:pt x="6133" y="7015"/>
                    </a:lnTo>
                    <a:lnTo>
                      <a:pt x="6133" y="6986"/>
                    </a:lnTo>
                    <a:lnTo>
                      <a:pt x="6074" y="6956"/>
                    </a:lnTo>
                    <a:lnTo>
                      <a:pt x="5926" y="6956"/>
                    </a:lnTo>
                    <a:lnTo>
                      <a:pt x="5926" y="6927"/>
                    </a:lnTo>
                    <a:lnTo>
                      <a:pt x="5895" y="6927"/>
                    </a:lnTo>
                    <a:lnTo>
                      <a:pt x="5867" y="6986"/>
                    </a:lnTo>
                    <a:lnTo>
                      <a:pt x="5808" y="6927"/>
                    </a:lnTo>
                    <a:lnTo>
                      <a:pt x="5808" y="6897"/>
                    </a:lnTo>
                    <a:lnTo>
                      <a:pt x="5777" y="6868"/>
                    </a:lnTo>
                    <a:lnTo>
                      <a:pt x="5808" y="6868"/>
                    </a:lnTo>
                    <a:lnTo>
                      <a:pt x="5777" y="6838"/>
                    </a:lnTo>
                    <a:lnTo>
                      <a:pt x="5777" y="6777"/>
                    </a:lnTo>
                    <a:lnTo>
                      <a:pt x="5719" y="6777"/>
                    </a:lnTo>
                    <a:lnTo>
                      <a:pt x="5688" y="6750"/>
                    </a:lnTo>
                    <a:lnTo>
                      <a:pt x="5630" y="6750"/>
                    </a:lnTo>
                    <a:lnTo>
                      <a:pt x="5601" y="6720"/>
                    </a:lnTo>
                    <a:lnTo>
                      <a:pt x="5630" y="6689"/>
                    </a:lnTo>
                    <a:lnTo>
                      <a:pt x="5630" y="6602"/>
                    </a:lnTo>
                    <a:lnTo>
                      <a:pt x="5658" y="6571"/>
                    </a:lnTo>
                    <a:lnTo>
                      <a:pt x="5658" y="6541"/>
                    </a:lnTo>
                    <a:lnTo>
                      <a:pt x="5688" y="6541"/>
                    </a:lnTo>
                    <a:lnTo>
                      <a:pt x="5719" y="6513"/>
                    </a:lnTo>
                    <a:lnTo>
                      <a:pt x="5630" y="6423"/>
                    </a:lnTo>
                    <a:lnTo>
                      <a:pt x="5630" y="6246"/>
                    </a:lnTo>
                    <a:lnTo>
                      <a:pt x="5658" y="6246"/>
                    </a:lnTo>
                    <a:lnTo>
                      <a:pt x="5719" y="6186"/>
                    </a:lnTo>
                    <a:lnTo>
                      <a:pt x="5719" y="6157"/>
                    </a:lnTo>
                    <a:lnTo>
                      <a:pt x="5688" y="6157"/>
                    </a:lnTo>
                    <a:lnTo>
                      <a:pt x="5688" y="6127"/>
                    </a:lnTo>
                    <a:lnTo>
                      <a:pt x="5749" y="6068"/>
                    </a:lnTo>
                    <a:lnTo>
                      <a:pt x="5777" y="6068"/>
                    </a:lnTo>
                    <a:lnTo>
                      <a:pt x="5867" y="6157"/>
                    </a:lnTo>
                    <a:lnTo>
                      <a:pt x="5895" y="6157"/>
                    </a:lnTo>
                    <a:lnTo>
                      <a:pt x="5926" y="6186"/>
                    </a:lnTo>
                    <a:lnTo>
                      <a:pt x="5926" y="6216"/>
                    </a:lnTo>
                    <a:lnTo>
                      <a:pt x="5956" y="6246"/>
                    </a:lnTo>
                    <a:lnTo>
                      <a:pt x="5986" y="6246"/>
                    </a:lnTo>
                    <a:lnTo>
                      <a:pt x="6014" y="6276"/>
                    </a:lnTo>
                    <a:lnTo>
                      <a:pt x="6044" y="6276"/>
                    </a:lnTo>
                    <a:lnTo>
                      <a:pt x="6074" y="6246"/>
                    </a:lnTo>
                    <a:lnTo>
                      <a:pt x="6104" y="6246"/>
                    </a:lnTo>
                    <a:lnTo>
                      <a:pt x="6133" y="6216"/>
                    </a:lnTo>
                    <a:lnTo>
                      <a:pt x="6133" y="6186"/>
                    </a:lnTo>
                    <a:lnTo>
                      <a:pt x="6104" y="6157"/>
                    </a:lnTo>
                    <a:lnTo>
                      <a:pt x="6074" y="6098"/>
                    </a:lnTo>
                    <a:lnTo>
                      <a:pt x="6044" y="6068"/>
                    </a:lnTo>
                    <a:lnTo>
                      <a:pt x="6044" y="6009"/>
                    </a:lnTo>
                    <a:lnTo>
                      <a:pt x="6104" y="6009"/>
                    </a:lnTo>
                    <a:lnTo>
                      <a:pt x="6163" y="5948"/>
                    </a:lnTo>
                    <a:lnTo>
                      <a:pt x="6193" y="5948"/>
                    </a:lnTo>
                    <a:lnTo>
                      <a:pt x="6223" y="385"/>
                    </a:lnTo>
                    <a:lnTo>
                      <a:pt x="6014" y="385"/>
                    </a:lnTo>
                    <a:lnTo>
                      <a:pt x="6014" y="413"/>
                    </a:lnTo>
                    <a:lnTo>
                      <a:pt x="5926" y="413"/>
                    </a:lnTo>
                    <a:lnTo>
                      <a:pt x="5867" y="443"/>
                    </a:lnTo>
                    <a:lnTo>
                      <a:pt x="5867" y="503"/>
                    </a:lnTo>
                    <a:lnTo>
                      <a:pt x="5837" y="532"/>
                    </a:lnTo>
                    <a:lnTo>
                      <a:pt x="5777" y="473"/>
                    </a:lnTo>
                    <a:lnTo>
                      <a:pt x="5749" y="503"/>
                    </a:lnTo>
                    <a:lnTo>
                      <a:pt x="5719" y="503"/>
                    </a:lnTo>
                    <a:lnTo>
                      <a:pt x="5719" y="473"/>
                    </a:lnTo>
                    <a:lnTo>
                      <a:pt x="5688" y="503"/>
                    </a:lnTo>
                    <a:lnTo>
                      <a:pt x="5512" y="503"/>
                    </a:lnTo>
                    <a:lnTo>
                      <a:pt x="5512" y="473"/>
                    </a:lnTo>
                    <a:lnTo>
                      <a:pt x="5542" y="473"/>
                    </a:lnTo>
                    <a:lnTo>
                      <a:pt x="5570" y="443"/>
                    </a:lnTo>
                    <a:lnTo>
                      <a:pt x="5601" y="473"/>
                    </a:lnTo>
                    <a:lnTo>
                      <a:pt x="5630" y="443"/>
                    </a:lnTo>
                    <a:lnTo>
                      <a:pt x="5630" y="413"/>
                    </a:lnTo>
                    <a:lnTo>
                      <a:pt x="5601" y="385"/>
                    </a:lnTo>
                    <a:lnTo>
                      <a:pt x="5601" y="325"/>
                    </a:lnTo>
                    <a:close/>
                  </a:path>
                </a:pathLst>
              </a:custGeom>
              <a:solidFill>
                <a:srgbClr val="FFFF7F"/>
              </a:solidFill>
              <a:ln w="9525">
                <a:noFill/>
                <a:round/>
                <a:headEnd/>
                <a:tailEnd/>
              </a:ln>
            </p:spPr>
            <p:txBody>
              <a:bodyPr/>
              <a:lstStyle/>
              <a:p>
                <a:endParaRPr lang="en-GB"/>
              </a:p>
            </p:txBody>
          </p:sp>
          <p:sp>
            <p:nvSpPr>
              <p:cNvPr id="25609" name="Freeform 9"/>
              <p:cNvSpPr>
                <a:spLocks/>
              </p:cNvSpPr>
              <p:nvPr/>
            </p:nvSpPr>
            <p:spPr bwMode="auto">
              <a:xfrm>
                <a:off x="5621" y="2460"/>
                <a:ext cx="148" cy="281"/>
              </a:xfrm>
              <a:custGeom>
                <a:avLst/>
                <a:gdLst/>
                <a:ahLst/>
                <a:cxnLst>
                  <a:cxn ang="0">
                    <a:pos x="294" y="209"/>
                  </a:cxn>
                  <a:cxn ang="0">
                    <a:pos x="266" y="209"/>
                  </a:cxn>
                  <a:cxn ang="0">
                    <a:pos x="176" y="120"/>
                  </a:cxn>
                  <a:cxn ang="0">
                    <a:pos x="148" y="120"/>
                  </a:cxn>
                  <a:cxn ang="0">
                    <a:pos x="87" y="179"/>
                  </a:cxn>
                  <a:cxn ang="0">
                    <a:pos x="87" y="209"/>
                  </a:cxn>
                  <a:cxn ang="0">
                    <a:pos x="118" y="209"/>
                  </a:cxn>
                  <a:cxn ang="0">
                    <a:pos x="118" y="238"/>
                  </a:cxn>
                  <a:cxn ang="0">
                    <a:pos x="57" y="298"/>
                  </a:cxn>
                  <a:cxn ang="0">
                    <a:pos x="29" y="298"/>
                  </a:cxn>
                  <a:cxn ang="0">
                    <a:pos x="29" y="475"/>
                  </a:cxn>
                  <a:cxn ang="0">
                    <a:pos x="118" y="565"/>
                  </a:cxn>
                  <a:cxn ang="0">
                    <a:pos x="87" y="593"/>
                  </a:cxn>
                  <a:cxn ang="0">
                    <a:pos x="57" y="593"/>
                  </a:cxn>
                  <a:cxn ang="0">
                    <a:pos x="57" y="623"/>
                  </a:cxn>
                  <a:cxn ang="0">
                    <a:pos x="29" y="654"/>
                  </a:cxn>
                  <a:cxn ang="0">
                    <a:pos x="29" y="741"/>
                  </a:cxn>
                  <a:cxn ang="0">
                    <a:pos x="0" y="772"/>
                  </a:cxn>
                  <a:cxn ang="0">
                    <a:pos x="29" y="802"/>
                  </a:cxn>
                  <a:cxn ang="0">
                    <a:pos x="87" y="802"/>
                  </a:cxn>
                  <a:cxn ang="0">
                    <a:pos x="118" y="829"/>
                  </a:cxn>
                  <a:cxn ang="0">
                    <a:pos x="176" y="829"/>
                  </a:cxn>
                  <a:cxn ang="0">
                    <a:pos x="176" y="890"/>
                  </a:cxn>
                  <a:cxn ang="0">
                    <a:pos x="207" y="920"/>
                  </a:cxn>
                  <a:cxn ang="0">
                    <a:pos x="176" y="920"/>
                  </a:cxn>
                  <a:cxn ang="0">
                    <a:pos x="207" y="949"/>
                  </a:cxn>
                  <a:cxn ang="0">
                    <a:pos x="207" y="979"/>
                  </a:cxn>
                  <a:cxn ang="0">
                    <a:pos x="266" y="1038"/>
                  </a:cxn>
                  <a:cxn ang="0">
                    <a:pos x="294" y="979"/>
                  </a:cxn>
                  <a:cxn ang="0">
                    <a:pos x="325" y="979"/>
                  </a:cxn>
                  <a:cxn ang="0">
                    <a:pos x="325" y="1008"/>
                  </a:cxn>
                  <a:cxn ang="0">
                    <a:pos x="473" y="1008"/>
                  </a:cxn>
                  <a:cxn ang="0">
                    <a:pos x="532" y="1038"/>
                  </a:cxn>
                  <a:cxn ang="0">
                    <a:pos x="532" y="1067"/>
                  </a:cxn>
                  <a:cxn ang="0">
                    <a:pos x="592" y="1127"/>
                  </a:cxn>
                  <a:cxn ang="0">
                    <a:pos x="592" y="0"/>
                  </a:cxn>
                  <a:cxn ang="0">
                    <a:pos x="562" y="0"/>
                  </a:cxn>
                  <a:cxn ang="0">
                    <a:pos x="503" y="61"/>
                  </a:cxn>
                  <a:cxn ang="0">
                    <a:pos x="443" y="61"/>
                  </a:cxn>
                  <a:cxn ang="0">
                    <a:pos x="443" y="120"/>
                  </a:cxn>
                  <a:cxn ang="0">
                    <a:pos x="473" y="150"/>
                  </a:cxn>
                  <a:cxn ang="0">
                    <a:pos x="503" y="209"/>
                  </a:cxn>
                  <a:cxn ang="0">
                    <a:pos x="532" y="238"/>
                  </a:cxn>
                  <a:cxn ang="0">
                    <a:pos x="532" y="268"/>
                  </a:cxn>
                  <a:cxn ang="0">
                    <a:pos x="503" y="298"/>
                  </a:cxn>
                  <a:cxn ang="0">
                    <a:pos x="473" y="298"/>
                  </a:cxn>
                  <a:cxn ang="0">
                    <a:pos x="443" y="328"/>
                  </a:cxn>
                  <a:cxn ang="0">
                    <a:pos x="413" y="328"/>
                  </a:cxn>
                  <a:cxn ang="0">
                    <a:pos x="385" y="298"/>
                  </a:cxn>
                  <a:cxn ang="0">
                    <a:pos x="355" y="298"/>
                  </a:cxn>
                  <a:cxn ang="0">
                    <a:pos x="325" y="268"/>
                  </a:cxn>
                  <a:cxn ang="0">
                    <a:pos x="325" y="238"/>
                  </a:cxn>
                  <a:cxn ang="0">
                    <a:pos x="294" y="209"/>
                  </a:cxn>
                </a:cxnLst>
                <a:rect l="0" t="0" r="r" b="b"/>
                <a:pathLst>
                  <a:path w="592" h="1127">
                    <a:moveTo>
                      <a:pt x="294" y="209"/>
                    </a:moveTo>
                    <a:lnTo>
                      <a:pt x="266" y="209"/>
                    </a:lnTo>
                    <a:lnTo>
                      <a:pt x="176" y="120"/>
                    </a:lnTo>
                    <a:lnTo>
                      <a:pt x="148" y="120"/>
                    </a:lnTo>
                    <a:lnTo>
                      <a:pt x="87" y="179"/>
                    </a:lnTo>
                    <a:lnTo>
                      <a:pt x="87" y="209"/>
                    </a:lnTo>
                    <a:lnTo>
                      <a:pt x="118" y="209"/>
                    </a:lnTo>
                    <a:lnTo>
                      <a:pt x="118" y="238"/>
                    </a:lnTo>
                    <a:lnTo>
                      <a:pt x="57" y="298"/>
                    </a:lnTo>
                    <a:lnTo>
                      <a:pt x="29" y="298"/>
                    </a:lnTo>
                    <a:lnTo>
                      <a:pt x="29" y="475"/>
                    </a:lnTo>
                    <a:lnTo>
                      <a:pt x="118" y="565"/>
                    </a:lnTo>
                    <a:lnTo>
                      <a:pt x="87" y="593"/>
                    </a:lnTo>
                    <a:lnTo>
                      <a:pt x="57" y="593"/>
                    </a:lnTo>
                    <a:lnTo>
                      <a:pt x="57" y="623"/>
                    </a:lnTo>
                    <a:lnTo>
                      <a:pt x="29" y="654"/>
                    </a:lnTo>
                    <a:lnTo>
                      <a:pt x="29" y="741"/>
                    </a:lnTo>
                    <a:lnTo>
                      <a:pt x="0" y="772"/>
                    </a:lnTo>
                    <a:lnTo>
                      <a:pt x="29" y="802"/>
                    </a:lnTo>
                    <a:lnTo>
                      <a:pt x="87" y="802"/>
                    </a:lnTo>
                    <a:lnTo>
                      <a:pt x="118" y="829"/>
                    </a:lnTo>
                    <a:lnTo>
                      <a:pt x="176" y="829"/>
                    </a:lnTo>
                    <a:lnTo>
                      <a:pt x="176" y="890"/>
                    </a:lnTo>
                    <a:lnTo>
                      <a:pt x="207" y="920"/>
                    </a:lnTo>
                    <a:lnTo>
                      <a:pt x="176" y="920"/>
                    </a:lnTo>
                    <a:lnTo>
                      <a:pt x="207" y="949"/>
                    </a:lnTo>
                    <a:lnTo>
                      <a:pt x="207" y="979"/>
                    </a:lnTo>
                    <a:lnTo>
                      <a:pt x="266" y="1038"/>
                    </a:lnTo>
                    <a:lnTo>
                      <a:pt x="294" y="979"/>
                    </a:lnTo>
                    <a:lnTo>
                      <a:pt x="325" y="979"/>
                    </a:lnTo>
                    <a:lnTo>
                      <a:pt x="325" y="1008"/>
                    </a:lnTo>
                    <a:lnTo>
                      <a:pt x="473" y="1008"/>
                    </a:lnTo>
                    <a:lnTo>
                      <a:pt x="532" y="1038"/>
                    </a:lnTo>
                    <a:lnTo>
                      <a:pt x="532" y="1067"/>
                    </a:lnTo>
                    <a:lnTo>
                      <a:pt x="592" y="1127"/>
                    </a:lnTo>
                    <a:lnTo>
                      <a:pt x="592" y="0"/>
                    </a:lnTo>
                    <a:lnTo>
                      <a:pt x="562" y="0"/>
                    </a:lnTo>
                    <a:lnTo>
                      <a:pt x="503" y="61"/>
                    </a:lnTo>
                    <a:lnTo>
                      <a:pt x="443" y="61"/>
                    </a:lnTo>
                    <a:lnTo>
                      <a:pt x="443" y="120"/>
                    </a:lnTo>
                    <a:lnTo>
                      <a:pt x="473" y="150"/>
                    </a:lnTo>
                    <a:lnTo>
                      <a:pt x="503" y="209"/>
                    </a:lnTo>
                    <a:lnTo>
                      <a:pt x="532" y="238"/>
                    </a:lnTo>
                    <a:lnTo>
                      <a:pt x="532" y="268"/>
                    </a:lnTo>
                    <a:lnTo>
                      <a:pt x="503" y="298"/>
                    </a:lnTo>
                    <a:lnTo>
                      <a:pt x="473" y="298"/>
                    </a:lnTo>
                    <a:lnTo>
                      <a:pt x="443" y="328"/>
                    </a:lnTo>
                    <a:lnTo>
                      <a:pt x="413" y="328"/>
                    </a:lnTo>
                    <a:lnTo>
                      <a:pt x="385" y="298"/>
                    </a:lnTo>
                    <a:lnTo>
                      <a:pt x="355" y="298"/>
                    </a:lnTo>
                    <a:lnTo>
                      <a:pt x="325" y="268"/>
                    </a:lnTo>
                    <a:lnTo>
                      <a:pt x="325" y="238"/>
                    </a:lnTo>
                    <a:lnTo>
                      <a:pt x="294" y="209"/>
                    </a:lnTo>
                    <a:close/>
                  </a:path>
                </a:pathLst>
              </a:custGeom>
              <a:solidFill>
                <a:srgbClr val="CCE83A"/>
              </a:solidFill>
              <a:ln w="9525">
                <a:noFill/>
                <a:round/>
                <a:headEnd/>
                <a:tailEnd/>
              </a:ln>
            </p:spPr>
            <p:txBody>
              <a:bodyPr/>
              <a:lstStyle/>
              <a:p>
                <a:endParaRPr lang="en-GB"/>
              </a:p>
            </p:txBody>
          </p:sp>
          <p:sp>
            <p:nvSpPr>
              <p:cNvPr id="25610" name="Freeform 10"/>
              <p:cNvSpPr>
                <a:spLocks/>
              </p:cNvSpPr>
              <p:nvPr/>
            </p:nvSpPr>
            <p:spPr bwMode="auto">
              <a:xfrm>
                <a:off x="4939" y="1357"/>
                <a:ext cx="15" cy="8"/>
              </a:xfrm>
              <a:custGeom>
                <a:avLst/>
                <a:gdLst/>
                <a:ahLst/>
                <a:cxnLst>
                  <a:cxn ang="0">
                    <a:pos x="30" y="0"/>
                  </a:cxn>
                  <a:cxn ang="0">
                    <a:pos x="0" y="0"/>
                  </a:cxn>
                  <a:cxn ang="0">
                    <a:pos x="30" y="31"/>
                  </a:cxn>
                  <a:cxn ang="0">
                    <a:pos x="59" y="31"/>
                  </a:cxn>
                  <a:cxn ang="0">
                    <a:pos x="30" y="0"/>
                  </a:cxn>
                </a:cxnLst>
                <a:rect l="0" t="0" r="r" b="b"/>
                <a:pathLst>
                  <a:path w="59" h="31">
                    <a:moveTo>
                      <a:pt x="30" y="0"/>
                    </a:moveTo>
                    <a:lnTo>
                      <a:pt x="0" y="0"/>
                    </a:lnTo>
                    <a:lnTo>
                      <a:pt x="30" y="31"/>
                    </a:lnTo>
                    <a:lnTo>
                      <a:pt x="59" y="31"/>
                    </a:lnTo>
                    <a:lnTo>
                      <a:pt x="30" y="0"/>
                    </a:lnTo>
                    <a:close/>
                  </a:path>
                </a:pathLst>
              </a:custGeom>
              <a:solidFill>
                <a:srgbClr val="FFFF7F"/>
              </a:solidFill>
              <a:ln w="9525">
                <a:noFill/>
                <a:round/>
                <a:headEnd/>
                <a:tailEnd/>
              </a:ln>
            </p:spPr>
            <p:txBody>
              <a:bodyPr/>
              <a:lstStyle/>
              <a:p>
                <a:endParaRPr lang="en-GB"/>
              </a:p>
            </p:txBody>
          </p:sp>
          <p:sp>
            <p:nvSpPr>
              <p:cNvPr id="25611" name="Freeform 11"/>
              <p:cNvSpPr>
                <a:spLocks noEditPoints="1"/>
              </p:cNvSpPr>
              <p:nvPr/>
            </p:nvSpPr>
            <p:spPr bwMode="auto">
              <a:xfrm>
                <a:off x="2909" y="891"/>
                <a:ext cx="1430" cy="984"/>
              </a:xfrm>
              <a:custGeom>
                <a:avLst/>
                <a:gdLst/>
                <a:ahLst/>
                <a:cxnLst>
                  <a:cxn ang="0">
                    <a:pos x="4860" y="119"/>
                  </a:cxn>
                  <a:cxn ang="0">
                    <a:pos x="4624" y="119"/>
                  </a:cxn>
                  <a:cxn ang="0">
                    <a:pos x="4474" y="147"/>
                  </a:cxn>
                  <a:cxn ang="0">
                    <a:pos x="4267" y="119"/>
                  </a:cxn>
                  <a:cxn ang="0">
                    <a:pos x="4030" y="326"/>
                  </a:cxn>
                  <a:cxn ang="0">
                    <a:pos x="3763" y="326"/>
                  </a:cxn>
                  <a:cxn ang="0">
                    <a:pos x="3498" y="444"/>
                  </a:cxn>
                  <a:cxn ang="0">
                    <a:pos x="3349" y="356"/>
                  </a:cxn>
                  <a:cxn ang="0">
                    <a:pos x="3200" y="295"/>
                  </a:cxn>
                  <a:cxn ang="0">
                    <a:pos x="3082" y="414"/>
                  </a:cxn>
                  <a:cxn ang="0">
                    <a:pos x="2934" y="533"/>
                  </a:cxn>
                  <a:cxn ang="0">
                    <a:pos x="2757" y="592"/>
                  </a:cxn>
                  <a:cxn ang="0">
                    <a:pos x="2727" y="681"/>
                  </a:cxn>
                  <a:cxn ang="0">
                    <a:pos x="2400" y="711"/>
                  </a:cxn>
                  <a:cxn ang="0">
                    <a:pos x="2607" y="769"/>
                  </a:cxn>
                  <a:cxn ang="0">
                    <a:pos x="2550" y="829"/>
                  </a:cxn>
                  <a:cxn ang="0">
                    <a:pos x="2459" y="976"/>
                  </a:cxn>
                  <a:cxn ang="0">
                    <a:pos x="2282" y="1094"/>
                  </a:cxn>
                  <a:cxn ang="0">
                    <a:pos x="2015" y="1273"/>
                  </a:cxn>
                  <a:cxn ang="0">
                    <a:pos x="1927" y="1392"/>
                  </a:cxn>
                  <a:cxn ang="0">
                    <a:pos x="1749" y="1628"/>
                  </a:cxn>
                  <a:cxn ang="0">
                    <a:pos x="1690" y="1776"/>
                  </a:cxn>
                  <a:cxn ang="0">
                    <a:pos x="1483" y="1983"/>
                  </a:cxn>
                  <a:cxn ang="0">
                    <a:pos x="1185" y="2102"/>
                  </a:cxn>
                  <a:cxn ang="0">
                    <a:pos x="1097" y="2221"/>
                  </a:cxn>
                  <a:cxn ang="0">
                    <a:pos x="801" y="2339"/>
                  </a:cxn>
                  <a:cxn ang="0">
                    <a:pos x="592" y="2427"/>
                  </a:cxn>
                  <a:cxn ang="0">
                    <a:pos x="416" y="2546"/>
                  </a:cxn>
                  <a:cxn ang="0">
                    <a:pos x="237" y="2664"/>
                  </a:cxn>
                  <a:cxn ang="0">
                    <a:pos x="89" y="2724"/>
                  </a:cxn>
                  <a:cxn ang="0">
                    <a:pos x="30" y="2871"/>
                  </a:cxn>
                  <a:cxn ang="0">
                    <a:pos x="60" y="3080"/>
                  </a:cxn>
                  <a:cxn ang="0">
                    <a:pos x="178" y="3316"/>
                  </a:cxn>
                  <a:cxn ang="0">
                    <a:pos x="267" y="3226"/>
                  </a:cxn>
                  <a:cxn ang="0">
                    <a:pos x="30" y="3463"/>
                  </a:cxn>
                  <a:cxn ang="0">
                    <a:pos x="237" y="3641"/>
                  </a:cxn>
                  <a:cxn ang="0">
                    <a:pos x="385" y="3878"/>
                  </a:cxn>
                  <a:cxn ang="0">
                    <a:pos x="978" y="3759"/>
                  </a:cxn>
                  <a:cxn ang="0">
                    <a:pos x="1215" y="3611"/>
                  </a:cxn>
                  <a:cxn ang="0">
                    <a:pos x="1333" y="3405"/>
                  </a:cxn>
                  <a:cxn ang="0">
                    <a:pos x="1631" y="3523"/>
                  </a:cxn>
                  <a:cxn ang="0">
                    <a:pos x="1868" y="2901"/>
                  </a:cxn>
                  <a:cxn ang="0">
                    <a:pos x="1720" y="2160"/>
                  </a:cxn>
                  <a:cxn ang="0">
                    <a:pos x="2222" y="1510"/>
                  </a:cxn>
                  <a:cxn ang="0">
                    <a:pos x="2727" y="917"/>
                  </a:cxn>
                  <a:cxn ang="0">
                    <a:pos x="3468" y="621"/>
                  </a:cxn>
                  <a:cxn ang="0">
                    <a:pos x="4001" y="711"/>
                  </a:cxn>
                  <a:cxn ang="0">
                    <a:pos x="4624" y="651"/>
                  </a:cxn>
                  <a:cxn ang="0">
                    <a:pos x="5246" y="384"/>
                  </a:cxn>
                  <a:cxn ang="0">
                    <a:pos x="5602" y="444"/>
                  </a:cxn>
                  <a:cxn ang="0">
                    <a:pos x="5630" y="238"/>
                  </a:cxn>
                  <a:cxn ang="0">
                    <a:pos x="5364" y="88"/>
                  </a:cxn>
                  <a:cxn ang="0">
                    <a:pos x="3230" y="533"/>
                  </a:cxn>
                  <a:cxn ang="0">
                    <a:pos x="2814" y="739"/>
                  </a:cxn>
                  <a:cxn ang="0">
                    <a:pos x="2075" y="1392"/>
                  </a:cxn>
                  <a:cxn ang="0">
                    <a:pos x="1333" y="2221"/>
                  </a:cxn>
                  <a:cxn ang="0">
                    <a:pos x="1483" y="2072"/>
                  </a:cxn>
                  <a:cxn ang="0">
                    <a:pos x="564" y="2930"/>
                  </a:cxn>
                  <a:cxn ang="0">
                    <a:pos x="446" y="2961"/>
                  </a:cxn>
                  <a:cxn ang="0">
                    <a:pos x="148" y="3137"/>
                  </a:cxn>
                </a:cxnLst>
                <a:rect l="0" t="0" r="r" b="b"/>
                <a:pathLst>
                  <a:path w="5720" h="3936">
                    <a:moveTo>
                      <a:pt x="5067" y="88"/>
                    </a:moveTo>
                    <a:lnTo>
                      <a:pt x="5127" y="88"/>
                    </a:lnTo>
                    <a:lnTo>
                      <a:pt x="5156" y="59"/>
                    </a:lnTo>
                    <a:lnTo>
                      <a:pt x="5156" y="29"/>
                    </a:lnTo>
                    <a:lnTo>
                      <a:pt x="5097" y="29"/>
                    </a:lnTo>
                    <a:lnTo>
                      <a:pt x="5067" y="0"/>
                    </a:lnTo>
                    <a:lnTo>
                      <a:pt x="5009" y="29"/>
                    </a:lnTo>
                    <a:lnTo>
                      <a:pt x="4979" y="29"/>
                    </a:lnTo>
                    <a:lnTo>
                      <a:pt x="4949" y="0"/>
                    </a:lnTo>
                    <a:lnTo>
                      <a:pt x="4890" y="59"/>
                    </a:lnTo>
                    <a:lnTo>
                      <a:pt x="4920" y="59"/>
                    </a:lnTo>
                    <a:lnTo>
                      <a:pt x="4949" y="88"/>
                    </a:lnTo>
                    <a:lnTo>
                      <a:pt x="4920" y="88"/>
                    </a:lnTo>
                    <a:lnTo>
                      <a:pt x="4890" y="119"/>
                    </a:lnTo>
                    <a:lnTo>
                      <a:pt x="4860" y="119"/>
                    </a:lnTo>
                    <a:lnTo>
                      <a:pt x="4890" y="147"/>
                    </a:lnTo>
                    <a:lnTo>
                      <a:pt x="4860" y="147"/>
                    </a:lnTo>
                    <a:lnTo>
                      <a:pt x="4860" y="177"/>
                    </a:lnTo>
                    <a:lnTo>
                      <a:pt x="4802" y="177"/>
                    </a:lnTo>
                    <a:lnTo>
                      <a:pt x="4772" y="207"/>
                    </a:lnTo>
                    <a:lnTo>
                      <a:pt x="4742" y="207"/>
                    </a:lnTo>
                    <a:lnTo>
                      <a:pt x="4772" y="177"/>
                    </a:lnTo>
                    <a:lnTo>
                      <a:pt x="4772" y="147"/>
                    </a:lnTo>
                    <a:lnTo>
                      <a:pt x="4742" y="119"/>
                    </a:lnTo>
                    <a:lnTo>
                      <a:pt x="4772" y="119"/>
                    </a:lnTo>
                    <a:lnTo>
                      <a:pt x="4772" y="59"/>
                    </a:lnTo>
                    <a:lnTo>
                      <a:pt x="4742" y="59"/>
                    </a:lnTo>
                    <a:lnTo>
                      <a:pt x="4683" y="88"/>
                    </a:lnTo>
                    <a:lnTo>
                      <a:pt x="4653" y="88"/>
                    </a:lnTo>
                    <a:lnTo>
                      <a:pt x="4624" y="119"/>
                    </a:lnTo>
                    <a:lnTo>
                      <a:pt x="4624" y="147"/>
                    </a:lnTo>
                    <a:lnTo>
                      <a:pt x="4565" y="207"/>
                    </a:lnTo>
                    <a:lnTo>
                      <a:pt x="4535" y="207"/>
                    </a:lnTo>
                    <a:lnTo>
                      <a:pt x="4535" y="238"/>
                    </a:lnTo>
                    <a:lnTo>
                      <a:pt x="4474" y="295"/>
                    </a:lnTo>
                    <a:lnTo>
                      <a:pt x="4446" y="265"/>
                    </a:lnTo>
                    <a:lnTo>
                      <a:pt x="4416" y="295"/>
                    </a:lnTo>
                    <a:lnTo>
                      <a:pt x="4416" y="238"/>
                    </a:lnTo>
                    <a:lnTo>
                      <a:pt x="4446" y="238"/>
                    </a:lnTo>
                    <a:lnTo>
                      <a:pt x="4446" y="207"/>
                    </a:lnTo>
                    <a:lnTo>
                      <a:pt x="4474" y="207"/>
                    </a:lnTo>
                    <a:lnTo>
                      <a:pt x="4474" y="177"/>
                    </a:lnTo>
                    <a:lnTo>
                      <a:pt x="4446" y="177"/>
                    </a:lnTo>
                    <a:lnTo>
                      <a:pt x="4446" y="147"/>
                    </a:lnTo>
                    <a:lnTo>
                      <a:pt x="4474" y="147"/>
                    </a:lnTo>
                    <a:lnTo>
                      <a:pt x="4535" y="88"/>
                    </a:lnTo>
                    <a:lnTo>
                      <a:pt x="4565" y="88"/>
                    </a:lnTo>
                    <a:lnTo>
                      <a:pt x="4535" y="59"/>
                    </a:lnTo>
                    <a:lnTo>
                      <a:pt x="4474" y="59"/>
                    </a:lnTo>
                    <a:lnTo>
                      <a:pt x="4504" y="88"/>
                    </a:lnTo>
                    <a:lnTo>
                      <a:pt x="4474" y="88"/>
                    </a:lnTo>
                    <a:lnTo>
                      <a:pt x="4446" y="59"/>
                    </a:lnTo>
                    <a:lnTo>
                      <a:pt x="4386" y="59"/>
                    </a:lnTo>
                    <a:lnTo>
                      <a:pt x="4356" y="29"/>
                    </a:lnTo>
                    <a:lnTo>
                      <a:pt x="4328" y="29"/>
                    </a:lnTo>
                    <a:lnTo>
                      <a:pt x="4328" y="59"/>
                    </a:lnTo>
                    <a:lnTo>
                      <a:pt x="4356" y="59"/>
                    </a:lnTo>
                    <a:lnTo>
                      <a:pt x="4328" y="88"/>
                    </a:lnTo>
                    <a:lnTo>
                      <a:pt x="4237" y="88"/>
                    </a:lnTo>
                    <a:lnTo>
                      <a:pt x="4267" y="119"/>
                    </a:lnTo>
                    <a:lnTo>
                      <a:pt x="4237" y="147"/>
                    </a:lnTo>
                    <a:lnTo>
                      <a:pt x="4267" y="177"/>
                    </a:lnTo>
                    <a:lnTo>
                      <a:pt x="4209" y="177"/>
                    </a:lnTo>
                    <a:lnTo>
                      <a:pt x="4209" y="119"/>
                    </a:lnTo>
                    <a:lnTo>
                      <a:pt x="4119" y="119"/>
                    </a:lnTo>
                    <a:lnTo>
                      <a:pt x="4119" y="147"/>
                    </a:lnTo>
                    <a:lnTo>
                      <a:pt x="4149" y="177"/>
                    </a:lnTo>
                    <a:lnTo>
                      <a:pt x="4179" y="177"/>
                    </a:lnTo>
                    <a:lnTo>
                      <a:pt x="4149" y="207"/>
                    </a:lnTo>
                    <a:lnTo>
                      <a:pt x="4119" y="207"/>
                    </a:lnTo>
                    <a:lnTo>
                      <a:pt x="4119" y="238"/>
                    </a:lnTo>
                    <a:lnTo>
                      <a:pt x="4060" y="295"/>
                    </a:lnTo>
                    <a:lnTo>
                      <a:pt x="4119" y="295"/>
                    </a:lnTo>
                    <a:lnTo>
                      <a:pt x="4119" y="326"/>
                    </a:lnTo>
                    <a:lnTo>
                      <a:pt x="4030" y="326"/>
                    </a:lnTo>
                    <a:lnTo>
                      <a:pt x="4001" y="295"/>
                    </a:lnTo>
                    <a:lnTo>
                      <a:pt x="4001" y="265"/>
                    </a:lnTo>
                    <a:lnTo>
                      <a:pt x="3972" y="295"/>
                    </a:lnTo>
                    <a:lnTo>
                      <a:pt x="3972" y="265"/>
                    </a:lnTo>
                    <a:lnTo>
                      <a:pt x="3912" y="265"/>
                    </a:lnTo>
                    <a:lnTo>
                      <a:pt x="3882" y="238"/>
                    </a:lnTo>
                    <a:lnTo>
                      <a:pt x="3763" y="238"/>
                    </a:lnTo>
                    <a:lnTo>
                      <a:pt x="3735" y="265"/>
                    </a:lnTo>
                    <a:lnTo>
                      <a:pt x="3705" y="238"/>
                    </a:lnTo>
                    <a:lnTo>
                      <a:pt x="3675" y="238"/>
                    </a:lnTo>
                    <a:lnTo>
                      <a:pt x="3675" y="265"/>
                    </a:lnTo>
                    <a:lnTo>
                      <a:pt x="3705" y="295"/>
                    </a:lnTo>
                    <a:lnTo>
                      <a:pt x="3763" y="295"/>
                    </a:lnTo>
                    <a:lnTo>
                      <a:pt x="3794" y="326"/>
                    </a:lnTo>
                    <a:lnTo>
                      <a:pt x="3763" y="326"/>
                    </a:lnTo>
                    <a:lnTo>
                      <a:pt x="3763" y="356"/>
                    </a:lnTo>
                    <a:lnTo>
                      <a:pt x="3794" y="356"/>
                    </a:lnTo>
                    <a:lnTo>
                      <a:pt x="3823" y="384"/>
                    </a:lnTo>
                    <a:lnTo>
                      <a:pt x="3794" y="384"/>
                    </a:lnTo>
                    <a:lnTo>
                      <a:pt x="3763" y="356"/>
                    </a:lnTo>
                    <a:lnTo>
                      <a:pt x="3705" y="356"/>
                    </a:lnTo>
                    <a:lnTo>
                      <a:pt x="3675" y="326"/>
                    </a:lnTo>
                    <a:lnTo>
                      <a:pt x="3675" y="295"/>
                    </a:lnTo>
                    <a:lnTo>
                      <a:pt x="3616" y="326"/>
                    </a:lnTo>
                    <a:lnTo>
                      <a:pt x="3644" y="356"/>
                    </a:lnTo>
                    <a:lnTo>
                      <a:pt x="3587" y="356"/>
                    </a:lnTo>
                    <a:lnTo>
                      <a:pt x="3587" y="384"/>
                    </a:lnTo>
                    <a:lnTo>
                      <a:pt x="3556" y="356"/>
                    </a:lnTo>
                    <a:lnTo>
                      <a:pt x="3498" y="414"/>
                    </a:lnTo>
                    <a:lnTo>
                      <a:pt x="3498" y="444"/>
                    </a:lnTo>
                    <a:lnTo>
                      <a:pt x="3468" y="444"/>
                    </a:lnTo>
                    <a:lnTo>
                      <a:pt x="3437" y="474"/>
                    </a:lnTo>
                    <a:lnTo>
                      <a:pt x="3437" y="502"/>
                    </a:lnTo>
                    <a:lnTo>
                      <a:pt x="3407" y="502"/>
                    </a:lnTo>
                    <a:lnTo>
                      <a:pt x="3380" y="533"/>
                    </a:lnTo>
                    <a:lnTo>
                      <a:pt x="3349" y="533"/>
                    </a:lnTo>
                    <a:lnTo>
                      <a:pt x="3380" y="502"/>
                    </a:lnTo>
                    <a:lnTo>
                      <a:pt x="3407" y="502"/>
                    </a:lnTo>
                    <a:lnTo>
                      <a:pt x="3437" y="474"/>
                    </a:lnTo>
                    <a:lnTo>
                      <a:pt x="3437" y="356"/>
                    </a:lnTo>
                    <a:lnTo>
                      <a:pt x="3407" y="326"/>
                    </a:lnTo>
                    <a:lnTo>
                      <a:pt x="3407" y="356"/>
                    </a:lnTo>
                    <a:lnTo>
                      <a:pt x="3380" y="356"/>
                    </a:lnTo>
                    <a:lnTo>
                      <a:pt x="3349" y="384"/>
                    </a:lnTo>
                    <a:lnTo>
                      <a:pt x="3349" y="356"/>
                    </a:lnTo>
                    <a:lnTo>
                      <a:pt x="3319" y="384"/>
                    </a:lnTo>
                    <a:lnTo>
                      <a:pt x="3319" y="414"/>
                    </a:lnTo>
                    <a:lnTo>
                      <a:pt x="3349" y="444"/>
                    </a:lnTo>
                    <a:lnTo>
                      <a:pt x="3319" y="444"/>
                    </a:lnTo>
                    <a:lnTo>
                      <a:pt x="3289" y="474"/>
                    </a:lnTo>
                    <a:lnTo>
                      <a:pt x="3289" y="444"/>
                    </a:lnTo>
                    <a:lnTo>
                      <a:pt x="3319" y="414"/>
                    </a:lnTo>
                    <a:lnTo>
                      <a:pt x="3289" y="384"/>
                    </a:lnTo>
                    <a:lnTo>
                      <a:pt x="3289" y="356"/>
                    </a:lnTo>
                    <a:lnTo>
                      <a:pt x="3260" y="384"/>
                    </a:lnTo>
                    <a:lnTo>
                      <a:pt x="3200" y="384"/>
                    </a:lnTo>
                    <a:lnTo>
                      <a:pt x="3260" y="326"/>
                    </a:lnTo>
                    <a:lnTo>
                      <a:pt x="3230" y="295"/>
                    </a:lnTo>
                    <a:lnTo>
                      <a:pt x="3230" y="326"/>
                    </a:lnTo>
                    <a:lnTo>
                      <a:pt x="3200" y="295"/>
                    </a:lnTo>
                    <a:lnTo>
                      <a:pt x="3142" y="295"/>
                    </a:lnTo>
                    <a:lnTo>
                      <a:pt x="3112" y="326"/>
                    </a:lnTo>
                    <a:lnTo>
                      <a:pt x="3112" y="356"/>
                    </a:lnTo>
                    <a:lnTo>
                      <a:pt x="3142" y="356"/>
                    </a:lnTo>
                    <a:lnTo>
                      <a:pt x="3171" y="384"/>
                    </a:lnTo>
                    <a:lnTo>
                      <a:pt x="3142" y="414"/>
                    </a:lnTo>
                    <a:lnTo>
                      <a:pt x="3142" y="444"/>
                    </a:lnTo>
                    <a:lnTo>
                      <a:pt x="3171" y="444"/>
                    </a:lnTo>
                    <a:lnTo>
                      <a:pt x="3142" y="474"/>
                    </a:lnTo>
                    <a:lnTo>
                      <a:pt x="3112" y="444"/>
                    </a:lnTo>
                    <a:lnTo>
                      <a:pt x="3112" y="414"/>
                    </a:lnTo>
                    <a:lnTo>
                      <a:pt x="3142" y="384"/>
                    </a:lnTo>
                    <a:lnTo>
                      <a:pt x="3112" y="356"/>
                    </a:lnTo>
                    <a:lnTo>
                      <a:pt x="3082" y="356"/>
                    </a:lnTo>
                    <a:lnTo>
                      <a:pt x="3082" y="414"/>
                    </a:lnTo>
                    <a:lnTo>
                      <a:pt x="3052" y="384"/>
                    </a:lnTo>
                    <a:lnTo>
                      <a:pt x="2993" y="444"/>
                    </a:lnTo>
                    <a:lnTo>
                      <a:pt x="3052" y="444"/>
                    </a:lnTo>
                    <a:lnTo>
                      <a:pt x="3052" y="474"/>
                    </a:lnTo>
                    <a:lnTo>
                      <a:pt x="3082" y="502"/>
                    </a:lnTo>
                    <a:lnTo>
                      <a:pt x="3052" y="502"/>
                    </a:lnTo>
                    <a:lnTo>
                      <a:pt x="3052" y="533"/>
                    </a:lnTo>
                    <a:lnTo>
                      <a:pt x="2993" y="474"/>
                    </a:lnTo>
                    <a:lnTo>
                      <a:pt x="2964" y="474"/>
                    </a:lnTo>
                    <a:lnTo>
                      <a:pt x="2964" y="502"/>
                    </a:lnTo>
                    <a:lnTo>
                      <a:pt x="2934" y="533"/>
                    </a:lnTo>
                    <a:lnTo>
                      <a:pt x="2964" y="563"/>
                    </a:lnTo>
                    <a:lnTo>
                      <a:pt x="2934" y="563"/>
                    </a:lnTo>
                    <a:lnTo>
                      <a:pt x="2905" y="533"/>
                    </a:lnTo>
                    <a:lnTo>
                      <a:pt x="2934" y="533"/>
                    </a:lnTo>
                    <a:lnTo>
                      <a:pt x="2934" y="474"/>
                    </a:lnTo>
                    <a:lnTo>
                      <a:pt x="2905" y="474"/>
                    </a:lnTo>
                    <a:lnTo>
                      <a:pt x="2845" y="444"/>
                    </a:lnTo>
                    <a:lnTo>
                      <a:pt x="2845" y="474"/>
                    </a:lnTo>
                    <a:lnTo>
                      <a:pt x="2814" y="474"/>
                    </a:lnTo>
                    <a:lnTo>
                      <a:pt x="2786" y="444"/>
                    </a:lnTo>
                    <a:lnTo>
                      <a:pt x="2757" y="474"/>
                    </a:lnTo>
                    <a:lnTo>
                      <a:pt x="2786" y="474"/>
                    </a:lnTo>
                    <a:lnTo>
                      <a:pt x="2786" y="502"/>
                    </a:lnTo>
                    <a:lnTo>
                      <a:pt x="2727" y="502"/>
                    </a:lnTo>
                    <a:lnTo>
                      <a:pt x="2727" y="533"/>
                    </a:lnTo>
                    <a:lnTo>
                      <a:pt x="2757" y="563"/>
                    </a:lnTo>
                    <a:lnTo>
                      <a:pt x="2696" y="563"/>
                    </a:lnTo>
                    <a:lnTo>
                      <a:pt x="2727" y="592"/>
                    </a:lnTo>
                    <a:lnTo>
                      <a:pt x="2757" y="592"/>
                    </a:lnTo>
                    <a:lnTo>
                      <a:pt x="2786" y="563"/>
                    </a:lnTo>
                    <a:lnTo>
                      <a:pt x="2905" y="563"/>
                    </a:lnTo>
                    <a:lnTo>
                      <a:pt x="2875" y="592"/>
                    </a:lnTo>
                    <a:lnTo>
                      <a:pt x="2845" y="592"/>
                    </a:lnTo>
                    <a:lnTo>
                      <a:pt x="2845" y="621"/>
                    </a:lnTo>
                    <a:lnTo>
                      <a:pt x="2875" y="651"/>
                    </a:lnTo>
                    <a:lnTo>
                      <a:pt x="2845" y="651"/>
                    </a:lnTo>
                    <a:lnTo>
                      <a:pt x="2875" y="681"/>
                    </a:lnTo>
                    <a:lnTo>
                      <a:pt x="2814" y="651"/>
                    </a:lnTo>
                    <a:lnTo>
                      <a:pt x="2786" y="681"/>
                    </a:lnTo>
                    <a:lnTo>
                      <a:pt x="2757" y="681"/>
                    </a:lnTo>
                    <a:lnTo>
                      <a:pt x="2757" y="651"/>
                    </a:lnTo>
                    <a:lnTo>
                      <a:pt x="2727" y="651"/>
                    </a:lnTo>
                    <a:lnTo>
                      <a:pt x="2696" y="681"/>
                    </a:lnTo>
                    <a:lnTo>
                      <a:pt x="2727" y="681"/>
                    </a:lnTo>
                    <a:lnTo>
                      <a:pt x="2696" y="711"/>
                    </a:lnTo>
                    <a:lnTo>
                      <a:pt x="2638" y="711"/>
                    </a:lnTo>
                    <a:lnTo>
                      <a:pt x="2638" y="651"/>
                    </a:lnTo>
                    <a:lnTo>
                      <a:pt x="2550" y="651"/>
                    </a:lnTo>
                    <a:lnTo>
                      <a:pt x="2550" y="681"/>
                    </a:lnTo>
                    <a:lnTo>
                      <a:pt x="2520" y="681"/>
                    </a:lnTo>
                    <a:lnTo>
                      <a:pt x="2459" y="739"/>
                    </a:lnTo>
                    <a:lnTo>
                      <a:pt x="2459" y="711"/>
                    </a:lnTo>
                    <a:lnTo>
                      <a:pt x="2489" y="681"/>
                    </a:lnTo>
                    <a:lnTo>
                      <a:pt x="2489" y="621"/>
                    </a:lnTo>
                    <a:lnTo>
                      <a:pt x="2431" y="621"/>
                    </a:lnTo>
                    <a:lnTo>
                      <a:pt x="2431" y="651"/>
                    </a:lnTo>
                    <a:lnTo>
                      <a:pt x="2400" y="681"/>
                    </a:lnTo>
                    <a:lnTo>
                      <a:pt x="2370" y="681"/>
                    </a:lnTo>
                    <a:lnTo>
                      <a:pt x="2400" y="711"/>
                    </a:lnTo>
                    <a:lnTo>
                      <a:pt x="2370" y="739"/>
                    </a:lnTo>
                    <a:lnTo>
                      <a:pt x="2340" y="739"/>
                    </a:lnTo>
                    <a:lnTo>
                      <a:pt x="2340" y="769"/>
                    </a:lnTo>
                    <a:lnTo>
                      <a:pt x="2313" y="769"/>
                    </a:lnTo>
                    <a:lnTo>
                      <a:pt x="2313" y="799"/>
                    </a:lnTo>
                    <a:lnTo>
                      <a:pt x="2340" y="799"/>
                    </a:lnTo>
                    <a:lnTo>
                      <a:pt x="2370" y="769"/>
                    </a:lnTo>
                    <a:lnTo>
                      <a:pt x="2400" y="769"/>
                    </a:lnTo>
                    <a:lnTo>
                      <a:pt x="2370" y="799"/>
                    </a:lnTo>
                    <a:lnTo>
                      <a:pt x="2431" y="799"/>
                    </a:lnTo>
                    <a:lnTo>
                      <a:pt x="2489" y="739"/>
                    </a:lnTo>
                    <a:lnTo>
                      <a:pt x="2489" y="799"/>
                    </a:lnTo>
                    <a:lnTo>
                      <a:pt x="2550" y="739"/>
                    </a:lnTo>
                    <a:lnTo>
                      <a:pt x="2550" y="769"/>
                    </a:lnTo>
                    <a:lnTo>
                      <a:pt x="2607" y="769"/>
                    </a:lnTo>
                    <a:lnTo>
                      <a:pt x="2607" y="739"/>
                    </a:lnTo>
                    <a:lnTo>
                      <a:pt x="2638" y="769"/>
                    </a:lnTo>
                    <a:lnTo>
                      <a:pt x="2607" y="769"/>
                    </a:lnTo>
                    <a:lnTo>
                      <a:pt x="2577" y="799"/>
                    </a:lnTo>
                    <a:lnTo>
                      <a:pt x="2550" y="799"/>
                    </a:lnTo>
                    <a:lnTo>
                      <a:pt x="2577" y="829"/>
                    </a:lnTo>
                    <a:lnTo>
                      <a:pt x="2607" y="829"/>
                    </a:lnTo>
                    <a:lnTo>
                      <a:pt x="2577" y="858"/>
                    </a:lnTo>
                    <a:lnTo>
                      <a:pt x="2607" y="858"/>
                    </a:lnTo>
                    <a:lnTo>
                      <a:pt x="2638" y="888"/>
                    </a:lnTo>
                    <a:lnTo>
                      <a:pt x="2577" y="888"/>
                    </a:lnTo>
                    <a:lnTo>
                      <a:pt x="2638" y="917"/>
                    </a:lnTo>
                    <a:lnTo>
                      <a:pt x="2577" y="917"/>
                    </a:lnTo>
                    <a:lnTo>
                      <a:pt x="2550" y="888"/>
                    </a:lnTo>
                    <a:lnTo>
                      <a:pt x="2550" y="829"/>
                    </a:lnTo>
                    <a:lnTo>
                      <a:pt x="2489" y="829"/>
                    </a:lnTo>
                    <a:lnTo>
                      <a:pt x="2459" y="858"/>
                    </a:lnTo>
                    <a:lnTo>
                      <a:pt x="2400" y="858"/>
                    </a:lnTo>
                    <a:lnTo>
                      <a:pt x="2370" y="888"/>
                    </a:lnTo>
                    <a:lnTo>
                      <a:pt x="2520" y="888"/>
                    </a:lnTo>
                    <a:lnTo>
                      <a:pt x="2489" y="917"/>
                    </a:lnTo>
                    <a:lnTo>
                      <a:pt x="2340" y="917"/>
                    </a:lnTo>
                    <a:lnTo>
                      <a:pt x="2313" y="888"/>
                    </a:lnTo>
                    <a:lnTo>
                      <a:pt x="2282" y="917"/>
                    </a:lnTo>
                    <a:lnTo>
                      <a:pt x="2282" y="947"/>
                    </a:lnTo>
                    <a:lnTo>
                      <a:pt x="2313" y="976"/>
                    </a:lnTo>
                    <a:lnTo>
                      <a:pt x="2340" y="976"/>
                    </a:lnTo>
                    <a:lnTo>
                      <a:pt x="2370" y="947"/>
                    </a:lnTo>
                    <a:lnTo>
                      <a:pt x="2431" y="947"/>
                    </a:lnTo>
                    <a:lnTo>
                      <a:pt x="2459" y="976"/>
                    </a:lnTo>
                    <a:lnTo>
                      <a:pt x="2370" y="976"/>
                    </a:lnTo>
                    <a:lnTo>
                      <a:pt x="2370" y="1006"/>
                    </a:lnTo>
                    <a:lnTo>
                      <a:pt x="2340" y="1036"/>
                    </a:lnTo>
                    <a:lnTo>
                      <a:pt x="2313" y="1006"/>
                    </a:lnTo>
                    <a:lnTo>
                      <a:pt x="2313" y="976"/>
                    </a:lnTo>
                    <a:lnTo>
                      <a:pt x="2282" y="976"/>
                    </a:lnTo>
                    <a:lnTo>
                      <a:pt x="2282" y="1006"/>
                    </a:lnTo>
                    <a:lnTo>
                      <a:pt x="2252" y="1036"/>
                    </a:lnTo>
                    <a:lnTo>
                      <a:pt x="2222" y="1036"/>
                    </a:lnTo>
                    <a:lnTo>
                      <a:pt x="2282" y="1067"/>
                    </a:lnTo>
                    <a:lnTo>
                      <a:pt x="2222" y="1067"/>
                    </a:lnTo>
                    <a:lnTo>
                      <a:pt x="2193" y="1094"/>
                    </a:lnTo>
                    <a:lnTo>
                      <a:pt x="2222" y="1094"/>
                    </a:lnTo>
                    <a:lnTo>
                      <a:pt x="2252" y="1124"/>
                    </a:lnTo>
                    <a:lnTo>
                      <a:pt x="2282" y="1094"/>
                    </a:lnTo>
                    <a:lnTo>
                      <a:pt x="2340" y="1094"/>
                    </a:lnTo>
                    <a:lnTo>
                      <a:pt x="2370" y="1124"/>
                    </a:lnTo>
                    <a:lnTo>
                      <a:pt x="2400" y="1124"/>
                    </a:lnTo>
                    <a:lnTo>
                      <a:pt x="2400" y="1155"/>
                    </a:lnTo>
                    <a:lnTo>
                      <a:pt x="2370" y="1124"/>
                    </a:lnTo>
                    <a:lnTo>
                      <a:pt x="2252" y="1124"/>
                    </a:lnTo>
                    <a:lnTo>
                      <a:pt x="2163" y="1124"/>
                    </a:lnTo>
                    <a:lnTo>
                      <a:pt x="2163" y="1155"/>
                    </a:lnTo>
                    <a:lnTo>
                      <a:pt x="2134" y="1185"/>
                    </a:lnTo>
                    <a:lnTo>
                      <a:pt x="2075" y="1185"/>
                    </a:lnTo>
                    <a:lnTo>
                      <a:pt x="2045" y="1213"/>
                    </a:lnTo>
                    <a:lnTo>
                      <a:pt x="2015" y="1213"/>
                    </a:lnTo>
                    <a:lnTo>
                      <a:pt x="2045" y="1242"/>
                    </a:lnTo>
                    <a:lnTo>
                      <a:pt x="1986" y="1242"/>
                    </a:lnTo>
                    <a:lnTo>
                      <a:pt x="2015" y="1273"/>
                    </a:lnTo>
                    <a:lnTo>
                      <a:pt x="1927" y="1273"/>
                    </a:lnTo>
                    <a:lnTo>
                      <a:pt x="1897" y="1303"/>
                    </a:lnTo>
                    <a:lnTo>
                      <a:pt x="1927" y="1331"/>
                    </a:lnTo>
                    <a:lnTo>
                      <a:pt x="1956" y="1331"/>
                    </a:lnTo>
                    <a:lnTo>
                      <a:pt x="1986" y="1303"/>
                    </a:lnTo>
                    <a:lnTo>
                      <a:pt x="2045" y="1303"/>
                    </a:lnTo>
                    <a:lnTo>
                      <a:pt x="2015" y="1331"/>
                    </a:lnTo>
                    <a:lnTo>
                      <a:pt x="1956" y="1331"/>
                    </a:lnTo>
                    <a:lnTo>
                      <a:pt x="1927" y="1362"/>
                    </a:lnTo>
                    <a:lnTo>
                      <a:pt x="1897" y="1331"/>
                    </a:lnTo>
                    <a:lnTo>
                      <a:pt x="1868" y="1331"/>
                    </a:lnTo>
                    <a:lnTo>
                      <a:pt x="1897" y="1362"/>
                    </a:lnTo>
                    <a:lnTo>
                      <a:pt x="1868" y="1392"/>
                    </a:lnTo>
                    <a:lnTo>
                      <a:pt x="1897" y="1392"/>
                    </a:lnTo>
                    <a:lnTo>
                      <a:pt x="1927" y="1392"/>
                    </a:lnTo>
                    <a:lnTo>
                      <a:pt x="1897" y="1421"/>
                    </a:lnTo>
                    <a:lnTo>
                      <a:pt x="1927" y="1421"/>
                    </a:lnTo>
                    <a:lnTo>
                      <a:pt x="1868" y="1449"/>
                    </a:lnTo>
                    <a:lnTo>
                      <a:pt x="1838" y="1480"/>
                    </a:lnTo>
                    <a:lnTo>
                      <a:pt x="1868" y="1480"/>
                    </a:lnTo>
                    <a:lnTo>
                      <a:pt x="1868" y="1510"/>
                    </a:lnTo>
                    <a:lnTo>
                      <a:pt x="1897" y="1510"/>
                    </a:lnTo>
                    <a:lnTo>
                      <a:pt x="1927" y="1540"/>
                    </a:lnTo>
                    <a:lnTo>
                      <a:pt x="1868" y="1510"/>
                    </a:lnTo>
                    <a:lnTo>
                      <a:pt x="1808" y="1510"/>
                    </a:lnTo>
                    <a:lnTo>
                      <a:pt x="1778" y="1540"/>
                    </a:lnTo>
                    <a:lnTo>
                      <a:pt x="1778" y="1569"/>
                    </a:lnTo>
                    <a:lnTo>
                      <a:pt x="1749" y="1569"/>
                    </a:lnTo>
                    <a:lnTo>
                      <a:pt x="1720" y="1598"/>
                    </a:lnTo>
                    <a:lnTo>
                      <a:pt x="1749" y="1628"/>
                    </a:lnTo>
                    <a:lnTo>
                      <a:pt x="1778" y="1628"/>
                    </a:lnTo>
                    <a:lnTo>
                      <a:pt x="1778" y="1658"/>
                    </a:lnTo>
                    <a:lnTo>
                      <a:pt x="1749" y="1658"/>
                    </a:lnTo>
                    <a:lnTo>
                      <a:pt x="1720" y="1628"/>
                    </a:lnTo>
                    <a:lnTo>
                      <a:pt x="1690" y="1628"/>
                    </a:lnTo>
                    <a:lnTo>
                      <a:pt x="1690" y="1717"/>
                    </a:lnTo>
                    <a:lnTo>
                      <a:pt x="1720" y="1687"/>
                    </a:lnTo>
                    <a:lnTo>
                      <a:pt x="1749" y="1687"/>
                    </a:lnTo>
                    <a:lnTo>
                      <a:pt x="1720" y="1717"/>
                    </a:lnTo>
                    <a:lnTo>
                      <a:pt x="1690" y="1717"/>
                    </a:lnTo>
                    <a:lnTo>
                      <a:pt x="1659" y="1747"/>
                    </a:lnTo>
                    <a:lnTo>
                      <a:pt x="1690" y="1776"/>
                    </a:lnTo>
                    <a:lnTo>
                      <a:pt x="1720" y="1747"/>
                    </a:lnTo>
                    <a:lnTo>
                      <a:pt x="1720" y="1776"/>
                    </a:lnTo>
                    <a:lnTo>
                      <a:pt x="1690" y="1776"/>
                    </a:lnTo>
                    <a:lnTo>
                      <a:pt x="1659" y="1776"/>
                    </a:lnTo>
                    <a:lnTo>
                      <a:pt x="1659" y="1747"/>
                    </a:lnTo>
                    <a:lnTo>
                      <a:pt x="1631" y="1747"/>
                    </a:lnTo>
                    <a:lnTo>
                      <a:pt x="1631" y="1776"/>
                    </a:lnTo>
                    <a:lnTo>
                      <a:pt x="1601" y="1776"/>
                    </a:lnTo>
                    <a:lnTo>
                      <a:pt x="1540" y="1835"/>
                    </a:lnTo>
                    <a:lnTo>
                      <a:pt x="1601" y="1835"/>
                    </a:lnTo>
                    <a:lnTo>
                      <a:pt x="1571" y="1865"/>
                    </a:lnTo>
                    <a:lnTo>
                      <a:pt x="1513" y="1865"/>
                    </a:lnTo>
                    <a:lnTo>
                      <a:pt x="1513" y="1896"/>
                    </a:lnTo>
                    <a:lnTo>
                      <a:pt x="1571" y="1896"/>
                    </a:lnTo>
                    <a:lnTo>
                      <a:pt x="1540" y="1923"/>
                    </a:lnTo>
                    <a:lnTo>
                      <a:pt x="1540" y="1953"/>
                    </a:lnTo>
                    <a:lnTo>
                      <a:pt x="1513" y="1953"/>
                    </a:lnTo>
                    <a:lnTo>
                      <a:pt x="1483" y="1983"/>
                    </a:lnTo>
                    <a:lnTo>
                      <a:pt x="1483" y="1953"/>
                    </a:lnTo>
                    <a:lnTo>
                      <a:pt x="1452" y="1923"/>
                    </a:lnTo>
                    <a:lnTo>
                      <a:pt x="1422" y="1923"/>
                    </a:lnTo>
                    <a:lnTo>
                      <a:pt x="1394" y="1896"/>
                    </a:lnTo>
                    <a:lnTo>
                      <a:pt x="1394" y="1923"/>
                    </a:lnTo>
                    <a:lnTo>
                      <a:pt x="1364" y="1923"/>
                    </a:lnTo>
                    <a:lnTo>
                      <a:pt x="1364" y="1953"/>
                    </a:lnTo>
                    <a:lnTo>
                      <a:pt x="1304" y="1983"/>
                    </a:lnTo>
                    <a:lnTo>
                      <a:pt x="1276" y="2014"/>
                    </a:lnTo>
                    <a:lnTo>
                      <a:pt x="1276" y="2042"/>
                    </a:lnTo>
                    <a:lnTo>
                      <a:pt x="1245" y="2014"/>
                    </a:lnTo>
                    <a:lnTo>
                      <a:pt x="1245" y="2042"/>
                    </a:lnTo>
                    <a:lnTo>
                      <a:pt x="1215" y="2042"/>
                    </a:lnTo>
                    <a:lnTo>
                      <a:pt x="1185" y="2072"/>
                    </a:lnTo>
                    <a:lnTo>
                      <a:pt x="1185" y="2102"/>
                    </a:lnTo>
                    <a:lnTo>
                      <a:pt x="1215" y="2102"/>
                    </a:lnTo>
                    <a:lnTo>
                      <a:pt x="1185" y="2132"/>
                    </a:lnTo>
                    <a:lnTo>
                      <a:pt x="1126" y="2132"/>
                    </a:lnTo>
                    <a:lnTo>
                      <a:pt x="1097" y="2160"/>
                    </a:lnTo>
                    <a:lnTo>
                      <a:pt x="1126" y="2160"/>
                    </a:lnTo>
                    <a:lnTo>
                      <a:pt x="1097" y="2190"/>
                    </a:lnTo>
                    <a:lnTo>
                      <a:pt x="1126" y="2190"/>
                    </a:lnTo>
                    <a:lnTo>
                      <a:pt x="1157" y="2160"/>
                    </a:lnTo>
                    <a:lnTo>
                      <a:pt x="1185" y="2160"/>
                    </a:lnTo>
                    <a:lnTo>
                      <a:pt x="1185" y="2190"/>
                    </a:lnTo>
                    <a:lnTo>
                      <a:pt x="1157" y="2190"/>
                    </a:lnTo>
                    <a:lnTo>
                      <a:pt x="1157" y="2221"/>
                    </a:lnTo>
                    <a:lnTo>
                      <a:pt x="1172" y="2236"/>
                    </a:lnTo>
                    <a:lnTo>
                      <a:pt x="1126" y="2190"/>
                    </a:lnTo>
                    <a:lnTo>
                      <a:pt x="1097" y="2221"/>
                    </a:lnTo>
                    <a:lnTo>
                      <a:pt x="1038" y="2221"/>
                    </a:lnTo>
                    <a:lnTo>
                      <a:pt x="1008" y="2251"/>
                    </a:lnTo>
                    <a:lnTo>
                      <a:pt x="1038" y="2251"/>
                    </a:lnTo>
                    <a:lnTo>
                      <a:pt x="978" y="2309"/>
                    </a:lnTo>
                    <a:lnTo>
                      <a:pt x="978" y="2278"/>
                    </a:lnTo>
                    <a:lnTo>
                      <a:pt x="948" y="2251"/>
                    </a:lnTo>
                    <a:lnTo>
                      <a:pt x="919" y="2278"/>
                    </a:lnTo>
                    <a:lnTo>
                      <a:pt x="890" y="2251"/>
                    </a:lnTo>
                    <a:lnTo>
                      <a:pt x="890" y="2278"/>
                    </a:lnTo>
                    <a:lnTo>
                      <a:pt x="860" y="2309"/>
                    </a:lnTo>
                    <a:lnTo>
                      <a:pt x="890" y="2339"/>
                    </a:lnTo>
                    <a:lnTo>
                      <a:pt x="860" y="2339"/>
                    </a:lnTo>
                    <a:lnTo>
                      <a:pt x="830" y="2309"/>
                    </a:lnTo>
                    <a:lnTo>
                      <a:pt x="801" y="2309"/>
                    </a:lnTo>
                    <a:lnTo>
                      <a:pt x="801" y="2339"/>
                    </a:lnTo>
                    <a:lnTo>
                      <a:pt x="771" y="2339"/>
                    </a:lnTo>
                    <a:lnTo>
                      <a:pt x="771" y="2369"/>
                    </a:lnTo>
                    <a:lnTo>
                      <a:pt x="830" y="2369"/>
                    </a:lnTo>
                    <a:lnTo>
                      <a:pt x="801" y="2397"/>
                    </a:lnTo>
                    <a:lnTo>
                      <a:pt x="830" y="2397"/>
                    </a:lnTo>
                    <a:lnTo>
                      <a:pt x="830" y="2427"/>
                    </a:lnTo>
                    <a:lnTo>
                      <a:pt x="801" y="2427"/>
                    </a:lnTo>
                    <a:lnTo>
                      <a:pt x="801" y="2397"/>
                    </a:lnTo>
                    <a:lnTo>
                      <a:pt x="771" y="2397"/>
                    </a:lnTo>
                    <a:lnTo>
                      <a:pt x="771" y="2427"/>
                    </a:lnTo>
                    <a:lnTo>
                      <a:pt x="801" y="2457"/>
                    </a:lnTo>
                    <a:lnTo>
                      <a:pt x="741" y="2427"/>
                    </a:lnTo>
                    <a:lnTo>
                      <a:pt x="741" y="2397"/>
                    </a:lnTo>
                    <a:lnTo>
                      <a:pt x="623" y="2397"/>
                    </a:lnTo>
                    <a:lnTo>
                      <a:pt x="592" y="2427"/>
                    </a:lnTo>
                    <a:lnTo>
                      <a:pt x="564" y="2397"/>
                    </a:lnTo>
                    <a:lnTo>
                      <a:pt x="473" y="2397"/>
                    </a:lnTo>
                    <a:lnTo>
                      <a:pt x="534" y="2457"/>
                    </a:lnTo>
                    <a:lnTo>
                      <a:pt x="564" y="2457"/>
                    </a:lnTo>
                    <a:lnTo>
                      <a:pt x="592" y="2487"/>
                    </a:lnTo>
                    <a:lnTo>
                      <a:pt x="592" y="2516"/>
                    </a:lnTo>
                    <a:lnTo>
                      <a:pt x="653" y="2516"/>
                    </a:lnTo>
                    <a:lnTo>
                      <a:pt x="623" y="2546"/>
                    </a:lnTo>
                    <a:lnTo>
                      <a:pt x="592" y="2546"/>
                    </a:lnTo>
                    <a:lnTo>
                      <a:pt x="564" y="2516"/>
                    </a:lnTo>
                    <a:lnTo>
                      <a:pt x="503" y="2516"/>
                    </a:lnTo>
                    <a:lnTo>
                      <a:pt x="473" y="2487"/>
                    </a:lnTo>
                    <a:lnTo>
                      <a:pt x="416" y="2487"/>
                    </a:lnTo>
                    <a:lnTo>
                      <a:pt x="385" y="2516"/>
                    </a:lnTo>
                    <a:lnTo>
                      <a:pt x="416" y="2546"/>
                    </a:lnTo>
                    <a:lnTo>
                      <a:pt x="446" y="2546"/>
                    </a:lnTo>
                    <a:lnTo>
                      <a:pt x="503" y="2605"/>
                    </a:lnTo>
                    <a:lnTo>
                      <a:pt x="503" y="2634"/>
                    </a:lnTo>
                    <a:lnTo>
                      <a:pt x="534" y="2664"/>
                    </a:lnTo>
                    <a:lnTo>
                      <a:pt x="446" y="2664"/>
                    </a:lnTo>
                    <a:lnTo>
                      <a:pt x="473" y="2634"/>
                    </a:lnTo>
                    <a:lnTo>
                      <a:pt x="473" y="2605"/>
                    </a:lnTo>
                    <a:lnTo>
                      <a:pt x="446" y="2576"/>
                    </a:lnTo>
                    <a:lnTo>
                      <a:pt x="355" y="2576"/>
                    </a:lnTo>
                    <a:lnTo>
                      <a:pt x="355" y="2605"/>
                    </a:lnTo>
                    <a:lnTo>
                      <a:pt x="327" y="2576"/>
                    </a:lnTo>
                    <a:lnTo>
                      <a:pt x="296" y="2576"/>
                    </a:lnTo>
                    <a:lnTo>
                      <a:pt x="237" y="2605"/>
                    </a:lnTo>
                    <a:lnTo>
                      <a:pt x="296" y="2664"/>
                    </a:lnTo>
                    <a:lnTo>
                      <a:pt x="237" y="2664"/>
                    </a:lnTo>
                    <a:lnTo>
                      <a:pt x="237" y="2634"/>
                    </a:lnTo>
                    <a:lnTo>
                      <a:pt x="209" y="2634"/>
                    </a:lnTo>
                    <a:lnTo>
                      <a:pt x="178" y="2664"/>
                    </a:lnTo>
                    <a:lnTo>
                      <a:pt x="148" y="2634"/>
                    </a:lnTo>
                    <a:lnTo>
                      <a:pt x="118" y="2634"/>
                    </a:lnTo>
                    <a:lnTo>
                      <a:pt x="118" y="2664"/>
                    </a:lnTo>
                    <a:lnTo>
                      <a:pt x="148" y="2664"/>
                    </a:lnTo>
                    <a:lnTo>
                      <a:pt x="118" y="2694"/>
                    </a:lnTo>
                    <a:lnTo>
                      <a:pt x="60" y="2634"/>
                    </a:lnTo>
                    <a:lnTo>
                      <a:pt x="30" y="2634"/>
                    </a:lnTo>
                    <a:lnTo>
                      <a:pt x="30" y="2664"/>
                    </a:lnTo>
                    <a:lnTo>
                      <a:pt x="60" y="2664"/>
                    </a:lnTo>
                    <a:lnTo>
                      <a:pt x="89" y="2694"/>
                    </a:lnTo>
                    <a:lnTo>
                      <a:pt x="30" y="2724"/>
                    </a:lnTo>
                    <a:lnTo>
                      <a:pt x="89" y="2724"/>
                    </a:lnTo>
                    <a:lnTo>
                      <a:pt x="30" y="2782"/>
                    </a:lnTo>
                    <a:lnTo>
                      <a:pt x="0" y="2782"/>
                    </a:lnTo>
                    <a:lnTo>
                      <a:pt x="0" y="2812"/>
                    </a:lnTo>
                    <a:lnTo>
                      <a:pt x="60" y="2812"/>
                    </a:lnTo>
                    <a:lnTo>
                      <a:pt x="118" y="2871"/>
                    </a:lnTo>
                    <a:lnTo>
                      <a:pt x="148" y="2843"/>
                    </a:lnTo>
                    <a:lnTo>
                      <a:pt x="178" y="2843"/>
                    </a:lnTo>
                    <a:lnTo>
                      <a:pt x="148" y="2871"/>
                    </a:lnTo>
                    <a:lnTo>
                      <a:pt x="118" y="2871"/>
                    </a:lnTo>
                    <a:lnTo>
                      <a:pt x="148" y="2901"/>
                    </a:lnTo>
                    <a:lnTo>
                      <a:pt x="89" y="2901"/>
                    </a:lnTo>
                    <a:lnTo>
                      <a:pt x="118" y="2871"/>
                    </a:lnTo>
                    <a:lnTo>
                      <a:pt x="89" y="2871"/>
                    </a:lnTo>
                    <a:lnTo>
                      <a:pt x="60" y="2843"/>
                    </a:lnTo>
                    <a:lnTo>
                      <a:pt x="30" y="2871"/>
                    </a:lnTo>
                    <a:lnTo>
                      <a:pt x="30" y="2901"/>
                    </a:lnTo>
                    <a:lnTo>
                      <a:pt x="60" y="2930"/>
                    </a:lnTo>
                    <a:lnTo>
                      <a:pt x="30" y="2930"/>
                    </a:lnTo>
                    <a:lnTo>
                      <a:pt x="89" y="2989"/>
                    </a:lnTo>
                    <a:lnTo>
                      <a:pt x="118" y="2961"/>
                    </a:lnTo>
                    <a:lnTo>
                      <a:pt x="178" y="2961"/>
                    </a:lnTo>
                    <a:lnTo>
                      <a:pt x="148" y="2989"/>
                    </a:lnTo>
                    <a:lnTo>
                      <a:pt x="89" y="2989"/>
                    </a:lnTo>
                    <a:lnTo>
                      <a:pt x="0" y="2989"/>
                    </a:lnTo>
                    <a:lnTo>
                      <a:pt x="0" y="3019"/>
                    </a:lnTo>
                    <a:lnTo>
                      <a:pt x="30" y="3019"/>
                    </a:lnTo>
                    <a:lnTo>
                      <a:pt x="30" y="3050"/>
                    </a:lnTo>
                    <a:lnTo>
                      <a:pt x="89" y="3050"/>
                    </a:lnTo>
                    <a:lnTo>
                      <a:pt x="89" y="3107"/>
                    </a:lnTo>
                    <a:lnTo>
                      <a:pt x="60" y="3080"/>
                    </a:lnTo>
                    <a:lnTo>
                      <a:pt x="0" y="3080"/>
                    </a:lnTo>
                    <a:lnTo>
                      <a:pt x="89" y="3168"/>
                    </a:lnTo>
                    <a:lnTo>
                      <a:pt x="118" y="3168"/>
                    </a:lnTo>
                    <a:lnTo>
                      <a:pt x="89" y="3198"/>
                    </a:lnTo>
                    <a:lnTo>
                      <a:pt x="60" y="3168"/>
                    </a:lnTo>
                    <a:lnTo>
                      <a:pt x="60" y="3226"/>
                    </a:lnTo>
                    <a:lnTo>
                      <a:pt x="89" y="3257"/>
                    </a:lnTo>
                    <a:lnTo>
                      <a:pt x="118" y="3257"/>
                    </a:lnTo>
                    <a:lnTo>
                      <a:pt x="118" y="3226"/>
                    </a:lnTo>
                    <a:lnTo>
                      <a:pt x="148" y="3198"/>
                    </a:lnTo>
                    <a:lnTo>
                      <a:pt x="148" y="3226"/>
                    </a:lnTo>
                    <a:lnTo>
                      <a:pt x="118" y="3257"/>
                    </a:lnTo>
                    <a:lnTo>
                      <a:pt x="148" y="3257"/>
                    </a:lnTo>
                    <a:lnTo>
                      <a:pt x="148" y="3316"/>
                    </a:lnTo>
                    <a:lnTo>
                      <a:pt x="178" y="3316"/>
                    </a:lnTo>
                    <a:lnTo>
                      <a:pt x="209" y="3286"/>
                    </a:lnTo>
                    <a:lnTo>
                      <a:pt x="209" y="3257"/>
                    </a:lnTo>
                    <a:lnTo>
                      <a:pt x="237" y="3226"/>
                    </a:lnTo>
                    <a:lnTo>
                      <a:pt x="267" y="3226"/>
                    </a:lnTo>
                    <a:lnTo>
                      <a:pt x="296" y="3198"/>
                    </a:lnTo>
                    <a:lnTo>
                      <a:pt x="355" y="3168"/>
                    </a:lnTo>
                    <a:lnTo>
                      <a:pt x="446" y="3168"/>
                    </a:lnTo>
                    <a:lnTo>
                      <a:pt x="385" y="3226"/>
                    </a:lnTo>
                    <a:lnTo>
                      <a:pt x="385" y="3257"/>
                    </a:lnTo>
                    <a:lnTo>
                      <a:pt x="355" y="3286"/>
                    </a:lnTo>
                    <a:lnTo>
                      <a:pt x="355" y="3257"/>
                    </a:lnTo>
                    <a:lnTo>
                      <a:pt x="385" y="3198"/>
                    </a:lnTo>
                    <a:lnTo>
                      <a:pt x="355" y="3198"/>
                    </a:lnTo>
                    <a:lnTo>
                      <a:pt x="296" y="3226"/>
                    </a:lnTo>
                    <a:lnTo>
                      <a:pt x="267" y="3226"/>
                    </a:lnTo>
                    <a:lnTo>
                      <a:pt x="237" y="3257"/>
                    </a:lnTo>
                    <a:lnTo>
                      <a:pt x="267" y="3286"/>
                    </a:lnTo>
                    <a:lnTo>
                      <a:pt x="237" y="3286"/>
                    </a:lnTo>
                    <a:lnTo>
                      <a:pt x="178" y="3345"/>
                    </a:lnTo>
                    <a:lnTo>
                      <a:pt x="148" y="3345"/>
                    </a:lnTo>
                    <a:lnTo>
                      <a:pt x="148" y="3375"/>
                    </a:lnTo>
                    <a:lnTo>
                      <a:pt x="178" y="3375"/>
                    </a:lnTo>
                    <a:lnTo>
                      <a:pt x="237" y="3405"/>
                    </a:lnTo>
                    <a:lnTo>
                      <a:pt x="178" y="3405"/>
                    </a:lnTo>
                    <a:lnTo>
                      <a:pt x="209" y="3434"/>
                    </a:lnTo>
                    <a:lnTo>
                      <a:pt x="118" y="3434"/>
                    </a:lnTo>
                    <a:lnTo>
                      <a:pt x="118" y="3493"/>
                    </a:lnTo>
                    <a:lnTo>
                      <a:pt x="89" y="3493"/>
                    </a:lnTo>
                    <a:lnTo>
                      <a:pt x="60" y="3463"/>
                    </a:lnTo>
                    <a:lnTo>
                      <a:pt x="30" y="3463"/>
                    </a:lnTo>
                    <a:lnTo>
                      <a:pt x="30" y="3493"/>
                    </a:lnTo>
                    <a:lnTo>
                      <a:pt x="60" y="3523"/>
                    </a:lnTo>
                    <a:lnTo>
                      <a:pt x="89" y="3523"/>
                    </a:lnTo>
                    <a:lnTo>
                      <a:pt x="89" y="3553"/>
                    </a:lnTo>
                    <a:lnTo>
                      <a:pt x="118" y="3523"/>
                    </a:lnTo>
                    <a:lnTo>
                      <a:pt x="118" y="3553"/>
                    </a:lnTo>
                    <a:lnTo>
                      <a:pt x="148" y="3523"/>
                    </a:lnTo>
                    <a:lnTo>
                      <a:pt x="178" y="3523"/>
                    </a:lnTo>
                    <a:lnTo>
                      <a:pt x="178" y="3493"/>
                    </a:lnTo>
                    <a:lnTo>
                      <a:pt x="209" y="3493"/>
                    </a:lnTo>
                    <a:lnTo>
                      <a:pt x="209" y="3523"/>
                    </a:lnTo>
                    <a:lnTo>
                      <a:pt x="237" y="3523"/>
                    </a:lnTo>
                    <a:lnTo>
                      <a:pt x="267" y="3553"/>
                    </a:lnTo>
                    <a:lnTo>
                      <a:pt x="209" y="3611"/>
                    </a:lnTo>
                    <a:lnTo>
                      <a:pt x="237" y="3641"/>
                    </a:lnTo>
                    <a:lnTo>
                      <a:pt x="237" y="3671"/>
                    </a:lnTo>
                    <a:lnTo>
                      <a:pt x="252" y="3656"/>
                    </a:lnTo>
                    <a:lnTo>
                      <a:pt x="267" y="3671"/>
                    </a:lnTo>
                    <a:lnTo>
                      <a:pt x="237" y="3671"/>
                    </a:lnTo>
                    <a:lnTo>
                      <a:pt x="209" y="3671"/>
                    </a:lnTo>
                    <a:lnTo>
                      <a:pt x="178" y="3641"/>
                    </a:lnTo>
                    <a:lnTo>
                      <a:pt x="148" y="3641"/>
                    </a:lnTo>
                    <a:lnTo>
                      <a:pt x="89" y="3700"/>
                    </a:lnTo>
                    <a:lnTo>
                      <a:pt x="89" y="3730"/>
                    </a:lnTo>
                    <a:lnTo>
                      <a:pt x="148" y="3790"/>
                    </a:lnTo>
                    <a:lnTo>
                      <a:pt x="178" y="3790"/>
                    </a:lnTo>
                    <a:lnTo>
                      <a:pt x="237" y="3848"/>
                    </a:lnTo>
                    <a:lnTo>
                      <a:pt x="296" y="3848"/>
                    </a:lnTo>
                    <a:lnTo>
                      <a:pt x="355" y="3878"/>
                    </a:lnTo>
                    <a:lnTo>
                      <a:pt x="385" y="3878"/>
                    </a:lnTo>
                    <a:lnTo>
                      <a:pt x="355" y="3909"/>
                    </a:lnTo>
                    <a:lnTo>
                      <a:pt x="385" y="3936"/>
                    </a:lnTo>
                    <a:lnTo>
                      <a:pt x="416" y="3909"/>
                    </a:lnTo>
                    <a:lnTo>
                      <a:pt x="446" y="3936"/>
                    </a:lnTo>
                    <a:lnTo>
                      <a:pt x="623" y="3936"/>
                    </a:lnTo>
                    <a:lnTo>
                      <a:pt x="653" y="3909"/>
                    </a:lnTo>
                    <a:lnTo>
                      <a:pt x="683" y="3936"/>
                    </a:lnTo>
                    <a:lnTo>
                      <a:pt x="710" y="3909"/>
                    </a:lnTo>
                    <a:lnTo>
                      <a:pt x="741" y="3909"/>
                    </a:lnTo>
                    <a:lnTo>
                      <a:pt x="771" y="3878"/>
                    </a:lnTo>
                    <a:lnTo>
                      <a:pt x="801" y="3878"/>
                    </a:lnTo>
                    <a:lnTo>
                      <a:pt x="860" y="3848"/>
                    </a:lnTo>
                    <a:lnTo>
                      <a:pt x="919" y="3790"/>
                    </a:lnTo>
                    <a:lnTo>
                      <a:pt x="919" y="3759"/>
                    </a:lnTo>
                    <a:lnTo>
                      <a:pt x="978" y="3759"/>
                    </a:lnTo>
                    <a:lnTo>
                      <a:pt x="948" y="3700"/>
                    </a:lnTo>
                    <a:lnTo>
                      <a:pt x="1038" y="3700"/>
                    </a:lnTo>
                    <a:lnTo>
                      <a:pt x="1008" y="3671"/>
                    </a:lnTo>
                    <a:lnTo>
                      <a:pt x="1038" y="3671"/>
                    </a:lnTo>
                    <a:lnTo>
                      <a:pt x="1067" y="3641"/>
                    </a:lnTo>
                    <a:lnTo>
                      <a:pt x="1097" y="3641"/>
                    </a:lnTo>
                    <a:lnTo>
                      <a:pt x="1097" y="3611"/>
                    </a:lnTo>
                    <a:lnTo>
                      <a:pt x="1067" y="3582"/>
                    </a:lnTo>
                    <a:lnTo>
                      <a:pt x="1097" y="3582"/>
                    </a:lnTo>
                    <a:lnTo>
                      <a:pt x="1097" y="3611"/>
                    </a:lnTo>
                    <a:lnTo>
                      <a:pt x="1157" y="3611"/>
                    </a:lnTo>
                    <a:lnTo>
                      <a:pt x="1157" y="3641"/>
                    </a:lnTo>
                    <a:lnTo>
                      <a:pt x="1185" y="3641"/>
                    </a:lnTo>
                    <a:lnTo>
                      <a:pt x="1185" y="3611"/>
                    </a:lnTo>
                    <a:lnTo>
                      <a:pt x="1215" y="3611"/>
                    </a:lnTo>
                    <a:lnTo>
                      <a:pt x="1245" y="3582"/>
                    </a:lnTo>
                    <a:lnTo>
                      <a:pt x="1276" y="3582"/>
                    </a:lnTo>
                    <a:lnTo>
                      <a:pt x="1304" y="3553"/>
                    </a:lnTo>
                    <a:lnTo>
                      <a:pt x="1304" y="3523"/>
                    </a:lnTo>
                    <a:lnTo>
                      <a:pt x="1245" y="3463"/>
                    </a:lnTo>
                    <a:lnTo>
                      <a:pt x="1276" y="3463"/>
                    </a:lnTo>
                    <a:lnTo>
                      <a:pt x="1304" y="3434"/>
                    </a:lnTo>
                    <a:lnTo>
                      <a:pt x="1304" y="3463"/>
                    </a:lnTo>
                    <a:lnTo>
                      <a:pt x="1333" y="3434"/>
                    </a:lnTo>
                    <a:lnTo>
                      <a:pt x="1304" y="3405"/>
                    </a:lnTo>
                    <a:lnTo>
                      <a:pt x="1304" y="3375"/>
                    </a:lnTo>
                    <a:lnTo>
                      <a:pt x="1333" y="3345"/>
                    </a:lnTo>
                    <a:lnTo>
                      <a:pt x="1364" y="3345"/>
                    </a:lnTo>
                    <a:lnTo>
                      <a:pt x="1364" y="3375"/>
                    </a:lnTo>
                    <a:lnTo>
                      <a:pt x="1333" y="3405"/>
                    </a:lnTo>
                    <a:lnTo>
                      <a:pt x="1333" y="3434"/>
                    </a:lnTo>
                    <a:lnTo>
                      <a:pt x="1333" y="3463"/>
                    </a:lnTo>
                    <a:lnTo>
                      <a:pt x="1364" y="3463"/>
                    </a:lnTo>
                    <a:lnTo>
                      <a:pt x="1364" y="3523"/>
                    </a:lnTo>
                    <a:lnTo>
                      <a:pt x="1394" y="3553"/>
                    </a:lnTo>
                    <a:lnTo>
                      <a:pt x="1422" y="3553"/>
                    </a:lnTo>
                    <a:lnTo>
                      <a:pt x="1452" y="3582"/>
                    </a:lnTo>
                    <a:lnTo>
                      <a:pt x="1483" y="3582"/>
                    </a:lnTo>
                    <a:lnTo>
                      <a:pt x="1483" y="3611"/>
                    </a:lnTo>
                    <a:lnTo>
                      <a:pt x="1513" y="3611"/>
                    </a:lnTo>
                    <a:lnTo>
                      <a:pt x="1571" y="3671"/>
                    </a:lnTo>
                    <a:lnTo>
                      <a:pt x="1601" y="3671"/>
                    </a:lnTo>
                    <a:lnTo>
                      <a:pt x="1601" y="3582"/>
                    </a:lnTo>
                    <a:lnTo>
                      <a:pt x="1631" y="3553"/>
                    </a:lnTo>
                    <a:lnTo>
                      <a:pt x="1631" y="3523"/>
                    </a:lnTo>
                    <a:lnTo>
                      <a:pt x="1601" y="3523"/>
                    </a:lnTo>
                    <a:lnTo>
                      <a:pt x="1601" y="3434"/>
                    </a:lnTo>
                    <a:lnTo>
                      <a:pt x="1631" y="3405"/>
                    </a:lnTo>
                    <a:lnTo>
                      <a:pt x="1631" y="3345"/>
                    </a:lnTo>
                    <a:lnTo>
                      <a:pt x="1720" y="3345"/>
                    </a:lnTo>
                    <a:lnTo>
                      <a:pt x="1778" y="3286"/>
                    </a:lnTo>
                    <a:lnTo>
                      <a:pt x="1778" y="3226"/>
                    </a:lnTo>
                    <a:lnTo>
                      <a:pt x="1808" y="3198"/>
                    </a:lnTo>
                    <a:lnTo>
                      <a:pt x="1808" y="3137"/>
                    </a:lnTo>
                    <a:lnTo>
                      <a:pt x="1749" y="3080"/>
                    </a:lnTo>
                    <a:lnTo>
                      <a:pt x="1749" y="2989"/>
                    </a:lnTo>
                    <a:lnTo>
                      <a:pt x="1838" y="2989"/>
                    </a:lnTo>
                    <a:lnTo>
                      <a:pt x="1838" y="2961"/>
                    </a:lnTo>
                    <a:lnTo>
                      <a:pt x="1868" y="2930"/>
                    </a:lnTo>
                    <a:lnTo>
                      <a:pt x="1868" y="2901"/>
                    </a:lnTo>
                    <a:lnTo>
                      <a:pt x="1838" y="2843"/>
                    </a:lnTo>
                    <a:lnTo>
                      <a:pt x="1749" y="2843"/>
                    </a:lnTo>
                    <a:lnTo>
                      <a:pt x="1690" y="2782"/>
                    </a:lnTo>
                    <a:lnTo>
                      <a:pt x="1720" y="2724"/>
                    </a:lnTo>
                    <a:lnTo>
                      <a:pt x="1720" y="2576"/>
                    </a:lnTo>
                    <a:lnTo>
                      <a:pt x="1690" y="2546"/>
                    </a:lnTo>
                    <a:lnTo>
                      <a:pt x="1690" y="2457"/>
                    </a:lnTo>
                    <a:lnTo>
                      <a:pt x="1659" y="2427"/>
                    </a:lnTo>
                    <a:lnTo>
                      <a:pt x="1720" y="2397"/>
                    </a:lnTo>
                    <a:lnTo>
                      <a:pt x="1659" y="2339"/>
                    </a:lnTo>
                    <a:lnTo>
                      <a:pt x="1659" y="2278"/>
                    </a:lnTo>
                    <a:lnTo>
                      <a:pt x="1690" y="2251"/>
                    </a:lnTo>
                    <a:lnTo>
                      <a:pt x="1690" y="2221"/>
                    </a:lnTo>
                    <a:lnTo>
                      <a:pt x="1720" y="2190"/>
                    </a:lnTo>
                    <a:lnTo>
                      <a:pt x="1720" y="2160"/>
                    </a:lnTo>
                    <a:lnTo>
                      <a:pt x="1778" y="2102"/>
                    </a:lnTo>
                    <a:lnTo>
                      <a:pt x="1838" y="2072"/>
                    </a:lnTo>
                    <a:lnTo>
                      <a:pt x="1897" y="2072"/>
                    </a:lnTo>
                    <a:lnTo>
                      <a:pt x="1927" y="2042"/>
                    </a:lnTo>
                    <a:lnTo>
                      <a:pt x="1986" y="2072"/>
                    </a:lnTo>
                    <a:lnTo>
                      <a:pt x="2105" y="2072"/>
                    </a:lnTo>
                    <a:lnTo>
                      <a:pt x="2134" y="2042"/>
                    </a:lnTo>
                    <a:lnTo>
                      <a:pt x="2134" y="1953"/>
                    </a:lnTo>
                    <a:lnTo>
                      <a:pt x="2105" y="1923"/>
                    </a:lnTo>
                    <a:lnTo>
                      <a:pt x="2045" y="1923"/>
                    </a:lnTo>
                    <a:lnTo>
                      <a:pt x="2015" y="1896"/>
                    </a:lnTo>
                    <a:lnTo>
                      <a:pt x="2222" y="1687"/>
                    </a:lnTo>
                    <a:lnTo>
                      <a:pt x="2222" y="1569"/>
                    </a:lnTo>
                    <a:lnTo>
                      <a:pt x="2252" y="1540"/>
                    </a:lnTo>
                    <a:lnTo>
                      <a:pt x="2222" y="1510"/>
                    </a:lnTo>
                    <a:lnTo>
                      <a:pt x="2222" y="1449"/>
                    </a:lnTo>
                    <a:lnTo>
                      <a:pt x="2313" y="1449"/>
                    </a:lnTo>
                    <a:lnTo>
                      <a:pt x="2431" y="1392"/>
                    </a:lnTo>
                    <a:lnTo>
                      <a:pt x="2400" y="1331"/>
                    </a:lnTo>
                    <a:lnTo>
                      <a:pt x="2459" y="1303"/>
                    </a:lnTo>
                    <a:lnTo>
                      <a:pt x="2577" y="1185"/>
                    </a:lnTo>
                    <a:lnTo>
                      <a:pt x="2638" y="1185"/>
                    </a:lnTo>
                    <a:lnTo>
                      <a:pt x="2638" y="1124"/>
                    </a:lnTo>
                    <a:lnTo>
                      <a:pt x="2607" y="1094"/>
                    </a:lnTo>
                    <a:lnTo>
                      <a:pt x="2550" y="1067"/>
                    </a:lnTo>
                    <a:lnTo>
                      <a:pt x="2607" y="1036"/>
                    </a:lnTo>
                    <a:lnTo>
                      <a:pt x="2638" y="1006"/>
                    </a:lnTo>
                    <a:lnTo>
                      <a:pt x="2668" y="1006"/>
                    </a:lnTo>
                    <a:lnTo>
                      <a:pt x="2668" y="947"/>
                    </a:lnTo>
                    <a:lnTo>
                      <a:pt x="2727" y="917"/>
                    </a:lnTo>
                    <a:lnTo>
                      <a:pt x="2786" y="858"/>
                    </a:lnTo>
                    <a:lnTo>
                      <a:pt x="2845" y="858"/>
                    </a:lnTo>
                    <a:lnTo>
                      <a:pt x="2934" y="888"/>
                    </a:lnTo>
                    <a:lnTo>
                      <a:pt x="2964" y="888"/>
                    </a:lnTo>
                    <a:lnTo>
                      <a:pt x="2993" y="829"/>
                    </a:lnTo>
                    <a:lnTo>
                      <a:pt x="2993" y="739"/>
                    </a:lnTo>
                    <a:lnTo>
                      <a:pt x="3171" y="739"/>
                    </a:lnTo>
                    <a:lnTo>
                      <a:pt x="3380" y="799"/>
                    </a:lnTo>
                    <a:lnTo>
                      <a:pt x="3407" y="769"/>
                    </a:lnTo>
                    <a:lnTo>
                      <a:pt x="3437" y="769"/>
                    </a:lnTo>
                    <a:lnTo>
                      <a:pt x="3407" y="739"/>
                    </a:lnTo>
                    <a:lnTo>
                      <a:pt x="3380" y="739"/>
                    </a:lnTo>
                    <a:lnTo>
                      <a:pt x="3437" y="711"/>
                    </a:lnTo>
                    <a:lnTo>
                      <a:pt x="3468" y="651"/>
                    </a:lnTo>
                    <a:lnTo>
                      <a:pt x="3468" y="621"/>
                    </a:lnTo>
                    <a:lnTo>
                      <a:pt x="3407" y="592"/>
                    </a:lnTo>
                    <a:lnTo>
                      <a:pt x="3526" y="592"/>
                    </a:lnTo>
                    <a:lnTo>
                      <a:pt x="3556" y="563"/>
                    </a:lnTo>
                    <a:lnTo>
                      <a:pt x="3587" y="592"/>
                    </a:lnTo>
                    <a:lnTo>
                      <a:pt x="3644" y="563"/>
                    </a:lnTo>
                    <a:lnTo>
                      <a:pt x="3616" y="563"/>
                    </a:lnTo>
                    <a:lnTo>
                      <a:pt x="3644" y="502"/>
                    </a:lnTo>
                    <a:lnTo>
                      <a:pt x="3705" y="533"/>
                    </a:lnTo>
                    <a:lnTo>
                      <a:pt x="3735" y="533"/>
                    </a:lnTo>
                    <a:lnTo>
                      <a:pt x="3794" y="563"/>
                    </a:lnTo>
                    <a:lnTo>
                      <a:pt x="3794" y="592"/>
                    </a:lnTo>
                    <a:lnTo>
                      <a:pt x="3823" y="592"/>
                    </a:lnTo>
                    <a:lnTo>
                      <a:pt x="3912" y="681"/>
                    </a:lnTo>
                    <a:lnTo>
                      <a:pt x="3972" y="681"/>
                    </a:lnTo>
                    <a:lnTo>
                      <a:pt x="4001" y="711"/>
                    </a:lnTo>
                    <a:lnTo>
                      <a:pt x="4119" y="711"/>
                    </a:lnTo>
                    <a:lnTo>
                      <a:pt x="4149" y="681"/>
                    </a:lnTo>
                    <a:lnTo>
                      <a:pt x="4209" y="681"/>
                    </a:lnTo>
                    <a:lnTo>
                      <a:pt x="4209" y="651"/>
                    </a:lnTo>
                    <a:lnTo>
                      <a:pt x="4297" y="651"/>
                    </a:lnTo>
                    <a:lnTo>
                      <a:pt x="4328" y="681"/>
                    </a:lnTo>
                    <a:lnTo>
                      <a:pt x="4356" y="681"/>
                    </a:lnTo>
                    <a:lnTo>
                      <a:pt x="4386" y="711"/>
                    </a:lnTo>
                    <a:lnTo>
                      <a:pt x="4446" y="711"/>
                    </a:lnTo>
                    <a:lnTo>
                      <a:pt x="4474" y="739"/>
                    </a:lnTo>
                    <a:lnTo>
                      <a:pt x="4474" y="711"/>
                    </a:lnTo>
                    <a:lnTo>
                      <a:pt x="4504" y="711"/>
                    </a:lnTo>
                    <a:lnTo>
                      <a:pt x="4535" y="681"/>
                    </a:lnTo>
                    <a:lnTo>
                      <a:pt x="4535" y="651"/>
                    </a:lnTo>
                    <a:lnTo>
                      <a:pt x="4624" y="651"/>
                    </a:lnTo>
                    <a:lnTo>
                      <a:pt x="4653" y="621"/>
                    </a:lnTo>
                    <a:lnTo>
                      <a:pt x="4624" y="592"/>
                    </a:lnTo>
                    <a:lnTo>
                      <a:pt x="4624" y="533"/>
                    </a:lnTo>
                    <a:lnTo>
                      <a:pt x="4653" y="502"/>
                    </a:lnTo>
                    <a:lnTo>
                      <a:pt x="4653" y="444"/>
                    </a:lnTo>
                    <a:lnTo>
                      <a:pt x="4772" y="326"/>
                    </a:lnTo>
                    <a:lnTo>
                      <a:pt x="4831" y="326"/>
                    </a:lnTo>
                    <a:lnTo>
                      <a:pt x="4890" y="356"/>
                    </a:lnTo>
                    <a:lnTo>
                      <a:pt x="4920" y="326"/>
                    </a:lnTo>
                    <a:lnTo>
                      <a:pt x="4979" y="326"/>
                    </a:lnTo>
                    <a:lnTo>
                      <a:pt x="5009" y="295"/>
                    </a:lnTo>
                    <a:lnTo>
                      <a:pt x="5067" y="295"/>
                    </a:lnTo>
                    <a:lnTo>
                      <a:pt x="5127" y="356"/>
                    </a:lnTo>
                    <a:lnTo>
                      <a:pt x="5186" y="356"/>
                    </a:lnTo>
                    <a:lnTo>
                      <a:pt x="5246" y="384"/>
                    </a:lnTo>
                    <a:lnTo>
                      <a:pt x="5304" y="384"/>
                    </a:lnTo>
                    <a:lnTo>
                      <a:pt x="5364" y="414"/>
                    </a:lnTo>
                    <a:lnTo>
                      <a:pt x="5393" y="444"/>
                    </a:lnTo>
                    <a:lnTo>
                      <a:pt x="5393" y="474"/>
                    </a:lnTo>
                    <a:lnTo>
                      <a:pt x="5334" y="533"/>
                    </a:lnTo>
                    <a:lnTo>
                      <a:pt x="5304" y="533"/>
                    </a:lnTo>
                    <a:lnTo>
                      <a:pt x="5304" y="563"/>
                    </a:lnTo>
                    <a:lnTo>
                      <a:pt x="5334" y="592"/>
                    </a:lnTo>
                    <a:lnTo>
                      <a:pt x="5364" y="592"/>
                    </a:lnTo>
                    <a:lnTo>
                      <a:pt x="5393" y="592"/>
                    </a:lnTo>
                    <a:lnTo>
                      <a:pt x="5423" y="563"/>
                    </a:lnTo>
                    <a:lnTo>
                      <a:pt x="5423" y="533"/>
                    </a:lnTo>
                    <a:lnTo>
                      <a:pt x="5453" y="502"/>
                    </a:lnTo>
                    <a:lnTo>
                      <a:pt x="5541" y="502"/>
                    </a:lnTo>
                    <a:lnTo>
                      <a:pt x="5602" y="444"/>
                    </a:lnTo>
                    <a:lnTo>
                      <a:pt x="5571" y="414"/>
                    </a:lnTo>
                    <a:lnTo>
                      <a:pt x="5541" y="414"/>
                    </a:lnTo>
                    <a:lnTo>
                      <a:pt x="5541" y="384"/>
                    </a:lnTo>
                    <a:lnTo>
                      <a:pt x="5511" y="384"/>
                    </a:lnTo>
                    <a:lnTo>
                      <a:pt x="5571" y="356"/>
                    </a:lnTo>
                    <a:lnTo>
                      <a:pt x="5423" y="356"/>
                    </a:lnTo>
                    <a:lnTo>
                      <a:pt x="5453" y="326"/>
                    </a:lnTo>
                    <a:lnTo>
                      <a:pt x="5364" y="326"/>
                    </a:lnTo>
                    <a:lnTo>
                      <a:pt x="5334" y="295"/>
                    </a:lnTo>
                    <a:lnTo>
                      <a:pt x="5246" y="295"/>
                    </a:lnTo>
                    <a:lnTo>
                      <a:pt x="5274" y="265"/>
                    </a:lnTo>
                    <a:lnTo>
                      <a:pt x="5304" y="265"/>
                    </a:lnTo>
                    <a:lnTo>
                      <a:pt x="5334" y="295"/>
                    </a:lnTo>
                    <a:lnTo>
                      <a:pt x="5571" y="295"/>
                    </a:lnTo>
                    <a:lnTo>
                      <a:pt x="5630" y="238"/>
                    </a:lnTo>
                    <a:lnTo>
                      <a:pt x="5720" y="238"/>
                    </a:lnTo>
                    <a:lnTo>
                      <a:pt x="5720" y="207"/>
                    </a:lnTo>
                    <a:lnTo>
                      <a:pt x="5690" y="177"/>
                    </a:lnTo>
                    <a:lnTo>
                      <a:pt x="5659" y="207"/>
                    </a:lnTo>
                    <a:lnTo>
                      <a:pt x="5602" y="147"/>
                    </a:lnTo>
                    <a:lnTo>
                      <a:pt x="5571" y="147"/>
                    </a:lnTo>
                    <a:lnTo>
                      <a:pt x="5541" y="177"/>
                    </a:lnTo>
                    <a:lnTo>
                      <a:pt x="5511" y="177"/>
                    </a:lnTo>
                    <a:lnTo>
                      <a:pt x="5541" y="147"/>
                    </a:lnTo>
                    <a:lnTo>
                      <a:pt x="5511" y="147"/>
                    </a:lnTo>
                    <a:lnTo>
                      <a:pt x="5483" y="119"/>
                    </a:lnTo>
                    <a:lnTo>
                      <a:pt x="5453" y="147"/>
                    </a:lnTo>
                    <a:lnTo>
                      <a:pt x="5423" y="119"/>
                    </a:lnTo>
                    <a:lnTo>
                      <a:pt x="5334" y="119"/>
                    </a:lnTo>
                    <a:lnTo>
                      <a:pt x="5364" y="88"/>
                    </a:lnTo>
                    <a:lnTo>
                      <a:pt x="5304" y="88"/>
                    </a:lnTo>
                    <a:lnTo>
                      <a:pt x="5274" y="59"/>
                    </a:lnTo>
                    <a:lnTo>
                      <a:pt x="5246" y="59"/>
                    </a:lnTo>
                    <a:lnTo>
                      <a:pt x="5156" y="147"/>
                    </a:lnTo>
                    <a:lnTo>
                      <a:pt x="5156" y="177"/>
                    </a:lnTo>
                    <a:lnTo>
                      <a:pt x="5067" y="177"/>
                    </a:lnTo>
                    <a:lnTo>
                      <a:pt x="5097" y="147"/>
                    </a:lnTo>
                    <a:lnTo>
                      <a:pt x="5127" y="147"/>
                    </a:lnTo>
                    <a:lnTo>
                      <a:pt x="5097" y="119"/>
                    </a:lnTo>
                    <a:lnTo>
                      <a:pt x="5067" y="147"/>
                    </a:lnTo>
                    <a:lnTo>
                      <a:pt x="5039" y="147"/>
                    </a:lnTo>
                    <a:lnTo>
                      <a:pt x="5067" y="119"/>
                    </a:lnTo>
                    <a:lnTo>
                      <a:pt x="5097" y="119"/>
                    </a:lnTo>
                    <a:lnTo>
                      <a:pt x="5067" y="88"/>
                    </a:lnTo>
                    <a:close/>
                    <a:moveTo>
                      <a:pt x="3230" y="533"/>
                    </a:moveTo>
                    <a:lnTo>
                      <a:pt x="3230" y="502"/>
                    </a:lnTo>
                    <a:lnTo>
                      <a:pt x="3260" y="533"/>
                    </a:lnTo>
                    <a:lnTo>
                      <a:pt x="3230" y="533"/>
                    </a:lnTo>
                    <a:close/>
                    <a:moveTo>
                      <a:pt x="2607" y="799"/>
                    </a:moveTo>
                    <a:lnTo>
                      <a:pt x="2638" y="799"/>
                    </a:lnTo>
                    <a:lnTo>
                      <a:pt x="2668" y="829"/>
                    </a:lnTo>
                    <a:lnTo>
                      <a:pt x="2638" y="829"/>
                    </a:lnTo>
                    <a:lnTo>
                      <a:pt x="2607" y="799"/>
                    </a:lnTo>
                    <a:close/>
                    <a:moveTo>
                      <a:pt x="2845" y="769"/>
                    </a:moveTo>
                    <a:lnTo>
                      <a:pt x="2814" y="769"/>
                    </a:lnTo>
                    <a:lnTo>
                      <a:pt x="2786" y="799"/>
                    </a:lnTo>
                    <a:lnTo>
                      <a:pt x="2727" y="799"/>
                    </a:lnTo>
                    <a:lnTo>
                      <a:pt x="2696" y="769"/>
                    </a:lnTo>
                    <a:lnTo>
                      <a:pt x="2786" y="769"/>
                    </a:lnTo>
                    <a:lnTo>
                      <a:pt x="2814" y="739"/>
                    </a:lnTo>
                    <a:lnTo>
                      <a:pt x="2845" y="769"/>
                    </a:lnTo>
                    <a:close/>
                    <a:moveTo>
                      <a:pt x="2431" y="1036"/>
                    </a:moveTo>
                    <a:lnTo>
                      <a:pt x="2459" y="1006"/>
                    </a:lnTo>
                    <a:lnTo>
                      <a:pt x="2489" y="1006"/>
                    </a:lnTo>
                    <a:lnTo>
                      <a:pt x="2459" y="1036"/>
                    </a:lnTo>
                    <a:lnTo>
                      <a:pt x="2431" y="1036"/>
                    </a:lnTo>
                    <a:lnTo>
                      <a:pt x="2431" y="1067"/>
                    </a:lnTo>
                    <a:lnTo>
                      <a:pt x="2400" y="1036"/>
                    </a:lnTo>
                    <a:lnTo>
                      <a:pt x="2431" y="1036"/>
                    </a:lnTo>
                    <a:close/>
                    <a:moveTo>
                      <a:pt x="2075" y="1421"/>
                    </a:moveTo>
                    <a:lnTo>
                      <a:pt x="2015" y="1421"/>
                    </a:lnTo>
                    <a:lnTo>
                      <a:pt x="1986" y="1449"/>
                    </a:lnTo>
                    <a:lnTo>
                      <a:pt x="1986" y="1421"/>
                    </a:lnTo>
                    <a:lnTo>
                      <a:pt x="2015" y="1421"/>
                    </a:lnTo>
                    <a:lnTo>
                      <a:pt x="2075" y="1392"/>
                    </a:lnTo>
                    <a:lnTo>
                      <a:pt x="2105" y="1392"/>
                    </a:lnTo>
                    <a:lnTo>
                      <a:pt x="2075" y="1421"/>
                    </a:lnTo>
                    <a:close/>
                    <a:moveTo>
                      <a:pt x="1778" y="1737"/>
                    </a:moveTo>
                    <a:lnTo>
                      <a:pt x="1778" y="1717"/>
                    </a:lnTo>
                    <a:lnTo>
                      <a:pt x="1838" y="1717"/>
                    </a:lnTo>
                    <a:lnTo>
                      <a:pt x="1778" y="1737"/>
                    </a:lnTo>
                    <a:close/>
                    <a:moveTo>
                      <a:pt x="1513" y="2102"/>
                    </a:moveTo>
                    <a:lnTo>
                      <a:pt x="1483" y="2102"/>
                    </a:lnTo>
                    <a:lnTo>
                      <a:pt x="1452" y="2132"/>
                    </a:lnTo>
                    <a:lnTo>
                      <a:pt x="1483" y="2132"/>
                    </a:lnTo>
                    <a:lnTo>
                      <a:pt x="1513" y="2160"/>
                    </a:lnTo>
                    <a:lnTo>
                      <a:pt x="1452" y="2160"/>
                    </a:lnTo>
                    <a:lnTo>
                      <a:pt x="1422" y="2190"/>
                    </a:lnTo>
                    <a:lnTo>
                      <a:pt x="1394" y="2190"/>
                    </a:lnTo>
                    <a:lnTo>
                      <a:pt x="1333" y="2221"/>
                    </a:lnTo>
                    <a:lnTo>
                      <a:pt x="1364" y="2221"/>
                    </a:lnTo>
                    <a:lnTo>
                      <a:pt x="1394" y="2251"/>
                    </a:lnTo>
                    <a:lnTo>
                      <a:pt x="1245" y="2251"/>
                    </a:lnTo>
                    <a:lnTo>
                      <a:pt x="1215" y="2278"/>
                    </a:lnTo>
                    <a:lnTo>
                      <a:pt x="1185" y="2278"/>
                    </a:lnTo>
                    <a:lnTo>
                      <a:pt x="1185" y="2251"/>
                    </a:lnTo>
                    <a:lnTo>
                      <a:pt x="1215" y="2251"/>
                    </a:lnTo>
                    <a:lnTo>
                      <a:pt x="1215" y="2221"/>
                    </a:lnTo>
                    <a:lnTo>
                      <a:pt x="1304" y="2221"/>
                    </a:lnTo>
                    <a:lnTo>
                      <a:pt x="1364" y="2160"/>
                    </a:lnTo>
                    <a:lnTo>
                      <a:pt x="1394" y="2160"/>
                    </a:lnTo>
                    <a:lnTo>
                      <a:pt x="1422" y="2132"/>
                    </a:lnTo>
                    <a:lnTo>
                      <a:pt x="1422" y="2102"/>
                    </a:lnTo>
                    <a:lnTo>
                      <a:pt x="1452" y="2102"/>
                    </a:lnTo>
                    <a:lnTo>
                      <a:pt x="1483" y="2072"/>
                    </a:lnTo>
                    <a:lnTo>
                      <a:pt x="1540" y="2072"/>
                    </a:lnTo>
                    <a:lnTo>
                      <a:pt x="1513" y="2102"/>
                    </a:lnTo>
                    <a:close/>
                    <a:moveTo>
                      <a:pt x="178" y="2752"/>
                    </a:moveTo>
                    <a:lnTo>
                      <a:pt x="148" y="2724"/>
                    </a:lnTo>
                    <a:lnTo>
                      <a:pt x="237" y="2724"/>
                    </a:lnTo>
                    <a:lnTo>
                      <a:pt x="267" y="2752"/>
                    </a:lnTo>
                    <a:lnTo>
                      <a:pt x="296" y="2724"/>
                    </a:lnTo>
                    <a:lnTo>
                      <a:pt x="327" y="2752"/>
                    </a:lnTo>
                    <a:lnTo>
                      <a:pt x="267" y="2752"/>
                    </a:lnTo>
                    <a:lnTo>
                      <a:pt x="178" y="2752"/>
                    </a:lnTo>
                    <a:close/>
                    <a:moveTo>
                      <a:pt x="623" y="2487"/>
                    </a:moveTo>
                    <a:lnTo>
                      <a:pt x="653" y="2457"/>
                    </a:lnTo>
                    <a:lnTo>
                      <a:pt x="683" y="2457"/>
                    </a:lnTo>
                    <a:lnTo>
                      <a:pt x="623" y="2487"/>
                    </a:lnTo>
                    <a:close/>
                    <a:moveTo>
                      <a:pt x="564" y="2930"/>
                    </a:moveTo>
                    <a:lnTo>
                      <a:pt x="623" y="2930"/>
                    </a:lnTo>
                    <a:lnTo>
                      <a:pt x="592" y="2961"/>
                    </a:lnTo>
                    <a:lnTo>
                      <a:pt x="564" y="2961"/>
                    </a:lnTo>
                    <a:lnTo>
                      <a:pt x="564" y="2930"/>
                    </a:lnTo>
                    <a:close/>
                    <a:moveTo>
                      <a:pt x="416" y="2961"/>
                    </a:moveTo>
                    <a:lnTo>
                      <a:pt x="385" y="2961"/>
                    </a:lnTo>
                    <a:lnTo>
                      <a:pt x="355" y="2989"/>
                    </a:lnTo>
                    <a:lnTo>
                      <a:pt x="327" y="2989"/>
                    </a:lnTo>
                    <a:lnTo>
                      <a:pt x="296" y="2961"/>
                    </a:lnTo>
                    <a:lnTo>
                      <a:pt x="355" y="2961"/>
                    </a:lnTo>
                    <a:lnTo>
                      <a:pt x="355" y="2901"/>
                    </a:lnTo>
                    <a:lnTo>
                      <a:pt x="385" y="2901"/>
                    </a:lnTo>
                    <a:lnTo>
                      <a:pt x="385" y="2930"/>
                    </a:lnTo>
                    <a:lnTo>
                      <a:pt x="416" y="2961"/>
                    </a:lnTo>
                    <a:lnTo>
                      <a:pt x="446" y="2961"/>
                    </a:lnTo>
                    <a:lnTo>
                      <a:pt x="473" y="2930"/>
                    </a:lnTo>
                    <a:lnTo>
                      <a:pt x="503" y="2930"/>
                    </a:lnTo>
                    <a:lnTo>
                      <a:pt x="473" y="2961"/>
                    </a:lnTo>
                    <a:lnTo>
                      <a:pt x="503" y="2961"/>
                    </a:lnTo>
                    <a:lnTo>
                      <a:pt x="473" y="2989"/>
                    </a:lnTo>
                    <a:lnTo>
                      <a:pt x="503" y="3019"/>
                    </a:lnTo>
                    <a:lnTo>
                      <a:pt x="473" y="3019"/>
                    </a:lnTo>
                    <a:lnTo>
                      <a:pt x="416" y="2961"/>
                    </a:lnTo>
                    <a:close/>
                    <a:moveTo>
                      <a:pt x="237" y="2930"/>
                    </a:moveTo>
                    <a:lnTo>
                      <a:pt x="267" y="2961"/>
                    </a:lnTo>
                    <a:lnTo>
                      <a:pt x="209" y="2961"/>
                    </a:lnTo>
                    <a:lnTo>
                      <a:pt x="237" y="2930"/>
                    </a:lnTo>
                    <a:close/>
                    <a:moveTo>
                      <a:pt x="148" y="3080"/>
                    </a:moveTo>
                    <a:lnTo>
                      <a:pt x="178" y="3107"/>
                    </a:lnTo>
                    <a:lnTo>
                      <a:pt x="148" y="3137"/>
                    </a:lnTo>
                    <a:lnTo>
                      <a:pt x="148" y="3107"/>
                    </a:lnTo>
                    <a:lnTo>
                      <a:pt x="120" y="3107"/>
                    </a:lnTo>
                    <a:lnTo>
                      <a:pt x="148" y="3080"/>
                    </a:lnTo>
                    <a:close/>
                  </a:path>
                </a:pathLst>
              </a:custGeom>
              <a:solidFill>
                <a:srgbClr val="8FB5BE"/>
              </a:solidFill>
              <a:ln w="9525">
                <a:noFill/>
                <a:round/>
                <a:headEnd/>
                <a:tailEnd/>
              </a:ln>
            </p:spPr>
            <p:txBody>
              <a:bodyPr/>
              <a:lstStyle/>
              <a:p>
                <a:endParaRPr lang="en-GB"/>
              </a:p>
            </p:txBody>
          </p:sp>
          <p:sp>
            <p:nvSpPr>
              <p:cNvPr id="25612" name="Freeform 12"/>
              <p:cNvSpPr>
                <a:spLocks/>
              </p:cNvSpPr>
              <p:nvPr/>
            </p:nvSpPr>
            <p:spPr bwMode="auto">
              <a:xfrm>
                <a:off x="3790" y="965"/>
                <a:ext cx="682" cy="770"/>
              </a:xfrm>
              <a:custGeom>
                <a:avLst/>
                <a:gdLst/>
                <a:ahLst/>
                <a:cxnLst>
                  <a:cxn ang="0">
                    <a:pos x="1098" y="238"/>
                  </a:cxn>
                  <a:cxn ang="0">
                    <a:pos x="1009" y="386"/>
                  </a:cxn>
                  <a:cxn ang="0">
                    <a:pos x="860" y="416"/>
                  </a:cxn>
                  <a:cxn ang="0">
                    <a:pos x="683" y="386"/>
                  </a:cxn>
                  <a:cxn ang="0">
                    <a:pos x="386" y="386"/>
                  </a:cxn>
                  <a:cxn ang="0">
                    <a:pos x="179" y="238"/>
                  </a:cxn>
                  <a:cxn ang="0">
                    <a:pos x="30" y="268"/>
                  </a:cxn>
                  <a:cxn ang="0">
                    <a:pos x="90" y="356"/>
                  </a:cxn>
                  <a:cxn ang="0">
                    <a:pos x="268" y="416"/>
                  </a:cxn>
                  <a:cxn ang="0">
                    <a:pos x="564" y="534"/>
                  </a:cxn>
                  <a:cxn ang="0">
                    <a:pos x="683" y="622"/>
                  </a:cxn>
                  <a:cxn ang="0">
                    <a:pos x="683" y="772"/>
                  </a:cxn>
                  <a:cxn ang="0">
                    <a:pos x="741" y="860"/>
                  </a:cxn>
                  <a:cxn ang="0">
                    <a:pos x="741" y="1097"/>
                  </a:cxn>
                  <a:cxn ang="0">
                    <a:pos x="948" y="1274"/>
                  </a:cxn>
                  <a:cxn ang="0">
                    <a:pos x="1098" y="1333"/>
                  </a:cxn>
                  <a:cxn ang="0">
                    <a:pos x="1216" y="1481"/>
                  </a:cxn>
                  <a:cxn ang="0">
                    <a:pos x="1157" y="1540"/>
                  </a:cxn>
                  <a:cxn ang="0">
                    <a:pos x="978" y="1601"/>
                  </a:cxn>
                  <a:cxn ang="0">
                    <a:pos x="771" y="1777"/>
                  </a:cxn>
                  <a:cxn ang="0">
                    <a:pos x="653" y="1865"/>
                  </a:cxn>
                  <a:cxn ang="0">
                    <a:pos x="534" y="1956"/>
                  </a:cxn>
                  <a:cxn ang="0">
                    <a:pos x="446" y="2044"/>
                  </a:cxn>
                  <a:cxn ang="0">
                    <a:pos x="356" y="2044"/>
                  </a:cxn>
                  <a:cxn ang="0">
                    <a:pos x="297" y="2192"/>
                  </a:cxn>
                  <a:cxn ang="0">
                    <a:pos x="327" y="2310"/>
                  </a:cxn>
                  <a:cxn ang="0">
                    <a:pos x="416" y="2487"/>
                  </a:cxn>
                  <a:cxn ang="0">
                    <a:pos x="416" y="2635"/>
                  </a:cxn>
                  <a:cxn ang="0">
                    <a:pos x="386" y="2842"/>
                  </a:cxn>
                  <a:cxn ang="0">
                    <a:pos x="534" y="2873"/>
                  </a:cxn>
                  <a:cxn ang="0">
                    <a:pos x="653" y="2931"/>
                  </a:cxn>
                  <a:cxn ang="0">
                    <a:pos x="653" y="2991"/>
                  </a:cxn>
                  <a:cxn ang="0">
                    <a:pos x="711" y="2962"/>
                  </a:cxn>
                  <a:cxn ang="0">
                    <a:pos x="830" y="3050"/>
                  </a:cxn>
                  <a:cxn ang="0">
                    <a:pos x="920" y="3021"/>
                  </a:cxn>
                  <a:cxn ang="0">
                    <a:pos x="1098" y="2991"/>
                  </a:cxn>
                  <a:cxn ang="0">
                    <a:pos x="1246" y="2962"/>
                  </a:cxn>
                  <a:cxn ang="0">
                    <a:pos x="1483" y="2931"/>
                  </a:cxn>
                  <a:cxn ang="0">
                    <a:pos x="1778" y="2842"/>
                  </a:cxn>
                  <a:cxn ang="0">
                    <a:pos x="1957" y="2812"/>
                  </a:cxn>
                  <a:cxn ang="0">
                    <a:pos x="2164" y="2666"/>
                  </a:cxn>
                  <a:cxn ang="0">
                    <a:pos x="2401" y="2457"/>
                  </a:cxn>
                  <a:cxn ang="0">
                    <a:pos x="2608" y="2281"/>
                  </a:cxn>
                  <a:cxn ang="0">
                    <a:pos x="2608" y="2014"/>
                  </a:cxn>
                  <a:cxn ang="0">
                    <a:pos x="2371" y="1926"/>
                  </a:cxn>
                  <a:cxn ang="0">
                    <a:pos x="2401" y="1719"/>
                  </a:cxn>
                  <a:cxn ang="0">
                    <a:pos x="2253" y="1628"/>
                  </a:cxn>
                  <a:cxn ang="0">
                    <a:pos x="2253" y="1540"/>
                  </a:cxn>
                  <a:cxn ang="0">
                    <a:pos x="2194" y="1422"/>
                  </a:cxn>
                  <a:cxn ang="0">
                    <a:pos x="2222" y="1274"/>
                  </a:cxn>
                  <a:cxn ang="0">
                    <a:pos x="2104" y="1126"/>
                  </a:cxn>
                  <a:cxn ang="0">
                    <a:pos x="1957" y="947"/>
                  </a:cxn>
                  <a:cxn ang="0">
                    <a:pos x="2015" y="652"/>
                  </a:cxn>
                  <a:cxn ang="0">
                    <a:pos x="1748" y="416"/>
                  </a:cxn>
                  <a:cxn ang="0">
                    <a:pos x="1808" y="326"/>
                  </a:cxn>
                  <a:cxn ang="0">
                    <a:pos x="1808" y="238"/>
                  </a:cxn>
                  <a:cxn ang="0">
                    <a:pos x="1720" y="89"/>
                  </a:cxn>
                  <a:cxn ang="0">
                    <a:pos x="1453" y="31"/>
                  </a:cxn>
                </a:cxnLst>
                <a:rect l="0" t="0" r="r" b="b"/>
                <a:pathLst>
                  <a:path w="2727" h="3080">
                    <a:moveTo>
                      <a:pt x="1305" y="31"/>
                    </a:moveTo>
                    <a:lnTo>
                      <a:pt x="1246" y="31"/>
                    </a:lnTo>
                    <a:lnTo>
                      <a:pt x="1127" y="149"/>
                    </a:lnTo>
                    <a:lnTo>
                      <a:pt x="1127" y="207"/>
                    </a:lnTo>
                    <a:lnTo>
                      <a:pt x="1098" y="238"/>
                    </a:lnTo>
                    <a:lnTo>
                      <a:pt x="1098" y="297"/>
                    </a:lnTo>
                    <a:lnTo>
                      <a:pt x="1127" y="326"/>
                    </a:lnTo>
                    <a:lnTo>
                      <a:pt x="1098" y="356"/>
                    </a:lnTo>
                    <a:lnTo>
                      <a:pt x="1009" y="356"/>
                    </a:lnTo>
                    <a:lnTo>
                      <a:pt x="1009" y="386"/>
                    </a:lnTo>
                    <a:lnTo>
                      <a:pt x="978" y="416"/>
                    </a:lnTo>
                    <a:lnTo>
                      <a:pt x="948" y="416"/>
                    </a:lnTo>
                    <a:lnTo>
                      <a:pt x="948" y="444"/>
                    </a:lnTo>
                    <a:lnTo>
                      <a:pt x="920" y="416"/>
                    </a:lnTo>
                    <a:lnTo>
                      <a:pt x="860" y="416"/>
                    </a:lnTo>
                    <a:lnTo>
                      <a:pt x="830" y="386"/>
                    </a:lnTo>
                    <a:lnTo>
                      <a:pt x="802" y="386"/>
                    </a:lnTo>
                    <a:lnTo>
                      <a:pt x="771" y="356"/>
                    </a:lnTo>
                    <a:lnTo>
                      <a:pt x="683" y="356"/>
                    </a:lnTo>
                    <a:lnTo>
                      <a:pt x="683" y="386"/>
                    </a:lnTo>
                    <a:lnTo>
                      <a:pt x="623" y="386"/>
                    </a:lnTo>
                    <a:lnTo>
                      <a:pt x="593" y="416"/>
                    </a:lnTo>
                    <a:lnTo>
                      <a:pt x="475" y="416"/>
                    </a:lnTo>
                    <a:lnTo>
                      <a:pt x="446" y="386"/>
                    </a:lnTo>
                    <a:lnTo>
                      <a:pt x="386" y="386"/>
                    </a:lnTo>
                    <a:lnTo>
                      <a:pt x="297" y="297"/>
                    </a:lnTo>
                    <a:lnTo>
                      <a:pt x="268" y="297"/>
                    </a:lnTo>
                    <a:lnTo>
                      <a:pt x="268" y="268"/>
                    </a:lnTo>
                    <a:lnTo>
                      <a:pt x="209" y="238"/>
                    </a:lnTo>
                    <a:lnTo>
                      <a:pt x="179" y="238"/>
                    </a:lnTo>
                    <a:lnTo>
                      <a:pt x="118" y="207"/>
                    </a:lnTo>
                    <a:lnTo>
                      <a:pt x="90" y="268"/>
                    </a:lnTo>
                    <a:lnTo>
                      <a:pt x="118" y="268"/>
                    </a:lnTo>
                    <a:lnTo>
                      <a:pt x="61" y="297"/>
                    </a:lnTo>
                    <a:lnTo>
                      <a:pt x="30" y="268"/>
                    </a:lnTo>
                    <a:lnTo>
                      <a:pt x="0" y="297"/>
                    </a:lnTo>
                    <a:lnTo>
                      <a:pt x="30" y="297"/>
                    </a:lnTo>
                    <a:lnTo>
                      <a:pt x="30" y="326"/>
                    </a:lnTo>
                    <a:lnTo>
                      <a:pt x="61" y="326"/>
                    </a:lnTo>
                    <a:lnTo>
                      <a:pt x="90" y="356"/>
                    </a:lnTo>
                    <a:lnTo>
                      <a:pt x="118" y="356"/>
                    </a:lnTo>
                    <a:lnTo>
                      <a:pt x="149" y="386"/>
                    </a:lnTo>
                    <a:lnTo>
                      <a:pt x="179" y="386"/>
                    </a:lnTo>
                    <a:lnTo>
                      <a:pt x="209" y="416"/>
                    </a:lnTo>
                    <a:lnTo>
                      <a:pt x="268" y="416"/>
                    </a:lnTo>
                    <a:lnTo>
                      <a:pt x="327" y="474"/>
                    </a:lnTo>
                    <a:lnTo>
                      <a:pt x="475" y="474"/>
                    </a:lnTo>
                    <a:lnTo>
                      <a:pt x="504" y="504"/>
                    </a:lnTo>
                    <a:lnTo>
                      <a:pt x="534" y="504"/>
                    </a:lnTo>
                    <a:lnTo>
                      <a:pt x="564" y="534"/>
                    </a:lnTo>
                    <a:lnTo>
                      <a:pt x="564" y="563"/>
                    </a:lnTo>
                    <a:lnTo>
                      <a:pt x="623" y="563"/>
                    </a:lnTo>
                    <a:lnTo>
                      <a:pt x="623" y="593"/>
                    </a:lnTo>
                    <a:lnTo>
                      <a:pt x="653" y="593"/>
                    </a:lnTo>
                    <a:lnTo>
                      <a:pt x="683" y="622"/>
                    </a:lnTo>
                    <a:lnTo>
                      <a:pt x="653" y="652"/>
                    </a:lnTo>
                    <a:lnTo>
                      <a:pt x="653" y="681"/>
                    </a:lnTo>
                    <a:lnTo>
                      <a:pt x="683" y="711"/>
                    </a:lnTo>
                    <a:lnTo>
                      <a:pt x="653" y="741"/>
                    </a:lnTo>
                    <a:lnTo>
                      <a:pt x="683" y="772"/>
                    </a:lnTo>
                    <a:lnTo>
                      <a:pt x="741" y="772"/>
                    </a:lnTo>
                    <a:lnTo>
                      <a:pt x="741" y="799"/>
                    </a:lnTo>
                    <a:lnTo>
                      <a:pt x="711" y="799"/>
                    </a:lnTo>
                    <a:lnTo>
                      <a:pt x="683" y="829"/>
                    </a:lnTo>
                    <a:lnTo>
                      <a:pt x="741" y="860"/>
                    </a:lnTo>
                    <a:lnTo>
                      <a:pt x="741" y="890"/>
                    </a:lnTo>
                    <a:lnTo>
                      <a:pt x="802" y="918"/>
                    </a:lnTo>
                    <a:lnTo>
                      <a:pt x="802" y="1008"/>
                    </a:lnTo>
                    <a:lnTo>
                      <a:pt x="741" y="1067"/>
                    </a:lnTo>
                    <a:lnTo>
                      <a:pt x="741" y="1097"/>
                    </a:lnTo>
                    <a:lnTo>
                      <a:pt x="802" y="1126"/>
                    </a:lnTo>
                    <a:lnTo>
                      <a:pt x="830" y="1154"/>
                    </a:lnTo>
                    <a:lnTo>
                      <a:pt x="830" y="1185"/>
                    </a:lnTo>
                    <a:lnTo>
                      <a:pt x="890" y="1245"/>
                    </a:lnTo>
                    <a:lnTo>
                      <a:pt x="948" y="1274"/>
                    </a:lnTo>
                    <a:lnTo>
                      <a:pt x="978" y="1245"/>
                    </a:lnTo>
                    <a:lnTo>
                      <a:pt x="978" y="1274"/>
                    </a:lnTo>
                    <a:lnTo>
                      <a:pt x="1009" y="1303"/>
                    </a:lnTo>
                    <a:lnTo>
                      <a:pt x="1098" y="1303"/>
                    </a:lnTo>
                    <a:lnTo>
                      <a:pt x="1098" y="1333"/>
                    </a:lnTo>
                    <a:lnTo>
                      <a:pt x="1127" y="1333"/>
                    </a:lnTo>
                    <a:lnTo>
                      <a:pt x="1157" y="1363"/>
                    </a:lnTo>
                    <a:lnTo>
                      <a:pt x="1157" y="1452"/>
                    </a:lnTo>
                    <a:lnTo>
                      <a:pt x="1185" y="1452"/>
                    </a:lnTo>
                    <a:lnTo>
                      <a:pt x="1216" y="1481"/>
                    </a:lnTo>
                    <a:lnTo>
                      <a:pt x="1185" y="1481"/>
                    </a:lnTo>
                    <a:lnTo>
                      <a:pt x="1185" y="1510"/>
                    </a:lnTo>
                    <a:lnTo>
                      <a:pt x="1157" y="1510"/>
                    </a:lnTo>
                    <a:lnTo>
                      <a:pt x="1185" y="1540"/>
                    </a:lnTo>
                    <a:lnTo>
                      <a:pt x="1157" y="1540"/>
                    </a:lnTo>
                    <a:lnTo>
                      <a:pt x="1127" y="1510"/>
                    </a:lnTo>
                    <a:lnTo>
                      <a:pt x="1098" y="1510"/>
                    </a:lnTo>
                    <a:lnTo>
                      <a:pt x="1067" y="1540"/>
                    </a:lnTo>
                    <a:lnTo>
                      <a:pt x="1039" y="1540"/>
                    </a:lnTo>
                    <a:lnTo>
                      <a:pt x="978" y="1601"/>
                    </a:lnTo>
                    <a:lnTo>
                      <a:pt x="978" y="1628"/>
                    </a:lnTo>
                    <a:lnTo>
                      <a:pt x="948" y="1658"/>
                    </a:lnTo>
                    <a:lnTo>
                      <a:pt x="920" y="1658"/>
                    </a:lnTo>
                    <a:lnTo>
                      <a:pt x="802" y="1777"/>
                    </a:lnTo>
                    <a:lnTo>
                      <a:pt x="771" y="1777"/>
                    </a:lnTo>
                    <a:lnTo>
                      <a:pt x="771" y="1807"/>
                    </a:lnTo>
                    <a:lnTo>
                      <a:pt x="741" y="1837"/>
                    </a:lnTo>
                    <a:lnTo>
                      <a:pt x="683" y="1837"/>
                    </a:lnTo>
                    <a:lnTo>
                      <a:pt x="683" y="1865"/>
                    </a:lnTo>
                    <a:lnTo>
                      <a:pt x="653" y="1865"/>
                    </a:lnTo>
                    <a:lnTo>
                      <a:pt x="653" y="1895"/>
                    </a:lnTo>
                    <a:lnTo>
                      <a:pt x="593" y="1895"/>
                    </a:lnTo>
                    <a:lnTo>
                      <a:pt x="564" y="1926"/>
                    </a:lnTo>
                    <a:lnTo>
                      <a:pt x="564" y="1956"/>
                    </a:lnTo>
                    <a:lnTo>
                      <a:pt x="534" y="1956"/>
                    </a:lnTo>
                    <a:lnTo>
                      <a:pt x="534" y="1983"/>
                    </a:lnTo>
                    <a:lnTo>
                      <a:pt x="564" y="1983"/>
                    </a:lnTo>
                    <a:lnTo>
                      <a:pt x="534" y="2014"/>
                    </a:lnTo>
                    <a:lnTo>
                      <a:pt x="475" y="2014"/>
                    </a:lnTo>
                    <a:lnTo>
                      <a:pt x="446" y="2044"/>
                    </a:lnTo>
                    <a:lnTo>
                      <a:pt x="446" y="2014"/>
                    </a:lnTo>
                    <a:lnTo>
                      <a:pt x="416" y="2044"/>
                    </a:lnTo>
                    <a:lnTo>
                      <a:pt x="386" y="2044"/>
                    </a:lnTo>
                    <a:lnTo>
                      <a:pt x="356" y="2014"/>
                    </a:lnTo>
                    <a:lnTo>
                      <a:pt x="356" y="2044"/>
                    </a:lnTo>
                    <a:lnTo>
                      <a:pt x="386" y="2074"/>
                    </a:lnTo>
                    <a:lnTo>
                      <a:pt x="356" y="2074"/>
                    </a:lnTo>
                    <a:lnTo>
                      <a:pt x="356" y="2102"/>
                    </a:lnTo>
                    <a:lnTo>
                      <a:pt x="297" y="2162"/>
                    </a:lnTo>
                    <a:lnTo>
                      <a:pt x="297" y="2192"/>
                    </a:lnTo>
                    <a:lnTo>
                      <a:pt x="268" y="2221"/>
                    </a:lnTo>
                    <a:lnTo>
                      <a:pt x="297" y="2221"/>
                    </a:lnTo>
                    <a:lnTo>
                      <a:pt x="297" y="2281"/>
                    </a:lnTo>
                    <a:lnTo>
                      <a:pt x="327" y="2281"/>
                    </a:lnTo>
                    <a:lnTo>
                      <a:pt x="327" y="2310"/>
                    </a:lnTo>
                    <a:lnTo>
                      <a:pt x="356" y="2310"/>
                    </a:lnTo>
                    <a:lnTo>
                      <a:pt x="327" y="2339"/>
                    </a:lnTo>
                    <a:lnTo>
                      <a:pt x="327" y="2429"/>
                    </a:lnTo>
                    <a:lnTo>
                      <a:pt x="356" y="2429"/>
                    </a:lnTo>
                    <a:lnTo>
                      <a:pt x="416" y="2487"/>
                    </a:lnTo>
                    <a:lnTo>
                      <a:pt x="416" y="2517"/>
                    </a:lnTo>
                    <a:lnTo>
                      <a:pt x="446" y="2548"/>
                    </a:lnTo>
                    <a:lnTo>
                      <a:pt x="386" y="2548"/>
                    </a:lnTo>
                    <a:lnTo>
                      <a:pt x="416" y="2576"/>
                    </a:lnTo>
                    <a:lnTo>
                      <a:pt x="416" y="2635"/>
                    </a:lnTo>
                    <a:lnTo>
                      <a:pt x="356" y="2694"/>
                    </a:lnTo>
                    <a:lnTo>
                      <a:pt x="386" y="2724"/>
                    </a:lnTo>
                    <a:lnTo>
                      <a:pt x="386" y="2785"/>
                    </a:lnTo>
                    <a:lnTo>
                      <a:pt x="416" y="2812"/>
                    </a:lnTo>
                    <a:lnTo>
                      <a:pt x="386" y="2842"/>
                    </a:lnTo>
                    <a:lnTo>
                      <a:pt x="416" y="2842"/>
                    </a:lnTo>
                    <a:lnTo>
                      <a:pt x="446" y="2873"/>
                    </a:lnTo>
                    <a:lnTo>
                      <a:pt x="446" y="2842"/>
                    </a:lnTo>
                    <a:lnTo>
                      <a:pt x="534" y="2842"/>
                    </a:lnTo>
                    <a:lnTo>
                      <a:pt x="534" y="2873"/>
                    </a:lnTo>
                    <a:lnTo>
                      <a:pt x="564" y="2873"/>
                    </a:lnTo>
                    <a:lnTo>
                      <a:pt x="593" y="2903"/>
                    </a:lnTo>
                    <a:lnTo>
                      <a:pt x="623" y="2903"/>
                    </a:lnTo>
                    <a:lnTo>
                      <a:pt x="623" y="2931"/>
                    </a:lnTo>
                    <a:lnTo>
                      <a:pt x="653" y="2931"/>
                    </a:lnTo>
                    <a:lnTo>
                      <a:pt x="653" y="2903"/>
                    </a:lnTo>
                    <a:lnTo>
                      <a:pt x="683" y="2903"/>
                    </a:lnTo>
                    <a:lnTo>
                      <a:pt x="653" y="2931"/>
                    </a:lnTo>
                    <a:lnTo>
                      <a:pt x="683" y="2962"/>
                    </a:lnTo>
                    <a:lnTo>
                      <a:pt x="653" y="2991"/>
                    </a:lnTo>
                    <a:lnTo>
                      <a:pt x="653" y="3021"/>
                    </a:lnTo>
                    <a:lnTo>
                      <a:pt x="711" y="3021"/>
                    </a:lnTo>
                    <a:lnTo>
                      <a:pt x="741" y="2991"/>
                    </a:lnTo>
                    <a:lnTo>
                      <a:pt x="741" y="2962"/>
                    </a:lnTo>
                    <a:lnTo>
                      <a:pt x="711" y="2962"/>
                    </a:lnTo>
                    <a:lnTo>
                      <a:pt x="741" y="2931"/>
                    </a:lnTo>
                    <a:lnTo>
                      <a:pt x="771" y="2931"/>
                    </a:lnTo>
                    <a:lnTo>
                      <a:pt x="771" y="2962"/>
                    </a:lnTo>
                    <a:lnTo>
                      <a:pt x="830" y="3021"/>
                    </a:lnTo>
                    <a:lnTo>
                      <a:pt x="830" y="3050"/>
                    </a:lnTo>
                    <a:lnTo>
                      <a:pt x="802" y="3050"/>
                    </a:lnTo>
                    <a:lnTo>
                      <a:pt x="771" y="3080"/>
                    </a:lnTo>
                    <a:lnTo>
                      <a:pt x="830" y="3080"/>
                    </a:lnTo>
                    <a:lnTo>
                      <a:pt x="890" y="3021"/>
                    </a:lnTo>
                    <a:lnTo>
                      <a:pt x="920" y="3021"/>
                    </a:lnTo>
                    <a:lnTo>
                      <a:pt x="890" y="3050"/>
                    </a:lnTo>
                    <a:lnTo>
                      <a:pt x="978" y="3050"/>
                    </a:lnTo>
                    <a:lnTo>
                      <a:pt x="1009" y="3021"/>
                    </a:lnTo>
                    <a:lnTo>
                      <a:pt x="1067" y="3021"/>
                    </a:lnTo>
                    <a:lnTo>
                      <a:pt x="1098" y="2991"/>
                    </a:lnTo>
                    <a:lnTo>
                      <a:pt x="1098" y="3021"/>
                    </a:lnTo>
                    <a:lnTo>
                      <a:pt x="1157" y="3021"/>
                    </a:lnTo>
                    <a:lnTo>
                      <a:pt x="1185" y="2991"/>
                    </a:lnTo>
                    <a:lnTo>
                      <a:pt x="1216" y="2991"/>
                    </a:lnTo>
                    <a:lnTo>
                      <a:pt x="1246" y="2962"/>
                    </a:lnTo>
                    <a:lnTo>
                      <a:pt x="1305" y="2962"/>
                    </a:lnTo>
                    <a:lnTo>
                      <a:pt x="1334" y="2931"/>
                    </a:lnTo>
                    <a:lnTo>
                      <a:pt x="1423" y="2931"/>
                    </a:lnTo>
                    <a:lnTo>
                      <a:pt x="1453" y="2962"/>
                    </a:lnTo>
                    <a:lnTo>
                      <a:pt x="1483" y="2931"/>
                    </a:lnTo>
                    <a:lnTo>
                      <a:pt x="1483" y="2903"/>
                    </a:lnTo>
                    <a:lnTo>
                      <a:pt x="1601" y="2903"/>
                    </a:lnTo>
                    <a:lnTo>
                      <a:pt x="1601" y="2873"/>
                    </a:lnTo>
                    <a:lnTo>
                      <a:pt x="1748" y="2873"/>
                    </a:lnTo>
                    <a:lnTo>
                      <a:pt x="1778" y="2842"/>
                    </a:lnTo>
                    <a:lnTo>
                      <a:pt x="1808" y="2873"/>
                    </a:lnTo>
                    <a:lnTo>
                      <a:pt x="1927" y="2873"/>
                    </a:lnTo>
                    <a:lnTo>
                      <a:pt x="1927" y="2842"/>
                    </a:lnTo>
                    <a:lnTo>
                      <a:pt x="1957" y="2842"/>
                    </a:lnTo>
                    <a:lnTo>
                      <a:pt x="1957" y="2812"/>
                    </a:lnTo>
                    <a:lnTo>
                      <a:pt x="1985" y="2785"/>
                    </a:lnTo>
                    <a:lnTo>
                      <a:pt x="2015" y="2785"/>
                    </a:lnTo>
                    <a:lnTo>
                      <a:pt x="2076" y="2724"/>
                    </a:lnTo>
                    <a:lnTo>
                      <a:pt x="2104" y="2724"/>
                    </a:lnTo>
                    <a:lnTo>
                      <a:pt x="2164" y="2666"/>
                    </a:lnTo>
                    <a:lnTo>
                      <a:pt x="2194" y="2666"/>
                    </a:lnTo>
                    <a:lnTo>
                      <a:pt x="2313" y="2548"/>
                    </a:lnTo>
                    <a:lnTo>
                      <a:pt x="2340" y="2548"/>
                    </a:lnTo>
                    <a:lnTo>
                      <a:pt x="2401" y="2487"/>
                    </a:lnTo>
                    <a:lnTo>
                      <a:pt x="2401" y="2457"/>
                    </a:lnTo>
                    <a:lnTo>
                      <a:pt x="2431" y="2457"/>
                    </a:lnTo>
                    <a:lnTo>
                      <a:pt x="2431" y="2429"/>
                    </a:lnTo>
                    <a:lnTo>
                      <a:pt x="2520" y="2339"/>
                    </a:lnTo>
                    <a:lnTo>
                      <a:pt x="2550" y="2339"/>
                    </a:lnTo>
                    <a:lnTo>
                      <a:pt x="2608" y="2281"/>
                    </a:lnTo>
                    <a:lnTo>
                      <a:pt x="2638" y="2281"/>
                    </a:lnTo>
                    <a:lnTo>
                      <a:pt x="2668" y="2251"/>
                    </a:lnTo>
                    <a:lnTo>
                      <a:pt x="2668" y="2192"/>
                    </a:lnTo>
                    <a:lnTo>
                      <a:pt x="2727" y="2132"/>
                    </a:lnTo>
                    <a:lnTo>
                      <a:pt x="2608" y="2014"/>
                    </a:lnTo>
                    <a:lnTo>
                      <a:pt x="2550" y="2014"/>
                    </a:lnTo>
                    <a:lnTo>
                      <a:pt x="2490" y="1956"/>
                    </a:lnTo>
                    <a:lnTo>
                      <a:pt x="2431" y="1956"/>
                    </a:lnTo>
                    <a:lnTo>
                      <a:pt x="2401" y="1926"/>
                    </a:lnTo>
                    <a:lnTo>
                      <a:pt x="2371" y="1926"/>
                    </a:lnTo>
                    <a:lnTo>
                      <a:pt x="2313" y="1865"/>
                    </a:lnTo>
                    <a:lnTo>
                      <a:pt x="2340" y="1865"/>
                    </a:lnTo>
                    <a:lnTo>
                      <a:pt x="2431" y="1777"/>
                    </a:lnTo>
                    <a:lnTo>
                      <a:pt x="2401" y="1747"/>
                    </a:lnTo>
                    <a:lnTo>
                      <a:pt x="2401" y="1719"/>
                    </a:lnTo>
                    <a:lnTo>
                      <a:pt x="2371" y="1688"/>
                    </a:lnTo>
                    <a:lnTo>
                      <a:pt x="2313" y="1688"/>
                    </a:lnTo>
                    <a:lnTo>
                      <a:pt x="2283" y="1658"/>
                    </a:lnTo>
                    <a:lnTo>
                      <a:pt x="2283" y="1628"/>
                    </a:lnTo>
                    <a:lnTo>
                      <a:pt x="2253" y="1628"/>
                    </a:lnTo>
                    <a:lnTo>
                      <a:pt x="2253" y="1601"/>
                    </a:lnTo>
                    <a:lnTo>
                      <a:pt x="2283" y="1601"/>
                    </a:lnTo>
                    <a:lnTo>
                      <a:pt x="2313" y="1570"/>
                    </a:lnTo>
                    <a:lnTo>
                      <a:pt x="2283" y="1570"/>
                    </a:lnTo>
                    <a:lnTo>
                      <a:pt x="2253" y="1540"/>
                    </a:lnTo>
                    <a:lnTo>
                      <a:pt x="2194" y="1540"/>
                    </a:lnTo>
                    <a:lnTo>
                      <a:pt x="2164" y="1510"/>
                    </a:lnTo>
                    <a:lnTo>
                      <a:pt x="2164" y="1452"/>
                    </a:lnTo>
                    <a:lnTo>
                      <a:pt x="2194" y="1452"/>
                    </a:lnTo>
                    <a:lnTo>
                      <a:pt x="2194" y="1422"/>
                    </a:lnTo>
                    <a:lnTo>
                      <a:pt x="2164" y="1422"/>
                    </a:lnTo>
                    <a:lnTo>
                      <a:pt x="2133" y="1392"/>
                    </a:lnTo>
                    <a:lnTo>
                      <a:pt x="2164" y="1363"/>
                    </a:lnTo>
                    <a:lnTo>
                      <a:pt x="2164" y="1303"/>
                    </a:lnTo>
                    <a:lnTo>
                      <a:pt x="2222" y="1274"/>
                    </a:lnTo>
                    <a:lnTo>
                      <a:pt x="2253" y="1274"/>
                    </a:lnTo>
                    <a:lnTo>
                      <a:pt x="2194" y="1215"/>
                    </a:lnTo>
                    <a:lnTo>
                      <a:pt x="2194" y="1185"/>
                    </a:lnTo>
                    <a:lnTo>
                      <a:pt x="2133" y="1126"/>
                    </a:lnTo>
                    <a:lnTo>
                      <a:pt x="2104" y="1126"/>
                    </a:lnTo>
                    <a:lnTo>
                      <a:pt x="2104" y="1097"/>
                    </a:lnTo>
                    <a:lnTo>
                      <a:pt x="2015" y="1008"/>
                    </a:lnTo>
                    <a:lnTo>
                      <a:pt x="2015" y="978"/>
                    </a:lnTo>
                    <a:lnTo>
                      <a:pt x="1985" y="947"/>
                    </a:lnTo>
                    <a:lnTo>
                      <a:pt x="1957" y="947"/>
                    </a:lnTo>
                    <a:lnTo>
                      <a:pt x="1957" y="890"/>
                    </a:lnTo>
                    <a:lnTo>
                      <a:pt x="2104" y="741"/>
                    </a:lnTo>
                    <a:lnTo>
                      <a:pt x="2104" y="681"/>
                    </a:lnTo>
                    <a:lnTo>
                      <a:pt x="2076" y="652"/>
                    </a:lnTo>
                    <a:lnTo>
                      <a:pt x="2015" y="652"/>
                    </a:lnTo>
                    <a:lnTo>
                      <a:pt x="1927" y="563"/>
                    </a:lnTo>
                    <a:lnTo>
                      <a:pt x="1808" y="563"/>
                    </a:lnTo>
                    <a:lnTo>
                      <a:pt x="1778" y="504"/>
                    </a:lnTo>
                    <a:lnTo>
                      <a:pt x="1748" y="504"/>
                    </a:lnTo>
                    <a:lnTo>
                      <a:pt x="1748" y="416"/>
                    </a:lnTo>
                    <a:lnTo>
                      <a:pt x="1778" y="386"/>
                    </a:lnTo>
                    <a:lnTo>
                      <a:pt x="1778" y="356"/>
                    </a:lnTo>
                    <a:lnTo>
                      <a:pt x="1720" y="356"/>
                    </a:lnTo>
                    <a:lnTo>
                      <a:pt x="1748" y="326"/>
                    </a:lnTo>
                    <a:lnTo>
                      <a:pt x="1808" y="326"/>
                    </a:lnTo>
                    <a:lnTo>
                      <a:pt x="1838" y="297"/>
                    </a:lnTo>
                    <a:lnTo>
                      <a:pt x="1808" y="297"/>
                    </a:lnTo>
                    <a:lnTo>
                      <a:pt x="1778" y="268"/>
                    </a:lnTo>
                    <a:lnTo>
                      <a:pt x="1778" y="238"/>
                    </a:lnTo>
                    <a:lnTo>
                      <a:pt x="1808" y="238"/>
                    </a:lnTo>
                    <a:lnTo>
                      <a:pt x="1867" y="179"/>
                    </a:lnTo>
                    <a:lnTo>
                      <a:pt x="1867" y="149"/>
                    </a:lnTo>
                    <a:lnTo>
                      <a:pt x="1838" y="119"/>
                    </a:lnTo>
                    <a:lnTo>
                      <a:pt x="1778" y="89"/>
                    </a:lnTo>
                    <a:lnTo>
                      <a:pt x="1720" y="89"/>
                    </a:lnTo>
                    <a:lnTo>
                      <a:pt x="1660" y="61"/>
                    </a:lnTo>
                    <a:lnTo>
                      <a:pt x="1601" y="61"/>
                    </a:lnTo>
                    <a:lnTo>
                      <a:pt x="1541" y="0"/>
                    </a:lnTo>
                    <a:lnTo>
                      <a:pt x="1483" y="0"/>
                    </a:lnTo>
                    <a:lnTo>
                      <a:pt x="1453" y="31"/>
                    </a:lnTo>
                    <a:lnTo>
                      <a:pt x="1394" y="31"/>
                    </a:lnTo>
                    <a:lnTo>
                      <a:pt x="1364" y="61"/>
                    </a:lnTo>
                    <a:lnTo>
                      <a:pt x="1305" y="31"/>
                    </a:lnTo>
                    <a:close/>
                  </a:path>
                </a:pathLst>
              </a:custGeom>
              <a:solidFill>
                <a:srgbClr val="4CB47E"/>
              </a:solidFill>
              <a:ln w="9525">
                <a:noFill/>
                <a:round/>
                <a:headEnd/>
                <a:tailEnd/>
              </a:ln>
            </p:spPr>
            <p:txBody>
              <a:bodyPr/>
              <a:lstStyle/>
              <a:p>
                <a:endParaRPr lang="en-GB"/>
              </a:p>
            </p:txBody>
          </p:sp>
          <p:sp>
            <p:nvSpPr>
              <p:cNvPr id="25613" name="Freeform 13"/>
              <p:cNvSpPr>
                <a:spLocks noEditPoints="1"/>
              </p:cNvSpPr>
              <p:nvPr/>
            </p:nvSpPr>
            <p:spPr bwMode="auto">
              <a:xfrm>
                <a:off x="3272" y="1039"/>
                <a:ext cx="741" cy="1051"/>
              </a:xfrm>
              <a:custGeom>
                <a:avLst/>
                <a:gdLst/>
                <a:ahLst/>
                <a:cxnLst>
                  <a:cxn ang="0">
                    <a:pos x="2815" y="800"/>
                  </a:cxn>
                  <a:cxn ang="0">
                    <a:pos x="2757" y="532"/>
                  </a:cxn>
                  <a:cxn ang="0">
                    <a:pos x="2757" y="414"/>
                  </a:cxn>
                  <a:cxn ang="0">
                    <a:pos x="2697" y="266"/>
                  </a:cxn>
                  <a:cxn ang="0">
                    <a:pos x="2401" y="177"/>
                  </a:cxn>
                  <a:cxn ang="0">
                    <a:pos x="2164" y="59"/>
                  </a:cxn>
                  <a:cxn ang="0">
                    <a:pos x="2016" y="29"/>
                  </a:cxn>
                  <a:cxn ang="0">
                    <a:pos x="1955" y="177"/>
                  </a:cxn>
                  <a:cxn ang="0">
                    <a:pos x="1482" y="296"/>
                  </a:cxn>
                  <a:cxn ang="0">
                    <a:pos x="1186" y="414"/>
                  </a:cxn>
                  <a:cxn ang="0">
                    <a:pos x="1125" y="593"/>
                  </a:cxn>
                  <a:cxn ang="0">
                    <a:pos x="770" y="918"/>
                  </a:cxn>
                  <a:cxn ang="0">
                    <a:pos x="653" y="1331"/>
                  </a:cxn>
                  <a:cxn ang="0">
                    <a:pos x="445" y="1480"/>
                  </a:cxn>
                  <a:cxn ang="0">
                    <a:pos x="238" y="1659"/>
                  </a:cxn>
                  <a:cxn ang="0">
                    <a:pos x="238" y="1954"/>
                  </a:cxn>
                  <a:cxn ang="0">
                    <a:pos x="416" y="2309"/>
                  </a:cxn>
                  <a:cxn ang="0">
                    <a:pos x="356" y="2545"/>
                  </a:cxn>
                  <a:cxn ang="0">
                    <a:pos x="179" y="2813"/>
                  </a:cxn>
                  <a:cxn ang="0">
                    <a:pos x="149" y="3079"/>
                  </a:cxn>
                  <a:cxn ang="0">
                    <a:pos x="31" y="3138"/>
                  </a:cxn>
                  <a:cxn ang="0">
                    <a:pos x="149" y="3226"/>
                  </a:cxn>
                  <a:cxn ang="0">
                    <a:pos x="179" y="3344"/>
                  </a:cxn>
                  <a:cxn ang="0">
                    <a:pos x="207" y="3553"/>
                  </a:cxn>
                  <a:cxn ang="0">
                    <a:pos x="386" y="3760"/>
                  </a:cxn>
                  <a:cxn ang="0">
                    <a:pos x="416" y="3878"/>
                  </a:cxn>
                  <a:cxn ang="0">
                    <a:pos x="416" y="4026"/>
                  </a:cxn>
                  <a:cxn ang="0">
                    <a:pos x="623" y="4203"/>
                  </a:cxn>
                  <a:cxn ang="0">
                    <a:pos x="800" y="4085"/>
                  </a:cxn>
                  <a:cxn ang="0">
                    <a:pos x="918" y="3997"/>
                  </a:cxn>
                  <a:cxn ang="0">
                    <a:pos x="1305" y="3760"/>
                  </a:cxn>
                  <a:cxn ang="0">
                    <a:pos x="1334" y="3581"/>
                  </a:cxn>
                  <a:cxn ang="0">
                    <a:pos x="1393" y="3463"/>
                  </a:cxn>
                  <a:cxn ang="0">
                    <a:pos x="1423" y="3317"/>
                  </a:cxn>
                  <a:cxn ang="0">
                    <a:pos x="1334" y="3198"/>
                  </a:cxn>
                  <a:cxn ang="0">
                    <a:pos x="1482" y="3138"/>
                  </a:cxn>
                  <a:cxn ang="0">
                    <a:pos x="1600" y="3079"/>
                  </a:cxn>
                  <a:cxn ang="0">
                    <a:pos x="1690" y="3019"/>
                  </a:cxn>
                  <a:cxn ang="0">
                    <a:pos x="1778" y="2901"/>
                  </a:cxn>
                  <a:cxn ang="0">
                    <a:pos x="1808" y="2871"/>
                  </a:cxn>
                  <a:cxn ang="0">
                    <a:pos x="1897" y="2753"/>
                  </a:cxn>
                  <a:cxn ang="0">
                    <a:pos x="1778" y="2606"/>
                  </a:cxn>
                  <a:cxn ang="0">
                    <a:pos x="1660" y="2576"/>
                  </a:cxn>
                  <a:cxn ang="0">
                    <a:pos x="1482" y="2488"/>
                  </a:cxn>
                  <a:cxn ang="0">
                    <a:pos x="1453" y="2309"/>
                  </a:cxn>
                  <a:cxn ang="0">
                    <a:pos x="1453" y="2190"/>
                  </a:cxn>
                  <a:cxn ang="0">
                    <a:pos x="1512" y="2013"/>
                  </a:cxn>
                  <a:cxn ang="0">
                    <a:pos x="1600" y="1865"/>
                  </a:cxn>
                  <a:cxn ang="0">
                    <a:pos x="1660" y="1865"/>
                  </a:cxn>
                  <a:cxn ang="0">
                    <a:pos x="1719" y="1777"/>
                  </a:cxn>
                  <a:cxn ang="0">
                    <a:pos x="1867" y="1686"/>
                  </a:cxn>
                  <a:cxn ang="0">
                    <a:pos x="2016" y="1659"/>
                  </a:cxn>
                  <a:cxn ang="0">
                    <a:pos x="2164" y="1598"/>
                  </a:cxn>
                  <a:cxn ang="0">
                    <a:pos x="2283" y="1422"/>
                  </a:cxn>
                  <a:cxn ang="0">
                    <a:pos x="2371" y="1304"/>
                  </a:cxn>
                  <a:cxn ang="0">
                    <a:pos x="2401" y="1184"/>
                  </a:cxn>
                  <a:cxn ang="0">
                    <a:pos x="2520" y="1036"/>
                  </a:cxn>
                  <a:cxn ang="0">
                    <a:pos x="2608" y="948"/>
                  </a:cxn>
                  <a:cxn ang="0">
                    <a:pos x="2727" y="948"/>
                  </a:cxn>
                  <a:cxn ang="0">
                    <a:pos x="2934" y="948"/>
                  </a:cxn>
                  <a:cxn ang="0">
                    <a:pos x="179" y="3256"/>
                  </a:cxn>
                  <a:cxn ang="0">
                    <a:pos x="1275" y="3167"/>
                  </a:cxn>
                </a:cxnLst>
                <a:rect l="0" t="0" r="r" b="b"/>
                <a:pathLst>
                  <a:path w="2964" h="4203">
                    <a:moveTo>
                      <a:pt x="2934" y="948"/>
                    </a:moveTo>
                    <a:lnTo>
                      <a:pt x="2964" y="948"/>
                    </a:lnTo>
                    <a:lnTo>
                      <a:pt x="2904" y="888"/>
                    </a:lnTo>
                    <a:lnTo>
                      <a:pt x="2904" y="857"/>
                    </a:lnTo>
                    <a:lnTo>
                      <a:pt x="2876" y="829"/>
                    </a:lnTo>
                    <a:lnTo>
                      <a:pt x="2815" y="800"/>
                    </a:lnTo>
                    <a:lnTo>
                      <a:pt x="2815" y="770"/>
                    </a:lnTo>
                    <a:lnTo>
                      <a:pt x="2876" y="711"/>
                    </a:lnTo>
                    <a:lnTo>
                      <a:pt x="2876" y="621"/>
                    </a:lnTo>
                    <a:lnTo>
                      <a:pt x="2815" y="593"/>
                    </a:lnTo>
                    <a:lnTo>
                      <a:pt x="2815" y="563"/>
                    </a:lnTo>
                    <a:lnTo>
                      <a:pt x="2757" y="532"/>
                    </a:lnTo>
                    <a:lnTo>
                      <a:pt x="2785" y="502"/>
                    </a:lnTo>
                    <a:lnTo>
                      <a:pt x="2815" y="502"/>
                    </a:lnTo>
                    <a:lnTo>
                      <a:pt x="2815" y="475"/>
                    </a:lnTo>
                    <a:lnTo>
                      <a:pt x="2757" y="475"/>
                    </a:lnTo>
                    <a:lnTo>
                      <a:pt x="2727" y="444"/>
                    </a:lnTo>
                    <a:lnTo>
                      <a:pt x="2757" y="414"/>
                    </a:lnTo>
                    <a:lnTo>
                      <a:pt x="2727" y="384"/>
                    </a:lnTo>
                    <a:lnTo>
                      <a:pt x="2727" y="355"/>
                    </a:lnTo>
                    <a:lnTo>
                      <a:pt x="2757" y="325"/>
                    </a:lnTo>
                    <a:lnTo>
                      <a:pt x="2727" y="296"/>
                    </a:lnTo>
                    <a:lnTo>
                      <a:pt x="2697" y="296"/>
                    </a:lnTo>
                    <a:lnTo>
                      <a:pt x="2697" y="266"/>
                    </a:lnTo>
                    <a:lnTo>
                      <a:pt x="2638" y="266"/>
                    </a:lnTo>
                    <a:lnTo>
                      <a:pt x="2638" y="237"/>
                    </a:lnTo>
                    <a:lnTo>
                      <a:pt x="2608" y="207"/>
                    </a:lnTo>
                    <a:lnTo>
                      <a:pt x="2578" y="207"/>
                    </a:lnTo>
                    <a:lnTo>
                      <a:pt x="2549" y="177"/>
                    </a:lnTo>
                    <a:lnTo>
                      <a:pt x="2401" y="177"/>
                    </a:lnTo>
                    <a:lnTo>
                      <a:pt x="2342" y="119"/>
                    </a:lnTo>
                    <a:lnTo>
                      <a:pt x="2283" y="119"/>
                    </a:lnTo>
                    <a:lnTo>
                      <a:pt x="2253" y="89"/>
                    </a:lnTo>
                    <a:lnTo>
                      <a:pt x="2223" y="89"/>
                    </a:lnTo>
                    <a:lnTo>
                      <a:pt x="2192" y="59"/>
                    </a:lnTo>
                    <a:lnTo>
                      <a:pt x="2164" y="59"/>
                    </a:lnTo>
                    <a:lnTo>
                      <a:pt x="2135" y="29"/>
                    </a:lnTo>
                    <a:lnTo>
                      <a:pt x="2104" y="29"/>
                    </a:lnTo>
                    <a:lnTo>
                      <a:pt x="2104" y="0"/>
                    </a:lnTo>
                    <a:lnTo>
                      <a:pt x="2074" y="0"/>
                    </a:lnTo>
                    <a:lnTo>
                      <a:pt x="1955" y="0"/>
                    </a:lnTo>
                    <a:lnTo>
                      <a:pt x="2016" y="29"/>
                    </a:lnTo>
                    <a:lnTo>
                      <a:pt x="2016" y="59"/>
                    </a:lnTo>
                    <a:lnTo>
                      <a:pt x="1985" y="119"/>
                    </a:lnTo>
                    <a:lnTo>
                      <a:pt x="1928" y="147"/>
                    </a:lnTo>
                    <a:lnTo>
                      <a:pt x="1955" y="147"/>
                    </a:lnTo>
                    <a:lnTo>
                      <a:pt x="1985" y="177"/>
                    </a:lnTo>
                    <a:lnTo>
                      <a:pt x="1955" y="177"/>
                    </a:lnTo>
                    <a:lnTo>
                      <a:pt x="1928" y="207"/>
                    </a:lnTo>
                    <a:lnTo>
                      <a:pt x="1719" y="147"/>
                    </a:lnTo>
                    <a:lnTo>
                      <a:pt x="1541" y="147"/>
                    </a:lnTo>
                    <a:lnTo>
                      <a:pt x="1541" y="237"/>
                    </a:lnTo>
                    <a:lnTo>
                      <a:pt x="1512" y="296"/>
                    </a:lnTo>
                    <a:lnTo>
                      <a:pt x="1482" y="296"/>
                    </a:lnTo>
                    <a:lnTo>
                      <a:pt x="1393" y="266"/>
                    </a:lnTo>
                    <a:lnTo>
                      <a:pt x="1334" y="266"/>
                    </a:lnTo>
                    <a:lnTo>
                      <a:pt x="1275" y="325"/>
                    </a:lnTo>
                    <a:lnTo>
                      <a:pt x="1216" y="355"/>
                    </a:lnTo>
                    <a:lnTo>
                      <a:pt x="1216" y="414"/>
                    </a:lnTo>
                    <a:lnTo>
                      <a:pt x="1186" y="414"/>
                    </a:lnTo>
                    <a:lnTo>
                      <a:pt x="1155" y="444"/>
                    </a:lnTo>
                    <a:lnTo>
                      <a:pt x="1098" y="475"/>
                    </a:lnTo>
                    <a:lnTo>
                      <a:pt x="1155" y="502"/>
                    </a:lnTo>
                    <a:lnTo>
                      <a:pt x="1186" y="532"/>
                    </a:lnTo>
                    <a:lnTo>
                      <a:pt x="1186" y="593"/>
                    </a:lnTo>
                    <a:lnTo>
                      <a:pt x="1125" y="593"/>
                    </a:lnTo>
                    <a:lnTo>
                      <a:pt x="1007" y="711"/>
                    </a:lnTo>
                    <a:lnTo>
                      <a:pt x="948" y="739"/>
                    </a:lnTo>
                    <a:lnTo>
                      <a:pt x="979" y="800"/>
                    </a:lnTo>
                    <a:lnTo>
                      <a:pt x="861" y="857"/>
                    </a:lnTo>
                    <a:lnTo>
                      <a:pt x="770" y="857"/>
                    </a:lnTo>
                    <a:lnTo>
                      <a:pt x="770" y="918"/>
                    </a:lnTo>
                    <a:lnTo>
                      <a:pt x="800" y="948"/>
                    </a:lnTo>
                    <a:lnTo>
                      <a:pt x="770" y="977"/>
                    </a:lnTo>
                    <a:lnTo>
                      <a:pt x="770" y="1095"/>
                    </a:lnTo>
                    <a:lnTo>
                      <a:pt x="563" y="1304"/>
                    </a:lnTo>
                    <a:lnTo>
                      <a:pt x="593" y="1331"/>
                    </a:lnTo>
                    <a:lnTo>
                      <a:pt x="653" y="1331"/>
                    </a:lnTo>
                    <a:lnTo>
                      <a:pt x="682" y="1361"/>
                    </a:lnTo>
                    <a:lnTo>
                      <a:pt x="682" y="1450"/>
                    </a:lnTo>
                    <a:lnTo>
                      <a:pt x="653" y="1480"/>
                    </a:lnTo>
                    <a:lnTo>
                      <a:pt x="534" y="1480"/>
                    </a:lnTo>
                    <a:lnTo>
                      <a:pt x="475" y="1450"/>
                    </a:lnTo>
                    <a:lnTo>
                      <a:pt x="445" y="1480"/>
                    </a:lnTo>
                    <a:lnTo>
                      <a:pt x="386" y="1480"/>
                    </a:lnTo>
                    <a:lnTo>
                      <a:pt x="326" y="1510"/>
                    </a:lnTo>
                    <a:lnTo>
                      <a:pt x="268" y="1568"/>
                    </a:lnTo>
                    <a:lnTo>
                      <a:pt x="268" y="1598"/>
                    </a:lnTo>
                    <a:lnTo>
                      <a:pt x="238" y="1629"/>
                    </a:lnTo>
                    <a:lnTo>
                      <a:pt x="238" y="1659"/>
                    </a:lnTo>
                    <a:lnTo>
                      <a:pt x="207" y="1686"/>
                    </a:lnTo>
                    <a:lnTo>
                      <a:pt x="207" y="1747"/>
                    </a:lnTo>
                    <a:lnTo>
                      <a:pt x="268" y="1805"/>
                    </a:lnTo>
                    <a:lnTo>
                      <a:pt x="207" y="1835"/>
                    </a:lnTo>
                    <a:lnTo>
                      <a:pt x="238" y="1865"/>
                    </a:lnTo>
                    <a:lnTo>
                      <a:pt x="238" y="1954"/>
                    </a:lnTo>
                    <a:lnTo>
                      <a:pt x="268" y="1984"/>
                    </a:lnTo>
                    <a:lnTo>
                      <a:pt x="268" y="2132"/>
                    </a:lnTo>
                    <a:lnTo>
                      <a:pt x="238" y="2190"/>
                    </a:lnTo>
                    <a:lnTo>
                      <a:pt x="297" y="2251"/>
                    </a:lnTo>
                    <a:lnTo>
                      <a:pt x="386" y="2251"/>
                    </a:lnTo>
                    <a:lnTo>
                      <a:pt x="416" y="2309"/>
                    </a:lnTo>
                    <a:lnTo>
                      <a:pt x="416" y="2338"/>
                    </a:lnTo>
                    <a:lnTo>
                      <a:pt x="386" y="2369"/>
                    </a:lnTo>
                    <a:lnTo>
                      <a:pt x="386" y="2397"/>
                    </a:lnTo>
                    <a:lnTo>
                      <a:pt x="297" y="2397"/>
                    </a:lnTo>
                    <a:lnTo>
                      <a:pt x="297" y="2488"/>
                    </a:lnTo>
                    <a:lnTo>
                      <a:pt x="356" y="2545"/>
                    </a:lnTo>
                    <a:lnTo>
                      <a:pt x="356" y="2606"/>
                    </a:lnTo>
                    <a:lnTo>
                      <a:pt x="326" y="2634"/>
                    </a:lnTo>
                    <a:lnTo>
                      <a:pt x="326" y="2694"/>
                    </a:lnTo>
                    <a:lnTo>
                      <a:pt x="268" y="2753"/>
                    </a:lnTo>
                    <a:lnTo>
                      <a:pt x="179" y="2753"/>
                    </a:lnTo>
                    <a:lnTo>
                      <a:pt x="179" y="2813"/>
                    </a:lnTo>
                    <a:lnTo>
                      <a:pt x="149" y="2842"/>
                    </a:lnTo>
                    <a:lnTo>
                      <a:pt x="149" y="2931"/>
                    </a:lnTo>
                    <a:lnTo>
                      <a:pt x="179" y="2931"/>
                    </a:lnTo>
                    <a:lnTo>
                      <a:pt x="179" y="2961"/>
                    </a:lnTo>
                    <a:lnTo>
                      <a:pt x="149" y="2990"/>
                    </a:lnTo>
                    <a:lnTo>
                      <a:pt x="149" y="3079"/>
                    </a:lnTo>
                    <a:lnTo>
                      <a:pt x="119" y="3079"/>
                    </a:lnTo>
                    <a:lnTo>
                      <a:pt x="61" y="3019"/>
                    </a:lnTo>
                    <a:lnTo>
                      <a:pt x="31" y="3019"/>
                    </a:lnTo>
                    <a:lnTo>
                      <a:pt x="0" y="3049"/>
                    </a:lnTo>
                    <a:lnTo>
                      <a:pt x="31" y="3079"/>
                    </a:lnTo>
                    <a:lnTo>
                      <a:pt x="31" y="3138"/>
                    </a:lnTo>
                    <a:lnTo>
                      <a:pt x="61" y="3167"/>
                    </a:lnTo>
                    <a:lnTo>
                      <a:pt x="61" y="3226"/>
                    </a:lnTo>
                    <a:lnTo>
                      <a:pt x="88" y="3256"/>
                    </a:lnTo>
                    <a:lnTo>
                      <a:pt x="119" y="3256"/>
                    </a:lnTo>
                    <a:lnTo>
                      <a:pt x="119" y="3226"/>
                    </a:lnTo>
                    <a:lnTo>
                      <a:pt x="149" y="3226"/>
                    </a:lnTo>
                    <a:lnTo>
                      <a:pt x="119" y="3256"/>
                    </a:lnTo>
                    <a:lnTo>
                      <a:pt x="88" y="3286"/>
                    </a:lnTo>
                    <a:lnTo>
                      <a:pt x="149" y="3286"/>
                    </a:lnTo>
                    <a:lnTo>
                      <a:pt x="88" y="3317"/>
                    </a:lnTo>
                    <a:lnTo>
                      <a:pt x="179" y="3317"/>
                    </a:lnTo>
                    <a:lnTo>
                      <a:pt x="179" y="3344"/>
                    </a:lnTo>
                    <a:lnTo>
                      <a:pt x="179" y="3374"/>
                    </a:lnTo>
                    <a:lnTo>
                      <a:pt x="149" y="3405"/>
                    </a:lnTo>
                    <a:lnTo>
                      <a:pt x="149" y="3435"/>
                    </a:lnTo>
                    <a:lnTo>
                      <a:pt x="179" y="3463"/>
                    </a:lnTo>
                    <a:lnTo>
                      <a:pt x="207" y="3463"/>
                    </a:lnTo>
                    <a:lnTo>
                      <a:pt x="207" y="3553"/>
                    </a:lnTo>
                    <a:lnTo>
                      <a:pt x="268" y="3553"/>
                    </a:lnTo>
                    <a:lnTo>
                      <a:pt x="268" y="3612"/>
                    </a:lnTo>
                    <a:lnTo>
                      <a:pt x="297" y="3612"/>
                    </a:lnTo>
                    <a:lnTo>
                      <a:pt x="297" y="3642"/>
                    </a:lnTo>
                    <a:lnTo>
                      <a:pt x="386" y="3730"/>
                    </a:lnTo>
                    <a:lnTo>
                      <a:pt x="386" y="3760"/>
                    </a:lnTo>
                    <a:lnTo>
                      <a:pt x="416" y="3790"/>
                    </a:lnTo>
                    <a:lnTo>
                      <a:pt x="445" y="3790"/>
                    </a:lnTo>
                    <a:lnTo>
                      <a:pt x="475" y="3819"/>
                    </a:lnTo>
                    <a:lnTo>
                      <a:pt x="445" y="3848"/>
                    </a:lnTo>
                    <a:lnTo>
                      <a:pt x="416" y="3848"/>
                    </a:lnTo>
                    <a:lnTo>
                      <a:pt x="416" y="3878"/>
                    </a:lnTo>
                    <a:lnTo>
                      <a:pt x="445" y="3908"/>
                    </a:lnTo>
                    <a:lnTo>
                      <a:pt x="356" y="3908"/>
                    </a:lnTo>
                    <a:lnTo>
                      <a:pt x="356" y="3937"/>
                    </a:lnTo>
                    <a:lnTo>
                      <a:pt x="386" y="3967"/>
                    </a:lnTo>
                    <a:lnTo>
                      <a:pt x="416" y="3967"/>
                    </a:lnTo>
                    <a:lnTo>
                      <a:pt x="416" y="4026"/>
                    </a:lnTo>
                    <a:lnTo>
                      <a:pt x="445" y="4026"/>
                    </a:lnTo>
                    <a:lnTo>
                      <a:pt x="504" y="4085"/>
                    </a:lnTo>
                    <a:lnTo>
                      <a:pt x="475" y="4115"/>
                    </a:lnTo>
                    <a:lnTo>
                      <a:pt x="475" y="4173"/>
                    </a:lnTo>
                    <a:lnTo>
                      <a:pt x="504" y="4203"/>
                    </a:lnTo>
                    <a:lnTo>
                      <a:pt x="623" y="4203"/>
                    </a:lnTo>
                    <a:lnTo>
                      <a:pt x="653" y="4173"/>
                    </a:lnTo>
                    <a:lnTo>
                      <a:pt x="711" y="4173"/>
                    </a:lnTo>
                    <a:lnTo>
                      <a:pt x="770" y="4203"/>
                    </a:lnTo>
                    <a:lnTo>
                      <a:pt x="830" y="4146"/>
                    </a:lnTo>
                    <a:lnTo>
                      <a:pt x="830" y="4115"/>
                    </a:lnTo>
                    <a:lnTo>
                      <a:pt x="800" y="4085"/>
                    </a:lnTo>
                    <a:lnTo>
                      <a:pt x="800" y="4026"/>
                    </a:lnTo>
                    <a:lnTo>
                      <a:pt x="830" y="4026"/>
                    </a:lnTo>
                    <a:lnTo>
                      <a:pt x="830" y="3997"/>
                    </a:lnTo>
                    <a:lnTo>
                      <a:pt x="861" y="3967"/>
                    </a:lnTo>
                    <a:lnTo>
                      <a:pt x="888" y="3997"/>
                    </a:lnTo>
                    <a:lnTo>
                      <a:pt x="918" y="3997"/>
                    </a:lnTo>
                    <a:lnTo>
                      <a:pt x="918" y="3937"/>
                    </a:lnTo>
                    <a:lnTo>
                      <a:pt x="1216" y="3937"/>
                    </a:lnTo>
                    <a:lnTo>
                      <a:pt x="1244" y="3908"/>
                    </a:lnTo>
                    <a:lnTo>
                      <a:pt x="1244" y="3848"/>
                    </a:lnTo>
                    <a:lnTo>
                      <a:pt x="1305" y="3790"/>
                    </a:lnTo>
                    <a:lnTo>
                      <a:pt x="1305" y="3760"/>
                    </a:lnTo>
                    <a:lnTo>
                      <a:pt x="1334" y="3730"/>
                    </a:lnTo>
                    <a:lnTo>
                      <a:pt x="1334" y="3672"/>
                    </a:lnTo>
                    <a:lnTo>
                      <a:pt x="1362" y="3672"/>
                    </a:lnTo>
                    <a:lnTo>
                      <a:pt x="1362" y="3642"/>
                    </a:lnTo>
                    <a:lnTo>
                      <a:pt x="1334" y="3642"/>
                    </a:lnTo>
                    <a:lnTo>
                      <a:pt x="1334" y="3581"/>
                    </a:lnTo>
                    <a:lnTo>
                      <a:pt x="1362" y="3553"/>
                    </a:lnTo>
                    <a:lnTo>
                      <a:pt x="1393" y="3553"/>
                    </a:lnTo>
                    <a:lnTo>
                      <a:pt x="1393" y="3523"/>
                    </a:lnTo>
                    <a:lnTo>
                      <a:pt x="1362" y="3494"/>
                    </a:lnTo>
                    <a:lnTo>
                      <a:pt x="1362" y="3463"/>
                    </a:lnTo>
                    <a:lnTo>
                      <a:pt x="1393" y="3463"/>
                    </a:lnTo>
                    <a:lnTo>
                      <a:pt x="1334" y="3405"/>
                    </a:lnTo>
                    <a:lnTo>
                      <a:pt x="1334" y="3374"/>
                    </a:lnTo>
                    <a:lnTo>
                      <a:pt x="1362" y="3374"/>
                    </a:lnTo>
                    <a:lnTo>
                      <a:pt x="1362" y="3344"/>
                    </a:lnTo>
                    <a:lnTo>
                      <a:pt x="1393" y="3344"/>
                    </a:lnTo>
                    <a:lnTo>
                      <a:pt x="1423" y="3317"/>
                    </a:lnTo>
                    <a:lnTo>
                      <a:pt x="1393" y="3286"/>
                    </a:lnTo>
                    <a:lnTo>
                      <a:pt x="1393" y="3256"/>
                    </a:lnTo>
                    <a:lnTo>
                      <a:pt x="1362" y="3226"/>
                    </a:lnTo>
                    <a:lnTo>
                      <a:pt x="1334" y="3226"/>
                    </a:lnTo>
                    <a:lnTo>
                      <a:pt x="1305" y="3198"/>
                    </a:lnTo>
                    <a:lnTo>
                      <a:pt x="1334" y="3198"/>
                    </a:lnTo>
                    <a:lnTo>
                      <a:pt x="1362" y="3226"/>
                    </a:lnTo>
                    <a:lnTo>
                      <a:pt x="1393" y="3226"/>
                    </a:lnTo>
                    <a:lnTo>
                      <a:pt x="1423" y="3198"/>
                    </a:lnTo>
                    <a:lnTo>
                      <a:pt x="1393" y="3167"/>
                    </a:lnTo>
                    <a:lnTo>
                      <a:pt x="1453" y="3167"/>
                    </a:lnTo>
                    <a:lnTo>
                      <a:pt x="1482" y="3138"/>
                    </a:lnTo>
                    <a:lnTo>
                      <a:pt x="1541" y="3138"/>
                    </a:lnTo>
                    <a:lnTo>
                      <a:pt x="1571" y="3108"/>
                    </a:lnTo>
                    <a:lnTo>
                      <a:pt x="1541" y="3079"/>
                    </a:lnTo>
                    <a:lnTo>
                      <a:pt x="1571" y="3079"/>
                    </a:lnTo>
                    <a:lnTo>
                      <a:pt x="1571" y="3049"/>
                    </a:lnTo>
                    <a:lnTo>
                      <a:pt x="1600" y="3079"/>
                    </a:lnTo>
                    <a:lnTo>
                      <a:pt x="1600" y="3019"/>
                    </a:lnTo>
                    <a:lnTo>
                      <a:pt x="1630" y="3019"/>
                    </a:lnTo>
                    <a:lnTo>
                      <a:pt x="1630" y="3079"/>
                    </a:lnTo>
                    <a:lnTo>
                      <a:pt x="1660" y="3079"/>
                    </a:lnTo>
                    <a:lnTo>
                      <a:pt x="1660" y="3049"/>
                    </a:lnTo>
                    <a:lnTo>
                      <a:pt x="1690" y="3019"/>
                    </a:lnTo>
                    <a:lnTo>
                      <a:pt x="1719" y="3019"/>
                    </a:lnTo>
                    <a:lnTo>
                      <a:pt x="1748" y="2990"/>
                    </a:lnTo>
                    <a:lnTo>
                      <a:pt x="1748" y="2961"/>
                    </a:lnTo>
                    <a:lnTo>
                      <a:pt x="1808" y="2961"/>
                    </a:lnTo>
                    <a:lnTo>
                      <a:pt x="1808" y="2931"/>
                    </a:lnTo>
                    <a:lnTo>
                      <a:pt x="1778" y="2901"/>
                    </a:lnTo>
                    <a:lnTo>
                      <a:pt x="1778" y="2931"/>
                    </a:lnTo>
                    <a:lnTo>
                      <a:pt x="1748" y="2931"/>
                    </a:lnTo>
                    <a:lnTo>
                      <a:pt x="1719" y="2901"/>
                    </a:lnTo>
                    <a:lnTo>
                      <a:pt x="1748" y="2901"/>
                    </a:lnTo>
                    <a:lnTo>
                      <a:pt x="1778" y="2871"/>
                    </a:lnTo>
                    <a:lnTo>
                      <a:pt x="1808" y="2871"/>
                    </a:lnTo>
                    <a:lnTo>
                      <a:pt x="1808" y="2901"/>
                    </a:lnTo>
                    <a:lnTo>
                      <a:pt x="1837" y="2871"/>
                    </a:lnTo>
                    <a:lnTo>
                      <a:pt x="1837" y="2813"/>
                    </a:lnTo>
                    <a:lnTo>
                      <a:pt x="1928" y="2813"/>
                    </a:lnTo>
                    <a:lnTo>
                      <a:pt x="1897" y="2783"/>
                    </a:lnTo>
                    <a:lnTo>
                      <a:pt x="1897" y="2753"/>
                    </a:lnTo>
                    <a:lnTo>
                      <a:pt x="1867" y="2724"/>
                    </a:lnTo>
                    <a:lnTo>
                      <a:pt x="1867" y="2694"/>
                    </a:lnTo>
                    <a:lnTo>
                      <a:pt x="1778" y="2694"/>
                    </a:lnTo>
                    <a:lnTo>
                      <a:pt x="1778" y="2665"/>
                    </a:lnTo>
                    <a:lnTo>
                      <a:pt x="1808" y="2634"/>
                    </a:lnTo>
                    <a:lnTo>
                      <a:pt x="1778" y="2606"/>
                    </a:lnTo>
                    <a:lnTo>
                      <a:pt x="1808" y="2606"/>
                    </a:lnTo>
                    <a:lnTo>
                      <a:pt x="1778" y="2576"/>
                    </a:lnTo>
                    <a:lnTo>
                      <a:pt x="1748" y="2576"/>
                    </a:lnTo>
                    <a:lnTo>
                      <a:pt x="1748" y="2606"/>
                    </a:lnTo>
                    <a:lnTo>
                      <a:pt x="1719" y="2606"/>
                    </a:lnTo>
                    <a:lnTo>
                      <a:pt x="1660" y="2576"/>
                    </a:lnTo>
                    <a:lnTo>
                      <a:pt x="1660" y="2545"/>
                    </a:lnTo>
                    <a:lnTo>
                      <a:pt x="1630" y="2545"/>
                    </a:lnTo>
                    <a:lnTo>
                      <a:pt x="1600" y="2576"/>
                    </a:lnTo>
                    <a:lnTo>
                      <a:pt x="1541" y="2515"/>
                    </a:lnTo>
                    <a:lnTo>
                      <a:pt x="1453" y="2515"/>
                    </a:lnTo>
                    <a:lnTo>
                      <a:pt x="1482" y="2488"/>
                    </a:lnTo>
                    <a:lnTo>
                      <a:pt x="1482" y="2458"/>
                    </a:lnTo>
                    <a:lnTo>
                      <a:pt x="1453" y="2427"/>
                    </a:lnTo>
                    <a:lnTo>
                      <a:pt x="1453" y="2369"/>
                    </a:lnTo>
                    <a:lnTo>
                      <a:pt x="1423" y="2338"/>
                    </a:lnTo>
                    <a:lnTo>
                      <a:pt x="1453" y="2338"/>
                    </a:lnTo>
                    <a:lnTo>
                      <a:pt x="1453" y="2309"/>
                    </a:lnTo>
                    <a:lnTo>
                      <a:pt x="1423" y="2279"/>
                    </a:lnTo>
                    <a:lnTo>
                      <a:pt x="1453" y="2279"/>
                    </a:lnTo>
                    <a:lnTo>
                      <a:pt x="1423" y="2251"/>
                    </a:lnTo>
                    <a:lnTo>
                      <a:pt x="1453" y="2251"/>
                    </a:lnTo>
                    <a:lnTo>
                      <a:pt x="1423" y="2220"/>
                    </a:lnTo>
                    <a:lnTo>
                      <a:pt x="1453" y="2190"/>
                    </a:lnTo>
                    <a:lnTo>
                      <a:pt x="1482" y="2190"/>
                    </a:lnTo>
                    <a:lnTo>
                      <a:pt x="1482" y="2132"/>
                    </a:lnTo>
                    <a:lnTo>
                      <a:pt x="1512" y="2102"/>
                    </a:lnTo>
                    <a:lnTo>
                      <a:pt x="1512" y="2042"/>
                    </a:lnTo>
                    <a:lnTo>
                      <a:pt x="1541" y="2042"/>
                    </a:lnTo>
                    <a:lnTo>
                      <a:pt x="1512" y="2013"/>
                    </a:lnTo>
                    <a:lnTo>
                      <a:pt x="1482" y="2013"/>
                    </a:lnTo>
                    <a:lnTo>
                      <a:pt x="1482" y="1954"/>
                    </a:lnTo>
                    <a:lnTo>
                      <a:pt x="1512" y="1954"/>
                    </a:lnTo>
                    <a:lnTo>
                      <a:pt x="1541" y="1984"/>
                    </a:lnTo>
                    <a:lnTo>
                      <a:pt x="1600" y="1924"/>
                    </a:lnTo>
                    <a:lnTo>
                      <a:pt x="1600" y="1865"/>
                    </a:lnTo>
                    <a:lnTo>
                      <a:pt x="1541" y="1805"/>
                    </a:lnTo>
                    <a:lnTo>
                      <a:pt x="1541" y="1777"/>
                    </a:lnTo>
                    <a:lnTo>
                      <a:pt x="1600" y="1835"/>
                    </a:lnTo>
                    <a:lnTo>
                      <a:pt x="1630" y="1835"/>
                    </a:lnTo>
                    <a:lnTo>
                      <a:pt x="1630" y="1865"/>
                    </a:lnTo>
                    <a:lnTo>
                      <a:pt x="1660" y="1865"/>
                    </a:lnTo>
                    <a:lnTo>
                      <a:pt x="1660" y="1835"/>
                    </a:lnTo>
                    <a:lnTo>
                      <a:pt x="1719" y="1835"/>
                    </a:lnTo>
                    <a:lnTo>
                      <a:pt x="1719" y="1805"/>
                    </a:lnTo>
                    <a:lnTo>
                      <a:pt x="1660" y="1805"/>
                    </a:lnTo>
                    <a:lnTo>
                      <a:pt x="1690" y="1777"/>
                    </a:lnTo>
                    <a:lnTo>
                      <a:pt x="1719" y="1777"/>
                    </a:lnTo>
                    <a:lnTo>
                      <a:pt x="1748" y="1747"/>
                    </a:lnTo>
                    <a:lnTo>
                      <a:pt x="1778" y="1747"/>
                    </a:lnTo>
                    <a:lnTo>
                      <a:pt x="1808" y="1717"/>
                    </a:lnTo>
                    <a:lnTo>
                      <a:pt x="1837" y="1747"/>
                    </a:lnTo>
                    <a:lnTo>
                      <a:pt x="1867" y="1717"/>
                    </a:lnTo>
                    <a:lnTo>
                      <a:pt x="1867" y="1686"/>
                    </a:lnTo>
                    <a:lnTo>
                      <a:pt x="1897" y="1686"/>
                    </a:lnTo>
                    <a:lnTo>
                      <a:pt x="1897" y="1659"/>
                    </a:lnTo>
                    <a:lnTo>
                      <a:pt x="1955" y="1659"/>
                    </a:lnTo>
                    <a:lnTo>
                      <a:pt x="1955" y="1629"/>
                    </a:lnTo>
                    <a:lnTo>
                      <a:pt x="1985" y="1659"/>
                    </a:lnTo>
                    <a:lnTo>
                      <a:pt x="2016" y="1659"/>
                    </a:lnTo>
                    <a:lnTo>
                      <a:pt x="2016" y="1629"/>
                    </a:lnTo>
                    <a:lnTo>
                      <a:pt x="2046" y="1629"/>
                    </a:lnTo>
                    <a:lnTo>
                      <a:pt x="2074" y="1598"/>
                    </a:lnTo>
                    <a:lnTo>
                      <a:pt x="2104" y="1598"/>
                    </a:lnTo>
                    <a:lnTo>
                      <a:pt x="2135" y="1568"/>
                    </a:lnTo>
                    <a:lnTo>
                      <a:pt x="2164" y="1598"/>
                    </a:lnTo>
                    <a:lnTo>
                      <a:pt x="2164" y="1568"/>
                    </a:lnTo>
                    <a:lnTo>
                      <a:pt x="2192" y="1568"/>
                    </a:lnTo>
                    <a:lnTo>
                      <a:pt x="2253" y="1510"/>
                    </a:lnTo>
                    <a:lnTo>
                      <a:pt x="2253" y="1480"/>
                    </a:lnTo>
                    <a:lnTo>
                      <a:pt x="2283" y="1450"/>
                    </a:lnTo>
                    <a:lnTo>
                      <a:pt x="2283" y="1422"/>
                    </a:lnTo>
                    <a:lnTo>
                      <a:pt x="2311" y="1422"/>
                    </a:lnTo>
                    <a:lnTo>
                      <a:pt x="2342" y="1391"/>
                    </a:lnTo>
                    <a:lnTo>
                      <a:pt x="2371" y="1391"/>
                    </a:lnTo>
                    <a:lnTo>
                      <a:pt x="2401" y="1361"/>
                    </a:lnTo>
                    <a:lnTo>
                      <a:pt x="2401" y="1331"/>
                    </a:lnTo>
                    <a:lnTo>
                      <a:pt x="2371" y="1304"/>
                    </a:lnTo>
                    <a:lnTo>
                      <a:pt x="2342" y="1304"/>
                    </a:lnTo>
                    <a:lnTo>
                      <a:pt x="2283" y="1243"/>
                    </a:lnTo>
                    <a:lnTo>
                      <a:pt x="2311" y="1243"/>
                    </a:lnTo>
                    <a:lnTo>
                      <a:pt x="2311" y="1213"/>
                    </a:lnTo>
                    <a:lnTo>
                      <a:pt x="2342" y="1184"/>
                    </a:lnTo>
                    <a:lnTo>
                      <a:pt x="2401" y="1184"/>
                    </a:lnTo>
                    <a:lnTo>
                      <a:pt x="2401" y="1095"/>
                    </a:lnTo>
                    <a:lnTo>
                      <a:pt x="2371" y="1095"/>
                    </a:lnTo>
                    <a:lnTo>
                      <a:pt x="2371" y="1066"/>
                    </a:lnTo>
                    <a:lnTo>
                      <a:pt x="2460" y="1066"/>
                    </a:lnTo>
                    <a:lnTo>
                      <a:pt x="2490" y="1036"/>
                    </a:lnTo>
                    <a:lnTo>
                      <a:pt x="2520" y="1036"/>
                    </a:lnTo>
                    <a:lnTo>
                      <a:pt x="2490" y="1006"/>
                    </a:lnTo>
                    <a:lnTo>
                      <a:pt x="2549" y="1036"/>
                    </a:lnTo>
                    <a:lnTo>
                      <a:pt x="2578" y="1036"/>
                    </a:lnTo>
                    <a:lnTo>
                      <a:pt x="2549" y="1006"/>
                    </a:lnTo>
                    <a:lnTo>
                      <a:pt x="2549" y="948"/>
                    </a:lnTo>
                    <a:lnTo>
                      <a:pt x="2608" y="948"/>
                    </a:lnTo>
                    <a:lnTo>
                      <a:pt x="2638" y="977"/>
                    </a:lnTo>
                    <a:lnTo>
                      <a:pt x="2638" y="948"/>
                    </a:lnTo>
                    <a:lnTo>
                      <a:pt x="2667" y="948"/>
                    </a:lnTo>
                    <a:lnTo>
                      <a:pt x="2697" y="977"/>
                    </a:lnTo>
                    <a:lnTo>
                      <a:pt x="2757" y="977"/>
                    </a:lnTo>
                    <a:lnTo>
                      <a:pt x="2727" y="948"/>
                    </a:lnTo>
                    <a:lnTo>
                      <a:pt x="2757" y="948"/>
                    </a:lnTo>
                    <a:lnTo>
                      <a:pt x="2785" y="977"/>
                    </a:lnTo>
                    <a:lnTo>
                      <a:pt x="2815" y="948"/>
                    </a:lnTo>
                    <a:lnTo>
                      <a:pt x="2876" y="948"/>
                    </a:lnTo>
                    <a:lnTo>
                      <a:pt x="2904" y="977"/>
                    </a:lnTo>
                    <a:lnTo>
                      <a:pt x="2934" y="948"/>
                    </a:lnTo>
                    <a:close/>
                    <a:moveTo>
                      <a:pt x="1690" y="2901"/>
                    </a:moveTo>
                    <a:lnTo>
                      <a:pt x="1719" y="2931"/>
                    </a:lnTo>
                    <a:lnTo>
                      <a:pt x="1690" y="2931"/>
                    </a:lnTo>
                    <a:lnTo>
                      <a:pt x="1690" y="2901"/>
                    </a:lnTo>
                    <a:close/>
                    <a:moveTo>
                      <a:pt x="164" y="3271"/>
                    </a:moveTo>
                    <a:lnTo>
                      <a:pt x="179" y="3256"/>
                    </a:lnTo>
                    <a:lnTo>
                      <a:pt x="207" y="3256"/>
                    </a:lnTo>
                    <a:lnTo>
                      <a:pt x="179" y="3286"/>
                    </a:lnTo>
                    <a:lnTo>
                      <a:pt x="164" y="3271"/>
                    </a:lnTo>
                    <a:close/>
                    <a:moveTo>
                      <a:pt x="1305" y="3138"/>
                    </a:moveTo>
                    <a:lnTo>
                      <a:pt x="1334" y="3167"/>
                    </a:lnTo>
                    <a:lnTo>
                      <a:pt x="1275" y="3167"/>
                    </a:lnTo>
                    <a:lnTo>
                      <a:pt x="1305" y="3138"/>
                    </a:lnTo>
                    <a:close/>
                  </a:path>
                </a:pathLst>
              </a:custGeom>
              <a:solidFill>
                <a:srgbClr val="FCA77E"/>
              </a:solidFill>
              <a:ln w="9525">
                <a:noFill/>
                <a:round/>
                <a:headEnd/>
                <a:tailEnd/>
              </a:ln>
            </p:spPr>
            <p:txBody>
              <a:bodyPr/>
              <a:lstStyle/>
              <a:p>
                <a:endParaRPr lang="en-GB"/>
              </a:p>
            </p:txBody>
          </p:sp>
          <p:sp>
            <p:nvSpPr>
              <p:cNvPr id="25614" name="Freeform 14"/>
              <p:cNvSpPr>
                <a:spLocks/>
              </p:cNvSpPr>
              <p:nvPr/>
            </p:nvSpPr>
            <p:spPr bwMode="auto">
              <a:xfrm>
                <a:off x="4050" y="2023"/>
                <a:ext cx="608" cy="400"/>
              </a:xfrm>
              <a:custGeom>
                <a:avLst/>
                <a:gdLst/>
                <a:ahLst/>
                <a:cxnLst>
                  <a:cxn ang="0">
                    <a:pos x="1301" y="60"/>
                  </a:cxn>
                  <a:cxn ang="0">
                    <a:pos x="1155" y="0"/>
                  </a:cxn>
                  <a:cxn ang="0">
                    <a:pos x="1037" y="118"/>
                  </a:cxn>
                  <a:cxn ang="0">
                    <a:pos x="769" y="148"/>
                  </a:cxn>
                  <a:cxn ang="0">
                    <a:pos x="828" y="296"/>
                  </a:cxn>
                  <a:cxn ang="0">
                    <a:pos x="709" y="327"/>
                  </a:cxn>
                  <a:cxn ang="0">
                    <a:pos x="591" y="415"/>
                  </a:cxn>
                  <a:cxn ang="0">
                    <a:pos x="562" y="591"/>
                  </a:cxn>
                  <a:cxn ang="0">
                    <a:pos x="621" y="652"/>
                  </a:cxn>
                  <a:cxn ang="0">
                    <a:pos x="532" y="591"/>
                  </a:cxn>
                  <a:cxn ang="0">
                    <a:pos x="474" y="652"/>
                  </a:cxn>
                  <a:cxn ang="0">
                    <a:pos x="355" y="711"/>
                  </a:cxn>
                  <a:cxn ang="0">
                    <a:pos x="266" y="740"/>
                  </a:cxn>
                  <a:cxn ang="0">
                    <a:pos x="146" y="740"/>
                  </a:cxn>
                  <a:cxn ang="0">
                    <a:pos x="59" y="711"/>
                  </a:cxn>
                  <a:cxn ang="0">
                    <a:pos x="88" y="859"/>
                  </a:cxn>
                  <a:cxn ang="0">
                    <a:pos x="146" y="917"/>
                  </a:cxn>
                  <a:cxn ang="0">
                    <a:pos x="177" y="1066"/>
                  </a:cxn>
                  <a:cxn ang="0">
                    <a:pos x="88" y="1154"/>
                  </a:cxn>
                  <a:cxn ang="0">
                    <a:pos x="0" y="1272"/>
                  </a:cxn>
                  <a:cxn ang="0">
                    <a:pos x="118" y="1302"/>
                  </a:cxn>
                  <a:cxn ang="0">
                    <a:pos x="118" y="1420"/>
                  </a:cxn>
                  <a:cxn ang="0">
                    <a:pos x="146" y="1481"/>
                  </a:cxn>
                  <a:cxn ang="0">
                    <a:pos x="325" y="1451"/>
                  </a:cxn>
                  <a:cxn ang="0">
                    <a:pos x="502" y="1391"/>
                  </a:cxn>
                  <a:cxn ang="0">
                    <a:pos x="621" y="1391"/>
                  </a:cxn>
                  <a:cxn ang="0">
                    <a:pos x="709" y="1391"/>
                  </a:cxn>
                  <a:cxn ang="0">
                    <a:pos x="1037" y="1420"/>
                  </a:cxn>
                  <a:cxn ang="0">
                    <a:pos x="1214" y="1509"/>
                  </a:cxn>
                  <a:cxn ang="0">
                    <a:pos x="1274" y="1481"/>
                  </a:cxn>
                  <a:cxn ang="0">
                    <a:pos x="1362" y="1481"/>
                  </a:cxn>
                  <a:cxn ang="0">
                    <a:pos x="1481" y="1539"/>
                  </a:cxn>
                  <a:cxn ang="0">
                    <a:pos x="1539" y="1481"/>
                  </a:cxn>
                  <a:cxn ang="0">
                    <a:pos x="1629" y="1570"/>
                  </a:cxn>
                  <a:cxn ang="0">
                    <a:pos x="1688" y="1509"/>
                  </a:cxn>
                  <a:cxn ang="0">
                    <a:pos x="1776" y="1539"/>
                  </a:cxn>
                  <a:cxn ang="0">
                    <a:pos x="1867" y="1539"/>
                  </a:cxn>
                  <a:cxn ang="0">
                    <a:pos x="1985" y="1570"/>
                  </a:cxn>
                  <a:cxn ang="0">
                    <a:pos x="1924" y="1481"/>
                  </a:cxn>
                  <a:cxn ang="0">
                    <a:pos x="1985" y="1363"/>
                  </a:cxn>
                  <a:cxn ang="0">
                    <a:pos x="2104" y="1332"/>
                  </a:cxn>
                  <a:cxn ang="0">
                    <a:pos x="2222" y="1332"/>
                  </a:cxn>
                  <a:cxn ang="0">
                    <a:pos x="2192" y="1245"/>
                  </a:cxn>
                  <a:cxn ang="0">
                    <a:pos x="2074" y="1007"/>
                  </a:cxn>
                  <a:cxn ang="0">
                    <a:pos x="2192" y="947"/>
                  </a:cxn>
                  <a:cxn ang="0">
                    <a:pos x="2311" y="977"/>
                  </a:cxn>
                  <a:cxn ang="0">
                    <a:pos x="2369" y="917"/>
                  </a:cxn>
                  <a:cxn ang="0">
                    <a:pos x="2399" y="859"/>
                  </a:cxn>
                  <a:cxn ang="0">
                    <a:pos x="2311" y="770"/>
                  </a:cxn>
                  <a:cxn ang="0">
                    <a:pos x="2131" y="680"/>
                  </a:cxn>
                  <a:cxn ang="0">
                    <a:pos x="2013" y="591"/>
                  </a:cxn>
                  <a:cxn ang="0">
                    <a:pos x="1954" y="534"/>
                  </a:cxn>
                  <a:cxn ang="0">
                    <a:pos x="1867" y="385"/>
                  </a:cxn>
                  <a:cxn ang="0">
                    <a:pos x="1867" y="296"/>
                  </a:cxn>
                  <a:cxn ang="0">
                    <a:pos x="1776" y="148"/>
                  </a:cxn>
                  <a:cxn ang="0">
                    <a:pos x="1629" y="118"/>
                  </a:cxn>
                  <a:cxn ang="0">
                    <a:pos x="1569" y="118"/>
                  </a:cxn>
                  <a:cxn ang="0">
                    <a:pos x="1481" y="148"/>
                  </a:cxn>
                </a:cxnLst>
                <a:rect l="0" t="0" r="r" b="b"/>
                <a:pathLst>
                  <a:path w="2429" h="1599">
                    <a:moveTo>
                      <a:pt x="1481" y="89"/>
                    </a:moveTo>
                    <a:lnTo>
                      <a:pt x="1451" y="60"/>
                    </a:lnTo>
                    <a:lnTo>
                      <a:pt x="1301" y="60"/>
                    </a:lnTo>
                    <a:lnTo>
                      <a:pt x="1274" y="30"/>
                    </a:lnTo>
                    <a:lnTo>
                      <a:pt x="1155" y="30"/>
                    </a:lnTo>
                    <a:lnTo>
                      <a:pt x="1155" y="0"/>
                    </a:lnTo>
                    <a:lnTo>
                      <a:pt x="1125" y="0"/>
                    </a:lnTo>
                    <a:lnTo>
                      <a:pt x="1037" y="89"/>
                    </a:lnTo>
                    <a:lnTo>
                      <a:pt x="1037" y="118"/>
                    </a:lnTo>
                    <a:lnTo>
                      <a:pt x="858" y="118"/>
                    </a:lnTo>
                    <a:lnTo>
                      <a:pt x="858" y="148"/>
                    </a:lnTo>
                    <a:lnTo>
                      <a:pt x="769" y="148"/>
                    </a:lnTo>
                    <a:lnTo>
                      <a:pt x="769" y="266"/>
                    </a:lnTo>
                    <a:lnTo>
                      <a:pt x="799" y="266"/>
                    </a:lnTo>
                    <a:lnTo>
                      <a:pt x="828" y="296"/>
                    </a:lnTo>
                    <a:lnTo>
                      <a:pt x="799" y="296"/>
                    </a:lnTo>
                    <a:lnTo>
                      <a:pt x="799" y="327"/>
                    </a:lnTo>
                    <a:lnTo>
                      <a:pt x="709" y="327"/>
                    </a:lnTo>
                    <a:lnTo>
                      <a:pt x="709" y="385"/>
                    </a:lnTo>
                    <a:lnTo>
                      <a:pt x="621" y="385"/>
                    </a:lnTo>
                    <a:lnTo>
                      <a:pt x="591" y="415"/>
                    </a:lnTo>
                    <a:lnTo>
                      <a:pt x="591" y="534"/>
                    </a:lnTo>
                    <a:lnTo>
                      <a:pt x="562" y="561"/>
                    </a:lnTo>
                    <a:lnTo>
                      <a:pt x="562" y="591"/>
                    </a:lnTo>
                    <a:lnTo>
                      <a:pt x="591" y="591"/>
                    </a:lnTo>
                    <a:lnTo>
                      <a:pt x="621" y="622"/>
                    </a:lnTo>
                    <a:lnTo>
                      <a:pt x="621" y="652"/>
                    </a:lnTo>
                    <a:lnTo>
                      <a:pt x="562" y="652"/>
                    </a:lnTo>
                    <a:lnTo>
                      <a:pt x="562" y="622"/>
                    </a:lnTo>
                    <a:lnTo>
                      <a:pt x="532" y="591"/>
                    </a:lnTo>
                    <a:lnTo>
                      <a:pt x="502" y="622"/>
                    </a:lnTo>
                    <a:lnTo>
                      <a:pt x="474" y="622"/>
                    </a:lnTo>
                    <a:lnTo>
                      <a:pt x="474" y="652"/>
                    </a:lnTo>
                    <a:lnTo>
                      <a:pt x="384" y="652"/>
                    </a:lnTo>
                    <a:lnTo>
                      <a:pt x="384" y="680"/>
                    </a:lnTo>
                    <a:lnTo>
                      <a:pt x="355" y="711"/>
                    </a:lnTo>
                    <a:lnTo>
                      <a:pt x="325" y="711"/>
                    </a:lnTo>
                    <a:lnTo>
                      <a:pt x="295" y="740"/>
                    </a:lnTo>
                    <a:lnTo>
                      <a:pt x="266" y="740"/>
                    </a:lnTo>
                    <a:lnTo>
                      <a:pt x="237" y="711"/>
                    </a:lnTo>
                    <a:lnTo>
                      <a:pt x="177" y="711"/>
                    </a:lnTo>
                    <a:lnTo>
                      <a:pt x="146" y="740"/>
                    </a:lnTo>
                    <a:lnTo>
                      <a:pt x="118" y="711"/>
                    </a:lnTo>
                    <a:lnTo>
                      <a:pt x="88" y="740"/>
                    </a:lnTo>
                    <a:lnTo>
                      <a:pt x="59" y="711"/>
                    </a:lnTo>
                    <a:lnTo>
                      <a:pt x="59" y="770"/>
                    </a:lnTo>
                    <a:lnTo>
                      <a:pt x="88" y="798"/>
                    </a:lnTo>
                    <a:lnTo>
                      <a:pt x="88" y="859"/>
                    </a:lnTo>
                    <a:lnTo>
                      <a:pt x="118" y="859"/>
                    </a:lnTo>
                    <a:lnTo>
                      <a:pt x="118" y="889"/>
                    </a:lnTo>
                    <a:lnTo>
                      <a:pt x="146" y="917"/>
                    </a:lnTo>
                    <a:lnTo>
                      <a:pt x="146" y="947"/>
                    </a:lnTo>
                    <a:lnTo>
                      <a:pt x="177" y="977"/>
                    </a:lnTo>
                    <a:lnTo>
                      <a:pt x="177" y="1066"/>
                    </a:lnTo>
                    <a:lnTo>
                      <a:pt x="207" y="1095"/>
                    </a:lnTo>
                    <a:lnTo>
                      <a:pt x="146" y="1154"/>
                    </a:lnTo>
                    <a:lnTo>
                      <a:pt x="88" y="1154"/>
                    </a:lnTo>
                    <a:lnTo>
                      <a:pt x="59" y="1184"/>
                    </a:lnTo>
                    <a:lnTo>
                      <a:pt x="59" y="1214"/>
                    </a:lnTo>
                    <a:lnTo>
                      <a:pt x="0" y="1272"/>
                    </a:lnTo>
                    <a:lnTo>
                      <a:pt x="28" y="1272"/>
                    </a:lnTo>
                    <a:lnTo>
                      <a:pt x="59" y="1302"/>
                    </a:lnTo>
                    <a:lnTo>
                      <a:pt x="118" y="1302"/>
                    </a:lnTo>
                    <a:lnTo>
                      <a:pt x="146" y="1332"/>
                    </a:lnTo>
                    <a:lnTo>
                      <a:pt x="146" y="1391"/>
                    </a:lnTo>
                    <a:lnTo>
                      <a:pt x="118" y="1420"/>
                    </a:lnTo>
                    <a:lnTo>
                      <a:pt x="118" y="1509"/>
                    </a:lnTo>
                    <a:lnTo>
                      <a:pt x="146" y="1509"/>
                    </a:lnTo>
                    <a:lnTo>
                      <a:pt x="146" y="1481"/>
                    </a:lnTo>
                    <a:lnTo>
                      <a:pt x="266" y="1481"/>
                    </a:lnTo>
                    <a:lnTo>
                      <a:pt x="295" y="1451"/>
                    </a:lnTo>
                    <a:lnTo>
                      <a:pt x="325" y="1451"/>
                    </a:lnTo>
                    <a:lnTo>
                      <a:pt x="325" y="1420"/>
                    </a:lnTo>
                    <a:lnTo>
                      <a:pt x="355" y="1391"/>
                    </a:lnTo>
                    <a:lnTo>
                      <a:pt x="502" y="1391"/>
                    </a:lnTo>
                    <a:lnTo>
                      <a:pt x="532" y="1363"/>
                    </a:lnTo>
                    <a:lnTo>
                      <a:pt x="591" y="1363"/>
                    </a:lnTo>
                    <a:lnTo>
                      <a:pt x="621" y="1391"/>
                    </a:lnTo>
                    <a:lnTo>
                      <a:pt x="651" y="1391"/>
                    </a:lnTo>
                    <a:lnTo>
                      <a:pt x="681" y="1363"/>
                    </a:lnTo>
                    <a:lnTo>
                      <a:pt x="709" y="1391"/>
                    </a:lnTo>
                    <a:lnTo>
                      <a:pt x="858" y="1391"/>
                    </a:lnTo>
                    <a:lnTo>
                      <a:pt x="888" y="1420"/>
                    </a:lnTo>
                    <a:lnTo>
                      <a:pt x="1037" y="1420"/>
                    </a:lnTo>
                    <a:lnTo>
                      <a:pt x="1094" y="1481"/>
                    </a:lnTo>
                    <a:lnTo>
                      <a:pt x="1183" y="1481"/>
                    </a:lnTo>
                    <a:lnTo>
                      <a:pt x="1214" y="1509"/>
                    </a:lnTo>
                    <a:lnTo>
                      <a:pt x="1244" y="1509"/>
                    </a:lnTo>
                    <a:lnTo>
                      <a:pt x="1244" y="1481"/>
                    </a:lnTo>
                    <a:lnTo>
                      <a:pt x="1274" y="1481"/>
                    </a:lnTo>
                    <a:lnTo>
                      <a:pt x="1301" y="1509"/>
                    </a:lnTo>
                    <a:lnTo>
                      <a:pt x="1332" y="1481"/>
                    </a:lnTo>
                    <a:lnTo>
                      <a:pt x="1362" y="1481"/>
                    </a:lnTo>
                    <a:lnTo>
                      <a:pt x="1392" y="1509"/>
                    </a:lnTo>
                    <a:lnTo>
                      <a:pt x="1421" y="1481"/>
                    </a:lnTo>
                    <a:lnTo>
                      <a:pt x="1481" y="1539"/>
                    </a:lnTo>
                    <a:lnTo>
                      <a:pt x="1481" y="1509"/>
                    </a:lnTo>
                    <a:lnTo>
                      <a:pt x="1511" y="1509"/>
                    </a:lnTo>
                    <a:lnTo>
                      <a:pt x="1539" y="1481"/>
                    </a:lnTo>
                    <a:lnTo>
                      <a:pt x="1599" y="1481"/>
                    </a:lnTo>
                    <a:lnTo>
                      <a:pt x="1599" y="1539"/>
                    </a:lnTo>
                    <a:lnTo>
                      <a:pt x="1629" y="1570"/>
                    </a:lnTo>
                    <a:lnTo>
                      <a:pt x="1629" y="1539"/>
                    </a:lnTo>
                    <a:lnTo>
                      <a:pt x="1658" y="1539"/>
                    </a:lnTo>
                    <a:lnTo>
                      <a:pt x="1688" y="1509"/>
                    </a:lnTo>
                    <a:lnTo>
                      <a:pt x="1718" y="1509"/>
                    </a:lnTo>
                    <a:lnTo>
                      <a:pt x="1747" y="1539"/>
                    </a:lnTo>
                    <a:lnTo>
                      <a:pt x="1776" y="1539"/>
                    </a:lnTo>
                    <a:lnTo>
                      <a:pt x="1806" y="1509"/>
                    </a:lnTo>
                    <a:lnTo>
                      <a:pt x="1867" y="1509"/>
                    </a:lnTo>
                    <a:lnTo>
                      <a:pt x="1867" y="1539"/>
                    </a:lnTo>
                    <a:lnTo>
                      <a:pt x="1924" y="1599"/>
                    </a:lnTo>
                    <a:lnTo>
                      <a:pt x="1954" y="1599"/>
                    </a:lnTo>
                    <a:lnTo>
                      <a:pt x="1985" y="1570"/>
                    </a:lnTo>
                    <a:lnTo>
                      <a:pt x="1954" y="1570"/>
                    </a:lnTo>
                    <a:lnTo>
                      <a:pt x="1954" y="1509"/>
                    </a:lnTo>
                    <a:lnTo>
                      <a:pt x="1924" y="1481"/>
                    </a:lnTo>
                    <a:lnTo>
                      <a:pt x="1954" y="1451"/>
                    </a:lnTo>
                    <a:lnTo>
                      <a:pt x="1954" y="1391"/>
                    </a:lnTo>
                    <a:lnTo>
                      <a:pt x="1985" y="1363"/>
                    </a:lnTo>
                    <a:lnTo>
                      <a:pt x="2013" y="1363"/>
                    </a:lnTo>
                    <a:lnTo>
                      <a:pt x="2013" y="1332"/>
                    </a:lnTo>
                    <a:lnTo>
                      <a:pt x="2104" y="1332"/>
                    </a:lnTo>
                    <a:lnTo>
                      <a:pt x="2131" y="1302"/>
                    </a:lnTo>
                    <a:lnTo>
                      <a:pt x="2192" y="1302"/>
                    </a:lnTo>
                    <a:lnTo>
                      <a:pt x="2222" y="1332"/>
                    </a:lnTo>
                    <a:lnTo>
                      <a:pt x="2250" y="1332"/>
                    </a:lnTo>
                    <a:lnTo>
                      <a:pt x="2192" y="1272"/>
                    </a:lnTo>
                    <a:lnTo>
                      <a:pt x="2192" y="1245"/>
                    </a:lnTo>
                    <a:lnTo>
                      <a:pt x="2161" y="1214"/>
                    </a:lnTo>
                    <a:lnTo>
                      <a:pt x="2161" y="1095"/>
                    </a:lnTo>
                    <a:lnTo>
                      <a:pt x="2074" y="1007"/>
                    </a:lnTo>
                    <a:lnTo>
                      <a:pt x="2074" y="977"/>
                    </a:lnTo>
                    <a:lnTo>
                      <a:pt x="2104" y="947"/>
                    </a:lnTo>
                    <a:lnTo>
                      <a:pt x="2192" y="947"/>
                    </a:lnTo>
                    <a:lnTo>
                      <a:pt x="2250" y="1007"/>
                    </a:lnTo>
                    <a:lnTo>
                      <a:pt x="2281" y="1007"/>
                    </a:lnTo>
                    <a:lnTo>
                      <a:pt x="2311" y="977"/>
                    </a:lnTo>
                    <a:lnTo>
                      <a:pt x="2341" y="977"/>
                    </a:lnTo>
                    <a:lnTo>
                      <a:pt x="2369" y="947"/>
                    </a:lnTo>
                    <a:lnTo>
                      <a:pt x="2369" y="917"/>
                    </a:lnTo>
                    <a:lnTo>
                      <a:pt x="2429" y="917"/>
                    </a:lnTo>
                    <a:lnTo>
                      <a:pt x="2429" y="889"/>
                    </a:lnTo>
                    <a:lnTo>
                      <a:pt x="2399" y="859"/>
                    </a:lnTo>
                    <a:lnTo>
                      <a:pt x="2341" y="859"/>
                    </a:lnTo>
                    <a:lnTo>
                      <a:pt x="2341" y="798"/>
                    </a:lnTo>
                    <a:lnTo>
                      <a:pt x="2311" y="770"/>
                    </a:lnTo>
                    <a:lnTo>
                      <a:pt x="2161" y="770"/>
                    </a:lnTo>
                    <a:lnTo>
                      <a:pt x="2161" y="711"/>
                    </a:lnTo>
                    <a:lnTo>
                      <a:pt x="2131" y="680"/>
                    </a:lnTo>
                    <a:lnTo>
                      <a:pt x="2131" y="652"/>
                    </a:lnTo>
                    <a:lnTo>
                      <a:pt x="2074" y="652"/>
                    </a:lnTo>
                    <a:lnTo>
                      <a:pt x="2013" y="591"/>
                    </a:lnTo>
                    <a:lnTo>
                      <a:pt x="2013" y="561"/>
                    </a:lnTo>
                    <a:lnTo>
                      <a:pt x="1985" y="561"/>
                    </a:lnTo>
                    <a:lnTo>
                      <a:pt x="1954" y="534"/>
                    </a:lnTo>
                    <a:lnTo>
                      <a:pt x="1954" y="504"/>
                    </a:lnTo>
                    <a:lnTo>
                      <a:pt x="1867" y="415"/>
                    </a:lnTo>
                    <a:lnTo>
                      <a:pt x="1867" y="385"/>
                    </a:lnTo>
                    <a:lnTo>
                      <a:pt x="1895" y="385"/>
                    </a:lnTo>
                    <a:lnTo>
                      <a:pt x="1895" y="327"/>
                    </a:lnTo>
                    <a:lnTo>
                      <a:pt x="1867" y="296"/>
                    </a:lnTo>
                    <a:lnTo>
                      <a:pt x="1867" y="178"/>
                    </a:lnTo>
                    <a:lnTo>
                      <a:pt x="1806" y="178"/>
                    </a:lnTo>
                    <a:lnTo>
                      <a:pt x="1776" y="148"/>
                    </a:lnTo>
                    <a:lnTo>
                      <a:pt x="1747" y="148"/>
                    </a:lnTo>
                    <a:lnTo>
                      <a:pt x="1747" y="118"/>
                    </a:lnTo>
                    <a:lnTo>
                      <a:pt x="1629" y="118"/>
                    </a:lnTo>
                    <a:lnTo>
                      <a:pt x="1629" y="89"/>
                    </a:lnTo>
                    <a:lnTo>
                      <a:pt x="1599" y="89"/>
                    </a:lnTo>
                    <a:lnTo>
                      <a:pt x="1569" y="118"/>
                    </a:lnTo>
                    <a:lnTo>
                      <a:pt x="1539" y="118"/>
                    </a:lnTo>
                    <a:lnTo>
                      <a:pt x="1511" y="148"/>
                    </a:lnTo>
                    <a:lnTo>
                      <a:pt x="1481" y="148"/>
                    </a:lnTo>
                    <a:lnTo>
                      <a:pt x="1481" y="89"/>
                    </a:lnTo>
                    <a:close/>
                  </a:path>
                </a:pathLst>
              </a:custGeom>
              <a:solidFill>
                <a:srgbClr val="B3B136"/>
              </a:solidFill>
              <a:ln w="9525">
                <a:noFill/>
                <a:round/>
                <a:headEnd/>
                <a:tailEnd/>
              </a:ln>
            </p:spPr>
            <p:txBody>
              <a:bodyPr/>
              <a:lstStyle/>
              <a:p>
                <a:endParaRPr lang="en-GB"/>
              </a:p>
            </p:txBody>
          </p:sp>
          <p:sp>
            <p:nvSpPr>
              <p:cNvPr id="25615" name="Freeform 15"/>
              <p:cNvSpPr>
                <a:spLocks/>
              </p:cNvSpPr>
              <p:nvPr/>
            </p:nvSpPr>
            <p:spPr bwMode="auto">
              <a:xfrm>
                <a:off x="4021" y="1750"/>
                <a:ext cx="288" cy="163"/>
              </a:xfrm>
              <a:custGeom>
                <a:avLst/>
                <a:gdLst/>
                <a:ahLst/>
                <a:cxnLst>
                  <a:cxn ang="0">
                    <a:pos x="1065" y="119"/>
                  </a:cxn>
                  <a:cxn ang="0">
                    <a:pos x="1125" y="89"/>
                  </a:cxn>
                  <a:cxn ang="0">
                    <a:pos x="1156" y="59"/>
                  </a:cxn>
                  <a:cxn ang="0">
                    <a:pos x="800" y="59"/>
                  </a:cxn>
                  <a:cxn ang="0">
                    <a:pos x="681" y="29"/>
                  </a:cxn>
                  <a:cxn ang="0">
                    <a:pos x="593" y="0"/>
                  </a:cxn>
                  <a:cxn ang="0">
                    <a:pos x="533" y="29"/>
                  </a:cxn>
                  <a:cxn ang="0">
                    <a:pos x="474" y="0"/>
                  </a:cxn>
                  <a:cxn ang="0">
                    <a:pos x="444" y="59"/>
                  </a:cxn>
                  <a:cxn ang="0">
                    <a:pos x="326" y="29"/>
                  </a:cxn>
                  <a:cxn ang="0">
                    <a:pos x="207" y="59"/>
                  </a:cxn>
                  <a:cxn ang="0">
                    <a:pos x="147" y="89"/>
                  </a:cxn>
                  <a:cxn ang="0">
                    <a:pos x="28" y="119"/>
                  </a:cxn>
                  <a:cxn ang="0">
                    <a:pos x="0" y="207"/>
                  </a:cxn>
                  <a:cxn ang="0">
                    <a:pos x="58" y="207"/>
                  </a:cxn>
                  <a:cxn ang="0">
                    <a:pos x="28" y="266"/>
                  </a:cxn>
                  <a:cxn ang="0">
                    <a:pos x="28" y="296"/>
                  </a:cxn>
                  <a:cxn ang="0">
                    <a:pos x="58" y="325"/>
                  </a:cxn>
                  <a:cxn ang="0">
                    <a:pos x="89" y="384"/>
                  </a:cxn>
                  <a:cxn ang="0">
                    <a:pos x="237" y="414"/>
                  </a:cxn>
                  <a:cxn ang="0">
                    <a:pos x="265" y="384"/>
                  </a:cxn>
                  <a:cxn ang="0">
                    <a:pos x="265" y="444"/>
                  </a:cxn>
                  <a:cxn ang="0">
                    <a:pos x="296" y="502"/>
                  </a:cxn>
                  <a:cxn ang="0">
                    <a:pos x="265" y="563"/>
                  </a:cxn>
                  <a:cxn ang="0">
                    <a:pos x="326" y="532"/>
                  </a:cxn>
                  <a:cxn ang="0">
                    <a:pos x="503" y="502"/>
                  </a:cxn>
                  <a:cxn ang="0">
                    <a:pos x="593" y="532"/>
                  </a:cxn>
                  <a:cxn ang="0">
                    <a:pos x="651" y="563"/>
                  </a:cxn>
                  <a:cxn ang="0">
                    <a:pos x="710" y="593"/>
                  </a:cxn>
                  <a:cxn ang="0">
                    <a:pos x="858" y="652"/>
                  </a:cxn>
                  <a:cxn ang="0">
                    <a:pos x="918" y="621"/>
                  </a:cxn>
                  <a:cxn ang="0">
                    <a:pos x="1007" y="652"/>
                  </a:cxn>
                  <a:cxn ang="0">
                    <a:pos x="1037" y="593"/>
                  </a:cxn>
                  <a:cxn ang="0">
                    <a:pos x="1125" y="563"/>
                  </a:cxn>
                  <a:cxn ang="0">
                    <a:pos x="1007" y="414"/>
                  </a:cxn>
                  <a:cxn ang="0">
                    <a:pos x="1007" y="356"/>
                  </a:cxn>
                  <a:cxn ang="0">
                    <a:pos x="977" y="237"/>
                  </a:cxn>
                  <a:cxn ang="0">
                    <a:pos x="1037" y="207"/>
                  </a:cxn>
                </a:cxnLst>
                <a:rect l="0" t="0" r="r" b="b"/>
                <a:pathLst>
                  <a:path w="1156" h="652">
                    <a:moveTo>
                      <a:pt x="1065" y="177"/>
                    </a:moveTo>
                    <a:lnTo>
                      <a:pt x="1065" y="119"/>
                    </a:lnTo>
                    <a:lnTo>
                      <a:pt x="1095" y="119"/>
                    </a:lnTo>
                    <a:lnTo>
                      <a:pt x="1125" y="89"/>
                    </a:lnTo>
                    <a:lnTo>
                      <a:pt x="1156" y="89"/>
                    </a:lnTo>
                    <a:lnTo>
                      <a:pt x="1156" y="59"/>
                    </a:lnTo>
                    <a:lnTo>
                      <a:pt x="1095" y="59"/>
                    </a:lnTo>
                    <a:lnTo>
                      <a:pt x="800" y="59"/>
                    </a:lnTo>
                    <a:lnTo>
                      <a:pt x="770" y="29"/>
                    </a:lnTo>
                    <a:lnTo>
                      <a:pt x="681" y="29"/>
                    </a:lnTo>
                    <a:lnTo>
                      <a:pt x="651" y="0"/>
                    </a:lnTo>
                    <a:lnTo>
                      <a:pt x="593" y="0"/>
                    </a:lnTo>
                    <a:lnTo>
                      <a:pt x="563" y="29"/>
                    </a:lnTo>
                    <a:lnTo>
                      <a:pt x="533" y="29"/>
                    </a:lnTo>
                    <a:lnTo>
                      <a:pt x="503" y="0"/>
                    </a:lnTo>
                    <a:lnTo>
                      <a:pt x="474" y="0"/>
                    </a:lnTo>
                    <a:lnTo>
                      <a:pt x="474" y="29"/>
                    </a:lnTo>
                    <a:lnTo>
                      <a:pt x="444" y="59"/>
                    </a:lnTo>
                    <a:lnTo>
                      <a:pt x="414" y="29"/>
                    </a:lnTo>
                    <a:lnTo>
                      <a:pt x="326" y="29"/>
                    </a:lnTo>
                    <a:lnTo>
                      <a:pt x="326" y="59"/>
                    </a:lnTo>
                    <a:lnTo>
                      <a:pt x="207" y="59"/>
                    </a:lnTo>
                    <a:lnTo>
                      <a:pt x="178" y="89"/>
                    </a:lnTo>
                    <a:lnTo>
                      <a:pt x="147" y="89"/>
                    </a:lnTo>
                    <a:lnTo>
                      <a:pt x="147" y="119"/>
                    </a:lnTo>
                    <a:lnTo>
                      <a:pt x="28" y="119"/>
                    </a:lnTo>
                    <a:lnTo>
                      <a:pt x="0" y="148"/>
                    </a:lnTo>
                    <a:lnTo>
                      <a:pt x="0" y="207"/>
                    </a:lnTo>
                    <a:lnTo>
                      <a:pt x="28" y="177"/>
                    </a:lnTo>
                    <a:lnTo>
                      <a:pt x="58" y="207"/>
                    </a:lnTo>
                    <a:lnTo>
                      <a:pt x="28" y="237"/>
                    </a:lnTo>
                    <a:lnTo>
                      <a:pt x="28" y="266"/>
                    </a:lnTo>
                    <a:lnTo>
                      <a:pt x="58" y="266"/>
                    </a:lnTo>
                    <a:lnTo>
                      <a:pt x="28" y="296"/>
                    </a:lnTo>
                    <a:lnTo>
                      <a:pt x="28" y="325"/>
                    </a:lnTo>
                    <a:lnTo>
                      <a:pt x="58" y="325"/>
                    </a:lnTo>
                    <a:lnTo>
                      <a:pt x="89" y="356"/>
                    </a:lnTo>
                    <a:lnTo>
                      <a:pt x="89" y="384"/>
                    </a:lnTo>
                    <a:lnTo>
                      <a:pt x="119" y="414"/>
                    </a:lnTo>
                    <a:lnTo>
                      <a:pt x="237" y="414"/>
                    </a:lnTo>
                    <a:lnTo>
                      <a:pt x="237" y="384"/>
                    </a:lnTo>
                    <a:lnTo>
                      <a:pt x="265" y="384"/>
                    </a:lnTo>
                    <a:lnTo>
                      <a:pt x="296" y="414"/>
                    </a:lnTo>
                    <a:lnTo>
                      <a:pt x="265" y="444"/>
                    </a:lnTo>
                    <a:lnTo>
                      <a:pt x="296" y="475"/>
                    </a:lnTo>
                    <a:lnTo>
                      <a:pt x="296" y="502"/>
                    </a:lnTo>
                    <a:lnTo>
                      <a:pt x="265" y="532"/>
                    </a:lnTo>
                    <a:lnTo>
                      <a:pt x="265" y="563"/>
                    </a:lnTo>
                    <a:lnTo>
                      <a:pt x="296" y="532"/>
                    </a:lnTo>
                    <a:lnTo>
                      <a:pt x="326" y="532"/>
                    </a:lnTo>
                    <a:lnTo>
                      <a:pt x="356" y="502"/>
                    </a:lnTo>
                    <a:lnTo>
                      <a:pt x="503" y="502"/>
                    </a:lnTo>
                    <a:lnTo>
                      <a:pt x="533" y="532"/>
                    </a:lnTo>
                    <a:lnTo>
                      <a:pt x="593" y="532"/>
                    </a:lnTo>
                    <a:lnTo>
                      <a:pt x="621" y="563"/>
                    </a:lnTo>
                    <a:lnTo>
                      <a:pt x="651" y="563"/>
                    </a:lnTo>
                    <a:lnTo>
                      <a:pt x="681" y="593"/>
                    </a:lnTo>
                    <a:lnTo>
                      <a:pt x="710" y="593"/>
                    </a:lnTo>
                    <a:lnTo>
                      <a:pt x="770" y="652"/>
                    </a:lnTo>
                    <a:lnTo>
                      <a:pt x="858" y="652"/>
                    </a:lnTo>
                    <a:lnTo>
                      <a:pt x="888" y="621"/>
                    </a:lnTo>
                    <a:lnTo>
                      <a:pt x="918" y="621"/>
                    </a:lnTo>
                    <a:lnTo>
                      <a:pt x="947" y="652"/>
                    </a:lnTo>
                    <a:lnTo>
                      <a:pt x="1007" y="652"/>
                    </a:lnTo>
                    <a:lnTo>
                      <a:pt x="1037" y="621"/>
                    </a:lnTo>
                    <a:lnTo>
                      <a:pt x="1037" y="593"/>
                    </a:lnTo>
                    <a:lnTo>
                      <a:pt x="1065" y="563"/>
                    </a:lnTo>
                    <a:lnTo>
                      <a:pt x="1125" y="563"/>
                    </a:lnTo>
                    <a:lnTo>
                      <a:pt x="1007" y="444"/>
                    </a:lnTo>
                    <a:lnTo>
                      <a:pt x="1007" y="414"/>
                    </a:lnTo>
                    <a:lnTo>
                      <a:pt x="1037" y="384"/>
                    </a:lnTo>
                    <a:lnTo>
                      <a:pt x="1007" y="356"/>
                    </a:lnTo>
                    <a:lnTo>
                      <a:pt x="977" y="266"/>
                    </a:lnTo>
                    <a:lnTo>
                      <a:pt x="977" y="237"/>
                    </a:lnTo>
                    <a:lnTo>
                      <a:pt x="1007" y="207"/>
                    </a:lnTo>
                    <a:lnTo>
                      <a:pt x="1037" y="207"/>
                    </a:lnTo>
                    <a:lnTo>
                      <a:pt x="1065" y="177"/>
                    </a:lnTo>
                    <a:close/>
                  </a:path>
                </a:pathLst>
              </a:custGeom>
              <a:solidFill>
                <a:srgbClr val="D3B26F"/>
              </a:solidFill>
              <a:ln w="9525">
                <a:noFill/>
                <a:round/>
                <a:headEnd/>
                <a:tailEnd/>
              </a:ln>
            </p:spPr>
            <p:txBody>
              <a:bodyPr/>
              <a:lstStyle/>
              <a:p>
                <a:endParaRPr lang="en-GB"/>
              </a:p>
            </p:txBody>
          </p:sp>
          <p:sp>
            <p:nvSpPr>
              <p:cNvPr id="25616" name="Freeform 16"/>
              <p:cNvSpPr>
                <a:spLocks/>
              </p:cNvSpPr>
              <p:nvPr/>
            </p:nvSpPr>
            <p:spPr bwMode="auto">
              <a:xfrm>
                <a:off x="3887" y="1875"/>
                <a:ext cx="452" cy="185"/>
              </a:xfrm>
              <a:custGeom>
                <a:avLst/>
                <a:gdLst/>
                <a:ahLst/>
                <a:cxnLst>
                  <a:cxn ang="0">
                    <a:pos x="1185" y="61"/>
                  </a:cxn>
                  <a:cxn ang="0">
                    <a:pos x="1127" y="30"/>
                  </a:cxn>
                  <a:cxn ang="0">
                    <a:pos x="1037" y="0"/>
                  </a:cxn>
                  <a:cxn ang="0">
                    <a:pos x="860" y="30"/>
                  </a:cxn>
                  <a:cxn ang="0">
                    <a:pos x="799" y="61"/>
                  </a:cxn>
                  <a:cxn ang="0">
                    <a:pos x="830" y="179"/>
                  </a:cxn>
                  <a:cxn ang="0">
                    <a:pos x="771" y="298"/>
                  </a:cxn>
                  <a:cxn ang="0">
                    <a:pos x="741" y="328"/>
                  </a:cxn>
                  <a:cxn ang="0">
                    <a:pos x="534" y="268"/>
                  </a:cxn>
                  <a:cxn ang="0">
                    <a:pos x="504" y="209"/>
                  </a:cxn>
                  <a:cxn ang="0">
                    <a:pos x="416" y="179"/>
                  </a:cxn>
                  <a:cxn ang="0">
                    <a:pos x="355" y="91"/>
                  </a:cxn>
                  <a:cxn ang="0">
                    <a:pos x="297" y="119"/>
                  </a:cxn>
                  <a:cxn ang="0">
                    <a:pos x="237" y="150"/>
                  </a:cxn>
                  <a:cxn ang="0">
                    <a:pos x="89" y="237"/>
                  </a:cxn>
                  <a:cxn ang="0">
                    <a:pos x="60" y="356"/>
                  </a:cxn>
                  <a:cxn ang="0">
                    <a:pos x="0" y="386"/>
                  </a:cxn>
                  <a:cxn ang="0">
                    <a:pos x="0" y="446"/>
                  </a:cxn>
                  <a:cxn ang="0">
                    <a:pos x="30" y="475"/>
                  </a:cxn>
                  <a:cxn ang="0">
                    <a:pos x="0" y="475"/>
                  </a:cxn>
                  <a:cxn ang="0">
                    <a:pos x="30" y="593"/>
                  </a:cxn>
                  <a:cxn ang="0">
                    <a:pos x="60" y="623"/>
                  </a:cxn>
                  <a:cxn ang="0">
                    <a:pos x="148" y="564"/>
                  </a:cxn>
                  <a:cxn ang="0">
                    <a:pos x="267" y="534"/>
                  </a:cxn>
                  <a:cxn ang="0">
                    <a:pos x="325" y="534"/>
                  </a:cxn>
                  <a:cxn ang="0">
                    <a:pos x="799" y="564"/>
                  </a:cxn>
                  <a:cxn ang="0">
                    <a:pos x="919" y="534"/>
                  </a:cxn>
                  <a:cxn ang="0">
                    <a:pos x="978" y="504"/>
                  </a:cxn>
                  <a:cxn ang="0">
                    <a:pos x="1008" y="564"/>
                  </a:cxn>
                  <a:cxn ang="0">
                    <a:pos x="1185" y="593"/>
                  </a:cxn>
                  <a:cxn ang="0">
                    <a:pos x="1274" y="653"/>
                  </a:cxn>
                  <a:cxn ang="0">
                    <a:pos x="1304" y="682"/>
                  </a:cxn>
                  <a:cxn ang="0">
                    <a:pos x="1422" y="741"/>
                  </a:cxn>
                  <a:cxn ang="0">
                    <a:pos x="1511" y="711"/>
                  </a:cxn>
                  <a:cxn ang="0">
                    <a:pos x="1690" y="682"/>
                  </a:cxn>
                  <a:cxn ang="0">
                    <a:pos x="1808" y="593"/>
                  </a:cxn>
                  <a:cxn ang="0">
                    <a:pos x="1778" y="504"/>
                  </a:cxn>
                  <a:cxn ang="0">
                    <a:pos x="1718" y="416"/>
                  </a:cxn>
                  <a:cxn ang="0">
                    <a:pos x="1690" y="356"/>
                  </a:cxn>
                  <a:cxn ang="0">
                    <a:pos x="1659" y="298"/>
                  </a:cxn>
                  <a:cxn ang="0">
                    <a:pos x="1690" y="237"/>
                  </a:cxn>
                  <a:cxn ang="0">
                    <a:pos x="1629" y="209"/>
                  </a:cxn>
                  <a:cxn ang="0">
                    <a:pos x="1541" y="150"/>
                  </a:cxn>
                  <a:cxn ang="0">
                    <a:pos x="1452" y="119"/>
                  </a:cxn>
                  <a:cxn ang="0">
                    <a:pos x="1392" y="150"/>
                  </a:cxn>
                  <a:cxn ang="0">
                    <a:pos x="1244" y="91"/>
                  </a:cxn>
                </a:cxnLst>
                <a:rect l="0" t="0" r="r" b="b"/>
                <a:pathLst>
                  <a:path w="1808" h="741">
                    <a:moveTo>
                      <a:pt x="1215" y="91"/>
                    </a:moveTo>
                    <a:lnTo>
                      <a:pt x="1185" y="61"/>
                    </a:lnTo>
                    <a:lnTo>
                      <a:pt x="1155" y="61"/>
                    </a:lnTo>
                    <a:lnTo>
                      <a:pt x="1127" y="30"/>
                    </a:lnTo>
                    <a:lnTo>
                      <a:pt x="1067" y="30"/>
                    </a:lnTo>
                    <a:lnTo>
                      <a:pt x="1037" y="0"/>
                    </a:lnTo>
                    <a:lnTo>
                      <a:pt x="890" y="0"/>
                    </a:lnTo>
                    <a:lnTo>
                      <a:pt x="860" y="30"/>
                    </a:lnTo>
                    <a:lnTo>
                      <a:pt x="830" y="30"/>
                    </a:lnTo>
                    <a:lnTo>
                      <a:pt x="799" y="61"/>
                    </a:lnTo>
                    <a:lnTo>
                      <a:pt x="799" y="150"/>
                    </a:lnTo>
                    <a:lnTo>
                      <a:pt x="830" y="179"/>
                    </a:lnTo>
                    <a:lnTo>
                      <a:pt x="830" y="237"/>
                    </a:lnTo>
                    <a:lnTo>
                      <a:pt x="771" y="298"/>
                    </a:lnTo>
                    <a:lnTo>
                      <a:pt x="741" y="298"/>
                    </a:lnTo>
                    <a:lnTo>
                      <a:pt x="741" y="328"/>
                    </a:lnTo>
                    <a:lnTo>
                      <a:pt x="592" y="328"/>
                    </a:lnTo>
                    <a:lnTo>
                      <a:pt x="534" y="268"/>
                    </a:lnTo>
                    <a:lnTo>
                      <a:pt x="534" y="237"/>
                    </a:lnTo>
                    <a:lnTo>
                      <a:pt x="504" y="209"/>
                    </a:lnTo>
                    <a:lnTo>
                      <a:pt x="474" y="209"/>
                    </a:lnTo>
                    <a:lnTo>
                      <a:pt x="416" y="179"/>
                    </a:lnTo>
                    <a:lnTo>
                      <a:pt x="355" y="119"/>
                    </a:lnTo>
                    <a:lnTo>
                      <a:pt x="355" y="91"/>
                    </a:lnTo>
                    <a:lnTo>
                      <a:pt x="325" y="91"/>
                    </a:lnTo>
                    <a:lnTo>
                      <a:pt x="297" y="119"/>
                    </a:lnTo>
                    <a:lnTo>
                      <a:pt x="267" y="119"/>
                    </a:lnTo>
                    <a:lnTo>
                      <a:pt x="237" y="150"/>
                    </a:lnTo>
                    <a:lnTo>
                      <a:pt x="178" y="150"/>
                    </a:lnTo>
                    <a:lnTo>
                      <a:pt x="89" y="237"/>
                    </a:lnTo>
                    <a:lnTo>
                      <a:pt x="89" y="328"/>
                    </a:lnTo>
                    <a:lnTo>
                      <a:pt x="60" y="356"/>
                    </a:lnTo>
                    <a:lnTo>
                      <a:pt x="30" y="356"/>
                    </a:lnTo>
                    <a:lnTo>
                      <a:pt x="0" y="386"/>
                    </a:lnTo>
                    <a:lnTo>
                      <a:pt x="30" y="416"/>
                    </a:lnTo>
                    <a:lnTo>
                      <a:pt x="0" y="446"/>
                    </a:lnTo>
                    <a:lnTo>
                      <a:pt x="0" y="475"/>
                    </a:lnTo>
                    <a:lnTo>
                      <a:pt x="30" y="475"/>
                    </a:lnTo>
                    <a:lnTo>
                      <a:pt x="30" y="504"/>
                    </a:lnTo>
                    <a:lnTo>
                      <a:pt x="0" y="475"/>
                    </a:lnTo>
                    <a:lnTo>
                      <a:pt x="0" y="564"/>
                    </a:lnTo>
                    <a:lnTo>
                      <a:pt x="30" y="593"/>
                    </a:lnTo>
                    <a:lnTo>
                      <a:pt x="30" y="623"/>
                    </a:lnTo>
                    <a:lnTo>
                      <a:pt x="60" y="623"/>
                    </a:lnTo>
                    <a:lnTo>
                      <a:pt x="118" y="564"/>
                    </a:lnTo>
                    <a:lnTo>
                      <a:pt x="148" y="564"/>
                    </a:lnTo>
                    <a:lnTo>
                      <a:pt x="178" y="534"/>
                    </a:lnTo>
                    <a:lnTo>
                      <a:pt x="267" y="534"/>
                    </a:lnTo>
                    <a:lnTo>
                      <a:pt x="297" y="504"/>
                    </a:lnTo>
                    <a:lnTo>
                      <a:pt x="325" y="534"/>
                    </a:lnTo>
                    <a:lnTo>
                      <a:pt x="771" y="534"/>
                    </a:lnTo>
                    <a:lnTo>
                      <a:pt x="799" y="564"/>
                    </a:lnTo>
                    <a:lnTo>
                      <a:pt x="890" y="564"/>
                    </a:lnTo>
                    <a:lnTo>
                      <a:pt x="919" y="534"/>
                    </a:lnTo>
                    <a:lnTo>
                      <a:pt x="948" y="534"/>
                    </a:lnTo>
                    <a:lnTo>
                      <a:pt x="978" y="504"/>
                    </a:lnTo>
                    <a:lnTo>
                      <a:pt x="1008" y="534"/>
                    </a:lnTo>
                    <a:lnTo>
                      <a:pt x="1008" y="564"/>
                    </a:lnTo>
                    <a:lnTo>
                      <a:pt x="1037" y="593"/>
                    </a:lnTo>
                    <a:lnTo>
                      <a:pt x="1185" y="593"/>
                    </a:lnTo>
                    <a:lnTo>
                      <a:pt x="1244" y="653"/>
                    </a:lnTo>
                    <a:lnTo>
                      <a:pt x="1274" y="653"/>
                    </a:lnTo>
                    <a:lnTo>
                      <a:pt x="1274" y="682"/>
                    </a:lnTo>
                    <a:lnTo>
                      <a:pt x="1304" y="682"/>
                    </a:lnTo>
                    <a:lnTo>
                      <a:pt x="1362" y="741"/>
                    </a:lnTo>
                    <a:lnTo>
                      <a:pt x="1422" y="741"/>
                    </a:lnTo>
                    <a:lnTo>
                      <a:pt x="1511" y="741"/>
                    </a:lnTo>
                    <a:lnTo>
                      <a:pt x="1511" y="711"/>
                    </a:lnTo>
                    <a:lnTo>
                      <a:pt x="1690" y="711"/>
                    </a:lnTo>
                    <a:lnTo>
                      <a:pt x="1690" y="682"/>
                    </a:lnTo>
                    <a:lnTo>
                      <a:pt x="1778" y="593"/>
                    </a:lnTo>
                    <a:lnTo>
                      <a:pt x="1808" y="593"/>
                    </a:lnTo>
                    <a:lnTo>
                      <a:pt x="1808" y="534"/>
                    </a:lnTo>
                    <a:lnTo>
                      <a:pt x="1778" y="504"/>
                    </a:lnTo>
                    <a:lnTo>
                      <a:pt x="1778" y="475"/>
                    </a:lnTo>
                    <a:lnTo>
                      <a:pt x="1718" y="416"/>
                    </a:lnTo>
                    <a:lnTo>
                      <a:pt x="1718" y="386"/>
                    </a:lnTo>
                    <a:lnTo>
                      <a:pt x="1690" y="356"/>
                    </a:lnTo>
                    <a:lnTo>
                      <a:pt x="1659" y="386"/>
                    </a:lnTo>
                    <a:lnTo>
                      <a:pt x="1659" y="298"/>
                    </a:lnTo>
                    <a:lnTo>
                      <a:pt x="1690" y="268"/>
                    </a:lnTo>
                    <a:lnTo>
                      <a:pt x="1690" y="237"/>
                    </a:lnTo>
                    <a:lnTo>
                      <a:pt x="1659" y="209"/>
                    </a:lnTo>
                    <a:lnTo>
                      <a:pt x="1629" y="209"/>
                    </a:lnTo>
                    <a:lnTo>
                      <a:pt x="1571" y="150"/>
                    </a:lnTo>
                    <a:lnTo>
                      <a:pt x="1541" y="150"/>
                    </a:lnTo>
                    <a:lnTo>
                      <a:pt x="1481" y="150"/>
                    </a:lnTo>
                    <a:lnTo>
                      <a:pt x="1452" y="119"/>
                    </a:lnTo>
                    <a:lnTo>
                      <a:pt x="1422" y="119"/>
                    </a:lnTo>
                    <a:lnTo>
                      <a:pt x="1392" y="150"/>
                    </a:lnTo>
                    <a:lnTo>
                      <a:pt x="1304" y="150"/>
                    </a:lnTo>
                    <a:lnTo>
                      <a:pt x="1244" y="91"/>
                    </a:lnTo>
                    <a:lnTo>
                      <a:pt x="1215" y="91"/>
                    </a:lnTo>
                    <a:close/>
                  </a:path>
                </a:pathLst>
              </a:custGeom>
              <a:solidFill>
                <a:srgbClr val="99D6AB"/>
              </a:solidFill>
              <a:ln w="9525">
                <a:noFill/>
                <a:round/>
                <a:headEnd/>
                <a:tailEnd/>
              </a:ln>
            </p:spPr>
            <p:txBody>
              <a:bodyPr/>
              <a:lstStyle/>
              <a:p>
                <a:endParaRPr lang="en-GB"/>
              </a:p>
            </p:txBody>
          </p:sp>
          <p:sp>
            <p:nvSpPr>
              <p:cNvPr id="25617" name="Freeform 17"/>
              <p:cNvSpPr>
                <a:spLocks/>
              </p:cNvSpPr>
              <p:nvPr/>
            </p:nvSpPr>
            <p:spPr bwMode="auto">
              <a:xfrm>
                <a:off x="3894" y="2001"/>
                <a:ext cx="363" cy="208"/>
              </a:xfrm>
              <a:custGeom>
                <a:avLst/>
                <a:gdLst/>
                <a:ahLst/>
                <a:cxnLst>
                  <a:cxn ang="0">
                    <a:pos x="741" y="30"/>
                  </a:cxn>
                  <a:cxn ang="0">
                    <a:pos x="267" y="0"/>
                  </a:cxn>
                  <a:cxn ang="0">
                    <a:pos x="148" y="30"/>
                  </a:cxn>
                  <a:cxn ang="0">
                    <a:pos x="88" y="60"/>
                  </a:cxn>
                  <a:cxn ang="0">
                    <a:pos x="0" y="119"/>
                  </a:cxn>
                  <a:cxn ang="0">
                    <a:pos x="30" y="237"/>
                  </a:cxn>
                  <a:cxn ang="0">
                    <a:pos x="59" y="298"/>
                  </a:cxn>
                  <a:cxn ang="0">
                    <a:pos x="88" y="385"/>
                  </a:cxn>
                  <a:cxn ang="0">
                    <a:pos x="148" y="416"/>
                  </a:cxn>
                  <a:cxn ang="0">
                    <a:pos x="237" y="444"/>
                  </a:cxn>
                  <a:cxn ang="0">
                    <a:pos x="414" y="474"/>
                  </a:cxn>
                  <a:cxn ang="0">
                    <a:pos x="474" y="504"/>
                  </a:cxn>
                  <a:cxn ang="0">
                    <a:pos x="444" y="593"/>
                  </a:cxn>
                  <a:cxn ang="0">
                    <a:pos x="474" y="680"/>
                  </a:cxn>
                  <a:cxn ang="0">
                    <a:pos x="532" y="680"/>
                  </a:cxn>
                  <a:cxn ang="0">
                    <a:pos x="593" y="711"/>
                  </a:cxn>
                  <a:cxn ang="0">
                    <a:pos x="682" y="769"/>
                  </a:cxn>
                  <a:cxn ang="0">
                    <a:pos x="711" y="829"/>
                  </a:cxn>
                  <a:cxn ang="0">
                    <a:pos x="769" y="829"/>
                  </a:cxn>
                  <a:cxn ang="0">
                    <a:pos x="860" y="800"/>
                  </a:cxn>
                  <a:cxn ang="0">
                    <a:pos x="918" y="829"/>
                  </a:cxn>
                  <a:cxn ang="0">
                    <a:pos x="978" y="800"/>
                  </a:cxn>
                  <a:cxn ang="0">
                    <a:pos x="1007" y="741"/>
                  </a:cxn>
                  <a:cxn ang="0">
                    <a:pos x="1097" y="711"/>
                  </a:cxn>
                  <a:cxn ang="0">
                    <a:pos x="1155" y="680"/>
                  </a:cxn>
                  <a:cxn ang="0">
                    <a:pos x="1185" y="741"/>
                  </a:cxn>
                  <a:cxn ang="0">
                    <a:pos x="1244" y="711"/>
                  </a:cxn>
                  <a:cxn ang="0">
                    <a:pos x="1185" y="680"/>
                  </a:cxn>
                  <a:cxn ang="0">
                    <a:pos x="1214" y="623"/>
                  </a:cxn>
                  <a:cxn ang="0">
                    <a:pos x="1244" y="474"/>
                  </a:cxn>
                  <a:cxn ang="0">
                    <a:pos x="1332" y="416"/>
                  </a:cxn>
                  <a:cxn ang="0">
                    <a:pos x="1422" y="385"/>
                  </a:cxn>
                  <a:cxn ang="0">
                    <a:pos x="1422" y="355"/>
                  </a:cxn>
                  <a:cxn ang="0">
                    <a:pos x="1392" y="237"/>
                  </a:cxn>
                  <a:cxn ang="0">
                    <a:pos x="1274" y="178"/>
                  </a:cxn>
                  <a:cxn ang="0">
                    <a:pos x="1244" y="149"/>
                  </a:cxn>
                  <a:cxn ang="0">
                    <a:pos x="1155" y="89"/>
                  </a:cxn>
                  <a:cxn ang="0">
                    <a:pos x="978" y="60"/>
                  </a:cxn>
                  <a:cxn ang="0">
                    <a:pos x="948" y="0"/>
                  </a:cxn>
                  <a:cxn ang="0">
                    <a:pos x="889" y="30"/>
                  </a:cxn>
                  <a:cxn ang="0">
                    <a:pos x="769" y="60"/>
                  </a:cxn>
                </a:cxnLst>
                <a:rect l="0" t="0" r="r" b="b"/>
                <a:pathLst>
                  <a:path w="1451" h="829">
                    <a:moveTo>
                      <a:pt x="769" y="60"/>
                    </a:moveTo>
                    <a:lnTo>
                      <a:pt x="741" y="30"/>
                    </a:lnTo>
                    <a:lnTo>
                      <a:pt x="295" y="30"/>
                    </a:lnTo>
                    <a:lnTo>
                      <a:pt x="267" y="0"/>
                    </a:lnTo>
                    <a:lnTo>
                      <a:pt x="237" y="30"/>
                    </a:lnTo>
                    <a:lnTo>
                      <a:pt x="148" y="30"/>
                    </a:lnTo>
                    <a:lnTo>
                      <a:pt x="118" y="60"/>
                    </a:lnTo>
                    <a:lnTo>
                      <a:pt x="88" y="60"/>
                    </a:lnTo>
                    <a:lnTo>
                      <a:pt x="30" y="119"/>
                    </a:lnTo>
                    <a:lnTo>
                      <a:pt x="0" y="119"/>
                    </a:lnTo>
                    <a:lnTo>
                      <a:pt x="0" y="207"/>
                    </a:lnTo>
                    <a:lnTo>
                      <a:pt x="30" y="237"/>
                    </a:lnTo>
                    <a:lnTo>
                      <a:pt x="30" y="267"/>
                    </a:lnTo>
                    <a:lnTo>
                      <a:pt x="59" y="298"/>
                    </a:lnTo>
                    <a:lnTo>
                      <a:pt x="59" y="355"/>
                    </a:lnTo>
                    <a:lnTo>
                      <a:pt x="88" y="385"/>
                    </a:lnTo>
                    <a:lnTo>
                      <a:pt x="118" y="385"/>
                    </a:lnTo>
                    <a:lnTo>
                      <a:pt x="148" y="416"/>
                    </a:lnTo>
                    <a:lnTo>
                      <a:pt x="207" y="416"/>
                    </a:lnTo>
                    <a:lnTo>
                      <a:pt x="237" y="444"/>
                    </a:lnTo>
                    <a:lnTo>
                      <a:pt x="414" y="444"/>
                    </a:lnTo>
                    <a:lnTo>
                      <a:pt x="414" y="474"/>
                    </a:lnTo>
                    <a:lnTo>
                      <a:pt x="444" y="474"/>
                    </a:lnTo>
                    <a:lnTo>
                      <a:pt x="474" y="504"/>
                    </a:lnTo>
                    <a:lnTo>
                      <a:pt x="474" y="562"/>
                    </a:lnTo>
                    <a:lnTo>
                      <a:pt x="444" y="593"/>
                    </a:lnTo>
                    <a:lnTo>
                      <a:pt x="444" y="650"/>
                    </a:lnTo>
                    <a:lnTo>
                      <a:pt x="474" y="680"/>
                    </a:lnTo>
                    <a:lnTo>
                      <a:pt x="504" y="650"/>
                    </a:lnTo>
                    <a:lnTo>
                      <a:pt x="532" y="680"/>
                    </a:lnTo>
                    <a:lnTo>
                      <a:pt x="562" y="680"/>
                    </a:lnTo>
                    <a:lnTo>
                      <a:pt x="593" y="711"/>
                    </a:lnTo>
                    <a:lnTo>
                      <a:pt x="623" y="711"/>
                    </a:lnTo>
                    <a:lnTo>
                      <a:pt x="682" y="769"/>
                    </a:lnTo>
                    <a:lnTo>
                      <a:pt x="682" y="800"/>
                    </a:lnTo>
                    <a:lnTo>
                      <a:pt x="711" y="829"/>
                    </a:lnTo>
                    <a:lnTo>
                      <a:pt x="741" y="800"/>
                    </a:lnTo>
                    <a:lnTo>
                      <a:pt x="769" y="829"/>
                    </a:lnTo>
                    <a:lnTo>
                      <a:pt x="800" y="800"/>
                    </a:lnTo>
                    <a:lnTo>
                      <a:pt x="860" y="800"/>
                    </a:lnTo>
                    <a:lnTo>
                      <a:pt x="889" y="829"/>
                    </a:lnTo>
                    <a:lnTo>
                      <a:pt x="918" y="829"/>
                    </a:lnTo>
                    <a:lnTo>
                      <a:pt x="948" y="800"/>
                    </a:lnTo>
                    <a:lnTo>
                      <a:pt x="978" y="800"/>
                    </a:lnTo>
                    <a:lnTo>
                      <a:pt x="1007" y="769"/>
                    </a:lnTo>
                    <a:lnTo>
                      <a:pt x="1007" y="741"/>
                    </a:lnTo>
                    <a:lnTo>
                      <a:pt x="1097" y="741"/>
                    </a:lnTo>
                    <a:lnTo>
                      <a:pt x="1097" y="711"/>
                    </a:lnTo>
                    <a:lnTo>
                      <a:pt x="1125" y="711"/>
                    </a:lnTo>
                    <a:lnTo>
                      <a:pt x="1155" y="680"/>
                    </a:lnTo>
                    <a:lnTo>
                      <a:pt x="1185" y="711"/>
                    </a:lnTo>
                    <a:lnTo>
                      <a:pt x="1185" y="741"/>
                    </a:lnTo>
                    <a:lnTo>
                      <a:pt x="1244" y="741"/>
                    </a:lnTo>
                    <a:lnTo>
                      <a:pt x="1244" y="711"/>
                    </a:lnTo>
                    <a:lnTo>
                      <a:pt x="1214" y="680"/>
                    </a:lnTo>
                    <a:lnTo>
                      <a:pt x="1185" y="680"/>
                    </a:lnTo>
                    <a:lnTo>
                      <a:pt x="1185" y="650"/>
                    </a:lnTo>
                    <a:lnTo>
                      <a:pt x="1214" y="623"/>
                    </a:lnTo>
                    <a:lnTo>
                      <a:pt x="1214" y="504"/>
                    </a:lnTo>
                    <a:lnTo>
                      <a:pt x="1244" y="474"/>
                    </a:lnTo>
                    <a:lnTo>
                      <a:pt x="1332" y="474"/>
                    </a:lnTo>
                    <a:lnTo>
                      <a:pt x="1332" y="416"/>
                    </a:lnTo>
                    <a:lnTo>
                      <a:pt x="1422" y="416"/>
                    </a:lnTo>
                    <a:lnTo>
                      <a:pt x="1422" y="385"/>
                    </a:lnTo>
                    <a:lnTo>
                      <a:pt x="1451" y="385"/>
                    </a:lnTo>
                    <a:lnTo>
                      <a:pt x="1422" y="355"/>
                    </a:lnTo>
                    <a:lnTo>
                      <a:pt x="1392" y="355"/>
                    </a:lnTo>
                    <a:lnTo>
                      <a:pt x="1392" y="237"/>
                    </a:lnTo>
                    <a:lnTo>
                      <a:pt x="1332" y="237"/>
                    </a:lnTo>
                    <a:lnTo>
                      <a:pt x="1274" y="178"/>
                    </a:lnTo>
                    <a:lnTo>
                      <a:pt x="1244" y="178"/>
                    </a:lnTo>
                    <a:lnTo>
                      <a:pt x="1244" y="149"/>
                    </a:lnTo>
                    <a:lnTo>
                      <a:pt x="1214" y="149"/>
                    </a:lnTo>
                    <a:lnTo>
                      <a:pt x="1155" y="89"/>
                    </a:lnTo>
                    <a:lnTo>
                      <a:pt x="1007" y="89"/>
                    </a:lnTo>
                    <a:lnTo>
                      <a:pt x="978" y="60"/>
                    </a:lnTo>
                    <a:lnTo>
                      <a:pt x="978" y="30"/>
                    </a:lnTo>
                    <a:lnTo>
                      <a:pt x="948" y="0"/>
                    </a:lnTo>
                    <a:lnTo>
                      <a:pt x="918" y="30"/>
                    </a:lnTo>
                    <a:lnTo>
                      <a:pt x="889" y="30"/>
                    </a:lnTo>
                    <a:lnTo>
                      <a:pt x="860" y="60"/>
                    </a:lnTo>
                    <a:lnTo>
                      <a:pt x="769" y="60"/>
                    </a:lnTo>
                    <a:close/>
                  </a:path>
                </a:pathLst>
              </a:custGeom>
              <a:solidFill>
                <a:srgbClr val="B28665"/>
              </a:solidFill>
              <a:ln w="9525">
                <a:noFill/>
                <a:round/>
                <a:headEnd/>
                <a:tailEnd/>
              </a:ln>
            </p:spPr>
            <p:txBody>
              <a:bodyPr/>
              <a:lstStyle/>
              <a:p>
                <a:endParaRPr lang="en-GB"/>
              </a:p>
            </p:txBody>
          </p:sp>
          <p:sp>
            <p:nvSpPr>
              <p:cNvPr id="25618" name="Freeform 18"/>
              <p:cNvSpPr>
                <a:spLocks/>
              </p:cNvSpPr>
              <p:nvPr/>
            </p:nvSpPr>
            <p:spPr bwMode="auto">
              <a:xfrm>
                <a:off x="3828" y="2098"/>
                <a:ext cx="185" cy="73"/>
              </a:xfrm>
              <a:custGeom>
                <a:avLst/>
                <a:gdLst/>
                <a:ahLst/>
                <a:cxnLst>
                  <a:cxn ang="0">
                    <a:pos x="741" y="119"/>
                  </a:cxn>
                  <a:cxn ang="0">
                    <a:pos x="711" y="89"/>
                  </a:cxn>
                  <a:cxn ang="0">
                    <a:pos x="681" y="89"/>
                  </a:cxn>
                  <a:cxn ang="0">
                    <a:pos x="681" y="59"/>
                  </a:cxn>
                  <a:cxn ang="0">
                    <a:pos x="504" y="59"/>
                  </a:cxn>
                  <a:cxn ang="0">
                    <a:pos x="474" y="31"/>
                  </a:cxn>
                  <a:cxn ang="0">
                    <a:pos x="415" y="31"/>
                  </a:cxn>
                  <a:cxn ang="0">
                    <a:pos x="385" y="0"/>
                  </a:cxn>
                  <a:cxn ang="0">
                    <a:pos x="355" y="0"/>
                  </a:cxn>
                  <a:cxn ang="0">
                    <a:pos x="326" y="0"/>
                  </a:cxn>
                  <a:cxn ang="0">
                    <a:pos x="326" y="89"/>
                  </a:cxn>
                  <a:cxn ang="0">
                    <a:pos x="297" y="119"/>
                  </a:cxn>
                  <a:cxn ang="0">
                    <a:pos x="237" y="119"/>
                  </a:cxn>
                  <a:cxn ang="0">
                    <a:pos x="237" y="89"/>
                  </a:cxn>
                  <a:cxn ang="0">
                    <a:pos x="30" y="89"/>
                  </a:cxn>
                  <a:cxn ang="0">
                    <a:pos x="0" y="119"/>
                  </a:cxn>
                  <a:cxn ang="0">
                    <a:pos x="30" y="149"/>
                  </a:cxn>
                  <a:cxn ang="0">
                    <a:pos x="30" y="177"/>
                  </a:cxn>
                  <a:cxn ang="0">
                    <a:pos x="119" y="177"/>
                  </a:cxn>
                  <a:cxn ang="0">
                    <a:pos x="88" y="208"/>
                  </a:cxn>
                  <a:cxn ang="0">
                    <a:pos x="30" y="208"/>
                  </a:cxn>
                  <a:cxn ang="0">
                    <a:pos x="30" y="238"/>
                  </a:cxn>
                  <a:cxn ang="0">
                    <a:pos x="0" y="265"/>
                  </a:cxn>
                  <a:cxn ang="0">
                    <a:pos x="148" y="265"/>
                  </a:cxn>
                  <a:cxn ang="0">
                    <a:pos x="207" y="295"/>
                  </a:cxn>
                  <a:cxn ang="0">
                    <a:pos x="741" y="295"/>
                  </a:cxn>
                  <a:cxn ang="0">
                    <a:pos x="711" y="265"/>
                  </a:cxn>
                  <a:cxn ang="0">
                    <a:pos x="711" y="208"/>
                  </a:cxn>
                  <a:cxn ang="0">
                    <a:pos x="741" y="177"/>
                  </a:cxn>
                  <a:cxn ang="0">
                    <a:pos x="741" y="119"/>
                  </a:cxn>
                </a:cxnLst>
                <a:rect l="0" t="0" r="r" b="b"/>
                <a:pathLst>
                  <a:path w="741" h="295">
                    <a:moveTo>
                      <a:pt x="741" y="119"/>
                    </a:moveTo>
                    <a:lnTo>
                      <a:pt x="711" y="89"/>
                    </a:lnTo>
                    <a:lnTo>
                      <a:pt x="681" y="89"/>
                    </a:lnTo>
                    <a:lnTo>
                      <a:pt x="681" y="59"/>
                    </a:lnTo>
                    <a:lnTo>
                      <a:pt x="504" y="59"/>
                    </a:lnTo>
                    <a:lnTo>
                      <a:pt x="474" y="31"/>
                    </a:lnTo>
                    <a:lnTo>
                      <a:pt x="415" y="31"/>
                    </a:lnTo>
                    <a:lnTo>
                      <a:pt x="385" y="0"/>
                    </a:lnTo>
                    <a:lnTo>
                      <a:pt x="355" y="0"/>
                    </a:lnTo>
                    <a:lnTo>
                      <a:pt x="326" y="0"/>
                    </a:lnTo>
                    <a:lnTo>
                      <a:pt x="326" y="89"/>
                    </a:lnTo>
                    <a:lnTo>
                      <a:pt x="297" y="119"/>
                    </a:lnTo>
                    <a:lnTo>
                      <a:pt x="237" y="119"/>
                    </a:lnTo>
                    <a:lnTo>
                      <a:pt x="237" y="89"/>
                    </a:lnTo>
                    <a:lnTo>
                      <a:pt x="30" y="89"/>
                    </a:lnTo>
                    <a:lnTo>
                      <a:pt x="0" y="119"/>
                    </a:lnTo>
                    <a:lnTo>
                      <a:pt x="30" y="149"/>
                    </a:lnTo>
                    <a:lnTo>
                      <a:pt x="30" y="177"/>
                    </a:lnTo>
                    <a:lnTo>
                      <a:pt x="119" y="177"/>
                    </a:lnTo>
                    <a:lnTo>
                      <a:pt x="88" y="208"/>
                    </a:lnTo>
                    <a:lnTo>
                      <a:pt x="30" y="208"/>
                    </a:lnTo>
                    <a:lnTo>
                      <a:pt x="30" y="238"/>
                    </a:lnTo>
                    <a:lnTo>
                      <a:pt x="0" y="265"/>
                    </a:lnTo>
                    <a:lnTo>
                      <a:pt x="148" y="265"/>
                    </a:lnTo>
                    <a:lnTo>
                      <a:pt x="207" y="295"/>
                    </a:lnTo>
                    <a:lnTo>
                      <a:pt x="741" y="295"/>
                    </a:lnTo>
                    <a:lnTo>
                      <a:pt x="711" y="265"/>
                    </a:lnTo>
                    <a:lnTo>
                      <a:pt x="711" y="208"/>
                    </a:lnTo>
                    <a:lnTo>
                      <a:pt x="741" y="177"/>
                    </a:lnTo>
                    <a:lnTo>
                      <a:pt x="741" y="119"/>
                    </a:lnTo>
                    <a:close/>
                  </a:path>
                </a:pathLst>
              </a:custGeom>
              <a:solidFill>
                <a:srgbClr val="FFFF7F"/>
              </a:solidFill>
              <a:ln w="9525">
                <a:noFill/>
                <a:round/>
                <a:headEnd/>
                <a:tailEnd/>
              </a:ln>
            </p:spPr>
            <p:txBody>
              <a:bodyPr/>
              <a:lstStyle/>
              <a:p>
                <a:endParaRPr lang="en-GB"/>
              </a:p>
            </p:txBody>
          </p:sp>
          <p:sp>
            <p:nvSpPr>
              <p:cNvPr id="25619" name="Freeform 19"/>
              <p:cNvSpPr>
                <a:spLocks/>
              </p:cNvSpPr>
              <p:nvPr/>
            </p:nvSpPr>
            <p:spPr bwMode="auto">
              <a:xfrm>
                <a:off x="3472" y="2135"/>
                <a:ext cx="652" cy="473"/>
              </a:xfrm>
              <a:custGeom>
                <a:avLst/>
                <a:gdLst/>
                <a:ahLst/>
                <a:cxnLst>
                  <a:cxn ang="0">
                    <a:pos x="2313" y="177"/>
                  </a:cxn>
                  <a:cxn ang="0">
                    <a:pos x="2222" y="146"/>
                  </a:cxn>
                  <a:cxn ang="0">
                    <a:pos x="1630" y="146"/>
                  </a:cxn>
                  <a:cxn ang="0">
                    <a:pos x="1392" y="116"/>
                  </a:cxn>
                  <a:cxn ang="0">
                    <a:pos x="1304" y="177"/>
                  </a:cxn>
                  <a:cxn ang="0">
                    <a:pos x="1155" y="146"/>
                  </a:cxn>
                  <a:cxn ang="0">
                    <a:pos x="1067" y="28"/>
                  </a:cxn>
                  <a:cxn ang="0">
                    <a:pos x="682" y="59"/>
                  </a:cxn>
                  <a:cxn ang="0">
                    <a:pos x="534" y="116"/>
                  </a:cxn>
                  <a:cxn ang="0">
                    <a:pos x="386" y="177"/>
                  </a:cxn>
                  <a:cxn ang="0">
                    <a:pos x="207" y="235"/>
                  </a:cxn>
                  <a:cxn ang="0">
                    <a:pos x="61" y="266"/>
                  </a:cxn>
                  <a:cxn ang="0">
                    <a:pos x="30" y="325"/>
                  </a:cxn>
                  <a:cxn ang="0">
                    <a:pos x="88" y="353"/>
                  </a:cxn>
                  <a:cxn ang="0">
                    <a:pos x="61" y="444"/>
                  </a:cxn>
                  <a:cxn ang="0">
                    <a:pos x="0" y="591"/>
                  </a:cxn>
                  <a:cxn ang="0">
                    <a:pos x="88" y="709"/>
                  </a:cxn>
                  <a:cxn ang="0">
                    <a:pos x="88" y="800"/>
                  </a:cxn>
                  <a:cxn ang="0">
                    <a:pos x="148" y="827"/>
                  </a:cxn>
                  <a:cxn ang="0">
                    <a:pos x="118" y="1006"/>
                  </a:cxn>
                  <a:cxn ang="0">
                    <a:pos x="179" y="1064"/>
                  </a:cxn>
                  <a:cxn ang="0">
                    <a:pos x="237" y="1125"/>
                  </a:cxn>
                  <a:cxn ang="0">
                    <a:pos x="207" y="1243"/>
                  </a:cxn>
                  <a:cxn ang="0">
                    <a:pos x="237" y="1243"/>
                  </a:cxn>
                  <a:cxn ang="0">
                    <a:pos x="325" y="1300"/>
                  </a:cxn>
                  <a:cxn ang="0">
                    <a:pos x="505" y="1331"/>
                  </a:cxn>
                  <a:cxn ang="0">
                    <a:pos x="593" y="1391"/>
                  </a:cxn>
                  <a:cxn ang="0">
                    <a:pos x="593" y="1450"/>
                  </a:cxn>
                  <a:cxn ang="0">
                    <a:pos x="653" y="1509"/>
                  </a:cxn>
                  <a:cxn ang="0">
                    <a:pos x="741" y="1509"/>
                  </a:cxn>
                  <a:cxn ang="0">
                    <a:pos x="741" y="1420"/>
                  </a:cxn>
                  <a:cxn ang="0">
                    <a:pos x="830" y="1450"/>
                  </a:cxn>
                  <a:cxn ang="0">
                    <a:pos x="948" y="1538"/>
                  </a:cxn>
                  <a:cxn ang="0">
                    <a:pos x="1037" y="1538"/>
                  </a:cxn>
                  <a:cxn ang="0">
                    <a:pos x="1097" y="1598"/>
                  </a:cxn>
                  <a:cxn ang="0">
                    <a:pos x="1216" y="1656"/>
                  </a:cxn>
                  <a:cxn ang="0">
                    <a:pos x="1304" y="1716"/>
                  </a:cxn>
                  <a:cxn ang="0">
                    <a:pos x="1364" y="1716"/>
                  </a:cxn>
                  <a:cxn ang="0">
                    <a:pos x="1511" y="1775"/>
                  </a:cxn>
                  <a:cxn ang="0">
                    <a:pos x="1571" y="1834"/>
                  </a:cxn>
                  <a:cxn ang="0">
                    <a:pos x="1749" y="1747"/>
                  </a:cxn>
                  <a:cxn ang="0">
                    <a:pos x="2015" y="1747"/>
                  </a:cxn>
                  <a:cxn ang="0">
                    <a:pos x="2164" y="1865"/>
                  </a:cxn>
                  <a:cxn ang="0">
                    <a:pos x="2313" y="1893"/>
                  </a:cxn>
                  <a:cxn ang="0">
                    <a:pos x="2283" y="1775"/>
                  </a:cxn>
                  <a:cxn ang="0">
                    <a:pos x="2283" y="1686"/>
                  </a:cxn>
                  <a:cxn ang="0">
                    <a:pos x="2490" y="1479"/>
                  </a:cxn>
                  <a:cxn ang="0">
                    <a:pos x="2579" y="1391"/>
                  </a:cxn>
                  <a:cxn ang="0">
                    <a:pos x="2579" y="1331"/>
                  </a:cxn>
                  <a:cxn ang="0">
                    <a:pos x="2608" y="1273"/>
                  </a:cxn>
                  <a:cxn ang="0">
                    <a:pos x="2550" y="1213"/>
                  </a:cxn>
                  <a:cxn ang="0">
                    <a:pos x="2431" y="1064"/>
                  </a:cxn>
                  <a:cxn ang="0">
                    <a:pos x="2459" y="887"/>
                  </a:cxn>
                  <a:cxn ang="0">
                    <a:pos x="2341" y="827"/>
                  </a:cxn>
                  <a:cxn ang="0">
                    <a:pos x="2372" y="739"/>
                  </a:cxn>
                  <a:cxn ang="0">
                    <a:pos x="2520" y="650"/>
                  </a:cxn>
                  <a:cxn ang="0">
                    <a:pos x="2459" y="502"/>
                  </a:cxn>
                  <a:cxn ang="0">
                    <a:pos x="2431" y="414"/>
                  </a:cxn>
                  <a:cxn ang="0">
                    <a:pos x="2372" y="325"/>
                  </a:cxn>
                </a:cxnLst>
                <a:rect l="0" t="0" r="r" b="b"/>
                <a:pathLst>
                  <a:path w="2608" h="1893">
                    <a:moveTo>
                      <a:pt x="2372" y="266"/>
                    </a:moveTo>
                    <a:lnTo>
                      <a:pt x="2372" y="235"/>
                    </a:lnTo>
                    <a:lnTo>
                      <a:pt x="2313" y="177"/>
                    </a:lnTo>
                    <a:lnTo>
                      <a:pt x="2283" y="177"/>
                    </a:lnTo>
                    <a:lnTo>
                      <a:pt x="2252" y="146"/>
                    </a:lnTo>
                    <a:lnTo>
                      <a:pt x="2222" y="146"/>
                    </a:lnTo>
                    <a:lnTo>
                      <a:pt x="2194" y="116"/>
                    </a:lnTo>
                    <a:lnTo>
                      <a:pt x="2164" y="146"/>
                    </a:lnTo>
                    <a:lnTo>
                      <a:pt x="1630" y="146"/>
                    </a:lnTo>
                    <a:lnTo>
                      <a:pt x="1571" y="116"/>
                    </a:lnTo>
                    <a:lnTo>
                      <a:pt x="1423" y="116"/>
                    </a:lnTo>
                    <a:lnTo>
                      <a:pt x="1392" y="116"/>
                    </a:lnTo>
                    <a:lnTo>
                      <a:pt x="1364" y="146"/>
                    </a:lnTo>
                    <a:lnTo>
                      <a:pt x="1335" y="146"/>
                    </a:lnTo>
                    <a:lnTo>
                      <a:pt x="1304" y="177"/>
                    </a:lnTo>
                    <a:lnTo>
                      <a:pt x="1274" y="177"/>
                    </a:lnTo>
                    <a:lnTo>
                      <a:pt x="1274" y="146"/>
                    </a:lnTo>
                    <a:lnTo>
                      <a:pt x="1155" y="146"/>
                    </a:lnTo>
                    <a:lnTo>
                      <a:pt x="1097" y="89"/>
                    </a:lnTo>
                    <a:lnTo>
                      <a:pt x="1097" y="59"/>
                    </a:lnTo>
                    <a:lnTo>
                      <a:pt x="1067" y="28"/>
                    </a:lnTo>
                    <a:lnTo>
                      <a:pt x="1097" y="0"/>
                    </a:lnTo>
                    <a:lnTo>
                      <a:pt x="800" y="0"/>
                    </a:lnTo>
                    <a:lnTo>
                      <a:pt x="682" y="59"/>
                    </a:lnTo>
                    <a:lnTo>
                      <a:pt x="653" y="89"/>
                    </a:lnTo>
                    <a:lnTo>
                      <a:pt x="562" y="89"/>
                    </a:lnTo>
                    <a:lnTo>
                      <a:pt x="534" y="116"/>
                    </a:lnTo>
                    <a:lnTo>
                      <a:pt x="534" y="146"/>
                    </a:lnTo>
                    <a:lnTo>
                      <a:pt x="505" y="177"/>
                    </a:lnTo>
                    <a:lnTo>
                      <a:pt x="386" y="177"/>
                    </a:lnTo>
                    <a:lnTo>
                      <a:pt x="355" y="207"/>
                    </a:lnTo>
                    <a:lnTo>
                      <a:pt x="237" y="207"/>
                    </a:lnTo>
                    <a:lnTo>
                      <a:pt x="207" y="235"/>
                    </a:lnTo>
                    <a:lnTo>
                      <a:pt x="118" y="235"/>
                    </a:lnTo>
                    <a:lnTo>
                      <a:pt x="88" y="266"/>
                    </a:lnTo>
                    <a:lnTo>
                      <a:pt x="61" y="266"/>
                    </a:lnTo>
                    <a:lnTo>
                      <a:pt x="30" y="295"/>
                    </a:lnTo>
                    <a:lnTo>
                      <a:pt x="0" y="295"/>
                    </a:lnTo>
                    <a:lnTo>
                      <a:pt x="30" y="325"/>
                    </a:lnTo>
                    <a:lnTo>
                      <a:pt x="61" y="295"/>
                    </a:lnTo>
                    <a:lnTo>
                      <a:pt x="88" y="325"/>
                    </a:lnTo>
                    <a:lnTo>
                      <a:pt x="88" y="353"/>
                    </a:lnTo>
                    <a:lnTo>
                      <a:pt x="30" y="353"/>
                    </a:lnTo>
                    <a:lnTo>
                      <a:pt x="30" y="444"/>
                    </a:lnTo>
                    <a:lnTo>
                      <a:pt x="61" y="444"/>
                    </a:lnTo>
                    <a:lnTo>
                      <a:pt x="61" y="562"/>
                    </a:lnTo>
                    <a:lnTo>
                      <a:pt x="30" y="562"/>
                    </a:lnTo>
                    <a:lnTo>
                      <a:pt x="0" y="591"/>
                    </a:lnTo>
                    <a:lnTo>
                      <a:pt x="0" y="650"/>
                    </a:lnTo>
                    <a:lnTo>
                      <a:pt x="30" y="650"/>
                    </a:lnTo>
                    <a:lnTo>
                      <a:pt x="88" y="709"/>
                    </a:lnTo>
                    <a:lnTo>
                      <a:pt x="118" y="709"/>
                    </a:lnTo>
                    <a:lnTo>
                      <a:pt x="118" y="769"/>
                    </a:lnTo>
                    <a:lnTo>
                      <a:pt x="88" y="800"/>
                    </a:lnTo>
                    <a:lnTo>
                      <a:pt x="118" y="800"/>
                    </a:lnTo>
                    <a:lnTo>
                      <a:pt x="118" y="827"/>
                    </a:lnTo>
                    <a:lnTo>
                      <a:pt x="148" y="827"/>
                    </a:lnTo>
                    <a:lnTo>
                      <a:pt x="148" y="946"/>
                    </a:lnTo>
                    <a:lnTo>
                      <a:pt x="118" y="975"/>
                    </a:lnTo>
                    <a:lnTo>
                      <a:pt x="118" y="1006"/>
                    </a:lnTo>
                    <a:lnTo>
                      <a:pt x="148" y="1006"/>
                    </a:lnTo>
                    <a:lnTo>
                      <a:pt x="148" y="1064"/>
                    </a:lnTo>
                    <a:lnTo>
                      <a:pt x="179" y="1064"/>
                    </a:lnTo>
                    <a:lnTo>
                      <a:pt x="207" y="1094"/>
                    </a:lnTo>
                    <a:lnTo>
                      <a:pt x="207" y="1125"/>
                    </a:lnTo>
                    <a:lnTo>
                      <a:pt x="237" y="1125"/>
                    </a:lnTo>
                    <a:lnTo>
                      <a:pt x="237" y="1182"/>
                    </a:lnTo>
                    <a:lnTo>
                      <a:pt x="207" y="1213"/>
                    </a:lnTo>
                    <a:lnTo>
                      <a:pt x="207" y="1243"/>
                    </a:lnTo>
                    <a:lnTo>
                      <a:pt x="179" y="1273"/>
                    </a:lnTo>
                    <a:lnTo>
                      <a:pt x="237" y="1273"/>
                    </a:lnTo>
                    <a:lnTo>
                      <a:pt x="237" y="1243"/>
                    </a:lnTo>
                    <a:lnTo>
                      <a:pt x="298" y="1243"/>
                    </a:lnTo>
                    <a:lnTo>
                      <a:pt x="298" y="1273"/>
                    </a:lnTo>
                    <a:lnTo>
                      <a:pt x="325" y="1300"/>
                    </a:lnTo>
                    <a:lnTo>
                      <a:pt x="416" y="1300"/>
                    </a:lnTo>
                    <a:lnTo>
                      <a:pt x="444" y="1331"/>
                    </a:lnTo>
                    <a:lnTo>
                      <a:pt x="505" y="1331"/>
                    </a:lnTo>
                    <a:lnTo>
                      <a:pt x="505" y="1361"/>
                    </a:lnTo>
                    <a:lnTo>
                      <a:pt x="593" y="1361"/>
                    </a:lnTo>
                    <a:lnTo>
                      <a:pt x="593" y="1391"/>
                    </a:lnTo>
                    <a:lnTo>
                      <a:pt x="534" y="1420"/>
                    </a:lnTo>
                    <a:lnTo>
                      <a:pt x="562" y="1420"/>
                    </a:lnTo>
                    <a:lnTo>
                      <a:pt x="593" y="1450"/>
                    </a:lnTo>
                    <a:lnTo>
                      <a:pt x="623" y="1450"/>
                    </a:lnTo>
                    <a:lnTo>
                      <a:pt x="653" y="1479"/>
                    </a:lnTo>
                    <a:lnTo>
                      <a:pt x="653" y="1509"/>
                    </a:lnTo>
                    <a:lnTo>
                      <a:pt x="682" y="1538"/>
                    </a:lnTo>
                    <a:lnTo>
                      <a:pt x="712" y="1509"/>
                    </a:lnTo>
                    <a:lnTo>
                      <a:pt x="741" y="1509"/>
                    </a:lnTo>
                    <a:lnTo>
                      <a:pt x="771" y="1479"/>
                    </a:lnTo>
                    <a:lnTo>
                      <a:pt x="741" y="1450"/>
                    </a:lnTo>
                    <a:lnTo>
                      <a:pt x="741" y="1420"/>
                    </a:lnTo>
                    <a:lnTo>
                      <a:pt x="771" y="1420"/>
                    </a:lnTo>
                    <a:lnTo>
                      <a:pt x="800" y="1450"/>
                    </a:lnTo>
                    <a:lnTo>
                      <a:pt x="830" y="1450"/>
                    </a:lnTo>
                    <a:lnTo>
                      <a:pt x="860" y="1479"/>
                    </a:lnTo>
                    <a:lnTo>
                      <a:pt x="948" y="1479"/>
                    </a:lnTo>
                    <a:lnTo>
                      <a:pt x="948" y="1538"/>
                    </a:lnTo>
                    <a:lnTo>
                      <a:pt x="978" y="1568"/>
                    </a:lnTo>
                    <a:lnTo>
                      <a:pt x="1008" y="1568"/>
                    </a:lnTo>
                    <a:lnTo>
                      <a:pt x="1037" y="1538"/>
                    </a:lnTo>
                    <a:lnTo>
                      <a:pt x="1067" y="1568"/>
                    </a:lnTo>
                    <a:lnTo>
                      <a:pt x="1097" y="1568"/>
                    </a:lnTo>
                    <a:lnTo>
                      <a:pt x="1097" y="1598"/>
                    </a:lnTo>
                    <a:lnTo>
                      <a:pt x="1185" y="1598"/>
                    </a:lnTo>
                    <a:lnTo>
                      <a:pt x="1185" y="1656"/>
                    </a:lnTo>
                    <a:lnTo>
                      <a:pt x="1216" y="1656"/>
                    </a:lnTo>
                    <a:lnTo>
                      <a:pt x="1246" y="1686"/>
                    </a:lnTo>
                    <a:lnTo>
                      <a:pt x="1246" y="1716"/>
                    </a:lnTo>
                    <a:lnTo>
                      <a:pt x="1304" y="1716"/>
                    </a:lnTo>
                    <a:lnTo>
                      <a:pt x="1304" y="1775"/>
                    </a:lnTo>
                    <a:lnTo>
                      <a:pt x="1364" y="1747"/>
                    </a:lnTo>
                    <a:lnTo>
                      <a:pt x="1364" y="1716"/>
                    </a:lnTo>
                    <a:lnTo>
                      <a:pt x="1423" y="1716"/>
                    </a:lnTo>
                    <a:lnTo>
                      <a:pt x="1483" y="1775"/>
                    </a:lnTo>
                    <a:lnTo>
                      <a:pt x="1511" y="1775"/>
                    </a:lnTo>
                    <a:lnTo>
                      <a:pt x="1511" y="1804"/>
                    </a:lnTo>
                    <a:lnTo>
                      <a:pt x="1542" y="1834"/>
                    </a:lnTo>
                    <a:lnTo>
                      <a:pt x="1571" y="1834"/>
                    </a:lnTo>
                    <a:lnTo>
                      <a:pt x="1630" y="1775"/>
                    </a:lnTo>
                    <a:lnTo>
                      <a:pt x="1749" y="1775"/>
                    </a:lnTo>
                    <a:lnTo>
                      <a:pt x="1749" y="1747"/>
                    </a:lnTo>
                    <a:lnTo>
                      <a:pt x="1808" y="1804"/>
                    </a:lnTo>
                    <a:lnTo>
                      <a:pt x="1867" y="1747"/>
                    </a:lnTo>
                    <a:lnTo>
                      <a:pt x="2015" y="1747"/>
                    </a:lnTo>
                    <a:lnTo>
                      <a:pt x="2045" y="1775"/>
                    </a:lnTo>
                    <a:lnTo>
                      <a:pt x="2076" y="1775"/>
                    </a:lnTo>
                    <a:lnTo>
                      <a:pt x="2164" y="1865"/>
                    </a:lnTo>
                    <a:lnTo>
                      <a:pt x="2252" y="1865"/>
                    </a:lnTo>
                    <a:lnTo>
                      <a:pt x="2283" y="1893"/>
                    </a:lnTo>
                    <a:lnTo>
                      <a:pt x="2313" y="1893"/>
                    </a:lnTo>
                    <a:lnTo>
                      <a:pt x="2313" y="1865"/>
                    </a:lnTo>
                    <a:lnTo>
                      <a:pt x="2283" y="1834"/>
                    </a:lnTo>
                    <a:lnTo>
                      <a:pt x="2283" y="1775"/>
                    </a:lnTo>
                    <a:lnTo>
                      <a:pt x="2252" y="1747"/>
                    </a:lnTo>
                    <a:lnTo>
                      <a:pt x="2252" y="1716"/>
                    </a:lnTo>
                    <a:lnTo>
                      <a:pt x="2283" y="1686"/>
                    </a:lnTo>
                    <a:lnTo>
                      <a:pt x="2283" y="1656"/>
                    </a:lnTo>
                    <a:lnTo>
                      <a:pt x="2459" y="1479"/>
                    </a:lnTo>
                    <a:lnTo>
                      <a:pt x="2490" y="1479"/>
                    </a:lnTo>
                    <a:lnTo>
                      <a:pt x="2550" y="1420"/>
                    </a:lnTo>
                    <a:lnTo>
                      <a:pt x="2579" y="1420"/>
                    </a:lnTo>
                    <a:lnTo>
                      <a:pt x="2579" y="1391"/>
                    </a:lnTo>
                    <a:lnTo>
                      <a:pt x="2608" y="1391"/>
                    </a:lnTo>
                    <a:lnTo>
                      <a:pt x="2608" y="1361"/>
                    </a:lnTo>
                    <a:lnTo>
                      <a:pt x="2579" y="1331"/>
                    </a:lnTo>
                    <a:lnTo>
                      <a:pt x="2579" y="1300"/>
                    </a:lnTo>
                    <a:lnTo>
                      <a:pt x="2608" y="1300"/>
                    </a:lnTo>
                    <a:lnTo>
                      <a:pt x="2608" y="1273"/>
                    </a:lnTo>
                    <a:lnTo>
                      <a:pt x="2579" y="1273"/>
                    </a:lnTo>
                    <a:lnTo>
                      <a:pt x="2550" y="1243"/>
                    </a:lnTo>
                    <a:lnTo>
                      <a:pt x="2550" y="1213"/>
                    </a:lnTo>
                    <a:lnTo>
                      <a:pt x="2459" y="1125"/>
                    </a:lnTo>
                    <a:lnTo>
                      <a:pt x="2459" y="1064"/>
                    </a:lnTo>
                    <a:lnTo>
                      <a:pt x="2431" y="1064"/>
                    </a:lnTo>
                    <a:lnTo>
                      <a:pt x="2431" y="975"/>
                    </a:lnTo>
                    <a:lnTo>
                      <a:pt x="2459" y="946"/>
                    </a:lnTo>
                    <a:lnTo>
                      <a:pt x="2459" y="887"/>
                    </a:lnTo>
                    <a:lnTo>
                      <a:pt x="2431" y="857"/>
                    </a:lnTo>
                    <a:lnTo>
                      <a:pt x="2372" y="857"/>
                    </a:lnTo>
                    <a:lnTo>
                      <a:pt x="2341" y="827"/>
                    </a:lnTo>
                    <a:lnTo>
                      <a:pt x="2313" y="827"/>
                    </a:lnTo>
                    <a:lnTo>
                      <a:pt x="2372" y="769"/>
                    </a:lnTo>
                    <a:lnTo>
                      <a:pt x="2372" y="739"/>
                    </a:lnTo>
                    <a:lnTo>
                      <a:pt x="2401" y="709"/>
                    </a:lnTo>
                    <a:lnTo>
                      <a:pt x="2459" y="709"/>
                    </a:lnTo>
                    <a:lnTo>
                      <a:pt x="2520" y="650"/>
                    </a:lnTo>
                    <a:lnTo>
                      <a:pt x="2490" y="621"/>
                    </a:lnTo>
                    <a:lnTo>
                      <a:pt x="2490" y="532"/>
                    </a:lnTo>
                    <a:lnTo>
                      <a:pt x="2459" y="502"/>
                    </a:lnTo>
                    <a:lnTo>
                      <a:pt x="2459" y="472"/>
                    </a:lnTo>
                    <a:lnTo>
                      <a:pt x="2431" y="444"/>
                    </a:lnTo>
                    <a:lnTo>
                      <a:pt x="2431" y="414"/>
                    </a:lnTo>
                    <a:lnTo>
                      <a:pt x="2401" y="414"/>
                    </a:lnTo>
                    <a:lnTo>
                      <a:pt x="2401" y="353"/>
                    </a:lnTo>
                    <a:lnTo>
                      <a:pt x="2372" y="325"/>
                    </a:lnTo>
                    <a:lnTo>
                      <a:pt x="2372" y="266"/>
                    </a:lnTo>
                    <a:close/>
                  </a:path>
                </a:pathLst>
              </a:custGeom>
              <a:solidFill>
                <a:srgbClr val="7FC543"/>
              </a:solidFill>
              <a:ln w="9525">
                <a:noFill/>
                <a:round/>
                <a:headEnd/>
                <a:tailEnd/>
              </a:ln>
            </p:spPr>
            <p:txBody>
              <a:bodyPr/>
              <a:lstStyle/>
              <a:p>
                <a:endParaRPr lang="en-GB"/>
              </a:p>
            </p:txBody>
          </p:sp>
          <p:sp>
            <p:nvSpPr>
              <p:cNvPr id="25620" name="Freeform 20"/>
              <p:cNvSpPr>
                <a:spLocks/>
              </p:cNvSpPr>
              <p:nvPr/>
            </p:nvSpPr>
            <p:spPr bwMode="auto">
              <a:xfrm>
                <a:off x="4005" y="2335"/>
                <a:ext cx="1186" cy="658"/>
              </a:xfrm>
              <a:custGeom>
                <a:avLst/>
                <a:gdLst/>
                <a:ahLst/>
                <a:cxnLst>
                  <a:cxn ang="0">
                    <a:pos x="445" y="473"/>
                  </a:cxn>
                  <a:cxn ang="0">
                    <a:pos x="445" y="620"/>
                  </a:cxn>
                  <a:cxn ang="0">
                    <a:pos x="149" y="975"/>
                  </a:cxn>
                  <a:cxn ang="0">
                    <a:pos x="60" y="1183"/>
                  </a:cxn>
                  <a:cxn ang="0">
                    <a:pos x="207" y="1390"/>
                  </a:cxn>
                  <a:cxn ang="0">
                    <a:pos x="681" y="1449"/>
                  </a:cxn>
                  <a:cxn ang="0">
                    <a:pos x="1067" y="1449"/>
                  </a:cxn>
                  <a:cxn ang="0">
                    <a:pos x="1393" y="1272"/>
                  </a:cxn>
                  <a:cxn ang="0">
                    <a:pos x="1690" y="1420"/>
                  </a:cxn>
                  <a:cxn ang="0">
                    <a:pos x="1897" y="1597"/>
                  </a:cxn>
                  <a:cxn ang="0">
                    <a:pos x="2103" y="1804"/>
                  </a:cxn>
                  <a:cxn ang="0">
                    <a:pos x="2253" y="2013"/>
                  </a:cxn>
                  <a:cxn ang="0">
                    <a:pos x="1955" y="1982"/>
                  </a:cxn>
                  <a:cxn ang="0">
                    <a:pos x="1837" y="2131"/>
                  </a:cxn>
                  <a:cxn ang="0">
                    <a:pos x="1778" y="2338"/>
                  </a:cxn>
                  <a:cxn ang="0">
                    <a:pos x="2046" y="2277"/>
                  </a:cxn>
                  <a:cxn ang="0">
                    <a:pos x="2074" y="2249"/>
                  </a:cxn>
                  <a:cxn ang="0">
                    <a:pos x="2192" y="2189"/>
                  </a:cxn>
                  <a:cxn ang="0">
                    <a:pos x="2371" y="1922"/>
                  </a:cxn>
                  <a:cxn ang="0">
                    <a:pos x="2667" y="1894"/>
                  </a:cxn>
                  <a:cxn ang="0">
                    <a:pos x="2815" y="1894"/>
                  </a:cxn>
                  <a:cxn ang="0">
                    <a:pos x="2667" y="1982"/>
                  </a:cxn>
                  <a:cxn ang="0">
                    <a:pos x="2963" y="2070"/>
                  </a:cxn>
                  <a:cxn ang="0">
                    <a:pos x="3170" y="2159"/>
                  </a:cxn>
                  <a:cxn ang="0">
                    <a:pos x="2934" y="2249"/>
                  </a:cxn>
                  <a:cxn ang="0">
                    <a:pos x="3113" y="2367"/>
                  </a:cxn>
                  <a:cxn ang="0">
                    <a:pos x="3170" y="2604"/>
                  </a:cxn>
                  <a:cxn ang="0">
                    <a:pos x="3496" y="2486"/>
                  </a:cxn>
                  <a:cxn ang="0">
                    <a:pos x="3941" y="2426"/>
                  </a:cxn>
                  <a:cxn ang="0">
                    <a:pos x="3793" y="2308"/>
                  </a:cxn>
                  <a:cxn ang="0">
                    <a:pos x="3557" y="2308"/>
                  </a:cxn>
                  <a:cxn ang="0">
                    <a:pos x="3408" y="2131"/>
                  </a:cxn>
                  <a:cxn ang="0">
                    <a:pos x="3170" y="2040"/>
                  </a:cxn>
                  <a:cxn ang="0">
                    <a:pos x="3350" y="2040"/>
                  </a:cxn>
                  <a:cxn ang="0">
                    <a:pos x="3557" y="1952"/>
                  </a:cxn>
                  <a:cxn ang="0">
                    <a:pos x="3764" y="1863"/>
                  </a:cxn>
                  <a:cxn ang="0">
                    <a:pos x="4059" y="1804"/>
                  </a:cxn>
                  <a:cxn ang="0">
                    <a:pos x="4326" y="1657"/>
                  </a:cxn>
                  <a:cxn ang="0">
                    <a:pos x="4742" y="1390"/>
                  </a:cxn>
                  <a:cxn ang="0">
                    <a:pos x="4682" y="1123"/>
                  </a:cxn>
                  <a:cxn ang="0">
                    <a:pos x="4651" y="916"/>
                  </a:cxn>
                  <a:cxn ang="0">
                    <a:pos x="4387" y="828"/>
                  </a:cxn>
                  <a:cxn ang="0">
                    <a:pos x="4059" y="738"/>
                  </a:cxn>
                  <a:cxn ang="0">
                    <a:pos x="3734" y="679"/>
                  </a:cxn>
                  <a:cxn ang="0">
                    <a:pos x="3438" y="531"/>
                  </a:cxn>
                  <a:cxn ang="0">
                    <a:pos x="3259" y="354"/>
                  </a:cxn>
                  <a:cxn ang="0">
                    <a:pos x="3022" y="236"/>
                  </a:cxn>
                  <a:cxn ang="0">
                    <a:pos x="2994" y="27"/>
                  </a:cxn>
                  <a:cxn ang="0">
                    <a:pos x="2548" y="57"/>
                  </a:cxn>
                  <a:cxn ang="0">
                    <a:pos x="2192" y="118"/>
                  </a:cxn>
                  <a:cxn ang="0">
                    <a:pos x="2133" y="354"/>
                  </a:cxn>
                  <a:cxn ang="0">
                    <a:pos x="1867" y="264"/>
                  </a:cxn>
                  <a:cxn ang="0">
                    <a:pos x="1660" y="264"/>
                  </a:cxn>
                  <a:cxn ang="0">
                    <a:pos x="1423" y="236"/>
                  </a:cxn>
                  <a:cxn ang="0">
                    <a:pos x="888" y="146"/>
                  </a:cxn>
                  <a:cxn ang="0">
                    <a:pos x="504" y="175"/>
                  </a:cxn>
                </a:cxnLst>
                <a:rect l="0" t="0" r="r" b="b"/>
                <a:pathLst>
                  <a:path w="4742" h="2633">
                    <a:moveTo>
                      <a:pt x="474" y="206"/>
                    </a:moveTo>
                    <a:lnTo>
                      <a:pt x="445" y="236"/>
                    </a:lnTo>
                    <a:lnTo>
                      <a:pt x="325" y="236"/>
                    </a:lnTo>
                    <a:lnTo>
                      <a:pt x="325" y="264"/>
                    </a:lnTo>
                    <a:lnTo>
                      <a:pt x="325" y="325"/>
                    </a:lnTo>
                    <a:lnTo>
                      <a:pt x="416" y="413"/>
                    </a:lnTo>
                    <a:lnTo>
                      <a:pt x="416" y="443"/>
                    </a:lnTo>
                    <a:lnTo>
                      <a:pt x="445" y="473"/>
                    </a:lnTo>
                    <a:lnTo>
                      <a:pt x="474" y="473"/>
                    </a:lnTo>
                    <a:lnTo>
                      <a:pt x="474" y="500"/>
                    </a:lnTo>
                    <a:lnTo>
                      <a:pt x="445" y="500"/>
                    </a:lnTo>
                    <a:lnTo>
                      <a:pt x="445" y="531"/>
                    </a:lnTo>
                    <a:lnTo>
                      <a:pt x="474" y="561"/>
                    </a:lnTo>
                    <a:lnTo>
                      <a:pt x="474" y="591"/>
                    </a:lnTo>
                    <a:lnTo>
                      <a:pt x="445" y="591"/>
                    </a:lnTo>
                    <a:lnTo>
                      <a:pt x="445" y="620"/>
                    </a:lnTo>
                    <a:lnTo>
                      <a:pt x="416" y="620"/>
                    </a:lnTo>
                    <a:lnTo>
                      <a:pt x="356" y="679"/>
                    </a:lnTo>
                    <a:lnTo>
                      <a:pt x="325" y="679"/>
                    </a:lnTo>
                    <a:lnTo>
                      <a:pt x="149" y="856"/>
                    </a:lnTo>
                    <a:lnTo>
                      <a:pt x="149" y="886"/>
                    </a:lnTo>
                    <a:lnTo>
                      <a:pt x="118" y="916"/>
                    </a:lnTo>
                    <a:lnTo>
                      <a:pt x="118" y="947"/>
                    </a:lnTo>
                    <a:lnTo>
                      <a:pt x="149" y="975"/>
                    </a:lnTo>
                    <a:lnTo>
                      <a:pt x="149" y="1034"/>
                    </a:lnTo>
                    <a:lnTo>
                      <a:pt x="179" y="1065"/>
                    </a:lnTo>
                    <a:lnTo>
                      <a:pt x="179" y="1093"/>
                    </a:lnTo>
                    <a:lnTo>
                      <a:pt x="149" y="1093"/>
                    </a:lnTo>
                    <a:lnTo>
                      <a:pt x="118" y="1065"/>
                    </a:lnTo>
                    <a:lnTo>
                      <a:pt x="118" y="1093"/>
                    </a:lnTo>
                    <a:lnTo>
                      <a:pt x="60" y="1154"/>
                    </a:lnTo>
                    <a:lnTo>
                      <a:pt x="60" y="1183"/>
                    </a:lnTo>
                    <a:lnTo>
                      <a:pt x="0" y="1241"/>
                    </a:lnTo>
                    <a:lnTo>
                      <a:pt x="0" y="1302"/>
                    </a:lnTo>
                    <a:lnTo>
                      <a:pt x="30" y="1302"/>
                    </a:lnTo>
                    <a:lnTo>
                      <a:pt x="60" y="1302"/>
                    </a:lnTo>
                    <a:lnTo>
                      <a:pt x="60" y="1329"/>
                    </a:lnTo>
                    <a:lnTo>
                      <a:pt x="88" y="1329"/>
                    </a:lnTo>
                    <a:lnTo>
                      <a:pt x="149" y="1390"/>
                    </a:lnTo>
                    <a:lnTo>
                      <a:pt x="207" y="1390"/>
                    </a:lnTo>
                    <a:lnTo>
                      <a:pt x="207" y="1449"/>
                    </a:lnTo>
                    <a:lnTo>
                      <a:pt x="238" y="1420"/>
                    </a:lnTo>
                    <a:lnTo>
                      <a:pt x="267" y="1420"/>
                    </a:lnTo>
                    <a:lnTo>
                      <a:pt x="297" y="1390"/>
                    </a:lnTo>
                    <a:lnTo>
                      <a:pt x="325" y="1420"/>
                    </a:lnTo>
                    <a:lnTo>
                      <a:pt x="416" y="1420"/>
                    </a:lnTo>
                    <a:lnTo>
                      <a:pt x="445" y="1449"/>
                    </a:lnTo>
                    <a:lnTo>
                      <a:pt x="681" y="1449"/>
                    </a:lnTo>
                    <a:lnTo>
                      <a:pt x="681" y="1479"/>
                    </a:lnTo>
                    <a:lnTo>
                      <a:pt x="711" y="1479"/>
                    </a:lnTo>
                    <a:lnTo>
                      <a:pt x="770" y="1538"/>
                    </a:lnTo>
                    <a:lnTo>
                      <a:pt x="770" y="1508"/>
                    </a:lnTo>
                    <a:lnTo>
                      <a:pt x="830" y="1508"/>
                    </a:lnTo>
                    <a:lnTo>
                      <a:pt x="830" y="1479"/>
                    </a:lnTo>
                    <a:lnTo>
                      <a:pt x="860" y="1449"/>
                    </a:lnTo>
                    <a:lnTo>
                      <a:pt x="1067" y="1449"/>
                    </a:lnTo>
                    <a:lnTo>
                      <a:pt x="1125" y="1390"/>
                    </a:lnTo>
                    <a:lnTo>
                      <a:pt x="1125" y="1360"/>
                    </a:lnTo>
                    <a:lnTo>
                      <a:pt x="1185" y="1360"/>
                    </a:lnTo>
                    <a:lnTo>
                      <a:pt x="1216" y="1329"/>
                    </a:lnTo>
                    <a:lnTo>
                      <a:pt x="1244" y="1329"/>
                    </a:lnTo>
                    <a:lnTo>
                      <a:pt x="1244" y="1302"/>
                    </a:lnTo>
                    <a:lnTo>
                      <a:pt x="1393" y="1302"/>
                    </a:lnTo>
                    <a:lnTo>
                      <a:pt x="1393" y="1272"/>
                    </a:lnTo>
                    <a:lnTo>
                      <a:pt x="1511" y="1272"/>
                    </a:lnTo>
                    <a:lnTo>
                      <a:pt x="1511" y="1302"/>
                    </a:lnTo>
                    <a:lnTo>
                      <a:pt x="1541" y="1302"/>
                    </a:lnTo>
                    <a:lnTo>
                      <a:pt x="1600" y="1360"/>
                    </a:lnTo>
                    <a:lnTo>
                      <a:pt x="1660" y="1360"/>
                    </a:lnTo>
                    <a:lnTo>
                      <a:pt x="1660" y="1390"/>
                    </a:lnTo>
                    <a:lnTo>
                      <a:pt x="1690" y="1360"/>
                    </a:lnTo>
                    <a:lnTo>
                      <a:pt x="1690" y="1420"/>
                    </a:lnTo>
                    <a:lnTo>
                      <a:pt x="1718" y="1390"/>
                    </a:lnTo>
                    <a:lnTo>
                      <a:pt x="1778" y="1390"/>
                    </a:lnTo>
                    <a:lnTo>
                      <a:pt x="1837" y="1449"/>
                    </a:lnTo>
                    <a:lnTo>
                      <a:pt x="1867" y="1420"/>
                    </a:lnTo>
                    <a:lnTo>
                      <a:pt x="1897" y="1479"/>
                    </a:lnTo>
                    <a:lnTo>
                      <a:pt x="1926" y="1508"/>
                    </a:lnTo>
                    <a:lnTo>
                      <a:pt x="1897" y="1538"/>
                    </a:lnTo>
                    <a:lnTo>
                      <a:pt x="1897" y="1597"/>
                    </a:lnTo>
                    <a:lnTo>
                      <a:pt x="1926" y="1627"/>
                    </a:lnTo>
                    <a:lnTo>
                      <a:pt x="1955" y="1627"/>
                    </a:lnTo>
                    <a:lnTo>
                      <a:pt x="1955" y="1657"/>
                    </a:lnTo>
                    <a:lnTo>
                      <a:pt x="1985" y="1657"/>
                    </a:lnTo>
                    <a:lnTo>
                      <a:pt x="2015" y="1685"/>
                    </a:lnTo>
                    <a:lnTo>
                      <a:pt x="2015" y="1775"/>
                    </a:lnTo>
                    <a:lnTo>
                      <a:pt x="2046" y="1804"/>
                    </a:lnTo>
                    <a:lnTo>
                      <a:pt x="2103" y="1804"/>
                    </a:lnTo>
                    <a:lnTo>
                      <a:pt x="2133" y="1833"/>
                    </a:lnTo>
                    <a:lnTo>
                      <a:pt x="2133" y="1922"/>
                    </a:lnTo>
                    <a:lnTo>
                      <a:pt x="2164" y="1922"/>
                    </a:lnTo>
                    <a:lnTo>
                      <a:pt x="2164" y="1952"/>
                    </a:lnTo>
                    <a:lnTo>
                      <a:pt x="2192" y="1952"/>
                    </a:lnTo>
                    <a:lnTo>
                      <a:pt x="2192" y="1982"/>
                    </a:lnTo>
                    <a:lnTo>
                      <a:pt x="2222" y="1982"/>
                    </a:lnTo>
                    <a:lnTo>
                      <a:pt x="2253" y="2013"/>
                    </a:lnTo>
                    <a:lnTo>
                      <a:pt x="2222" y="2013"/>
                    </a:lnTo>
                    <a:lnTo>
                      <a:pt x="2192" y="1982"/>
                    </a:lnTo>
                    <a:lnTo>
                      <a:pt x="2133" y="1982"/>
                    </a:lnTo>
                    <a:lnTo>
                      <a:pt x="2103" y="1952"/>
                    </a:lnTo>
                    <a:lnTo>
                      <a:pt x="2074" y="1952"/>
                    </a:lnTo>
                    <a:lnTo>
                      <a:pt x="2074" y="1982"/>
                    </a:lnTo>
                    <a:lnTo>
                      <a:pt x="2015" y="1922"/>
                    </a:lnTo>
                    <a:lnTo>
                      <a:pt x="1955" y="1982"/>
                    </a:lnTo>
                    <a:lnTo>
                      <a:pt x="1955" y="1922"/>
                    </a:lnTo>
                    <a:lnTo>
                      <a:pt x="1926" y="1922"/>
                    </a:lnTo>
                    <a:lnTo>
                      <a:pt x="1897" y="1952"/>
                    </a:lnTo>
                    <a:lnTo>
                      <a:pt x="1867" y="1952"/>
                    </a:lnTo>
                    <a:lnTo>
                      <a:pt x="1867" y="1982"/>
                    </a:lnTo>
                    <a:lnTo>
                      <a:pt x="1897" y="1982"/>
                    </a:lnTo>
                    <a:lnTo>
                      <a:pt x="1897" y="2070"/>
                    </a:lnTo>
                    <a:lnTo>
                      <a:pt x="1837" y="2131"/>
                    </a:lnTo>
                    <a:lnTo>
                      <a:pt x="1837" y="2159"/>
                    </a:lnTo>
                    <a:lnTo>
                      <a:pt x="1808" y="2189"/>
                    </a:lnTo>
                    <a:lnTo>
                      <a:pt x="1778" y="2189"/>
                    </a:lnTo>
                    <a:lnTo>
                      <a:pt x="1778" y="2219"/>
                    </a:lnTo>
                    <a:lnTo>
                      <a:pt x="1808" y="2249"/>
                    </a:lnTo>
                    <a:lnTo>
                      <a:pt x="1748" y="2249"/>
                    </a:lnTo>
                    <a:lnTo>
                      <a:pt x="1718" y="2277"/>
                    </a:lnTo>
                    <a:lnTo>
                      <a:pt x="1778" y="2338"/>
                    </a:lnTo>
                    <a:lnTo>
                      <a:pt x="1808" y="2338"/>
                    </a:lnTo>
                    <a:lnTo>
                      <a:pt x="1867" y="2367"/>
                    </a:lnTo>
                    <a:lnTo>
                      <a:pt x="1867" y="2338"/>
                    </a:lnTo>
                    <a:lnTo>
                      <a:pt x="1926" y="2338"/>
                    </a:lnTo>
                    <a:lnTo>
                      <a:pt x="1955" y="2308"/>
                    </a:lnTo>
                    <a:lnTo>
                      <a:pt x="1985" y="2308"/>
                    </a:lnTo>
                    <a:lnTo>
                      <a:pt x="1985" y="2277"/>
                    </a:lnTo>
                    <a:lnTo>
                      <a:pt x="2046" y="2277"/>
                    </a:lnTo>
                    <a:lnTo>
                      <a:pt x="2046" y="2308"/>
                    </a:lnTo>
                    <a:lnTo>
                      <a:pt x="2103" y="2308"/>
                    </a:lnTo>
                    <a:lnTo>
                      <a:pt x="2103" y="2367"/>
                    </a:lnTo>
                    <a:lnTo>
                      <a:pt x="2133" y="2367"/>
                    </a:lnTo>
                    <a:lnTo>
                      <a:pt x="2133" y="2277"/>
                    </a:lnTo>
                    <a:lnTo>
                      <a:pt x="2103" y="2277"/>
                    </a:lnTo>
                    <a:lnTo>
                      <a:pt x="2103" y="2249"/>
                    </a:lnTo>
                    <a:lnTo>
                      <a:pt x="2074" y="2249"/>
                    </a:lnTo>
                    <a:lnTo>
                      <a:pt x="2074" y="2219"/>
                    </a:lnTo>
                    <a:lnTo>
                      <a:pt x="2103" y="2189"/>
                    </a:lnTo>
                    <a:lnTo>
                      <a:pt x="2103" y="2219"/>
                    </a:lnTo>
                    <a:lnTo>
                      <a:pt x="2133" y="2219"/>
                    </a:lnTo>
                    <a:lnTo>
                      <a:pt x="2133" y="2189"/>
                    </a:lnTo>
                    <a:lnTo>
                      <a:pt x="2164" y="2189"/>
                    </a:lnTo>
                    <a:lnTo>
                      <a:pt x="2192" y="2159"/>
                    </a:lnTo>
                    <a:lnTo>
                      <a:pt x="2192" y="2189"/>
                    </a:lnTo>
                    <a:lnTo>
                      <a:pt x="2283" y="2101"/>
                    </a:lnTo>
                    <a:lnTo>
                      <a:pt x="2283" y="2040"/>
                    </a:lnTo>
                    <a:lnTo>
                      <a:pt x="2310" y="2070"/>
                    </a:lnTo>
                    <a:lnTo>
                      <a:pt x="2310" y="2040"/>
                    </a:lnTo>
                    <a:lnTo>
                      <a:pt x="2340" y="2013"/>
                    </a:lnTo>
                    <a:lnTo>
                      <a:pt x="2340" y="1982"/>
                    </a:lnTo>
                    <a:lnTo>
                      <a:pt x="2371" y="1952"/>
                    </a:lnTo>
                    <a:lnTo>
                      <a:pt x="2371" y="1922"/>
                    </a:lnTo>
                    <a:lnTo>
                      <a:pt x="2401" y="1894"/>
                    </a:lnTo>
                    <a:lnTo>
                      <a:pt x="2520" y="1894"/>
                    </a:lnTo>
                    <a:lnTo>
                      <a:pt x="2548" y="1863"/>
                    </a:lnTo>
                    <a:lnTo>
                      <a:pt x="2548" y="1833"/>
                    </a:lnTo>
                    <a:lnTo>
                      <a:pt x="2578" y="1833"/>
                    </a:lnTo>
                    <a:lnTo>
                      <a:pt x="2548" y="1863"/>
                    </a:lnTo>
                    <a:lnTo>
                      <a:pt x="2578" y="1894"/>
                    </a:lnTo>
                    <a:lnTo>
                      <a:pt x="2667" y="1894"/>
                    </a:lnTo>
                    <a:lnTo>
                      <a:pt x="2667" y="1863"/>
                    </a:lnTo>
                    <a:lnTo>
                      <a:pt x="2638" y="1833"/>
                    </a:lnTo>
                    <a:lnTo>
                      <a:pt x="2667" y="1804"/>
                    </a:lnTo>
                    <a:lnTo>
                      <a:pt x="2667" y="1863"/>
                    </a:lnTo>
                    <a:lnTo>
                      <a:pt x="2697" y="1894"/>
                    </a:lnTo>
                    <a:lnTo>
                      <a:pt x="2756" y="1894"/>
                    </a:lnTo>
                    <a:lnTo>
                      <a:pt x="2785" y="1922"/>
                    </a:lnTo>
                    <a:lnTo>
                      <a:pt x="2815" y="1894"/>
                    </a:lnTo>
                    <a:lnTo>
                      <a:pt x="2845" y="1894"/>
                    </a:lnTo>
                    <a:lnTo>
                      <a:pt x="2785" y="1952"/>
                    </a:lnTo>
                    <a:lnTo>
                      <a:pt x="2756" y="1922"/>
                    </a:lnTo>
                    <a:lnTo>
                      <a:pt x="2638" y="1922"/>
                    </a:lnTo>
                    <a:lnTo>
                      <a:pt x="2667" y="1952"/>
                    </a:lnTo>
                    <a:lnTo>
                      <a:pt x="2697" y="1952"/>
                    </a:lnTo>
                    <a:lnTo>
                      <a:pt x="2697" y="1982"/>
                    </a:lnTo>
                    <a:lnTo>
                      <a:pt x="2667" y="1982"/>
                    </a:lnTo>
                    <a:lnTo>
                      <a:pt x="2697" y="2013"/>
                    </a:lnTo>
                    <a:lnTo>
                      <a:pt x="2727" y="2013"/>
                    </a:lnTo>
                    <a:lnTo>
                      <a:pt x="2727" y="2040"/>
                    </a:lnTo>
                    <a:lnTo>
                      <a:pt x="2785" y="2040"/>
                    </a:lnTo>
                    <a:lnTo>
                      <a:pt x="2815" y="2070"/>
                    </a:lnTo>
                    <a:lnTo>
                      <a:pt x="2875" y="2070"/>
                    </a:lnTo>
                    <a:lnTo>
                      <a:pt x="2904" y="2040"/>
                    </a:lnTo>
                    <a:lnTo>
                      <a:pt x="2963" y="2070"/>
                    </a:lnTo>
                    <a:lnTo>
                      <a:pt x="2994" y="2040"/>
                    </a:lnTo>
                    <a:lnTo>
                      <a:pt x="3022" y="2040"/>
                    </a:lnTo>
                    <a:lnTo>
                      <a:pt x="3052" y="2070"/>
                    </a:lnTo>
                    <a:lnTo>
                      <a:pt x="3113" y="2070"/>
                    </a:lnTo>
                    <a:lnTo>
                      <a:pt x="3140" y="2040"/>
                    </a:lnTo>
                    <a:lnTo>
                      <a:pt x="3140" y="2070"/>
                    </a:lnTo>
                    <a:lnTo>
                      <a:pt x="3201" y="2131"/>
                    </a:lnTo>
                    <a:lnTo>
                      <a:pt x="3170" y="2159"/>
                    </a:lnTo>
                    <a:lnTo>
                      <a:pt x="3140" y="2131"/>
                    </a:lnTo>
                    <a:lnTo>
                      <a:pt x="3113" y="2159"/>
                    </a:lnTo>
                    <a:lnTo>
                      <a:pt x="3082" y="2159"/>
                    </a:lnTo>
                    <a:lnTo>
                      <a:pt x="3052" y="2189"/>
                    </a:lnTo>
                    <a:lnTo>
                      <a:pt x="3022" y="2189"/>
                    </a:lnTo>
                    <a:lnTo>
                      <a:pt x="2963" y="2219"/>
                    </a:lnTo>
                    <a:lnTo>
                      <a:pt x="2963" y="2249"/>
                    </a:lnTo>
                    <a:lnTo>
                      <a:pt x="2934" y="2249"/>
                    </a:lnTo>
                    <a:lnTo>
                      <a:pt x="2875" y="2308"/>
                    </a:lnTo>
                    <a:lnTo>
                      <a:pt x="2904" y="2338"/>
                    </a:lnTo>
                    <a:lnTo>
                      <a:pt x="2963" y="2308"/>
                    </a:lnTo>
                    <a:lnTo>
                      <a:pt x="2994" y="2308"/>
                    </a:lnTo>
                    <a:lnTo>
                      <a:pt x="3022" y="2338"/>
                    </a:lnTo>
                    <a:lnTo>
                      <a:pt x="3052" y="2338"/>
                    </a:lnTo>
                    <a:lnTo>
                      <a:pt x="3082" y="2367"/>
                    </a:lnTo>
                    <a:lnTo>
                      <a:pt x="3113" y="2367"/>
                    </a:lnTo>
                    <a:lnTo>
                      <a:pt x="3140" y="2396"/>
                    </a:lnTo>
                    <a:lnTo>
                      <a:pt x="3170" y="2396"/>
                    </a:lnTo>
                    <a:lnTo>
                      <a:pt x="3170" y="2426"/>
                    </a:lnTo>
                    <a:lnTo>
                      <a:pt x="3201" y="2456"/>
                    </a:lnTo>
                    <a:lnTo>
                      <a:pt x="3170" y="2486"/>
                    </a:lnTo>
                    <a:lnTo>
                      <a:pt x="3170" y="2574"/>
                    </a:lnTo>
                    <a:lnTo>
                      <a:pt x="3140" y="2574"/>
                    </a:lnTo>
                    <a:lnTo>
                      <a:pt x="3170" y="2604"/>
                    </a:lnTo>
                    <a:lnTo>
                      <a:pt x="3201" y="2604"/>
                    </a:lnTo>
                    <a:lnTo>
                      <a:pt x="3231" y="2633"/>
                    </a:lnTo>
                    <a:lnTo>
                      <a:pt x="3350" y="2633"/>
                    </a:lnTo>
                    <a:lnTo>
                      <a:pt x="3408" y="2574"/>
                    </a:lnTo>
                    <a:lnTo>
                      <a:pt x="3408" y="2544"/>
                    </a:lnTo>
                    <a:lnTo>
                      <a:pt x="3438" y="2514"/>
                    </a:lnTo>
                    <a:lnTo>
                      <a:pt x="3468" y="2514"/>
                    </a:lnTo>
                    <a:lnTo>
                      <a:pt x="3496" y="2486"/>
                    </a:lnTo>
                    <a:lnTo>
                      <a:pt x="3584" y="2486"/>
                    </a:lnTo>
                    <a:lnTo>
                      <a:pt x="3615" y="2456"/>
                    </a:lnTo>
                    <a:lnTo>
                      <a:pt x="3645" y="2456"/>
                    </a:lnTo>
                    <a:lnTo>
                      <a:pt x="3675" y="2426"/>
                    </a:lnTo>
                    <a:lnTo>
                      <a:pt x="3675" y="2396"/>
                    </a:lnTo>
                    <a:lnTo>
                      <a:pt x="3764" y="2396"/>
                    </a:lnTo>
                    <a:lnTo>
                      <a:pt x="3793" y="2426"/>
                    </a:lnTo>
                    <a:lnTo>
                      <a:pt x="3941" y="2426"/>
                    </a:lnTo>
                    <a:lnTo>
                      <a:pt x="3941" y="2338"/>
                    </a:lnTo>
                    <a:lnTo>
                      <a:pt x="3970" y="2338"/>
                    </a:lnTo>
                    <a:lnTo>
                      <a:pt x="4000" y="2308"/>
                    </a:lnTo>
                    <a:lnTo>
                      <a:pt x="3970" y="2308"/>
                    </a:lnTo>
                    <a:lnTo>
                      <a:pt x="3941" y="2277"/>
                    </a:lnTo>
                    <a:lnTo>
                      <a:pt x="3852" y="2277"/>
                    </a:lnTo>
                    <a:lnTo>
                      <a:pt x="3822" y="2308"/>
                    </a:lnTo>
                    <a:lnTo>
                      <a:pt x="3793" y="2308"/>
                    </a:lnTo>
                    <a:lnTo>
                      <a:pt x="3764" y="2277"/>
                    </a:lnTo>
                    <a:lnTo>
                      <a:pt x="3704" y="2338"/>
                    </a:lnTo>
                    <a:lnTo>
                      <a:pt x="3675" y="2338"/>
                    </a:lnTo>
                    <a:lnTo>
                      <a:pt x="3645" y="2308"/>
                    </a:lnTo>
                    <a:lnTo>
                      <a:pt x="3645" y="2338"/>
                    </a:lnTo>
                    <a:lnTo>
                      <a:pt x="3615" y="2338"/>
                    </a:lnTo>
                    <a:lnTo>
                      <a:pt x="3584" y="2308"/>
                    </a:lnTo>
                    <a:lnTo>
                      <a:pt x="3557" y="2308"/>
                    </a:lnTo>
                    <a:lnTo>
                      <a:pt x="3557" y="2249"/>
                    </a:lnTo>
                    <a:lnTo>
                      <a:pt x="3527" y="2219"/>
                    </a:lnTo>
                    <a:lnTo>
                      <a:pt x="3468" y="2159"/>
                    </a:lnTo>
                    <a:lnTo>
                      <a:pt x="3438" y="2159"/>
                    </a:lnTo>
                    <a:lnTo>
                      <a:pt x="3438" y="2131"/>
                    </a:lnTo>
                    <a:lnTo>
                      <a:pt x="3377" y="2189"/>
                    </a:lnTo>
                    <a:lnTo>
                      <a:pt x="3377" y="2159"/>
                    </a:lnTo>
                    <a:lnTo>
                      <a:pt x="3408" y="2131"/>
                    </a:lnTo>
                    <a:lnTo>
                      <a:pt x="3377" y="2131"/>
                    </a:lnTo>
                    <a:lnTo>
                      <a:pt x="3350" y="2101"/>
                    </a:lnTo>
                    <a:lnTo>
                      <a:pt x="3289" y="2101"/>
                    </a:lnTo>
                    <a:lnTo>
                      <a:pt x="3231" y="2070"/>
                    </a:lnTo>
                    <a:lnTo>
                      <a:pt x="3231" y="2101"/>
                    </a:lnTo>
                    <a:lnTo>
                      <a:pt x="3201" y="2070"/>
                    </a:lnTo>
                    <a:lnTo>
                      <a:pt x="3201" y="2040"/>
                    </a:lnTo>
                    <a:lnTo>
                      <a:pt x="3170" y="2040"/>
                    </a:lnTo>
                    <a:lnTo>
                      <a:pt x="3170" y="2013"/>
                    </a:lnTo>
                    <a:lnTo>
                      <a:pt x="3201" y="2013"/>
                    </a:lnTo>
                    <a:lnTo>
                      <a:pt x="3231" y="2040"/>
                    </a:lnTo>
                    <a:lnTo>
                      <a:pt x="3289" y="2040"/>
                    </a:lnTo>
                    <a:lnTo>
                      <a:pt x="3289" y="2013"/>
                    </a:lnTo>
                    <a:lnTo>
                      <a:pt x="3320" y="2040"/>
                    </a:lnTo>
                    <a:lnTo>
                      <a:pt x="3320" y="2070"/>
                    </a:lnTo>
                    <a:lnTo>
                      <a:pt x="3350" y="2040"/>
                    </a:lnTo>
                    <a:lnTo>
                      <a:pt x="3377" y="2040"/>
                    </a:lnTo>
                    <a:lnTo>
                      <a:pt x="3408" y="2070"/>
                    </a:lnTo>
                    <a:lnTo>
                      <a:pt x="3438" y="2040"/>
                    </a:lnTo>
                    <a:lnTo>
                      <a:pt x="3468" y="2040"/>
                    </a:lnTo>
                    <a:lnTo>
                      <a:pt x="3496" y="2013"/>
                    </a:lnTo>
                    <a:lnTo>
                      <a:pt x="3527" y="2013"/>
                    </a:lnTo>
                    <a:lnTo>
                      <a:pt x="3557" y="1982"/>
                    </a:lnTo>
                    <a:lnTo>
                      <a:pt x="3557" y="1952"/>
                    </a:lnTo>
                    <a:lnTo>
                      <a:pt x="3584" y="1952"/>
                    </a:lnTo>
                    <a:lnTo>
                      <a:pt x="3584" y="2013"/>
                    </a:lnTo>
                    <a:lnTo>
                      <a:pt x="3615" y="1982"/>
                    </a:lnTo>
                    <a:lnTo>
                      <a:pt x="3615" y="1952"/>
                    </a:lnTo>
                    <a:lnTo>
                      <a:pt x="3645" y="1952"/>
                    </a:lnTo>
                    <a:lnTo>
                      <a:pt x="3704" y="1894"/>
                    </a:lnTo>
                    <a:lnTo>
                      <a:pt x="3734" y="1894"/>
                    </a:lnTo>
                    <a:lnTo>
                      <a:pt x="3764" y="1863"/>
                    </a:lnTo>
                    <a:lnTo>
                      <a:pt x="3793" y="1863"/>
                    </a:lnTo>
                    <a:lnTo>
                      <a:pt x="3822" y="1894"/>
                    </a:lnTo>
                    <a:lnTo>
                      <a:pt x="3882" y="1833"/>
                    </a:lnTo>
                    <a:lnTo>
                      <a:pt x="3941" y="1833"/>
                    </a:lnTo>
                    <a:lnTo>
                      <a:pt x="3970" y="1863"/>
                    </a:lnTo>
                    <a:lnTo>
                      <a:pt x="3970" y="1833"/>
                    </a:lnTo>
                    <a:lnTo>
                      <a:pt x="4030" y="1804"/>
                    </a:lnTo>
                    <a:lnTo>
                      <a:pt x="4059" y="1804"/>
                    </a:lnTo>
                    <a:lnTo>
                      <a:pt x="4089" y="1775"/>
                    </a:lnTo>
                    <a:lnTo>
                      <a:pt x="4119" y="1775"/>
                    </a:lnTo>
                    <a:lnTo>
                      <a:pt x="4150" y="1745"/>
                    </a:lnTo>
                    <a:lnTo>
                      <a:pt x="4326" y="1745"/>
                    </a:lnTo>
                    <a:lnTo>
                      <a:pt x="4326" y="1715"/>
                    </a:lnTo>
                    <a:lnTo>
                      <a:pt x="4326" y="1685"/>
                    </a:lnTo>
                    <a:lnTo>
                      <a:pt x="4357" y="1657"/>
                    </a:lnTo>
                    <a:lnTo>
                      <a:pt x="4326" y="1657"/>
                    </a:lnTo>
                    <a:lnTo>
                      <a:pt x="4326" y="1567"/>
                    </a:lnTo>
                    <a:lnTo>
                      <a:pt x="4357" y="1567"/>
                    </a:lnTo>
                    <a:lnTo>
                      <a:pt x="4387" y="1538"/>
                    </a:lnTo>
                    <a:lnTo>
                      <a:pt x="4444" y="1538"/>
                    </a:lnTo>
                    <a:lnTo>
                      <a:pt x="4444" y="1479"/>
                    </a:lnTo>
                    <a:lnTo>
                      <a:pt x="4712" y="1479"/>
                    </a:lnTo>
                    <a:lnTo>
                      <a:pt x="4712" y="1420"/>
                    </a:lnTo>
                    <a:lnTo>
                      <a:pt x="4742" y="1390"/>
                    </a:lnTo>
                    <a:lnTo>
                      <a:pt x="4742" y="1329"/>
                    </a:lnTo>
                    <a:lnTo>
                      <a:pt x="4712" y="1329"/>
                    </a:lnTo>
                    <a:lnTo>
                      <a:pt x="4712" y="1272"/>
                    </a:lnTo>
                    <a:lnTo>
                      <a:pt x="4682" y="1241"/>
                    </a:lnTo>
                    <a:lnTo>
                      <a:pt x="4651" y="1241"/>
                    </a:lnTo>
                    <a:lnTo>
                      <a:pt x="4651" y="1154"/>
                    </a:lnTo>
                    <a:lnTo>
                      <a:pt x="4712" y="1154"/>
                    </a:lnTo>
                    <a:lnTo>
                      <a:pt x="4682" y="1123"/>
                    </a:lnTo>
                    <a:lnTo>
                      <a:pt x="4651" y="1123"/>
                    </a:lnTo>
                    <a:lnTo>
                      <a:pt x="4651" y="1065"/>
                    </a:lnTo>
                    <a:lnTo>
                      <a:pt x="4682" y="1065"/>
                    </a:lnTo>
                    <a:lnTo>
                      <a:pt x="4742" y="1004"/>
                    </a:lnTo>
                    <a:lnTo>
                      <a:pt x="4712" y="975"/>
                    </a:lnTo>
                    <a:lnTo>
                      <a:pt x="4712" y="886"/>
                    </a:lnTo>
                    <a:lnTo>
                      <a:pt x="4682" y="886"/>
                    </a:lnTo>
                    <a:lnTo>
                      <a:pt x="4651" y="916"/>
                    </a:lnTo>
                    <a:lnTo>
                      <a:pt x="4623" y="916"/>
                    </a:lnTo>
                    <a:lnTo>
                      <a:pt x="4594" y="886"/>
                    </a:lnTo>
                    <a:lnTo>
                      <a:pt x="4564" y="886"/>
                    </a:lnTo>
                    <a:lnTo>
                      <a:pt x="4564" y="856"/>
                    </a:lnTo>
                    <a:lnTo>
                      <a:pt x="4505" y="856"/>
                    </a:lnTo>
                    <a:lnTo>
                      <a:pt x="4444" y="798"/>
                    </a:lnTo>
                    <a:lnTo>
                      <a:pt x="4414" y="828"/>
                    </a:lnTo>
                    <a:lnTo>
                      <a:pt x="4387" y="828"/>
                    </a:lnTo>
                    <a:lnTo>
                      <a:pt x="4357" y="798"/>
                    </a:lnTo>
                    <a:lnTo>
                      <a:pt x="4326" y="798"/>
                    </a:lnTo>
                    <a:lnTo>
                      <a:pt x="4296" y="768"/>
                    </a:lnTo>
                    <a:lnTo>
                      <a:pt x="4237" y="768"/>
                    </a:lnTo>
                    <a:lnTo>
                      <a:pt x="4207" y="738"/>
                    </a:lnTo>
                    <a:lnTo>
                      <a:pt x="4150" y="798"/>
                    </a:lnTo>
                    <a:lnTo>
                      <a:pt x="4119" y="768"/>
                    </a:lnTo>
                    <a:lnTo>
                      <a:pt x="4059" y="738"/>
                    </a:lnTo>
                    <a:lnTo>
                      <a:pt x="4030" y="709"/>
                    </a:lnTo>
                    <a:lnTo>
                      <a:pt x="4030" y="679"/>
                    </a:lnTo>
                    <a:lnTo>
                      <a:pt x="3970" y="620"/>
                    </a:lnTo>
                    <a:lnTo>
                      <a:pt x="3941" y="620"/>
                    </a:lnTo>
                    <a:lnTo>
                      <a:pt x="3912" y="650"/>
                    </a:lnTo>
                    <a:lnTo>
                      <a:pt x="3793" y="650"/>
                    </a:lnTo>
                    <a:lnTo>
                      <a:pt x="3734" y="709"/>
                    </a:lnTo>
                    <a:lnTo>
                      <a:pt x="3734" y="679"/>
                    </a:lnTo>
                    <a:lnTo>
                      <a:pt x="3675" y="679"/>
                    </a:lnTo>
                    <a:lnTo>
                      <a:pt x="3615" y="620"/>
                    </a:lnTo>
                    <a:lnTo>
                      <a:pt x="3557" y="620"/>
                    </a:lnTo>
                    <a:lnTo>
                      <a:pt x="3527" y="650"/>
                    </a:lnTo>
                    <a:lnTo>
                      <a:pt x="3496" y="650"/>
                    </a:lnTo>
                    <a:lnTo>
                      <a:pt x="3468" y="620"/>
                    </a:lnTo>
                    <a:lnTo>
                      <a:pt x="3438" y="620"/>
                    </a:lnTo>
                    <a:lnTo>
                      <a:pt x="3438" y="531"/>
                    </a:lnTo>
                    <a:lnTo>
                      <a:pt x="3408" y="500"/>
                    </a:lnTo>
                    <a:lnTo>
                      <a:pt x="3408" y="473"/>
                    </a:lnTo>
                    <a:lnTo>
                      <a:pt x="3377" y="443"/>
                    </a:lnTo>
                    <a:lnTo>
                      <a:pt x="3377" y="413"/>
                    </a:lnTo>
                    <a:lnTo>
                      <a:pt x="3320" y="413"/>
                    </a:lnTo>
                    <a:lnTo>
                      <a:pt x="3320" y="382"/>
                    </a:lnTo>
                    <a:lnTo>
                      <a:pt x="3289" y="354"/>
                    </a:lnTo>
                    <a:lnTo>
                      <a:pt x="3259" y="354"/>
                    </a:lnTo>
                    <a:lnTo>
                      <a:pt x="3231" y="382"/>
                    </a:lnTo>
                    <a:lnTo>
                      <a:pt x="3170" y="354"/>
                    </a:lnTo>
                    <a:lnTo>
                      <a:pt x="3082" y="354"/>
                    </a:lnTo>
                    <a:lnTo>
                      <a:pt x="3113" y="325"/>
                    </a:lnTo>
                    <a:lnTo>
                      <a:pt x="3082" y="325"/>
                    </a:lnTo>
                    <a:lnTo>
                      <a:pt x="3082" y="264"/>
                    </a:lnTo>
                    <a:lnTo>
                      <a:pt x="3052" y="236"/>
                    </a:lnTo>
                    <a:lnTo>
                      <a:pt x="3022" y="236"/>
                    </a:lnTo>
                    <a:lnTo>
                      <a:pt x="3022" y="206"/>
                    </a:lnTo>
                    <a:lnTo>
                      <a:pt x="3082" y="206"/>
                    </a:lnTo>
                    <a:lnTo>
                      <a:pt x="3113" y="175"/>
                    </a:lnTo>
                    <a:lnTo>
                      <a:pt x="3113" y="146"/>
                    </a:lnTo>
                    <a:lnTo>
                      <a:pt x="3082" y="146"/>
                    </a:lnTo>
                    <a:lnTo>
                      <a:pt x="3022" y="87"/>
                    </a:lnTo>
                    <a:lnTo>
                      <a:pt x="3022" y="57"/>
                    </a:lnTo>
                    <a:lnTo>
                      <a:pt x="2994" y="27"/>
                    </a:lnTo>
                    <a:lnTo>
                      <a:pt x="2963" y="27"/>
                    </a:lnTo>
                    <a:lnTo>
                      <a:pt x="2963" y="0"/>
                    </a:lnTo>
                    <a:lnTo>
                      <a:pt x="2727" y="0"/>
                    </a:lnTo>
                    <a:lnTo>
                      <a:pt x="2697" y="27"/>
                    </a:lnTo>
                    <a:lnTo>
                      <a:pt x="2638" y="27"/>
                    </a:lnTo>
                    <a:lnTo>
                      <a:pt x="2608" y="0"/>
                    </a:lnTo>
                    <a:lnTo>
                      <a:pt x="2548" y="0"/>
                    </a:lnTo>
                    <a:lnTo>
                      <a:pt x="2548" y="57"/>
                    </a:lnTo>
                    <a:lnTo>
                      <a:pt x="2520" y="87"/>
                    </a:lnTo>
                    <a:lnTo>
                      <a:pt x="2429" y="87"/>
                    </a:lnTo>
                    <a:lnTo>
                      <a:pt x="2401" y="87"/>
                    </a:lnTo>
                    <a:lnTo>
                      <a:pt x="2371" y="57"/>
                    </a:lnTo>
                    <a:lnTo>
                      <a:pt x="2310" y="57"/>
                    </a:lnTo>
                    <a:lnTo>
                      <a:pt x="2283" y="87"/>
                    </a:lnTo>
                    <a:lnTo>
                      <a:pt x="2192" y="87"/>
                    </a:lnTo>
                    <a:lnTo>
                      <a:pt x="2192" y="118"/>
                    </a:lnTo>
                    <a:lnTo>
                      <a:pt x="2164" y="118"/>
                    </a:lnTo>
                    <a:lnTo>
                      <a:pt x="2133" y="146"/>
                    </a:lnTo>
                    <a:lnTo>
                      <a:pt x="2133" y="206"/>
                    </a:lnTo>
                    <a:lnTo>
                      <a:pt x="2103" y="236"/>
                    </a:lnTo>
                    <a:lnTo>
                      <a:pt x="2133" y="264"/>
                    </a:lnTo>
                    <a:lnTo>
                      <a:pt x="2133" y="325"/>
                    </a:lnTo>
                    <a:lnTo>
                      <a:pt x="2164" y="325"/>
                    </a:lnTo>
                    <a:lnTo>
                      <a:pt x="2133" y="354"/>
                    </a:lnTo>
                    <a:lnTo>
                      <a:pt x="2103" y="354"/>
                    </a:lnTo>
                    <a:lnTo>
                      <a:pt x="2046" y="294"/>
                    </a:lnTo>
                    <a:lnTo>
                      <a:pt x="2046" y="264"/>
                    </a:lnTo>
                    <a:lnTo>
                      <a:pt x="1985" y="264"/>
                    </a:lnTo>
                    <a:lnTo>
                      <a:pt x="1955" y="294"/>
                    </a:lnTo>
                    <a:lnTo>
                      <a:pt x="1926" y="294"/>
                    </a:lnTo>
                    <a:lnTo>
                      <a:pt x="1897" y="264"/>
                    </a:lnTo>
                    <a:lnTo>
                      <a:pt x="1867" y="264"/>
                    </a:lnTo>
                    <a:lnTo>
                      <a:pt x="1837" y="294"/>
                    </a:lnTo>
                    <a:lnTo>
                      <a:pt x="1808" y="294"/>
                    </a:lnTo>
                    <a:lnTo>
                      <a:pt x="1808" y="325"/>
                    </a:lnTo>
                    <a:lnTo>
                      <a:pt x="1778" y="294"/>
                    </a:lnTo>
                    <a:lnTo>
                      <a:pt x="1778" y="236"/>
                    </a:lnTo>
                    <a:lnTo>
                      <a:pt x="1718" y="236"/>
                    </a:lnTo>
                    <a:lnTo>
                      <a:pt x="1690" y="264"/>
                    </a:lnTo>
                    <a:lnTo>
                      <a:pt x="1660" y="264"/>
                    </a:lnTo>
                    <a:lnTo>
                      <a:pt x="1660" y="294"/>
                    </a:lnTo>
                    <a:lnTo>
                      <a:pt x="1600" y="236"/>
                    </a:lnTo>
                    <a:lnTo>
                      <a:pt x="1571" y="264"/>
                    </a:lnTo>
                    <a:lnTo>
                      <a:pt x="1541" y="236"/>
                    </a:lnTo>
                    <a:lnTo>
                      <a:pt x="1511" y="236"/>
                    </a:lnTo>
                    <a:lnTo>
                      <a:pt x="1480" y="264"/>
                    </a:lnTo>
                    <a:lnTo>
                      <a:pt x="1453" y="236"/>
                    </a:lnTo>
                    <a:lnTo>
                      <a:pt x="1423" y="236"/>
                    </a:lnTo>
                    <a:lnTo>
                      <a:pt x="1423" y="264"/>
                    </a:lnTo>
                    <a:lnTo>
                      <a:pt x="1393" y="264"/>
                    </a:lnTo>
                    <a:lnTo>
                      <a:pt x="1362" y="236"/>
                    </a:lnTo>
                    <a:lnTo>
                      <a:pt x="1273" y="236"/>
                    </a:lnTo>
                    <a:lnTo>
                      <a:pt x="1216" y="175"/>
                    </a:lnTo>
                    <a:lnTo>
                      <a:pt x="1067" y="175"/>
                    </a:lnTo>
                    <a:lnTo>
                      <a:pt x="1037" y="146"/>
                    </a:lnTo>
                    <a:lnTo>
                      <a:pt x="888" y="146"/>
                    </a:lnTo>
                    <a:lnTo>
                      <a:pt x="860" y="118"/>
                    </a:lnTo>
                    <a:lnTo>
                      <a:pt x="830" y="146"/>
                    </a:lnTo>
                    <a:lnTo>
                      <a:pt x="800" y="146"/>
                    </a:lnTo>
                    <a:lnTo>
                      <a:pt x="770" y="118"/>
                    </a:lnTo>
                    <a:lnTo>
                      <a:pt x="711" y="118"/>
                    </a:lnTo>
                    <a:lnTo>
                      <a:pt x="681" y="146"/>
                    </a:lnTo>
                    <a:lnTo>
                      <a:pt x="534" y="146"/>
                    </a:lnTo>
                    <a:lnTo>
                      <a:pt x="504" y="175"/>
                    </a:lnTo>
                    <a:lnTo>
                      <a:pt x="504" y="206"/>
                    </a:lnTo>
                    <a:lnTo>
                      <a:pt x="474" y="206"/>
                    </a:lnTo>
                    <a:close/>
                  </a:path>
                </a:pathLst>
              </a:custGeom>
              <a:solidFill>
                <a:srgbClr val="FECC2E"/>
              </a:solidFill>
              <a:ln w="9525">
                <a:noFill/>
                <a:round/>
                <a:headEnd/>
                <a:tailEnd/>
              </a:ln>
            </p:spPr>
            <p:txBody>
              <a:bodyPr/>
              <a:lstStyle/>
              <a:p>
                <a:endParaRPr lang="en-GB"/>
              </a:p>
            </p:txBody>
          </p:sp>
          <p:sp>
            <p:nvSpPr>
              <p:cNvPr id="25621" name="Freeform 21"/>
              <p:cNvSpPr>
                <a:spLocks/>
              </p:cNvSpPr>
              <p:nvPr/>
            </p:nvSpPr>
            <p:spPr bwMode="auto">
              <a:xfrm>
                <a:off x="4887" y="2890"/>
                <a:ext cx="30" cy="29"/>
              </a:xfrm>
              <a:custGeom>
                <a:avLst/>
                <a:gdLst/>
                <a:ahLst/>
                <a:cxnLst>
                  <a:cxn ang="0">
                    <a:pos x="88" y="119"/>
                  </a:cxn>
                  <a:cxn ang="0">
                    <a:pos x="118" y="119"/>
                  </a:cxn>
                  <a:cxn ang="0">
                    <a:pos x="118" y="89"/>
                  </a:cxn>
                  <a:cxn ang="0">
                    <a:pos x="30" y="0"/>
                  </a:cxn>
                  <a:cxn ang="0">
                    <a:pos x="0" y="0"/>
                  </a:cxn>
                  <a:cxn ang="0">
                    <a:pos x="30" y="30"/>
                  </a:cxn>
                  <a:cxn ang="0">
                    <a:pos x="30" y="89"/>
                  </a:cxn>
                  <a:cxn ang="0">
                    <a:pos x="57" y="89"/>
                  </a:cxn>
                  <a:cxn ang="0">
                    <a:pos x="88" y="119"/>
                  </a:cxn>
                </a:cxnLst>
                <a:rect l="0" t="0" r="r" b="b"/>
                <a:pathLst>
                  <a:path w="118" h="119">
                    <a:moveTo>
                      <a:pt x="88" y="119"/>
                    </a:moveTo>
                    <a:lnTo>
                      <a:pt x="118" y="119"/>
                    </a:lnTo>
                    <a:lnTo>
                      <a:pt x="118" y="89"/>
                    </a:lnTo>
                    <a:lnTo>
                      <a:pt x="30" y="0"/>
                    </a:lnTo>
                    <a:lnTo>
                      <a:pt x="0" y="0"/>
                    </a:lnTo>
                    <a:lnTo>
                      <a:pt x="30" y="30"/>
                    </a:lnTo>
                    <a:lnTo>
                      <a:pt x="30" y="89"/>
                    </a:lnTo>
                    <a:lnTo>
                      <a:pt x="57" y="89"/>
                    </a:lnTo>
                    <a:lnTo>
                      <a:pt x="88" y="119"/>
                    </a:lnTo>
                    <a:close/>
                  </a:path>
                </a:pathLst>
              </a:custGeom>
              <a:solidFill>
                <a:srgbClr val="E6F6ED"/>
              </a:solidFill>
              <a:ln w="9525">
                <a:noFill/>
                <a:round/>
                <a:headEnd/>
                <a:tailEnd/>
              </a:ln>
            </p:spPr>
            <p:txBody>
              <a:bodyPr/>
              <a:lstStyle/>
              <a:p>
                <a:endParaRPr lang="en-GB"/>
              </a:p>
            </p:txBody>
          </p:sp>
          <p:sp>
            <p:nvSpPr>
              <p:cNvPr id="25622" name="Freeform 22"/>
              <p:cNvSpPr>
                <a:spLocks/>
              </p:cNvSpPr>
              <p:nvPr/>
            </p:nvSpPr>
            <p:spPr bwMode="auto">
              <a:xfrm>
                <a:off x="4887" y="2882"/>
                <a:ext cx="8" cy="8"/>
              </a:xfrm>
              <a:custGeom>
                <a:avLst/>
                <a:gdLst/>
                <a:ahLst/>
                <a:cxnLst>
                  <a:cxn ang="0">
                    <a:pos x="0" y="0"/>
                  </a:cxn>
                  <a:cxn ang="0">
                    <a:pos x="0" y="30"/>
                  </a:cxn>
                  <a:cxn ang="0">
                    <a:pos x="30" y="30"/>
                  </a:cxn>
                  <a:cxn ang="0">
                    <a:pos x="0" y="0"/>
                  </a:cxn>
                </a:cxnLst>
                <a:rect l="0" t="0" r="r" b="b"/>
                <a:pathLst>
                  <a:path w="30" h="30">
                    <a:moveTo>
                      <a:pt x="0" y="0"/>
                    </a:moveTo>
                    <a:lnTo>
                      <a:pt x="0" y="30"/>
                    </a:lnTo>
                    <a:lnTo>
                      <a:pt x="30" y="30"/>
                    </a:lnTo>
                    <a:lnTo>
                      <a:pt x="0" y="0"/>
                    </a:lnTo>
                    <a:close/>
                  </a:path>
                </a:pathLst>
              </a:custGeom>
              <a:solidFill>
                <a:srgbClr val="FECC2E"/>
              </a:solidFill>
              <a:ln w="9525">
                <a:noFill/>
                <a:round/>
                <a:headEnd/>
                <a:tailEnd/>
              </a:ln>
            </p:spPr>
            <p:txBody>
              <a:bodyPr/>
              <a:lstStyle/>
              <a:p>
                <a:endParaRPr lang="en-GB"/>
              </a:p>
            </p:txBody>
          </p:sp>
          <p:sp>
            <p:nvSpPr>
              <p:cNvPr id="25623" name="Freeform 23"/>
              <p:cNvSpPr>
                <a:spLocks/>
              </p:cNvSpPr>
              <p:nvPr/>
            </p:nvSpPr>
            <p:spPr bwMode="auto">
              <a:xfrm>
                <a:off x="4316" y="3186"/>
                <a:ext cx="1342" cy="532"/>
              </a:xfrm>
              <a:custGeom>
                <a:avLst/>
                <a:gdLst/>
                <a:ahLst/>
                <a:cxnLst>
                  <a:cxn ang="0">
                    <a:pos x="1719" y="148"/>
                  </a:cxn>
                  <a:cxn ang="0">
                    <a:pos x="1512" y="237"/>
                  </a:cxn>
                  <a:cxn ang="0">
                    <a:pos x="1185" y="325"/>
                  </a:cxn>
                  <a:cxn ang="0">
                    <a:pos x="802" y="295"/>
                  </a:cxn>
                  <a:cxn ang="0">
                    <a:pos x="564" y="207"/>
                  </a:cxn>
                  <a:cxn ang="0">
                    <a:pos x="297" y="0"/>
                  </a:cxn>
                  <a:cxn ang="0">
                    <a:pos x="118" y="89"/>
                  </a:cxn>
                  <a:cxn ang="0">
                    <a:pos x="149" y="268"/>
                  </a:cxn>
                  <a:cxn ang="0">
                    <a:pos x="29" y="443"/>
                  </a:cxn>
                  <a:cxn ang="0">
                    <a:pos x="118" y="562"/>
                  </a:cxn>
                  <a:cxn ang="0">
                    <a:pos x="236" y="532"/>
                  </a:cxn>
                  <a:cxn ang="0">
                    <a:pos x="386" y="386"/>
                  </a:cxn>
                  <a:cxn ang="0">
                    <a:pos x="830" y="386"/>
                  </a:cxn>
                  <a:cxn ang="0">
                    <a:pos x="920" y="504"/>
                  </a:cxn>
                  <a:cxn ang="0">
                    <a:pos x="564" y="562"/>
                  </a:cxn>
                  <a:cxn ang="0">
                    <a:pos x="356" y="593"/>
                  </a:cxn>
                  <a:cxn ang="0">
                    <a:pos x="118" y="650"/>
                  </a:cxn>
                  <a:cxn ang="0">
                    <a:pos x="60" y="918"/>
                  </a:cxn>
                  <a:cxn ang="0">
                    <a:pos x="209" y="977"/>
                  </a:cxn>
                  <a:cxn ang="0">
                    <a:pos x="267" y="1154"/>
                  </a:cxn>
                  <a:cxn ang="0">
                    <a:pos x="236" y="1273"/>
                  </a:cxn>
                  <a:cxn ang="0">
                    <a:pos x="149" y="1243"/>
                  </a:cxn>
                  <a:cxn ang="0">
                    <a:pos x="236" y="1333"/>
                  </a:cxn>
                  <a:cxn ang="0">
                    <a:pos x="416" y="1452"/>
                  </a:cxn>
                  <a:cxn ang="0">
                    <a:pos x="474" y="1628"/>
                  </a:cxn>
                  <a:cxn ang="0">
                    <a:pos x="416" y="1747"/>
                  </a:cxn>
                  <a:cxn ang="0">
                    <a:pos x="534" y="1804"/>
                  </a:cxn>
                  <a:cxn ang="0">
                    <a:pos x="741" y="1804"/>
                  </a:cxn>
                  <a:cxn ang="0">
                    <a:pos x="889" y="1835"/>
                  </a:cxn>
                  <a:cxn ang="0">
                    <a:pos x="1009" y="1983"/>
                  </a:cxn>
                  <a:cxn ang="0">
                    <a:pos x="1216" y="2013"/>
                  </a:cxn>
                  <a:cxn ang="0">
                    <a:pos x="1364" y="1924"/>
                  </a:cxn>
                  <a:cxn ang="0">
                    <a:pos x="1631" y="1835"/>
                  </a:cxn>
                  <a:cxn ang="0">
                    <a:pos x="1987" y="2072"/>
                  </a:cxn>
                  <a:cxn ang="0">
                    <a:pos x="2340" y="2013"/>
                  </a:cxn>
                  <a:cxn ang="0">
                    <a:pos x="2578" y="1804"/>
                  </a:cxn>
                  <a:cxn ang="0">
                    <a:pos x="2786" y="1895"/>
                  </a:cxn>
                  <a:cxn ang="0">
                    <a:pos x="2906" y="2042"/>
                  </a:cxn>
                  <a:cxn ang="0">
                    <a:pos x="3082" y="2013"/>
                  </a:cxn>
                  <a:cxn ang="0">
                    <a:pos x="3200" y="1865"/>
                  </a:cxn>
                  <a:cxn ang="0">
                    <a:pos x="3645" y="1804"/>
                  </a:cxn>
                  <a:cxn ang="0">
                    <a:pos x="4030" y="1804"/>
                  </a:cxn>
                  <a:cxn ang="0">
                    <a:pos x="4209" y="1686"/>
                  </a:cxn>
                  <a:cxn ang="0">
                    <a:pos x="4683" y="1686"/>
                  </a:cxn>
                  <a:cxn ang="0">
                    <a:pos x="5097" y="1658"/>
                  </a:cxn>
                  <a:cxn ang="0">
                    <a:pos x="5274" y="1686"/>
                  </a:cxn>
                  <a:cxn ang="0">
                    <a:pos x="5274" y="1479"/>
                  </a:cxn>
                  <a:cxn ang="0">
                    <a:pos x="5158" y="1243"/>
                  </a:cxn>
                  <a:cxn ang="0">
                    <a:pos x="5097" y="977"/>
                  </a:cxn>
                  <a:cxn ang="0">
                    <a:pos x="5217" y="799"/>
                  </a:cxn>
                  <a:cxn ang="0">
                    <a:pos x="4890" y="504"/>
                  </a:cxn>
                  <a:cxn ang="0">
                    <a:pos x="4802" y="325"/>
                  </a:cxn>
                  <a:cxn ang="0">
                    <a:pos x="4593" y="207"/>
                  </a:cxn>
                  <a:cxn ang="0">
                    <a:pos x="4328" y="237"/>
                  </a:cxn>
                  <a:cxn ang="0">
                    <a:pos x="4061" y="325"/>
                  </a:cxn>
                  <a:cxn ang="0">
                    <a:pos x="3763" y="386"/>
                  </a:cxn>
                  <a:cxn ang="0">
                    <a:pos x="3350" y="386"/>
                  </a:cxn>
                  <a:cxn ang="0">
                    <a:pos x="2993" y="268"/>
                  </a:cxn>
                  <a:cxn ang="0">
                    <a:pos x="2638" y="148"/>
                  </a:cxn>
                  <a:cxn ang="0">
                    <a:pos x="2490" y="30"/>
                  </a:cxn>
                  <a:cxn ang="0">
                    <a:pos x="1987" y="30"/>
                  </a:cxn>
                </a:cxnLst>
                <a:rect l="0" t="0" r="r" b="b"/>
                <a:pathLst>
                  <a:path w="5365" h="2131">
                    <a:moveTo>
                      <a:pt x="1957" y="59"/>
                    </a:moveTo>
                    <a:lnTo>
                      <a:pt x="1896" y="59"/>
                    </a:lnTo>
                    <a:lnTo>
                      <a:pt x="1869" y="89"/>
                    </a:lnTo>
                    <a:lnTo>
                      <a:pt x="1808" y="89"/>
                    </a:lnTo>
                    <a:lnTo>
                      <a:pt x="1778" y="118"/>
                    </a:lnTo>
                    <a:lnTo>
                      <a:pt x="1750" y="118"/>
                    </a:lnTo>
                    <a:lnTo>
                      <a:pt x="1719" y="148"/>
                    </a:lnTo>
                    <a:lnTo>
                      <a:pt x="1690" y="148"/>
                    </a:lnTo>
                    <a:lnTo>
                      <a:pt x="1660" y="177"/>
                    </a:lnTo>
                    <a:lnTo>
                      <a:pt x="1631" y="177"/>
                    </a:lnTo>
                    <a:lnTo>
                      <a:pt x="1601" y="207"/>
                    </a:lnTo>
                    <a:lnTo>
                      <a:pt x="1571" y="207"/>
                    </a:lnTo>
                    <a:lnTo>
                      <a:pt x="1541" y="237"/>
                    </a:lnTo>
                    <a:lnTo>
                      <a:pt x="1512" y="237"/>
                    </a:lnTo>
                    <a:lnTo>
                      <a:pt x="1483" y="268"/>
                    </a:lnTo>
                    <a:lnTo>
                      <a:pt x="1453" y="268"/>
                    </a:lnTo>
                    <a:lnTo>
                      <a:pt x="1483" y="295"/>
                    </a:lnTo>
                    <a:lnTo>
                      <a:pt x="1423" y="355"/>
                    </a:lnTo>
                    <a:lnTo>
                      <a:pt x="1276" y="355"/>
                    </a:lnTo>
                    <a:lnTo>
                      <a:pt x="1276" y="325"/>
                    </a:lnTo>
                    <a:lnTo>
                      <a:pt x="1185" y="325"/>
                    </a:lnTo>
                    <a:lnTo>
                      <a:pt x="1157" y="295"/>
                    </a:lnTo>
                    <a:lnTo>
                      <a:pt x="1127" y="325"/>
                    </a:lnTo>
                    <a:lnTo>
                      <a:pt x="948" y="325"/>
                    </a:lnTo>
                    <a:lnTo>
                      <a:pt x="920" y="295"/>
                    </a:lnTo>
                    <a:lnTo>
                      <a:pt x="859" y="295"/>
                    </a:lnTo>
                    <a:lnTo>
                      <a:pt x="830" y="325"/>
                    </a:lnTo>
                    <a:lnTo>
                      <a:pt x="802" y="295"/>
                    </a:lnTo>
                    <a:lnTo>
                      <a:pt x="771" y="295"/>
                    </a:lnTo>
                    <a:lnTo>
                      <a:pt x="741" y="268"/>
                    </a:lnTo>
                    <a:lnTo>
                      <a:pt x="682" y="268"/>
                    </a:lnTo>
                    <a:lnTo>
                      <a:pt x="653" y="237"/>
                    </a:lnTo>
                    <a:lnTo>
                      <a:pt x="623" y="237"/>
                    </a:lnTo>
                    <a:lnTo>
                      <a:pt x="593" y="207"/>
                    </a:lnTo>
                    <a:lnTo>
                      <a:pt x="564" y="207"/>
                    </a:lnTo>
                    <a:lnTo>
                      <a:pt x="534" y="177"/>
                    </a:lnTo>
                    <a:lnTo>
                      <a:pt x="534" y="148"/>
                    </a:lnTo>
                    <a:lnTo>
                      <a:pt x="504" y="118"/>
                    </a:lnTo>
                    <a:lnTo>
                      <a:pt x="534" y="89"/>
                    </a:lnTo>
                    <a:lnTo>
                      <a:pt x="504" y="59"/>
                    </a:lnTo>
                    <a:lnTo>
                      <a:pt x="356" y="59"/>
                    </a:lnTo>
                    <a:lnTo>
                      <a:pt x="297" y="0"/>
                    </a:lnTo>
                    <a:lnTo>
                      <a:pt x="267" y="30"/>
                    </a:lnTo>
                    <a:lnTo>
                      <a:pt x="236" y="0"/>
                    </a:lnTo>
                    <a:lnTo>
                      <a:pt x="236" y="30"/>
                    </a:lnTo>
                    <a:lnTo>
                      <a:pt x="209" y="30"/>
                    </a:lnTo>
                    <a:lnTo>
                      <a:pt x="179" y="59"/>
                    </a:lnTo>
                    <a:lnTo>
                      <a:pt x="118" y="59"/>
                    </a:lnTo>
                    <a:lnTo>
                      <a:pt x="118" y="89"/>
                    </a:lnTo>
                    <a:lnTo>
                      <a:pt x="90" y="89"/>
                    </a:lnTo>
                    <a:lnTo>
                      <a:pt x="60" y="118"/>
                    </a:lnTo>
                    <a:lnTo>
                      <a:pt x="60" y="148"/>
                    </a:lnTo>
                    <a:lnTo>
                      <a:pt x="90" y="148"/>
                    </a:lnTo>
                    <a:lnTo>
                      <a:pt x="118" y="177"/>
                    </a:lnTo>
                    <a:lnTo>
                      <a:pt x="149" y="237"/>
                    </a:lnTo>
                    <a:lnTo>
                      <a:pt x="149" y="268"/>
                    </a:lnTo>
                    <a:lnTo>
                      <a:pt x="118" y="268"/>
                    </a:lnTo>
                    <a:lnTo>
                      <a:pt x="60" y="325"/>
                    </a:lnTo>
                    <a:lnTo>
                      <a:pt x="60" y="355"/>
                    </a:lnTo>
                    <a:lnTo>
                      <a:pt x="90" y="386"/>
                    </a:lnTo>
                    <a:lnTo>
                      <a:pt x="60" y="386"/>
                    </a:lnTo>
                    <a:lnTo>
                      <a:pt x="29" y="414"/>
                    </a:lnTo>
                    <a:lnTo>
                      <a:pt x="29" y="443"/>
                    </a:lnTo>
                    <a:lnTo>
                      <a:pt x="0" y="474"/>
                    </a:lnTo>
                    <a:lnTo>
                      <a:pt x="0" y="504"/>
                    </a:lnTo>
                    <a:lnTo>
                      <a:pt x="209" y="504"/>
                    </a:lnTo>
                    <a:lnTo>
                      <a:pt x="209" y="532"/>
                    </a:lnTo>
                    <a:lnTo>
                      <a:pt x="179" y="532"/>
                    </a:lnTo>
                    <a:lnTo>
                      <a:pt x="149" y="562"/>
                    </a:lnTo>
                    <a:lnTo>
                      <a:pt x="118" y="562"/>
                    </a:lnTo>
                    <a:lnTo>
                      <a:pt x="60" y="623"/>
                    </a:lnTo>
                    <a:lnTo>
                      <a:pt x="60" y="711"/>
                    </a:lnTo>
                    <a:lnTo>
                      <a:pt x="90" y="681"/>
                    </a:lnTo>
                    <a:lnTo>
                      <a:pt x="90" y="650"/>
                    </a:lnTo>
                    <a:lnTo>
                      <a:pt x="118" y="623"/>
                    </a:lnTo>
                    <a:lnTo>
                      <a:pt x="149" y="623"/>
                    </a:lnTo>
                    <a:lnTo>
                      <a:pt x="236" y="532"/>
                    </a:lnTo>
                    <a:lnTo>
                      <a:pt x="267" y="532"/>
                    </a:lnTo>
                    <a:lnTo>
                      <a:pt x="297" y="504"/>
                    </a:lnTo>
                    <a:lnTo>
                      <a:pt x="327" y="504"/>
                    </a:lnTo>
                    <a:lnTo>
                      <a:pt x="356" y="474"/>
                    </a:lnTo>
                    <a:lnTo>
                      <a:pt x="356" y="443"/>
                    </a:lnTo>
                    <a:lnTo>
                      <a:pt x="386" y="414"/>
                    </a:lnTo>
                    <a:lnTo>
                      <a:pt x="386" y="386"/>
                    </a:lnTo>
                    <a:lnTo>
                      <a:pt x="504" y="386"/>
                    </a:lnTo>
                    <a:lnTo>
                      <a:pt x="534" y="355"/>
                    </a:lnTo>
                    <a:lnTo>
                      <a:pt x="682" y="355"/>
                    </a:lnTo>
                    <a:lnTo>
                      <a:pt x="711" y="386"/>
                    </a:lnTo>
                    <a:lnTo>
                      <a:pt x="802" y="386"/>
                    </a:lnTo>
                    <a:lnTo>
                      <a:pt x="830" y="355"/>
                    </a:lnTo>
                    <a:lnTo>
                      <a:pt x="830" y="386"/>
                    </a:lnTo>
                    <a:lnTo>
                      <a:pt x="859" y="414"/>
                    </a:lnTo>
                    <a:lnTo>
                      <a:pt x="889" y="414"/>
                    </a:lnTo>
                    <a:lnTo>
                      <a:pt x="889" y="443"/>
                    </a:lnTo>
                    <a:lnTo>
                      <a:pt x="1009" y="443"/>
                    </a:lnTo>
                    <a:lnTo>
                      <a:pt x="1039" y="474"/>
                    </a:lnTo>
                    <a:lnTo>
                      <a:pt x="948" y="474"/>
                    </a:lnTo>
                    <a:lnTo>
                      <a:pt x="920" y="504"/>
                    </a:lnTo>
                    <a:lnTo>
                      <a:pt x="802" y="504"/>
                    </a:lnTo>
                    <a:lnTo>
                      <a:pt x="771" y="532"/>
                    </a:lnTo>
                    <a:lnTo>
                      <a:pt x="802" y="562"/>
                    </a:lnTo>
                    <a:lnTo>
                      <a:pt x="859" y="562"/>
                    </a:lnTo>
                    <a:lnTo>
                      <a:pt x="830" y="593"/>
                    </a:lnTo>
                    <a:lnTo>
                      <a:pt x="534" y="593"/>
                    </a:lnTo>
                    <a:lnTo>
                      <a:pt x="564" y="562"/>
                    </a:lnTo>
                    <a:lnTo>
                      <a:pt x="504" y="532"/>
                    </a:lnTo>
                    <a:lnTo>
                      <a:pt x="474" y="562"/>
                    </a:lnTo>
                    <a:lnTo>
                      <a:pt x="504" y="593"/>
                    </a:lnTo>
                    <a:lnTo>
                      <a:pt x="504" y="623"/>
                    </a:lnTo>
                    <a:lnTo>
                      <a:pt x="416" y="623"/>
                    </a:lnTo>
                    <a:lnTo>
                      <a:pt x="386" y="593"/>
                    </a:lnTo>
                    <a:lnTo>
                      <a:pt x="356" y="593"/>
                    </a:lnTo>
                    <a:lnTo>
                      <a:pt x="327" y="562"/>
                    </a:lnTo>
                    <a:lnTo>
                      <a:pt x="297" y="562"/>
                    </a:lnTo>
                    <a:lnTo>
                      <a:pt x="267" y="593"/>
                    </a:lnTo>
                    <a:lnTo>
                      <a:pt x="179" y="593"/>
                    </a:lnTo>
                    <a:lnTo>
                      <a:pt x="179" y="623"/>
                    </a:lnTo>
                    <a:lnTo>
                      <a:pt x="149" y="650"/>
                    </a:lnTo>
                    <a:lnTo>
                      <a:pt x="118" y="650"/>
                    </a:lnTo>
                    <a:lnTo>
                      <a:pt x="90" y="681"/>
                    </a:lnTo>
                    <a:lnTo>
                      <a:pt x="90" y="711"/>
                    </a:lnTo>
                    <a:lnTo>
                      <a:pt x="60" y="711"/>
                    </a:lnTo>
                    <a:lnTo>
                      <a:pt x="60" y="829"/>
                    </a:lnTo>
                    <a:lnTo>
                      <a:pt x="29" y="859"/>
                    </a:lnTo>
                    <a:lnTo>
                      <a:pt x="29" y="888"/>
                    </a:lnTo>
                    <a:lnTo>
                      <a:pt x="60" y="918"/>
                    </a:lnTo>
                    <a:lnTo>
                      <a:pt x="90" y="888"/>
                    </a:lnTo>
                    <a:lnTo>
                      <a:pt x="179" y="888"/>
                    </a:lnTo>
                    <a:lnTo>
                      <a:pt x="209" y="859"/>
                    </a:lnTo>
                    <a:lnTo>
                      <a:pt x="236" y="859"/>
                    </a:lnTo>
                    <a:lnTo>
                      <a:pt x="267" y="888"/>
                    </a:lnTo>
                    <a:lnTo>
                      <a:pt x="209" y="948"/>
                    </a:lnTo>
                    <a:lnTo>
                      <a:pt x="209" y="977"/>
                    </a:lnTo>
                    <a:lnTo>
                      <a:pt x="236" y="977"/>
                    </a:lnTo>
                    <a:lnTo>
                      <a:pt x="236" y="1006"/>
                    </a:lnTo>
                    <a:lnTo>
                      <a:pt x="267" y="1006"/>
                    </a:lnTo>
                    <a:lnTo>
                      <a:pt x="267" y="1096"/>
                    </a:lnTo>
                    <a:lnTo>
                      <a:pt x="297" y="1066"/>
                    </a:lnTo>
                    <a:lnTo>
                      <a:pt x="327" y="1096"/>
                    </a:lnTo>
                    <a:lnTo>
                      <a:pt x="267" y="1154"/>
                    </a:lnTo>
                    <a:lnTo>
                      <a:pt x="236" y="1154"/>
                    </a:lnTo>
                    <a:lnTo>
                      <a:pt x="267" y="1184"/>
                    </a:lnTo>
                    <a:lnTo>
                      <a:pt x="267" y="1215"/>
                    </a:lnTo>
                    <a:lnTo>
                      <a:pt x="297" y="1243"/>
                    </a:lnTo>
                    <a:lnTo>
                      <a:pt x="356" y="1243"/>
                    </a:lnTo>
                    <a:lnTo>
                      <a:pt x="356" y="1273"/>
                    </a:lnTo>
                    <a:lnTo>
                      <a:pt x="236" y="1273"/>
                    </a:lnTo>
                    <a:lnTo>
                      <a:pt x="236" y="1302"/>
                    </a:lnTo>
                    <a:lnTo>
                      <a:pt x="209" y="1273"/>
                    </a:lnTo>
                    <a:lnTo>
                      <a:pt x="209" y="1215"/>
                    </a:lnTo>
                    <a:lnTo>
                      <a:pt x="179" y="1184"/>
                    </a:lnTo>
                    <a:lnTo>
                      <a:pt x="118" y="1184"/>
                    </a:lnTo>
                    <a:lnTo>
                      <a:pt x="149" y="1215"/>
                    </a:lnTo>
                    <a:lnTo>
                      <a:pt x="149" y="1243"/>
                    </a:lnTo>
                    <a:lnTo>
                      <a:pt x="179" y="1273"/>
                    </a:lnTo>
                    <a:lnTo>
                      <a:pt x="149" y="1302"/>
                    </a:lnTo>
                    <a:lnTo>
                      <a:pt x="118" y="1302"/>
                    </a:lnTo>
                    <a:lnTo>
                      <a:pt x="118" y="1333"/>
                    </a:lnTo>
                    <a:lnTo>
                      <a:pt x="149" y="1333"/>
                    </a:lnTo>
                    <a:lnTo>
                      <a:pt x="209" y="1361"/>
                    </a:lnTo>
                    <a:lnTo>
                      <a:pt x="236" y="1333"/>
                    </a:lnTo>
                    <a:lnTo>
                      <a:pt x="267" y="1333"/>
                    </a:lnTo>
                    <a:lnTo>
                      <a:pt x="267" y="1361"/>
                    </a:lnTo>
                    <a:lnTo>
                      <a:pt x="297" y="1391"/>
                    </a:lnTo>
                    <a:lnTo>
                      <a:pt x="356" y="1391"/>
                    </a:lnTo>
                    <a:lnTo>
                      <a:pt x="386" y="1422"/>
                    </a:lnTo>
                    <a:lnTo>
                      <a:pt x="416" y="1422"/>
                    </a:lnTo>
                    <a:lnTo>
                      <a:pt x="416" y="1452"/>
                    </a:lnTo>
                    <a:lnTo>
                      <a:pt x="356" y="1509"/>
                    </a:lnTo>
                    <a:lnTo>
                      <a:pt x="386" y="1540"/>
                    </a:lnTo>
                    <a:lnTo>
                      <a:pt x="386" y="1598"/>
                    </a:lnTo>
                    <a:lnTo>
                      <a:pt x="416" y="1628"/>
                    </a:lnTo>
                    <a:lnTo>
                      <a:pt x="446" y="1598"/>
                    </a:lnTo>
                    <a:lnTo>
                      <a:pt x="446" y="1628"/>
                    </a:lnTo>
                    <a:lnTo>
                      <a:pt x="474" y="1628"/>
                    </a:lnTo>
                    <a:lnTo>
                      <a:pt x="474" y="1658"/>
                    </a:lnTo>
                    <a:lnTo>
                      <a:pt x="504" y="1658"/>
                    </a:lnTo>
                    <a:lnTo>
                      <a:pt x="504" y="1686"/>
                    </a:lnTo>
                    <a:lnTo>
                      <a:pt x="474" y="1717"/>
                    </a:lnTo>
                    <a:lnTo>
                      <a:pt x="446" y="1686"/>
                    </a:lnTo>
                    <a:lnTo>
                      <a:pt x="416" y="1686"/>
                    </a:lnTo>
                    <a:lnTo>
                      <a:pt x="416" y="1747"/>
                    </a:lnTo>
                    <a:lnTo>
                      <a:pt x="623" y="1747"/>
                    </a:lnTo>
                    <a:lnTo>
                      <a:pt x="682" y="1717"/>
                    </a:lnTo>
                    <a:lnTo>
                      <a:pt x="711" y="1747"/>
                    </a:lnTo>
                    <a:lnTo>
                      <a:pt x="682" y="1777"/>
                    </a:lnTo>
                    <a:lnTo>
                      <a:pt x="653" y="1777"/>
                    </a:lnTo>
                    <a:lnTo>
                      <a:pt x="653" y="1804"/>
                    </a:lnTo>
                    <a:lnTo>
                      <a:pt x="534" y="1804"/>
                    </a:lnTo>
                    <a:lnTo>
                      <a:pt x="534" y="1835"/>
                    </a:lnTo>
                    <a:lnTo>
                      <a:pt x="623" y="1835"/>
                    </a:lnTo>
                    <a:lnTo>
                      <a:pt x="653" y="1865"/>
                    </a:lnTo>
                    <a:lnTo>
                      <a:pt x="653" y="1895"/>
                    </a:lnTo>
                    <a:lnTo>
                      <a:pt x="711" y="1835"/>
                    </a:lnTo>
                    <a:lnTo>
                      <a:pt x="711" y="1804"/>
                    </a:lnTo>
                    <a:lnTo>
                      <a:pt x="741" y="1804"/>
                    </a:lnTo>
                    <a:lnTo>
                      <a:pt x="771" y="1777"/>
                    </a:lnTo>
                    <a:lnTo>
                      <a:pt x="771" y="1804"/>
                    </a:lnTo>
                    <a:lnTo>
                      <a:pt x="802" y="1804"/>
                    </a:lnTo>
                    <a:lnTo>
                      <a:pt x="802" y="1835"/>
                    </a:lnTo>
                    <a:lnTo>
                      <a:pt x="859" y="1835"/>
                    </a:lnTo>
                    <a:lnTo>
                      <a:pt x="889" y="1865"/>
                    </a:lnTo>
                    <a:lnTo>
                      <a:pt x="889" y="1835"/>
                    </a:lnTo>
                    <a:lnTo>
                      <a:pt x="920" y="1835"/>
                    </a:lnTo>
                    <a:lnTo>
                      <a:pt x="948" y="1865"/>
                    </a:lnTo>
                    <a:lnTo>
                      <a:pt x="920" y="1895"/>
                    </a:lnTo>
                    <a:lnTo>
                      <a:pt x="948" y="1895"/>
                    </a:lnTo>
                    <a:lnTo>
                      <a:pt x="978" y="1924"/>
                    </a:lnTo>
                    <a:lnTo>
                      <a:pt x="978" y="1953"/>
                    </a:lnTo>
                    <a:lnTo>
                      <a:pt x="1009" y="1983"/>
                    </a:lnTo>
                    <a:lnTo>
                      <a:pt x="1039" y="1983"/>
                    </a:lnTo>
                    <a:lnTo>
                      <a:pt x="1066" y="2013"/>
                    </a:lnTo>
                    <a:lnTo>
                      <a:pt x="1096" y="2013"/>
                    </a:lnTo>
                    <a:lnTo>
                      <a:pt x="1127" y="2042"/>
                    </a:lnTo>
                    <a:lnTo>
                      <a:pt x="1157" y="2042"/>
                    </a:lnTo>
                    <a:lnTo>
                      <a:pt x="1185" y="2013"/>
                    </a:lnTo>
                    <a:lnTo>
                      <a:pt x="1216" y="2013"/>
                    </a:lnTo>
                    <a:lnTo>
                      <a:pt x="1216" y="1983"/>
                    </a:lnTo>
                    <a:lnTo>
                      <a:pt x="1304" y="1983"/>
                    </a:lnTo>
                    <a:lnTo>
                      <a:pt x="1334" y="2013"/>
                    </a:lnTo>
                    <a:lnTo>
                      <a:pt x="1334" y="1983"/>
                    </a:lnTo>
                    <a:lnTo>
                      <a:pt x="1364" y="1983"/>
                    </a:lnTo>
                    <a:lnTo>
                      <a:pt x="1334" y="1924"/>
                    </a:lnTo>
                    <a:lnTo>
                      <a:pt x="1364" y="1924"/>
                    </a:lnTo>
                    <a:lnTo>
                      <a:pt x="1364" y="1804"/>
                    </a:lnTo>
                    <a:lnTo>
                      <a:pt x="1394" y="1777"/>
                    </a:lnTo>
                    <a:lnTo>
                      <a:pt x="1483" y="1777"/>
                    </a:lnTo>
                    <a:lnTo>
                      <a:pt x="1512" y="1804"/>
                    </a:lnTo>
                    <a:lnTo>
                      <a:pt x="1571" y="1804"/>
                    </a:lnTo>
                    <a:lnTo>
                      <a:pt x="1601" y="1835"/>
                    </a:lnTo>
                    <a:lnTo>
                      <a:pt x="1631" y="1835"/>
                    </a:lnTo>
                    <a:lnTo>
                      <a:pt x="1660" y="1865"/>
                    </a:lnTo>
                    <a:lnTo>
                      <a:pt x="1719" y="1865"/>
                    </a:lnTo>
                    <a:lnTo>
                      <a:pt x="1750" y="1895"/>
                    </a:lnTo>
                    <a:lnTo>
                      <a:pt x="1778" y="1895"/>
                    </a:lnTo>
                    <a:lnTo>
                      <a:pt x="1926" y="2042"/>
                    </a:lnTo>
                    <a:lnTo>
                      <a:pt x="1957" y="2042"/>
                    </a:lnTo>
                    <a:lnTo>
                      <a:pt x="1987" y="2072"/>
                    </a:lnTo>
                    <a:lnTo>
                      <a:pt x="2015" y="2072"/>
                    </a:lnTo>
                    <a:lnTo>
                      <a:pt x="2045" y="2042"/>
                    </a:lnTo>
                    <a:lnTo>
                      <a:pt x="2194" y="2042"/>
                    </a:lnTo>
                    <a:lnTo>
                      <a:pt x="2224" y="2013"/>
                    </a:lnTo>
                    <a:lnTo>
                      <a:pt x="2252" y="2042"/>
                    </a:lnTo>
                    <a:lnTo>
                      <a:pt x="2313" y="1983"/>
                    </a:lnTo>
                    <a:lnTo>
                      <a:pt x="2340" y="2013"/>
                    </a:lnTo>
                    <a:lnTo>
                      <a:pt x="2340" y="1983"/>
                    </a:lnTo>
                    <a:lnTo>
                      <a:pt x="2371" y="1953"/>
                    </a:lnTo>
                    <a:lnTo>
                      <a:pt x="2371" y="1924"/>
                    </a:lnTo>
                    <a:lnTo>
                      <a:pt x="2431" y="1865"/>
                    </a:lnTo>
                    <a:lnTo>
                      <a:pt x="2460" y="1865"/>
                    </a:lnTo>
                    <a:lnTo>
                      <a:pt x="2520" y="1804"/>
                    </a:lnTo>
                    <a:lnTo>
                      <a:pt x="2578" y="1804"/>
                    </a:lnTo>
                    <a:lnTo>
                      <a:pt x="2578" y="1835"/>
                    </a:lnTo>
                    <a:lnTo>
                      <a:pt x="2608" y="1835"/>
                    </a:lnTo>
                    <a:lnTo>
                      <a:pt x="2638" y="1865"/>
                    </a:lnTo>
                    <a:lnTo>
                      <a:pt x="2697" y="1895"/>
                    </a:lnTo>
                    <a:lnTo>
                      <a:pt x="2726" y="1895"/>
                    </a:lnTo>
                    <a:lnTo>
                      <a:pt x="2756" y="1865"/>
                    </a:lnTo>
                    <a:lnTo>
                      <a:pt x="2786" y="1895"/>
                    </a:lnTo>
                    <a:lnTo>
                      <a:pt x="2786" y="1865"/>
                    </a:lnTo>
                    <a:lnTo>
                      <a:pt x="2875" y="1777"/>
                    </a:lnTo>
                    <a:lnTo>
                      <a:pt x="2906" y="1777"/>
                    </a:lnTo>
                    <a:lnTo>
                      <a:pt x="2963" y="1835"/>
                    </a:lnTo>
                    <a:lnTo>
                      <a:pt x="2963" y="1865"/>
                    </a:lnTo>
                    <a:lnTo>
                      <a:pt x="2845" y="1983"/>
                    </a:lnTo>
                    <a:lnTo>
                      <a:pt x="2906" y="2042"/>
                    </a:lnTo>
                    <a:lnTo>
                      <a:pt x="2906" y="2102"/>
                    </a:lnTo>
                    <a:lnTo>
                      <a:pt x="2933" y="2102"/>
                    </a:lnTo>
                    <a:lnTo>
                      <a:pt x="2933" y="2131"/>
                    </a:lnTo>
                    <a:lnTo>
                      <a:pt x="2963" y="2131"/>
                    </a:lnTo>
                    <a:lnTo>
                      <a:pt x="3024" y="2072"/>
                    </a:lnTo>
                    <a:lnTo>
                      <a:pt x="3024" y="2013"/>
                    </a:lnTo>
                    <a:lnTo>
                      <a:pt x="3082" y="2013"/>
                    </a:lnTo>
                    <a:lnTo>
                      <a:pt x="3113" y="1983"/>
                    </a:lnTo>
                    <a:lnTo>
                      <a:pt x="3052" y="1924"/>
                    </a:lnTo>
                    <a:lnTo>
                      <a:pt x="3082" y="1895"/>
                    </a:lnTo>
                    <a:lnTo>
                      <a:pt x="3082" y="1804"/>
                    </a:lnTo>
                    <a:lnTo>
                      <a:pt x="3170" y="1804"/>
                    </a:lnTo>
                    <a:lnTo>
                      <a:pt x="3200" y="1835"/>
                    </a:lnTo>
                    <a:lnTo>
                      <a:pt x="3200" y="1865"/>
                    </a:lnTo>
                    <a:lnTo>
                      <a:pt x="3320" y="1865"/>
                    </a:lnTo>
                    <a:lnTo>
                      <a:pt x="3350" y="1835"/>
                    </a:lnTo>
                    <a:lnTo>
                      <a:pt x="3407" y="1835"/>
                    </a:lnTo>
                    <a:lnTo>
                      <a:pt x="3468" y="1804"/>
                    </a:lnTo>
                    <a:lnTo>
                      <a:pt x="3498" y="1777"/>
                    </a:lnTo>
                    <a:lnTo>
                      <a:pt x="3616" y="1777"/>
                    </a:lnTo>
                    <a:lnTo>
                      <a:pt x="3645" y="1804"/>
                    </a:lnTo>
                    <a:lnTo>
                      <a:pt x="3645" y="1835"/>
                    </a:lnTo>
                    <a:lnTo>
                      <a:pt x="3793" y="1835"/>
                    </a:lnTo>
                    <a:lnTo>
                      <a:pt x="3823" y="1865"/>
                    </a:lnTo>
                    <a:lnTo>
                      <a:pt x="3882" y="1835"/>
                    </a:lnTo>
                    <a:lnTo>
                      <a:pt x="3973" y="1835"/>
                    </a:lnTo>
                    <a:lnTo>
                      <a:pt x="4000" y="1804"/>
                    </a:lnTo>
                    <a:lnTo>
                      <a:pt x="4030" y="1804"/>
                    </a:lnTo>
                    <a:lnTo>
                      <a:pt x="4030" y="1777"/>
                    </a:lnTo>
                    <a:lnTo>
                      <a:pt x="4091" y="1777"/>
                    </a:lnTo>
                    <a:lnTo>
                      <a:pt x="4119" y="1747"/>
                    </a:lnTo>
                    <a:lnTo>
                      <a:pt x="4149" y="1747"/>
                    </a:lnTo>
                    <a:lnTo>
                      <a:pt x="4180" y="1717"/>
                    </a:lnTo>
                    <a:lnTo>
                      <a:pt x="4209" y="1717"/>
                    </a:lnTo>
                    <a:lnTo>
                      <a:pt x="4209" y="1686"/>
                    </a:lnTo>
                    <a:lnTo>
                      <a:pt x="4298" y="1686"/>
                    </a:lnTo>
                    <a:lnTo>
                      <a:pt x="4328" y="1717"/>
                    </a:lnTo>
                    <a:lnTo>
                      <a:pt x="4475" y="1717"/>
                    </a:lnTo>
                    <a:lnTo>
                      <a:pt x="4475" y="1686"/>
                    </a:lnTo>
                    <a:lnTo>
                      <a:pt x="4565" y="1686"/>
                    </a:lnTo>
                    <a:lnTo>
                      <a:pt x="4623" y="1628"/>
                    </a:lnTo>
                    <a:lnTo>
                      <a:pt x="4683" y="1686"/>
                    </a:lnTo>
                    <a:lnTo>
                      <a:pt x="4742" y="1686"/>
                    </a:lnTo>
                    <a:lnTo>
                      <a:pt x="4772" y="1658"/>
                    </a:lnTo>
                    <a:lnTo>
                      <a:pt x="4772" y="1598"/>
                    </a:lnTo>
                    <a:lnTo>
                      <a:pt x="4802" y="1628"/>
                    </a:lnTo>
                    <a:lnTo>
                      <a:pt x="4949" y="1628"/>
                    </a:lnTo>
                    <a:lnTo>
                      <a:pt x="4979" y="1658"/>
                    </a:lnTo>
                    <a:lnTo>
                      <a:pt x="5097" y="1658"/>
                    </a:lnTo>
                    <a:lnTo>
                      <a:pt x="5128" y="1628"/>
                    </a:lnTo>
                    <a:lnTo>
                      <a:pt x="5186" y="1628"/>
                    </a:lnTo>
                    <a:lnTo>
                      <a:pt x="5217" y="1658"/>
                    </a:lnTo>
                    <a:lnTo>
                      <a:pt x="5186" y="1686"/>
                    </a:lnTo>
                    <a:lnTo>
                      <a:pt x="5246" y="1747"/>
                    </a:lnTo>
                    <a:lnTo>
                      <a:pt x="5274" y="1717"/>
                    </a:lnTo>
                    <a:lnTo>
                      <a:pt x="5274" y="1686"/>
                    </a:lnTo>
                    <a:lnTo>
                      <a:pt x="5365" y="1686"/>
                    </a:lnTo>
                    <a:lnTo>
                      <a:pt x="5365" y="1628"/>
                    </a:lnTo>
                    <a:lnTo>
                      <a:pt x="5335" y="1598"/>
                    </a:lnTo>
                    <a:lnTo>
                      <a:pt x="5304" y="1598"/>
                    </a:lnTo>
                    <a:lnTo>
                      <a:pt x="5304" y="1540"/>
                    </a:lnTo>
                    <a:lnTo>
                      <a:pt x="5274" y="1509"/>
                    </a:lnTo>
                    <a:lnTo>
                      <a:pt x="5274" y="1479"/>
                    </a:lnTo>
                    <a:lnTo>
                      <a:pt x="5246" y="1452"/>
                    </a:lnTo>
                    <a:lnTo>
                      <a:pt x="5186" y="1452"/>
                    </a:lnTo>
                    <a:lnTo>
                      <a:pt x="5186" y="1361"/>
                    </a:lnTo>
                    <a:lnTo>
                      <a:pt x="5217" y="1333"/>
                    </a:lnTo>
                    <a:lnTo>
                      <a:pt x="5217" y="1273"/>
                    </a:lnTo>
                    <a:lnTo>
                      <a:pt x="5186" y="1273"/>
                    </a:lnTo>
                    <a:lnTo>
                      <a:pt x="5158" y="1243"/>
                    </a:lnTo>
                    <a:lnTo>
                      <a:pt x="5186" y="1215"/>
                    </a:lnTo>
                    <a:lnTo>
                      <a:pt x="5158" y="1215"/>
                    </a:lnTo>
                    <a:lnTo>
                      <a:pt x="5158" y="1124"/>
                    </a:lnTo>
                    <a:lnTo>
                      <a:pt x="5097" y="1066"/>
                    </a:lnTo>
                    <a:lnTo>
                      <a:pt x="5128" y="1036"/>
                    </a:lnTo>
                    <a:lnTo>
                      <a:pt x="5128" y="1006"/>
                    </a:lnTo>
                    <a:lnTo>
                      <a:pt x="5097" y="977"/>
                    </a:lnTo>
                    <a:lnTo>
                      <a:pt x="5067" y="977"/>
                    </a:lnTo>
                    <a:lnTo>
                      <a:pt x="5067" y="948"/>
                    </a:lnTo>
                    <a:lnTo>
                      <a:pt x="5039" y="918"/>
                    </a:lnTo>
                    <a:lnTo>
                      <a:pt x="5158" y="918"/>
                    </a:lnTo>
                    <a:lnTo>
                      <a:pt x="5158" y="829"/>
                    </a:lnTo>
                    <a:lnTo>
                      <a:pt x="5186" y="799"/>
                    </a:lnTo>
                    <a:lnTo>
                      <a:pt x="5217" y="799"/>
                    </a:lnTo>
                    <a:lnTo>
                      <a:pt x="5128" y="711"/>
                    </a:lnTo>
                    <a:lnTo>
                      <a:pt x="4979" y="711"/>
                    </a:lnTo>
                    <a:lnTo>
                      <a:pt x="4949" y="681"/>
                    </a:lnTo>
                    <a:lnTo>
                      <a:pt x="4921" y="681"/>
                    </a:lnTo>
                    <a:lnTo>
                      <a:pt x="4921" y="623"/>
                    </a:lnTo>
                    <a:lnTo>
                      <a:pt x="4890" y="593"/>
                    </a:lnTo>
                    <a:lnTo>
                      <a:pt x="4890" y="504"/>
                    </a:lnTo>
                    <a:lnTo>
                      <a:pt x="4921" y="504"/>
                    </a:lnTo>
                    <a:lnTo>
                      <a:pt x="4921" y="474"/>
                    </a:lnTo>
                    <a:lnTo>
                      <a:pt x="4890" y="443"/>
                    </a:lnTo>
                    <a:lnTo>
                      <a:pt x="4890" y="414"/>
                    </a:lnTo>
                    <a:lnTo>
                      <a:pt x="4830" y="355"/>
                    </a:lnTo>
                    <a:lnTo>
                      <a:pt x="4802" y="355"/>
                    </a:lnTo>
                    <a:lnTo>
                      <a:pt x="4802" y="325"/>
                    </a:lnTo>
                    <a:lnTo>
                      <a:pt x="4772" y="295"/>
                    </a:lnTo>
                    <a:lnTo>
                      <a:pt x="4742" y="325"/>
                    </a:lnTo>
                    <a:lnTo>
                      <a:pt x="4712" y="295"/>
                    </a:lnTo>
                    <a:lnTo>
                      <a:pt x="4742" y="268"/>
                    </a:lnTo>
                    <a:lnTo>
                      <a:pt x="4683" y="268"/>
                    </a:lnTo>
                    <a:lnTo>
                      <a:pt x="4623" y="207"/>
                    </a:lnTo>
                    <a:lnTo>
                      <a:pt x="4593" y="207"/>
                    </a:lnTo>
                    <a:lnTo>
                      <a:pt x="4623" y="177"/>
                    </a:lnTo>
                    <a:lnTo>
                      <a:pt x="4535" y="177"/>
                    </a:lnTo>
                    <a:lnTo>
                      <a:pt x="4535" y="237"/>
                    </a:lnTo>
                    <a:lnTo>
                      <a:pt x="4505" y="237"/>
                    </a:lnTo>
                    <a:lnTo>
                      <a:pt x="4475" y="207"/>
                    </a:lnTo>
                    <a:lnTo>
                      <a:pt x="4356" y="207"/>
                    </a:lnTo>
                    <a:lnTo>
                      <a:pt x="4328" y="237"/>
                    </a:lnTo>
                    <a:lnTo>
                      <a:pt x="4328" y="207"/>
                    </a:lnTo>
                    <a:lnTo>
                      <a:pt x="4268" y="207"/>
                    </a:lnTo>
                    <a:lnTo>
                      <a:pt x="4209" y="268"/>
                    </a:lnTo>
                    <a:lnTo>
                      <a:pt x="4180" y="268"/>
                    </a:lnTo>
                    <a:lnTo>
                      <a:pt x="4149" y="295"/>
                    </a:lnTo>
                    <a:lnTo>
                      <a:pt x="4119" y="295"/>
                    </a:lnTo>
                    <a:lnTo>
                      <a:pt x="4061" y="325"/>
                    </a:lnTo>
                    <a:lnTo>
                      <a:pt x="4030" y="355"/>
                    </a:lnTo>
                    <a:lnTo>
                      <a:pt x="4000" y="355"/>
                    </a:lnTo>
                    <a:lnTo>
                      <a:pt x="3973" y="386"/>
                    </a:lnTo>
                    <a:lnTo>
                      <a:pt x="3912" y="386"/>
                    </a:lnTo>
                    <a:lnTo>
                      <a:pt x="3882" y="414"/>
                    </a:lnTo>
                    <a:lnTo>
                      <a:pt x="3854" y="386"/>
                    </a:lnTo>
                    <a:lnTo>
                      <a:pt x="3763" y="386"/>
                    </a:lnTo>
                    <a:lnTo>
                      <a:pt x="3735" y="355"/>
                    </a:lnTo>
                    <a:lnTo>
                      <a:pt x="3557" y="355"/>
                    </a:lnTo>
                    <a:lnTo>
                      <a:pt x="3527" y="386"/>
                    </a:lnTo>
                    <a:lnTo>
                      <a:pt x="3468" y="386"/>
                    </a:lnTo>
                    <a:lnTo>
                      <a:pt x="3438" y="414"/>
                    </a:lnTo>
                    <a:lnTo>
                      <a:pt x="3407" y="414"/>
                    </a:lnTo>
                    <a:lnTo>
                      <a:pt x="3350" y="386"/>
                    </a:lnTo>
                    <a:lnTo>
                      <a:pt x="3289" y="386"/>
                    </a:lnTo>
                    <a:lnTo>
                      <a:pt x="3231" y="325"/>
                    </a:lnTo>
                    <a:lnTo>
                      <a:pt x="3200" y="355"/>
                    </a:lnTo>
                    <a:lnTo>
                      <a:pt x="3113" y="355"/>
                    </a:lnTo>
                    <a:lnTo>
                      <a:pt x="3082" y="325"/>
                    </a:lnTo>
                    <a:lnTo>
                      <a:pt x="3052" y="325"/>
                    </a:lnTo>
                    <a:lnTo>
                      <a:pt x="2993" y="268"/>
                    </a:lnTo>
                    <a:lnTo>
                      <a:pt x="2906" y="268"/>
                    </a:lnTo>
                    <a:lnTo>
                      <a:pt x="2875" y="295"/>
                    </a:lnTo>
                    <a:lnTo>
                      <a:pt x="2845" y="295"/>
                    </a:lnTo>
                    <a:lnTo>
                      <a:pt x="2756" y="207"/>
                    </a:lnTo>
                    <a:lnTo>
                      <a:pt x="2756" y="177"/>
                    </a:lnTo>
                    <a:lnTo>
                      <a:pt x="2726" y="148"/>
                    </a:lnTo>
                    <a:lnTo>
                      <a:pt x="2638" y="148"/>
                    </a:lnTo>
                    <a:lnTo>
                      <a:pt x="2608" y="177"/>
                    </a:lnTo>
                    <a:lnTo>
                      <a:pt x="2578" y="148"/>
                    </a:lnTo>
                    <a:lnTo>
                      <a:pt x="2520" y="148"/>
                    </a:lnTo>
                    <a:lnTo>
                      <a:pt x="2490" y="118"/>
                    </a:lnTo>
                    <a:lnTo>
                      <a:pt x="2490" y="89"/>
                    </a:lnTo>
                    <a:lnTo>
                      <a:pt x="2460" y="59"/>
                    </a:lnTo>
                    <a:lnTo>
                      <a:pt x="2490" y="30"/>
                    </a:lnTo>
                    <a:lnTo>
                      <a:pt x="2460" y="30"/>
                    </a:lnTo>
                    <a:lnTo>
                      <a:pt x="2431" y="0"/>
                    </a:lnTo>
                    <a:lnTo>
                      <a:pt x="2431" y="30"/>
                    </a:lnTo>
                    <a:lnTo>
                      <a:pt x="2401" y="59"/>
                    </a:lnTo>
                    <a:lnTo>
                      <a:pt x="2076" y="59"/>
                    </a:lnTo>
                    <a:lnTo>
                      <a:pt x="2045" y="30"/>
                    </a:lnTo>
                    <a:lnTo>
                      <a:pt x="1987" y="30"/>
                    </a:lnTo>
                    <a:lnTo>
                      <a:pt x="1957" y="59"/>
                    </a:lnTo>
                    <a:close/>
                  </a:path>
                </a:pathLst>
              </a:custGeom>
              <a:solidFill>
                <a:srgbClr val="FCA77E"/>
              </a:solidFill>
              <a:ln w="9525">
                <a:noFill/>
                <a:round/>
                <a:headEnd/>
                <a:tailEnd/>
              </a:ln>
            </p:spPr>
            <p:txBody>
              <a:bodyPr/>
              <a:lstStyle/>
              <a:p>
                <a:endParaRPr lang="en-GB"/>
              </a:p>
            </p:txBody>
          </p:sp>
          <p:sp>
            <p:nvSpPr>
              <p:cNvPr id="25624" name="Freeform 24"/>
              <p:cNvSpPr>
                <a:spLocks/>
              </p:cNvSpPr>
              <p:nvPr/>
            </p:nvSpPr>
            <p:spPr bwMode="auto">
              <a:xfrm>
                <a:off x="5257" y="3060"/>
                <a:ext cx="482" cy="214"/>
              </a:xfrm>
              <a:custGeom>
                <a:avLst/>
                <a:gdLst/>
                <a:ahLst/>
                <a:cxnLst>
                  <a:cxn ang="0">
                    <a:pos x="653" y="118"/>
                  </a:cxn>
                  <a:cxn ang="0">
                    <a:pos x="565" y="149"/>
                  </a:cxn>
                  <a:cxn ang="0">
                    <a:pos x="446" y="118"/>
                  </a:cxn>
                  <a:cxn ang="0">
                    <a:pos x="356" y="89"/>
                  </a:cxn>
                  <a:cxn ang="0">
                    <a:pos x="267" y="61"/>
                  </a:cxn>
                  <a:cxn ang="0">
                    <a:pos x="210" y="31"/>
                  </a:cxn>
                  <a:cxn ang="0">
                    <a:pos x="60" y="0"/>
                  </a:cxn>
                  <a:cxn ang="0">
                    <a:pos x="0" y="31"/>
                  </a:cxn>
                  <a:cxn ang="0">
                    <a:pos x="30" y="89"/>
                  </a:cxn>
                  <a:cxn ang="0">
                    <a:pos x="119" y="149"/>
                  </a:cxn>
                  <a:cxn ang="0">
                    <a:pos x="237" y="179"/>
                  </a:cxn>
                  <a:cxn ang="0">
                    <a:pos x="298" y="268"/>
                  </a:cxn>
                  <a:cxn ang="0">
                    <a:pos x="356" y="297"/>
                  </a:cxn>
                  <a:cxn ang="0">
                    <a:pos x="446" y="356"/>
                  </a:cxn>
                  <a:cxn ang="0">
                    <a:pos x="505" y="474"/>
                  </a:cxn>
                  <a:cxn ang="0">
                    <a:pos x="535" y="563"/>
                  </a:cxn>
                  <a:cxn ang="0">
                    <a:pos x="505" y="681"/>
                  </a:cxn>
                  <a:cxn ang="0">
                    <a:pos x="565" y="711"/>
                  </a:cxn>
                  <a:cxn ang="0">
                    <a:pos x="593" y="711"/>
                  </a:cxn>
                  <a:cxn ang="0">
                    <a:pos x="742" y="741"/>
                  </a:cxn>
                  <a:cxn ang="0">
                    <a:pos x="772" y="681"/>
                  </a:cxn>
                  <a:cxn ang="0">
                    <a:pos x="830" y="711"/>
                  </a:cxn>
                  <a:cxn ang="0">
                    <a:pos x="920" y="772"/>
                  </a:cxn>
                  <a:cxn ang="0">
                    <a:pos x="949" y="799"/>
                  </a:cxn>
                  <a:cxn ang="0">
                    <a:pos x="1009" y="799"/>
                  </a:cxn>
                  <a:cxn ang="0">
                    <a:pos x="1039" y="859"/>
                  </a:cxn>
                  <a:cxn ang="0">
                    <a:pos x="1097" y="829"/>
                  </a:cxn>
                  <a:cxn ang="0">
                    <a:pos x="1127" y="829"/>
                  </a:cxn>
                  <a:cxn ang="0">
                    <a:pos x="1247" y="799"/>
                  </a:cxn>
                  <a:cxn ang="0">
                    <a:pos x="1304" y="829"/>
                  </a:cxn>
                  <a:cxn ang="0">
                    <a:pos x="1454" y="799"/>
                  </a:cxn>
                  <a:cxn ang="0">
                    <a:pos x="1483" y="772"/>
                  </a:cxn>
                  <a:cxn ang="0">
                    <a:pos x="1602" y="741"/>
                  </a:cxn>
                  <a:cxn ang="0">
                    <a:pos x="1661" y="772"/>
                  </a:cxn>
                  <a:cxn ang="0">
                    <a:pos x="1690" y="799"/>
                  </a:cxn>
                  <a:cxn ang="0">
                    <a:pos x="1748" y="829"/>
                  </a:cxn>
                  <a:cxn ang="0">
                    <a:pos x="1809" y="829"/>
                  </a:cxn>
                  <a:cxn ang="0">
                    <a:pos x="1867" y="859"/>
                  </a:cxn>
                  <a:cxn ang="0">
                    <a:pos x="1927" y="829"/>
                  </a:cxn>
                  <a:cxn ang="0">
                    <a:pos x="1867" y="741"/>
                  </a:cxn>
                  <a:cxn ang="0">
                    <a:pos x="1809" y="711"/>
                  </a:cxn>
                  <a:cxn ang="0">
                    <a:pos x="1779" y="681"/>
                  </a:cxn>
                  <a:cxn ang="0">
                    <a:pos x="1809" y="622"/>
                  </a:cxn>
                  <a:cxn ang="0">
                    <a:pos x="1779" y="534"/>
                  </a:cxn>
                  <a:cxn ang="0">
                    <a:pos x="1661" y="504"/>
                  </a:cxn>
                  <a:cxn ang="0">
                    <a:pos x="1602" y="474"/>
                  </a:cxn>
                  <a:cxn ang="0">
                    <a:pos x="1572" y="356"/>
                  </a:cxn>
                  <a:cxn ang="0">
                    <a:pos x="1423" y="297"/>
                  </a:cxn>
                  <a:cxn ang="0">
                    <a:pos x="1334" y="325"/>
                  </a:cxn>
                  <a:cxn ang="0">
                    <a:pos x="1216" y="297"/>
                  </a:cxn>
                  <a:cxn ang="0">
                    <a:pos x="1127" y="325"/>
                  </a:cxn>
                  <a:cxn ang="0">
                    <a:pos x="1067" y="356"/>
                  </a:cxn>
                  <a:cxn ang="0">
                    <a:pos x="1067" y="297"/>
                  </a:cxn>
                  <a:cxn ang="0">
                    <a:pos x="1009" y="268"/>
                  </a:cxn>
                  <a:cxn ang="0">
                    <a:pos x="890" y="238"/>
                  </a:cxn>
                  <a:cxn ang="0">
                    <a:pos x="830" y="207"/>
                  </a:cxn>
                  <a:cxn ang="0">
                    <a:pos x="683" y="149"/>
                  </a:cxn>
                </a:cxnLst>
                <a:rect l="0" t="0" r="r" b="b"/>
                <a:pathLst>
                  <a:path w="1927" h="859">
                    <a:moveTo>
                      <a:pt x="683" y="149"/>
                    </a:moveTo>
                    <a:lnTo>
                      <a:pt x="653" y="118"/>
                    </a:lnTo>
                    <a:lnTo>
                      <a:pt x="593" y="118"/>
                    </a:lnTo>
                    <a:lnTo>
                      <a:pt x="565" y="149"/>
                    </a:lnTo>
                    <a:lnTo>
                      <a:pt x="505" y="149"/>
                    </a:lnTo>
                    <a:lnTo>
                      <a:pt x="446" y="118"/>
                    </a:lnTo>
                    <a:lnTo>
                      <a:pt x="386" y="118"/>
                    </a:lnTo>
                    <a:lnTo>
                      <a:pt x="356" y="89"/>
                    </a:lnTo>
                    <a:lnTo>
                      <a:pt x="298" y="89"/>
                    </a:lnTo>
                    <a:lnTo>
                      <a:pt x="267" y="61"/>
                    </a:lnTo>
                    <a:lnTo>
                      <a:pt x="237" y="61"/>
                    </a:lnTo>
                    <a:lnTo>
                      <a:pt x="210" y="31"/>
                    </a:lnTo>
                    <a:lnTo>
                      <a:pt x="91" y="31"/>
                    </a:lnTo>
                    <a:lnTo>
                      <a:pt x="60" y="0"/>
                    </a:lnTo>
                    <a:lnTo>
                      <a:pt x="30" y="0"/>
                    </a:lnTo>
                    <a:lnTo>
                      <a:pt x="0" y="31"/>
                    </a:lnTo>
                    <a:lnTo>
                      <a:pt x="0" y="89"/>
                    </a:lnTo>
                    <a:lnTo>
                      <a:pt x="30" y="89"/>
                    </a:lnTo>
                    <a:lnTo>
                      <a:pt x="91" y="149"/>
                    </a:lnTo>
                    <a:lnTo>
                      <a:pt x="119" y="149"/>
                    </a:lnTo>
                    <a:lnTo>
                      <a:pt x="149" y="179"/>
                    </a:lnTo>
                    <a:lnTo>
                      <a:pt x="237" y="179"/>
                    </a:lnTo>
                    <a:lnTo>
                      <a:pt x="298" y="238"/>
                    </a:lnTo>
                    <a:lnTo>
                      <a:pt x="298" y="268"/>
                    </a:lnTo>
                    <a:lnTo>
                      <a:pt x="328" y="268"/>
                    </a:lnTo>
                    <a:lnTo>
                      <a:pt x="356" y="297"/>
                    </a:lnTo>
                    <a:lnTo>
                      <a:pt x="386" y="297"/>
                    </a:lnTo>
                    <a:lnTo>
                      <a:pt x="446" y="356"/>
                    </a:lnTo>
                    <a:lnTo>
                      <a:pt x="446" y="416"/>
                    </a:lnTo>
                    <a:lnTo>
                      <a:pt x="505" y="474"/>
                    </a:lnTo>
                    <a:lnTo>
                      <a:pt x="505" y="534"/>
                    </a:lnTo>
                    <a:lnTo>
                      <a:pt x="535" y="563"/>
                    </a:lnTo>
                    <a:lnTo>
                      <a:pt x="535" y="652"/>
                    </a:lnTo>
                    <a:lnTo>
                      <a:pt x="505" y="681"/>
                    </a:lnTo>
                    <a:lnTo>
                      <a:pt x="505" y="711"/>
                    </a:lnTo>
                    <a:lnTo>
                      <a:pt x="565" y="711"/>
                    </a:lnTo>
                    <a:lnTo>
                      <a:pt x="565" y="741"/>
                    </a:lnTo>
                    <a:lnTo>
                      <a:pt x="593" y="711"/>
                    </a:lnTo>
                    <a:lnTo>
                      <a:pt x="712" y="711"/>
                    </a:lnTo>
                    <a:lnTo>
                      <a:pt x="742" y="741"/>
                    </a:lnTo>
                    <a:lnTo>
                      <a:pt x="772" y="741"/>
                    </a:lnTo>
                    <a:lnTo>
                      <a:pt x="772" y="681"/>
                    </a:lnTo>
                    <a:lnTo>
                      <a:pt x="860" y="681"/>
                    </a:lnTo>
                    <a:lnTo>
                      <a:pt x="830" y="711"/>
                    </a:lnTo>
                    <a:lnTo>
                      <a:pt x="860" y="711"/>
                    </a:lnTo>
                    <a:lnTo>
                      <a:pt x="920" y="772"/>
                    </a:lnTo>
                    <a:lnTo>
                      <a:pt x="979" y="772"/>
                    </a:lnTo>
                    <a:lnTo>
                      <a:pt x="949" y="799"/>
                    </a:lnTo>
                    <a:lnTo>
                      <a:pt x="979" y="829"/>
                    </a:lnTo>
                    <a:lnTo>
                      <a:pt x="1009" y="799"/>
                    </a:lnTo>
                    <a:lnTo>
                      <a:pt x="1039" y="829"/>
                    </a:lnTo>
                    <a:lnTo>
                      <a:pt x="1039" y="859"/>
                    </a:lnTo>
                    <a:lnTo>
                      <a:pt x="1067" y="829"/>
                    </a:lnTo>
                    <a:lnTo>
                      <a:pt x="1097" y="829"/>
                    </a:lnTo>
                    <a:lnTo>
                      <a:pt x="1127" y="859"/>
                    </a:lnTo>
                    <a:lnTo>
                      <a:pt x="1127" y="829"/>
                    </a:lnTo>
                    <a:lnTo>
                      <a:pt x="1216" y="829"/>
                    </a:lnTo>
                    <a:lnTo>
                      <a:pt x="1247" y="799"/>
                    </a:lnTo>
                    <a:lnTo>
                      <a:pt x="1276" y="829"/>
                    </a:lnTo>
                    <a:lnTo>
                      <a:pt x="1304" y="829"/>
                    </a:lnTo>
                    <a:lnTo>
                      <a:pt x="1334" y="799"/>
                    </a:lnTo>
                    <a:lnTo>
                      <a:pt x="1454" y="799"/>
                    </a:lnTo>
                    <a:lnTo>
                      <a:pt x="1454" y="772"/>
                    </a:lnTo>
                    <a:lnTo>
                      <a:pt x="1483" y="772"/>
                    </a:lnTo>
                    <a:lnTo>
                      <a:pt x="1511" y="741"/>
                    </a:lnTo>
                    <a:lnTo>
                      <a:pt x="1602" y="741"/>
                    </a:lnTo>
                    <a:lnTo>
                      <a:pt x="1630" y="772"/>
                    </a:lnTo>
                    <a:lnTo>
                      <a:pt x="1661" y="772"/>
                    </a:lnTo>
                    <a:lnTo>
                      <a:pt x="1661" y="799"/>
                    </a:lnTo>
                    <a:lnTo>
                      <a:pt x="1690" y="799"/>
                    </a:lnTo>
                    <a:lnTo>
                      <a:pt x="1720" y="829"/>
                    </a:lnTo>
                    <a:lnTo>
                      <a:pt x="1748" y="829"/>
                    </a:lnTo>
                    <a:lnTo>
                      <a:pt x="1779" y="799"/>
                    </a:lnTo>
                    <a:lnTo>
                      <a:pt x="1809" y="829"/>
                    </a:lnTo>
                    <a:lnTo>
                      <a:pt x="1839" y="829"/>
                    </a:lnTo>
                    <a:lnTo>
                      <a:pt x="1867" y="859"/>
                    </a:lnTo>
                    <a:lnTo>
                      <a:pt x="1897" y="859"/>
                    </a:lnTo>
                    <a:lnTo>
                      <a:pt x="1927" y="829"/>
                    </a:lnTo>
                    <a:lnTo>
                      <a:pt x="1927" y="799"/>
                    </a:lnTo>
                    <a:lnTo>
                      <a:pt x="1867" y="741"/>
                    </a:lnTo>
                    <a:lnTo>
                      <a:pt x="1839" y="741"/>
                    </a:lnTo>
                    <a:lnTo>
                      <a:pt x="1809" y="711"/>
                    </a:lnTo>
                    <a:lnTo>
                      <a:pt x="1809" y="681"/>
                    </a:lnTo>
                    <a:lnTo>
                      <a:pt x="1779" y="681"/>
                    </a:lnTo>
                    <a:lnTo>
                      <a:pt x="1779" y="622"/>
                    </a:lnTo>
                    <a:lnTo>
                      <a:pt x="1809" y="622"/>
                    </a:lnTo>
                    <a:lnTo>
                      <a:pt x="1839" y="593"/>
                    </a:lnTo>
                    <a:lnTo>
                      <a:pt x="1779" y="534"/>
                    </a:lnTo>
                    <a:lnTo>
                      <a:pt x="1690" y="534"/>
                    </a:lnTo>
                    <a:lnTo>
                      <a:pt x="1661" y="504"/>
                    </a:lnTo>
                    <a:lnTo>
                      <a:pt x="1630" y="504"/>
                    </a:lnTo>
                    <a:lnTo>
                      <a:pt x="1602" y="474"/>
                    </a:lnTo>
                    <a:lnTo>
                      <a:pt x="1602" y="386"/>
                    </a:lnTo>
                    <a:lnTo>
                      <a:pt x="1572" y="356"/>
                    </a:lnTo>
                    <a:lnTo>
                      <a:pt x="1483" y="356"/>
                    </a:lnTo>
                    <a:lnTo>
                      <a:pt x="1423" y="297"/>
                    </a:lnTo>
                    <a:lnTo>
                      <a:pt x="1334" y="297"/>
                    </a:lnTo>
                    <a:lnTo>
                      <a:pt x="1334" y="325"/>
                    </a:lnTo>
                    <a:lnTo>
                      <a:pt x="1304" y="297"/>
                    </a:lnTo>
                    <a:lnTo>
                      <a:pt x="1216" y="297"/>
                    </a:lnTo>
                    <a:lnTo>
                      <a:pt x="1186" y="325"/>
                    </a:lnTo>
                    <a:lnTo>
                      <a:pt x="1127" y="325"/>
                    </a:lnTo>
                    <a:lnTo>
                      <a:pt x="1097" y="356"/>
                    </a:lnTo>
                    <a:lnTo>
                      <a:pt x="1067" y="356"/>
                    </a:lnTo>
                    <a:lnTo>
                      <a:pt x="1039" y="325"/>
                    </a:lnTo>
                    <a:lnTo>
                      <a:pt x="1067" y="297"/>
                    </a:lnTo>
                    <a:lnTo>
                      <a:pt x="1039" y="268"/>
                    </a:lnTo>
                    <a:lnTo>
                      <a:pt x="1009" y="268"/>
                    </a:lnTo>
                    <a:lnTo>
                      <a:pt x="979" y="238"/>
                    </a:lnTo>
                    <a:lnTo>
                      <a:pt x="890" y="238"/>
                    </a:lnTo>
                    <a:lnTo>
                      <a:pt x="860" y="207"/>
                    </a:lnTo>
                    <a:lnTo>
                      <a:pt x="830" y="207"/>
                    </a:lnTo>
                    <a:lnTo>
                      <a:pt x="772" y="149"/>
                    </a:lnTo>
                    <a:lnTo>
                      <a:pt x="683" y="149"/>
                    </a:lnTo>
                    <a:close/>
                  </a:path>
                </a:pathLst>
              </a:custGeom>
              <a:solidFill>
                <a:srgbClr val="7FC543"/>
              </a:solidFill>
              <a:ln w="9525">
                <a:noFill/>
                <a:round/>
                <a:headEnd/>
                <a:tailEnd/>
              </a:ln>
            </p:spPr>
            <p:txBody>
              <a:bodyPr/>
              <a:lstStyle/>
              <a:p>
                <a:endParaRPr lang="en-GB"/>
              </a:p>
            </p:txBody>
          </p:sp>
          <p:sp>
            <p:nvSpPr>
              <p:cNvPr id="25625" name="Freeform 25"/>
              <p:cNvSpPr>
                <a:spLocks/>
              </p:cNvSpPr>
              <p:nvPr/>
            </p:nvSpPr>
            <p:spPr bwMode="auto">
              <a:xfrm>
                <a:off x="5517" y="3252"/>
                <a:ext cx="244" cy="215"/>
              </a:xfrm>
              <a:custGeom>
                <a:avLst/>
                <a:gdLst/>
                <a:ahLst/>
                <a:cxnLst>
                  <a:cxn ang="0">
                    <a:pos x="28" y="87"/>
                  </a:cxn>
                  <a:cxn ang="0">
                    <a:pos x="88" y="175"/>
                  </a:cxn>
                  <a:cxn ang="0">
                    <a:pos x="119" y="236"/>
                  </a:cxn>
                  <a:cxn ang="0">
                    <a:pos x="88" y="325"/>
                  </a:cxn>
                  <a:cxn ang="0">
                    <a:pos x="119" y="413"/>
                  </a:cxn>
                  <a:cxn ang="0">
                    <a:pos x="177" y="443"/>
                  </a:cxn>
                  <a:cxn ang="0">
                    <a:pos x="415" y="531"/>
                  </a:cxn>
                  <a:cxn ang="0">
                    <a:pos x="444" y="561"/>
                  </a:cxn>
                  <a:cxn ang="0">
                    <a:pos x="533" y="531"/>
                  </a:cxn>
                  <a:cxn ang="0">
                    <a:pos x="563" y="591"/>
                  </a:cxn>
                  <a:cxn ang="0">
                    <a:pos x="622" y="620"/>
                  </a:cxn>
                  <a:cxn ang="0">
                    <a:pos x="681" y="591"/>
                  </a:cxn>
                  <a:cxn ang="0">
                    <a:pos x="740" y="680"/>
                  </a:cxn>
                  <a:cxn ang="0">
                    <a:pos x="800" y="738"/>
                  </a:cxn>
                  <a:cxn ang="0">
                    <a:pos x="828" y="798"/>
                  </a:cxn>
                  <a:cxn ang="0">
                    <a:pos x="881" y="849"/>
                  </a:cxn>
                  <a:cxn ang="0">
                    <a:pos x="888" y="828"/>
                  </a:cxn>
                  <a:cxn ang="0">
                    <a:pos x="947" y="798"/>
                  </a:cxn>
                  <a:cxn ang="0">
                    <a:pos x="977" y="709"/>
                  </a:cxn>
                  <a:cxn ang="0">
                    <a:pos x="947" y="620"/>
                  </a:cxn>
                  <a:cxn ang="0">
                    <a:pos x="858" y="591"/>
                  </a:cxn>
                  <a:cxn ang="0">
                    <a:pos x="770" y="531"/>
                  </a:cxn>
                  <a:cxn ang="0">
                    <a:pos x="681" y="473"/>
                  </a:cxn>
                  <a:cxn ang="0">
                    <a:pos x="740" y="443"/>
                  </a:cxn>
                  <a:cxn ang="0">
                    <a:pos x="681" y="355"/>
                  </a:cxn>
                  <a:cxn ang="0">
                    <a:pos x="651" y="325"/>
                  </a:cxn>
                  <a:cxn ang="0">
                    <a:pos x="591" y="264"/>
                  </a:cxn>
                  <a:cxn ang="0">
                    <a:pos x="622" y="175"/>
                  </a:cxn>
                  <a:cxn ang="0">
                    <a:pos x="502" y="118"/>
                  </a:cxn>
                  <a:cxn ang="0">
                    <a:pos x="472" y="57"/>
                  </a:cxn>
                  <a:cxn ang="0">
                    <a:pos x="444" y="27"/>
                  </a:cxn>
                  <a:cxn ang="0">
                    <a:pos x="415" y="0"/>
                  </a:cxn>
                  <a:cxn ang="0">
                    <a:pos x="295" y="27"/>
                  </a:cxn>
                  <a:cxn ang="0">
                    <a:pos x="237" y="57"/>
                  </a:cxn>
                  <a:cxn ang="0">
                    <a:pos x="177" y="57"/>
                  </a:cxn>
                  <a:cxn ang="0">
                    <a:pos x="88" y="87"/>
                  </a:cxn>
                  <a:cxn ang="0">
                    <a:pos x="28" y="57"/>
                  </a:cxn>
                </a:cxnLst>
                <a:rect l="0" t="0" r="r" b="b"/>
                <a:pathLst>
                  <a:path w="977" h="856">
                    <a:moveTo>
                      <a:pt x="0" y="87"/>
                    </a:moveTo>
                    <a:lnTo>
                      <a:pt x="28" y="87"/>
                    </a:lnTo>
                    <a:lnTo>
                      <a:pt x="88" y="146"/>
                    </a:lnTo>
                    <a:lnTo>
                      <a:pt x="88" y="175"/>
                    </a:lnTo>
                    <a:lnTo>
                      <a:pt x="119" y="206"/>
                    </a:lnTo>
                    <a:lnTo>
                      <a:pt x="119" y="236"/>
                    </a:lnTo>
                    <a:lnTo>
                      <a:pt x="88" y="236"/>
                    </a:lnTo>
                    <a:lnTo>
                      <a:pt x="88" y="325"/>
                    </a:lnTo>
                    <a:lnTo>
                      <a:pt x="119" y="355"/>
                    </a:lnTo>
                    <a:lnTo>
                      <a:pt x="119" y="413"/>
                    </a:lnTo>
                    <a:lnTo>
                      <a:pt x="147" y="413"/>
                    </a:lnTo>
                    <a:lnTo>
                      <a:pt x="177" y="443"/>
                    </a:lnTo>
                    <a:lnTo>
                      <a:pt x="326" y="443"/>
                    </a:lnTo>
                    <a:lnTo>
                      <a:pt x="415" y="531"/>
                    </a:lnTo>
                    <a:lnTo>
                      <a:pt x="444" y="531"/>
                    </a:lnTo>
                    <a:lnTo>
                      <a:pt x="444" y="561"/>
                    </a:lnTo>
                    <a:lnTo>
                      <a:pt x="472" y="531"/>
                    </a:lnTo>
                    <a:lnTo>
                      <a:pt x="533" y="531"/>
                    </a:lnTo>
                    <a:lnTo>
                      <a:pt x="563" y="561"/>
                    </a:lnTo>
                    <a:lnTo>
                      <a:pt x="563" y="591"/>
                    </a:lnTo>
                    <a:lnTo>
                      <a:pt x="591" y="591"/>
                    </a:lnTo>
                    <a:lnTo>
                      <a:pt x="622" y="620"/>
                    </a:lnTo>
                    <a:lnTo>
                      <a:pt x="651" y="620"/>
                    </a:lnTo>
                    <a:lnTo>
                      <a:pt x="681" y="591"/>
                    </a:lnTo>
                    <a:lnTo>
                      <a:pt x="740" y="591"/>
                    </a:lnTo>
                    <a:lnTo>
                      <a:pt x="740" y="680"/>
                    </a:lnTo>
                    <a:lnTo>
                      <a:pt x="800" y="709"/>
                    </a:lnTo>
                    <a:lnTo>
                      <a:pt x="800" y="738"/>
                    </a:lnTo>
                    <a:lnTo>
                      <a:pt x="828" y="768"/>
                    </a:lnTo>
                    <a:lnTo>
                      <a:pt x="828" y="798"/>
                    </a:lnTo>
                    <a:lnTo>
                      <a:pt x="858" y="828"/>
                    </a:lnTo>
                    <a:lnTo>
                      <a:pt x="881" y="849"/>
                    </a:lnTo>
                    <a:lnTo>
                      <a:pt x="888" y="856"/>
                    </a:lnTo>
                    <a:lnTo>
                      <a:pt x="888" y="828"/>
                    </a:lnTo>
                    <a:lnTo>
                      <a:pt x="977" y="828"/>
                    </a:lnTo>
                    <a:lnTo>
                      <a:pt x="947" y="798"/>
                    </a:lnTo>
                    <a:lnTo>
                      <a:pt x="947" y="709"/>
                    </a:lnTo>
                    <a:lnTo>
                      <a:pt x="977" y="709"/>
                    </a:lnTo>
                    <a:lnTo>
                      <a:pt x="918" y="650"/>
                    </a:lnTo>
                    <a:lnTo>
                      <a:pt x="947" y="620"/>
                    </a:lnTo>
                    <a:lnTo>
                      <a:pt x="918" y="591"/>
                    </a:lnTo>
                    <a:lnTo>
                      <a:pt x="858" y="591"/>
                    </a:lnTo>
                    <a:lnTo>
                      <a:pt x="800" y="531"/>
                    </a:lnTo>
                    <a:lnTo>
                      <a:pt x="770" y="531"/>
                    </a:lnTo>
                    <a:lnTo>
                      <a:pt x="709" y="473"/>
                    </a:lnTo>
                    <a:lnTo>
                      <a:pt x="681" y="473"/>
                    </a:lnTo>
                    <a:lnTo>
                      <a:pt x="651" y="443"/>
                    </a:lnTo>
                    <a:lnTo>
                      <a:pt x="740" y="443"/>
                    </a:lnTo>
                    <a:lnTo>
                      <a:pt x="740" y="355"/>
                    </a:lnTo>
                    <a:lnTo>
                      <a:pt x="681" y="355"/>
                    </a:lnTo>
                    <a:lnTo>
                      <a:pt x="681" y="325"/>
                    </a:lnTo>
                    <a:lnTo>
                      <a:pt x="651" y="325"/>
                    </a:lnTo>
                    <a:lnTo>
                      <a:pt x="591" y="294"/>
                    </a:lnTo>
                    <a:lnTo>
                      <a:pt x="591" y="264"/>
                    </a:lnTo>
                    <a:lnTo>
                      <a:pt x="563" y="236"/>
                    </a:lnTo>
                    <a:lnTo>
                      <a:pt x="622" y="175"/>
                    </a:lnTo>
                    <a:lnTo>
                      <a:pt x="563" y="118"/>
                    </a:lnTo>
                    <a:lnTo>
                      <a:pt x="502" y="118"/>
                    </a:lnTo>
                    <a:lnTo>
                      <a:pt x="444" y="57"/>
                    </a:lnTo>
                    <a:lnTo>
                      <a:pt x="472" y="57"/>
                    </a:lnTo>
                    <a:lnTo>
                      <a:pt x="472" y="27"/>
                    </a:lnTo>
                    <a:lnTo>
                      <a:pt x="444" y="27"/>
                    </a:lnTo>
                    <a:lnTo>
                      <a:pt x="444" y="0"/>
                    </a:lnTo>
                    <a:lnTo>
                      <a:pt x="415" y="0"/>
                    </a:lnTo>
                    <a:lnTo>
                      <a:pt x="415" y="27"/>
                    </a:lnTo>
                    <a:lnTo>
                      <a:pt x="295" y="27"/>
                    </a:lnTo>
                    <a:lnTo>
                      <a:pt x="265" y="57"/>
                    </a:lnTo>
                    <a:lnTo>
                      <a:pt x="237" y="57"/>
                    </a:lnTo>
                    <a:lnTo>
                      <a:pt x="208" y="27"/>
                    </a:lnTo>
                    <a:lnTo>
                      <a:pt x="177" y="57"/>
                    </a:lnTo>
                    <a:lnTo>
                      <a:pt x="88" y="57"/>
                    </a:lnTo>
                    <a:lnTo>
                      <a:pt x="88" y="87"/>
                    </a:lnTo>
                    <a:lnTo>
                      <a:pt x="58" y="57"/>
                    </a:lnTo>
                    <a:lnTo>
                      <a:pt x="28" y="57"/>
                    </a:lnTo>
                    <a:lnTo>
                      <a:pt x="0" y="87"/>
                    </a:lnTo>
                    <a:close/>
                  </a:path>
                </a:pathLst>
              </a:custGeom>
              <a:solidFill>
                <a:srgbClr val="D3B26F"/>
              </a:solidFill>
              <a:ln w="9525">
                <a:noFill/>
                <a:round/>
                <a:headEnd/>
                <a:tailEnd/>
              </a:ln>
            </p:spPr>
            <p:txBody>
              <a:bodyPr/>
              <a:lstStyle/>
              <a:p>
                <a:endParaRPr lang="en-GB"/>
              </a:p>
            </p:txBody>
          </p:sp>
          <p:sp>
            <p:nvSpPr>
              <p:cNvPr id="25626" name="Freeform 26"/>
              <p:cNvSpPr>
                <a:spLocks/>
              </p:cNvSpPr>
              <p:nvPr/>
            </p:nvSpPr>
            <p:spPr bwMode="auto">
              <a:xfrm>
                <a:off x="4309" y="2653"/>
                <a:ext cx="245" cy="251"/>
              </a:xfrm>
              <a:custGeom>
                <a:avLst/>
                <a:gdLst/>
                <a:ahLst/>
                <a:cxnLst>
                  <a:cxn ang="0">
                    <a:pos x="502" y="118"/>
                  </a:cxn>
                  <a:cxn ang="0">
                    <a:pos x="474" y="88"/>
                  </a:cxn>
                  <a:cxn ang="0">
                    <a:pos x="444" y="88"/>
                  </a:cxn>
                  <a:cxn ang="0">
                    <a:pos x="325" y="30"/>
                  </a:cxn>
                  <a:cxn ang="0">
                    <a:pos x="295" y="0"/>
                  </a:cxn>
                  <a:cxn ang="0">
                    <a:pos x="177" y="30"/>
                  </a:cxn>
                  <a:cxn ang="0">
                    <a:pos x="28" y="57"/>
                  </a:cxn>
                  <a:cxn ang="0">
                    <a:pos x="28" y="88"/>
                  </a:cxn>
                  <a:cxn ang="0">
                    <a:pos x="88" y="118"/>
                  </a:cxn>
                  <a:cxn ang="0">
                    <a:pos x="146" y="207"/>
                  </a:cxn>
                  <a:cxn ang="0">
                    <a:pos x="325" y="413"/>
                  </a:cxn>
                  <a:cxn ang="0">
                    <a:pos x="355" y="473"/>
                  </a:cxn>
                  <a:cxn ang="0">
                    <a:pos x="414" y="503"/>
                  </a:cxn>
                  <a:cxn ang="0">
                    <a:pos x="444" y="561"/>
                  </a:cxn>
                  <a:cxn ang="0">
                    <a:pos x="474" y="710"/>
                  </a:cxn>
                  <a:cxn ang="0">
                    <a:pos x="444" y="887"/>
                  </a:cxn>
                  <a:cxn ang="0">
                    <a:pos x="474" y="1005"/>
                  </a:cxn>
                  <a:cxn ang="0">
                    <a:pos x="532" y="977"/>
                  </a:cxn>
                  <a:cxn ang="0">
                    <a:pos x="562" y="947"/>
                  </a:cxn>
                  <a:cxn ang="0">
                    <a:pos x="592" y="917"/>
                  </a:cxn>
                  <a:cxn ang="0">
                    <a:pos x="621" y="859"/>
                  </a:cxn>
                  <a:cxn ang="0">
                    <a:pos x="681" y="710"/>
                  </a:cxn>
                  <a:cxn ang="0">
                    <a:pos x="651" y="680"/>
                  </a:cxn>
                  <a:cxn ang="0">
                    <a:pos x="710" y="650"/>
                  </a:cxn>
                  <a:cxn ang="0">
                    <a:pos x="739" y="710"/>
                  </a:cxn>
                  <a:cxn ang="0">
                    <a:pos x="858" y="710"/>
                  </a:cxn>
                  <a:cxn ang="0">
                    <a:pos x="887" y="680"/>
                  </a:cxn>
                  <a:cxn ang="0">
                    <a:pos x="976" y="710"/>
                  </a:cxn>
                  <a:cxn ang="0">
                    <a:pos x="948" y="680"/>
                  </a:cxn>
                  <a:cxn ang="0">
                    <a:pos x="917" y="650"/>
                  </a:cxn>
                  <a:cxn ang="0">
                    <a:pos x="887" y="532"/>
                  </a:cxn>
                  <a:cxn ang="0">
                    <a:pos x="799" y="503"/>
                  </a:cxn>
                  <a:cxn ang="0">
                    <a:pos x="769" y="385"/>
                  </a:cxn>
                  <a:cxn ang="0">
                    <a:pos x="739" y="355"/>
                  </a:cxn>
                  <a:cxn ang="0">
                    <a:pos x="681" y="325"/>
                  </a:cxn>
                  <a:cxn ang="0">
                    <a:pos x="710" y="236"/>
                  </a:cxn>
                  <a:cxn ang="0">
                    <a:pos x="651" y="148"/>
                  </a:cxn>
                  <a:cxn ang="0">
                    <a:pos x="562" y="118"/>
                  </a:cxn>
                </a:cxnLst>
                <a:rect l="0" t="0" r="r" b="b"/>
                <a:pathLst>
                  <a:path w="976" h="1005">
                    <a:moveTo>
                      <a:pt x="562" y="118"/>
                    </a:moveTo>
                    <a:lnTo>
                      <a:pt x="502" y="118"/>
                    </a:lnTo>
                    <a:lnTo>
                      <a:pt x="474" y="148"/>
                    </a:lnTo>
                    <a:lnTo>
                      <a:pt x="474" y="88"/>
                    </a:lnTo>
                    <a:lnTo>
                      <a:pt x="444" y="118"/>
                    </a:lnTo>
                    <a:lnTo>
                      <a:pt x="444" y="88"/>
                    </a:lnTo>
                    <a:lnTo>
                      <a:pt x="384" y="88"/>
                    </a:lnTo>
                    <a:lnTo>
                      <a:pt x="325" y="30"/>
                    </a:lnTo>
                    <a:lnTo>
                      <a:pt x="295" y="30"/>
                    </a:lnTo>
                    <a:lnTo>
                      <a:pt x="295" y="0"/>
                    </a:lnTo>
                    <a:lnTo>
                      <a:pt x="177" y="0"/>
                    </a:lnTo>
                    <a:lnTo>
                      <a:pt x="177" y="30"/>
                    </a:lnTo>
                    <a:lnTo>
                      <a:pt x="28" y="30"/>
                    </a:lnTo>
                    <a:lnTo>
                      <a:pt x="28" y="57"/>
                    </a:lnTo>
                    <a:lnTo>
                      <a:pt x="0" y="57"/>
                    </a:lnTo>
                    <a:lnTo>
                      <a:pt x="28" y="88"/>
                    </a:lnTo>
                    <a:lnTo>
                      <a:pt x="88" y="88"/>
                    </a:lnTo>
                    <a:lnTo>
                      <a:pt x="88" y="118"/>
                    </a:lnTo>
                    <a:lnTo>
                      <a:pt x="146" y="177"/>
                    </a:lnTo>
                    <a:lnTo>
                      <a:pt x="146" y="207"/>
                    </a:lnTo>
                    <a:lnTo>
                      <a:pt x="177" y="266"/>
                    </a:lnTo>
                    <a:lnTo>
                      <a:pt x="325" y="413"/>
                    </a:lnTo>
                    <a:lnTo>
                      <a:pt x="325" y="443"/>
                    </a:lnTo>
                    <a:lnTo>
                      <a:pt x="355" y="473"/>
                    </a:lnTo>
                    <a:lnTo>
                      <a:pt x="384" y="473"/>
                    </a:lnTo>
                    <a:lnTo>
                      <a:pt x="414" y="503"/>
                    </a:lnTo>
                    <a:lnTo>
                      <a:pt x="414" y="532"/>
                    </a:lnTo>
                    <a:lnTo>
                      <a:pt x="444" y="561"/>
                    </a:lnTo>
                    <a:lnTo>
                      <a:pt x="474" y="622"/>
                    </a:lnTo>
                    <a:lnTo>
                      <a:pt x="474" y="710"/>
                    </a:lnTo>
                    <a:lnTo>
                      <a:pt x="444" y="741"/>
                    </a:lnTo>
                    <a:lnTo>
                      <a:pt x="444" y="887"/>
                    </a:lnTo>
                    <a:lnTo>
                      <a:pt x="474" y="917"/>
                    </a:lnTo>
                    <a:lnTo>
                      <a:pt x="474" y="1005"/>
                    </a:lnTo>
                    <a:lnTo>
                      <a:pt x="502" y="1005"/>
                    </a:lnTo>
                    <a:lnTo>
                      <a:pt x="532" y="977"/>
                    </a:lnTo>
                    <a:lnTo>
                      <a:pt x="592" y="977"/>
                    </a:lnTo>
                    <a:lnTo>
                      <a:pt x="562" y="947"/>
                    </a:lnTo>
                    <a:lnTo>
                      <a:pt x="562" y="917"/>
                    </a:lnTo>
                    <a:lnTo>
                      <a:pt x="592" y="917"/>
                    </a:lnTo>
                    <a:lnTo>
                      <a:pt x="621" y="887"/>
                    </a:lnTo>
                    <a:lnTo>
                      <a:pt x="621" y="859"/>
                    </a:lnTo>
                    <a:lnTo>
                      <a:pt x="681" y="798"/>
                    </a:lnTo>
                    <a:lnTo>
                      <a:pt x="681" y="710"/>
                    </a:lnTo>
                    <a:lnTo>
                      <a:pt x="651" y="710"/>
                    </a:lnTo>
                    <a:lnTo>
                      <a:pt x="651" y="680"/>
                    </a:lnTo>
                    <a:lnTo>
                      <a:pt x="681" y="680"/>
                    </a:lnTo>
                    <a:lnTo>
                      <a:pt x="710" y="650"/>
                    </a:lnTo>
                    <a:lnTo>
                      <a:pt x="739" y="650"/>
                    </a:lnTo>
                    <a:lnTo>
                      <a:pt x="739" y="710"/>
                    </a:lnTo>
                    <a:lnTo>
                      <a:pt x="799" y="650"/>
                    </a:lnTo>
                    <a:lnTo>
                      <a:pt x="858" y="710"/>
                    </a:lnTo>
                    <a:lnTo>
                      <a:pt x="858" y="680"/>
                    </a:lnTo>
                    <a:lnTo>
                      <a:pt x="887" y="680"/>
                    </a:lnTo>
                    <a:lnTo>
                      <a:pt x="917" y="710"/>
                    </a:lnTo>
                    <a:lnTo>
                      <a:pt x="976" y="710"/>
                    </a:lnTo>
                    <a:lnTo>
                      <a:pt x="976" y="680"/>
                    </a:lnTo>
                    <a:lnTo>
                      <a:pt x="948" y="680"/>
                    </a:lnTo>
                    <a:lnTo>
                      <a:pt x="948" y="650"/>
                    </a:lnTo>
                    <a:lnTo>
                      <a:pt x="917" y="650"/>
                    </a:lnTo>
                    <a:lnTo>
                      <a:pt x="917" y="561"/>
                    </a:lnTo>
                    <a:lnTo>
                      <a:pt x="887" y="532"/>
                    </a:lnTo>
                    <a:lnTo>
                      <a:pt x="830" y="532"/>
                    </a:lnTo>
                    <a:lnTo>
                      <a:pt x="799" y="503"/>
                    </a:lnTo>
                    <a:lnTo>
                      <a:pt x="799" y="413"/>
                    </a:lnTo>
                    <a:lnTo>
                      <a:pt x="769" y="385"/>
                    </a:lnTo>
                    <a:lnTo>
                      <a:pt x="739" y="385"/>
                    </a:lnTo>
                    <a:lnTo>
                      <a:pt x="739" y="355"/>
                    </a:lnTo>
                    <a:lnTo>
                      <a:pt x="710" y="355"/>
                    </a:lnTo>
                    <a:lnTo>
                      <a:pt x="681" y="325"/>
                    </a:lnTo>
                    <a:lnTo>
                      <a:pt x="681" y="266"/>
                    </a:lnTo>
                    <a:lnTo>
                      <a:pt x="710" y="236"/>
                    </a:lnTo>
                    <a:lnTo>
                      <a:pt x="681" y="207"/>
                    </a:lnTo>
                    <a:lnTo>
                      <a:pt x="651" y="148"/>
                    </a:lnTo>
                    <a:lnTo>
                      <a:pt x="621" y="177"/>
                    </a:lnTo>
                    <a:lnTo>
                      <a:pt x="562" y="118"/>
                    </a:lnTo>
                    <a:close/>
                  </a:path>
                </a:pathLst>
              </a:custGeom>
              <a:solidFill>
                <a:srgbClr val="8FB5BE"/>
              </a:solidFill>
              <a:ln w="9525">
                <a:noFill/>
                <a:round/>
                <a:headEnd/>
                <a:tailEnd/>
              </a:ln>
            </p:spPr>
            <p:txBody>
              <a:bodyPr/>
              <a:lstStyle/>
              <a:p>
                <a:endParaRPr lang="en-GB"/>
              </a:p>
            </p:txBody>
          </p:sp>
          <p:sp>
            <p:nvSpPr>
              <p:cNvPr id="25627" name="Freeform 27"/>
              <p:cNvSpPr>
                <a:spLocks/>
              </p:cNvSpPr>
              <p:nvPr/>
            </p:nvSpPr>
            <p:spPr bwMode="auto">
              <a:xfrm>
                <a:off x="3894" y="2667"/>
                <a:ext cx="637" cy="393"/>
              </a:xfrm>
              <a:custGeom>
                <a:avLst/>
                <a:gdLst/>
                <a:ahLst/>
                <a:cxnLst>
                  <a:cxn ang="0">
                    <a:pos x="1837" y="209"/>
                  </a:cxn>
                  <a:cxn ang="0">
                    <a:pos x="1748" y="61"/>
                  </a:cxn>
                  <a:cxn ang="0">
                    <a:pos x="1660" y="0"/>
                  </a:cxn>
                  <a:cxn ang="0">
                    <a:pos x="1569" y="61"/>
                  </a:cxn>
                  <a:cxn ang="0">
                    <a:pos x="1274" y="150"/>
                  </a:cxn>
                  <a:cxn ang="0">
                    <a:pos x="1214" y="209"/>
                  </a:cxn>
                  <a:cxn ang="0">
                    <a:pos x="1125" y="120"/>
                  </a:cxn>
                  <a:cxn ang="0">
                    <a:pos x="769" y="91"/>
                  </a:cxn>
                  <a:cxn ang="0">
                    <a:pos x="682" y="91"/>
                  </a:cxn>
                  <a:cxn ang="0">
                    <a:pos x="623" y="150"/>
                  </a:cxn>
                  <a:cxn ang="0">
                    <a:pos x="444" y="268"/>
                  </a:cxn>
                  <a:cxn ang="0">
                    <a:pos x="414" y="356"/>
                  </a:cxn>
                  <a:cxn ang="0">
                    <a:pos x="325" y="475"/>
                  </a:cxn>
                  <a:cxn ang="0">
                    <a:pos x="267" y="565"/>
                  </a:cxn>
                  <a:cxn ang="0">
                    <a:pos x="237" y="684"/>
                  </a:cxn>
                  <a:cxn ang="0">
                    <a:pos x="30" y="711"/>
                  </a:cxn>
                  <a:cxn ang="0">
                    <a:pos x="59" y="802"/>
                  </a:cxn>
                  <a:cxn ang="0">
                    <a:pos x="118" y="860"/>
                  </a:cxn>
                  <a:cxn ang="0">
                    <a:pos x="177" y="948"/>
                  </a:cxn>
                  <a:cxn ang="0">
                    <a:pos x="267" y="1009"/>
                  </a:cxn>
                  <a:cxn ang="0">
                    <a:pos x="325" y="1067"/>
                  </a:cxn>
                  <a:cxn ang="0">
                    <a:pos x="355" y="1157"/>
                  </a:cxn>
                  <a:cxn ang="0">
                    <a:pos x="386" y="1185"/>
                  </a:cxn>
                  <a:cxn ang="0">
                    <a:pos x="504" y="1245"/>
                  </a:cxn>
                  <a:cxn ang="0">
                    <a:pos x="562" y="1245"/>
                  </a:cxn>
                  <a:cxn ang="0">
                    <a:pos x="682" y="1245"/>
                  </a:cxn>
                  <a:cxn ang="0">
                    <a:pos x="651" y="1245"/>
                  </a:cxn>
                  <a:cxn ang="0">
                    <a:pos x="682" y="1363"/>
                  </a:cxn>
                  <a:cxn ang="0">
                    <a:pos x="769" y="1452"/>
                  </a:cxn>
                  <a:cxn ang="0">
                    <a:pos x="769" y="1513"/>
                  </a:cxn>
                  <a:cxn ang="0">
                    <a:pos x="918" y="1482"/>
                  </a:cxn>
                  <a:cxn ang="0">
                    <a:pos x="1067" y="1540"/>
                  </a:cxn>
                  <a:cxn ang="0">
                    <a:pos x="1214" y="1513"/>
                  </a:cxn>
                  <a:cxn ang="0">
                    <a:pos x="1422" y="1570"/>
                  </a:cxn>
                  <a:cxn ang="0">
                    <a:pos x="1541" y="1540"/>
                  </a:cxn>
                  <a:cxn ang="0">
                    <a:pos x="1599" y="1482"/>
                  </a:cxn>
                  <a:cxn ang="0">
                    <a:pos x="1660" y="1422"/>
                  </a:cxn>
                  <a:cxn ang="0">
                    <a:pos x="1955" y="1393"/>
                  </a:cxn>
                  <a:cxn ang="0">
                    <a:pos x="2044" y="1452"/>
                  </a:cxn>
                  <a:cxn ang="0">
                    <a:pos x="2311" y="1513"/>
                  </a:cxn>
                  <a:cxn ang="0">
                    <a:pos x="2370" y="1245"/>
                  </a:cxn>
                  <a:cxn ang="0">
                    <a:pos x="2370" y="1215"/>
                  </a:cxn>
                  <a:cxn ang="0">
                    <a:pos x="2370" y="1157"/>
                  </a:cxn>
                  <a:cxn ang="0">
                    <a:pos x="2399" y="1097"/>
                  </a:cxn>
                  <a:cxn ang="0">
                    <a:pos x="2429" y="1185"/>
                  </a:cxn>
                  <a:cxn ang="0">
                    <a:pos x="2547" y="1038"/>
                  </a:cxn>
                  <a:cxn ang="0">
                    <a:pos x="2490" y="948"/>
                  </a:cxn>
                  <a:cxn ang="0">
                    <a:pos x="2399" y="979"/>
                  </a:cxn>
                  <a:cxn ang="0">
                    <a:pos x="2311" y="1038"/>
                  </a:cxn>
                  <a:cxn ang="0">
                    <a:pos x="2162" y="948"/>
                  </a:cxn>
                  <a:cxn ang="0">
                    <a:pos x="2104" y="830"/>
                  </a:cxn>
                  <a:cxn ang="0">
                    <a:pos x="2134" y="565"/>
                  </a:cxn>
                  <a:cxn ang="0">
                    <a:pos x="2074" y="446"/>
                  </a:cxn>
                  <a:cxn ang="0">
                    <a:pos x="1985" y="386"/>
                  </a:cxn>
                </a:cxnLst>
                <a:rect l="0" t="0" r="r" b="b"/>
                <a:pathLst>
                  <a:path w="2547" h="1570">
                    <a:moveTo>
                      <a:pt x="1985" y="386"/>
                    </a:moveTo>
                    <a:lnTo>
                      <a:pt x="1985" y="356"/>
                    </a:lnTo>
                    <a:lnTo>
                      <a:pt x="1837" y="209"/>
                    </a:lnTo>
                    <a:lnTo>
                      <a:pt x="1806" y="150"/>
                    </a:lnTo>
                    <a:lnTo>
                      <a:pt x="1806" y="120"/>
                    </a:lnTo>
                    <a:lnTo>
                      <a:pt x="1748" y="61"/>
                    </a:lnTo>
                    <a:lnTo>
                      <a:pt x="1748" y="31"/>
                    </a:lnTo>
                    <a:lnTo>
                      <a:pt x="1688" y="31"/>
                    </a:lnTo>
                    <a:lnTo>
                      <a:pt x="1660" y="0"/>
                    </a:lnTo>
                    <a:lnTo>
                      <a:pt x="1629" y="31"/>
                    </a:lnTo>
                    <a:lnTo>
                      <a:pt x="1569" y="31"/>
                    </a:lnTo>
                    <a:lnTo>
                      <a:pt x="1569" y="61"/>
                    </a:lnTo>
                    <a:lnTo>
                      <a:pt x="1511" y="120"/>
                    </a:lnTo>
                    <a:lnTo>
                      <a:pt x="1304" y="120"/>
                    </a:lnTo>
                    <a:lnTo>
                      <a:pt x="1274" y="150"/>
                    </a:lnTo>
                    <a:lnTo>
                      <a:pt x="1274" y="179"/>
                    </a:lnTo>
                    <a:lnTo>
                      <a:pt x="1214" y="179"/>
                    </a:lnTo>
                    <a:lnTo>
                      <a:pt x="1214" y="209"/>
                    </a:lnTo>
                    <a:lnTo>
                      <a:pt x="1155" y="150"/>
                    </a:lnTo>
                    <a:lnTo>
                      <a:pt x="1125" y="150"/>
                    </a:lnTo>
                    <a:lnTo>
                      <a:pt x="1125" y="120"/>
                    </a:lnTo>
                    <a:lnTo>
                      <a:pt x="889" y="120"/>
                    </a:lnTo>
                    <a:lnTo>
                      <a:pt x="860" y="91"/>
                    </a:lnTo>
                    <a:lnTo>
                      <a:pt x="769" y="91"/>
                    </a:lnTo>
                    <a:lnTo>
                      <a:pt x="741" y="61"/>
                    </a:lnTo>
                    <a:lnTo>
                      <a:pt x="711" y="91"/>
                    </a:lnTo>
                    <a:lnTo>
                      <a:pt x="682" y="91"/>
                    </a:lnTo>
                    <a:lnTo>
                      <a:pt x="651" y="120"/>
                    </a:lnTo>
                    <a:lnTo>
                      <a:pt x="651" y="150"/>
                    </a:lnTo>
                    <a:lnTo>
                      <a:pt x="623" y="150"/>
                    </a:lnTo>
                    <a:lnTo>
                      <a:pt x="593" y="179"/>
                    </a:lnTo>
                    <a:lnTo>
                      <a:pt x="532" y="179"/>
                    </a:lnTo>
                    <a:lnTo>
                      <a:pt x="444" y="268"/>
                    </a:lnTo>
                    <a:lnTo>
                      <a:pt x="444" y="298"/>
                    </a:lnTo>
                    <a:lnTo>
                      <a:pt x="414" y="328"/>
                    </a:lnTo>
                    <a:lnTo>
                      <a:pt x="414" y="356"/>
                    </a:lnTo>
                    <a:lnTo>
                      <a:pt x="355" y="416"/>
                    </a:lnTo>
                    <a:lnTo>
                      <a:pt x="355" y="446"/>
                    </a:lnTo>
                    <a:lnTo>
                      <a:pt x="325" y="475"/>
                    </a:lnTo>
                    <a:lnTo>
                      <a:pt x="325" y="534"/>
                    </a:lnTo>
                    <a:lnTo>
                      <a:pt x="295" y="565"/>
                    </a:lnTo>
                    <a:lnTo>
                      <a:pt x="267" y="565"/>
                    </a:lnTo>
                    <a:lnTo>
                      <a:pt x="267" y="623"/>
                    </a:lnTo>
                    <a:lnTo>
                      <a:pt x="237" y="653"/>
                    </a:lnTo>
                    <a:lnTo>
                      <a:pt x="237" y="684"/>
                    </a:lnTo>
                    <a:lnTo>
                      <a:pt x="148" y="684"/>
                    </a:lnTo>
                    <a:lnTo>
                      <a:pt x="118" y="711"/>
                    </a:lnTo>
                    <a:lnTo>
                      <a:pt x="30" y="711"/>
                    </a:lnTo>
                    <a:lnTo>
                      <a:pt x="0" y="741"/>
                    </a:lnTo>
                    <a:lnTo>
                      <a:pt x="9" y="753"/>
                    </a:lnTo>
                    <a:lnTo>
                      <a:pt x="59" y="802"/>
                    </a:lnTo>
                    <a:lnTo>
                      <a:pt x="88" y="802"/>
                    </a:lnTo>
                    <a:lnTo>
                      <a:pt x="118" y="830"/>
                    </a:lnTo>
                    <a:lnTo>
                      <a:pt x="118" y="860"/>
                    </a:lnTo>
                    <a:lnTo>
                      <a:pt x="148" y="860"/>
                    </a:lnTo>
                    <a:lnTo>
                      <a:pt x="148" y="948"/>
                    </a:lnTo>
                    <a:lnTo>
                      <a:pt x="177" y="948"/>
                    </a:lnTo>
                    <a:lnTo>
                      <a:pt x="207" y="979"/>
                    </a:lnTo>
                    <a:lnTo>
                      <a:pt x="207" y="1009"/>
                    </a:lnTo>
                    <a:lnTo>
                      <a:pt x="267" y="1009"/>
                    </a:lnTo>
                    <a:lnTo>
                      <a:pt x="295" y="1038"/>
                    </a:lnTo>
                    <a:lnTo>
                      <a:pt x="355" y="1038"/>
                    </a:lnTo>
                    <a:lnTo>
                      <a:pt x="325" y="1067"/>
                    </a:lnTo>
                    <a:lnTo>
                      <a:pt x="325" y="1097"/>
                    </a:lnTo>
                    <a:lnTo>
                      <a:pt x="355" y="1127"/>
                    </a:lnTo>
                    <a:lnTo>
                      <a:pt x="355" y="1157"/>
                    </a:lnTo>
                    <a:lnTo>
                      <a:pt x="325" y="1157"/>
                    </a:lnTo>
                    <a:lnTo>
                      <a:pt x="325" y="1185"/>
                    </a:lnTo>
                    <a:lnTo>
                      <a:pt x="386" y="1185"/>
                    </a:lnTo>
                    <a:lnTo>
                      <a:pt x="414" y="1215"/>
                    </a:lnTo>
                    <a:lnTo>
                      <a:pt x="504" y="1215"/>
                    </a:lnTo>
                    <a:lnTo>
                      <a:pt x="504" y="1245"/>
                    </a:lnTo>
                    <a:lnTo>
                      <a:pt x="532" y="1275"/>
                    </a:lnTo>
                    <a:lnTo>
                      <a:pt x="562" y="1275"/>
                    </a:lnTo>
                    <a:lnTo>
                      <a:pt x="562" y="1245"/>
                    </a:lnTo>
                    <a:lnTo>
                      <a:pt x="593" y="1215"/>
                    </a:lnTo>
                    <a:lnTo>
                      <a:pt x="651" y="1215"/>
                    </a:lnTo>
                    <a:lnTo>
                      <a:pt x="682" y="1245"/>
                    </a:lnTo>
                    <a:lnTo>
                      <a:pt x="711" y="1245"/>
                    </a:lnTo>
                    <a:lnTo>
                      <a:pt x="682" y="1275"/>
                    </a:lnTo>
                    <a:lnTo>
                      <a:pt x="651" y="1245"/>
                    </a:lnTo>
                    <a:lnTo>
                      <a:pt x="623" y="1275"/>
                    </a:lnTo>
                    <a:lnTo>
                      <a:pt x="623" y="1304"/>
                    </a:lnTo>
                    <a:lnTo>
                      <a:pt x="682" y="1363"/>
                    </a:lnTo>
                    <a:lnTo>
                      <a:pt x="741" y="1393"/>
                    </a:lnTo>
                    <a:lnTo>
                      <a:pt x="769" y="1393"/>
                    </a:lnTo>
                    <a:lnTo>
                      <a:pt x="769" y="1452"/>
                    </a:lnTo>
                    <a:lnTo>
                      <a:pt x="741" y="1452"/>
                    </a:lnTo>
                    <a:lnTo>
                      <a:pt x="741" y="1482"/>
                    </a:lnTo>
                    <a:lnTo>
                      <a:pt x="769" y="1513"/>
                    </a:lnTo>
                    <a:lnTo>
                      <a:pt x="830" y="1513"/>
                    </a:lnTo>
                    <a:lnTo>
                      <a:pt x="830" y="1482"/>
                    </a:lnTo>
                    <a:lnTo>
                      <a:pt x="918" y="1482"/>
                    </a:lnTo>
                    <a:lnTo>
                      <a:pt x="918" y="1513"/>
                    </a:lnTo>
                    <a:lnTo>
                      <a:pt x="1037" y="1513"/>
                    </a:lnTo>
                    <a:lnTo>
                      <a:pt x="1067" y="1540"/>
                    </a:lnTo>
                    <a:lnTo>
                      <a:pt x="1185" y="1540"/>
                    </a:lnTo>
                    <a:lnTo>
                      <a:pt x="1185" y="1513"/>
                    </a:lnTo>
                    <a:lnTo>
                      <a:pt x="1214" y="1513"/>
                    </a:lnTo>
                    <a:lnTo>
                      <a:pt x="1244" y="1540"/>
                    </a:lnTo>
                    <a:lnTo>
                      <a:pt x="1422" y="1540"/>
                    </a:lnTo>
                    <a:lnTo>
                      <a:pt x="1422" y="1570"/>
                    </a:lnTo>
                    <a:lnTo>
                      <a:pt x="1481" y="1570"/>
                    </a:lnTo>
                    <a:lnTo>
                      <a:pt x="1511" y="1540"/>
                    </a:lnTo>
                    <a:lnTo>
                      <a:pt x="1541" y="1540"/>
                    </a:lnTo>
                    <a:lnTo>
                      <a:pt x="1541" y="1513"/>
                    </a:lnTo>
                    <a:lnTo>
                      <a:pt x="1569" y="1513"/>
                    </a:lnTo>
                    <a:lnTo>
                      <a:pt x="1599" y="1482"/>
                    </a:lnTo>
                    <a:lnTo>
                      <a:pt x="1599" y="1452"/>
                    </a:lnTo>
                    <a:lnTo>
                      <a:pt x="1660" y="1452"/>
                    </a:lnTo>
                    <a:lnTo>
                      <a:pt x="1660" y="1422"/>
                    </a:lnTo>
                    <a:lnTo>
                      <a:pt x="1806" y="1422"/>
                    </a:lnTo>
                    <a:lnTo>
                      <a:pt x="1837" y="1393"/>
                    </a:lnTo>
                    <a:lnTo>
                      <a:pt x="1955" y="1393"/>
                    </a:lnTo>
                    <a:lnTo>
                      <a:pt x="1985" y="1422"/>
                    </a:lnTo>
                    <a:lnTo>
                      <a:pt x="2044" y="1422"/>
                    </a:lnTo>
                    <a:lnTo>
                      <a:pt x="2044" y="1452"/>
                    </a:lnTo>
                    <a:lnTo>
                      <a:pt x="2104" y="1452"/>
                    </a:lnTo>
                    <a:lnTo>
                      <a:pt x="2162" y="1513"/>
                    </a:lnTo>
                    <a:lnTo>
                      <a:pt x="2311" y="1513"/>
                    </a:lnTo>
                    <a:lnTo>
                      <a:pt x="2311" y="1334"/>
                    </a:lnTo>
                    <a:lnTo>
                      <a:pt x="2370" y="1275"/>
                    </a:lnTo>
                    <a:lnTo>
                      <a:pt x="2370" y="1245"/>
                    </a:lnTo>
                    <a:lnTo>
                      <a:pt x="2341" y="1275"/>
                    </a:lnTo>
                    <a:lnTo>
                      <a:pt x="2341" y="1245"/>
                    </a:lnTo>
                    <a:lnTo>
                      <a:pt x="2370" y="1215"/>
                    </a:lnTo>
                    <a:lnTo>
                      <a:pt x="2341" y="1215"/>
                    </a:lnTo>
                    <a:lnTo>
                      <a:pt x="2370" y="1185"/>
                    </a:lnTo>
                    <a:lnTo>
                      <a:pt x="2370" y="1157"/>
                    </a:lnTo>
                    <a:lnTo>
                      <a:pt x="2341" y="1127"/>
                    </a:lnTo>
                    <a:lnTo>
                      <a:pt x="2370" y="1097"/>
                    </a:lnTo>
                    <a:lnTo>
                      <a:pt x="2399" y="1097"/>
                    </a:lnTo>
                    <a:lnTo>
                      <a:pt x="2399" y="1157"/>
                    </a:lnTo>
                    <a:lnTo>
                      <a:pt x="2370" y="1185"/>
                    </a:lnTo>
                    <a:lnTo>
                      <a:pt x="2429" y="1185"/>
                    </a:lnTo>
                    <a:lnTo>
                      <a:pt x="2459" y="1157"/>
                    </a:lnTo>
                    <a:lnTo>
                      <a:pt x="2547" y="1157"/>
                    </a:lnTo>
                    <a:lnTo>
                      <a:pt x="2547" y="1038"/>
                    </a:lnTo>
                    <a:lnTo>
                      <a:pt x="2547" y="979"/>
                    </a:lnTo>
                    <a:lnTo>
                      <a:pt x="2490" y="979"/>
                    </a:lnTo>
                    <a:lnTo>
                      <a:pt x="2490" y="948"/>
                    </a:lnTo>
                    <a:lnTo>
                      <a:pt x="2429" y="948"/>
                    </a:lnTo>
                    <a:lnTo>
                      <a:pt x="2429" y="979"/>
                    </a:lnTo>
                    <a:lnTo>
                      <a:pt x="2399" y="979"/>
                    </a:lnTo>
                    <a:lnTo>
                      <a:pt x="2370" y="1009"/>
                    </a:lnTo>
                    <a:lnTo>
                      <a:pt x="2311" y="1009"/>
                    </a:lnTo>
                    <a:lnTo>
                      <a:pt x="2311" y="1038"/>
                    </a:lnTo>
                    <a:lnTo>
                      <a:pt x="2252" y="1009"/>
                    </a:lnTo>
                    <a:lnTo>
                      <a:pt x="2222" y="1009"/>
                    </a:lnTo>
                    <a:lnTo>
                      <a:pt x="2162" y="948"/>
                    </a:lnTo>
                    <a:lnTo>
                      <a:pt x="2134" y="948"/>
                    </a:lnTo>
                    <a:lnTo>
                      <a:pt x="2134" y="860"/>
                    </a:lnTo>
                    <a:lnTo>
                      <a:pt x="2104" y="830"/>
                    </a:lnTo>
                    <a:lnTo>
                      <a:pt x="2104" y="684"/>
                    </a:lnTo>
                    <a:lnTo>
                      <a:pt x="2134" y="653"/>
                    </a:lnTo>
                    <a:lnTo>
                      <a:pt x="2134" y="565"/>
                    </a:lnTo>
                    <a:lnTo>
                      <a:pt x="2104" y="504"/>
                    </a:lnTo>
                    <a:lnTo>
                      <a:pt x="2074" y="475"/>
                    </a:lnTo>
                    <a:lnTo>
                      <a:pt x="2074" y="446"/>
                    </a:lnTo>
                    <a:lnTo>
                      <a:pt x="2044" y="416"/>
                    </a:lnTo>
                    <a:lnTo>
                      <a:pt x="2015" y="416"/>
                    </a:lnTo>
                    <a:lnTo>
                      <a:pt x="1985" y="386"/>
                    </a:lnTo>
                    <a:close/>
                  </a:path>
                </a:pathLst>
              </a:custGeom>
              <a:solidFill>
                <a:srgbClr val="99D6AB"/>
              </a:solidFill>
              <a:ln w="9525">
                <a:noFill/>
                <a:round/>
                <a:headEnd/>
                <a:tailEnd/>
              </a:ln>
            </p:spPr>
            <p:txBody>
              <a:bodyPr/>
              <a:lstStyle/>
              <a:p>
                <a:endParaRPr lang="en-GB"/>
              </a:p>
            </p:txBody>
          </p:sp>
          <p:sp>
            <p:nvSpPr>
              <p:cNvPr id="25628" name="Freeform 28"/>
              <p:cNvSpPr>
                <a:spLocks/>
              </p:cNvSpPr>
              <p:nvPr/>
            </p:nvSpPr>
            <p:spPr bwMode="auto">
              <a:xfrm>
                <a:off x="3657" y="2564"/>
                <a:ext cx="378" cy="148"/>
              </a:xfrm>
              <a:custGeom>
                <a:avLst/>
                <a:gdLst/>
                <a:ahLst/>
                <a:cxnLst>
                  <a:cxn ang="0">
                    <a:pos x="1453" y="238"/>
                  </a:cxn>
                  <a:cxn ang="0">
                    <a:pos x="1511" y="149"/>
                  </a:cxn>
                  <a:cxn ang="0">
                    <a:pos x="1335" y="59"/>
                  </a:cxn>
                  <a:cxn ang="0">
                    <a:pos x="1274" y="31"/>
                  </a:cxn>
                  <a:cxn ang="0">
                    <a:pos x="1067" y="88"/>
                  </a:cxn>
                  <a:cxn ang="0">
                    <a:pos x="1008" y="59"/>
                  </a:cxn>
                  <a:cxn ang="0">
                    <a:pos x="830" y="118"/>
                  </a:cxn>
                  <a:cxn ang="0">
                    <a:pos x="770" y="88"/>
                  </a:cxn>
                  <a:cxn ang="0">
                    <a:pos x="742" y="59"/>
                  </a:cxn>
                  <a:cxn ang="0">
                    <a:pos x="623" y="0"/>
                  </a:cxn>
                  <a:cxn ang="0">
                    <a:pos x="563" y="59"/>
                  </a:cxn>
                  <a:cxn ang="0">
                    <a:pos x="505" y="0"/>
                  </a:cxn>
                  <a:cxn ang="0">
                    <a:pos x="475" y="0"/>
                  </a:cxn>
                  <a:cxn ang="0">
                    <a:pos x="387" y="59"/>
                  </a:cxn>
                  <a:cxn ang="0">
                    <a:pos x="356" y="88"/>
                  </a:cxn>
                  <a:cxn ang="0">
                    <a:pos x="326" y="177"/>
                  </a:cxn>
                  <a:cxn ang="0">
                    <a:pos x="267" y="207"/>
                  </a:cxn>
                  <a:cxn ang="0">
                    <a:pos x="207" y="238"/>
                  </a:cxn>
                  <a:cxn ang="0">
                    <a:pos x="59" y="267"/>
                  </a:cxn>
                  <a:cxn ang="0">
                    <a:pos x="30" y="295"/>
                  </a:cxn>
                  <a:cxn ang="0">
                    <a:pos x="0" y="356"/>
                  </a:cxn>
                  <a:cxn ang="0">
                    <a:pos x="30" y="413"/>
                  </a:cxn>
                  <a:cxn ang="0">
                    <a:pos x="89" y="504"/>
                  </a:cxn>
                  <a:cxn ang="0">
                    <a:pos x="178" y="563"/>
                  </a:cxn>
                  <a:cxn ang="0">
                    <a:pos x="237" y="592"/>
                  </a:cxn>
                  <a:cxn ang="0">
                    <a:pos x="505" y="563"/>
                  </a:cxn>
                  <a:cxn ang="0">
                    <a:pos x="505" y="533"/>
                  </a:cxn>
                  <a:cxn ang="0">
                    <a:pos x="651" y="504"/>
                  </a:cxn>
                  <a:cxn ang="0">
                    <a:pos x="712" y="444"/>
                  </a:cxn>
                  <a:cxn ang="0">
                    <a:pos x="801" y="474"/>
                  </a:cxn>
                  <a:cxn ang="0">
                    <a:pos x="860" y="444"/>
                  </a:cxn>
                  <a:cxn ang="0">
                    <a:pos x="919" y="413"/>
                  </a:cxn>
                  <a:cxn ang="0">
                    <a:pos x="949" y="356"/>
                  </a:cxn>
                  <a:cxn ang="0">
                    <a:pos x="1067" y="325"/>
                  </a:cxn>
                  <a:cxn ang="0">
                    <a:pos x="1186" y="356"/>
                  </a:cxn>
                  <a:cxn ang="0">
                    <a:pos x="1244" y="325"/>
                  </a:cxn>
                  <a:cxn ang="0">
                    <a:pos x="1274" y="386"/>
                  </a:cxn>
                  <a:cxn ang="0">
                    <a:pos x="1335" y="386"/>
                  </a:cxn>
                  <a:cxn ang="0">
                    <a:pos x="1393" y="325"/>
                  </a:cxn>
                </a:cxnLst>
                <a:rect l="0" t="0" r="r" b="b"/>
                <a:pathLst>
                  <a:path w="1511" h="592">
                    <a:moveTo>
                      <a:pt x="1453" y="267"/>
                    </a:moveTo>
                    <a:lnTo>
                      <a:pt x="1453" y="238"/>
                    </a:lnTo>
                    <a:lnTo>
                      <a:pt x="1511" y="177"/>
                    </a:lnTo>
                    <a:lnTo>
                      <a:pt x="1511" y="149"/>
                    </a:lnTo>
                    <a:lnTo>
                      <a:pt x="1423" y="149"/>
                    </a:lnTo>
                    <a:lnTo>
                      <a:pt x="1335" y="59"/>
                    </a:lnTo>
                    <a:lnTo>
                      <a:pt x="1304" y="59"/>
                    </a:lnTo>
                    <a:lnTo>
                      <a:pt x="1274" y="31"/>
                    </a:lnTo>
                    <a:lnTo>
                      <a:pt x="1126" y="31"/>
                    </a:lnTo>
                    <a:lnTo>
                      <a:pt x="1067" y="88"/>
                    </a:lnTo>
                    <a:lnTo>
                      <a:pt x="1008" y="31"/>
                    </a:lnTo>
                    <a:lnTo>
                      <a:pt x="1008" y="59"/>
                    </a:lnTo>
                    <a:lnTo>
                      <a:pt x="889" y="59"/>
                    </a:lnTo>
                    <a:lnTo>
                      <a:pt x="830" y="118"/>
                    </a:lnTo>
                    <a:lnTo>
                      <a:pt x="801" y="118"/>
                    </a:lnTo>
                    <a:lnTo>
                      <a:pt x="770" y="88"/>
                    </a:lnTo>
                    <a:lnTo>
                      <a:pt x="770" y="59"/>
                    </a:lnTo>
                    <a:lnTo>
                      <a:pt x="742" y="59"/>
                    </a:lnTo>
                    <a:lnTo>
                      <a:pt x="682" y="0"/>
                    </a:lnTo>
                    <a:lnTo>
                      <a:pt x="623" y="0"/>
                    </a:lnTo>
                    <a:lnTo>
                      <a:pt x="623" y="31"/>
                    </a:lnTo>
                    <a:lnTo>
                      <a:pt x="563" y="59"/>
                    </a:lnTo>
                    <a:lnTo>
                      <a:pt x="563" y="0"/>
                    </a:lnTo>
                    <a:lnTo>
                      <a:pt x="505" y="0"/>
                    </a:lnTo>
                    <a:lnTo>
                      <a:pt x="505" y="31"/>
                    </a:lnTo>
                    <a:lnTo>
                      <a:pt x="475" y="0"/>
                    </a:lnTo>
                    <a:lnTo>
                      <a:pt x="414" y="59"/>
                    </a:lnTo>
                    <a:lnTo>
                      <a:pt x="387" y="59"/>
                    </a:lnTo>
                    <a:lnTo>
                      <a:pt x="387" y="88"/>
                    </a:lnTo>
                    <a:lnTo>
                      <a:pt x="356" y="88"/>
                    </a:lnTo>
                    <a:lnTo>
                      <a:pt x="326" y="118"/>
                    </a:lnTo>
                    <a:lnTo>
                      <a:pt x="326" y="177"/>
                    </a:lnTo>
                    <a:lnTo>
                      <a:pt x="296" y="177"/>
                    </a:lnTo>
                    <a:lnTo>
                      <a:pt x="267" y="207"/>
                    </a:lnTo>
                    <a:lnTo>
                      <a:pt x="237" y="207"/>
                    </a:lnTo>
                    <a:lnTo>
                      <a:pt x="207" y="238"/>
                    </a:lnTo>
                    <a:lnTo>
                      <a:pt x="59" y="238"/>
                    </a:lnTo>
                    <a:lnTo>
                      <a:pt x="59" y="267"/>
                    </a:lnTo>
                    <a:lnTo>
                      <a:pt x="30" y="267"/>
                    </a:lnTo>
                    <a:lnTo>
                      <a:pt x="30" y="295"/>
                    </a:lnTo>
                    <a:lnTo>
                      <a:pt x="30" y="325"/>
                    </a:lnTo>
                    <a:lnTo>
                      <a:pt x="0" y="356"/>
                    </a:lnTo>
                    <a:lnTo>
                      <a:pt x="0" y="386"/>
                    </a:lnTo>
                    <a:lnTo>
                      <a:pt x="30" y="413"/>
                    </a:lnTo>
                    <a:lnTo>
                      <a:pt x="30" y="444"/>
                    </a:lnTo>
                    <a:lnTo>
                      <a:pt x="89" y="504"/>
                    </a:lnTo>
                    <a:lnTo>
                      <a:pt x="119" y="504"/>
                    </a:lnTo>
                    <a:lnTo>
                      <a:pt x="178" y="563"/>
                    </a:lnTo>
                    <a:lnTo>
                      <a:pt x="207" y="563"/>
                    </a:lnTo>
                    <a:lnTo>
                      <a:pt x="237" y="592"/>
                    </a:lnTo>
                    <a:lnTo>
                      <a:pt x="505" y="592"/>
                    </a:lnTo>
                    <a:lnTo>
                      <a:pt x="505" y="563"/>
                    </a:lnTo>
                    <a:lnTo>
                      <a:pt x="533" y="563"/>
                    </a:lnTo>
                    <a:lnTo>
                      <a:pt x="505" y="533"/>
                    </a:lnTo>
                    <a:lnTo>
                      <a:pt x="533" y="504"/>
                    </a:lnTo>
                    <a:lnTo>
                      <a:pt x="651" y="504"/>
                    </a:lnTo>
                    <a:lnTo>
                      <a:pt x="712" y="474"/>
                    </a:lnTo>
                    <a:lnTo>
                      <a:pt x="712" y="444"/>
                    </a:lnTo>
                    <a:lnTo>
                      <a:pt x="770" y="444"/>
                    </a:lnTo>
                    <a:lnTo>
                      <a:pt x="801" y="474"/>
                    </a:lnTo>
                    <a:lnTo>
                      <a:pt x="830" y="444"/>
                    </a:lnTo>
                    <a:lnTo>
                      <a:pt x="860" y="444"/>
                    </a:lnTo>
                    <a:lnTo>
                      <a:pt x="889" y="413"/>
                    </a:lnTo>
                    <a:lnTo>
                      <a:pt x="919" y="413"/>
                    </a:lnTo>
                    <a:lnTo>
                      <a:pt x="949" y="386"/>
                    </a:lnTo>
                    <a:lnTo>
                      <a:pt x="949" y="356"/>
                    </a:lnTo>
                    <a:lnTo>
                      <a:pt x="979" y="325"/>
                    </a:lnTo>
                    <a:lnTo>
                      <a:pt x="1067" y="325"/>
                    </a:lnTo>
                    <a:lnTo>
                      <a:pt x="1126" y="356"/>
                    </a:lnTo>
                    <a:lnTo>
                      <a:pt x="1186" y="356"/>
                    </a:lnTo>
                    <a:lnTo>
                      <a:pt x="1186" y="325"/>
                    </a:lnTo>
                    <a:lnTo>
                      <a:pt x="1244" y="325"/>
                    </a:lnTo>
                    <a:lnTo>
                      <a:pt x="1274" y="356"/>
                    </a:lnTo>
                    <a:lnTo>
                      <a:pt x="1274" y="386"/>
                    </a:lnTo>
                    <a:lnTo>
                      <a:pt x="1304" y="413"/>
                    </a:lnTo>
                    <a:lnTo>
                      <a:pt x="1335" y="386"/>
                    </a:lnTo>
                    <a:lnTo>
                      <a:pt x="1393" y="386"/>
                    </a:lnTo>
                    <a:lnTo>
                      <a:pt x="1393" y="325"/>
                    </a:lnTo>
                    <a:lnTo>
                      <a:pt x="1453" y="267"/>
                    </a:lnTo>
                    <a:close/>
                  </a:path>
                </a:pathLst>
              </a:custGeom>
              <a:solidFill>
                <a:srgbClr val="B28665"/>
              </a:solidFill>
              <a:ln w="9525">
                <a:noFill/>
                <a:round/>
                <a:headEnd/>
                <a:tailEnd/>
              </a:ln>
            </p:spPr>
            <p:txBody>
              <a:bodyPr/>
              <a:lstStyle/>
              <a:p>
                <a:endParaRPr lang="en-GB"/>
              </a:p>
            </p:txBody>
          </p:sp>
          <p:sp>
            <p:nvSpPr>
              <p:cNvPr id="25629" name="Freeform 29"/>
              <p:cNvSpPr>
                <a:spLocks/>
              </p:cNvSpPr>
              <p:nvPr/>
            </p:nvSpPr>
            <p:spPr bwMode="auto">
              <a:xfrm>
                <a:off x="3613" y="2645"/>
                <a:ext cx="444" cy="237"/>
              </a:xfrm>
              <a:custGeom>
                <a:avLst/>
                <a:gdLst/>
                <a:ahLst/>
                <a:cxnLst>
                  <a:cxn ang="0">
                    <a:pos x="1660" y="88"/>
                  </a:cxn>
                  <a:cxn ang="0">
                    <a:pos x="1602" y="61"/>
                  </a:cxn>
                  <a:cxn ang="0">
                    <a:pos x="1514" y="61"/>
                  </a:cxn>
                  <a:cxn ang="0">
                    <a:pos x="1453" y="61"/>
                  </a:cxn>
                  <a:cxn ang="0">
                    <a:pos x="1423" y="0"/>
                  </a:cxn>
                  <a:cxn ang="0">
                    <a:pos x="1365" y="31"/>
                  </a:cxn>
                  <a:cxn ang="0">
                    <a:pos x="1246" y="0"/>
                  </a:cxn>
                  <a:cxn ang="0">
                    <a:pos x="1128" y="31"/>
                  </a:cxn>
                  <a:cxn ang="0">
                    <a:pos x="1098" y="88"/>
                  </a:cxn>
                  <a:cxn ang="0">
                    <a:pos x="1039" y="119"/>
                  </a:cxn>
                  <a:cxn ang="0">
                    <a:pos x="980" y="149"/>
                  </a:cxn>
                  <a:cxn ang="0">
                    <a:pos x="891" y="119"/>
                  </a:cxn>
                  <a:cxn ang="0">
                    <a:pos x="830" y="179"/>
                  </a:cxn>
                  <a:cxn ang="0">
                    <a:pos x="684" y="208"/>
                  </a:cxn>
                  <a:cxn ang="0">
                    <a:pos x="684" y="238"/>
                  </a:cxn>
                  <a:cxn ang="0">
                    <a:pos x="416" y="267"/>
                  </a:cxn>
                  <a:cxn ang="0">
                    <a:pos x="357" y="238"/>
                  </a:cxn>
                  <a:cxn ang="0">
                    <a:pos x="268" y="179"/>
                  </a:cxn>
                  <a:cxn ang="0">
                    <a:pos x="268" y="208"/>
                  </a:cxn>
                  <a:cxn ang="0">
                    <a:pos x="238" y="297"/>
                  </a:cxn>
                  <a:cxn ang="0">
                    <a:pos x="150" y="267"/>
                  </a:cxn>
                  <a:cxn ang="0">
                    <a:pos x="120" y="297"/>
                  </a:cxn>
                  <a:cxn ang="0">
                    <a:pos x="150" y="356"/>
                  </a:cxn>
                  <a:cxn ang="0">
                    <a:pos x="91" y="534"/>
                  </a:cxn>
                  <a:cxn ang="0">
                    <a:pos x="0" y="563"/>
                  </a:cxn>
                  <a:cxn ang="0">
                    <a:pos x="61" y="592"/>
                  </a:cxn>
                  <a:cxn ang="0">
                    <a:pos x="91" y="653"/>
                  </a:cxn>
                  <a:cxn ang="0">
                    <a:pos x="150" y="711"/>
                  </a:cxn>
                  <a:cxn ang="0">
                    <a:pos x="179" y="741"/>
                  </a:cxn>
                  <a:cxn ang="0">
                    <a:pos x="238" y="772"/>
                  </a:cxn>
                  <a:cxn ang="0">
                    <a:pos x="268" y="799"/>
                  </a:cxn>
                  <a:cxn ang="0">
                    <a:pos x="328" y="829"/>
                  </a:cxn>
                  <a:cxn ang="0">
                    <a:pos x="357" y="890"/>
                  </a:cxn>
                  <a:cxn ang="0">
                    <a:pos x="386" y="890"/>
                  </a:cxn>
                  <a:cxn ang="0">
                    <a:pos x="416" y="918"/>
                  </a:cxn>
                  <a:cxn ang="0">
                    <a:pos x="593" y="948"/>
                  </a:cxn>
                  <a:cxn ang="0">
                    <a:pos x="712" y="890"/>
                  </a:cxn>
                  <a:cxn ang="0">
                    <a:pos x="773" y="890"/>
                  </a:cxn>
                  <a:cxn ang="0">
                    <a:pos x="861" y="860"/>
                  </a:cxn>
                  <a:cxn ang="0">
                    <a:pos x="921" y="829"/>
                  </a:cxn>
                  <a:cxn ang="0">
                    <a:pos x="1098" y="799"/>
                  </a:cxn>
                  <a:cxn ang="0">
                    <a:pos x="1120" y="822"/>
                  </a:cxn>
                  <a:cxn ang="0">
                    <a:pos x="1158" y="799"/>
                  </a:cxn>
                  <a:cxn ang="0">
                    <a:pos x="1276" y="772"/>
                  </a:cxn>
                  <a:cxn ang="0">
                    <a:pos x="1365" y="741"/>
                  </a:cxn>
                  <a:cxn ang="0">
                    <a:pos x="1395" y="653"/>
                  </a:cxn>
                  <a:cxn ang="0">
                    <a:pos x="1453" y="622"/>
                  </a:cxn>
                  <a:cxn ang="0">
                    <a:pos x="1483" y="534"/>
                  </a:cxn>
                  <a:cxn ang="0">
                    <a:pos x="1542" y="444"/>
                  </a:cxn>
                  <a:cxn ang="0">
                    <a:pos x="1572" y="386"/>
                  </a:cxn>
                  <a:cxn ang="0">
                    <a:pos x="1660" y="267"/>
                  </a:cxn>
                  <a:cxn ang="0">
                    <a:pos x="1751" y="238"/>
                  </a:cxn>
                  <a:cxn ang="0">
                    <a:pos x="1779" y="208"/>
                  </a:cxn>
                  <a:cxn ang="0">
                    <a:pos x="1721" y="149"/>
                  </a:cxn>
                </a:cxnLst>
                <a:rect l="0" t="0" r="r" b="b"/>
                <a:pathLst>
                  <a:path w="1779" h="948">
                    <a:moveTo>
                      <a:pt x="1721" y="149"/>
                    </a:moveTo>
                    <a:lnTo>
                      <a:pt x="1660" y="88"/>
                    </a:lnTo>
                    <a:lnTo>
                      <a:pt x="1632" y="88"/>
                    </a:lnTo>
                    <a:lnTo>
                      <a:pt x="1602" y="61"/>
                    </a:lnTo>
                    <a:lnTo>
                      <a:pt x="1572" y="61"/>
                    </a:lnTo>
                    <a:lnTo>
                      <a:pt x="1514" y="61"/>
                    </a:lnTo>
                    <a:lnTo>
                      <a:pt x="1483" y="88"/>
                    </a:lnTo>
                    <a:lnTo>
                      <a:pt x="1453" y="61"/>
                    </a:lnTo>
                    <a:lnTo>
                      <a:pt x="1453" y="31"/>
                    </a:lnTo>
                    <a:lnTo>
                      <a:pt x="1423" y="0"/>
                    </a:lnTo>
                    <a:lnTo>
                      <a:pt x="1365" y="0"/>
                    </a:lnTo>
                    <a:lnTo>
                      <a:pt x="1365" y="31"/>
                    </a:lnTo>
                    <a:lnTo>
                      <a:pt x="1305" y="31"/>
                    </a:lnTo>
                    <a:lnTo>
                      <a:pt x="1246" y="0"/>
                    </a:lnTo>
                    <a:lnTo>
                      <a:pt x="1158" y="0"/>
                    </a:lnTo>
                    <a:lnTo>
                      <a:pt x="1128" y="31"/>
                    </a:lnTo>
                    <a:lnTo>
                      <a:pt x="1128" y="61"/>
                    </a:lnTo>
                    <a:lnTo>
                      <a:pt x="1098" y="88"/>
                    </a:lnTo>
                    <a:lnTo>
                      <a:pt x="1068" y="88"/>
                    </a:lnTo>
                    <a:lnTo>
                      <a:pt x="1039" y="119"/>
                    </a:lnTo>
                    <a:lnTo>
                      <a:pt x="1009" y="119"/>
                    </a:lnTo>
                    <a:lnTo>
                      <a:pt x="980" y="149"/>
                    </a:lnTo>
                    <a:lnTo>
                      <a:pt x="949" y="119"/>
                    </a:lnTo>
                    <a:lnTo>
                      <a:pt x="891" y="119"/>
                    </a:lnTo>
                    <a:lnTo>
                      <a:pt x="891" y="149"/>
                    </a:lnTo>
                    <a:lnTo>
                      <a:pt x="830" y="179"/>
                    </a:lnTo>
                    <a:lnTo>
                      <a:pt x="712" y="179"/>
                    </a:lnTo>
                    <a:lnTo>
                      <a:pt x="684" y="208"/>
                    </a:lnTo>
                    <a:lnTo>
                      <a:pt x="712" y="238"/>
                    </a:lnTo>
                    <a:lnTo>
                      <a:pt x="684" y="238"/>
                    </a:lnTo>
                    <a:lnTo>
                      <a:pt x="684" y="267"/>
                    </a:lnTo>
                    <a:lnTo>
                      <a:pt x="416" y="267"/>
                    </a:lnTo>
                    <a:lnTo>
                      <a:pt x="386" y="238"/>
                    </a:lnTo>
                    <a:lnTo>
                      <a:pt x="357" y="238"/>
                    </a:lnTo>
                    <a:lnTo>
                      <a:pt x="298" y="179"/>
                    </a:lnTo>
                    <a:lnTo>
                      <a:pt x="268" y="179"/>
                    </a:lnTo>
                    <a:lnTo>
                      <a:pt x="238" y="208"/>
                    </a:lnTo>
                    <a:lnTo>
                      <a:pt x="268" y="208"/>
                    </a:lnTo>
                    <a:lnTo>
                      <a:pt x="238" y="238"/>
                    </a:lnTo>
                    <a:lnTo>
                      <a:pt x="238" y="297"/>
                    </a:lnTo>
                    <a:lnTo>
                      <a:pt x="179" y="297"/>
                    </a:lnTo>
                    <a:lnTo>
                      <a:pt x="150" y="267"/>
                    </a:lnTo>
                    <a:lnTo>
                      <a:pt x="120" y="267"/>
                    </a:lnTo>
                    <a:lnTo>
                      <a:pt x="120" y="297"/>
                    </a:lnTo>
                    <a:lnTo>
                      <a:pt x="150" y="326"/>
                    </a:lnTo>
                    <a:lnTo>
                      <a:pt x="150" y="356"/>
                    </a:lnTo>
                    <a:lnTo>
                      <a:pt x="91" y="416"/>
                    </a:lnTo>
                    <a:lnTo>
                      <a:pt x="91" y="534"/>
                    </a:lnTo>
                    <a:lnTo>
                      <a:pt x="31" y="534"/>
                    </a:lnTo>
                    <a:lnTo>
                      <a:pt x="0" y="563"/>
                    </a:lnTo>
                    <a:lnTo>
                      <a:pt x="31" y="563"/>
                    </a:lnTo>
                    <a:lnTo>
                      <a:pt x="61" y="592"/>
                    </a:lnTo>
                    <a:lnTo>
                      <a:pt x="61" y="622"/>
                    </a:lnTo>
                    <a:lnTo>
                      <a:pt x="91" y="653"/>
                    </a:lnTo>
                    <a:lnTo>
                      <a:pt x="120" y="653"/>
                    </a:lnTo>
                    <a:lnTo>
                      <a:pt x="150" y="711"/>
                    </a:lnTo>
                    <a:lnTo>
                      <a:pt x="179" y="711"/>
                    </a:lnTo>
                    <a:lnTo>
                      <a:pt x="179" y="741"/>
                    </a:lnTo>
                    <a:lnTo>
                      <a:pt x="209" y="741"/>
                    </a:lnTo>
                    <a:lnTo>
                      <a:pt x="238" y="772"/>
                    </a:lnTo>
                    <a:lnTo>
                      <a:pt x="268" y="772"/>
                    </a:lnTo>
                    <a:lnTo>
                      <a:pt x="268" y="799"/>
                    </a:lnTo>
                    <a:lnTo>
                      <a:pt x="298" y="829"/>
                    </a:lnTo>
                    <a:lnTo>
                      <a:pt x="328" y="829"/>
                    </a:lnTo>
                    <a:lnTo>
                      <a:pt x="328" y="860"/>
                    </a:lnTo>
                    <a:lnTo>
                      <a:pt x="357" y="890"/>
                    </a:lnTo>
                    <a:lnTo>
                      <a:pt x="357" y="860"/>
                    </a:lnTo>
                    <a:lnTo>
                      <a:pt x="386" y="890"/>
                    </a:lnTo>
                    <a:lnTo>
                      <a:pt x="416" y="890"/>
                    </a:lnTo>
                    <a:lnTo>
                      <a:pt x="416" y="918"/>
                    </a:lnTo>
                    <a:lnTo>
                      <a:pt x="593" y="918"/>
                    </a:lnTo>
                    <a:lnTo>
                      <a:pt x="593" y="948"/>
                    </a:lnTo>
                    <a:lnTo>
                      <a:pt x="654" y="948"/>
                    </a:lnTo>
                    <a:lnTo>
                      <a:pt x="712" y="890"/>
                    </a:lnTo>
                    <a:lnTo>
                      <a:pt x="742" y="890"/>
                    </a:lnTo>
                    <a:lnTo>
                      <a:pt x="773" y="890"/>
                    </a:lnTo>
                    <a:lnTo>
                      <a:pt x="802" y="860"/>
                    </a:lnTo>
                    <a:lnTo>
                      <a:pt x="861" y="860"/>
                    </a:lnTo>
                    <a:lnTo>
                      <a:pt x="891" y="829"/>
                    </a:lnTo>
                    <a:lnTo>
                      <a:pt x="921" y="829"/>
                    </a:lnTo>
                    <a:lnTo>
                      <a:pt x="949" y="799"/>
                    </a:lnTo>
                    <a:lnTo>
                      <a:pt x="1098" y="799"/>
                    </a:lnTo>
                    <a:lnTo>
                      <a:pt x="1113" y="814"/>
                    </a:lnTo>
                    <a:lnTo>
                      <a:pt x="1120" y="822"/>
                    </a:lnTo>
                    <a:lnTo>
                      <a:pt x="1128" y="829"/>
                    </a:lnTo>
                    <a:lnTo>
                      <a:pt x="1158" y="799"/>
                    </a:lnTo>
                    <a:lnTo>
                      <a:pt x="1246" y="799"/>
                    </a:lnTo>
                    <a:lnTo>
                      <a:pt x="1276" y="772"/>
                    </a:lnTo>
                    <a:lnTo>
                      <a:pt x="1365" y="772"/>
                    </a:lnTo>
                    <a:lnTo>
                      <a:pt x="1365" y="741"/>
                    </a:lnTo>
                    <a:lnTo>
                      <a:pt x="1395" y="711"/>
                    </a:lnTo>
                    <a:lnTo>
                      <a:pt x="1395" y="653"/>
                    </a:lnTo>
                    <a:lnTo>
                      <a:pt x="1423" y="653"/>
                    </a:lnTo>
                    <a:lnTo>
                      <a:pt x="1453" y="622"/>
                    </a:lnTo>
                    <a:lnTo>
                      <a:pt x="1453" y="563"/>
                    </a:lnTo>
                    <a:lnTo>
                      <a:pt x="1483" y="534"/>
                    </a:lnTo>
                    <a:lnTo>
                      <a:pt x="1483" y="504"/>
                    </a:lnTo>
                    <a:lnTo>
                      <a:pt x="1542" y="444"/>
                    </a:lnTo>
                    <a:lnTo>
                      <a:pt x="1542" y="416"/>
                    </a:lnTo>
                    <a:lnTo>
                      <a:pt x="1572" y="386"/>
                    </a:lnTo>
                    <a:lnTo>
                      <a:pt x="1572" y="356"/>
                    </a:lnTo>
                    <a:lnTo>
                      <a:pt x="1660" y="267"/>
                    </a:lnTo>
                    <a:lnTo>
                      <a:pt x="1721" y="267"/>
                    </a:lnTo>
                    <a:lnTo>
                      <a:pt x="1751" y="238"/>
                    </a:lnTo>
                    <a:lnTo>
                      <a:pt x="1779" y="238"/>
                    </a:lnTo>
                    <a:lnTo>
                      <a:pt x="1779" y="208"/>
                    </a:lnTo>
                    <a:lnTo>
                      <a:pt x="1779" y="149"/>
                    </a:lnTo>
                    <a:lnTo>
                      <a:pt x="1721" y="149"/>
                    </a:lnTo>
                    <a:close/>
                  </a:path>
                </a:pathLst>
              </a:custGeom>
              <a:solidFill>
                <a:srgbClr val="FED9A6"/>
              </a:solidFill>
              <a:ln w="9525">
                <a:noFill/>
                <a:round/>
                <a:headEnd/>
                <a:tailEnd/>
              </a:ln>
            </p:spPr>
            <p:txBody>
              <a:bodyPr/>
              <a:lstStyle/>
              <a:p>
                <a:endParaRPr lang="en-GB"/>
              </a:p>
            </p:txBody>
          </p:sp>
          <p:sp>
            <p:nvSpPr>
              <p:cNvPr id="25630" name="Freeform 30"/>
              <p:cNvSpPr>
                <a:spLocks/>
              </p:cNvSpPr>
              <p:nvPr/>
            </p:nvSpPr>
            <p:spPr bwMode="auto">
              <a:xfrm>
                <a:off x="3784" y="2845"/>
                <a:ext cx="310" cy="370"/>
              </a:xfrm>
              <a:custGeom>
                <a:avLst/>
                <a:gdLst/>
                <a:ahLst/>
                <a:cxnLst>
                  <a:cxn ang="0">
                    <a:pos x="1095" y="504"/>
                  </a:cxn>
                  <a:cxn ang="0">
                    <a:pos x="1006" y="564"/>
                  </a:cxn>
                  <a:cxn ang="0">
                    <a:pos x="948" y="504"/>
                  </a:cxn>
                  <a:cxn ang="0">
                    <a:pos x="769" y="474"/>
                  </a:cxn>
                  <a:cxn ang="0">
                    <a:pos x="799" y="416"/>
                  </a:cxn>
                  <a:cxn ang="0">
                    <a:pos x="799" y="327"/>
                  </a:cxn>
                  <a:cxn ang="0">
                    <a:pos x="651" y="298"/>
                  </a:cxn>
                  <a:cxn ang="0">
                    <a:pos x="592" y="237"/>
                  </a:cxn>
                  <a:cxn ang="0">
                    <a:pos x="562" y="119"/>
                  </a:cxn>
                  <a:cxn ang="0">
                    <a:pos x="453" y="42"/>
                  </a:cxn>
                  <a:cxn ang="0">
                    <a:pos x="414" y="0"/>
                  </a:cxn>
                  <a:cxn ang="0">
                    <a:pos x="207" y="30"/>
                  </a:cxn>
                  <a:cxn ang="0">
                    <a:pos x="89" y="91"/>
                  </a:cxn>
                  <a:cxn ang="0">
                    <a:pos x="89" y="119"/>
                  </a:cxn>
                  <a:cxn ang="0">
                    <a:pos x="118" y="237"/>
                  </a:cxn>
                  <a:cxn ang="0">
                    <a:pos x="177" y="298"/>
                  </a:cxn>
                  <a:cxn ang="0">
                    <a:pos x="146" y="386"/>
                  </a:cxn>
                  <a:cxn ang="0">
                    <a:pos x="207" y="416"/>
                  </a:cxn>
                  <a:cxn ang="0">
                    <a:pos x="177" y="534"/>
                  </a:cxn>
                  <a:cxn ang="0">
                    <a:pos x="177" y="623"/>
                  </a:cxn>
                  <a:cxn ang="0">
                    <a:pos x="237" y="682"/>
                  </a:cxn>
                  <a:cxn ang="0">
                    <a:pos x="265" y="741"/>
                  </a:cxn>
                  <a:cxn ang="0">
                    <a:pos x="265" y="859"/>
                  </a:cxn>
                  <a:cxn ang="0">
                    <a:pos x="118" y="890"/>
                  </a:cxn>
                  <a:cxn ang="0">
                    <a:pos x="146" y="977"/>
                  </a:cxn>
                  <a:cxn ang="0">
                    <a:pos x="89" y="977"/>
                  </a:cxn>
                  <a:cxn ang="0">
                    <a:pos x="28" y="1038"/>
                  </a:cxn>
                  <a:cxn ang="0">
                    <a:pos x="0" y="1156"/>
                  </a:cxn>
                  <a:cxn ang="0">
                    <a:pos x="0" y="1215"/>
                  </a:cxn>
                  <a:cxn ang="0">
                    <a:pos x="89" y="1245"/>
                  </a:cxn>
                  <a:cxn ang="0">
                    <a:pos x="58" y="1275"/>
                  </a:cxn>
                  <a:cxn ang="0">
                    <a:pos x="146" y="1333"/>
                  </a:cxn>
                  <a:cxn ang="0">
                    <a:pos x="237" y="1422"/>
                  </a:cxn>
                  <a:cxn ang="0">
                    <a:pos x="237" y="1363"/>
                  </a:cxn>
                  <a:cxn ang="0">
                    <a:pos x="325" y="1215"/>
                  </a:cxn>
                  <a:cxn ang="0">
                    <a:pos x="414" y="1215"/>
                  </a:cxn>
                  <a:cxn ang="0">
                    <a:pos x="503" y="1303"/>
                  </a:cxn>
                  <a:cxn ang="0">
                    <a:pos x="592" y="1363"/>
                  </a:cxn>
                  <a:cxn ang="0">
                    <a:pos x="592" y="1452"/>
                  </a:cxn>
                  <a:cxn ang="0">
                    <a:pos x="651" y="1363"/>
                  </a:cxn>
                  <a:cxn ang="0">
                    <a:pos x="769" y="1333"/>
                  </a:cxn>
                  <a:cxn ang="0">
                    <a:pos x="799" y="1333"/>
                  </a:cxn>
                  <a:cxn ang="0">
                    <a:pos x="888" y="1333"/>
                  </a:cxn>
                  <a:cxn ang="0">
                    <a:pos x="948" y="1275"/>
                  </a:cxn>
                  <a:cxn ang="0">
                    <a:pos x="1067" y="1275"/>
                  </a:cxn>
                  <a:cxn ang="0">
                    <a:pos x="1126" y="1275"/>
                  </a:cxn>
                  <a:cxn ang="0">
                    <a:pos x="1095" y="1127"/>
                  </a:cxn>
                  <a:cxn ang="0">
                    <a:pos x="1185" y="1097"/>
                  </a:cxn>
                  <a:cxn ang="0">
                    <a:pos x="1213" y="1038"/>
                  </a:cxn>
                  <a:cxn ang="0">
                    <a:pos x="1185" y="977"/>
                  </a:cxn>
                  <a:cxn ang="0">
                    <a:pos x="1126" y="920"/>
                  </a:cxn>
                  <a:cxn ang="0">
                    <a:pos x="1067" y="829"/>
                  </a:cxn>
                  <a:cxn ang="0">
                    <a:pos x="1126" y="652"/>
                  </a:cxn>
                  <a:cxn ang="0">
                    <a:pos x="1095" y="534"/>
                  </a:cxn>
                </a:cxnLst>
                <a:rect l="0" t="0" r="r" b="b"/>
                <a:pathLst>
                  <a:path w="1244" h="1481">
                    <a:moveTo>
                      <a:pt x="1155" y="534"/>
                    </a:moveTo>
                    <a:lnTo>
                      <a:pt x="1126" y="534"/>
                    </a:lnTo>
                    <a:lnTo>
                      <a:pt x="1095" y="504"/>
                    </a:lnTo>
                    <a:lnTo>
                      <a:pt x="1037" y="504"/>
                    </a:lnTo>
                    <a:lnTo>
                      <a:pt x="1006" y="534"/>
                    </a:lnTo>
                    <a:lnTo>
                      <a:pt x="1006" y="564"/>
                    </a:lnTo>
                    <a:lnTo>
                      <a:pt x="976" y="564"/>
                    </a:lnTo>
                    <a:lnTo>
                      <a:pt x="948" y="534"/>
                    </a:lnTo>
                    <a:lnTo>
                      <a:pt x="948" y="504"/>
                    </a:lnTo>
                    <a:lnTo>
                      <a:pt x="858" y="504"/>
                    </a:lnTo>
                    <a:lnTo>
                      <a:pt x="830" y="474"/>
                    </a:lnTo>
                    <a:lnTo>
                      <a:pt x="769" y="474"/>
                    </a:lnTo>
                    <a:lnTo>
                      <a:pt x="769" y="446"/>
                    </a:lnTo>
                    <a:lnTo>
                      <a:pt x="799" y="446"/>
                    </a:lnTo>
                    <a:lnTo>
                      <a:pt x="799" y="416"/>
                    </a:lnTo>
                    <a:lnTo>
                      <a:pt x="769" y="386"/>
                    </a:lnTo>
                    <a:lnTo>
                      <a:pt x="769" y="356"/>
                    </a:lnTo>
                    <a:lnTo>
                      <a:pt x="799" y="327"/>
                    </a:lnTo>
                    <a:lnTo>
                      <a:pt x="739" y="327"/>
                    </a:lnTo>
                    <a:lnTo>
                      <a:pt x="711" y="298"/>
                    </a:lnTo>
                    <a:lnTo>
                      <a:pt x="651" y="298"/>
                    </a:lnTo>
                    <a:lnTo>
                      <a:pt x="651" y="268"/>
                    </a:lnTo>
                    <a:lnTo>
                      <a:pt x="621" y="237"/>
                    </a:lnTo>
                    <a:lnTo>
                      <a:pt x="592" y="237"/>
                    </a:lnTo>
                    <a:lnTo>
                      <a:pt x="592" y="149"/>
                    </a:lnTo>
                    <a:lnTo>
                      <a:pt x="562" y="149"/>
                    </a:lnTo>
                    <a:lnTo>
                      <a:pt x="562" y="119"/>
                    </a:lnTo>
                    <a:lnTo>
                      <a:pt x="532" y="91"/>
                    </a:lnTo>
                    <a:lnTo>
                      <a:pt x="503" y="91"/>
                    </a:lnTo>
                    <a:lnTo>
                      <a:pt x="453" y="42"/>
                    </a:lnTo>
                    <a:lnTo>
                      <a:pt x="436" y="23"/>
                    </a:lnTo>
                    <a:lnTo>
                      <a:pt x="429" y="15"/>
                    </a:lnTo>
                    <a:lnTo>
                      <a:pt x="414" y="0"/>
                    </a:lnTo>
                    <a:lnTo>
                      <a:pt x="265" y="0"/>
                    </a:lnTo>
                    <a:lnTo>
                      <a:pt x="237" y="30"/>
                    </a:lnTo>
                    <a:lnTo>
                      <a:pt x="207" y="30"/>
                    </a:lnTo>
                    <a:lnTo>
                      <a:pt x="177" y="61"/>
                    </a:lnTo>
                    <a:lnTo>
                      <a:pt x="118" y="61"/>
                    </a:lnTo>
                    <a:lnTo>
                      <a:pt x="89" y="91"/>
                    </a:lnTo>
                    <a:lnTo>
                      <a:pt x="58" y="91"/>
                    </a:lnTo>
                    <a:lnTo>
                      <a:pt x="58" y="119"/>
                    </a:lnTo>
                    <a:lnTo>
                      <a:pt x="89" y="119"/>
                    </a:lnTo>
                    <a:lnTo>
                      <a:pt x="89" y="209"/>
                    </a:lnTo>
                    <a:lnTo>
                      <a:pt x="146" y="209"/>
                    </a:lnTo>
                    <a:lnTo>
                      <a:pt x="118" y="237"/>
                    </a:lnTo>
                    <a:lnTo>
                      <a:pt x="118" y="268"/>
                    </a:lnTo>
                    <a:lnTo>
                      <a:pt x="146" y="298"/>
                    </a:lnTo>
                    <a:lnTo>
                      <a:pt x="177" y="298"/>
                    </a:lnTo>
                    <a:lnTo>
                      <a:pt x="207" y="327"/>
                    </a:lnTo>
                    <a:lnTo>
                      <a:pt x="146" y="327"/>
                    </a:lnTo>
                    <a:lnTo>
                      <a:pt x="146" y="386"/>
                    </a:lnTo>
                    <a:lnTo>
                      <a:pt x="118" y="446"/>
                    </a:lnTo>
                    <a:lnTo>
                      <a:pt x="146" y="416"/>
                    </a:lnTo>
                    <a:lnTo>
                      <a:pt x="207" y="416"/>
                    </a:lnTo>
                    <a:lnTo>
                      <a:pt x="207" y="474"/>
                    </a:lnTo>
                    <a:lnTo>
                      <a:pt x="177" y="504"/>
                    </a:lnTo>
                    <a:lnTo>
                      <a:pt x="177" y="534"/>
                    </a:lnTo>
                    <a:lnTo>
                      <a:pt x="146" y="564"/>
                    </a:lnTo>
                    <a:lnTo>
                      <a:pt x="146" y="593"/>
                    </a:lnTo>
                    <a:lnTo>
                      <a:pt x="177" y="623"/>
                    </a:lnTo>
                    <a:lnTo>
                      <a:pt x="177" y="652"/>
                    </a:lnTo>
                    <a:lnTo>
                      <a:pt x="207" y="652"/>
                    </a:lnTo>
                    <a:lnTo>
                      <a:pt x="237" y="682"/>
                    </a:lnTo>
                    <a:lnTo>
                      <a:pt x="265" y="682"/>
                    </a:lnTo>
                    <a:lnTo>
                      <a:pt x="296" y="711"/>
                    </a:lnTo>
                    <a:lnTo>
                      <a:pt x="265" y="741"/>
                    </a:lnTo>
                    <a:lnTo>
                      <a:pt x="207" y="741"/>
                    </a:lnTo>
                    <a:lnTo>
                      <a:pt x="265" y="802"/>
                    </a:lnTo>
                    <a:lnTo>
                      <a:pt x="265" y="859"/>
                    </a:lnTo>
                    <a:lnTo>
                      <a:pt x="207" y="859"/>
                    </a:lnTo>
                    <a:lnTo>
                      <a:pt x="207" y="890"/>
                    </a:lnTo>
                    <a:lnTo>
                      <a:pt x="118" y="890"/>
                    </a:lnTo>
                    <a:lnTo>
                      <a:pt x="118" y="920"/>
                    </a:lnTo>
                    <a:lnTo>
                      <a:pt x="146" y="948"/>
                    </a:lnTo>
                    <a:lnTo>
                      <a:pt x="146" y="977"/>
                    </a:lnTo>
                    <a:lnTo>
                      <a:pt x="118" y="948"/>
                    </a:lnTo>
                    <a:lnTo>
                      <a:pt x="89" y="948"/>
                    </a:lnTo>
                    <a:lnTo>
                      <a:pt x="89" y="977"/>
                    </a:lnTo>
                    <a:lnTo>
                      <a:pt x="58" y="977"/>
                    </a:lnTo>
                    <a:lnTo>
                      <a:pt x="58" y="1008"/>
                    </a:lnTo>
                    <a:lnTo>
                      <a:pt x="28" y="1038"/>
                    </a:lnTo>
                    <a:lnTo>
                      <a:pt x="58" y="1066"/>
                    </a:lnTo>
                    <a:lnTo>
                      <a:pt x="0" y="1066"/>
                    </a:lnTo>
                    <a:lnTo>
                      <a:pt x="0" y="1156"/>
                    </a:lnTo>
                    <a:lnTo>
                      <a:pt x="28" y="1156"/>
                    </a:lnTo>
                    <a:lnTo>
                      <a:pt x="28" y="1215"/>
                    </a:lnTo>
                    <a:lnTo>
                      <a:pt x="0" y="1215"/>
                    </a:lnTo>
                    <a:lnTo>
                      <a:pt x="0" y="1245"/>
                    </a:lnTo>
                    <a:lnTo>
                      <a:pt x="58" y="1245"/>
                    </a:lnTo>
                    <a:lnTo>
                      <a:pt x="89" y="1245"/>
                    </a:lnTo>
                    <a:lnTo>
                      <a:pt x="89" y="1275"/>
                    </a:lnTo>
                    <a:lnTo>
                      <a:pt x="58" y="1245"/>
                    </a:lnTo>
                    <a:lnTo>
                      <a:pt x="58" y="1275"/>
                    </a:lnTo>
                    <a:lnTo>
                      <a:pt x="89" y="1303"/>
                    </a:lnTo>
                    <a:lnTo>
                      <a:pt x="118" y="1303"/>
                    </a:lnTo>
                    <a:lnTo>
                      <a:pt x="146" y="1333"/>
                    </a:lnTo>
                    <a:lnTo>
                      <a:pt x="177" y="1393"/>
                    </a:lnTo>
                    <a:lnTo>
                      <a:pt x="207" y="1422"/>
                    </a:lnTo>
                    <a:lnTo>
                      <a:pt x="237" y="1422"/>
                    </a:lnTo>
                    <a:lnTo>
                      <a:pt x="265" y="1452"/>
                    </a:lnTo>
                    <a:lnTo>
                      <a:pt x="265" y="1363"/>
                    </a:lnTo>
                    <a:lnTo>
                      <a:pt x="237" y="1363"/>
                    </a:lnTo>
                    <a:lnTo>
                      <a:pt x="265" y="1333"/>
                    </a:lnTo>
                    <a:lnTo>
                      <a:pt x="265" y="1275"/>
                    </a:lnTo>
                    <a:lnTo>
                      <a:pt x="325" y="1215"/>
                    </a:lnTo>
                    <a:lnTo>
                      <a:pt x="325" y="1184"/>
                    </a:lnTo>
                    <a:lnTo>
                      <a:pt x="384" y="1245"/>
                    </a:lnTo>
                    <a:lnTo>
                      <a:pt x="414" y="1215"/>
                    </a:lnTo>
                    <a:lnTo>
                      <a:pt x="444" y="1215"/>
                    </a:lnTo>
                    <a:lnTo>
                      <a:pt x="503" y="1275"/>
                    </a:lnTo>
                    <a:lnTo>
                      <a:pt x="503" y="1303"/>
                    </a:lnTo>
                    <a:lnTo>
                      <a:pt x="562" y="1303"/>
                    </a:lnTo>
                    <a:lnTo>
                      <a:pt x="562" y="1333"/>
                    </a:lnTo>
                    <a:lnTo>
                      <a:pt x="592" y="1363"/>
                    </a:lnTo>
                    <a:lnTo>
                      <a:pt x="592" y="1393"/>
                    </a:lnTo>
                    <a:lnTo>
                      <a:pt x="621" y="1422"/>
                    </a:lnTo>
                    <a:lnTo>
                      <a:pt x="592" y="1452"/>
                    </a:lnTo>
                    <a:lnTo>
                      <a:pt x="592" y="1481"/>
                    </a:lnTo>
                    <a:lnTo>
                      <a:pt x="651" y="1422"/>
                    </a:lnTo>
                    <a:lnTo>
                      <a:pt x="651" y="1363"/>
                    </a:lnTo>
                    <a:lnTo>
                      <a:pt x="711" y="1363"/>
                    </a:lnTo>
                    <a:lnTo>
                      <a:pt x="739" y="1333"/>
                    </a:lnTo>
                    <a:lnTo>
                      <a:pt x="769" y="1333"/>
                    </a:lnTo>
                    <a:lnTo>
                      <a:pt x="769" y="1363"/>
                    </a:lnTo>
                    <a:lnTo>
                      <a:pt x="799" y="1363"/>
                    </a:lnTo>
                    <a:lnTo>
                      <a:pt x="799" y="1333"/>
                    </a:lnTo>
                    <a:lnTo>
                      <a:pt x="830" y="1333"/>
                    </a:lnTo>
                    <a:lnTo>
                      <a:pt x="858" y="1303"/>
                    </a:lnTo>
                    <a:lnTo>
                      <a:pt x="888" y="1333"/>
                    </a:lnTo>
                    <a:lnTo>
                      <a:pt x="918" y="1303"/>
                    </a:lnTo>
                    <a:lnTo>
                      <a:pt x="948" y="1303"/>
                    </a:lnTo>
                    <a:lnTo>
                      <a:pt x="948" y="1275"/>
                    </a:lnTo>
                    <a:lnTo>
                      <a:pt x="976" y="1303"/>
                    </a:lnTo>
                    <a:lnTo>
                      <a:pt x="1037" y="1303"/>
                    </a:lnTo>
                    <a:lnTo>
                      <a:pt x="1067" y="1275"/>
                    </a:lnTo>
                    <a:lnTo>
                      <a:pt x="1067" y="1303"/>
                    </a:lnTo>
                    <a:lnTo>
                      <a:pt x="1095" y="1275"/>
                    </a:lnTo>
                    <a:lnTo>
                      <a:pt x="1126" y="1275"/>
                    </a:lnTo>
                    <a:lnTo>
                      <a:pt x="1126" y="1245"/>
                    </a:lnTo>
                    <a:lnTo>
                      <a:pt x="1095" y="1215"/>
                    </a:lnTo>
                    <a:lnTo>
                      <a:pt x="1095" y="1127"/>
                    </a:lnTo>
                    <a:lnTo>
                      <a:pt x="1126" y="1127"/>
                    </a:lnTo>
                    <a:lnTo>
                      <a:pt x="1126" y="1097"/>
                    </a:lnTo>
                    <a:lnTo>
                      <a:pt x="1185" y="1097"/>
                    </a:lnTo>
                    <a:lnTo>
                      <a:pt x="1185" y="1066"/>
                    </a:lnTo>
                    <a:lnTo>
                      <a:pt x="1213" y="1066"/>
                    </a:lnTo>
                    <a:lnTo>
                      <a:pt x="1213" y="1038"/>
                    </a:lnTo>
                    <a:lnTo>
                      <a:pt x="1244" y="1008"/>
                    </a:lnTo>
                    <a:lnTo>
                      <a:pt x="1213" y="1008"/>
                    </a:lnTo>
                    <a:lnTo>
                      <a:pt x="1185" y="977"/>
                    </a:lnTo>
                    <a:lnTo>
                      <a:pt x="1185" y="948"/>
                    </a:lnTo>
                    <a:lnTo>
                      <a:pt x="1155" y="920"/>
                    </a:lnTo>
                    <a:lnTo>
                      <a:pt x="1126" y="920"/>
                    </a:lnTo>
                    <a:lnTo>
                      <a:pt x="1095" y="890"/>
                    </a:lnTo>
                    <a:lnTo>
                      <a:pt x="1095" y="859"/>
                    </a:lnTo>
                    <a:lnTo>
                      <a:pt x="1067" y="829"/>
                    </a:lnTo>
                    <a:lnTo>
                      <a:pt x="1067" y="741"/>
                    </a:lnTo>
                    <a:lnTo>
                      <a:pt x="1126" y="682"/>
                    </a:lnTo>
                    <a:lnTo>
                      <a:pt x="1126" y="652"/>
                    </a:lnTo>
                    <a:lnTo>
                      <a:pt x="1067" y="593"/>
                    </a:lnTo>
                    <a:lnTo>
                      <a:pt x="1067" y="564"/>
                    </a:lnTo>
                    <a:lnTo>
                      <a:pt x="1095" y="534"/>
                    </a:lnTo>
                    <a:lnTo>
                      <a:pt x="1126" y="564"/>
                    </a:lnTo>
                    <a:lnTo>
                      <a:pt x="1155" y="534"/>
                    </a:lnTo>
                    <a:close/>
                  </a:path>
                </a:pathLst>
              </a:custGeom>
              <a:solidFill>
                <a:srgbClr val="D3B26F"/>
              </a:solidFill>
              <a:ln w="9525">
                <a:noFill/>
                <a:round/>
                <a:headEnd/>
                <a:tailEnd/>
              </a:ln>
            </p:spPr>
            <p:txBody>
              <a:bodyPr/>
              <a:lstStyle/>
              <a:p>
                <a:endParaRPr lang="en-GB"/>
              </a:p>
            </p:txBody>
          </p:sp>
          <p:sp>
            <p:nvSpPr>
              <p:cNvPr id="25631" name="Freeform 31"/>
              <p:cNvSpPr>
                <a:spLocks/>
              </p:cNvSpPr>
              <p:nvPr/>
            </p:nvSpPr>
            <p:spPr bwMode="auto">
              <a:xfrm>
                <a:off x="4050" y="3008"/>
                <a:ext cx="422" cy="251"/>
              </a:xfrm>
              <a:custGeom>
                <a:avLst/>
                <a:gdLst/>
                <a:ahLst/>
                <a:cxnLst>
                  <a:cxn ang="0">
                    <a:pos x="946" y="150"/>
                  </a:cxn>
                  <a:cxn ang="0">
                    <a:pos x="888" y="177"/>
                  </a:cxn>
                  <a:cxn ang="0">
                    <a:pos x="799" y="177"/>
                  </a:cxn>
                  <a:cxn ang="0">
                    <a:pos x="562" y="150"/>
                  </a:cxn>
                  <a:cxn ang="0">
                    <a:pos x="414" y="150"/>
                  </a:cxn>
                  <a:cxn ang="0">
                    <a:pos x="207" y="119"/>
                  </a:cxn>
                  <a:cxn ang="0">
                    <a:pos x="118" y="119"/>
                  </a:cxn>
                  <a:cxn ang="0">
                    <a:pos x="146" y="30"/>
                  </a:cxn>
                  <a:cxn ang="0">
                    <a:pos x="59" y="30"/>
                  </a:cxn>
                  <a:cxn ang="0">
                    <a:pos x="28" y="207"/>
                  </a:cxn>
                  <a:cxn ang="0">
                    <a:pos x="88" y="268"/>
                  </a:cxn>
                  <a:cxn ang="0">
                    <a:pos x="146" y="356"/>
                  </a:cxn>
                  <a:cxn ang="0">
                    <a:pos x="146" y="414"/>
                  </a:cxn>
                  <a:cxn ang="0">
                    <a:pos x="59" y="445"/>
                  </a:cxn>
                  <a:cxn ang="0">
                    <a:pos x="28" y="563"/>
                  </a:cxn>
                  <a:cxn ang="0">
                    <a:pos x="28" y="623"/>
                  </a:cxn>
                  <a:cxn ang="0">
                    <a:pos x="59" y="681"/>
                  </a:cxn>
                  <a:cxn ang="0">
                    <a:pos x="118" y="741"/>
                  </a:cxn>
                  <a:cxn ang="0">
                    <a:pos x="177" y="800"/>
                  </a:cxn>
                  <a:cxn ang="0">
                    <a:pos x="207" y="918"/>
                  </a:cxn>
                  <a:cxn ang="0">
                    <a:pos x="237" y="979"/>
                  </a:cxn>
                  <a:cxn ang="0">
                    <a:pos x="295" y="948"/>
                  </a:cxn>
                  <a:cxn ang="0">
                    <a:pos x="591" y="918"/>
                  </a:cxn>
                  <a:cxn ang="0">
                    <a:pos x="739" y="948"/>
                  </a:cxn>
                  <a:cxn ang="0">
                    <a:pos x="828" y="979"/>
                  </a:cxn>
                  <a:cxn ang="0">
                    <a:pos x="888" y="979"/>
                  </a:cxn>
                  <a:cxn ang="0">
                    <a:pos x="1065" y="918"/>
                  </a:cxn>
                  <a:cxn ang="0">
                    <a:pos x="1065" y="829"/>
                  </a:cxn>
                  <a:cxn ang="0">
                    <a:pos x="1125" y="859"/>
                  </a:cxn>
                  <a:cxn ang="0">
                    <a:pos x="1183" y="800"/>
                  </a:cxn>
                  <a:cxn ang="0">
                    <a:pos x="1274" y="741"/>
                  </a:cxn>
                  <a:cxn ang="0">
                    <a:pos x="1332" y="741"/>
                  </a:cxn>
                  <a:cxn ang="0">
                    <a:pos x="1569" y="770"/>
                  </a:cxn>
                  <a:cxn ang="0">
                    <a:pos x="1511" y="681"/>
                  </a:cxn>
                  <a:cxn ang="0">
                    <a:pos x="1451" y="593"/>
                  </a:cxn>
                  <a:cxn ang="0">
                    <a:pos x="1451" y="563"/>
                  </a:cxn>
                  <a:cxn ang="0">
                    <a:pos x="1511" y="504"/>
                  </a:cxn>
                  <a:cxn ang="0">
                    <a:pos x="1569" y="268"/>
                  </a:cxn>
                  <a:cxn ang="0">
                    <a:pos x="1688" y="150"/>
                  </a:cxn>
                  <a:cxn ang="0">
                    <a:pos x="1421" y="89"/>
                  </a:cxn>
                  <a:cxn ang="0">
                    <a:pos x="1332" y="30"/>
                  </a:cxn>
                  <a:cxn ang="0">
                    <a:pos x="1037" y="59"/>
                  </a:cxn>
                </a:cxnLst>
                <a:rect l="0" t="0" r="r" b="b"/>
                <a:pathLst>
                  <a:path w="1688" h="1006">
                    <a:moveTo>
                      <a:pt x="976" y="89"/>
                    </a:moveTo>
                    <a:lnTo>
                      <a:pt x="976" y="119"/>
                    </a:lnTo>
                    <a:lnTo>
                      <a:pt x="946" y="150"/>
                    </a:lnTo>
                    <a:lnTo>
                      <a:pt x="918" y="150"/>
                    </a:lnTo>
                    <a:lnTo>
                      <a:pt x="918" y="177"/>
                    </a:lnTo>
                    <a:lnTo>
                      <a:pt x="888" y="177"/>
                    </a:lnTo>
                    <a:lnTo>
                      <a:pt x="858" y="207"/>
                    </a:lnTo>
                    <a:lnTo>
                      <a:pt x="799" y="207"/>
                    </a:lnTo>
                    <a:lnTo>
                      <a:pt x="799" y="177"/>
                    </a:lnTo>
                    <a:lnTo>
                      <a:pt x="621" y="177"/>
                    </a:lnTo>
                    <a:lnTo>
                      <a:pt x="591" y="150"/>
                    </a:lnTo>
                    <a:lnTo>
                      <a:pt x="562" y="150"/>
                    </a:lnTo>
                    <a:lnTo>
                      <a:pt x="562" y="177"/>
                    </a:lnTo>
                    <a:lnTo>
                      <a:pt x="444" y="177"/>
                    </a:lnTo>
                    <a:lnTo>
                      <a:pt x="414" y="150"/>
                    </a:lnTo>
                    <a:lnTo>
                      <a:pt x="295" y="150"/>
                    </a:lnTo>
                    <a:lnTo>
                      <a:pt x="295" y="119"/>
                    </a:lnTo>
                    <a:lnTo>
                      <a:pt x="207" y="119"/>
                    </a:lnTo>
                    <a:lnTo>
                      <a:pt x="207" y="150"/>
                    </a:lnTo>
                    <a:lnTo>
                      <a:pt x="146" y="150"/>
                    </a:lnTo>
                    <a:lnTo>
                      <a:pt x="118" y="119"/>
                    </a:lnTo>
                    <a:lnTo>
                      <a:pt x="118" y="89"/>
                    </a:lnTo>
                    <a:lnTo>
                      <a:pt x="146" y="89"/>
                    </a:lnTo>
                    <a:lnTo>
                      <a:pt x="146" y="30"/>
                    </a:lnTo>
                    <a:lnTo>
                      <a:pt x="118" y="30"/>
                    </a:lnTo>
                    <a:lnTo>
                      <a:pt x="59" y="0"/>
                    </a:lnTo>
                    <a:lnTo>
                      <a:pt x="59" y="30"/>
                    </a:lnTo>
                    <a:lnTo>
                      <a:pt x="0" y="89"/>
                    </a:lnTo>
                    <a:lnTo>
                      <a:pt x="0" y="177"/>
                    </a:lnTo>
                    <a:lnTo>
                      <a:pt x="28" y="207"/>
                    </a:lnTo>
                    <a:lnTo>
                      <a:pt x="28" y="238"/>
                    </a:lnTo>
                    <a:lnTo>
                      <a:pt x="59" y="268"/>
                    </a:lnTo>
                    <a:lnTo>
                      <a:pt x="88" y="268"/>
                    </a:lnTo>
                    <a:lnTo>
                      <a:pt x="118" y="296"/>
                    </a:lnTo>
                    <a:lnTo>
                      <a:pt x="118" y="325"/>
                    </a:lnTo>
                    <a:lnTo>
                      <a:pt x="146" y="356"/>
                    </a:lnTo>
                    <a:lnTo>
                      <a:pt x="177" y="356"/>
                    </a:lnTo>
                    <a:lnTo>
                      <a:pt x="146" y="386"/>
                    </a:lnTo>
                    <a:lnTo>
                      <a:pt x="146" y="414"/>
                    </a:lnTo>
                    <a:lnTo>
                      <a:pt x="118" y="414"/>
                    </a:lnTo>
                    <a:lnTo>
                      <a:pt x="118" y="445"/>
                    </a:lnTo>
                    <a:lnTo>
                      <a:pt x="59" y="445"/>
                    </a:lnTo>
                    <a:lnTo>
                      <a:pt x="59" y="475"/>
                    </a:lnTo>
                    <a:lnTo>
                      <a:pt x="28" y="475"/>
                    </a:lnTo>
                    <a:lnTo>
                      <a:pt x="28" y="563"/>
                    </a:lnTo>
                    <a:lnTo>
                      <a:pt x="59" y="593"/>
                    </a:lnTo>
                    <a:lnTo>
                      <a:pt x="59" y="623"/>
                    </a:lnTo>
                    <a:lnTo>
                      <a:pt x="28" y="623"/>
                    </a:lnTo>
                    <a:lnTo>
                      <a:pt x="0" y="651"/>
                    </a:lnTo>
                    <a:lnTo>
                      <a:pt x="28" y="681"/>
                    </a:lnTo>
                    <a:lnTo>
                      <a:pt x="59" y="681"/>
                    </a:lnTo>
                    <a:lnTo>
                      <a:pt x="59" y="711"/>
                    </a:lnTo>
                    <a:lnTo>
                      <a:pt x="88" y="711"/>
                    </a:lnTo>
                    <a:lnTo>
                      <a:pt x="118" y="741"/>
                    </a:lnTo>
                    <a:lnTo>
                      <a:pt x="146" y="741"/>
                    </a:lnTo>
                    <a:lnTo>
                      <a:pt x="146" y="770"/>
                    </a:lnTo>
                    <a:lnTo>
                      <a:pt x="177" y="800"/>
                    </a:lnTo>
                    <a:lnTo>
                      <a:pt x="207" y="859"/>
                    </a:lnTo>
                    <a:lnTo>
                      <a:pt x="177" y="888"/>
                    </a:lnTo>
                    <a:lnTo>
                      <a:pt x="207" y="918"/>
                    </a:lnTo>
                    <a:lnTo>
                      <a:pt x="207" y="948"/>
                    </a:lnTo>
                    <a:lnTo>
                      <a:pt x="177" y="979"/>
                    </a:lnTo>
                    <a:lnTo>
                      <a:pt x="237" y="979"/>
                    </a:lnTo>
                    <a:lnTo>
                      <a:pt x="266" y="948"/>
                    </a:lnTo>
                    <a:lnTo>
                      <a:pt x="295" y="979"/>
                    </a:lnTo>
                    <a:lnTo>
                      <a:pt x="295" y="948"/>
                    </a:lnTo>
                    <a:lnTo>
                      <a:pt x="474" y="948"/>
                    </a:lnTo>
                    <a:lnTo>
                      <a:pt x="502" y="918"/>
                    </a:lnTo>
                    <a:lnTo>
                      <a:pt x="591" y="918"/>
                    </a:lnTo>
                    <a:lnTo>
                      <a:pt x="621" y="888"/>
                    </a:lnTo>
                    <a:lnTo>
                      <a:pt x="709" y="979"/>
                    </a:lnTo>
                    <a:lnTo>
                      <a:pt x="739" y="948"/>
                    </a:lnTo>
                    <a:lnTo>
                      <a:pt x="769" y="948"/>
                    </a:lnTo>
                    <a:lnTo>
                      <a:pt x="799" y="979"/>
                    </a:lnTo>
                    <a:lnTo>
                      <a:pt x="828" y="979"/>
                    </a:lnTo>
                    <a:lnTo>
                      <a:pt x="828" y="1006"/>
                    </a:lnTo>
                    <a:lnTo>
                      <a:pt x="888" y="1006"/>
                    </a:lnTo>
                    <a:lnTo>
                      <a:pt x="888" y="979"/>
                    </a:lnTo>
                    <a:lnTo>
                      <a:pt x="1065" y="979"/>
                    </a:lnTo>
                    <a:lnTo>
                      <a:pt x="1094" y="948"/>
                    </a:lnTo>
                    <a:lnTo>
                      <a:pt x="1065" y="918"/>
                    </a:lnTo>
                    <a:lnTo>
                      <a:pt x="1065" y="888"/>
                    </a:lnTo>
                    <a:lnTo>
                      <a:pt x="1037" y="859"/>
                    </a:lnTo>
                    <a:lnTo>
                      <a:pt x="1065" y="829"/>
                    </a:lnTo>
                    <a:lnTo>
                      <a:pt x="1094" y="829"/>
                    </a:lnTo>
                    <a:lnTo>
                      <a:pt x="1094" y="859"/>
                    </a:lnTo>
                    <a:lnTo>
                      <a:pt x="1125" y="859"/>
                    </a:lnTo>
                    <a:lnTo>
                      <a:pt x="1125" y="829"/>
                    </a:lnTo>
                    <a:lnTo>
                      <a:pt x="1155" y="800"/>
                    </a:lnTo>
                    <a:lnTo>
                      <a:pt x="1183" y="800"/>
                    </a:lnTo>
                    <a:lnTo>
                      <a:pt x="1183" y="770"/>
                    </a:lnTo>
                    <a:lnTo>
                      <a:pt x="1244" y="770"/>
                    </a:lnTo>
                    <a:lnTo>
                      <a:pt x="1274" y="741"/>
                    </a:lnTo>
                    <a:lnTo>
                      <a:pt x="1301" y="741"/>
                    </a:lnTo>
                    <a:lnTo>
                      <a:pt x="1301" y="711"/>
                    </a:lnTo>
                    <a:lnTo>
                      <a:pt x="1332" y="741"/>
                    </a:lnTo>
                    <a:lnTo>
                      <a:pt x="1362" y="711"/>
                    </a:lnTo>
                    <a:lnTo>
                      <a:pt x="1421" y="770"/>
                    </a:lnTo>
                    <a:lnTo>
                      <a:pt x="1569" y="770"/>
                    </a:lnTo>
                    <a:lnTo>
                      <a:pt x="1569" y="711"/>
                    </a:lnTo>
                    <a:lnTo>
                      <a:pt x="1539" y="681"/>
                    </a:lnTo>
                    <a:lnTo>
                      <a:pt x="1511" y="681"/>
                    </a:lnTo>
                    <a:lnTo>
                      <a:pt x="1481" y="651"/>
                    </a:lnTo>
                    <a:lnTo>
                      <a:pt x="1481" y="623"/>
                    </a:lnTo>
                    <a:lnTo>
                      <a:pt x="1451" y="593"/>
                    </a:lnTo>
                    <a:lnTo>
                      <a:pt x="1421" y="593"/>
                    </a:lnTo>
                    <a:lnTo>
                      <a:pt x="1421" y="563"/>
                    </a:lnTo>
                    <a:lnTo>
                      <a:pt x="1451" y="563"/>
                    </a:lnTo>
                    <a:lnTo>
                      <a:pt x="1451" y="532"/>
                    </a:lnTo>
                    <a:lnTo>
                      <a:pt x="1481" y="504"/>
                    </a:lnTo>
                    <a:lnTo>
                      <a:pt x="1511" y="504"/>
                    </a:lnTo>
                    <a:lnTo>
                      <a:pt x="1511" y="356"/>
                    </a:lnTo>
                    <a:lnTo>
                      <a:pt x="1569" y="296"/>
                    </a:lnTo>
                    <a:lnTo>
                      <a:pt x="1569" y="268"/>
                    </a:lnTo>
                    <a:lnTo>
                      <a:pt x="1658" y="268"/>
                    </a:lnTo>
                    <a:lnTo>
                      <a:pt x="1688" y="238"/>
                    </a:lnTo>
                    <a:lnTo>
                      <a:pt x="1688" y="150"/>
                    </a:lnTo>
                    <a:lnTo>
                      <a:pt x="1539" y="150"/>
                    </a:lnTo>
                    <a:lnTo>
                      <a:pt x="1481" y="89"/>
                    </a:lnTo>
                    <a:lnTo>
                      <a:pt x="1421" y="89"/>
                    </a:lnTo>
                    <a:lnTo>
                      <a:pt x="1421" y="59"/>
                    </a:lnTo>
                    <a:lnTo>
                      <a:pt x="1362" y="59"/>
                    </a:lnTo>
                    <a:lnTo>
                      <a:pt x="1332" y="30"/>
                    </a:lnTo>
                    <a:lnTo>
                      <a:pt x="1214" y="30"/>
                    </a:lnTo>
                    <a:lnTo>
                      <a:pt x="1183" y="59"/>
                    </a:lnTo>
                    <a:lnTo>
                      <a:pt x="1037" y="59"/>
                    </a:lnTo>
                    <a:lnTo>
                      <a:pt x="1037" y="89"/>
                    </a:lnTo>
                    <a:lnTo>
                      <a:pt x="976" y="89"/>
                    </a:lnTo>
                    <a:close/>
                  </a:path>
                </a:pathLst>
              </a:custGeom>
              <a:solidFill>
                <a:srgbClr val="E26359"/>
              </a:solidFill>
              <a:ln w="9525">
                <a:noFill/>
                <a:round/>
                <a:headEnd/>
                <a:tailEnd/>
              </a:ln>
            </p:spPr>
            <p:txBody>
              <a:bodyPr/>
              <a:lstStyle/>
              <a:p>
                <a:endParaRPr lang="en-GB"/>
              </a:p>
            </p:txBody>
          </p:sp>
          <p:sp>
            <p:nvSpPr>
              <p:cNvPr id="25632" name="Freeform 32"/>
              <p:cNvSpPr>
                <a:spLocks noEditPoints="1"/>
              </p:cNvSpPr>
              <p:nvPr/>
            </p:nvSpPr>
            <p:spPr bwMode="auto">
              <a:xfrm>
                <a:off x="3909" y="3215"/>
                <a:ext cx="445" cy="451"/>
              </a:xfrm>
              <a:custGeom>
                <a:avLst/>
                <a:gdLst/>
                <a:ahLst/>
                <a:cxnLst>
                  <a:cxn ang="0">
                    <a:pos x="1629" y="89"/>
                  </a:cxn>
                  <a:cxn ang="0">
                    <a:pos x="1392" y="177"/>
                  </a:cxn>
                  <a:cxn ang="0">
                    <a:pos x="1273" y="150"/>
                  </a:cxn>
                  <a:cxn ang="0">
                    <a:pos x="859" y="119"/>
                  </a:cxn>
                  <a:cxn ang="0">
                    <a:pos x="710" y="150"/>
                  </a:cxn>
                  <a:cxn ang="0">
                    <a:pos x="445" y="296"/>
                  </a:cxn>
                  <a:cxn ang="0">
                    <a:pos x="236" y="414"/>
                  </a:cxn>
                  <a:cxn ang="0">
                    <a:pos x="148" y="563"/>
                  </a:cxn>
                  <a:cxn ang="0">
                    <a:pos x="59" y="681"/>
                  </a:cxn>
                  <a:cxn ang="0">
                    <a:pos x="59" y="830"/>
                  </a:cxn>
                  <a:cxn ang="0">
                    <a:pos x="296" y="918"/>
                  </a:cxn>
                  <a:cxn ang="0">
                    <a:pos x="178" y="978"/>
                  </a:cxn>
                  <a:cxn ang="0">
                    <a:pos x="296" y="1125"/>
                  </a:cxn>
                  <a:cxn ang="0">
                    <a:pos x="415" y="1155"/>
                  </a:cxn>
                  <a:cxn ang="0">
                    <a:pos x="327" y="1304"/>
                  </a:cxn>
                  <a:cxn ang="0">
                    <a:pos x="445" y="1599"/>
                  </a:cxn>
                  <a:cxn ang="0">
                    <a:pos x="564" y="1629"/>
                  </a:cxn>
                  <a:cxn ang="0">
                    <a:pos x="652" y="1717"/>
                  </a:cxn>
                  <a:cxn ang="0">
                    <a:pos x="741" y="1686"/>
                  </a:cxn>
                  <a:cxn ang="0">
                    <a:pos x="859" y="1747"/>
                  </a:cxn>
                  <a:cxn ang="0">
                    <a:pos x="830" y="1599"/>
                  </a:cxn>
                  <a:cxn ang="0">
                    <a:pos x="771" y="1422"/>
                  </a:cxn>
                  <a:cxn ang="0">
                    <a:pos x="889" y="1510"/>
                  </a:cxn>
                  <a:cxn ang="0">
                    <a:pos x="919" y="1422"/>
                  </a:cxn>
                  <a:cxn ang="0">
                    <a:pos x="859" y="1334"/>
                  </a:cxn>
                  <a:cxn ang="0">
                    <a:pos x="1008" y="1304"/>
                  </a:cxn>
                  <a:cxn ang="0">
                    <a:pos x="1126" y="1215"/>
                  </a:cxn>
                  <a:cxn ang="0">
                    <a:pos x="1155" y="1215"/>
                  </a:cxn>
                  <a:cxn ang="0">
                    <a:pos x="1215" y="1215"/>
                  </a:cxn>
                  <a:cxn ang="0">
                    <a:pos x="1126" y="1066"/>
                  </a:cxn>
                  <a:cxn ang="0">
                    <a:pos x="948" y="978"/>
                  </a:cxn>
                  <a:cxn ang="0">
                    <a:pos x="919" y="1036"/>
                  </a:cxn>
                  <a:cxn ang="0">
                    <a:pos x="948" y="1097"/>
                  </a:cxn>
                  <a:cxn ang="0">
                    <a:pos x="830" y="1036"/>
                  </a:cxn>
                  <a:cxn ang="0">
                    <a:pos x="830" y="948"/>
                  </a:cxn>
                  <a:cxn ang="0">
                    <a:pos x="801" y="830"/>
                  </a:cxn>
                  <a:cxn ang="0">
                    <a:pos x="859" y="918"/>
                  </a:cxn>
                  <a:cxn ang="0">
                    <a:pos x="771" y="681"/>
                  </a:cxn>
                  <a:cxn ang="0">
                    <a:pos x="682" y="444"/>
                  </a:cxn>
                  <a:cxn ang="0">
                    <a:pos x="741" y="444"/>
                  </a:cxn>
                  <a:cxn ang="0">
                    <a:pos x="948" y="505"/>
                  </a:cxn>
                  <a:cxn ang="0">
                    <a:pos x="1038" y="475"/>
                  </a:cxn>
                  <a:cxn ang="0">
                    <a:pos x="978" y="356"/>
                  </a:cxn>
                  <a:cxn ang="0">
                    <a:pos x="1126" y="325"/>
                  </a:cxn>
                  <a:cxn ang="0">
                    <a:pos x="1303" y="296"/>
                  </a:cxn>
                  <a:cxn ang="0">
                    <a:pos x="1452" y="296"/>
                  </a:cxn>
                  <a:cxn ang="0">
                    <a:pos x="1658" y="325"/>
                  </a:cxn>
                  <a:cxn ang="0">
                    <a:pos x="1689" y="207"/>
                  </a:cxn>
                  <a:cxn ang="0">
                    <a:pos x="1719" y="30"/>
                  </a:cxn>
                  <a:cxn ang="0">
                    <a:pos x="859" y="1273"/>
                  </a:cxn>
                  <a:cxn ang="0">
                    <a:pos x="741" y="1273"/>
                  </a:cxn>
                  <a:cxn ang="0">
                    <a:pos x="592" y="1184"/>
                  </a:cxn>
                  <a:cxn ang="0">
                    <a:pos x="710" y="1184"/>
                  </a:cxn>
                </a:cxnLst>
                <a:rect l="0" t="0" r="r" b="b"/>
                <a:pathLst>
                  <a:path w="1778" h="1806">
                    <a:moveTo>
                      <a:pt x="1658" y="0"/>
                    </a:moveTo>
                    <a:lnTo>
                      <a:pt x="1629" y="0"/>
                    </a:lnTo>
                    <a:lnTo>
                      <a:pt x="1601" y="30"/>
                    </a:lnTo>
                    <a:lnTo>
                      <a:pt x="1629" y="59"/>
                    </a:lnTo>
                    <a:lnTo>
                      <a:pt x="1629" y="89"/>
                    </a:lnTo>
                    <a:lnTo>
                      <a:pt x="1658" y="119"/>
                    </a:lnTo>
                    <a:lnTo>
                      <a:pt x="1629" y="150"/>
                    </a:lnTo>
                    <a:lnTo>
                      <a:pt x="1452" y="150"/>
                    </a:lnTo>
                    <a:lnTo>
                      <a:pt x="1452" y="177"/>
                    </a:lnTo>
                    <a:lnTo>
                      <a:pt x="1392" y="177"/>
                    </a:lnTo>
                    <a:lnTo>
                      <a:pt x="1392" y="150"/>
                    </a:lnTo>
                    <a:lnTo>
                      <a:pt x="1363" y="150"/>
                    </a:lnTo>
                    <a:lnTo>
                      <a:pt x="1333" y="119"/>
                    </a:lnTo>
                    <a:lnTo>
                      <a:pt x="1303" y="119"/>
                    </a:lnTo>
                    <a:lnTo>
                      <a:pt x="1273" y="150"/>
                    </a:lnTo>
                    <a:lnTo>
                      <a:pt x="1185" y="59"/>
                    </a:lnTo>
                    <a:lnTo>
                      <a:pt x="1155" y="89"/>
                    </a:lnTo>
                    <a:lnTo>
                      <a:pt x="1066" y="89"/>
                    </a:lnTo>
                    <a:lnTo>
                      <a:pt x="1038" y="119"/>
                    </a:lnTo>
                    <a:lnTo>
                      <a:pt x="859" y="119"/>
                    </a:lnTo>
                    <a:lnTo>
                      <a:pt x="859" y="150"/>
                    </a:lnTo>
                    <a:lnTo>
                      <a:pt x="830" y="119"/>
                    </a:lnTo>
                    <a:lnTo>
                      <a:pt x="801" y="150"/>
                    </a:lnTo>
                    <a:lnTo>
                      <a:pt x="741" y="150"/>
                    </a:lnTo>
                    <a:lnTo>
                      <a:pt x="710" y="150"/>
                    </a:lnTo>
                    <a:lnTo>
                      <a:pt x="710" y="207"/>
                    </a:lnTo>
                    <a:lnTo>
                      <a:pt x="503" y="207"/>
                    </a:lnTo>
                    <a:lnTo>
                      <a:pt x="473" y="237"/>
                    </a:lnTo>
                    <a:lnTo>
                      <a:pt x="473" y="268"/>
                    </a:lnTo>
                    <a:lnTo>
                      <a:pt x="445" y="296"/>
                    </a:lnTo>
                    <a:lnTo>
                      <a:pt x="208" y="296"/>
                    </a:lnTo>
                    <a:lnTo>
                      <a:pt x="236" y="325"/>
                    </a:lnTo>
                    <a:lnTo>
                      <a:pt x="208" y="325"/>
                    </a:lnTo>
                    <a:lnTo>
                      <a:pt x="236" y="356"/>
                    </a:lnTo>
                    <a:lnTo>
                      <a:pt x="236" y="414"/>
                    </a:lnTo>
                    <a:lnTo>
                      <a:pt x="208" y="444"/>
                    </a:lnTo>
                    <a:lnTo>
                      <a:pt x="178" y="444"/>
                    </a:lnTo>
                    <a:lnTo>
                      <a:pt x="178" y="475"/>
                    </a:lnTo>
                    <a:lnTo>
                      <a:pt x="148" y="505"/>
                    </a:lnTo>
                    <a:lnTo>
                      <a:pt x="148" y="563"/>
                    </a:lnTo>
                    <a:lnTo>
                      <a:pt x="118" y="563"/>
                    </a:lnTo>
                    <a:lnTo>
                      <a:pt x="118" y="593"/>
                    </a:lnTo>
                    <a:lnTo>
                      <a:pt x="89" y="563"/>
                    </a:lnTo>
                    <a:lnTo>
                      <a:pt x="59" y="593"/>
                    </a:lnTo>
                    <a:lnTo>
                      <a:pt x="59" y="681"/>
                    </a:lnTo>
                    <a:lnTo>
                      <a:pt x="29" y="711"/>
                    </a:lnTo>
                    <a:lnTo>
                      <a:pt x="0" y="711"/>
                    </a:lnTo>
                    <a:lnTo>
                      <a:pt x="0" y="741"/>
                    </a:lnTo>
                    <a:lnTo>
                      <a:pt x="59" y="800"/>
                    </a:lnTo>
                    <a:lnTo>
                      <a:pt x="59" y="830"/>
                    </a:lnTo>
                    <a:lnTo>
                      <a:pt x="89" y="830"/>
                    </a:lnTo>
                    <a:lnTo>
                      <a:pt x="178" y="918"/>
                    </a:lnTo>
                    <a:lnTo>
                      <a:pt x="208" y="888"/>
                    </a:lnTo>
                    <a:lnTo>
                      <a:pt x="266" y="948"/>
                    </a:lnTo>
                    <a:lnTo>
                      <a:pt x="296" y="918"/>
                    </a:lnTo>
                    <a:lnTo>
                      <a:pt x="296" y="978"/>
                    </a:lnTo>
                    <a:lnTo>
                      <a:pt x="266" y="978"/>
                    </a:lnTo>
                    <a:lnTo>
                      <a:pt x="236" y="948"/>
                    </a:lnTo>
                    <a:lnTo>
                      <a:pt x="178" y="948"/>
                    </a:lnTo>
                    <a:lnTo>
                      <a:pt x="178" y="978"/>
                    </a:lnTo>
                    <a:lnTo>
                      <a:pt x="236" y="1036"/>
                    </a:lnTo>
                    <a:lnTo>
                      <a:pt x="236" y="1066"/>
                    </a:lnTo>
                    <a:lnTo>
                      <a:pt x="266" y="1066"/>
                    </a:lnTo>
                    <a:lnTo>
                      <a:pt x="266" y="1097"/>
                    </a:lnTo>
                    <a:lnTo>
                      <a:pt x="296" y="1125"/>
                    </a:lnTo>
                    <a:lnTo>
                      <a:pt x="296" y="1184"/>
                    </a:lnTo>
                    <a:lnTo>
                      <a:pt x="355" y="1125"/>
                    </a:lnTo>
                    <a:lnTo>
                      <a:pt x="385" y="1155"/>
                    </a:lnTo>
                    <a:lnTo>
                      <a:pt x="385" y="1184"/>
                    </a:lnTo>
                    <a:lnTo>
                      <a:pt x="415" y="1155"/>
                    </a:lnTo>
                    <a:lnTo>
                      <a:pt x="503" y="1155"/>
                    </a:lnTo>
                    <a:lnTo>
                      <a:pt x="473" y="1184"/>
                    </a:lnTo>
                    <a:lnTo>
                      <a:pt x="473" y="1215"/>
                    </a:lnTo>
                    <a:lnTo>
                      <a:pt x="415" y="1215"/>
                    </a:lnTo>
                    <a:lnTo>
                      <a:pt x="327" y="1304"/>
                    </a:lnTo>
                    <a:lnTo>
                      <a:pt x="296" y="1304"/>
                    </a:lnTo>
                    <a:lnTo>
                      <a:pt x="473" y="1480"/>
                    </a:lnTo>
                    <a:lnTo>
                      <a:pt x="473" y="1540"/>
                    </a:lnTo>
                    <a:lnTo>
                      <a:pt x="445" y="1568"/>
                    </a:lnTo>
                    <a:lnTo>
                      <a:pt x="445" y="1599"/>
                    </a:lnTo>
                    <a:lnTo>
                      <a:pt x="473" y="1629"/>
                    </a:lnTo>
                    <a:lnTo>
                      <a:pt x="473" y="1659"/>
                    </a:lnTo>
                    <a:lnTo>
                      <a:pt x="503" y="1686"/>
                    </a:lnTo>
                    <a:lnTo>
                      <a:pt x="564" y="1686"/>
                    </a:lnTo>
                    <a:lnTo>
                      <a:pt x="564" y="1629"/>
                    </a:lnTo>
                    <a:lnTo>
                      <a:pt x="592" y="1599"/>
                    </a:lnTo>
                    <a:lnTo>
                      <a:pt x="623" y="1629"/>
                    </a:lnTo>
                    <a:lnTo>
                      <a:pt x="623" y="1659"/>
                    </a:lnTo>
                    <a:lnTo>
                      <a:pt x="652" y="1686"/>
                    </a:lnTo>
                    <a:lnTo>
                      <a:pt x="652" y="1717"/>
                    </a:lnTo>
                    <a:lnTo>
                      <a:pt x="682" y="1747"/>
                    </a:lnTo>
                    <a:lnTo>
                      <a:pt x="682" y="1806"/>
                    </a:lnTo>
                    <a:lnTo>
                      <a:pt x="710" y="1806"/>
                    </a:lnTo>
                    <a:lnTo>
                      <a:pt x="710" y="1717"/>
                    </a:lnTo>
                    <a:lnTo>
                      <a:pt x="741" y="1686"/>
                    </a:lnTo>
                    <a:lnTo>
                      <a:pt x="801" y="1686"/>
                    </a:lnTo>
                    <a:lnTo>
                      <a:pt x="801" y="1717"/>
                    </a:lnTo>
                    <a:lnTo>
                      <a:pt x="889" y="1806"/>
                    </a:lnTo>
                    <a:lnTo>
                      <a:pt x="919" y="1806"/>
                    </a:lnTo>
                    <a:lnTo>
                      <a:pt x="859" y="1747"/>
                    </a:lnTo>
                    <a:lnTo>
                      <a:pt x="859" y="1717"/>
                    </a:lnTo>
                    <a:lnTo>
                      <a:pt x="889" y="1686"/>
                    </a:lnTo>
                    <a:lnTo>
                      <a:pt x="859" y="1629"/>
                    </a:lnTo>
                    <a:lnTo>
                      <a:pt x="859" y="1599"/>
                    </a:lnTo>
                    <a:lnTo>
                      <a:pt x="830" y="1599"/>
                    </a:lnTo>
                    <a:lnTo>
                      <a:pt x="830" y="1568"/>
                    </a:lnTo>
                    <a:lnTo>
                      <a:pt x="801" y="1540"/>
                    </a:lnTo>
                    <a:lnTo>
                      <a:pt x="801" y="1510"/>
                    </a:lnTo>
                    <a:lnTo>
                      <a:pt x="771" y="1480"/>
                    </a:lnTo>
                    <a:lnTo>
                      <a:pt x="771" y="1422"/>
                    </a:lnTo>
                    <a:lnTo>
                      <a:pt x="801" y="1452"/>
                    </a:lnTo>
                    <a:lnTo>
                      <a:pt x="859" y="1452"/>
                    </a:lnTo>
                    <a:lnTo>
                      <a:pt x="889" y="1480"/>
                    </a:lnTo>
                    <a:lnTo>
                      <a:pt x="859" y="1510"/>
                    </a:lnTo>
                    <a:lnTo>
                      <a:pt x="889" y="1510"/>
                    </a:lnTo>
                    <a:lnTo>
                      <a:pt x="919" y="1480"/>
                    </a:lnTo>
                    <a:lnTo>
                      <a:pt x="978" y="1480"/>
                    </a:lnTo>
                    <a:lnTo>
                      <a:pt x="978" y="1452"/>
                    </a:lnTo>
                    <a:lnTo>
                      <a:pt x="948" y="1452"/>
                    </a:lnTo>
                    <a:lnTo>
                      <a:pt x="919" y="1422"/>
                    </a:lnTo>
                    <a:lnTo>
                      <a:pt x="919" y="1452"/>
                    </a:lnTo>
                    <a:lnTo>
                      <a:pt x="889" y="1422"/>
                    </a:lnTo>
                    <a:lnTo>
                      <a:pt x="889" y="1361"/>
                    </a:lnTo>
                    <a:lnTo>
                      <a:pt x="859" y="1361"/>
                    </a:lnTo>
                    <a:lnTo>
                      <a:pt x="859" y="1334"/>
                    </a:lnTo>
                    <a:lnTo>
                      <a:pt x="830" y="1334"/>
                    </a:lnTo>
                    <a:lnTo>
                      <a:pt x="830" y="1304"/>
                    </a:lnTo>
                    <a:lnTo>
                      <a:pt x="978" y="1304"/>
                    </a:lnTo>
                    <a:lnTo>
                      <a:pt x="978" y="1273"/>
                    </a:lnTo>
                    <a:lnTo>
                      <a:pt x="1008" y="1304"/>
                    </a:lnTo>
                    <a:lnTo>
                      <a:pt x="1038" y="1304"/>
                    </a:lnTo>
                    <a:lnTo>
                      <a:pt x="1038" y="1334"/>
                    </a:lnTo>
                    <a:lnTo>
                      <a:pt x="1066" y="1334"/>
                    </a:lnTo>
                    <a:lnTo>
                      <a:pt x="1126" y="1391"/>
                    </a:lnTo>
                    <a:lnTo>
                      <a:pt x="1126" y="1215"/>
                    </a:lnTo>
                    <a:lnTo>
                      <a:pt x="1096" y="1184"/>
                    </a:lnTo>
                    <a:lnTo>
                      <a:pt x="1038" y="1155"/>
                    </a:lnTo>
                    <a:lnTo>
                      <a:pt x="1126" y="1155"/>
                    </a:lnTo>
                    <a:lnTo>
                      <a:pt x="1126" y="1184"/>
                    </a:lnTo>
                    <a:lnTo>
                      <a:pt x="1155" y="1215"/>
                    </a:lnTo>
                    <a:lnTo>
                      <a:pt x="1155" y="1243"/>
                    </a:lnTo>
                    <a:lnTo>
                      <a:pt x="1245" y="1304"/>
                    </a:lnTo>
                    <a:lnTo>
                      <a:pt x="1273" y="1304"/>
                    </a:lnTo>
                    <a:lnTo>
                      <a:pt x="1273" y="1273"/>
                    </a:lnTo>
                    <a:lnTo>
                      <a:pt x="1215" y="1215"/>
                    </a:lnTo>
                    <a:lnTo>
                      <a:pt x="1185" y="1215"/>
                    </a:lnTo>
                    <a:lnTo>
                      <a:pt x="1185" y="1184"/>
                    </a:lnTo>
                    <a:lnTo>
                      <a:pt x="1155" y="1155"/>
                    </a:lnTo>
                    <a:lnTo>
                      <a:pt x="1155" y="1097"/>
                    </a:lnTo>
                    <a:lnTo>
                      <a:pt x="1126" y="1066"/>
                    </a:lnTo>
                    <a:lnTo>
                      <a:pt x="1126" y="1036"/>
                    </a:lnTo>
                    <a:lnTo>
                      <a:pt x="1096" y="1066"/>
                    </a:lnTo>
                    <a:lnTo>
                      <a:pt x="1066" y="1036"/>
                    </a:lnTo>
                    <a:lnTo>
                      <a:pt x="1008" y="1036"/>
                    </a:lnTo>
                    <a:lnTo>
                      <a:pt x="948" y="978"/>
                    </a:lnTo>
                    <a:lnTo>
                      <a:pt x="948" y="948"/>
                    </a:lnTo>
                    <a:lnTo>
                      <a:pt x="859" y="948"/>
                    </a:lnTo>
                    <a:lnTo>
                      <a:pt x="830" y="978"/>
                    </a:lnTo>
                    <a:lnTo>
                      <a:pt x="859" y="978"/>
                    </a:lnTo>
                    <a:lnTo>
                      <a:pt x="919" y="1036"/>
                    </a:lnTo>
                    <a:lnTo>
                      <a:pt x="948" y="1036"/>
                    </a:lnTo>
                    <a:lnTo>
                      <a:pt x="978" y="1066"/>
                    </a:lnTo>
                    <a:lnTo>
                      <a:pt x="978" y="1125"/>
                    </a:lnTo>
                    <a:lnTo>
                      <a:pt x="993" y="1140"/>
                    </a:lnTo>
                    <a:lnTo>
                      <a:pt x="948" y="1097"/>
                    </a:lnTo>
                    <a:lnTo>
                      <a:pt x="889" y="1097"/>
                    </a:lnTo>
                    <a:lnTo>
                      <a:pt x="919" y="1066"/>
                    </a:lnTo>
                    <a:lnTo>
                      <a:pt x="889" y="1036"/>
                    </a:lnTo>
                    <a:lnTo>
                      <a:pt x="859" y="1066"/>
                    </a:lnTo>
                    <a:lnTo>
                      <a:pt x="830" y="1036"/>
                    </a:lnTo>
                    <a:lnTo>
                      <a:pt x="801" y="1036"/>
                    </a:lnTo>
                    <a:lnTo>
                      <a:pt x="741" y="1006"/>
                    </a:lnTo>
                    <a:lnTo>
                      <a:pt x="710" y="978"/>
                    </a:lnTo>
                    <a:lnTo>
                      <a:pt x="801" y="978"/>
                    </a:lnTo>
                    <a:lnTo>
                      <a:pt x="830" y="948"/>
                    </a:lnTo>
                    <a:lnTo>
                      <a:pt x="830" y="918"/>
                    </a:lnTo>
                    <a:lnTo>
                      <a:pt x="801" y="918"/>
                    </a:lnTo>
                    <a:lnTo>
                      <a:pt x="801" y="888"/>
                    </a:lnTo>
                    <a:lnTo>
                      <a:pt x="771" y="859"/>
                    </a:lnTo>
                    <a:lnTo>
                      <a:pt x="801" y="830"/>
                    </a:lnTo>
                    <a:lnTo>
                      <a:pt x="830" y="830"/>
                    </a:lnTo>
                    <a:lnTo>
                      <a:pt x="859" y="859"/>
                    </a:lnTo>
                    <a:lnTo>
                      <a:pt x="859" y="888"/>
                    </a:lnTo>
                    <a:lnTo>
                      <a:pt x="830" y="918"/>
                    </a:lnTo>
                    <a:lnTo>
                      <a:pt x="859" y="918"/>
                    </a:lnTo>
                    <a:lnTo>
                      <a:pt x="919" y="859"/>
                    </a:lnTo>
                    <a:lnTo>
                      <a:pt x="859" y="800"/>
                    </a:lnTo>
                    <a:lnTo>
                      <a:pt x="830" y="800"/>
                    </a:lnTo>
                    <a:lnTo>
                      <a:pt x="771" y="741"/>
                    </a:lnTo>
                    <a:lnTo>
                      <a:pt x="771" y="681"/>
                    </a:lnTo>
                    <a:lnTo>
                      <a:pt x="741" y="650"/>
                    </a:lnTo>
                    <a:lnTo>
                      <a:pt x="710" y="650"/>
                    </a:lnTo>
                    <a:lnTo>
                      <a:pt x="710" y="623"/>
                    </a:lnTo>
                    <a:lnTo>
                      <a:pt x="682" y="593"/>
                    </a:lnTo>
                    <a:lnTo>
                      <a:pt x="682" y="444"/>
                    </a:lnTo>
                    <a:lnTo>
                      <a:pt x="710" y="414"/>
                    </a:lnTo>
                    <a:lnTo>
                      <a:pt x="741" y="414"/>
                    </a:lnTo>
                    <a:lnTo>
                      <a:pt x="771" y="386"/>
                    </a:lnTo>
                    <a:lnTo>
                      <a:pt x="771" y="414"/>
                    </a:lnTo>
                    <a:lnTo>
                      <a:pt x="741" y="444"/>
                    </a:lnTo>
                    <a:lnTo>
                      <a:pt x="801" y="505"/>
                    </a:lnTo>
                    <a:lnTo>
                      <a:pt x="859" y="505"/>
                    </a:lnTo>
                    <a:lnTo>
                      <a:pt x="889" y="532"/>
                    </a:lnTo>
                    <a:lnTo>
                      <a:pt x="919" y="505"/>
                    </a:lnTo>
                    <a:lnTo>
                      <a:pt x="948" y="505"/>
                    </a:lnTo>
                    <a:lnTo>
                      <a:pt x="978" y="532"/>
                    </a:lnTo>
                    <a:lnTo>
                      <a:pt x="1008" y="532"/>
                    </a:lnTo>
                    <a:lnTo>
                      <a:pt x="978" y="505"/>
                    </a:lnTo>
                    <a:lnTo>
                      <a:pt x="978" y="475"/>
                    </a:lnTo>
                    <a:lnTo>
                      <a:pt x="1038" y="475"/>
                    </a:lnTo>
                    <a:lnTo>
                      <a:pt x="1008" y="444"/>
                    </a:lnTo>
                    <a:lnTo>
                      <a:pt x="1038" y="414"/>
                    </a:lnTo>
                    <a:lnTo>
                      <a:pt x="1008" y="386"/>
                    </a:lnTo>
                    <a:lnTo>
                      <a:pt x="978" y="386"/>
                    </a:lnTo>
                    <a:lnTo>
                      <a:pt x="978" y="356"/>
                    </a:lnTo>
                    <a:lnTo>
                      <a:pt x="1008" y="325"/>
                    </a:lnTo>
                    <a:lnTo>
                      <a:pt x="1038" y="325"/>
                    </a:lnTo>
                    <a:lnTo>
                      <a:pt x="1038" y="356"/>
                    </a:lnTo>
                    <a:lnTo>
                      <a:pt x="1096" y="356"/>
                    </a:lnTo>
                    <a:lnTo>
                      <a:pt x="1126" y="325"/>
                    </a:lnTo>
                    <a:lnTo>
                      <a:pt x="1155" y="325"/>
                    </a:lnTo>
                    <a:lnTo>
                      <a:pt x="1155" y="296"/>
                    </a:lnTo>
                    <a:lnTo>
                      <a:pt x="1185" y="268"/>
                    </a:lnTo>
                    <a:lnTo>
                      <a:pt x="1215" y="296"/>
                    </a:lnTo>
                    <a:lnTo>
                      <a:pt x="1303" y="296"/>
                    </a:lnTo>
                    <a:lnTo>
                      <a:pt x="1333" y="268"/>
                    </a:lnTo>
                    <a:lnTo>
                      <a:pt x="1363" y="268"/>
                    </a:lnTo>
                    <a:lnTo>
                      <a:pt x="1392" y="296"/>
                    </a:lnTo>
                    <a:lnTo>
                      <a:pt x="1422" y="268"/>
                    </a:lnTo>
                    <a:lnTo>
                      <a:pt x="1452" y="296"/>
                    </a:lnTo>
                    <a:lnTo>
                      <a:pt x="1510" y="296"/>
                    </a:lnTo>
                    <a:lnTo>
                      <a:pt x="1540" y="325"/>
                    </a:lnTo>
                    <a:lnTo>
                      <a:pt x="1629" y="325"/>
                    </a:lnTo>
                    <a:lnTo>
                      <a:pt x="1629" y="356"/>
                    </a:lnTo>
                    <a:lnTo>
                      <a:pt x="1658" y="325"/>
                    </a:lnTo>
                    <a:lnTo>
                      <a:pt x="1658" y="296"/>
                    </a:lnTo>
                    <a:lnTo>
                      <a:pt x="1689" y="268"/>
                    </a:lnTo>
                    <a:lnTo>
                      <a:pt x="1719" y="268"/>
                    </a:lnTo>
                    <a:lnTo>
                      <a:pt x="1689" y="237"/>
                    </a:lnTo>
                    <a:lnTo>
                      <a:pt x="1689" y="207"/>
                    </a:lnTo>
                    <a:lnTo>
                      <a:pt x="1747" y="150"/>
                    </a:lnTo>
                    <a:lnTo>
                      <a:pt x="1778" y="150"/>
                    </a:lnTo>
                    <a:lnTo>
                      <a:pt x="1778" y="119"/>
                    </a:lnTo>
                    <a:lnTo>
                      <a:pt x="1747" y="59"/>
                    </a:lnTo>
                    <a:lnTo>
                      <a:pt x="1719" y="30"/>
                    </a:lnTo>
                    <a:lnTo>
                      <a:pt x="1689" y="30"/>
                    </a:lnTo>
                    <a:lnTo>
                      <a:pt x="1658" y="30"/>
                    </a:lnTo>
                    <a:lnTo>
                      <a:pt x="1658" y="0"/>
                    </a:lnTo>
                    <a:close/>
                    <a:moveTo>
                      <a:pt x="889" y="1243"/>
                    </a:moveTo>
                    <a:lnTo>
                      <a:pt x="859" y="1273"/>
                    </a:lnTo>
                    <a:lnTo>
                      <a:pt x="830" y="1243"/>
                    </a:lnTo>
                    <a:lnTo>
                      <a:pt x="801" y="1273"/>
                    </a:lnTo>
                    <a:lnTo>
                      <a:pt x="801" y="1304"/>
                    </a:lnTo>
                    <a:lnTo>
                      <a:pt x="771" y="1304"/>
                    </a:lnTo>
                    <a:lnTo>
                      <a:pt x="741" y="1273"/>
                    </a:lnTo>
                    <a:lnTo>
                      <a:pt x="682" y="1243"/>
                    </a:lnTo>
                    <a:lnTo>
                      <a:pt x="652" y="1243"/>
                    </a:lnTo>
                    <a:lnTo>
                      <a:pt x="652" y="1215"/>
                    </a:lnTo>
                    <a:lnTo>
                      <a:pt x="623" y="1215"/>
                    </a:lnTo>
                    <a:lnTo>
                      <a:pt x="592" y="1184"/>
                    </a:lnTo>
                    <a:lnTo>
                      <a:pt x="564" y="1184"/>
                    </a:lnTo>
                    <a:lnTo>
                      <a:pt x="534" y="1155"/>
                    </a:lnTo>
                    <a:lnTo>
                      <a:pt x="652" y="1155"/>
                    </a:lnTo>
                    <a:lnTo>
                      <a:pt x="652" y="1125"/>
                    </a:lnTo>
                    <a:lnTo>
                      <a:pt x="710" y="1184"/>
                    </a:lnTo>
                    <a:lnTo>
                      <a:pt x="710" y="1155"/>
                    </a:lnTo>
                    <a:lnTo>
                      <a:pt x="771" y="1215"/>
                    </a:lnTo>
                    <a:lnTo>
                      <a:pt x="889" y="1215"/>
                    </a:lnTo>
                    <a:lnTo>
                      <a:pt x="889" y="1243"/>
                    </a:lnTo>
                    <a:close/>
                  </a:path>
                </a:pathLst>
              </a:custGeom>
              <a:solidFill>
                <a:srgbClr val="B28665"/>
              </a:solidFill>
              <a:ln w="9525">
                <a:noFill/>
                <a:round/>
                <a:headEnd/>
                <a:tailEnd/>
              </a:ln>
            </p:spPr>
            <p:txBody>
              <a:bodyPr/>
              <a:lstStyle/>
              <a:p>
                <a:endParaRPr lang="en-GB"/>
              </a:p>
            </p:txBody>
          </p:sp>
          <p:sp>
            <p:nvSpPr>
              <p:cNvPr id="25633" name="Freeform 33"/>
              <p:cNvSpPr>
                <a:spLocks/>
              </p:cNvSpPr>
              <p:nvPr/>
            </p:nvSpPr>
            <p:spPr bwMode="auto">
              <a:xfrm>
                <a:off x="3924" y="3163"/>
                <a:ext cx="178" cy="126"/>
              </a:xfrm>
              <a:custGeom>
                <a:avLst/>
                <a:gdLst/>
                <a:ahLst/>
                <a:cxnLst>
                  <a:cxn ang="0">
                    <a:pos x="505" y="28"/>
                  </a:cxn>
                  <a:cxn ang="0">
                    <a:pos x="505" y="0"/>
                  </a:cxn>
                  <a:cxn ang="0">
                    <a:pos x="475" y="28"/>
                  </a:cxn>
                  <a:cxn ang="0">
                    <a:pos x="414" y="28"/>
                  </a:cxn>
                  <a:cxn ang="0">
                    <a:pos x="386" y="0"/>
                  </a:cxn>
                  <a:cxn ang="0">
                    <a:pos x="386" y="28"/>
                  </a:cxn>
                  <a:cxn ang="0">
                    <a:pos x="356" y="28"/>
                  </a:cxn>
                  <a:cxn ang="0">
                    <a:pos x="326" y="58"/>
                  </a:cxn>
                  <a:cxn ang="0">
                    <a:pos x="296" y="28"/>
                  </a:cxn>
                  <a:cxn ang="0">
                    <a:pos x="268" y="58"/>
                  </a:cxn>
                  <a:cxn ang="0">
                    <a:pos x="237" y="58"/>
                  </a:cxn>
                  <a:cxn ang="0">
                    <a:pos x="237" y="88"/>
                  </a:cxn>
                  <a:cxn ang="0">
                    <a:pos x="207" y="88"/>
                  </a:cxn>
                  <a:cxn ang="0">
                    <a:pos x="207" y="58"/>
                  </a:cxn>
                  <a:cxn ang="0">
                    <a:pos x="177" y="58"/>
                  </a:cxn>
                  <a:cxn ang="0">
                    <a:pos x="149" y="88"/>
                  </a:cxn>
                  <a:cxn ang="0">
                    <a:pos x="89" y="88"/>
                  </a:cxn>
                  <a:cxn ang="0">
                    <a:pos x="89" y="147"/>
                  </a:cxn>
                  <a:cxn ang="0">
                    <a:pos x="30" y="206"/>
                  </a:cxn>
                  <a:cxn ang="0">
                    <a:pos x="30" y="265"/>
                  </a:cxn>
                  <a:cxn ang="0">
                    <a:pos x="0" y="265"/>
                  </a:cxn>
                  <a:cxn ang="0">
                    <a:pos x="30" y="295"/>
                  </a:cxn>
                  <a:cxn ang="0">
                    <a:pos x="30" y="413"/>
                  </a:cxn>
                  <a:cxn ang="0">
                    <a:pos x="59" y="443"/>
                  </a:cxn>
                  <a:cxn ang="0">
                    <a:pos x="89" y="443"/>
                  </a:cxn>
                  <a:cxn ang="0">
                    <a:pos x="89" y="502"/>
                  </a:cxn>
                  <a:cxn ang="0">
                    <a:pos x="149" y="502"/>
                  </a:cxn>
                  <a:cxn ang="0">
                    <a:pos x="386" y="502"/>
                  </a:cxn>
                  <a:cxn ang="0">
                    <a:pos x="414" y="474"/>
                  </a:cxn>
                  <a:cxn ang="0">
                    <a:pos x="414" y="443"/>
                  </a:cxn>
                  <a:cxn ang="0">
                    <a:pos x="444" y="413"/>
                  </a:cxn>
                  <a:cxn ang="0">
                    <a:pos x="651" y="413"/>
                  </a:cxn>
                  <a:cxn ang="0">
                    <a:pos x="651" y="356"/>
                  </a:cxn>
                  <a:cxn ang="0">
                    <a:pos x="682" y="356"/>
                  </a:cxn>
                  <a:cxn ang="0">
                    <a:pos x="712" y="325"/>
                  </a:cxn>
                  <a:cxn ang="0">
                    <a:pos x="712" y="295"/>
                  </a:cxn>
                  <a:cxn ang="0">
                    <a:pos x="682" y="265"/>
                  </a:cxn>
                  <a:cxn ang="0">
                    <a:pos x="712" y="236"/>
                  </a:cxn>
                  <a:cxn ang="0">
                    <a:pos x="682" y="177"/>
                  </a:cxn>
                  <a:cxn ang="0">
                    <a:pos x="651" y="147"/>
                  </a:cxn>
                  <a:cxn ang="0">
                    <a:pos x="651" y="118"/>
                  </a:cxn>
                  <a:cxn ang="0">
                    <a:pos x="623" y="118"/>
                  </a:cxn>
                  <a:cxn ang="0">
                    <a:pos x="593" y="88"/>
                  </a:cxn>
                  <a:cxn ang="0">
                    <a:pos x="564" y="88"/>
                  </a:cxn>
                  <a:cxn ang="0">
                    <a:pos x="564" y="58"/>
                  </a:cxn>
                  <a:cxn ang="0">
                    <a:pos x="533" y="58"/>
                  </a:cxn>
                  <a:cxn ang="0">
                    <a:pos x="505" y="28"/>
                  </a:cxn>
                </a:cxnLst>
                <a:rect l="0" t="0" r="r" b="b"/>
                <a:pathLst>
                  <a:path w="712" h="502">
                    <a:moveTo>
                      <a:pt x="505" y="28"/>
                    </a:moveTo>
                    <a:lnTo>
                      <a:pt x="505" y="0"/>
                    </a:lnTo>
                    <a:lnTo>
                      <a:pt x="475" y="28"/>
                    </a:lnTo>
                    <a:lnTo>
                      <a:pt x="414" y="28"/>
                    </a:lnTo>
                    <a:lnTo>
                      <a:pt x="386" y="0"/>
                    </a:lnTo>
                    <a:lnTo>
                      <a:pt x="386" y="28"/>
                    </a:lnTo>
                    <a:lnTo>
                      <a:pt x="356" y="28"/>
                    </a:lnTo>
                    <a:lnTo>
                      <a:pt x="326" y="58"/>
                    </a:lnTo>
                    <a:lnTo>
                      <a:pt x="296" y="28"/>
                    </a:lnTo>
                    <a:lnTo>
                      <a:pt x="268" y="58"/>
                    </a:lnTo>
                    <a:lnTo>
                      <a:pt x="237" y="58"/>
                    </a:lnTo>
                    <a:lnTo>
                      <a:pt x="237" y="88"/>
                    </a:lnTo>
                    <a:lnTo>
                      <a:pt x="207" y="88"/>
                    </a:lnTo>
                    <a:lnTo>
                      <a:pt x="207" y="58"/>
                    </a:lnTo>
                    <a:lnTo>
                      <a:pt x="177" y="58"/>
                    </a:lnTo>
                    <a:lnTo>
                      <a:pt x="149" y="88"/>
                    </a:lnTo>
                    <a:lnTo>
                      <a:pt x="89" y="88"/>
                    </a:lnTo>
                    <a:lnTo>
                      <a:pt x="89" y="147"/>
                    </a:lnTo>
                    <a:lnTo>
                      <a:pt x="30" y="206"/>
                    </a:lnTo>
                    <a:lnTo>
                      <a:pt x="30" y="265"/>
                    </a:lnTo>
                    <a:lnTo>
                      <a:pt x="0" y="265"/>
                    </a:lnTo>
                    <a:lnTo>
                      <a:pt x="30" y="295"/>
                    </a:lnTo>
                    <a:lnTo>
                      <a:pt x="30" y="413"/>
                    </a:lnTo>
                    <a:lnTo>
                      <a:pt x="59" y="443"/>
                    </a:lnTo>
                    <a:lnTo>
                      <a:pt x="89" y="443"/>
                    </a:lnTo>
                    <a:lnTo>
                      <a:pt x="89" y="502"/>
                    </a:lnTo>
                    <a:lnTo>
                      <a:pt x="149" y="502"/>
                    </a:lnTo>
                    <a:lnTo>
                      <a:pt x="386" y="502"/>
                    </a:lnTo>
                    <a:lnTo>
                      <a:pt x="414" y="474"/>
                    </a:lnTo>
                    <a:lnTo>
                      <a:pt x="414" y="443"/>
                    </a:lnTo>
                    <a:lnTo>
                      <a:pt x="444" y="413"/>
                    </a:lnTo>
                    <a:lnTo>
                      <a:pt x="651" y="413"/>
                    </a:lnTo>
                    <a:lnTo>
                      <a:pt x="651" y="356"/>
                    </a:lnTo>
                    <a:lnTo>
                      <a:pt x="682" y="356"/>
                    </a:lnTo>
                    <a:lnTo>
                      <a:pt x="712" y="325"/>
                    </a:lnTo>
                    <a:lnTo>
                      <a:pt x="712" y="295"/>
                    </a:lnTo>
                    <a:lnTo>
                      <a:pt x="682" y="265"/>
                    </a:lnTo>
                    <a:lnTo>
                      <a:pt x="712" y="236"/>
                    </a:lnTo>
                    <a:lnTo>
                      <a:pt x="682" y="177"/>
                    </a:lnTo>
                    <a:lnTo>
                      <a:pt x="651" y="147"/>
                    </a:lnTo>
                    <a:lnTo>
                      <a:pt x="651" y="118"/>
                    </a:lnTo>
                    <a:lnTo>
                      <a:pt x="623" y="118"/>
                    </a:lnTo>
                    <a:lnTo>
                      <a:pt x="593" y="88"/>
                    </a:lnTo>
                    <a:lnTo>
                      <a:pt x="564" y="88"/>
                    </a:lnTo>
                    <a:lnTo>
                      <a:pt x="564" y="58"/>
                    </a:lnTo>
                    <a:lnTo>
                      <a:pt x="533" y="58"/>
                    </a:lnTo>
                    <a:lnTo>
                      <a:pt x="505" y="28"/>
                    </a:lnTo>
                    <a:close/>
                  </a:path>
                </a:pathLst>
              </a:custGeom>
              <a:solidFill>
                <a:srgbClr val="FECC2E"/>
              </a:solidFill>
              <a:ln w="9525">
                <a:noFill/>
                <a:round/>
                <a:headEnd/>
                <a:tailEnd/>
              </a:ln>
            </p:spPr>
            <p:txBody>
              <a:bodyPr/>
              <a:lstStyle/>
              <a:p>
                <a:endParaRPr lang="en-GB"/>
              </a:p>
            </p:txBody>
          </p:sp>
          <p:sp>
            <p:nvSpPr>
              <p:cNvPr id="25634" name="Freeform 34"/>
              <p:cNvSpPr>
                <a:spLocks/>
              </p:cNvSpPr>
              <p:nvPr/>
            </p:nvSpPr>
            <p:spPr bwMode="auto">
              <a:xfrm>
                <a:off x="4161" y="3348"/>
                <a:ext cx="8" cy="2"/>
              </a:xfrm>
              <a:custGeom>
                <a:avLst/>
                <a:gdLst/>
                <a:ahLst/>
                <a:cxnLst>
                  <a:cxn ang="0">
                    <a:pos x="0" y="0"/>
                  </a:cxn>
                  <a:cxn ang="0">
                    <a:pos x="0" y="8"/>
                  </a:cxn>
                  <a:cxn ang="0">
                    <a:pos x="16" y="6"/>
                  </a:cxn>
                  <a:cxn ang="0">
                    <a:pos x="23" y="3"/>
                  </a:cxn>
                  <a:cxn ang="0">
                    <a:pos x="32" y="2"/>
                  </a:cxn>
                  <a:cxn ang="0">
                    <a:pos x="30" y="0"/>
                  </a:cxn>
                  <a:cxn ang="0">
                    <a:pos x="0" y="0"/>
                  </a:cxn>
                </a:cxnLst>
                <a:rect l="0" t="0" r="r" b="b"/>
                <a:pathLst>
                  <a:path w="32" h="8">
                    <a:moveTo>
                      <a:pt x="0" y="0"/>
                    </a:moveTo>
                    <a:lnTo>
                      <a:pt x="0" y="8"/>
                    </a:lnTo>
                    <a:lnTo>
                      <a:pt x="16" y="6"/>
                    </a:lnTo>
                    <a:lnTo>
                      <a:pt x="23" y="3"/>
                    </a:lnTo>
                    <a:lnTo>
                      <a:pt x="32" y="2"/>
                    </a:lnTo>
                    <a:lnTo>
                      <a:pt x="30" y="0"/>
                    </a:lnTo>
                    <a:lnTo>
                      <a:pt x="0" y="0"/>
                    </a:lnTo>
                    <a:close/>
                  </a:path>
                </a:pathLst>
              </a:custGeom>
              <a:solidFill>
                <a:srgbClr val="B28665"/>
              </a:solidFill>
              <a:ln w="9525">
                <a:noFill/>
                <a:round/>
                <a:headEnd/>
                <a:tailEnd/>
              </a:ln>
            </p:spPr>
            <p:txBody>
              <a:bodyPr/>
              <a:lstStyle/>
              <a:p>
                <a:endParaRPr lang="en-GB"/>
              </a:p>
            </p:txBody>
          </p:sp>
          <p:sp>
            <p:nvSpPr>
              <p:cNvPr id="25635" name="Freeform 35"/>
              <p:cNvSpPr>
                <a:spLocks/>
              </p:cNvSpPr>
              <p:nvPr/>
            </p:nvSpPr>
            <p:spPr bwMode="auto">
              <a:xfrm>
                <a:off x="4132" y="3348"/>
                <a:ext cx="1" cy="4"/>
              </a:xfrm>
              <a:custGeom>
                <a:avLst/>
                <a:gdLst/>
                <a:ahLst/>
                <a:cxnLst>
                  <a:cxn ang="0">
                    <a:pos x="6" y="8"/>
                  </a:cxn>
                  <a:cxn ang="0">
                    <a:pos x="8" y="8"/>
                  </a:cxn>
                  <a:cxn ang="0">
                    <a:pos x="0" y="0"/>
                  </a:cxn>
                  <a:cxn ang="0">
                    <a:pos x="0" y="14"/>
                  </a:cxn>
                  <a:cxn ang="0">
                    <a:pos x="6" y="8"/>
                  </a:cxn>
                </a:cxnLst>
                <a:rect l="0" t="0" r="r" b="b"/>
                <a:pathLst>
                  <a:path w="8" h="14">
                    <a:moveTo>
                      <a:pt x="6" y="8"/>
                    </a:moveTo>
                    <a:lnTo>
                      <a:pt x="8" y="8"/>
                    </a:lnTo>
                    <a:lnTo>
                      <a:pt x="0" y="0"/>
                    </a:lnTo>
                    <a:lnTo>
                      <a:pt x="0" y="14"/>
                    </a:lnTo>
                    <a:lnTo>
                      <a:pt x="6" y="8"/>
                    </a:lnTo>
                    <a:close/>
                  </a:path>
                </a:pathLst>
              </a:custGeom>
              <a:solidFill>
                <a:srgbClr val="B28665"/>
              </a:solidFill>
              <a:ln w="9525">
                <a:noFill/>
                <a:round/>
                <a:headEnd/>
                <a:tailEnd/>
              </a:ln>
            </p:spPr>
            <p:txBody>
              <a:bodyPr/>
              <a:lstStyle/>
              <a:p>
                <a:endParaRPr lang="en-GB"/>
              </a:p>
            </p:txBody>
          </p:sp>
          <p:sp>
            <p:nvSpPr>
              <p:cNvPr id="25636" name="Freeform 36"/>
              <p:cNvSpPr>
                <a:spLocks/>
              </p:cNvSpPr>
              <p:nvPr/>
            </p:nvSpPr>
            <p:spPr bwMode="auto">
              <a:xfrm>
                <a:off x="3154" y="3948"/>
                <a:ext cx="1140" cy="399"/>
              </a:xfrm>
              <a:custGeom>
                <a:avLst/>
                <a:gdLst/>
                <a:ahLst/>
                <a:cxnLst>
                  <a:cxn ang="0">
                    <a:pos x="4475" y="386"/>
                  </a:cxn>
                  <a:cxn ang="0">
                    <a:pos x="4178" y="356"/>
                  </a:cxn>
                  <a:cxn ang="0">
                    <a:pos x="3971" y="267"/>
                  </a:cxn>
                  <a:cxn ang="0">
                    <a:pos x="3912" y="149"/>
                  </a:cxn>
                  <a:cxn ang="0">
                    <a:pos x="3733" y="88"/>
                  </a:cxn>
                  <a:cxn ang="0">
                    <a:pos x="3646" y="88"/>
                  </a:cxn>
                  <a:cxn ang="0">
                    <a:pos x="3378" y="118"/>
                  </a:cxn>
                  <a:cxn ang="0">
                    <a:pos x="3231" y="207"/>
                  </a:cxn>
                  <a:cxn ang="0">
                    <a:pos x="3052" y="413"/>
                  </a:cxn>
                  <a:cxn ang="0">
                    <a:pos x="3082" y="592"/>
                  </a:cxn>
                  <a:cxn ang="0">
                    <a:pos x="3141" y="650"/>
                  </a:cxn>
                  <a:cxn ang="0">
                    <a:pos x="3112" y="799"/>
                  </a:cxn>
                  <a:cxn ang="0">
                    <a:pos x="2994" y="917"/>
                  </a:cxn>
                  <a:cxn ang="0">
                    <a:pos x="2757" y="947"/>
                  </a:cxn>
                  <a:cxn ang="0">
                    <a:pos x="2666" y="917"/>
                  </a:cxn>
                  <a:cxn ang="0">
                    <a:pos x="2459" y="769"/>
                  </a:cxn>
                  <a:cxn ang="0">
                    <a:pos x="2371" y="741"/>
                  </a:cxn>
                  <a:cxn ang="0">
                    <a:pos x="2252" y="681"/>
                  </a:cxn>
                  <a:cxn ang="0">
                    <a:pos x="1927" y="650"/>
                  </a:cxn>
                  <a:cxn ang="0">
                    <a:pos x="1808" y="532"/>
                  </a:cxn>
                  <a:cxn ang="0">
                    <a:pos x="1749" y="443"/>
                  </a:cxn>
                  <a:cxn ang="0">
                    <a:pos x="1718" y="267"/>
                  </a:cxn>
                  <a:cxn ang="0">
                    <a:pos x="1542" y="237"/>
                  </a:cxn>
                  <a:cxn ang="0">
                    <a:pos x="1453" y="177"/>
                  </a:cxn>
                  <a:cxn ang="0">
                    <a:pos x="1335" y="149"/>
                  </a:cxn>
                  <a:cxn ang="0">
                    <a:pos x="1185" y="88"/>
                  </a:cxn>
                  <a:cxn ang="0">
                    <a:pos x="890" y="118"/>
                  </a:cxn>
                  <a:cxn ang="0">
                    <a:pos x="800" y="59"/>
                  </a:cxn>
                  <a:cxn ang="0">
                    <a:pos x="681" y="30"/>
                  </a:cxn>
                  <a:cxn ang="0">
                    <a:pos x="623" y="177"/>
                  </a:cxn>
                  <a:cxn ang="0">
                    <a:pos x="593" y="267"/>
                  </a:cxn>
                  <a:cxn ang="0">
                    <a:pos x="505" y="325"/>
                  </a:cxn>
                  <a:cxn ang="0">
                    <a:pos x="444" y="386"/>
                  </a:cxn>
                  <a:cxn ang="0">
                    <a:pos x="386" y="443"/>
                  </a:cxn>
                  <a:cxn ang="0">
                    <a:pos x="267" y="532"/>
                  </a:cxn>
                  <a:cxn ang="0">
                    <a:pos x="267" y="650"/>
                  </a:cxn>
                  <a:cxn ang="0">
                    <a:pos x="267" y="799"/>
                  </a:cxn>
                  <a:cxn ang="0">
                    <a:pos x="237" y="888"/>
                  </a:cxn>
                  <a:cxn ang="0">
                    <a:pos x="179" y="947"/>
                  </a:cxn>
                  <a:cxn ang="0">
                    <a:pos x="89" y="977"/>
                  </a:cxn>
                  <a:cxn ang="0">
                    <a:pos x="0" y="1036"/>
                  </a:cxn>
                  <a:cxn ang="0">
                    <a:pos x="89" y="1154"/>
                  </a:cxn>
                  <a:cxn ang="0">
                    <a:pos x="119" y="1242"/>
                  </a:cxn>
                  <a:cxn ang="0">
                    <a:pos x="179" y="1422"/>
                  </a:cxn>
                  <a:cxn ang="0">
                    <a:pos x="148" y="1598"/>
                  </a:cxn>
                  <a:cxn ang="0">
                    <a:pos x="4533" y="1303"/>
                  </a:cxn>
                  <a:cxn ang="0">
                    <a:pos x="4505" y="1096"/>
                  </a:cxn>
                  <a:cxn ang="0">
                    <a:pos x="4505" y="947"/>
                  </a:cxn>
                  <a:cxn ang="0">
                    <a:pos x="4533" y="769"/>
                  </a:cxn>
                  <a:cxn ang="0">
                    <a:pos x="4533" y="563"/>
                  </a:cxn>
                  <a:cxn ang="0">
                    <a:pos x="4563" y="474"/>
                  </a:cxn>
                </a:cxnLst>
                <a:rect l="0" t="0" r="r" b="b"/>
                <a:pathLst>
                  <a:path w="4563" h="1598">
                    <a:moveTo>
                      <a:pt x="4533" y="413"/>
                    </a:moveTo>
                    <a:lnTo>
                      <a:pt x="4505" y="413"/>
                    </a:lnTo>
                    <a:lnTo>
                      <a:pt x="4475" y="386"/>
                    </a:lnTo>
                    <a:lnTo>
                      <a:pt x="4238" y="386"/>
                    </a:lnTo>
                    <a:lnTo>
                      <a:pt x="4208" y="356"/>
                    </a:lnTo>
                    <a:lnTo>
                      <a:pt x="4178" y="356"/>
                    </a:lnTo>
                    <a:lnTo>
                      <a:pt x="4149" y="325"/>
                    </a:lnTo>
                    <a:lnTo>
                      <a:pt x="4001" y="325"/>
                    </a:lnTo>
                    <a:lnTo>
                      <a:pt x="3971" y="267"/>
                    </a:lnTo>
                    <a:lnTo>
                      <a:pt x="3971" y="177"/>
                    </a:lnTo>
                    <a:lnTo>
                      <a:pt x="3942" y="177"/>
                    </a:lnTo>
                    <a:lnTo>
                      <a:pt x="3912" y="149"/>
                    </a:lnTo>
                    <a:lnTo>
                      <a:pt x="3824" y="149"/>
                    </a:lnTo>
                    <a:lnTo>
                      <a:pt x="3794" y="118"/>
                    </a:lnTo>
                    <a:lnTo>
                      <a:pt x="3733" y="88"/>
                    </a:lnTo>
                    <a:lnTo>
                      <a:pt x="3705" y="88"/>
                    </a:lnTo>
                    <a:lnTo>
                      <a:pt x="3675" y="59"/>
                    </a:lnTo>
                    <a:lnTo>
                      <a:pt x="3646" y="88"/>
                    </a:lnTo>
                    <a:lnTo>
                      <a:pt x="3526" y="88"/>
                    </a:lnTo>
                    <a:lnTo>
                      <a:pt x="3496" y="118"/>
                    </a:lnTo>
                    <a:lnTo>
                      <a:pt x="3378" y="118"/>
                    </a:lnTo>
                    <a:lnTo>
                      <a:pt x="3319" y="177"/>
                    </a:lnTo>
                    <a:lnTo>
                      <a:pt x="3259" y="207"/>
                    </a:lnTo>
                    <a:lnTo>
                      <a:pt x="3231" y="207"/>
                    </a:lnTo>
                    <a:lnTo>
                      <a:pt x="3082" y="356"/>
                    </a:lnTo>
                    <a:lnTo>
                      <a:pt x="3082" y="386"/>
                    </a:lnTo>
                    <a:lnTo>
                      <a:pt x="3052" y="413"/>
                    </a:lnTo>
                    <a:lnTo>
                      <a:pt x="3052" y="504"/>
                    </a:lnTo>
                    <a:lnTo>
                      <a:pt x="3082" y="532"/>
                    </a:lnTo>
                    <a:lnTo>
                      <a:pt x="3082" y="592"/>
                    </a:lnTo>
                    <a:lnTo>
                      <a:pt x="3112" y="622"/>
                    </a:lnTo>
                    <a:lnTo>
                      <a:pt x="3112" y="650"/>
                    </a:lnTo>
                    <a:lnTo>
                      <a:pt x="3141" y="650"/>
                    </a:lnTo>
                    <a:lnTo>
                      <a:pt x="3141" y="741"/>
                    </a:lnTo>
                    <a:lnTo>
                      <a:pt x="3112" y="769"/>
                    </a:lnTo>
                    <a:lnTo>
                      <a:pt x="3112" y="799"/>
                    </a:lnTo>
                    <a:lnTo>
                      <a:pt x="3082" y="799"/>
                    </a:lnTo>
                    <a:lnTo>
                      <a:pt x="3082" y="829"/>
                    </a:lnTo>
                    <a:lnTo>
                      <a:pt x="2994" y="917"/>
                    </a:lnTo>
                    <a:lnTo>
                      <a:pt x="2904" y="977"/>
                    </a:lnTo>
                    <a:lnTo>
                      <a:pt x="2757" y="977"/>
                    </a:lnTo>
                    <a:lnTo>
                      <a:pt x="2757" y="947"/>
                    </a:lnTo>
                    <a:lnTo>
                      <a:pt x="2727" y="947"/>
                    </a:lnTo>
                    <a:lnTo>
                      <a:pt x="2697" y="917"/>
                    </a:lnTo>
                    <a:lnTo>
                      <a:pt x="2666" y="917"/>
                    </a:lnTo>
                    <a:lnTo>
                      <a:pt x="2548" y="799"/>
                    </a:lnTo>
                    <a:lnTo>
                      <a:pt x="2490" y="799"/>
                    </a:lnTo>
                    <a:lnTo>
                      <a:pt x="2459" y="769"/>
                    </a:lnTo>
                    <a:lnTo>
                      <a:pt x="2429" y="769"/>
                    </a:lnTo>
                    <a:lnTo>
                      <a:pt x="2402" y="741"/>
                    </a:lnTo>
                    <a:lnTo>
                      <a:pt x="2371" y="741"/>
                    </a:lnTo>
                    <a:lnTo>
                      <a:pt x="2341" y="711"/>
                    </a:lnTo>
                    <a:lnTo>
                      <a:pt x="2282" y="711"/>
                    </a:lnTo>
                    <a:lnTo>
                      <a:pt x="2252" y="681"/>
                    </a:lnTo>
                    <a:lnTo>
                      <a:pt x="2193" y="681"/>
                    </a:lnTo>
                    <a:lnTo>
                      <a:pt x="2164" y="650"/>
                    </a:lnTo>
                    <a:lnTo>
                      <a:pt x="1927" y="650"/>
                    </a:lnTo>
                    <a:lnTo>
                      <a:pt x="1867" y="622"/>
                    </a:lnTo>
                    <a:lnTo>
                      <a:pt x="1808" y="563"/>
                    </a:lnTo>
                    <a:lnTo>
                      <a:pt x="1808" y="532"/>
                    </a:lnTo>
                    <a:lnTo>
                      <a:pt x="1779" y="504"/>
                    </a:lnTo>
                    <a:lnTo>
                      <a:pt x="1779" y="474"/>
                    </a:lnTo>
                    <a:lnTo>
                      <a:pt x="1749" y="443"/>
                    </a:lnTo>
                    <a:lnTo>
                      <a:pt x="1749" y="325"/>
                    </a:lnTo>
                    <a:lnTo>
                      <a:pt x="1718" y="295"/>
                    </a:lnTo>
                    <a:lnTo>
                      <a:pt x="1718" y="267"/>
                    </a:lnTo>
                    <a:lnTo>
                      <a:pt x="1629" y="267"/>
                    </a:lnTo>
                    <a:lnTo>
                      <a:pt x="1599" y="237"/>
                    </a:lnTo>
                    <a:lnTo>
                      <a:pt x="1542" y="237"/>
                    </a:lnTo>
                    <a:lnTo>
                      <a:pt x="1511" y="207"/>
                    </a:lnTo>
                    <a:lnTo>
                      <a:pt x="1481" y="207"/>
                    </a:lnTo>
                    <a:lnTo>
                      <a:pt x="1453" y="177"/>
                    </a:lnTo>
                    <a:lnTo>
                      <a:pt x="1422" y="177"/>
                    </a:lnTo>
                    <a:lnTo>
                      <a:pt x="1392" y="149"/>
                    </a:lnTo>
                    <a:lnTo>
                      <a:pt x="1335" y="149"/>
                    </a:lnTo>
                    <a:lnTo>
                      <a:pt x="1304" y="118"/>
                    </a:lnTo>
                    <a:lnTo>
                      <a:pt x="1215" y="118"/>
                    </a:lnTo>
                    <a:lnTo>
                      <a:pt x="1185" y="88"/>
                    </a:lnTo>
                    <a:lnTo>
                      <a:pt x="1097" y="88"/>
                    </a:lnTo>
                    <a:lnTo>
                      <a:pt x="1067" y="118"/>
                    </a:lnTo>
                    <a:lnTo>
                      <a:pt x="890" y="118"/>
                    </a:lnTo>
                    <a:lnTo>
                      <a:pt x="860" y="88"/>
                    </a:lnTo>
                    <a:lnTo>
                      <a:pt x="800" y="88"/>
                    </a:lnTo>
                    <a:lnTo>
                      <a:pt x="800" y="59"/>
                    </a:lnTo>
                    <a:lnTo>
                      <a:pt x="771" y="59"/>
                    </a:lnTo>
                    <a:lnTo>
                      <a:pt x="742" y="30"/>
                    </a:lnTo>
                    <a:lnTo>
                      <a:pt x="681" y="30"/>
                    </a:lnTo>
                    <a:lnTo>
                      <a:pt x="653" y="0"/>
                    </a:lnTo>
                    <a:lnTo>
                      <a:pt x="623" y="30"/>
                    </a:lnTo>
                    <a:lnTo>
                      <a:pt x="623" y="177"/>
                    </a:lnTo>
                    <a:lnTo>
                      <a:pt x="653" y="207"/>
                    </a:lnTo>
                    <a:lnTo>
                      <a:pt x="653" y="267"/>
                    </a:lnTo>
                    <a:lnTo>
                      <a:pt x="593" y="267"/>
                    </a:lnTo>
                    <a:lnTo>
                      <a:pt x="562" y="295"/>
                    </a:lnTo>
                    <a:lnTo>
                      <a:pt x="535" y="295"/>
                    </a:lnTo>
                    <a:lnTo>
                      <a:pt x="505" y="325"/>
                    </a:lnTo>
                    <a:lnTo>
                      <a:pt x="474" y="325"/>
                    </a:lnTo>
                    <a:lnTo>
                      <a:pt x="444" y="356"/>
                    </a:lnTo>
                    <a:lnTo>
                      <a:pt x="444" y="386"/>
                    </a:lnTo>
                    <a:lnTo>
                      <a:pt x="416" y="386"/>
                    </a:lnTo>
                    <a:lnTo>
                      <a:pt x="386" y="413"/>
                    </a:lnTo>
                    <a:lnTo>
                      <a:pt x="386" y="443"/>
                    </a:lnTo>
                    <a:lnTo>
                      <a:pt x="326" y="504"/>
                    </a:lnTo>
                    <a:lnTo>
                      <a:pt x="267" y="504"/>
                    </a:lnTo>
                    <a:lnTo>
                      <a:pt x="267" y="532"/>
                    </a:lnTo>
                    <a:lnTo>
                      <a:pt x="237" y="563"/>
                    </a:lnTo>
                    <a:lnTo>
                      <a:pt x="237" y="622"/>
                    </a:lnTo>
                    <a:lnTo>
                      <a:pt x="267" y="650"/>
                    </a:lnTo>
                    <a:lnTo>
                      <a:pt x="267" y="741"/>
                    </a:lnTo>
                    <a:lnTo>
                      <a:pt x="298" y="769"/>
                    </a:lnTo>
                    <a:lnTo>
                      <a:pt x="267" y="799"/>
                    </a:lnTo>
                    <a:lnTo>
                      <a:pt x="267" y="829"/>
                    </a:lnTo>
                    <a:lnTo>
                      <a:pt x="237" y="859"/>
                    </a:lnTo>
                    <a:lnTo>
                      <a:pt x="237" y="888"/>
                    </a:lnTo>
                    <a:lnTo>
                      <a:pt x="207" y="917"/>
                    </a:lnTo>
                    <a:lnTo>
                      <a:pt x="179" y="917"/>
                    </a:lnTo>
                    <a:lnTo>
                      <a:pt x="179" y="947"/>
                    </a:lnTo>
                    <a:lnTo>
                      <a:pt x="148" y="947"/>
                    </a:lnTo>
                    <a:lnTo>
                      <a:pt x="119" y="977"/>
                    </a:lnTo>
                    <a:lnTo>
                      <a:pt x="89" y="977"/>
                    </a:lnTo>
                    <a:lnTo>
                      <a:pt x="60" y="1006"/>
                    </a:lnTo>
                    <a:lnTo>
                      <a:pt x="30" y="1006"/>
                    </a:lnTo>
                    <a:lnTo>
                      <a:pt x="0" y="1036"/>
                    </a:lnTo>
                    <a:lnTo>
                      <a:pt x="60" y="1096"/>
                    </a:lnTo>
                    <a:lnTo>
                      <a:pt x="60" y="1124"/>
                    </a:lnTo>
                    <a:lnTo>
                      <a:pt x="89" y="1154"/>
                    </a:lnTo>
                    <a:lnTo>
                      <a:pt x="89" y="1184"/>
                    </a:lnTo>
                    <a:lnTo>
                      <a:pt x="119" y="1215"/>
                    </a:lnTo>
                    <a:lnTo>
                      <a:pt x="119" y="1242"/>
                    </a:lnTo>
                    <a:lnTo>
                      <a:pt x="148" y="1272"/>
                    </a:lnTo>
                    <a:lnTo>
                      <a:pt x="148" y="1422"/>
                    </a:lnTo>
                    <a:lnTo>
                      <a:pt x="179" y="1422"/>
                    </a:lnTo>
                    <a:lnTo>
                      <a:pt x="179" y="1479"/>
                    </a:lnTo>
                    <a:lnTo>
                      <a:pt x="148" y="1510"/>
                    </a:lnTo>
                    <a:lnTo>
                      <a:pt x="148" y="1598"/>
                    </a:lnTo>
                    <a:lnTo>
                      <a:pt x="4563" y="1598"/>
                    </a:lnTo>
                    <a:lnTo>
                      <a:pt x="4563" y="1333"/>
                    </a:lnTo>
                    <a:lnTo>
                      <a:pt x="4533" y="1303"/>
                    </a:lnTo>
                    <a:lnTo>
                      <a:pt x="4533" y="1184"/>
                    </a:lnTo>
                    <a:lnTo>
                      <a:pt x="4505" y="1154"/>
                    </a:lnTo>
                    <a:lnTo>
                      <a:pt x="4505" y="1096"/>
                    </a:lnTo>
                    <a:lnTo>
                      <a:pt x="4475" y="1066"/>
                    </a:lnTo>
                    <a:lnTo>
                      <a:pt x="4475" y="977"/>
                    </a:lnTo>
                    <a:lnTo>
                      <a:pt x="4505" y="947"/>
                    </a:lnTo>
                    <a:lnTo>
                      <a:pt x="4505" y="917"/>
                    </a:lnTo>
                    <a:lnTo>
                      <a:pt x="4533" y="888"/>
                    </a:lnTo>
                    <a:lnTo>
                      <a:pt x="4533" y="769"/>
                    </a:lnTo>
                    <a:lnTo>
                      <a:pt x="4505" y="741"/>
                    </a:lnTo>
                    <a:lnTo>
                      <a:pt x="4505" y="592"/>
                    </a:lnTo>
                    <a:lnTo>
                      <a:pt x="4533" y="563"/>
                    </a:lnTo>
                    <a:lnTo>
                      <a:pt x="4533" y="532"/>
                    </a:lnTo>
                    <a:lnTo>
                      <a:pt x="4563" y="504"/>
                    </a:lnTo>
                    <a:lnTo>
                      <a:pt x="4563" y="474"/>
                    </a:lnTo>
                    <a:lnTo>
                      <a:pt x="4533" y="443"/>
                    </a:lnTo>
                    <a:lnTo>
                      <a:pt x="4533" y="413"/>
                    </a:lnTo>
                    <a:close/>
                  </a:path>
                </a:pathLst>
              </a:custGeom>
              <a:solidFill>
                <a:srgbClr val="B3B136"/>
              </a:solidFill>
              <a:ln w="9525">
                <a:noFill/>
                <a:round/>
                <a:headEnd/>
                <a:tailEnd/>
              </a:ln>
            </p:spPr>
            <p:txBody>
              <a:bodyPr/>
              <a:lstStyle/>
              <a:p>
                <a:endParaRPr lang="en-GB"/>
              </a:p>
            </p:txBody>
          </p:sp>
          <p:sp>
            <p:nvSpPr>
              <p:cNvPr id="25637" name="Freeform 37"/>
              <p:cNvSpPr>
                <a:spLocks/>
              </p:cNvSpPr>
              <p:nvPr/>
            </p:nvSpPr>
            <p:spPr bwMode="auto">
              <a:xfrm>
                <a:off x="4272" y="4074"/>
                <a:ext cx="741" cy="273"/>
              </a:xfrm>
              <a:custGeom>
                <a:avLst/>
                <a:gdLst/>
                <a:ahLst/>
                <a:cxnLst>
                  <a:cxn ang="0">
                    <a:pos x="30" y="88"/>
                  </a:cxn>
                  <a:cxn ang="0">
                    <a:pos x="58" y="384"/>
                  </a:cxn>
                  <a:cxn ang="0">
                    <a:pos x="0" y="473"/>
                  </a:cxn>
                  <a:cxn ang="0">
                    <a:pos x="30" y="650"/>
                  </a:cxn>
                  <a:cxn ang="0">
                    <a:pos x="88" y="829"/>
                  </a:cxn>
                  <a:cxn ang="0">
                    <a:pos x="2371" y="1036"/>
                  </a:cxn>
                  <a:cxn ang="0">
                    <a:pos x="2310" y="918"/>
                  </a:cxn>
                  <a:cxn ang="0">
                    <a:pos x="2283" y="799"/>
                  </a:cxn>
                  <a:cxn ang="0">
                    <a:pos x="2222" y="680"/>
                  </a:cxn>
                  <a:cxn ang="0">
                    <a:pos x="2283" y="562"/>
                  </a:cxn>
                  <a:cxn ang="0">
                    <a:pos x="2310" y="768"/>
                  </a:cxn>
                  <a:cxn ang="0">
                    <a:pos x="2371" y="829"/>
                  </a:cxn>
                  <a:cxn ang="0">
                    <a:pos x="2490" y="1006"/>
                  </a:cxn>
                  <a:cxn ang="0">
                    <a:pos x="2517" y="1094"/>
                  </a:cxn>
                  <a:cxn ang="0">
                    <a:pos x="2903" y="975"/>
                  </a:cxn>
                  <a:cxn ang="0">
                    <a:pos x="2933" y="711"/>
                  </a:cxn>
                  <a:cxn ang="0">
                    <a:pos x="2903" y="532"/>
                  </a:cxn>
                  <a:cxn ang="0">
                    <a:pos x="2845" y="443"/>
                  </a:cxn>
                  <a:cxn ang="0">
                    <a:pos x="2815" y="325"/>
                  </a:cxn>
                  <a:cxn ang="0">
                    <a:pos x="2755" y="207"/>
                  </a:cxn>
                  <a:cxn ang="0">
                    <a:pos x="2755" y="118"/>
                  </a:cxn>
                  <a:cxn ang="0">
                    <a:pos x="2637" y="177"/>
                  </a:cxn>
                  <a:cxn ang="0">
                    <a:pos x="2517" y="177"/>
                  </a:cxn>
                  <a:cxn ang="0">
                    <a:pos x="2401" y="207"/>
                  </a:cxn>
                  <a:cxn ang="0">
                    <a:pos x="2371" y="207"/>
                  </a:cxn>
                  <a:cxn ang="0">
                    <a:pos x="2192" y="146"/>
                  </a:cxn>
                  <a:cxn ang="0">
                    <a:pos x="2103" y="207"/>
                  </a:cxn>
                  <a:cxn ang="0">
                    <a:pos x="2046" y="146"/>
                  </a:cxn>
                  <a:cxn ang="0">
                    <a:pos x="2046" y="59"/>
                  </a:cxn>
                  <a:cxn ang="0">
                    <a:pos x="1927" y="59"/>
                  </a:cxn>
                  <a:cxn ang="0">
                    <a:pos x="1808" y="28"/>
                  </a:cxn>
                  <a:cxn ang="0">
                    <a:pos x="1718" y="59"/>
                  </a:cxn>
                  <a:cxn ang="0">
                    <a:pos x="1600" y="59"/>
                  </a:cxn>
                  <a:cxn ang="0">
                    <a:pos x="1541" y="146"/>
                  </a:cxn>
                  <a:cxn ang="0">
                    <a:pos x="1481" y="177"/>
                  </a:cxn>
                  <a:cxn ang="0">
                    <a:pos x="1304" y="265"/>
                  </a:cxn>
                  <a:cxn ang="0">
                    <a:pos x="1186" y="265"/>
                  </a:cxn>
                  <a:cxn ang="0">
                    <a:pos x="1097" y="237"/>
                  </a:cxn>
                  <a:cxn ang="0">
                    <a:pos x="888" y="177"/>
                  </a:cxn>
                  <a:cxn ang="0">
                    <a:pos x="800" y="177"/>
                  </a:cxn>
                  <a:cxn ang="0">
                    <a:pos x="741" y="118"/>
                  </a:cxn>
                  <a:cxn ang="0">
                    <a:pos x="593" y="88"/>
                  </a:cxn>
                  <a:cxn ang="0">
                    <a:pos x="386" y="28"/>
                  </a:cxn>
                  <a:cxn ang="0">
                    <a:pos x="118" y="59"/>
                  </a:cxn>
                  <a:cxn ang="0">
                    <a:pos x="58" y="28"/>
                  </a:cxn>
                </a:cxnLst>
                <a:rect l="0" t="0" r="r" b="b"/>
                <a:pathLst>
                  <a:path w="2963" h="1094">
                    <a:moveTo>
                      <a:pt x="58" y="28"/>
                    </a:moveTo>
                    <a:lnTo>
                      <a:pt x="58" y="59"/>
                    </a:lnTo>
                    <a:lnTo>
                      <a:pt x="30" y="88"/>
                    </a:lnTo>
                    <a:lnTo>
                      <a:pt x="30" y="237"/>
                    </a:lnTo>
                    <a:lnTo>
                      <a:pt x="58" y="265"/>
                    </a:lnTo>
                    <a:lnTo>
                      <a:pt x="58" y="384"/>
                    </a:lnTo>
                    <a:lnTo>
                      <a:pt x="30" y="413"/>
                    </a:lnTo>
                    <a:lnTo>
                      <a:pt x="30" y="443"/>
                    </a:lnTo>
                    <a:lnTo>
                      <a:pt x="0" y="473"/>
                    </a:lnTo>
                    <a:lnTo>
                      <a:pt x="0" y="562"/>
                    </a:lnTo>
                    <a:lnTo>
                      <a:pt x="30" y="592"/>
                    </a:lnTo>
                    <a:lnTo>
                      <a:pt x="30" y="650"/>
                    </a:lnTo>
                    <a:lnTo>
                      <a:pt x="58" y="680"/>
                    </a:lnTo>
                    <a:lnTo>
                      <a:pt x="58" y="799"/>
                    </a:lnTo>
                    <a:lnTo>
                      <a:pt x="88" y="829"/>
                    </a:lnTo>
                    <a:lnTo>
                      <a:pt x="88" y="1094"/>
                    </a:lnTo>
                    <a:lnTo>
                      <a:pt x="2429" y="1094"/>
                    </a:lnTo>
                    <a:lnTo>
                      <a:pt x="2371" y="1036"/>
                    </a:lnTo>
                    <a:lnTo>
                      <a:pt x="2371" y="1006"/>
                    </a:lnTo>
                    <a:lnTo>
                      <a:pt x="2341" y="975"/>
                    </a:lnTo>
                    <a:lnTo>
                      <a:pt x="2310" y="918"/>
                    </a:lnTo>
                    <a:lnTo>
                      <a:pt x="2310" y="857"/>
                    </a:lnTo>
                    <a:lnTo>
                      <a:pt x="2283" y="829"/>
                    </a:lnTo>
                    <a:lnTo>
                      <a:pt x="2283" y="799"/>
                    </a:lnTo>
                    <a:lnTo>
                      <a:pt x="2253" y="738"/>
                    </a:lnTo>
                    <a:lnTo>
                      <a:pt x="2222" y="711"/>
                    </a:lnTo>
                    <a:lnTo>
                      <a:pt x="2222" y="680"/>
                    </a:lnTo>
                    <a:lnTo>
                      <a:pt x="2253" y="650"/>
                    </a:lnTo>
                    <a:lnTo>
                      <a:pt x="2253" y="592"/>
                    </a:lnTo>
                    <a:lnTo>
                      <a:pt x="2283" y="562"/>
                    </a:lnTo>
                    <a:lnTo>
                      <a:pt x="2283" y="650"/>
                    </a:lnTo>
                    <a:lnTo>
                      <a:pt x="2310" y="650"/>
                    </a:lnTo>
                    <a:lnTo>
                      <a:pt x="2310" y="768"/>
                    </a:lnTo>
                    <a:lnTo>
                      <a:pt x="2341" y="768"/>
                    </a:lnTo>
                    <a:lnTo>
                      <a:pt x="2371" y="799"/>
                    </a:lnTo>
                    <a:lnTo>
                      <a:pt x="2371" y="829"/>
                    </a:lnTo>
                    <a:lnTo>
                      <a:pt x="2460" y="918"/>
                    </a:lnTo>
                    <a:lnTo>
                      <a:pt x="2460" y="975"/>
                    </a:lnTo>
                    <a:lnTo>
                      <a:pt x="2490" y="1006"/>
                    </a:lnTo>
                    <a:lnTo>
                      <a:pt x="2490" y="1066"/>
                    </a:lnTo>
                    <a:lnTo>
                      <a:pt x="2517" y="1066"/>
                    </a:lnTo>
                    <a:lnTo>
                      <a:pt x="2517" y="1094"/>
                    </a:lnTo>
                    <a:lnTo>
                      <a:pt x="2874" y="1094"/>
                    </a:lnTo>
                    <a:lnTo>
                      <a:pt x="2874" y="1006"/>
                    </a:lnTo>
                    <a:lnTo>
                      <a:pt x="2903" y="975"/>
                    </a:lnTo>
                    <a:lnTo>
                      <a:pt x="2903" y="799"/>
                    </a:lnTo>
                    <a:lnTo>
                      <a:pt x="2963" y="738"/>
                    </a:lnTo>
                    <a:lnTo>
                      <a:pt x="2933" y="711"/>
                    </a:lnTo>
                    <a:lnTo>
                      <a:pt x="2933" y="620"/>
                    </a:lnTo>
                    <a:lnTo>
                      <a:pt x="2903" y="592"/>
                    </a:lnTo>
                    <a:lnTo>
                      <a:pt x="2903" y="532"/>
                    </a:lnTo>
                    <a:lnTo>
                      <a:pt x="2874" y="532"/>
                    </a:lnTo>
                    <a:lnTo>
                      <a:pt x="2874" y="473"/>
                    </a:lnTo>
                    <a:lnTo>
                      <a:pt x="2845" y="443"/>
                    </a:lnTo>
                    <a:lnTo>
                      <a:pt x="2845" y="413"/>
                    </a:lnTo>
                    <a:lnTo>
                      <a:pt x="2815" y="384"/>
                    </a:lnTo>
                    <a:lnTo>
                      <a:pt x="2815" y="325"/>
                    </a:lnTo>
                    <a:lnTo>
                      <a:pt x="2785" y="265"/>
                    </a:lnTo>
                    <a:lnTo>
                      <a:pt x="2755" y="237"/>
                    </a:lnTo>
                    <a:lnTo>
                      <a:pt x="2755" y="207"/>
                    </a:lnTo>
                    <a:lnTo>
                      <a:pt x="2726" y="177"/>
                    </a:lnTo>
                    <a:lnTo>
                      <a:pt x="2726" y="146"/>
                    </a:lnTo>
                    <a:lnTo>
                      <a:pt x="2755" y="118"/>
                    </a:lnTo>
                    <a:lnTo>
                      <a:pt x="2755" y="88"/>
                    </a:lnTo>
                    <a:lnTo>
                      <a:pt x="2697" y="146"/>
                    </a:lnTo>
                    <a:lnTo>
                      <a:pt x="2637" y="177"/>
                    </a:lnTo>
                    <a:lnTo>
                      <a:pt x="2578" y="177"/>
                    </a:lnTo>
                    <a:lnTo>
                      <a:pt x="2548" y="207"/>
                    </a:lnTo>
                    <a:lnTo>
                      <a:pt x="2517" y="177"/>
                    </a:lnTo>
                    <a:lnTo>
                      <a:pt x="2490" y="177"/>
                    </a:lnTo>
                    <a:lnTo>
                      <a:pt x="2490" y="207"/>
                    </a:lnTo>
                    <a:lnTo>
                      <a:pt x="2401" y="207"/>
                    </a:lnTo>
                    <a:lnTo>
                      <a:pt x="2401" y="177"/>
                    </a:lnTo>
                    <a:lnTo>
                      <a:pt x="2371" y="177"/>
                    </a:lnTo>
                    <a:lnTo>
                      <a:pt x="2371" y="207"/>
                    </a:lnTo>
                    <a:lnTo>
                      <a:pt x="2222" y="207"/>
                    </a:lnTo>
                    <a:lnTo>
                      <a:pt x="2222" y="177"/>
                    </a:lnTo>
                    <a:lnTo>
                      <a:pt x="2192" y="146"/>
                    </a:lnTo>
                    <a:lnTo>
                      <a:pt x="2164" y="146"/>
                    </a:lnTo>
                    <a:lnTo>
                      <a:pt x="2164" y="207"/>
                    </a:lnTo>
                    <a:lnTo>
                      <a:pt x="2103" y="207"/>
                    </a:lnTo>
                    <a:lnTo>
                      <a:pt x="2103" y="177"/>
                    </a:lnTo>
                    <a:lnTo>
                      <a:pt x="2073" y="177"/>
                    </a:lnTo>
                    <a:lnTo>
                      <a:pt x="2046" y="146"/>
                    </a:lnTo>
                    <a:lnTo>
                      <a:pt x="2015" y="146"/>
                    </a:lnTo>
                    <a:lnTo>
                      <a:pt x="2046" y="118"/>
                    </a:lnTo>
                    <a:lnTo>
                      <a:pt x="2046" y="59"/>
                    </a:lnTo>
                    <a:lnTo>
                      <a:pt x="1985" y="59"/>
                    </a:lnTo>
                    <a:lnTo>
                      <a:pt x="1955" y="88"/>
                    </a:lnTo>
                    <a:lnTo>
                      <a:pt x="1927" y="59"/>
                    </a:lnTo>
                    <a:lnTo>
                      <a:pt x="1896" y="59"/>
                    </a:lnTo>
                    <a:lnTo>
                      <a:pt x="1867" y="28"/>
                    </a:lnTo>
                    <a:lnTo>
                      <a:pt x="1808" y="28"/>
                    </a:lnTo>
                    <a:lnTo>
                      <a:pt x="1748" y="88"/>
                    </a:lnTo>
                    <a:lnTo>
                      <a:pt x="1689" y="88"/>
                    </a:lnTo>
                    <a:lnTo>
                      <a:pt x="1718" y="59"/>
                    </a:lnTo>
                    <a:lnTo>
                      <a:pt x="1689" y="59"/>
                    </a:lnTo>
                    <a:lnTo>
                      <a:pt x="1630" y="88"/>
                    </a:lnTo>
                    <a:lnTo>
                      <a:pt x="1600" y="59"/>
                    </a:lnTo>
                    <a:lnTo>
                      <a:pt x="1600" y="118"/>
                    </a:lnTo>
                    <a:lnTo>
                      <a:pt x="1571" y="146"/>
                    </a:lnTo>
                    <a:lnTo>
                      <a:pt x="1541" y="146"/>
                    </a:lnTo>
                    <a:lnTo>
                      <a:pt x="1511" y="118"/>
                    </a:lnTo>
                    <a:lnTo>
                      <a:pt x="1511" y="146"/>
                    </a:lnTo>
                    <a:lnTo>
                      <a:pt x="1481" y="177"/>
                    </a:lnTo>
                    <a:lnTo>
                      <a:pt x="1453" y="177"/>
                    </a:lnTo>
                    <a:lnTo>
                      <a:pt x="1362" y="265"/>
                    </a:lnTo>
                    <a:lnTo>
                      <a:pt x="1304" y="265"/>
                    </a:lnTo>
                    <a:lnTo>
                      <a:pt x="1273" y="295"/>
                    </a:lnTo>
                    <a:lnTo>
                      <a:pt x="1216" y="295"/>
                    </a:lnTo>
                    <a:lnTo>
                      <a:pt x="1186" y="265"/>
                    </a:lnTo>
                    <a:lnTo>
                      <a:pt x="1155" y="265"/>
                    </a:lnTo>
                    <a:lnTo>
                      <a:pt x="1125" y="237"/>
                    </a:lnTo>
                    <a:lnTo>
                      <a:pt x="1097" y="237"/>
                    </a:lnTo>
                    <a:lnTo>
                      <a:pt x="1066" y="207"/>
                    </a:lnTo>
                    <a:lnTo>
                      <a:pt x="888" y="207"/>
                    </a:lnTo>
                    <a:lnTo>
                      <a:pt x="888" y="177"/>
                    </a:lnTo>
                    <a:lnTo>
                      <a:pt x="859" y="146"/>
                    </a:lnTo>
                    <a:lnTo>
                      <a:pt x="830" y="177"/>
                    </a:lnTo>
                    <a:lnTo>
                      <a:pt x="800" y="177"/>
                    </a:lnTo>
                    <a:lnTo>
                      <a:pt x="770" y="146"/>
                    </a:lnTo>
                    <a:lnTo>
                      <a:pt x="741" y="146"/>
                    </a:lnTo>
                    <a:lnTo>
                      <a:pt x="741" y="118"/>
                    </a:lnTo>
                    <a:lnTo>
                      <a:pt x="711" y="118"/>
                    </a:lnTo>
                    <a:lnTo>
                      <a:pt x="681" y="88"/>
                    </a:lnTo>
                    <a:lnTo>
                      <a:pt x="593" y="88"/>
                    </a:lnTo>
                    <a:lnTo>
                      <a:pt x="563" y="59"/>
                    </a:lnTo>
                    <a:lnTo>
                      <a:pt x="413" y="59"/>
                    </a:lnTo>
                    <a:lnTo>
                      <a:pt x="386" y="28"/>
                    </a:lnTo>
                    <a:lnTo>
                      <a:pt x="237" y="28"/>
                    </a:lnTo>
                    <a:lnTo>
                      <a:pt x="206" y="59"/>
                    </a:lnTo>
                    <a:lnTo>
                      <a:pt x="118" y="59"/>
                    </a:lnTo>
                    <a:lnTo>
                      <a:pt x="88" y="28"/>
                    </a:lnTo>
                    <a:lnTo>
                      <a:pt x="88" y="0"/>
                    </a:lnTo>
                    <a:lnTo>
                      <a:pt x="58" y="28"/>
                    </a:lnTo>
                    <a:close/>
                  </a:path>
                </a:pathLst>
              </a:custGeom>
              <a:solidFill>
                <a:srgbClr val="7FC543"/>
              </a:solidFill>
              <a:ln w="9525">
                <a:noFill/>
                <a:round/>
                <a:headEnd/>
                <a:tailEnd/>
              </a:ln>
            </p:spPr>
            <p:txBody>
              <a:bodyPr/>
              <a:lstStyle/>
              <a:p>
                <a:endParaRPr lang="en-GB"/>
              </a:p>
            </p:txBody>
          </p:sp>
          <p:sp>
            <p:nvSpPr>
              <p:cNvPr id="25638" name="Freeform 38"/>
              <p:cNvSpPr>
                <a:spLocks/>
              </p:cNvSpPr>
              <p:nvPr/>
            </p:nvSpPr>
            <p:spPr bwMode="auto">
              <a:xfrm>
                <a:off x="5035" y="3593"/>
                <a:ext cx="452" cy="429"/>
              </a:xfrm>
              <a:custGeom>
                <a:avLst/>
                <a:gdLst/>
                <a:ahLst/>
                <a:cxnLst>
                  <a:cxn ang="0">
                    <a:pos x="1630" y="267"/>
                  </a:cxn>
                  <a:cxn ang="0">
                    <a:pos x="1748" y="149"/>
                  </a:cxn>
                  <a:cxn ang="0">
                    <a:pos x="1808" y="89"/>
                  </a:cxn>
                  <a:cxn ang="0">
                    <a:pos x="1690" y="58"/>
                  </a:cxn>
                  <a:cxn ang="0">
                    <a:pos x="1453" y="89"/>
                  </a:cxn>
                  <a:cxn ang="0">
                    <a:pos x="1334" y="89"/>
                  </a:cxn>
                  <a:cxn ang="0">
                    <a:pos x="1244" y="119"/>
                  </a:cxn>
                  <a:cxn ang="0">
                    <a:pos x="1155" y="176"/>
                  </a:cxn>
                  <a:cxn ang="0">
                    <a:pos x="1007" y="207"/>
                  </a:cxn>
                  <a:cxn ang="0">
                    <a:pos x="770" y="207"/>
                  </a:cxn>
                  <a:cxn ang="0">
                    <a:pos x="623" y="149"/>
                  </a:cxn>
                  <a:cxn ang="0">
                    <a:pos x="475" y="207"/>
                  </a:cxn>
                  <a:cxn ang="0">
                    <a:pos x="325" y="207"/>
                  </a:cxn>
                  <a:cxn ang="0">
                    <a:pos x="207" y="267"/>
                  </a:cxn>
                  <a:cxn ang="0">
                    <a:pos x="207" y="385"/>
                  </a:cxn>
                  <a:cxn ang="0">
                    <a:pos x="88" y="503"/>
                  </a:cxn>
                  <a:cxn ang="0">
                    <a:pos x="31" y="474"/>
                  </a:cxn>
                  <a:cxn ang="0">
                    <a:pos x="31" y="650"/>
                  </a:cxn>
                  <a:cxn ang="0">
                    <a:pos x="58" y="741"/>
                  </a:cxn>
                  <a:cxn ang="0">
                    <a:pos x="58" y="830"/>
                  </a:cxn>
                  <a:cxn ang="0">
                    <a:pos x="207" y="917"/>
                  </a:cxn>
                  <a:cxn ang="0">
                    <a:pos x="207" y="948"/>
                  </a:cxn>
                  <a:cxn ang="0">
                    <a:pos x="238" y="1005"/>
                  </a:cxn>
                  <a:cxn ang="0">
                    <a:pos x="238" y="1124"/>
                  </a:cxn>
                  <a:cxn ang="0">
                    <a:pos x="207" y="1184"/>
                  </a:cxn>
                  <a:cxn ang="0">
                    <a:pos x="149" y="1273"/>
                  </a:cxn>
                  <a:cxn ang="0">
                    <a:pos x="118" y="1570"/>
                  </a:cxn>
                  <a:cxn ang="0">
                    <a:pos x="207" y="1628"/>
                  </a:cxn>
                  <a:cxn ang="0">
                    <a:pos x="325" y="1688"/>
                  </a:cxn>
                  <a:cxn ang="0">
                    <a:pos x="414" y="1688"/>
                  </a:cxn>
                  <a:cxn ang="0">
                    <a:pos x="563" y="1598"/>
                  </a:cxn>
                  <a:cxn ang="0">
                    <a:pos x="652" y="1509"/>
                  </a:cxn>
                  <a:cxn ang="0">
                    <a:pos x="770" y="1451"/>
                  </a:cxn>
                  <a:cxn ang="0">
                    <a:pos x="888" y="1361"/>
                  </a:cxn>
                  <a:cxn ang="0">
                    <a:pos x="1037" y="1273"/>
                  </a:cxn>
                  <a:cxn ang="0">
                    <a:pos x="1155" y="1214"/>
                  </a:cxn>
                  <a:cxn ang="0">
                    <a:pos x="1274" y="1124"/>
                  </a:cxn>
                  <a:cxn ang="0">
                    <a:pos x="1362" y="1096"/>
                  </a:cxn>
                  <a:cxn ang="0">
                    <a:pos x="1481" y="1005"/>
                  </a:cxn>
                  <a:cxn ang="0">
                    <a:pos x="1541" y="948"/>
                  </a:cxn>
                  <a:cxn ang="0">
                    <a:pos x="1571" y="769"/>
                  </a:cxn>
                  <a:cxn ang="0">
                    <a:pos x="1571" y="680"/>
                  </a:cxn>
                  <a:cxn ang="0">
                    <a:pos x="1571" y="532"/>
                  </a:cxn>
                  <a:cxn ang="0">
                    <a:pos x="1541" y="296"/>
                  </a:cxn>
                </a:cxnLst>
                <a:rect l="0" t="0" r="r" b="b"/>
                <a:pathLst>
                  <a:path w="1808" h="1716">
                    <a:moveTo>
                      <a:pt x="1541" y="296"/>
                    </a:moveTo>
                    <a:lnTo>
                      <a:pt x="1571" y="267"/>
                    </a:lnTo>
                    <a:lnTo>
                      <a:pt x="1630" y="267"/>
                    </a:lnTo>
                    <a:lnTo>
                      <a:pt x="1718" y="176"/>
                    </a:lnTo>
                    <a:lnTo>
                      <a:pt x="1748" y="176"/>
                    </a:lnTo>
                    <a:lnTo>
                      <a:pt x="1748" y="149"/>
                    </a:lnTo>
                    <a:lnTo>
                      <a:pt x="1778" y="149"/>
                    </a:lnTo>
                    <a:lnTo>
                      <a:pt x="1778" y="119"/>
                    </a:lnTo>
                    <a:lnTo>
                      <a:pt x="1808" y="89"/>
                    </a:lnTo>
                    <a:lnTo>
                      <a:pt x="1808" y="58"/>
                    </a:lnTo>
                    <a:lnTo>
                      <a:pt x="1748" y="0"/>
                    </a:lnTo>
                    <a:lnTo>
                      <a:pt x="1690" y="58"/>
                    </a:lnTo>
                    <a:lnTo>
                      <a:pt x="1600" y="58"/>
                    </a:lnTo>
                    <a:lnTo>
                      <a:pt x="1600" y="89"/>
                    </a:lnTo>
                    <a:lnTo>
                      <a:pt x="1453" y="89"/>
                    </a:lnTo>
                    <a:lnTo>
                      <a:pt x="1423" y="58"/>
                    </a:lnTo>
                    <a:lnTo>
                      <a:pt x="1334" y="58"/>
                    </a:lnTo>
                    <a:lnTo>
                      <a:pt x="1334" y="89"/>
                    </a:lnTo>
                    <a:lnTo>
                      <a:pt x="1305" y="89"/>
                    </a:lnTo>
                    <a:lnTo>
                      <a:pt x="1274" y="119"/>
                    </a:lnTo>
                    <a:lnTo>
                      <a:pt x="1244" y="119"/>
                    </a:lnTo>
                    <a:lnTo>
                      <a:pt x="1216" y="149"/>
                    </a:lnTo>
                    <a:lnTo>
                      <a:pt x="1155" y="149"/>
                    </a:lnTo>
                    <a:lnTo>
                      <a:pt x="1155" y="176"/>
                    </a:lnTo>
                    <a:lnTo>
                      <a:pt x="1125" y="176"/>
                    </a:lnTo>
                    <a:lnTo>
                      <a:pt x="1098" y="207"/>
                    </a:lnTo>
                    <a:lnTo>
                      <a:pt x="1007" y="207"/>
                    </a:lnTo>
                    <a:lnTo>
                      <a:pt x="948" y="237"/>
                    </a:lnTo>
                    <a:lnTo>
                      <a:pt x="918" y="207"/>
                    </a:lnTo>
                    <a:lnTo>
                      <a:pt x="770" y="207"/>
                    </a:lnTo>
                    <a:lnTo>
                      <a:pt x="770" y="176"/>
                    </a:lnTo>
                    <a:lnTo>
                      <a:pt x="741" y="149"/>
                    </a:lnTo>
                    <a:lnTo>
                      <a:pt x="623" y="149"/>
                    </a:lnTo>
                    <a:lnTo>
                      <a:pt x="593" y="176"/>
                    </a:lnTo>
                    <a:lnTo>
                      <a:pt x="532" y="207"/>
                    </a:lnTo>
                    <a:lnTo>
                      <a:pt x="475" y="207"/>
                    </a:lnTo>
                    <a:lnTo>
                      <a:pt x="445" y="237"/>
                    </a:lnTo>
                    <a:lnTo>
                      <a:pt x="325" y="237"/>
                    </a:lnTo>
                    <a:lnTo>
                      <a:pt x="325" y="207"/>
                    </a:lnTo>
                    <a:lnTo>
                      <a:pt x="295" y="176"/>
                    </a:lnTo>
                    <a:lnTo>
                      <a:pt x="207" y="176"/>
                    </a:lnTo>
                    <a:lnTo>
                      <a:pt x="207" y="267"/>
                    </a:lnTo>
                    <a:lnTo>
                      <a:pt x="177" y="296"/>
                    </a:lnTo>
                    <a:lnTo>
                      <a:pt x="238" y="355"/>
                    </a:lnTo>
                    <a:lnTo>
                      <a:pt x="207" y="385"/>
                    </a:lnTo>
                    <a:lnTo>
                      <a:pt x="149" y="385"/>
                    </a:lnTo>
                    <a:lnTo>
                      <a:pt x="149" y="444"/>
                    </a:lnTo>
                    <a:lnTo>
                      <a:pt x="88" y="503"/>
                    </a:lnTo>
                    <a:lnTo>
                      <a:pt x="58" y="503"/>
                    </a:lnTo>
                    <a:lnTo>
                      <a:pt x="58" y="474"/>
                    </a:lnTo>
                    <a:lnTo>
                      <a:pt x="31" y="474"/>
                    </a:lnTo>
                    <a:lnTo>
                      <a:pt x="0" y="503"/>
                    </a:lnTo>
                    <a:lnTo>
                      <a:pt x="0" y="622"/>
                    </a:lnTo>
                    <a:lnTo>
                      <a:pt x="31" y="650"/>
                    </a:lnTo>
                    <a:lnTo>
                      <a:pt x="31" y="680"/>
                    </a:lnTo>
                    <a:lnTo>
                      <a:pt x="58" y="710"/>
                    </a:lnTo>
                    <a:lnTo>
                      <a:pt x="58" y="741"/>
                    </a:lnTo>
                    <a:lnTo>
                      <a:pt x="31" y="769"/>
                    </a:lnTo>
                    <a:lnTo>
                      <a:pt x="31" y="799"/>
                    </a:lnTo>
                    <a:lnTo>
                      <a:pt x="58" y="830"/>
                    </a:lnTo>
                    <a:lnTo>
                      <a:pt x="58" y="887"/>
                    </a:lnTo>
                    <a:lnTo>
                      <a:pt x="88" y="917"/>
                    </a:lnTo>
                    <a:lnTo>
                      <a:pt x="207" y="917"/>
                    </a:lnTo>
                    <a:lnTo>
                      <a:pt x="177" y="948"/>
                    </a:lnTo>
                    <a:lnTo>
                      <a:pt x="177" y="978"/>
                    </a:lnTo>
                    <a:lnTo>
                      <a:pt x="207" y="948"/>
                    </a:lnTo>
                    <a:lnTo>
                      <a:pt x="238" y="978"/>
                    </a:lnTo>
                    <a:lnTo>
                      <a:pt x="268" y="978"/>
                    </a:lnTo>
                    <a:lnTo>
                      <a:pt x="238" y="1005"/>
                    </a:lnTo>
                    <a:lnTo>
                      <a:pt x="268" y="1036"/>
                    </a:lnTo>
                    <a:lnTo>
                      <a:pt x="268" y="1096"/>
                    </a:lnTo>
                    <a:lnTo>
                      <a:pt x="238" y="1124"/>
                    </a:lnTo>
                    <a:lnTo>
                      <a:pt x="207" y="1124"/>
                    </a:lnTo>
                    <a:lnTo>
                      <a:pt x="177" y="1155"/>
                    </a:lnTo>
                    <a:lnTo>
                      <a:pt x="207" y="1184"/>
                    </a:lnTo>
                    <a:lnTo>
                      <a:pt x="118" y="1184"/>
                    </a:lnTo>
                    <a:lnTo>
                      <a:pt x="118" y="1273"/>
                    </a:lnTo>
                    <a:lnTo>
                      <a:pt x="149" y="1273"/>
                    </a:lnTo>
                    <a:lnTo>
                      <a:pt x="31" y="1391"/>
                    </a:lnTo>
                    <a:lnTo>
                      <a:pt x="31" y="1570"/>
                    </a:lnTo>
                    <a:lnTo>
                      <a:pt x="118" y="1570"/>
                    </a:lnTo>
                    <a:lnTo>
                      <a:pt x="149" y="1598"/>
                    </a:lnTo>
                    <a:lnTo>
                      <a:pt x="149" y="1628"/>
                    </a:lnTo>
                    <a:lnTo>
                      <a:pt x="207" y="1628"/>
                    </a:lnTo>
                    <a:lnTo>
                      <a:pt x="207" y="1658"/>
                    </a:lnTo>
                    <a:lnTo>
                      <a:pt x="268" y="1688"/>
                    </a:lnTo>
                    <a:lnTo>
                      <a:pt x="325" y="1688"/>
                    </a:lnTo>
                    <a:lnTo>
                      <a:pt x="356" y="1716"/>
                    </a:lnTo>
                    <a:lnTo>
                      <a:pt x="386" y="1716"/>
                    </a:lnTo>
                    <a:lnTo>
                      <a:pt x="414" y="1688"/>
                    </a:lnTo>
                    <a:lnTo>
                      <a:pt x="445" y="1688"/>
                    </a:lnTo>
                    <a:lnTo>
                      <a:pt x="532" y="1598"/>
                    </a:lnTo>
                    <a:lnTo>
                      <a:pt x="563" y="1598"/>
                    </a:lnTo>
                    <a:lnTo>
                      <a:pt x="563" y="1570"/>
                    </a:lnTo>
                    <a:lnTo>
                      <a:pt x="623" y="1539"/>
                    </a:lnTo>
                    <a:lnTo>
                      <a:pt x="652" y="1509"/>
                    </a:lnTo>
                    <a:lnTo>
                      <a:pt x="682" y="1509"/>
                    </a:lnTo>
                    <a:lnTo>
                      <a:pt x="711" y="1480"/>
                    </a:lnTo>
                    <a:lnTo>
                      <a:pt x="770" y="1451"/>
                    </a:lnTo>
                    <a:lnTo>
                      <a:pt x="800" y="1421"/>
                    </a:lnTo>
                    <a:lnTo>
                      <a:pt x="830" y="1421"/>
                    </a:lnTo>
                    <a:lnTo>
                      <a:pt x="888" y="1361"/>
                    </a:lnTo>
                    <a:lnTo>
                      <a:pt x="918" y="1361"/>
                    </a:lnTo>
                    <a:lnTo>
                      <a:pt x="979" y="1303"/>
                    </a:lnTo>
                    <a:lnTo>
                      <a:pt x="1037" y="1273"/>
                    </a:lnTo>
                    <a:lnTo>
                      <a:pt x="1067" y="1243"/>
                    </a:lnTo>
                    <a:lnTo>
                      <a:pt x="1125" y="1214"/>
                    </a:lnTo>
                    <a:lnTo>
                      <a:pt x="1155" y="1214"/>
                    </a:lnTo>
                    <a:lnTo>
                      <a:pt x="1186" y="1184"/>
                    </a:lnTo>
                    <a:lnTo>
                      <a:pt x="1216" y="1184"/>
                    </a:lnTo>
                    <a:lnTo>
                      <a:pt x="1274" y="1124"/>
                    </a:lnTo>
                    <a:lnTo>
                      <a:pt x="1305" y="1124"/>
                    </a:lnTo>
                    <a:lnTo>
                      <a:pt x="1334" y="1096"/>
                    </a:lnTo>
                    <a:lnTo>
                      <a:pt x="1362" y="1096"/>
                    </a:lnTo>
                    <a:lnTo>
                      <a:pt x="1423" y="1036"/>
                    </a:lnTo>
                    <a:lnTo>
                      <a:pt x="1453" y="1036"/>
                    </a:lnTo>
                    <a:lnTo>
                      <a:pt x="1481" y="1005"/>
                    </a:lnTo>
                    <a:lnTo>
                      <a:pt x="1512" y="1005"/>
                    </a:lnTo>
                    <a:lnTo>
                      <a:pt x="1512" y="978"/>
                    </a:lnTo>
                    <a:lnTo>
                      <a:pt x="1541" y="948"/>
                    </a:lnTo>
                    <a:lnTo>
                      <a:pt x="1541" y="917"/>
                    </a:lnTo>
                    <a:lnTo>
                      <a:pt x="1571" y="887"/>
                    </a:lnTo>
                    <a:lnTo>
                      <a:pt x="1571" y="769"/>
                    </a:lnTo>
                    <a:lnTo>
                      <a:pt x="1541" y="741"/>
                    </a:lnTo>
                    <a:lnTo>
                      <a:pt x="1541" y="710"/>
                    </a:lnTo>
                    <a:lnTo>
                      <a:pt x="1571" y="680"/>
                    </a:lnTo>
                    <a:lnTo>
                      <a:pt x="1571" y="592"/>
                    </a:lnTo>
                    <a:lnTo>
                      <a:pt x="1600" y="562"/>
                    </a:lnTo>
                    <a:lnTo>
                      <a:pt x="1571" y="532"/>
                    </a:lnTo>
                    <a:lnTo>
                      <a:pt x="1571" y="474"/>
                    </a:lnTo>
                    <a:lnTo>
                      <a:pt x="1541" y="444"/>
                    </a:lnTo>
                    <a:lnTo>
                      <a:pt x="1541" y="296"/>
                    </a:lnTo>
                    <a:close/>
                  </a:path>
                </a:pathLst>
              </a:custGeom>
              <a:solidFill>
                <a:srgbClr val="4CB47E"/>
              </a:solidFill>
              <a:ln w="9525">
                <a:noFill/>
                <a:round/>
                <a:headEnd/>
                <a:tailEnd/>
              </a:ln>
            </p:spPr>
            <p:txBody>
              <a:bodyPr/>
              <a:lstStyle/>
              <a:p>
                <a:endParaRPr lang="en-GB"/>
              </a:p>
            </p:txBody>
          </p:sp>
          <p:sp>
            <p:nvSpPr>
              <p:cNvPr id="25639" name="Freeform 39"/>
              <p:cNvSpPr>
                <a:spLocks/>
              </p:cNvSpPr>
              <p:nvPr/>
            </p:nvSpPr>
            <p:spPr bwMode="auto">
              <a:xfrm>
                <a:off x="5265" y="3585"/>
                <a:ext cx="518" cy="703"/>
              </a:xfrm>
              <a:custGeom>
                <a:avLst/>
                <a:gdLst/>
                <a:ahLst/>
                <a:cxnLst>
                  <a:cxn ang="0">
                    <a:pos x="623" y="474"/>
                  </a:cxn>
                  <a:cxn ang="0">
                    <a:pos x="682" y="592"/>
                  </a:cxn>
                  <a:cxn ang="0">
                    <a:pos x="623" y="740"/>
                  </a:cxn>
                  <a:cxn ang="0">
                    <a:pos x="653" y="917"/>
                  </a:cxn>
                  <a:cxn ang="0">
                    <a:pos x="594" y="1008"/>
                  </a:cxn>
                  <a:cxn ang="0">
                    <a:pos x="535" y="1066"/>
                  </a:cxn>
                  <a:cxn ang="0">
                    <a:pos x="416" y="1126"/>
                  </a:cxn>
                  <a:cxn ang="0">
                    <a:pos x="298" y="1214"/>
                  </a:cxn>
                  <a:cxn ang="0">
                    <a:pos x="207" y="1244"/>
                  </a:cxn>
                  <a:cxn ang="0">
                    <a:pos x="61" y="1333"/>
                  </a:cxn>
                  <a:cxn ang="0">
                    <a:pos x="30" y="1481"/>
                  </a:cxn>
                  <a:cxn ang="0">
                    <a:pos x="119" y="1658"/>
                  </a:cxn>
                  <a:cxn ang="0">
                    <a:pos x="119" y="1718"/>
                  </a:cxn>
                  <a:cxn ang="0">
                    <a:pos x="180" y="1718"/>
                  </a:cxn>
                  <a:cxn ang="0">
                    <a:pos x="237" y="1807"/>
                  </a:cxn>
                  <a:cxn ang="0">
                    <a:pos x="444" y="1864"/>
                  </a:cxn>
                  <a:cxn ang="0">
                    <a:pos x="712" y="1983"/>
                  </a:cxn>
                  <a:cxn ang="0">
                    <a:pos x="860" y="2073"/>
                  </a:cxn>
                  <a:cxn ang="0">
                    <a:pos x="979" y="2132"/>
                  </a:cxn>
                  <a:cxn ang="0">
                    <a:pos x="1156" y="2250"/>
                  </a:cxn>
                  <a:cxn ang="0">
                    <a:pos x="1304" y="2398"/>
                  </a:cxn>
                  <a:cxn ang="0">
                    <a:pos x="1424" y="2457"/>
                  </a:cxn>
                  <a:cxn ang="0">
                    <a:pos x="1690" y="2693"/>
                  </a:cxn>
                  <a:cxn ang="0">
                    <a:pos x="2016" y="2812"/>
                  </a:cxn>
                  <a:cxn ang="0">
                    <a:pos x="1956" y="1273"/>
                  </a:cxn>
                  <a:cxn ang="0">
                    <a:pos x="1897" y="1154"/>
                  </a:cxn>
                  <a:cxn ang="0">
                    <a:pos x="1897" y="1035"/>
                  </a:cxn>
                  <a:cxn ang="0">
                    <a:pos x="1897" y="978"/>
                  </a:cxn>
                  <a:cxn ang="0">
                    <a:pos x="1956" y="978"/>
                  </a:cxn>
                  <a:cxn ang="0">
                    <a:pos x="1986" y="829"/>
                  </a:cxn>
                  <a:cxn ang="0">
                    <a:pos x="2016" y="799"/>
                  </a:cxn>
                  <a:cxn ang="0">
                    <a:pos x="2016" y="710"/>
                  </a:cxn>
                  <a:cxn ang="0">
                    <a:pos x="1986" y="592"/>
                  </a:cxn>
                  <a:cxn ang="0">
                    <a:pos x="2016" y="533"/>
                  </a:cxn>
                  <a:cxn ang="0">
                    <a:pos x="1837" y="504"/>
                  </a:cxn>
                  <a:cxn ang="0">
                    <a:pos x="1779" y="444"/>
                  </a:cxn>
                  <a:cxn ang="0">
                    <a:pos x="1690" y="326"/>
                  </a:cxn>
                  <a:cxn ang="0">
                    <a:pos x="1600" y="179"/>
                  </a:cxn>
                  <a:cxn ang="0">
                    <a:pos x="1572" y="88"/>
                  </a:cxn>
                  <a:cxn ang="0">
                    <a:pos x="1453" y="149"/>
                  </a:cxn>
                  <a:cxn ang="0">
                    <a:pos x="1393" y="30"/>
                  </a:cxn>
                  <a:cxn ang="0">
                    <a:pos x="1186" y="60"/>
                  </a:cxn>
                  <a:cxn ang="0">
                    <a:pos x="979" y="0"/>
                  </a:cxn>
                  <a:cxn ang="0">
                    <a:pos x="890" y="88"/>
                  </a:cxn>
                  <a:cxn ang="0">
                    <a:pos x="860" y="179"/>
                  </a:cxn>
                  <a:cxn ang="0">
                    <a:pos x="800" y="206"/>
                  </a:cxn>
                </a:cxnLst>
                <a:rect l="0" t="0" r="r" b="b"/>
                <a:pathLst>
                  <a:path w="2074" h="2812">
                    <a:moveTo>
                      <a:pt x="653" y="297"/>
                    </a:moveTo>
                    <a:lnTo>
                      <a:pt x="623" y="326"/>
                    </a:lnTo>
                    <a:lnTo>
                      <a:pt x="623" y="474"/>
                    </a:lnTo>
                    <a:lnTo>
                      <a:pt x="653" y="504"/>
                    </a:lnTo>
                    <a:lnTo>
                      <a:pt x="653" y="562"/>
                    </a:lnTo>
                    <a:lnTo>
                      <a:pt x="682" y="592"/>
                    </a:lnTo>
                    <a:lnTo>
                      <a:pt x="653" y="622"/>
                    </a:lnTo>
                    <a:lnTo>
                      <a:pt x="653" y="710"/>
                    </a:lnTo>
                    <a:lnTo>
                      <a:pt x="623" y="740"/>
                    </a:lnTo>
                    <a:lnTo>
                      <a:pt x="623" y="771"/>
                    </a:lnTo>
                    <a:lnTo>
                      <a:pt x="653" y="799"/>
                    </a:lnTo>
                    <a:lnTo>
                      <a:pt x="653" y="917"/>
                    </a:lnTo>
                    <a:lnTo>
                      <a:pt x="623" y="947"/>
                    </a:lnTo>
                    <a:lnTo>
                      <a:pt x="623" y="978"/>
                    </a:lnTo>
                    <a:lnTo>
                      <a:pt x="594" y="1008"/>
                    </a:lnTo>
                    <a:lnTo>
                      <a:pt x="594" y="1035"/>
                    </a:lnTo>
                    <a:lnTo>
                      <a:pt x="563" y="1035"/>
                    </a:lnTo>
                    <a:lnTo>
                      <a:pt x="535" y="1066"/>
                    </a:lnTo>
                    <a:lnTo>
                      <a:pt x="505" y="1066"/>
                    </a:lnTo>
                    <a:lnTo>
                      <a:pt x="444" y="1126"/>
                    </a:lnTo>
                    <a:lnTo>
                      <a:pt x="416" y="1126"/>
                    </a:lnTo>
                    <a:lnTo>
                      <a:pt x="387" y="1154"/>
                    </a:lnTo>
                    <a:lnTo>
                      <a:pt x="356" y="1154"/>
                    </a:lnTo>
                    <a:lnTo>
                      <a:pt x="298" y="1214"/>
                    </a:lnTo>
                    <a:lnTo>
                      <a:pt x="268" y="1214"/>
                    </a:lnTo>
                    <a:lnTo>
                      <a:pt x="237" y="1244"/>
                    </a:lnTo>
                    <a:lnTo>
                      <a:pt x="207" y="1244"/>
                    </a:lnTo>
                    <a:lnTo>
                      <a:pt x="149" y="1273"/>
                    </a:lnTo>
                    <a:lnTo>
                      <a:pt x="119" y="1303"/>
                    </a:lnTo>
                    <a:lnTo>
                      <a:pt x="61" y="1333"/>
                    </a:lnTo>
                    <a:lnTo>
                      <a:pt x="0" y="1391"/>
                    </a:lnTo>
                    <a:lnTo>
                      <a:pt x="30" y="1421"/>
                    </a:lnTo>
                    <a:lnTo>
                      <a:pt x="30" y="1481"/>
                    </a:lnTo>
                    <a:lnTo>
                      <a:pt x="61" y="1510"/>
                    </a:lnTo>
                    <a:lnTo>
                      <a:pt x="89" y="1600"/>
                    </a:lnTo>
                    <a:lnTo>
                      <a:pt x="119" y="1658"/>
                    </a:lnTo>
                    <a:lnTo>
                      <a:pt x="119" y="1688"/>
                    </a:lnTo>
                    <a:lnTo>
                      <a:pt x="89" y="1688"/>
                    </a:lnTo>
                    <a:lnTo>
                      <a:pt x="119" y="1718"/>
                    </a:lnTo>
                    <a:lnTo>
                      <a:pt x="119" y="1746"/>
                    </a:lnTo>
                    <a:lnTo>
                      <a:pt x="149" y="1718"/>
                    </a:lnTo>
                    <a:lnTo>
                      <a:pt x="180" y="1718"/>
                    </a:lnTo>
                    <a:lnTo>
                      <a:pt x="180" y="1776"/>
                    </a:lnTo>
                    <a:lnTo>
                      <a:pt x="149" y="1807"/>
                    </a:lnTo>
                    <a:lnTo>
                      <a:pt x="237" y="1807"/>
                    </a:lnTo>
                    <a:lnTo>
                      <a:pt x="268" y="1837"/>
                    </a:lnTo>
                    <a:lnTo>
                      <a:pt x="387" y="1837"/>
                    </a:lnTo>
                    <a:lnTo>
                      <a:pt x="444" y="1864"/>
                    </a:lnTo>
                    <a:lnTo>
                      <a:pt x="505" y="1864"/>
                    </a:lnTo>
                    <a:lnTo>
                      <a:pt x="682" y="1955"/>
                    </a:lnTo>
                    <a:lnTo>
                      <a:pt x="712" y="1983"/>
                    </a:lnTo>
                    <a:lnTo>
                      <a:pt x="772" y="2014"/>
                    </a:lnTo>
                    <a:lnTo>
                      <a:pt x="830" y="2073"/>
                    </a:lnTo>
                    <a:lnTo>
                      <a:pt x="860" y="2073"/>
                    </a:lnTo>
                    <a:lnTo>
                      <a:pt x="890" y="2101"/>
                    </a:lnTo>
                    <a:lnTo>
                      <a:pt x="949" y="2132"/>
                    </a:lnTo>
                    <a:lnTo>
                      <a:pt x="979" y="2132"/>
                    </a:lnTo>
                    <a:lnTo>
                      <a:pt x="1009" y="2162"/>
                    </a:lnTo>
                    <a:lnTo>
                      <a:pt x="1128" y="2220"/>
                    </a:lnTo>
                    <a:lnTo>
                      <a:pt x="1156" y="2250"/>
                    </a:lnTo>
                    <a:lnTo>
                      <a:pt x="1186" y="2310"/>
                    </a:lnTo>
                    <a:lnTo>
                      <a:pt x="1246" y="2339"/>
                    </a:lnTo>
                    <a:lnTo>
                      <a:pt x="1304" y="2398"/>
                    </a:lnTo>
                    <a:lnTo>
                      <a:pt x="1365" y="2428"/>
                    </a:lnTo>
                    <a:lnTo>
                      <a:pt x="1393" y="2457"/>
                    </a:lnTo>
                    <a:lnTo>
                      <a:pt x="1424" y="2457"/>
                    </a:lnTo>
                    <a:lnTo>
                      <a:pt x="1481" y="2517"/>
                    </a:lnTo>
                    <a:lnTo>
                      <a:pt x="1511" y="2517"/>
                    </a:lnTo>
                    <a:lnTo>
                      <a:pt x="1690" y="2693"/>
                    </a:lnTo>
                    <a:lnTo>
                      <a:pt x="1749" y="2723"/>
                    </a:lnTo>
                    <a:lnTo>
                      <a:pt x="1837" y="2812"/>
                    </a:lnTo>
                    <a:lnTo>
                      <a:pt x="2016" y="2812"/>
                    </a:lnTo>
                    <a:lnTo>
                      <a:pt x="2016" y="1303"/>
                    </a:lnTo>
                    <a:lnTo>
                      <a:pt x="1986" y="1273"/>
                    </a:lnTo>
                    <a:lnTo>
                      <a:pt x="1956" y="1273"/>
                    </a:lnTo>
                    <a:lnTo>
                      <a:pt x="1956" y="1244"/>
                    </a:lnTo>
                    <a:lnTo>
                      <a:pt x="1867" y="1154"/>
                    </a:lnTo>
                    <a:lnTo>
                      <a:pt x="1897" y="1154"/>
                    </a:lnTo>
                    <a:lnTo>
                      <a:pt x="1897" y="1096"/>
                    </a:lnTo>
                    <a:lnTo>
                      <a:pt x="1927" y="1066"/>
                    </a:lnTo>
                    <a:lnTo>
                      <a:pt x="1897" y="1035"/>
                    </a:lnTo>
                    <a:lnTo>
                      <a:pt x="1867" y="1035"/>
                    </a:lnTo>
                    <a:lnTo>
                      <a:pt x="1867" y="1008"/>
                    </a:lnTo>
                    <a:lnTo>
                      <a:pt x="1897" y="978"/>
                    </a:lnTo>
                    <a:lnTo>
                      <a:pt x="1897" y="947"/>
                    </a:lnTo>
                    <a:lnTo>
                      <a:pt x="1927" y="978"/>
                    </a:lnTo>
                    <a:lnTo>
                      <a:pt x="1956" y="978"/>
                    </a:lnTo>
                    <a:lnTo>
                      <a:pt x="1927" y="947"/>
                    </a:lnTo>
                    <a:lnTo>
                      <a:pt x="1927" y="889"/>
                    </a:lnTo>
                    <a:lnTo>
                      <a:pt x="1986" y="829"/>
                    </a:lnTo>
                    <a:lnTo>
                      <a:pt x="1956" y="829"/>
                    </a:lnTo>
                    <a:lnTo>
                      <a:pt x="1986" y="799"/>
                    </a:lnTo>
                    <a:lnTo>
                      <a:pt x="2016" y="799"/>
                    </a:lnTo>
                    <a:lnTo>
                      <a:pt x="2046" y="799"/>
                    </a:lnTo>
                    <a:lnTo>
                      <a:pt x="2046" y="710"/>
                    </a:lnTo>
                    <a:lnTo>
                      <a:pt x="2016" y="710"/>
                    </a:lnTo>
                    <a:lnTo>
                      <a:pt x="2016" y="680"/>
                    </a:lnTo>
                    <a:lnTo>
                      <a:pt x="1986" y="652"/>
                    </a:lnTo>
                    <a:lnTo>
                      <a:pt x="1986" y="592"/>
                    </a:lnTo>
                    <a:lnTo>
                      <a:pt x="2016" y="592"/>
                    </a:lnTo>
                    <a:lnTo>
                      <a:pt x="2074" y="533"/>
                    </a:lnTo>
                    <a:lnTo>
                      <a:pt x="2016" y="533"/>
                    </a:lnTo>
                    <a:lnTo>
                      <a:pt x="1897" y="533"/>
                    </a:lnTo>
                    <a:lnTo>
                      <a:pt x="1867" y="504"/>
                    </a:lnTo>
                    <a:lnTo>
                      <a:pt x="1837" y="504"/>
                    </a:lnTo>
                    <a:lnTo>
                      <a:pt x="1837" y="474"/>
                    </a:lnTo>
                    <a:lnTo>
                      <a:pt x="1779" y="474"/>
                    </a:lnTo>
                    <a:lnTo>
                      <a:pt x="1779" y="444"/>
                    </a:lnTo>
                    <a:lnTo>
                      <a:pt x="1749" y="415"/>
                    </a:lnTo>
                    <a:lnTo>
                      <a:pt x="1749" y="355"/>
                    </a:lnTo>
                    <a:lnTo>
                      <a:pt x="1690" y="326"/>
                    </a:lnTo>
                    <a:lnTo>
                      <a:pt x="1660" y="297"/>
                    </a:lnTo>
                    <a:lnTo>
                      <a:pt x="1660" y="237"/>
                    </a:lnTo>
                    <a:lnTo>
                      <a:pt x="1600" y="179"/>
                    </a:lnTo>
                    <a:lnTo>
                      <a:pt x="1600" y="119"/>
                    </a:lnTo>
                    <a:lnTo>
                      <a:pt x="1572" y="119"/>
                    </a:lnTo>
                    <a:lnTo>
                      <a:pt x="1572" y="88"/>
                    </a:lnTo>
                    <a:lnTo>
                      <a:pt x="1481" y="88"/>
                    </a:lnTo>
                    <a:lnTo>
                      <a:pt x="1481" y="119"/>
                    </a:lnTo>
                    <a:lnTo>
                      <a:pt x="1453" y="149"/>
                    </a:lnTo>
                    <a:lnTo>
                      <a:pt x="1393" y="88"/>
                    </a:lnTo>
                    <a:lnTo>
                      <a:pt x="1424" y="60"/>
                    </a:lnTo>
                    <a:lnTo>
                      <a:pt x="1393" y="30"/>
                    </a:lnTo>
                    <a:lnTo>
                      <a:pt x="1335" y="30"/>
                    </a:lnTo>
                    <a:lnTo>
                      <a:pt x="1304" y="60"/>
                    </a:lnTo>
                    <a:lnTo>
                      <a:pt x="1186" y="60"/>
                    </a:lnTo>
                    <a:lnTo>
                      <a:pt x="1156" y="30"/>
                    </a:lnTo>
                    <a:lnTo>
                      <a:pt x="1009" y="30"/>
                    </a:lnTo>
                    <a:lnTo>
                      <a:pt x="979" y="0"/>
                    </a:lnTo>
                    <a:lnTo>
                      <a:pt x="979" y="60"/>
                    </a:lnTo>
                    <a:lnTo>
                      <a:pt x="949" y="88"/>
                    </a:lnTo>
                    <a:lnTo>
                      <a:pt x="890" y="88"/>
                    </a:lnTo>
                    <a:lnTo>
                      <a:pt x="890" y="119"/>
                    </a:lnTo>
                    <a:lnTo>
                      <a:pt x="860" y="149"/>
                    </a:lnTo>
                    <a:lnTo>
                      <a:pt x="860" y="179"/>
                    </a:lnTo>
                    <a:lnTo>
                      <a:pt x="830" y="179"/>
                    </a:lnTo>
                    <a:lnTo>
                      <a:pt x="830" y="206"/>
                    </a:lnTo>
                    <a:lnTo>
                      <a:pt x="800" y="206"/>
                    </a:lnTo>
                    <a:lnTo>
                      <a:pt x="712" y="297"/>
                    </a:lnTo>
                    <a:lnTo>
                      <a:pt x="653" y="297"/>
                    </a:lnTo>
                    <a:close/>
                  </a:path>
                </a:pathLst>
              </a:custGeom>
              <a:solidFill>
                <a:srgbClr val="CCE83A"/>
              </a:solidFill>
              <a:ln w="9525">
                <a:noFill/>
                <a:round/>
                <a:headEnd/>
                <a:tailEnd/>
              </a:ln>
            </p:spPr>
            <p:txBody>
              <a:bodyPr/>
              <a:lstStyle/>
              <a:p>
                <a:endParaRPr lang="en-GB"/>
              </a:p>
            </p:txBody>
          </p:sp>
          <p:sp>
            <p:nvSpPr>
              <p:cNvPr id="25640" name="Freeform 40"/>
              <p:cNvSpPr>
                <a:spLocks/>
              </p:cNvSpPr>
              <p:nvPr/>
            </p:nvSpPr>
            <p:spPr bwMode="auto">
              <a:xfrm>
                <a:off x="5006" y="3822"/>
                <a:ext cx="96" cy="133"/>
              </a:xfrm>
              <a:custGeom>
                <a:avLst/>
                <a:gdLst/>
                <a:ahLst/>
                <a:cxnLst>
                  <a:cxn ang="0">
                    <a:pos x="59" y="326"/>
                  </a:cxn>
                  <a:cxn ang="0">
                    <a:pos x="59" y="356"/>
                  </a:cxn>
                  <a:cxn ang="0">
                    <a:pos x="30" y="386"/>
                  </a:cxn>
                  <a:cxn ang="0">
                    <a:pos x="30" y="504"/>
                  </a:cxn>
                  <a:cxn ang="0">
                    <a:pos x="0" y="504"/>
                  </a:cxn>
                  <a:cxn ang="0">
                    <a:pos x="0" y="534"/>
                  </a:cxn>
                  <a:cxn ang="0">
                    <a:pos x="89" y="534"/>
                  </a:cxn>
                  <a:cxn ang="0">
                    <a:pos x="119" y="504"/>
                  </a:cxn>
                  <a:cxn ang="0">
                    <a:pos x="119" y="474"/>
                  </a:cxn>
                  <a:cxn ang="0">
                    <a:pos x="150" y="474"/>
                  </a:cxn>
                  <a:cxn ang="0">
                    <a:pos x="268" y="356"/>
                  </a:cxn>
                  <a:cxn ang="0">
                    <a:pos x="237" y="356"/>
                  </a:cxn>
                  <a:cxn ang="0">
                    <a:pos x="237" y="267"/>
                  </a:cxn>
                  <a:cxn ang="0">
                    <a:pos x="326" y="267"/>
                  </a:cxn>
                  <a:cxn ang="0">
                    <a:pos x="296" y="238"/>
                  </a:cxn>
                  <a:cxn ang="0">
                    <a:pos x="326" y="207"/>
                  </a:cxn>
                  <a:cxn ang="0">
                    <a:pos x="357" y="207"/>
                  </a:cxn>
                  <a:cxn ang="0">
                    <a:pos x="387" y="179"/>
                  </a:cxn>
                  <a:cxn ang="0">
                    <a:pos x="387" y="119"/>
                  </a:cxn>
                  <a:cxn ang="0">
                    <a:pos x="357" y="88"/>
                  </a:cxn>
                  <a:cxn ang="0">
                    <a:pos x="387" y="61"/>
                  </a:cxn>
                  <a:cxn ang="0">
                    <a:pos x="357" y="61"/>
                  </a:cxn>
                  <a:cxn ang="0">
                    <a:pos x="326" y="31"/>
                  </a:cxn>
                  <a:cxn ang="0">
                    <a:pos x="296" y="61"/>
                  </a:cxn>
                  <a:cxn ang="0">
                    <a:pos x="296" y="31"/>
                  </a:cxn>
                  <a:cxn ang="0">
                    <a:pos x="326" y="0"/>
                  </a:cxn>
                  <a:cxn ang="0">
                    <a:pos x="207" y="0"/>
                  </a:cxn>
                  <a:cxn ang="0">
                    <a:pos x="207" y="31"/>
                  </a:cxn>
                  <a:cxn ang="0">
                    <a:pos x="119" y="119"/>
                  </a:cxn>
                  <a:cxn ang="0">
                    <a:pos x="119" y="238"/>
                  </a:cxn>
                  <a:cxn ang="0">
                    <a:pos x="89" y="238"/>
                  </a:cxn>
                  <a:cxn ang="0">
                    <a:pos x="89" y="297"/>
                  </a:cxn>
                  <a:cxn ang="0">
                    <a:pos x="59" y="326"/>
                  </a:cxn>
                </a:cxnLst>
                <a:rect l="0" t="0" r="r" b="b"/>
                <a:pathLst>
                  <a:path w="387" h="534">
                    <a:moveTo>
                      <a:pt x="59" y="326"/>
                    </a:moveTo>
                    <a:lnTo>
                      <a:pt x="59" y="356"/>
                    </a:lnTo>
                    <a:lnTo>
                      <a:pt x="30" y="386"/>
                    </a:lnTo>
                    <a:lnTo>
                      <a:pt x="30" y="504"/>
                    </a:lnTo>
                    <a:lnTo>
                      <a:pt x="0" y="504"/>
                    </a:lnTo>
                    <a:lnTo>
                      <a:pt x="0" y="534"/>
                    </a:lnTo>
                    <a:lnTo>
                      <a:pt x="89" y="534"/>
                    </a:lnTo>
                    <a:lnTo>
                      <a:pt x="119" y="504"/>
                    </a:lnTo>
                    <a:lnTo>
                      <a:pt x="119" y="474"/>
                    </a:lnTo>
                    <a:lnTo>
                      <a:pt x="150" y="474"/>
                    </a:lnTo>
                    <a:lnTo>
                      <a:pt x="268" y="356"/>
                    </a:lnTo>
                    <a:lnTo>
                      <a:pt x="237" y="356"/>
                    </a:lnTo>
                    <a:lnTo>
                      <a:pt x="237" y="267"/>
                    </a:lnTo>
                    <a:lnTo>
                      <a:pt x="326" y="267"/>
                    </a:lnTo>
                    <a:lnTo>
                      <a:pt x="296" y="238"/>
                    </a:lnTo>
                    <a:lnTo>
                      <a:pt x="326" y="207"/>
                    </a:lnTo>
                    <a:lnTo>
                      <a:pt x="357" y="207"/>
                    </a:lnTo>
                    <a:lnTo>
                      <a:pt x="387" y="179"/>
                    </a:lnTo>
                    <a:lnTo>
                      <a:pt x="387" y="119"/>
                    </a:lnTo>
                    <a:lnTo>
                      <a:pt x="357" y="88"/>
                    </a:lnTo>
                    <a:lnTo>
                      <a:pt x="387" y="61"/>
                    </a:lnTo>
                    <a:lnTo>
                      <a:pt x="357" y="61"/>
                    </a:lnTo>
                    <a:lnTo>
                      <a:pt x="326" y="31"/>
                    </a:lnTo>
                    <a:lnTo>
                      <a:pt x="296" y="61"/>
                    </a:lnTo>
                    <a:lnTo>
                      <a:pt x="296" y="31"/>
                    </a:lnTo>
                    <a:lnTo>
                      <a:pt x="326" y="0"/>
                    </a:lnTo>
                    <a:lnTo>
                      <a:pt x="207" y="0"/>
                    </a:lnTo>
                    <a:lnTo>
                      <a:pt x="207" y="31"/>
                    </a:lnTo>
                    <a:lnTo>
                      <a:pt x="119" y="119"/>
                    </a:lnTo>
                    <a:lnTo>
                      <a:pt x="119" y="238"/>
                    </a:lnTo>
                    <a:lnTo>
                      <a:pt x="89" y="238"/>
                    </a:lnTo>
                    <a:lnTo>
                      <a:pt x="89" y="297"/>
                    </a:lnTo>
                    <a:lnTo>
                      <a:pt x="59" y="326"/>
                    </a:lnTo>
                    <a:close/>
                  </a:path>
                </a:pathLst>
              </a:custGeom>
              <a:solidFill>
                <a:srgbClr val="8FB5BE"/>
              </a:solidFill>
              <a:ln w="9525">
                <a:noFill/>
                <a:round/>
                <a:headEnd/>
                <a:tailEnd/>
              </a:ln>
            </p:spPr>
            <p:txBody>
              <a:bodyPr/>
              <a:lstStyle/>
              <a:p>
                <a:endParaRPr lang="en-GB"/>
              </a:p>
            </p:txBody>
          </p:sp>
          <p:sp>
            <p:nvSpPr>
              <p:cNvPr id="25641" name="Freeform 41"/>
              <p:cNvSpPr>
                <a:spLocks/>
              </p:cNvSpPr>
              <p:nvPr/>
            </p:nvSpPr>
            <p:spPr bwMode="auto">
              <a:xfrm>
                <a:off x="5013" y="3933"/>
                <a:ext cx="297" cy="355"/>
              </a:xfrm>
              <a:custGeom>
                <a:avLst/>
                <a:gdLst/>
                <a:ahLst/>
                <a:cxnLst>
                  <a:cxn ang="0">
                    <a:pos x="296" y="267"/>
                  </a:cxn>
                  <a:cxn ang="0">
                    <a:pos x="238" y="237"/>
                  </a:cxn>
                  <a:cxn ang="0">
                    <a:pos x="120" y="209"/>
                  </a:cxn>
                  <a:cxn ang="0">
                    <a:pos x="120" y="623"/>
                  </a:cxn>
                  <a:cxn ang="0">
                    <a:pos x="89" y="682"/>
                  </a:cxn>
                  <a:cxn ang="0">
                    <a:pos x="120" y="710"/>
                  </a:cxn>
                  <a:cxn ang="0">
                    <a:pos x="89" y="829"/>
                  </a:cxn>
                  <a:cxn ang="0">
                    <a:pos x="59" y="919"/>
                  </a:cxn>
                  <a:cxn ang="0">
                    <a:pos x="29" y="1126"/>
                  </a:cxn>
                  <a:cxn ang="0">
                    <a:pos x="0" y="1275"/>
                  </a:cxn>
                  <a:cxn ang="0">
                    <a:pos x="0" y="1332"/>
                  </a:cxn>
                  <a:cxn ang="0">
                    <a:pos x="89" y="1363"/>
                  </a:cxn>
                  <a:cxn ang="0">
                    <a:pos x="296" y="1393"/>
                  </a:cxn>
                  <a:cxn ang="0">
                    <a:pos x="357" y="1421"/>
                  </a:cxn>
                  <a:cxn ang="0">
                    <a:pos x="475" y="1275"/>
                  </a:cxn>
                  <a:cxn ang="0">
                    <a:pos x="503" y="1214"/>
                  </a:cxn>
                  <a:cxn ang="0">
                    <a:pos x="564" y="1184"/>
                  </a:cxn>
                  <a:cxn ang="0">
                    <a:pos x="712" y="1156"/>
                  </a:cxn>
                  <a:cxn ang="0">
                    <a:pos x="741" y="1096"/>
                  </a:cxn>
                  <a:cxn ang="0">
                    <a:pos x="771" y="1037"/>
                  </a:cxn>
                  <a:cxn ang="0">
                    <a:pos x="859" y="977"/>
                  </a:cxn>
                  <a:cxn ang="0">
                    <a:pos x="771" y="859"/>
                  </a:cxn>
                  <a:cxn ang="0">
                    <a:pos x="741" y="801"/>
                  </a:cxn>
                  <a:cxn ang="0">
                    <a:pos x="682" y="771"/>
                  </a:cxn>
                  <a:cxn ang="0">
                    <a:pos x="652" y="710"/>
                  </a:cxn>
                  <a:cxn ang="0">
                    <a:pos x="593" y="623"/>
                  </a:cxn>
                  <a:cxn ang="0">
                    <a:pos x="771" y="564"/>
                  </a:cxn>
                  <a:cxn ang="0">
                    <a:pos x="830" y="534"/>
                  </a:cxn>
                  <a:cxn ang="0">
                    <a:pos x="889" y="503"/>
                  </a:cxn>
                  <a:cxn ang="0">
                    <a:pos x="1007" y="473"/>
                  </a:cxn>
                  <a:cxn ang="0">
                    <a:pos x="1096" y="446"/>
                  </a:cxn>
                  <a:cxn ang="0">
                    <a:pos x="1156" y="416"/>
                  </a:cxn>
                  <a:cxn ang="0">
                    <a:pos x="1187" y="327"/>
                  </a:cxn>
                  <a:cxn ang="0">
                    <a:pos x="1126" y="355"/>
                  </a:cxn>
                  <a:cxn ang="0">
                    <a:pos x="1096" y="297"/>
                  </a:cxn>
                  <a:cxn ang="0">
                    <a:pos x="1126" y="267"/>
                  </a:cxn>
                  <a:cxn ang="0">
                    <a:pos x="1068" y="119"/>
                  </a:cxn>
                  <a:cxn ang="0">
                    <a:pos x="1037" y="30"/>
                  </a:cxn>
                  <a:cxn ang="0">
                    <a:pos x="977" y="0"/>
                  </a:cxn>
                  <a:cxn ang="0">
                    <a:pos x="889" y="60"/>
                  </a:cxn>
                  <a:cxn ang="0">
                    <a:pos x="800" y="119"/>
                  </a:cxn>
                  <a:cxn ang="0">
                    <a:pos x="741" y="148"/>
                  </a:cxn>
                  <a:cxn ang="0">
                    <a:pos x="652" y="209"/>
                  </a:cxn>
                  <a:cxn ang="0">
                    <a:pos x="621" y="237"/>
                  </a:cxn>
                  <a:cxn ang="0">
                    <a:pos x="503" y="327"/>
                  </a:cxn>
                  <a:cxn ang="0">
                    <a:pos x="445" y="355"/>
                  </a:cxn>
                  <a:cxn ang="0">
                    <a:pos x="357" y="327"/>
                  </a:cxn>
                </a:cxnLst>
                <a:rect l="0" t="0" r="r" b="b"/>
                <a:pathLst>
                  <a:path w="1187" h="1421">
                    <a:moveTo>
                      <a:pt x="296" y="297"/>
                    </a:moveTo>
                    <a:lnTo>
                      <a:pt x="296" y="267"/>
                    </a:lnTo>
                    <a:lnTo>
                      <a:pt x="238" y="267"/>
                    </a:lnTo>
                    <a:lnTo>
                      <a:pt x="238" y="237"/>
                    </a:lnTo>
                    <a:lnTo>
                      <a:pt x="207" y="209"/>
                    </a:lnTo>
                    <a:lnTo>
                      <a:pt x="120" y="209"/>
                    </a:lnTo>
                    <a:lnTo>
                      <a:pt x="120" y="327"/>
                    </a:lnTo>
                    <a:lnTo>
                      <a:pt x="120" y="623"/>
                    </a:lnTo>
                    <a:lnTo>
                      <a:pt x="120" y="682"/>
                    </a:lnTo>
                    <a:lnTo>
                      <a:pt x="89" y="682"/>
                    </a:lnTo>
                    <a:lnTo>
                      <a:pt x="89" y="710"/>
                    </a:lnTo>
                    <a:lnTo>
                      <a:pt x="120" y="710"/>
                    </a:lnTo>
                    <a:lnTo>
                      <a:pt x="120" y="801"/>
                    </a:lnTo>
                    <a:lnTo>
                      <a:pt x="89" y="829"/>
                    </a:lnTo>
                    <a:lnTo>
                      <a:pt x="89" y="889"/>
                    </a:lnTo>
                    <a:lnTo>
                      <a:pt x="59" y="919"/>
                    </a:lnTo>
                    <a:lnTo>
                      <a:pt x="59" y="1126"/>
                    </a:lnTo>
                    <a:lnTo>
                      <a:pt x="29" y="1126"/>
                    </a:lnTo>
                    <a:lnTo>
                      <a:pt x="29" y="1275"/>
                    </a:lnTo>
                    <a:lnTo>
                      <a:pt x="0" y="1275"/>
                    </a:lnTo>
                    <a:lnTo>
                      <a:pt x="29" y="1302"/>
                    </a:lnTo>
                    <a:lnTo>
                      <a:pt x="0" y="1332"/>
                    </a:lnTo>
                    <a:lnTo>
                      <a:pt x="0" y="1363"/>
                    </a:lnTo>
                    <a:lnTo>
                      <a:pt x="89" y="1363"/>
                    </a:lnTo>
                    <a:lnTo>
                      <a:pt x="207" y="1393"/>
                    </a:lnTo>
                    <a:lnTo>
                      <a:pt x="296" y="1393"/>
                    </a:lnTo>
                    <a:lnTo>
                      <a:pt x="327" y="1421"/>
                    </a:lnTo>
                    <a:lnTo>
                      <a:pt x="357" y="1421"/>
                    </a:lnTo>
                    <a:lnTo>
                      <a:pt x="357" y="1393"/>
                    </a:lnTo>
                    <a:lnTo>
                      <a:pt x="475" y="1275"/>
                    </a:lnTo>
                    <a:lnTo>
                      <a:pt x="475" y="1244"/>
                    </a:lnTo>
                    <a:lnTo>
                      <a:pt x="503" y="1214"/>
                    </a:lnTo>
                    <a:lnTo>
                      <a:pt x="503" y="1184"/>
                    </a:lnTo>
                    <a:lnTo>
                      <a:pt x="564" y="1184"/>
                    </a:lnTo>
                    <a:lnTo>
                      <a:pt x="593" y="1156"/>
                    </a:lnTo>
                    <a:lnTo>
                      <a:pt x="712" y="1156"/>
                    </a:lnTo>
                    <a:lnTo>
                      <a:pt x="741" y="1126"/>
                    </a:lnTo>
                    <a:lnTo>
                      <a:pt x="741" y="1096"/>
                    </a:lnTo>
                    <a:lnTo>
                      <a:pt x="771" y="1066"/>
                    </a:lnTo>
                    <a:lnTo>
                      <a:pt x="771" y="1037"/>
                    </a:lnTo>
                    <a:lnTo>
                      <a:pt x="830" y="977"/>
                    </a:lnTo>
                    <a:lnTo>
                      <a:pt x="859" y="977"/>
                    </a:lnTo>
                    <a:lnTo>
                      <a:pt x="800" y="919"/>
                    </a:lnTo>
                    <a:lnTo>
                      <a:pt x="771" y="859"/>
                    </a:lnTo>
                    <a:lnTo>
                      <a:pt x="741" y="829"/>
                    </a:lnTo>
                    <a:lnTo>
                      <a:pt x="741" y="801"/>
                    </a:lnTo>
                    <a:lnTo>
                      <a:pt x="712" y="771"/>
                    </a:lnTo>
                    <a:lnTo>
                      <a:pt x="682" y="771"/>
                    </a:lnTo>
                    <a:lnTo>
                      <a:pt x="652" y="741"/>
                    </a:lnTo>
                    <a:lnTo>
                      <a:pt x="652" y="710"/>
                    </a:lnTo>
                    <a:lnTo>
                      <a:pt x="564" y="623"/>
                    </a:lnTo>
                    <a:lnTo>
                      <a:pt x="593" y="623"/>
                    </a:lnTo>
                    <a:lnTo>
                      <a:pt x="621" y="592"/>
                    </a:lnTo>
                    <a:lnTo>
                      <a:pt x="771" y="564"/>
                    </a:lnTo>
                    <a:lnTo>
                      <a:pt x="800" y="564"/>
                    </a:lnTo>
                    <a:lnTo>
                      <a:pt x="830" y="534"/>
                    </a:lnTo>
                    <a:lnTo>
                      <a:pt x="889" y="534"/>
                    </a:lnTo>
                    <a:lnTo>
                      <a:pt x="889" y="503"/>
                    </a:lnTo>
                    <a:lnTo>
                      <a:pt x="977" y="503"/>
                    </a:lnTo>
                    <a:lnTo>
                      <a:pt x="1007" y="473"/>
                    </a:lnTo>
                    <a:lnTo>
                      <a:pt x="1068" y="473"/>
                    </a:lnTo>
                    <a:lnTo>
                      <a:pt x="1096" y="446"/>
                    </a:lnTo>
                    <a:lnTo>
                      <a:pt x="1126" y="446"/>
                    </a:lnTo>
                    <a:lnTo>
                      <a:pt x="1156" y="416"/>
                    </a:lnTo>
                    <a:lnTo>
                      <a:pt x="1187" y="385"/>
                    </a:lnTo>
                    <a:lnTo>
                      <a:pt x="1187" y="327"/>
                    </a:lnTo>
                    <a:lnTo>
                      <a:pt x="1156" y="327"/>
                    </a:lnTo>
                    <a:lnTo>
                      <a:pt x="1126" y="355"/>
                    </a:lnTo>
                    <a:lnTo>
                      <a:pt x="1126" y="327"/>
                    </a:lnTo>
                    <a:lnTo>
                      <a:pt x="1096" y="297"/>
                    </a:lnTo>
                    <a:lnTo>
                      <a:pt x="1126" y="297"/>
                    </a:lnTo>
                    <a:lnTo>
                      <a:pt x="1126" y="267"/>
                    </a:lnTo>
                    <a:lnTo>
                      <a:pt x="1096" y="209"/>
                    </a:lnTo>
                    <a:lnTo>
                      <a:pt x="1068" y="119"/>
                    </a:lnTo>
                    <a:lnTo>
                      <a:pt x="1037" y="90"/>
                    </a:lnTo>
                    <a:lnTo>
                      <a:pt x="1037" y="30"/>
                    </a:lnTo>
                    <a:lnTo>
                      <a:pt x="1007" y="0"/>
                    </a:lnTo>
                    <a:lnTo>
                      <a:pt x="977" y="0"/>
                    </a:lnTo>
                    <a:lnTo>
                      <a:pt x="919" y="60"/>
                    </a:lnTo>
                    <a:lnTo>
                      <a:pt x="889" y="60"/>
                    </a:lnTo>
                    <a:lnTo>
                      <a:pt x="859" y="90"/>
                    </a:lnTo>
                    <a:lnTo>
                      <a:pt x="800" y="119"/>
                    </a:lnTo>
                    <a:lnTo>
                      <a:pt x="771" y="148"/>
                    </a:lnTo>
                    <a:lnTo>
                      <a:pt x="741" y="148"/>
                    </a:lnTo>
                    <a:lnTo>
                      <a:pt x="712" y="178"/>
                    </a:lnTo>
                    <a:lnTo>
                      <a:pt x="652" y="209"/>
                    </a:lnTo>
                    <a:lnTo>
                      <a:pt x="652" y="237"/>
                    </a:lnTo>
                    <a:lnTo>
                      <a:pt x="621" y="237"/>
                    </a:lnTo>
                    <a:lnTo>
                      <a:pt x="534" y="327"/>
                    </a:lnTo>
                    <a:lnTo>
                      <a:pt x="503" y="327"/>
                    </a:lnTo>
                    <a:lnTo>
                      <a:pt x="475" y="355"/>
                    </a:lnTo>
                    <a:lnTo>
                      <a:pt x="445" y="355"/>
                    </a:lnTo>
                    <a:lnTo>
                      <a:pt x="414" y="327"/>
                    </a:lnTo>
                    <a:lnTo>
                      <a:pt x="357" y="327"/>
                    </a:lnTo>
                    <a:lnTo>
                      <a:pt x="296" y="297"/>
                    </a:lnTo>
                    <a:close/>
                  </a:path>
                </a:pathLst>
              </a:custGeom>
              <a:solidFill>
                <a:srgbClr val="FECC2E"/>
              </a:solidFill>
              <a:ln w="9525">
                <a:noFill/>
                <a:round/>
                <a:headEnd/>
                <a:tailEnd/>
              </a:ln>
            </p:spPr>
            <p:txBody>
              <a:bodyPr/>
              <a:lstStyle/>
              <a:p>
                <a:endParaRPr lang="en-GB"/>
              </a:p>
            </p:txBody>
          </p:sp>
          <p:sp>
            <p:nvSpPr>
              <p:cNvPr id="25642" name="Freeform 42"/>
              <p:cNvSpPr>
                <a:spLocks/>
              </p:cNvSpPr>
              <p:nvPr/>
            </p:nvSpPr>
            <p:spPr bwMode="auto">
              <a:xfrm>
                <a:off x="4954" y="3940"/>
                <a:ext cx="89" cy="318"/>
              </a:xfrm>
              <a:custGeom>
                <a:avLst/>
                <a:gdLst/>
                <a:ahLst/>
                <a:cxnLst>
                  <a:cxn ang="0">
                    <a:pos x="326" y="0"/>
                  </a:cxn>
                  <a:cxn ang="0">
                    <a:pos x="296" y="60"/>
                  </a:cxn>
                  <a:cxn ang="0">
                    <a:pos x="207" y="118"/>
                  </a:cxn>
                  <a:cxn ang="0">
                    <a:pos x="177" y="179"/>
                  </a:cxn>
                  <a:cxn ang="0">
                    <a:pos x="148" y="355"/>
                  </a:cxn>
                  <a:cxn ang="0">
                    <a:pos x="119" y="473"/>
                  </a:cxn>
                  <a:cxn ang="0">
                    <a:pos x="89" y="534"/>
                  </a:cxn>
                  <a:cxn ang="0">
                    <a:pos x="89" y="562"/>
                  </a:cxn>
                  <a:cxn ang="0">
                    <a:pos x="59" y="593"/>
                  </a:cxn>
                  <a:cxn ang="0">
                    <a:pos x="29" y="652"/>
                  </a:cxn>
                  <a:cxn ang="0">
                    <a:pos x="0" y="711"/>
                  </a:cxn>
                  <a:cxn ang="0">
                    <a:pos x="29" y="771"/>
                  </a:cxn>
                  <a:cxn ang="0">
                    <a:pos x="89" y="859"/>
                  </a:cxn>
                  <a:cxn ang="0">
                    <a:pos x="119" y="947"/>
                  </a:cxn>
                  <a:cxn ang="0">
                    <a:pos x="148" y="1007"/>
                  </a:cxn>
                  <a:cxn ang="0">
                    <a:pos x="177" y="1066"/>
                  </a:cxn>
                  <a:cxn ang="0">
                    <a:pos x="207" y="1154"/>
                  </a:cxn>
                  <a:cxn ang="0">
                    <a:pos x="237" y="1272"/>
                  </a:cxn>
                  <a:cxn ang="0">
                    <a:pos x="266" y="1245"/>
                  </a:cxn>
                  <a:cxn ang="0">
                    <a:pos x="296" y="1096"/>
                  </a:cxn>
                  <a:cxn ang="0">
                    <a:pos x="326" y="859"/>
                  </a:cxn>
                  <a:cxn ang="0">
                    <a:pos x="357" y="771"/>
                  </a:cxn>
                  <a:cxn ang="0">
                    <a:pos x="326" y="680"/>
                  </a:cxn>
                  <a:cxn ang="0">
                    <a:pos x="357" y="652"/>
                  </a:cxn>
                  <a:cxn ang="0">
                    <a:pos x="326" y="593"/>
                  </a:cxn>
                  <a:cxn ang="0">
                    <a:pos x="296" y="622"/>
                  </a:cxn>
                  <a:cxn ang="0">
                    <a:pos x="207" y="652"/>
                  </a:cxn>
                  <a:cxn ang="0">
                    <a:pos x="207" y="593"/>
                  </a:cxn>
                  <a:cxn ang="0">
                    <a:pos x="237" y="534"/>
                  </a:cxn>
                  <a:cxn ang="0">
                    <a:pos x="237" y="473"/>
                  </a:cxn>
                  <a:cxn ang="0">
                    <a:pos x="207" y="386"/>
                  </a:cxn>
                  <a:cxn ang="0">
                    <a:pos x="207" y="355"/>
                  </a:cxn>
                  <a:cxn ang="0">
                    <a:pos x="237" y="267"/>
                  </a:cxn>
                  <a:cxn ang="0">
                    <a:pos x="266" y="237"/>
                  </a:cxn>
                  <a:cxn ang="0">
                    <a:pos x="357" y="297"/>
                  </a:cxn>
                  <a:cxn ang="0">
                    <a:pos x="357" y="0"/>
                  </a:cxn>
                </a:cxnLst>
                <a:rect l="0" t="0" r="r" b="b"/>
                <a:pathLst>
                  <a:path w="357" h="1272">
                    <a:moveTo>
                      <a:pt x="357" y="0"/>
                    </a:moveTo>
                    <a:lnTo>
                      <a:pt x="326" y="0"/>
                    </a:lnTo>
                    <a:lnTo>
                      <a:pt x="326" y="30"/>
                    </a:lnTo>
                    <a:lnTo>
                      <a:pt x="296" y="60"/>
                    </a:lnTo>
                    <a:lnTo>
                      <a:pt x="207" y="60"/>
                    </a:lnTo>
                    <a:lnTo>
                      <a:pt x="207" y="118"/>
                    </a:lnTo>
                    <a:lnTo>
                      <a:pt x="177" y="148"/>
                    </a:lnTo>
                    <a:lnTo>
                      <a:pt x="177" y="179"/>
                    </a:lnTo>
                    <a:lnTo>
                      <a:pt x="148" y="207"/>
                    </a:lnTo>
                    <a:lnTo>
                      <a:pt x="148" y="355"/>
                    </a:lnTo>
                    <a:lnTo>
                      <a:pt x="119" y="386"/>
                    </a:lnTo>
                    <a:lnTo>
                      <a:pt x="119" y="473"/>
                    </a:lnTo>
                    <a:lnTo>
                      <a:pt x="89" y="473"/>
                    </a:lnTo>
                    <a:lnTo>
                      <a:pt x="89" y="534"/>
                    </a:lnTo>
                    <a:lnTo>
                      <a:pt x="59" y="562"/>
                    </a:lnTo>
                    <a:lnTo>
                      <a:pt x="89" y="562"/>
                    </a:lnTo>
                    <a:lnTo>
                      <a:pt x="89" y="593"/>
                    </a:lnTo>
                    <a:lnTo>
                      <a:pt x="59" y="593"/>
                    </a:lnTo>
                    <a:lnTo>
                      <a:pt x="29" y="622"/>
                    </a:lnTo>
                    <a:lnTo>
                      <a:pt x="29" y="652"/>
                    </a:lnTo>
                    <a:lnTo>
                      <a:pt x="0" y="680"/>
                    </a:lnTo>
                    <a:lnTo>
                      <a:pt x="0" y="711"/>
                    </a:lnTo>
                    <a:lnTo>
                      <a:pt x="29" y="741"/>
                    </a:lnTo>
                    <a:lnTo>
                      <a:pt x="29" y="771"/>
                    </a:lnTo>
                    <a:lnTo>
                      <a:pt x="59" y="799"/>
                    </a:lnTo>
                    <a:lnTo>
                      <a:pt x="89" y="859"/>
                    </a:lnTo>
                    <a:lnTo>
                      <a:pt x="89" y="918"/>
                    </a:lnTo>
                    <a:lnTo>
                      <a:pt x="119" y="947"/>
                    </a:lnTo>
                    <a:lnTo>
                      <a:pt x="119" y="977"/>
                    </a:lnTo>
                    <a:lnTo>
                      <a:pt x="148" y="1007"/>
                    </a:lnTo>
                    <a:lnTo>
                      <a:pt x="148" y="1066"/>
                    </a:lnTo>
                    <a:lnTo>
                      <a:pt x="177" y="1066"/>
                    </a:lnTo>
                    <a:lnTo>
                      <a:pt x="177" y="1126"/>
                    </a:lnTo>
                    <a:lnTo>
                      <a:pt x="207" y="1154"/>
                    </a:lnTo>
                    <a:lnTo>
                      <a:pt x="207" y="1245"/>
                    </a:lnTo>
                    <a:lnTo>
                      <a:pt x="237" y="1272"/>
                    </a:lnTo>
                    <a:lnTo>
                      <a:pt x="237" y="1245"/>
                    </a:lnTo>
                    <a:lnTo>
                      <a:pt x="266" y="1245"/>
                    </a:lnTo>
                    <a:lnTo>
                      <a:pt x="266" y="1096"/>
                    </a:lnTo>
                    <a:lnTo>
                      <a:pt x="296" y="1096"/>
                    </a:lnTo>
                    <a:lnTo>
                      <a:pt x="296" y="889"/>
                    </a:lnTo>
                    <a:lnTo>
                      <a:pt x="326" y="859"/>
                    </a:lnTo>
                    <a:lnTo>
                      <a:pt x="326" y="799"/>
                    </a:lnTo>
                    <a:lnTo>
                      <a:pt x="357" y="771"/>
                    </a:lnTo>
                    <a:lnTo>
                      <a:pt x="357" y="680"/>
                    </a:lnTo>
                    <a:lnTo>
                      <a:pt x="326" y="680"/>
                    </a:lnTo>
                    <a:lnTo>
                      <a:pt x="326" y="652"/>
                    </a:lnTo>
                    <a:lnTo>
                      <a:pt x="357" y="652"/>
                    </a:lnTo>
                    <a:lnTo>
                      <a:pt x="357" y="593"/>
                    </a:lnTo>
                    <a:lnTo>
                      <a:pt x="326" y="593"/>
                    </a:lnTo>
                    <a:lnTo>
                      <a:pt x="326" y="622"/>
                    </a:lnTo>
                    <a:lnTo>
                      <a:pt x="296" y="622"/>
                    </a:lnTo>
                    <a:lnTo>
                      <a:pt x="266" y="652"/>
                    </a:lnTo>
                    <a:lnTo>
                      <a:pt x="207" y="652"/>
                    </a:lnTo>
                    <a:lnTo>
                      <a:pt x="177" y="622"/>
                    </a:lnTo>
                    <a:lnTo>
                      <a:pt x="207" y="593"/>
                    </a:lnTo>
                    <a:lnTo>
                      <a:pt x="207" y="534"/>
                    </a:lnTo>
                    <a:lnTo>
                      <a:pt x="237" y="534"/>
                    </a:lnTo>
                    <a:lnTo>
                      <a:pt x="266" y="504"/>
                    </a:lnTo>
                    <a:lnTo>
                      <a:pt x="237" y="473"/>
                    </a:lnTo>
                    <a:lnTo>
                      <a:pt x="207" y="473"/>
                    </a:lnTo>
                    <a:lnTo>
                      <a:pt x="207" y="386"/>
                    </a:lnTo>
                    <a:lnTo>
                      <a:pt x="177" y="355"/>
                    </a:lnTo>
                    <a:lnTo>
                      <a:pt x="207" y="355"/>
                    </a:lnTo>
                    <a:lnTo>
                      <a:pt x="207" y="297"/>
                    </a:lnTo>
                    <a:lnTo>
                      <a:pt x="237" y="267"/>
                    </a:lnTo>
                    <a:lnTo>
                      <a:pt x="237" y="237"/>
                    </a:lnTo>
                    <a:lnTo>
                      <a:pt x="266" y="237"/>
                    </a:lnTo>
                    <a:lnTo>
                      <a:pt x="326" y="297"/>
                    </a:lnTo>
                    <a:lnTo>
                      <a:pt x="357" y="297"/>
                    </a:lnTo>
                    <a:lnTo>
                      <a:pt x="357" y="179"/>
                    </a:lnTo>
                    <a:lnTo>
                      <a:pt x="357" y="0"/>
                    </a:lnTo>
                    <a:close/>
                  </a:path>
                </a:pathLst>
              </a:custGeom>
              <a:solidFill>
                <a:srgbClr val="B28665"/>
              </a:solidFill>
              <a:ln w="9525">
                <a:noFill/>
                <a:round/>
                <a:headEnd/>
                <a:tailEnd/>
              </a:ln>
            </p:spPr>
            <p:txBody>
              <a:bodyPr/>
              <a:lstStyle/>
              <a:p>
                <a:endParaRPr lang="en-GB"/>
              </a:p>
            </p:txBody>
          </p:sp>
          <p:sp>
            <p:nvSpPr>
              <p:cNvPr id="25643" name="Freeform 43"/>
              <p:cNvSpPr>
                <a:spLocks/>
              </p:cNvSpPr>
              <p:nvPr/>
            </p:nvSpPr>
            <p:spPr bwMode="auto">
              <a:xfrm>
                <a:off x="4998" y="3999"/>
                <a:ext cx="45" cy="104"/>
              </a:xfrm>
              <a:custGeom>
                <a:avLst/>
                <a:gdLst/>
                <a:ahLst/>
                <a:cxnLst>
                  <a:cxn ang="0">
                    <a:pos x="30" y="60"/>
                  </a:cxn>
                  <a:cxn ang="0">
                    <a:pos x="30" y="118"/>
                  </a:cxn>
                  <a:cxn ang="0">
                    <a:pos x="0" y="118"/>
                  </a:cxn>
                  <a:cxn ang="0">
                    <a:pos x="30" y="149"/>
                  </a:cxn>
                  <a:cxn ang="0">
                    <a:pos x="30" y="236"/>
                  </a:cxn>
                  <a:cxn ang="0">
                    <a:pos x="60" y="236"/>
                  </a:cxn>
                  <a:cxn ang="0">
                    <a:pos x="89" y="267"/>
                  </a:cxn>
                  <a:cxn ang="0">
                    <a:pos x="60" y="297"/>
                  </a:cxn>
                  <a:cxn ang="0">
                    <a:pos x="30" y="297"/>
                  </a:cxn>
                  <a:cxn ang="0">
                    <a:pos x="30" y="356"/>
                  </a:cxn>
                  <a:cxn ang="0">
                    <a:pos x="0" y="385"/>
                  </a:cxn>
                  <a:cxn ang="0">
                    <a:pos x="30" y="415"/>
                  </a:cxn>
                  <a:cxn ang="0">
                    <a:pos x="89" y="415"/>
                  </a:cxn>
                  <a:cxn ang="0">
                    <a:pos x="119" y="385"/>
                  </a:cxn>
                  <a:cxn ang="0">
                    <a:pos x="149" y="385"/>
                  </a:cxn>
                  <a:cxn ang="0">
                    <a:pos x="149" y="356"/>
                  </a:cxn>
                  <a:cxn ang="0">
                    <a:pos x="180" y="356"/>
                  </a:cxn>
                  <a:cxn ang="0">
                    <a:pos x="180" y="60"/>
                  </a:cxn>
                  <a:cxn ang="0">
                    <a:pos x="149" y="60"/>
                  </a:cxn>
                  <a:cxn ang="0">
                    <a:pos x="89" y="0"/>
                  </a:cxn>
                  <a:cxn ang="0">
                    <a:pos x="60" y="0"/>
                  </a:cxn>
                  <a:cxn ang="0">
                    <a:pos x="60" y="30"/>
                  </a:cxn>
                  <a:cxn ang="0">
                    <a:pos x="30" y="60"/>
                  </a:cxn>
                </a:cxnLst>
                <a:rect l="0" t="0" r="r" b="b"/>
                <a:pathLst>
                  <a:path w="180" h="415">
                    <a:moveTo>
                      <a:pt x="30" y="60"/>
                    </a:moveTo>
                    <a:lnTo>
                      <a:pt x="30" y="118"/>
                    </a:lnTo>
                    <a:lnTo>
                      <a:pt x="0" y="118"/>
                    </a:lnTo>
                    <a:lnTo>
                      <a:pt x="30" y="149"/>
                    </a:lnTo>
                    <a:lnTo>
                      <a:pt x="30" y="236"/>
                    </a:lnTo>
                    <a:lnTo>
                      <a:pt x="60" y="236"/>
                    </a:lnTo>
                    <a:lnTo>
                      <a:pt x="89" y="267"/>
                    </a:lnTo>
                    <a:lnTo>
                      <a:pt x="60" y="297"/>
                    </a:lnTo>
                    <a:lnTo>
                      <a:pt x="30" y="297"/>
                    </a:lnTo>
                    <a:lnTo>
                      <a:pt x="30" y="356"/>
                    </a:lnTo>
                    <a:lnTo>
                      <a:pt x="0" y="385"/>
                    </a:lnTo>
                    <a:lnTo>
                      <a:pt x="30" y="415"/>
                    </a:lnTo>
                    <a:lnTo>
                      <a:pt x="89" y="415"/>
                    </a:lnTo>
                    <a:lnTo>
                      <a:pt x="119" y="385"/>
                    </a:lnTo>
                    <a:lnTo>
                      <a:pt x="149" y="385"/>
                    </a:lnTo>
                    <a:lnTo>
                      <a:pt x="149" y="356"/>
                    </a:lnTo>
                    <a:lnTo>
                      <a:pt x="180" y="356"/>
                    </a:lnTo>
                    <a:lnTo>
                      <a:pt x="180" y="60"/>
                    </a:lnTo>
                    <a:lnTo>
                      <a:pt x="149" y="60"/>
                    </a:lnTo>
                    <a:lnTo>
                      <a:pt x="89" y="0"/>
                    </a:lnTo>
                    <a:lnTo>
                      <a:pt x="60" y="0"/>
                    </a:lnTo>
                    <a:lnTo>
                      <a:pt x="60" y="30"/>
                    </a:lnTo>
                    <a:lnTo>
                      <a:pt x="30" y="60"/>
                    </a:lnTo>
                    <a:close/>
                  </a:path>
                </a:pathLst>
              </a:custGeom>
              <a:solidFill>
                <a:srgbClr val="7FC543"/>
              </a:solidFill>
              <a:ln w="9525">
                <a:noFill/>
                <a:round/>
                <a:headEnd/>
                <a:tailEnd/>
              </a:ln>
            </p:spPr>
            <p:txBody>
              <a:bodyPr/>
              <a:lstStyle/>
              <a:p>
                <a:endParaRPr lang="en-GB"/>
              </a:p>
            </p:txBody>
          </p:sp>
          <p:sp>
            <p:nvSpPr>
              <p:cNvPr id="25644" name="Rectangle 44"/>
              <p:cNvSpPr>
                <a:spLocks noChangeArrowheads="1"/>
              </p:cNvSpPr>
              <p:nvPr/>
            </p:nvSpPr>
            <p:spPr bwMode="auto">
              <a:xfrm>
                <a:off x="4969" y="4081"/>
                <a:ext cx="7" cy="7"/>
              </a:xfrm>
              <a:prstGeom prst="rect">
                <a:avLst/>
              </a:prstGeom>
              <a:solidFill>
                <a:srgbClr val="7FC543"/>
              </a:solidFill>
              <a:ln w="9525">
                <a:noFill/>
                <a:miter lim="800000"/>
                <a:headEnd/>
                <a:tailEnd/>
              </a:ln>
            </p:spPr>
            <p:txBody>
              <a:bodyPr/>
              <a:lstStyle/>
              <a:p>
                <a:endParaRPr lang="en-GB"/>
              </a:p>
            </p:txBody>
          </p:sp>
          <p:sp>
            <p:nvSpPr>
              <p:cNvPr id="25645" name="Freeform 45"/>
              <p:cNvSpPr>
                <a:spLocks/>
              </p:cNvSpPr>
              <p:nvPr/>
            </p:nvSpPr>
            <p:spPr bwMode="auto">
              <a:xfrm>
                <a:off x="4784" y="4088"/>
                <a:ext cx="7" cy="8"/>
              </a:xfrm>
              <a:custGeom>
                <a:avLst/>
                <a:gdLst/>
                <a:ahLst/>
                <a:cxnLst>
                  <a:cxn ang="0">
                    <a:pos x="27" y="0"/>
                  </a:cxn>
                  <a:cxn ang="0">
                    <a:pos x="0" y="0"/>
                  </a:cxn>
                  <a:cxn ang="0">
                    <a:pos x="27" y="29"/>
                  </a:cxn>
                  <a:cxn ang="0">
                    <a:pos x="27" y="0"/>
                  </a:cxn>
                </a:cxnLst>
                <a:rect l="0" t="0" r="r" b="b"/>
                <a:pathLst>
                  <a:path w="27" h="29">
                    <a:moveTo>
                      <a:pt x="27" y="0"/>
                    </a:moveTo>
                    <a:lnTo>
                      <a:pt x="0" y="0"/>
                    </a:lnTo>
                    <a:lnTo>
                      <a:pt x="27" y="29"/>
                    </a:lnTo>
                    <a:lnTo>
                      <a:pt x="27" y="0"/>
                    </a:lnTo>
                    <a:close/>
                  </a:path>
                </a:pathLst>
              </a:custGeom>
              <a:solidFill>
                <a:srgbClr val="7FC543"/>
              </a:solidFill>
              <a:ln w="9525">
                <a:noFill/>
                <a:round/>
                <a:headEnd/>
                <a:tailEnd/>
              </a:ln>
            </p:spPr>
            <p:txBody>
              <a:bodyPr/>
              <a:lstStyle/>
              <a:p>
                <a:endParaRPr lang="en-GB"/>
              </a:p>
            </p:txBody>
          </p:sp>
          <p:sp>
            <p:nvSpPr>
              <p:cNvPr id="25646" name="Freeform 46"/>
              <p:cNvSpPr>
                <a:spLocks/>
              </p:cNvSpPr>
              <p:nvPr/>
            </p:nvSpPr>
            <p:spPr bwMode="auto">
              <a:xfrm>
                <a:off x="5006" y="4037"/>
                <a:ext cx="763" cy="310"/>
              </a:xfrm>
              <a:custGeom>
                <a:avLst/>
                <a:gdLst/>
                <a:ahLst/>
                <a:cxnLst>
                  <a:cxn ang="0">
                    <a:pos x="505" y="859"/>
                  </a:cxn>
                  <a:cxn ang="0">
                    <a:pos x="387" y="1005"/>
                  </a:cxn>
                  <a:cxn ang="0">
                    <a:pos x="326" y="977"/>
                  </a:cxn>
                  <a:cxn ang="0">
                    <a:pos x="119" y="947"/>
                  </a:cxn>
                  <a:cxn ang="0">
                    <a:pos x="30" y="1123"/>
                  </a:cxn>
                  <a:cxn ang="0">
                    <a:pos x="0" y="1184"/>
                  </a:cxn>
                  <a:cxn ang="0">
                    <a:pos x="0" y="1242"/>
                  </a:cxn>
                  <a:cxn ang="0">
                    <a:pos x="3053" y="1005"/>
                  </a:cxn>
                  <a:cxn ang="0">
                    <a:pos x="2786" y="916"/>
                  </a:cxn>
                  <a:cxn ang="0">
                    <a:pos x="2548" y="710"/>
                  </a:cxn>
                  <a:cxn ang="0">
                    <a:pos x="2461" y="650"/>
                  </a:cxn>
                  <a:cxn ang="0">
                    <a:pos x="2402" y="621"/>
                  </a:cxn>
                  <a:cxn ang="0">
                    <a:pos x="2283" y="532"/>
                  </a:cxn>
                  <a:cxn ang="0">
                    <a:pos x="2193" y="443"/>
                  </a:cxn>
                  <a:cxn ang="0">
                    <a:pos x="2046" y="355"/>
                  </a:cxn>
                  <a:cxn ang="0">
                    <a:pos x="1986" y="325"/>
                  </a:cxn>
                  <a:cxn ang="0">
                    <a:pos x="1897" y="266"/>
                  </a:cxn>
                  <a:cxn ang="0">
                    <a:pos x="1809" y="207"/>
                  </a:cxn>
                  <a:cxn ang="0">
                    <a:pos x="1719" y="148"/>
                  </a:cxn>
                  <a:cxn ang="0">
                    <a:pos x="1481" y="57"/>
                  </a:cxn>
                  <a:cxn ang="0">
                    <a:pos x="1305" y="30"/>
                  </a:cxn>
                  <a:cxn ang="0">
                    <a:pos x="1186" y="0"/>
                  </a:cxn>
                  <a:cxn ang="0">
                    <a:pos x="1126" y="30"/>
                  </a:cxn>
                  <a:cxn ang="0">
                    <a:pos x="1037" y="57"/>
                  </a:cxn>
                  <a:cxn ang="0">
                    <a:pos x="919" y="87"/>
                  </a:cxn>
                  <a:cxn ang="0">
                    <a:pos x="860" y="118"/>
                  </a:cxn>
                  <a:cxn ang="0">
                    <a:pos x="801" y="148"/>
                  </a:cxn>
                  <a:cxn ang="0">
                    <a:pos x="623" y="207"/>
                  </a:cxn>
                  <a:cxn ang="0">
                    <a:pos x="682" y="294"/>
                  </a:cxn>
                  <a:cxn ang="0">
                    <a:pos x="712" y="355"/>
                  </a:cxn>
                  <a:cxn ang="0">
                    <a:pos x="771" y="385"/>
                  </a:cxn>
                  <a:cxn ang="0">
                    <a:pos x="801" y="443"/>
                  </a:cxn>
                  <a:cxn ang="0">
                    <a:pos x="889" y="561"/>
                  </a:cxn>
                  <a:cxn ang="0">
                    <a:pos x="801" y="621"/>
                  </a:cxn>
                  <a:cxn ang="0">
                    <a:pos x="771" y="680"/>
                  </a:cxn>
                  <a:cxn ang="0">
                    <a:pos x="742" y="740"/>
                  </a:cxn>
                  <a:cxn ang="0">
                    <a:pos x="594" y="768"/>
                  </a:cxn>
                  <a:cxn ang="0">
                    <a:pos x="533" y="798"/>
                  </a:cxn>
                </a:cxnLst>
                <a:rect l="0" t="0" r="r" b="b"/>
                <a:pathLst>
                  <a:path w="3053" h="1242">
                    <a:moveTo>
                      <a:pt x="505" y="828"/>
                    </a:moveTo>
                    <a:lnTo>
                      <a:pt x="505" y="859"/>
                    </a:lnTo>
                    <a:lnTo>
                      <a:pt x="387" y="977"/>
                    </a:lnTo>
                    <a:lnTo>
                      <a:pt x="387" y="1005"/>
                    </a:lnTo>
                    <a:lnTo>
                      <a:pt x="357" y="1005"/>
                    </a:lnTo>
                    <a:lnTo>
                      <a:pt x="326" y="977"/>
                    </a:lnTo>
                    <a:lnTo>
                      <a:pt x="237" y="977"/>
                    </a:lnTo>
                    <a:lnTo>
                      <a:pt x="119" y="947"/>
                    </a:lnTo>
                    <a:lnTo>
                      <a:pt x="30" y="947"/>
                    </a:lnTo>
                    <a:lnTo>
                      <a:pt x="30" y="1123"/>
                    </a:lnTo>
                    <a:lnTo>
                      <a:pt x="0" y="1154"/>
                    </a:lnTo>
                    <a:lnTo>
                      <a:pt x="0" y="1184"/>
                    </a:lnTo>
                    <a:lnTo>
                      <a:pt x="30" y="1214"/>
                    </a:lnTo>
                    <a:lnTo>
                      <a:pt x="0" y="1242"/>
                    </a:lnTo>
                    <a:lnTo>
                      <a:pt x="3053" y="1242"/>
                    </a:lnTo>
                    <a:lnTo>
                      <a:pt x="3053" y="1005"/>
                    </a:lnTo>
                    <a:lnTo>
                      <a:pt x="2874" y="1005"/>
                    </a:lnTo>
                    <a:lnTo>
                      <a:pt x="2786" y="916"/>
                    </a:lnTo>
                    <a:lnTo>
                      <a:pt x="2727" y="886"/>
                    </a:lnTo>
                    <a:lnTo>
                      <a:pt x="2548" y="710"/>
                    </a:lnTo>
                    <a:lnTo>
                      <a:pt x="2518" y="710"/>
                    </a:lnTo>
                    <a:lnTo>
                      <a:pt x="2461" y="650"/>
                    </a:lnTo>
                    <a:lnTo>
                      <a:pt x="2430" y="650"/>
                    </a:lnTo>
                    <a:lnTo>
                      <a:pt x="2402" y="621"/>
                    </a:lnTo>
                    <a:lnTo>
                      <a:pt x="2341" y="591"/>
                    </a:lnTo>
                    <a:lnTo>
                      <a:pt x="2283" y="532"/>
                    </a:lnTo>
                    <a:lnTo>
                      <a:pt x="2223" y="503"/>
                    </a:lnTo>
                    <a:lnTo>
                      <a:pt x="2193" y="443"/>
                    </a:lnTo>
                    <a:lnTo>
                      <a:pt x="2165" y="413"/>
                    </a:lnTo>
                    <a:lnTo>
                      <a:pt x="2046" y="355"/>
                    </a:lnTo>
                    <a:lnTo>
                      <a:pt x="2016" y="325"/>
                    </a:lnTo>
                    <a:lnTo>
                      <a:pt x="1986" y="325"/>
                    </a:lnTo>
                    <a:lnTo>
                      <a:pt x="1927" y="294"/>
                    </a:lnTo>
                    <a:lnTo>
                      <a:pt x="1897" y="266"/>
                    </a:lnTo>
                    <a:lnTo>
                      <a:pt x="1867" y="266"/>
                    </a:lnTo>
                    <a:lnTo>
                      <a:pt x="1809" y="207"/>
                    </a:lnTo>
                    <a:lnTo>
                      <a:pt x="1749" y="176"/>
                    </a:lnTo>
                    <a:lnTo>
                      <a:pt x="1719" y="148"/>
                    </a:lnTo>
                    <a:lnTo>
                      <a:pt x="1542" y="57"/>
                    </a:lnTo>
                    <a:lnTo>
                      <a:pt x="1481" y="57"/>
                    </a:lnTo>
                    <a:lnTo>
                      <a:pt x="1424" y="30"/>
                    </a:lnTo>
                    <a:lnTo>
                      <a:pt x="1305" y="30"/>
                    </a:lnTo>
                    <a:lnTo>
                      <a:pt x="1274" y="0"/>
                    </a:lnTo>
                    <a:lnTo>
                      <a:pt x="1186" y="0"/>
                    </a:lnTo>
                    <a:lnTo>
                      <a:pt x="1156" y="30"/>
                    </a:lnTo>
                    <a:lnTo>
                      <a:pt x="1126" y="30"/>
                    </a:lnTo>
                    <a:lnTo>
                      <a:pt x="1098" y="57"/>
                    </a:lnTo>
                    <a:lnTo>
                      <a:pt x="1037" y="57"/>
                    </a:lnTo>
                    <a:lnTo>
                      <a:pt x="1007" y="87"/>
                    </a:lnTo>
                    <a:lnTo>
                      <a:pt x="919" y="87"/>
                    </a:lnTo>
                    <a:lnTo>
                      <a:pt x="919" y="118"/>
                    </a:lnTo>
                    <a:lnTo>
                      <a:pt x="860" y="118"/>
                    </a:lnTo>
                    <a:lnTo>
                      <a:pt x="830" y="148"/>
                    </a:lnTo>
                    <a:lnTo>
                      <a:pt x="801" y="148"/>
                    </a:lnTo>
                    <a:lnTo>
                      <a:pt x="651" y="176"/>
                    </a:lnTo>
                    <a:lnTo>
                      <a:pt x="623" y="207"/>
                    </a:lnTo>
                    <a:lnTo>
                      <a:pt x="594" y="207"/>
                    </a:lnTo>
                    <a:lnTo>
                      <a:pt x="682" y="294"/>
                    </a:lnTo>
                    <a:lnTo>
                      <a:pt x="682" y="325"/>
                    </a:lnTo>
                    <a:lnTo>
                      <a:pt x="712" y="355"/>
                    </a:lnTo>
                    <a:lnTo>
                      <a:pt x="742" y="355"/>
                    </a:lnTo>
                    <a:lnTo>
                      <a:pt x="771" y="385"/>
                    </a:lnTo>
                    <a:lnTo>
                      <a:pt x="771" y="413"/>
                    </a:lnTo>
                    <a:lnTo>
                      <a:pt x="801" y="443"/>
                    </a:lnTo>
                    <a:lnTo>
                      <a:pt x="830" y="503"/>
                    </a:lnTo>
                    <a:lnTo>
                      <a:pt x="889" y="561"/>
                    </a:lnTo>
                    <a:lnTo>
                      <a:pt x="860" y="561"/>
                    </a:lnTo>
                    <a:lnTo>
                      <a:pt x="801" y="621"/>
                    </a:lnTo>
                    <a:lnTo>
                      <a:pt x="801" y="650"/>
                    </a:lnTo>
                    <a:lnTo>
                      <a:pt x="771" y="680"/>
                    </a:lnTo>
                    <a:lnTo>
                      <a:pt x="771" y="710"/>
                    </a:lnTo>
                    <a:lnTo>
                      <a:pt x="742" y="740"/>
                    </a:lnTo>
                    <a:lnTo>
                      <a:pt x="623" y="740"/>
                    </a:lnTo>
                    <a:lnTo>
                      <a:pt x="594" y="768"/>
                    </a:lnTo>
                    <a:lnTo>
                      <a:pt x="533" y="768"/>
                    </a:lnTo>
                    <a:lnTo>
                      <a:pt x="533" y="798"/>
                    </a:lnTo>
                    <a:lnTo>
                      <a:pt x="505" y="828"/>
                    </a:lnTo>
                    <a:close/>
                  </a:path>
                </a:pathLst>
              </a:custGeom>
              <a:solidFill>
                <a:srgbClr val="FFFF7F"/>
              </a:solidFill>
              <a:ln w="9525">
                <a:noFill/>
                <a:round/>
                <a:headEnd/>
                <a:tailEnd/>
              </a:ln>
            </p:spPr>
            <p:txBody>
              <a:bodyPr/>
              <a:lstStyle/>
              <a:p>
                <a:endParaRPr lang="en-GB"/>
              </a:p>
            </p:txBody>
          </p:sp>
          <p:sp>
            <p:nvSpPr>
              <p:cNvPr id="25647" name="Freeform 47"/>
              <p:cNvSpPr>
                <a:spLocks/>
              </p:cNvSpPr>
              <p:nvPr/>
            </p:nvSpPr>
            <p:spPr bwMode="auto">
              <a:xfrm>
                <a:off x="5013" y="4251"/>
                <a:ext cx="7" cy="7"/>
              </a:xfrm>
              <a:custGeom>
                <a:avLst/>
                <a:gdLst/>
                <a:ahLst/>
                <a:cxnLst>
                  <a:cxn ang="0">
                    <a:pos x="0" y="0"/>
                  </a:cxn>
                  <a:cxn ang="0">
                    <a:pos x="0" y="27"/>
                  </a:cxn>
                  <a:cxn ang="0">
                    <a:pos x="29" y="27"/>
                  </a:cxn>
                  <a:cxn ang="0">
                    <a:pos x="0" y="0"/>
                  </a:cxn>
                </a:cxnLst>
                <a:rect l="0" t="0" r="r" b="b"/>
                <a:pathLst>
                  <a:path w="29" h="27">
                    <a:moveTo>
                      <a:pt x="0" y="0"/>
                    </a:moveTo>
                    <a:lnTo>
                      <a:pt x="0" y="27"/>
                    </a:lnTo>
                    <a:lnTo>
                      <a:pt x="29" y="27"/>
                    </a:lnTo>
                    <a:lnTo>
                      <a:pt x="0" y="0"/>
                    </a:lnTo>
                    <a:close/>
                  </a:path>
                </a:pathLst>
              </a:custGeom>
              <a:solidFill>
                <a:srgbClr val="7FC543"/>
              </a:solidFill>
              <a:ln w="9525">
                <a:noFill/>
                <a:round/>
                <a:headEnd/>
                <a:tailEnd/>
              </a:ln>
            </p:spPr>
            <p:txBody>
              <a:bodyPr/>
              <a:lstStyle/>
              <a:p>
                <a:endParaRPr lang="en-GB"/>
              </a:p>
            </p:txBody>
          </p:sp>
          <p:sp>
            <p:nvSpPr>
              <p:cNvPr id="25648" name="Freeform 48"/>
              <p:cNvSpPr>
                <a:spLocks/>
              </p:cNvSpPr>
              <p:nvPr/>
            </p:nvSpPr>
            <p:spPr bwMode="auto">
              <a:xfrm>
                <a:off x="5694" y="2882"/>
                <a:ext cx="75" cy="163"/>
              </a:xfrm>
              <a:custGeom>
                <a:avLst/>
                <a:gdLst/>
                <a:ahLst/>
                <a:cxnLst>
                  <a:cxn ang="0">
                    <a:pos x="61" y="297"/>
                  </a:cxn>
                  <a:cxn ang="0">
                    <a:pos x="0" y="355"/>
                  </a:cxn>
                  <a:cxn ang="0">
                    <a:pos x="0" y="415"/>
                  </a:cxn>
                  <a:cxn ang="0">
                    <a:pos x="31" y="444"/>
                  </a:cxn>
                  <a:cxn ang="0">
                    <a:pos x="91" y="444"/>
                  </a:cxn>
                  <a:cxn ang="0">
                    <a:pos x="119" y="474"/>
                  </a:cxn>
                  <a:cxn ang="0">
                    <a:pos x="119" y="503"/>
                  </a:cxn>
                  <a:cxn ang="0">
                    <a:pos x="179" y="503"/>
                  </a:cxn>
                  <a:cxn ang="0">
                    <a:pos x="179" y="533"/>
                  </a:cxn>
                  <a:cxn ang="0">
                    <a:pos x="209" y="562"/>
                  </a:cxn>
                  <a:cxn ang="0">
                    <a:pos x="209" y="592"/>
                  </a:cxn>
                  <a:cxn ang="0">
                    <a:pos x="268" y="653"/>
                  </a:cxn>
                  <a:cxn ang="0">
                    <a:pos x="268" y="622"/>
                  </a:cxn>
                  <a:cxn ang="0">
                    <a:pos x="298" y="622"/>
                  </a:cxn>
                  <a:cxn ang="0">
                    <a:pos x="298" y="0"/>
                  </a:cxn>
                  <a:cxn ang="0">
                    <a:pos x="238" y="0"/>
                  </a:cxn>
                  <a:cxn ang="0">
                    <a:pos x="238" y="30"/>
                  </a:cxn>
                  <a:cxn ang="0">
                    <a:pos x="209" y="0"/>
                  </a:cxn>
                  <a:cxn ang="0">
                    <a:pos x="179" y="0"/>
                  </a:cxn>
                  <a:cxn ang="0">
                    <a:pos x="179" y="30"/>
                  </a:cxn>
                  <a:cxn ang="0">
                    <a:pos x="149" y="0"/>
                  </a:cxn>
                  <a:cxn ang="0">
                    <a:pos x="119" y="0"/>
                  </a:cxn>
                  <a:cxn ang="0">
                    <a:pos x="149" y="30"/>
                  </a:cxn>
                  <a:cxn ang="0">
                    <a:pos x="149" y="149"/>
                  </a:cxn>
                  <a:cxn ang="0">
                    <a:pos x="119" y="178"/>
                  </a:cxn>
                  <a:cxn ang="0">
                    <a:pos x="119" y="237"/>
                  </a:cxn>
                  <a:cxn ang="0">
                    <a:pos x="91" y="267"/>
                  </a:cxn>
                  <a:cxn ang="0">
                    <a:pos x="91" y="297"/>
                  </a:cxn>
                  <a:cxn ang="0">
                    <a:pos x="61" y="267"/>
                  </a:cxn>
                  <a:cxn ang="0">
                    <a:pos x="61" y="297"/>
                  </a:cxn>
                </a:cxnLst>
                <a:rect l="0" t="0" r="r" b="b"/>
                <a:pathLst>
                  <a:path w="298" h="653">
                    <a:moveTo>
                      <a:pt x="61" y="297"/>
                    </a:moveTo>
                    <a:lnTo>
                      <a:pt x="0" y="355"/>
                    </a:lnTo>
                    <a:lnTo>
                      <a:pt x="0" y="415"/>
                    </a:lnTo>
                    <a:lnTo>
                      <a:pt x="31" y="444"/>
                    </a:lnTo>
                    <a:lnTo>
                      <a:pt x="91" y="444"/>
                    </a:lnTo>
                    <a:lnTo>
                      <a:pt x="119" y="474"/>
                    </a:lnTo>
                    <a:lnTo>
                      <a:pt x="119" y="503"/>
                    </a:lnTo>
                    <a:lnTo>
                      <a:pt x="179" y="503"/>
                    </a:lnTo>
                    <a:lnTo>
                      <a:pt x="179" y="533"/>
                    </a:lnTo>
                    <a:lnTo>
                      <a:pt x="209" y="562"/>
                    </a:lnTo>
                    <a:lnTo>
                      <a:pt x="209" y="592"/>
                    </a:lnTo>
                    <a:lnTo>
                      <a:pt x="268" y="653"/>
                    </a:lnTo>
                    <a:lnTo>
                      <a:pt x="268" y="622"/>
                    </a:lnTo>
                    <a:lnTo>
                      <a:pt x="298" y="622"/>
                    </a:lnTo>
                    <a:lnTo>
                      <a:pt x="298" y="0"/>
                    </a:lnTo>
                    <a:lnTo>
                      <a:pt x="238" y="0"/>
                    </a:lnTo>
                    <a:lnTo>
                      <a:pt x="238" y="30"/>
                    </a:lnTo>
                    <a:lnTo>
                      <a:pt x="209" y="0"/>
                    </a:lnTo>
                    <a:lnTo>
                      <a:pt x="179" y="0"/>
                    </a:lnTo>
                    <a:lnTo>
                      <a:pt x="179" y="30"/>
                    </a:lnTo>
                    <a:lnTo>
                      <a:pt x="149" y="0"/>
                    </a:lnTo>
                    <a:lnTo>
                      <a:pt x="119" y="0"/>
                    </a:lnTo>
                    <a:lnTo>
                      <a:pt x="149" y="30"/>
                    </a:lnTo>
                    <a:lnTo>
                      <a:pt x="149" y="149"/>
                    </a:lnTo>
                    <a:lnTo>
                      <a:pt x="119" y="178"/>
                    </a:lnTo>
                    <a:lnTo>
                      <a:pt x="119" y="237"/>
                    </a:lnTo>
                    <a:lnTo>
                      <a:pt x="91" y="267"/>
                    </a:lnTo>
                    <a:lnTo>
                      <a:pt x="91" y="297"/>
                    </a:lnTo>
                    <a:lnTo>
                      <a:pt x="61" y="267"/>
                    </a:lnTo>
                    <a:lnTo>
                      <a:pt x="61" y="297"/>
                    </a:lnTo>
                    <a:close/>
                  </a:path>
                </a:pathLst>
              </a:custGeom>
              <a:solidFill>
                <a:srgbClr val="E6F6ED"/>
              </a:solidFill>
              <a:ln w="9525">
                <a:noFill/>
                <a:round/>
                <a:headEnd/>
                <a:tailEnd/>
              </a:ln>
            </p:spPr>
            <p:txBody>
              <a:bodyPr/>
              <a:lstStyle/>
              <a:p>
                <a:endParaRPr lang="en-GB"/>
              </a:p>
            </p:txBody>
          </p:sp>
          <p:sp>
            <p:nvSpPr>
              <p:cNvPr id="25649" name="Freeform 49"/>
              <p:cNvSpPr>
                <a:spLocks/>
              </p:cNvSpPr>
              <p:nvPr/>
            </p:nvSpPr>
            <p:spPr bwMode="auto">
              <a:xfrm>
                <a:off x="5754" y="3045"/>
                <a:ext cx="7" cy="22"/>
              </a:xfrm>
              <a:custGeom>
                <a:avLst/>
                <a:gdLst/>
                <a:ahLst/>
                <a:cxnLst>
                  <a:cxn ang="0">
                    <a:pos x="30" y="0"/>
                  </a:cxn>
                  <a:cxn ang="0">
                    <a:pos x="0" y="27"/>
                  </a:cxn>
                  <a:cxn ang="0">
                    <a:pos x="0" y="57"/>
                  </a:cxn>
                  <a:cxn ang="0">
                    <a:pos x="30" y="88"/>
                  </a:cxn>
                  <a:cxn ang="0">
                    <a:pos x="30" y="0"/>
                  </a:cxn>
                </a:cxnLst>
                <a:rect l="0" t="0" r="r" b="b"/>
                <a:pathLst>
                  <a:path w="30" h="88">
                    <a:moveTo>
                      <a:pt x="30" y="0"/>
                    </a:moveTo>
                    <a:lnTo>
                      <a:pt x="0" y="27"/>
                    </a:lnTo>
                    <a:lnTo>
                      <a:pt x="0" y="57"/>
                    </a:lnTo>
                    <a:lnTo>
                      <a:pt x="30" y="88"/>
                    </a:lnTo>
                    <a:lnTo>
                      <a:pt x="30" y="0"/>
                    </a:lnTo>
                    <a:close/>
                  </a:path>
                </a:pathLst>
              </a:custGeom>
              <a:solidFill>
                <a:srgbClr val="E6F6ED"/>
              </a:solidFill>
              <a:ln w="9525">
                <a:noFill/>
                <a:round/>
                <a:headEnd/>
                <a:tailEnd/>
              </a:ln>
            </p:spPr>
            <p:txBody>
              <a:bodyPr/>
              <a:lstStyle/>
              <a:p>
                <a:endParaRPr lang="en-GB"/>
              </a:p>
            </p:txBody>
          </p:sp>
          <p:sp>
            <p:nvSpPr>
              <p:cNvPr id="25650" name="Freeform 50"/>
              <p:cNvSpPr>
                <a:spLocks/>
              </p:cNvSpPr>
              <p:nvPr/>
            </p:nvSpPr>
            <p:spPr bwMode="auto">
              <a:xfrm>
                <a:off x="5761" y="3067"/>
                <a:ext cx="8" cy="15"/>
              </a:xfrm>
              <a:custGeom>
                <a:avLst/>
                <a:gdLst/>
                <a:ahLst/>
                <a:cxnLst>
                  <a:cxn ang="0">
                    <a:pos x="30" y="58"/>
                  </a:cxn>
                  <a:cxn ang="0">
                    <a:pos x="30" y="0"/>
                  </a:cxn>
                  <a:cxn ang="0">
                    <a:pos x="0" y="30"/>
                  </a:cxn>
                  <a:cxn ang="0">
                    <a:pos x="30" y="58"/>
                  </a:cxn>
                </a:cxnLst>
                <a:rect l="0" t="0" r="r" b="b"/>
                <a:pathLst>
                  <a:path w="30" h="58">
                    <a:moveTo>
                      <a:pt x="30" y="58"/>
                    </a:moveTo>
                    <a:lnTo>
                      <a:pt x="30" y="0"/>
                    </a:lnTo>
                    <a:lnTo>
                      <a:pt x="0" y="30"/>
                    </a:lnTo>
                    <a:lnTo>
                      <a:pt x="30" y="58"/>
                    </a:lnTo>
                    <a:close/>
                  </a:path>
                </a:pathLst>
              </a:custGeom>
              <a:solidFill>
                <a:srgbClr val="E6F6ED"/>
              </a:solidFill>
              <a:ln w="9525">
                <a:noFill/>
                <a:round/>
                <a:headEnd/>
                <a:tailEnd/>
              </a:ln>
            </p:spPr>
            <p:txBody>
              <a:bodyPr/>
              <a:lstStyle/>
              <a:p>
                <a:endParaRPr lang="en-GB"/>
              </a:p>
            </p:txBody>
          </p:sp>
          <p:sp>
            <p:nvSpPr>
              <p:cNvPr id="25651" name="Freeform 51"/>
              <p:cNvSpPr>
                <a:spLocks/>
              </p:cNvSpPr>
              <p:nvPr/>
            </p:nvSpPr>
            <p:spPr bwMode="auto">
              <a:xfrm>
                <a:off x="5628" y="3208"/>
                <a:ext cx="141" cy="251"/>
              </a:xfrm>
              <a:custGeom>
                <a:avLst/>
                <a:gdLst/>
                <a:ahLst/>
                <a:cxnLst>
                  <a:cxn ang="0">
                    <a:pos x="444" y="29"/>
                  </a:cxn>
                  <a:cxn ang="0">
                    <a:pos x="444" y="0"/>
                  </a:cxn>
                  <a:cxn ang="0">
                    <a:pos x="356" y="0"/>
                  </a:cxn>
                  <a:cxn ang="0">
                    <a:pos x="326" y="29"/>
                  </a:cxn>
                  <a:cxn ang="0">
                    <a:pos x="296" y="29"/>
                  </a:cxn>
                  <a:cxn ang="0">
                    <a:pos x="296" y="88"/>
                  </a:cxn>
                  <a:cxn ang="0">
                    <a:pos x="326" y="88"/>
                  </a:cxn>
                  <a:cxn ang="0">
                    <a:pos x="326" y="118"/>
                  </a:cxn>
                  <a:cxn ang="0">
                    <a:pos x="356" y="148"/>
                  </a:cxn>
                  <a:cxn ang="0">
                    <a:pos x="384" y="148"/>
                  </a:cxn>
                  <a:cxn ang="0">
                    <a:pos x="444" y="206"/>
                  </a:cxn>
                  <a:cxn ang="0">
                    <a:pos x="444" y="236"/>
                  </a:cxn>
                  <a:cxn ang="0">
                    <a:pos x="414" y="266"/>
                  </a:cxn>
                  <a:cxn ang="0">
                    <a:pos x="384" y="266"/>
                  </a:cxn>
                  <a:cxn ang="0">
                    <a:pos x="356" y="236"/>
                  </a:cxn>
                  <a:cxn ang="0">
                    <a:pos x="326" y="236"/>
                  </a:cxn>
                  <a:cxn ang="0">
                    <a:pos x="296" y="206"/>
                  </a:cxn>
                  <a:cxn ang="0">
                    <a:pos x="265" y="236"/>
                  </a:cxn>
                  <a:cxn ang="0">
                    <a:pos x="237" y="236"/>
                  </a:cxn>
                  <a:cxn ang="0">
                    <a:pos x="207" y="206"/>
                  </a:cxn>
                  <a:cxn ang="0">
                    <a:pos x="178" y="206"/>
                  </a:cxn>
                  <a:cxn ang="0">
                    <a:pos x="178" y="179"/>
                  </a:cxn>
                  <a:cxn ang="0">
                    <a:pos x="147" y="179"/>
                  </a:cxn>
                  <a:cxn ang="0">
                    <a:pos x="119" y="148"/>
                  </a:cxn>
                  <a:cxn ang="0">
                    <a:pos x="28" y="148"/>
                  </a:cxn>
                  <a:cxn ang="0">
                    <a:pos x="0" y="179"/>
                  </a:cxn>
                  <a:cxn ang="0">
                    <a:pos x="0" y="206"/>
                  </a:cxn>
                  <a:cxn ang="0">
                    <a:pos x="28" y="206"/>
                  </a:cxn>
                  <a:cxn ang="0">
                    <a:pos x="28" y="236"/>
                  </a:cxn>
                  <a:cxn ang="0">
                    <a:pos x="0" y="236"/>
                  </a:cxn>
                  <a:cxn ang="0">
                    <a:pos x="58" y="297"/>
                  </a:cxn>
                  <a:cxn ang="0">
                    <a:pos x="119" y="297"/>
                  </a:cxn>
                  <a:cxn ang="0">
                    <a:pos x="178" y="354"/>
                  </a:cxn>
                  <a:cxn ang="0">
                    <a:pos x="119" y="415"/>
                  </a:cxn>
                  <a:cxn ang="0">
                    <a:pos x="147" y="443"/>
                  </a:cxn>
                  <a:cxn ang="0">
                    <a:pos x="147" y="473"/>
                  </a:cxn>
                  <a:cxn ang="0">
                    <a:pos x="207" y="504"/>
                  </a:cxn>
                  <a:cxn ang="0">
                    <a:pos x="237" y="504"/>
                  </a:cxn>
                  <a:cxn ang="0">
                    <a:pos x="237" y="534"/>
                  </a:cxn>
                  <a:cxn ang="0">
                    <a:pos x="296" y="534"/>
                  </a:cxn>
                  <a:cxn ang="0">
                    <a:pos x="296" y="622"/>
                  </a:cxn>
                  <a:cxn ang="0">
                    <a:pos x="207" y="622"/>
                  </a:cxn>
                  <a:cxn ang="0">
                    <a:pos x="237" y="652"/>
                  </a:cxn>
                  <a:cxn ang="0">
                    <a:pos x="265" y="652"/>
                  </a:cxn>
                  <a:cxn ang="0">
                    <a:pos x="326" y="710"/>
                  </a:cxn>
                  <a:cxn ang="0">
                    <a:pos x="356" y="710"/>
                  </a:cxn>
                  <a:cxn ang="0">
                    <a:pos x="414" y="770"/>
                  </a:cxn>
                  <a:cxn ang="0">
                    <a:pos x="474" y="770"/>
                  </a:cxn>
                  <a:cxn ang="0">
                    <a:pos x="503" y="799"/>
                  </a:cxn>
                  <a:cxn ang="0">
                    <a:pos x="474" y="829"/>
                  </a:cxn>
                  <a:cxn ang="0">
                    <a:pos x="533" y="888"/>
                  </a:cxn>
                  <a:cxn ang="0">
                    <a:pos x="503" y="888"/>
                  </a:cxn>
                  <a:cxn ang="0">
                    <a:pos x="503" y="977"/>
                  </a:cxn>
                  <a:cxn ang="0">
                    <a:pos x="533" y="1007"/>
                  </a:cxn>
                  <a:cxn ang="0">
                    <a:pos x="563" y="977"/>
                  </a:cxn>
                  <a:cxn ang="0">
                    <a:pos x="563" y="88"/>
                  </a:cxn>
                  <a:cxn ang="0">
                    <a:pos x="533" y="88"/>
                  </a:cxn>
                  <a:cxn ang="0">
                    <a:pos x="503" y="59"/>
                  </a:cxn>
                  <a:cxn ang="0">
                    <a:pos x="474" y="59"/>
                  </a:cxn>
                  <a:cxn ang="0">
                    <a:pos x="444" y="29"/>
                  </a:cxn>
                </a:cxnLst>
                <a:rect l="0" t="0" r="r" b="b"/>
                <a:pathLst>
                  <a:path w="563" h="1007">
                    <a:moveTo>
                      <a:pt x="444" y="29"/>
                    </a:moveTo>
                    <a:lnTo>
                      <a:pt x="444" y="0"/>
                    </a:lnTo>
                    <a:lnTo>
                      <a:pt x="356" y="0"/>
                    </a:lnTo>
                    <a:lnTo>
                      <a:pt x="326" y="29"/>
                    </a:lnTo>
                    <a:lnTo>
                      <a:pt x="296" y="29"/>
                    </a:lnTo>
                    <a:lnTo>
                      <a:pt x="296" y="88"/>
                    </a:lnTo>
                    <a:lnTo>
                      <a:pt x="326" y="88"/>
                    </a:lnTo>
                    <a:lnTo>
                      <a:pt x="326" y="118"/>
                    </a:lnTo>
                    <a:lnTo>
                      <a:pt x="356" y="148"/>
                    </a:lnTo>
                    <a:lnTo>
                      <a:pt x="384" y="148"/>
                    </a:lnTo>
                    <a:lnTo>
                      <a:pt x="444" y="206"/>
                    </a:lnTo>
                    <a:lnTo>
                      <a:pt x="444" y="236"/>
                    </a:lnTo>
                    <a:lnTo>
                      <a:pt x="414" y="266"/>
                    </a:lnTo>
                    <a:lnTo>
                      <a:pt x="384" y="266"/>
                    </a:lnTo>
                    <a:lnTo>
                      <a:pt x="356" y="236"/>
                    </a:lnTo>
                    <a:lnTo>
                      <a:pt x="326" y="236"/>
                    </a:lnTo>
                    <a:lnTo>
                      <a:pt x="296" y="206"/>
                    </a:lnTo>
                    <a:lnTo>
                      <a:pt x="265" y="236"/>
                    </a:lnTo>
                    <a:lnTo>
                      <a:pt x="237" y="236"/>
                    </a:lnTo>
                    <a:lnTo>
                      <a:pt x="207" y="206"/>
                    </a:lnTo>
                    <a:lnTo>
                      <a:pt x="178" y="206"/>
                    </a:lnTo>
                    <a:lnTo>
                      <a:pt x="178" y="179"/>
                    </a:lnTo>
                    <a:lnTo>
                      <a:pt x="147" y="179"/>
                    </a:lnTo>
                    <a:lnTo>
                      <a:pt x="119" y="148"/>
                    </a:lnTo>
                    <a:lnTo>
                      <a:pt x="28" y="148"/>
                    </a:lnTo>
                    <a:lnTo>
                      <a:pt x="0" y="179"/>
                    </a:lnTo>
                    <a:lnTo>
                      <a:pt x="0" y="206"/>
                    </a:lnTo>
                    <a:lnTo>
                      <a:pt x="28" y="206"/>
                    </a:lnTo>
                    <a:lnTo>
                      <a:pt x="28" y="236"/>
                    </a:lnTo>
                    <a:lnTo>
                      <a:pt x="0" y="236"/>
                    </a:lnTo>
                    <a:lnTo>
                      <a:pt x="58" y="297"/>
                    </a:lnTo>
                    <a:lnTo>
                      <a:pt x="119" y="297"/>
                    </a:lnTo>
                    <a:lnTo>
                      <a:pt x="178" y="354"/>
                    </a:lnTo>
                    <a:lnTo>
                      <a:pt x="119" y="415"/>
                    </a:lnTo>
                    <a:lnTo>
                      <a:pt x="147" y="443"/>
                    </a:lnTo>
                    <a:lnTo>
                      <a:pt x="147" y="473"/>
                    </a:lnTo>
                    <a:lnTo>
                      <a:pt x="207" y="504"/>
                    </a:lnTo>
                    <a:lnTo>
                      <a:pt x="237" y="504"/>
                    </a:lnTo>
                    <a:lnTo>
                      <a:pt x="237" y="534"/>
                    </a:lnTo>
                    <a:lnTo>
                      <a:pt x="296" y="534"/>
                    </a:lnTo>
                    <a:lnTo>
                      <a:pt x="296" y="622"/>
                    </a:lnTo>
                    <a:lnTo>
                      <a:pt x="207" y="622"/>
                    </a:lnTo>
                    <a:lnTo>
                      <a:pt x="237" y="652"/>
                    </a:lnTo>
                    <a:lnTo>
                      <a:pt x="265" y="652"/>
                    </a:lnTo>
                    <a:lnTo>
                      <a:pt x="326" y="710"/>
                    </a:lnTo>
                    <a:lnTo>
                      <a:pt x="356" y="710"/>
                    </a:lnTo>
                    <a:lnTo>
                      <a:pt x="414" y="770"/>
                    </a:lnTo>
                    <a:lnTo>
                      <a:pt x="474" y="770"/>
                    </a:lnTo>
                    <a:lnTo>
                      <a:pt x="503" y="799"/>
                    </a:lnTo>
                    <a:lnTo>
                      <a:pt x="474" y="829"/>
                    </a:lnTo>
                    <a:lnTo>
                      <a:pt x="533" y="888"/>
                    </a:lnTo>
                    <a:lnTo>
                      <a:pt x="503" y="888"/>
                    </a:lnTo>
                    <a:lnTo>
                      <a:pt x="503" y="977"/>
                    </a:lnTo>
                    <a:lnTo>
                      <a:pt x="533" y="1007"/>
                    </a:lnTo>
                    <a:lnTo>
                      <a:pt x="563" y="977"/>
                    </a:lnTo>
                    <a:lnTo>
                      <a:pt x="563" y="88"/>
                    </a:lnTo>
                    <a:lnTo>
                      <a:pt x="533" y="88"/>
                    </a:lnTo>
                    <a:lnTo>
                      <a:pt x="503" y="59"/>
                    </a:lnTo>
                    <a:lnTo>
                      <a:pt x="474" y="59"/>
                    </a:lnTo>
                    <a:lnTo>
                      <a:pt x="444" y="29"/>
                    </a:lnTo>
                    <a:close/>
                  </a:path>
                </a:pathLst>
              </a:custGeom>
              <a:solidFill>
                <a:srgbClr val="E26359"/>
              </a:solidFill>
              <a:ln w="9525">
                <a:noFill/>
                <a:round/>
                <a:headEnd/>
                <a:tailEnd/>
              </a:ln>
            </p:spPr>
            <p:txBody>
              <a:bodyPr/>
              <a:lstStyle/>
              <a:p>
                <a:endParaRPr lang="en-GB"/>
              </a:p>
            </p:txBody>
          </p:sp>
          <p:sp>
            <p:nvSpPr>
              <p:cNvPr id="25652" name="Freeform 52"/>
              <p:cNvSpPr>
                <a:spLocks/>
              </p:cNvSpPr>
              <p:nvPr/>
            </p:nvSpPr>
            <p:spPr bwMode="auto">
              <a:xfrm>
                <a:off x="5576" y="3385"/>
                <a:ext cx="193" cy="333"/>
              </a:xfrm>
              <a:custGeom>
                <a:avLst/>
                <a:gdLst/>
                <a:ahLst/>
                <a:cxnLst>
                  <a:cxn ang="0">
                    <a:pos x="178" y="0"/>
                  </a:cxn>
                  <a:cxn ang="0">
                    <a:pos x="147" y="0"/>
                  </a:cxn>
                  <a:cxn ang="0">
                    <a:pos x="119" y="30"/>
                  </a:cxn>
                  <a:cxn ang="0">
                    <a:pos x="119" y="119"/>
                  </a:cxn>
                  <a:cxn ang="0">
                    <a:pos x="0" y="119"/>
                  </a:cxn>
                  <a:cxn ang="0">
                    <a:pos x="28" y="149"/>
                  </a:cxn>
                  <a:cxn ang="0">
                    <a:pos x="28" y="178"/>
                  </a:cxn>
                  <a:cxn ang="0">
                    <a:pos x="58" y="178"/>
                  </a:cxn>
                  <a:cxn ang="0">
                    <a:pos x="89" y="207"/>
                  </a:cxn>
                  <a:cxn ang="0">
                    <a:pos x="89" y="237"/>
                  </a:cxn>
                  <a:cxn ang="0">
                    <a:pos x="58" y="267"/>
                  </a:cxn>
                  <a:cxn ang="0">
                    <a:pos x="119" y="325"/>
                  </a:cxn>
                  <a:cxn ang="0">
                    <a:pos x="119" y="416"/>
                  </a:cxn>
                  <a:cxn ang="0">
                    <a:pos x="147" y="416"/>
                  </a:cxn>
                  <a:cxn ang="0">
                    <a:pos x="119" y="444"/>
                  </a:cxn>
                  <a:cxn ang="0">
                    <a:pos x="147" y="474"/>
                  </a:cxn>
                  <a:cxn ang="0">
                    <a:pos x="178" y="474"/>
                  </a:cxn>
                  <a:cxn ang="0">
                    <a:pos x="178" y="534"/>
                  </a:cxn>
                  <a:cxn ang="0">
                    <a:pos x="147" y="562"/>
                  </a:cxn>
                  <a:cxn ang="0">
                    <a:pos x="147" y="653"/>
                  </a:cxn>
                  <a:cxn ang="0">
                    <a:pos x="207" y="653"/>
                  </a:cxn>
                  <a:cxn ang="0">
                    <a:pos x="235" y="680"/>
                  </a:cxn>
                  <a:cxn ang="0">
                    <a:pos x="235" y="710"/>
                  </a:cxn>
                  <a:cxn ang="0">
                    <a:pos x="265" y="741"/>
                  </a:cxn>
                  <a:cxn ang="0">
                    <a:pos x="265" y="799"/>
                  </a:cxn>
                  <a:cxn ang="0">
                    <a:pos x="296" y="799"/>
                  </a:cxn>
                  <a:cxn ang="0">
                    <a:pos x="326" y="829"/>
                  </a:cxn>
                  <a:cxn ang="0">
                    <a:pos x="326" y="887"/>
                  </a:cxn>
                  <a:cxn ang="0">
                    <a:pos x="326" y="918"/>
                  </a:cxn>
                  <a:cxn ang="0">
                    <a:pos x="354" y="918"/>
                  </a:cxn>
                  <a:cxn ang="0">
                    <a:pos x="354" y="978"/>
                  </a:cxn>
                  <a:cxn ang="0">
                    <a:pos x="414" y="1036"/>
                  </a:cxn>
                  <a:cxn ang="0">
                    <a:pos x="414" y="1096"/>
                  </a:cxn>
                  <a:cxn ang="0">
                    <a:pos x="444" y="1125"/>
                  </a:cxn>
                  <a:cxn ang="0">
                    <a:pos x="503" y="1154"/>
                  </a:cxn>
                  <a:cxn ang="0">
                    <a:pos x="503" y="1214"/>
                  </a:cxn>
                  <a:cxn ang="0">
                    <a:pos x="533" y="1243"/>
                  </a:cxn>
                  <a:cxn ang="0">
                    <a:pos x="533" y="1273"/>
                  </a:cxn>
                  <a:cxn ang="0">
                    <a:pos x="591" y="1273"/>
                  </a:cxn>
                  <a:cxn ang="0">
                    <a:pos x="591" y="1303"/>
                  </a:cxn>
                  <a:cxn ang="0">
                    <a:pos x="621" y="1303"/>
                  </a:cxn>
                  <a:cxn ang="0">
                    <a:pos x="651" y="1332"/>
                  </a:cxn>
                  <a:cxn ang="0">
                    <a:pos x="770" y="1332"/>
                  </a:cxn>
                  <a:cxn ang="0">
                    <a:pos x="770" y="267"/>
                  </a:cxn>
                  <a:cxn ang="0">
                    <a:pos x="740" y="297"/>
                  </a:cxn>
                  <a:cxn ang="0">
                    <a:pos x="651" y="297"/>
                  </a:cxn>
                  <a:cxn ang="0">
                    <a:pos x="651" y="325"/>
                  </a:cxn>
                  <a:cxn ang="0">
                    <a:pos x="621" y="325"/>
                  </a:cxn>
                  <a:cxn ang="0">
                    <a:pos x="591" y="297"/>
                  </a:cxn>
                  <a:cxn ang="0">
                    <a:pos x="503" y="297"/>
                  </a:cxn>
                  <a:cxn ang="0">
                    <a:pos x="472" y="267"/>
                  </a:cxn>
                  <a:cxn ang="0">
                    <a:pos x="414" y="267"/>
                  </a:cxn>
                  <a:cxn ang="0">
                    <a:pos x="385" y="207"/>
                  </a:cxn>
                  <a:cxn ang="0">
                    <a:pos x="354" y="178"/>
                  </a:cxn>
                  <a:cxn ang="0">
                    <a:pos x="326" y="178"/>
                  </a:cxn>
                  <a:cxn ang="0">
                    <a:pos x="265" y="119"/>
                  </a:cxn>
                  <a:cxn ang="0">
                    <a:pos x="265" y="89"/>
                  </a:cxn>
                  <a:cxn ang="0">
                    <a:pos x="235" y="60"/>
                  </a:cxn>
                  <a:cxn ang="0">
                    <a:pos x="207" y="60"/>
                  </a:cxn>
                  <a:cxn ang="0">
                    <a:pos x="207" y="30"/>
                  </a:cxn>
                  <a:cxn ang="0">
                    <a:pos x="178" y="0"/>
                  </a:cxn>
                </a:cxnLst>
                <a:rect l="0" t="0" r="r" b="b"/>
                <a:pathLst>
                  <a:path w="770" h="1332">
                    <a:moveTo>
                      <a:pt x="178" y="0"/>
                    </a:moveTo>
                    <a:lnTo>
                      <a:pt x="147" y="0"/>
                    </a:lnTo>
                    <a:lnTo>
                      <a:pt x="119" y="30"/>
                    </a:lnTo>
                    <a:lnTo>
                      <a:pt x="119" y="119"/>
                    </a:lnTo>
                    <a:lnTo>
                      <a:pt x="0" y="119"/>
                    </a:lnTo>
                    <a:lnTo>
                      <a:pt x="28" y="149"/>
                    </a:lnTo>
                    <a:lnTo>
                      <a:pt x="28" y="178"/>
                    </a:lnTo>
                    <a:lnTo>
                      <a:pt x="58" y="178"/>
                    </a:lnTo>
                    <a:lnTo>
                      <a:pt x="89" y="207"/>
                    </a:lnTo>
                    <a:lnTo>
                      <a:pt x="89" y="237"/>
                    </a:lnTo>
                    <a:lnTo>
                      <a:pt x="58" y="267"/>
                    </a:lnTo>
                    <a:lnTo>
                      <a:pt x="119" y="325"/>
                    </a:lnTo>
                    <a:lnTo>
                      <a:pt x="119" y="416"/>
                    </a:lnTo>
                    <a:lnTo>
                      <a:pt x="147" y="416"/>
                    </a:lnTo>
                    <a:lnTo>
                      <a:pt x="119" y="444"/>
                    </a:lnTo>
                    <a:lnTo>
                      <a:pt x="147" y="474"/>
                    </a:lnTo>
                    <a:lnTo>
                      <a:pt x="178" y="474"/>
                    </a:lnTo>
                    <a:lnTo>
                      <a:pt x="178" y="534"/>
                    </a:lnTo>
                    <a:lnTo>
                      <a:pt x="147" y="562"/>
                    </a:lnTo>
                    <a:lnTo>
                      <a:pt x="147" y="653"/>
                    </a:lnTo>
                    <a:lnTo>
                      <a:pt x="207" y="653"/>
                    </a:lnTo>
                    <a:lnTo>
                      <a:pt x="235" y="680"/>
                    </a:lnTo>
                    <a:lnTo>
                      <a:pt x="235" y="710"/>
                    </a:lnTo>
                    <a:lnTo>
                      <a:pt x="265" y="741"/>
                    </a:lnTo>
                    <a:lnTo>
                      <a:pt x="265" y="799"/>
                    </a:lnTo>
                    <a:lnTo>
                      <a:pt x="296" y="799"/>
                    </a:lnTo>
                    <a:lnTo>
                      <a:pt x="326" y="829"/>
                    </a:lnTo>
                    <a:lnTo>
                      <a:pt x="326" y="887"/>
                    </a:lnTo>
                    <a:lnTo>
                      <a:pt x="326" y="918"/>
                    </a:lnTo>
                    <a:lnTo>
                      <a:pt x="354" y="918"/>
                    </a:lnTo>
                    <a:lnTo>
                      <a:pt x="354" y="978"/>
                    </a:lnTo>
                    <a:lnTo>
                      <a:pt x="414" y="1036"/>
                    </a:lnTo>
                    <a:lnTo>
                      <a:pt x="414" y="1096"/>
                    </a:lnTo>
                    <a:lnTo>
                      <a:pt x="444" y="1125"/>
                    </a:lnTo>
                    <a:lnTo>
                      <a:pt x="503" y="1154"/>
                    </a:lnTo>
                    <a:lnTo>
                      <a:pt x="503" y="1214"/>
                    </a:lnTo>
                    <a:lnTo>
                      <a:pt x="533" y="1243"/>
                    </a:lnTo>
                    <a:lnTo>
                      <a:pt x="533" y="1273"/>
                    </a:lnTo>
                    <a:lnTo>
                      <a:pt x="591" y="1273"/>
                    </a:lnTo>
                    <a:lnTo>
                      <a:pt x="591" y="1303"/>
                    </a:lnTo>
                    <a:lnTo>
                      <a:pt x="621" y="1303"/>
                    </a:lnTo>
                    <a:lnTo>
                      <a:pt x="651" y="1332"/>
                    </a:lnTo>
                    <a:lnTo>
                      <a:pt x="770" y="1332"/>
                    </a:lnTo>
                    <a:lnTo>
                      <a:pt x="770" y="267"/>
                    </a:lnTo>
                    <a:lnTo>
                      <a:pt x="740" y="297"/>
                    </a:lnTo>
                    <a:lnTo>
                      <a:pt x="651" y="297"/>
                    </a:lnTo>
                    <a:lnTo>
                      <a:pt x="651" y="325"/>
                    </a:lnTo>
                    <a:lnTo>
                      <a:pt x="621" y="325"/>
                    </a:lnTo>
                    <a:lnTo>
                      <a:pt x="591" y="297"/>
                    </a:lnTo>
                    <a:lnTo>
                      <a:pt x="503" y="297"/>
                    </a:lnTo>
                    <a:lnTo>
                      <a:pt x="472" y="267"/>
                    </a:lnTo>
                    <a:lnTo>
                      <a:pt x="414" y="267"/>
                    </a:lnTo>
                    <a:lnTo>
                      <a:pt x="385" y="207"/>
                    </a:lnTo>
                    <a:lnTo>
                      <a:pt x="354" y="178"/>
                    </a:lnTo>
                    <a:lnTo>
                      <a:pt x="326" y="178"/>
                    </a:lnTo>
                    <a:lnTo>
                      <a:pt x="265" y="119"/>
                    </a:lnTo>
                    <a:lnTo>
                      <a:pt x="265" y="89"/>
                    </a:lnTo>
                    <a:lnTo>
                      <a:pt x="235" y="60"/>
                    </a:lnTo>
                    <a:lnTo>
                      <a:pt x="207" y="60"/>
                    </a:lnTo>
                    <a:lnTo>
                      <a:pt x="207" y="30"/>
                    </a:lnTo>
                    <a:lnTo>
                      <a:pt x="178" y="0"/>
                    </a:lnTo>
                    <a:close/>
                  </a:path>
                </a:pathLst>
              </a:custGeom>
              <a:solidFill>
                <a:srgbClr val="99D6AB"/>
              </a:solidFill>
              <a:ln w="9525">
                <a:noFill/>
                <a:round/>
                <a:headEnd/>
                <a:tailEnd/>
              </a:ln>
            </p:spPr>
            <p:txBody>
              <a:bodyPr/>
              <a:lstStyle/>
              <a:p>
                <a:endParaRPr lang="en-GB"/>
              </a:p>
            </p:txBody>
          </p:sp>
          <p:sp>
            <p:nvSpPr>
              <p:cNvPr id="25653" name="Freeform 53"/>
              <p:cNvSpPr>
                <a:spLocks/>
              </p:cNvSpPr>
              <p:nvPr/>
            </p:nvSpPr>
            <p:spPr bwMode="auto">
              <a:xfrm>
                <a:off x="5628" y="3385"/>
                <a:ext cx="111" cy="82"/>
              </a:xfrm>
              <a:custGeom>
                <a:avLst/>
                <a:gdLst/>
                <a:ahLst/>
                <a:cxnLst>
                  <a:cxn ang="0">
                    <a:pos x="89" y="0"/>
                  </a:cxn>
                  <a:cxn ang="0">
                    <a:pos x="28" y="0"/>
                  </a:cxn>
                  <a:cxn ang="0">
                    <a:pos x="0" y="30"/>
                  </a:cxn>
                  <a:cxn ang="0">
                    <a:pos x="0" y="60"/>
                  </a:cxn>
                  <a:cxn ang="0">
                    <a:pos x="28" y="60"/>
                  </a:cxn>
                  <a:cxn ang="0">
                    <a:pos x="58" y="89"/>
                  </a:cxn>
                  <a:cxn ang="0">
                    <a:pos x="58" y="119"/>
                  </a:cxn>
                  <a:cxn ang="0">
                    <a:pos x="119" y="178"/>
                  </a:cxn>
                  <a:cxn ang="0">
                    <a:pos x="147" y="178"/>
                  </a:cxn>
                  <a:cxn ang="0">
                    <a:pos x="178" y="207"/>
                  </a:cxn>
                  <a:cxn ang="0">
                    <a:pos x="207" y="267"/>
                  </a:cxn>
                  <a:cxn ang="0">
                    <a:pos x="265" y="267"/>
                  </a:cxn>
                  <a:cxn ang="0">
                    <a:pos x="296" y="297"/>
                  </a:cxn>
                  <a:cxn ang="0">
                    <a:pos x="384" y="297"/>
                  </a:cxn>
                  <a:cxn ang="0">
                    <a:pos x="414" y="325"/>
                  </a:cxn>
                  <a:cxn ang="0">
                    <a:pos x="444" y="325"/>
                  </a:cxn>
                  <a:cxn ang="0">
                    <a:pos x="437" y="318"/>
                  </a:cxn>
                  <a:cxn ang="0">
                    <a:pos x="414" y="297"/>
                  </a:cxn>
                  <a:cxn ang="0">
                    <a:pos x="384" y="267"/>
                  </a:cxn>
                  <a:cxn ang="0">
                    <a:pos x="384" y="237"/>
                  </a:cxn>
                  <a:cxn ang="0">
                    <a:pos x="356" y="207"/>
                  </a:cxn>
                  <a:cxn ang="0">
                    <a:pos x="356" y="178"/>
                  </a:cxn>
                  <a:cxn ang="0">
                    <a:pos x="296" y="149"/>
                  </a:cxn>
                  <a:cxn ang="0">
                    <a:pos x="296" y="60"/>
                  </a:cxn>
                  <a:cxn ang="0">
                    <a:pos x="237" y="60"/>
                  </a:cxn>
                  <a:cxn ang="0">
                    <a:pos x="207" y="89"/>
                  </a:cxn>
                  <a:cxn ang="0">
                    <a:pos x="178" y="89"/>
                  </a:cxn>
                  <a:cxn ang="0">
                    <a:pos x="147" y="60"/>
                  </a:cxn>
                  <a:cxn ang="0">
                    <a:pos x="119" y="60"/>
                  </a:cxn>
                  <a:cxn ang="0">
                    <a:pos x="119" y="30"/>
                  </a:cxn>
                  <a:cxn ang="0">
                    <a:pos x="89" y="0"/>
                  </a:cxn>
                </a:cxnLst>
                <a:rect l="0" t="0" r="r" b="b"/>
                <a:pathLst>
                  <a:path w="444" h="325">
                    <a:moveTo>
                      <a:pt x="89" y="0"/>
                    </a:moveTo>
                    <a:lnTo>
                      <a:pt x="28" y="0"/>
                    </a:lnTo>
                    <a:lnTo>
                      <a:pt x="0" y="30"/>
                    </a:lnTo>
                    <a:lnTo>
                      <a:pt x="0" y="60"/>
                    </a:lnTo>
                    <a:lnTo>
                      <a:pt x="28" y="60"/>
                    </a:lnTo>
                    <a:lnTo>
                      <a:pt x="58" y="89"/>
                    </a:lnTo>
                    <a:lnTo>
                      <a:pt x="58" y="119"/>
                    </a:lnTo>
                    <a:lnTo>
                      <a:pt x="119" y="178"/>
                    </a:lnTo>
                    <a:lnTo>
                      <a:pt x="147" y="178"/>
                    </a:lnTo>
                    <a:lnTo>
                      <a:pt x="178" y="207"/>
                    </a:lnTo>
                    <a:lnTo>
                      <a:pt x="207" y="267"/>
                    </a:lnTo>
                    <a:lnTo>
                      <a:pt x="265" y="267"/>
                    </a:lnTo>
                    <a:lnTo>
                      <a:pt x="296" y="297"/>
                    </a:lnTo>
                    <a:lnTo>
                      <a:pt x="384" y="297"/>
                    </a:lnTo>
                    <a:lnTo>
                      <a:pt x="414" y="325"/>
                    </a:lnTo>
                    <a:lnTo>
                      <a:pt x="444" y="325"/>
                    </a:lnTo>
                    <a:lnTo>
                      <a:pt x="437" y="318"/>
                    </a:lnTo>
                    <a:lnTo>
                      <a:pt x="414" y="297"/>
                    </a:lnTo>
                    <a:lnTo>
                      <a:pt x="384" y="267"/>
                    </a:lnTo>
                    <a:lnTo>
                      <a:pt x="384" y="237"/>
                    </a:lnTo>
                    <a:lnTo>
                      <a:pt x="356" y="207"/>
                    </a:lnTo>
                    <a:lnTo>
                      <a:pt x="356" y="178"/>
                    </a:lnTo>
                    <a:lnTo>
                      <a:pt x="296" y="149"/>
                    </a:lnTo>
                    <a:lnTo>
                      <a:pt x="296" y="60"/>
                    </a:lnTo>
                    <a:lnTo>
                      <a:pt x="237" y="60"/>
                    </a:lnTo>
                    <a:lnTo>
                      <a:pt x="207" y="89"/>
                    </a:lnTo>
                    <a:lnTo>
                      <a:pt x="178" y="89"/>
                    </a:lnTo>
                    <a:lnTo>
                      <a:pt x="147" y="60"/>
                    </a:lnTo>
                    <a:lnTo>
                      <a:pt x="119" y="60"/>
                    </a:lnTo>
                    <a:lnTo>
                      <a:pt x="119" y="30"/>
                    </a:lnTo>
                    <a:lnTo>
                      <a:pt x="89" y="0"/>
                    </a:lnTo>
                    <a:close/>
                  </a:path>
                </a:pathLst>
              </a:custGeom>
              <a:solidFill>
                <a:srgbClr val="E26359"/>
              </a:solidFill>
              <a:ln w="9525">
                <a:noFill/>
                <a:round/>
                <a:headEnd/>
                <a:tailEnd/>
              </a:ln>
            </p:spPr>
            <p:txBody>
              <a:bodyPr/>
              <a:lstStyle/>
              <a:p>
                <a:endParaRPr lang="en-GB"/>
              </a:p>
            </p:txBody>
          </p:sp>
          <p:sp>
            <p:nvSpPr>
              <p:cNvPr id="25654" name="Freeform 54"/>
              <p:cNvSpPr>
                <a:spLocks/>
              </p:cNvSpPr>
              <p:nvPr/>
            </p:nvSpPr>
            <p:spPr bwMode="auto">
              <a:xfrm>
                <a:off x="5621" y="3385"/>
                <a:ext cx="7" cy="8"/>
              </a:xfrm>
              <a:custGeom>
                <a:avLst/>
                <a:gdLst/>
                <a:ahLst/>
                <a:cxnLst>
                  <a:cxn ang="0">
                    <a:pos x="29" y="30"/>
                  </a:cxn>
                  <a:cxn ang="0">
                    <a:pos x="29" y="0"/>
                  </a:cxn>
                  <a:cxn ang="0">
                    <a:pos x="0" y="0"/>
                  </a:cxn>
                  <a:cxn ang="0">
                    <a:pos x="29" y="30"/>
                  </a:cxn>
                </a:cxnLst>
                <a:rect l="0" t="0" r="r" b="b"/>
                <a:pathLst>
                  <a:path w="29" h="30">
                    <a:moveTo>
                      <a:pt x="29" y="30"/>
                    </a:moveTo>
                    <a:lnTo>
                      <a:pt x="29" y="0"/>
                    </a:lnTo>
                    <a:lnTo>
                      <a:pt x="0" y="0"/>
                    </a:lnTo>
                    <a:lnTo>
                      <a:pt x="29" y="30"/>
                    </a:lnTo>
                    <a:close/>
                  </a:path>
                </a:pathLst>
              </a:custGeom>
              <a:solidFill>
                <a:srgbClr val="FCA77E"/>
              </a:solidFill>
              <a:ln w="9525">
                <a:noFill/>
                <a:round/>
                <a:headEnd/>
                <a:tailEnd/>
              </a:ln>
            </p:spPr>
            <p:txBody>
              <a:bodyPr/>
              <a:lstStyle/>
              <a:p>
                <a:endParaRPr lang="en-GB"/>
              </a:p>
            </p:txBody>
          </p:sp>
          <p:sp>
            <p:nvSpPr>
              <p:cNvPr id="25655" name="Freeform 55"/>
              <p:cNvSpPr>
                <a:spLocks/>
              </p:cNvSpPr>
              <p:nvPr/>
            </p:nvSpPr>
            <p:spPr bwMode="auto">
              <a:xfrm>
                <a:off x="5732" y="3785"/>
                <a:ext cx="37" cy="126"/>
              </a:xfrm>
              <a:custGeom>
                <a:avLst/>
                <a:gdLst/>
                <a:ahLst/>
                <a:cxnLst>
                  <a:cxn ang="0">
                    <a:pos x="119" y="0"/>
                  </a:cxn>
                  <a:cxn ang="0">
                    <a:pos x="89" y="30"/>
                  </a:cxn>
                  <a:cxn ang="0">
                    <a:pos x="119" y="30"/>
                  </a:cxn>
                  <a:cxn ang="0">
                    <a:pos x="60" y="90"/>
                  </a:cxn>
                  <a:cxn ang="0">
                    <a:pos x="60" y="148"/>
                  </a:cxn>
                  <a:cxn ang="0">
                    <a:pos x="89" y="179"/>
                  </a:cxn>
                  <a:cxn ang="0">
                    <a:pos x="60" y="179"/>
                  </a:cxn>
                  <a:cxn ang="0">
                    <a:pos x="30" y="148"/>
                  </a:cxn>
                  <a:cxn ang="0">
                    <a:pos x="30" y="179"/>
                  </a:cxn>
                  <a:cxn ang="0">
                    <a:pos x="0" y="209"/>
                  </a:cxn>
                  <a:cxn ang="0">
                    <a:pos x="0" y="236"/>
                  </a:cxn>
                  <a:cxn ang="0">
                    <a:pos x="30" y="236"/>
                  </a:cxn>
                  <a:cxn ang="0">
                    <a:pos x="60" y="267"/>
                  </a:cxn>
                  <a:cxn ang="0">
                    <a:pos x="30" y="297"/>
                  </a:cxn>
                  <a:cxn ang="0">
                    <a:pos x="30" y="355"/>
                  </a:cxn>
                  <a:cxn ang="0">
                    <a:pos x="0" y="355"/>
                  </a:cxn>
                  <a:cxn ang="0">
                    <a:pos x="89" y="445"/>
                  </a:cxn>
                  <a:cxn ang="0">
                    <a:pos x="89" y="474"/>
                  </a:cxn>
                  <a:cxn ang="0">
                    <a:pos x="119" y="474"/>
                  </a:cxn>
                  <a:cxn ang="0">
                    <a:pos x="149" y="504"/>
                  </a:cxn>
                  <a:cxn ang="0">
                    <a:pos x="149" y="0"/>
                  </a:cxn>
                  <a:cxn ang="0">
                    <a:pos x="119" y="0"/>
                  </a:cxn>
                </a:cxnLst>
                <a:rect l="0" t="0" r="r" b="b"/>
                <a:pathLst>
                  <a:path w="149" h="504">
                    <a:moveTo>
                      <a:pt x="119" y="0"/>
                    </a:moveTo>
                    <a:lnTo>
                      <a:pt x="89" y="30"/>
                    </a:lnTo>
                    <a:lnTo>
                      <a:pt x="119" y="30"/>
                    </a:lnTo>
                    <a:lnTo>
                      <a:pt x="60" y="90"/>
                    </a:lnTo>
                    <a:lnTo>
                      <a:pt x="60" y="148"/>
                    </a:lnTo>
                    <a:lnTo>
                      <a:pt x="89" y="179"/>
                    </a:lnTo>
                    <a:lnTo>
                      <a:pt x="60" y="179"/>
                    </a:lnTo>
                    <a:lnTo>
                      <a:pt x="30" y="148"/>
                    </a:lnTo>
                    <a:lnTo>
                      <a:pt x="30" y="179"/>
                    </a:lnTo>
                    <a:lnTo>
                      <a:pt x="0" y="209"/>
                    </a:lnTo>
                    <a:lnTo>
                      <a:pt x="0" y="236"/>
                    </a:lnTo>
                    <a:lnTo>
                      <a:pt x="30" y="236"/>
                    </a:lnTo>
                    <a:lnTo>
                      <a:pt x="60" y="267"/>
                    </a:lnTo>
                    <a:lnTo>
                      <a:pt x="30" y="297"/>
                    </a:lnTo>
                    <a:lnTo>
                      <a:pt x="30" y="355"/>
                    </a:lnTo>
                    <a:lnTo>
                      <a:pt x="0" y="355"/>
                    </a:lnTo>
                    <a:lnTo>
                      <a:pt x="89" y="445"/>
                    </a:lnTo>
                    <a:lnTo>
                      <a:pt x="89" y="474"/>
                    </a:lnTo>
                    <a:lnTo>
                      <a:pt x="119" y="474"/>
                    </a:lnTo>
                    <a:lnTo>
                      <a:pt x="149" y="504"/>
                    </a:lnTo>
                    <a:lnTo>
                      <a:pt x="149" y="0"/>
                    </a:lnTo>
                    <a:lnTo>
                      <a:pt x="119" y="0"/>
                    </a:lnTo>
                    <a:close/>
                  </a:path>
                </a:pathLst>
              </a:custGeom>
              <a:solidFill>
                <a:srgbClr val="99D6AB"/>
              </a:solidFill>
              <a:ln w="9525">
                <a:noFill/>
                <a:round/>
                <a:headEnd/>
                <a:tailEnd/>
              </a:ln>
            </p:spPr>
            <p:txBody>
              <a:bodyPr/>
              <a:lstStyle/>
              <a:p>
                <a:endParaRPr lang="en-GB"/>
              </a:p>
            </p:txBody>
          </p:sp>
          <p:sp>
            <p:nvSpPr>
              <p:cNvPr id="25656" name="Freeform 56"/>
              <p:cNvSpPr>
                <a:spLocks/>
              </p:cNvSpPr>
              <p:nvPr/>
            </p:nvSpPr>
            <p:spPr bwMode="auto">
              <a:xfrm>
                <a:off x="5761" y="3733"/>
                <a:ext cx="8" cy="22"/>
              </a:xfrm>
              <a:custGeom>
                <a:avLst/>
                <a:gdLst/>
                <a:ahLst/>
                <a:cxnLst>
                  <a:cxn ang="0">
                    <a:pos x="0" y="60"/>
                  </a:cxn>
                  <a:cxn ang="0">
                    <a:pos x="30" y="88"/>
                  </a:cxn>
                  <a:cxn ang="0">
                    <a:pos x="30" y="0"/>
                  </a:cxn>
                  <a:cxn ang="0">
                    <a:pos x="0" y="0"/>
                  </a:cxn>
                  <a:cxn ang="0">
                    <a:pos x="0" y="60"/>
                  </a:cxn>
                </a:cxnLst>
                <a:rect l="0" t="0" r="r" b="b"/>
                <a:pathLst>
                  <a:path w="30" h="88">
                    <a:moveTo>
                      <a:pt x="0" y="60"/>
                    </a:moveTo>
                    <a:lnTo>
                      <a:pt x="30" y="88"/>
                    </a:lnTo>
                    <a:lnTo>
                      <a:pt x="30" y="0"/>
                    </a:lnTo>
                    <a:lnTo>
                      <a:pt x="0" y="0"/>
                    </a:lnTo>
                    <a:lnTo>
                      <a:pt x="0" y="60"/>
                    </a:lnTo>
                    <a:close/>
                  </a:path>
                </a:pathLst>
              </a:custGeom>
              <a:solidFill>
                <a:srgbClr val="99D6AB"/>
              </a:solidFill>
              <a:ln w="9525">
                <a:noFill/>
                <a:round/>
                <a:headEnd/>
                <a:tailEnd/>
              </a:ln>
            </p:spPr>
            <p:txBody>
              <a:bodyPr/>
              <a:lstStyle/>
              <a:p>
                <a:endParaRPr lang="en-GB"/>
              </a:p>
            </p:txBody>
          </p:sp>
          <p:sp>
            <p:nvSpPr>
              <p:cNvPr id="25657" name="Freeform 57"/>
              <p:cNvSpPr>
                <a:spLocks/>
              </p:cNvSpPr>
              <p:nvPr/>
            </p:nvSpPr>
            <p:spPr bwMode="auto">
              <a:xfrm>
                <a:off x="3598" y="1047"/>
                <a:ext cx="15" cy="7"/>
              </a:xfrm>
              <a:custGeom>
                <a:avLst/>
                <a:gdLst/>
                <a:ahLst/>
                <a:cxnLst>
                  <a:cxn ang="0">
                    <a:pos x="0" y="0"/>
                  </a:cxn>
                  <a:cxn ang="0">
                    <a:pos x="0" y="30"/>
                  </a:cxn>
                  <a:cxn ang="0">
                    <a:pos x="57" y="30"/>
                  </a:cxn>
                  <a:cxn ang="0">
                    <a:pos x="29" y="0"/>
                  </a:cxn>
                  <a:cxn ang="0">
                    <a:pos x="0" y="0"/>
                  </a:cxn>
                </a:cxnLst>
                <a:rect l="0" t="0" r="r" b="b"/>
                <a:pathLst>
                  <a:path w="57" h="30">
                    <a:moveTo>
                      <a:pt x="0" y="0"/>
                    </a:moveTo>
                    <a:lnTo>
                      <a:pt x="0" y="30"/>
                    </a:lnTo>
                    <a:lnTo>
                      <a:pt x="57" y="30"/>
                    </a:lnTo>
                    <a:lnTo>
                      <a:pt x="29" y="0"/>
                    </a:lnTo>
                    <a:lnTo>
                      <a:pt x="0" y="0"/>
                    </a:lnTo>
                    <a:close/>
                  </a:path>
                </a:pathLst>
              </a:custGeom>
              <a:solidFill>
                <a:srgbClr val="8FB5BE"/>
              </a:solidFill>
              <a:ln w="9525">
                <a:noFill/>
                <a:round/>
                <a:headEnd/>
                <a:tailEnd/>
              </a:ln>
            </p:spPr>
            <p:txBody>
              <a:bodyPr/>
              <a:lstStyle/>
              <a:p>
                <a:endParaRPr lang="en-GB"/>
              </a:p>
            </p:txBody>
          </p:sp>
          <p:sp>
            <p:nvSpPr>
              <p:cNvPr id="25658" name="Freeform 58"/>
              <p:cNvSpPr>
                <a:spLocks/>
              </p:cNvSpPr>
              <p:nvPr/>
            </p:nvSpPr>
            <p:spPr bwMode="auto">
              <a:xfrm>
                <a:off x="3376" y="1239"/>
                <a:ext cx="7" cy="8"/>
              </a:xfrm>
              <a:custGeom>
                <a:avLst/>
                <a:gdLst/>
                <a:ahLst/>
                <a:cxnLst>
                  <a:cxn ang="0">
                    <a:pos x="29" y="29"/>
                  </a:cxn>
                  <a:cxn ang="0">
                    <a:pos x="29" y="0"/>
                  </a:cxn>
                  <a:cxn ang="0">
                    <a:pos x="0" y="29"/>
                  </a:cxn>
                  <a:cxn ang="0">
                    <a:pos x="29" y="29"/>
                  </a:cxn>
                </a:cxnLst>
                <a:rect l="0" t="0" r="r" b="b"/>
                <a:pathLst>
                  <a:path w="29" h="29">
                    <a:moveTo>
                      <a:pt x="29" y="29"/>
                    </a:moveTo>
                    <a:lnTo>
                      <a:pt x="29" y="0"/>
                    </a:lnTo>
                    <a:lnTo>
                      <a:pt x="0" y="29"/>
                    </a:lnTo>
                    <a:lnTo>
                      <a:pt x="29" y="29"/>
                    </a:lnTo>
                    <a:close/>
                  </a:path>
                </a:pathLst>
              </a:custGeom>
              <a:solidFill>
                <a:srgbClr val="8FB5BE"/>
              </a:solidFill>
              <a:ln w="9525">
                <a:noFill/>
                <a:round/>
                <a:headEnd/>
                <a:tailEnd/>
              </a:ln>
            </p:spPr>
            <p:txBody>
              <a:bodyPr/>
              <a:lstStyle/>
              <a:p>
                <a:endParaRPr lang="en-GB"/>
              </a:p>
            </p:txBody>
          </p:sp>
          <p:sp>
            <p:nvSpPr>
              <p:cNvPr id="25659" name="Freeform 59"/>
              <p:cNvSpPr>
                <a:spLocks/>
              </p:cNvSpPr>
              <p:nvPr/>
            </p:nvSpPr>
            <p:spPr bwMode="auto">
              <a:xfrm>
                <a:off x="3287" y="1365"/>
                <a:ext cx="7" cy="7"/>
              </a:xfrm>
              <a:custGeom>
                <a:avLst/>
                <a:gdLst/>
                <a:ahLst/>
                <a:cxnLst>
                  <a:cxn ang="0">
                    <a:pos x="0" y="0"/>
                  </a:cxn>
                  <a:cxn ang="0">
                    <a:pos x="0" y="27"/>
                  </a:cxn>
                  <a:cxn ang="0">
                    <a:pos x="27" y="27"/>
                  </a:cxn>
                  <a:cxn ang="0">
                    <a:pos x="0" y="0"/>
                  </a:cxn>
                </a:cxnLst>
                <a:rect l="0" t="0" r="r" b="b"/>
                <a:pathLst>
                  <a:path w="27" h="27">
                    <a:moveTo>
                      <a:pt x="0" y="0"/>
                    </a:moveTo>
                    <a:lnTo>
                      <a:pt x="0" y="27"/>
                    </a:lnTo>
                    <a:lnTo>
                      <a:pt x="27" y="27"/>
                    </a:lnTo>
                    <a:lnTo>
                      <a:pt x="0" y="0"/>
                    </a:lnTo>
                    <a:close/>
                  </a:path>
                </a:pathLst>
              </a:custGeom>
              <a:solidFill>
                <a:srgbClr val="8FB5BE"/>
              </a:solidFill>
              <a:ln w="9525">
                <a:noFill/>
                <a:round/>
                <a:headEnd/>
                <a:tailEnd/>
              </a:ln>
            </p:spPr>
            <p:txBody>
              <a:bodyPr/>
              <a:lstStyle/>
              <a:p>
                <a:endParaRPr lang="en-GB"/>
              </a:p>
            </p:txBody>
          </p:sp>
          <p:sp>
            <p:nvSpPr>
              <p:cNvPr id="25660" name="Freeform 60"/>
              <p:cNvSpPr>
                <a:spLocks/>
              </p:cNvSpPr>
              <p:nvPr/>
            </p:nvSpPr>
            <p:spPr bwMode="auto">
              <a:xfrm>
                <a:off x="3642" y="1587"/>
                <a:ext cx="8" cy="7"/>
              </a:xfrm>
              <a:custGeom>
                <a:avLst/>
                <a:gdLst/>
                <a:ahLst/>
                <a:cxnLst>
                  <a:cxn ang="0">
                    <a:pos x="30" y="0"/>
                  </a:cxn>
                  <a:cxn ang="0">
                    <a:pos x="0" y="0"/>
                  </a:cxn>
                  <a:cxn ang="0">
                    <a:pos x="30" y="30"/>
                  </a:cxn>
                  <a:cxn ang="0">
                    <a:pos x="30" y="0"/>
                  </a:cxn>
                </a:cxnLst>
                <a:rect l="0" t="0" r="r" b="b"/>
                <a:pathLst>
                  <a:path w="30" h="30">
                    <a:moveTo>
                      <a:pt x="30" y="0"/>
                    </a:moveTo>
                    <a:lnTo>
                      <a:pt x="0" y="0"/>
                    </a:lnTo>
                    <a:lnTo>
                      <a:pt x="30" y="30"/>
                    </a:lnTo>
                    <a:lnTo>
                      <a:pt x="30" y="0"/>
                    </a:lnTo>
                    <a:close/>
                  </a:path>
                </a:pathLst>
              </a:custGeom>
              <a:solidFill>
                <a:srgbClr val="FCA77E"/>
              </a:solidFill>
              <a:ln w="9525">
                <a:noFill/>
                <a:round/>
                <a:headEnd/>
                <a:tailEnd/>
              </a:ln>
            </p:spPr>
            <p:txBody>
              <a:bodyPr/>
              <a:lstStyle/>
              <a:p>
                <a:endParaRPr lang="en-GB"/>
              </a:p>
            </p:txBody>
          </p:sp>
          <p:sp>
            <p:nvSpPr>
              <p:cNvPr id="25661" name="Freeform 61"/>
              <p:cNvSpPr>
                <a:spLocks/>
              </p:cNvSpPr>
              <p:nvPr/>
            </p:nvSpPr>
            <p:spPr bwMode="auto">
              <a:xfrm>
                <a:off x="2946" y="1543"/>
                <a:ext cx="15" cy="7"/>
              </a:xfrm>
              <a:custGeom>
                <a:avLst/>
                <a:gdLst/>
                <a:ahLst/>
                <a:cxnLst>
                  <a:cxn ang="0">
                    <a:pos x="0" y="0"/>
                  </a:cxn>
                  <a:cxn ang="0">
                    <a:pos x="0" y="29"/>
                  </a:cxn>
                  <a:cxn ang="0">
                    <a:pos x="30" y="29"/>
                  </a:cxn>
                  <a:cxn ang="0">
                    <a:pos x="61" y="0"/>
                  </a:cxn>
                  <a:cxn ang="0">
                    <a:pos x="0" y="0"/>
                  </a:cxn>
                </a:cxnLst>
                <a:rect l="0" t="0" r="r" b="b"/>
                <a:pathLst>
                  <a:path w="61" h="29">
                    <a:moveTo>
                      <a:pt x="0" y="0"/>
                    </a:moveTo>
                    <a:lnTo>
                      <a:pt x="0" y="29"/>
                    </a:lnTo>
                    <a:lnTo>
                      <a:pt x="30" y="29"/>
                    </a:lnTo>
                    <a:lnTo>
                      <a:pt x="61" y="0"/>
                    </a:lnTo>
                    <a:lnTo>
                      <a:pt x="0" y="0"/>
                    </a:lnTo>
                    <a:close/>
                  </a:path>
                </a:pathLst>
              </a:custGeom>
              <a:solidFill>
                <a:srgbClr val="8FB5BE"/>
              </a:solidFill>
              <a:ln w="9525">
                <a:noFill/>
                <a:round/>
                <a:headEnd/>
                <a:tailEnd/>
              </a:ln>
            </p:spPr>
            <p:txBody>
              <a:bodyPr/>
              <a:lstStyle/>
              <a:p>
                <a:endParaRPr lang="en-GB"/>
              </a:p>
            </p:txBody>
          </p:sp>
          <p:sp>
            <p:nvSpPr>
              <p:cNvPr id="25662" name="Freeform 62"/>
              <p:cNvSpPr>
                <a:spLocks/>
              </p:cNvSpPr>
              <p:nvPr/>
            </p:nvSpPr>
            <p:spPr bwMode="auto">
              <a:xfrm>
                <a:off x="2902" y="1572"/>
                <a:ext cx="22" cy="7"/>
              </a:xfrm>
              <a:custGeom>
                <a:avLst/>
                <a:gdLst/>
                <a:ahLst/>
                <a:cxnLst>
                  <a:cxn ang="0">
                    <a:pos x="89" y="28"/>
                  </a:cxn>
                  <a:cxn ang="0">
                    <a:pos x="59" y="0"/>
                  </a:cxn>
                  <a:cxn ang="0">
                    <a:pos x="0" y="0"/>
                  </a:cxn>
                  <a:cxn ang="0">
                    <a:pos x="29" y="28"/>
                  </a:cxn>
                  <a:cxn ang="0">
                    <a:pos x="89" y="28"/>
                  </a:cxn>
                </a:cxnLst>
                <a:rect l="0" t="0" r="r" b="b"/>
                <a:pathLst>
                  <a:path w="89" h="28">
                    <a:moveTo>
                      <a:pt x="89" y="28"/>
                    </a:moveTo>
                    <a:lnTo>
                      <a:pt x="59" y="0"/>
                    </a:lnTo>
                    <a:lnTo>
                      <a:pt x="0" y="0"/>
                    </a:lnTo>
                    <a:lnTo>
                      <a:pt x="29" y="28"/>
                    </a:lnTo>
                    <a:lnTo>
                      <a:pt x="89" y="28"/>
                    </a:lnTo>
                    <a:close/>
                  </a:path>
                </a:pathLst>
              </a:custGeom>
              <a:solidFill>
                <a:srgbClr val="8FB5BE"/>
              </a:solidFill>
              <a:ln w="9525">
                <a:noFill/>
                <a:round/>
                <a:headEnd/>
                <a:tailEnd/>
              </a:ln>
            </p:spPr>
            <p:txBody>
              <a:bodyPr/>
              <a:lstStyle/>
              <a:p>
                <a:endParaRPr lang="en-GB"/>
              </a:p>
            </p:txBody>
          </p:sp>
          <p:sp>
            <p:nvSpPr>
              <p:cNvPr id="25663" name="Freeform 63"/>
              <p:cNvSpPr>
                <a:spLocks/>
              </p:cNvSpPr>
              <p:nvPr/>
            </p:nvSpPr>
            <p:spPr bwMode="auto">
              <a:xfrm>
                <a:off x="2909" y="1565"/>
                <a:ext cx="7" cy="7"/>
              </a:xfrm>
              <a:custGeom>
                <a:avLst/>
                <a:gdLst/>
                <a:ahLst/>
                <a:cxnLst>
                  <a:cxn ang="0">
                    <a:pos x="0" y="0"/>
                  </a:cxn>
                  <a:cxn ang="0">
                    <a:pos x="30" y="30"/>
                  </a:cxn>
                  <a:cxn ang="0">
                    <a:pos x="30" y="0"/>
                  </a:cxn>
                  <a:cxn ang="0">
                    <a:pos x="0" y="0"/>
                  </a:cxn>
                </a:cxnLst>
                <a:rect l="0" t="0" r="r" b="b"/>
                <a:pathLst>
                  <a:path w="30" h="30">
                    <a:moveTo>
                      <a:pt x="0" y="0"/>
                    </a:moveTo>
                    <a:lnTo>
                      <a:pt x="30" y="30"/>
                    </a:lnTo>
                    <a:lnTo>
                      <a:pt x="30" y="0"/>
                    </a:lnTo>
                    <a:lnTo>
                      <a:pt x="0" y="0"/>
                    </a:lnTo>
                    <a:close/>
                  </a:path>
                </a:pathLst>
              </a:custGeom>
              <a:solidFill>
                <a:srgbClr val="8FB5BE"/>
              </a:solidFill>
              <a:ln w="9525">
                <a:noFill/>
                <a:round/>
                <a:headEnd/>
                <a:tailEnd/>
              </a:ln>
            </p:spPr>
            <p:txBody>
              <a:bodyPr/>
              <a:lstStyle/>
              <a:p>
                <a:endParaRPr lang="en-GB"/>
              </a:p>
            </p:txBody>
          </p:sp>
          <p:sp>
            <p:nvSpPr>
              <p:cNvPr id="25664" name="Freeform 64"/>
              <p:cNvSpPr>
                <a:spLocks/>
              </p:cNvSpPr>
              <p:nvPr/>
            </p:nvSpPr>
            <p:spPr bwMode="auto">
              <a:xfrm>
                <a:off x="2961" y="1535"/>
                <a:ext cx="7" cy="15"/>
              </a:xfrm>
              <a:custGeom>
                <a:avLst/>
                <a:gdLst/>
                <a:ahLst/>
                <a:cxnLst>
                  <a:cxn ang="0">
                    <a:pos x="28" y="0"/>
                  </a:cxn>
                  <a:cxn ang="0">
                    <a:pos x="0" y="29"/>
                  </a:cxn>
                  <a:cxn ang="0">
                    <a:pos x="0" y="58"/>
                  </a:cxn>
                  <a:cxn ang="0">
                    <a:pos x="28" y="29"/>
                  </a:cxn>
                  <a:cxn ang="0">
                    <a:pos x="28" y="0"/>
                  </a:cxn>
                </a:cxnLst>
                <a:rect l="0" t="0" r="r" b="b"/>
                <a:pathLst>
                  <a:path w="28" h="58">
                    <a:moveTo>
                      <a:pt x="28" y="0"/>
                    </a:moveTo>
                    <a:lnTo>
                      <a:pt x="0" y="29"/>
                    </a:lnTo>
                    <a:lnTo>
                      <a:pt x="0" y="58"/>
                    </a:lnTo>
                    <a:lnTo>
                      <a:pt x="28" y="29"/>
                    </a:lnTo>
                    <a:lnTo>
                      <a:pt x="28" y="0"/>
                    </a:lnTo>
                    <a:close/>
                  </a:path>
                </a:pathLst>
              </a:custGeom>
              <a:solidFill>
                <a:srgbClr val="8FB5BE"/>
              </a:solidFill>
              <a:ln w="9525">
                <a:noFill/>
                <a:round/>
                <a:headEnd/>
                <a:tailEnd/>
              </a:ln>
            </p:spPr>
            <p:txBody>
              <a:bodyPr/>
              <a:lstStyle/>
              <a:p>
                <a:endParaRPr lang="en-GB"/>
              </a:p>
            </p:txBody>
          </p:sp>
          <p:sp>
            <p:nvSpPr>
              <p:cNvPr id="25665" name="Freeform 65"/>
              <p:cNvSpPr>
                <a:spLocks/>
              </p:cNvSpPr>
              <p:nvPr/>
            </p:nvSpPr>
            <p:spPr bwMode="auto">
              <a:xfrm>
                <a:off x="2991" y="1528"/>
                <a:ext cx="14" cy="7"/>
              </a:xfrm>
              <a:custGeom>
                <a:avLst/>
                <a:gdLst/>
                <a:ahLst/>
                <a:cxnLst>
                  <a:cxn ang="0">
                    <a:pos x="28" y="30"/>
                  </a:cxn>
                  <a:cxn ang="0">
                    <a:pos x="58" y="0"/>
                  </a:cxn>
                  <a:cxn ang="0">
                    <a:pos x="0" y="0"/>
                  </a:cxn>
                  <a:cxn ang="0">
                    <a:pos x="28" y="30"/>
                  </a:cxn>
                </a:cxnLst>
                <a:rect l="0" t="0" r="r" b="b"/>
                <a:pathLst>
                  <a:path w="58" h="30">
                    <a:moveTo>
                      <a:pt x="28" y="30"/>
                    </a:moveTo>
                    <a:lnTo>
                      <a:pt x="58" y="0"/>
                    </a:lnTo>
                    <a:lnTo>
                      <a:pt x="0" y="0"/>
                    </a:lnTo>
                    <a:lnTo>
                      <a:pt x="28" y="30"/>
                    </a:lnTo>
                    <a:close/>
                  </a:path>
                </a:pathLst>
              </a:custGeom>
              <a:solidFill>
                <a:srgbClr val="8FB5BE"/>
              </a:solidFill>
              <a:ln w="9525">
                <a:noFill/>
                <a:round/>
                <a:headEnd/>
                <a:tailEnd/>
              </a:ln>
            </p:spPr>
            <p:txBody>
              <a:bodyPr/>
              <a:lstStyle/>
              <a:p>
                <a:endParaRPr lang="en-GB"/>
              </a:p>
            </p:txBody>
          </p:sp>
          <p:sp>
            <p:nvSpPr>
              <p:cNvPr id="25666" name="Freeform 66"/>
              <p:cNvSpPr>
                <a:spLocks/>
              </p:cNvSpPr>
              <p:nvPr/>
            </p:nvSpPr>
            <p:spPr bwMode="auto">
              <a:xfrm>
                <a:off x="2909" y="1646"/>
                <a:ext cx="7" cy="8"/>
              </a:xfrm>
              <a:custGeom>
                <a:avLst/>
                <a:gdLst/>
                <a:ahLst/>
                <a:cxnLst>
                  <a:cxn ang="0">
                    <a:pos x="0" y="31"/>
                  </a:cxn>
                  <a:cxn ang="0">
                    <a:pos x="30" y="31"/>
                  </a:cxn>
                  <a:cxn ang="0">
                    <a:pos x="0" y="0"/>
                  </a:cxn>
                  <a:cxn ang="0">
                    <a:pos x="0" y="31"/>
                  </a:cxn>
                </a:cxnLst>
                <a:rect l="0" t="0" r="r" b="b"/>
                <a:pathLst>
                  <a:path w="30" h="31">
                    <a:moveTo>
                      <a:pt x="0" y="31"/>
                    </a:moveTo>
                    <a:lnTo>
                      <a:pt x="30" y="31"/>
                    </a:lnTo>
                    <a:lnTo>
                      <a:pt x="0" y="0"/>
                    </a:lnTo>
                    <a:lnTo>
                      <a:pt x="0" y="31"/>
                    </a:lnTo>
                    <a:close/>
                  </a:path>
                </a:pathLst>
              </a:custGeom>
              <a:solidFill>
                <a:srgbClr val="8FB5BE"/>
              </a:solidFill>
              <a:ln w="9525">
                <a:noFill/>
                <a:round/>
                <a:headEnd/>
                <a:tailEnd/>
              </a:ln>
            </p:spPr>
            <p:txBody>
              <a:bodyPr/>
              <a:lstStyle/>
              <a:p>
                <a:endParaRPr lang="en-GB"/>
              </a:p>
            </p:txBody>
          </p:sp>
          <p:sp>
            <p:nvSpPr>
              <p:cNvPr id="25667" name="Freeform 67"/>
              <p:cNvSpPr>
                <a:spLocks/>
              </p:cNvSpPr>
              <p:nvPr/>
            </p:nvSpPr>
            <p:spPr bwMode="auto">
              <a:xfrm>
                <a:off x="3087" y="1905"/>
                <a:ext cx="177" cy="230"/>
              </a:xfrm>
              <a:custGeom>
                <a:avLst/>
                <a:gdLst/>
                <a:ahLst/>
                <a:cxnLst>
                  <a:cxn ang="0">
                    <a:pos x="566" y="31"/>
                  </a:cxn>
                  <a:cxn ang="0">
                    <a:pos x="566" y="0"/>
                  </a:cxn>
                  <a:cxn ang="0">
                    <a:pos x="447" y="31"/>
                  </a:cxn>
                  <a:cxn ang="0">
                    <a:pos x="387" y="118"/>
                  </a:cxn>
                  <a:cxn ang="0">
                    <a:pos x="328" y="149"/>
                  </a:cxn>
                  <a:cxn ang="0">
                    <a:pos x="238" y="149"/>
                  </a:cxn>
                  <a:cxn ang="0">
                    <a:pos x="120" y="179"/>
                  </a:cxn>
                  <a:cxn ang="0">
                    <a:pos x="91" y="327"/>
                  </a:cxn>
                  <a:cxn ang="0">
                    <a:pos x="150" y="237"/>
                  </a:cxn>
                  <a:cxn ang="0">
                    <a:pos x="298" y="209"/>
                  </a:cxn>
                  <a:cxn ang="0">
                    <a:pos x="268" y="297"/>
                  </a:cxn>
                  <a:cxn ang="0">
                    <a:pos x="298" y="297"/>
                  </a:cxn>
                  <a:cxn ang="0">
                    <a:pos x="268" y="327"/>
                  </a:cxn>
                  <a:cxn ang="0">
                    <a:pos x="268" y="297"/>
                  </a:cxn>
                  <a:cxn ang="0">
                    <a:pos x="209" y="267"/>
                  </a:cxn>
                  <a:cxn ang="0">
                    <a:pos x="150" y="237"/>
                  </a:cxn>
                  <a:cxn ang="0">
                    <a:pos x="120" y="297"/>
                  </a:cxn>
                  <a:cxn ang="0">
                    <a:pos x="150" y="297"/>
                  </a:cxn>
                  <a:cxn ang="0">
                    <a:pos x="150" y="327"/>
                  </a:cxn>
                  <a:cxn ang="0">
                    <a:pos x="120" y="385"/>
                  </a:cxn>
                  <a:cxn ang="0">
                    <a:pos x="91" y="356"/>
                  </a:cxn>
                  <a:cxn ang="0">
                    <a:pos x="31" y="327"/>
                  </a:cxn>
                  <a:cxn ang="0">
                    <a:pos x="0" y="504"/>
                  </a:cxn>
                  <a:cxn ang="0">
                    <a:pos x="61" y="534"/>
                  </a:cxn>
                  <a:cxn ang="0">
                    <a:pos x="31" y="592"/>
                  </a:cxn>
                  <a:cxn ang="0">
                    <a:pos x="0" y="683"/>
                  </a:cxn>
                  <a:cxn ang="0">
                    <a:pos x="61" y="652"/>
                  </a:cxn>
                  <a:cxn ang="0">
                    <a:pos x="91" y="710"/>
                  </a:cxn>
                  <a:cxn ang="0">
                    <a:pos x="120" y="801"/>
                  </a:cxn>
                  <a:cxn ang="0">
                    <a:pos x="91" y="829"/>
                  </a:cxn>
                  <a:cxn ang="0">
                    <a:pos x="120" y="889"/>
                  </a:cxn>
                  <a:cxn ang="0">
                    <a:pos x="298" y="919"/>
                  </a:cxn>
                  <a:cxn ang="0">
                    <a:pos x="357" y="889"/>
                  </a:cxn>
                  <a:cxn ang="0">
                    <a:pos x="416" y="919"/>
                  </a:cxn>
                  <a:cxn ang="0">
                    <a:pos x="475" y="889"/>
                  </a:cxn>
                  <a:cxn ang="0">
                    <a:pos x="447" y="859"/>
                  </a:cxn>
                  <a:cxn ang="0">
                    <a:pos x="387" y="829"/>
                  </a:cxn>
                  <a:cxn ang="0">
                    <a:pos x="357" y="829"/>
                  </a:cxn>
                  <a:cxn ang="0">
                    <a:pos x="328" y="801"/>
                  </a:cxn>
                  <a:cxn ang="0">
                    <a:pos x="387" y="770"/>
                  </a:cxn>
                  <a:cxn ang="0">
                    <a:pos x="357" y="710"/>
                  </a:cxn>
                  <a:cxn ang="0">
                    <a:pos x="387" y="683"/>
                  </a:cxn>
                  <a:cxn ang="0">
                    <a:pos x="357" y="622"/>
                  </a:cxn>
                  <a:cxn ang="0">
                    <a:pos x="475" y="592"/>
                  </a:cxn>
                  <a:cxn ang="0">
                    <a:pos x="535" y="563"/>
                  </a:cxn>
                  <a:cxn ang="0">
                    <a:pos x="566" y="445"/>
                  </a:cxn>
                  <a:cxn ang="0">
                    <a:pos x="566" y="474"/>
                  </a:cxn>
                  <a:cxn ang="0">
                    <a:pos x="623" y="474"/>
                  </a:cxn>
                  <a:cxn ang="0">
                    <a:pos x="654" y="474"/>
                  </a:cxn>
                  <a:cxn ang="0">
                    <a:pos x="712" y="385"/>
                  </a:cxn>
                  <a:cxn ang="0">
                    <a:pos x="535" y="356"/>
                  </a:cxn>
                  <a:cxn ang="0">
                    <a:pos x="535" y="297"/>
                  </a:cxn>
                  <a:cxn ang="0">
                    <a:pos x="535" y="267"/>
                  </a:cxn>
                  <a:cxn ang="0">
                    <a:pos x="566" y="179"/>
                  </a:cxn>
                  <a:cxn ang="0">
                    <a:pos x="594" y="149"/>
                  </a:cxn>
                </a:cxnLst>
                <a:rect l="0" t="0" r="r" b="b"/>
                <a:pathLst>
                  <a:path w="712" h="919">
                    <a:moveTo>
                      <a:pt x="594" y="60"/>
                    </a:moveTo>
                    <a:lnTo>
                      <a:pt x="566" y="31"/>
                    </a:lnTo>
                    <a:lnTo>
                      <a:pt x="594" y="0"/>
                    </a:lnTo>
                    <a:lnTo>
                      <a:pt x="566" y="0"/>
                    </a:lnTo>
                    <a:lnTo>
                      <a:pt x="535" y="31"/>
                    </a:lnTo>
                    <a:lnTo>
                      <a:pt x="447" y="31"/>
                    </a:lnTo>
                    <a:lnTo>
                      <a:pt x="387" y="90"/>
                    </a:lnTo>
                    <a:lnTo>
                      <a:pt x="387" y="118"/>
                    </a:lnTo>
                    <a:lnTo>
                      <a:pt x="357" y="149"/>
                    </a:lnTo>
                    <a:lnTo>
                      <a:pt x="328" y="149"/>
                    </a:lnTo>
                    <a:lnTo>
                      <a:pt x="268" y="179"/>
                    </a:lnTo>
                    <a:lnTo>
                      <a:pt x="238" y="149"/>
                    </a:lnTo>
                    <a:lnTo>
                      <a:pt x="209" y="179"/>
                    </a:lnTo>
                    <a:lnTo>
                      <a:pt x="120" y="179"/>
                    </a:lnTo>
                    <a:lnTo>
                      <a:pt x="31" y="267"/>
                    </a:lnTo>
                    <a:lnTo>
                      <a:pt x="91" y="327"/>
                    </a:lnTo>
                    <a:lnTo>
                      <a:pt x="91" y="267"/>
                    </a:lnTo>
                    <a:lnTo>
                      <a:pt x="150" y="237"/>
                    </a:lnTo>
                    <a:lnTo>
                      <a:pt x="180" y="209"/>
                    </a:lnTo>
                    <a:lnTo>
                      <a:pt x="298" y="209"/>
                    </a:lnTo>
                    <a:lnTo>
                      <a:pt x="268" y="237"/>
                    </a:lnTo>
                    <a:lnTo>
                      <a:pt x="268" y="297"/>
                    </a:lnTo>
                    <a:lnTo>
                      <a:pt x="268" y="327"/>
                    </a:lnTo>
                    <a:lnTo>
                      <a:pt x="298" y="297"/>
                    </a:lnTo>
                    <a:lnTo>
                      <a:pt x="298" y="327"/>
                    </a:lnTo>
                    <a:lnTo>
                      <a:pt x="268" y="327"/>
                    </a:lnTo>
                    <a:lnTo>
                      <a:pt x="238" y="327"/>
                    </a:lnTo>
                    <a:lnTo>
                      <a:pt x="268" y="297"/>
                    </a:lnTo>
                    <a:lnTo>
                      <a:pt x="238" y="267"/>
                    </a:lnTo>
                    <a:lnTo>
                      <a:pt x="209" y="267"/>
                    </a:lnTo>
                    <a:lnTo>
                      <a:pt x="180" y="237"/>
                    </a:lnTo>
                    <a:lnTo>
                      <a:pt x="150" y="237"/>
                    </a:lnTo>
                    <a:lnTo>
                      <a:pt x="150" y="267"/>
                    </a:lnTo>
                    <a:lnTo>
                      <a:pt x="120" y="297"/>
                    </a:lnTo>
                    <a:lnTo>
                      <a:pt x="150" y="327"/>
                    </a:lnTo>
                    <a:lnTo>
                      <a:pt x="150" y="297"/>
                    </a:lnTo>
                    <a:lnTo>
                      <a:pt x="180" y="297"/>
                    </a:lnTo>
                    <a:lnTo>
                      <a:pt x="150" y="327"/>
                    </a:lnTo>
                    <a:lnTo>
                      <a:pt x="150" y="385"/>
                    </a:lnTo>
                    <a:lnTo>
                      <a:pt x="120" y="385"/>
                    </a:lnTo>
                    <a:lnTo>
                      <a:pt x="120" y="356"/>
                    </a:lnTo>
                    <a:lnTo>
                      <a:pt x="91" y="356"/>
                    </a:lnTo>
                    <a:lnTo>
                      <a:pt x="61" y="327"/>
                    </a:lnTo>
                    <a:lnTo>
                      <a:pt x="31" y="327"/>
                    </a:lnTo>
                    <a:lnTo>
                      <a:pt x="0" y="356"/>
                    </a:lnTo>
                    <a:lnTo>
                      <a:pt x="0" y="504"/>
                    </a:lnTo>
                    <a:lnTo>
                      <a:pt x="31" y="504"/>
                    </a:lnTo>
                    <a:lnTo>
                      <a:pt x="61" y="534"/>
                    </a:lnTo>
                    <a:lnTo>
                      <a:pt x="61" y="563"/>
                    </a:lnTo>
                    <a:lnTo>
                      <a:pt x="31" y="592"/>
                    </a:lnTo>
                    <a:lnTo>
                      <a:pt x="0" y="563"/>
                    </a:lnTo>
                    <a:lnTo>
                      <a:pt x="0" y="683"/>
                    </a:lnTo>
                    <a:lnTo>
                      <a:pt x="31" y="683"/>
                    </a:lnTo>
                    <a:lnTo>
                      <a:pt x="61" y="652"/>
                    </a:lnTo>
                    <a:lnTo>
                      <a:pt x="61" y="683"/>
                    </a:lnTo>
                    <a:lnTo>
                      <a:pt x="91" y="710"/>
                    </a:lnTo>
                    <a:lnTo>
                      <a:pt x="120" y="710"/>
                    </a:lnTo>
                    <a:lnTo>
                      <a:pt x="120" y="801"/>
                    </a:lnTo>
                    <a:lnTo>
                      <a:pt x="91" y="801"/>
                    </a:lnTo>
                    <a:lnTo>
                      <a:pt x="91" y="829"/>
                    </a:lnTo>
                    <a:lnTo>
                      <a:pt x="120" y="829"/>
                    </a:lnTo>
                    <a:lnTo>
                      <a:pt x="120" y="889"/>
                    </a:lnTo>
                    <a:lnTo>
                      <a:pt x="268" y="889"/>
                    </a:lnTo>
                    <a:lnTo>
                      <a:pt x="298" y="919"/>
                    </a:lnTo>
                    <a:lnTo>
                      <a:pt x="328" y="919"/>
                    </a:lnTo>
                    <a:lnTo>
                      <a:pt x="357" y="889"/>
                    </a:lnTo>
                    <a:lnTo>
                      <a:pt x="387" y="889"/>
                    </a:lnTo>
                    <a:lnTo>
                      <a:pt x="416" y="919"/>
                    </a:lnTo>
                    <a:lnTo>
                      <a:pt x="416" y="889"/>
                    </a:lnTo>
                    <a:lnTo>
                      <a:pt x="475" y="889"/>
                    </a:lnTo>
                    <a:lnTo>
                      <a:pt x="475" y="859"/>
                    </a:lnTo>
                    <a:lnTo>
                      <a:pt x="447" y="859"/>
                    </a:lnTo>
                    <a:lnTo>
                      <a:pt x="416" y="829"/>
                    </a:lnTo>
                    <a:lnTo>
                      <a:pt x="387" y="829"/>
                    </a:lnTo>
                    <a:lnTo>
                      <a:pt x="387" y="859"/>
                    </a:lnTo>
                    <a:lnTo>
                      <a:pt x="357" y="829"/>
                    </a:lnTo>
                    <a:lnTo>
                      <a:pt x="328" y="829"/>
                    </a:lnTo>
                    <a:lnTo>
                      <a:pt x="328" y="801"/>
                    </a:lnTo>
                    <a:lnTo>
                      <a:pt x="357" y="801"/>
                    </a:lnTo>
                    <a:lnTo>
                      <a:pt x="387" y="770"/>
                    </a:lnTo>
                    <a:lnTo>
                      <a:pt x="387" y="740"/>
                    </a:lnTo>
                    <a:lnTo>
                      <a:pt x="357" y="710"/>
                    </a:lnTo>
                    <a:lnTo>
                      <a:pt x="357" y="683"/>
                    </a:lnTo>
                    <a:lnTo>
                      <a:pt x="387" y="683"/>
                    </a:lnTo>
                    <a:lnTo>
                      <a:pt x="416" y="652"/>
                    </a:lnTo>
                    <a:lnTo>
                      <a:pt x="357" y="622"/>
                    </a:lnTo>
                    <a:lnTo>
                      <a:pt x="475" y="622"/>
                    </a:lnTo>
                    <a:lnTo>
                      <a:pt x="475" y="592"/>
                    </a:lnTo>
                    <a:lnTo>
                      <a:pt x="447" y="563"/>
                    </a:lnTo>
                    <a:lnTo>
                      <a:pt x="535" y="563"/>
                    </a:lnTo>
                    <a:lnTo>
                      <a:pt x="535" y="474"/>
                    </a:lnTo>
                    <a:lnTo>
                      <a:pt x="566" y="445"/>
                    </a:lnTo>
                    <a:lnTo>
                      <a:pt x="594" y="445"/>
                    </a:lnTo>
                    <a:lnTo>
                      <a:pt x="566" y="474"/>
                    </a:lnTo>
                    <a:lnTo>
                      <a:pt x="594" y="504"/>
                    </a:lnTo>
                    <a:lnTo>
                      <a:pt x="623" y="474"/>
                    </a:lnTo>
                    <a:lnTo>
                      <a:pt x="623" y="445"/>
                    </a:lnTo>
                    <a:lnTo>
                      <a:pt x="654" y="474"/>
                    </a:lnTo>
                    <a:lnTo>
                      <a:pt x="712" y="415"/>
                    </a:lnTo>
                    <a:lnTo>
                      <a:pt x="712" y="385"/>
                    </a:lnTo>
                    <a:lnTo>
                      <a:pt x="684" y="356"/>
                    </a:lnTo>
                    <a:lnTo>
                      <a:pt x="535" y="356"/>
                    </a:lnTo>
                    <a:lnTo>
                      <a:pt x="566" y="327"/>
                    </a:lnTo>
                    <a:lnTo>
                      <a:pt x="535" y="297"/>
                    </a:lnTo>
                    <a:lnTo>
                      <a:pt x="566" y="297"/>
                    </a:lnTo>
                    <a:lnTo>
                      <a:pt x="535" y="267"/>
                    </a:lnTo>
                    <a:lnTo>
                      <a:pt x="535" y="209"/>
                    </a:lnTo>
                    <a:lnTo>
                      <a:pt x="566" y="179"/>
                    </a:lnTo>
                    <a:lnTo>
                      <a:pt x="566" y="149"/>
                    </a:lnTo>
                    <a:lnTo>
                      <a:pt x="594" y="149"/>
                    </a:lnTo>
                    <a:lnTo>
                      <a:pt x="594" y="60"/>
                    </a:lnTo>
                    <a:close/>
                  </a:path>
                </a:pathLst>
              </a:custGeom>
              <a:solidFill>
                <a:srgbClr val="99D6AB"/>
              </a:solidFill>
              <a:ln w="9525">
                <a:noFill/>
                <a:round/>
                <a:headEnd/>
                <a:tailEnd/>
              </a:ln>
            </p:spPr>
            <p:txBody>
              <a:bodyPr/>
              <a:lstStyle/>
              <a:p>
                <a:endParaRPr lang="en-GB"/>
              </a:p>
            </p:txBody>
          </p:sp>
          <p:sp>
            <p:nvSpPr>
              <p:cNvPr id="25668" name="Freeform 68"/>
              <p:cNvSpPr>
                <a:spLocks/>
              </p:cNvSpPr>
              <p:nvPr/>
            </p:nvSpPr>
            <p:spPr bwMode="auto">
              <a:xfrm>
                <a:off x="3109" y="1987"/>
                <a:ext cx="7" cy="7"/>
              </a:xfrm>
              <a:custGeom>
                <a:avLst/>
                <a:gdLst/>
                <a:ahLst/>
                <a:cxnLst>
                  <a:cxn ang="0">
                    <a:pos x="0" y="0"/>
                  </a:cxn>
                  <a:cxn ang="0">
                    <a:pos x="29" y="29"/>
                  </a:cxn>
                  <a:cxn ang="0">
                    <a:pos x="29" y="0"/>
                  </a:cxn>
                  <a:cxn ang="0">
                    <a:pos x="0" y="0"/>
                  </a:cxn>
                </a:cxnLst>
                <a:rect l="0" t="0" r="r" b="b"/>
                <a:pathLst>
                  <a:path w="29" h="29">
                    <a:moveTo>
                      <a:pt x="0" y="0"/>
                    </a:moveTo>
                    <a:lnTo>
                      <a:pt x="29" y="29"/>
                    </a:lnTo>
                    <a:lnTo>
                      <a:pt x="29" y="0"/>
                    </a:lnTo>
                    <a:lnTo>
                      <a:pt x="0" y="0"/>
                    </a:lnTo>
                    <a:close/>
                  </a:path>
                </a:pathLst>
              </a:custGeom>
              <a:solidFill>
                <a:srgbClr val="99D6AB"/>
              </a:solidFill>
              <a:ln w="9525">
                <a:noFill/>
                <a:round/>
                <a:headEnd/>
                <a:tailEnd/>
              </a:ln>
            </p:spPr>
            <p:txBody>
              <a:bodyPr/>
              <a:lstStyle/>
              <a:p>
                <a:endParaRPr lang="en-GB"/>
              </a:p>
            </p:txBody>
          </p:sp>
          <p:sp>
            <p:nvSpPr>
              <p:cNvPr id="25669" name="Freeform 69"/>
              <p:cNvSpPr>
                <a:spLocks/>
              </p:cNvSpPr>
              <p:nvPr/>
            </p:nvSpPr>
            <p:spPr bwMode="auto">
              <a:xfrm>
                <a:off x="2228" y="2438"/>
                <a:ext cx="859" cy="725"/>
              </a:xfrm>
              <a:custGeom>
                <a:avLst/>
                <a:gdLst/>
                <a:ahLst/>
                <a:cxnLst>
                  <a:cxn ang="0">
                    <a:pos x="1541" y="385"/>
                  </a:cxn>
                  <a:cxn ang="0">
                    <a:pos x="1333" y="534"/>
                  </a:cxn>
                  <a:cxn ang="0">
                    <a:pos x="976" y="562"/>
                  </a:cxn>
                  <a:cxn ang="0">
                    <a:pos x="830" y="443"/>
                  </a:cxn>
                  <a:cxn ang="0">
                    <a:pos x="858" y="621"/>
                  </a:cxn>
                  <a:cxn ang="0">
                    <a:pos x="711" y="798"/>
                  </a:cxn>
                  <a:cxn ang="0">
                    <a:pos x="503" y="828"/>
                  </a:cxn>
                  <a:cxn ang="0">
                    <a:pos x="325" y="770"/>
                  </a:cxn>
                  <a:cxn ang="0">
                    <a:pos x="177" y="798"/>
                  </a:cxn>
                  <a:cxn ang="0">
                    <a:pos x="28" y="916"/>
                  </a:cxn>
                  <a:cxn ang="0">
                    <a:pos x="118" y="947"/>
                  </a:cxn>
                  <a:cxn ang="0">
                    <a:pos x="207" y="1066"/>
                  </a:cxn>
                  <a:cxn ang="0">
                    <a:pos x="444" y="1125"/>
                  </a:cxn>
                  <a:cxn ang="0">
                    <a:pos x="592" y="1244"/>
                  </a:cxn>
                  <a:cxn ang="0">
                    <a:pos x="681" y="1302"/>
                  </a:cxn>
                  <a:cxn ang="0">
                    <a:pos x="739" y="1509"/>
                  </a:cxn>
                  <a:cxn ang="0">
                    <a:pos x="918" y="1569"/>
                  </a:cxn>
                  <a:cxn ang="0">
                    <a:pos x="918" y="1836"/>
                  </a:cxn>
                  <a:cxn ang="0">
                    <a:pos x="888" y="2131"/>
                  </a:cxn>
                  <a:cxn ang="0">
                    <a:pos x="799" y="2456"/>
                  </a:cxn>
                  <a:cxn ang="0">
                    <a:pos x="711" y="2604"/>
                  </a:cxn>
                  <a:cxn ang="0">
                    <a:pos x="858" y="2693"/>
                  </a:cxn>
                  <a:cxn ang="0">
                    <a:pos x="1155" y="2811"/>
                  </a:cxn>
                  <a:cxn ang="0">
                    <a:pos x="1333" y="2783"/>
                  </a:cxn>
                  <a:cxn ang="0">
                    <a:pos x="1569" y="2811"/>
                  </a:cxn>
                  <a:cxn ang="0">
                    <a:pos x="1718" y="2902"/>
                  </a:cxn>
                  <a:cxn ang="0">
                    <a:pos x="2015" y="2872"/>
                  </a:cxn>
                  <a:cxn ang="0">
                    <a:pos x="2043" y="2635"/>
                  </a:cxn>
                  <a:cxn ang="0">
                    <a:pos x="2341" y="2517"/>
                  </a:cxn>
                  <a:cxn ang="0">
                    <a:pos x="2548" y="2517"/>
                  </a:cxn>
                  <a:cxn ang="0">
                    <a:pos x="2636" y="2604"/>
                  </a:cxn>
                  <a:cxn ang="0">
                    <a:pos x="2814" y="2665"/>
                  </a:cxn>
                  <a:cxn ang="0">
                    <a:pos x="2962" y="2604"/>
                  </a:cxn>
                  <a:cxn ang="0">
                    <a:pos x="3228" y="2429"/>
                  </a:cxn>
                  <a:cxn ang="0">
                    <a:pos x="3110" y="2279"/>
                  </a:cxn>
                  <a:cxn ang="0">
                    <a:pos x="3110" y="2101"/>
                  </a:cxn>
                  <a:cxn ang="0">
                    <a:pos x="3021" y="1954"/>
                  </a:cxn>
                  <a:cxn ang="0">
                    <a:pos x="3080" y="1836"/>
                  </a:cxn>
                  <a:cxn ang="0">
                    <a:pos x="3080" y="1657"/>
                  </a:cxn>
                  <a:cxn ang="0">
                    <a:pos x="2873" y="1627"/>
                  </a:cxn>
                  <a:cxn ang="0">
                    <a:pos x="2962" y="1391"/>
                  </a:cxn>
                  <a:cxn ang="0">
                    <a:pos x="3171" y="1214"/>
                  </a:cxn>
                  <a:cxn ang="0">
                    <a:pos x="3259" y="1036"/>
                  </a:cxn>
                  <a:cxn ang="0">
                    <a:pos x="3317" y="889"/>
                  </a:cxn>
                  <a:cxn ang="0">
                    <a:pos x="3228" y="652"/>
                  </a:cxn>
                  <a:cxn ang="0">
                    <a:pos x="3052" y="621"/>
                  </a:cxn>
                  <a:cxn ang="0">
                    <a:pos x="2903" y="503"/>
                  </a:cxn>
                  <a:cxn ang="0">
                    <a:pos x="2636" y="443"/>
                  </a:cxn>
                  <a:cxn ang="0">
                    <a:pos x="2518" y="325"/>
                  </a:cxn>
                  <a:cxn ang="0">
                    <a:pos x="2399" y="325"/>
                  </a:cxn>
                  <a:cxn ang="0">
                    <a:pos x="2162" y="178"/>
                  </a:cxn>
                  <a:cxn ang="0">
                    <a:pos x="2015" y="87"/>
                  </a:cxn>
                  <a:cxn ang="0">
                    <a:pos x="1779" y="30"/>
                  </a:cxn>
                </a:cxnLst>
                <a:rect l="0" t="0" r="r" b="b"/>
                <a:pathLst>
                  <a:path w="3435" h="2902">
                    <a:moveTo>
                      <a:pt x="1718" y="296"/>
                    </a:moveTo>
                    <a:lnTo>
                      <a:pt x="1659" y="296"/>
                    </a:lnTo>
                    <a:lnTo>
                      <a:pt x="1659" y="325"/>
                    </a:lnTo>
                    <a:lnTo>
                      <a:pt x="1599" y="355"/>
                    </a:lnTo>
                    <a:lnTo>
                      <a:pt x="1569" y="355"/>
                    </a:lnTo>
                    <a:lnTo>
                      <a:pt x="1541" y="385"/>
                    </a:lnTo>
                    <a:lnTo>
                      <a:pt x="1451" y="385"/>
                    </a:lnTo>
                    <a:lnTo>
                      <a:pt x="1451" y="415"/>
                    </a:lnTo>
                    <a:lnTo>
                      <a:pt x="1392" y="415"/>
                    </a:lnTo>
                    <a:lnTo>
                      <a:pt x="1304" y="503"/>
                    </a:lnTo>
                    <a:lnTo>
                      <a:pt x="1304" y="534"/>
                    </a:lnTo>
                    <a:lnTo>
                      <a:pt x="1333" y="534"/>
                    </a:lnTo>
                    <a:lnTo>
                      <a:pt x="1304" y="562"/>
                    </a:lnTo>
                    <a:lnTo>
                      <a:pt x="1274" y="562"/>
                    </a:lnTo>
                    <a:lnTo>
                      <a:pt x="1274" y="591"/>
                    </a:lnTo>
                    <a:lnTo>
                      <a:pt x="1213" y="591"/>
                    </a:lnTo>
                    <a:lnTo>
                      <a:pt x="1185" y="562"/>
                    </a:lnTo>
                    <a:lnTo>
                      <a:pt x="976" y="562"/>
                    </a:lnTo>
                    <a:lnTo>
                      <a:pt x="948" y="534"/>
                    </a:lnTo>
                    <a:lnTo>
                      <a:pt x="948" y="443"/>
                    </a:lnTo>
                    <a:lnTo>
                      <a:pt x="918" y="443"/>
                    </a:lnTo>
                    <a:lnTo>
                      <a:pt x="888" y="473"/>
                    </a:lnTo>
                    <a:lnTo>
                      <a:pt x="858" y="473"/>
                    </a:lnTo>
                    <a:lnTo>
                      <a:pt x="830" y="443"/>
                    </a:lnTo>
                    <a:lnTo>
                      <a:pt x="769" y="443"/>
                    </a:lnTo>
                    <a:lnTo>
                      <a:pt x="799" y="473"/>
                    </a:lnTo>
                    <a:lnTo>
                      <a:pt x="769" y="503"/>
                    </a:lnTo>
                    <a:lnTo>
                      <a:pt x="799" y="534"/>
                    </a:lnTo>
                    <a:lnTo>
                      <a:pt x="799" y="562"/>
                    </a:lnTo>
                    <a:lnTo>
                      <a:pt x="858" y="621"/>
                    </a:lnTo>
                    <a:lnTo>
                      <a:pt x="858" y="798"/>
                    </a:lnTo>
                    <a:lnTo>
                      <a:pt x="769" y="798"/>
                    </a:lnTo>
                    <a:lnTo>
                      <a:pt x="769" y="770"/>
                    </a:lnTo>
                    <a:lnTo>
                      <a:pt x="739" y="798"/>
                    </a:lnTo>
                    <a:lnTo>
                      <a:pt x="739" y="828"/>
                    </a:lnTo>
                    <a:lnTo>
                      <a:pt x="711" y="798"/>
                    </a:lnTo>
                    <a:lnTo>
                      <a:pt x="681" y="798"/>
                    </a:lnTo>
                    <a:lnTo>
                      <a:pt x="681" y="828"/>
                    </a:lnTo>
                    <a:lnTo>
                      <a:pt x="651" y="798"/>
                    </a:lnTo>
                    <a:lnTo>
                      <a:pt x="592" y="798"/>
                    </a:lnTo>
                    <a:lnTo>
                      <a:pt x="532" y="859"/>
                    </a:lnTo>
                    <a:lnTo>
                      <a:pt x="503" y="828"/>
                    </a:lnTo>
                    <a:lnTo>
                      <a:pt x="503" y="798"/>
                    </a:lnTo>
                    <a:lnTo>
                      <a:pt x="474" y="770"/>
                    </a:lnTo>
                    <a:lnTo>
                      <a:pt x="444" y="770"/>
                    </a:lnTo>
                    <a:lnTo>
                      <a:pt x="444" y="741"/>
                    </a:lnTo>
                    <a:lnTo>
                      <a:pt x="325" y="741"/>
                    </a:lnTo>
                    <a:lnTo>
                      <a:pt x="325" y="770"/>
                    </a:lnTo>
                    <a:lnTo>
                      <a:pt x="296" y="798"/>
                    </a:lnTo>
                    <a:lnTo>
                      <a:pt x="296" y="770"/>
                    </a:lnTo>
                    <a:lnTo>
                      <a:pt x="265" y="770"/>
                    </a:lnTo>
                    <a:lnTo>
                      <a:pt x="237" y="798"/>
                    </a:lnTo>
                    <a:lnTo>
                      <a:pt x="207" y="770"/>
                    </a:lnTo>
                    <a:lnTo>
                      <a:pt x="177" y="798"/>
                    </a:lnTo>
                    <a:lnTo>
                      <a:pt x="89" y="798"/>
                    </a:lnTo>
                    <a:lnTo>
                      <a:pt x="58" y="828"/>
                    </a:lnTo>
                    <a:lnTo>
                      <a:pt x="28" y="828"/>
                    </a:lnTo>
                    <a:lnTo>
                      <a:pt x="0" y="859"/>
                    </a:lnTo>
                    <a:lnTo>
                      <a:pt x="0" y="916"/>
                    </a:lnTo>
                    <a:lnTo>
                      <a:pt x="28" y="916"/>
                    </a:lnTo>
                    <a:lnTo>
                      <a:pt x="58" y="889"/>
                    </a:lnTo>
                    <a:lnTo>
                      <a:pt x="89" y="889"/>
                    </a:lnTo>
                    <a:lnTo>
                      <a:pt x="89" y="916"/>
                    </a:lnTo>
                    <a:lnTo>
                      <a:pt x="28" y="916"/>
                    </a:lnTo>
                    <a:lnTo>
                      <a:pt x="58" y="947"/>
                    </a:lnTo>
                    <a:lnTo>
                      <a:pt x="118" y="947"/>
                    </a:lnTo>
                    <a:lnTo>
                      <a:pt x="118" y="977"/>
                    </a:lnTo>
                    <a:lnTo>
                      <a:pt x="58" y="977"/>
                    </a:lnTo>
                    <a:lnTo>
                      <a:pt x="28" y="1007"/>
                    </a:lnTo>
                    <a:lnTo>
                      <a:pt x="118" y="1095"/>
                    </a:lnTo>
                    <a:lnTo>
                      <a:pt x="146" y="1066"/>
                    </a:lnTo>
                    <a:lnTo>
                      <a:pt x="207" y="1066"/>
                    </a:lnTo>
                    <a:lnTo>
                      <a:pt x="237" y="1095"/>
                    </a:lnTo>
                    <a:lnTo>
                      <a:pt x="384" y="1095"/>
                    </a:lnTo>
                    <a:lnTo>
                      <a:pt x="355" y="1125"/>
                    </a:lnTo>
                    <a:lnTo>
                      <a:pt x="384" y="1125"/>
                    </a:lnTo>
                    <a:lnTo>
                      <a:pt x="414" y="1154"/>
                    </a:lnTo>
                    <a:lnTo>
                      <a:pt x="444" y="1125"/>
                    </a:lnTo>
                    <a:lnTo>
                      <a:pt x="503" y="1184"/>
                    </a:lnTo>
                    <a:lnTo>
                      <a:pt x="621" y="1184"/>
                    </a:lnTo>
                    <a:lnTo>
                      <a:pt x="592" y="1214"/>
                    </a:lnTo>
                    <a:lnTo>
                      <a:pt x="562" y="1214"/>
                    </a:lnTo>
                    <a:lnTo>
                      <a:pt x="562" y="1244"/>
                    </a:lnTo>
                    <a:lnTo>
                      <a:pt x="592" y="1244"/>
                    </a:lnTo>
                    <a:lnTo>
                      <a:pt x="621" y="1272"/>
                    </a:lnTo>
                    <a:lnTo>
                      <a:pt x="651" y="1244"/>
                    </a:lnTo>
                    <a:lnTo>
                      <a:pt x="681" y="1244"/>
                    </a:lnTo>
                    <a:lnTo>
                      <a:pt x="651" y="1272"/>
                    </a:lnTo>
                    <a:lnTo>
                      <a:pt x="651" y="1302"/>
                    </a:lnTo>
                    <a:lnTo>
                      <a:pt x="681" y="1302"/>
                    </a:lnTo>
                    <a:lnTo>
                      <a:pt x="711" y="1332"/>
                    </a:lnTo>
                    <a:lnTo>
                      <a:pt x="681" y="1332"/>
                    </a:lnTo>
                    <a:lnTo>
                      <a:pt x="681" y="1362"/>
                    </a:lnTo>
                    <a:lnTo>
                      <a:pt x="651" y="1391"/>
                    </a:lnTo>
                    <a:lnTo>
                      <a:pt x="739" y="1481"/>
                    </a:lnTo>
                    <a:lnTo>
                      <a:pt x="739" y="1509"/>
                    </a:lnTo>
                    <a:lnTo>
                      <a:pt x="769" y="1539"/>
                    </a:lnTo>
                    <a:lnTo>
                      <a:pt x="799" y="1539"/>
                    </a:lnTo>
                    <a:lnTo>
                      <a:pt x="830" y="1569"/>
                    </a:lnTo>
                    <a:lnTo>
                      <a:pt x="858" y="1569"/>
                    </a:lnTo>
                    <a:lnTo>
                      <a:pt x="888" y="1600"/>
                    </a:lnTo>
                    <a:lnTo>
                      <a:pt x="918" y="1569"/>
                    </a:lnTo>
                    <a:lnTo>
                      <a:pt x="918" y="1746"/>
                    </a:lnTo>
                    <a:lnTo>
                      <a:pt x="888" y="1746"/>
                    </a:lnTo>
                    <a:lnTo>
                      <a:pt x="888" y="1776"/>
                    </a:lnTo>
                    <a:lnTo>
                      <a:pt x="976" y="1864"/>
                    </a:lnTo>
                    <a:lnTo>
                      <a:pt x="948" y="1864"/>
                    </a:lnTo>
                    <a:lnTo>
                      <a:pt x="918" y="1836"/>
                    </a:lnTo>
                    <a:lnTo>
                      <a:pt x="888" y="1864"/>
                    </a:lnTo>
                    <a:lnTo>
                      <a:pt x="888" y="1983"/>
                    </a:lnTo>
                    <a:lnTo>
                      <a:pt x="858" y="2013"/>
                    </a:lnTo>
                    <a:lnTo>
                      <a:pt x="858" y="2101"/>
                    </a:lnTo>
                    <a:lnTo>
                      <a:pt x="888" y="2101"/>
                    </a:lnTo>
                    <a:lnTo>
                      <a:pt x="888" y="2131"/>
                    </a:lnTo>
                    <a:lnTo>
                      <a:pt x="858" y="2131"/>
                    </a:lnTo>
                    <a:lnTo>
                      <a:pt x="858" y="2220"/>
                    </a:lnTo>
                    <a:lnTo>
                      <a:pt x="830" y="2250"/>
                    </a:lnTo>
                    <a:lnTo>
                      <a:pt x="830" y="2338"/>
                    </a:lnTo>
                    <a:lnTo>
                      <a:pt x="799" y="2368"/>
                    </a:lnTo>
                    <a:lnTo>
                      <a:pt x="799" y="2456"/>
                    </a:lnTo>
                    <a:lnTo>
                      <a:pt x="769" y="2486"/>
                    </a:lnTo>
                    <a:lnTo>
                      <a:pt x="769" y="2517"/>
                    </a:lnTo>
                    <a:lnTo>
                      <a:pt x="739" y="2547"/>
                    </a:lnTo>
                    <a:lnTo>
                      <a:pt x="711" y="2547"/>
                    </a:lnTo>
                    <a:lnTo>
                      <a:pt x="681" y="2575"/>
                    </a:lnTo>
                    <a:lnTo>
                      <a:pt x="711" y="2604"/>
                    </a:lnTo>
                    <a:lnTo>
                      <a:pt x="799" y="2604"/>
                    </a:lnTo>
                    <a:lnTo>
                      <a:pt x="799" y="2635"/>
                    </a:lnTo>
                    <a:lnTo>
                      <a:pt x="769" y="2665"/>
                    </a:lnTo>
                    <a:lnTo>
                      <a:pt x="799" y="2693"/>
                    </a:lnTo>
                    <a:lnTo>
                      <a:pt x="830" y="2665"/>
                    </a:lnTo>
                    <a:lnTo>
                      <a:pt x="858" y="2693"/>
                    </a:lnTo>
                    <a:lnTo>
                      <a:pt x="888" y="2693"/>
                    </a:lnTo>
                    <a:lnTo>
                      <a:pt x="918" y="2724"/>
                    </a:lnTo>
                    <a:lnTo>
                      <a:pt x="948" y="2693"/>
                    </a:lnTo>
                    <a:lnTo>
                      <a:pt x="1006" y="2754"/>
                    </a:lnTo>
                    <a:lnTo>
                      <a:pt x="1095" y="2754"/>
                    </a:lnTo>
                    <a:lnTo>
                      <a:pt x="1155" y="2811"/>
                    </a:lnTo>
                    <a:lnTo>
                      <a:pt x="1185" y="2783"/>
                    </a:lnTo>
                    <a:lnTo>
                      <a:pt x="1213" y="2783"/>
                    </a:lnTo>
                    <a:lnTo>
                      <a:pt x="1244" y="2811"/>
                    </a:lnTo>
                    <a:lnTo>
                      <a:pt x="1274" y="2811"/>
                    </a:lnTo>
                    <a:lnTo>
                      <a:pt x="1304" y="2783"/>
                    </a:lnTo>
                    <a:lnTo>
                      <a:pt x="1333" y="2783"/>
                    </a:lnTo>
                    <a:lnTo>
                      <a:pt x="1362" y="2754"/>
                    </a:lnTo>
                    <a:lnTo>
                      <a:pt x="1422" y="2754"/>
                    </a:lnTo>
                    <a:lnTo>
                      <a:pt x="1451" y="2783"/>
                    </a:lnTo>
                    <a:lnTo>
                      <a:pt x="1541" y="2783"/>
                    </a:lnTo>
                    <a:lnTo>
                      <a:pt x="1569" y="2842"/>
                    </a:lnTo>
                    <a:lnTo>
                      <a:pt x="1569" y="2811"/>
                    </a:lnTo>
                    <a:lnTo>
                      <a:pt x="1629" y="2811"/>
                    </a:lnTo>
                    <a:lnTo>
                      <a:pt x="1659" y="2842"/>
                    </a:lnTo>
                    <a:lnTo>
                      <a:pt x="1629" y="2842"/>
                    </a:lnTo>
                    <a:lnTo>
                      <a:pt x="1629" y="2872"/>
                    </a:lnTo>
                    <a:lnTo>
                      <a:pt x="1688" y="2872"/>
                    </a:lnTo>
                    <a:lnTo>
                      <a:pt x="1718" y="2902"/>
                    </a:lnTo>
                    <a:lnTo>
                      <a:pt x="1748" y="2902"/>
                    </a:lnTo>
                    <a:lnTo>
                      <a:pt x="1779" y="2872"/>
                    </a:lnTo>
                    <a:lnTo>
                      <a:pt x="1806" y="2902"/>
                    </a:lnTo>
                    <a:lnTo>
                      <a:pt x="1925" y="2902"/>
                    </a:lnTo>
                    <a:lnTo>
                      <a:pt x="1955" y="2872"/>
                    </a:lnTo>
                    <a:lnTo>
                      <a:pt x="2015" y="2872"/>
                    </a:lnTo>
                    <a:lnTo>
                      <a:pt x="1985" y="2842"/>
                    </a:lnTo>
                    <a:lnTo>
                      <a:pt x="1985" y="2724"/>
                    </a:lnTo>
                    <a:lnTo>
                      <a:pt x="2015" y="2693"/>
                    </a:lnTo>
                    <a:lnTo>
                      <a:pt x="1985" y="2665"/>
                    </a:lnTo>
                    <a:lnTo>
                      <a:pt x="2015" y="2635"/>
                    </a:lnTo>
                    <a:lnTo>
                      <a:pt x="2043" y="2635"/>
                    </a:lnTo>
                    <a:lnTo>
                      <a:pt x="2073" y="2604"/>
                    </a:lnTo>
                    <a:lnTo>
                      <a:pt x="2104" y="2604"/>
                    </a:lnTo>
                    <a:lnTo>
                      <a:pt x="2162" y="2547"/>
                    </a:lnTo>
                    <a:lnTo>
                      <a:pt x="2192" y="2547"/>
                    </a:lnTo>
                    <a:lnTo>
                      <a:pt x="2222" y="2517"/>
                    </a:lnTo>
                    <a:lnTo>
                      <a:pt x="2341" y="2517"/>
                    </a:lnTo>
                    <a:lnTo>
                      <a:pt x="2368" y="2547"/>
                    </a:lnTo>
                    <a:lnTo>
                      <a:pt x="2429" y="2547"/>
                    </a:lnTo>
                    <a:lnTo>
                      <a:pt x="2459" y="2575"/>
                    </a:lnTo>
                    <a:lnTo>
                      <a:pt x="2488" y="2547"/>
                    </a:lnTo>
                    <a:lnTo>
                      <a:pt x="2548" y="2547"/>
                    </a:lnTo>
                    <a:lnTo>
                      <a:pt x="2548" y="2517"/>
                    </a:lnTo>
                    <a:lnTo>
                      <a:pt x="2578" y="2517"/>
                    </a:lnTo>
                    <a:lnTo>
                      <a:pt x="2578" y="2547"/>
                    </a:lnTo>
                    <a:lnTo>
                      <a:pt x="2548" y="2547"/>
                    </a:lnTo>
                    <a:lnTo>
                      <a:pt x="2548" y="2575"/>
                    </a:lnTo>
                    <a:lnTo>
                      <a:pt x="2636" y="2575"/>
                    </a:lnTo>
                    <a:lnTo>
                      <a:pt x="2636" y="2604"/>
                    </a:lnTo>
                    <a:lnTo>
                      <a:pt x="2666" y="2604"/>
                    </a:lnTo>
                    <a:lnTo>
                      <a:pt x="2696" y="2635"/>
                    </a:lnTo>
                    <a:lnTo>
                      <a:pt x="2725" y="2635"/>
                    </a:lnTo>
                    <a:lnTo>
                      <a:pt x="2755" y="2665"/>
                    </a:lnTo>
                    <a:lnTo>
                      <a:pt x="2785" y="2635"/>
                    </a:lnTo>
                    <a:lnTo>
                      <a:pt x="2814" y="2665"/>
                    </a:lnTo>
                    <a:lnTo>
                      <a:pt x="2843" y="2665"/>
                    </a:lnTo>
                    <a:lnTo>
                      <a:pt x="2873" y="2635"/>
                    </a:lnTo>
                    <a:lnTo>
                      <a:pt x="2903" y="2665"/>
                    </a:lnTo>
                    <a:lnTo>
                      <a:pt x="2934" y="2635"/>
                    </a:lnTo>
                    <a:lnTo>
                      <a:pt x="2992" y="2635"/>
                    </a:lnTo>
                    <a:lnTo>
                      <a:pt x="2962" y="2604"/>
                    </a:lnTo>
                    <a:lnTo>
                      <a:pt x="3021" y="2547"/>
                    </a:lnTo>
                    <a:lnTo>
                      <a:pt x="3052" y="2547"/>
                    </a:lnTo>
                    <a:lnTo>
                      <a:pt x="3141" y="2456"/>
                    </a:lnTo>
                    <a:lnTo>
                      <a:pt x="3198" y="2456"/>
                    </a:lnTo>
                    <a:lnTo>
                      <a:pt x="3198" y="2429"/>
                    </a:lnTo>
                    <a:lnTo>
                      <a:pt x="3228" y="2429"/>
                    </a:lnTo>
                    <a:lnTo>
                      <a:pt x="3228" y="2398"/>
                    </a:lnTo>
                    <a:lnTo>
                      <a:pt x="3289" y="2338"/>
                    </a:lnTo>
                    <a:lnTo>
                      <a:pt x="3259" y="2309"/>
                    </a:lnTo>
                    <a:lnTo>
                      <a:pt x="3171" y="2309"/>
                    </a:lnTo>
                    <a:lnTo>
                      <a:pt x="3141" y="2279"/>
                    </a:lnTo>
                    <a:lnTo>
                      <a:pt x="3110" y="2279"/>
                    </a:lnTo>
                    <a:lnTo>
                      <a:pt x="3052" y="2220"/>
                    </a:lnTo>
                    <a:lnTo>
                      <a:pt x="3052" y="2191"/>
                    </a:lnTo>
                    <a:lnTo>
                      <a:pt x="3080" y="2161"/>
                    </a:lnTo>
                    <a:lnTo>
                      <a:pt x="3080" y="2131"/>
                    </a:lnTo>
                    <a:lnTo>
                      <a:pt x="3110" y="2131"/>
                    </a:lnTo>
                    <a:lnTo>
                      <a:pt x="3110" y="2101"/>
                    </a:lnTo>
                    <a:lnTo>
                      <a:pt x="3080" y="2073"/>
                    </a:lnTo>
                    <a:lnTo>
                      <a:pt x="3021" y="2043"/>
                    </a:lnTo>
                    <a:lnTo>
                      <a:pt x="3021" y="2013"/>
                    </a:lnTo>
                    <a:lnTo>
                      <a:pt x="2992" y="1983"/>
                    </a:lnTo>
                    <a:lnTo>
                      <a:pt x="3021" y="1983"/>
                    </a:lnTo>
                    <a:lnTo>
                      <a:pt x="3021" y="1954"/>
                    </a:lnTo>
                    <a:lnTo>
                      <a:pt x="3080" y="1983"/>
                    </a:lnTo>
                    <a:lnTo>
                      <a:pt x="3080" y="1954"/>
                    </a:lnTo>
                    <a:lnTo>
                      <a:pt x="3110" y="1954"/>
                    </a:lnTo>
                    <a:lnTo>
                      <a:pt x="3141" y="1925"/>
                    </a:lnTo>
                    <a:lnTo>
                      <a:pt x="3141" y="1895"/>
                    </a:lnTo>
                    <a:lnTo>
                      <a:pt x="3080" y="1836"/>
                    </a:lnTo>
                    <a:lnTo>
                      <a:pt x="3080" y="1776"/>
                    </a:lnTo>
                    <a:lnTo>
                      <a:pt x="3052" y="1746"/>
                    </a:lnTo>
                    <a:lnTo>
                      <a:pt x="3080" y="1746"/>
                    </a:lnTo>
                    <a:lnTo>
                      <a:pt x="3110" y="1718"/>
                    </a:lnTo>
                    <a:lnTo>
                      <a:pt x="3080" y="1688"/>
                    </a:lnTo>
                    <a:lnTo>
                      <a:pt x="3080" y="1657"/>
                    </a:lnTo>
                    <a:lnTo>
                      <a:pt x="3052" y="1627"/>
                    </a:lnTo>
                    <a:lnTo>
                      <a:pt x="3052" y="1539"/>
                    </a:lnTo>
                    <a:lnTo>
                      <a:pt x="2934" y="1539"/>
                    </a:lnTo>
                    <a:lnTo>
                      <a:pt x="2903" y="1569"/>
                    </a:lnTo>
                    <a:lnTo>
                      <a:pt x="2903" y="1600"/>
                    </a:lnTo>
                    <a:lnTo>
                      <a:pt x="2873" y="1627"/>
                    </a:lnTo>
                    <a:lnTo>
                      <a:pt x="2814" y="1627"/>
                    </a:lnTo>
                    <a:lnTo>
                      <a:pt x="2873" y="1569"/>
                    </a:lnTo>
                    <a:lnTo>
                      <a:pt x="2873" y="1539"/>
                    </a:lnTo>
                    <a:lnTo>
                      <a:pt x="2843" y="1539"/>
                    </a:lnTo>
                    <a:lnTo>
                      <a:pt x="2962" y="1420"/>
                    </a:lnTo>
                    <a:lnTo>
                      <a:pt x="2962" y="1391"/>
                    </a:lnTo>
                    <a:lnTo>
                      <a:pt x="3110" y="1244"/>
                    </a:lnTo>
                    <a:lnTo>
                      <a:pt x="3080" y="1244"/>
                    </a:lnTo>
                    <a:lnTo>
                      <a:pt x="3110" y="1214"/>
                    </a:lnTo>
                    <a:lnTo>
                      <a:pt x="3110" y="1184"/>
                    </a:lnTo>
                    <a:lnTo>
                      <a:pt x="3141" y="1184"/>
                    </a:lnTo>
                    <a:lnTo>
                      <a:pt x="3171" y="1214"/>
                    </a:lnTo>
                    <a:lnTo>
                      <a:pt x="3228" y="1214"/>
                    </a:lnTo>
                    <a:lnTo>
                      <a:pt x="3228" y="1184"/>
                    </a:lnTo>
                    <a:lnTo>
                      <a:pt x="3259" y="1154"/>
                    </a:lnTo>
                    <a:lnTo>
                      <a:pt x="3228" y="1125"/>
                    </a:lnTo>
                    <a:lnTo>
                      <a:pt x="3259" y="1095"/>
                    </a:lnTo>
                    <a:lnTo>
                      <a:pt x="3259" y="1036"/>
                    </a:lnTo>
                    <a:lnTo>
                      <a:pt x="3289" y="1007"/>
                    </a:lnTo>
                    <a:lnTo>
                      <a:pt x="3259" y="1007"/>
                    </a:lnTo>
                    <a:lnTo>
                      <a:pt x="3259" y="977"/>
                    </a:lnTo>
                    <a:lnTo>
                      <a:pt x="3289" y="947"/>
                    </a:lnTo>
                    <a:lnTo>
                      <a:pt x="3289" y="916"/>
                    </a:lnTo>
                    <a:lnTo>
                      <a:pt x="3317" y="889"/>
                    </a:lnTo>
                    <a:lnTo>
                      <a:pt x="3317" y="828"/>
                    </a:lnTo>
                    <a:lnTo>
                      <a:pt x="3435" y="710"/>
                    </a:lnTo>
                    <a:lnTo>
                      <a:pt x="3435" y="680"/>
                    </a:lnTo>
                    <a:lnTo>
                      <a:pt x="3289" y="680"/>
                    </a:lnTo>
                    <a:lnTo>
                      <a:pt x="3259" y="652"/>
                    </a:lnTo>
                    <a:lnTo>
                      <a:pt x="3228" y="652"/>
                    </a:lnTo>
                    <a:lnTo>
                      <a:pt x="3228" y="621"/>
                    </a:lnTo>
                    <a:lnTo>
                      <a:pt x="3198" y="621"/>
                    </a:lnTo>
                    <a:lnTo>
                      <a:pt x="3198" y="652"/>
                    </a:lnTo>
                    <a:lnTo>
                      <a:pt x="3141" y="652"/>
                    </a:lnTo>
                    <a:lnTo>
                      <a:pt x="3110" y="621"/>
                    </a:lnTo>
                    <a:lnTo>
                      <a:pt x="3052" y="621"/>
                    </a:lnTo>
                    <a:lnTo>
                      <a:pt x="3021" y="591"/>
                    </a:lnTo>
                    <a:lnTo>
                      <a:pt x="3021" y="562"/>
                    </a:lnTo>
                    <a:lnTo>
                      <a:pt x="2992" y="534"/>
                    </a:lnTo>
                    <a:lnTo>
                      <a:pt x="2962" y="534"/>
                    </a:lnTo>
                    <a:lnTo>
                      <a:pt x="2934" y="503"/>
                    </a:lnTo>
                    <a:lnTo>
                      <a:pt x="2903" y="503"/>
                    </a:lnTo>
                    <a:lnTo>
                      <a:pt x="2873" y="534"/>
                    </a:lnTo>
                    <a:lnTo>
                      <a:pt x="2843" y="534"/>
                    </a:lnTo>
                    <a:lnTo>
                      <a:pt x="2814" y="503"/>
                    </a:lnTo>
                    <a:lnTo>
                      <a:pt x="2725" y="503"/>
                    </a:lnTo>
                    <a:lnTo>
                      <a:pt x="2666" y="443"/>
                    </a:lnTo>
                    <a:lnTo>
                      <a:pt x="2636" y="443"/>
                    </a:lnTo>
                    <a:lnTo>
                      <a:pt x="2606" y="415"/>
                    </a:lnTo>
                    <a:lnTo>
                      <a:pt x="2548" y="415"/>
                    </a:lnTo>
                    <a:lnTo>
                      <a:pt x="2578" y="385"/>
                    </a:lnTo>
                    <a:lnTo>
                      <a:pt x="2548" y="355"/>
                    </a:lnTo>
                    <a:lnTo>
                      <a:pt x="2548" y="296"/>
                    </a:lnTo>
                    <a:lnTo>
                      <a:pt x="2518" y="325"/>
                    </a:lnTo>
                    <a:lnTo>
                      <a:pt x="2518" y="355"/>
                    </a:lnTo>
                    <a:lnTo>
                      <a:pt x="2459" y="355"/>
                    </a:lnTo>
                    <a:lnTo>
                      <a:pt x="2459" y="385"/>
                    </a:lnTo>
                    <a:lnTo>
                      <a:pt x="2429" y="355"/>
                    </a:lnTo>
                    <a:lnTo>
                      <a:pt x="2368" y="355"/>
                    </a:lnTo>
                    <a:lnTo>
                      <a:pt x="2399" y="325"/>
                    </a:lnTo>
                    <a:lnTo>
                      <a:pt x="2368" y="296"/>
                    </a:lnTo>
                    <a:lnTo>
                      <a:pt x="2368" y="266"/>
                    </a:lnTo>
                    <a:lnTo>
                      <a:pt x="2341" y="237"/>
                    </a:lnTo>
                    <a:lnTo>
                      <a:pt x="2250" y="237"/>
                    </a:lnTo>
                    <a:lnTo>
                      <a:pt x="2250" y="178"/>
                    </a:lnTo>
                    <a:lnTo>
                      <a:pt x="2162" y="178"/>
                    </a:lnTo>
                    <a:lnTo>
                      <a:pt x="2162" y="148"/>
                    </a:lnTo>
                    <a:lnTo>
                      <a:pt x="2132" y="148"/>
                    </a:lnTo>
                    <a:lnTo>
                      <a:pt x="2132" y="87"/>
                    </a:lnTo>
                    <a:lnTo>
                      <a:pt x="2073" y="87"/>
                    </a:lnTo>
                    <a:lnTo>
                      <a:pt x="2043" y="118"/>
                    </a:lnTo>
                    <a:lnTo>
                      <a:pt x="2015" y="87"/>
                    </a:lnTo>
                    <a:lnTo>
                      <a:pt x="1985" y="87"/>
                    </a:lnTo>
                    <a:lnTo>
                      <a:pt x="1985" y="30"/>
                    </a:lnTo>
                    <a:lnTo>
                      <a:pt x="1955" y="0"/>
                    </a:lnTo>
                    <a:lnTo>
                      <a:pt x="1866" y="0"/>
                    </a:lnTo>
                    <a:lnTo>
                      <a:pt x="1806" y="30"/>
                    </a:lnTo>
                    <a:lnTo>
                      <a:pt x="1779" y="30"/>
                    </a:lnTo>
                    <a:lnTo>
                      <a:pt x="1718" y="87"/>
                    </a:lnTo>
                    <a:lnTo>
                      <a:pt x="1718" y="237"/>
                    </a:lnTo>
                    <a:lnTo>
                      <a:pt x="1688" y="237"/>
                    </a:lnTo>
                    <a:lnTo>
                      <a:pt x="1688" y="266"/>
                    </a:lnTo>
                    <a:lnTo>
                      <a:pt x="1718" y="296"/>
                    </a:lnTo>
                    <a:close/>
                  </a:path>
                </a:pathLst>
              </a:custGeom>
              <a:solidFill>
                <a:srgbClr val="B3B136"/>
              </a:solidFill>
              <a:ln w="9525">
                <a:noFill/>
                <a:round/>
                <a:headEnd/>
                <a:tailEnd/>
              </a:ln>
            </p:spPr>
            <p:txBody>
              <a:bodyPr/>
              <a:lstStyle/>
              <a:p>
                <a:endParaRPr lang="en-GB"/>
              </a:p>
            </p:txBody>
          </p:sp>
          <p:sp>
            <p:nvSpPr>
              <p:cNvPr id="25670" name="Freeform 70"/>
              <p:cNvSpPr>
                <a:spLocks noEditPoints="1"/>
              </p:cNvSpPr>
              <p:nvPr/>
            </p:nvSpPr>
            <p:spPr bwMode="auto">
              <a:xfrm>
                <a:off x="2805" y="2246"/>
                <a:ext cx="222" cy="222"/>
              </a:xfrm>
              <a:custGeom>
                <a:avLst/>
                <a:gdLst/>
                <a:ahLst/>
                <a:cxnLst>
                  <a:cxn ang="0">
                    <a:pos x="177" y="356"/>
                  </a:cxn>
                  <a:cxn ang="0">
                    <a:pos x="57" y="502"/>
                  </a:cxn>
                  <a:cxn ang="0">
                    <a:pos x="148" y="562"/>
                  </a:cxn>
                  <a:cxn ang="0">
                    <a:pos x="57" y="592"/>
                  </a:cxn>
                  <a:cxn ang="0">
                    <a:pos x="0" y="562"/>
                  </a:cxn>
                  <a:cxn ang="0">
                    <a:pos x="88" y="620"/>
                  </a:cxn>
                  <a:cxn ang="0">
                    <a:pos x="57" y="650"/>
                  </a:cxn>
                  <a:cxn ang="0">
                    <a:pos x="118" y="681"/>
                  </a:cxn>
                  <a:cxn ang="0">
                    <a:pos x="148" y="650"/>
                  </a:cxn>
                  <a:cxn ang="0">
                    <a:pos x="237" y="620"/>
                  </a:cxn>
                  <a:cxn ang="0">
                    <a:pos x="295" y="650"/>
                  </a:cxn>
                  <a:cxn ang="0">
                    <a:pos x="325" y="650"/>
                  </a:cxn>
                  <a:cxn ang="0">
                    <a:pos x="355" y="681"/>
                  </a:cxn>
                  <a:cxn ang="0">
                    <a:pos x="444" y="710"/>
                  </a:cxn>
                  <a:cxn ang="0">
                    <a:pos x="503" y="738"/>
                  </a:cxn>
                  <a:cxn ang="0">
                    <a:pos x="474" y="829"/>
                  </a:cxn>
                  <a:cxn ang="0">
                    <a:pos x="474" y="856"/>
                  </a:cxn>
                  <a:cxn ang="0">
                    <a:pos x="532" y="887"/>
                  </a:cxn>
                  <a:cxn ang="0">
                    <a:pos x="562" y="799"/>
                  </a:cxn>
                  <a:cxn ang="0">
                    <a:pos x="562" y="769"/>
                  </a:cxn>
                  <a:cxn ang="0">
                    <a:pos x="592" y="710"/>
                  </a:cxn>
                  <a:cxn ang="0">
                    <a:pos x="623" y="681"/>
                  </a:cxn>
                  <a:cxn ang="0">
                    <a:pos x="592" y="620"/>
                  </a:cxn>
                  <a:cxn ang="0">
                    <a:pos x="562" y="562"/>
                  </a:cxn>
                  <a:cxn ang="0">
                    <a:pos x="562" y="531"/>
                  </a:cxn>
                  <a:cxn ang="0">
                    <a:pos x="562" y="502"/>
                  </a:cxn>
                  <a:cxn ang="0">
                    <a:pos x="592" y="502"/>
                  </a:cxn>
                  <a:cxn ang="0">
                    <a:pos x="769" y="474"/>
                  </a:cxn>
                  <a:cxn ang="0">
                    <a:pos x="799" y="383"/>
                  </a:cxn>
                  <a:cxn ang="0">
                    <a:pos x="830" y="325"/>
                  </a:cxn>
                  <a:cxn ang="0">
                    <a:pos x="741" y="295"/>
                  </a:cxn>
                  <a:cxn ang="0">
                    <a:pos x="830" y="265"/>
                  </a:cxn>
                  <a:cxn ang="0">
                    <a:pos x="860" y="206"/>
                  </a:cxn>
                  <a:cxn ang="0">
                    <a:pos x="887" y="147"/>
                  </a:cxn>
                  <a:cxn ang="0">
                    <a:pos x="860" y="58"/>
                  </a:cxn>
                  <a:cxn ang="0">
                    <a:pos x="799" y="28"/>
                  </a:cxn>
                  <a:cxn ang="0">
                    <a:pos x="562" y="0"/>
                  </a:cxn>
                  <a:cxn ang="0">
                    <a:pos x="474" y="28"/>
                  </a:cxn>
                  <a:cxn ang="0">
                    <a:pos x="355" y="118"/>
                  </a:cxn>
                  <a:cxn ang="0">
                    <a:pos x="325" y="147"/>
                  </a:cxn>
                  <a:cxn ang="0">
                    <a:pos x="237" y="177"/>
                  </a:cxn>
                  <a:cxn ang="0">
                    <a:pos x="207" y="236"/>
                  </a:cxn>
                  <a:cxn ang="0">
                    <a:pos x="177" y="325"/>
                  </a:cxn>
                  <a:cxn ang="0">
                    <a:pos x="503" y="265"/>
                  </a:cxn>
                  <a:cxn ang="0">
                    <a:pos x="444" y="383"/>
                  </a:cxn>
                  <a:cxn ang="0">
                    <a:pos x="385" y="356"/>
                  </a:cxn>
                  <a:cxn ang="0">
                    <a:pos x="355" y="325"/>
                  </a:cxn>
                  <a:cxn ang="0">
                    <a:pos x="444" y="265"/>
                  </a:cxn>
                  <a:cxn ang="0">
                    <a:pos x="267" y="562"/>
                  </a:cxn>
                  <a:cxn ang="0">
                    <a:pos x="237" y="531"/>
                  </a:cxn>
                </a:cxnLst>
                <a:rect l="0" t="0" r="r" b="b"/>
                <a:pathLst>
                  <a:path w="887" h="887">
                    <a:moveTo>
                      <a:pt x="177" y="325"/>
                    </a:moveTo>
                    <a:lnTo>
                      <a:pt x="177" y="356"/>
                    </a:lnTo>
                    <a:lnTo>
                      <a:pt x="57" y="474"/>
                    </a:lnTo>
                    <a:lnTo>
                      <a:pt x="57" y="502"/>
                    </a:lnTo>
                    <a:lnTo>
                      <a:pt x="88" y="531"/>
                    </a:lnTo>
                    <a:lnTo>
                      <a:pt x="148" y="562"/>
                    </a:lnTo>
                    <a:lnTo>
                      <a:pt x="118" y="592"/>
                    </a:lnTo>
                    <a:lnTo>
                      <a:pt x="57" y="592"/>
                    </a:lnTo>
                    <a:lnTo>
                      <a:pt x="57" y="562"/>
                    </a:lnTo>
                    <a:lnTo>
                      <a:pt x="0" y="562"/>
                    </a:lnTo>
                    <a:lnTo>
                      <a:pt x="57" y="620"/>
                    </a:lnTo>
                    <a:lnTo>
                      <a:pt x="88" y="620"/>
                    </a:lnTo>
                    <a:lnTo>
                      <a:pt x="118" y="650"/>
                    </a:lnTo>
                    <a:lnTo>
                      <a:pt x="57" y="650"/>
                    </a:lnTo>
                    <a:lnTo>
                      <a:pt x="88" y="681"/>
                    </a:lnTo>
                    <a:lnTo>
                      <a:pt x="118" y="681"/>
                    </a:lnTo>
                    <a:lnTo>
                      <a:pt x="148" y="681"/>
                    </a:lnTo>
                    <a:lnTo>
                      <a:pt x="148" y="650"/>
                    </a:lnTo>
                    <a:lnTo>
                      <a:pt x="207" y="650"/>
                    </a:lnTo>
                    <a:lnTo>
                      <a:pt x="237" y="620"/>
                    </a:lnTo>
                    <a:lnTo>
                      <a:pt x="237" y="650"/>
                    </a:lnTo>
                    <a:lnTo>
                      <a:pt x="295" y="650"/>
                    </a:lnTo>
                    <a:lnTo>
                      <a:pt x="295" y="620"/>
                    </a:lnTo>
                    <a:lnTo>
                      <a:pt x="325" y="650"/>
                    </a:lnTo>
                    <a:lnTo>
                      <a:pt x="325" y="681"/>
                    </a:lnTo>
                    <a:lnTo>
                      <a:pt x="355" y="681"/>
                    </a:lnTo>
                    <a:lnTo>
                      <a:pt x="355" y="710"/>
                    </a:lnTo>
                    <a:lnTo>
                      <a:pt x="444" y="710"/>
                    </a:lnTo>
                    <a:lnTo>
                      <a:pt x="474" y="738"/>
                    </a:lnTo>
                    <a:lnTo>
                      <a:pt x="503" y="738"/>
                    </a:lnTo>
                    <a:lnTo>
                      <a:pt x="503" y="799"/>
                    </a:lnTo>
                    <a:lnTo>
                      <a:pt x="474" y="829"/>
                    </a:lnTo>
                    <a:lnTo>
                      <a:pt x="444" y="829"/>
                    </a:lnTo>
                    <a:lnTo>
                      <a:pt x="474" y="856"/>
                    </a:lnTo>
                    <a:lnTo>
                      <a:pt x="503" y="856"/>
                    </a:lnTo>
                    <a:lnTo>
                      <a:pt x="532" y="887"/>
                    </a:lnTo>
                    <a:lnTo>
                      <a:pt x="562" y="856"/>
                    </a:lnTo>
                    <a:lnTo>
                      <a:pt x="562" y="799"/>
                    </a:lnTo>
                    <a:lnTo>
                      <a:pt x="532" y="769"/>
                    </a:lnTo>
                    <a:lnTo>
                      <a:pt x="562" y="769"/>
                    </a:lnTo>
                    <a:lnTo>
                      <a:pt x="562" y="738"/>
                    </a:lnTo>
                    <a:lnTo>
                      <a:pt x="592" y="710"/>
                    </a:lnTo>
                    <a:lnTo>
                      <a:pt x="592" y="681"/>
                    </a:lnTo>
                    <a:lnTo>
                      <a:pt x="623" y="681"/>
                    </a:lnTo>
                    <a:lnTo>
                      <a:pt x="623" y="650"/>
                    </a:lnTo>
                    <a:lnTo>
                      <a:pt x="592" y="620"/>
                    </a:lnTo>
                    <a:lnTo>
                      <a:pt x="592" y="592"/>
                    </a:lnTo>
                    <a:lnTo>
                      <a:pt x="562" y="562"/>
                    </a:lnTo>
                    <a:lnTo>
                      <a:pt x="532" y="562"/>
                    </a:lnTo>
                    <a:lnTo>
                      <a:pt x="562" y="531"/>
                    </a:lnTo>
                    <a:lnTo>
                      <a:pt x="532" y="531"/>
                    </a:lnTo>
                    <a:lnTo>
                      <a:pt x="562" y="502"/>
                    </a:lnTo>
                    <a:lnTo>
                      <a:pt x="592" y="531"/>
                    </a:lnTo>
                    <a:lnTo>
                      <a:pt x="592" y="502"/>
                    </a:lnTo>
                    <a:lnTo>
                      <a:pt x="741" y="502"/>
                    </a:lnTo>
                    <a:lnTo>
                      <a:pt x="769" y="474"/>
                    </a:lnTo>
                    <a:lnTo>
                      <a:pt x="741" y="443"/>
                    </a:lnTo>
                    <a:lnTo>
                      <a:pt x="799" y="383"/>
                    </a:lnTo>
                    <a:lnTo>
                      <a:pt x="830" y="383"/>
                    </a:lnTo>
                    <a:lnTo>
                      <a:pt x="830" y="325"/>
                    </a:lnTo>
                    <a:lnTo>
                      <a:pt x="769" y="325"/>
                    </a:lnTo>
                    <a:lnTo>
                      <a:pt x="741" y="295"/>
                    </a:lnTo>
                    <a:lnTo>
                      <a:pt x="741" y="265"/>
                    </a:lnTo>
                    <a:lnTo>
                      <a:pt x="830" y="265"/>
                    </a:lnTo>
                    <a:lnTo>
                      <a:pt x="830" y="206"/>
                    </a:lnTo>
                    <a:lnTo>
                      <a:pt x="860" y="206"/>
                    </a:lnTo>
                    <a:lnTo>
                      <a:pt x="860" y="177"/>
                    </a:lnTo>
                    <a:lnTo>
                      <a:pt x="887" y="147"/>
                    </a:lnTo>
                    <a:lnTo>
                      <a:pt x="887" y="58"/>
                    </a:lnTo>
                    <a:lnTo>
                      <a:pt x="860" y="58"/>
                    </a:lnTo>
                    <a:lnTo>
                      <a:pt x="830" y="28"/>
                    </a:lnTo>
                    <a:lnTo>
                      <a:pt x="799" y="28"/>
                    </a:lnTo>
                    <a:lnTo>
                      <a:pt x="799" y="0"/>
                    </a:lnTo>
                    <a:lnTo>
                      <a:pt x="562" y="0"/>
                    </a:lnTo>
                    <a:lnTo>
                      <a:pt x="532" y="28"/>
                    </a:lnTo>
                    <a:lnTo>
                      <a:pt x="474" y="28"/>
                    </a:lnTo>
                    <a:lnTo>
                      <a:pt x="385" y="118"/>
                    </a:lnTo>
                    <a:lnTo>
                      <a:pt x="355" y="118"/>
                    </a:lnTo>
                    <a:lnTo>
                      <a:pt x="355" y="147"/>
                    </a:lnTo>
                    <a:lnTo>
                      <a:pt x="325" y="147"/>
                    </a:lnTo>
                    <a:lnTo>
                      <a:pt x="295" y="177"/>
                    </a:lnTo>
                    <a:lnTo>
                      <a:pt x="237" y="177"/>
                    </a:lnTo>
                    <a:lnTo>
                      <a:pt x="237" y="206"/>
                    </a:lnTo>
                    <a:lnTo>
                      <a:pt x="207" y="236"/>
                    </a:lnTo>
                    <a:lnTo>
                      <a:pt x="207" y="325"/>
                    </a:lnTo>
                    <a:lnTo>
                      <a:pt x="177" y="325"/>
                    </a:lnTo>
                    <a:close/>
                    <a:moveTo>
                      <a:pt x="444" y="265"/>
                    </a:moveTo>
                    <a:lnTo>
                      <a:pt x="503" y="265"/>
                    </a:lnTo>
                    <a:lnTo>
                      <a:pt x="532" y="295"/>
                    </a:lnTo>
                    <a:lnTo>
                      <a:pt x="444" y="383"/>
                    </a:lnTo>
                    <a:lnTo>
                      <a:pt x="414" y="383"/>
                    </a:lnTo>
                    <a:lnTo>
                      <a:pt x="385" y="356"/>
                    </a:lnTo>
                    <a:lnTo>
                      <a:pt x="355" y="356"/>
                    </a:lnTo>
                    <a:lnTo>
                      <a:pt x="355" y="325"/>
                    </a:lnTo>
                    <a:lnTo>
                      <a:pt x="385" y="325"/>
                    </a:lnTo>
                    <a:lnTo>
                      <a:pt x="444" y="265"/>
                    </a:lnTo>
                    <a:close/>
                    <a:moveTo>
                      <a:pt x="237" y="531"/>
                    </a:moveTo>
                    <a:lnTo>
                      <a:pt x="267" y="562"/>
                    </a:lnTo>
                    <a:lnTo>
                      <a:pt x="207" y="562"/>
                    </a:lnTo>
                    <a:lnTo>
                      <a:pt x="237" y="531"/>
                    </a:lnTo>
                    <a:close/>
                  </a:path>
                </a:pathLst>
              </a:custGeom>
              <a:solidFill>
                <a:srgbClr val="B28665"/>
              </a:solidFill>
              <a:ln w="9525">
                <a:noFill/>
                <a:round/>
                <a:headEnd/>
                <a:tailEnd/>
              </a:ln>
            </p:spPr>
            <p:txBody>
              <a:bodyPr/>
              <a:lstStyle/>
              <a:p>
                <a:endParaRPr lang="en-GB"/>
              </a:p>
            </p:txBody>
          </p:sp>
          <p:sp>
            <p:nvSpPr>
              <p:cNvPr id="25671" name="Freeform 71"/>
              <p:cNvSpPr>
                <a:spLocks/>
              </p:cNvSpPr>
              <p:nvPr/>
            </p:nvSpPr>
            <p:spPr bwMode="auto">
              <a:xfrm>
                <a:off x="2894" y="2312"/>
                <a:ext cx="45" cy="30"/>
              </a:xfrm>
              <a:custGeom>
                <a:avLst/>
                <a:gdLst/>
                <a:ahLst/>
                <a:cxnLst>
                  <a:cxn ang="0">
                    <a:pos x="148" y="0"/>
                  </a:cxn>
                  <a:cxn ang="0">
                    <a:pos x="89" y="0"/>
                  </a:cxn>
                  <a:cxn ang="0">
                    <a:pos x="30" y="60"/>
                  </a:cxn>
                  <a:cxn ang="0">
                    <a:pos x="0" y="60"/>
                  </a:cxn>
                  <a:cxn ang="0">
                    <a:pos x="0" y="91"/>
                  </a:cxn>
                  <a:cxn ang="0">
                    <a:pos x="30" y="91"/>
                  </a:cxn>
                  <a:cxn ang="0">
                    <a:pos x="59" y="118"/>
                  </a:cxn>
                  <a:cxn ang="0">
                    <a:pos x="89" y="118"/>
                  </a:cxn>
                  <a:cxn ang="0">
                    <a:pos x="177" y="30"/>
                  </a:cxn>
                  <a:cxn ang="0">
                    <a:pos x="148" y="0"/>
                  </a:cxn>
                </a:cxnLst>
                <a:rect l="0" t="0" r="r" b="b"/>
                <a:pathLst>
                  <a:path w="177" h="118">
                    <a:moveTo>
                      <a:pt x="148" y="0"/>
                    </a:moveTo>
                    <a:lnTo>
                      <a:pt x="89" y="0"/>
                    </a:lnTo>
                    <a:lnTo>
                      <a:pt x="30" y="60"/>
                    </a:lnTo>
                    <a:lnTo>
                      <a:pt x="0" y="60"/>
                    </a:lnTo>
                    <a:lnTo>
                      <a:pt x="0" y="91"/>
                    </a:lnTo>
                    <a:lnTo>
                      <a:pt x="30" y="91"/>
                    </a:lnTo>
                    <a:lnTo>
                      <a:pt x="59" y="118"/>
                    </a:lnTo>
                    <a:lnTo>
                      <a:pt x="89" y="118"/>
                    </a:lnTo>
                    <a:lnTo>
                      <a:pt x="177" y="30"/>
                    </a:lnTo>
                    <a:lnTo>
                      <a:pt x="148" y="0"/>
                    </a:lnTo>
                    <a:close/>
                  </a:path>
                </a:pathLst>
              </a:custGeom>
              <a:solidFill>
                <a:srgbClr val="E6F6ED"/>
              </a:solidFill>
              <a:ln w="9525">
                <a:noFill/>
                <a:round/>
                <a:headEnd/>
                <a:tailEnd/>
              </a:ln>
            </p:spPr>
            <p:txBody>
              <a:bodyPr/>
              <a:lstStyle/>
              <a:p>
                <a:endParaRPr lang="en-GB"/>
              </a:p>
            </p:txBody>
          </p:sp>
          <p:sp>
            <p:nvSpPr>
              <p:cNvPr id="25672" name="Freeform 72"/>
              <p:cNvSpPr>
                <a:spLocks/>
              </p:cNvSpPr>
              <p:nvPr/>
            </p:nvSpPr>
            <p:spPr bwMode="auto">
              <a:xfrm>
                <a:off x="2783" y="2394"/>
                <a:ext cx="37" cy="14"/>
              </a:xfrm>
              <a:custGeom>
                <a:avLst/>
                <a:gdLst/>
                <a:ahLst/>
                <a:cxnLst>
                  <a:cxn ang="0">
                    <a:pos x="89" y="0"/>
                  </a:cxn>
                  <a:cxn ang="0">
                    <a:pos x="28" y="0"/>
                  </a:cxn>
                  <a:cxn ang="0">
                    <a:pos x="0" y="28"/>
                  </a:cxn>
                  <a:cxn ang="0">
                    <a:pos x="28" y="58"/>
                  </a:cxn>
                  <a:cxn ang="0">
                    <a:pos x="119" y="58"/>
                  </a:cxn>
                  <a:cxn ang="0">
                    <a:pos x="146" y="58"/>
                  </a:cxn>
                  <a:cxn ang="0">
                    <a:pos x="89" y="0"/>
                  </a:cxn>
                </a:cxnLst>
                <a:rect l="0" t="0" r="r" b="b"/>
                <a:pathLst>
                  <a:path w="146" h="58">
                    <a:moveTo>
                      <a:pt x="89" y="0"/>
                    </a:moveTo>
                    <a:lnTo>
                      <a:pt x="28" y="0"/>
                    </a:lnTo>
                    <a:lnTo>
                      <a:pt x="0" y="28"/>
                    </a:lnTo>
                    <a:lnTo>
                      <a:pt x="28" y="58"/>
                    </a:lnTo>
                    <a:lnTo>
                      <a:pt x="119" y="58"/>
                    </a:lnTo>
                    <a:lnTo>
                      <a:pt x="146" y="58"/>
                    </a:lnTo>
                    <a:lnTo>
                      <a:pt x="89" y="0"/>
                    </a:lnTo>
                    <a:close/>
                  </a:path>
                </a:pathLst>
              </a:custGeom>
              <a:solidFill>
                <a:srgbClr val="B28665"/>
              </a:solidFill>
              <a:ln w="9525">
                <a:noFill/>
                <a:round/>
                <a:headEnd/>
                <a:tailEnd/>
              </a:ln>
            </p:spPr>
            <p:txBody>
              <a:bodyPr/>
              <a:lstStyle/>
              <a:p>
                <a:endParaRPr lang="en-GB"/>
              </a:p>
            </p:txBody>
          </p:sp>
          <p:sp>
            <p:nvSpPr>
              <p:cNvPr id="25673" name="Freeform 73"/>
              <p:cNvSpPr>
                <a:spLocks/>
              </p:cNvSpPr>
              <p:nvPr/>
            </p:nvSpPr>
            <p:spPr bwMode="auto">
              <a:xfrm>
                <a:off x="2820" y="2379"/>
                <a:ext cx="15" cy="7"/>
              </a:xfrm>
              <a:custGeom>
                <a:avLst/>
                <a:gdLst/>
                <a:ahLst/>
                <a:cxnLst>
                  <a:cxn ang="0">
                    <a:pos x="31" y="0"/>
                  </a:cxn>
                  <a:cxn ang="0">
                    <a:pos x="0" y="0"/>
                  </a:cxn>
                  <a:cxn ang="0">
                    <a:pos x="31" y="31"/>
                  </a:cxn>
                  <a:cxn ang="0">
                    <a:pos x="61" y="31"/>
                  </a:cxn>
                  <a:cxn ang="0">
                    <a:pos x="31" y="0"/>
                  </a:cxn>
                </a:cxnLst>
                <a:rect l="0" t="0" r="r" b="b"/>
                <a:pathLst>
                  <a:path w="61" h="31">
                    <a:moveTo>
                      <a:pt x="31" y="0"/>
                    </a:moveTo>
                    <a:lnTo>
                      <a:pt x="0" y="0"/>
                    </a:lnTo>
                    <a:lnTo>
                      <a:pt x="31" y="31"/>
                    </a:lnTo>
                    <a:lnTo>
                      <a:pt x="61" y="31"/>
                    </a:lnTo>
                    <a:lnTo>
                      <a:pt x="31" y="0"/>
                    </a:lnTo>
                    <a:close/>
                  </a:path>
                </a:pathLst>
              </a:custGeom>
              <a:solidFill>
                <a:srgbClr val="B28665"/>
              </a:solidFill>
              <a:ln w="9525">
                <a:noFill/>
                <a:round/>
                <a:headEnd/>
                <a:tailEnd/>
              </a:ln>
            </p:spPr>
            <p:txBody>
              <a:bodyPr/>
              <a:lstStyle/>
              <a:p>
                <a:endParaRPr lang="en-GB"/>
              </a:p>
            </p:txBody>
          </p:sp>
          <p:sp>
            <p:nvSpPr>
              <p:cNvPr id="25674" name="Freeform 74"/>
              <p:cNvSpPr>
                <a:spLocks/>
              </p:cNvSpPr>
              <p:nvPr/>
            </p:nvSpPr>
            <p:spPr bwMode="auto">
              <a:xfrm>
                <a:off x="2805" y="2371"/>
                <a:ext cx="15" cy="8"/>
              </a:xfrm>
              <a:custGeom>
                <a:avLst/>
                <a:gdLst/>
                <a:ahLst/>
                <a:cxnLst>
                  <a:cxn ang="0">
                    <a:pos x="57" y="29"/>
                  </a:cxn>
                  <a:cxn ang="0">
                    <a:pos x="30" y="0"/>
                  </a:cxn>
                  <a:cxn ang="0">
                    <a:pos x="0" y="29"/>
                  </a:cxn>
                  <a:cxn ang="0">
                    <a:pos x="57" y="29"/>
                  </a:cxn>
                </a:cxnLst>
                <a:rect l="0" t="0" r="r" b="b"/>
                <a:pathLst>
                  <a:path w="57" h="29">
                    <a:moveTo>
                      <a:pt x="57" y="29"/>
                    </a:moveTo>
                    <a:lnTo>
                      <a:pt x="30" y="0"/>
                    </a:lnTo>
                    <a:lnTo>
                      <a:pt x="0" y="29"/>
                    </a:lnTo>
                    <a:lnTo>
                      <a:pt x="57" y="29"/>
                    </a:lnTo>
                    <a:close/>
                  </a:path>
                </a:pathLst>
              </a:custGeom>
              <a:solidFill>
                <a:srgbClr val="B28665"/>
              </a:solidFill>
              <a:ln w="9525">
                <a:noFill/>
                <a:round/>
                <a:headEnd/>
                <a:tailEnd/>
              </a:ln>
            </p:spPr>
            <p:txBody>
              <a:bodyPr/>
              <a:lstStyle/>
              <a:p>
                <a:endParaRPr lang="en-GB"/>
              </a:p>
            </p:txBody>
          </p:sp>
          <p:sp>
            <p:nvSpPr>
              <p:cNvPr id="25675" name="Freeform 75"/>
              <p:cNvSpPr>
                <a:spLocks/>
              </p:cNvSpPr>
              <p:nvPr/>
            </p:nvSpPr>
            <p:spPr bwMode="auto">
              <a:xfrm>
                <a:off x="2716" y="2401"/>
                <a:ext cx="252" cy="163"/>
              </a:xfrm>
              <a:custGeom>
                <a:avLst/>
                <a:gdLst/>
                <a:ahLst/>
                <a:cxnLst>
                  <a:cxn ang="0">
                    <a:pos x="177" y="236"/>
                  </a:cxn>
                  <a:cxn ang="0">
                    <a:pos x="207" y="297"/>
                  </a:cxn>
                  <a:cxn ang="0">
                    <a:pos x="295" y="327"/>
                  </a:cxn>
                  <a:cxn ang="0">
                    <a:pos x="386" y="386"/>
                  </a:cxn>
                  <a:cxn ang="0">
                    <a:pos x="413" y="445"/>
                  </a:cxn>
                  <a:cxn ang="0">
                    <a:pos x="413" y="504"/>
                  </a:cxn>
                  <a:cxn ang="0">
                    <a:pos x="504" y="534"/>
                  </a:cxn>
                  <a:cxn ang="0">
                    <a:pos x="563" y="504"/>
                  </a:cxn>
                  <a:cxn ang="0">
                    <a:pos x="593" y="445"/>
                  </a:cxn>
                  <a:cxn ang="0">
                    <a:pos x="623" y="534"/>
                  </a:cxn>
                  <a:cxn ang="0">
                    <a:pos x="651" y="564"/>
                  </a:cxn>
                  <a:cxn ang="0">
                    <a:pos x="711" y="592"/>
                  </a:cxn>
                  <a:cxn ang="0">
                    <a:pos x="859" y="652"/>
                  </a:cxn>
                  <a:cxn ang="0">
                    <a:pos x="830" y="564"/>
                  </a:cxn>
                  <a:cxn ang="0">
                    <a:pos x="859" y="504"/>
                  </a:cxn>
                  <a:cxn ang="0">
                    <a:pos x="888" y="445"/>
                  </a:cxn>
                  <a:cxn ang="0">
                    <a:pos x="948" y="415"/>
                  </a:cxn>
                  <a:cxn ang="0">
                    <a:pos x="1007" y="386"/>
                  </a:cxn>
                  <a:cxn ang="0">
                    <a:pos x="979" y="327"/>
                  </a:cxn>
                  <a:cxn ang="0">
                    <a:pos x="979" y="297"/>
                  </a:cxn>
                  <a:cxn ang="0">
                    <a:pos x="948" y="267"/>
                  </a:cxn>
                  <a:cxn ang="0">
                    <a:pos x="918" y="236"/>
                  </a:cxn>
                  <a:cxn ang="0">
                    <a:pos x="859" y="236"/>
                  </a:cxn>
                  <a:cxn ang="0">
                    <a:pos x="800" y="209"/>
                  </a:cxn>
                  <a:cxn ang="0">
                    <a:pos x="859" y="179"/>
                  </a:cxn>
                  <a:cxn ang="0">
                    <a:pos x="830" y="118"/>
                  </a:cxn>
                  <a:cxn ang="0">
                    <a:pos x="711" y="90"/>
                  </a:cxn>
                  <a:cxn ang="0">
                    <a:pos x="681" y="61"/>
                  </a:cxn>
                  <a:cxn ang="0">
                    <a:pos x="651" y="0"/>
                  </a:cxn>
                  <a:cxn ang="0">
                    <a:pos x="593" y="30"/>
                  </a:cxn>
                  <a:cxn ang="0">
                    <a:pos x="563" y="30"/>
                  </a:cxn>
                  <a:cxn ang="0">
                    <a:pos x="504" y="61"/>
                  </a:cxn>
                  <a:cxn ang="0">
                    <a:pos x="474" y="90"/>
                  </a:cxn>
                  <a:cxn ang="0">
                    <a:pos x="413" y="90"/>
                  </a:cxn>
                  <a:cxn ang="0">
                    <a:pos x="237" y="61"/>
                  </a:cxn>
                  <a:cxn ang="0">
                    <a:pos x="60" y="118"/>
                  </a:cxn>
                  <a:cxn ang="0">
                    <a:pos x="0" y="149"/>
                  </a:cxn>
                  <a:cxn ang="0">
                    <a:pos x="30" y="236"/>
                  </a:cxn>
                  <a:cxn ang="0">
                    <a:pos x="88" y="267"/>
                  </a:cxn>
                </a:cxnLst>
                <a:rect l="0" t="0" r="r" b="b"/>
                <a:pathLst>
                  <a:path w="1007" h="652">
                    <a:moveTo>
                      <a:pt x="118" y="236"/>
                    </a:moveTo>
                    <a:lnTo>
                      <a:pt x="177" y="236"/>
                    </a:lnTo>
                    <a:lnTo>
                      <a:pt x="177" y="297"/>
                    </a:lnTo>
                    <a:lnTo>
                      <a:pt x="207" y="297"/>
                    </a:lnTo>
                    <a:lnTo>
                      <a:pt x="207" y="327"/>
                    </a:lnTo>
                    <a:lnTo>
                      <a:pt x="295" y="327"/>
                    </a:lnTo>
                    <a:lnTo>
                      <a:pt x="295" y="386"/>
                    </a:lnTo>
                    <a:lnTo>
                      <a:pt x="386" y="386"/>
                    </a:lnTo>
                    <a:lnTo>
                      <a:pt x="413" y="415"/>
                    </a:lnTo>
                    <a:lnTo>
                      <a:pt x="413" y="445"/>
                    </a:lnTo>
                    <a:lnTo>
                      <a:pt x="444" y="474"/>
                    </a:lnTo>
                    <a:lnTo>
                      <a:pt x="413" y="504"/>
                    </a:lnTo>
                    <a:lnTo>
                      <a:pt x="474" y="504"/>
                    </a:lnTo>
                    <a:lnTo>
                      <a:pt x="504" y="534"/>
                    </a:lnTo>
                    <a:lnTo>
                      <a:pt x="504" y="504"/>
                    </a:lnTo>
                    <a:lnTo>
                      <a:pt x="563" y="504"/>
                    </a:lnTo>
                    <a:lnTo>
                      <a:pt x="563" y="474"/>
                    </a:lnTo>
                    <a:lnTo>
                      <a:pt x="593" y="445"/>
                    </a:lnTo>
                    <a:lnTo>
                      <a:pt x="593" y="504"/>
                    </a:lnTo>
                    <a:lnTo>
                      <a:pt x="623" y="534"/>
                    </a:lnTo>
                    <a:lnTo>
                      <a:pt x="593" y="564"/>
                    </a:lnTo>
                    <a:lnTo>
                      <a:pt x="651" y="564"/>
                    </a:lnTo>
                    <a:lnTo>
                      <a:pt x="681" y="592"/>
                    </a:lnTo>
                    <a:lnTo>
                      <a:pt x="711" y="592"/>
                    </a:lnTo>
                    <a:lnTo>
                      <a:pt x="770" y="652"/>
                    </a:lnTo>
                    <a:lnTo>
                      <a:pt x="859" y="652"/>
                    </a:lnTo>
                    <a:lnTo>
                      <a:pt x="859" y="564"/>
                    </a:lnTo>
                    <a:lnTo>
                      <a:pt x="830" y="564"/>
                    </a:lnTo>
                    <a:lnTo>
                      <a:pt x="830" y="534"/>
                    </a:lnTo>
                    <a:lnTo>
                      <a:pt x="859" y="504"/>
                    </a:lnTo>
                    <a:lnTo>
                      <a:pt x="859" y="474"/>
                    </a:lnTo>
                    <a:lnTo>
                      <a:pt x="888" y="445"/>
                    </a:lnTo>
                    <a:lnTo>
                      <a:pt x="948" y="445"/>
                    </a:lnTo>
                    <a:lnTo>
                      <a:pt x="948" y="415"/>
                    </a:lnTo>
                    <a:lnTo>
                      <a:pt x="979" y="415"/>
                    </a:lnTo>
                    <a:lnTo>
                      <a:pt x="1007" y="386"/>
                    </a:lnTo>
                    <a:lnTo>
                      <a:pt x="1007" y="356"/>
                    </a:lnTo>
                    <a:lnTo>
                      <a:pt x="979" y="327"/>
                    </a:lnTo>
                    <a:lnTo>
                      <a:pt x="948" y="327"/>
                    </a:lnTo>
                    <a:lnTo>
                      <a:pt x="979" y="297"/>
                    </a:lnTo>
                    <a:lnTo>
                      <a:pt x="948" y="297"/>
                    </a:lnTo>
                    <a:lnTo>
                      <a:pt x="948" y="267"/>
                    </a:lnTo>
                    <a:lnTo>
                      <a:pt x="918" y="267"/>
                    </a:lnTo>
                    <a:lnTo>
                      <a:pt x="918" y="236"/>
                    </a:lnTo>
                    <a:lnTo>
                      <a:pt x="888" y="267"/>
                    </a:lnTo>
                    <a:lnTo>
                      <a:pt x="859" y="236"/>
                    </a:lnTo>
                    <a:lnTo>
                      <a:pt x="830" y="236"/>
                    </a:lnTo>
                    <a:lnTo>
                      <a:pt x="800" y="209"/>
                    </a:lnTo>
                    <a:lnTo>
                      <a:pt x="830" y="209"/>
                    </a:lnTo>
                    <a:lnTo>
                      <a:pt x="859" y="179"/>
                    </a:lnTo>
                    <a:lnTo>
                      <a:pt x="859" y="118"/>
                    </a:lnTo>
                    <a:lnTo>
                      <a:pt x="830" y="118"/>
                    </a:lnTo>
                    <a:lnTo>
                      <a:pt x="800" y="90"/>
                    </a:lnTo>
                    <a:lnTo>
                      <a:pt x="711" y="90"/>
                    </a:lnTo>
                    <a:lnTo>
                      <a:pt x="711" y="61"/>
                    </a:lnTo>
                    <a:lnTo>
                      <a:pt x="681" y="61"/>
                    </a:lnTo>
                    <a:lnTo>
                      <a:pt x="681" y="30"/>
                    </a:lnTo>
                    <a:lnTo>
                      <a:pt x="651" y="0"/>
                    </a:lnTo>
                    <a:lnTo>
                      <a:pt x="651" y="30"/>
                    </a:lnTo>
                    <a:lnTo>
                      <a:pt x="593" y="30"/>
                    </a:lnTo>
                    <a:lnTo>
                      <a:pt x="593" y="0"/>
                    </a:lnTo>
                    <a:lnTo>
                      <a:pt x="563" y="30"/>
                    </a:lnTo>
                    <a:lnTo>
                      <a:pt x="504" y="30"/>
                    </a:lnTo>
                    <a:lnTo>
                      <a:pt x="504" y="61"/>
                    </a:lnTo>
                    <a:lnTo>
                      <a:pt x="474" y="61"/>
                    </a:lnTo>
                    <a:lnTo>
                      <a:pt x="474" y="90"/>
                    </a:lnTo>
                    <a:lnTo>
                      <a:pt x="444" y="61"/>
                    </a:lnTo>
                    <a:lnTo>
                      <a:pt x="413" y="90"/>
                    </a:lnTo>
                    <a:lnTo>
                      <a:pt x="237" y="90"/>
                    </a:lnTo>
                    <a:lnTo>
                      <a:pt x="237" y="61"/>
                    </a:lnTo>
                    <a:lnTo>
                      <a:pt x="149" y="61"/>
                    </a:lnTo>
                    <a:lnTo>
                      <a:pt x="60" y="118"/>
                    </a:lnTo>
                    <a:lnTo>
                      <a:pt x="30" y="118"/>
                    </a:lnTo>
                    <a:lnTo>
                      <a:pt x="0" y="149"/>
                    </a:lnTo>
                    <a:lnTo>
                      <a:pt x="30" y="179"/>
                    </a:lnTo>
                    <a:lnTo>
                      <a:pt x="30" y="236"/>
                    </a:lnTo>
                    <a:lnTo>
                      <a:pt x="60" y="236"/>
                    </a:lnTo>
                    <a:lnTo>
                      <a:pt x="88" y="267"/>
                    </a:lnTo>
                    <a:lnTo>
                      <a:pt x="118" y="236"/>
                    </a:lnTo>
                    <a:close/>
                  </a:path>
                </a:pathLst>
              </a:custGeom>
              <a:solidFill>
                <a:srgbClr val="E26359"/>
              </a:solidFill>
              <a:ln w="9525">
                <a:noFill/>
                <a:round/>
                <a:headEnd/>
                <a:tailEnd/>
              </a:ln>
            </p:spPr>
            <p:txBody>
              <a:bodyPr/>
              <a:lstStyle/>
              <a:p>
                <a:endParaRPr lang="en-GB"/>
              </a:p>
            </p:txBody>
          </p:sp>
          <p:sp>
            <p:nvSpPr>
              <p:cNvPr id="25676" name="Freeform 76"/>
              <p:cNvSpPr>
                <a:spLocks/>
              </p:cNvSpPr>
              <p:nvPr/>
            </p:nvSpPr>
            <p:spPr bwMode="auto">
              <a:xfrm>
                <a:off x="2776" y="2408"/>
                <a:ext cx="52" cy="15"/>
              </a:xfrm>
              <a:custGeom>
                <a:avLst/>
                <a:gdLst/>
                <a:ahLst/>
                <a:cxnLst>
                  <a:cxn ang="0">
                    <a:pos x="176" y="31"/>
                  </a:cxn>
                  <a:cxn ang="0">
                    <a:pos x="149" y="0"/>
                  </a:cxn>
                  <a:cxn ang="0">
                    <a:pos x="119" y="31"/>
                  </a:cxn>
                  <a:cxn ang="0">
                    <a:pos x="88" y="31"/>
                  </a:cxn>
                  <a:cxn ang="0">
                    <a:pos x="58" y="0"/>
                  </a:cxn>
                  <a:cxn ang="0">
                    <a:pos x="30" y="0"/>
                  </a:cxn>
                  <a:cxn ang="0">
                    <a:pos x="0" y="31"/>
                  </a:cxn>
                  <a:cxn ang="0">
                    <a:pos x="0" y="60"/>
                  </a:cxn>
                  <a:cxn ang="0">
                    <a:pos x="176" y="60"/>
                  </a:cxn>
                  <a:cxn ang="0">
                    <a:pos x="207" y="31"/>
                  </a:cxn>
                  <a:cxn ang="0">
                    <a:pos x="176" y="31"/>
                  </a:cxn>
                </a:cxnLst>
                <a:rect l="0" t="0" r="r" b="b"/>
                <a:pathLst>
                  <a:path w="207" h="60">
                    <a:moveTo>
                      <a:pt x="176" y="31"/>
                    </a:moveTo>
                    <a:lnTo>
                      <a:pt x="149" y="0"/>
                    </a:lnTo>
                    <a:lnTo>
                      <a:pt x="119" y="31"/>
                    </a:lnTo>
                    <a:lnTo>
                      <a:pt x="88" y="31"/>
                    </a:lnTo>
                    <a:lnTo>
                      <a:pt x="58" y="0"/>
                    </a:lnTo>
                    <a:lnTo>
                      <a:pt x="30" y="0"/>
                    </a:lnTo>
                    <a:lnTo>
                      <a:pt x="0" y="31"/>
                    </a:lnTo>
                    <a:lnTo>
                      <a:pt x="0" y="60"/>
                    </a:lnTo>
                    <a:lnTo>
                      <a:pt x="176" y="60"/>
                    </a:lnTo>
                    <a:lnTo>
                      <a:pt x="207" y="31"/>
                    </a:lnTo>
                    <a:lnTo>
                      <a:pt x="176" y="31"/>
                    </a:lnTo>
                    <a:close/>
                  </a:path>
                </a:pathLst>
              </a:custGeom>
              <a:solidFill>
                <a:srgbClr val="B28665"/>
              </a:solidFill>
              <a:ln w="9525">
                <a:noFill/>
                <a:round/>
                <a:headEnd/>
                <a:tailEnd/>
              </a:ln>
            </p:spPr>
            <p:txBody>
              <a:bodyPr/>
              <a:lstStyle/>
              <a:p>
                <a:endParaRPr lang="en-GB"/>
              </a:p>
            </p:txBody>
          </p:sp>
          <p:sp>
            <p:nvSpPr>
              <p:cNvPr id="25677" name="Freeform 77"/>
              <p:cNvSpPr>
                <a:spLocks/>
              </p:cNvSpPr>
              <p:nvPr/>
            </p:nvSpPr>
            <p:spPr bwMode="auto">
              <a:xfrm>
                <a:off x="3183" y="2068"/>
                <a:ext cx="75" cy="44"/>
              </a:xfrm>
              <a:custGeom>
                <a:avLst/>
                <a:gdLst/>
                <a:ahLst/>
                <a:cxnLst>
                  <a:cxn ang="0">
                    <a:pos x="88" y="118"/>
                  </a:cxn>
                  <a:cxn ang="0">
                    <a:pos x="88" y="149"/>
                  </a:cxn>
                  <a:cxn ang="0">
                    <a:pos x="118" y="149"/>
                  </a:cxn>
                  <a:cxn ang="0">
                    <a:pos x="118" y="177"/>
                  </a:cxn>
                  <a:cxn ang="0">
                    <a:pos x="267" y="177"/>
                  </a:cxn>
                  <a:cxn ang="0">
                    <a:pos x="267" y="149"/>
                  </a:cxn>
                  <a:cxn ang="0">
                    <a:pos x="297" y="118"/>
                  </a:cxn>
                  <a:cxn ang="0">
                    <a:pos x="267" y="88"/>
                  </a:cxn>
                  <a:cxn ang="0">
                    <a:pos x="297" y="88"/>
                  </a:cxn>
                  <a:cxn ang="0">
                    <a:pos x="267" y="58"/>
                  </a:cxn>
                  <a:cxn ang="0">
                    <a:pos x="236" y="58"/>
                  </a:cxn>
                  <a:cxn ang="0">
                    <a:pos x="267" y="31"/>
                  </a:cxn>
                  <a:cxn ang="0">
                    <a:pos x="236" y="0"/>
                  </a:cxn>
                  <a:cxn ang="0">
                    <a:pos x="236" y="31"/>
                  </a:cxn>
                  <a:cxn ang="0">
                    <a:pos x="207" y="58"/>
                  </a:cxn>
                  <a:cxn ang="0">
                    <a:pos x="179" y="58"/>
                  </a:cxn>
                  <a:cxn ang="0">
                    <a:pos x="207" y="31"/>
                  </a:cxn>
                  <a:cxn ang="0">
                    <a:pos x="179" y="0"/>
                  </a:cxn>
                  <a:cxn ang="0">
                    <a:pos x="148" y="0"/>
                  </a:cxn>
                  <a:cxn ang="0">
                    <a:pos x="88" y="31"/>
                  </a:cxn>
                  <a:cxn ang="0">
                    <a:pos x="0" y="31"/>
                  </a:cxn>
                  <a:cxn ang="0">
                    <a:pos x="0" y="58"/>
                  </a:cxn>
                  <a:cxn ang="0">
                    <a:pos x="29" y="58"/>
                  </a:cxn>
                  <a:cxn ang="0">
                    <a:pos x="88" y="118"/>
                  </a:cxn>
                </a:cxnLst>
                <a:rect l="0" t="0" r="r" b="b"/>
                <a:pathLst>
                  <a:path w="297" h="177">
                    <a:moveTo>
                      <a:pt x="88" y="118"/>
                    </a:moveTo>
                    <a:lnTo>
                      <a:pt x="88" y="149"/>
                    </a:lnTo>
                    <a:lnTo>
                      <a:pt x="118" y="149"/>
                    </a:lnTo>
                    <a:lnTo>
                      <a:pt x="118" y="177"/>
                    </a:lnTo>
                    <a:lnTo>
                      <a:pt x="267" y="177"/>
                    </a:lnTo>
                    <a:lnTo>
                      <a:pt x="267" y="149"/>
                    </a:lnTo>
                    <a:lnTo>
                      <a:pt x="297" y="118"/>
                    </a:lnTo>
                    <a:lnTo>
                      <a:pt x="267" y="88"/>
                    </a:lnTo>
                    <a:lnTo>
                      <a:pt x="297" y="88"/>
                    </a:lnTo>
                    <a:lnTo>
                      <a:pt x="267" y="58"/>
                    </a:lnTo>
                    <a:lnTo>
                      <a:pt x="236" y="58"/>
                    </a:lnTo>
                    <a:lnTo>
                      <a:pt x="267" y="31"/>
                    </a:lnTo>
                    <a:lnTo>
                      <a:pt x="236" y="0"/>
                    </a:lnTo>
                    <a:lnTo>
                      <a:pt x="236" y="31"/>
                    </a:lnTo>
                    <a:lnTo>
                      <a:pt x="207" y="58"/>
                    </a:lnTo>
                    <a:lnTo>
                      <a:pt x="179" y="58"/>
                    </a:lnTo>
                    <a:lnTo>
                      <a:pt x="207" y="31"/>
                    </a:lnTo>
                    <a:lnTo>
                      <a:pt x="179" y="0"/>
                    </a:lnTo>
                    <a:lnTo>
                      <a:pt x="148" y="0"/>
                    </a:lnTo>
                    <a:lnTo>
                      <a:pt x="88" y="31"/>
                    </a:lnTo>
                    <a:lnTo>
                      <a:pt x="0" y="31"/>
                    </a:lnTo>
                    <a:lnTo>
                      <a:pt x="0" y="58"/>
                    </a:lnTo>
                    <a:lnTo>
                      <a:pt x="29" y="58"/>
                    </a:lnTo>
                    <a:lnTo>
                      <a:pt x="88" y="118"/>
                    </a:lnTo>
                    <a:close/>
                  </a:path>
                </a:pathLst>
              </a:custGeom>
              <a:solidFill>
                <a:srgbClr val="99D6AB"/>
              </a:solidFill>
              <a:ln w="9525">
                <a:noFill/>
                <a:round/>
                <a:headEnd/>
                <a:tailEnd/>
              </a:ln>
            </p:spPr>
            <p:txBody>
              <a:bodyPr/>
              <a:lstStyle/>
              <a:p>
                <a:endParaRPr lang="en-GB"/>
              </a:p>
            </p:txBody>
          </p:sp>
          <p:sp>
            <p:nvSpPr>
              <p:cNvPr id="25678" name="Freeform 78"/>
              <p:cNvSpPr>
                <a:spLocks noEditPoints="1"/>
              </p:cNvSpPr>
              <p:nvPr/>
            </p:nvSpPr>
            <p:spPr bwMode="auto">
              <a:xfrm>
                <a:off x="2939" y="2127"/>
                <a:ext cx="592" cy="622"/>
              </a:xfrm>
              <a:custGeom>
                <a:avLst/>
                <a:gdLst/>
                <a:ahLst/>
                <a:cxnLst>
                  <a:cxn ang="0">
                    <a:pos x="860" y="0"/>
                  </a:cxn>
                  <a:cxn ang="0">
                    <a:pos x="801" y="146"/>
                  </a:cxn>
                  <a:cxn ang="0">
                    <a:pos x="801" y="176"/>
                  </a:cxn>
                  <a:cxn ang="0">
                    <a:pos x="772" y="265"/>
                  </a:cxn>
                  <a:cxn ang="0">
                    <a:pos x="712" y="325"/>
                  </a:cxn>
                  <a:cxn ang="0">
                    <a:pos x="623" y="474"/>
                  </a:cxn>
                  <a:cxn ang="0">
                    <a:pos x="328" y="414"/>
                  </a:cxn>
                  <a:cxn ang="0">
                    <a:pos x="355" y="532"/>
                  </a:cxn>
                  <a:cxn ang="0">
                    <a:pos x="298" y="739"/>
                  </a:cxn>
                  <a:cxn ang="0">
                    <a:pos x="298" y="857"/>
                  </a:cxn>
                  <a:cxn ang="0">
                    <a:pos x="60" y="976"/>
                  </a:cxn>
                  <a:cxn ang="0">
                    <a:pos x="0" y="1036"/>
                  </a:cxn>
                  <a:cxn ang="0">
                    <a:pos x="91" y="1155"/>
                  </a:cxn>
                  <a:cxn ang="0">
                    <a:pos x="0" y="1243"/>
                  </a:cxn>
                  <a:cxn ang="0">
                    <a:pos x="60" y="1391"/>
                  </a:cxn>
                  <a:cxn ang="0">
                    <a:pos x="119" y="1480"/>
                  </a:cxn>
                  <a:cxn ang="0">
                    <a:pos x="91" y="1628"/>
                  </a:cxn>
                  <a:cxn ang="0">
                    <a:pos x="119" y="1777"/>
                  </a:cxn>
                  <a:cxn ang="0">
                    <a:pos x="267" y="1864"/>
                  </a:cxn>
                  <a:cxn ang="0">
                    <a:pos x="385" y="1895"/>
                  </a:cxn>
                  <a:cxn ang="0">
                    <a:pos x="474" y="2071"/>
                  </a:cxn>
                  <a:cxn ang="0">
                    <a:pos x="416" y="2250"/>
                  </a:cxn>
                  <a:cxn ang="0">
                    <a:pos x="416" y="2397"/>
                  </a:cxn>
                  <a:cxn ang="0">
                    <a:pos x="712" y="2338"/>
                  </a:cxn>
                  <a:cxn ang="0">
                    <a:pos x="949" y="2427"/>
                  </a:cxn>
                  <a:cxn ang="0">
                    <a:pos x="1097" y="2457"/>
                  </a:cxn>
                  <a:cxn ang="0">
                    <a:pos x="1215" y="2427"/>
                  </a:cxn>
                  <a:cxn ang="0">
                    <a:pos x="1334" y="2457"/>
                  </a:cxn>
                  <a:cxn ang="0">
                    <a:pos x="1809" y="2368"/>
                  </a:cxn>
                  <a:cxn ang="0">
                    <a:pos x="1897" y="2368"/>
                  </a:cxn>
                  <a:cxn ang="0">
                    <a:pos x="1809" y="2220"/>
                  </a:cxn>
                  <a:cxn ang="0">
                    <a:pos x="1987" y="2071"/>
                  </a:cxn>
                  <a:cxn ang="0">
                    <a:pos x="2075" y="1984"/>
                  </a:cxn>
                  <a:cxn ang="0">
                    <a:pos x="1927" y="1895"/>
                  </a:cxn>
                  <a:cxn ang="0">
                    <a:pos x="1720" y="1716"/>
                  </a:cxn>
                  <a:cxn ang="0">
                    <a:pos x="1660" y="1568"/>
                  </a:cxn>
                  <a:cxn ang="0">
                    <a:pos x="1631" y="1480"/>
                  </a:cxn>
                  <a:cxn ang="0">
                    <a:pos x="1868" y="1421"/>
                  </a:cxn>
                  <a:cxn ang="0">
                    <a:pos x="2045" y="1361"/>
                  </a:cxn>
                  <a:cxn ang="0">
                    <a:pos x="2164" y="1273"/>
                  </a:cxn>
                  <a:cxn ang="0">
                    <a:pos x="2282" y="1303"/>
                  </a:cxn>
                  <a:cxn ang="0">
                    <a:pos x="2371" y="1155"/>
                  </a:cxn>
                  <a:cxn ang="0">
                    <a:pos x="2282" y="1036"/>
                  </a:cxn>
                  <a:cxn ang="0">
                    <a:pos x="2252" y="857"/>
                  </a:cxn>
                  <a:cxn ang="0">
                    <a:pos x="2222" y="739"/>
                  </a:cxn>
                  <a:cxn ang="0">
                    <a:pos x="2195" y="592"/>
                  </a:cxn>
                  <a:cxn ang="0">
                    <a:pos x="2104" y="355"/>
                  </a:cxn>
                  <a:cxn ang="0">
                    <a:pos x="2045" y="265"/>
                  </a:cxn>
                  <a:cxn ang="0">
                    <a:pos x="1927" y="207"/>
                  </a:cxn>
                  <a:cxn ang="0">
                    <a:pos x="1927" y="89"/>
                  </a:cxn>
                  <a:cxn ang="0">
                    <a:pos x="1838" y="176"/>
                  </a:cxn>
                  <a:cxn ang="0">
                    <a:pos x="1720" y="176"/>
                  </a:cxn>
                  <a:cxn ang="0">
                    <a:pos x="1483" y="237"/>
                  </a:cxn>
                  <a:cxn ang="0">
                    <a:pos x="1246" y="296"/>
                  </a:cxn>
                  <a:cxn ang="0">
                    <a:pos x="1127" y="146"/>
                  </a:cxn>
                  <a:cxn ang="0">
                    <a:pos x="1008" y="30"/>
                  </a:cxn>
                  <a:cxn ang="0">
                    <a:pos x="860" y="325"/>
                  </a:cxn>
                </a:cxnLst>
                <a:rect l="0" t="0" r="r" b="b"/>
                <a:pathLst>
                  <a:path w="2371" h="2487">
                    <a:moveTo>
                      <a:pt x="1008" y="30"/>
                    </a:moveTo>
                    <a:lnTo>
                      <a:pt x="949" y="0"/>
                    </a:lnTo>
                    <a:lnTo>
                      <a:pt x="920" y="30"/>
                    </a:lnTo>
                    <a:lnTo>
                      <a:pt x="890" y="30"/>
                    </a:lnTo>
                    <a:lnTo>
                      <a:pt x="860" y="0"/>
                    </a:lnTo>
                    <a:lnTo>
                      <a:pt x="712" y="0"/>
                    </a:lnTo>
                    <a:lnTo>
                      <a:pt x="742" y="30"/>
                    </a:lnTo>
                    <a:lnTo>
                      <a:pt x="742" y="58"/>
                    </a:lnTo>
                    <a:lnTo>
                      <a:pt x="801" y="119"/>
                    </a:lnTo>
                    <a:lnTo>
                      <a:pt x="801" y="146"/>
                    </a:lnTo>
                    <a:lnTo>
                      <a:pt x="742" y="146"/>
                    </a:lnTo>
                    <a:lnTo>
                      <a:pt x="712" y="176"/>
                    </a:lnTo>
                    <a:lnTo>
                      <a:pt x="742" y="207"/>
                    </a:lnTo>
                    <a:lnTo>
                      <a:pt x="772" y="176"/>
                    </a:lnTo>
                    <a:lnTo>
                      <a:pt x="801" y="176"/>
                    </a:lnTo>
                    <a:lnTo>
                      <a:pt x="772" y="207"/>
                    </a:lnTo>
                    <a:lnTo>
                      <a:pt x="772" y="237"/>
                    </a:lnTo>
                    <a:lnTo>
                      <a:pt x="801" y="237"/>
                    </a:lnTo>
                    <a:lnTo>
                      <a:pt x="801" y="265"/>
                    </a:lnTo>
                    <a:lnTo>
                      <a:pt x="772" y="265"/>
                    </a:lnTo>
                    <a:lnTo>
                      <a:pt x="772" y="296"/>
                    </a:lnTo>
                    <a:lnTo>
                      <a:pt x="801" y="325"/>
                    </a:lnTo>
                    <a:lnTo>
                      <a:pt x="772" y="355"/>
                    </a:lnTo>
                    <a:lnTo>
                      <a:pt x="742" y="325"/>
                    </a:lnTo>
                    <a:lnTo>
                      <a:pt x="712" y="325"/>
                    </a:lnTo>
                    <a:lnTo>
                      <a:pt x="683" y="355"/>
                    </a:lnTo>
                    <a:lnTo>
                      <a:pt x="683" y="444"/>
                    </a:lnTo>
                    <a:lnTo>
                      <a:pt x="653" y="414"/>
                    </a:lnTo>
                    <a:lnTo>
                      <a:pt x="623" y="414"/>
                    </a:lnTo>
                    <a:lnTo>
                      <a:pt x="623" y="474"/>
                    </a:lnTo>
                    <a:lnTo>
                      <a:pt x="565" y="474"/>
                    </a:lnTo>
                    <a:lnTo>
                      <a:pt x="592" y="444"/>
                    </a:lnTo>
                    <a:lnTo>
                      <a:pt x="535" y="383"/>
                    </a:lnTo>
                    <a:lnTo>
                      <a:pt x="355" y="383"/>
                    </a:lnTo>
                    <a:lnTo>
                      <a:pt x="328" y="414"/>
                    </a:lnTo>
                    <a:lnTo>
                      <a:pt x="328" y="444"/>
                    </a:lnTo>
                    <a:lnTo>
                      <a:pt x="298" y="474"/>
                    </a:lnTo>
                    <a:lnTo>
                      <a:pt x="328" y="502"/>
                    </a:lnTo>
                    <a:lnTo>
                      <a:pt x="355" y="502"/>
                    </a:lnTo>
                    <a:lnTo>
                      <a:pt x="355" y="532"/>
                    </a:lnTo>
                    <a:lnTo>
                      <a:pt x="355" y="621"/>
                    </a:lnTo>
                    <a:lnTo>
                      <a:pt x="328" y="651"/>
                    </a:lnTo>
                    <a:lnTo>
                      <a:pt x="328" y="680"/>
                    </a:lnTo>
                    <a:lnTo>
                      <a:pt x="298" y="680"/>
                    </a:lnTo>
                    <a:lnTo>
                      <a:pt x="298" y="739"/>
                    </a:lnTo>
                    <a:lnTo>
                      <a:pt x="209" y="739"/>
                    </a:lnTo>
                    <a:lnTo>
                      <a:pt x="209" y="769"/>
                    </a:lnTo>
                    <a:lnTo>
                      <a:pt x="237" y="799"/>
                    </a:lnTo>
                    <a:lnTo>
                      <a:pt x="298" y="799"/>
                    </a:lnTo>
                    <a:lnTo>
                      <a:pt x="298" y="857"/>
                    </a:lnTo>
                    <a:lnTo>
                      <a:pt x="267" y="857"/>
                    </a:lnTo>
                    <a:lnTo>
                      <a:pt x="209" y="917"/>
                    </a:lnTo>
                    <a:lnTo>
                      <a:pt x="237" y="948"/>
                    </a:lnTo>
                    <a:lnTo>
                      <a:pt x="209" y="976"/>
                    </a:lnTo>
                    <a:lnTo>
                      <a:pt x="60" y="976"/>
                    </a:lnTo>
                    <a:lnTo>
                      <a:pt x="60" y="1005"/>
                    </a:lnTo>
                    <a:lnTo>
                      <a:pt x="30" y="976"/>
                    </a:lnTo>
                    <a:lnTo>
                      <a:pt x="0" y="1005"/>
                    </a:lnTo>
                    <a:lnTo>
                      <a:pt x="30" y="1005"/>
                    </a:lnTo>
                    <a:lnTo>
                      <a:pt x="0" y="1036"/>
                    </a:lnTo>
                    <a:lnTo>
                      <a:pt x="30" y="1036"/>
                    </a:lnTo>
                    <a:lnTo>
                      <a:pt x="60" y="1066"/>
                    </a:lnTo>
                    <a:lnTo>
                      <a:pt x="60" y="1094"/>
                    </a:lnTo>
                    <a:lnTo>
                      <a:pt x="91" y="1124"/>
                    </a:lnTo>
                    <a:lnTo>
                      <a:pt x="91" y="1155"/>
                    </a:lnTo>
                    <a:lnTo>
                      <a:pt x="60" y="1155"/>
                    </a:lnTo>
                    <a:lnTo>
                      <a:pt x="60" y="1184"/>
                    </a:lnTo>
                    <a:lnTo>
                      <a:pt x="30" y="1212"/>
                    </a:lnTo>
                    <a:lnTo>
                      <a:pt x="30" y="1243"/>
                    </a:lnTo>
                    <a:lnTo>
                      <a:pt x="0" y="1243"/>
                    </a:lnTo>
                    <a:lnTo>
                      <a:pt x="30" y="1273"/>
                    </a:lnTo>
                    <a:lnTo>
                      <a:pt x="30" y="1330"/>
                    </a:lnTo>
                    <a:lnTo>
                      <a:pt x="30" y="1361"/>
                    </a:lnTo>
                    <a:lnTo>
                      <a:pt x="60" y="1361"/>
                    </a:lnTo>
                    <a:lnTo>
                      <a:pt x="60" y="1391"/>
                    </a:lnTo>
                    <a:lnTo>
                      <a:pt x="91" y="1391"/>
                    </a:lnTo>
                    <a:lnTo>
                      <a:pt x="60" y="1421"/>
                    </a:lnTo>
                    <a:lnTo>
                      <a:pt x="91" y="1421"/>
                    </a:lnTo>
                    <a:lnTo>
                      <a:pt x="119" y="1450"/>
                    </a:lnTo>
                    <a:lnTo>
                      <a:pt x="119" y="1480"/>
                    </a:lnTo>
                    <a:lnTo>
                      <a:pt x="91" y="1509"/>
                    </a:lnTo>
                    <a:lnTo>
                      <a:pt x="60" y="1509"/>
                    </a:lnTo>
                    <a:lnTo>
                      <a:pt x="60" y="1539"/>
                    </a:lnTo>
                    <a:lnTo>
                      <a:pt x="60" y="1598"/>
                    </a:lnTo>
                    <a:lnTo>
                      <a:pt x="91" y="1628"/>
                    </a:lnTo>
                    <a:lnTo>
                      <a:pt x="91" y="1658"/>
                    </a:lnTo>
                    <a:lnTo>
                      <a:pt x="119" y="1658"/>
                    </a:lnTo>
                    <a:lnTo>
                      <a:pt x="149" y="1686"/>
                    </a:lnTo>
                    <a:lnTo>
                      <a:pt x="119" y="1716"/>
                    </a:lnTo>
                    <a:lnTo>
                      <a:pt x="119" y="1777"/>
                    </a:lnTo>
                    <a:lnTo>
                      <a:pt x="149" y="1777"/>
                    </a:lnTo>
                    <a:lnTo>
                      <a:pt x="178" y="1805"/>
                    </a:lnTo>
                    <a:lnTo>
                      <a:pt x="178" y="1834"/>
                    </a:lnTo>
                    <a:lnTo>
                      <a:pt x="209" y="1864"/>
                    </a:lnTo>
                    <a:lnTo>
                      <a:pt x="267" y="1864"/>
                    </a:lnTo>
                    <a:lnTo>
                      <a:pt x="298" y="1895"/>
                    </a:lnTo>
                    <a:lnTo>
                      <a:pt x="355" y="1895"/>
                    </a:lnTo>
                    <a:lnTo>
                      <a:pt x="355" y="1864"/>
                    </a:lnTo>
                    <a:lnTo>
                      <a:pt x="385" y="1864"/>
                    </a:lnTo>
                    <a:lnTo>
                      <a:pt x="385" y="1895"/>
                    </a:lnTo>
                    <a:lnTo>
                      <a:pt x="416" y="1895"/>
                    </a:lnTo>
                    <a:lnTo>
                      <a:pt x="446" y="1923"/>
                    </a:lnTo>
                    <a:lnTo>
                      <a:pt x="592" y="1923"/>
                    </a:lnTo>
                    <a:lnTo>
                      <a:pt x="592" y="1953"/>
                    </a:lnTo>
                    <a:lnTo>
                      <a:pt x="474" y="2071"/>
                    </a:lnTo>
                    <a:lnTo>
                      <a:pt x="474" y="2132"/>
                    </a:lnTo>
                    <a:lnTo>
                      <a:pt x="446" y="2159"/>
                    </a:lnTo>
                    <a:lnTo>
                      <a:pt x="446" y="2190"/>
                    </a:lnTo>
                    <a:lnTo>
                      <a:pt x="416" y="2220"/>
                    </a:lnTo>
                    <a:lnTo>
                      <a:pt x="416" y="2250"/>
                    </a:lnTo>
                    <a:lnTo>
                      <a:pt x="446" y="2250"/>
                    </a:lnTo>
                    <a:lnTo>
                      <a:pt x="416" y="2279"/>
                    </a:lnTo>
                    <a:lnTo>
                      <a:pt x="416" y="2338"/>
                    </a:lnTo>
                    <a:lnTo>
                      <a:pt x="385" y="2368"/>
                    </a:lnTo>
                    <a:lnTo>
                      <a:pt x="416" y="2397"/>
                    </a:lnTo>
                    <a:lnTo>
                      <a:pt x="683" y="2397"/>
                    </a:lnTo>
                    <a:lnTo>
                      <a:pt x="683" y="2368"/>
                    </a:lnTo>
                    <a:lnTo>
                      <a:pt x="653" y="2368"/>
                    </a:lnTo>
                    <a:lnTo>
                      <a:pt x="653" y="2338"/>
                    </a:lnTo>
                    <a:lnTo>
                      <a:pt x="712" y="2338"/>
                    </a:lnTo>
                    <a:lnTo>
                      <a:pt x="712" y="2368"/>
                    </a:lnTo>
                    <a:lnTo>
                      <a:pt x="890" y="2368"/>
                    </a:lnTo>
                    <a:lnTo>
                      <a:pt x="890" y="2397"/>
                    </a:lnTo>
                    <a:lnTo>
                      <a:pt x="949" y="2397"/>
                    </a:lnTo>
                    <a:lnTo>
                      <a:pt x="949" y="2427"/>
                    </a:lnTo>
                    <a:lnTo>
                      <a:pt x="979" y="2427"/>
                    </a:lnTo>
                    <a:lnTo>
                      <a:pt x="979" y="2397"/>
                    </a:lnTo>
                    <a:lnTo>
                      <a:pt x="1039" y="2427"/>
                    </a:lnTo>
                    <a:lnTo>
                      <a:pt x="1039" y="2397"/>
                    </a:lnTo>
                    <a:lnTo>
                      <a:pt x="1097" y="2457"/>
                    </a:lnTo>
                    <a:lnTo>
                      <a:pt x="1127" y="2457"/>
                    </a:lnTo>
                    <a:lnTo>
                      <a:pt x="1127" y="2487"/>
                    </a:lnTo>
                    <a:lnTo>
                      <a:pt x="1186" y="2427"/>
                    </a:lnTo>
                    <a:lnTo>
                      <a:pt x="1186" y="2397"/>
                    </a:lnTo>
                    <a:lnTo>
                      <a:pt x="1215" y="2427"/>
                    </a:lnTo>
                    <a:lnTo>
                      <a:pt x="1215" y="2397"/>
                    </a:lnTo>
                    <a:lnTo>
                      <a:pt x="1246" y="2397"/>
                    </a:lnTo>
                    <a:lnTo>
                      <a:pt x="1276" y="2427"/>
                    </a:lnTo>
                    <a:lnTo>
                      <a:pt x="1304" y="2427"/>
                    </a:lnTo>
                    <a:lnTo>
                      <a:pt x="1334" y="2457"/>
                    </a:lnTo>
                    <a:lnTo>
                      <a:pt x="1422" y="2457"/>
                    </a:lnTo>
                    <a:lnTo>
                      <a:pt x="1483" y="2397"/>
                    </a:lnTo>
                    <a:lnTo>
                      <a:pt x="1660" y="2397"/>
                    </a:lnTo>
                    <a:lnTo>
                      <a:pt x="1631" y="2368"/>
                    </a:lnTo>
                    <a:lnTo>
                      <a:pt x="1809" y="2368"/>
                    </a:lnTo>
                    <a:lnTo>
                      <a:pt x="1809" y="2397"/>
                    </a:lnTo>
                    <a:lnTo>
                      <a:pt x="1838" y="2427"/>
                    </a:lnTo>
                    <a:lnTo>
                      <a:pt x="1868" y="2427"/>
                    </a:lnTo>
                    <a:lnTo>
                      <a:pt x="1868" y="2397"/>
                    </a:lnTo>
                    <a:lnTo>
                      <a:pt x="1897" y="2368"/>
                    </a:lnTo>
                    <a:lnTo>
                      <a:pt x="1868" y="2368"/>
                    </a:lnTo>
                    <a:lnTo>
                      <a:pt x="1838" y="2338"/>
                    </a:lnTo>
                    <a:lnTo>
                      <a:pt x="1868" y="2309"/>
                    </a:lnTo>
                    <a:lnTo>
                      <a:pt x="1809" y="2250"/>
                    </a:lnTo>
                    <a:lnTo>
                      <a:pt x="1809" y="2220"/>
                    </a:lnTo>
                    <a:lnTo>
                      <a:pt x="1868" y="2159"/>
                    </a:lnTo>
                    <a:lnTo>
                      <a:pt x="1927" y="2159"/>
                    </a:lnTo>
                    <a:lnTo>
                      <a:pt x="1957" y="2132"/>
                    </a:lnTo>
                    <a:lnTo>
                      <a:pt x="1957" y="2102"/>
                    </a:lnTo>
                    <a:lnTo>
                      <a:pt x="1987" y="2071"/>
                    </a:lnTo>
                    <a:lnTo>
                      <a:pt x="2016" y="2071"/>
                    </a:lnTo>
                    <a:lnTo>
                      <a:pt x="2045" y="2102"/>
                    </a:lnTo>
                    <a:lnTo>
                      <a:pt x="2075" y="2071"/>
                    </a:lnTo>
                    <a:lnTo>
                      <a:pt x="2075" y="2013"/>
                    </a:lnTo>
                    <a:lnTo>
                      <a:pt x="2075" y="1984"/>
                    </a:lnTo>
                    <a:lnTo>
                      <a:pt x="2045" y="1953"/>
                    </a:lnTo>
                    <a:lnTo>
                      <a:pt x="2016" y="1953"/>
                    </a:lnTo>
                    <a:lnTo>
                      <a:pt x="1987" y="1923"/>
                    </a:lnTo>
                    <a:lnTo>
                      <a:pt x="1957" y="1923"/>
                    </a:lnTo>
                    <a:lnTo>
                      <a:pt x="1927" y="1895"/>
                    </a:lnTo>
                    <a:lnTo>
                      <a:pt x="1897" y="1895"/>
                    </a:lnTo>
                    <a:lnTo>
                      <a:pt x="1809" y="1805"/>
                    </a:lnTo>
                    <a:lnTo>
                      <a:pt x="1779" y="1805"/>
                    </a:lnTo>
                    <a:lnTo>
                      <a:pt x="1750" y="1777"/>
                    </a:lnTo>
                    <a:lnTo>
                      <a:pt x="1720" y="1716"/>
                    </a:lnTo>
                    <a:lnTo>
                      <a:pt x="1720" y="1686"/>
                    </a:lnTo>
                    <a:lnTo>
                      <a:pt x="1690" y="1686"/>
                    </a:lnTo>
                    <a:lnTo>
                      <a:pt x="1720" y="1658"/>
                    </a:lnTo>
                    <a:lnTo>
                      <a:pt x="1720" y="1628"/>
                    </a:lnTo>
                    <a:lnTo>
                      <a:pt x="1660" y="1568"/>
                    </a:lnTo>
                    <a:lnTo>
                      <a:pt x="1631" y="1568"/>
                    </a:lnTo>
                    <a:lnTo>
                      <a:pt x="1631" y="1539"/>
                    </a:lnTo>
                    <a:lnTo>
                      <a:pt x="1602" y="1509"/>
                    </a:lnTo>
                    <a:lnTo>
                      <a:pt x="1602" y="1480"/>
                    </a:lnTo>
                    <a:lnTo>
                      <a:pt x="1631" y="1480"/>
                    </a:lnTo>
                    <a:lnTo>
                      <a:pt x="1660" y="1509"/>
                    </a:lnTo>
                    <a:lnTo>
                      <a:pt x="1660" y="1539"/>
                    </a:lnTo>
                    <a:lnTo>
                      <a:pt x="1750" y="1450"/>
                    </a:lnTo>
                    <a:lnTo>
                      <a:pt x="1838" y="1450"/>
                    </a:lnTo>
                    <a:lnTo>
                      <a:pt x="1868" y="1421"/>
                    </a:lnTo>
                    <a:lnTo>
                      <a:pt x="1897" y="1421"/>
                    </a:lnTo>
                    <a:lnTo>
                      <a:pt x="1927" y="1391"/>
                    </a:lnTo>
                    <a:lnTo>
                      <a:pt x="1987" y="1391"/>
                    </a:lnTo>
                    <a:lnTo>
                      <a:pt x="2016" y="1361"/>
                    </a:lnTo>
                    <a:lnTo>
                      <a:pt x="2045" y="1361"/>
                    </a:lnTo>
                    <a:lnTo>
                      <a:pt x="2075" y="1330"/>
                    </a:lnTo>
                    <a:lnTo>
                      <a:pt x="2134" y="1330"/>
                    </a:lnTo>
                    <a:lnTo>
                      <a:pt x="2164" y="1303"/>
                    </a:lnTo>
                    <a:lnTo>
                      <a:pt x="2195" y="1303"/>
                    </a:lnTo>
                    <a:lnTo>
                      <a:pt x="2164" y="1273"/>
                    </a:lnTo>
                    <a:lnTo>
                      <a:pt x="2195" y="1243"/>
                    </a:lnTo>
                    <a:lnTo>
                      <a:pt x="2222" y="1243"/>
                    </a:lnTo>
                    <a:lnTo>
                      <a:pt x="2252" y="1273"/>
                    </a:lnTo>
                    <a:lnTo>
                      <a:pt x="2252" y="1303"/>
                    </a:lnTo>
                    <a:lnTo>
                      <a:pt x="2282" y="1303"/>
                    </a:lnTo>
                    <a:lnTo>
                      <a:pt x="2282" y="1330"/>
                    </a:lnTo>
                    <a:lnTo>
                      <a:pt x="2341" y="1273"/>
                    </a:lnTo>
                    <a:lnTo>
                      <a:pt x="2341" y="1243"/>
                    </a:lnTo>
                    <a:lnTo>
                      <a:pt x="2371" y="1212"/>
                    </a:lnTo>
                    <a:lnTo>
                      <a:pt x="2371" y="1155"/>
                    </a:lnTo>
                    <a:lnTo>
                      <a:pt x="2341" y="1155"/>
                    </a:lnTo>
                    <a:lnTo>
                      <a:pt x="2341" y="1124"/>
                    </a:lnTo>
                    <a:lnTo>
                      <a:pt x="2313" y="1094"/>
                    </a:lnTo>
                    <a:lnTo>
                      <a:pt x="2282" y="1094"/>
                    </a:lnTo>
                    <a:lnTo>
                      <a:pt x="2282" y="1036"/>
                    </a:lnTo>
                    <a:lnTo>
                      <a:pt x="2252" y="1036"/>
                    </a:lnTo>
                    <a:lnTo>
                      <a:pt x="2252" y="1005"/>
                    </a:lnTo>
                    <a:lnTo>
                      <a:pt x="2282" y="976"/>
                    </a:lnTo>
                    <a:lnTo>
                      <a:pt x="2282" y="857"/>
                    </a:lnTo>
                    <a:lnTo>
                      <a:pt x="2252" y="857"/>
                    </a:lnTo>
                    <a:lnTo>
                      <a:pt x="2252" y="830"/>
                    </a:lnTo>
                    <a:lnTo>
                      <a:pt x="2222" y="830"/>
                    </a:lnTo>
                    <a:lnTo>
                      <a:pt x="2252" y="799"/>
                    </a:lnTo>
                    <a:lnTo>
                      <a:pt x="2252" y="739"/>
                    </a:lnTo>
                    <a:lnTo>
                      <a:pt x="2222" y="739"/>
                    </a:lnTo>
                    <a:lnTo>
                      <a:pt x="2164" y="680"/>
                    </a:lnTo>
                    <a:lnTo>
                      <a:pt x="2134" y="680"/>
                    </a:lnTo>
                    <a:lnTo>
                      <a:pt x="2134" y="621"/>
                    </a:lnTo>
                    <a:lnTo>
                      <a:pt x="2164" y="592"/>
                    </a:lnTo>
                    <a:lnTo>
                      <a:pt x="2195" y="592"/>
                    </a:lnTo>
                    <a:lnTo>
                      <a:pt x="2195" y="474"/>
                    </a:lnTo>
                    <a:lnTo>
                      <a:pt x="2164" y="474"/>
                    </a:lnTo>
                    <a:lnTo>
                      <a:pt x="2164" y="383"/>
                    </a:lnTo>
                    <a:lnTo>
                      <a:pt x="2134" y="383"/>
                    </a:lnTo>
                    <a:lnTo>
                      <a:pt x="2104" y="355"/>
                    </a:lnTo>
                    <a:lnTo>
                      <a:pt x="2075" y="355"/>
                    </a:lnTo>
                    <a:lnTo>
                      <a:pt x="2045" y="325"/>
                    </a:lnTo>
                    <a:lnTo>
                      <a:pt x="2045" y="296"/>
                    </a:lnTo>
                    <a:lnTo>
                      <a:pt x="2016" y="265"/>
                    </a:lnTo>
                    <a:lnTo>
                      <a:pt x="2045" y="265"/>
                    </a:lnTo>
                    <a:lnTo>
                      <a:pt x="2016" y="237"/>
                    </a:lnTo>
                    <a:lnTo>
                      <a:pt x="1957" y="237"/>
                    </a:lnTo>
                    <a:lnTo>
                      <a:pt x="1957" y="265"/>
                    </a:lnTo>
                    <a:lnTo>
                      <a:pt x="1897" y="207"/>
                    </a:lnTo>
                    <a:lnTo>
                      <a:pt x="1927" y="207"/>
                    </a:lnTo>
                    <a:lnTo>
                      <a:pt x="1957" y="176"/>
                    </a:lnTo>
                    <a:lnTo>
                      <a:pt x="2016" y="176"/>
                    </a:lnTo>
                    <a:lnTo>
                      <a:pt x="1987" y="146"/>
                    </a:lnTo>
                    <a:lnTo>
                      <a:pt x="1987" y="89"/>
                    </a:lnTo>
                    <a:lnTo>
                      <a:pt x="1927" y="89"/>
                    </a:lnTo>
                    <a:lnTo>
                      <a:pt x="1957" y="119"/>
                    </a:lnTo>
                    <a:lnTo>
                      <a:pt x="1897" y="119"/>
                    </a:lnTo>
                    <a:lnTo>
                      <a:pt x="1868" y="119"/>
                    </a:lnTo>
                    <a:lnTo>
                      <a:pt x="1868" y="207"/>
                    </a:lnTo>
                    <a:lnTo>
                      <a:pt x="1838" y="176"/>
                    </a:lnTo>
                    <a:lnTo>
                      <a:pt x="1838" y="146"/>
                    </a:lnTo>
                    <a:lnTo>
                      <a:pt x="1809" y="146"/>
                    </a:lnTo>
                    <a:lnTo>
                      <a:pt x="1779" y="176"/>
                    </a:lnTo>
                    <a:lnTo>
                      <a:pt x="1750" y="146"/>
                    </a:lnTo>
                    <a:lnTo>
                      <a:pt x="1720" y="176"/>
                    </a:lnTo>
                    <a:lnTo>
                      <a:pt x="1690" y="176"/>
                    </a:lnTo>
                    <a:lnTo>
                      <a:pt x="1660" y="207"/>
                    </a:lnTo>
                    <a:lnTo>
                      <a:pt x="1660" y="176"/>
                    </a:lnTo>
                    <a:lnTo>
                      <a:pt x="1602" y="237"/>
                    </a:lnTo>
                    <a:lnTo>
                      <a:pt x="1483" y="237"/>
                    </a:lnTo>
                    <a:lnTo>
                      <a:pt x="1453" y="265"/>
                    </a:lnTo>
                    <a:lnTo>
                      <a:pt x="1483" y="265"/>
                    </a:lnTo>
                    <a:lnTo>
                      <a:pt x="1422" y="325"/>
                    </a:lnTo>
                    <a:lnTo>
                      <a:pt x="1395" y="296"/>
                    </a:lnTo>
                    <a:lnTo>
                      <a:pt x="1246" y="296"/>
                    </a:lnTo>
                    <a:lnTo>
                      <a:pt x="1334" y="207"/>
                    </a:lnTo>
                    <a:lnTo>
                      <a:pt x="1334" y="176"/>
                    </a:lnTo>
                    <a:lnTo>
                      <a:pt x="1215" y="176"/>
                    </a:lnTo>
                    <a:lnTo>
                      <a:pt x="1186" y="146"/>
                    </a:lnTo>
                    <a:lnTo>
                      <a:pt x="1127" y="146"/>
                    </a:lnTo>
                    <a:lnTo>
                      <a:pt x="1097" y="119"/>
                    </a:lnTo>
                    <a:lnTo>
                      <a:pt x="1067" y="119"/>
                    </a:lnTo>
                    <a:lnTo>
                      <a:pt x="1067" y="58"/>
                    </a:lnTo>
                    <a:lnTo>
                      <a:pt x="1039" y="30"/>
                    </a:lnTo>
                    <a:lnTo>
                      <a:pt x="1008" y="30"/>
                    </a:lnTo>
                    <a:close/>
                    <a:moveTo>
                      <a:pt x="1008" y="414"/>
                    </a:moveTo>
                    <a:lnTo>
                      <a:pt x="1008" y="444"/>
                    </a:lnTo>
                    <a:lnTo>
                      <a:pt x="979" y="414"/>
                    </a:lnTo>
                    <a:lnTo>
                      <a:pt x="949" y="414"/>
                    </a:lnTo>
                    <a:lnTo>
                      <a:pt x="860" y="325"/>
                    </a:lnTo>
                    <a:lnTo>
                      <a:pt x="890" y="325"/>
                    </a:lnTo>
                    <a:lnTo>
                      <a:pt x="979" y="414"/>
                    </a:lnTo>
                    <a:lnTo>
                      <a:pt x="1008" y="414"/>
                    </a:lnTo>
                    <a:close/>
                  </a:path>
                </a:pathLst>
              </a:custGeom>
              <a:solidFill>
                <a:srgbClr val="CCE83A"/>
              </a:solidFill>
              <a:ln w="9525">
                <a:noFill/>
                <a:round/>
                <a:headEnd/>
                <a:tailEnd/>
              </a:ln>
            </p:spPr>
            <p:txBody>
              <a:bodyPr/>
              <a:lstStyle/>
              <a:p>
                <a:endParaRPr lang="en-GB"/>
              </a:p>
            </p:txBody>
          </p:sp>
          <p:sp>
            <p:nvSpPr>
              <p:cNvPr id="25679" name="Freeform 79"/>
              <p:cNvSpPr>
                <a:spLocks/>
              </p:cNvSpPr>
              <p:nvPr/>
            </p:nvSpPr>
            <p:spPr bwMode="auto">
              <a:xfrm>
                <a:off x="2924" y="2512"/>
                <a:ext cx="52" cy="59"/>
              </a:xfrm>
              <a:custGeom>
                <a:avLst/>
                <a:gdLst/>
                <a:ahLst/>
                <a:cxnLst>
                  <a:cxn ang="0">
                    <a:pos x="118" y="0"/>
                  </a:cxn>
                  <a:cxn ang="0">
                    <a:pos x="58" y="0"/>
                  </a:cxn>
                  <a:cxn ang="0">
                    <a:pos x="29" y="29"/>
                  </a:cxn>
                  <a:cxn ang="0">
                    <a:pos x="29" y="59"/>
                  </a:cxn>
                  <a:cxn ang="0">
                    <a:pos x="0" y="89"/>
                  </a:cxn>
                  <a:cxn ang="0">
                    <a:pos x="0" y="119"/>
                  </a:cxn>
                  <a:cxn ang="0">
                    <a:pos x="29" y="119"/>
                  </a:cxn>
                  <a:cxn ang="0">
                    <a:pos x="29" y="207"/>
                  </a:cxn>
                  <a:cxn ang="0">
                    <a:pos x="58" y="238"/>
                  </a:cxn>
                  <a:cxn ang="0">
                    <a:pos x="88" y="238"/>
                  </a:cxn>
                  <a:cxn ang="0">
                    <a:pos x="118" y="207"/>
                  </a:cxn>
                  <a:cxn ang="0">
                    <a:pos x="149" y="207"/>
                  </a:cxn>
                  <a:cxn ang="0">
                    <a:pos x="177" y="238"/>
                  </a:cxn>
                  <a:cxn ang="0">
                    <a:pos x="177" y="177"/>
                  </a:cxn>
                  <a:cxn ang="0">
                    <a:pos x="207" y="147"/>
                  </a:cxn>
                  <a:cxn ang="0">
                    <a:pos x="177" y="119"/>
                  </a:cxn>
                  <a:cxn ang="0">
                    <a:pos x="149" y="119"/>
                  </a:cxn>
                  <a:cxn ang="0">
                    <a:pos x="149" y="89"/>
                  </a:cxn>
                  <a:cxn ang="0">
                    <a:pos x="118" y="59"/>
                  </a:cxn>
                  <a:cxn ang="0">
                    <a:pos x="118" y="0"/>
                  </a:cxn>
                </a:cxnLst>
                <a:rect l="0" t="0" r="r" b="b"/>
                <a:pathLst>
                  <a:path w="207" h="238">
                    <a:moveTo>
                      <a:pt x="118" y="0"/>
                    </a:moveTo>
                    <a:lnTo>
                      <a:pt x="58" y="0"/>
                    </a:lnTo>
                    <a:lnTo>
                      <a:pt x="29" y="29"/>
                    </a:lnTo>
                    <a:lnTo>
                      <a:pt x="29" y="59"/>
                    </a:lnTo>
                    <a:lnTo>
                      <a:pt x="0" y="89"/>
                    </a:lnTo>
                    <a:lnTo>
                      <a:pt x="0" y="119"/>
                    </a:lnTo>
                    <a:lnTo>
                      <a:pt x="29" y="119"/>
                    </a:lnTo>
                    <a:lnTo>
                      <a:pt x="29" y="207"/>
                    </a:lnTo>
                    <a:lnTo>
                      <a:pt x="58" y="238"/>
                    </a:lnTo>
                    <a:lnTo>
                      <a:pt x="88" y="238"/>
                    </a:lnTo>
                    <a:lnTo>
                      <a:pt x="118" y="207"/>
                    </a:lnTo>
                    <a:lnTo>
                      <a:pt x="149" y="207"/>
                    </a:lnTo>
                    <a:lnTo>
                      <a:pt x="177" y="238"/>
                    </a:lnTo>
                    <a:lnTo>
                      <a:pt x="177" y="177"/>
                    </a:lnTo>
                    <a:lnTo>
                      <a:pt x="207" y="147"/>
                    </a:lnTo>
                    <a:lnTo>
                      <a:pt x="177" y="119"/>
                    </a:lnTo>
                    <a:lnTo>
                      <a:pt x="149" y="119"/>
                    </a:lnTo>
                    <a:lnTo>
                      <a:pt x="149" y="89"/>
                    </a:lnTo>
                    <a:lnTo>
                      <a:pt x="118" y="59"/>
                    </a:lnTo>
                    <a:lnTo>
                      <a:pt x="118" y="0"/>
                    </a:lnTo>
                    <a:close/>
                  </a:path>
                </a:pathLst>
              </a:custGeom>
              <a:solidFill>
                <a:srgbClr val="4CB47E"/>
              </a:solidFill>
              <a:ln w="9525">
                <a:noFill/>
                <a:round/>
                <a:headEnd/>
                <a:tailEnd/>
              </a:ln>
            </p:spPr>
            <p:txBody>
              <a:bodyPr/>
              <a:lstStyle/>
              <a:p>
                <a:endParaRPr lang="en-GB"/>
              </a:p>
            </p:txBody>
          </p:sp>
          <p:sp>
            <p:nvSpPr>
              <p:cNvPr id="25680" name="Freeform 80"/>
              <p:cNvSpPr>
                <a:spLocks/>
              </p:cNvSpPr>
              <p:nvPr/>
            </p:nvSpPr>
            <p:spPr bwMode="auto">
              <a:xfrm>
                <a:off x="3302" y="1875"/>
                <a:ext cx="15" cy="8"/>
              </a:xfrm>
              <a:custGeom>
                <a:avLst/>
                <a:gdLst/>
                <a:ahLst/>
                <a:cxnLst>
                  <a:cxn ang="0">
                    <a:pos x="60" y="0"/>
                  </a:cxn>
                  <a:cxn ang="0">
                    <a:pos x="0" y="0"/>
                  </a:cxn>
                  <a:cxn ang="0">
                    <a:pos x="0" y="30"/>
                  </a:cxn>
                  <a:cxn ang="0">
                    <a:pos x="30" y="30"/>
                  </a:cxn>
                  <a:cxn ang="0">
                    <a:pos x="60" y="0"/>
                  </a:cxn>
                </a:cxnLst>
                <a:rect l="0" t="0" r="r" b="b"/>
                <a:pathLst>
                  <a:path w="60" h="30">
                    <a:moveTo>
                      <a:pt x="60" y="0"/>
                    </a:moveTo>
                    <a:lnTo>
                      <a:pt x="0" y="0"/>
                    </a:lnTo>
                    <a:lnTo>
                      <a:pt x="0" y="30"/>
                    </a:lnTo>
                    <a:lnTo>
                      <a:pt x="30" y="30"/>
                    </a:lnTo>
                    <a:lnTo>
                      <a:pt x="60" y="0"/>
                    </a:lnTo>
                    <a:close/>
                  </a:path>
                </a:pathLst>
              </a:custGeom>
              <a:solidFill>
                <a:srgbClr val="FCA77E"/>
              </a:solidFill>
              <a:ln w="9525">
                <a:noFill/>
                <a:round/>
                <a:headEnd/>
                <a:tailEnd/>
              </a:ln>
            </p:spPr>
            <p:txBody>
              <a:bodyPr/>
              <a:lstStyle/>
              <a:p>
                <a:endParaRPr lang="en-GB"/>
              </a:p>
            </p:txBody>
          </p:sp>
          <p:sp>
            <p:nvSpPr>
              <p:cNvPr id="25681" name="Freeform 81"/>
              <p:cNvSpPr>
                <a:spLocks/>
              </p:cNvSpPr>
              <p:nvPr/>
            </p:nvSpPr>
            <p:spPr bwMode="auto">
              <a:xfrm>
                <a:off x="3613" y="1883"/>
                <a:ext cx="7" cy="8"/>
              </a:xfrm>
              <a:custGeom>
                <a:avLst/>
                <a:gdLst/>
                <a:ahLst/>
                <a:cxnLst>
                  <a:cxn ang="0">
                    <a:pos x="31" y="0"/>
                  </a:cxn>
                  <a:cxn ang="0">
                    <a:pos x="0" y="0"/>
                  </a:cxn>
                  <a:cxn ang="0">
                    <a:pos x="31" y="31"/>
                  </a:cxn>
                  <a:cxn ang="0">
                    <a:pos x="31" y="0"/>
                  </a:cxn>
                </a:cxnLst>
                <a:rect l="0" t="0" r="r" b="b"/>
                <a:pathLst>
                  <a:path w="31" h="31">
                    <a:moveTo>
                      <a:pt x="31" y="0"/>
                    </a:moveTo>
                    <a:lnTo>
                      <a:pt x="0" y="0"/>
                    </a:lnTo>
                    <a:lnTo>
                      <a:pt x="31" y="31"/>
                    </a:lnTo>
                    <a:lnTo>
                      <a:pt x="31" y="0"/>
                    </a:lnTo>
                    <a:close/>
                  </a:path>
                </a:pathLst>
              </a:custGeom>
              <a:solidFill>
                <a:srgbClr val="FCA77E"/>
              </a:solidFill>
              <a:ln w="9525">
                <a:noFill/>
                <a:round/>
                <a:headEnd/>
                <a:tailEnd/>
              </a:ln>
            </p:spPr>
            <p:txBody>
              <a:bodyPr/>
              <a:lstStyle/>
              <a:p>
                <a:endParaRPr lang="en-GB"/>
              </a:p>
            </p:txBody>
          </p:sp>
          <p:sp>
            <p:nvSpPr>
              <p:cNvPr id="25682" name="Freeform 82"/>
              <p:cNvSpPr>
                <a:spLocks/>
              </p:cNvSpPr>
              <p:nvPr/>
            </p:nvSpPr>
            <p:spPr bwMode="auto">
              <a:xfrm>
                <a:off x="3450" y="2193"/>
                <a:ext cx="22" cy="16"/>
              </a:xfrm>
              <a:custGeom>
                <a:avLst/>
                <a:gdLst/>
                <a:ahLst/>
                <a:cxnLst>
                  <a:cxn ang="0">
                    <a:pos x="30" y="60"/>
                  </a:cxn>
                  <a:cxn ang="0">
                    <a:pos x="89" y="60"/>
                  </a:cxn>
                  <a:cxn ang="0">
                    <a:pos x="30" y="0"/>
                  </a:cxn>
                  <a:cxn ang="0">
                    <a:pos x="0" y="31"/>
                  </a:cxn>
                  <a:cxn ang="0">
                    <a:pos x="30" y="60"/>
                  </a:cxn>
                </a:cxnLst>
                <a:rect l="0" t="0" r="r" b="b"/>
                <a:pathLst>
                  <a:path w="89" h="60">
                    <a:moveTo>
                      <a:pt x="30" y="60"/>
                    </a:moveTo>
                    <a:lnTo>
                      <a:pt x="89" y="60"/>
                    </a:lnTo>
                    <a:lnTo>
                      <a:pt x="30" y="0"/>
                    </a:lnTo>
                    <a:lnTo>
                      <a:pt x="0" y="31"/>
                    </a:lnTo>
                    <a:lnTo>
                      <a:pt x="30" y="60"/>
                    </a:lnTo>
                    <a:close/>
                  </a:path>
                </a:pathLst>
              </a:custGeom>
              <a:solidFill>
                <a:srgbClr val="CCE83A"/>
              </a:solidFill>
              <a:ln w="9525">
                <a:noFill/>
                <a:round/>
                <a:headEnd/>
                <a:tailEnd/>
              </a:ln>
            </p:spPr>
            <p:txBody>
              <a:bodyPr/>
              <a:lstStyle/>
              <a:p>
                <a:endParaRPr lang="en-GB"/>
              </a:p>
            </p:txBody>
          </p:sp>
          <p:sp>
            <p:nvSpPr>
              <p:cNvPr id="25683" name="Freeform 83"/>
              <p:cNvSpPr>
                <a:spLocks/>
              </p:cNvSpPr>
              <p:nvPr/>
            </p:nvSpPr>
            <p:spPr bwMode="auto">
              <a:xfrm>
                <a:off x="3354" y="2164"/>
                <a:ext cx="15" cy="7"/>
              </a:xfrm>
              <a:custGeom>
                <a:avLst/>
                <a:gdLst/>
                <a:ahLst/>
                <a:cxnLst>
                  <a:cxn ang="0">
                    <a:pos x="60" y="0"/>
                  </a:cxn>
                  <a:cxn ang="0">
                    <a:pos x="30" y="0"/>
                  </a:cxn>
                  <a:cxn ang="0">
                    <a:pos x="0" y="30"/>
                  </a:cxn>
                  <a:cxn ang="0">
                    <a:pos x="30" y="30"/>
                  </a:cxn>
                  <a:cxn ang="0">
                    <a:pos x="60" y="0"/>
                  </a:cxn>
                </a:cxnLst>
                <a:rect l="0" t="0" r="r" b="b"/>
                <a:pathLst>
                  <a:path w="60" h="30">
                    <a:moveTo>
                      <a:pt x="60" y="0"/>
                    </a:moveTo>
                    <a:lnTo>
                      <a:pt x="30" y="0"/>
                    </a:lnTo>
                    <a:lnTo>
                      <a:pt x="0" y="30"/>
                    </a:lnTo>
                    <a:lnTo>
                      <a:pt x="30" y="30"/>
                    </a:lnTo>
                    <a:lnTo>
                      <a:pt x="60" y="0"/>
                    </a:lnTo>
                    <a:close/>
                  </a:path>
                </a:pathLst>
              </a:custGeom>
              <a:solidFill>
                <a:srgbClr val="CCE83A"/>
              </a:solidFill>
              <a:ln w="9525">
                <a:noFill/>
                <a:round/>
                <a:headEnd/>
                <a:tailEnd/>
              </a:ln>
            </p:spPr>
            <p:txBody>
              <a:bodyPr/>
              <a:lstStyle/>
              <a:p>
                <a:endParaRPr lang="en-GB"/>
              </a:p>
            </p:txBody>
          </p:sp>
          <p:sp>
            <p:nvSpPr>
              <p:cNvPr id="25684" name="Freeform 84"/>
              <p:cNvSpPr>
                <a:spLocks/>
              </p:cNvSpPr>
              <p:nvPr/>
            </p:nvSpPr>
            <p:spPr bwMode="auto">
              <a:xfrm>
                <a:off x="3413" y="2142"/>
                <a:ext cx="7" cy="15"/>
              </a:xfrm>
              <a:custGeom>
                <a:avLst/>
                <a:gdLst/>
                <a:ahLst/>
                <a:cxnLst>
                  <a:cxn ang="0">
                    <a:pos x="30" y="0"/>
                  </a:cxn>
                  <a:cxn ang="0">
                    <a:pos x="0" y="31"/>
                  </a:cxn>
                  <a:cxn ang="0">
                    <a:pos x="0" y="61"/>
                  </a:cxn>
                  <a:cxn ang="0">
                    <a:pos x="30" y="31"/>
                  </a:cxn>
                  <a:cxn ang="0">
                    <a:pos x="30" y="0"/>
                  </a:cxn>
                </a:cxnLst>
                <a:rect l="0" t="0" r="r" b="b"/>
                <a:pathLst>
                  <a:path w="30" h="61">
                    <a:moveTo>
                      <a:pt x="30" y="0"/>
                    </a:moveTo>
                    <a:lnTo>
                      <a:pt x="0" y="31"/>
                    </a:lnTo>
                    <a:lnTo>
                      <a:pt x="0" y="61"/>
                    </a:lnTo>
                    <a:lnTo>
                      <a:pt x="30" y="31"/>
                    </a:lnTo>
                    <a:lnTo>
                      <a:pt x="30" y="0"/>
                    </a:lnTo>
                    <a:close/>
                  </a:path>
                </a:pathLst>
              </a:custGeom>
              <a:solidFill>
                <a:srgbClr val="CCE83A"/>
              </a:solidFill>
              <a:ln w="9525">
                <a:noFill/>
                <a:round/>
                <a:headEnd/>
                <a:tailEnd/>
              </a:ln>
            </p:spPr>
            <p:txBody>
              <a:bodyPr/>
              <a:lstStyle/>
              <a:p>
                <a:endParaRPr lang="en-GB"/>
              </a:p>
            </p:txBody>
          </p:sp>
          <p:sp>
            <p:nvSpPr>
              <p:cNvPr id="25685" name="Freeform 85"/>
              <p:cNvSpPr>
                <a:spLocks/>
              </p:cNvSpPr>
              <p:nvPr/>
            </p:nvSpPr>
            <p:spPr bwMode="auto">
              <a:xfrm>
                <a:off x="3339" y="2438"/>
                <a:ext cx="445" cy="207"/>
              </a:xfrm>
              <a:custGeom>
                <a:avLst/>
                <a:gdLst/>
                <a:ahLst/>
                <a:cxnLst>
                  <a:cxn ang="0">
                    <a:pos x="58" y="296"/>
                  </a:cxn>
                  <a:cxn ang="0">
                    <a:pos x="29" y="237"/>
                  </a:cxn>
                  <a:cxn ang="0">
                    <a:pos x="0" y="266"/>
                  </a:cxn>
                  <a:cxn ang="0">
                    <a:pos x="29" y="325"/>
                  </a:cxn>
                  <a:cxn ang="0">
                    <a:pos x="118" y="385"/>
                  </a:cxn>
                  <a:cxn ang="0">
                    <a:pos x="88" y="443"/>
                  </a:cxn>
                  <a:cxn ang="0">
                    <a:pos x="118" y="473"/>
                  </a:cxn>
                  <a:cxn ang="0">
                    <a:pos x="177" y="562"/>
                  </a:cxn>
                  <a:cxn ang="0">
                    <a:pos x="295" y="652"/>
                  </a:cxn>
                  <a:cxn ang="0">
                    <a:pos x="355" y="680"/>
                  </a:cxn>
                  <a:cxn ang="0">
                    <a:pos x="414" y="710"/>
                  </a:cxn>
                  <a:cxn ang="0">
                    <a:pos x="473" y="741"/>
                  </a:cxn>
                  <a:cxn ang="0">
                    <a:pos x="502" y="770"/>
                  </a:cxn>
                  <a:cxn ang="0">
                    <a:pos x="620" y="828"/>
                  </a:cxn>
                  <a:cxn ang="0">
                    <a:pos x="680" y="798"/>
                  </a:cxn>
                  <a:cxn ang="0">
                    <a:pos x="711" y="798"/>
                  </a:cxn>
                  <a:cxn ang="0">
                    <a:pos x="769" y="770"/>
                  </a:cxn>
                  <a:cxn ang="0">
                    <a:pos x="800" y="680"/>
                  </a:cxn>
                  <a:cxn ang="0">
                    <a:pos x="857" y="680"/>
                  </a:cxn>
                  <a:cxn ang="0">
                    <a:pos x="918" y="710"/>
                  </a:cxn>
                  <a:cxn ang="0">
                    <a:pos x="976" y="741"/>
                  </a:cxn>
                  <a:cxn ang="0">
                    <a:pos x="1007" y="741"/>
                  </a:cxn>
                  <a:cxn ang="0">
                    <a:pos x="1066" y="770"/>
                  </a:cxn>
                  <a:cxn ang="0">
                    <a:pos x="1155" y="741"/>
                  </a:cxn>
                  <a:cxn ang="0">
                    <a:pos x="1214" y="770"/>
                  </a:cxn>
                  <a:cxn ang="0">
                    <a:pos x="1303" y="798"/>
                  </a:cxn>
                  <a:cxn ang="0">
                    <a:pos x="1332" y="770"/>
                  </a:cxn>
                  <a:cxn ang="0">
                    <a:pos x="1480" y="741"/>
                  </a:cxn>
                  <a:cxn ang="0">
                    <a:pos x="1540" y="710"/>
                  </a:cxn>
                  <a:cxn ang="0">
                    <a:pos x="1599" y="680"/>
                  </a:cxn>
                  <a:cxn ang="0">
                    <a:pos x="1629" y="591"/>
                  </a:cxn>
                  <a:cxn ang="0">
                    <a:pos x="1660" y="562"/>
                  </a:cxn>
                  <a:cxn ang="0">
                    <a:pos x="1748" y="503"/>
                  </a:cxn>
                  <a:cxn ang="0">
                    <a:pos x="1778" y="503"/>
                  </a:cxn>
                  <a:cxn ang="0">
                    <a:pos x="1748" y="443"/>
                  </a:cxn>
                  <a:cxn ang="0">
                    <a:pos x="1717" y="385"/>
                  </a:cxn>
                  <a:cxn ang="0">
                    <a:pos x="1629" y="355"/>
                  </a:cxn>
                  <a:cxn ang="0">
                    <a:pos x="1569" y="325"/>
                  </a:cxn>
                  <a:cxn ang="0">
                    <a:pos x="1510" y="355"/>
                  </a:cxn>
                  <a:cxn ang="0">
                    <a:pos x="1480" y="266"/>
                  </a:cxn>
                  <a:cxn ang="0">
                    <a:pos x="1362" y="237"/>
                  </a:cxn>
                  <a:cxn ang="0">
                    <a:pos x="1303" y="207"/>
                  </a:cxn>
                  <a:cxn ang="0">
                    <a:pos x="1273" y="237"/>
                  </a:cxn>
                  <a:cxn ang="0">
                    <a:pos x="1273" y="296"/>
                  </a:cxn>
                  <a:cxn ang="0">
                    <a:pos x="1214" y="325"/>
                  </a:cxn>
                  <a:cxn ang="0">
                    <a:pos x="1185" y="266"/>
                  </a:cxn>
                  <a:cxn ang="0">
                    <a:pos x="1125" y="237"/>
                  </a:cxn>
                  <a:cxn ang="0">
                    <a:pos x="1066" y="207"/>
                  </a:cxn>
                  <a:cxn ang="0">
                    <a:pos x="1125" y="148"/>
                  </a:cxn>
                  <a:cxn ang="0">
                    <a:pos x="1037" y="118"/>
                  </a:cxn>
                  <a:cxn ang="0">
                    <a:pos x="948" y="87"/>
                  </a:cxn>
                  <a:cxn ang="0">
                    <a:pos x="830" y="60"/>
                  </a:cxn>
                  <a:cxn ang="0">
                    <a:pos x="769" y="30"/>
                  </a:cxn>
                  <a:cxn ang="0">
                    <a:pos x="711" y="60"/>
                  </a:cxn>
                  <a:cxn ang="0">
                    <a:pos x="680" y="60"/>
                  </a:cxn>
                  <a:cxn ang="0">
                    <a:pos x="650" y="30"/>
                  </a:cxn>
                  <a:cxn ang="0">
                    <a:pos x="593" y="0"/>
                  </a:cxn>
                  <a:cxn ang="0">
                    <a:pos x="593" y="60"/>
                  </a:cxn>
                  <a:cxn ang="0">
                    <a:pos x="532" y="87"/>
                  </a:cxn>
                  <a:cxn ang="0">
                    <a:pos x="443" y="118"/>
                  </a:cxn>
                  <a:cxn ang="0">
                    <a:pos x="385" y="148"/>
                  </a:cxn>
                  <a:cxn ang="0">
                    <a:pos x="295" y="178"/>
                  </a:cxn>
                  <a:cxn ang="0">
                    <a:pos x="236" y="207"/>
                  </a:cxn>
                </a:cxnLst>
                <a:rect l="0" t="0" r="r" b="b"/>
                <a:pathLst>
                  <a:path w="1778" h="828">
                    <a:moveTo>
                      <a:pt x="148" y="207"/>
                    </a:moveTo>
                    <a:lnTo>
                      <a:pt x="58" y="296"/>
                    </a:lnTo>
                    <a:lnTo>
                      <a:pt x="58" y="266"/>
                    </a:lnTo>
                    <a:lnTo>
                      <a:pt x="29" y="237"/>
                    </a:lnTo>
                    <a:lnTo>
                      <a:pt x="0" y="237"/>
                    </a:lnTo>
                    <a:lnTo>
                      <a:pt x="0" y="266"/>
                    </a:lnTo>
                    <a:lnTo>
                      <a:pt x="29" y="296"/>
                    </a:lnTo>
                    <a:lnTo>
                      <a:pt x="29" y="325"/>
                    </a:lnTo>
                    <a:lnTo>
                      <a:pt x="58" y="325"/>
                    </a:lnTo>
                    <a:lnTo>
                      <a:pt x="118" y="385"/>
                    </a:lnTo>
                    <a:lnTo>
                      <a:pt x="118" y="415"/>
                    </a:lnTo>
                    <a:lnTo>
                      <a:pt x="88" y="443"/>
                    </a:lnTo>
                    <a:lnTo>
                      <a:pt x="118" y="443"/>
                    </a:lnTo>
                    <a:lnTo>
                      <a:pt x="118" y="473"/>
                    </a:lnTo>
                    <a:lnTo>
                      <a:pt x="148" y="534"/>
                    </a:lnTo>
                    <a:lnTo>
                      <a:pt x="177" y="562"/>
                    </a:lnTo>
                    <a:lnTo>
                      <a:pt x="207" y="562"/>
                    </a:lnTo>
                    <a:lnTo>
                      <a:pt x="295" y="652"/>
                    </a:lnTo>
                    <a:lnTo>
                      <a:pt x="325" y="652"/>
                    </a:lnTo>
                    <a:lnTo>
                      <a:pt x="355" y="680"/>
                    </a:lnTo>
                    <a:lnTo>
                      <a:pt x="385" y="680"/>
                    </a:lnTo>
                    <a:lnTo>
                      <a:pt x="414" y="710"/>
                    </a:lnTo>
                    <a:lnTo>
                      <a:pt x="443" y="710"/>
                    </a:lnTo>
                    <a:lnTo>
                      <a:pt x="473" y="741"/>
                    </a:lnTo>
                    <a:lnTo>
                      <a:pt x="473" y="770"/>
                    </a:lnTo>
                    <a:lnTo>
                      <a:pt x="502" y="770"/>
                    </a:lnTo>
                    <a:lnTo>
                      <a:pt x="562" y="828"/>
                    </a:lnTo>
                    <a:lnTo>
                      <a:pt x="620" y="828"/>
                    </a:lnTo>
                    <a:lnTo>
                      <a:pt x="650" y="798"/>
                    </a:lnTo>
                    <a:lnTo>
                      <a:pt x="680" y="798"/>
                    </a:lnTo>
                    <a:lnTo>
                      <a:pt x="711" y="828"/>
                    </a:lnTo>
                    <a:lnTo>
                      <a:pt x="711" y="798"/>
                    </a:lnTo>
                    <a:lnTo>
                      <a:pt x="739" y="770"/>
                    </a:lnTo>
                    <a:lnTo>
                      <a:pt x="769" y="770"/>
                    </a:lnTo>
                    <a:lnTo>
                      <a:pt x="769" y="680"/>
                    </a:lnTo>
                    <a:lnTo>
                      <a:pt x="800" y="680"/>
                    </a:lnTo>
                    <a:lnTo>
                      <a:pt x="830" y="710"/>
                    </a:lnTo>
                    <a:lnTo>
                      <a:pt x="857" y="680"/>
                    </a:lnTo>
                    <a:lnTo>
                      <a:pt x="887" y="680"/>
                    </a:lnTo>
                    <a:lnTo>
                      <a:pt x="918" y="710"/>
                    </a:lnTo>
                    <a:lnTo>
                      <a:pt x="948" y="710"/>
                    </a:lnTo>
                    <a:lnTo>
                      <a:pt x="976" y="741"/>
                    </a:lnTo>
                    <a:lnTo>
                      <a:pt x="1007" y="710"/>
                    </a:lnTo>
                    <a:lnTo>
                      <a:pt x="1007" y="741"/>
                    </a:lnTo>
                    <a:lnTo>
                      <a:pt x="1037" y="741"/>
                    </a:lnTo>
                    <a:lnTo>
                      <a:pt x="1066" y="770"/>
                    </a:lnTo>
                    <a:lnTo>
                      <a:pt x="1125" y="770"/>
                    </a:lnTo>
                    <a:lnTo>
                      <a:pt x="1155" y="741"/>
                    </a:lnTo>
                    <a:lnTo>
                      <a:pt x="1185" y="741"/>
                    </a:lnTo>
                    <a:lnTo>
                      <a:pt x="1214" y="770"/>
                    </a:lnTo>
                    <a:lnTo>
                      <a:pt x="1273" y="770"/>
                    </a:lnTo>
                    <a:lnTo>
                      <a:pt x="1303" y="798"/>
                    </a:lnTo>
                    <a:lnTo>
                      <a:pt x="1303" y="770"/>
                    </a:lnTo>
                    <a:lnTo>
                      <a:pt x="1332" y="770"/>
                    </a:lnTo>
                    <a:lnTo>
                      <a:pt x="1332" y="741"/>
                    </a:lnTo>
                    <a:lnTo>
                      <a:pt x="1480" y="741"/>
                    </a:lnTo>
                    <a:lnTo>
                      <a:pt x="1510" y="710"/>
                    </a:lnTo>
                    <a:lnTo>
                      <a:pt x="1540" y="710"/>
                    </a:lnTo>
                    <a:lnTo>
                      <a:pt x="1569" y="680"/>
                    </a:lnTo>
                    <a:lnTo>
                      <a:pt x="1599" y="680"/>
                    </a:lnTo>
                    <a:lnTo>
                      <a:pt x="1599" y="621"/>
                    </a:lnTo>
                    <a:lnTo>
                      <a:pt x="1629" y="591"/>
                    </a:lnTo>
                    <a:lnTo>
                      <a:pt x="1660" y="591"/>
                    </a:lnTo>
                    <a:lnTo>
                      <a:pt x="1660" y="562"/>
                    </a:lnTo>
                    <a:lnTo>
                      <a:pt x="1687" y="562"/>
                    </a:lnTo>
                    <a:lnTo>
                      <a:pt x="1748" y="503"/>
                    </a:lnTo>
                    <a:lnTo>
                      <a:pt x="1778" y="534"/>
                    </a:lnTo>
                    <a:lnTo>
                      <a:pt x="1778" y="503"/>
                    </a:lnTo>
                    <a:lnTo>
                      <a:pt x="1778" y="473"/>
                    </a:lnTo>
                    <a:lnTo>
                      <a:pt x="1748" y="443"/>
                    </a:lnTo>
                    <a:lnTo>
                      <a:pt x="1717" y="443"/>
                    </a:lnTo>
                    <a:lnTo>
                      <a:pt x="1717" y="385"/>
                    </a:lnTo>
                    <a:lnTo>
                      <a:pt x="1629" y="385"/>
                    </a:lnTo>
                    <a:lnTo>
                      <a:pt x="1629" y="355"/>
                    </a:lnTo>
                    <a:lnTo>
                      <a:pt x="1599" y="355"/>
                    </a:lnTo>
                    <a:lnTo>
                      <a:pt x="1569" y="325"/>
                    </a:lnTo>
                    <a:lnTo>
                      <a:pt x="1540" y="355"/>
                    </a:lnTo>
                    <a:lnTo>
                      <a:pt x="1510" y="355"/>
                    </a:lnTo>
                    <a:lnTo>
                      <a:pt x="1480" y="325"/>
                    </a:lnTo>
                    <a:lnTo>
                      <a:pt x="1480" y="266"/>
                    </a:lnTo>
                    <a:lnTo>
                      <a:pt x="1392" y="266"/>
                    </a:lnTo>
                    <a:lnTo>
                      <a:pt x="1362" y="237"/>
                    </a:lnTo>
                    <a:lnTo>
                      <a:pt x="1332" y="237"/>
                    </a:lnTo>
                    <a:lnTo>
                      <a:pt x="1303" y="207"/>
                    </a:lnTo>
                    <a:lnTo>
                      <a:pt x="1273" y="207"/>
                    </a:lnTo>
                    <a:lnTo>
                      <a:pt x="1273" y="237"/>
                    </a:lnTo>
                    <a:lnTo>
                      <a:pt x="1303" y="266"/>
                    </a:lnTo>
                    <a:lnTo>
                      <a:pt x="1273" y="296"/>
                    </a:lnTo>
                    <a:lnTo>
                      <a:pt x="1244" y="296"/>
                    </a:lnTo>
                    <a:lnTo>
                      <a:pt x="1214" y="325"/>
                    </a:lnTo>
                    <a:lnTo>
                      <a:pt x="1185" y="296"/>
                    </a:lnTo>
                    <a:lnTo>
                      <a:pt x="1185" y="266"/>
                    </a:lnTo>
                    <a:lnTo>
                      <a:pt x="1155" y="237"/>
                    </a:lnTo>
                    <a:lnTo>
                      <a:pt x="1125" y="237"/>
                    </a:lnTo>
                    <a:lnTo>
                      <a:pt x="1094" y="207"/>
                    </a:lnTo>
                    <a:lnTo>
                      <a:pt x="1066" y="207"/>
                    </a:lnTo>
                    <a:lnTo>
                      <a:pt x="1125" y="178"/>
                    </a:lnTo>
                    <a:lnTo>
                      <a:pt x="1125" y="148"/>
                    </a:lnTo>
                    <a:lnTo>
                      <a:pt x="1037" y="148"/>
                    </a:lnTo>
                    <a:lnTo>
                      <a:pt x="1037" y="118"/>
                    </a:lnTo>
                    <a:lnTo>
                      <a:pt x="976" y="118"/>
                    </a:lnTo>
                    <a:lnTo>
                      <a:pt x="948" y="87"/>
                    </a:lnTo>
                    <a:lnTo>
                      <a:pt x="857" y="87"/>
                    </a:lnTo>
                    <a:lnTo>
                      <a:pt x="830" y="60"/>
                    </a:lnTo>
                    <a:lnTo>
                      <a:pt x="830" y="30"/>
                    </a:lnTo>
                    <a:lnTo>
                      <a:pt x="769" y="30"/>
                    </a:lnTo>
                    <a:lnTo>
                      <a:pt x="769" y="60"/>
                    </a:lnTo>
                    <a:lnTo>
                      <a:pt x="711" y="60"/>
                    </a:lnTo>
                    <a:lnTo>
                      <a:pt x="680" y="87"/>
                    </a:lnTo>
                    <a:lnTo>
                      <a:pt x="680" y="60"/>
                    </a:lnTo>
                    <a:lnTo>
                      <a:pt x="650" y="60"/>
                    </a:lnTo>
                    <a:lnTo>
                      <a:pt x="650" y="30"/>
                    </a:lnTo>
                    <a:lnTo>
                      <a:pt x="620" y="0"/>
                    </a:lnTo>
                    <a:lnTo>
                      <a:pt x="593" y="0"/>
                    </a:lnTo>
                    <a:lnTo>
                      <a:pt x="562" y="30"/>
                    </a:lnTo>
                    <a:lnTo>
                      <a:pt x="593" y="60"/>
                    </a:lnTo>
                    <a:lnTo>
                      <a:pt x="562" y="60"/>
                    </a:lnTo>
                    <a:lnTo>
                      <a:pt x="532" y="87"/>
                    </a:lnTo>
                    <a:lnTo>
                      <a:pt x="473" y="87"/>
                    </a:lnTo>
                    <a:lnTo>
                      <a:pt x="443" y="118"/>
                    </a:lnTo>
                    <a:lnTo>
                      <a:pt x="414" y="118"/>
                    </a:lnTo>
                    <a:lnTo>
                      <a:pt x="385" y="148"/>
                    </a:lnTo>
                    <a:lnTo>
                      <a:pt x="325" y="148"/>
                    </a:lnTo>
                    <a:lnTo>
                      <a:pt x="295" y="178"/>
                    </a:lnTo>
                    <a:lnTo>
                      <a:pt x="266" y="178"/>
                    </a:lnTo>
                    <a:lnTo>
                      <a:pt x="236" y="207"/>
                    </a:lnTo>
                    <a:lnTo>
                      <a:pt x="148" y="207"/>
                    </a:lnTo>
                    <a:close/>
                  </a:path>
                </a:pathLst>
              </a:custGeom>
              <a:solidFill>
                <a:srgbClr val="4CB47E"/>
              </a:solidFill>
              <a:ln w="9525">
                <a:noFill/>
                <a:round/>
                <a:headEnd/>
                <a:tailEnd/>
              </a:ln>
            </p:spPr>
            <p:txBody>
              <a:bodyPr/>
              <a:lstStyle/>
              <a:p>
                <a:endParaRPr lang="en-GB"/>
              </a:p>
            </p:txBody>
          </p:sp>
          <p:sp>
            <p:nvSpPr>
              <p:cNvPr id="25686" name="Freeform 86"/>
              <p:cNvSpPr>
                <a:spLocks/>
              </p:cNvSpPr>
              <p:nvPr/>
            </p:nvSpPr>
            <p:spPr bwMode="auto">
              <a:xfrm>
                <a:off x="3790" y="2142"/>
                <a:ext cx="67" cy="37"/>
              </a:xfrm>
              <a:custGeom>
                <a:avLst/>
                <a:gdLst/>
                <a:ahLst/>
                <a:cxnLst>
                  <a:cxn ang="0">
                    <a:pos x="179" y="0"/>
                  </a:cxn>
                  <a:cxn ang="0">
                    <a:pos x="90" y="88"/>
                  </a:cxn>
                  <a:cxn ang="0">
                    <a:pos x="61" y="88"/>
                  </a:cxn>
                  <a:cxn ang="0">
                    <a:pos x="30" y="118"/>
                  </a:cxn>
                  <a:cxn ang="0">
                    <a:pos x="0" y="118"/>
                  </a:cxn>
                  <a:cxn ang="0">
                    <a:pos x="0" y="149"/>
                  </a:cxn>
                  <a:cxn ang="0">
                    <a:pos x="30" y="149"/>
                  </a:cxn>
                  <a:cxn ang="0">
                    <a:pos x="61" y="118"/>
                  </a:cxn>
                  <a:cxn ang="0">
                    <a:pos x="90" y="118"/>
                  </a:cxn>
                  <a:cxn ang="0">
                    <a:pos x="118" y="88"/>
                  </a:cxn>
                  <a:cxn ang="0">
                    <a:pos x="149" y="88"/>
                  </a:cxn>
                  <a:cxn ang="0">
                    <a:pos x="179" y="61"/>
                  </a:cxn>
                  <a:cxn ang="0">
                    <a:pos x="179" y="31"/>
                  </a:cxn>
                  <a:cxn ang="0">
                    <a:pos x="237" y="31"/>
                  </a:cxn>
                  <a:cxn ang="0">
                    <a:pos x="268" y="0"/>
                  </a:cxn>
                  <a:cxn ang="0">
                    <a:pos x="179" y="0"/>
                  </a:cxn>
                </a:cxnLst>
                <a:rect l="0" t="0" r="r" b="b"/>
                <a:pathLst>
                  <a:path w="268" h="149">
                    <a:moveTo>
                      <a:pt x="179" y="0"/>
                    </a:moveTo>
                    <a:lnTo>
                      <a:pt x="90" y="88"/>
                    </a:lnTo>
                    <a:lnTo>
                      <a:pt x="61" y="88"/>
                    </a:lnTo>
                    <a:lnTo>
                      <a:pt x="30" y="118"/>
                    </a:lnTo>
                    <a:lnTo>
                      <a:pt x="0" y="118"/>
                    </a:lnTo>
                    <a:lnTo>
                      <a:pt x="0" y="149"/>
                    </a:lnTo>
                    <a:lnTo>
                      <a:pt x="30" y="149"/>
                    </a:lnTo>
                    <a:lnTo>
                      <a:pt x="61" y="118"/>
                    </a:lnTo>
                    <a:lnTo>
                      <a:pt x="90" y="118"/>
                    </a:lnTo>
                    <a:lnTo>
                      <a:pt x="118" y="88"/>
                    </a:lnTo>
                    <a:lnTo>
                      <a:pt x="149" y="88"/>
                    </a:lnTo>
                    <a:lnTo>
                      <a:pt x="179" y="61"/>
                    </a:lnTo>
                    <a:lnTo>
                      <a:pt x="179" y="31"/>
                    </a:lnTo>
                    <a:lnTo>
                      <a:pt x="237" y="31"/>
                    </a:lnTo>
                    <a:lnTo>
                      <a:pt x="268" y="0"/>
                    </a:lnTo>
                    <a:lnTo>
                      <a:pt x="179" y="0"/>
                    </a:lnTo>
                    <a:close/>
                  </a:path>
                </a:pathLst>
              </a:custGeom>
              <a:solidFill>
                <a:srgbClr val="E6F6ED"/>
              </a:solidFill>
              <a:ln w="9525">
                <a:noFill/>
                <a:round/>
                <a:headEnd/>
                <a:tailEnd/>
              </a:ln>
            </p:spPr>
            <p:txBody>
              <a:bodyPr/>
              <a:lstStyle/>
              <a:p>
                <a:endParaRPr lang="en-GB"/>
              </a:p>
            </p:txBody>
          </p:sp>
          <p:sp>
            <p:nvSpPr>
              <p:cNvPr id="25687" name="Freeform 87"/>
              <p:cNvSpPr>
                <a:spLocks/>
              </p:cNvSpPr>
              <p:nvPr/>
            </p:nvSpPr>
            <p:spPr bwMode="auto">
              <a:xfrm>
                <a:off x="2383" y="2778"/>
                <a:ext cx="7" cy="8"/>
              </a:xfrm>
              <a:custGeom>
                <a:avLst/>
                <a:gdLst/>
                <a:ahLst/>
                <a:cxnLst>
                  <a:cxn ang="0">
                    <a:pos x="30" y="29"/>
                  </a:cxn>
                  <a:cxn ang="0">
                    <a:pos x="30" y="0"/>
                  </a:cxn>
                  <a:cxn ang="0">
                    <a:pos x="0" y="0"/>
                  </a:cxn>
                  <a:cxn ang="0">
                    <a:pos x="30" y="29"/>
                  </a:cxn>
                </a:cxnLst>
                <a:rect l="0" t="0" r="r" b="b"/>
                <a:pathLst>
                  <a:path w="30" h="29">
                    <a:moveTo>
                      <a:pt x="30" y="29"/>
                    </a:moveTo>
                    <a:lnTo>
                      <a:pt x="30" y="0"/>
                    </a:lnTo>
                    <a:lnTo>
                      <a:pt x="0" y="0"/>
                    </a:lnTo>
                    <a:lnTo>
                      <a:pt x="30" y="29"/>
                    </a:lnTo>
                    <a:close/>
                  </a:path>
                </a:pathLst>
              </a:custGeom>
              <a:solidFill>
                <a:srgbClr val="B3B136"/>
              </a:solidFill>
              <a:ln w="9525">
                <a:noFill/>
                <a:round/>
                <a:headEnd/>
                <a:tailEnd/>
              </a:ln>
            </p:spPr>
            <p:txBody>
              <a:bodyPr/>
              <a:lstStyle/>
              <a:p>
                <a:endParaRPr lang="en-GB"/>
              </a:p>
            </p:txBody>
          </p:sp>
          <p:sp>
            <p:nvSpPr>
              <p:cNvPr id="25688" name="Freeform 88"/>
              <p:cNvSpPr>
                <a:spLocks/>
              </p:cNvSpPr>
              <p:nvPr/>
            </p:nvSpPr>
            <p:spPr bwMode="auto">
              <a:xfrm>
                <a:off x="1887" y="3045"/>
                <a:ext cx="859" cy="658"/>
              </a:xfrm>
              <a:custGeom>
                <a:avLst/>
                <a:gdLst/>
                <a:ahLst/>
                <a:cxnLst>
                  <a:cxn ang="0">
                    <a:pos x="386" y="27"/>
                  </a:cxn>
                  <a:cxn ang="0">
                    <a:pos x="266" y="118"/>
                  </a:cxn>
                  <a:cxn ang="0">
                    <a:pos x="148" y="175"/>
                  </a:cxn>
                  <a:cxn ang="0">
                    <a:pos x="29" y="206"/>
                  </a:cxn>
                  <a:cxn ang="0">
                    <a:pos x="59" y="354"/>
                  </a:cxn>
                  <a:cxn ang="0">
                    <a:pos x="118" y="413"/>
                  </a:cxn>
                  <a:cxn ang="0">
                    <a:pos x="90" y="531"/>
                  </a:cxn>
                  <a:cxn ang="0">
                    <a:pos x="59" y="591"/>
                  </a:cxn>
                  <a:cxn ang="0">
                    <a:pos x="209" y="561"/>
                  </a:cxn>
                  <a:cxn ang="0">
                    <a:pos x="266" y="650"/>
                  </a:cxn>
                  <a:cxn ang="0">
                    <a:pos x="534" y="620"/>
                  </a:cxn>
                  <a:cxn ang="0">
                    <a:pos x="771" y="709"/>
                  </a:cxn>
                  <a:cxn ang="0">
                    <a:pos x="711" y="829"/>
                  </a:cxn>
                  <a:cxn ang="0">
                    <a:pos x="593" y="916"/>
                  </a:cxn>
                  <a:cxn ang="0">
                    <a:pos x="593" y="1065"/>
                  </a:cxn>
                  <a:cxn ang="0">
                    <a:pos x="562" y="1302"/>
                  </a:cxn>
                  <a:cxn ang="0">
                    <a:pos x="416" y="1449"/>
                  </a:cxn>
                  <a:cxn ang="0">
                    <a:pos x="534" y="1597"/>
                  </a:cxn>
                  <a:cxn ang="0">
                    <a:pos x="416" y="1776"/>
                  </a:cxn>
                  <a:cxn ang="0">
                    <a:pos x="446" y="1952"/>
                  </a:cxn>
                  <a:cxn ang="0">
                    <a:pos x="327" y="2101"/>
                  </a:cxn>
                  <a:cxn ang="0">
                    <a:pos x="386" y="2219"/>
                  </a:cxn>
                  <a:cxn ang="0">
                    <a:pos x="534" y="2278"/>
                  </a:cxn>
                  <a:cxn ang="0">
                    <a:pos x="680" y="2514"/>
                  </a:cxn>
                  <a:cxn ang="0">
                    <a:pos x="889" y="2633"/>
                  </a:cxn>
                  <a:cxn ang="0">
                    <a:pos x="1096" y="2485"/>
                  </a:cxn>
                  <a:cxn ang="0">
                    <a:pos x="1719" y="2365"/>
                  </a:cxn>
                  <a:cxn ang="0">
                    <a:pos x="1926" y="2308"/>
                  </a:cxn>
                  <a:cxn ang="0">
                    <a:pos x="2075" y="2101"/>
                  </a:cxn>
                  <a:cxn ang="0">
                    <a:pos x="2252" y="1983"/>
                  </a:cxn>
                  <a:cxn ang="0">
                    <a:pos x="2370" y="1804"/>
                  </a:cxn>
                  <a:cxn ang="0">
                    <a:pos x="2489" y="1745"/>
                  </a:cxn>
                  <a:cxn ang="0">
                    <a:pos x="2431" y="1627"/>
                  </a:cxn>
                  <a:cxn ang="0">
                    <a:pos x="2401" y="1449"/>
                  </a:cxn>
                  <a:cxn ang="0">
                    <a:pos x="2489" y="1272"/>
                  </a:cxn>
                  <a:cxn ang="0">
                    <a:pos x="2697" y="1004"/>
                  </a:cxn>
                  <a:cxn ang="0">
                    <a:pos x="2993" y="856"/>
                  </a:cxn>
                  <a:cxn ang="0">
                    <a:pos x="3261" y="738"/>
                  </a:cxn>
                  <a:cxn ang="0">
                    <a:pos x="3379" y="561"/>
                  </a:cxn>
                  <a:cxn ang="0">
                    <a:pos x="3379" y="473"/>
                  </a:cxn>
                  <a:cxn ang="0">
                    <a:pos x="3143" y="443"/>
                  </a:cxn>
                  <a:cxn ang="0">
                    <a:pos x="2933" y="443"/>
                  </a:cxn>
                  <a:cxn ang="0">
                    <a:pos x="2726" y="325"/>
                  </a:cxn>
                  <a:cxn ang="0">
                    <a:pos x="2577" y="354"/>
                  </a:cxn>
                  <a:cxn ang="0">
                    <a:pos x="2312" y="264"/>
                  </a:cxn>
                  <a:cxn ang="0">
                    <a:pos x="2163" y="264"/>
                  </a:cxn>
                  <a:cxn ang="0">
                    <a:pos x="2045" y="146"/>
                  </a:cxn>
                  <a:cxn ang="0">
                    <a:pos x="1808" y="118"/>
                  </a:cxn>
                  <a:cxn ang="0">
                    <a:pos x="1571" y="118"/>
                  </a:cxn>
                  <a:cxn ang="0">
                    <a:pos x="1126" y="118"/>
                  </a:cxn>
                  <a:cxn ang="0">
                    <a:pos x="800" y="88"/>
                  </a:cxn>
                  <a:cxn ang="0">
                    <a:pos x="680" y="57"/>
                  </a:cxn>
                </a:cxnLst>
                <a:rect l="0" t="0" r="r" b="b"/>
                <a:pathLst>
                  <a:path w="3437" h="2633">
                    <a:moveTo>
                      <a:pt x="593" y="88"/>
                    </a:moveTo>
                    <a:lnTo>
                      <a:pt x="534" y="27"/>
                    </a:lnTo>
                    <a:lnTo>
                      <a:pt x="446" y="27"/>
                    </a:lnTo>
                    <a:lnTo>
                      <a:pt x="446" y="0"/>
                    </a:lnTo>
                    <a:lnTo>
                      <a:pt x="386" y="27"/>
                    </a:lnTo>
                    <a:lnTo>
                      <a:pt x="386" y="0"/>
                    </a:lnTo>
                    <a:lnTo>
                      <a:pt x="327" y="57"/>
                    </a:lnTo>
                    <a:lnTo>
                      <a:pt x="297" y="57"/>
                    </a:lnTo>
                    <a:lnTo>
                      <a:pt x="266" y="88"/>
                    </a:lnTo>
                    <a:lnTo>
                      <a:pt x="266" y="118"/>
                    </a:lnTo>
                    <a:lnTo>
                      <a:pt x="297" y="88"/>
                    </a:lnTo>
                    <a:lnTo>
                      <a:pt x="297" y="118"/>
                    </a:lnTo>
                    <a:lnTo>
                      <a:pt x="266" y="146"/>
                    </a:lnTo>
                    <a:lnTo>
                      <a:pt x="178" y="146"/>
                    </a:lnTo>
                    <a:lnTo>
                      <a:pt x="148" y="175"/>
                    </a:lnTo>
                    <a:lnTo>
                      <a:pt x="118" y="146"/>
                    </a:lnTo>
                    <a:lnTo>
                      <a:pt x="90" y="146"/>
                    </a:lnTo>
                    <a:lnTo>
                      <a:pt x="90" y="175"/>
                    </a:lnTo>
                    <a:lnTo>
                      <a:pt x="59" y="206"/>
                    </a:lnTo>
                    <a:lnTo>
                      <a:pt x="29" y="206"/>
                    </a:lnTo>
                    <a:lnTo>
                      <a:pt x="0" y="236"/>
                    </a:lnTo>
                    <a:lnTo>
                      <a:pt x="0" y="295"/>
                    </a:lnTo>
                    <a:lnTo>
                      <a:pt x="29" y="295"/>
                    </a:lnTo>
                    <a:lnTo>
                      <a:pt x="29" y="354"/>
                    </a:lnTo>
                    <a:lnTo>
                      <a:pt x="59" y="354"/>
                    </a:lnTo>
                    <a:lnTo>
                      <a:pt x="29" y="382"/>
                    </a:lnTo>
                    <a:lnTo>
                      <a:pt x="59" y="413"/>
                    </a:lnTo>
                    <a:lnTo>
                      <a:pt x="90" y="382"/>
                    </a:lnTo>
                    <a:lnTo>
                      <a:pt x="118" y="382"/>
                    </a:lnTo>
                    <a:lnTo>
                      <a:pt x="118" y="413"/>
                    </a:lnTo>
                    <a:lnTo>
                      <a:pt x="90" y="443"/>
                    </a:lnTo>
                    <a:lnTo>
                      <a:pt x="90" y="473"/>
                    </a:lnTo>
                    <a:lnTo>
                      <a:pt x="118" y="473"/>
                    </a:lnTo>
                    <a:lnTo>
                      <a:pt x="90" y="501"/>
                    </a:lnTo>
                    <a:lnTo>
                      <a:pt x="90" y="531"/>
                    </a:lnTo>
                    <a:lnTo>
                      <a:pt x="118" y="501"/>
                    </a:lnTo>
                    <a:lnTo>
                      <a:pt x="148" y="501"/>
                    </a:lnTo>
                    <a:lnTo>
                      <a:pt x="90" y="561"/>
                    </a:lnTo>
                    <a:lnTo>
                      <a:pt x="59" y="561"/>
                    </a:lnTo>
                    <a:lnTo>
                      <a:pt x="59" y="591"/>
                    </a:lnTo>
                    <a:lnTo>
                      <a:pt x="90" y="620"/>
                    </a:lnTo>
                    <a:lnTo>
                      <a:pt x="118" y="620"/>
                    </a:lnTo>
                    <a:lnTo>
                      <a:pt x="118" y="591"/>
                    </a:lnTo>
                    <a:lnTo>
                      <a:pt x="178" y="591"/>
                    </a:lnTo>
                    <a:lnTo>
                      <a:pt x="209" y="561"/>
                    </a:lnTo>
                    <a:lnTo>
                      <a:pt x="266" y="561"/>
                    </a:lnTo>
                    <a:lnTo>
                      <a:pt x="266" y="591"/>
                    </a:lnTo>
                    <a:lnTo>
                      <a:pt x="297" y="591"/>
                    </a:lnTo>
                    <a:lnTo>
                      <a:pt x="266" y="620"/>
                    </a:lnTo>
                    <a:lnTo>
                      <a:pt x="266" y="650"/>
                    </a:lnTo>
                    <a:lnTo>
                      <a:pt x="446" y="650"/>
                    </a:lnTo>
                    <a:lnTo>
                      <a:pt x="473" y="679"/>
                    </a:lnTo>
                    <a:lnTo>
                      <a:pt x="504" y="650"/>
                    </a:lnTo>
                    <a:lnTo>
                      <a:pt x="534" y="650"/>
                    </a:lnTo>
                    <a:lnTo>
                      <a:pt x="534" y="620"/>
                    </a:lnTo>
                    <a:lnTo>
                      <a:pt x="680" y="620"/>
                    </a:lnTo>
                    <a:lnTo>
                      <a:pt x="711" y="650"/>
                    </a:lnTo>
                    <a:lnTo>
                      <a:pt x="711" y="679"/>
                    </a:lnTo>
                    <a:lnTo>
                      <a:pt x="741" y="709"/>
                    </a:lnTo>
                    <a:lnTo>
                      <a:pt x="771" y="709"/>
                    </a:lnTo>
                    <a:lnTo>
                      <a:pt x="800" y="738"/>
                    </a:lnTo>
                    <a:lnTo>
                      <a:pt x="771" y="768"/>
                    </a:lnTo>
                    <a:lnTo>
                      <a:pt x="771" y="798"/>
                    </a:lnTo>
                    <a:lnTo>
                      <a:pt x="741" y="829"/>
                    </a:lnTo>
                    <a:lnTo>
                      <a:pt x="711" y="829"/>
                    </a:lnTo>
                    <a:lnTo>
                      <a:pt x="680" y="856"/>
                    </a:lnTo>
                    <a:lnTo>
                      <a:pt x="652" y="856"/>
                    </a:lnTo>
                    <a:lnTo>
                      <a:pt x="623" y="886"/>
                    </a:lnTo>
                    <a:lnTo>
                      <a:pt x="623" y="916"/>
                    </a:lnTo>
                    <a:lnTo>
                      <a:pt x="593" y="916"/>
                    </a:lnTo>
                    <a:lnTo>
                      <a:pt x="593" y="975"/>
                    </a:lnTo>
                    <a:lnTo>
                      <a:pt x="623" y="975"/>
                    </a:lnTo>
                    <a:lnTo>
                      <a:pt x="593" y="1004"/>
                    </a:lnTo>
                    <a:lnTo>
                      <a:pt x="623" y="1035"/>
                    </a:lnTo>
                    <a:lnTo>
                      <a:pt x="593" y="1065"/>
                    </a:lnTo>
                    <a:lnTo>
                      <a:pt x="593" y="1184"/>
                    </a:lnTo>
                    <a:lnTo>
                      <a:pt x="562" y="1184"/>
                    </a:lnTo>
                    <a:lnTo>
                      <a:pt x="534" y="1211"/>
                    </a:lnTo>
                    <a:lnTo>
                      <a:pt x="562" y="1242"/>
                    </a:lnTo>
                    <a:lnTo>
                      <a:pt x="562" y="1302"/>
                    </a:lnTo>
                    <a:lnTo>
                      <a:pt x="534" y="1329"/>
                    </a:lnTo>
                    <a:lnTo>
                      <a:pt x="534" y="1390"/>
                    </a:lnTo>
                    <a:lnTo>
                      <a:pt x="386" y="1390"/>
                    </a:lnTo>
                    <a:lnTo>
                      <a:pt x="386" y="1420"/>
                    </a:lnTo>
                    <a:lnTo>
                      <a:pt x="416" y="1449"/>
                    </a:lnTo>
                    <a:lnTo>
                      <a:pt x="446" y="1449"/>
                    </a:lnTo>
                    <a:lnTo>
                      <a:pt x="446" y="1538"/>
                    </a:lnTo>
                    <a:lnTo>
                      <a:pt x="473" y="1567"/>
                    </a:lnTo>
                    <a:lnTo>
                      <a:pt x="504" y="1567"/>
                    </a:lnTo>
                    <a:lnTo>
                      <a:pt x="534" y="1597"/>
                    </a:lnTo>
                    <a:lnTo>
                      <a:pt x="504" y="1627"/>
                    </a:lnTo>
                    <a:lnTo>
                      <a:pt x="504" y="1657"/>
                    </a:lnTo>
                    <a:lnTo>
                      <a:pt x="446" y="1715"/>
                    </a:lnTo>
                    <a:lnTo>
                      <a:pt x="446" y="1745"/>
                    </a:lnTo>
                    <a:lnTo>
                      <a:pt x="416" y="1776"/>
                    </a:lnTo>
                    <a:lnTo>
                      <a:pt x="416" y="1834"/>
                    </a:lnTo>
                    <a:lnTo>
                      <a:pt x="473" y="1894"/>
                    </a:lnTo>
                    <a:lnTo>
                      <a:pt x="504" y="1894"/>
                    </a:lnTo>
                    <a:lnTo>
                      <a:pt x="504" y="1952"/>
                    </a:lnTo>
                    <a:lnTo>
                      <a:pt x="446" y="1952"/>
                    </a:lnTo>
                    <a:lnTo>
                      <a:pt x="416" y="1983"/>
                    </a:lnTo>
                    <a:lnTo>
                      <a:pt x="416" y="2013"/>
                    </a:lnTo>
                    <a:lnTo>
                      <a:pt x="355" y="2070"/>
                    </a:lnTo>
                    <a:lnTo>
                      <a:pt x="355" y="2101"/>
                    </a:lnTo>
                    <a:lnTo>
                      <a:pt x="327" y="2101"/>
                    </a:lnTo>
                    <a:lnTo>
                      <a:pt x="327" y="2131"/>
                    </a:lnTo>
                    <a:lnTo>
                      <a:pt x="355" y="2159"/>
                    </a:lnTo>
                    <a:lnTo>
                      <a:pt x="355" y="2219"/>
                    </a:lnTo>
                    <a:lnTo>
                      <a:pt x="355" y="2247"/>
                    </a:lnTo>
                    <a:lnTo>
                      <a:pt x="386" y="2219"/>
                    </a:lnTo>
                    <a:lnTo>
                      <a:pt x="473" y="2219"/>
                    </a:lnTo>
                    <a:lnTo>
                      <a:pt x="473" y="2189"/>
                    </a:lnTo>
                    <a:lnTo>
                      <a:pt x="504" y="2219"/>
                    </a:lnTo>
                    <a:lnTo>
                      <a:pt x="504" y="2247"/>
                    </a:lnTo>
                    <a:lnTo>
                      <a:pt x="534" y="2278"/>
                    </a:lnTo>
                    <a:lnTo>
                      <a:pt x="562" y="2278"/>
                    </a:lnTo>
                    <a:lnTo>
                      <a:pt x="652" y="2365"/>
                    </a:lnTo>
                    <a:lnTo>
                      <a:pt x="623" y="2396"/>
                    </a:lnTo>
                    <a:lnTo>
                      <a:pt x="680" y="2456"/>
                    </a:lnTo>
                    <a:lnTo>
                      <a:pt x="680" y="2514"/>
                    </a:lnTo>
                    <a:lnTo>
                      <a:pt x="741" y="2574"/>
                    </a:lnTo>
                    <a:lnTo>
                      <a:pt x="771" y="2574"/>
                    </a:lnTo>
                    <a:lnTo>
                      <a:pt x="771" y="2603"/>
                    </a:lnTo>
                    <a:lnTo>
                      <a:pt x="830" y="2633"/>
                    </a:lnTo>
                    <a:lnTo>
                      <a:pt x="889" y="2633"/>
                    </a:lnTo>
                    <a:lnTo>
                      <a:pt x="889" y="2603"/>
                    </a:lnTo>
                    <a:lnTo>
                      <a:pt x="918" y="2603"/>
                    </a:lnTo>
                    <a:lnTo>
                      <a:pt x="918" y="2574"/>
                    </a:lnTo>
                    <a:lnTo>
                      <a:pt x="1008" y="2485"/>
                    </a:lnTo>
                    <a:lnTo>
                      <a:pt x="1096" y="2485"/>
                    </a:lnTo>
                    <a:lnTo>
                      <a:pt x="1126" y="2456"/>
                    </a:lnTo>
                    <a:lnTo>
                      <a:pt x="1155" y="2456"/>
                    </a:lnTo>
                    <a:lnTo>
                      <a:pt x="1185" y="2396"/>
                    </a:lnTo>
                    <a:lnTo>
                      <a:pt x="1689" y="2396"/>
                    </a:lnTo>
                    <a:lnTo>
                      <a:pt x="1719" y="2365"/>
                    </a:lnTo>
                    <a:lnTo>
                      <a:pt x="1808" y="2365"/>
                    </a:lnTo>
                    <a:lnTo>
                      <a:pt x="1838" y="2396"/>
                    </a:lnTo>
                    <a:lnTo>
                      <a:pt x="1838" y="2365"/>
                    </a:lnTo>
                    <a:lnTo>
                      <a:pt x="1867" y="2365"/>
                    </a:lnTo>
                    <a:lnTo>
                      <a:pt x="1926" y="2308"/>
                    </a:lnTo>
                    <a:lnTo>
                      <a:pt x="1926" y="2219"/>
                    </a:lnTo>
                    <a:lnTo>
                      <a:pt x="1985" y="2159"/>
                    </a:lnTo>
                    <a:lnTo>
                      <a:pt x="2045" y="2159"/>
                    </a:lnTo>
                    <a:lnTo>
                      <a:pt x="2045" y="2131"/>
                    </a:lnTo>
                    <a:lnTo>
                      <a:pt x="2075" y="2101"/>
                    </a:lnTo>
                    <a:lnTo>
                      <a:pt x="2222" y="2101"/>
                    </a:lnTo>
                    <a:lnTo>
                      <a:pt x="2252" y="2070"/>
                    </a:lnTo>
                    <a:lnTo>
                      <a:pt x="2222" y="2070"/>
                    </a:lnTo>
                    <a:lnTo>
                      <a:pt x="2222" y="2040"/>
                    </a:lnTo>
                    <a:lnTo>
                      <a:pt x="2252" y="1983"/>
                    </a:lnTo>
                    <a:lnTo>
                      <a:pt x="2282" y="1952"/>
                    </a:lnTo>
                    <a:lnTo>
                      <a:pt x="2282" y="1894"/>
                    </a:lnTo>
                    <a:lnTo>
                      <a:pt x="2312" y="1894"/>
                    </a:lnTo>
                    <a:lnTo>
                      <a:pt x="2312" y="1863"/>
                    </a:lnTo>
                    <a:lnTo>
                      <a:pt x="2370" y="1804"/>
                    </a:lnTo>
                    <a:lnTo>
                      <a:pt x="2401" y="1804"/>
                    </a:lnTo>
                    <a:lnTo>
                      <a:pt x="2431" y="1776"/>
                    </a:lnTo>
                    <a:lnTo>
                      <a:pt x="2459" y="1776"/>
                    </a:lnTo>
                    <a:lnTo>
                      <a:pt x="2459" y="1745"/>
                    </a:lnTo>
                    <a:lnTo>
                      <a:pt x="2489" y="1745"/>
                    </a:lnTo>
                    <a:lnTo>
                      <a:pt x="2519" y="1715"/>
                    </a:lnTo>
                    <a:lnTo>
                      <a:pt x="2519" y="1685"/>
                    </a:lnTo>
                    <a:lnTo>
                      <a:pt x="2489" y="1657"/>
                    </a:lnTo>
                    <a:lnTo>
                      <a:pt x="2459" y="1657"/>
                    </a:lnTo>
                    <a:lnTo>
                      <a:pt x="2431" y="1627"/>
                    </a:lnTo>
                    <a:lnTo>
                      <a:pt x="2431" y="1597"/>
                    </a:lnTo>
                    <a:lnTo>
                      <a:pt x="2401" y="1567"/>
                    </a:lnTo>
                    <a:lnTo>
                      <a:pt x="2401" y="1509"/>
                    </a:lnTo>
                    <a:lnTo>
                      <a:pt x="2370" y="1479"/>
                    </a:lnTo>
                    <a:lnTo>
                      <a:pt x="2401" y="1449"/>
                    </a:lnTo>
                    <a:lnTo>
                      <a:pt x="2401" y="1420"/>
                    </a:lnTo>
                    <a:lnTo>
                      <a:pt x="2431" y="1390"/>
                    </a:lnTo>
                    <a:lnTo>
                      <a:pt x="2431" y="1360"/>
                    </a:lnTo>
                    <a:lnTo>
                      <a:pt x="2489" y="1302"/>
                    </a:lnTo>
                    <a:lnTo>
                      <a:pt x="2489" y="1272"/>
                    </a:lnTo>
                    <a:lnTo>
                      <a:pt x="2608" y="1154"/>
                    </a:lnTo>
                    <a:lnTo>
                      <a:pt x="2638" y="1093"/>
                    </a:lnTo>
                    <a:lnTo>
                      <a:pt x="2668" y="1093"/>
                    </a:lnTo>
                    <a:lnTo>
                      <a:pt x="2726" y="1035"/>
                    </a:lnTo>
                    <a:lnTo>
                      <a:pt x="2697" y="1004"/>
                    </a:lnTo>
                    <a:lnTo>
                      <a:pt x="2786" y="916"/>
                    </a:lnTo>
                    <a:lnTo>
                      <a:pt x="2845" y="916"/>
                    </a:lnTo>
                    <a:lnTo>
                      <a:pt x="2875" y="886"/>
                    </a:lnTo>
                    <a:lnTo>
                      <a:pt x="2963" y="886"/>
                    </a:lnTo>
                    <a:lnTo>
                      <a:pt x="2993" y="856"/>
                    </a:lnTo>
                    <a:lnTo>
                      <a:pt x="3082" y="856"/>
                    </a:lnTo>
                    <a:lnTo>
                      <a:pt x="3170" y="768"/>
                    </a:lnTo>
                    <a:lnTo>
                      <a:pt x="3200" y="768"/>
                    </a:lnTo>
                    <a:lnTo>
                      <a:pt x="3230" y="738"/>
                    </a:lnTo>
                    <a:lnTo>
                      <a:pt x="3261" y="738"/>
                    </a:lnTo>
                    <a:lnTo>
                      <a:pt x="3289" y="709"/>
                    </a:lnTo>
                    <a:lnTo>
                      <a:pt x="3319" y="709"/>
                    </a:lnTo>
                    <a:lnTo>
                      <a:pt x="3407" y="620"/>
                    </a:lnTo>
                    <a:lnTo>
                      <a:pt x="3407" y="591"/>
                    </a:lnTo>
                    <a:lnTo>
                      <a:pt x="3379" y="561"/>
                    </a:lnTo>
                    <a:lnTo>
                      <a:pt x="3379" y="501"/>
                    </a:lnTo>
                    <a:lnTo>
                      <a:pt x="3407" y="531"/>
                    </a:lnTo>
                    <a:lnTo>
                      <a:pt x="3437" y="501"/>
                    </a:lnTo>
                    <a:lnTo>
                      <a:pt x="3407" y="473"/>
                    </a:lnTo>
                    <a:lnTo>
                      <a:pt x="3379" y="473"/>
                    </a:lnTo>
                    <a:lnTo>
                      <a:pt x="3379" y="443"/>
                    </a:lnTo>
                    <a:lnTo>
                      <a:pt x="3319" y="443"/>
                    </a:lnTo>
                    <a:lnTo>
                      <a:pt x="3289" y="473"/>
                    </a:lnTo>
                    <a:lnTo>
                      <a:pt x="3170" y="473"/>
                    </a:lnTo>
                    <a:lnTo>
                      <a:pt x="3143" y="443"/>
                    </a:lnTo>
                    <a:lnTo>
                      <a:pt x="3112" y="473"/>
                    </a:lnTo>
                    <a:lnTo>
                      <a:pt x="3082" y="473"/>
                    </a:lnTo>
                    <a:lnTo>
                      <a:pt x="3052" y="443"/>
                    </a:lnTo>
                    <a:lnTo>
                      <a:pt x="2993" y="443"/>
                    </a:lnTo>
                    <a:lnTo>
                      <a:pt x="2933" y="443"/>
                    </a:lnTo>
                    <a:lnTo>
                      <a:pt x="2933" y="413"/>
                    </a:lnTo>
                    <a:lnTo>
                      <a:pt x="2905" y="354"/>
                    </a:lnTo>
                    <a:lnTo>
                      <a:pt x="2815" y="354"/>
                    </a:lnTo>
                    <a:lnTo>
                      <a:pt x="2786" y="325"/>
                    </a:lnTo>
                    <a:lnTo>
                      <a:pt x="2726" y="325"/>
                    </a:lnTo>
                    <a:lnTo>
                      <a:pt x="2697" y="354"/>
                    </a:lnTo>
                    <a:lnTo>
                      <a:pt x="2668" y="354"/>
                    </a:lnTo>
                    <a:lnTo>
                      <a:pt x="2638" y="382"/>
                    </a:lnTo>
                    <a:lnTo>
                      <a:pt x="2608" y="382"/>
                    </a:lnTo>
                    <a:lnTo>
                      <a:pt x="2577" y="354"/>
                    </a:lnTo>
                    <a:lnTo>
                      <a:pt x="2549" y="354"/>
                    </a:lnTo>
                    <a:lnTo>
                      <a:pt x="2519" y="382"/>
                    </a:lnTo>
                    <a:lnTo>
                      <a:pt x="2459" y="325"/>
                    </a:lnTo>
                    <a:lnTo>
                      <a:pt x="2370" y="325"/>
                    </a:lnTo>
                    <a:lnTo>
                      <a:pt x="2312" y="264"/>
                    </a:lnTo>
                    <a:lnTo>
                      <a:pt x="2282" y="295"/>
                    </a:lnTo>
                    <a:lnTo>
                      <a:pt x="2252" y="264"/>
                    </a:lnTo>
                    <a:lnTo>
                      <a:pt x="2222" y="264"/>
                    </a:lnTo>
                    <a:lnTo>
                      <a:pt x="2194" y="236"/>
                    </a:lnTo>
                    <a:lnTo>
                      <a:pt x="2163" y="264"/>
                    </a:lnTo>
                    <a:lnTo>
                      <a:pt x="2133" y="236"/>
                    </a:lnTo>
                    <a:lnTo>
                      <a:pt x="2163" y="206"/>
                    </a:lnTo>
                    <a:lnTo>
                      <a:pt x="2163" y="175"/>
                    </a:lnTo>
                    <a:lnTo>
                      <a:pt x="2075" y="175"/>
                    </a:lnTo>
                    <a:lnTo>
                      <a:pt x="2045" y="146"/>
                    </a:lnTo>
                    <a:lnTo>
                      <a:pt x="1926" y="146"/>
                    </a:lnTo>
                    <a:lnTo>
                      <a:pt x="1896" y="175"/>
                    </a:lnTo>
                    <a:lnTo>
                      <a:pt x="1867" y="146"/>
                    </a:lnTo>
                    <a:lnTo>
                      <a:pt x="1838" y="146"/>
                    </a:lnTo>
                    <a:lnTo>
                      <a:pt x="1808" y="118"/>
                    </a:lnTo>
                    <a:lnTo>
                      <a:pt x="1719" y="118"/>
                    </a:lnTo>
                    <a:lnTo>
                      <a:pt x="1719" y="146"/>
                    </a:lnTo>
                    <a:lnTo>
                      <a:pt x="1660" y="146"/>
                    </a:lnTo>
                    <a:lnTo>
                      <a:pt x="1629" y="118"/>
                    </a:lnTo>
                    <a:lnTo>
                      <a:pt x="1571" y="118"/>
                    </a:lnTo>
                    <a:lnTo>
                      <a:pt x="1541" y="88"/>
                    </a:lnTo>
                    <a:lnTo>
                      <a:pt x="1510" y="118"/>
                    </a:lnTo>
                    <a:lnTo>
                      <a:pt x="1482" y="88"/>
                    </a:lnTo>
                    <a:lnTo>
                      <a:pt x="1482" y="118"/>
                    </a:lnTo>
                    <a:lnTo>
                      <a:pt x="1126" y="118"/>
                    </a:lnTo>
                    <a:lnTo>
                      <a:pt x="1096" y="88"/>
                    </a:lnTo>
                    <a:lnTo>
                      <a:pt x="1008" y="88"/>
                    </a:lnTo>
                    <a:lnTo>
                      <a:pt x="978" y="57"/>
                    </a:lnTo>
                    <a:lnTo>
                      <a:pt x="830" y="57"/>
                    </a:lnTo>
                    <a:lnTo>
                      <a:pt x="800" y="88"/>
                    </a:lnTo>
                    <a:lnTo>
                      <a:pt x="771" y="88"/>
                    </a:lnTo>
                    <a:lnTo>
                      <a:pt x="741" y="57"/>
                    </a:lnTo>
                    <a:lnTo>
                      <a:pt x="711" y="88"/>
                    </a:lnTo>
                    <a:lnTo>
                      <a:pt x="680" y="88"/>
                    </a:lnTo>
                    <a:lnTo>
                      <a:pt x="680" y="57"/>
                    </a:lnTo>
                    <a:lnTo>
                      <a:pt x="652" y="57"/>
                    </a:lnTo>
                    <a:lnTo>
                      <a:pt x="623" y="88"/>
                    </a:lnTo>
                    <a:lnTo>
                      <a:pt x="593" y="88"/>
                    </a:lnTo>
                    <a:close/>
                  </a:path>
                </a:pathLst>
              </a:custGeom>
              <a:solidFill>
                <a:srgbClr val="FED9A6"/>
              </a:solidFill>
              <a:ln w="9525">
                <a:noFill/>
                <a:round/>
                <a:headEnd/>
                <a:tailEnd/>
              </a:ln>
            </p:spPr>
            <p:txBody>
              <a:bodyPr/>
              <a:lstStyle/>
              <a:p>
                <a:endParaRPr lang="en-GB"/>
              </a:p>
            </p:txBody>
          </p:sp>
          <p:sp>
            <p:nvSpPr>
              <p:cNvPr id="25689" name="Freeform 89"/>
              <p:cNvSpPr>
                <a:spLocks/>
              </p:cNvSpPr>
              <p:nvPr/>
            </p:nvSpPr>
            <p:spPr bwMode="auto">
              <a:xfrm>
                <a:off x="1842" y="3186"/>
                <a:ext cx="245" cy="436"/>
              </a:xfrm>
              <a:custGeom>
                <a:avLst/>
                <a:gdLst/>
                <a:ahLst/>
                <a:cxnLst>
                  <a:cxn ang="0">
                    <a:pos x="356" y="30"/>
                  </a:cxn>
                  <a:cxn ang="0">
                    <a:pos x="268" y="59"/>
                  </a:cxn>
                  <a:cxn ang="0">
                    <a:pos x="268" y="177"/>
                  </a:cxn>
                  <a:cxn ang="0">
                    <a:pos x="296" y="386"/>
                  </a:cxn>
                  <a:cxn ang="0">
                    <a:pos x="237" y="504"/>
                  </a:cxn>
                  <a:cxn ang="0">
                    <a:pos x="207" y="681"/>
                  </a:cxn>
                  <a:cxn ang="0">
                    <a:pos x="149" y="768"/>
                  </a:cxn>
                  <a:cxn ang="0">
                    <a:pos x="119" y="859"/>
                  </a:cxn>
                  <a:cxn ang="0">
                    <a:pos x="59" y="948"/>
                  </a:cxn>
                  <a:cxn ang="0">
                    <a:pos x="0" y="1096"/>
                  </a:cxn>
                  <a:cxn ang="0">
                    <a:pos x="149" y="1066"/>
                  </a:cxn>
                  <a:cxn ang="0">
                    <a:pos x="119" y="1184"/>
                  </a:cxn>
                  <a:cxn ang="0">
                    <a:pos x="59" y="1243"/>
                  </a:cxn>
                  <a:cxn ang="0">
                    <a:pos x="178" y="1243"/>
                  </a:cxn>
                  <a:cxn ang="0">
                    <a:pos x="207" y="1243"/>
                  </a:cxn>
                  <a:cxn ang="0">
                    <a:pos x="149" y="1391"/>
                  </a:cxn>
                  <a:cxn ang="0">
                    <a:pos x="149" y="1509"/>
                  </a:cxn>
                  <a:cxn ang="0">
                    <a:pos x="119" y="1686"/>
                  </a:cxn>
                  <a:cxn ang="0">
                    <a:pos x="119" y="1717"/>
                  </a:cxn>
                  <a:cxn ang="0">
                    <a:pos x="237" y="1686"/>
                  </a:cxn>
                  <a:cxn ang="0">
                    <a:pos x="387" y="1747"/>
                  </a:cxn>
                  <a:cxn ang="0">
                    <a:pos x="505" y="1686"/>
                  </a:cxn>
                  <a:cxn ang="0">
                    <a:pos x="505" y="1570"/>
                  </a:cxn>
                  <a:cxn ang="0">
                    <a:pos x="533" y="1509"/>
                  </a:cxn>
                  <a:cxn ang="0">
                    <a:pos x="624" y="1391"/>
                  </a:cxn>
                  <a:cxn ang="0">
                    <a:pos x="651" y="1333"/>
                  </a:cxn>
                  <a:cxn ang="0">
                    <a:pos x="624" y="1184"/>
                  </a:cxn>
                  <a:cxn ang="0">
                    <a:pos x="682" y="1066"/>
                  </a:cxn>
                  <a:cxn ang="0">
                    <a:pos x="651" y="1006"/>
                  </a:cxn>
                  <a:cxn ang="0">
                    <a:pos x="594" y="888"/>
                  </a:cxn>
                  <a:cxn ang="0">
                    <a:pos x="712" y="829"/>
                  </a:cxn>
                  <a:cxn ang="0">
                    <a:pos x="740" y="681"/>
                  </a:cxn>
                  <a:cxn ang="0">
                    <a:pos x="771" y="623"/>
                  </a:cxn>
                  <a:cxn ang="0">
                    <a:pos x="771" y="443"/>
                  </a:cxn>
                  <a:cxn ang="0">
                    <a:pos x="771" y="355"/>
                  </a:cxn>
                  <a:cxn ang="0">
                    <a:pos x="830" y="295"/>
                  </a:cxn>
                  <a:cxn ang="0">
                    <a:pos x="919" y="268"/>
                  </a:cxn>
                  <a:cxn ang="0">
                    <a:pos x="978" y="177"/>
                  </a:cxn>
                  <a:cxn ang="0">
                    <a:pos x="889" y="118"/>
                  </a:cxn>
                  <a:cxn ang="0">
                    <a:pos x="712" y="59"/>
                  </a:cxn>
                  <a:cxn ang="0">
                    <a:pos x="651" y="118"/>
                  </a:cxn>
                  <a:cxn ang="0">
                    <a:pos x="444" y="59"/>
                  </a:cxn>
                  <a:cxn ang="0">
                    <a:pos x="444" y="0"/>
                  </a:cxn>
                </a:cxnLst>
                <a:rect l="0" t="0" r="r" b="b"/>
                <a:pathLst>
                  <a:path w="978" h="1747">
                    <a:moveTo>
                      <a:pt x="444" y="0"/>
                    </a:moveTo>
                    <a:lnTo>
                      <a:pt x="387" y="0"/>
                    </a:lnTo>
                    <a:lnTo>
                      <a:pt x="356" y="30"/>
                    </a:lnTo>
                    <a:lnTo>
                      <a:pt x="296" y="30"/>
                    </a:lnTo>
                    <a:lnTo>
                      <a:pt x="296" y="59"/>
                    </a:lnTo>
                    <a:lnTo>
                      <a:pt x="268" y="59"/>
                    </a:lnTo>
                    <a:lnTo>
                      <a:pt x="237" y="89"/>
                    </a:lnTo>
                    <a:lnTo>
                      <a:pt x="237" y="148"/>
                    </a:lnTo>
                    <a:lnTo>
                      <a:pt x="268" y="177"/>
                    </a:lnTo>
                    <a:lnTo>
                      <a:pt x="268" y="325"/>
                    </a:lnTo>
                    <a:lnTo>
                      <a:pt x="296" y="325"/>
                    </a:lnTo>
                    <a:lnTo>
                      <a:pt x="296" y="386"/>
                    </a:lnTo>
                    <a:lnTo>
                      <a:pt x="268" y="386"/>
                    </a:lnTo>
                    <a:lnTo>
                      <a:pt x="268" y="504"/>
                    </a:lnTo>
                    <a:lnTo>
                      <a:pt x="237" y="504"/>
                    </a:lnTo>
                    <a:lnTo>
                      <a:pt x="237" y="562"/>
                    </a:lnTo>
                    <a:lnTo>
                      <a:pt x="207" y="593"/>
                    </a:lnTo>
                    <a:lnTo>
                      <a:pt x="207" y="681"/>
                    </a:lnTo>
                    <a:lnTo>
                      <a:pt x="178" y="711"/>
                    </a:lnTo>
                    <a:lnTo>
                      <a:pt x="178" y="741"/>
                    </a:lnTo>
                    <a:lnTo>
                      <a:pt x="149" y="768"/>
                    </a:lnTo>
                    <a:lnTo>
                      <a:pt x="149" y="799"/>
                    </a:lnTo>
                    <a:lnTo>
                      <a:pt x="119" y="829"/>
                    </a:lnTo>
                    <a:lnTo>
                      <a:pt x="119" y="859"/>
                    </a:lnTo>
                    <a:lnTo>
                      <a:pt x="59" y="918"/>
                    </a:lnTo>
                    <a:lnTo>
                      <a:pt x="30" y="918"/>
                    </a:lnTo>
                    <a:lnTo>
                      <a:pt x="59" y="948"/>
                    </a:lnTo>
                    <a:lnTo>
                      <a:pt x="30" y="977"/>
                    </a:lnTo>
                    <a:lnTo>
                      <a:pt x="30" y="1066"/>
                    </a:lnTo>
                    <a:lnTo>
                      <a:pt x="0" y="1096"/>
                    </a:lnTo>
                    <a:lnTo>
                      <a:pt x="0" y="1154"/>
                    </a:lnTo>
                    <a:lnTo>
                      <a:pt x="59" y="1154"/>
                    </a:lnTo>
                    <a:lnTo>
                      <a:pt x="149" y="1066"/>
                    </a:lnTo>
                    <a:lnTo>
                      <a:pt x="149" y="1124"/>
                    </a:lnTo>
                    <a:lnTo>
                      <a:pt x="119" y="1154"/>
                    </a:lnTo>
                    <a:lnTo>
                      <a:pt x="119" y="1184"/>
                    </a:lnTo>
                    <a:lnTo>
                      <a:pt x="89" y="1154"/>
                    </a:lnTo>
                    <a:lnTo>
                      <a:pt x="59" y="1154"/>
                    </a:lnTo>
                    <a:lnTo>
                      <a:pt x="59" y="1243"/>
                    </a:lnTo>
                    <a:lnTo>
                      <a:pt x="119" y="1243"/>
                    </a:lnTo>
                    <a:lnTo>
                      <a:pt x="149" y="1215"/>
                    </a:lnTo>
                    <a:lnTo>
                      <a:pt x="178" y="1243"/>
                    </a:lnTo>
                    <a:lnTo>
                      <a:pt x="178" y="1215"/>
                    </a:lnTo>
                    <a:lnTo>
                      <a:pt x="207" y="1215"/>
                    </a:lnTo>
                    <a:lnTo>
                      <a:pt x="207" y="1243"/>
                    </a:lnTo>
                    <a:lnTo>
                      <a:pt x="178" y="1273"/>
                    </a:lnTo>
                    <a:lnTo>
                      <a:pt x="178" y="1361"/>
                    </a:lnTo>
                    <a:lnTo>
                      <a:pt x="149" y="1391"/>
                    </a:lnTo>
                    <a:lnTo>
                      <a:pt x="149" y="1452"/>
                    </a:lnTo>
                    <a:lnTo>
                      <a:pt x="178" y="1479"/>
                    </a:lnTo>
                    <a:lnTo>
                      <a:pt x="149" y="1509"/>
                    </a:lnTo>
                    <a:lnTo>
                      <a:pt x="149" y="1628"/>
                    </a:lnTo>
                    <a:lnTo>
                      <a:pt x="119" y="1658"/>
                    </a:lnTo>
                    <a:lnTo>
                      <a:pt x="119" y="1686"/>
                    </a:lnTo>
                    <a:lnTo>
                      <a:pt x="89" y="1717"/>
                    </a:lnTo>
                    <a:lnTo>
                      <a:pt x="89" y="1747"/>
                    </a:lnTo>
                    <a:lnTo>
                      <a:pt x="119" y="1717"/>
                    </a:lnTo>
                    <a:lnTo>
                      <a:pt x="149" y="1717"/>
                    </a:lnTo>
                    <a:lnTo>
                      <a:pt x="178" y="1686"/>
                    </a:lnTo>
                    <a:lnTo>
                      <a:pt x="237" y="1686"/>
                    </a:lnTo>
                    <a:lnTo>
                      <a:pt x="237" y="1717"/>
                    </a:lnTo>
                    <a:lnTo>
                      <a:pt x="356" y="1717"/>
                    </a:lnTo>
                    <a:lnTo>
                      <a:pt x="387" y="1747"/>
                    </a:lnTo>
                    <a:lnTo>
                      <a:pt x="414" y="1717"/>
                    </a:lnTo>
                    <a:lnTo>
                      <a:pt x="444" y="1717"/>
                    </a:lnTo>
                    <a:lnTo>
                      <a:pt x="505" y="1686"/>
                    </a:lnTo>
                    <a:lnTo>
                      <a:pt x="533" y="1658"/>
                    </a:lnTo>
                    <a:lnTo>
                      <a:pt x="533" y="1598"/>
                    </a:lnTo>
                    <a:lnTo>
                      <a:pt x="505" y="1570"/>
                    </a:lnTo>
                    <a:lnTo>
                      <a:pt x="505" y="1540"/>
                    </a:lnTo>
                    <a:lnTo>
                      <a:pt x="533" y="1540"/>
                    </a:lnTo>
                    <a:lnTo>
                      <a:pt x="533" y="1509"/>
                    </a:lnTo>
                    <a:lnTo>
                      <a:pt x="594" y="1452"/>
                    </a:lnTo>
                    <a:lnTo>
                      <a:pt x="594" y="1422"/>
                    </a:lnTo>
                    <a:lnTo>
                      <a:pt x="624" y="1391"/>
                    </a:lnTo>
                    <a:lnTo>
                      <a:pt x="682" y="1391"/>
                    </a:lnTo>
                    <a:lnTo>
                      <a:pt x="682" y="1333"/>
                    </a:lnTo>
                    <a:lnTo>
                      <a:pt x="651" y="1333"/>
                    </a:lnTo>
                    <a:lnTo>
                      <a:pt x="594" y="1273"/>
                    </a:lnTo>
                    <a:lnTo>
                      <a:pt x="594" y="1215"/>
                    </a:lnTo>
                    <a:lnTo>
                      <a:pt x="624" y="1184"/>
                    </a:lnTo>
                    <a:lnTo>
                      <a:pt x="624" y="1154"/>
                    </a:lnTo>
                    <a:lnTo>
                      <a:pt x="682" y="1096"/>
                    </a:lnTo>
                    <a:lnTo>
                      <a:pt x="682" y="1066"/>
                    </a:lnTo>
                    <a:lnTo>
                      <a:pt x="712" y="1036"/>
                    </a:lnTo>
                    <a:lnTo>
                      <a:pt x="682" y="1006"/>
                    </a:lnTo>
                    <a:lnTo>
                      <a:pt x="651" y="1006"/>
                    </a:lnTo>
                    <a:lnTo>
                      <a:pt x="624" y="977"/>
                    </a:lnTo>
                    <a:lnTo>
                      <a:pt x="624" y="888"/>
                    </a:lnTo>
                    <a:lnTo>
                      <a:pt x="594" y="888"/>
                    </a:lnTo>
                    <a:lnTo>
                      <a:pt x="564" y="859"/>
                    </a:lnTo>
                    <a:lnTo>
                      <a:pt x="564" y="829"/>
                    </a:lnTo>
                    <a:lnTo>
                      <a:pt x="712" y="829"/>
                    </a:lnTo>
                    <a:lnTo>
                      <a:pt x="712" y="768"/>
                    </a:lnTo>
                    <a:lnTo>
                      <a:pt x="740" y="741"/>
                    </a:lnTo>
                    <a:lnTo>
                      <a:pt x="740" y="681"/>
                    </a:lnTo>
                    <a:lnTo>
                      <a:pt x="712" y="650"/>
                    </a:lnTo>
                    <a:lnTo>
                      <a:pt x="740" y="623"/>
                    </a:lnTo>
                    <a:lnTo>
                      <a:pt x="771" y="623"/>
                    </a:lnTo>
                    <a:lnTo>
                      <a:pt x="771" y="504"/>
                    </a:lnTo>
                    <a:lnTo>
                      <a:pt x="801" y="474"/>
                    </a:lnTo>
                    <a:lnTo>
                      <a:pt x="771" y="443"/>
                    </a:lnTo>
                    <a:lnTo>
                      <a:pt x="801" y="414"/>
                    </a:lnTo>
                    <a:lnTo>
                      <a:pt x="771" y="414"/>
                    </a:lnTo>
                    <a:lnTo>
                      <a:pt x="771" y="355"/>
                    </a:lnTo>
                    <a:lnTo>
                      <a:pt x="801" y="355"/>
                    </a:lnTo>
                    <a:lnTo>
                      <a:pt x="801" y="325"/>
                    </a:lnTo>
                    <a:lnTo>
                      <a:pt x="830" y="295"/>
                    </a:lnTo>
                    <a:lnTo>
                      <a:pt x="858" y="295"/>
                    </a:lnTo>
                    <a:lnTo>
                      <a:pt x="889" y="268"/>
                    </a:lnTo>
                    <a:lnTo>
                      <a:pt x="919" y="268"/>
                    </a:lnTo>
                    <a:lnTo>
                      <a:pt x="949" y="237"/>
                    </a:lnTo>
                    <a:lnTo>
                      <a:pt x="949" y="207"/>
                    </a:lnTo>
                    <a:lnTo>
                      <a:pt x="978" y="177"/>
                    </a:lnTo>
                    <a:lnTo>
                      <a:pt x="949" y="148"/>
                    </a:lnTo>
                    <a:lnTo>
                      <a:pt x="919" y="148"/>
                    </a:lnTo>
                    <a:lnTo>
                      <a:pt x="889" y="118"/>
                    </a:lnTo>
                    <a:lnTo>
                      <a:pt x="889" y="89"/>
                    </a:lnTo>
                    <a:lnTo>
                      <a:pt x="858" y="59"/>
                    </a:lnTo>
                    <a:lnTo>
                      <a:pt x="712" y="59"/>
                    </a:lnTo>
                    <a:lnTo>
                      <a:pt x="712" y="89"/>
                    </a:lnTo>
                    <a:lnTo>
                      <a:pt x="682" y="89"/>
                    </a:lnTo>
                    <a:lnTo>
                      <a:pt x="651" y="118"/>
                    </a:lnTo>
                    <a:lnTo>
                      <a:pt x="624" y="89"/>
                    </a:lnTo>
                    <a:lnTo>
                      <a:pt x="444" y="89"/>
                    </a:lnTo>
                    <a:lnTo>
                      <a:pt x="444" y="59"/>
                    </a:lnTo>
                    <a:lnTo>
                      <a:pt x="475" y="30"/>
                    </a:lnTo>
                    <a:lnTo>
                      <a:pt x="444" y="30"/>
                    </a:lnTo>
                    <a:lnTo>
                      <a:pt x="444" y="0"/>
                    </a:lnTo>
                    <a:close/>
                  </a:path>
                </a:pathLst>
              </a:custGeom>
              <a:solidFill>
                <a:srgbClr val="FCA77E"/>
              </a:solidFill>
              <a:ln w="9525">
                <a:noFill/>
                <a:round/>
                <a:headEnd/>
                <a:tailEnd/>
              </a:ln>
            </p:spPr>
            <p:txBody>
              <a:bodyPr/>
              <a:lstStyle/>
              <a:p>
                <a:endParaRPr lang="en-GB"/>
              </a:p>
            </p:txBody>
          </p:sp>
          <p:sp>
            <p:nvSpPr>
              <p:cNvPr id="25690" name="Freeform 90"/>
              <p:cNvSpPr>
                <a:spLocks/>
              </p:cNvSpPr>
              <p:nvPr/>
            </p:nvSpPr>
            <p:spPr bwMode="auto">
              <a:xfrm>
                <a:off x="1650" y="3718"/>
                <a:ext cx="763" cy="629"/>
              </a:xfrm>
              <a:custGeom>
                <a:avLst/>
                <a:gdLst/>
                <a:ahLst/>
                <a:cxnLst>
                  <a:cxn ang="0">
                    <a:pos x="209" y="2369"/>
                  </a:cxn>
                  <a:cxn ang="0">
                    <a:pos x="91" y="2428"/>
                  </a:cxn>
                  <a:cxn ang="0">
                    <a:pos x="771" y="2428"/>
                  </a:cxn>
                  <a:cxn ang="0">
                    <a:pos x="978" y="2309"/>
                  </a:cxn>
                  <a:cxn ang="0">
                    <a:pos x="1127" y="2190"/>
                  </a:cxn>
                  <a:cxn ang="0">
                    <a:pos x="1215" y="2133"/>
                  </a:cxn>
                  <a:cxn ang="0">
                    <a:pos x="1453" y="2072"/>
                  </a:cxn>
                  <a:cxn ang="0">
                    <a:pos x="1690" y="2042"/>
                  </a:cxn>
                  <a:cxn ang="0">
                    <a:pos x="1808" y="1984"/>
                  </a:cxn>
                  <a:cxn ang="0">
                    <a:pos x="1927" y="1806"/>
                  </a:cxn>
                  <a:cxn ang="0">
                    <a:pos x="2045" y="1777"/>
                  </a:cxn>
                  <a:cxn ang="0">
                    <a:pos x="2134" y="1717"/>
                  </a:cxn>
                  <a:cxn ang="0">
                    <a:pos x="2282" y="1629"/>
                  </a:cxn>
                  <a:cxn ang="0">
                    <a:pos x="2222" y="1568"/>
                  </a:cxn>
                  <a:cxn ang="0">
                    <a:pos x="2222" y="1510"/>
                  </a:cxn>
                  <a:cxn ang="0">
                    <a:pos x="2341" y="1422"/>
                  </a:cxn>
                  <a:cxn ang="0">
                    <a:pos x="2490" y="1361"/>
                  </a:cxn>
                  <a:cxn ang="0">
                    <a:pos x="2964" y="1274"/>
                  </a:cxn>
                  <a:cxn ang="0">
                    <a:pos x="3052" y="1125"/>
                  </a:cxn>
                  <a:cxn ang="0">
                    <a:pos x="2934" y="977"/>
                  </a:cxn>
                  <a:cxn ang="0">
                    <a:pos x="2875" y="830"/>
                  </a:cxn>
                  <a:cxn ang="0">
                    <a:pos x="2875" y="740"/>
                  </a:cxn>
                  <a:cxn ang="0">
                    <a:pos x="2875" y="475"/>
                  </a:cxn>
                  <a:cxn ang="0">
                    <a:pos x="2875" y="384"/>
                  </a:cxn>
                  <a:cxn ang="0">
                    <a:pos x="2757" y="266"/>
                  </a:cxn>
                  <a:cxn ang="0">
                    <a:pos x="2638" y="266"/>
                  </a:cxn>
                  <a:cxn ang="0">
                    <a:pos x="2550" y="238"/>
                  </a:cxn>
                  <a:cxn ang="0">
                    <a:pos x="2520" y="207"/>
                  </a:cxn>
                  <a:cxn ang="0">
                    <a:pos x="2501" y="187"/>
                  </a:cxn>
                  <a:cxn ang="0">
                    <a:pos x="2371" y="207"/>
                  </a:cxn>
                  <a:cxn ang="0">
                    <a:pos x="2075" y="238"/>
                  </a:cxn>
                  <a:cxn ang="0">
                    <a:pos x="1957" y="177"/>
                  </a:cxn>
                  <a:cxn ang="0">
                    <a:pos x="1897" y="119"/>
                  </a:cxn>
                  <a:cxn ang="0">
                    <a:pos x="1867" y="27"/>
                  </a:cxn>
                  <a:cxn ang="0">
                    <a:pos x="1846" y="28"/>
                  </a:cxn>
                  <a:cxn ang="0">
                    <a:pos x="1838" y="28"/>
                  </a:cxn>
                  <a:cxn ang="0">
                    <a:pos x="1819" y="24"/>
                  </a:cxn>
                  <a:cxn ang="0">
                    <a:pos x="1810" y="12"/>
                  </a:cxn>
                  <a:cxn ang="0">
                    <a:pos x="1690" y="59"/>
                  </a:cxn>
                  <a:cxn ang="0">
                    <a:pos x="1660" y="147"/>
                  </a:cxn>
                  <a:cxn ang="0">
                    <a:pos x="1601" y="238"/>
                  </a:cxn>
                  <a:cxn ang="0">
                    <a:pos x="1572" y="356"/>
                  </a:cxn>
                  <a:cxn ang="0">
                    <a:pos x="1511" y="445"/>
                  </a:cxn>
                  <a:cxn ang="0">
                    <a:pos x="1453" y="563"/>
                  </a:cxn>
                  <a:cxn ang="0">
                    <a:pos x="1365" y="681"/>
                  </a:cxn>
                  <a:cxn ang="0">
                    <a:pos x="1215" y="740"/>
                  </a:cxn>
                  <a:cxn ang="0">
                    <a:pos x="1097" y="800"/>
                  </a:cxn>
                  <a:cxn ang="0">
                    <a:pos x="978" y="858"/>
                  </a:cxn>
                  <a:cxn ang="0">
                    <a:pos x="890" y="888"/>
                  </a:cxn>
                  <a:cxn ang="0">
                    <a:pos x="683" y="1243"/>
                  </a:cxn>
                  <a:cxn ang="0">
                    <a:pos x="535" y="1422"/>
                  </a:cxn>
                  <a:cxn ang="0">
                    <a:pos x="505" y="1599"/>
                  </a:cxn>
                  <a:cxn ang="0">
                    <a:pos x="474" y="1687"/>
                  </a:cxn>
                  <a:cxn ang="0">
                    <a:pos x="474" y="1777"/>
                  </a:cxn>
                  <a:cxn ang="0">
                    <a:pos x="535" y="1835"/>
                  </a:cxn>
                  <a:cxn ang="0">
                    <a:pos x="474" y="2042"/>
                  </a:cxn>
                  <a:cxn ang="0">
                    <a:pos x="298" y="2251"/>
                  </a:cxn>
                </a:cxnLst>
                <a:rect l="0" t="0" r="r" b="b"/>
                <a:pathLst>
                  <a:path w="3052" h="2516">
                    <a:moveTo>
                      <a:pt x="237" y="2340"/>
                    </a:moveTo>
                    <a:lnTo>
                      <a:pt x="209" y="2340"/>
                    </a:lnTo>
                    <a:lnTo>
                      <a:pt x="209" y="2369"/>
                    </a:lnTo>
                    <a:lnTo>
                      <a:pt x="179" y="2369"/>
                    </a:lnTo>
                    <a:lnTo>
                      <a:pt x="119" y="2428"/>
                    </a:lnTo>
                    <a:lnTo>
                      <a:pt x="91" y="2428"/>
                    </a:lnTo>
                    <a:lnTo>
                      <a:pt x="0" y="2516"/>
                    </a:lnTo>
                    <a:lnTo>
                      <a:pt x="771" y="2516"/>
                    </a:lnTo>
                    <a:lnTo>
                      <a:pt x="771" y="2428"/>
                    </a:lnTo>
                    <a:lnTo>
                      <a:pt x="801" y="2428"/>
                    </a:lnTo>
                    <a:lnTo>
                      <a:pt x="860" y="2369"/>
                    </a:lnTo>
                    <a:lnTo>
                      <a:pt x="978" y="2309"/>
                    </a:lnTo>
                    <a:lnTo>
                      <a:pt x="1039" y="2251"/>
                    </a:lnTo>
                    <a:lnTo>
                      <a:pt x="1067" y="2251"/>
                    </a:lnTo>
                    <a:lnTo>
                      <a:pt x="1127" y="2190"/>
                    </a:lnTo>
                    <a:lnTo>
                      <a:pt x="1185" y="2190"/>
                    </a:lnTo>
                    <a:lnTo>
                      <a:pt x="1185" y="2160"/>
                    </a:lnTo>
                    <a:lnTo>
                      <a:pt x="1215" y="2133"/>
                    </a:lnTo>
                    <a:lnTo>
                      <a:pt x="1422" y="2133"/>
                    </a:lnTo>
                    <a:lnTo>
                      <a:pt x="1422" y="2102"/>
                    </a:lnTo>
                    <a:lnTo>
                      <a:pt x="1453" y="2072"/>
                    </a:lnTo>
                    <a:lnTo>
                      <a:pt x="1511" y="2072"/>
                    </a:lnTo>
                    <a:lnTo>
                      <a:pt x="1542" y="2042"/>
                    </a:lnTo>
                    <a:lnTo>
                      <a:pt x="1690" y="2042"/>
                    </a:lnTo>
                    <a:lnTo>
                      <a:pt x="1720" y="2014"/>
                    </a:lnTo>
                    <a:lnTo>
                      <a:pt x="1779" y="1984"/>
                    </a:lnTo>
                    <a:lnTo>
                      <a:pt x="1808" y="1984"/>
                    </a:lnTo>
                    <a:lnTo>
                      <a:pt x="1838" y="1954"/>
                    </a:lnTo>
                    <a:lnTo>
                      <a:pt x="1838" y="1895"/>
                    </a:lnTo>
                    <a:lnTo>
                      <a:pt x="1927" y="1806"/>
                    </a:lnTo>
                    <a:lnTo>
                      <a:pt x="1957" y="1806"/>
                    </a:lnTo>
                    <a:lnTo>
                      <a:pt x="1986" y="1777"/>
                    </a:lnTo>
                    <a:lnTo>
                      <a:pt x="2045" y="1777"/>
                    </a:lnTo>
                    <a:lnTo>
                      <a:pt x="2075" y="1747"/>
                    </a:lnTo>
                    <a:lnTo>
                      <a:pt x="2134" y="1747"/>
                    </a:lnTo>
                    <a:lnTo>
                      <a:pt x="2134" y="1717"/>
                    </a:lnTo>
                    <a:lnTo>
                      <a:pt x="2164" y="1687"/>
                    </a:lnTo>
                    <a:lnTo>
                      <a:pt x="2222" y="1687"/>
                    </a:lnTo>
                    <a:lnTo>
                      <a:pt x="2282" y="1629"/>
                    </a:lnTo>
                    <a:lnTo>
                      <a:pt x="2282" y="1599"/>
                    </a:lnTo>
                    <a:lnTo>
                      <a:pt x="2252" y="1599"/>
                    </a:lnTo>
                    <a:lnTo>
                      <a:pt x="2222" y="1568"/>
                    </a:lnTo>
                    <a:lnTo>
                      <a:pt x="2222" y="1540"/>
                    </a:lnTo>
                    <a:lnTo>
                      <a:pt x="2252" y="1510"/>
                    </a:lnTo>
                    <a:lnTo>
                      <a:pt x="2222" y="1510"/>
                    </a:lnTo>
                    <a:lnTo>
                      <a:pt x="2222" y="1450"/>
                    </a:lnTo>
                    <a:lnTo>
                      <a:pt x="2252" y="1422"/>
                    </a:lnTo>
                    <a:lnTo>
                      <a:pt x="2341" y="1422"/>
                    </a:lnTo>
                    <a:lnTo>
                      <a:pt x="2371" y="1392"/>
                    </a:lnTo>
                    <a:lnTo>
                      <a:pt x="2459" y="1392"/>
                    </a:lnTo>
                    <a:lnTo>
                      <a:pt x="2490" y="1361"/>
                    </a:lnTo>
                    <a:lnTo>
                      <a:pt x="2490" y="1304"/>
                    </a:lnTo>
                    <a:lnTo>
                      <a:pt x="2520" y="1274"/>
                    </a:lnTo>
                    <a:lnTo>
                      <a:pt x="2964" y="1274"/>
                    </a:lnTo>
                    <a:lnTo>
                      <a:pt x="2994" y="1243"/>
                    </a:lnTo>
                    <a:lnTo>
                      <a:pt x="2994" y="1185"/>
                    </a:lnTo>
                    <a:lnTo>
                      <a:pt x="3052" y="1125"/>
                    </a:lnTo>
                    <a:lnTo>
                      <a:pt x="3024" y="1125"/>
                    </a:lnTo>
                    <a:lnTo>
                      <a:pt x="2905" y="1006"/>
                    </a:lnTo>
                    <a:lnTo>
                      <a:pt x="2934" y="977"/>
                    </a:lnTo>
                    <a:lnTo>
                      <a:pt x="2934" y="948"/>
                    </a:lnTo>
                    <a:lnTo>
                      <a:pt x="2875" y="888"/>
                    </a:lnTo>
                    <a:lnTo>
                      <a:pt x="2875" y="830"/>
                    </a:lnTo>
                    <a:lnTo>
                      <a:pt x="2905" y="800"/>
                    </a:lnTo>
                    <a:lnTo>
                      <a:pt x="2905" y="770"/>
                    </a:lnTo>
                    <a:lnTo>
                      <a:pt x="2875" y="740"/>
                    </a:lnTo>
                    <a:lnTo>
                      <a:pt x="2875" y="533"/>
                    </a:lnTo>
                    <a:lnTo>
                      <a:pt x="2845" y="502"/>
                    </a:lnTo>
                    <a:lnTo>
                      <a:pt x="2875" y="475"/>
                    </a:lnTo>
                    <a:lnTo>
                      <a:pt x="2845" y="445"/>
                    </a:lnTo>
                    <a:lnTo>
                      <a:pt x="2845" y="414"/>
                    </a:lnTo>
                    <a:lnTo>
                      <a:pt x="2875" y="384"/>
                    </a:lnTo>
                    <a:lnTo>
                      <a:pt x="2787" y="296"/>
                    </a:lnTo>
                    <a:lnTo>
                      <a:pt x="2757" y="296"/>
                    </a:lnTo>
                    <a:lnTo>
                      <a:pt x="2757" y="266"/>
                    </a:lnTo>
                    <a:lnTo>
                      <a:pt x="2727" y="238"/>
                    </a:lnTo>
                    <a:lnTo>
                      <a:pt x="2668" y="238"/>
                    </a:lnTo>
                    <a:lnTo>
                      <a:pt x="2638" y="266"/>
                    </a:lnTo>
                    <a:lnTo>
                      <a:pt x="2609" y="266"/>
                    </a:lnTo>
                    <a:lnTo>
                      <a:pt x="2578" y="238"/>
                    </a:lnTo>
                    <a:lnTo>
                      <a:pt x="2550" y="238"/>
                    </a:lnTo>
                    <a:lnTo>
                      <a:pt x="2550" y="207"/>
                    </a:lnTo>
                    <a:lnTo>
                      <a:pt x="2548" y="207"/>
                    </a:lnTo>
                    <a:lnTo>
                      <a:pt x="2520" y="207"/>
                    </a:lnTo>
                    <a:lnTo>
                      <a:pt x="2525" y="202"/>
                    </a:lnTo>
                    <a:lnTo>
                      <a:pt x="2513" y="194"/>
                    </a:lnTo>
                    <a:lnTo>
                      <a:pt x="2501" y="187"/>
                    </a:lnTo>
                    <a:lnTo>
                      <a:pt x="2459" y="207"/>
                    </a:lnTo>
                    <a:lnTo>
                      <a:pt x="2431" y="238"/>
                    </a:lnTo>
                    <a:lnTo>
                      <a:pt x="2371" y="207"/>
                    </a:lnTo>
                    <a:lnTo>
                      <a:pt x="2195" y="207"/>
                    </a:lnTo>
                    <a:lnTo>
                      <a:pt x="2164" y="238"/>
                    </a:lnTo>
                    <a:lnTo>
                      <a:pt x="2075" y="238"/>
                    </a:lnTo>
                    <a:lnTo>
                      <a:pt x="2045" y="207"/>
                    </a:lnTo>
                    <a:lnTo>
                      <a:pt x="1986" y="207"/>
                    </a:lnTo>
                    <a:lnTo>
                      <a:pt x="1957" y="177"/>
                    </a:lnTo>
                    <a:lnTo>
                      <a:pt x="1957" y="147"/>
                    </a:lnTo>
                    <a:lnTo>
                      <a:pt x="1927" y="147"/>
                    </a:lnTo>
                    <a:lnTo>
                      <a:pt x="1897" y="119"/>
                    </a:lnTo>
                    <a:lnTo>
                      <a:pt x="1897" y="89"/>
                    </a:lnTo>
                    <a:lnTo>
                      <a:pt x="1867" y="59"/>
                    </a:lnTo>
                    <a:lnTo>
                      <a:pt x="1867" y="27"/>
                    </a:lnTo>
                    <a:lnTo>
                      <a:pt x="1860" y="27"/>
                    </a:lnTo>
                    <a:lnTo>
                      <a:pt x="1853" y="28"/>
                    </a:lnTo>
                    <a:lnTo>
                      <a:pt x="1846" y="28"/>
                    </a:lnTo>
                    <a:lnTo>
                      <a:pt x="1842" y="28"/>
                    </a:lnTo>
                    <a:lnTo>
                      <a:pt x="1839" y="28"/>
                    </a:lnTo>
                    <a:lnTo>
                      <a:pt x="1838" y="28"/>
                    </a:lnTo>
                    <a:lnTo>
                      <a:pt x="1838" y="29"/>
                    </a:lnTo>
                    <a:lnTo>
                      <a:pt x="1824" y="27"/>
                    </a:lnTo>
                    <a:lnTo>
                      <a:pt x="1819" y="24"/>
                    </a:lnTo>
                    <a:lnTo>
                      <a:pt x="1816" y="22"/>
                    </a:lnTo>
                    <a:lnTo>
                      <a:pt x="1812" y="16"/>
                    </a:lnTo>
                    <a:lnTo>
                      <a:pt x="1810" y="12"/>
                    </a:lnTo>
                    <a:lnTo>
                      <a:pt x="1808" y="0"/>
                    </a:lnTo>
                    <a:lnTo>
                      <a:pt x="1749" y="0"/>
                    </a:lnTo>
                    <a:lnTo>
                      <a:pt x="1690" y="59"/>
                    </a:lnTo>
                    <a:lnTo>
                      <a:pt x="1690" y="89"/>
                    </a:lnTo>
                    <a:lnTo>
                      <a:pt x="1660" y="119"/>
                    </a:lnTo>
                    <a:lnTo>
                      <a:pt x="1660" y="147"/>
                    </a:lnTo>
                    <a:lnTo>
                      <a:pt x="1629" y="147"/>
                    </a:lnTo>
                    <a:lnTo>
                      <a:pt x="1629" y="207"/>
                    </a:lnTo>
                    <a:lnTo>
                      <a:pt x="1601" y="238"/>
                    </a:lnTo>
                    <a:lnTo>
                      <a:pt x="1601" y="296"/>
                    </a:lnTo>
                    <a:lnTo>
                      <a:pt x="1572" y="327"/>
                    </a:lnTo>
                    <a:lnTo>
                      <a:pt x="1572" y="356"/>
                    </a:lnTo>
                    <a:lnTo>
                      <a:pt x="1542" y="384"/>
                    </a:lnTo>
                    <a:lnTo>
                      <a:pt x="1542" y="414"/>
                    </a:lnTo>
                    <a:lnTo>
                      <a:pt x="1511" y="445"/>
                    </a:lnTo>
                    <a:lnTo>
                      <a:pt x="1511" y="475"/>
                    </a:lnTo>
                    <a:lnTo>
                      <a:pt x="1453" y="533"/>
                    </a:lnTo>
                    <a:lnTo>
                      <a:pt x="1453" y="563"/>
                    </a:lnTo>
                    <a:lnTo>
                      <a:pt x="1422" y="593"/>
                    </a:lnTo>
                    <a:lnTo>
                      <a:pt x="1422" y="621"/>
                    </a:lnTo>
                    <a:lnTo>
                      <a:pt x="1365" y="681"/>
                    </a:lnTo>
                    <a:lnTo>
                      <a:pt x="1304" y="681"/>
                    </a:lnTo>
                    <a:lnTo>
                      <a:pt x="1246" y="740"/>
                    </a:lnTo>
                    <a:lnTo>
                      <a:pt x="1215" y="740"/>
                    </a:lnTo>
                    <a:lnTo>
                      <a:pt x="1185" y="770"/>
                    </a:lnTo>
                    <a:lnTo>
                      <a:pt x="1127" y="770"/>
                    </a:lnTo>
                    <a:lnTo>
                      <a:pt x="1097" y="800"/>
                    </a:lnTo>
                    <a:lnTo>
                      <a:pt x="1039" y="830"/>
                    </a:lnTo>
                    <a:lnTo>
                      <a:pt x="1008" y="830"/>
                    </a:lnTo>
                    <a:lnTo>
                      <a:pt x="978" y="858"/>
                    </a:lnTo>
                    <a:lnTo>
                      <a:pt x="949" y="858"/>
                    </a:lnTo>
                    <a:lnTo>
                      <a:pt x="920" y="888"/>
                    </a:lnTo>
                    <a:lnTo>
                      <a:pt x="890" y="888"/>
                    </a:lnTo>
                    <a:lnTo>
                      <a:pt x="890" y="918"/>
                    </a:lnTo>
                    <a:lnTo>
                      <a:pt x="683" y="1125"/>
                    </a:lnTo>
                    <a:lnTo>
                      <a:pt x="683" y="1243"/>
                    </a:lnTo>
                    <a:lnTo>
                      <a:pt x="653" y="1274"/>
                    </a:lnTo>
                    <a:lnTo>
                      <a:pt x="653" y="1304"/>
                    </a:lnTo>
                    <a:lnTo>
                      <a:pt x="535" y="1422"/>
                    </a:lnTo>
                    <a:lnTo>
                      <a:pt x="535" y="1481"/>
                    </a:lnTo>
                    <a:lnTo>
                      <a:pt x="505" y="1510"/>
                    </a:lnTo>
                    <a:lnTo>
                      <a:pt x="505" y="1599"/>
                    </a:lnTo>
                    <a:lnTo>
                      <a:pt x="474" y="1629"/>
                    </a:lnTo>
                    <a:lnTo>
                      <a:pt x="505" y="1659"/>
                    </a:lnTo>
                    <a:lnTo>
                      <a:pt x="474" y="1687"/>
                    </a:lnTo>
                    <a:lnTo>
                      <a:pt x="505" y="1687"/>
                    </a:lnTo>
                    <a:lnTo>
                      <a:pt x="474" y="1717"/>
                    </a:lnTo>
                    <a:lnTo>
                      <a:pt x="474" y="1777"/>
                    </a:lnTo>
                    <a:lnTo>
                      <a:pt x="505" y="1777"/>
                    </a:lnTo>
                    <a:lnTo>
                      <a:pt x="505" y="1806"/>
                    </a:lnTo>
                    <a:lnTo>
                      <a:pt x="535" y="1835"/>
                    </a:lnTo>
                    <a:lnTo>
                      <a:pt x="535" y="1954"/>
                    </a:lnTo>
                    <a:lnTo>
                      <a:pt x="474" y="2014"/>
                    </a:lnTo>
                    <a:lnTo>
                      <a:pt x="474" y="2042"/>
                    </a:lnTo>
                    <a:lnTo>
                      <a:pt x="386" y="2133"/>
                    </a:lnTo>
                    <a:lnTo>
                      <a:pt x="386" y="2160"/>
                    </a:lnTo>
                    <a:lnTo>
                      <a:pt x="298" y="2251"/>
                    </a:lnTo>
                    <a:lnTo>
                      <a:pt x="298" y="2279"/>
                    </a:lnTo>
                    <a:lnTo>
                      <a:pt x="237" y="2340"/>
                    </a:lnTo>
                    <a:close/>
                  </a:path>
                </a:pathLst>
              </a:custGeom>
              <a:solidFill>
                <a:srgbClr val="B28665"/>
              </a:solidFill>
              <a:ln w="9525">
                <a:noFill/>
                <a:round/>
                <a:headEnd/>
                <a:tailEnd/>
              </a:ln>
            </p:spPr>
            <p:txBody>
              <a:bodyPr/>
              <a:lstStyle/>
              <a:p>
                <a:endParaRPr lang="en-GB"/>
              </a:p>
            </p:txBody>
          </p:sp>
          <p:sp>
            <p:nvSpPr>
              <p:cNvPr id="25691" name="Freeform 91"/>
              <p:cNvSpPr>
                <a:spLocks/>
              </p:cNvSpPr>
              <p:nvPr/>
            </p:nvSpPr>
            <p:spPr bwMode="auto">
              <a:xfrm>
                <a:off x="2280" y="3769"/>
                <a:ext cx="6" cy="1"/>
              </a:xfrm>
              <a:custGeom>
                <a:avLst/>
                <a:gdLst/>
                <a:ahLst/>
                <a:cxnLst>
                  <a:cxn ang="0">
                    <a:pos x="5" y="0"/>
                  </a:cxn>
                  <a:cxn ang="0">
                    <a:pos x="0" y="5"/>
                  </a:cxn>
                  <a:cxn ang="0">
                    <a:pos x="28" y="5"/>
                  </a:cxn>
                  <a:cxn ang="0">
                    <a:pos x="21" y="4"/>
                  </a:cxn>
                  <a:cxn ang="0">
                    <a:pos x="19" y="3"/>
                  </a:cxn>
                  <a:cxn ang="0">
                    <a:pos x="18" y="3"/>
                  </a:cxn>
                  <a:cxn ang="0">
                    <a:pos x="16" y="3"/>
                  </a:cxn>
                  <a:cxn ang="0">
                    <a:pos x="5" y="0"/>
                  </a:cxn>
                </a:cxnLst>
                <a:rect l="0" t="0" r="r" b="b"/>
                <a:pathLst>
                  <a:path w="28" h="5">
                    <a:moveTo>
                      <a:pt x="5" y="0"/>
                    </a:moveTo>
                    <a:lnTo>
                      <a:pt x="0" y="5"/>
                    </a:lnTo>
                    <a:lnTo>
                      <a:pt x="28" y="5"/>
                    </a:lnTo>
                    <a:lnTo>
                      <a:pt x="21" y="4"/>
                    </a:lnTo>
                    <a:lnTo>
                      <a:pt x="19" y="3"/>
                    </a:lnTo>
                    <a:lnTo>
                      <a:pt x="18" y="3"/>
                    </a:lnTo>
                    <a:lnTo>
                      <a:pt x="16" y="3"/>
                    </a:lnTo>
                    <a:lnTo>
                      <a:pt x="5" y="0"/>
                    </a:lnTo>
                    <a:close/>
                  </a:path>
                </a:pathLst>
              </a:custGeom>
              <a:solidFill>
                <a:srgbClr val="FED9A6"/>
              </a:solidFill>
              <a:ln w="9525">
                <a:noFill/>
                <a:round/>
                <a:headEnd/>
                <a:tailEnd/>
              </a:ln>
            </p:spPr>
            <p:txBody>
              <a:bodyPr/>
              <a:lstStyle/>
              <a:p>
                <a:endParaRPr lang="en-GB"/>
              </a:p>
            </p:txBody>
          </p:sp>
          <p:sp>
            <p:nvSpPr>
              <p:cNvPr id="25692" name="Freeform 92"/>
              <p:cNvSpPr>
                <a:spLocks/>
              </p:cNvSpPr>
              <p:nvPr/>
            </p:nvSpPr>
            <p:spPr bwMode="auto">
              <a:xfrm>
                <a:off x="1842" y="3615"/>
                <a:ext cx="1356" cy="732"/>
              </a:xfrm>
              <a:custGeom>
                <a:avLst/>
                <a:gdLst/>
                <a:ahLst/>
                <a:cxnLst>
                  <a:cxn ang="0">
                    <a:pos x="2341" y="473"/>
                  </a:cxn>
                  <a:cxn ang="0">
                    <a:pos x="2253" y="561"/>
                  </a:cxn>
                  <a:cxn ang="0">
                    <a:pos x="2134" y="652"/>
                  </a:cxn>
                  <a:cxn ang="0">
                    <a:pos x="1986" y="680"/>
                  </a:cxn>
                  <a:cxn ang="0">
                    <a:pos x="2104" y="798"/>
                  </a:cxn>
                  <a:cxn ang="0">
                    <a:pos x="2104" y="889"/>
                  </a:cxn>
                  <a:cxn ang="0">
                    <a:pos x="2104" y="1154"/>
                  </a:cxn>
                  <a:cxn ang="0">
                    <a:pos x="2104" y="1244"/>
                  </a:cxn>
                  <a:cxn ang="0">
                    <a:pos x="2163" y="1391"/>
                  </a:cxn>
                  <a:cxn ang="0">
                    <a:pos x="2281" y="1539"/>
                  </a:cxn>
                  <a:cxn ang="0">
                    <a:pos x="2193" y="1688"/>
                  </a:cxn>
                  <a:cxn ang="0">
                    <a:pos x="1719" y="1775"/>
                  </a:cxn>
                  <a:cxn ang="0">
                    <a:pos x="1570" y="1836"/>
                  </a:cxn>
                  <a:cxn ang="0">
                    <a:pos x="1451" y="1924"/>
                  </a:cxn>
                  <a:cxn ang="0">
                    <a:pos x="1451" y="1982"/>
                  </a:cxn>
                  <a:cxn ang="0">
                    <a:pos x="1511" y="2043"/>
                  </a:cxn>
                  <a:cxn ang="0">
                    <a:pos x="1363" y="2131"/>
                  </a:cxn>
                  <a:cxn ang="0">
                    <a:pos x="1274" y="2191"/>
                  </a:cxn>
                  <a:cxn ang="0">
                    <a:pos x="1156" y="2220"/>
                  </a:cxn>
                  <a:cxn ang="0">
                    <a:pos x="1037" y="2398"/>
                  </a:cxn>
                  <a:cxn ang="0">
                    <a:pos x="919" y="2456"/>
                  </a:cxn>
                  <a:cxn ang="0">
                    <a:pos x="682" y="2486"/>
                  </a:cxn>
                  <a:cxn ang="0">
                    <a:pos x="444" y="2547"/>
                  </a:cxn>
                  <a:cxn ang="0">
                    <a:pos x="356" y="2604"/>
                  </a:cxn>
                  <a:cxn ang="0">
                    <a:pos x="207" y="2723"/>
                  </a:cxn>
                  <a:cxn ang="0">
                    <a:pos x="0" y="2842"/>
                  </a:cxn>
                  <a:cxn ang="0">
                    <a:pos x="5393" y="2842"/>
                  </a:cxn>
                  <a:cxn ang="0">
                    <a:pos x="5393" y="2754"/>
                  </a:cxn>
                  <a:cxn ang="0">
                    <a:pos x="5364" y="2547"/>
                  </a:cxn>
                  <a:cxn ang="0">
                    <a:pos x="5305" y="2456"/>
                  </a:cxn>
                  <a:cxn ang="0">
                    <a:pos x="5275" y="2338"/>
                  </a:cxn>
                  <a:cxn ang="0">
                    <a:pos x="5275" y="2220"/>
                  </a:cxn>
                  <a:cxn ang="0">
                    <a:pos x="5245" y="1954"/>
                  </a:cxn>
                  <a:cxn ang="0">
                    <a:pos x="5186" y="1806"/>
                  </a:cxn>
                  <a:cxn ang="0">
                    <a:pos x="5097" y="1657"/>
                  </a:cxn>
                  <a:cxn ang="0">
                    <a:pos x="4977" y="1481"/>
                  </a:cxn>
                  <a:cxn ang="0">
                    <a:pos x="4859" y="1332"/>
                  </a:cxn>
                  <a:cxn ang="0">
                    <a:pos x="4770" y="1214"/>
                  </a:cxn>
                  <a:cxn ang="0">
                    <a:pos x="4740" y="1007"/>
                  </a:cxn>
                  <a:cxn ang="0">
                    <a:pos x="4831" y="947"/>
                  </a:cxn>
                  <a:cxn ang="0">
                    <a:pos x="4890" y="859"/>
                  </a:cxn>
                  <a:cxn ang="0">
                    <a:pos x="4950" y="798"/>
                  </a:cxn>
                  <a:cxn ang="0">
                    <a:pos x="4977" y="652"/>
                  </a:cxn>
                  <a:cxn ang="0">
                    <a:pos x="4977" y="473"/>
                  </a:cxn>
                  <a:cxn ang="0">
                    <a:pos x="4977" y="355"/>
                  </a:cxn>
                  <a:cxn ang="0">
                    <a:pos x="5038" y="87"/>
                  </a:cxn>
                  <a:cxn ang="0">
                    <a:pos x="5038" y="60"/>
                  </a:cxn>
                  <a:cxn ang="0">
                    <a:pos x="4920" y="60"/>
                  </a:cxn>
                  <a:cxn ang="0">
                    <a:pos x="4770" y="30"/>
                  </a:cxn>
                  <a:cxn ang="0">
                    <a:pos x="4683" y="30"/>
                  </a:cxn>
                  <a:cxn ang="0">
                    <a:pos x="4563" y="30"/>
                  </a:cxn>
                  <a:cxn ang="0">
                    <a:pos x="4415" y="0"/>
                  </a:cxn>
                  <a:cxn ang="0">
                    <a:pos x="4327" y="60"/>
                  </a:cxn>
                  <a:cxn ang="0">
                    <a:pos x="4148" y="148"/>
                  </a:cxn>
                  <a:cxn ang="0">
                    <a:pos x="3674" y="60"/>
                  </a:cxn>
                  <a:cxn ang="0">
                    <a:pos x="3527" y="118"/>
                  </a:cxn>
                  <a:cxn ang="0">
                    <a:pos x="3408" y="118"/>
                  </a:cxn>
                  <a:cxn ang="0">
                    <a:pos x="3201" y="178"/>
                  </a:cxn>
                  <a:cxn ang="0">
                    <a:pos x="2875" y="236"/>
                  </a:cxn>
                  <a:cxn ang="0">
                    <a:pos x="2755" y="266"/>
                  </a:cxn>
                  <a:cxn ang="0">
                    <a:pos x="2637" y="355"/>
                  </a:cxn>
                  <a:cxn ang="0">
                    <a:pos x="2548" y="414"/>
                  </a:cxn>
                  <a:cxn ang="0">
                    <a:pos x="2430" y="443"/>
                  </a:cxn>
                </a:cxnLst>
                <a:rect l="0" t="0" r="r" b="b"/>
                <a:pathLst>
                  <a:path w="5424" h="2930">
                    <a:moveTo>
                      <a:pt x="2430" y="443"/>
                    </a:moveTo>
                    <a:lnTo>
                      <a:pt x="2372" y="443"/>
                    </a:lnTo>
                    <a:lnTo>
                      <a:pt x="2341" y="473"/>
                    </a:lnTo>
                    <a:lnTo>
                      <a:pt x="2311" y="473"/>
                    </a:lnTo>
                    <a:lnTo>
                      <a:pt x="2253" y="533"/>
                    </a:lnTo>
                    <a:lnTo>
                      <a:pt x="2253" y="561"/>
                    </a:lnTo>
                    <a:lnTo>
                      <a:pt x="2223" y="591"/>
                    </a:lnTo>
                    <a:lnTo>
                      <a:pt x="2193" y="591"/>
                    </a:lnTo>
                    <a:lnTo>
                      <a:pt x="2134" y="652"/>
                    </a:lnTo>
                    <a:lnTo>
                      <a:pt x="2104" y="652"/>
                    </a:lnTo>
                    <a:lnTo>
                      <a:pt x="2074" y="680"/>
                    </a:lnTo>
                    <a:lnTo>
                      <a:pt x="1986" y="680"/>
                    </a:lnTo>
                    <a:lnTo>
                      <a:pt x="1986" y="710"/>
                    </a:lnTo>
                    <a:lnTo>
                      <a:pt x="2016" y="710"/>
                    </a:lnTo>
                    <a:lnTo>
                      <a:pt x="2104" y="798"/>
                    </a:lnTo>
                    <a:lnTo>
                      <a:pt x="2074" y="828"/>
                    </a:lnTo>
                    <a:lnTo>
                      <a:pt x="2074" y="859"/>
                    </a:lnTo>
                    <a:lnTo>
                      <a:pt x="2104" y="889"/>
                    </a:lnTo>
                    <a:lnTo>
                      <a:pt x="2074" y="916"/>
                    </a:lnTo>
                    <a:lnTo>
                      <a:pt x="2104" y="947"/>
                    </a:lnTo>
                    <a:lnTo>
                      <a:pt x="2104" y="1154"/>
                    </a:lnTo>
                    <a:lnTo>
                      <a:pt x="2134" y="1184"/>
                    </a:lnTo>
                    <a:lnTo>
                      <a:pt x="2134" y="1214"/>
                    </a:lnTo>
                    <a:lnTo>
                      <a:pt x="2104" y="1244"/>
                    </a:lnTo>
                    <a:lnTo>
                      <a:pt x="2104" y="1302"/>
                    </a:lnTo>
                    <a:lnTo>
                      <a:pt x="2163" y="1362"/>
                    </a:lnTo>
                    <a:lnTo>
                      <a:pt x="2163" y="1391"/>
                    </a:lnTo>
                    <a:lnTo>
                      <a:pt x="2134" y="1420"/>
                    </a:lnTo>
                    <a:lnTo>
                      <a:pt x="2253" y="1539"/>
                    </a:lnTo>
                    <a:lnTo>
                      <a:pt x="2281" y="1539"/>
                    </a:lnTo>
                    <a:lnTo>
                      <a:pt x="2223" y="1599"/>
                    </a:lnTo>
                    <a:lnTo>
                      <a:pt x="2223" y="1657"/>
                    </a:lnTo>
                    <a:lnTo>
                      <a:pt x="2193" y="1688"/>
                    </a:lnTo>
                    <a:lnTo>
                      <a:pt x="1749" y="1688"/>
                    </a:lnTo>
                    <a:lnTo>
                      <a:pt x="1719" y="1718"/>
                    </a:lnTo>
                    <a:lnTo>
                      <a:pt x="1719" y="1775"/>
                    </a:lnTo>
                    <a:lnTo>
                      <a:pt x="1688" y="1806"/>
                    </a:lnTo>
                    <a:lnTo>
                      <a:pt x="1600" y="1806"/>
                    </a:lnTo>
                    <a:lnTo>
                      <a:pt x="1570" y="1836"/>
                    </a:lnTo>
                    <a:lnTo>
                      <a:pt x="1481" y="1836"/>
                    </a:lnTo>
                    <a:lnTo>
                      <a:pt x="1451" y="1864"/>
                    </a:lnTo>
                    <a:lnTo>
                      <a:pt x="1451" y="1924"/>
                    </a:lnTo>
                    <a:lnTo>
                      <a:pt x="1481" y="1924"/>
                    </a:lnTo>
                    <a:lnTo>
                      <a:pt x="1451" y="1954"/>
                    </a:lnTo>
                    <a:lnTo>
                      <a:pt x="1451" y="1982"/>
                    </a:lnTo>
                    <a:lnTo>
                      <a:pt x="1481" y="2013"/>
                    </a:lnTo>
                    <a:lnTo>
                      <a:pt x="1511" y="2013"/>
                    </a:lnTo>
                    <a:lnTo>
                      <a:pt x="1511" y="2043"/>
                    </a:lnTo>
                    <a:lnTo>
                      <a:pt x="1451" y="2101"/>
                    </a:lnTo>
                    <a:lnTo>
                      <a:pt x="1393" y="2101"/>
                    </a:lnTo>
                    <a:lnTo>
                      <a:pt x="1363" y="2131"/>
                    </a:lnTo>
                    <a:lnTo>
                      <a:pt x="1363" y="2161"/>
                    </a:lnTo>
                    <a:lnTo>
                      <a:pt x="1304" y="2161"/>
                    </a:lnTo>
                    <a:lnTo>
                      <a:pt x="1274" y="2191"/>
                    </a:lnTo>
                    <a:lnTo>
                      <a:pt x="1215" y="2191"/>
                    </a:lnTo>
                    <a:lnTo>
                      <a:pt x="1186" y="2220"/>
                    </a:lnTo>
                    <a:lnTo>
                      <a:pt x="1156" y="2220"/>
                    </a:lnTo>
                    <a:lnTo>
                      <a:pt x="1067" y="2309"/>
                    </a:lnTo>
                    <a:lnTo>
                      <a:pt x="1067" y="2368"/>
                    </a:lnTo>
                    <a:lnTo>
                      <a:pt x="1037" y="2398"/>
                    </a:lnTo>
                    <a:lnTo>
                      <a:pt x="1008" y="2398"/>
                    </a:lnTo>
                    <a:lnTo>
                      <a:pt x="949" y="2428"/>
                    </a:lnTo>
                    <a:lnTo>
                      <a:pt x="919" y="2456"/>
                    </a:lnTo>
                    <a:lnTo>
                      <a:pt x="771" y="2456"/>
                    </a:lnTo>
                    <a:lnTo>
                      <a:pt x="740" y="2486"/>
                    </a:lnTo>
                    <a:lnTo>
                      <a:pt x="682" y="2486"/>
                    </a:lnTo>
                    <a:lnTo>
                      <a:pt x="651" y="2516"/>
                    </a:lnTo>
                    <a:lnTo>
                      <a:pt x="651" y="2547"/>
                    </a:lnTo>
                    <a:lnTo>
                      <a:pt x="444" y="2547"/>
                    </a:lnTo>
                    <a:lnTo>
                      <a:pt x="414" y="2574"/>
                    </a:lnTo>
                    <a:lnTo>
                      <a:pt x="414" y="2604"/>
                    </a:lnTo>
                    <a:lnTo>
                      <a:pt x="356" y="2604"/>
                    </a:lnTo>
                    <a:lnTo>
                      <a:pt x="296" y="2665"/>
                    </a:lnTo>
                    <a:lnTo>
                      <a:pt x="268" y="2665"/>
                    </a:lnTo>
                    <a:lnTo>
                      <a:pt x="207" y="2723"/>
                    </a:lnTo>
                    <a:lnTo>
                      <a:pt x="89" y="2783"/>
                    </a:lnTo>
                    <a:lnTo>
                      <a:pt x="30" y="2842"/>
                    </a:lnTo>
                    <a:lnTo>
                      <a:pt x="0" y="2842"/>
                    </a:lnTo>
                    <a:lnTo>
                      <a:pt x="0" y="2930"/>
                    </a:lnTo>
                    <a:lnTo>
                      <a:pt x="5393" y="2930"/>
                    </a:lnTo>
                    <a:lnTo>
                      <a:pt x="5393" y="2842"/>
                    </a:lnTo>
                    <a:lnTo>
                      <a:pt x="5424" y="2811"/>
                    </a:lnTo>
                    <a:lnTo>
                      <a:pt x="5424" y="2754"/>
                    </a:lnTo>
                    <a:lnTo>
                      <a:pt x="5393" y="2754"/>
                    </a:lnTo>
                    <a:lnTo>
                      <a:pt x="5393" y="2604"/>
                    </a:lnTo>
                    <a:lnTo>
                      <a:pt x="5364" y="2574"/>
                    </a:lnTo>
                    <a:lnTo>
                      <a:pt x="5364" y="2547"/>
                    </a:lnTo>
                    <a:lnTo>
                      <a:pt x="5334" y="2516"/>
                    </a:lnTo>
                    <a:lnTo>
                      <a:pt x="5334" y="2486"/>
                    </a:lnTo>
                    <a:lnTo>
                      <a:pt x="5305" y="2456"/>
                    </a:lnTo>
                    <a:lnTo>
                      <a:pt x="5305" y="2428"/>
                    </a:lnTo>
                    <a:lnTo>
                      <a:pt x="5245" y="2368"/>
                    </a:lnTo>
                    <a:lnTo>
                      <a:pt x="5275" y="2338"/>
                    </a:lnTo>
                    <a:lnTo>
                      <a:pt x="5305" y="2338"/>
                    </a:lnTo>
                    <a:lnTo>
                      <a:pt x="5305" y="2249"/>
                    </a:lnTo>
                    <a:lnTo>
                      <a:pt x="5275" y="2220"/>
                    </a:lnTo>
                    <a:lnTo>
                      <a:pt x="5275" y="2101"/>
                    </a:lnTo>
                    <a:lnTo>
                      <a:pt x="5245" y="2043"/>
                    </a:lnTo>
                    <a:lnTo>
                      <a:pt x="5245" y="1954"/>
                    </a:lnTo>
                    <a:lnTo>
                      <a:pt x="5215" y="1924"/>
                    </a:lnTo>
                    <a:lnTo>
                      <a:pt x="5215" y="1836"/>
                    </a:lnTo>
                    <a:lnTo>
                      <a:pt x="5186" y="1806"/>
                    </a:lnTo>
                    <a:lnTo>
                      <a:pt x="5186" y="1688"/>
                    </a:lnTo>
                    <a:lnTo>
                      <a:pt x="5157" y="1657"/>
                    </a:lnTo>
                    <a:lnTo>
                      <a:pt x="5097" y="1657"/>
                    </a:lnTo>
                    <a:lnTo>
                      <a:pt x="5008" y="1569"/>
                    </a:lnTo>
                    <a:lnTo>
                      <a:pt x="4977" y="1569"/>
                    </a:lnTo>
                    <a:lnTo>
                      <a:pt x="4977" y="1481"/>
                    </a:lnTo>
                    <a:lnTo>
                      <a:pt x="4950" y="1450"/>
                    </a:lnTo>
                    <a:lnTo>
                      <a:pt x="4950" y="1420"/>
                    </a:lnTo>
                    <a:lnTo>
                      <a:pt x="4859" y="1332"/>
                    </a:lnTo>
                    <a:lnTo>
                      <a:pt x="4801" y="1332"/>
                    </a:lnTo>
                    <a:lnTo>
                      <a:pt x="4801" y="1244"/>
                    </a:lnTo>
                    <a:lnTo>
                      <a:pt x="4770" y="1214"/>
                    </a:lnTo>
                    <a:lnTo>
                      <a:pt x="4770" y="1184"/>
                    </a:lnTo>
                    <a:lnTo>
                      <a:pt x="4740" y="1154"/>
                    </a:lnTo>
                    <a:lnTo>
                      <a:pt x="4740" y="1007"/>
                    </a:lnTo>
                    <a:lnTo>
                      <a:pt x="4770" y="977"/>
                    </a:lnTo>
                    <a:lnTo>
                      <a:pt x="4801" y="977"/>
                    </a:lnTo>
                    <a:lnTo>
                      <a:pt x="4831" y="947"/>
                    </a:lnTo>
                    <a:lnTo>
                      <a:pt x="4831" y="889"/>
                    </a:lnTo>
                    <a:lnTo>
                      <a:pt x="4859" y="889"/>
                    </a:lnTo>
                    <a:lnTo>
                      <a:pt x="4890" y="859"/>
                    </a:lnTo>
                    <a:lnTo>
                      <a:pt x="4920" y="859"/>
                    </a:lnTo>
                    <a:lnTo>
                      <a:pt x="4920" y="828"/>
                    </a:lnTo>
                    <a:lnTo>
                      <a:pt x="4950" y="798"/>
                    </a:lnTo>
                    <a:lnTo>
                      <a:pt x="4950" y="710"/>
                    </a:lnTo>
                    <a:lnTo>
                      <a:pt x="4977" y="680"/>
                    </a:lnTo>
                    <a:lnTo>
                      <a:pt x="4977" y="652"/>
                    </a:lnTo>
                    <a:lnTo>
                      <a:pt x="5008" y="621"/>
                    </a:lnTo>
                    <a:lnTo>
                      <a:pt x="4977" y="591"/>
                    </a:lnTo>
                    <a:lnTo>
                      <a:pt x="4977" y="473"/>
                    </a:lnTo>
                    <a:lnTo>
                      <a:pt x="4950" y="443"/>
                    </a:lnTo>
                    <a:lnTo>
                      <a:pt x="4950" y="385"/>
                    </a:lnTo>
                    <a:lnTo>
                      <a:pt x="4977" y="355"/>
                    </a:lnTo>
                    <a:lnTo>
                      <a:pt x="4977" y="207"/>
                    </a:lnTo>
                    <a:lnTo>
                      <a:pt x="4920" y="207"/>
                    </a:lnTo>
                    <a:lnTo>
                      <a:pt x="5038" y="87"/>
                    </a:lnTo>
                    <a:lnTo>
                      <a:pt x="5068" y="87"/>
                    </a:lnTo>
                    <a:lnTo>
                      <a:pt x="5068" y="30"/>
                    </a:lnTo>
                    <a:lnTo>
                      <a:pt x="5038" y="60"/>
                    </a:lnTo>
                    <a:lnTo>
                      <a:pt x="4977" y="60"/>
                    </a:lnTo>
                    <a:lnTo>
                      <a:pt x="4950" y="30"/>
                    </a:lnTo>
                    <a:lnTo>
                      <a:pt x="4920" y="60"/>
                    </a:lnTo>
                    <a:lnTo>
                      <a:pt x="4831" y="60"/>
                    </a:lnTo>
                    <a:lnTo>
                      <a:pt x="4831" y="30"/>
                    </a:lnTo>
                    <a:lnTo>
                      <a:pt x="4770" y="30"/>
                    </a:lnTo>
                    <a:lnTo>
                      <a:pt x="4740" y="0"/>
                    </a:lnTo>
                    <a:lnTo>
                      <a:pt x="4683" y="0"/>
                    </a:lnTo>
                    <a:lnTo>
                      <a:pt x="4683" y="30"/>
                    </a:lnTo>
                    <a:lnTo>
                      <a:pt x="4652" y="60"/>
                    </a:lnTo>
                    <a:lnTo>
                      <a:pt x="4594" y="60"/>
                    </a:lnTo>
                    <a:lnTo>
                      <a:pt x="4563" y="30"/>
                    </a:lnTo>
                    <a:lnTo>
                      <a:pt x="4504" y="30"/>
                    </a:lnTo>
                    <a:lnTo>
                      <a:pt x="4476" y="0"/>
                    </a:lnTo>
                    <a:lnTo>
                      <a:pt x="4415" y="0"/>
                    </a:lnTo>
                    <a:lnTo>
                      <a:pt x="4385" y="30"/>
                    </a:lnTo>
                    <a:lnTo>
                      <a:pt x="4385" y="60"/>
                    </a:lnTo>
                    <a:lnTo>
                      <a:pt x="4327" y="60"/>
                    </a:lnTo>
                    <a:lnTo>
                      <a:pt x="4297" y="87"/>
                    </a:lnTo>
                    <a:lnTo>
                      <a:pt x="4208" y="87"/>
                    </a:lnTo>
                    <a:lnTo>
                      <a:pt x="4148" y="148"/>
                    </a:lnTo>
                    <a:lnTo>
                      <a:pt x="4090" y="148"/>
                    </a:lnTo>
                    <a:lnTo>
                      <a:pt x="4001" y="60"/>
                    </a:lnTo>
                    <a:lnTo>
                      <a:pt x="3674" y="60"/>
                    </a:lnTo>
                    <a:lnTo>
                      <a:pt x="3646" y="87"/>
                    </a:lnTo>
                    <a:lnTo>
                      <a:pt x="3527" y="87"/>
                    </a:lnTo>
                    <a:lnTo>
                      <a:pt x="3527" y="118"/>
                    </a:lnTo>
                    <a:lnTo>
                      <a:pt x="3497" y="87"/>
                    </a:lnTo>
                    <a:lnTo>
                      <a:pt x="3439" y="87"/>
                    </a:lnTo>
                    <a:lnTo>
                      <a:pt x="3408" y="118"/>
                    </a:lnTo>
                    <a:lnTo>
                      <a:pt x="3348" y="148"/>
                    </a:lnTo>
                    <a:lnTo>
                      <a:pt x="3230" y="148"/>
                    </a:lnTo>
                    <a:lnTo>
                      <a:pt x="3201" y="178"/>
                    </a:lnTo>
                    <a:lnTo>
                      <a:pt x="2964" y="178"/>
                    </a:lnTo>
                    <a:lnTo>
                      <a:pt x="2904" y="207"/>
                    </a:lnTo>
                    <a:lnTo>
                      <a:pt x="2875" y="236"/>
                    </a:lnTo>
                    <a:lnTo>
                      <a:pt x="2816" y="236"/>
                    </a:lnTo>
                    <a:lnTo>
                      <a:pt x="2786" y="266"/>
                    </a:lnTo>
                    <a:lnTo>
                      <a:pt x="2755" y="266"/>
                    </a:lnTo>
                    <a:lnTo>
                      <a:pt x="2727" y="296"/>
                    </a:lnTo>
                    <a:lnTo>
                      <a:pt x="2697" y="296"/>
                    </a:lnTo>
                    <a:lnTo>
                      <a:pt x="2637" y="355"/>
                    </a:lnTo>
                    <a:lnTo>
                      <a:pt x="2637" y="385"/>
                    </a:lnTo>
                    <a:lnTo>
                      <a:pt x="2579" y="443"/>
                    </a:lnTo>
                    <a:lnTo>
                      <a:pt x="2548" y="414"/>
                    </a:lnTo>
                    <a:lnTo>
                      <a:pt x="2518" y="414"/>
                    </a:lnTo>
                    <a:lnTo>
                      <a:pt x="2490" y="385"/>
                    </a:lnTo>
                    <a:lnTo>
                      <a:pt x="2430" y="443"/>
                    </a:lnTo>
                    <a:close/>
                  </a:path>
                </a:pathLst>
              </a:custGeom>
              <a:solidFill>
                <a:srgbClr val="FECC2E"/>
              </a:solidFill>
              <a:ln w="9525">
                <a:noFill/>
                <a:round/>
                <a:headEnd/>
                <a:tailEnd/>
              </a:ln>
            </p:spPr>
            <p:txBody>
              <a:bodyPr/>
              <a:lstStyle/>
              <a:p>
                <a:endParaRPr lang="en-GB"/>
              </a:p>
            </p:txBody>
          </p:sp>
          <p:sp>
            <p:nvSpPr>
              <p:cNvPr id="25693" name="Freeform 93"/>
              <p:cNvSpPr>
                <a:spLocks/>
              </p:cNvSpPr>
              <p:nvPr/>
            </p:nvSpPr>
            <p:spPr bwMode="auto">
              <a:xfrm>
                <a:off x="3176" y="2608"/>
                <a:ext cx="503" cy="222"/>
              </a:xfrm>
              <a:custGeom>
                <a:avLst/>
                <a:gdLst/>
                <a:ahLst/>
                <a:cxnLst>
                  <a:cxn ang="0">
                    <a:pos x="1778" y="90"/>
                  </a:cxn>
                  <a:cxn ang="0">
                    <a:pos x="1660" y="61"/>
                  </a:cxn>
                  <a:cxn ang="0">
                    <a:pos x="1601" y="30"/>
                  </a:cxn>
                  <a:cxn ang="0">
                    <a:pos x="1510" y="0"/>
                  </a:cxn>
                  <a:cxn ang="0">
                    <a:pos x="1422" y="0"/>
                  </a:cxn>
                  <a:cxn ang="0">
                    <a:pos x="1364" y="118"/>
                  </a:cxn>
                  <a:cxn ang="0">
                    <a:pos x="1303" y="118"/>
                  </a:cxn>
                  <a:cxn ang="0">
                    <a:pos x="1155" y="90"/>
                  </a:cxn>
                  <a:cxn ang="0">
                    <a:pos x="1096" y="179"/>
                  </a:cxn>
                  <a:cxn ang="0">
                    <a:pos x="1008" y="179"/>
                  </a:cxn>
                  <a:cxn ang="0">
                    <a:pos x="919" y="236"/>
                  </a:cxn>
                  <a:cxn ang="0">
                    <a:pos x="919" y="386"/>
                  </a:cxn>
                  <a:cxn ang="0">
                    <a:pos x="948" y="445"/>
                  </a:cxn>
                  <a:cxn ang="0">
                    <a:pos x="889" y="504"/>
                  </a:cxn>
                  <a:cxn ang="0">
                    <a:pos x="682" y="445"/>
                  </a:cxn>
                  <a:cxn ang="0">
                    <a:pos x="473" y="534"/>
                  </a:cxn>
                  <a:cxn ang="0">
                    <a:pos x="327" y="504"/>
                  </a:cxn>
                  <a:cxn ang="0">
                    <a:pos x="266" y="504"/>
                  </a:cxn>
                  <a:cxn ang="0">
                    <a:pos x="178" y="564"/>
                  </a:cxn>
                  <a:cxn ang="0">
                    <a:pos x="90" y="474"/>
                  </a:cxn>
                  <a:cxn ang="0">
                    <a:pos x="30" y="504"/>
                  </a:cxn>
                  <a:cxn ang="0">
                    <a:pos x="0" y="534"/>
                  </a:cxn>
                  <a:cxn ang="0">
                    <a:pos x="90" y="652"/>
                  </a:cxn>
                  <a:cxn ang="0">
                    <a:pos x="148" y="711"/>
                  </a:cxn>
                  <a:cxn ang="0">
                    <a:pos x="237" y="711"/>
                  </a:cxn>
                  <a:cxn ang="0">
                    <a:pos x="385" y="740"/>
                  </a:cxn>
                  <a:cxn ang="0">
                    <a:pos x="473" y="682"/>
                  </a:cxn>
                  <a:cxn ang="0">
                    <a:pos x="592" y="682"/>
                  </a:cxn>
                  <a:cxn ang="0">
                    <a:pos x="682" y="682"/>
                  </a:cxn>
                  <a:cxn ang="0">
                    <a:pos x="741" y="770"/>
                  </a:cxn>
                  <a:cxn ang="0">
                    <a:pos x="978" y="801"/>
                  </a:cxn>
                  <a:cxn ang="0">
                    <a:pos x="1038" y="801"/>
                  </a:cxn>
                  <a:cxn ang="0">
                    <a:pos x="1185" y="829"/>
                  </a:cxn>
                  <a:cxn ang="0">
                    <a:pos x="1333" y="889"/>
                  </a:cxn>
                  <a:cxn ang="0">
                    <a:pos x="1629" y="770"/>
                  </a:cxn>
                  <a:cxn ang="0">
                    <a:pos x="1747" y="711"/>
                  </a:cxn>
                  <a:cxn ang="0">
                    <a:pos x="1838" y="564"/>
                  </a:cxn>
                  <a:cxn ang="0">
                    <a:pos x="1867" y="445"/>
                  </a:cxn>
                  <a:cxn ang="0">
                    <a:pos x="1926" y="445"/>
                  </a:cxn>
                  <a:cxn ang="0">
                    <a:pos x="2015" y="356"/>
                  </a:cxn>
                  <a:cxn ang="0">
                    <a:pos x="1956" y="267"/>
                  </a:cxn>
                  <a:cxn ang="0">
                    <a:pos x="1926" y="179"/>
                  </a:cxn>
                  <a:cxn ang="0">
                    <a:pos x="1926" y="90"/>
                  </a:cxn>
                </a:cxnLst>
                <a:rect l="0" t="0" r="r" b="b"/>
                <a:pathLst>
                  <a:path w="2015" h="889">
                    <a:moveTo>
                      <a:pt x="1838" y="61"/>
                    </a:moveTo>
                    <a:lnTo>
                      <a:pt x="1808" y="61"/>
                    </a:lnTo>
                    <a:lnTo>
                      <a:pt x="1778" y="90"/>
                    </a:lnTo>
                    <a:lnTo>
                      <a:pt x="1719" y="90"/>
                    </a:lnTo>
                    <a:lnTo>
                      <a:pt x="1690" y="61"/>
                    </a:lnTo>
                    <a:lnTo>
                      <a:pt x="1660" y="61"/>
                    </a:lnTo>
                    <a:lnTo>
                      <a:pt x="1660" y="30"/>
                    </a:lnTo>
                    <a:lnTo>
                      <a:pt x="1629" y="61"/>
                    </a:lnTo>
                    <a:lnTo>
                      <a:pt x="1601" y="30"/>
                    </a:lnTo>
                    <a:lnTo>
                      <a:pt x="1571" y="30"/>
                    </a:lnTo>
                    <a:lnTo>
                      <a:pt x="1540" y="0"/>
                    </a:lnTo>
                    <a:lnTo>
                      <a:pt x="1510" y="0"/>
                    </a:lnTo>
                    <a:lnTo>
                      <a:pt x="1483" y="30"/>
                    </a:lnTo>
                    <a:lnTo>
                      <a:pt x="1453" y="0"/>
                    </a:lnTo>
                    <a:lnTo>
                      <a:pt x="1422" y="0"/>
                    </a:lnTo>
                    <a:lnTo>
                      <a:pt x="1422" y="90"/>
                    </a:lnTo>
                    <a:lnTo>
                      <a:pt x="1392" y="90"/>
                    </a:lnTo>
                    <a:lnTo>
                      <a:pt x="1364" y="118"/>
                    </a:lnTo>
                    <a:lnTo>
                      <a:pt x="1364" y="148"/>
                    </a:lnTo>
                    <a:lnTo>
                      <a:pt x="1333" y="118"/>
                    </a:lnTo>
                    <a:lnTo>
                      <a:pt x="1303" y="118"/>
                    </a:lnTo>
                    <a:lnTo>
                      <a:pt x="1273" y="148"/>
                    </a:lnTo>
                    <a:lnTo>
                      <a:pt x="1215" y="148"/>
                    </a:lnTo>
                    <a:lnTo>
                      <a:pt x="1155" y="90"/>
                    </a:lnTo>
                    <a:lnTo>
                      <a:pt x="1126" y="90"/>
                    </a:lnTo>
                    <a:lnTo>
                      <a:pt x="1126" y="148"/>
                    </a:lnTo>
                    <a:lnTo>
                      <a:pt x="1096" y="179"/>
                    </a:lnTo>
                    <a:lnTo>
                      <a:pt x="1067" y="148"/>
                    </a:lnTo>
                    <a:lnTo>
                      <a:pt x="1038" y="148"/>
                    </a:lnTo>
                    <a:lnTo>
                      <a:pt x="1008" y="179"/>
                    </a:lnTo>
                    <a:lnTo>
                      <a:pt x="1008" y="209"/>
                    </a:lnTo>
                    <a:lnTo>
                      <a:pt x="978" y="236"/>
                    </a:lnTo>
                    <a:lnTo>
                      <a:pt x="919" y="236"/>
                    </a:lnTo>
                    <a:lnTo>
                      <a:pt x="860" y="297"/>
                    </a:lnTo>
                    <a:lnTo>
                      <a:pt x="860" y="327"/>
                    </a:lnTo>
                    <a:lnTo>
                      <a:pt x="919" y="386"/>
                    </a:lnTo>
                    <a:lnTo>
                      <a:pt x="889" y="415"/>
                    </a:lnTo>
                    <a:lnTo>
                      <a:pt x="919" y="445"/>
                    </a:lnTo>
                    <a:lnTo>
                      <a:pt x="948" y="445"/>
                    </a:lnTo>
                    <a:lnTo>
                      <a:pt x="919" y="474"/>
                    </a:lnTo>
                    <a:lnTo>
                      <a:pt x="919" y="504"/>
                    </a:lnTo>
                    <a:lnTo>
                      <a:pt x="889" y="504"/>
                    </a:lnTo>
                    <a:lnTo>
                      <a:pt x="860" y="474"/>
                    </a:lnTo>
                    <a:lnTo>
                      <a:pt x="860" y="445"/>
                    </a:lnTo>
                    <a:lnTo>
                      <a:pt x="682" y="445"/>
                    </a:lnTo>
                    <a:lnTo>
                      <a:pt x="711" y="474"/>
                    </a:lnTo>
                    <a:lnTo>
                      <a:pt x="534" y="474"/>
                    </a:lnTo>
                    <a:lnTo>
                      <a:pt x="473" y="534"/>
                    </a:lnTo>
                    <a:lnTo>
                      <a:pt x="385" y="534"/>
                    </a:lnTo>
                    <a:lnTo>
                      <a:pt x="355" y="504"/>
                    </a:lnTo>
                    <a:lnTo>
                      <a:pt x="327" y="504"/>
                    </a:lnTo>
                    <a:lnTo>
                      <a:pt x="297" y="474"/>
                    </a:lnTo>
                    <a:lnTo>
                      <a:pt x="266" y="474"/>
                    </a:lnTo>
                    <a:lnTo>
                      <a:pt x="266" y="504"/>
                    </a:lnTo>
                    <a:lnTo>
                      <a:pt x="237" y="474"/>
                    </a:lnTo>
                    <a:lnTo>
                      <a:pt x="237" y="504"/>
                    </a:lnTo>
                    <a:lnTo>
                      <a:pt x="178" y="564"/>
                    </a:lnTo>
                    <a:lnTo>
                      <a:pt x="178" y="534"/>
                    </a:lnTo>
                    <a:lnTo>
                      <a:pt x="148" y="534"/>
                    </a:lnTo>
                    <a:lnTo>
                      <a:pt x="90" y="474"/>
                    </a:lnTo>
                    <a:lnTo>
                      <a:pt x="90" y="504"/>
                    </a:lnTo>
                    <a:lnTo>
                      <a:pt x="30" y="474"/>
                    </a:lnTo>
                    <a:lnTo>
                      <a:pt x="30" y="504"/>
                    </a:lnTo>
                    <a:lnTo>
                      <a:pt x="0" y="504"/>
                    </a:lnTo>
                    <a:lnTo>
                      <a:pt x="30" y="534"/>
                    </a:lnTo>
                    <a:lnTo>
                      <a:pt x="0" y="534"/>
                    </a:lnTo>
                    <a:lnTo>
                      <a:pt x="0" y="592"/>
                    </a:lnTo>
                    <a:lnTo>
                      <a:pt x="0" y="652"/>
                    </a:lnTo>
                    <a:lnTo>
                      <a:pt x="90" y="652"/>
                    </a:lnTo>
                    <a:lnTo>
                      <a:pt x="90" y="682"/>
                    </a:lnTo>
                    <a:lnTo>
                      <a:pt x="118" y="711"/>
                    </a:lnTo>
                    <a:lnTo>
                      <a:pt x="148" y="711"/>
                    </a:lnTo>
                    <a:lnTo>
                      <a:pt x="178" y="682"/>
                    </a:lnTo>
                    <a:lnTo>
                      <a:pt x="237" y="682"/>
                    </a:lnTo>
                    <a:lnTo>
                      <a:pt x="237" y="711"/>
                    </a:lnTo>
                    <a:lnTo>
                      <a:pt x="297" y="711"/>
                    </a:lnTo>
                    <a:lnTo>
                      <a:pt x="327" y="740"/>
                    </a:lnTo>
                    <a:lnTo>
                      <a:pt x="385" y="740"/>
                    </a:lnTo>
                    <a:lnTo>
                      <a:pt x="416" y="711"/>
                    </a:lnTo>
                    <a:lnTo>
                      <a:pt x="416" y="682"/>
                    </a:lnTo>
                    <a:lnTo>
                      <a:pt x="473" y="682"/>
                    </a:lnTo>
                    <a:lnTo>
                      <a:pt x="504" y="652"/>
                    </a:lnTo>
                    <a:lnTo>
                      <a:pt x="504" y="682"/>
                    </a:lnTo>
                    <a:lnTo>
                      <a:pt x="592" y="682"/>
                    </a:lnTo>
                    <a:lnTo>
                      <a:pt x="623" y="652"/>
                    </a:lnTo>
                    <a:lnTo>
                      <a:pt x="711" y="652"/>
                    </a:lnTo>
                    <a:lnTo>
                      <a:pt x="682" y="682"/>
                    </a:lnTo>
                    <a:lnTo>
                      <a:pt x="711" y="711"/>
                    </a:lnTo>
                    <a:lnTo>
                      <a:pt x="741" y="711"/>
                    </a:lnTo>
                    <a:lnTo>
                      <a:pt x="741" y="770"/>
                    </a:lnTo>
                    <a:lnTo>
                      <a:pt x="830" y="770"/>
                    </a:lnTo>
                    <a:lnTo>
                      <a:pt x="860" y="801"/>
                    </a:lnTo>
                    <a:lnTo>
                      <a:pt x="978" y="801"/>
                    </a:lnTo>
                    <a:lnTo>
                      <a:pt x="1008" y="829"/>
                    </a:lnTo>
                    <a:lnTo>
                      <a:pt x="1008" y="801"/>
                    </a:lnTo>
                    <a:lnTo>
                      <a:pt x="1038" y="801"/>
                    </a:lnTo>
                    <a:lnTo>
                      <a:pt x="1067" y="829"/>
                    </a:lnTo>
                    <a:lnTo>
                      <a:pt x="1096" y="829"/>
                    </a:lnTo>
                    <a:lnTo>
                      <a:pt x="1185" y="829"/>
                    </a:lnTo>
                    <a:lnTo>
                      <a:pt x="1246" y="859"/>
                    </a:lnTo>
                    <a:lnTo>
                      <a:pt x="1303" y="859"/>
                    </a:lnTo>
                    <a:lnTo>
                      <a:pt x="1333" y="889"/>
                    </a:lnTo>
                    <a:lnTo>
                      <a:pt x="1422" y="801"/>
                    </a:lnTo>
                    <a:lnTo>
                      <a:pt x="1601" y="801"/>
                    </a:lnTo>
                    <a:lnTo>
                      <a:pt x="1629" y="770"/>
                    </a:lnTo>
                    <a:lnTo>
                      <a:pt x="1719" y="770"/>
                    </a:lnTo>
                    <a:lnTo>
                      <a:pt x="1719" y="711"/>
                    </a:lnTo>
                    <a:lnTo>
                      <a:pt x="1747" y="711"/>
                    </a:lnTo>
                    <a:lnTo>
                      <a:pt x="1778" y="682"/>
                    </a:lnTo>
                    <a:lnTo>
                      <a:pt x="1838" y="682"/>
                    </a:lnTo>
                    <a:lnTo>
                      <a:pt x="1838" y="564"/>
                    </a:lnTo>
                    <a:lnTo>
                      <a:pt x="1897" y="504"/>
                    </a:lnTo>
                    <a:lnTo>
                      <a:pt x="1897" y="474"/>
                    </a:lnTo>
                    <a:lnTo>
                      <a:pt x="1867" y="445"/>
                    </a:lnTo>
                    <a:lnTo>
                      <a:pt x="1867" y="415"/>
                    </a:lnTo>
                    <a:lnTo>
                      <a:pt x="1897" y="415"/>
                    </a:lnTo>
                    <a:lnTo>
                      <a:pt x="1926" y="445"/>
                    </a:lnTo>
                    <a:lnTo>
                      <a:pt x="1985" y="445"/>
                    </a:lnTo>
                    <a:lnTo>
                      <a:pt x="1985" y="386"/>
                    </a:lnTo>
                    <a:lnTo>
                      <a:pt x="2015" y="356"/>
                    </a:lnTo>
                    <a:lnTo>
                      <a:pt x="1985" y="356"/>
                    </a:lnTo>
                    <a:lnTo>
                      <a:pt x="2015" y="327"/>
                    </a:lnTo>
                    <a:lnTo>
                      <a:pt x="1956" y="267"/>
                    </a:lnTo>
                    <a:lnTo>
                      <a:pt x="1956" y="236"/>
                    </a:lnTo>
                    <a:lnTo>
                      <a:pt x="1926" y="209"/>
                    </a:lnTo>
                    <a:lnTo>
                      <a:pt x="1926" y="179"/>
                    </a:lnTo>
                    <a:lnTo>
                      <a:pt x="1956" y="148"/>
                    </a:lnTo>
                    <a:lnTo>
                      <a:pt x="1956" y="118"/>
                    </a:lnTo>
                    <a:lnTo>
                      <a:pt x="1926" y="90"/>
                    </a:lnTo>
                    <a:lnTo>
                      <a:pt x="1867" y="90"/>
                    </a:lnTo>
                    <a:lnTo>
                      <a:pt x="1838" y="61"/>
                    </a:lnTo>
                    <a:close/>
                  </a:path>
                </a:pathLst>
              </a:custGeom>
              <a:solidFill>
                <a:srgbClr val="FCA77E"/>
              </a:solidFill>
              <a:ln w="9525">
                <a:noFill/>
                <a:round/>
                <a:headEnd/>
                <a:tailEnd/>
              </a:ln>
            </p:spPr>
            <p:txBody>
              <a:bodyPr/>
              <a:lstStyle/>
              <a:p>
                <a:endParaRPr lang="en-GB"/>
              </a:p>
            </p:txBody>
          </p:sp>
          <p:sp>
            <p:nvSpPr>
              <p:cNvPr id="25694" name="Freeform 94"/>
              <p:cNvSpPr>
                <a:spLocks/>
              </p:cNvSpPr>
              <p:nvPr/>
            </p:nvSpPr>
            <p:spPr bwMode="auto">
              <a:xfrm>
                <a:off x="3435" y="2786"/>
                <a:ext cx="215" cy="118"/>
              </a:xfrm>
              <a:custGeom>
                <a:avLst/>
                <a:gdLst/>
                <a:ahLst/>
                <a:cxnLst>
                  <a:cxn ang="0">
                    <a:pos x="770" y="59"/>
                  </a:cxn>
                  <a:cxn ang="0">
                    <a:pos x="770" y="29"/>
                  </a:cxn>
                  <a:cxn ang="0">
                    <a:pos x="740" y="0"/>
                  </a:cxn>
                  <a:cxn ang="0">
                    <a:pos x="709" y="0"/>
                  </a:cxn>
                  <a:cxn ang="0">
                    <a:pos x="681" y="0"/>
                  </a:cxn>
                  <a:cxn ang="0">
                    <a:pos x="681" y="59"/>
                  </a:cxn>
                  <a:cxn ang="0">
                    <a:pos x="591" y="59"/>
                  </a:cxn>
                  <a:cxn ang="0">
                    <a:pos x="563" y="90"/>
                  </a:cxn>
                  <a:cxn ang="0">
                    <a:pos x="384" y="90"/>
                  </a:cxn>
                  <a:cxn ang="0">
                    <a:pos x="295" y="178"/>
                  </a:cxn>
                  <a:cxn ang="0">
                    <a:pos x="265" y="148"/>
                  </a:cxn>
                  <a:cxn ang="0">
                    <a:pos x="208" y="148"/>
                  </a:cxn>
                  <a:cxn ang="0">
                    <a:pos x="147" y="118"/>
                  </a:cxn>
                  <a:cxn ang="0">
                    <a:pos x="58" y="118"/>
                  </a:cxn>
                  <a:cxn ang="0">
                    <a:pos x="58" y="148"/>
                  </a:cxn>
                  <a:cxn ang="0">
                    <a:pos x="29" y="148"/>
                  </a:cxn>
                  <a:cxn ang="0">
                    <a:pos x="0" y="178"/>
                  </a:cxn>
                  <a:cxn ang="0">
                    <a:pos x="0" y="209"/>
                  </a:cxn>
                  <a:cxn ang="0">
                    <a:pos x="29" y="209"/>
                  </a:cxn>
                  <a:cxn ang="0">
                    <a:pos x="58" y="236"/>
                  </a:cxn>
                  <a:cxn ang="0">
                    <a:pos x="29" y="266"/>
                  </a:cxn>
                  <a:cxn ang="0">
                    <a:pos x="29" y="297"/>
                  </a:cxn>
                  <a:cxn ang="0">
                    <a:pos x="58" y="327"/>
                  </a:cxn>
                  <a:cxn ang="0">
                    <a:pos x="29" y="355"/>
                  </a:cxn>
                  <a:cxn ang="0">
                    <a:pos x="88" y="355"/>
                  </a:cxn>
                  <a:cxn ang="0">
                    <a:pos x="117" y="385"/>
                  </a:cxn>
                  <a:cxn ang="0">
                    <a:pos x="117" y="415"/>
                  </a:cxn>
                  <a:cxn ang="0">
                    <a:pos x="88" y="445"/>
                  </a:cxn>
                  <a:cxn ang="0">
                    <a:pos x="58" y="445"/>
                  </a:cxn>
                  <a:cxn ang="0">
                    <a:pos x="29" y="473"/>
                  </a:cxn>
                  <a:cxn ang="0">
                    <a:pos x="147" y="473"/>
                  </a:cxn>
                  <a:cxn ang="0">
                    <a:pos x="147" y="445"/>
                  </a:cxn>
                  <a:cxn ang="0">
                    <a:pos x="177" y="473"/>
                  </a:cxn>
                  <a:cxn ang="0">
                    <a:pos x="208" y="473"/>
                  </a:cxn>
                  <a:cxn ang="0">
                    <a:pos x="235" y="445"/>
                  </a:cxn>
                  <a:cxn ang="0">
                    <a:pos x="235" y="473"/>
                  </a:cxn>
                  <a:cxn ang="0">
                    <a:pos x="265" y="473"/>
                  </a:cxn>
                  <a:cxn ang="0">
                    <a:pos x="295" y="445"/>
                  </a:cxn>
                  <a:cxn ang="0">
                    <a:pos x="295" y="415"/>
                  </a:cxn>
                  <a:cxn ang="0">
                    <a:pos x="326" y="415"/>
                  </a:cxn>
                  <a:cxn ang="0">
                    <a:pos x="384" y="473"/>
                  </a:cxn>
                  <a:cxn ang="0">
                    <a:pos x="472" y="473"/>
                  </a:cxn>
                  <a:cxn ang="0">
                    <a:pos x="502" y="445"/>
                  </a:cxn>
                  <a:cxn ang="0">
                    <a:pos x="502" y="415"/>
                  </a:cxn>
                  <a:cxn ang="0">
                    <a:pos x="533" y="415"/>
                  </a:cxn>
                  <a:cxn ang="0">
                    <a:pos x="502" y="385"/>
                  </a:cxn>
                  <a:cxn ang="0">
                    <a:pos x="533" y="355"/>
                  </a:cxn>
                  <a:cxn ang="0">
                    <a:pos x="622" y="355"/>
                  </a:cxn>
                  <a:cxn ang="0">
                    <a:pos x="622" y="297"/>
                  </a:cxn>
                  <a:cxn ang="0">
                    <a:pos x="591" y="266"/>
                  </a:cxn>
                  <a:cxn ang="0">
                    <a:pos x="591" y="209"/>
                  </a:cxn>
                  <a:cxn ang="0">
                    <a:pos x="681" y="209"/>
                  </a:cxn>
                  <a:cxn ang="0">
                    <a:pos x="740" y="148"/>
                  </a:cxn>
                  <a:cxn ang="0">
                    <a:pos x="770" y="118"/>
                  </a:cxn>
                  <a:cxn ang="0">
                    <a:pos x="829" y="118"/>
                  </a:cxn>
                  <a:cxn ang="0">
                    <a:pos x="859" y="148"/>
                  </a:cxn>
                  <a:cxn ang="0">
                    <a:pos x="829" y="90"/>
                  </a:cxn>
                  <a:cxn ang="0">
                    <a:pos x="800" y="90"/>
                  </a:cxn>
                  <a:cxn ang="0">
                    <a:pos x="770" y="59"/>
                  </a:cxn>
                </a:cxnLst>
                <a:rect l="0" t="0" r="r" b="b"/>
                <a:pathLst>
                  <a:path w="859" h="473">
                    <a:moveTo>
                      <a:pt x="770" y="59"/>
                    </a:moveTo>
                    <a:lnTo>
                      <a:pt x="770" y="29"/>
                    </a:lnTo>
                    <a:lnTo>
                      <a:pt x="740" y="0"/>
                    </a:lnTo>
                    <a:lnTo>
                      <a:pt x="709" y="0"/>
                    </a:lnTo>
                    <a:lnTo>
                      <a:pt x="681" y="0"/>
                    </a:lnTo>
                    <a:lnTo>
                      <a:pt x="681" y="59"/>
                    </a:lnTo>
                    <a:lnTo>
                      <a:pt x="591" y="59"/>
                    </a:lnTo>
                    <a:lnTo>
                      <a:pt x="563" y="90"/>
                    </a:lnTo>
                    <a:lnTo>
                      <a:pt x="384" y="90"/>
                    </a:lnTo>
                    <a:lnTo>
                      <a:pt x="295" y="178"/>
                    </a:lnTo>
                    <a:lnTo>
                      <a:pt x="265" y="148"/>
                    </a:lnTo>
                    <a:lnTo>
                      <a:pt x="208" y="148"/>
                    </a:lnTo>
                    <a:lnTo>
                      <a:pt x="147" y="118"/>
                    </a:lnTo>
                    <a:lnTo>
                      <a:pt x="58" y="118"/>
                    </a:lnTo>
                    <a:lnTo>
                      <a:pt x="58" y="148"/>
                    </a:lnTo>
                    <a:lnTo>
                      <a:pt x="29" y="148"/>
                    </a:lnTo>
                    <a:lnTo>
                      <a:pt x="0" y="178"/>
                    </a:lnTo>
                    <a:lnTo>
                      <a:pt x="0" y="209"/>
                    </a:lnTo>
                    <a:lnTo>
                      <a:pt x="29" y="209"/>
                    </a:lnTo>
                    <a:lnTo>
                      <a:pt x="58" y="236"/>
                    </a:lnTo>
                    <a:lnTo>
                      <a:pt x="29" y="266"/>
                    </a:lnTo>
                    <a:lnTo>
                      <a:pt x="29" y="297"/>
                    </a:lnTo>
                    <a:lnTo>
                      <a:pt x="58" y="327"/>
                    </a:lnTo>
                    <a:lnTo>
                      <a:pt x="29" y="355"/>
                    </a:lnTo>
                    <a:lnTo>
                      <a:pt x="88" y="355"/>
                    </a:lnTo>
                    <a:lnTo>
                      <a:pt x="117" y="385"/>
                    </a:lnTo>
                    <a:lnTo>
                      <a:pt x="117" y="415"/>
                    </a:lnTo>
                    <a:lnTo>
                      <a:pt x="88" y="445"/>
                    </a:lnTo>
                    <a:lnTo>
                      <a:pt x="58" y="445"/>
                    </a:lnTo>
                    <a:lnTo>
                      <a:pt x="29" y="473"/>
                    </a:lnTo>
                    <a:lnTo>
                      <a:pt x="147" y="473"/>
                    </a:lnTo>
                    <a:lnTo>
                      <a:pt x="147" y="445"/>
                    </a:lnTo>
                    <a:lnTo>
                      <a:pt x="177" y="473"/>
                    </a:lnTo>
                    <a:lnTo>
                      <a:pt x="208" y="473"/>
                    </a:lnTo>
                    <a:lnTo>
                      <a:pt x="235" y="445"/>
                    </a:lnTo>
                    <a:lnTo>
                      <a:pt x="235" y="473"/>
                    </a:lnTo>
                    <a:lnTo>
                      <a:pt x="265" y="473"/>
                    </a:lnTo>
                    <a:lnTo>
                      <a:pt x="295" y="445"/>
                    </a:lnTo>
                    <a:lnTo>
                      <a:pt x="295" y="415"/>
                    </a:lnTo>
                    <a:lnTo>
                      <a:pt x="326" y="415"/>
                    </a:lnTo>
                    <a:lnTo>
                      <a:pt x="384" y="473"/>
                    </a:lnTo>
                    <a:lnTo>
                      <a:pt x="472" y="473"/>
                    </a:lnTo>
                    <a:lnTo>
                      <a:pt x="502" y="445"/>
                    </a:lnTo>
                    <a:lnTo>
                      <a:pt x="502" y="415"/>
                    </a:lnTo>
                    <a:lnTo>
                      <a:pt x="533" y="415"/>
                    </a:lnTo>
                    <a:lnTo>
                      <a:pt x="502" y="385"/>
                    </a:lnTo>
                    <a:lnTo>
                      <a:pt x="533" y="355"/>
                    </a:lnTo>
                    <a:lnTo>
                      <a:pt x="622" y="355"/>
                    </a:lnTo>
                    <a:lnTo>
                      <a:pt x="622" y="297"/>
                    </a:lnTo>
                    <a:lnTo>
                      <a:pt x="591" y="266"/>
                    </a:lnTo>
                    <a:lnTo>
                      <a:pt x="591" y="209"/>
                    </a:lnTo>
                    <a:lnTo>
                      <a:pt x="681" y="209"/>
                    </a:lnTo>
                    <a:lnTo>
                      <a:pt x="740" y="148"/>
                    </a:lnTo>
                    <a:lnTo>
                      <a:pt x="770" y="118"/>
                    </a:lnTo>
                    <a:lnTo>
                      <a:pt x="829" y="118"/>
                    </a:lnTo>
                    <a:lnTo>
                      <a:pt x="859" y="148"/>
                    </a:lnTo>
                    <a:lnTo>
                      <a:pt x="829" y="90"/>
                    </a:lnTo>
                    <a:lnTo>
                      <a:pt x="800" y="90"/>
                    </a:lnTo>
                    <a:lnTo>
                      <a:pt x="770" y="59"/>
                    </a:lnTo>
                    <a:close/>
                  </a:path>
                </a:pathLst>
              </a:custGeom>
              <a:solidFill>
                <a:srgbClr val="8FB5BE"/>
              </a:solidFill>
              <a:ln w="9525">
                <a:noFill/>
                <a:round/>
                <a:headEnd/>
                <a:tailEnd/>
              </a:ln>
            </p:spPr>
            <p:txBody>
              <a:bodyPr/>
              <a:lstStyle/>
              <a:p>
                <a:endParaRPr lang="en-GB"/>
              </a:p>
            </p:txBody>
          </p:sp>
          <p:sp>
            <p:nvSpPr>
              <p:cNvPr id="25695" name="Freeform 95"/>
              <p:cNvSpPr>
                <a:spLocks/>
              </p:cNvSpPr>
              <p:nvPr/>
            </p:nvSpPr>
            <p:spPr bwMode="auto">
              <a:xfrm>
                <a:off x="3442" y="2815"/>
                <a:ext cx="393" cy="304"/>
              </a:xfrm>
              <a:custGeom>
                <a:avLst/>
                <a:gdLst/>
                <a:ahLst/>
                <a:cxnLst>
                  <a:cxn ang="0">
                    <a:pos x="859" y="30"/>
                  </a:cxn>
                  <a:cxn ang="0">
                    <a:pos x="741" y="0"/>
                  </a:cxn>
                  <a:cxn ang="0">
                    <a:pos x="741" y="60"/>
                  </a:cxn>
                  <a:cxn ang="0">
                    <a:pos x="652" y="91"/>
                  </a:cxn>
                  <a:cxn ang="0">
                    <a:pos x="593" y="179"/>
                  </a:cxn>
                  <a:cxn ang="0">
                    <a:pos x="473" y="267"/>
                  </a:cxn>
                  <a:cxn ang="0">
                    <a:pos x="473" y="327"/>
                  </a:cxn>
                  <a:cxn ang="0">
                    <a:pos x="297" y="297"/>
                  </a:cxn>
                  <a:cxn ang="0">
                    <a:pos x="236" y="355"/>
                  </a:cxn>
                  <a:cxn ang="0">
                    <a:pos x="179" y="355"/>
                  </a:cxn>
                  <a:cxn ang="0">
                    <a:pos x="118" y="355"/>
                  </a:cxn>
                  <a:cxn ang="0">
                    <a:pos x="29" y="416"/>
                  </a:cxn>
                  <a:cxn ang="0">
                    <a:pos x="29" y="474"/>
                  </a:cxn>
                  <a:cxn ang="0">
                    <a:pos x="118" y="592"/>
                  </a:cxn>
                  <a:cxn ang="0">
                    <a:pos x="148" y="504"/>
                  </a:cxn>
                  <a:cxn ang="0">
                    <a:pos x="206" y="445"/>
                  </a:cxn>
                  <a:cxn ang="0">
                    <a:pos x="325" y="474"/>
                  </a:cxn>
                  <a:cxn ang="0">
                    <a:pos x="386" y="504"/>
                  </a:cxn>
                  <a:cxn ang="0">
                    <a:pos x="386" y="592"/>
                  </a:cxn>
                  <a:cxn ang="0">
                    <a:pos x="355" y="652"/>
                  </a:cxn>
                  <a:cxn ang="0">
                    <a:pos x="504" y="741"/>
                  </a:cxn>
                  <a:cxn ang="0">
                    <a:pos x="534" y="770"/>
                  </a:cxn>
                  <a:cxn ang="0">
                    <a:pos x="443" y="770"/>
                  </a:cxn>
                  <a:cxn ang="0">
                    <a:pos x="652" y="947"/>
                  </a:cxn>
                  <a:cxn ang="0">
                    <a:pos x="711" y="1038"/>
                  </a:cxn>
                  <a:cxn ang="0">
                    <a:pos x="889" y="1038"/>
                  </a:cxn>
                  <a:cxn ang="0">
                    <a:pos x="1037" y="1126"/>
                  </a:cxn>
                  <a:cxn ang="0">
                    <a:pos x="1126" y="1215"/>
                  </a:cxn>
                  <a:cxn ang="0">
                    <a:pos x="1126" y="1156"/>
                  </a:cxn>
                  <a:cxn ang="0">
                    <a:pos x="1037" y="1095"/>
                  </a:cxn>
                  <a:cxn ang="0">
                    <a:pos x="978" y="1008"/>
                  </a:cxn>
                  <a:cxn ang="0">
                    <a:pos x="889" y="920"/>
                  </a:cxn>
                  <a:cxn ang="0">
                    <a:pos x="830" y="859"/>
                  </a:cxn>
                  <a:cxn ang="0">
                    <a:pos x="771" y="800"/>
                  </a:cxn>
                  <a:cxn ang="0">
                    <a:pos x="711" y="711"/>
                  </a:cxn>
                  <a:cxn ang="0">
                    <a:pos x="680" y="622"/>
                  </a:cxn>
                  <a:cxn ang="0">
                    <a:pos x="593" y="592"/>
                  </a:cxn>
                  <a:cxn ang="0">
                    <a:pos x="593" y="474"/>
                  </a:cxn>
                  <a:cxn ang="0">
                    <a:pos x="680" y="474"/>
                  </a:cxn>
                  <a:cxn ang="0">
                    <a:pos x="771" y="474"/>
                  </a:cxn>
                  <a:cxn ang="0">
                    <a:pos x="889" y="445"/>
                  </a:cxn>
                  <a:cxn ang="0">
                    <a:pos x="978" y="445"/>
                  </a:cxn>
                  <a:cxn ang="0">
                    <a:pos x="1392" y="504"/>
                  </a:cxn>
                  <a:cxn ang="0">
                    <a:pos x="1453" y="564"/>
                  </a:cxn>
                  <a:cxn ang="0">
                    <a:pos x="1510" y="445"/>
                  </a:cxn>
                  <a:cxn ang="0">
                    <a:pos x="1510" y="416"/>
                  </a:cxn>
                  <a:cxn ang="0">
                    <a:pos x="1510" y="327"/>
                  </a:cxn>
                  <a:cxn ang="0">
                    <a:pos x="1422" y="237"/>
                  </a:cxn>
                  <a:cxn ang="0">
                    <a:pos x="1334" y="267"/>
                  </a:cxn>
                  <a:cxn ang="0">
                    <a:pos x="1096" y="237"/>
                  </a:cxn>
                  <a:cxn ang="0">
                    <a:pos x="1037" y="179"/>
                  </a:cxn>
                  <a:cxn ang="0">
                    <a:pos x="1008" y="148"/>
                  </a:cxn>
                  <a:cxn ang="0">
                    <a:pos x="948" y="91"/>
                  </a:cxn>
                </a:cxnLst>
                <a:rect l="0" t="0" r="r" b="b"/>
                <a:pathLst>
                  <a:path w="1571" h="1215">
                    <a:moveTo>
                      <a:pt x="889" y="60"/>
                    </a:moveTo>
                    <a:lnTo>
                      <a:pt x="859" y="60"/>
                    </a:lnTo>
                    <a:lnTo>
                      <a:pt x="859" y="30"/>
                    </a:lnTo>
                    <a:lnTo>
                      <a:pt x="830" y="30"/>
                    </a:lnTo>
                    <a:lnTo>
                      <a:pt x="800" y="0"/>
                    </a:lnTo>
                    <a:lnTo>
                      <a:pt x="741" y="0"/>
                    </a:lnTo>
                    <a:lnTo>
                      <a:pt x="711" y="30"/>
                    </a:lnTo>
                    <a:lnTo>
                      <a:pt x="741" y="30"/>
                    </a:lnTo>
                    <a:lnTo>
                      <a:pt x="741" y="60"/>
                    </a:lnTo>
                    <a:lnTo>
                      <a:pt x="711" y="60"/>
                    </a:lnTo>
                    <a:lnTo>
                      <a:pt x="711" y="30"/>
                    </a:lnTo>
                    <a:lnTo>
                      <a:pt x="652" y="91"/>
                    </a:lnTo>
                    <a:lnTo>
                      <a:pt x="562" y="91"/>
                    </a:lnTo>
                    <a:lnTo>
                      <a:pt x="562" y="148"/>
                    </a:lnTo>
                    <a:lnTo>
                      <a:pt x="593" y="179"/>
                    </a:lnTo>
                    <a:lnTo>
                      <a:pt x="593" y="237"/>
                    </a:lnTo>
                    <a:lnTo>
                      <a:pt x="504" y="237"/>
                    </a:lnTo>
                    <a:lnTo>
                      <a:pt x="473" y="267"/>
                    </a:lnTo>
                    <a:lnTo>
                      <a:pt x="504" y="297"/>
                    </a:lnTo>
                    <a:lnTo>
                      <a:pt x="473" y="297"/>
                    </a:lnTo>
                    <a:lnTo>
                      <a:pt x="473" y="327"/>
                    </a:lnTo>
                    <a:lnTo>
                      <a:pt x="443" y="355"/>
                    </a:lnTo>
                    <a:lnTo>
                      <a:pt x="355" y="355"/>
                    </a:lnTo>
                    <a:lnTo>
                      <a:pt x="297" y="297"/>
                    </a:lnTo>
                    <a:lnTo>
                      <a:pt x="266" y="297"/>
                    </a:lnTo>
                    <a:lnTo>
                      <a:pt x="266" y="327"/>
                    </a:lnTo>
                    <a:lnTo>
                      <a:pt x="236" y="355"/>
                    </a:lnTo>
                    <a:lnTo>
                      <a:pt x="206" y="355"/>
                    </a:lnTo>
                    <a:lnTo>
                      <a:pt x="206" y="327"/>
                    </a:lnTo>
                    <a:lnTo>
                      <a:pt x="179" y="355"/>
                    </a:lnTo>
                    <a:lnTo>
                      <a:pt x="148" y="355"/>
                    </a:lnTo>
                    <a:lnTo>
                      <a:pt x="118" y="327"/>
                    </a:lnTo>
                    <a:lnTo>
                      <a:pt x="118" y="355"/>
                    </a:lnTo>
                    <a:lnTo>
                      <a:pt x="0" y="355"/>
                    </a:lnTo>
                    <a:lnTo>
                      <a:pt x="0" y="386"/>
                    </a:lnTo>
                    <a:lnTo>
                      <a:pt x="29" y="416"/>
                    </a:lnTo>
                    <a:lnTo>
                      <a:pt x="0" y="416"/>
                    </a:lnTo>
                    <a:lnTo>
                      <a:pt x="29" y="445"/>
                    </a:lnTo>
                    <a:lnTo>
                      <a:pt x="29" y="474"/>
                    </a:lnTo>
                    <a:lnTo>
                      <a:pt x="59" y="504"/>
                    </a:lnTo>
                    <a:lnTo>
                      <a:pt x="59" y="534"/>
                    </a:lnTo>
                    <a:lnTo>
                      <a:pt x="118" y="592"/>
                    </a:lnTo>
                    <a:lnTo>
                      <a:pt x="118" y="564"/>
                    </a:lnTo>
                    <a:lnTo>
                      <a:pt x="148" y="534"/>
                    </a:lnTo>
                    <a:lnTo>
                      <a:pt x="148" y="504"/>
                    </a:lnTo>
                    <a:lnTo>
                      <a:pt x="179" y="504"/>
                    </a:lnTo>
                    <a:lnTo>
                      <a:pt x="179" y="445"/>
                    </a:lnTo>
                    <a:lnTo>
                      <a:pt x="206" y="445"/>
                    </a:lnTo>
                    <a:lnTo>
                      <a:pt x="206" y="386"/>
                    </a:lnTo>
                    <a:lnTo>
                      <a:pt x="236" y="386"/>
                    </a:lnTo>
                    <a:lnTo>
                      <a:pt x="325" y="474"/>
                    </a:lnTo>
                    <a:lnTo>
                      <a:pt x="355" y="474"/>
                    </a:lnTo>
                    <a:lnTo>
                      <a:pt x="355" y="504"/>
                    </a:lnTo>
                    <a:lnTo>
                      <a:pt x="386" y="504"/>
                    </a:lnTo>
                    <a:lnTo>
                      <a:pt x="386" y="534"/>
                    </a:lnTo>
                    <a:lnTo>
                      <a:pt x="355" y="564"/>
                    </a:lnTo>
                    <a:lnTo>
                      <a:pt x="386" y="592"/>
                    </a:lnTo>
                    <a:lnTo>
                      <a:pt x="386" y="622"/>
                    </a:lnTo>
                    <a:lnTo>
                      <a:pt x="416" y="652"/>
                    </a:lnTo>
                    <a:lnTo>
                      <a:pt x="355" y="652"/>
                    </a:lnTo>
                    <a:lnTo>
                      <a:pt x="443" y="741"/>
                    </a:lnTo>
                    <a:lnTo>
                      <a:pt x="473" y="713"/>
                    </a:lnTo>
                    <a:lnTo>
                      <a:pt x="504" y="741"/>
                    </a:lnTo>
                    <a:lnTo>
                      <a:pt x="534" y="741"/>
                    </a:lnTo>
                    <a:lnTo>
                      <a:pt x="562" y="770"/>
                    </a:lnTo>
                    <a:lnTo>
                      <a:pt x="534" y="770"/>
                    </a:lnTo>
                    <a:lnTo>
                      <a:pt x="504" y="741"/>
                    </a:lnTo>
                    <a:lnTo>
                      <a:pt x="473" y="741"/>
                    </a:lnTo>
                    <a:lnTo>
                      <a:pt x="443" y="770"/>
                    </a:lnTo>
                    <a:lnTo>
                      <a:pt x="593" y="920"/>
                    </a:lnTo>
                    <a:lnTo>
                      <a:pt x="623" y="920"/>
                    </a:lnTo>
                    <a:lnTo>
                      <a:pt x="652" y="947"/>
                    </a:lnTo>
                    <a:lnTo>
                      <a:pt x="680" y="947"/>
                    </a:lnTo>
                    <a:lnTo>
                      <a:pt x="652" y="977"/>
                    </a:lnTo>
                    <a:lnTo>
                      <a:pt x="711" y="1038"/>
                    </a:lnTo>
                    <a:lnTo>
                      <a:pt x="741" y="1008"/>
                    </a:lnTo>
                    <a:lnTo>
                      <a:pt x="800" y="1008"/>
                    </a:lnTo>
                    <a:lnTo>
                      <a:pt x="889" y="1038"/>
                    </a:lnTo>
                    <a:lnTo>
                      <a:pt x="918" y="1038"/>
                    </a:lnTo>
                    <a:lnTo>
                      <a:pt x="1008" y="1126"/>
                    </a:lnTo>
                    <a:lnTo>
                      <a:pt x="1037" y="1126"/>
                    </a:lnTo>
                    <a:lnTo>
                      <a:pt x="1037" y="1156"/>
                    </a:lnTo>
                    <a:lnTo>
                      <a:pt x="1066" y="1156"/>
                    </a:lnTo>
                    <a:lnTo>
                      <a:pt x="1126" y="1215"/>
                    </a:lnTo>
                    <a:lnTo>
                      <a:pt x="1155" y="1184"/>
                    </a:lnTo>
                    <a:lnTo>
                      <a:pt x="1155" y="1156"/>
                    </a:lnTo>
                    <a:lnTo>
                      <a:pt x="1126" y="1156"/>
                    </a:lnTo>
                    <a:lnTo>
                      <a:pt x="1096" y="1126"/>
                    </a:lnTo>
                    <a:lnTo>
                      <a:pt x="1066" y="1126"/>
                    </a:lnTo>
                    <a:lnTo>
                      <a:pt x="1037" y="1095"/>
                    </a:lnTo>
                    <a:lnTo>
                      <a:pt x="1037" y="1038"/>
                    </a:lnTo>
                    <a:lnTo>
                      <a:pt x="1008" y="1008"/>
                    </a:lnTo>
                    <a:lnTo>
                      <a:pt x="978" y="1008"/>
                    </a:lnTo>
                    <a:lnTo>
                      <a:pt x="948" y="947"/>
                    </a:lnTo>
                    <a:lnTo>
                      <a:pt x="889" y="947"/>
                    </a:lnTo>
                    <a:lnTo>
                      <a:pt x="889" y="920"/>
                    </a:lnTo>
                    <a:lnTo>
                      <a:pt x="859" y="889"/>
                    </a:lnTo>
                    <a:lnTo>
                      <a:pt x="859" y="859"/>
                    </a:lnTo>
                    <a:lnTo>
                      <a:pt x="830" y="859"/>
                    </a:lnTo>
                    <a:lnTo>
                      <a:pt x="800" y="829"/>
                    </a:lnTo>
                    <a:lnTo>
                      <a:pt x="771" y="829"/>
                    </a:lnTo>
                    <a:lnTo>
                      <a:pt x="771" y="800"/>
                    </a:lnTo>
                    <a:lnTo>
                      <a:pt x="741" y="770"/>
                    </a:lnTo>
                    <a:lnTo>
                      <a:pt x="741" y="741"/>
                    </a:lnTo>
                    <a:lnTo>
                      <a:pt x="711" y="711"/>
                    </a:lnTo>
                    <a:lnTo>
                      <a:pt x="711" y="682"/>
                    </a:lnTo>
                    <a:lnTo>
                      <a:pt x="680" y="682"/>
                    </a:lnTo>
                    <a:lnTo>
                      <a:pt x="680" y="622"/>
                    </a:lnTo>
                    <a:lnTo>
                      <a:pt x="652" y="622"/>
                    </a:lnTo>
                    <a:lnTo>
                      <a:pt x="623" y="592"/>
                    </a:lnTo>
                    <a:lnTo>
                      <a:pt x="593" y="592"/>
                    </a:lnTo>
                    <a:lnTo>
                      <a:pt x="623" y="564"/>
                    </a:lnTo>
                    <a:lnTo>
                      <a:pt x="623" y="504"/>
                    </a:lnTo>
                    <a:lnTo>
                      <a:pt x="593" y="474"/>
                    </a:lnTo>
                    <a:lnTo>
                      <a:pt x="623" y="445"/>
                    </a:lnTo>
                    <a:lnTo>
                      <a:pt x="680" y="445"/>
                    </a:lnTo>
                    <a:lnTo>
                      <a:pt x="680" y="474"/>
                    </a:lnTo>
                    <a:lnTo>
                      <a:pt x="711" y="504"/>
                    </a:lnTo>
                    <a:lnTo>
                      <a:pt x="741" y="504"/>
                    </a:lnTo>
                    <a:lnTo>
                      <a:pt x="771" y="474"/>
                    </a:lnTo>
                    <a:lnTo>
                      <a:pt x="800" y="474"/>
                    </a:lnTo>
                    <a:lnTo>
                      <a:pt x="800" y="445"/>
                    </a:lnTo>
                    <a:lnTo>
                      <a:pt x="889" y="445"/>
                    </a:lnTo>
                    <a:lnTo>
                      <a:pt x="918" y="416"/>
                    </a:lnTo>
                    <a:lnTo>
                      <a:pt x="948" y="445"/>
                    </a:lnTo>
                    <a:lnTo>
                      <a:pt x="978" y="445"/>
                    </a:lnTo>
                    <a:lnTo>
                      <a:pt x="1008" y="474"/>
                    </a:lnTo>
                    <a:lnTo>
                      <a:pt x="1364" y="474"/>
                    </a:lnTo>
                    <a:lnTo>
                      <a:pt x="1392" y="504"/>
                    </a:lnTo>
                    <a:lnTo>
                      <a:pt x="1422" y="504"/>
                    </a:lnTo>
                    <a:lnTo>
                      <a:pt x="1422" y="534"/>
                    </a:lnTo>
                    <a:lnTo>
                      <a:pt x="1453" y="564"/>
                    </a:lnTo>
                    <a:lnTo>
                      <a:pt x="1482" y="564"/>
                    </a:lnTo>
                    <a:lnTo>
                      <a:pt x="1510" y="504"/>
                    </a:lnTo>
                    <a:lnTo>
                      <a:pt x="1510" y="445"/>
                    </a:lnTo>
                    <a:lnTo>
                      <a:pt x="1571" y="445"/>
                    </a:lnTo>
                    <a:lnTo>
                      <a:pt x="1541" y="416"/>
                    </a:lnTo>
                    <a:lnTo>
                      <a:pt x="1510" y="416"/>
                    </a:lnTo>
                    <a:lnTo>
                      <a:pt x="1482" y="386"/>
                    </a:lnTo>
                    <a:lnTo>
                      <a:pt x="1482" y="355"/>
                    </a:lnTo>
                    <a:lnTo>
                      <a:pt x="1510" y="327"/>
                    </a:lnTo>
                    <a:lnTo>
                      <a:pt x="1453" y="327"/>
                    </a:lnTo>
                    <a:lnTo>
                      <a:pt x="1453" y="237"/>
                    </a:lnTo>
                    <a:lnTo>
                      <a:pt x="1422" y="237"/>
                    </a:lnTo>
                    <a:lnTo>
                      <a:pt x="1422" y="209"/>
                    </a:lnTo>
                    <a:lnTo>
                      <a:pt x="1392" y="209"/>
                    </a:lnTo>
                    <a:lnTo>
                      <a:pt x="1334" y="267"/>
                    </a:lnTo>
                    <a:lnTo>
                      <a:pt x="1273" y="267"/>
                    </a:lnTo>
                    <a:lnTo>
                      <a:pt x="1273" y="237"/>
                    </a:lnTo>
                    <a:lnTo>
                      <a:pt x="1096" y="237"/>
                    </a:lnTo>
                    <a:lnTo>
                      <a:pt x="1096" y="209"/>
                    </a:lnTo>
                    <a:lnTo>
                      <a:pt x="1066" y="209"/>
                    </a:lnTo>
                    <a:lnTo>
                      <a:pt x="1037" y="179"/>
                    </a:lnTo>
                    <a:lnTo>
                      <a:pt x="1037" y="209"/>
                    </a:lnTo>
                    <a:lnTo>
                      <a:pt x="1008" y="179"/>
                    </a:lnTo>
                    <a:lnTo>
                      <a:pt x="1008" y="148"/>
                    </a:lnTo>
                    <a:lnTo>
                      <a:pt x="978" y="148"/>
                    </a:lnTo>
                    <a:lnTo>
                      <a:pt x="948" y="118"/>
                    </a:lnTo>
                    <a:lnTo>
                      <a:pt x="948" y="91"/>
                    </a:lnTo>
                    <a:lnTo>
                      <a:pt x="918" y="91"/>
                    </a:lnTo>
                    <a:lnTo>
                      <a:pt x="889" y="60"/>
                    </a:lnTo>
                    <a:close/>
                  </a:path>
                </a:pathLst>
              </a:custGeom>
              <a:solidFill>
                <a:srgbClr val="CCE83A"/>
              </a:solidFill>
              <a:ln w="9525">
                <a:noFill/>
                <a:round/>
                <a:headEnd/>
                <a:tailEnd/>
              </a:ln>
            </p:spPr>
            <p:txBody>
              <a:bodyPr/>
              <a:lstStyle/>
              <a:p>
                <a:endParaRPr lang="en-GB"/>
              </a:p>
            </p:txBody>
          </p:sp>
          <p:sp>
            <p:nvSpPr>
              <p:cNvPr id="25696" name="Rectangle 96"/>
              <p:cNvSpPr>
                <a:spLocks noChangeArrowheads="1"/>
              </p:cNvSpPr>
              <p:nvPr/>
            </p:nvSpPr>
            <p:spPr bwMode="auto">
              <a:xfrm>
                <a:off x="3620" y="2823"/>
                <a:ext cx="8" cy="7"/>
              </a:xfrm>
              <a:prstGeom prst="rect">
                <a:avLst/>
              </a:prstGeom>
              <a:solidFill>
                <a:srgbClr val="8FB5BE"/>
              </a:solidFill>
              <a:ln w="9525">
                <a:noFill/>
                <a:miter lim="800000"/>
                <a:headEnd/>
                <a:tailEnd/>
              </a:ln>
            </p:spPr>
            <p:txBody>
              <a:bodyPr/>
              <a:lstStyle/>
              <a:p>
                <a:endParaRPr lang="en-GB"/>
              </a:p>
            </p:txBody>
          </p:sp>
          <p:sp>
            <p:nvSpPr>
              <p:cNvPr id="25697" name="Freeform 97"/>
              <p:cNvSpPr>
                <a:spLocks/>
              </p:cNvSpPr>
              <p:nvPr/>
            </p:nvSpPr>
            <p:spPr bwMode="auto">
              <a:xfrm>
                <a:off x="3591" y="2919"/>
                <a:ext cx="266" cy="230"/>
              </a:xfrm>
              <a:custGeom>
                <a:avLst/>
                <a:gdLst/>
                <a:ahLst/>
                <a:cxnLst>
                  <a:cxn ang="0">
                    <a:pos x="148" y="88"/>
                  </a:cxn>
                  <a:cxn ang="0">
                    <a:pos x="87" y="58"/>
                  </a:cxn>
                  <a:cxn ang="0">
                    <a:pos x="30" y="29"/>
                  </a:cxn>
                  <a:cxn ang="0">
                    <a:pos x="30" y="88"/>
                  </a:cxn>
                  <a:cxn ang="0">
                    <a:pos x="0" y="176"/>
                  </a:cxn>
                  <a:cxn ang="0">
                    <a:pos x="59" y="206"/>
                  </a:cxn>
                  <a:cxn ang="0">
                    <a:pos x="87" y="266"/>
                  </a:cxn>
                  <a:cxn ang="0">
                    <a:pos x="118" y="295"/>
                  </a:cxn>
                  <a:cxn ang="0">
                    <a:pos x="148" y="354"/>
                  </a:cxn>
                  <a:cxn ang="0">
                    <a:pos x="178" y="413"/>
                  </a:cxn>
                  <a:cxn ang="0">
                    <a:pos x="237" y="443"/>
                  </a:cxn>
                  <a:cxn ang="0">
                    <a:pos x="266" y="473"/>
                  </a:cxn>
                  <a:cxn ang="0">
                    <a:pos x="296" y="531"/>
                  </a:cxn>
                  <a:cxn ang="0">
                    <a:pos x="385" y="592"/>
                  </a:cxn>
                  <a:cxn ang="0">
                    <a:pos x="444" y="622"/>
                  </a:cxn>
                  <a:cxn ang="0">
                    <a:pos x="473" y="710"/>
                  </a:cxn>
                  <a:cxn ang="0">
                    <a:pos x="533" y="740"/>
                  </a:cxn>
                  <a:cxn ang="0">
                    <a:pos x="562" y="768"/>
                  </a:cxn>
                  <a:cxn ang="0">
                    <a:pos x="562" y="799"/>
                  </a:cxn>
                  <a:cxn ang="0">
                    <a:pos x="592" y="829"/>
                  </a:cxn>
                  <a:cxn ang="0">
                    <a:pos x="653" y="858"/>
                  </a:cxn>
                  <a:cxn ang="0">
                    <a:pos x="710" y="886"/>
                  </a:cxn>
                  <a:cxn ang="0">
                    <a:pos x="771" y="917"/>
                  </a:cxn>
                  <a:cxn ang="0">
                    <a:pos x="799" y="858"/>
                  </a:cxn>
                  <a:cxn ang="0">
                    <a:pos x="771" y="768"/>
                  </a:cxn>
                  <a:cxn ang="0">
                    <a:pos x="799" y="740"/>
                  </a:cxn>
                  <a:cxn ang="0">
                    <a:pos x="829" y="679"/>
                  </a:cxn>
                  <a:cxn ang="0">
                    <a:pos x="860" y="650"/>
                  </a:cxn>
                  <a:cxn ang="0">
                    <a:pos x="917" y="679"/>
                  </a:cxn>
                  <a:cxn ang="0">
                    <a:pos x="889" y="622"/>
                  </a:cxn>
                  <a:cxn ang="0">
                    <a:pos x="978" y="592"/>
                  </a:cxn>
                  <a:cxn ang="0">
                    <a:pos x="1036" y="561"/>
                  </a:cxn>
                  <a:cxn ang="0">
                    <a:pos x="978" y="443"/>
                  </a:cxn>
                  <a:cxn ang="0">
                    <a:pos x="1067" y="413"/>
                  </a:cxn>
                  <a:cxn ang="0">
                    <a:pos x="1008" y="384"/>
                  </a:cxn>
                  <a:cxn ang="0">
                    <a:pos x="948" y="354"/>
                  </a:cxn>
                  <a:cxn ang="0">
                    <a:pos x="917" y="295"/>
                  </a:cxn>
                  <a:cxn ang="0">
                    <a:pos x="948" y="236"/>
                  </a:cxn>
                  <a:cxn ang="0">
                    <a:pos x="978" y="176"/>
                  </a:cxn>
                  <a:cxn ang="0">
                    <a:pos x="917" y="118"/>
                  </a:cxn>
                  <a:cxn ang="0">
                    <a:pos x="860" y="148"/>
                  </a:cxn>
                  <a:cxn ang="0">
                    <a:pos x="829" y="88"/>
                  </a:cxn>
                  <a:cxn ang="0">
                    <a:pos x="771" y="58"/>
                  </a:cxn>
                  <a:cxn ang="0">
                    <a:pos x="385" y="29"/>
                  </a:cxn>
                  <a:cxn ang="0">
                    <a:pos x="325" y="0"/>
                  </a:cxn>
                  <a:cxn ang="0">
                    <a:pos x="207" y="29"/>
                  </a:cxn>
                  <a:cxn ang="0">
                    <a:pos x="178" y="58"/>
                  </a:cxn>
                </a:cxnLst>
                <a:rect l="0" t="0" r="r" b="b"/>
                <a:pathLst>
                  <a:path w="1067" h="917">
                    <a:moveTo>
                      <a:pt x="178" y="58"/>
                    </a:moveTo>
                    <a:lnTo>
                      <a:pt x="148" y="88"/>
                    </a:lnTo>
                    <a:lnTo>
                      <a:pt x="118" y="88"/>
                    </a:lnTo>
                    <a:lnTo>
                      <a:pt x="87" y="58"/>
                    </a:lnTo>
                    <a:lnTo>
                      <a:pt x="87" y="29"/>
                    </a:lnTo>
                    <a:lnTo>
                      <a:pt x="30" y="29"/>
                    </a:lnTo>
                    <a:lnTo>
                      <a:pt x="0" y="58"/>
                    </a:lnTo>
                    <a:lnTo>
                      <a:pt x="30" y="88"/>
                    </a:lnTo>
                    <a:lnTo>
                      <a:pt x="30" y="148"/>
                    </a:lnTo>
                    <a:lnTo>
                      <a:pt x="0" y="176"/>
                    </a:lnTo>
                    <a:lnTo>
                      <a:pt x="30" y="176"/>
                    </a:lnTo>
                    <a:lnTo>
                      <a:pt x="59" y="206"/>
                    </a:lnTo>
                    <a:lnTo>
                      <a:pt x="87" y="206"/>
                    </a:lnTo>
                    <a:lnTo>
                      <a:pt x="87" y="266"/>
                    </a:lnTo>
                    <a:lnTo>
                      <a:pt x="118" y="266"/>
                    </a:lnTo>
                    <a:lnTo>
                      <a:pt x="118" y="295"/>
                    </a:lnTo>
                    <a:lnTo>
                      <a:pt x="148" y="325"/>
                    </a:lnTo>
                    <a:lnTo>
                      <a:pt x="148" y="354"/>
                    </a:lnTo>
                    <a:lnTo>
                      <a:pt x="178" y="384"/>
                    </a:lnTo>
                    <a:lnTo>
                      <a:pt x="178" y="413"/>
                    </a:lnTo>
                    <a:lnTo>
                      <a:pt x="207" y="413"/>
                    </a:lnTo>
                    <a:lnTo>
                      <a:pt x="237" y="443"/>
                    </a:lnTo>
                    <a:lnTo>
                      <a:pt x="266" y="443"/>
                    </a:lnTo>
                    <a:lnTo>
                      <a:pt x="266" y="473"/>
                    </a:lnTo>
                    <a:lnTo>
                      <a:pt x="296" y="504"/>
                    </a:lnTo>
                    <a:lnTo>
                      <a:pt x="296" y="531"/>
                    </a:lnTo>
                    <a:lnTo>
                      <a:pt x="355" y="531"/>
                    </a:lnTo>
                    <a:lnTo>
                      <a:pt x="385" y="592"/>
                    </a:lnTo>
                    <a:lnTo>
                      <a:pt x="415" y="592"/>
                    </a:lnTo>
                    <a:lnTo>
                      <a:pt x="444" y="622"/>
                    </a:lnTo>
                    <a:lnTo>
                      <a:pt x="444" y="679"/>
                    </a:lnTo>
                    <a:lnTo>
                      <a:pt x="473" y="710"/>
                    </a:lnTo>
                    <a:lnTo>
                      <a:pt x="503" y="710"/>
                    </a:lnTo>
                    <a:lnTo>
                      <a:pt x="533" y="740"/>
                    </a:lnTo>
                    <a:lnTo>
                      <a:pt x="562" y="740"/>
                    </a:lnTo>
                    <a:lnTo>
                      <a:pt x="562" y="768"/>
                    </a:lnTo>
                    <a:lnTo>
                      <a:pt x="533" y="799"/>
                    </a:lnTo>
                    <a:lnTo>
                      <a:pt x="562" y="799"/>
                    </a:lnTo>
                    <a:lnTo>
                      <a:pt x="592" y="799"/>
                    </a:lnTo>
                    <a:lnTo>
                      <a:pt x="592" y="829"/>
                    </a:lnTo>
                    <a:lnTo>
                      <a:pt x="622" y="829"/>
                    </a:lnTo>
                    <a:lnTo>
                      <a:pt x="653" y="858"/>
                    </a:lnTo>
                    <a:lnTo>
                      <a:pt x="680" y="858"/>
                    </a:lnTo>
                    <a:lnTo>
                      <a:pt x="710" y="886"/>
                    </a:lnTo>
                    <a:lnTo>
                      <a:pt x="741" y="886"/>
                    </a:lnTo>
                    <a:lnTo>
                      <a:pt x="771" y="917"/>
                    </a:lnTo>
                    <a:lnTo>
                      <a:pt x="799" y="917"/>
                    </a:lnTo>
                    <a:lnTo>
                      <a:pt x="799" y="858"/>
                    </a:lnTo>
                    <a:lnTo>
                      <a:pt x="771" y="858"/>
                    </a:lnTo>
                    <a:lnTo>
                      <a:pt x="771" y="768"/>
                    </a:lnTo>
                    <a:lnTo>
                      <a:pt x="829" y="768"/>
                    </a:lnTo>
                    <a:lnTo>
                      <a:pt x="799" y="740"/>
                    </a:lnTo>
                    <a:lnTo>
                      <a:pt x="829" y="710"/>
                    </a:lnTo>
                    <a:lnTo>
                      <a:pt x="829" y="679"/>
                    </a:lnTo>
                    <a:lnTo>
                      <a:pt x="860" y="679"/>
                    </a:lnTo>
                    <a:lnTo>
                      <a:pt x="860" y="650"/>
                    </a:lnTo>
                    <a:lnTo>
                      <a:pt x="889" y="650"/>
                    </a:lnTo>
                    <a:lnTo>
                      <a:pt x="917" y="679"/>
                    </a:lnTo>
                    <a:lnTo>
                      <a:pt x="917" y="650"/>
                    </a:lnTo>
                    <a:lnTo>
                      <a:pt x="889" y="622"/>
                    </a:lnTo>
                    <a:lnTo>
                      <a:pt x="889" y="592"/>
                    </a:lnTo>
                    <a:lnTo>
                      <a:pt x="978" y="592"/>
                    </a:lnTo>
                    <a:lnTo>
                      <a:pt x="978" y="561"/>
                    </a:lnTo>
                    <a:lnTo>
                      <a:pt x="1036" y="561"/>
                    </a:lnTo>
                    <a:lnTo>
                      <a:pt x="1036" y="504"/>
                    </a:lnTo>
                    <a:lnTo>
                      <a:pt x="978" y="443"/>
                    </a:lnTo>
                    <a:lnTo>
                      <a:pt x="1036" y="443"/>
                    </a:lnTo>
                    <a:lnTo>
                      <a:pt x="1067" y="413"/>
                    </a:lnTo>
                    <a:lnTo>
                      <a:pt x="1036" y="384"/>
                    </a:lnTo>
                    <a:lnTo>
                      <a:pt x="1008" y="384"/>
                    </a:lnTo>
                    <a:lnTo>
                      <a:pt x="978" y="354"/>
                    </a:lnTo>
                    <a:lnTo>
                      <a:pt x="948" y="354"/>
                    </a:lnTo>
                    <a:lnTo>
                      <a:pt x="948" y="325"/>
                    </a:lnTo>
                    <a:lnTo>
                      <a:pt x="917" y="295"/>
                    </a:lnTo>
                    <a:lnTo>
                      <a:pt x="917" y="266"/>
                    </a:lnTo>
                    <a:lnTo>
                      <a:pt x="948" y="236"/>
                    </a:lnTo>
                    <a:lnTo>
                      <a:pt x="948" y="206"/>
                    </a:lnTo>
                    <a:lnTo>
                      <a:pt x="978" y="176"/>
                    </a:lnTo>
                    <a:lnTo>
                      <a:pt x="978" y="118"/>
                    </a:lnTo>
                    <a:lnTo>
                      <a:pt x="917" y="118"/>
                    </a:lnTo>
                    <a:lnTo>
                      <a:pt x="889" y="148"/>
                    </a:lnTo>
                    <a:lnTo>
                      <a:pt x="860" y="148"/>
                    </a:lnTo>
                    <a:lnTo>
                      <a:pt x="829" y="118"/>
                    </a:lnTo>
                    <a:lnTo>
                      <a:pt x="829" y="88"/>
                    </a:lnTo>
                    <a:lnTo>
                      <a:pt x="799" y="88"/>
                    </a:lnTo>
                    <a:lnTo>
                      <a:pt x="771" y="58"/>
                    </a:lnTo>
                    <a:lnTo>
                      <a:pt x="415" y="58"/>
                    </a:lnTo>
                    <a:lnTo>
                      <a:pt x="385" y="29"/>
                    </a:lnTo>
                    <a:lnTo>
                      <a:pt x="355" y="29"/>
                    </a:lnTo>
                    <a:lnTo>
                      <a:pt x="325" y="0"/>
                    </a:lnTo>
                    <a:lnTo>
                      <a:pt x="296" y="29"/>
                    </a:lnTo>
                    <a:lnTo>
                      <a:pt x="207" y="29"/>
                    </a:lnTo>
                    <a:lnTo>
                      <a:pt x="207" y="58"/>
                    </a:lnTo>
                    <a:lnTo>
                      <a:pt x="178" y="58"/>
                    </a:lnTo>
                    <a:close/>
                  </a:path>
                </a:pathLst>
              </a:custGeom>
              <a:solidFill>
                <a:srgbClr val="7FC543"/>
              </a:solidFill>
              <a:ln w="9525">
                <a:noFill/>
                <a:round/>
                <a:headEnd/>
                <a:tailEnd/>
              </a:ln>
            </p:spPr>
            <p:txBody>
              <a:bodyPr/>
              <a:lstStyle/>
              <a:p>
                <a:endParaRPr lang="en-GB"/>
              </a:p>
            </p:txBody>
          </p:sp>
          <p:sp>
            <p:nvSpPr>
              <p:cNvPr id="25698" name="Freeform 98"/>
              <p:cNvSpPr>
                <a:spLocks/>
              </p:cNvSpPr>
              <p:nvPr/>
            </p:nvSpPr>
            <p:spPr bwMode="auto">
              <a:xfrm>
                <a:off x="2976" y="2771"/>
                <a:ext cx="822" cy="770"/>
              </a:xfrm>
              <a:custGeom>
                <a:avLst/>
                <a:gdLst/>
                <a:ahLst/>
                <a:cxnLst>
                  <a:cxn ang="0">
                    <a:pos x="1541" y="59"/>
                  </a:cxn>
                  <a:cxn ang="0">
                    <a:pos x="1392" y="30"/>
                  </a:cxn>
                  <a:cxn ang="0">
                    <a:pos x="1216" y="59"/>
                  </a:cxn>
                  <a:cxn ang="0">
                    <a:pos x="1037" y="177"/>
                  </a:cxn>
                  <a:cxn ang="0">
                    <a:pos x="918" y="207"/>
                  </a:cxn>
                  <a:cxn ang="0">
                    <a:pos x="830" y="237"/>
                  </a:cxn>
                  <a:cxn ang="0">
                    <a:pos x="711" y="268"/>
                  </a:cxn>
                  <a:cxn ang="0">
                    <a:pos x="623" y="414"/>
                  </a:cxn>
                  <a:cxn ang="0">
                    <a:pos x="504" y="268"/>
                  </a:cxn>
                  <a:cxn ang="0">
                    <a:pos x="325" y="386"/>
                  </a:cxn>
                  <a:cxn ang="0">
                    <a:pos x="88" y="414"/>
                  </a:cxn>
                  <a:cxn ang="0">
                    <a:pos x="149" y="593"/>
                  </a:cxn>
                  <a:cxn ang="0">
                    <a:pos x="29" y="651"/>
                  </a:cxn>
                  <a:cxn ang="0">
                    <a:pos x="118" y="769"/>
                  </a:cxn>
                  <a:cxn ang="0">
                    <a:pos x="60" y="888"/>
                  </a:cxn>
                  <a:cxn ang="0">
                    <a:pos x="297" y="1006"/>
                  </a:cxn>
                  <a:cxn ang="0">
                    <a:pos x="386" y="1066"/>
                  </a:cxn>
                  <a:cxn ang="0">
                    <a:pos x="534" y="888"/>
                  </a:cxn>
                  <a:cxn ang="0">
                    <a:pos x="771" y="947"/>
                  </a:cxn>
                  <a:cxn ang="0">
                    <a:pos x="978" y="1066"/>
                  </a:cxn>
                  <a:cxn ang="0">
                    <a:pos x="1037" y="1272"/>
                  </a:cxn>
                  <a:cxn ang="0">
                    <a:pos x="1127" y="1451"/>
                  </a:cxn>
                  <a:cxn ang="0">
                    <a:pos x="1246" y="1540"/>
                  </a:cxn>
                  <a:cxn ang="0">
                    <a:pos x="1482" y="1717"/>
                  </a:cxn>
                  <a:cxn ang="0">
                    <a:pos x="1748" y="1926"/>
                  </a:cxn>
                  <a:cxn ang="0">
                    <a:pos x="1955" y="1953"/>
                  </a:cxn>
                  <a:cxn ang="0">
                    <a:pos x="2073" y="2101"/>
                  </a:cxn>
                  <a:cxn ang="0">
                    <a:pos x="2283" y="2190"/>
                  </a:cxn>
                  <a:cxn ang="0">
                    <a:pos x="2371" y="2339"/>
                  </a:cxn>
                  <a:cxn ang="0">
                    <a:pos x="2519" y="2457"/>
                  </a:cxn>
                  <a:cxn ang="0">
                    <a:pos x="2608" y="2606"/>
                  </a:cxn>
                  <a:cxn ang="0">
                    <a:pos x="2578" y="2812"/>
                  </a:cxn>
                  <a:cxn ang="0">
                    <a:pos x="2490" y="2991"/>
                  </a:cxn>
                  <a:cxn ang="0">
                    <a:pos x="2638" y="3019"/>
                  </a:cxn>
                  <a:cxn ang="0">
                    <a:pos x="2756" y="2812"/>
                  </a:cxn>
                  <a:cxn ang="0">
                    <a:pos x="2875" y="2546"/>
                  </a:cxn>
                  <a:cxn ang="0">
                    <a:pos x="2726" y="2426"/>
                  </a:cxn>
                  <a:cxn ang="0">
                    <a:pos x="2815" y="2251"/>
                  </a:cxn>
                  <a:cxn ang="0">
                    <a:pos x="2933" y="2220"/>
                  </a:cxn>
                  <a:cxn ang="0">
                    <a:pos x="3113" y="2308"/>
                  </a:cxn>
                  <a:cxn ang="0">
                    <a:pos x="3259" y="2369"/>
                  </a:cxn>
                  <a:cxn ang="0">
                    <a:pos x="3113" y="2132"/>
                  </a:cxn>
                  <a:cxn ang="0">
                    <a:pos x="2933" y="2072"/>
                  </a:cxn>
                  <a:cxn ang="0">
                    <a:pos x="2726" y="1953"/>
                  </a:cxn>
                  <a:cxn ang="0">
                    <a:pos x="2547" y="1865"/>
                  </a:cxn>
                  <a:cxn ang="0">
                    <a:pos x="2578" y="1717"/>
                  </a:cxn>
                  <a:cxn ang="0">
                    <a:pos x="2192" y="1628"/>
                  </a:cxn>
                  <a:cxn ang="0">
                    <a:pos x="1955" y="1361"/>
                  </a:cxn>
                  <a:cxn ang="0">
                    <a:pos x="1896" y="1154"/>
                  </a:cxn>
                  <a:cxn ang="0">
                    <a:pos x="1660" y="1036"/>
                  </a:cxn>
                  <a:cxn ang="0">
                    <a:pos x="1541" y="947"/>
                  </a:cxn>
                  <a:cxn ang="0">
                    <a:pos x="1571" y="769"/>
                  </a:cxn>
                  <a:cxn ang="0">
                    <a:pos x="1511" y="622"/>
                  </a:cxn>
                  <a:cxn ang="0">
                    <a:pos x="1571" y="532"/>
                  </a:cxn>
                  <a:cxn ang="0">
                    <a:pos x="1748" y="444"/>
                  </a:cxn>
                  <a:cxn ang="0">
                    <a:pos x="1867" y="325"/>
                  </a:cxn>
                  <a:cxn ang="0">
                    <a:pos x="1867" y="207"/>
                  </a:cxn>
                  <a:cxn ang="0">
                    <a:pos x="1808" y="149"/>
                  </a:cxn>
                </a:cxnLst>
                <a:rect l="0" t="0" r="r" b="b"/>
                <a:pathLst>
                  <a:path w="3289" h="3080">
                    <a:moveTo>
                      <a:pt x="1778" y="149"/>
                    </a:moveTo>
                    <a:lnTo>
                      <a:pt x="1660" y="149"/>
                    </a:lnTo>
                    <a:lnTo>
                      <a:pt x="1630" y="118"/>
                    </a:lnTo>
                    <a:lnTo>
                      <a:pt x="1541" y="118"/>
                    </a:lnTo>
                    <a:lnTo>
                      <a:pt x="1541" y="59"/>
                    </a:lnTo>
                    <a:lnTo>
                      <a:pt x="1511" y="59"/>
                    </a:lnTo>
                    <a:lnTo>
                      <a:pt x="1482" y="30"/>
                    </a:lnTo>
                    <a:lnTo>
                      <a:pt x="1511" y="0"/>
                    </a:lnTo>
                    <a:lnTo>
                      <a:pt x="1423" y="0"/>
                    </a:lnTo>
                    <a:lnTo>
                      <a:pt x="1392" y="30"/>
                    </a:lnTo>
                    <a:lnTo>
                      <a:pt x="1304" y="30"/>
                    </a:lnTo>
                    <a:lnTo>
                      <a:pt x="1304" y="0"/>
                    </a:lnTo>
                    <a:lnTo>
                      <a:pt x="1273" y="30"/>
                    </a:lnTo>
                    <a:lnTo>
                      <a:pt x="1216" y="30"/>
                    </a:lnTo>
                    <a:lnTo>
                      <a:pt x="1216" y="59"/>
                    </a:lnTo>
                    <a:lnTo>
                      <a:pt x="1185" y="88"/>
                    </a:lnTo>
                    <a:lnTo>
                      <a:pt x="1127" y="88"/>
                    </a:lnTo>
                    <a:lnTo>
                      <a:pt x="1097" y="59"/>
                    </a:lnTo>
                    <a:lnTo>
                      <a:pt x="1037" y="59"/>
                    </a:lnTo>
                    <a:lnTo>
                      <a:pt x="1037" y="177"/>
                    </a:lnTo>
                    <a:lnTo>
                      <a:pt x="1009" y="177"/>
                    </a:lnTo>
                    <a:lnTo>
                      <a:pt x="978" y="149"/>
                    </a:lnTo>
                    <a:lnTo>
                      <a:pt x="948" y="149"/>
                    </a:lnTo>
                    <a:lnTo>
                      <a:pt x="918" y="177"/>
                    </a:lnTo>
                    <a:lnTo>
                      <a:pt x="918" y="207"/>
                    </a:lnTo>
                    <a:lnTo>
                      <a:pt x="948" y="207"/>
                    </a:lnTo>
                    <a:lnTo>
                      <a:pt x="948" y="268"/>
                    </a:lnTo>
                    <a:lnTo>
                      <a:pt x="918" y="268"/>
                    </a:lnTo>
                    <a:lnTo>
                      <a:pt x="890" y="237"/>
                    </a:lnTo>
                    <a:lnTo>
                      <a:pt x="830" y="237"/>
                    </a:lnTo>
                    <a:lnTo>
                      <a:pt x="800" y="268"/>
                    </a:lnTo>
                    <a:lnTo>
                      <a:pt x="771" y="237"/>
                    </a:lnTo>
                    <a:lnTo>
                      <a:pt x="771" y="177"/>
                    </a:lnTo>
                    <a:lnTo>
                      <a:pt x="711" y="177"/>
                    </a:lnTo>
                    <a:lnTo>
                      <a:pt x="711" y="268"/>
                    </a:lnTo>
                    <a:lnTo>
                      <a:pt x="681" y="295"/>
                    </a:lnTo>
                    <a:lnTo>
                      <a:pt x="681" y="325"/>
                    </a:lnTo>
                    <a:lnTo>
                      <a:pt x="652" y="356"/>
                    </a:lnTo>
                    <a:lnTo>
                      <a:pt x="652" y="414"/>
                    </a:lnTo>
                    <a:lnTo>
                      <a:pt x="623" y="414"/>
                    </a:lnTo>
                    <a:lnTo>
                      <a:pt x="623" y="386"/>
                    </a:lnTo>
                    <a:lnTo>
                      <a:pt x="593" y="356"/>
                    </a:lnTo>
                    <a:lnTo>
                      <a:pt x="593" y="325"/>
                    </a:lnTo>
                    <a:lnTo>
                      <a:pt x="563" y="325"/>
                    </a:lnTo>
                    <a:lnTo>
                      <a:pt x="504" y="268"/>
                    </a:lnTo>
                    <a:lnTo>
                      <a:pt x="504" y="237"/>
                    </a:lnTo>
                    <a:lnTo>
                      <a:pt x="474" y="207"/>
                    </a:lnTo>
                    <a:lnTo>
                      <a:pt x="416" y="268"/>
                    </a:lnTo>
                    <a:lnTo>
                      <a:pt x="416" y="295"/>
                    </a:lnTo>
                    <a:lnTo>
                      <a:pt x="325" y="386"/>
                    </a:lnTo>
                    <a:lnTo>
                      <a:pt x="297" y="356"/>
                    </a:lnTo>
                    <a:lnTo>
                      <a:pt x="267" y="356"/>
                    </a:lnTo>
                    <a:lnTo>
                      <a:pt x="236" y="386"/>
                    </a:lnTo>
                    <a:lnTo>
                      <a:pt x="118" y="386"/>
                    </a:lnTo>
                    <a:lnTo>
                      <a:pt x="88" y="414"/>
                    </a:lnTo>
                    <a:lnTo>
                      <a:pt x="60" y="414"/>
                    </a:lnTo>
                    <a:lnTo>
                      <a:pt x="88" y="444"/>
                    </a:lnTo>
                    <a:lnTo>
                      <a:pt x="88" y="504"/>
                    </a:lnTo>
                    <a:lnTo>
                      <a:pt x="149" y="563"/>
                    </a:lnTo>
                    <a:lnTo>
                      <a:pt x="149" y="593"/>
                    </a:lnTo>
                    <a:lnTo>
                      <a:pt x="118" y="622"/>
                    </a:lnTo>
                    <a:lnTo>
                      <a:pt x="88" y="622"/>
                    </a:lnTo>
                    <a:lnTo>
                      <a:pt x="88" y="651"/>
                    </a:lnTo>
                    <a:lnTo>
                      <a:pt x="29" y="622"/>
                    </a:lnTo>
                    <a:lnTo>
                      <a:pt x="29" y="651"/>
                    </a:lnTo>
                    <a:lnTo>
                      <a:pt x="0" y="651"/>
                    </a:lnTo>
                    <a:lnTo>
                      <a:pt x="29" y="681"/>
                    </a:lnTo>
                    <a:lnTo>
                      <a:pt x="29" y="711"/>
                    </a:lnTo>
                    <a:lnTo>
                      <a:pt x="88" y="741"/>
                    </a:lnTo>
                    <a:lnTo>
                      <a:pt x="118" y="769"/>
                    </a:lnTo>
                    <a:lnTo>
                      <a:pt x="118" y="799"/>
                    </a:lnTo>
                    <a:lnTo>
                      <a:pt x="88" y="799"/>
                    </a:lnTo>
                    <a:lnTo>
                      <a:pt x="88" y="829"/>
                    </a:lnTo>
                    <a:lnTo>
                      <a:pt x="60" y="859"/>
                    </a:lnTo>
                    <a:lnTo>
                      <a:pt x="60" y="888"/>
                    </a:lnTo>
                    <a:lnTo>
                      <a:pt x="118" y="947"/>
                    </a:lnTo>
                    <a:lnTo>
                      <a:pt x="149" y="947"/>
                    </a:lnTo>
                    <a:lnTo>
                      <a:pt x="179" y="977"/>
                    </a:lnTo>
                    <a:lnTo>
                      <a:pt x="267" y="977"/>
                    </a:lnTo>
                    <a:lnTo>
                      <a:pt x="297" y="1006"/>
                    </a:lnTo>
                    <a:lnTo>
                      <a:pt x="236" y="1066"/>
                    </a:lnTo>
                    <a:lnTo>
                      <a:pt x="236" y="1097"/>
                    </a:lnTo>
                    <a:lnTo>
                      <a:pt x="325" y="1097"/>
                    </a:lnTo>
                    <a:lnTo>
                      <a:pt x="356" y="1066"/>
                    </a:lnTo>
                    <a:lnTo>
                      <a:pt x="386" y="1066"/>
                    </a:lnTo>
                    <a:lnTo>
                      <a:pt x="443" y="1006"/>
                    </a:lnTo>
                    <a:lnTo>
                      <a:pt x="443" y="977"/>
                    </a:lnTo>
                    <a:lnTo>
                      <a:pt x="474" y="977"/>
                    </a:lnTo>
                    <a:lnTo>
                      <a:pt x="474" y="947"/>
                    </a:lnTo>
                    <a:lnTo>
                      <a:pt x="534" y="888"/>
                    </a:lnTo>
                    <a:lnTo>
                      <a:pt x="652" y="888"/>
                    </a:lnTo>
                    <a:lnTo>
                      <a:pt x="681" y="918"/>
                    </a:lnTo>
                    <a:lnTo>
                      <a:pt x="711" y="918"/>
                    </a:lnTo>
                    <a:lnTo>
                      <a:pt x="741" y="947"/>
                    </a:lnTo>
                    <a:lnTo>
                      <a:pt x="771" y="947"/>
                    </a:lnTo>
                    <a:lnTo>
                      <a:pt x="830" y="1006"/>
                    </a:lnTo>
                    <a:lnTo>
                      <a:pt x="859" y="977"/>
                    </a:lnTo>
                    <a:lnTo>
                      <a:pt x="890" y="1006"/>
                    </a:lnTo>
                    <a:lnTo>
                      <a:pt x="918" y="1006"/>
                    </a:lnTo>
                    <a:lnTo>
                      <a:pt x="978" y="1066"/>
                    </a:lnTo>
                    <a:lnTo>
                      <a:pt x="978" y="1154"/>
                    </a:lnTo>
                    <a:lnTo>
                      <a:pt x="1009" y="1185"/>
                    </a:lnTo>
                    <a:lnTo>
                      <a:pt x="1009" y="1215"/>
                    </a:lnTo>
                    <a:lnTo>
                      <a:pt x="1037" y="1243"/>
                    </a:lnTo>
                    <a:lnTo>
                      <a:pt x="1037" y="1272"/>
                    </a:lnTo>
                    <a:lnTo>
                      <a:pt x="1066" y="1303"/>
                    </a:lnTo>
                    <a:lnTo>
                      <a:pt x="1066" y="1392"/>
                    </a:lnTo>
                    <a:lnTo>
                      <a:pt x="1097" y="1361"/>
                    </a:lnTo>
                    <a:lnTo>
                      <a:pt x="1127" y="1392"/>
                    </a:lnTo>
                    <a:lnTo>
                      <a:pt x="1127" y="1451"/>
                    </a:lnTo>
                    <a:lnTo>
                      <a:pt x="1155" y="1451"/>
                    </a:lnTo>
                    <a:lnTo>
                      <a:pt x="1185" y="1479"/>
                    </a:lnTo>
                    <a:lnTo>
                      <a:pt x="1216" y="1479"/>
                    </a:lnTo>
                    <a:lnTo>
                      <a:pt x="1246" y="1510"/>
                    </a:lnTo>
                    <a:lnTo>
                      <a:pt x="1246" y="1540"/>
                    </a:lnTo>
                    <a:lnTo>
                      <a:pt x="1216" y="1570"/>
                    </a:lnTo>
                    <a:lnTo>
                      <a:pt x="1304" y="1570"/>
                    </a:lnTo>
                    <a:lnTo>
                      <a:pt x="1423" y="1688"/>
                    </a:lnTo>
                    <a:lnTo>
                      <a:pt x="1453" y="1688"/>
                    </a:lnTo>
                    <a:lnTo>
                      <a:pt x="1482" y="1717"/>
                    </a:lnTo>
                    <a:lnTo>
                      <a:pt x="1511" y="1717"/>
                    </a:lnTo>
                    <a:lnTo>
                      <a:pt x="1511" y="1747"/>
                    </a:lnTo>
                    <a:lnTo>
                      <a:pt x="1660" y="1895"/>
                    </a:lnTo>
                    <a:lnTo>
                      <a:pt x="1719" y="1895"/>
                    </a:lnTo>
                    <a:lnTo>
                      <a:pt x="1748" y="1926"/>
                    </a:lnTo>
                    <a:lnTo>
                      <a:pt x="1748" y="1953"/>
                    </a:lnTo>
                    <a:lnTo>
                      <a:pt x="1778" y="1953"/>
                    </a:lnTo>
                    <a:lnTo>
                      <a:pt x="1808" y="1926"/>
                    </a:lnTo>
                    <a:lnTo>
                      <a:pt x="1838" y="1953"/>
                    </a:lnTo>
                    <a:lnTo>
                      <a:pt x="1955" y="1953"/>
                    </a:lnTo>
                    <a:lnTo>
                      <a:pt x="1985" y="2013"/>
                    </a:lnTo>
                    <a:lnTo>
                      <a:pt x="1985" y="2044"/>
                    </a:lnTo>
                    <a:lnTo>
                      <a:pt x="2015" y="2072"/>
                    </a:lnTo>
                    <a:lnTo>
                      <a:pt x="2046" y="2072"/>
                    </a:lnTo>
                    <a:lnTo>
                      <a:pt x="2073" y="2101"/>
                    </a:lnTo>
                    <a:lnTo>
                      <a:pt x="2103" y="2101"/>
                    </a:lnTo>
                    <a:lnTo>
                      <a:pt x="2164" y="2132"/>
                    </a:lnTo>
                    <a:lnTo>
                      <a:pt x="2133" y="2162"/>
                    </a:lnTo>
                    <a:lnTo>
                      <a:pt x="2253" y="2162"/>
                    </a:lnTo>
                    <a:lnTo>
                      <a:pt x="2283" y="2190"/>
                    </a:lnTo>
                    <a:lnTo>
                      <a:pt x="2283" y="2220"/>
                    </a:lnTo>
                    <a:lnTo>
                      <a:pt x="2310" y="2251"/>
                    </a:lnTo>
                    <a:lnTo>
                      <a:pt x="2283" y="2281"/>
                    </a:lnTo>
                    <a:lnTo>
                      <a:pt x="2340" y="2339"/>
                    </a:lnTo>
                    <a:lnTo>
                      <a:pt x="2371" y="2339"/>
                    </a:lnTo>
                    <a:lnTo>
                      <a:pt x="2401" y="2369"/>
                    </a:lnTo>
                    <a:lnTo>
                      <a:pt x="2429" y="2369"/>
                    </a:lnTo>
                    <a:lnTo>
                      <a:pt x="2460" y="2339"/>
                    </a:lnTo>
                    <a:lnTo>
                      <a:pt x="2519" y="2399"/>
                    </a:lnTo>
                    <a:lnTo>
                      <a:pt x="2519" y="2457"/>
                    </a:lnTo>
                    <a:lnTo>
                      <a:pt x="2547" y="2487"/>
                    </a:lnTo>
                    <a:lnTo>
                      <a:pt x="2547" y="2517"/>
                    </a:lnTo>
                    <a:lnTo>
                      <a:pt x="2578" y="2546"/>
                    </a:lnTo>
                    <a:lnTo>
                      <a:pt x="2578" y="2576"/>
                    </a:lnTo>
                    <a:lnTo>
                      <a:pt x="2608" y="2606"/>
                    </a:lnTo>
                    <a:lnTo>
                      <a:pt x="2608" y="2694"/>
                    </a:lnTo>
                    <a:lnTo>
                      <a:pt x="2667" y="2754"/>
                    </a:lnTo>
                    <a:lnTo>
                      <a:pt x="2667" y="2782"/>
                    </a:lnTo>
                    <a:lnTo>
                      <a:pt x="2638" y="2812"/>
                    </a:lnTo>
                    <a:lnTo>
                      <a:pt x="2578" y="2812"/>
                    </a:lnTo>
                    <a:lnTo>
                      <a:pt x="2547" y="2842"/>
                    </a:lnTo>
                    <a:lnTo>
                      <a:pt x="2578" y="2873"/>
                    </a:lnTo>
                    <a:lnTo>
                      <a:pt x="2547" y="2901"/>
                    </a:lnTo>
                    <a:lnTo>
                      <a:pt x="2547" y="2931"/>
                    </a:lnTo>
                    <a:lnTo>
                      <a:pt x="2490" y="2991"/>
                    </a:lnTo>
                    <a:lnTo>
                      <a:pt x="2490" y="3049"/>
                    </a:lnTo>
                    <a:lnTo>
                      <a:pt x="2519" y="3080"/>
                    </a:lnTo>
                    <a:lnTo>
                      <a:pt x="2608" y="3080"/>
                    </a:lnTo>
                    <a:lnTo>
                      <a:pt x="2638" y="3049"/>
                    </a:lnTo>
                    <a:lnTo>
                      <a:pt x="2638" y="3019"/>
                    </a:lnTo>
                    <a:lnTo>
                      <a:pt x="2667" y="2991"/>
                    </a:lnTo>
                    <a:lnTo>
                      <a:pt x="2667" y="2960"/>
                    </a:lnTo>
                    <a:lnTo>
                      <a:pt x="2697" y="2960"/>
                    </a:lnTo>
                    <a:lnTo>
                      <a:pt x="2756" y="2901"/>
                    </a:lnTo>
                    <a:lnTo>
                      <a:pt x="2756" y="2812"/>
                    </a:lnTo>
                    <a:lnTo>
                      <a:pt x="2845" y="2724"/>
                    </a:lnTo>
                    <a:lnTo>
                      <a:pt x="2875" y="2754"/>
                    </a:lnTo>
                    <a:lnTo>
                      <a:pt x="2904" y="2724"/>
                    </a:lnTo>
                    <a:lnTo>
                      <a:pt x="2904" y="2576"/>
                    </a:lnTo>
                    <a:lnTo>
                      <a:pt x="2875" y="2546"/>
                    </a:lnTo>
                    <a:lnTo>
                      <a:pt x="2845" y="2546"/>
                    </a:lnTo>
                    <a:lnTo>
                      <a:pt x="2815" y="2517"/>
                    </a:lnTo>
                    <a:lnTo>
                      <a:pt x="2756" y="2517"/>
                    </a:lnTo>
                    <a:lnTo>
                      <a:pt x="2726" y="2487"/>
                    </a:lnTo>
                    <a:lnTo>
                      <a:pt x="2726" y="2426"/>
                    </a:lnTo>
                    <a:lnTo>
                      <a:pt x="2756" y="2399"/>
                    </a:lnTo>
                    <a:lnTo>
                      <a:pt x="2756" y="2339"/>
                    </a:lnTo>
                    <a:lnTo>
                      <a:pt x="2785" y="2308"/>
                    </a:lnTo>
                    <a:lnTo>
                      <a:pt x="2785" y="2281"/>
                    </a:lnTo>
                    <a:lnTo>
                      <a:pt x="2815" y="2251"/>
                    </a:lnTo>
                    <a:lnTo>
                      <a:pt x="2815" y="2220"/>
                    </a:lnTo>
                    <a:lnTo>
                      <a:pt x="2845" y="2220"/>
                    </a:lnTo>
                    <a:lnTo>
                      <a:pt x="2875" y="2190"/>
                    </a:lnTo>
                    <a:lnTo>
                      <a:pt x="2904" y="2220"/>
                    </a:lnTo>
                    <a:lnTo>
                      <a:pt x="2933" y="2220"/>
                    </a:lnTo>
                    <a:lnTo>
                      <a:pt x="2933" y="2251"/>
                    </a:lnTo>
                    <a:lnTo>
                      <a:pt x="2963" y="2251"/>
                    </a:lnTo>
                    <a:lnTo>
                      <a:pt x="2993" y="2281"/>
                    </a:lnTo>
                    <a:lnTo>
                      <a:pt x="3113" y="2281"/>
                    </a:lnTo>
                    <a:lnTo>
                      <a:pt x="3113" y="2308"/>
                    </a:lnTo>
                    <a:lnTo>
                      <a:pt x="3140" y="2339"/>
                    </a:lnTo>
                    <a:lnTo>
                      <a:pt x="3140" y="2369"/>
                    </a:lnTo>
                    <a:lnTo>
                      <a:pt x="3201" y="2426"/>
                    </a:lnTo>
                    <a:lnTo>
                      <a:pt x="3259" y="2426"/>
                    </a:lnTo>
                    <a:lnTo>
                      <a:pt x="3259" y="2369"/>
                    </a:lnTo>
                    <a:lnTo>
                      <a:pt x="3289" y="2308"/>
                    </a:lnTo>
                    <a:lnTo>
                      <a:pt x="3259" y="2281"/>
                    </a:lnTo>
                    <a:lnTo>
                      <a:pt x="3231" y="2281"/>
                    </a:lnTo>
                    <a:lnTo>
                      <a:pt x="3113" y="2162"/>
                    </a:lnTo>
                    <a:lnTo>
                      <a:pt x="3113" y="2132"/>
                    </a:lnTo>
                    <a:lnTo>
                      <a:pt x="3052" y="2132"/>
                    </a:lnTo>
                    <a:lnTo>
                      <a:pt x="3022" y="2101"/>
                    </a:lnTo>
                    <a:lnTo>
                      <a:pt x="2993" y="2101"/>
                    </a:lnTo>
                    <a:lnTo>
                      <a:pt x="2963" y="2072"/>
                    </a:lnTo>
                    <a:lnTo>
                      <a:pt x="2933" y="2072"/>
                    </a:lnTo>
                    <a:lnTo>
                      <a:pt x="2875" y="2013"/>
                    </a:lnTo>
                    <a:lnTo>
                      <a:pt x="2845" y="2013"/>
                    </a:lnTo>
                    <a:lnTo>
                      <a:pt x="2815" y="1983"/>
                    </a:lnTo>
                    <a:lnTo>
                      <a:pt x="2785" y="1983"/>
                    </a:lnTo>
                    <a:lnTo>
                      <a:pt x="2726" y="1953"/>
                    </a:lnTo>
                    <a:lnTo>
                      <a:pt x="2697" y="1953"/>
                    </a:lnTo>
                    <a:lnTo>
                      <a:pt x="2638" y="1926"/>
                    </a:lnTo>
                    <a:lnTo>
                      <a:pt x="2608" y="1895"/>
                    </a:lnTo>
                    <a:lnTo>
                      <a:pt x="2578" y="1895"/>
                    </a:lnTo>
                    <a:lnTo>
                      <a:pt x="2547" y="1865"/>
                    </a:lnTo>
                    <a:lnTo>
                      <a:pt x="2547" y="1806"/>
                    </a:lnTo>
                    <a:lnTo>
                      <a:pt x="2578" y="1806"/>
                    </a:lnTo>
                    <a:lnTo>
                      <a:pt x="2608" y="1776"/>
                    </a:lnTo>
                    <a:lnTo>
                      <a:pt x="2608" y="1747"/>
                    </a:lnTo>
                    <a:lnTo>
                      <a:pt x="2578" y="1717"/>
                    </a:lnTo>
                    <a:lnTo>
                      <a:pt x="2310" y="1717"/>
                    </a:lnTo>
                    <a:lnTo>
                      <a:pt x="2283" y="1688"/>
                    </a:lnTo>
                    <a:lnTo>
                      <a:pt x="2222" y="1688"/>
                    </a:lnTo>
                    <a:lnTo>
                      <a:pt x="2222" y="1658"/>
                    </a:lnTo>
                    <a:lnTo>
                      <a:pt x="2192" y="1628"/>
                    </a:lnTo>
                    <a:lnTo>
                      <a:pt x="2164" y="1628"/>
                    </a:lnTo>
                    <a:lnTo>
                      <a:pt x="2015" y="1479"/>
                    </a:lnTo>
                    <a:lnTo>
                      <a:pt x="1985" y="1422"/>
                    </a:lnTo>
                    <a:lnTo>
                      <a:pt x="1985" y="1392"/>
                    </a:lnTo>
                    <a:lnTo>
                      <a:pt x="1955" y="1361"/>
                    </a:lnTo>
                    <a:lnTo>
                      <a:pt x="1955" y="1303"/>
                    </a:lnTo>
                    <a:lnTo>
                      <a:pt x="1926" y="1272"/>
                    </a:lnTo>
                    <a:lnTo>
                      <a:pt x="1926" y="1215"/>
                    </a:lnTo>
                    <a:lnTo>
                      <a:pt x="1896" y="1185"/>
                    </a:lnTo>
                    <a:lnTo>
                      <a:pt x="1896" y="1154"/>
                    </a:lnTo>
                    <a:lnTo>
                      <a:pt x="1838" y="1154"/>
                    </a:lnTo>
                    <a:lnTo>
                      <a:pt x="1778" y="1097"/>
                    </a:lnTo>
                    <a:lnTo>
                      <a:pt x="1748" y="1097"/>
                    </a:lnTo>
                    <a:lnTo>
                      <a:pt x="1719" y="1066"/>
                    </a:lnTo>
                    <a:lnTo>
                      <a:pt x="1660" y="1036"/>
                    </a:lnTo>
                    <a:lnTo>
                      <a:pt x="1630" y="1036"/>
                    </a:lnTo>
                    <a:lnTo>
                      <a:pt x="1601" y="1006"/>
                    </a:lnTo>
                    <a:lnTo>
                      <a:pt x="1601" y="977"/>
                    </a:lnTo>
                    <a:lnTo>
                      <a:pt x="1571" y="947"/>
                    </a:lnTo>
                    <a:lnTo>
                      <a:pt x="1541" y="947"/>
                    </a:lnTo>
                    <a:lnTo>
                      <a:pt x="1541" y="799"/>
                    </a:lnTo>
                    <a:lnTo>
                      <a:pt x="1511" y="799"/>
                    </a:lnTo>
                    <a:lnTo>
                      <a:pt x="1511" y="769"/>
                    </a:lnTo>
                    <a:lnTo>
                      <a:pt x="1541" y="741"/>
                    </a:lnTo>
                    <a:lnTo>
                      <a:pt x="1571" y="769"/>
                    </a:lnTo>
                    <a:lnTo>
                      <a:pt x="1571" y="741"/>
                    </a:lnTo>
                    <a:lnTo>
                      <a:pt x="1601" y="711"/>
                    </a:lnTo>
                    <a:lnTo>
                      <a:pt x="1541" y="651"/>
                    </a:lnTo>
                    <a:lnTo>
                      <a:pt x="1541" y="622"/>
                    </a:lnTo>
                    <a:lnTo>
                      <a:pt x="1511" y="622"/>
                    </a:lnTo>
                    <a:lnTo>
                      <a:pt x="1511" y="532"/>
                    </a:lnTo>
                    <a:lnTo>
                      <a:pt x="1541" y="532"/>
                    </a:lnTo>
                    <a:lnTo>
                      <a:pt x="1571" y="504"/>
                    </a:lnTo>
                    <a:lnTo>
                      <a:pt x="1601" y="504"/>
                    </a:lnTo>
                    <a:lnTo>
                      <a:pt x="1571" y="532"/>
                    </a:lnTo>
                    <a:lnTo>
                      <a:pt x="1601" y="532"/>
                    </a:lnTo>
                    <a:lnTo>
                      <a:pt x="1660" y="504"/>
                    </a:lnTo>
                    <a:lnTo>
                      <a:pt x="1689" y="474"/>
                    </a:lnTo>
                    <a:lnTo>
                      <a:pt x="1748" y="474"/>
                    </a:lnTo>
                    <a:lnTo>
                      <a:pt x="1748" y="444"/>
                    </a:lnTo>
                    <a:lnTo>
                      <a:pt x="1838" y="444"/>
                    </a:lnTo>
                    <a:lnTo>
                      <a:pt x="1867" y="414"/>
                    </a:lnTo>
                    <a:lnTo>
                      <a:pt x="1896" y="386"/>
                    </a:lnTo>
                    <a:lnTo>
                      <a:pt x="1867" y="356"/>
                    </a:lnTo>
                    <a:lnTo>
                      <a:pt x="1867" y="325"/>
                    </a:lnTo>
                    <a:lnTo>
                      <a:pt x="1896" y="295"/>
                    </a:lnTo>
                    <a:lnTo>
                      <a:pt x="1867" y="268"/>
                    </a:lnTo>
                    <a:lnTo>
                      <a:pt x="1838" y="268"/>
                    </a:lnTo>
                    <a:lnTo>
                      <a:pt x="1838" y="237"/>
                    </a:lnTo>
                    <a:lnTo>
                      <a:pt x="1867" y="207"/>
                    </a:lnTo>
                    <a:lnTo>
                      <a:pt x="1896" y="207"/>
                    </a:lnTo>
                    <a:lnTo>
                      <a:pt x="1896" y="177"/>
                    </a:lnTo>
                    <a:lnTo>
                      <a:pt x="1867" y="177"/>
                    </a:lnTo>
                    <a:lnTo>
                      <a:pt x="1838" y="149"/>
                    </a:lnTo>
                    <a:lnTo>
                      <a:pt x="1808" y="149"/>
                    </a:lnTo>
                    <a:lnTo>
                      <a:pt x="1808" y="177"/>
                    </a:lnTo>
                    <a:lnTo>
                      <a:pt x="1778" y="149"/>
                    </a:lnTo>
                    <a:close/>
                  </a:path>
                </a:pathLst>
              </a:custGeom>
              <a:solidFill>
                <a:srgbClr val="FFFF7F"/>
              </a:solidFill>
              <a:ln w="9525">
                <a:noFill/>
                <a:round/>
                <a:headEnd/>
                <a:tailEnd/>
              </a:ln>
            </p:spPr>
            <p:txBody>
              <a:bodyPr/>
              <a:lstStyle/>
              <a:p>
                <a:endParaRPr lang="en-GB"/>
              </a:p>
            </p:txBody>
          </p:sp>
          <p:sp>
            <p:nvSpPr>
              <p:cNvPr id="25699" name="Freeform 99"/>
              <p:cNvSpPr>
                <a:spLocks/>
              </p:cNvSpPr>
              <p:nvPr/>
            </p:nvSpPr>
            <p:spPr bwMode="auto">
              <a:xfrm>
                <a:off x="3442" y="2874"/>
                <a:ext cx="23" cy="23"/>
              </a:xfrm>
              <a:custGeom>
                <a:avLst/>
                <a:gdLst/>
                <a:ahLst/>
                <a:cxnLst>
                  <a:cxn ang="0">
                    <a:pos x="88" y="30"/>
                  </a:cxn>
                  <a:cxn ang="0">
                    <a:pos x="59" y="0"/>
                  </a:cxn>
                  <a:cxn ang="0">
                    <a:pos x="0" y="0"/>
                  </a:cxn>
                  <a:cxn ang="0">
                    <a:pos x="29" y="30"/>
                  </a:cxn>
                  <a:cxn ang="0">
                    <a:pos x="59" y="30"/>
                  </a:cxn>
                  <a:cxn ang="0">
                    <a:pos x="59" y="90"/>
                  </a:cxn>
                  <a:cxn ang="0">
                    <a:pos x="88" y="60"/>
                  </a:cxn>
                  <a:cxn ang="0">
                    <a:pos x="88" y="30"/>
                  </a:cxn>
                </a:cxnLst>
                <a:rect l="0" t="0" r="r" b="b"/>
                <a:pathLst>
                  <a:path w="88" h="90">
                    <a:moveTo>
                      <a:pt x="88" y="30"/>
                    </a:moveTo>
                    <a:lnTo>
                      <a:pt x="59" y="0"/>
                    </a:lnTo>
                    <a:lnTo>
                      <a:pt x="0" y="0"/>
                    </a:lnTo>
                    <a:lnTo>
                      <a:pt x="29" y="30"/>
                    </a:lnTo>
                    <a:lnTo>
                      <a:pt x="59" y="30"/>
                    </a:lnTo>
                    <a:lnTo>
                      <a:pt x="59" y="90"/>
                    </a:lnTo>
                    <a:lnTo>
                      <a:pt x="88" y="60"/>
                    </a:lnTo>
                    <a:lnTo>
                      <a:pt x="88" y="30"/>
                    </a:lnTo>
                    <a:close/>
                  </a:path>
                </a:pathLst>
              </a:custGeom>
              <a:solidFill>
                <a:srgbClr val="FFFF7F"/>
              </a:solidFill>
              <a:ln w="9525">
                <a:noFill/>
                <a:round/>
                <a:headEnd/>
                <a:tailEnd/>
              </a:ln>
            </p:spPr>
            <p:txBody>
              <a:bodyPr/>
              <a:lstStyle/>
              <a:p>
                <a:endParaRPr lang="en-GB"/>
              </a:p>
            </p:txBody>
          </p:sp>
          <p:sp>
            <p:nvSpPr>
              <p:cNvPr id="25700" name="Freeform 100"/>
              <p:cNvSpPr>
                <a:spLocks/>
              </p:cNvSpPr>
              <p:nvPr/>
            </p:nvSpPr>
            <p:spPr bwMode="auto">
              <a:xfrm>
                <a:off x="3843" y="3141"/>
                <a:ext cx="125" cy="252"/>
              </a:xfrm>
              <a:custGeom>
                <a:avLst/>
                <a:gdLst/>
                <a:ahLst/>
                <a:cxnLst>
                  <a:cxn ang="0">
                    <a:pos x="177" y="31"/>
                  </a:cxn>
                  <a:cxn ang="0">
                    <a:pos x="88" y="0"/>
                  </a:cxn>
                  <a:cxn ang="0">
                    <a:pos x="28" y="91"/>
                  </a:cxn>
                  <a:cxn ang="0">
                    <a:pos x="0" y="179"/>
                  </a:cxn>
                  <a:cxn ang="0">
                    <a:pos x="28" y="268"/>
                  </a:cxn>
                  <a:cxn ang="0">
                    <a:pos x="88" y="297"/>
                  </a:cxn>
                  <a:cxn ang="0">
                    <a:pos x="59" y="386"/>
                  </a:cxn>
                  <a:cxn ang="0">
                    <a:pos x="88" y="474"/>
                  </a:cxn>
                  <a:cxn ang="0">
                    <a:pos x="59" y="565"/>
                  </a:cxn>
                  <a:cxn ang="0">
                    <a:pos x="59" y="593"/>
                  </a:cxn>
                  <a:cxn ang="0">
                    <a:pos x="28" y="653"/>
                  </a:cxn>
                  <a:cxn ang="0">
                    <a:pos x="59" y="711"/>
                  </a:cxn>
                  <a:cxn ang="0">
                    <a:pos x="88" y="741"/>
                  </a:cxn>
                  <a:cxn ang="0">
                    <a:pos x="59" y="802"/>
                  </a:cxn>
                  <a:cxn ang="0">
                    <a:pos x="147" y="860"/>
                  </a:cxn>
                  <a:cxn ang="0">
                    <a:pos x="207" y="890"/>
                  </a:cxn>
                  <a:cxn ang="0">
                    <a:pos x="237" y="947"/>
                  </a:cxn>
                  <a:cxn ang="0">
                    <a:pos x="266" y="1008"/>
                  </a:cxn>
                  <a:cxn ang="0">
                    <a:pos x="325" y="978"/>
                  </a:cxn>
                  <a:cxn ang="0">
                    <a:pos x="355" y="860"/>
                  </a:cxn>
                  <a:cxn ang="0">
                    <a:pos x="384" y="860"/>
                  </a:cxn>
                  <a:cxn ang="0">
                    <a:pos x="414" y="802"/>
                  </a:cxn>
                  <a:cxn ang="0">
                    <a:pos x="444" y="741"/>
                  </a:cxn>
                  <a:cxn ang="0">
                    <a:pos x="502" y="711"/>
                  </a:cxn>
                  <a:cxn ang="0">
                    <a:pos x="474" y="622"/>
                  </a:cxn>
                  <a:cxn ang="0">
                    <a:pos x="474" y="593"/>
                  </a:cxn>
                  <a:cxn ang="0">
                    <a:pos x="414" y="534"/>
                  </a:cxn>
                  <a:cxn ang="0">
                    <a:pos x="355" y="504"/>
                  </a:cxn>
                  <a:cxn ang="0">
                    <a:pos x="325" y="356"/>
                  </a:cxn>
                  <a:cxn ang="0">
                    <a:pos x="355" y="297"/>
                  </a:cxn>
                  <a:cxn ang="0">
                    <a:pos x="384" y="238"/>
                  </a:cxn>
                  <a:cxn ang="0">
                    <a:pos x="355" y="179"/>
                  </a:cxn>
                  <a:cxn ang="0">
                    <a:pos x="325" y="119"/>
                  </a:cxn>
                  <a:cxn ang="0">
                    <a:pos x="266" y="91"/>
                  </a:cxn>
                </a:cxnLst>
                <a:rect l="0" t="0" r="r" b="b"/>
                <a:pathLst>
                  <a:path w="502" h="1008">
                    <a:moveTo>
                      <a:pt x="207" y="31"/>
                    </a:moveTo>
                    <a:lnTo>
                      <a:pt x="177" y="31"/>
                    </a:lnTo>
                    <a:lnTo>
                      <a:pt x="147" y="61"/>
                    </a:lnTo>
                    <a:lnTo>
                      <a:pt x="88" y="0"/>
                    </a:lnTo>
                    <a:lnTo>
                      <a:pt x="88" y="31"/>
                    </a:lnTo>
                    <a:lnTo>
                      <a:pt x="28" y="91"/>
                    </a:lnTo>
                    <a:lnTo>
                      <a:pt x="28" y="149"/>
                    </a:lnTo>
                    <a:lnTo>
                      <a:pt x="0" y="179"/>
                    </a:lnTo>
                    <a:lnTo>
                      <a:pt x="28" y="179"/>
                    </a:lnTo>
                    <a:lnTo>
                      <a:pt x="28" y="268"/>
                    </a:lnTo>
                    <a:lnTo>
                      <a:pt x="59" y="268"/>
                    </a:lnTo>
                    <a:lnTo>
                      <a:pt x="88" y="297"/>
                    </a:lnTo>
                    <a:lnTo>
                      <a:pt x="88" y="356"/>
                    </a:lnTo>
                    <a:lnTo>
                      <a:pt x="59" y="386"/>
                    </a:lnTo>
                    <a:lnTo>
                      <a:pt x="59" y="447"/>
                    </a:lnTo>
                    <a:lnTo>
                      <a:pt x="88" y="474"/>
                    </a:lnTo>
                    <a:lnTo>
                      <a:pt x="59" y="504"/>
                    </a:lnTo>
                    <a:lnTo>
                      <a:pt x="59" y="565"/>
                    </a:lnTo>
                    <a:lnTo>
                      <a:pt x="88" y="565"/>
                    </a:lnTo>
                    <a:lnTo>
                      <a:pt x="59" y="593"/>
                    </a:lnTo>
                    <a:lnTo>
                      <a:pt x="59" y="622"/>
                    </a:lnTo>
                    <a:lnTo>
                      <a:pt x="28" y="653"/>
                    </a:lnTo>
                    <a:lnTo>
                      <a:pt x="28" y="711"/>
                    </a:lnTo>
                    <a:lnTo>
                      <a:pt x="59" y="711"/>
                    </a:lnTo>
                    <a:lnTo>
                      <a:pt x="59" y="741"/>
                    </a:lnTo>
                    <a:lnTo>
                      <a:pt x="88" y="741"/>
                    </a:lnTo>
                    <a:lnTo>
                      <a:pt x="59" y="772"/>
                    </a:lnTo>
                    <a:lnTo>
                      <a:pt x="59" y="802"/>
                    </a:lnTo>
                    <a:lnTo>
                      <a:pt x="118" y="860"/>
                    </a:lnTo>
                    <a:lnTo>
                      <a:pt x="147" y="860"/>
                    </a:lnTo>
                    <a:lnTo>
                      <a:pt x="177" y="890"/>
                    </a:lnTo>
                    <a:lnTo>
                      <a:pt x="207" y="890"/>
                    </a:lnTo>
                    <a:lnTo>
                      <a:pt x="207" y="920"/>
                    </a:lnTo>
                    <a:lnTo>
                      <a:pt x="237" y="947"/>
                    </a:lnTo>
                    <a:lnTo>
                      <a:pt x="237" y="1008"/>
                    </a:lnTo>
                    <a:lnTo>
                      <a:pt x="266" y="1008"/>
                    </a:lnTo>
                    <a:lnTo>
                      <a:pt x="295" y="1008"/>
                    </a:lnTo>
                    <a:lnTo>
                      <a:pt x="325" y="978"/>
                    </a:lnTo>
                    <a:lnTo>
                      <a:pt x="325" y="890"/>
                    </a:lnTo>
                    <a:lnTo>
                      <a:pt x="355" y="860"/>
                    </a:lnTo>
                    <a:lnTo>
                      <a:pt x="384" y="890"/>
                    </a:lnTo>
                    <a:lnTo>
                      <a:pt x="384" y="860"/>
                    </a:lnTo>
                    <a:lnTo>
                      <a:pt x="414" y="860"/>
                    </a:lnTo>
                    <a:lnTo>
                      <a:pt x="414" y="802"/>
                    </a:lnTo>
                    <a:lnTo>
                      <a:pt x="444" y="772"/>
                    </a:lnTo>
                    <a:lnTo>
                      <a:pt x="444" y="741"/>
                    </a:lnTo>
                    <a:lnTo>
                      <a:pt x="474" y="741"/>
                    </a:lnTo>
                    <a:lnTo>
                      <a:pt x="502" y="711"/>
                    </a:lnTo>
                    <a:lnTo>
                      <a:pt x="502" y="653"/>
                    </a:lnTo>
                    <a:lnTo>
                      <a:pt x="474" y="622"/>
                    </a:lnTo>
                    <a:lnTo>
                      <a:pt x="502" y="622"/>
                    </a:lnTo>
                    <a:lnTo>
                      <a:pt x="474" y="593"/>
                    </a:lnTo>
                    <a:lnTo>
                      <a:pt x="414" y="593"/>
                    </a:lnTo>
                    <a:lnTo>
                      <a:pt x="414" y="534"/>
                    </a:lnTo>
                    <a:lnTo>
                      <a:pt x="384" y="534"/>
                    </a:lnTo>
                    <a:lnTo>
                      <a:pt x="355" y="504"/>
                    </a:lnTo>
                    <a:lnTo>
                      <a:pt x="355" y="386"/>
                    </a:lnTo>
                    <a:lnTo>
                      <a:pt x="325" y="356"/>
                    </a:lnTo>
                    <a:lnTo>
                      <a:pt x="355" y="356"/>
                    </a:lnTo>
                    <a:lnTo>
                      <a:pt x="355" y="297"/>
                    </a:lnTo>
                    <a:lnTo>
                      <a:pt x="355" y="268"/>
                    </a:lnTo>
                    <a:lnTo>
                      <a:pt x="384" y="238"/>
                    </a:lnTo>
                    <a:lnTo>
                      <a:pt x="355" y="209"/>
                    </a:lnTo>
                    <a:lnTo>
                      <a:pt x="355" y="179"/>
                    </a:lnTo>
                    <a:lnTo>
                      <a:pt x="325" y="149"/>
                    </a:lnTo>
                    <a:lnTo>
                      <a:pt x="325" y="119"/>
                    </a:lnTo>
                    <a:lnTo>
                      <a:pt x="266" y="119"/>
                    </a:lnTo>
                    <a:lnTo>
                      <a:pt x="266" y="91"/>
                    </a:lnTo>
                    <a:lnTo>
                      <a:pt x="207" y="31"/>
                    </a:lnTo>
                    <a:close/>
                  </a:path>
                </a:pathLst>
              </a:custGeom>
              <a:solidFill>
                <a:srgbClr val="4CB47E"/>
              </a:solidFill>
              <a:ln w="9525">
                <a:noFill/>
                <a:round/>
                <a:headEnd/>
                <a:tailEnd/>
              </a:ln>
            </p:spPr>
            <p:txBody>
              <a:bodyPr/>
              <a:lstStyle/>
              <a:p>
                <a:endParaRPr lang="en-GB"/>
              </a:p>
            </p:txBody>
          </p:sp>
          <p:sp>
            <p:nvSpPr>
              <p:cNvPr id="25701" name="Freeform 101"/>
              <p:cNvSpPr>
                <a:spLocks/>
              </p:cNvSpPr>
              <p:nvPr/>
            </p:nvSpPr>
            <p:spPr bwMode="auto">
              <a:xfrm>
                <a:off x="3768" y="3141"/>
                <a:ext cx="16" cy="15"/>
              </a:xfrm>
              <a:custGeom>
                <a:avLst/>
                <a:gdLst/>
                <a:ahLst/>
                <a:cxnLst>
                  <a:cxn ang="0">
                    <a:pos x="61" y="61"/>
                  </a:cxn>
                  <a:cxn ang="0">
                    <a:pos x="61" y="31"/>
                  </a:cxn>
                  <a:cxn ang="0">
                    <a:pos x="31" y="0"/>
                  </a:cxn>
                  <a:cxn ang="0">
                    <a:pos x="0" y="0"/>
                  </a:cxn>
                  <a:cxn ang="0">
                    <a:pos x="61" y="61"/>
                  </a:cxn>
                </a:cxnLst>
                <a:rect l="0" t="0" r="r" b="b"/>
                <a:pathLst>
                  <a:path w="61" h="61">
                    <a:moveTo>
                      <a:pt x="61" y="61"/>
                    </a:moveTo>
                    <a:lnTo>
                      <a:pt x="61" y="31"/>
                    </a:lnTo>
                    <a:lnTo>
                      <a:pt x="31" y="0"/>
                    </a:lnTo>
                    <a:lnTo>
                      <a:pt x="0" y="0"/>
                    </a:lnTo>
                    <a:lnTo>
                      <a:pt x="61" y="61"/>
                    </a:lnTo>
                    <a:close/>
                  </a:path>
                </a:pathLst>
              </a:custGeom>
              <a:solidFill>
                <a:srgbClr val="CCE83A"/>
              </a:solidFill>
              <a:ln w="9525">
                <a:noFill/>
                <a:round/>
                <a:headEnd/>
                <a:tailEnd/>
              </a:ln>
            </p:spPr>
            <p:txBody>
              <a:bodyPr/>
              <a:lstStyle/>
              <a:p>
                <a:endParaRPr lang="en-GB"/>
              </a:p>
            </p:txBody>
          </p:sp>
          <p:sp>
            <p:nvSpPr>
              <p:cNvPr id="25702" name="Rectangle 102"/>
              <p:cNvSpPr>
                <a:spLocks noChangeArrowheads="1"/>
              </p:cNvSpPr>
              <p:nvPr/>
            </p:nvSpPr>
            <p:spPr bwMode="auto">
              <a:xfrm>
                <a:off x="3731" y="3119"/>
                <a:ext cx="8" cy="7"/>
              </a:xfrm>
              <a:prstGeom prst="rect">
                <a:avLst/>
              </a:prstGeom>
              <a:solidFill>
                <a:srgbClr val="CCE83A"/>
              </a:solidFill>
              <a:ln w="9525">
                <a:noFill/>
                <a:miter lim="800000"/>
                <a:headEnd/>
                <a:tailEnd/>
              </a:ln>
            </p:spPr>
            <p:txBody>
              <a:bodyPr/>
              <a:lstStyle/>
              <a:p>
                <a:endParaRPr lang="en-GB"/>
              </a:p>
            </p:txBody>
          </p:sp>
          <p:sp>
            <p:nvSpPr>
              <p:cNvPr id="25703" name="Freeform 103"/>
              <p:cNvSpPr>
                <a:spLocks/>
              </p:cNvSpPr>
              <p:nvPr/>
            </p:nvSpPr>
            <p:spPr bwMode="auto">
              <a:xfrm>
                <a:off x="3754" y="3134"/>
                <a:ext cx="14" cy="7"/>
              </a:xfrm>
              <a:custGeom>
                <a:avLst/>
                <a:gdLst/>
                <a:ahLst/>
                <a:cxnLst>
                  <a:cxn ang="0">
                    <a:pos x="27" y="0"/>
                  </a:cxn>
                  <a:cxn ang="0">
                    <a:pos x="0" y="0"/>
                  </a:cxn>
                  <a:cxn ang="0">
                    <a:pos x="27" y="28"/>
                  </a:cxn>
                  <a:cxn ang="0">
                    <a:pos x="57" y="28"/>
                  </a:cxn>
                  <a:cxn ang="0">
                    <a:pos x="27" y="0"/>
                  </a:cxn>
                </a:cxnLst>
                <a:rect l="0" t="0" r="r" b="b"/>
                <a:pathLst>
                  <a:path w="57" h="28">
                    <a:moveTo>
                      <a:pt x="27" y="0"/>
                    </a:moveTo>
                    <a:lnTo>
                      <a:pt x="0" y="0"/>
                    </a:lnTo>
                    <a:lnTo>
                      <a:pt x="27" y="28"/>
                    </a:lnTo>
                    <a:lnTo>
                      <a:pt x="57" y="28"/>
                    </a:lnTo>
                    <a:lnTo>
                      <a:pt x="27" y="0"/>
                    </a:lnTo>
                    <a:close/>
                  </a:path>
                </a:pathLst>
              </a:custGeom>
              <a:solidFill>
                <a:srgbClr val="CCE83A"/>
              </a:solidFill>
              <a:ln w="9525">
                <a:noFill/>
                <a:round/>
                <a:headEnd/>
                <a:tailEnd/>
              </a:ln>
            </p:spPr>
            <p:txBody>
              <a:bodyPr/>
              <a:lstStyle/>
              <a:p>
                <a:endParaRPr lang="en-GB"/>
              </a:p>
            </p:txBody>
          </p:sp>
          <p:sp>
            <p:nvSpPr>
              <p:cNvPr id="25704" name="Freeform 104"/>
              <p:cNvSpPr>
                <a:spLocks/>
              </p:cNvSpPr>
              <p:nvPr/>
            </p:nvSpPr>
            <p:spPr bwMode="auto">
              <a:xfrm>
                <a:off x="3739" y="3126"/>
                <a:ext cx="15" cy="8"/>
              </a:xfrm>
              <a:custGeom>
                <a:avLst/>
                <a:gdLst/>
                <a:ahLst/>
                <a:cxnLst>
                  <a:cxn ang="0">
                    <a:pos x="30" y="29"/>
                  </a:cxn>
                  <a:cxn ang="0">
                    <a:pos x="61" y="29"/>
                  </a:cxn>
                  <a:cxn ang="0">
                    <a:pos x="30" y="0"/>
                  </a:cxn>
                  <a:cxn ang="0">
                    <a:pos x="0" y="0"/>
                  </a:cxn>
                  <a:cxn ang="0">
                    <a:pos x="30" y="29"/>
                  </a:cxn>
                </a:cxnLst>
                <a:rect l="0" t="0" r="r" b="b"/>
                <a:pathLst>
                  <a:path w="61" h="29">
                    <a:moveTo>
                      <a:pt x="30" y="29"/>
                    </a:moveTo>
                    <a:lnTo>
                      <a:pt x="61" y="29"/>
                    </a:lnTo>
                    <a:lnTo>
                      <a:pt x="30" y="0"/>
                    </a:lnTo>
                    <a:lnTo>
                      <a:pt x="0" y="0"/>
                    </a:lnTo>
                    <a:lnTo>
                      <a:pt x="30" y="29"/>
                    </a:lnTo>
                    <a:close/>
                  </a:path>
                </a:pathLst>
              </a:custGeom>
              <a:solidFill>
                <a:srgbClr val="CCE83A"/>
              </a:solidFill>
              <a:ln w="9525">
                <a:noFill/>
                <a:round/>
                <a:headEnd/>
                <a:tailEnd/>
              </a:ln>
            </p:spPr>
            <p:txBody>
              <a:bodyPr/>
              <a:lstStyle/>
              <a:p>
                <a:endParaRPr lang="en-GB"/>
              </a:p>
            </p:txBody>
          </p:sp>
          <p:sp>
            <p:nvSpPr>
              <p:cNvPr id="25705" name="Freeform 105"/>
              <p:cNvSpPr>
                <a:spLocks/>
              </p:cNvSpPr>
              <p:nvPr/>
            </p:nvSpPr>
            <p:spPr bwMode="auto">
              <a:xfrm>
                <a:off x="2931" y="2712"/>
                <a:ext cx="304" cy="162"/>
              </a:xfrm>
              <a:custGeom>
                <a:avLst/>
                <a:gdLst/>
                <a:ahLst/>
                <a:cxnLst>
                  <a:cxn ang="0">
                    <a:pos x="712" y="59"/>
                  </a:cxn>
                  <a:cxn ang="0">
                    <a:pos x="414" y="89"/>
                  </a:cxn>
                  <a:cxn ang="0">
                    <a:pos x="357" y="119"/>
                  </a:cxn>
                  <a:cxn ang="0">
                    <a:pos x="296" y="89"/>
                  </a:cxn>
                  <a:cxn ang="0">
                    <a:pos x="266" y="149"/>
                  </a:cxn>
                  <a:cxn ang="0">
                    <a:pos x="148" y="296"/>
                  </a:cxn>
                  <a:cxn ang="0">
                    <a:pos x="29" y="444"/>
                  </a:cxn>
                  <a:cxn ang="0">
                    <a:pos x="59" y="474"/>
                  </a:cxn>
                  <a:cxn ang="0">
                    <a:pos x="59" y="532"/>
                  </a:cxn>
                  <a:cxn ang="0">
                    <a:pos x="89" y="474"/>
                  </a:cxn>
                  <a:cxn ang="0">
                    <a:pos x="238" y="444"/>
                  </a:cxn>
                  <a:cxn ang="0">
                    <a:pos x="266" y="562"/>
                  </a:cxn>
                  <a:cxn ang="0">
                    <a:pos x="296" y="623"/>
                  </a:cxn>
                  <a:cxn ang="0">
                    <a:pos x="445" y="593"/>
                  </a:cxn>
                  <a:cxn ang="0">
                    <a:pos x="503" y="623"/>
                  </a:cxn>
                  <a:cxn ang="0">
                    <a:pos x="594" y="505"/>
                  </a:cxn>
                  <a:cxn ang="0">
                    <a:pos x="682" y="474"/>
                  </a:cxn>
                  <a:cxn ang="0">
                    <a:pos x="741" y="562"/>
                  </a:cxn>
                  <a:cxn ang="0">
                    <a:pos x="771" y="593"/>
                  </a:cxn>
                  <a:cxn ang="0">
                    <a:pos x="801" y="651"/>
                  </a:cxn>
                  <a:cxn ang="0">
                    <a:pos x="830" y="593"/>
                  </a:cxn>
                  <a:cxn ang="0">
                    <a:pos x="859" y="532"/>
                  </a:cxn>
                  <a:cxn ang="0">
                    <a:pos x="889" y="414"/>
                  </a:cxn>
                  <a:cxn ang="0">
                    <a:pos x="949" y="474"/>
                  </a:cxn>
                  <a:cxn ang="0">
                    <a:pos x="1008" y="474"/>
                  </a:cxn>
                  <a:cxn ang="0">
                    <a:pos x="1096" y="505"/>
                  </a:cxn>
                  <a:cxn ang="0">
                    <a:pos x="1126" y="444"/>
                  </a:cxn>
                  <a:cxn ang="0">
                    <a:pos x="1096" y="414"/>
                  </a:cxn>
                  <a:cxn ang="0">
                    <a:pos x="1156" y="386"/>
                  </a:cxn>
                  <a:cxn ang="0">
                    <a:pos x="1215" y="414"/>
                  </a:cxn>
                  <a:cxn ang="0">
                    <a:pos x="1215" y="267"/>
                  </a:cxn>
                  <a:cxn ang="0">
                    <a:pos x="1126" y="296"/>
                  </a:cxn>
                  <a:cxn ang="0">
                    <a:pos x="1068" y="267"/>
                  </a:cxn>
                  <a:cxn ang="0">
                    <a:pos x="978" y="237"/>
                  </a:cxn>
                  <a:cxn ang="0">
                    <a:pos x="949" y="207"/>
                  </a:cxn>
                  <a:cxn ang="0">
                    <a:pos x="978" y="119"/>
                  </a:cxn>
                  <a:cxn ang="0">
                    <a:pos x="978" y="89"/>
                  </a:cxn>
                  <a:cxn ang="0">
                    <a:pos x="919" y="59"/>
                  </a:cxn>
                  <a:cxn ang="0">
                    <a:pos x="741" y="30"/>
                  </a:cxn>
                  <a:cxn ang="0">
                    <a:pos x="682" y="0"/>
                  </a:cxn>
                  <a:cxn ang="0">
                    <a:pos x="712" y="30"/>
                  </a:cxn>
                </a:cxnLst>
                <a:rect l="0" t="0" r="r" b="b"/>
                <a:pathLst>
                  <a:path w="1215" h="651">
                    <a:moveTo>
                      <a:pt x="712" y="30"/>
                    </a:moveTo>
                    <a:lnTo>
                      <a:pt x="712" y="59"/>
                    </a:lnTo>
                    <a:lnTo>
                      <a:pt x="445" y="59"/>
                    </a:lnTo>
                    <a:lnTo>
                      <a:pt x="414" y="89"/>
                    </a:lnTo>
                    <a:lnTo>
                      <a:pt x="414" y="119"/>
                    </a:lnTo>
                    <a:lnTo>
                      <a:pt x="357" y="119"/>
                    </a:lnTo>
                    <a:lnTo>
                      <a:pt x="327" y="89"/>
                    </a:lnTo>
                    <a:lnTo>
                      <a:pt x="296" y="89"/>
                    </a:lnTo>
                    <a:lnTo>
                      <a:pt x="296" y="119"/>
                    </a:lnTo>
                    <a:lnTo>
                      <a:pt x="266" y="149"/>
                    </a:lnTo>
                    <a:lnTo>
                      <a:pt x="296" y="149"/>
                    </a:lnTo>
                    <a:lnTo>
                      <a:pt x="148" y="296"/>
                    </a:lnTo>
                    <a:lnTo>
                      <a:pt x="148" y="325"/>
                    </a:lnTo>
                    <a:lnTo>
                      <a:pt x="29" y="444"/>
                    </a:lnTo>
                    <a:lnTo>
                      <a:pt x="59" y="444"/>
                    </a:lnTo>
                    <a:lnTo>
                      <a:pt x="59" y="474"/>
                    </a:lnTo>
                    <a:lnTo>
                      <a:pt x="0" y="532"/>
                    </a:lnTo>
                    <a:lnTo>
                      <a:pt x="59" y="532"/>
                    </a:lnTo>
                    <a:lnTo>
                      <a:pt x="89" y="505"/>
                    </a:lnTo>
                    <a:lnTo>
                      <a:pt x="89" y="474"/>
                    </a:lnTo>
                    <a:lnTo>
                      <a:pt x="120" y="444"/>
                    </a:lnTo>
                    <a:lnTo>
                      <a:pt x="238" y="444"/>
                    </a:lnTo>
                    <a:lnTo>
                      <a:pt x="238" y="532"/>
                    </a:lnTo>
                    <a:lnTo>
                      <a:pt x="266" y="562"/>
                    </a:lnTo>
                    <a:lnTo>
                      <a:pt x="266" y="593"/>
                    </a:lnTo>
                    <a:lnTo>
                      <a:pt x="296" y="623"/>
                    </a:lnTo>
                    <a:lnTo>
                      <a:pt x="414" y="623"/>
                    </a:lnTo>
                    <a:lnTo>
                      <a:pt x="445" y="593"/>
                    </a:lnTo>
                    <a:lnTo>
                      <a:pt x="475" y="593"/>
                    </a:lnTo>
                    <a:lnTo>
                      <a:pt x="503" y="623"/>
                    </a:lnTo>
                    <a:lnTo>
                      <a:pt x="594" y="532"/>
                    </a:lnTo>
                    <a:lnTo>
                      <a:pt x="594" y="505"/>
                    </a:lnTo>
                    <a:lnTo>
                      <a:pt x="652" y="444"/>
                    </a:lnTo>
                    <a:lnTo>
                      <a:pt x="682" y="474"/>
                    </a:lnTo>
                    <a:lnTo>
                      <a:pt x="682" y="505"/>
                    </a:lnTo>
                    <a:lnTo>
                      <a:pt x="741" y="562"/>
                    </a:lnTo>
                    <a:lnTo>
                      <a:pt x="771" y="562"/>
                    </a:lnTo>
                    <a:lnTo>
                      <a:pt x="771" y="593"/>
                    </a:lnTo>
                    <a:lnTo>
                      <a:pt x="801" y="623"/>
                    </a:lnTo>
                    <a:lnTo>
                      <a:pt x="801" y="651"/>
                    </a:lnTo>
                    <a:lnTo>
                      <a:pt x="830" y="651"/>
                    </a:lnTo>
                    <a:lnTo>
                      <a:pt x="830" y="593"/>
                    </a:lnTo>
                    <a:lnTo>
                      <a:pt x="859" y="562"/>
                    </a:lnTo>
                    <a:lnTo>
                      <a:pt x="859" y="532"/>
                    </a:lnTo>
                    <a:lnTo>
                      <a:pt x="889" y="505"/>
                    </a:lnTo>
                    <a:lnTo>
                      <a:pt x="889" y="414"/>
                    </a:lnTo>
                    <a:lnTo>
                      <a:pt x="949" y="414"/>
                    </a:lnTo>
                    <a:lnTo>
                      <a:pt x="949" y="474"/>
                    </a:lnTo>
                    <a:lnTo>
                      <a:pt x="978" y="505"/>
                    </a:lnTo>
                    <a:lnTo>
                      <a:pt x="1008" y="474"/>
                    </a:lnTo>
                    <a:lnTo>
                      <a:pt x="1068" y="474"/>
                    </a:lnTo>
                    <a:lnTo>
                      <a:pt x="1096" y="505"/>
                    </a:lnTo>
                    <a:lnTo>
                      <a:pt x="1126" y="505"/>
                    </a:lnTo>
                    <a:lnTo>
                      <a:pt x="1126" y="444"/>
                    </a:lnTo>
                    <a:lnTo>
                      <a:pt x="1096" y="444"/>
                    </a:lnTo>
                    <a:lnTo>
                      <a:pt x="1096" y="414"/>
                    </a:lnTo>
                    <a:lnTo>
                      <a:pt x="1126" y="386"/>
                    </a:lnTo>
                    <a:lnTo>
                      <a:pt x="1156" y="386"/>
                    </a:lnTo>
                    <a:lnTo>
                      <a:pt x="1187" y="414"/>
                    </a:lnTo>
                    <a:lnTo>
                      <a:pt x="1215" y="414"/>
                    </a:lnTo>
                    <a:lnTo>
                      <a:pt x="1215" y="296"/>
                    </a:lnTo>
                    <a:lnTo>
                      <a:pt x="1215" y="267"/>
                    </a:lnTo>
                    <a:lnTo>
                      <a:pt x="1156" y="267"/>
                    </a:lnTo>
                    <a:lnTo>
                      <a:pt x="1126" y="296"/>
                    </a:lnTo>
                    <a:lnTo>
                      <a:pt x="1096" y="296"/>
                    </a:lnTo>
                    <a:lnTo>
                      <a:pt x="1068" y="267"/>
                    </a:lnTo>
                    <a:lnTo>
                      <a:pt x="1068" y="237"/>
                    </a:lnTo>
                    <a:lnTo>
                      <a:pt x="978" y="237"/>
                    </a:lnTo>
                    <a:lnTo>
                      <a:pt x="949" y="237"/>
                    </a:lnTo>
                    <a:lnTo>
                      <a:pt x="949" y="207"/>
                    </a:lnTo>
                    <a:lnTo>
                      <a:pt x="978" y="177"/>
                    </a:lnTo>
                    <a:lnTo>
                      <a:pt x="978" y="119"/>
                    </a:lnTo>
                    <a:lnTo>
                      <a:pt x="1008" y="119"/>
                    </a:lnTo>
                    <a:lnTo>
                      <a:pt x="978" y="89"/>
                    </a:lnTo>
                    <a:lnTo>
                      <a:pt x="978" y="59"/>
                    </a:lnTo>
                    <a:lnTo>
                      <a:pt x="919" y="59"/>
                    </a:lnTo>
                    <a:lnTo>
                      <a:pt x="919" y="30"/>
                    </a:lnTo>
                    <a:lnTo>
                      <a:pt x="741" y="30"/>
                    </a:lnTo>
                    <a:lnTo>
                      <a:pt x="741" y="0"/>
                    </a:lnTo>
                    <a:lnTo>
                      <a:pt x="682" y="0"/>
                    </a:lnTo>
                    <a:lnTo>
                      <a:pt x="682" y="30"/>
                    </a:lnTo>
                    <a:lnTo>
                      <a:pt x="712" y="30"/>
                    </a:lnTo>
                    <a:close/>
                  </a:path>
                </a:pathLst>
              </a:custGeom>
              <a:solidFill>
                <a:srgbClr val="FECC2E"/>
              </a:solidFill>
              <a:ln w="9525">
                <a:noFill/>
                <a:round/>
                <a:headEnd/>
                <a:tailEnd/>
              </a:ln>
            </p:spPr>
            <p:txBody>
              <a:bodyPr/>
              <a:lstStyle/>
              <a:p>
                <a:endParaRPr lang="en-GB"/>
              </a:p>
            </p:txBody>
          </p:sp>
          <p:sp>
            <p:nvSpPr>
              <p:cNvPr id="25706" name="Freeform 106"/>
              <p:cNvSpPr>
                <a:spLocks/>
              </p:cNvSpPr>
              <p:nvPr/>
            </p:nvSpPr>
            <p:spPr bwMode="auto">
              <a:xfrm>
                <a:off x="3168" y="2756"/>
                <a:ext cx="8" cy="15"/>
              </a:xfrm>
              <a:custGeom>
                <a:avLst/>
                <a:gdLst/>
                <a:ahLst/>
                <a:cxnLst>
                  <a:cxn ang="0">
                    <a:pos x="29" y="60"/>
                  </a:cxn>
                  <a:cxn ang="0">
                    <a:pos x="29" y="0"/>
                  </a:cxn>
                  <a:cxn ang="0">
                    <a:pos x="0" y="30"/>
                  </a:cxn>
                  <a:cxn ang="0">
                    <a:pos x="0" y="60"/>
                  </a:cxn>
                  <a:cxn ang="0">
                    <a:pos x="29" y="60"/>
                  </a:cxn>
                </a:cxnLst>
                <a:rect l="0" t="0" r="r" b="b"/>
                <a:pathLst>
                  <a:path w="29" h="60">
                    <a:moveTo>
                      <a:pt x="29" y="60"/>
                    </a:moveTo>
                    <a:lnTo>
                      <a:pt x="29" y="0"/>
                    </a:lnTo>
                    <a:lnTo>
                      <a:pt x="0" y="30"/>
                    </a:lnTo>
                    <a:lnTo>
                      <a:pt x="0" y="60"/>
                    </a:lnTo>
                    <a:lnTo>
                      <a:pt x="29" y="60"/>
                    </a:lnTo>
                    <a:close/>
                  </a:path>
                </a:pathLst>
              </a:custGeom>
              <a:solidFill>
                <a:srgbClr val="D3B26F"/>
              </a:solidFill>
              <a:ln w="9525">
                <a:noFill/>
                <a:round/>
                <a:headEnd/>
                <a:tailEnd/>
              </a:ln>
            </p:spPr>
            <p:txBody>
              <a:bodyPr/>
              <a:lstStyle/>
              <a:p>
                <a:endParaRPr lang="en-GB"/>
              </a:p>
            </p:txBody>
          </p:sp>
          <p:sp>
            <p:nvSpPr>
              <p:cNvPr id="25707" name="Freeform 107"/>
              <p:cNvSpPr>
                <a:spLocks/>
              </p:cNvSpPr>
              <p:nvPr/>
            </p:nvSpPr>
            <p:spPr bwMode="auto">
              <a:xfrm>
                <a:off x="2620" y="3141"/>
                <a:ext cx="23" cy="15"/>
              </a:xfrm>
              <a:custGeom>
                <a:avLst/>
                <a:gdLst/>
                <a:ahLst/>
                <a:cxnLst>
                  <a:cxn ang="0">
                    <a:pos x="90" y="31"/>
                  </a:cxn>
                  <a:cxn ang="0">
                    <a:pos x="60" y="0"/>
                  </a:cxn>
                  <a:cxn ang="0">
                    <a:pos x="0" y="0"/>
                  </a:cxn>
                  <a:cxn ang="0">
                    <a:pos x="0" y="31"/>
                  </a:cxn>
                  <a:cxn ang="0">
                    <a:pos x="0" y="61"/>
                  </a:cxn>
                  <a:cxn ang="0">
                    <a:pos x="60" y="61"/>
                  </a:cxn>
                  <a:cxn ang="0">
                    <a:pos x="60" y="31"/>
                  </a:cxn>
                  <a:cxn ang="0">
                    <a:pos x="90" y="31"/>
                  </a:cxn>
                </a:cxnLst>
                <a:rect l="0" t="0" r="r" b="b"/>
                <a:pathLst>
                  <a:path w="90" h="61">
                    <a:moveTo>
                      <a:pt x="90" y="31"/>
                    </a:moveTo>
                    <a:lnTo>
                      <a:pt x="60" y="0"/>
                    </a:lnTo>
                    <a:lnTo>
                      <a:pt x="0" y="0"/>
                    </a:lnTo>
                    <a:lnTo>
                      <a:pt x="0" y="31"/>
                    </a:lnTo>
                    <a:lnTo>
                      <a:pt x="0" y="61"/>
                    </a:lnTo>
                    <a:lnTo>
                      <a:pt x="60" y="61"/>
                    </a:lnTo>
                    <a:lnTo>
                      <a:pt x="60" y="31"/>
                    </a:lnTo>
                    <a:lnTo>
                      <a:pt x="90" y="31"/>
                    </a:lnTo>
                    <a:close/>
                  </a:path>
                </a:pathLst>
              </a:custGeom>
              <a:solidFill>
                <a:srgbClr val="D3B26F"/>
              </a:solidFill>
              <a:ln w="9525">
                <a:noFill/>
                <a:round/>
                <a:headEnd/>
                <a:tailEnd/>
              </a:ln>
            </p:spPr>
            <p:txBody>
              <a:bodyPr/>
              <a:lstStyle/>
              <a:p>
                <a:endParaRPr lang="en-GB"/>
              </a:p>
            </p:txBody>
          </p:sp>
          <p:sp>
            <p:nvSpPr>
              <p:cNvPr id="25708" name="Freeform 108"/>
              <p:cNvSpPr>
                <a:spLocks/>
              </p:cNvSpPr>
              <p:nvPr/>
            </p:nvSpPr>
            <p:spPr bwMode="auto">
              <a:xfrm>
                <a:off x="3027" y="3593"/>
                <a:ext cx="290" cy="606"/>
              </a:xfrm>
              <a:custGeom>
                <a:avLst/>
                <a:gdLst/>
                <a:ahLst/>
                <a:cxnLst>
                  <a:cxn ang="0">
                    <a:pos x="328" y="176"/>
                  </a:cxn>
                  <a:cxn ang="0">
                    <a:pos x="237" y="296"/>
                  </a:cxn>
                  <a:cxn ang="0">
                    <a:pos x="210" y="532"/>
                  </a:cxn>
                  <a:cxn ang="0">
                    <a:pos x="268" y="710"/>
                  </a:cxn>
                  <a:cxn ang="0">
                    <a:pos x="210" y="799"/>
                  </a:cxn>
                  <a:cxn ang="0">
                    <a:pos x="180" y="948"/>
                  </a:cxn>
                  <a:cxn ang="0">
                    <a:pos x="91" y="978"/>
                  </a:cxn>
                  <a:cxn ang="0">
                    <a:pos x="30" y="1066"/>
                  </a:cxn>
                  <a:cxn ang="0">
                    <a:pos x="30" y="1273"/>
                  </a:cxn>
                  <a:cxn ang="0">
                    <a:pos x="61" y="1421"/>
                  </a:cxn>
                  <a:cxn ang="0">
                    <a:pos x="210" y="1539"/>
                  </a:cxn>
                  <a:cxn ang="0">
                    <a:pos x="268" y="1658"/>
                  </a:cxn>
                  <a:cxn ang="0">
                    <a:pos x="446" y="1777"/>
                  </a:cxn>
                  <a:cxn ang="0">
                    <a:pos x="475" y="2013"/>
                  </a:cxn>
                  <a:cxn ang="0">
                    <a:pos x="535" y="2190"/>
                  </a:cxn>
                  <a:cxn ang="0">
                    <a:pos x="565" y="2427"/>
                  </a:cxn>
                  <a:cxn ang="0">
                    <a:pos x="653" y="2368"/>
                  </a:cxn>
                  <a:cxn ang="0">
                    <a:pos x="712" y="2338"/>
                  </a:cxn>
                  <a:cxn ang="0">
                    <a:pos x="772" y="2250"/>
                  </a:cxn>
                  <a:cxn ang="0">
                    <a:pos x="772" y="2162"/>
                  </a:cxn>
                  <a:cxn ang="0">
                    <a:pos x="742" y="1984"/>
                  </a:cxn>
                  <a:cxn ang="0">
                    <a:pos x="831" y="1925"/>
                  </a:cxn>
                  <a:cxn ang="0">
                    <a:pos x="921" y="1807"/>
                  </a:cxn>
                  <a:cxn ang="0">
                    <a:pos x="979" y="1746"/>
                  </a:cxn>
                  <a:cxn ang="0">
                    <a:pos x="1067" y="1716"/>
                  </a:cxn>
                  <a:cxn ang="0">
                    <a:pos x="1158" y="1628"/>
                  </a:cxn>
                  <a:cxn ang="0">
                    <a:pos x="1158" y="1421"/>
                  </a:cxn>
                  <a:cxn ang="0">
                    <a:pos x="1067" y="1361"/>
                  </a:cxn>
                  <a:cxn ang="0">
                    <a:pos x="1040" y="1303"/>
                  </a:cxn>
                  <a:cxn ang="0">
                    <a:pos x="949" y="1303"/>
                  </a:cxn>
                  <a:cxn ang="0">
                    <a:pos x="803" y="1243"/>
                  </a:cxn>
                  <a:cxn ang="0">
                    <a:pos x="712" y="1124"/>
                  </a:cxn>
                  <a:cxn ang="0">
                    <a:pos x="772" y="1005"/>
                  </a:cxn>
                  <a:cxn ang="0">
                    <a:pos x="891" y="917"/>
                  </a:cxn>
                  <a:cxn ang="0">
                    <a:pos x="979" y="830"/>
                  </a:cxn>
                  <a:cxn ang="0">
                    <a:pos x="1010" y="562"/>
                  </a:cxn>
                  <a:cxn ang="0">
                    <a:pos x="891" y="532"/>
                  </a:cxn>
                  <a:cxn ang="0">
                    <a:pos x="860" y="444"/>
                  </a:cxn>
                  <a:cxn ang="0">
                    <a:pos x="860" y="325"/>
                  </a:cxn>
                  <a:cxn ang="0">
                    <a:pos x="949" y="237"/>
                  </a:cxn>
                  <a:cxn ang="0">
                    <a:pos x="1010" y="149"/>
                  </a:cxn>
                  <a:cxn ang="0">
                    <a:pos x="921" y="149"/>
                  </a:cxn>
                  <a:cxn ang="0">
                    <a:pos x="803" y="207"/>
                  </a:cxn>
                  <a:cxn ang="0">
                    <a:pos x="803" y="149"/>
                  </a:cxn>
                  <a:cxn ang="0">
                    <a:pos x="684" y="30"/>
                  </a:cxn>
                  <a:cxn ang="0">
                    <a:pos x="653" y="30"/>
                  </a:cxn>
                  <a:cxn ang="0">
                    <a:pos x="594" y="0"/>
                  </a:cxn>
                  <a:cxn ang="0">
                    <a:pos x="475" y="58"/>
                  </a:cxn>
                </a:cxnLst>
                <a:rect l="0" t="0" r="r" b="b"/>
                <a:pathLst>
                  <a:path w="1158" h="2427">
                    <a:moveTo>
                      <a:pt x="387" y="119"/>
                    </a:moveTo>
                    <a:lnTo>
                      <a:pt x="328" y="119"/>
                    </a:lnTo>
                    <a:lnTo>
                      <a:pt x="328" y="176"/>
                    </a:lnTo>
                    <a:lnTo>
                      <a:pt x="298" y="176"/>
                    </a:lnTo>
                    <a:lnTo>
                      <a:pt x="180" y="296"/>
                    </a:lnTo>
                    <a:lnTo>
                      <a:pt x="237" y="296"/>
                    </a:lnTo>
                    <a:lnTo>
                      <a:pt x="237" y="444"/>
                    </a:lnTo>
                    <a:lnTo>
                      <a:pt x="210" y="474"/>
                    </a:lnTo>
                    <a:lnTo>
                      <a:pt x="210" y="532"/>
                    </a:lnTo>
                    <a:lnTo>
                      <a:pt x="237" y="562"/>
                    </a:lnTo>
                    <a:lnTo>
                      <a:pt x="237" y="680"/>
                    </a:lnTo>
                    <a:lnTo>
                      <a:pt x="268" y="710"/>
                    </a:lnTo>
                    <a:lnTo>
                      <a:pt x="237" y="741"/>
                    </a:lnTo>
                    <a:lnTo>
                      <a:pt x="237" y="769"/>
                    </a:lnTo>
                    <a:lnTo>
                      <a:pt x="210" y="799"/>
                    </a:lnTo>
                    <a:lnTo>
                      <a:pt x="210" y="887"/>
                    </a:lnTo>
                    <a:lnTo>
                      <a:pt x="180" y="917"/>
                    </a:lnTo>
                    <a:lnTo>
                      <a:pt x="180" y="948"/>
                    </a:lnTo>
                    <a:lnTo>
                      <a:pt x="150" y="948"/>
                    </a:lnTo>
                    <a:lnTo>
                      <a:pt x="119" y="978"/>
                    </a:lnTo>
                    <a:lnTo>
                      <a:pt x="91" y="978"/>
                    </a:lnTo>
                    <a:lnTo>
                      <a:pt x="91" y="1036"/>
                    </a:lnTo>
                    <a:lnTo>
                      <a:pt x="61" y="1066"/>
                    </a:lnTo>
                    <a:lnTo>
                      <a:pt x="30" y="1066"/>
                    </a:lnTo>
                    <a:lnTo>
                      <a:pt x="0" y="1096"/>
                    </a:lnTo>
                    <a:lnTo>
                      <a:pt x="0" y="1243"/>
                    </a:lnTo>
                    <a:lnTo>
                      <a:pt x="30" y="1273"/>
                    </a:lnTo>
                    <a:lnTo>
                      <a:pt x="30" y="1303"/>
                    </a:lnTo>
                    <a:lnTo>
                      <a:pt x="61" y="1333"/>
                    </a:lnTo>
                    <a:lnTo>
                      <a:pt x="61" y="1421"/>
                    </a:lnTo>
                    <a:lnTo>
                      <a:pt x="119" y="1421"/>
                    </a:lnTo>
                    <a:lnTo>
                      <a:pt x="210" y="1509"/>
                    </a:lnTo>
                    <a:lnTo>
                      <a:pt x="210" y="1539"/>
                    </a:lnTo>
                    <a:lnTo>
                      <a:pt x="237" y="1570"/>
                    </a:lnTo>
                    <a:lnTo>
                      <a:pt x="237" y="1658"/>
                    </a:lnTo>
                    <a:lnTo>
                      <a:pt x="268" y="1658"/>
                    </a:lnTo>
                    <a:lnTo>
                      <a:pt x="357" y="1746"/>
                    </a:lnTo>
                    <a:lnTo>
                      <a:pt x="417" y="1746"/>
                    </a:lnTo>
                    <a:lnTo>
                      <a:pt x="446" y="1777"/>
                    </a:lnTo>
                    <a:lnTo>
                      <a:pt x="446" y="1895"/>
                    </a:lnTo>
                    <a:lnTo>
                      <a:pt x="475" y="1925"/>
                    </a:lnTo>
                    <a:lnTo>
                      <a:pt x="475" y="2013"/>
                    </a:lnTo>
                    <a:lnTo>
                      <a:pt x="505" y="2043"/>
                    </a:lnTo>
                    <a:lnTo>
                      <a:pt x="505" y="2132"/>
                    </a:lnTo>
                    <a:lnTo>
                      <a:pt x="535" y="2190"/>
                    </a:lnTo>
                    <a:lnTo>
                      <a:pt x="535" y="2309"/>
                    </a:lnTo>
                    <a:lnTo>
                      <a:pt x="565" y="2338"/>
                    </a:lnTo>
                    <a:lnTo>
                      <a:pt x="565" y="2427"/>
                    </a:lnTo>
                    <a:lnTo>
                      <a:pt x="594" y="2398"/>
                    </a:lnTo>
                    <a:lnTo>
                      <a:pt x="624" y="2398"/>
                    </a:lnTo>
                    <a:lnTo>
                      <a:pt x="653" y="2368"/>
                    </a:lnTo>
                    <a:lnTo>
                      <a:pt x="684" y="2368"/>
                    </a:lnTo>
                    <a:lnTo>
                      <a:pt x="684" y="2338"/>
                    </a:lnTo>
                    <a:lnTo>
                      <a:pt x="712" y="2338"/>
                    </a:lnTo>
                    <a:lnTo>
                      <a:pt x="742" y="2309"/>
                    </a:lnTo>
                    <a:lnTo>
                      <a:pt x="742" y="2280"/>
                    </a:lnTo>
                    <a:lnTo>
                      <a:pt x="772" y="2250"/>
                    </a:lnTo>
                    <a:lnTo>
                      <a:pt x="772" y="2220"/>
                    </a:lnTo>
                    <a:lnTo>
                      <a:pt x="803" y="2190"/>
                    </a:lnTo>
                    <a:lnTo>
                      <a:pt x="772" y="2162"/>
                    </a:lnTo>
                    <a:lnTo>
                      <a:pt x="772" y="2071"/>
                    </a:lnTo>
                    <a:lnTo>
                      <a:pt x="742" y="2043"/>
                    </a:lnTo>
                    <a:lnTo>
                      <a:pt x="742" y="1984"/>
                    </a:lnTo>
                    <a:lnTo>
                      <a:pt x="772" y="1953"/>
                    </a:lnTo>
                    <a:lnTo>
                      <a:pt x="772" y="1925"/>
                    </a:lnTo>
                    <a:lnTo>
                      <a:pt x="831" y="1925"/>
                    </a:lnTo>
                    <a:lnTo>
                      <a:pt x="891" y="1864"/>
                    </a:lnTo>
                    <a:lnTo>
                      <a:pt x="891" y="1834"/>
                    </a:lnTo>
                    <a:lnTo>
                      <a:pt x="921" y="1807"/>
                    </a:lnTo>
                    <a:lnTo>
                      <a:pt x="949" y="1807"/>
                    </a:lnTo>
                    <a:lnTo>
                      <a:pt x="949" y="1777"/>
                    </a:lnTo>
                    <a:lnTo>
                      <a:pt x="979" y="1746"/>
                    </a:lnTo>
                    <a:lnTo>
                      <a:pt x="1010" y="1746"/>
                    </a:lnTo>
                    <a:lnTo>
                      <a:pt x="1040" y="1716"/>
                    </a:lnTo>
                    <a:lnTo>
                      <a:pt x="1067" y="1716"/>
                    </a:lnTo>
                    <a:lnTo>
                      <a:pt x="1098" y="1688"/>
                    </a:lnTo>
                    <a:lnTo>
                      <a:pt x="1158" y="1688"/>
                    </a:lnTo>
                    <a:lnTo>
                      <a:pt x="1158" y="1628"/>
                    </a:lnTo>
                    <a:lnTo>
                      <a:pt x="1128" y="1598"/>
                    </a:lnTo>
                    <a:lnTo>
                      <a:pt x="1128" y="1451"/>
                    </a:lnTo>
                    <a:lnTo>
                      <a:pt x="1158" y="1421"/>
                    </a:lnTo>
                    <a:lnTo>
                      <a:pt x="1128" y="1391"/>
                    </a:lnTo>
                    <a:lnTo>
                      <a:pt x="1040" y="1391"/>
                    </a:lnTo>
                    <a:lnTo>
                      <a:pt x="1067" y="1361"/>
                    </a:lnTo>
                    <a:lnTo>
                      <a:pt x="1040" y="1361"/>
                    </a:lnTo>
                    <a:lnTo>
                      <a:pt x="1010" y="1333"/>
                    </a:lnTo>
                    <a:lnTo>
                      <a:pt x="1040" y="1303"/>
                    </a:lnTo>
                    <a:lnTo>
                      <a:pt x="1010" y="1273"/>
                    </a:lnTo>
                    <a:lnTo>
                      <a:pt x="979" y="1273"/>
                    </a:lnTo>
                    <a:lnTo>
                      <a:pt x="949" y="1303"/>
                    </a:lnTo>
                    <a:lnTo>
                      <a:pt x="921" y="1303"/>
                    </a:lnTo>
                    <a:lnTo>
                      <a:pt x="921" y="1243"/>
                    </a:lnTo>
                    <a:lnTo>
                      <a:pt x="803" y="1243"/>
                    </a:lnTo>
                    <a:lnTo>
                      <a:pt x="742" y="1184"/>
                    </a:lnTo>
                    <a:lnTo>
                      <a:pt x="742" y="1155"/>
                    </a:lnTo>
                    <a:lnTo>
                      <a:pt x="712" y="1124"/>
                    </a:lnTo>
                    <a:lnTo>
                      <a:pt x="712" y="1036"/>
                    </a:lnTo>
                    <a:lnTo>
                      <a:pt x="742" y="1005"/>
                    </a:lnTo>
                    <a:lnTo>
                      <a:pt x="772" y="1005"/>
                    </a:lnTo>
                    <a:lnTo>
                      <a:pt x="831" y="948"/>
                    </a:lnTo>
                    <a:lnTo>
                      <a:pt x="860" y="948"/>
                    </a:lnTo>
                    <a:lnTo>
                      <a:pt x="891" y="917"/>
                    </a:lnTo>
                    <a:lnTo>
                      <a:pt x="921" y="917"/>
                    </a:lnTo>
                    <a:lnTo>
                      <a:pt x="921" y="887"/>
                    </a:lnTo>
                    <a:lnTo>
                      <a:pt x="979" y="830"/>
                    </a:lnTo>
                    <a:lnTo>
                      <a:pt x="979" y="799"/>
                    </a:lnTo>
                    <a:lnTo>
                      <a:pt x="1010" y="769"/>
                    </a:lnTo>
                    <a:lnTo>
                      <a:pt x="1010" y="562"/>
                    </a:lnTo>
                    <a:lnTo>
                      <a:pt x="979" y="562"/>
                    </a:lnTo>
                    <a:lnTo>
                      <a:pt x="949" y="532"/>
                    </a:lnTo>
                    <a:lnTo>
                      <a:pt x="891" y="532"/>
                    </a:lnTo>
                    <a:lnTo>
                      <a:pt x="891" y="503"/>
                    </a:lnTo>
                    <a:lnTo>
                      <a:pt x="860" y="474"/>
                    </a:lnTo>
                    <a:lnTo>
                      <a:pt x="860" y="444"/>
                    </a:lnTo>
                    <a:lnTo>
                      <a:pt x="831" y="414"/>
                    </a:lnTo>
                    <a:lnTo>
                      <a:pt x="831" y="355"/>
                    </a:lnTo>
                    <a:lnTo>
                      <a:pt x="860" y="325"/>
                    </a:lnTo>
                    <a:lnTo>
                      <a:pt x="891" y="325"/>
                    </a:lnTo>
                    <a:lnTo>
                      <a:pt x="949" y="267"/>
                    </a:lnTo>
                    <a:lnTo>
                      <a:pt x="949" y="237"/>
                    </a:lnTo>
                    <a:lnTo>
                      <a:pt x="979" y="207"/>
                    </a:lnTo>
                    <a:lnTo>
                      <a:pt x="979" y="176"/>
                    </a:lnTo>
                    <a:lnTo>
                      <a:pt x="1010" y="149"/>
                    </a:lnTo>
                    <a:lnTo>
                      <a:pt x="1010" y="119"/>
                    </a:lnTo>
                    <a:lnTo>
                      <a:pt x="979" y="89"/>
                    </a:lnTo>
                    <a:lnTo>
                      <a:pt x="921" y="149"/>
                    </a:lnTo>
                    <a:lnTo>
                      <a:pt x="891" y="149"/>
                    </a:lnTo>
                    <a:lnTo>
                      <a:pt x="831" y="207"/>
                    </a:lnTo>
                    <a:lnTo>
                      <a:pt x="803" y="207"/>
                    </a:lnTo>
                    <a:lnTo>
                      <a:pt x="803" y="176"/>
                    </a:lnTo>
                    <a:lnTo>
                      <a:pt x="772" y="176"/>
                    </a:lnTo>
                    <a:lnTo>
                      <a:pt x="803" y="149"/>
                    </a:lnTo>
                    <a:lnTo>
                      <a:pt x="772" y="119"/>
                    </a:lnTo>
                    <a:lnTo>
                      <a:pt x="772" y="30"/>
                    </a:lnTo>
                    <a:lnTo>
                      <a:pt x="684" y="30"/>
                    </a:lnTo>
                    <a:lnTo>
                      <a:pt x="684" y="58"/>
                    </a:lnTo>
                    <a:lnTo>
                      <a:pt x="653" y="58"/>
                    </a:lnTo>
                    <a:lnTo>
                      <a:pt x="653" y="30"/>
                    </a:lnTo>
                    <a:lnTo>
                      <a:pt x="684" y="30"/>
                    </a:lnTo>
                    <a:lnTo>
                      <a:pt x="684" y="0"/>
                    </a:lnTo>
                    <a:lnTo>
                      <a:pt x="594" y="0"/>
                    </a:lnTo>
                    <a:lnTo>
                      <a:pt x="535" y="30"/>
                    </a:lnTo>
                    <a:lnTo>
                      <a:pt x="505" y="30"/>
                    </a:lnTo>
                    <a:lnTo>
                      <a:pt x="475" y="58"/>
                    </a:lnTo>
                    <a:lnTo>
                      <a:pt x="446" y="58"/>
                    </a:lnTo>
                    <a:lnTo>
                      <a:pt x="387" y="119"/>
                    </a:lnTo>
                    <a:close/>
                  </a:path>
                </a:pathLst>
              </a:custGeom>
              <a:solidFill>
                <a:srgbClr val="7FC543"/>
              </a:solidFill>
              <a:ln w="9525">
                <a:noFill/>
                <a:round/>
                <a:headEnd/>
                <a:tailEnd/>
              </a:ln>
            </p:spPr>
            <p:txBody>
              <a:bodyPr/>
              <a:lstStyle/>
              <a:p>
                <a:endParaRPr lang="en-GB"/>
              </a:p>
            </p:txBody>
          </p:sp>
          <p:sp>
            <p:nvSpPr>
              <p:cNvPr id="25709" name="Freeform 109"/>
              <p:cNvSpPr>
                <a:spLocks/>
              </p:cNvSpPr>
              <p:nvPr/>
            </p:nvSpPr>
            <p:spPr bwMode="auto">
              <a:xfrm>
                <a:off x="3376" y="3511"/>
                <a:ext cx="222" cy="133"/>
              </a:xfrm>
              <a:custGeom>
                <a:avLst/>
                <a:gdLst/>
                <a:ahLst/>
                <a:cxnLst>
                  <a:cxn ang="0">
                    <a:pos x="652" y="31"/>
                  </a:cxn>
                  <a:cxn ang="0">
                    <a:pos x="621" y="59"/>
                  </a:cxn>
                  <a:cxn ang="0">
                    <a:pos x="591" y="59"/>
                  </a:cxn>
                  <a:cxn ang="0">
                    <a:pos x="563" y="89"/>
                  </a:cxn>
                  <a:cxn ang="0">
                    <a:pos x="414" y="89"/>
                  </a:cxn>
                  <a:cxn ang="0">
                    <a:pos x="384" y="120"/>
                  </a:cxn>
                  <a:cxn ang="0">
                    <a:pos x="354" y="89"/>
                  </a:cxn>
                  <a:cxn ang="0">
                    <a:pos x="325" y="89"/>
                  </a:cxn>
                  <a:cxn ang="0">
                    <a:pos x="266" y="31"/>
                  </a:cxn>
                  <a:cxn ang="0">
                    <a:pos x="207" y="31"/>
                  </a:cxn>
                  <a:cxn ang="0">
                    <a:pos x="147" y="89"/>
                  </a:cxn>
                  <a:cxn ang="0">
                    <a:pos x="88" y="59"/>
                  </a:cxn>
                  <a:cxn ang="0">
                    <a:pos x="88" y="31"/>
                  </a:cxn>
                  <a:cxn ang="0">
                    <a:pos x="0" y="120"/>
                  </a:cxn>
                  <a:cxn ang="0">
                    <a:pos x="0" y="207"/>
                  </a:cxn>
                  <a:cxn ang="0">
                    <a:pos x="29" y="207"/>
                  </a:cxn>
                  <a:cxn ang="0">
                    <a:pos x="59" y="238"/>
                  </a:cxn>
                  <a:cxn ang="0">
                    <a:pos x="147" y="238"/>
                  </a:cxn>
                  <a:cxn ang="0">
                    <a:pos x="177" y="268"/>
                  </a:cxn>
                  <a:cxn ang="0">
                    <a:pos x="207" y="268"/>
                  </a:cxn>
                  <a:cxn ang="0">
                    <a:pos x="266" y="326"/>
                  </a:cxn>
                  <a:cxn ang="0">
                    <a:pos x="325" y="326"/>
                  </a:cxn>
                  <a:cxn ang="0">
                    <a:pos x="354" y="356"/>
                  </a:cxn>
                  <a:cxn ang="0">
                    <a:pos x="354" y="384"/>
                  </a:cxn>
                  <a:cxn ang="0">
                    <a:pos x="384" y="384"/>
                  </a:cxn>
                  <a:cxn ang="0">
                    <a:pos x="414" y="415"/>
                  </a:cxn>
                  <a:cxn ang="0">
                    <a:pos x="445" y="384"/>
                  </a:cxn>
                  <a:cxn ang="0">
                    <a:pos x="472" y="415"/>
                  </a:cxn>
                  <a:cxn ang="0">
                    <a:pos x="502" y="415"/>
                  </a:cxn>
                  <a:cxn ang="0">
                    <a:pos x="532" y="445"/>
                  </a:cxn>
                  <a:cxn ang="0">
                    <a:pos x="563" y="445"/>
                  </a:cxn>
                  <a:cxn ang="0">
                    <a:pos x="563" y="475"/>
                  </a:cxn>
                  <a:cxn ang="0">
                    <a:pos x="591" y="502"/>
                  </a:cxn>
                  <a:cxn ang="0">
                    <a:pos x="621" y="502"/>
                  </a:cxn>
                  <a:cxn ang="0">
                    <a:pos x="652" y="533"/>
                  </a:cxn>
                  <a:cxn ang="0">
                    <a:pos x="770" y="533"/>
                  </a:cxn>
                  <a:cxn ang="0">
                    <a:pos x="739" y="502"/>
                  </a:cxn>
                  <a:cxn ang="0">
                    <a:pos x="770" y="475"/>
                  </a:cxn>
                  <a:cxn ang="0">
                    <a:pos x="770" y="445"/>
                  </a:cxn>
                  <a:cxn ang="0">
                    <a:pos x="800" y="415"/>
                  </a:cxn>
                  <a:cxn ang="0">
                    <a:pos x="800" y="384"/>
                  </a:cxn>
                  <a:cxn ang="0">
                    <a:pos x="770" y="356"/>
                  </a:cxn>
                  <a:cxn ang="0">
                    <a:pos x="770" y="326"/>
                  </a:cxn>
                  <a:cxn ang="0">
                    <a:pos x="739" y="326"/>
                  </a:cxn>
                  <a:cxn ang="0">
                    <a:pos x="739" y="268"/>
                  </a:cxn>
                  <a:cxn ang="0">
                    <a:pos x="770" y="238"/>
                  </a:cxn>
                  <a:cxn ang="0">
                    <a:pos x="770" y="177"/>
                  </a:cxn>
                  <a:cxn ang="0">
                    <a:pos x="828" y="120"/>
                  </a:cxn>
                  <a:cxn ang="0">
                    <a:pos x="828" y="89"/>
                  </a:cxn>
                  <a:cxn ang="0">
                    <a:pos x="889" y="31"/>
                  </a:cxn>
                  <a:cxn ang="0">
                    <a:pos x="889" y="0"/>
                  </a:cxn>
                  <a:cxn ang="0">
                    <a:pos x="828" y="0"/>
                  </a:cxn>
                  <a:cxn ang="0">
                    <a:pos x="800" y="31"/>
                  </a:cxn>
                  <a:cxn ang="0">
                    <a:pos x="770" y="31"/>
                  </a:cxn>
                  <a:cxn ang="0">
                    <a:pos x="739" y="59"/>
                  </a:cxn>
                  <a:cxn ang="0">
                    <a:pos x="709" y="31"/>
                  </a:cxn>
                  <a:cxn ang="0">
                    <a:pos x="652" y="31"/>
                  </a:cxn>
                </a:cxnLst>
                <a:rect l="0" t="0" r="r" b="b"/>
                <a:pathLst>
                  <a:path w="889" h="533">
                    <a:moveTo>
                      <a:pt x="652" y="31"/>
                    </a:moveTo>
                    <a:lnTo>
                      <a:pt x="621" y="59"/>
                    </a:lnTo>
                    <a:lnTo>
                      <a:pt x="591" y="59"/>
                    </a:lnTo>
                    <a:lnTo>
                      <a:pt x="563" y="89"/>
                    </a:lnTo>
                    <a:lnTo>
                      <a:pt x="414" y="89"/>
                    </a:lnTo>
                    <a:lnTo>
                      <a:pt x="384" y="120"/>
                    </a:lnTo>
                    <a:lnTo>
                      <a:pt x="354" y="89"/>
                    </a:lnTo>
                    <a:lnTo>
                      <a:pt x="325" y="89"/>
                    </a:lnTo>
                    <a:lnTo>
                      <a:pt x="266" y="31"/>
                    </a:lnTo>
                    <a:lnTo>
                      <a:pt x="207" y="31"/>
                    </a:lnTo>
                    <a:lnTo>
                      <a:pt x="147" y="89"/>
                    </a:lnTo>
                    <a:lnTo>
                      <a:pt x="88" y="59"/>
                    </a:lnTo>
                    <a:lnTo>
                      <a:pt x="88" y="31"/>
                    </a:lnTo>
                    <a:lnTo>
                      <a:pt x="0" y="120"/>
                    </a:lnTo>
                    <a:lnTo>
                      <a:pt x="0" y="207"/>
                    </a:lnTo>
                    <a:lnTo>
                      <a:pt x="29" y="207"/>
                    </a:lnTo>
                    <a:lnTo>
                      <a:pt x="59" y="238"/>
                    </a:lnTo>
                    <a:lnTo>
                      <a:pt x="147" y="238"/>
                    </a:lnTo>
                    <a:lnTo>
                      <a:pt x="177" y="268"/>
                    </a:lnTo>
                    <a:lnTo>
                      <a:pt x="207" y="268"/>
                    </a:lnTo>
                    <a:lnTo>
                      <a:pt x="266" y="326"/>
                    </a:lnTo>
                    <a:lnTo>
                      <a:pt x="325" y="326"/>
                    </a:lnTo>
                    <a:lnTo>
                      <a:pt x="354" y="356"/>
                    </a:lnTo>
                    <a:lnTo>
                      <a:pt x="354" y="384"/>
                    </a:lnTo>
                    <a:lnTo>
                      <a:pt x="384" y="384"/>
                    </a:lnTo>
                    <a:lnTo>
                      <a:pt x="414" y="415"/>
                    </a:lnTo>
                    <a:lnTo>
                      <a:pt x="445" y="384"/>
                    </a:lnTo>
                    <a:lnTo>
                      <a:pt x="472" y="415"/>
                    </a:lnTo>
                    <a:lnTo>
                      <a:pt x="502" y="415"/>
                    </a:lnTo>
                    <a:lnTo>
                      <a:pt x="532" y="445"/>
                    </a:lnTo>
                    <a:lnTo>
                      <a:pt x="563" y="445"/>
                    </a:lnTo>
                    <a:lnTo>
                      <a:pt x="563" y="475"/>
                    </a:lnTo>
                    <a:lnTo>
                      <a:pt x="591" y="502"/>
                    </a:lnTo>
                    <a:lnTo>
                      <a:pt x="621" y="502"/>
                    </a:lnTo>
                    <a:lnTo>
                      <a:pt x="652" y="533"/>
                    </a:lnTo>
                    <a:lnTo>
                      <a:pt x="770" y="533"/>
                    </a:lnTo>
                    <a:lnTo>
                      <a:pt x="739" y="502"/>
                    </a:lnTo>
                    <a:lnTo>
                      <a:pt x="770" y="475"/>
                    </a:lnTo>
                    <a:lnTo>
                      <a:pt x="770" y="445"/>
                    </a:lnTo>
                    <a:lnTo>
                      <a:pt x="800" y="415"/>
                    </a:lnTo>
                    <a:lnTo>
                      <a:pt x="800" y="384"/>
                    </a:lnTo>
                    <a:lnTo>
                      <a:pt x="770" y="356"/>
                    </a:lnTo>
                    <a:lnTo>
                      <a:pt x="770" y="326"/>
                    </a:lnTo>
                    <a:lnTo>
                      <a:pt x="739" y="326"/>
                    </a:lnTo>
                    <a:lnTo>
                      <a:pt x="739" y="268"/>
                    </a:lnTo>
                    <a:lnTo>
                      <a:pt x="770" y="238"/>
                    </a:lnTo>
                    <a:lnTo>
                      <a:pt x="770" y="177"/>
                    </a:lnTo>
                    <a:lnTo>
                      <a:pt x="828" y="120"/>
                    </a:lnTo>
                    <a:lnTo>
                      <a:pt x="828" y="89"/>
                    </a:lnTo>
                    <a:lnTo>
                      <a:pt x="889" y="31"/>
                    </a:lnTo>
                    <a:lnTo>
                      <a:pt x="889" y="0"/>
                    </a:lnTo>
                    <a:lnTo>
                      <a:pt x="828" y="0"/>
                    </a:lnTo>
                    <a:lnTo>
                      <a:pt x="800" y="31"/>
                    </a:lnTo>
                    <a:lnTo>
                      <a:pt x="770" y="31"/>
                    </a:lnTo>
                    <a:lnTo>
                      <a:pt x="739" y="59"/>
                    </a:lnTo>
                    <a:lnTo>
                      <a:pt x="709" y="31"/>
                    </a:lnTo>
                    <a:lnTo>
                      <a:pt x="652" y="31"/>
                    </a:lnTo>
                    <a:close/>
                  </a:path>
                </a:pathLst>
              </a:custGeom>
              <a:solidFill>
                <a:srgbClr val="FFFF7F"/>
              </a:solidFill>
              <a:ln w="9525">
                <a:noFill/>
                <a:round/>
                <a:headEnd/>
                <a:tailEnd/>
              </a:ln>
            </p:spPr>
            <p:txBody>
              <a:bodyPr/>
              <a:lstStyle/>
              <a:p>
                <a:endParaRPr lang="en-GB"/>
              </a:p>
            </p:txBody>
          </p:sp>
          <p:sp>
            <p:nvSpPr>
              <p:cNvPr id="25710" name="Freeform 110"/>
              <p:cNvSpPr>
                <a:spLocks/>
              </p:cNvSpPr>
              <p:nvPr/>
            </p:nvSpPr>
            <p:spPr bwMode="auto">
              <a:xfrm>
                <a:off x="5628" y="1039"/>
                <a:ext cx="15" cy="8"/>
              </a:xfrm>
              <a:custGeom>
                <a:avLst/>
                <a:gdLst/>
                <a:ahLst/>
                <a:cxnLst>
                  <a:cxn ang="0">
                    <a:pos x="28" y="29"/>
                  </a:cxn>
                  <a:cxn ang="0">
                    <a:pos x="58" y="0"/>
                  </a:cxn>
                  <a:cxn ang="0">
                    <a:pos x="28" y="0"/>
                  </a:cxn>
                  <a:cxn ang="0">
                    <a:pos x="0" y="29"/>
                  </a:cxn>
                  <a:cxn ang="0">
                    <a:pos x="28" y="29"/>
                  </a:cxn>
                </a:cxnLst>
                <a:rect l="0" t="0" r="r" b="b"/>
                <a:pathLst>
                  <a:path w="58" h="29">
                    <a:moveTo>
                      <a:pt x="28" y="29"/>
                    </a:moveTo>
                    <a:lnTo>
                      <a:pt x="58" y="0"/>
                    </a:lnTo>
                    <a:lnTo>
                      <a:pt x="28" y="0"/>
                    </a:lnTo>
                    <a:lnTo>
                      <a:pt x="0" y="29"/>
                    </a:lnTo>
                    <a:lnTo>
                      <a:pt x="28" y="29"/>
                    </a:lnTo>
                    <a:close/>
                  </a:path>
                </a:pathLst>
              </a:custGeom>
              <a:solidFill>
                <a:srgbClr val="FFFF7F"/>
              </a:solidFill>
              <a:ln w="9525">
                <a:noFill/>
                <a:round/>
                <a:headEnd/>
                <a:tailEnd/>
              </a:ln>
            </p:spPr>
            <p:txBody>
              <a:bodyPr/>
              <a:lstStyle/>
              <a:p>
                <a:endParaRPr lang="en-GB"/>
              </a:p>
            </p:txBody>
          </p:sp>
          <p:sp>
            <p:nvSpPr>
              <p:cNvPr id="25711" name="Freeform 111"/>
              <p:cNvSpPr>
                <a:spLocks/>
              </p:cNvSpPr>
              <p:nvPr/>
            </p:nvSpPr>
            <p:spPr bwMode="auto">
              <a:xfrm>
                <a:off x="5732" y="928"/>
                <a:ext cx="15" cy="7"/>
              </a:xfrm>
              <a:custGeom>
                <a:avLst/>
                <a:gdLst/>
                <a:ahLst/>
                <a:cxnLst>
                  <a:cxn ang="0">
                    <a:pos x="30" y="0"/>
                  </a:cxn>
                  <a:cxn ang="0">
                    <a:pos x="0" y="30"/>
                  </a:cxn>
                  <a:cxn ang="0">
                    <a:pos x="60" y="30"/>
                  </a:cxn>
                  <a:cxn ang="0">
                    <a:pos x="30" y="0"/>
                  </a:cxn>
                </a:cxnLst>
                <a:rect l="0" t="0" r="r" b="b"/>
                <a:pathLst>
                  <a:path w="60" h="30">
                    <a:moveTo>
                      <a:pt x="30" y="0"/>
                    </a:moveTo>
                    <a:lnTo>
                      <a:pt x="0" y="30"/>
                    </a:lnTo>
                    <a:lnTo>
                      <a:pt x="60" y="30"/>
                    </a:lnTo>
                    <a:lnTo>
                      <a:pt x="30" y="0"/>
                    </a:lnTo>
                    <a:close/>
                  </a:path>
                </a:pathLst>
              </a:custGeom>
              <a:solidFill>
                <a:srgbClr val="FFFF7F"/>
              </a:solidFill>
              <a:ln w="9525">
                <a:noFill/>
                <a:round/>
                <a:headEnd/>
                <a:tailEnd/>
              </a:ln>
            </p:spPr>
            <p:txBody>
              <a:bodyPr/>
              <a:lstStyle/>
              <a:p>
                <a:endParaRPr lang="en-GB"/>
              </a:p>
            </p:txBody>
          </p:sp>
          <p:sp>
            <p:nvSpPr>
              <p:cNvPr id="25712" name="Freeform 112"/>
              <p:cNvSpPr>
                <a:spLocks/>
              </p:cNvSpPr>
              <p:nvPr/>
            </p:nvSpPr>
            <p:spPr bwMode="auto">
              <a:xfrm>
                <a:off x="5465" y="876"/>
                <a:ext cx="44" cy="22"/>
              </a:xfrm>
              <a:custGeom>
                <a:avLst/>
                <a:gdLst/>
                <a:ahLst/>
                <a:cxnLst>
                  <a:cxn ang="0">
                    <a:pos x="0" y="0"/>
                  </a:cxn>
                  <a:cxn ang="0">
                    <a:pos x="0" y="30"/>
                  </a:cxn>
                  <a:cxn ang="0">
                    <a:pos x="90" y="30"/>
                  </a:cxn>
                  <a:cxn ang="0">
                    <a:pos x="149" y="89"/>
                  </a:cxn>
                  <a:cxn ang="0">
                    <a:pos x="179" y="89"/>
                  </a:cxn>
                  <a:cxn ang="0">
                    <a:pos x="179" y="30"/>
                  </a:cxn>
                  <a:cxn ang="0">
                    <a:pos x="149" y="30"/>
                  </a:cxn>
                  <a:cxn ang="0">
                    <a:pos x="119" y="0"/>
                  </a:cxn>
                  <a:cxn ang="0">
                    <a:pos x="0" y="0"/>
                  </a:cxn>
                </a:cxnLst>
                <a:rect l="0" t="0" r="r" b="b"/>
                <a:pathLst>
                  <a:path w="179" h="89">
                    <a:moveTo>
                      <a:pt x="0" y="0"/>
                    </a:moveTo>
                    <a:lnTo>
                      <a:pt x="0" y="30"/>
                    </a:lnTo>
                    <a:lnTo>
                      <a:pt x="90" y="30"/>
                    </a:lnTo>
                    <a:lnTo>
                      <a:pt x="149" y="89"/>
                    </a:lnTo>
                    <a:lnTo>
                      <a:pt x="179" y="89"/>
                    </a:lnTo>
                    <a:lnTo>
                      <a:pt x="179" y="30"/>
                    </a:lnTo>
                    <a:lnTo>
                      <a:pt x="149" y="30"/>
                    </a:lnTo>
                    <a:lnTo>
                      <a:pt x="119" y="0"/>
                    </a:lnTo>
                    <a:lnTo>
                      <a:pt x="0" y="0"/>
                    </a:lnTo>
                    <a:close/>
                  </a:path>
                </a:pathLst>
              </a:custGeom>
              <a:solidFill>
                <a:srgbClr val="FFFF7F"/>
              </a:solidFill>
              <a:ln w="9525">
                <a:noFill/>
                <a:round/>
                <a:headEnd/>
                <a:tailEnd/>
              </a:ln>
            </p:spPr>
            <p:txBody>
              <a:bodyPr/>
              <a:lstStyle/>
              <a:p>
                <a:endParaRPr lang="en-GB"/>
              </a:p>
            </p:txBody>
          </p:sp>
          <p:sp>
            <p:nvSpPr>
              <p:cNvPr id="25713" name="Freeform 113"/>
              <p:cNvSpPr>
                <a:spLocks/>
              </p:cNvSpPr>
              <p:nvPr/>
            </p:nvSpPr>
            <p:spPr bwMode="auto">
              <a:xfrm>
                <a:off x="5302" y="1010"/>
                <a:ext cx="111" cy="51"/>
              </a:xfrm>
              <a:custGeom>
                <a:avLst/>
                <a:gdLst/>
                <a:ahLst/>
                <a:cxnLst>
                  <a:cxn ang="0">
                    <a:pos x="0" y="177"/>
                  </a:cxn>
                  <a:cxn ang="0">
                    <a:pos x="58" y="177"/>
                  </a:cxn>
                  <a:cxn ang="0">
                    <a:pos x="88" y="207"/>
                  </a:cxn>
                  <a:cxn ang="0">
                    <a:pos x="238" y="207"/>
                  </a:cxn>
                  <a:cxn ang="0">
                    <a:pos x="267" y="177"/>
                  </a:cxn>
                  <a:cxn ang="0">
                    <a:pos x="326" y="177"/>
                  </a:cxn>
                  <a:cxn ang="0">
                    <a:pos x="386" y="118"/>
                  </a:cxn>
                  <a:cxn ang="0">
                    <a:pos x="386" y="89"/>
                  </a:cxn>
                  <a:cxn ang="0">
                    <a:pos x="414" y="89"/>
                  </a:cxn>
                  <a:cxn ang="0">
                    <a:pos x="445" y="118"/>
                  </a:cxn>
                  <a:cxn ang="0">
                    <a:pos x="445" y="89"/>
                  </a:cxn>
                  <a:cxn ang="0">
                    <a:pos x="414" y="59"/>
                  </a:cxn>
                  <a:cxn ang="0">
                    <a:pos x="386" y="59"/>
                  </a:cxn>
                  <a:cxn ang="0">
                    <a:pos x="356" y="28"/>
                  </a:cxn>
                  <a:cxn ang="0">
                    <a:pos x="267" y="28"/>
                  </a:cxn>
                  <a:cxn ang="0">
                    <a:pos x="238" y="0"/>
                  </a:cxn>
                  <a:cxn ang="0">
                    <a:pos x="58" y="0"/>
                  </a:cxn>
                  <a:cxn ang="0">
                    <a:pos x="0" y="59"/>
                  </a:cxn>
                  <a:cxn ang="0">
                    <a:pos x="0" y="177"/>
                  </a:cxn>
                </a:cxnLst>
                <a:rect l="0" t="0" r="r" b="b"/>
                <a:pathLst>
                  <a:path w="445" h="207">
                    <a:moveTo>
                      <a:pt x="0" y="177"/>
                    </a:moveTo>
                    <a:lnTo>
                      <a:pt x="58" y="177"/>
                    </a:lnTo>
                    <a:lnTo>
                      <a:pt x="88" y="207"/>
                    </a:lnTo>
                    <a:lnTo>
                      <a:pt x="238" y="207"/>
                    </a:lnTo>
                    <a:lnTo>
                      <a:pt x="267" y="177"/>
                    </a:lnTo>
                    <a:lnTo>
                      <a:pt x="326" y="177"/>
                    </a:lnTo>
                    <a:lnTo>
                      <a:pt x="386" y="118"/>
                    </a:lnTo>
                    <a:lnTo>
                      <a:pt x="386" y="89"/>
                    </a:lnTo>
                    <a:lnTo>
                      <a:pt x="414" y="89"/>
                    </a:lnTo>
                    <a:lnTo>
                      <a:pt x="445" y="118"/>
                    </a:lnTo>
                    <a:lnTo>
                      <a:pt x="445" y="89"/>
                    </a:lnTo>
                    <a:lnTo>
                      <a:pt x="414" y="59"/>
                    </a:lnTo>
                    <a:lnTo>
                      <a:pt x="386" y="59"/>
                    </a:lnTo>
                    <a:lnTo>
                      <a:pt x="356" y="28"/>
                    </a:lnTo>
                    <a:lnTo>
                      <a:pt x="267" y="28"/>
                    </a:lnTo>
                    <a:lnTo>
                      <a:pt x="238" y="0"/>
                    </a:lnTo>
                    <a:lnTo>
                      <a:pt x="58" y="0"/>
                    </a:lnTo>
                    <a:lnTo>
                      <a:pt x="0" y="59"/>
                    </a:lnTo>
                    <a:lnTo>
                      <a:pt x="0" y="177"/>
                    </a:lnTo>
                    <a:close/>
                  </a:path>
                </a:pathLst>
              </a:custGeom>
              <a:solidFill>
                <a:srgbClr val="FFFF7F"/>
              </a:solidFill>
              <a:ln w="9525">
                <a:noFill/>
                <a:round/>
                <a:headEnd/>
                <a:tailEnd/>
              </a:ln>
            </p:spPr>
            <p:txBody>
              <a:bodyPr/>
              <a:lstStyle/>
              <a:p>
                <a:endParaRPr lang="en-GB"/>
              </a:p>
            </p:txBody>
          </p:sp>
          <p:sp>
            <p:nvSpPr>
              <p:cNvPr id="25714" name="Freeform 114"/>
              <p:cNvSpPr>
                <a:spLocks/>
              </p:cNvSpPr>
              <p:nvPr/>
            </p:nvSpPr>
            <p:spPr bwMode="auto">
              <a:xfrm>
                <a:off x="5035" y="1202"/>
                <a:ext cx="8" cy="8"/>
              </a:xfrm>
              <a:custGeom>
                <a:avLst/>
                <a:gdLst/>
                <a:ahLst/>
                <a:cxnLst>
                  <a:cxn ang="0">
                    <a:pos x="31" y="0"/>
                  </a:cxn>
                  <a:cxn ang="0">
                    <a:pos x="0" y="0"/>
                  </a:cxn>
                  <a:cxn ang="0">
                    <a:pos x="0" y="31"/>
                  </a:cxn>
                  <a:cxn ang="0">
                    <a:pos x="31" y="0"/>
                  </a:cxn>
                </a:cxnLst>
                <a:rect l="0" t="0" r="r" b="b"/>
                <a:pathLst>
                  <a:path w="31" h="31">
                    <a:moveTo>
                      <a:pt x="31" y="0"/>
                    </a:moveTo>
                    <a:lnTo>
                      <a:pt x="0" y="0"/>
                    </a:lnTo>
                    <a:lnTo>
                      <a:pt x="0" y="31"/>
                    </a:lnTo>
                    <a:lnTo>
                      <a:pt x="31" y="0"/>
                    </a:lnTo>
                    <a:close/>
                  </a:path>
                </a:pathLst>
              </a:custGeom>
              <a:solidFill>
                <a:srgbClr val="FFFF7F"/>
              </a:solidFill>
              <a:ln w="9525">
                <a:noFill/>
                <a:round/>
                <a:headEnd/>
                <a:tailEnd/>
              </a:ln>
            </p:spPr>
            <p:txBody>
              <a:bodyPr/>
              <a:lstStyle/>
              <a:p>
                <a:endParaRPr lang="en-GB"/>
              </a:p>
            </p:txBody>
          </p:sp>
          <p:sp>
            <p:nvSpPr>
              <p:cNvPr id="25715" name="Freeform 115"/>
              <p:cNvSpPr>
                <a:spLocks/>
              </p:cNvSpPr>
              <p:nvPr/>
            </p:nvSpPr>
            <p:spPr bwMode="auto">
              <a:xfrm>
                <a:off x="3932" y="1831"/>
                <a:ext cx="81" cy="52"/>
              </a:xfrm>
              <a:custGeom>
                <a:avLst/>
                <a:gdLst/>
                <a:ahLst/>
                <a:cxnLst>
                  <a:cxn ang="0">
                    <a:pos x="296" y="31"/>
                  </a:cxn>
                  <a:cxn ang="0">
                    <a:pos x="296" y="0"/>
                  </a:cxn>
                  <a:cxn ang="0">
                    <a:pos x="119" y="0"/>
                  </a:cxn>
                  <a:cxn ang="0">
                    <a:pos x="89" y="31"/>
                  </a:cxn>
                  <a:cxn ang="0">
                    <a:pos x="0" y="31"/>
                  </a:cxn>
                  <a:cxn ang="0">
                    <a:pos x="29" y="59"/>
                  </a:cxn>
                  <a:cxn ang="0">
                    <a:pos x="0" y="89"/>
                  </a:cxn>
                  <a:cxn ang="0">
                    <a:pos x="59" y="150"/>
                  </a:cxn>
                  <a:cxn ang="0">
                    <a:pos x="59" y="177"/>
                  </a:cxn>
                  <a:cxn ang="0">
                    <a:pos x="29" y="177"/>
                  </a:cxn>
                  <a:cxn ang="0">
                    <a:pos x="29" y="207"/>
                  </a:cxn>
                  <a:cxn ang="0">
                    <a:pos x="89" y="207"/>
                  </a:cxn>
                  <a:cxn ang="0">
                    <a:pos x="89" y="150"/>
                  </a:cxn>
                  <a:cxn ang="0">
                    <a:pos x="119" y="119"/>
                  </a:cxn>
                  <a:cxn ang="0">
                    <a:pos x="207" y="119"/>
                  </a:cxn>
                  <a:cxn ang="0">
                    <a:pos x="238" y="89"/>
                  </a:cxn>
                  <a:cxn ang="0">
                    <a:pos x="266" y="89"/>
                  </a:cxn>
                  <a:cxn ang="0">
                    <a:pos x="296" y="59"/>
                  </a:cxn>
                  <a:cxn ang="0">
                    <a:pos x="326" y="59"/>
                  </a:cxn>
                  <a:cxn ang="0">
                    <a:pos x="296" y="31"/>
                  </a:cxn>
                </a:cxnLst>
                <a:rect l="0" t="0" r="r" b="b"/>
                <a:pathLst>
                  <a:path w="326" h="207">
                    <a:moveTo>
                      <a:pt x="296" y="31"/>
                    </a:moveTo>
                    <a:lnTo>
                      <a:pt x="296" y="0"/>
                    </a:lnTo>
                    <a:lnTo>
                      <a:pt x="119" y="0"/>
                    </a:lnTo>
                    <a:lnTo>
                      <a:pt x="89" y="31"/>
                    </a:lnTo>
                    <a:lnTo>
                      <a:pt x="0" y="31"/>
                    </a:lnTo>
                    <a:lnTo>
                      <a:pt x="29" y="59"/>
                    </a:lnTo>
                    <a:lnTo>
                      <a:pt x="0" y="89"/>
                    </a:lnTo>
                    <a:lnTo>
                      <a:pt x="59" y="150"/>
                    </a:lnTo>
                    <a:lnTo>
                      <a:pt x="59" y="177"/>
                    </a:lnTo>
                    <a:lnTo>
                      <a:pt x="29" y="177"/>
                    </a:lnTo>
                    <a:lnTo>
                      <a:pt x="29" y="207"/>
                    </a:lnTo>
                    <a:lnTo>
                      <a:pt x="89" y="207"/>
                    </a:lnTo>
                    <a:lnTo>
                      <a:pt x="89" y="150"/>
                    </a:lnTo>
                    <a:lnTo>
                      <a:pt x="119" y="119"/>
                    </a:lnTo>
                    <a:lnTo>
                      <a:pt x="207" y="119"/>
                    </a:lnTo>
                    <a:lnTo>
                      <a:pt x="238" y="89"/>
                    </a:lnTo>
                    <a:lnTo>
                      <a:pt x="266" y="89"/>
                    </a:lnTo>
                    <a:lnTo>
                      <a:pt x="296" y="59"/>
                    </a:lnTo>
                    <a:lnTo>
                      <a:pt x="326" y="59"/>
                    </a:lnTo>
                    <a:lnTo>
                      <a:pt x="296" y="31"/>
                    </a:lnTo>
                    <a:close/>
                  </a:path>
                </a:pathLst>
              </a:custGeom>
              <a:solidFill>
                <a:srgbClr val="D3B26F"/>
              </a:solidFill>
              <a:ln w="9525">
                <a:noFill/>
                <a:round/>
                <a:headEnd/>
                <a:tailEnd/>
              </a:ln>
            </p:spPr>
            <p:txBody>
              <a:bodyPr/>
              <a:lstStyle/>
              <a:p>
                <a:endParaRPr lang="en-GB"/>
              </a:p>
            </p:txBody>
          </p:sp>
          <p:sp>
            <p:nvSpPr>
              <p:cNvPr id="25716" name="Freeform 116"/>
              <p:cNvSpPr>
                <a:spLocks/>
              </p:cNvSpPr>
              <p:nvPr/>
            </p:nvSpPr>
            <p:spPr bwMode="auto">
              <a:xfrm>
                <a:off x="4405" y="3622"/>
                <a:ext cx="1" cy="8"/>
              </a:xfrm>
              <a:custGeom>
                <a:avLst/>
                <a:gdLst/>
                <a:ahLst/>
                <a:cxnLst>
                  <a:cxn ang="0">
                    <a:pos x="2" y="0"/>
                  </a:cxn>
                  <a:cxn ang="0">
                    <a:pos x="0" y="0"/>
                  </a:cxn>
                  <a:cxn ang="0">
                    <a:pos x="0" y="27"/>
                  </a:cxn>
                  <a:cxn ang="0">
                    <a:pos x="2" y="30"/>
                  </a:cxn>
                  <a:cxn ang="0">
                    <a:pos x="2" y="0"/>
                  </a:cxn>
                </a:cxnLst>
                <a:rect l="0" t="0" r="r" b="b"/>
                <a:pathLst>
                  <a:path w="2" h="30">
                    <a:moveTo>
                      <a:pt x="2" y="0"/>
                    </a:moveTo>
                    <a:lnTo>
                      <a:pt x="0" y="0"/>
                    </a:lnTo>
                    <a:lnTo>
                      <a:pt x="0" y="27"/>
                    </a:lnTo>
                    <a:lnTo>
                      <a:pt x="2" y="30"/>
                    </a:lnTo>
                    <a:lnTo>
                      <a:pt x="2" y="0"/>
                    </a:lnTo>
                    <a:close/>
                  </a:path>
                </a:pathLst>
              </a:custGeom>
              <a:solidFill>
                <a:srgbClr val="B28665"/>
              </a:solidFill>
              <a:ln w="9525">
                <a:noFill/>
                <a:round/>
                <a:headEnd/>
                <a:tailEnd/>
              </a:ln>
            </p:spPr>
            <p:txBody>
              <a:bodyPr/>
              <a:lstStyle/>
              <a:p>
                <a:endParaRPr lang="en-GB"/>
              </a:p>
            </p:txBody>
          </p:sp>
          <p:sp>
            <p:nvSpPr>
              <p:cNvPr id="25717" name="Freeform 117"/>
              <p:cNvSpPr>
                <a:spLocks/>
              </p:cNvSpPr>
              <p:nvPr/>
            </p:nvSpPr>
            <p:spPr bwMode="auto">
              <a:xfrm>
                <a:off x="4405" y="3637"/>
                <a:ext cx="1" cy="7"/>
              </a:xfrm>
              <a:custGeom>
                <a:avLst/>
                <a:gdLst/>
                <a:ahLst/>
                <a:cxnLst>
                  <a:cxn ang="0">
                    <a:pos x="2" y="31"/>
                  </a:cxn>
                  <a:cxn ang="0">
                    <a:pos x="2" y="0"/>
                  </a:cxn>
                  <a:cxn ang="0">
                    <a:pos x="0" y="2"/>
                  </a:cxn>
                  <a:cxn ang="0">
                    <a:pos x="0" y="31"/>
                  </a:cxn>
                  <a:cxn ang="0">
                    <a:pos x="2" y="31"/>
                  </a:cxn>
                </a:cxnLst>
                <a:rect l="0" t="0" r="r" b="b"/>
                <a:pathLst>
                  <a:path w="2" h="31">
                    <a:moveTo>
                      <a:pt x="2" y="31"/>
                    </a:moveTo>
                    <a:lnTo>
                      <a:pt x="2" y="0"/>
                    </a:lnTo>
                    <a:lnTo>
                      <a:pt x="0" y="2"/>
                    </a:lnTo>
                    <a:lnTo>
                      <a:pt x="0" y="31"/>
                    </a:lnTo>
                    <a:lnTo>
                      <a:pt x="2" y="31"/>
                    </a:lnTo>
                    <a:close/>
                  </a:path>
                </a:pathLst>
              </a:custGeom>
              <a:solidFill>
                <a:srgbClr val="B28665"/>
              </a:solidFill>
              <a:ln w="9525">
                <a:noFill/>
                <a:round/>
                <a:headEnd/>
                <a:tailEnd/>
              </a:ln>
            </p:spPr>
            <p:txBody>
              <a:bodyPr/>
              <a:lstStyle/>
              <a:p>
                <a:endParaRPr lang="en-GB"/>
              </a:p>
            </p:txBody>
          </p:sp>
          <p:sp>
            <p:nvSpPr>
              <p:cNvPr id="25718" name="Freeform 118"/>
              <p:cNvSpPr>
                <a:spLocks/>
              </p:cNvSpPr>
              <p:nvPr/>
            </p:nvSpPr>
            <p:spPr bwMode="auto">
              <a:xfrm>
                <a:off x="4235" y="3538"/>
                <a:ext cx="3" cy="6"/>
              </a:xfrm>
              <a:custGeom>
                <a:avLst/>
                <a:gdLst/>
                <a:ahLst/>
                <a:cxnLst>
                  <a:cxn ang="0">
                    <a:pos x="0" y="12"/>
                  </a:cxn>
                  <a:cxn ang="0">
                    <a:pos x="12" y="22"/>
                  </a:cxn>
                  <a:cxn ang="0">
                    <a:pos x="12" y="0"/>
                  </a:cxn>
                  <a:cxn ang="0">
                    <a:pos x="0" y="12"/>
                  </a:cxn>
                </a:cxnLst>
                <a:rect l="0" t="0" r="r" b="b"/>
                <a:pathLst>
                  <a:path w="12" h="22">
                    <a:moveTo>
                      <a:pt x="0" y="12"/>
                    </a:moveTo>
                    <a:lnTo>
                      <a:pt x="12" y="22"/>
                    </a:lnTo>
                    <a:lnTo>
                      <a:pt x="12" y="0"/>
                    </a:lnTo>
                    <a:lnTo>
                      <a:pt x="0" y="12"/>
                    </a:lnTo>
                    <a:close/>
                  </a:path>
                </a:pathLst>
              </a:custGeom>
              <a:solidFill>
                <a:srgbClr val="B28665"/>
              </a:solidFill>
              <a:ln w="9525">
                <a:noFill/>
                <a:round/>
                <a:headEnd/>
                <a:tailEnd/>
              </a:ln>
            </p:spPr>
            <p:txBody>
              <a:bodyPr/>
              <a:lstStyle/>
              <a:p>
                <a:endParaRPr lang="en-GB"/>
              </a:p>
            </p:txBody>
          </p:sp>
          <p:sp>
            <p:nvSpPr>
              <p:cNvPr id="25719" name="Freeform 119"/>
              <p:cNvSpPr>
                <a:spLocks/>
              </p:cNvSpPr>
              <p:nvPr/>
            </p:nvSpPr>
            <p:spPr bwMode="auto">
              <a:xfrm>
                <a:off x="4169" y="3733"/>
                <a:ext cx="192" cy="67"/>
              </a:xfrm>
              <a:custGeom>
                <a:avLst/>
                <a:gdLst/>
                <a:ahLst/>
                <a:cxnLst>
                  <a:cxn ang="0">
                    <a:pos x="0" y="30"/>
                  </a:cxn>
                  <a:cxn ang="0">
                    <a:pos x="0" y="118"/>
                  </a:cxn>
                  <a:cxn ang="0">
                    <a:pos x="28" y="148"/>
                  </a:cxn>
                  <a:cxn ang="0">
                    <a:pos x="177" y="148"/>
                  </a:cxn>
                  <a:cxn ang="0">
                    <a:pos x="207" y="179"/>
                  </a:cxn>
                  <a:cxn ang="0">
                    <a:pos x="265" y="179"/>
                  </a:cxn>
                  <a:cxn ang="0">
                    <a:pos x="295" y="207"/>
                  </a:cxn>
                  <a:cxn ang="0">
                    <a:pos x="325" y="207"/>
                  </a:cxn>
                  <a:cxn ang="0">
                    <a:pos x="354" y="237"/>
                  </a:cxn>
                  <a:cxn ang="0">
                    <a:pos x="354" y="268"/>
                  </a:cxn>
                  <a:cxn ang="0">
                    <a:pos x="414" y="268"/>
                  </a:cxn>
                  <a:cxn ang="0">
                    <a:pos x="414" y="237"/>
                  </a:cxn>
                  <a:cxn ang="0">
                    <a:pos x="651" y="237"/>
                  </a:cxn>
                  <a:cxn ang="0">
                    <a:pos x="651" y="207"/>
                  </a:cxn>
                  <a:cxn ang="0">
                    <a:pos x="709" y="207"/>
                  </a:cxn>
                  <a:cxn ang="0">
                    <a:pos x="740" y="237"/>
                  </a:cxn>
                  <a:cxn ang="0">
                    <a:pos x="770" y="207"/>
                  </a:cxn>
                  <a:cxn ang="0">
                    <a:pos x="770" y="148"/>
                  </a:cxn>
                  <a:cxn ang="0">
                    <a:pos x="709" y="148"/>
                  </a:cxn>
                  <a:cxn ang="0">
                    <a:pos x="681" y="179"/>
                  </a:cxn>
                  <a:cxn ang="0">
                    <a:pos x="620" y="179"/>
                  </a:cxn>
                  <a:cxn ang="0">
                    <a:pos x="620" y="118"/>
                  </a:cxn>
                  <a:cxn ang="0">
                    <a:pos x="444" y="118"/>
                  </a:cxn>
                  <a:cxn ang="0">
                    <a:pos x="414" y="88"/>
                  </a:cxn>
                  <a:cxn ang="0">
                    <a:pos x="265" y="88"/>
                  </a:cxn>
                  <a:cxn ang="0">
                    <a:pos x="235" y="118"/>
                  </a:cxn>
                  <a:cxn ang="0">
                    <a:pos x="207" y="118"/>
                  </a:cxn>
                  <a:cxn ang="0">
                    <a:pos x="207" y="88"/>
                  </a:cxn>
                  <a:cxn ang="0">
                    <a:pos x="177" y="88"/>
                  </a:cxn>
                  <a:cxn ang="0">
                    <a:pos x="147" y="60"/>
                  </a:cxn>
                  <a:cxn ang="0">
                    <a:pos x="177" y="30"/>
                  </a:cxn>
                  <a:cxn ang="0">
                    <a:pos x="147" y="30"/>
                  </a:cxn>
                  <a:cxn ang="0">
                    <a:pos x="117" y="60"/>
                  </a:cxn>
                  <a:cxn ang="0">
                    <a:pos x="88" y="60"/>
                  </a:cxn>
                  <a:cxn ang="0">
                    <a:pos x="28" y="0"/>
                  </a:cxn>
                  <a:cxn ang="0">
                    <a:pos x="28" y="60"/>
                  </a:cxn>
                  <a:cxn ang="0">
                    <a:pos x="0" y="30"/>
                  </a:cxn>
                </a:cxnLst>
                <a:rect l="0" t="0" r="r" b="b"/>
                <a:pathLst>
                  <a:path w="770" h="268">
                    <a:moveTo>
                      <a:pt x="0" y="30"/>
                    </a:moveTo>
                    <a:lnTo>
                      <a:pt x="0" y="118"/>
                    </a:lnTo>
                    <a:lnTo>
                      <a:pt x="28" y="148"/>
                    </a:lnTo>
                    <a:lnTo>
                      <a:pt x="177" y="148"/>
                    </a:lnTo>
                    <a:lnTo>
                      <a:pt x="207" y="179"/>
                    </a:lnTo>
                    <a:lnTo>
                      <a:pt x="265" y="179"/>
                    </a:lnTo>
                    <a:lnTo>
                      <a:pt x="295" y="207"/>
                    </a:lnTo>
                    <a:lnTo>
                      <a:pt x="325" y="207"/>
                    </a:lnTo>
                    <a:lnTo>
                      <a:pt x="354" y="237"/>
                    </a:lnTo>
                    <a:lnTo>
                      <a:pt x="354" y="268"/>
                    </a:lnTo>
                    <a:lnTo>
                      <a:pt x="414" y="268"/>
                    </a:lnTo>
                    <a:lnTo>
                      <a:pt x="414" y="237"/>
                    </a:lnTo>
                    <a:lnTo>
                      <a:pt x="651" y="237"/>
                    </a:lnTo>
                    <a:lnTo>
                      <a:pt x="651" y="207"/>
                    </a:lnTo>
                    <a:lnTo>
                      <a:pt x="709" y="207"/>
                    </a:lnTo>
                    <a:lnTo>
                      <a:pt x="740" y="237"/>
                    </a:lnTo>
                    <a:lnTo>
                      <a:pt x="770" y="207"/>
                    </a:lnTo>
                    <a:lnTo>
                      <a:pt x="770" y="148"/>
                    </a:lnTo>
                    <a:lnTo>
                      <a:pt x="709" y="148"/>
                    </a:lnTo>
                    <a:lnTo>
                      <a:pt x="681" y="179"/>
                    </a:lnTo>
                    <a:lnTo>
                      <a:pt x="620" y="179"/>
                    </a:lnTo>
                    <a:lnTo>
                      <a:pt x="620" y="118"/>
                    </a:lnTo>
                    <a:lnTo>
                      <a:pt x="444" y="118"/>
                    </a:lnTo>
                    <a:lnTo>
                      <a:pt x="414" y="88"/>
                    </a:lnTo>
                    <a:lnTo>
                      <a:pt x="265" y="88"/>
                    </a:lnTo>
                    <a:lnTo>
                      <a:pt x="235" y="118"/>
                    </a:lnTo>
                    <a:lnTo>
                      <a:pt x="207" y="118"/>
                    </a:lnTo>
                    <a:lnTo>
                      <a:pt x="207" y="88"/>
                    </a:lnTo>
                    <a:lnTo>
                      <a:pt x="177" y="88"/>
                    </a:lnTo>
                    <a:lnTo>
                      <a:pt x="147" y="60"/>
                    </a:lnTo>
                    <a:lnTo>
                      <a:pt x="177" y="30"/>
                    </a:lnTo>
                    <a:lnTo>
                      <a:pt x="147" y="30"/>
                    </a:lnTo>
                    <a:lnTo>
                      <a:pt x="117" y="60"/>
                    </a:lnTo>
                    <a:lnTo>
                      <a:pt x="88" y="60"/>
                    </a:lnTo>
                    <a:lnTo>
                      <a:pt x="28" y="0"/>
                    </a:lnTo>
                    <a:lnTo>
                      <a:pt x="28" y="60"/>
                    </a:lnTo>
                    <a:lnTo>
                      <a:pt x="0" y="30"/>
                    </a:lnTo>
                    <a:close/>
                  </a:path>
                </a:pathLst>
              </a:custGeom>
              <a:solidFill>
                <a:srgbClr val="B28665"/>
              </a:solidFill>
              <a:ln w="9525">
                <a:noFill/>
                <a:round/>
                <a:headEnd/>
                <a:tailEnd/>
              </a:ln>
            </p:spPr>
            <p:txBody>
              <a:bodyPr/>
              <a:lstStyle/>
              <a:p>
                <a:endParaRPr lang="en-GB"/>
              </a:p>
            </p:txBody>
          </p:sp>
          <p:sp>
            <p:nvSpPr>
              <p:cNvPr id="25720" name="Freeform 120"/>
              <p:cNvSpPr>
                <a:spLocks/>
              </p:cNvSpPr>
              <p:nvPr/>
            </p:nvSpPr>
            <p:spPr bwMode="auto">
              <a:xfrm>
                <a:off x="4791" y="3733"/>
                <a:ext cx="155" cy="96"/>
              </a:xfrm>
              <a:custGeom>
                <a:avLst/>
                <a:gdLst/>
                <a:ahLst/>
                <a:cxnLst>
                  <a:cxn ang="0">
                    <a:pos x="624" y="0"/>
                  </a:cxn>
                  <a:cxn ang="0">
                    <a:pos x="594" y="0"/>
                  </a:cxn>
                  <a:cxn ang="0">
                    <a:pos x="564" y="30"/>
                  </a:cxn>
                  <a:cxn ang="0">
                    <a:pos x="535" y="30"/>
                  </a:cxn>
                  <a:cxn ang="0">
                    <a:pos x="475" y="88"/>
                  </a:cxn>
                  <a:cxn ang="0">
                    <a:pos x="417" y="88"/>
                  </a:cxn>
                  <a:cxn ang="0">
                    <a:pos x="387" y="118"/>
                  </a:cxn>
                  <a:cxn ang="0">
                    <a:pos x="180" y="118"/>
                  </a:cxn>
                  <a:cxn ang="0">
                    <a:pos x="180" y="179"/>
                  </a:cxn>
                  <a:cxn ang="0">
                    <a:pos x="61" y="179"/>
                  </a:cxn>
                  <a:cxn ang="0">
                    <a:pos x="61" y="207"/>
                  </a:cxn>
                  <a:cxn ang="0">
                    <a:pos x="0" y="207"/>
                  </a:cxn>
                  <a:cxn ang="0">
                    <a:pos x="0" y="268"/>
                  </a:cxn>
                  <a:cxn ang="0">
                    <a:pos x="30" y="297"/>
                  </a:cxn>
                  <a:cxn ang="0">
                    <a:pos x="30" y="325"/>
                  </a:cxn>
                  <a:cxn ang="0">
                    <a:pos x="91" y="325"/>
                  </a:cxn>
                  <a:cxn ang="0">
                    <a:pos x="119" y="355"/>
                  </a:cxn>
                  <a:cxn ang="0">
                    <a:pos x="180" y="355"/>
                  </a:cxn>
                  <a:cxn ang="0">
                    <a:pos x="210" y="386"/>
                  </a:cxn>
                  <a:cxn ang="0">
                    <a:pos x="210" y="355"/>
                  </a:cxn>
                  <a:cxn ang="0">
                    <a:pos x="237" y="325"/>
                  </a:cxn>
                  <a:cxn ang="0">
                    <a:pos x="328" y="325"/>
                  </a:cxn>
                  <a:cxn ang="0">
                    <a:pos x="417" y="237"/>
                  </a:cxn>
                  <a:cxn ang="0">
                    <a:pos x="505" y="237"/>
                  </a:cxn>
                  <a:cxn ang="0">
                    <a:pos x="444" y="179"/>
                  </a:cxn>
                  <a:cxn ang="0">
                    <a:pos x="444" y="148"/>
                  </a:cxn>
                  <a:cxn ang="0">
                    <a:pos x="475" y="118"/>
                  </a:cxn>
                  <a:cxn ang="0">
                    <a:pos x="505" y="118"/>
                  </a:cxn>
                  <a:cxn ang="0">
                    <a:pos x="505" y="88"/>
                  </a:cxn>
                  <a:cxn ang="0">
                    <a:pos x="535" y="60"/>
                  </a:cxn>
                  <a:cxn ang="0">
                    <a:pos x="564" y="60"/>
                  </a:cxn>
                  <a:cxn ang="0">
                    <a:pos x="624" y="0"/>
                  </a:cxn>
                </a:cxnLst>
                <a:rect l="0" t="0" r="r" b="b"/>
                <a:pathLst>
                  <a:path w="624" h="386">
                    <a:moveTo>
                      <a:pt x="624" y="0"/>
                    </a:moveTo>
                    <a:lnTo>
                      <a:pt x="594" y="0"/>
                    </a:lnTo>
                    <a:lnTo>
                      <a:pt x="564" y="30"/>
                    </a:lnTo>
                    <a:lnTo>
                      <a:pt x="535" y="30"/>
                    </a:lnTo>
                    <a:lnTo>
                      <a:pt x="475" y="88"/>
                    </a:lnTo>
                    <a:lnTo>
                      <a:pt x="417" y="88"/>
                    </a:lnTo>
                    <a:lnTo>
                      <a:pt x="387" y="118"/>
                    </a:lnTo>
                    <a:lnTo>
                      <a:pt x="180" y="118"/>
                    </a:lnTo>
                    <a:lnTo>
                      <a:pt x="180" y="179"/>
                    </a:lnTo>
                    <a:lnTo>
                      <a:pt x="61" y="179"/>
                    </a:lnTo>
                    <a:lnTo>
                      <a:pt x="61" y="207"/>
                    </a:lnTo>
                    <a:lnTo>
                      <a:pt x="0" y="207"/>
                    </a:lnTo>
                    <a:lnTo>
                      <a:pt x="0" y="268"/>
                    </a:lnTo>
                    <a:lnTo>
                      <a:pt x="30" y="297"/>
                    </a:lnTo>
                    <a:lnTo>
                      <a:pt x="30" y="325"/>
                    </a:lnTo>
                    <a:lnTo>
                      <a:pt x="91" y="325"/>
                    </a:lnTo>
                    <a:lnTo>
                      <a:pt x="119" y="355"/>
                    </a:lnTo>
                    <a:lnTo>
                      <a:pt x="180" y="355"/>
                    </a:lnTo>
                    <a:lnTo>
                      <a:pt x="210" y="386"/>
                    </a:lnTo>
                    <a:lnTo>
                      <a:pt x="210" y="355"/>
                    </a:lnTo>
                    <a:lnTo>
                      <a:pt x="237" y="325"/>
                    </a:lnTo>
                    <a:lnTo>
                      <a:pt x="328" y="325"/>
                    </a:lnTo>
                    <a:lnTo>
                      <a:pt x="417" y="237"/>
                    </a:lnTo>
                    <a:lnTo>
                      <a:pt x="505" y="237"/>
                    </a:lnTo>
                    <a:lnTo>
                      <a:pt x="444" y="179"/>
                    </a:lnTo>
                    <a:lnTo>
                      <a:pt x="444" y="148"/>
                    </a:lnTo>
                    <a:lnTo>
                      <a:pt x="475" y="118"/>
                    </a:lnTo>
                    <a:lnTo>
                      <a:pt x="505" y="118"/>
                    </a:lnTo>
                    <a:lnTo>
                      <a:pt x="505" y="88"/>
                    </a:lnTo>
                    <a:lnTo>
                      <a:pt x="535" y="60"/>
                    </a:lnTo>
                    <a:lnTo>
                      <a:pt x="564" y="60"/>
                    </a:lnTo>
                    <a:lnTo>
                      <a:pt x="624" y="0"/>
                    </a:lnTo>
                    <a:close/>
                  </a:path>
                </a:pathLst>
              </a:custGeom>
              <a:solidFill>
                <a:srgbClr val="FFFF7F"/>
              </a:solidFill>
              <a:ln w="9525">
                <a:noFill/>
                <a:round/>
                <a:headEnd/>
                <a:tailEnd/>
              </a:ln>
            </p:spPr>
            <p:txBody>
              <a:bodyPr/>
              <a:lstStyle/>
              <a:p>
                <a:endParaRPr lang="en-GB"/>
              </a:p>
            </p:txBody>
          </p:sp>
          <p:sp>
            <p:nvSpPr>
              <p:cNvPr id="25721" name="Freeform 121"/>
              <p:cNvSpPr>
                <a:spLocks/>
              </p:cNvSpPr>
              <p:nvPr/>
            </p:nvSpPr>
            <p:spPr bwMode="auto">
              <a:xfrm>
                <a:off x="2902" y="1624"/>
                <a:ext cx="7" cy="8"/>
              </a:xfrm>
              <a:custGeom>
                <a:avLst/>
                <a:gdLst/>
                <a:ahLst/>
                <a:cxnLst>
                  <a:cxn ang="0">
                    <a:pos x="0" y="0"/>
                  </a:cxn>
                  <a:cxn ang="0">
                    <a:pos x="0" y="31"/>
                  </a:cxn>
                  <a:cxn ang="0">
                    <a:pos x="29" y="31"/>
                  </a:cxn>
                  <a:cxn ang="0">
                    <a:pos x="0" y="0"/>
                  </a:cxn>
                </a:cxnLst>
                <a:rect l="0" t="0" r="r" b="b"/>
                <a:pathLst>
                  <a:path w="29" h="31">
                    <a:moveTo>
                      <a:pt x="0" y="0"/>
                    </a:moveTo>
                    <a:lnTo>
                      <a:pt x="0" y="31"/>
                    </a:lnTo>
                    <a:lnTo>
                      <a:pt x="29" y="31"/>
                    </a:lnTo>
                    <a:lnTo>
                      <a:pt x="0" y="0"/>
                    </a:lnTo>
                    <a:close/>
                  </a:path>
                </a:pathLst>
              </a:custGeom>
              <a:solidFill>
                <a:srgbClr val="8FB5BE"/>
              </a:solidFill>
              <a:ln w="9525">
                <a:noFill/>
                <a:round/>
                <a:headEnd/>
                <a:tailEnd/>
              </a:ln>
            </p:spPr>
            <p:txBody>
              <a:bodyPr/>
              <a:lstStyle/>
              <a:p>
                <a:endParaRPr lang="en-GB"/>
              </a:p>
            </p:txBody>
          </p:sp>
          <p:sp>
            <p:nvSpPr>
              <p:cNvPr id="25722" name="Freeform 122"/>
              <p:cNvSpPr>
                <a:spLocks/>
              </p:cNvSpPr>
              <p:nvPr/>
            </p:nvSpPr>
            <p:spPr bwMode="auto">
              <a:xfrm>
                <a:off x="2509" y="1676"/>
                <a:ext cx="15" cy="15"/>
              </a:xfrm>
              <a:custGeom>
                <a:avLst/>
                <a:gdLst/>
                <a:ahLst/>
                <a:cxnLst>
                  <a:cxn ang="0">
                    <a:pos x="60" y="0"/>
                  </a:cxn>
                  <a:cxn ang="0">
                    <a:pos x="30" y="31"/>
                  </a:cxn>
                  <a:cxn ang="0">
                    <a:pos x="0" y="31"/>
                  </a:cxn>
                  <a:cxn ang="0">
                    <a:pos x="30" y="61"/>
                  </a:cxn>
                  <a:cxn ang="0">
                    <a:pos x="60" y="61"/>
                  </a:cxn>
                  <a:cxn ang="0">
                    <a:pos x="60" y="0"/>
                  </a:cxn>
                </a:cxnLst>
                <a:rect l="0" t="0" r="r" b="b"/>
                <a:pathLst>
                  <a:path w="60" h="61">
                    <a:moveTo>
                      <a:pt x="60" y="0"/>
                    </a:moveTo>
                    <a:lnTo>
                      <a:pt x="30" y="31"/>
                    </a:lnTo>
                    <a:lnTo>
                      <a:pt x="0" y="31"/>
                    </a:lnTo>
                    <a:lnTo>
                      <a:pt x="30" y="61"/>
                    </a:lnTo>
                    <a:lnTo>
                      <a:pt x="60" y="61"/>
                    </a:lnTo>
                    <a:lnTo>
                      <a:pt x="60" y="0"/>
                    </a:lnTo>
                    <a:close/>
                  </a:path>
                </a:pathLst>
              </a:custGeom>
              <a:solidFill>
                <a:srgbClr val="FECC2E"/>
              </a:solidFill>
              <a:ln w="9525">
                <a:noFill/>
                <a:round/>
                <a:headEnd/>
                <a:tailEnd/>
              </a:ln>
            </p:spPr>
            <p:txBody>
              <a:bodyPr/>
              <a:lstStyle/>
              <a:p>
                <a:endParaRPr lang="en-GB"/>
              </a:p>
            </p:txBody>
          </p:sp>
          <p:sp>
            <p:nvSpPr>
              <p:cNvPr id="25723" name="Freeform 123"/>
              <p:cNvSpPr>
                <a:spLocks/>
              </p:cNvSpPr>
              <p:nvPr/>
            </p:nvSpPr>
            <p:spPr bwMode="auto">
              <a:xfrm>
                <a:off x="2501" y="1683"/>
                <a:ext cx="38" cy="44"/>
              </a:xfrm>
              <a:custGeom>
                <a:avLst/>
                <a:gdLst/>
                <a:ahLst/>
                <a:cxnLst>
                  <a:cxn ang="0">
                    <a:pos x="60" y="58"/>
                  </a:cxn>
                  <a:cxn ang="0">
                    <a:pos x="0" y="58"/>
                  </a:cxn>
                  <a:cxn ang="0">
                    <a:pos x="0" y="89"/>
                  </a:cxn>
                  <a:cxn ang="0">
                    <a:pos x="60" y="89"/>
                  </a:cxn>
                  <a:cxn ang="0">
                    <a:pos x="90" y="118"/>
                  </a:cxn>
                  <a:cxn ang="0">
                    <a:pos x="90" y="148"/>
                  </a:cxn>
                  <a:cxn ang="0">
                    <a:pos x="60" y="177"/>
                  </a:cxn>
                  <a:cxn ang="0">
                    <a:pos x="90" y="177"/>
                  </a:cxn>
                  <a:cxn ang="0">
                    <a:pos x="118" y="148"/>
                  </a:cxn>
                  <a:cxn ang="0">
                    <a:pos x="118" y="89"/>
                  </a:cxn>
                  <a:cxn ang="0">
                    <a:pos x="149" y="58"/>
                  </a:cxn>
                  <a:cxn ang="0">
                    <a:pos x="149" y="30"/>
                  </a:cxn>
                  <a:cxn ang="0">
                    <a:pos x="118" y="30"/>
                  </a:cxn>
                  <a:cxn ang="0">
                    <a:pos x="118" y="0"/>
                  </a:cxn>
                  <a:cxn ang="0">
                    <a:pos x="90" y="30"/>
                  </a:cxn>
                  <a:cxn ang="0">
                    <a:pos x="60" y="58"/>
                  </a:cxn>
                </a:cxnLst>
                <a:rect l="0" t="0" r="r" b="b"/>
                <a:pathLst>
                  <a:path w="149" h="177">
                    <a:moveTo>
                      <a:pt x="60" y="58"/>
                    </a:moveTo>
                    <a:lnTo>
                      <a:pt x="0" y="58"/>
                    </a:lnTo>
                    <a:lnTo>
                      <a:pt x="0" y="89"/>
                    </a:lnTo>
                    <a:lnTo>
                      <a:pt x="60" y="89"/>
                    </a:lnTo>
                    <a:lnTo>
                      <a:pt x="90" y="118"/>
                    </a:lnTo>
                    <a:lnTo>
                      <a:pt x="90" y="148"/>
                    </a:lnTo>
                    <a:lnTo>
                      <a:pt x="60" y="177"/>
                    </a:lnTo>
                    <a:lnTo>
                      <a:pt x="90" y="177"/>
                    </a:lnTo>
                    <a:lnTo>
                      <a:pt x="118" y="148"/>
                    </a:lnTo>
                    <a:lnTo>
                      <a:pt x="118" y="89"/>
                    </a:lnTo>
                    <a:lnTo>
                      <a:pt x="149" y="58"/>
                    </a:lnTo>
                    <a:lnTo>
                      <a:pt x="149" y="30"/>
                    </a:lnTo>
                    <a:lnTo>
                      <a:pt x="118" y="30"/>
                    </a:lnTo>
                    <a:lnTo>
                      <a:pt x="118" y="0"/>
                    </a:lnTo>
                    <a:lnTo>
                      <a:pt x="90" y="30"/>
                    </a:lnTo>
                    <a:lnTo>
                      <a:pt x="60" y="58"/>
                    </a:lnTo>
                    <a:close/>
                  </a:path>
                </a:pathLst>
              </a:custGeom>
              <a:solidFill>
                <a:srgbClr val="FECC2E"/>
              </a:solidFill>
              <a:ln w="9525">
                <a:noFill/>
                <a:round/>
                <a:headEnd/>
                <a:tailEnd/>
              </a:ln>
            </p:spPr>
            <p:txBody>
              <a:bodyPr/>
              <a:lstStyle/>
              <a:p>
                <a:endParaRPr lang="en-GB"/>
              </a:p>
            </p:txBody>
          </p:sp>
          <p:sp>
            <p:nvSpPr>
              <p:cNvPr id="25724" name="Freeform 124"/>
              <p:cNvSpPr>
                <a:spLocks/>
              </p:cNvSpPr>
              <p:nvPr/>
            </p:nvSpPr>
            <p:spPr bwMode="auto">
              <a:xfrm>
                <a:off x="2531" y="1668"/>
                <a:ext cx="15" cy="15"/>
              </a:xfrm>
              <a:custGeom>
                <a:avLst/>
                <a:gdLst/>
                <a:ahLst/>
                <a:cxnLst>
                  <a:cxn ang="0">
                    <a:pos x="61" y="0"/>
                  </a:cxn>
                  <a:cxn ang="0">
                    <a:pos x="31" y="0"/>
                  </a:cxn>
                  <a:cxn ang="0">
                    <a:pos x="31" y="30"/>
                  </a:cxn>
                  <a:cxn ang="0">
                    <a:pos x="0" y="61"/>
                  </a:cxn>
                  <a:cxn ang="0">
                    <a:pos x="31" y="61"/>
                  </a:cxn>
                  <a:cxn ang="0">
                    <a:pos x="61" y="30"/>
                  </a:cxn>
                  <a:cxn ang="0">
                    <a:pos x="61" y="0"/>
                  </a:cxn>
                </a:cxnLst>
                <a:rect l="0" t="0" r="r" b="b"/>
                <a:pathLst>
                  <a:path w="61" h="61">
                    <a:moveTo>
                      <a:pt x="61" y="0"/>
                    </a:moveTo>
                    <a:lnTo>
                      <a:pt x="31" y="0"/>
                    </a:lnTo>
                    <a:lnTo>
                      <a:pt x="31" y="30"/>
                    </a:lnTo>
                    <a:lnTo>
                      <a:pt x="0" y="61"/>
                    </a:lnTo>
                    <a:lnTo>
                      <a:pt x="31" y="61"/>
                    </a:lnTo>
                    <a:lnTo>
                      <a:pt x="61" y="30"/>
                    </a:lnTo>
                    <a:lnTo>
                      <a:pt x="61" y="0"/>
                    </a:lnTo>
                    <a:close/>
                  </a:path>
                </a:pathLst>
              </a:custGeom>
              <a:solidFill>
                <a:srgbClr val="FECC2E"/>
              </a:solidFill>
              <a:ln w="9525">
                <a:noFill/>
                <a:round/>
                <a:headEnd/>
                <a:tailEnd/>
              </a:ln>
            </p:spPr>
            <p:txBody>
              <a:bodyPr/>
              <a:lstStyle/>
              <a:p>
                <a:endParaRPr lang="en-GB"/>
              </a:p>
            </p:txBody>
          </p:sp>
          <p:sp>
            <p:nvSpPr>
              <p:cNvPr id="25725" name="Freeform 125"/>
              <p:cNvSpPr>
                <a:spLocks noEditPoints="1"/>
              </p:cNvSpPr>
              <p:nvPr/>
            </p:nvSpPr>
            <p:spPr bwMode="auto">
              <a:xfrm>
                <a:off x="2175" y="1824"/>
                <a:ext cx="497" cy="703"/>
              </a:xfrm>
              <a:custGeom>
                <a:avLst/>
                <a:gdLst/>
                <a:ahLst/>
                <a:cxnLst>
                  <a:cxn ang="0">
                    <a:pos x="1008" y="859"/>
                  </a:cxn>
                  <a:cxn ang="0">
                    <a:pos x="830" y="829"/>
                  </a:cxn>
                  <a:cxn ang="0">
                    <a:pos x="948" y="710"/>
                  </a:cxn>
                  <a:cxn ang="0">
                    <a:pos x="1127" y="474"/>
                  </a:cxn>
                  <a:cxn ang="0">
                    <a:pos x="712" y="325"/>
                  </a:cxn>
                  <a:cxn ang="0">
                    <a:pos x="653" y="325"/>
                  </a:cxn>
                  <a:cxn ang="0">
                    <a:pos x="683" y="236"/>
                  </a:cxn>
                  <a:cxn ang="0">
                    <a:pos x="860" y="0"/>
                  </a:cxn>
                  <a:cxn ang="0">
                    <a:pos x="505" y="60"/>
                  </a:cxn>
                  <a:cxn ang="0">
                    <a:pos x="327" y="206"/>
                  </a:cxn>
                  <a:cxn ang="0">
                    <a:pos x="237" y="267"/>
                  </a:cxn>
                  <a:cxn ang="0">
                    <a:pos x="267" y="443"/>
                  </a:cxn>
                  <a:cxn ang="0">
                    <a:pos x="178" y="592"/>
                  </a:cxn>
                  <a:cxn ang="0">
                    <a:pos x="60" y="681"/>
                  </a:cxn>
                  <a:cxn ang="0">
                    <a:pos x="209" y="710"/>
                  </a:cxn>
                  <a:cxn ang="0">
                    <a:pos x="386" y="622"/>
                  </a:cxn>
                  <a:cxn ang="0">
                    <a:pos x="267" y="740"/>
                  </a:cxn>
                  <a:cxn ang="0">
                    <a:pos x="178" y="977"/>
                  </a:cxn>
                  <a:cxn ang="0">
                    <a:pos x="237" y="1008"/>
                  </a:cxn>
                  <a:cxn ang="0">
                    <a:pos x="386" y="888"/>
                  </a:cxn>
                  <a:cxn ang="0">
                    <a:pos x="474" y="888"/>
                  </a:cxn>
                  <a:cxn ang="0">
                    <a:pos x="446" y="1035"/>
                  </a:cxn>
                  <a:cxn ang="0">
                    <a:pos x="298" y="1244"/>
                  </a:cxn>
                  <a:cxn ang="0">
                    <a:pos x="474" y="1214"/>
                  </a:cxn>
                  <a:cxn ang="0">
                    <a:pos x="801" y="1184"/>
                  </a:cxn>
                  <a:cxn ang="0">
                    <a:pos x="771" y="1421"/>
                  </a:cxn>
                  <a:cxn ang="0">
                    <a:pos x="801" y="1539"/>
                  </a:cxn>
                  <a:cxn ang="0">
                    <a:pos x="771" y="1746"/>
                  </a:cxn>
                  <a:cxn ang="0">
                    <a:pos x="505" y="1746"/>
                  </a:cxn>
                  <a:cxn ang="0">
                    <a:pos x="416" y="1776"/>
                  </a:cxn>
                  <a:cxn ang="0">
                    <a:pos x="416" y="1865"/>
                  </a:cxn>
                  <a:cxn ang="0">
                    <a:pos x="474" y="2044"/>
                  </a:cxn>
                  <a:cxn ang="0">
                    <a:pos x="267" y="2162"/>
                  </a:cxn>
                  <a:cxn ang="0">
                    <a:pos x="237" y="2280"/>
                  </a:cxn>
                  <a:cxn ang="0">
                    <a:pos x="474" y="2280"/>
                  </a:cxn>
                  <a:cxn ang="0">
                    <a:pos x="564" y="2338"/>
                  </a:cxn>
                  <a:cxn ang="0">
                    <a:pos x="830" y="2280"/>
                  </a:cxn>
                  <a:cxn ang="0">
                    <a:pos x="741" y="2398"/>
                  </a:cxn>
                  <a:cxn ang="0">
                    <a:pos x="386" y="2487"/>
                  </a:cxn>
                  <a:cxn ang="0">
                    <a:pos x="178" y="2635"/>
                  </a:cxn>
                  <a:cxn ang="0">
                    <a:pos x="0" y="2812"/>
                  </a:cxn>
                  <a:cxn ang="0">
                    <a:pos x="237" y="2723"/>
                  </a:cxn>
                  <a:cxn ang="0">
                    <a:pos x="505" y="2753"/>
                  </a:cxn>
                  <a:cxn ang="0">
                    <a:pos x="683" y="2575"/>
                  </a:cxn>
                  <a:cxn ang="0">
                    <a:pos x="1097" y="2575"/>
                  </a:cxn>
                  <a:cxn ang="0">
                    <a:pos x="1276" y="2544"/>
                  </a:cxn>
                  <a:cxn ang="0">
                    <a:pos x="1690" y="2517"/>
                  </a:cxn>
                  <a:cxn ang="0">
                    <a:pos x="1690" y="2338"/>
                  </a:cxn>
                  <a:cxn ang="0">
                    <a:pos x="1868" y="2190"/>
                  </a:cxn>
                  <a:cxn ang="0">
                    <a:pos x="1988" y="1924"/>
                  </a:cxn>
                  <a:cxn ang="0">
                    <a:pos x="1631" y="1894"/>
                  </a:cxn>
                  <a:cxn ang="0">
                    <a:pos x="1542" y="1628"/>
                  </a:cxn>
                  <a:cxn ang="0">
                    <a:pos x="1513" y="1479"/>
                  </a:cxn>
                  <a:cxn ang="0">
                    <a:pos x="1422" y="1333"/>
                  </a:cxn>
                  <a:cxn ang="0">
                    <a:pos x="355" y="799"/>
                  </a:cxn>
                  <a:cxn ang="0">
                    <a:pos x="593" y="267"/>
                  </a:cxn>
                </a:cxnLst>
                <a:rect l="0" t="0" r="r" b="b"/>
                <a:pathLst>
                  <a:path w="1988" h="2812">
                    <a:moveTo>
                      <a:pt x="1215" y="1154"/>
                    </a:moveTo>
                    <a:lnTo>
                      <a:pt x="1215" y="1008"/>
                    </a:lnTo>
                    <a:lnTo>
                      <a:pt x="1185" y="977"/>
                    </a:lnTo>
                    <a:lnTo>
                      <a:pt x="1157" y="977"/>
                    </a:lnTo>
                    <a:lnTo>
                      <a:pt x="1067" y="888"/>
                    </a:lnTo>
                    <a:lnTo>
                      <a:pt x="1039" y="888"/>
                    </a:lnTo>
                    <a:lnTo>
                      <a:pt x="1008" y="859"/>
                    </a:lnTo>
                    <a:lnTo>
                      <a:pt x="978" y="859"/>
                    </a:lnTo>
                    <a:lnTo>
                      <a:pt x="948" y="829"/>
                    </a:lnTo>
                    <a:lnTo>
                      <a:pt x="920" y="829"/>
                    </a:lnTo>
                    <a:lnTo>
                      <a:pt x="890" y="859"/>
                    </a:lnTo>
                    <a:lnTo>
                      <a:pt x="771" y="859"/>
                    </a:lnTo>
                    <a:lnTo>
                      <a:pt x="801" y="829"/>
                    </a:lnTo>
                    <a:lnTo>
                      <a:pt x="830" y="829"/>
                    </a:lnTo>
                    <a:lnTo>
                      <a:pt x="860" y="799"/>
                    </a:lnTo>
                    <a:lnTo>
                      <a:pt x="920" y="799"/>
                    </a:lnTo>
                    <a:lnTo>
                      <a:pt x="948" y="770"/>
                    </a:lnTo>
                    <a:lnTo>
                      <a:pt x="948" y="740"/>
                    </a:lnTo>
                    <a:lnTo>
                      <a:pt x="920" y="740"/>
                    </a:lnTo>
                    <a:lnTo>
                      <a:pt x="920" y="710"/>
                    </a:lnTo>
                    <a:lnTo>
                      <a:pt x="948" y="710"/>
                    </a:lnTo>
                    <a:lnTo>
                      <a:pt x="1008" y="652"/>
                    </a:lnTo>
                    <a:lnTo>
                      <a:pt x="1008" y="622"/>
                    </a:lnTo>
                    <a:lnTo>
                      <a:pt x="1039" y="622"/>
                    </a:lnTo>
                    <a:lnTo>
                      <a:pt x="1039" y="592"/>
                    </a:lnTo>
                    <a:lnTo>
                      <a:pt x="1067" y="592"/>
                    </a:lnTo>
                    <a:lnTo>
                      <a:pt x="1127" y="534"/>
                    </a:lnTo>
                    <a:lnTo>
                      <a:pt x="1127" y="474"/>
                    </a:lnTo>
                    <a:lnTo>
                      <a:pt x="1215" y="385"/>
                    </a:lnTo>
                    <a:lnTo>
                      <a:pt x="1185" y="356"/>
                    </a:lnTo>
                    <a:lnTo>
                      <a:pt x="1185" y="325"/>
                    </a:lnTo>
                    <a:lnTo>
                      <a:pt x="860" y="325"/>
                    </a:lnTo>
                    <a:lnTo>
                      <a:pt x="830" y="297"/>
                    </a:lnTo>
                    <a:lnTo>
                      <a:pt x="801" y="325"/>
                    </a:lnTo>
                    <a:lnTo>
                      <a:pt x="712" y="325"/>
                    </a:lnTo>
                    <a:lnTo>
                      <a:pt x="683" y="356"/>
                    </a:lnTo>
                    <a:lnTo>
                      <a:pt x="653" y="356"/>
                    </a:lnTo>
                    <a:lnTo>
                      <a:pt x="623" y="385"/>
                    </a:lnTo>
                    <a:lnTo>
                      <a:pt x="593" y="385"/>
                    </a:lnTo>
                    <a:lnTo>
                      <a:pt x="593" y="356"/>
                    </a:lnTo>
                    <a:lnTo>
                      <a:pt x="623" y="356"/>
                    </a:lnTo>
                    <a:lnTo>
                      <a:pt x="653" y="325"/>
                    </a:lnTo>
                    <a:lnTo>
                      <a:pt x="623" y="325"/>
                    </a:lnTo>
                    <a:lnTo>
                      <a:pt x="653" y="297"/>
                    </a:lnTo>
                    <a:lnTo>
                      <a:pt x="683" y="297"/>
                    </a:lnTo>
                    <a:lnTo>
                      <a:pt x="712" y="267"/>
                    </a:lnTo>
                    <a:lnTo>
                      <a:pt x="653" y="267"/>
                    </a:lnTo>
                    <a:lnTo>
                      <a:pt x="653" y="236"/>
                    </a:lnTo>
                    <a:lnTo>
                      <a:pt x="683" y="236"/>
                    </a:lnTo>
                    <a:lnTo>
                      <a:pt x="712" y="206"/>
                    </a:lnTo>
                    <a:lnTo>
                      <a:pt x="741" y="206"/>
                    </a:lnTo>
                    <a:lnTo>
                      <a:pt x="830" y="118"/>
                    </a:lnTo>
                    <a:lnTo>
                      <a:pt x="860" y="118"/>
                    </a:lnTo>
                    <a:lnTo>
                      <a:pt x="920" y="60"/>
                    </a:lnTo>
                    <a:lnTo>
                      <a:pt x="920" y="0"/>
                    </a:lnTo>
                    <a:lnTo>
                      <a:pt x="860" y="0"/>
                    </a:lnTo>
                    <a:lnTo>
                      <a:pt x="830" y="29"/>
                    </a:lnTo>
                    <a:lnTo>
                      <a:pt x="653" y="29"/>
                    </a:lnTo>
                    <a:lnTo>
                      <a:pt x="623" y="60"/>
                    </a:lnTo>
                    <a:lnTo>
                      <a:pt x="564" y="60"/>
                    </a:lnTo>
                    <a:lnTo>
                      <a:pt x="564" y="29"/>
                    </a:lnTo>
                    <a:lnTo>
                      <a:pt x="534" y="60"/>
                    </a:lnTo>
                    <a:lnTo>
                      <a:pt x="505" y="60"/>
                    </a:lnTo>
                    <a:lnTo>
                      <a:pt x="474" y="29"/>
                    </a:lnTo>
                    <a:lnTo>
                      <a:pt x="446" y="29"/>
                    </a:lnTo>
                    <a:lnTo>
                      <a:pt x="446" y="88"/>
                    </a:lnTo>
                    <a:lnTo>
                      <a:pt x="386" y="148"/>
                    </a:lnTo>
                    <a:lnTo>
                      <a:pt x="355" y="148"/>
                    </a:lnTo>
                    <a:lnTo>
                      <a:pt x="355" y="179"/>
                    </a:lnTo>
                    <a:lnTo>
                      <a:pt x="327" y="206"/>
                    </a:lnTo>
                    <a:lnTo>
                      <a:pt x="386" y="267"/>
                    </a:lnTo>
                    <a:lnTo>
                      <a:pt x="355" y="267"/>
                    </a:lnTo>
                    <a:lnTo>
                      <a:pt x="327" y="236"/>
                    </a:lnTo>
                    <a:lnTo>
                      <a:pt x="298" y="267"/>
                    </a:lnTo>
                    <a:lnTo>
                      <a:pt x="267" y="267"/>
                    </a:lnTo>
                    <a:lnTo>
                      <a:pt x="267" y="297"/>
                    </a:lnTo>
                    <a:lnTo>
                      <a:pt x="237" y="267"/>
                    </a:lnTo>
                    <a:lnTo>
                      <a:pt x="237" y="356"/>
                    </a:lnTo>
                    <a:lnTo>
                      <a:pt x="209" y="356"/>
                    </a:lnTo>
                    <a:lnTo>
                      <a:pt x="209" y="385"/>
                    </a:lnTo>
                    <a:lnTo>
                      <a:pt x="237" y="415"/>
                    </a:lnTo>
                    <a:lnTo>
                      <a:pt x="267" y="415"/>
                    </a:lnTo>
                    <a:lnTo>
                      <a:pt x="237" y="443"/>
                    </a:lnTo>
                    <a:lnTo>
                      <a:pt x="267" y="443"/>
                    </a:lnTo>
                    <a:lnTo>
                      <a:pt x="237" y="474"/>
                    </a:lnTo>
                    <a:lnTo>
                      <a:pt x="237" y="504"/>
                    </a:lnTo>
                    <a:lnTo>
                      <a:pt x="209" y="534"/>
                    </a:lnTo>
                    <a:lnTo>
                      <a:pt x="178" y="534"/>
                    </a:lnTo>
                    <a:lnTo>
                      <a:pt x="178" y="562"/>
                    </a:lnTo>
                    <a:lnTo>
                      <a:pt x="209" y="592"/>
                    </a:lnTo>
                    <a:lnTo>
                      <a:pt x="178" y="592"/>
                    </a:lnTo>
                    <a:lnTo>
                      <a:pt x="178" y="622"/>
                    </a:lnTo>
                    <a:lnTo>
                      <a:pt x="118" y="622"/>
                    </a:lnTo>
                    <a:lnTo>
                      <a:pt x="148" y="652"/>
                    </a:lnTo>
                    <a:lnTo>
                      <a:pt x="148" y="681"/>
                    </a:lnTo>
                    <a:lnTo>
                      <a:pt x="118" y="652"/>
                    </a:lnTo>
                    <a:lnTo>
                      <a:pt x="91" y="652"/>
                    </a:lnTo>
                    <a:lnTo>
                      <a:pt x="60" y="681"/>
                    </a:lnTo>
                    <a:lnTo>
                      <a:pt x="91" y="681"/>
                    </a:lnTo>
                    <a:lnTo>
                      <a:pt x="118" y="710"/>
                    </a:lnTo>
                    <a:lnTo>
                      <a:pt x="60" y="770"/>
                    </a:lnTo>
                    <a:lnTo>
                      <a:pt x="118" y="770"/>
                    </a:lnTo>
                    <a:lnTo>
                      <a:pt x="148" y="740"/>
                    </a:lnTo>
                    <a:lnTo>
                      <a:pt x="209" y="740"/>
                    </a:lnTo>
                    <a:lnTo>
                      <a:pt x="209" y="710"/>
                    </a:lnTo>
                    <a:lnTo>
                      <a:pt x="178" y="681"/>
                    </a:lnTo>
                    <a:lnTo>
                      <a:pt x="237" y="681"/>
                    </a:lnTo>
                    <a:lnTo>
                      <a:pt x="298" y="622"/>
                    </a:lnTo>
                    <a:lnTo>
                      <a:pt x="327" y="622"/>
                    </a:lnTo>
                    <a:lnTo>
                      <a:pt x="355" y="592"/>
                    </a:lnTo>
                    <a:lnTo>
                      <a:pt x="355" y="622"/>
                    </a:lnTo>
                    <a:lnTo>
                      <a:pt x="386" y="622"/>
                    </a:lnTo>
                    <a:lnTo>
                      <a:pt x="355" y="652"/>
                    </a:lnTo>
                    <a:lnTo>
                      <a:pt x="298" y="652"/>
                    </a:lnTo>
                    <a:lnTo>
                      <a:pt x="298" y="681"/>
                    </a:lnTo>
                    <a:lnTo>
                      <a:pt x="327" y="681"/>
                    </a:lnTo>
                    <a:lnTo>
                      <a:pt x="298" y="710"/>
                    </a:lnTo>
                    <a:lnTo>
                      <a:pt x="267" y="710"/>
                    </a:lnTo>
                    <a:lnTo>
                      <a:pt x="267" y="740"/>
                    </a:lnTo>
                    <a:lnTo>
                      <a:pt x="237" y="740"/>
                    </a:lnTo>
                    <a:lnTo>
                      <a:pt x="237" y="799"/>
                    </a:lnTo>
                    <a:lnTo>
                      <a:pt x="209" y="829"/>
                    </a:lnTo>
                    <a:lnTo>
                      <a:pt x="178" y="888"/>
                    </a:lnTo>
                    <a:lnTo>
                      <a:pt x="209" y="917"/>
                    </a:lnTo>
                    <a:lnTo>
                      <a:pt x="237" y="917"/>
                    </a:lnTo>
                    <a:lnTo>
                      <a:pt x="178" y="977"/>
                    </a:lnTo>
                    <a:lnTo>
                      <a:pt x="178" y="1035"/>
                    </a:lnTo>
                    <a:lnTo>
                      <a:pt x="148" y="1065"/>
                    </a:lnTo>
                    <a:lnTo>
                      <a:pt x="148" y="1095"/>
                    </a:lnTo>
                    <a:lnTo>
                      <a:pt x="178" y="1065"/>
                    </a:lnTo>
                    <a:lnTo>
                      <a:pt x="209" y="1065"/>
                    </a:lnTo>
                    <a:lnTo>
                      <a:pt x="209" y="1035"/>
                    </a:lnTo>
                    <a:lnTo>
                      <a:pt x="237" y="1008"/>
                    </a:lnTo>
                    <a:lnTo>
                      <a:pt x="237" y="977"/>
                    </a:lnTo>
                    <a:lnTo>
                      <a:pt x="267" y="947"/>
                    </a:lnTo>
                    <a:lnTo>
                      <a:pt x="267" y="888"/>
                    </a:lnTo>
                    <a:lnTo>
                      <a:pt x="298" y="917"/>
                    </a:lnTo>
                    <a:lnTo>
                      <a:pt x="355" y="859"/>
                    </a:lnTo>
                    <a:lnTo>
                      <a:pt x="355" y="888"/>
                    </a:lnTo>
                    <a:lnTo>
                      <a:pt x="386" y="888"/>
                    </a:lnTo>
                    <a:lnTo>
                      <a:pt x="386" y="829"/>
                    </a:lnTo>
                    <a:lnTo>
                      <a:pt x="386" y="799"/>
                    </a:lnTo>
                    <a:lnTo>
                      <a:pt x="416" y="799"/>
                    </a:lnTo>
                    <a:lnTo>
                      <a:pt x="386" y="829"/>
                    </a:lnTo>
                    <a:lnTo>
                      <a:pt x="416" y="859"/>
                    </a:lnTo>
                    <a:lnTo>
                      <a:pt x="416" y="829"/>
                    </a:lnTo>
                    <a:lnTo>
                      <a:pt x="474" y="888"/>
                    </a:lnTo>
                    <a:lnTo>
                      <a:pt x="446" y="888"/>
                    </a:lnTo>
                    <a:lnTo>
                      <a:pt x="416" y="859"/>
                    </a:lnTo>
                    <a:lnTo>
                      <a:pt x="386" y="888"/>
                    </a:lnTo>
                    <a:lnTo>
                      <a:pt x="386" y="977"/>
                    </a:lnTo>
                    <a:lnTo>
                      <a:pt x="416" y="977"/>
                    </a:lnTo>
                    <a:lnTo>
                      <a:pt x="446" y="1008"/>
                    </a:lnTo>
                    <a:lnTo>
                      <a:pt x="446" y="1035"/>
                    </a:lnTo>
                    <a:lnTo>
                      <a:pt x="416" y="1035"/>
                    </a:lnTo>
                    <a:lnTo>
                      <a:pt x="386" y="1095"/>
                    </a:lnTo>
                    <a:lnTo>
                      <a:pt x="355" y="1095"/>
                    </a:lnTo>
                    <a:lnTo>
                      <a:pt x="327" y="1126"/>
                    </a:lnTo>
                    <a:lnTo>
                      <a:pt x="327" y="1214"/>
                    </a:lnTo>
                    <a:lnTo>
                      <a:pt x="298" y="1184"/>
                    </a:lnTo>
                    <a:lnTo>
                      <a:pt x="298" y="1244"/>
                    </a:lnTo>
                    <a:lnTo>
                      <a:pt x="327" y="1244"/>
                    </a:lnTo>
                    <a:lnTo>
                      <a:pt x="355" y="1214"/>
                    </a:lnTo>
                    <a:lnTo>
                      <a:pt x="386" y="1244"/>
                    </a:lnTo>
                    <a:lnTo>
                      <a:pt x="416" y="1244"/>
                    </a:lnTo>
                    <a:lnTo>
                      <a:pt x="446" y="1272"/>
                    </a:lnTo>
                    <a:lnTo>
                      <a:pt x="474" y="1272"/>
                    </a:lnTo>
                    <a:lnTo>
                      <a:pt x="474" y="1214"/>
                    </a:lnTo>
                    <a:lnTo>
                      <a:pt x="505" y="1214"/>
                    </a:lnTo>
                    <a:lnTo>
                      <a:pt x="534" y="1244"/>
                    </a:lnTo>
                    <a:lnTo>
                      <a:pt x="593" y="1244"/>
                    </a:lnTo>
                    <a:lnTo>
                      <a:pt x="623" y="1214"/>
                    </a:lnTo>
                    <a:lnTo>
                      <a:pt x="683" y="1214"/>
                    </a:lnTo>
                    <a:lnTo>
                      <a:pt x="683" y="1184"/>
                    </a:lnTo>
                    <a:lnTo>
                      <a:pt x="801" y="1184"/>
                    </a:lnTo>
                    <a:lnTo>
                      <a:pt x="771" y="1214"/>
                    </a:lnTo>
                    <a:lnTo>
                      <a:pt x="741" y="1214"/>
                    </a:lnTo>
                    <a:lnTo>
                      <a:pt x="683" y="1272"/>
                    </a:lnTo>
                    <a:lnTo>
                      <a:pt x="683" y="1360"/>
                    </a:lnTo>
                    <a:lnTo>
                      <a:pt x="712" y="1390"/>
                    </a:lnTo>
                    <a:lnTo>
                      <a:pt x="712" y="1421"/>
                    </a:lnTo>
                    <a:lnTo>
                      <a:pt x="771" y="1421"/>
                    </a:lnTo>
                    <a:lnTo>
                      <a:pt x="741" y="1451"/>
                    </a:lnTo>
                    <a:lnTo>
                      <a:pt x="771" y="1479"/>
                    </a:lnTo>
                    <a:lnTo>
                      <a:pt x="801" y="1451"/>
                    </a:lnTo>
                    <a:lnTo>
                      <a:pt x="860" y="1451"/>
                    </a:lnTo>
                    <a:lnTo>
                      <a:pt x="860" y="1510"/>
                    </a:lnTo>
                    <a:lnTo>
                      <a:pt x="830" y="1510"/>
                    </a:lnTo>
                    <a:lnTo>
                      <a:pt x="801" y="1539"/>
                    </a:lnTo>
                    <a:lnTo>
                      <a:pt x="801" y="1597"/>
                    </a:lnTo>
                    <a:lnTo>
                      <a:pt x="771" y="1628"/>
                    </a:lnTo>
                    <a:lnTo>
                      <a:pt x="771" y="1658"/>
                    </a:lnTo>
                    <a:lnTo>
                      <a:pt x="801" y="1688"/>
                    </a:lnTo>
                    <a:lnTo>
                      <a:pt x="771" y="1688"/>
                    </a:lnTo>
                    <a:lnTo>
                      <a:pt x="741" y="1716"/>
                    </a:lnTo>
                    <a:lnTo>
                      <a:pt x="771" y="1746"/>
                    </a:lnTo>
                    <a:lnTo>
                      <a:pt x="741" y="1746"/>
                    </a:lnTo>
                    <a:lnTo>
                      <a:pt x="712" y="1716"/>
                    </a:lnTo>
                    <a:lnTo>
                      <a:pt x="683" y="1716"/>
                    </a:lnTo>
                    <a:lnTo>
                      <a:pt x="623" y="1746"/>
                    </a:lnTo>
                    <a:lnTo>
                      <a:pt x="593" y="1716"/>
                    </a:lnTo>
                    <a:lnTo>
                      <a:pt x="564" y="1746"/>
                    </a:lnTo>
                    <a:lnTo>
                      <a:pt x="505" y="1746"/>
                    </a:lnTo>
                    <a:lnTo>
                      <a:pt x="505" y="1716"/>
                    </a:lnTo>
                    <a:lnTo>
                      <a:pt x="474" y="1716"/>
                    </a:lnTo>
                    <a:lnTo>
                      <a:pt x="446" y="1688"/>
                    </a:lnTo>
                    <a:lnTo>
                      <a:pt x="416" y="1688"/>
                    </a:lnTo>
                    <a:lnTo>
                      <a:pt x="386" y="1716"/>
                    </a:lnTo>
                    <a:lnTo>
                      <a:pt x="386" y="1746"/>
                    </a:lnTo>
                    <a:lnTo>
                      <a:pt x="416" y="1776"/>
                    </a:lnTo>
                    <a:lnTo>
                      <a:pt x="446" y="1776"/>
                    </a:lnTo>
                    <a:lnTo>
                      <a:pt x="446" y="1806"/>
                    </a:lnTo>
                    <a:lnTo>
                      <a:pt x="416" y="1835"/>
                    </a:lnTo>
                    <a:lnTo>
                      <a:pt x="386" y="1835"/>
                    </a:lnTo>
                    <a:lnTo>
                      <a:pt x="327" y="1894"/>
                    </a:lnTo>
                    <a:lnTo>
                      <a:pt x="386" y="1894"/>
                    </a:lnTo>
                    <a:lnTo>
                      <a:pt x="416" y="1865"/>
                    </a:lnTo>
                    <a:lnTo>
                      <a:pt x="505" y="1865"/>
                    </a:lnTo>
                    <a:lnTo>
                      <a:pt x="474" y="1894"/>
                    </a:lnTo>
                    <a:lnTo>
                      <a:pt x="505" y="1924"/>
                    </a:lnTo>
                    <a:lnTo>
                      <a:pt x="474" y="1953"/>
                    </a:lnTo>
                    <a:lnTo>
                      <a:pt x="505" y="1983"/>
                    </a:lnTo>
                    <a:lnTo>
                      <a:pt x="474" y="2013"/>
                    </a:lnTo>
                    <a:lnTo>
                      <a:pt x="474" y="2044"/>
                    </a:lnTo>
                    <a:lnTo>
                      <a:pt x="446" y="2071"/>
                    </a:lnTo>
                    <a:lnTo>
                      <a:pt x="416" y="2071"/>
                    </a:lnTo>
                    <a:lnTo>
                      <a:pt x="386" y="2101"/>
                    </a:lnTo>
                    <a:lnTo>
                      <a:pt x="355" y="2101"/>
                    </a:lnTo>
                    <a:lnTo>
                      <a:pt x="327" y="2131"/>
                    </a:lnTo>
                    <a:lnTo>
                      <a:pt x="298" y="2131"/>
                    </a:lnTo>
                    <a:lnTo>
                      <a:pt x="267" y="2162"/>
                    </a:lnTo>
                    <a:lnTo>
                      <a:pt x="237" y="2162"/>
                    </a:lnTo>
                    <a:lnTo>
                      <a:pt x="237" y="2131"/>
                    </a:lnTo>
                    <a:lnTo>
                      <a:pt x="178" y="2190"/>
                    </a:lnTo>
                    <a:lnTo>
                      <a:pt x="209" y="2219"/>
                    </a:lnTo>
                    <a:lnTo>
                      <a:pt x="178" y="2250"/>
                    </a:lnTo>
                    <a:lnTo>
                      <a:pt x="209" y="2250"/>
                    </a:lnTo>
                    <a:lnTo>
                      <a:pt x="237" y="2280"/>
                    </a:lnTo>
                    <a:lnTo>
                      <a:pt x="267" y="2280"/>
                    </a:lnTo>
                    <a:lnTo>
                      <a:pt x="298" y="2250"/>
                    </a:lnTo>
                    <a:lnTo>
                      <a:pt x="355" y="2250"/>
                    </a:lnTo>
                    <a:lnTo>
                      <a:pt x="386" y="2219"/>
                    </a:lnTo>
                    <a:lnTo>
                      <a:pt x="416" y="2250"/>
                    </a:lnTo>
                    <a:lnTo>
                      <a:pt x="474" y="2250"/>
                    </a:lnTo>
                    <a:lnTo>
                      <a:pt x="474" y="2280"/>
                    </a:lnTo>
                    <a:lnTo>
                      <a:pt x="416" y="2280"/>
                    </a:lnTo>
                    <a:lnTo>
                      <a:pt x="446" y="2308"/>
                    </a:lnTo>
                    <a:lnTo>
                      <a:pt x="474" y="2308"/>
                    </a:lnTo>
                    <a:lnTo>
                      <a:pt x="505" y="2280"/>
                    </a:lnTo>
                    <a:lnTo>
                      <a:pt x="534" y="2280"/>
                    </a:lnTo>
                    <a:lnTo>
                      <a:pt x="534" y="2308"/>
                    </a:lnTo>
                    <a:lnTo>
                      <a:pt x="564" y="2338"/>
                    </a:lnTo>
                    <a:lnTo>
                      <a:pt x="623" y="2338"/>
                    </a:lnTo>
                    <a:lnTo>
                      <a:pt x="653" y="2369"/>
                    </a:lnTo>
                    <a:lnTo>
                      <a:pt x="683" y="2369"/>
                    </a:lnTo>
                    <a:lnTo>
                      <a:pt x="712" y="2338"/>
                    </a:lnTo>
                    <a:lnTo>
                      <a:pt x="712" y="2308"/>
                    </a:lnTo>
                    <a:lnTo>
                      <a:pt x="801" y="2308"/>
                    </a:lnTo>
                    <a:lnTo>
                      <a:pt x="830" y="2280"/>
                    </a:lnTo>
                    <a:lnTo>
                      <a:pt x="860" y="2250"/>
                    </a:lnTo>
                    <a:lnTo>
                      <a:pt x="860" y="2280"/>
                    </a:lnTo>
                    <a:lnTo>
                      <a:pt x="830" y="2280"/>
                    </a:lnTo>
                    <a:lnTo>
                      <a:pt x="830" y="2308"/>
                    </a:lnTo>
                    <a:lnTo>
                      <a:pt x="801" y="2308"/>
                    </a:lnTo>
                    <a:lnTo>
                      <a:pt x="741" y="2369"/>
                    </a:lnTo>
                    <a:lnTo>
                      <a:pt x="741" y="2398"/>
                    </a:lnTo>
                    <a:lnTo>
                      <a:pt x="712" y="2426"/>
                    </a:lnTo>
                    <a:lnTo>
                      <a:pt x="653" y="2426"/>
                    </a:lnTo>
                    <a:lnTo>
                      <a:pt x="623" y="2398"/>
                    </a:lnTo>
                    <a:lnTo>
                      <a:pt x="446" y="2398"/>
                    </a:lnTo>
                    <a:lnTo>
                      <a:pt x="416" y="2426"/>
                    </a:lnTo>
                    <a:lnTo>
                      <a:pt x="416" y="2457"/>
                    </a:lnTo>
                    <a:lnTo>
                      <a:pt x="386" y="2487"/>
                    </a:lnTo>
                    <a:lnTo>
                      <a:pt x="327" y="2487"/>
                    </a:lnTo>
                    <a:lnTo>
                      <a:pt x="327" y="2544"/>
                    </a:lnTo>
                    <a:lnTo>
                      <a:pt x="298" y="2575"/>
                    </a:lnTo>
                    <a:lnTo>
                      <a:pt x="267" y="2575"/>
                    </a:lnTo>
                    <a:lnTo>
                      <a:pt x="267" y="2605"/>
                    </a:lnTo>
                    <a:lnTo>
                      <a:pt x="237" y="2635"/>
                    </a:lnTo>
                    <a:lnTo>
                      <a:pt x="178" y="2635"/>
                    </a:lnTo>
                    <a:lnTo>
                      <a:pt x="178" y="2664"/>
                    </a:lnTo>
                    <a:lnTo>
                      <a:pt x="118" y="2723"/>
                    </a:lnTo>
                    <a:lnTo>
                      <a:pt x="91" y="2723"/>
                    </a:lnTo>
                    <a:lnTo>
                      <a:pt x="60" y="2753"/>
                    </a:lnTo>
                    <a:lnTo>
                      <a:pt x="30" y="2753"/>
                    </a:lnTo>
                    <a:lnTo>
                      <a:pt x="0" y="2782"/>
                    </a:lnTo>
                    <a:lnTo>
                      <a:pt x="0" y="2812"/>
                    </a:lnTo>
                    <a:lnTo>
                      <a:pt x="30" y="2782"/>
                    </a:lnTo>
                    <a:lnTo>
                      <a:pt x="91" y="2782"/>
                    </a:lnTo>
                    <a:lnTo>
                      <a:pt x="118" y="2812"/>
                    </a:lnTo>
                    <a:lnTo>
                      <a:pt x="148" y="2812"/>
                    </a:lnTo>
                    <a:lnTo>
                      <a:pt x="148" y="2782"/>
                    </a:lnTo>
                    <a:lnTo>
                      <a:pt x="209" y="2723"/>
                    </a:lnTo>
                    <a:lnTo>
                      <a:pt x="237" y="2723"/>
                    </a:lnTo>
                    <a:lnTo>
                      <a:pt x="267" y="2694"/>
                    </a:lnTo>
                    <a:lnTo>
                      <a:pt x="355" y="2694"/>
                    </a:lnTo>
                    <a:lnTo>
                      <a:pt x="386" y="2664"/>
                    </a:lnTo>
                    <a:lnTo>
                      <a:pt x="416" y="2664"/>
                    </a:lnTo>
                    <a:lnTo>
                      <a:pt x="416" y="2694"/>
                    </a:lnTo>
                    <a:lnTo>
                      <a:pt x="446" y="2694"/>
                    </a:lnTo>
                    <a:lnTo>
                      <a:pt x="505" y="2753"/>
                    </a:lnTo>
                    <a:lnTo>
                      <a:pt x="564" y="2694"/>
                    </a:lnTo>
                    <a:lnTo>
                      <a:pt x="564" y="2664"/>
                    </a:lnTo>
                    <a:lnTo>
                      <a:pt x="593" y="2635"/>
                    </a:lnTo>
                    <a:lnTo>
                      <a:pt x="593" y="2575"/>
                    </a:lnTo>
                    <a:lnTo>
                      <a:pt x="623" y="2605"/>
                    </a:lnTo>
                    <a:lnTo>
                      <a:pt x="653" y="2605"/>
                    </a:lnTo>
                    <a:lnTo>
                      <a:pt x="683" y="2575"/>
                    </a:lnTo>
                    <a:lnTo>
                      <a:pt x="771" y="2575"/>
                    </a:lnTo>
                    <a:lnTo>
                      <a:pt x="830" y="2605"/>
                    </a:lnTo>
                    <a:lnTo>
                      <a:pt x="860" y="2635"/>
                    </a:lnTo>
                    <a:lnTo>
                      <a:pt x="890" y="2605"/>
                    </a:lnTo>
                    <a:lnTo>
                      <a:pt x="978" y="2605"/>
                    </a:lnTo>
                    <a:lnTo>
                      <a:pt x="1008" y="2575"/>
                    </a:lnTo>
                    <a:lnTo>
                      <a:pt x="1097" y="2575"/>
                    </a:lnTo>
                    <a:lnTo>
                      <a:pt x="1127" y="2544"/>
                    </a:lnTo>
                    <a:lnTo>
                      <a:pt x="1157" y="2544"/>
                    </a:lnTo>
                    <a:lnTo>
                      <a:pt x="1157" y="2517"/>
                    </a:lnTo>
                    <a:lnTo>
                      <a:pt x="1185" y="2544"/>
                    </a:lnTo>
                    <a:lnTo>
                      <a:pt x="1215" y="2517"/>
                    </a:lnTo>
                    <a:lnTo>
                      <a:pt x="1246" y="2544"/>
                    </a:lnTo>
                    <a:lnTo>
                      <a:pt x="1276" y="2544"/>
                    </a:lnTo>
                    <a:lnTo>
                      <a:pt x="1276" y="2575"/>
                    </a:lnTo>
                    <a:lnTo>
                      <a:pt x="1334" y="2544"/>
                    </a:lnTo>
                    <a:lnTo>
                      <a:pt x="1542" y="2544"/>
                    </a:lnTo>
                    <a:lnTo>
                      <a:pt x="1571" y="2575"/>
                    </a:lnTo>
                    <a:lnTo>
                      <a:pt x="1601" y="2544"/>
                    </a:lnTo>
                    <a:lnTo>
                      <a:pt x="1631" y="2544"/>
                    </a:lnTo>
                    <a:lnTo>
                      <a:pt x="1690" y="2517"/>
                    </a:lnTo>
                    <a:lnTo>
                      <a:pt x="1778" y="2517"/>
                    </a:lnTo>
                    <a:lnTo>
                      <a:pt x="1778" y="2487"/>
                    </a:lnTo>
                    <a:lnTo>
                      <a:pt x="1808" y="2457"/>
                    </a:lnTo>
                    <a:lnTo>
                      <a:pt x="1868" y="2457"/>
                    </a:lnTo>
                    <a:lnTo>
                      <a:pt x="1868" y="2369"/>
                    </a:lnTo>
                    <a:lnTo>
                      <a:pt x="1720" y="2369"/>
                    </a:lnTo>
                    <a:lnTo>
                      <a:pt x="1690" y="2338"/>
                    </a:lnTo>
                    <a:lnTo>
                      <a:pt x="1720" y="2338"/>
                    </a:lnTo>
                    <a:lnTo>
                      <a:pt x="1690" y="2308"/>
                    </a:lnTo>
                    <a:lnTo>
                      <a:pt x="1750" y="2308"/>
                    </a:lnTo>
                    <a:lnTo>
                      <a:pt x="1750" y="2250"/>
                    </a:lnTo>
                    <a:lnTo>
                      <a:pt x="1778" y="2219"/>
                    </a:lnTo>
                    <a:lnTo>
                      <a:pt x="1838" y="2219"/>
                    </a:lnTo>
                    <a:lnTo>
                      <a:pt x="1868" y="2190"/>
                    </a:lnTo>
                    <a:lnTo>
                      <a:pt x="1838" y="2162"/>
                    </a:lnTo>
                    <a:lnTo>
                      <a:pt x="1897" y="2162"/>
                    </a:lnTo>
                    <a:lnTo>
                      <a:pt x="1927" y="2131"/>
                    </a:lnTo>
                    <a:lnTo>
                      <a:pt x="1957" y="2131"/>
                    </a:lnTo>
                    <a:lnTo>
                      <a:pt x="1957" y="2071"/>
                    </a:lnTo>
                    <a:lnTo>
                      <a:pt x="1988" y="2044"/>
                    </a:lnTo>
                    <a:lnTo>
                      <a:pt x="1988" y="1924"/>
                    </a:lnTo>
                    <a:lnTo>
                      <a:pt x="1957" y="1894"/>
                    </a:lnTo>
                    <a:lnTo>
                      <a:pt x="1927" y="1894"/>
                    </a:lnTo>
                    <a:lnTo>
                      <a:pt x="1897" y="1865"/>
                    </a:lnTo>
                    <a:lnTo>
                      <a:pt x="1868" y="1865"/>
                    </a:lnTo>
                    <a:lnTo>
                      <a:pt x="1838" y="1835"/>
                    </a:lnTo>
                    <a:lnTo>
                      <a:pt x="1690" y="1835"/>
                    </a:lnTo>
                    <a:lnTo>
                      <a:pt x="1631" y="1894"/>
                    </a:lnTo>
                    <a:lnTo>
                      <a:pt x="1601" y="1894"/>
                    </a:lnTo>
                    <a:lnTo>
                      <a:pt x="1571" y="1865"/>
                    </a:lnTo>
                    <a:lnTo>
                      <a:pt x="1571" y="1835"/>
                    </a:lnTo>
                    <a:lnTo>
                      <a:pt x="1631" y="1776"/>
                    </a:lnTo>
                    <a:lnTo>
                      <a:pt x="1631" y="1688"/>
                    </a:lnTo>
                    <a:lnTo>
                      <a:pt x="1601" y="1688"/>
                    </a:lnTo>
                    <a:lnTo>
                      <a:pt x="1542" y="1628"/>
                    </a:lnTo>
                    <a:lnTo>
                      <a:pt x="1601" y="1628"/>
                    </a:lnTo>
                    <a:lnTo>
                      <a:pt x="1601" y="1597"/>
                    </a:lnTo>
                    <a:lnTo>
                      <a:pt x="1571" y="1569"/>
                    </a:lnTo>
                    <a:lnTo>
                      <a:pt x="1542" y="1569"/>
                    </a:lnTo>
                    <a:lnTo>
                      <a:pt x="1542" y="1539"/>
                    </a:lnTo>
                    <a:lnTo>
                      <a:pt x="1513" y="1510"/>
                    </a:lnTo>
                    <a:lnTo>
                      <a:pt x="1513" y="1479"/>
                    </a:lnTo>
                    <a:lnTo>
                      <a:pt x="1542" y="1451"/>
                    </a:lnTo>
                    <a:lnTo>
                      <a:pt x="1513" y="1451"/>
                    </a:lnTo>
                    <a:lnTo>
                      <a:pt x="1513" y="1421"/>
                    </a:lnTo>
                    <a:lnTo>
                      <a:pt x="1483" y="1421"/>
                    </a:lnTo>
                    <a:lnTo>
                      <a:pt x="1453" y="1390"/>
                    </a:lnTo>
                    <a:lnTo>
                      <a:pt x="1453" y="1360"/>
                    </a:lnTo>
                    <a:lnTo>
                      <a:pt x="1422" y="1333"/>
                    </a:lnTo>
                    <a:lnTo>
                      <a:pt x="1394" y="1333"/>
                    </a:lnTo>
                    <a:lnTo>
                      <a:pt x="1364" y="1303"/>
                    </a:lnTo>
                    <a:lnTo>
                      <a:pt x="1304" y="1303"/>
                    </a:lnTo>
                    <a:lnTo>
                      <a:pt x="1246" y="1244"/>
                    </a:lnTo>
                    <a:lnTo>
                      <a:pt x="1246" y="1184"/>
                    </a:lnTo>
                    <a:lnTo>
                      <a:pt x="1215" y="1154"/>
                    </a:lnTo>
                    <a:close/>
                    <a:moveTo>
                      <a:pt x="355" y="799"/>
                    </a:moveTo>
                    <a:lnTo>
                      <a:pt x="327" y="829"/>
                    </a:lnTo>
                    <a:lnTo>
                      <a:pt x="327" y="799"/>
                    </a:lnTo>
                    <a:lnTo>
                      <a:pt x="355" y="799"/>
                    </a:lnTo>
                    <a:close/>
                    <a:moveTo>
                      <a:pt x="593" y="267"/>
                    </a:moveTo>
                    <a:lnTo>
                      <a:pt x="564" y="236"/>
                    </a:lnTo>
                    <a:lnTo>
                      <a:pt x="593" y="236"/>
                    </a:lnTo>
                    <a:lnTo>
                      <a:pt x="593" y="267"/>
                    </a:lnTo>
                    <a:close/>
                    <a:moveTo>
                      <a:pt x="712" y="829"/>
                    </a:moveTo>
                    <a:lnTo>
                      <a:pt x="741" y="859"/>
                    </a:lnTo>
                    <a:lnTo>
                      <a:pt x="712" y="859"/>
                    </a:lnTo>
                    <a:lnTo>
                      <a:pt x="683" y="829"/>
                    </a:lnTo>
                    <a:lnTo>
                      <a:pt x="712" y="829"/>
                    </a:lnTo>
                    <a:close/>
                  </a:path>
                </a:pathLst>
              </a:custGeom>
              <a:solidFill>
                <a:srgbClr val="FECC2E"/>
              </a:solidFill>
              <a:ln w="9525">
                <a:noFill/>
                <a:round/>
                <a:headEnd/>
                <a:tailEnd/>
              </a:ln>
            </p:spPr>
            <p:txBody>
              <a:bodyPr/>
              <a:lstStyle/>
              <a:p>
                <a:endParaRPr lang="en-GB"/>
              </a:p>
            </p:txBody>
          </p:sp>
          <p:sp>
            <p:nvSpPr>
              <p:cNvPr id="25726" name="Freeform 126"/>
              <p:cNvSpPr>
                <a:spLocks/>
              </p:cNvSpPr>
              <p:nvPr/>
            </p:nvSpPr>
            <p:spPr bwMode="auto">
              <a:xfrm>
                <a:off x="2213" y="1934"/>
                <a:ext cx="22" cy="23"/>
              </a:xfrm>
              <a:custGeom>
                <a:avLst/>
                <a:gdLst/>
                <a:ahLst/>
                <a:cxnLst>
                  <a:cxn ang="0">
                    <a:pos x="89" y="0"/>
                  </a:cxn>
                  <a:cxn ang="0">
                    <a:pos x="61" y="0"/>
                  </a:cxn>
                  <a:cxn ang="0">
                    <a:pos x="30" y="31"/>
                  </a:cxn>
                  <a:cxn ang="0">
                    <a:pos x="0" y="61"/>
                  </a:cxn>
                  <a:cxn ang="0">
                    <a:pos x="0" y="91"/>
                  </a:cxn>
                  <a:cxn ang="0">
                    <a:pos x="30" y="91"/>
                  </a:cxn>
                  <a:cxn ang="0">
                    <a:pos x="89" y="31"/>
                  </a:cxn>
                  <a:cxn ang="0">
                    <a:pos x="89" y="0"/>
                  </a:cxn>
                </a:cxnLst>
                <a:rect l="0" t="0" r="r" b="b"/>
                <a:pathLst>
                  <a:path w="89" h="91">
                    <a:moveTo>
                      <a:pt x="89" y="0"/>
                    </a:moveTo>
                    <a:lnTo>
                      <a:pt x="61" y="0"/>
                    </a:lnTo>
                    <a:lnTo>
                      <a:pt x="30" y="31"/>
                    </a:lnTo>
                    <a:lnTo>
                      <a:pt x="0" y="61"/>
                    </a:lnTo>
                    <a:lnTo>
                      <a:pt x="0" y="91"/>
                    </a:lnTo>
                    <a:lnTo>
                      <a:pt x="30" y="91"/>
                    </a:lnTo>
                    <a:lnTo>
                      <a:pt x="89" y="31"/>
                    </a:lnTo>
                    <a:lnTo>
                      <a:pt x="89" y="0"/>
                    </a:lnTo>
                    <a:close/>
                  </a:path>
                </a:pathLst>
              </a:custGeom>
              <a:solidFill>
                <a:srgbClr val="FECC2E"/>
              </a:solidFill>
              <a:ln w="9525">
                <a:noFill/>
                <a:round/>
                <a:headEnd/>
                <a:tailEnd/>
              </a:ln>
            </p:spPr>
            <p:txBody>
              <a:bodyPr/>
              <a:lstStyle/>
              <a:p>
                <a:endParaRPr lang="en-GB"/>
              </a:p>
            </p:txBody>
          </p:sp>
          <p:sp>
            <p:nvSpPr>
              <p:cNvPr id="25727" name="Freeform 127"/>
              <p:cNvSpPr>
                <a:spLocks/>
              </p:cNvSpPr>
              <p:nvPr/>
            </p:nvSpPr>
            <p:spPr bwMode="auto">
              <a:xfrm>
                <a:off x="2168" y="1905"/>
                <a:ext cx="52" cy="45"/>
              </a:xfrm>
              <a:custGeom>
                <a:avLst/>
                <a:gdLst/>
                <a:ahLst/>
                <a:cxnLst>
                  <a:cxn ang="0">
                    <a:pos x="147" y="90"/>
                  </a:cxn>
                  <a:cxn ang="0">
                    <a:pos x="147" y="0"/>
                  </a:cxn>
                  <a:cxn ang="0">
                    <a:pos x="120" y="0"/>
                  </a:cxn>
                  <a:cxn ang="0">
                    <a:pos x="120" y="60"/>
                  </a:cxn>
                  <a:cxn ang="0">
                    <a:pos x="89" y="60"/>
                  </a:cxn>
                  <a:cxn ang="0">
                    <a:pos x="59" y="31"/>
                  </a:cxn>
                  <a:cxn ang="0">
                    <a:pos x="29" y="60"/>
                  </a:cxn>
                  <a:cxn ang="0">
                    <a:pos x="0" y="60"/>
                  </a:cxn>
                  <a:cxn ang="0">
                    <a:pos x="59" y="118"/>
                  </a:cxn>
                  <a:cxn ang="0">
                    <a:pos x="59" y="90"/>
                  </a:cxn>
                  <a:cxn ang="0">
                    <a:pos x="89" y="118"/>
                  </a:cxn>
                  <a:cxn ang="0">
                    <a:pos x="59" y="118"/>
                  </a:cxn>
                  <a:cxn ang="0">
                    <a:pos x="89" y="149"/>
                  </a:cxn>
                  <a:cxn ang="0">
                    <a:pos x="120" y="149"/>
                  </a:cxn>
                  <a:cxn ang="0">
                    <a:pos x="147" y="179"/>
                  </a:cxn>
                  <a:cxn ang="0">
                    <a:pos x="177" y="149"/>
                  </a:cxn>
                  <a:cxn ang="0">
                    <a:pos x="207" y="149"/>
                  </a:cxn>
                  <a:cxn ang="0">
                    <a:pos x="147" y="90"/>
                  </a:cxn>
                </a:cxnLst>
                <a:rect l="0" t="0" r="r" b="b"/>
                <a:pathLst>
                  <a:path w="207" h="179">
                    <a:moveTo>
                      <a:pt x="147" y="90"/>
                    </a:moveTo>
                    <a:lnTo>
                      <a:pt x="147" y="0"/>
                    </a:lnTo>
                    <a:lnTo>
                      <a:pt x="120" y="0"/>
                    </a:lnTo>
                    <a:lnTo>
                      <a:pt x="120" y="60"/>
                    </a:lnTo>
                    <a:lnTo>
                      <a:pt x="89" y="60"/>
                    </a:lnTo>
                    <a:lnTo>
                      <a:pt x="59" y="31"/>
                    </a:lnTo>
                    <a:lnTo>
                      <a:pt x="29" y="60"/>
                    </a:lnTo>
                    <a:lnTo>
                      <a:pt x="0" y="60"/>
                    </a:lnTo>
                    <a:lnTo>
                      <a:pt x="59" y="118"/>
                    </a:lnTo>
                    <a:lnTo>
                      <a:pt x="59" y="90"/>
                    </a:lnTo>
                    <a:lnTo>
                      <a:pt x="89" y="118"/>
                    </a:lnTo>
                    <a:lnTo>
                      <a:pt x="59" y="118"/>
                    </a:lnTo>
                    <a:lnTo>
                      <a:pt x="89" y="149"/>
                    </a:lnTo>
                    <a:lnTo>
                      <a:pt x="120" y="149"/>
                    </a:lnTo>
                    <a:lnTo>
                      <a:pt x="147" y="179"/>
                    </a:lnTo>
                    <a:lnTo>
                      <a:pt x="177" y="149"/>
                    </a:lnTo>
                    <a:lnTo>
                      <a:pt x="207" y="149"/>
                    </a:lnTo>
                    <a:lnTo>
                      <a:pt x="147" y="90"/>
                    </a:lnTo>
                    <a:close/>
                  </a:path>
                </a:pathLst>
              </a:custGeom>
              <a:solidFill>
                <a:srgbClr val="FECC2E"/>
              </a:solidFill>
              <a:ln w="9525">
                <a:noFill/>
                <a:round/>
                <a:headEnd/>
                <a:tailEnd/>
              </a:ln>
            </p:spPr>
            <p:txBody>
              <a:bodyPr/>
              <a:lstStyle/>
              <a:p>
                <a:endParaRPr lang="en-GB"/>
              </a:p>
            </p:txBody>
          </p:sp>
          <p:sp>
            <p:nvSpPr>
              <p:cNvPr id="25728" name="Freeform 128"/>
              <p:cNvSpPr>
                <a:spLocks/>
              </p:cNvSpPr>
              <p:nvPr/>
            </p:nvSpPr>
            <p:spPr bwMode="auto">
              <a:xfrm>
                <a:off x="2235" y="2060"/>
                <a:ext cx="22" cy="23"/>
              </a:xfrm>
              <a:custGeom>
                <a:avLst/>
                <a:gdLst/>
                <a:ahLst/>
                <a:cxnLst>
                  <a:cxn ang="0">
                    <a:pos x="90" y="0"/>
                  </a:cxn>
                  <a:cxn ang="0">
                    <a:pos x="61" y="0"/>
                  </a:cxn>
                  <a:cxn ang="0">
                    <a:pos x="0" y="30"/>
                  </a:cxn>
                  <a:cxn ang="0">
                    <a:pos x="30" y="61"/>
                  </a:cxn>
                  <a:cxn ang="0">
                    <a:pos x="30" y="88"/>
                  </a:cxn>
                  <a:cxn ang="0">
                    <a:pos x="61" y="88"/>
                  </a:cxn>
                  <a:cxn ang="0">
                    <a:pos x="90" y="61"/>
                  </a:cxn>
                  <a:cxn ang="0">
                    <a:pos x="90" y="0"/>
                  </a:cxn>
                </a:cxnLst>
                <a:rect l="0" t="0" r="r" b="b"/>
                <a:pathLst>
                  <a:path w="90" h="88">
                    <a:moveTo>
                      <a:pt x="90" y="0"/>
                    </a:moveTo>
                    <a:lnTo>
                      <a:pt x="61" y="0"/>
                    </a:lnTo>
                    <a:lnTo>
                      <a:pt x="0" y="30"/>
                    </a:lnTo>
                    <a:lnTo>
                      <a:pt x="30" y="61"/>
                    </a:lnTo>
                    <a:lnTo>
                      <a:pt x="30" y="88"/>
                    </a:lnTo>
                    <a:lnTo>
                      <a:pt x="61" y="88"/>
                    </a:lnTo>
                    <a:lnTo>
                      <a:pt x="90" y="61"/>
                    </a:lnTo>
                    <a:lnTo>
                      <a:pt x="90" y="0"/>
                    </a:lnTo>
                    <a:close/>
                  </a:path>
                </a:pathLst>
              </a:custGeom>
              <a:solidFill>
                <a:srgbClr val="FECC2E"/>
              </a:solidFill>
              <a:ln w="9525">
                <a:noFill/>
                <a:round/>
                <a:headEnd/>
                <a:tailEnd/>
              </a:ln>
            </p:spPr>
            <p:txBody>
              <a:bodyPr/>
              <a:lstStyle/>
              <a:p>
                <a:endParaRPr lang="en-GB"/>
              </a:p>
            </p:txBody>
          </p:sp>
          <p:sp>
            <p:nvSpPr>
              <p:cNvPr id="25729" name="Freeform 129"/>
              <p:cNvSpPr>
                <a:spLocks/>
              </p:cNvSpPr>
              <p:nvPr/>
            </p:nvSpPr>
            <p:spPr bwMode="auto">
              <a:xfrm>
                <a:off x="3784" y="1691"/>
                <a:ext cx="36" cy="22"/>
              </a:xfrm>
              <a:custGeom>
                <a:avLst/>
                <a:gdLst/>
                <a:ahLst/>
                <a:cxnLst>
                  <a:cxn ang="0">
                    <a:pos x="146" y="28"/>
                  </a:cxn>
                  <a:cxn ang="0">
                    <a:pos x="118" y="0"/>
                  </a:cxn>
                  <a:cxn ang="0">
                    <a:pos x="58" y="0"/>
                  </a:cxn>
                  <a:cxn ang="0">
                    <a:pos x="58" y="59"/>
                  </a:cxn>
                  <a:cxn ang="0">
                    <a:pos x="28" y="28"/>
                  </a:cxn>
                  <a:cxn ang="0">
                    <a:pos x="0" y="28"/>
                  </a:cxn>
                  <a:cxn ang="0">
                    <a:pos x="28" y="59"/>
                  </a:cxn>
                  <a:cxn ang="0">
                    <a:pos x="28" y="88"/>
                  </a:cxn>
                  <a:cxn ang="0">
                    <a:pos x="89" y="88"/>
                  </a:cxn>
                  <a:cxn ang="0">
                    <a:pos x="89" y="28"/>
                  </a:cxn>
                  <a:cxn ang="0">
                    <a:pos x="118" y="28"/>
                  </a:cxn>
                  <a:cxn ang="0">
                    <a:pos x="118" y="59"/>
                  </a:cxn>
                  <a:cxn ang="0">
                    <a:pos x="146" y="59"/>
                  </a:cxn>
                  <a:cxn ang="0">
                    <a:pos x="146" y="28"/>
                  </a:cxn>
                </a:cxnLst>
                <a:rect l="0" t="0" r="r" b="b"/>
                <a:pathLst>
                  <a:path w="146" h="88">
                    <a:moveTo>
                      <a:pt x="146" y="28"/>
                    </a:moveTo>
                    <a:lnTo>
                      <a:pt x="118" y="0"/>
                    </a:lnTo>
                    <a:lnTo>
                      <a:pt x="58" y="0"/>
                    </a:lnTo>
                    <a:lnTo>
                      <a:pt x="58" y="59"/>
                    </a:lnTo>
                    <a:lnTo>
                      <a:pt x="28" y="28"/>
                    </a:lnTo>
                    <a:lnTo>
                      <a:pt x="0" y="28"/>
                    </a:lnTo>
                    <a:lnTo>
                      <a:pt x="28" y="59"/>
                    </a:lnTo>
                    <a:lnTo>
                      <a:pt x="28" y="88"/>
                    </a:lnTo>
                    <a:lnTo>
                      <a:pt x="89" y="88"/>
                    </a:lnTo>
                    <a:lnTo>
                      <a:pt x="89" y="28"/>
                    </a:lnTo>
                    <a:lnTo>
                      <a:pt x="118" y="28"/>
                    </a:lnTo>
                    <a:lnTo>
                      <a:pt x="118" y="59"/>
                    </a:lnTo>
                    <a:lnTo>
                      <a:pt x="146" y="59"/>
                    </a:lnTo>
                    <a:lnTo>
                      <a:pt x="146" y="28"/>
                    </a:lnTo>
                    <a:close/>
                  </a:path>
                </a:pathLst>
              </a:custGeom>
              <a:solidFill>
                <a:srgbClr val="4CB47E"/>
              </a:solidFill>
              <a:ln w="9525">
                <a:noFill/>
                <a:round/>
                <a:headEnd/>
                <a:tailEnd/>
              </a:ln>
            </p:spPr>
            <p:txBody>
              <a:bodyPr/>
              <a:lstStyle/>
              <a:p>
                <a:endParaRPr lang="en-GB"/>
              </a:p>
            </p:txBody>
          </p:sp>
          <p:sp>
            <p:nvSpPr>
              <p:cNvPr id="25730" name="Freeform 130"/>
              <p:cNvSpPr>
                <a:spLocks/>
              </p:cNvSpPr>
              <p:nvPr/>
            </p:nvSpPr>
            <p:spPr bwMode="auto">
              <a:xfrm>
                <a:off x="3806" y="1713"/>
                <a:ext cx="14" cy="7"/>
              </a:xfrm>
              <a:custGeom>
                <a:avLst/>
                <a:gdLst/>
                <a:ahLst/>
                <a:cxnLst>
                  <a:cxn ang="0">
                    <a:pos x="29" y="30"/>
                  </a:cxn>
                  <a:cxn ang="0">
                    <a:pos x="57" y="30"/>
                  </a:cxn>
                  <a:cxn ang="0">
                    <a:pos x="57" y="0"/>
                  </a:cxn>
                  <a:cxn ang="0">
                    <a:pos x="0" y="0"/>
                  </a:cxn>
                  <a:cxn ang="0">
                    <a:pos x="29" y="30"/>
                  </a:cxn>
                </a:cxnLst>
                <a:rect l="0" t="0" r="r" b="b"/>
                <a:pathLst>
                  <a:path w="57" h="30">
                    <a:moveTo>
                      <a:pt x="29" y="30"/>
                    </a:moveTo>
                    <a:lnTo>
                      <a:pt x="57" y="30"/>
                    </a:lnTo>
                    <a:lnTo>
                      <a:pt x="57" y="0"/>
                    </a:lnTo>
                    <a:lnTo>
                      <a:pt x="0" y="0"/>
                    </a:lnTo>
                    <a:lnTo>
                      <a:pt x="29" y="30"/>
                    </a:lnTo>
                    <a:close/>
                  </a:path>
                </a:pathLst>
              </a:custGeom>
              <a:solidFill>
                <a:srgbClr val="4CB47E"/>
              </a:solidFill>
              <a:ln w="9525">
                <a:noFill/>
                <a:round/>
                <a:headEnd/>
                <a:tailEnd/>
              </a:ln>
            </p:spPr>
            <p:txBody>
              <a:bodyPr/>
              <a:lstStyle/>
              <a:p>
                <a:endParaRPr lang="en-GB"/>
              </a:p>
            </p:txBody>
          </p:sp>
          <p:sp>
            <p:nvSpPr>
              <p:cNvPr id="25731" name="Freeform 131"/>
              <p:cNvSpPr>
                <a:spLocks/>
              </p:cNvSpPr>
              <p:nvPr/>
            </p:nvSpPr>
            <p:spPr bwMode="auto">
              <a:xfrm>
                <a:off x="3776" y="1698"/>
                <a:ext cx="8" cy="7"/>
              </a:xfrm>
              <a:custGeom>
                <a:avLst/>
                <a:gdLst/>
                <a:ahLst/>
                <a:cxnLst>
                  <a:cxn ang="0">
                    <a:pos x="0" y="31"/>
                  </a:cxn>
                  <a:cxn ang="0">
                    <a:pos x="30" y="31"/>
                  </a:cxn>
                  <a:cxn ang="0">
                    <a:pos x="30" y="0"/>
                  </a:cxn>
                  <a:cxn ang="0">
                    <a:pos x="0" y="31"/>
                  </a:cxn>
                </a:cxnLst>
                <a:rect l="0" t="0" r="r" b="b"/>
                <a:pathLst>
                  <a:path w="30" h="31">
                    <a:moveTo>
                      <a:pt x="0" y="31"/>
                    </a:moveTo>
                    <a:lnTo>
                      <a:pt x="30" y="31"/>
                    </a:lnTo>
                    <a:lnTo>
                      <a:pt x="30" y="0"/>
                    </a:lnTo>
                    <a:lnTo>
                      <a:pt x="0" y="31"/>
                    </a:lnTo>
                    <a:close/>
                  </a:path>
                </a:pathLst>
              </a:custGeom>
              <a:solidFill>
                <a:srgbClr val="4CB47E"/>
              </a:solidFill>
              <a:ln w="9525">
                <a:noFill/>
                <a:round/>
                <a:headEnd/>
                <a:tailEnd/>
              </a:ln>
            </p:spPr>
            <p:txBody>
              <a:bodyPr/>
              <a:lstStyle/>
              <a:p>
                <a:endParaRPr lang="en-GB"/>
              </a:p>
            </p:txBody>
          </p:sp>
          <p:sp>
            <p:nvSpPr>
              <p:cNvPr id="25732" name="Freeform 132"/>
              <p:cNvSpPr>
                <a:spLocks/>
              </p:cNvSpPr>
              <p:nvPr/>
            </p:nvSpPr>
            <p:spPr bwMode="auto">
              <a:xfrm>
                <a:off x="3939" y="1794"/>
                <a:ext cx="59" cy="30"/>
              </a:xfrm>
              <a:custGeom>
                <a:avLst/>
                <a:gdLst/>
                <a:ahLst/>
                <a:cxnLst>
                  <a:cxn ang="0">
                    <a:pos x="0" y="30"/>
                  </a:cxn>
                  <a:cxn ang="0">
                    <a:pos x="30" y="60"/>
                  </a:cxn>
                  <a:cxn ang="0">
                    <a:pos x="90" y="60"/>
                  </a:cxn>
                  <a:cxn ang="0">
                    <a:pos x="90" y="89"/>
                  </a:cxn>
                  <a:cxn ang="0">
                    <a:pos x="118" y="119"/>
                  </a:cxn>
                  <a:cxn ang="0">
                    <a:pos x="148" y="119"/>
                  </a:cxn>
                  <a:cxn ang="0">
                    <a:pos x="178" y="89"/>
                  </a:cxn>
                  <a:cxn ang="0">
                    <a:pos x="209" y="89"/>
                  </a:cxn>
                  <a:cxn ang="0">
                    <a:pos x="237" y="60"/>
                  </a:cxn>
                  <a:cxn ang="0">
                    <a:pos x="209" y="30"/>
                  </a:cxn>
                  <a:cxn ang="0">
                    <a:pos x="178" y="30"/>
                  </a:cxn>
                  <a:cxn ang="0">
                    <a:pos x="148" y="0"/>
                  </a:cxn>
                  <a:cxn ang="0">
                    <a:pos x="118" y="0"/>
                  </a:cxn>
                  <a:cxn ang="0">
                    <a:pos x="90" y="30"/>
                  </a:cxn>
                  <a:cxn ang="0">
                    <a:pos x="0" y="30"/>
                  </a:cxn>
                </a:cxnLst>
                <a:rect l="0" t="0" r="r" b="b"/>
                <a:pathLst>
                  <a:path w="237" h="119">
                    <a:moveTo>
                      <a:pt x="0" y="30"/>
                    </a:moveTo>
                    <a:lnTo>
                      <a:pt x="30" y="60"/>
                    </a:lnTo>
                    <a:lnTo>
                      <a:pt x="90" y="60"/>
                    </a:lnTo>
                    <a:lnTo>
                      <a:pt x="90" y="89"/>
                    </a:lnTo>
                    <a:lnTo>
                      <a:pt x="118" y="119"/>
                    </a:lnTo>
                    <a:lnTo>
                      <a:pt x="148" y="119"/>
                    </a:lnTo>
                    <a:lnTo>
                      <a:pt x="178" y="89"/>
                    </a:lnTo>
                    <a:lnTo>
                      <a:pt x="209" y="89"/>
                    </a:lnTo>
                    <a:lnTo>
                      <a:pt x="237" y="60"/>
                    </a:lnTo>
                    <a:lnTo>
                      <a:pt x="209" y="30"/>
                    </a:lnTo>
                    <a:lnTo>
                      <a:pt x="178" y="30"/>
                    </a:lnTo>
                    <a:lnTo>
                      <a:pt x="148" y="0"/>
                    </a:lnTo>
                    <a:lnTo>
                      <a:pt x="118" y="0"/>
                    </a:lnTo>
                    <a:lnTo>
                      <a:pt x="90" y="30"/>
                    </a:lnTo>
                    <a:lnTo>
                      <a:pt x="0" y="30"/>
                    </a:lnTo>
                    <a:close/>
                  </a:path>
                </a:pathLst>
              </a:custGeom>
              <a:solidFill>
                <a:srgbClr val="D3B26F"/>
              </a:solidFill>
              <a:ln w="9525">
                <a:noFill/>
                <a:round/>
                <a:headEnd/>
                <a:tailEnd/>
              </a:ln>
            </p:spPr>
            <p:txBody>
              <a:bodyPr/>
              <a:lstStyle/>
              <a:p>
                <a:endParaRPr lang="en-GB"/>
              </a:p>
            </p:txBody>
          </p:sp>
          <p:sp>
            <p:nvSpPr>
              <p:cNvPr id="25733" name="Freeform 133"/>
              <p:cNvSpPr>
                <a:spLocks/>
              </p:cNvSpPr>
              <p:nvPr/>
            </p:nvSpPr>
            <p:spPr bwMode="auto">
              <a:xfrm>
                <a:off x="3702" y="1883"/>
                <a:ext cx="59" cy="81"/>
              </a:xfrm>
              <a:custGeom>
                <a:avLst/>
                <a:gdLst/>
                <a:ahLst/>
                <a:cxnLst>
                  <a:cxn ang="0">
                    <a:pos x="209" y="0"/>
                  </a:cxn>
                  <a:cxn ang="0">
                    <a:pos x="178" y="31"/>
                  </a:cxn>
                  <a:cxn ang="0">
                    <a:pos x="148" y="0"/>
                  </a:cxn>
                  <a:cxn ang="0">
                    <a:pos x="0" y="149"/>
                  </a:cxn>
                  <a:cxn ang="0">
                    <a:pos x="29" y="179"/>
                  </a:cxn>
                  <a:cxn ang="0">
                    <a:pos x="29" y="268"/>
                  </a:cxn>
                  <a:cxn ang="0">
                    <a:pos x="59" y="268"/>
                  </a:cxn>
                  <a:cxn ang="0">
                    <a:pos x="29" y="298"/>
                  </a:cxn>
                  <a:cxn ang="0">
                    <a:pos x="29" y="326"/>
                  </a:cxn>
                  <a:cxn ang="0">
                    <a:pos x="59" y="326"/>
                  </a:cxn>
                  <a:cxn ang="0">
                    <a:pos x="89" y="298"/>
                  </a:cxn>
                  <a:cxn ang="0">
                    <a:pos x="89" y="268"/>
                  </a:cxn>
                  <a:cxn ang="0">
                    <a:pos x="118" y="238"/>
                  </a:cxn>
                  <a:cxn ang="0">
                    <a:pos x="148" y="238"/>
                  </a:cxn>
                  <a:cxn ang="0">
                    <a:pos x="178" y="207"/>
                  </a:cxn>
                  <a:cxn ang="0">
                    <a:pos x="178" y="179"/>
                  </a:cxn>
                  <a:cxn ang="0">
                    <a:pos x="209" y="149"/>
                  </a:cxn>
                  <a:cxn ang="0">
                    <a:pos x="178" y="149"/>
                  </a:cxn>
                  <a:cxn ang="0">
                    <a:pos x="178" y="89"/>
                  </a:cxn>
                  <a:cxn ang="0">
                    <a:pos x="236" y="31"/>
                  </a:cxn>
                  <a:cxn ang="0">
                    <a:pos x="236" y="0"/>
                  </a:cxn>
                  <a:cxn ang="0">
                    <a:pos x="209" y="0"/>
                  </a:cxn>
                </a:cxnLst>
                <a:rect l="0" t="0" r="r" b="b"/>
                <a:pathLst>
                  <a:path w="236" h="326">
                    <a:moveTo>
                      <a:pt x="209" y="0"/>
                    </a:moveTo>
                    <a:lnTo>
                      <a:pt x="178" y="31"/>
                    </a:lnTo>
                    <a:lnTo>
                      <a:pt x="148" y="0"/>
                    </a:lnTo>
                    <a:lnTo>
                      <a:pt x="0" y="149"/>
                    </a:lnTo>
                    <a:lnTo>
                      <a:pt x="29" y="179"/>
                    </a:lnTo>
                    <a:lnTo>
                      <a:pt x="29" y="268"/>
                    </a:lnTo>
                    <a:lnTo>
                      <a:pt x="59" y="268"/>
                    </a:lnTo>
                    <a:lnTo>
                      <a:pt x="29" y="298"/>
                    </a:lnTo>
                    <a:lnTo>
                      <a:pt x="29" y="326"/>
                    </a:lnTo>
                    <a:lnTo>
                      <a:pt x="59" y="326"/>
                    </a:lnTo>
                    <a:lnTo>
                      <a:pt x="89" y="298"/>
                    </a:lnTo>
                    <a:lnTo>
                      <a:pt x="89" y="268"/>
                    </a:lnTo>
                    <a:lnTo>
                      <a:pt x="118" y="238"/>
                    </a:lnTo>
                    <a:lnTo>
                      <a:pt x="148" y="238"/>
                    </a:lnTo>
                    <a:lnTo>
                      <a:pt x="178" y="207"/>
                    </a:lnTo>
                    <a:lnTo>
                      <a:pt x="178" y="179"/>
                    </a:lnTo>
                    <a:lnTo>
                      <a:pt x="209" y="149"/>
                    </a:lnTo>
                    <a:lnTo>
                      <a:pt x="178" y="149"/>
                    </a:lnTo>
                    <a:lnTo>
                      <a:pt x="178" y="89"/>
                    </a:lnTo>
                    <a:lnTo>
                      <a:pt x="236" y="31"/>
                    </a:lnTo>
                    <a:lnTo>
                      <a:pt x="236" y="0"/>
                    </a:lnTo>
                    <a:lnTo>
                      <a:pt x="209" y="0"/>
                    </a:lnTo>
                    <a:close/>
                  </a:path>
                </a:pathLst>
              </a:custGeom>
              <a:solidFill>
                <a:srgbClr val="FCA77E"/>
              </a:solidFill>
              <a:ln w="9525">
                <a:noFill/>
                <a:round/>
                <a:headEnd/>
                <a:tailEnd/>
              </a:ln>
            </p:spPr>
            <p:txBody>
              <a:bodyPr/>
              <a:lstStyle/>
              <a:p>
                <a:endParaRPr lang="en-GB"/>
              </a:p>
            </p:txBody>
          </p:sp>
          <p:sp>
            <p:nvSpPr>
              <p:cNvPr id="25734" name="Freeform 134"/>
              <p:cNvSpPr>
                <a:spLocks/>
              </p:cNvSpPr>
              <p:nvPr/>
            </p:nvSpPr>
            <p:spPr bwMode="auto">
              <a:xfrm>
                <a:off x="3606" y="1928"/>
                <a:ext cx="36" cy="88"/>
              </a:xfrm>
              <a:custGeom>
                <a:avLst/>
                <a:gdLst/>
                <a:ahLst/>
                <a:cxnLst>
                  <a:cxn ang="0">
                    <a:pos x="148" y="0"/>
                  </a:cxn>
                  <a:cxn ang="0">
                    <a:pos x="119" y="28"/>
                  </a:cxn>
                  <a:cxn ang="0">
                    <a:pos x="119" y="59"/>
                  </a:cxn>
                  <a:cxn ang="0">
                    <a:pos x="89" y="119"/>
                  </a:cxn>
                  <a:cxn ang="0">
                    <a:pos x="59" y="147"/>
                  </a:cxn>
                  <a:cxn ang="0">
                    <a:pos x="28" y="207"/>
                  </a:cxn>
                  <a:cxn ang="0">
                    <a:pos x="0" y="237"/>
                  </a:cxn>
                  <a:cxn ang="0">
                    <a:pos x="0" y="355"/>
                  </a:cxn>
                  <a:cxn ang="0">
                    <a:pos x="28" y="325"/>
                  </a:cxn>
                  <a:cxn ang="0">
                    <a:pos x="28" y="295"/>
                  </a:cxn>
                  <a:cxn ang="0">
                    <a:pos x="59" y="266"/>
                  </a:cxn>
                  <a:cxn ang="0">
                    <a:pos x="59" y="237"/>
                  </a:cxn>
                  <a:cxn ang="0">
                    <a:pos x="89" y="177"/>
                  </a:cxn>
                  <a:cxn ang="0">
                    <a:pos x="89" y="147"/>
                  </a:cxn>
                  <a:cxn ang="0">
                    <a:pos x="119" y="119"/>
                  </a:cxn>
                  <a:cxn ang="0">
                    <a:pos x="119" y="89"/>
                  </a:cxn>
                  <a:cxn ang="0">
                    <a:pos x="148" y="59"/>
                  </a:cxn>
                  <a:cxn ang="0">
                    <a:pos x="148" y="0"/>
                  </a:cxn>
                </a:cxnLst>
                <a:rect l="0" t="0" r="r" b="b"/>
                <a:pathLst>
                  <a:path w="148" h="355">
                    <a:moveTo>
                      <a:pt x="148" y="0"/>
                    </a:moveTo>
                    <a:lnTo>
                      <a:pt x="119" y="28"/>
                    </a:lnTo>
                    <a:lnTo>
                      <a:pt x="119" y="59"/>
                    </a:lnTo>
                    <a:lnTo>
                      <a:pt x="89" y="119"/>
                    </a:lnTo>
                    <a:lnTo>
                      <a:pt x="59" y="147"/>
                    </a:lnTo>
                    <a:lnTo>
                      <a:pt x="28" y="207"/>
                    </a:lnTo>
                    <a:lnTo>
                      <a:pt x="0" y="237"/>
                    </a:lnTo>
                    <a:lnTo>
                      <a:pt x="0" y="355"/>
                    </a:lnTo>
                    <a:lnTo>
                      <a:pt x="28" y="325"/>
                    </a:lnTo>
                    <a:lnTo>
                      <a:pt x="28" y="295"/>
                    </a:lnTo>
                    <a:lnTo>
                      <a:pt x="59" y="266"/>
                    </a:lnTo>
                    <a:lnTo>
                      <a:pt x="59" y="237"/>
                    </a:lnTo>
                    <a:lnTo>
                      <a:pt x="89" y="177"/>
                    </a:lnTo>
                    <a:lnTo>
                      <a:pt x="89" y="147"/>
                    </a:lnTo>
                    <a:lnTo>
                      <a:pt x="119" y="119"/>
                    </a:lnTo>
                    <a:lnTo>
                      <a:pt x="119" y="89"/>
                    </a:lnTo>
                    <a:lnTo>
                      <a:pt x="148" y="59"/>
                    </a:lnTo>
                    <a:lnTo>
                      <a:pt x="148" y="0"/>
                    </a:lnTo>
                    <a:close/>
                  </a:path>
                </a:pathLst>
              </a:custGeom>
              <a:solidFill>
                <a:srgbClr val="FCA77E"/>
              </a:solidFill>
              <a:ln w="9525">
                <a:noFill/>
                <a:round/>
                <a:headEnd/>
                <a:tailEnd/>
              </a:ln>
            </p:spPr>
            <p:txBody>
              <a:bodyPr/>
              <a:lstStyle/>
              <a:p>
                <a:endParaRPr lang="en-GB"/>
              </a:p>
            </p:txBody>
          </p:sp>
          <p:sp>
            <p:nvSpPr>
              <p:cNvPr id="25735" name="Freeform 135"/>
              <p:cNvSpPr>
                <a:spLocks/>
              </p:cNvSpPr>
              <p:nvPr/>
            </p:nvSpPr>
            <p:spPr bwMode="auto">
              <a:xfrm>
                <a:off x="3264" y="2031"/>
                <a:ext cx="105" cy="89"/>
              </a:xfrm>
              <a:custGeom>
                <a:avLst/>
                <a:gdLst/>
                <a:ahLst/>
                <a:cxnLst>
                  <a:cxn ang="0">
                    <a:pos x="209" y="59"/>
                  </a:cxn>
                  <a:cxn ang="0">
                    <a:pos x="179" y="30"/>
                  </a:cxn>
                  <a:cxn ang="0">
                    <a:pos x="149" y="59"/>
                  </a:cxn>
                  <a:cxn ang="0">
                    <a:pos x="118" y="30"/>
                  </a:cxn>
                  <a:cxn ang="0">
                    <a:pos x="91" y="30"/>
                  </a:cxn>
                  <a:cxn ang="0">
                    <a:pos x="118" y="59"/>
                  </a:cxn>
                  <a:cxn ang="0">
                    <a:pos x="118" y="88"/>
                  </a:cxn>
                  <a:cxn ang="0">
                    <a:pos x="91" y="88"/>
                  </a:cxn>
                  <a:cxn ang="0">
                    <a:pos x="91" y="118"/>
                  </a:cxn>
                  <a:cxn ang="0">
                    <a:pos x="0" y="118"/>
                  </a:cxn>
                  <a:cxn ang="0">
                    <a:pos x="0" y="148"/>
                  </a:cxn>
                  <a:cxn ang="0">
                    <a:pos x="61" y="179"/>
                  </a:cxn>
                  <a:cxn ang="0">
                    <a:pos x="61" y="236"/>
                  </a:cxn>
                  <a:cxn ang="0">
                    <a:pos x="30" y="236"/>
                  </a:cxn>
                  <a:cxn ang="0">
                    <a:pos x="91" y="297"/>
                  </a:cxn>
                  <a:cxn ang="0">
                    <a:pos x="91" y="266"/>
                  </a:cxn>
                  <a:cxn ang="0">
                    <a:pos x="118" y="297"/>
                  </a:cxn>
                  <a:cxn ang="0">
                    <a:pos x="149" y="297"/>
                  </a:cxn>
                  <a:cxn ang="0">
                    <a:pos x="179" y="266"/>
                  </a:cxn>
                  <a:cxn ang="0">
                    <a:pos x="209" y="297"/>
                  </a:cxn>
                  <a:cxn ang="0">
                    <a:pos x="209" y="325"/>
                  </a:cxn>
                  <a:cxn ang="0">
                    <a:pos x="237" y="355"/>
                  </a:cxn>
                  <a:cxn ang="0">
                    <a:pos x="298" y="355"/>
                  </a:cxn>
                  <a:cxn ang="0">
                    <a:pos x="298" y="297"/>
                  </a:cxn>
                  <a:cxn ang="0">
                    <a:pos x="327" y="266"/>
                  </a:cxn>
                  <a:cxn ang="0">
                    <a:pos x="386" y="266"/>
                  </a:cxn>
                  <a:cxn ang="0">
                    <a:pos x="356" y="236"/>
                  </a:cxn>
                  <a:cxn ang="0">
                    <a:pos x="298" y="206"/>
                  </a:cxn>
                  <a:cxn ang="0">
                    <a:pos x="356" y="148"/>
                  </a:cxn>
                  <a:cxn ang="0">
                    <a:pos x="386" y="148"/>
                  </a:cxn>
                  <a:cxn ang="0">
                    <a:pos x="416" y="118"/>
                  </a:cxn>
                  <a:cxn ang="0">
                    <a:pos x="416" y="88"/>
                  </a:cxn>
                  <a:cxn ang="0">
                    <a:pos x="386" y="59"/>
                  </a:cxn>
                  <a:cxn ang="0">
                    <a:pos x="386" y="30"/>
                  </a:cxn>
                  <a:cxn ang="0">
                    <a:pos x="416" y="30"/>
                  </a:cxn>
                  <a:cxn ang="0">
                    <a:pos x="386" y="0"/>
                  </a:cxn>
                  <a:cxn ang="0">
                    <a:pos x="268" y="0"/>
                  </a:cxn>
                  <a:cxn ang="0">
                    <a:pos x="237" y="30"/>
                  </a:cxn>
                  <a:cxn ang="0">
                    <a:pos x="268" y="59"/>
                  </a:cxn>
                  <a:cxn ang="0">
                    <a:pos x="237" y="88"/>
                  </a:cxn>
                  <a:cxn ang="0">
                    <a:pos x="237" y="118"/>
                  </a:cxn>
                  <a:cxn ang="0">
                    <a:pos x="209" y="148"/>
                  </a:cxn>
                  <a:cxn ang="0">
                    <a:pos x="179" y="118"/>
                  </a:cxn>
                  <a:cxn ang="0">
                    <a:pos x="179" y="59"/>
                  </a:cxn>
                  <a:cxn ang="0">
                    <a:pos x="209" y="59"/>
                  </a:cxn>
                </a:cxnLst>
                <a:rect l="0" t="0" r="r" b="b"/>
                <a:pathLst>
                  <a:path w="416" h="355">
                    <a:moveTo>
                      <a:pt x="209" y="59"/>
                    </a:moveTo>
                    <a:lnTo>
                      <a:pt x="179" y="30"/>
                    </a:lnTo>
                    <a:lnTo>
                      <a:pt x="149" y="59"/>
                    </a:lnTo>
                    <a:lnTo>
                      <a:pt x="118" y="30"/>
                    </a:lnTo>
                    <a:lnTo>
                      <a:pt x="91" y="30"/>
                    </a:lnTo>
                    <a:lnTo>
                      <a:pt x="118" y="59"/>
                    </a:lnTo>
                    <a:lnTo>
                      <a:pt x="118" y="88"/>
                    </a:lnTo>
                    <a:lnTo>
                      <a:pt x="91" y="88"/>
                    </a:lnTo>
                    <a:lnTo>
                      <a:pt x="91" y="118"/>
                    </a:lnTo>
                    <a:lnTo>
                      <a:pt x="0" y="118"/>
                    </a:lnTo>
                    <a:lnTo>
                      <a:pt x="0" y="148"/>
                    </a:lnTo>
                    <a:lnTo>
                      <a:pt x="61" y="179"/>
                    </a:lnTo>
                    <a:lnTo>
                      <a:pt x="61" y="236"/>
                    </a:lnTo>
                    <a:lnTo>
                      <a:pt x="30" y="236"/>
                    </a:lnTo>
                    <a:lnTo>
                      <a:pt x="91" y="297"/>
                    </a:lnTo>
                    <a:lnTo>
                      <a:pt x="91" y="266"/>
                    </a:lnTo>
                    <a:lnTo>
                      <a:pt x="118" y="297"/>
                    </a:lnTo>
                    <a:lnTo>
                      <a:pt x="149" y="297"/>
                    </a:lnTo>
                    <a:lnTo>
                      <a:pt x="179" y="266"/>
                    </a:lnTo>
                    <a:lnTo>
                      <a:pt x="209" y="297"/>
                    </a:lnTo>
                    <a:lnTo>
                      <a:pt x="209" y="325"/>
                    </a:lnTo>
                    <a:lnTo>
                      <a:pt x="237" y="355"/>
                    </a:lnTo>
                    <a:lnTo>
                      <a:pt x="298" y="355"/>
                    </a:lnTo>
                    <a:lnTo>
                      <a:pt x="298" y="297"/>
                    </a:lnTo>
                    <a:lnTo>
                      <a:pt x="327" y="266"/>
                    </a:lnTo>
                    <a:lnTo>
                      <a:pt x="386" y="266"/>
                    </a:lnTo>
                    <a:lnTo>
                      <a:pt x="356" y="236"/>
                    </a:lnTo>
                    <a:lnTo>
                      <a:pt x="298" y="206"/>
                    </a:lnTo>
                    <a:lnTo>
                      <a:pt x="356" y="148"/>
                    </a:lnTo>
                    <a:lnTo>
                      <a:pt x="386" y="148"/>
                    </a:lnTo>
                    <a:lnTo>
                      <a:pt x="416" y="118"/>
                    </a:lnTo>
                    <a:lnTo>
                      <a:pt x="416" y="88"/>
                    </a:lnTo>
                    <a:lnTo>
                      <a:pt x="386" y="59"/>
                    </a:lnTo>
                    <a:lnTo>
                      <a:pt x="386" y="30"/>
                    </a:lnTo>
                    <a:lnTo>
                      <a:pt x="416" y="30"/>
                    </a:lnTo>
                    <a:lnTo>
                      <a:pt x="386" y="0"/>
                    </a:lnTo>
                    <a:lnTo>
                      <a:pt x="268" y="0"/>
                    </a:lnTo>
                    <a:lnTo>
                      <a:pt x="237" y="30"/>
                    </a:lnTo>
                    <a:lnTo>
                      <a:pt x="268" y="59"/>
                    </a:lnTo>
                    <a:lnTo>
                      <a:pt x="237" y="88"/>
                    </a:lnTo>
                    <a:lnTo>
                      <a:pt x="237" y="118"/>
                    </a:lnTo>
                    <a:lnTo>
                      <a:pt x="209" y="148"/>
                    </a:lnTo>
                    <a:lnTo>
                      <a:pt x="179" y="118"/>
                    </a:lnTo>
                    <a:lnTo>
                      <a:pt x="179" y="59"/>
                    </a:lnTo>
                    <a:lnTo>
                      <a:pt x="209" y="59"/>
                    </a:lnTo>
                    <a:close/>
                  </a:path>
                </a:pathLst>
              </a:custGeom>
              <a:solidFill>
                <a:srgbClr val="99D6AB"/>
              </a:solidFill>
              <a:ln w="9525">
                <a:noFill/>
                <a:round/>
                <a:headEnd/>
                <a:tailEnd/>
              </a:ln>
            </p:spPr>
            <p:txBody>
              <a:bodyPr/>
              <a:lstStyle/>
              <a:p>
                <a:endParaRPr lang="en-GB"/>
              </a:p>
            </p:txBody>
          </p:sp>
          <p:sp>
            <p:nvSpPr>
              <p:cNvPr id="25736" name="Freeform 136"/>
              <p:cNvSpPr>
                <a:spLocks/>
              </p:cNvSpPr>
              <p:nvPr/>
            </p:nvSpPr>
            <p:spPr bwMode="auto">
              <a:xfrm>
                <a:off x="3361" y="2068"/>
                <a:ext cx="8" cy="8"/>
              </a:xfrm>
              <a:custGeom>
                <a:avLst/>
                <a:gdLst/>
                <a:ahLst/>
                <a:cxnLst>
                  <a:cxn ang="0">
                    <a:pos x="0" y="0"/>
                  </a:cxn>
                  <a:cxn ang="0">
                    <a:pos x="30" y="31"/>
                  </a:cxn>
                  <a:cxn ang="0">
                    <a:pos x="30" y="0"/>
                  </a:cxn>
                  <a:cxn ang="0">
                    <a:pos x="0" y="0"/>
                  </a:cxn>
                </a:cxnLst>
                <a:rect l="0" t="0" r="r" b="b"/>
                <a:pathLst>
                  <a:path w="30" h="31">
                    <a:moveTo>
                      <a:pt x="0" y="0"/>
                    </a:moveTo>
                    <a:lnTo>
                      <a:pt x="30" y="31"/>
                    </a:lnTo>
                    <a:lnTo>
                      <a:pt x="30" y="0"/>
                    </a:lnTo>
                    <a:lnTo>
                      <a:pt x="0" y="0"/>
                    </a:lnTo>
                    <a:close/>
                  </a:path>
                </a:pathLst>
              </a:custGeom>
              <a:solidFill>
                <a:srgbClr val="99D6AB"/>
              </a:solidFill>
              <a:ln w="9525">
                <a:noFill/>
                <a:round/>
                <a:headEnd/>
                <a:tailEnd/>
              </a:ln>
            </p:spPr>
            <p:txBody>
              <a:bodyPr/>
              <a:lstStyle/>
              <a:p>
                <a:endParaRPr lang="en-GB"/>
              </a:p>
            </p:txBody>
          </p:sp>
          <p:sp>
            <p:nvSpPr>
              <p:cNvPr id="25737" name="Freeform 137"/>
              <p:cNvSpPr>
                <a:spLocks/>
              </p:cNvSpPr>
              <p:nvPr/>
            </p:nvSpPr>
            <p:spPr bwMode="auto">
              <a:xfrm>
                <a:off x="3264" y="2120"/>
                <a:ext cx="75" cy="29"/>
              </a:xfrm>
              <a:custGeom>
                <a:avLst/>
                <a:gdLst/>
                <a:ahLst/>
                <a:cxnLst>
                  <a:cxn ang="0">
                    <a:pos x="298" y="60"/>
                  </a:cxn>
                  <a:cxn ang="0">
                    <a:pos x="298" y="30"/>
                  </a:cxn>
                  <a:cxn ang="0">
                    <a:pos x="268" y="30"/>
                  </a:cxn>
                  <a:cxn ang="0">
                    <a:pos x="237" y="0"/>
                  </a:cxn>
                  <a:cxn ang="0">
                    <a:pos x="209" y="0"/>
                  </a:cxn>
                  <a:cxn ang="0">
                    <a:pos x="209" y="30"/>
                  </a:cxn>
                  <a:cxn ang="0">
                    <a:pos x="237" y="60"/>
                  </a:cxn>
                  <a:cxn ang="0">
                    <a:pos x="209" y="60"/>
                  </a:cxn>
                  <a:cxn ang="0">
                    <a:pos x="209" y="30"/>
                  </a:cxn>
                  <a:cxn ang="0">
                    <a:pos x="179" y="30"/>
                  </a:cxn>
                  <a:cxn ang="0">
                    <a:pos x="149" y="60"/>
                  </a:cxn>
                  <a:cxn ang="0">
                    <a:pos x="91" y="0"/>
                  </a:cxn>
                  <a:cxn ang="0">
                    <a:pos x="61" y="0"/>
                  </a:cxn>
                  <a:cxn ang="0">
                    <a:pos x="30" y="30"/>
                  </a:cxn>
                  <a:cxn ang="0">
                    <a:pos x="30" y="60"/>
                  </a:cxn>
                  <a:cxn ang="0">
                    <a:pos x="0" y="60"/>
                  </a:cxn>
                  <a:cxn ang="0">
                    <a:pos x="30" y="88"/>
                  </a:cxn>
                  <a:cxn ang="0">
                    <a:pos x="91" y="88"/>
                  </a:cxn>
                  <a:cxn ang="0">
                    <a:pos x="118" y="119"/>
                  </a:cxn>
                  <a:cxn ang="0">
                    <a:pos x="209" y="119"/>
                  </a:cxn>
                  <a:cxn ang="0">
                    <a:pos x="237" y="88"/>
                  </a:cxn>
                  <a:cxn ang="0">
                    <a:pos x="237" y="119"/>
                  </a:cxn>
                  <a:cxn ang="0">
                    <a:pos x="268" y="119"/>
                  </a:cxn>
                  <a:cxn ang="0">
                    <a:pos x="268" y="88"/>
                  </a:cxn>
                  <a:cxn ang="0">
                    <a:pos x="298" y="60"/>
                  </a:cxn>
                </a:cxnLst>
                <a:rect l="0" t="0" r="r" b="b"/>
                <a:pathLst>
                  <a:path w="298" h="119">
                    <a:moveTo>
                      <a:pt x="298" y="60"/>
                    </a:moveTo>
                    <a:lnTo>
                      <a:pt x="298" y="30"/>
                    </a:lnTo>
                    <a:lnTo>
                      <a:pt x="268" y="30"/>
                    </a:lnTo>
                    <a:lnTo>
                      <a:pt x="237" y="0"/>
                    </a:lnTo>
                    <a:lnTo>
                      <a:pt x="209" y="0"/>
                    </a:lnTo>
                    <a:lnTo>
                      <a:pt x="209" y="30"/>
                    </a:lnTo>
                    <a:lnTo>
                      <a:pt x="237" y="60"/>
                    </a:lnTo>
                    <a:lnTo>
                      <a:pt x="209" y="60"/>
                    </a:lnTo>
                    <a:lnTo>
                      <a:pt x="209" y="30"/>
                    </a:lnTo>
                    <a:lnTo>
                      <a:pt x="179" y="30"/>
                    </a:lnTo>
                    <a:lnTo>
                      <a:pt x="149" y="60"/>
                    </a:lnTo>
                    <a:lnTo>
                      <a:pt x="91" y="0"/>
                    </a:lnTo>
                    <a:lnTo>
                      <a:pt x="61" y="0"/>
                    </a:lnTo>
                    <a:lnTo>
                      <a:pt x="30" y="30"/>
                    </a:lnTo>
                    <a:lnTo>
                      <a:pt x="30" y="60"/>
                    </a:lnTo>
                    <a:lnTo>
                      <a:pt x="0" y="60"/>
                    </a:lnTo>
                    <a:lnTo>
                      <a:pt x="30" y="88"/>
                    </a:lnTo>
                    <a:lnTo>
                      <a:pt x="91" y="88"/>
                    </a:lnTo>
                    <a:lnTo>
                      <a:pt x="118" y="119"/>
                    </a:lnTo>
                    <a:lnTo>
                      <a:pt x="209" y="119"/>
                    </a:lnTo>
                    <a:lnTo>
                      <a:pt x="237" y="88"/>
                    </a:lnTo>
                    <a:lnTo>
                      <a:pt x="237" y="119"/>
                    </a:lnTo>
                    <a:lnTo>
                      <a:pt x="268" y="119"/>
                    </a:lnTo>
                    <a:lnTo>
                      <a:pt x="268" y="88"/>
                    </a:lnTo>
                    <a:lnTo>
                      <a:pt x="298" y="60"/>
                    </a:lnTo>
                    <a:close/>
                  </a:path>
                </a:pathLst>
              </a:custGeom>
              <a:solidFill>
                <a:srgbClr val="99D6AB"/>
              </a:solidFill>
              <a:ln w="9525">
                <a:noFill/>
                <a:round/>
                <a:headEnd/>
                <a:tailEnd/>
              </a:ln>
            </p:spPr>
            <p:txBody>
              <a:bodyPr/>
              <a:lstStyle/>
              <a:p>
                <a:endParaRPr lang="en-GB"/>
              </a:p>
            </p:txBody>
          </p:sp>
          <p:sp>
            <p:nvSpPr>
              <p:cNvPr id="25738" name="Freeform 138"/>
              <p:cNvSpPr>
                <a:spLocks/>
              </p:cNvSpPr>
              <p:nvPr/>
            </p:nvSpPr>
            <p:spPr bwMode="auto">
              <a:xfrm>
                <a:off x="3502" y="2098"/>
                <a:ext cx="22" cy="22"/>
              </a:xfrm>
              <a:custGeom>
                <a:avLst/>
                <a:gdLst/>
                <a:ahLst/>
                <a:cxnLst>
                  <a:cxn ang="0">
                    <a:pos x="61" y="31"/>
                  </a:cxn>
                  <a:cxn ang="0">
                    <a:pos x="61" y="0"/>
                  </a:cxn>
                  <a:cxn ang="0">
                    <a:pos x="0" y="0"/>
                  </a:cxn>
                  <a:cxn ang="0">
                    <a:pos x="0" y="59"/>
                  </a:cxn>
                  <a:cxn ang="0">
                    <a:pos x="30" y="59"/>
                  </a:cxn>
                  <a:cxn ang="0">
                    <a:pos x="61" y="89"/>
                  </a:cxn>
                  <a:cxn ang="0">
                    <a:pos x="89" y="89"/>
                  </a:cxn>
                  <a:cxn ang="0">
                    <a:pos x="89" y="31"/>
                  </a:cxn>
                  <a:cxn ang="0">
                    <a:pos x="61" y="31"/>
                  </a:cxn>
                </a:cxnLst>
                <a:rect l="0" t="0" r="r" b="b"/>
                <a:pathLst>
                  <a:path w="89" h="89">
                    <a:moveTo>
                      <a:pt x="61" y="31"/>
                    </a:moveTo>
                    <a:lnTo>
                      <a:pt x="61" y="0"/>
                    </a:lnTo>
                    <a:lnTo>
                      <a:pt x="0" y="0"/>
                    </a:lnTo>
                    <a:lnTo>
                      <a:pt x="0" y="59"/>
                    </a:lnTo>
                    <a:lnTo>
                      <a:pt x="30" y="59"/>
                    </a:lnTo>
                    <a:lnTo>
                      <a:pt x="61" y="89"/>
                    </a:lnTo>
                    <a:lnTo>
                      <a:pt x="89" y="89"/>
                    </a:lnTo>
                    <a:lnTo>
                      <a:pt x="89" y="31"/>
                    </a:lnTo>
                    <a:lnTo>
                      <a:pt x="61" y="31"/>
                    </a:lnTo>
                    <a:close/>
                  </a:path>
                </a:pathLst>
              </a:custGeom>
              <a:solidFill>
                <a:srgbClr val="99D6AB"/>
              </a:solidFill>
              <a:ln w="9525">
                <a:noFill/>
                <a:round/>
                <a:headEnd/>
                <a:tailEnd/>
              </a:ln>
            </p:spPr>
            <p:txBody>
              <a:bodyPr/>
              <a:lstStyle/>
              <a:p>
                <a:endParaRPr lang="en-GB"/>
              </a:p>
            </p:txBody>
          </p:sp>
          <p:sp>
            <p:nvSpPr>
              <p:cNvPr id="25739" name="Freeform 139"/>
              <p:cNvSpPr>
                <a:spLocks/>
              </p:cNvSpPr>
              <p:nvPr/>
            </p:nvSpPr>
            <p:spPr bwMode="auto">
              <a:xfrm>
                <a:off x="3887" y="2098"/>
                <a:ext cx="7" cy="7"/>
              </a:xfrm>
              <a:custGeom>
                <a:avLst/>
                <a:gdLst/>
                <a:ahLst/>
                <a:cxnLst>
                  <a:cxn ang="0">
                    <a:pos x="30" y="0"/>
                  </a:cxn>
                  <a:cxn ang="0">
                    <a:pos x="0" y="0"/>
                  </a:cxn>
                  <a:cxn ang="0">
                    <a:pos x="0" y="31"/>
                  </a:cxn>
                  <a:cxn ang="0">
                    <a:pos x="30" y="0"/>
                  </a:cxn>
                </a:cxnLst>
                <a:rect l="0" t="0" r="r" b="b"/>
                <a:pathLst>
                  <a:path w="30" h="31">
                    <a:moveTo>
                      <a:pt x="30" y="0"/>
                    </a:moveTo>
                    <a:lnTo>
                      <a:pt x="0" y="0"/>
                    </a:lnTo>
                    <a:lnTo>
                      <a:pt x="0" y="31"/>
                    </a:lnTo>
                    <a:lnTo>
                      <a:pt x="30" y="0"/>
                    </a:lnTo>
                    <a:close/>
                  </a:path>
                </a:pathLst>
              </a:custGeom>
              <a:solidFill>
                <a:srgbClr val="FFFF7F"/>
              </a:solidFill>
              <a:ln w="9525">
                <a:noFill/>
                <a:round/>
                <a:headEnd/>
                <a:tailEnd/>
              </a:ln>
            </p:spPr>
            <p:txBody>
              <a:bodyPr/>
              <a:lstStyle/>
              <a:p>
                <a:endParaRPr lang="en-GB"/>
              </a:p>
            </p:txBody>
          </p:sp>
          <p:sp>
            <p:nvSpPr>
              <p:cNvPr id="25740" name="Freeform 140"/>
              <p:cNvSpPr>
                <a:spLocks/>
              </p:cNvSpPr>
              <p:nvPr/>
            </p:nvSpPr>
            <p:spPr bwMode="auto">
              <a:xfrm>
                <a:off x="3894" y="2083"/>
                <a:ext cx="8" cy="15"/>
              </a:xfrm>
              <a:custGeom>
                <a:avLst/>
                <a:gdLst/>
                <a:ahLst/>
                <a:cxnLst>
                  <a:cxn ang="0">
                    <a:pos x="0" y="60"/>
                  </a:cxn>
                  <a:cxn ang="0">
                    <a:pos x="30" y="30"/>
                  </a:cxn>
                  <a:cxn ang="0">
                    <a:pos x="30" y="0"/>
                  </a:cxn>
                  <a:cxn ang="0">
                    <a:pos x="0" y="30"/>
                  </a:cxn>
                  <a:cxn ang="0">
                    <a:pos x="0" y="60"/>
                  </a:cxn>
                </a:cxnLst>
                <a:rect l="0" t="0" r="r" b="b"/>
                <a:pathLst>
                  <a:path w="30" h="60">
                    <a:moveTo>
                      <a:pt x="0" y="60"/>
                    </a:moveTo>
                    <a:lnTo>
                      <a:pt x="30" y="30"/>
                    </a:lnTo>
                    <a:lnTo>
                      <a:pt x="30" y="0"/>
                    </a:lnTo>
                    <a:lnTo>
                      <a:pt x="0" y="30"/>
                    </a:lnTo>
                    <a:lnTo>
                      <a:pt x="0" y="60"/>
                    </a:lnTo>
                    <a:close/>
                  </a:path>
                </a:pathLst>
              </a:custGeom>
              <a:solidFill>
                <a:srgbClr val="D3B26F"/>
              </a:solidFill>
              <a:ln w="9525">
                <a:noFill/>
                <a:round/>
                <a:headEnd/>
                <a:tailEnd/>
              </a:ln>
            </p:spPr>
            <p:txBody>
              <a:bodyPr/>
              <a:lstStyle/>
              <a:p>
                <a:endParaRPr lang="en-GB"/>
              </a:p>
            </p:txBody>
          </p:sp>
          <p:sp>
            <p:nvSpPr>
              <p:cNvPr id="25741" name="Freeform 141"/>
              <p:cNvSpPr>
                <a:spLocks/>
              </p:cNvSpPr>
              <p:nvPr/>
            </p:nvSpPr>
            <p:spPr bwMode="auto">
              <a:xfrm>
                <a:off x="1309" y="1224"/>
                <a:ext cx="548" cy="237"/>
              </a:xfrm>
              <a:custGeom>
                <a:avLst/>
                <a:gdLst/>
                <a:ahLst/>
                <a:cxnLst>
                  <a:cxn ang="0">
                    <a:pos x="1571" y="31"/>
                  </a:cxn>
                  <a:cxn ang="0">
                    <a:pos x="1541" y="118"/>
                  </a:cxn>
                  <a:cxn ang="0">
                    <a:pos x="1362" y="118"/>
                  </a:cxn>
                  <a:cxn ang="0">
                    <a:pos x="1303" y="118"/>
                  </a:cxn>
                  <a:cxn ang="0">
                    <a:pos x="1155" y="149"/>
                  </a:cxn>
                  <a:cxn ang="0">
                    <a:pos x="1155" y="179"/>
                  </a:cxn>
                  <a:cxn ang="0">
                    <a:pos x="1067" y="90"/>
                  </a:cxn>
                  <a:cxn ang="0">
                    <a:pos x="948" y="118"/>
                  </a:cxn>
                  <a:cxn ang="0">
                    <a:pos x="860" y="238"/>
                  </a:cxn>
                  <a:cxn ang="0">
                    <a:pos x="741" y="118"/>
                  </a:cxn>
                  <a:cxn ang="0">
                    <a:pos x="651" y="297"/>
                  </a:cxn>
                  <a:cxn ang="0">
                    <a:pos x="593" y="238"/>
                  </a:cxn>
                  <a:cxn ang="0">
                    <a:pos x="473" y="416"/>
                  </a:cxn>
                  <a:cxn ang="0">
                    <a:pos x="414" y="267"/>
                  </a:cxn>
                  <a:cxn ang="0">
                    <a:pos x="386" y="238"/>
                  </a:cxn>
                  <a:cxn ang="0">
                    <a:pos x="444" y="179"/>
                  </a:cxn>
                  <a:cxn ang="0">
                    <a:pos x="386" y="118"/>
                  </a:cxn>
                  <a:cxn ang="0">
                    <a:pos x="295" y="61"/>
                  </a:cxn>
                  <a:cxn ang="0">
                    <a:pos x="177" y="61"/>
                  </a:cxn>
                  <a:cxn ang="0">
                    <a:pos x="177" y="118"/>
                  </a:cxn>
                  <a:cxn ang="0">
                    <a:pos x="148" y="149"/>
                  </a:cxn>
                  <a:cxn ang="0">
                    <a:pos x="30" y="90"/>
                  </a:cxn>
                  <a:cxn ang="0">
                    <a:pos x="58" y="267"/>
                  </a:cxn>
                  <a:cxn ang="0">
                    <a:pos x="148" y="297"/>
                  </a:cxn>
                  <a:cxn ang="0">
                    <a:pos x="237" y="327"/>
                  </a:cxn>
                  <a:cxn ang="0">
                    <a:pos x="237" y="356"/>
                  </a:cxn>
                  <a:cxn ang="0">
                    <a:pos x="266" y="445"/>
                  </a:cxn>
                  <a:cxn ang="0">
                    <a:pos x="58" y="534"/>
                  </a:cxn>
                  <a:cxn ang="0">
                    <a:pos x="177" y="534"/>
                  </a:cxn>
                  <a:cxn ang="0">
                    <a:pos x="177" y="622"/>
                  </a:cxn>
                  <a:cxn ang="0">
                    <a:pos x="295" y="565"/>
                  </a:cxn>
                  <a:cxn ang="0">
                    <a:pos x="237" y="592"/>
                  </a:cxn>
                  <a:cxn ang="0">
                    <a:pos x="266" y="622"/>
                  </a:cxn>
                  <a:cxn ang="0">
                    <a:pos x="237" y="711"/>
                  </a:cxn>
                  <a:cxn ang="0">
                    <a:pos x="58" y="771"/>
                  </a:cxn>
                  <a:cxn ang="0">
                    <a:pos x="295" y="801"/>
                  </a:cxn>
                  <a:cxn ang="0">
                    <a:pos x="386" y="801"/>
                  </a:cxn>
                  <a:cxn ang="0">
                    <a:pos x="473" y="829"/>
                  </a:cxn>
                  <a:cxn ang="0">
                    <a:pos x="504" y="890"/>
                  </a:cxn>
                  <a:cxn ang="0">
                    <a:pos x="800" y="947"/>
                  </a:cxn>
                  <a:cxn ang="0">
                    <a:pos x="1067" y="890"/>
                  </a:cxn>
                  <a:cxn ang="0">
                    <a:pos x="1274" y="829"/>
                  </a:cxn>
                  <a:cxn ang="0">
                    <a:pos x="1453" y="771"/>
                  </a:cxn>
                  <a:cxn ang="0">
                    <a:pos x="1571" y="711"/>
                  </a:cxn>
                  <a:cxn ang="0">
                    <a:pos x="1717" y="652"/>
                  </a:cxn>
                  <a:cxn ang="0">
                    <a:pos x="1926" y="622"/>
                  </a:cxn>
                  <a:cxn ang="0">
                    <a:pos x="1985" y="534"/>
                  </a:cxn>
                  <a:cxn ang="0">
                    <a:pos x="2104" y="474"/>
                  </a:cxn>
                  <a:cxn ang="0">
                    <a:pos x="2192" y="416"/>
                  </a:cxn>
                  <a:cxn ang="0">
                    <a:pos x="2163" y="356"/>
                  </a:cxn>
                  <a:cxn ang="0">
                    <a:pos x="2133" y="267"/>
                  </a:cxn>
                  <a:cxn ang="0">
                    <a:pos x="2045" y="209"/>
                  </a:cxn>
                  <a:cxn ang="0">
                    <a:pos x="1926" y="209"/>
                  </a:cxn>
                  <a:cxn ang="0">
                    <a:pos x="1926" y="149"/>
                  </a:cxn>
                  <a:cxn ang="0">
                    <a:pos x="1897" y="61"/>
                  </a:cxn>
                  <a:cxn ang="0">
                    <a:pos x="1778" y="90"/>
                  </a:cxn>
                </a:cxnLst>
                <a:rect l="0" t="0" r="r" b="b"/>
                <a:pathLst>
                  <a:path w="2192" h="947">
                    <a:moveTo>
                      <a:pt x="1748" y="31"/>
                    </a:moveTo>
                    <a:lnTo>
                      <a:pt x="1717" y="0"/>
                    </a:lnTo>
                    <a:lnTo>
                      <a:pt x="1599" y="0"/>
                    </a:lnTo>
                    <a:lnTo>
                      <a:pt x="1571" y="31"/>
                    </a:lnTo>
                    <a:lnTo>
                      <a:pt x="1599" y="61"/>
                    </a:lnTo>
                    <a:lnTo>
                      <a:pt x="1599" y="90"/>
                    </a:lnTo>
                    <a:lnTo>
                      <a:pt x="1571" y="90"/>
                    </a:lnTo>
                    <a:lnTo>
                      <a:pt x="1541" y="118"/>
                    </a:lnTo>
                    <a:lnTo>
                      <a:pt x="1481" y="118"/>
                    </a:lnTo>
                    <a:lnTo>
                      <a:pt x="1453" y="90"/>
                    </a:lnTo>
                    <a:lnTo>
                      <a:pt x="1392" y="90"/>
                    </a:lnTo>
                    <a:lnTo>
                      <a:pt x="1362" y="118"/>
                    </a:lnTo>
                    <a:lnTo>
                      <a:pt x="1362" y="149"/>
                    </a:lnTo>
                    <a:lnTo>
                      <a:pt x="1333" y="179"/>
                    </a:lnTo>
                    <a:lnTo>
                      <a:pt x="1303" y="149"/>
                    </a:lnTo>
                    <a:lnTo>
                      <a:pt x="1303" y="118"/>
                    </a:lnTo>
                    <a:lnTo>
                      <a:pt x="1215" y="118"/>
                    </a:lnTo>
                    <a:lnTo>
                      <a:pt x="1185" y="90"/>
                    </a:lnTo>
                    <a:lnTo>
                      <a:pt x="1155" y="90"/>
                    </a:lnTo>
                    <a:lnTo>
                      <a:pt x="1155" y="149"/>
                    </a:lnTo>
                    <a:lnTo>
                      <a:pt x="1185" y="179"/>
                    </a:lnTo>
                    <a:lnTo>
                      <a:pt x="1185" y="267"/>
                    </a:lnTo>
                    <a:lnTo>
                      <a:pt x="1155" y="238"/>
                    </a:lnTo>
                    <a:lnTo>
                      <a:pt x="1155" y="179"/>
                    </a:lnTo>
                    <a:lnTo>
                      <a:pt x="1125" y="179"/>
                    </a:lnTo>
                    <a:lnTo>
                      <a:pt x="1096" y="149"/>
                    </a:lnTo>
                    <a:lnTo>
                      <a:pt x="1096" y="118"/>
                    </a:lnTo>
                    <a:lnTo>
                      <a:pt x="1067" y="90"/>
                    </a:lnTo>
                    <a:lnTo>
                      <a:pt x="1007" y="90"/>
                    </a:lnTo>
                    <a:lnTo>
                      <a:pt x="1007" y="118"/>
                    </a:lnTo>
                    <a:lnTo>
                      <a:pt x="978" y="149"/>
                    </a:lnTo>
                    <a:lnTo>
                      <a:pt x="948" y="118"/>
                    </a:lnTo>
                    <a:lnTo>
                      <a:pt x="918" y="118"/>
                    </a:lnTo>
                    <a:lnTo>
                      <a:pt x="887" y="149"/>
                    </a:lnTo>
                    <a:lnTo>
                      <a:pt x="887" y="238"/>
                    </a:lnTo>
                    <a:lnTo>
                      <a:pt x="860" y="238"/>
                    </a:lnTo>
                    <a:lnTo>
                      <a:pt x="800" y="179"/>
                    </a:lnTo>
                    <a:lnTo>
                      <a:pt x="769" y="179"/>
                    </a:lnTo>
                    <a:lnTo>
                      <a:pt x="769" y="149"/>
                    </a:lnTo>
                    <a:lnTo>
                      <a:pt x="741" y="118"/>
                    </a:lnTo>
                    <a:lnTo>
                      <a:pt x="711" y="118"/>
                    </a:lnTo>
                    <a:lnTo>
                      <a:pt x="680" y="149"/>
                    </a:lnTo>
                    <a:lnTo>
                      <a:pt x="680" y="267"/>
                    </a:lnTo>
                    <a:lnTo>
                      <a:pt x="651" y="297"/>
                    </a:lnTo>
                    <a:lnTo>
                      <a:pt x="623" y="267"/>
                    </a:lnTo>
                    <a:lnTo>
                      <a:pt x="623" y="297"/>
                    </a:lnTo>
                    <a:lnTo>
                      <a:pt x="593" y="267"/>
                    </a:lnTo>
                    <a:lnTo>
                      <a:pt x="593" y="238"/>
                    </a:lnTo>
                    <a:lnTo>
                      <a:pt x="504" y="327"/>
                    </a:lnTo>
                    <a:lnTo>
                      <a:pt x="504" y="356"/>
                    </a:lnTo>
                    <a:lnTo>
                      <a:pt x="473" y="327"/>
                    </a:lnTo>
                    <a:lnTo>
                      <a:pt x="473" y="416"/>
                    </a:lnTo>
                    <a:lnTo>
                      <a:pt x="444" y="386"/>
                    </a:lnTo>
                    <a:lnTo>
                      <a:pt x="444" y="327"/>
                    </a:lnTo>
                    <a:lnTo>
                      <a:pt x="414" y="297"/>
                    </a:lnTo>
                    <a:lnTo>
                      <a:pt x="414" y="267"/>
                    </a:lnTo>
                    <a:lnTo>
                      <a:pt x="386" y="267"/>
                    </a:lnTo>
                    <a:lnTo>
                      <a:pt x="355" y="238"/>
                    </a:lnTo>
                    <a:lnTo>
                      <a:pt x="355" y="209"/>
                    </a:lnTo>
                    <a:lnTo>
                      <a:pt x="386" y="238"/>
                    </a:lnTo>
                    <a:lnTo>
                      <a:pt x="414" y="238"/>
                    </a:lnTo>
                    <a:lnTo>
                      <a:pt x="444" y="209"/>
                    </a:lnTo>
                    <a:lnTo>
                      <a:pt x="473" y="209"/>
                    </a:lnTo>
                    <a:lnTo>
                      <a:pt x="444" y="179"/>
                    </a:lnTo>
                    <a:lnTo>
                      <a:pt x="414" y="179"/>
                    </a:lnTo>
                    <a:lnTo>
                      <a:pt x="444" y="149"/>
                    </a:lnTo>
                    <a:lnTo>
                      <a:pt x="414" y="118"/>
                    </a:lnTo>
                    <a:lnTo>
                      <a:pt x="386" y="118"/>
                    </a:lnTo>
                    <a:lnTo>
                      <a:pt x="386" y="90"/>
                    </a:lnTo>
                    <a:lnTo>
                      <a:pt x="355" y="90"/>
                    </a:lnTo>
                    <a:lnTo>
                      <a:pt x="325" y="61"/>
                    </a:lnTo>
                    <a:lnTo>
                      <a:pt x="295" y="61"/>
                    </a:lnTo>
                    <a:lnTo>
                      <a:pt x="266" y="31"/>
                    </a:lnTo>
                    <a:lnTo>
                      <a:pt x="88" y="31"/>
                    </a:lnTo>
                    <a:lnTo>
                      <a:pt x="88" y="61"/>
                    </a:lnTo>
                    <a:lnTo>
                      <a:pt x="177" y="61"/>
                    </a:lnTo>
                    <a:lnTo>
                      <a:pt x="207" y="90"/>
                    </a:lnTo>
                    <a:lnTo>
                      <a:pt x="118" y="90"/>
                    </a:lnTo>
                    <a:lnTo>
                      <a:pt x="148" y="118"/>
                    </a:lnTo>
                    <a:lnTo>
                      <a:pt x="177" y="118"/>
                    </a:lnTo>
                    <a:lnTo>
                      <a:pt x="207" y="149"/>
                    </a:lnTo>
                    <a:lnTo>
                      <a:pt x="207" y="179"/>
                    </a:lnTo>
                    <a:lnTo>
                      <a:pt x="177" y="179"/>
                    </a:lnTo>
                    <a:lnTo>
                      <a:pt x="148" y="149"/>
                    </a:lnTo>
                    <a:lnTo>
                      <a:pt x="88" y="149"/>
                    </a:lnTo>
                    <a:lnTo>
                      <a:pt x="88" y="118"/>
                    </a:lnTo>
                    <a:lnTo>
                      <a:pt x="58" y="118"/>
                    </a:lnTo>
                    <a:lnTo>
                      <a:pt x="30" y="90"/>
                    </a:lnTo>
                    <a:lnTo>
                      <a:pt x="0" y="90"/>
                    </a:lnTo>
                    <a:lnTo>
                      <a:pt x="0" y="267"/>
                    </a:lnTo>
                    <a:lnTo>
                      <a:pt x="30" y="297"/>
                    </a:lnTo>
                    <a:lnTo>
                      <a:pt x="58" y="267"/>
                    </a:lnTo>
                    <a:lnTo>
                      <a:pt x="88" y="297"/>
                    </a:lnTo>
                    <a:lnTo>
                      <a:pt x="88" y="267"/>
                    </a:lnTo>
                    <a:lnTo>
                      <a:pt x="118" y="297"/>
                    </a:lnTo>
                    <a:lnTo>
                      <a:pt x="148" y="297"/>
                    </a:lnTo>
                    <a:lnTo>
                      <a:pt x="177" y="267"/>
                    </a:lnTo>
                    <a:lnTo>
                      <a:pt x="177" y="297"/>
                    </a:lnTo>
                    <a:lnTo>
                      <a:pt x="207" y="297"/>
                    </a:lnTo>
                    <a:lnTo>
                      <a:pt x="237" y="327"/>
                    </a:lnTo>
                    <a:lnTo>
                      <a:pt x="266" y="297"/>
                    </a:lnTo>
                    <a:lnTo>
                      <a:pt x="295" y="327"/>
                    </a:lnTo>
                    <a:lnTo>
                      <a:pt x="266" y="327"/>
                    </a:lnTo>
                    <a:lnTo>
                      <a:pt x="237" y="356"/>
                    </a:lnTo>
                    <a:lnTo>
                      <a:pt x="177" y="356"/>
                    </a:lnTo>
                    <a:lnTo>
                      <a:pt x="118" y="416"/>
                    </a:lnTo>
                    <a:lnTo>
                      <a:pt x="295" y="416"/>
                    </a:lnTo>
                    <a:lnTo>
                      <a:pt x="266" y="445"/>
                    </a:lnTo>
                    <a:lnTo>
                      <a:pt x="0" y="445"/>
                    </a:lnTo>
                    <a:lnTo>
                      <a:pt x="0" y="504"/>
                    </a:lnTo>
                    <a:lnTo>
                      <a:pt x="30" y="504"/>
                    </a:lnTo>
                    <a:lnTo>
                      <a:pt x="58" y="534"/>
                    </a:lnTo>
                    <a:lnTo>
                      <a:pt x="88" y="504"/>
                    </a:lnTo>
                    <a:lnTo>
                      <a:pt x="118" y="504"/>
                    </a:lnTo>
                    <a:lnTo>
                      <a:pt x="148" y="534"/>
                    </a:lnTo>
                    <a:lnTo>
                      <a:pt x="177" y="534"/>
                    </a:lnTo>
                    <a:lnTo>
                      <a:pt x="118" y="592"/>
                    </a:lnTo>
                    <a:lnTo>
                      <a:pt x="148" y="592"/>
                    </a:lnTo>
                    <a:lnTo>
                      <a:pt x="148" y="622"/>
                    </a:lnTo>
                    <a:lnTo>
                      <a:pt x="177" y="622"/>
                    </a:lnTo>
                    <a:lnTo>
                      <a:pt x="207" y="592"/>
                    </a:lnTo>
                    <a:lnTo>
                      <a:pt x="237" y="592"/>
                    </a:lnTo>
                    <a:lnTo>
                      <a:pt x="266" y="565"/>
                    </a:lnTo>
                    <a:lnTo>
                      <a:pt x="295" y="565"/>
                    </a:lnTo>
                    <a:lnTo>
                      <a:pt x="295" y="592"/>
                    </a:lnTo>
                    <a:lnTo>
                      <a:pt x="266" y="565"/>
                    </a:lnTo>
                    <a:lnTo>
                      <a:pt x="266" y="592"/>
                    </a:lnTo>
                    <a:lnTo>
                      <a:pt x="237" y="592"/>
                    </a:lnTo>
                    <a:lnTo>
                      <a:pt x="207" y="622"/>
                    </a:lnTo>
                    <a:lnTo>
                      <a:pt x="207" y="652"/>
                    </a:lnTo>
                    <a:lnTo>
                      <a:pt x="237" y="652"/>
                    </a:lnTo>
                    <a:lnTo>
                      <a:pt x="266" y="622"/>
                    </a:lnTo>
                    <a:lnTo>
                      <a:pt x="295" y="652"/>
                    </a:lnTo>
                    <a:lnTo>
                      <a:pt x="237" y="652"/>
                    </a:lnTo>
                    <a:lnTo>
                      <a:pt x="207" y="683"/>
                    </a:lnTo>
                    <a:lnTo>
                      <a:pt x="237" y="711"/>
                    </a:lnTo>
                    <a:lnTo>
                      <a:pt x="177" y="711"/>
                    </a:lnTo>
                    <a:lnTo>
                      <a:pt x="177" y="741"/>
                    </a:lnTo>
                    <a:lnTo>
                      <a:pt x="88" y="741"/>
                    </a:lnTo>
                    <a:lnTo>
                      <a:pt x="58" y="771"/>
                    </a:lnTo>
                    <a:lnTo>
                      <a:pt x="30" y="741"/>
                    </a:lnTo>
                    <a:lnTo>
                      <a:pt x="0" y="741"/>
                    </a:lnTo>
                    <a:lnTo>
                      <a:pt x="0" y="801"/>
                    </a:lnTo>
                    <a:lnTo>
                      <a:pt x="295" y="801"/>
                    </a:lnTo>
                    <a:lnTo>
                      <a:pt x="325" y="771"/>
                    </a:lnTo>
                    <a:lnTo>
                      <a:pt x="386" y="771"/>
                    </a:lnTo>
                    <a:lnTo>
                      <a:pt x="355" y="801"/>
                    </a:lnTo>
                    <a:lnTo>
                      <a:pt x="386" y="801"/>
                    </a:lnTo>
                    <a:lnTo>
                      <a:pt x="414" y="829"/>
                    </a:lnTo>
                    <a:lnTo>
                      <a:pt x="444" y="801"/>
                    </a:lnTo>
                    <a:lnTo>
                      <a:pt x="444" y="829"/>
                    </a:lnTo>
                    <a:lnTo>
                      <a:pt x="473" y="829"/>
                    </a:lnTo>
                    <a:lnTo>
                      <a:pt x="504" y="801"/>
                    </a:lnTo>
                    <a:lnTo>
                      <a:pt x="532" y="829"/>
                    </a:lnTo>
                    <a:lnTo>
                      <a:pt x="504" y="859"/>
                    </a:lnTo>
                    <a:lnTo>
                      <a:pt x="504" y="890"/>
                    </a:lnTo>
                    <a:lnTo>
                      <a:pt x="651" y="890"/>
                    </a:lnTo>
                    <a:lnTo>
                      <a:pt x="680" y="920"/>
                    </a:lnTo>
                    <a:lnTo>
                      <a:pt x="769" y="920"/>
                    </a:lnTo>
                    <a:lnTo>
                      <a:pt x="800" y="947"/>
                    </a:lnTo>
                    <a:lnTo>
                      <a:pt x="887" y="947"/>
                    </a:lnTo>
                    <a:lnTo>
                      <a:pt x="918" y="920"/>
                    </a:lnTo>
                    <a:lnTo>
                      <a:pt x="1037" y="920"/>
                    </a:lnTo>
                    <a:lnTo>
                      <a:pt x="1067" y="890"/>
                    </a:lnTo>
                    <a:lnTo>
                      <a:pt x="1096" y="890"/>
                    </a:lnTo>
                    <a:lnTo>
                      <a:pt x="1067" y="859"/>
                    </a:lnTo>
                    <a:lnTo>
                      <a:pt x="1096" y="829"/>
                    </a:lnTo>
                    <a:lnTo>
                      <a:pt x="1274" y="829"/>
                    </a:lnTo>
                    <a:lnTo>
                      <a:pt x="1333" y="771"/>
                    </a:lnTo>
                    <a:lnTo>
                      <a:pt x="1333" y="801"/>
                    </a:lnTo>
                    <a:lnTo>
                      <a:pt x="1422" y="801"/>
                    </a:lnTo>
                    <a:lnTo>
                      <a:pt x="1453" y="771"/>
                    </a:lnTo>
                    <a:lnTo>
                      <a:pt x="1481" y="771"/>
                    </a:lnTo>
                    <a:lnTo>
                      <a:pt x="1481" y="741"/>
                    </a:lnTo>
                    <a:lnTo>
                      <a:pt x="1541" y="741"/>
                    </a:lnTo>
                    <a:lnTo>
                      <a:pt x="1571" y="711"/>
                    </a:lnTo>
                    <a:lnTo>
                      <a:pt x="1599" y="711"/>
                    </a:lnTo>
                    <a:lnTo>
                      <a:pt x="1629" y="683"/>
                    </a:lnTo>
                    <a:lnTo>
                      <a:pt x="1690" y="683"/>
                    </a:lnTo>
                    <a:lnTo>
                      <a:pt x="1717" y="652"/>
                    </a:lnTo>
                    <a:lnTo>
                      <a:pt x="1778" y="652"/>
                    </a:lnTo>
                    <a:lnTo>
                      <a:pt x="1808" y="683"/>
                    </a:lnTo>
                    <a:lnTo>
                      <a:pt x="1867" y="622"/>
                    </a:lnTo>
                    <a:lnTo>
                      <a:pt x="1926" y="622"/>
                    </a:lnTo>
                    <a:lnTo>
                      <a:pt x="1955" y="592"/>
                    </a:lnTo>
                    <a:lnTo>
                      <a:pt x="1926" y="565"/>
                    </a:lnTo>
                    <a:lnTo>
                      <a:pt x="1955" y="565"/>
                    </a:lnTo>
                    <a:lnTo>
                      <a:pt x="1985" y="534"/>
                    </a:lnTo>
                    <a:lnTo>
                      <a:pt x="2015" y="534"/>
                    </a:lnTo>
                    <a:lnTo>
                      <a:pt x="2045" y="504"/>
                    </a:lnTo>
                    <a:lnTo>
                      <a:pt x="2074" y="504"/>
                    </a:lnTo>
                    <a:lnTo>
                      <a:pt x="2104" y="474"/>
                    </a:lnTo>
                    <a:lnTo>
                      <a:pt x="2133" y="474"/>
                    </a:lnTo>
                    <a:lnTo>
                      <a:pt x="2074" y="445"/>
                    </a:lnTo>
                    <a:lnTo>
                      <a:pt x="2192" y="445"/>
                    </a:lnTo>
                    <a:lnTo>
                      <a:pt x="2192" y="416"/>
                    </a:lnTo>
                    <a:lnTo>
                      <a:pt x="2163" y="386"/>
                    </a:lnTo>
                    <a:lnTo>
                      <a:pt x="2192" y="386"/>
                    </a:lnTo>
                    <a:lnTo>
                      <a:pt x="2192" y="356"/>
                    </a:lnTo>
                    <a:lnTo>
                      <a:pt x="2163" y="356"/>
                    </a:lnTo>
                    <a:lnTo>
                      <a:pt x="2192" y="327"/>
                    </a:lnTo>
                    <a:lnTo>
                      <a:pt x="2192" y="297"/>
                    </a:lnTo>
                    <a:lnTo>
                      <a:pt x="2163" y="297"/>
                    </a:lnTo>
                    <a:lnTo>
                      <a:pt x="2133" y="267"/>
                    </a:lnTo>
                    <a:lnTo>
                      <a:pt x="2045" y="267"/>
                    </a:lnTo>
                    <a:lnTo>
                      <a:pt x="1985" y="297"/>
                    </a:lnTo>
                    <a:lnTo>
                      <a:pt x="2045" y="238"/>
                    </a:lnTo>
                    <a:lnTo>
                      <a:pt x="2045" y="209"/>
                    </a:lnTo>
                    <a:lnTo>
                      <a:pt x="2015" y="209"/>
                    </a:lnTo>
                    <a:lnTo>
                      <a:pt x="1985" y="238"/>
                    </a:lnTo>
                    <a:lnTo>
                      <a:pt x="1926" y="238"/>
                    </a:lnTo>
                    <a:lnTo>
                      <a:pt x="1926" y="209"/>
                    </a:lnTo>
                    <a:lnTo>
                      <a:pt x="1955" y="179"/>
                    </a:lnTo>
                    <a:lnTo>
                      <a:pt x="1985" y="179"/>
                    </a:lnTo>
                    <a:lnTo>
                      <a:pt x="1985" y="149"/>
                    </a:lnTo>
                    <a:lnTo>
                      <a:pt x="1926" y="149"/>
                    </a:lnTo>
                    <a:lnTo>
                      <a:pt x="1897" y="118"/>
                    </a:lnTo>
                    <a:lnTo>
                      <a:pt x="1926" y="118"/>
                    </a:lnTo>
                    <a:lnTo>
                      <a:pt x="1926" y="61"/>
                    </a:lnTo>
                    <a:lnTo>
                      <a:pt x="1897" y="61"/>
                    </a:lnTo>
                    <a:lnTo>
                      <a:pt x="1836" y="90"/>
                    </a:lnTo>
                    <a:lnTo>
                      <a:pt x="1836" y="118"/>
                    </a:lnTo>
                    <a:lnTo>
                      <a:pt x="1808" y="90"/>
                    </a:lnTo>
                    <a:lnTo>
                      <a:pt x="1778" y="90"/>
                    </a:lnTo>
                    <a:lnTo>
                      <a:pt x="1748" y="61"/>
                    </a:lnTo>
                    <a:lnTo>
                      <a:pt x="1748" y="31"/>
                    </a:lnTo>
                    <a:close/>
                  </a:path>
                </a:pathLst>
              </a:custGeom>
              <a:solidFill>
                <a:srgbClr val="B28665"/>
              </a:solidFill>
              <a:ln w="9525">
                <a:noFill/>
                <a:round/>
                <a:headEnd/>
                <a:tailEnd/>
              </a:ln>
            </p:spPr>
            <p:txBody>
              <a:bodyPr/>
              <a:lstStyle/>
              <a:p>
                <a:endParaRPr lang="en-GB"/>
              </a:p>
            </p:txBody>
          </p:sp>
          <p:sp>
            <p:nvSpPr>
              <p:cNvPr id="25742" name="Freeform 142"/>
              <p:cNvSpPr>
                <a:spLocks/>
              </p:cNvSpPr>
              <p:nvPr/>
            </p:nvSpPr>
            <p:spPr bwMode="auto">
              <a:xfrm>
                <a:off x="1791" y="1232"/>
                <a:ext cx="22" cy="7"/>
              </a:xfrm>
              <a:custGeom>
                <a:avLst/>
                <a:gdLst/>
                <a:ahLst/>
                <a:cxnLst>
                  <a:cxn ang="0">
                    <a:pos x="0" y="30"/>
                  </a:cxn>
                  <a:cxn ang="0">
                    <a:pos x="59" y="30"/>
                  </a:cxn>
                  <a:cxn ang="0">
                    <a:pos x="89" y="0"/>
                  </a:cxn>
                  <a:cxn ang="0">
                    <a:pos x="29" y="0"/>
                  </a:cxn>
                  <a:cxn ang="0">
                    <a:pos x="0" y="30"/>
                  </a:cxn>
                </a:cxnLst>
                <a:rect l="0" t="0" r="r" b="b"/>
                <a:pathLst>
                  <a:path w="89" h="30">
                    <a:moveTo>
                      <a:pt x="0" y="30"/>
                    </a:moveTo>
                    <a:lnTo>
                      <a:pt x="59" y="30"/>
                    </a:lnTo>
                    <a:lnTo>
                      <a:pt x="89" y="0"/>
                    </a:lnTo>
                    <a:lnTo>
                      <a:pt x="29" y="0"/>
                    </a:lnTo>
                    <a:lnTo>
                      <a:pt x="0" y="30"/>
                    </a:lnTo>
                    <a:close/>
                  </a:path>
                </a:pathLst>
              </a:custGeom>
              <a:solidFill>
                <a:srgbClr val="B28665"/>
              </a:solidFill>
              <a:ln w="9525">
                <a:noFill/>
                <a:round/>
                <a:headEnd/>
                <a:tailEnd/>
              </a:ln>
            </p:spPr>
            <p:txBody>
              <a:bodyPr/>
              <a:lstStyle/>
              <a:p>
                <a:endParaRPr lang="en-GB"/>
              </a:p>
            </p:txBody>
          </p:sp>
          <p:sp>
            <p:nvSpPr>
              <p:cNvPr id="25743" name="Freeform 143"/>
              <p:cNvSpPr>
                <a:spLocks/>
              </p:cNvSpPr>
              <p:nvPr/>
            </p:nvSpPr>
            <p:spPr bwMode="auto">
              <a:xfrm>
                <a:off x="2183" y="1543"/>
                <a:ext cx="30" cy="22"/>
              </a:xfrm>
              <a:custGeom>
                <a:avLst/>
                <a:gdLst/>
                <a:ahLst/>
                <a:cxnLst>
                  <a:cxn ang="0">
                    <a:pos x="0" y="89"/>
                  </a:cxn>
                  <a:cxn ang="0">
                    <a:pos x="30" y="89"/>
                  </a:cxn>
                  <a:cxn ang="0">
                    <a:pos x="61" y="59"/>
                  </a:cxn>
                  <a:cxn ang="0">
                    <a:pos x="88" y="89"/>
                  </a:cxn>
                  <a:cxn ang="0">
                    <a:pos x="88" y="59"/>
                  </a:cxn>
                  <a:cxn ang="0">
                    <a:pos x="61" y="29"/>
                  </a:cxn>
                  <a:cxn ang="0">
                    <a:pos x="88" y="29"/>
                  </a:cxn>
                  <a:cxn ang="0">
                    <a:pos x="88" y="59"/>
                  </a:cxn>
                  <a:cxn ang="0">
                    <a:pos x="118" y="59"/>
                  </a:cxn>
                  <a:cxn ang="0">
                    <a:pos x="118" y="30"/>
                  </a:cxn>
                  <a:cxn ang="0">
                    <a:pos x="88" y="0"/>
                  </a:cxn>
                  <a:cxn ang="0">
                    <a:pos x="30" y="0"/>
                  </a:cxn>
                  <a:cxn ang="0">
                    <a:pos x="30" y="59"/>
                  </a:cxn>
                  <a:cxn ang="0">
                    <a:pos x="0" y="59"/>
                  </a:cxn>
                  <a:cxn ang="0">
                    <a:pos x="0" y="89"/>
                  </a:cxn>
                </a:cxnLst>
                <a:rect l="0" t="0" r="r" b="b"/>
                <a:pathLst>
                  <a:path w="118" h="89">
                    <a:moveTo>
                      <a:pt x="0" y="89"/>
                    </a:moveTo>
                    <a:lnTo>
                      <a:pt x="30" y="89"/>
                    </a:lnTo>
                    <a:lnTo>
                      <a:pt x="61" y="59"/>
                    </a:lnTo>
                    <a:lnTo>
                      <a:pt x="88" y="89"/>
                    </a:lnTo>
                    <a:lnTo>
                      <a:pt x="88" y="59"/>
                    </a:lnTo>
                    <a:lnTo>
                      <a:pt x="61" y="29"/>
                    </a:lnTo>
                    <a:lnTo>
                      <a:pt x="88" y="29"/>
                    </a:lnTo>
                    <a:lnTo>
                      <a:pt x="88" y="59"/>
                    </a:lnTo>
                    <a:lnTo>
                      <a:pt x="118" y="59"/>
                    </a:lnTo>
                    <a:lnTo>
                      <a:pt x="118" y="30"/>
                    </a:lnTo>
                    <a:lnTo>
                      <a:pt x="88" y="0"/>
                    </a:lnTo>
                    <a:lnTo>
                      <a:pt x="30" y="0"/>
                    </a:lnTo>
                    <a:lnTo>
                      <a:pt x="30" y="59"/>
                    </a:lnTo>
                    <a:lnTo>
                      <a:pt x="0" y="59"/>
                    </a:lnTo>
                    <a:lnTo>
                      <a:pt x="0" y="89"/>
                    </a:lnTo>
                    <a:close/>
                  </a:path>
                </a:pathLst>
              </a:custGeom>
              <a:solidFill>
                <a:srgbClr val="FECC2E"/>
              </a:solidFill>
              <a:ln w="9525">
                <a:noFill/>
                <a:round/>
                <a:headEnd/>
                <a:tailEnd/>
              </a:ln>
            </p:spPr>
            <p:txBody>
              <a:bodyPr/>
              <a:lstStyle/>
              <a:p>
                <a:endParaRPr lang="en-GB"/>
              </a:p>
            </p:txBody>
          </p:sp>
          <p:sp>
            <p:nvSpPr>
              <p:cNvPr id="25744" name="Freeform 144"/>
              <p:cNvSpPr>
                <a:spLocks/>
              </p:cNvSpPr>
              <p:nvPr/>
            </p:nvSpPr>
            <p:spPr bwMode="auto">
              <a:xfrm>
                <a:off x="2205" y="1565"/>
                <a:ext cx="8" cy="7"/>
              </a:xfrm>
              <a:custGeom>
                <a:avLst/>
                <a:gdLst/>
                <a:ahLst/>
                <a:cxnLst>
                  <a:cxn ang="0">
                    <a:pos x="30" y="30"/>
                  </a:cxn>
                  <a:cxn ang="0">
                    <a:pos x="30" y="0"/>
                  </a:cxn>
                  <a:cxn ang="0">
                    <a:pos x="0" y="0"/>
                  </a:cxn>
                  <a:cxn ang="0">
                    <a:pos x="30" y="30"/>
                  </a:cxn>
                </a:cxnLst>
                <a:rect l="0" t="0" r="r" b="b"/>
                <a:pathLst>
                  <a:path w="30" h="30">
                    <a:moveTo>
                      <a:pt x="30" y="30"/>
                    </a:moveTo>
                    <a:lnTo>
                      <a:pt x="30" y="0"/>
                    </a:lnTo>
                    <a:lnTo>
                      <a:pt x="0" y="0"/>
                    </a:lnTo>
                    <a:lnTo>
                      <a:pt x="30" y="30"/>
                    </a:lnTo>
                    <a:close/>
                  </a:path>
                </a:pathLst>
              </a:custGeom>
              <a:solidFill>
                <a:srgbClr val="FECC2E"/>
              </a:solidFill>
              <a:ln w="9525">
                <a:noFill/>
                <a:round/>
                <a:headEnd/>
                <a:tailEnd/>
              </a:ln>
            </p:spPr>
            <p:txBody>
              <a:bodyPr/>
              <a:lstStyle/>
              <a:p>
                <a:endParaRPr lang="en-GB"/>
              </a:p>
            </p:txBody>
          </p:sp>
          <p:sp>
            <p:nvSpPr>
              <p:cNvPr id="25745" name="Freeform 145"/>
              <p:cNvSpPr>
                <a:spLocks/>
              </p:cNvSpPr>
              <p:nvPr/>
            </p:nvSpPr>
            <p:spPr bwMode="auto">
              <a:xfrm>
                <a:off x="2390" y="1787"/>
                <a:ext cx="23" cy="22"/>
              </a:xfrm>
              <a:custGeom>
                <a:avLst/>
                <a:gdLst/>
                <a:ahLst/>
                <a:cxnLst>
                  <a:cxn ang="0">
                    <a:pos x="60" y="0"/>
                  </a:cxn>
                  <a:cxn ang="0">
                    <a:pos x="30" y="0"/>
                  </a:cxn>
                  <a:cxn ang="0">
                    <a:pos x="0" y="29"/>
                  </a:cxn>
                  <a:cxn ang="0">
                    <a:pos x="60" y="89"/>
                  </a:cxn>
                  <a:cxn ang="0">
                    <a:pos x="88" y="59"/>
                  </a:cxn>
                  <a:cxn ang="0">
                    <a:pos x="60" y="29"/>
                  </a:cxn>
                  <a:cxn ang="0">
                    <a:pos x="60" y="0"/>
                  </a:cxn>
                </a:cxnLst>
                <a:rect l="0" t="0" r="r" b="b"/>
                <a:pathLst>
                  <a:path w="88" h="89">
                    <a:moveTo>
                      <a:pt x="60" y="0"/>
                    </a:moveTo>
                    <a:lnTo>
                      <a:pt x="30" y="0"/>
                    </a:lnTo>
                    <a:lnTo>
                      <a:pt x="0" y="29"/>
                    </a:lnTo>
                    <a:lnTo>
                      <a:pt x="60" y="89"/>
                    </a:lnTo>
                    <a:lnTo>
                      <a:pt x="88" y="59"/>
                    </a:lnTo>
                    <a:lnTo>
                      <a:pt x="60" y="29"/>
                    </a:lnTo>
                    <a:lnTo>
                      <a:pt x="60" y="0"/>
                    </a:lnTo>
                    <a:close/>
                  </a:path>
                </a:pathLst>
              </a:custGeom>
              <a:solidFill>
                <a:srgbClr val="FECC2E"/>
              </a:solidFill>
              <a:ln w="9525">
                <a:noFill/>
                <a:round/>
                <a:headEnd/>
                <a:tailEnd/>
              </a:ln>
            </p:spPr>
            <p:txBody>
              <a:bodyPr/>
              <a:lstStyle/>
              <a:p>
                <a:endParaRPr lang="en-GB"/>
              </a:p>
            </p:txBody>
          </p:sp>
          <p:sp>
            <p:nvSpPr>
              <p:cNvPr id="25746" name="Freeform 146"/>
              <p:cNvSpPr>
                <a:spLocks/>
              </p:cNvSpPr>
              <p:nvPr/>
            </p:nvSpPr>
            <p:spPr bwMode="auto">
              <a:xfrm>
                <a:off x="2413" y="1802"/>
                <a:ext cx="15" cy="7"/>
              </a:xfrm>
              <a:custGeom>
                <a:avLst/>
                <a:gdLst/>
                <a:ahLst/>
                <a:cxnLst>
                  <a:cxn ang="0">
                    <a:pos x="30" y="30"/>
                  </a:cxn>
                  <a:cxn ang="0">
                    <a:pos x="60" y="0"/>
                  </a:cxn>
                  <a:cxn ang="0">
                    <a:pos x="0" y="0"/>
                  </a:cxn>
                  <a:cxn ang="0">
                    <a:pos x="30" y="30"/>
                  </a:cxn>
                </a:cxnLst>
                <a:rect l="0" t="0" r="r" b="b"/>
                <a:pathLst>
                  <a:path w="60" h="30">
                    <a:moveTo>
                      <a:pt x="30" y="30"/>
                    </a:moveTo>
                    <a:lnTo>
                      <a:pt x="60" y="0"/>
                    </a:lnTo>
                    <a:lnTo>
                      <a:pt x="0" y="0"/>
                    </a:lnTo>
                    <a:lnTo>
                      <a:pt x="30" y="30"/>
                    </a:lnTo>
                    <a:close/>
                  </a:path>
                </a:pathLst>
              </a:custGeom>
              <a:solidFill>
                <a:srgbClr val="FECC2E"/>
              </a:solidFill>
              <a:ln w="9525">
                <a:noFill/>
                <a:round/>
                <a:headEnd/>
                <a:tailEnd/>
              </a:ln>
            </p:spPr>
            <p:txBody>
              <a:bodyPr/>
              <a:lstStyle/>
              <a:p>
                <a:endParaRPr lang="en-GB"/>
              </a:p>
            </p:txBody>
          </p:sp>
          <p:sp>
            <p:nvSpPr>
              <p:cNvPr id="25747" name="Freeform 147"/>
              <p:cNvSpPr>
                <a:spLocks/>
              </p:cNvSpPr>
              <p:nvPr/>
            </p:nvSpPr>
            <p:spPr bwMode="auto">
              <a:xfrm>
                <a:off x="2390" y="1802"/>
                <a:ext cx="8" cy="14"/>
              </a:xfrm>
              <a:custGeom>
                <a:avLst/>
                <a:gdLst/>
                <a:ahLst/>
                <a:cxnLst>
                  <a:cxn ang="0">
                    <a:pos x="0" y="30"/>
                  </a:cxn>
                  <a:cxn ang="0">
                    <a:pos x="30" y="59"/>
                  </a:cxn>
                  <a:cxn ang="0">
                    <a:pos x="30" y="30"/>
                  </a:cxn>
                  <a:cxn ang="0">
                    <a:pos x="0" y="0"/>
                  </a:cxn>
                  <a:cxn ang="0">
                    <a:pos x="0" y="30"/>
                  </a:cxn>
                </a:cxnLst>
                <a:rect l="0" t="0" r="r" b="b"/>
                <a:pathLst>
                  <a:path w="30" h="59">
                    <a:moveTo>
                      <a:pt x="0" y="30"/>
                    </a:moveTo>
                    <a:lnTo>
                      <a:pt x="30" y="59"/>
                    </a:lnTo>
                    <a:lnTo>
                      <a:pt x="30" y="30"/>
                    </a:lnTo>
                    <a:lnTo>
                      <a:pt x="0" y="0"/>
                    </a:lnTo>
                    <a:lnTo>
                      <a:pt x="0" y="30"/>
                    </a:lnTo>
                    <a:close/>
                  </a:path>
                </a:pathLst>
              </a:custGeom>
              <a:solidFill>
                <a:srgbClr val="FECC2E"/>
              </a:solidFill>
              <a:ln w="9525">
                <a:noFill/>
                <a:round/>
                <a:headEnd/>
                <a:tailEnd/>
              </a:ln>
            </p:spPr>
            <p:txBody>
              <a:bodyPr/>
              <a:lstStyle/>
              <a:p>
                <a:endParaRPr lang="en-GB"/>
              </a:p>
            </p:txBody>
          </p:sp>
          <p:sp>
            <p:nvSpPr>
              <p:cNvPr id="25748" name="Freeform 148"/>
              <p:cNvSpPr>
                <a:spLocks/>
              </p:cNvSpPr>
              <p:nvPr/>
            </p:nvSpPr>
            <p:spPr bwMode="auto">
              <a:xfrm>
                <a:off x="2153" y="1839"/>
                <a:ext cx="60" cy="59"/>
              </a:xfrm>
              <a:custGeom>
                <a:avLst/>
                <a:gdLst/>
                <a:ahLst/>
                <a:cxnLst>
                  <a:cxn ang="0">
                    <a:pos x="207" y="28"/>
                  </a:cxn>
                  <a:cxn ang="0">
                    <a:pos x="180" y="28"/>
                  </a:cxn>
                  <a:cxn ang="0">
                    <a:pos x="149" y="58"/>
                  </a:cxn>
                  <a:cxn ang="0">
                    <a:pos x="89" y="58"/>
                  </a:cxn>
                  <a:cxn ang="0">
                    <a:pos x="89" y="88"/>
                  </a:cxn>
                  <a:cxn ang="0">
                    <a:pos x="60" y="119"/>
                  </a:cxn>
                  <a:cxn ang="0">
                    <a:pos x="60" y="88"/>
                  </a:cxn>
                  <a:cxn ang="0">
                    <a:pos x="30" y="88"/>
                  </a:cxn>
                  <a:cxn ang="0">
                    <a:pos x="0" y="119"/>
                  </a:cxn>
                  <a:cxn ang="0">
                    <a:pos x="30" y="146"/>
                  </a:cxn>
                  <a:cxn ang="0">
                    <a:pos x="0" y="176"/>
                  </a:cxn>
                  <a:cxn ang="0">
                    <a:pos x="60" y="176"/>
                  </a:cxn>
                  <a:cxn ang="0">
                    <a:pos x="30" y="207"/>
                  </a:cxn>
                  <a:cxn ang="0">
                    <a:pos x="0" y="207"/>
                  </a:cxn>
                  <a:cxn ang="0">
                    <a:pos x="30" y="237"/>
                  </a:cxn>
                  <a:cxn ang="0">
                    <a:pos x="60" y="237"/>
                  </a:cxn>
                  <a:cxn ang="0">
                    <a:pos x="60" y="207"/>
                  </a:cxn>
                  <a:cxn ang="0">
                    <a:pos x="89" y="176"/>
                  </a:cxn>
                  <a:cxn ang="0">
                    <a:pos x="149" y="176"/>
                  </a:cxn>
                  <a:cxn ang="0">
                    <a:pos x="149" y="146"/>
                  </a:cxn>
                  <a:cxn ang="0">
                    <a:pos x="180" y="146"/>
                  </a:cxn>
                  <a:cxn ang="0">
                    <a:pos x="180" y="119"/>
                  </a:cxn>
                  <a:cxn ang="0">
                    <a:pos x="207" y="88"/>
                  </a:cxn>
                  <a:cxn ang="0">
                    <a:pos x="237" y="88"/>
                  </a:cxn>
                  <a:cxn ang="0">
                    <a:pos x="207" y="58"/>
                  </a:cxn>
                  <a:cxn ang="0">
                    <a:pos x="237" y="58"/>
                  </a:cxn>
                  <a:cxn ang="0">
                    <a:pos x="237" y="0"/>
                  </a:cxn>
                  <a:cxn ang="0">
                    <a:pos x="207" y="28"/>
                  </a:cxn>
                </a:cxnLst>
                <a:rect l="0" t="0" r="r" b="b"/>
                <a:pathLst>
                  <a:path w="237" h="237">
                    <a:moveTo>
                      <a:pt x="207" y="28"/>
                    </a:moveTo>
                    <a:lnTo>
                      <a:pt x="180" y="28"/>
                    </a:lnTo>
                    <a:lnTo>
                      <a:pt x="149" y="58"/>
                    </a:lnTo>
                    <a:lnTo>
                      <a:pt x="89" y="58"/>
                    </a:lnTo>
                    <a:lnTo>
                      <a:pt x="89" y="88"/>
                    </a:lnTo>
                    <a:lnTo>
                      <a:pt x="60" y="119"/>
                    </a:lnTo>
                    <a:lnTo>
                      <a:pt x="60" y="88"/>
                    </a:lnTo>
                    <a:lnTo>
                      <a:pt x="30" y="88"/>
                    </a:lnTo>
                    <a:lnTo>
                      <a:pt x="0" y="119"/>
                    </a:lnTo>
                    <a:lnTo>
                      <a:pt x="30" y="146"/>
                    </a:lnTo>
                    <a:lnTo>
                      <a:pt x="0" y="176"/>
                    </a:lnTo>
                    <a:lnTo>
                      <a:pt x="60" y="176"/>
                    </a:lnTo>
                    <a:lnTo>
                      <a:pt x="30" y="207"/>
                    </a:lnTo>
                    <a:lnTo>
                      <a:pt x="0" y="207"/>
                    </a:lnTo>
                    <a:lnTo>
                      <a:pt x="30" y="237"/>
                    </a:lnTo>
                    <a:lnTo>
                      <a:pt x="60" y="237"/>
                    </a:lnTo>
                    <a:lnTo>
                      <a:pt x="60" y="207"/>
                    </a:lnTo>
                    <a:lnTo>
                      <a:pt x="89" y="176"/>
                    </a:lnTo>
                    <a:lnTo>
                      <a:pt x="149" y="176"/>
                    </a:lnTo>
                    <a:lnTo>
                      <a:pt x="149" y="146"/>
                    </a:lnTo>
                    <a:lnTo>
                      <a:pt x="180" y="146"/>
                    </a:lnTo>
                    <a:lnTo>
                      <a:pt x="180" y="119"/>
                    </a:lnTo>
                    <a:lnTo>
                      <a:pt x="207" y="88"/>
                    </a:lnTo>
                    <a:lnTo>
                      <a:pt x="237" y="88"/>
                    </a:lnTo>
                    <a:lnTo>
                      <a:pt x="207" y="58"/>
                    </a:lnTo>
                    <a:lnTo>
                      <a:pt x="237" y="58"/>
                    </a:lnTo>
                    <a:lnTo>
                      <a:pt x="237" y="0"/>
                    </a:lnTo>
                    <a:lnTo>
                      <a:pt x="207" y="28"/>
                    </a:lnTo>
                    <a:close/>
                  </a:path>
                </a:pathLst>
              </a:custGeom>
              <a:solidFill>
                <a:srgbClr val="FECC2E"/>
              </a:solidFill>
              <a:ln w="9525">
                <a:noFill/>
                <a:round/>
                <a:headEnd/>
                <a:tailEnd/>
              </a:ln>
            </p:spPr>
            <p:txBody>
              <a:bodyPr/>
              <a:lstStyle/>
              <a:p>
                <a:endParaRPr lang="en-GB"/>
              </a:p>
            </p:txBody>
          </p:sp>
          <p:sp>
            <p:nvSpPr>
              <p:cNvPr id="25749" name="Freeform 149"/>
              <p:cNvSpPr>
                <a:spLocks/>
              </p:cNvSpPr>
              <p:nvPr/>
            </p:nvSpPr>
            <p:spPr bwMode="auto">
              <a:xfrm>
                <a:off x="2124" y="1905"/>
                <a:ext cx="22" cy="15"/>
              </a:xfrm>
              <a:custGeom>
                <a:avLst/>
                <a:gdLst/>
                <a:ahLst/>
                <a:cxnLst>
                  <a:cxn ang="0">
                    <a:pos x="30" y="31"/>
                  </a:cxn>
                  <a:cxn ang="0">
                    <a:pos x="60" y="60"/>
                  </a:cxn>
                  <a:cxn ang="0">
                    <a:pos x="60" y="31"/>
                  </a:cxn>
                  <a:cxn ang="0">
                    <a:pos x="89" y="31"/>
                  </a:cxn>
                  <a:cxn ang="0">
                    <a:pos x="89" y="0"/>
                  </a:cxn>
                  <a:cxn ang="0">
                    <a:pos x="30" y="0"/>
                  </a:cxn>
                  <a:cxn ang="0">
                    <a:pos x="0" y="31"/>
                  </a:cxn>
                  <a:cxn ang="0">
                    <a:pos x="30" y="31"/>
                  </a:cxn>
                </a:cxnLst>
                <a:rect l="0" t="0" r="r" b="b"/>
                <a:pathLst>
                  <a:path w="89" h="60">
                    <a:moveTo>
                      <a:pt x="30" y="31"/>
                    </a:moveTo>
                    <a:lnTo>
                      <a:pt x="60" y="60"/>
                    </a:lnTo>
                    <a:lnTo>
                      <a:pt x="60" y="31"/>
                    </a:lnTo>
                    <a:lnTo>
                      <a:pt x="89" y="31"/>
                    </a:lnTo>
                    <a:lnTo>
                      <a:pt x="89" y="0"/>
                    </a:lnTo>
                    <a:lnTo>
                      <a:pt x="30" y="0"/>
                    </a:lnTo>
                    <a:lnTo>
                      <a:pt x="0" y="31"/>
                    </a:lnTo>
                    <a:lnTo>
                      <a:pt x="30" y="31"/>
                    </a:lnTo>
                    <a:close/>
                  </a:path>
                </a:pathLst>
              </a:custGeom>
              <a:solidFill>
                <a:srgbClr val="FECC2E"/>
              </a:solidFill>
              <a:ln w="9525">
                <a:noFill/>
                <a:round/>
                <a:headEnd/>
                <a:tailEnd/>
              </a:ln>
            </p:spPr>
            <p:txBody>
              <a:bodyPr/>
              <a:lstStyle/>
              <a:p>
                <a:endParaRPr lang="en-GB"/>
              </a:p>
            </p:txBody>
          </p:sp>
          <p:sp>
            <p:nvSpPr>
              <p:cNvPr id="25750" name="Freeform 150"/>
              <p:cNvSpPr>
                <a:spLocks/>
              </p:cNvSpPr>
              <p:nvPr/>
            </p:nvSpPr>
            <p:spPr bwMode="auto">
              <a:xfrm>
                <a:off x="2131" y="1920"/>
                <a:ext cx="8" cy="8"/>
              </a:xfrm>
              <a:custGeom>
                <a:avLst/>
                <a:gdLst/>
                <a:ahLst/>
                <a:cxnLst>
                  <a:cxn ang="0">
                    <a:pos x="30" y="0"/>
                  </a:cxn>
                  <a:cxn ang="0">
                    <a:pos x="0" y="0"/>
                  </a:cxn>
                  <a:cxn ang="0">
                    <a:pos x="30" y="30"/>
                  </a:cxn>
                  <a:cxn ang="0">
                    <a:pos x="30" y="0"/>
                  </a:cxn>
                </a:cxnLst>
                <a:rect l="0" t="0" r="r" b="b"/>
                <a:pathLst>
                  <a:path w="30" h="30">
                    <a:moveTo>
                      <a:pt x="30" y="0"/>
                    </a:moveTo>
                    <a:lnTo>
                      <a:pt x="0" y="0"/>
                    </a:lnTo>
                    <a:lnTo>
                      <a:pt x="30" y="30"/>
                    </a:lnTo>
                    <a:lnTo>
                      <a:pt x="30" y="0"/>
                    </a:lnTo>
                    <a:close/>
                  </a:path>
                </a:pathLst>
              </a:custGeom>
              <a:solidFill>
                <a:srgbClr val="FECC2E"/>
              </a:solidFill>
              <a:ln w="9525">
                <a:noFill/>
                <a:round/>
                <a:headEnd/>
                <a:tailEnd/>
              </a:ln>
            </p:spPr>
            <p:txBody>
              <a:bodyPr/>
              <a:lstStyle/>
              <a:p>
                <a:endParaRPr lang="en-GB"/>
              </a:p>
            </p:txBody>
          </p:sp>
          <p:sp>
            <p:nvSpPr>
              <p:cNvPr id="25751" name="Freeform 151"/>
              <p:cNvSpPr>
                <a:spLocks/>
              </p:cNvSpPr>
              <p:nvPr/>
            </p:nvSpPr>
            <p:spPr bwMode="auto">
              <a:xfrm>
                <a:off x="2124" y="1928"/>
                <a:ext cx="15" cy="22"/>
              </a:xfrm>
              <a:custGeom>
                <a:avLst/>
                <a:gdLst/>
                <a:ahLst/>
                <a:cxnLst>
                  <a:cxn ang="0">
                    <a:pos x="30" y="0"/>
                  </a:cxn>
                  <a:cxn ang="0">
                    <a:pos x="0" y="28"/>
                  </a:cxn>
                  <a:cxn ang="0">
                    <a:pos x="0" y="59"/>
                  </a:cxn>
                  <a:cxn ang="0">
                    <a:pos x="30" y="89"/>
                  </a:cxn>
                  <a:cxn ang="0">
                    <a:pos x="30" y="59"/>
                  </a:cxn>
                  <a:cxn ang="0">
                    <a:pos x="60" y="28"/>
                  </a:cxn>
                  <a:cxn ang="0">
                    <a:pos x="30" y="0"/>
                  </a:cxn>
                </a:cxnLst>
                <a:rect l="0" t="0" r="r" b="b"/>
                <a:pathLst>
                  <a:path w="60" h="89">
                    <a:moveTo>
                      <a:pt x="30" y="0"/>
                    </a:moveTo>
                    <a:lnTo>
                      <a:pt x="0" y="28"/>
                    </a:lnTo>
                    <a:lnTo>
                      <a:pt x="0" y="59"/>
                    </a:lnTo>
                    <a:lnTo>
                      <a:pt x="30" y="89"/>
                    </a:lnTo>
                    <a:lnTo>
                      <a:pt x="30" y="59"/>
                    </a:lnTo>
                    <a:lnTo>
                      <a:pt x="60" y="28"/>
                    </a:lnTo>
                    <a:lnTo>
                      <a:pt x="30" y="0"/>
                    </a:lnTo>
                    <a:close/>
                  </a:path>
                </a:pathLst>
              </a:custGeom>
              <a:solidFill>
                <a:srgbClr val="FECC2E"/>
              </a:solidFill>
              <a:ln w="9525">
                <a:noFill/>
                <a:round/>
                <a:headEnd/>
                <a:tailEnd/>
              </a:ln>
            </p:spPr>
            <p:txBody>
              <a:bodyPr/>
              <a:lstStyle/>
              <a:p>
                <a:endParaRPr lang="en-GB"/>
              </a:p>
            </p:txBody>
          </p:sp>
          <p:sp>
            <p:nvSpPr>
              <p:cNvPr id="25752" name="Freeform 152"/>
              <p:cNvSpPr>
                <a:spLocks/>
              </p:cNvSpPr>
              <p:nvPr/>
            </p:nvSpPr>
            <p:spPr bwMode="auto">
              <a:xfrm>
                <a:off x="2168" y="2046"/>
                <a:ext cx="30" cy="22"/>
              </a:xfrm>
              <a:custGeom>
                <a:avLst/>
                <a:gdLst/>
                <a:ahLst/>
                <a:cxnLst>
                  <a:cxn ang="0">
                    <a:pos x="89" y="0"/>
                  </a:cxn>
                  <a:cxn ang="0">
                    <a:pos x="29" y="0"/>
                  </a:cxn>
                  <a:cxn ang="0">
                    <a:pos x="29" y="29"/>
                  </a:cxn>
                  <a:cxn ang="0">
                    <a:pos x="0" y="89"/>
                  </a:cxn>
                  <a:cxn ang="0">
                    <a:pos x="29" y="59"/>
                  </a:cxn>
                  <a:cxn ang="0">
                    <a:pos x="59" y="59"/>
                  </a:cxn>
                  <a:cxn ang="0">
                    <a:pos x="59" y="89"/>
                  </a:cxn>
                  <a:cxn ang="0">
                    <a:pos x="89" y="89"/>
                  </a:cxn>
                  <a:cxn ang="0">
                    <a:pos x="120" y="59"/>
                  </a:cxn>
                  <a:cxn ang="0">
                    <a:pos x="120" y="29"/>
                  </a:cxn>
                  <a:cxn ang="0">
                    <a:pos x="89" y="0"/>
                  </a:cxn>
                </a:cxnLst>
                <a:rect l="0" t="0" r="r" b="b"/>
                <a:pathLst>
                  <a:path w="120" h="89">
                    <a:moveTo>
                      <a:pt x="89" y="0"/>
                    </a:moveTo>
                    <a:lnTo>
                      <a:pt x="29" y="0"/>
                    </a:lnTo>
                    <a:lnTo>
                      <a:pt x="29" y="29"/>
                    </a:lnTo>
                    <a:lnTo>
                      <a:pt x="0" y="89"/>
                    </a:lnTo>
                    <a:lnTo>
                      <a:pt x="29" y="59"/>
                    </a:lnTo>
                    <a:lnTo>
                      <a:pt x="59" y="59"/>
                    </a:lnTo>
                    <a:lnTo>
                      <a:pt x="59" y="89"/>
                    </a:lnTo>
                    <a:lnTo>
                      <a:pt x="89" y="89"/>
                    </a:lnTo>
                    <a:lnTo>
                      <a:pt x="120" y="59"/>
                    </a:lnTo>
                    <a:lnTo>
                      <a:pt x="120" y="29"/>
                    </a:lnTo>
                    <a:lnTo>
                      <a:pt x="89" y="0"/>
                    </a:lnTo>
                    <a:close/>
                  </a:path>
                </a:pathLst>
              </a:custGeom>
              <a:solidFill>
                <a:srgbClr val="FECC2E"/>
              </a:solidFill>
              <a:ln w="9525">
                <a:noFill/>
                <a:round/>
                <a:headEnd/>
                <a:tailEnd/>
              </a:ln>
            </p:spPr>
            <p:txBody>
              <a:bodyPr/>
              <a:lstStyle/>
              <a:p>
                <a:endParaRPr lang="en-GB"/>
              </a:p>
            </p:txBody>
          </p:sp>
          <p:sp>
            <p:nvSpPr>
              <p:cNvPr id="25753" name="Freeform 153"/>
              <p:cNvSpPr>
                <a:spLocks/>
              </p:cNvSpPr>
              <p:nvPr/>
            </p:nvSpPr>
            <p:spPr bwMode="auto">
              <a:xfrm>
                <a:off x="2198" y="2023"/>
                <a:ext cx="22" cy="30"/>
              </a:xfrm>
              <a:custGeom>
                <a:avLst/>
                <a:gdLst/>
                <a:ahLst/>
                <a:cxnLst>
                  <a:cxn ang="0">
                    <a:pos x="27" y="30"/>
                  </a:cxn>
                  <a:cxn ang="0">
                    <a:pos x="27" y="60"/>
                  </a:cxn>
                  <a:cxn ang="0">
                    <a:pos x="0" y="89"/>
                  </a:cxn>
                  <a:cxn ang="0">
                    <a:pos x="27" y="118"/>
                  </a:cxn>
                  <a:cxn ang="0">
                    <a:pos x="27" y="89"/>
                  </a:cxn>
                  <a:cxn ang="0">
                    <a:pos x="87" y="30"/>
                  </a:cxn>
                  <a:cxn ang="0">
                    <a:pos x="87" y="0"/>
                  </a:cxn>
                  <a:cxn ang="0">
                    <a:pos x="27" y="30"/>
                  </a:cxn>
                </a:cxnLst>
                <a:rect l="0" t="0" r="r" b="b"/>
                <a:pathLst>
                  <a:path w="87" h="118">
                    <a:moveTo>
                      <a:pt x="27" y="30"/>
                    </a:moveTo>
                    <a:lnTo>
                      <a:pt x="27" y="60"/>
                    </a:lnTo>
                    <a:lnTo>
                      <a:pt x="0" y="89"/>
                    </a:lnTo>
                    <a:lnTo>
                      <a:pt x="27" y="118"/>
                    </a:lnTo>
                    <a:lnTo>
                      <a:pt x="27" y="89"/>
                    </a:lnTo>
                    <a:lnTo>
                      <a:pt x="87" y="30"/>
                    </a:lnTo>
                    <a:lnTo>
                      <a:pt x="87" y="0"/>
                    </a:lnTo>
                    <a:lnTo>
                      <a:pt x="27" y="30"/>
                    </a:lnTo>
                    <a:close/>
                  </a:path>
                </a:pathLst>
              </a:custGeom>
              <a:solidFill>
                <a:srgbClr val="FECC2E"/>
              </a:solidFill>
              <a:ln w="9525">
                <a:noFill/>
                <a:round/>
                <a:headEnd/>
                <a:tailEnd/>
              </a:ln>
            </p:spPr>
            <p:txBody>
              <a:bodyPr/>
              <a:lstStyle/>
              <a:p>
                <a:endParaRPr lang="en-GB"/>
              </a:p>
            </p:txBody>
          </p:sp>
          <p:sp>
            <p:nvSpPr>
              <p:cNvPr id="25754" name="Freeform 154"/>
              <p:cNvSpPr>
                <a:spLocks noEditPoints="1"/>
              </p:cNvSpPr>
              <p:nvPr/>
            </p:nvSpPr>
            <p:spPr bwMode="auto">
              <a:xfrm>
                <a:off x="1887" y="2090"/>
                <a:ext cx="288" cy="311"/>
              </a:xfrm>
              <a:custGeom>
                <a:avLst/>
                <a:gdLst/>
                <a:ahLst/>
                <a:cxnLst>
                  <a:cxn ang="0">
                    <a:pos x="800" y="30"/>
                  </a:cxn>
                  <a:cxn ang="0">
                    <a:pos x="741" y="30"/>
                  </a:cxn>
                  <a:cxn ang="0">
                    <a:pos x="652" y="89"/>
                  </a:cxn>
                  <a:cxn ang="0">
                    <a:pos x="593" y="149"/>
                  </a:cxn>
                  <a:cxn ang="0">
                    <a:pos x="534" y="207"/>
                  </a:cxn>
                  <a:cxn ang="0">
                    <a:pos x="623" y="295"/>
                  </a:cxn>
                  <a:cxn ang="0">
                    <a:pos x="562" y="356"/>
                  </a:cxn>
                  <a:cxn ang="0">
                    <a:pos x="355" y="325"/>
                  </a:cxn>
                  <a:cxn ang="0">
                    <a:pos x="209" y="356"/>
                  </a:cxn>
                  <a:cxn ang="0">
                    <a:pos x="209" y="386"/>
                  </a:cxn>
                  <a:cxn ang="0">
                    <a:pos x="209" y="445"/>
                  </a:cxn>
                  <a:cxn ang="0">
                    <a:pos x="297" y="474"/>
                  </a:cxn>
                  <a:cxn ang="0">
                    <a:pos x="178" y="532"/>
                  </a:cxn>
                  <a:cxn ang="0">
                    <a:pos x="178" y="593"/>
                  </a:cxn>
                  <a:cxn ang="0">
                    <a:pos x="148" y="623"/>
                  </a:cxn>
                  <a:cxn ang="0">
                    <a:pos x="178" y="623"/>
                  </a:cxn>
                  <a:cxn ang="0">
                    <a:pos x="266" y="651"/>
                  </a:cxn>
                  <a:cxn ang="0">
                    <a:pos x="416" y="711"/>
                  </a:cxn>
                  <a:cxn ang="0">
                    <a:pos x="297" y="800"/>
                  </a:cxn>
                  <a:cxn ang="0">
                    <a:pos x="209" y="888"/>
                  </a:cxn>
                  <a:cxn ang="0">
                    <a:pos x="148" y="948"/>
                  </a:cxn>
                  <a:cxn ang="0">
                    <a:pos x="118" y="1006"/>
                  </a:cxn>
                  <a:cxn ang="0">
                    <a:pos x="29" y="1006"/>
                  </a:cxn>
                  <a:cxn ang="0">
                    <a:pos x="29" y="1036"/>
                  </a:cxn>
                  <a:cxn ang="0">
                    <a:pos x="59" y="1066"/>
                  </a:cxn>
                  <a:cxn ang="0">
                    <a:pos x="0" y="1125"/>
                  </a:cxn>
                  <a:cxn ang="0">
                    <a:pos x="59" y="1185"/>
                  </a:cxn>
                  <a:cxn ang="0">
                    <a:pos x="148" y="1125"/>
                  </a:cxn>
                  <a:cxn ang="0">
                    <a:pos x="118" y="1154"/>
                  </a:cxn>
                  <a:cxn ang="0">
                    <a:pos x="178" y="1185"/>
                  </a:cxn>
                  <a:cxn ang="0">
                    <a:pos x="355" y="1243"/>
                  </a:cxn>
                  <a:cxn ang="0">
                    <a:pos x="473" y="1185"/>
                  </a:cxn>
                  <a:cxn ang="0">
                    <a:pos x="504" y="1125"/>
                  </a:cxn>
                  <a:cxn ang="0">
                    <a:pos x="593" y="1154"/>
                  </a:cxn>
                  <a:cxn ang="0">
                    <a:pos x="652" y="1097"/>
                  </a:cxn>
                  <a:cxn ang="0">
                    <a:pos x="741" y="1066"/>
                  </a:cxn>
                  <a:cxn ang="0">
                    <a:pos x="889" y="1006"/>
                  </a:cxn>
                  <a:cxn ang="0">
                    <a:pos x="978" y="1036"/>
                  </a:cxn>
                  <a:cxn ang="0">
                    <a:pos x="1037" y="979"/>
                  </a:cxn>
                  <a:cxn ang="0">
                    <a:pos x="1096" y="918"/>
                  </a:cxn>
                  <a:cxn ang="0">
                    <a:pos x="1126" y="800"/>
                  </a:cxn>
                  <a:cxn ang="0">
                    <a:pos x="1126" y="651"/>
                  </a:cxn>
                  <a:cxn ang="0">
                    <a:pos x="1126" y="563"/>
                  </a:cxn>
                  <a:cxn ang="0">
                    <a:pos x="1096" y="445"/>
                  </a:cxn>
                  <a:cxn ang="0">
                    <a:pos x="1126" y="414"/>
                  </a:cxn>
                  <a:cxn ang="0">
                    <a:pos x="1037" y="414"/>
                  </a:cxn>
                  <a:cxn ang="0">
                    <a:pos x="978" y="356"/>
                  </a:cxn>
                  <a:cxn ang="0">
                    <a:pos x="918" y="325"/>
                  </a:cxn>
                  <a:cxn ang="0">
                    <a:pos x="741" y="386"/>
                  </a:cxn>
                  <a:cxn ang="0">
                    <a:pos x="680" y="295"/>
                  </a:cxn>
                  <a:cxn ang="0">
                    <a:pos x="800" y="238"/>
                  </a:cxn>
                  <a:cxn ang="0">
                    <a:pos x="771" y="207"/>
                  </a:cxn>
                  <a:cxn ang="0">
                    <a:pos x="859" y="149"/>
                  </a:cxn>
                  <a:cxn ang="0">
                    <a:pos x="918" y="89"/>
                  </a:cxn>
                  <a:cxn ang="0">
                    <a:pos x="1008" y="30"/>
                  </a:cxn>
                  <a:cxn ang="0">
                    <a:pos x="918" y="30"/>
                  </a:cxn>
                  <a:cxn ang="0">
                    <a:pos x="830" y="119"/>
                  </a:cxn>
                  <a:cxn ang="0">
                    <a:pos x="830" y="61"/>
                  </a:cxn>
                  <a:cxn ang="0">
                    <a:pos x="355" y="888"/>
                  </a:cxn>
                  <a:cxn ang="0">
                    <a:pos x="446" y="859"/>
                  </a:cxn>
                </a:cxnLst>
                <a:rect l="0" t="0" r="r" b="b"/>
                <a:pathLst>
                  <a:path w="1155" h="1243">
                    <a:moveTo>
                      <a:pt x="830" y="61"/>
                    </a:moveTo>
                    <a:lnTo>
                      <a:pt x="830" y="30"/>
                    </a:lnTo>
                    <a:lnTo>
                      <a:pt x="800" y="30"/>
                    </a:lnTo>
                    <a:lnTo>
                      <a:pt x="800" y="61"/>
                    </a:lnTo>
                    <a:lnTo>
                      <a:pt x="771" y="61"/>
                    </a:lnTo>
                    <a:lnTo>
                      <a:pt x="741" y="30"/>
                    </a:lnTo>
                    <a:lnTo>
                      <a:pt x="711" y="61"/>
                    </a:lnTo>
                    <a:lnTo>
                      <a:pt x="652" y="61"/>
                    </a:lnTo>
                    <a:lnTo>
                      <a:pt x="652" y="89"/>
                    </a:lnTo>
                    <a:lnTo>
                      <a:pt x="623" y="119"/>
                    </a:lnTo>
                    <a:lnTo>
                      <a:pt x="623" y="179"/>
                    </a:lnTo>
                    <a:lnTo>
                      <a:pt x="593" y="149"/>
                    </a:lnTo>
                    <a:lnTo>
                      <a:pt x="593" y="179"/>
                    </a:lnTo>
                    <a:lnTo>
                      <a:pt x="562" y="179"/>
                    </a:lnTo>
                    <a:lnTo>
                      <a:pt x="534" y="207"/>
                    </a:lnTo>
                    <a:lnTo>
                      <a:pt x="534" y="238"/>
                    </a:lnTo>
                    <a:lnTo>
                      <a:pt x="680" y="238"/>
                    </a:lnTo>
                    <a:lnTo>
                      <a:pt x="623" y="295"/>
                    </a:lnTo>
                    <a:lnTo>
                      <a:pt x="562" y="295"/>
                    </a:lnTo>
                    <a:lnTo>
                      <a:pt x="534" y="325"/>
                    </a:lnTo>
                    <a:lnTo>
                      <a:pt x="562" y="356"/>
                    </a:lnTo>
                    <a:lnTo>
                      <a:pt x="416" y="356"/>
                    </a:lnTo>
                    <a:lnTo>
                      <a:pt x="416" y="386"/>
                    </a:lnTo>
                    <a:lnTo>
                      <a:pt x="355" y="325"/>
                    </a:lnTo>
                    <a:lnTo>
                      <a:pt x="266" y="325"/>
                    </a:lnTo>
                    <a:lnTo>
                      <a:pt x="266" y="356"/>
                    </a:lnTo>
                    <a:lnTo>
                      <a:pt x="209" y="356"/>
                    </a:lnTo>
                    <a:lnTo>
                      <a:pt x="209" y="325"/>
                    </a:lnTo>
                    <a:lnTo>
                      <a:pt x="178" y="356"/>
                    </a:lnTo>
                    <a:lnTo>
                      <a:pt x="209" y="386"/>
                    </a:lnTo>
                    <a:lnTo>
                      <a:pt x="209" y="414"/>
                    </a:lnTo>
                    <a:lnTo>
                      <a:pt x="236" y="414"/>
                    </a:lnTo>
                    <a:lnTo>
                      <a:pt x="209" y="445"/>
                    </a:lnTo>
                    <a:lnTo>
                      <a:pt x="224" y="460"/>
                    </a:lnTo>
                    <a:lnTo>
                      <a:pt x="209" y="474"/>
                    </a:lnTo>
                    <a:lnTo>
                      <a:pt x="297" y="474"/>
                    </a:lnTo>
                    <a:lnTo>
                      <a:pt x="266" y="504"/>
                    </a:lnTo>
                    <a:lnTo>
                      <a:pt x="209" y="504"/>
                    </a:lnTo>
                    <a:lnTo>
                      <a:pt x="178" y="532"/>
                    </a:lnTo>
                    <a:lnTo>
                      <a:pt x="209" y="563"/>
                    </a:lnTo>
                    <a:lnTo>
                      <a:pt x="178" y="563"/>
                    </a:lnTo>
                    <a:lnTo>
                      <a:pt x="178" y="593"/>
                    </a:lnTo>
                    <a:lnTo>
                      <a:pt x="148" y="563"/>
                    </a:lnTo>
                    <a:lnTo>
                      <a:pt x="118" y="593"/>
                    </a:lnTo>
                    <a:lnTo>
                      <a:pt x="148" y="623"/>
                    </a:lnTo>
                    <a:lnTo>
                      <a:pt x="118" y="623"/>
                    </a:lnTo>
                    <a:lnTo>
                      <a:pt x="148" y="651"/>
                    </a:lnTo>
                    <a:lnTo>
                      <a:pt x="178" y="623"/>
                    </a:lnTo>
                    <a:lnTo>
                      <a:pt x="209" y="623"/>
                    </a:lnTo>
                    <a:lnTo>
                      <a:pt x="178" y="651"/>
                    </a:lnTo>
                    <a:lnTo>
                      <a:pt x="266" y="651"/>
                    </a:lnTo>
                    <a:lnTo>
                      <a:pt x="266" y="681"/>
                    </a:lnTo>
                    <a:lnTo>
                      <a:pt x="446" y="681"/>
                    </a:lnTo>
                    <a:lnTo>
                      <a:pt x="416" y="711"/>
                    </a:lnTo>
                    <a:lnTo>
                      <a:pt x="355" y="711"/>
                    </a:lnTo>
                    <a:lnTo>
                      <a:pt x="297" y="770"/>
                    </a:lnTo>
                    <a:lnTo>
                      <a:pt x="297" y="800"/>
                    </a:lnTo>
                    <a:lnTo>
                      <a:pt x="266" y="859"/>
                    </a:lnTo>
                    <a:lnTo>
                      <a:pt x="236" y="859"/>
                    </a:lnTo>
                    <a:lnTo>
                      <a:pt x="209" y="888"/>
                    </a:lnTo>
                    <a:lnTo>
                      <a:pt x="209" y="918"/>
                    </a:lnTo>
                    <a:lnTo>
                      <a:pt x="178" y="948"/>
                    </a:lnTo>
                    <a:lnTo>
                      <a:pt x="148" y="948"/>
                    </a:lnTo>
                    <a:lnTo>
                      <a:pt x="148" y="979"/>
                    </a:lnTo>
                    <a:lnTo>
                      <a:pt x="178" y="1006"/>
                    </a:lnTo>
                    <a:lnTo>
                      <a:pt x="118" y="1006"/>
                    </a:lnTo>
                    <a:lnTo>
                      <a:pt x="118" y="979"/>
                    </a:lnTo>
                    <a:lnTo>
                      <a:pt x="90" y="1006"/>
                    </a:lnTo>
                    <a:lnTo>
                      <a:pt x="29" y="1006"/>
                    </a:lnTo>
                    <a:lnTo>
                      <a:pt x="0" y="1036"/>
                    </a:lnTo>
                    <a:lnTo>
                      <a:pt x="0" y="1066"/>
                    </a:lnTo>
                    <a:lnTo>
                      <a:pt x="29" y="1036"/>
                    </a:lnTo>
                    <a:lnTo>
                      <a:pt x="118" y="1036"/>
                    </a:lnTo>
                    <a:lnTo>
                      <a:pt x="118" y="1066"/>
                    </a:lnTo>
                    <a:lnTo>
                      <a:pt x="59" y="1066"/>
                    </a:lnTo>
                    <a:lnTo>
                      <a:pt x="29" y="1097"/>
                    </a:lnTo>
                    <a:lnTo>
                      <a:pt x="29" y="1125"/>
                    </a:lnTo>
                    <a:lnTo>
                      <a:pt x="0" y="1125"/>
                    </a:lnTo>
                    <a:lnTo>
                      <a:pt x="0" y="1154"/>
                    </a:lnTo>
                    <a:lnTo>
                      <a:pt x="29" y="1154"/>
                    </a:lnTo>
                    <a:lnTo>
                      <a:pt x="59" y="1185"/>
                    </a:lnTo>
                    <a:lnTo>
                      <a:pt x="90" y="1154"/>
                    </a:lnTo>
                    <a:lnTo>
                      <a:pt x="118" y="1154"/>
                    </a:lnTo>
                    <a:lnTo>
                      <a:pt x="148" y="1125"/>
                    </a:lnTo>
                    <a:lnTo>
                      <a:pt x="178" y="1125"/>
                    </a:lnTo>
                    <a:lnTo>
                      <a:pt x="118" y="1185"/>
                    </a:lnTo>
                    <a:lnTo>
                      <a:pt x="118" y="1154"/>
                    </a:lnTo>
                    <a:lnTo>
                      <a:pt x="59" y="1215"/>
                    </a:lnTo>
                    <a:lnTo>
                      <a:pt x="148" y="1215"/>
                    </a:lnTo>
                    <a:lnTo>
                      <a:pt x="178" y="1185"/>
                    </a:lnTo>
                    <a:lnTo>
                      <a:pt x="236" y="1185"/>
                    </a:lnTo>
                    <a:lnTo>
                      <a:pt x="178" y="1243"/>
                    </a:lnTo>
                    <a:lnTo>
                      <a:pt x="355" y="1243"/>
                    </a:lnTo>
                    <a:lnTo>
                      <a:pt x="386" y="1215"/>
                    </a:lnTo>
                    <a:lnTo>
                      <a:pt x="473" y="1215"/>
                    </a:lnTo>
                    <a:lnTo>
                      <a:pt x="473" y="1185"/>
                    </a:lnTo>
                    <a:lnTo>
                      <a:pt x="534" y="1185"/>
                    </a:lnTo>
                    <a:lnTo>
                      <a:pt x="534" y="1154"/>
                    </a:lnTo>
                    <a:lnTo>
                      <a:pt x="504" y="1125"/>
                    </a:lnTo>
                    <a:lnTo>
                      <a:pt x="562" y="1125"/>
                    </a:lnTo>
                    <a:lnTo>
                      <a:pt x="562" y="1154"/>
                    </a:lnTo>
                    <a:lnTo>
                      <a:pt x="593" y="1154"/>
                    </a:lnTo>
                    <a:lnTo>
                      <a:pt x="623" y="1125"/>
                    </a:lnTo>
                    <a:lnTo>
                      <a:pt x="652" y="1125"/>
                    </a:lnTo>
                    <a:lnTo>
                      <a:pt x="652" y="1097"/>
                    </a:lnTo>
                    <a:lnTo>
                      <a:pt x="741" y="1097"/>
                    </a:lnTo>
                    <a:lnTo>
                      <a:pt x="711" y="1066"/>
                    </a:lnTo>
                    <a:lnTo>
                      <a:pt x="741" y="1066"/>
                    </a:lnTo>
                    <a:lnTo>
                      <a:pt x="771" y="1036"/>
                    </a:lnTo>
                    <a:lnTo>
                      <a:pt x="889" y="1036"/>
                    </a:lnTo>
                    <a:lnTo>
                      <a:pt x="889" y="1006"/>
                    </a:lnTo>
                    <a:lnTo>
                      <a:pt x="918" y="1036"/>
                    </a:lnTo>
                    <a:lnTo>
                      <a:pt x="948" y="1006"/>
                    </a:lnTo>
                    <a:lnTo>
                      <a:pt x="978" y="1036"/>
                    </a:lnTo>
                    <a:lnTo>
                      <a:pt x="1037" y="1036"/>
                    </a:lnTo>
                    <a:lnTo>
                      <a:pt x="1066" y="1006"/>
                    </a:lnTo>
                    <a:lnTo>
                      <a:pt x="1037" y="979"/>
                    </a:lnTo>
                    <a:lnTo>
                      <a:pt x="1066" y="979"/>
                    </a:lnTo>
                    <a:lnTo>
                      <a:pt x="1066" y="948"/>
                    </a:lnTo>
                    <a:lnTo>
                      <a:pt x="1096" y="918"/>
                    </a:lnTo>
                    <a:lnTo>
                      <a:pt x="1096" y="888"/>
                    </a:lnTo>
                    <a:lnTo>
                      <a:pt x="1126" y="859"/>
                    </a:lnTo>
                    <a:lnTo>
                      <a:pt x="1126" y="800"/>
                    </a:lnTo>
                    <a:lnTo>
                      <a:pt x="1155" y="770"/>
                    </a:lnTo>
                    <a:lnTo>
                      <a:pt x="1155" y="681"/>
                    </a:lnTo>
                    <a:lnTo>
                      <a:pt x="1126" y="651"/>
                    </a:lnTo>
                    <a:lnTo>
                      <a:pt x="1155" y="623"/>
                    </a:lnTo>
                    <a:lnTo>
                      <a:pt x="1155" y="563"/>
                    </a:lnTo>
                    <a:lnTo>
                      <a:pt x="1126" y="563"/>
                    </a:lnTo>
                    <a:lnTo>
                      <a:pt x="1126" y="474"/>
                    </a:lnTo>
                    <a:lnTo>
                      <a:pt x="1096" y="474"/>
                    </a:lnTo>
                    <a:lnTo>
                      <a:pt x="1096" y="445"/>
                    </a:lnTo>
                    <a:lnTo>
                      <a:pt x="1126" y="445"/>
                    </a:lnTo>
                    <a:lnTo>
                      <a:pt x="1155" y="414"/>
                    </a:lnTo>
                    <a:lnTo>
                      <a:pt x="1126" y="414"/>
                    </a:lnTo>
                    <a:lnTo>
                      <a:pt x="1126" y="386"/>
                    </a:lnTo>
                    <a:lnTo>
                      <a:pt x="1096" y="414"/>
                    </a:lnTo>
                    <a:lnTo>
                      <a:pt x="1037" y="414"/>
                    </a:lnTo>
                    <a:lnTo>
                      <a:pt x="1037" y="386"/>
                    </a:lnTo>
                    <a:lnTo>
                      <a:pt x="1008" y="386"/>
                    </a:lnTo>
                    <a:lnTo>
                      <a:pt x="978" y="356"/>
                    </a:lnTo>
                    <a:lnTo>
                      <a:pt x="978" y="295"/>
                    </a:lnTo>
                    <a:lnTo>
                      <a:pt x="948" y="325"/>
                    </a:lnTo>
                    <a:lnTo>
                      <a:pt x="918" y="325"/>
                    </a:lnTo>
                    <a:lnTo>
                      <a:pt x="918" y="356"/>
                    </a:lnTo>
                    <a:lnTo>
                      <a:pt x="889" y="386"/>
                    </a:lnTo>
                    <a:lnTo>
                      <a:pt x="741" y="386"/>
                    </a:lnTo>
                    <a:lnTo>
                      <a:pt x="741" y="325"/>
                    </a:lnTo>
                    <a:lnTo>
                      <a:pt x="711" y="325"/>
                    </a:lnTo>
                    <a:lnTo>
                      <a:pt x="680" y="295"/>
                    </a:lnTo>
                    <a:lnTo>
                      <a:pt x="680" y="268"/>
                    </a:lnTo>
                    <a:lnTo>
                      <a:pt x="771" y="268"/>
                    </a:lnTo>
                    <a:lnTo>
                      <a:pt x="800" y="238"/>
                    </a:lnTo>
                    <a:lnTo>
                      <a:pt x="771" y="238"/>
                    </a:lnTo>
                    <a:lnTo>
                      <a:pt x="741" y="207"/>
                    </a:lnTo>
                    <a:lnTo>
                      <a:pt x="771" y="207"/>
                    </a:lnTo>
                    <a:lnTo>
                      <a:pt x="800" y="179"/>
                    </a:lnTo>
                    <a:lnTo>
                      <a:pt x="859" y="179"/>
                    </a:lnTo>
                    <a:lnTo>
                      <a:pt x="859" y="149"/>
                    </a:lnTo>
                    <a:lnTo>
                      <a:pt x="889" y="119"/>
                    </a:lnTo>
                    <a:lnTo>
                      <a:pt x="889" y="89"/>
                    </a:lnTo>
                    <a:lnTo>
                      <a:pt x="918" y="89"/>
                    </a:lnTo>
                    <a:lnTo>
                      <a:pt x="948" y="61"/>
                    </a:lnTo>
                    <a:lnTo>
                      <a:pt x="978" y="61"/>
                    </a:lnTo>
                    <a:lnTo>
                      <a:pt x="1008" y="30"/>
                    </a:lnTo>
                    <a:lnTo>
                      <a:pt x="978" y="30"/>
                    </a:lnTo>
                    <a:lnTo>
                      <a:pt x="948" y="0"/>
                    </a:lnTo>
                    <a:lnTo>
                      <a:pt x="918" y="30"/>
                    </a:lnTo>
                    <a:lnTo>
                      <a:pt x="859" y="30"/>
                    </a:lnTo>
                    <a:lnTo>
                      <a:pt x="859" y="89"/>
                    </a:lnTo>
                    <a:lnTo>
                      <a:pt x="830" y="119"/>
                    </a:lnTo>
                    <a:lnTo>
                      <a:pt x="830" y="89"/>
                    </a:lnTo>
                    <a:lnTo>
                      <a:pt x="859" y="89"/>
                    </a:lnTo>
                    <a:lnTo>
                      <a:pt x="830" y="61"/>
                    </a:lnTo>
                    <a:close/>
                    <a:moveTo>
                      <a:pt x="446" y="859"/>
                    </a:moveTo>
                    <a:lnTo>
                      <a:pt x="416" y="888"/>
                    </a:lnTo>
                    <a:lnTo>
                      <a:pt x="355" y="888"/>
                    </a:lnTo>
                    <a:lnTo>
                      <a:pt x="416" y="829"/>
                    </a:lnTo>
                    <a:lnTo>
                      <a:pt x="416" y="859"/>
                    </a:lnTo>
                    <a:lnTo>
                      <a:pt x="446" y="859"/>
                    </a:lnTo>
                    <a:close/>
                  </a:path>
                </a:pathLst>
              </a:custGeom>
              <a:solidFill>
                <a:srgbClr val="7FC543"/>
              </a:solidFill>
              <a:ln w="9525">
                <a:noFill/>
                <a:round/>
                <a:headEnd/>
                <a:tailEnd/>
              </a:ln>
            </p:spPr>
            <p:txBody>
              <a:bodyPr/>
              <a:lstStyle/>
              <a:p>
                <a:endParaRPr lang="en-GB"/>
              </a:p>
            </p:txBody>
          </p:sp>
          <p:sp>
            <p:nvSpPr>
              <p:cNvPr id="25755" name="Freeform 155"/>
              <p:cNvSpPr>
                <a:spLocks/>
              </p:cNvSpPr>
              <p:nvPr/>
            </p:nvSpPr>
            <p:spPr bwMode="auto">
              <a:xfrm>
                <a:off x="2057" y="2098"/>
                <a:ext cx="171" cy="95"/>
              </a:xfrm>
              <a:custGeom>
                <a:avLst/>
                <a:gdLst/>
                <a:ahLst/>
                <a:cxnLst>
                  <a:cxn ang="0">
                    <a:pos x="0" y="238"/>
                  </a:cxn>
                  <a:cxn ang="0">
                    <a:pos x="0" y="265"/>
                  </a:cxn>
                  <a:cxn ang="0">
                    <a:pos x="31" y="295"/>
                  </a:cxn>
                  <a:cxn ang="0">
                    <a:pos x="61" y="295"/>
                  </a:cxn>
                  <a:cxn ang="0">
                    <a:pos x="61" y="356"/>
                  </a:cxn>
                  <a:cxn ang="0">
                    <a:pos x="209" y="356"/>
                  </a:cxn>
                  <a:cxn ang="0">
                    <a:pos x="238" y="326"/>
                  </a:cxn>
                  <a:cxn ang="0">
                    <a:pos x="238" y="295"/>
                  </a:cxn>
                  <a:cxn ang="0">
                    <a:pos x="268" y="295"/>
                  </a:cxn>
                  <a:cxn ang="0">
                    <a:pos x="298" y="265"/>
                  </a:cxn>
                  <a:cxn ang="0">
                    <a:pos x="298" y="326"/>
                  </a:cxn>
                  <a:cxn ang="0">
                    <a:pos x="328" y="356"/>
                  </a:cxn>
                  <a:cxn ang="0">
                    <a:pos x="357" y="356"/>
                  </a:cxn>
                  <a:cxn ang="0">
                    <a:pos x="357" y="384"/>
                  </a:cxn>
                  <a:cxn ang="0">
                    <a:pos x="416" y="384"/>
                  </a:cxn>
                  <a:cxn ang="0">
                    <a:pos x="446" y="356"/>
                  </a:cxn>
                  <a:cxn ang="0">
                    <a:pos x="446" y="384"/>
                  </a:cxn>
                  <a:cxn ang="0">
                    <a:pos x="475" y="384"/>
                  </a:cxn>
                  <a:cxn ang="0">
                    <a:pos x="535" y="384"/>
                  </a:cxn>
                  <a:cxn ang="0">
                    <a:pos x="566" y="356"/>
                  </a:cxn>
                  <a:cxn ang="0">
                    <a:pos x="566" y="326"/>
                  </a:cxn>
                  <a:cxn ang="0">
                    <a:pos x="623" y="326"/>
                  </a:cxn>
                  <a:cxn ang="0">
                    <a:pos x="653" y="295"/>
                  </a:cxn>
                  <a:cxn ang="0">
                    <a:pos x="623" y="295"/>
                  </a:cxn>
                  <a:cxn ang="0">
                    <a:pos x="623" y="238"/>
                  </a:cxn>
                  <a:cxn ang="0">
                    <a:pos x="653" y="238"/>
                  </a:cxn>
                  <a:cxn ang="0">
                    <a:pos x="653" y="295"/>
                  </a:cxn>
                  <a:cxn ang="0">
                    <a:pos x="684" y="265"/>
                  </a:cxn>
                  <a:cxn ang="0">
                    <a:pos x="684" y="238"/>
                  </a:cxn>
                  <a:cxn ang="0">
                    <a:pos x="653" y="208"/>
                  </a:cxn>
                  <a:cxn ang="0">
                    <a:pos x="653" y="177"/>
                  </a:cxn>
                  <a:cxn ang="0">
                    <a:pos x="593" y="177"/>
                  </a:cxn>
                  <a:cxn ang="0">
                    <a:pos x="566" y="208"/>
                  </a:cxn>
                  <a:cxn ang="0">
                    <a:pos x="566" y="177"/>
                  </a:cxn>
                  <a:cxn ang="0">
                    <a:pos x="593" y="177"/>
                  </a:cxn>
                  <a:cxn ang="0">
                    <a:pos x="623" y="149"/>
                  </a:cxn>
                  <a:cxn ang="0">
                    <a:pos x="593" y="149"/>
                  </a:cxn>
                  <a:cxn ang="0">
                    <a:pos x="593" y="119"/>
                  </a:cxn>
                  <a:cxn ang="0">
                    <a:pos x="566" y="89"/>
                  </a:cxn>
                  <a:cxn ang="0">
                    <a:pos x="566" y="59"/>
                  </a:cxn>
                  <a:cxn ang="0">
                    <a:pos x="535" y="59"/>
                  </a:cxn>
                  <a:cxn ang="0">
                    <a:pos x="535" y="31"/>
                  </a:cxn>
                  <a:cxn ang="0">
                    <a:pos x="505" y="0"/>
                  </a:cxn>
                  <a:cxn ang="0">
                    <a:pos x="416" y="0"/>
                  </a:cxn>
                  <a:cxn ang="0">
                    <a:pos x="386" y="31"/>
                  </a:cxn>
                  <a:cxn ang="0">
                    <a:pos x="328" y="31"/>
                  </a:cxn>
                  <a:cxn ang="0">
                    <a:pos x="298" y="59"/>
                  </a:cxn>
                  <a:cxn ang="0">
                    <a:pos x="238" y="59"/>
                  </a:cxn>
                  <a:cxn ang="0">
                    <a:pos x="209" y="59"/>
                  </a:cxn>
                  <a:cxn ang="0">
                    <a:pos x="209" y="89"/>
                  </a:cxn>
                  <a:cxn ang="0">
                    <a:pos x="179" y="119"/>
                  </a:cxn>
                  <a:cxn ang="0">
                    <a:pos x="179" y="149"/>
                  </a:cxn>
                  <a:cxn ang="0">
                    <a:pos x="120" y="149"/>
                  </a:cxn>
                  <a:cxn ang="0">
                    <a:pos x="91" y="177"/>
                  </a:cxn>
                  <a:cxn ang="0">
                    <a:pos x="61" y="177"/>
                  </a:cxn>
                  <a:cxn ang="0">
                    <a:pos x="91" y="208"/>
                  </a:cxn>
                  <a:cxn ang="0">
                    <a:pos x="120" y="208"/>
                  </a:cxn>
                  <a:cxn ang="0">
                    <a:pos x="91" y="238"/>
                  </a:cxn>
                  <a:cxn ang="0">
                    <a:pos x="0" y="238"/>
                  </a:cxn>
                </a:cxnLst>
                <a:rect l="0" t="0" r="r" b="b"/>
                <a:pathLst>
                  <a:path w="684" h="384">
                    <a:moveTo>
                      <a:pt x="0" y="238"/>
                    </a:moveTo>
                    <a:lnTo>
                      <a:pt x="0" y="265"/>
                    </a:lnTo>
                    <a:lnTo>
                      <a:pt x="31" y="295"/>
                    </a:lnTo>
                    <a:lnTo>
                      <a:pt x="61" y="295"/>
                    </a:lnTo>
                    <a:lnTo>
                      <a:pt x="61" y="356"/>
                    </a:lnTo>
                    <a:lnTo>
                      <a:pt x="209" y="356"/>
                    </a:lnTo>
                    <a:lnTo>
                      <a:pt x="238" y="326"/>
                    </a:lnTo>
                    <a:lnTo>
                      <a:pt x="238" y="295"/>
                    </a:lnTo>
                    <a:lnTo>
                      <a:pt x="268" y="295"/>
                    </a:lnTo>
                    <a:lnTo>
                      <a:pt x="298" y="265"/>
                    </a:lnTo>
                    <a:lnTo>
                      <a:pt x="298" y="326"/>
                    </a:lnTo>
                    <a:lnTo>
                      <a:pt x="328" y="356"/>
                    </a:lnTo>
                    <a:lnTo>
                      <a:pt x="357" y="356"/>
                    </a:lnTo>
                    <a:lnTo>
                      <a:pt x="357" y="384"/>
                    </a:lnTo>
                    <a:lnTo>
                      <a:pt x="416" y="384"/>
                    </a:lnTo>
                    <a:lnTo>
                      <a:pt x="446" y="356"/>
                    </a:lnTo>
                    <a:lnTo>
                      <a:pt x="446" y="384"/>
                    </a:lnTo>
                    <a:lnTo>
                      <a:pt x="475" y="384"/>
                    </a:lnTo>
                    <a:lnTo>
                      <a:pt x="535" y="384"/>
                    </a:lnTo>
                    <a:lnTo>
                      <a:pt x="566" y="356"/>
                    </a:lnTo>
                    <a:lnTo>
                      <a:pt x="566" y="326"/>
                    </a:lnTo>
                    <a:lnTo>
                      <a:pt x="623" y="326"/>
                    </a:lnTo>
                    <a:lnTo>
                      <a:pt x="653" y="295"/>
                    </a:lnTo>
                    <a:lnTo>
                      <a:pt x="623" y="295"/>
                    </a:lnTo>
                    <a:lnTo>
                      <a:pt x="623" y="238"/>
                    </a:lnTo>
                    <a:lnTo>
                      <a:pt x="653" y="238"/>
                    </a:lnTo>
                    <a:lnTo>
                      <a:pt x="653" y="295"/>
                    </a:lnTo>
                    <a:lnTo>
                      <a:pt x="684" y="265"/>
                    </a:lnTo>
                    <a:lnTo>
                      <a:pt x="684" y="238"/>
                    </a:lnTo>
                    <a:lnTo>
                      <a:pt x="653" y="208"/>
                    </a:lnTo>
                    <a:lnTo>
                      <a:pt x="653" y="177"/>
                    </a:lnTo>
                    <a:lnTo>
                      <a:pt x="593" y="177"/>
                    </a:lnTo>
                    <a:lnTo>
                      <a:pt x="566" y="208"/>
                    </a:lnTo>
                    <a:lnTo>
                      <a:pt x="566" y="177"/>
                    </a:lnTo>
                    <a:lnTo>
                      <a:pt x="593" y="177"/>
                    </a:lnTo>
                    <a:lnTo>
                      <a:pt x="623" y="149"/>
                    </a:lnTo>
                    <a:lnTo>
                      <a:pt x="593" y="149"/>
                    </a:lnTo>
                    <a:lnTo>
                      <a:pt x="593" y="119"/>
                    </a:lnTo>
                    <a:lnTo>
                      <a:pt x="566" y="89"/>
                    </a:lnTo>
                    <a:lnTo>
                      <a:pt x="566" y="59"/>
                    </a:lnTo>
                    <a:lnTo>
                      <a:pt x="535" y="59"/>
                    </a:lnTo>
                    <a:lnTo>
                      <a:pt x="535" y="31"/>
                    </a:lnTo>
                    <a:lnTo>
                      <a:pt x="505" y="0"/>
                    </a:lnTo>
                    <a:lnTo>
                      <a:pt x="416" y="0"/>
                    </a:lnTo>
                    <a:lnTo>
                      <a:pt x="386" y="31"/>
                    </a:lnTo>
                    <a:lnTo>
                      <a:pt x="328" y="31"/>
                    </a:lnTo>
                    <a:lnTo>
                      <a:pt x="298" y="59"/>
                    </a:lnTo>
                    <a:lnTo>
                      <a:pt x="238" y="59"/>
                    </a:lnTo>
                    <a:lnTo>
                      <a:pt x="209" y="59"/>
                    </a:lnTo>
                    <a:lnTo>
                      <a:pt x="209" y="89"/>
                    </a:lnTo>
                    <a:lnTo>
                      <a:pt x="179" y="119"/>
                    </a:lnTo>
                    <a:lnTo>
                      <a:pt x="179" y="149"/>
                    </a:lnTo>
                    <a:lnTo>
                      <a:pt x="120" y="149"/>
                    </a:lnTo>
                    <a:lnTo>
                      <a:pt x="91" y="177"/>
                    </a:lnTo>
                    <a:lnTo>
                      <a:pt x="61" y="177"/>
                    </a:lnTo>
                    <a:lnTo>
                      <a:pt x="91" y="208"/>
                    </a:lnTo>
                    <a:lnTo>
                      <a:pt x="120" y="208"/>
                    </a:lnTo>
                    <a:lnTo>
                      <a:pt x="91" y="238"/>
                    </a:lnTo>
                    <a:lnTo>
                      <a:pt x="0" y="238"/>
                    </a:lnTo>
                    <a:close/>
                  </a:path>
                </a:pathLst>
              </a:custGeom>
              <a:solidFill>
                <a:srgbClr val="FECC2E"/>
              </a:solidFill>
              <a:ln w="9525">
                <a:noFill/>
                <a:round/>
                <a:headEnd/>
                <a:tailEnd/>
              </a:ln>
            </p:spPr>
            <p:txBody>
              <a:bodyPr/>
              <a:lstStyle/>
              <a:p>
                <a:endParaRPr lang="en-GB"/>
              </a:p>
            </p:txBody>
          </p:sp>
          <p:sp>
            <p:nvSpPr>
              <p:cNvPr id="25756" name="Freeform 156"/>
              <p:cNvSpPr>
                <a:spLocks/>
              </p:cNvSpPr>
              <p:nvPr/>
            </p:nvSpPr>
            <p:spPr bwMode="auto">
              <a:xfrm>
                <a:off x="1924" y="2201"/>
                <a:ext cx="15" cy="8"/>
              </a:xfrm>
              <a:custGeom>
                <a:avLst/>
                <a:gdLst/>
                <a:ahLst/>
                <a:cxnLst>
                  <a:cxn ang="0">
                    <a:pos x="61" y="29"/>
                  </a:cxn>
                  <a:cxn ang="0">
                    <a:pos x="30" y="0"/>
                  </a:cxn>
                  <a:cxn ang="0">
                    <a:pos x="0" y="0"/>
                  </a:cxn>
                  <a:cxn ang="0">
                    <a:pos x="30" y="29"/>
                  </a:cxn>
                  <a:cxn ang="0">
                    <a:pos x="61" y="29"/>
                  </a:cxn>
                </a:cxnLst>
                <a:rect l="0" t="0" r="r" b="b"/>
                <a:pathLst>
                  <a:path w="61" h="29">
                    <a:moveTo>
                      <a:pt x="61" y="29"/>
                    </a:moveTo>
                    <a:lnTo>
                      <a:pt x="30" y="0"/>
                    </a:lnTo>
                    <a:lnTo>
                      <a:pt x="0" y="0"/>
                    </a:lnTo>
                    <a:lnTo>
                      <a:pt x="30" y="29"/>
                    </a:lnTo>
                    <a:lnTo>
                      <a:pt x="61" y="29"/>
                    </a:lnTo>
                    <a:close/>
                  </a:path>
                </a:pathLst>
              </a:custGeom>
              <a:solidFill>
                <a:srgbClr val="7FC543"/>
              </a:solidFill>
              <a:ln w="9525">
                <a:noFill/>
                <a:round/>
                <a:headEnd/>
                <a:tailEnd/>
              </a:ln>
            </p:spPr>
            <p:txBody>
              <a:bodyPr/>
              <a:lstStyle/>
              <a:p>
                <a:endParaRPr lang="en-GB"/>
              </a:p>
            </p:txBody>
          </p:sp>
          <p:sp>
            <p:nvSpPr>
              <p:cNvPr id="25757" name="Freeform 157"/>
              <p:cNvSpPr>
                <a:spLocks/>
              </p:cNvSpPr>
              <p:nvPr/>
            </p:nvSpPr>
            <p:spPr bwMode="auto">
              <a:xfrm>
                <a:off x="2264" y="2164"/>
                <a:ext cx="30" cy="29"/>
              </a:xfrm>
              <a:custGeom>
                <a:avLst/>
                <a:gdLst/>
                <a:ahLst/>
                <a:cxnLst>
                  <a:cxn ang="0">
                    <a:pos x="31" y="91"/>
                  </a:cxn>
                  <a:cxn ang="0">
                    <a:pos x="0" y="119"/>
                  </a:cxn>
                  <a:cxn ang="0">
                    <a:pos x="61" y="119"/>
                  </a:cxn>
                  <a:cxn ang="0">
                    <a:pos x="91" y="91"/>
                  </a:cxn>
                  <a:cxn ang="0">
                    <a:pos x="91" y="61"/>
                  </a:cxn>
                  <a:cxn ang="0">
                    <a:pos x="119" y="30"/>
                  </a:cxn>
                  <a:cxn ang="0">
                    <a:pos x="91" y="0"/>
                  </a:cxn>
                  <a:cxn ang="0">
                    <a:pos x="31" y="61"/>
                  </a:cxn>
                  <a:cxn ang="0">
                    <a:pos x="31" y="91"/>
                  </a:cxn>
                </a:cxnLst>
                <a:rect l="0" t="0" r="r" b="b"/>
                <a:pathLst>
                  <a:path w="119" h="119">
                    <a:moveTo>
                      <a:pt x="31" y="91"/>
                    </a:moveTo>
                    <a:lnTo>
                      <a:pt x="0" y="119"/>
                    </a:lnTo>
                    <a:lnTo>
                      <a:pt x="61" y="119"/>
                    </a:lnTo>
                    <a:lnTo>
                      <a:pt x="91" y="91"/>
                    </a:lnTo>
                    <a:lnTo>
                      <a:pt x="91" y="61"/>
                    </a:lnTo>
                    <a:lnTo>
                      <a:pt x="119" y="30"/>
                    </a:lnTo>
                    <a:lnTo>
                      <a:pt x="91" y="0"/>
                    </a:lnTo>
                    <a:lnTo>
                      <a:pt x="31" y="61"/>
                    </a:lnTo>
                    <a:lnTo>
                      <a:pt x="31" y="91"/>
                    </a:lnTo>
                    <a:close/>
                  </a:path>
                </a:pathLst>
              </a:custGeom>
              <a:solidFill>
                <a:srgbClr val="FECC2E"/>
              </a:solidFill>
              <a:ln w="9525">
                <a:noFill/>
                <a:round/>
                <a:headEnd/>
                <a:tailEnd/>
              </a:ln>
            </p:spPr>
            <p:txBody>
              <a:bodyPr/>
              <a:lstStyle/>
              <a:p>
                <a:endParaRPr lang="en-GB"/>
              </a:p>
            </p:txBody>
          </p:sp>
          <p:sp>
            <p:nvSpPr>
              <p:cNvPr id="25758" name="Freeform 158"/>
              <p:cNvSpPr>
                <a:spLocks/>
              </p:cNvSpPr>
              <p:nvPr/>
            </p:nvSpPr>
            <p:spPr bwMode="auto">
              <a:xfrm>
                <a:off x="2590" y="3437"/>
                <a:ext cx="30" cy="30"/>
              </a:xfrm>
              <a:custGeom>
                <a:avLst/>
                <a:gdLst/>
                <a:ahLst/>
                <a:cxnLst>
                  <a:cxn ang="0">
                    <a:pos x="90" y="0"/>
                  </a:cxn>
                  <a:cxn ang="0">
                    <a:pos x="30" y="30"/>
                  </a:cxn>
                  <a:cxn ang="0">
                    <a:pos x="0" y="60"/>
                  </a:cxn>
                  <a:cxn ang="0">
                    <a:pos x="0" y="90"/>
                  </a:cxn>
                  <a:cxn ang="0">
                    <a:pos x="30" y="118"/>
                  </a:cxn>
                  <a:cxn ang="0">
                    <a:pos x="118" y="30"/>
                  </a:cxn>
                  <a:cxn ang="0">
                    <a:pos x="90" y="0"/>
                  </a:cxn>
                </a:cxnLst>
                <a:rect l="0" t="0" r="r" b="b"/>
                <a:pathLst>
                  <a:path w="118" h="118">
                    <a:moveTo>
                      <a:pt x="90" y="0"/>
                    </a:moveTo>
                    <a:lnTo>
                      <a:pt x="30" y="30"/>
                    </a:lnTo>
                    <a:lnTo>
                      <a:pt x="0" y="60"/>
                    </a:lnTo>
                    <a:lnTo>
                      <a:pt x="0" y="90"/>
                    </a:lnTo>
                    <a:lnTo>
                      <a:pt x="30" y="118"/>
                    </a:lnTo>
                    <a:lnTo>
                      <a:pt x="118" y="30"/>
                    </a:lnTo>
                    <a:lnTo>
                      <a:pt x="90" y="0"/>
                    </a:lnTo>
                    <a:close/>
                  </a:path>
                </a:pathLst>
              </a:custGeom>
              <a:solidFill>
                <a:srgbClr val="FED9A6"/>
              </a:solidFill>
              <a:ln w="9525">
                <a:noFill/>
                <a:round/>
                <a:headEnd/>
                <a:tailEnd/>
              </a:ln>
            </p:spPr>
            <p:txBody>
              <a:bodyPr/>
              <a:lstStyle/>
              <a:p>
                <a:endParaRPr lang="en-GB"/>
              </a:p>
            </p:txBody>
          </p:sp>
          <p:sp>
            <p:nvSpPr>
              <p:cNvPr id="25759" name="Freeform 159"/>
              <p:cNvSpPr>
                <a:spLocks/>
              </p:cNvSpPr>
              <p:nvPr/>
            </p:nvSpPr>
            <p:spPr bwMode="auto">
              <a:xfrm>
                <a:off x="2672" y="3371"/>
                <a:ext cx="74" cy="59"/>
              </a:xfrm>
              <a:custGeom>
                <a:avLst/>
                <a:gdLst/>
                <a:ahLst/>
                <a:cxnLst>
                  <a:cxn ang="0">
                    <a:pos x="294" y="58"/>
                  </a:cxn>
                  <a:cxn ang="0">
                    <a:pos x="236" y="58"/>
                  </a:cxn>
                  <a:cxn ang="0">
                    <a:pos x="206" y="27"/>
                  </a:cxn>
                  <a:cxn ang="0">
                    <a:pos x="206" y="0"/>
                  </a:cxn>
                  <a:cxn ang="0">
                    <a:pos x="146" y="0"/>
                  </a:cxn>
                  <a:cxn ang="0">
                    <a:pos x="87" y="58"/>
                  </a:cxn>
                  <a:cxn ang="0">
                    <a:pos x="57" y="58"/>
                  </a:cxn>
                  <a:cxn ang="0">
                    <a:pos x="0" y="118"/>
                  </a:cxn>
                  <a:cxn ang="0">
                    <a:pos x="0" y="147"/>
                  </a:cxn>
                  <a:cxn ang="0">
                    <a:pos x="57" y="147"/>
                  </a:cxn>
                  <a:cxn ang="0">
                    <a:pos x="87" y="118"/>
                  </a:cxn>
                  <a:cxn ang="0">
                    <a:pos x="87" y="147"/>
                  </a:cxn>
                  <a:cxn ang="0">
                    <a:pos x="146" y="207"/>
                  </a:cxn>
                  <a:cxn ang="0">
                    <a:pos x="176" y="207"/>
                  </a:cxn>
                  <a:cxn ang="0">
                    <a:pos x="206" y="236"/>
                  </a:cxn>
                  <a:cxn ang="0">
                    <a:pos x="264" y="177"/>
                  </a:cxn>
                  <a:cxn ang="0">
                    <a:pos x="264" y="147"/>
                  </a:cxn>
                  <a:cxn ang="0">
                    <a:pos x="294" y="88"/>
                  </a:cxn>
                  <a:cxn ang="0">
                    <a:pos x="294" y="58"/>
                  </a:cxn>
                </a:cxnLst>
                <a:rect l="0" t="0" r="r" b="b"/>
                <a:pathLst>
                  <a:path w="294" h="236">
                    <a:moveTo>
                      <a:pt x="294" y="58"/>
                    </a:moveTo>
                    <a:lnTo>
                      <a:pt x="236" y="58"/>
                    </a:lnTo>
                    <a:lnTo>
                      <a:pt x="206" y="27"/>
                    </a:lnTo>
                    <a:lnTo>
                      <a:pt x="206" y="0"/>
                    </a:lnTo>
                    <a:lnTo>
                      <a:pt x="146" y="0"/>
                    </a:lnTo>
                    <a:lnTo>
                      <a:pt x="87" y="58"/>
                    </a:lnTo>
                    <a:lnTo>
                      <a:pt x="57" y="58"/>
                    </a:lnTo>
                    <a:lnTo>
                      <a:pt x="0" y="118"/>
                    </a:lnTo>
                    <a:lnTo>
                      <a:pt x="0" y="147"/>
                    </a:lnTo>
                    <a:lnTo>
                      <a:pt x="57" y="147"/>
                    </a:lnTo>
                    <a:lnTo>
                      <a:pt x="87" y="118"/>
                    </a:lnTo>
                    <a:lnTo>
                      <a:pt x="87" y="147"/>
                    </a:lnTo>
                    <a:lnTo>
                      <a:pt x="146" y="207"/>
                    </a:lnTo>
                    <a:lnTo>
                      <a:pt x="176" y="207"/>
                    </a:lnTo>
                    <a:lnTo>
                      <a:pt x="206" y="236"/>
                    </a:lnTo>
                    <a:lnTo>
                      <a:pt x="264" y="177"/>
                    </a:lnTo>
                    <a:lnTo>
                      <a:pt x="264" y="147"/>
                    </a:lnTo>
                    <a:lnTo>
                      <a:pt x="294" y="88"/>
                    </a:lnTo>
                    <a:lnTo>
                      <a:pt x="294" y="58"/>
                    </a:lnTo>
                    <a:close/>
                  </a:path>
                </a:pathLst>
              </a:custGeom>
              <a:solidFill>
                <a:srgbClr val="FED9A6"/>
              </a:solidFill>
              <a:ln w="9525">
                <a:noFill/>
                <a:round/>
                <a:headEnd/>
                <a:tailEnd/>
              </a:ln>
            </p:spPr>
            <p:txBody>
              <a:bodyPr/>
              <a:lstStyle/>
              <a:p>
                <a:endParaRPr lang="en-GB"/>
              </a:p>
            </p:txBody>
          </p:sp>
          <p:sp>
            <p:nvSpPr>
              <p:cNvPr id="25760" name="Freeform 160"/>
              <p:cNvSpPr>
                <a:spLocks/>
              </p:cNvSpPr>
              <p:nvPr/>
            </p:nvSpPr>
            <p:spPr bwMode="auto">
              <a:xfrm>
                <a:off x="2776" y="3363"/>
                <a:ext cx="29" cy="15"/>
              </a:xfrm>
              <a:custGeom>
                <a:avLst/>
                <a:gdLst/>
                <a:ahLst/>
                <a:cxnLst>
                  <a:cxn ang="0">
                    <a:pos x="119" y="0"/>
                  </a:cxn>
                  <a:cxn ang="0">
                    <a:pos x="0" y="0"/>
                  </a:cxn>
                  <a:cxn ang="0">
                    <a:pos x="0" y="30"/>
                  </a:cxn>
                  <a:cxn ang="0">
                    <a:pos x="30" y="30"/>
                  </a:cxn>
                  <a:cxn ang="0">
                    <a:pos x="58" y="57"/>
                  </a:cxn>
                  <a:cxn ang="0">
                    <a:pos x="119" y="57"/>
                  </a:cxn>
                  <a:cxn ang="0">
                    <a:pos x="119" y="0"/>
                  </a:cxn>
                </a:cxnLst>
                <a:rect l="0" t="0" r="r" b="b"/>
                <a:pathLst>
                  <a:path w="119" h="57">
                    <a:moveTo>
                      <a:pt x="119" y="0"/>
                    </a:moveTo>
                    <a:lnTo>
                      <a:pt x="0" y="0"/>
                    </a:lnTo>
                    <a:lnTo>
                      <a:pt x="0" y="30"/>
                    </a:lnTo>
                    <a:lnTo>
                      <a:pt x="30" y="30"/>
                    </a:lnTo>
                    <a:lnTo>
                      <a:pt x="58" y="57"/>
                    </a:lnTo>
                    <a:lnTo>
                      <a:pt x="119" y="57"/>
                    </a:lnTo>
                    <a:lnTo>
                      <a:pt x="119" y="0"/>
                    </a:lnTo>
                    <a:close/>
                  </a:path>
                </a:pathLst>
              </a:custGeom>
              <a:solidFill>
                <a:srgbClr val="FED9A6"/>
              </a:solidFill>
              <a:ln w="9525">
                <a:noFill/>
                <a:round/>
                <a:headEnd/>
                <a:tailEnd/>
              </a:ln>
            </p:spPr>
            <p:txBody>
              <a:bodyPr/>
              <a:lstStyle/>
              <a:p>
                <a:endParaRPr lang="en-GB"/>
              </a:p>
            </p:txBody>
          </p:sp>
          <p:sp>
            <p:nvSpPr>
              <p:cNvPr id="25761" name="Freeform 161"/>
              <p:cNvSpPr>
                <a:spLocks/>
              </p:cNvSpPr>
              <p:nvPr/>
            </p:nvSpPr>
            <p:spPr bwMode="auto">
              <a:xfrm>
                <a:off x="3109" y="3111"/>
                <a:ext cx="67" cy="141"/>
              </a:xfrm>
              <a:custGeom>
                <a:avLst/>
                <a:gdLst/>
                <a:ahLst/>
                <a:cxnLst>
                  <a:cxn ang="0">
                    <a:pos x="118" y="118"/>
                  </a:cxn>
                  <a:cxn ang="0">
                    <a:pos x="89" y="118"/>
                  </a:cxn>
                  <a:cxn ang="0">
                    <a:pos x="59" y="149"/>
                  </a:cxn>
                  <a:cxn ang="0">
                    <a:pos x="29" y="149"/>
                  </a:cxn>
                  <a:cxn ang="0">
                    <a:pos x="29" y="179"/>
                  </a:cxn>
                  <a:cxn ang="0">
                    <a:pos x="0" y="209"/>
                  </a:cxn>
                  <a:cxn ang="0">
                    <a:pos x="29" y="237"/>
                  </a:cxn>
                  <a:cxn ang="0">
                    <a:pos x="0" y="267"/>
                  </a:cxn>
                  <a:cxn ang="0">
                    <a:pos x="0" y="297"/>
                  </a:cxn>
                  <a:cxn ang="0">
                    <a:pos x="29" y="297"/>
                  </a:cxn>
                  <a:cxn ang="0">
                    <a:pos x="0" y="327"/>
                  </a:cxn>
                  <a:cxn ang="0">
                    <a:pos x="29" y="356"/>
                  </a:cxn>
                  <a:cxn ang="0">
                    <a:pos x="59" y="356"/>
                  </a:cxn>
                  <a:cxn ang="0">
                    <a:pos x="59" y="386"/>
                  </a:cxn>
                  <a:cxn ang="0">
                    <a:pos x="29" y="415"/>
                  </a:cxn>
                  <a:cxn ang="0">
                    <a:pos x="59" y="445"/>
                  </a:cxn>
                  <a:cxn ang="0">
                    <a:pos x="59" y="504"/>
                  </a:cxn>
                  <a:cxn ang="0">
                    <a:pos x="118" y="504"/>
                  </a:cxn>
                  <a:cxn ang="0">
                    <a:pos x="147" y="534"/>
                  </a:cxn>
                  <a:cxn ang="0">
                    <a:pos x="147" y="565"/>
                  </a:cxn>
                  <a:cxn ang="0">
                    <a:pos x="177" y="534"/>
                  </a:cxn>
                  <a:cxn ang="0">
                    <a:pos x="177" y="504"/>
                  </a:cxn>
                  <a:cxn ang="0">
                    <a:pos x="207" y="445"/>
                  </a:cxn>
                  <a:cxn ang="0">
                    <a:pos x="207" y="356"/>
                  </a:cxn>
                  <a:cxn ang="0">
                    <a:pos x="266" y="297"/>
                  </a:cxn>
                  <a:cxn ang="0">
                    <a:pos x="266" y="237"/>
                  </a:cxn>
                  <a:cxn ang="0">
                    <a:pos x="237" y="209"/>
                  </a:cxn>
                  <a:cxn ang="0">
                    <a:pos x="237" y="0"/>
                  </a:cxn>
                  <a:cxn ang="0">
                    <a:pos x="207" y="0"/>
                  </a:cxn>
                  <a:cxn ang="0">
                    <a:pos x="207" y="61"/>
                  </a:cxn>
                  <a:cxn ang="0">
                    <a:pos x="177" y="90"/>
                  </a:cxn>
                  <a:cxn ang="0">
                    <a:pos x="147" y="90"/>
                  </a:cxn>
                  <a:cxn ang="0">
                    <a:pos x="118" y="118"/>
                  </a:cxn>
                </a:cxnLst>
                <a:rect l="0" t="0" r="r" b="b"/>
                <a:pathLst>
                  <a:path w="266" h="565">
                    <a:moveTo>
                      <a:pt x="118" y="118"/>
                    </a:moveTo>
                    <a:lnTo>
                      <a:pt x="89" y="118"/>
                    </a:lnTo>
                    <a:lnTo>
                      <a:pt x="59" y="149"/>
                    </a:lnTo>
                    <a:lnTo>
                      <a:pt x="29" y="149"/>
                    </a:lnTo>
                    <a:lnTo>
                      <a:pt x="29" y="179"/>
                    </a:lnTo>
                    <a:lnTo>
                      <a:pt x="0" y="209"/>
                    </a:lnTo>
                    <a:lnTo>
                      <a:pt x="29" y="237"/>
                    </a:lnTo>
                    <a:lnTo>
                      <a:pt x="0" y="267"/>
                    </a:lnTo>
                    <a:lnTo>
                      <a:pt x="0" y="297"/>
                    </a:lnTo>
                    <a:lnTo>
                      <a:pt x="29" y="297"/>
                    </a:lnTo>
                    <a:lnTo>
                      <a:pt x="0" y="327"/>
                    </a:lnTo>
                    <a:lnTo>
                      <a:pt x="29" y="356"/>
                    </a:lnTo>
                    <a:lnTo>
                      <a:pt x="59" y="356"/>
                    </a:lnTo>
                    <a:lnTo>
                      <a:pt x="59" y="386"/>
                    </a:lnTo>
                    <a:lnTo>
                      <a:pt x="29" y="415"/>
                    </a:lnTo>
                    <a:lnTo>
                      <a:pt x="59" y="445"/>
                    </a:lnTo>
                    <a:lnTo>
                      <a:pt x="59" y="504"/>
                    </a:lnTo>
                    <a:lnTo>
                      <a:pt x="118" y="504"/>
                    </a:lnTo>
                    <a:lnTo>
                      <a:pt x="147" y="534"/>
                    </a:lnTo>
                    <a:lnTo>
                      <a:pt x="147" y="565"/>
                    </a:lnTo>
                    <a:lnTo>
                      <a:pt x="177" y="534"/>
                    </a:lnTo>
                    <a:lnTo>
                      <a:pt x="177" y="504"/>
                    </a:lnTo>
                    <a:lnTo>
                      <a:pt x="207" y="445"/>
                    </a:lnTo>
                    <a:lnTo>
                      <a:pt x="207" y="356"/>
                    </a:lnTo>
                    <a:lnTo>
                      <a:pt x="266" y="297"/>
                    </a:lnTo>
                    <a:lnTo>
                      <a:pt x="266" y="237"/>
                    </a:lnTo>
                    <a:lnTo>
                      <a:pt x="237" y="209"/>
                    </a:lnTo>
                    <a:lnTo>
                      <a:pt x="237" y="0"/>
                    </a:lnTo>
                    <a:lnTo>
                      <a:pt x="207" y="0"/>
                    </a:lnTo>
                    <a:lnTo>
                      <a:pt x="207" y="61"/>
                    </a:lnTo>
                    <a:lnTo>
                      <a:pt x="177" y="90"/>
                    </a:lnTo>
                    <a:lnTo>
                      <a:pt x="147" y="90"/>
                    </a:lnTo>
                    <a:lnTo>
                      <a:pt x="118" y="118"/>
                    </a:lnTo>
                    <a:close/>
                  </a:path>
                </a:pathLst>
              </a:custGeom>
              <a:solidFill>
                <a:srgbClr val="B3B136"/>
              </a:solidFill>
              <a:ln w="9525">
                <a:noFill/>
                <a:round/>
                <a:headEnd/>
                <a:tailEnd/>
              </a:ln>
            </p:spPr>
            <p:txBody>
              <a:bodyPr/>
              <a:lstStyle/>
              <a:p>
                <a:endParaRPr lang="en-GB"/>
              </a:p>
            </p:txBody>
          </p:sp>
          <p:sp>
            <p:nvSpPr>
              <p:cNvPr id="25762" name="Freeform 162"/>
              <p:cNvSpPr>
                <a:spLocks/>
              </p:cNvSpPr>
              <p:nvPr/>
            </p:nvSpPr>
            <p:spPr bwMode="auto">
              <a:xfrm>
                <a:off x="3213" y="3119"/>
                <a:ext cx="22" cy="15"/>
              </a:xfrm>
              <a:custGeom>
                <a:avLst/>
                <a:gdLst/>
                <a:ahLst/>
                <a:cxnLst>
                  <a:cxn ang="0">
                    <a:pos x="89" y="59"/>
                  </a:cxn>
                  <a:cxn ang="0">
                    <a:pos x="89" y="0"/>
                  </a:cxn>
                  <a:cxn ang="0">
                    <a:pos x="61" y="30"/>
                  </a:cxn>
                  <a:cxn ang="0">
                    <a:pos x="30" y="30"/>
                  </a:cxn>
                  <a:cxn ang="0">
                    <a:pos x="0" y="59"/>
                  </a:cxn>
                  <a:cxn ang="0">
                    <a:pos x="89" y="59"/>
                  </a:cxn>
                </a:cxnLst>
                <a:rect l="0" t="0" r="r" b="b"/>
                <a:pathLst>
                  <a:path w="89" h="59">
                    <a:moveTo>
                      <a:pt x="89" y="59"/>
                    </a:moveTo>
                    <a:lnTo>
                      <a:pt x="89" y="0"/>
                    </a:lnTo>
                    <a:lnTo>
                      <a:pt x="61" y="30"/>
                    </a:lnTo>
                    <a:lnTo>
                      <a:pt x="30" y="30"/>
                    </a:lnTo>
                    <a:lnTo>
                      <a:pt x="0" y="59"/>
                    </a:lnTo>
                    <a:lnTo>
                      <a:pt x="89" y="59"/>
                    </a:lnTo>
                    <a:close/>
                  </a:path>
                </a:pathLst>
              </a:custGeom>
              <a:solidFill>
                <a:srgbClr val="FFFF7F"/>
              </a:solidFill>
              <a:ln w="9525">
                <a:noFill/>
                <a:round/>
                <a:headEnd/>
                <a:tailEnd/>
              </a:ln>
            </p:spPr>
            <p:txBody>
              <a:bodyPr/>
              <a:lstStyle/>
              <a:p>
                <a:endParaRPr lang="en-GB"/>
              </a:p>
            </p:txBody>
          </p:sp>
          <p:sp>
            <p:nvSpPr>
              <p:cNvPr id="25763" name="Freeform 163"/>
              <p:cNvSpPr>
                <a:spLocks/>
              </p:cNvSpPr>
              <p:nvPr/>
            </p:nvSpPr>
            <p:spPr bwMode="auto">
              <a:xfrm>
                <a:off x="3072" y="3259"/>
                <a:ext cx="119" cy="200"/>
              </a:xfrm>
              <a:custGeom>
                <a:avLst/>
                <a:gdLst/>
                <a:ahLst/>
                <a:cxnLst>
                  <a:cxn ang="0">
                    <a:pos x="325" y="0"/>
                  </a:cxn>
                  <a:cxn ang="0">
                    <a:pos x="295" y="0"/>
                  </a:cxn>
                  <a:cxn ang="0">
                    <a:pos x="207" y="91"/>
                  </a:cxn>
                  <a:cxn ang="0">
                    <a:pos x="207" y="119"/>
                  </a:cxn>
                  <a:cxn ang="0">
                    <a:pos x="148" y="119"/>
                  </a:cxn>
                  <a:cxn ang="0">
                    <a:pos x="118" y="148"/>
                  </a:cxn>
                  <a:cxn ang="0">
                    <a:pos x="57" y="119"/>
                  </a:cxn>
                  <a:cxn ang="0">
                    <a:pos x="30" y="119"/>
                  </a:cxn>
                  <a:cxn ang="0">
                    <a:pos x="30" y="148"/>
                  </a:cxn>
                  <a:cxn ang="0">
                    <a:pos x="0" y="179"/>
                  </a:cxn>
                  <a:cxn ang="0">
                    <a:pos x="30" y="209"/>
                  </a:cxn>
                  <a:cxn ang="0">
                    <a:pos x="30" y="237"/>
                  </a:cxn>
                  <a:cxn ang="0">
                    <a:pos x="57" y="237"/>
                  </a:cxn>
                  <a:cxn ang="0">
                    <a:pos x="88" y="267"/>
                  </a:cxn>
                  <a:cxn ang="0">
                    <a:pos x="88" y="298"/>
                  </a:cxn>
                  <a:cxn ang="0">
                    <a:pos x="118" y="328"/>
                  </a:cxn>
                  <a:cxn ang="0">
                    <a:pos x="88" y="328"/>
                  </a:cxn>
                  <a:cxn ang="0">
                    <a:pos x="88" y="355"/>
                  </a:cxn>
                  <a:cxn ang="0">
                    <a:pos x="118" y="386"/>
                  </a:cxn>
                  <a:cxn ang="0">
                    <a:pos x="88" y="416"/>
                  </a:cxn>
                  <a:cxn ang="0">
                    <a:pos x="88" y="446"/>
                  </a:cxn>
                  <a:cxn ang="0">
                    <a:pos x="118" y="473"/>
                  </a:cxn>
                  <a:cxn ang="0">
                    <a:pos x="118" y="534"/>
                  </a:cxn>
                  <a:cxn ang="0">
                    <a:pos x="88" y="504"/>
                  </a:cxn>
                  <a:cxn ang="0">
                    <a:pos x="88" y="741"/>
                  </a:cxn>
                  <a:cxn ang="0">
                    <a:pos x="57" y="741"/>
                  </a:cxn>
                  <a:cxn ang="0">
                    <a:pos x="88" y="771"/>
                  </a:cxn>
                  <a:cxn ang="0">
                    <a:pos x="118" y="741"/>
                  </a:cxn>
                  <a:cxn ang="0">
                    <a:pos x="148" y="801"/>
                  </a:cxn>
                  <a:cxn ang="0">
                    <a:pos x="177" y="771"/>
                  </a:cxn>
                  <a:cxn ang="0">
                    <a:pos x="207" y="801"/>
                  </a:cxn>
                  <a:cxn ang="0">
                    <a:pos x="237" y="771"/>
                  </a:cxn>
                  <a:cxn ang="0">
                    <a:pos x="266" y="771"/>
                  </a:cxn>
                  <a:cxn ang="0">
                    <a:pos x="266" y="682"/>
                  </a:cxn>
                  <a:cxn ang="0">
                    <a:pos x="325" y="682"/>
                  </a:cxn>
                  <a:cxn ang="0">
                    <a:pos x="355" y="711"/>
                  </a:cxn>
                  <a:cxn ang="0">
                    <a:pos x="385" y="711"/>
                  </a:cxn>
                  <a:cxn ang="0">
                    <a:pos x="414" y="682"/>
                  </a:cxn>
                  <a:cxn ang="0">
                    <a:pos x="414" y="564"/>
                  </a:cxn>
                  <a:cxn ang="0">
                    <a:pos x="444" y="564"/>
                  </a:cxn>
                  <a:cxn ang="0">
                    <a:pos x="444" y="386"/>
                  </a:cxn>
                  <a:cxn ang="0">
                    <a:pos x="414" y="355"/>
                  </a:cxn>
                  <a:cxn ang="0">
                    <a:pos x="414" y="328"/>
                  </a:cxn>
                  <a:cxn ang="0">
                    <a:pos x="473" y="267"/>
                  </a:cxn>
                  <a:cxn ang="0">
                    <a:pos x="473" y="209"/>
                  </a:cxn>
                  <a:cxn ang="0">
                    <a:pos x="444" y="209"/>
                  </a:cxn>
                  <a:cxn ang="0">
                    <a:pos x="444" y="119"/>
                  </a:cxn>
                  <a:cxn ang="0">
                    <a:pos x="385" y="119"/>
                  </a:cxn>
                  <a:cxn ang="0">
                    <a:pos x="414" y="91"/>
                  </a:cxn>
                  <a:cxn ang="0">
                    <a:pos x="325" y="0"/>
                  </a:cxn>
                </a:cxnLst>
                <a:rect l="0" t="0" r="r" b="b"/>
                <a:pathLst>
                  <a:path w="473" h="801">
                    <a:moveTo>
                      <a:pt x="325" y="0"/>
                    </a:moveTo>
                    <a:lnTo>
                      <a:pt x="295" y="0"/>
                    </a:lnTo>
                    <a:lnTo>
                      <a:pt x="207" y="91"/>
                    </a:lnTo>
                    <a:lnTo>
                      <a:pt x="207" y="119"/>
                    </a:lnTo>
                    <a:lnTo>
                      <a:pt x="148" y="119"/>
                    </a:lnTo>
                    <a:lnTo>
                      <a:pt x="118" y="148"/>
                    </a:lnTo>
                    <a:lnTo>
                      <a:pt x="57" y="119"/>
                    </a:lnTo>
                    <a:lnTo>
                      <a:pt x="30" y="119"/>
                    </a:lnTo>
                    <a:lnTo>
                      <a:pt x="30" y="148"/>
                    </a:lnTo>
                    <a:lnTo>
                      <a:pt x="0" y="179"/>
                    </a:lnTo>
                    <a:lnTo>
                      <a:pt x="30" y="209"/>
                    </a:lnTo>
                    <a:lnTo>
                      <a:pt x="30" y="237"/>
                    </a:lnTo>
                    <a:lnTo>
                      <a:pt x="57" y="237"/>
                    </a:lnTo>
                    <a:lnTo>
                      <a:pt x="88" y="267"/>
                    </a:lnTo>
                    <a:lnTo>
                      <a:pt x="88" y="298"/>
                    </a:lnTo>
                    <a:lnTo>
                      <a:pt x="118" y="328"/>
                    </a:lnTo>
                    <a:lnTo>
                      <a:pt x="88" y="328"/>
                    </a:lnTo>
                    <a:lnTo>
                      <a:pt x="88" y="355"/>
                    </a:lnTo>
                    <a:lnTo>
                      <a:pt x="118" y="386"/>
                    </a:lnTo>
                    <a:lnTo>
                      <a:pt x="88" y="416"/>
                    </a:lnTo>
                    <a:lnTo>
                      <a:pt x="88" y="446"/>
                    </a:lnTo>
                    <a:lnTo>
                      <a:pt x="118" y="473"/>
                    </a:lnTo>
                    <a:lnTo>
                      <a:pt x="118" y="534"/>
                    </a:lnTo>
                    <a:lnTo>
                      <a:pt x="88" y="504"/>
                    </a:lnTo>
                    <a:lnTo>
                      <a:pt x="88" y="741"/>
                    </a:lnTo>
                    <a:lnTo>
                      <a:pt x="57" y="741"/>
                    </a:lnTo>
                    <a:lnTo>
                      <a:pt x="88" y="771"/>
                    </a:lnTo>
                    <a:lnTo>
                      <a:pt x="118" y="741"/>
                    </a:lnTo>
                    <a:lnTo>
                      <a:pt x="148" y="801"/>
                    </a:lnTo>
                    <a:lnTo>
                      <a:pt x="177" y="771"/>
                    </a:lnTo>
                    <a:lnTo>
                      <a:pt x="207" y="801"/>
                    </a:lnTo>
                    <a:lnTo>
                      <a:pt x="237" y="771"/>
                    </a:lnTo>
                    <a:lnTo>
                      <a:pt x="266" y="771"/>
                    </a:lnTo>
                    <a:lnTo>
                      <a:pt x="266" y="682"/>
                    </a:lnTo>
                    <a:lnTo>
                      <a:pt x="325" y="682"/>
                    </a:lnTo>
                    <a:lnTo>
                      <a:pt x="355" y="711"/>
                    </a:lnTo>
                    <a:lnTo>
                      <a:pt x="385" y="711"/>
                    </a:lnTo>
                    <a:lnTo>
                      <a:pt x="414" y="682"/>
                    </a:lnTo>
                    <a:lnTo>
                      <a:pt x="414" y="564"/>
                    </a:lnTo>
                    <a:lnTo>
                      <a:pt x="444" y="564"/>
                    </a:lnTo>
                    <a:lnTo>
                      <a:pt x="444" y="386"/>
                    </a:lnTo>
                    <a:lnTo>
                      <a:pt x="414" y="355"/>
                    </a:lnTo>
                    <a:lnTo>
                      <a:pt x="414" y="328"/>
                    </a:lnTo>
                    <a:lnTo>
                      <a:pt x="473" y="267"/>
                    </a:lnTo>
                    <a:lnTo>
                      <a:pt x="473" y="209"/>
                    </a:lnTo>
                    <a:lnTo>
                      <a:pt x="444" y="209"/>
                    </a:lnTo>
                    <a:lnTo>
                      <a:pt x="444" y="119"/>
                    </a:lnTo>
                    <a:lnTo>
                      <a:pt x="385" y="119"/>
                    </a:lnTo>
                    <a:lnTo>
                      <a:pt x="414" y="91"/>
                    </a:lnTo>
                    <a:lnTo>
                      <a:pt x="325" y="0"/>
                    </a:lnTo>
                    <a:close/>
                  </a:path>
                </a:pathLst>
              </a:custGeom>
              <a:solidFill>
                <a:srgbClr val="FFFF7F"/>
              </a:solidFill>
              <a:ln w="9525">
                <a:noFill/>
                <a:round/>
                <a:headEnd/>
                <a:tailEnd/>
              </a:ln>
            </p:spPr>
            <p:txBody>
              <a:bodyPr/>
              <a:lstStyle/>
              <a:p>
                <a:endParaRPr lang="en-GB"/>
              </a:p>
            </p:txBody>
          </p:sp>
          <p:sp>
            <p:nvSpPr>
              <p:cNvPr id="25764" name="Freeform 164"/>
              <p:cNvSpPr>
                <a:spLocks/>
              </p:cNvSpPr>
              <p:nvPr/>
            </p:nvSpPr>
            <p:spPr bwMode="auto">
              <a:xfrm>
                <a:off x="3339" y="3637"/>
                <a:ext cx="7" cy="7"/>
              </a:xfrm>
              <a:custGeom>
                <a:avLst/>
                <a:gdLst/>
                <a:ahLst/>
                <a:cxnLst>
                  <a:cxn ang="0">
                    <a:pos x="29" y="31"/>
                  </a:cxn>
                  <a:cxn ang="0">
                    <a:pos x="29" y="0"/>
                  </a:cxn>
                  <a:cxn ang="0">
                    <a:pos x="0" y="0"/>
                  </a:cxn>
                  <a:cxn ang="0">
                    <a:pos x="29" y="31"/>
                  </a:cxn>
                </a:cxnLst>
                <a:rect l="0" t="0" r="r" b="b"/>
                <a:pathLst>
                  <a:path w="29" h="31">
                    <a:moveTo>
                      <a:pt x="29" y="31"/>
                    </a:moveTo>
                    <a:lnTo>
                      <a:pt x="29" y="0"/>
                    </a:lnTo>
                    <a:lnTo>
                      <a:pt x="0" y="0"/>
                    </a:lnTo>
                    <a:lnTo>
                      <a:pt x="29" y="31"/>
                    </a:lnTo>
                    <a:close/>
                  </a:path>
                </a:pathLst>
              </a:custGeom>
              <a:solidFill>
                <a:srgbClr val="FFFF7F"/>
              </a:solidFill>
              <a:ln w="9525">
                <a:noFill/>
                <a:round/>
                <a:headEnd/>
                <a:tailEnd/>
              </a:ln>
            </p:spPr>
            <p:txBody>
              <a:bodyPr/>
              <a:lstStyle/>
              <a:p>
                <a:endParaRPr lang="en-GB"/>
              </a:p>
            </p:txBody>
          </p:sp>
          <p:sp>
            <p:nvSpPr>
              <p:cNvPr id="25765" name="Freeform 165"/>
              <p:cNvSpPr>
                <a:spLocks/>
              </p:cNvSpPr>
              <p:nvPr/>
            </p:nvSpPr>
            <p:spPr bwMode="auto">
              <a:xfrm>
                <a:off x="2939" y="1661"/>
                <a:ext cx="14" cy="15"/>
              </a:xfrm>
              <a:custGeom>
                <a:avLst/>
                <a:gdLst/>
                <a:ahLst/>
                <a:cxnLst>
                  <a:cxn ang="0">
                    <a:pos x="28" y="0"/>
                  </a:cxn>
                  <a:cxn ang="0">
                    <a:pos x="0" y="27"/>
                  </a:cxn>
                  <a:cxn ang="0">
                    <a:pos x="28" y="27"/>
                  </a:cxn>
                  <a:cxn ang="0">
                    <a:pos x="28" y="57"/>
                  </a:cxn>
                  <a:cxn ang="0">
                    <a:pos x="58" y="27"/>
                  </a:cxn>
                  <a:cxn ang="0">
                    <a:pos x="28" y="0"/>
                  </a:cxn>
                </a:cxnLst>
                <a:rect l="0" t="0" r="r" b="b"/>
                <a:pathLst>
                  <a:path w="58" h="57">
                    <a:moveTo>
                      <a:pt x="28" y="0"/>
                    </a:moveTo>
                    <a:lnTo>
                      <a:pt x="0" y="27"/>
                    </a:lnTo>
                    <a:lnTo>
                      <a:pt x="28" y="27"/>
                    </a:lnTo>
                    <a:lnTo>
                      <a:pt x="28" y="57"/>
                    </a:lnTo>
                    <a:lnTo>
                      <a:pt x="58" y="27"/>
                    </a:lnTo>
                    <a:lnTo>
                      <a:pt x="28" y="0"/>
                    </a:lnTo>
                  </a:path>
                </a:pathLst>
              </a:custGeom>
              <a:noFill/>
              <a:ln w="1588">
                <a:solidFill>
                  <a:srgbClr val="000000"/>
                </a:solidFill>
                <a:prstDash val="solid"/>
                <a:round/>
                <a:headEnd/>
                <a:tailEnd/>
              </a:ln>
            </p:spPr>
            <p:txBody>
              <a:bodyPr/>
              <a:lstStyle/>
              <a:p>
                <a:endParaRPr lang="en-GB"/>
              </a:p>
            </p:txBody>
          </p:sp>
          <p:sp>
            <p:nvSpPr>
              <p:cNvPr id="25766" name="Freeform 166"/>
              <p:cNvSpPr>
                <a:spLocks/>
              </p:cNvSpPr>
              <p:nvPr/>
            </p:nvSpPr>
            <p:spPr bwMode="auto">
              <a:xfrm>
                <a:off x="5547" y="884"/>
                <a:ext cx="14" cy="7"/>
              </a:xfrm>
              <a:custGeom>
                <a:avLst/>
                <a:gdLst/>
                <a:ahLst/>
                <a:cxnLst>
                  <a:cxn ang="0">
                    <a:pos x="0" y="30"/>
                  </a:cxn>
                  <a:cxn ang="0">
                    <a:pos x="58" y="30"/>
                  </a:cxn>
                  <a:cxn ang="0">
                    <a:pos x="0" y="0"/>
                  </a:cxn>
                  <a:cxn ang="0">
                    <a:pos x="0" y="30"/>
                  </a:cxn>
                </a:cxnLst>
                <a:rect l="0" t="0" r="r" b="b"/>
                <a:pathLst>
                  <a:path w="58" h="30">
                    <a:moveTo>
                      <a:pt x="0" y="30"/>
                    </a:moveTo>
                    <a:lnTo>
                      <a:pt x="58" y="30"/>
                    </a:lnTo>
                    <a:lnTo>
                      <a:pt x="0" y="0"/>
                    </a:lnTo>
                    <a:lnTo>
                      <a:pt x="0" y="30"/>
                    </a:lnTo>
                  </a:path>
                </a:pathLst>
              </a:custGeom>
              <a:noFill/>
              <a:ln w="1588">
                <a:solidFill>
                  <a:srgbClr val="000000"/>
                </a:solidFill>
                <a:prstDash val="solid"/>
                <a:round/>
                <a:headEnd/>
                <a:tailEnd/>
              </a:ln>
            </p:spPr>
            <p:txBody>
              <a:bodyPr/>
              <a:lstStyle/>
              <a:p>
                <a:endParaRPr lang="en-GB"/>
              </a:p>
            </p:txBody>
          </p:sp>
          <p:sp>
            <p:nvSpPr>
              <p:cNvPr id="25767" name="Freeform 167"/>
              <p:cNvSpPr>
                <a:spLocks/>
              </p:cNvSpPr>
              <p:nvPr/>
            </p:nvSpPr>
            <p:spPr bwMode="auto">
              <a:xfrm>
                <a:off x="5458" y="1047"/>
                <a:ext cx="318" cy="59"/>
              </a:xfrm>
              <a:custGeom>
                <a:avLst/>
                <a:gdLst/>
                <a:ahLst/>
                <a:cxnLst>
                  <a:cxn ang="0">
                    <a:pos x="28" y="178"/>
                  </a:cxn>
                  <a:cxn ang="0">
                    <a:pos x="0" y="148"/>
                  </a:cxn>
                  <a:cxn ang="0">
                    <a:pos x="28" y="148"/>
                  </a:cxn>
                  <a:cxn ang="0">
                    <a:pos x="58" y="118"/>
                  </a:cxn>
                  <a:cxn ang="0">
                    <a:pos x="118" y="118"/>
                  </a:cxn>
                  <a:cxn ang="0">
                    <a:pos x="147" y="148"/>
                  </a:cxn>
                  <a:cxn ang="0">
                    <a:pos x="207" y="118"/>
                  </a:cxn>
                  <a:cxn ang="0">
                    <a:pos x="325" y="118"/>
                  </a:cxn>
                  <a:cxn ang="0">
                    <a:pos x="295" y="148"/>
                  </a:cxn>
                  <a:cxn ang="0">
                    <a:pos x="325" y="178"/>
                  </a:cxn>
                  <a:cxn ang="0">
                    <a:pos x="356" y="178"/>
                  </a:cxn>
                  <a:cxn ang="0">
                    <a:pos x="384" y="148"/>
                  </a:cxn>
                  <a:cxn ang="0">
                    <a:pos x="414" y="148"/>
                  </a:cxn>
                  <a:cxn ang="0">
                    <a:pos x="384" y="118"/>
                  </a:cxn>
                  <a:cxn ang="0">
                    <a:pos x="356" y="118"/>
                  </a:cxn>
                  <a:cxn ang="0">
                    <a:pos x="325" y="90"/>
                  </a:cxn>
                  <a:cxn ang="0">
                    <a:pos x="356" y="90"/>
                  </a:cxn>
                  <a:cxn ang="0">
                    <a:pos x="384" y="60"/>
                  </a:cxn>
                  <a:cxn ang="0">
                    <a:pos x="414" y="60"/>
                  </a:cxn>
                  <a:cxn ang="0">
                    <a:pos x="445" y="30"/>
                  </a:cxn>
                  <a:cxn ang="0">
                    <a:pos x="502" y="30"/>
                  </a:cxn>
                  <a:cxn ang="0">
                    <a:pos x="532" y="0"/>
                  </a:cxn>
                  <a:cxn ang="0">
                    <a:pos x="563" y="0"/>
                  </a:cxn>
                  <a:cxn ang="0">
                    <a:pos x="593" y="30"/>
                  </a:cxn>
                  <a:cxn ang="0">
                    <a:pos x="652" y="30"/>
                  </a:cxn>
                  <a:cxn ang="0">
                    <a:pos x="652" y="90"/>
                  </a:cxn>
                  <a:cxn ang="0">
                    <a:pos x="681" y="118"/>
                  </a:cxn>
                  <a:cxn ang="0">
                    <a:pos x="681" y="148"/>
                  </a:cxn>
                  <a:cxn ang="0">
                    <a:pos x="652" y="178"/>
                  </a:cxn>
                  <a:cxn ang="0">
                    <a:pos x="621" y="148"/>
                  </a:cxn>
                  <a:cxn ang="0">
                    <a:pos x="593" y="178"/>
                  </a:cxn>
                  <a:cxn ang="0">
                    <a:pos x="563" y="178"/>
                  </a:cxn>
                  <a:cxn ang="0">
                    <a:pos x="563" y="208"/>
                  </a:cxn>
                  <a:cxn ang="0">
                    <a:pos x="739" y="208"/>
                  </a:cxn>
                  <a:cxn ang="0">
                    <a:pos x="770" y="178"/>
                  </a:cxn>
                  <a:cxn ang="0">
                    <a:pos x="770" y="208"/>
                  </a:cxn>
                  <a:cxn ang="0">
                    <a:pos x="800" y="208"/>
                  </a:cxn>
                  <a:cxn ang="0">
                    <a:pos x="828" y="178"/>
                  </a:cxn>
                  <a:cxn ang="0">
                    <a:pos x="888" y="237"/>
                  </a:cxn>
                  <a:cxn ang="0">
                    <a:pos x="918" y="208"/>
                  </a:cxn>
                  <a:cxn ang="0">
                    <a:pos x="918" y="148"/>
                  </a:cxn>
                  <a:cxn ang="0">
                    <a:pos x="977" y="118"/>
                  </a:cxn>
                  <a:cxn ang="0">
                    <a:pos x="1065" y="118"/>
                  </a:cxn>
                  <a:cxn ang="0">
                    <a:pos x="1065" y="90"/>
                  </a:cxn>
                  <a:cxn ang="0">
                    <a:pos x="1274" y="90"/>
                  </a:cxn>
                </a:cxnLst>
                <a:rect l="0" t="0" r="r" b="b"/>
                <a:pathLst>
                  <a:path w="1274" h="237">
                    <a:moveTo>
                      <a:pt x="28" y="178"/>
                    </a:moveTo>
                    <a:lnTo>
                      <a:pt x="0" y="148"/>
                    </a:lnTo>
                    <a:lnTo>
                      <a:pt x="28" y="148"/>
                    </a:lnTo>
                    <a:lnTo>
                      <a:pt x="58" y="118"/>
                    </a:lnTo>
                    <a:lnTo>
                      <a:pt x="118" y="118"/>
                    </a:lnTo>
                    <a:lnTo>
                      <a:pt x="147" y="148"/>
                    </a:lnTo>
                    <a:lnTo>
                      <a:pt x="207" y="118"/>
                    </a:lnTo>
                    <a:lnTo>
                      <a:pt x="325" y="118"/>
                    </a:lnTo>
                    <a:lnTo>
                      <a:pt x="295" y="148"/>
                    </a:lnTo>
                    <a:lnTo>
                      <a:pt x="325" y="178"/>
                    </a:lnTo>
                    <a:lnTo>
                      <a:pt x="356" y="178"/>
                    </a:lnTo>
                    <a:lnTo>
                      <a:pt x="384" y="148"/>
                    </a:lnTo>
                    <a:lnTo>
                      <a:pt x="414" y="148"/>
                    </a:lnTo>
                    <a:lnTo>
                      <a:pt x="384" y="118"/>
                    </a:lnTo>
                    <a:lnTo>
                      <a:pt x="356" y="118"/>
                    </a:lnTo>
                    <a:lnTo>
                      <a:pt x="325" y="90"/>
                    </a:lnTo>
                    <a:lnTo>
                      <a:pt x="356" y="90"/>
                    </a:lnTo>
                    <a:lnTo>
                      <a:pt x="384" y="60"/>
                    </a:lnTo>
                    <a:lnTo>
                      <a:pt x="414" y="60"/>
                    </a:lnTo>
                    <a:lnTo>
                      <a:pt x="445" y="30"/>
                    </a:lnTo>
                    <a:lnTo>
                      <a:pt x="502" y="30"/>
                    </a:lnTo>
                    <a:lnTo>
                      <a:pt x="532" y="0"/>
                    </a:lnTo>
                    <a:lnTo>
                      <a:pt x="563" y="0"/>
                    </a:lnTo>
                    <a:lnTo>
                      <a:pt x="593" y="30"/>
                    </a:lnTo>
                    <a:lnTo>
                      <a:pt x="652" y="30"/>
                    </a:lnTo>
                    <a:lnTo>
                      <a:pt x="652" y="90"/>
                    </a:lnTo>
                    <a:lnTo>
                      <a:pt x="681" y="118"/>
                    </a:lnTo>
                    <a:lnTo>
                      <a:pt x="681" y="148"/>
                    </a:lnTo>
                    <a:lnTo>
                      <a:pt x="652" y="178"/>
                    </a:lnTo>
                    <a:lnTo>
                      <a:pt x="621" y="148"/>
                    </a:lnTo>
                    <a:lnTo>
                      <a:pt x="593" y="178"/>
                    </a:lnTo>
                    <a:lnTo>
                      <a:pt x="563" y="178"/>
                    </a:lnTo>
                    <a:lnTo>
                      <a:pt x="563" y="208"/>
                    </a:lnTo>
                    <a:lnTo>
                      <a:pt x="739" y="208"/>
                    </a:lnTo>
                    <a:lnTo>
                      <a:pt x="770" y="178"/>
                    </a:lnTo>
                    <a:lnTo>
                      <a:pt x="770" y="208"/>
                    </a:lnTo>
                    <a:lnTo>
                      <a:pt x="800" y="208"/>
                    </a:lnTo>
                    <a:lnTo>
                      <a:pt x="828" y="178"/>
                    </a:lnTo>
                    <a:lnTo>
                      <a:pt x="888" y="237"/>
                    </a:lnTo>
                    <a:lnTo>
                      <a:pt x="918" y="208"/>
                    </a:lnTo>
                    <a:lnTo>
                      <a:pt x="918" y="148"/>
                    </a:lnTo>
                    <a:lnTo>
                      <a:pt x="977" y="118"/>
                    </a:lnTo>
                    <a:lnTo>
                      <a:pt x="1065" y="118"/>
                    </a:lnTo>
                    <a:lnTo>
                      <a:pt x="1065" y="90"/>
                    </a:lnTo>
                    <a:lnTo>
                      <a:pt x="1274" y="90"/>
                    </a:lnTo>
                  </a:path>
                </a:pathLst>
              </a:custGeom>
              <a:noFill/>
              <a:ln w="1588">
                <a:solidFill>
                  <a:srgbClr val="000000"/>
                </a:solidFill>
                <a:prstDash val="solid"/>
                <a:round/>
                <a:headEnd/>
                <a:tailEnd/>
              </a:ln>
            </p:spPr>
            <p:txBody>
              <a:bodyPr/>
              <a:lstStyle/>
              <a:p>
                <a:endParaRPr lang="en-GB"/>
              </a:p>
            </p:txBody>
          </p:sp>
          <p:sp>
            <p:nvSpPr>
              <p:cNvPr id="25768" name="Freeform 168"/>
              <p:cNvSpPr>
                <a:spLocks/>
              </p:cNvSpPr>
              <p:nvPr/>
            </p:nvSpPr>
            <p:spPr bwMode="auto">
              <a:xfrm>
                <a:off x="5621" y="2460"/>
                <a:ext cx="148" cy="281"/>
              </a:xfrm>
              <a:custGeom>
                <a:avLst/>
                <a:gdLst/>
                <a:ahLst/>
                <a:cxnLst>
                  <a:cxn ang="0">
                    <a:pos x="592" y="0"/>
                  </a:cxn>
                  <a:cxn ang="0">
                    <a:pos x="562" y="0"/>
                  </a:cxn>
                  <a:cxn ang="0">
                    <a:pos x="503" y="61"/>
                  </a:cxn>
                  <a:cxn ang="0">
                    <a:pos x="443" y="61"/>
                  </a:cxn>
                  <a:cxn ang="0">
                    <a:pos x="443" y="120"/>
                  </a:cxn>
                  <a:cxn ang="0">
                    <a:pos x="473" y="150"/>
                  </a:cxn>
                  <a:cxn ang="0">
                    <a:pos x="503" y="209"/>
                  </a:cxn>
                  <a:cxn ang="0">
                    <a:pos x="532" y="238"/>
                  </a:cxn>
                  <a:cxn ang="0">
                    <a:pos x="532" y="268"/>
                  </a:cxn>
                  <a:cxn ang="0">
                    <a:pos x="503" y="298"/>
                  </a:cxn>
                  <a:cxn ang="0">
                    <a:pos x="473" y="298"/>
                  </a:cxn>
                  <a:cxn ang="0">
                    <a:pos x="443" y="328"/>
                  </a:cxn>
                  <a:cxn ang="0">
                    <a:pos x="413" y="328"/>
                  </a:cxn>
                  <a:cxn ang="0">
                    <a:pos x="385" y="298"/>
                  </a:cxn>
                  <a:cxn ang="0">
                    <a:pos x="355" y="298"/>
                  </a:cxn>
                  <a:cxn ang="0">
                    <a:pos x="325" y="268"/>
                  </a:cxn>
                  <a:cxn ang="0">
                    <a:pos x="325" y="238"/>
                  </a:cxn>
                  <a:cxn ang="0">
                    <a:pos x="294" y="209"/>
                  </a:cxn>
                  <a:cxn ang="0">
                    <a:pos x="266" y="209"/>
                  </a:cxn>
                  <a:cxn ang="0">
                    <a:pos x="176" y="120"/>
                  </a:cxn>
                  <a:cxn ang="0">
                    <a:pos x="148" y="120"/>
                  </a:cxn>
                  <a:cxn ang="0">
                    <a:pos x="87" y="179"/>
                  </a:cxn>
                  <a:cxn ang="0">
                    <a:pos x="87" y="209"/>
                  </a:cxn>
                  <a:cxn ang="0">
                    <a:pos x="118" y="209"/>
                  </a:cxn>
                  <a:cxn ang="0">
                    <a:pos x="118" y="238"/>
                  </a:cxn>
                  <a:cxn ang="0">
                    <a:pos x="57" y="298"/>
                  </a:cxn>
                  <a:cxn ang="0">
                    <a:pos x="29" y="298"/>
                  </a:cxn>
                  <a:cxn ang="0">
                    <a:pos x="29" y="475"/>
                  </a:cxn>
                  <a:cxn ang="0">
                    <a:pos x="118" y="565"/>
                  </a:cxn>
                  <a:cxn ang="0">
                    <a:pos x="87" y="593"/>
                  </a:cxn>
                  <a:cxn ang="0">
                    <a:pos x="57" y="593"/>
                  </a:cxn>
                  <a:cxn ang="0">
                    <a:pos x="57" y="623"/>
                  </a:cxn>
                  <a:cxn ang="0">
                    <a:pos x="29" y="654"/>
                  </a:cxn>
                  <a:cxn ang="0">
                    <a:pos x="29" y="741"/>
                  </a:cxn>
                  <a:cxn ang="0">
                    <a:pos x="0" y="772"/>
                  </a:cxn>
                  <a:cxn ang="0">
                    <a:pos x="29" y="802"/>
                  </a:cxn>
                  <a:cxn ang="0">
                    <a:pos x="87" y="802"/>
                  </a:cxn>
                  <a:cxn ang="0">
                    <a:pos x="118" y="829"/>
                  </a:cxn>
                  <a:cxn ang="0">
                    <a:pos x="176" y="829"/>
                  </a:cxn>
                  <a:cxn ang="0">
                    <a:pos x="176" y="890"/>
                  </a:cxn>
                  <a:cxn ang="0">
                    <a:pos x="207" y="920"/>
                  </a:cxn>
                  <a:cxn ang="0">
                    <a:pos x="176" y="920"/>
                  </a:cxn>
                  <a:cxn ang="0">
                    <a:pos x="207" y="949"/>
                  </a:cxn>
                  <a:cxn ang="0">
                    <a:pos x="207" y="979"/>
                  </a:cxn>
                  <a:cxn ang="0">
                    <a:pos x="266" y="1038"/>
                  </a:cxn>
                  <a:cxn ang="0">
                    <a:pos x="294" y="979"/>
                  </a:cxn>
                  <a:cxn ang="0">
                    <a:pos x="325" y="979"/>
                  </a:cxn>
                  <a:cxn ang="0">
                    <a:pos x="325" y="1008"/>
                  </a:cxn>
                  <a:cxn ang="0">
                    <a:pos x="473" y="1008"/>
                  </a:cxn>
                  <a:cxn ang="0">
                    <a:pos x="532" y="1038"/>
                  </a:cxn>
                  <a:cxn ang="0">
                    <a:pos x="532" y="1067"/>
                  </a:cxn>
                  <a:cxn ang="0">
                    <a:pos x="592" y="1127"/>
                  </a:cxn>
                </a:cxnLst>
                <a:rect l="0" t="0" r="r" b="b"/>
                <a:pathLst>
                  <a:path w="592" h="1127">
                    <a:moveTo>
                      <a:pt x="592" y="0"/>
                    </a:moveTo>
                    <a:lnTo>
                      <a:pt x="562" y="0"/>
                    </a:lnTo>
                    <a:lnTo>
                      <a:pt x="503" y="61"/>
                    </a:lnTo>
                    <a:lnTo>
                      <a:pt x="443" y="61"/>
                    </a:lnTo>
                    <a:lnTo>
                      <a:pt x="443" y="120"/>
                    </a:lnTo>
                    <a:lnTo>
                      <a:pt x="473" y="150"/>
                    </a:lnTo>
                    <a:lnTo>
                      <a:pt x="503" y="209"/>
                    </a:lnTo>
                    <a:lnTo>
                      <a:pt x="532" y="238"/>
                    </a:lnTo>
                    <a:lnTo>
                      <a:pt x="532" y="268"/>
                    </a:lnTo>
                    <a:lnTo>
                      <a:pt x="503" y="298"/>
                    </a:lnTo>
                    <a:lnTo>
                      <a:pt x="473" y="298"/>
                    </a:lnTo>
                    <a:lnTo>
                      <a:pt x="443" y="328"/>
                    </a:lnTo>
                    <a:lnTo>
                      <a:pt x="413" y="328"/>
                    </a:lnTo>
                    <a:lnTo>
                      <a:pt x="385" y="298"/>
                    </a:lnTo>
                    <a:lnTo>
                      <a:pt x="355" y="298"/>
                    </a:lnTo>
                    <a:lnTo>
                      <a:pt x="325" y="268"/>
                    </a:lnTo>
                    <a:lnTo>
                      <a:pt x="325" y="238"/>
                    </a:lnTo>
                    <a:lnTo>
                      <a:pt x="294" y="209"/>
                    </a:lnTo>
                    <a:lnTo>
                      <a:pt x="266" y="209"/>
                    </a:lnTo>
                    <a:lnTo>
                      <a:pt x="176" y="120"/>
                    </a:lnTo>
                    <a:lnTo>
                      <a:pt x="148" y="120"/>
                    </a:lnTo>
                    <a:lnTo>
                      <a:pt x="87" y="179"/>
                    </a:lnTo>
                    <a:lnTo>
                      <a:pt x="87" y="209"/>
                    </a:lnTo>
                    <a:lnTo>
                      <a:pt x="118" y="209"/>
                    </a:lnTo>
                    <a:lnTo>
                      <a:pt x="118" y="238"/>
                    </a:lnTo>
                    <a:lnTo>
                      <a:pt x="57" y="298"/>
                    </a:lnTo>
                    <a:lnTo>
                      <a:pt x="29" y="298"/>
                    </a:lnTo>
                    <a:lnTo>
                      <a:pt x="29" y="475"/>
                    </a:lnTo>
                    <a:lnTo>
                      <a:pt x="118" y="565"/>
                    </a:lnTo>
                    <a:lnTo>
                      <a:pt x="87" y="593"/>
                    </a:lnTo>
                    <a:lnTo>
                      <a:pt x="57" y="593"/>
                    </a:lnTo>
                    <a:lnTo>
                      <a:pt x="57" y="623"/>
                    </a:lnTo>
                    <a:lnTo>
                      <a:pt x="29" y="654"/>
                    </a:lnTo>
                    <a:lnTo>
                      <a:pt x="29" y="741"/>
                    </a:lnTo>
                    <a:lnTo>
                      <a:pt x="0" y="772"/>
                    </a:lnTo>
                    <a:lnTo>
                      <a:pt x="29" y="802"/>
                    </a:lnTo>
                    <a:lnTo>
                      <a:pt x="87" y="802"/>
                    </a:lnTo>
                    <a:lnTo>
                      <a:pt x="118" y="829"/>
                    </a:lnTo>
                    <a:lnTo>
                      <a:pt x="176" y="829"/>
                    </a:lnTo>
                    <a:lnTo>
                      <a:pt x="176" y="890"/>
                    </a:lnTo>
                    <a:lnTo>
                      <a:pt x="207" y="920"/>
                    </a:lnTo>
                    <a:lnTo>
                      <a:pt x="176" y="920"/>
                    </a:lnTo>
                    <a:lnTo>
                      <a:pt x="207" y="949"/>
                    </a:lnTo>
                    <a:lnTo>
                      <a:pt x="207" y="979"/>
                    </a:lnTo>
                    <a:lnTo>
                      <a:pt x="266" y="1038"/>
                    </a:lnTo>
                    <a:lnTo>
                      <a:pt x="294" y="979"/>
                    </a:lnTo>
                    <a:lnTo>
                      <a:pt x="325" y="979"/>
                    </a:lnTo>
                    <a:lnTo>
                      <a:pt x="325" y="1008"/>
                    </a:lnTo>
                    <a:lnTo>
                      <a:pt x="473" y="1008"/>
                    </a:lnTo>
                    <a:lnTo>
                      <a:pt x="532" y="1038"/>
                    </a:lnTo>
                    <a:lnTo>
                      <a:pt x="532" y="1067"/>
                    </a:lnTo>
                    <a:lnTo>
                      <a:pt x="592" y="1127"/>
                    </a:lnTo>
                  </a:path>
                </a:pathLst>
              </a:custGeom>
              <a:noFill/>
              <a:ln w="1588">
                <a:solidFill>
                  <a:srgbClr val="000000"/>
                </a:solidFill>
                <a:prstDash val="solid"/>
                <a:round/>
                <a:headEnd/>
                <a:tailEnd/>
              </a:ln>
            </p:spPr>
            <p:txBody>
              <a:bodyPr/>
              <a:lstStyle/>
              <a:p>
                <a:endParaRPr lang="en-GB"/>
              </a:p>
            </p:txBody>
          </p:sp>
          <p:sp>
            <p:nvSpPr>
              <p:cNvPr id="25769" name="Freeform 169"/>
              <p:cNvSpPr>
                <a:spLocks/>
              </p:cNvSpPr>
              <p:nvPr/>
            </p:nvSpPr>
            <p:spPr bwMode="auto">
              <a:xfrm>
                <a:off x="5465" y="876"/>
                <a:ext cx="44" cy="22"/>
              </a:xfrm>
              <a:custGeom>
                <a:avLst/>
                <a:gdLst/>
                <a:ahLst/>
                <a:cxnLst>
                  <a:cxn ang="0">
                    <a:pos x="0" y="0"/>
                  </a:cxn>
                  <a:cxn ang="0">
                    <a:pos x="119" y="0"/>
                  </a:cxn>
                  <a:cxn ang="0">
                    <a:pos x="149" y="30"/>
                  </a:cxn>
                  <a:cxn ang="0">
                    <a:pos x="179" y="30"/>
                  </a:cxn>
                  <a:cxn ang="0">
                    <a:pos x="179" y="89"/>
                  </a:cxn>
                  <a:cxn ang="0">
                    <a:pos x="149" y="89"/>
                  </a:cxn>
                  <a:cxn ang="0">
                    <a:pos x="90" y="30"/>
                  </a:cxn>
                  <a:cxn ang="0">
                    <a:pos x="0" y="30"/>
                  </a:cxn>
                  <a:cxn ang="0">
                    <a:pos x="0" y="0"/>
                  </a:cxn>
                </a:cxnLst>
                <a:rect l="0" t="0" r="r" b="b"/>
                <a:pathLst>
                  <a:path w="179" h="89">
                    <a:moveTo>
                      <a:pt x="0" y="0"/>
                    </a:moveTo>
                    <a:lnTo>
                      <a:pt x="119" y="0"/>
                    </a:lnTo>
                    <a:lnTo>
                      <a:pt x="149" y="30"/>
                    </a:lnTo>
                    <a:lnTo>
                      <a:pt x="179" y="30"/>
                    </a:lnTo>
                    <a:lnTo>
                      <a:pt x="179" y="89"/>
                    </a:lnTo>
                    <a:lnTo>
                      <a:pt x="149" y="89"/>
                    </a:lnTo>
                    <a:lnTo>
                      <a:pt x="90" y="30"/>
                    </a:lnTo>
                    <a:lnTo>
                      <a:pt x="0" y="30"/>
                    </a:lnTo>
                    <a:lnTo>
                      <a:pt x="0" y="0"/>
                    </a:lnTo>
                  </a:path>
                </a:pathLst>
              </a:custGeom>
              <a:noFill/>
              <a:ln w="1588">
                <a:solidFill>
                  <a:srgbClr val="000000"/>
                </a:solidFill>
                <a:prstDash val="solid"/>
                <a:round/>
                <a:headEnd/>
                <a:tailEnd/>
              </a:ln>
            </p:spPr>
            <p:txBody>
              <a:bodyPr/>
              <a:lstStyle/>
              <a:p>
                <a:endParaRPr lang="en-GB"/>
              </a:p>
            </p:txBody>
          </p:sp>
          <p:sp>
            <p:nvSpPr>
              <p:cNvPr id="25770" name="Freeform 170"/>
              <p:cNvSpPr>
                <a:spLocks/>
              </p:cNvSpPr>
              <p:nvPr/>
            </p:nvSpPr>
            <p:spPr bwMode="auto">
              <a:xfrm>
                <a:off x="4450" y="1017"/>
                <a:ext cx="1015" cy="407"/>
              </a:xfrm>
              <a:custGeom>
                <a:avLst/>
                <a:gdLst/>
                <a:ahLst/>
                <a:cxnLst>
                  <a:cxn ang="0">
                    <a:pos x="355" y="31"/>
                  </a:cxn>
                  <a:cxn ang="0">
                    <a:pos x="860" y="90"/>
                  </a:cxn>
                  <a:cxn ang="0">
                    <a:pos x="1037" y="179"/>
                  </a:cxn>
                  <a:cxn ang="0">
                    <a:pos x="1244" y="267"/>
                  </a:cxn>
                  <a:cxn ang="0">
                    <a:pos x="1481" y="327"/>
                  </a:cxn>
                  <a:cxn ang="0">
                    <a:pos x="1660" y="356"/>
                  </a:cxn>
                  <a:cxn ang="0">
                    <a:pos x="1926" y="504"/>
                  </a:cxn>
                  <a:cxn ang="0">
                    <a:pos x="1986" y="622"/>
                  </a:cxn>
                  <a:cxn ang="0">
                    <a:pos x="1897" y="860"/>
                  </a:cxn>
                  <a:cxn ang="0">
                    <a:pos x="1542" y="947"/>
                  </a:cxn>
                  <a:cxn ang="0">
                    <a:pos x="1216" y="919"/>
                  </a:cxn>
                  <a:cxn ang="0">
                    <a:pos x="712" y="860"/>
                  </a:cxn>
                  <a:cxn ang="0">
                    <a:pos x="562" y="829"/>
                  </a:cxn>
                  <a:cxn ang="0">
                    <a:pos x="444" y="771"/>
                  </a:cxn>
                  <a:cxn ang="0">
                    <a:pos x="325" y="771"/>
                  </a:cxn>
                  <a:cxn ang="0">
                    <a:pos x="148" y="711"/>
                  </a:cxn>
                  <a:cxn ang="0">
                    <a:pos x="89" y="683"/>
                  </a:cxn>
                  <a:cxn ang="0">
                    <a:pos x="177" y="771"/>
                  </a:cxn>
                  <a:cxn ang="0">
                    <a:pos x="414" y="890"/>
                  </a:cxn>
                  <a:cxn ang="0">
                    <a:pos x="593" y="978"/>
                  </a:cxn>
                  <a:cxn ang="0">
                    <a:pos x="682" y="1067"/>
                  </a:cxn>
                  <a:cxn ang="0">
                    <a:pos x="623" y="1215"/>
                  </a:cxn>
                  <a:cxn ang="0">
                    <a:pos x="712" y="1303"/>
                  </a:cxn>
                  <a:cxn ang="0">
                    <a:pos x="770" y="1394"/>
                  </a:cxn>
                  <a:cxn ang="0">
                    <a:pos x="919" y="1481"/>
                  </a:cxn>
                  <a:cxn ang="0">
                    <a:pos x="1067" y="1512"/>
                  </a:cxn>
                  <a:cxn ang="0">
                    <a:pos x="1274" y="1630"/>
                  </a:cxn>
                  <a:cxn ang="0">
                    <a:pos x="1481" y="1512"/>
                  </a:cxn>
                  <a:cxn ang="0">
                    <a:pos x="1362" y="1481"/>
                  </a:cxn>
                  <a:cxn ang="0">
                    <a:pos x="1126" y="1363"/>
                  </a:cxn>
                  <a:cxn ang="0">
                    <a:pos x="1185" y="1215"/>
                  </a:cxn>
                  <a:cxn ang="0">
                    <a:pos x="1392" y="1274"/>
                  </a:cxn>
                  <a:cxn ang="0">
                    <a:pos x="1481" y="1363"/>
                  </a:cxn>
                  <a:cxn ang="0">
                    <a:pos x="1599" y="1363"/>
                  </a:cxn>
                  <a:cxn ang="0">
                    <a:pos x="1897" y="1421"/>
                  </a:cxn>
                  <a:cxn ang="0">
                    <a:pos x="2015" y="1394"/>
                  </a:cxn>
                  <a:cxn ang="0">
                    <a:pos x="1897" y="1215"/>
                  </a:cxn>
                  <a:cxn ang="0">
                    <a:pos x="1897" y="1067"/>
                  </a:cxn>
                  <a:cxn ang="0">
                    <a:pos x="2281" y="829"/>
                  </a:cxn>
                  <a:cxn ang="0">
                    <a:pos x="2609" y="890"/>
                  </a:cxn>
                  <a:cxn ang="0">
                    <a:pos x="2609" y="947"/>
                  </a:cxn>
                  <a:cxn ang="0">
                    <a:pos x="2755" y="978"/>
                  </a:cxn>
                  <a:cxn ang="0">
                    <a:pos x="2755" y="740"/>
                  </a:cxn>
                  <a:cxn ang="0">
                    <a:pos x="2609" y="622"/>
                  </a:cxn>
                  <a:cxn ang="0">
                    <a:pos x="2636" y="415"/>
                  </a:cxn>
                  <a:cxn ang="0">
                    <a:pos x="2579" y="297"/>
                  </a:cxn>
                  <a:cxn ang="0">
                    <a:pos x="2399" y="237"/>
                  </a:cxn>
                  <a:cxn ang="0">
                    <a:pos x="2964" y="267"/>
                  </a:cxn>
                  <a:cxn ang="0">
                    <a:pos x="3082" y="356"/>
                  </a:cxn>
                  <a:cxn ang="0">
                    <a:pos x="2964" y="474"/>
                  </a:cxn>
                  <a:cxn ang="0">
                    <a:pos x="2816" y="534"/>
                  </a:cxn>
                  <a:cxn ang="0">
                    <a:pos x="3023" y="683"/>
                  </a:cxn>
                  <a:cxn ang="0">
                    <a:pos x="3259" y="740"/>
                  </a:cxn>
                  <a:cxn ang="0">
                    <a:pos x="3496" y="653"/>
                  </a:cxn>
                  <a:cxn ang="0">
                    <a:pos x="3466" y="534"/>
                  </a:cxn>
                  <a:cxn ang="0">
                    <a:pos x="3615" y="504"/>
                  </a:cxn>
                  <a:cxn ang="0">
                    <a:pos x="3675" y="474"/>
                  </a:cxn>
                  <a:cxn ang="0">
                    <a:pos x="3822" y="386"/>
                  </a:cxn>
                  <a:cxn ang="0">
                    <a:pos x="3971" y="327"/>
                  </a:cxn>
                </a:cxnLst>
                <a:rect l="0" t="0" r="r" b="b"/>
                <a:pathLst>
                  <a:path w="4059" h="1630">
                    <a:moveTo>
                      <a:pt x="148" y="61"/>
                    </a:moveTo>
                    <a:lnTo>
                      <a:pt x="177" y="31"/>
                    </a:lnTo>
                    <a:lnTo>
                      <a:pt x="177" y="0"/>
                    </a:lnTo>
                    <a:lnTo>
                      <a:pt x="325" y="0"/>
                    </a:lnTo>
                    <a:lnTo>
                      <a:pt x="355" y="31"/>
                    </a:lnTo>
                    <a:lnTo>
                      <a:pt x="651" y="31"/>
                    </a:lnTo>
                    <a:lnTo>
                      <a:pt x="682" y="61"/>
                    </a:lnTo>
                    <a:lnTo>
                      <a:pt x="742" y="61"/>
                    </a:lnTo>
                    <a:lnTo>
                      <a:pt x="770" y="90"/>
                    </a:lnTo>
                    <a:lnTo>
                      <a:pt x="860" y="90"/>
                    </a:lnTo>
                    <a:lnTo>
                      <a:pt x="889" y="119"/>
                    </a:lnTo>
                    <a:lnTo>
                      <a:pt x="919" y="119"/>
                    </a:lnTo>
                    <a:lnTo>
                      <a:pt x="949" y="149"/>
                    </a:lnTo>
                    <a:lnTo>
                      <a:pt x="1007" y="149"/>
                    </a:lnTo>
                    <a:lnTo>
                      <a:pt x="1037" y="179"/>
                    </a:lnTo>
                    <a:lnTo>
                      <a:pt x="1097" y="179"/>
                    </a:lnTo>
                    <a:lnTo>
                      <a:pt x="1126" y="209"/>
                    </a:lnTo>
                    <a:lnTo>
                      <a:pt x="1216" y="237"/>
                    </a:lnTo>
                    <a:lnTo>
                      <a:pt x="1244" y="237"/>
                    </a:lnTo>
                    <a:lnTo>
                      <a:pt x="1244" y="267"/>
                    </a:lnTo>
                    <a:lnTo>
                      <a:pt x="1304" y="267"/>
                    </a:lnTo>
                    <a:lnTo>
                      <a:pt x="1304" y="297"/>
                    </a:lnTo>
                    <a:lnTo>
                      <a:pt x="1392" y="297"/>
                    </a:lnTo>
                    <a:lnTo>
                      <a:pt x="1453" y="327"/>
                    </a:lnTo>
                    <a:lnTo>
                      <a:pt x="1481" y="327"/>
                    </a:lnTo>
                    <a:lnTo>
                      <a:pt x="1542" y="356"/>
                    </a:lnTo>
                    <a:lnTo>
                      <a:pt x="1572" y="386"/>
                    </a:lnTo>
                    <a:lnTo>
                      <a:pt x="1630" y="386"/>
                    </a:lnTo>
                    <a:lnTo>
                      <a:pt x="1599" y="356"/>
                    </a:lnTo>
                    <a:lnTo>
                      <a:pt x="1660" y="356"/>
                    </a:lnTo>
                    <a:lnTo>
                      <a:pt x="1779" y="474"/>
                    </a:lnTo>
                    <a:lnTo>
                      <a:pt x="1806" y="445"/>
                    </a:lnTo>
                    <a:lnTo>
                      <a:pt x="1837" y="474"/>
                    </a:lnTo>
                    <a:lnTo>
                      <a:pt x="1897" y="474"/>
                    </a:lnTo>
                    <a:lnTo>
                      <a:pt x="1926" y="504"/>
                    </a:lnTo>
                    <a:lnTo>
                      <a:pt x="1926" y="534"/>
                    </a:lnTo>
                    <a:lnTo>
                      <a:pt x="1956" y="534"/>
                    </a:lnTo>
                    <a:lnTo>
                      <a:pt x="1956" y="565"/>
                    </a:lnTo>
                    <a:lnTo>
                      <a:pt x="1986" y="592"/>
                    </a:lnTo>
                    <a:lnTo>
                      <a:pt x="1986" y="622"/>
                    </a:lnTo>
                    <a:lnTo>
                      <a:pt x="2044" y="622"/>
                    </a:lnTo>
                    <a:lnTo>
                      <a:pt x="2044" y="740"/>
                    </a:lnTo>
                    <a:lnTo>
                      <a:pt x="2015" y="771"/>
                    </a:lnTo>
                    <a:lnTo>
                      <a:pt x="1956" y="801"/>
                    </a:lnTo>
                    <a:lnTo>
                      <a:pt x="1897" y="860"/>
                    </a:lnTo>
                    <a:lnTo>
                      <a:pt x="1867" y="860"/>
                    </a:lnTo>
                    <a:lnTo>
                      <a:pt x="1806" y="919"/>
                    </a:lnTo>
                    <a:lnTo>
                      <a:pt x="1690" y="919"/>
                    </a:lnTo>
                    <a:lnTo>
                      <a:pt x="1660" y="947"/>
                    </a:lnTo>
                    <a:lnTo>
                      <a:pt x="1542" y="947"/>
                    </a:lnTo>
                    <a:lnTo>
                      <a:pt x="1481" y="978"/>
                    </a:lnTo>
                    <a:lnTo>
                      <a:pt x="1453" y="978"/>
                    </a:lnTo>
                    <a:lnTo>
                      <a:pt x="1392" y="947"/>
                    </a:lnTo>
                    <a:lnTo>
                      <a:pt x="1244" y="947"/>
                    </a:lnTo>
                    <a:lnTo>
                      <a:pt x="1216" y="919"/>
                    </a:lnTo>
                    <a:lnTo>
                      <a:pt x="1126" y="919"/>
                    </a:lnTo>
                    <a:lnTo>
                      <a:pt x="1097" y="890"/>
                    </a:lnTo>
                    <a:lnTo>
                      <a:pt x="860" y="890"/>
                    </a:lnTo>
                    <a:lnTo>
                      <a:pt x="800" y="860"/>
                    </a:lnTo>
                    <a:lnTo>
                      <a:pt x="712" y="860"/>
                    </a:lnTo>
                    <a:lnTo>
                      <a:pt x="682" y="829"/>
                    </a:lnTo>
                    <a:lnTo>
                      <a:pt x="651" y="829"/>
                    </a:lnTo>
                    <a:lnTo>
                      <a:pt x="623" y="801"/>
                    </a:lnTo>
                    <a:lnTo>
                      <a:pt x="593" y="801"/>
                    </a:lnTo>
                    <a:lnTo>
                      <a:pt x="562" y="829"/>
                    </a:lnTo>
                    <a:lnTo>
                      <a:pt x="532" y="829"/>
                    </a:lnTo>
                    <a:lnTo>
                      <a:pt x="532" y="801"/>
                    </a:lnTo>
                    <a:lnTo>
                      <a:pt x="505" y="801"/>
                    </a:lnTo>
                    <a:lnTo>
                      <a:pt x="475" y="771"/>
                    </a:lnTo>
                    <a:lnTo>
                      <a:pt x="444" y="771"/>
                    </a:lnTo>
                    <a:lnTo>
                      <a:pt x="444" y="740"/>
                    </a:lnTo>
                    <a:lnTo>
                      <a:pt x="414" y="771"/>
                    </a:lnTo>
                    <a:lnTo>
                      <a:pt x="386" y="771"/>
                    </a:lnTo>
                    <a:lnTo>
                      <a:pt x="355" y="740"/>
                    </a:lnTo>
                    <a:lnTo>
                      <a:pt x="325" y="771"/>
                    </a:lnTo>
                    <a:lnTo>
                      <a:pt x="268" y="771"/>
                    </a:lnTo>
                    <a:lnTo>
                      <a:pt x="237" y="740"/>
                    </a:lnTo>
                    <a:lnTo>
                      <a:pt x="207" y="740"/>
                    </a:lnTo>
                    <a:lnTo>
                      <a:pt x="177" y="711"/>
                    </a:lnTo>
                    <a:lnTo>
                      <a:pt x="148" y="711"/>
                    </a:lnTo>
                    <a:lnTo>
                      <a:pt x="148" y="683"/>
                    </a:lnTo>
                    <a:lnTo>
                      <a:pt x="177" y="653"/>
                    </a:lnTo>
                    <a:lnTo>
                      <a:pt x="0" y="653"/>
                    </a:lnTo>
                    <a:lnTo>
                      <a:pt x="30" y="683"/>
                    </a:lnTo>
                    <a:lnTo>
                      <a:pt x="89" y="683"/>
                    </a:lnTo>
                    <a:lnTo>
                      <a:pt x="59" y="711"/>
                    </a:lnTo>
                    <a:lnTo>
                      <a:pt x="89" y="711"/>
                    </a:lnTo>
                    <a:lnTo>
                      <a:pt x="119" y="740"/>
                    </a:lnTo>
                    <a:lnTo>
                      <a:pt x="148" y="740"/>
                    </a:lnTo>
                    <a:lnTo>
                      <a:pt x="177" y="771"/>
                    </a:lnTo>
                    <a:lnTo>
                      <a:pt x="237" y="771"/>
                    </a:lnTo>
                    <a:lnTo>
                      <a:pt x="325" y="860"/>
                    </a:lnTo>
                    <a:lnTo>
                      <a:pt x="355" y="829"/>
                    </a:lnTo>
                    <a:lnTo>
                      <a:pt x="355" y="890"/>
                    </a:lnTo>
                    <a:lnTo>
                      <a:pt x="414" y="890"/>
                    </a:lnTo>
                    <a:lnTo>
                      <a:pt x="444" y="919"/>
                    </a:lnTo>
                    <a:lnTo>
                      <a:pt x="505" y="919"/>
                    </a:lnTo>
                    <a:lnTo>
                      <a:pt x="532" y="947"/>
                    </a:lnTo>
                    <a:lnTo>
                      <a:pt x="562" y="947"/>
                    </a:lnTo>
                    <a:lnTo>
                      <a:pt x="593" y="978"/>
                    </a:lnTo>
                    <a:lnTo>
                      <a:pt x="623" y="978"/>
                    </a:lnTo>
                    <a:lnTo>
                      <a:pt x="623" y="1008"/>
                    </a:lnTo>
                    <a:lnTo>
                      <a:pt x="651" y="1008"/>
                    </a:lnTo>
                    <a:lnTo>
                      <a:pt x="682" y="1038"/>
                    </a:lnTo>
                    <a:lnTo>
                      <a:pt x="682" y="1067"/>
                    </a:lnTo>
                    <a:lnTo>
                      <a:pt x="651" y="1067"/>
                    </a:lnTo>
                    <a:lnTo>
                      <a:pt x="651" y="1126"/>
                    </a:lnTo>
                    <a:lnTo>
                      <a:pt x="623" y="1156"/>
                    </a:lnTo>
                    <a:lnTo>
                      <a:pt x="593" y="1156"/>
                    </a:lnTo>
                    <a:lnTo>
                      <a:pt x="623" y="1215"/>
                    </a:lnTo>
                    <a:lnTo>
                      <a:pt x="651" y="1215"/>
                    </a:lnTo>
                    <a:lnTo>
                      <a:pt x="651" y="1245"/>
                    </a:lnTo>
                    <a:lnTo>
                      <a:pt x="682" y="1245"/>
                    </a:lnTo>
                    <a:lnTo>
                      <a:pt x="682" y="1274"/>
                    </a:lnTo>
                    <a:lnTo>
                      <a:pt x="712" y="1303"/>
                    </a:lnTo>
                    <a:lnTo>
                      <a:pt x="742" y="1303"/>
                    </a:lnTo>
                    <a:lnTo>
                      <a:pt x="742" y="1333"/>
                    </a:lnTo>
                    <a:lnTo>
                      <a:pt x="770" y="1363"/>
                    </a:lnTo>
                    <a:lnTo>
                      <a:pt x="742" y="1363"/>
                    </a:lnTo>
                    <a:lnTo>
                      <a:pt x="770" y="1394"/>
                    </a:lnTo>
                    <a:lnTo>
                      <a:pt x="742" y="1421"/>
                    </a:lnTo>
                    <a:lnTo>
                      <a:pt x="800" y="1451"/>
                    </a:lnTo>
                    <a:lnTo>
                      <a:pt x="830" y="1451"/>
                    </a:lnTo>
                    <a:lnTo>
                      <a:pt x="830" y="1481"/>
                    </a:lnTo>
                    <a:lnTo>
                      <a:pt x="919" y="1481"/>
                    </a:lnTo>
                    <a:lnTo>
                      <a:pt x="949" y="1451"/>
                    </a:lnTo>
                    <a:lnTo>
                      <a:pt x="978" y="1481"/>
                    </a:lnTo>
                    <a:lnTo>
                      <a:pt x="1007" y="1481"/>
                    </a:lnTo>
                    <a:lnTo>
                      <a:pt x="1037" y="1512"/>
                    </a:lnTo>
                    <a:lnTo>
                      <a:pt x="1067" y="1512"/>
                    </a:lnTo>
                    <a:lnTo>
                      <a:pt x="1097" y="1540"/>
                    </a:lnTo>
                    <a:lnTo>
                      <a:pt x="1097" y="1570"/>
                    </a:lnTo>
                    <a:lnTo>
                      <a:pt x="1126" y="1600"/>
                    </a:lnTo>
                    <a:lnTo>
                      <a:pt x="1216" y="1600"/>
                    </a:lnTo>
                    <a:lnTo>
                      <a:pt x="1274" y="1630"/>
                    </a:lnTo>
                    <a:lnTo>
                      <a:pt x="1392" y="1630"/>
                    </a:lnTo>
                    <a:lnTo>
                      <a:pt x="1423" y="1600"/>
                    </a:lnTo>
                    <a:lnTo>
                      <a:pt x="1511" y="1600"/>
                    </a:lnTo>
                    <a:lnTo>
                      <a:pt x="1511" y="1540"/>
                    </a:lnTo>
                    <a:lnTo>
                      <a:pt x="1481" y="1512"/>
                    </a:lnTo>
                    <a:lnTo>
                      <a:pt x="1481" y="1481"/>
                    </a:lnTo>
                    <a:lnTo>
                      <a:pt x="1453" y="1481"/>
                    </a:lnTo>
                    <a:lnTo>
                      <a:pt x="1423" y="1451"/>
                    </a:lnTo>
                    <a:lnTo>
                      <a:pt x="1392" y="1451"/>
                    </a:lnTo>
                    <a:lnTo>
                      <a:pt x="1362" y="1481"/>
                    </a:lnTo>
                    <a:lnTo>
                      <a:pt x="1304" y="1481"/>
                    </a:lnTo>
                    <a:lnTo>
                      <a:pt x="1274" y="1451"/>
                    </a:lnTo>
                    <a:lnTo>
                      <a:pt x="1244" y="1451"/>
                    </a:lnTo>
                    <a:lnTo>
                      <a:pt x="1156" y="1363"/>
                    </a:lnTo>
                    <a:lnTo>
                      <a:pt x="1126" y="1363"/>
                    </a:lnTo>
                    <a:lnTo>
                      <a:pt x="1097" y="1333"/>
                    </a:lnTo>
                    <a:lnTo>
                      <a:pt x="1097" y="1303"/>
                    </a:lnTo>
                    <a:lnTo>
                      <a:pt x="1156" y="1303"/>
                    </a:lnTo>
                    <a:lnTo>
                      <a:pt x="1185" y="1274"/>
                    </a:lnTo>
                    <a:lnTo>
                      <a:pt x="1185" y="1215"/>
                    </a:lnTo>
                    <a:lnTo>
                      <a:pt x="1216" y="1215"/>
                    </a:lnTo>
                    <a:lnTo>
                      <a:pt x="1244" y="1245"/>
                    </a:lnTo>
                    <a:lnTo>
                      <a:pt x="1335" y="1245"/>
                    </a:lnTo>
                    <a:lnTo>
                      <a:pt x="1362" y="1274"/>
                    </a:lnTo>
                    <a:lnTo>
                      <a:pt x="1392" y="1274"/>
                    </a:lnTo>
                    <a:lnTo>
                      <a:pt x="1423" y="1303"/>
                    </a:lnTo>
                    <a:lnTo>
                      <a:pt x="1453" y="1303"/>
                    </a:lnTo>
                    <a:lnTo>
                      <a:pt x="1481" y="1333"/>
                    </a:lnTo>
                    <a:lnTo>
                      <a:pt x="1511" y="1333"/>
                    </a:lnTo>
                    <a:lnTo>
                      <a:pt x="1481" y="1363"/>
                    </a:lnTo>
                    <a:lnTo>
                      <a:pt x="1481" y="1394"/>
                    </a:lnTo>
                    <a:lnTo>
                      <a:pt x="1511" y="1363"/>
                    </a:lnTo>
                    <a:lnTo>
                      <a:pt x="1542" y="1363"/>
                    </a:lnTo>
                    <a:lnTo>
                      <a:pt x="1572" y="1333"/>
                    </a:lnTo>
                    <a:lnTo>
                      <a:pt x="1599" y="1363"/>
                    </a:lnTo>
                    <a:lnTo>
                      <a:pt x="1690" y="1363"/>
                    </a:lnTo>
                    <a:lnTo>
                      <a:pt x="1718" y="1394"/>
                    </a:lnTo>
                    <a:lnTo>
                      <a:pt x="1806" y="1394"/>
                    </a:lnTo>
                    <a:lnTo>
                      <a:pt x="1837" y="1421"/>
                    </a:lnTo>
                    <a:lnTo>
                      <a:pt x="1897" y="1421"/>
                    </a:lnTo>
                    <a:lnTo>
                      <a:pt x="1926" y="1394"/>
                    </a:lnTo>
                    <a:lnTo>
                      <a:pt x="1926" y="1363"/>
                    </a:lnTo>
                    <a:lnTo>
                      <a:pt x="1986" y="1421"/>
                    </a:lnTo>
                    <a:lnTo>
                      <a:pt x="2044" y="1421"/>
                    </a:lnTo>
                    <a:lnTo>
                      <a:pt x="2015" y="1394"/>
                    </a:lnTo>
                    <a:lnTo>
                      <a:pt x="2015" y="1333"/>
                    </a:lnTo>
                    <a:lnTo>
                      <a:pt x="1956" y="1274"/>
                    </a:lnTo>
                    <a:lnTo>
                      <a:pt x="1926" y="1274"/>
                    </a:lnTo>
                    <a:lnTo>
                      <a:pt x="1897" y="1245"/>
                    </a:lnTo>
                    <a:lnTo>
                      <a:pt x="1897" y="1215"/>
                    </a:lnTo>
                    <a:lnTo>
                      <a:pt x="1867" y="1215"/>
                    </a:lnTo>
                    <a:lnTo>
                      <a:pt x="1806" y="1156"/>
                    </a:lnTo>
                    <a:lnTo>
                      <a:pt x="1806" y="1126"/>
                    </a:lnTo>
                    <a:lnTo>
                      <a:pt x="1867" y="1067"/>
                    </a:lnTo>
                    <a:lnTo>
                      <a:pt x="1897" y="1067"/>
                    </a:lnTo>
                    <a:lnTo>
                      <a:pt x="1986" y="978"/>
                    </a:lnTo>
                    <a:lnTo>
                      <a:pt x="2104" y="978"/>
                    </a:lnTo>
                    <a:lnTo>
                      <a:pt x="2134" y="947"/>
                    </a:lnTo>
                    <a:lnTo>
                      <a:pt x="2163" y="947"/>
                    </a:lnTo>
                    <a:lnTo>
                      <a:pt x="2281" y="829"/>
                    </a:lnTo>
                    <a:lnTo>
                      <a:pt x="2341" y="829"/>
                    </a:lnTo>
                    <a:lnTo>
                      <a:pt x="2372" y="860"/>
                    </a:lnTo>
                    <a:lnTo>
                      <a:pt x="2518" y="860"/>
                    </a:lnTo>
                    <a:lnTo>
                      <a:pt x="2548" y="890"/>
                    </a:lnTo>
                    <a:lnTo>
                      <a:pt x="2609" y="890"/>
                    </a:lnTo>
                    <a:lnTo>
                      <a:pt x="2636" y="919"/>
                    </a:lnTo>
                    <a:lnTo>
                      <a:pt x="2609" y="919"/>
                    </a:lnTo>
                    <a:lnTo>
                      <a:pt x="2579" y="947"/>
                    </a:lnTo>
                    <a:lnTo>
                      <a:pt x="2609" y="978"/>
                    </a:lnTo>
                    <a:lnTo>
                      <a:pt x="2609" y="947"/>
                    </a:lnTo>
                    <a:lnTo>
                      <a:pt x="2636" y="947"/>
                    </a:lnTo>
                    <a:lnTo>
                      <a:pt x="2666" y="919"/>
                    </a:lnTo>
                    <a:lnTo>
                      <a:pt x="2697" y="947"/>
                    </a:lnTo>
                    <a:lnTo>
                      <a:pt x="2727" y="947"/>
                    </a:lnTo>
                    <a:lnTo>
                      <a:pt x="2755" y="978"/>
                    </a:lnTo>
                    <a:lnTo>
                      <a:pt x="2727" y="919"/>
                    </a:lnTo>
                    <a:lnTo>
                      <a:pt x="2727" y="860"/>
                    </a:lnTo>
                    <a:lnTo>
                      <a:pt x="2786" y="801"/>
                    </a:lnTo>
                    <a:lnTo>
                      <a:pt x="2816" y="801"/>
                    </a:lnTo>
                    <a:lnTo>
                      <a:pt x="2755" y="740"/>
                    </a:lnTo>
                    <a:lnTo>
                      <a:pt x="2786" y="711"/>
                    </a:lnTo>
                    <a:lnTo>
                      <a:pt x="2755" y="683"/>
                    </a:lnTo>
                    <a:lnTo>
                      <a:pt x="2727" y="683"/>
                    </a:lnTo>
                    <a:lnTo>
                      <a:pt x="2666" y="622"/>
                    </a:lnTo>
                    <a:lnTo>
                      <a:pt x="2609" y="622"/>
                    </a:lnTo>
                    <a:lnTo>
                      <a:pt x="2579" y="592"/>
                    </a:lnTo>
                    <a:lnTo>
                      <a:pt x="2579" y="504"/>
                    </a:lnTo>
                    <a:lnTo>
                      <a:pt x="2609" y="504"/>
                    </a:lnTo>
                    <a:lnTo>
                      <a:pt x="2609" y="415"/>
                    </a:lnTo>
                    <a:lnTo>
                      <a:pt x="2636" y="415"/>
                    </a:lnTo>
                    <a:lnTo>
                      <a:pt x="2609" y="386"/>
                    </a:lnTo>
                    <a:lnTo>
                      <a:pt x="2636" y="386"/>
                    </a:lnTo>
                    <a:lnTo>
                      <a:pt x="2609" y="356"/>
                    </a:lnTo>
                    <a:lnTo>
                      <a:pt x="2609" y="327"/>
                    </a:lnTo>
                    <a:lnTo>
                      <a:pt x="2579" y="297"/>
                    </a:lnTo>
                    <a:lnTo>
                      <a:pt x="2548" y="297"/>
                    </a:lnTo>
                    <a:lnTo>
                      <a:pt x="2518" y="267"/>
                    </a:lnTo>
                    <a:lnTo>
                      <a:pt x="2459" y="267"/>
                    </a:lnTo>
                    <a:lnTo>
                      <a:pt x="2429" y="237"/>
                    </a:lnTo>
                    <a:lnTo>
                      <a:pt x="2399" y="237"/>
                    </a:lnTo>
                    <a:lnTo>
                      <a:pt x="2372" y="209"/>
                    </a:lnTo>
                    <a:lnTo>
                      <a:pt x="2459" y="209"/>
                    </a:lnTo>
                    <a:lnTo>
                      <a:pt x="2490" y="237"/>
                    </a:lnTo>
                    <a:lnTo>
                      <a:pt x="2934" y="237"/>
                    </a:lnTo>
                    <a:lnTo>
                      <a:pt x="2964" y="267"/>
                    </a:lnTo>
                    <a:lnTo>
                      <a:pt x="2964" y="297"/>
                    </a:lnTo>
                    <a:lnTo>
                      <a:pt x="2993" y="297"/>
                    </a:lnTo>
                    <a:lnTo>
                      <a:pt x="3023" y="327"/>
                    </a:lnTo>
                    <a:lnTo>
                      <a:pt x="3052" y="327"/>
                    </a:lnTo>
                    <a:lnTo>
                      <a:pt x="3082" y="356"/>
                    </a:lnTo>
                    <a:lnTo>
                      <a:pt x="3111" y="356"/>
                    </a:lnTo>
                    <a:lnTo>
                      <a:pt x="3171" y="415"/>
                    </a:lnTo>
                    <a:lnTo>
                      <a:pt x="3171" y="445"/>
                    </a:lnTo>
                    <a:lnTo>
                      <a:pt x="2993" y="445"/>
                    </a:lnTo>
                    <a:lnTo>
                      <a:pt x="2964" y="474"/>
                    </a:lnTo>
                    <a:lnTo>
                      <a:pt x="2873" y="474"/>
                    </a:lnTo>
                    <a:lnTo>
                      <a:pt x="2904" y="504"/>
                    </a:lnTo>
                    <a:lnTo>
                      <a:pt x="2873" y="504"/>
                    </a:lnTo>
                    <a:lnTo>
                      <a:pt x="2845" y="534"/>
                    </a:lnTo>
                    <a:lnTo>
                      <a:pt x="2816" y="534"/>
                    </a:lnTo>
                    <a:lnTo>
                      <a:pt x="2816" y="565"/>
                    </a:lnTo>
                    <a:lnTo>
                      <a:pt x="2845" y="592"/>
                    </a:lnTo>
                    <a:lnTo>
                      <a:pt x="2904" y="622"/>
                    </a:lnTo>
                    <a:lnTo>
                      <a:pt x="2964" y="622"/>
                    </a:lnTo>
                    <a:lnTo>
                      <a:pt x="3023" y="683"/>
                    </a:lnTo>
                    <a:lnTo>
                      <a:pt x="3082" y="711"/>
                    </a:lnTo>
                    <a:lnTo>
                      <a:pt x="3111" y="740"/>
                    </a:lnTo>
                    <a:lnTo>
                      <a:pt x="3229" y="740"/>
                    </a:lnTo>
                    <a:lnTo>
                      <a:pt x="3229" y="771"/>
                    </a:lnTo>
                    <a:lnTo>
                      <a:pt x="3259" y="740"/>
                    </a:lnTo>
                    <a:lnTo>
                      <a:pt x="3348" y="740"/>
                    </a:lnTo>
                    <a:lnTo>
                      <a:pt x="3378" y="711"/>
                    </a:lnTo>
                    <a:lnTo>
                      <a:pt x="3466" y="711"/>
                    </a:lnTo>
                    <a:lnTo>
                      <a:pt x="3496" y="683"/>
                    </a:lnTo>
                    <a:lnTo>
                      <a:pt x="3496" y="653"/>
                    </a:lnTo>
                    <a:lnTo>
                      <a:pt x="3466" y="622"/>
                    </a:lnTo>
                    <a:lnTo>
                      <a:pt x="3466" y="592"/>
                    </a:lnTo>
                    <a:lnTo>
                      <a:pt x="3496" y="565"/>
                    </a:lnTo>
                    <a:lnTo>
                      <a:pt x="3496" y="534"/>
                    </a:lnTo>
                    <a:lnTo>
                      <a:pt x="3466" y="534"/>
                    </a:lnTo>
                    <a:lnTo>
                      <a:pt x="3439" y="504"/>
                    </a:lnTo>
                    <a:lnTo>
                      <a:pt x="3527" y="504"/>
                    </a:lnTo>
                    <a:lnTo>
                      <a:pt x="3557" y="474"/>
                    </a:lnTo>
                    <a:lnTo>
                      <a:pt x="3585" y="504"/>
                    </a:lnTo>
                    <a:lnTo>
                      <a:pt x="3615" y="504"/>
                    </a:lnTo>
                    <a:lnTo>
                      <a:pt x="3646" y="474"/>
                    </a:lnTo>
                    <a:lnTo>
                      <a:pt x="3703" y="504"/>
                    </a:lnTo>
                    <a:lnTo>
                      <a:pt x="3734" y="504"/>
                    </a:lnTo>
                    <a:lnTo>
                      <a:pt x="3703" y="474"/>
                    </a:lnTo>
                    <a:lnTo>
                      <a:pt x="3675" y="474"/>
                    </a:lnTo>
                    <a:lnTo>
                      <a:pt x="3646" y="445"/>
                    </a:lnTo>
                    <a:lnTo>
                      <a:pt x="3703" y="445"/>
                    </a:lnTo>
                    <a:lnTo>
                      <a:pt x="3734" y="415"/>
                    </a:lnTo>
                    <a:lnTo>
                      <a:pt x="3794" y="415"/>
                    </a:lnTo>
                    <a:lnTo>
                      <a:pt x="3822" y="386"/>
                    </a:lnTo>
                    <a:lnTo>
                      <a:pt x="3853" y="386"/>
                    </a:lnTo>
                    <a:lnTo>
                      <a:pt x="3882" y="356"/>
                    </a:lnTo>
                    <a:lnTo>
                      <a:pt x="3882" y="386"/>
                    </a:lnTo>
                    <a:lnTo>
                      <a:pt x="3941" y="327"/>
                    </a:lnTo>
                    <a:lnTo>
                      <a:pt x="3971" y="327"/>
                    </a:lnTo>
                    <a:lnTo>
                      <a:pt x="4001" y="297"/>
                    </a:lnTo>
                    <a:lnTo>
                      <a:pt x="4059" y="297"/>
                    </a:lnTo>
                  </a:path>
                </a:pathLst>
              </a:custGeom>
              <a:noFill/>
              <a:ln w="1588">
                <a:solidFill>
                  <a:srgbClr val="000000"/>
                </a:solidFill>
                <a:prstDash val="solid"/>
                <a:round/>
                <a:headEnd/>
                <a:tailEnd/>
              </a:ln>
            </p:spPr>
            <p:txBody>
              <a:bodyPr/>
              <a:lstStyle/>
              <a:p>
                <a:endParaRPr lang="en-GB"/>
              </a:p>
            </p:txBody>
          </p:sp>
          <p:sp>
            <p:nvSpPr>
              <p:cNvPr id="25771" name="Freeform 171"/>
              <p:cNvSpPr>
                <a:spLocks/>
              </p:cNvSpPr>
              <p:nvPr/>
            </p:nvSpPr>
            <p:spPr bwMode="auto">
              <a:xfrm>
                <a:off x="5302" y="1010"/>
                <a:ext cx="111" cy="51"/>
              </a:xfrm>
              <a:custGeom>
                <a:avLst/>
                <a:gdLst/>
                <a:ahLst/>
                <a:cxnLst>
                  <a:cxn ang="0">
                    <a:pos x="0" y="177"/>
                  </a:cxn>
                  <a:cxn ang="0">
                    <a:pos x="0" y="59"/>
                  </a:cxn>
                  <a:cxn ang="0">
                    <a:pos x="58" y="0"/>
                  </a:cxn>
                  <a:cxn ang="0">
                    <a:pos x="238" y="0"/>
                  </a:cxn>
                  <a:cxn ang="0">
                    <a:pos x="267" y="28"/>
                  </a:cxn>
                  <a:cxn ang="0">
                    <a:pos x="356" y="28"/>
                  </a:cxn>
                  <a:cxn ang="0">
                    <a:pos x="386" y="59"/>
                  </a:cxn>
                  <a:cxn ang="0">
                    <a:pos x="414" y="59"/>
                  </a:cxn>
                  <a:cxn ang="0">
                    <a:pos x="445" y="89"/>
                  </a:cxn>
                  <a:cxn ang="0">
                    <a:pos x="445" y="118"/>
                  </a:cxn>
                  <a:cxn ang="0">
                    <a:pos x="414" y="89"/>
                  </a:cxn>
                  <a:cxn ang="0">
                    <a:pos x="386" y="89"/>
                  </a:cxn>
                  <a:cxn ang="0">
                    <a:pos x="386" y="118"/>
                  </a:cxn>
                  <a:cxn ang="0">
                    <a:pos x="326" y="177"/>
                  </a:cxn>
                  <a:cxn ang="0">
                    <a:pos x="267" y="177"/>
                  </a:cxn>
                  <a:cxn ang="0">
                    <a:pos x="238" y="207"/>
                  </a:cxn>
                  <a:cxn ang="0">
                    <a:pos x="88" y="207"/>
                  </a:cxn>
                  <a:cxn ang="0">
                    <a:pos x="58" y="177"/>
                  </a:cxn>
                  <a:cxn ang="0">
                    <a:pos x="0" y="177"/>
                  </a:cxn>
                </a:cxnLst>
                <a:rect l="0" t="0" r="r" b="b"/>
                <a:pathLst>
                  <a:path w="445" h="207">
                    <a:moveTo>
                      <a:pt x="0" y="177"/>
                    </a:moveTo>
                    <a:lnTo>
                      <a:pt x="0" y="59"/>
                    </a:lnTo>
                    <a:lnTo>
                      <a:pt x="58" y="0"/>
                    </a:lnTo>
                    <a:lnTo>
                      <a:pt x="238" y="0"/>
                    </a:lnTo>
                    <a:lnTo>
                      <a:pt x="267" y="28"/>
                    </a:lnTo>
                    <a:lnTo>
                      <a:pt x="356" y="28"/>
                    </a:lnTo>
                    <a:lnTo>
                      <a:pt x="386" y="59"/>
                    </a:lnTo>
                    <a:lnTo>
                      <a:pt x="414" y="59"/>
                    </a:lnTo>
                    <a:lnTo>
                      <a:pt x="445" y="89"/>
                    </a:lnTo>
                    <a:lnTo>
                      <a:pt x="445" y="118"/>
                    </a:lnTo>
                    <a:lnTo>
                      <a:pt x="414" y="89"/>
                    </a:lnTo>
                    <a:lnTo>
                      <a:pt x="386" y="89"/>
                    </a:lnTo>
                    <a:lnTo>
                      <a:pt x="386" y="118"/>
                    </a:lnTo>
                    <a:lnTo>
                      <a:pt x="326" y="177"/>
                    </a:lnTo>
                    <a:lnTo>
                      <a:pt x="267" y="177"/>
                    </a:lnTo>
                    <a:lnTo>
                      <a:pt x="238" y="207"/>
                    </a:lnTo>
                    <a:lnTo>
                      <a:pt x="88" y="207"/>
                    </a:lnTo>
                    <a:lnTo>
                      <a:pt x="58" y="177"/>
                    </a:lnTo>
                    <a:lnTo>
                      <a:pt x="0" y="177"/>
                    </a:lnTo>
                  </a:path>
                </a:pathLst>
              </a:custGeom>
              <a:noFill/>
              <a:ln w="1588">
                <a:solidFill>
                  <a:srgbClr val="000000"/>
                </a:solidFill>
                <a:prstDash val="solid"/>
                <a:round/>
                <a:headEnd/>
                <a:tailEnd/>
              </a:ln>
            </p:spPr>
            <p:txBody>
              <a:bodyPr/>
              <a:lstStyle/>
              <a:p>
                <a:endParaRPr lang="en-GB"/>
              </a:p>
            </p:txBody>
          </p:sp>
          <p:sp>
            <p:nvSpPr>
              <p:cNvPr id="25772" name="Freeform 172"/>
              <p:cNvSpPr>
                <a:spLocks/>
              </p:cNvSpPr>
              <p:nvPr/>
            </p:nvSpPr>
            <p:spPr bwMode="auto">
              <a:xfrm>
                <a:off x="5465" y="1084"/>
                <a:ext cx="22" cy="7"/>
              </a:xfrm>
              <a:custGeom>
                <a:avLst/>
                <a:gdLst/>
                <a:ahLst/>
                <a:cxnLst>
                  <a:cxn ang="0">
                    <a:pos x="0" y="30"/>
                  </a:cxn>
                  <a:cxn ang="0">
                    <a:pos x="60" y="30"/>
                  </a:cxn>
                  <a:cxn ang="0">
                    <a:pos x="90" y="0"/>
                  </a:cxn>
                  <a:cxn ang="0">
                    <a:pos x="30" y="0"/>
                  </a:cxn>
                  <a:cxn ang="0">
                    <a:pos x="0" y="30"/>
                  </a:cxn>
                </a:cxnLst>
                <a:rect l="0" t="0" r="r" b="b"/>
                <a:pathLst>
                  <a:path w="90" h="30">
                    <a:moveTo>
                      <a:pt x="0" y="30"/>
                    </a:moveTo>
                    <a:lnTo>
                      <a:pt x="60" y="30"/>
                    </a:lnTo>
                    <a:lnTo>
                      <a:pt x="90" y="0"/>
                    </a:lnTo>
                    <a:lnTo>
                      <a:pt x="30" y="0"/>
                    </a:lnTo>
                    <a:lnTo>
                      <a:pt x="0" y="30"/>
                    </a:lnTo>
                  </a:path>
                </a:pathLst>
              </a:custGeom>
              <a:noFill/>
              <a:ln w="1588">
                <a:solidFill>
                  <a:srgbClr val="000000"/>
                </a:solidFill>
                <a:prstDash val="solid"/>
                <a:round/>
                <a:headEnd/>
                <a:tailEnd/>
              </a:ln>
            </p:spPr>
            <p:txBody>
              <a:bodyPr/>
              <a:lstStyle/>
              <a:p>
                <a:endParaRPr lang="en-GB"/>
              </a:p>
            </p:txBody>
          </p:sp>
          <p:sp>
            <p:nvSpPr>
              <p:cNvPr id="25773" name="Freeform 173"/>
              <p:cNvSpPr>
                <a:spLocks/>
              </p:cNvSpPr>
              <p:nvPr/>
            </p:nvSpPr>
            <p:spPr bwMode="auto">
              <a:xfrm>
                <a:off x="4302" y="973"/>
                <a:ext cx="185" cy="59"/>
              </a:xfrm>
              <a:custGeom>
                <a:avLst/>
                <a:gdLst/>
                <a:ahLst/>
                <a:cxnLst>
                  <a:cxn ang="0">
                    <a:pos x="0" y="88"/>
                  </a:cxn>
                  <a:cxn ang="0">
                    <a:pos x="31" y="88"/>
                  </a:cxn>
                  <a:cxn ang="0">
                    <a:pos x="59" y="118"/>
                  </a:cxn>
                  <a:cxn ang="0">
                    <a:pos x="177" y="118"/>
                  </a:cxn>
                  <a:cxn ang="0">
                    <a:pos x="177" y="88"/>
                  </a:cxn>
                  <a:cxn ang="0">
                    <a:pos x="149" y="58"/>
                  </a:cxn>
                  <a:cxn ang="0">
                    <a:pos x="238" y="58"/>
                  </a:cxn>
                  <a:cxn ang="0">
                    <a:pos x="268" y="88"/>
                  </a:cxn>
                  <a:cxn ang="0">
                    <a:pos x="295" y="88"/>
                  </a:cxn>
                  <a:cxn ang="0">
                    <a:pos x="326" y="58"/>
                  </a:cxn>
                  <a:cxn ang="0">
                    <a:pos x="326" y="30"/>
                  </a:cxn>
                  <a:cxn ang="0">
                    <a:pos x="386" y="30"/>
                  </a:cxn>
                  <a:cxn ang="0">
                    <a:pos x="356" y="0"/>
                  </a:cxn>
                  <a:cxn ang="0">
                    <a:pos x="386" y="0"/>
                  </a:cxn>
                  <a:cxn ang="0">
                    <a:pos x="415" y="30"/>
                  </a:cxn>
                  <a:cxn ang="0">
                    <a:pos x="475" y="30"/>
                  </a:cxn>
                  <a:cxn ang="0">
                    <a:pos x="533" y="58"/>
                  </a:cxn>
                  <a:cxn ang="0">
                    <a:pos x="652" y="58"/>
                  </a:cxn>
                  <a:cxn ang="0">
                    <a:pos x="593" y="118"/>
                  </a:cxn>
                  <a:cxn ang="0">
                    <a:pos x="533" y="118"/>
                  </a:cxn>
                  <a:cxn ang="0">
                    <a:pos x="505" y="88"/>
                  </a:cxn>
                  <a:cxn ang="0">
                    <a:pos x="445" y="88"/>
                  </a:cxn>
                  <a:cxn ang="0">
                    <a:pos x="415" y="58"/>
                  </a:cxn>
                  <a:cxn ang="0">
                    <a:pos x="415" y="88"/>
                  </a:cxn>
                  <a:cxn ang="0">
                    <a:pos x="445" y="118"/>
                  </a:cxn>
                  <a:cxn ang="0">
                    <a:pos x="505" y="118"/>
                  </a:cxn>
                  <a:cxn ang="0">
                    <a:pos x="505" y="148"/>
                  </a:cxn>
                  <a:cxn ang="0">
                    <a:pos x="652" y="148"/>
                  </a:cxn>
                  <a:cxn ang="0">
                    <a:pos x="623" y="176"/>
                  </a:cxn>
                  <a:cxn ang="0">
                    <a:pos x="652" y="176"/>
                  </a:cxn>
                  <a:cxn ang="0">
                    <a:pos x="682" y="148"/>
                  </a:cxn>
                  <a:cxn ang="0">
                    <a:pos x="712" y="148"/>
                  </a:cxn>
                  <a:cxn ang="0">
                    <a:pos x="741" y="176"/>
                  </a:cxn>
                  <a:cxn ang="0">
                    <a:pos x="712" y="207"/>
                  </a:cxn>
                  <a:cxn ang="0">
                    <a:pos x="741" y="237"/>
                  </a:cxn>
                </a:cxnLst>
                <a:rect l="0" t="0" r="r" b="b"/>
                <a:pathLst>
                  <a:path w="741" h="237">
                    <a:moveTo>
                      <a:pt x="0" y="88"/>
                    </a:moveTo>
                    <a:lnTo>
                      <a:pt x="31" y="88"/>
                    </a:lnTo>
                    <a:lnTo>
                      <a:pt x="59" y="118"/>
                    </a:lnTo>
                    <a:lnTo>
                      <a:pt x="177" y="118"/>
                    </a:lnTo>
                    <a:lnTo>
                      <a:pt x="177" y="88"/>
                    </a:lnTo>
                    <a:lnTo>
                      <a:pt x="149" y="58"/>
                    </a:lnTo>
                    <a:lnTo>
                      <a:pt x="238" y="58"/>
                    </a:lnTo>
                    <a:lnTo>
                      <a:pt x="268" y="88"/>
                    </a:lnTo>
                    <a:lnTo>
                      <a:pt x="295" y="88"/>
                    </a:lnTo>
                    <a:lnTo>
                      <a:pt x="326" y="58"/>
                    </a:lnTo>
                    <a:lnTo>
                      <a:pt x="326" y="30"/>
                    </a:lnTo>
                    <a:lnTo>
                      <a:pt x="386" y="30"/>
                    </a:lnTo>
                    <a:lnTo>
                      <a:pt x="356" y="0"/>
                    </a:lnTo>
                    <a:lnTo>
                      <a:pt x="386" y="0"/>
                    </a:lnTo>
                    <a:lnTo>
                      <a:pt x="415" y="30"/>
                    </a:lnTo>
                    <a:lnTo>
                      <a:pt x="475" y="30"/>
                    </a:lnTo>
                    <a:lnTo>
                      <a:pt x="533" y="58"/>
                    </a:lnTo>
                    <a:lnTo>
                      <a:pt x="652" y="58"/>
                    </a:lnTo>
                    <a:lnTo>
                      <a:pt x="593" y="118"/>
                    </a:lnTo>
                    <a:lnTo>
                      <a:pt x="533" y="118"/>
                    </a:lnTo>
                    <a:lnTo>
                      <a:pt x="505" y="88"/>
                    </a:lnTo>
                    <a:lnTo>
                      <a:pt x="445" y="88"/>
                    </a:lnTo>
                    <a:lnTo>
                      <a:pt x="415" y="58"/>
                    </a:lnTo>
                    <a:lnTo>
                      <a:pt x="415" y="88"/>
                    </a:lnTo>
                    <a:lnTo>
                      <a:pt x="445" y="118"/>
                    </a:lnTo>
                    <a:lnTo>
                      <a:pt x="505" y="118"/>
                    </a:lnTo>
                    <a:lnTo>
                      <a:pt x="505" y="148"/>
                    </a:lnTo>
                    <a:lnTo>
                      <a:pt x="652" y="148"/>
                    </a:lnTo>
                    <a:lnTo>
                      <a:pt x="623" y="176"/>
                    </a:lnTo>
                    <a:lnTo>
                      <a:pt x="652" y="176"/>
                    </a:lnTo>
                    <a:lnTo>
                      <a:pt x="682" y="148"/>
                    </a:lnTo>
                    <a:lnTo>
                      <a:pt x="712" y="148"/>
                    </a:lnTo>
                    <a:lnTo>
                      <a:pt x="741" y="176"/>
                    </a:lnTo>
                    <a:lnTo>
                      <a:pt x="712" y="207"/>
                    </a:lnTo>
                    <a:lnTo>
                      <a:pt x="741" y="237"/>
                    </a:lnTo>
                  </a:path>
                </a:pathLst>
              </a:custGeom>
              <a:noFill/>
              <a:ln w="1588">
                <a:solidFill>
                  <a:srgbClr val="000000"/>
                </a:solidFill>
                <a:prstDash val="solid"/>
                <a:round/>
                <a:headEnd/>
                <a:tailEnd/>
              </a:ln>
            </p:spPr>
            <p:txBody>
              <a:bodyPr/>
              <a:lstStyle/>
              <a:p>
                <a:endParaRPr lang="en-GB"/>
              </a:p>
            </p:txBody>
          </p:sp>
          <p:sp>
            <p:nvSpPr>
              <p:cNvPr id="25774" name="Rectangle 174"/>
              <p:cNvSpPr>
                <a:spLocks noChangeArrowheads="1"/>
              </p:cNvSpPr>
              <p:nvPr/>
            </p:nvSpPr>
            <p:spPr bwMode="auto">
              <a:xfrm>
                <a:off x="4465" y="1039"/>
                <a:ext cx="7" cy="8"/>
              </a:xfrm>
              <a:prstGeom prst="rect">
                <a:avLst/>
              </a:prstGeom>
              <a:noFill/>
              <a:ln w="1588">
                <a:solidFill>
                  <a:srgbClr val="000000"/>
                </a:solidFill>
                <a:miter lim="800000"/>
                <a:headEnd/>
                <a:tailEnd/>
              </a:ln>
            </p:spPr>
            <p:txBody>
              <a:bodyPr/>
              <a:lstStyle/>
              <a:p>
                <a:endParaRPr lang="en-GB"/>
              </a:p>
            </p:txBody>
          </p:sp>
          <p:sp>
            <p:nvSpPr>
              <p:cNvPr id="25775" name="Freeform 175"/>
              <p:cNvSpPr>
                <a:spLocks/>
              </p:cNvSpPr>
              <p:nvPr/>
            </p:nvSpPr>
            <p:spPr bwMode="auto">
              <a:xfrm>
                <a:off x="4472" y="1032"/>
                <a:ext cx="15" cy="7"/>
              </a:xfrm>
              <a:custGeom>
                <a:avLst/>
                <a:gdLst/>
                <a:ahLst/>
                <a:cxnLst>
                  <a:cxn ang="0">
                    <a:pos x="0" y="29"/>
                  </a:cxn>
                  <a:cxn ang="0">
                    <a:pos x="30" y="29"/>
                  </a:cxn>
                  <a:cxn ang="0">
                    <a:pos x="59" y="0"/>
                  </a:cxn>
                </a:cxnLst>
                <a:rect l="0" t="0" r="r" b="b"/>
                <a:pathLst>
                  <a:path w="59" h="29">
                    <a:moveTo>
                      <a:pt x="0" y="29"/>
                    </a:moveTo>
                    <a:lnTo>
                      <a:pt x="30" y="29"/>
                    </a:lnTo>
                    <a:lnTo>
                      <a:pt x="59" y="0"/>
                    </a:lnTo>
                  </a:path>
                </a:pathLst>
              </a:custGeom>
              <a:noFill/>
              <a:ln w="1588">
                <a:solidFill>
                  <a:srgbClr val="000000"/>
                </a:solidFill>
                <a:prstDash val="solid"/>
                <a:round/>
                <a:headEnd/>
                <a:tailEnd/>
              </a:ln>
            </p:spPr>
            <p:txBody>
              <a:bodyPr/>
              <a:lstStyle/>
              <a:p>
                <a:endParaRPr lang="en-GB"/>
              </a:p>
            </p:txBody>
          </p:sp>
          <p:sp>
            <p:nvSpPr>
              <p:cNvPr id="25776" name="Freeform 176"/>
              <p:cNvSpPr>
                <a:spLocks/>
              </p:cNvSpPr>
              <p:nvPr/>
            </p:nvSpPr>
            <p:spPr bwMode="auto">
              <a:xfrm>
                <a:off x="4472" y="1032"/>
                <a:ext cx="15" cy="7"/>
              </a:xfrm>
              <a:custGeom>
                <a:avLst/>
                <a:gdLst/>
                <a:ahLst/>
                <a:cxnLst>
                  <a:cxn ang="0">
                    <a:pos x="59" y="0"/>
                  </a:cxn>
                  <a:cxn ang="0">
                    <a:pos x="30" y="0"/>
                  </a:cxn>
                  <a:cxn ang="0">
                    <a:pos x="0" y="29"/>
                  </a:cxn>
                </a:cxnLst>
                <a:rect l="0" t="0" r="r" b="b"/>
                <a:pathLst>
                  <a:path w="59" h="29">
                    <a:moveTo>
                      <a:pt x="59" y="0"/>
                    </a:moveTo>
                    <a:lnTo>
                      <a:pt x="30" y="0"/>
                    </a:lnTo>
                    <a:lnTo>
                      <a:pt x="0" y="29"/>
                    </a:lnTo>
                  </a:path>
                </a:pathLst>
              </a:custGeom>
              <a:noFill/>
              <a:ln w="1588">
                <a:solidFill>
                  <a:srgbClr val="000000"/>
                </a:solidFill>
                <a:prstDash val="solid"/>
                <a:round/>
                <a:headEnd/>
                <a:tailEnd/>
              </a:ln>
            </p:spPr>
            <p:txBody>
              <a:bodyPr/>
              <a:lstStyle/>
              <a:p>
                <a:endParaRPr lang="en-GB"/>
              </a:p>
            </p:txBody>
          </p:sp>
          <p:sp>
            <p:nvSpPr>
              <p:cNvPr id="25777" name="Freeform 177"/>
              <p:cNvSpPr>
                <a:spLocks/>
              </p:cNvSpPr>
              <p:nvPr/>
            </p:nvSpPr>
            <p:spPr bwMode="auto">
              <a:xfrm>
                <a:off x="3828" y="891"/>
                <a:ext cx="370" cy="89"/>
              </a:xfrm>
              <a:custGeom>
                <a:avLst/>
                <a:gdLst/>
                <a:ahLst/>
                <a:cxnLst>
                  <a:cxn ang="0">
                    <a:pos x="88" y="326"/>
                  </a:cxn>
                  <a:cxn ang="0">
                    <a:pos x="88" y="295"/>
                  </a:cxn>
                  <a:cxn ang="0">
                    <a:pos x="0" y="265"/>
                  </a:cxn>
                  <a:cxn ang="0">
                    <a:pos x="30" y="238"/>
                  </a:cxn>
                  <a:cxn ang="0">
                    <a:pos x="88" y="238"/>
                  </a:cxn>
                  <a:cxn ang="0">
                    <a:pos x="237" y="265"/>
                  </a:cxn>
                  <a:cxn ang="0">
                    <a:pos x="297" y="295"/>
                  </a:cxn>
                  <a:cxn ang="0">
                    <a:pos x="326" y="295"/>
                  </a:cxn>
                  <a:cxn ang="0">
                    <a:pos x="444" y="326"/>
                  </a:cxn>
                  <a:cxn ang="0">
                    <a:pos x="385" y="295"/>
                  </a:cxn>
                  <a:cxn ang="0">
                    <a:pos x="444" y="207"/>
                  </a:cxn>
                  <a:cxn ang="0">
                    <a:pos x="504" y="177"/>
                  </a:cxn>
                  <a:cxn ang="0">
                    <a:pos x="444" y="147"/>
                  </a:cxn>
                  <a:cxn ang="0">
                    <a:pos x="534" y="119"/>
                  </a:cxn>
                  <a:cxn ang="0">
                    <a:pos x="592" y="177"/>
                  </a:cxn>
                  <a:cxn ang="0">
                    <a:pos x="592" y="119"/>
                  </a:cxn>
                  <a:cxn ang="0">
                    <a:pos x="653" y="88"/>
                  </a:cxn>
                  <a:cxn ang="0">
                    <a:pos x="653" y="59"/>
                  </a:cxn>
                  <a:cxn ang="0">
                    <a:pos x="681" y="29"/>
                  </a:cxn>
                  <a:cxn ang="0">
                    <a:pos x="771" y="59"/>
                  </a:cxn>
                  <a:cxn ang="0">
                    <a:pos x="829" y="88"/>
                  </a:cxn>
                  <a:cxn ang="0">
                    <a:pos x="860" y="59"/>
                  </a:cxn>
                  <a:cxn ang="0">
                    <a:pos x="860" y="88"/>
                  </a:cxn>
                  <a:cxn ang="0">
                    <a:pos x="771" y="147"/>
                  </a:cxn>
                  <a:cxn ang="0">
                    <a:pos x="799" y="177"/>
                  </a:cxn>
                  <a:cxn ang="0">
                    <a:pos x="771" y="207"/>
                  </a:cxn>
                  <a:cxn ang="0">
                    <a:pos x="741" y="238"/>
                  </a:cxn>
                  <a:cxn ang="0">
                    <a:pos x="771" y="265"/>
                  </a:cxn>
                  <a:cxn ang="0">
                    <a:pos x="860" y="238"/>
                  </a:cxn>
                  <a:cxn ang="0">
                    <a:pos x="890" y="207"/>
                  </a:cxn>
                  <a:cxn ang="0">
                    <a:pos x="949" y="119"/>
                  </a:cxn>
                  <a:cxn ang="0">
                    <a:pos x="1008" y="88"/>
                  </a:cxn>
                  <a:cxn ang="0">
                    <a:pos x="1097" y="59"/>
                  </a:cxn>
                  <a:cxn ang="0">
                    <a:pos x="1067" y="119"/>
                  </a:cxn>
                  <a:cxn ang="0">
                    <a:pos x="1097" y="177"/>
                  </a:cxn>
                  <a:cxn ang="0">
                    <a:pos x="1097" y="207"/>
                  </a:cxn>
                  <a:cxn ang="0">
                    <a:pos x="1185" y="177"/>
                  </a:cxn>
                  <a:cxn ang="0">
                    <a:pos x="1215" y="147"/>
                  </a:cxn>
                  <a:cxn ang="0">
                    <a:pos x="1215" y="119"/>
                  </a:cxn>
                  <a:cxn ang="0">
                    <a:pos x="1274" y="88"/>
                  </a:cxn>
                  <a:cxn ang="0">
                    <a:pos x="1215" y="59"/>
                  </a:cxn>
                  <a:cxn ang="0">
                    <a:pos x="1304" y="29"/>
                  </a:cxn>
                  <a:cxn ang="0">
                    <a:pos x="1392" y="0"/>
                  </a:cxn>
                  <a:cxn ang="0">
                    <a:pos x="1481" y="29"/>
                  </a:cxn>
                  <a:cxn ang="0">
                    <a:pos x="1452" y="88"/>
                  </a:cxn>
                  <a:cxn ang="0">
                    <a:pos x="1422" y="119"/>
                  </a:cxn>
                </a:cxnLst>
                <a:rect l="0" t="0" r="r" b="b"/>
                <a:pathLst>
                  <a:path w="1481" h="356">
                    <a:moveTo>
                      <a:pt x="88" y="356"/>
                    </a:moveTo>
                    <a:lnTo>
                      <a:pt x="88" y="326"/>
                    </a:lnTo>
                    <a:lnTo>
                      <a:pt x="119" y="326"/>
                    </a:lnTo>
                    <a:lnTo>
                      <a:pt x="88" y="295"/>
                    </a:lnTo>
                    <a:lnTo>
                      <a:pt x="30" y="295"/>
                    </a:lnTo>
                    <a:lnTo>
                      <a:pt x="0" y="265"/>
                    </a:lnTo>
                    <a:lnTo>
                      <a:pt x="0" y="238"/>
                    </a:lnTo>
                    <a:lnTo>
                      <a:pt x="30" y="238"/>
                    </a:lnTo>
                    <a:lnTo>
                      <a:pt x="60" y="265"/>
                    </a:lnTo>
                    <a:lnTo>
                      <a:pt x="88" y="238"/>
                    </a:lnTo>
                    <a:lnTo>
                      <a:pt x="207" y="238"/>
                    </a:lnTo>
                    <a:lnTo>
                      <a:pt x="237" y="265"/>
                    </a:lnTo>
                    <a:lnTo>
                      <a:pt x="297" y="265"/>
                    </a:lnTo>
                    <a:lnTo>
                      <a:pt x="297" y="295"/>
                    </a:lnTo>
                    <a:lnTo>
                      <a:pt x="326" y="265"/>
                    </a:lnTo>
                    <a:lnTo>
                      <a:pt x="326" y="295"/>
                    </a:lnTo>
                    <a:lnTo>
                      <a:pt x="355" y="326"/>
                    </a:lnTo>
                    <a:lnTo>
                      <a:pt x="444" y="326"/>
                    </a:lnTo>
                    <a:lnTo>
                      <a:pt x="444" y="295"/>
                    </a:lnTo>
                    <a:lnTo>
                      <a:pt x="385" y="295"/>
                    </a:lnTo>
                    <a:lnTo>
                      <a:pt x="444" y="238"/>
                    </a:lnTo>
                    <a:lnTo>
                      <a:pt x="444" y="207"/>
                    </a:lnTo>
                    <a:lnTo>
                      <a:pt x="474" y="207"/>
                    </a:lnTo>
                    <a:lnTo>
                      <a:pt x="504" y="177"/>
                    </a:lnTo>
                    <a:lnTo>
                      <a:pt x="474" y="177"/>
                    </a:lnTo>
                    <a:lnTo>
                      <a:pt x="444" y="147"/>
                    </a:lnTo>
                    <a:lnTo>
                      <a:pt x="444" y="119"/>
                    </a:lnTo>
                    <a:lnTo>
                      <a:pt x="534" y="119"/>
                    </a:lnTo>
                    <a:lnTo>
                      <a:pt x="534" y="177"/>
                    </a:lnTo>
                    <a:lnTo>
                      <a:pt x="592" y="177"/>
                    </a:lnTo>
                    <a:lnTo>
                      <a:pt x="562" y="147"/>
                    </a:lnTo>
                    <a:lnTo>
                      <a:pt x="592" y="119"/>
                    </a:lnTo>
                    <a:lnTo>
                      <a:pt x="562" y="88"/>
                    </a:lnTo>
                    <a:lnTo>
                      <a:pt x="653" y="88"/>
                    </a:lnTo>
                    <a:lnTo>
                      <a:pt x="681" y="59"/>
                    </a:lnTo>
                    <a:lnTo>
                      <a:pt x="653" y="59"/>
                    </a:lnTo>
                    <a:lnTo>
                      <a:pt x="653" y="29"/>
                    </a:lnTo>
                    <a:lnTo>
                      <a:pt x="681" y="29"/>
                    </a:lnTo>
                    <a:lnTo>
                      <a:pt x="711" y="59"/>
                    </a:lnTo>
                    <a:lnTo>
                      <a:pt x="771" y="59"/>
                    </a:lnTo>
                    <a:lnTo>
                      <a:pt x="799" y="88"/>
                    </a:lnTo>
                    <a:lnTo>
                      <a:pt x="829" y="88"/>
                    </a:lnTo>
                    <a:lnTo>
                      <a:pt x="799" y="59"/>
                    </a:lnTo>
                    <a:lnTo>
                      <a:pt x="860" y="59"/>
                    </a:lnTo>
                    <a:lnTo>
                      <a:pt x="890" y="88"/>
                    </a:lnTo>
                    <a:lnTo>
                      <a:pt x="860" y="88"/>
                    </a:lnTo>
                    <a:lnTo>
                      <a:pt x="799" y="147"/>
                    </a:lnTo>
                    <a:lnTo>
                      <a:pt x="771" y="147"/>
                    </a:lnTo>
                    <a:lnTo>
                      <a:pt x="771" y="177"/>
                    </a:lnTo>
                    <a:lnTo>
                      <a:pt x="799" y="177"/>
                    </a:lnTo>
                    <a:lnTo>
                      <a:pt x="799" y="207"/>
                    </a:lnTo>
                    <a:lnTo>
                      <a:pt x="771" y="207"/>
                    </a:lnTo>
                    <a:lnTo>
                      <a:pt x="771" y="238"/>
                    </a:lnTo>
                    <a:lnTo>
                      <a:pt x="741" y="238"/>
                    </a:lnTo>
                    <a:lnTo>
                      <a:pt x="741" y="295"/>
                    </a:lnTo>
                    <a:lnTo>
                      <a:pt x="771" y="265"/>
                    </a:lnTo>
                    <a:lnTo>
                      <a:pt x="799" y="295"/>
                    </a:lnTo>
                    <a:lnTo>
                      <a:pt x="860" y="238"/>
                    </a:lnTo>
                    <a:lnTo>
                      <a:pt x="860" y="207"/>
                    </a:lnTo>
                    <a:lnTo>
                      <a:pt x="890" y="207"/>
                    </a:lnTo>
                    <a:lnTo>
                      <a:pt x="949" y="147"/>
                    </a:lnTo>
                    <a:lnTo>
                      <a:pt x="949" y="119"/>
                    </a:lnTo>
                    <a:lnTo>
                      <a:pt x="978" y="88"/>
                    </a:lnTo>
                    <a:lnTo>
                      <a:pt x="1008" y="88"/>
                    </a:lnTo>
                    <a:lnTo>
                      <a:pt x="1067" y="59"/>
                    </a:lnTo>
                    <a:lnTo>
                      <a:pt x="1097" y="59"/>
                    </a:lnTo>
                    <a:lnTo>
                      <a:pt x="1097" y="119"/>
                    </a:lnTo>
                    <a:lnTo>
                      <a:pt x="1067" y="119"/>
                    </a:lnTo>
                    <a:lnTo>
                      <a:pt x="1097" y="147"/>
                    </a:lnTo>
                    <a:lnTo>
                      <a:pt x="1097" y="177"/>
                    </a:lnTo>
                    <a:lnTo>
                      <a:pt x="1067" y="207"/>
                    </a:lnTo>
                    <a:lnTo>
                      <a:pt x="1097" y="207"/>
                    </a:lnTo>
                    <a:lnTo>
                      <a:pt x="1127" y="177"/>
                    </a:lnTo>
                    <a:lnTo>
                      <a:pt x="1185" y="177"/>
                    </a:lnTo>
                    <a:lnTo>
                      <a:pt x="1185" y="147"/>
                    </a:lnTo>
                    <a:lnTo>
                      <a:pt x="1215" y="147"/>
                    </a:lnTo>
                    <a:lnTo>
                      <a:pt x="1185" y="119"/>
                    </a:lnTo>
                    <a:lnTo>
                      <a:pt x="1215" y="119"/>
                    </a:lnTo>
                    <a:lnTo>
                      <a:pt x="1245" y="88"/>
                    </a:lnTo>
                    <a:lnTo>
                      <a:pt x="1274" y="88"/>
                    </a:lnTo>
                    <a:lnTo>
                      <a:pt x="1245" y="59"/>
                    </a:lnTo>
                    <a:lnTo>
                      <a:pt x="1215" y="59"/>
                    </a:lnTo>
                    <a:lnTo>
                      <a:pt x="1274" y="0"/>
                    </a:lnTo>
                    <a:lnTo>
                      <a:pt x="1304" y="29"/>
                    </a:lnTo>
                    <a:lnTo>
                      <a:pt x="1334" y="29"/>
                    </a:lnTo>
                    <a:lnTo>
                      <a:pt x="1392" y="0"/>
                    </a:lnTo>
                    <a:lnTo>
                      <a:pt x="1422" y="29"/>
                    </a:lnTo>
                    <a:lnTo>
                      <a:pt x="1481" y="29"/>
                    </a:lnTo>
                    <a:lnTo>
                      <a:pt x="1481" y="59"/>
                    </a:lnTo>
                    <a:lnTo>
                      <a:pt x="1452" y="88"/>
                    </a:lnTo>
                    <a:lnTo>
                      <a:pt x="1392" y="88"/>
                    </a:lnTo>
                    <a:lnTo>
                      <a:pt x="1422" y="119"/>
                    </a:lnTo>
                  </a:path>
                </a:pathLst>
              </a:custGeom>
              <a:noFill/>
              <a:ln w="1588">
                <a:solidFill>
                  <a:srgbClr val="000000"/>
                </a:solidFill>
                <a:prstDash val="solid"/>
                <a:round/>
                <a:headEnd/>
                <a:tailEnd/>
              </a:ln>
            </p:spPr>
            <p:txBody>
              <a:bodyPr/>
              <a:lstStyle/>
              <a:p>
                <a:endParaRPr lang="en-GB"/>
              </a:p>
            </p:txBody>
          </p:sp>
          <p:sp>
            <p:nvSpPr>
              <p:cNvPr id="25778" name="Freeform 178"/>
              <p:cNvSpPr>
                <a:spLocks/>
              </p:cNvSpPr>
              <p:nvPr/>
            </p:nvSpPr>
            <p:spPr bwMode="auto">
              <a:xfrm>
                <a:off x="4169" y="921"/>
                <a:ext cx="14" cy="7"/>
              </a:xfrm>
              <a:custGeom>
                <a:avLst/>
                <a:gdLst/>
                <a:ahLst/>
                <a:cxnLst>
                  <a:cxn ang="0">
                    <a:pos x="58" y="0"/>
                  </a:cxn>
                  <a:cxn ang="0">
                    <a:pos x="28" y="0"/>
                  </a:cxn>
                  <a:cxn ang="0">
                    <a:pos x="0" y="28"/>
                  </a:cxn>
                  <a:cxn ang="0">
                    <a:pos x="28" y="28"/>
                  </a:cxn>
                  <a:cxn ang="0">
                    <a:pos x="58" y="0"/>
                  </a:cxn>
                </a:cxnLst>
                <a:rect l="0" t="0" r="r" b="b"/>
                <a:pathLst>
                  <a:path w="58" h="28">
                    <a:moveTo>
                      <a:pt x="58" y="0"/>
                    </a:moveTo>
                    <a:lnTo>
                      <a:pt x="28" y="0"/>
                    </a:lnTo>
                    <a:lnTo>
                      <a:pt x="0" y="28"/>
                    </a:lnTo>
                    <a:lnTo>
                      <a:pt x="28" y="28"/>
                    </a:lnTo>
                    <a:lnTo>
                      <a:pt x="58" y="0"/>
                    </a:lnTo>
                  </a:path>
                </a:pathLst>
              </a:custGeom>
              <a:noFill/>
              <a:ln w="1588">
                <a:solidFill>
                  <a:srgbClr val="000000"/>
                </a:solidFill>
                <a:prstDash val="solid"/>
                <a:round/>
                <a:headEnd/>
                <a:tailEnd/>
              </a:ln>
            </p:spPr>
            <p:txBody>
              <a:bodyPr/>
              <a:lstStyle/>
              <a:p>
                <a:endParaRPr lang="en-GB"/>
              </a:p>
            </p:txBody>
          </p:sp>
          <p:sp>
            <p:nvSpPr>
              <p:cNvPr id="25779" name="Freeform 179"/>
              <p:cNvSpPr>
                <a:spLocks/>
              </p:cNvSpPr>
              <p:nvPr/>
            </p:nvSpPr>
            <p:spPr bwMode="auto">
              <a:xfrm>
                <a:off x="4176" y="906"/>
                <a:ext cx="163" cy="59"/>
              </a:xfrm>
              <a:custGeom>
                <a:avLst/>
                <a:gdLst/>
                <a:ahLst/>
                <a:cxnLst>
                  <a:cxn ang="0">
                    <a:pos x="30" y="60"/>
                  </a:cxn>
                  <a:cxn ang="0">
                    <a:pos x="60" y="88"/>
                  </a:cxn>
                  <a:cxn ang="0">
                    <a:pos x="30" y="88"/>
                  </a:cxn>
                  <a:cxn ang="0">
                    <a:pos x="0" y="118"/>
                  </a:cxn>
                  <a:cxn ang="0">
                    <a:pos x="89" y="118"/>
                  </a:cxn>
                  <a:cxn ang="0">
                    <a:pos x="89" y="88"/>
                  </a:cxn>
                  <a:cxn ang="0">
                    <a:pos x="179" y="0"/>
                  </a:cxn>
                  <a:cxn ang="0">
                    <a:pos x="207" y="0"/>
                  </a:cxn>
                  <a:cxn ang="0">
                    <a:pos x="237" y="29"/>
                  </a:cxn>
                  <a:cxn ang="0">
                    <a:pos x="297" y="29"/>
                  </a:cxn>
                  <a:cxn ang="0">
                    <a:pos x="267" y="60"/>
                  </a:cxn>
                  <a:cxn ang="0">
                    <a:pos x="356" y="60"/>
                  </a:cxn>
                  <a:cxn ang="0">
                    <a:pos x="386" y="88"/>
                  </a:cxn>
                  <a:cxn ang="0">
                    <a:pos x="416" y="60"/>
                  </a:cxn>
                  <a:cxn ang="0">
                    <a:pos x="444" y="88"/>
                  </a:cxn>
                  <a:cxn ang="0">
                    <a:pos x="474" y="88"/>
                  </a:cxn>
                  <a:cxn ang="0">
                    <a:pos x="444" y="118"/>
                  </a:cxn>
                  <a:cxn ang="0">
                    <a:pos x="474" y="118"/>
                  </a:cxn>
                  <a:cxn ang="0">
                    <a:pos x="504" y="88"/>
                  </a:cxn>
                  <a:cxn ang="0">
                    <a:pos x="535" y="88"/>
                  </a:cxn>
                  <a:cxn ang="0">
                    <a:pos x="592" y="148"/>
                  </a:cxn>
                  <a:cxn ang="0">
                    <a:pos x="623" y="118"/>
                  </a:cxn>
                  <a:cxn ang="0">
                    <a:pos x="653" y="148"/>
                  </a:cxn>
                  <a:cxn ang="0">
                    <a:pos x="653" y="179"/>
                  </a:cxn>
                  <a:cxn ang="0">
                    <a:pos x="563" y="179"/>
                  </a:cxn>
                  <a:cxn ang="0">
                    <a:pos x="504" y="236"/>
                  </a:cxn>
                  <a:cxn ang="0">
                    <a:pos x="267" y="236"/>
                  </a:cxn>
                </a:cxnLst>
                <a:rect l="0" t="0" r="r" b="b"/>
                <a:pathLst>
                  <a:path w="653" h="236">
                    <a:moveTo>
                      <a:pt x="30" y="60"/>
                    </a:moveTo>
                    <a:lnTo>
                      <a:pt x="60" y="88"/>
                    </a:lnTo>
                    <a:lnTo>
                      <a:pt x="30" y="88"/>
                    </a:lnTo>
                    <a:lnTo>
                      <a:pt x="0" y="118"/>
                    </a:lnTo>
                    <a:lnTo>
                      <a:pt x="89" y="118"/>
                    </a:lnTo>
                    <a:lnTo>
                      <a:pt x="89" y="88"/>
                    </a:lnTo>
                    <a:lnTo>
                      <a:pt x="179" y="0"/>
                    </a:lnTo>
                    <a:lnTo>
                      <a:pt x="207" y="0"/>
                    </a:lnTo>
                    <a:lnTo>
                      <a:pt x="237" y="29"/>
                    </a:lnTo>
                    <a:lnTo>
                      <a:pt x="297" y="29"/>
                    </a:lnTo>
                    <a:lnTo>
                      <a:pt x="267" y="60"/>
                    </a:lnTo>
                    <a:lnTo>
                      <a:pt x="356" y="60"/>
                    </a:lnTo>
                    <a:lnTo>
                      <a:pt x="386" y="88"/>
                    </a:lnTo>
                    <a:lnTo>
                      <a:pt x="416" y="60"/>
                    </a:lnTo>
                    <a:lnTo>
                      <a:pt x="444" y="88"/>
                    </a:lnTo>
                    <a:lnTo>
                      <a:pt x="474" y="88"/>
                    </a:lnTo>
                    <a:lnTo>
                      <a:pt x="444" y="118"/>
                    </a:lnTo>
                    <a:lnTo>
                      <a:pt x="474" y="118"/>
                    </a:lnTo>
                    <a:lnTo>
                      <a:pt x="504" y="88"/>
                    </a:lnTo>
                    <a:lnTo>
                      <a:pt x="535" y="88"/>
                    </a:lnTo>
                    <a:lnTo>
                      <a:pt x="592" y="148"/>
                    </a:lnTo>
                    <a:lnTo>
                      <a:pt x="623" y="118"/>
                    </a:lnTo>
                    <a:lnTo>
                      <a:pt x="653" y="148"/>
                    </a:lnTo>
                    <a:lnTo>
                      <a:pt x="653" y="179"/>
                    </a:lnTo>
                    <a:lnTo>
                      <a:pt x="563" y="179"/>
                    </a:lnTo>
                    <a:lnTo>
                      <a:pt x="504" y="236"/>
                    </a:lnTo>
                    <a:lnTo>
                      <a:pt x="267" y="236"/>
                    </a:lnTo>
                  </a:path>
                </a:pathLst>
              </a:custGeom>
              <a:noFill/>
              <a:ln w="1588">
                <a:solidFill>
                  <a:srgbClr val="000000"/>
                </a:solidFill>
                <a:prstDash val="solid"/>
                <a:round/>
                <a:headEnd/>
                <a:tailEnd/>
              </a:ln>
            </p:spPr>
            <p:txBody>
              <a:bodyPr/>
              <a:lstStyle/>
              <a:p>
                <a:endParaRPr lang="en-GB"/>
              </a:p>
            </p:txBody>
          </p:sp>
          <p:sp>
            <p:nvSpPr>
              <p:cNvPr id="25780" name="Freeform 180"/>
              <p:cNvSpPr>
                <a:spLocks/>
              </p:cNvSpPr>
              <p:nvPr/>
            </p:nvSpPr>
            <p:spPr bwMode="auto">
              <a:xfrm>
                <a:off x="3790" y="965"/>
                <a:ext cx="467" cy="111"/>
              </a:xfrm>
              <a:custGeom>
                <a:avLst/>
                <a:gdLst/>
                <a:ahLst/>
                <a:cxnLst>
                  <a:cxn ang="0">
                    <a:pos x="1838" y="297"/>
                  </a:cxn>
                  <a:cxn ang="0">
                    <a:pos x="1808" y="297"/>
                  </a:cxn>
                  <a:cxn ang="0">
                    <a:pos x="1778" y="268"/>
                  </a:cxn>
                  <a:cxn ang="0">
                    <a:pos x="1778" y="238"/>
                  </a:cxn>
                  <a:cxn ang="0">
                    <a:pos x="1808" y="238"/>
                  </a:cxn>
                  <a:cxn ang="0">
                    <a:pos x="1867" y="179"/>
                  </a:cxn>
                  <a:cxn ang="0">
                    <a:pos x="1867" y="149"/>
                  </a:cxn>
                  <a:cxn ang="0">
                    <a:pos x="1838" y="119"/>
                  </a:cxn>
                  <a:cxn ang="0">
                    <a:pos x="1778" y="89"/>
                  </a:cxn>
                  <a:cxn ang="0">
                    <a:pos x="1720" y="89"/>
                  </a:cxn>
                  <a:cxn ang="0">
                    <a:pos x="1660" y="61"/>
                  </a:cxn>
                  <a:cxn ang="0">
                    <a:pos x="1601" y="61"/>
                  </a:cxn>
                  <a:cxn ang="0">
                    <a:pos x="1541" y="0"/>
                  </a:cxn>
                  <a:cxn ang="0">
                    <a:pos x="1483" y="0"/>
                  </a:cxn>
                  <a:cxn ang="0">
                    <a:pos x="1453" y="31"/>
                  </a:cxn>
                  <a:cxn ang="0">
                    <a:pos x="1394" y="31"/>
                  </a:cxn>
                  <a:cxn ang="0">
                    <a:pos x="1364" y="61"/>
                  </a:cxn>
                  <a:cxn ang="0">
                    <a:pos x="1305" y="31"/>
                  </a:cxn>
                  <a:cxn ang="0">
                    <a:pos x="1246" y="31"/>
                  </a:cxn>
                  <a:cxn ang="0">
                    <a:pos x="1127" y="149"/>
                  </a:cxn>
                  <a:cxn ang="0">
                    <a:pos x="1127" y="207"/>
                  </a:cxn>
                  <a:cxn ang="0">
                    <a:pos x="1098" y="238"/>
                  </a:cxn>
                  <a:cxn ang="0">
                    <a:pos x="1098" y="297"/>
                  </a:cxn>
                  <a:cxn ang="0">
                    <a:pos x="1127" y="326"/>
                  </a:cxn>
                  <a:cxn ang="0">
                    <a:pos x="1098" y="356"/>
                  </a:cxn>
                  <a:cxn ang="0">
                    <a:pos x="1009" y="356"/>
                  </a:cxn>
                  <a:cxn ang="0">
                    <a:pos x="1009" y="386"/>
                  </a:cxn>
                  <a:cxn ang="0">
                    <a:pos x="978" y="416"/>
                  </a:cxn>
                  <a:cxn ang="0">
                    <a:pos x="948" y="416"/>
                  </a:cxn>
                  <a:cxn ang="0">
                    <a:pos x="948" y="444"/>
                  </a:cxn>
                  <a:cxn ang="0">
                    <a:pos x="920" y="416"/>
                  </a:cxn>
                  <a:cxn ang="0">
                    <a:pos x="860" y="416"/>
                  </a:cxn>
                  <a:cxn ang="0">
                    <a:pos x="830" y="386"/>
                  </a:cxn>
                  <a:cxn ang="0">
                    <a:pos x="802" y="386"/>
                  </a:cxn>
                  <a:cxn ang="0">
                    <a:pos x="771" y="356"/>
                  </a:cxn>
                  <a:cxn ang="0">
                    <a:pos x="683" y="356"/>
                  </a:cxn>
                  <a:cxn ang="0">
                    <a:pos x="683" y="386"/>
                  </a:cxn>
                  <a:cxn ang="0">
                    <a:pos x="623" y="386"/>
                  </a:cxn>
                  <a:cxn ang="0">
                    <a:pos x="593" y="416"/>
                  </a:cxn>
                  <a:cxn ang="0">
                    <a:pos x="475" y="416"/>
                  </a:cxn>
                  <a:cxn ang="0">
                    <a:pos x="446" y="386"/>
                  </a:cxn>
                  <a:cxn ang="0">
                    <a:pos x="386" y="386"/>
                  </a:cxn>
                  <a:cxn ang="0">
                    <a:pos x="297" y="297"/>
                  </a:cxn>
                  <a:cxn ang="0">
                    <a:pos x="268" y="297"/>
                  </a:cxn>
                  <a:cxn ang="0">
                    <a:pos x="268" y="268"/>
                  </a:cxn>
                  <a:cxn ang="0">
                    <a:pos x="209" y="238"/>
                  </a:cxn>
                  <a:cxn ang="0">
                    <a:pos x="179" y="238"/>
                  </a:cxn>
                  <a:cxn ang="0">
                    <a:pos x="118" y="207"/>
                  </a:cxn>
                  <a:cxn ang="0">
                    <a:pos x="90" y="268"/>
                  </a:cxn>
                  <a:cxn ang="0">
                    <a:pos x="118" y="268"/>
                  </a:cxn>
                  <a:cxn ang="0">
                    <a:pos x="61" y="297"/>
                  </a:cxn>
                  <a:cxn ang="0">
                    <a:pos x="30" y="268"/>
                  </a:cxn>
                  <a:cxn ang="0">
                    <a:pos x="0" y="297"/>
                  </a:cxn>
                </a:cxnLst>
                <a:rect l="0" t="0" r="r" b="b"/>
                <a:pathLst>
                  <a:path w="1867" h="444">
                    <a:moveTo>
                      <a:pt x="1838" y="297"/>
                    </a:moveTo>
                    <a:lnTo>
                      <a:pt x="1808" y="297"/>
                    </a:lnTo>
                    <a:lnTo>
                      <a:pt x="1778" y="268"/>
                    </a:lnTo>
                    <a:lnTo>
                      <a:pt x="1778" y="238"/>
                    </a:lnTo>
                    <a:lnTo>
                      <a:pt x="1808" y="238"/>
                    </a:lnTo>
                    <a:lnTo>
                      <a:pt x="1867" y="179"/>
                    </a:lnTo>
                    <a:lnTo>
                      <a:pt x="1867" y="149"/>
                    </a:lnTo>
                    <a:lnTo>
                      <a:pt x="1838" y="119"/>
                    </a:lnTo>
                    <a:lnTo>
                      <a:pt x="1778" y="89"/>
                    </a:lnTo>
                    <a:lnTo>
                      <a:pt x="1720" y="89"/>
                    </a:lnTo>
                    <a:lnTo>
                      <a:pt x="1660" y="61"/>
                    </a:lnTo>
                    <a:lnTo>
                      <a:pt x="1601" y="61"/>
                    </a:lnTo>
                    <a:lnTo>
                      <a:pt x="1541" y="0"/>
                    </a:lnTo>
                    <a:lnTo>
                      <a:pt x="1483" y="0"/>
                    </a:lnTo>
                    <a:lnTo>
                      <a:pt x="1453" y="31"/>
                    </a:lnTo>
                    <a:lnTo>
                      <a:pt x="1394" y="31"/>
                    </a:lnTo>
                    <a:lnTo>
                      <a:pt x="1364" y="61"/>
                    </a:lnTo>
                    <a:lnTo>
                      <a:pt x="1305" y="31"/>
                    </a:lnTo>
                    <a:lnTo>
                      <a:pt x="1246" y="31"/>
                    </a:lnTo>
                    <a:lnTo>
                      <a:pt x="1127" y="149"/>
                    </a:lnTo>
                    <a:lnTo>
                      <a:pt x="1127" y="207"/>
                    </a:lnTo>
                    <a:lnTo>
                      <a:pt x="1098" y="238"/>
                    </a:lnTo>
                    <a:lnTo>
                      <a:pt x="1098" y="297"/>
                    </a:lnTo>
                    <a:lnTo>
                      <a:pt x="1127" y="326"/>
                    </a:lnTo>
                    <a:lnTo>
                      <a:pt x="1098" y="356"/>
                    </a:lnTo>
                    <a:lnTo>
                      <a:pt x="1009" y="356"/>
                    </a:lnTo>
                    <a:lnTo>
                      <a:pt x="1009" y="386"/>
                    </a:lnTo>
                    <a:lnTo>
                      <a:pt x="978" y="416"/>
                    </a:lnTo>
                    <a:lnTo>
                      <a:pt x="948" y="416"/>
                    </a:lnTo>
                    <a:lnTo>
                      <a:pt x="948" y="444"/>
                    </a:lnTo>
                    <a:lnTo>
                      <a:pt x="920" y="416"/>
                    </a:lnTo>
                    <a:lnTo>
                      <a:pt x="860" y="416"/>
                    </a:lnTo>
                    <a:lnTo>
                      <a:pt x="830" y="386"/>
                    </a:lnTo>
                    <a:lnTo>
                      <a:pt x="802" y="386"/>
                    </a:lnTo>
                    <a:lnTo>
                      <a:pt x="771" y="356"/>
                    </a:lnTo>
                    <a:lnTo>
                      <a:pt x="683" y="356"/>
                    </a:lnTo>
                    <a:lnTo>
                      <a:pt x="683" y="386"/>
                    </a:lnTo>
                    <a:lnTo>
                      <a:pt x="623" y="386"/>
                    </a:lnTo>
                    <a:lnTo>
                      <a:pt x="593" y="416"/>
                    </a:lnTo>
                    <a:lnTo>
                      <a:pt x="475" y="416"/>
                    </a:lnTo>
                    <a:lnTo>
                      <a:pt x="446" y="386"/>
                    </a:lnTo>
                    <a:lnTo>
                      <a:pt x="386" y="386"/>
                    </a:lnTo>
                    <a:lnTo>
                      <a:pt x="297" y="297"/>
                    </a:lnTo>
                    <a:lnTo>
                      <a:pt x="268" y="297"/>
                    </a:lnTo>
                    <a:lnTo>
                      <a:pt x="268" y="268"/>
                    </a:lnTo>
                    <a:lnTo>
                      <a:pt x="209" y="238"/>
                    </a:lnTo>
                    <a:lnTo>
                      <a:pt x="179" y="238"/>
                    </a:lnTo>
                    <a:lnTo>
                      <a:pt x="118" y="207"/>
                    </a:lnTo>
                    <a:lnTo>
                      <a:pt x="90" y="268"/>
                    </a:lnTo>
                    <a:lnTo>
                      <a:pt x="118" y="268"/>
                    </a:lnTo>
                    <a:lnTo>
                      <a:pt x="61" y="297"/>
                    </a:lnTo>
                    <a:lnTo>
                      <a:pt x="30" y="268"/>
                    </a:lnTo>
                    <a:lnTo>
                      <a:pt x="0" y="297"/>
                    </a:lnTo>
                  </a:path>
                </a:pathLst>
              </a:custGeom>
              <a:noFill/>
              <a:ln w="1588">
                <a:solidFill>
                  <a:srgbClr val="000000"/>
                </a:solidFill>
                <a:prstDash val="solid"/>
                <a:round/>
                <a:headEnd/>
                <a:tailEnd/>
              </a:ln>
            </p:spPr>
            <p:txBody>
              <a:bodyPr/>
              <a:lstStyle/>
              <a:p>
                <a:endParaRPr lang="en-GB"/>
              </a:p>
            </p:txBody>
          </p:sp>
          <p:sp>
            <p:nvSpPr>
              <p:cNvPr id="25781" name="Freeform 181"/>
              <p:cNvSpPr>
                <a:spLocks/>
              </p:cNvSpPr>
              <p:nvPr/>
            </p:nvSpPr>
            <p:spPr bwMode="auto">
              <a:xfrm>
                <a:off x="4250" y="995"/>
                <a:ext cx="59" cy="44"/>
              </a:xfrm>
              <a:custGeom>
                <a:avLst/>
                <a:gdLst/>
                <a:ahLst/>
                <a:cxnLst>
                  <a:cxn ang="0">
                    <a:pos x="0" y="178"/>
                  </a:cxn>
                  <a:cxn ang="0">
                    <a:pos x="29" y="178"/>
                  </a:cxn>
                  <a:cxn ang="0">
                    <a:pos x="59" y="149"/>
                  </a:cxn>
                  <a:cxn ang="0">
                    <a:pos x="59" y="119"/>
                  </a:cxn>
                  <a:cxn ang="0">
                    <a:pos x="89" y="88"/>
                  </a:cxn>
                  <a:cxn ang="0">
                    <a:pos x="177" y="88"/>
                  </a:cxn>
                  <a:cxn ang="0">
                    <a:pos x="238" y="30"/>
                  </a:cxn>
                  <a:cxn ang="0">
                    <a:pos x="207" y="0"/>
                  </a:cxn>
                </a:cxnLst>
                <a:rect l="0" t="0" r="r" b="b"/>
                <a:pathLst>
                  <a:path w="238" h="178">
                    <a:moveTo>
                      <a:pt x="0" y="178"/>
                    </a:moveTo>
                    <a:lnTo>
                      <a:pt x="29" y="178"/>
                    </a:lnTo>
                    <a:lnTo>
                      <a:pt x="59" y="149"/>
                    </a:lnTo>
                    <a:lnTo>
                      <a:pt x="59" y="119"/>
                    </a:lnTo>
                    <a:lnTo>
                      <a:pt x="89" y="88"/>
                    </a:lnTo>
                    <a:lnTo>
                      <a:pt x="177" y="88"/>
                    </a:lnTo>
                    <a:lnTo>
                      <a:pt x="238" y="30"/>
                    </a:lnTo>
                    <a:lnTo>
                      <a:pt x="207" y="0"/>
                    </a:lnTo>
                  </a:path>
                </a:pathLst>
              </a:custGeom>
              <a:noFill/>
              <a:ln w="1588">
                <a:solidFill>
                  <a:srgbClr val="000000"/>
                </a:solidFill>
                <a:prstDash val="solid"/>
                <a:round/>
                <a:headEnd/>
                <a:tailEnd/>
              </a:ln>
            </p:spPr>
            <p:txBody>
              <a:bodyPr/>
              <a:lstStyle/>
              <a:p>
                <a:endParaRPr lang="en-GB"/>
              </a:p>
            </p:txBody>
          </p:sp>
          <p:sp>
            <p:nvSpPr>
              <p:cNvPr id="25782" name="Freeform 182"/>
              <p:cNvSpPr>
                <a:spLocks/>
              </p:cNvSpPr>
              <p:nvPr/>
            </p:nvSpPr>
            <p:spPr bwMode="auto">
              <a:xfrm>
                <a:off x="4243" y="965"/>
                <a:ext cx="59" cy="30"/>
              </a:xfrm>
              <a:custGeom>
                <a:avLst/>
                <a:gdLst/>
                <a:ahLst/>
                <a:cxnLst>
                  <a:cxn ang="0">
                    <a:pos x="0" y="0"/>
                  </a:cxn>
                  <a:cxn ang="0">
                    <a:pos x="30" y="31"/>
                  </a:cxn>
                  <a:cxn ang="0">
                    <a:pos x="119" y="31"/>
                  </a:cxn>
                  <a:cxn ang="0">
                    <a:pos x="89" y="61"/>
                  </a:cxn>
                  <a:cxn ang="0">
                    <a:pos x="237" y="61"/>
                  </a:cxn>
                  <a:cxn ang="0">
                    <a:pos x="177" y="89"/>
                  </a:cxn>
                  <a:cxn ang="0">
                    <a:pos x="207" y="89"/>
                  </a:cxn>
                  <a:cxn ang="0">
                    <a:pos x="207" y="119"/>
                  </a:cxn>
                  <a:cxn ang="0">
                    <a:pos x="237" y="119"/>
                  </a:cxn>
                </a:cxnLst>
                <a:rect l="0" t="0" r="r" b="b"/>
                <a:pathLst>
                  <a:path w="237" h="119">
                    <a:moveTo>
                      <a:pt x="0" y="0"/>
                    </a:moveTo>
                    <a:lnTo>
                      <a:pt x="30" y="31"/>
                    </a:lnTo>
                    <a:lnTo>
                      <a:pt x="119" y="31"/>
                    </a:lnTo>
                    <a:lnTo>
                      <a:pt x="89" y="61"/>
                    </a:lnTo>
                    <a:lnTo>
                      <a:pt x="237" y="61"/>
                    </a:lnTo>
                    <a:lnTo>
                      <a:pt x="177" y="89"/>
                    </a:lnTo>
                    <a:lnTo>
                      <a:pt x="207" y="89"/>
                    </a:lnTo>
                    <a:lnTo>
                      <a:pt x="207" y="119"/>
                    </a:lnTo>
                    <a:lnTo>
                      <a:pt x="237" y="119"/>
                    </a:lnTo>
                  </a:path>
                </a:pathLst>
              </a:custGeom>
              <a:noFill/>
              <a:ln w="1588">
                <a:solidFill>
                  <a:srgbClr val="000000"/>
                </a:solidFill>
                <a:prstDash val="solid"/>
                <a:round/>
                <a:headEnd/>
                <a:tailEnd/>
              </a:ln>
            </p:spPr>
            <p:txBody>
              <a:bodyPr/>
              <a:lstStyle/>
              <a:p>
                <a:endParaRPr lang="en-GB"/>
              </a:p>
            </p:txBody>
          </p:sp>
          <p:sp>
            <p:nvSpPr>
              <p:cNvPr id="25783" name="Freeform 183"/>
              <p:cNvSpPr>
                <a:spLocks/>
              </p:cNvSpPr>
              <p:nvPr/>
            </p:nvSpPr>
            <p:spPr bwMode="auto">
              <a:xfrm>
                <a:off x="4220" y="958"/>
                <a:ext cx="23" cy="7"/>
              </a:xfrm>
              <a:custGeom>
                <a:avLst/>
                <a:gdLst/>
                <a:ahLst/>
                <a:cxnLst>
                  <a:cxn ang="0">
                    <a:pos x="88" y="30"/>
                  </a:cxn>
                  <a:cxn ang="0">
                    <a:pos x="58" y="0"/>
                  </a:cxn>
                  <a:cxn ang="0">
                    <a:pos x="28" y="0"/>
                  </a:cxn>
                  <a:cxn ang="0">
                    <a:pos x="0" y="30"/>
                  </a:cxn>
                  <a:cxn ang="0">
                    <a:pos x="88" y="30"/>
                  </a:cxn>
                </a:cxnLst>
                <a:rect l="0" t="0" r="r" b="b"/>
                <a:pathLst>
                  <a:path w="88" h="30">
                    <a:moveTo>
                      <a:pt x="88" y="30"/>
                    </a:moveTo>
                    <a:lnTo>
                      <a:pt x="58" y="0"/>
                    </a:lnTo>
                    <a:lnTo>
                      <a:pt x="28" y="0"/>
                    </a:lnTo>
                    <a:lnTo>
                      <a:pt x="0" y="30"/>
                    </a:lnTo>
                    <a:lnTo>
                      <a:pt x="88" y="30"/>
                    </a:lnTo>
                  </a:path>
                </a:pathLst>
              </a:custGeom>
              <a:noFill/>
              <a:ln w="1588">
                <a:solidFill>
                  <a:srgbClr val="000000"/>
                </a:solidFill>
                <a:prstDash val="solid"/>
                <a:round/>
                <a:headEnd/>
                <a:tailEnd/>
              </a:ln>
            </p:spPr>
            <p:txBody>
              <a:bodyPr/>
              <a:lstStyle/>
              <a:p>
                <a:endParaRPr lang="en-GB"/>
              </a:p>
            </p:txBody>
          </p:sp>
          <p:sp>
            <p:nvSpPr>
              <p:cNvPr id="25784" name="Freeform 184"/>
              <p:cNvSpPr>
                <a:spLocks/>
              </p:cNvSpPr>
              <p:nvPr/>
            </p:nvSpPr>
            <p:spPr bwMode="auto">
              <a:xfrm>
                <a:off x="4220" y="1039"/>
                <a:ext cx="252" cy="637"/>
              </a:xfrm>
              <a:custGeom>
                <a:avLst/>
                <a:gdLst/>
                <a:ahLst/>
                <a:cxnLst>
                  <a:cxn ang="0">
                    <a:pos x="237" y="2515"/>
                  </a:cxn>
                  <a:cxn ang="0">
                    <a:pos x="295" y="2488"/>
                  </a:cxn>
                  <a:cxn ang="0">
                    <a:pos x="384" y="2427"/>
                  </a:cxn>
                  <a:cxn ang="0">
                    <a:pos x="474" y="2369"/>
                  </a:cxn>
                  <a:cxn ang="0">
                    <a:pos x="620" y="2251"/>
                  </a:cxn>
                  <a:cxn ang="0">
                    <a:pos x="681" y="2160"/>
                  </a:cxn>
                  <a:cxn ang="0">
                    <a:pos x="711" y="2132"/>
                  </a:cxn>
                  <a:cxn ang="0">
                    <a:pos x="830" y="2042"/>
                  </a:cxn>
                  <a:cxn ang="0">
                    <a:pos x="918" y="1984"/>
                  </a:cxn>
                  <a:cxn ang="0">
                    <a:pos x="948" y="1895"/>
                  </a:cxn>
                  <a:cxn ang="0">
                    <a:pos x="888" y="1717"/>
                  </a:cxn>
                  <a:cxn ang="0">
                    <a:pos x="770" y="1659"/>
                  </a:cxn>
                  <a:cxn ang="0">
                    <a:pos x="681" y="1629"/>
                  </a:cxn>
                  <a:cxn ang="0">
                    <a:pos x="593" y="1568"/>
                  </a:cxn>
                  <a:cxn ang="0">
                    <a:pos x="711" y="1480"/>
                  </a:cxn>
                  <a:cxn ang="0">
                    <a:pos x="681" y="1422"/>
                  </a:cxn>
                  <a:cxn ang="0">
                    <a:pos x="593" y="1391"/>
                  </a:cxn>
                  <a:cxn ang="0">
                    <a:pos x="563" y="1331"/>
                  </a:cxn>
                  <a:cxn ang="0">
                    <a:pos x="533" y="1304"/>
                  </a:cxn>
                  <a:cxn ang="0">
                    <a:pos x="593" y="1273"/>
                  </a:cxn>
                  <a:cxn ang="0">
                    <a:pos x="533" y="1243"/>
                  </a:cxn>
                  <a:cxn ang="0">
                    <a:pos x="444" y="1213"/>
                  </a:cxn>
                  <a:cxn ang="0">
                    <a:pos x="474" y="1155"/>
                  </a:cxn>
                  <a:cxn ang="0">
                    <a:pos x="444" y="1125"/>
                  </a:cxn>
                  <a:cxn ang="0">
                    <a:pos x="444" y="1066"/>
                  </a:cxn>
                  <a:cxn ang="0">
                    <a:pos x="502" y="977"/>
                  </a:cxn>
                  <a:cxn ang="0">
                    <a:pos x="474" y="918"/>
                  </a:cxn>
                  <a:cxn ang="0">
                    <a:pos x="413" y="829"/>
                  </a:cxn>
                  <a:cxn ang="0">
                    <a:pos x="384" y="800"/>
                  </a:cxn>
                  <a:cxn ang="0">
                    <a:pos x="295" y="681"/>
                  </a:cxn>
                  <a:cxn ang="0">
                    <a:pos x="237" y="650"/>
                  </a:cxn>
                  <a:cxn ang="0">
                    <a:pos x="384" y="444"/>
                  </a:cxn>
                  <a:cxn ang="0">
                    <a:pos x="356" y="355"/>
                  </a:cxn>
                  <a:cxn ang="0">
                    <a:pos x="207" y="266"/>
                  </a:cxn>
                  <a:cxn ang="0">
                    <a:pos x="58" y="207"/>
                  </a:cxn>
                  <a:cxn ang="0">
                    <a:pos x="28" y="119"/>
                  </a:cxn>
                  <a:cxn ang="0">
                    <a:pos x="58" y="59"/>
                  </a:cxn>
                  <a:cxn ang="0">
                    <a:pos x="28" y="29"/>
                  </a:cxn>
                  <a:cxn ang="0">
                    <a:pos x="118" y="0"/>
                  </a:cxn>
                </a:cxnLst>
                <a:rect l="0" t="0" r="r" b="b"/>
                <a:pathLst>
                  <a:path w="1007" h="2545">
                    <a:moveTo>
                      <a:pt x="237" y="2545"/>
                    </a:moveTo>
                    <a:lnTo>
                      <a:pt x="237" y="2515"/>
                    </a:lnTo>
                    <a:lnTo>
                      <a:pt x="265" y="2488"/>
                    </a:lnTo>
                    <a:lnTo>
                      <a:pt x="295" y="2488"/>
                    </a:lnTo>
                    <a:lnTo>
                      <a:pt x="356" y="2427"/>
                    </a:lnTo>
                    <a:lnTo>
                      <a:pt x="384" y="2427"/>
                    </a:lnTo>
                    <a:lnTo>
                      <a:pt x="444" y="2369"/>
                    </a:lnTo>
                    <a:lnTo>
                      <a:pt x="474" y="2369"/>
                    </a:lnTo>
                    <a:lnTo>
                      <a:pt x="593" y="2251"/>
                    </a:lnTo>
                    <a:lnTo>
                      <a:pt x="620" y="2251"/>
                    </a:lnTo>
                    <a:lnTo>
                      <a:pt x="681" y="2190"/>
                    </a:lnTo>
                    <a:lnTo>
                      <a:pt x="681" y="2160"/>
                    </a:lnTo>
                    <a:lnTo>
                      <a:pt x="711" y="2160"/>
                    </a:lnTo>
                    <a:lnTo>
                      <a:pt x="711" y="2132"/>
                    </a:lnTo>
                    <a:lnTo>
                      <a:pt x="800" y="2042"/>
                    </a:lnTo>
                    <a:lnTo>
                      <a:pt x="830" y="2042"/>
                    </a:lnTo>
                    <a:lnTo>
                      <a:pt x="888" y="1984"/>
                    </a:lnTo>
                    <a:lnTo>
                      <a:pt x="918" y="1984"/>
                    </a:lnTo>
                    <a:lnTo>
                      <a:pt x="948" y="1954"/>
                    </a:lnTo>
                    <a:lnTo>
                      <a:pt x="948" y="1895"/>
                    </a:lnTo>
                    <a:lnTo>
                      <a:pt x="1007" y="1835"/>
                    </a:lnTo>
                    <a:lnTo>
                      <a:pt x="888" y="1717"/>
                    </a:lnTo>
                    <a:lnTo>
                      <a:pt x="830" y="1717"/>
                    </a:lnTo>
                    <a:lnTo>
                      <a:pt x="770" y="1659"/>
                    </a:lnTo>
                    <a:lnTo>
                      <a:pt x="711" y="1659"/>
                    </a:lnTo>
                    <a:lnTo>
                      <a:pt x="681" y="1629"/>
                    </a:lnTo>
                    <a:lnTo>
                      <a:pt x="651" y="1629"/>
                    </a:lnTo>
                    <a:lnTo>
                      <a:pt x="593" y="1568"/>
                    </a:lnTo>
                    <a:lnTo>
                      <a:pt x="620" y="1568"/>
                    </a:lnTo>
                    <a:lnTo>
                      <a:pt x="711" y="1480"/>
                    </a:lnTo>
                    <a:lnTo>
                      <a:pt x="681" y="1450"/>
                    </a:lnTo>
                    <a:lnTo>
                      <a:pt x="681" y="1422"/>
                    </a:lnTo>
                    <a:lnTo>
                      <a:pt x="651" y="1391"/>
                    </a:lnTo>
                    <a:lnTo>
                      <a:pt x="593" y="1391"/>
                    </a:lnTo>
                    <a:lnTo>
                      <a:pt x="563" y="1361"/>
                    </a:lnTo>
                    <a:lnTo>
                      <a:pt x="563" y="1331"/>
                    </a:lnTo>
                    <a:lnTo>
                      <a:pt x="533" y="1331"/>
                    </a:lnTo>
                    <a:lnTo>
                      <a:pt x="533" y="1304"/>
                    </a:lnTo>
                    <a:lnTo>
                      <a:pt x="563" y="1304"/>
                    </a:lnTo>
                    <a:lnTo>
                      <a:pt x="593" y="1273"/>
                    </a:lnTo>
                    <a:lnTo>
                      <a:pt x="563" y="1273"/>
                    </a:lnTo>
                    <a:lnTo>
                      <a:pt x="533" y="1243"/>
                    </a:lnTo>
                    <a:lnTo>
                      <a:pt x="474" y="1243"/>
                    </a:lnTo>
                    <a:lnTo>
                      <a:pt x="444" y="1213"/>
                    </a:lnTo>
                    <a:lnTo>
                      <a:pt x="444" y="1155"/>
                    </a:lnTo>
                    <a:lnTo>
                      <a:pt x="474" y="1155"/>
                    </a:lnTo>
                    <a:lnTo>
                      <a:pt x="474" y="1125"/>
                    </a:lnTo>
                    <a:lnTo>
                      <a:pt x="444" y="1125"/>
                    </a:lnTo>
                    <a:lnTo>
                      <a:pt x="413" y="1095"/>
                    </a:lnTo>
                    <a:lnTo>
                      <a:pt x="444" y="1066"/>
                    </a:lnTo>
                    <a:lnTo>
                      <a:pt x="444" y="1006"/>
                    </a:lnTo>
                    <a:lnTo>
                      <a:pt x="502" y="977"/>
                    </a:lnTo>
                    <a:lnTo>
                      <a:pt x="533" y="977"/>
                    </a:lnTo>
                    <a:lnTo>
                      <a:pt x="474" y="918"/>
                    </a:lnTo>
                    <a:lnTo>
                      <a:pt x="474" y="888"/>
                    </a:lnTo>
                    <a:lnTo>
                      <a:pt x="413" y="829"/>
                    </a:lnTo>
                    <a:lnTo>
                      <a:pt x="384" y="829"/>
                    </a:lnTo>
                    <a:lnTo>
                      <a:pt x="384" y="800"/>
                    </a:lnTo>
                    <a:lnTo>
                      <a:pt x="295" y="711"/>
                    </a:lnTo>
                    <a:lnTo>
                      <a:pt x="295" y="681"/>
                    </a:lnTo>
                    <a:lnTo>
                      <a:pt x="265" y="650"/>
                    </a:lnTo>
                    <a:lnTo>
                      <a:pt x="237" y="650"/>
                    </a:lnTo>
                    <a:lnTo>
                      <a:pt x="237" y="593"/>
                    </a:lnTo>
                    <a:lnTo>
                      <a:pt x="384" y="444"/>
                    </a:lnTo>
                    <a:lnTo>
                      <a:pt x="384" y="384"/>
                    </a:lnTo>
                    <a:lnTo>
                      <a:pt x="356" y="355"/>
                    </a:lnTo>
                    <a:lnTo>
                      <a:pt x="295" y="355"/>
                    </a:lnTo>
                    <a:lnTo>
                      <a:pt x="207" y="266"/>
                    </a:lnTo>
                    <a:lnTo>
                      <a:pt x="88" y="266"/>
                    </a:lnTo>
                    <a:lnTo>
                      <a:pt x="58" y="207"/>
                    </a:lnTo>
                    <a:lnTo>
                      <a:pt x="28" y="207"/>
                    </a:lnTo>
                    <a:lnTo>
                      <a:pt x="28" y="119"/>
                    </a:lnTo>
                    <a:lnTo>
                      <a:pt x="58" y="89"/>
                    </a:lnTo>
                    <a:lnTo>
                      <a:pt x="58" y="59"/>
                    </a:lnTo>
                    <a:lnTo>
                      <a:pt x="0" y="59"/>
                    </a:lnTo>
                    <a:lnTo>
                      <a:pt x="28" y="29"/>
                    </a:lnTo>
                    <a:lnTo>
                      <a:pt x="88" y="29"/>
                    </a:lnTo>
                    <a:lnTo>
                      <a:pt x="118" y="0"/>
                    </a:lnTo>
                  </a:path>
                </a:pathLst>
              </a:custGeom>
              <a:noFill/>
              <a:ln w="1588">
                <a:solidFill>
                  <a:srgbClr val="000000"/>
                </a:solidFill>
                <a:prstDash val="solid"/>
                <a:round/>
                <a:headEnd/>
                <a:tailEnd/>
              </a:ln>
            </p:spPr>
            <p:txBody>
              <a:bodyPr/>
              <a:lstStyle/>
              <a:p>
                <a:endParaRPr lang="en-GB"/>
              </a:p>
            </p:txBody>
          </p:sp>
          <p:sp>
            <p:nvSpPr>
              <p:cNvPr id="25785" name="Freeform 185"/>
              <p:cNvSpPr>
                <a:spLocks/>
              </p:cNvSpPr>
              <p:nvPr/>
            </p:nvSpPr>
            <p:spPr bwMode="auto">
              <a:xfrm>
                <a:off x="3857" y="1276"/>
                <a:ext cx="237" cy="422"/>
              </a:xfrm>
              <a:custGeom>
                <a:avLst/>
                <a:gdLst/>
                <a:ahLst/>
                <a:cxnLst>
                  <a:cxn ang="0">
                    <a:pos x="680" y="29"/>
                  </a:cxn>
                  <a:cxn ang="0">
                    <a:pos x="710" y="29"/>
                  </a:cxn>
                  <a:cxn ang="0">
                    <a:pos x="830" y="58"/>
                  </a:cxn>
                  <a:cxn ang="0">
                    <a:pos x="859" y="88"/>
                  </a:cxn>
                  <a:cxn ang="0">
                    <a:pos x="889" y="207"/>
                  </a:cxn>
                  <a:cxn ang="0">
                    <a:pos x="948" y="236"/>
                  </a:cxn>
                  <a:cxn ang="0">
                    <a:pos x="917" y="265"/>
                  </a:cxn>
                  <a:cxn ang="0">
                    <a:pos x="917" y="295"/>
                  </a:cxn>
                  <a:cxn ang="0">
                    <a:pos x="859" y="265"/>
                  </a:cxn>
                  <a:cxn ang="0">
                    <a:pos x="799" y="295"/>
                  </a:cxn>
                  <a:cxn ang="0">
                    <a:pos x="710" y="356"/>
                  </a:cxn>
                  <a:cxn ang="0">
                    <a:pos x="680" y="413"/>
                  </a:cxn>
                  <a:cxn ang="0">
                    <a:pos x="534" y="532"/>
                  </a:cxn>
                  <a:cxn ang="0">
                    <a:pos x="503" y="562"/>
                  </a:cxn>
                  <a:cxn ang="0">
                    <a:pos x="415" y="592"/>
                  </a:cxn>
                  <a:cxn ang="0">
                    <a:pos x="385" y="620"/>
                  </a:cxn>
                  <a:cxn ang="0">
                    <a:pos x="325" y="650"/>
                  </a:cxn>
                  <a:cxn ang="0">
                    <a:pos x="296" y="711"/>
                  </a:cxn>
                  <a:cxn ang="0">
                    <a:pos x="266" y="738"/>
                  </a:cxn>
                  <a:cxn ang="0">
                    <a:pos x="266" y="769"/>
                  </a:cxn>
                  <a:cxn ang="0">
                    <a:pos x="178" y="799"/>
                  </a:cxn>
                  <a:cxn ang="0">
                    <a:pos x="148" y="799"/>
                  </a:cxn>
                  <a:cxn ang="0">
                    <a:pos x="88" y="769"/>
                  </a:cxn>
                  <a:cxn ang="0">
                    <a:pos x="118" y="829"/>
                  </a:cxn>
                  <a:cxn ang="0">
                    <a:pos x="88" y="857"/>
                  </a:cxn>
                  <a:cxn ang="0">
                    <a:pos x="29" y="947"/>
                  </a:cxn>
                  <a:cxn ang="0">
                    <a:pos x="29" y="976"/>
                  </a:cxn>
                  <a:cxn ang="0">
                    <a:pos x="59" y="1036"/>
                  </a:cxn>
                  <a:cxn ang="0">
                    <a:pos x="88" y="1065"/>
                  </a:cxn>
                  <a:cxn ang="0">
                    <a:pos x="59" y="1184"/>
                  </a:cxn>
                  <a:cxn ang="0">
                    <a:pos x="148" y="1242"/>
                  </a:cxn>
                  <a:cxn ang="0">
                    <a:pos x="178" y="1303"/>
                  </a:cxn>
                  <a:cxn ang="0">
                    <a:pos x="148" y="1331"/>
                  </a:cxn>
                  <a:cxn ang="0">
                    <a:pos x="88" y="1449"/>
                  </a:cxn>
                  <a:cxn ang="0">
                    <a:pos x="118" y="1540"/>
                  </a:cxn>
                  <a:cxn ang="0">
                    <a:pos x="118" y="1597"/>
                  </a:cxn>
                  <a:cxn ang="0">
                    <a:pos x="178" y="1628"/>
                  </a:cxn>
                  <a:cxn ang="0">
                    <a:pos x="266" y="1597"/>
                  </a:cxn>
                  <a:cxn ang="0">
                    <a:pos x="296" y="1628"/>
                  </a:cxn>
                  <a:cxn ang="0">
                    <a:pos x="355" y="1658"/>
                  </a:cxn>
                  <a:cxn ang="0">
                    <a:pos x="385" y="1686"/>
                  </a:cxn>
                </a:cxnLst>
                <a:rect l="0" t="0" r="r" b="b"/>
                <a:pathLst>
                  <a:path w="948" h="1686">
                    <a:moveTo>
                      <a:pt x="622" y="0"/>
                    </a:moveTo>
                    <a:lnTo>
                      <a:pt x="680" y="29"/>
                    </a:lnTo>
                    <a:lnTo>
                      <a:pt x="710" y="0"/>
                    </a:lnTo>
                    <a:lnTo>
                      <a:pt x="710" y="29"/>
                    </a:lnTo>
                    <a:lnTo>
                      <a:pt x="741" y="58"/>
                    </a:lnTo>
                    <a:lnTo>
                      <a:pt x="830" y="58"/>
                    </a:lnTo>
                    <a:lnTo>
                      <a:pt x="830" y="88"/>
                    </a:lnTo>
                    <a:lnTo>
                      <a:pt x="859" y="88"/>
                    </a:lnTo>
                    <a:lnTo>
                      <a:pt x="889" y="118"/>
                    </a:lnTo>
                    <a:lnTo>
                      <a:pt x="889" y="207"/>
                    </a:lnTo>
                    <a:lnTo>
                      <a:pt x="917" y="207"/>
                    </a:lnTo>
                    <a:lnTo>
                      <a:pt x="948" y="236"/>
                    </a:lnTo>
                    <a:lnTo>
                      <a:pt x="917" y="236"/>
                    </a:lnTo>
                    <a:lnTo>
                      <a:pt x="917" y="265"/>
                    </a:lnTo>
                    <a:lnTo>
                      <a:pt x="889" y="265"/>
                    </a:lnTo>
                    <a:lnTo>
                      <a:pt x="917" y="295"/>
                    </a:lnTo>
                    <a:lnTo>
                      <a:pt x="889" y="295"/>
                    </a:lnTo>
                    <a:lnTo>
                      <a:pt x="859" y="265"/>
                    </a:lnTo>
                    <a:lnTo>
                      <a:pt x="830" y="265"/>
                    </a:lnTo>
                    <a:lnTo>
                      <a:pt x="799" y="295"/>
                    </a:lnTo>
                    <a:lnTo>
                      <a:pt x="771" y="295"/>
                    </a:lnTo>
                    <a:lnTo>
                      <a:pt x="710" y="356"/>
                    </a:lnTo>
                    <a:lnTo>
                      <a:pt x="710" y="383"/>
                    </a:lnTo>
                    <a:lnTo>
                      <a:pt x="680" y="413"/>
                    </a:lnTo>
                    <a:lnTo>
                      <a:pt x="652" y="413"/>
                    </a:lnTo>
                    <a:lnTo>
                      <a:pt x="534" y="532"/>
                    </a:lnTo>
                    <a:lnTo>
                      <a:pt x="503" y="532"/>
                    </a:lnTo>
                    <a:lnTo>
                      <a:pt x="503" y="562"/>
                    </a:lnTo>
                    <a:lnTo>
                      <a:pt x="473" y="592"/>
                    </a:lnTo>
                    <a:lnTo>
                      <a:pt x="415" y="592"/>
                    </a:lnTo>
                    <a:lnTo>
                      <a:pt x="415" y="620"/>
                    </a:lnTo>
                    <a:lnTo>
                      <a:pt x="385" y="620"/>
                    </a:lnTo>
                    <a:lnTo>
                      <a:pt x="385" y="650"/>
                    </a:lnTo>
                    <a:lnTo>
                      <a:pt x="325" y="650"/>
                    </a:lnTo>
                    <a:lnTo>
                      <a:pt x="296" y="681"/>
                    </a:lnTo>
                    <a:lnTo>
                      <a:pt x="296" y="711"/>
                    </a:lnTo>
                    <a:lnTo>
                      <a:pt x="266" y="711"/>
                    </a:lnTo>
                    <a:lnTo>
                      <a:pt x="266" y="738"/>
                    </a:lnTo>
                    <a:lnTo>
                      <a:pt x="296" y="738"/>
                    </a:lnTo>
                    <a:lnTo>
                      <a:pt x="266" y="769"/>
                    </a:lnTo>
                    <a:lnTo>
                      <a:pt x="207" y="769"/>
                    </a:lnTo>
                    <a:lnTo>
                      <a:pt x="178" y="799"/>
                    </a:lnTo>
                    <a:lnTo>
                      <a:pt x="178" y="769"/>
                    </a:lnTo>
                    <a:lnTo>
                      <a:pt x="148" y="799"/>
                    </a:lnTo>
                    <a:lnTo>
                      <a:pt x="118" y="799"/>
                    </a:lnTo>
                    <a:lnTo>
                      <a:pt x="88" y="769"/>
                    </a:lnTo>
                    <a:lnTo>
                      <a:pt x="88" y="799"/>
                    </a:lnTo>
                    <a:lnTo>
                      <a:pt x="118" y="829"/>
                    </a:lnTo>
                    <a:lnTo>
                      <a:pt x="88" y="829"/>
                    </a:lnTo>
                    <a:lnTo>
                      <a:pt x="88" y="857"/>
                    </a:lnTo>
                    <a:lnTo>
                      <a:pt x="29" y="917"/>
                    </a:lnTo>
                    <a:lnTo>
                      <a:pt x="29" y="947"/>
                    </a:lnTo>
                    <a:lnTo>
                      <a:pt x="0" y="976"/>
                    </a:lnTo>
                    <a:lnTo>
                      <a:pt x="29" y="976"/>
                    </a:lnTo>
                    <a:lnTo>
                      <a:pt x="29" y="1036"/>
                    </a:lnTo>
                    <a:lnTo>
                      <a:pt x="59" y="1036"/>
                    </a:lnTo>
                    <a:lnTo>
                      <a:pt x="59" y="1065"/>
                    </a:lnTo>
                    <a:lnTo>
                      <a:pt x="88" y="1065"/>
                    </a:lnTo>
                    <a:lnTo>
                      <a:pt x="59" y="1094"/>
                    </a:lnTo>
                    <a:lnTo>
                      <a:pt x="59" y="1184"/>
                    </a:lnTo>
                    <a:lnTo>
                      <a:pt x="88" y="1184"/>
                    </a:lnTo>
                    <a:lnTo>
                      <a:pt x="148" y="1242"/>
                    </a:lnTo>
                    <a:lnTo>
                      <a:pt x="148" y="1272"/>
                    </a:lnTo>
                    <a:lnTo>
                      <a:pt x="178" y="1303"/>
                    </a:lnTo>
                    <a:lnTo>
                      <a:pt x="118" y="1303"/>
                    </a:lnTo>
                    <a:lnTo>
                      <a:pt x="148" y="1331"/>
                    </a:lnTo>
                    <a:lnTo>
                      <a:pt x="148" y="1390"/>
                    </a:lnTo>
                    <a:lnTo>
                      <a:pt x="88" y="1449"/>
                    </a:lnTo>
                    <a:lnTo>
                      <a:pt x="118" y="1479"/>
                    </a:lnTo>
                    <a:lnTo>
                      <a:pt x="118" y="1540"/>
                    </a:lnTo>
                    <a:lnTo>
                      <a:pt x="148" y="1567"/>
                    </a:lnTo>
                    <a:lnTo>
                      <a:pt x="118" y="1597"/>
                    </a:lnTo>
                    <a:lnTo>
                      <a:pt x="148" y="1597"/>
                    </a:lnTo>
                    <a:lnTo>
                      <a:pt x="178" y="1628"/>
                    </a:lnTo>
                    <a:lnTo>
                      <a:pt x="178" y="1597"/>
                    </a:lnTo>
                    <a:lnTo>
                      <a:pt x="266" y="1597"/>
                    </a:lnTo>
                    <a:lnTo>
                      <a:pt x="266" y="1628"/>
                    </a:lnTo>
                    <a:lnTo>
                      <a:pt x="296" y="1628"/>
                    </a:lnTo>
                    <a:lnTo>
                      <a:pt x="325" y="1658"/>
                    </a:lnTo>
                    <a:lnTo>
                      <a:pt x="355" y="1658"/>
                    </a:lnTo>
                    <a:lnTo>
                      <a:pt x="355" y="1686"/>
                    </a:lnTo>
                    <a:lnTo>
                      <a:pt x="385" y="1686"/>
                    </a:lnTo>
                  </a:path>
                </a:pathLst>
              </a:custGeom>
              <a:noFill/>
              <a:ln w="1588">
                <a:solidFill>
                  <a:srgbClr val="000000"/>
                </a:solidFill>
                <a:prstDash val="solid"/>
                <a:round/>
                <a:headEnd/>
                <a:tailEnd/>
              </a:ln>
            </p:spPr>
            <p:txBody>
              <a:bodyPr/>
              <a:lstStyle/>
              <a:p>
                <a:endParaRPr lang="en-GB"/>
              </a:p>
            </p:txBody>
          </p:sp>
          <p:sp>
            <p:nvSpPr>
              <p:cNvPr id="25786" name="Freeform 186"/>
              <p:cNvSpPr>
                <a:spLocks/>
              </p:cNvSpPr>
              <p:nvPr/>
            </p:nvSpPr>
            <p:spPr bwMode="auto">
              <a:xfrm>
                <a:off x="3613" y="1276"/>
                <a:ext cx="400" cy="570"/>
              </a:xfrm>
              <a:custGeom>
                <a:avLst/>
                <a:gdLst/>
                <a:ahLst/>
                <a:cxnLst>
                  <a:cxn ang="0">
                    <a:pos x="61" y="2250"/>
                  </a:cxn>
                  <a:cxn ang="0">
                    <a:pos x="120" y="2190"/>
                  </a:cxn>
                  <a:cxn ang="0">
                    <a:pos x="179" y="2131"/>
                  </a:cxn>
                  <a:cxn ang="0">
                    <a:pos x="238" y="2131"/>
                  </a:cxn>
                  <a:cxn ang="0">
                    <a:pos x="268" y="2131"/>
                  </a:cxn>
                  <a:cxn ang="0">
                    <a:pos x="328" y="2071"/>
                  </a:cxn>
                  <a:cxn ang="0">
                    <a:pos x="386" y="2013"/>
                  </a:cxn>
                  <a:cxn ang="0">
                    <a:pos x="416" y="1953"/>
                  </a:cxn>
                  <a:cxn ang="0">
                    <a:pos x="357" y="1953"/>
                  </a:cxn>
                  <a:cxn ang="0">
                    <a:pos x="446" y="1923"/>
                  </a:cxn>
                  <a:cxn ang="0">
                    <a:pos x="475" y="1865"/>
                  </a:cxn>
                  <a:cxn ang="0">
                    <a:pos x="535" y="1805"/>
                  </a:cxn>
                  <a:cxn ang="0">
                    <a:pos x="416" y="1746"/>
                  </a:cxn>
                  <a:cxn ang="0">
                    <a:pos x="416" y="1658"/>
                  </a:cxn>
                  <a:cxn ang="0">
                    <a:pos x="386" y="1628"/>
                  </a:cxn>
                  <a:cxn ang="0">
                    <a:pos x="298" y="1628"/>
                  </a:cxn>
                  <a:cxn ang="0">
                    <a:pos x="238" y="1628"/>
                  </a:cxn>
                  <a:cxn ang="0">
                    <a:pos x="120" y="1540"/>
                  </a:cxn>
                  <a:cxn ang="0">
                    <a:pos x="91" y="1421"/>
                  </a:cxn>
                  <a:cxn ang="0">
                    <a:pos x="91" y="1361"/>
                  </a:cxn>
                  <a:cxn ang="0">
                    <a:pos x="61" y="1303"/>
                  </a:cxn>
                  <a:cxn ang="0">
                    <a:pos x="91" y="1242"/>
                  </a:cxn>
                  <a:cxn ang="0">
                    <a:pos x="150" y="1154"/>
                  </a:cxn>
                  <a:cxn ang="0">
                    <a:pos x="150" y="1065"/>
                  </a:cxn>
                  <a:cxn ang="0">
                    <a:pos x="150" y="1006"/>
                  </a:cxn>
                  <a:cxn ang="0">
                    <a:pos x="238" y="917"/>
                  </a:cxn>
                  <a:cxn ang="0">
                    <a:pos x="238" y="887"/>
                  </a:cxn>
                  <a:cxn ang="0">
                    <a:pos x="298" y="917"/>
                  </a:cxn>
                  <a:cxn ang="0">
                    <a:pos x="357" y="857"/>
                  </a:cxn>
                  <a:cxn ang="0">
                    <a:pos x="357" y="829"/>
                  </a:cxn>
                  <a:cxn ang="0">
                    <a:pos x="446" y="769"/>
                  </a:cxn>
                  <a:cxn ang="0">
                    <a:pos x="505" y="738"/>
                  </a:cxn>
                  <a:cxn ang="0">
                    <a:pos x="593" y="711"/>
                  </a:cxn>
                  <a:cxn ang="0">
                    <a:pos x="654" y="711"/>
                  </a:cxn>
                  <a:cxn ang="0">
                    <a:pos x="712" y="650"/>
                  </a:cxn>
                  <a:cxn ang="0">
                    <a:pos x="802" y="650"/>
                  </a:cxn>
                  <a:cxn ang="0">
                    <a:pos x="891" y="562"/>
                  </a:cxn>
                  <a:cxn ang="0">
                    <a:pos x="921" y="474"/>
                  </a:cxn>
                  <a:cxn ang="0">
                    <a:pos x="1009" y="443"/>
                  </a:cxn>
                  <a:cxn ang="0">
                    <a:pos x="1009" y="356"/>
                  </a:cxn>
                  <a:cxn ang="0">
                    <a:pos x="949" y="295"/>
                  </a:cxn>
                  <a:cxn ang="0">
                    <a:pos x="1039" y="236"/>
                  </a:cxn>
                  <a:cxn ang="0">
                    <a:pos x="1009" y="118"/>
                  </a:cxn>
                  <a:cxn ang="0">
                    <a:pos x="1158" y="88"/>
                  </a:cxn>
                  <a:cxn ang="0">
                    <a:pos x="1216" y="88"/>
                  </a:cxn>
                  <a:cxn ang="0">
                    <a:pos x="1246" y="0"/>
                  </a:cxn>
                  <a:cxn ang="0">
                    <a:pos x="1305" y="0"/>
                  </a:cxn>
                  <a:cxn ang="0">
                    <a:pos x="1365" y="0"/>
                  </a:cxn>
                  <a:cxn ang="0">
                    <a:pos x="1453" y="0"/>
                  </a:cxn>
                  <a:cxn ang="0">
                    <a:pos x="1572" y="0"/>
                  </a:cxn>
                </a:cxnLst>
                <a:rect l="0" t="0" r="r" b="b"/>
                <a:pathLst>
                  <a:path w="1602" h="2278">
                    <a:moveTo>
                      <a:pt x="0" y="2278"/>
                    </a:moveTo>
                    <a:lnTo>
                      <a:pt x="31" y="2278"/>
                    </a:lnTo>
                    <a:lnTo>
                      <a:pt x="61" y="2250"/>
                    </a:lnTo>
                    <a:lnTo>
                      <a:pt x="31" y="2219"/>
                    </a:lnTo>
                    <a:lnTo>
                      <a:pt x="91" y="2219"/>
                    </a:lnTo>
                    <a:lnTo>
                      <a:pt x="120" y="2190"/>
                    </a:lnTo>
                    <a:lnTo>
                      <a:pt x="179" y="2190"/>
                    </a:lnTo>
                    <a:lnTo>
                      <a:pt x="209" y="2160"/>
                    </a:lnTo>
                    <a:lnTo>
                      <a:pt x="179" y="2131"/>
                    </a:lnTo>
                    <a:lnTo>
                      <a:pt x="209" y="2131"/>
                    </a:lnTo>
                    <a:lnTo>
                      <a:pt x="209" y="2101"/>
                    </a:lnTo>
                    <a:lnTo>
                      <a:pt x="238" y="2131"/>
                    </a:lnTo>
                    <a:lnTo>
                      <a:pt x="238" y="2071"/>
                    </a:lnTo>
                    <a:lnTo>
                      <a:pt x="268" y="2071"/>
                    </a:lnTo>
                    <a:lnTo>
                      <a:pt x="268" y="2131"/>
                    </a:lnTo>
                    <a:lnTo>
                      <a:pt x="298" y="2131"/>
                    </a:lnTo>
                    <a:lnTo>
                      <a:pt x="298" y="2101"/>
                    </a:lnTo>
                    <a:lnTo>
                      <a:pt x="328" y="2071"/>
                    </a:lnTo>
                    <a:lnTo>
                      <a:pt x="357" y="2071"/>
                    </a:lnTo>
                    <a:lnTo>
                      <a:pt x="386" y="2042"/>
                    </a:lnTo>
                    <a:lnTo>
                      <a:pt x="386" y="2013"/>
                    </a:lnTo>
                    <a:lnTo>
                      <a:pt x="446" y="2013"/>
                    </a:lnTo>
                    <a:lnTo>
                      <a:pt x="446" y="1983"/>
                    </a:lnTo>
                    <a:lnTo>
                      <a:pt x="416" y="1953"/>
                    </a:lnTo>
                    <a:lnTo>
                      <a:pt x="416" y="1983"/>
                    </a:lnTo>
                    <a:lnTo>
                      <a:pt x="386" y="1983"/>
                    </a:lnTo>
                    <a:lnTo>
                      <a:pt x="357" y="1953"/>
                    </a:lnTo>
                    <a:lnTo>
                      <a:pt x="386" y="1953"/>
                    </a:lnTo>
                    <a:lnTo>
                      <a:pt x="416" y="1923"/>
                    </a:lnTo>
                    <a:lnTo>
                      <a:pt x="446" y="1923"/>
                    </a:lnTo>
                    <a:lnTo>
                      <a:pt x="446" y="1953"/>
                    </a:lnTo>
                    <a:lnTo>
                      <a:pt x="475" y="1923"/>
                    </a:lnTo>
                    <a:lnTo>
                      <a:pt x="475" y="1865"/>
                    </a:lnTo>
                    <a:lnTo>
                      <a:pt x="566" y="1865"/>
                    </a:lnTo>
                    <a:lnTo>
                      <a:pt x="535" y="1835"/>
                    </a:lnTo>
                    <a:lnTo>
                      <a:pt x="535" y="1805"/>
                    </a:lnTo>
                    <a:lnTo>
                      <a:pt x="505" y="1776"/>
                    </a:lnTo>
                    <a:lnTo>
                      <a:pt x="505" y="1746"/>
                    </a:lnTo>
                    <a:lnTo>
                      <a:pt x="416" y="1746"/>
                    </a:lnTo>
                    <a:lnTo>
                      <a:pt x="416" y="1717"/>
                    </a:lnTo>
                    <a:lnTo>
                      <a:pt x="446" y="1686"/>
                    </a:lnTo>
                    <a:lnTo>
                      <a:pt x="416" y="1658"/>
                    </a:lnTo>
                    <a:lnTo>
                      <a:pt x="446" y="1658"/>
                    </a:lnTo>
                    <a:lnTo>
                      <a:pt x="416" y="1628"/>
                    </a:lnTo>
                    <a:lnTo>
                      <a:pt x="386" y="1628"/>
                    </a:lnTo>
                    <a:lnTo>
                      <a:pt x="386" y="1658"/>
                    </a:lnTo>
                    <a:lnTo>
                      <a:pt x="357" y="1658"/>
                    </a:lnTo>
                    <a:lnTo>
                      <a:pt x="298" y="1628"/>
                    </a:lnTo>
                    <a:lnTo>
                      <a:pt x="298" y="1597"/>
                    </a:lnTo>
                    <a:lnTo>
                      <a:pt x="268" y="1597"/>
                    </a:lnTo>
                    <a:lnTo>
                      <a:pt x="238" y="1628"/>
                    </a:lnTo>
                    <a:lnTo>
                      <a:pt x="179" y="1567"/>
                    </a:lnTo>
                    <a:lnTo>
                      <a:pt x="91" y="1567"/>
                    </a:lnTo>
                    <a:lnTo>
                      <a:pt x="120" y="1540"/>
                    </a:lnTo>
                    <a:lnTo>
                      <a:pt x="120" y="1510"/>
                    </a:lnTo>
                    <a:lnTo>
                      <a:pt x="91" y="1479"/>
                    </a:lnTo>
                    <a:lnTo>
                      <a:pt x="91" y="1421"/>
                    </a:lnTo>
                    <a:lnTo>
                      <a:pt x="61" y="1390"/>
                    </a:lnTo>
                    <a:lnTo>
                      <a:pt x="91" y="1390"/>
                    </a:lnTo>
                    <a:lnTo>
                      <a:pt x="91" y="1361"/>
                    </a:lnTo>
                    <a:lnTo>
                      <a:pt x="61" y="1331"/>
                    </a:lnTo>
                    <a:lnTo>
                      <a:pt x="91" y="1331"/>
                    </a:lnTo>
                    <a:lnTo>
                      <a:pt x="61" y="1303"/>
                    </a:lnTo>
                    <a:lnTo>
                      <a:pt x="91" y="1303"/>
                    </a:lnTo>
                    <a:lnTo>
                      <a:pt x="61" y="1272"/>
                    </a:lnTo>
                    <a:lnTo>
                      <a:pt x="91" y="1242"/>
                    </a:lnTo>
                    <a:lnTo>
                      <a:pt x="120" y="1242"/>
                    </a:lnTo>
                    <a:lnTo>
                      <a:pt x="120" y="1184"/>
                    </a:lnTo>
                    <a:lnTo>
                      <a:pt x="150" y="1154"/>
                    </a:lnTo>
                    <a:lnTo>
                      <a:pt x="150" y="1094"/>
                    </a:lnTo>
                    <a:lnTo>
                      <a:pt x="179" y="1094"/>
                    </a:lnTo>
                    <a:lnTo>
                      <a:pt x="150" y="1065"/>
                    </a:lnTo>
                    <a:lnTo>
                      <a:pt x="120" y="1065"/>
                    </a:lnTo>
                    <a:lnTo>
                      <a:pt x="120" y="1006"/>
                    </a:lnTo>
                    <a:lnTo>
                      <a:pt x="150" y="1006"/>
                    </a:lnTo>
                    <a:lnTo>
                      <a:pt x="179" y="1036"/>
                    </a:lnTo>
                    <a:lnTo>
                      <a:pt x="238" y="976"/>
                    </a:lnTo>
                    <a:lnTo>
                      <a:pt x="238" y="917"/>
                    </a:lnTo>
                    <a:lnTo>
                      <a:pt x="179" y="857"/>
                    </a:lnTo>
                    <a:lnTo>
                      <a:pt x="179" y="829"/>
                    </a:lnTo>
                    <a:lnTo>
                      <a:pt x="238" y="887"/>
                    </a:lnTo>
                    <a:lnTo>
                      <a:pt x="268" y="887"/>
                    </a:lnTo>
                    <a:lnTo>
                      <a:pt x="268" y="917"/>
                    </a:lnTo>
                    <a:lnTo>
                      <a:pt x="298" y="917"/>
                    </a:lnTo>
                    <a:lnTo>
                      <a:pt x="298" y="887"/>
                    </a:lnTo>
                    <a:lnTo>
                      <a:pt x="357" y="887"/>
                    </a:lnTo>
                    <a:lnTo>
                      <a:pt x="357" y="857"/>
                    </a:lnTo>
                    <a:lnTo>
                      <a:pt x="298" y="857"/>
                    </a:lnTo>
                    <a:lnTo>
                      <a:pt x="328" y="829"/>
                    </a:lnTo>
                    <a:lnTo>
                      <a:pt x="357" y="829"/>
                    </a:lnTo>
                    <a:lnTo>
                      <a:pt x="386" y="799"/>
                    </a:lnTo>
                    <a:lnTo>
                      <a:pt x="416" y="799"/>
                    </a:lnTo>
                    <a:lnTo>
                      <a:pt x="446" y="769"/>
                    </a:lnTo>
                    <a:lnTo>
                      <a:pt x="475" y="799"/>
                    </a:lnTo>
                    <a:lnTo>
                      <a:pt x="505" y="769"/>
                    </a:lnTo>
                    <a:lnTo>
                      <a:pt x="505" y="738"/>
                    </a:lnTo>
                    <a:lnTo>
                      <a:pt x="535" y="738"/>
                    </a:lnTo>
                    <a:lnTo>
                      <a:pt x="535" y="711"/>
                    </a:lnTo>
                    <a:lnTo>
                      <a:pt x="593" y="711"/>
                    </a:lnTo>
                    <a:lnTo>
                      <a:pt x="593" y="681"/>
                    </a:lnTo>
                    <a:lnTo>
                      <a:pt x="623" y="711"/>
                    </a:lnTo>
                    <a:lnTo>
                      <a:pt x="654" y="711"/>
                    </a:lnTo>
                    <a:lnTo>
                      <a:pt x="654" y="681"/>
                    </a:lnTo>
                    <a:lnTo>
                      <a:pt x="684" y="681"/>
                    </a:lnTo>
                    <a:lnTo>
                      <a:pt x="712" y="650"/>
                    </a:lnTo>
                    <a:lnTo>
                      <a:pt x="742" y="650"/>
                    </a:lnTo>
                    <a:lnTo>
                      <a:pt x="773" y="620"/>
                    </a:lnTo>
                    <a:lnTo>
                      <a:pt x="802" y="650"/>
                    </a:lnTo>
                    <a:lnTo>
                      <a:pt x="802" y="620"/>
                    </a:lnTo>
                    <a:lnTo>
                      <a:pt x="830" y="620"/>
                    </a:lnTo>
                    <a:lnTo>
                      <a:pt x="891" y="562"/>
                    </a:lnTo>
                    <a:lnTo>
                      <a:pt x="891" y="532"/>
                    </a:lnTo>
                    <a:lnTo>
                      <a:pt x="921" y="502"/>
                    </a:lnTo>
                    <a:lnTo>
                      <a:pt x="921" y="474"/>
                    </a:lnTo>
                    <a:lnTo>
                      <a:pt x="949" y="474"/>
                    </a:lnTo>
                    <a:lnTo>
                      <a:pt x="980" y="443"/>
                    </a:lnTo>
                    <a:lnTo>
                      <a:pt x="1009" y="443"/>
                    </a:lnTo>
                    <a:lnTo>
                      <a:pt x="1039" y="413"/>
                    </a:lnTo>
                    <a:lnTo>
                      <a:pt x="1039" y="383"/>
                    </a:lnTo>
                    <a:lnTo>
                      <a:pt x="1009" y="356"/>
                    </a:lnTo>
                    <a:lnTo>
                      <a:pt x="980" y="356"/>
                    </a:lnTo>
                    <a:lnTo>
                      <a:pt x="921" y="295"/>
                    </a:lnTo>
                    <a:lnTo>
                      <a:pt x="949" y="295"/>
                    </a:lnTo>
                    <a:lnTo>
                      <a:pt x="949" y="265"/>
                    </a:lnTo>
                    <a:lnTo>
                      <a:pt x="980" y="236"/>
                    </a:lnTo>
                    <a:lnTo>
                      <a:pt x="1039" y="236"/>
                    </a:lnTo>
                    <a:lnTo>
                      <a:pt x="1039" y="147"/>
                    </a:lnTo>
                    <a:lnTo>
                      <a:pt x="1009" y="147"/>
                    </a:lnTo>
                    <a:lnTo>
                      <a:pt x="1009" y="118"/>
                    </a:lnTo>
                    <a:lnTo>
                      <a:pt x="1098" y="118"/>
                    </a:lnTo>
                    <a:lnTo>
                      <a:pt x="1128" y="88"/>
                    </a:lnTo>
                    <a:lnTo>
                      <a:pt x="1158" y="88"/>
                    </a:lnTo>
                    <a:lnTo>
                      <a:pt x="1128" y="58"/>
                    </a:lnTo>
                    <a:lnTo>
                      <a:pt x="1187" y="88"/>
                    </a:lnTo>
                    <a:lnTo>
                      <a:pt x="1216" y="88"/>
                    </a:lnTo>
                    <a:lnTo>
                      <a:pt x="1187" y="58"/>
                    </a:lnTo>
                    <a:lnTo>
                      <a:pt x="1187" y="0"/>
                    </a:lnTo>
                    <a:lnTo>
                      <a:pt x="1246" y="0"/>
                    </a:lnTo>
                    <a:lnTo>
                      <a:pt x="1276" y="29"/>
                    </a:lnTo>
                    <a:lnTo>
                      <a:pt x="1276" y="0"/>
                    </a:lnTo>
                    <a:lnTo>
                      <a:pt x="1305" y="0"/>
                    </a:lnTo>
                    <a:lnTo>
                      <a:pt x="1335" y="29"/>
                    </a:lnTo>
                    <a:lnTo>
                      <a:pt x="1395" y="29"/>
                    </a:lnTo>
                    <a:lnTo>
                      <a:pt x="1365" y="0"/>
                    </a:lnTo>
                    <a:lnTo>
                      <a:pt x="1395" y="0"/>
                    </a:lnTo>
                    <a:lnTo>
                      <a:pt x="1423" y="29"/>
                    </a:lnTo>
                    <a:lnTo>
                      <a:pt x="1453" y="0"/>
                    </a:lnTo>
                    <a:lnTo>
                      <a:pt x="1514" y="0"/>
                    </a:lnTo>
                    <a:lnTo>
                      <a:pt x="1542" y="29"/>
                    </a:lnTo>
                    <a:lnTo>
                      <a:pt x="1572" y="0"/>
                    </a:lnTo>
                    <a:lnTo>
                      <a:pt x="1602" y="0"/>
                    </a:lnTo>
                  </a:path>
                </a:pathLst>
              </a:custGeom>
              <a:noFill/>
              <a:ln w="1588">
                <a:solidFill>
                  <a:srgbClr val="000000"/>
                </a:solidFill>
                <a:prstDash val="solid"/>
                <a:round/>
                <a:headEnd/>
                <a:tailEnd/>
              </a:ln>
            </p:spPr>
            <p:txBody>
              <a:bodyPr/>
              <a:lstStyle/>
              <a:p>
                <a:endParaRPr lang="en-GB"/>
              </a:p>
            </p:txBody>
          </p:sp>
          <p:sp>
            <p:nvSpPr>
              <p:cNvPr id="25787" name="Freeform 187"/>
              <p:cNvSpPr>
                <a:spLocks/>
              </p:cNvSpPr>
              <p:nvPr/>
            </p:nvSpPr>
            <p:spPr bwMode="auto">
              <a:xfrm>
                <a:off x="4339" y="2023"/>
                <a:ext cx="319" cy="333"/>
              </a:xfrm>
              <a:custGeom>
                <a:avLst/>
                <a:gdLst/>
                <a:ahLst/>
                <a:cxnLst>
                  <a:cxn ang="0">
                    <a:pos x="1095" y="1332"/>
                  </a:cxn>
                  <a:cxn ang="0">
                    <a:pos x="1037" y="1272"/>
                  </a:cxn>
                  <a:cxn ang="0">
                    <a:pos x="1037" y="1245"/>
                  </a:cxn>
                  <a:cxn ang="0">
                    <a:pos x="1006" y="1214"/>
                  </a:cxn>
                  <a:cxn ang="0">
                    <a:pos x="1006" y="1095"/>
                  </a:cxn>
                  <a:cxn ang="0">
                    <a:pos x="919" y="1007"/>
                  </a:cxn>
                  <a:cxn ang="0">
                    <a:pos x="919" y="977"/>
                  </a:cxn>
                  <a:cxn ang="0">
                    <a:pos x="949" y="947"/>
                  </a:cxn>
                  <a:cxn ang="0">
                    <a:pos x="1037" y="947"/>
                  </a:cxn>
                  <a:cxn ang="0">
                    <a:pos x="1095" y="1007"/>
                  </a:cxn>
                  <a:cxn ang="0">
                    <a:pos x="1126" y="1007"/>
                  </a:cxn>
                  <a:cxn ang="0">
                    <a:pos x="1156" y="977"/>
                  </a:cxn>
                  <a:cxn ang="0">
                    <a:pos x="1186" y="977"/>
                  </a:cxn>
                  <a:cxn ang="0">
                    <a:pos x="1214" y="947"/>
                  </a:cxn>
                  <a:cxn ang="0">
                    <a:pos x="1214" y="917"/>
                  </a:cxn>
                  <a:cxn ang="0">
                    <a:pos x="1274" y="917"/>
                  </a:cxn>
                  <a:cxn ang="0">
                    <a:pos x="1274" y="889"/>
                  </a:cxn>
                  <a:cxn ang="0">
                    <a:pos x="1244" y="859"/>
                  </a:cxn>
                  <a:cxn ang="0">
                    <a:pos x="1186" y="859"/>
                  </a:cxn>
                  <a:cxn ang="0">
                    <a:pos x="1186" y="798"/>
                  </a:cxn>
                  <a:cxn ang="0">
                    <a:pos x="1156" y="770"/>
                  </a:cxn>
                  <a:cxn ang="0">
                    <a:pos x="1006" y="770"/>
                  </a:cxn>
                  <a:cxn ang="0">
                    <a:pos x="1006" y="711"/>
                  </a:cxn>
                  <a:cxn ang="0">
                    <a:pos x="976" y="680"/>
                  </a:cxn>
                  <a:cxn ang="0">
                    <a:pos x="976" y="652"/>
                  </a:cxn>
                  <a:cxn ang="0">
                    <a:pos x="919" y="652"/>
                  </a:cxn>
                  <a:cxn ang="0">
                    <a:pos x="858" y="591"/>
                  </a:cxn>
                  <a:cxn ang="0">
                    <a:pos x="858" y="561"/>
                  </a:cxn>
                  <a:cxn ang="0">
                    <a:pos x="830" y="561"/>
                  </a:cxn>
                  <a:cxn ang="0">
                    <a:pos x="799" y="534"/>
                  </a:cxn>
                  <a:cxn ang="0">
                    <a:pos x="799" y="504"/>
                  </a:cxn>
                  <a:cxn ang="0">
                    <a:pos x="712" y="415"/>
                  </a:cxn>
                  <a:cxn ang="0">
                    <a:pos x="712" y="385"/>
                  </a:cxn>
                  <a:cxn ang="0">
                    <a:pos x="740" y="385"/>
                  </a:cxn>
                  <a:cxn ang="0">
                    <a:pos x="740" y="327"/>
                  </a:cxn>
                  <a:cxn ang="0">
                    <a:pos x="712" y="296"/>
                  </a:cxn>
                  <a:cxn ang="0">
                    <a:pos x="712" y="178"/>
                  </a:cxn>
                  <a:cxn ang="0">
                    <a:pos x="651" y="178"/>
                  </a:cxn>
                  <a:cxn ang="0">
                    <a:pos x="621" y="148"/>
                  </a:cxn>
                  <a:cxn ang="0">
                    <a:pos x="592" y="148"/>
                  </a:cxn>
                  <a:cxn ang="0">
                    <a:pos x="592" y="118"/>
                  </a:cxn>
                  <a:cxn ang="0">
                    <a:pos x="474" y="118"/>
                  </a:cxn>
                  <a:cxn ang="0">
                    <a:pos x="474" y="89"/>
                  </a:cxn>
                  <a:cxn ang="0">
                    <a:pos x="444" y="89"/>
                  </a:cxn>
                  <a:cxn ang="0">
                    <a:pos x="414" y="118"/>
                  </a:cxn>
                  <a:cxn ang="0">
                    <a:pos x="384" y="118"/>
                  </a:cxn>
                  <a:cxn ang="0">
                    <a:pos x="356" y="148"/>
                  </a:cxn>
                  <a:cxn ang="0">
                    <a:pos x="326" y="148"/>
                  </a:cxn>
                  <a:cxn ang="0">
                    <a:pos x="326" y="89"/>
                  </a:cxn>
                  <a:cxn ang="0">
                    <a:pos x="296" y="60"/>
                  </a:cxn>
                  <a:cxn ang="0">
                    <a:pos x="146" y="60"/>
                  </a:cxn>
                  <a:cxn ang="0">
                    <a:pos x="119" y="30"/>
                  </a:cxn>
                  <a:cxn ang="0">
                    <a:pos x="0" y="30"/>
                  </a:cxn>
                  <a:cxn ang="0">
                    <a:pos x="0" y="0"/>
                  </a:cxn>
                </a:cxnLst>
                <a:rect l="0" t="0" r="r" b="b"/>
                <a:pathLst>
                  <a:path w="1274" h="1332">
                    <a:moveTo>
                      <a:pt x="1095" y="1332"/>
                    </a:moveTo>
                    <a:lnTo>
                      <a:pt x="1037" y="1272"/>
                    </a:lnTo>
                    <a:lnTo>
                      <a:pt x="1037" y="1245"/>
                    </a:lnTo>
                    <a:lnTo>
                      <a:pt x="1006" y="1214"/>
                    </a:lnTo>
                    <a:lnTo>
                      <a:pt x="1006" y="1095"/>
                    </a:lnTo>
                    <a:lnTo>
                      <a:pt x="919" y="1007"/>
                    </a:lnTo>
                    <a:lnTo>
                      <a:pt x="919" y="977"/>
                    </a:lnTo>
                    <a:lnTo>
                      <a:pt x="949" y="947"/>
                    </a:lnTo>
                    <a:lnTo>
                      <a:pt x="1037" y="947"/>
                    </a:lnTo>
                    <a:lnTo>
                      <a:pt x="1095" y="1007"/>
                    </a:lnTo>
                    <a:lnTo>
                      <a:pt x="1126" y="1007"/>
                    </a:lnTo>
                    <a:lnTo>
                      <a:pt x="1156" y="977"/>
                    </a:lnTo>
                    <a:lnTo>
                      <a:pt x="1186" y="977"/>
                    </a:lnTo>
                    <a:lnTo>
                      <a:pt x="1214" y="947"/>
                    </a:lnTo>
                    <a:lnTo>
                      <a:pt x="1214" y="917"/>
                    </a:lnTo>
                    <a:lnTo>
                      <a:pt x="1274" y="917"/>
                    </a:lnTo>
                    <a:lnTo>
                      <a:pt x="1274" y="889"/>
                    </a:lnTo>
                    <a:lnTo>
                      <a:pt x="1244" y="859"/>
                    </a:lnTo>
                    <a:lnTo>
                      <a:pt x="1186" y="859"/>
                    </a:lnTo>
                    <a:lnTo>
                      <a:pt x="1186" y="798"/>
                    </a:lnTo>
                    <a:lnTo>
                      <a:pt x="1156" y="770"/>
                    </a:lnTo>
                    <a:lnTo>
                      <a:pt x="1006" y="770"/>
                    </a:lnTo>
                    <a:lnTo>
                      <a:pt x="1006" y="711"/>
                    </a:lnTo>
                    <a:lnTo>
                      <a:pt x="976" y="680"/>
                    </a:lnTo>
                    <a:lnTo>
                      <a:pt x="976" y="652"/>
                    </a:lnTo>
                    <a:lnTo>
                      <a:pt x="919" y="652"/>
                    </a:lnTo>
                    <a:lnTo>
                      <a:pt x="858" y="591"/>
                    </a:lnTo>
                    <a:lnTo>
                      <a:pt x="858" y="561"/>
                    </a:lnTo>
                    <a:lnTo>
                      <a:pt x="830" y="561"/>
                    </a:lnTo>
                    <a:lnTo>
                      <a:pt x="799" y="534"/>
                    </a:lnTo>
                    <a:lnTo>
                      <a:pt x="799" y="504"/>
                    </a:lnTo>
                    <a:lnTo>
                      <a:pt x="712" y="415"/>
                    </a:lnTo>
                    <a:lnTo>
                      <a:pt x="712" y="385"/>
                    </a:lnTo>
                    <a:lnTo>
                      <a:pt x="740" y="385"/>
                    </a:lnTo>
                    <a:lnTo>
                      <a:pt x="740" y="327"/>
                    </a:lnTo>
                    <a:lnTo>
                      <a:pt x="712" y="296"/>
                    </a:lnTo>
                    <a:lnTo>
                      <a:pt x="712" y="178"/>
                    </a:lnTo>
                    <a:lnTo>
                      <a:pt x="651" y="178"/>
                    </a:lnTo>
                    <a:lnTo>
                      <a:pt x="621" y="148"/>
                    </a:lnTo>
                    <a:lnTo>
                      <a:pt x="592" y="148"/>
                    </a:lnTo>
                    <a:lnTo>
                      <a:pt x="592" y="118"/>
                    </a:lnTo>
                    <a:lnTo>
                      <a:pt x="474" y="118"/>
                    </a:lnTo>
                    <a:lnTo>
                      <a:pt x="474" y="89"/>
                    </a:lnTo>
                    <a:lnTo>
                      <a:pt x="444" y="89"/>
                    </a:lnTo>
                    <a:lnTo>
                      <a:pt x="414" y="118"/>
                    </a:lnTo>
                    <a:lnTo>
                      <a:pt x="384" y="118"/>
                    </a:lnTo>
                    <a:lnTo>
                      <a:pt x="356" y="148"/>
                    </a:lnTo>
                    <a:lnTo>
                      <a:pt x="326" y="148"/>
                    </a:lnTo>
                    <a:lnTo>
                      <a:pt x="326" y="89"/>
                    </a:lnTo>
                    <a:lnTo>
                      <a:pt x="296" y="60"/>
                    </a:lnTo>
                    <a:lnTo>
                      <a:pt x="146" y="60"/>
                    </a:lnTo>
                    <a:lnTo>
                      <a:pt x="119" y="30"/>
                    </a:lnTo>
                    <a:lnTo>
                      <a:pt x="0" y="30"/>
                    </a:lnTo>
                    <a:lnTo>
                      <a:pt x="0" y="0"/>
                    </a:lnTo>
                  </a:path>
                </a:pathLst>
              </a:custGeom>
              <a:noFill/>
              <a:ln w="1588">
                <a:solidFill>
                  <a:srgbClr val="000000"/>
                </a:solidFill>
                <a:prstDash val="solid"/>
                <a:round/>
                <a:headEnd/>
                <a:tailEnd/>
              </a:ln>
            </p:spPr>
            <p:txBody>
              <a:bodyPr/>
              <a:lstStyle/>
              <a:p>
                <a:endParaRPr lang="en-GB"/>
              </a:p>
            </p:txBody>
          </p:sp>
          <p:sp>
            <p:nvSpPr>
              <p:cNvPr id="25788" name="Freeform 188"/>
              <p:cNvSpPr>
                <a:spLocks/>
              </p:cNvSpPr>
              <p:nvPr/>
            </p:nvSpPr>
            <p:spPr bwMode="auto">
              <a:xfrm>
                <a:off x="4280" y="1661"/>
                <a:ext cx="140" cy="104"/>
              </a:xfrm>
              <a:custGeom>
                <a:avLst/>
                <a:gdLst/>
                <a:ahLst/>
                <a:cxnLst>
                  <a:cxn ang="0">
                    <a:pos x="58" y="413"/>
                  </a:cxn>
                  <a:cxn ang="0">
                    <a:pos x="88" y="383"/>
                  </a:cxn>
                  <a:cxn ang="0">
                    <a:pos x="58" y="354"/>
                  </a:cxn>
                  <a:cxn ang="0">
                    <a:pos x="58" y="325"/>
                  </a:cxn>
                  <a:cxn ang="0">
                    <a:pos x="88" y="295"/>
                  </a:cxn>
                  <a:cxn ang="0">
                    <a:pos x="147" y="354"/>
                  </a:cxn>
                  <a:cxn ang="0">
                    <a:pos x="147" y="295"/>
                  </a:cxn>
                  <a:cxn ang="0">
                    <a:pos x="296" y="295"/>
                  </a:cxn>
                  <a:cxn ang="0">
                    <a:pos x="296" y="265"/>
                  </a:cxn>
                  <a:cxn ang="0">
                    <a:pos x="326" y="236"/>
                  </a:cxn>
                  <a:cxn ang="0">
                    <a:pos x="383" y="236"/>
                  </a:cxn>
                  <a:cxn ang="0">
                    <a:pos x="444" y="265"/>
                  </a:cxn>
                  <a:cxn ang="0">
                    <a:pos x="563" y="265"/>
                  </a:cxn>
                  <a:cxn ang="0">
                    <a:pos x="563" y="236"/>
                  </a:cxn>
                  <a:cxn ang="0">
                    <a:pos x="533" y="236"/>
                  </a:cxn>
                  <a:cxn ang="0">
                    <a:pos x="474" y="177"/>
                  </a:cxn>
                  <a:cxn ang="0">
                    <a:pos x="265" y="177"/>
                  </a:cxn>
                  <a:cxn ang="0">
                    <a:pos x="207" y="118"/>
                  </a:cxn>
                  <a:cxn ang="0">
                    <a:pos x="176" y="118"/>
                  </a:cxn>
                  <a:cxn ang="0">
                    <a:pos x="149" y="88"/>
                  </a:cxn>
                  <a:cxn ang="0">
                    <a:pos x="176" y="88"/>
                  </a:cxn>
                  <a:cxn ang="0">
                    <a:pos x="176" y="0"/>
                  </a:cxn>
                  <a:cxn ang="0">
                    <a:pos x="147" y="27"/>
                  </a:cxn>
                  <a:cxn ang="0">
                    <a:pos x="119" y="27"/>
                  </a:cxn>
                  <a:cxn ang="0">
                    <a:pos x="88" y="57"/>
                  </a:cxn>
                  <a:cxn ang="0">
                    <a:pos x="0" y="57"/>
                  </a:cxn>
                </a:cxnLst>
                <a:rect l="0" t="0" r="r" b="b"/>
                <a:pathLst>
                  <a:path w="563" h="413">
                    <a:moveTo>
                      <a:pt x="58" y="413"/>
                    </a:moveTo>
                    <a:lnTo>
                      <a:pt x="88" y="383"/>
                    </a:lnTo>
                    <a:lnTo>
                      <a:pt x="58" y="354"/>
                    </a:lnTo>
                    <a:lnTo>
                      <a:pt x="58" y="325"/>
                    </a:lnTo>
                    <a:lnTo>
                      <a:pt x="88" y="295"/>
                    </a:lnTo>
                    <a:lnTo>
                      <a:pt x="147" y="354"/>
                    </a:lnTo>
                    <a:lnTo>
                      <a:pt x="147" y="295"/>
                    </a:lnTo>
                    <a:lnTo>
                      <a:pt x="296" y="295"/>
                    </a:lnTo>
                    <a:lnTo>
                      <a:pt x="296" y="265"/>
                    </a:lnTo>
                    <a:lnTo>
                      <a:pt x="326" y="236"/>
                    </a:lnTo>
                    <a:lnTo>
                      <a:pt x="383" y="236"/>
                    </a:lnTo>
                    <a:lnTo>
                      <a:pt x="444" y="265"/>
                    </a:lnTo>
                    <a:lnTo>
                      <a:pt x="563" y="265"/>
                    </a:lnTo>
                    <a:lnTo>
                      <a:pt x="563" y="236"/>
                    </a:lnTo>
                    <a:lnTo>
                      <a:pt x="533" y="236"/>
                    </a:lnTo>
                    <a:lnTo>
                      <a:pt x="474" y="177"/>
                    </a:lnTo>
                    <a:lnTo>
                      <a:pt x="265" y="177"/>
                    </a:lnTo>
                    <a:lnTo>
                      <a:pt x="207" y="118"/>
                    </a:lnTo>
                    <a:lnTo>
                      <a:pt x="176" y="118"/>
                    </a:lnTo>
                    <a:lnTo>
                      <a:pt x="149" y="88"/>
                    </a:lnTo>
                    <a:lnTo>
                      <a:pt x="176" y="88"/>
                    </a:lnTo>
                    <a:lnTo>
                      <a:pt x="176" y="0"/>
                    </a:lnTo>
                    <a:lnTo>
                      <a:pt x="147" y="27"/>
                    </a:lnTo>
                    <a:lnTo>
                      <a:pt x="119" y="27"/>
                    </a:lnTo>
                    <a:lnTo>
                      <a:pt x="88" y="57"/>
                    </a:lnTo>
                    <a:lnTo>
                      <a:pt x="0" y="57"/>
                    </a:lnTo>
                  </a:path>
                </a:pathLst>
              </a:custGeom>
              <a:noFill/>
              <a:ln w="1588">
                <a:solidFill>
                  <a:srgbClr val="000000"/>
                </a:solidFill>
                <a:prstDash val="solid"/>
                <a:round/>
                <a:headEnd/>
                <a:tailEnd/>
              </a:ln>
            </p:spPr>
            <p:txBody>
              <a:bodyPr/>
              <a:lstStyle/>
              <a:p>
                <a:endParaRPr lang="en-GB"/>
              </a:p>
            </p:txBody>
          </p:sp>
          <p:sp>
            <p:nvSpPr>
              <p:cNvPr id="25789" name="Freeform 189"/>
              <p:cNvSpPr>
                <a:spLocks/>
              </p:cNvSpPr>
              <p:nvPr/>
            </p:nvSpPr>
            <p:spPr bwMode="auto">
              <a:xfrm>
                <a:off x="3954" y="1676"/>
                <a:ext cx="326" cy="59"/>
              </a:xfrm>
              <a:custGeom>
                <a:avLst/>
                <a:gdLst/>
                <a:ahLst/>
                <a:cxnLst>
                  <a:cxn ang="0">
                    <a:pos x="0" y="89"/>
                  </a:cxn>
                  <a:cxn ang="0">
                    <a:pos x="30" y="120"/>
                  </a:cxn>
                  <a:cxn ang="0">
                    <a:pos x="0" y="149"/>
                  </a:cxn>
                  <a:cxn ang="0">
                    <a:pos x="0" y="179"/>
                  </a:cxn>
                  <a:cxn ang="0">
                    <a:pos x="58" y="179"/>
                  </a:cxn>
                  <a:cxn ang="0">
                    <a:pos x="88" y="149"/>
                  </a:cxn>
                  <a:cxn ang="0">
                    <a:pos x="88" y="120"/>
                  </a:cxn>
                  <a:cxn ang="0">
                    <a:pos x="58" y="120"/>
                  </a:cxn>
                  <a:cxn ang="0">
                    <a:pos x="88" y="89"/>
                  </a:cxn>
                  <a:cxn ang="0">
                    <a:pos x="118" y="89"/>
                  </a:cxn>
                  <a:cxn ang="0">
                    <a:pos x="118" y="120"/>
                  </a:cxn>
                  <a:cxn ang="0">
                    <a:pos x="177" y="179"/>
                  </a:cxn>
                  <a:cxn ang="0">
                    <a:pos x="177" y="208"/>
                  </a:cxn>
                  <a:cxn ang="0">
                    <a:pos x="149" y="208"/>
                  </a:cxn>
                  <a:cxn ang="0">
                    <a:pos x="118" y="238"/>
                  </a:cxn>
                  <a:cxn ang="0">
                    <a:pos x="177" y="238"/>
                  </a:cxn>
                  <a:cxn ang="0">
                    <a:pos x="237" y="179"/>
                  </a:cxn>
                  <a:cxn ang="0">
                    <a:pos x="267" y="179"/>
                  </a:cxn>
                  <a:cxn ang="0">
                    <a:pos x="237" y="208"/>
                  </a:cxn>
                  <a:cxn ang="0">
                    <a:pos x="325" y="208"/>
                  </a:cxn>
                  <a:cxn ang="0">
                    <a:pos x="356" y="179"/>
                  </a:cxn>
                  <a:cxn ang="0">
                    <a:pos x="414" y="179"/>
                  </a:cxn>
                  <a:cxn ang="0">
                    <a:pos x="445" y="149"/>
                  </a:cxn>
                  <a:cxn ang="0">
                    <a:pos x="445" y="179"/>
                  </a:cxn>
                  <a:cxn ang="0">
                    <a:pos x="504" y="179"/>
                  </a:cxn>
                  <a:cxn ang="0">
                    <a:pos x="532" y="149"/>
                  </a:cxn>
                  <a:cxn ang="0">
                    <a:pos x="563" y="149"/>
                  </a:cxn>
                  <a:cxn ang="0">
                    <a:pos x="593" y="120"/>
                  </a:cxn>
                  <a:cxn ang="0">
                    <a:pos x="652" y="120"/>
                  </a:cxn>
                  <a:cxn ang="0">
                    <a:pos x="681" y="89"/>
                  </a:cxn>
                  <a:cxn ang="0">
                    <a:pos x="770" y="89"/>
                  </a:cxn>
                  <a:cxn ang="0">
                    <a:pos x="800" y="120"/>
                  </a:cxn>
                  <a:cxn ang="0">
                    <a:pos x="830" y="89"/>
                  </a:cxn>
                  <a:cxn ang="0">
                    <a:pos x="830" y="61"/>
                  </a:cxn>
                  <a:cxn ang="0">
                    <a:pos x="948" y="61"/>
                  </a:cxn>
                  <a:cxn ang="0">
                    <a:pos x="948" y="31"/>
                  </a:cxn>
                  <a:cxn ang="0">
                    <a:pos x="1095" y="31"/>
                  </a:cxn>
                  <a:cxn ang="0">
                    <a:pos x="1125" y="0"/>
                  </a:cxn>
                  <a:cxn ang="0">
                    <a:pos x="1155" y="31"/>
                  </a:cxn>
                  <a:cxn ang="0">
                    <a:pos x="1274" y="31"/>
                  </a:cxn>
                  <a:cxn ang="0">
                    <a:pos x="1274" y="0"/>
                  </a:cxn>
                  <a:cxn ang="0">
                    <a:pos x="1304" y="0"/>
                  </a:cxn>
                </a:cxnLst>
                <a:rect l="0" t="0" r="r" b="b"/>
                <a:pathLst>
                  <a:path w="1304" h="238">
                    <a:moveTo>
                      <a:pt x="0" y="89"/>
                    </a:moveTo>
                    <a:lnTo>
                      <a:pt x="30" y="120"/>
                    </a:lnTo>
                    <a:lnTo>
                      <a:pt x="0" y="149"/>
                    </a:lnTo>
                    <a:lnTo>
                      <a:pt x="0" y="179"/>
                    </a:lnTo>
                    <a:lnTo>
                      <a:pt x="58" y="179"/>
                    </a:lnTo>
                    <a:lnTo>
                      <a:pt x="88" y="149"/>
                    </a:lnTo>
                    <a:lnTo>
                      <a:pt x="88" y="120"/>
                    </a:lnTo>
                    <a:lnTo>
                      <a:pt x="58" y="120"/>
                    </a:lnTo>
                    <a:lnTo>
                      <a:pt x="88" y="89"/>
                    </a:lnTo>
                    <a:lnTo>
                      <a:pt x="118" y="89"/>
                    </a:lnTo>
                    <a:lnTo>
                      <a:pt x="118" y="120"/>
                    </a:lnTo>
                    <a:lnTo>
                      <a:pt x="177" y="179"/>
                    </a:lnTo>
                    <a:lnTo>
                      <a:pt x="177" y="208"/>
                    </a:lnTo>
                    <a:lnTo>
                      <a:pt x="149" y="208"/>
                    </a:lnTo>
                    <a:lnTo>
                      <a:pt x="118" y="238"/>
                    </a:lnTo>
                    <a:lnTo>
                      <a:pt x="177" y="238"/>
                    </a:lnTo>
                    <a:lnTo>
                      <a:pt x="237" y="179"/>
                    </a:lnTo>
                    <a:lnTo>
                      <a:pt x="267" y="179"/>
                    </a:lnTo>
                    <a:lnTo>
                      <a:pt x="237" y="208"/>
                    </a:lnTo>
                    <a:lnTo>
                      <a:pt x="325" y="208"/>
                    </a:lnTo>
                    <a:lnTo>
                      <a:pt x="356" y="179"/>
                    </a:lnTo>
                    <a:lnTo>
                      <a:pt x="414" y="179"/>
                    </a:lnTo>
                    <a:lnTo>
                      <a:pt x="445" y="149"/>
                    </a:lnTo>
                    <a:lnTo>
                      <a:pt x="445" y="179"/>
                    </a:lnTo>
                    <a:lnTo>
                      <a:pt x="504" y="179"/>
                    </a:lnTo>
                    <a:lnTo>
                      <a:pt x="532" y="149"/>
                    </a:lnTo>
                    <a:lnTo>
                      <a:pt x="563" y="149"/>
                    </a:lnTo>
                    <a:lnTo>
                      <a:pt x="593" y="120"/>
                    </a:lnTo>
                    <a:lnTo>
                      <a:pt x="652" y="120"/>
                    </a:lnTo>
                    <a:lnTo>
                      <a:pt x="681" y="89"/>
                    </a:lnTo>
                    <a:lnTo>
                      <a:pt x="770" y="89"/>
                    </a:lnTo>
                    <a:lnTo>
                      <a:pt x="800" y="120"/>
                    </a:lnTo>
                    <a:lnTo>
                      <a:pt x="830" y="89"/>
                    </a:lnTo>
                    <a:lnTo>
                      <a:pt x="830" y="61"/>
                    </a:lnTo>
                    <a:lnTo>
                      <a:pt x="948" y="61"/>
                    </a:lnTo>
                    <a:lnTo>
                      <a:pt x="948" y="31"/>
                    </a:lnTo>
                    <a:lnTo>
                      <a:pt x="1095" y="31"/>
                    </a:lnTo>
                    <a:lnTo>
                      <a:pt x="1125" y="0"/>
                    </a:lnTo>
                    <a:lnTo>
                      <a:pt x="1155" y="31"/>
                    </a:lnTo>
                    <a:lnTo>
                      <a:pt x="1274" y="31"/>
                    </a:lnTo>
                    <a:lnTo>
                      <a:pt x="1274" y="0"/>
                    </a:lnTo>
                    <a:lnTo>
                      <a:pt x="1304" y="0"/>
                    </a:lnTo>
                  </a:path>
                </a:pathLst>
              </a:custGeom>
              <a:noFill/>
              <a:ln w="1588">
                <a:solidFill>
                  <a:srgbClr val="000000"/>
                </a:solidFill>
                <a:prstDash val="solid"/>
                <a:round/>
                <a:headEnd/>
                <a:tailEnd/>
              </a:ln>
            </p:spPr>
            <p:txBody>
              <a:bodyPr/>
              <a:lstStyle/>
              <a:p>
                <a:endParaRPr lang="en-GB"/>
              </a:p>
            </p:txBody>
          </p:sp>
          <p:sp>
            <p:nvSpPr>
              <p:cNvPr id="25790" name="Freeform 190"/>
              <p:cNvSpPr>
                <a:spLocks/>
              </p:cNvSpPr>
              <p:nvPr/>
            </p:nvSpPr>
            <p:spPr bwMode="auto">
              <a:xfrm>
                <a:off x="4265" y="1765"/>
                <a:ext cx="44" cy="148"/>
              </a:xfrm>
              <a:custGeom>
                <a:avLst/>
                <a:gdLst/>
                <a:ahLst/>
                <a:cxnLst>
                  <a:cxn ang="0">
                    <a:pos x="30" y="593"/>
                  </a:cxn>
                  <a:cxn ang="0">
                    <a:pos x="60" y="562"/>
                  </a:cxn>
                  <a:cxn ang="0">
                    <a:pos x="60" y="534"/>
                  </a:cxn>
                  <a:cxn ang="0">
                    <a:pos x="88" y="504"/>
                  </a:cxn>
                  <a:cxn ang="0">
                    <a:pos x="148" y="504"/>
                  </a:cxn>
                  <a:cxn ang="0">
                    <a:pos x="30" y="385"/>
                  </a:cxn>
                  <a:cxn ang="0">
                    <a:pos x="30" y="355"/>
                  </a:cxn>
                  <a:cxn ang="0">
                    <a:pos x="60" y="325"/>
                  </a:cxn>
                  <a:cxn ang="0">
                    <a:pos x="30" y="297"/>
                  </a:cxn>
                  <a:cxn ang="0">
                    <a:pos x="0" y="207"/>
                  </a:cxn>
                  <a:cxn ang="0">
                    <a:pos x="0" y="178"/>
                  </a:cxn>
                  <a:cxn ang="0">
                    <a:pos x="30" y="148"/>
                  </a:cxn>
                  <a:cxn ang="0">
                    <a:pos x="60" y="148"/>
                  </a:cxn>
                  <a:cxn ang="0">
                    <a:pos x="88" y="118"/>
                  </a:cxn>
                  <a:cxn ang="0">
                    <a:pos x="88" y="60"/>
                  </a:cxn>
                  <a:cxn ang="0">
                    <a:pos x="118" y="60"/>
                  </a:cxn>
                  <a:cxn ang="0">
                    <a:pos x="148" y="30"/>
                  </a:cxn>
                  <a:cxn ang="0">
                    <a:pos x="179" y="30"/>
                  </a:cxn>
                  <a:cxn ang="0">
                    <a:pos x="179" y="0"/>
                  </a:cxn>
                  <a:cxn ang="0">
                    <a:pos x="118" y="0"/>
                  </a:cxn>
                </a:cxnLst>
                <a:rect l="0" t="0" r="r" b="b"/>
                <a:pathLst>
                  <a:path w="179" h="593">
                    <a:moveTo>
                      <a:pt x="30" y="593"/>
                    </a:moveTo>
                    <a:lnTo>
                      <a:pt x="60" y="562"/>
                    </a:lnTo>
                    <a:lnTo>
                      <a:pt x="60" y="534"/>
                    </a:lnTo>
                    <a:lnTo>
                      <a:pt x="88" y="504"/>
                    </a:lnTo>
                    <a:lnTo>
                      <a:pt x="148" y="504"/>
                    </a:lnTo>
                    <a:lnTo>
                      <a:pt x="30" y="385"/>
                    </a:lnTo>
                    <a:lnTo>
                      <a:pt x="30" y="355"/>
                    </a:lnTo>
                    <a:lnTo>
                      <a:pt x="60" y="325"/>
                    </a:lnTo>
                    <a:lnTo>
                      <a:pt x="30" y="297"/>
                    </a:lnTo>
                    <a:lnTo>
                      <a:pt x="0" y="207"/>
                    </a:lnTo>
                    <a:lnTo>
                      <a:pt x="0" y="178"/>
                    </a:lnTo>
                    <a:lnTo>
                      <a:pt x="30" y="148"/>
                    </a:lnTo>
                    <a:lnTo>
                      <a:pt x="60" y="148"/>
                    </a:lnTo>
                    <a:lnTo>
                      <a:pt x="88" y="118"/>
                    </a:lnTo>
                    <a:lnTo>
                      <a:pt x="88" y="60"/>
                    </a:lnTo>
                    <a:lnTo>
                      <a:pt x="118" y="60"/>
                    </a:lnTo>
                    <a:lnTo>
                      <a:pt x="148" y="30"/>
                    </a:lnTo>
                    <a:lnTo>
                      <a:pt x="179" y="30"/>
                    </a:lnTo>
                    <a:lnTo>
                      <a:pt x="179" y="0"/>
                    </a:lnTo>
                    <a:lnTo>
                      <a:pt x="118" y="0"/>
                    </a:lnTo>
                  </a:path>
                </a:pathLst>
              </a:custGeom>
              <a:noFill/>
              <a:ln w="1588">
                <a:solidFill>
                  <a:srgbClr val="000000"/>
                </a:solidFill>
                <a:prstDash val="solid"/>
                <a:round/>
                <a:headEnd/>
                <a:tailEnd/>
              </a:ln>
            </p:spPr>
            <p:txBody>
              <a:bodyPr/>
              <a:lstStyle/>
              <a:p>
                <a:endParaRPr lang="en-GB"/>
              </a:p>
            </p:txBody>
          </p:sp>
          <p:sp>
            <p:nvSpPr>
              <p:cNvPr id="25791" name="Freeform 191"/>
              <p:cNvSpPr>
                <a:spLocks/>
              </p:cNvSpPr>
              <p:nvPr/>
            </p:nvSpPr>
            <p:spPr bwMode="auto">
              <a:xfrm>
                <a:off x="4021" y="1750"/>
                <a:ext cx="273" cy="141"/>
              </a:xfrm>
              <a:custGeom>
                <a:avLst/>
                <a:gdLst/>
                <a:ahLst/>
                <a:cxnLst>
                  <a:cxn ang="0">
                    <a:pos x="1095" y="59"/>
                  </a:cxn>
                  <a:cxn ang="0">
                    <a:pos x="800" y="59"/>
                  </a:cxn>
                  <a:cxn ang="0">
                    <a:pos x="770" y="29"/>
                  </a:cxn>
                  <a:cxn ang="0">
                    <a:pos x="681" y="29"/>
                  </a:cxn>
                  <a:cxn ang="0">
                    <a:pos x="651" y="0"/>
                  </a:cxn>
                  <a:cxn ang="0">
                    <a:pos x="593" y="0"/>
                  </a:cxn>
                  <a:cxn ang="0">
                    <a:pos x="563" y="29"/>
                  </a:cxn>
                  <a:cxn ang="0">
                    <a:pos x="533" y="29"/>
                  </a:cxn>
                  <a:cxn ang="0">
                    <a:pos x="503" y="0"/>
                  </a:cxn>
                  <a:cxn ang="0">
                    <a:pos x="474" y="0"/>
                  </a:cxn>
                  <a:cxn ang="0">
                    <a:pos x="474" y="29"/>
                  </a:cxn>
                  <a:cxn ang="0">
                    <a:pos x="444" y="59"/>
                  </a:cxn>
                  <a:cxn ang="0">
                    <a:pos x="414" y="29"/>
                  </a:cxn>
                  <a:cxn ang="0">
                    <a:pos x="326" y="29"/>
                  </a:cxn>
                  <a:cxn ang="0">
                    <a:pos x="326" y="59"/>
                  </a:cxn>
                  <a:cxn ang="0">
                    <a:pos x="207" y="59"/>
                  </a:cxn>
                  <a:cxn ang="0">
                    <a:pos x="178" y="89"/>
                  </a:cxn>
                  <a:cxn ang="0">
                    <a:pos x="147" y="89"/>
                  </a:cxn>
                  <a:cxn ang="0">
                    <a:pos x="147" y="119"/>
                  </a:cxn>
                  <a:cxn ang="0">
                    <a:pos x="28" y="119"/>
                  </a:cxn>
                  <a:cxn ang="0">
                    <a:pos x="0" y="148"/>
                  </a:cxn>
                  <a:cxn ang="0">
                    <a:pos x="0" y="207"/>
                  </a:cxn>
                  <a:cxn ang="0">
                    <a:pos x="28" y="177"/>
                  </a:cxn>
                  <a:cxn ang="0">
                    <a:pos x="58" y="207"/>
                  </a:cxn>
                  <a:cxn ang="0">
                    <a:pos x="28" y="237"/>
                  </a:cxn>
                  <a:cxn ang="0">
                    <a:pos x="28" y="266"/>
                  </a:cxn>
                  <a:cxn ang="0">
                    <a:pos x="58" y="266"/>
                  </a:cxn>
                  <a:cxn ang="0">
                    <a:pos x="28" y="296"/>
                  </a:cxn>
                  <a:cxn ang="0">
                    <a:pos x="28" y="325"/>
                  </a:cxn>
                  <a:cxn ang="0">
                    <a:pos x="58" y="325"/>
                  </a:cxn>
                  <a:cxn ang="0">
                    <a:pos x="89" y="356"/>
                  </a:cxn>
                  <a:cxn ang="0">
                    <a:pos x="89" y="384"/>
                  </a:cxn>
                  <a:cxn ang="0">
                    <a:pos x="119" y="414"/>
                  </a:cxn>
                  <a:cxn ang="0">
                    <a:pos x="237" y="414"/>
                  </a:cxn>
                  <a:cxn ang="0">
                    <a:pos x="237" y="384"/>
                  </a:cxn>
                  <a:cxn ang="0">
                    <a:pos x="265" y="384"/>
                  </a:cxn>
                  <a:cxn ang="0">
                    <a:pos x="296" y="414"/>
                  </a:cxn>
                  <a:cxn ang="0">
                    <a:pos x="265" y="444"/>
                  </a:cxn>
                  <a:cxn ang="0">
                    <a:pos x="296" y="475"/>
                  </a:cxn>
                  <a:cxn ang="0">
                    <a:pos x="296" y="502"/>
                  </a:cxn>
                  <a:cxn ang="0">
                    <a:pos x="265" y="532"/>
                  </a:cxn>
                  <a:cxn ang="0">
                    <a:pos x="265" y="563"/>
                  </a:cxn>
                </a:cxnLst>
                <a:rect l="0" t="0" r="r" b="b"/>
                <a:pathLst>
                  <a:path w="1095" h="563">
                    <a:moveTo>
                      <a:pt x="1095" y="59"/>
                    </a:moveTo>
                    <a:lnTo>
                      <a:pt x="800" y="59"/>
                    </a:lnTo>
                    <a:lnTo>
                      <a:pt x="770" y="29"/>
                    </a:lnTo>
                    <a:lnTo>
                      <a:pt x="681" y="29"/>
                    </a:lnTo>
                    <a:lnTo>
                      <a:pt x="651" y="0"/>
                    </a:lnTo>
                    <a:lnTo>
                      <a:pt x="593" y="0"/>
                    </a:lnTo>
                    <a:lnTo>
                      <a:pt x="563" y="29"/>
                    </a:lnTo>
                    <a:lnTo>
                      <a:pt x="533" y="29"/>
                    </a:lnTo>
                    <a:lnTo>
                      <a:pt x="503" y="0"/>
                    </a:lnTo>
                    <a:lnTo>
                      <a:pt x="474" y="0"/>
                    </a:lnTo>
                    <a:lnTo>
                      <a:pt x="474" y="29"/>
                    </a:lnTo>
                    <a:lnTo>
                      <a:pt x="444" y="59"/>
                    </a:lnTo>
                    <a:lnTo>
                      <a:pt x="414" y="29"/>
                    </a:lnTo>
                    <a:lnTo>
                      <a:pt x="326" y="29"/>
                    </a:lnTo>
                    <a:lnTo>
                      <a:pt x="326" y="59"/>
                    </a:lnTo>
                    <a:lnTo>
                      <a:pt x="207" y="59"/>
                    </a:lnTo>
                    <a:lnTo>
                      <a:pt x="178" y="89"/>
                    </a:lnTo>
                    <a:lnTo>
                      <a:pt x="147" y="89"/>
                    </a:lnTo>
                    <a:lnTo>
                      <a:pt x="147" y="119"/>
                    </a:lnTo>
                    <a:lnTo>
                      <a:pt x="28" y="119"/>
                    </a:lnTo>
                    <a:lnTo>
                      <a:pt x="0" y="148"/>
                    </a:lnTo>
                    <a:lnTo>
                      <a:pt x="0" y="207"/>
                    </a:lnTo>
                    <a:lnTo>
                      <a:pt x="28" y="177"/>
                    </a:lnTo>
                    <a:lnTo>
                      <a:pt x="58" y="207"/>
                    </a:lnTo>
                    <a:lnTo>
                      <a:pt x="28" y="237"/>
                    </a:lnTo>
                    <a:lnTo>
                      <a:pt x="28" y="266"/>
                    </a:lnTo>
                    <a:lnTo>
                      <a:pt x="58" y="266"/>
                    </a:lnTo>
                    <a:lnTo>
                      <a:pt x="28" y="296"/>
                    </a:lnTo>
                    <a:lnTo>
                      <a:pt x="28" y="325"/>
                    </a:lnTo>
                    <a:lnTo>
                      <a:pt x="58" y="325"/>
                    </a:lnTo>
                    <a:lnTo>
                      <a:pt x="89" y="356"/>
                    </a:lnTo>
                    <a:lnTo>
                      <a:pt x="89" y="384"/>
                    </a:lnTo>
                    <a:lnTo>
                      <a:pt x="119" y="414"/>
                    </a:lnTo>
                    <a:lnTo>
                      <a:pt x="237" y="414"/>
                    </a:lnTo>
                    <a:lnTo>
                      <a:pt x="237" y="384"/>
                    </a:lnTo>
                    <a:lnTo>
                      <a:pt x="265" y="384"/>
                    </a:lnTo>
                    <a:lnTo>
                      <a:pt x="296" y="414"/>
                    </a:lnTo>
                    <a:lnTo>
                      <a:pt x="265" y="444"/>
                    </a:lnTo>
                    <a:lnTo>
                      <a:pt x="296" y="475"/>
                    </a:lnTo>
                    <a:lnTo>
                      <a:pt x="296" y="502"/>
                    </a:lnTo>
                    <a:lnTo>
                      <a:pt x="265" y="532"/>
                    </a:lnTo>
                    <a:lnTo>
                      <a:pt x="265" y="563"/>
                    </a:lnTo>
                  </a:path>
                </a:pathLst>
              </a:custGeom>
              <a:noFill/>
              <a:ln w="1588">
                <a:solidFill>
                  <a:srgbClr val="000000"/>
                </a:solidFill>
                <a:prstDash val="solid"/>
                <a:round/>
                <a:headEnd/>
                <a:tailEnd/>
              </a:ln>
            </p:spPr>
            <p:txBody>
              <a:bodyPr/>
              <a:lstStyle/>
              <a:p>
                <a:endParaRPr lang="en-GB"/>
              </a:p>
            </p:txBody>
          </p:sp>
          <p:sp>
            <p:nvSpPr>
              <p:cNvPr id="25792" name="Freeform 192"/>
              <p:cNvSpPr>
                <a:spLocks/>
              </p:cNvSpPr>
              <p:nvPr/>
            </p:nvSpPr>
            <p:spPr bwMode="auto">
              <a:xfrm>
                <a:off x="4087" y="1875"/>
                <a:ext cx="185" cy="38"/>
              </a:xfrm>
              <a:custGeom>
                <a:avLst/>
                <a:gdLst/>
                <a:ahLst/>
                <a:cxnLst>
                  <a:cxn ang="0">
                    <a:pos x="742" y="150"/>
                  </a:cxn>
                  <a:cxn ang="0">
                    <a:pos x="682" y="150"/>
                  </a:cxn>
                  <a:cxn ang="0">
                    <a:pos x="653" y="119"/>
                  </a:cxn>
                  <a:cxn ang="0">
                    <a:pos x="623" y="119"/>
                  </a:cxn>
                  <a:cxn ang="0">
                    <a:pos x="593" y="150"/>
                  </a:cxn>
                  <a:cxn ang="0">
                    <a:pos x="505" y="150"/>
                  </a:cxn>
                  <a:cxn ang="0">
                    <a:pos x="445" y="91"/>
                  </a:cxn>
                  <a:cxn ang="0">
                    <a:pos x="416" y="91"/>
                  </a:cxn>
                  <a:cxn ang="0">
                    <a:pos x="386" y="61"/>
                  </a:cxn>
                  <a:cxn ang="0">
                    <a:pos x="356" y="61"/>
                  </a:cxn>
                  <a:cxn ang="0">
                    <a:pos x="328" y="30"/>
                  </a:cxn>
                  <a:cxn ang="0">
                    <a:pos x="268" y="30"/>
                  </a:cxn>
                  <a:cxn ang="0">
                    <a:pos x="238" y="0"/>
                  </a:cxn>
                  <a:cxn ang="0">
                    <a:pos x="91" y="0"/>
                  </a:cxn>
                  <a:cxn ang="0">
                    <a:pos x="61" y="30"/>
                  </a:cxn>
                  <a:cxn ang="0">
                    <a:pos x="31" y="30"/>
                  </a:cxn>
                  <a:cxn ang="0">
                    <a:pos x="0" y="61"/>
                  </a:cxn>
                </a:cxnLst>
                <a:rect l="0" t="0" r="r" b="b"/>
                <a:pathLst>
                  <a:path w="742" h="150">
                    <a:moveTo>
                      <a:pt x="742" y="150"/>
                    </a:moveTo>
                    <a:lnTo>
                      <a:pt x="682" y="150"/>
                    </a:lnTo>
                    <a:lnTo>
                      <a:pt x="653" y="119"/>
                    </a:lnTo>
                    <a:lnTo>
                      <a:pt x="623" y="119"/>
                    </a:lnTo>
                    <a:lnTo>
                      <a:pt x="593" y="150"/>
                    </a:lnTo>
                    <a:lnTo>
                      <a:pt x="505" y="150"/>
                    </a:lnTo>
                    <a:lnTo>
                      <a:pt x="445" y="91"/>
                    </a:lnTo>
                    <a:lnTo>
                      <a:pt x="416" y="91"/>
                    </a:lnTo>
                    <a:lnTo>
                      <a:pt x="386" y="61"/>
                    </a:lnTo>
                    <a:lnTo>
                      <a:pt x="356" y="61"/>
                    </a:lnTo>
                    <a:lnTo>
                      <a:pt x="328" y="30"/>
                    </a:lnTo>
                    <a:lnTo>
                      <a:pt x="268" y="30"/>
                    </a:lnTo>
                    <a:lnTo>
                      <a:pt x="238" y="0"/>
                    </a:lnTo>
                    <a:lnTo>
                      <a:pt x="91" y="0"/>
                    </a:lnTo>
                    <a:lnTo>
                      <a:pt x="61" y="30"/>
                    </a:lnTo>
                    <a:lnTo>
                      <a:pt x="31" y="30"/>
                    </a:lnTo>
                    <a:lnTo>
                      <a:pt x="0" y="61"/>
                    </a:lnTo>
                  </a:path>
                </a:pathLst>
              </a:custGeom>
              <a:noFill/>
              <a:ln w="1588">
                <a:solidFill>
                  <a:srgbClr val="000000"/>
                </a:solidFill>
                <a:prstDash val="solid"/>
                <a:round/>
                <a:headEnd/>
                <a:tailEnd/>
              </a:ln>
            </p:spPr>
            <p:txBody>
              <a:bodyPr/>
              <a:lstStyle/>
              <a:p>
                <a:endParaRPr lang="en-GB"/>
              </a:p>
            </p:txBody>
          </p:sp>
          <p:sp>
            <p:nvSpPr>
              <p:cNvPr id="25793" name="Freeform 193"/>
              <p:cNvSpPr>
                <a:spLocks/>
              </p:cNvSpPr>
              <p:nvPr/>
            </p:nvSpPr>
            <p:spPr bwMode="auto">
              <a:xfrm>
                <a:off x="3932" y="1831"/>
                <a:ext cx="81" cy="52"/>
              </a:xfrm>
              <a:custGeom>
                <a:avLst/>
                <a:gdLst/>
                <a:ahLst/>
                <a:cxnLst>
                  <a:cxn ang="0">
                    <a:pos x="296" y="31"/>
                  </a:cxn>
                  <a:cxn ang="0">
                    <a:pos x="326" y="59"/>
                  </a:cxn>
                  <a:cxn ang="0">
                    <a:pos x="296" y="59"/>
                  </a:cxn>
                  <a:cxn ang="0">
                    <a:pos x="266" y="89"/>
                  </a:cxn>
                  <a:cxn ang="0">
                    <a:pos x="238" y="89"/>
                  </a:cxn>
                  <a:cxn ang="0">
                    <a:pos x="207" y="119"/>
                  </a:cxn>
                  <a:cxn ang="0">
                    <a:pos x="119" y="119"/>
                  </a:cxn>
                  <a:cxn ang="0">
                    <a:pos x="89" y="150"/>
                  </a:cxn>
                  <a:cxn ang="0">
                    <a:pos x="89" y="207"/>
                  </a:cxn>
                  <a:cxn ang="0">
                    <a:pos x="29" y="207"/>
                  </a:cxn>
                  <a:cxn ang="0">
                    <a:pos x="29" y="177"/>
                  </a:cxn>
                  <a:cxn ang="0">
                    <a:pos x="59" y="177"/>
                  </a:cxn>
                  <a:cxn ang="0">
                    <a:pos x="59" y="150"/>
                  </a:cxn>
                  <a:cxn ang="0">
                    <a:pos x="0" y="89"/>
                  </a:cxn>
                  <a:cxn ang="0">
                    <a:pos x="29" y="59"/>
                  </a:cxn>
                  <a:cxn ang="0">
                    <a:pos x="0" y="31"/>
                  </a:cxn>
                  <a:cxn ang="0">
                    <a:pos x="89" y="31"/>
                  </a:cxn>
                  <a:cxn ang="0">
                    <a:pos x="119" y="0"/>
                  </a:cxn>
                  <a:cxn ang="0">
                    <a:pos x="296" y="0"/>
                  </a:cxn>
                  <a:cxn ang="0">
                    <a:pos x="296" y="31"/>
                  </a:cxn>
                </a:cxnLst>
                <a:rect l="0" t="0" r="r" b="b"/>
                <a:pathLst>
                  <a:path w="326" h="207">
                    <a:moveTo>
                      <a:pt x="296" y="31"/>
                    </a:moveTo>
                    <a:lnTo>
                      <a:pt x="326" y="59"/>
                    </a:lnTo>
                    <a:lnTo>
                      <a:pt x="296" y="59"/>
                    </a:lnTo>
                    <a:lnTo>
                      <a:pt x="266" y="89"/>
                    </a:lnTo>
                    <a:lnTo>
                      <a:pt x="238" y="89"/>
                    </a:lnTo>
                    <a:lnTo>
                      <a:pt x="207" y="119"/>
                    </a:lnTo>
                    <a:lnTo>
                      <a:pt x="119" y="119"/>
                    </a:lnTo>
                    <a:lnTo>
                      <a:pt x="89" y="150"/>
                    </a:lnTo>
                    <a:lnTo>
                      <a:pt x="89" y="207"/>
                    </a:lnTo>
                    <a:lnTo>
                      <a:pt x="29" y="207"/>
                    </a:lnTo>
                    <a:lnTo>
                      <a:pt x="29" y="177"/>
                    </a:lnTo>
                    <a:lnTo>
                      <a:pt x="59" y="177"/>
                    </a:lnTo>
                    <a:lnTo>
                      <a:pt x="59" y="150"/>
                    </a:lnTo>
                    <a:lnTo>
                      <a:pt x="0" y="89"/>
                    </a:lnTo>
                    <a:lnTo>
                      <a:pt x="29" y="59"/>
                    </a:lnTo>
                    <a:lnTo>
                      <a:pt x="0" y="31"/>
                    </a:lnTo>
                    <a:lnTo>
                      <a:pt x="89" y="31"/>
                    </a:lnTo>
                    <a:lnTo>
                      <a:pt x="119" y="0"/>
                    </a:lnTo>
                    <a:lnTo>
                      <a:pt x="296" y="0"/>
                    </a:lnTo>
                    <a:lnTo>
                      <a:pt x="296" y="31"/>
                    </a:lnTo>
                  </a:path>
                </a:pathLst>
              </a:custGeom>
              <a:noFill/>
              <a:ln w="1588">
                <a:solidFill>
                  <a:srgbClr val="000000"/>
                </a:solidFill>
                <a:prstDash val="solid"/>
                <a:round/>
                <a:headEnd/>
                <a:tailEnd/>
              </a:ln>
            </p:spPr>
            <p:txBody>
              <a:bodyPr/>
              <a:lstStyle/>
              <a:p>
                <a:endParaRPr lang="en-GB"/>
              </a:p>
            </p:txBody>
          </p:sp>
          <p:sp>
            <p:nvSpPr>
              <p:cNvPr id="25794" name="Freeform 194"/>
              <p:cNvSpPr>
                <a:spLocks/>
              </p:cNvSpPr>
              <p:nvPr/>
            </p:nvSpPr>
            <p:spPr bwMode="auto">
              <a:xfrm>
                <a:off x="3887" y="1891"/>
                <a:ext cx="207" cy="103"/>
              </a:xfrm>
              <a:custGeom>
                <a:avLst/>
                <a:gdLst/>
                <a:ahLst/>
                <a:cxnLst>
                  <a:cxn ang="0">
                    <a:pos x="799" y="0"/>
                  </a:cxn>
                  <a:cxn ang="0">
                    <a:pos x="799" y="89"/>
                  </a:cxn>
                  <a:cxn ang="0">
                    <a:pos x="830" y="118"/>
                  </a:cxn>
                  <a:cxn ang="0">
                    <a:pos x="830" y="176"/>
                  </a:cxn>
                  <a:cxn ang="0">
                    <a:pos x="771" y="237"/>
                  </a:cxn>
                  <a:cxn ang="0">
                    <a:pos x="741" y="237"/>
                  </a:cxn>
                  <a:cxn ang="0">
                    <a:pos x="741" y="267"/>
                  </a:cxn>
                  <a:cxn ang="0">
                    <a:pos x="592" y="267"/>
                  </a:cxn>
                  <a:cxn ang="0">
                    <a:pos x="534" y="207"/>
                  </a:cxn>
                  <a:cxn ang="0">
                    <a:pos x="534" y="176"/>
                  </a:cxn>
                  <a:cxn ang="0">
                    <a:pos x="504" y="148"/>
                  </a:cxn>
                  <a:cxn ang="0">
                    <a:pos x="474" y="148"/>
                  </a:cxn>
                  <a:cxn ang="0">
                    <a:pos x="416" y="118"/>
                  </a:cxn>
                  <a:cxn ang="0">
                    <a:pos x="355" y="58"/>
                  </a:cxn>
                  <a:cxn ang="0">
                    <a:pos x="355" y="30"/>
                  </a:cxn>
                  <a:cxn ang="0">
                    <a:pos x="325" y="30"/>
                  </a:cxn>
                  <a:cxn ang="0">
                    <a:pos x="297" y="58"/>
                  </a:cxn>
                  <a:cxn ang="0">
                    <a:pos x="267" y="58"/>
                  </a:cxn>
                  <a:cxn ang="0">
                    <a:pos x="237" y="89"/>
                  </a:cxn>
                  <a:cxn ang="0">
                    <a:pos x="178" y="89"/>
                  </a:cxn>
                  <a:cxn ang="0">
                    <a:pos x="89" y="176"/>
                  </a:cxn>
                  <a:cxn ang="0">
                    <a:pos x="89" y="267"/>
                  </a:cxn>
                  <a:cxn ang="0">
                    <a:pos x="60" y="295"/>
                  </a:cxn>
                  <a:cxn ang="0">
                    <a:pos x="30" y="295"/>
                  </a:cxn>
                  <a:cxn ang="0">
                    <a:pos x="0" y="325"/>
                  </a:cxn>
                  <a:cxn ang="0">
                    <a:pos x="30" y="355"/>
                  </a:cxn>
                  <a:cxn ang="0">
                    <a:pos x="0" y="385"/>
                  </a:cxn>
                  <a:cxn ang="0">
                    <a:pos x="0" y="414"/>
                  </a:cxn>
                </a:cxnLst>
                <a:rect l="0" t="0" r="r" b="b"/>
                <a:pathLst>
                  <a:path w="830" h="414">
                    <a:moveTo>
                      <a:pt x="799" y="0"/>
                    </a:moveTo>
                    <a:lnTo>
                      <a:pt x="799" y="89"/>
                    </a:lnTo>
                    <a:lnTo>
                      <a:pt x="830" y="118"/>
                    </a:lnTo>
                    <a:lnTo>
                      <a:pt x="830" y="176"/>
                    </a:lnTo>
                    <a:lnTo>
                      <a:pt x="771" y="237"/>
                    </a:lnTo>
                    <a:lnTo>
                      <a:pt x="741" y="237"/>
                    </a:lnTo>
                    <a:lnTo>
                      <a:pt x="741" y="267"/>
                    </a:lnTo>
                    <a:lnTo>
                      <a:pt x="592" y="267"/>
                    </a:lnTo>
                    <a:lnTo>
                      <a:pt x="534" y="207"/>
                    </a:lnTo>
                    <a:lnTo>
                      <a:pt x="534" y="176"/>
                    </a:lnTo>
                    <a:lnTo>
                      <a:pt x="504" y="148"/>
                    </a:lnTo>
                    <a:lnTo>
                      <a:pt x="474" y="148"/>
                    </a:lnTo>
                    <a:lnTo>
                      <a:pt x="416" y="118"/>
                    </a:lnTo>
                    <a:lnTo>
                      <a:pt x="355" y="58"/>
                    </a:lnTo>
                    <a:lnTo>
                      <a:pt x="355" y="30"/>
                    </a:lnTo>
                    <a:lnTo>
                      <a:pt x="325" y="30"/>
                    </a:lnTo>
                    <a:lnTo>
                      <a:pt x="297" y="58"/>
                    </a:lnTo>
                    <a:lnTo>
                      <a:pt x="267" y="58"/>
                    </a:lnTo>
                    <a:lnTo>
                      <a:pt x="237" y="89"/>
                    </a:lnTo>
                    <a:lnTo>
                      <a:pt x="178" y="89"/>
                    </a:lnTo>
                    <a:lnTo>
                      <a:pt x="89" y="176"/>
                    </a:lnTo>
                    <a:lnTo>
                      <a:pt x="89" y="267"/>
                    </a:lnTo>
                    <a:lnTo>
                      <a:pt x="60" y="295"/>
                    </a:lnTo>
                    <a:lnTo>
                      <a:pt x="30" y="295"/>
                    </a:lnTo>
                    <a:lnTo>
                      <a:pt x="0" y="325"/>
                    </a:lnTo>
                    <a:lnTo>
                      <a:pt x="30" y="355"/>
                    </a:lnTo>
                    <a:lnTo>
                      <a:pt x="0" y="385"/>
                    </a:lnTo>
                    <a:lnTo>
                      <a:pt x="0" y="414"/>
                    </a:lnTo>
                  </a:path>
                </a:pathLst>
              </a:custGeom>
              <a:noFill/>
              <a:ln w="1588">
                <a:solidFill>
                  <a:srgbClr val="000000"/>
                </a:solidFill>
                <a:prstDash val="solid"/>
                <a:round/>
                <a:headEnd/>
                <a:tailEnd/>
              </a:ln>
            </p:spPr>
            <p:txBody>
              <a:bodyPr/>
              <a:lstStyle/>
              <a:p>
                <a:endParaRPr lang="en-GB"/>
              </a:p>
            </p:txBody>
          </p:sp>
          <p:sp>
            <p:nvSpPr>
              <p:cNvPr id="25795" name="Freeform 195"/>
              <p:cNvSpPr>
                <a:spLocks/>
              </p:cNvSpPr>
              <p:nvPr/>
            </p:nvSpPr>
            <p:spPr bwMode="auto">
              <a:xfrm>
                <a:off x="3894" y="2001"/>
                <a:ext cx="349" cy="59"/>
              </a:xfrm>
              <a:custGeom>
                <a:avLst/>
                <a:gdLst/>
                <a:ahLst/>
                <a:cxnLst>
                  <a:cxn ang="0">
                    <a:pos x="0" y="119"/>
                  </a:cxn>
                  <a:cxn ang="0">
                    <a:pos x="30" y="119"/>
                  </a:cxn>
                  <a:cxn ang="0">
                    <a:pos x="88" y="60"/>
                  </a:cxn>
                  <a:cxn ang="0">
                    <a:pos x="118" y="60"/>
                  </a:cxn>
                  <a:cxn ang="0">
                    <a:pos x="148" y="30"/>
                  </a:cxn>
                  <a:cxn ang="0">
                    <a:pos x="237" y="30"/>
                  </a:cxn>
                  <a:cxn ang="0">
                    <a:pos x="267" y="0"/>
                  </a:cxn>
                  <a:cxn ang="0">
                    <a:pos x="295" y="30"/>
                  </a:cxn>
                  <a:cxn ang="0">
                    <a:pos x="741" y="30"/>
                  </a:cxn>
                  <a:cxn ang="0">
                    <a:pos x="769" y="60"/>
                  </a:cxn>
                  <a:cxn ang="0">
                    <a:pos x="860" y="60"/>
                  </a:cxn>
                  <a:cxn ang="0">
                    <a:pos x="889" y="30"/>
                  </a:cxn>
                  <a:cxn ang="0">
                    <a:pos x="918" y="30"/>
                  </a:cxn>
                  <a:cxn ang="0">
                    <a:pos x="948" y="0"/>
                  </a:cxn>
                  <a:cxn ang="0">
                    <a:pos x="978" y="30"/>
                  </a:cxn>
                  <a:cxn ang="0">
                    <a:pos x="978" y="60"/>
                  </a:cxn>
                  <a:cxn ang="0">
                    <a:pos x="1007" y="89"/>
                  </a:cxn>
                  <a:cxn ang="0">
                    <a:pos x="1155" y="89"/>
                  </a:cxn>
                  <a:cxn ang="0">
                    <a:pos x="1214" y="149"/>
                  </a:cxn>
                  <a:cxn ang="0">
                    <a:pos x="1244" y="149"/>
                  </a:cxn>
                  <a:cxn ang="0">
                    <a:pos x="1244" y="178"/>
                  </a:cxn>
                  <a:cxn ang="0">
                    <a:pos x="1274" y="178"/>
                  </a:cxn>
                  <a:cxn ang="0">
                    <a:pos x="1332" y="237"/>
                  </a:cxn>
                  <a:cxn ang="0">
                    <a:pos x="1392" y="237"/>
                  </a:cxn>
                </a:cxnLst>
                <a:rect l="0" t="0" r="r" b="b"/>
                <a:pathLst>
                  <a:path w="1392" h="237">
                    <a:moveTo>
                      <a:pt x="0" y="119"/>
                    </a:moveTo>
                    <a:lnTo>
                      <a:pt x="30" y="119"/>
                    </a:lnTo>
                    <a:lnTo>
                      <a:pt x="88" y="60"/>
                    </a:lnTo>
                    <a:lnTo>
                      <a:pt x="118" y="60"/>
                    </a:lnTo>
                    <a:lnTo>
                      <a:pt x="148" y="30"/>
                    </a:lnTo>
                    <a:lnTo>
                      <a:pt x="237" y="30"/>
                    </a:lnTo>
                    <a:lnTo>
                      <a:pt x="267" y="0"/>
                    </a:lnTo>
                    <a:lnTo>
                      <a:pt x="295" y="30"/>
                    </a:lnTo>
                    <a:lnTo>
                      <a:pt x="741" y="30"/>
                    </a:lnTo>
                    <a:lnTo>
                      <a:pt x="769" y="60"/>
                    </a:lnTo>
                    <a:lnTo>
                      <a:pt x="860" y="60"/>
                    </a:lnTo>
                    <a:lnTo>
                      <a:pt x="889" y="30"/>
                    </a:lnTo>
                    <a:lnTo>
                      <a:pt x="918" y="30"/>
                    </a:lnTo>
                    <a:lnTo>
                      <a:pt x="948" y="0"/>
                    </a:lnTo>
                    <a:lnTo>
                      <a:pt x="978" y="30"/>
                    </a:lnTo>
                    <a:lnTo>
                      <a:pt x="978" y="60"/>
                    </a:lnTo>
                    <a:lnTo>
                      <a:pt x="1007" y="89"/>
                    </a:lnTo>
                    <a:lnTo>
                      <a:pt x="1155" y="89"/>
                    </a:lnTo>
                    <a:lnTo>
                      <a:pt x="1214" y="149"/>
                    </a:lnTo>
                    <a:lnTo>
                      <a:pt x="1244" y="149"/>
                    </a:lnTo>
                    <a:lnTo>
                      <a:pt x="1244" y="178"/>
                    </a:lnTo>
                    <a:lnTo>
                      <a:pt x="1274" y="178"/>
                    </a:lnTo>
                    <a:lnTo>
                      <a:pt x="1332" y="237"/>
                    </a:lnTo>
                    <a:lnTo>
                      <a:pt x="1392" y="237"/>
                    </a:lnTo>
                  </a:path>
                </a:pathLst>
              </a:custGeom>
              <a:noFill/>
              <a:ln w="1588">
                <a:solidFill>
                  <a:srgbClr val="000000"/>
                </a:solidFill>
                <a:prstDash val="solid"/>
                <a:round/>
                <a:headEnd/>
                <a:tailEnd/>
              </a:ln>
            </p:spPr>
            <p:txBody>
              <a:bodyPr/>
              <a:lstStyle/>
              <a:p>
                <a:endParaRPr lang="en-GB"/>
              </a:p>
            </p:txBody>
          </p:sp>
          <p:sp>
            <p:nvSpPr>
              <p:cNvPr id="25796" name="Freeform 196"/>
              <p:cNvSpPr>
                <a:spLocks/>
              </p:cNvSpPr>
              <p:nvPr/>
            </p:nvSpPr>
            <p:spPr bwMode="auto">
              <a:xfrm>
                <a:off x="4272" y="1913"/>
                <a:ext cx="67" cy="110"/>
              </a:xfrm>
              <a:custGeom>
                <a:avLst/>
                <a:gdLst/>
                <a:ahLst/>
                <a:cxnLst>
                  <a:cxn ang="0">
                    <a:pos x="267" y="443"/>
                  </a:cxn>
                  <a:cxn ang="0">
                    <a:pos x="267" y="384"/>
                  </a:cxn>
                  <a:cxn ang="0">
                    <a:pos x="237" y="354"/>
                  </a:cxn>
                  <a:cxn ang="0">
                    <a:pos x="237" y="325"/>
                  </a:cxn>
                  <a:cxn ang="0">
                    <a:pos x="177" y="266"/>
                  </a:cxn>
                  <a:cxn ang="0">
                    <a:pos x="177" y="236"/>
                  </a:cxn>
                  <a:cxn ang="0">
                    <a:pos x="149" y="206"/>
                  </a:cxn>
                  <a:cxn ang="0">
                    <a:pos x="118" y="236"/>
                  </a:cxn>
                  <a:cxn ang="0">
                    <a:pos x="118" y="148"/>
                  </a:cxn>
                  <a:cxn ang="0">
                    <a:pos x="149" y="118"/>
                  </a:cxn>
                  <a:cxn ang="0">
                    <a:pos x="149" y="87"/>
                  </a:cxn>
                  <a:cxn ang="0">
                    <a:pos x="118" y="59"/>
                  </a:cxn>
                  <a:cxn ang="0">
                    <a:pos x="88" y="59"/>
                  </a:cxn>
                  <a:cxn ang="0">
                    <a:pos x="30" y="0"/>
                  </a:cxn>
                  <a:cxn ang="0">
                    <a:pos x="0" y="0"/>
                  </a:cxn>
                </a:cxnLst>
                <a:rect l="0" t="0" r="r" b="b"/>
                <a:pathLst>
                  <a:path w="267" h="443">
                    <a:moveTo>
                      <a:pt x="267" y="443"/>
                    </a:moveTo>
                    <a:lnTo>
                      <a:pt x="267" y="384"/>
                    </a:lnTo>
                    <a:lnTo>
                      <a:pt x="237" y="354"/>
                    </a:lnTo>
                    <a:lnTo>
                      <a:pt x="237" y="325"/>
                    </a:lnTo>
                    <a:lnTo>
                      <a:pt x="177" y="266"/>
                    </a:lnTo>
                    <a:lnTo>
                      <a:pt x="177" y="236"/>
                    </a:lnTo>
                    <a:lnTo>
                      <a:pt x="149" y="206"/>
                    </a:lnTo>
                    <a:lnTo>
                      <a:pt x="118" y="236"/>
                    </a:lnTo>
                    <a:lnTo>
                      <a:pt x="118" y="148"/>
                    </a:lnTo>
                    <a:lnTo>
                      <a:pt x="149" y="118"/>
                    </a:lnTo>
                    <a:lnTo>
                      <a:pt x="149" y="87"/>
                    </a:lnTo>
                    <a:lnTo>
                      <a:pt x="118" y="59"/>
                    </a:lnTo>
                    <a:lnTo>
                      <a:pt x="88" y="59"/>
                    </a:lnTo>
                    <a:lnTo>
                      <a:pt x="30" y="0"/>
                    </a:lnTo>
                    <a:lnTo>
                      <a:pt x="0" y="0"/>
                    </a:lnTo>
                  </a:path>
                </a:pathLst>
              </a:custGeom>
              <a:noFill/>
              <a:ln w="1588">
                <a:solidFill>
                  <a:srgbClr val="000000"/>
                </a:solidFill>
                <a:prstDash val="solid"/>
                <a:round/>
                <a:headEnd/>
                <a:tailEnd/>
              </a:ln>
            </p:spPr>
            <p:txBody>
              <a:bodyPr/>
              <a:lstStyle/>
              <a:p>
                <a:endParaRPr lang="en-GB"/>
              </a:p>
            </p:txBody>
          </p:sp>
          <p:sp>
            <p:nvSpPr>
              <p:cNvPr id="25797" name="Freeform 197"/>
              <p:cNvSpPr>
                <a:spLocks/>
              </p:cNvSpPr>
              <p:nvPr/>
            </p:nvSpPr>
            <p:spPr bwMode="auto">
              <a:xfrm>
                <a:off x="4243" y="2023"/>
                <a:ext cx="96" cy="37"/>
              </a:xfrm>
              <a:custGeom>
                <a:avLst/>
                <a:gdLst/>
                <a:ahLst/>
                <a:cxnLst>
                  <a:cxn ang="0">
                    <a:pos x="386" y="0"/>
                  </a:cxn>
                  <a:cxn ang="0">
                    <a:pos x="356" y="0"/>
                  </a:cxn>
                  <a:cxn ang="0">
                    <a:pos x="268" y="89"/>
                  </a:cxn>
                  <a:cxn ang="0">
                    <a:pos x="268" y="118"/>
                  </a:cxn>
                  <a:cxn ang="0">
                    <a:pos x="89" y="118"/>
                  </a:cxn>
                  <a:cxn ang="0">
                    <a:pos x="89" y="148"/>
                  </a:cxn>
                  <a:cxn ang="0">
                    <a:pos x="0" y="148"/>
                  </a:cxn>
                </a:cxnLst>
                <a:rect l="0" t="0" r="r" b="b"/>
                <a:pathLst>
                  <a:path w="386" h="148">
                    <a:moveTo>
                      <a:pt x="386" y="0"/>
                    </a:moveTo>
                    <a:lnTo>
                      <a:pt x="356" y="0"/>
                    </a:lnTo>
                    <a:lnTo>
                      <a:pt x="268" y="89"/>
                    </a:lnTo>
                    <a:lnTo>
                      <a:pt x="268" y="118"/>
                    </a:lnTo>
                    <a:lnTo>
                      <a:pt x="89" y="118"/>
                    </a:lnTo>
                    <a:lnTo>
                      <a:pt x="89" y="148"/>
                    </a:lnTo>
                    <a:lnTo>
                      <a:pt x="0" y="148"/>
                    </a:lnTo>
                  </a:path>
                </a:pathLst>
              </a:custGeom>
              <a:noFill/>
              <a:ln w="1588">
                <a:solidFill>
                  <a:srgbClr val="000000"/>
                </a:solidFill>
                <a:prstDash val="solid"/>
                <a:round/>
                <a:headEnd/>
                <a:tailEnd/>
              </a:ln>
            </p:spPr>
            <p:txBody>
              <a:bodyPr/>
              <a:lstStyle/>
              <a:p>
                <a:endParaRPr lang="en-GB"/>
              </a:p>
            </p:txBody>
          </p:sp>
          <p:sp>
            <p:nvSpPr>
              <p:cNvPr id="25798" name="Freeform 198"/>
              <p:cNvSpPr>
                <a:spLocks/>
              </p:cNvSpPr>
              <p:nvPr/>
            </p:nvSpPr>
            <p:spPr bwMode="auto">
              <a:xfrm>
                <a:off x="4065" y="2060"/>
                <a:ext cx="192" cy="149"/>
              </a:xfrm>
              <a:custGeom>
                <a:avLst/>
                <a:gdLst/>
                <a:ahLst/>
                <a:cxnLst>
                  <a:cxn ang="0">
                    <a:pos x="710" y="0"/>
                  </a:cxn>
                  <a:cxn ang="0">
                    <a:pos x="710" y="118"/>
                  </a:cxn>
                  <a:cxn ang="0">
                    <a:pos x="740" y="118"/>
                  </a:cxn>
                  <a:cxn ang="0">
                    <a:pos x="769" y="148"/>
                  </a:cxn>
                  <a:cxn ang="0">
                    <a:pos x="740" y="148"/>
                  </a:cxn>
                  <a:cxn ang="0">
                    <a:pos x="740" y="179"/>
                  </a:cxn>
                  <a:cxn ang="0">
                    <a:pos x="650" y="179"/>
                  </a:cxn>
                  <a:cxn ang="0">
                    <a:pos x="650" y="237"/>
                  </a:cxn>
                  <a:cxn ang="0">
                    <a:pos x="562" y="237"/>
                  </a:cxn>
                  <a:cxn ang="0">
                    <a:pos x="532" y="267"/>
                  </a:cxn>
                  <a:cxn ang="0">
                    <a:pos x="532" y="386"/>
                  </a:cxn>
                  <a:cxn ang="0">
                    <a:pos x="503" y="413"/>
                  </a:cxn>
                  <a:cxn ang="0">
                    <a:pos x="503" y="443"/>
                  </a:cxn>
                  <a:cxn ang="0">
                    <a:pos x="532" y="443"/>
                  </a:cxn>
                  <a:cxn ang="0">
                    <a:pos x="562" y="474"/>
                  </a:cxn>
                  <a:cxn ang="0">
                    <a:pos x="562" y="504"/>
                  </a:cxn>
                  <a:cxn ang="0">
                    <a:pos x="503" y="504"/>
                  </a:cxn>
                  <a:cxn ang="0">
                    <a:pos x="503" y="474"/>
                  </a:cxn>
                  <a:cxn ang="0">
                    <a:pos x="473" y="443"/>
                  </a:cxn>
                  <a:cxn ang="0">
                    <a:pos x="443" y="474"/>
                  </a:cxn>
                  <a:cxn ang="0">
                    <a:pos x="415" y="474"/>
                  </a:cxn>
                  <a:cxn ang="0">
                    <a:pos x="415" y="504"/>
                  </a:cxn>
                  <a:cxn ang="0">
                    <a:pos x="325" y="504"/>
                  </a:cxn>
                  <a:cxn ang="0">
                    <a:pos x="325" y="532"/>
                  </a:cxn>
                  <a:cxn ang="0">
                    <a:pos x="296" y="563"/>
                  </a:cxn>
                  <a:cxn ang="0">
                    <a:pos x="266" y="563"/>
                  </a:cxn>
                  <a:cxn ang="0">
                    <a:pos x="236" y="592"/>
                  </a:cxn>
                  <a:cxn ang="0">
                    <a:pos x="207" y="592"/>
                  </a:cxn>
                  <a:cxn ang="0">
                    <a:pos x="178" y="563"/>
                  </a:cxn>
                  <a:cxn ang="0">
                    <a:pos x="118" y="563"/>
                  </a:cxn>
                  <a:cxn ang="0">
                    <a:pos x="87" y="592"/>
                  </a:cxn>
                  <a:cxn ang="0">
                    <a:pos x="59" y="563"/>
                  </a:cxn>
                  <a:cxn ang="0">
                    <a:pos x="29" y="592"/>
                  </a:cxn>
                  <a:cxn ang="0">
                    <a:pos x="0" y="563"/>
                  </a:cxn>
                </a:cxnLst>
                <a:rect l="0" t="0" r="r" b="b"/>
                <a:pathLst>
                  <a:path w="769" h="592">
                    <a:moveTo>
                      <a:pt x="710" y="0"/>
                    </a:moveTo>
                    <a:lnTo>
                      <a:pt x="710" y="118"/>
                    </a:lnTo>
                    <a:lnTo>
                      <a:pt x="740" y="118"/>
                    </a:lnTo>
                    <a:lnTo>
                      <a:pt x="769" y="148"/>
                    </a:lnTo>
                    <a:lnTo>
                      <a:pt x="740" y="148"/>
                    </a:lnTo>
                    <a:lnTo>
                      <a:pt x="740" y="179"/>
                    </a:lnTo>
                    <a:lnTo>
                      <a:pt x="650" y="179"/>
                    </a:lnTo>
                    <a:lnTo>
                      <a:pt x="650" y="237"/>
                    </a:lnTo>
                    <a:lnTo>
                      <a:pt x="562" y="237"/>
                    </a:lnTo>
                    <a:lnTo>
                      <a:pt x="532" y="267"/>
                    </a:lnTo>
                    <a:lnTo>
                      <a:pt x="532" y="386"/>
                    </a:lnTo>
                    <a:lnTo>
                      <a:pt x="503" y="413"/>
                    </a:lnTo>
                    <a:lnTo>
                      <a:pt x="503" y="443"/>
                    </a:lnTo>
                    <a:lnTo>
                      <a:pt x="532" y="443"/>
                    </a:lnTo>
                    <a:lnTo>
                      <a:pt x="562" y="474"/>
                    </a:lnTo>
                    <a:lnTo>
                      <a:pt x="562" y="504"/>
                    </a:lnTo>
                    <a:lnTo>
                      <a:pt x="503" y="504"/>
                    </a:lnTo>
                    <a:lnTo>
                      <a:pt x="503" y="474"/>
                    </a:lnTo>
                    <a:lnTo>
                      <a:pt x="473" y="443"/>
                    </a:lnTo>
                    <a:lnTo>
                      <a:pt x="443" y="474"/>
                    </a:lnTo>
                    <a:lnTo>
                      <a:pt x="415" y="474"/>
                    </a:lnTo>
                    <a:lnTo>
                      <a:pt x="415" y="504"/>
                    </a:lnTo>
                    <a:lnTo>
                      <a:pt x="325" y="504"/>
                    </a:lnTo>
                    <a:lnTo>
                      <a:pt x="325" y="532"/>
                    </a:lnTo>
                    <a:lnTo>
                      <a:pt x="296" y="563"/>
                    </a:lnTo>
                    <a:lnTo>
                      <a:pt x="266" y="563"/>
                    </a:lnTo>
                    <a:lnTo>
                      <a:pt x="236" y="592"/>
                    </a:lnTo>
                    <a:lnTo>
                      <a:pt x="207" y="592"/>
                    </a:lnTo>
                    <a:lnTo>
                      <a:pt x="178" y="563"/>
                    </a:lnTo>
                    <a:lnTo>
                      <a:pt x="118" y="563"/>
                    </a:lnTo>
                    <a:lnTo>
                      <a:pt x="87" y="592"/>
                    </a:lnTo>
                    <a:lnTo>
                      <a:pt x="59" y="563"/>
                    </a:lnTo>
                    <a:lnTo>
                      <a:pt x="29" y="592"/>
                    </a:lnTo>
                    <a:lnTo>
                      <a:pt x="0" y="563"/>
                    </a:lnTo>
                  </a:path>
                </a:pathLst>
              </a:custGeom>
              <a:noFill/>
              <a:ln w="1588">
                <a:solidFill>
                  <a:srgbClr val="000000"/>
                </a:solidFill>
                <a:prstDash val="solid"/>
                <a:round/>
                <a:headEnd/>
                <a:tailEnd/>
              </a:ln>
            </p:spPr>
            <p:txBody>
              <a:bodyPr/>
              <a:lstStyle/>
              <a:p>
                <a:endParaRPr lang="en-GB"/>
              </a:p>
            </p:txBody>
          </p:sp>
          <p:sp>
            <p:nvSpPr>
              <p:cNvPr id="25799" name="Freeform 199"/>
              <p:cNvSpPr>
                <a:spLocks/>
              </p:cNvSpPr>
              <p:nvPr/>
            </p:nvSpPr>
            <p:spPr bwMode="auto">
              <a:xfrm>
                <a:off x="3917" y="2098"/>
                <a:ext cx="96" cy="73"/>
              </a:xfrm>
              <a:custGeom>
                <a:avLst/>
                <a:gdLst/>
                <a:ahLst/>
                <a:cxnLst>
                  <a:cxn ang="0">
                    <a:pos x="386" y="295"/>
                  </a:cxn>
                  <a:cxn ang="0">
                    <a:pos x="356" y="265"/>
                  </a:cxn>
                  <a:cxn ang="0">
                    <a:pos x="356" y="208"/>
                  </a:cxn>
                  <a:cxn ang="0">
                    <a:pos x="386" y="177"/>
                  </a:cxn>
                  <a:cxn ang="0">
                    <a:pos x="386" y="119"/>
                  </a:cxn>
                  <a:cxn ang="0">
                    <a:pos x="356" y="89"/>
                  </a:cxn>
                  <a:cxn ang="0">
                    <a:pos x="326" y="89"/>
                  </a:cxn>
                  <a:cxn ang="0">
                    <a:pos x="326" y="59"/>
                  </a:cxn>
                  <a:cxn ang="0">
                    <a:pos x="149" y="59"/>
                  </a:cxn>
                  <a:cxn ang="0">
                    <a:pos x="119" y="31"/>
                  </a:cxn>
                  <a:cxn ang="0">
                    <a:pos x="60" y="31"/>
                  </a:cxn>
                  <a:cxn ang="0">
                    <a:pos x="30" y="0"/>
                  </a:cxn>
                  <a:cxn ang="0">
                    <a:pos x="0" y="0"/>
                  </a:cxn>
                </a:cxnLst>
                <a:rect l="0" t="0" r="r" b="b"/>
                <a:pathLst>
                  <a:path w="386" h="295">
                    <a:moveTo>
                      <a:pt x="386" y="295"/>
                    </a:moveTo>
                    <a:lnTo>
                      <a:pt x="356" y="265"/>
                    </a:lnTo>
                    <a:lnTo>
                      <a:pt x="356" y="208"/>
                    </a:lnTo>
                    <a:lnTo>
                      <a:pt x="386" y="177"/>
                    </a:lnTo>
                    <a:lnTo>
                      <a:pt x="386" y="119"/>
                    </a:lnTo>
                    <a:lnTo>
                      <a:pt x="356" y="89"/>
                    </a:lnTo>
                    <a:lnTo>
                      <a:pt x="326" y="89"/>
                    </a:lnTo>
                    <a:lnTo>
                      <a:pt x="326" y="59"/>
                    </a:lnTo>
                    <a:lnTo>
                      <a:pt x="149" y="59"/>
                    </a:lnTo>
                    <a:lnTo>
                      <a:pt x="119" y="31"/>
                    </a:lnTo>
                    <a:lnTo>
                      <a:pt x="60" y="31"/>
                    </a:lnTo>
                    <a:lnTo>
                      <a:pt x="30" y="0"/>
                    </a:lnTo>
                    <a:lnTo>
                      <a:pt x="0" y="0"/>
                    </a:lnTo>
                  </a:path>
                </a:pathLst>
              </a:custGeom>
              <a:noFill/>
              <a:ln w="1588">
                <a:solidFill>
                  <a:srgbClr val="000000"/>
                </a:solidFill>
                <a:prstDash val="solid"/>
                <a:round/>
                <a:headEnd/>
                <a:tailEnd/>
              </a:ln>
            </p:spPr>
            <p:txBody>
              <a:bodyPr/>
              <a:lstStyle/>
              <a:p>
                <a:endParaRPr lang="en-GB"/>
              </a:p>
            </p:txBody>
          </p:sp>
          <p:sp>
            <p:nvSpPr>
              <p:cNvPr id="25800" name="Freeform 200"/>
              <p:cNvSpPr>
                <a:spLocks/>
              </p:cNvSpPr>
              <p:nvPr/>
            </p:nvSpPr>
            <p:spPr bwMode="auto">
              <a:xfrm>
                <a:off x="4013" y="2164"/>
                <a:ext cx="52" cy="37"/>
              </a:xfrm>
              <a:custGeom>
                <a:avLst/>
                <a:gdLst/>
                <a:ahLst/>
                <a:cxnLst>
                  <a:cxn ang="0">
                    <a:pos x="208" y="150"/>
                  </a:cxn>
                  <a:cxn ang="0">
                    <a:pos x="208" y="119"/>
                  </a:cxn>
                  <a:cxn ang="0">
                    <a:pos x="149" y="61"/>
                  </a:cxn>
                  <a:cxn ang="0">
                    <a:pos x="119" y="61"/>
                  </a:cxn>
                  <a:cxn ang="0">
                    <a:pos x="88" y="30"/>
                  </a:cxn>
                  <a:cxn ang="0">
                    <a:pos x="58" y="30"/>
                  </a:cxn>
                  <a:cxn ang="0">
                    <a:pos x="30" y="0"/>
                  </a:cxn>
                  <a:cxn ang="0">
                    <a:pos x="0" y="30"/>
                  </a:cxn>
                </a:cxnLst>
                <a:rect l="0" t="0" r="r" b="b"/>
                <a:pathLst>
                  <a:path w="208" h="150">
                    <a:moveTo>
                      <a:pt x="208" y="150"/>
                    </a:moveTo>
                    <a:lnTo>
                      <a:pt x="208" y="119"/>
                    </a:lnTo>
                    <a:lnTo>
                      <a:pt x="149" y="61"/>
                    </a:lnTo>
                    <a:lnTo>
                      <a:pt x="119" y="61"/>
                    </a:lnTo>
                    <a:lnTo>
                      <a:pt x="88" y="30"/>
                    </a:lnTo>
                    <a:lnTo>
                      <a:pt x="58" y="30"/>
                    </a:lnTo>
                    <a:lnTo>
                      <a:pt x="30" y="0"/>
                    </a:lnTo>
                    <a:lnTo>
                      <a:pt x="0" y="30"/>
                    </a:lnTo>
                  </a:path>
                </a:pathLst>
              </a:custGeom>
              <a:noFill/>
              <a:ln w="1588">
                <a:solidFill>
                  <a:srgbClr val="000000"/>
                </a:solidFill>
                <a:prstDash val="solid"/>
                <a:round/>
                <a:headEnd/>
                <a:tailEnd/>
              </a:ln>
            </p:spPr>
            <p:txBody>
              <a:bodyPr/>
              <a:lstStyle/>
              <a:p>
                <a:endParaRPr lang="en-GB"/>
              </a:p>
            </p:txBody>
          </p:sp>
          <p:sp>
            <p:nvSpPr>
              <p:cNvPr id="25801" name="Freeform 201"/>
              <p:cNvSpPr>
                <a:spLocks/>
              </p:cNvSpPr>
              <p:nvPr/>
            </p:nvSpPr>
            <p:spPr bwMode="auto">
              <a:xfrm>
                <a:off x="4050" y="2201"/>
                <a:ext cx="52" cy="200"/>
              </a:xfrm>
              <a:custGeom>
                <a:avLst/>
                <a:gdLst/>
                <a:ahLst/>
                <a:cxnLst>
                  <a:cxn ang="0">
                    <a:pos x="59" y="0"/>
                  </a:cxn>
                  <a:cxn ang="0">
                    <a:pos x="59" y="59"/>
                  </a:cxn>
                  <a:cxn ang="0">
                    <a:pos x="88" y="87"/>
                  </a:cxn>
                  <a:cxn ang="0">
                    <a:pos x="88" y="148"/>
                  </a:cxn>
                  <a:cxn ang="0">
                    <a:pos x="118" y="148"/>
                  </a:cxn>
                  <a:cxn ang="0">
                    <a:pos x="118" y="178"/>
                  </a:cxn>
                  <a:cxn ang="0">
                    <a:pos x="146" y="206"/>
                  </a:cxn>
                  <a:cxn ang="0">
                    <a:pos x="146" y="236"/>
                  </a:cxn>
                  <a:cxn ang="0">
                    <a:pos x="177" y="266"/>
                  </a:cxn>
                  <a:cxn ang="0">
                    <a:pos x="177" y="355"/>
                  </a:cxn>
                  <a:cxn ang="0">
                    <a:pos x="207" y="384"/>
                  </a:cxn>
                  <a:cxn ang="0">
                    <a:pos x="146" y="443"/>
                  </a:cxn>
                  <a:cxn ang="0">
                    <a:pos x="88" y="443"/>
                  </a:cxn>
                  <a:cxn ang="0">
                    <a:pos x="59" y="473"/>
                  </a:cxn>
                  <a:cxn ang="0">
                    <a:pos x="59" y="503"/>
                  </a:cxn>
                  <a:cxn ang="0">
                    <a:pos x="0" y="561"/>
                  </a:cxn>
                  <a:cxn ang="0">
                    <a:pos x="28" y="561"/>
                  </a:cxn>
                  <a:cxn ang="0">
                    <a:pos x="59" y="591"/>
                  </a:cxn>
                  <a:cxn ang="0">
                    <a:pos x="118" y="591"/>
                  </a:cxn>
                  <a:cxn ang="0">
                    <a:pos x="146" y="621"/>
                  </a:cxn>
                  <a:cxn ang="0">
                    <a:pos x="146" y="680"/>
                  </a:cxn>
                  <a:cxn ang="0">
                    <a:pos x="118" y="709"/>
                  </a:cxn>
                  <a:cxn ang="0">
                    <a:pos x="118" y="798"/>
                  </a:cxn>
                  <a:cxn ang="0">
                    <a:pos x="146" y="798"/>
                  </a:cxn>
                </a:cxnLst>
                <a:rect l="0" t="0" r="r" b="b"/>
                <a:pathLst>
                  <a:path w="207" h="798">
                    <a:moveTo>
                      <a:pt x="59" y="0"/>
                    </a:moveTo>
                    <a:lnTo>
                      <a:pt x="59" y="59"/>
                    </a:lnTo>
                    <a:lnTo>
                      <a:pt x="88" y="87"/>
                    </a:lnTo>
                    <a:lnTo>
                      <a:pt x="88" y="148"/>
                    </a:lnTo>
                    <a:lnTo>
                      <a:pt x="118" y="148"/>
                    </a:lnTo>
                    <a:lnTo>
                      <a:pt x="118" y="178"/>
                    </a:lnTo>
                    <a:lnTo>
                      <a:pt x="146" y="206"/>
                    </a:lnTo>
                    <a:lnTo>
                      <a:pt x="146" y="236"/>
                    </a:lnTo>
                    <a:lnTo>
                      <a:pt x="177" y="266"/>
                    </a:lnTo>
                    <a:lnTo>
                      <a:pt x="177" y="355"/>
                    </a:lnTo>
                    <a:lnTo>
                      <a:pt x="207" y="384"/>
                    </a:lnTo>
                    <a:lnTo>
                      <a:pt x="146" y="443"/>
                    </a:lnTo>
                    <a:lnTo>
                      <a:pt x="88" y="443"/>
                    </a:lnTo>
                    <a:lnTo>
                      <a:pt x="59" y="473"/>
                    </a:lnTo>
                    <a:lnTo>
                      <a:pt x="59" y="503"/>
                    </a:lnTo>
                    <a:lnTo>
                      <a:pt x="0" y="561"/>
                    </a:lnTo>
                    <a:lnTo>
                      <a:pt x="28" y="561"/>
                    </a:lnTo>
                    <a:lnTo>
                      <a:pt x="59" y="591"/>
                    </a:lnTo>
                    <a:lnTo>
                      <a:pt x="118" y="591"/>
                    </a:lnTo>
                    <a:lnTo>
                      <a:pt x="146" y="621"/>
                    </a:lnTo>
                    <a:lnTo>
                      <a:pt x="146" y="680"/>
                    </a:lnTo>
                    <a:lnTo>
                      <a:pt x="118" y="709"/>
                    </a:lnTo>
                    <a:lnTo>
                      <a:pt x="118" y="798"/>
                    </a:lnTo>
                    <a:lnTo>
                      <a:pt x="146" y="798"/>
                    </a:lnTo>
                  </a:path>
                </a:pathLst>
              </a:custGeom>
              <a:noFill/>
              <a:ln w="1588">
                <a:solidFill>
                  <a:srgbClr val="000000"/>
                </a:solidFill>
                <a:prstDash val="solid"/>
                <a:round/>
                <a:headEnd/>
                <a:tailEnd/>
              </a:ln>
            </p:spPr>
            <p:txBody>
              <a:bodyPr/>
              <a:lstStyle/>
              <a:p>
                <a:endParaRPr lang="en-GB"/>
              </a:p>
            </p:txBody>
          </p:sp>
          <p:sp>
            <p:nvSpPr>
              <p:cNvPr id="25802" name="Freeform 202"/>
              <p:cNvSpPr>
                <a:spLocks/>
              </p:cNvSpPr>
              <p:nvPr/>
            </p:nvSpPr>
            <p:spPr bwMode="auto">
              <a:xfrm>
                <a:off x="4087" y="2349"/>
                <a:ext cx="526" cy="74"/>
              </a:xfrm>
              <a:custGeom>
                <a:avLst/>
                <a:gdLst/>
                <a:ahLst/>
                <a:cxnLst>
                  <a:cxn ang="0">
                    <a:pos x="0" y="207"/>
                  </a:cxn>
                  <a:cxn ang="0">
                    <a:pos x="0" y="179"/>
                  </a:cxn>
                  <a:cxn ang="0">
                    <a:pos x="120" y="179"/>
                  </a:cxn>
                  <a:cxn ang="0">
                    <a:pos x="149" y="149"/>
                  </a:cxn>
                  <a:cxn ang="0">
                    <a:pos x="179" y="149"/>
                  </a:cxn>
                  <a:cxn ang="0">
                    <a:pos x="179" y="118"/>
                  </a:cxn>
                  <a:cxn ang="0">
                    <a:pos x="209" y="89"/>
                  </a:cxn>
                  <a:cxn ang="0">
                    <a:pos x="356" y="89"/>
                  </a:cxn>
                  <a:cxn ang="0">
                    <a:pos x="386" y="61"/>
                  </a:cxn>
                  <a:cxn ang="0">
                    <a:pos x="445" y="61"/>
                  </a:cxn>
                  <a:cxn ang="0">
                    <a:pos x="475" y="89"/>
                  </a:cxn>
                  <a:cxn ang="0">
                    <a:pos x="505" y="89"/>
                  </a:cxn>
                  <a:cxn ang="0">
                    <a:pos x="535" y="61"/>
                  </a:cxn>
                  <a:cxn ang="0">
                    <a:pos x="563" y="89"/>
                  </a:cxn>
                  <a:cxn ang="0">
                    <a:pos x="712" y="89"/>
                  </a:cxn>
                  <a:cxn ang="0">
                    <a:pos x="742" y="118"/>
                  </a:cxn>
                  <a:cxn ang="0">
                    <a:pos x="891" y="118"/>
                  </a:cxn>
                  <a:cxn ang="0">
                    <a:pos x="948" y="179"/>
                  </a:cxn>
                  <a:cxn ang="0">
                    <a:pos x="1037" y="179"/>
                  </a:cxn>
                  <a:cxn ang="0">
                    <a:pos x="1068" y="207"/>
                  </a:cxn>
                  <a:cxn ang="0">
                    <a:pos x="1098" y="207"/>
                  </a:cxn>
                  <a:cxn ang="0">
                    <a:pos x="1098" y="179"/>
                  </a:cxn>
                  <a:cxn ang="0">
                    <a:pos x="1128" y="179"/>
                  </a:cxn>
                  <a:cxn ang="0">
                    <a:pos x="1155" y="207"/>
                  </a:cxn>
                  <a:cxn ang="0">
                    <a:pos x="1186" y="179"/>
                  </a:cxn>
                  <a:cxn ang="0">
                    <a:pos x="1216" y="179"/>
                  </a:cxn>
                  <a:cxn ang="0">
                    <a:pos x="1246" y="207"/>
                  </a:cxn>
                  <a:cxn ang="0">
                    <a:pos x="1275" y="179"/>
                  </a:cxn>
                  <a:cxn ang="0">
                    <a:pos x="1335" y="237"/>
                  </a:cxn>
                  <a:cxn ang="0">
                    <a:pos x="1335" y="207"/>
                  </a:cxn>
                  <a:cxn ang="0">
                    <a:pos x="1365" y="207"/>
                  </a:cxn>
                  <a:cxn ang="0">
                    <a:pos x="1393" y="179"/>
                  </a:cxn>
                  <a:cxn ang="0">
                    <a:pos x="1453" y="179"/>
                  </a:cxn>
                  <a:cxn ang="0">
                    <a:pos x="1453" y="237"/>
                  </a:cxn>
                  <a:cxn ang="0">
                    <a:pos x="1483" y="268"/>
                  </a:cxn>
                  <a:cxn ang="0">
                    <a:pos x="1483" y="237"/>
                  </a:cxn>
                  <a:cxn ang="0">
                    <a:pos x="1512" y="237"/>
                  </a:cxn>
                  <a:cxn ang="0">
                    <a:pos x="1542" y="207"/>
                  </a:cxn>
                  <a:cxn ang="0">
                    <a:pos x="1572" y="207"/>
                  </a:cxn>
                  <a:cxn ang="0">
                    <a:pos x="1601" y="237"/>
                  </a:cxn>
                  <a:cxn ang="0">
                    <a:pos x="1630" y="237"/>
                  </a:cxn>
                  <a:cxn ang="0">
                    <a:pos x="1660" y="207"/>
                  </a:cxn>
                  <a:cxn ang="0">
                    <a:pos x="1721" y="207"/>
                  </a:cxn>
                  <a:cxn ang="0">
                    <a:pos x="1721" y="237"/>
                  </a:cxn>
                  <a:cxn ang="0">
                    <a:pos x="1778" y="297"/>
                  </a:cxn>
                  <a:cxn ang="0">
                    <a:pos x="1808" y="297"/>
                  </a:cxn>
                  <a:cxn ang="0">
                    <a:pos x="1839" y="268"/>
                  </a:cxn>
                  <a:cxn ang="0">
                    <a:pos x="1808" y="268"/>
                  </a:cxn>
                  <a:cxn ang="0">
                    <a:pos x="1808" y="207"/>
                  </a:cxn>
                  <a:cxn ang="0">
                    <a:pos x="1778" y="179"/>
                  </a:cxn>
                  <a:cxn ang="0">
                    <a:pos x="1808" y="149"/>
                  </a:cxn>
                  <a:cxn ang="0">
                    <a:pos x="1808" y="89"/>
                  </a:cxn>
                  <a:cxn ang="0">
                    <a:pos x="1839" y="61"/>
                  </a:cxn>
                  <a:cxn ang="0">
                    <a:pos x="1867" y="61"/>
                  </a:cxn>
                  <a:cxn ang="0">
                    <a:pos x="1867" y="30"/>
                  </a:cxn>
                  <a:cxn ang="0">
                    <a:pos x="1958" y="30"/>
                  </a:cxn>
                  <a:cxn ang="0">
                    <a:pos x="1985" y="0"/>
                  </a:cxn>
                  <a:cxn ang="0">
                    <a:pos x="2046" y="0"/>
                  </a:cxn>
                  <a:cxn ang="0">
                    <a:pos x="2076" y="30"/>
                  </a:cxn>
                  <a:cxn ang="0">
                    <a:pos x="2104" y="30"/>
                  </a:cxn>
                </a:cxnLst>
                <a:rect l="0" t="0" r="r" b="b"/>
                <a:pathLst>
                  <a:path w="2104" h="297">
                    <a:moveTo>
                      <a:pt x="0" y="207"/>
                    </a:moveTo>
                    <a:lnTo>
                      <a:pt x="0" y="179"/>
                    </a:lnTo>
                    <a:lnTo>
                      <a:pt x="120" y="179"/>
                    </a:lnTo>
                    <a:lnTo>
                      <a:pt x="149" y="149"/>
                    </a:lnTo>
                    <a:lnTo>
                      <a:pt x="179" y="149"/>
                    </a:lnTo>
                    <a:lnTo>
                      <a:pt x="179" y="118"/>
                    </a:lnTo>
                    <a:lnTo>
                      <a:pt x="209" y="89"/>
                    </a:lnTo>
                    <a:lnTo>
                      <a:pt x="356" y="89"/>
                    </a:lnTo>
                    <a:lnTo>
                      <a:pt x="386" y="61"/>
                    </a:lnTo>
                    <a:lnTo>
                      <a:pt x="445" y="61"/>
                    </a:lnTo>
                    <a:lnTo>
                      <a:pt x="475" y="89"/>
                    </a:lnTo>
                    <a:lnTo>
                      <a:pt x="505" y="89"/>
                    </a:lnTo>
                    <a:lnTo>
                      <a:pt x="535" y="61"/>
                    </a:lnTo>
                    <a:lnTo>
                      <a:pt x="563" y="89"/>
                    </a:lnTo>
                    <a:lnTo>
                      <a:pt x="712" y="89"/>
                    </a:lnTo>
                    <a:lnTo>
                      <a:pt x="742" y="118"/>
                    </a:lnTo>
                    <a:lnTo>
                      <a:pt x="891" y="118"/>
                    </a:lnTo>
                    <a:lnTo>
                      <a:pt x="948" y="179"/>
                    </a:lnTo>
                    <a:lnTo>
                      <a:pt x="1037" y="179"/>
                    </a:lnTo>
                    <a:lnTo>
                      <a:pt x="1068" y="207"/>
                    </a:lnTo>
                    <a:lnTo>
                      <a:pt x="1098" y="207"/>
                    </a:lnTo>
                    <a:lnTo>
                      <a:pt x="1098" y="179"/>
                    </a:lnTo>
                    <a:lnTo>
                      <a:pt x="1128" y="179"/>
                    </a:lnTo>
                    <a:lnTo>
                      <a:pt x="1155" y="207"/>
                    </a:lnTo>
                    <a:lnTo>
                      <a:pt x="1186" y="179"/>
                    </a:lnTo>
                    <a:lnTo>
                      <a:pt x="1216" y="179"/>
                    </a:lnTo>
                    <a:lnTo>
                      <a:pt x="1246" y="207"/>
                    </a:lnTo>
                    <a:lnTo>
                      <a:pt x="1275" y="179"/>
                    </a:lnTo>
                    <a:lnTo>
                      <a:pt x="1335" y="237"/>
                    </a:lnTo>
                    <a:lnTo>
                      <a:pt x="1335" y="207"/>
                    </a:lnTo>
                    <a:lnTo>
                      <a:pt x="1365" y="207"/>
                    </a:lnTo>
                    <a:lnTo>
                      <a:pt x="1393" y="179"/>
                    </a:lnTo>
                    <a:lnTo>
                      <a:pt x="1453" y="179"/>
                    </a:lnTo>
                    <a:lnTo>
                      <a:pt x="1453" y="237"/>
                    </a:lnTo>
                    <a:lnTo>
                      <a:pt x="1483" y="268"/>
                    </a:lnTo>
                    <a:lnTo>
                      <a:pt x="1483" y="237"/>
                    </a:lnTo>
                    <a:lnTo>
                      <a:pt x="1512" y="237"/>
                    </a:lnTo>
                    <a:lnTo>
                      <a:pt x="1542" y="207"/>
                    </a:lnTo>
                    <a:lnTo>
                      <a:pt x="1572" y="207"/>
                    </a:lnTo>
                    <a:lnTo>
                      <a:pt x="1601" y="237"/>
                    </a:lnTo>
                    <a:lnTo>
                      <a:pt x="1630" y="237"/>
                    </a:lnTo>
                    <a:lnTo>
                      <a:pt x="1660" y="207"/>
                    </a:lnTo>
                    <a:lnTo>
                      <a:pt x="1721" y="207"/>
                    </a:lnTo>
                    <a:lnTo>
                      <a:pt x="1721" y="237"/>
                    </a:lnTo>
                    <a:lnTo>
                      <a:pt x="1778" y="297"/>
                    </a:lnTo>
                    <a:lnTo>
                      <a:pt x="1808" y="297"/>
                    </a:lnTo>
                    <a:lnTo>
                      <a:pt x="1839" y="268"/>
                    </a:lnTo>
                    <a:lnTo>
                      <a:pt x="1808" y="268"/>
                    </a:lnTo>
                    <a:lnTo>
                      <a:pt x="1808" y="207"/>
                    </a:lnTo>
                    <a:lnTo>
                      <a:pt x="1778" y="179"/>
                    </a:lnTo>
                    <a:lnTo>
                      <a:pt x="1808" y="149"/>
                    </a:lnTo>
                    <a:lnTo>
                      <a:pt x="1808" y="89"/>
                    </a:lnTo>
                    <a:lnTo>
                      <a:pt x="1839" y="61"/>
                    </a:lnTo>
                    <a:lnTo>
                      <a:pt x="1867" y="61"/>
                    </a:lnTo>
                    <a:lnTo>
                      <a:pt x="1867" y="30"/>
                    </a:lnTo>
                    <a:lnTo>
                      <a:pt x="1958" y="30"/>
                    </a:lnTo>
                    <a:lnTo>
                      <a:pt x="1985" y="0"/>
                    </a:lnTo>
                    <a:lnTo>
                      <a:pt x="2046" y="0"/>
                    </a:lnTo>
                    <a:lnTo>
                      <a:pt x="2076" y="30"/>
                    </a:lnTo>
                    <a:lnTo>
                      <a:pt x="2104" y="30"/>
                    </a:lnTo>
                  </a:path>
                </a:pathLst>
              </a:custGeom>
              <a:noFill/>
              <a:ln w="1588">
                <a:solidFill>
                  <a:srgbClr val="000000"/>
                </a:solidFill>
                <a:prstDash val="solid"/>
                <a:round/>
                <a:headEnd/>
                <a:tailEnd/>
              </a:ln>
            </p:spPr>
            <p:txBody>
              <a:bodyPr/>
              <a:lstStyle/>
              <a:p>
                <a:endParaRPr lang="en-GB"/>
              </a:p>
            </p:txBody>
          </p:sp>
          <p:sp>
            <p:nvSpPr>
              <p:cNvPr id="25803" name="Freeform 203"/>
              <p:cNvSpPr>
                <a:spLocks/>
              </p:cNvSpPr>
              <p:nvPr/>
            </p:nvSpPr>
            <p:spPr bwMode="auto">
              <a:xfrm>
                <a:off x="4035" y="2401"/>
                <a:ext cx="89" cy="207"/>
              </a:xfrm>
              <a:custGeom>
                <a:avLst/>
                <a:gdLst/>
                <a:ahLst/>
                <a:cxnLst>
                  <a:cxn ang="0">
                    <a:pos x="0" y="801"/>
                  </a:cxn>
                  <a:cxn ang="0">
                    <a:pos x="31" y="829"/>
                  </a:cxn>
                  <a:cxn ang="0">
                    <a:pos x="61" y="829"/>
                  </a:cxn>
                  <a:cxn ang="0">
                    <a:pos x="61" y="801"/>
                  </a:cxn>
                  <a:cxn ang="0">
                    <a:pos x="31" y="770"/>
                  </a:cxn>
                  <a:cxn ang="0">
                    <a:pos x="31" y="711"/>
                  </a:cxn>
                  <a:cxn ang="0">
                    <a:pos x="0" y="683"/>
                  </a:cxn>
                  <a:cxn ang="0">
                    <a:pos x="0" y="652"/>
                  </a:cxn>
                  <a:cxn ang="0">
                    <a:pos x="31" y="622"/>
                  </a:cxn>
                  <a:cxn ang="0">
                    <a:pos x="31" y="592"/>
                  </a:cxn>
                  <a:cxn ang="0">
                    <a:pos x="207" y="415"/>
                  </a:cxn>
                  <a:cxn ang="0">
                    <a:pos x="238" y="415"/>
                  </a:cxn>
                  <a:cxn ang="0">
                    <a:pos x="298" y="356"/>
                  </a:cxn>
                  <a:cxn ang="0">
                    <a:pos x="327" y="356"/>
                  </a:cxn>
                  <a:cxn ang="0">
                    <a:pos x="327" y="327"/>
                  </a:cxn>
                  <a:cxn ang="0">
                    <a:pos x="356" y="327"/>
                  </a:cxn>
                  <a:cxn ang="0">
                    <a:pos x="356" y="297"/>
                  </a:cxn>
                  <a:cxn ang="0">
                    <a:pos x="327" y="267"/>
                  </a:cxn>
                  <a:cxn ang="0">
                    <a:pos x="327" y="236"/>
                  </a:cxn>
                  <a:cxn ang="0">
                    <a:pos x="356" y="236"/>
                  </a:cxn>
                  <a:cxn ang="0">
                    <a:pos x="356" y="209"/>
                  </a:cxn>
                  <a:cxn ang="0">
                    <a:pos x="327" y="209"/>
                  </a:cxn>
                  <a:cxn ang="0">
                    <a:pos x="298" y="179"/>
                  </a:cxn>
                  <a:cxn ang="0">
                    <a:pos x="298" y="149"/>
                  </a:cxn>
                  <a:cxn ang="0">
                    <a:pos x="207" y="61"/>
                  </a:cxn>
                  <a:cxn ang="0">
                    <a:pos x="207" y="0"/>
                  </a:cxn>
                </a:cxnLst>
                <a:rect l="0" t="0" r="r" b="b"/>
                <a:pathLst>
                  <a:path w="356" h="829">
                    <a:moveTo>
                      <a:pt x="0" y="801"/>
                    </a:moveTo>
                    <a:lnTo>
                      <a:pt x="31" y="829"/>
                    </a:lnTo>
                    <a:lnTo>
                      <a:pt x="61" y="829"/>
                    </a:lnTo>
                    <a:lnTo>
                      <a:pt x="61" y="801"/>
                    </a:lnTo>
                    <a:lnTo>
                      <a:pt x="31" y="770"/>
                    </a:lnTo>
                    <a:lnTo>
                      <a:pt x="31" y="711"/>
                    </a:lnTo>
                    <a:lnTo>
                      <a:pt x="0" y="683"/>
                    </a:lnTo>
                    <a:lnTo>
                      <a:pt x="0" y="652"/>
                    </a:lnTo>
                    <a:lnTo>
                      <a:pt x="31" y="622"/>
                    </a:lnTo>
                    <a:lnTo>
                      <a:pt x="31" y="592"/>
                    </a:lnTo>
                    <a:lnTo>
                      <a:pt x="207" y="415"/>
                    </a:lnTo>
                    <a:lnTo>
                      <a:pt x="238" y="415"/>
                    </a:lnTo>
                    <a:lnTo>
                      <a:pt x="298" y="356"/>
                    </a:lnTo>
                    <a:lnTo>
                      <a:pt x="327" y="356"/>
                    </a:lnTo>
                    <a:lnTo>
                      <a:pt x="327" y="327"/>
                    </a:lnTo>
                    <a:lnTo>
                      <a:pt x="356" y="327"/>
                    </a:lnTo>
                    <a:lnTo>
                      <a:pt x="356" y="297"/>
                    </a:lnTo>
                    <a:lnTo>
                      <a:pt x="327" y="267"/>
                    </a:lnTo>
                    <a:lnTo>
                      <a:pt x="327" y="236"/>
                    </a:lnTo>
                    <a:lnTo>
                      <a:pt x="356" y="236"/>
                    </a:lnTo>
                    <a:lnTo>
                      <a:pt x="356" y="209"/>
                    </a:lnTo>
                    <a:lnTo>
                      <a:pt x="327" y="209"/>
                    </a:lnTo>
                    <a:lnTo>
                      <a:pt x="298" y="179"/>
                    </a:lnTo>
                    <a:lnTo>
                      <a:pt x="298" y="149"/>
                    </a:lnTo>
                    <a:lnTo>
                      <a:pt x="207" y="61"/>
                    </a:lnTo>
                    <a:lnTo>
                      <a:pt x="207" y="0"/>
                    </a:lnTo>
                  </a:path>
                </a:pathLst>
              </a:custGeom>
              <a:noFill/>
              <a:ln w="1588">
                <a:solidFill>
                  <a:srgbClr val="000000"/>
                </a:solidFill>
                <a:prstDash val="solid"/>
                <a:round/>
                <a:headEnd/>
                <a:tailEnd/>
              </a:ln>
            </p:spPr>
            <p:txBody>
              <a:bodyPr/>
              <a:lstStyle/>
              <a:p>
                <a:endParaRPr lang="en-GB"/>
              </a:p>
            </p:txBody>
          </p:sp>
          <p:sp>
            <p:nvSpPr>
              <p:cNvPr id="25804" name="Freeform 204"/>
              <p:cNvSpPr>
                <a:spLocks/>
              </p:cNvSpPr>
              <p:nvPr/>
            </p:nvSpPr>
            <p:spPr bwMode="auto">
              <a:xfrm>
                <a:off x="4613" y="2335"/>
                <a:ext cx="578" cy="429"/>
              </a:xfrm>
              <a:custGeom>
                <a:avLst/>
                <a:gdLst/>
                <a:ahLst/>
                <a:cxnLst>
                  <a:cxn ang="0">
                    <a:pos x="1897" y="1685"/>
                  </a:cxn>
                  <a:cxn ang="0">
                    <a:pos x="1897" y="1657"/>
                  </a:cxn>
                  <a:cxn ang="0">
                    <a:pos x="1928" y="1567"/>
                  </a:cxn>
                  <a:cxn ang="0">
                    <a:pos x="2015" y="1538"/>
                  </a:cxn>
                  <a:cxn ang="0">
                    <a:pos x="2283" y="1479"/>
                  </a:cxn>
                  <a:cxn ang="0">
                    <a:pos x="2313" y="1390"/>
                  </a:cxn>
                  <a:cxn ang="0">
                    <a:pos x="2283" y="1329"/>
                  </a:cxn>
                  <a:cxn ang="0">
                    <a:pos x="2253" y="1241"/>
                  </a:cxn>
                  <a:cxn ang="0">
                    <a:pos x="2222" y="1154"/>
                  </a:cxn>
                  <a:cxn ang="0">
                    <a:pos x="2253" y="1123"/>
                  </a:cxn>
                  <a:cxn ang="0">
                    <a:pos x="2222" y="1065"/>
                  </a:cxn>
                  <a:cxn ang="0">
                    <a:pos x="2313" y="1004"/>
                  </a:cxn>
                  <a:cxn ang="0">
                    <a:pos x="2283" y="886"/>
                  </a:cxn>
                  <a:cxn ang="0">
                    <a:pos x="2222" y="916"/>
                  </a:cxn>
                  <a:cxn ang="0">
                    <a:pos x="2165" y="886"/>
                  </a:cxn>
                  <a:cxn ang="0">
                    <a:pos x="2135" y="856"/>
                  </a:cxn>
                  <a:cxn ang="0">
                    <a:pos x="2015" y="798"/>
                  </a:cxn>
                  <a:cxn ang="0">
                    <a:pos x="1958" y="828"/>
                  </a:cxn>
                  <a:cxn ang="0">
                    <a:pos x="1897" y="798"/>
                  </a:cxn>
                  <a:cxn ang="0">
                    <a:pos x="1808" y="768"/>
                  </a:cxn>
                  <a:cxn ang="0">
                    <a:pos x="1721" y="798"/>
                  </a:cxn>
                  <a:cxn ang="0">
                    <a:pos x="1630" y="738"/>
                  </a:cxn>
                  <a:cxn ang="0">
                    <a:pos x="1601" y="679"/>
                  </a:cxn>
                  <a:cxn ang="0">
                    <a:pos x="1512" y="620"/>
                  </a:cxn>
                  <a:cxn ang="0">
                    <a:pos x="1364" y="650"/>
                  </a:cxn>
                  <a:cxn ang="0">
                    <a:pos x="1305" y="679"/>
                  </a:cxn>
                  <a:cxn ang="0">
                    <a:pos x="1186" y="620"/>
                  </a:cxn>
                  <a:cxn ang="0">
                    <a:pos x="1098" y="650"/>
                  </a:cxn>
                  <a:cxn ang="0">
                    <a:pos x="1039" y="620"/>
                  </a:cxn>
                  <a:cxn ang="0">
                    <a:pos x="1009" y="531"/>
                  </a:cxn>
                  <a:cxn ang="0">
                    <a:pos x="979" y="473"/>
                  </a:cxn>
                  <a:cxn ang="0">
                    <a:pos x="948" y="413"/>
                  </a:cxn>
                  <a:cxn ang="0">
                    <a:pos x="891" y="382"/>
                  </a:cxn>
                  <a:cxn ang="0">
                    <a:pos x="830" y="354"/>
                  </a:cxn>
                  <a:cxn ang="0">
                    <a:pos x="741" y="354"/>
                  </a:cxn>
                  <a:cxn ang="0">
                    <a:pos x="684" y="325"/>
                  </a:cxn>
                  <a:cxn ang="0">
                    <a:pos x="653" y="264"/>
                  </a:cxn>
                  <a:cxn ang="0">
                    <a:pos x="593" y="236"/>
                  </a:cxn>
                  <a:cxn ang="0">
                    <a:pos x="653" y="206"/>
                  </a:cxn>
                  <a:cxn ang="0">
                    <a:pos x="684" y="146"/>
                  </a:cxn>
                  <a:cxn ang="0">
                    <a:pos x="593" y="87"/>
                  </a:cxn>
                  <a:cxn ang="0">
                    <a:pos x="565" y="27"/>
                  </a:cxn>
                  <a:cxn ang="0">
                    <a:pos x="534" y="0"/>
                  </a:cxn>
                  <a:cxn ang="0">
                    <a:pos x="268" y="27"/>
                  </a:cxn>
                  <a:cxn ang="0">
                    <a:pos x="179" y="0"/>
                  </a:cxn>
                  <a:cxn ang="0">
                    <a:pos x="119" y="57"/>
                  </a:cxn>
                  <a:cxn ang="0">
                    <a:pos x="0" y="87"/>
                  </a:cxn>
                </a:cxnLst>
                <a:rect l="0" t="0" r="r" b="b"/>
                <a:pathLst>
                  <a:path w="2313" h="1715">
                    <a:moveTo>
                      <a:pt x="1897" y="1715"/>
                    </a:moveTo>
                    <a:lnTo>
                      <a:pt x="1897" y="1685"/>
                    </a:lnTo>
                    <a:lnTo>
                      <a:pt x="1928" y="1657"/>
                    </a:lnTo>
                    <a:lnTo>
                      <a:pt x="1897" y="1657"/>
                    </a:lnTo>
                    <a:lnTo>
                      <a:pt x="1897" y="1567"/>
                    </a:lnTo>
                    <a:lnTo>
                      <a:pt x="1928" y="1567"/>
                    </a:lnTo>
                    <a:lnTo>
                      <a:pt x="1958" y="1538"/>
                    </a:lnTo>
                    <a:lnTo>
                      <a:pt x="2015" y="1538"/>
                    </a:lnTo>
                    <a:lnTo>
                      <a:pt x="2015" y="1479"/>
                    </a:lnTo>
                    <a:lnTo>
                      <a:pt x="2283" y="1479"/>
                    </a:lnTo>
                    <a:lnTo>
                      <a:pt x="2283" y="1420"/>
                    </a:lnTo>
                    <a:lnTo>
                      <a:pt x="2313" y="1390"/>
                    </a:lnTo>
                    <a:lnTo>
                      <a:pt x="2313" y="1329"/>
                    </a:lnTo>
                    <a:lnTo>
                      <a:pt x="2283" y="1329"/>
                    </a:lnTo>
                    <a:lnTo>
                      <a:pt x="2283" y="1272"/>
                    </a:lnTo>
                    <a:lnTo>
                      <a:pt x="2253" y="1241"/>
                    </a:lnTo>
                    <a:lnTo>
                      <a:pt x="2222" y="1241"/>
                    </a:lnTo>
                    <a:lnTo>
                      <a:pt x="2222" y="1154"/>
                    </a:lnTo>
                    <a:lnTo>
                      <a:pt x="2283" y="1154"/>
                    </a:lnTo>
                    <a:lnTo>
                      <a:pt x="2253" y="1123"/>
                    </a:lnTo>
                    <a:lnTo>
                      <a:pt x="2222" y="1123"/>
                    </a:lnTo>
                    <a:lnTo>
                      <a:pt x="2222" y="1065"/>
                    </a:lnTo>
                    <a:lnTo>
                      <a:pt x="2253" y="1065"/>
                    </a:lnTo>
                    <a:lnTo>
                      <a:pt x="2313" y="1004"/>
                    </a:lnTo>
                    <a:lnTo>
                      <a:pt x="2283" y="975"/>
                    </a:lnTo>
                    <a:lnTo>
                      <a:pt x="2283" y="886"/>
                    </a:lnTo>
                    <a:lnTo>
                      <a:pt x="2253" y="886"/>
                    </a:lnTo>
                    <a:lnTo>
                      <a:pt x="2222" y="916"/>
                    </a:lnTo>
                    <a:lnTo>
                      <a:pt x="2194" y="916"/>
                    </a:lnTo>
                    <a:lnTo>
                      <a:pt x="2165" y="886"/>
                    </a:lnTo>
                    <a:lnTo>
                      <a:pt x="2135" y="886"/>
                    </a:lnTo>
                    <a:lnTo>
                      <a:pt x="2135" y="856"/>
                    </a:lnTo>
                    <a:lnTo>
                      <a:pt x="2076" y="856"/>
                    </a:lnTo>
                    <a:lnTo>
                      <a:pt x="2015" y="798"/>
                    </a:lnTo>
                    <a:lnTo>
                      <a:pt x="1985" y="828"/>
                    </a:lnTo>
                    <a:lnTo>
                      <a:pt x="1958" y="828"/>
                    </a:lnTo>
                    <a:lnTo>
                      <a:pt x="1928" y="798"/>
                    </a:lnTo>
                    <a:lnTo>
                      <a:pt x="1897" y="798"/>
                    </a:lnTo>
                    <a:lnTo>
                      <a:pt x="1867" y="768"/>
                    </a:lnTo>
                    <a:lnTo>
                      <a:pt x="1808" y="768"/>
                    </a:lnTo>
                    <a:lnTo>
                      <a:pt x="1778" y="738"/>
                    </a:lnTo>
                    <a:lnTo>
                      <a:pt x="1721" y="798"/>
                    </a:lnTo>
                    <a:lnTo>
                      <a:pt x="1690" y="768"/>
                    </a:lnTo>
                    <a:lnTo>
                      <a:pt x="1630" y="738"/>
                    </a:lnTo>
                    <a:lnTo>
                      <a:pt x="1601" y="709"/>
                    </a:lnTo>
                    <a:lnTo>
                      <a:pt x="1601" y="679"/>
                    </a:lnTo>
                    <a:lnTo>
                      <a:pt x="1541" y="620"/>
                    </a:lnTo>
                    <a:lnTo>
                      <a:pt x="1512" y="620"/>
                    </a:lnTo>
                    <a:lnTo>
                      <a:pt x="1483" y="650"/>
                    </a:lnTo>
                    <a:lnTo>
                      <a:pt x="1364" y="650"/>
                    </a:lnTo>
                    <a:lnTo>
                      <a:pt x="1305" y="709"/>
                    </a:lnTo>
                    <a:lnTo>
                      <a:pt x="1305" y="679"/>
                    </a:lnTo>
                    <a:lnTo>
                      <a:pt x="1246" y="679"/>
                    </a:lnTo>
                    <a:lnTo>
                      <a:pt x="1186" y="620"/>
                    </a:lnTo>
                    <a:lnTo>
                      <a:pt x="1128" y="620"/>
                    </a:lnTo>
                    <a:lnTo>
                      <a:pt x="1098" y="650"/>
                    </a:lnTo>
                    <a:lnTo>
                      <a:pt x="1067" y="650"/>
                    </a:lnTo>
                    <a:lnTo>
                      <a:pt x="1039" y="620"/>
                    </a:lnTo>
                    <a:lnTo>
                      <a:pt x="1009" y="620"/>
                    </a:lnTo>
                    <a:lnTo>
                      <a:pt x="1009" y="531"/>
                    </a:lnTo>
                    <a:lnTo>
                      <a:pt x="979" y="500"/>
                    </a:lnTo>
                    <a:lnTo>
                      <a:pt x="979" y="473"/>
                    </a:lnTo>
                    <a:lnTo>
                      <a:pt x="948" y="443"/>
                    </a:lnTo>
                    <a:lnTo>
                      <a:pt x="948" y="413"/>
                    </a:lnTo>
                    <a:lnTo>
                      <a:pt x="891" y="413"/>
                    </a:lnTo>
                    <a:lnTo>
                      <a:pt x="891" y="382"/>
                    </a:lnTo>
                    <a:lnTo>
                      <a:pt x="860" y="354"/>
                    </a:lnTo>
                    <a:lnTo>
                      <a:pt x="830" y="354"/>
                    </a:lnTo>
                    <a:lnTo>
                      <a:pt x="802" y="382"/>
                    </a:lnTo>
                    <a:lnTo>
                      <a:pt x="741" y="354"/>
                    </a:lnTo>
                    <a:lnTo>
                      <a:pt x="653" y="354"/>
                    </a:lnTo>
                    <a:lnTo>
                      <a:pt x="684" y="325"/>
                    </a:lnTo>
                    <a:lnTo>
                      <a:pt x="653" y="325"/>
                    </a:lnTo>
                    <a:lnTo>
                      <a:pt x="653" y="264"/>
                    </a:lnTo>
                    <a:lnTo>
                      <a:pt x="623" y="236"/>
                    </a:lnTo>
                    <a:lnTo>
                      <a:pt x="593" y="236"/>
                    </a:lnTo>
                    <a:lnTo>
                      <a:pt x="593" y="206"/>
                    </a:lnTo>
                    <a:lnTo>
                      <a:pt x="653" y="206"/>
                    </a:lnTo>
                    <a:lnTo>
                      <a:pt x="684" y="175"/>
                    </a:lnTo>
                    <a:lnTo>
                      <a:pt x="684" y="146"/>
                    </a:lnTo>
                    <a:lnTo>
                      <a:pt x="653" y="146"/>
                    </a:lnTo>
                    <a:lnTo>
                      <a:pt x="593" y="87"/>
                    </a:lnTo>
                    <a:lnTo>
                      <a:pt x="593" y="57"/>
                    </a:lnTo>
                    <a:lnTo>
                      <a:pt x="565" y="27"/>
                    </a:lnTo>
                    <a:lnTo>
                      <a:pt x="534" y="27"/>
                    </a:lnTo>
                    <a:lnTo>
                      <a:pt x="534" y="0"/>
                    </a:lnTo>
                    <a:lnTo>
                      <a:pt x="298" y="0"/>
                    </a:lnTo>
                    <a:lnTo>
                      <a:pt x="268" y="27"/>
                    </a:lnTo>
                    <a:lnTo>
                      <a:pt x="209" y="27"/>
                    </a:lnTo>
                    <a:lnTo>
                      <a:pt x="179" y="0"/>
                    </a:lnTo>
                    <a:lnTo>
                      <a:pt x="119" y="0"/>
                    </a:lnTo>
                    <a:lnTo>
                      <a:pt x="119" y="57"/>
                    </a:lnTo>
                    <a:lnTo>
                      <a:pt x="91" y="87"/>
                    </a:lnTo>
                    <a:lnTo>
                      <a:pt x="0" y="87"/>
                    </a:lnTo>
                  </a:path>
                </a:pathLst>
              </a:custGeom>
              <a:noFill/>
              <a:ln w="1588">
                <a:solidFill>
                  <a:srgbClr val="000000"/>
                </a:solidFill>
                <a:prstDash val="solid"/>
                <a:round/>
                <a:headEnd/>
                <a:tailEnd/>
              </a:ln>
            </p:spPr>
            <p:txBody>
              <a:bodyPr/>
              <a:lstStyle/>
              <a:p>
                <a:endParaRPr lang="en-GB"/>
              </a:p>
            </p:txBody>
          </p:sp>
        </p:grpSp>
        <p:grpSp>
          <p:nvGrpSpPr>
            <p:cNvPr id="4" name="Group 205"/>
            <p:cNvGrpSpPr>
              <a:grpSpLocks/>
            </p:cNvGrpSpPr>
            <p:nvPr/>
          </p:nvGrpSpPr>
          <p:grpSpPr bwMode="auto">
            <a:xfrm>
              <a:off x="2175" y="736"/>
              <a:ext cx="3608" cy="3611"/>
              <a:chOff x="2175" y="736"/>
              <a:chExt cx="3608" cy="3611"/>
            </a:xfrm>
          </p:grpSpPr>
          <p:sp>
            <p:nvSpPr>
              <p:cNvPr id="25806" name="Freeform 206"/>
              <p:cNvSpPr>
                <a:spLocks/>
              </p:cNvSpPr>
              <p:nvPr/>
            </p:nvSpPr>
            <p:spPr bwMode="auto">
              <a:xfrm>
                <a:off x="5087" y="2756"/>
                <a:ext cx="74" cy="45"/>
              </a:xfrm>
              <a:custGeom>
                <a:avLst/>
                <a:gdLst/>
                <a:ahLst/>
                <a:cxnLst>
                  <a:cxn ang="0">
                    <a:pos x="61" y="178"/>
                  </a:cxn>
                  <a:cxn ang="0">
                    <a:pos x="61" y="148"/>
                  </a:cxn>
                  <a:cxn ang="0">
                    <a:pos x="88" y="119"/>
                  </a:cxn>
                  <a:cxn ang="0">
                    <a:pos x="179" y="119"/>
                  </a:cxn>
                  <a:cxn ang="0">
                    <a:pos x="207" y="90"/>
                  </a:cxn>
                  <a:cxn ang="0">
                    <a:pos x="238" y="90"/>
                  </a:cxn>
                  <a:cxn ang="0">
                    <a:pos x="268" y="60"/>
                  </a:cxn>
                  <a:cxn ang="0">
                    <a:pos x="297" y="90"/>
                  </a:cxn>
                  <a:cxn ang="0">
                    <a:pos x="297" y="0"/>
                  </a:cxn>
                  <a:cxn ang="0">
                    <a:pos x="207" y="0"/>
                  </a:cxn>
                  <a:cxn ang="0">
                    <a:pos x="179" y="30"/>
                  </a:cxn>
                  <a:cxn ang="0">
                    <a:pos x="0" y="30"/>
                  </a:cxn>
                </a:cxnLst>
                <a:rect l="0" t="0" r="r" b="b"/>
                <a:pathLst>
                  <a:path w="297" h="178">
                    <a:moveTo>
                      <a:pt x="61" y="178"/>
                    </a:moveTo>
                    <a:lnTo>
                      <a:pt x="61" y="148"/>
                    </a:lnTo>
                    <a:lnTo>
                      <a:pt x="88" y="119"/>
                    </a:lnTo>
                    <a:lnTo>
                      <a:pt x="179" y="119"/>
                    </a:lnTo>
                    <a:lnTo>
                      <a:pt x="207" y="90"/>
                    </a:lnTo>
                    <a:lnTo>
                      <a:pt x="238" y="90"/>
                    </a:lnTo>
                    <a:lnTo>
                      <a:pt x="268" y="60"/>
                    </a:lnTo>
                    <a:lnTo>
                      <a:pt x="297" y="90"/>
                    </a:lnTo>
                    <a:lnTo>
                      <a:pt x="297" y="0"/>
                    </a:lnTo>
                    <a:lnTo>
                      <a:pt x="207" y="0"/>
                    </a:lnTo>
                    <a:lnTo>
                      <a:pt x="179" y="30"/>
                    </a:lnTo>
                    <a:lnTo>
                      <a:pt x="0" y="30"/>
                    </a:lnTo>
                  </a:path>
                </a:pathLst>
              </a:custGeom>
              <a:noFill/>
              <a:ln w="1588">
                <a:solidFill>
                  <a:srgbClr val="000000"/>
                </a:solidFill>
                <a:prstDash val="solid"/>
                <a:round/>
                <a:headEnd/>
                <a:tailEnd/>
              </a:ln>
            </p:spPr>
            <p:txBody>
              <a:bodyPr/>
              <a:lstStyle/>
              <a:p>
                <a:endParaRPr lang="en-GB"/>
              </a:p>
            </p:txBody>
          </p:sp>
          <p:sp>
            <p:nvSpPr>
              <p:cNvPr id="25807" name="Freeform 207"/>
              <p:cNvSpPr>
                <a:spLocks/>
              </p:cNvSpPr>
              <p:nvPr/>
            </p:nvSpPr>
            <p:spPr bwMode="auto">
              <a:xfrm>
                <a:off x="4665" y="2764"/>
                <a:ext cx="422" cy="229"/>
              </a:xfrm>
              <a:custGeom>
                <a:avLst/>
                <a:gdLst/>
                <a:ahLst/>
                <a:cxnLst>
                  <a:cxn ang="0">
                    <a:pos x="1512" y="30"/>
                  </a:cxn>
                  <a:cxn ang="0">
                    <a:pos x="1421" y="89"/>
                  </a:cxn>
                  <a:cxn ang="0">
                    <a:pos x="1332" y="148"/>
                  </a:cxn>
                  <a:cxn ang="0">
                    <a:pos x="1184" y="179"/>
                  </a:cxn>
                  <a:cxn ang="0">
                    <a:pos x="1096" y="179"/>
                  </a:cxn>
                  <a:cxn ang="0">
                    <a:pos x="977" y="237"/>
                  </a:cxn>
                  <a:cxn ang="0">
                    <a:pos x="946" y="237"/>
                  </a:cxn>
                  <a:cxn ang="0">
                    <a:pos x="889" y="298"/>
                  </a:cxn>
                  <a:cxn ang="0">
                    <a:pos x="800" y="325"/>
                  </a:cxn>
                  <a:cxn ang="0">
                    <a:pos x="712" y="325"/>
                  </a:cxn>
                  <a:cxn ang="0">
                    <a:pos x="651" y="298"/>
                  </a:cxn>
                  <a:cxn ang="0">
                    <a:pos x="563" y="298"/>
                  </a:cxn>
                  <a:cxn ang="0">
                    <a:pos x="563" y="325"/>
                  </a:cxn>
                  <a:cxn ang="0">
                    <a:pos x="593" y="355"/>
                  </a:cxn>
                  <a:cxn ang="0">
                    <a:pos x="739" y="416"/>
                  </a:cxn>
                  <a:cxn ang="0">
                    <a:pos x="739" y="474"/>
                  </a:cxn>
                  <a:cxn ang="0">
                    <a:pos x="830" y="444"/>
                  </a:cxn>
                  <a:cxn ang="0">
                    <a:pos x="919" y="593"/>
                  </a:cxn>
                  <a:cxn ang="0">
                    <a:pos x="1007" y="623"/>
                  </a:cxn>
                  <a:cxn ang="0">
                    <a:pos x="1066" y="623"/>
                  </a:cxn>
                  <a:cxn ang="0">
                    <a:pos x="1184" y="593"/>
                  </a:cxn>
                  <a:cxn ang="0">
                    <a:pos x="1332" y="593"/>
                  </a:cxn>
                  <a:cxn ang="0">
                    <a:pos x="1303" y="623"/>
                  </a:cxn>
                  <a:cxn ang="0">
                    <a:pos x="1126" y="681"/>
                  </a:cxn>
                  <a:cxn ang="0">
                    <a:pos x="1007" y="741"/>
                  </a:cxn>
                  <a:cxn ang="0">
                    <a:pos x="858" y="771"/>
                  </a:cxn>
                  <a:cxn ang="0">
                    <a:pos x="770" y="829"/>
                  </a:cxn>
                  <a:cxn ang="0">
                    <a:pos x="593" y="918"/>
                  </a:cxn>
                  <a:cxn ang="0">
                    <a:pos x="502" y="859"/>
                  </a:cxn>
                  <a:cxn ang="0">
                    <a:pos x="563" y="741"/>
                  </a:cxn>
                  <a:cxn ang="0">
                    <a:pos x="502" y="681"/>
                  </a:cxn>
                  <a:cxn ang="0">
                    <a:pos x="414" y="623"/>
                  </a:cxn>
                  <a:cxn ang="0">
                    <a:pos x="325" y="593"/>
                  </a:cxn>
                  <a:cxn ang="0">
                    <a:pos x="296" y="534"/>
                  </a:cxn>
                  <a:cxn ang="0">
                    <a:pos x="384" y="474"/>
                  </a:cxn>
                  <a:cxn ang="0">
                    <a:pos x="475" y="444"/>
                  </a:cxn>
                  <a:cxn ang="0">
                    <a:pos x="563" y="416"/>
                  </a:cxn>
                  <a:cxn ang="0">
                    <a:pos x="475" y="355"/>
                  </a:cxn>
                  <a:cxn ang="0">
                    <a:pos x="356" y="325"/>
                  </a:cxn>
                  <a:cxn ang="0">
                    <a:pos x="237" y="355"/>
                  </a:cxn>
                  <a:cxn ang="0">
                    <a:pos x="89" y="325"/>
                  </a:cxn>
                  <a:cxn ang="0">
                    <a:pos x="29" y="267"/>
                  </a:cxn>
                  <a:cxn ang="0">
                    <a:pos x="29" y="237"/>
                  </a:cxn>
                  <a:cxn ang="0">
                    <a:pos x="147" y="237"/>
                  </a:cxn>
                  <a:cxn ang="0">
                    <a:pos x="147" y="207"/>
                  </a:cxn>
                  <a:cxn ang="0">
                    <a:pos x="29" y="148"/>
                  </a:cxn>
                </a:cxnLst>
                <a:rect l="0" t="0" r="r" b="b"/>
                <a:pathLst>
                  <a:path w="1688" h="918">
                    <a:moveTo>
                      <a:pt x="1688" y="0"/>
                    </a:moveTo>
                    <a:lnTo>
                      <a:pt x="1688" y="30"/>
                    </a:lnTo>
                    <a:lnTo>
                      <a:pt x="1512" y="30"/>
                    </a:lnTo>
                    <a:lnTo>
                      <a:pt x="1481" y="60"/>
                    </a:lnTo>
                    <a:lnTo>
                      <a:pt x="1451" y="60"/>
                    </a:lnTo>
                    <a:lnTo>
                      <a:pt x="1421" y="89"/>
                    </a:lnTo>
                    <a:lnTo>
                      <a:pt x="1392" y="89"/>
                    </a:lnTo>
                    <a:lnTo>
                      <a:pt x="1332" y="118"/>
                    </a:lnTo>
                    <a:lnTo>
                      <a:pt x="1332" y="148"/>
                    </a:lnTo>
                    <a:lnTo>
                      <a:pt x="1303" y="118"/>
                    </a:lnTo>
                    <a:lnTo>
                      <a:pt x="1244" y="118"/>
                    </a:lnTo>
                    <a:lnTo>
                      <a:pt x="1184" y="179"/>
                    </a:lnTo>
                    <a:lnTo>
                      <a:pt x="1155" y="148"/>
                    </a:lnTo>
                    <a:lnTo>
                      <a:pt x="1126" y="148"/>
                    </a:lnTo>
                    <a:lnTo>
                      <a:pt x="1096" y="179"/>
                    </a:lnTo>
                    <a:lnTo>
                      <a:pt x="1066" y="179"/>
                    </a:lnTo>
                    <a:lnTo>
                      <a:pt x="1007" y="237"/>
                    </a:lnTo>
                    <a:lnTo>
                      <a:pt x="977" y="237"/>
                    </a:lnTo>
                    <a:lnTo>
                      <a:pt x="977" y="267"/>
                    </a:lnTo>
                    <a:lnTo>
                      <a:pt x="946" y="298"/>
                    </a:lnTo>
                    <a:lnTo>
                      <a:pt x="946" y="237"/>
                    </a:lnTo>
                    <a:lnTo>
                      <a:pt x="919" y="237"/>
                    </a:lnTo>
                    <a:lnTo>
                      <a:pt x="919" y="267"/>
                    </a:lnTo>
                    <a:lnTo>
                      <a:pt x="889" y="298"/>
                    </a:lnTo>
                    <a:lnTo>
                      <a:pt x="858" y="298"/>
                    </a:lnTo>
                    <a:lnTo>
                      <a:pt x="830" y="325"/>
                    </a:lnTo>
                    <a:lnTo>
                      <a:pt x="800" y="325"/>
                    </a:lnTo>
                    <a:lnTo>
                      <a:pt x="770" y="355"/>
                    </a:lnTo>
                    <a:lnTo>
                      <a:pt x="739" y="325"/>
                    </a:lnTo>
                    <a:lnTo>
                      <a:pt x="712" y="325"/>
                    </a:lnTo>
                    <a:lnTo>
                      <a:pt x="682" y="355"/>
                    </a:lnTo>
                    <a:lnTo>
                      <a:pt x="682" y="325"/>
                    </a:lnTo>
                    <a:lnTo>
                      <a:pt x="651" y="298"/>
                    </a:lnTo>
                    <a:lnTo>
                      <a:pt x="651" y="325"/>
                    </a:lnTo>
                    <a:lnTo>
                      <a:pt x="593" y="325"/>
                    </a:lnTo>
                    <a:lnTo>
                      <a:pt x="563" y="298"/>
                    </a:lnTo>
                    <a:lnTo>
                      <a:pt x="532" y="298"/>
                    </a:lnTo>
                    <a:lnTo>
                      <a:pt x="532" y="325"/>
                    </a:lnTo>
                    <a:lnTo>
                      <a:pt x="563" y="325"/>
                    </a:lnTo>
                    <a:lnTo>
                      <a:pt x="563" y="355"/>
                    </a:lnTo>
                    <a:lnTo>
                      <a:pt x="593" y="386"/>
                    </a:lnTo>
                    <a:lnTo>
                      <a:pt x="593" y="355"/>
                    </a:lnTo>
                    <a:lnTo>
                      <a:pt x="651" y="386"/>
                    </a:lnTo>
                    <a:lnTo>
                      <a:pt x="712" y="386"/>
                    </a:lnTo>
                    <a:lnTo>
                      <a:pt x="739" y="416"/>
                    </a:lnTo>
                    <a:lnTo>
                      <a:pt x="770" y="416"/>
                    </a:lnTo>
                    <a:lnTo>
                      <a:pt x="739" y="444"/>
                    </a:lnTo>
                    <a:lnTo>
                      <a:pt x="739" y="474"/>
                    </a:lnTo>
                    <a:lnTo>
                      <a:pt x="800" y="416"/>
                    </a:lnTo>
                    <a:lnTo>
                      <a:pt x="800" y="444"/>
                    </a:lnTo>
                    <a:lnTo>
                      <a:pt x="830" y="444"/>
                    </a:lnTo>
                    <a:lnTo>
                      <a:pt x="889" y="504"/>
                    </a:lnTo>
                    <a:lnTo>
                      <a:pt x="919" y="534"/>
                    </a:lnTo>
                    <a:lnTo>
                      <a:pt x="919" y="593"/>
                    </a:lnTo>
                    <a:lnTo>
                      <a:pt x="946" y="593"/>
                    </a:lnTo>
                    <a:lnTo>
                      <a:pt x="977" y="623"/>
                    </a:lnTo>
                    <a:lnTo>
                      <a:pt x="1007" y="623"/>
                    </a:lnTo>
                    <a:lnTo>
                      <a:pt x="1007" y="593"/>
                    </a:lnTo>
                    <a:lnTo>
                      <a:pt x="1037" y="623"/>
                    </a:lnTo>
                    <a:lnTo>
                      <a:pt x="1066" y="623"/>
                    </a:lnTo>
                    <a:lnTo>
                      <a:pt x="1126" y="562"/>
                    </a:lnTo>
                    <a:lnTo>
                      <a:pt x="1155" y="593"/>
                    </a:lnTo>
                    <a:lnTo>
                      <a:pt x="1184" y="593"/>
                    </a:lnTo>
                    <a:lnTo>
                      <a:pt x="1214" y="562"/>
                    </a:lnTo>
                    <a:lnTo>
                      <a:pt x="1303" y="562"/>
                    </a:lnTo>
                    <a:lnTo>
                      <a:pt x="1332" y="593"/>
                    </a:lnTo>
                    <a:lnTo>
                      <a:pt x="1362" y="593"/>
                    </a:lnTo>
                    <a:lnTo>
                      <a:pt x="1332" y="623"/>
                    </a:lnTo>
                    <a:lnTo>
                      <a:pt x="1303" y="623"/>
                    </a:lnTo>
                    <a:lnTo>
                      <a:pt x="1303" y="711"/>
                    </a:lnTo>
                    <a:lnTo>
                      <a:pt x="1155" y="711"/>
                    </a:lnTo>
                    <a:lnTo>
                      <a:pt x="1126" y="681"/>
                    </a:lnTo>
                    <a:lnTo>
                      <a:pt x="1037" y="681"/>
                    </a:lnTo>
                    <a:lnTo>
                      <a:pt x="1037" y="711"/>
                    </a:lnTo>
                    <a:lnTo>
                      <a:pt x="1007" y="741"/>
                    </a:lnTo>
                    <a:lnTo>
                      <a:pt x="977" y="741"/>
                    </a:lnTo>
                    <a:lnTo>
                      <a:pt x="946" y="771"/>
                    </a:lnTo>
                    <a:lnTo>
                      <a:pt x="858" y="771"/>
                    </a:lnTo>
                    <a:lnTo>
                      <a:pt x="830" y="799"/>
                    </a:lnTo>
                    <a:lnTo>
                      <a:pt x="800" y="799"/>
                    </a:lnTo>
                    <a:lnTo>
                      <a:pt x="770" y="829"/>
                    </a:lnTo>
                    <a:lnTo>
                      <a:pt x="770" y="859"/>
                    </a:lnTo>
                    <a:lnTo>
                      <a:pt x="712" y="918"/>
                    </a:lnTo>
                    <a:lnTo>
                      <a:pt x="593" y="918"/>
                    </a:lnTo>
                    <a:lnTo>
                      <a:pt x="563" y="889"/>
                    </a:lnTo>
                    <a:lnTo>
                      <a:pt x="532" y="889"/>
                    </a:lnTo>
                    <a:lnTo>
                      <a:pt x="502" y="859"/>
                    </a:lnTo>
                    <a:lnTo>
                      <a:pt x="532" y="859"/>
                    </a:lnTo>
                    <a:lnTo>
                      <a:pt x="532" y="771"/>
                    </a:lnTo>
                    <a:lnTo>
                      <a:pt x="563" y="741"/>
                    </a:lnTo>
                    <a:lnTo>
                      <a:pt x="532" y="711"/>
                    </a:lnTo>
                    <a:lnTo>
                      <a:pt x="532" y="681"/>
                    </a:lnTo>
                    <a:lnTo>
                      <a:pt x="502" y="681"/>
                    </a:lnTo>
                    <a:lnTo>
                      <a:pt x="475" y="652"/>
                    </a:lnTo>
                    <a:lnTo>
                      <a:pt x="444" y="652"/>
                    </a:lnTo>
                    <a:lnTo>
                      <a:pt x="414" y="623"/>
                    </a:lnTo>
                    <a:lnTo>
                      <a:pt x="384" y="623"/>
                    </a:lnTo>
                    <a:lnTo>
                      <a:pt x="356" y="593"/>
                    </a:lnTo>
                    <a:lnTo>
                      <a:pt x="325" y="593"/>
                    </a:lnTo>
                    <a:lnTo>
                      <a:pt x="266" y="623"/>
                    </a:lnTo>
                    <a:lnTo>
                      <a:pt x="237" y="593"/>
                    </a:lnTo>
                    <a:lnTo>
                      <a:pt x="296" y="534"/>
                    </a:lnTo>
                    <a:lnTo>
                      <a:pt x="325" y="534"/>
                    </a:lnTo>
                    <a:lnTo>
                      <a:pt x="325" y="504"/>
                    </a:lnTo>
                    <a:lnTo>
                      <a:pt x="384" y="474"/>
                    </a:lnTo>
                    <a:lnTo>
                      <a:pt x="414" y="474"/>
                    </a:lnTo>
                    <a:lnTo>
                      <a:pt x="444" y="444"/>
                    </a:lnTo>
                    <a:lnTo>
                      <a:pt x="475" y="444"/>
                    </a:lnTo>
                    <a:lnTo>
                      <a:pt x="502" y="416"/>
                    </a:lnTo>
                    <a:lnTo>
                      <a:pt x="532" y="444"/>
                    </a:lnTo>
                    <a:lnTo>
                      <a:pt x="563" y="416"/>
                    </a:lnTo>
                    <a:lnTo>
                      <a:pt x="502" y="355"/>
                    </a:lnTo>
                    <a:lnTo>
                      <a:pt x="502" y="325"/>
                    </a:lnTo>
                    <a:lnTo>
                      <a:pt x="475" y="355"/>
                    </a:lnTo>
                    <a:lnTo>
                      <a:pt x="414" y="355"/>
                    </a:lnTo>
                    <a:lnTo>
                      <a:pt x="384" y="325"/>
                    </a:lnTo>
                    <a:lnTo>
                      <a:pt x="356" y="325"/>
                    </a:lnTo>
                    <a:lnTo>
                      <a:pt x="325" y="355"/>
                    </a:lnTo>
                    <a:lnTo>
                      <a:pt x="266" y="325"/>
                    </a:lnTo>
                    <a:lnTo>
                      <a:pt x="237" y="355"/>
                    </a:lnTo>
                    <a:lnTo>
                      <a:pt x="177" y="355"/>
                    </a:lnTo>
                    <a:lnTo>
                      <a:pt x="147" y="325"/>
                    </a:lnTo>
                    <a:lnTo>
                      <a:pt x="89" y="325"/>
                    </a:lnTo>
                    <a:lnTo>
                      <a:pt x="89" y="298"/>
                    </a:lnTo>
                    <a:lnTo>
                      <a:pt x="59" y="298"/>
                    </a:lnTo>
                    <a:lnTo>
                      <a:pt x="29" y="267"/>
                    </a:lnTo>
                    <a:lnTo>
                      <a:pt x="59" y="267"/>
                    </a:lnTo>
                    <a:lnTo>
                      <a:pt x="59" y="237"/>
                    </a:lnTo>
                    <a:lnTo>
                      <a:pt x="29" y="237"/>
                    </a:lnTo>
                    <a:lnTo>
                      <a:pt x="0" y="207"/>
                    </a:lnTo>
                    <a:lnTo>
                      <a:pt x="118" y="207"/>
                    </a:lnTo>
                    <a:lnTo>
                      <a:pt x="147" y="237"/>
                    </a:lnTo>
                    <a:lnTo>
                      <a:pt x="207" y="179"/>
                    </a:lnTo>
                    <a:lnTo>
                      <a:pt x="177" y="179"/>
                    </a:lnTo>
                    <a:lnTo>
                      <a:pt x="147" y="207"/>
                    </a:lnTo>
                    <a:lnTo>
                      <a:pt x="118" y="179"/>
                    </a:lnTo>
                    <a:lnTo>
                      <a:pt x="59" y="179"/>
                    </a:lnTo>
                    <a:lnTo>
                      <a:pt x="29" y="148"/>
                    </a:lnTo>
                  </a:path>
                </a:pathLst>
              </a:custGeom>
              <a:noFill/>
              <a:ln w="1588">
                <a:solidFill>
                  <a:srgbClr val="000000"/>
                </a:solidFill>
                <a:prstDash val="solid"/>
                <a:round/>
                <a:headEnd/>
                <a:tailEnd/>
              </a:ln>
            </p:spPr>
            <p:txBody>
              <a:bodyPr/>
              <a:lstStyle/>
              <a:p>
                <a:endParaRPr lang="en-GB"/>
              </a:p>
            </p:txBody>
          </p:sp>
          <p:sp>
            <p:nvSpPr>
              <p:cNvPr id="25808" name="Rectangle 208"/>
              <p:cNvSpPr>
                <a:spLocks noChangeArrowheads="1"/>
              </p:cNvSpPr>
              <p:nvPr/>
            </p:nvSpPr>
            <p:spPr bwMode="auto">
              <a:xfrm>
                <a:off x="5102" y="2801"/>
                <a:ext cx="7" cy="7"/>
              </a:xfrm>
              <a:prstGeom prst="rect">
                <a:avLst/>
              </a:prstGeom>
              <a:noFill/>
              <a:ln w="1588">
                <a:solidFill>
                  <a:srgbClr val="000000"/>
                </a:solidFill>
                <a:miter lim="800000"/>
                <a:headEnd/>
                <a:tailEnd/>
              </a:ln>
            </p:spPr>
            <p:txBody>
              <a:bodyPr/>
              <a:lstStyle/>
              <a:p>
                <a:endParaRPr lang="en-GB"/>
              </a:p>
            </p:txBody>
          </p:sp>
          <p:sp>
            <p:nvSpPr>
              <p:cNvPr id="25809" name="Freeform 209"/>
              <p:cNvSpPr>
                <a:spLocks/>
              </p:cNvSpPr>
              <p:nvPr/>
            </p:nvSpPr>
            <p:spPr bwMode="auto">
              <a:xfrm>
                <a:off x="5006" y="2801"/>
                <a:ext cx="251" cy="281"/>
              </a:xfrm>
              <a:custGeom>
                <a:avLst/>
                <a:gdLst/>
                <a:ahLst/>
                <a:cxnLst>
                  <a:cxn ang="0">
                    <a:pos x="1007" y="1125"/>
                  </a:cxn>
                  <a:cxn ang="0">
                    <a:pos x="979" y="1125"/>
                  </a:cxn>
                  <a:cxn ang="0">
                    <a:pos x="949" y="1097"/>
                  </a:cxn>
                  <a:cxn ang="0">
                    <a:pos x="949" y="1067"/>
                  </a:cxn>
                  <a:cxn ang="0">
                    <a:pos x="919" y="1067"/>
                  </a:cxn>
                  <a:cxn ang="0">
                    <a:pos x="771" y="918"/>
                  </a:cxn>
                  <a:cxn ang="0">
                    <a:pos x="742" y="918"/>
                  </a:cxn>
                  <a:cxn ang="0">
                    <a:pos x="682" y="859"/>
                  </a:cxn>
                  <a:cxn ang="0">
                    <a:pos x="651" y="859"/>
                  </a:cxn>
                  <a:cxn ang="0">
                    <a:pos x="594" y="800"/>
                  </a:cxn>
                  <a:cxn ang="0">
                    <a:pos x="505" y="800"/>
                  </a:cxn>
                  <a:cxn ang="0">
                    <a:pos x="475" y="770"/>
                  </a:cxn>
                  <a:cxn ang="0">
                    <a:pos x="444" y="770"/>
                  </a:cxn>
                  <a:cxn ang="0">
                    <a:pos x="444" y="741"/>
                  </a:cxn>
                  <a:cxn ang="0">
                    <a:pos x="387" y="711"/>
                  </a:cxn>
                  <a:cxn ang="0">
                    <a:pos x="326" y="651"/>
                  </a:cxn>
                  <a:cxn ang="0">
                    <a:pos x="326" y="681"/>
                  </a:cxn>
                  <a:cxn ang="0">
                    <a:pos x="237" y="681"/>
                  </a:cxn>
                  <a:cxn ang="0">
                    <a:pos x="237" y="651"/>
                  </a:cxn>
                  <a:cxn ang="0">
                    <a:pos x="177" y="593"/>
                  </a:cxn>
                  <a:cxn ang="0">
                    <a:pos x="150" y="593"/>
                  </a:cxn>
                  <a:cxn ang="0">
                    <a:pos x="150" y="563"/>
                  </a:cxn>
                  <a:cxn ang="0">
                    <a:pos x="119" y="563"/>
                  </a:cxn>
                  <a:cxn ang="0">
                    <a:pos x="89" y="533"/>
                  </a:cxn>
                  <a:cxn ang="0">
                    <a:pos x="0" y="533"/>
                  </a:cxn>
                  <a:cxn ang="0">
                    <a:pos x="0" y="504"/>
                  </a:cxn>
                  <a:cxn ang="0">
                    <a:pos x="30" y="504"/>
                  </a:cxn>
                  <a:cxn ang="0">
                    <a:pos x="59" y="475"/>
                  </a:cxn>
                  <a:cxn ang="0">
                    <a:pos x="30" y="475"/>
                  </a:cxn>
                  <a:cxn ang="0">
                    <a:pos x="30" y="414"/>
                  </a:cxn>
                  <a:cxn ang="0">
                    <a:pos x="59" y="414"/>
                  </a:cxn>
                  <a:cxn ang="0">
                    <a:pos x="119" y="445"/>
                  </a:cxn>
                  <a:cxn ang="0">
                    <a:pos x="119" y="475"/>
                  </a:cxn>
                  <a:cxn ang="0">
                    <a:pos x="177" y="475"/>
                  </a:cxn>
                  <a:cxn ang="0">
                    <a:pos x="207" y="445"/>
                  </a:cxn>
                  <a:cxn ang="0">
                    <a:pos x="268" y="475"/>
                  </a:cxn>
                  <a:cxn ang="0">
                    <a:pos x="296" y="445"/>
                  </a:cxn>
                  <a:cxn ang="0">
                    <a:pos x="268" y="414"/>
                  </a:cxn>
                  <a:cxn ang="0">
                    <a:pos x="268" y="386"/>
                  </a:cxn>
                  <a:cxn ang="0">
                    <a:pos x="237" y="414"/>
                  </a:cxn>
                  <a:cxn ang="0">
                    <a:pos x="237" y="356"/>
                  </a:cxn>
                  <a:cxn ang="0">
                    <a:pos x="268" y="356"/>
                  </a:cxn>
                  <a:cxn ang="0">
                    <a:pos x="268" y="326"/>
                  </a:cxn>
                  <a:cxn ang="0">
                    <a:pos x="296" y="296"/>
                  </a:cxn>
                  <a:cxn ang="0">
                    <a:pos x="296" y="238"/>
                  </a:cxn>
                  <a:cxn ang="0">
                    <a:pos x="326" y="207"/>
                  </a:cxn>
                  <a:cxn ang="0">
                    <a:pos x="326" y="238"/>
                  </a:cxn>
                  <a:cxn ang="0">
                    <a:pos x="357" y="268"/>
                  </a:cxn>
                  <a:cxn ang="0">
                    <a:pos x="357" y="207"/>
                  </a:cxn>
                  <a:cxn ang="0">
                    <a:pos x="387" y="177"/>
                  </a:cxn>
                  <a:cxn ang="0">
                    <a:pos x="414" y="207"/>
                  </a:cxn>
                  <a:cxn ang="0">
                    <a:pos x="444" y="207"/>
                  </a:cxn>
                  <a:cxn ang="0">
                    <a:pos x="475" y="238"/>
                  </a:cxn>
                  <a:cxn ang="0">
                    <a:pos x="475" y="207"/>
                  </a:cxn>
                  <a:cxn ang="0">
                    <a:pos x="444" y="177"/>
                  </a:cxn>
                  <a:cxn ang="0">
                    <a:pos x="414" y="177"/>
                  </a:cxn>
                  <a:cxn ang="0">
                    <a:pos x="326" y="89"/>
                  </a:cxn>
                  <a:cxn ang="0">
                    <a:pos x="296" y="119"/>
                  </a:cxn>
                  <a:cxn ang="0">
                    <a:pos x="237" y="59"/>
                  </a:cxn>
                  <a:cxn ang="0">
                    <a:pos x="237" y="31"/>
                  </a:cxn>
                  <a:cxn ang="0">
                    <a:pos x="296" y="31"/>
                  </a:cxn>
                  <a:cxn ang="0">
                    <a:pos x="326" y="0"/>
                  </a:cxn>
                  <a:cxn ang="0">
                    <a:pos x="387" y="0"/>
                  </a:cxn>
                </a:cxnLst>
                <a:rect l="0" t="0" r="r" b="b"/>
                <a:pathLst>
                  <a:path w="1007" h="1125">
                    <a:moveTo>
                      <a:pt x="1007" y="1125"/>
                    </a:moveTo>
                    <a:lnTo>
                      <a:pt x="979" y="1125"/>
                    </a:lnTo>
                    <a:lnTo>
                      <a:pt x="949" y="1097"/>
                    </a:lnTo>
                    <a:lnTo>
                      <a:pt x="949" y="1067"/>
                    </a:lnTo>
                    <a:lnTo>
                      <a:pt x="919" y="1067"/>
                    </a:lnTo>
                    <a:lnTo>
                      <a:pt x="771" y="918"/>
                    </a:lnTo>
                    <a:lnTo>
                      <a:pt x="742" y="918"/>
                    </a:lnTo>
                    <a:lnTo>
                      <a:pt x="682" y="859"/>
                    </a:lnTo>
                    <a:lnTo>
                      <a:pt x="651" y="859"/>
                    </a:lnTo>
                    <a:lnTo>
                      <a:pt x="594" y="800"/>
                    </a:lnTo>
                    <a:lnTo>
                      <a:pt x="505" y="800"/>
                    </a:lnTo>
                    <a:lnTo>
                      <a:pt x="475" y="770"/>
                    </a:lnTo>
                    <a:lnTo>
                      <a:pt x="444" y="770"/>
                    </a:lnTo>
                    <a:lnTo>
                      <a:pt x="444" y="741"/>
                    </a:lnTo>
                    <a:lnTo>
                      <a:pt x="387" y="711"/>
                    </a:lnTo>
                    <a:lnTo>
                      <a:pt x="326" y="651"/>
                    </a:lnTo>
                    <a:lnTo>
                      <a:pt x="326" y="681"/>
                    </a:lnTo>
                    <a:lnTo>
                      <a:pt x="237" y="681"/>
                    </a:lnTo>
                    <a:lnTo>
                      <a:pt x="237" y="651"/>
                    </a:lnTo>
                    <a:lnTo>
                      <a:pt x="177" y="593"/>
                    </a:lnTo>
                    <a:lnTo>
                      <a:pt x="150" y="593"/>
                    </a:lnTo>
                    <a:lnTo>
                      <a:pt x="150" y="563"/>
                    </a:lnTo>
                    <a:lnTo>
                      <a:pt x="119" y="563"/>
                    </a:lnTo>
                    <a:lnTo>
                      <a:pt x="89" y="533"/>
                    </a:lnTo>
                    <a:lnTo>
                      <a:pt x="0" y="533"/>
                    </a:lnTo>
                    <a:lnTo>
                      <a:pt x="0" y="504"/>
                    </a:lnTo>
                    <a:lnTo>
                      <a:pt x="30" y="504"/>
                    </a:lnTo>
                    <a:lnTo>
                      <a:pt x="59" y="475"/>
                    </a:lnTo>
                    <a:lnTo>
                      <a:pt x="30" y="475"/>
                    </a:lnTo>
                    <a:lnTo>
                      <a:pt x="30" y="414"/>
                    </a:lnTo>
                    <a:lnTo>
                      <a:pt x="59" y="414"/>
                    </a:lnTo>
                    <a:lnTo>
                      <a:pt x="119" y="445"/>
                    </a:lnTo>
                    <a:lnTo>
                      <a:pt x="119" y="475"/>
                    </a:lnTo>
                    <a:lnTo>
                      <a:pt x="177" y="475"/>
                    </a:lnTo>
                    <a:lnTo>
                      <a:pt x="207" y="445"/>
                    </a:lnTo>
                    <a:lnTo>
                      <a:pt x="268" y="475"/>
                    </a:lnTo>
                    <a:lnTo>
                      <a:pt x="296" y="445"/>
                    </a:lnTo>
                    <a:lnTo>
                      <a:pt x="268" y="414"/>
                    </a:lnTo>
                    <a:lnTo>
                      <a:pt x="268" y="386"/>
                    </a:lnTo>
                    <a:lnTo>
                      <a:pt x="237" y="414"/>
                    </a:lnTo>
                    <a:lnTo>
                      <a:pt x="237" y="356"/>
                    </a:lnTo>
                    <a:lnTo>
                      <a:pt x="268" y="356"/>
                    </a:lnTo>
                    <a:lnTo>
                      <a:pt x="268" y="326"/>
                    </a:lnTo>
                    <a:lnTo>
                      <a:pt x="296" y="296"/>
                    </a:lnTo>
                    <a:lnTo>
                      <a:pt x="296" y="238"/>
                    </a:lnTo>
                    <a:lnTo>
                      <a:pt x="326" y="207"/>
                    </a:lnTo>
                    <a:lnTo>
                      <a:pt x="326" y="238"/>
                    </a:lnTo>
                    <a:lnTo>
                      <a:pt x="357" y="268"/>
                    </a:lnTo>
                    <a:lnTo>
                      <a:pt x="357" y="207"/>
                    </a:lnTo>
                    <a:lnTo>
                      <a:pt x="387" y="177"/>
                    </a:lnTo>
                    <a:lnTo>
                      <a:pt x="414" y="207"/>
                    </a:lnTo>
                    <a:lnTo>
                      <a:pt x="444" y="207"/>
                    </a:lnTo>
                    <a:lnTo>
                      <a:pt x="475" y="238"/>
                    </a:lnTo>
                    <a:lnTo>
                      <a:pt x="475" y="207"/>
                    </a:lnTo>
                    <a:lnTo>
                      <a:pt x="444" y="177"/>
                    </a:lnTo>
                    <a:lnTo>
                      <a:pt x="414" y="177"/>
                    </a:lnTo>
                    <a:lnTo>
                      <a:pt x="326" y="89"/>
                    </a:lnTo>
                    <a:lnTo>
                      <a:pt x="296" y="119"/>
                    </a:lnTo>
                    <a:lnTo>
                      <a:pt x="237" y="59"/>
                    </a:lnTo>
                    <a:lnTo>
                      <a:pt x="237" y="31"/>
                    </a:lnTo>
                    <a:lnTo>
                      <a:pt x="296" y="31"/>
                    </a:lnTo>
                    <a:lnTo>
                      <a:pt x="326" y="0"/>
                    </a:lnTo>
                    <a:lnTo>
                      <a:pt x="387" y="0"/>
                    </a:lnTo>
                  </a:path>
                </a:pathLst>
              </a:custGeom>
              <a:noFill/>
              <a:ln w="1588">
                <a:solidFill>
                  <a:srgbClr val="000000"/>
                </a:solidFill>
                <a:prstDash val="solid"/>
                <a:round/>
                <a:headEnd/>
                <a:tailEnd/>
              </a:ln>
            </p:spPr>
            <p:txBody>
              <a:bodyPr/>
              <a:lstStyle/>
              <a:p>
                <a:endParaRPr lang="en-GB"/>
              </a:p>
            </p:txBody>
          </p:sp>
          <p:sp>
            <p:nvSpPr>
              <p:cNvPr id="25810" name="Freeform 210"/>
              <p:cNvSpPr>
                <a:spLocks/>
              </p:cNvSpPr>
              <p:nvPr/>
            </p:nvSpPr>
            <p:spPr bwMode="auto">
              <a:xfrm>
                <a:off x="4443" y="3186"/>
                <a:ext cx="941" cy="103"/>
              </a:xfrm>
              <a:custGeom>
                <a:avLst/>
                <a:gdLst/>
                <a:ahLst/>
                <a:cxnLst>
                  <a:cxn ang="0">
                    <a:pos x="3705" y="268"/>
                  </a:cxn>
                  <a:cxn ang="0">
                    <a:pos x="3645" y="295"/>
                  </a:cxn>
                  <a:cxn ang="0">
                    <a:pos x="3557" y="325"/>
                  </a:cxn>
                  <a:cxn ang="0">
                    <a:pos x="3496" y="355"/>
                  </a:cxn>
                  <a:cxn ang="0">
                    <a:pos x="3408" y="386"/>
                  </a:cxn>
                  <a:cxn ang="0">
                    <a:pos x="3350" y="386"/>
                  </a:cxn>
                  <a:cxn ang="0">
                    <a:pos x="3231" y="355"/>
                  </a:cxn>
                  <a:cxn ang="0">
                    <a:pos x="3023" y="386"/>
                  </a:cxn>
                  <a:cxn ang="0">
                    <a:pos x="2934" y="414"/>
                  </a:cxn>
                  <a:cxn ang="0">
                    <a:pos x="2846" y="386"/>
                  </a:cxn>
                  <a:cxn ang="0">
                    <a:pos x="2727" y="325"/>
                  </a:cxn>
                  <a:cxn ang="0">
                    <a:pos x="2609" y="355"/>
                  </a:cxn>
                  <a:cxn ang="0">
                    <a:pos x="2548" y="325"/>
                  </a:cxn>
                  <a:cxn ang="0">
                    <a:pos x="2402" y="268"/>
                  </a:cxn>
                  <a:cxn ang="0">
                    <a:pos x="2341" y="295"/>
                  </a:cxn>
                  <a:cxn ang="0">
                    <a:pos x="2252" y="177"/>
                  </a:cxn>
                  <a:cxn ang="0">
                    <a:pos x="2134" y="148"/>
                  </a:cxn>
                  <a:cxn ang="0">
                    <a:pos x="2074" y="148"/>
                  </a:cxn>
                  <a:cxn ang="0">
                    <a:pos x="1986" y="118"/>
                  </a:cxn>
                  <a:cxn ang="0">
                    <a:pos x="1956" y="59"/>
                  </a:cxn>
                  <a:cxn ang="0">
                    <a:pos x="1956" y="30"/>
                  </a:cxn>
                  <a:cxn ang="0">
                    <a:pos x="1927" y="30"/>
                  </a:cxn>
                  <a:cxn ang="0">
                    <a:pos x="1572" y="59"/>
                  </a:cxn>
                  <a:cxn ang="0">
                    <a:pos x="1483" y="30"/>
                  </a:cxn>
                  <a:cxn ang="0">
                    <a:pos x="1392" y="59"/>
                  </a:cxn>
                  <a:cxn ang="0">
                    <a:pos x="1304" y="89"/>
                  </a:cxn>
                  <a:cxn ang="0">
                    <a:pos x="1246" y="118"/>
                  </a:cxn>
                  <a:cxn ang="0">
                    <a:pos x="1186" y="148"/>
                  </a:cxn>
                  <a:cxn ang="0">
                    <a:pos x="1127" y="177"/>
                  </a:cxn>
                  <a:cxn ang="0">
                    <a:pos x="1067" y="207"/>
                  </a:cxn>
                  <a:cxn ang="0">
                    <a:pos x="1008" y="237"/>
                  </a:cxn>
                  <a:cxn ang="0">
                    <a:pos x="949" y="268"/>
                  </a:cxn>
                  <a:cxn ang="0">
                    <a:pos x="919" y="355"/>
                  </a:cxn>
                  <a:cxn ang="0">
                    <a:pos x="772" y="325"/>
                  </a:cxn>
                  <a:cxn ang="0">
                    <a:pos x="653" y="295"/>
                  </a:cxn>
                  <a:cxn ang="0">
                    <a:pos x="444" y="325"/>
                  </a:cxn>
                  <a:cxn ang="0">
                    <a:pos x="355" y="295"/>
                  </a:cxn>
                  <a:cxn ang="0">
                    <a:pos x="298" y="295"/>
                  </a:cxn>
                  <a:cxn ang="0">
                    <a:pos x="237" y="268"/>
                  </a:cxn>
                  <a:cxn ang="0">
                    <a:pos x="149" y="237"/>
                  </a:cxn>
                  <a:cxn ang="0">
                    <a:pos x="89" y="207"/>
                  </a:cxn>
                  <a:cxn ang="0">
                    <a:pos x="30" y="177"/>
                  </a:cxn>
                  <a:cxn ang="0">
                    <a:pos x="0" y="118"/>
                  </a:cxn>
                  <a:cxn ang="0">
                    <a:pos x="0" y="59"/>
                  </a:cxn>
                </a:cxnLst>
                <a:rect l="0" t="0" r="r" b="b"/>
                <a:pathLst>
                  <a:path w="3764" h="414">
                    <a:moveTo>
                      <a:pt x="3764" y="207"/>
                    </a:moveTo>
                    <a:lnTo>
                      <a:pt x="3705" y="268"/>
                    </a:lnTo>
                    <a:lnTo>
                      <a:pt x="3676" y="268"/>
                    </a:lnTo>
                    <a:lnTo>
                      <a:pt x="3645" y="295"/>
                    </a:lnTo>
                    <a:lnTo>
                      <a:pt x="3615" y="295"/>
                    </a:lnTo>
                    <a:lnTo>
                      <a:pt x="3557" y="325"/>
                    </a:lnTo>
                    <a:lnTo>
                      <a:pt x="3526" y="355"/>
                    </a:lnTo>
                    <a:lnTo>
                      <a:pt x="3496" y="355"/>
                    </a:lnTo>
                    <a:lnTo>
                      <a:pt x="3469" y="386"/>
                    </a:lnTo>
                    <a:lnTo>
                      <a:pt x="3408" y="386"/>
                    </a:lnTo>
                    <a:lnTo>
                      <a:pt x="3378" y="414"/>
                    </a:lnTo>
                    <a:lnTo>
                      <a:pt x="3350" y="386"/>
                    </a:lnTo>
                    <a:lnTo>
                      <a:pt x="3259" y="386"/>
                    </a:lnTo>
                    <a:lnTo>
                      <a:pt x="3231" y="355"/>
                    </a:lnTo>
                    <a:lnTo>
                      <a:pt x="3053" y="355"/>
                    </a:lnTo>
                    <a:lnTo>
                      <a:pt x="3023" y="386"/>
                    </a:lnTo>
                    <a:lnTo>
                      <a:pt x="2964" y="386"/>
                    </a:lnTo>
                    <a:lnTo>
                      <a:pt x="2934" y="414"/>
                    </a:lnTo>
                    <a:lnTo>
                      <a:pt x="2903" y="414"/>
                    </a:lnTo>
                    <a:lnTo>
                      <a:pt x="2846" y="386"/>
                    </a:lnTo>
                    <a:lnTo>
                      <a:pt x="2785" y="386"/>
                    </a:lnTo>
                    <a:lnTo>
                      <a:pt x="2727" y="325"/>
                    </a:lnTo>
                    <a:lnTo>
                      <a:pt x="2696" y="355"/>
                    </a:lnTo>
                    <a:lnTo>
                      <a:pt x="2609" y="355"/>
                    </a:lnTo>
                    <a:lnTo>
                      <a:pt x="2578" y="325"/>
                    </a:lnTo>
                    <a:lnTo>
                      <a:pt x="2548" y="325"/>
                    </a:lnTo>
                    <a:lnTo>
                      <a:pt x="2489" y="268"/>
                    </a:lnTo>
                    <a:lnTo>
                      <a:pt x="2402" y="268"/>
                    </a:lnTo>
                    <a:lnTo>
                      <a:pt x="2371" y="295"/>
                    </a:lnTo>
                    <a:lnTo>
                      <a:pt x="2341" y="295"/>
                    </a:lnTo>
                    <a:lnTo>
                      <a:pt x="2252" y="207"/>
                    </a:lnTo>
                    <a:lnTo>
                      <a:pt x="2252" y="177"/>
                    </a:lnTo>
                    <a:lnTo>
                      <a:pt x="2222" y="148"/>
                    </a:lnTo>
                    <a:lnTo>
                      <a:pt x="2134" y="148"/>
                    </a:lnTo>
                    <a:lnTo>
                      <a:pt x="2104" y="177"/>
                    </a:lnTo>
                    <a:lnTo>
                      <a:pt x="2074" y="148"/>
                    </a:lnTo>
                    <a:lnTo>
                      <a:pt x="2016" y="148"/>
                    </a:lnTo>
                    <a:lnTo>
                      <a:pt x="1986" y="118"/>
                    </a:lnTo>
                    <a:lnTo>
                      <a:pt x="1986" y="89"/>
                    </a:lnTo>
                    <a:lnTo>
                      <a:pt x="1956" y="59"/>
                    </a:lnTo>
                    <a:lnTo>
                      <a:pt x="1986" y="30"/>
                    </a:lnTo>
                    <a:lnTo>
                      <a:pt x="1956" y="30"/>
                    </a:lnTo>
                    <a:lnTo>
                      <a:pt x="1927" y="0"/>
                    </a:lnTo>
                    <a:lnTo>
                      <a:pt x="1927" y="30"/>
                    </a:lnTo>
                    <a:lnTo>
                      <a:pt x="1897" y="59"/>
                    </a:lnTo>
                    <a:lnTo>
                      <a:pt x="1572" y="59"/>
                    </a:lnTo>
                    <a:lnTo>
                      <a:pt x="1541" y="30"/>
                    </a:lnTo>
                    <a:lnTo>
                      <a:pt x="1483" y="30"/>
                    </a:lnTo>
                    <a:lnTo>
                      <a:pt x="1453" y="59"/>
                    </a:lnTo>
                    <a:lnTo>
                      <a:pt x="1392" y="59"/>
                    </a:lnTo>
                    <a:lnTo>
                      <a:pt x="1365" y="89"/>
                    </a:lnTo>
                    <a:lnTo>
                      <a:pt x="1304" y="89"/>
                    </a:lnTo>
                    <a:lnTo>
                      <a:pt x="1274" y="118"/>
                    </a:lnTo>
                    <a:lnTo>
                      <a:pt x="1246" y="118"/>
                    </a:lnTo>
                    <a:lnTo>
                      <a:pt x="1215" y="148"/>
                    </a:lnTo>
                    <a:lnTo>
                      <a:pt x="1186" y="148"/>
                    </a:lnTo>
                    <a:lnTo>
                      <a:pt x="1156" y="177"/>
                    </a:lnTo>
                    <a:lnTo>
                      <a:pt x="1127" y="177"/>
                    </a:lnTo>
                    <a:lnTo>
                      <a:pt x="1097" y="207"/>
                    </a:lnTo>
                    <a:lnTo>
                      <a:pt x="1067" y="207"/>
                    </a:lnTo>
                    <a:lnTo>
                      <a:pt x="1037" y="237"/>
                    </a:lnTo>
                    <a:lnTo>
                      <a:pt x="1008" y="237"/>
                    </a:lnTo>
                    <a:lnTo>
                      <a:pt x="979" y="268"/>
                    </a:lnTo>
                    <a:lnTo>
                      <a:pt x="949" y="268"/>
                    </a:lnTo>
                    <a:lnTo>
                      <a:pt x="979" y="295"/>
                    </a:lnTo>
                    <a:lnTo>
                      <a:pt x="919" y="355"/>
                    </a:lnTo>
                    <a:lnTo>
                      <a:pt x="772" y="355"/>
                    </a:lnTo>
                    <a:lnTo>
                      <a:pt x="772" y="325"/>
                    </a:lnTo>
                    <a:lnTo>
                      <a:pt x="681" y="325"/>
                    </a:lnTo>
                    <a:lnTo>
                      <a:pt x="653" y="295"/>
                    </a:lnTo>
                    <a:lnTo>
                      <a:pt x="623" y="325"/>
                    </a:lnTo>
                    <a:lnTo>
                      <a:pt x="444" y="325"/>
                    </a:lnTo>
                    <a:lnTo>
                      <a:pt x="416" y="295"/>
                    </a:lnTo>
                    <a:lnTo>
                      <a:pt x="355" y="295"/>
                    </a:lnTo>
                    <a:lnTo>
                      <a:pt x="326" y="325"/>
                    </a:lnTo>
                    <a:lnTo>
                      <a:pt x="298" y="295"/>
                    </a:lnTo>
                    <a:lnTo>
                      <a:pt x="267" y="295"/>
                    </a:lnTo>
                    <a:lnTo>
                      <a:pt x="237" y="268"/>
                    </a:lnTo>
                    <a:lnTo>
                      <a:pt x="178" y="268"/>
                    </a:lnTo>
                    <a:lnTo>
                      <a:pt x="149" y="237"/>
                    </a:lnTo>
                    <a:lnTo>
                      <a:pt x="119" y="237"/>
                    </a:lnTo>
                    <a:lnTo>
                      <a:pt x="89" y="207"/>
                    </a:lnTo>
                    <a:lnTo>
                      <a:pt x="60" y="207"/>
                    </a:lnTo>
                    <a:lnTo>
                      <a:pt x="30" y="177"/>
                    </a:lnTo>
                    <a:lnTo>
                      <a:pt x="30" y="148"/>
                    </a:lnTo>
                    <a:lnTo>
                      <a:pt x="0" y="118"/>
                    </a:lnTo>
                    <a:lnTo>
                      <a:pt x="30" y="89"/>
                    </a:lnTo>
                    <a:lnTo>
                      <a:pt x="0" y="59"/>
                    </a:lnTo>
                  </a:path>
                </a:pathLst>
              </a:custGeom>
              <a:noFill/>
              <a:ln w="1588">
                <a:solidFill>
                  <a:srgbClr val="000000"/>
                </a:solidFill>
                <a:prstDash val="solid"/>
                <a:round/>
                <a:headEnd/>
                <a:tailEnd/>
              </a:ln>
            </p:spPr>
            <p:txBody>
              <a:bodyPr/>
              <a:lstStyle/>
              <a:p>
                <a:endParaRPr lang="en-GB"/>
              </a:p>
            </p:txBody>
          </p:sp>
          <p:sp>
            <p:nvSpPr>
              <p:cNvPr id="25811" name="Freeform 211"/>
              <p:cNvSpPr>
                <a:spLocks/>
              </p:cNvSpPr>
              <p:nvPr/>
            </p:nvSpPr>
            <p:spPr bwMode="auto">
              <a:xfrm>
                <a:off x="5257" y="3060"/>
                <a:ext cx="460" cy="148"/>
              </a:xfrm>
              <a:custGeom>
                <a:avLst/>
                <a:gdLst/>
                <a:ahLst/>
                <a:cxnLst>
                  <a:cxn ang="0">
                    <a:pos x="1839" y="593"/>
                  </a:cxn>
                  <a:cxn ang="0">
                    <a:pos x="1779" y="534"/>
                  </a:cxn>
                  <a:cxn ang="0">
                    <a:pos x="1690" y="534"/>
                  </a:cxn>
                  <a:cxn ang="0">
                    <a:pos x="1661" y="504"/>
                  </a:cxn>
                  <a:cxn ang="0">
                    <a:pos x="1630" y="504"/>
                  </a:cxn>
                  <a:cxn ang="0">
                    <a:pos x="1602" y="474"/>
                  </a:cxn>
                  <a:cxn ang="0">
                    <a:pos x="1602" y="386"/>
                  </a:cxn>
                  <a:cxn ang="0">
                    <a:pos x="1572" y="356"/>
                  </a:cxn>
                  <a:cxn ang="0">
                    <a:pos x="1483" y="356"/>
                  </a:cxn>
                  <a:cxn ang="0">
                    <a:pos x="1423" y="297"/>
                  </a:cxn>
                  <a:cxn ang="0">
                    <a:pos x="1334" y="297"/>
                  </a:cxn>
                  <a:cxn ang="0">
                    <a:pos x="1334" y="325"/>
                  </a:cxn>
                  <a:cxn ang="0">
                    <a:pos x="1304" y="297"/>
                  </a:cxn>
                  <a:cxn ang="0">
                    <a:pos x="1216" y="297"/>
                  </a:cxn>
                  <a:cxn ang="0">
                    <a:pos x="1186" y="325"/>
                  </a:cxn>
                  <a:cxn ang="0">
                    <a:pos x="1127" y="325"/>
                  </a:cxn>
                  <a:cxn ang="0">
                    <a:pos x="1097" y="356"/>
                  </a:cxn>
                  <a:cxn ang="0">
                    <a:pos x="1067" y="356"/>
                  </a:cxn>
                  <a:cxn ang="0">
                    <a:pos x="1039" y="325"/>
                  </a:cxn>
                  <a:cxn ang="0">
                    <a:pos x="1067" y="297"/>
                  </a:cxn>
                  <a:cxn ang="0">
                    <a:pos x="1039" y="268"/>
                  </a:cxn>
                  <a:cxn ang="0">
                    <a:pos x="1009" y="268"/>
                  </a:cxn>
                  <a:cxn ang="0">
                    <a:pos x="979" y="238"/>
                  </a:cxn>
                  <a:cxn ang="0">
                    <a:pos x="890" y="238"/>
                  </a:cxn>
                  <a:cxn ang="0">
                    <a:pos x="860" y="207"/>
                  </a:cxn>
                  <a:cxn ang="0">
                    <a:pos x="830" y="207"/>
                  </a:cxn>
                  <a:cxn ang="0">
                    <a:pos x="772" y="149"/>
                  </a:cxn>
                  <a:cxn ang="0">
                    <a:pos x="683" y="149"/>
                  </a:cxn>
                  <a:cxn ang="0">
                    <a:pos x="653" y="118"/>
                  </a:cxn>
                  <a:cxn ang="0">
                    <a:pos x="593" y="118"/>
                  </a:cxn>
                  <a:cxn ang="0">
                    <a:pos x="565" y="149"/>
                  </a:cxn>
                  <a:cxn ang="0">
                    <a:pos x="505" y="149"/>
                  </a:cxn>
                  <a:cxn ang="0">
                    <a:pos x="446" y="118"/>
                  </a:cxn>
                  <a:cxn ang="0">
                    <a:pos x="386" y="118"/>
                  </a:cxn>
                  <a:cxn ang="0">
                    <a:pos x="356" y="89"/>
                  </a:cxn>
                  <a:cxn ang="0">
                    <a:pos x="298" y="89"/>
                  </a:cxn>
                  <a:cxn ang="0">
                    <a:pos x="267" y="61"/>
                  </a:cxn>
                  <a:cxn ang="0">
                    <a:pos x="237" y="61"/>
                  </a:cxn>
                  <a:cxn ang="0">
                    <a:pos x="210" y="31"/>
                  </a:cxn>
                  <a:cxn ang="0">
                    <a:pos x="91" y="31"/>
                  </a:cxn>
                  <a:cxn ang="0">
                    <a:pos x="60" y="0"/>
                  </a:cxn>
                  <a:cxn ang="0">
                    <a:pos x="30" y="0"/>
                  </a:cxn>
                  <a:cxn ang="0">
                    <a:pos x="0" y="31"/>
                  </a:cxn>
                  <a:cxn ang="0">
                    <a:pos x="0" y="89"/>
                  </a:cxn>
                </a:cxnLst>
                <a:rect l="0" t="0" r="r" b="b"/>
                <a:pathLst>
                  <a:path w="1839" h="593">
                    <a:moveTo>
                      <a:pt x="1839" y="593"/>
                    </a:moveTo>
                    <a:lnTo>
                      <a:pt x="1779" y="534"/>
                    </a:lnTo>
                    <a:lnTo>
                      <a:pt x="1690" y="534"/>
                    </a:lnTo>
                    <a:lnTo>
                      <a:pt x="1661" y="504"/>
                    </a:lnTo>
                    <a:lnTo>
                      <a:pt x="1630" y="504"/>
                    </a:lnTo>
                    <a:lnTo>
                      <a:pt x="1602" y="474"/>
                    </a:lnTo>
                    <a:lnTo>
                      <a:pt x="1602" y="386"/>
                    </a:lnTo>
                    <a:lnTo>
                      <a:pt x="1572" y="356"/>
                    </a:lnTo>
                    <a:lnTo>
                      <a:pt x="1483" y="356"/>
                    </a:lnTo>
                    <a:lnTo>
                      <a:pt x="1423" y="297"/>
                    </a:lnTo>
                    <a:lnTo>
                      <a:pt x="1334" y="297"/>
                    </a:lnTo>
                    <a:lnTo>
                      <a:pt x="1334" y="325"/>
                    </a:lnTo>
                    <a:lnTo>
                      <a:pt x="1304" y="297"/>
                    </a:lnTo>
                    <a:lnTo>
                      <a:pt x="1216" y="297"/>
                    </a:lnTo>
                    <a:lnTo>
                      <a:pt x="1186" y="325"/>
                    </a:lnTo>
                    <a:lnTo>
                      <a:pt x="1127" y="325"/>
                    </a:lnTo>
                    <a:lnTo>
                      <a:pt x="1097" y="356"/>
                    </a:lnTo>
                    <a:lnTo>
                      <a:pt x="1067" y="356"/>
                    </a:lnTo>
                    <a:lnTo>
                      <a:pt x="1039" y="325"/>
                    </a:lnTo>
                    <a:lnTo>
                      <a:pt x="1067" y="297"/>
                    </a:lnTo>
                    <a:lnTo>
                      <a:pt x="1039" y="268"/>
                    </a:lnTo>
                    <a:lnTo>
                      <a:pt x="1009" y="268"/>
                    </a:lnTo>
                    <a:lnTo>
                      <a:pt x="979" y="238"/>
                    </a:lnTo>
                    <a:lnTo>
                      <a:pt x="890" y="238"/>
                    </a:lnTo>
                    <a:lnTo>
                      <a:pt x="860" y="207"/>
                    </a:lnTo>
                    <a:lnTo>
                      <a:pt x="830" y="207"/>
                    </a:lnTo>
                    <a:lnTo>
                      <a:pt x="772" y="149"/>
                    </a:lnTo>
                    <a:lnTo>
                      <a:pt x="683" y="149"/>
                    </a:lnTo>
                    <a:lnTo>
                      <a:pt x="653" y="118"/>
                    </a:lnTo>
                    <a:lnTo>
                      <a:pt x="593" y="118"/>
                    </a:lnTo>
                    <a:lnTo>
                      <a:pt x="565" y="149"/>
                    </a:lnTo>
                    <a:lnTo>
                      <a:pt x="505" y="149"/>
                    </a:lnTo>
                    <a:lnTo>
                      <a:pt x="446" y="118"/>
                    </a:lnTo>
                    <a:lnTo>
                      <a:pt x="386" y="118"/>
                    </a:lnTo>
                    <a:lnTo>
                      <a:pt x="356" y="89"/>
                    </a:lnTo>
                    <a:lnTo>
                      <a:pt x="298" y="89"/>
                    </a:lnTo>
                    <a:lnTo>
                      <a:pt x="267" y="61"/>
                    </a:lnTo>
                    <a:lnTo>
                      <a:pt x="237" y="61"/>
                    </a:lnTo>
                    <a:lnTo>
                      <a:pt x="210" y="31"/>
                    </a:lnTo>
                    <a:lnTo>
                      <a:pt x="91" y="31"/>
                    </a:lnTo>
                    <a:lnTo>
                      <a:pt x="60" y="0"/>
                    </a:lnTo>
                    <a:lnTo>
                      <a:pt x="30" y="0"/>
                    </a:lnTo>
                    <a:lnTo>
                      <a:pt x="0" y="31"/>
                    </a:lnTo>
                    <a:lnTo>
                      <a:pt x="0" y="89"/>
                    </a:lnTo>
                  </a:path>
                </a:pathLst>
              </a:custGeom>
              <a:noFill/>
              <a:ln w="1588">
                <a:solidFill>
                  <a:srgbClr val="000000"/>
                </a:solidFill>
                <a:prstDash val="solid"/>
                <a:round/>
                <a:headEnd/>
                <a:tailEnd/>
              </a:ln>
            </p:spPr>
            <p:txBody>
              <a:bodyPr/>
              <a:lstStyle/>
              <a:p>
                <a:endParaRPr lang="en-GB"/>
              </a:p>
            </p:txBody>
          </p:sp>
          <p:sp>
            <p:nvSpPr>
              <p:cNvPr id="25812" name="Freeform 212"/>
              <p:cNvSpPr>
                <a:spLocks/>
              </p:cNvSpPr>
              <p:nvPr/>
            </p:nvSpPr>
            <p:spPr bwMode="auto">
              <a:xfrm>
                <a:off x="5257" y="3082"/>
                <a:ext cx="134" cy="155"/>
              </a:xfrm>
              <a:custGeom>
                <a:avLst/>
                <a:gdLst/>
                <a:ahLst/>
                <a:cxnLst>
                  <a:cxn ang="0">
                    <a:pos x="0" y="0"/>
                  </a:cxn>
                  <a:cxn ang="0">
                    <a:pos x="30" y="0"/>
                  </a:cxn>
                  <a:cxn ang="0">
                    <a:pos x="91" y="60"/>
                  </a:cxn>
                  <a:cxn ang="0">
                    <a:pos x="119" y="60"/>
                  </a:cxn>
                  <a:cxn ang="0">
                    <a:pos x="149" y="90"/>
                  </a:cxn>
                  <a:cxn ang="0">
                    <a:pos x="237" y="90"/>
                  </a:cxn>
                  <a:cxn ang="0">
                    <a:pos x="298" y="149"/>
                  </a:cxn>
                  <a:cxn ang="0">
                    <a:pos x="298" y="179"/>
                  </a:cxn>
                  <a:cxn ang="0">
                    <a:pos x="328" y="179"/>
                  </a:cxn>
                  <a:cxn ang="0">
                    <a:pos x="356" y="208"/>
                  </a:cxn>
                  <a:cxn ang="0">
                    <a:pos x="386" y="208"/>
                  </a:cxn>
                  <a:cxn ang="0">
                    <a:pos x="446" y="267"/>
                  </a:cxn>
                  <a:cxn ang="0">
                    <a:pos x="446" y="327"/>
                  </a:cxn>
                  <a:cxn ang="0">
                    <a:pos x="505" y="385"/>
                  </a:cxn>
                  <a:cxn ang="0">
                    <a:pos x="505" y="445"/>
                  </a:cxn>
                  <a:cxn ang="0">
                    <a:pos x="535" y="474"/>
                  </a:cxn>
                  <a:cxn ang="0">
                    <a:pos x="535" y="563"/>
                  </a:cxn>
                  <a:cxn ang="0">
                    <a:pos x="505" y="592"/>
                  </a:cxn>
                  <a:cxn ang="0">
                    <a:pos x="505" y="622"/>
                  </a:cxn>
                </a:cxnLst>
                <a:rect l="0" t="0" r="r" b="b"/>
                <a:pathLst>
                  <a:path w="535" h="622">
                    <a:moveTo>
                      <a:pt x="0" y="0"/>
                    </a:moveTo>
                    <a:lnTo>
                      <a:pt x="30" y="0"/>
                    </a:lnTo>
                    <a:lnTo>
                      <a:pt x="91" y="60"/>
                    </a:lnTo>
                    <a:lnTo>
                      <a:pt x="119" y="60"/>
                    </a:lnTo>
                    <a:lnTo>
                      <a:pt x="149" y="90"/>
                    </a:lnTo>
                    <a:lnTo>
                      <a:pt x="237" y="90"/>
                    </a:lnTo>
                    <a:lnTo>
                      <a:pt x="298" y="149"/>
                    </a:lnTo>
                    <a:lnTo>
                      <a:pt x="298" y="179"/>
                    </a:lnTo>
                    <a:lnTo>
                      <a:pt x="328" y="179"/>
                    </a:lnTo>
                    <a:lnTo>
                      <a:pt x="356" y="208"/>
                    </a:lnTo>
                    <a:lnTo>
                      <a:pt x="386" y="208"/>
                    </a:lnTo>
                    <a:lnTo>
                      <a:pt x="446" y="267"/>
                    </a:lnTo>
                    <a:lnTo>
                      <a:pt x="446" y="327"/>
                    </a:lnTo>
                    <a:lnTo>
                      <a:pt x="505" y="385"/>
                    </a:lnTo>
                    <a:lnTo>
                      <a:pt x="505" y="445"/>
                    </a:lnTo>
                    <a:lnTo>
                      <a:pt x="535" y="474"/>
                    </a:lnTo>
                    <a:lnTo>
                      <a:pt x="535" y="563"/>
                    </a:lnTo>
                    <a:lnTo>
                      <a:pt x="505" y="592"/>
                    </a:lnTo>
                    <a:lnTo>
                      <a:pt x="505" y="622"/>
                    </a:lnTo>
                  </a:path>
                </a:pathLst>
              </a:custGeom>
              <a:noFill/>
              <a:ln w="1588">
                <a:solidFill>
                  <a:srgbClr val="000000"/>
                </a:solidFill>
                <a:prstDash val="solid"/>
                <a:round/>
                <a:headEnd/>
                <a:tailEnd/>
              </a:ln>
            </p:spPr>
            <p:txBody>
              <a:bodyPr/>
              <a:lstStyle/>
              <a:p>
                <a:endParaRPr lang="en-GB"/>
              </a:p>
            </p:txBody>
          </p:sp>
          <p:sp>
            <p:nvSpPr>
              <p:cNvPr id="25813" name="Freeform 213"/>
              <p:cNvSpPr>
                <a:spLocks/>
              </p:cNvSpPr>
              <p:nvPr/>
            </p:nvSpPr>
            <p:spPr bwMode="auto">
              <a:xfrm>
                <a:off x="5384" y="3230"/>
                <a:ext cx="133" cy="44"/>
              </a:xfrm>
              <a:custGeom>
                <a:avLst/>
                <a:gdLst/>
                <a:ahLst/>
                <a:cxnLst>
                  <a:cxn ang="0">
                    <a:pos x="534" y="178"/>
                  </a:cxn>
                  <a:cxn ang="0">
                    <a:pos x="534" y="148"/>
                  </a:cxn>
                  <a:cxn ang="0">
                    <a:pos x="504" y="118"/>
                  </a:cxn>
                  <a:cxn ang="0">
                    <a:pos x="474" y="148"/>
                  </a:cxn>
                  <a:cxn ang="0">
                    <a:pos x="444" y="118"/>
                  </a:cxn>
                  <a:cxn ang="0">
                    <a:pos x="474" y="91"/>
                  </a:cxn>
                  <a:cxn ang="0">
                    <a:pos x="415" y="91"/>
                  </a:cxn>
                  <a:cxn ang="0">
                    <a:pos x="355" y="30"/>
                  </a:cxn>
                  <a:cxn ang="0">
                    <a:pos x="325" y="30"/>
                  </a:cxn>
                  <a:cxn ang="0">
                    <a:pos x="355" y="0"/>
                  </a:cxn>
                  <a:cxn ang="0">
                    <a:pos x="267" y="0"/>
                  </a:cxn>
                  <a:cxn ang="0">
                    <a:pos x="267" y="60"/>
                  </a:cxn>
                  <a:cxn ang="0">
                    <a:pos x="237" y="60"/>
                  </a:cxn>
                  <a:cxn ang="0">
                    <a:pos x="207" y="30"/>
                  </a:cxn>
                  <a:cxn ang="0">
                    <a:pos x="88" y="30"/>
                  </a:cxn>
                  <a:cxn ang="0">
                    <a:pos x="60" y="60"/>
                  </a:cxn>
                  <a:cxn ang="0">
                    <a:pos x="60" y="30"/>
                  </a:cxn>
                  <a:cxn ang="0">
                    <a:pos x="0" y="30"/>
                  </a:cxn>
                </a:cxnLst>
                <a:rect l="0" t="0" r="r" b="b"/>
                <a:pathLst>
                  <a:path w="534" h="178">
                    <a:moveTo>
                      <a:pt x="534" y="178"/>
                    </a:moveTo>
                    <a:lnTo>
                      <a:pt x="534" y="148"/>
                    </a:lnTo>
                    <a:lnTo>
                      <a:pt x="504" y="118"/>
                    </a:lnTo>
                    <a:lnTo>
                      <a:pt x="474" y="148"/>
                    </a:lnTo>
                    <a:lnTo>
                      <a:pt x="444" y="118"/>
                    </a:lnTo>
                    <a:lnTo>
                      <a:pt x="474" y="91"/>
                    </a:lnTo>
                    <a:lnTo>
                      <a:pt x="415" y="91"/>
                    </a:lnTo>
                    <a:lnTo>
                      <a:pt x="355" y="30"/>
                    </a:lnTo>
                    <a:lnTo>
                      <a:pt x="325" y="30"/>
                    </a:lnTo>
                    <a:lnTo>
                      <a:pt x="355" y="0"/>
                    </a:lnTo>
                    <a:lnTo>
                      <a:pt x="267" y="0"/>
                    </a:lnTo>
                    <a:lnTo>
                      <a:pt x="267" y="60"/>
                    </a:lnTo>
                    <a:lnTo>
                      <a:pt x="237" y="60"/>
                    </a:lnTo>
                    <a:lnTo>
                      <a:pt x="207" y="30"/>
                    </a:lnTo>
                    <a:lnTo>
                      <a:pt x="88" y="30"/>
                    </a:lnTo>
                    <a:lnTo>
                      <a:pt x="60" y="60"/>
                    </a:lnTo>
                    <a:lnTo>
                      <a:pt x="60" y="30"/>
                    </a:lnTo>
                    <a:lnTo>
                      <a:pt x="0" y="30"/>
                    </a:lnTo>
                  </a:path>
                </a:pathLst>
              </a:custGeom>
              <a:noFill/>
              <a:ln w="1588">
                <a:solidFill>
                  <a:srgbClr val="000000"/>
                </a:solidFill>
                <a:prstDash val="solid"/>
                <a:round/>
                <a:headEnd/>
                <a:tailEnd/>
              </a:ln>
            </p:spPr>
            <p:txBody>
              <a:bodyPr/>
              <a:lstStyle/>
              <a:p>
                <a:endParaRPr lang="en-GB"/>
              </a:p>
            </p:txBody>
          </p:sp>
          <p:sp>
            <p:nvSpPr>
              <p:cNvPr id="25814" name="Freeform 214"/>
              <p:cNvSpPr>
                <a:spLocks/>
              </p:cNvSpPr>
              <p:nvPr/>
            </p:nvSpPr>
            <p:spPr bwMode="auto">
              <a:xfrm>
                <a:off x="5517" y="3274"/>
                <a:ext cx="104" cy="111"/>
              </a:xfrm>
              <a:custGeom>
                <a:avLst/>
                <a:gdLst/>
                <a:ahLst/>
                <a:cxnLst>
                  <a:cxn ang="0">
                    <a:pos x="415" y="444"/>
                  </a:cxn>
                  <a:cxn ang="0">
                    <a:pos x="326" y="356"/>
                  </a:cxn>
                  <a:cxn ang="0">
                    <a:pos x="177" y="356"/>
                  </a:cxn>
                  <a:cxn ang="0">
                    <a:pos x="147" y="326"/>
                  </a:cxn>
                  <a:cxn ang="0">
                    <a:pos x="119" y="326"/>
                  </a:cxn>
                  <a:cxn ang="0">
                    <a:pos x="119" y="268"/>
                  </a:cxn>
                  <a:cxn ang="0">
                    <a:pos x="88" y="238"/>
                  </a:cxn>
                  <a:cxn ang="0">
                    <a:pos x="88" y="149"/>
                  </a:cxn>
                  <a:cxn ang="0">
                    <a:pos x="119" y="149"/>
                  </a:cxn>
                  <a:cxn ang="0">
                    <a:pos x="119" y="119"/>
                  </a:cxn>
                  <a:cxn ang="0">
                    <a:pos x="88" y="88"/>
                  </a:cxn>
                  <a:cxn ang="0">
                    <a:pos x="88" y="59"/>
                  </a:cxn>
                  <a:cxn ang="0">
                    <a:pos x="28" y="0"/>
                  </a:cxn>
                  <a:cxn ang="0">
                    <a:pos x="0" y="0"/>
                  </a:cxn>
                </a:cxnLst>
                <a:rect l="0" t="0" r="r" b="b"/>
                <a:pathLst>
                  <a:path w="415" h="444">
                    <a:moveTo>
                      <a:pt x="415" y="444"/>
                    </a:moveTo>
                    <a:lnTo>
                      <a:pt x="326" y="356"/>
                    </a:lnTo>
                    <a:lnTo>
                      <a:pt x="177" y="356"/>
                    </a:lnTo>
                    <a:lnTo>
                      <a:pt x="147" y="326"/>
                    </a:lnTo>
                    <a:lnTo>
                      <a:pt x="119" y="326"/>
                    </a:lnTo>
                    <a:lnTo>
                      <a:pt x="119" y="268"/>
                    </a:lnTo>
                    <a:lnTo>
                      <a:pt x="88" y="238"/>
                    </a:lnTo>
                    <a:lnTo>
                      <a:pt x="88" y="149"/>
                    </a:lnTo>
                    <a:lnTo>
                      <a:pt x="119" y="149"/>
                    </a:lnTo>
                    <a:lnTo>
                      <a:pt x="119" y="119"/>
                    </a:lnTo>
                    <a:lnTo>
                      <a:pt x="88" y="88"/>
                    </a:lnTo>
                    <a:lnTo>
                      <a:pt x="88" y="59"/>
                    </a:lnTo>
                    <a:lnTo>
                      <a:pt x="28" y="0"/>
                    </a:lnTo>
                    <a:lnTo>
                      <a:pt x="0" y="0"/>
                    </a:lnTo>
                  </a:path>
                </a:pathLst>
              </a:custGeom>
              <a:noFill/>
              <a:ln w="1588">
                <a:solidFill>
                  <a:srgbClr val="000000"/>
                </a:solidFill>
                <a:prstDash val="solid"/>
                <a:round/>
                <a:headEnd/>
                <a:tailEnd/>
              </a:ln>
            </p:spPr>
            <p:txBody>
              <a:bodyPr/>
              <a:lstStyle/>
              <a:p>
                <a:endParaRPr lang="en-GB"/>
              </a:p>
            </p:txBody>
          </p:sp>
          <p:sp>
            <p:nvSpPr>
              <p:cNvPr id="25815" name="Freeform 215"/>
              <p:cNvSpPr>
                <a:spLocks/>
              </p:cNvSpPr>
              <p:nvPr/>
            </p:nvSpPr>
            <p:spPr bwMode="auto">
              <a:xfrm>
                <a:off x="5517" y="3252"/>
                <a:ext cx="111" cy="22"/>
              </a:xfrm>
              <a:custGeom>
                <a:avLst/>
                <a:gdLst/>
                <a:ahLst/>
                <a:cxnLst>
                  <a:cxn ang="0">
                    <a:pos x="444" y="0"/>
                  </a:cxn>
                  <a:cxn ang="0">
                    <a:pos x="415" y="0"/>
                  </a:cxn>
                  <a:cxn ang="0">
                    <a:pos x="415" y="27"/>
                  </a:cxn>
                  <a:cxn ang="0">
                    <a:pos x="295" y="27"/>
                  </a:cxn>
                  <a:cxn ang="0">
                    <a:pos x="265" y="57"/>
                  </a:cxn>
                  <a:cxn ang="0">
                    <a:pos x="237" y="57"/>
                  </a:cxn>
                  <a:cxn ang="0">
                    <a:pos x="208" y="27"/>
                  </a:cxn>
                  <a:cxn ang="0">
                    <a:pos x="177" y="57"/>
                  </a:cxn>
                  <a:cxn ang="0">
                    <a:pos x="88" y="57"/>
                  </a:cxn>
                  <a:cxn ang="0">
                    <a:pos x="88" y="87"/>
                  </a:cxn>
                  <a:cxn ang="0">
                    <a:pos x="58" y="57"/>
                  </a:cxn>
                  <a:cxn ang="0">
                    <a:pos x="28" y="57"/>
                  </a:cxn>
                  <a:cxn ang="0">
                    <a:pos x="0" y="87"/>
                  </a:cxn>
                </a:cxnLst>
                <a:rect l="0" t="0" r="r" b="b"/>
                <a:pathLst>
                  <a:path w="444" h="87">
                    <a:moveTo>
                      <a:pt x="444" y="0"/>
                    </a:moveTo>
                    <a:lnTo>
                      <a:pt x="415" y="0"/>
                    </a:lnTo>
                    <a:lnTo>
                      <a:pt x="415" y="27"/>
                    </a:lnTo>
                    <a:lnTo>
                      <a:pt x="295" y="27"/>
                    </a:lnTo>
                    <a:lnTo>
                      <a:pt x="265" y="57"/>
                    </a:lnTo>
                    <a:lnTo>
                      <a:pt x="237" y="57"/>
                    </a:lnTo>
                    <a:lnTo>
                      <a:pt x="208" y="27"/>
                    </a:lnTo>
                    <a:lnTo>
                      <a:pt x="177" y="57"/>
                    </a:lnTo>
                    <a:lnTo>
                      <a:pt x="88" y="57"/>
                    </a:lnTo>
                    <a:lnTo>
                      <a:pt x="88" y="87"/>
                    </a:lnTo>
                    <a:lnTo>
                      <a:pt x="58" y="57"/>
                    </a:lnTo>
                    <a:lnTo>
                      <a:pt x="28" y="57"/>
                    </a:lnTo>
                    <a:lnTo>
                      <a:pt x="0" y="87"/>
                    </a:lnTo>
                  </a:path>
                </a:pathLst>
              </a:custGeom>
              <a:noFill/>
              <a:ln w="1588">
                <a:solidFill>
                  <a:srgbClr val="000000"/>
                </a:solidFill>
                <a:prstDash val="solid"/>
                <a:round/>
                <a:headEnd/>
                <a:tailEnd/>
              </a:ln>
            </p:spPr>
            <p:txBody>
              <a:bodyPr/>
              <a:lstStyle/>
              <a:p>
                <a:endParaRPr lang="en-GB"/>
              </a:p>
            </p:txBody>
          </p:sp>
          <p:sp>
            <p:nvSpPr>
              <p:cNvPr id="25816" name="Freeform 216"/>
              <p:cNvSpPr>
                <a:spLocks/>
              </p:cNvSpPr>
              <p:nvPr/>
            </p:nvSpPr>
            <p:spPr bwMode="auto">
              <a:xfrm>
                <a:off x="4309" y="2653"/>
                <a:ext cx="245" cy="177"/>
              </a:xfrm>
              <a:custGeom>
                <a:avLst/>
                <a:gdLst/>
                <a:ahLst/>
                <a:cxnLst>
                  <a:cxn ang="0">
                    <a:pos x="976" y="710"/>
                  </a:cxn>
                  <a:cxn ang="0">
                    <a:pos x="976" y="680"/>
                  </a:cxn>
                  <a:cxn ang="0">
                    <a:pos x="948" y="680"/>
                  </a:cxn>
                  <a:cxn ang="0">
                    <a:pos x="948" y="650"/>
                  </a:cxn>
                  <a:cxn ang="0">
                    <a:pos x="917" y="650"/>
                  </a:cxn>
                  <a:cxn ang="0">
                    <a:pos x="917" y="561"/>
                  </a:cxn>
                  <a:cxn ang="0">
                    <a:pos x="887" y="532"/>
                  </a:cxn>
                  <a:cxn ang="0">
                    <a:pos x="830" y="532"/>
                  </a:cxn>
                  <a:cxn ang="0">
                    <a:pos x="799" y="503"/>
                  </a:cxn>
                  <a:cxn ang="0">
                    <a:pos x="799" y="413"/>
                  </a:cxn>
                  <a:cxn ang="0">
                    <a:pos x="769" y="385"/>
                  </a:cxn>
                  <a:cxn ang="0">
                    <a:pos x="739" y="385"/>
                  </a:cxn>
                  <a:cxn ang="0">
                    <a:pos x="739" y="355"/>
                  </a:cxn>
                  <a:cxn ang="0">
                    <a:pos x="710" y="355"/>
                  </a:cxn>
                  <a:cxn ang="0">
                    <a:pos x="681" y="325"/>
                  </a:cxn>
                  <a:cxn ang="0">
                    <a:pos x="681" y="266"/>
                  </a:cxn>
                  <a:cxn ang="0">
                    <a:pos x="710" y="236"/>
                  </a:cxn>
                  <a:cxn ang="0">
                    <a:pos x="681" y="207"/>
                  </a:cxn>
                  <a:cxn ang="0">
                    <a:pos x="651" y="148"/>
                  </a:cxn>
                  <a:cxn ang="0">
                    <a:pos x="621" y="177"/>
                  </a:cxn>
                  <a:cxn ang="0">
                    <a:pos x="562" y="118"/>
                  </a:cxn>
                  <a:cxn ang="0">
                    <a:pos x="502" y="118"/>
                  </a:cxn>
                  <a:cxn ang="0">
                    <a:pos x="474" y="148"/>
                  </a:cxn>
                  <a:cxn ang="0">
                    <a:pos x="474" y="88"/>
                  </a:cxn>
                  <a:cxn ang="0">
                    <a:pos x="444" y="118"/>
                  </a:cxn>
                  <a:cxn ang="0">
                    <a:pos x="444" y="88"/>
                  </a:cxn>
                  <a:cxn ang="0">
                    <a:pos x="384" y="88"/>
                  </a:cxn>
                  <a:cxn ang="0">
                    <a:pos x="325" y="30"/>
                  </a:cxn>
                  <a:cxn ang="0">
                    <a:pos x="295" y="30"/>
                  </a:cxn>
                  <a:cxn ang="0">
                    <a:pos x="295" y="0"/>
                  </a:cxn>
                  <a:cxn ang="0">
                    <a:pos x="177" y="0"/>
                  </a:cxn>
                  <a:cxn ang="0">
                    <a:pos x="177" y="30"/>
                  </a:cxn>
                  <a:cxn ang="0">
                    <a:pos x="28" y="30"/>
                  </a:cxn>
                  <a:cxn ang="0">
                    <a:pos x="28" y="57"/>
                  </a:cxn>
                  <a:cxn ang="0">
                    <a:pos x="0" y="57"/>
                  </a:cxn>
                </a:cxnLst>
                <a:rect l="0" t="0" r="r" b="b"/>
                <a:pathLst>
                  <a:path w="976" h="710">
                    <a:moveTo>
                      <a:pt x="976" y="710"/>
                    </a:moveTo>
                    <a:lnTo>
                      <a:pt x="976" y="680"/>
                    </a:lnTo>
                    <a:lnTo>
                      <a:pt x="948" y="680"/>
                    </a:lnTo>
                    <a:lnTo>
                      <a:pt x="948" y="650"/>
                    </a:lnTo>
                    <a:lnTo>
                      <a:pt x="917" y="650"/>
                    </a:lnTo>
                    <a:lnTo>
                      <a:pt x="917" y="561"/>
                    </a:lnTo>
                    <a:lnTo>
                      <a:pt x="887" y="532"/>
                    </a:lnTo>
                    <a:lnTo>
                      <a:pt x="830" y="532"/>
                    </a:lnTo>
                    <a:lnTo>
                      <a:pt x="799" y="503"/>
                    </a:lnTo>
                    <a:lnTo>
                      <a:pt x="799" y="413"/>
                    </a:lnTo>
                    <a:lnTo>
                      <a:pt x="769" y="385"/>
                    </a:lnTo>
                    <a:lnTo>
                      <a:pt x="739" y="385"/>
                    </a:lnTo>
                    <a:lnTo>
                      <a:pt x="739" y="355"/>
                    </a:lnTo>
                    <a:lnTo>
                      <a:pt x="710" y="355"/>
                    </a:lnTo>
                    <a:lnTo>
                      <a:pt x="681" y="325"/>
                    </a:lnTo>
                    <a:lnTo>
                      <a:pt x="681" y="266"/>
                    </a:lnTo>
                    <a:lnTo>
                      <a:pt x="710" y="236"/>
                    </a:lnTo>
                    <a:lnTo>
                      <a:pt x="681" y="207"/>
                    </a:lnTo>
                    <a:lnTo>
                      <a:pt x="651" y="148"/>
                    </a:lnTo>
                    <a:lnTo>
                      <a:pt x="621" y="177"/>
                    </a:lnTo>
                    <a:lnTo>
                      <a:pt x="562" y="118"/>
                    </a:lnTo>
                    <a:lnTo>
                      <a:pt x="502" y="118"/>
                    </a:lnTo>
                    <a:lnTo>
                      <a:pt x="474" y="148"/>
                    </a:lnTo>
                    <a:lnTo>
                      <a:pt x="474" y="88"/>
                    </a:lnTo>
                    <a:lnTo>
                      <a:pt x="444" y="118"/>
                    </a:lnTo>
                    <a:lnTo>
                      <a:pt x="444" y="88"/>
                    </a:lnTo>
                    <a:lnTo>
                      <a:pt x="384" y="88"/>
                    </a:lnTo>
                    <a:lnTo>
                      <a:pt x="325" y="30"/>
                    </a:lnTo>
                    <a:lnTo>
                      <a:pt x="295" y="30"/>
                    </a:lnTo>
                    <a:lnTo>
                      <a:pt x="295" y="0"/>
                    </a:lnTo>
                    <a:lnTo>
                      <a:pt x="177" y="0"/>
                    </a:lnTo>
                    <a:lnTo>
                      <a:pt x="177" y="30"/>
                    </a:lnTo>
                    <a:lnTo>
                      <a:pt x="28" y="30"/>
                    </a:lnTo>
                    <a:lnTo>
                      <a:pt x="28" y="57"/>
                    </a:lnTo>
                    <a:lnTo>
                      <a:pt x="0" y="57"/>
                    </a:lnTo>
                  </a:path>
                </a:pathLst>
              </a:custGeom>
              <a:noFill/>
              <a:ln w="1588">
                <a:solidFill>
                  <a:srgbClr val="000000"/>
                </a:solidFill>
                <a:prstDash val="solid"/>
                <a:round/>
                <a:headEnd/>
                <a:tailEnd/>
              </a:ln>
            </p:spPr>
            <p:txBody>
              <a:bodyPr/>
              <a:lstStyle/>
              <a:p>
                <a:endParaRPr lang="en-GB"/>
              </a:p>
            </p:txBody>
          </p:sp>
          <p:sp>
            <p:nvSpPr>
              <p:cNvPr id="25817" name="Freeform 217"/>
              <p:cNvSpPr>
                <a:spLocks/>
              </p:cNvSpPr>
              <p:nvPr/>
            </p:nvSpPr>
            <p:spPr bwMode="auto">
              <a:xfrm>
                <a:off x="4435" y="2815"/>
                <a:ext cx="119" cy="89"/>
              </a:xfrm>
              <a:custGeom>
                <a:avLst/>
                <a:gdLst/>
                <a:ahLst/>
                <a:cxnLst>
                  <a:cxn ang="0">
                    <a:pos x="0" y="355"/>
                  </a:cxn>
                  <a:cxn ang="0">
                    <a:pos x="30" y="327"/>
                  </a:cxn>
                  <a:cxn ang="0">
                    <a:pos x="90" y="327"/>
                  </a:cxn>
                  <a:cxn ang="0">
                    <a:pos x="60" y="297"/>
                  </a:cxn>
                  <a:cxn ang="0">
                    <a:pos x="60" y="267"/>
                  </a:cxn>
                  <a:cxn ang="0">
                    <a:pos x="90" y="267"/>
                  </a:cxn>
                  <a:cxn ang="0">
                    <a:pos x="119" y="237"/>
                  </a:cxn>
                  <a:cxn ang="0">
                    <a:pos x="119" y="209"/>
                  </a:cxn>
                  <a:cxn ang="0">
                    <a:pos x="179" y="148"/>
                  </a:cxn>
                  <a:cxn ang="0">
                    <a:pos x="179" y="60"/>
                  </a:cxn>
                  <a:cxn ang="0">
                    <a:pos x="149" y="60"/>
                  </a:cxn>
                  <a:cxn ang="0">
                    <a:pos x="149" y="30"/>
                  </a:cxn>
                  <a:cxn ang="0">
                    <a:pos x="179" y="30"/>
                  </a:cxn>
                  <a:cxn ang="0">
                    <a:pos x="208" y="0"/>
                  </a:cxn>
                  <a:cxn ang="0">
                    <a:pos x="237" y="0"/>
                  </a:cxn>
                  <a:cxn ang="0">
                    <a:pos x="237" y="60"/>
                  </a:cxn>
                  <a:cxn ang="0">
                    <a:pos x="297" y="0"/>
                  </a:cxn>
                  <a:cxn ang="0">
                    <a:pos x="356" y="60"/>
                  </a:cxn>
                  <a:cxn ang="0">
                    <a:pos x="356" y="30"/>
                  </a:cxn>
                  <a:cxn ang="0">
                    <a:pos x="385" y="30"/>
                  </a:cxn>
                  <a:cxn ang="0">
                    <a:pos x="415" y="60"/>
                  </a:cxn>
                  <a:cxn ang="0">
                    <a:pos x="474" y="60"/>
                  </a:cxn>
                </a:cxnLst>
                <a:rect l="0" t="0" r="r" b="b"/>
                <a:pathLst>
                  <a:path w="474" h="355">
                    <a:moveTo>
                      <a:pt x="0" y="355"/>
                    </a:moveTo>
                    <a:lnTo>
                      <a:pt x="30" y="327"/>
                    </a:lnTo>
                    <a:lnTo>
                      <a:pt x="90" y="327"/>
                    </a:lnTo>
                    <a:lnTo>
                      <a:pt x="60" y="297"/>
                    </a:lnTo>
                    <a:lnTo>
                      <a:pt x="60" y="267"/>
                    </a:lnTo>
                    <a:lnTo>
                      <a:pt x="90" y="267"/>
                    </a:lnTo>
                    <a:lnTo>
                      <a:pt x="119" y="237"/>
                    </a:lnTo>
                    <a:lnTo>
                      <a:pt x="119" y="209"/>
                    </a:lnTo>
                    <a:lnTo>
                      <a:pt x="179" y="148"/>
                    </a:lnTo>
                    <a:lnTo>
                      <a:pt x="179" y="60"/>
                    </a:lnTo>
                    <a:lnTo>
                      <a:pt x="149" y="60"/>
                    </a:lnTo>
                    <a:lnTo>
                      <a:pt x="149" y="30"/>
                    </a:lnTo>
                    <a:lnTo>
                      <a:pt x="179" y="30"/>
                    </a:lnTo>
                    <a:lnTo>
                      <a:pt x="208" y="0"/>
                    </a:lnTo>
                    <a:lnTo>
                      <a:pt x="237" y="0"/>
                    </a:lnTo>
                    <a:lnTo>
                      <a:pt x="237" y="60"/>
                    </a:lnTo>
                    <a:lnTo>
                      <a:pt x="297" y="0"/>
                    </a:lnTo>
                    <a:lnTo>
                      <a:pt x="356" y="60"/>
                    </a:lnTo>
                    <a:lnTo>
                      <a:pt x="356" y="30"/>
                    </a:lnTo>
                    <a:lnTo>
                      <a:pt x="385" y="30"/>
                    </a:lnTo>
                    <a:lnTo>
                      <a:pt x="415" y="60"/>
                    </a:lnTo>
                    <a:lnTo>
                      <a:pt x="474" y="60"/>
                    </a:lnTo>
                  </a:path>
                </a:pathLst>
              </a:custGeom>
              <a:noFill/>
              <a:ln w="1588">
                <a:solidFill>
                  <a:srgbClr val="000000"/>
                </a:solidFill>
                <a:prstDash val="solid"/>
                <a:round/>
                <a:headEnd/>
                <a:tailEnd/>
              </a:ln>
            </p:spPr>
            <p:txBody>
              <a:bodyPr/>
              <a:lstStyle/>
              <a:p>
                <a:endParaRPr lang="en-GB"/>
              </a:p>
            </p:txBody>
          </p:sp>
          <p:sp>
            <p:nvSpPr>
              <p:cNvPr id="25818" name="Freeform 218"/>
              <p:cNvSpPr>
                <a:spLocks/>
              </p:cNvSpPr>
              <p:nvPr/>
            </p:nvSpPr>
            <p:spPr bwMode="auto">
              <a:xfrm>
                <a:off x="4554" y="2830"/>
                <a:ext cx="15" cy="8"/>
              </a:xfrm>
              <a:custGeom>
                <a:avLst/>
                <a:gdLst/>
                <a:ahLst/>
                <a:cxnLst>
                  <a:cxn ang="0">
                    <a:pos x="0" y="0"/>
                  </a:cxn>
                  <a:cxn ang="0">
                    <a:pos x="30" y="31"/>
                  </a:cxn>
                  <a:cxn ang="0">
                    <a:pos x="61" y="31"/>
                  </a:cxn>
                  <a:cxn ang="0">
                    <a:pos x="30" y="0"/>
                  </a:cxn>
                  <a:cxn ang="0">
                    <a:pos x="0" y="0"/>
                  </a:cxn>
                </a:cxnLst>
                <a:rect l="0" t="0" r="r" b="b"/>
                <a:pathLst>
                  <a:path w="61" h="31">
                    <a:moveTo>
                      <a:pt x="0" y="0"/>
                    </a:moveTo>
                    <a:lnTo>
                      <a:pt x="30" y="31"/>
                    </a:lnTo>
                    <a:lnTo>
                      <a:pt x="61" y="31"/>
                    </a:lnTo>
                    <a:lnTo>
                      <a:pt x="30" y="0"/>
                    </a:lnTo>
                    <a:lnTo>
                      <a:pt x="0" y="0"/>
                    </a:lnTo>
                  </a:path>
                </a:pathLst>
              </a:custGeom>
              <a:noFill/>
              <a:ln w="1588">
                <a:solidFill>
                  <a:srgbClr val="000000"/>
                </a:solidFill>
                <a:prstDash val="solid"/>
                <a:round/>
                <a:headEnd/>
                <a:tailEnd/>
              </a:ln>
            </p:spPr>
            <p:txBody>
              <a:bodyPr/>
              <a:lstStyle/>
              <a:p>
                <a:endParaRPr lang="en-GB"/>
              </a:p>
            </p:txBody>
          </p:sp>
          <p:sp>
            <p:nvSpPr>
              <p:cNvPr id="25819" name="Freeform 219"/>
              <p:cNvSpPr>
                <a:spLocks/>
              </p:cNvSpPr>
              <p:nvPr/>
            </p:nvSpPr>
            <p:spPr bwMode="auto">
              <a:xfrm>
                <a:off x="4309" y="2667"/>
                <a:ext cx="126" cy="237"/>
              </a:xfrm>
              <a:custGeom>
                <a:avLst/>
                <a:gdLst/>
                <a:ahLst/>
                <a:cxnLst>
                  <a:cxn ang="0">
                    <a:pos x="502" y="948"/>
                  </a:cxn>
                  <a:cxn ang="0">
                    <a:pos x="474" y="948"/>
                  </a:cxn>
                  <a:cxn ang="0">
                    <a:pos x="474" y="860"/>
                  </a:cxn>
                  <a:cxn ang="0">
                    <a:pos x="444" y="830"/>
                  </a:cxn>
                  <a:cxn ang="0">
                    <a:pos x="444" y="684"/>
                  </a:cxn>
                  <a:cxn ang="0">
                    <a:pos x="474" y="653"/>
                  </a:cxn>
                  <a:cxn ang="0">
                    <a:pos x="474" y="565"/>
                  </a:cxn>
                  <a:cxn ang="0">
                    <a:pos x="444" y="504"/>
                  </a:cxn>
                  <a:cxn ang="0">
                    <a:pos x="414" y="475"/>
                  </a:cxn>
                  <a:cxn ang="0">
                    <a:pos x="414" y="446"/>
                  </a:cxn>
                  <a:cxn ang="0">
                    <a:pos x="384" y="416"/>
                  </a:cxn>
                  <a:cxn ang="0">
                    <a:pos x="355" y="416"/>
                  </a:cxn>
                  <a:cxn ang="0">
                    <a:pos x="325" y="386"/>
                  </a:cxn>
                  <a:cxn ang="0">
                    <a:pos x="325" y="356"/>
                  </a:cxn>
                  <a:cxn ang="0">
                    <a:pos x="177" y="209"/>
                  </a:cxn>
                  <a:cxn ang="0">
                    <a:pos x="146" y="150"/>
                  </a:cxn>
                  <a:cxn ang="0">
                    <a:pos x="146" y="120"/>
                  </a:cxn>
                  <a:cxn ang="0">
                    <a:pos x="88" y="61"/>
                  </a:cxn>
                  <a:cxn ang="0">
                    <a:pos x="88" y="31"/>
                  </a:cxn>
                  <a:cxn ang="0">
                    <a:pos x="28" y="31"/>
                  </a:cxn>
                  <a:cxn ang="0">
                    <a:pos x="0" y="0"/>
                  </a:cxn>
                </a:cxnLst>
                <a:rect l="0" t="0" r="r" b="b"/>
                <a:pathLst>
                  <a:path w="502" h="948">
                    <a:moveTo>
                      <a:pt x="502" y="948"/>
                    </a:moveTo>
                    <a:lnTo>
                      <a:pt x="474" y="948"/>
                    </a:lnTo>
                    <a:lnTo>
                      <a:pt x="474" y="860"/>
                    </a:lnTo>
                    <a:lnTo>
                      <a:pt x="444" y="830"/>
                    </a:lnTo>
                    <a:lnTo>
                      <a:pt x="444" y="684"/>
                    </a:lnTo>
                    <a:lnTo>
                      <a:pt x="474" y="653"/>
                    </a:lnTo>
                    <a:lnTo>
                      <a:pt x="474" y="565"/>
                    </a:lnTo>
                    <a:lnTo>
                      <a:pt x="444" y="504"/>
                    </a:lnTo>
                    <a:lnTo>
                      <a:pt x="414" y="475"/>
                    </a:lnTo>
                    <a:lnTo>
                      <a:pt x="414" y="446"/>
                    </a:lnTo>
                    <a:lnTo>
                      <a:pt x="384" y="416"/>
                    </a:lnTo>
                    <a:lnTo>
                      <a:pt x="355" y="416"/>
                    </a:lnTo>
                    <a:lnTo>
                      <a:pt x="325" y="386"/>
                    </a:lnTo>
                    <a:lnTo>
                      <a:pt x="325" y="356"/>
                    </a:lnTo>
                    <a:lnTo>
                      <a:pt x="177" y="209"/>
                    </a:lnTo>
                    <a:lnTo>
                      <a:pt x="146" y="150"/>
                    </a:lnTo>
                    <a:lnTo>
                      <a:pt x="146" y="120"/>
                    </a:lnTo>
                    <a:lnTo>
                      <a:pt x="88" y="61"/>
                    </a:lnTo>
                    <a:lnTo>
                      <a:pt x="88" y="31"/>
                    </a:lnTo>
                    <a:lnTo>
                      <a:pt x="28" y="31"/>
                    </a:lnTo>
                    <a:lnTo>
                      <a:pt x="0" y="0"/>
                    </a:lnTo>
                  </a:path>
                </a:pathLst>
              </a:custGeom>
              <a:noFill/>
              <a:ln w="1588">
                <a:solidFill>
                  <a:srgbClr val="000000"/>
                </a:solidFill>
                <a:prstDash val="solid"/>
                <a:round/>
                <a:headEnd/>
                <a:tailEnd/>
              </a:ln>
            </p:spPr>
            <p:txBody>
              <a:bodyPr/>
              <a:lstStyle/>
              <a:p>
                <a:endParaRPr lang="en-GB"/>
              </a:p>
            </p:txBody>
          </p:sp>
          <p:sp>
            <p:nvSpPr>
              <p:cNvPr id="25820" name="Freeform 220"/>
              <p:cNvSpPr>
                <a:spLocks/>
              </p:cNvSpPr>
              <p:nvPr/>
            </p:nvSpPr>
            <p:spPr bwMode="auto">
              <a:xfrm>
                <a:off x="4435" y="2904"/>
                <a:ext cx="96" cy="23"/>
              </a:xfrm>
              <a:custGeom>
                <a:avLst/>
                <a:gdLst/>
                <a:ahLst/>
                <a:cxnLst>
                  <a:cxn ang="0">
                    <a:pos x="385" y="90"/>
                  </a:cxn>
                  <a:cxn ang="0">
                    <a:pos x="385" y="31"/>
                  </a:cxn>
                  <a:cxn ang="0">
                    <a:pos x="328" y="31"/>
                  </a:cxn>
                  <a:cxn ang="0">
                    <a:pos x="328" y="0"/>
                  </a:cxn>
                  <a:cxn ang="0">
                    <a:pos x="267" y="0"/>
                  </a:cxn>
                  <a:cxn ang="0">
                    <a:pos x="267" y="31"/>
                  </a:cxn>
                  <a:cxn ang="0">
                    <a:pos x="237" y="31"/>
                  </a:cxn>
                  <a:cxn ang="0">
                    <a:pos x="208" y="61"/>
                  </a:cxn>
                  <a:cxn ang="0">
                    <a:pos x="149" y="61"/>
                  </a:cxn>
                  <a:cxn ang="0">
                    <a:pos x="149" y="90"/>
                  </a:cxn>
                  <a:cxn ang="0">
                    <a:pos x="90" y="61"/>
                  </a:cxn>
                  <a:cxn ang="0">
                    <a:pos x="60" y="61"/>
                  </a:cxn>
                  <a:cxn ang="0">
                    <a:pos x="0" y="0"/>
                  </a:cxn>
                </a:cxnLst>
                <a:rect l="0" t="0" r="r" b="b"/>
                <a:pathLst>
                  <a:path w="385" h="90">
                    <a:moveTo>
                      <a:pt x="385" y="90"/>
                    </a:moveTo>
                    <a:lnTo>
                      <a:pt x="385" y="31"/>
                    </a:lnTo>
                    <a:lnTo>
                      <a:pt x="328" y="31"/>
                    </a:lnTo>
                    <a:lnTo>
                      <a:pt x="328" y="0"/>
                    </a:lnTo>
                    <a:lnTo>
                      <a:pt x="267" y="0"/>
                    </a:lnTo>
                    <a:lnTo>
                      <a:pt x="267" y="31"/>
                    </a:lnTo>
                    <a:lnTo>
                      <a:pt x="237" y="31"/>
                    </a:lnTo>
                    <a:lnTo>
                      <a:pt x="208" y="61"/>
                    </a:lnTo>
                    <a:lnTo>
                      <a:pt x="149" y="61"/>
                    </a:lnTo>
                    <a:lnTo>
                      <a:pt x="149" y="90"/>
                    </a:lnTo>
                    <a:lnTo>
                      <a:pt x="90" y="61"/>
                    </a:lnTo>
                    <a:lnTo>
                      <a:pt x="60" y="61"/>
                    </a:lnTo>
                    <a:lnTo>
                      <a:pt x="0" y="0"/>
                    </a:lnTo>
                  </a:path>
                </a:pathLst>
              </a:custGeom>
              <a:noFill/>
              <a:ln w="1588">
                <a:solidFill>
                  <a:srgbClr val="000000"/>
                </a:solidFill>
                <a:prstDash val="solid"/>
                <a:round/>
                <a:headEnd/>
                <a:tailEnd/>
              </a:ln>
            </p:spPr>
            <p:txBody>
              <a:bodyPr/>
              <a:lstStyle/>
              <a:p>
                <a:endParaRPr lang="en-GB"/>
              </a:p>
            </p:txBody>
          </p:sp>
          <p:sp>
            <p:nvSpPr>
              <p:cNvPr id="25821" name="Freeform 221"/>
              <p:cNvSpPr>
                <a:spLocks/>
              </p:cNvSpPr>
              <p:nvPr/>
            </p:nvSpPr>
            <p:spPr bwMode="auto">
              <a:xfrm>
                <a:off x="4524" y="2801"/>
                <a:ext cx="119" cy="126"/>
              </a:xfrm>
              <a:custGeom>
                <a:avLst/>
                <a:gdLst/>
                <a:ahLst/>
                <a:cxnLst>
                  <a:cxn ang="0">
                    <a:pos x="474" y="0"/>
                  </a:cxn>
                  <a:cxn ang="0">
                    <a:pos x="446" y="31"/>
                  </a:cxn>
                  <a:cxn ang="0">
                    <a:pos x="327" y="31"/>
                  </a:cxn>
                  <a:cxn ang="0">
                    <a:pos x="297" y="59"/>
                  </a:cxn>
                  <a:cxn ang="0">
                    <a:pos x="297" y="89"/>
                  </a:cxn>
                  <a:cxn ang="0">
                    <a:pos x="266" y="119"/>
                  </a:cxn>
                  <a:cxn ang="0">
                    <a:pos x="266" y="150"/>
                  </a:cxn>
                  <a:cxn ang="0">
                    <a:pos x="236" y="177"/>
                  </a:cxn>
                  <a:cxn ang="0">
                    <a:pos x="236" y="207"/>
                  </a:cxn>
                  <a:cxn ang="0">
                    <a:pos x="209" y="177"/>
                  </a:cxn>
                  <a:cxn ang="0">
                    <a:pos x="209" y="238"/>
                  </a:cxn>
                  <a:cxn ang="0">
                    <a:pos x="118" y="326"/>
                  </a:cxn>
                  <a:cxn ang="0">
                    <a:pos x="118" y="296"/>
                  </a:cxn>
                  <a:cxn ang="0">
                    <a:pos x="90" y="326"/>
                  </a:cxn>
                  <a:cxn ang="0">
                    <a:pos x="59" y="326"/>
                  </a:cxn>
                  <a:cxn ang="0">
                    <a:pos x="59" y="356"/>
                  </a:cxn>
                  <a:cxn ang="0">
                    <a:pos x="29" y="356"/>
                  </a:cxn>
                  <a:cxn ang="0">
                    <a:pos x="29" y="326"/>
                  </a:cxn>
                  <a:cxn ang="0">
                    <a:pos x="0" y="356"/>
                  </a:cxn>
                  <a:cxn ang="0">
                    <a:pos x="0" y="386"/>
                  </a:cxn>
                  <a:cxn ang="0">
                    <a:pos x="29" y="386"/>
                  </a:cxn>
                  <a:cxn ang="0">
                    <a:pos x="29" y="414"/>
                  </a:cxn>
                  <a:cxn ang="0">
                    <a:pos x="59" y="414"/>
                  </a:cxn>
                  <a:cxn ang="0">
                    <a:pos x="59" y="504"/>
                  </a:cxn>
                  <a:cxn ang="0">
                    <a:pos x="29" y="504"/>
                  </a:cxn>
                </a:cxnLst>
                <a:rect l="0" t="0" r="r" b="b"/>
                <a:pathLst>
                  <a:path w="474" h="504">
                    <a:moveTo>
                      <a:pt x="474" y="0"/>
                    </a:moveTo>
                    <a:lnTo>
                      <a:pt x="446" y="31"/>
                    </a:lnTo>
                    <a:lnTo>
                      <a:pt x="327" y="31"/>
                    </a:lnTo>
                    <a:lnTo>
                      <a:pt x="297" y="59"/>
                    </a:lnTo>
                    <a:lnTo>
                      <a:pt x="297" y="89"/>
                    </a:lnTo>
                    <a:lnTo>
                      <a:pt x="266" y="119"/>
                    </a:lnTo>
                    <a:lnTo>
                      <a:pt x="266" y="150"/>
                    </a:lnTo>
                    <a:lnTo>
                      <a:pt x="236" y="177"/>
                    </a:lnTo>
                    <a:lnTo>
                      <a:pt x="236" y="207"/>
                    </a:lnTo>
                    <a:lnTo>
                      <a:pt x="209" y="177"/>
                    </a:lnTo>
                    <a:lnTo>
                      <a:pt x="209" y="238"/>
                    </a:lnTo>
                    <a:lnTo>
                      <a:pt x="118" y="326"/>
                    </a:lnTo>
                    <a:lnTo>
                      <a:pt x="118" y="296"/>
                    </a:lnTo>
                    <a:lnTo>
                      <a:pt x="90" y="326"/>
                    </a:lnTo>
                    <a:lnTo>
                      <a:pt x="59" y="326"/>
                    </a:lnTo>
                    <a:lnTo>
                      <a:pt x="59" y="356"/>
                    </a:lnTo>
                    <a:lnTo>
                      <a:pt x="29" y="356"/>
                    </a:lnTo>
                    <a:lnTo>
                      <a:pt x="29" y="326"/>
                    </a:lnTo>
                    <a:lnTo>
                      <a:pt x="0" y="356"/>
                    </a:lnTo>
                    <a:lnTo>
                      <a:pt x="0" y="386"/>
                    </a:lnTo>
                    <a:lnTo>
                      <a:pt x="29" y="386"/>
                    </a:lnTo>
                    <a:lnTo>
                      <a:pt x="29" y="414"/>
                    </a:lnTo>
                    <a:lnTo>
                      <a:pt x="59" y="414"/>
                    </a:lnTo>
                    <a:lnTo>
                      <a:pt x="59" y="504"/>
                    </a:lnTo>
                    <a:lnTo>
                      <a:pt x="29" y="504"/>
                    </a:lnTo>
                  </a:path>
                </a:pathLst>
              </a:custGeom>
              <a:noFill/>
              <a:ln w="1588">
                <a:solidFill>
                  <a:srgbClr val="000000"/>
                </a:solidFill>
                <a:prstDash val="solid"/>
                <a:round/>
                <a:headEnd/>
                <a:tailEnd/>
              </a:ln>
            </p:spPr>
            <p:txBody>
              <a:bodyPr/>
              <a:lstStyle/>
              <a:p>
                <a:endParaRPr lang="en-GB"/>
              </a:p>
            </p:txBody>
          </p:sp>
          <p:sp>
            <p:nvSpPr>
              <p:cNvPr id="25822" name="Freeform 222"/>
              <p:cNvSpPr>
                <a:spLocks/>
              </p:cNvSpPr>
              <p:nvPr/>
            </p:nvSpPr>
            <p:spPr bwMode="auto">
              <a:xfrm>
                <a:off x="4480" y="2941"/>
                <a:ext cx="14" cy="22"/>
              </a:xfrm>
              <a:custGeom>
                <a:avLst/>
                <a:gdLst/>
                <a:ahLst/>
                <a:cxnLst>
                  <a:cxn ang="0">
                    <a:pos x="29" y="88"/>
                  </a:cxn>
                  <a:cxn ang="0">
                    <a:pos x="29" y="60"/>
                  </a:cxn>
                  <a:cxn ang="0">
                    <a:pos x="0" y="30"/>
                  </a:cxn>
                  <a:cxn ang="0">
                    <a:pos x="29" y="0"/>
                  </a:cxn>
                  <a:cxn ang="0">
                    <a:pos x="58" y="0"/>
                  </a:cxn>
                  <a:cxn ang="0">
                    <a:pos x="58" y="60"/>
                  </a:cxn>
                  <a:cxn ang="0">
                    <a:pos x="29" y="88"/>
                  </a:cxn>
                </a:cxnLst>
                <a:rect l="0" t="0" r="r" b="b"/>
                <a:pathLst>
                  <a:path w="58" h="88">
                    <a:moveTo>
                      <a:pt x="29" y="88"/>
                    </a:moveTo>
                    <a:lnTo>
                      <a:pt x="29" y="60"/>
                    </a:lnTo>
                    <a:lnTo>
                      <a:pt x="0" y="30"/>
                    </a:lnTo>
                    <a:lnTo>
                      <a:pt x="29" y="0"/>
                    </a:lnTo>
                    <a:lnTo>
                      <a:pt x="58" y="0"/>
                    </a:lnTo>
                    <a:lnTo>
                      <a:pt x="58" y="60"/>
                    </a:lnTo>
                    <a:lnTo>
                      <a:pt x="29" y="88"/>
                    </a:lnTo>
                  </a:path>
                </a:pathLst>
              </a:custGeom>
              <a:noFill/>
              <a:ln w="1588">
                <a:solidFill>
                  <a:srgbClr val="000000"/>
                </a:solidFill>
                <a:prstDash val="solid"/>
                <a:round/>
                <a:headEnd/>
                <a:tailEnd/>
              </a:ln>
            </p:spPr>
            <p:txBody>
              <a:bodyPr/>
              <a:lstStyle/>
              <a:p>
                <a:endParaRPr lang="en-GB"/>
              </a:p>
            </p:txBody>
          </p:sp>
          <p:sp>
            <p:nvSpPr>
              <p:cNvPr id="25823" name="Freeform 223"/>
              <p:cNvSpPr>
                <a:spLocks/>
              </p:cNvSpPr>
              <p:nvPr/>
            </p:nvSpPr>
            <p:spPr bwMode="auto">
              <a:xfrm>
                <a:off x="4472" y="2963"/>
                <a:ext cx="15" cy="82"/>
              </a:xfrm>
              <a:custGeom>
                <a:avLst/>
                <a:gdLst/>
                <a:ahLst/>
                <a:cxnLst>
                  <a:cxn ang="0">
                    <a:pos x="0" y="328"/>
                  </a:cxn>
                  <a:cxn ang="0">
                    <a:pos x="0" y="149"/>
                  </a:cxn>
                  <a:cxn ang="0">
                    <a:pos x="59" y="90"/>
                  </a:cxn>
                  <a:cxn ang="0">
                    <a:pos x="59" y="60"/>
                  </a:cxn>
                  <a:cxn ang="0">
                    <a:pos x="30" y="90"/>
                  </a:cxn>
                  <a:cxn ang="0">
                    <a:pos x="30" y="60"/>
                  </a:cxn>
                  <a:cxn ang="0">
                    <a:pos x="59" y="30"/>
                  </a:cxn>
                  <a:cxn ang="0">
                    <a:pos x="30" y="30"/>
                  </a:cxn>
                  <a:cxn ang="0">
                    <a:pos x="59" y="0"/>
                  </a:cxn>
                </a:cxnLst>
                <a:rect l="0" t="0" r="r" b="b"/>
                <a:pathLst>
                  <a:path w="59" h="328">
                    <a:moveTo>
                      <a:pt x="0" y="328"/>
                    </a:moveTo>
                    <a:lnTo>
                      <a:pt x="0" y="149"/>
                    </a:lnTo>
                    <a:lnTo>
                      <a:pt x="59" y="90"/>
                    </a:lnTo>
                    <a:lnTo>
                      <a:pt x="59" y="60"/>
                    </a:lnTo>
                    <a:lnTo>
                      <a:pt x="30" y="90"/>
                    </a:lnTo>
                    <a:lnTo>
                      <a:pt x="30" y="60"/>
                    </a:lnTo>
                    <a:lnTo>
                      <a:pt x="59" y="30"/>
                    </a:lnTo>
                    <a:lnTo>
                      <a:pt x="30" y="30"/>
                    </a:lnTo>
                    <a:lnTo>
                      <a:pt x="59" y="0"/>
                    </a:lnTo>
                  </a:path>
                </a:pathLst>
              </a:custGeom>
              <a:noFill/>
              <a:ln w="1588">
                <a:solidFill>
                  <a:srgbClr val="000000"/>
                </a:solidFill>
                <a:prstDash val="solid"/>
                <a:round/>
                <a:headEnd/>
                <a:tailEnd/>
              </a:ln>
            </p:spPr>
            <p:txBody>
              <a:bodyPr/>
              <a:lstStyle/>
              <a:p>
                <a:endParaRPr lang="en-GB"/>
              </a:p>
            </p:txBody>
          </p:sp>
          <p:sp>
            <p:nvSpPr>
              <p:cNvPr id="25824" name="Freeform 224"/>
              <p:cNvSpPr>
                <a:spLocks/>
              </p:cNvSpPr>
              <p:nvPr/>
            </p:nvSpPr>
            <p:spPr bwMode="auto">
              <a:xfrm>
                <a:off x="4487" y="2927"/>
                <a:ext cx="44" cy="36"/>
              </a:xfrm>
              <a:custGeom>
                <a:avLst/>
                <a:gdLst/>
                <a:ahLst/>
                <a:cxnLst>
                  <a:cxn ang="0">
                    <a:pos x="0" y="147"/>
                  </a:cxn>
                  <a:cxn ang="0">
                    <a:pos x="59" y="147"/>
                  </a:cxn>
                  <a:cxn ang="0">
                    <a:pos x="89" y="119"/>
                  </a:cxn>
                  <a:cxn ang="0">
                    <a:pos x="177" y="119"/>
                  </a:cxn>
                  <a:cxn ang="0">
                    <a:pos x="177" y="0"/>
                  </a:cxn>
                </a:cxnLst>
                <a:rect l="0" t="0" r="r" b="b"/>
                <a:pathLst>
                  <a:path w="177" h="147">
                    <a:moveTo>
                      <a:pt x="0" y="147"/>
                    </a:moveTo>
                    <a:lnTo>
                      <a:pt x="59" y="147"/>
                    </a:lnTo>
                    <a:lnTo>
                      <a:pt x="89" y="119"/>
                    </a:lnTo>
                    <a:lnTo>
                      <a:pt x="177" y="119"/>
                    </a:lnTo>
                    <a:lnTo>
                      <a:pt x="177" y="0"/>
                    </a:lnTo>
                  </a:path>
                </a:pathLst>
              </a:custGeom>
              <a:noFill/>
              <a:ln w="1588">
                <a:solidFill>
                  <a:srgbClr val="000000"/>
                </a:solidFill>
                <a:prstDash val="solid"/>
                <a:round/>
                <a:headEnd/>
                <a:tailEnd/>
              </a:ln>
            </p:spPr>
            <p:txBody>
              <a:bodyPr/>
              <a:lstStyle/>
              <a:p>
                <a:endParaRPr lang="en-GB"/>
              </a:p>
            </p:txBody>
          </p:sp>
          <p:sp>
            <p:nvSpPr>
              <p:cNvPr id="25825" name="Freeform 225"/>
              <p:cNvSpPr>
                <a:spLocks/>
              </p:cNvSpPr>
              <p:nvPr/>
            </p:nvSpPr>
            <p:spPr bwMode="auto">
              <a:xfrm>
                <a:off x="4665" y="2786"/>
                <a:ext cx="7" cy="15"/>
              </a:xfrm>
              <a:custGeom>
                <a:avLst/>
                <a:gdLst/>
                <a:ahLst/>
                <a:cxnLst>
                  <a:cxn ang="0">
                    <a:pos x="29" y="59"/>
                  </a:cxn>
                  <a:cxn ang="0">
                    <a:pos x="29" y="0"/>
                  </a:cxn>
                  <a:cxn ang="0">
                    <a:pos x="0" y="29"/>
                  </a:cxn>
                  <a:cxn ang="0">
                    <a:pos x="29" y="59"/>
                  </a:cxn>
                </a:cxnLst>
                <a:rect l="0" t="0" r="r" b="b"/>
                <a:pathLst>
                  <a:path w="29" h="59">
                    <a:moveTo>
                      <a:pt x="29" y="59"/>
                    </a:moveTo>
                    <a:lnTo>
                      <a:pt x="29" y="0"/>
                    </a:lnTo>
                    <a:lnTo>
                      <a:pt x="0" y="29"/>
                    </a:lnTo>
                    <a:lnTo>
                      <a:pt x="29" y="59"/>
                    </a:lnTo>
                  </a:path>
                </a:pathLst>
              </a:custGeom>
              <a:noFill/>
              <a:ln w="1588">
                <a:solidFill>
                  <a:srgbClr val="000000"/>
                </a:solidFill>
                <a:prstDash val="solid"/>
                <a:round/>
                <a:headEnd/>
                <a:tailEnd/>
              </a:ln>
            </p:spPr>
            <p:txBody>
              <a:bodyPr/>
              <a:lstStyle/>
              <a:p>
                <a:endParaRPr lang="en-GB"/>
              </a:p>
            </p:txBody>
          </p:sp>
          <p:sp>
            <p:nvSpPr>
              <p:cNvPr id="25826" name="Freeform 226"/>
              <p:cNvSpPr>
                <a:spLocks/>
              </p:cNvSpPr>
              <p:nvPr/>
            </p:nvSpPr>
            <p:spPr bwMode="auto">
              <a:xfrm>
                <a:off x="4643" y="2801"/>
                <a:ext cx="29" cy="7"/>
              </a:xfrm>
              <a:custGeom>
                <a:avLst/>
                <a:gdLst/>
                <a:ahLst/>
                <a:cxnLst>
                  <a:cxn ang="0">
                    <a:pos x="119" y="0"/>
                  </a:cxn>
                  <a:cxn ang="0">
                    <a:pos x="119" y="31"/>
                  </a:cxn>
                  <a:cxn ang="0">
                    <a:pos x="30" y="31"/>
                  </a:cxn>
                  <a:cxn ang="0">
                    <a:pos x="0" y="0"/>
                  </a:cxn>
                </a:cxnLst>
                <a:rect l="0" t="0" r="r" b="b"/>
                <a:pathLst>
                  <a:path w="119" h="31">
                    <a:moveTo>
                      <a:pt x="119" y="0"/>
                    </a:moveTo>
                    <a:lnTo>
                      <a:pt x="119" y="31"/>
                    </a:lnTo>
                    <a:lnTo>
                      <a:pt x="30" y="31"/>
                    </a:lnTo>
                    <a:lnTo>
                      <a:pt x="0" y="0"/>
                    </a:lnTo>
                  </a:path>
                </a:pathLst>
              </a:custGeom>
              <a:noFill/>
              <a:ln w="1588">
                <a:solidFill>
                  <a:srgbClr val="000000"/>
                </a:solidFill>
                <a:prstDash val="solid"/>
                <a:round/>
                <a:headEnd/>
                <a:tailEnd/>
              </a:ln>
            </p:spPr>
            <p:txBody>
              <a:bodyPr/>
              <a:lstStyle/>
              <a:p>
                <a:endParaRPr lang="en-GB"/>
              </a:p>
            </p:txBody>
          </p:sp>
          <p:sp>
            <p:nvSpPr>
              <p:cNvPr id="25827" name="Freeform 227"/>
              <p:cNvSpPr>
                <a:spLocks/>
              </p:cNvSpPr>
              <p:nvPr/>
            </p:nvSpPr>
            <p:spPr bwMode="auto">
              <a:xfrm>
                <a:off x="4643" y="2793"/>
                <a:ext cx="7" cy="8"/>
              </a:xfrm>
              <a:custGeom>
                <a:avLst/>
                <a:gdLst/>
                <a:ahLst/>
                <a:cxnLst>
                  <a:cxn ang="0">
                    <a:pos x="0" y="30"/>
                  </a:cxn>
                  <a:cxn ang="0">
                    <a:pos x="30" y="0"/>
                  </a:cxn>
                  <a:cxn ang="0">
                    <a:pos x="0" y="0"/>
                  </a:cxn>
                  <a:cxn ang="0">
                    <a:pos x="0" y="30"/>
                  </a:cxn>
                </a:cxnLst>
                <a:rect l="0" t="0" r="r" b="b"/>
                <a:pathLst>
                  <a:path w="30" h="30">
                    <a:moveTo>
                      <a:pt x="0" y="30"/>
                    </a:moveTo>
                    <a:lnTo>
                      <a:pt x="30" y="0"/>
                    </a:lnTo>
                    <a:lnTo>
                      <a:pt x="0" y="0"/>
                    </a:lnTo>
                    <a:lnTo>
                      <a:pt x="0" y="30"/>
                    </a:lnTo>
                  </a:path>
                </a:pathLst>
              </a:custGeom>
              <a:noFill/>
              <a:ln w="1588">
                <a:solidFill>
                  <a:srgbClr val="000000"/>
                </a:solidFill>
                <a:prstDash val="solid"/>
                <a:round/>
                <a:headEnd/>
                <a:tailEnd/>
              </a:ln>
            </p:spPr>
            <p:txBody>
              <a:bodyPr/>
              <a:lstStyle/>
              <a:p>
                <a:endParaRPr lang="en-GB"/>
              </a:p>
            </p:txBody>
          </p:sp>
          <p:sp>
            <p:nvSpPr>
              <p:cNvPr id="25828" name="Freeform 228"/>
              <p:cNvSpPr>
                <a:spLocks/>
              </p:cNvSpPr>
              <p:nvPr/>
            </p:nvSpPr>
            <p:spPr bwMode="auto">
              <a:xfrm>
                <a:off x="4057" y="2667"/>
                <a:ext cx="252" cy="52"/>
              </a:xfrm>
              <a:custGeom>
                <a:avLst/>
                <a:gdLst/>
                <a:ahLst/>
                <a:cxnLst>
                  <a:cxn ang="0">
                    <a:pos x="1009" y="0"/>
                  </a:cxn>
                  <a:cxn ang="0">
                    <a:pos x="978" y="31"/>
                  </a:cxn>
                  <a:cxn ang="0">
                    <a:pos x="918" y="31"/>
                  </a:cxn>
                  <a:cxn ang="0">
                    <a:pos x="918" y="61"/>
                  </a:cxn>
                  <a:cxn ang="0">
                    <a:pos x="860" y="120"/>
                  </a:cxn>
                  <a:cxn ang="0">
                    <a:pos x="653" y="120"/>
                  </a:cxn>
                  <a:cxn ang="0">
                    <a:pos x="623" y="150"/>
                  </a:cxn>
                  <a:cxn ang="0">
                    <a:pos x="623" y="179"/>
                  </a:cxn>
                  <a:cxn ang="0">
                    <a:pos x="563" y="179"/>
                  </a:cxn>
                  <a:cxn ang="0">
                    <a:pos x="563" y="209"/>
                  </a:cxn>
                  <a:cxn ang="0">
                    <a:pos x="504" y="150"/>
                  </a:cxn>
                  <a:cxn ang="0">
                    <a:pos x="474" y="150"/>
                  </a:cxn>
                  <a:cxn ang="0">
                    <a:pos x="474" y="120"/>
                  </a:cxn>
                  <a:cxn ang="0">
                    <a:pos x="238" y="120"/>
                  </a:cxn>
                  <a:cxn ang="0">
                    <a:pos x="209" y="91"/>
                  </a:cxn>
                  <a:cxn ang="0">
                    <a:pos x="118" y="91"/>
                  </a:cxn>
                  <a:cxn ang="0">
                    <a:pos x="90" y="61"/>
                  </a:cxn>
                  <a:cxn ang="0">
                    <a:pos x="60" y="91"/>
                  </a:cxn>
                  <a:cxn ang="0">
                    <a:pos x="31" y="91"/>
                  </a:cxn>
                  <a:cxn ang="0">
                    <a:pos x="0" y="120"/>
                  </a:cxn>
                </a:cxnLst>
                <a:rect l="0" t="0" r="r" b="b"/>
                <a:pathLst>
                  <a:path w="1009" h="209">
                    <a:moveTo>
                      <a:pt x="1009" y="0"/>
                    </a:moveTo>
                    <a:lnTo>
                      <a:pt x="978" y="31"/>
                    </a:lnTo>
                    <a:lnTo>
                      <a:pt x="918" y="31"/>
                    </a:lnTo>
                    <a:lnTo>
                      <a:pt x="918" y="61"/>
                    </a:lnTo>
                    <a:lnTo>
                      <a:pt x="860" y="120"/>
                    </a:lnTo>
                    <a:lnTo>
                      <a:pt x="653" y="120"/>
                    </a:lnTo>
                    <a:lnTo>
                      <a:pt x="623" y="150"/>
                    </a:lnTo>
                    <a:lnTo>
                      <a:pt x="623" y="179"/>
                    </a:lnTo>
                    <a:lnTo>
                      <a:pt x="563" y="179"/>
                    </a:lnTo>
                    <a:lnTo>
                      <a:pt x="563" y="209"/>
                    </a:lnTo>
                    <a:lnTo>
                      <a:pt x="504" y="150"/>
                    </a:lnTo>
                    <a:lnTo>
                      <a:pt x="474" y="150"/>
                    </a:lnTo>
                    <a:lnTo>
                      <a:pt x="474" y="120"/>
                    </a:lnTo>
                    <a:lnTo>
                      <a:pt x="238" y="120"/>
                    </a:lnTo>
                    <a:lnTo>
                      <a:pt x="209" y="91"/>
                    </a:lnTo>
                    <a:lnTo>
                      <a:pt x="118" y="91"/>
                    </a:lnTo>
                    <a:lnTo>
                      <a:pt x="90" y="61"/>
                    </a:lnTo>
                    <a:lnTo>
                      <a:pt x="60" y="91"/>
                    </a:lnTo>
                    <a:lnTo>
                      <a:pt x="31" y="91"/>
                    </a:lnTo>
                    <a:lnTo>
                      <a:pt x="0" y="120"/>
                    </a:lnTo>
                  </a:path>
                </a:pathLst>
              </a:custGeom>
              <a:noFill/>
              <a:ln w="1588">
                <a:solidFill>
                  <a:srgbClr val="000000"/>
                </a:solidFill>
                <a:prstDash val="solid"/>
                <a:round/>
                <a:headEnd/>
                <a:tailEnd/>
              </a:ln>
            </p:spPr>
            <p:txBody>
              <a:bodyPr/>
              <a:lstStyle/>
              <a:p>
                <a:endParaRPr lang="en-GB"/>
              </a:p>
            </p:txBody>
          </p:sp>
          <p:sp>
            <p:nvSpPr>
              <p:cNvPr id="25829" name="Freeform 229"/>
              <p:cNvSpPr>
                <a:spLocks/>
              </p:cNvSpPr>
              <p:nvPr/>
            </p:nvSpPr>
            <p:spPr bwMode="auto">
              <a:xfrm>
                <a:off x="4005" y="2601"/>
                <a:ext cx="30" cy="59"/>
              </a:xfrm>
              <a:custGeom>
                <a:avLst/>
                <a:gdLst/>
                <a:ahLst/>
                <a:cxnLst>
                  <a:cxn ang="0">
                    <a:pos x="0" y="237"/>
                  </a:cxn>
                  <a:cxn ang="0">
                    <a:pos x="0" y="176"/>
                  </a:cxn>
                  <a:cxn ang="0">
                    <a:pos x="60" y="118"/>
                  </a:cxn>
                  <a:cxn ang="0">
                    <a:pos x="60" y="89"/>
                  </a:cxn>
                  <a:cxn ang="0">
                    <a:pos x="118" y="28"/>
                  </a:cxn>
                  <a:cxn ang="0">
                    <a:pos x="118" y="0"/>
                  </a:cxn>
                </a:cxnLst>
                <a:rect l="0" t="0" r="r" b="b"/>
                <a:pathLst>
                  <a:path w="118" h="237">
                    <a:moveTo>
                      <a:pt x="0" y="237"/>
                    </a:moveTo>
                    <a:lnTo>
                      <a:pt x="0" y="176"/>
                    </a:lnTo>
                    <a:lnTo>
                      <a:pt x="60" y="118"/>
                    </a:lnTo>
                    <a:lnTo>
                      <a:pt x="60" y="89"/>
                    </a:lnTo>
                    <a:lnTo>
                      <a:pt x="118" y="28"/>
                    </a:lnTo>
                    <a:lnTo>
                      <a:pt x="118" y="0"/>
                    </a:lnTo>
                  </a:path>
                </a:pathLst>
              </a:custGeom>
              <a:noFill/>
              <a:ln w="1588">
                <a:solidFill>
                  <a:srgbClr val="000000"/>
                </a:solidFill>
                <a:prstDash val="solid"/>
                <a:round/>
                <a:headEnd/>
                <a:tailEnd/>
              </a:ln>
            </p:spPr>
            <p:txBody>
              <a:bodyPr/>
              <a:lstStyle/>
              <a:p>
                <a:endParaRPr lang="en-GB"/>
              </a:p>
            </p:txBody>
          </p:sp>
          <p:sp>
            <p:nvSpPr>
              <p:cNvPr id="25830" name="Freeform 230"/>
              <p:cNvSpPr>
                <a:spLocks/>
              </p:cNvSpPr>
              <p:nvPr/>
            </p:nvSpPr>
            <p:spPr bwMode="auto">
              <a:xfrm>
                <a:off x="3784" y="2564"/>
                <a:ext cx="251" cy="37"/>
              </a:xfrm>
              <a:custGeom>
                <a:avLst/>
                <a:gdLst/>
                <a:ahLst/>
                <a:cxnLst>
                  <a:cxn ang="0">
                    <a:pos x="0" y="0"/>
                  </a:cxn>
                  <a:cxn ang="0">
                    <a:pos x="58" y="0"/>
                  </a:cxn>
                  <a:cxn ang="0">
                    <a:pos x="58" y="59"/>
                  </a:cxn>
                  <a:cxn ang="0">
                    <a:pos x="118" y="31"/>
                  </a:cxn>
                  <a:cxn ang="0">
                    <a:pos x="118" y="0"/>
                  </a:cxn>
                  <a:cxn ang="0">
                    <a:pos x="177" y="0"/>
                  </a:cxn>
                  <a:cxn ang="0">
                    <a:pos x="237" y="59"/>
                  </a:cxn>
                  <a:cxn ang="0">
                    <a:pos x="265" y="59"/>
                  </a:cxn>
                  <a:cxn ang="0">
                    <a:pos x="265" y="88"/>
                  </a:cxn>
                  <a:cxn ang="0">
                    <a:pos x="296" y="118"/>
                  </a:cxn>
                  <a:cxn ang="0">
                    <a:pos x="325" y="118"/>
                  </a:cxn>
                  <a:cxn ang="0">
                    <a:pos x="384" y="59"/>
                  </a:cxn>
                  <a:cxn ang="0">
                    <a:pos x="503" y="59"/>
                  </a:cxn>
                  <a:cxn ang="0">
                    <a:pos x="503" y="31"/>
                  </a:cxn>
                  <a:cxn ang="0">
                    <a:pos x="562" y="88"/>
                  </a:cxn>
                  <a:cxn ang="0">
                    <a:pos x="621" y="31"/>
                  </a:cxn>
                  <a:cxn ang="0">
                    <a:pos x="769" y="31"/>
                  </a:cxn>
                  <a:cxn ang="0">
                    <a:pos x="799" y="59"/>
                  </a:cxn>
                  <a:cxn ang="0">
                    <a:pos x="830" y="59"/>
                  </a:cxn>
                  <a:cxn ang="0">
                    <a:pos x="918" y="149"/>
                  </a:cxn>
                  <a:cxn ang="0">
                    <a:pos x="1006" y="149"/>
                  </a:cxn>
                </a:cxnLst>
                <a:rect l="0" t="0" r="r" b="b"/>
                <a:pathLst>
                  <a:path w="1006" h="149">
                    <a:moveTo>
                      <a:pt x="0" y="0"/>
                    </a:moveTo>
                    <a:lnTo>
                      <a:pt x="58" y="0"/>
                    </a:lnTo>
                    <a:lnTo>
                      <a:pt x="58" y="59"/>
                    </a:lnTo>
                    <a:lnTo>
                      <a:pt x="118" y="31"/>
                    </a:lnTo>
                    <a:lnTo>
                      <a:pt x="118" y="0"/>
                    </a:lnTo>
                    <a:lnTo>
                      <a:pt x="177" y="0"/>
                    </a:lnTo>
                    <a:lnTo>
                      <a:pt x="237" y="59"/>
                    </a:lnTo>
                    <a:lnTo>
                      <a:pt x="265" y="59"/>
                    </a:lnTo>
                    <a:lnTo>
                      <a:pt x="265" y="88"/>
                    </a:lnTo>
                    <a:lnTo>
                      <a:pt x="296" y="118"/>
                    </a:lnTo>
                    <a:lnTo>
                      <a:pt x="325" y="118"/>
                    </a:lnTo>
                    <a:lnTo>
                      <a:pt x="384" y="59"/>
                    </a:lnTo>
                    <a:lnTo>
                      <a:pt x="503" y="59"/>
                    </a:lnTo>
                    <a:lnTo>
                      <a:pt x="503" y="31"/>
                    </a:lnTo>
                    <a:lnTo>
                      <a:pt x="562" y="88"/>
                    </a:lnTo>
                    <a:lnTo>
                      <a:pt x="621" y="31"/>
                    </a:lnTo>
                    <a:lnTo>
                      <a:pt x="769" y="31"/>
                    </a:lnTo>
                    <a:lnTo>
                      <a:pt x="799" y="59"/>
                    </a:lnTo>
                    <a:lnTo>
                      <a:pt x="830" y="59"/>
                    </a:lnTo>
                    <a:lnTo>
                      <a:pt x="918" y="149"/>
                    </a:lnTo>
                    <a:lnTo>
                      <a:pt x="1006" y="149"/>
                    </a:lnTo>
                  </a:path>
                </a:pathLst>
              </a:custGeom>
              <a:noFill/>
              <a:ln w="1588">
                <a:solidFill>
                  <a:srgbClr val="000000"/>
                </a:solidFill>
                <a:prstDash val="solid"/>
                <a:round/>
                <a:headEnd/>
                <a:tailEnd/>
              </a:ln>
            </p:spPr>
            <p:txBody>
              <a:bodyPr/>
              <a:lstStyle/>
              <a:p>
                <a:endParaRPr lang="en-GB"/>
              </a:p>
            </p:txBody>
          </p:sp>
          <p:sp>
            <p:nvSpPr>
              <p:cNvPr id="25831" name="Freeform 231"/>
              <p:cNvSpPr>
                <a:spLocks/>
              </p:cNvSpPr>
              <p:nvPr/>
            </p:nvSpPr>
            <p:spPr bwMode="auto">
              <a:xfrm>
                <a:off x="4021" y="2667"/>
                <a:ext cx="36" cy="30"/>
              </a:xfrm>
              <a:custGeom>
                <a:avLst/>
                <a:gdLst/>
                <a:ahLst/>
                <a:cxnLst>
                  <a:cxn ang="0">
                    <a:pos x="147" y="120"/>
                  </a:cxn>
                  <a:cxn ang="0">
                    <a:pos x="147" y="61"/>
                  </a:cxn>
                  <a:cxn ang="0">
                    <a:pos x="89" y="61"/>
                  </a:cxn>
                  <a:cxn ang="0">
                    <a:pos x="28" y="0"/>
                  </a:cxn>
                  <a:cxn ang="0">
                    <a:pos x="0" y="0"/>
                  </a:cxn>
                </a:cxnLst>
                <a:rect l="0" t="0" r="r" b="b"/>
                <a:pathLst>
                  <a:path w="147" h="120">
                    <a:moveTo>
                      <a:pt x="147" y="120"/>
                    </a:moveTo>
                    <a:lnTo>
                      <a:pt x="147" y="61"/>
                    </a:lnTo>
                    <a:lnTo>
                      <a:pt x="89" y="61"/>
                    </a:lnTo>
                    <a:lnTo>
                      <a:pt x="28" y="0"/>
                    </a:lnTo>
                    <a:lnTo>
                      <a:pt x="0" y="0"/>
                    </a:lnTo>
                  </a:path>
                </a:pathLst>
              </a:custGeom>
              <a:noFill/>
              <a:ln w="1588">
                <a:solidFill>
                  <a:srgbClr val="000000"/>
                </a:solidFill>
                <a:prstDash val="solid"/>
                <a:round/>
                <a:headEnd/>
                <a:tailEnd/>
              </a:ln>
            </p:spPr>
            <p:txBody>
              <a:bodyPr/>
              <a:lstStyle/>
              <a:p>
                <a:endParaRPr lang="en-GB"/>
              </a:p>
            </p:txBody>
          </p:sp>
          <p:sp>
            <p:nvSpPr>
              <p:cNvPr id="25832" name="Line 232"/>
              <p:cNvSpPr>
                <a:spLocks noChangeShapeType="1"/>
              </p:cNvSpPr>
              <p:nvPr/>
            </p:nvSpPr>
            <p:spPr bwMode="auto">
              <a:xfrm flipH="1" flipV="1">
                <a:off x="4013" y="2660"/>
                <a:ext cx="8" cy="7"/>
              </a:xfrm>
              <a:prstGeom prst="line">
                <a:avLst/>
              </a:prstGeom>
              <a:noFill/>
              <a:ln w="1588">
                <a:solidFill>
                  <a:srgbClr val="000000"/>
                </a:solidFill>
                <a:round/>
                <a:headEnd/>
                <a:tailEnd/>
              </a:ln>
            </p:spPr>
            <p:txBody>
              <a:bodyPr/>
              <a:lstStyle/>
              <a:p>
                <a:endParaRPr lang="en-GB"/>
              </a:p>
            </p:txBody>
          </p:sp>
          <p:sp>
            <p:nvSpPr>
              <p:cNvPr id="25833" name="Line 233"/>
              <p:cNvSpPr>
                <a:spLocks noChangeShapeType="1"/>
              </p:cNvSpPr>
              <p:nvPr/>
            </p:nvSpPr>
            <p:spPr bwMode="auto">
              <a:xfrm flipH="1">
                <a:off x="4005" y="2660"/>
                <a:ext cx="8" cy="1"/>
              </a:xfrm>
              <a:prstGeom prst="line">
                <a:avLst/>
              </a:prstGeom>
              <a:noFill/>
              <a:ln w="1588">
                <a:solidFill>
                  <a:srgbClr val="000000"/>
                </a:solidFill>
                <a:round/>
                <a:headEnd/>
                <a:tailEnd/>
              </a:ln>
            </p:spPr>
            <p:txBody>
              <a:bodyPr/>
              <a:lstStyle/>
              <a:p>
                <a:endParaRPr lang="en-GB"/>
              </a:p>
            </p:txBody>
          </p:sp>
          <p:sp>
            <p:nvSpPr>
              <p:cNvPr id="25834" name="Freeform 234"/>
              <p:cNvSpPr>
                <a:spLocks/>
              </p:cNvSpPr>
              <p:nvPr/>
            </p:nvSpPr>
            <p:spPr bwMode="auto">
              <a:xfrm>
                <a:off x="4013" y="2660"/>
                <a:ext cx="8" cy="7"/>
              </a:xfrm>
              <a:custGeom>
                <a:avLst/>
                <a:gdLst/>
                <a:ahLst/>
                <a:cxnLst>
                  <a:cxn ang="0">
                    <a:pos x="30" y="27"/>
                  </a:cxn>
                  <a:cxn ang="0">
                    <a:pos x="30" y="0"/>
                  </a:cxn>
                  <a:cxn ang="0">
                    <a:pos x="0" y="0"/>
                  </a:cxn>
                </a:cxnLst>
                <a:rect l="0" t="0" r="r" b="b"/>
                <a:pathLst>
                  <a:path w="30" h="27">
                    <a:moveTo>
                      <a:pt x="30" y="27"/>
                    </a:moveTo>
                    <a:lnTo>
                      <a:pt x="30" y="0"/>
                    </a:lnTo>
                    <a:lnTo>
                      <a:pt x="0" y="0"/>
                    </a:lnTo>
                  </a:path>
                </a:pathLst>
              </a:custGeom>
              <a:noFill/>
              <a:ln w="1588">
                <a:solidFill>
                  <a:srgbClr val="000000"/>
                </a:solidFill>
                <a:prstDash val="solid"/>
                <a:round/>
                <a:headEnd/>
                <a:tailEnd/>
              </a:ln>
            </p:spPr>
            <p:txBody>
              <a:bodyPr/>
              <a:lstStyle/>
              <a:p>
                <a:endParaRPr lang="en-GB"/>
              </a:p>
            </p:txBody>
          </p:sp>
          <p:sp>
            <p:nvSpPr>
              <p:cNvPr id="25835" name="Freeform 235"/>
              <p:cNvSpPr>
                <a:spLocks/>
              </p:cNvSpPr>
              <p:nvPr/>
            </p:nvSpPr>
            <p:spPr bwMode="auto">
              <a:xfrm>
                <a:off x="3894" y="2697"/>
                <a:ext cx="163" cy="155"/>
              </a:xfrm>
              <a:custGeom>
                <a:avLst/>
                <a:gdLst/>
                <a:ahLst/>
                <a:cxnLst>
                  <a:cxn ang="0">
                    <a:pos x="651" y="0"/>
                  </a:cxn>
                  <a:cxn ang="0">
                    <a:pos x="651" y="30"/>
                  </a:cxn>
                  <a:cxn ang="0">
                    <a:pos x="623" y="30"/>
                  </a:cxn>
                  <a:cxn ang="0">
                    <a:pos x="593" y="59"/>
                  </a:cxn>
                  <a:cxn ang="0">
                    <a:pos x="532" y="59"/>
                  </a:cxn>
                  <a:cxn ang="0">
                    <a:pos x="444" y="148"/>
                  </a:cxn>
                  <a:cxn ang="0">
                    <a:pos x="444" y="178"/>
                  </a:cxn>
                  <a:cxn ang="0">
                    <a:pos x="414" y="208"/>
                  </a:cxn>
                  <a:cxn ang="0">
                    <a:pos x="414" y="236"/>
                  </a:cxn>
                  <a:cxn ang="0">
                    <a:pos x="355" y="296"/>
                  </a:cxn>
                  <a:cxn ang="0">
                    <a:pos x="355" y="326"/>
                  </a:cxn>
                  <a:cxn ang="0">
                    <a:pos x="325" y="355"/>
                  </a:cxn>
                  <a:cxn ang="0">
                    <a:pos x="325" y="414"/>
                  </a:cxn>
                  <a:cxn ang="0">
                    <a:pos x="295" y="445"/>
                  </a:cxn>
                  <a:cxn ang="0">
                    <a:pos x="267" y="445"/>
                  </a:cxn>
                  <a:cxn ang="0">
                    <a:pos x="267" y="503"/>
                  </a:cxn>
                  <a:cxn ang="0">
                    <a:pos x="237" y="533"/>
                  </a:cxn>
                  <a:cxn ang="0">
                    <a:pos x="237" y="564"/>
                  </a:cxn>
                  <a:cxn ang="0">
                    <a:pos x="148" y="564"/>
                  </a:cxn>
                  <a:cxn ang="0">
                    <a:pos x="118" y="591"/>
                  </a:cxn>
                  <a:cxn ang="0">
                    <a:pos x="30" y="591"/>
                  </a:cxn>
                  <a:cxn ang="0">
                    <a:pos x="0" y="621"/>
                  </a:cxn>
                </a:cxnLst>
                <a:rect l="0" t="0" r="r" b="b"/>
                <a:pathLst>
                  <a:path w="651" h="621">
                    <a:moveTo>
                      <a:pt x="651" y="0"/>
                    </a:moveTo>
                    <a:lnTo>
                      <a:pt x="651" y="30"/>
                    </a:lnTo>
                    <a:lnTo>
                      <a:pt x="623" y="30"/>
                    </a:lnTo>
                    <a:lnTo>
                      <a:pt x="593" y="59"/>
                    </a:lnTo>
                    <a:lnTo>
                      <a:pt x="532" y="59"/>
                    </a:lnTo>
                    <a:lnTo>
                      <a:pt x="444" y="148"/>
                    </a:lnTo>
                    <a:lnTo>
                      <a:pt x="444" y="178"/>
                    </a:lnTo>
                    <a:lnTo>
                      <a:pt x="414" y="208"/>
                    </a:lnTo>
                    <a:lnTo>
                      <a:pt x="414" y="236"/>
                    </a:lnTo>
                    <a:lnTo>
                      <a:pt x="355" y="296"/>
                    </a:lnTo>
                    <a:lnTo>
                      <a:pt x="355" y="326"/>
                    </a:lnTo>
                    <a:lnTo>
                      <a:pt x="325" y="355"/>
                    </a:lnTo>
                    <a:lnTo>
                      <a:pt x="325" y="414"/>
                    </a:lnTo>
                    <a:lnTo>
                      <a:pt x="295" y="445"/>
                    </a:lnTo>
                    <a:lnTo>
                      <a:pt x="267" y="445"/>
                    </a:lnTo>
                    <a:lnTo>
                      <a:pt x="267" y="503"/>
                    </a:lnTo>
                    <a:lnTo>
                      <a:pt x="237" y="533"/>
                    </a:lnTo>
                    <a:lnTo>
                      <a:pt x="237" y="564"/>
                    </a:lnTo>
                    <a:lnTo>
                      <a:pt x="148" y="564"/>
                    </a:lnTo>
                    <a:lnTo>
                      <a:pt x="118" y="591"/>
                    </a:lnTo>
                    <a:lnTo>
                      <a:pt x="30" y="591"/>
                    </a:lnTo>
                    <a:lnTo>
                      <a:pt x="0" y="621"/>
                    </a:lnTo>
                  </a:path>
                </a:pathLst>
              </a:custGeom>
              <a:noFill/>
              <a:ln w="1588">
                <a:solidFill>
                  <a:srgbClr val="000000"/>
                </a:solidFill>
                <a:prstDash val="solid"/>
                <a:round/>
                <a:headEnd/>
                <a:tailEnd/>
              </a:ln>
            </p:spPr>
            <p:txBody>
              <a:bodyPr/>
              <a:lstStyle/>
              <a:p>
                <a:endParaRPr lang="en-GB"/>
              </a:p>
            </p:txBody>
          </p:sp>
          <p:sp>
            <p:nvSpPr>
              <p:cNvPr id="25836" name="Freeform 236"/>
              <p:cNvSpPr>
                <a:spLocks/>
              </p:cNvSpPr>
              <p:nvPr/>
            </p:nvSpPr>
            <p:spPr bwMode="auto">
              <a:xfrm>
                <a:off x="3897" y="2855"/>
                <a:ext cx="175" cy="153"/>
              </a:xfrm>
              <a:custGeom>
                <a:avLst/>
                <a:gdLst/>
                <a:ahLst/>
                <a:cxnLst>
                  <a:cxn ang="0">
                    <a:pos x="0" y="0"/>
                  </a:cxn>
                  <a:cxn ang="0">
                    <a:pos x="50" y="49"/>
                  </a:cxn>
                  <a:cxn ang="0">
                    <a:pos x="79" y="49"/>
                  </a:cxn>
                  <a:cxn ang="0">
                    <a:pos x="109" y="77"/>
                  </a:cxn>
                  <a:cxn ang="0">
                    <a:pos x="109" y="107"/>
                  </a:cxn>
                  <a:cxn ang="0">
                    <a:pos x="139" y="107"/>
                  </a:cxn>
                  <a:cxn ang="0">
                    <a:pos x="139" y="195"/>
                  </a:cxn>
                  <a:cxn ang="0">
                    <a:pos x="168" y="195"/>
                  </a:cxn>
                  <a:cxn ang="0">
                    <a:pos x="198" y="226"/>
                  </a:cxn>
                  <a:cxn ang="0">
                    <a:pos x="198" y="256"/>
                  </a:cxn>
                  <a:cxn ang="0">
                    <a:pos x="258" y="256"/>
                  </a:cxn>
                  <a:cxn ang="0">
                    <a:pos x="286" y="285"/>
                  </a:cxn>
                  <a:cxn ang="0">
                    <a:pos x="346" y="285"/>
                  </a:cxn>
                  <a:cxn ang="0">
                    <a:pos x="316" y="314"/>
                  </a:cxn>
                  <a:cxn ang="0">
                    <a:pos x="316" y="344"/>
                  </a:cxn>
                  <a:cxn ang="0">
                    <a:pos x="346" y="374"/>
                  </a:cxn>
                  <a:cxn ang="0">
                    <a:pos x="346" y="404"/>
                  </a:cxn>
                  <a:cxn ang="0">
                    <a:pos x="316" y="404"/>
                  </a:cxn>
                  <a:cxn ang="0">
                    <a:pos x="316" y="432"/>
                  </a:cxn>
                  <a:cxn ang="0">
                    <a:pos x="377" y="432"/>
                  </a:cxn>
                  <a:cxn ang="0">
                    <a:pos x="405" y="462"/>
                  </a:cxn>
                  <a:cxn ang="0">
                    <a:pos x="495" y="462"/>
                  </a:cxn>
                  <a:cxn ang="0">
                    <a:pos x="495" y="492"/>
                  </a:cxn>
                  <a:cxn ang="0">
                    <a:pos x="523" y="522"/>
                  </a:cxn>
                  <a:cxn ang="0">
                    <a:pos x="553" y="522"/>
                  </a:cxn>
                  <a:cxn ang="0">
                    <a:pos x="553" y="492"/>
                  </a:cxn>
                  <a:cxn ang="0">
                    <a:pos x="584" y="462"/>
                  </a:cxn>
                  <a:cxn ang="0">
                    <a:pos x="642" y="462"/>
                  </a:cxn>
                  <a:cxn ang="0">
                    <a:pos x="673" y="492"/>
                  </a:cxn>
                  <a:cxn ang="0">
                    <a:pos x="702" y="492"/>
                  </a:cxn>
                  <a:cxn ang="0">
                    <a:pos x="673" y="522"/>
                  </a:cxn>
                  <a:cxn ang="0">
                    <a:pos x="642" y="492"/>
                  </a:cxn>
                  <a:cxn ang="0">
                    <a:pos x="614" y="522"/>
                  </a:cxn>
                  <a:cxn ang="0">
                    <a:pos x="614" y="551"/>
                  </a:cxn>
                  <a:cxn ang="0">
                    <a:pos x="673" y="610"/>
                  </a:cxn>
                </a:cxnLst>
                <a:rect l="0" t="0" r="r" b="b"/>
                <a:pathLst>
                  <a:path w="702" h="610">
                    <a:moveTo>
                      <a:pt x="0" y="0"/>
                    </a:moveTo>
                    <a:lnTo>
                      <a:pt x="50" y="49"/>
                    </a:lnTo>
                    <a:lnTo>
                      <a:pt x="79" y="49"/>
                    </a:lnTo>
                    <a:lnTo>
                      <a:pt x="109" y="77"/>
                    </a:lnTo>
                    <a:lnTo>
                      <a:pt x="109" y="107"/>
                    </a:lnTo>
                    <a:lnTo>
                      <a:pt x="139" y="107"/>
                    </a:lnTo>
                    <a:lnTo>
                      <a:pt x="139" y="195"/>
                    </a:lnTo>
                    <a:lnTo>
                      <a:pt x="168" y="195"/>
                    </a:lnTo>
                    <a:lnTo>
                      <a:pt x="198" y="226"/>
                    </a:lnTo>
                    <a:lnTo>
                      <a:pt x="198" y="256"/>
                    </a:lnTo>
                    <a:lnTo>
                      <a:pt x="258" y="256"/>
                    </a:lnTo>
                    <a:lnTo>
                      <a:pt x="286" y="285"/>
                    </a:lnTo>
                    <a:lnTo>
                      <a:pt x="346" y="285"/>
                    </a:lnTo>
                    <a:lnTo>
                      <a:pt x="316" y="314"/>
                    </a:lnTo>
                    <a:lnTo>
                      <a:pt x="316" y="344"/>
                    </a:lnTo>
                    <a:lnTo>
                      <a:pt x="346" y="374"/>
                    </a:lnTo>
                    <a:lnTo>
                      <a:pt x="346" y="404"/>
                    </a:lnTo>
                    <a:lnTo>
                      <a:pt x="316" y="404"/>
                    </a:lnTo>
                    <a:lnTo>
                      <a:pt x="316" y="432"/>
                    </a:lnTo>
                    <a:lnTo>
                      <a:pt x="377" y="432"/>
                    </a:lnTo>
                    <a:lnTo>
                      <a:pt x="405" y="462"/>
                    </a:lnTo>
                    <a:lnTo>
                      <a:pt x="495" y="462"/>
                    </a:lnTo>
                    <a:lnTo>
                      <a:pt x="495" y="492"/>
                    </a:lnTo>
                    <a:lnTo>
                      <a:pt x="523" y="522"/>
                    </a:lnTo>
                    <a:lnTo>
                      <a:pt x="553" y="522"/>
                    </a:lnTo>
                    <a:lnTo>
                      <a:pt x="553" y="492"/>
                    </a:lnTo>
                    <a:lnTo>
                      <a:pt x="584" y="462"/>
                    </a:lnTo>
                    <a:lnTo>
                      <a:pt x="642" y="462"/>
                    </a:lnTo>
                    <a:lnTo>
                      <a:pt x="673" y="492"/>
                    </a:lnTo>
                    <a:lnTo>
                      <a:pt x="702" y="492"/>
                    </a:lnTo>
                    <a:lnTo>
                      <a:pt x="673" y="522"/>
                    </a:lnTo>
                    <a:lnTo>
                      <a:pt x="642" y="492"/>
                    </a:lnTo>
                    <a:lnTo>
                      <a:pt x="614" y="522"/>
                    </a:lnTo>
                    <a:lnTo>
                      <a:pt x="614" y="551"/>
                    </a:lnTo>
                    <a:lnTo>
                      <a:pt x="673" y="610"/>
                    </a:lnTo>
                  </a:path>
                </a:pathLst>
              </a:custGeom>
              <a:noFill/>
              <a:ln w="1588">
                <a:solidFill>
                  <a:srgbClr val="000000"/>
                </a:solidFill>
                <a:prstDash val="solid"/>
                <a:round/>
                <a:headEnd/>
                <a:tailEnd/>
              </a:ln>
            </p:spPr>
            <p:txBody>
              <a:bodyPr/>
              <a:lstStyle/>
              <a:p>
                <a:endParaRPr lang="en-GB"/>
              </a:p>
            </p:txBody>
          </p:sp>
          <p:sp>
            <p:nvSpPr>
              <p:cNvPr id="25837" name="Freeform 237"/>
              <p:cNvSpPr>
                <a:spLocks/>
              </p:cNvSpPr>
              <p:nvPr/>
            </p:nvSpPr>
            <p:spPr bwMode="auto">
              <a:xfrm>
                <a:off x="4065" y="3008"/>
                <a:ext cx="407" cy="52"/>
              </a:xfrm>
              <a:custGeom>
                <a:avLst/>
                <a:gdLst/>
                <a:ahLst/>
                <a:cxnLst>
                  <a:cxn ang="0">
                    <a:pos x="0" y="0"/>
                  </a:cxn>
                  <a:cxn ang="0">
                    <a:pos x="59" y="30"/>
                  </a:cxn>
                  <a:cxn ang="0">
                    <a:pos x="87" y="30"/>
                  </a:cxn>
                  <a:cxn ang="0">
                    <a:pos x="87" y="89"/>
                  </a:cxn>
                  <a:cxn ang="0">
                    <a:pos x="59" y="89"/>
                  </a:cxn>
                  <a:cxn ang="0">
                    <a:pos x="59" y="119"/>
                  </a:cxn>
                  <a:cxn ang="0">
                    <a:pos x="87" y="150"/>
                  </a:cxn>
                  <a:cxn ang="0">
                    <a:pos x="148" y="150"/>
                  </a:cxn>
                  <a:cxn ang="0">
                    <a:pos x="148" y="119"/>
                  </a:cxn>
                  <a:cxn ang="0">
                    <a:pos x="236" y="119"/>
                  </a:cxn>
                  <a:cxn ang="0">
                    <a:pos x="236" y="150"/>
                  </a:cxn>
                  <a:cxn ang="0">
                    <a:pos x="355" y="150"/>
                  </a:cxn>
                  <a:cxn ang="0">
                    <a:pos x="385" y="177"/>
                  </a:cxn>
                  <a:cxn ang="0">
                    <a:pos x="503" y="177"/>
                  </a:cxn>
                  <a:cxn ang="0">
                    <a:pos x="503" y="150"/>
                  </a:cxn>
                  <a:cxn ang="0">
                    <a:pos x="532" y="150"/>
                  </a:cxn>
                  <a:cxn ang="0">
                    <a:pos x="562" y="177"/>
                  </a:cxn>
                  <a:cxn ang="0">
                    <a:pos x="740" y="177"/>
                  </a:cxn>
                  <a:cxn ang="0">
                    <a:pos x="740" y="207"/>
                  </a:cxn>
                  <a:cxn ang="0">
                    <a:pos x="799" y="207"/>
                  </a:cxn>
                  <a:cxn ang="0">
                    <a:pos x="829" y="177"/>
                  </a:cxn>
                  <a:cxn ang="0">
                    <a:pos x="859" y="177"/>
                  </a:cxn>
                  <a:cxn ang="0">
                    <a:pos x="859" y="150"/>
                  </a:cxn>
                  <a:cxn ang="0">
                    <a:pos x="887" y="150"/>
                  </a:cxn>
                  <a:cxn ang="0">
                    <a:pos x="917" y="119"/>
                  </a:cxn>
                  <a:cxn ang="0">
                    <a:pos x="917" y="89"/>
                  </a:cxn>
                  <a:cxn ang="0">
                    <a:pos x="978" y="89"/>
                  </a:cxn>
                  <a:cxn ang="0">
                    <a:pos x="978" y="59"/>
                  </a:cxn>
                  <a:cxn ang="0">
                    <a:pos x="1124" y="59"/>
                  </a:cxn>
                  <a:cxn ang="0">
                    <a:pos x="1155" y="30"/>
                  </a:cxn>
                  <a:cxn ang="0">
                    <a:pos x="1273" y="30"/>
                  </a:cxn>
                  <a:cxn ang="0">
                    <a:pos x="1303" y="59"/>
                  </a:cxn>
                  <a:cxn ang="0">
                    <a:pos x="1362" y="59"/>
                  </a:cxn>
                  <a:cxn ang="0">
                    <a:pos x="1362" y="89"/>
                  </a:cxn>
                  <a:cxn ang="0">
                    <a:pos x="1422" y="89"/>
                  </a:cxn>
                  <a:cxn ang="0">
                    <a:pos x="1480" y="150"/>
                  </a:cxn>
                  <a:cxn ang="0">
                    <a:pos x="1629" y="150"/>
                  </a:cxn>
                </a:cxnLst>
                <a:rect l="0" t="0" r="r" b="b"/>
                <a:pathLst>
                  <a:path w="1629" h="207">
                    <a:moveTo>
                      <a:pt x="0" y="0"/>
                    </a:moveTo>
                    <a:lnTo>
                      <a:pt x="59" y="30"/>
                    </a:lnTo>
                    <a:lnTo>
                      <a:pt x="87" y="30"/>
                    </a:lnTo>
                    <a:lnTo>
                      <a:pt x="87" y="89"/>
                    </a:lnTo>
                    <a:lnTo>
                      <a:pt x="59" y="89"/>
                    </a:lnTo>
                    <a:lnTo>
                      <a:pt x="59" y="119"/>
                    </a:lnTo>
                    <a:lnTo>
                      <a:pt x="87" y="150"/>
                    </a:lnTo>
                    <a:lnTo>
                      <a:pt x="148" y="150"/>
                    </a:lnTo>
                    <a:lnTo>
                      <a:pt x="148" y="119"/>
                    </a:lnTo>
                    <a:lnTo>
                      <a:pt x="236" y="119"/>
                    </a:lnTo>
                    <a:lnTo>
                      <a:pt x="236" y="150"/>
                    </a:lnTo>
                    <a:lnTo>
                      <a:pt x="355" y="150"/>
                    </a:lnTo>
                    <a:lnTo>
                      <a:pt x="385" y="177"/>
                    </a:lnTo>
                    <a:lnTo>
                      <a:pt x="503" y="177"/>
                    </a:lnTo>
                    <a:lnTo>
                      <a:pt x="503" y="150"/>
                    </a:lnTo>
                    <a:lnTo>
                      <a:pt x="532" y="150"/>
                    </a:lnTo>
                    <a:lnTo>
                      <a:pt x="562" y="177"/>
                    </a:lnTo>
                    <a:lnTo>
                      <a:pt x="740" y="177"/>
                    </a:lnTo>
                    <a:lnTo>
                      <a:pt x="740" y="207"/>
                    </a:lnTo>
                    <a:lnTo>
                      <a:pt x="799" y="207"/>
                    </a:lnTo>
                    <a:lnTo>
                      <a:pt x="829" y="177"/>
                    </a:lnTo>
                    <a:lnTo>
                      <a:pt x="859" y="177"/>
                    </a:lnTo>
                    <a:lnTo>
                      <a:pt x="859" y="150"/>
                    </a:lnTo>
                    <a:lnTo>
                      <a:pt x="887" y="150"/>
                    </a:lnTo>
                    <a:lnTo>
                      <a:pt x="917" y="119"/>
                    </a:lnTo>
                    <a:lnTo>
                      <a:pt x="917" y="89"/>
                    </a:lnTo>
                    <a:lnTo>
                      <a:pt x="978" y="89"/>
                    </a:lnTo>
                    <a:lnTo>
                      <a:pt x="978" y="59"/>
                    </a:lnTo>
                    <a:lnTo>
                      <a:pt x="1124" y="59"/>
                    </a:lnTo>
                    <a:lnTo>
                      <a:pt x="1155" y="30"/>
                    </a:lnTo>
                    <a:lnTo>
                      <a:pt x="1273" y="30"/>
                    </a:lnTo>
                    <a:lnTo>
                      <a:pt x="1303" y="59"/>
                    </a:lnTo>
                    <a:lnTo>
                      <a:pt x="1362" y="59"/>
                    </a:lnTo>
                    <a:lnTo>
                      <a:pt x="1362" y="89"/>
                    </a:lnTo>
                    <a:lnTo>
                      <a:pt x="1422" y="89"/>
                    </a:lnTo>
                    <a:lnTo>
                      <a:pt x="1480" y="150"/>
                    </a:lnTo>
                    <a:lnTo>
                      <a:pt x="1629" y="150"/>
                    </a:lnTo>
                  </a:path>
                </a:pathLst>
              </a:custGeom>
              <a:noFill/>
              <a:ln w="1588">
                <a:solidFill>
                  <a:srgbClr val="000000"/>
                </a:solidFill>
                <a:prstDash val="solid"/>
                <a:round/>
                <a:headEnd/>
                <a:tailEnd/>
              </a:ln>
            </p:spPr>
            <p:txBody>
              <a:bodyPr/>
              <a:lstStyle/>
              <a:p>
                <a:endParaRPr lang="en-GB"/>
              </a:p>
            </p:txBody>
          </p:sp>
          <p:sp>
            <p:nvSpPr>
              <p:cNvPr id="25838" name="Freeform 238"/>
              <p:cNvSpPr>
                <a:spLocks/>
              </p:cNvSpPr>
              <p:nvPr/>
            </p:nvSpPr>
            <p:spPr bwMode="auto">
              <a:xfrm>
                <a:off x="4094" y="3215"/>
                <a:ext cx="238" cy="44"/>
              </a:xfrm>
              <a:custGeom>
                <a:avLst/>
                <a:gdLst/>
                <a:ahLst/>
                <a:cxnLst>
                  <a:cxn ang="0">
                    <a:pos x="0" y="150"/>
                  </a:cxn>
                  <a:cxn ang="0">
                    <a:pos x="60" y="150"/>
                  </a:cxn>
                  <a:cxn ang="0">
                    <a:pos x="89" y="119"/>
                  </a:cxn>
                  <a:cxn ang="0">
                    <a:pos x="118" y="150"/>
                  </a:cxn>
                  <a:cxn ang="0">
                    <a:pos x="118" y="119"/>
                  </a:cxn>
                  <a:cxn ang="0">
                    <a:pos x="297" y="119"/>
                  </a:cxn>
                  <a:cxn ang="0">
                    <a:pos x="325" y="89"/>
                  </a:cxn>
                  <a:cxn ang="0">
                    <a:pos x="414" y="89"/>
                  </a:cxn>
                  <a:cxn ang="0">
                    <a:pos x="444" y="59"/>
                  </a:cxn>
                  <a:cxn ang="0">
                    <a:pos x="532" y="150"/>
                  </a:cxn>
                  <a:cxn ang="0">
                    <a:pos x="562" y="119"/>
                  </a:cxn>
                  <a:cxn ang="0">
                    <a:pos x="592" y="119"/>
                  </a:cxn>
                  <a:cxn ang="0">
                    <a:pos x="622" y="150"/>
                  </a:cxn>
                  <a:cxn ang="0">
                    <a:pos x="651" y="150"/>
                  </a:cxn>
                  <a:cxn ang="0">
                    <a:pos x="651" y="177"/>
                  </a:cxn>
                  <a:cxn ang="0">
                    <a:pos x="711" y="177"/>
                  </a:cxn>
                  <a:cxn ang="0">
                    <a:pos x="711" y="150"/>
                  </a:cxn>
                  <a:cxn ang="0">
                    <a:pos x="888" y="150"/>
                  </a:cxn>
                  <a:cxn ang="0">
                    <a:pos x="917" y="119"/>
                  </a:cxn>
                  <a:cxn ang="0">
                    <a:pos x="888" y="89"/>
                  </a:cxn>
                  <a:cxn ang="0">
                    <a:pos x="888" y="59"/>
                  </a:cxn>
                  <a:cxn ang="0">
                    <a:pos x="860" y="30"/>
                  </a:cxn>
                  <a:cxn ang="0">
                    <a:pos x="888" y="0"/>
                  </a:cxn>
                  <a:cxn ang="0">
                    <a:pos x="917" y="0"/>
                  </a:cxn>
                  <a:cxn ang="0">
                    <a:pos x="917" y="30"/>
                  </a:cxn>
                  <a:cxn ang="0">
                    <a:pos x="948" y="30"/>
                  </a:cxn>
                </a:cxnLst>
                <a:rect l="0" t="0" r="r" b="b"/>
                <a:pathLst>
                  <a:path w="948" h="177">
                    <a:moveTo>
                      <a:pt x="0" y="150"/>
                    </a:moveTo>
                    <a:lnTo>
                      <a:pt x="60" y="150"/>
                    </a:lnTo>
                    <a:lnTo>
                      <a:pt x="89" y="119"/>
                    </a:lnTo>
                    <a:lnTo>
                      <a:pt x="118" y="150"/>
                    </a:lnTo>
                    <a:lnTo>
                      <a:pt x="118" y="119"/>
                    </a:lnTo>
                    <a:lnTo>
                      <a:pt x="297" y="119"/>
                    </a:lnTo>
                    <a:lnTo>
                      <a:pt x="325" y="89"/>
                    </a:lnTo>
                    <a:lnTo>
                      <a:pt x="414" y="89"/>
                    </a:lnTo>
                    <a:lnTo>
                      <a:pt x="444" y="59"/>
                    </a:lnTo>
                    <a:lnTo>
                      <a:pt x="532" y="150"/>
                    </a:lnTo>
                    <a:lnTo>
                      <a:pt x="562" y="119"/>
                    </a:lnTo>
                    <a:lnTo>
                      <a:pt x="592" y="119"/>
                    </a:lnTo>
                    <a:lnTo>
                      <a:pt x="622" y="150"/>
                    </a:lnTo>
                    <a:lnTo>
                      <a:pt x="651" y="150"/>
                    </a:lnTo>
                    <a:lnTo>
                      <a:pt x="651" y="177"/>
                    </a:lnTo>
                    <a:lnTo>
                      <a:pt x="711" y="177"/>
                    </a:lnTo>
                    <a:lnTo>
                      <a:pt x="711" y="150"/>
                    </a:lnTo>
                    <a:lnTo>
                      <a:pt x="888" y="150"/>
                    </a:lnTo>
                    <a:lnTo>
                      <a:pt x="917" y="119"/>
                    </a:lnTo>
                    <a:lnTo>
                      <a:pt x="888" y="89"/>
                    </a:lnTo>
                    <a:lnTo>
                      <a:pt x="888" y="59"/>
                    </a:lnTo>
                    <a:lnTo>
                      <a:pt x="860" y="30"/>
                    </a:lnTo>
                    <a:lnTo>
                      <a:pt x="888" y="0"/>
                    </a:lnTo>
                    <a:lnTo>
                      <a:pt x="917" y="0"/>
                    </a:lnTo>
                    <a:lnTo>
                      <a:pt x="917" y="30"/>
                    </a:lnTo>
                    <a:lnTo>
                      <a:pt x="948" y="30"/>
                    </a:lnTo>
                  </a:path>
                </a:pathLst>
              </a:custGeom>
              <a:noFill/>
              <a:ln w="1588">
                <a:solidFill>
                  <a:srgbClr val="000000"/>
                </a:solidFill>
                <a:prstDash val="solid"/>
                <a:round/>
                <a:headEnd/>
                <a:tailEnd/>
              </a:ln>
            </p:spPr>
            <p:txBody>
              <a:bodyPr/>
              <a:lstStyle/>
              <a:p>
                <a:endParaRPr lang="en-GB"/>
              </a:p>
            </p:txBody>
          </p:sp>
          <p:sp>
            <p:nvSpPr>
              <p:cNvPr id="25839" name="Freeform 239"/>
              <p:cNvSpPr>
                <a:spLocks/>
              </p:cNvSpPr>
              <p:nvPr/>
            </p:nvSpPr>
            <p:spPr bwMode="auto">
              <a:xfrm>
                <a:off x="4332" y="3186"/>
                <a:ext cx="111" cy="37"/>
              </a:xfrm>
              <a:custGeom>
                <a:avLst/>
                <a:gdLst/>
                <a:ahLst/>
                <a:cxnLst>
                  <a:cxn ang="0">
                    <a:pos x="444" y="59"/>
                  </a:cxn>
                  <a:cxn ang="0">
                    <a:pos x="296" y="59"/>
                  </a:cxn>
                  <a:cxn ang="0">
                    <a:pos x="237" y="0"/>
                  </a:cxn>
                  <a:cxn ang="0">
                    <a:pos x="207" y="30"/>
                  </a:cxn>
                  <a:cxn ang="0">
                    <a:pos x="176" y="0"/>
                  </a:cxn>
                  <a:cxn ang="0">
                    <a:pos x="176" y="30"/>
                  </a:cxn>
                  <a:cxn ang="0">
                    <a:pos x="149" y="30"/>
                  </a:cxn>
                  <a:cxn ang="0">
                    <a:pos x="119" y="59"/>
                  </a:cxn>
                  <a:cxn ang="0">
                    <a:pos x="58" y="59"/>
                  </a:cxn>
                  <a:cxn ang="0">
                    <a:pos x="58" y="89"/>
                  </a:cxn>
                  <a:cxn ang="0">
                    <a:pos x="30" y="89"/>
                  </a:cxn>
                  <a:cxn ang="0">
                    <a:pos x="0" y="118"/>
                  </a:cxn>
                  <a:cxn ang="0">
                    <a:pos x="0" y="148"/>
                  </a:cxn>
                </a:cxnLst>
                <a:rect l="0" t="0" r="r" b="b"/>
                <a:pathLst>
                  <a:path w="444" h="148">
                    <a:moveTo>
                      <a:pt x="444" y="59"/>
                    </a:moveTo>
                    <a:lnTo>
                      <a:pt x="296" y="59"/>
                    </a:lnTo>
                    <a:lnTo>
                      <a:pt x="237" y="0"/>
                    </a:lnTo>
                    <a:lnTo>
                      <a:pt x="207" y="30"/>
                    </a:lnTo>
                    <a:lnTo>
                      <a:pt x="176" y="0"/>
                    </a:lnTo>
                    <a:lnTo>
                      <a:pt x="176" y="30"/>
                    </a:lnTo>
                    <a:lnTo>
                      <a:pt x="149" y="30"/>
                    </a:lnTo>
                    <a:lnTo>
                      <a:pt x="119" y="59"/>
                    </a:lnTo>
                    <a:lnTo>
                      <a:pt x="58" y="59"/>
                    </a:lnTo>
                    <a:lnTo>
                      <a:pt x="58" y="89"/>
                    </a:lnTo>
                    <a:lnTo>
                      <a:pt x="30" y="89"/>
                    </a:lnTo>
                    <a:lnTo>
                      <a:pt x="0" y="118"/>
                    </a:lnTo>
                    <a:lnTo>
                      <a:pt x="0" y="148"/>
                    </a:lnTo>
                  </a:path>
                </a:pathLst>
              </a:custGeom>
              <a:noFill/>
              <a:ln w="1588">
                <a:solidFill>
                  <a:srgbClr val="000000"/>
                </a:solidFill>
                <a:prstDash val="solid"/>
                <a:round/>
                <a:headEnd/>
                <a:tailEnd/>
              </a:ln>
            </p:spPr>
            <p:txBody>
              <a:bodyPr/>
              <a:lstStyle/>
              <a:p>
                <a:endParaRPr lang="en-GB"/>
              </a:p>
            </p:txBody>
          </p:sp>
          <p:sp>
            <p:nvSpPr>
              <p:cNvPr id="25840" name="Freeform 240"/>
              <p:cNvSpPr>
                <a:spLocks/>
              </p:cNvSpPr>
              <p:nvPr/>
            </p:nvSpPr>
            <p:spPr bwMode="auto">
              <a:xfrm>
                <a:off x="4050" y="3008"/>
                <a:ext cx="44" cy="163"/>
              </a:xfrm>
              <a:custGeom>
                <a:avLst/>
                <a:gdLst/>
                <a:ahLst/>
                <a:cxnLst>
                  <a:cxn ang="0">
                    <a:pos x="59" y="0"/>
                  </a:cxn>
                  <a:cxn ang="0">
                    <a:pos x="59" y="30"/>
                  </a:cxn>
                  <a:cxn ang="0">
                    <a:pos x="0" y="89"/>
                  </a:cxn>
                  <a:cxn ang="0">
                    <a:pos x="0" y="177"/>
                  </a:cxn>
                  <a:cxn ang="0">
                    <a:pos x="28" y="207"/>
                  </a:cxn>
                  <a:cxn ang="0">
                    <a:pos x="28" y="238"/>
                  </a:cxn>
                  <a:cxn ang="0">
                    <a:pos x="59" y="268"/>
                  </a:cxn>
                  <a:cxn ang="0">
                    <a:pos x="88" y="268"/>
                  </a:cxn>
                  <a:cxn ang="0">
                    <a:pos x="118" y="296"/>
                  </a:cxn>
                  <a:cxn ang="0">
                    <a:pos x="118" y="325"/>
                  </a:cxn>
                  <a:cxn ang="0">
                    <a:pos x="146" y="356"/>
                  </a:cxn>
                  <a:cxn ang="0">
                    <a:pos x="177" y="356"/>
                  </a:cxn>
                  <a:cxn ang="0">
                    <a:pos x="146" y="386"/>
                  </a:cxn>
                  <a:cxn ang="0">
                    <a:pos x="146" y="414"/>
                  </a:cxn>
                  <a:cxn ang="0">
                    <a:pos x="118" y="414"/>
                  </a:cxn>
                  <a:cxn ang="0">
                    <a:pos x="118" y="445"/>
                  </a:cxn>
                  <a:cxn ang="0">
                    <a:pos x="59" y="445"/>
                  </a:cxn>
                  <a:cxn ang="0">
                    <a:pos x="59" y="475"/>
                  </a:cxn>
                  <a:cxn ang="0">
                    <a:pos x="28" y="475"/>
                  </a:cxn>
                  <a:cxn ang="0">
                    <a:pos x="28" y="563"/>
                  </a:cxn>
                  <a:cxn ang="0">
                    <a:pos x="59" y="593"/>
                  </a:cxn>
                  <a:cxn ang="0">
                    <a:pos x="59" y="623"/>
                  </a:cxn>
                  <a:cxn ang="0">
                    <a:pos x="28" y="623"/>
                  </a:cxn>
                  <a:cxn ang="0">
                    <a:pos x="0" y="651"/>
                  </a:cxn>
                </a:cxnLst>
                <a:rect l="0" t="0" r="r" b="b"/>
                <a:pathLst>
                  <a:path w="177" h="651">
                    <a:moveTo>
                      <a:pt x="59" y="0"/>
                    </a:moveTo>
                    <a:lnTo>
                      <a:pt x="59" y="30"/>
                    </a:lnTo>
                    <a:lnTo>
                      <a:pt x="0" y="89"/>
                    </a:lnTo>
                    <a:lnTo>
                      <a:pt x="0" y="177"/>
                    </a:lnTo>
                    <a:lnTo>
                      <a:pt x="28" y="207"/>
                    </a:lnTo>
                    <a:lnTo>
                      <a:pt x="28" y="238"/>
                    </a:lnTo>
                    <a:lnTo>
                      <a:pt x="59" y="268"/>
                    </a:lnTo>
                    <a:lnTo>
                      <a:pt x="88" y="268"/>
                    </a:lnTo>
                    <a:lnTo>
                      <a:pt x="118" y="296"/>
                    </a:lnTo>
                    <a:lnTo>
                      <a:pt x="118" y="325"/>
                    </a:lnTo>
                    <a:lnTo>
                      <a:pt x="146" y="356"/>
                    </a:lnTo>
                    <a:lnTo>
                      <a:pt x="177" y="356"/>
                    </a:lnTo>
                    <a:lnTo>
                      <a:pt x="146" y="386"/>
                    </a:lnTo>
                    <a:lnTo>
                      <a:pt x="146" y="414"/>
                    </a:lnTo>
                    <a:lnTo>
                      <a:pt x="118" y="414"/>
                    </a:lnTo>
                    <a:lnTo>
                      <a:pt x="118" y="445"/>
                    </a:lnTo>
                    <a:lnTo>
                      <a:pt x="59" y="445"/>
                    </a:lnTo>
                    <a:lnTo>
                      <a:pt x="59" y="475"/>
                    </a:lnTo>
                    <a:lnTo>
                      <a:pt x="28" y="475"/>
                    </a:lnTo>
                    <a:lnTo>
                      <a:pt x="28" y="563"/>
                    </a:lnTo>
                    <a:lnTo>
                      <a:pt x="59" y="593"/>
                    </a:lnTo>
                    <a:lnTo>
                      <a:pt x="59" y="623"/>
                    </a:lnTo>
                    <a:lnTo>
                      <a:pt x="28" y="623"/>
                    </a:lnTo>
                    <a:lnTo>
                      <a:pt x="0" y="651"/>
                    </a:lnTo>
                  </a:path>
                </a:pathLst>
              </a:custGeom>
              <a:noFill/>
              <a:ln w="1588">
                <a:solidFill>
                  <a:srgbClr val="000000"/>
                </a:solidFill>
                <a:prstDash val="solid"/>
                <a:round/>
                <a:headEnd/>
                <a:tailEnd/>
              </a:ln>
            </p:spPr>
            <p:txBody>
              <a:bodyPr/>
              <a:lstStyle/>
              <a:p>
                <a:endParaRPr lang="en-GB"/>
              </a:p>
            </p:txBody>
          </p:sp>
          <p:sp>
            <p:nvSpPr>
              <p:cNvPr id="25841" name="Freeform 241"/>
              <p:cNvSpPr>
                <a:spLocks/>
              </p:cNvSpPr>
              <p:nvPr/>
            </p:nvSpPr>
            <p:spPr bwMode="auto">
              <a:xfrm>
                <a:off x="3932" y="3163"/>
                <a:ext cx="118" cy="52"/>
              </a:xfrm>
              <a:custGeom>
                <a:avLst/>
                <a:gdLst/>
                <a:ahLst/>
                <a:cxnLst>
                  <a:cxn ang="0">
                    <a:pos x="475" y="28"/>
                  </a:cxn>
                  <a:cxn ang="0">
                    <a:pos x="475" y="0"/>
                  </a:cxn>
                  <a:cxn ang="0">
                    <a:pos x="445" y="28"/>
                  </a:cxn>
                  <a:cxn ang="0">
                    <a:pos x="384" y="28"/>
                  </a:cxn>
                  <a:cxn ang="0">
                    <a:pos x="356" y="0"/>
                  </a:cxn>
                  <a:cxn ang="0">
                    <a:pos x="356" y="28"/>
                  </a:cxn>
                  <a:cxn ang="0">
                    <a:pos x="326" y="28"/>
                  </a:cxn>
                  <a:cxn ang="0">
                    <a:pos x="296" y="58"/>
                  </a:cxn>
                  <a:cxn ang="0">
                    <a:pos x="266" y="28"/>
                  </a:cxn>
                  <a:cxn ang="0">
                    <a:pos x="238" y="58"/>
                  </a:cxn>
                  <a:cxn ang="0">
                    <a:pos x="207" y="58"/>
                  </a:cxn>
                  <a:cxn ang="0">
                    <a:pos x="207" y="88"/>
                  </a:cxn>
                  <a:cxn ang="0">
                    <a:pos x="177" y="88"/>
                  </a:cxn>
                  <a:cxn ang="0">
                    <a:pos x="177" y="58"/>
                  </a:cxn>
                  <a:cxn ang="0">
                    <a:pos x="147" y="58"/>
                  </a:cxn>
                  <a:cxn ang="0">
                    <a:pos x="119" y="88"/>
                  </a:cxn>
                  <a:cxn ang="0">
                    <a:pos x="59" y="88"/>
                  </a:cxn>
                  <a:cxn ang="0">
                    <a:pos x="59" y="147"/>
                  </a:cxn>
                  <a:cxn ang="0">
                    <a:pos x="0" y="206"/>
                  </a:cxn>
                </a:cxnLst>
                <a:rect l="0" t="0" r="r" b="b"/>
                <a:pathLst>
                  <a:path w="475" h="206">
                    <a:moveTo>
                      <a:pt x="475" y="28"/>
                    </a:moveTo>
                    <a:lnTo>
                      <a:pt x="475" y="0"/>
                    </a:lnTo>
                    <a:lnTo>
                      <a:pt x="445" y="28"/>
                    </a:lnTo>
                    <a:lnTo>
                      <a:pt x="384" y="28"/>
                    </a:lnTo>
                    <a:lnTo>
                      <a:pt x="356" y="0"/>
                    </a:lnTo>
                    <a:lnTo>
                      <a:pt x="356" y="28"/>
                    </a:lnTo>
                    <a:lnTo>
                      <a:pt x="326" y="28"/>
                    </a:lnTo>
                    <a:lnTo>
                      <a:pt x="296" y="58"/>
                    </a:lnTo>
                    <a:lnTo>
                      <a:pt x="266" y="28"/>
                    </a:lnTo>
                    <a:lnTo>
                      <a:pt x="238" y="58"/>
                    </a:lnTo>
                    <a:lnTo>
                      <a:pt x="207" y="58"/>
                    </a:lnTo>
                    <a:lnTo>
                      <a:pt x="207" y="88"/>
                    </a:lnTo>
                    <a:lnTo>
                      <a:pt x="177" y="88"/>
                    </a:lnTo>
                    <a:lnTo>
                      <a:pt x="177" y="58"/>
                    </a:lnTo>
                    <a:lnTo>
                      <a:pt x="147" y="58"/>
                    </a:lnTo>
                    <a:lnTo>
                      <a:pt x="119" y="88"/>
                    </a:lnTo>
                    <a:lnTo>
                      <a:pt x="59" y="88"/>
                    </a:lnTo>
                    <a:lnTo>
                      <a:pt x="59" y="147"/>
                    </a:lnTo>
                    <a:lnTo>
                      <a:pt x="0" y="206"/>
                    </a:lnTo>
                  </a:path>
                </a:pathLst>
              </a:custGeom>
              <a:noFill/>
              <a:ln w="1588">
                <a:solidFill>
                  <a:srgbClr val="000000"/>
                </a:solidFill>
                <a:prstDash val="solid"/>
                <a:round/>
                <a:headEnd/>
                <a:tailEnd/>
              </a:ln>
            </p:spPr>
            <p:txBody>
              <a:bodyPr/>
              <a:lstStyle/>
              <a:p>
                <a:endParaRPr lang="en-GB"/>
              </a:p>
            </p:txBody>
          </p:sp>
          <p:sp>
            <p:nvSpPr>
              <p:cNvPr id="25842" name="Freeform 242"/>
              <p:cNvSpPr>
                <a:spLocks/>
              </p:cNvSpPr>
              <p:nvPr/>
            </p:nvSpPr>
            <p:spPr bwMode="auto">
              <a:xfrm>
                <a:off x="4050" y="3171"/>
                <a:ext cx="52" cy="81"/>
              </a:xfrm>
              <a:custGeom>
                <a:avLst/>
                <a:gdLst/>
                <a:ahLst/>
                <a:cxnLst>
                  <a:cxn ang="0">
                    <a:pos x="177" y="328"/>
                  </a:cxn>
                  <a:cxn ang="0">
                    <a:pos x="207" y="297"/>
                  </a:cxn>
                  <a:cxn ang="0">
                    <a:pos x="207" y="267"/>
                  </a:cxn>
                  <a:cxn ang="0">
                    <a:pos x="177" y="237"/>
                  </a:cxn>
                  <a:cxn ang="0">
                    <a:pos x="207" y="208"/>
                  </a:cxn>
                  <a:cxn ang="0">
                    <a:pos x="177" y="149"/>
                  </a:cxn>
                  <a:cxn ang="0">
                    <a:pos x="146" y="119"/>
                  </a:cxn>
                  <a:cxn ang="0">
                    <a:pos x="146" y="90"/>
                  </a:cxn>
                  <a:cxn ang="0">
                    <a:pos x="118" y="90"/>
                  </a:cxn>
                  <a:cxn ang="0">
                    <a:pos x="88" y="60"/>
                  </a:cxn>
                  <a:cxn ang="0">
                    <a:pos x="59" y="60"/>
                  </a:cxn>
                  <a:cxn ang="0">
                    <a:pos x="59" y="30"/>
                  </a:cxn>
                  <a:cxn ang="0">
                    <a:pos x="28" y="30"/>
                  </a:cxn>
                  <a:cxn ang="0">
                    <a:pos x="0" y="0"/>
                  </a:cxn>
                </a:cxnLst>
                <a:rect l="0" t="0" r="r" b="b"/>
                <a:pathLst>
                  <a:path w="207" h="328">
                    <a:moveTo>
                      <a:pt x="177" y="328"/>
                    </a:moveTo>
                    <a:lnTo>
                      <a:pt x="207" y="297"/>
                    </a:lnTo>
                    <a:lnTo>
                      <a:pt x="207" y="267"/>
                    </a:lnTo>
                    <a:lnTo>
                      <a:pt x="177" y="237"/>
                    </a:lnTo>
                    <a:lnTo>
                      <a:pt x="207" y="208"/>
                    </a:lnTo>
                    <a:lnTo>
                      <a:pt x="177" y="149"/>
                    </a:lnTo>
                    <a:lnTo>
                      <a:pt x="146" y="119"/>
                    </a:lnTo>
                    <a:lnTo>
                      <a:pt x="146" y="90"/>
                    </a:lnTo>
                    <a:lnTo>
                      <a:pt x="118" y="90"/>
                    </a:lnTo>
                    <a:lnTo>
                      <a:pt x="88" y="60"/>
                    </a:lnTo>
                    <a:lnTo>
                      <a:pt x="59" y="60"/>
                    </a:lnTo>
                    <a:lnTo>
                      <a:pt x="59" y="30"/>
                    </a:lnTo>
                    <a:lnTo>
                      <a:pt x="28" y="30"/>
                    </a:lnTo>
                    <a:lnTo>
                      <a:pt x="0" y="0"/>
                    </a:lnTo>
                  </a:path>
                </a:pathLst>
              </a:custGeom>
              <a:noFill/>
              <a:ln w="1588">
                <a:solidFill>
                  <a:srgbClr val="000000"/>
                </a:solidFill>
                <a:prstDash val="solid"/>
                <a:round/>
                <a:headEnd/>
                <a:tailEnd/>
              </a:ln>
            </p:spPr>
            <p:txBody>
              <a:bodyPr/>
              <a:lstStyle/>
              <a:p>
                <a:endParaRPr lang="en-GB"/>
              </a:p>
            </p:txBody>
          </p:sp>
          <p:sp>
            <p:nvSpPr>
              <p:cNvPr id="25843" name="Freeform 243"/>
              <p:cNvSpPr>
                <a:spLocks/>
              </p:cNvSpPr>
              <p:nvPr/>
            </p:nvSpPr>
            <p:spPr bwMode="auto">
              <a:xfrm>
                <a:off x="4080" y="3282"/>
                <a:ext cx="236" cy="162"/>
              </a:xfrm>
              <a:custGeom>
                <a:avLst/>
                <a:gdLst/>
                <a:ahLst/>
                <a:cxnLst>
                  <a:cxn ang="0">
                    <a:pos x="947" y="88"/>
                  </a:cxn>
                  <a:cxn ang="0">
                    <a:pos x="947" y="57"/>
                  </a:cxn>
                  <a:cxn ang="0">
                    <a:pos x="858" y="57"/>
                  </a:cxn>
                  <a:cxn ang="0">
                    <a:pos x="828" y="28"/>
                  </a:cxn>
                  <a:cxn ang="0">
                    <a:pos x="770" y="28"/>
                  </a:cxn>
                  <a:cxn ang="0">
                    <a:pos x="740" y="0"/>
                  </a:cxn>
                  <a:cxn ang="0">
                    <a:pos x="710" y="28"/>
                  </a:cxn>
                  <a:cxn ang="0">
                    <a:pos x="681" y="0"/>
                  </a:cxn>
                  <a:cxn ang="0">
                    <a:pos x="651" y="0"/>
                  </a:cxn>
                  <a:cxn ang="0">
                    <a:pos x="621" y="28"/>
                  </a:cxn>
                  <a:cxn ang="0">
                    <a:pos x="533" y="28"/>
                  </a:cxn>
                  <a:cxn ang="0">
                    <a:pos x="503" y="0"/>
                  </a:cxn>
                  <a:cxn ang="0">
                    <a:pos x="473" y="28"/>
                  </a:cxn>
                  <a:cxn ang="0">
                    <a:pos x="473" y="57"/>
                  </a:cxn>
                  <a:cxn ang="0">
                    <a:pos x="444" y="57"/>
                  </a:cxn>
                  <a:cxn ang="0">
                    <a:pos x="414" y="88"/>
                  </a:cxn>
                  <a:cxn ang="0">
                    <a:pos x="356" y="88"/>
                  </a:cxn>
                  <a:cxn ang="0">
                    <a:pos x="356" y="57"/>
                  </a:cxn>
                  <a:cxn ang="0">
                    <a:pos x="326" y="57"/>
                  </a:cxn>
                  <a:cxn ang="0">
                    <a:pos x="296" y="88"/>
                  </a:cxn>
                  <a:cxn ang="0">
                    <a:pos x="296" y="118"/>
                  </a:cxn>
                  <a:cxn ang="0">
                    <a:pos x="326" y="118"/>
                  </a:cxn>
                  <a:cxn ang="0">
                    <a:pos x="356" y="146"/>
                  </a:cxn>
                  <a:cxn ang="0">
                    <a:pos x="326" y="176"/>
                  </a:cxn>
                  <a:cxn ang="0">
                    <a:pos x="356" y="207"/>
                  </a:cxn>
                  <a:cxn ang="0">
                    <a:pos x="296" y="207"/>
                  </a:cxn>
                  <a:cxn ang="0">
                    <a:pos x="296" y="237"/>
                  </a:cxn>
                  <a:cxn ang="0">
                    <a:pos x="326" y="264"/>
                  </a:cxn>
                  <a:cxn ang="0">
                    <a:pos x="296" y="264"/>
                  </a:cxn>
                  <a:cxn ang="0">
                    <a:pos x="266" y="237"/>
                  </a:cxn>
                  <a:cxn ang="0">
                    <a:pos x="237" y="237"/>
                  </a:cxn>
                  <a:cxn ang="0">
                    <a:pos x="207" y="264"/>
                  </a:cxn>
                  <a:cxn ang="0">
                    <a:pos x="177" y="237"/>
                  </a:cxn>
                  <a:cxn ang="0">
                    <a:pos x="119" y="237"/>
                  </a:cxn>
                  <a:cxn ang="0">
                    <a:pos x="59" y="176"/>
                  </a:cxn>
                  <a:cxn ang="0">
                    <a:pos x="89" y="146"/>
                  </a:cxn>
                  <a:cxn ang="0">
                    <a:pos x="89" y="118"/>
                  </a:cxn>
                  <a:cxn ang="0">
                    <a:pos x="59" y="146"/>
                  </a:cxn>
                  <a:cxn ang="0">
                    <a:pos x="28" y="146"/>
                  </a:cxn>
                  <a:cxn ang="0">
                    <a:pos x="0" y="176"/>
                  </a:cxn>
                  <a:cxn ang="0">
                    <a:pos x="0" y="325"/>
                  </a:cxn>
                  <a:cxn ang="0">
                    <a:pos x="28" y="355"/>
                  </a:cxn>
                  <a:cxn ang="0">
                    <a:pos x="28" y="382"/>
                  </a:cxn>
                  <a:cxn ang="0">
                    <a:pos x="59" y="382"/>
                  </a:cxn>
                  <a:cxn ang="0">
                    <a:pos x="89" y="413"/>
                  </a:cxn>
                  <a:cxn ang="0">
                    <a:pos x="89" y="473"/>
                  </a:cxn>
                  <a:cxn ang="0">
                    <a:pos x="148" y="532"/>
                  </a:cxn>
                  <a:cxn ang="0">
                    <a:pos x="177" y="532"/>
                  </a:cxn>
                  <a:cxn ang="0">
                    <a:pos x="237" y="591"/>
                  </a:cxn>
                  <a:cxn ang="0">
                    <a:pos x="177" y="650"/>
                  </a:cxn>
                  <a:cxn ang="0">
                    <a:pos x="148" y="650"/>
                  </a:cxn>
                </a:cxnLst>
                <a:rect l="0" t="0" r="r" b="b"/>
                <a:pathLst>
                  <a:path w="947" h="650">
                    <a:moveTo>
                      <a:pt x="947" y="88"/>
                    </a:moveTo>
                    <a:lnTo>
                      <a:pt x="947" y="57"/>
                    </a:lnTo>
                    <a:lnTo>
                      <a:pt x="858" y="57"/>
                    </a:lnTo>
                    <a:lnTo>
                      <a:pt x="828" y="28"/>
                    </a:lnTo>
                    <a:lnTo>
                      <a:pt x="770" y="28"/>
                    </a:lnTo>
                    <a:lnTo>
                      <a:pt x="740" y="0"/>
                    </a:lnTo>
                    <a:lnTo>
                      <a:pt x="710" y="28"/>
                    </a:lnTo>
                    <a:lnTo>
                      <a:pt x="681" y="0"/>
                    </a:lnTo>
                    <a:lnTo>
                      <a:pt x="651" y="0"/>
                    </a:lnTo>
                    <a:lnTo>
                      <a:pt x="621" y="28"/>
                    </a:lnTo>
                    <a:lnTo>
                      <a:pt x="533" y="28"/>
                    </a:lnTo>
                    <a:lnTo>
                      <a:pt x="503" y="0"/>
                    </a:lnTo>
                    <a:lnTo>
                      <a:pt x="473" y="28"/>
                    </a:lnTo>
                    <a:lnTo>
                      <a:pt x="473" y="57"/>
                    </a:lnTo>
                    <a:lnTo>
                      <a:pt x="444" y="57"/>
                    </a:lnTo>
                    <a:lnTo>
                      <a:pt x="414" y="88"/>
                    </a:lnTo>
                    <a:lnTo>
                      <a:pt x="356" y="88"/>
                    </a:lnTo>
                    <a:lnTo>
                      <a:pt x="356" y="57"/>
                    </a:lnTo>
                    <a:lnTo>
                      <a:pt x="326" y="57"/>
                    </a:lnTo>
                    <a:lnTo>
                      <a:pt x="296" y="88"/>
                    </a:lnTo>
                    <a:lnTo>
                      <a:pt x="296" y="118"/>
                    </a:lnTo>
                    <a:lnTo>
                      <a:pt x="326" y="118"/>
                    </a:lnTo>
                    <a:lnTo>
                      <a:pt x="356" y="146"/>
                    </a:lnTo>
                    <a:lnTo>
                      <a:pt x="326" y="176"/>
                    </a:lnTo>
                    <a:lnTo>
                      <a:pt x="356" y="207"/>
                    </a:lnTo>
                    <a:lnTo>
                      <a:pt x="296" y="207"/>
                    </a:lnTo>
                    <a:lnTo>
                      <a:pt x="296" y="237"/>
                    </a:lnTo>
                    <a:lnTo>
                      <a:pt x="326" y="264"/>
                    </a:lnTo>
                    <a:lnTo>
                      <a:pt x="296" y="264"/>
                    </a:lnTo>
                    <a:lnTo>
                      <a:pt x="266" y="237"/>
                    </a:lnTo>
                    <a:lnTo>
                      <a:pt x="237" y="237"/>
                    </a:lnTo>
                    <a:lnTo>
                      <a:pt x="207" y="264"/>
                    </a:lnTo>
                    <a:lnTo>
                      <a:pt x="177" y="237"/>
                    </a:lnTo>
                    <a:lnTo>
                      <a:pt x="119" y="237"/>
                    </a:lnTo>
                    <a:lnTo>
                      <a:pt x="59" y="176"/>
                    </a:lnTo>
                    <a:lnTo>
                      <a:pt x="89" y="146"/>
                    </a:lnTo>
                    <a:lnTo>
                      <a:pt x="89" y="118"/>
                    </a:lnTo>
                    <a:lnTo>
                      <a:pt x="59" y="146"/>
                    </a:lnTo>
                    <a:lnTo>
                      <a:pt x="28" y="146"/>
                    </a:lnTo>
                    <a:lnTo>
                      <a:pt x="0" y="176"/>
                    </a:lnTo>
                    <a:lnTo>
                      <a:pt x="0" y="325"/>
                    </a:lnTo>
                    <a:lnTo>
                      <a:pt x="28" y="355"/>
                    </a:lnTo>
                    <a:lnTo>
                      <a:pt x="28" y="382"/>
                    </a:lnTo>
                    <a:lnTo>
                      <a:pt x="59" y="382"/>
                    </a:lnTo>
                    <a:lnTo>
                      <a:pt x="89" y="413"/>
                    </a:lnTo>
                    <a:lnTo>
                      <a:pt x="89" y="473"/>
                    </a:lnTo>
                    <a:lnTo>
                      <a:pt x="148" y="532"/>
                    </a:lnTo>
                    <a:lnTo>
                      <a:pt x="177" y="532"/>
                    </a:lnTo>
                    <a:lnTo>
                      <a:pt x="237" y="591"/>
                    </a:lnTo>
                    <a:lnTo>
                      <a:pt x="177" y="650"/>
                    </a:lnTo>
                    <a:lnTo>
                      <a:pt x="148" y="650"/>
                    </a:lnTo>
                  </a:path>
                </a:pathLst>
              </a:custGeom>
              <a:noFill/>
              <a:ln w="1588">
                <a:solidFill>
                  <a:srgbClr val="000000"/>
                </a:solidFill>
                <a:prstDash val="solid"/>
                <a:round/>
                <a:headEnd/>
                <a:tailEnd/>
              </a:ln>
            </p:spPr>
            <p:txBody>
              <a:bodyPr/>
              <a:lstStyle/>
              <a:p>
                <a:endParaRPr lang="en-GB"/>
              </a:p>
            </p:txBody>
          </p:sp>
          <p:sp>
            <p:nvSpPr>
              <p:cNvPr id="25844" name="Freeform 244"/>
              <p:cNvSpPr>
                <a:spLocks/>
              </p:cNvSpPr>
              <p:nvPr/>
            </p:nvSpPr>
            <p:spPr bwMode="auto">
              <a:xfrm>
                <a:off x="3961" y="3252"/>
                <a:ext cx="133" cy="37"/>
              </a:xfrm>
              <a:custGeom>
                <a:avLst/>
                <a:gdLst/>
                <a:ahLst/>
                <a:cxnLst>
                  <a:cxn ang="0">
                    <a:pos x="0" y="146"/>
                  </a:cxn>
                  <a:cxn ang="0">
                    <a:pos x="237" y="146"/>
                  </a:cxn>
                  <a:cxn ang="0">
                    <a:pos x="265" y="118"/>
                  </a:cxn>
                  <a:cxn ang="0">
                    <a:pos x="265" y="87"/>
                  </a:cxn>
                  <a:cxn ang="0">
                    <a:pos x="295" y="57"/>
                  </a:cxn>
                  <a:cxn ang="0">
                    <a:pos x="502" y="57"/>
                  </a:cxn>
                  <a:cxn ang="0">
                    <a:pos x="502" y="0"/>
                  </a:cxn>
                  <a:cxn ang="0">
                    <a:pos x="533" y="0"/>
                  </a:cxn>
                </a:cxnLst>
                <a:rect l="0" t="0" r="r" b="b"/>
                <a:pathLst>
                  <a:path w="533" h="146">
                    <a:moveTo>
                      <a:pt x="0" y="146"/>
                    </a:moveTo>
                    <a:lnTo>
                      <a:pt x="237" y="146"/>
                    </a:lnTo>
                    <a:lnTo>
                      <a:pt x="265" y="118"/>
                    </a:lnTo>
                    <a:lnTo>
                      <a:pt x="265" y="87"/>
                    </a:lnTo>
                    <a:lnTo>
                      <a:pt x="295" y="57"/>
                    </a:lnTo>
                    <a:lnTo>
                      <a:pt x="502" y="57"/>
                    </a:lnTo>
                    <a:lnTo>
                      <a:pt x="502" y="0"/>
                    </a:lnTo>
                    <a:lnTo>
                      <a:pt x="533" y="0"/>
                    </a:lnTo>
                  </a:path>
                </a:pathLst>
              </a:custGeom>
              <a:noFill/>
              <a:ln w="1588">
                <a:solidFill>
                  <a:srgbClr val="000000"/>
                </a:solidFill>
                <a:prstDash val="solid"/>
                <a:round/>
                <a:headEnd/>
                <a:tailEnd/>
              </a:ln>
            </p:spPr>
            <p:txBody>
              <a:bodyPr/>
              <a:lstStyle/>
              <a:p>
                <a:endParaRPr lang="en-GB"/>
              </a:p>
            </p:txBody>
          </p:sp>
          <p:sp>
            <p:nvSpPr>
              <p:cNvPr id="25845" name="Freeform 245"/>
              <p:cNvSpPr>
                <a:spLocks/>
              </p:cNvSpPr>
              <p:nvPr/>
            </p:nvSpPr>
            <p:spPr bwMode="auto">
              <a:xfrm>
                <a:off x="4102" y="3422"/>
                <a:ext cx="22" cy="22"/>
              </a:xfrm>
              <a:custGeom>
                <a:avLst/>
                <a:gdLst/>
                <a:ahLst/>
                <a:cxnLst>
                  <a:cxn ang="0">
                    <a:pos x="59" y="88"/>
                  </a:cxn>
                  <a:cxn ang="0">
                    <a:pos x="88" y="58"/>
                  </a:cxn>
                  <a:cxn ang="0">
                    <a:pos x="88" y="29"/>
                  </a:cxn>
                  <a:cxn ang="0">
                    <a:pos x="59" y="0"/>
                  </a:cxn>
                  <a:cxn ang="0">
                    <a:pos x="30" y="0"/>
                  </a:cxn>
                  <a:cxn ang="0">
                    <a:pos x="0" y="29"/>
                  </a:cxn>
                  <a:cxn ang="0">
                    <a:pos x="30" y="58"/>
                  </a:cxn>
                  <a:cxn ang="0">
                    <a:pos x="30" y="88"/>
                  </a:cxn>
                  <a:cxn ang="0">
                    <a:pos x="59" y="88"/>
                  </a:cxn>
                </a:cxnLst>
                <a:rect l="0" t="0" r="r" b="b"/>
                <a:pathLst>
                  <a:path w="88" h="88">
                    <a:moveTo>
                      <a:pt x="59" y="88"/>
                    </a:moveTo>
                    <a:lnTo>
                      <a:pt x="88" y="58"/>
                    </a:lnTo>
                    <a:lnTo>
                      <a:pt x="88" y="29"/>
                    </a:lnTo>
                    <a:lnTo>
                      <a:pt x="59" y="0"/>
                    </a:lnTo>
                    <a:lnTo>
                      <a:pt x="30" y="0"/>
                    </a:lnTo>
                    <a:lnTo>
                      <a:pt x="0" y="29"/>
                    </a:lnTo>
                    <a:lnTo>
                      <a:pt x="30" y="58"/>
                    </a:lnTo>
                    <a:lnTo>
                      <a:pt x="30" y="88"/>
                    </a:lnTo>
                    <a:lnTo>
                      <a:pt x="59" y="88"/>
                    </a:lnTo>
                  </a:path>
                </a:pathLst>
              </a:custGeom>
              <a:noFill/>
              <a:ln w="1588">
                <a:solidFill>
                  <a:srgbClr val="000000"/>
                </a:solidFill>
                <a:prstDash val="solid"/>
                <a:round/>
                <a:headEnd/>
                <a:tailEnd/>
              </a:ln>
            </p:spPr>
            <p:txBody>
              <a:bodyPr/>
              <a:lstStyle/>
              <a:p>
                <a:endParaRPr lang="en-GB"/>
              </a:p>
            </p:txBody>
          </p:sp>
          <p:sp>
            <p:nvSpPr>
              <p:cNvPr id="25846" name="Freeform 246"/>
              <p:cNvSpPr>
                <a:spLocks/>
              </p:cNvSpPr>
              <p:nvPr/>
            </p:nvSpPr>
            <p:spPr bwMode="auto">
              <a:xfrm>
                <a:off x="4316" y="3223"/>
                <a:ext cx="38" cy="81"/>
              </a:xfrm>
              <a:custGeom>
                <a:avLst/>
                <a:gdLst/>
                <a:ahLst/>
                <a:cxnLst>
                  <a:cxn ang="0">
                    <a:pos x="60" y="0"/>
                  </a:cxn>
                  <a:cxn ang="0">
                    <a:pos x="90" y="0"/>
                  </a:cxn>
                  <a:cxn ang="0">
                    <a:pos x="118" y="29"/>
                  </a:cxn>
                  <a:cxn ang="0">
                    <a:pos x="149" y="89"/>
                  </a:cxn>
                  <a:cxn ang="0">
                    <a:pos x="149" y="120"/>
                  </a:cxn>
                  <a:cxn ang="0">
                    <a:pos x="118" y="120"/>
                  </a:cxn>
                  <a:cxn ang="0">
                    <a:pos x="60" y="177"/>
                  </a:cxn>
                  <a:cxn ang="0">
                    <a:pos x="60" y="207"/>
                  </a:cxn>
                  <a:cxn ang="0">
                    <a:pos x="90" y="238"/>
                  </a:cxn>
                  <a:cxn ang="0">
                    <a:pos x="60" y="238"/>
                  </a:cxn>
                  <a:cxn ang="0">
                    <a:pos x="29" y="266"/>
                  </a:cxn>
                  <a:cxn ang="0">
                    <a:pos x="29" y="295"/>
                  </a:cxn>
                  <a:cxn ang="0">
                    <a:pos x="0" y="326"/>
                  </a:cxn>
                </a:cxnLst>
                <a:rect l="0" t="0" r="r" b="b"/>
                <a:pathLst>
                  <a:path w="149" h="326">
                    <a:moveTo>
                      <a:pt x="60" y="0"/>
                    </a:moveTo>
                    <a:lnTo>
                      <a:pt x="90" y="0"/>
                    </a:lnTo>
                    <a:lnTo>
                      <a:pt x="118" y="29"/>
                    </a:lnTo>
                    <a:lnTo>
                      <a:pt x="149" y="89"/>
                    </a:lnTo>
                    <a:lnTo>
                      <a:pt x="149" y="120"/>
                    </a:lnTo>
                    <a:lnTo>
                      <a:pt x="118" y="120"/>
                    </a:lnTo>
                    <a:lnTo>
                      <a:pt x="60" y="177"/>
                    </a:lnTo>
                    <a:lnTo>
                      <a:pt x="60" y="207"/>
                    </a:lnTo>
                    <a:lnTo>
                      <a:pt x="90" y="238"/>
                    </a:lnTo>
                    <a:lnTo>
                      <a:pt x="60" y="238"/>
                    </a:lnTo>
                    <a:lnTo>
                      <a:pt x="29" y="266"/>
                    </a:lnTo>
                    <a:lnTo>
                      <a:pt x="29" y="295"/>
                    </a:lnTo>
                    <a:lnTo>
                      <a:pt x="0" y="326"/>
                    </a:lnTo>
                  </a:path>
                </a:pathLst>
              </a:custGeom>
              <a:noFill/>
              <a:ln w="1588">
                <a:solidFill>
                  <a:srgbClr val="000000"/>
                </a:solidFill>
                <a:prstDash val="solid"/>
                <a:round/>
                <a:headEnd/>
                <a:tailEnd/>
              </a:ln>
            </p:spPr>
            <p:txBody>
              <a:bodyPr/>
              <a:lstStyle/>
              <a:p>
                <a:endParaRPr lang="en-GB"/>
              </a:p>
            </p:txBody>
          </p:sp>
          <p:sp>
            <p:nvSpPr>
              <p:cNvPr id="25847" name="Freeform 247"/>
              <p:cNvSpPr>
                <a:spLocks/>
              </p:cNvSpPr>
              <p:nvPr/>
            </p:nvSpPr>
            <p:spPr bwMode="auto">
              <a:xfrm>
                <a:off x="4316" y="3304"/>
                <a:ext cx="53" cy="59"/>
              </a:xfrm>
              <a:custGeom>
                <a:avLst/>
                <a:gdLst/>
                <a:ahLst/>
                <a:cxnLst>
                  <a:cxn ang="0">
                    <a:pos x="0" y="0"/>
                  </a:cxn>
                  <a:cxn ang="0">
                    <a:pos x="0" y="30"/>
                  </a:cxn>
                  <a:cxn ang="0">
                    <a:pos x="209" y="30"/>
                  </a:cxn>
                  <a:cxn ang="0">
                    <a:pos x="209" y="58"/>
                  </a:cxn>
                  <a:cxn ang="0">
                    <a:pos x="179" y="58"/>
                  </a:cxn>
                  <a:cxn ang="0">
                    <a:pos x="149" y="88"/>
                  </a:cxn>
                  <a:cxn ang="0">
                    <a:pos x="118" y="88"/>
                  </a:cxn>
                  <a:cxn ang="0">
                    <a:pos x="60" y="149"/>
                  </a:cxn>
                  <a:cxn ang="0">
                    <a:pos x="60" y="237"/>
                  </a:cxn>
                </a:cxnLst>
                <a:rect l="0" t="0" r="r" b="b"/>
                <a:pathLst>
                  <a:path w="209" h="237">
                    <a:moveTo>
                      <a:pt x="0" y="0"/>
                    </a:moveTo>
                    <a:lnTo>
                      <a:pt x="0" y="30"/>
                    </a:lnTo>
                    <a:lnTo>
                      <a:pt x="209" y="30"/>
                    </a:lnTo>
                    <a:lnTo>
                      <a:pt x="209" y="58"/>
                    </a:lnTo>
                    <a:lnTo>
                      <a:pt x="179" y="58"/>
                    </a:lnTo>
                    <a:lnTo>
                      <a:pt x="149" y="88"/>
                    </a:lnTo>
                    <a:lnTo>
                      <a:pt x="118" y="88"/>
                    </a:lnTo>
                    <a:lnTo>
                      <a:pt x="60" y="149"/>
                    </a:lnTo>
                    <a:lnTo>
                      <a:pt x="60" y="237"/>
                    </a:lnTo>
                  </a:path>
                </a:pathLst>
              </a:custGeom>
              <a:noFill/>
              <a:ln w="1588">
                <a:solidFill>
                  <a:srgbClr val="000000"/>
                </a:solidFill>
                <a:prstDash val="solid"/>
                <a:round/>
                <a:headEnd/>
                <a:tailEnd/>
              </a:ln>
            </p:spPr>
            <p:txBody>
              <a:bodyPr/>
              <a:lstStyle/>
              <a:p>
                <a:endParaRPr lang="en-GB"/>
              </a:p>
            </p:txBody>
          </p:sp>
          <p:sp>
            <p:nvSpPr>
              <p:cNvPr id="25848" name="Freeform 248"/>
              <p:cNvSpPr>
                <a:spLocks/>
              </p:cNvSpPr>
              <p:nvPr/>
            </p:nvSpPr>
            <p:spPr bwMode="auto">
              <a:xfrm>
                <a:off x="4339" y="3274"/>
                <a:ext cx="237" cy="82"/>
              </a:xfrm>
              <a:custGeom>
                <a:avLst/>
                <a:gdLst/>
                <a:ahLst/>
                <a:cxnLst>
                  <a:cxn ang="0">
                    <a:pos x="0" y="326"/>
                  </a:cxn>
                  <a:cxn ang="0">
                    <a:pos x="0" y="295"/>
                  </a:cxn>
                  <a:cxn ang="0">
                    <a:pos x="28" y="268"/>
                  </a:cxn>
                  <a:cxn ang="0">
                    <a:pos x="59" y="268"/>
                  </a:cxn>
                  <a:cxn ang="0">
                    <a:pos x="146" y="177"/>
                  </a:cxn>
                  <a:cxn ang="0">
                    <a:pos x="177" y="177"/>
                  </a:cxn>
                  <a:cxn ang="0">
                    <a:pos x="207" y="149"/>
                  </a:cxn>
                  <a:cxn ang="0">
                    <a:pos x="237" y="149"/>
                  </a:cxn>
                  <a:cxn ang="0">
                    <a:pos x="266" y="119"/>
                  </a:cxn>
                  <a:cxn ang="0">
                    <a:pos x="266" y="88"/>
                  </a:cxn>
                  <a:cxn ang="0">
                    <a:pos x="296" y="59"/>
                  </a:cxn>
                  <a:cxn ang="0">
                    <a:pos x="296" y="31"/>
                  </a:cxn>
                  <a:cxn ang="0">
                    <a:pos x="414" y="31"/>
                  </a:cxn>
                  <a:cxn ang="0">
                    <a:pos x="444" y="0"/>
                  </a:cxn>
                  <a:cxn ang="0">
                    <a:pos x="592" y="0"/>
                  </a:cxn>
                  <a:cxn ang="0">
                    <a:pos x="621" y="31"/>
                  </a:cxn>
                  <a:cxn ang="0">
                    <a:pos x="712" y="31"/>
                  </a:cxn>
                  <a:cxn ang="0">
                    <a:pos x="740" y="0"/>
                  </a:cxn>
                  <a:cxn ang="0">
                    <a:pos x="740" y="31"/>
                  </a:cxn>
                  <a:cxn ang="0">
                    <a:pos x="769" y="59"/>
                  </a:cxn>
                  <a:cxn ang="0">
                    <a:pos x="799" y="59"/>
                  </a:cxn>
                  <a:cxn ang="0">
                    <a:pos x="799" y="88"/>
                  </a:cxn>
                  <a:cxn ang="0">
                    <a:pos x="919" y="88"/>
                  </a:cxn>
                  <a:cxn ang="0">
                    <a:pos x="949" y="119"/>
                  </a:cxn>
                  <a:cxn ang="0">
                    <a:pos x="858" y="119"/>
                  </a:cxn>
                  <a:cxn ang="0">
                    <a:pos x="830" y="149"/>
                  </a:cxn>
                  <a:cxn ang="0">
                    <a:pos x="712" y="149"/>
                  </a:cxn>
                  <a:cxn ang="0">
                    <a:pos x="681" y="177"/>
                  </a:cxn>
                  <a:cxn ang="0">
                    <a:pos x="712" y="207"/>
                  </a:cxn>
                  <a:cxn ang="0">
                    <a:pos x="769" y="207"/>
                  </a:cxn>
                  <a:cxn ang="0">
                    <a:pos x="740" y="238"/>
                  </a:cxn>
                  <a:cxn ang="0">
                    <a:pos x="444" y="238"/>
                  </a:cxn>
                  <a:cxn ang="0">
                    <a:pos x="474" y="207"/>
                  </a:cxn>
                  <a:cxn ang="0">
                    <a:pos x="414" y="177"/>
                  </a:cxn>
                  <a:cxn ang="0">
                    <a:pos x="384" y="207"/>
                  </a:cxn>
                  <a:cxn ang="0">
                    <a:pos x="414" y="238"/>
                  </a:cxn>
                  <a:cxn ang="0">
                    <a:pos x="414" y="268"/>
                  </a:cxn>
                  <a:cxn ang="0">
                    <a:pos x="326" y="268"/>
                  </a:cxn>
                  <a:cxn ang="0">
                    <a:pos x="296" y="238"/>
                  </a:cxn>
                  <a:cxn ang="0">
                    <a:pos x="266" y="238"/>
                  </a:cxn>
                  <a:cxn ang="0">
                    <a:pos x="237" y="207"/>
                  </a:cxn>
                  <a:cxn ang="0">
                    <a:pos x="207" y="207"/>
                  </a:cxn>
                  <a:cxn ang="0">
                    <a:pos x="177" y="238"/>
                  </a:cxn>
                  <a:cxn ang="0">
                    <a:pos x="89" y="238"/>
                  </a:cxn>
                  <a:cxn ang="0">
                    <a:pos x="89" y="268"/>
                  </a:cxn>
                  <a:cxn ang="0">
                    <a:pos x="59" y="295"/>
                  </a:cxn>
                  <a:cxn ang="0">
                    <a:pos x="28" y="295"/>
                  </a:cxn>
                  <a:cxn ang="0">
                    <a:pos x="0" y="326"/>
                  </a:cxn>
                </a:cxnLst>
                <a:rect l="0" t="0" r="r" b="b"/>
                <a:pathLst>
                  <a:path w="949" h="326">
                    <a:moveTo>
                      <a:pt x="0" y="326"/>
                    </a:moveTo>
                    <a:lnTo>
                      <a:pt x="0" y="295"/>
                    </a:lnTo>
                    <a:lnTo>
                      <a:pt x="28" y="268"/>
                    </a:lnTo>
                    <a:lnTo>
                      <a:pt x="59" y="268"/>
                    </a:lnTo>
                    <a:lnTo>
                      <a:pt x="146" y="177"/>
                    </a:lnTo>
                    <a:lnTo>
                      <a:pt x="177" y="177"/>
                    </a:lnTo>
                    <a:lnTo>
                      <a:pt x="207" y="149"/>
                    </a:lnTo>
                    <a:lnTo>
                      <a:pt x="237" y="149"/>
                    </a:lnTo>
                    <a:lnTo>
                      <a:pt x="266" y="119"/>
                    </a:lnTo>
                    <a:lnTo>
                      <a:pt x="266" y="88"/>
                    </a:lnTo>
                    <a:lnTo>
                      <a:pt x="296" y="59"/>
                    </a:lnTo>
                    <a:lnTo>
                      <a:pt x="296" y="31"/>
                    </a:lnTo>
                    <a:lnTo>
                      <a:pt x="414" y="31"/>
                    </a:lnTo>
                    <a:lnTo>
                      <a:pt x="444" y="0"/>
                    </a:lnTo>
                    <a:lnTo>
                      <a:pt x="592" y="0"/>
                    </a:lnTo>
                    <a:lnTo>
                      <a:pt x="621" y="31"/>
                    </a:lnTo>
                    <a:lnTo>
                      <a:pt x="712" y="31"/>
                    </a:lnTo>
                    <a:lnTo>
                      <a:pt x="740" y="0"/>
                    </a:lnTo>
                    <a:lnTo>
                      <a:pt x="740" y="31"/>
                    </a:lnTo>
                    <a:lnTo>
                      <a:pt x="769" y="59"/>
                    </a:lnTo>
                    <a:lnTo>
                      <a:pt x="799" y="59"/>
                    </a:lnTo>
                    <a:lnTo>
                      <a:pt x="799" y="88"/>
                    </a:lnTo>
                    <a:lnTo>
                      <a:pt x="919" y="88"/>
                    </a:lnTo>
                    <a:lnTo>
                      <a:pt x="949" y="119"/>
                    </a:lnTo>
                    <a:lnTo>
                      <a:pt x="858" y="119"/>
                    </a:lnTo>
                    <a:lnTo>
                      <a:pt x="830" y="149"/>
                    </a:lnTo>
                    <a:lnTo>
                      <a:pt x="712" y="149"/>
                    </a:lnTo>
                    <a:lnTo>
                      <a:pt x="681" y="177"/>
                    </a:lnTo>
                    <a:lnTo>
                      <a:pt x="712" y="207"/>
                    </a:lnTo>
                    <a:lnTo>
                      <a:pt x="769" y="207"/>
                    </a:lnTo>
                    <a:lnTo>
                      <a:pt x="740" y="238"/>
                    </a:lnTo>
                    <a:lnTo>
                      <a:pt x="444" y="238"/>
                    </a:lnTo>
                    <a:lnTo>
                      <a:pt x="474" y="207"/>
                    </a:lnTo>
                    <a:lnTo>
                      <a:pt x="414" y="177"/>
                    </a:lnTo>
                    <a:lnTo>
                      <a:pt x="384" y="207"/>
                    </a:lnTo>
                    <a:lnTo>
                      <a:pt x="414" y="238"/>
                    </a:lnTo>
                    <a:lnTo>
                      <a:pt x="414" y="268"/>
                    </a:lnTo>
                    <a:lnTo>
                      <a:pt x="326" y="268"/>
                    </a:lnTo>
                    <a:lnTo>
                      <a:pt x="296" y="238"/>
                    </a:lnTo>
                    <a:lnTo>
                      <a:pt x="266" y="238"/>
                    </a:lnTo>
                    <a:lnTo>
                      <a:pt x="237" y="207"/>
                    </a:lnTo>
                    <a:lnTo>
                      <a:pt x="207" y="207"/>
                    </a:lnTo>
                    <a:lnTo>
                      <a:pt x="177" y="238"/>
                    </a:lnTo>
                    <a:lnTo>
                      <a:pt x="89" y="238"/>
                    </a:lnTo>
                    <a:lnTo>
                      <a:pt x="89" y="268"/>
                    </a:lnTo>
                    <a:lnTo>
                      <a:pt x="59" y="295"/>
                    </a:lnTo>
                    <a:lnTo>
                      <a:pt x="28" y="295"/>
                    </a:lnTo>
                    <a:lnTo>
                      <a:pt x="0" y="326"/>
                    </a:lnTo>
                  </a:path>
                </a:pathLst>
              </a:custGeom>
              <a:noFill/>
              <a:ln w="1588">
                <a:solidFill>
                  <a:srgbClr val="000000"/>
                </a:solidFill>
                <a:prstDash val="solid"/>
                <a:round/>
                <a:headEnd/>
                <a:tailEnd/>
              </a:ln>
            </p:spPr>
            <p:txBody>
              <a:bodyPr/>
              <a:lstStyle/>
              <a:p>
                <a:endParaRPr lang="en-GB"/>
              </a:p>
            </p:txBody>
          </p:sp>
          <p:sp>
            <p:nvSpPr>
              <p:cNvPr id="25849" name="Freeform 249"/>
              <p:cNvSpPr>
                <a:spLocks/>
              </p:cNvSpPr>
              <p:nvPr/>
            </p:nvSpPr>
            <p:spPr bwMode="auto">
              <a:xfrm>
                <a:off x="4332" y="3356"/>
                <a:ext cx="7" cy="7"/>
              </a:xfrm>
              <a:custGeom>
                <a:avLst/>
                <a:gdLst/>
                <a:ahLst/>
                <a:cxnLst>
                  <a:cxn ang="0">
                    <a:pos x="30" y="0"/>
                  </a:cxn>
                  <a:cxn ang="0">
                    <a:pos x="30" y="30"/>
                  </a:cxn>
                  <a:cxn ang="0">
                    <a:pos x="0" y="30"/>
                  </a:cxn>
                </a:cxnLst>
                <a:rect l="0" t="0" r="r" b="b"/>
                <a:pathLst>
                  <a:path w="30" h="30">
                    <a:moveTo>
                      <a:pt x="30" y="0"/>
                    </a:moveTo>
                    <a:lnTo>
                      <a:pt x="30" y="30"/>
                    </a:lnTo>
                    <a:lnTo>
                      <a:pt x="0" y="30"/>
                    </a:lnTo>
                  </a:path>
                </a:pathLst>
              </a:custGeom>
              <a:noFill/>
              <a:ln w="1588">
                <a:solidFill>
                  <a:srgbClr val="000000"/>
                </a:solidFill>
                <a:prstDash val="solid"/>
                <a:round/>
                <a:headEnd/>
                <a:tailEnd/>
              </a:ln>
            </p:spPr>
            <p:txBody>
              <a:bodyPr/>
              <a:lstStyle/>
              <a:p>
                <a:endParaRPr lang="en-GB"/>
              </a:p>
            </p:txBody>
          </p:sp>
          <p:sp>
            <p:nvSpPr>
              <p:cNvPr id="25850" name="Freeform 250"/>
              <p:cNvSpPr>
                <a:spLocks/>
              </p:cNvSpPr>
              <p:nvPr/>
            </p:nvSpPr>
            <p:spPr bwMode="auto">
              <a:xfrm>
                <a:off x="4324" y="3363"/>
                <a:ext cx="733" cy="348"/>
              </a:xfrm>
              <a:custGeom>
                <a:avLst/>
                <a:gdLst/>
                <a:ahLst/>
                <a:cxnLst>
                  <a:cxn ang="0">
                    <a:pos x="0" y="148"/>
                  </a:cxn>
                  <a:cxn ang="0">
                    <a:pos x="61" y="177"/>
                  </a:cxn>
                  <a:cxn ang="0">
                    <a:pos x="207" y="148"/>
                  </a:cxn>
                  <a:cxn ang="0">
                    <a:pos x="180" y="266"/>
                  </a:cxn>
                  <a:cxn ang="0">
                    <a:pos x="238" y="295"/>
                  </a:cxn>
                  <a:cxn ang="0">
                    <a:pos x="298" y="385"/>
                  </a:cxn>
                  <a:cxn ang="0">
                    <a:pos x="238" y="473"/>
                  </a:cxn>
                  <a:cxn ang="0">
                    <a:pos x="327" y="532"/>
                  </a:cxn>
                  <a:cxn ang="0">
                    <a:pos x="207" y="591"/>
                  </a:cxn>
                  <a:cxn ang="0">
                    <a:pos x="150" y="473"/>
                  </a:cxn>
                  <a:cxn ang="0">
                    <a:pos x="120" y="532"/>
                  </a:cxn>
                  <a:cxn ang="0">
                    <a:pos x="89" y="591"/>
                  </a:cxn>
                  <a:cxn ang="0">
                    <a:pos x="180" y="650"/>
                  </a:cxn>
                  <a:cxn ang="0">
                    <a:pos x="238" y="650"/>
                  </a:cxn>
                  <a:cxn ang="0">
                    <a:pos x="357" y="711"/>
                  </a:cxn>
                  <a:cxn ang="0">
                    <a:pos x="327" y="798"/>
                  </a:cxn>
                  <a:cxn ang="0">
                    <a:pos x="387" y="917"/>
                  </a:cxn>
                  <a:cxn ang="0">
                    <a:pos x="445" y="917"/>
                  </a:cxn>
                  <a:cxn ang="0">
                    <a:pos x="475" y="975"/>
                  </a:cxn>
                  <a:cxn ang="0">
                    <a:pos x="387" y="975"/>
                  </a:cxn>
                  <a:cxn ang="0">
                    <a:pos x="653" y="1006"/>
                  </a:cxn>
                  <a:cxn ang="0">
                    <a:pos x="624" y="1066"/>
                  </a:cxn>
                  <a:cxn ang="0">
                    <a:pos x="505" y="1124"/>
                  </a:cxn>
                  <a:cxn ang="0">
                    <a:pos x="624" y="1184"/>
                  </a:cxn>
                  <a:cxn ang="0">
                    <a:pos x="712" y="1093"/>
                  </a:cxn>
                  <a:cxn ang="0">
                    <a:pos x="773" y="1093"/>
                  </a:cxn>
                  <a:cxn ang="0">
                    <a:pos x="860" y="1154"/>
                  </a:cxn>
                  <a:cxn ang="0">
                    <a:pos x="919" y="1154"/>
                  </a:cxn>
                  <a:cxn ang="0">
                    <a:pos x="949" y="1213"/>
                  </a:cxn>
                  <a:cxn ang="0">
                    <a:pos x="1010" y="1272"/>
                  </a:cxn>
                  <a:cxn ang="0">
                    <a:pos x="1098" y="1331"/>
                  </a:cxn>
                  <a:cxn ang="0">
                    <a:pos x="1187" y="1302"/>
                  </a:cxn>
                  <a:cxn ang="0">
                    <a:pos x="1305" y="1302"/>
                  </a:cxn>
                  <a:cxn ang="0">
                    <a:pos x="1305" y="1213"/>
                  </a:cxn>
                  <a:cxn ang="0">
                    <a:pos x="1365" y="1066"/>
                  </a:cxn>
                  <a:cxn ang="0">
                    <a:pos x="1542" y="1093"/>
                  </a:cxn>
                  <a:cxn ang="0">
                    <a:pos x="1631" y="1154"/>
                  </a:cxn>
                  <a:cxn ang="0">
                    <a:pos x="1749" y="1184"/>
                  </a:cxn>
                  <a:cxn ang="0">
                    <a:pos x="1958" y="1361"/>
                  </a:cxn>
                  <a:cxn ang="0">
                    <a:pos x="2165" y="1331"/>
                  </a:cxn>
                  <a:cxn ang="0">
                    <a:pos x="2284" y="1272"/>
                  </a:cxn>
                  <a:cxn ang="0">
                    <a:pos x="2342" y="1242"/>
                  </a:cxn>
                  <a:cxn ang="0">
                    <a:pos x="2431" y="1154"/>
                  </a:cxn>
                  <a:cxn ang="0">
                    <a:pos x="2549" y="1124"/>
                  </a:cxn>
                  <a:cxn ang="0">
                    <a:pos x="2668" y="1184"/>
                  </a:cxn>
                  <a:cxn ang="0">
                    <a:pos x="2757" y="1184"/>
                  </a:cxn>
                  <a:cxn ang="0">
                    <a:pos x="2877" y="1066"/>
                  </a:cxn>
                  <a:cxn ang="0">
                    <a:pos x="2816" y="1272"/>
                  </a:cxn>
                </a:cxnLst>
                <a:rect l="0" t="0" r="r" b="b"/>
                <a:pathLst>
                  <a:path w="2934" h="1391">
                    <a:moveTo>
                      <a:pt x="31" y="0"/>
                    </a:moveTo>
                    <a:lnTo>
                      <a:pt x="31" y="118"/>
                    </a:lnTo>
                    <a:lnTo>
                      <a:pt x="0" y="148"/>
                    </a:lnTo>
                    <a:lnTo>
                      <a:pt x="0" y="177"/>
                    </a:lnTo>
                    <a:lnTo>
                      <a:pt x="31" y="207"/>
                    </a:lnTo>
                    <a:lnTo>
                      <a:pt x="61" y="177"/>
                    </a:lnTo>
                    <a:lnTo>
                      <a:pt x="150" y="177"/>
                    </a:lnTo>
                    <a:lnTo>
                      <a:pt x="180" y="148"/>
                    </a:lnTo>
                    <a:lnTo>
                      <a:pt x="207" y="148"/>
                    </a:lnTo>
                    <a:lnTo>
                      <a:pt x="238" y="177"/>
                    </a:lnTo>
                    <a:lnTo>
                      <a:pt x="180" y="237"/>
                    </a:lnTo>
                    <a:lnTo>
                      <a:pt x="180" y="266"/>
                    </a:lnTo>
                    <a:lnTo>
                      <a:pt x="207" y="266"/>
                    </a:lnTo>
                    <a:lnTo>
                      <a:pt x="207" y="295"/>
                    </a:lnTo>
                    <a:lnTo>
                      <a:pt x="238" y="295"/>
                    </a:lnTo>
                    <a:lnTo>
                      <a:pt x="238" y="385"/>
                    </a:lnTo>
                    <a:lnTo>
                      <a:pt x="268" y="355"/>
                    </a:lnTo>
                    <a:lnTo>
                      <a:pt x="298" y="385"/>
                    </a:lnTo>
                    <a:lnTo>
                      <a:pt x="238" y="443"/>
                    </a:lnTo>
                    <a:lnTo>
                      <a:pt x="207" y="443"/>
                    </a:lnTo>
                    <a:lnTo>
                      <a:pt x="238" y="473"/>
                    </a:lnTo>
                    <a:lnTo>
                      <a:pt x="238" y="504"/>
                    </a:lnTo>
                    <a:lnTo>
                      <a:pt x="268" y="532"/>
                    </a:lnTo>
                    <a:lnTo>
                      <a:pt x="327" y="532"/>
                    </a:lnTo>
                    <a:lnTo>
                      <a:pt x="327" y="562"/>
                    </a:lnTo>
                    <a:lnTo>
                      <a:pt x="207" y="562"/>
                    </a:lnTo>
                    <a:lnTo>
                      <a:pt x="207" y="591"/>
                    </a:lnTo>
                    <a:lnTo>
                      <a:pt x="180" y="562"/>
                    </a:lnTo>
                    <a:lnTo>
                      <a:pt x="180" y="504"/>
                    </a:lnTo>
                    <a:lnTo>
                      <a:pt x="150" y="473"/>
                    </a:lnTo>
                    <a:lnTo>
                      <a:pt x="89" y="473"/>
                    </a:lnTo>
                    <a:lnTo>
                      <a:pt x="120" y="504"/>
                    </a:lnTo>
                    <a:lnTo>
                      <a:pt x="120" y="532"/>
                    </a:lnTo>
                    <a:lnTo>
                      <a:pt x="150" y="562"/>
                    </a:lnTo>
                    <a:lnTo>
                      <a:pt x="120" y="591"/>
                    </a:lnTo>
                    <a:lnTo>
                      <a:pt x="89" y="591"/>
                    </a:lnTo>
                    <a:lnTo>
                      <a:pt x="89" y="622"/>
                    </a:lnTo>
                    <a:lnTo>
                      <a:pt x="120" y="622"/>
                    </a:lnTo>
                    <a:lnTo>
                      <a:pt x="180" y="650"/>
                    </a:lnTo>
                    <a:lnTo>
                      <a:pt x="207" y="622"/>
                    </a:lnTo>
                    <a:lnTo>
                      <a:pt x="238" y="622"/>
                    </a:lnTo>
                    <a:lnTo>
                      <a:pt x="238" y="650"/>
                    </a:lnTo>
                    <a:lnTo>
                      <a:pt x="268" y="680"/>
                    </a:lnTo>
                    <a:lnTo>
                      <a:pt x="327" y="680"/>
                    </a:lnTo>
                    <a:lnTo>
                      <a:pt x="357" y="711"/>
                    </a:lnTo>
                    <a:lnTo>
                      <a:pt x="387" y="711"/>
                    </a:lnTo>
                    <a:lnTo>
                      <a:pt x="387" y="741"/>
                    </a:lnTo>
                    <a:lnTo>
                      <a:pt x="327" y="798"/>
                    </a:lnTo>
                    <a:lnTo>
                      <a:pt x="357" y="829"/>
                    </a:lnTo>
                    <a:lnTo>
                      <a:pt x="357" y="887"/>
                    </a:lnTo>
                    <a:lnTo>
                      <a:pt x="387" y="917"/>
                    </a:lnTo>
                    <a:lnTo>
                      <a:pt x="417" y="887"/>
                    </a:lnTo>
                    <a:lnTo>
                      <a:pt x="417" y="917"/>
                    </a:lnTo>
                    <a:lnTo>
                      <a:pt x="445" y="917"/>
                    </a:lnTo>
                    <a:lnTo>
                      <a:pt x="445" y="947"/>
                    </a:lnTo>
                    <a:lnTo>
                      <a:pt x="475" y="947"/>
                    </a:lnTo>
                    <a:lnTo>
                      <a:pt x="475" y="975"/>
                    </a:lnTo>
                    <a:lnTo>
                      <a:pt x="445" y="1006"/>
                    </a:lnTo>
                    <a:lnTo>
                      <a:pt x="417" y="975"/>
                    </a:lnTo>
                    <a:lnTo>
                      <a:pt x="387" y="975"/>
                    </a:lnTo>
                    <a:lnTo>
                      <a:pt x="387" y="1036"/>
                    </a:lnTo>
                    <a:lnTo>
                      <a:pt x="594" y="1036"/>
                    </a:lnTo>
                    <a:lnTo>
                      <a:pt x="653" y="1006"/>
                    </a:lnTo>
                    <a:lnTo>
                      <a:pt x="682" y="1036"/>
                    </a:lnTo>
                    <a:lnTo>
                      <a:pt x="653" y="1066"/>
                    </a:lnTo>
                    <a:lnTo>
                      <a:pt x="624" y="1066"/>
                    </a:lnTo>
                    <a:lnTo>
                      <a:pt x="624" y="1093"/>
                    </a:lnTo>
                    <a:lnTo>
                      <a:pt x="505" y="1093"/>
                    </a:lnTo>
                    <a:lnTo>
                      <a:pt x="505" y="1124"/>
                    </a:lnTo>
                    <a:lnTo>
                      <a:pt x="594" y="1124"/>
                    </a:lnTo>
                    <a:lnTo>
                      <a:pt x="624" y="1154"/>
                    </a:lnTo>
                    <a:lnTo>
                      <a:pt x="624" y="1184"/>
                    </a:lnTo>
                    <a:lnTo>
                      <a:pt x="682" y="1124"/>
                    </a:lnTo>
                    <a:lnTo>
                      <a:pt x="682" y="1093"/>
                    </a:lnTo>
                    <a:lnTo>
                      <a:pt x="712" y="1093"/>
                    </a:lnTo>
                    <a:lnTo>
                      <a:pt x="742" y="1066"/>
                    </a:lnTo>
                    <a:lnTo>
                      <a:pt x="742" y="1093"/>
                    </a:lnTo>
                    <a:lnTo>
                      <a:pt x="773" y="1093"/>
                    </a:lnTo>
                    <a:lnTo>
                      <a:pt x="773" y="1124"/>
                    </a:lnTo>
                    <a:lnTo>
                      <a:pt x="830" y="1124"/>
                    </a:lnTo>
                    <a:lnTo>
                      <a:pt x="860" y="1154"/>
                    </a:lnTo>
                    <a:lnTo>
                      <a:pt x="860" y="1124"/>
                    </a:lnTo>
                    <a:lnTo>
                      <a:pt x="891" y="1124"/>
                    </a:lnTo>
                    <a:lnTo>
                      <a:pt x="919" y="1154"/>
                    </a:lnTo>
                    <a:lnTo>
                      <a:pt x="891" y="1184"/>
                    </a:lnTo>
                    <a:lnTo>
                      <a:pt x="919" y="1184"/>
                    </a:lnTo>
                    <a:lnTo>
                      <a:pt x="949" y="1213"/>
                    </a:lnTo>
                    <a:lnTo>
                      <a:pt x="949" y="1242"/>
                    </a:lnTo>
                    <a:lnTo>
                      <a:pt x="980" y="1272"/>
                    </a:lnTo>
                    <a:lnTo>
                      <a:pt x="1010" y="1272"/>
                    </a:lnTo>
                    <a:lnTo>
                      <a:pt x="1037" y="1302"/>
                    </a:lnTo>
                    <a:lnTo>
                      <a:pt x="1067" y="1302"/>
                    </a:lnTo>
                    <a:lnTo>
                      <a:pt x="1098" y="1331"/>
                    </a:lnTo>
                    <a:lnTo>
                      <a:pt x="1128" y="1331"/>
                    </a:lnTo>
                    <a:lnTo>
                      <a:pt x="1156" y="1302"/>
                    </a:lnTo>
                    <a:lnTo>
                      <a:pt x="1187" y="1302"/>
                    </a:lnTo>
                    <a:lnTo>
                      <a:pt x="1187" y="1272"/>
                    </a:lnTo>
                    <a:lnTo>
                      <a:pt x="1275" y="1272"/>
                    </a:lnTo>
                    <a:lnTo>
                      <a:pt x="1305" y="1302"/>
                    </a:lnTo>
                    <a:lnTo>
                      <a:pt x="1305" y="1272"/>
                    </a:lnTo>
                    <a:lnTo>
                      <a:pt x="1335" y="1272"/>
                    </a:lnTo>
                    <a:lnTo>
                      <a:pt x="1305" y="1213"/>
                    </a:lnTo>
                    <a:lnTo>
                      <a:pt x="1335" y="1213"/>
                    </a:lnTo>
                    <a:lnTo>
                      <a:pt x="1335" y="1093"/>
                    </a:lnTo>
                    <a:lnTo>
                      <a:pt x="1365" y="1066"/>
                    </a:lnTo>
                    <a:lnTo>
                      <a:pt x="1454" y="1066"/>
                    </a:lnTo>
                    <a:lnTo>
                      <a:pt x="1483" y="1093"/>
                    </a:lnTo>
                    <a:lnTo>
                      <a:pt x="1542" y="1093"/>
                    </a:lnTo>
                    <a:lnTo>
                      <a:pt x="1572" y="1124"/>
                    </a:lnTo>
                    <a:lnTo>
                      <a:pt x="1602" y="1124"/>
                    </a:lnTo>
                    <a:lnTo>
                      <a:pt x="1631" y="1154"/>
                    </a:lnTo>
                    <a:lnTo>
                      <a:pt x="1690" y="1154"/>
                    </a:lnTo>
                    <a:lnTo>
                      <a:pt x="1721" y="1184"/>
                    </a:lnTo>
                    <a:lnTo>
                      <a:pt x="1749" y="1184"/>
                    </a:lnTo>
                    <a:lnTo>
                      <a:pt x="1897" y="1331"/>
                    </a:lnTo>
                    <a:lnTo>
                      <a:pt x="1928" y="1331"/>
                    </a:lnTo>
                    <a:lnTo>
                      <a:pt x="1958" y="1361"/>
                    </a:lnTo>
                    <a:lnTo>
                      <a:pt x="1986" y="1361"/>
                    </a:lnTo>
                    <a:lnTo>
                      <a:pt x="2016" y="1331"/>
                    </a:lnTo>
                    <a:lnTo>
                      <a:pt x="2165" y="1331"/>
                    </a:lnTo>
                    <a:lnTo>
                      <a:pt x="2195" y="1302"/>
                    </a:lnTo>
                    <a:lnTo>
                      <a:pt x="2223" y="1331"/>
                    </a:lnTo>
                    <a:lnTo>
                      <a:pt x="2284" y="1272"/>
                    </a:lnTo>
                    <a:lnTo>
                      <a:pt x="2311" y="1302"/>
                    </a:lnTo>
                    <a:lnTo>
                      <a:pt x="2311" y="1272"/>
                    </a:lnTo>
                    <a:lnTo>
                      <a:pt x="2342" y="1242"/>
                    </a:lnTo>
                    <a:lnTo>
                      <a:pt x="2342" y="1213"/>
                    </a:lnTo>
                    <a:lnTo>
                      <a:pt x="2402" y="1154"/>
                    </a:lnTo>
                    <a:lnTo>
                      <a:pt x="2431" y="1154"/>
                    </a:lnTo>
                    <a:lnTo>
                      <a:pt x="2491" y="1093"/>
                    </a:lnTo>
                    <a:lnTo>
                      <a:pt x="2549" y="1093"/>
                    </a:lnTo>
                    <a:lnTo>
                      <a:pt x="2549" y="1124"/>
                    </a:lnTo>
                    <a:lnTo>
                      <a:pt x="2579" y="1124"/>
                    </a:lnTo>
                    <a:lnTo>
                      <a:pt x="2609" y="1154"/>
                    </a:lnTo>
                    <a:lnTo>
                      <a:pt x="2668" y="1184"/>
                    </a:lnTo>
                    <a:lnTo>
                      <a:pt x="2697" y="1184"/>
                    </a:lnTo>
                    <a:lnTo>
                      <a:pt x="2727" y="1154"/>
                    </a:lnTo>
                    <a:lnTo>
                      <a:pt x="2757" y="1184"/>
                    </a:lnTo>
                    <a:lnTo>
                      <a:pt x="2757" y="1154"/>
                    </a:lnTo>
                    <a:lnTo>
                      <a:pt x="2846" y="1066"/>
                    </a:lnTo>
                    <a:lnTo>
                      <a:pt x="2877" y="1066"/>
                    </a:lnTo>
                    <a:lnTo>
                      <a:pt x="2934" y="1124"/>
                    </a:lnTo>
                    <a:lnTo>
                      <a:pt x="2934" y="1154"/>
                    </a:lnTo>
                    <a:lnTo>
                      <a:pt x="2816" y="1272"/>
                    </a:lnTo>
                    <a:lnTo>
                      <a:pt x="2877" y="1331"/>
                    </a:lnTo>
                    <a:lnTo>
                      <a:pt x="2877" y="1391"/>
                    </a:lnTo>
                  </a:path>
                </a:pathLst>
              </a:custGeom>
              <a:noFill/>
              <a:ln w="1588">
                <a:solidFill>
                  <a:srgbClr val="000000"/>
                </a:solidFill>
                <a:prstDash val="solid"/>
                <a:round/>
                <a:headEnd/>
                <a:tailEnd/>
              </a:ln>
            </p:spPr>
            <p:txBody>
              <a:bodyPr/>
              <a:lstStyle/>
              <a:p>
                <a:endParaRPr lang="en-GB"/>
              </a:p>
            </p:txBody>
          </p:sp>
          <p:sp>
            <p:nvSpPr>
              <p:cNvPr id="25851" name="Line 251"/>
              <p:cNvSpPr>
                <a:spLocks noChangeShapeType="1"/>
              </p:cNvSpPr>
              <p:nvPr/>
            </p:nvSpPr>
            <p:spPr bwMode="auto">
              <a:xfrm flipV="1">
                <a:off x="4332" y="3356"/>
                <a:ext cx="7" cy="7"/>
              </a:xfrm>
              <a:prstGeom prst="line">
                <a:avLst/>
              </a:prstGeom>
              <a:noFill/>
              <a:ln w="1588">
                <a:solidFill>
                  <a:srgbClr val="000000"/>
                </a:solidFill>
                <a:round/>
                <a:headEnd/>
                <a:tailEnd/>
              </a:ln>
            </p:spPr>
            <p:txBody>
              <a:bodyPr/>
              <a:lstStyle/>
              <a:p>
                <a:endParaRPr lang="en-GB"/>
              </a:p>
            </p:txBody>
          </p:sp>
          <p:sp>
            <p:nvSpPr>
              <p:cNvPr id="25852" name="Freeform 252"/>
              <p:cNvSpPr>
                <a:spLocks/>
              </p:cNvSpPr>
              <p:nvPr/>
            </p:nvSpPr>
            <p:spPr bwMode="auto">
              <a:xfrm>
                <a:off x="4405" y="3045"/>
                <a:ext cx="67" cy="155"/>
              </a:xfrm>
              <a:custGeom>
                <a:avLst/>
                <a:gdLst/>
                <a:ahLst/>
                <a:cxnLst>
                  <a:cxn ang="0">
                    <a:pos x="148" y="620"/>
                  </a:cxn>
                  <a:cxn ang="0">
                    <a:pos x="148" y="561"/>
                  </a:cxn>
                  <a:cxn ang="0">
                    <a:pos x="118" y="531"/>
                  </a:cxn>
                  <a:cxn ang="0">
                    <a:pos x="90" y="531"/>
                  </a:cxn>
                  <a:cxn ang="0">
                    <a:pos x="60" y="501"/>
                  </a:cxn>
                  <a:cxn ang="0">
                    <a:pos x="60" y="473"/>
                  </a:cxn>
                  <a:cxn ang="0">
                    <a:pos x="30" y="443"/>
                  </a:cxn>
                  <a:cxn ang="0">
                    <a:pos x="0" y="443"/>
                  </a:cxn>
                  <a:cxn ang="0">
                    <a:pos x="0" y="413"/>
                  </a:cxn>
                  <a:cxn ang="0">
                    <a:pos x="30" y="413"/>
                  </a:cxn>
                  <a:cxn ang="0">
                    <a:pos x="30" y="382"/>
                  </a:cxn>
                  <a:cxn ang="0">
                    <a:pos x="60" y="354"/>
                  </a:cxn>
                  <a:cxn ang="0">
                    <a:pos x="90" y="354"/>
                  </a:cxn>
                  <a:cxn ang="0">
                    <a:pos x="90" y="206"/>
                  </a:cxn>
                  <a:cxn ang="0">
                    <a:pos x="148" y="146"/>
                  </a:cxn>
                  <a:cxn ang="0">
                    <a:pos x="148" y="118"/>
                  </a:cxn>
                  <a:cxn ang="0">
                    <a:pos x="237" y="118"/>
                  </a:cxn>
                  <a:cxn ang="0">
                    <a:pos x="267" y="88"/>
                  </a:cxn>
                  <a:cxn ang="0">
                    <a:pos x="267" y="0"/>
                  </a:cxn>
                </a:cxnLst>
                <a:rect l="0" t="0" r="r" b="b"/>
                <a:pathLst>
                  <a:path w="267" h="620">
                    <a:moveTo>
                      <a:pt x="148" y="620"/>
                    </a:moveTo>
                    <a:lnTo>
                      <a:pt x="148" y="561"/>
                    </a:lnTo>
                    <a:lnTo>
                      <a:pt x="118" y="531"/>
                    </a:lnTo>
                    <a:lnTo>
                      <a:pt x="90" y="531"/>
                    </a:lnTo>
                    <a:lnTo>
                      <a:pt x="60" y="501"/>
                    </a:lnTo>
                    <a:lnTo>
                      <a:pt x="60" y="473"/>
                    </a:lnTo>
                    <a:lnTo>
                      <a:pt x="30" y="443"/>
                    </a:lnTo>
                    <a:lnTo>
                      <a:pt x="0" y="443"/>
                    </a:lnTo>
                    <a:lnTo>
                      <a:pt x="0" y="413"/>
                    </a:lnTo>
                    <a:lnTo>
                      <a:pt x="30" y="413"/>
                    </a:lnTo>
                    <a:lnTo>
                      <a:pt x="30" y="382"/>
                    </a:lnTo>
                    <a:lnTo>
                      <a:pt x="60" y="354"/>
                    </a:lnTo>
                    <a:lnTo>
                      <a:pt x="90" y="354"/>
                    </a:lnTo>
                    <a:lnTo>
                      <a:pt x="90" y="206"/>
                    </a:lnTo>
                    <a:lnTo>
                      <a:pt x="148" y="146"/>
                    </a:lnTo>
                    <a:lnTo>
                      <a:pt x="148" y="118"/>
                    </a:lnTo>
                    <a:lnTo>
                      <a:pt x="237" y="118"/>
                    </a:lnTo>
                    <a:lnTo>
                      <a:pt x="267" y="88"/>
                    </a:lnTo>
                    <a:lnTo>
                      <a:pt x="267" y="0"/>
                    </a:lnTo>
                  </a:path>
                </a:pathLst>
              </a:custGeom>
              <a:noFill/>
              <a:ln w="1588">
                <a:solidFill>
                  <a:srgbClr val="000000"/>
                </a:solidFill>
                <a:prstDash val="solid"/>
                <a:round/>
                <a:headEnd/>
                <a:tailEnd/>
              </a:ln>
            </p:spPr>
            <p:txBody>
              <a:bodyPr/>
              <a:lstStyle/>
              <a:p>
                <a:endParaRPr lang="en-GB"/>
              </a:p>
            </p:txBody>
          </p:sp>
          <p:sp>
            <p:nvSpPr>
              <p:cNvPr id="25853" name="Freeform 253"/>
              <p:cNvSpPr>
                <a:spLocks/>
              </p:cNvSpPr>
              <p:nvPr/>
            </p:nvSpPr>
            <p:spPr bwMode="auto">
              <a:xfrm>
                <a:off x="3909" y="3393"/>
                <a:ext cx="319" cy="273"/>
              </a:xfrm>
              <a:custGeom>
                <a:avLst/>
                <a:gdLst/>
                <a:ahLst/>
                <a:cxnLst>
                  <a:cxn ang="0">
                    <a:pos x="801" y="267"/>
                  </a:cxn>
                  <a:cxn ang="0">
                    <a:pos x="801" y="325"/>
                  </a:cxn>
                  <a:cxn ang="0">
                    <a:pos x="889" y="325"/>
                  </a:cxn>
                  <a:cxn ang="0">
                    <a:pos x="948" y="386"/>
                  </a:cxn>
                  <a:cxn ang="0">
                    <a:pos x="978" y="355"/>
                  </a:cxn>
                  <a:cxn ang="0">
                    <a:pos x="859" y="267"/>
                  </a:cxn>
                  <a:cxn ang="0">
                    <a:pos x="948" y="237"/>
                  </a:cxn>
                  <a:cxn ang="0">
                    <a:pos x="1066" y="325"/>
                  </a:cxn>
                  <a:cxn ang="0">
                    <a:pos x="1126" y="355"/>
                  </a:cxn>
                  <a:cxn ang="0">
                    <a:pos x="1185" y="473"/>
                  </a:cxn>
                  <a:cxn ang="0">
                    <a:pos x="1273" y="562"/>
                  </a:cxn>
                  <a:cxn ang="0">
                    <a:pos x="1155" y="532"/>
                  </a:cxn>
                  <a:cxn ang="0">
                    <a:pos x="1126" y="444"/>
                  </a:cxn>
                  <a:cxn ang="0">
                    <a:pos x="1126" y="504"/>
                  </a:cxn>
                  <a:cxn ang="0">
                    <a:pos x="1038" y="623"/>
                  </a:cxn>
                  <a:cxn ang="0">
                    <a:pos x="978" y="562"/>
                  </a:cxn>
                  <a:cxn ang="0">
                    <a:pos x="830" y="623"/>
                  </a:cxn>
                  <a:cxn ang="0">
                    <a:pos x="889" y="650"/>
                  </a:cxn>
                  <a:cxn ang="0">
                    <a:pos x="919" y="711"/>
                  </a:cxn>
                  <a:cxn ang="0">
                    <a:pos x="978" y="769"/>
                  </a:cxn>
                  <a:cxn ang="0">
                    <a:pos x="859" y="799"/>
                  </a:cxn>
                  <a:cxn ang="0">
                    <a:pos x="801" y="741"/>
                  </a:cxn>
                  <a:cxn ang="0">
                    <a:pos x="801" y="799"/>
                  </a:cxn>
                  <a:cxn ang="0">
                    <a:pos x="830" y="888"/>
                  </a:cxn>
                  <a:cxn ang="0">
                    <a:pos x="889" y="975"/>
                  </a:cxn>
                  <a:cxn ang="0">
                    <a:pos x="919" y="1095"/>
                  </a:cxn>
                  <a:cxn ang="0">
                    <a:pos x="801" y="975"/>
                  </a:cxn>
                  <a:cxn ang="0">
                    <a:pos x="710" y="1095"/>
                  </a:cxn>
                  <a:cxn ang="0">
                    <a:pos x="652" y="1006"/>
                  </a:cxn>
                  <a:cxn ang="0">
                    <a:pos x="623" y="918"/>
                  </a:cxn>
                  <a:cxn ang="0">
                    <a:pos x="564" y="975"/>
                  </a:cxn>
                  <a:cxn ang="0">
                    <a:pos x="473" y="918"/>
                  </a:cxn>
                  <a:cxn ang="0">
                    <a:pos x="473" y="829"/>
                  </a:cxn>
                  <a:cxn ang="0">
                    <a:pos x="327" y="593"/>
                  </a:cxn>
                  <a:cxn ang="0">
                    <a:pos x="473" y="473"/>
                  </a:cxn>
                  <a:cxn ang="0">
                    <a:pos x="385" y="473"/>
                  </a:cxn>
                  <a:cxn ang="0">
                    <a:pos x="296" y="473"/>
                  </a:cxn>
                  <a:cxn ang="0">
                    <a:pos x="266" y="355"/>
                  </a:cxn>
                  <a:cxn ang="0">
                    <a:pos x="178" y="267"/>
                  </a:cxn>
                  <a:cxn ang="0">
                    <a:pos x="266" y="267"/>
                  </a:cxn>
                  <a:cxn ang="0">
                    <a:pos x="266" y="237"/>
                  </a:cxn>
                  <a:cxn ang="0">
                    <a:pos x="89" y="119"/>
                  </a:cxn>
                  <a:cxn ang="0">
                    <a:pos x="0" y="30"/>
                  </a:cxn>
                </a:cxnLst>
                <a:rect l="0" t="0" r="r" b="b"/>
                <a:pathLst>
                  <a:path w="1273" h="1095">
                    <a:moveTo>
                      <a:pt x="830" y="207"/>
                    </a:moveTo>
                    <a:lnTo>
                      <a:pt x="830" y="237"/>
                    </a:lnTo>
                    <a:lnTo>
                      <a:pt x="801" y="267"/>
                    </a:lnTo>
                    <a:lnTo>
                      <a:pt x="710" y="267"/>
                    </a:lnTo>
                    <a:lnTo>
                      <a:pt x="741" y="295"/>
                    </a:lnTo>
                    <a:lnTo>
                      <a:pt x="801" y="325"/>
                    </a:lnTo>
                    <a:lnTo>
                      <a:pt x="830" y="325"/>
                    </a:lnTo>
                    <a:lnTo>
                      <a:pt x="859" y="355"/>
                    </a:lnTo>
                    <a:lnTo>
                      <a:pt x="889" y="325"/>
                    </a:lnTo>
                    <a:lnTo>
                      <a:pt x="919" y="355"/>
                    </a:lnTo>
                    <a:lnTo>
                      <a:pt x="889" y="386"/>
                    </a:lnTo>
                    <a:lnTo>
                      <a:pt x="948" y="386"/>
                    </a:lnTo>
                    <a:lnTo>
                      <a:pt x="993" y="429"/>
                    </a:lnTo>
                    <a:lnTo>
                      <a:pt x="978" y="414"/>
                    </a:lnTo>
                    <a:lnTo>
                      <a:pt x="978" y="355"/>
                    </a:lnTo>
                    <a:lnTo>
                      <a:pt x="948" y="325"/>
                    </a:lnTo>
                    <a:lnTo>
                      <a:pt x="919" y="325"/>
                    </a:lnTo>
                    <a:lnTo>
                      <a:pt x="859" y="267"/>
                    </a:lnTo>
                    <a:lnTo>
                      <a:pt x="830" y="267"/>
                    </a:lnTo>
                    <a:lnTo>
                      <a:pt x="859" y="237"/>
                    </a:lnTo>
                    <a:lnTo>
                      <a:pt x="948" y="237"/>
                    </a:lnTo>
                    <a:lnTo>
                      <a:pt x="948" y="267"/>
                    </a:lnTo>
                    <a:lnTo>
                      <a:pt x="1008" y="325"/>
                    </a:lnTo>
                    <a:lnTo>
                      <a:pt x="1066" y="325"/>
                    </a:lnTo>
                    <a:lnTo>
                      <a:pt x="1096" y="355"/>
                    </a:lnTo>
                    <a:lnTo>
                      <a:pt x="1126" y="325"/>
                    </a:lnTo>
                    <a:lnTo>
                      <a:pt x="1126" y="355"/>
                    </a:lnTo>
                    <a:lnTo>
                      <a:pt x="1155" y="386"/>
                    </a:lnTo>
                    <a:lnTo>
                      <a:pt x="1155" y="444"/>
                    </a:lnTo>
                    <a:lnTo>
                      <a:pt x="1185" y="473"/>
                    </a:lnTo>
                    <a:lnTo>
                      <a:pt x="1185" y="504"/>
                    </a:lnTo>
                    <a:lnTo>
                      <a:pt x="1215" y="504"/>
                    </a:lnTo>
                    <a:lnTo>
                      <a:pt x="1273" y="562"/>
                    </a:lnTo>
                    <a:lnTo>
                      <a:pt x="1273" y="593"/>
                    </a:lnTo>
                    <a:lnTo>
                      <a:pt x="1245" y="593"/>
                    </a:lnTo>
                    <a:lnTo>
                      <a:pt x="1155" y="532"/>
                    </a:lnTo>
                    <a:lnTo>
                      <a:pt x="1155" y="504"/>
                    </a:lnTo>
                    <a:lnTo>
                      <a:pt x="1126" y="473"/>
                    </a:lnTo>
                    <a:lnTo>
                      <a:pt x="1126" y="444"/>
                    </a:lnTo>
                    <a:lnTo>
                      <a:pt x="1038" y="444"/>
                    </a:lnTo>
                    <a:lnTo>
                      <a:pt x="1096" y="473"/>
                    </a:lnTo>
                    <a:lnTo>
                      <a:pt x="1126" y="504"/>
                    </a:lnTo>
                    <a:lnTo>
                      <a:pt x="1126" y="680"/>
                    </a:lnTo>
                    <a:lnTo>
                      <a:pt x="1066" y="623"/>
                    </a:lnTo>
                    <a:lnTo>
                      <a:pt x="1038" y="623"/>
                    </a:lnTo>
                    <a:lnTo>
                      <a:pt x="1038" y="593"/>
                    </a:lnTo>
                    <a:lnTo>
                      <a:pt x="1008" y="593"/>
                    </a:lnTo>
                    <a:lnTo>
                      <a:pt x="978" y="562"/>
                    </a:lnTo>
                    <a:lnTo>
                      <a:pt x="978" y="593"/>
                    </a:lnTo>
                    <a:lnTo>
                      <a:pt x="830" y="593"/>
                    </a:lnTo>
                    <a:lnTo>
                      <a:pt x="830" y="623"/>
                    </a:lnTo>
                    <a:lnTo>
                      <a:pt x="859" y="623"/>
                    </a:lnTo>
                    <a:lnTo>
                      <a:pt x="859" y="650"/>
                    </a:lnTo>
                    <a:lnTo>
                      <a:pt x="889" y="650"/>
                    </a:lnTo>
                    <a:lnTo>
                      <a:pt x="889" y="711"/>
                    </a:lnTo>
                    <a:lnTo>
                      <a:pt x="919" y="741"/>
                    </a:lnTo>
                    <a:lnTo>
                      <a:pt x="919" y="711"/>
                    </a:lnTo>
                    <a:lnTo>
                      <a:pt x="948" y="741"/>
                    </a:lnTo>
                    <a:lnTo>
                      <a:pt x="978" y="741"/>
                    </a:lnTo>
                    <a:lnTo>
                      <a:pt x="978" y="769"/>
                    </a:lnTo>
                    <a:lnTo>
                      <a:pt x="919" y="769"/>
                    </a:lnTo>
                    <a:lnTo>
                      <a:pt x="889" y="799"/>
                    </a:lnTo>
                    <a:lnTo>
                      <a:pt x="859" y="799"/>
                    </a:lnTo>
                    <a:lnTo>
                      <a:pt x="889" y="769"/>
                    </a:lnTo>
                    <a:lnTo>
                      <a:pt x="859" y="741"/>
                    </a:lnTo>
                    <a:lnTo>
                      <a:pt x="801" y="741"/>
                    </a:lnTo>
                    <a:lnTo>
                      <a:pt x="771" y="711"/>
                    </a:lnTo>
                    <a:lnTo>
                      <a:pt x="771" y="769"/>
                    </a:lnTo>
                    <a:lnTo>
                      <a:pt x="801" y="799"/>
                    </a:lnTo>
                    <a:lnTo>
                      <a:pt x="801" y="829"/>
                    </a:lnTo>
                    <a:lnTo>
                      <a:pt x="830" y="857"/>
                    </a:lnTo>
                    <a:lnTo>
                      <a:pt x="830" y="888"/>
                    </a:lnTo>
                    <a:lnTo>
                      <a:pt x="859" y="888"/>
                    </a:lnTo>
                    <a:lnTo>
                      <a:pt x="859" y="918"/>
                    </a:lnTo>
                    <a:lnTo>
                      <a:pt x="889" y="975"/>
                    </a:lnTo>
                    <a:lnTo>
                      <a:pt x="859" y="1006"/>
                    </a:lnTo>
                    <a:lnTo>
                      <a:pt x="859" y="1036"/>
                    </a:lnTo>
                    <a:lnTo>
                      <a:pt x="919" y="1095"/>
                    </a:lnTo>
                    <a:lnTo>
                      <a:pt x="889" y="1095"/>
                    </a:lnTo>
                    <a:lnTo>
                      <a:pt x="801" y="1006"/>
                    </a:lnTo>
                    <a:lnTo>
                      <a:pt x="801" y="975"/>
                    </a:lnTo>
                    <a:lnTo>
                      <a:pt x="741" y="975"/>
                    </a:lnTo>
                    <a:lnTo>
                      <a:pt x="710" y="1006"/>
                    </a:lnTo>
                    <a:lnTo>
                      <a:pt x="710" y="1095"/>
                    </a:lnTo>
                    <a:lnTo>
                      <a:pt x="682" y="1095"/>
                    </a:lnTo>
                    <a:lnTo>
                      <a:pt x="682" y="1036"/>
                    </a:lnTo>
                    <a:lnTo>
                      <a:pt x="652" y="1006"/>
                    </a:lnTo>
                    <a:lnTo>
                      <a:pt x="652" y="975"/>
                    </a:lnTo>
                    <a:lnTo>
                      <a:pt x="623" y="948"/>
                    </a:lnTo>
                    <a:lnTo>
                      <a:pt x="623" y="918"/>
                    </a:lnTo>
                    <a:lnTo>
                      <a:pt x="592" y="888"/>
                    </a:lnTo>
                    <a:lnTo>
                      <a:pt x="564" y="918"/>
                    </a:lnTo>
                    <a:lnTo>
                      <a:pt x="564" y="975"/>
                    </a:lnTo>
                    <a:lnTo>
                      <a:pt x="503" y="975"/>
                    </a:lnTo>
                    <a:lnTo>
                      <a:pt x="473" y="948"/>
                    </a:lnTo>
                    <a:lnTo>
                      <a:pt x="473" y="918"/>
                    </a:lnTo>
                    <a:lnTo>
                      <a:pt x="445" y="888"/>
                    </a:lnTo>
                    <a:lnTo>
                      <a:pt x="445" y="857"/>
                    </a:lnTo>
                    <a:lnTo>
                      <a:pt x="473" y="829"/>
                    </a:lnTo>
                    <a:lnTo>
                      <a:pt x="473" y="769"/>
                    </a:lnTo>
                    <a:lnTo>
                      <a:pt x="296" y="593"/>
                    </a:lnTo>
                    <a:lnTo>
                      <a:pt x="327" y="593"/>
                    </a:lnTo>
                    <a:lnTo>
                      <a:pt x="415" y="504"/>
                    </a:lnTo>
                    <a:lnTo>
                      <a:pt x="473" y="504"/>
                    </a:lnTo>
                    <a:lnTo>
                      <a:pt x="473" y="473"/>
                    </a:lnTo>
                    <a:lnTo>
                      <a:pt x="503" y="444"/>
                    </a:lnTo>
                    <a:lnTo>
                      <a:pt x="415" y="444"/>
                    </a:lnTo>
                    <a:lnTo>
                      <a:pt x="385" y="473"/>
                    </a:lnTo>
                    <a:lnTo>
                      <a:pt x="385" y="444"/>
                    </a:lnTo>
                    <a:lnTo>
                      <a:pt x="355" y="414"/>
                    </a:lnTo>
                    <a:lnTo>
                      <a:pt x="296" y="473"/>
                    </a:lnTo>
                    <a:lnTo>
                      <a:pt x="296" y="414"/>
                    </a:lnTo>
                    <a:lnTo>
                      <a:pt x="266" y="386"/>
                    </a:lnTo>
                    <a:lnTo>
                      <a:pt x="266" y="355"/>
                    </a:lnTo>
                    <a:lnTo>
                      <a:pt x="236" y="355"/>
                    </a:lnTo>
                    <a:lnTo>
                      <a:pt x="236" y="325"/>
                    </a:lnTo>
                    <a:lnTo>
                      <a:pt x="178" y="267"/>
                    </a:lnTo>
                    <a:lnTo>
                      <a:pt x="178" y="237"/>
                    </a:lnTo>
                    <a:lnTo>
                      <a:pt x="236" y="237"/>
                    </a:lnTo>
                    <a:lnTo>
                      <a:pt x="266" y="267"/>
                    </a:lnTo>
                    <a:lnTo>
                      <a:pt x="296" y="267"/>
                    </a:lnTo>
                    <a:lnTo>
                      <a:pt x="296" y="207"/>
                    </a:lnTo>
                    <a:lnTo>
                      <a:pt x="266" y="237"/>
                    </a:lnTo>
                    <a:lnTo>
                      <a:pt x="208" y="177"/>
                    </a:lnTo>
                    <a:lnTo>
                      <a:pt x="178" y="207"/>
                    </a:lnTo>
                    <a:lnTo>
                      <a:pt x="89" y="119"/>
                    </a:lnTo>
                    <a:lnTo>
                      <a:pt x="59" y="119"/>
                    </a:lnTo>
                    <a:lnTo>
                      <a:pt x="59" y="89"/>
                    </a:lnTo>
                    <a:lnTo>
                      <a:pt x="0" y="30"/>
                    </a:lnTo>
                    <a:lnTo>
                      <a:pt x="0" y="0"/>
                    </a:lnTo>
                  </a:path>
                </a:pathLst>
              </a:custGeom>
              <a:noFill/>
              <a:ln w="1588">
                <a:solidFill>
                  <a:srgbClr val="000000"/>
                </a:solidFill>
                <a:prstDash val="solid"/>
                <a:round/>
                <a:headEnd/>
                <a:tailEnd/>
              </a:ln>
            </p:spPr>
            <p:txBody>
              <a:bodyPr/>
              <a:lstStyle/>
              <a:p>
                <a:endParaRPr lang="en-GB"/>
              </a:p>
            </p:txBody>
          </p:sp>
          <p:sp>
            <p:nvSpPr>
              <p:cNvPr id="25854" name="Freeform 254"/>
              <p:cNvSpPr>
                <a:spLocks/>
              </p:cNvSpPr>
              <p:nvPr/>
            </p:nvSpPr>
            <p:spPr bwMode="auto">
              <a:xfrm>
                <a:off x="4043" y="3496"/>
                <a:ext cx="89" cy="45"/>
              </a:xfrm>
              <a:custGeom>
                <a:avLst/>
                <a:gdLst/>
                <a:ahLst/>
                <a:cxnLst>
                  <a:cxn ang="0">
                    <a:pos x="325" y="148"/>
                  </a:cxn>
                  <a:cxn ang="0">
                    <a:pos x="296" y="118"/>
                  </a:cxn>
                  <a:cxn ang="0">
                    <a:pos x="267" y="148"/>
                  </a:cxn>
                  <a:cxn ang="0">
                    <a:pos x="267" y="179"/>
                  </a:cxn>
                  <a:cxn ang="0">
                    <a:pos x="237" y="179"/>
                  </a:cxn>
                  <a:cxn ang="0">
                    <a:pos x="207" y="148"/>
                  </a:cxn>
                  <a:cxn ang="0">
                    <a:pos x="148" y="118"/>
                  </a:cxn>
                  <a:cxn ang="0">
                    <a:pos x="118" y="118"/>
                  </a:cxn>
                  <a:cxn ang="0">
                    <a:pos x="118" y="90"/>
                  </a:cxn>
                  <a:cxn ang="0">
                    <a:pos x="89" y="90"/>
                  </a:cxn>
                  <a:cxn ang="0">
                    <a:pos x="58" y="59"/>
                  </a:cxn>
                  <a:cxn ang="0">
                    <a:pos x="30" y="59"/>
                  </a:cxn>
                  <a:cxn ang="0">
                    <a:pos x="0" y="30"/>
                  </a:cxn>
                  <a:cxn ang="0">
                    <a:pos x="118" y="30"/>
                  </a:cxn>
                  <a:cxn ang="0">
                    <a:pos x="118" y="0"/>
                  </a:cxn>
                  <a:cxn ang="0">
                    <a:pos x="176" y="59"/>
                  </a:cxn>
                  <a:cxn ang="0">
                    <a:pos x="176" y="30"/>
                  </a:cxn>
                  <a:cxn ang="0">
                    <a:pos x="237" y="90"/>
                  </a:cxn>
                  <a:cxn ang="0">
                    <a:pos x="355" y="90"/>
                  </a:cxn>
                  <a:cxn ang="0">
                    <a:pos x="355" y="118"/>
                  </a:cxn>
                  <a:cxn ang="0">
                    <a:pos x="325" y="148"/>
                  </a:cxn>
                </a:cxnLst>
                <a:rect l="0" t="0" r="r" b="b"/>
                <a:pathLst>
                  <a:path w="355" h="179">
                    <a:moveTo>
                      <a:pt x="325" y="148"/>
                    </a:moveTo>
                    <a:lnTo>
                      <a:pt x="296" y="118"/>
                    </a:lnTo>
                    <a:lnTo>
                      <a:pt x="267" y="148"/>
                    </a:lnTo>
                    <a:lnTo>
                      <a:pt x="267" y="179"/>
                    </a:lnTo>
                    <a:lnTo>
                      <a:pt x="237" y="179"/>
                    </a:lnTo>
                    <a:lnTo>
                      <a:pt x="207" y="148"/>
                    </a:lnTo>
                    <a:lnTo>
                      <a:pt x="148" y="118"/>
                    </a:lnTo>
                    <a:lnTo>
                      <a:pt x="118" y="118"/>
                    </a:lnTo>
                    <a:lnTo>
                      <a:pt x="118" y="90"/>
                    </a:lnTo>
                    <a:lnTo>
                      <a:pt x="89" y="90"/>
                    </a:lnTo>
                    <a:lnTo>
                      <a:pt x="58" y="59"/>
                    </a:lnTo>
                    <a:lnTo>
                      <a:pt x="30" y="59"/>
                    </a:lnTo>
                    <a:lnTo>
                      <a:pt x="0" y="30"/>
                    </a:lnTo>
                    <a:lnTo>
                      <a:pt x="118" y="30"/>
                    </a:lnTo>
                    <a:lnTo>
                      <a:pt x="118" y="0"/>
                    </a:lnTo>
                    <a:lnTo>
                      <a:pt x="176" y="59"/>
                    </a:lnTo>
                    <a:lnTo>
                      <a:pt x="176" y="30"/>
                    </a:lnTo>
                    <a:lnTo>
                      <a:pt x="237" y="90"/>
                    </a:lnTo>
                    <a:lnTo>
                      <a:pt x="355" y="90"/>
                    </a:lnTo>
                    <a:lnTo>
                      <a:pt x="355" y="118"/>
                    </a:lnTo>
                    <a:lnTo>
                      <a:pt x="325" y="148"/>
                    </a:lnTo>
                  </a:path>
                </a:pathLst>
              </a:custGeom>
              <a:noFill/>
              <a:ln w="1588">
                <a:solidFill>
                  <a:srgbClr val="000000"/>
                </a:solidFill>
                <a:prstDash val="solid"/>
                <a:round/>
                <a:headEnd/>
                <a:tailEnd/>
              </a:ln>
            </p:spPr>
            <p:txBody>
              <a:bodyPr/>
              <a:lstStyle/>
              <a:p>
                <a:endParaRPr lang="en-GB"/>
              </a:p>
            </p:txBody>
          </p:sp>
          <p:sp>
            <p:nvSpPr>
              <p:cNvPr id="25855" name="Freeform 255"/>
              <p:cNvSpPr>
                <a:spLocks/>
              </p:cNvSpPr>
              <p:nvPr/>
            </p:nvSpPr>
            <p:spPr bwMode="auto">
              <a:xfrm>
                <a:off x="4169" y="3733"/>
                <a:ext cx="192" cy="67"/>
              </a:xfrm>
              <a:custGeom>
                <a:avLst/>
                <a:gdLst/>
                <a:ahLst/>
                <a:cxnLst>
                  <a:cxn ang="0">
                    <a:pos x="0" y="118"/>
                  </a:cxn>
                  <a:cxn ang="0">
                    <a:pos x="28" y="148"/>
                  </a:cxn>
                  <a:cxn ang="0">
                    <a:pos x="177" y="148"/>
                  </a:cxn>
                  <a:cxn ang="0">
                    <a:pos x="207" y="179"/>
                  </a:cxn>
                  <a:cxn ang="0">
                    <a:pos x="265" y="179"/>
                  </a:cxn>
                  <a:cxn ang="0">
                    <a:pos x="295" y="207"/>
                  </a:cxn>
                  <a:cxn ang="0">
                    <a:pos x="325" y="207"/>
                  </a:cxn>
                  <a:cxn ang="0">
                    <a:pos x="354" y="237"/>
                  </a:cxn>
                  <a:cxn ang="0">
                    <a:pos x="354" y="268"/>
                  </a:cxn>
                  <a:cxn ang="0">
                    <a:pos x="414" y="268"/>
                  </a:cxn>
                  <a:cxn ang="0">
                    <a:pos x="414" y="237"/>
                  </a:cxn>
                  <a:cxn ang="0">
                    <a:pos x="651" y="237"/>
                  </a:cxn>
                  <a:cxn ang="0">
                    <a:pos x="651" y="207"/>
                  </a:cxn>
                  <a:cxn ang="0">
                    <a:pos x="709" y="207"/>
                  </a:cxn>
                  <a:cxn ang="0">
                    <a:pos x="740" y="237"/>
                  </a:cxn>
                  <a:cxn ang="0">
                    <a:pos x="770" y="207"/>
                  </a:cxn>
                  <a:cxn ang="0">
                    <a:pos x="770" y="148"/>
                  </a:cxn>
                  <a:cxn ang="0">
                    <a:pos x="709" y="148"/>
                  </a:cxn>
                  <a:cxn ang="0">
                    <a:pos x="681" y="179"/>
                  </a:cxn>
                  <a:cxn ang="0">
                    <a:pos x="620" y="179"/>
                  </a:cxn>
                  <a:cxn ang="0">
                    <a:pos x="620" y="118"/>
                  </a:cxn>
                  <a:cxn ang="0">
                    <a:pos x="444" y="118"/>
                  </a:cxn>
                  <a:cxn ang="0">
                    <a:pos x="414" y="88"/>
                  </a:cxn>
                  <a:cxn ang="0">
                    <a:pos x="265" y="88"/>
                  </a:cxn>
                  <a:cxn ang="0">
                    <a:pos x="235" y="118"/>
                  </a:cxn>
                  <a:cxn ang="0">
                    <a:pos x="207" y="118"/>
                  </a:cxn>
                  <a:cxn ang="0">
                    <a:pos x="207" y="88"/>
                  </a:cxn>
                  <a:cxn ang="0">
                    <a:pos x="177" y="88"/>
                  </a:cxn>
                  <a:cxn ang="0">
                    <a:pos x="147" y="60"/>
                  </a:cxn>
                  <a:cxn ang="0">
                    <a:pos x="177" y="30"/>
                  </a:cxn>
                  <a:cxn ang="0">
                    <a:pos x="147" y="30"/>
                  </a:cxn>
                  <a:cxn ang="0">
                    <a:pos x="117" y="60"/>
                  </a:cxn>
                  <a:cxn ang="0">
                    <a:pos x="88" y="60"/>
                  </a:cxn>
                  <a:cxn ang="0">
                    <a:pos x="28" y="0"/>
                  </a:cxn>
                  <a:cxn ang="0">
                    <a:pos x="28" y="60"/>
                  </a:cxn>
                  <a:cxn ang="0">
                    <a:pos x="0" y="30"/>
                  </a:cxn>
                  <a:cxn ang="0">
                    <a:pos x="0" y="118"/>
                  </a:cxn>
                </a:cxnLst>
                <a:rect l="0" t="0" r="r" b="b"/>
                <a:pathLst>
                  <a:path w="770" h="268">
                    <a:moveTo>
                      <a:pt x="0" y="118"/>
                    </a:moveTo>
                    <a:lnTo>
                      <a:pt x="28" y="148"/>
                    </a:lnTo>
                    <a:lnTo>
                      <a:pt x="177" y="148"/>
                    </a:lnTo>
                    <a:lnTo>
                      <a:pt x="207" y="179"/>
                    </a:lnTo>
                    <a:lnTo>
                      <a:pt x="265" y="179"/>
                    </a:lnTo>
                    <a:lnTo>
                      <a:pt x="295" y="207"/>
                    </a:lnTo>
                    <a:lnTo>
                      <a:pt x="325" y="207"/>
                    </a:lnTo>
                    <a:lnTo>
                      <a:pt x="354" y="237"/>
                    </a:lnTo>
                    <a:lnTo>
                      <a:pt x="354" y="268"/>
                    </a:lnTo>
                    <a:lnTo>
                      <a:pt x="414" y="268"/>
                    </a:lnTo>
                    <a:lnTo>
                      <a:pt x="414" y="237"/>
                    </a:lnTo>
                    <a:lnTo>
                      <a:pt x="651" y="237"/>
                    </a:lnTo>
                    <a:lnTo>
                      <a:pt x="651" y="207"/>
                    </a:lnTo>
                    <a:lnTo>
                      <a:pt x="709" y="207"/>
                    </a:lnTo>
                    <a:lnTo>
                      <a:pt x="740" y="237"/>
                    </a:lnTo>
                    <a:lnTo>
                      <a:pt x="770" y="207"/>
                    </a:lnTo>
                    <a:lnTo>
                      <a:pt x="770" y="148"/>
                    </a:lnTo>
                    <a:lnTo>
                      <a:pt x="709" y="148"/>
                    </a:lnTo>
                    <a:lnTo>
                      <a:pt x="681" y="179"/>
                    </a:lnTo>
                    <a:lnTo>
                      <a:pt x="620" y="179"/>
                    </a:lnTo>
                    <a:lnTo>
                      <a:pt x="620" y="118"/>
                    </a:lnTo>
                    <a:lnTo>
                      <a:pt x="444" y="118"/>
                    </a:lnTo>
                    <a:lnTo>
                      <a:pt x="414" y="88"/>
                    </a:lnTo>
                    <a:lnTo>
                      <a:pt x="265" y="88"/>
                    </a:lnTo>
                    <a:lnTo>
                      <a:pt x="235" y="118"/>
                    </a:lnTo>
                    <a:lnTo>
                      <a:pt x="207" y="118"/>
                    </a:lnTo>
                    <a:lnTo>
                      <a:pt x="207" y="88"/>
                    </a:lnTo>
                    <a:lnTo>
                      <a:pt x="177" y="88"/>
                    </a:lnTo>
                    <a:lnTo>
                      <a:pt x="147" y="60"/>
                    </a:lnTo>
                    <a:lnTo>
                      <a:pt x="177" y="30"/>
                    </a:lnTo>
                    <a:lnTo>
                      <a:pt x="147" y="30"/>
                    </a:lnTo>
                    <a:lnTo>
                      <a:pt x="117" y="60"/>
                    </a:lnTo>
                    <a:lnTo>
                      <a:pt x="88" y="60"/>
                    </a:lnTo>
                    <a:lnTo>
                      <a:pt x="28" y="0"/>
                    </a:lnTo>
                    <a:lnTo>
                      <a:pt x="28" y="60"/>
                    </a:lnTo>
                    <a:lnTo>
                      <a:pt x="0" y="30"/>
                    </a:lnTo>
                    <a:lnTo>
                      <a:pt x="0" y="118"/>
                    </a:lnTo>
                  </a:path>
                </a:pathLst>
              </a:custGeom>
              <a:noFill/>
              <a:ln w="1588">
                <a:solidFill>
                  <a:srgbClr val="000000"/>
                </a:solidFill>
                <a:prstDash val="solid"/>
                <a:round/>
                <a:headEnd/>
                <a:tailEnd/>
              </a:ln>
            </p:spPr>
            <p:txBody>
              <a:bodyPr/>
              <a:lstStyle/>
              <a:p>
                <a:endParaRPr lang="en-GB"/>
              </a:p>
            </p:txBody>
          </p:sp>
          <p:sp>
            <p:nvSpPr>
              <p:cNvPr id="25856" name="Freeform 256"/>
              <p:cNvSpPr>
                <a:spLocks/>
              </p:cNvSpPr>
              <p:nvPr/>
            </p:nvSpPr>
            <p:spPr bwMode="auto">
              <a:xfrm>
                <a:off x="3317" y="3948"/>
                <a:ext cx="977" cy="244"/>
              </a:xfrm>
              <a:custGeom>
                <a:avLst/>
                <a:gdLst/>
                <a:ahLst/>
                <a:cxnLst>
                  <a:cxn ang="0">
                    <a:pos x="28" y="30"/>
                  </a:cxn>
                  <a:cxn ang="0">
                    <a:pos x="118" y="59"/>
                  </a:cxn>
                  <a:cxn ang="0">
                    <a:pos x="147" y="88"/>
                  </a:cxn>
                  <a:cxn ang="0">
                    <a:pos x="237" y="118"/>
                  </a:cxn>
                  <a:cxn ang="0">
                    <a:pos x="444" y="88"/>
                  </a:cxn>
                  <a:cxn ang="0">
                    <a:pos x="562" y="118"/>
                  </a:cxn>
                  <a:cxn ang="0">
                    <a:pos x="682" y="149"/>
                  </a:cxn>
                  <a:cxn ang="0">
                    <a:pos x="769" y="177"/>
                  </a:cxn>
                  <a:cxn ang="0">
                    <a:pos x="828" y="207"/>
                  </a:cxn>
                  <a:cxn ang="0">
                    <a:pos x="889" y="237"/>
                  </a:cxn>
                  <a:cxn ang="0">
                    <a:pos x="976" y="267"/>
                  </a:cxn>
                  <a:cxn ang="0">
                    <a:pos x="1065" y="295"/>
                  </a:cxn>
                  <a:cxn ang="0">
                    <a:pos x="1096" y="443"/>
                  </a:cxn>
                  <a:cxn ang="0">
                    <a:pos x="1126" y="504"/>
                  </a:cxn>
                  <a:cxn ang="0">
                    <a:pos x="1155" y="563"/>
                  </a:cxn>
                  <a:cxn ang="0">
                    <a:pos x="1274" y="650"/>
                  </a:cxn>
                  <a:cxn ang="0">
                    <a:pos x="1540" y="681"/>
                  </a:cxn>
                  <a:cxn ang="0">
                    <a:pos x="1629" y="711"/>
                  </a:cxn>
                  <a:cxn ang="0">
                    <a:pos x="1718" y="741"/>
                  </a:cxn>
                  <a:cxn ang="0">
                    <a:pos x="1776" y="769"/>
                  </a:cxn>
                  <a:cxn ang="0">
                    <a:pos x="1837" y="799"/>
                  </a:cxn>
                  <a:cxn ang="0">
                    <a:pos x="2013" y="917"/>
                  </a:cxn>
                  <a:cxn ang="0">
                    <a:pos x="2074" y="947"/>
                  </a:cxn>
                  <a:cxn ang="0">
                    <a:pos x="2104" y="977"/>
                  </a:cxn>
                  <a:cxn ang="0">
                    <a:pos x="2341" y="917"/>
                  </a:cxn>
                  <a:cxn ang="0">
                    <a:pos x="2429" y="799"/>
                  </a:cxn>
                  <a:cxn ang="0">
                    <a:pos x="2459" y="769"/>
                  </a:cxn>
                  <a:cxn ang="0">
                    <a:pos x="2488" y="650"/>
                  </a:cxn>
                  <a:cxn ang="0">
                    <a:pos x="2459" y="622"/>
                  </a:cxn>
                  <a:cxn ang="0">
                    <a:pos x="2429" y="532"/>
                  </a:cxn>
                  <a:cxn ang="0">
                    <a:pos x="2399" y="413"/>
                  </a:cxn>
                  <a:cxn ang="0">
                    <a:pos x="2429" y="356"/>
                  </a:cxn>
                  <a:cxn ang="0">
                    <a:pos x="2606" y="207"/>
                  </a:cxn>
                  <a:cxn ang="0">
                    <a:pos x="2725" y="118"/>
                  </a:cxn>
                  <a:cxn ang="0">
                    <a:pos x="2873" y="88"/>
                  </a:cxn>
                  <a:cxn ang="0">
                    <a:pos x="3022" y="59"/>
                  </a:cxn>
                  <a:cxn ang="0">
                    <a:pos x="3080" y="88"/>
                  </a:cxn>
                  <a:cxn ang="0">
                    <a:pos x="3171" y="149"/>
                  </a:cxn>
                  <a:cxn ang="0">
                    <a:pos x="3289" y="177"/>
                  </a:cxn>
                  <a:cxn ang="0">
                    <a:pos x="3318" y="267"/>
                  </a:cxn>
                  <a:cxn ang="0">
                    <a:pos x="3496" y="325"/>
                  </a:cxn>
                  <a:cxn ang="0">
                    <a:pos x="3555" y="356"/>
                  </a:cxn>
                  <a:cxn ang="0">
                    <a:pos x="3822" y="386"/>
                  </a:cxn>
                  <a:cxn ang="0">
                    <a:pos x="3880" y="413"/>
                  </a:cxn>
                  <a:cxn ang="0">
                    <a:pos x="3910" y="474"/>
                  </a:cxn>
                </a:cxnLst>
                <a:rect l="0" t="0" r="r" b="b"/>
                <a:pathLst>
                  <a:path w="3910" h="977">
                    <a:moveTo>
                      <a:pt x="0" y="0"/>
                    </a:moveTo>
                    <a:lnTo>
                      <a:pt x="28" y="30"/>
                    </a:lnTo>
                    <a:lnTo>
                      <a:pt x="89" y="30"/>
                    </a:lnTo>
                    <a:lnTo>
                      <a:pt x="118" y="59"/>
                    </a:lnTo>
                    <a:lnTo>
                      <a:pt x="147" y="59"/>
                    </a:lnTo>
                    <a:lnTo>
                      <a:pt x="147" y="88"/>
                    </a:lnTo>
                    <a:lnTo>
                      <a:pt x="207" y="88"/>
                    </a:lnTo>
                    <a:lnTo>
                      <a:pt x="237" y="118"/>
                    </a:lnTo>
                    <a:lnTo>
                      <a:pt x="414" y="118"/>
                    </a:lnTo>
                    <a:lnTo>
                      <a:pt x="444" y="88"/>
                    </a:lnTo>
                    <a:lnTo>
                      <a:pt x="532" y="88"/>
                    </a:lnTo>
                    <a:lnTo>
                      <a:pt x="562" y="118"/>
                    </a:lnTo>
                    <a:lnTo>
                      <a:pt x="651" y="118"/>
                    </a:lnTo>
                    <a:lnTo>
                      <a:pt x="682" y="149"/>
                    </a:lnTo>
                    <a:lnTo>
                      <a:pt x="739" y="149"/>
                    </a:lnTo>
                    <a:lnTo>
                      <a:pt x="769" y="177"/>
                    </a:lnTo>
                    <a:lnTo>
                      <a:pt x="800" y="177"/>
                    </a:lnTo>
                    <a:lnTo>
                      <a:pt x="828" y="207"/>
                    </a:lnTo>
                    <a:lnTo>
                      <a:pt x="858" y="207"/>
                    </a:lnTo>
                    <a:lnTo>
                      <a:pt x="889" y="237"/>
                    </a:lnTo>
                    <a:lnTo>
                      <a:pt x="946" y="237"/>
                    </a:lnTo>
                    <a:lnTo>
                      <a:pt x="976" y="267"/>
                    </a:lnTo>
                    <a:lnTo>
                      <a:pt x="1065" y="267"/>
                    </a:lnTo>
                    <a:lnTo>
                      <a:pt x="1065" y="295"/>
                    </a:lnTo>
                    <a:lnTo>
                      <a:pt x="1096" y="325"/>
                    </a:lnTo>
                    <a:lnTo>
                      <a:pt x="1096" y="443"/>
                    </a:lnTo>
                    <a:lnTo>
                      <a:pt x="1126" y="474"/>
                    </a:lnTo>
                    <a:lnTo>
                      <a:pt x="1126" y="504"/>
                    </a:lnTo>
                    <a:lnTo>
                      <a:pt x="1155" y="532"/>
                    </a:lnTo>
                    <a:lnTo>
                      <a:pt x="1155" y="563"/>
                    </a:lnTo>
                    <a:lnTo>
                      <a:pt x="1214" y="622"/>
                    </a:lnTo>
                    <a:lnTo>
                      <a:pt x="1274" y="650"/>
                    </a:lnTo>
                    <a:lnTo>
                      <a:pt x="1511" y="650"/>
                    </a:lnTo>
                    <a:lnTo>
                      <a:pt x="1540" y="681"/>
                    </a:lnTo>
                    <a:lnTo>
                      <a:pt x="1599" y="681"/>
                    </a:lnTo>
                    <a:lnTo>
                      <a:pt x="1629" y="711"/>
                    </a:lnTo>
                    <a:lnTo>
                      <a:pt x="1688" y="711"/>
                    </a:lnTo>
                    <a:lnTo>
                      <a:pt x="1718" y="741"/>
                    </a:lnTo>
                    <a:lnTo>
                      <a:pt x="1749" y="741"/>
                    </a:lnTo>
                    <a:lnTo>
                      <a:pt x="1776" y="769"/>
                    </a:lnTo>
                    <a:lnTo>
                      <a:pt x="1806" y="769"/>
                    </a:lnTo>
                    <a:lnTo>
                      <a:pt x="1837" y="799"/>
                    </a:lnTo>
                    <a:lnTo>
                      <a:pt x="1895" y="799"/>
                    </a:lnTo>
                    <a:lnTo>
                      <a:pt x="2013" y="917"/>
                    </a:lnTo>
                    <a:lnTo>
                      <a:pt x="2044" y="917"/>
                    </a:lnTo>
                    <a:lnTo>
                      <a:pt x="2074" y="947"/>
                    </a:lnTo>
                    <a:lnTo>
                      <a:pt x="2104" y="947"/>
                    </a:lnTo>
                    <a:lnTo>
                      <a:pt x="2104" y="977"/>
                    </a:lnTo>
                    <a:lnTo>
                      <a:pt x="2251" y="977"/>
                    </a:lnTo>
                    <a:lnTo>
                      <a:pt x="2341" y="917"/>
                    </a:lnTo>
                    <a:lnTo>
                      <a:pt x="2429" y="829"/>
                    </a:lnTo>
                    <a:lnTo>
                      <a:pt x="2429" y="799"/>
                    </a:lnTo>
                    <a:lnTo>
                      <a:pt x="2459" y="799"/>
                    </a:lnTo>
                    <a:lnTo>
                      <a:pt x="2459" y="769"/>
                    </a:lnTo>
                    <a:lnTo>
                      <a:pt x="2488" y="741"/>
                    </a:lnTo>
                    <a:lnTo>
                      <a:pt x="2488" y="650"/>
                    </a:lnTo>
                    <a:lnTo>
                      <a:pt x="2459" y="650"/>
                    </a:lnTo>
                    <a:lnTo>
                      <a:pt x="2459" y="622"/>
                    </a:lnTo>
                    <a:lnTo>
                      <a:pt x="2429" y="592"/>
                    </a:lnTo>
                    <a:lnTo>
                      <a:pt x="2429" y="532"/>
                    </a:lnTo>
                    <a:lnTo>
                      <a:pt x="2399" y="504"/>
                    </a:lnTo>
                    <a:lnTo>
                      <a:pt x="2399" y="413"/>
                    </a:lnTo>
                    <a:lnTo>
                      <a:pt x="2429" y="386"/>
                    </a:lnTo>
                    <a:lnTo>
                      <a:pt x="2429" y="356"/>
                    </a:lnTo>
                    <a:lnTo>
                      <a:pt x="2578" y="207"/>
                    </a:lnTo>
                    <a:lnTo>
                      <a:pt x="2606" y="207"/>
                    </a:lnTo>
                    <a:lnTo>
                      <a:pt x="2666" y="177"/>
                    </a:lnTo>
                    <a:lnTo>
                      <a:pt x="2725" y="118"/>
                    </a:lnTo>
                    <a:lnTo>
                      <a:pt x="2843" y="118"/>
                    </a:lnTo>
                    <a:lnTo>
                      <a:pt x="2873" y="88"/>
                    </a:lnTo>
                    <a:lnTo>
                      <a:pt x="2993" y="88"/>
                    </a:lnTo>
                    <a:lnTo>
                      <a:pt x="3022" y="59"/>
                    </a:lnTo>
                    <a:lnTo>
                      <a:pt x="3052" y="88"/>
                    </a:lnTo>
                    <a:lnTo>
                      <a:pt x="3080" y="88"/>
                    </a:lnTo>
                    <a:lnTo>
                      <a:pt x="3141" y="118"/>
                    </a:lnTo>
                    <a:lnTo>
                      <a:pt x="3171" y="149"/>
                    </a:lnTo>
                    <a:lnTo>
                      <a:pt x="3259" y="149"/>
                    </a:lnTo>
                    <a:lnTo>
                      <a:pt x="3289" y="177"/>
                    </a:lnTo>
                    <a:lnTo>
                      <a:pt x="3318" y="177"/>
                    </a:lnTo>
                    <a:lnTo>
                      <a:pt x="3318" y="267"/>
                    </a:lnTo>
                    <a:lnTo>
                      <a:pt x="3348" y="325"/>
                    </a:lnTo>
                    <a:lnTo>
                      <a:pt x="3496" y="325"/>
                    </a:lnTo>
                    <a:lnTo>
                      <a:pt x="3525" y="356"/>
                    </a:lnTo>
                    <a:lnTo>
                      <a:pt x="3555" y="356"/>
                    </a:lnTo>
                    <a:lnTo>
                      <a:pt x="3585" y="386"/>
                    </a:lnTo>
                    <a:lnTo>
                      <a:pt x="3822" y="386"/>
                    </a:lnTo>
                    <a:lnTo>
                      <a:pt x="3852" y="413"/>
                    </a:lnTo>
                    <a:lnTo>
                      <a:pt x="3880" y="413"/>
                    </a:lnTo>
                    <a:lnTo>
                      <a:pt x="3880" y="443"/>
                    </a:lnTo>
                    <a:lnTo>
                      <a:pt x="3910" y="474"/>
                    </a:lnTo>
                    <a:lnTo>
                      <a:pt x="3910" y="504"/>
                    </a:lnTo>
                  </a:path>
                </a:pathLst>
              </a:custGeom>
              <a:noFill/>
              <a:ln w="1588">
                <a:solidFill>
                  <a:srgbClr val="000000"/>
                </a:solidFill>
                <a:prstDash val="solid"/>
                <a:round/>
                <a:headEnd/>
                <a:tailEnd/>
              </a:ln>
            </p:spPr>
            <p:txBody>
              <a:bodyPr/>
              <a:lstStyle/>
              <a:p>
                <a:endParaRPr lang="en-GB"/>
              </a:p>
            </p:txBody>
          </p:sp>
          <p:sp>
            <p:nvSpPr>
              <p:cNvPr id="25857" name="Freeform 257"/>
              <p:cNvSpPr>
                <a:spLocks/>
              </p:cNvSpPr>
              <p:nvPr/>
            </p:nvSpPr>
            <p:spPr bwMode="auto">
              <a:xfrm>
                <a:off x="4272" y="4074"/>
                <a:ext cx="22" cy="273"/>
              </a:xfrm>
              <a:custGeom>
                <a:avLst/>
                <a:gdLst/>
                <a:ahLst/>
                <a:cxnLst>
                  <a:cxn ang="0">
                    <a:pos x="88" y="0"/>
                  </a:cxn>
                  <a:cxn ang="0">
                    <a:pos x="58" y="28"/>
                  </a:cxn>
                  <a:cxn ang="0">
                    <a:pos x="58" y="59"/>
                  </a:cxn>
                  <a:cxn ang="0">
                    <a:pos x="30" y="88"/>
                  </a:cxn>
                  <a:cxn ang="0">
                    <a:pos x="30" y="237"/>
                  </a:cxn>
                  <a:cxn ang="0">
                    <a:pos x="58" y="265"/>
                  </a:cxn>
                  <a:cxn ang="0">
                    <a:pos x="58" y="384"/>
                  </a:cxn>
                  <a:cxn ang="0">
                    <a:pos x="30" y="413"/>
                  </a:cxn>
                  <a:cxn ang="0">
                    <a:pos x="30" y="443"/>
                  </a:cxn>
                  <a:cxn ang="0">
                    <a:pos x="0" y="473"/>
                  </a:cxn>
                  <a:cxn ang="0">
                    <a:pos x="0" y="562"/>
                  </a:cxn>
                  <a:cxn ang="0">
                    <a:pos x="30" y="592"/>
                  </a:cxn>
                  <a:cxn ang="0">
                    <a:pos x="30" y="650"/>
                  </a:cxn>
                  <a:cxn ang="0">
                    <a:pos x="58" y="680"/>
                  </a:cxn>
                  <a:cxn ang="0">
                    <a:pos x="58" y="799"/>
                  </a:cxn>
                  <a:cxn ang="0">
                    <a:pos x="88" y="829"/>
                  </a:cxn>
                  <a:cxn ang="0">
                    <a:pos x="88" y="1094"/>
                  </a:cxn>
                </a:cxnLst>
                <a:rect l="0" t="0" r="r" b="b"/>
                <a:pathLst>
                  <a:path w="88" h="1094">
                    <a:moveTo>
                      <a:pt x="88" y="0"/>
                    </a:moveTo>
                    <a:lnTo>
                      <a:pt x="58" y="28"/>
                    </a:lnTo>
                    <a:lnTo>
                      <a:pt x="58" y="59"/>
                    </a:lnTo>
                    <a:lnTo>
                      <a:pt x="30" y="88"/>
                    </a:lnTo>
                    <a:lnTo>
                      <a:pt x="30" y="237"/>
                    </a:lnTo>
                    <a:lnTo>
                      <a:pt x="58" y="265"/>
                    </a:lnTo>
                    <a:lnTo>
                      <a:pt x="58" y="384"/>
                    </a:lnTo>
                    <a:lnTo>
                      <a:pt x="30" y="413"/>
                    </a:lnTo>
                    <a:lnTo>
                      <a:pt x="30" y="443"/>
                    </a:lnTo>
                    <a:lnTo>
                      <a:pt x="0" y="473"/>
                    </a:lnTo>
                    <a:lnTo>
                      <a:pt x="0" y="562"/>
                    </a:lnTo>
                    <a:lnTo>
                      <a:pt x="30" y="592"/>
                    </a:lnTo>
                    <a:lnTo>
                      <a:pt x="30" y="650"/>
                    </a:lnTo>
                    <a:lnTo>
                      <a:pt x="58" y="680"/>
                    </a:lnTo>
                    <a:lnTo>
                      <a:pt x="58" y="799"/>
                    </a:lnTo>
                    <a:lnTo>
                      <a:pt x="88" y="829"/>
                    </a:lnTo>
                    <a:lnTo>
                      <a:pt x="88" y="1094"/>
                    </a:lnTo>
                  </a:path>
                </a:pathLst>
              </a:custGeom>
              <a:noFill/>
              <a:ln w="1588">
                <a:solidFill>
                  <a:srgbClr val="000000"/>
                </a:solidFill>
                <a:prstDash val="solid"/>
                <a:round/>
                <a:headEnd/>
                <a:tailEnd/>
              </a:ln>
            </p:spPr>
            <p:txBody>
              <a:bodyPr/>
              <a:lstStyle/>
              <a:p>
                <a:endParaRPr lang="en-GB"/>
              </a:p>
            </p:txBody>
          </p:sp>
          <p:sp>
            <p:nvSpPr>
              <p:cNvPr id="25858" name="Freeform 258"/>
              <p:cNvSpPr>
                <a:spLocks/>
              </p:cNvSpPr>
              <p:nvPr/>
            </p:nvSpPr>
            <p:spPr bwMode="auto">
              <a:xfrm>
                <a:off x="4294" y="4074"/>
                <a:ext cx="667" cy="74"/>
              </a:xfrm>
              <a:custGeom>
                <a:avLst/>
                <a:gdLst/>
                <a:ahLst/>
                <a:cxnLst>
                  <a:cxn ang="0">
                    <a:pos x="0" y="28"/>
                  </a:cxn>
                  <a:cxn ang="0">
                    <a:pos x="118" y="59"/>
                  </a:cxn>
                  <a:cxn ang="0">
                    <a:pos x="298" y="28"/>
                  </a:cxn>
                  <a:cxn ang="0">
                    <a:pos x="475" y="59"/>
                  </a:cxn>
                  <a:cxn ang="0">
                    <a:pos x="593" y="88"/>
                  </a:cxn>
                  <a:cxn ang="0">
                    <a:pos x="653" y="118"/>
                  </a:cxn>
                  <a:cxn ang="0">
                    <a:pos x="682" y="146"/>
                  </a:cxn>
                  <a:cxn ang="0">
                    <a:pos x="742" y="177"/>
                  </a:cxn>
                  <a:cxn ang="0">
                    <a:pos x="800" y="177"/>
                  </a:cxn>
                  <a:cxn ang="0">
                    <a:pos x="978" y="207"/>
                  </a:cxn>
                  <a:cxn ang="0">
                    <a:pos x="1037" y="237"/>
                  </a:cxn>
                  <a:cxn ang="0">
                    <a:pos x="1098" y="265"/>
                  </a:cxn>
                  <a:cxn ang="0">
                    <a:pos x="1185" y="295"/>
                  </a:cxn>
                  <a:cxn ang="0">
                    <a:pos x="1274" y="265"/>
                  </a:cxn>
                  <a:cxn ang="0">
                    <a:pos x="1393" y="177"/>
                  </a:cxn>
                  <a:cxn ang="0">
                    <a:pos x="1423" y="118"/>
                  </a:cxn>
                  <a:cxn ang="0">
                    <a:pos x="1483" y="146"/>
                  </a:cxn>
                  <a:cxn ang="0">
                    <a:pos x="1512" y="59"/>
                  </a:cxn>
                  <a:cxn ang="0">
                    <a:pos x="1601" y="59"/>
                  </a:cxn>
                  <a:cxn ang="0">
                    <a:pos x="1601" y="88"/>
                  </a:cxn>
                  <a:cxn ang="0">
                    <a:pos x="1720" y="28"/>
                  </a:cxn>
                  <a:cxn ang="0">
                    <a:pos x="1808" y="59"/>
                  </a:cxn>
                  <a:cxn ang="0">
                    <a:pos x="1867" y="88"/>
                  </a:cxn>
                  <a:cxn ang="0">
                    <a:pos x="1958" y="59"/>
                  </a:cxn>
                  <a:cxn ang="0">
                    <a:pos x="1927" y="146"/>
                  </a:cxn>
                  <a:cxn ang="0">
                    <a:pos x="1985" y="177"/>
                  </a:cxn>
                  <a:cxn ang="0">
                    <a:pos x="2015" y="207"/>
                  </a:cxn>
                  <a:cxn ang="0">
                    <a:pos x="2076" y="146"/>
                  </a:cxn>
                  <a:cxn ang="0">
                    <a:pos x="2134" y="177"/>
                  </a:cxn>
                  <a:cxn ang="0">
                    <a:pos x="2283" y="207"/>
                  </a:cxn>
                  <a:cxn ang="0">
                    <a:pos x="2313" y="177"/>
                  </a:cxn>
                  <a:cxn ang="0">
                    <a:pos x="2402" y="207"/>
                  </a:cxn>
                  <a:cxn ang="0">
                    <a:pos x="2429" y="177"/>
                  </a:cxn>
                  <a:cxn ang="0">
                    <a:pos x="2490" y="177"/>
                  </a:cxn>
                  <a:cxn ang="0">
                    <a:pos x="2609" y="146"/>
                  </a:cxn>
                </a:cxnLst>
                <a:rect l="0" t="0" r="r" b="b"/>
                <a:pathLst>
                  <a:path w="2667" h="295">
                    <a:moveTo>
                      <a:pt x="0" y="0"/>
                    </a:moveTo>
                    <a:lnTo>
                      <a:pt x="0" y="28"/>
                    </a:lnTo>
                    <a:lnTo>
                      <a:pt x="30" y="59"/>
                    </a:lnTo>
                    <a:lnTo>
                      <a:pt x="118" y="59"/>
                    </a:lnTo>
                    <a:lnTo>
                      <a:pt x="149" y="28"/>
                    </a:lnTo>
                    <a:lnTo>
                      <a:pt x="298" y="28"/>
                    </a:lnTo>
                    <a:lnTo>
                      <a:pt x="325" y="59"/>
                    </a:lnTo>
                    <a:lnTo>
                      <a:pt x="475" y="59"/>
                    </a:lnTo>
                    <a:lnTo>
                      <a:pt x="505" y="88"/>
                    </a:lnTo>
                    <a:lnTo>
                      <a:pt x="593" y="88"/>
                    </a:lnTo>
                    <a:lnTo>
                      <a:pt x="623" y="118"/>
                    </a:lnTo>
                    <a:lnTo>
                      <a:pt x="653" y="118"/>
                    </a:lnTo>
                    <a:lnTo>
                      <a:pt x="653" y="146"/>
                    </a:lnTo>
                    <a:lnTo>
                      <a:pt x="682" y="146"/>
                    </a:lnTo>
                    <a:lnTo>
                      <a:pt x="712" y="177"/>
                    </a:lnTo>
                    <a:lnTo>
                      <a:pt x="742" y="177"/>
                    </a:lnTo>
                    <a:lnTo>
                      <a:pt x="771" y="146"/>
                    </a:lnTo>
                    <a:lnTo>
                      <a:pt x="800" y="177"/>
                    </a:lnTo>
                    <a:lnTo>
                      <a:pt x="800" y="207"/>
                    </a:lnTo>
                    <a:lnTo>
                      <a:pt x="978" y="207"/>
                    </a:lnTo>
                    <a:lnTo>
                      <a:pt x="1009" y="237"/>
                    </a:lnTo>
                    <a:lnTo>
                      <a:pt x="1037" y="237"/>
                    </a:lnTo>
                    <a:lnTo>
                      <a:pt x="1067" y="265"/>
                    </a:lnTo>
                    <a:lnTo>
                      <a:pt x="1098" y="265"/>
                    </a:lnTo>
                    <a:lnTo>
                      <a:pt x="1128" y="295"/>
                    </a:lnTo>
                    <a:lnTo>
                      <a:pt x="1185" y="295"/>
                    </a:lnTo>
                    <a:lnTo>
                      <a:pt x="1216" y="265"/>
                    </a:lnTo>
                    <a:lnTo>
                      <a:pt x="1274" y="265"/>
                    </a:lnTo>
                    <a:lnTo>
                      <a:pt x="1365" y="177"/>
                    </a:lnTo>
                    <a:lnTo>
                      <a:pt x="1393" y="177"/>
                    </a:lnTo>
                    <a:lnTo>
                      <a:pt x="1423" y="146"/>
                    </a:lnTo>
                    <a:lnTo>
                      <a:pt x="1423" y="118"/>
                    </a:lnTo>
                    <a:lnTo>
                      <a:pt x="1453" y="146"/>
                    </a:lnTo>
                    <a:lnTo>
                      <a:pt x="1483" y="146"/>
                    </a:lnTo>
                    <a:lnTo>
                      <a:pt x="1512" y="118"/>
                    </a:lnTo>
                    <a:lnTo>
                      <a:pt x="1512" y="59"/>
                    </a:lnTo>
                    <a:lnTo>
                      <a:pt x="1542" y="88"/>
                    </a:lnTo>
                    <a:lnTo>
                      <a:pt x="1601" y="59"/>
                    </a:lnTo>
                    <a:lnTo>
                      <a:pt x="1630" y="59"/>
                    </a:lnTo>
                    <a:lnTo>
                      <a:pt x="1601" y="88"/>
                    </a:lnTo>
                    <a:lnTo>
                      <a:pt x="1660" y="88"/>
                    </a:lnTo>
                    <a:lnTo>
                      <a:pt x="1720" y="28"/>
                    </a:lnTo>
                    <a:lnTo>
                      <a:pt x="1779" y="28"/>
                    </a:lnTo>
                    <a:lnTo>
                      <a:pt x="1808" y="59"/>
                    </a:lnTo>
                    <a:lnTo>
                      <a:pt x="1839" y="59"/>
                    </a:lnTo>
                    <a:lnTo>
                      <a:pt x="1867" y="88"/>
                    </a:lnTo>
                    <a:lnTo>
                      <a:pt x="1897" y="59"/>
                    </a:lnTo>
                    <a:lnTo>
                      <a:pt x="1958" y="59"/>
                    </a:lnTo>
                    <a:lnTo>
                      <a:pt x="1958" y="118"/>
                    </a:lnTo>
                    <a:lnTo>
                      <a:pt x="1927" y="146"/>
                    </a:lnTo>
                    <a:lnTo>
                      <a:pt x="1958" y="146"/>
                    </a:lnTo>
                    <a:lnTo>
                      <a:pt x="1985" y="177"/>
                    </a:lnTo>
                    <a:lnTo>
                      <a:pt x="2015" y="177"/>
                    </a:lnTo>
                    <a:lnTo>
                      <a:pt x="2015" y="207"/>
                    </a:lnTo>
                    <a:lnTo>
                      <a:pt x="2076" y="207"/>
                    </a:lnTo>
                    <a:lnTo>
                      <a:pt x="2076" y="146"/>
                    </a:lnTo>
                    <a:lnTo>
                      <a:pt x="2104" y="146"/>
                    </a:lnTo>
                    <a:lnTo>
                      <a:pt x="2134" y="177"/>
                    </a:lnTo>
                    <a:lnTo>
                      <a:pt x="2134" y="207"/>
                    </a:lnTo>
                    <a:lnTo>
                      <a:pt x="2283" y="207"/>
                    </a:lnTo>
                    <a:lnTo>
                      <a:pt x="2283" y="177"/>
                    </a:lnTo>
                    <a:lnTo>
                      <a:pt x="2313" y="177"/>
                    </a:lnTo>
                    <a:lnTo>
                      <a:pt x="2313" y="207"/>
                    </a:lnTo>
                    <a:lnTo>
                      <a:pt x="2402" y="207"/>
                    </a:lnTo>
                    <a:lnTo>
                      <a:pt x="2402" y="177"/>
                    </a:lnTo>
                    <a:lnTo>
                      <a:pt x="2429" y="177"/>
                    </a:lnTo>
                    <a:lnTo>
                      <a:pt x="2460" y="207"/>
                    </a:lnTo>
                    <a:lnTo>
                      <a:pt x="2490" y="177"/>
                    </a:lnTo>
                    <a:lnTo>
                      <a:pt x="2549" y="177"/>
                    </a:lnTo>
                    <a:lnTo>
                      <a:pt x="2609" y="146"/>
                    </a:lnTo>
                    <a:lnTo>
                      <a:pt x="2667" y="88"/>
                    </a:lnTo>
                  </a:path>
                </a:pathLst>
              </a:custGeom>
              <a:noFill/>
              <a:ln w="1588">
                <a:solidFill>
                  <a:srgbClr val="000000"/>
                </a:solidFill>
                <a:prstDash val="solid"/>
                <a:round/>
                <a:headEnd/>
                <a:tailEnd/>
              </a:ln>
            </p:spPr>
            <p:txBody>
              <a:bodyPr/>
              <a:lstStyle/>
              <a:p>
                <a:endParaRPr lang="en-GB"/>
              </a:p>
            </p:txBody>
          </p:sp>
          <p:sp>
            <p:nvSpPr>
              <p:cNvPr id="25859" name="Freeform 259"/>
              <p:cNvSpPr>
                <a:spLocks/>
              </p:cNvSpPr>
              <p:nvPr/>
            </p:nvSpPr>
            <p:spPr bwMode="auto">
              <a:xfrm>
                <a:off x="5265" y="3607"/>
                <a:ext cx="222" cy="326"/>
              </a:xfrm>
              <a:custGeom>
                <a:avLst/>
                <a:gdLst/>
                <a:ahLst/>
                <a:cxnLst>
                  <a:cxn ang="0">
                    <a:pos x="890" y="0"/>
                  </a:cxn>
                  <a:cxn ang="0">
                    <a:pos x="890" y="31"/>
                  </a:cxn>
                  <a:cxn ang="0">
                    <a:pos x="860" y="61"/>
                  </a:cxn>
                  <a:cxn ang="0">
                    <a:pos x="860" y="91"/>
                  </a:cxn>
                  <a:cxn ang="0">
                    <a:pos x="830" y="91"/>
                  </a:cxn>
                  <a:cxn ang="0">
                    <a:pos x="830" y="118"/>
                  </a:cxn>
                  <a:cxn ang="0">
                    <a:pos x="800" y="118"/>
                  </a:cxn>
                  <a:cxn ang="0">
                    <a:pos x="712" y="209"/>
                  </a:cxn>
                  <a:cxn ang="0">
                    <a:pos x="653" y="209"/>
                  </a:cxn>
                  <a:cxn ang="0">
                    <a:pos x="623" y="238"/>
                  </a:cxn>
                  <a:cxn ang="0">
                    <a:pos x="623" y="386"/>
                  </a:cxn>
                  <a:cxn ang="0">
                    <a:pos x="653" y="416"/>
                  </a:cxn>
                  <a:cxn ang="0">
                    <a:pos x="653" y="474"/>
                  </a:cxn>
                  <a:cxn ang="0">
                    <a:pos x="682" y="504"/>
                  </a:cxn>
                  <a:cxn ang="0">
                    <a:pos x="653" y="534"/>
                  </a:cxn>
                  <a:cxn ang="0">
                    <a:pos x="653" y="622"/>
                  </a:cxn>
                  <a:cxn ang="0">
                    <a:pos x="623" y="652"/>
                  </a:cxn>
                  <a:cxn ang="0">
                    <a:pos x="623" y="683"/>
                  </a:cxn>
                  <a:cxn ang="0">
                    <a:pos x="653" y="711"/>
                  </a:cxn>
                  <a:cxn ang="0">
                    <a:pos x="653" y="829"/>
                  </a:cxn>
                  <a:cxn ang="0">
                    <a:pos x="623" y="859"/>
                  </a:cxn>
                  <a:cxn ang="0">
                    <a:pos x="623" y="890"/>
                  </a:cxn>
                  <a:cxn ang="0">
                    <a:pos x="594" y="920"/>
                  </a:cxn>
                  <a:cxn ang="0">
                    <a:pos x="594" y="947"/>
                  </a:cxn>
                  <a:cxn ang="0">
                    <a:pos x="563" y="947"/>
                  </a:cxn>
                  <a:cxn ang="0">
                    <a:pos x="535" y="978"/>
                  </a:cxn>
                  <a:cxn ang="0">
                    <a:pos x="505" y="978"/>
                  </a:cxn>
                  <a:cxn ang="0">
                    <a:pos x="444" y="1038"/>
                  </a:cxn>
                  <a:cxn ang="0">
                    <a:pos x="416" y="1038"/>
                  </a:cxn>
                  <a:cxn ang="0">
                    <a:pos x="387" y="1066"/>
                  </a:cxn>
                  <a:cxn ang="0">
                    <a:pos x="356" y="1066"/>
                  </a:cxn>
                  <a:cxn ang="0">
                    <a:pos x="298" y="1126"/>
                  </a:cxn>
                  <a:cxn ang="0">
                    <a:pos x="268" y="1126"/>
                  </a:cxn>
                  <a:cxn ang="0">
                    <a:pos x="237" y="1156"/>
                  </a:cxn>
                  <a:cxn ang="0">
                    <a:pos x="207" y="1156"/>
                  </a:cxn>
                  <a:cxn ang="0">
                    <a:pos x="149" y="1185"/>
                  </a:cxn>
                  <a:cxn ang="0">
                    <a:pos x="119" y="1215"/>
                  </a:cxn>
                  <a:cxn ang="0">
                    <a:pos x="61" y="1245"/>
                  </a:cxn>
                  <a:cxn ang="0">
                    <a:pos x="0" y="1303"/>
                  </a:cxn>
                </a:cxnLst>
                <a:rect l="0" t="0" r="r" b="b"/>
                <a:pathLst>
                  <a:path w="890" h="1303">
                    <a:moveTo>
                      <a:pt x="890" y="0"/>
                    </a:moveTo>
                    <a:lnTo>
                      <a:pt x="890" y="31"/>
                    </a:lnTo>
                    <a:lnTo>
                      <a:pt x="860" y="61"/>
                    </a:lnTo>
                    <a:lnTo>
                      <a:pt x="860" y="91"/>
                    </a:lnTo>
                    <a:lnTo>
                      <a:pt x="830" y="91"/>
                    </a:lnTo>
                    <a:lnTo>
                      <a:pt x="830" y="118"/>
                    </a:lnTo>
                    <a:lnTo>
                      <a:pt x="800" y="118"/>
                    </a:lnTo>
                    <a:lnTo>
                      <a:pt x="712" y="209"/>
                    </a:lnTo>
                    <a:lnTo>
                      <a:pt x="653" y="209"/>
                    </a:lnTo>
                    <a:lnTo>
                      <a:pt x="623" y="238"/>
                    </a:lnTo>
                    <a:lnTo>
                      <a:pt x="623" y="386"/>
                    </a:lnTo>
                    <a:lnTo>
                      <a:pt x="653" y="416"/>
                    </a:lnTo>
                    <a:lnTo>
                      <a:pt x="653" y="474"/>
                    </a:lnTo>
                    <a:lnTo>
                      <a:pt x="682" y="504"/>
                    </a:lnTo>
                    <a:lnTo>
                      <a:pt x="653" y="534"/>
                    </a:lnTo>
                    <a:lnTo>
                      <a:pt x="653" y="622"/>
                    </a:lnTo>
                    <a:lnTo>
                      <a:pt x="623" y="652"/>
                    </a:lnTo>
                    <a:lnTo>
                      <a:pt x="623" y="683"/>
                    </a:lnTo>
                    <a:lnTo>
                      <a:pt x="653" y="711"/>
                    </a:lnTo>
                    <a:lnTo>
                      <a:pt x="653" y="829"/>
                    </a:lnTo>
                    <a:lnTo>
                      <a:pt x="623" y="859"/>
                    </a:lnTo>
                    <a:lnTo>
                      <a:pt x="623" y="890"/>
                    </a:lnTo>
                    <a:lnTo>
                      <a:pt x="594" y="920"/>
                    </a:lnTo>
                    <a:lnTo>
                      <a:pt x="594" y="947"/>
                    </a:lnTo>
                    <a:lnTo>
                      <a:pt x="563" y="947"/>
                    </a:lnTo>
                    <a:lnTo>
                      <a:pt x="535" y="978"/>
                    </a:lnTo>
                    <a:lnTo>
                      <a:pt x="505" y="978"/>
                    </a:lnTo>
                    <a:lnTo>
                      <a:pt x="444" y="1038"/>
                    </a:lnTo>
                    <a:lnTo>
                      <a:pt x="416" y="1038"/>
                    </a:lnTo>
                    <a:lnTo>
                      <a:pt x="387" y="1066"/>
                    </a:lnTo>
                    <a:lnTo>
                      <a:pt x="356" y="1066"/>
                    </a:lnTo>
                    <a:lnTo>
                      <a:pt x="298" y="1126"/>
                    </a:lnTo>
                    <a:lnTo>
                      <a:pt x="268" y="1126"/>
                    </a:lnTo>
                    <a:lnTo>
                      <a:pt x="237" y="1156"/>
                    </a:lnTo>
                    <a:lnTo>
                      <a:pt x="207" y="1156"/>
                    </a:lnTo>
                    <a:lnTo>
                      <a:pt x="149" y="1185"/>
                    </a:lnTo>
                    <a:lnTo>
                      <a:pt x="119" y="1215"/>
                    </a:lnTo>
                    <a:lnTo>
                      <a:pt x="61" y="1245"/>
                    </a:lnTo>
                    <a:lnTo>
                      <a:pt x="0" y="1303"/>
                    </a:lnTo>
                  </a:path>
                </a:pathLst>
              </a:custGeom>
              <a:noFill/>
              <a:ln w="1588">
                <a:solidFill>
                  <a:srgbClr val="000000"/>
                </a:solidFill>
                <a:prstDash val="solid"/>
                <a:round/>
                <a:headEnd/>
                <a:tailEnd/>
              </a:ln>
            </p:spPr>
            <p:txBody>
              <a:bodyPr/>
              <a:lstStyle/>
              <a:p>
                <a:endParaRPr lang="en-GB"/>
              </a:p>
            </p:txBody>
          </p:sp>
          <p:sp>
            <p:nvSpPr>
              <p:cNvPr id="25860" name="Freeform 260"/>
              <p:cNvSpPr>
                <a:spLocks/>
              </p:cNvSpPr>
              <p:nvPr/>
            </p:nvSpPr>
            <p:spPr bwMode="auto">
              <a:xfrm>
                <a:off x="5043" y="3593"/>
                <a:ext cx="444" cy="125"/>
              </a:xfrm>
              <a:custGeom>
                <a:avLst/>
                <a:gdLst/>
                <a:ahLst/>
                <a:cxnLst>
                  <a:cxn ang="0">
                    <a:pos x="0" y="474"/>
                  </a:cxn>
                  <a:cxn ang="0">
                    <a:pos x="27" y="474"/>
                  </a:cxn>
                  <a:cxn ang="0">
                    <a:pos x="27" y="503"/>
                  </a:cxn>
                  <a:cxn ang="0">
                    <a:pos x="57" y="503"/>
                  </a:cxn>
                  <a:cxn ang="0">
                    <a:pos x="118" y="444"/>
                  </a:cxn>
                  <a:cxn ang="0">
                    <a:pos x="118" y="385"/>
                  </a:cxn>
                  <a:cxn ang="0">
                    <a:pos x="176" y="385"/>
                  </a:cxn>
                  <a:cxn ang="0">
                    <a:pos x="207" y="355"/>
                  </a:cxn>
                  <a:cxn ang="0">
                    <a:pos x="146" y="296"/>
                  </a:cxn>
                  <a:cxn ang="0">
                    <a:pos x="176" y="267"/>
                  </a:cxn>
                  <a:cxn ang="0">
                    <a:pos x="176" y="176"/>
                  </a:cxn>
                  <a:cxn ang="0">
                    <a:pos x="264" y="176"/>
                  </a:cxn>
                  <a:cxn ang="0">
                    <a:pos x="294" y="207"/>
                  </a:cxn>
                  <a:cxn ang="0">
                    <a:pos x="294" y="237"/>
                  </a:cxn>
                  <a:cxn ang="0">
                    <a:pos x="414" y="237"/>
                  </a:cxn>
                  <a:cxn ang="0">
                    <a:pos x="444" y="207"/>
                  </a:cxn>
                  <a:cxn ang="0">
                    <a:pos x="501" y="207"/>
                  </a:cxn>
                  <a:cxn ang="0">
                    <a:pos x="562" y="176"/>
                  </a:cxn>
                  <a:cxn ang="0">
                    <a:pos x="592" y="149"/>
                  </a:cxn>
                  <a:cxn ang="0">
                    <a:pos x="710" y="149"/>
                  </a:cxn>
                  <a:cxn ang="0">
                    <a:pos x="739" y="176"/>
                  </a:cxn>
                  <a:cxn ang="0">
                    <a:pos x="739" y="207"/>
                  </a:cxn>
                  <a:cxn ang="0">
                    <a:pos x="887" y="207"/>
                  </a:cxn>
                  <a:cxn ang="0">
                    <a:pos x="917" y="237"/>
                  </a:cxn>
                  <a:cxn ang="0">
                    <a:pos x="976" y="207"/>
                  </a:cxn>
                  <a:cxn ang="0">
                    <a:pos x="1067" y="207"/>
                  </a:cxn>
                  <a:cxn ang="0">
                    <a:pos x="1094" y="176"/>
                  </a:cxn>
                  <a:cxn ang="0">
                    <a:pos x="1124" y="176"/>
                  </a:cxn>
                  <a:cxn ang="0">
                    <a:pos x="1124" y="149"/>
                  </a:cxn>
                  <a:cxn ang="0">
                    <a:pos x="1185" y="149"/>
                  </a:cxn>
                  <a:cxn ang="0">
                    <a:pos x="1213" y="119"/>
                  </a:cxn>
                  <a:cxn ang="0">
                    <a:pos x="1243" y="119"/>
                  </a:cxn>
                  <a:cxn ang="0">
                    <a:pos x="1274" y="89"/>
                  </a:cxn>
                  <a:cxn ang="0">
                    <a:pos x="1303" y="89"/>
                  </a:cxn>
                  <a:cxn ang="0">
                    <a:pos x="1303" y="58"/>
                  </a:cxn>
                  <a:cxn ang="0">
                    <a:pos x="1392" y="58"/>
                  </a:cxn>
                  <a:cxn ang="0">
                    <a:pos x="1422" y="89"/>
                  </a:cxn>
                  <a:cxn ang="0">
                    <a:pos x="1569" y="89"/>
                  </a:cxn>
                  <a:cxn ang="0">
                    <a:pos x="1569" y="58"/>
                  </a:cxn>
                  <a:cxn ang="0">
                    <a:pos x="1659" y="58"/>
                  </a:cxn>
                  <a:cxn ang="0">
                    <a:pos x="1717" y="0"/>
                  </a:cxn>
                  <a:cxn ang="0">
                    <a:pos x="1777" y="58"/>
                  </a:cxn>
                </a:cxnLst>
                <a:rect l="0" t="0" r="r" b="b"/>
                <a:pathLst>
                  <a:path w="1777" h="503">
                    <a:moveTo>
                      <a:pt x="0" y="474"/>
                    </a:moveTo>
                    <a:lnTo>
                      <a:pt x="27" y="474"/>
                    </a:lnTo>
                    <a:lnTo>
                      <a:pt x="27" y="503"/>
                    </a:lnTo>
                    <a:lnTo>
                      <a:pt x="57" y="503"/>
                    </a:lnTo>
                    <a:lnTo>
                      <a:pt x="118" y="444"/>
                    </a:lnTo>
                    <a:lnTo>
                      <a:pt x="118" y="385"/>
                    </a:lnTo>
                    <a:lnTo>
                      <a:pt x="176" y="385"/>
                    </a:lnTo>
                    <a:lnTo>
                      <a:pt x="207" y="355"/>
                    </a:lnTo>
                    <a:lnTo>
                      <a:pt x="146" y="296"/>
                    </a:lnTo>
                    <a:lnTo>
                      <a:pt x="176" y="267"/>
                    </a:lnTo>
                    <a:lnTo>
                      <a:pt x="176" y="176"/>
                    </a:lnTo>
                    <a:lnTo>
                      <a:pt x="264" y="176"/>
                    </a:lnTo>
                    <a:lnTo>
                      <a:pt x="294" y="207"/>
                    </a:lnTo>
                    <a:lnTo>
                      <a:pt x="294" y="237"/>
                    </a:lnTo>
                    <a:lnTo>
                      <a:pt x="414" y="237"/>
                    </a:lnTo>
                    <a:lnTo>
                      <a:pt x="444" y="207"/>
                    </a:lnTo>
                    <a:lnTo>
                      <a:pt x="501" y="207"/>
                    </a:lnTo>
                    <a:lnTo>
                      <a:pt x="562" y="176"/>
                    </a:lnTo>
                    <a:lnTo>
                      <a:pt x="592" y="149"/>
                    </a:lnTo>
                    <a:lnTo>
                      <a:pt x="710" y="149"/>
                    </a:lnTo>
                    <a:lnTo>
                      <a:pt x="739" y="176"/>
                    </a:lnTo>
                    <a:lnTo>
                      <a:pt x="739" y="207"/>
                    </a:lnTo>
                    <a:lnTo>
                      <a:pt x="887" y="207"/>
                    </a:lnTo>
                    <a:lnTo>
                      <a:pt x="917" y="237"/>
                    </a:lnTo>
                    <a:lnTo>
                      <a:pt x="976" y="207"/>
                    </a:lnTo>
                    <a:lnTo>
                      <a:pt x="1067" y="207"/>
                    </a:lnTo>
                    <a:lnTo>
                      <a:pt x="1094" y="176"/>
                    </a:lnTo>
                    <a:lnTo>
                      <a:pt x="1124" y="176"/>
                    </a:lnTo>
                    <a:lnTo>
                      <a:pt x="1124" y="149"/>
                    </a:lnTo>
                    <a:lnTo>
                      <a:pt x="1185" y="149"/>
                    </a:lnTo>
                    <a:lnTo>
                      <a:pt x="1213" y="119"/>
                    </a:lnTo>
                    <a:lnTo>
                      <a:pt x="1243" y="119"/>
                    </a:lnTo>
                    <a:lnTo>
                      <a:pt x="1274" y="89"/>
                    </a:lnTo>
                    <a:lnTo>
                      <a:pt x="1303" y="89"/>
                    </a:lnTo>
                    <a:lnTo>
                      <a:pt x="1303" y="58"/>
                    </a:lnTo>
                    <a:lnTo>
                      <a:pt x="1392" y="58"/>
                    </a:lnTo>
                    <a:lnTo>
                      <a:pt x="1422" y="89"/>
                    </a:lnTo>
                    <a:lnTo>
                      <a:pt x="1569" y="89"/>
                    </a:lnTo>
                    <a:lnTo>
                      <a:pt x="1569" y="58"/>
                    </a:lnTo>
                    <a:lnTo>
                      <a:pt x="1659" y="58"/>
                    </a:lnTo>
                    <a:lnTo>
                      <a:pt x="1717" y="0"/>
                    </a:lnTo>
                    <a:lnTo>
                      <a:pt x="1777" y="58"/>
                    </a:lnTo>
                  </a:path>
                </a:pathLst>
              </a:custGeom>
              <a:noFill/>
              <a:ln w="1588">
                <a:solidFill>
                  <a:srgbClr val="000000"/>
                </a:solidFill>
                <a:prstDash val="solid"/>
                <a:round/>
                <a:headEnd/>
                <a:tailEnd/>
              </a:ln>
            </p:spPr>
            <p:txBody>
              <a:bodyPr/>
              <a:lstStyle/>
              <a:p>
                <a:endParaRPr lang="en-GB"/>
              </a:p>
            </p:txBody>
          </p:sp>
          <p:sp>
            <p:nvSpPr>
              <p:cNvPr id="25861" name="Freeform 261"/>
              <p:cNvSpPr>
                <a:spLocks/>
              </p:cNvSpPr>
              <p:nvPr/>
            </p:nvSpPr>
            <p:spPr bwMode="auto">
              <a:xfrm>
                <a:off x="5487" y="3585"/>
                <a:ext cx="171" cy="37"/>
              </a:xfrm>
              <a:custGeom>
                <a:avLst/>
                <a:gdLst/>
                <a:ahLst/>
                <a:cxnLst>
                  <a:cxn ang="0">
                    <a:pos x="0" y="88"/>
                  </a:cxn>
                  <a:cxn ang="0">
                    <a:pos x="59" y="88"/>
                  </a:cxn>
                  <a:cxn ang="0">
                    <a:pos x="89" y="60"/>
                  </a:cxn>
                  <a:cxn ang="0">
                    <a:pos x="89" y="0"/>
                  </a:cxn>
                  <a:cxn ang="0">
                    <a:pos x="119" y="30"/>
                  </a:cxn>
                  <a:cxn ang="0">
                    <a:pos x="266" y="30"/>
                  </a:cxn>
                  <a:cxn ang="0">
                    <a:pos x="296" y="60"/>
                  </a:cxn>
                  <a:cxn ang="0">
                    <a:pos x="414" y="60"/>
                  </a:cxn>
                  <a:cxn ang="0">
                    <a:pos x="445" y="30"/>
                  </a:cxn>
                  <a:cxn ang="0">
                    <a:pos x="503" y="30"/>
                  </a:cxn>
                  <a:cxn ang="0">
                    <a:pos x="534" y="60"/>
                  </a:cxn>
                  <a:cxn ang="0">
                    <a:pos x="503" y="88"/>
                  </a:cxn>
                  <a:cxn ang="0">
                    <a:pos x="563" y="149"/>
                  </a:cxn>
                  <a:cxn ang="0">
                    <a:pos x="591" y="119"/>
                  </a:cxn>
                  <a:cxn ang="0">
                    <a:pos x="591" y="88"/>
                  </a:cxn>
                  <a:cxn ang="0">
                    <a:pos x="682" y="88"/>
                  </a:cxn>
                </a:cxnLst>
                <a:rect l="0" t="0" r="r" b="b"/>
                <a:pathLst>
                  <a:path w="682" h="149">
                    <a:moveTo>
                      <a:pt x="0" y="88"/>
                    </a:moveTo>
                    <a:lnTo>
                      <a:pt x="59" y="88"/>
                    </a:lnTo>
                    <a:lnTo>
                      <a:pt x="89" y="60"/>
                    </a:lnTo>
                    <a:lnTo>
                      <a:pt x="89" y="0"/>
                    </a:lnTo>
                    <a:lnTo>
                      <a:pt x="119" y="30"/>
                    </a:lnTo>
                    <a:lnTo>
                      <a:pt x="266" y="30"/>
                    </a:lnTo>
                    <a:lnTo>
                      <a:pt x="296" y="60"/>
                    </a:lnTo>
                    <a:lnTo>
                      <a:pt x="414" y="60"/>
                    </a:lnTo>
                    <a:lnTo>
                      <a:pt x="445" y="30"/>
                    </a:lnTo>
                    <a:lnTo>
                      <a:pt x="503" y="30"/>
                    </a:lnTo>
                    <a:lnTo>
                      <a:pt x="534" y="60"/>
                    </a:lnTo>
                    <a:lnTo>
                      <a:pt x="503" y="88"/>
                    </a:lnTo>
                    <a:lnTo>
                      <a:pt x="563" y="149"/>
                    </a:lnTo>
                    <a:lnTo>
                      <a:pt x="591" y="119"/>
                    </a:lnTo>
                    <a:lnTo>
                      <a:pt x="591" y="88"/>
                    </a:lnTo>
                    <a:lnTo>
                      <a:pt x="682" y="88"/>
                    </a:lnTo>
                  </a:path>
                </a:pathLst>
              </a:custGeom>
              <a:noFill/>
              <a:ln w="1588">
                <a:solidFill>
                  <a:srgbClr val="000000"/>
                </a:solidFill>
                <a:prstDash val="solid"/>
                <a:round/>
                <a:headEnd/>
                <a:tailEnd/>
              </a:ln>
            </p:spPr>
            <p:txBody>
              <a:bodyPr/>
              <a:lstStyle/>
              <a:p>
                <a:endParaRPr lang="en-GB"/>
              </a:p>
            </p:txBody>
          </p:sp>
          <p:sp>
            <p:nvSpPr>
              <p:cNvPr id="25862" name="Freeform 262"/>
              <p:cNvSpPr>
                <a:spLocks/>
              </p:cNvSpPr>
              <p:nvPr/>
            </p:nvSpPr>
            <p:spPr bwMode="auto">
              <a:xfrm>
                <a:off x="4791" y="3733"/>
                <a:ext cx="155" cy="96"/>
              </a:xfrm>
              <a:custGeom>
                <a:avLst/>
                <a:gdLst/>
                <a:ahLst/>
                <a:cxnLst>
                  <a:cxn ang="0">
                    <a:pos x="594" y="0"/>
                  </a:cxn>
                  <a:cxn ang="0">
                    <a:pos x="564" y="30"/>
                  </a:cxn>
                  <a:cxn ang="0">
                    <a:pos x="535" y="30"/>
                  </a:cxn>
                  <a:cxn ang="0">
                    <a:pos x="475" y="88"/>
                  </a:cxn>
                  <a:cxn ang="0">
                    <a:pos x="417" y="88"/>
                  </a:cxn>
                  <a:cxn ang="0">
                    <a:pos x="387" y="118"/>
                  </a:cxn>
                  <a:cxn ang="0">
                    <a:pos x="180" y="118"/>
                  </a:cxn>
                  <a:cxn ang="0">
                    <a:pos x="180" y="179"/>
                  </a:cxn>
                  <a:cxn ang="0">
                    <a:pos x="61" y="179"/>
                  </a:cxn>
                  <a:cxn ang="0">
                    <a:pos x="61" y="207"/>
                  </a:cxn>
                  <a:cxn ang="0">
                    <a:pos x="0" y="207"/>
                  </a:cxn>
                  <a:cxn ang="0">
                    <a:pos x="0" y="268"/>
                  </a:cxn>
                  <a:cxn ang="0">
                    <a:pos x="30" y="297"/>
                  </a:cxn>
                  <a:cxn ang="0">
                    <a:pos x="30" y="325"/>
                  </a:cxn>
                  <a:cxn ang="0">
                    <a:pos x="91" y="325"/>
                  </a:cxn>
                  <a:cxn ang="0">
                    <a:pos x="119" y="355"/>
                  </a:cxn>
                  <a:cxn ang="0">
                    <a:pos x="180" y="355"/>
                  </a:cxn>
                  <a:cxn ang="0">
                    <a:pos x="210" y="386"/>
                  </a:cxn>
                  <a:cxn ang="0">
                    <a:pos x="210" y="355"/>
                  </a:cxn>
                  <a:cxn ang="0">
                    <a:pos x="237" y="325"/>
                  </a:cxn>
                  <a:cxn ang="0">
                    <a:pos x="328" y="325"/>
                  </a:cxn>
                  <a:cxn ang="0">
                    <a:pos x="417" y="237"/>
                  </a:cxn>
                  <a:cxn ang="0">
                    <a:pos x="505" y="237"/>
                  </a:cxn>
                  <a:cxn ang="0">
                    <a:pos x="444" y="179"/>
                  </a:cxn>
                  <a:cxn ang="0">
                    <a:pos x="444" y="148"/>
                  </a:cxn>
                  <a:cxn ang="0">
                    <a:pos x="475" y="118"/>
                  </a:cxn>
                  <a:cxn ang="0">
                    <a:pos x="505" y="118"/>
                  </a:cxn>
                  <a:cxn ang="0">
                    <a:pos x="505" y="88"/>
                  </a:cxn>
                  <a:cxn ang="0">
                    <a:pos x="535" y="60"/>
                  </a:cxn>
                  <a:cxn ang="0">
                    <a:pos x="564" y="60"/>
                  </a:cxn>
                  <a:cxn ang="0">
                    <a:pos x="624" y="0"/>
                  </a:cxn>
                  <a:cxn ang="0">
                    <a:pos x="594" y="0"/>
                  </a:cxn>
                </a:cxnLst>
                <a:rect l="0" t="0" r="r" b="b"/>
                <a:pathLst>
                  <a:path w="624" h="386">
                    <a:moveTo>
                      <a:pt x="594" y="0"/>
                    </a:moveTo>
                    <a:lnTo>
                      <a:pt x="564" y="30"/>
                    </a:lnTo>
                    <a:lnTo>
                      <a:pt x="535" y="30"/>
                    </a:lnTo>
                    <a:lnTo>
                      <a:pt x="475" y="88"/>
                    </a:lnTo>
                    <a:lnTo>
                      <a:pt x="417" y="88"/>
                    </a:lnTo>
                    <a:lnTo>
                      <a:pt x="387" y="118"/>
                    </a:lnTo>
                    <a:lnTo>
                      <a:pt x="180" y="118"/>
                    </a:lnTo>
                    <a:lnTo>
                      <a:pt x="180" y="179"/>
                    </a:lnTo>
                    <a:lnTo>
                      <a:pt x="61" y="179"/>
                    </a:lnTo>
                    <a:lnTo>
                      <a:pt x="61" y="207"/>
                    </a:lnTo>
                    <a:lnTo>
                      <a:pt x="0" y="207"/>
                    </a:lnTo>
                    <a:lnTo>
                      <a:pt x="0" y="268"/>
                    </a:lnTo>
                    <a:lnTo>
                      <a:pt x="30" y="297"/>
                    </a:lnTo>
                    <a:lnTo>
                      <a:pt x="30" y="325"/>
                    </a:lnTo>
                    <a:lnTo>
                      <a:pt x="91" y="325"/>
                    </a:lnTo>
                    <a:lnTo>
                      <a:pt x="119" y="355"/>
                    </a:lnTo>
                    <a:lnTo>
                      <a:pt x="180" y="355"/>
                    </a:lnTo>
                    <a:lnTo>
                      <a:pt x="210" y="386"/>
                    </a:lnTo>
                    <a:lnTo>
                      <a:pt x="210" y="355"/>
                    </a:lnTo>
                    <a:lnTo>
                      <a:pt x="237" y="325"/>
                    </a:lnTo>
                    <a:lnTo>
                      <a:pt x="328" y="325"/>
                    </a:lnTo>
                    <a:lnTo>
                      <a:pt x="417" y="237"/>
                    </a:lnTo>
                    <a:lnTo>
                      <a:pt x="505" y="237"/>
                    </a:lnTo>
                    <a:lnTo>
                      <a:pt x="444" y="179"/>
                    </a:lnTo>
                    <a:lnTo>
                      <a:pt x="444" y="148"/>
                    </a:lnTo>
                    <a:lnTo>
                      <a:pt x="475" y="118"/>
                    </a:lnTo>
                    <a:lnTo>
                      <a:pt x="505" y="118"/>
                    </a:lnTo>
                    <a:lnTo>
                      <a:pt x="505" y="88"/>
                    </a:lnTo>
                    <a:lnTo>
                      <a:pt x="535" y="60"/>
                    </a:lnTo>
                    <a:lnTo>
                      <a:pt x="564" y="60"/>
                    </a:lnTo>
                    <a:lnTo>
                      <a:pt x="624" y="0"/>
                    </a:lnTo>
                    <a:lnTo>
                      <a:pt x="594" y="0"/>
                    </a:lnTo>
                  </a:path>
                </a:pathLst>
              </a:custGeom>
              <a:noFill/>
              <a:ln w="1588">
                <a:solidFill>
                  <a:srgbClr val="000000"/>
                </a:solidFill>
                <a:prstDash val="solid"/>
                <a:round/>
                <a:headEnd/>
                <a:tailEnd/>
              </a:ln>
            </p:spPr>
            <p:txBody>
              <a:bodyPr/>
              <a:lstStyle/>
              <a:p>
                <a:endParaRPr lang="en-GB"/>
              </a:p>
            </p:txBody>
          </p:sp>
          <p:sp>
            <p:nvSpPr>
              <p:cNvPr id="25863" name="Freeform 263"/>
              <p:cNvSpPr>
                <a:spLocks/>
              </p:cNvSpPr>
              <p:nvPr/>
            </p:nvSpPr>
            <p:spPr bwMode="auto">
              <a:xfrm>
                <a:off x="5035" y="3711"/>
                <a:ext cx="22" cy="111"/>
              </a:xfrm>
              <a:custGeom>
                <a:avLst/>
                <a:gdLst/>
                <a:ahLst/>
                <a:cxnLst>
                  <a:cxn ang="0">
                    <a:pos x="88" y="443"/>
                  </a:cxn>
                  <a:cxn ang="0">
                    <a:pos x="58" y="413"/>
                  </a:cxn>
                  <a:cxn ang="0">
                    <a:pos x="58" y="356"/>
                  </a:cxn>
                  <a:cxn ang="0">
                    <a:pos x="31" y="325"/>
                  </a:cxn>
                  <a:cxn ang="0">
                    <a:pos x="31" y="295"/>
                  </a:cxn>
                  <a:cxn ang="0">
                    <a:pos x="58" y="267"/>
                  </a:cxn>
                  <a:cxn ang="0">
                    <a:pos x="58" y="236"/>
                  </a:cxn>
                  <a:cxn ang="0">
                    <a:pos x="31" y="206"/>
                  </a:cxn>
                  <a:cxn ang="0">
                    <a:pos x="31" y="176"/>
                  </a:cxn>
                  <a:cxn ang="0">
                    <a:pos x="0" y="148"/>
                  </a:cxn>
                  <a:cxn ang="0">
                    <a:pos x="0" y="29"/>
                  </a:cxn>
                  <a:cxn ang="0">
                    <a:pos x="31" y="0"/>
                  </a:cxn>
                </a:cxnLst>
                <a:rect l="0" t="0" r="r" b="b"/>
                <a:pathLst>
                  <a:path w="88" h="443">
                    <a:moveTo>
                      <a:pt x="88" y="443"/>
                    </a:moveTo>
                    <a:lnTo>
                      <a:pt x="58" y="413"/>
                    </a:lnTo>
                    <a:lnTo>
                      <a:pt x="58" y="356"/>
                    </a:lnTo>
                    <a:lnTo>
                      <a:pt x="31" y="325"/>
                    </a:lnTo>
                    <a:lnTo>
                      <a:pt x="31" y="295"/>
                    </a:lnTo>
                    <a:lnTo>
                      <a:pt x="58" y="267"/>
                    </a:lnTo>
                    <a:lnTo>
                      <a:pt x="58" y="236"/>
                    </a:lnTo>
                    <a:lnTo>
                      <a:pt x="31" y="206"/>
                    </a:lnTo>
                    <a:lnTo>
                      <a:pt x="31" y="176"/>
                    </a:lnTo>
                    <a:lnTo>
                      <a:pt x="0" y="148"/>
                    </a:lnTo>
                    <a:lnTo>
                      <a:pt x="0" y="29"/>
                    </a:lnTo>
                    <a:lnTo>
                      <a:pt x="31" y="0"/>
                    </a:lnTo>
                  </a:path>
                </a:pathLst>
              </a:custGeom>
              <a:noFill/>
              <a:ln w="1588">
                <a:solidFill>
                  <a:srgbClr val="000000"/>
                </a:solidFill>
                <a:prstDash val="solid"/>
                <a:round/>
                <a:headEnd/>
                <a:tailEnd/>
              </a:ln>
            </p:spPr>
            <p:txBody>
              <a:bodyPr/>
              <a:lstStyle/>
              <a:p>
                <a:endParaRPr lang="en-GB"/>
              </a:p>
            </p:txBody>
          </p:sp>
          <p:sp>
            <p:nvSpPr>
              <p:cNvPr id="25864" name="Freeform 264"/>
              <p:cNvSpPr>
                <a:spLocks/>
              </p:cNvSpPr>
              <p:nvPr/>
            </p:nvSpPr>
            <p:spPr bwMode="auto">
              <a:xfrm>
                <a:off x="5006" y="3822"/>
                <a:ext cx="51" cy="133"/>
              </a:xfrm>
              <a:custGeom>
                <a:avLst/>
                <a:gdLst/>
                <a:ahLst/>
                <a:cxnLst>
                  <a:cxn ang="0">
                    <a:pos x="207" y="0"/>
                  </a:cxn>
                  <a:cxn ang="0">
                    <a:pos x="207" y="31"/>
                  </a:cxn>
                  <a:cxn ang="0">
                    <a:pos x="119" y="119"/>
                  </a:cxn>
                  <a:cxn ang="0">
                    <a:pos x="119" y="238"/>
                  </a:cxn>
                  <a:cxn ang="0">
                    <a:pos x="89" y="238"/>
                  </a:cxn>
                  <a:cxn ang="0">
                    <a:pos x="89" y="297"/>
                  </a:cxn>
                  <a:cxn ang="0">
                    <a:pos x="59" y="326"/>
                  </a:cxn>
                  <a:cxn ang="0">
                    <a:pos x="59" y="356"/>
                  </a:cxn>
                  <a:cxn ang="0">
                    <a:pos x="30" y="386"/>
                  </a:cxn>
                  <a:cxn ang="0">
                    <a:pos x="30" y="504"/>
                  </a:cxn>
                  <a:cxn ang="0">
                    <a:pos x="0" y="504"/>
                  </a:cxn>
                  <a:cxn ang="0">
                    <a:pos x="0" y="534"/>
                  </a:cxn>
                </a:cxnLst>
                <a:rect l="0" t="0" r="r" b="b"/>
                <a:pathLst>
                  <a:path w="207" h="534">
                    <a:moveTo>
                      <a:pt x="207" y="0"/>
                    </a:moveTo>
                    <a:lnTo>
                      <a:pt x="207" y="31"/>
                    </a:lnTo>
                    <a:lnTo>
                      <a:pt x="119" y="119"/>
                    </a:lnTo>
                    <a:lnTo>
                      <a:pt x="119" y="238"/>
                    </a:lnTo>
                    <a:lnTo>
                      <a:pt x="89" y="238"/>
                    </a:lnTo>
                    <a:lnTo>
                      <a:pt x="89" y="297"/>
                    </a:lnTo>
                    <a:lnTo>
                      <a:pt x="59" y="326"/>
                    </a:lnTo>
                    <a:lnTo>
                      <a:pt x="59" y="356"/>
                    </a:lnTo>
                    <a:lnTo>
                      <a:pt x="30" y="386"/>
                    </a:lnTo>
                    <a:lnTo>
                      <a:pt x="30" y="504"/>
                    </a:lnTo>
                    <a:lnTo>
                      <a:pt x="0" y="504"/>
                    </a:lnTo>
                    <a:lnTo>
                      <a:pt x="0" y="534"/>
                    </a:lnTo>
                  </a:path>
                </a:pathLst>
              </a:custGeom>
              <a:noFill/>
              <a:ln w="1588">
                <a:solidFill>
                  <a:srgbClr val="000000"/>
                </a:solidFill>
                <a:prstDash val="solid"/>
                <a:round/>
                <a:headEnd/>
                <a:tailEnd/>
              </a:ln>
            </p:spPr>
            <p:txBody>
              <a:bodyPr/>
              <a:lstStyle/>
              <a:p>
                <a:endParaRPr lang="en-GB"/>
              </a:p>
            </p:txBody>
          </p:sp>
          <p:sp>
            <p:nvSpPr>
              <p:cNvPr id="25865" name="Freeform 265"/>
              <p:cNvSpPr>
                <a:spLocks/>
              </p:cNvSpPr>
              <p:nvPr/>
            </p:nvSpPr>
            <p:spPr bwMode="auto">
              <a:xfrm>
                <a:off x="5043" y="3822"/>
                <a:ext cx="59" cy="118"/>
              </a:xfrm>
              <a:custGeom>
                <a:avLst/>
                <a:gdLst/>
                <a:ahLst/>
                <a:cxnLst>
                  <a:cxn ang="0">
                    <a:pos x="0" y="474"/>
                  </a:cxn>
                  <a:cxn ang="0">
                    <a:pos x="118" y="356"/>
                  </a:cxn>
                  <a:cxn ang="0">
                    <a:pos x="87" y="356"/>
                  </a:cxn>
                  <a:cxn ang="0">
                    <a:pos x="87" y="267"/>
                  </a:cxn>
                  <a:cxn ang="0">
                    <a:pos x="176" y="267"/>
                  </a:cxn>
                  <a:cxn ang="0">
                    <a:pos x="146" y="238"/>
                  </a:cxn>
                  <a:cxn ang="0">
                    <a:pos x="176" y="207"/>
                  </a:cxn>
                  <a:cxn ang="0">
                    <a:pos x="207" y="207"/>
                  </a:cxn>
                  <a:cxn ang="0">
                    <a:pos x="237" y="179"/>
                  </a:cxn>
                  <a:cxn ang="0">
                    <a:pos x="237" y="119"/>
                  </a:cxn>
                  <a:cxn ang="0">
                    <a:pos x="207" y="88"/>
                  </a:cxn>
                  <a:cxn ang="0">
                    <a:pos x="237" y="61"/>
                  </a:cxn>
                  <a:cxn ang="0">
                    <a:pos x="207" y="61"/>
                  </a:cxn>
                  <a:cxn ang="0">
                    <a:pos x="176" y="31"/>
                  </a:cxn>
                  <a:cxn ang="0">
                    <a:pos x="146" y="61"/>
                  </a:cxn>
                  <a:cxn ang="0">
                    <a:pos x="146" y="31"/>
                  </a:cxn>
                  <a:cxn ang="0">
                    <a:pos x="176" y="0"/>
                  </a:cxn>
                  <a:cxn ang="0">
                    <a:pos x="57" y="0"/>
                  </a:cxn>
                </a:cxnLst>
                <a:rect l="0" t="0" r="r" b="b"/>
                <a:pathLst>
                  <a:path w="237" h="474">
                    <a:moveTo>
                      <a:pt x="0" y="474"/>
                    </a:moveTo>
                    <a:lnTo>
                      <a:pt x="118" y="356"/>
                    </a:lnTo>
                    <a:lnTo>
                      <a:pt x="87" y="356"/>
                    </a:lnTo>
                    <a:lnTo>
                      <a:pt x="87" y="267"/>
                    </a:lnTo>
                    <a:lnTo>
                      <a:pt x="176" y="267"/>
                    </a:lnTo>
                    <a:lnTo>
                      <a:pt x="146" y="238"/>
                    </a:lnTo>
                    <a:lnTo>
                      <a:pt x="176" y="207"/>
                    </a:lnTo>
                    <a:lnTo>
                      <a:pt x="207" y="207"/>
                    </a:lnTo>
                    <a:lnTo>
                      <a:pt x="237" y="179"/>
                    </a:lnTo>
                    <a:lnTo>
                      <a:pt x="237" y="119"/>
                    </a:lnTo>
                    <a:lnTo>
                      <a:pt x="207" y="88"/>
                    </a:lnTo>
                    <a:lnTo>
                      <a:pt x="237" y="61"/>
                    </a:lnTo>
                    <a:lnTo>
                      <a:pt x="207" y="61"/>
                    </a:lnTo>
                    <a:lnTo>
                      <a:pt x="176" y="31"/>
                    </a:lnTo>
                    <a:lnTo>
                      <a:pt x="146" y="61"/>
                    </a:lnTo>
                    <a:lnTo>
                      <a:pt x="146" y="31"/>
                    </a:lnTo>
                    <a:lnTo>
                      <a:pt x="176" y="0"/>
                    </a:lnTo>
                    <a:lnTo>
                      <a:pt x="57" y="0"/>
                    </a:lnTo>
                  </a:path>
                </a:pathLst>
              </a:custGeom>
              <a:noFill/>
              <a:ln w="1588">
                <a:solidFill>
                  <a:srgbClr val="000000"/>
                </a:solidFill>
                <a:prstDash val="solid"/>
                <a:round/>
                <a:headEnd/>
                <a:tailEnd/>
              </a:ln>
            </p:spPr>
            <p:txBody>
              <a:bodyPr/>
              <a:lstStyle/>
              <a:p>
                <a:endParaRPr lang="en-GB"/>
              </a:p>
            </p:txBody>
          </p:sp>
          <p:sp>
            <p:nvSpPr>
              <p:cNvPr id="25866" name="Freeform 266"/>
              <p:cNvSpPr>
                <a:spLocks/>
              </p:cNvSpPr>
              <p:nvPr/>
            </p:nvSpPr>
            <p:spPr bwMode="auto">
              <a:xfrm>
                <a:off x="5043" y="3933"/>
                <a:ext cx="222" cy="89"/>
              </a:xfrm>
              <a:custGeom>
                <a:avLst/>
                <a:gdLst/>
                <a:ahLst/>
                <a:cxnLst>
                  <a:cxn ang="0">
                    <a:pos x="887" y="0"/>
                  </a:cxn>
                  <a:cxn ang="0">
                    <a:pos x="857" y="0"/>
                  </a:cxn>
                  <a:cxn ang="0">
                    <a:pos x="799" y="60"/>
                  </a:cxn>
                  <a:cxn ang="0">
                    <a:pos x="769" y="60"/>
                  </a:cxn>
                  <a:cxn ang="0">
                    <a:pos x="739" y="90"/>
                  </a:cxn>
                  <a:cxn ang="0">
                    <a:pos x="680" y="119"/>
                  </a:cxn>
                  <a:cxn ang="0">
                    <a:pos x="651" y="148"/>
                  </a:cxn>
                  <a:cxn ang="0">
                    <a:pos x="621" y="148"/>
                  </a:cxn>
                  <a:cxn ang="0">
                    <a:pos x="592" y="178"/>
                  </a:cxn>
                  <a:cxn ang="0">
                    <a:pos x="532" y="209"/>
                  </a:cxn>
                  <a:cxn ang="0">
                    <a:pos x="532" y="237"/>
                  </a:cxn>
                  <a:cxn ang="0">
                    <a:pos x="501" y="237"/>
                  </a:cxn>
                  <a:cxn ang="0">
                    <a:pos x="414" y="327"/>
                  </a:cxn>
                  <a:cxn ang="0">
                    <a:pos x="383" y="327"/>
                  </a:cxn>
                  <a:cxn ang="0">
                    <a:pos x="355" y="355"/>
                  </a:cxn>
                  <a:cxn ang="0">
                    <a:pos x="325" y="355"/>
                  </a:cxn>
                  <a:cxn ang="0">
                    <a:pos x="294" y="327"/>
                  </a:cxn>
                  <a:cxn ang="0">
                    <a:pos x="237" y="327"/>
                  </a:cxn>
                  <a:cxn ang="0">
                    <a:pos x="176" y="297"/>
                  </a:cxn>
                  <a:cxn ang="0">
                    <a:pos x="176" y="267"/>
                  </a:cxn>
                  <a:cxn ang="0">
                    <a:pos x="118" y="267"/>
                  </a:cxn>
                  <a:cxn ang="0">
                    <a:pos x="118" y="237"/>
                  </a:cxn>
                  <a:cxn ang="0">
                    <a:pos x="87" y="209"/>
                  </a:cxn>
                  <a:cxn ang="0">
                    <a:pos x="0" y="209"/>
                  </a:cxn>
                </a:cxnLst>
                <a:rect l="0" t="0" r="r" b="b"/>
                <a:pathLst>
                  <a:path w="887" h="355">
                    <a:moveTo>
                      <a:pt x="887" y="0"/>
                    </a:moveTo>
                    <a:lnTo>
                      <a:pt x="857" y="0"/>
                    </a:lnTo>
                    <a:lnTo>
                      <a:pt x="799" y="60"/>
                    </a:lnTo>
                    <a:lnTo>
                      <a:pt x="769" y="60"/>
                    </a:lnTo>
                    <a:lnTo>
                      <a:pt x="739" y="90"/>
                    </a:lnTo>
                    <a:lnTo>
                      <a:pt x="680" y="119"/>
                    </a:lnTo>
                    <a:lnTo>
                      <a:pt x="651" y="148"/>
                    </a:lnTo>
                    <a:lnTo>
                      <a:pt x="621" y="148"/>
                    </a:lnTo>
                    <a:lnTo>
                      <a:pt x="592" y="178"/>
                    </a:lnTo>
                    <a:lnTo>
                      <a:pt x="532" y="209"/>
                    </a:lnTo>
                    <a:lnTo>
                      <a:pt x="532" y="237"/>
                    </a:lnTo>
                    <a:lnTo>
                      <a:pt x="501" y="237"/>
                    </a:lnTo>
                    <a:lnTo>
                      <a:pt x="414" y="327"/>
                    </a:lnTo>
                    <a:lnTo>
                      <a:pt x="383" y="327"/>
                    </a:lnTo>
                    <a:lnTo>
                      <a:pt x="355" y="355"/>
                    </a:lnTo>
                    <a:lnTo>
                      <a:pt x="325" y="355"/>
                    </a:lnTo>
                    <a:lnTo>
                      <a:pt x="294" y="327"/>
                    </a:lnTo>
                    <a:lnTo>
                      <a:pt x="237" y="327"/>
                    </a:lnTo>
                    <a:lnTo>
                      <a:pt x="176" y="297"/>
                    </a:lnTo>
                    <a:lnTo>
                      <a:pt x="176" y="267"/>
                    </a:lnTo>
                    <a:lnTo>
                      <a:pt x="118" y="267"/>
                    </a:lnTo>
                    <a:lnTo>
                      <a:pt x="118" y="237"/>
                    </a:lnTo>
                    <a:lnTo>
                      <a:pt x="87" y="209"/>
                    </a:lnTo>
                    <a:lnTo>
                      <a:pt x="0" y="209"/>
                    </a:lnTo>
                  </a:path>
                </a:pathLst>
              </a:custGeom>
              <a:noFill/>
              <a:ln w="1588">
                <a:solidFill>
                  <a:srgbClr val="000000"/>
                </a:solidFill>
                <a:prstDash val="solid"/>
                <a:round/>
                <a:headEnd/>
                <a:tailEnd/>
              </a:ln>
            </p:spPr>
            <p:txBody>
              <a:bodyPr/>
              <a:lstStyle/>
              <a:p>
                <a:endParaRPr lang="en-GB"/>
              </a:p>
            </p:txBody>
          </p:sp>
          <p:sp>
            <p:nvSpPr>
              <p:cNvPr id="25867" name="Freeform 267"/>
              <p:cNvSpPr>
                <a:spLocks/>
              </p:cNvSpPr>
              <p:nvPr/>
            </p:nvSpPr>
            <p:spPr bwMode="auto">
              <a:xfrm>
                <a:off x="5006" y="3940"/>
                <a:ext cx="37" cy="15"/>
              </a:xfrm>
              <a:custGeom>
                <a:avLst/>
                <a:gdLst/>
                <a:ahLst/>
                <a:cxnLst>
                  <a:cxn ang="0">
                    <a:pos x="150" y="0"/>
                  </a:cxn>
                  <a:cxn ang="0">
                    <a:pos x="119" y="0"/>
                  </a:cxn>
                  <a:cxn ang="0">
                    <a:pos x="119" y="30"/>
                  </a:cxn>
                  <a:cxn ang="0">
                    <a:pos x="89" y="60"/>
                  </a:cxn>
                  <a:cxn ang="0">
                    <a:pos x="0" y="60"/>
                  </a:cxn>
                </a:cxnLst>
                <a:rect l="0" t="0" r="r" b="b"/>
                <a:pathLst>
                  <a:path w="150" h="60">
                    <a:moveTo>
                      <a:pt x="150" y="0"/>
                    </a:moveTo>
                    <a:lnTo>
                      <a:pt x="119" y="0"/>
                    </a:lnTo>
                    <a:lnTo>
                      <a:pt x="119" y="30"/>
                    </a:lnTo>
                    <a:lnTo>
                      <a:pt x="89" y="60"/>
                    </a:lnTo>
                    <a:lnTo>
                      <a:pt x="0" y="60"/>
                    </a:lnTo>
                  </a:path>
                </a:pathLst>
              </a:custGeom>
              <a:noFill/>
              <a:ln w="1588">
                <a:solidFill>
                  <a:srgbClr val="000000"/>
                </a:solidFill>
                <a:prstDash val="solid"/>
                <a:round/>
                <a:headEnd/>
                <a:tailEnd/>
              </a:ln>
            </p:spPr>
            <p:txBody>
              <a:bodyPr/>
              <a:lstStyle/>
              <a:p>
                <a:endParaRPr lang="en-GB"/>
              </a:p>
            </p:txBody>
          </p:sp>
          <p:sp>
            <p:nvSpPr>
              <p:cNvPr id="25868" name="Freeform 268"/>
              <p:cNvSpPr>
                <a:spLocks/>
              </p:cNvSpPr>
              <p:nvPr/>
            </p:nvSpPr>
            <p:spPr bwMode="auto">
              <a:xfrm>
                <a:off x="4961" y="3955"/>
                <a:ext cx="45" cy="141"/>
              </a:xfrm>
              <a:custGeom>
                <a:avLst/>
                <a:gdLst/>
                <a:ahLst/>
                <a:cxnLst>
                  <a:cxn ang="0">
                    <a:pos x="178" y="0"/>
                  </a:cxn>
                  <a:cxn ang="0">
                    <a:pos x="178" y="58"/>
                  </a:cxn>
                  <a:cxn ang="0">
                    <a:pos x="148" y="88"/>
                  </a:cxn>
                  <a:cxn ang="0">
                    <a:pos x="148" y="119"/>
                  </a:cxn>
                  <a:cxn ang="0">
                    <a:pos x="119" y="147"/>
                  </a:cxn>
                  <a:cxn ang="0">
                    <a:pos x="119" y="295"/>
                  </a:cxn>
                  <a:cxn ang="0">
                    <a:pos x="90" y="326"/>
                  </a:cxn>
                  <a:cxn ang="0">
                    <a:pos x="90" y="413"/>
                  </a:cxn>
                  <a:cxn ang="0">
                    <a:pos x="60" y="413"/>
                  </a:cxn>
                  <a:cxn ang="0">
                    <a:pos x="60" y="474"/>
                  </a:cxn>
                  <a:cxn ang="0">
                    <a:pos x="30" y="502"/>
                  </a:cxn>
                  <a:cxn ang="0">
                    <a:pos x="60" y="502"/>
                  </a:cxn>
                  <a:cxn ang="0">
                    <a:pos x="60" y="533"/>
                  </a:cxn>
                  <a:cxn ang="0">
                    <a:pos x="30" y="533"/>
                  </a:cxn>
                  <a:cxn ang="0">
                    <a:pos x="0" y="562"/>
                  </a:cxn>
                </a:cxnLst>
                <a:rect l="0" t="0" r="r" b="b"/>
                <a:pathLst>
                  <a:path w="178" h="562">
                    <a:moveTo>
                      <a:pt x="178" y="0"/>
                    </a:moveTo>
                    <a:lnTo>
                      <a:pt x="178" y="58"/>
                    </a:lnTo>
                    <a:lnTo>
                      <a:pt x="148" y="88"/>
                    </a:lnTo>
                    <a:lnTo>
                      <a:pt x="148" y="119"/>
                    </a:lnTo>
                    <a:lnTo>
                      <a:pt x="119" y="147"/>
                    </a:lnTo>
                    <a:lnTo>
                      <a:pt x="119" y="295"/>
                    </a:lnTo>
                    <a:lnTo>
                      <a:pt x="90" y="326"/>
                    </a:lnTo>
                    <a:lnTo>
                      <a:pt x="90" y="413"/>
                    </a:lnTo>
                    <a:lnTo>
                      <a:pt x="60" y="413"/>
                    </a:lnTo>
                    <a:lnTo>
                      <a:pt x="60" y="474"/>
                    </a:lnTo>
                    <a:lnTo>
                      <a:pt x="30" y="502"/>
                    </a:lnTo>
                    <a:lnTo>
                      <a:pt x="60" y="502"/>
                    </a:lnTo>
                    <a:lnTo>
                      <a:pt x="60" y="533"/>
                    </a:lnTo>
                    <a:lnTo>
                      <a:pt x="30" y="533"/>
                    </a:lnTo>
                    <a:lnTo>
                      <a:pt x="0" y="562"/>
                    </a:lnTo>
                  </a:path>
                </a:pathLst>
              </a:custGeom>
              <a:noFill/>
              <a:ln w="1588">
                <a:solidFill>
                  <a:srgbClr val="000000"/>
                </a:solidFill>
                <a:prstDash val="solid"/>
                <a:round/>
                <a:headEnd/>
                <a:tailEnd/>
              </a:ln>
            </p:spPr>
            <p:txBody>
              <a:bodyPr/>
              <a:lstStyle/>
              <a:p>
                <a:endParaRPr lang="en-GB"/>
              </a:p>
            </p:txBody>
          </p:sp>
          <p:sp>
            <p:nvSpPr>
              <p:cNvPr id="25869" name="Line 269"/>
              <p:cNvSpPr>
                <a:spLocks noChangeShapeType="1"/>
              </p:cNvSpPr>
              <p:nvPr/>
            </p:nvSpPr>
            <p:spPr bwMode="auto">
              <a:xfrm>
                <a:off x="5043" y="3985"/>
                <a:ext cx="1" cy="30"/>
              </a:xfrm>
              <a:prstGeom prst="line">
                <a:avLst/>
              </a:prstGeom>
              <a:noFill/>
              <a:ln w="1588">
                <a:solidFill>
                  <a:srgbClr val="000000"/>
                </a:solidFill>
                <a:round/>
                <a:headEnd/>
                <a:tailEnd/>
              </a:ln>
            </p:spPr>
            <p:txBody>
              <a:bodyPr/>
              <a:lstStyle/>
              <a:p>
                <a:endParaRPr lang="en-GB"/>
              </a:p>
            </p:txBody>
          </p:sp>
          <p:sp>
            <p:nvSpPr>
              <p:cNvPr id="25870" name="Freeform 270"/>
              <p:cNvSpPr>
                <a:spLocks/>
              </p:cNvSpPr>
              <p:nvPr/>
            </p:nvSpPr>
            <p:spPr bwMode="auto">
              <a:xfrm>
                <a:off x="4998" y="3999"/>
                <a:ext cx="45" cy="104"/>
              </a:xfrm>
              <a:custGeom>
                <a:avLst/>
                <a:gdLst/>
                <a:ahLst/>
                <a:cxnLst>
                  <a:cxn ang="0">
                    <a:pos x="180" y="60"/>
                  </a:cxn>
                  <a:cxn ang="0">
                    <a:pos x="149" y="60"/>
                  </a:cxn>
                  <a:cxn ang="0">
                    <a:pos x="89" y="0"/>
                  </a:cxn>
                  <a:cxn ang="0">
                    <a:pos x="60" y="0"/>
                  </a:cxn>
                  <a:cxn ang="0">
                    <a:pos x="60" y="30"/>
                  </a:cxn>
                  <a:cxn ang="0">
                    <a:pos x="30" y="60"/>
                  </a:cxn>
                  <a:cxn ang="0">
                    <a:pos x="30" y="118"/>
                  </a:cxn>
                  <a:cxn ang="0">
                    <a:pos x="0" y="118"/>
                  </a:cxn>
                  <a:cxn ang="0">
                    <a:pos x="30" y="149"/>
                  </a:cxn>
                  <a:cxn ang="0">
                    <a:pos x="30" y="236"/>
                  </a:cxn>
                  <a:cxn ang="0">
                    <a:pos x="60" y="236"/>
                  </a:cxn>
                  <a:cxn ang="0">
                    <a:pos x="89" y="267"/>
                  </a:cxn>
                  <a:cxn ang="0">
                    <a:pos x="60" y="297"/>
                  </a:cxn>
                  <a:cxn ang="0">
                    <a:pos x="30" y="297"/>
                  </a:cxn>
                  <a:cxn ang="0">
                    <a:pos x="30" y="356"/>
                  </a:cxn>
                  <a:cxn ang="0">
                    <a:pos x="0" y="385"/>
                  </a:cxn>
                  <a:cxn ang="0">
                    <a:pos x="30" y="415"/>
                  </a:cxn>
                  <a:cxn ang="0">
                    <a:pos x="89" y="415"/>
                  </a:cxn>
                  <a:cxn ang="0">
                    <a:pos x="119" y="385"/>
                  </a:cxn>
                  <a:cxn ang="0">
                    <a:pos x="149" y="385"/>
                  </a:cxn>
                  <a:cxn ang="0">
                    <a:pos x="149" y="356"/>
                  </a:cxn>
                  <a:cxn ang="0">
                    <a:pos x="180" y="356"/>
                  </a:cxn>
                </a:cxnLst>
                <a:rect l="0" t="0" r="r" b="b"/>
                <a:pathLst>
                  <a:path w="180" h="415">
                    <a:moveTo>
                      <a:pt x="180" y="60"/>
                    </a:moveTo>
                    <a:lnTo>
                      <a:pt x="149" y="60"/>
                    </a:lnTo>
                    <a:lnTo>
                      <a:pt x="89" y="0"/>
                    </a:lnTo>
                    <a:lnTo>
                      <a:pt x="60" y="0"/>
                    </a:lnTo>
                    <a:lnTo>
                      <a:pt x="60" y="30"/>
                    </a:lnTo>
                    <a:lnTo>
                      <a:pt x="30" y="60"/>
                    </a:lnTo>
                    <a:lnTo>
                      <a:pt x="30" y="118"/>
                    </a:lnTo>
                    <a:lnTo>
                      <a:pt x="0" y="118"/>
                    </a:lnTo>
                    <a:lnTo>
                      <a:pt x="30" y="149"/>
                    </a:lnTo>
                    <a:lnTo>
                      <a:pt x="30" y="236"/>
                    </a:lnTo>
                    <a:lnTo>
                      <a:pt x="60" y="236"/>
                    </a:lnTo>
                    <a:lnTo>
                      <a:pt x="89" y="267"/>
                    </a:lnTo>
                    <a:lnTo>
                      <a:pt x="60" y="297"/>
                    </a:lnTo>
                    <a:lnTo>
                      <a:pt x="30" y="297"/>
                    </a:lnTo>
                    <a:lnTo>
                      <a:pt x="30" y="356"/>
                    </a:lnTo>
                    <a:lnTo>
                      <a:pt x="0" y="385"/>
                    </a:lnTo>
                    <a:lnTo>
                      <a:pt x="30" y="415"/>
                    </a:lnTo>
                    <a:lnTo>
                      <a:pt x="89" y="415"/>
                    </a:lnTo>
                    <a:lnTo>
                      <a:pt x="119" y="385"/>
                    </a:lnTo>
                    <a:lnTo>
                      <a:pt x="149" y="385"/>
                    </a:lnTo>
                    <a:lnTo>
                      <a:pt x="149" y="356"/>
                    </a:lnTo>
                    <a:lnTo>
                      <a:pt x="180" y="356"/>
                    </a:lnTo>
                  </a:path>
                </a:pathLst>
              </a:custGeom>
              <a:noFill/>
              <a:ln w="1588">
                <a:solidFill>
                  <a:srgbClr val="000000"/>
                </a:solidFill>
                <a:prstDash val="solid"/>
                <a:round/>
                <a:headEnd/>
                <a:tailEnd/>
              </a:ln>
            </p:spPr>
            <p:txBody>
              <a:bodyPr/>
              <a:lstStyle/>
              <a:p>
                <a:endParaRPr lang="en-GB"/>
              </a:p>
            </p:txBody>
          </p:sp>
          <p:sp>
            <p:nvSpPr>
              <p:cNvPr id="25871" name="Line 271"/>
              <p:cNvSpPr>
                <a:spLocks noChangeShapeType="1"/>
              </p:cNvSpPr>
              <p:nvPr/>
            </p:nvSpPr>
            <p:spPr bwMode="auto">
              <a:xfrm flipV="1">
                <a:off x="5043" y="3940"/>
                <a:ext cx="1" cy="45"/>
              </a:xfrm>
              <a:prstGeom prst="line">
                <a:avLst/>
              </a:prstGeom>
              <a:noFill/>
              <a:ln w="1588">
                <a:solidFill>
                  <a:srgbClr val="000000"/>
                </a:solidFill>
                <a:round/>
                <a:headEnd/>
                <a:tailEnd/>
              </a:ln>
            </p:spPr>
            <p:txBody>
              <a:bodyPr/>
              <a:lstStyle/>
              <a:p>
                <a:endParaRPr lang="en-GB"/>
              </a:p>
            </p:txBody>
          </p:sp>
          <p:sp>
            <p:nvSpPr>
              <p:cNvPr id="25872" name="Freeform 272"/>
              <p:cNvSpPr>
                <a:spLocks/>
              </p:cNvSpPr>
              <p:nvPr/>
            </p:nvSpPr>
            <p:spPr bwMode="auto">
              <a:xfrm>
                <a:off x="4954" y="4096"/>
                <a:ext cx="59" cy="162"/>
              </a:xfrm>
              <a:custGeom>
                <a:avLst/>
                <a:gdLst/>
                <a:ahLst/>
                <a:cxnLst>
                  <a:cxn ang="0">
                    <a:pos x="237" y="650"/>
                  </a:cxn>
                  <a:cxn ang="0">
                    <a:pos x="207" y="623"/>
                  </a:cxn>
                  <a:cxn ang="0">
                    <a:pos x="207" y="532"/>
                  </a:cxn>
                  <a:cxn ang="0">
                    <a:pos x="177" y="504"/>
                  </a:cxn>
                  <a:cxn ang="0">
                    <a:pos x="177" y="444"/>
                  </a:cxn>
                  <a:cxn ang="0">
                    <a:pos x="148" y="444"/>
                  </a:cxn>
                  <a:cxn ang="0">
                    <a:pos x="148" y="385"/>
                  </a:cxn>
                  <a:cxn ang="0">
                    <a:pos x="119" y="355"/>
                  </a:cxn>
                  <a:cxn ang="0">
                    <a:pos x="119" y="325"/>
                  </a:cxn>
                  <a:cxn ang="0">
                    <a:pos x="89" y="296"/>
                  </a:cxn>
                  <a:cxn ang="0">
                    <a:pos x="89" y="237"/>
                  </a:cxn>
                  <a:cxn ang="0">
                    <a:pos x="59" y="177"/>
                  </a:cxn>
                  <a:cxn ang="0">
                    <a:pos x="29" y="149"/>
                  </a:cxn>
                  <a:cxn ang="0">
                    <a:pos x="29" y="119"/>
                  </a:cxn>
                  <a:cxn ang="0">
                    <a:pos x="0" y="89"/>
                  </a:cxn>
                  <a:cxn ang="0">
                    <a:pos x="0" y="58"/>
                  </a:cxn>
                  <a:cxn ang="0">
                    <a:pos x="29" y="30"/>
                  </a:cxn>
                  <a:cxn ang="0">
                    <a:pos x="29" y="0"/>
                  </a:cxn>
                </a:cxnLst>
                <a:rect l="0" t="0" r="r" b="b"/>
                <a:pathLst>
                  <a:path w="237" h="650">
                    <a:moveTo>
                      <a:pt x="237" y="650"/>
                    </a:moveTo>
                    <a:lnTo>
                      <a:pt x="207" y="623"/>
                    </a:lnTo>
                    <a:lnTo>
                      <a:pt x="207" y="532"/>
                    </a:lnTo>
                    <a:lnTo>
                      <a:pt x="177" y="504"/>
                    </a:lnTo>
                    <a:lnTo>
                      <a:pt x="177" y="444"/>
                    </a:lnTo>
                    <a:lnTo>
                      <a:pt x="148" y="444"/>
                    </a:lnTo>
                    <a:lnTo>
                      <a:pt x="148" y="385"/>
                    </a:lnTo>
                    <a:lnTo>
                      <a:pt x="119" y="355"/>
                    </a:lnTo>
                    <a:lnTo>
                      <a:pt x="119" y="325"/>
                    </a:lnTo>
                    <a:lnTo>
                      <a:pt x="89" y="296"/>
                    </a:lnTo>
                    <a:lnTo>
                      <a:pt x="89" y="237"/>
                    </a:lnTo>
                    <a:lnTo>
                      <a:pt x="59" y="177"/>
                    </a:lnTo>
                    <a:lnTo>
                      <a:pt x="29" y="149"/>
                    </a:lnTo>
                    <a:lnTo>
                      <a:pt x="29" y="119"/>
                    </a:lnTo>
                    <a:lnTo>
                      <a:pt x="0" y="89"/>
                    </a:lnTo>
                    <a:lnTo>
                      <a:pt x="0" y="58"/>
                    </a:lnTo>
                    <a:lnTo>
                      <a:pt x="29" y="30"/>
                    </a:lnTo>
                    <a:lnTo>
                      <a:pt x="29" y="0"/>
                    </a:lnTo>
                  </a:path>
                </a:pathLst>
              </a:custGeom>
              <a:noFill/>
              <a:ln w="1588">
                <a:solidFill>
                  <a:srgbClr val="000000"/>
                </a:solidFill>
                <a:prstDash val="solid"/>
                <a:round/>
                <a:headEnd/>
                <a:tailEnd/>
              </a:ln>
            </p:spPr>
            <p:txBody>
              <a:bodyPr/>
              <a:lstStyle/>
              <a:p>
                <a:endParaRPr lang="en-GB"/>
              </a:p>
            </p:txBody>
          </p:sp>
          <p:sp>
            <p:nvSpPr>
              <p:cNvPr id="25873" name="Freeform 273"/>
              <p:cNvSpPr>
                <a:spLocks/>
              </p:cNvSpPr>
              <p:nvPr/>
            </p:nvSpPr>
            <p:spPr bwMode="auto">
              <a:xfrm>
                <a:off x="5013" y="4088"/>
                <a:ext cx="30" cy="163"/>
              </a:xfrm>
              <a:custGeom>
                <a:avLst/>
                <a:gdLst/>
                <a:ahLst/>
                <a:cxnLst>
                  <a:cxn ang="0">
                    <a:pos x="120" y="0"/>
                  </a:cxn>
                  <a:cxn ang="0">
                    <a:pos x="120" y="59"/>
                  </a:cxn>
                  <a:cxn ang="0">
                    <a:pos x="89" y="59"/>
                  </a:cxn>
                  <a:cxn ang="0">
                    <a:pos x="89" y="87"/>
                  </a:cxn>
                  <a:cxn ang="0">
                    <a:pos x="120" y="87"/>
                  </a:cxn>
                  <a:cxn ang="0">
                    <a:pos x="120" y="178"/>
                  </a:cxn>
                  <a:cxn ang="0">
                    <a:pos x="89" y="206"/>
                  </a:cxn>
                  <a:cxn ang="0">
                    <a:pos x="89" y="266"/>
                  </a:cxn>
                  <a:cxn ang="0">
                    <a:pos x="59" y="296"/>
                  </a:cxn>
                  <a:cxn ang="0">
                    <a:pos x="59" y="503"/>
                  </a:cxn>
                  <a:cxn ang="0">
                    <a:pos x="29" y="503"/>
                  </a:cxn>
                  <a:cxn ang="0">
                    <a:pos x="29" y="652"/>
                  </a:cxn>
                  <a:cxn ang="0">
                    <a:pos x="0" y="652"/>
                  </a:cxn>
                </a:cxnLst>
                <a:rect l="0" t="0" r="r" b="b"/>
                <a:pathLst>
                  <a:path w="120" h="652">
                    <a:moveTo>
                      <a:pt x="120" y="0"/>
                    </a:moveTo>
                    <a:lnTo>
                      <a:pt x="120" y="59"/>
                    </a:lnTo>
                    <a:lnTo>
                      <a:pt x="89" y="59"/>
                    </a:lnTo>
                    <a:lnTo>
                      <a:pt x="89" y="87"/>
                    </a:lnTo>
                    <a:lnTo>
                      <a:pt x="120" y="87"/>
                    </a:lnTo>
                    <a:lnTo>
                      <a:pt x="120" y="178"/>
                    </a:lnTo>
                    <a:lnTo>
                      <a:pt x="89" y="206"/>
                    </a:lnTo>
                    <a:lnTo>
                      <a:pt x="89" y="266"/>
                    </a:lnTo>
                    <a:lnTo>
                      <a:pt x="59" y="296"/>
                    </a:lnTo>
                    <a:lnTo>
                      <a:pt x="59" y="503"/>
                    </a:lnTo>
                    <a:lnTo>
                      <a:pt x="29" y="503"/>
                    </a:lnTo>
                    <a:lnTo>
                      <a:pt x="29" y="652"/>
                    </a:lnTo>
                    <a:lnTo>
                      <a:pt x="0" y="652"/>
                    </a:lnTo>
                  </a:path>
                </a:pathLst>
              </a:custGeom>
              <a:noFill/>
              <a:ln w="1588">
                <a:solidFill>
                  <a:srgbClr val="000000"/>
                </a:solidFill>
                <a:prstDash val="solid"/>
                <a:round/>
                <a:headEnd/>
                <a:tailEnd/>
              </a:ln>
            </p:spPr>
            <p:txBody>
              <a:bodyPr/>
              <a:lstStyle/>
              <a:p>
                <a:endParaRPr lang="en-GB"/>
              </a:p>
            </p:txBody>
          </p:sp>
          <p:sp>
            <p:nvSpPr>
              <p:cNvPr id="25874" name="Line 274"/>
              <p:cNvSpPr>
                <a:spLocks noChangeShapeType="1"/>
              </p:cNvSpPr>
              <p:nvPr/>
            </p:nvSpPr>
            <p:spPr bwMode="auto">
              <a:xfrm>
                <a:off x="5043" y="4015"/>
                <a:ext cx="1" cy="73"/>
              </a:xfrm>
              <a:prstGeom prst="line">
                <a:avLst/>
              </a:prstGeom>
              <a:noFill/>
              <a:ln w="1588">
                <a:solidFill>
                  <a:srgbClr val="000000"/>
                </a:solidFill>
                <a:round/>
                <a:headEnd/>
                <a:tailEnd/>
              </a:ln>
            </p:spPr>
            <p:txBody>
              <a:bodyPr/>
              <a:lstStyle/>
              <a:p>
                <a:endParaRPr lang="en-GB"/>
              </a:p>
            </p:txBody>
          </p:sp>
          <p:sp>
            <p:nvSpPr>
              <p:cNvPr id="25875" name="Freeform 275"/>
              <p:cNvSpPr>
                <a:spLocks/>
              </p:cNvSpPr>
              <p:nvPr/>
            </p:nvSpPr>
            <p:spPr bwMode="auto">
              <a:xfrm>
                <a:off x="4828" y="4214"/>
                <a:ext cx="185" cy="133"/>
              </a:xfrm>
              <a:custGeom>
                <a:avLst/>
                <a:gdLst/>
                <a:ahLst/>
                <a:cxnLst>
                  <a:cxn ang="0">
                    <a:pos x="741" y="176"/>
                  </a:cxn>
                  <a:cxn ang="0">
                    <a:pos x="681" y="237"/>
                  </a:cxn>
                  <a:cxn ang="0">
                    <a:pos x="681" y="413"/>
                  </a:cxn>
                  <a:cxn ang="0">
                    <a:pos x="652" y="444"/>
                  </a:cxn>
                  <a:cxn ang="0">
                    <a:pos x="652" y="532"/>
                  </a:cxn>
                  <a:cxn ang="0">
                    <a:pos x="295" y="532"/>
                  </a:cxn>
                  <a:cxn ang="0">
                    <a:pos x="295" y="504"/>
                  </a:cxn>
                  <a:cxn ang="0">
                    <a:pos x="268" y="504"/>
                  </a:cxn>
                  <a:cxn ang="0">
                    <a:pos x="268" y="444"/>
                  </a:cxn>
                  <a:cxn ang="0">
                    <a:pos x="238" y="413"/>
                  </a:cxn>
                  <a:cxn ang="0">
                    <a:pos x="238" y="356"/>
                  </a:cxn>
                  <a:cxn ang="0">
                    <a:pos x="149" y="267"/>
                  </a:cxn>
                  <a:cxn ang="0">
                    <a:pos x="149" y="237"/>
                  </a:cxn>
                  <a:cxn ang="0">
                    <a:pos x="119" y="206"/>
                  </a:cxn>
                  <a:cxn ang="0">
                    <a:pos x="88" y="206"/>
                  </a:cxn>
                  <a:cxn ang="0">
                    <a:pos x="88" y="88"/>
                  </a:cxn>
                  <a:cxn ang="0">
                    <a:pos x="61" y="88"/>
                  </a:cxn>
                  <a:cxn ang="0">
                    <a:pos x="61" y="0"/>
                  </a:cxn>
                  <a:cxn ang="0">
                    <a:pos x="31" y="30"/>
                  </a:cxn>
                  <a:cxn ang="0">
                    <a:pos x="31" y="88"/>
                  </a:cxn>
                  <a:cxn ang="0">
                    <a:pos x="0" y="118"/>
                  </a:cxn>
                  <a:cxn ang="0">
                    <a:pos x="0" y="149"/>
                  </a:cxn>
                  <a:cxn ang="0">
                    <a:pos x="31" y="176"/>
                  </a:cxn>
                  <a:cxn ang="0">
                    <a:pos x="61" y="237"/>
                  </a:cxn>
                  <a:cxn ang="0">
                    <a:pos x="61" y="267"/>
                  </a:cxn>
                  <a:cxn ang="0">
                    <a:pos x="88" y="295"/>
                  </a:cxn>
                  <a:cxn ang="0">
                    <a:pos x="88" y="356"/>
                  </a:cxn>
                  <a:cxn ang="0">
                    <a:pos x="119" y="413"/>
                  </a:cxn>
                  <a:cxn ang="0">
                    <a:pos x="149" y="444"/>
                  </a:cxn>
                  <a:cxn ang="0">
                    <a:pos x="149" y="474"/>
                  </a:cxn>
                  <a:cxn ang="0">
                    <a:pos x="207" y="532"/>
                  </a:cxn>
                </a:cxnLst>
                <a:rect l="0" t="0" r="r" b="b"/>
                <a:pathLst>
                  <a:path w="741" h="532">
                    <a:moveTo>
                      <a:pt x="741" y="176"/>
                    </a:moveTo>
                    <a:lnTo>
                      <a:pt x="681" y="237"/>
                    </a:lnTo>
                    <a:lnTo>
                      <a:pt x="681" y="413"/>
                    </a:lnTo>
                    <a:lnTo>
                      <a:pt x="652" y="444"/>
                    </a:lnTo>
                    <a:lnTo>
                      <a:pt x="652" y="532"/>
                    </a:lnTo>
                    <a:lnTo>
                      <a:pt x="295" y="532"/>
                    </a:lnTo>
                    <a:lnTo>
                      <a:pt x="295" y="504"/>
                    </a:lnTo>
                    <a:lnTo>
                      <a:pt x="268" y="504"/>
                    </a:lnTo>
                    <a:lnTo>
                      <a:pt x="268" y="444"/>
                    </a:lnTo>
                    <a:lnTo>
                      <a:pt x="238" y="413"/>
                    </a:lnTo>
                    <a:lnTo>
                      <a:pt x="238" y="356"/>
                    </a:lnTo>
                    <a:lnTo>
                      <a:pt x="149" y="267"/>
                    </a:lnTo>
                    <a:lnTo>
                      <a:pt x="149" y="237"/>
                    </a:lnTo>
                    <a:lnTo>
                      <a:pt x="119" y="206"/>
                    </a:lnTo>
                    <a:lnTo>
                      <a:pt x="88" y="206"/>
                    </a:lnTo>
                    <a:lnTo>
                      <a:pt x="88" y="88"/>
                    </a:lnTo>
                    <a:lnTo>
                      <a:pt x="61" y="88"/>
                    </a:lnTo>
                    <a:lnTo>
                      <a:pt x="61" y="0"/>
                    </a:lnTo>
                    <a:lnTo>
                      <a:pt x="31" y="30"/>
                    </a:lnTo>
                    <a:lnTo>
                      <a:pt x="31" y="88"/>
                    </a:lnTo>
                    <a:lnTo>
                      <a:pt x="0" y="118"/>
                    </a:lnTo>
                    <a:lnTo>
                      <a:pt x="0" y="149"/>
                    </a:lnTo>
                    <a:lnTo>
                      <a:pt x="31" y="176"/>
                    </a:lnTo>
                    <a:lnTo>
                      <a:pt x="61" y="237"/>
                    </a:lnTo>
                    <a:lnTo>
                      <a:pt x="61" y="267"/>
                    </a:lnTo>
                    <a:lnTo>
                      <a:pt x="88" y="295"/>
                    </a:lnTo>
                    <a:lnTo>
                      <a:pt x="88" y="356"/>
                    </a:lnTo>
                    <a:lnTo>
                      <a:pt x="119" y="413"/>
                    </a:lnTo>
                    <a:lnTo>
                      <a:pt x="149" y="444"/>
                    </a:lnTo>
                    <a:lnTo>
                      <a:pt x="149" y="474"/>
                    </a:lnTo>
                    <a:lnTo>
                      <a:pt x="207" y="532"/>
                    </a:lnTo>
                  </a:path>
                </a:pathLst>
              </a:custGeom>
              <a:noFill/>
              <a:ln w="1588">
                <a:solidFill>
                  <a:srgbClr val="000000"/>
                </a:solidFill>
                <a:prstDash val="solid"/>
                <a:round/>
                <a:headEnd/>
                <a:tailEnd/>
              </a:ln>
            </p:spPr>
            <p:txBody>
              <a:bodyPr/>
              <a:lstStyle/>
              <a:p>
                <a:endParaRPr lang="en-GB"/>
              </a:p>
            </p:txBody>
          </p:sp>
          <p:sp>
            <p:nvSpPr>
              <p:cNvPr id="25876" name="Freeform 276"/>
              <p:cNvSpPr>
                <a:spLocks/>
              </p:cNvSpPr>
              <p:nvPr/>
            </p:nvSpPr>
            <p:spPr bwMode="auto">
              <a:xfrm>
                <a:off x="5013" y="4037"/>
                <a:ext cx="289" cy="251"/>
              </a:xfrm>
              <a:custGeom>
                <a:avLst/>
                <a:gdLst/>
                <a:ahLst/>
                <a:cxnLst>
                  <a:cxn ang="0">
                    <a:pos x="0" y="947"/>
                  </a:cxn>
                  <a:cxn ang="0">
                    <a:pos x="89" y="947"/>
                  </a:cxn>
                  <a:cxn ang="0">
                    <a:pos x="207" y="977"/>
                  </a:cxn>
                  <a:cxn ang="0">
                    <a:pos x="296" y="977"/>
                  </a:cxn>
                  <a:cxn ang="0">
                    <a:pos x="327" y="1005"/>
                  </a:cxn>
                  <a:cxn ang="0">
                    <a:pos x="357" y="1005"/>
                  </a:cxn>
                  <a:cxn ang="0">
                    <a:pos x="357" y="977"/>
                  </a:cxn>
                  <a:cxn ang="0">
                    <a:pos x="475" y="859"/>
                  </a:cxn>
                  <a:cxn ang="0">
                    <a:pos x="475" y="828"/>
                  </a:cxn>
                  <a:cxn ang="0">
                    <a:pos x="503" y="798"/>
                  </a:cxn>
                  <a:cxn ang="0">
                    <a:pos x="503" y="768"/>
                  </a:cxn>
                  <a:cxn ang="0">
                    <a:pos x="564" y="768"/>
                  </a:cxn>
                  <a:cxn ang="0">
                    <a:pos x="593" y="740"/>
                  </a:cxn>
                  <a:cxn ang="0">
                    <a:pos x="712" y="740"/>
                  </a:cxn>
                  <a:cxn ang="0">
                    <a:pos x="741" y="710"/>
                  </a:cxn>
                  <a:cxn ang="0">
                    <a:pos x="741" y="680"/>
                  </a:cxn>
                  <a:cxn ang="0">
                    <a:pos x="771" y="650"/>
                  </a:cxn>
                  <a:cxn ang="0">
                    <a:pos x="771" y="621"/>
                  </a:cxn>
                  <a:cxn ang="0">
                    <a:pos x="830" y="561"/>
                  </a:cxn>
                  <a:cxn ang="0">
                    <a:pos x="859" y="561"/>
                  </a:cxn>
                  <a:cxn ang="0">
                    <a:pos x="800" y="503"/>
                  </a:cxn>
                  <a:cxn ang="0">
                    <a:pos x="771" y="443"/>
                  </a:cxn>
                  <a:cxn ang="0">
                    <a:pos x="741" y="413"/>
                  </a:cxn>
                  <a:cxn ang="0">
                    <a:pos x="741" y="385"/>
                  </a:cxn>
                  <a:cxn ang="0">
                    <a:pos x="712" y="355"/>
                  </a:cxn>
                  <a:cxn ang="0">
                    <a:pos x="682" y="355"/>
                  </a:cxn>
                  <a:cxn ang="0">
                    <a:pos x="652" y="325"/>
                  </a:cxn>
                  <a:cxn ang="0">
                    <a:pos x="652" y="294"/>
                  </a:cxn>
                  <a:cxn ang="0">
                    <a:pos x="564" y="207"/>
                  </a:cxn>
                  <a:cxn ang="0">
                    <a:pos x="593" y="207"/>
                  </a:cxn>
                  <a:cxn ang="0">
                    <a:pos x="621" y="176"/>
                  </a:cxn>
                  <a:cxn ang="0">
                    <a:pos x="771" y="148"/>
                  </a:cxn>
                  <a:cxn ang="0">
                    <a:pos x="800" y="148"/>
                  </a:cxn>
                  <a:cxn ang="0">
                    <a:pos x="830" y="118"/>
                  </a:cxn>
                  <a:cxn ang="0">
                    <a:pos x="889" y="118"/>
                  </a:cxn>
                  <a:cxn ang="0">
                    <a:pos x="889" y="87"/>
                  </a:cxn>
                  <a:cxn ang="0">
                    <a:pos x="977" y="87"/>
                  </a:cxn>
                  <a:cxn ang="0">
                    <a:pos x="1007" y="57"/>
                  </a:cxn>
                  <a:cxn ang="0">
                    <a:pos x="1068" y="57"/>
                  </a:cxn>
                  <a:cxn ang="0">
                    <a:pos x="1096" y="30"/>
                  </a:cxn>
                  <a:cxn ang="0">
                    <a:pos x="1126" y="30"/>
                  </a:cxn>
                  <a:cxn ang="0">
                    <a:pos x="1156" y="0"/>
                  </a:cxn>
                </a:cxnLst>
                <a:rect l="0" t="0" r="r" b="b"/>
                <a:pathLst>
                  <a:path w="1156" h="1005">
                    <a:moveTo>
                      <a:pt x="0" y="947"/>
                    </a:moveTo>
                    <a:lnTo>
                      <a:pt x="89" y="947"/>
                    </a:lnTo>
                    <a:lnTo>
                      <a:pt x="207" y="977"/>
                    </a:lnTo>
                    <a:lnTo>
                      <a:pt x="296" y="977"/>
                    </a:lnTo>
                    <a:lnTo>
                      <a:pt x="327" y="1005"/>
                    </a:lnTo>
                    <a:lnTo>
                      <a:pt x="357" y="1005"/>
                    </a:lnTo>
                    <a:lnTo>
                      <a:pt x="357" y="977"/>
                    </a:lnTo>
                    <a:lnTo>
                      <a:pt x="475" y="859"/>
                    </a:lnTo>
                    <a:lnTo>
                      <a:pt x="475" y="828"/>
                    </a:lnTo>
                    <a:lnTo>
                      <a:pt x="503" y="798"/>
                    </a:lnTo>
                    <a:lnTo>
                      <a:pt x="503" y="768"/>
                    </a:lnTo>
                    <a:lnTo>
                      <a:pt x="564" y="768"/>
                    </a:lnTo>
                    <a:lnTo>
                      <a:pt x="593" y="740"/>
                    </a:lnTo>
                    <a:lnTo>
                      <a:pt x="712" y="740"/>
                    </a:lnTo>
                    <a:lnTo>
                      <a:pt x="741" y="710"/>
                    </a:lnTo>
                    <a:lnTo>
                      <a:pt x="741" y="680"/>
                    </a:lnTo>
                    <a:lnTo>
                      <a:pt x="771" y="650"/>
                    </a:lnTo>
                    <a:lnTo>
                      <a:pt x="771" y="621"/>
                    </a:lnTo>
                    <a:lnTo>
                      <a:pt x="830" y="561"/>
                    </a:lnTo>
                    <a:lnTo>
                      <a:pt x="859" y="561"/>
                    </a:lnTo>
                    <a:lnTo>
                      <a:pt x="800" y="503"/>
                    </a:lnTo>
                    <a:lnTo>
                      <a:pt x="771" y="443"/>
                    </a:lnTo>
                    <a:lnTo>
                      <a:pt x="741" y="413"/>
                    </a:lnTo>
                    <a:lnTo>
                      <a:pt x="741" y="385"/>
                    </a:lnTo>
                    <a:lnTo>
                      <a:pt x="712" y="355"/>
                    </a:lnTo>
                    <a:lnTo>
                      <a:pt x="682" y="355"/>
                    </a:lnTo>
                    <a:lnTo>
                      <a:pt x="652" y="325"/>
                    </a:lnTo>
                    <a:lnTo>
                      <a:pt x="652" y="294"/>
                    </a:lnTo>
                    <a:lnTo>
                      <a:pt x="564" y="207"/>
                    </a:lnTo>
                    <a:lnTo>
                      <a:pt x="593" y="207"/>
                    </a:lnTo>
                    <a:lnTo>
                      <a:pt x="621" y="176"/>
                    </a:lnTo>
                    <a:lnTo>
                      <a:pt x="771" y="148"/>
                    </a:lnTo>
                    <a:lnTo>
                      <a:pt x="800" y="148"/>
                    </a:lnTo>
                    <a:lnTo>
                      <a:pt x="830" y="118"/>
                    </a:lnTo>
                    <a:lnTo>
                      <a:pt x="889" y="118"/>
                    </a:lnTo>
                    <a:lnTo>
                      <a:pt x="889" y="87"/>
                    </a:lnTo>
                    <a:lnTo>
                      <a:pt x="977" y="87"/>
                    </a:lnTo>
                    <a:lnTo>
                      <a:pt x="1007" y="57"/>
                    </a:lnTo>
                    <a:lnTo>
                      <a:pt x="1068" y="57"/>
                    </a:lnTo>
                    <a:lnTo>
                      <a:pt x="1096" y="30"/>
                    </a:lnTo>
                    <a:lnTo>
                      <a:pt x="1126" y="30"/>
                    </a:lnTo>
                    <a:lnTo>
                      <a:pt x="1156" y="0"/>
                    </a:lnTo>
                  </a:path>
                </a:pathLst>
              </a:custGeom>
              <a:noFill/>
              <a:ln w="1588">
                <a:solidFill>
                  <a:srgbClr val="000000"/>
                </a:solidFill>
                <a:prstDash val="solid"/>
                <a:round/>
                <a:headEnd/>
                <a:tailEnd/>
              </a:ln>
            </p:spPr>
            <p:txBody>
              <a:bodyPr/>
              <a:lstStyle/>
              <a:p>
                <a:endParaRPr lang="en-GB"/>
              </a:p>
            </p:txBody>
          </p:sp>
          <p:sp>
            <p:nvSpPr>
              <p:cNvPr id="25877" name="Line 277"/>
              <p:cNvSpPr>
                <a:spLocks noChangeShapeType="1"/>
              </p:cNvSpPr>
              <p:nvPr/>
            </p:nvSpPr>
            <p:spPr bwMode="auto">
              <a:xfrm>
                <a:off x="5013" y="4251"/>
                <a:ext cx="1" cy="7"/>
              </a:xfrm>
              <a:prstGeom prst="line">
                <a:avLst/>
              </a:prstGeom>
              <a:noFill/>
              <a:ln w="1588">
                <a:solidFill>
                  <a:srgbClr val="000000"/>
                </a:solidFill>
                <a:round/>
                <a:headEnd/>
                <a:tailEnd/>
              </a:ln>
            </p:spPr>
            <p:txBody>
              <a:bodyPr/>
              <a:lstStyle/>
              <a:p>
                <a:endParaRPr lang="en-GB"/>
              </a:p>
            </p:txBody>
          </p:sp>
          <p:sp>
            <p:nvSpPr>
              <p:cNvPr id="25878" name="Freeform 278"/>
              <p:cNvSpPr>
                <a:spLocks/>
              </p:cNvSpPr>
              <p:nvPr/>
            </p:nvSpPr>
            <p:spPr bwMode="auto">
              <a:xfrm>
                <a:off x="5013" y="4251"/>
                <a:ext cx="7" cy="23"/>
              </a:xfrm>
              <a:custGeom>
                <a:avLst/>
                <a:gdLst/>
                <a:ahLst/>
                <a:cxnLst>
                  <a:cxn ang="0">
                    <a:pos x="0" y="0"/>
                  </a:cxn>
                  <a:cxn ang="0">
                    <a:pos x="29" y="27"/>
                  </a:cxn>
                  <a:cxn ang="0">
                    <a:pos x="0" y="57"/>
                  </a:cxn>
                  <a:cxn ang="0">
                    <a:pos x="0" y="88"/>
                  </a:cxn>
                </a:cxnLst>
                <a:rect l="0" t="0" r="r" b="b"/>
                <a:pathLst>
                  <a:path w="29" h="88">
                    <a:moveTo>
                      <a:pt x="0" y="0"/>
                    </a:moveTo>
                    <a:lnTo>
                      <a:pt x="29" y="27"/>
                    </a:lnTo>
                    <a:lnTo>
                      <a:pt x="0" y="57"/>
                    </a:lnTo>
                    <a:lnTo>
                      <a:pt x="0" y="88"/>
                    </a:lnTo>
                  </a:path>
                </a:pathLst>
              </a:custGeom>
              <a:noFill/>
              <a:ln w="1588">
                <a:solidFill>
                  <a:srgbClr val="000000"/>
                </a:solidFill>
                <a:prstDash val="solid"/>
                <a:round/>
                <a:headEnd/>
                <a:tailEnd/>
              </a:ln>
            </p:spPr>
            <p:txBody>
              <a:bodyPr/>
              <a:lstStyle/>
              <a:p>
                <a:endParaRPr lang="en-GB"/>
              </a:p>
            </p:txBody>
          </p:sp>
          <p:sp>
            <p:nvSpPr>
              <p:cNvPr id="25879" name="Freeform 279"/>
              <p:cNvSpPr>
                <a:spLocks/>
              </p:cNvSpPr>
              <p:nvPr/>
            </p:nvSpPr>
            <p:spPr bwMode="auto">
              <a:xfrm>
                <a:off x="5006" y="4274"/>
                <a:ext cx="7" cy="73"/>
              </a:xfrm>
              <a:custGeom>
                <a:avLst/>
                <a:gdLst/>
                <a:ahLst/>
                <a:cxnLst>
                  <a:cxn ang="0">
                    <a:pos x="0" y="295"/>
                  </a:cxn>
                  <a:cxn ang="0">
                    <a:pos x="30" y="267"/>
                  </a:cxn>
                  <a:cxn ang="0">
                    <a:pos x="0" y="237"/>
                  </a:cxn>
                  <a:cxn ang="0">
                    <a:pos x="0" y="207"/>
                  </a:cxn>
                  <a:cxn ang="0">
                    <a:pos x="30" y="176"/>
                  </a:cxn>
                  <a:cxn ang="0">
                    <a:pos x="30" y="0"/>
                  </a:cxn>
                </a:cxnLst>
                <a:rect l="0" t="0" r="r" b="b"/>
                <a:pathLst>
                  <a:path w="30" h="295">
                    <a:moveTo>
                      <a:pt x="0" y="295"/>
                    </a:moveTo>
                    <a:lnTo>
                      <a:pt x="30" y="267"/>
                    </a:lnTo>
                    <a:lnTo>
                      <a:pt x="0" y="237"/>
                    </a:lnTo>
                    <a:lnTo>
                      <a:pt x="0" y="207"/>
                    </a:lnTo>
                    <a:lnTo>
                      <a:pt x="30" y="176"/>
                    </a:lnTo>
                    <a:lnTo>
                      <a:pt x="30" y="0"/>
                    </a:lnTo>
                  </a:path>
                </a:pathLst>
              </a:custGeom>
              <a:noFill/>
              <a:ln w="1588">
                <a:solidFill>
                  <a:srgbClr val="000000"/>
                </a:solidFill>
                <a:prstDash val="solid"/>
                <a:round/>
                <a:headEnd/>
                <a:tailEnd/>
              </a:ln>
            </p:spPr>
            <p:txBody>
              <a:bodyPr/>
              <a:lstStyle/>
              <a:p>
                <a:endParaRPr lang="en-GB"/>
              </a:p>
            </p:txBody>
          </p:sp>
          <p:sp>
            <p:nvSpPr>
              <p:cNvPr id="25880" name="Freeform 280"/>
              <p:cNvSpPr>
                <a:spLocks/>
              </p:cNvSpPr>
              <p:nvPr/>
            </p:nvSpPr>
            <p:spPr bwMode="auto">
              <a:xfrm>
                <a:off x="5302" y="4037"/>
                <a:ext cx="467" cy="251"/>
              </a:xfrm>
              <a:custGeom>
                <a:avLst/>
                <a:gdLst/>
                <a:ahLst/>
                <a:cxnLst>
                  <a:cxn ang="0">
                    <a:pos x="0" y="0"/>
                  </a:cxn>
                  <a:cxn ang="0">
                    <a:pos x="88" y="0"/>
                  </a:cxn>
                  <a:cxn ang="0">
                    <a:pos x="119" y="30"/>
                  </a:cxn>
                  <a:cxn ang="0">
                    <a:pos x="238" y="30"/>
                  </a:cxn>
                  <a:cxn ang="0">
                    <a:pos x="295" y="57"/>
                  </a:cxn>
                  <a:cxn ang="0">
                    <a:pos x="356" y="57"/>
                  </a:cxn>
                  <a:cxn ang="0">
                    <a:pos x="533" y="148"/>
                  </a:cxn>
                  <a:cxn ang="0">
                    <a:pos x="563" y="176"/>
                  </a:cxn>
                  <a:cxn ang="0">
                    <a:pos x="623" y="207"/>
                  </a:cxn>
                  <a:cxn ang="0">
                    <a:pos x="681" y="266"/>
                  </a:cxn>
                  <a:cxn ang="0">
                    <a:pos x="711" y="266"/>
                  </a:cxn>
                  <a:cxn ang="0">
                    <a:pos x="741" y="294"/>
                  </a:cxn>
                  <a:cxn ang="0">
                    <a:pos x="800" y="325"/>
                  </a:cxn>
                  <a:cxn ang="0">
                    <a:pos x="830" y="325"/>
                  </a:cxn>
                  <a:cxn ang="0">
                    <a:pos x="860" y="355"/>
                  </a:cxn>
                  <a:cxn ang="0">
                    <a:pos x="979" y="413"/>
                  </a:cxn>
                  <a:cxn ang="0">
                    <a:pos x="1007" y="443"/>
                  </a:cxn>
                  <a:cxn ang="0">
                    <a:pos x="1037" y="503"/>
                  </a:cxn>
                  <a:cxn ang="0">
                    <a:pos x="1097" y="532"/>
                  </a:cxn>
                  <a:cxn ang="0">
                    <a:pos x="1155" y="591"/>
                  </a:cxn>
                  <a:cxn ang="0">
                    <a:pos x="1216" y="621"/>
                  </a:cxn>
                  <a:cxn ang="0">
                    <a:pos x="1244" y="650"/>
                  </a:cxn>
                  <a:cxn ang="0">
                    <a:pos x="1275" y="650"/>
                  </a:cxn>
                  <a:cxn ang="0">
                    <a:pos x="1332" y="710"/>
                  </a:cxn>
                  <a:cxn ang="0">
                    <a:pos x="1362" y="710"/>
                  </a:cxn>
                  <a:cxn ang="0">
                    <a:pos x="1541" y="886"/>
                  </a:cxn>
                  <a:cxn ang="0">
                    <a:pos x="1600" y="916"/>
                  </a:cxn>
                  <a:cxn ang="0">
                    <a:pos x="1688" y="1005"/>
                  </a:cxn>
                  <a:cxn ang="0">
                    <a:pos x="1867" y="1005"/>
                  </a:cxn>
                </a:cxnLst>
                <a:rect l="0" t="0" r="r" b="b"/>
                <a:pathLst>
                  <a:path w="1867" h="1005">
                    <a:moveTo>
                      <a:pt x="0" y="0"/>
                    </a:moveTo>
                    <a:lnTo>
                      <a:pt x="88" y="0"/>
                    </a:lnTo>
                    <a:lnTo>
                      <a:pt x="119" y="30"/>
                    </a:lnTo>
                    <a:lnTo>
                      <a:pt x="238" y="30"/>
                    </a:lnTo>
                    <a:lnTo>
                      <a:pt x="295" y="57"/>
                    </a:lnTo>
                    <a:lnTo>
                      <a:pt x="356" y="57"/>
                    </a:lnTo>
                    <a:lnTo>
                      <a:pt x="533" y="148"/>
                    </a:lnTo>
                    <a:lnTo>
                      <a:pt x="563" y="176"/>
                    </a:lnTo>
                    <a:lnTo>
                      <a:pt x="623" y="207"/>
                    </a:lnTo>
                    <a:lnTo>
                      <a:pt x="681" y="266"/>
                    </a:lnTo>
                    <a:lnTo>
                      <a:pt x="711" y="266"/>
                    </a:lnTo>
                    <a:lnTo>
                      <a:pt x="741" y="294"/>
                    </a:lnTo>
                    <a:lnTo>
                      <a:pt x="800" y="325"/>
                    </a:lnTo>
                    <a:lnTo>
                      <a:pt x="830" y="325"/>
                    </a:lnTo>
                    <a:lnTo>
                      <a:pt x="860" y="355"/>
                    </a:lnTo>
                    <a:lnTo>
                      <a:pt x="979" y="413"/>
                    </a:lnTo>
                    <a:lnTo>
                      <a:pt x="1007" y="443"/>
                    </a:lnTo>
                    <a:lnTo>
                      <a:pt x="1037" y="503"/>
                    </a:lnTo>
                    <a:lnTo>
                      <a:pt x="1097" y="532"/>
                    </a:lnTo>
                    <a:lnTo>
                      <a:pt x="1155" y="591"/>
                    </a:lnTo>
                    <a:lnTo>
                      <a:pt x="1216" y="621"/>
                    </a:lnTo>
                    <a:lnTo>
                      <a:pt x="1244" y="650"/>
                    </a:lnTo>
                    <a:lnTo>
                      <a:pt x="1275" y="650"/>
                    </a:lnTo>
                    <a:lnTo>
                      <a:pt x="1332" y="710"/>
                    </a:lnTo>
                    <a:lnTo>
                      <a:pt x="1362" y="710"/>
                    </a:lnTo>
                    <a:lnTo>
                      <a:pt x="1541" y="886"/>
                    </a:lnTo>
                    <a:lnTo>
                      <a:pt x="1600" y="916"/>
                    </a:lnTo>
                    <a:lnTo>
                      <a:pt x="1688" y="1005"/>
                    </a:lnTo>
                    <a:lnTo>
                      <a:pt x="1867" y="1005"/>
                    </a:lnTo>
                  </a:path>
                </a:pathLst>
              </a:custGeom>
              <a:noFill/>
              <a:ln w="1588">
                <a:solidFill>
                  <a:srgbClr val="000000"/>
                </a:solidFill>
                <a:prstDash val="solid"/>
                <a:round/>
                <a:headEnd/>
                <a:tailEnd/>
              </a:ln>
            </p:spPr>
            <p:txBody>
              <a:bodyPr/>
              <a:lstStyle/>
              <a:p>
                <a:endParaRPr lang="en-GB"/>
              </a:p>
            </p:txBody>
          </p:sp>
          <p:sp>
            <p:nvSpPr>
              <p:cNvPr id="25881" name="Freeform 281"/>
              <p:cNvSpPr>
                <a:spLocks/>
              </p:cNvSpPr>
              <p:nvPr/>
            </p:nvSpPr>
            <p:spPr bwMode="auto">
              <a:xfrm>
                <a:off x="5265" y="3933"/>
                <a:ext cx="45" cy="104"/>
              </a:xfrm>
              <a:custGeom>
                <a:avLst/>
                <a:gdLst/>
                <a:ahLst/>
                <a:cxnLst>
                  <a:cxn ang="0">
                    <a:pos x="149" y="416"/>
                  </a:cxn>
                  <a:cxn ang="0">
                    <a:pos x="180" y="385"/>
                  </a:cxn>
                  <a:cxn ang="0">
                    <a:pos x="180" y="327"/>
                  </a:cxn>
                  <a:cxn ang="0">
                    <a:pos x="149" y="327"/>
                  </a:cxn>
                  <a:cxn ang="0">
                    <a:pos x="119" y="355"/>
                  </a:cxn>
                  <a:cxn ang="0">
                    <a:pos x="119" y="327"/>
                  </a:cxn>
                  <a:cxn ang="0">
                    <a:pos x="89" y="297"/>
                  </a:cxn>
                  <a:cxn ang="0">
                    <a:pos x="119" y="297"/>
                  </a:cxn>
                  <a:cxn ang="0">
                    <a:pos x="119" y="267"/>
                  </a:cxn>
                  <a:cxn ang="0">
                    <a:pos x="89" y="209"/>
                  </a:cxn>
                  <a:cxn ang="0">
                    <a:pos x="61" y="119"/>
                  </a:cxn>
                  <a:cxn ang="0">
                    <a:pos x="30" y="90"/>
                  </a:cxn>
                  <a:cxn ang="0">
                    <a:pos x="30" y="30"/>
                  </a:cxn>
                  <a:cxn ang="0">
                    <a:pos x="0" y="0"/>
                  </a:cxn>
                </a:cxnLst>
                <a:rect l="0" t="0" r="r" b="b"/>
                <a:pathLst>
                  <a:path w="180" h="416">
                    <a:moveTo>
                      <a:pt x="149" y="416"/>
                    </a:moveTo>
                    <a:lnTo>
                      <a:pt x="180" y="385"/>
                    </a:lnTo>
                    <a:lnTo>
                      <a:pt x="180" y="327"/>
                    </a:lnTo>
                    <a:lnTo>
                      <a:pt x="149" y="327"/>
                    </a:lnTo>
                    <a:lnTo>
                      <a:pt x="119" y="355"/>
                    </a:lnTo>
                    <a:lnTo>
                      <a:pt x="119" y="327"/>
                    </a:lnTo>
                    <a:lnTo>
                      <a:pt x="89" y="297"/>
                    </a:lnTo>
                    <a:lnTo>
                      <a:pt x="119" y="297"/>
                    </a:lnTo>
                    <a:lnTo>
                      <a:pt x="119" y="267"/>
                    </a:lnTo>
                    <a:lnTo>
                      <a:pt x="89" y="209"/>
                    </a:lnTo>
                    <a:lnTo>
                      <a:pt x="61" y="119"/>
                    </a:lnTo>
                    <a:lnTo>
                      <a:pt x="30" y="90"/>
                    </a:lnTo>
                    <a:lnTo>
                      <a:pt x="30" y="30"/>
                    </a:lnTo>
                    <a:lnTo>
                      <a:pt x="0" y="0"/>
                    </a:lnTo>
                  </a:path>
                </a:pathLst>
              </a:custGeom>
              <a:noFill/>
              <a:ln w="1588">
                <a:solidFill>
                  <a:srgbClr val="000000"/>
                </a:solidFill>
                <a:prstDash val="solid"/>
                <a:round/>
                <a:headEnd/>
                <a:tailEnd/>
              </a:ln>
            </p:spPr>
            <p:txBody>
              <a:bodyPr/>
              <a:lstStyle/>
              <a:p>
                <a:endParaRPr lang="en-GB"/>
              </a:p>
            </p:txBody>
          </p:sp>
          <p:sp>
            <p:nvSpPr>
              <p:cNvPr id="25882" name="Freeform 282"/>
              <p:cNvSpPr>
                <a:spLocks/>
              </p:cNvSpPr>
              <p:nvPr/>
            </p:nvSpPr>
            <p:spPr bwMode="auto">
              <a:xfrm>
                <a:off x="5694" y="2882"/>
                <a:ext cx="75" cy="163"/>
              </a:xfrm>
              <a:custGeom>
                <a:avLst/>
                <a:gdLst/>
                <a:ahLst/>
                <a:cxnLst>
                  <a:cxn ang="0">
                    <a:pos x="298" y="0"/>
                  </a:cxn>
                  <a:cxn ang="0">
                    <a:pos x="238" y="0"/>
                  </a:cxn>
                  <a:cxn ang="0">
                    <a:pos x="238" y="30"/>
                  </a:cxn>
                  <a:cxn ang="0">
                    <a:pos x="209" y="0"/>
                  </a:cxn>
                  <a:cxn ang="0">
                    <a:pos x="179" y="0"/>
                  </a:cxn>
                  <a:cxn ang="0">
                    <a:pos x="179" y="30"/>
                  </a:cxn>
                  <a:cxn ang="0">
                    <a:pos x="149" y="0"/>
                  </a:cxn>
                  <a:cxn ang="0">
                    <a:pos x="119" y="0"/>
                  </a:cxn>
                  <a:cxn ang="0">
                    <a:pos x="149" y="30"/>
                  </a:cxn>
                  <a:cxn ang="0">
                    <a:pos x="149" y="149"/>
                  </a:cxn>
                  <a:cxn ang="0">
                    <a:pos x="119" y="178"/>
                  </a:cxn>
                  <a:cxn ang="0">
                    <a:pos x="119" y="237"/>
                  </a:cxn>
                  <a:cxn ang="0">
                    <a:pos x="91" y="267"/>
                  </a:cxn>
                  <a:cxn ang="0">
                    <a:pos x="91" y="297"/>
                  </a:cxn>
                  <a:cxn ang="0">
                    <a:pos x="61" y="267"/>
                  </a:cxn>
                  <a:cxn ang="0">
                    <a:pos x="61" y="297"/>
                  </a:cxn>
                  <a:cxn ang="0">
                    <a:pos x="0" y="355"/>
                  </a:cxn>
                  <a:cxn ang="0">
                    <a:pos x="0" y="415"/>
                  </a:cxn>
                  <a:cxn ang="0">
                    <a:pos x="31" y="444"/>
                  </a:cxn>
                  <a:cxn ang="0">
                    <a:pos x="91" y="444"/>
                  </a:cxn>
                  <a:cxn ang="0">
                    <a:pos x="119" y="474"/>
                  </a:cxn>
                  <a:cxn ang="0">
                    <a:pos x="119" y="503"/>
                  </a:cxn>
                  <a:cxn ang="0">
                    <a:pos x="179" y="503"/>
                  </a:cxn>
                  <a:cxn ang="0">
                    <a:pos x="179" y="533"/>
                  </a:cxn>
                  <a:cxn ang="0">
                    <a:pos x="209" y="562"/>
                  </a:cxn>
                  <a:cxn ang="0">
                    <a:pos x="209" y="592"/>
                  </a:cxn>
                  <a:cxn ang="0">
                    <a:pos x="268" y="653"/>
                  </a:cxn>
                </a:cxnLst>
                <a:rect l="0" t="0" r="r" b="b"/>
                <a:pathLst>
                  <a:path w="298" h="653">
                    <a:moveTo>
                      <a:pt x="298" y="0"/>
                    </a:moveTo>
                    <a:lnTo>
                      <a:pt x="238" y="0"/>
                    </a:lnTo>
                    <a:lnTo>
                      <a:pt x="238" y="30"/>
                    </a:lnTo>
                    <a:lnTo>
                      <a:pt x="209" y="0"/>
                    </a:lnTo>
                    <a:lnTo>
                      <a:pt x="179" y="0"/>
                    </a:lnTo>
                    <a:lnTo>
                      <a:pt x="179" y="30"/>
                    </a:lnTo>
                    <a:lnTo>
                      <a:pt x="149" y="0"/>
                    </a:lnTo>
                    <a:lnTo>
                      <a:pt x="119" y="0"/>
                    </a:lnTo>
                    <a:lnTo>
                      <a:pt x="149" y="30"/>
                    </a:lnTo>
                    <a:lnTo>
                      <a:pt x="149" y="149"/>
                    </a:lnTo>
                    <a:lnTo>
                      <a:pt x="119" y="178"/>
                    </a:lnTo>
                    <a:lnTo>
                      <a:pt x="119" y="237"/>
                    </a:lnTo>
                    <a:lnTo>
                      <a:pt x="91" y="267"/>
                    </a:lnTo>
                    <a:lnTo>
                      <a:pt x="91" y="297"/>
                    </a:lnTo>
                    <a:lnTo>
                      <a:pt x="61" y="267"/>
                    </a:lnTo>
                    <a:lnTo>
                      <a:pt x="61" y="297"/>
                    </a:lnTo>
                    <a:lnTo>
                      <a:pt x="0" y="355"/>
                    </a:lnTo>
                    <a:lnTo>
                      <a:pt x="0" y="415"/>
                    </a:lnTo>
                    <a:lnTo>
                      <a:pt x="31" y="444"/>
                    </a:lnTo>
                    <a:lnTo>
                      <a:pt x="91" y="444"/>
                    </a:lnTo>
                    <a:lnTo>
                      <a:pt x="119" y="474"/>
                    </a:lnTo>
                    <a:lnTo>
                      <a:pt x="119" y="503"/>
                    </a:lnTo>
                    <a:lnTo>
                      <a:pt x="179" y="503"/>
                    </a:lnTo>
                    <a:lnTo>
                      <a:pt x="179" y="533"/>
                    </a:lnTo>
                    <a:lnTo>
                      <a:pt x="209" y="562"/>
                    </a:lnTo>
                    <a:lnTo>
                      <a:pt x="209" y="592"/>
                    </a:lnTo>
                    <a:lnTo>
                      <a:pt x="268" y="653"/>
                    </a:lnTo>
                  </a:path>
                </a:pathLst>
              </a:custGeom>
              <a:noFill/>
              <a:ln w="1588">
                <a:solidFill>
                  <a:srgbClr val="000000"/>
                </a:solidFill>
                <a:prstDash val="solid"/>
                <a:round/>
                <a:headEnd/>
                <a:tailEnd/>
              </a:ln>
            </p:spPr>
            <p:txBody>
              <a:bodyPr/>
              <a:lstStyle/>
              <a:p>
                <a:endParaRPr lang="en-GB"/>
              </a:p>
            </p:txBody>
          </p:sp>
          <p:sp>
            <p:nvSpPr>
              <p:cNvPr id="25883" name="Freeform 283"/>
              <p:cNvSpPr>
                <a:spLocks/>
              </p:cNvSpPr>
              <p:nvPr/>
            </p:nvSpPr>
            <p:spPr bwMode="auto">
              <a:xfrm>
                <a:off x="5754" y="3045"/>
                <a:ext cx="7" cy="22"/>
              </a:xfrm>
              <a:custGeom>
                <a:avLst/>
                <a:gdLst/>
                <a:ahLst/>
                <a:cxnLst>
                  <a:cxn ang="0">
                    <a:pos x="30" y="0"/>
                  </a:cxn>
                  <a:cxn ang="0">
                    <a:pos x="0" y="27"/>
                  </a:cxn>
                  <a:cxn ang="0">
                    <a:pos x="0" y="57"/>
                  </a:cxn>
                  <a:cxn ang="0">
                    <a:pos x="30" y="88"/>
                  </a:cxn>
                  <a:cxn ang="0">
                    <a:pos x="30" y="0"/>
                  </a:cxn>
                </a:cxnLst>
                <a:rect l="0" t="0" r="r" b="b"/>
                <a:pathLst>
                  <a:path w="30" h="88">
                    <a:moveTo>
                      <a:pt x="30" y="0"/>
                    </a:moveTo>
                    <a:lnTo>
                      <a:pt x="0" y="27"/>
                    </a:lnTo>
                    <a:lnTo>
                      <a:pt x="0" y="57"/>
                    </a:lnTo>
                    <a:lnTo>
                      <a:pt x="30" y="88"/>
                    </a:lnTo>
                    <a:lnTo>
                      <a:pt x="30" y="0"/>
                    </a:lnTo>
                  </a:path>
                </a:pathLst>
              </a:custGeom>
              <a:noFill/>
              <a:ln w="1588">
                <a:solidFill>
                  <a:srgbClr val="000000"/>
                </a:solidFill>
                <a:prstDash val="solid"/>
                <a:round/>
                <a:headEnd/>
                <a:tailEnd/>
              </a:ln>
            </p:spPr>
            <p:txBody>
              <a:bodyPr/>
              <a:lstStyle/>
              <a:p>
                <a:endParaRPr lang="en-GB"/>
              </a:p>
            </p:txBody>
          </p:sp>
          <p:sp>
            <p:nvSpPr>
              <p:cNvPr id="25884" name="Freeform 284"/>
              <p:cNvSpPr>
                <a:spLocks/>
              </p:cNvSpPr>
              <p:nvPr/>
            </p:nvSpPr>
            <p:spPr bwMode="auto">
              <a:xfrm>
                <a:off x="5761" y="3037"/>
                <a:ext cx="15" cy="52"/>
              </a:xfrm>
              <a:custGeom>
                <a:avLst/>
                <a:gdLst/>
                <a:ahLst/>
                <a:cxnLst>
                  <a:cxn ang="0">
                    <a:pos x="0" y="31"/>
                  </a:cxn>
                  <a:cxn ang="0">
                    <a:pos x="0" y="0"/>
                  </a:cxn>
                  <a:cxn ang="0">
                    <a:pos x="30" y="0"/>
                  </a:cxn>
                  <a:cxn ang="0">
                    <a:pos x="30" y="119"/>
                  </a:cxn>
                  <a:cxn ang="0">
                    <a:pos x="0" y="149"/>
                  </a:cxn>
                  <a:cxn ang="0">
                    <a:pos x="30" y="177"/>
                  </a:cxn>
                  <a:cxn ang="0">
                    <a:pos x="60" y="177"/>
                  </a:cxn>
                  <a:cxn ang="0">
                    <a:pos x="30" y="206"/>
                  </a:cxn>
                </a:cxnLst>
                <a:rect l="0" t="0" r="r" b="b"/>
                <a:pathLst>
                  <a:path w="60" h="206">
                    <a:moveTo>
                      <a:pt x="0" y="31"/>
                    </a:moveTo>
                    <a:lnTo>
                      <a:pt x="0" y="0"/>
                    </a:lnTo>
                    <a:lnTo>
                      <a:pt x="30" y="0"/>
                    </a:lnTo>
                    <a:lnTo>
                      <a:pt x="30" y="119"/>
                    </a:lnTo>
                    <a:lnTo>
                      <a:pt x="0" y="149"/>
                    </a:lnTo>
                    <a:lnTo>
                      <a:pt x="30" y="177"/>
                    </a:lnTo>
                    <a:lnTo>
                      <a:pt x="60" y="177"/>
                    </a:lnTo>
                    <a:lnTo>
                      <a:pt x="30" y="206"/>
                    </a:lnTo>
                  </a:path>
                </a:pathLst>
              </a:custGeom>
              <a:noFill/>
              <a:ln w="1588">
                <a:solidFill>
                  <a:srgbClr val="000000"/>
                </a:solidFill>
                <a:prstDash val="solid"/>
                <a:round/>
                <a:headEnd/>
                <a:tailEnd/>
              </a:ln>
            </p:spPr>
            <p:txBody>
              <a:bodyPr/>
              <a:lstStyle/>
              <a:p>
                <a:endParaRPr lang="en-GB"/>
              </a:p>
            </p:txBody>
          </p:sp>
          <p:sp>
            <p:nvSpPr>
              <p:cNvPr id="25885" name="Freeform 285"/>
              <p:cNvSpPr>
                <a:spLocks/>
              </p:cNvSpPr>
              <p:nvPr/>
            </p:nvSpPr>
            <p:spPr bwMode="auto">
              <a:xfrm>
                <a:off x="5717" y="3208"/>
                <a:ext cx="52" cy="22"/>
              </a:xfrm>
              <a:custGeom>
                <a:avLst/>
                <a:gdLst/>
                <a:ahLst/>
                <a:cxnLst>
                  <a:cxn ang="0">
                    <a:pos x="207" y="88"/>
                  </a:cxn>
                  <a:cxn ang="0">
                    <a:pos x="177" y="88"/>
                  </a:cxn>
                  <a:cxn ang="0">
                    <a:pos x="147" y="59"/>
                  </a:cxn>
                  <a:cxn ang="0">
                    <a:pos x="118" y="59"/>
                  </a:cxn>
                  <a:cxn ang="0">
                    <a:pos x="88" y="29"/>
                  </a:cxn>
                  <a:cxn ang="0">
                    <a:pos x="88" y="0"/>
                  </a:cxn>
                  <a:cxn ang="0">
                    <a:pos x="0" y="0"/>
                  </a:cxn>
                </a:cxnLst>
                <a:rect l="0" t="0" r="r" b="b"/>
                <a:pathLst>
                  <a:path w="207" h="88">
                    <a:moveTo>
                      <a:pt x="207" y="88"/>
                    </a:moveTo>
                    <a:lnTo>
                      <a:pt x="177" y="88"/>
                    </a:lnTo>
                    <a:lnTo>
                      <a:pt x="147" y="59"/>
                    </a:lnTo>
                    <a:lnTo>
                      <a:pt x="118" y="59"/>
                    </a:lnTo>
                    <a:lnTo>
                      <a:pt x="88" y="29"/>
                    </a:lnTo>
                    <a:lnTo>
                      <a:pt x="88" y="0"/>
                    </a:lnTo>
                    <a:lnTo>
                      <a:pt x="0" y="0"/>
                    </a:lnTo>
                  </a:path>
                </a:pathLst>
              </a:custGeom>
              <a:noFill/>
              <a:ln w="1588">
                <a:solidFill>
                  <a:srgbClr val="000000"/>
                </a:solidFill>
                <a:prstDash val="solid"/>
                <a:round/>
                <a:headEnd/>
                <a:tailEnd/>
              </a:ln>
            </p:spPr>
            <p:txBody>
              <a:bodyPr/>
              <a:lstStyle/>
              <a:p>
                <a:endParaRPr lang="en-GB"/>
              </a:p>
            </p:txBody>
          </p:sp>
          <p:sp>
            <p:nvSpPr>
              <p:cNvPr id="25886" name="Freeform 286"/>
              <p:cNvSpPr>
                <a:spLocks/>
              </p:cNvSpPr>
              <p:nvPr/>
            </p:nvSpPr>
            <p:spPr bwMode="auto">
              <a:xfrm>
                <a:off x="5628" y="3208"/>
                <a:ext cx="111" cy="66"/>
              </a:xfrm>
              <a:custGeom>
                <a:avLst/>
                <a:gdLst/>
                <a:ahLst/>
                <a:cxnLst>
                  <a:cxn ang="0">
                    <a:pos x="356" y="0"/>
                  </a:cxn>
                  <a:cxn ang="0">
                    <a:pos x="326" y="29"/>
                  </a:cxn>
                  <a:cxn ang="0">
                    <a:pos x="296" y="29"/>
                  </a:cxn>
                  <a:cxn ang="0">
                    <a:pos x="296" y="88"/>
                  </a:cxn>
                  <a:cxn ang="0">
                    <a:pos x="326" y="88"/>
                  </a:cxn>
                  <a:cxn ang="0">
                    <a:pos x="326" y="118"/>
                  </a:cxn>
                  <a:cxn ang="0">
                    <a:pos x="356" y="148"/>
                  </a:cxn>
                  <a:cxn ang="0">
                    <a:pos x="384" y="148"/>
                  </a:cxn>
                  <a:cxn ang="0">
                    <a:pos x="444" y="206"/>
                  </a:cxn>
                  <a:cxn ang="0">
                    <a:pos x="444" y="236"/>
                  </a:cxn>
                  <a:cxn ang="0">
                    <a:pos x="414" y="266"/>
                  </a:cxn>
                  <a:cxn ang="0">
                    <a:pos x="384" y="266"/>
                  </a:cxn>
                  <a:cxn ang="0">
                    <a:pos x="356" y="236"/>
                  </a:cxn>
                  <a:cxn ang="0">
                    <a:pos x="326" y="236"/>
                  </a:cxn>
                  <a:cxn ang="0">
                    <a:pos x="296" y="206"/>
                  </a:cxn>
                  <a:cxn ang="0">
                    <a:pos x="265" y="236"/>
                  </a:cxn>
                  <a:cxn ang="0">
                    <a:pos x="237" y="236"/>
                  </a:cxn>
                  <a:cxn ang="0">
                    <a:pos x="207" y="206"/>
                  </a:cxn>
                  <a:cxn ang="0">
                    <a:pos x="178" y="206"/>
                  </a:cxn>
                  <a:cxn ang="0">
                    <a:pos x="178" y="179"/>
                  </a:cxn>
                  <a:cxn ang="0">
                    <a:pos x="147" y="179"/>
                  </a:cxn>
                  <a:cxn ang="0">
                    <a:pos x="119" y="148"/>
                  </a:cxn>
                  <a:cxn ang="0">
                    <a:pos x="28" y="148"/>
                  </a:cxn>
                  <a:cxn ang="0">
                    <a:pos x="0" y="179"/>
                  </a:cxn>
                </a:cxnLst>
                <a:rect l="0" t="0" r="r" b="b"/>
                <a:pathLst>
                  <a:path w="444" h="266">
                    <a:moveTo>
                      <a:pt x="356" y="0"/>
                    </a:moveTo>
                    <a:lnTo>
                      <a:pt x="326" y="29"/>
                    </a:lnTo>
                    <a:lnTo>
                      <a:pt x="296" y="29"/>
                    </a:lnTo>
                    <a:lnTo>
                      <a:pt x="296" y="88"/>
                    </a:lnTo>
                    <a:lnTo>
                      <a:pt x="326" y="88"/>
                    </a:lnTo>
                    <a:lnTo>
                      <a:pt x="326" y="118"/>
                    </a:lnTo>
                    <a:lnTo>
                      <a:pt x="356" y="148"/>
                    </a:lnTo>
                    <a:lnTo>
                      <a:pt x="384" y="148"/>
                    </a:lnTo>
                    <a:lnTo>
                      <a:pt x="444" y="206"/>
                    </a:lnTo>
                    <a:lnTo>
                      <a:pt x="444" y="236"/>
                    </a:lnTo>
                    <a:lnTo>
                      <a:pt x="414" y="266"/>
                    </a:lnTo>
                    <a:lnTo>
                      <a:pt x="384" y="266"/>
                    </a:lnTo>
                    <a:lnTo>
                      <a:pt x="356" y="236"/>
                    </a:lnTo>
                    <a:lnTo>
                      <a:pt x="326" y="236"/>
                    </a:lnTo>
                    <a:lnTo>
                      <a:pt x="296" y="206"/>
                    </a:lnTo>
                    <a:lnTo>
                      <a:pt x="265" y="236"/>
                    </a:lnTo>
                    <a:lnTo>
                      <a:pt x="237" y="236"/>
                    </a:lnTo>
                    <a:lnTo>
                      <a:pt x="207" y="206"/>
                    </a:lnTo>
                    <a:lnTo>
                      <a:pt x="178" y="206"/>
                    </a:lnTo>
                    <a:lnTo>
                      <a:pt x="178" y="179"/>
                    </a:lnTo>
                    <a:lnTo>
                      <a:pt x="147" y="179"/>
                    </a:lnTo>
                    <a:lnTo>
                      <a:pt x="119" y="148"/>
                    </a:lnTo>
                    <a:lnTo>
                      <a:pt x="28" y="148"/>
                    </a:lnTo>
                    <a:lnTo>
                      <a:pt x="0" y="179"/>
                    </a:lnTo>
                  </a:path>
                </a:pathLst>
              </a:custGeom>
              <a:noFill/>
              <a:ln w="1588">
                <a:solidFill>
                  <a:srgbClr val="000000"/>
                </a:solidFill>
                <a:prstDash val="solid"/>
                <a:round/>
                <a:headEnd/>
                <a:tailEnd/>
              </a:ln>
            </p:spPr>
            <p:txBody>
              <a:bodyPr/>
              <a:lstStyle/>
              <a:p>
                <a:endParaRPr lang="en-GB"/>
              </a:p>
            </p:txBody>
          </p:sp>
          <p:sp>
            <p:nvSpPr>
              <p:cNvPr id="25887" name="Freeform 287"/>
              <p:cNvSpPr>
                <a:spLocks/>
              </p:cNvSpPr>
              <p:nvPr/>
            </p:nvSpPr>
            <p:spPr bwMode="auto">
              <a:xfrm>
                <a:off x="5628" y="3252"/>
                <a:ext cx="133" cy="207"/>
              </a:xfrm>
              <a:custGeom>
                <a:avLst/>
                <a:gdLst/>
                <a:ahLst/>
                <a:cxnLst>
                  <a:cxn ang="0">
                    <a:pos x="0" y="0"/>
                  </a:cxn>
                  <a:cxn ang="0">
                    <a:pos x="0" y="27"/>
                  </a:cxn>
                  <a:cxn ang="0">
                    <a:pos x="28" y="27"/>
                  </a:cxn>
                  <a:cxn ang="0">
                    <a:pos x="28" y="57"/>
                  </a:cxn>
                  <a:cxn ang="0">
                    <a:pos x="0" y="57"/>
                  </a:cxn>
                  <a:cxn ang="0">
                    <a:pos x="58" y="118"/>
                  </a:cxn>
                  <a:cxn ang="0">
                    <a:pos x="119" y="118"/>
                  </a:cxn>
                  <a:cxn ang="0">
                    <a:pos x="178" y="175"/>
                  </a:cxn>
                  <a:cxn ang="0">
                    <a:pos x="119" y="236"/>
                  </a:cxn>
                  <a:cxn ang="0">
                    <a:pos x="147" y="264"/>
                  </a:cxn>
                  <a:cxn ang="0">
                    <a:pos x="147" y="294"/>
                  </a:cxn>
                  <a:cxn ang="0">
                    <a:pos x="207" y="325"/>
                  </a:cxn>
                  <a:cxn ang="0">
                    <a:pos x="237" y="325"/>
                  </a:cxn>
                  <a:cxn ang="0">
                    <a:pos x="237" y="355"/>
                  </a:cxn>
                  <a:cxn ang="0">
                    <a:pos x="296" y="355"/>
                  </a:cxn>
                  <a:cxn ang="0">
                    <a:pos x="296" y="443"/>
                  </a:cxn>
                  <a:cxn ang="0">
                    <a:pos x="207" y="443"/>
                  </a:cxn>
                  <a:cxn ang="0">
                    <a:pos x="237" y="473"/>
                  </a:cxn>
                  <a:cxn ang="0">
                    <a:pos x="265" y="473"/>
                  </a:cxn>
                  <a:cxn ang="0">
                    <a:pos x="326" y="531"/>
                  </a:cxn>
                  <a:cxn ang="0">
                    <a:pos x="356" y="531"/>
                  </a:cxn>
                  <a:cxn ang="0">
                    <a:pos x="414" y="591"/>
                  </a:cxn>
                  <a:cxn ang="0">
                    <a:pos x="474" y="591"/>
                  </a:cxn>
                  <a:cxn ang="0">
                    <a:pos x="503" y="620"/>
                  </a:cxn>
                  <a:cxn ang="0">
                    <a:pos x="474" y="650"/>
                  </a:cxn>
                  <a:cxn ang="0">
                    <a:pos x="533" y="709"/>
                  </a:cxn>
                  <a:cxn ang="0">
                    <a:pos x="503" y="709"/>
                  </a:cxn>
                  <a:cxn ang="0">
                    <a:pos x="503" y="798"/>
                  </a:cxn>
                  <a:cxn ang="0">
                    <a:pos x="533" y="828"/>
                  </a:cxn>
                </a:cxnLst>
                <a:rect l="0" t="0" r="r" b="b"/>
                <a:pathLst>
                  <a:path w="533" h="828">
                    <a:moveTo>
                      <a:pt x="0" y="0"/>
                    </a:moveTo>
                    <a:lnTo>
                      <a:pt x="0" y="27"/>
                    </a:lnTo>
                    <a:lnTo>
                      <a:pt x="28" y="27"/>
                    </a:lnTo>
                    <a:lnTo>
                      <a:pt x="28" y="57"/>
                    </a:lnTo>
                    <a:lnTo>
                      <a:pt x="0" y="57"/>
                    </a:lnTo>
                    <a:lnTo>
                      <a:pt x="58" y="118"/>
                    </a:lnTo>
                    <a:lnTo>
                      <a:pt x="119" y="118"/>
                    </a:lnTo>
                    <a:lnTo>
                      <a:pt x="178" y="175"/>
                    </a:lnTo>
                    <a:lnTo>
                      <a:pt x="119" y="236"/>
                    </a:lnTo>
                    <a:lnTo>
                      <a:pt x="147" y="264"/>
                    </a:lnTo>
                    <a:lnTo>
                      <a:pt x="147" y="294"/>
                    </a:lnTo>
                    <a:lnTo>
                      <a:pt x="207" y="325"/>
                    </a:lnTo>
                    <a:lnTo>
                      <a:pt x="237" y="325"/>
                    </a:lnTo>
                    <a:lnTo>
                      <a:pt x="237" y="355"/>
                    </a:lnTo>
                    <a:lnTo>
                      <a:pt x="296" y="355"/>
                    </a:lnTo>
                    <a:lnTo>
                      <a:pt x="296" y="443"/>
                    </a:lnTo>
                    <a:lnTo>
                      <a:pt x="207" y="443"/>
                    </a:lnTo>
                    <a:lnTo>
                      <a:pt x="237" y="473"/>
                    </a:lnTo>
                    <a:lnTo>
                      <a:pt x="265" y="473"/>
                    </a:lnTo>
                    <a:lnTo>
                      <a:pt x="326" y="531"/>
                    </a:lnTo>
                    <a:lnTo>
                      <a:pt x="356" y="531"/>
                    </a:lnTo>
                    <a:lnTo>
                      <a:pt x="414" y="591"/>
                    </a:lnTo>
                    <a:lnTo>
                      <a:pt x="474" y="591"/>
                    </a:lnTo>
                    <a:lnTo>
                      <a:pt x="503" y="620"/>
                    </a:lnTo>
                    <a:lnTo>
                      <a:pt x="474" y="650"/>
                    </a:lnTo>
                    <a:lnTo>
                      <a:pt x="533" y="709"/>
                    </a:lnTo>
                    <a:lnTo>
                      <a:pt x="503" y="709"/>
                    </a:lnTo>
                    <a:lnTo>
                      <a:pt x="503" y="798"/>
                    </a:lnTo>
                    <a:lnTo>
                      <a:pt x="533" y="828"/>
                    </a:lnTo>
                  </a:path>
                </a:pathLst>
              </a:custGeom>
              <a:noFill/>
              <a:ln w="1588">
                <a:solidFill>
                  <a:srgbClr val="000000"/>
                </a:solidFill>
                <a:prstDash val="solid"/>
                <a:round/>
                <a:headEnd/>
                <a:tailEnd/>
              </a:ln>
            </p:spPr>
            <p:txBody>
              <a:bodyPr/>
              <a:lstStyle/>
              <a:p>
                <a:endParaRPr lang="en-GB"/>
              </a:p>
            </p:txBody>
          </p:sp>
          <p:sp>
            <p:nvSpPr>
              <p:cNvPr id="25888" name="Freeform 288"/>
              <p:cNvSpPr>
                <a:spLocks/>
              </p:cNvSpPr>
              <p:nvPr/>
            </p:nvSpPr>
            <p:spPr bwMode="auto">
              <a:xfrm>
                <a:off x="5576" y="3385"/>
                <a:ext cx="82" cy="222"/>
              </a:xfrm>
              <a:custGeom>
                <a:avLst/>
                <a:gdLst/>
                <a:ahLst/>
                <a:cxnLst>
                  <a:cxn ang="0">
                    <a:pos x="326" y="887"/>
                  </a:cxn>
                  <a:cxn ang="0">
                    <a:pos x="326" y="829"/>
                  </a:cxn>
                  <a:cxn ang="0">
                    <a:pos x="296" y="799"/>
                  </a:cxn>
                  <a:cxn ang="0">
                    <a:pos x="265" y="799"/>
                  </a:cxn>
                  <a:cxn ang="0">
                    <a:pos x="265" y="741"/>
                  </a:cxn>
                  <a:cxn ang="0">
                    <a:pos x="235" y="710"/>
                  </a:cxn>
                  <a:cxn ang="0">
                    <a:pos x="235" y="680"/>
                  </a:cxn>
                  <a:cxn ang="0">
                    <a:pos x="207" y="653"/>
                  </a:cxn>
                  <a:cxn ang="0">
                    <a:pos x="147" y="653"/>
                  </a:cxn>
                  <a:cxn ang="0">
                    <a:pos x="147" y="562"/>
                  </a:cxn>
                  <a:cxn ang="0">
                    <a:pos x="178" y="534"/>
                  </a:cxn>
                  <a:cxn ang="0">
                    <a:pos x="178" y="474"/>
                  </a:cxn>
                  <a:cxn ang="0">
                    <a:pos x="147" y="474"/>
                  </a:cxn>
                  <a:cxn ang="0">
                    <a:pos x="119" y="444"/>
                  </a:cxn>
                  <a:cxn ang="0">
                    <a:pos x="147" y="416"/>
                  </a:cxn>
                  <a:cxn ang="0">
                    <a:pos x="119" y="416"/>
                  </a:cxn>
                  <a:cxn ang="0">
                    <a:pos x="119" y="325"/>
                  </a:cxn>
                  <a:cxn ang="0">
                    <a:pos x="58" y="267"/>
                  </a:cxn>
                  <a:cxn ang="0">
                    <a:pos x="89" y="237"/>
                  </a:cxn>
                  <a:cxn ang="0">
                    <a:pos x="89" y="207"/>
                  </a:cxn>
                  <a:cxn ang="0">
                    <a:pos x="58" y="178"/>
                  </a:cxn>
                  <a:cxn ang="0">
                    <a:pos x="28" y="178"/>
                  </a:cxn>
                  <a:cxn ang="0">
                    <a:pos x="28" y="149"/>
                  </a:cxn>
                  <a:cxn ang="0">
                    <a:pos x="0" y="119"/>
                  </a:cxn>
                  <a:cxn ang="0">
                    <a:pos x="119" y="119"/>
                  </a:cxn>
                  <a:cxn ang="0">
                    <a:pos x="119" y="30"/>
                  </a:cxn>
                  <a:cxn ang="0">
                    <a:pos x="147" y="0"/>
                  </a:cxn>
                  <a:cxn ang="0">
                    <a:pos x="178" y="0"/>
                  </a:cxn>
                </a:cxnLst>
                <a:rect l="0" t="0" r="r" b="b"/>
                <a:pathLst>
                  <a:path w="326" h="887">
                    <a:moveTo>
                      <a:pt x="326" y="887"/>
                    </a:moveTo>
                    <a:lnTo>
                      <a:pt x="326" y="829"/>
                    </a:lnTo>
                    <a:lnTo>
                      <a:pt x="296" y="799"/>
                    </a:lnTo>
                    <a:lnTo>
                      <a:pt x="265" y="799"/>
                    </a:lnTo>
                    <a:lnTo>
                      <a:pt x="265" y="741"/>
                    </a:lnTo>
                    <a:lnTo>
                      <a:pt x="235" y="710"/>
                    </a:lnTo>
                    <a:lnTo>
                      <a:pt x="235" y="680"/>
                    </a:lnTo>
                    <a:lnTo>
                      <a:pt x="207" y="653"/>
                    </a:lnTo>
                    <a:lnTo>
                      <a:pt x="147" y="653"/>
                    </a:lnTo>
                    <a:lnTo>
                      <a:pt x="147" y="562"/>
                    </a:lnTo>
                    <a:lnTo>
                      <a:pt x="178" y="534"/>
                    </a:lnTo>
                    <a:lnTo>
                      <a:pt x="178" y="474"/>
                    </a:lnTo>
                    <a:lnTo>
                      <a:pt x="147" y="474"/>
                    </a:lnTo>
                    <a:lnTo>
                      <a:pt x="119" y="444"/>
                    </a:lnTo>
                    <a:lnTo>
                      <a:pt x="147" y="416"/>
                    </a:lnTo>
                    <a:lnTo>
                      <a:pt x="119" y="416"/>
                    </a:lnTo>
                    <a:lnTo>
                      <a:pt x="119" y="325"/>
                    </a:lnTo>
                    <a:lnTo>
                      <a:pt x="58" y="267"/>
                    </a:lnTo>
                    <a:lnTo>
                      <a:pt x="89" y="237"/>
                    </a:lnTo>
                    <a:lnTo>
                      <a:pt x="89" y="207"/>
                    </a:lnTo>
                    <a:lnTo>
                      <a:pt x="58" y="178"/>
                    </a:lnTo>
                    <a:lnTo>
                      <a:pt x="28" y="178"/>
                    </a:lnTo>
                    <a:lnTo>
                      <a:pt x="28" y="149"/>
                    </a:lnTo>
                    <a:lnTo>
                      <a:pt x="0" y="119"/>
                    </a:lnTo>
                    <a:lnTo>
                      <a:pt x="119" y="119"/>
                    </a:lnTo>
                    <a:lnTo>
                      <a:pt x="119" y="30"/>
                    </a:lnTo>
                    <a:lnTo>
                      <a:pt x="147" y="0"/>
                    </a:lnTo>
                    <a:lnTo>
                      <a:pt x="178" y="0"/>
                    </a:lnTo>
                  </a:path>
                </a:pathLst>
              </a:custGeom>
              <a:noFill/>
              <a:ln w="1588">
                <a:solidFill>
                  <a:srgbClr val="000000"/>
                </a:solidFill>
                <a:prstDash val="solid"/>
                <a:round/>
                <a:headEnd/>
                <a:tailEnd/>
              </a:ln>
            </p:spPr>
            <p:txBody>
              <a:bodyPr/>
              <a:lstStyle/>
              <a:p>
                <a:endParaRPr lang="en-GB"/>
              </a:p>
            </p:txBody>
          </p:sp>
          <p:sp>
            <p:nvSpPr>
              <p:cNvPr id="25889" name="Freeform 289"/>
              <p:cNvSpPr>
                <a:spLocks/>
              </p:cNvSpPr>
              <p:nvPr/>
            </p:nvSpPr>
            <p:spPr bwMode="auto">
              <a:xfrm>
                <a:off x="5628" y="3385"/>
                <a:ext cx="111" cy="82"/>
              </a:xfrm>
              <a:custGeom>
                <a:avLst/>
                <a:gdLst/>
                <a:ahLst/>
                <a:cxnLst>
                  <a:cxn ang="0">
                    <a:pos x="444" y="325"/>
                  </a:cxn>
                  <a:cxn ang="0">
                    <a:pos x="437" y="318"/>
                  </a:cxn>
                  <a:cxn ang="0">
                    <a:pos x="414" y="297"/>
                  </a:cxn>
                  <a:cxn ang="0">
                    <a:pos x="384" y="267"/>
                  </a:cxn>
                  <a:cxn ang="0">
                    <a:pos x="384" y="237"/>
                  </a:cxn>
                  <a:cxn ang="0">
                    <a:pos x="356" y="207"/>
                  </a:cxn>
                  <a:cxn ang="0">
                    <a:pos x="356" y="178"/>
                  </a:cxn>
                  <a:cxn ang="0">
                    <a:pos x="296" y="149"/>
                  </a:cxn>
                  <a:cxn ang="0">
                    <a:pos x="296" y="60"/>
                  </a:cxn>
                  <a:cxn ang="0">
                    <a:pos x="237" y="60"/>
                  </a:cxn>
                  <a:cxn ang="0">
                    <a:pos x="207" y="89"/>
                  </a:cxn>
                  <a:cxn ang="0">
                    <a:pos x="178" y="89"/>
                  </a:cxn>
                  <a:cxn ang="0">
                    <a:pos x="147" y="60"/>
                  </a:cxn>
                  <a:cxn ang="0">
                    <a:pos x="119" y="60"/>
                  </a:cxn>
                  <a:cxn ang="0">
                    <a:pos x="119" y="30"/>
                  </a:cxn>
                  <a:cxn ang="0">
                    <a:pos x="89" y="0"/>
                  </a:cxn>
                  <a:cxn ang="0">
                    <a:pos x="28" y="0"/>
                  </a:cxn>
                  <a:cxn ang="0">
                    <a:pos x="0" y="30"/>
                  </a:cxn>
                </a:cxnLst>
                <a:rect l="0" t="0" r="r" b="b"/>
                <a:pathLst>
                  <a:path w="444" h="325">
                    <a:moveTo>
                      <a:pt x="444" y="325"/>
                    </a:moveTo>
                    <a:lnTo>
                      <a:pt x="437" y="318"/>
                    </a:lnTo>
                    <a:lnTo>
                      <a:pt x="414" y="297"/>
                    </a:lnTo>
                    <a:lnTo>
                      <a:pt x="384" y="267"/>
                    </a:lnTo>
                    <a:lnTo>
                      <a:pt x="384" y="237"/>
                    </a:lnTo>
                    <a:lnTo>
                      <a:pt x="356" y="207"/>
                    </a:lnTo>
                    <a:lnTo>
                      <a:pt x="356" y="178"/>
                    </a:lnTo>
                    <a:lnTo>
                      <a:pt x="296" y="149"/>
                    </a:lnTo>
                    <a:lnTo>
                      <a:pt x="296" y="60"/>
                    </a:lnTo>
                    <a:lnTo>
                      <a:pt x="237" y="60"/>
                    </a:lnTo>
                    <a:lnTo>
                      <a:pt x="207" y="89"/>
                    </a:lnTo>
                    <a:lnTo>
                      <a:pt x="178" y="89"/>
                    </a:lnTo>
                    <a:lnTo>
                      <a:pt x="147" y="60"/>
                    </a:lnTo>
                    <a:lnTo>
                      <a:pt x="119" y="60"/>
                    </a:lnTo>
                    <a:lnTo>
                      <a:pt x="119" y="30"/>
                    </a:lnTo>
                    <a:lnTo>
                      <a:pt x="89" y="0"/>
                    </a:lnTo>
                    <a:lnTo>
                      <a:pt x="28" y="0"/>
                    </a:lnTo>
                    <a:lnTo>
                      <a:pt x="0" y="30"/>
                    </a:lnTo>
                  </a:path>
                </a:pathLst>
              </a:custGeom>
              <a:noFill/>
              <a:ln w="1588">
                <a:solidFill>
                  <a:srgbClr val="000000"/>
                </a:solidFill>
                <a:prstDash val="solid"/>
                <a:round/>
                <a:headEnd/>
                <a:tailEnd/>
              </a:ln>
            </p:spPr>
            <p:txBody>
              <a:bodyPr/>
              <a:lstStyle/>
              <a:p>
                <a:endParaRPr lang="en-GB"/>
              </a:p>
            </p:txBody>
          </p:sp>
          <p:sp>
            <p:nvSpPr>
              <p:cNvPr id="25890" name="Freeform 290"/>
              <p:cNvSpPr>
                <a:spLocks/>
              </p:cNvSpPr>
              <p:nvPr/>
            </p:nvSpPr>
            <p:spPr bwMode="auto">
              <a:xfrm>
                <a:off x="5628" y="3393"/>
                <a:ext cx="111" cy="74"/>
              </a:xfrm>
              <a:custGeom>
                <a:avLst/>
                <a:gdLst/>
                <a:ahLst/>
                <a:cxnLst>
                  <a:cxn ang="0">
                    <a:pos x="0" y="0"/>
                  </a:cxn>
                  <a:cxn ang="0">
                    <a:pos x="0" y="30"/>
                  </a:cxn>
                  <a:cxn ang="0">
                    <a:pos x="28" y="30"/>
                  </a:cxn>
                  <a:cxn ang="0">
                    <a:pos x="58" y="59"/>
                  </a:cxn>
                  <a:cxn ang="0">
                    <a:pos x="58" y="89"/>
                  </a:cxn>
                  <a:cxn ang="0">
                    <a:pos x="119" y="148"/>
                  </a:cxn>
                  <a:cxn ang="0">
                    <a:pos x="147" y="148"/>
                  </a:cxn>
                  <a:cxn ang="0">
                    <a:pos x="178" y="177"/>
                  </a:cxn>
                  <a:cxn ang="0">
                    <a:pos x="207" y="237"/>
                  </a:cxn>
                  <a:cxn ang="0">
                    <a:pos x="265" y="237"/>
                  </a:cxn>
                  <a:cxn ang="0">
                    <a:pos x="296" y="267"/>
                  </a:cxn>
                  <a:cxn ang="0">
                    <a:pos x="384" y="267"/>
                  </a:cxn>
                  <a:cxn ang="0">
                    <a:pos x="414" y="295"/>
                  </a:cxn>
                  <a:cxn ang="0">
                    <a:pos x="444" y="295"/>
                  </a:cxn>
                </a:cxnLst>
                <a:rect l="0" t="0" r="r" b="b"/>
                <a:pathLst>
                  <a:path w="444" h="295">
                    <a:moveTo>
                      <a:pt x="0" y="0"/>
                    </a:moveTo>
                    <a:lnTo>
                      <a:pt x="0" y="30"/>
                    </a:lnTo>
                    <a:lnTo>
                      <a:pt x="28" y="30"/>
                    </a:lnTo>
                    <a:lnTo>
                      <a:pt x="58" y="59"/>
                    </a:lnTo>
                    <a:lnTo>
                      <a:pt x="58" y="89"/>
                    </a:lnTo>
                    <a:lnTo>
                      <a:pt x="119" y="148"/>
                    </a:lnTo>
                    <a:lnTo>
                      <a:pt x="147" y="148"/>
                    </a:lnTo>
                    <a:lnTo>
                      <a:pt x="178" y="177"/>
                    </a:lnTo>
                    <a:lnTo>
                      <a:pt x="207" y="237"/>
                    </a:lnTo>
                    <a:lnTo>
                      <a:pt x="265" y="237"/>
                    </a:lnTo>
                    <a:lnTo>
                      <a:pt x="296" y="267"/>
                    </a:lnTo>
                    <a:lnTo>
                      <a:pt x="384" y="267"/>
                    </a:lnTo>
                    <a:lnTo>
                      <a:pt x="414" y="295"/>
                    </a:lnTo>
                    <a:lnTo>
                      <a:pt x="444" y="295"/>
                    </a:lnTo>
                  </a:path>
                </a:pathLst>
              </a:custGeom>
              <a:noFill/>
              <a:ln w="1588">
                <a:solidFill>
                  <a:srgbClr val="000000"/>
                </a:solidFill>
                <a:prstDash val="solid"/>
                <a:round/>
                <a:headEnd/>
                <a:tailEnd/>
              </a:ln>
            </p:spPr>
            <p:txBody>
              <a:bodyPr/>
              <a:lstStyle/>
              <a:p>
                <a:endParaRPr lang="en-GB"/>
              </a:p>
            </p:txBody>
          </p:sp>
          <p:sp>
            <p:nvSpPr>
              <p:cNvPr id="25891" name="Freeform 291"/>
              <p:cNvSpPr>
                <a:spLocks/>
              </p:cNvSpPr>
              <p:nvPr/>
            </p:nvSpPr>
            <p:spPr bwMode="auto">
              <a:xfrm>
                <a:off x="5621" y="3385"/>
                <a:ext cx="7" cy="8"/>
              </a:xfrm>
              <a:custGeom>
                <a:avLst/>
                <a:gdLst/>
                <a:ahLst/>
                <a:cxnLst>
                  <a:cxn ang="0">
                    <a:pos x="29" y="30"/>
                  </a:cxn>
                  <a:cxn ang="0">
                    <a:pos x="29" y="0"/>
                  </a:cxn>
                  <a:cxn ang="0">
                    <a:pos x="0" y="0"/>
                  </a:cxn>
                </a:cxnLst>
                <a:rect l="0" t="0" r="r" b="b"/>
                <a:pathLst>
                  <a:path w="29" h="30">
                    <a:moveTo>
                      <a:pt x="29" y="30"/>
                    </a:moveTo>
                    <a:lnTo>
                      <a:pt x="29" y="0"/>
                    </a:lnTo>
                    <a:lnTo>
                      <a:pt x="0" y="0"/>
                    </a:lnTo>
                  </a:path>
                </a:pathLst>
              </a:custGeom>
              <a:noFill/>
              <a:ln w="1588">
                <a:solidFill>
                  <a:srgbClr val="000000"/>
                </a:solidFill>
                <a:prstDash val="solid"/>
                <a:round/>
                <a:headEnd/>
                <a:tailEnd/>
              </a:ln>
            </p:spPr>
            <p:txBody>
              <a:bodyPr/>
              <a:lstStyle/>
              <a:p>
                <a:endParaRPr lang="en-GB"/>
              </a:p>
            </p:txBody>
          </p:sp>
          <p:sp>
            <p:nvSpPr>
              <p:cNvPr id="25892" name="Line 292"/>
              <p:cNvSpPr>
                <a:spLocks noChangeShapeType="1"/>
              </p:cNvSpPr>
              <p:nvPr/>
            </p:nvSpPr>
            <p:spPr bwMode="auto">
              <a:xfrm>
                <a:off x="5621" y="3385"/>
                <a:ext cx="7" cy="8"/>
              </a:xfrm>
              <a:prstGeom prst="line">
                <a:avLst/>
              </a:prstGeom>
              <a:noFill/>
              <a:ln w="1588">
                <a:solidFill>
                  <a:srgbClr val="000000"/>
                </a:solidFill>
                <a:round/>
                <a:headEnd/>
                <a:tailEnd/>
              </a:ln>
            </p:spPr>
            <p:txBody>
              <a:bodyPr/>
              <a:lstStyle/>
              <a:p>
                <a:endParaRPr lang="en-GB"/>
              </a:p>
            </p:txBody>
          </p:sp>
          <p:sp>
            <p:nvSpPr>
              <p:cNvPr id="25893" name="Freeform 293"/>
              <p:cNvSpPr>
                <a:spLocks/>
              </p:cNvSpPr>
              <p:nvPr/>
            </p:nvSpPr>
            <p:spPr bwMode="auto">
              <a:xfrm>
                <a:off x="5739" y="3459"/>
                <a:ext cx="22" cy="8"/>
              </a:xfrm>
              <a:custGeom>
                <a:avLst/>
                <a:gdLst/>
                <a:ahLst/>
                <a:cxnLst>
                  <a:cxn ang="0">
                    <a:pos x="89" y="0"/>
                  </a:cxn>
                  <a:cxn ang="0">
                    <a:pos x="0" y="0"/>
                  </a:cxn>
                  <a:cxn ang="0">
                    <a:pos x="0" y="28"/>
                  </a:cxn>
                </a:cxnLst>
                <a:rect l="0" t="0" r="r" b="b"/>
                <a:pathLst>
                  <a:path w="89" h="28">
                    <a:moveTo>
                      <a:pt x="89" y="0"/>
                    </a:moveTo>
                    <a:lnTo>
                      <a:pt x="0" y="0"/>
                    </a:lnTo>
                    <a:lnTo>
                      <a:pt x="0" y="28"/>
                    </a:lnTo>
                  </a:path>
                </a:pathLst>
              </a:custGeom>
              <a:noFill/>
              <a:ln w="1588">
                <a:solidFill>
                  <a:srgbClr val="000000"/>
                </a:solidFill>
                <a:prstDash val="solid"/>
                <a:round/>
                <a:headEnd/>
                <a:tailEnd/>
              </a:ln>
            </p:spPr>
            <p:txBody>
              <a:bodyPr/>
              <a:lstStyle/>
              <a:p>
                <a:endParaRPr lang="en-GB"/>
              </a:p>
            </p:txBody>
          </p:sp>
          <p:sp>
            <p:nvSpPr>
              <p:cNvPr id="25894" name="Line 294"/>
              <p:cNvSpPr>
                <a:spLocks noChangeShapeType="1"/>
              </p:cNvSpPr>
              <p:nvPr/>
            </p:nvSpPr>
            <p:spPr bwMode="auto">
              <a:xfrm flipV="1">
                <a:off x="5761" y="3452"/>
                <a:ext cx="8" cy="7"/>
              </a:xfrm>
              <a:prstGeom prst="line">
                <a:avLst/>
              </a:prstGeom>
              <a:noFill/>
              <a:ln w="1588">
                <a:solidFill>
                  <a:srgbClr val="000000"/>
                </a:solidFill>
                <a:round/>
                <a:headEnd/>
                <a:tailEnd/>
              </a:ln>
            </p:spPr>
            <p:txBody>
              <a:bodyPr/>
              <a:lstStyle/>
              <a:p>
                <a:endParaRPr lang="en-GB"/>
              </a:p>
            </p:txBody>
          </p:sp>
          <p:sp>
            <p:nvSpPr>
              <p:cNvPr id="25895" name="Freeform 295"/>
              <p:cNvSpPr>
                <a:spLocks/>
              </p:cNvSpPr>
              <p:nvPr/>
            </p:nvSpPr>
            <p:spPr bwMode="auto">
              <a:xfrm>
                <a:off x="5658" y="3607"/>
                <a:ext cx="125" cy="304"/>
              </a:xfrm>
              <a:custGeom>
                <a:avLst/>
                <a:gdLst/>
                <a:ahLst/>
                <a:cxnLst>
                  <a:cxn ang="0">
                    <a:pos x="444" y="1215"/>
                  </a:cxn>
                  <a:cxn ang="0">
                    <a:pos x="414" y="1185"/>
                  </a:cxn>
                  <a:cxn ang="0">
                    <a:pos x="384" y="1185"/>
                  </a:cxn>
                  <a:cxn ang="0">
                    <a:pos x="384" y="1156"/>
                  </a:cxn>
                  <a:cxn ang="0">
                    <a:pos x="295" y="1066"/>
                  </a:cxn>
                  <a:cxn ang="0">
                    <a:pos x="325" y="1066"/>
                  </a:cxn>
                  <a:cxn ang="0">
                    <a:pos x="325" y="1008"/>
                  </a:cxn>
                  <a:cxn ang="0">
                    <a:pos x="355" y="978"/>
                  </a:cxn>
                  <a:cxn ang="0">
                    <a:pos x="325" y="947"/>
                  </a:cxn>
                  <a:cxn ang="0">
                    <a:pos x="295" y="947"/>
                  </a:cxn>
                  <a:cxn ang="0">
                    <a:pos x="295" y="920"/>
                  </a:cxn>
                  <a:cxn ang="0">
                    <a:pos x="325" y="890"/>
                  </a:cxn>
                  <a:cxn ang="0">
                    <a:pos x="325" y="859"/>
                  </a:cxn>
                  <a:cxn ang="0">
                    <a:pos x="355" y="890"/>
                  </a:cxn>
                  <a:cxn ang="0">
                    <a:pos x="384" y="890"/>
                  </a:cxn>
                  <a:cxn ang="0">
                    <a:pos x="355" y="859"/>
                  </a:cxn>
                  <a:cxn ang="0">
                    <a:pos x="355" y="801"/>
                  </a:cxn>
                  <a:cxn ang="0">
                    <a:pos x="414" y="741"/>
                  </a:cxn>
                  <a:cxn ang="0">
                    <a:pos x="384" y="741"/>
                  </a:cxn>
                  <a:cxn ang="0">
                    <a:pos x="414" y="711"/>
                  </a:cxn>
                  <a:cxn ang="0">
                    <a:pos x="444" y="711"/>
                  </a:cxn>
                  <a:cxn ang="0">
                    <a:pos x="474" y="711"/>
                  </a:cxn>
                  <a:cxn ang="0">
                    <a:pos x="474" y="622"/>
                  </a:cxn>
                  <a:cxn ang="0">
                    <a:pos x="444" y="622"/>
                  </a:cxn>
                  <a:cxn ang="0">
                    <a:pos x="444" y="592"/>
                  </a:cxn>
                  <a:cxn ang="0">
                    <a:pos x="414" y="564"/>
                  </a:cxn>
                  <a:cxn ang="0">
                    <a:pos x="414" y="504"/>
                  </a:cxn>
                  <a:cxn ang="0">
                    <a:pos x="444" y="504"/>
                  </a:cxn>
                  <a:cxn ang="0">
                    <a:pos x="502" y="445"/>
                  </a:cxn>
                  <a:cxn ang="0">
                    <a:pos x="444" y="445"/>
                  </a:cxn>
                  <a:cxn ang="0">
                    <a:pos x="325" y="445"/>
                  </a:cxn>
                  <a:cxn ang="0">
                    <a:pos x="295" y="416"/>
                  </a:cxn>
                  <a:cxn ang="0">
                    <a:pos x="265" y="416"/>
                  </a:cxn>
                  <a:cxn ang="0">
                    <a:pos x="265" y="386"/>
                  </a:cxn>
                  <a:cxn ang="0">
                    <a:pos x="207" y="386"/>
                  </a:cxn>
                  <a:cxn ang="0">
                    <a:pos x="207" y="356"/>
                  </a:cxn>
                  <a:cxn ang="0">
                    <a:pos x="177" y="327"/>
                  </a:cxn>
                  <a:cxn ang="0">
                    <a:pos x="177" y="267"/>
                  </a:cxn>
                  <a:cxn ang="0">
                    <a:pos x="118" y="238"/>
                  </a:cxn>
                  <a:cxn ang="0">
                    <a:pos x="88" y="209"/>
                  </a:cxn>
                  <a:cxn ang="0">
                    <a:pos x="88" y="149"/>
                  </a:cxn>
                  <a:cxn ang="0">
                    <a:pos x="28" y="91"/>
                  </a:cxn>
                  <a:cxn ang="0">
                    <a:pos x="28" y="31"/>
                  </a:cxn>
                  <a:cxn ang="0">
                    <a:pos x="0" y="31"/>
                  </a:cxn>
                  <a:cxn ang="0">
                    <a:pos x="0" y="0"/>
                  </a:cxn>
                </a:cxnLst>
                <a:rect l="0" t="0" r="r" b="b"/>
                <a:pathLst>
                  <a:path w="502" h="1215">
                    <a:moveTo>
                      <a:pt x="444" y="1215"/>
                    </a:moveTo>
                    <a:lnTo>
                      <a:pt x="414" y="1185"/>
                    </a:lnTo>
                    <a:lnTo>
                      <a:pt x="384" y="1185"/>
                    </a:lnTo>
                    <a:lnTo>
                      <a:pt x="384" y="1156"/>
                    </a:lnTo>
                    <a:lnTo>
                      <a:pt x="295" y="1066"/>
                    </a:lnTo>
                    <a:lnTo>
                      <a:pt x="325" y="1066"/>
                    </a:lnTo>
                    <a:lnTo>
                      <a:pt x="325" y="1008"/>
                    </a:lnTo>
                    <a:lnTo>
                      <a:pt x="355" y="978"/>
                    </a:lnTo>
                    <a:lnTo>
                      <a:pt x="325" y="947"/>
                    </a:lnTo>
                    <a:lnTo>
                      <a:pt x="295" y="947"/>
                    </a:lnTo>
                    <a:lnTo>
                      <a:pt x="295" y="920"/>
                    </a:lnTo>
                    <a:lnTo>
                      <a:pt x="325" y="890"/>
                    </a:lnTo>
                    <a:lnTo>
                      <a:pt x="325" y="859"/>
                    </a:lnTo>
                    <a:lnTo>
                      <a:pt x="355" y="890"/>
                    </a:lnTo>
                    <a:lnTo>
                      <a:pt x="384" y="890"/>
                    </a:lnTo>
                    <a:lnTo>
                      <a:pt x="355" y="859"/>
                    </a:lnTo>
                    <a:lnTo>
                      <a:pt x="355" y="801"/>
                    </a:lnTo>
                    <a:lnTo>
                      <a:pt x="414" y="741"/>
                    </a:lnTo>
                    <a:lnTo>
                      <a:pt x="384" y="741"/>
                    </a:lnTo>
                    <a:lnTo>
                      <a:pt x="414" y="711"/>
                    </a:lnTo>
                    <a:lnTo>
                      <a:pt x="444" y="711"/>
                    </a:lnTo>
                    <a:lnTo>
                      <a:pt x="474" y="711"/>
                    </a:lnTo>
                    <a:lnTo>
                      <a:pt x="474" y="622"/>
                    </a:lnTo>
                    <a:lnTo>
                      <a:pt x="444" y="622"/>
                    </a:lnTo>
                    <a:lnTo>
                      <a:pt x="444" y="592"/>
                    </a:lnTo>
                    <a:lnTo>
                      <a:pt x="414" y="564"/>
                    </a:lnTo>
                    <a:lnTo>
                      <a:pt x="414" y="504"/>
                    </a:lnTo>
                    <a:lnTo>
                      <a:pt x="444" y="504"/>
                    </a:lnTo>
                    <a:lnTo>
                      <a:pt x="502" y="445"/>
                    </a:lnTo>
                    <a:lnTo>
                      <a:pt x="444" y="445"/>
                    </a:lnTo>
                    <a:lnTo>
                      <a:pt x="325" y="445"/>
                    </a:lnTo>
                    <a:lnTo>
                      <a:pt x="295" y="416"/>
                    </a:lnTo>
                    <a:lnTo>
                      <a:pt x="265" y="416"/>
                    </a:lnTo>
                    <a:lnTo>
                      <a:pt x="265" y="386"/>
                    </a:lnTo>
                    <a:lnTo>
                      <a:pt x="207" y="386"/>
                    </a:lnTo>
                    <a:lnTo>
                      <a:pt x="207" y="356"/>
                    </a:lnTo>
                    <a:lnTo>
                      <a:pt x="177" y="327"/>
                    </a:lnTo>
                    <a:lnTo>
                      <a:pt x="177" y="267"/>
                    </a:lnTo>
                    <a:lnTo>
                      <a:pt x="118" y="238"/>
                    </a:lnTo>
                    <a:lnTo>
                      <a:pt x="88" y="209"/>
                    </a:lnTo>
                    <a:lnTo>
                      <a:pt x="88" y="149"/>
                    </a:lnTo>
                    <a:lnTo>
                      <a:pt x="28" y="91"/>
                    </a:lnTo>
                    <a:lnTo>
                      <a:pt x="28" y="31"/>
                    </a:lnTo>
                    <a:lnTo>
                      <a:pt x="0" y="31"/>
                    </a:lnTo>
                    <a:lnTo>
                      <a:pt x="0" y="0"/>
                    </a:lnTo>
                  </a:path>
                </a:pathLst>
              </a:custGeom>
              <a:noFill/>
              <a:ln w="1588">
                <a:solidFill>
                  <a:srgbClr val="000000"/>
                </a:solidFill>
                <a:prstDash val="solid"/>
                <a:round/>
                <a:headEnd/>
                <a:tailEnd/>
              </a:ln>
            </p:spPr>
            <p:txBody>
              <a:bodyPr/>
              <a:lstStyle/>
              <a:p>
                <a:endParaRPr lang="en-GB"/>
              </a:p>
            </p:txBody>
          </p:sp>
          <p:sp>
            <p:nvSpPr>
              <p:cNvPr id="25896" name="Freeform 296"/>
              <p:cNvSpPr>
                <a:spLocks/>
              </p:cNvSpPr>
              <p:nvPr/>
            </p:nvSpPr>
            <p:spPr bwMode="auto">
              <a:xfrm>
                <a:off x="3731" y="995"/>
                <a:ext cx="15" cy="15"/>
              </a:xfrm>
              <a:custGeom>
                <a:avLst/>
                <a:gdLst/>
                <a:ahLst/>
                <a:cxnLst>
                  <a:cxn ang="0">
                    <a:pos x="30" y="0"/>
                  </a:cxn>
                  <a:cxn ang="0">
                    <a:pos x="0" y="30"/>
                  </a:cxn>
                  <a:cxn ang="0">
                    <a:pos x="0" y="60"/>
                  </a:cxn>
                  <a:cxn ang="0">
                    <a:pos x="30" y="30"/>
                  </a:cxn>
                  <a:cxn ang="0">
                    <a:pos x="60" y="30"/>
                  </a:cxn>
                  <a:cxn ang="0">
                    <a:pos x="30" y="0"/>
                  </a:cxn>
                </a:cxnLst>
                <a:rect l="0" t="0" r="r" b="b"/>
                <a:pathLst>
                  <a:path w="60" h="60">
                    <a:moveTo>
                      <a:pt x="30" y="0"/>
                    </a:moveTo>
                    <a:lnTo>
                      <a:pt x="0" y="30"/>
                    </a:lnTo>
                    <a:lnTo>
                      <a:pt x="0" y="60"/>
                    </a:lnTo>
                    <a:lnTo>
                      <a:pt x="30" y="30"/>
                    </a:lnTo>
                    <a:lnTo>
                      <a:pt x="60" y="30"/>
                    </a:lnTo>
                    <a:lnTo>
                      <a:pt x="30" y="0"/>
                    </a:lnTo>
                  </a:path>
                </a:pathLst>
              </a:custGeom>
              <a:noFill/>
              <a:ln w="1588">
                <a:solidFill>
                  <a:srgbClr val="000000"/>
                </a:solidFill>
                <a:prstDash val="solid"/>
                <a:round/>
                <a:headEnd/>
                <a:tailEnd/>
              </a:ln>
            </p:spPr>
            <p:txBody>
              <a:bodyPr/>
              <a:lstStyle/>
              <a:p>
                <a:endParaRPr lang="en-GB"/>
              </a:p>
            </p:txBody>
          </p:sp>
          <p:sp>
            <p:nvSpPr>
              <p:cNvPr id="25897" name="Freeform 297"/>
              <p:cNvSpPr>
                <a:spLocks/>
              </p:cNvSpPr>
              <p:nvPr/>
            </p:nvSpPr>
            <p:spPr bwMode="auto">
              <a:xfrm>
                <a:off x="3739" y="973"/>
                <a:ext cx="29" cy="37"/>
              </a:xfrm>
              <a:custGeom>
                <a:avLst/>
                <a:gdLst/>
                <a:ahLst/>
                <a:cxnLst>
                  <a:cxn ang="0">
                    <a:pos x="0" y="88"/>
                  </a:cxn>
                  <a:cxn ang="0">
                    <a:pos x="0" y="58"/>
                  </a:cxn>
                  <a:cxn ang="0">
                    <a:pos x="30" y="30"/>
                  </a:cxn>
                  <a:cxn ang="0">
                    <a:pos x="30" y="58"/>
                  </a:cxn>
                  <a:cxn ang="0">
                    <a:pos x="61" y="30"/>
                  </a:cxn>
                  <a:cxn ang="0">
                    <a:pos x="88" y="30"/>
                  </a:cxn>
                  <a:cxn ang="0">
                    <a:pos x="88" y="0"/>
                  </a:cxn>
                  <a:cxn ang="0">
                    <a:pos x="118" y="30"/>
                  </a:cxn>
                  <a:cxn ang="0">
                    <a:pos x="118" y="148"/>
                  </a:cxn>
                </a:cxnLst>
                <a:rect l="0" t="0" r="r" b="b"/>
                <a:pathLst>
                  <a:path w="118" h="148">
                    <a:moveTo>
                      <a:pt x="0" y="88"/>
                    </a:moveTo>
                    <a:lnTo>
                      <a:pt x="0" y="58"/>
                    </a:lnTo>
                    <a:lnTo>
                      <a:pt x="30" y="30"/>
                    </a:lnTo>
                    <a:lnTo>
                      <a:pt x="30" y="58"/>
                    </a:lnTo>
                    <a:lnTo>
                      <a:pt x="61" y="30"/>
                    </a:lnTo>
                    <a:lnTo>
                      <a:pt x="88" y="30"/>
                    </a:lnTo>
                    <a:lnTo>
                      <a:pt x="88" y="0"/>
                    </a:lnTo>
                    <a:lnTo>
                      <a:pt x="118" y="30"/>
                    </a:lnTo>
                    <a:lnTo>
                      <a:pt x="118" y="148"/>
                    </a:lnTo>
                  </a:path>
                </a:pathLst>
              </a:custGeom>
              <a:noFill/>
              <a:ln w="1588">
                <a:solidFill>
                  <a:srgbClr val="000000"/>
                </a:solidFill>
                <a:prstDash val="solid"/>
                <a:round/>
                <a:headEnd/>
                <a:tailEnd/>
              </a:ln>
            </p:spPr>
            <p:txBody>
              <a:bodyPr/>
              <a:lstStyle/>
              <a:p>
                <a:endParaRPr lang="en-GB"/>
              </a:p>
            </p:txBody>
          </p:sp>
          <p:sp>
            <p:nvSpPr>
              <p:cNvPr id="25898" name="Freeform 298"/>
              <p:cNvSpPr>
                <a:spLocks/>
              </p:cNvSpPr>
              <p:nvPr/>
            </p:nvSpPr>
            <p:spPr bwMode="auto">
              <a:xfrm>
                <a:off x="3687" y="965"/>
                <a:ext cx="52" cy="30"/>
              </a:xfrm>
              <a:custGeom>
                <a:avLst/>
                <a:gdLst/>
                <a:ahLst/>
                <a:cxnLst>
                  <a:cxn ang="0">
                    <a:pos x="0" y="61"/>
                  </a:cxn>
                  <a:cxn ang="0">
                    <a:pos x="0" y="31"/>
                  </a:cxn>
                  <a:cxn ang="0">
                    <a:pos x="30" y="0"/>
                  </a:cxn>
                  <a:cxn ang="0">
                    <a:pos x="88" y="0"/>
                  </a:cxn>
                  <a:cxn ang="0">
                    <a:pos x="118" y="31"/>
                  </a:cxn>
                  <a:cxn ang="0">
                    <a:pos x="118" y="0"/>
                  </a:cxn>
                  <a:cxn ang="0">
                    <a:pos x="148" y="31"/>
                  </a:cxn>
                  <a:cxn ang="0">
                    <a:pos x="88" y="89"/>
                  </a:cxn>
                  <a:cxn ang="0">
                    <a:pos x="148" y="89"/>
                  </a:cxn>
                  <a:cxn ang="0">
                    <a:pos x="177" y="61"/>
                  </a:cxn>
                  <a:cxn ang="0">
                    <a:pos x="177" y="89"/>
                  </a:cxn>
                  <a:cxn ang="0">
                    <a:pos x="207" y="119"/>
                  </a:cxn>
                </a:cxnLst>
                <a:rect l="0" t="0" r="r" b="b"/>
                <a:pathLst>
                  <a:path w="207" h="119">
                    <a:moveTo>
                      <a:pt x="0" y="61"/>
                    </a:moveTo>
                    <a:lnTo>
                      <a:pt x="0" y="31"/>
                    </a:lnTo>
                    <a:lnTo>
                      <a:pt x="30" y="0"/>
                    </a:lnTo>
                    <a:lnTo>
                      <a:pt x="88" y="0"/>
                    </a:lnTo>
                    <a:lnTo>
                      <a:pt x="118" y="31"/>
                    </a:lnTo>
                    <a:lnTo>
                      <a:pt x="118" y="0"/>
                    </a:lnTo>
                    <a:lnTo>
                      <a:pt x="148" y="31"/>
                    </a:lnTo>
                    <a:lnTo>
                      <a:pt x="88" y="89"/>
                    </a:lnTo>
                    <a:lnTo>
                      <a:pt x="148" y="89"/>
                    </a:lnTo>
                    <a:lnTo>
                      <a:pt x="177" y="61"/>
                    </a:lnTo>
                    <a:lnTo>
                      <a:pt x="177" y="89"/>
                    </a:lnTo>
                    <a:lnTo>
                      <a:pt x="207" y="119"/>
                    </a:lnTo>
                  </a:path>
                </a:pathLst>
              </a:custGeom>
              <a:noFill/>
              <a:ln w="1588">
                <a:solidFill>
                  <a:srgbClr val="000000"/>
                </a:solidFill>
                <a:prstDash val="solid"/>
                <a:round/>
                <a:headEnd/>
                <a:tailEnd/>
              </a:ln>
            </p:spPr>
            <p:txBody>
              <a:bodyPr/>
              <a:lstStyle/>
              <a:p>
                <a:endParaRPr lang="en-GB"/>
              </a:p>
            </p:txBody>
          </p:sp>
          <p:sp>
            <p:nvSpPr>
              <p:cNvPr id="25899" name="Freeform 299"/>
              <p:cNvSpPr>
                <a:spLocks/>
              </p:cNvSpPr>
              <p:nvPr/>
            </p:nvSpPr>
            <p:spPr bwMode="auto">
              <a:xfrm>
                <a:off x="3768" y="965"/>
                <a:ext cx="82" cy="45"/>
              </a:xfrm>
              <a:custGeom>
                <a:avLst/>
                <a:gdLst/>
                <a:ahLst/>
                <a:cxnLst>
                  <a:cxn ang="0">
                    <a:pos x="0" y="179"/>
                  </a:cxn>
                  <a:cxn ang="0">
                    <a:pos x="31" y="149"/>
                  </a:cxn>
                  <a:cxn ang="0">
                    <a:pos x="61" y="149"/>
                  </a:cxn>
                  <a:cxn ang="0">
                    <a:pos x="61" y="119"/>
                  </a:cxn>
                  <a:cxn ang="0">
                    <a:pos x="119" y="61"/>
                  </a:cxn>
                  <a:cxn ang="0">
                    <a:pos x="150" y="89"/>
                  </a:cxn>
                  <a:cxn ang="0">
                    <a:pos x="150" y="61"/>
                  </a:cxn>
                  <a:cxn ang="0">
                    <a:pos x="207" y="61"/>
                  </a:cxn>
                  <a:cxn ang="0">
                    <a:pos x="179" y="31"/>
                  </a:cxn>
                  <a:cxn ang="0">
                    <a:pos x="238" y="0"/>
                  </a:cxn>
                  <a:cxn ang="0">
                    <a:pos x="238" y="31"/>
                  </a:cxn>
                  <a:cxn ang="0">
                    <a:pos x="268" y="61"/>
                  </a:cxn>
                  <a:cxn ang="0">
                    <a:pos x="326" y="61"/>
                  </a:cxn>
                </a:cxnLst>
                <a:rect l="0" t="0" r="r" b="b"/>
                <a:pathLst>
                  <a:path w="326" h="179">
                    <a:moveTo>
                      <a:pt x="0" y="179"/>
                    </a:moveTo>
                    <a:lnTo>
                      <a:pt x="31" y="149"/>
                    </a:lnTo>
                    <a:lnTo>
                      <a:pt x="61" y="149"/>
                    </a:lnTo>
                    <a:lnTo>
                      <a:pt x="61" y="119"/>
                    </a:lnTo>
                    <a:lnTo>
                      <a:pt x="119" y="61"/>
                    </a:lnTo>
                    <a:lnTo>
                      <a:pt x="150" y="89"/>
                    </a:lnTo>
                    <a:lnTo>
                      <a:pt x="150" y="61"/>
                    </a:lnTo>
                    <a:lnTo>
                      <a:pt x="207" y="61"/>
                    </a:lnTo>
                    <a:lnTo>
                      <a:pt x="179" y="31"/>
                    </a:lnTo>
                    <a:lnTo>
                      <a:pt x="238" y="0"/>
                    </a:lnTo>
                    <a:lnTo>
                      <a:pt x="238" y="31"/>
                    </a:lnTo>
                    <a:lnTo>
                      <a:pt x="268" y="61"/>
                    </a:lnTo>
                    <a:lnTo>
                      <a:pt x="326" y="61"/>
                    </a:lnTo>
                  </a:path>
                </a:pathLst>
              </a:custGeom>
              <a:noFill/>
              <a:ln w="1588">
                <a:solidFill>
                  <a:srgbClr val="000000"/>
                </a:solidFill>
                <a:prstDash val="solid"/>
                <a:round/>
                <a:headEnd/>
                <a:tailEnd/>
              </a:ln>
            </p:spPr>
            <p:txBody>
              <a:bodyPr/>
              <a:lstStyle/>
              <a:p>
                <a:endParaRPr lang="en-GB"/>
              </a:p>
            </p:txBody>
          </p:sp>
          <p:sp>
            <p:nvSpPr>
              <p:cNvPr id="25900" name="Freeform 300"/>
              <p:cNvSpPr>
                <a:spLocks/>
              </p:cNvSpPr>
              <p:nvPr/>
            </p:nvSpPr>
            <p:spPr bwMode="auto">
              <a:xfrm>
                <a:off x="3687" y="980"/>
                <a:ext cx="15" cy="30"/>
              </a:xfrm>
              <a:custGeom>
                <a:avLst/>
                <a:gdLst/>
                <a:ahLst/>
                <a:cxnLst>
                  <a:cxn ang="0">
                    <a:pos x="0" y="0"/>
                  </a:cxn>
                  <a:cxn ang="0">
                    <a:pos x="30" y="28"/>
                  </a:cxn>
                  <a:cxn ang="0">
                    <a:pos x="0" y="58"/>
                  </a:cxn>
                  <a:cxn ang="0">
                    <a:pos x="0" y="88"/>
                  </a:cxn>
                  <a:cxn ang="0">
                    <a:pos x="30" y="118"/>
                  </a:cxn>
                  <a:cxn ang="0">
                    <a:pos x="59" y="88"/>
                  </a:cxn>
                  <a:cxn ang="0">
                    <a:pos x="30" y="88"/>
                  </a:cxn>
                  <a:cxn ang="0">
                    <a:pos x="30" y="58"/>
                  </a:cxn>
                  <a:cxn ang="0">
                    <a:pos x="59" y="28"/>
                  </a:cxn>
                  <a:cxn ang="0">
                    <a:pos x="30" y="0"/>
                  </a:cxn>
                  <a:cxn ang="0">
                    <a:pos x="0" y="0"/>
                  </a:cxn>
                </a:cxnLst>
                <a:rect l="0" t="0" r="r" b="b"/>
                <a:pathLst>
                  <a:path w="59" h="118">
                    <a:moveTo>
                      <a:pt x="0" y="0"/>
                    </a:moveTo>
                    <a:lnTo>
                      <a:pt x="30" y="28"/>
                    </a:lnTo>
                    <a:lnTo>
                      <a:pt x="0" y="58"/>
                    </a:lnTo>
                    <a:lnTo>
                      <a:pt x="0" y="88"/>
                    </a:lnTo>
                    <a:lnTo>
                      <a:pt x="30" y="118"/>
                    </a:lnTo>
                    <a:lnTo>
                      <a:pt x="59" y="88"/>
                    </a:lnTo>
                    <a:lnTo>
                      <a:pt x="30" y="88"/>
                    </a:lnTo>
                    <a:lnTo>
                      <a:pt x="30" y="58"/>
                    </a:lnTo>
                    <a:lnTo>
                      <a:pt x="59" y="28"/>
                    </a:lnTo>
                    <a:lnTo>
                      <a:pt x="30" y="0"/>
                    </a:lnTo>
                    <a:lnTo>
                      <a:pt x="0" y="0"/>
                    </a:lnTo>
                  </a:path>
                </a:pathLst>
              </a:custGeom>
              <a:noFill/>
              <a:ln w="1588">
                <a:solidFill>
                  <a:srgbClr val="000000"/>
                </a:solidFill>
                <a:prstDash val="solid"/>
                <a:round/>
                <a:headEnd/>
                <a:tailEnd/>
              </a:ln>
            </p:spPr>
            <p:txBody>
              <a:bodyPr/>
              <a:lstStyle/>
              <a:p>
                <a:endParaRPr lang="en-GB"/>
              </a:p>
            </p:txBody>
          </p:sp>
          <p:sp>
            <p:nvSpPr>
              <p:cNvPr id="25901" name="Freeform 301"/>
              <p:cNvSpPr>
                <a:spLocks/>
              </p:cNvSpPr>
              <p:nvPr/>
            </p:nvSpPr>
            <p:spPr bwMode="auto">
              <a:xfrm>
                <a:off x="3642" y="980"/>
                <a:ext cx="45" cy="44"/>
              </a:xfrm>
              <a:custGeom>
                <a:avLst/>
                <a:gdLst/>
                <a:ahLst/>
                <a:cxnLst>
                  <a:cxn ang="0">
                    <a:pos x="0" y="177"/>
                  </a:cxn>
                  <a:cxn ang="0">
                    <a:pos x="30" y="146"/>
                  </a:cxn>
                  <a:cxn ang="0">
                    <a:pos x="30" y="118"/>
                  </a:cxn>
                  <a:cxn ang="0">
                    <a:pos x="59" y="118"/>
                  </a:cxn>
                  <a:cxn ang="0">
                    <a:pos x="118" y="177"/>
                  </a:cxn>
                  <a:cxn ang="0">
                    <a:pos x="118" y="146"/>
                  </a:cxn>
                  <a:cxn ang="0">
                    <a:pos x="148" y="146"/>
                  </a:cxn>
                  <a:cxn ang="0">
                    <a:pos x="118" y="118"/>
                  </a:cxn>
                  <a:cxn ang="0">
                    <a:pos x="118" y="88"/>
                  </a:cxn>
                  <a:cxn ang="0">
                    <a:pos x="59" y="88"/>
                  </a:cxn>
                  <a:cxn ang="0">
                    <a:pos x="118" y="28"/>
                  </a:cxn>
                  <a:cxn ang="0">
                    <a:pos x="148" y="58"/>
                  </a:cxn>
                  <a:cxn ang="0">
                    <a:pos x="148" y="0"/>
                  </a:cxn>
                  <a:cxn ang="0">
                    <a:pos x="178" y="0"/>
                  </a:cxn>
                </a:cxnLst>
                <a:rect l="0" t="0" r="r" b="b"/>
                <a:pathLst>
                  <a:path w="178" h="177">
                    <a:moveTo>
                      <a:pt x="0" y="177"/>
                    </a:moveTo>
                    <a:lnTo>
                      <a:pt x="30" y="146"/>
                    </a:lnTo>
                    <a:lnTo>
                      <a:pt x="30" y="118"/>
                    </a:lnTo>
                    <a:lnTo>
                      <a:pt x="59" y="118"/>
                    </a:lnTo>
                    <a:lnTo>
                      <a:pt x="118" y="177"/>
                    </a:lnTo>
                    <a:lnTo>
                      <a:pt x="118" y="146"/>
                    </a:lnTo>
                    <a:lnTo>
                      <a:pt x="148" y="146"/>
                    </a:lnTo>
                    <a:lnTo>
                      <a:pt x="118" y="118"/>
                    </a:lnTo>
                    <a:lnTo>
                      <a:pt x="118" y="88"/>
                    </a:lnTo>
                    <a:lnTo>
                      <a:pt x="59" y="88"/>
                    </a:lnTo>
                    <a:lnTo>
                      <a:pt x="118" y="28"/>
                    </a:lnTo>
                    <a:lnTo>
                      <a:pt x="148" y="58"/>
                    </a:lnTo>
                    <a:lnTo>
                      <a:pt x="148" y="0"/>
                    </a:lnTo>
                    <a:lnTo>
                      <a:pt x="178" y="0"/>
                    </a:lnTo>
                  </a:path>
                </a:pathLst>
              </a:custGeom>
              <a:noFill/>
              <a:ln w="1588">
                <a:solidFill>
                  <a:srgbClr val="000000"/>
                </a:solidFill>
                <a:prstDash val="solid"/>
                <a:round/>
                <a:headEnd/>
                <a:tailEnd/>
              </a:ln>
            </p:spPr>
            <p:txBody>
              <a:bodyPr/>
              <a:lstStyle/>
              <a:p>
                <a:endParaRPr lang="en-GB"/>
              </a:p>
            </p:txBody>
          </p:sp>
          <p:sp>
            <p:nvSpPr>
              <p:cNvPr id="25902" name="Freeform 302"/>
              <p:cNvSpPr>
                <a:spLocks/>
              </p:cNvSpPr>
              <p:nvPr/>
            </p:nvSpPr>
            <p:spPr bwMode="auto">
              <a:xfrm>
                <a:off x="3717" y="1017"/>
                <a:ext cx="7" cy="7"/>
              </a:xfrm>
              <a:custGeom>
                <a:avLst/>
                <a:gdLst/>
                <a:ahLst/>
                <a:cxnLst>
                  <a:cxn ang="0">
                    <a:pos x="0" y="31"/>
                  </a:cxn>
                  <a:cxn ang="0">
                    <a:pos x="30" y="31"/>
                  </a:cxn>
                  <a:cxn ang="0">
                    <a:pos x="0" y="0"/>
                  </a:cxn>
                  <a:cxn ang="0">
                    <a:pos x="0" y="31"/>
                  </a:cxn>
                </a:cxnLst>
                <a:rect l="0" t="0" r="r" b="b"/>
                <a:pathLst>
                  <a:path w="30" h="31">
                    <a:moveTo>
                      <a:pt x="0" y="31"/>
                    </a:moveTo>
                    <a:lnTo>
                      <a:pt x="30" y="31"/>
                    </a:lnTo>
                    <a:lnTo>
                      <a:pt x="0" y="0"/>
                    </a:lnTo>
                    <a:lnTo>
                      <a:pt x="0" y="31"/>
                    </a:lnTo>
                  </a:path>
                </a:pathLst>
              </a:custGeom>
              <a:noFill/>
              <a:ln w="1588">
                <a:solidFill>
                  <a:srgbClr val="000000"/>
                </a:solidFill>
                <a:prstDash val="solid"/>
                <a:round/>
                <a:headEnd/>
                <a:tailEnd/>
              </a:ln>
            </p:spPr>
            <p:txBody>
              <a:bodyPr/>
              <a:lstStyle/>
              <a:p>
                <a:endParaRPr lang="en-GB"/>
              </a:p>
            </p:txBody>
          </p:sp>
          <p:sp>
            <p:nvSpPr>
              <p:cNvPr id="25903" name="Freeform 303"/>
              <p:cNvSpPr>
                <a:spLocks/>
              </p:cNvSpPr>
              <p:nvPr/>
            </p:nvSpPr>
            <p:spPr bwMode="auto">
              <a:xfrm>
                <a:off x="3487" y="1002"/>
                <a:ext cx="155" cy="89"/>
              </a:xfrm>
              <a:custGeom>
                <a:avLst/>
                <a:gdLst/>
                <a:ahLst/>
                <a:cxnLst>
                  <a:cxn ang="0">
                    <a:pos x="294" y="325"/>
                  </a:cxn>
                  <a:cxn ang="0">
                    <a:pos x="237" y="325"/>
                  </a:cxn>
                  <a:cxn ang="0">
                    <a:pos x="237" y="295"/>
                  </a:cxn>
                  <a:cxn ang="0">
                    <a:pos x="176" y="355"/>
                  </a:cxn>
                  <a:cxn ang="0">
                    <a:pos x="176" y="295"/>
                  </a:cxn>
                  <a:cxn ang="0">
                    <a:pos x="118" y="355"/>
                  </a:cxn>
                  <a:cxn ang="0">
                    <a:pos x="57" y="355"/>
                  </a:cxn>
                  <a:cxn ang="0">
                    <a:pos x="87" y="325"/>
                  </a:cxn>
                  <a:cxn ang="0">
                    <a:pos x="57" y="325"/>
                  </a:cxn>
                  <a:cxn ang="0">
                    <a:pos x="27" y="355"/>
                  </a:cxn>
                  <a:cxn ang="0">
                    <a:pos x="0" y="355"/>
                  </a:cxn>
                  <a:cxn ang="0">
                    <a:pos x="0" y="325"/>
                  </a:cxn>
                  <a:cxn ang="0">
                    <a:pos x="27" y="325"/>
                  </a:cxn>
                  <a:cxn ang="0">
                    <a:pos x="27" y="295"/>
                  </a:cxn>
                  <a:cxn ang="0">
                    <a:pos x="57" y="295"/>
                  </a:cxn>
                  <a:cxn ang="0">
                    <a:pos x="87" y="267"/>
                  </a:cxn>
                  <a:cxn ang="0">
                    <a:pos x="57" y="237"/>
                  </a:cxn>
                  <a:cxn ang="0">
                    <a:pos x="87" y="237"/>
                  </a:cxn>
                  <a:cxn ang="0">
                    <a:pos x="118" y="207"/>
                  </a:cxn>
                  <a:cxn ang="0">
                    <a:pos x="118" y="177"/>
                  </a:cxn>
                  <a:cxn ang="0">
                    <a:pos x="176" y="177"/>
                  </a:cxn>
                  <a:cxn ang="0">
                    <a:pos x="176" y="237"/>
                  </a:cxn>
                  <a:cxn ang="0">
                    <a:pos x="146" y="267"/>
                  </a:cxn>
                  <a:cxn ang="0">
                    <a:pos x="146" y="295"/>
                  </a:cxn>
                  <a:cxn ang="0">
                    <a:pos x="207" y="237"/>
                  </a:cxn>
                  <a:cxn ang="0">
                    <a:pos x="237" y="237"/>
                  </a:cxn>
                  <a:cxn ang="0">
                    <a:pos x="237" y="207"/>
                  </a:cxn>
                  <a:cxn ang="0">
                    <a:pos x="325" y="207"/>
                  </a:cxn>
                  <a:cxn ang="0">
                    <a:pos x="325" y="267"/>
                  </a:cxn>
                  <a:cxn ang="0">
                    <a:pos x="383" y="267"/>
                  </a:cxn>
                  <a:cxn ang="0">
                    <a:pos x="414" y="237"/>
                  </a:cxn>
                  <a:cxn ang="0">
                    <a:pos x="383" y="237"/>
                  </a:cxn>
                  <a:cxn ang="0">
                    <a:pos x="414" y="207"/>
                  </a:cxn>
                  <a:cxn ang="0">
                    <a:pos x="444" y="207"/>
                  </a:cxn>
                  <a:cxn ang="0">
                    <a:pos x="444" y="237"/>
                  </a:cxn>
                  <a:cxn ang="0">
                    <a:pos x="473" y="237"/>
                  </a:cxn>
                  <a:cxn ang="0">
                    <a:pos x="501" y="207"/>
                  </a:cxn>
                  <a:cxn ang="0">
                    <a:pos x="562" y="237"/>
                  </a:cxn>
                  <a:cxn ang="0">
                    <a:pos x="532" y="207"/>
                  </a:cxn>
                  <a:cxn ang="0">
                    <a:pos x="562" y="207"/>
                  </a:cxn>
                  <a:cxn ang="0">
                    <a:pos x="532" y="177"/>
                  </a:cxn>
                  <a:cxn ang="0">
                    <a:pos x="532" y="148"/>
                  </a:cxn>
                  <a:cxn ang="0">
                    <a:pos x="562" y="148"/>
                  </a:cxn>
                  <a:cxn ang="0">
                    <a:pos x="592" y="119"/>
                  </a:cxn>
                  <a:cxn ang="0">
                    <a:pos x="473" y="119"/>
                  </a:cxn>
                  <a:cxn ang="0">
                    <a:pos x="444" y="148"/>
                  </a:cxn>
                  <a:cxn ang="0">
                    <a:pos x="414" y="148"/>
                  </a:cxn>
                  <a:cxn ang="0">
                    <a:pos x="383" y="119"/>
                  </a:cxn>
                  <a:cxn ang="0">
                    <a:pos x="444" y="119"/>
                  </a:cxn>
                  <a:cxn ang="0">
                    <a:pos x="414" y="89"/>
                  </a:cxn>
                  <a:cxn ang="0">
                    <a:pos x="414" y="58"/>
                  </a:cxn>
                  <a:cxn ang="0">
                    <a:pos x="473" y="58"/>
                  </a:cxn>
                  <a:cxn ang="0">
                    <a:pos x="473" y="30"/>
                  </a:cxn>
                  <a:cxn ang="0">
                    <a:pos x="444" y="30"/>
                  </a:cxn>
                  <a:cxn ang="0">
                    <a:pos x="473" y="0"/>
                  </a:cxn>
                  <a:cxn ang="0">
                    <a:pos x="501" y="30"/>
                  </a:cxn>
                  <a:cxn ang="0">
                    <a:pos x="532" y="30"/>
                  </a:cxn>
                  <a:cxn ang="0">
                    <a:pos x="532" y="0"/>
                  </a:cxn>
                  <a:cxn ang="0">
                    <a:pos x="592" y="30"/>
                  </a:cxn>
                  <a:cxn ang="0">
                    <a:pos x="621" y="30"/>
                  </a:cxn>
                  <a:cxn ang="0">
                    <a:pos x="621" y="89"/>
                  </a:cxn>
                </a:cxnLst>
                <a:rect l="0" t="0" r="r" b="b"/>
                <a:pathLst>
                  <a:path w="621" h="355">
                    <a:moveTo>
                      <a:pt x="294" y="325"/>
                    </a:moveTo>
                    <a:lnTo>
                      <a:pt x="237" y="325"/>
                    </a:lnTo>
                    <a:lnTo>
                      <a:pt x="237" y="295"/>
                    </a:lnTo>
                    <a:lnTo>
                      <a:pt x="176" y="355"/>
                    </a:lnTo>
                    <a:lnTo>
                      <a:pt x="176" y="295"/>
                    </a:lnTo>
                    <a:lnTo>
                      <a:pt x="118" y="355"/>
                    </a:lnTo>
                    <a:lnTo>
                      <a:pt x="57" y="355"/>
                    </a:lnTo>
                    <a:lnTo>
                      <a:pt x="87" y="325"/>
                    </a:lnTo>
                    <a:lnTo>
                      <a:pt x="57" y="325"/>
                    </a:lnTo>
                    <a:lnTo>
                      <a:pt x="27" y="355"/>
                    </a:lnTo>
                    <a:lnTo>
                      <a:pt x="0" y="355"/>
                    </a:lnTo>
                    <a:lnTo>
                      <a:pt x="0" y="325"/>
                    </a:lnTo>
                    <a:lnTo>
                      <a:pt x="27" y="325"/>
                    </a:lnTo>
                    <a:lnTo>
                      <a:pt x="27" y="295"/>
                    </a:lnTo>
                    <a:lnTo>
                      <a:pt x="57" y="295"/>
                    </a:lnTo>
                    <a:lnTo>
                      <a:pt x="87" y="267"/>
                    </a:lnTo>
                    <a:lnTo>
                      <a:pt x="57" y="237"/>
                    </a:lnTo>
                    <a:lnTo>
                      <a:pt x="87" y="237"/>
                    </a:lnTo>
                    <a:lnTo>
                      <a:pt x="118" y="207"/>
                    </a:lnTo>
                    <a:lnTo>
                      <a:pt x="118" y="177"/>
                    </a:lnTo>
                    <a:lnTo>
                      <a:pt x="176" y="177"/>
                    </a:lnTo>
                    <a:lnTo>
                      <a:pt x="176" y="237"/>
                    </a:lnTo>
                    <a:lnTo>
                      <a:pt x="146" y="267"/>
                    </a:lnTo>
                    <a:lnTo>
                      <a:pt x="146" y="295"/>
                    </a:lnTo>
                    <a:lnTo>
                      <a:pt x="207" y="237"/>
                    </a:lnTo>
                    <a:lnTo>
                      <a:pt x="237" y="237"/>
                    </a:lnTo>
                    <a:lnTo>
                      <a:pt x="237" y="207"/>
                    </a:lnTo>
                    <a:lnTo>
                      <a:pt x="325" y="207"/>
                    </a:lnTo>
                    <a:lnTo>
                      <a:pt x="325" y="267"/>
                    </a:lnTo>
                    <a:lnTo>
                      <a:pt x="383" y="267"/>
                    </a:lnTo>
                    <a:lnTo>
                      <a:pt x="414" y="237"/>
                    </a:lnTo>
                    <a:lnTo>
                      <a:pt x="383" y="237"/>
                    </a:lnTo>
                    <a:lnTo>
                      <a:pt x="414" y="207"/>
                    </a:lnTo>
                    <a:lnTo>
                      <a:pt x="444" y="207"/>
                    </a:lnTo>
                    <a:lnTo>
                      <a:pt x="444" y="237"/>
                    </a:lnTo>
                    <a:lnTo>
                      <a:pt x="473" y="237"/>
                    </a:lnTo>
                    <a:lnTo>
                      <a:pt x="501" y="207"/>
                    </a:lnTo>
                    <a:lnTo>
                      <a:pt x="562" y="237"/>
                    </a:lnTo>
                    <a:lnTo>
                      <a:pt x="532" y="207"/>
                    </a:lnTo>
                    <a:lnTo>
                      <a:pt x="562" y="207"/>
                    </a:lnTo>
                    <a:lnTo>
                      <a:pt x="532" y="177"/>
                    </a:lnTo>
                    <a:lnTo>
                      <a:pt x="532" y="148"/>
                    </a:lnTo>
                    <a:lnTo>
                      <a:pt x="562" y="148"/>
                    </a:lnTo>
                    <a:lnTo>
                      <a:pt x="592" y="119"/>
                    </a:lnTo>
                    <a:lnTo>
                      <a:pt x="473" y="119"/>
                    </a:lnTo>
                    <a:lnTo>
                      <a:pt x="444" y="148"/>
                    </a:lnTo>
                    <a:lnTo>
                      <a:pt x="414" y="148"/>
                    </a:lnTo>
                    <a:lnTo>
                      <a:pt x="383" y="119"/>
                    </a:lnTo>
                    <a:lnTo>
                      <a:pt x="444" y="119"/>
                    </a:lnTo>
                    <a:lnTo>
                      <a:pt x="414" y="89"/>
                    </a:lnTo>
                    <a:lnTo>
                      <a:pt x="414" y="58"/>
                    </a:lnTo>
                    <a:lnTo>
                      <a:pt x="473" y="58"/>
                    </a:lnTo>
                    <a:lnTo>
                      <a:pt x="473" y="30"/>
                    </a:lnTo>
                    <a:lnTo>
                      <a:pt x="444" y="30"/>
                    </a:lnTo>
                    <a:lnTo>
                      <a:pt x="473" y="0"/>
                    </a:lnTo>
                    <a:lnTo>
                      <a:pt x="501" y="30"/>
                    </a:lnTo>
                    <a:lnTo>
                      <a:pt x="532" y="30"/>
                    </a:lnTo>
                    <a:lnTo>
                      <a:pt x="532" y="0"/>
                    </a:lnTo>
                    <a:lnTo>
                      <a:pt x="592" y="30"/>
                    </a:lnTo>
                    <a:lnTo>
                      <a:pt x="621" y="30"/>
                    </a:lnTo>
                    <a:lnTo>
                      <a:pt x="621" y="89"/>
                    </a:lnTo>
                  </a:path>
                </a:pathLst>
              </a:custGeom>
              <a:noFill/>
              <a:ln w="1588">
                <a:solidFill>
                  <a:srgbClr val="000000"/>
                </a:solidFill>
                <a:prstDash val="solid"/>
                <a:round/>
                <a:headEnd/>
                <a:tailEnd/>
              </a:ln>
            </p:spPr>
            <p:txBody>
              <a:bodyPr/>
              <a:lstStyle/>
              <a:p>
                <a:endParaRPr lang="en-GB"/>
              </a:p>
            </p:txBody>
          </p:sp>
          <p:sp>
            <p:nvSpPr>
              <p:cNvPr id="25904" name="Freeform 304"/>
              <p:cNvSpPr>
                <a:spLocks/>
              </p:cNvSpPr>
              <p:nvPr/>
            </p:nvSpPr>
            <p:spPr bwMode="auto">
              <a:xfrm>
                <a:off x="3635" y="1024"/>
                <a:ext cx="15" cy="8"/>
              </a:xfrm>
              <a:custGeom>
                <a:avLst/>
                <a:gdLst/>
                <a:ahLst/>
                <a:cxnLst>
                  <a:cxn ang="0">
                    <a:pos x="29" y="0"/>
                  </a:cxn>
                  <a:cxn ang="0">
                    <a:pos x="0" y="0"/>
                  </a:cxn>
                  <a:cxn ang="0">
                    <a:pos x="29" y="30"/>
                  </a:cxn>
                  <a:cxn ang="0">
                    <a:pos x="59" y="30"/>
                  </a:cxn>
                  <a:cxn ang="0">
                    <a:pos x="29" y="0"/>
                  </a:cxn>
                </a:cxnLst>
                <a:rect l="0" t="0" r="r" b="b"/>
                <a:pathLst>
                  <a:path w="59" h="30">
                    <a:moveTo>
                      <a:pt x="29" y="0"/>
                    </a:moveTo>
                    <a:lnTo>
                      <a:pt x="0" y="0"/>
                    </a:lnTo>
                    <a:lnTo>
                      <a:pt x="29" y="30"/>
                    </a:lnTo>
                    <a:lnTo>
                      <a:pt x="59" y="30"/>
                    </a:lnTo>
                    <a:lnTo>
                      <a:pt x="29" y="0"/>
                    </a:lnTo>
                  </a:path>
                </a:pathLst>
              </a:custGeom>
              <a:noFill/>
              <a:ln w="1588">
                <a:solidFill>
                  <a:srgbClr val="000000"/>
                </a:solidFill>
                <a:prstDash val="solid"/>
                <a:round/>
                <a:headEnd/>
                <a:tailEnd/>
              </a:ln>
            </p:spPr>
            <p:txBody>
              <a:bodyPr/>
              <a:lstStyle/>
              <a:p>
                <a:endParaRPr lang="en-GB"/>
              </a:p>
            </p:txBody>
          </p:sp>
          <p:sp>
            <p:nvSpPr>
              <p:cNvPr id="25905" name="Freeform 305"/>
              <p:cNvSpPr>
                <a:spLocks/>
              </p:cNvSpPr>
              <p:nvPr/>
            </p:nvSpPr>
            <p:spPr bwMode="auto">
              <a:xfrm>
                <a:off x="3280" y="1039"/>
                <a:ext cx="510" cy="770"/>
              </a:xfrm>
              <a:custGeom>
                <a:avLst/>
                <a:gdLst/>
                <a:ahLst/>
                <a:cxnLst>
                  <a:cxn ang="0">
                    <a:pos x="1924" y="0"/>
                  </a:cxn>
                  <a:cxn ang="0">
                    <a:pos x="1985" y="59"/>
                  </a:cxn>
                  <a:cxn ang="0">
                    <a:pos x="1897" y="147"/>
                  </a:cxn>
                  <a:cxn ang="0">
                    <a:pos x="1954" y="177"/>
                  </a:cxn>
                  <a:cxn ang="0">
                    <a:pos x="1897" y="207"/>
                  </a:cxn>
                  <a:cxn ang="0">
                    <a:pos x="1510" y="147"/>
                  </a:cxn>
                  <a:cxn ang="0">
                    <a:pos x="1481" y="296"/>
                  </a:cxn>
                  <a:cxn ang="0">
                    <a:pos x="1362" y="266"/>
                  </a:cxn>
                  <a:cxn ang="0">
                    <a:pos x="1244" y="325"/>
                  </a:cxn>
                  <a:cxn ang="0">
                    <a:pos x="1185" y="414"/>
                  </a:cxn>
                  <a:cxn ang="0">
                    <a:pos x="1124" y="444"/>
                  </a:cxn>
                  <a:cxn ang="0">
                    <a:pos x="1124" y="502"/>
                  </a:cxn>
                  <a:cxn ang="0">
                    <a:pos x="1155" y="593"/>
                  </a:cxn>
                  <a:cxn ang="0">
                    <a:pos x="976" y="711"/>
                  </a:cxn>
                  <a:cxn ang="0">
                    <a:pos x="948" y="800"/>
                  </a:cxn>
                  <a:cxn ang="0">
                    <a:pos x="739" y="857"/>
                  </a:cxn>
                  <a:cxn ang="0">
                    <a:pos x="769" y="948"/>
                  </a:cxn>
                  <a:cxn ang="0">
                    <a:pos x="739" y="1095"/>
                  </a:cxn>
                  <a:cxn ang="0">
                    <a:pos x="562" y="1331"/>
                  </a:cxn>
                  <a:cxn ang="0">
                    <a:pos x="651" y="1361"/>
                  </a:cxn>
                  <a:cxn ang="0">
                    <a:pos x="622" y="1480"/>
                  </a:cxn>
                  <a:cxn ang="0">
                    <a:pos x="444" y="1450"/>
                  </a:cxn>
                  <a:cxn ang="0">
                    <a:pos x="355" y="1480"/>
                  </a:cxn>
                  <a:cxn ang="0">
                    <a:pos x="237" y="1568"/>
                  </a:cxn>
                  <a:cxn ang="0">
                    <a:pos x="207" y="1629"/>
                  </a:cxn>
                  <a:cxn ang="0">
                    <a:pos x="176" y="1686"/>
                  </a:cxn>
                  <a:cxn ang="0">
                    <a:pos x="237" y="1805"/>
                  </a:cxn>
                  <a:cxn ang="0">
                    <a:pos x="207" y="1865"/>
                  </a:cxn>
                  <a:cxn ang="0">
                    <a:pos x="237" y="1984"/>
                  </a:cxn>
                  <a:cxn ang="0">
                    <a:pos x="207" y="2190"/>
                  </a:cxn>
                  <a:cxn ang="0">
                    <a:pos x="355" y="2251"/>
                  </a:cxn>
                  <a:cxn ang="0">
                    <a:pos x="385" y="2338"/>
                  </a:cxn>
                  <a:cxn ang="0">
                    <a:pos x="355" y="2397"/>
                  </a:cxn>
                  <a:cxn ang="0">
                    <a:pos x="266" y="2488"/>
                  </a:cxn>
                  <a:cxn ang="0">
                    <a:pos x="325" y="2606"/>
                  </a:cxn>
                  <a:cxn ang="0">
                    <a:pos x="295" y="2694"/>
                  </a:cxn>
                  <a:cxn ang="0">
                    <a:pos x="148" y="2753"/>
                  </a:cxn>
                  <a:cxn ang="0">
                    <a:pos x="118" y="2842"/>
                  </a:cxn>
                  <a:cxn ang="0">
                    <a:pos x="148" y="2931"/>
                  </a:cxn>
                  <a:cxn ang="0">
                    <a:pos x="118" y="2990"/>
                  </a:cxn>
                  <a:cxn ang="0">
                    <a:pos x="88" y="3079"/>
                  </a:cxn>
                  <a:cxn ang="0">
                    <a:pos x="0" y="3019"/>
                  </a:cxn>
                </a:cxnLst>
                <a:rect l="0" t="0" r="r" b="b"/>
                <a:pathLst>
                  <a:path w="2043" h="3079">
                    <a:moveTo>
                      <a:pt x="2043" y="0"/>
                    </a:moveTo>
                    <a:lnTo>
                      <a:pt x="1924" y="0"/>
                    </a:lnTo>
                    <a:lnTo>
                      <a:pt x="1985" y="29"/>
                    </a:lnTo>
                    <a:lnTo>
                      <a:pt x="1985" y="59"/>
                    </a:lnTo>
                    <a:lnTo>
                      <a:pt x="1954" y="119"/>
                    </a:lnTo>
                    <a:lnTo>
                      <a:pt x="1897" y="147"/>
                    </a:lnTo>
                    <a:lnTo>
                      <a:pt x="1924" y="147"/>
                    </a:lnTo>
                    <a:lnTo>
                      <a:pt x="1954" y="177"/>
                    </a:lnTo>
                    <a:lnTo>
                      <a:pt x="1924" y="177"/>
                    </a:lnTo>
                    <a:lnTo>
                      <a:pt x="1897" y="207"/>
                    </a:lnTo>
                    <a:lnTo>
                      <a:pt x="1688" y="147"/>
                    </a:lnTo>
                    <a:lnTo>
                      <a:pt x="1510" y="147"/>
                    </a:lnTo>
                    <a:lnTo>
                      <a:pt x="1510" y="237"/>
                    </a:lnTo>
                    <a:lnTo>
                      <a:pt x="1481" y="296"/>
                    </a:lnTo>
                    <a:lnTo>
                      <a:pt x="1451" y="296"/>
                    </a:lnTo>
                    <a:lnTo>
                      <a:pt x="1362" y="266"/>
                    </a:lnTo>
                    <a:lnTo>
                      <a:pt x="1303" y="266"/>
                    </a:lnTo>
                    <a:lnTo>
                      <a:pt x="1244" y="325"/>
                    </a:lnTo>
                    <a:lnTo>
                      <a:pt x="1185" y="355"/>
                    </a:lnTo>
                    <a:lnTo>
                      <a:pt x="1185" y="414"/>
                    </a:lnTo>
                    <a:lnTo>
                      <a:pt x="1155" y="414"/>
                    </a:lnTo>
                    <a:lnTo>
                      <a:pt x="1124" y="444"/>
                    </a:lnTo>
                    <a:lnTo>
                      <a:pt x="1067" y="475"/>
                    </a:lnTo>
                    <a:lnTo>
                      <a:pt x="1124" y="502"/>
                    </a:lnTo>
                    <a:lnTo>
                      <a:pt x="1155" y="532"/>
                    </a:lnTo>
                    <a:lnTo>
                      <a:pt x="1155" y="593"/>
                    </a:lnTo>
                    <a:lnTo>
                      <a:pt x="1094" y="593"/>
                    </a:lnTo>
                    <a:lnTo>
                      <a:pt x="976" y="711"/>
                    </a:lnTo>
                    <a:lnTo>
                      <a:pt x="917" y="739"/>
                    </a:lnTo>
                    <a:lnTo>
                      <a:pt x="948" y="800"/>
                    </a:lnTo>
                    <a:lnTo>
                      <a:pt x="830" y="857"/>
                    </a:lnTo>
                    <a:lnTo>
                      <a:pt x="739" y="857"/>
                    </a:lnTo>
                    <a:lnTo>
                      <a:pt x="739" y="918"/>
                    </a:lnTo>
                    <a:lnTo>
                      <a:pt x="769" y="948"/>
                    </a:lnTo>
                    <a:lnTo>
                      <a:pt x="739" y="977"/>
                    </a:lnTo>
                    <a:lnTo>
                      <a:pt x="739" y="1095"/>
                    </a:lnTo>
                    <a:lnTo>
                      <a:pt x="532" y="1304"/>
                    </a:lnTo>
                    <a:lnTo>
                      <a:pt x="562" y="1331"/>
                    </a:lnTo>
                    <a:lnTo>
                      <a:pt x="622" y="1331"/>
                    </a:lnTo>
                    <a:lnTo>
                      <a:pt x="651" y="1361"/>
                    </a:lnTo>
                    <a:lnTo>
                      <a:pt x="651" y="1450"/>
                    </a:lnTo>
                    <a:lnTo>
                      <a:pt x="622" y="1480"/>
                    </a:lnTo>
                    <a:lnTo>
                      <a:pt x="503" y="1480"/>
                    </a:lnTo>
                    <a:lnTo>
                      <a:pt x="444" y="1450"/>
                    </a:lnTo>
                    <a:lnTo>
                      <a:pt x="414" y="1480"/>
                    </a:lnTo>
                    <a:lnTo>
                      <a:pt x="355" y="1480"/>
                    </a:lnTo>
                    <a:lnTo>
                      <a:pt x="295" y="1510"/>
                    </a:lnTo>
                    <a:lnTo>
                      <a:pt x="237" y="1568"/>
                    </a:lnTo>
                    <a:lnTo>
                      <a:pt x="237" y="1598"/>
                    </a:lnTo>
                    <a:lnTo>
                      <a:pt x="207" y="1629"/>
                    </a:lnTo>
                    <a:lnTo>
                      <a:pt x="207" y="1659"/>
                    </a:lnTo>
                    <a:lnTo>
                      <a:pt x="176" y="1686"/>
                    </a:lnTo>
                    <a:lnTo>
                      <a:pt x="176" y="1747"/>
                    </a:lnTo>
                    <a:lnTo>
                      <a:pt x="237" y="1805"/>
                    </a:lnTo>
                    <a:lnTo>
                      <a:pt x="176" y="1835"/>
                    </a:lnTo>
                    <a:lnTo>
                      <a:pt x="207" y="1865"/>
                    </a:lnTo>
                    <a:lnTo>
                      <a:pt x="207" y="1954"/>
                    </a:lnTo>
                    <a:lnTo>
                      <a:pt x="237" y="1984"/>
                    </a:lnTo>
                    <a:lnTo>
                      <a:pt x="237" y="2132"/>
                    </a:lnTo>
                    <a:lnTo>
                      <a:pt x="207" y="2190"/>
                    </a:lnTo>
                    <a:lnTo>
                      <a:pt x="266" y="2251"/>
                    </a:lnTo>
                    <a:lnTo>
                      <a:pt x="355" y="2251"/>
                    </a:lnTo>
                    <a:lnTo>
                      <a:pt x="385" y="2309"/>
                    </a:lnTo>
                    <a:lnTo>
                      <a:pt x="385" y="2338"/>
                    </a:lnTo>
                    <a:lnTo>
                      <a:pt x="355" y="2369"/>
                    </a:lnTo>
                    <a:lnTo>
                      <a:pt x="355" y="2397"/>
                    </a:lnTo>
                    <a:lnTo>
                      <a:pt x="266" y="2397"/>
                    </a:lnTo>
                    <a:lnTo>
                      <a:pt x="266" y="2488"/>
                    </a:lnTo>
                    <a:lnTo>
                      <a:pt x="325" y="2545"/>
                    </a:lnTo>
                    <a:lnTo>
                      <a:pt x="325" y="2606"/>
                    </a:lnTo>
                    <a:lnTo>
                      <a:pt x="295" y="2634"/>
                    </a:lnTo>
                    <a:lnTo>
                      <a:pt x="295" y="2694"/>
                    </a:lnTo>
                    <a:lnTo>
                      <a:pt x="237" y="2753"/>
                    </a:lnTo>
                    <a:lnTo>
                      <a:pt x="148" y="2753"/>
                    </a:lnTo>
                    <a:lnTo>
                      <a:pt x="148" y="2813"/>
                    </a:lnTo>
                    <a:lnTo>
                      <a:pt x="118" y="2842"/>
                    </a:lnTo>
                    <a:lnTo>
                      <a:pt x="118" y="2931"/>
                    </a:lnTo>
                    <a:lnTo>
                      <a:pt x="148" y="2931"/>
                    </a:lnTo>
                    <a:lnTo>
                      <a:pt x="148" y="2961"/>
                    </a:lnTo>
                    <a:lnTo>
                      <a:pt x="118" y="2990"/>
                    </a:lnTo>
                    <a:lnTo>
                      <a:pt x="118" y="3079"/>
                    </a:lnTo>
                    <a:lnTo>
                      <a:pt x="88" y="3079"/>
                    </a:lnTo>
                    <a:lnTo>
                      <a:pt x="30" y="3019"/>
                    </a:lnTo>
                    <a:lnTo>
                      <a:pt x="0" y="3019"/>
                    </a:lnTo>
                  </a:path>
                </a:pathLst>
              </a:custGeom>
              <a:noFill/>
              <a:ln w="1588">
                <a:solidFill>
                  <a:srgbClr val="000000"/>
                </a:solidFill>
                <a:prstDash val="solid"/>
                <a:round/>
                <a:headEnd/>
                <a:tailEnd/>
              </a:ln>
            </p:spPr>
            <p:txBody>
              <a:bodyPr/>
              <a:lstStyle/>
              <a:p>
                <a:endParaRPr lang="en-GB"/>
              </a:p>
            </p:txBody>
          </p:sp>
          <p:sp>
            <p:nvSpPr>
              <p:cNvPr id="25906" name="Freeform 306"/>
              <p:cNvSpPr>
                <a:spLocks/>
              </p:cNvSpPr>
              <p:nvPr/>
            </p:nvSpPr>
            <p:spPr bwMode="auto">
              <a:xfrm>
                <a:off x="3790" y="1039"/>
                <a:ext cx="223" cy="237"/>
              </a:xfrm>
              <a:custGeom>
                <a:avLst/>
                <a:gdLst/>
                <a:ahLst/>
                <a:cxnLst>
                  <a:cxn ang="0">
                    <a:pos x="890" y="948"/>
                  </a:cxn>
                  <a:cxn ang="0">
                    <a:pos x="830" y="888"/>
                  </a:cxn>
                  <a:cxn ang="0">
                    <a:pos x="830" y="857"/>
                  </a:cxn>
                  <a:cxn ang="0">
                    <a:pos x="802" y="829"/>
                  </a:cxn>
                  <a:cxn ang="0">
                    <a:pos x="741" y="800"/>
                  </a:cxn>
                  <a:cxn ang="0">
                    <a:pos x="741" y="770"/>
                  </a:cxn>
                  <a:cxn ang="0">
                    <a:pos x="802" y="711"/>
                  </a:cxn>
                  <a:cxn ang="0">
                    <a:pos x="802" y="621"/>
                  </a:cxn>
                  <a:cxn ang="0">
                    <a:pos x="741" y="593"/>
                  </a:cxn>
                  <a:cxn ang="0">
                    <a:pos x="741" y="563"/>
                  </a:cxn>
                  <a:cxn ang="0">
                    <a:pos x="683" y="532"/>
                  </a:cxn>
                  <a:cxn ang="0">
                    <a:pos x="711" y="502"/>
                  </a:cxn>
                  <a:cxn ang="0">
                    <a:pos x="741" y="502"/>
                  </a:cxn>
                  <a:cxn ang="0">
                    <a:pos x="741" y="475"/>
                  </a:cxn>
                  <a:cxn ang="0">
                    <a:pos x="683" y="475"/>
                  </a:cxn>
                  <a:cxn ang="0">
                    <a:pos x="653" y="444"/>
                  </a:cxn>
                  <a:cxn ang="0">
                    <a:pos x="683" y="414"/>
                  </a:cxn>
                  <a:cxn ang="0">
                    <a:pos x="653" y="384"/>
                  </a:cxn>
                  <a:cxn ang="0">
                    <a:pos x="653" y="355"/>
                  </a:cxn>
                  <a:cxn ang="0">
                    <a:pos x="683" y="325"/>
                  </a:cxn>
                  <a:cxn ang="0">
                    <a:pos x="653" y="296"/>
                  </a:cxn>
                  <a:cxn ang="0">
                    <a:pos x="623" y="296"/>
                  </a:cxn>
                  <a:cxn ang="0">
                    <a:pos x="623" y="266"/>
                  </a:cxn>
                  <a:cxn ang="0">
                    <a:pos x="564" y="266"/>
                  </a:cxn>
                  <a:cxn ang="0">
                    <a:pos x="564" y="237"/>
                  </a:cxn>
                  <a:cxn ang="0">
                    <a:pos x="534" y="207"/>
                  </a:cxn>
                  <a:cxn ang="0">
                    <a:pos x="504" y="207"/>
                  </a:cxn>
                  <a:cxn ang="0">
                    <a:pos x="475" y="177"/>
                  </a:cxn>
                  <a:cxn ang="0">
                    <a:pos x="327" y="177"/>
                  </a:cxn>
                  <a:cxn ang="0">
                    <a:pos x="268" y="119"/>
                  </a:cxn>
                  <a:cxn ang="0">
                    <a:pos x="209" y="119"/>
                  </a:cxn>
                  <a:cxn ang="0">
                    <a:pos x="179" y="89"/>
                  </a:cxn>
                  <a:cxn ang="0">
                    <a:pos x="149" y="89"/>
                  </a:cxn>
                  <a:cxn ang="0">
                    <a:pos x="118" y="59"/>
                  </a:cxn>
                  <a:cxn ang="0">
                    <a:pos x="90" y="59"/>
                  </a:cxn>
                  <a:cxn ang="0">
                    <a:pos x="61" y="29"/>
                  </a:cxn>
                  <a:cxn ang="0">
                    <a:pos x="30" y="29"/>
                  </a:cxn>
                  <a:cxn ang="0">
                    <a:pos x="30" y="0"/>
                  </a:cxn>
                  <a:cxn ang="0">
                    <a:pos x="0" y="0"/>
                  </a:cxn>
                </a:cxnLst>
                <a:rect l="0" t="0" r="r" b="b"/>
                <a:pathLst>
                  <a:path w="890" h="948">
                    <a:moveTo>
                      <a:pt x="890" y="948"/>
                    </a:moveTo>
                    <a:lnTo>
                      <a:pt x="830" y="888"/>
                    </a:lnTo>
                    <a:lnTo>
                      <a:pt x="830" y="857"/>
                    </a:lnTo>
                    <a:lnTo>
                      <a:pt x="802" y="829"/>
                    </a:lnTo>
                    <a:lnTo>
                      <a:pt x="741" y="800"/>
                    </a:lnTo>
                    <a:lnTo>
                      <a:pt x="741" y="770"/>
                    </a:lnTo>
                    <a:lnTo>
                      <a:pt x="802" y="711"/>
                    </a:lnTo>
                    <a:lnTo>
                      <a:pt x="802" y="621"/>
                    </a:lnTo>
                    <a:lnTo>
                      <a:pt x="741" y="593"/>
                    </a:lnTo>
                    <a:lnTo>
                      <a:pt x="741" y="563"/>
                    </a:lnTo>
                    <a:lnTo>
                      <a:pt x="683" y="532"/>
                    </a:lnTo>
                    <a:lnTo>
                      <a:pt x="711" y="502"/>
                    </a:lnTo>
                    <a:lnTo>
                      <a:pt x="741" y="502"/>
                    </a:lnTo>
                    <a:lnTo>
                      <a:pt x="741" y="475"/>
                    </a:lnTo>
                    <a:lnTo>
                      <a:pt x="683" y="475"/>
                    </a:lnTo>
                    <a:lnTo>
                      <a:pt x="653" y="444"/>
                    </a:lnTo>
                    <a:lnTo>
                      <a:pt x="683" y="414"/>
                    </a:lnTo>
                    <a:lnTo>
                      <a:pt x="653" y="384"/>
                    </a:lnTo>
                    <a:lnTo>
                      <a:pt x="653" y="355"/>
                    </a:lnTo>
                    <a:lnTo>
                      <a:pt x="683" y="325"/>
                    </a:lnTo>
                    <a:lnTo>
                      <a:pt x="653" y="296"/>
                    </a:lnTo>
                    <a:lnTo>
                      <a:pt x="623" y="296"/>
                    </a:lnTo>
                    <a:lnTo>
                      <a:pt x="623" y="266"/>
                    </a:lnTo>
                    <a:lnTo>
                      <a:pt x="564" y="266"/>
                    </a:lnTo>
                    <a:lnTo>
                      <a:pt x="564" y="237"/>
                    </a:lnTo>
                    <a:lnTo>
                      <a:pt x="534" y="207"/>
                    </a:lnTo>
                    <a:lnTo>
                      <a:pt x="504" y="207"/>
                    </a:lnTo>
                    <a:lnTo>
                      <a:pt x="475" y="177"/>
                    </a:lnTo>
                    <a:lnTo>
                      <a:pt x="327" y="177"/>
                    </a:lnTo>
                    <a:lnTo>
                      <a:pt x="268" y="119"/>
                    </a:lnTo>
                    <a:lnTo>
                      <a:pt x="209" y="119"/>
                    </a:lnTo>
                    <a:lnTo>
                      <a:pt x="179" y="89"/>
                    </a:lnTo>
                    <a:lnTo>
                      <a:pt x="149" y="89"/>
                    </a:lnTo>
                    <a:lnTo>
                      <a:pt x="118" y="59"/>
                    </a:lnTo>
                    <a:lnTo>
                      <a:pt x="90" y="59"/>
                    </a:lnTo>
                    <a:lnTo>
                      <a:pt x="61" y="29"/>
                    </a:lnTo>
                    <a:lnTo>
                      <a:pt x="30" y="29"/>
                    </a:lnTo>
                    <a:lnTo>
                      <a:pt x="30" y="0"/>
                    </a:lnTo>
                    <a:lnTo>
                      <a:pt x="0" y="0"/>
                    </a:lnTo>
                  </a:path>
                </a:pathLst>
              </a:custGeom>
              <a:noFill/>
              <a:ln w="1588">
                <a:solidFill>
                  <a:srgbClr val="000000"/>
                </a:solidFill>
                <a:prstDash val="solid"/>
                <a:round/>
                <a:headEnd/>
                <a:tailEnd/>
              </a:ln>
            </p:spPr>
            <p:txBody>
              <a:bodyPr/>
              <a:lstStyle/>
              <a:p>
                <a:endParaRPr lang="en-GB"/>
              </a:p>
            </p:txBody>
          </p:sp>
          <p:sp>
            <p:nvSpPr>
              <p:cNvPr id="25907" name="Freeform 307"/>
              <p:cNvSpPr>
                <a:spLocks/>
              </p:cNvSpPr>
              <p:nvPr/>
            </p:nvSpPr>
            <p:spPr bwMode="auto">
              <a:xfrm>
                <a:off x="3761" y="1010"/>
                <a:ext cx="7" cy="7"/>
              </a:xfrm>
              <a:custGeom>
                <a:avLst/>
                <a:gdLst/>
                <a:ahLst/>
                <a:cxnLst>
                  <a:cxn ang="0">
                    <a:pos x="0" y="28"/>
                  </a:cxn>
                  <a:cxn ang="0">
                    <a:pos x="30" y="28"/>
                  </a:cxn>
                  <a:cxn ang="0">
                    <a:pos x="30" y="0"/>
                  </a:cxn>
                </a:cxnLst>
                <a:rect l="0" t="0" r="r" b="b"/>
                <a:pathLst>
                  <a:path w="30" h="28">
                    <a:moveTo>
                      <a:pt x="0" y="28"/>
                    </a:moveTo>
                    <a:lnTo>
                      <a:pt x="30" y="28"/>
                    </a:lnTo>
                    <a:lnTo>
                      <a:pt x="30" y="0"/>
                    </a:lnTo>
                  </a:path>
                </a:pathLst>
              </a:custGeom>
              <a:noFill/>
              <a:ln w="1588">
                <a:solidFill>
                  <a:srgbClr val="000000"/>
                </a:solidFill>
                <a:prstDash val="solid"/>
                <a:round/>
                <a:headEnd/>
                <a:tailEnd/>
              </a:ln>
            </p:spPr>
            <p:txBody>
              <a:bodyPr/>
              <a:lstStyle/>
              <a:p>
                <a:endParaRPr lang="en-GB"/>
              </a:p>
            </p:txBody>
          </p:sp>
          <p:sp>
            <p:nvSpPr>
              <p:cNvPr id="25908" name="Freeform 308"/>
              <p:cNvSpPr>
                <a:spLocks/>
              </p:cNvSpPr>
              <p:nvPr/>
            </p:nvSpPr>
            <p:spPr bwMode="auto">
              <a:xfrm>
                <a:off x="3746" y="1017"/>
                <a:ext cx="15" cy="7"/>
              </a:xfrm>
              <a:custGeom>
                <a:avLst/>
                <a:gdLst/>
                <a:ahLst/>
                <a:cxnLst>
                  <a:cxn ang="0">
                    <a:pos x="58" y="0"/>
                  </a:cxn>
                  <a:cxn ang="0">
                    <a:pos x="31" y="0"/>
                  </a:cxn>
                  <a:cxn ang="0">
                    <a:pos x="0" y="31"/>
                  </a:cxn>
                  <a:cxn ang="0">
                    <a:pos x="31" y="31"/>
                  </a:cxn>
                  <a:cxn ang="0">
                    <a:pos x="58" y="0"/>
                  </a:cxn>
                </a:cxnLst>
                <a:rect l="0" t="0" r="r" b="b"/>
                <a:pathLst>
                  <a:path w="58" h="31">
                    <a:moveTo>
                      <a:pt x="58" y="0"/>
                    </a:moveTo>
                    <a:lnTo>
                      <a:pt x="31" y="0"/>
                    </a:lnTo>
                    <a:lnTo>
                      <a:pt x="0" y="31"/>
                    </a:lnTo>
                    <a:lnTo>
                      <a:pt x="31" y="31"/>
                    </a:lnTo>
                    <a:lnTo>
                      <a:pt x="58" y="0"/>
                    </a:lnTo>
                  </a:path>
                </a:pathLst>
              </a:custGeom>
              <a:noFill/>
              <a:ln w="1588">
                <a:solidFill>
                  <a:srgbClr val="000000"/>
                </a:solidFill>
                <a:prstDash val="solid"/>
                <a:round/>
                <a:headEnd/>
                <a:tailEnd/>
              </a:ln>
            </p:spPr>
            <p:txBody>
              <a:bodyPr/>
              <a:lstStyle/>
              <a:p>
                <a:endParaRPr lang="en-GB"/>
              </a:p>
            </p:txBody>
          </p:sp>
          <p:sp>
            <p:nvSpPr>
              <p:cNvPr id="25909" name="Line 309"/>
              <p:cNvSpPr>
                <a:spLocks noChangeShapeType="1"/>
              </p:cNvSpPr>
              <p:nvPr/>
            </p:nvSpPr>
            <p:spPr bwMode="auto">
              <a:xfrm flipH="1">
                <a:off x="3761" y="1010"/>
                <a:ext cx="7" cy="7"/>
              </a:xfrm>
              <a:prstGeom prst="line">
                <a:avLst/>
              </a:prstGeom>
              <a:noFill/>
              <a:ln w="1588">
                <a:solidFill>
                  <a:srgbClr val="000000"/>
                </a:solidFill>
                <a:round/>
                <a:headEnd/>
                <a:tailEnd/>
              </a:ln>
            </p:spPr>
            <p:txBody>
              <a:bodyPr/>
              <a:lstStyle/>
              <a:p>
                <a:endParaRPr lang="en-GB"/>
              </a:p>
            </p:txBody>
          </p:sp>
          <p:sp>
            <p:nvSpPr>
              <p:cNvPr id="25910" name="Freeform 310"/>
              <p:cNvSpPr>
                <a:spLocks/>
              </p:cNvSpPr>
              <p:nvPr/>
            </p:nvSpPr>
            <p:spPr bwMode="auto">
              <a:xfrm>
                <a:off x="3850" y="980"/>
                <a:ext cx="15" cy="7"/>
              </a:xfrm>
              <a:custGeom>
                <a:avLst/>
                <a:gdLst/>
                <a:ahLst/>
                <a:cxnLst>
                  <a:cxn ang="0">
                    <a:pos x="0" y="0"/>
                  </a:cxn>
                  <a:cxn ang="0">
                    <a:pos x="31" y="28"/>
                  </a:cxn>
                  <a:cxn ang="0">
                    <a:pos x="60" y="28"/>
                  </a:cxn>
                  <a:cxn ang="0">
                    <a:pos x="31" y="0"/>
                  </a:cxn>
                  <a:cxn ang="0">
                    <a:pos x="0" y="0"/>
                  </a:cxn>
                </a:cxnLst>
                <a:rect l="0" t="0" r="r" b="b"/>
                <a:pathLst>
                  <a:path w="60" h="28">
                    <a:moveTo>
                      <a:pt x="0" y="0"/>
                    </a:moveTo>
                    <a:lnTo>
                      <a:pt x="31" y="28"/>
                    </a:lnTo>
                    <a:lnTo>
                      <a:pt x="60" y="28"/>
                    </a:lnTo>
                    <a:lnTo>
                      <a:pt x="31" y="0"/>
                    </a:lnTo>
                    <a:lnTo>
                      <a:pt x="0" y="0"/>
                    </a:lnTo>
                  </a:path>
                </a:pathLst>
              </a:custGeom>
              <a:noFill/>
              <a:ln w="1588">
                <a:solidFill>
                  <a:srgbClr val="000000"/>
                </a:solidFill>
                <a:prstDash val="solid"/>
                <a:round/>
                <a:headEnd/>
                <a:tailEnd/>
              </a:ln>
            </p:spPr>
            <p:txBody>
              <a:bodyPr/>
              <a:lstStyle/>
              <a:p>
                <a:endParaRPr lang="en-GB"/>
              </a:p>
            </p:txBody>
          </p:sp>
          <p:sp>
            <p:nvSpPr>
              <p:cNvPr id="25911" name="Freeform 311"/>
              <p:cNvSpPr>
                <a:spLocks/>
              </p:cNvSpPr>
              <p:nvPr/>
            </p:nvSpPr>
            <p:spPr bwMode="auto">
              <a:xfrm>
                <a:off x="3479" y="1084"/>
                <a:ext cx="90" cy="51"/>
              </a:xfrm>
              <a:custGeom>
                <a:avLst/>
                <a:gdLst/>
                <a:ahLst/>
                <a:cxnLst>
                  <a:cxn ang="0">
                    <a:pos x="31" y="207"/>
                  </a:cxn>
                  <a:cxn ang="0">
                    <a:pos x="0" y="178"/>
                  </a:cxn>
                  <a:cxn ang="0">
                    <a:pos x="0" y="148"/>
                  </a:cxn>
                  <a:cxn ang="0">
                    <a:pos x="31" y="119"/>
                  </a:cxn>
                  <a:cxn ang="0">
                    <a:pos x="58" y="148"/>
                  </a:cxn>
                  <a:cxn ang="0">
                    <a:pos x="207" y="148"/>
                  </a:cxn>
                  <a:cxn ang="0">
                    <a:pos x="238" y="119"/>
                  </a:cxn>
                  <a:cxn ang="0">
                    <a:pos x="88" y="119"/>
                  </a:cxn>
                  <a:cxn ang="0">
                    <a:pos x="118" y="89"/>
                  </a:cxn>
                  <a:cxn ang="0">
                    <a:pos x="177" y="89"/>
                  </a:cxn>
                  <a:cxn ang="0">
                    <a:pos x="207" y="60"/>
                  </a:cxn>
                  <a:cxn ang="0">
                    <a:pos x="268" y="60"/>
                  </a:cxn>
                  <a:cxn ang="0">
                    <a:pos x="268" y="119"/>
                  </a:cxn>
                  <a:cxn ang="0">
                    <a:pos x="295" y="148"/>
                  </a:cxn>
                  <a:cxn ang="0">
                    <a:pos x="356" y="148"/>
                  </a:cxn>
                  <a:cxn ang="0">
                    <a:pos x="295" y="119"/>
                  </a:cxn>
                  <a:cxn ang="0">
                    <a:pos x="356" y="119"/>
                  </a:cxn>
                  <a:cxn ang="0">
                    <a:pos x="325" y="89"/>
                  </a:cxn>
                  <a:cxn ang="0">
                    <a:pos x="295" y="89"/>
                  </a:cxn>
                  <a:cxn ang="0">
                    <a:pos x="325" y="60"/>
                  </a:cxn>
                  <a:cxn ang="0">
                    <a:pos x="295" y="60"/>
                  </a:cxn>
                  <a:cxn ang="0">
                    <a:pos x="268" y="30"/>
                  </a:cxn>
                  <a:cxn ang="0">
                    <a:pos x="295" y="30"/>
                  </a:cxn>
                  <a:cxn ang="0">
                    <a:pos x="325" y="0"/>
                  </a:cxn>
                </a:cxnLst>
                <a:rect l="0" t="0" r="r" b="b"/>
                <a:pathLst>
                  <a:path w="356" h="207">
                    <a:moveTo>
                      <a:pt x="31" y="207"/>
                    </a:moveTo>
                    <a:lnTo>
                      <a:pt x="0" y="178"/>
                    </a:lnTo>
                    <a:lnTo>
                      <a:pt x="0" y="148"/>
                    </a:lnTo>
                    <a:lnTo>
                      <a:pt x="31" y="119"/>
                    </a:lnTo>
                    <a:lnTo>
                      <a:pt x="58" y="148"/>
                    </a:lnTo>
                    <a:lnTo>
                      <a:pt x="207" y="148"/>
                    </a:lnTo>
                    <a:lnTo>
                      <a:pt x="238" y="119"/>
                    </a:lnTo>
                    <a:lnTo>
                      <a:pt x="88" y="119"/>
                    </a:lnTo>
                    <a:lnTo>
                      <a:pt x="118" y="89"/>
                    </a:lnTo>
                    <a:lnTo>
                      <a:pt x="177" y="89"/>
                    </a:lnTo>
                    <a:lnTo>
                      <a:pt x="207" y="60"/>
                    </a:lnTo>
                    <a:lnTo>
                      <a:pt x="268" y="60"/>
                    </a:lnTo>
                    <a:lnTo>
                      <a:pt x="268" y="119"/>
                    </a:lnTo>
                    <a:lnTo>
                      <a:pt x="295" y="148"/>
                    </a:lnTo>
                    <a:lnTo>
                      <a:pt x="356" y="148"/>
                    </a:lnTo>
                    <a:lnTo>
                      <a:pt x="295" y="119"/>
                    </a:lnTo>
                    <a:lnTo>
                      <a:pt x="356" y="119"/>
                    </a:lnTo>
                    <a:lnTo>
                      <a:pt x="325" y="89"/>
                    </a:lnTo>
                    <a:lnTo>
                      <a:pt x="295" y="89"/>
                    </a:lnTo>
                    <a:lnTo>
                      <a:pt x="325" y="60"/>
                    </a:lnTo>
                    <a:lnTo>
                      <a:pt x="295" y="60"/>
                    </a:lnTo>
                    <a:lnTo>
                      <a:pt x="268" y="30"/>
                    </a:lnTo>
                    <a:lnTo>
                      <a:pt x="295" y="30"/>
                    </a:lnTo>
                    <a:lnTo>
                      <a:pt x="325" y="0"/>
                    </a:lnTo>
                  </a:path>
                </a:pathLst>
              </a:custGeom>
              <a:noFill/>
              <a:ln w="1588">
                <a:solidFill>
                  <a:srgbClr val="000000"/>
                </a:solidFill>
                <a:prstDash val="solid"/>
                <a:round/>
                <a:headEnd/>
                <a:tailEnd/>
              </a:ln>
            </p:spPr>
            <p:txBody>
              <a:bodyPr/>
              <a:lstStyle/>
              <a:p>
                <a:endParaRPr lang="en-GB"/>
              </a:p>
            </p:txBody>
          </p:sp>
          <p:sp>
            <p:nvSpPr>
              <p:cNvPr id="25912" name="Freeform 312"/>
              <p:cNvSpPr>
                <a:spLocks/>
              </p:cNvSpPr>
              <p:nvPr/>
            </p:nvSpPr>
            <p:spPr bwMode="auto">
              <a:xfrm>
                <a:off x="3561" y="1091"/>
                <a:ext cx="15" cy="7"/>
              </a:xfrm>
              <a:custGeom>
                <a:avLst/>
                <a:gdLst/>
                <a:ahLst/>
                <a:cxnLst>
                  <a:cxn ang="0">
                    <a:pos x="0" y="0"/>
                  </a:cxn>
                  <a:cxn ang="0">
                    <a:pos x="31" y="30"/>
                  </a:cxn>
                  <a:cxn ang="0">
                    <a:pos x="61" y="30"/>
                  </a:cxn>
                  <a:cxn ang="0">
                    <a:pos x="31" y="0"/>
                  </a:cxn>
                  <a:cxn ang="0">
                    <a:pos x="0" y="0"/>
                  </a:cxn>
                </a:cxnLst>
                <a:rect l="0" t="0" r="r" b="b"/>
                <a:pathLst>
                  <a:path w="61" h="30">
                    <a:moveTo>
                      <a:pt x="0" y="0"/>
                    </a:moveTo>
                    <a:lnTo>
                      <a:pt x="31" y="30"/>
                    </a:lnTo>
                    <a:lnTo>
                      <a:pt x="61" y="30"/>
                    </a:lnTo>
                    <a:lnTo>
                      <a:pt x="31" y="0"/>
                    </a:lnTo>
                    <a:lnTo>
                      <a:pt x="0" y="0"/>
                    </a:lnTo>
                  </a:path>
                </a:pathLst>
              </a:custGeom>
              <a:noFill/>
              <a:ln w="1588">
                <a:solidFill>
                  <a:srgbClr val="000000"/>
                </a:solidFill>
                <a:prstDash val="solid"/>
                <a:round/>
                <a:headEnd/>
                <a:tailEnd/>
              </a:ln>
            </p:spPr>
            <p:txBody>
              <a:bodyPr/>
              <a:lstStyle/>
              <a:p>
                <a:endParaRPr lang="en-GB"/>
              </a:p>
            </p:txBody>
          </p:sp>
          <p:sp>
            <p:nvSpPr>
              <p:cNvPr id="25913" name="Freeform 313"/>
              <p:cNvSpPr>
                <a:spLocks/>
              </p:cNvSpPr>
              <p:nvPr/>
            </p:nvSpPr>
            <p:spPr bwMode="auto">
              <a:xfrm>
                <a:off x="3561" y="1076"/>
                <a:ext cx="8" cy="8"/>
              </a:xfrm>
              <a:custGeom>
                <a:avLst/>
                <a:gdLst/>
                <a:ahLst/>
                <a:cxnLst>
                  <a:cxn ang="0">
                    <a:pos x="0" y="30"/>
                  </a:cxn>
                  <a:cxn ang="0">
                    <a:pos x="31" y="30"/>
                  </a:cxn>
                  <a:cxn ang="0">
                    <a:pos x="0" y="0"/>
                  </a:cxn>
                  <a:cxn ang="0">
                    <a:pos x="0" y="30"/>
                  </a:cxn>
                </a:cxnLst>
                <a:rect l="0" t="0" r="r" b="b"/>
                <a:pathLst>
                  <a:path w="31" h="30">
                    <a:moveTo>
                      <a:pt x="0" y="30"/>
                    </a:moveTo>
                    <a:lnTo>
                      <a:pt x="31" y="30"/>
                    </a:lnTo>
                    <a:lnTo>
                      <a:pt x="0" y="0"/>
                    </a:lnTo>
                    <a:lnTo>
                      <a:pt x="0" y="30"/>
                    </a:lnTo>
                  </a:path>
                </a:pathLst>
              </a:custGeom>
              <a:noFill/>
              <a:ln w="1588">
                <a:solidFill>
                  <a:srgbClr val="000000"/>
                </a:solidFill>
                <a:prstDash val="solid"/>
                <a:round/>
                <a:headEnd/>
                <a:tailEnd/>
              </a:ln>
            </p:spPr>
            <p:txBody>
              <a:bodyPr/>
              <a:lstStyle/>
              <a:p>
                <a:endParaRPr lang="en-GB"/>
              </a:p>
            </p:txBody>
          </p:sp>
          <p:sp>
            <p:nvSpPr>
              <p:cNvPr id="25914" name="Freeform 314"/>
              <p:cNvSpPr>
                <a:spLocks/>
              </p:cNvSpPr>
              <p:nvPr/>
            </p:nvSpPr>
            <p:spPr bwMode="auto">
              <a:xfrm>
                <a:off x="3583" y="1076"/>
                <a:ext cx="37" cy="15"/>
              </a:xfrm>
              <a:custGeom>
                <a:avLst/>
                <a:gdLst/>
                <a:ahLst/>
                <a:cxnLst>
                  <a:cxn ang="0">
                    <a:pos x="149" y="30"/>
                  </a:cxn>
                  <a:cxn ang="0">
                    <a:pos x="118" y="0"/>
                  </a:cxn>
                  <a:cxn ang="0">
                    <a:pos x="90" y="30"/>
                  </a:cxn>
                  <a:cxn ang="0">
                    <a:pos x="0" y="30"/>
                  </a:cxn>
                  <a:cxn ang="0">
                    <a:pos x="31" y="60"/>
                  </a:cxn>
                  <a:cxn ang="0">
                    <a:pos x="90" y="60"/>
                  </a:cxn>
                  <a:cxn ang="0">
                    <a:pos x="118" y="30"/>
                  </a:cxn>
                  <a:cxn ang="0">
                    <a:pos x="149" y="30"/>
                  </a:cxn>
                </a:cxnLst>
                <a:rect l="0" t="0" r="r" b="b"/>
                <a:pathLst>
                  <a:path w="149" h="60">
                    <a:moveTo>
                      <a:pt x="149" y="30"/>
                    </a:moveTo>
                    <a:lnTo>
                      <a:pt x="118" y="0"/>
                    </a:lnTo>
                    <a:lnTo>
                      <a:pt x="90" y="30"/>
                    </a:lnTo>
                    <a:lnTo>
                      <a:pt x="0" y="30"/>
                    </a:lnTo>
                    <a:lnTo>
                      <a:pt x="31" y="60"/>
                    </a:lnTo>
                    <a:lnTo>
                      <a:pt x="90" y="60"/>
                    </a:lnTo>
                    <a:lnTo>
                      <a:pt x="118" y="30"/>
                    </a:lnTo>
                    <a:lnTo>
                      <a:pt x="149" y="30"/>
                    </a:lnTo>
                  </a:path>
                </a:pathLst>
              </a:custGeom>
              <a:noFill/>
              <a:ln w="1588">
                <a:solidFill>
                  <a:srgbClr val="000000"/>
                </a:solidFill>
                <a:prstDash val="solid"/>
                <a:round/>
                <a:headEnd/>
                <a:tailEnd/>
              </a:ln>
            </p:spPr>
            <p:txBody>
              <a:bodyPr/>
              <a:lstStyle/>
              <a:p>
                <a:endParaRPr lang="en-GB"/>
              </a:p>
            </p:txBody>
          </p:sp>
          <p:sp>
            <p:nvSpPr>
              <p:cNvPr id="25915" name="Freeform 315"/>
              <p:cNvSpPr>
                <a:spLocks/>
              </p:cNvSpPr>
              <p:nvPr/>
            </p:nvSpPr>
            <p:spPr bwMode="auto">
              <a:xfrm>
                <a:off x="3487" y="1128"/>
                <a:ext cx="37" cy="22"/>
              </a:xfrm>
              <a:custGeom>
                <a:avLst/>
                <a:gdLst/>
                <a:ahLst/>
                <a:cxnLst>
                  <a:cxn ang="0">
                    <a:pos x="0" y="29"/>
                  </a:cxn>
                  <a:cxn ang="0">
                    <a:pos x="0" y="59"/>
                  </a:cxn>
                  <a:cxn ang="0">
                    <a:pos x="27" y="89"/>
                  </a:cxn>
                  <a:cxn ang="0">
                    <a:pos x="57" y="59"/>
                  </a:cxn>
                  <a:cxn ang="0">
                    <a:pos x="57" y="29"/>
                  </a:cxn>
                  <a:cxn ang="0">
                    <a:pos x="146" y="29"/>
                  </a:cxn>
                  <a:cxn ang="0">
                    <a:pos x="118" y="0"/>
                  </a:cxn>
                  <a:cxn ang="0">
                    <a:pos x="57" y="0"/>
                  </a:cxn>
                  <a:cxn ang="0">
                    <a:pos x="27" y="29"/>
                  </a:cxn>
                  <a:cxn ang="0">
                    <a:pos x="0" y="29"/>
                  </a:cxn>
                </a:cxnLst>
                <a:rect l="0" t="0" r="r" b="b"/>
                <a:pathLst>
                  <a:path w="146" h="89">
                    <a:moveTo>
                      <a:pt x="0" y="29"/>
                    </a:moveTo>
                    <a:lnTo>
                      <a:pt x="0" y="59"/>
                    </a:lnTo>
                    <a:lnTo>
                      <a:pt x="27" y="89"/>
                    </a:lnTo>
                    <a:lnTo>
                      <a:pt x="57" y="59"/>
                    </a:lnTo>
                    <a:lnTo>
                      <a:pt x="57" y="29"/>
                    </a:lnTo>
                    <a:lnTo>
                      <a:pt x="146" y="29"/>
                    </a:lnTo>
                    <a:lnTo>
                      <a:pt x="118" y="0"/>
                    </a:lnTo>
                    <a:lnTo>
                      <a:pt x="57" y="0"/>
                    </a:lnTo>
                    <a:lnTo>
                      <a:pt x="27" y="29"/>
                    </a:lnTo>
                    <a:lnTo>
                      <a:pt x="0" y="29"/>
                    </a:lnTo>
                  </a:path>
                </a:pathLst>
              </a:custGeom>
              <a:noFill/>
              <a:ln w="1588">
                <a:solidFill>
                  <a:srgbClr val="000000"/>
                </a:solidFill>
                <a:prstDash val="solid"/>
                <a:round/>
                <a:headEnd/>
                <a:tailEnd/>
              </a:ln>
            </p:spPr>
            <p:txBody>
              <a:bodyPr/>
              <a:lstStyle/>
              <a:p>
                <a:endParaRPr lang="en-GB"/>
              </a:p>
            </p:txBody>
          </p:sp>
          <p:sp>
            <p:nvSpPr>
              <p:cNvPr id="25916" name="Freeform 316"/>
              <p:cNvSpPr>
                <a:spLocks/>
              </p:cNvSpPr>
              <p:nvPr/>
            </p:nvSpPr>
            <p:spPr bwMode="auto">
              <a:xfrm>
                <a:off x="3517" y="1143"/>
                <a:ext cx="14" cy="7"/>
              </a:xfrm>
              <a:custGeom>
                <a:avLst/>
                <a:gdLst/>
                <a:ahLst/>
                <a:cxnLst>
                  <a:cxn ang="0">
                    <a:pos x="0" y="30"/>
                  </a:cxn>
                  <a:cxn ang="0">
                    <a:pos x="28" y="30"/>
                  </a:cxn>
                  <a:cxn ang="0">
                    <a:pos x="58" y="0"/>
                  </a:cxn>
                  <a:cxn ang="0">
                    <a:pos x="28" y="0"/>
                  </a:cxn>
                  <a:cxn ang="0">
                    <a:pos x="0" y="30"/>
                  </a:cxn>
                </a:cxnLst>
                <a:rect l="0" t="0" r="r" b="b"/>
                <a:pathLst>
                  <a:path w="58" h="30">
                    <a:moveTo>
                      <a:pt x="0" y="30"/>
                    </a:moveTo>
                    <a:lnTo>
                      <a:pt x="28" y="30"/>
                    </a:lnTo>
                    <a:lnTo>
                      <a:pt x="58" y="0"/>
                    </a:lnTo>
                    <a:lnTo>
                      <a:pt x="28" y="0"/>
                    </a:lnTo>
                    <a:lnTo>
                      <a:pt x="0" y="30"/>
                    </a:lnTo>
                  </a:path>
                </a:pathLst>
              </a:custGeom>
              <a:noFill/>
              <a:ln w="1588">
                <a:solidFill>
                  <a:srgbClr val="000000"/>
                </a:solidFill>
                <a:prstDash val="solid"/>
                <a:round/>
                <a:headEnd/>
                <a:tailEnd/>
              </a:ln>
            </p:spPr>
            <p:txBody>
              <a:bodyPr/>
              <a:lstStyle/>
              <a:p>
                <a:endParaRPr lang="en-GB"/>
              </a:p>
            </p:txBody>
          </p:sp>
          <p:sp>
            <p:nvSpPr>
              <p:cNvPr id="25917" name="Freeform 317"/>
              <p:cNvSpPr>
                <a:spLocks/>
              </p:cNvSpPr>
              <p:nvPr/>
            </p:nvSpPr>
            <p:spPr bwMode="auto">
              <a:xfrm>
                <a:off x="3509" y="1150"/>
                <a:ext cx="8" cy="8"/>
              </a:xfrm>
              <a:custGeom>
                <a:avLst/>
                <a:gdLst/>
                <a:ahLst/>
                <a:cxnLst>
                  <a:cxn ang="0">
                    <a:pos x="31" y="0"/>
                  </a:cxn>
                  <a:cxn ang="0">
                    <a:pos x="0" y="0"/>
                  </a:cxn>
                  <a:cxn ang="0">
                    <a:pos x="31" y="31"/>
                  </a:cxn>
                  <a:cxn ang="0">
                    <a:pos x="31" y="0"/>
                  </a:cxn>
                </a:cxnLst>
                <a:rect l="0" t="0" r="r" b="b"/>
                <a:pathLst>
                  <a:path w="31" h="31">
                    <a:moveTo>
                      <a:pt x="31" y="0"/>
                    </a:moveTo>
                    <a:lnTo>
                      <a:pt x="0" y="0"/>
                    </a:lnTo>
                    <a:lnTo>
                      <a:pt x="31" y="31"/>
                    </a:lnTo>
                    <a:lnTo>
                      <a:pt x="31" y="0"/>
                    </a:lnTo>
                  </a:path>
                </a:pathLst>
              </a:custGeom>
              <a:noFill/>
              <a:ln w="1588">
                <a:solidFill>
                  <a:srgbClr val="000000"/>
                </a:solidFill>
                <a:prstDash val="solid"/>
                <a:round/>
                <a:headEnd/>
                <a:tailEnd/>
              </a:ln>
            </p:spPr>
            <p:txBody>
              <a:bodyPr/>
              <a:lstStyle/>
              <a:p>
                <a:endParaRPr lang="en-GB"/>
              </a:p>
            </p:txBody>
          </p:sp>
          <p:sp>
            <p:nvSpPr>
              <p:cNvPr id="25918" name="Freeform 318"/>
              <p:cNvSpPr>
                <a:spLocks/>
              </p:cNvSpPr>
              <p:nvPr/>
            </p:nvSpPr>
            <p:spPr bwMode="auto">
              <a:xfrm>
                <a:off x="3457" y="1135"/>
                <a:ext cx="30" cy="37"/>
              </a:xfrm>
              <a:custGeom>
                <a:avLst/>
                <a:gdLst/>
                <a:ahLst/>
                <a:cxnLst>
                  <a:cxn ang="0">
                    <a:pos x="59" y="148"/>
                  </a:cxn>
                  <a:cxn ang="0">
                    <a:pos x="29" y="118"/>
                  </a:cxn>
                  <a:cxn ang="0">
                    <a:pos x="0" y="118"/>
                  </a:cxn>
                  <a:cxn ang="0">
                    <a:pos x="29" y="91"/>
                  </a:cxn>
                  <a:cxn ang="0">
                    <a:pos x="89" y="91"/>
                  </a:cxn>
                  <a:cxn ang="0">
                    <a:pos x="29" y="60"/>
                  </a:cxn>
                  <a:cxn ang="0">
                    <a:pos x="59" y="60"/>
                  </a:cxn>
                  <a:cxn ang="0">
                    <a:pos x="89" y="30"/>
                  </a:cxn>
                  <a:cxn ang="0">
                    <a:pos x="89" y="0"/>
                  </a:cxn>
                  <a:cxn ang="0">
                    <a:pos x="120" y="0"/>
                  </a:cxn>
                </a:cxnLst>
                <a:rect l="0" t="0" r="r" b="b"/>
                <a:pathLst>
                  <a:path w="120" h="148">
                    <a:moveTo>
                      <a:pt x="59" y="148"/>
                    </a:moveTo>
                    <a:lnTo>
                      <a:pt x="29" y="118"/>
                    </a:lnTo>
                    <a:lnTo>
                      <a:pt x="0" y="118"/>
                    </a:lnTo>
                    <a:lnTo>
                      <a:pt x="29" y="91"/>
                    </a:lnTo>
                    <a:lnTo>
                      <a:pt x="89" y="91"/>
                    </a:lnTo>
                    <a:lnTo>
                      <a:pt x="29" y="60"/>
                    </a:lnTo>
                    <a:lnTo>
                      <a:pt x="59" y="60"/>
                    </a:lnTo>
                    <a:lnTo>
                      <a:pt x="89" y="30"/>
                    </a:lnTo>
                    <a:lnTo>
                      <a:pt x="89" y="0"/>
                    </a:lnTo>
                    <a:lnTo>
                      <a:pt x="120" y="0"/>
                    </a:lnTo>
                  </a:path>
                </a:pathLst>
              </a:custGeom>
              <a:noFill/>
              <a:ln w="1588">
                <a:solidFill>
                  <a:srgbClr val="000000"/>
                </a:solidFill>
                <a:prstDash val="solid"/>
                <a:round/>
                <a:headEnd/>
                <a:tailEnd/>
              </a:ln>
            </p:spPr>
            <p:txBody>
              <a:bodyPr/>
              <a:lstStyle/>
              <a:p>
                <a:endParaRPr lang="en-GB"/>
              </a:p>
            </p:txBody>
          </p:sp>
          <p:sp>
            <p:nvSpPr>
              <p:cNvPr id="25919" name="Freeform 319"/>
              <p:cNvSpPr>
                <a:spLocks/>
              </p:cNvSpPr>
              <p:nvPr/>
            </p:nvSpPr>
            <p:spPr bwMode="auto">
              <a:xfrm>
                <a:off x="3472" y="1165"/>
                <a:ext cx="30" cy="7"/>
              </a:xfrm>
              <a:custGeom>
                <a:avLst/>
                <a:gdLst/>
                <a:ahLst/>
                <a:cxnLst>
                  <a:cxn ang="0">
                    <a:pos x="118" y="30"/>
                  </a:cxn>
                  <a:cxn ang="0">
                    <a:pos x="88" y="0"/>
                  </a:cxn>
                  <a:cxn ang="0">
                    <a:pos x="30" y="0"/>
                  </a:cxn>
                  <a:cxn ang="0">
                    <a:pos x="0" y="30"/>
                  </a:cxn>
                </a:cxnLst>
                <a:rect l="0" t="0" r="r" b="b"/>
                <a:pathLst>
                  <a:path w="118" h="30">
                    <a:moveTo>
                      <a:pt x="118" y="30"/>
                    </a:moveTo>
                    <a:lnTo>
                      <a:pt x="88" y="0"/>
                    </a:lnTo>
                    <a:lnTo>
                      <a:pt x="30" y="0"/>
                    </a:lnTo>
                    <a:lnTo>
                      <a:pt x="0" y="30"/>
                    </a:lnTo>
                  </a:path>
                </a:pathLst>
              </a:custGeom>
              <a:noFill/>
              <a:ln w="1588">
                <a:solidFill>
                  <a:srgbClr val="000000"/>
                </a:solidFill>
                <a:prstDash val="solid"/>
                <a:round/>
                <a:headEnd/>
                <a:tailEnd/>
              </a:ln>
            </p:spPr>
            <p:txBody>
              <a:bodyPr/>
              <a:lstStyle/>
              <a:p>
                <a:endParaRPr lang="en-GB"/>
              </a:p>
            </p:txBody>
          </p:sp>
          <p:sp>
            <p:nvSpPr>
              <p:cNvPr id="25920" name="Freeform 320"/>
              <p:cNvSpPr>
                <a:spLocks/>
              </p:cNvSpPr>
              <p:nvPr/>
            </p:nvSpPr>
            <p:spPr bwMode="auto">
              <a:xfrm>
                <a:off x="3502" y="1172"/>
                <a:ext cx="7" cy="8"/>
              </a:xfrm>
              <a:custGeom>
                <a:avLst/>
                <a:gdLst/>
                <a:ahLst/>
                <a:cxnLst>
                  <a:cxn ang="0">
                    <a:pos x="0" y="0"/>
                  </a:cxn>
                  <a:cxn ang="0">
                    <a:pos x="30" y="31"/>
                  </a:cxn>
                  <a:cxn ang="0">
                    <a:pos x="30" y="0"/>
                  </a:cxn>
                  <a:cxn ang="0">
                    <a:pos x="0" y="0"/>
                  </a:cxn>
                </a:cxnLst>
                <a:rect l="0" t="0" r="r" b="b"/>
                <a:pathLst>
                  <a:path w="30" h="31">
                    <a:moveTo>
                      <a:pt x="0" y="0"/>
                    </a:moveTo>
                    <a:lnTo>
                      <a:pt x="30" y="31"/>
                    </a:lnTo>
                    <a:lnTo>
                      <a:pt x="30" y="0"/>
                    </a:lnTo>
                    <a:lnTo>
                      <a:pt x="0" y="0"/>
                    </a:lnTo>
                  </a:path>
                </a:pathLst>
              </a:custGeom>
              <a:noFill/>
              <a:ln w="1588">
                <a:solidFill>
                  <a:srgbClr val="000000"/>
                </a:solidFill>
                <a:prstDash val="solid"/>
                <a:round/>
                <a:headEnd/>
                <a:tailEnd/>
              </a:ln>
            </p:spPr>
            <p:txBody>
              <a:bodyPr/>
              <a:lstStyle/>
              <a:p>
                <a:endParaRPr lang="en-GB"/>
              </a:p>
            </p:txBody>
          </p:sp>
          <p:sp>
            <p:nvSpPr>
              <p:cNvPr id="25921" name="Freeform 321"/>
              <p:cNvSpPr>
                <a:spLocks/>
              </p:cNvSpPr>
              <p:nvPr/>
            </p:nvSpPr>
            <p:spPr bwMode="auto">
              <a:xfrm>
                <a:off x="3383" y="1172"/>
                <a:ext cx="89" cy="52"/>
              </a:xfrm>
              <a:custGeom>
                <a:avLst/>
                <a:gdLst/>
                <a:ahLst/>
                <a:cxnLst>
                  <a:cxn ang="0">
                    <a:pos x="59" y="207"/>
                  </a:cxn>
                  <a:cxn ang="0">
                    <a:pos x="30" y="207"/>
                  </a:cxn>
                  <a:cxn ang="0">
                    <a:pos x="0" y="179"/>
                  </a:cxn>
                  <a:cxn ang="0">
                    <a:pos x="30" y="149"/>
                  </a:cxn>
                  <a:cxn ang="0">
                    <a:pos x="118" y="149"/>
                  </a:cxn>
                  <a:cxn ang="0">
                    <a:pos x="89" y="118"/>
                  </a:cxn>
                  <a:cxn ang="0">
                    <a:pos x="148" y="118"/>
                  </a:cxn>
                  <a:cxn ang="0">
                    <a:pos x="118" y="89"/>
                  </a:cxn>
                  <a:cxn ang="0">
                    <a:pos x="148" y="89"/>
                  </a:cxn>
                  <a:cxn ang="0">
                    <a:pos x="178" y="61"/>
                  </a:cxn>
                  <a:cxn ang="0">
                    <a:pos x="237" y="61"/>
                  </a:cxn>
                  <a:cxn ang="0">
                    <a:pos x="266" y="31"/>
                  </a:cxn>
                  <a:cxn ang="0">
                    <a:pos x="266" y="0"/>
                  </a:cxn>
                  <a:cxn ang="0">
                    <a:pos x="355" y="0"/>
                  </a:cxn>
                </a:cxnLst>
                <a:rect l="0" t="0" r="r" b="b"/>
                <a:pathLst>
                  <a:path w="355" h="207">
                    <a:moveTo>
                      <a:pt x="59" y="207"/>
                    </a:moveTo>
                    <a:lnTo>
                      <a:pt x="30" y="207"/>
                    </a:lnTo>
                    <a:lnTo>
                      <a:pt x="0" y="179"/>
                    </a:lnTo>
                    <a:lnTo>
                      <a:pt x="30" y="149"/>
                    </a:lnTo>
                    <a:lnTo>
                      <a:pt x="118" y="149"/>
                    </a:lnTo>
                    <a:lnTo>
                      <a:pt x="89" y="118"/>
                    </a:lnTo>
                    <a:lnTo>
                      <a:pt x="148" y="118"/>
                    </a:lnTo>
                    <a:lnTo>
                      <a:pt x="118" y="89"/>
                    </a:lnTo>
                    <a:lnTo>
                      <a:pt x="148" y="89"/>
                    </a:lnTo>
                    <a:lnTo>
                      <a:pt x="178" y="61"/>
                    </a:lnTo>
                    <a:lnTo>
                      <a:pt x="237" y="61"/>
                    </a:lnTo>
                    <a:lnTo>
                      <a:pt x="266" y="31"/>
                    </a:lnTo>
                    <a:lnTo>
                      <a:pt x="266" y="0"/>
                    </a:lnTo>
                    <a:lnTo>
                      <a:pt x="355" y="0"/>
                    </a:lnTo>
                  </a:path>
                </a:pathLst>
              </a:custGeom>
              <a:noFill/>
              <a:ln w="1588">
                <a:solidFill>
                  <a:srgbClr val="000000"/>
                </a:solidFill>
                <a:prstDash val="solid"/>
                <a:round/>
                <a:headEnd/>
                <a:tailEnd/>
              </a:ln>
            </p:spPr>
            <p:txBody>
              <a:bodyPr/>
              <a:lstStyle/>
              <a:p>
                <a:endParaRPr lang="en-GB"/>
              </a:p>
            </p:txBody>
          </p:sp>
          <p:sp>
            <p:nvSpPr>
              <p:cNvPr id="25922" name="Line 322"/>
              <p:cNvSpPr>
                <a:spLocks noChangeShapeType="1"/>
              </p:cNvSpPr>
              <p:nvPr/>
            </p:nvSpPr>
            <p:spPr bwMode="auto">
              <a:xfrm>
                <a:off x="3472" y="1172"/>
                <a:ext cx="30" cy="1"/>
              </a:xfrm>
              <a:prstGeom prst="line">
                <a:avLst/>
              </a:prstGeom>
              <a:noFill/>
              <a:ln w="1588">
                <a:solidFill>
                  <a:srgbClr val="000000"/>
                </a:solidFill>
                <a:round/>
                <a:headEnd/>
                <a:tailEnd/>
              </a:ln>
            </p:spPr>
            <p:txBody>
              <a:bodyPr/>
              <a:lstStyle/>
              <a:p>
                <a:endParaRPr lang="en-GB"/>
              </a:p>
            </p:txBody>
          </p:sp>
          <p:sp>
            <p:nvSpPr>
              <p:cNvPr id="25923" name="Freeform 323"/>
              <p:cNvSpPr>
                <a:spLocks/>
              </p:cNvSpPr>
              <p:nvPr/>
            </p:nvSpPr>
            <p:spPr bwMode="auto">
              <a:xfrm>
                <a:off x="3369" y="1224"/>
                <a:ext cx="29" cy="45"/>
              </a:xfrm>
              <a:custGeom>
                <a:avLst/>
                <a:gdLst/>
                <a:ahLst/>
                <a:cxnLst>
                  <a:cxn ang="0">
                    <a:pos x="30" y="179"/>
                  </a:cxn>
                  <a:cxn ang="0">
                    <a:pos x="30" y="149"/>
                  </a:cxn>
                  <a:cxn ang="0">
                    <a:pos x="0" y="149"/>
                  </a:cxn>
                  <a:cxn ang="0">
                    <a:pos x="30" y="118"/>
                  </a:cxn>
                  <a:cxn ang="0">
                    <a:pos x="89" y="90"/>
                  </a:cxn>
                  <a:cxn ang="0">
                    <a:pos x="59" y="90"/>
                  </a:cxn>
                  <a:cxn ang="0">
                    <a:pos x="89" y="61"/>
                  </a:cxn>
                  <a:cxn ang="0">
                    <a:pos x="59" y="61"/>
                  </a:cxn>
                  <a:cxn ang="0">
                    <a:pos x="30" y="61"/>
                  </a:cxn>
                  <a:cxn ang="0">
                    <a:pos x="59" y="31"/>
                  </a:cxn>
                  <a:cxn ang="0">
                    <a:pos x="30" y="0"/>
                  </a:cxn>
                  <a:cxn ang="0">
                    <a:pos x="59" y="0"/>
                  </a:cxn>
                  <a:cxn ang="0">
                    <a:pos x="89" y="31"/>
                  </a:cxn>
                  <a:cxn ang="0">
                    <a:pos x="118" y="0"/>
                  </a:cxn>
                </a:cxnLst>
                <a:rect l="0" t="0" r="r" b="b"/>
                <a:pathLst>
                  <a:path w="118" h="179">
                    <a:moveTo>
                      <a:pt x="30" y="179"/>
                    </a:moveTo>
                    <a:lnTo>
                      <a:pt x="30" y="149"/>
                    </a:lnTo>
                    <a:lnTo>
                      <a:pt x="0" y="149"/>
                    </a:lnTo>
                    <a:lnTo>
                      <a:pt x="30" y="118"/>
                    </a:lnTo>
                    <a:lnTo>
                      <a:pt x="89" y="90"/>
                    </a:lnTo>
                    <a:lnTo>
                      <a:pt x="59" y="90"/>
                    </a:lnTo>
                    <a:lnTo>
                      <a:pt x="89" y="61"/>
                    </a:lnTo>
                    <a:lnTo>
                      <a:pt x="59" y="61"/>
                    </a:lnTo>
                    <a:lnTo>
                      <a:pt x="30" y="61"/>
                    </a:lnTo>
                    <a:lnTo>
                      <a:pt x="59" y="31"/>
                    </a:lnTo>
                    <a:lnTo>
                      <a:pt x="30" y="0"/>
                    </a:lnTo>
                    <a:lnTo>
                      <a:pt x="59" y="0"/>
                    </a:lnTo>
                    <a:lnTo>
                      <a:pt x="89" y="31"/>
                    </a:lnTo>
                    <a:lnTo>
                      <a:pt x="118" y="0"/>
                    </a:lnTo>
                  </a:path>
                </a:pathLst>
              </a:custGeom>
              <a:noFill/>
              <a:ln w="1588">
                <a:solidFill>
                  <a:srgbClr val="000000"/>
                </a:solidFill>
                <a:prstDash val="solid"/>
                <a:round/>
                <a:headEnd/>
                <a:tailEnd/>
              </a:ln>
            </p:spPr>
            <p:txBody>
              <a:bodyPr/>
              <a:lstStyle/>
              <a:p>
                <a:endParaRPr lang="en-GB"/>
              </a:p>
            </p:txBody>
          </p:sp>
          <p:sp>
            <p:nvSpPr>
              <p:cNvPr id="25924" name="Freeform 324"/>
              <p:cNvSpPr>
                <a:spLocks/>
              </p:cNvSpPr>
              <p:nvPr/>
            </p:nvSpPr>
            <p:spPr bwMode="auto">
              <a:xfrm>
                <a:off x="3398" y="1217"/>
                <a:ext cx="22" cy="7"/>
              </a:xfrm>
              <a:custGeom>
                <a:avLst/>
                <a:gdLst/>
                <a:ahLst/>
                <a:cxnLst>
                  <a:cxn ang="0">
                    <a:pos x="0" y="28"/>
                  </a:cxn>
                  <a:cxn ang="0">
                    <a:pos x="59" y="28"/>
                  </a:cxn>
                  <a:cxn ang="0">
                    <a:pos x="89" y="0"/>
                  </a:cxn>
                  <a:cxn ang="0">
                    <a:pos x="30" y="0"/>
                  </a:cxn>
                  <a:cxn ang="0">
                    <a:pos x="0" y="28"/>
                  </a:cxn>
                </a:cxnLst>
                <a:rect l="0" t="0" r="r" b="b"/>
                <a:pathLst>
                  <a:path w="89" h="28">
                    <a:moveTo>
                      <a:pt x="0" y="28"/>
                    </a:moveTo>
                    <a:lnTo>
                      <a:pt x="59" y="28"/>
                    </a:lnTo>
                    <a:lnTo>
                      <a:pt x="89" y="0"/>
                    </a:lnTo>
                    <a:lnTo>
                      <a:pt x="30" y="0"/>
                    </a:lnTo>
                    <a:lnTo>
                      <a:pt x="0" y="28"/>
                    </a:lnTo>
                  </a:path>
                </a:pathLst>
              </a:custGeom>
              <a:noFill/>
              <a:ln w="1588">
                <a:solidFill>
                  <a:srgbClr val="000000"/>
                </a:solidFill>
                <a:prstDash val="solid"/>
                <a:round/>
                <a:headEnd/>
                <a:tailEnd/>
              </a:ln>
            </p:spPr>
            <p:txBody>
              <a:bodyPr/>
              <a:lstStyle/>
              <a:p>
                <a:endParaRPr lang="en-GB"/>
              </a:p>
            </p:txBody>
          </p:sp>
          <p:sp>
            <p:nvSpPr>
              <p:cNvPr id="25925" name="Freeform 325"/>
              <p:cNvSpPr>
                <a:spLocks/>
              </p:cNvSpPr>
              <p:nvPr/>
            </p:nvSpPr>
            <p:spPr bwMode="auto">
              <a:xfrm>
                <a:off x="3331" y="1269"/>
                <a:ext cx="45" cy="51"/>
              </a:xfrm>
              <a:custGeom>
                <a:avLst/>
                <a:gdLst/>
                <a:ahLst/>
                <a:cxnLst>
                  <a:cxn ang="0">
                    <a:pos x="0" y="207"/>
                  </a:cxn>
                  <a:cxn ang="0">
                    <a:pos x="0" y="118"/>
                  </a:cxn>
                  <a:cxn ang="0">
                    <a:pos x="30" y="118"/>
                  </a:cxn>
                  <a:cxn ang="0">
                    <a:pos x="59" y="148"/>
                  </a:cxn>
                  <a:cxn ang="0">
                    <a:pos x="88" y="148"/>
                  </a:cxn>
                  <a:cxn ang="0">
                    <a:pos x="88" y="118"/>
                  </a:cxn>
                  <a:cxn ang="0">
                    <a:pos x="59" y="118"/>
                  </a:cxn>
                  <a:cxn ang="0">
                    <a:pos x="30" y="88"/>
                  </a:cxn>
                  <a:cxn ang="0">
                    <a:pos x="59" y="59"/>
                  </a:cxn>
                  <a:cxn ang="0">
                    <a:pos x="88" y="59"/>
                  </a:cxn>
                  <a:cxn ang="0">
                    <a:pos x="88" y="30"/>
                  </a:cxn>
                  <a:cxn ang="0">
                    <a:pos x="118" y="0"/>
                  </a:cxn>
                  <a:cxn ang="0">
                    <a:pos x="178" y="0"/>
                  </a:cxn>
                </a:cxnLst>
                <a:rect l="0" t="0" r="r" b="b"/>
                <a:pathLst>
                  <a:path w="178" h="207">
                    <a:moveTo>
                      <a:pt x="0" y="207"/>
                    </a:moveTo>
                    <a:lnTo>
                      <a:pt x="0" y="118"/>
                    </a:lnTo>
                    <a:lnTo>
                      <a:pt x="30" y="118"/>
                    </a:lnTo>
                    <a:lnTo>
                      <a:pt x="59" y="148"/>
                    </a:lnTo>
                    <a:lnTo>
                      <a:pt x="88" y="148"/>
                    </a:lnTo>
                    <a:lnTo>
                      <a:pt x="88" y="118"/>
                    </a:lnTo>
                    <a:lnTo>
                      <a:pt x="59" y="118"/>
                    </a:lnTo>
                    <a:lnTo>
                      <a:pt x="30" y="88"/>
                    </a:lnTo>
                    <a:lnTo>
                      <a:pt x="59" y="59"/>
                    </a:lnTo>
                    <a:lnTo>
                      <a:pt x="88" y="59"/>
                    </a:lnTo>
                    <a:lnTo>
                      <a:pt x="88" y="30"/>
                    </a:lnTo>
                    <a:lnTo>
                      <a:pt x="118" y="0"/>
                    </a:lnTo>
                    <a:lnTo>
                      <a:pt x="178" y="0"/>
                    </a:lnTo>
                  </a:path>
                </a:pathLst>
              </a:custGeom>
              <a:noFill/>
              <a:ln w="1588">
                <a:solidFill>
                  <a:srgbClr val="000000"/>
                </a:solidFill>
                <a:prstDash val="solid"/>
                <a:round/>
                <a:headEnd/>
                <a:tailEnd/>
              </a:ln>
            </p:spPr>
            <p:txBody>
              <a:bodyPr/>
              <a:lstStyle/>
              <a:p>
                <a:endParaRPr lang="en-GB"/>
              </a:p>
            </p:txBody>
          </p:sp>
          <p:sp>
            <p:nvSpPr>
              <p:cNvPr id="25926" name="Freeform 326"/>
              <p:cNvSpPr>
                <a:spLocks/>
              </p:cNvSpPr>
              <p:nvPr/>
            </p:nvSpPr>
            <p:spPr bwMode="auto">
              <a:xfrm>
                <a:off x="3183" y="1328"/>
                <a:ext cx="141" cy="111"/>
              </a:xfrm>
              <a:custGeom>
                <a:avLst/>
                <a:gdLst/>
                <a:ahLst/>
                <a:cxnLst>
                  <a:cxn ang="0">
                    <a:pos x="29" y="443"/>
                  </a:cxn>
                  <a:cxn ang="0">
                    <a:pos x="0" y="443"/>
                  </a:cxn>
                  <a:cxn ang="0">
                    <a:pos x="29" y="413"/>
                  </a:cxn>
                  <a:cxn ang="0">
                    <a:pos x="0" y="413"/>
                  </a:cxn>
                  <a:cxn ang="0">
                    <a:pos x="29" y="385"/>
                  </a:cxn>
                  <a:cxn ang="0">
                    <a:pos x="88" y="385"/>
                  </a:cxn>
                  <a:cxn ang="0">
                    <a:pos x="118" y="355"/>
                  </a:cxn>
                  <a:cxn ang="0">
                    <a:pos x="88" y="355"/>
                  </a:cxn>
                  <a:cxn ang="0">
                    <a:pos x="88" y="325"/>
                  </a:cxn>
                  <a:cxn ang="0">
                    <a:pos x="118" y="295"/>
                  </a:cxn>
                  <a:cxn ang="0">
                    <a:pos x="148" y="295"/>
                  </a:cxn>
                  <a:cxn ang="0">
                    <a:pos x="148" y="267"/>
                  </a:cxn>
                  <a:cxn ang="0">
                    <a:pos x="179" y="295"/>
                  </a:cxn>
                  <a:cxn ang="0">
                    <a:pos x="179" y="267"/>
                  </a:cxn>
                  <a:cxn ang="0">
                    <a:pos x="207" y="236"/>
                  </a:cxn>
                  <a:cxn ang="0">
                    <a:pos x="267" y="206"/>
                  </a:cxn>
                  <a:cxn ang="0">
                    <a:pos x="267" y="176"/>
                  </a:cxn>
                  <a:cxn ang="0">
                    <a:pos x="297" y="176"/>
                  </a:cxn>
                  <a:cxn ang="0">
                    <a:pos x="297" y="149"/>
                  </a:cxn>
                  <a:cxn ang="0">
                    <a:pos x="325" y="176"/>
                  </a:cxn>
                  <a:cxn ang="0">
                    <a:pos x="355" y="176"/>
                  </a:cxn>
                  <a:cxn ang="0">
                    <a:pos x="386" y="206"/>
                  </a:cxn>
                  <a:cxn ang="0">
                    <a:pos x="386" y="236"/>
                  </a:cxn>
                  <a:cxn ang="0">
                    <a:pos x="416" y="206"/>
                  </a:cxn>
                  <a:cxn ang="0">
                    <a:pos x="443" y="206"/>
                  </a:cxn>
                  <a:cxn ang="0">
                    <a:pos x="443" y="176"/>
                  </a:cxn>
                  <a:cxn ang="0">
                    <a:pos x="474" y="149"/>
                  </a:cxn>
                  <a:cxn ang="0">
                    <a:pos x="416" y="149"/>
                  </a:cxn>
                  <a:cxn ang="0">
                    <a:pos x="416" y="118"/>
                  </a:cxn>
                  <a:cxn ang="0">
                    <a:pos x="474" y="118"/>
                  </a:cxn>
                  <a:cxn ang="0">
                    <a:pos x="504" y="88"/>
                  </a:cxn>
                  <a:cxn ang="0">
                    <a:pos x="443" y="88"/>
                  </a:cxn>
                  <a:cxn ang="0">
                    <a:pos x="504" y="29"/>
                  </a:cxn>
                  <a:cxn ang="0">
                    <a:pos x="534" y="29"/>
                  </a:cxn>
                  <a:cxn ang="0">
                    <a:pos x="534" y="0"/>
                  </a:cxn>
                  <a:cxn ang="0">
                    <a:pos x="562" y="0"/>
                  </a:cxn>
                </a:cxnLst>
                <a:rect l="0" t="0" r="r" b="b"/>
                <a:pathLst>
                  <a:path w="562" h="443">
                    <a:moveTo>
                      <a:pt x="29" y="443"/>
                    </a:moveTo>
                    <a:lnTo>
                      <a:pt x="0" y="443"/>
                    </a:lnTo>
                    <a:lnTo>
                      <a:pt x="29" y="413"/>
                    </a:lnTo>
                    <a:lnTo>
                      <a:pt x="0" y="413"/>
                    </a:lnTo>
                    <a:lnTo>
                      <a:pt x="29" y="385"/>
                    </a:lnTo>
                    <a:lnTo>
                      <a:pt x="88" y="385"/>
                    </a:lnTo>
                    <a:lnTo>
                      <a:pt x="118" y="355"/>
                    </a:lnTo>
                    <a:lnTo>
                      <a:pt x="88" y="355"/>
                    </a:lnTo>
                    <a:lnTo>
                      <a:pt x="88" y="325"/>
                    </a:lnTo>
                    <a:lnTo>
                      <a:pt x="118" y="295"/>
                    </a:lnTo>
                    <a:lnTo>
                      <a:pt x="148" y="295"/>
                    </a:lnTo>
                    <a:lnTo>
                      <a:pt x="148" y="267"/>
                    </a:lnTo>
                    <a:lnTo>
                      <a:pt x="179" y="295"/>
                    </a:lnTo>
                    <a:lnTo>
                      <a:pt x="179" y="267"/>
                    </a:lnTo>
                    <a:lnTo>
                      <a:pt x="207" y="236"/>
                    </a:lnTo>
                    <a:lnTo>
                      <a:pt x="267" y="206"/>
                    </a:lnTo>
                    <a:lnTo>
                      <a:pt x="267" y="176"/>
                    </a:lnTo>
                    <a:lnTo>
                      <a:pt x="297" y="176"/>
                    </a:lnTo>
                    <a:lnTo>
                      <a:pt x="297" y="149"/>
                    </a:lnTo>
                    <a:lnTo>
                      <a:pt x="325" y="176"/>
                    </a:lnTo>
                    <a:lnTo>
                      <a:pt x="355" y="176"/>
                    </a:lnTo>
                    <a:lnTo>
                      <a:pt x="386" y="206"/>
                    </a:lnTo>
                    <a:lnTo>
                      <a:pt x="386" y="236"/>
                    </a:lnTo>
                    <a:lnTo>
                      <a:pt x="416" y="206"/>
                    </a:lnTo>
                    <a:lnTo>
                      <a:pt x="443" y="206"/>
                    </a:lnTo>
                    <a:lnTo>
                      <a:pt x="443" y="176"/>
                    </a:lnTo>
                    <a:lnTo>
                      <a:pt x="474" y="149"/>
                    </a:lnTo>
                    <a:lnTo>
                      <a:pt x="416" y="149"/>
                    </a:lnTo>
                    <a:lnTo>
                      <a:pt x="416" y="118"/>
                    </a:lnTo>
                    <a:lnTo>
                      <a:pt x="474" y="118"/>
                    </a:lnTo>
                    <a:lnTo>
                      <a:pt x="504" y="88"/>
                    </a:lnTo>
                    <a:lnTo>
                      <a:pt x="443" y="88"/>
                    </a:lnTo>
                    <a:lnTo>
                      <a:pt x="504" y="29"/>
                    </a:lnTo>
                    <a:lnTo>
                      <a:pt x="534" y="29"/>
                    </a:lnTo>
                    <a:lnTo>
                      <a:pt x="534" y="0"/>
                    </a:lnTo>
                    <a:lnTo>
                      <a:pt x="562" y="0"/>
                    </a:lnTo>
                  </a:path>
                </a:pathLst>
              </a:custGeom>
              <a:noFill/>
              <a:ln w="1588">
                <a:solidFill>
                  <a:srgbClr val="000000"/>
                </a:solidFill>
                <a:prstDash val="solid"/>
                <a:round/>
                <a:headEnd/>
                <a:tailEnd/>
              </a:ln>
            </p:spPr>
            <p:txBody>
              <a:bodyPr/>
              <a:lstStyle/>
              <a:p>
                <a:endParaRPr lang="en-GB"/>
              </a:p>
            </p:txBody>
          </p:sp>
          <p:sp>
            <p:nvSpPr>
              <p:cNvPr id="25927" name="Line 327"/>
              <p:cNvSpPr>
                <a:spLocks noChangeShapeType="1"/>
              </p:cNvSpPr>
              <p:nvPr/>
            </p:nvSpPr>
            <p:spPr bwMode="auto">
              <a:xfrm flipH="1" flipV="1">
                <a:off x="3324" y="1328"/>
                <a:ext cx="7" cy="7"/>
              </a:xfrm>
              <a:prstGeom prst="line">
                <a:avLst/>
              </a:prstGeom>
              <a:noFill/>
              <a:ln w="1588">
                <a:solidFill>
                  <a:srgbClr val="000000"/>
                </a:solidFill>
                <a:round/>
                <a:headEnd/>
                <a:tailEnd/>
              </a:ln>
            </p:spPr>
            <p:txBody>
              <a:bodyPr/>
              <a:lstStyle/>
              <a:p>
                <a:endParaRPr lang="en-GB"/>
              </a:p>
            </p:txBody>
          </p:sp>
          <p:sp>
            <p:nvSpPr>
              <p:cNvPr id="25928" name="Freeform 328"/>
              <p:cNvSpPr>
                <a:spLocks/>
              </p:cNvSpPr>
              <p:nvPr/>
            </p:nvSpPr>
            <p:spPr bwMode="auto">
              <a:xfrm>
                <a:off x="3324" y="1328"/>
                <a:ext cx="7" cy="7"/>
              </a:xfrm>
              <a:custGeom>
                <a:avLst/>
                <a:gdLst/>
                <a:ahLst/>
                <a:cxnLst>
                  <a:cxn ang="0">
                    <a:pos x="0" y="0"/>
                  </a:cxn>
                  <a:cxn ang="0">
                    <a:pos x="0" y="29"/>
                  </a:cxn>
                  <a:cxn ang="0">
                    <a:pos x="31" y="29"/>
                  </a:cxn>
                </a:cxnLst>
                <a:rect l="0" t="0" r="r" b="b"/>
                <a:pathLst>
                  <a:path w="31" h="29">
                    <a:moveTo>
                      <a:pt x="0" y="0"/>
                    </a:moveTo>
                    <a:lnTo>
                      <a:pt x="0" y="29"/>
                    </a:lnTo>
                    <a:lnTo>
                      <a:pt x="31" y="29"/>
                    </a:lnTo>
                  </a:path>
                </a:pathLst>
              </a:custGeom>
              <a:noFill/>
              <a:ln w="1588">
                <a:solidFill>
                  <a:srgbClr val="000000"/>
                </a:solidFill>
                <a:prstDash val="solid"/>
                <a:round/>
                <a:headEnd/>
                <a:tailEnd/>
              </a:ln>
            </p:spPr>
            <p:txBody>
              <a:bodyPr/>
              <a:lstStyle/>
              <a:p>
                <a:endParaRPr lang="en-GB"/>
              </a:p>
            </p:txBody>
          </p:sp>
          <p:sp>
            <p:nvSpPr>
              <p:cNvPr id="25929" name="Line 329"/>
              <p:cNvSpPr>
                <a:spLocks noChangeShapeType="1"/>
              </p:cNvSpPr>
              <p:nvPr/>
            </p:nvSpPr>
            <p:spPr bwMode="auto">
              <a:xfrm flipV="1">
                <a:off x="3324" y="1320"/>
                <a:ext cx="7" cy="8"/>
              </a:xfrm>
              <a:prstGeom prst="line">
                <a:avLst/>
              </a:prstGeom>
              <a:noFill/>
              <a:ln w="1588">
                <a:solidFill>
                  <a:srgbClr val="000000"/>
                </a:solidFill>
                <a:round/>
                <a:headEnd/>
                <a:tailEnd/>
              </a:ln>
            </p:spPr>
            <p:txBody>
              <a:bodyPr/>
              <a:lstStyle/>
              <a:p>
                <a:endParaRPr lang="en-GB"/>
              </a:p>
            </p:txBody>
          </p:sp>
          <p:sp>
            <p:nvSpPr>
              <p:cNvPr id="25930" name="Freeform 330"/>
              <p:cNvSpPr>
                <a:spLocks/>
              </p:cNvSpPr>
              <p:nvPr/>
            </p:nvSpPr>
            <p:spPr bwMode="auto">
              <a:xfrm>
                <a:off x="3413" y="1239"/>
                <a:ext cx="22" cy="8"/>
              </a:xfrm>
              <a:custGeom>
                <a:avLst/>
                <a:gdLst/>
                <a:ahLst/>
                <a:cxnLst>
                  <a:cxn ang="0">
                    <a:pos x="0" y="29"/>
                  </a:cxn>
                  <a:cxn ang="0">
                    <a:pos x="60" y="29"/>
                  </a:cxn>
                  <a:cxn ang="0">
                    <a:pos x="90" y="0"/>
                  </a:cxn>
                  <a:cxn ang="0">
                    <a:pos x="60" y="0"/>
                  </a:cxn>
                  <a:cxn ang="0">
                    <a:pos x="0" y="29"/>
                  </a:cxn>
                </a:cxnLst>
                <a:rect l="0" t="0" r="r" b="b"/>
                <a:pathLst>
                  <a:path w="90" h="29">
                    <a:moveTo>
                      <a:pt x="0" y="29"/>
                    </a:moveTo>
                    <a:lnTo>
                      <a:pt x="60" y="29"/>
                    </a:lnTo>
                    <a:lnTo>
                      <a:pt x="90" y="0"/>
                    </a:lnTo>
                    <a:lnTo>
                      <a:pt x="60" y="0"/>
                    </a:lnTo>
                    <a:lnTo>
                      <a:pt x="0" y="29"/>
                    </a:lnTo>
                  </a:path>
                </a:pathLst>
              </a:custGeom>
              <a:noFill/>
              <a:ln w="1588">
                <a:solidFill>
                  <a:srgbClr val="000000"/>
                </a:solidFill>
                <a:prstDash val="solid"/>
                <a:round/>
                <a:headEnd/>
                <a:tailEnd/>
              </a:ln>
            </p:spPr>
            <p:txBody>
              <a:bodyPr/>
              <a:lstStyle/>
              <a:p>
                <a:endParaRPr lang="en-GB"/>
              </a:p>
            </p:txBody>
          </p:sp>
          <p:sp>
            <p:nvSpPr>
              <p:cNvPr id="25931" name="Freeform 331"/>
              <p:cNvSpPr>
                <a:spLocks/>
              </p:cNvSpPr>
              <p:nvPr/>
            </p:nvSpPr>
            <p:spPr bwMode="auto">
              <a:xfrm>
                <a:off x="3406" y="1247"/>
                <a:ext cx="7" cy="7"/>
              </a:xfrm>
              <a:custGeom>
                <a:avLst/>
                <a:gdLst/>
                <a:ahLst/>
                <a:cxnLst>
                  <a:cxn ang="0">
                    <a:pos x="29" y="0"/>
                  </a:cxn>
                  <a:cxn ang="0">
                    <a:pos x="0" y="0"/>
                  </a:cxn>
                  <a:cxn ang="0">
                    <a:pos x="0" y="28"/>
                  </a:cxn>
                  <a:cxn ang="0">
                    <a:pos x="29" y="0"/>
                  </a:cxn>
                </a:cxnLst>
                <a:rect l="0" t="0" r="r" b="b"/>
                <a:pathLst>
                  <a:path w="29" h="28">
                    <a:moveTo>
                      <a:pt x="29" y="0"/>
                    </a:moveTo>
                    <a:lnTo>
                      <a:pt x="0" y="0"/>
                    </a:lnTo>
                    <a:lnTo>
                      <a:pt x="0" y="28"/>
                    </a:lnTo>
                    <a:lnTo>
                      <a:pt x="29" y="0"/>
                    </a:lnTo>
                  </a:path>
                </a:pathLst>
              </a:custGeom>
              <a:noFill/>
              <a:ln w="1588">
                <a:solidFill>
                  <a:srgbClr val="000000"/>
                </a:solidFill>
                <a:prstDash val="solid"/>
                <a:round/>
                <a:headEnd/>
                <a:tailEnd/>
              </a:ln>
            </p:spPr>
            <p:txBody>
              <a:bodyPr/>
              <a:lstStyle/>
              <a:p>
                <a:endParaRPr lang="en-GB"/>
              </a:p>
            </p:txBody>
          </p:sp>
          <p:sp>
            <p:nvSpPr>
              <p:cNvPr id="25932" name="Freeform 332"/>
              <p:cNvSpPr>
                <a:spLocks/>
              </p:cNvSpPr>
              <p:nvPr/>
            </p:nvSpPr>
            <p:spPr bwMode="auto">
              <a:xfrm>
                <a:off x="3376" y="1269"/>
                <a:ext cx="15" cy="7"/>
              </a:xfrm>
              <a:custGeom>
                <a:avLst/>
                <a:gdLst/>
                <a:ahLst/>
                <a:cxnLst>
                  <a:cxn ang="0">
                    <a:pos x="0" y="0"/>
                  </a:cxn>
                  <a:cxn ang="0">
                    <a:pos x="59" y="30"/>
                  </a:cxn>
                  <a:cxn ang="0">
                    <a:pos x="29" y="0"/>
                  </a:cxn>
                  <a:cxn ang="0">
                    <a:pos x="0" y="0"/>
                  </a:cxn>
                </a:cxnLst>
                <a:rect l="0" t="0" r="r" b="b"/>
                <a:pathLst>
                  <a:path w="59" h="30">
                    <a:moveTo>
                      <a:pt x="0" y="0"/>
                    </a:moveTo>
                    <a:lnTo>
                      <a:pt x="59" y="30"/>
                    </a:lnTo>
                    <a:lnTo>
                      <a:pt x="29" y="0"/>
                    </a:lnTo>
                    <a:lnTo>
                      <a:pt x="0" y="0"/>
                    </a:lnTo>
                  </a:path>
                </a:pathLst>
              </a:custGeom>
              <a:noFill/>
              <a:ln w="1588">
                <a:solidFill>
                  <a:srgbClr val="000000"/>
                </a:solidFill>
                <a:prstDash val="solid"/>
                <a:round/>
                <a:headEnd/>
                <a:tailEnd/>
              </a:ln>
            </p:spPr>
            <p:txBody>
              <a:bodyPr/>
              <a:lstStyle/>
              <a:p>
                <a:endParaRPr lang="en-GB"/>
              </a:p>
            </p:txBody>
          </p:sp>
          <p:sp>
            <p:nvSpPr>
              <p:cNvPr id="25933" name="Freeform 333"/>
              <p:cNvSpPr>
                <a:spLocks/>
              </p:cNvSpPr>
              <p:nvPr/>
            </p:nvSpPr>
            <p:spPr bwMode="auto">
              <a:xfrm>
                <a:off x="3354" y="1320"/>
                <a:ext cx="15" cy="5"/>
              </a:xfrm>
              <a:custGeom>
                <a:avLst/>
                <a:gdLst/>
                <a:ahLst/>
                <a:cxnLst>
                  <a:cxn ang="0">
                    <a:pos x="0" y="20"/>
                  </a:cxn>
                  <a:cxn ang="0">
                    <a:pos x="60" y="0"/>
                  </a:cxn>
                  <a:cxn ang="0">
                    <a:pos x="0" y="0"/>
                  </a:cxn>
                  <a:cxn ang="0">
                    <a:pos x="0" y="20"/>
                  </a:cxn>
                </a:cxnLst>
                <a:rect l="0" t="0" r="r" b="b"/>
                <a:pathLst>
                  <a:path w="60" h="20">
                    <a:moveTo>
                      <a:pt x="0" y="20"/>
                    </a:moveTo>
                    <a:lnTo>
                      <a:pt x="60" y="0"/>
                    </a:lnTo>
                    <a:lnTo>
                      <a:pt x="0" y="0"/>
                    </a:lnTo>
                    <a:lnTo>
                      <a:pt x="0" y="20"/>
                    </a:lnTo>
                  </a:path>
                </a:pathLst>
              </a:custGeom>
              <a:noFill/>
              <a:ln w="1588">
                <a:solidFill>
                  <a:srgbClr val="000000"/>
                </a:solidFill>
                <a:prstDash val="solid"/>
                <a:round/>
                <a:headEnd/>
                <a:tailEnd/>
              </a:ln>
            </p:spPr>
            <p:txBody>
              <a:bodyPr/>
              <a:lstStyle/>
              <a:p>
                <a:endParaRPr lang="en-GB"/>
              </a:p>
            </p:txBody>
          </p:sp>
          <p:sp>
            <p:nvSpPr>
              <p:cNvPr id="25934" name="Freeform 334"/>
              <p:cNvSpPr>
                <a:spLocks/>
              </p:cNvSpPr>
              <p:nvPr/>
            </p:nvSpPr>
            <p:spPr bwMode="auto">
              <a:xfrm>
                <a:off x="3331" y="1313"/>
                <a:ext cx="15" cy="7"/>
              </a:xfrm>
              <a:custGeom>
                <a:avLst/>
                <a:gdLst/>
                <a:ahLst/>
                <a:cxnLst>
                  <a:cxn ang="0">
                    <a:pos x="0" y="30"/>
                  </a:cxn>
                  <a:cxn ang="0">
                    <a:pos x="30" y="30"/>
                  </a:cxn>
                  <a:cxn ang="0">
                    <a:pos x="59" y="0"/>
                  </a:cxn>
                  <a:cxn ang="0">
                    <a:pos x="30" y="0"/>
                  </a:cxn>
                  <a:cxn ang="0">
                    <a:pos x="0" y="30"/>
                  </a:cxn>
                </a:cxnLst>
                <a:rect l="0" t="0" r="r" b="b"/>
                <a:pathLst>
                  <a:path w="59" h="30">
                    <a:moveTo>
                      <a:pt x="0" y="30"/>
                    </a:moveTo>
                    <a:lnTo>
                      <a:pt x="30" y="30"/>
                    </a:lnTo>
                    <a:lnTo>
                      <a:pt x="59" y="0"/>
                    </a:lnTo>
                    <a:lnTo>
                      <a:pt x="30" y="0"/>
                    </a:lnTo>
                    <a:lnTo>
                      <a:pt x="0" y="30"/>
                    </a:lnTo>
                  </a:path>
                </a:pathLst>
              </a:custGeom>
              <a:noFill/>
              <a:ln w="1588">
                <a:solidFill>
                  <a:srgbClr val="000000"/>
                </a:solidFill>
                <a:prstDash val="solid"/>
                <a:round/>
                <a:headEnd/>
                <a:tailEnd/>
              </a:ln>
            </p:spPr>
            <p:txBody>
              <a:bodyPr/>
              <a:lstStyle/>
              <a:p>
                <a:endParaRPr lang="en-GB"/>
              </a:p>
            </p:txBody>
          </p:sp>
          <p:sp>
            <p:nvSpPr>
              <p:cNvPr id="25935" name="Freeform 335"/>
              <p:cNvSpPr>
                <a:spLocks/>
              </p:cNvSpPr>
              <p:nvPr/>
            </p:nvSpPr>
            <p:spPr bwMode="auto">
              <a:xfrm>
                <a:off x="3331" y="1328"/>
                <a:ext cx="8" cy="7"/>
              </a:xfrm>
              <a:custGeom>
                <a:avLst/>
                <a:gdLst/>
                <a:ahLst/>
                <a:cxnLst>
                  <a:cxn ang="0">
                    <a:pos x="0" y="29"/>
                  </a:cxn>
                  <a:cxn ang="0">
                    <a:pos x="30" y="29"/>
                  </a:cxn>
                  <a:cxn ang="0">
                    <a:pos x="30" y="0"/>
                  </a:cxn>
                  <a:cxn ang="0">
                    <a:pos x="0" y="29"/>
                  </a:cxn>
                </a:cxnLst>
                <a:rect l="0" t="0" r="r" b="b"/>
                <a:pathLst>
                  <a:path w="30" h="29">
                    <a:moveTo>
                      <a:pt x="0" y="29"/>
                    </a:moveTo>
                    <a:lnTo>
                      <a:pt x="30" y="29"/>
                    </a:lnTo>
                    <a:lnTo>
                      <a:pt x="30" y="0"/>
                    </a:lnTo>
                    <a:lnTo>
                      <a:pt x="0" y="29"/>
                    </a:lnTo>
                  </a:path>
                </a:pathLst>
              </a:custGeom>
              <a:noFill/>
              <a:ln w="1588">
                <a:solidFill>
                  <a:srgbClr val="000000"/>
                </a:solidFill>
                <a:prstDash val="solid"/>
                <a:round/>
                <a:headEnd/>
                <a:tailEnd/>
              </a:ln>
            </p:spPr>
            <p:txBody>
              <a:bodyPr/>
              <a:lstStyle/>
              <a:p>
                <a:endParaRPr lang="en-GB"/>
              </a:p>
            </p:txBody>
          </p:sp>
          <p:sp>
            <p:nvSpPr>
              <p:cNvPr id="25936" name="Freeform 336"/>
              <p:cNvSpPr>
                <a:spLocks/>
              </p:cNvSpPr>
              <p:nvPr/>
            </p:nvSpPr>
            <p:spPr bwMode="auto">
              <a:xfrm>
                <a:off x="3205" y="1409"/>
                <a:ext cx="89" cy="52"/>
              </a:xfrm>
              <a:custGeom>
                <a:avLst/>
                <a:gdLst/>
                <a:ahLst/>
                <a:cxnLst>
                  <a:cxn ang="0">
                    <a:pos x="328" y="30"/>
                  </a:cxn>
                  <a:cxn ang="0">
                    <a:pos x="355" y="0"/>
                  </a:cxn>
                  <a:cxn ang="0">
                    <a:pos x="298" y="0"/>
                  </a:cxn>
                  <a:cxn ang="0">
                    <a:pos x="267" y="30"/>
                  </a:cxn>
                  <a:cxn ang="0">
                    <a:pos x="237" y="30"/>
                  </a:cxn>
                  <a:cxn ang="0">
                    <a:pos x="237" y="60"/>
                  </a:cxn>
                  <a:cxn ang="0">
                    <a:pos x="209" y="88"/>
                  </a:cxn>
                  <a:cxn ang="0">
                    <a:pos x="179" y="88"/>
                  </a:cxn>
                  <a:cxn ang="0">
                    <a:pos x="119" y="149"/>
                  </a:cxn>
                  <a:cxn ang="0">
                    <a:pos x="30" y="149"/>
                  </a:cxn>
                  <a:cxn ang="0">
                    <a:pos x="30" y="179"/>
                  </a:cxn>
                  <a:cxn ang="0">
                    <a:pos x="0" y="179"/>
                  </a:cxn>
                  <a:cxn ang="0">
                    <a:pos x="0" y="206"/>
                  </a:cxn>
                  <a:cxn ang="0">
                    <a:pos x="30" y="206"/>
                  </a:cxn>
                  <a:cxn ang="0">
                    <a:pos x="60" y="179"/>
                  </a:cxn>
                  <a:cxn ang="0">
                    <a:pos x="209" y="179"/>
                  </a:cxn>
                  <a:cxn ang="0">
                    <a:pos x="179" y="149"/>
                  </a:cxn>
                  <a:cxn ang="0">
                    <a:pos x="148" y="149"/>
                  </a:cxn>
                  <a:cxn ang="0">
                    <a:pos x="209" y="118"/>
                  </a:cxn>
                  <a:cxn ang="0">
                    <a:pos x="237" y="118"/>
                  </a:cxn>
                  <a:cxn ang="0">
                    <a:pos x="267" y="88"/>
                  </a:cxn>
                  <a:cxn ang="0">
                    <a:pos x="328" y="88"/>
                  </a:cxn>
                  <a:cxn ang="0">
                    <a:pos x="298" y="60"/>
                  </a:cxn>
                  <a:cxn ang="0">
                    <a:pos x="267" y="60"/>
                  </a:cxn>
                  <a:cxn ang="0">
                    <a:pos x="298" y="30"/>
                  </a:cxn>
                  <a:cxn ang="0">
                    <a:pos x="328" y="30"/>
                  </a:cxn>
                </a:cxnLst>
                <a:rect l="0" t="0" r="r" b="b"/>
                <a:pathLst>
                  <a:path w="355" h="206">
                    <a:moveTo>
                      <a:pt x="328" y="30"/>
                    </a:moveTo>
                    <a:lnTo>
                      <a:pt x="355" y="0"/>
                    </a:lnTo>
                    <a:lnTo>
                      <a:pt x="298" y="0"/>
                    </a:lnTo>
                    <a:lnTo>
                      <a:pt x="267" y="30"/>
                    </a:lnTo>
                    <a:lnTo>
                      <a:pt x="237" y="30"/>
                    </a:lnTo>
                    <a:lnTo>
                      <a:pt x="237" y="60"/>
                    </a:lnTo>
                    <a:lnTo>
                      <a:pt x="209" y="88"/>
                    </a:lnTo>
                    <a:lnTo>
                      <a:pt x="179" y="88"/>
                    </a:lnTo>
                    <a:lnTo>
                      <a:pt x="119" y="149"/>
                    </a:lnTo>
                    <a:lnTo>
                      <a:pt x="30" y="149"/>
                    </a:lnTo>
                    <a:lnTo>
                      <a:pt x="30" y="179"/>
                    </a:lnTo>
                    <a:lnTo>
                      <a:pt x="0" y="179"/>
                    </a:lnTo>
                    <a:lnTo>
                      <a:pt x="0" y="206"/>
                    </a:lnTo>
                    <a:lnTo>
                      <a:pt x="30" y="206"/>
                    </a:lnTo>
                    <a:lnTo>
                      <a:pt x="60" y="179"/>
                    </a:lnTo>
                    <a:lnTo>
                      <a:pt x="209" y="179"/>
                    </a:lnTo>
                    <a:lnTo>
                      <a:pt x="179" y="149"/>
                    </a:lnTo>
                    <a:lnTo>
                      <a:pt x="148" y="149"/>
                    </a:lnTo>
                    <a:lnTo>
                      <a:pt x="209" y="118"/>
                    </a:lnTo>
                    <a:lnTo>
                      <a:pt x="237" y="118"/>
                    </a:lnTo>
                    <a:lnTo>
                      <a:pt x="267" y="88"/>
                    </a:lnTo>
                    <a:lnTo>
                      <a:pt x="328" y="88"/>
                    </a:lnTo>
                    <a:lnTo>
                      <a:pt x="298" y="60"/>
                    </a:lnTo>
                    <a:lnTo>
                      <a:pt x="267" y="60"/>
                    </a:lnTo>
                    <a:lnTo>
                      <a:pt x="298" y="30"/>
                    </a:lnTo>
                    <a:lnTo>
                      <a:pt x="328" y="30"/>
                    </a:lnTo>
                  </a:path>
                </a:pathLst>
              </a:custGeom>
              <a:noFill/>
              <a:ln w="1588">
                <a:solidFill>
                  <a:srgbClr val="000000"/>
                </a:solidFill>
                <a:prstDash val="solid"/>
                <a:round/>
                <a:headEnd/>
                <a:tailEnd/>
              </a:ln>
            </p:spPr>
            <p:txBody>
              <a:bodyPr/>
              <a:lstStyle/>
              <a:p>
                <a:endParaRPr lang="en-GB"/>
              </a:p>
            </p:txBody>
          </p:sp>
          <p:sp>
            <p:nvSpPr>
              <p:cNvPr id="25937" name="Freeform 337"/>
              <p:cNvSpPr>
                <a:spLocks/>
              </p:cNvSpPr>
              <p:nvPr/>
            </p:nvSpPr>
            <p:spPr bwMode="auto">
              <a:xfrm>
                <a:off x="2909" y="1513"/>
                <a:ext cx="134" cy="96"/>
              </a:xfrm>
              <a:custGeom>
                <a:avLst/>
                <a:gdLst/>
                <a:ahLst/>
                <a:cxnLst>
                  <a:cxn ang="0">
                    <a:pos x="118" y="384"/>
                  </a:cxn>
                  <a:cxn ang="0">
                    <a:pos x="60" y="325"/>
                  </a:cxn>
                  <a:cxn ang="0">
                    <a:pos x="0" y="325"/>
                  </a:cxn>
                  <a:cxn ang="0">
                    <a:pos x="0" y="295"/>
                  </a:cxn>
                  <a:cxn ang="0">
                    <a:pos x="30" y="295"/>
                  </a:cxn>
                  <a:cxn ang="0">
                    <a:pos x="89" y="237"/>
                  </a:cxn>
                  <a:cxn ang="0">
                    <a:pos x="30" y="237"/>
                  </a:cxn>
                  <a:cxn ang="0">
                    <a:pos x="89" y="207"/>
                  </a:cxn>
                  <a:cxn ang="0">
                    <a:pos x="60" y="177"/>
                  </a:cxn>
                  <a:cxn ang="0">
                    <a:pos x="30" y="177"/>
                  </a:cxn>
                  <a:cxn ang="0">
                    <a:pos x="30" y="147"/>
                  </a:cxn>
                  <a:cxn ang="0">
                    <a:pos x="60" y="147"/>
                  </a:cxn>
                  <a:cxn ang="0">
                    <a:pos x="118" y="207"/>
                  </a:cxn>
                  <a:cxn ang="0">
                    <a:pos x="148" y="177"/>
                  </a:cxn>
                  <a:cxn ang="0">
                    <a:pos x="118" y="177"/>
                  </a:cxn>
                  <a:cxn ang="0">
                    <a:pos x="118" y="147"/>
                  </a:cxn>
                  <a:cxn ang="0">
                    <a:pos x="148" y="147"/>
                  </a:cxn>
                  <a:cxn ang="0">
                    <a:pos x="178" y="177"/>
                  </a:cxn>
                  <a:cxn ang="0">
                    <a:pos x="209" y="147"/>
                  </a:cxn>
                  <a:cxn ang="0">
                    <a:pos x="237" y="147"/>
                  </a:cxn>
                  <a:cxn ang="0">
                    <a:pos x="237" y="177"/>
                  </a:cxn>
                  <a:cxn ang="0">
                    <a:pos x="296" y="177"/>
                  </a:cxn>
                  <a:cxn ang="0">
                    <a:pos x="237" y="118"/>
                  </a:cxn>
                  <a:cxn ang="0">
                    <a:pos x="296" y="89"/>
                  </a:cxn>
                  <a:cxn ang="0">
                    <a:pos x="327" y="89"/>
                  </a:cxn>
                  <a:cxn ang="0">
                    <a:pos x="355" y="118"/>
                  </a:cxn>
                  <a:cxn ang="0">
                    <a:pos x="355" y="89"/>
                  </a:cxn>
                  <a:cxn ang="0">
                    <a:pos x="446" y="89"/>
                  </a:cxn>
                  <a:cxn ang="0">
                    <a:pos x="473" y="118"/>
                  </a:cxn>
                  <a:cxn ang="0">
                    <a:pos x="473" y="147"/>
                  </a:cxn>
                  <a:cxn ang="0">
                    <a:pos x="446" y="177"/>
                  </a:cxn>
                  <a:cxn ang="0">
                    <a:pos x="534" y="177"/>
                  </a:cxn>
                  <a:cxn ang="0">
                    <a:pos x="503" y="147"/>
                  </a:cxn>
                  <a:cxn ang="0">
                    <a:pos x="503" y="118"/>
                  </a:cxn>
                  <a:cxn ang="0">
                    <a:pos x="446" y="59"/>
                  </a:cxn>
                  <a:cxn ang="0">
                    <a:pos x="416" y="59"/>
                  </a:cxn>
                  <a:cxn ang="0">
                    <a:pos x="385" y="29"/>
                  </a:cxn>
                  <a:cxn ang="0">
                    <a:pos x="416" y="0"/>
                  </a:cxn>
                  <a:cxn ang="0">
                    <a:pos x="473" y="0"/>
                  </a:cxn>
                </a:cxnLst>
                <a:rect l="0" t="0" r="r" b="b"/>
                <a:pathLst>
                  <a:path w="534" h="384">
                    <a:moveTo>
                      <a:pt x="118" y="384"/>
                    </a:moveTo>
                    <a:lnTo>
                      <a:pt x="60" y="325"/>
                    </a:lnTo>
                    <a:lnTo>
                      <a:pt x="0" y="325"/>
                    </a:lnTo>
                    <a:lnTo>
                      <a:pt x="0" y="295"/>
                    </a:lnTo>
                    <a:lnTo>
                      <a:pt x="30" y="295"/>
                    </a:lnTo>
                    <a:lnTo>
                      <a:pt x="89" y="237"/>
                    </a:lnTo>
                    <a:lnTo>
                      <a:pt x="30" y="237"/>
                    </a:lnTo>
                    <a:lnTo>
                      <a:pt x="89" y="207"/>
                    </a:lnTo>
                    <a:lnTo>
                      <a:pt x="60" y="177"/>
                    </a:lnTo>
                    <a:lnTo>
                      <a:pt x="30" y="177"/>
                    </a:lnTo>
                    <a:lnTo>
                      <a:pt x="30" y="147"/>
                    </a:lnTo>
                    <a:lnTo>
                      <a:pt x="60" y="147"/>
                    </a:lnTo>
                    <a:lnTo>
                      <a:pt x="118" y="207"/>
                    </a:lnTo>
                    <a:lnTo>
                      <a:pt x="148" y="177"/>
                    </a:lnTo>
                    <a:lnTo>
                      <a:pt x="118" y="177"/>
                    </a:lnTo>
                    <a:lnTo>
                      <a:pt x="118" y="147"/>
                    </a:lnTo>
                    <a:lnTo>
                      <a:pt x="148" y="147"/>
                    </a:lnTo>
                    <a:lnTo>
                      <a:pt x="178" y="177"/>
                    </a:lnTo>
                    <a:lnTo>
                      <a:pt x="209" y="147"/>
                    </a:lnTo>
                    <a:lnTo>
                      <a:pt x="237" y="147"/>
                    </a:lnTo>
                    <a:lnTo>
                      <a:pt x="237" y="177"/>
                    </a:lnTo>
                    <a:lnTo>
                      <a:pt x="296" y="177"/>
                    </a:lnTo>
                    <a:lnTo>
                      <a:pt x="237" y="118"/>
                    </a:lnTo>
                    <a:lnTo>
                      <a:pt x="296" y="89"/>
                    </a:lnTo>
                    <a:lnTo>
                      <a:pt x="327" y="89"/>
                    </a:lnTo>
                    <a:lnTo>
                      <a:pt x="355" y="118"/>
                    </a:lnTo>
                    <a:lnTo>
                      <a:pt x="355" y="89"/>
                    </a:lnTo>
                    <a:lnTo>
                      <a:pt x="446" y="89"/>
                    </a:lnTo>
                    <a:lnTo>
                      <a:pt x="473" y="118"/>
                    </a:lnTo>
                    <a:lnTo>
                      <a:pt x="473" y="147"/>
                    </a:lnTo>
                    <a:lnTo>
                      <a:pt x="446" y="177"/>
                    </a:lnTo>
                    <a:lnTo>
                      <a:pt x="534" y="177"/>
                    </a:lnTo>
                    <a:lnTo>
                      <a:pt x="503" y="147"/>
                    </a:lnTo>
                    <a:lnTo>
                      <a:pt x="503" y="118"/>
                    </a:lnTo>
                    <a:lnTo>
                      <a:pt x="446" y="59"/>
                    </a:lnTo>
                    <a:lnTo>
                      <a:pt x="416" y="59"/>
                    </a:lnTo>
                    <a:lnTo>
                      <a:pt x="385" y="29"/>
                    </a:lnTo>
                    <a:lnTo>
                      <a:pt x="416" y="0"/>
                    </a:lnTo>
                    <a:lnTo>
                      <a:pt x="473" y="0"/>
                    </a:lnTo>
                  </a:path>
                </a:pathLst>
              </a:custGeom>
              <a:noFill/>
              <a:ln w="1588">
                <a:solidFill>
                  <a:srgbClr val="000000"/>
                </a:solidFill>
                <a:prstDash val="solid"/>
                <a:round/>
                <a:headEnd/>
                <a:tailEnd/>
              </a:ln>
            </p:spPr>
            <p:txBody>
              <a:bodyPr/>
              <a:lstStyle/>
              <a:p>
                <a:endParaRPr lang="en-GB"/>
              </a:p>
            </p:txBody>
          </p:sp>
          <p:sp>
            <p:nvSpPr>
              <p:cNvPr id="25938" name="Freeform 338"/>
              <p:cNvSpPr>
                <a:spLocks/>
              </p:cNvSpPr>
              <p:nvPr/>
            </p:nvSpPr>
            <p:spPr bwMode="auto">
              <a:xfrm>
                <a:off x="2946" y="1572"/>
                <a:ext cx="30" cy="7"/>
              </a:xfrm>
              <a:custGeom>
                <a:avLst/>
                <a:gdLst/>
                <a:ahLst/>
                <a:cxnLst>
                  <a:cxn ang="0">
                    <a:pos x="119" y="28"/>
                  </a:cxn>
                  <a:cxn ang="0">
                    <a:pos x="89" y="0"/>
                  </a:cxn>
                  <a:cxn ang="0">
                    <a:pos x="0" y="0"/>
                  </a:cxn>
                  <a:cxn ang="0">
                    <a:pos x="30" y="28"/>
                  </a:cxn>
                  <a:cxn ang="0">
                    <a:pos x="119" y="28"/>
                  </a:cxn>
                </a:cxnLst>
                <a:rect l="0" t="0" r="r" b="b"/>
                <a:pathLst>
                  <a:path w="119" h="28">
                    <a:moveTo>
                      <a:pt x="119" y="28"/>
                    </a:moveTo>
                    <a:lnTo>
                      <a:pt x="89" y="0"/>
                    </a:lnTo>
                    <a:lnTo>
                      <a:pt x="0" y="0"/>
                    </a:lnTo>
                    <a:lnTo>
                      <a:pt x="30" y="28"/>
                    </a:lnTo>
                    <a:lnTo>
                      <a:pt x="119" y="28"/>
                    </a:lnTo>
                  </a:path>
                </a:pathLst>
              </a:custGeom>
              <a:noFill/>
              <a:ln w="1588">
                <a:solidFill>
                  <a:srgbClr val="000000"/>
                </a:solidFill>
                <a:prstDash val="solid"/>
                <a:round/>
                <a:headEnd/>
                <a:tailEnd/>
              </a:ln>
            </p:spPr>
            <p:txBody>
              <a:bodyPr/>
              <a:lstStyle/>
              <a:p>
                <a:endParaRPr lang="en-GB"/>
              </a:p>
            </p:txBody>
          </p:sp>
          <p:sp>
            <p:nvSpPr>
              <p:cNvPr id="25939" name="Freeform 339"/>
              <p:cNvSpPr>
                <a:spLocks/>
              </p:cNvSpPr>
              <p:nvPr/>
            </p:nvSpPr>
            <p:spPr bwMode="auto">
              <a:xfrm>
                <a:off x="3027" y="1490"/>
                <a:ext cx="82" cy="38"/>
              </a:xfrm>
              <a:custGeom>
                <a:avLst/>
                <a:gdLst/>
                <a:ahLst/>
                <a:cxnLst>
                  <a:cxn ang="0">
                    <a:pos x="30" y="119"/>
                  </a:cxn>
                  <a:cxn ang="0">
                    <a:pos x="91" y="119"/>
                  </a:cxn>
                  <a:cxn ang="0">
                    <a:pos x="119" y="149"/>
                  </a:cxn>
                  <a:cxn ang="0">
                    <a:pos x="150" y="149"/>
                  </a:cxn>
                  <a:cxn ang="0">
                    <a:pos x="180" y="119"/>
                  </a:cxn>
                  <a:cxn ang="0">
                    <a:pos x="119" y="119"/>
                  </a:cxn>
                  <a:cxn ang="0">
                    <a:pos x="119" y="90"/>
                  </a:cxn>
                  <a:cxn ang="0">
                    <a:pos x="91" y="60"/>
                  </a:cxn>
                  <a:cxn ang="0">
                    <a:pos x="61" y="60"/>
                  </a:cxn>
                  <a:cxn ang="0">
                    <a:pos x="0" y="0"/>
                  </a:cxn>
                  <a:cxn ang="0">
                    <a:pos x="91" y="0"/>
                  </a:cxn>
                  <a:cxn ang="0">
                    <a:pos x="119" y="30"/>
                  </a:cxn>
                  <a:cxn ang="0">
                    <a:pos x="150" y="0"/>
                  </a:cxn>
                  <a:cxn ang="0">
                    <a:pos x="268" y="0"/>
                  </a:cxn>
                  <a:cxn ang="0">
                    <a:pos x="268" y="30"/>
                  </a:cxn>
                  <a:cxn ang="0">
                    <a:pos x="328" y="60"/>
                  </a:cxn>
                  <a:cxn ang="0">
                    <a:pos x="298" y="30"/>
                  </a:cxn>
                  <a:cxn ang="0">
                    <a:pos x="298" y="0"/>
                  </a:cxn>
                  <a:cxn ang="0">
                    <a:pos x="328" y="0"/>
                  </a:cxn>
                </a:cxnLst>
                <a:rect l="0" t="0" r="r" b="b"/>
                <a:pathLst>
                  <a:path w="328" h="149">
                    <a:moveTo>
                      <a:pt x="30" y="119"/>
                    </a:moveTo>
                    <a:lnTo>
                      <a:pt x="91" y="119"/>
                    </a:lnTo>
                    <a:lnTo>
                      <a:pt x="119" y="149"/>
                    </a:lnTo>
                    <a:lnTo>
                      <a:pt x="150" y="149"/>
                    </a:lnTo>
                    <a:lnTo>
                      <a:pt x="180" y="119"/>
                    </a:lnTo>
                    <a:lnTo>
                      <a:pt x="119" y="119"/>
                    </a:lnTo>
                    <a:lnTo>
                      <a:pt x="119" y="90"/>
                    </a:lnTo>
                    <a:lnTo>
                      <a:pt x="91" y="60"/>
                    </a:lnTo>
                    <a:lnTo>
                      <a:pt x="61" y="60"/>
                    </a:lnTo>
                    <a:lnTo>
                      <a:pt x="0" y="0"/>
                    </a:lnTo>
                    <a:lnTo>
                      <a:pt x="91" y="0"/>
                    </a:lnTo>
                    <a:lnTo>
                      <a:pt x="119" y="30"/>
                    </a:lnTo>
                    <a:lnTo>
                      <a:pt x="150" y="0"/>
                    </a:lnTo>
                    <a:lnTo>
                      <a:pt x="268" y="0"/>
                    </a:lnTo>
                    <a:lnTo>
                      <a:pt x="268" y="30"/>
                    </a:lnTo>
                    <a:lnTo>
                      <a:pt x="328" y="60"/>
                    </a:lnTo>
                    <a:lnTo>
                      <a:pt x="298" y="30"/>
                    </a:lnTo>
                    <a:lnTo>
                      <a:pt x="298" y="0"/>
                    </a:lnTo>
                    <a:lnTo>
                      <a:pt x="328" y="0"/>
                    </a:lnTo>
                  </a:path>
                </a:pathLst>
              </a:custGeom>
              <a:noFill/>
              <a:ln w="1588">
                <a:solidFill>
                  <a:srgbClr val="000000"/>
                </a:solidFill>
                <a:prstDash val="solid"/>
                <a:round/>
                <a:headEnd/>
                <a:tailEnd/>
              </a:ln>
            </p:spPr>
            <p:txBody>
              <a:bodyPr/>
              <a:lstStyle/>
              <a:p>
                <a:endParaRPr lang="en-GB"/>
              </a:p>
            </p:txBody>
          </p:sp>
          <p:sp>
            <p:nvSpPr>
              <p:cNvPr id="25940" name="Freeform 340"/>
              <p:cNvSpPr>
                <a:spLocks/>
              </p:cNvSpPr>
              <p:nvPr/>
            </p:nvSpPr>
            <p:spPr bwMode="auto">
              <a:xfrm>
                <a:off x="2976" y="1572"/>
                <a:ext cx="15" cy="7"/>
              </a:xfrm>
              <a:custGeom>
                <a:avLst/>
                <a:gdLst/>
                <a:ahLst/>
                <a:cxnLst>
                  <a:cxn ang="0">
                    <a:pos x="0" y="28"/>
                  </a:cxn>
                  <a:cxn ang="0">
                    <a:pos x="60" y="28"/>
                  </a:cxn>
                  <a:cxn ang="0">
                    <a:pos x="29" y="0"/>
                  </a:cxn>
                  <a:cxn ang="0">
                    <a:pos x="0" y="28"/>
                  </a:cxn>
                </a:cxnLst>
                <a:rect l="0" t="0" r="r" b="b"/>
                <a:pathLst>
                  <a:path w="60" h="28">
                    <a:moveTo>
                      <a:pt x="0" y="28"/>
                    </a:moveTo>
                    <a:lnTo>
                      <a:pt x="60" y="28"/>
                    </a:lnTo>
                    <a:lnTo>
                      <a:pt x="29" y="0"/>
                    </a:lnTo>
                    <a:lnTo>
                      <a:pt x="0" y="28"/>
                    </a:lnTo>
                  </a:path>
                </a:pathLst>
              </a:custGeom>
              <a:noFill/>
              <a:ln w="1588">
                <a:solidFill>
                  <a:srgbClr val="000000"/>
                </a:solidFill>
                <a:prstDash val="solid"/>
                <a:round/>
                <a:headEnd/>
                <a:tailEnd/>
              </a:ln>
            </p:spPr>
            <p:txBody>
              <a:bodyPr/>
              <a:lstStyle/>
              <a:p>
                <a:endParaRPr lang="en-GB"/>
              </a:p>
            </p:txBody>
          </p:sp>
          <p:sp>
            <p:nvSpPr>
              <p:cNvPr id="25941" name="Freeform 341"/>
              <p:cNvSpPr>
                <a:spLocks/>
              </p:cNvSpPr>
              <p:nvPr/>
            </p:nvSpPr>
            <p:spPr bwMode="auto">
              <a:xfrm>
                <a:off x="3102" y="1439"/>
                <a:ext cx="89" cy="51"/>
              </a:xfrm>
              <a:custGeom>
                <a:avLst/>
                <a:gdLst/>
                <a:ahLst/>
                <a:cxnLst>
                  <a:cxn ang="0">
                    <a:pos x="30" y="207"/>
                  </a:cxn>
                  <a:cxn ang="0">
                    <a:pos x="59" y="179"/>
                  </a:cxn>
                  <a:cxn ang="0">
                    <a:pos x="0" y="179"/>
                  </a:cxn>
                  <a:cxn ang="0">
                    <a:pos x="0" y="149"/>
                  </a:cxn>
                  <a:cxn ang="0">
                    <a:pos x="30" y="149"/>
                  </a:cxn>
                  <a:cxn ang="0">
                    <a:pos x="30" y="119"/>
                  </a:cxn>
                  <a:cxn ang="0">
                    <a:pos x="59" y="119"/>
                  </a:cxn>
                  <a:cxn ang="0">
                    <a:pos x="89" y="149"/>
                  </a:cxn>
                  <a:cxn ang="0">
                    <a:pos x="119" y="149"/>
                  </a:cxn>
                  <a:cxn ang="0">
                    <a:pos x="89" y="119"/>
                  </a:cxn>
                  <a:cxn ang="0">
                    <a:pos x="119" y="88"/>
                  </a:cxn>
                  <a:cxn ang="0">
                    <a:pos x="119" y="61"/>
                  </a:cxn>
                  <a:cxn ang="0">
                    <a:pos x="148" y="88"/>
                  </a:cxn>
                  <a:cxn ang="0">
                    <a:pos x="177" y="61"/>
                  </a:cxn>
                  <a:cxn ang="0">
                    <a:pos x="207" y="88"/>
                  </a:cxn>
                  <a:cxn ang="0">
                    <a:pos x="207" y="119"/>
                  </a:cxn>
                  <a:cxn ang="0">
                    <a:pos x="267" y="61"/>
                  </a:cxn>
                  <a:cxn ang="0">
                    <a:pos x="237" y="61"/>
                  </a:cxn>
                  <a:cxn ang="0">
                    <a:pos x="267" y="31"/>
                  </a:cxn>
                  <a:cxn ang="0">
                    <a:pos x="326" y="31"/>
                  </a:cxn>
                  <a:cxn ang="0">
                    <a:pos x="355" y="0"/>
                  </a:cxn>
                </a:cxnLst>
                <a:rect l="0" t="0" r="r" b="b"/>
                <a:pathLst>
                  <a:path w="355" h="207">
                    <a:moveTo>
                      <a:pt x="30" y="207"/>
                    </a:moveTo>
                    <a:lnTo>
                      <a:pt x="59" y="179"/>
                    </a:lnTo>
                    <a:lnTo>
                      <a:pt x="0" y="179"/>
                    </a:lnTo>
                    <a:lnTo>
                      <a:pt x="0" y="149"/>
                    </a:lnTo>
                    <a:lnTo>
                      <a:pt x="30" y="149"/>
                    </a:lnTo>
                    <a:lnTo>
                      <a:pt x="30" y="119"/>
                    </a:lnTo>
                    <a:lnTo>
                      <a:pt x="59" y="119"/>
                    </a:lnTo>
                    <a:lnTo>
                      <a:pt x="89" y="149"/>
                    </a:lnTo>
                    <a:lnTo>
                      <a:pt x="119" y="149"/>
                    </a:lnTo>
                    <a:lnTo>
                      <a:pt x="89" y="119"/>
                    </a:lnTo>
                    <a:lnTo>
                      <a:pt x="119" y="88"/>
                    </a:lnTo>
                    <a:lnTo>
                      <a:pt x="119" y="61"/>
                    </a:lnTo>
                    <a:lnTo>
                      <a:pt x="148" y="88"/>
                    </a:lnTo>
                    <a:lnTo>
                      <a:pt x="177" y="61"/>
                    </a:lnTo>
                    <a:lnTo>
                      <a:pt x="207" y="88"/>
                    </a:lnTo>
                    <a:lnTo>
                      <a:pt x="207" y="119"/>
                    </a:lnTo>
                    <a:lnTo>
                      <a:pt x="267" y="61"/>
                    </a:lnTo>
                    <a:lnTo>
                      <a:pt x="237" y="61"/>
                    </a:lnTo>
                    <a:lnTo>
                      <a:pt x="267" y="31"/>
                    </a:lnTo>
                    <a:lnTo>
                      <a:pt x="326" y="31"/>
                    </a:lnTo>
                    <a:lnTo>
                      <a:pt x="355" y="0"/>
                    </a:lnTo>
                  </a:path>
                </a:pathLst>
              </a:custGeom>
              <a:noFill/>
              <a:ln w="1588">
                <a:solidFill>
                  <a:srgbClr val="000000"/>
                </a:solidFill>
                <a:prstDash val="solid"/>
                <a:round/>
                <a:headEnd/>
                <a:tailEnd/>
              </a:ln>
            </p:spPr>
            <p:txBody>
              <a:bodyPr/>
              <a:lstStyle/>
              <a:p>
                <a:endParaRPr lang="en-GB"/>
              </a:p>
            </p:txBody>
          </p:sp>
          <p:sp>
            <p:nvSpPr>
              <p:cNvPr id="25942" name="Freeform 342"/>
              <p:cNvSpPr>
                <a:spLocks/>
              </p:cNvSpPr>
              <p:nvPr/>
            </p:nvSpPr>
            <p:spPr bwMode="auto">
              <a:xfrm>
                <a:off x="3191" y="1431"/>
                <a:ext cx="14" cy="19"/>
              </a:xfrm>
              <a:custGeom>
                <a:avLst/>
                <a:gdLst/>
                <a:ahLst/>
                <a:cxnLst>
                  <a:cxn ang="0">
                    <a:pos x="0" y="30"/>
                  </a:cxn>
                  <a:cxn ang="0">
                    <a:pos x="46" y="76"/>
                  </a:cxn>
                  <a:cxn ang="0">
                    <a:pos x="31" y="61"/>
                  </a:cxn>
                  <a:cxn ang="0">
                    <a:pos x="31" y="30"/>
                  </a:cxn>
                  <a:cxn ang="0">
                    <a:pos x="59" y="30"/>
                  </a:cxn>
                  <a:cxn ang="0">
                    <a:pos x="59" y="0"/>
                  </a:cxn>
                  <a:cxn ang="0">
                    <a:pos x="31" y="0"/>
                  </a:cxn>
                  <a:cxn ang="0">
                    <a:pos x="0" y="30"/>
                  </a:cxn>
                </a:cxnLst>
                <a:rect l="0" t="0" r="r" b="b"/>
                <a:pathLst>
                  <a:path w="59" h="76">
                    <a:moveTo>
                      <a:pt x="0" y="30"/>
                    </a:moveTo>
                    <a:lnTo>
                      <a:pt x="46" y="76"/>
                    </a:lnTo>
                    <a:lnTo>
                      <a:pt x="31" y="61"/>
                    </a:lnTo>
                    <a:lnTo>
                      <a:pt x="31" y="30"/>
                    </a:lnTo>
                    <a:lnTo>
                      <a:pt x="59" y="30"/>
                    </a:lnTo>
                    <a:lnTo>
                      <a:pt x="59" y="0"/>
                    </a:lnTo>
                    <a:lnTo>
                      <a:pt x="31" y="0"/>
                    </a:lnTo>
                    <a:lnTo>
                      <a:pt x="0" y="30"/>
                    </a:lnTo>
                  </a:path>
                </a:pathLst>
              </a:custGeom>
              <a:noFill/>
              <a:ln w="1588">
                <a:solidFill>
                  <a:srgbClr val="000000"/>
                </a:solidFill>
                <a:prstDash val="solid"/>
                <a:round/>
                <a:headEnd/>
                <a:tailEnd/>
              </a:ln>
            </p:spPr>
            <p:txBody>
              <a:bodyPr/>
              <a:lstStyle/>
              <a:p>
                <a:endParaRPr lang="en-GB"/>
              </a:p>
            </p:txBody>
          </p:sp>
          <p:sp>
            <p:nvSpPr>
              <p:cNvPr id="25943" name="Rectangle 343"/>
              <p:cNvSpPr>
                <a:spLocks noChangeArrowheads="1"/>
              </p:cNvSpPr>
              <p:nvPr/>
            </p:nvSpPr>
            <p:spPr bwMode="auto">
              <a:xfrm>
                <a:off x="3109" y="1490"/>
                <a:ext cx="7" cy="8"/>
              </a:xfrm>
              <a:prstGeom prst="rect">
                <a:avLst/>
              </a:prstGeom>
              <a:noFill/>
              <a:ln w="1588">
                <a:solidFill>
                  <a:srgbClr val="000000"/>
                </a:solidFill>
                <a:miter lim="800000"/>
                <a:headEnd/>
                <a:tailEnd/>
              </a:ln>
            </p:spPr>
            <p:txBody>
              <a:bodyPr/>
              <a:lstStyle/>
              <a:p>
                <a:endParaRPr lang="en-GB"/>
              </a:p>
            </p:txBody>
          </p:sp>
          <p:sp>
            <p:nvSpPr>
              <p:cNvPr id="25944" name="Freeform 344"/>
              <p:cNvSpPr>
                <a:spLocks/>
              </p:cNvSpPr>
              <p:nvPr/>
            </p:nvSpPr>
            <p:spPr bwMode="auto">
              <a:xfrm>
                <a:off x="3065" y="1506"/>
                <a:ext cx="15" cy="7"/>
              </a:xfrm>
              <a:custGeom>
                <a:avLst/>
                <a:gdLst/>
                <a:ahLst/>
                <a:cxnLst>
                  <a:cxn ang="0">
                    <a:pos x="0" y="30"/>
                  </a:cxn>
                  <a:cxn ang="0">
                    <a:pos x="60" y="0"/>
                  </a:cxn>
                  <a:cxn ang="0">
                    <a:pos x="30" y="0"/>
                  </a:cxn>
                  <a:cxn ang="0">
                    <a:pos x="0" y="30"/>
                  </a:cxn>
                </a:cxnLst>
                <a:rect l="0" t="0" r="r" b="b"/>
                <a:pathLst>
                  <a:path w="60" h="30">
                    <a:moveTo>
                      <a:pt x="0" y="30"/>
                    </a:moveTo>
                    <a:lnTo>
                      <a:pt x="60" y="0"/>
                    </a:lnTo>
                    <a:lnTo>
                      <a:pt x="30" y="0"/>
                    </a:lnTo>
                    <a:lnTo>
                      <a:pt x="0" y="30"/>
                    </a:lnTo>
                  </a:path>
                </a:pathLst>
              </a:custGeom>
              <a:noFill/>
              <a:ln w="1588">
                <a:solidFill>
                  <a:srgbClr val="000000"/>
                </a:solidFill>
                <a:prstDash val="solid"/>
                <a:round/>
                <a:headEnd/>
                <a:tailEnd/>
              </a:ln>
            </p:spPr>
            <p:txBody>
              <a:bodyPr/>
              <a:lstStyle/>
              <a:p>
                <a:endParaRPr lang="en-GB"/>
              </a:p>
            </p:txBody>
          </p:sp>
          <p:sp>
            <p:nvSpPr>
              <p:cNvPr id="25945" name="Freeform 345"/>
              <p:cNvSpPr>
                <a:spLocks/>
              </p:cNvSpPr>
              <p:nvPr/>
            </p:nvSpPr>
            <p:spPr bwMode="auto">
              <a:xfrm>
                <a:off x="3050" y="1624"/>
                <a:ext cx="15" cy="8"/>
              </a:xfrm>
              <a:custGeom>
                <a:avLst/>
                <a:gdLst/>
                <a:ahLst/>
                <a:cxnLst>
                  <a:cxn ang="0">
                    <a:pos x="0" y="0"/>
                  </a:cxn>
                  <a:cxn ang="0">
                    <a:pos x="0" y="31"/>
                  </a:cxn>
                  <a:cxn ang="0">
                    <a:pos x="28" y="31"/>
                  </a:cxn>
                  <a:cxn ang="0">
                    <a:pos x="59" y="0"/>
                  </a:cxn>
                  <a:cxn ang="0">
                    <a:pos x="0" y="0"/>
                  </a:cxn>
                </a:cxnLst>
                <a:rect l="0" t="0" r="r" b="b"/>
                <a:pathLst>
                  <a:path w="59" h="31">
                    <a:moveTo>
                      <a:pt x="0" y="0"/>
                    </a:moveTo>
                    <a:lnTo>
                      <a:pt x="0" y="31"/>
                    </a:lnTo>
                    <a:lnTo>
                      <a:pt x="28" y="31"/>
                    </a:lnTo>
                    <a:lnTo>
                      <a:pt x="59" y="0"/>
                    </a:lnTo>
                    <a:lnTo>
                      <a:pt x="0" y="0"/>
                    </a:lnTo>
                  </a:path>
                </a:pathLst>
              </a:custGeom>
              <a:noFill/>
              <a:ln w="1588">
                <a:solidFill>
                  <a:srgbClr val="000000"/>
                </a:solidFill>
                <a:prstDash val="solid"/>
                <a:round/>
                <a:headEnd/>
                <a:tailEnd/>
              </a:ln>
            </p:spPr>
            <p:txBody>
              <a:bodyPr/>
              <a:lstStyle/>
              <a:p>
                <a:endParaRPr lang="en-GB"/>
              </a:p>
            </p:txBody>
          </p:sp>
          <p:sp>
            <p:nvSpPr>
              <p:cNvPr id="25946" name="Freeform 346"/>
              <p:cNvSpPr>
                <a:spLocks/>
              </p:cNvSpPr>
              <p:nvPr/>
            </p:nvSpPr>
            <p:spPr bwMode="auto">
              <a:xfrm>
                <a:off x="3235" y="1727"/>
                <a:ext cx="15" cy="23"/>
              </a:xfrm>
              <a:custGeom>
                <a:avLst/>
                <a:gdLst/>
                <a:ahLst/>
                <a:cxnLst>
                  <a:cxn ang="0">
                    <a:pos x="29" y="89"/>
                  </a:cxn>
                  <a:cxn ang="0">
                    <a:pos x="29" y="60"/>
                  </a:cxn>
                  <a:cxn ang="0">
                    <a:pos x="60" y="30"/>
                  </a:cxn>
                  <a:cxn ang="0">
                    <a:pos x="60" y="0"/>
                  </a:cxn>
                  <a:cxn ang="0">
                    <a:pos x="29" y="0"/>
                  </a:cxn>
                  <a:cxn ang="0">
                    <a:pos x="0" y="30"/>
                  </a:cxn>
                  <a:cxn ang="0">
                    <a:pos x="0" y="60"/>
                  </a:cxn>
                  <a:cxn ang="0">
                    <a:pos x="29" y="89"/>
                  </a:cxn>
                </a:cxnLst>
                <a:rect l="0" t="0" r="r" b="b"/>
                <a:pathLst>
                  <a:path w="60" h="89">
                    <a:moveTo>
                      <a:pt x="29" y="89"/>
                    </a:moveTo>
                    <a:lnTo>
                      <a:pt x="29" y="60"/>
                    </a:lnTo>
                    <a:lnTo>
                      <a:pt x="60" y="30"/>
                    </a:lnTo>
                    <a:lnTo>
                      <a:pt x="60" y="0"/>
                    </a:lnTo>
                    <a:lnTo>
                      <a:pt x="29" y="0"/>
                    </a:lnTo>
                    <a:lnTo>
                      <a:pt x="0" y="30"/>
                    </a:lnTo>
                    <a:lnTo>
                      <a:pt x="0" y="60"/>
                    </a:lnTo>
                    <a:lnTo>
                      <a:pt x="29" y="89"/>
                    </a:lnTo>
                  </a:path>
                </a:pathLst>
              </a:custGeom>
              <a:noFill/>
              <a:ln w="1588">
                <a:solidFill>
                  <a:srgbClr val="000000"/>
                </a:solidFill>
                <a:prstDash val="solid"/>
                <a:round/>
                <a:headEnd/>
                <a:tailEnd/>
              </a:ln>
            </p:spPr>
            <p:txBody>
              <a:bodyPr/>
              <a:lstStyle/>
              <a:p>
                <a:endParaRPr lang="en-GB"/>
              </a:p>
            </p:txBody>
          </p:sp>
          <p:sp>
            <p:nvSpPr>
              <p:cNvPr id="25947" name="Freeform 347"/>
              <p:cNvSpPr>
                <a:spLocks/>
              </p:cNvSpPr>
              <p:nvPr/>
            </p:nvSpPr>
            <p:spPr bwMode="auto">
              <a:xfrm>
                <a:off x="3183" y="1750"/>
                <a:ext cx="59" cy="52"/>
              </a:xfrm>
              <a:custGeom>
                <a:avLst/>
                <a:gdLst/>
                <a:ahLst/>
                <a:cxnLst>
                  <a:cxn ang="0">
                    <a:pos x="236" y="0"/>
                  </a:cxn>
                  <a:cxn ang="0">
                    <a:pos x="207" y="29"/>
                  </a:cxn>
                  <a:cxn ang="0">
                    <a:pos x="207" y="0"/>
                  </a:cxn>
                  <a:cxn ang="0">
                    <a:pos x="179" y="29"/>
                  </a:cxn>
                  <a:cxn ang="0">
                    <a:pos x="148" y="29"/>
                  </a:cxn>
                  <a:cxn ang="0">
                    <a:pos x="207" y="89"/>
                  </a:cxn>
                  <a:cxn ang="0">
                    <a:pos x="207" y="119"/>
                  </a:cxn>
                  <a:cxn ang="0">
                    <a:pos x="179" y="148"/>
                  </a:cxn>
                  <a:cxn ang="0">
                    <a:pos x="148" y="148"/>
                  </a:cxn>
                  <a:cxn ang="0">
                    <a:pos x="118" y="177"/>
                  </a:cxn>
                  <a:cxn ang="0">
                    <a:pos x="88" y="177"/>
                  </a:cxn>
                  <a:cxn ang="0">
                    <a:pos x="88" y="207"/>
                  </a:cxn>
                  <a:cxn ang="0">
                    <a:pos x="60" y="207"/>
                  </a:cxn>
                  <a:cxn ang="0">
                    <a:pos x="60" y="177"/>
                  </a:cxn>
                  <a:cxn ang="0">
                    <a:pos x="0" y="177"/>
                  </a:cxn>
                </a:cxnLst>
                <a:rect l="0" t="0" r="r" b="b"/>
                <a:pathLst>
                  <a:path w="236" h="207">
                    <a:moveTo>
                      <a:pt x="236" y="0"/>
                    </a:moveTo>
                    <a:lnTo>
                      <a:pt x="207" y="29"/>
                    </a:lnTo>
                    <a:lnTo>
                      <a:pt x="207" y="0"/>
                    </a:lnTo>
                    <a:lnTo>
                      <a:pt x="179" y="29"/>
                    </a:lnTo>
                    <a:lnTo>
                      <a:pt x="148" y="29"/>
                    </a:lnTo>
                    <a:lnTo>
                      <a:pt x="207" y="89"/>
                    </a:lnTo>
                    <a:lnTo>
                      <a:pt x="207" y="119"/>
                    </a:lnTo>
                    <a:lnTo>
                      <a:pt x="179" y="148"/>
                    </a:lnTo>
                    <a:lnTo>
                      <a:pt x="148" y="148"/>
                    </a:lnTo>
                    <a:lnTo>
                      <a:pt x="118" y="177"/>
                    </a:lnTo>
                    <a:lnTo>
                      <a:pt x="88" y="177"/>
                    </a:lnTo>
                    <a:lnTo>
                      <a:pt x="88" y="207"/>
                    </a:lnTo>
                    <a:lnTo>
                      <a:pt x="60" y="207"/>
                    </a:lnTo>
                    <a:lnTo>
                      <a:pt x="60" y="177"/>
                    </a:lnTo>
                    <a:lnTo>
                      <a:pt x="0" y="177"/>
                    </a:lnTo>
                  </a:path>
                </a:pathLst>
              </a:custGeom>
              <a:noFill/>
              <a:ln w="1588">
                <a:solidFill>
                  <a:srgbClr val="000000"/>
                </a:solidFill>
                <a:prstDash val="solid"/>
                <a:round/>
                <a:headEnd/>
                <a:tailEnd/>
              </a:ln>
            </p:spPr>
            <p:txBody>
              <a:bodyPr/>
              <a:lstStyle/>
              <a:p>
                <a:endParaRPr lang="en-GB"/>
              </a:p>
            </p:txBody>
          </p:sp>
          <p:sp>
            <p:nvSpPr>
              <p:cNvPr id="25948" name="Freeform 348"/>
              <p:cNvSpPr>
                <a:spLocks/>
              </p:cNvSpPr>
              <p:nvPr/>
            </p:nvSpPr>
            <p:spPr bwMode="auto">
              <a:xfrm>
                <a:off x="3176" y="1787"/>
                <a:ext cx="7" cy="7"/>
              </a:xfrm>
              <a:custGeom>
                <a:avLst/>
                <a:gdLst/>
                <a:ahLst/>
                <a:cxnLst>
                  <a:cxn ang="0">
                    <a:pos x="30" y="29"/>
                  </a:cxn>
                  <a:cxn ang="0">
                    <a:pos x="30" y="0"/>
                  </a:cxn>
                  <a:cxn ang="0">
                    <a:pos x="0" y="0"/>
                  </a:cxn>
                  <a:cxn ang="0">
                    <a:pos x="30" y="29"/>
                  </a:cxn>
                </a:cxnLst>
                <a:rect l="0" t="0" r="r" b="b"/>
                <a:pathLst>
                  <a:path w="30" h="29">
                    <a:moveTo>
                      <a:pt x="30" y="29"/>
                    </a:moveTo>
                    <a:lnTo>
                      <a:pt x="30" y="0"/>
                    </a:lnTo>
                    <a:lnTo>
                      <a:pt x="0" y="0"/>
                    </a:lnTo>
                    <a:lnTo>
                      <a:pt x="30" y="29"/>
                    </a:lnTo>
                  </a:path>
                </a:pathLst>
              </a:custGeom>
              <a:noFill/>
              <a:ln w="1588">
                <a:solidFill>
                  <a:srgbClr val="000000"/>
                </a:solidFill>
                <a:prstDash val="solid"/>
                <a:round/>
                <a:headEnd/>
                <a:tailEnd/>
              </a:ln>
            </p:spPr>
            <p:txBody>
              <a:bodyPr/>
              <a:lstStyle/>
              <a:p>
                <a:endParaRPr lang="en-GB"/>
              </a:p>
            </p:txBody>
          </p:sp>
          <p:sp>
            <p:nvSpPr>
              <p:cNvPr id="25949" name="Freeform 349"/>
              <p:cNvSpPr>
                <a:spLocks/>
              </p:cNvSpPr>
              <p:nvPr/>
            </p:nvSpPr>
            <p:spPr bwMode="auto">
              <a:xfrm>
                <a:off x="2931" y="1794"/>
                <a:ext cx="252" cy="81"/>
              </a:xfrm>
              <a:custGeom>
                <a:avLst/>
                <a:gdLst/>
                <a:ahLst/>
                <a:cxnLst>
                  <a:cxn ang="0">
                    <a:pos x="1008" y="0"/>
                  </a:cxn>
                  <a:cxn ang="0">
                    <a:pos x="1008" y="30"/>
                  </a:cxn>
                  <a:cxn ang="0">
                    <a:pos x="978" y="30"/>
                  </a:cxn>
                  <a:cxn ang="0">
                    <a:pos x="949" y="60"/>
                  </a:cxn>
                  <a:cxn ang="0">
                    <a:pos x="919" y="60"/>
                  </a:cxn>
                  <a:cxn ang="0">
                    <a:pos x="949" y="89"/>
                  </a:cxn>
                  <a:cxn ang="0">
                    <a:pos x="859" y="89"/>
                  </a:cxn>
                  <a:cxn ang="0">
                    <a:pos x="889" y="148"/>
                  </a:cxn>
                  <a:cxn ang="0">
                    <a:pos x="830" y="148"/>
                  </a:cxn>
                  <a:cxn ang="0">
                    <a:pos x="830" y="179"/>
                  </a:cxn>
                  <a:cxn ang="0">
                    <a:pos x="771" y="237"/>
                  </a:cxn>
                  <a:cxn ang="0">
                    <a:pos x="712" y="267"/>
                  </a:cxn>
                  <a:cxn ang="0">
                    <a:pos x="682" y="267"/>
                  </a:cxn>
                  <a:cxn ang="0">
                    <a:pos x="652" y="298"/>
                  </a:cxn>
                  <a:cxn ang="0">
                    <a:pos x="621" y="298"/>
                  </a:cxn>
                  <a:cxn ang="0">
                    <a:pos x="594" y="325"/>
                  </a:cxn>
                  <a:cxn ang="0">
                    <a:pos x="564" y="298"/>
                  </a:cxn>
                  <a:cxn ang="0">
                    <a:pos x="534" y="325"/>
                  </a:cxn>
                  <a:cxn ang="0">
                    <a:pos x="357" y="325"/>
                  </a:cxn>
                  <a:cxn ang="0">
                    <a:pos x="327" y="298"/>
                  </a:cxn>
                  <a:cxn ang="0">
                    <a:pos x="296" y="325"/>
                  </a:cxn>
                  <a:cxn ang="0">
                    <a:pos x="266" y="298"/>
                  </a:cxn>
                  <a:cxn ang="0">
                    <a:pos x="296" y="267"/>
                  </a:cxn>
                  <a:cxn ang="0">
                    <a:pos x="266" y="267"/>
                  </a:cxn>
                  <a:cxn ang="0">
                    <a:pos x="207" y="237"/>
                  </a:cxn>
                  <a:cxn ang="0">
                    <a:pos x="148" y="237"/>
                  </a:cxn>
                  <a:cxn ang="0">
                    <a:pos x="89" y="179"/>
                  </a:cxn>
                  <a:cxn ang="0">
                    <a:pos x="59" y="179"/>
                  </a:cxn>
                  <a:cxn ang="0">
                    <a:pos x="0" y="119"/>
                  </a:cxn>
                  <a:cxn ang="0">
                    <a:pos x="0" y="89"/>
                  </a:cxn>
                  <a:cxn ang="0">
                    <a:pos x="59" y="30"/>
                  </a:cxn>
                  <a:cxn ang="0">
                    <a:pos x="89" y="30"/>
                  </a:cxn>
                  <a:cxn ang="0">
                    <a:pos x="120" y="60"/>
                  </a:cxn>
                  <a:cxn ang="0">
                    <a:pos x="148" y="60"/>
                  </a:cxn>
                </a:cxnLst>
                <a:rect l="0" t="0" r="r" b="b"/>
                <a:pathLst>
                  <a:path w="1008" h="325">
                    <a:moveTo>
                      <a:pt x="1008" y="0"/>
                    </a:moveTo>
                    <a:lnTo>
                      <a:pt x="1008" y="30"/>
                    </a:lnTo>
                    <a:lnTo>
                      <a:pt x="978" y="30"/>
                    </a:lnTo>
                    <a:lnTo>
                      <a:pt x="949" y="60"/>
                    </a:lnTo>
                    <a:lnTo>
                      <a:pt x="919" y="60"/>
                    </a:lnTo>
                    <a:lnTo>
                      <a:pt x="949" y="89"/>
                    </a:lnTo>
                    <a:lnTo>
                      <a:pt x="859" y="89"/>
                    </a:lnTo>
                    <a:lnTo>
                      <a:pt x="889" y="148"/>
                    </a:lnTo>
                    <a:lnTo>
                      <a:pt x="830" y="148"/>
                    </a:lnTo>
                    <a:lnTo>
                      <a:pt x="830" y="179"/>
                    </a:lnTo>
                    <a:lnTo>
                      <a:pt x="771" y="237"/>
                    </a:lnTo>
                    <a:lnTo>
                      <a:pt x="712" y="267"/>
                    </a:lnTo>
                    <a:lnTo>
                      <a:pt x="682" y="267"/>
                    </a:lnTo>
                    <a:lnTo>
                      <a:pt x="652" y="298"/>
                    </a:lnTo>
                    <a:lnTo>
                      <a:pt x="621" y="298"/>
                    </a:lnTo>
                    <a:lnTo>
                      <a:pt x="594" y="325"/>
                    </a:lnTo>
                    <a:lnTo>
                      <a:pt x="564" y="298"/>
                    </a:lnTo>
                    <a:lnTo>
                      <a:pt x="534" y="325"/>
                    </a:lnTo>
                    <a:lnTo>
                      <a:pt x="357" y="325"/>
                    </a:lnTo>
                    <a:lnTo>
                      <a:pt x="327" y="298"/>
                    </a:lnTo>
                    <a:lnTo>
                      <a:pt x="296" y="325"/>
                    </a:lnTo>
                    <a:lnTo>
                      <a:pt x="266" y="298"/>
                    </a:lnTo>
                    <a:lnTo>
                      <a:pt x="296" y="267"/>
                    </a:lnTo>
                    <a:lnTo>
                      <a:pt x="266" y="267"/>
                    </a:lnTo>
                    <a:lnTo>
                      <a:pt x="207" y="237"/>
                    </a:lnTo>
                    <a:lnTo>
                      <a:pt x="148" y="237"/>
                    </a:lnTo>
                    <a:lnTo>
                      <a:pt x="89" y="179"/>
                    </a:lnTo>
                    <a:lnTo>
                      <a:pt x="59" y="179"/>
                    </a:lnTo>
                    <a:lnTo>
                      <a:pt x="0" y="119"/>
                    </a:lnTo>
                    <a:lnTo>
                      <a:pt x="0" y="89"/>
                    </a:lnTo>
                    <a:lnTo>
                      <a:pt x="59" y="30"/>
                    </a:lnTo>
                    <a:lnTo>
                      <a:pt x="89" y="30"/>
                    </a:lnTo>
                    <a:lnTo>
                      <a:pt x="120" y="60"/>
                    </a:lnTo>
                    <a:lnTo>
                      <a:pt x="148" y="60"/>
                    </a:lnTo>
                  </a:path>
                </a:pathLst>
              </a:custGeom>
              <a:noFill/>
              <a:ln w="1588">
                <a:solidFill>
                  <a:srgbClr val="000000"/>
                </a:solidFill>
                <a:prstDash val="solid"/>
                <a:round/>
                <a:headEnd/>
                <a:tailEnd/>
              </a:ln>
            </p:spPr>
            <p:txBody>
              <a:bodyPr/>
              <a:lstStyle/>
              <a:p>
                <a:endParaRPr lang="en-GB"/>
              </a:p>
            </p:txBody>
          </p:sp>
          <p:sp>
            <p:nvSpPr>
              <p:cNvPr id="25950" name="Freeform 350"/>
              <p:cNvSpPr>
                <a:spLocks/>
              </p:cNvSpPr>
              <p:nvPr/>
            </p:nvSpPr>
            <p:spPr bwMode="auto">
              <a:xfrm>
                <a:off x="2983" y="1616"/>
                <a:ext cx="30" cy="23"/>
              </a:xfrm>
              <a:custGeom>
                <a:avLst/>
                <a:gdLst/>
                <a:ahLst/>
                <a:cxnLst>
                  <a:cxn ang="0">
                    <a:pos x="120" y="60"/>
                  </a:cxn>
                  <a:cxn ang="0">
                    <a:pos x="89" y="29"/>
                  </a:cxn>
                  <a:cxn ang="0">
                    <a:pos x="89" y="0"/>
                  </a:cxn>
                  <a:cxn ang="0">
                    <a:pos x="59" y="0"/>
                  </a:cxn>
                  <a:cxn ang="0">
                    <a:pos x="59" y="60"/>
                  </a:cxn>
                  <a:cxn ang="0">
                    <a:pos x="0" y="60"/>
                  </a:cxn>
                  <a:cxn ang="0">
                    <a:pos x="31" y="88"/>
                  </a:cxn>
                  <a:cxn ang="0">
                    <a:pos x="59" y="88"/>
                  </a:cxn>
                  <a:cxn ang="0">
                    <a:pos x="89" y="60"/>
                  </a:cxn>
                  <a:cxn ang="0">
                    <a:pos x="120" y="60"/>
                  </a:cxn>
                </a:cxnLst>
                <a:rect l="0" t="0" r="r" b="b"/>
                <a:pathLst>
                  <a:path w="120" h="88">
                    <a:moveTo>
                      <a:pt x="120" y="60"/>
                    </a:moveTo>
                    <a:lnTo>
                      <a:pt x="89" y="29"/>
                    </a:lnTo>
                    <a:lnTo>
                      <a:pt x="89" y="0"/>
                    </a:lnTo>
                    <a:lnTo>
                      <a:pt x="59" y="0"/>
                    </a:lnTo>
                    <a:lnTo>
                      <a:pt x="59" y="60"/>
                    </a:lnTo>
                    <a:lnTo>
                      <a:pt x="0" y="60"/>
                    </a:lnTo>
                    <a:lnTo>
                      <a:pt x="31" y="88"/>
                    </a:lnTo>
                    <a:lnTo>
                      <a:pt x="59" y="88"/>
                    </a:lnTo>
                    <a:lnTo>
                      <a:pt x="89" y="60"/>
                    </a:lnTo>
                    <a:lnTo>
                      <a:pt x="120" y="60"/>
                    </a:lnTo>
                  </a:path>
                </a:pathLst>
              </a:custGeom>
              <a:noFill/>
              <a:ln w="1588">
                <a:solidFill>
                  <a:srgbClr val="000000"/>
                </a:solidFill>
                <a:prstDash val="solid"/>
                <a:round/>
                <a:headEnd/>
                <a:tailEnd/>
              </a:ln>
            </p:spPr>
            <p:txBody>
              <a:bodyPr/>
              <a:lstStyle/>
              <a:p>
                <a:endParaRPr lang="en-GB"/>
              </a:p>
            </p:txBody>
          </p:sp>
          <p:sp>
            <p:nvSpPr>
              <p:cNvPr id="25951" name="Freeform 351"/>
              <p:cNvSpPr>
                <a:spLocks/>
              </p:cNvSpPr>
              <p:nvPr/>
            </p:nvSpPr>
            <p:spPr bwMode="auto">
              <a:xfrm>
                <a:off x="3013" y="1624"/>
                <a:ext cx="22" cy="22"/>
              </a:xfrm>
              <a:custGeom>
                <a:avLst/>
                <a:gdLst/>
                <a:ahLst/>
                <a:cxnLst>
                  <a:cxn ang="0">
                    <a:pos x="0" y="31"/>
                  </a:cxn>
                  <a:cxn ang="0">
                    <a:pos x="57" y="89"/>
                  </a:cxn>
                  <a:cxn ang="0">
                    <a:pos x="87" y="89"/>
                  </a:cxn>
                  <a:cxn ang="0">
                    <a:pos x="57" y="59"/>
                  </a:cxn>
                  <a:cxn ang="0">
                    <a:pos x="87" y="31"/>
                  </a:cxn>
                  <a:cxn ang="0">
                    <a:pos x="57" y="31"/>
                  </a:cxn>
                  <a:cxn ang="0">
                    <a:pos x="87" y="0"/>
                  </a:cxn>
                  <a:cxn ang="0">
                    <a:pos x="57" y="0"/>
                  </a:cxn>
                  <a:cxn ang="0">
                    <a:pos x="30" y="31"/>
                  </a:cxn>
                  <a:cxn ang="0">
                    <a:pos x="0" y="31"/>
                  </a:cxn>
                </a:cxnLst>
                <a:rect l="0" t="0" r="r" b="b"/>
                <a:pathLst>
                  <a:path w="87" h="89">
                    <a:moveTo>
                      <a:pt x="0" y="31"/>
                    </a:moveTo>
                    <a:lnTo>
                      <a:pt x="57" y="89"/>
                    </a:lnTo>
                    <a:lnTo>
                      <a:pt x="87" y="89"/>
                    </a:lnTo>
                    <a:lnTo>
                      <a:pt x="57" y="59"/>
                    </a:lnTo>
                    <a:lnTo>
                      <a:pt x="87" y="31"/>
                    </a:lnTo>
                    <a:lnTo>
                      <a:pt x="57" y="31"/>
                    </a:lnTo>
                    <a:lnTo>
                      <a:pt x="87" y="0"/>
                    </a:lnTo>
                    <a:lnTo>
                      <a:pt x="57" y="0"/>
                    </a:lnTo>
                    <a:lnTo>
                      <a:pt x="30" y="31"/>
                    </a:lnTo>
                    <a:lnTo>
                      <a:pt x="0" y="31"/>
                    </a:lnTo>
                  </a:path>
                </a:pathLst>
              </a:custGeom>
              <a:noFill/>
              <a:ln w="1588">
                <a:solidFill>
                  <a:srgbClr val="000000"/>
                </a:solidFill>
                <a:prstDash val="solid"/>
                <a:round/>
                <a:headEnd/>
                <a:tailEnd/>
              </a:ln>
            </p:spPr>
            <p:txBody>
              <a:bodyPr/>
              <a:lstStyle/>
              <a:p>
                <a:endParaRPr lang="en-GB"/>
              </a:p>
            </p:txBody>
          </p:sp>
          <p:sp>
            <p:nvSpPr>
              <p:cNvPr id="25952" name="Freeform 352"/>
              <p:cNvSpPr>
                <a:spLocks/>
              </p:cNvSpPr>
              <p:nvPr/>
            </p:nvSpPr>
            <p:spPr bwMode="auto">
              <a:xfrm>
                <a:off x="2961" y="1624"/>
                <a:ext cx="15" cy="8"/>
              </a:xfrm>
              <a:custGeom>
                <a:avLst/>
                <a:gdLst/>
                <a:ahLst/>
                <a:cxnLst>
                  <a:cxn ang="0">
                    <a:pos x="28" y="0"/>
                  </a:cxn>
                  <a:cxn ang="0">
                    <a:pos x="0" y="31"/>
                  </a:cxn>
                  <a:cxn ang="0">
                    <a:pos x="58" y="31"/>
                  </a:cxn>
                  <a:cxn ang="0">
                    <a:pos x="28" y="0"/>
                  </a:cxn>
                </a:cxnLst>
                <a:rect l="0" t="0" r="r" b="b"/>
                <a:pathLst>
                  <a:path w="58" h="31">
                    <a:moveTo>
                      <a:pt x="28" y="0"/>
                    </a:moveTo>
                    <a:lnTo>
                      <a:pt x="0" y="31"/>
                    </a:lnTo>
                    <a:lnTo>
                      <a:pt x="58" y="31"/>
                    </a:lnTo>
                    <a:lnTo>
                      <a:pt x="28" y="0"/>
                    </a:lnTo>
                  </a:path>
                </a:pathLst>
              </a:custGeom>
              <a:noFill/>
              <a:ln w="1588">
                <a:solidFill>
                  <a:srgbClr val="000000"/>
                </a:solidFill>
                <a:prstDash val="solid"/>
                <a:round/>
                <a:headEnd/>
                <a:tailEnd/>
              </a:ln>
            </p:spPr>
            <p:txBody>
              <a:bodyPr/>
              <a:lstStyle/>
              <a:p>
                <a:endParaRPr lang="en-GB"/>
              </a:p>
            </p:txBody>
          </p:sp>
          <p:sp>
            <p:nvSpPr>
              <p:cNvPr id="25953" name="Freeform 353"/>
              <p:cNvSpPr>
                <a:spLocks/>
              </p:cNvSpPr>
              <p:nvPr/>
            </p:nvSpPr>
            <p:spPr bwMode="auto">
              <a:xfrm>
                <a:off x="2976" y="1683"/>
                <a:ext cx="44" cy="30"/>
              </a:xfrm>
              <a:custGeom>
                <a:avLst/>
                <a:gdLst/>
                <a:ahLst/>
                <a:cxnLst>
                  <a:cxn ang="0">
                    <a:pos x="0" y="58"/>
                  </a:cxn>
                  <a:cxn ang="0">
                    <a:pos x="29" y="58"/>
                  </a:cxn>
                  <a:cxn ang="0">
                    <a:pos x="88" y="30"/>
                  </a:cxn>
                  <a:cxn ang="0">
                    <a:pos x="118" y="30"/>
                  </a:cxn>
                  <a:cxn ang="0">
                    <a:pos x="88" y="89"/>
                  </a:cxn>
                  <a:cxn ang="0">
                    <a:pos x="88" y="118"/>
                  </a:cxn>
                  <a:cxn ang="0">
                    <a:pos x="118" y="89"/>
                  </a:cxn>
                  <a:cxn ang="0">
                    <a:pos x="118" y="58"/>
                  </a:cxn>
                  <a:cxn ang="0">
                    <a:pos x="179" y="0"/>
                  </a:cxn>
                  <a:cxn ang="0">
                    <a:pos x="88" y="0"/>
                  </a:cxn>
                  <a:cxn ang="0">
                    <a:pos x="29" y="30"/>
                  </a:cxn>
                  <a:cxn ang="0">
                    <a:pos x="0" y="58"/>
                  </a:cxn>
                </a:cxnLst>
                <a:rect l="0" t="0" r="r" b="b"/>
                <a:pathLst>
                  <a:path w="179" h="118">
                    <a:moveTo>
                      <a:pt x="0" y="58"/>
                    </a:moveTo>
                    <a:lnTo>
                      <a:pt x="29" y="58"/>
                    </a:lnTo>
                    <a:lnTo>
                      <a:pt x="88" y="30"/>
                    </a:lnTo>
                    <a:lnTo>
                      <a:pt x="118" y="30"/>
                    </a:lnTo>
                    <a:lnTo>
                      <a:pt x="88" y="89"/>
                    </a:lnTo>
                    <a:lnTo>
                      <a:pt x="88" y="118"/>
                    </a:lnTo>
                    <a:lnTo>
                      <a:pt x="118" y="89"/>
                    </a:lnTo>
                    <a:lnTo>
                      <a:pt x="118" y="58"/>
                    </a:lnTo>
                    <a:lnTo>
                      <a:pt x="179" y="0"/>
                    </a:lnTo>
                    <a:lnTo>
                      <a:pt x="88" y="0"/>
                    </a:lnTo>
                    <a:lnTo>
                      <a:pt x="29" y="30"/>
                    </a:lnTo>
                    <a:lnTo>
                      <a:pt x="0" y="58"/>
                    </a:lnTo>
                  </a:path>
                </a:pathLst>
              </a:custGeom>
              <a:noFill/>
              <a:ln w="1588">
                <a:solidFill>
                  <a:srgbClr val="000000"/>
                </a:solidFill>
                <a:prstDash val="solid"/>
                <a:round/>
                <a:headEnd/>
                <a:tailEnd/>
              </a:ln>
            </p:spPr>
            <p:txBody>
              <a:bodyPr/>
              <a:lstStyle/>
              <a:p>
                <a:endParaRPr lang="en-GB"/>
              </a:p>
            </p:txBody>
          </p:sp>
          <p:sp>
            <p:nvSpPr>
              <p:cNvPr id="25954" name="Freeform 354"/>
              <p:cNvSpPr>
                <a:spLocks/>
              </p:cNvSpPr>
              <p:nvPr/>
            </p:nvSpPr>
            <p:spPr bwMode="auto">
              <a:xfrm>
                <a:off x="2939" y="1698"/>
                <a:ext cx="37" cy="22"/>
              </a:xfrm>
              <a:custGeom>
                <a:avLst/>
                <a:gdLst/>
                <a:ahLst/>
                <a:cxnLst>
                  <a:cxn ang="0">
                    <a:pos x="149" y="0"/>
                  </a:cxn>
                  <a:cxn ang="0">
                    <a:pos x="119" y="0"/>
                  </a:cxn>
                  <a:cxn ang="0">
                    <a:pos x="91" y="31"/>
                  </a:cxn>
                  <a:cxn ang="0">
                    <a:pos x="91" y="60"/>
                  </a:cxn>
                  <a:cxn ang="0">
                    <a:pos x="60" y="90"/>
                  </a:cxn>
                  <a:cxn ang="0">
                    <a:pos x="30" y="90"/>
                  </a:cxn>
                  <a:cxn ang="0">
                    <a:pos x="30" y="31"/>
                  </a:cxn>
                  <a:cxn ang="0">
                    <a:pos x="0" y="31"/>
                  </a:cxn>
                </a:cxnLst>
                <a:rect l="0" t="0" r="r" b="b"/>
                <a:pathLst>
                  <a:path w="149" h="90">
                    <a:moveTo>
                      <a:pt x="149" y="0"/>
                    </a:moveTo>
                    <a:lnTo>
                      <a:pt x="119" y="0"/>
                    </a:lnTo>
                    <a:lnTo>
                      <a:pt x="91" y="31"/>
                    </a:lnTo>
                    <a:lnTo>
                      <a:pt x="91" y="60"/>
                    </a:lnTo>
                    <a:lnTo>
                      <a:pt x="60" y="90"/>
                    </a:lnTo>
                    <a:lnTo>
                      <a:pt x="30" y="90"/>
                    </a:lnTo>
                    <a:lnTo>
                      <a:pt x="30" y="31"/>
                    </a:lnTo>
                    <a:lnTo>
                      <a:pt x="0" y="31"/>
                    </a:lnTo>
                  </a:path>
                </a:pathLst>
              </a:custGeom>
              <a:noFill/>
              <a:ln w="1588">
                <a:solidFill>
                  <a:srgbClr val="000000"/>
                </a:solidFill>
                <a:prstDash val="solid"/>
                <a:round/>
                <a:headEnd/>
                <a:tailEnd/>
              </a:ln>
            </p:spPr>
            <p:txBody>
              <a:bodyPr/>
              <a:lstStyle/>
              <a:p>
                <a:endParaRPr lang="en-GB"/>
              </a:p>
            </p:txBody>
          </p:sp>
          <p:sp>
            <p:nvSpPr>
              <p:cNvPr id="25955" name="Freeform 355"/>
              <p:cNvSpPr>
                <a:spLocks/>
              </p:cNvSpPr>
              <p:nvPr/>
            </p:nvSpPr>
            <p:spPr bwMode="auto">
              <a:xfrm>
                <a:off x="2931" y="1609"/>
                <a:ext cx="15" cy="7"/>
              </a:xfrm>
              <a:custGeom>
                <a:avLst/>
                <a:gdLst/>
                <a:ahLst/>
                <a:cxnLst>
                  <a:cxn ang="0">
                    <a:pos x="29" y="0"/>
                  </a:cxn>
                  <a:cxn ang="0">
                    <a:pos x="0" y="30"/>
                  </a:cxn>
                  <a:cxn ang="0">
                    <a:pos x="59" y="30"/>
                  </a:cxn>
                  <a:cxn ang="0">
                    <a:pos x="29" y="0"/>
                  </a:cxn>
                </a:cxnLst>
                <a:rect l="0" t="0" r="r" b="b"/>
                <a:pathLst>
                  <a:path w="59" h="30">
                    <a:moveTo>
                      <a:pt x="29" y="0"/>
                    </a:moveTo>
                    <a:lnTo>
                      <a:pt x="0" y="30"/>
                    </a:lnTo>
                    <a:lnTo>
                      <a:pt x="59" y="30"/>
                    </a:lnTo>
                    <a:lnTo>
                      <a:pt x="29" y="0"/>
                    </a:lnTo>
                  </a:path>
                </a:pathLst>
              </a:custGeom>
              <a:noFill/>
              <a:ln w="1588">
                <a:solidFill>
                  <a:srgbClr val="000000"/>
                </a:solidFill>
                <a:prstDash val="solid"/>
                <a:round/>
                <a:headEnd/>
                <a:tailEnd/>
              </a:ln>
            </p:spPr>
            <p:txBody>
              <a:bodyPr/>
              <a:lstStyle/>
              <a:p>
                <a:endParaRPr lang="en-GB"/>
              </a:p>
            </p:txBody>
          </p:sp>
          <p:sp>
            <p:nvSpPr>
              <p:cNvPr id="25956" name="Freeform 356"/>
              <p:cNvSpPr>
                <a:spLocks/>
              </p:cNvSpPr>
              <p:nvPr/>
            </p:nvSpPr>
            <p:spPr bwMode="auto">
              <a:xfrm>
                <a:off x="2939" y="1602"/>
                <a:ext cx="14" cy="7"/>
              </a:xfrm>
              <a:custGeom>
                <a:avLst/>
                <a:gdLst/>
                <a:ahLst/>
                <a:cxnLst>
                  <a:cxn ang="0">
                    <a:pos x="0" y="28"/>
                  </a:cxn>
                  <a:cxn ang="0">
                    <a:pos x="30" y="28"/>
                  </a:cxn>
                  <a:cxn ang="0">
                    <a:pos x="60" y="0"/>
                  </a:cxn>
                  <a:cxn ang="0">
                    <a:pos x="30" y="0"/>
                  </a:cxn>
                  <a:cxn ang="0">
                    <a:pos x="0" y="28"/>
                  </a:cxn>
                </a:cxnLst>
                <a:rect l="0" t="0" r="r" b="b"/>
                <a:pathLst>
                  <a:path w="60" h="28">
                    <a:moveTo>
                      <a:pt x="0" y="28"/>
                    </a:moveTo>
                    <a:lnTo>
                      <a:pt x="30" y="28"/>
                    </a:lnTo>
                    <a:lnTo>
                      <a:pt x="60" y="0"/>
                    </a:lnTo>
                    <a:lnTo>
                      <a:pt x="30" y="0"/>
                    </a:lnTo>
                    <a:lnTo>
                      <a:pt x="0" y="28"/>
                    </a:lnTo>
                  </a:path>
                </a:pathLst>
              </a:custGeom>
              <a:noFill/>
              <a:ln w="1588">
                <a:solidFill>
                  <a:srgbClr val="000000"/>
                </a:solidFill>
                <a:prstDash val="solid"/>
                <a:round/>
                <a:headEnd/>
                <a:tailEnd/>
              </a:ln>
            </p:spPr>
            <p:txBody>
              <a:bodyPr/>
              <a:lstStyle/>
              <a:p>
                <a:endParaRPr lang="en-GB"/>
              </a:p>
            </p:txBody>
          </p:sp>
          <p:sp>
            <p:nvSpPr>
              <p:cNvPr id="25957" name="Freeform 357"/>
              <p:cNvSpPr>
                <a:spLocks/>
              </p:cNvSpPr>
              <p:nvPr/>
            </p:nvSpPr>
            <p:spPr bwMode="auto">
              <a:xfrm>
                <a:off x="2916" y="1602"/>
                <a:ext cx="23" cy="37"/>
              </a:xfrm>
              <a:custGeom>
                <a:avLst/>
                <a:gdLst/>
                <a:ahLst/>
                <a:cxnLst>
                  <a:cxn ang="0">
                    <a:pos x="59" y="146"/>
                  </a:cxn>
                  <a:cxn ang="0">
                    <a:pos x="0" y="87"/>
                  </a:cxn>
                  <a:cxn ang="0">
                    <a:pos x="30" y="87"/>
                  </a:cxn>
                  <a:cxn ang="0">
                    <a:pos x="0" y="58"/>
                  </a:cxn>
                  <a:cxn ang="0">
                    <a:pos x="0" y="28"/>
                  </a:cxn>
                  <a:cxn ang="0">
                    <a:pos x="30" y="0"/>
                  </a:cxn>
                  <a:cxn ang="0">
                    <a:pos x="59" y="28"/>
                  </a:cxn>
                  <a:cxn ang="0">
                    <a:pos x="88" y="28"/>
                  </a:cxn>
                </a:cxnLst>
                <a:rect l="0" t="0" r="r" b="b"/>
                <a:pathLst>
                  <a:path w="88" h="146">
                    <a:moveTo>
                      <a:pt x="59" y="146"/>
                    </a:moveTo>
                    <a:lnTo>
                      <a:pt x="0" y="87"/>
                    </a:lnTo>
                    <a:lnTo>
                      <a:pt x="30" y="87"/>
                    </a:lnTo>
                    <a:lnTo>
                      <a:pt x="0" y="58"/>
                    </a:lnTo>
                    <a:lnTo>
                      <a:pt x="0" y="28"/>
                    </a:lnTo>
                    <a:lnTo>
                      <a:pt x="30" y="0"/>
                    </a:lnTo>
                    <a:lnTo>
                      <a:pt x="59" y="28"/>
                    </a:lnTo>
                    <a:lnTo>
                      <a:pt x="88" y="28"/>
                    </a:lnTo>
                  </a:path>
                </a:pathLst>
              </a:custGeom>
              <a:noFill/>
              <a:ln w="1588">
                <a:solidFill>
                  <a:srgbClr val="000000"/>
                </a:solidFill>
                <a:prstDash val="solid"/>
                <a:round/>
                <a:headEnd/>
                <a:tailEnd/>
              </a:ln>
            </p:spPr>
            <p:txBody>
              <a:bodyPr/>
              <a:lstStyle/>
              <a:p>
                <a:endParaRPr lang="en-GB"/>
              </a:p>
            </p:txBody>
          </p:sp>
          <p:sp>
            <p:nvSpPr>
              <p:cNvPr id="25958" name="Freeform 358"/>
              <p:cNvSpPr>
                <a:spLocks/>
              </p:cNvSpPr>
              <p:nvPr/>
            </p:nvSpPr>
            <p:spPr bwMode="auto">
              <a:xfrm>
                <a:off x="2931" y="1632"/>
                <a:ext cx="22" cy="7"/>
              </a:xfrm>
              <a:custGeom>
                <a:avLst/>
                <a:gdLst/>
                <a:ahLst/>
                <a:cxnLst>
                  <a:cxn ang="0">
                    <a:pos x="0" y="28"/>
                  </a:cxn>
                  <a:cxn ang="0">
                    <a:pos x="59" y="28"/>
                  </a:cxn>
                  <a:cxn ang="0">
                    <a:pos x="89" y="0"/>
                  </a:cxn>
                  <a:cxn ang="0">
                    <a:pos x="29" y="0"/>
                  </a:cxn>
                  <a:cxn ang="0">
                    <a:pos x="0" y="28"/>
                  </a:cxn>
                </a:cxnLst>
                <a:rect l="0" t="0" r="r" b="b"/>
                <a:pathLst>
                  <a:path w="89" h="28">
                    <a:moveTo>
                      <a:pt x="0" y="28"/>
                    </a:moveTo>
                    <a:lnTo>
                      <a:pt x="59" y="28"/>
                    </a:lnTo>
                    <a:lnTo>
                      <a:pt x="89" y="0"/>
                    </a:lnTo>
                    <a:lnTo>
                      <a:pt x="29" y="0"/>
                    </a:lnTo>
                    <a:lnTo>
                      <a:pt x="0" y="28"/>
                    </a:lnTo>
                  </a:path>
                </a:pathLst>
              </a:custGeom>
              <a:noFill/>
              <a:ln w="1588">
                <a:solidFill>
                  <a:srgbClr val="000000"/>
                </a:solidFill>
                <a:prstDash val="solid"/>
                <a:round/>
                <a:headEnd/>
                <a:tailEnd/>
              </a:ln>
            </p:spPr>
            <p:txBody>
              <a:bodyPr/>
              <a:lstStyle/>
              <a:p>
                <a:endParaRPr lang="en-GB"/>
              </a:p>
            </p:txBody>
          </p:sp>
          <p:sp>
            <p:nvSpPr>
              <p:cNvPr id="25959" name="Freeform 359"/>
              <p:cNvSpPr>
                <a:spLocks/>
              </p:cNvSpPr>
              <p:nvPr/>
            </p:nvSpPr>
            <p:spPr bwMode="auto">
              <a:xfrm>
                <a:off x="2909" y="1639"/>
                <a:ext cx="30" cy="66"/>
              </a:xfrm>
              <a:custGeom>
                <a:avLst/>
                <a:gdLst/>
                <a:ahLst/>
                <a:cxnLst>
                  <a:cxn ang="0">
                    <a:pos x="118" y="268"/>
                  </a:cxn>
                  <a:cxn ang="0">
                    <a:pos x="89" y="268"/>
                  </a:cxn>
                  <a:cxn ang="0">
                    <a:pos x="60" y="237"/>
                  </a:cxn>
                  <a:cxn ang="0">
                    <a:pos x="60" y="179"/>
                  </a:cxn>
                  <a:cxn ang="0">
                    <a:pos x="89" y="209"/>
                  </a:cxn>
                  <a:cxn ang="0">
                    <a:pos x="118" y="179"/>
                  </a:cxn>
                  <a:cxn ang="0">
                    <a:pos x="89" y="179"/>
                  </a:cxn>
                  <a:cxn ang="0">
                    <a:pos x="0" y="91"/>
                  </a:cxn>
                  <a:cxn ang="0">
                    <a:pos x="60" y="91"/>
                  </a:cxn>
                  <a:cxn ang="0">
                    <a:pos x="89" y="118"/>
                  </a:cxn>
                  <a:cxn ang="0">
                    <a:pos x="89" y="61"/>
                  </a:cxn>
                  <a:cxn ang="0">
                    <a:pos x="30" y="61"/>
                  </a:cxn>
                  <a:cxn ang="0">
                    <a:pos x="30" y="30"/>
                  </a:cxn>
                  <a:cxn ang="0">
                    <a:pos x="0" y="30"/>
                  </a:cxn>
                  <a:cxn ang="0">
                    <a:pos x="0" y="0"/>
                  </a:cxn>
                  <a:cxn ang="0">
                    <a:pos x="89" y="0"/>
                  </a:cxn>
                </a:cxnLst>
                <a:rect l="0" t="0" r="r" b="b"/>
                <a:pathLst>
                  <a:path w="118" h="268">
                    <a:moveTo>
                      <a:pt x="118" y="268"/>
                    </a:moveTo>
                    <a:lnTo>
                      <a:pt x="89" y="268"/>
                    </a:lnTo>
                    <a:lnTo>
                      <a:pt x="60" y="237"/>
                    </a:lnTo>
                    <a:lnTo>
                      <a:pt x="60" y="179"/>
                    </a:lnTo>
                    <a:lnTo>
                      <a:pt x="89" y="209"/>
                    </a:lnTo>
                    <a:lnTo>
                      <a:pt x="118" y="179"/>
                    </a:lnTo>
                    <a:lnTo>
                      <a:pt x="89" y="179"/>
                    </a:lnTo>
                    <a:lnTo>
                      <a:pt x="0" y="91"/>
                    </a:lnTo>
                    <a:lnTo>
                      <a:pt x="60" y="91"/>
                    </a:lnTo>
                    <a:lnTo>
                      <a:pt x="89" y="118"/>
                    </a:lnTo>
                    <a:lnTo>
                      <a:pt x="89" y="61"/>
                    </a:lnTo>
                    <a:lnTo>
                      <a:pt x="30" y="61"/>
                    </a:lnTo>
                    <a:lnTo>
                      <a:pt x="30" y="30"/>
                    </a:lnTo>
                    <a:lnTo>
                      <a:pt x="0" y="30"/>
                    </a:lnTo>
                    <a:lnTo>
                      <a:pt x="0" y="0"/>
                    </a:lnTo>
                    <a:lnTo>
                      <a:pt x="89" y="0"/>
                    </a:lnTo>
                  </a:path>
                </a:pathLst>
              </a:custGeom>
              <a:noFill/>
              <a:ln w="1588">
                <a:solidFill>
                  <a:srgbClr val="000000"/>
                </a:solidFill>
                <a:prstDash val="solid"/>
                <a:round/>
                <a:headEnd/>
                <a:tailEnd/>
              </a:ln>
            </p:spPr>
            <p:txBody>
              <a:bodyPr/>
              <a:lstStyle/>
              <a:p>
                <a:endParaRPr lang="en-GB"/>
              </a:p>
            </p:txBody>
          </p:sp>
          <p:sp>
            <p:nvSpPr>
              <p:cNvPr id="25960" name="Freeform 360"/>
              <p:cNvSpPr>
                <a:spLocks/>
              </p:cNvSpPr>
              <p:nvPr/>
            </p:nvSpPr>
            <p:spPr bwMode="auto">
              <a:xfrm>
                <a:off x="5398" y="736"/>
                <a:ext cx="363" cy="192"/>
              </a:xfrm>
              <a:custGeom>
                <a:avLst/>
                <a:gdLst/>
                <a:ahLst/>
                <a:cxnLst>
                  <a:cxn ang="0">
                    <a:pos x="532" y="591"/>
                  </a:cxn>
                  <a:cxn ang="0">
                    <a:pos x="562" y="531"/>
                  </a:cxn>
                  <a:cxn ang="0">
                    <a:pos x="502" y="561"/>
                  </a:cxn>
                  <a:cxn ang="0">
                    <a:pos x="444" y="531"/>
                  </a:cxn>
                  <a:cxn ang="0">
                    <a:pos x="414" y="531"/>
                  </a:cxn>
                  <a:cxn ang="0">
                    <a:pos x="384" y="531"/>
                  </a:cxn>
                  <a:cxn ang="0">
                    <a:pos x="295" y="503"/>
                  </a:cxn>
                  <a:cxn ang="0">
                    <a:pos x="237" y="531"/>
                  </a:cxn>
                  <a:cxn ang="0">
                    <a:pos x="118" y="503"/>
                  </a:cxn>
                  <a:cxn ang="0">
                    <a:pos x="0" y="413"/>
                  </a:cxn>
                  <a:cxn ang="0">
                    <a:pos x="59" y="355"/>
                  </a:cxn>
                  <a:cxn ang="0">
                    <a:pos x="118" y="355"/>
                  </a:cxn>
                  <a:cxn ang="0">
                    <a:pos x="207" y="325"/>
                  </a:cxn>
                  <a:cxn ang="0">
                    <a:pos x="237" y="295"/>
                  </a:cxn>
                  <a:cxn ang="0">
                    <a:pos x="207" y="236"/>
                  </a:cxn>
                  <a:cxn ang="0">
                    <a:pos x="265" y="206"/>
                  </a:cxn>
                  <a:cxn ang="0">
                    <a:pos x="207" y="175"/>
                  </a:cxn>
                  <a:cxn ang="0">
                    <a:pos x="147" y="175"/>
                  </a:cxn>
                  <a:cxn ang="0">
                    <a:pos x="147" y="148"/>
                  </a:cxn>
                  <a:cxn ang="0">
                    <a:pos x="207" y="118"/>
                  </a:cxn>
                  <a:cxn ang="0">
                    <a:pos x="295" y="148"/>
                  </a:cxn>
                  <a:cxn ang="0">
                    <a:pos x="265" y="87"/>
                  </a:cxn>
                  <a:cxn ang="0">
                    <a:pos x="237" y="29"/>
                  </a:cxn>
                  <a:cxn ang="0">
                    <a:pos x="502" y="0"/>
                  </a:cxn>
                  <a:cxn ang="0">
                    <a:pos x="682" y="29"/>
                  </a:cxn>
                  <a:cxn ang="0">
                    <a:pos x="739" y="0"/>
                  </a:cxn>
                  <a:cxn ang="0">
                    <a:pos x="889" y="29"/>
                  </a:cxn>
                  <a:cxn ang="0">
                    <a:pos x="889" y="57"/>
                  </a:cxn>
                  <a:cxn ang="0">
                    <a:pos x="889" y="118"/>
                  </a:cxn>
                  <a:cxn ang="0">
                    <a:pos x="858" y="175"/>
                  </a:cxn>
                  <a:cxn ang="0">
                    <a:pos x="800" y="175"/>
                  </a:cxn>
                  <a:cxn ang="0">
                    <a:pos x="769" y="266"/>
                  </a:cxn>
                  <a:cxn ang="0">
                    <a:pos x="800" y="295"/>
                  </a:cxn>
                  <a:cxn ang="0">
                    <a:pos x="830" y="384"/>
                  </a:cxn>
                  <a:cxn ang="0">
                    <a:pos x="946" y="473"/>
                  </a:cxn>
                  <a:cxn ang="0">
                    <a:pos x="1037" y="531"/>
                  </a:cxn>
                  <a:cxn ang="0">
                    <a:pos x="1183" y="621"/>
                  </a:cxn>
                  <a:cxn ang="0">
                    <a:pos x="1274" y="680"/>
                  </a:cxn>
                  <a:cxn ang="0">
                    <a:pos x="1332" y="709"/>
                  </a:cxn>
                  <a:cxn ang="0">
                    <a:pos x="1451" y="740"/>
                  </a:cxn>
                  <a:cxn ang="0">
                    <a:pos x="1392" y="768"/>
                  </a:cxn>
                  <a:cxn ang="0">
                    <a:pos x="1332" y="768"/>
                  </a:cxn>
                  <a:cxn ang="0">
                    <a:pos x="1244" y="740"/>
                  </a:cxn>
                  <a:cxn ang="0">
                    <a:pos x="1214" y="768"/>
                  </a:cxn>
                  <a:cxn ang="0">
                    <a:pos x="1155" y="740"/>
                  </a:cxn>
                  <a:cxn ang="0">
                    <a:pos x="1065" y="768"/>
                  </a:cxn>
                  <a:cxn ang="0">
                    <a:pos x="976" y="740"/>
                  </a:cxn>
                  <a:cxn ang="0">
                    <a:pos x="889" y="768"/>
                  </a:cxn>
                  <a:cxn ang="0">
                    <a:pos x="711" y="740"/>
                  </a:cxn>
                  <a:cxn ang="0">
                    <a:pos x="593" y="709"/>
                  </a:cxn>
                  <a:cxn ang="0">
                    <a:pos x="562" y="650"/>
                  </a:cxn>
                </a:cxnLst>
                <a:rect l="0" t="0" r="r" b="b"/>
                <a:pathLst>
                  <a:path w="1451" h="768">
                    <a:moveTo>
                      <a:pt x="593" y="621"/>
                    </a:moveTo>
                    <a:lnTo>
                      <a:pt x="532" y="591"/>
                    </a:lnTo>
                    <a:lnTo>
                      <a:pt x="502" y="591"/>
                    </a:lnTo>
                    <a:lnTo>
                      <a:pt x="562" y="531"/>
                    </a:lnTo>
                    <a:lnTo>
                      <a:pt x="532" y="531"/>
                    </a:lnTo>
                    <a:lnTo>
                      <a:pt x="502" y="561"/>
                    </a:lnTo>
                    <a:lnTo>
                      <a:pt x="474" y="561"/>
                    </a:lnTo>
                    <a:lnTo>
                      <a:pt x="444" y="531"/>
                    </a:lnTo>
                    <a:lnTo>
                      <a:pt x="444" y="503"/>
                    </a:lnTo>
                    <a:lnTo>
                      <a:pt x="414" y="531"/>
                    </a:lnTo>
                    <a:lnTo>
                      <a:pt x="384" y="503"/>
                    </a:lnTo>
                    <a:lnTo>
                      <a:pt x="384" y="531"/>
                    </a:lnTo>
                    <a:lnTo>
                      <a:pt x="325" y="531"/>
                    </a:lnTo>
                    <a:lnTo>
                      <a:pt x="295" y="503"/>
                    </a:lnTo>
                    <a:lnTo>
                      <a:pt x="207" y="503"/>
                    </a:lnTo>
                    <a:lnTo>
                      <a:pt x="237" y="531"/>
                    </a:lnTo>
                    <a:lnTo>
                      <a:pt x="147" y="531"/>
                    </a:lnTo>
                    <a:lnTo>
                      <a:pt x="118" y="503"/>
                    </a:lnTo>
                    <a:lnTo>
                      <a:pt x="88" y="503"/>
                    </a:lnTo>
                    <a:lnTo>
                      <a:pt x="0" y="413"/>
                    </a:lnTo>
                    <a:lnTo>
                      <a:pt x="0" y="355"/>
                    </a:lnTo>
                    <a:lnTo>
                      <a:pt x="59" y="355"/>
                    </a:lnTo>
                    <a:lnTo>
                      <a:pt x="88" y="325"/>
                    </a:lnTo>
                    <a:lnTo>
                      <a:pt x="118" y="355"/>
                    </a:lnTo>
                    <a:lnTo>
                      <a:pt x="147" y="355"/>
                    </a:lnTo>
                    <a:lnTo>
                      <a:pt x="207" y="325"/>
                    </a:lnTo>
                    <a:lnTo>
                      <a:pt x="177" y="295"/>
                    </a:lnTo>
                    <a:lnTo>
                      <a:pt x="237" y="295"/>
                    </a:lnTo>
                    <a:lnTo>
                      <a:pt x="207" y="266"/>
                    </a:lnTo>
                    <a:lnTo>
                      <a:pt x="207" y="236"/>
                    </a:lnTo>
                    <a:lnTo>
                      <a:pt x="237" y="236"/>
                    </a:lnTo>
                    <a:lnTo>
                      <a:pt x="265" y="206"/>
                    </a:lnTo>
                    <a:lnTo>
                      <a:pt x="237" y="175"/>
                    </a:lnTo>
                    <a:lnTo>
                      <a:pt x="207" y="175"/>
                    </a:lnTo>
                    <a:lnTo>
                      <a:pt x="177" y="206"/>
                    </a:lnTo>
                    <a:lnTo>
                      <a:pt x="147" y="175"/>
                    </a:lnTo>
                    <a:lnTo>
                      <a:pt x="118" y="175"/>
                    </a:lnTo>
                    <a:lnTo>
                      <a:pt x="147" y="148"/>
                    </a:lnTo>
                    <a:lnTo>
                      <a:pt x="177" y="148"/>
                    </a:lnTo>
                    <a:lnTo>
                      <a:pt x="207" y="118"/>
                    </a:lnTo>
                    <a:lnTo>
                      <a:pt x="237" y="118"/>
                    </a:lnTo>
                    <a:lnTo>
                      <a:pt x="295" y="148"/>
                    </a:lnTo>
                    <a:lnTo>
                      <a:pt x="265" y="118"/>
                    </a:lnTo>
                    <a:lnTo>
                      <a:pt x="265" y="87"/>
                    </a:lnTo>
                    <a:lnTo>
                      <a:pt x="237" y="87"/>
                    </a:lnTo>
                    <a:lnTo>
                      <a:pt x="237" y="29"/>
                    </a:lnTo>
                    <a:lnTo>
                      <a:pt x="474" y="29"/>
                    </a:lnTo>
                    <a:lnTo>
                      <a:pt x="502" y="0"/>
                    </a:lnTo>
                    <a:lnTo>
                      <a:pt x="651" y="0"/>
                    </a:lnTo>
                    <a:lnTo>
                      <a:pt x="682" y="29"/>
                    </a:lnTo>
                    <a:lnTo>
                      <a:pt x="711" y="0"/>
                    </a:lnTo>
                    <a:lnTo>
                      <a:pt x="739" y="0"/>
                    </a:lnTo>
                    <a:lnTo>
                      <a:pt x="769" y="29"/>
                    </a:lnTo>
                    <a:lnTo>
                      <a:pt x="889" y="29"/>
                    </a:lnTo>
                    <a:lnTo>
                      <a:pt x="918" y="57"/>
                    </a:lnTo>
                    <a:lnTo>
                      <a:pt x="889" y="57"/>
                    </a:lnTo>
                    <a:lnTo>
                      <a:pt x="830" y="118"/>
                    </a:lnTo>
                    <a:lnTo>
                      <a:pt x="889" y="118"/>
                    </a:lnTo>
                    <a:lnTo>
                      <a:pt x="889" y="148"/>
                    </a:lnTo>
                    <a:lnTo>
                      <a:pt x="858" y="175"/>
                    </a:lnTo>
                    <a:lnTo>
                      <a:pt x="830" y="148"/>
                    </a:lnTo>
                    <a:lnTo>
                      <a:pt x="800" y="175"/>
                    </a:lnTo>
                    <a:lnTo>
                      <a:pt x="830" y="206"/>
                    </a:lnTo>
                    <a:lnTo>
                      <a:pt x="769" y="266"/>
                    </a:lnTo>
                    <a:lnTo>
                      <a:pt x="800" y="266"/>
                    </a:lnTo>
                    <a:lnTo>
                      <a:pt x="800" y="295"/>
                    </a:lnTo>
                    <a:lnTo>
                      <a:pt x="830" y="325"/>
                    </a:lnTo>
                    <a:lnTo>
                      <a:pt x="830" y="384"/>
                    </a:lnTo>
                    <a:lnTo>
                      <a:pt x="918" y="473"/>
                    </a:lnTo>
                    <a:lnTo>
                      <a:pt x="946" y="473"/>
                    </a:lnTo>
                    <a:lnTo>
                      <a:pt x="1007" y="531"/>
                    </a:lnTo>
                    <a:lnTo>
                      <a:pt x="1037" y="531"/>
                    </a:lnTo>
                    <a:lnTo>
                      <a:pt x="1125" y="621"/>
                    </a:lnTo>
                    <a:lnTo>
                      <a:pt x="1183" y="621"/>
                    </a:lnTo>
                    <a:lnTo>
                      <a:pt x="1244" y="650"/>
                    </a:lnTo>
                    <a:lnTo>
                      <a:pt x="1274" y="680"/>
                    </a:lnTo>
                    <a:lnTo>
                      <a:pt x="1302" y="680"/>
                    </a:lnTo>
                    <a:lnTo>
                      <a:pt x="1332" y="709"/>
                    </a:lnTo>
                    <a:lnTo>
                      <a:pt x="1421" y="709"/>
                    </a:lnTo>
                    <a:lnTo>
                      <a:pt x="1451" y="740"/>
                    </a:lnTo>
                    <a:lnTo>
                      <a:pt x="1421" y="768"/>
                    </a:lnTo>
                    <a:lnTo>
                      <a:pt x="1392" y="768"/>
                    </a:lnTo>
                    <a:lnTo>
                      <a:pt x="1362" y="740"/>
                    </a:lnTo>
                    <a:lnTo>
                      <a:pt x="1332" y="768"/>
                    </a:lnTo>
                    <a:lnTo>
                      <a:pt x="1274" y="768"/>
                    </a:lnTo>
                    <a:lnTo>
                      <a:pt x="1244" y="740"/>
                    </a:lnTo>
                    <a:lnTo>
                      <a:pt x="1183" y="740"/>
                    </a:lnTo>
                    <a:lnTo>
                      <a:pt x="1214" y="768"/>
                    </a:lnTo>
                    <a:lnTo>
                      <a:pt x="1183" y="768"/>
                    </a:lnTo>
                    <a:lnTo>
                      <a:pt x="1155" y="740"/>
                    </a:lnTo>
                    <a:lnTo>
                      <a:pt x="1125" y="768"/>
                    </a:lnTo>
                    <a:lnTo>
                      <a:pt x="1065" y="768"/>
                    </a:lnTo>
                    <a:lnTo>
                      <a:pt x="1037" y="740"/>
                    </a:lnTo>
                    <a:lnTo>
                      <a:pt x="976" y="740"/>
                    </a:lnTo>
                    <a:lnTo>
                      <a:pt x="976" y="768"/>
                    </a:lnTo>
                    <a:lnTo>
                      <a:pt x="889" y="768"/>
                    </a:lnTo>
                    <a:lnTo>
                      <a:pt x="858" y="740"/>
                    </a:lnTo>
                    <a:lnTo>
                      <a:pt x="711" y="740"/>
                    </a:lnTo>
                    <a:lnTo>
                      <a:pt x="651" y="709"/>
                    </a:lnTo>
                    <a:lnTo>
                      <a:pt x="593" y="709"/>
                    </a:lnTo>
                    <a:lnTo>
                      <a:pt x="593" y="650"/>
                    </a:lnTo>
                    <a:lnTo>
                      <a:pt x="562" y="650"/>
                    </a:lnTo>
                    <a:lnTo>
                      <a:pt x="593" y="621"/>
                    </a:lnTo>
                  </a:path>
                </a:pathLst>
              </a:custGeom>
              <a:noFill/>
              <a:ln w="1588">
                <a:solidFill>
                  <a:srgbClr val="000000"/>
                </a:solidFill>
                <a:prstDash val="solid"/>
                <a:round/>
                <a:headEnd/>
                <a:tailEnd/>
              </a:ln>
            </p:spPr>
            <p:txBody>
              <a:bodyPr/>
              <a:lstStyle/>
              <a:p>
                <a:endParaRPr lang="en-GB"/>
              </a:p>
            </p:txBody>
          </p:sp>
          <p:sp>
            <p:nvSpPr>
              <p:cNvPr id="25961" name="Freeform 361"/>
              <p:cNvSpPr>
                <a:spLocks/>
              </p:cNvSpPr>
              <p:nvPr/>
            </p:nvSpPr>
            <p:spPr bwMode="auto">
              <a:xfrm>
                <a:off x="2939" y="1691"/>
                <a:ext cx="7" cy="14"/>
              </a:xfrm>
              <a:custGeom>
                <a:avLst/>
                <a:gdLst/>
                <a:ahLst/>
                <a:cxnLst>
                  <a:cxn ang="0">
                    <a:pos x="0" y="59"/>
                  </a:cxn>
                  <a:cxn ang="0">
                    <a:pos x="30" y="28"/>
                  </a:cxn>
                  <a:cxn ang="0">
                    <a:pos x="30" y="0"/>
                  </a:cxn>
                  <a:cxn ang="0">
                    <a:pos x="0" y="28"/>
                  </a:cxn>
                  <a:cxn ang="0">
                    <a:pos x="0" y="59"/>
                  </a:cxn>
                </a:cxnLst>
                <a:rect l="0" t="0" r="r" b="b"/>
                <a:pathLst>
                  <a:path w="30" h="59">
                    <a:moveTo>
                      <a:pt x="0" y="59"/>
                    </a:moveTo>
                    <a:lnTo>
                      <a:pt x="30" y="28"/>
                    </a:lnTo>
                    <a:lnTo>
                      <a:pt x="30" y="0"/>
                    </a:lnTo>
                    <a:lnTo>
                      <a:pt x="0" y="28"/>
                    </a:lnTo>
                    <a:lnTo>
                      <a:pt x="0" y="59"/>
                    </a:lnTo>
                  </a:path>
                </a:pathLst>
              </a:custGeom>
              <a:noFill/>
              <a:ln w="1588">
                <a:solidFill>
                  <a:srgbClr val="000000"/>
                </a:solidFill>
                <a:prstDash val="solid"/>
                <a:round/>
                <a:headEnd/>
                <a:tailEnd/>
              </a:ln>
            </p:spPr>
            <p:txBody>
              <a:bodyPr/>
              <a:lstStyle/>
              <a:p>
                <a:endParaRPr lang="en-GB"/>
              </a:p>
            </p:txBody>
          </p:sp>
          <p:sp>
            <p:nvSpPr>
              <p:cNvPr id="25962" name="Freeform 362"/>
              <p:cNvSpPr>
                <a:spLocks/>
              </p:cNvSpPr>
              <p:nvPr/>
            </p:nvSpPr>
            <p:spPr bwMode="auto">
              <a:xfrm>
                <a:off x="2916" y="1698"/>
                <a:ext cx="60" cy="111"/>
              </a:xfrm>
              <a:custGeom>
                <a:avLst/>
                <a:gdLst/>
                <a:ahLst/>
                <a:cxnLst>
                  <a:cxn ang="0">
                    <a:pos x="207" y="445"/>
                  </a:cxn>
                  <a:cxn ang="0">
                    <a:pos x="207" y="415"/>
                  </a:cxn>
                  <a:cxn ang="0">
                    <a:pos x="179" y="385"/>
                  </a:cxn>
                  <a:cxn ang="0">
                    <a:pos x="237" y="327"/>
                  </a:cxn>
                  <a:cxn ang="0">
                    <a:pos x="207" y="297"/>
                  </a:cxn>
                  <a:cxn ang="0">
                    <a:pos x="179" y="297"/>
                  </a:cxn>
                  <a:cxn ang="0">
                    <a:pos x="179" y="267"/>
                  </a:cxn>
                  <a:cxn ang="0">
                    <a:pos x="148" y="267"/>
                  </a:cxn>
                  <a:cxn ang="0">
                    <a:pos x="148" y="297"/>
                  </a:cxn>
                  <a:cxn ang="0">
                    <a:pos x="118" y="297"/>
                  </a:cxn>
                  <a:cxn ang="0">
                    <a:pos x="88" y="327"/>
                  </a:cxn>
                  <a:cxn ang="0">
                    <a:pos x="88" y="297"/>
                  </a:cxn>
                  <a:cxn ang="0">
                    <a:pos x="59" y="327"/>
                  </a:cxn>
                  <a:cxn ang="0">
                    <a:pos x="59" y="297"/>
                  </a:cxn>
                  <a:cxn ang="0">
                    <a:pos x="30" y="297"/>
                  </a:cxn>
                  <a:cxn ang="0">
                    <a:pos x="0" y="267"/>
                  </a:cxn>
                  <a:cxn ang="0">
                    <a:pos x="0" y="237"/>
                  </a:cxn>
                  <a:cxn ang="0">
                    <a:pos x="30" y="237"/>
                  </a:cxn>
                  <a:cxn ang="0">
                    <a:pos x="59" y="267"/>
                  </a:cxn>
                  <a:cxn ang="0">
                    <a:pos x="88" y="267"/>
                  </a:cxn>
                  <a:cxn ang="0">
                    <a:pos x="88" y="208"/>
                  </a:cxn>
                  <a:cxn ang="0">
                    <a:pos x="179" y="208"/>
                  </a:cxn>
                  <a:cxn ang="0">
                    <a:pos x="148" y="179"/>
                  </a:cxn>
                  <a:cxn ang="0">
                    <a:pos x="207" y="179"/>
                  </a:cxn>
                  <a:cxn ang="0">
                    <a:pos x="148" y="149"/>
                  </a:cxn>
                  <a:cxn ang="0">
                    <a:pos x="118" y="149"/>
                  </a:cxn>
                  <a:cxn ang="0">
                    <a:pos x="118" y="119"/>
                  </a:cxn>
                  <a:cxn ang="0">
                    <a:pos x="148" y="119"/>
                  </a:cxn>
                  <a:cxn ang="0">
                    <a:pos x="207" y="60"/>
                  </a:cxn>
                  <a:cxn ang="0">
                    <a:pos x="237" y="60"/>
                  </a:cxn>
                  <a:cxn ang="0">
                    <a:pos x="207" y="31"/>
                  </a:cxn>
                  <a:cxn ang="0">
                    <a:pos x="237" y="0"/>
                  </a:cxn>
                </a:cxnLst>
                <a:rect l="0" t="0" r="r" b="b"/>
                <a:pathLst>
                  <a:path w="237" h="445">
                    <a:moveTo>
                      <a:pt x="207" y="445"/>
                    </a:moveTo>
                    <a:lnTo>
                      <a:pt x="207" y="415"/>
                    </a:lnTo>
                    <a:lnTo>
                      <a:pt x="179" y="385"/>
                    </a:lnTo>
                    <a:lnTo>
                      <a:pt x="237" y="327"/>
                    </a:lnTo>
                    <a:lnTo>
                      <a:pt x="207" y="297"/>
                    </a:lnTo>
                    <a:lnTo>
                      <a:pt x="179" y="297"/>
                    </a:lnTo>
                    <a:lnTo>
                      <a:pt x="179" y="267"/>
                    </a:lnTo>
                    <a:lnTo>
                      <a:pt x="148" y="267"/>
                    </a:lnTo>
                    <a:lnTo>
                      <a:pt x="148" y="297"/>
                    </a:lnTo>
                    <a:lnTo>
                      <a:pt x="118" y="297"/>
                    </a:lnTo>
                    <a:lnTo>
                      <a:pt x="88" y="327"/>
                    </a:lnTo>
                    <a:lnTo>
                      <a:pt x="88" y="297"/>
                    </a:lnTo>
                    <a:lnTo>
                      <a:pt x="59" y="327"/>
                    </a:lnTo>
                    <a:lnTo>
                      <a:pt x="59" y="297"/>
                    </a:lnTo>
                    <a:lnTo>
                      <a:pt x="30" y="297"/>
                    </a:lnTo>
                    <a:lnTo>
                      <a:pt x="0" y="267"/>
                    </a:lnTo>
                    <a:lnTo>
                      <a:pt x="0" y="237"/>
                    </a:lnTo>
                    <a:lnTo>
                      <a:pt x="30" y="237"/>
                    </a:lnTo>
                    <a:lnTo>
                      <a:pt x="59" y="267"/>
                    </a:lnTo>
                    <a:lnTo>
                      <a:pt x="88" y="267"/>
                    </a:lnTo>
                    <a:lnTo>
                      <a:pt x="88" y="208"/>
                    </a:lnTo>
                    <a:lnTo>
                      <a:pt x="179" y="208"/>
                    </a:lnTo>
                    <a:lnTo>
                      <a:pt x="148" y="179"/>
                    </a:lnTo>
                    <a:lnTo>
                      <a:pt x="207" y="179"/>
                    </a:lnTo>
                    <a:lnTo>
                      <a:pt x="148" y="149"/>
                    </a:lnTo>
                    <a:lnTo>
                      <a:pt x="118" y="149"/>
                    </a:lnTo>
                    <a:lnTo>
                      <a:pt x="118" y="119"/>
                    </a:lnTo>
                    <a:lnTo>
                      <a:pt x="148" y="119"/>
                    </a:lnTo>
                    <a:lnTo>
                      <a:pt x="207" y="60"/>
                    </a:lnTo>
                    <a:lnTo>
                      <a:pt x="237" y="60"/>
                    </a:lnTo>
                    <a:lnTo>
                      <a:pt x="207" y="31"/>
                    </a:lnTo>
                    <a:lnTo>
                      <a:pt x="237" y="0"/>
                    </a:lnTo>
                  </a:path>
                </a:pathLst>
              </a:custGeom>
              <a:noFill/>
              <a:ln w="1588">
                <a:solidFill>
                  <a:srgbClr val="000000"/>
                </a:solidFill>
                <a:prstDash val="solid"/>
                <a:round/>
                <a:headEnd/>
                <a:tailEnd/>
              </a:ln>
            </p:spPr>
            <p:txBody>
              <a:bodyPr/>
              <a:lstStyle/>
              <a:p>
                <a:endParaRPr lang="en-GB"/>
              </a:p>
            </p:txBody>
          </p:sp>
          <p:sp>
            <p:nvSpPr>
              <p:cNvPr id="25963" name="Freeform 363"/>
              <p:cNvSpPr>
                <a:spLocks/>
              </p:cNvSpPr>
              <p:nvPr/>
            </p:nvSpPr>
            <p:spPr bwMode="auto">
              <a:xfrm>
                <a:off x="2968" y="1805"/>
                <a:ext cx="8" cy="4"/>
              </a:xfrm>
              <a:custGeom>
                <a:avLst/>
                <a:gdLst/>
                <a:ahLst/>
                <a:cxnLst>
                  <a:cxn ang="0">
                    <a:pos x="0" y="15"/>
                  </a:cxn>
                  <a:cxn ang="0">
                    <a:pos x="30" y="15"/>
                  </a:cxn>
                  <a:cxn ang="0">
                    <a:pos x="15" y="0"/>
                  </a:cxn>
                  <a:cxn ang="0">
                    <a:pos x="0" y="15"/>
                  </a:cxn>
                </a:cxnLst>
                <a:rect l="0" t="0" r="r" b="b"/>
                <a:pathLst>
                  <a:path w="30" h="15">
                    <a:moveTo>
                      <a:pt x="0" y="15"/>
                    </a:moveTo>
                    <a:lnTo>
                      <a:pt x="30" y="15"/>
                    </a:lnTo>
                    <a:lnTo>
                      <a:pt x="15" y="0"/>
                    </a:lnTo>
                    <a:lnTo>
                      <a:pt x="0" y="15"/>
                    </a:lnTo>
                  </a:path>
                </a:pathLst>
              </a:custGeom>
              <a:noFill/>
              <a:ln w="1588">
                <a:solidFill>
                  <a:srgbClr val="000000"/>
                </a:solidFill>
                <a:prstDash val="solid"/>
                <a:round/>
                <a:headEnd/>
                <a:tailEnd/>
              </a:ln>
            </p:spPr>
            <p:txBody>
              <a:bodyPr/>
              <a:lstStyle/>
              <a:p>
                <a:endParaRPr lang="en-GB"/>
              </a:p>
            </p:txBody>
          </p:sp>
          <p:sp>
            <p:nvSpPr>
              <p:cNvPr id="25964" name="Freeform 364"/>
              <p:cNvSpPr>
                <a:spLocks/>
              </p:cNvSpPr>
              <p:nvPr/>
            </p:nvSpPr>
            <p:spPr bwMode="auto">
              <a:xfrm>
                <a:off x="3094" y="1905"/>
                <a:ext cx="170" cy="171"/>
              </a:xfrm>
              <a:custGeom>
                <a:avLst/>
                <a:gdLst/>
                <a:ahLst/>
                <a:cxnLst>
                  <a:cxn ang="0">
                    <a:pos x="356" y="683"/>
                  </a:cxn>
                  <a:cxn ang="0">
                    <a:pos x="385" y="652"/>
                  </a:cxn>
                  <a:cxn ang="0">
                    <a:pos x="326" y="622"/>
                  </a:cxn>
                  <a:cxn ang="0">
                    <a:pos x="444" y="622"/>
                  </a:cxn>
                  <a:cxn ang="0">
                    <a:pos x="444" y="592"/>
                  </a:cxn>
                  <a:cxn ang="0">
                    <a:pos x="416" y="563"/>
                  </a:cxn>
                  <a:cxn ang="0">
                    <a:pos x="504" y="563"/>
                  </a:cxn>
                  <a:cxn ang="0">
                    <a:pos x="504" y="474"/>
                  </a:cxn>
                  <a:cxn ang="0">
                    <a:pos x="535" y="445"/>
                  </a:cxn>
                  <a:cxn ang="0">
                    <a:pos x="563" y="445"/>
                  </a:cxn>
                  <a:cxn ang="0">
                    <a:pos x="535" y="474"/>
                  </a:cxn>
                  <a:cxn ang="0">
                    <a:pos x="563" y="504"/>
                  </a:cxn>
                  <a:cxn ang="0">
                    <a:pos x="592" y="474"/>
                  </a:cxn>
                  <a:cxn ang="0">
                    <a:pos x="592" y="445"/>
                  </a:cxn>
                  <a:cxn ang="0">
                    <a:pos x="623" y="474"/>
                  </a:cxn>
                  <a:cxn ang="0">
                    <a:pos x="681" y="415"/>
                  </a:cxn>
                  <a:cxn ang="0">
                    <a:pos x="681" y="385"/>
                  </a:cxn>
                  <a:cxn ang="0">
                    <a:pos x="653" y="356"/>
                  </a:cxn>
                  <a:cxn ang="0">
                    <a:pos x="504" y="356"/>
                  </a:cxn>
                  <a:cxn ang="0">
                    <a:pos x="535" y="327"/>
                  </a:cxn>
                  <a:cxn ang="0">
                    <a:pos x="504" y="297"/>
                  </a:cxn>
                  <a:cxn ang="0">
                    <a:pos x="535" y="297"/>
                  </a:cxn>
                  <a:cxn ang="0">
                    <a:pos x="504" y="267"/>
                  </a:cxn>
                  <a:cxn ang="0">
                    <a:pos x="504" y="209"/>
                  </a:cxn>
                  <a:cxn ang="0">
                    <a:pos x="535" y="179"/>
                  </a:cxn>
                  <a:cxn ang="0">
                    <a:pos x="535" y="149"/>
                  </a:cxn>
                  <a:cxn ang="0">
                    <a:pos x="563" y="149"/>
                  </a:cxn>
                  <a:cxn ang="0">
                    <a:pos x="563" y="60"/>
                  </a:cxn>
                  <a:cxn ang="0">
                    <a:pos x="535" y="31"/>
                  </a:cxn>
                  <a:cxn ang="0">
                    <a:pos x="563" y="0"/>
                  </a:cxn>
                  <a:cxn ang="0">
                    <a:pos x="535" y="0"/>
                  </a:cxn>
                  <a:cxn ang="0">
                    <a:pos x="504" y="31"/>
                  </a:cxn>
                  <a:cxn ang="0">
                    <a:pos x="416" y="31"/>
                  </a:cxn>
                  <a:cxn ang="0">
                    <a:pos x="356" y="90"/>
                  </a:cxn>
                  <a:cxn ang="0">
                    <a:pos x="356" y="118"/>
                  </a:cxn>
                  <a:cxn ang="0">
                    <a:pos x="326" y="149"/>
                  </a:cxn>
                  <a:cxn ang="0">
                    <a:pos x="297" y="149"/>
                  </a:cxn>
                  <a:cxn ang="0">
                    <a:pos x="237" y="179"/>
                  </a:cxn>
                  <a:cxn ang="0">
                    <a:pos x="207" y="149"/>
                  </a:cxn>
                  <a:cxn ang="0">
                    <a:pos x="178" y="179"/>
                  </a:cxn>
                  <a:cxn ang="0">
                    <a:pos x="89" y="179"/>
                  </a:cxn>
                  <a:cxn ang="0">
                    <a:pos x="0" y="267"/>
                  </a:cxn>
                  <a:cxn ang="0">
                    <a:pos x="60" y="327"/>
                  </a:cxn>
                  <a:cxn ang="0">
                    <a:pos x="60" y="267"/>
                  </a:cxn>
                  <a:cxn ang="0">
                    <a:pos x="119" y="237"/>
                  </a:cxn>
                </a:cxnLst>
                <a:rect l="0" t="0" r="r" b="b"/>
                <a:pathLst>
                  <a:path w="681" h="683">
                    <a:moveTo>
                      <a:pt x="356" y="683"/>
                    </a:moveTo>
                    <a:lnTo>
                      <a:pt x="385" y="652"/>
                    </a:lnTo>
                    <a:lnTo>
                      <a:pt x="326" y="622"/>
                    </a:lnTo>
                    <a:lnTo>
                      <a:pt x="444" y="622"/>
                    </a:lnTo>
                    <a:lnTo>
                      <a:pt x="444" y="592"/>
                    </a:lnTo>
                    <a:lnTo>
                      <a:pt x="416" y="563"/>
                    </a:lnTo>
                    <a:lnTo>
                      <a:pt x="504" y="563"/>
                    </a:lnTo>
                    <a:lnTo>
                      <a:pt x="504" y="474"/>
                    </a:lnTo>
                    <a:lnTo>
                      <a:pt x="535" y="445"/>
                    </a:lnTo>
                    <a:lnTo>
                      <a:pt x="563" y="445"/>
                    </a:lnTo>
                    <a:lnTo>
                      <a:pt x="535" y="474"/>
                    </a:lnTo>
                    <a:lnTo>
                      <a:pt x="563" y="504"/>
                    </a:lnTo>
                    <a:lnTo>
                      <a:pt x="592" y="474"/>
                    </a:lnTo>
                    <a:lnTo>
                      <a:pt x="592" y="445"/>
                    </a:lnTo>
                    <a:lnTo>
                      <a:pt x="623" y="474"/>
                    </a:lnTo>
                    <a:lnTo>
                      <a:pt x="681" y="415"/>
                    </a:lnTo>
                    <a:lnTo>
                      <a:pt x="681" y="385"/>
                    </a:lnTo>
                    <a:lnTo>
                      <a:pt x="653" y="356"/>
                    </a:lnTo>
                    <a:lnTo>
                      <a:pt x="504" y="356"/>
                    </a:lnTo>
                    <a:lnTo>
                      <a:pt x="535" y="327"/>
                    </a:lnTo>
                    <a:lnTo>
                      <a:pt x="504" y="297"/>
                    </a:lnTo>
                    <a:lnTo>
                      <a:pt x="535" y="297"/>
                    </a:lnTo>
                    <a:lnTo>
                      <a:pt x="504" y="267"/>
                    </a:lnTo>
                    <a:lnTo>
                      <a:pt x="504" y="209"/>
                    </a:lnTo>
                    <a:lnTo>
                      <a:pt x="535" y="179"/>
                    </a:lnTo>
                    <a:lnTo>
                      <a:pt x="535" y="149"/>
                    </a:lnTo>
                    <a:lnTo>
                      <a:pt x="563" y="149"/>
                    </a:lnTo>
                    <a:lnTo>
                      <a:pt x="563" y="60"/>
                    </a:lnTo>
                    <a:lnTo>
                      <a:pt x="535" y="31"/>
                    </a:lnTo>
                    <a:lnTo>
                      <a:pt x="563" y="0"/>
                    </a:lnTo>
                    <a:lnTo>
                      <a:pt x="535" y="0"/>
                    </a:lnTo>
                    <a:lnTo>
                      <a:pt x="504" y="31"/>
                    </a:lnTo>
                    <a:lnTo>
                      <a:pt x="416" y="31"/>
                    </a:lnTo>
                    <a:lnTo>
                      <a:pt x="356" y="90"/>
                    </a:lnTo>
                    <a:lnTo>
                      <a:pt x="356" y="118"/>
                    </a:lnTo>
                    <a:lnTo>
                      <a:pt x="326" y="149"/>
                    </a:lnTo>
                    <a:lnTo>
                      <a:pt x="297" y="149"/>
                    </a:lnTo>
                    <a:lnTo>
                      <a:pt x="237" y="179"/>
                    </a:lnTo>
                    <a:lnTo>
                      <a:pt x="207" y="149"/>
                    </a:lnTo>
                    <a:lnTo>
                      <a:pt x="178" y="179"/>
                    </a:lnTo>
                    <a:lnTo>
                      <a:pt x="89" y="179"/>
                    </a:lnTo>
                    <a:lnTo>
                      <a:pt x="0" y="267"/>
                    </a:lnTo>
                    <a:lnTo>
                      <a:pt x="60" y="327"/>
                    </a:lnTo>
                    <a:lnTo>
                      <a:pt x="60" y="267"/>
                    </a:lnTo>
                    <a:lnTo>
                      <a:pt x="119" y="237"/>
                    </a:lnTo>
                  </a:path>
                </a:pathLst>
              </a:custGeom>
              <a:noFill/>
              <a:ln w="1588">
                <a:solidFill>
                  <a:srgbClr val="000000"/>
                </a:solidFill>
                <a:prstDash val="solid"/>
                <a:round/>
                <a:headEnd/>
                <a:tailEnd/>
              </a:ln>
            </p:spPr>
            <p:txBody>
              <a:bodyPr/>
              <a:lstStyle/>
              <a:p>
                <a:endParaRPr lang="en-GB"/>
              </a:p>
            </p:txBody>
          </p:sp>
          <p:sp>
            <p:nvSpPr>
              <p:cNvPr id="25965" name="Freeform 365"/>
              <p:cNvSpPr>
                <a:spLocks/>
              </p:cNvSpPr>
              <p:nvPr/>
            </p:nvSpPr>
            <p:spPr bwMode="auto">
              <a:xfrm>
                <a:off x="3124" y="1957"/>
                <a:ext cx="37" cy="22"/>
              </a:xfrm>
              <a:custGeom>
                <a:avLst/>
                <a:gdLst/>
                <a:ahLst/>
                <a:cxnLst>
                  <a:cxn ang="0">
                    <a:pos x="118" y="88"/>
                  </a:cxn>
                  <a:cxn ang="0">
                    <a:pos x="118" y="28"/>
                  </a:cxn>
                  <a:cxn ang="0">
                    <a:pos x="148" y="0"/>
                  </a:cxn>
                  <a:cxn ang="0">
                    <a:pos x="30" y="0"/>
                  </a:cxn>
                  <a:cxn ang="0">
                    <a:pos x="0" y="28"/>
                  </a:cxn>
                </a:cxnLst>
                <a:rect l="0" t="0" r="r" b="b"/>
                <a:pathLst>
                  <a:path w="148" h="88">
                    <a:moveTo>
                      <a:pt x="118" y="88"/>
                    </a:moveTo>
                    <a:lnTo>
                      <a:pt x="118" y="28"/>
                    </a:lnTo>
                    <a:lnTo>
                      <a:pt x="148" y="0"/>
                    </a:lnTo>
                    <a:lnTo>
                      <a:pt x="30" y="0"/>
                    </a:lnTo>
                    <a:lnTo>
                      <a:pt x="0" y="28"/>
                    </a:lnTo>
                  </a:path>
                </a:pathLst>
              </a:custGeom>
              <a:noFill/>
              <a:ln w="1588">
                <a:solidFill>
                  <a:srgbClr val="000000"/>
                </a:solidFill>
                <a:prstDash val="solid"/>
                <a:round/>
                <a:headEnd/>
                <a:tailEnd/>
              </a:ln>
            </p:spPr>
            <p:txBody>
              <a:bodyPr/>
              <a:lstStyle/>
              <a:p>
                <a:endParaRPr lang="en-GB"/>
              </a:p>
            </p:txBody>
          </p:sp>
          <p:sp>
            <p:nvSpPr>
              <p:cNvPr id="25966" name="Freeform 366"/>
              <p:cNvSpPr>
                <a:spLocks/>
              </p:cNvSpPr>
              <p:nvPr/>
            </p:nvSpPr>
            <p:spPr bwMode="auto">
              <a:xfrm>
                <a:off x="3124" y="1964"/>
                <a:ext cx="30" cy="15"/>
              </a:xfrm>
              <a:custGeom>
                <a:avLst/>
                <a:gdLst/>
                <a:ahLst/>
                <a:cxnLst>
                  <a:cxn ang="0">
                    <a:pos x="0" y="0"/>
                  </a:cxn>
                  <a:cxn ang="0">
                    <a:pos x="30" y="0"/>
                  </a:cxn>
                  <a:cxn ang="0">
                    <a:pos x="59" y="30"/>
                  </a:cxn>
                  <a:cxn ang="0">
                    <a:pos x="88" y="30"/>
                  </a:cxn>
                  <a:cxn ang="0">
                    <a:pos x="118" y="60"/>
                  </a:cxn>
                </a:cxnLst>
                <a:rect l="0" t="0" r="r" b="b"/>
                <a:pathLst>
                  <a:path w="118" h="60">
                    <a:moveTo>
                      <a:pt x="0" y="0"/>
                    </a:moveTo>
                    <a:lnTo>
                      <a:pt x="30" y="0"/>
                    </a:lnTo>
                    <a:lnTo>
                      <a:pt x="59" y="30"/>
                    </a:lnTo>
                    <a:lnTo>
                      <a:pt x="88" y="30"/>
                    </a:lnTo>
                    <a:lnTo>
                      <a:pt x="118" y="60"/>
                    </a:lnTo>
                  </a:path>
                </a:pathLst>
              </a:custGeom>
              <a:noFill/>
              <a:ln w="1588">
                <a:solidFill>
                  <a:srgbClr val="000000"/>
                </a:solidFill>
                <a:prstDash val="solid"/>
                <a:round/>
                <a:headEnd/>
                <a:tailEnd/>
              </a:ln>
            </p:spPr>
            <p:txBody>
              <a:bodyPr/>
              <a:lstStyle/>
              <a:p>
                <a:endParaRPr lang="en-GB"/>
              </a:p>
            </p:txBody>
          </p:sp>
          <p:sp>
            <p:nvSpPr>
              <p:cNvPr id="25967" name="Freeform 367"/>
              <p:cNvSpPr>
                <a:spLocks/>
              </p:cNvSpPr>
              <p:nvPr/>
            </p:nvSpPr>
            <p:spPr bwMode="auto">
              <a:xfrm>
                <a:off x="3087" y="1987"/>
                <a:ext cx="37" cy="140"/>
              </a:xfrm>
              <a:custGeom>
                <a:avLst/>
                <a:gdLst/>
                <a:ahLst/>
                <a:cxnLst>
                  <a:cxn ang="0">
                    <a:pos x="120" y="562"/>
                  </a:cxn>
                  <a:cxn ang="0">
                    <a:pos x="120" y="502"/>
                  </a:cxn>
                  <a:cxn ang="0">
                    <a:pos x="91" y="502"/>
                  </a:cxn>
                  <a:cxn ang="0">
                    <a:pos x="91" y="474"/>
                  </a:cxn>
                  <a:cxn ang="0">
                    <a:pos x="120" y="474"/>
                  </a:cxn>
                  <a:cxn ang="0">
                    <a:pos x="120" y="383"/>
                  </a:cxn>
                  <a:cxn ang="0">
                    <a:pos x="91" y="383"/>
                  </a:cxn>
                  <a:cxn ang="0">
                    <a:pos x="61" y="356"/>
                  </a:cxn>
                  <a:cxn ang="0">
                    <a:pos x="61" y="325"/>
                  </a:cxn>
                  <a:cxn ang="0">
                    <a:pos x="31" y="356"/>
                  </a:cxn>
                  <a:cxn ang="0">
                    <a:pos x="0" y="356"/>
                  </a:cxn>
                  <a:cxn ang="0">
                    <a:pos x="0" y="236"/>
                  </a:cxn>
                  <a:cxn ang="0">
                    <a:pos x="31" y="265"/>
                  </a:cxn>
                  <a:cxn ang="0">
                    <a:pos x="61" y="236"/>
                  </a:cxn>
                  <a:cxn ang="0">
                    <a:pos x="61" y="207"/>
                  </a:cxn>
                  <a:cxn ang="0">
                    <a:pos x="31" y="177"/>
                  </a:cxn>
                  <a:cxn ang="0">
                    <a:pos x="0" y="177"/>
                  </a:cxn>
                  <a:cxn ang="0">
                    <a:pos x="0" y="29"/>
                  </a:cxn>
                  <a:cxn ang="0">
                    <a:pos x="31" y="0"/>
                  </a:cxn>
                  <a:cxn ang="0">
                    <a:pos x="61" y="0"/>
                  </a:cxn>
                  <a:cxn ang="0">
                    <a:pos x="91" y="29"/>
                  </a:cxn>
                  <a:cxn ang="0">
                    <a:pos x="120" y="29"/>
                  </a:cxn>
                  <a:cxn ang="0">
                    <a:pos x="120" y="58"/>
                  </a:cxn>
                  <a:cxn ang="0">
                    <a:pos x="150" y="58"/>
                  </a:cxn>
                  <a:cxn ang="0">
                    <a:pos x="150" y="0"/>
                  </a:cxn>
                </a:cxnLst>
                <a:rect l="0" t="0" r="r" b="b"/>
                <a:pathLst>
                  <a:path w="150" h="562">
                    <a:moveTo>
                      <a:pt x="120" y="562"/>
                    </a:moveTo>
                    <a:lnTo>
                      <a:pt x="120" y="502"/>
                    </a:lnTo>
                    <a:lnTo>
                      <a:pt x="91" y="502"/>
                    </a:lnTo>
                    <a:lnTo>
                      <a:pt x="91" y="474"/>
                    </a:lnTo>
                    <a:lnTo>
                      <a:pt x="120" y="474"/>
                    </a:lnTo>
                    <a:lnTo>
                      <a:pt x="120" y="383"/>
                    </a:lnTo>
                    <a:lnTo>
                      <a:pt x="91" y="383"/>
                    </a:lnTo>
                    <a:lnTo>
                      <a:pt x="61" y="356"/>
                    </a:lnTo>
                    <a:lnTo>
                      <a:pt x="61" y="325"/>
                    </a:lnTo>
                    <a:lnTo>
                      <a:pt x="31" y="356"/>
                    </a:lnTo>
                    <a:lnTo>
                      <a:pt x="0" y="356"/>
                    </a:lnTo>
                    <a:lnTo>
                      <a:pt x="0" y="236"/>
                    </a:lnTo>
                    <a:lnTo>
                      <a:pt x="31" y="265"/>
                    </a:lnTo>
                    <a:lnTo>
                      <a:pt x="61" y="236"/>
                    </a:lnTo>
                    <a:lnTo>
                      <a:pt x="61" y="207"/>
                    </a:lnTo>
                    <a:lnTo>
                      <a:pt x="31" y="177"/>
                    </a:lnTo>
                    <a:lnTo>
                      <a:pt x="0" y="177"/>
                    </a:lnTo>
                    <a:lnTo>
                      <a:pt x="0" y="29"/>
                    </a:lnTo>
                    <a:lnTo>
                      <a:pt x="31" y="0"/>
                    </a:lnTo>
                    <a:lnTo>
                      <a:pt x="61" y="0"/>
                    </a:lnTo>
                    <a:lnTo>
                      <a:pt x="91" y="29"/>
                    </a:lnTo>
                    <a:lnTo>
                      <a:pt x="120" y="29"/>
                    </a:lnTo>
                    <a:lnTo>
                      <a:pt x="120" y="58"/>
                    </a:lnTo>
                    <a:lnTo>
                      <a:pt x="150" y="58"/>
                    </a:lnTo>
                    <a:lnTo>
                      <a:pt x="150" y="0"/>
                    </a:lnTo>
                  </a:path>
                </a:pathLst>
              </a:custGeom>
              <a:noFill/>
              <a:ln w="1588">
                <a:solidFill>
                  <a:srgbClr val="000000"/>
                </a:solidFill>
                <a:prstDash val="solid"/>
                <a:round/>
                <a:headEnd/>
                <a:tailEnd/>
              </a:ln>
            </p:spPr>
            <p:txBody>
              <a:bodyPr/>
              <a:lstStyle/>
              <a:p>
                <a:endParaRPr lang="en-GB"/>
              </a:p>
            </p:txBody>
          </p:sp>
          <p:sp>
            <p:nvSpPr>
              <p:cNvPr id="25968" name="Freeform 368"/>
              <p:cNvSpPr>
                <a:spLocks/>
              </p:cNvSpPr>
              <p:nvPr/>
            </p:nvSpPr>
            <p:spPr bwMode="auto">
              <a:xfrm>
                <a:off x="3124" y="1979"/>
                <a:ext cx="7" cy="8"/>
              </a:xfrm>
              <a:custGeom>
                <a:avLst/>
                <a:gdLst/>
                <a:ahLst/>
                <a:cxnLst>
                  <a:cxn ang="0">
                    <a:pos x="0" y="30"/>
                  </a:cxn>
                  <a:cxn ang="0">
                    <a:pos x="30" y="0"/>
                  </a:cxn>
                  <a:cxn ang="0">
                    <a:pos x="0" y="0"/>
                  </a:cxn>
                  <a:cxn ang="0">
                    <a:pos x="0" y="30"/>
                  </a:cxn>
                </a:cxnLst>
                <a:rect l="0" t="0" r="r" b="b"/>
                <a:pathLst>
                  <a:path w="30" h="30">
                    <a:moveTo>
                      <a:pt x="0" y="30"/>
                    </a:moveTo>
                    <a:lnTo>
                      <a:pt x="30" y="0"/>
                    </a:lnTo>
                    <a:lnTo>
                      <a:pt x="0" y="0"/>
                    </a:lnTo>
                    <a:lnTo>
                      <a:pt x="0" y="30"/>
                    </a:lnTo>
                  </a:path>
                </a:pathLst>
              </a:custGeom>
              <a:noFill/>
              <a:ln w="1588">
                <a:solidFill>
                  <a:srgbClr val="000000"/>
                </a:solidFill>
                <a:prstDash val="solid"/>
                <a:round/>
                <a:headEnd/>
                <a:tailEnd/>
              </a:ln>
            </p:spPr>
            <p:txBody>
              <a:bodyPr/>
              <a:lstStyle/>
              <a:p>
                <a:endParaRPr lang="en-GB"/>
              </a:p>
            </p:txBody>
          </p:sp>
          <p:sp>
            <p:nvSpPr>
              <p:cNvPr id="25969" name="Freeform 369"/>
              <p:cNvSpPr>
                <a:spLocks/>
              </p:cNvSpPr>
              <p:nvPr/>
            </p:nvSpPr>
            <p:spPr bwMode="auto">
              <a:xfrm>
                <a:off x="3116" y="1964"/>
                <a:ext cx="8" cy="23"/>
              </a:xfrm>
              <a:custGeom>
                <a:avLst/>
                <a:gdLst/>
                <a:ahLst/>
                <a:cxnLst>
                  <a:cxn ang="0">
                    <a:pos x="30" y="90"/>
                  </a:cxn>
                  <a:cxn ang="0">
                    <a:pos x="0" y="60"/>
                  </a:cxn>
                  <a:cxn ang="0">
                    <a:pos x="30" y="30"/>
                  </a:cxn>
                  <a:cxn ang="0">
                    <a:pos x="30" y="0"/>
                  </a:cxn>
                </a:cxnLst>
                <a:rect l="0" t="0" r="r" b="b"/>
                <a:pathLst>
                  <a:path w="30" h="90">
                    <a:moveTo>
                      <a:pt x="30" y="90"/>
                    </a:moveTo>
                    <a:lnTo>
                      <a:pt x="0" y="60"/>
                    </a:lnTo>
                    <a:lnTo>
                      <a:pt x="30" y="30"/>
                    </a:lnTo>
                    <a:lnTo>
                      <a:pt x="30" y="0"/>
                    </a:lnTo>
                  </a:path>
                </a:pathLst>
              </a:custGeom>
              <a:noFill/>
              <a:ln w="1588">
                <a:solidFill>
                  <a:srgbClr val="000000"/>
                </a:solidFill>
                <a:prstDash val="solid"/>
                <a:round/>
                <a:headEnd/>
                <a:tailEnd/>
              </a:ln>
            </p:spPr>
            <p:txBody>
              <a:bodyPr/>
              <a:lstStyle/>
              <a:p>
                <a:endParaRPr lang="en-GB"/>
              </a:p>
            </p:txBody>
          </p:sp>
          <p:sp>
            <p:nvSpPr>
              <p:cNvPr id="25970" name="Freeform 370"/>
              <p:cNvSpPr>
                <a:spLocks/>
              </p:cNvSpPr>
              <p:nvPr/>
            </p:nvSpPr>
            <p:spPr bwMode="auto">
              <a:xfrm>
                <a:off x="3154" y="1979"/>
                <a:ext cx="7" cy="8"/>
              </a:xfrm>
              <a:custGeom>
                <a:avLst/>
                <a:gdLst/>
                <a:ahLst/>
                <a:cxnLst>
                  <a:cxn ang="0">
                    <a:pos x="0" y="30"/>
                  </a:cxn>
                  <a:cxn ang="0">
                    <a:pos x="30" y="30"/>
                  </a:cxn>
                  <a:cxn ang="0">
                    <a:pos x="30" y="0"/>
                  </a:cxn>
                  <a:cxn ang="0">
                    <a:pos x="0" y="30"/>
                  </a:cxn>
                </a:cxnLst>
                <a:rect l="0" t="0" r="r" b="b"/>
                <a:pathLst>
                  <a:path w="30" h="30">
                    <a:moveTo>
                      <a:pt x="0" y="30"/>
                    </a:moveTo>
                    <a:lnTo>
                      <a:pt x="30" y="30"/>
                    </a:lnTo>
                    <a:lnTo>
                      <a:pt x="30" y="0"/>
                    </a:lnTo>
                    <a:lnTo>
                      <a:pt x="0" y="30"/>
                    </a:lnTo>
                  </a:path>
                </a:pathLst>
              </a:custGeom>
              <a:noFill/>
              <a:ln w="1588">
                <a:solidFill>
                  <a:srgbClr val="000000"/>
                </a:solidFill>
                <a:prstDash val="solid"/>
                <a:round/>
                <a:headEnd/>
                <a:tailEnd/>
              </a:ln>
            </p:spPr>
            <p:txBody>
              <a:bodyPr/>
              <a:lstStyle/>
              <a:p>
                <a:endParaRPr lang="en-GB"/>
              </a:p>
            </p:txBody>
          </p:sp>
          <p:sp>
            <p:nvSpPr>
              <p:cNvPr id="25971" name="Freeform 371"/>
              <p:cNvSpPr>
                <a:spLocks/>
              </p:cNvSpPr>
              <p:nvPr/>
            </p:nvSpPr>
            <p:spPr bwMode="auto">
              <a:xfrm>
                <a:off x="3146" y="1979"/>
                <a:ext cx="8" cy="8"/>
              </a:xfrm>
              <a:custGeom>
                <a:avLst/>
                <a:gdLst/>
                <a:ahLst/>
                <a:cxnLst>
                  <a:cxn ang="0">
                    <a:pos x="30" y="0"/>
                  </a:cxn>
                  <a:cxn ang="0">
                    <a:pos x="0" y="30"/>
                  </a:cxn>
                  <a:cxn ang="0">
                    <a:pos x="30" y="30"/>
                  </a:cxn>
                </a:cxnLst>
                <a:rect l="0" t="0" r="r" b="b"/>
                <a:pathLst>
                  <a:path w="30" h="30">
                    <a:moveTo>
                      <a:pt x="30" y="0"/>
                    </a:moveTo>
                    <a:lnTo>
                      <a:pt x="0" y="30"/>
                    </a:lnTo>
                    <a:lnTo>
                      <a:pt x="30" y="30"/>
                    </a:lnTo>
                  </a:path>
                </a:pathLst>
              </a:custGeom>
              <a:noFill/>
              <a:ln w="1588">
                <a:solidFill>
                  <a:srgbClr val="000000"/>
                </a:solidFill>
                <a:prstDash val="solid"/>
                <a:round/>
                <a:headEnd/>
                <a:tailEnd/>
              </a:ln>
            </p:spPr>
            <p:txBody>
              <a:bodyPr/>
              <a:lstStyle/>
              <a:p>
                <a:endParaRPr lang="en-GB"/>
              </a:p>
            </p:txBody>
          </p:sp>
          <p:sp>
            <p:nvSpPr>
              <p:cNvPr id="25972" name="Line 372"/>
              <p:cNvSpPr>
                <a:spLocks noChangeShapeType="1"/>
              </p:cNvSpPr>
              <p:nvPr/>
            </p:nvSpPr>
            <p:spPr bwMode="auto">
              <a:xfrm flipV="1">
                <a:off x="3154" y="1979"/>
                <a:ext cx="1" cy="8"/>
              </a:xfrm>
              <a:prstGeom prst="line">
                <a:avLst/>
              </a:prstGeom>
              <a:noFill/>
              <a:ln w="1588">
                <a:solidFill>
                  <a:srgbClr val="000000"/>
                </a:solidFill>
                <a:round/>
                <a:headEnd/>
                <a:tailEnd/>
              </a:ln>
            </p:spPr>
            <p:txBody>
              <a:bodyPr/>
              <a:lstStyle/>
              <a:p>
                <a:endParaRPr lang="en-GB"/>
              </a:p>
            </p:txBody>
          </p:sp>
          <p:sp>
            <p:nvSpPr>
              <p:cNvPr id="25973" name="Freeform 373"/>
              <p:cNvSpPr>
                <a:spLocks/>
              </p:cNvSpPr>
              <p:nvPr/>
            </p:nvSpPr>
            <p:spPr bwMode="auto">
              <a:xfrm>
                <a:off x="2509" y="1676"/>
                <a:ext cx="15" cy="15"/>
              </a:xfrm>
              <a:custGeom>
                <a:avLst/>
                <a:gdLst/>
                <a:ahLst/>
                <a:cxnLst>
                  <a:cxn ang="0">
                    <a:pos x="60" y="61"/>
                  </a:cxn>
                  <a:cxn ang="0">
                    <a:pos x="30" y="61"/>
                  </a:cxn>
                  <a:cxn ang="0">
                    <a:pos x="0" y="31"/>
                  </a:cxn>
                  <a:cxn ang="0">
                    <a:pos x="30" y="31"/>
                  </a:cxn>
                  <a:cxn ang="0">
                    <a:pos x="60" y="0"/>
                  </a:cxn>
                  <a:cxn ang="0">
                    <a:pos x="60" y="61"/>
                  </a:cxn>
                </a:cxnLst>
                <a:rect l="0" t="0" r="r" b="b"/>
                <a:pathLst>
                  <a:path w="60" h="61">
                    <a:moveTo>
                      <a:pt x="60" y="61"/>
                    </a:moveTo>
                    <a:lnTo>
                      <a:pt x="30" y="61"/>
                    </a:lnTo>
                    <a:lnTo>
                      <a:pt x="0" y="31"/>
                    </a:lnTo>
                    <a:lnTo>
                      <a:pt x="30" y="31"/>
                    </a:lnTo>
                    <a:lnTo>
                      <a:pt x="60" y="0"/>
                    </a:lnTo>
                    <a:lnTo>
                      <a:pt x="60" y="61"/>
                    </a:lnTo>
                  </a:path>
                </a:pathLst>
              </a:custGeom>
              <a:noFill/>
              <a:ln w="1588">
                <a:solidFill>
                  <a:srgbClr val="000000"/>
                </a:solidFill>
                <a:prstDash val="solid"/>
                <a:round/>
                <a:headEnd/>
                <a:tailEnd/>
              </a:ln>
            </p:spPr>
            <p:txBody>
              <a:bodyPr/>
              <a:lstStyle/>
              <a:p>
                <a:endParaRPr lang="en-GB"/>
              </a:p>
            </p:txBody>
          </p:sp>
          <p:sp>
            <p:nvSpPr>
              <p:cNvPr id="25974" name="Freeform 374"/>
              <p:cNvSpPr>
                <a:spLocks/>
              </p:cNvSpPr>
              <p:nvPr/>
            </p:nvSpPr>
            <p:spPr bwMode="auto">
              <a:xfrm>
                <a:off x="2501" y="1683"/>
                <a:ext cx="38" cy="44"/>
              </a:xfrm>
              <a:custGeom>
                <a:avLst/>
                <a:gdLst/>
                <a:ahLst/>
                <a:cxnLst>
                  <a:cxn ang="0">
                    <a:pos x="118" y="0"/>
                  </a:cxn>
                  <a:cxn ang="0">
                    <a:pos x="118" y="30"/>
                  </a:cxn>
                  <a:cxn ang="0">
                    <a:pos x="149" y="30"/>
                  </a:cxn>
                  <a:cxn ang="0">
                    <a:pos x="149" y="58"/>
                  </a:cxn>
                  <a:cxn ang="0">
                    <a:pos x="118" y="89"/>
                  </a:cxn>
                  <a:cxn ang="0">
                    <a:pos x="118" y="148"/>
                  </a:cxn>
                  <a:cxn ang="0">
                    <a:pos x="90" y="177"/>
                  </a:cxn>
                  <a:cxn ang="0">
                    <a:pos x="60" y="177"/>
                  </a:cxn>
                  <a:cxn ang="0">
                    <a:pos x="90" y="148"/>
                  </a:cxn>
                  <a:cxn ang="0">
                    <a:pos x="90" y="118"/>
                  </a:cxn>
                  <a:cxn ang="0">
                    <a:pos x="60" y="89"/>
                  </a:cxn>
                  <a:cxn ang="0">
                    <a:pos x="0" y="89"/>
                  </a:cxn>
                  <a:cxn ang="0">
                    <a:pos x="0" y="58"/>
                  </a:cxn>
                  <a:cxn ang="0">
                    <a:pos x="60" y="58"/>
                  </a:cxn>
                  <a:cxn ang="0">
                    <a:pos x="90" y="30"/>
                  </a:cxn>
                </a:cxnLst>
                <a:rect l="0" t="0" r="r" b="b"/>
                <a:pathLst>
                  <a:path w="149" h="177">
                    <a:moveTo>
                      <a:pt x="118" y="0"/>
                    </a:moveTo>
                    <a:lnTo>
                      <a:pt x="118" y="30"/>
                    </a:lnTo>
                    <a:lnTo>
                      <a:pt x="149" y="30"/>
                    </a:lnTo>
                    <a:lnTo>
                      <a:pt x="149" y="58"/>
                    </a:lnTo>
                    <a:lnTo>
                      <a:pt x="118" y="89"/>
                    </a:lnTo>
                    <a:lnTo>
                      <a:pt x="118" y="148"/>
                    </a:lnTo>
                    <a:lnTo>
                      <a:pt x="90" y="177"/>
                    </a:lnTo>
                    <a:lnTo>
                      <a:pt x="60" y="177"/>
                    </a:lnTo>
                    <a:lnTo>
                      <a:pt x="90" y="148"/>
                    </a:lnTo>
                    <a:lnTo>
                      <a:pt x="90" y="118"/>
                    </a:lnTo>
                    <a:lnTo>
                      <a:pt x="60" y="89"/>
                    </a:lnTo>
                    <a:lnTo>
                      <a:pt x="0" y="89"/>
                    </a:lnTo>
                    <a:lnTo>
                      <a:pt x="0" y="58"/>
                    </a:lnTo>
                    <a:lnTo>
                      <a:pt x="60" y="58"/>
                    </a:lnTo>
                    <a:lnTo>
                      <a:pt x="90" y="30"/>
                    </a:lnTo>
                  </a:path>
                </a:pathLst>
              </a:custGeom>
              <a:noFill/>
              <a:ln w="1588">
                <a:solidFill>
                  <a:srgbClr val="000000"/>
                </a:solidFill>
                <a:prstDash val="solid"/>
                <a:round/>
                <a:headEnd/>
                <a:tailEnd/>
              </a:ln>
            </p:spPr>
            <p:txBody>
              <a:bodyPr/>
              <a:lstStyle/>
              <a:p>
                <a:endParaRPr lang="en-GB"/>
              </a:p>
            </p:txBody>
          </p:sp>
          <p:sp>
            <p:nvSpPr>
              <p:cNvPr id="25975" name="Freeform 375"/>
              <p:cNvSpPr>
                <a:spLocks/>
              </p:cNvSpPr>
              <p:nvPr/>
            </p:nvSpPr>
            <p:spPr bwMode="auto">
              <a:xfrm>
                <a:off x="2531" y="1668"/>
                <a:ext cx="15" cy="15"/>
              </a:xfrm>
              <a:custGeom>
                <a:avLst/>
                <a:gdLst/>
                <a:ahLst/>
                <a:cxnLst>
                  <a:cxn ang="0">
                    <a:pos x="0" y="61"/>
                  </a:cxn>
                  <a:cxn ang="0">
                    <a:pos x="31" y="30"/>
                  </a:cxn>
                  <a:cxn ang="0">
                    <a:pos x="31" y="0"/>
                  </a:cxn>
                  <a:cxn ang="0">
                    <a:pos x="61" y="0"/>
                  </a:cxn>
                  <a:cxn ang="0">
                    <a:pos x="61" y="30"/>
                  </a:cxn>
                  <a:cxn ang="0">
                    <a:pos x="31" y="61"/>
                  </a:cxn>
                  <a:cxn ang="0">
                    <a:pos x="0" y="61"/>
                  </a:cxn>
                </a:cxnLst>
                <a:rect l="0" t="0" r="r" b="b"/>
                <a:pathLst>
                  <a:path w="61" h="61">
                    <a:moveTo>
                      <a:pt x="0" y="61"/>
                    </a:moveTo>
                    <a:lnTo>
                      <a:pt x="31" y="30"/>
                    </a:lnTo>
                    <a:lnTo>
                      <a:pt x="31" y="0"/>
                    </a:lnTo>
                    <a:lnTo>
                      <a:pt x="61" y="0"/>
                    </a:lnTo>
                    <a:lnTo>
                      <a:pt x="61" y="30"/>
                    </a:lnTo>
                    <a:lnTo>
                      <a:pt x="31" y="61"/>
                    </a:lnTo>
                    <a:lnTo>
                      <a:pt x="0" y="61"/>
                    </a:lnTo>
                  </a:path>
                </a:pathLst>
              </a:custGeom>
              <a:noFill/>
              <a:ln w="1588">
                <a:solidFill>
                  <a:srgbClr val="000000"/>
                </a:solidFill>
                <a:prstDash val="solid"/>
                <a:round/>
                <a:headEnd/>
                <a:tailEnd/>
              </a:ln>
            </p:spPr>
            <p:txBody>
              <a:bodyPr/>
              <a:lstStyle/>
              <a:p>
                <a:endParaRPr lang="en-GB"/>
              </a:p>
            </p:txBody>
          </p:sp>
          <p:sp>
            <p:nvSpPr>
              <p:cNvPr id="25976" name="Freeform 376"/>
              <p:cNvSpPr>
                <a:spLocks/>
              </p:cNvSpPr>
              <p:nvPr/>
            </p:nvSpPr>
            <p:spPr bwMode="auto">
              <a:xfrm>
                <a:off x="2175" y="1824"/>
                <a:ext cx="497" cy="703"/>
              </a:xfrm>
              <a:custGeom>
                <a:avLst/>
                <a:gdLst/>
                <a:ahLst/>
                <a:cxnLst>
                  <a:cxn ang="0">
                    <a:pos x="267" y="415"/>
                  </a:cxn>
                  <a:cxn ang="0">
                    <a:pos x="237" y="356"/>
                  </a:cxn>
                  <a:cxn ang="0">
                    <a:pos x="298" y="267"/>
                  </a:cxn>
                  <a:cxn ang="0">
                    <a:pos x="327" y="206"/>
                  </a:cxn>
                  <a:cxn ang="0">
                    <a:pos x="446" y="88"/>
                  </a:cxn>
                  <a:cxn ang="0">
                    <a:pos x="534" y="60"/>
                  </a:cxn>
                  <a:cxn ang="0">
                    <a:pos x="653" y="29"/>
                  </a:cxn>
                  <a:cxn ang="0">
                    <a:pos x="920" y="60"/>
                  </a:cxn>
                  <a:cxn ang="0">
                    <a:pos x="712" y="206"/>
                  </a:cxn>
                  <a:cxn ang="0">
                    <a:pos x="712" y="267"/>
                  </a:cxn>
                  <a:cxn ang="0">
                    <a:pos x="653" y="325"/>
                  </a:cxn>
                  <a:cxn ang="0">
                    <a:pos x="623" y="385"/>
                  </a:cxn>
                  <a:cxn ang="0">
                    <a:pos x="801" y="325"/>
                  </a:cxn>
                  <a:cxn ang="0">
                    <a:pos x="1185" y="356"/>
                  </a:cxn>
                  <a:cxn ang="0">
                    <a:pos x="1067" y="592"/>
                  </a:cxn>
                  <a:cxn ang="0">
                    <a:pos x="1008" y="652"/>
                  </a:cxn>
                  <a:cxn ang="0">
                    <a:pos x="948" y="740"/>
                  </a:cxn>
                  <a:cxn ang="0">
                    <a:pos x="830" y="829"/>
                  </a:cxn>
                  <a:cxn ang="0">
                    <a:pos x="920" y="829"/>
                  </a:cxn>
                  <a:cxn ang="0">
                    <a:pos x="1039" y="888"/>
                  </a:cxn>
                  <a:cxn ang="0">
                    <a:pos x="1215" y="1008"/>
                  </a:cxn>
                  <a:cxn ang="0">
                    <a:pos x="1304" y="1303"/>
                  </a:cxn>
                  <a:cxn ang="0">
                    <a:pos x="1453" y="1360"/>
                  </a:cxn>
                  <a:cxn ang="0">
                    <a:pos x="1513" y="1451"/>
                  </a:cxn>
                  <a:cxn ang="0">
                    <a:pos x="1542" y="1539"/>
                  </a:cxn>
                  <a:cxn ang="0">
                    <a:pos x="1601" y="1628"/>
                  </a:cxn>
                  <a:cxn ang="0">
                    <a:pos x="1631" y="1776"/>
                  </a:cxn>
                  <a:cxn ang="0">
                    <a:pos x="1631" y="1894"/>
                  </a:cxn>
                  <a:cxn ang="0">
                    <a:pos x="1897" y="1865"/>
                  </a:cxn>
                  <a:cxn ang="0">
                    <a:pos x="1988" y="2044"/>
                  </a:cxn>
                  <a:cxn ang="0">
                    <a:pos x="1897" y="2162"/>
                  </a:cxn>
                  <a:cxn ang="0">
                    <a:pos x="1778" y="2219"/>
                  </a:cxn>
                  <a:cxn ang="0">
                    <a:pos x="1720" y="2338"/>
                  </a:cxn>
                  <a:cxn ang="0">
                    <a:pos x="1868" y="2457"/>
                  </a:cxn>
                  <a:cxn ang="0">
                    <a:pos x="1690" y="2517"/>
                  </a:cxn>
                  <a:cxn ang="0">
                    <a:pos x="1542" y="2544"/>
                  </a:cxn>
                  <a:cxn ang="0">
                    <a:pos x="1246" y="2544"/>
                  </a:cxn>
                  <a:cxn ang="0">
                    <a:pos x="1157" y="2544"/>
                  </a:cxn>
                  <a:cxn ang="0">
                    <a:pos x="978" y="2605"/>
                  </a:cxn>
                  <a:cxn ang="0">
                    <a:pos x="771" y="2575"/>
                  </a:cxn>
                  <a:cxn ang="0">
                    <a:pos x="593" y="2575"/>
                  </a:cxn>
                  <a:cxn ang="0">
                    <a:pos x="505" y="2753"/>
                  </a:cxn>
                  <a:cxn ang="0">
                    <a:pos x="386" y="2664"/>
                  </a:cxn>
                  <a:cxn ang="0">
                    <a:pos x="209" y="2723"/>
                  </a:cxn>
                  <a:cxn ang="0">
                    <a:pos x="91" y="2782"/>
                  </a:cxn>
                  <a:cxn ang="0">
                    <a:pos x="30" y="2753"/>
                  </a:cxn>
                  <a:cxn ang="0">
                    <a:pos x="178" y="2664"/>
                  </a:cxn>
                  <a:cxn ang="0">
                    <a:pos x="267" y="2575"/>
                  </a:cxn>
                  <a:cxn ang="0">
                    <a:pos x="386" y="2487"/>
                  </a:cxn>
                  <a:cxn ang="0">
                    <a:pos x="623" y="2398"/>
                  </a:cxn>
                  <a:cxn ang="0">
                    <a:pos x="741" y="2369"/>
                  </a:cxn>
                </a:cxnLst>
                <a:rect l="0" t="0" r="r" b="b"/>
                <a:pathLst>
                  <a:path w="1988" h="2812">
                    <a:moveTo>
                      <a:pt x="237" y="474"/>
                    </a:moveTo>
                    <a:lnTo>
                      <a:pt x="267" y="443"/>
                    </a:lnTo>
                    <a:lnTo>
                      <a:pt x="237" y="443"/>
                    </a:lnTo>
                    <a:lnTo>
                      <a:pt x="267" y="415"/>
                    </a:lnTo>
                    <a:lnTo>
                      <a:pt x="237" y="415"/>
                    </a:lnTo>
                    <a:lnTo>
                      <a:pt x="209" y="385"/>
                    </a:lnTo>
                    <a:lnTo>
                      <a:pt x="209" y="356"/>
                    </a:lnTo>
                    <a:lnTo>
                      <a:pt x="237" y="356"/>
                    </a:lnTo>
                    <a:lnTo>
                      <a:pt x="237" y="267"/>
                    </a:lnTo>
                    <a:lnTo>
                      <a:pt x="267" y="297"/>
                    </a:lnTo>
                    <a:lnTo>
                      <a:pt x="267" y="267"/>
                    </a:lnTo>
                    <a:lnTo>
                      <a:pt x="298" y="267"/>
                    </a:lnTo>
                    <a:lnTo>
                      <a:pt x="327" y="236"/>
                    </a:lnTo>
                    <a:lnTo>
                      <a:pt x="355" y="267"/>
                    </a:lnTo>
                    <a:lnTo>
                      <a:pt x="386" y="267"/>
                    </a:lnTo>
                    <a:lnTo>
                      <a:pt x="327" y="206"/>
                    </a:lnTo>
                    <a:lnTo>
                      <a:pt x="355" y="179"/>
                    </a:lnTo>
                    <a:lnTo>
                      <a:pt x="355" y="148"/>
                    </a:lnTo>
                    <a:lnTo>
                      <a:pt x="386" y="148"/>
                    </a:lnTo>
                    <a:lnTo>
                      <a:pt x="446" y="88"/>
                    </a:lnTo>
                    <a:lnTo>
                      <a:pt x="446" y="29"/>
                    </a:lnTo>
                    <a:lnTo>
                      <a:pt x="474" y="29"/>
                    </a:lnTo>
                    <a:lnTo>
                      <a:pt x="505" y="60"/>
                    </a:lnTo>
                    <a:lnTo>
                      <a:pt x="534" y="60"/>
                    </a:lnTo>
                    <a:lnTo>
                      <a:pt x="564" y="29"/>
                    </a:lnTo>
                    <a:lnTo>
                      <a:pt x="564" y="60"/>
                    </a:lnTo>
                    <a:lnTo>
                      <a:pt x="623" y="60"/>
                    </a:lnTo>
                    <a:lnTo>
                      <a:pt x="653" y="29"/>
                    </a:lnTo>
                    <a:lnTo>
                      <a:pt x="830" y="29"/>
                    </a:lnTo>
                    <a:lnTo>
                      <a:pt x="860" y="0"/>
                    </a:lnTo>
                    <a:lnTo>
                      <a:pt x="920" y="0"/>
                    </a:lnTo>
                    <a:lnTo>
                      <a:pt x="920" y="60"/>
                    </a:lnTo>
                    <a:lnTo>
                      <a:pt x="860" y="118"/>
                    </a:lnTo>
                    <a:lnTo>
                      <a:pt x="830" y="118"/>
                    </a:lnTo>
                    <a:lnTo>
                      <a:pt x="741" y="206"/>
                    </a:lnTo>
                    <a:lnTo>
                      <a:pt x="712" y="206"/>
                    </a:lnTo>
                    <a:lnTo>
                      <a:pt x="683" y="236"/>
                    </a:lnTo>
                    <a:lnTo>
                      <a:pt x="653" y="236"/>
                    </a:lnTo>
                    <a:lnTo>
                      <a:pt x="653" y="267"/>
                    </a:lnTo>
                    <a:lnTo>
                      <a:pt x="712" y="267"/>
                    </a:lnTo>
                    <a:lnTo>
                      <a:pt x="683" y="297"/>
                    </a:lnTo>
                    <a:lnTo>
                      <a:pt x="653" y="297"/>
                    </a:lnTo>
                    <a:lnTo>
                      <a:pt x="623" y="325"/>
                    </a:lnTo>
                    <a:lnTo>
                      <a:pt x="653" y="325"/>
                    </a:lnTo>
                    <a:lnTo>
                      <a:pt x="623" y="356"/>
                    </a:lnTo>
                    <a:lnTo>
                      <a:pt x="593" y="356"/>
                    </a:lnTo>
                    <a:lnTo>
                      <a:pt x="593" y="385"/>
                    </a:lnTo>
                    <a:lnTo>
                      <a:pt x="623" y="385"/>
                    </a:lnTo>
                    <a:lnTo>
                      <a:pt x="653" y="356"/>
                    </a:lnTo>
                    <a:lnTo>
                      <a:pt x="683" y="356"/>
                    </a:lnTo>
                    <a:lnTo>
                      <a:pt x="712" y="325"/>
                    </a:lnTo>
                    <a:lnTo>
                      <a:pt x="801" y="325"/>
                    </a:lnTo>
                    <a:lnTo>
                      <a:pt x="830" y="297"/>
                    </a:lnTo>
                    <a:lnTo>
                      <a:pt x="860" y="325"/>
                    </a:lnTo>
                    <a:lnTo>
                      <a:pt x="1185" y="325"/>
                    </a:lnTo>
                    <a:lnTo>
                      <a:pt x="1185" y="356"/>
                    </a:lnTo>
                    <a:lnTo>
                      <a:pt x="1215" y="385"/>
                    </a:lnTo>
                    <a:lnTo>
                      <a:pt x="1127" y="474"/>
                    </a:lnTo>
                    <a:lnTo>
                      <a:pt x="1127" y="534"/>
                    </a:lnTo>
                    <a:lnTo>
                      <a:pt x="1067" y="592"/>
                    </a:lnTo>
                    <a:lnTo>
                      <a:pt x="1039" y="592"/>
                    </a:lnTo>
                    <a:lnTo>
                      <a:pt x="1039" y="622"/>
                    </a:lnTo>
                    <a:lnTo>
                      <a:pt x="1008" y="622"/>
                    </a:lnTo>
                    <a:lnTo>
                      <a:pt x="1008" y="652"/>
                    </a:lnTo>
                    <a:lnTo>
                      <a:pt x="948" y="710"/>
                    </a:lnTo>
                    <a:lnTo>
                      <a:pt x="920" y="710"/>
                    </a:lnTo>
                    <a:lnTo>
                      <a:pt x="920" y="740"/>
                    </a:lnTo>
                    <a:lnTo>
                      <a:pt x="948" y="740"/>
                    </a:lnTo>
                    <a:lnTo>
                      <a:pt x="948" y="770"/>
                    </a:lnTo>
                    <a:lnTo>
                      <a:pt x="920" y="799"/>
                    </a:lnTo>
                    <a:lnTo>
                      <a:pt x="860" y="799"/>
                    </a:lnTo>
                    <a:lnTo>
                      <a:pt x="830" y="829"/>
                    </a:lnTo>
                    <a:lnTo>
                      <a:pt x="801" y="829"/>
                    </a:lnTo>
                    <a:lnTo>
                      <a:pt x="771" y="859"/>
                    </a:lnTo>
                    <a:lnTo>
                      <a:pt x="890" y="859"/>
                    </a:lnTo>
                    <a:lnTo>
                      <a:pt x="920" y="829"/>
                    </a:lnTo>
                    <a:lnTo>
                      <a:pt x="948" y="829"/>
                    </a:lnTo>
                    <a:lnTo>
                      <a:pt x="978" y="859"/>
                    </a:lnTo>
                    <a:lnTo>
                      <a:pt x="1008" y="859"/>
                    </a:lnTo>
                    <a:lnTo>
                      <a:pt x="1039" y="888"/>
                    </a:lnTo>
                    <a:lnTo>
                      <a:pt x="1067" y="888"/>
                    </a:lnTo>
                    <a:lnTo>
                      <a:pt x="1157" y="977"/>
                    </a:lnTo>
                    <a:lnTo>
                      <a:pt x="1185" y="977"/>
                    </a:lnTo>
                    <a:lnTo>
                      <a:pt x="1215" y="1008"/>
                    </a:lnTo>
                    <a:lnTo>
                      <a:pt x="1215" y="1154"/>
                    </a:lnTo>
                    <a:lnTo>
                      <a:pt x="1246" y="1184"/>
                    </a:lnTo>
                    <a:lnTo>
                      <a:pt x="1246" y="1244"/>
                    </a:lnTo>
                    <a:lnTo>
                      <a:pt x="1304" y="1303"/>
                    </a:lnTo>
                    <a:lnTo>
                      <a:pt x="1364" y="1303"/>
                    </a:lnTo>
                    <a:lnTo>
                      <a:pt x="1394" y="1333"/>
                    </a:lnTo>
                    <a:lnTo>
                      <a:pt x="1422" y="1333"/>
                    </a:lnTo>
                    <a:lnTo>
                      <a:pt x="1453" y="1360"/>
                    </a:lnTo>
                    <a:lnTo>
                      <a:pt x="1453" y="1390"/>
                    </a:lnTo>
                    <a:lnTo>
                      <a:pt x="1483" y="1421"/>
                    </a:lnTo>
                    <a:lnTo>
                      <a:pt x="1513" y="1421"/>
                    </a:lnTo>
                    <a:lnTo>
                      <a:pt x="1513" y="1451"/>
                    </a:lnTo>
                    <a:lnTo>
                      <a:pt x="1542" y="1451"/>
                    </a:lnTo>
                    <a:lnTo>
                      <a:pt x="1513" y="1479"/>
                    </a:lnTo>
                    <a:lnTo>
                      <a:pt x="1513" y="1510"/>
                    </a:lnTo>
                    <a:lnTo>
                      <a:pt x="1542" y="1539"/>
                    </a:lnTo>
                    <a:lnTo>
                      <a:pt x="1542" y="1569"/>
                    </a:lnTo>
                    <a:lnTo>
                      <a:pt x="1571" y="1569"/>
                    </a:lnTo>
                    <a:lnTo>
                      <a:pt x="1601" y="1597"/>
                    </a:lnTo>
                    <a:lnTo>
                      <a:pt x="1601" y="1628"/>
                    </a:lnTo>
                    <a:lnTo>
                      <a:pt x="1542" y="1628"/>
                    </a:lnTo>
                    <a:lnTo>
                      <a:pt x="1601" y="1688"/>
                    </a:lnTo>
                    <a:lnTo>
                      <a:pt x="1631" y="1688"/>
                    </a:lnTo>
                    <a:lnTo>
                      <a:pt x="1631" y="1776"/>
                    </a:lnTo>
                    <a:lnTo>
                      <a:pt x="1571" y="1835"/>
                    </a:lnTo>
                    <a:lnTo>
                      <a:pt x="1571" y="1865"/>
                    </a:lnTo>
                    <a:lnTo>
                      <a:pt x="1601" y="1894"/>
                    </a:lnTo>
                    <a:lnTo>
                      <a:pt x="1631" y="1894"/>
                    </a:lnTo>
                    <a:lnTo>
                      <a:pt x="1690" y="1835"/>
                    </a:lnTo>
                    <a:lnTo>
                      <a:pt x="1838" y="1835"/>
                    </a:lnTo>
                    <a:lnTo>
                      <a:pt x="1868" y="1865"/>
                    </a:lnTo>
                    <a:lnTo>
                      <a:pt x="1897" y="1865"/>
                    </a:lnTo>
                    <a:lnTo>
                      <a:pt x="1927" y="1894"/>
                    </a:lnTo>
                    <a:lnTo>
                      <a:pt x="1957" y="1894"/>
                    </a:lnTo>
                    <a:lnTo>
                      <a:pt x="1988" y="1924"/>
                    </a:lnTo>
                    <a:lnTo>
                      <a:pt x="1988" y="2044"/>
                    </a:lnTo>
                    <a:lnTo>
                      <a:pt x="1957" y="2071"/>
                    </a:lnTo>
                    <a:lnTo>
                      <a:pt x="1957" y="2131"/>
                    </a:lnTo>
                    <a:lnTo>
                      <a:pt x="1927" y="2131"/>
                    </a:lnTo>
                    <a:lnTo>
                      <a:pt x="1897" y="2162"/>
                    </a:lnTo>
                    <a:lnTo>
                      <a:pt x="1838" y="2162"/>
                    </a:lnTo>
                    <a:lnTo>
                      <a:pt x="1868" y="2190"/>
                    </a:lnTo>
                    <a:lnTo>
                      <a:pt x="1838" y="2219"/>
                    </a:lnTo>
                    <a:lnTo>
                      <a:pt x="1778" y="2219"/>
                    </a:lnTo>
                    <a:lnTo>
                      <a:pt x="1750" y="2250"/>
                    </a:lnTo>
                    <a:lnTo>
                      <a:pt x="1750" y="2308"/>
                    </a:lnTo>
                    <a:lnTo>
                      <a:pt x="1690" y="2308"/>
                    </a:lnTo>
                    <a:lnTo>
                      <a:pt x="1720" y="2338"/>
                    </a:lnTo>
                    <a:lnTo>
                      <a:pt x="1690" y="2338"/>
                    </a:lnTo>
                    <a:lnTo>
                      <a:pt x="1720" y="2369"/>
                    </a:lnTo>
                    <a:lnTo>
                      <a:pt x="1868" y="2369"/>
                    </a:lnTo>
                    <a:lnTo>
                      <a:pt x="1868" y="2457"/>
                    </a:lnTo>
                    <a:lnTo>
                      <a:pt x="1808" y="2457"/>
                    </a:lnTo>
                    <a:lnTo>
                      <a:pt x="1778" y="2487"/>
                    </a:lnTo>
                    <a:lnTo>
                      <a:pt x="1778" y="2517"/>
                    </a:lnTo>
                    <a:lnTo>
                      <a:pt x="1690" y="2517"/>
                    </a:lnTo>
                    <a:lnTo>
                      <a:pt x="1631" y="2544"/>
                    </a:lnTo>
                    <a:lnTo>
                      <a:pt x="1601" y="2544"/>
                    </a:lnTo>
                    <a:lnTo>
                      <a:pt x="1571" y="2575"/>
                    </a:lnTo>
                    <a:lnTo>
                      <a:pt x="1542" y="2544"/>
                    </a:lnTo>
                    <a:lnTo>
                      <a:pt x="1334" y="2544"/>
                    </a:lnTo>
                    <a:lnTo>
                      <a:pt x="1276" y="2575"/>
                    </a:lnTo>
                    <a:lnTo>
                      <a:pt x="1276" y="2544"/>
                    </a:lnTo>
                    <a:lnTo>
                      <a:pt x="1246" y="2544"/>
                    </a:lnTo>
                    <a:lnTo>
                      <a:pt x="1215" y="2517"/>
                    </a:lnTo>
                    <a:lnTo>
                      <a:pt x="1185" y="2544"/>
                    </a:lnTo>
                    <a:lnTo>
                      <a:pt x="1157" y="2517"/>
                    </a:lnTo>
                    <a:lnTo>
                      <a:pt x="1157" y="2544"/>
                    </a:lnTo>
                    <a:lnTo>
                      <a:pt x="1127" y="2544"/>
                    </a:lnTo>
                    <a:lnTo>
                      <a:pt x="1097" y="2575"/>
                    </a:lnTo>
                    <a:lnTo>
                      <a:pt x="1008" y="2575"/>
                    </a:lnTo>
                    <a:lnTo>
                      <a:pt x="978" y="2605"/>
                    </a:lnTo>
                    <a:lnTo>
                      <a:pt x="890" y="2605"/>
                    </a:lnTo>
                    <a:lnTo>
                      <a:pt x="860" y="2635"/>
                    </a:lnTo>
                    <a:lnTo>
                      <a:pt x="830" y="2605"/>
                    </a:lnTo>
                    <a:lnTo>
                      <a:pt x="771" y="2575"/>
                    </a:lnTo>
                    <a:lnTo>
                      <a:pt x="683" y="2575"/>
                    </a:lnTo>
                    <a:lnTo>
                      <a:pt x="653" y="2605"/>
                    </a:lnTo>
                    <a:lnTo>
                      <a:pt x="623" y="2605"/>
                    </a:lnTo>
                    <a:lnTo>
                      <a:pt x="593" y="2575"/>
                    </a:lnTo>
                    <a:lnTo>
                      <a:pt x="593" y="2635"/>
                    </a:lnTo>
                    <a:lnTo>
                      <a:pt x="564" y="2664"/>
                    </a:lnTo>
                    <a:lnTo>
                      <a:pt x="564" y="2694"/>
                    </a:lnTo>
                    <a:lnTo>
                      <a:pt x="505" y="2753"/>
                    </a:lnTo>
                    <a:lnTo>
                      <a:pt x="446" y="2694"/>
                    </a:lnTo>
                    <a:lnTo>
                      <a:pt x="416" y="2694"/>
                    </a:lnTo>
                    <a:lnTo>
                      <a:pt x="416" y="2664"/>
                    </a:lnTo>
                    <a:lnTo>
                      <a:pt x="386" y="2664"/>
                    </a:lnTo>
                    <a:lnTo>
                      <a:pt x="355" y="2694"/>
                    </a:lnTo>
                    <a:lnTo>
                      <a:pt x="267" y="2694"/>
                    </a:lnTo>
                    <a:lnTo>
                      <a:pt x="237" y="2723"/>
                    </a:lnTo>
                    <a:lnTo>
                      <a:pt x="209" y="2723"/>
                    </a:lnTo>
                    <a:lnTo>
                      <a:pt x="148" y="2782"/>
                    </a:lnTo>
                    <a:lnTo>
                      <a:pt x="148" y="2812"/>
                    </a:lnTo>
                    <a:lnTo>
                      <a:pt x="118" y="2812"/>
                    </a:lnTo>
                    <a:lnTo>
                      <a:pt x="91" y="2782"/>
                    </a:lnTo>
                    <a:lnTo>
                      <a:pt x="30" y="2782"/>
                    </a:lnTo>
                    <a:lnTo>
                      <a:pt x="0" y="2812"/>
                    </a:lnTo>
                    <a:lnTo>
                      <a:pt x="0" y="2782"/>
                    </a:lnTo>
                    <a:lnTo>
                      <a:pt x="30" y="2753"/>
                    </a:lnTo>
                    <a:lnTo>
                      <a:pt x="60" y="2753"/>
                    </a:lnTo>
                    <a:lnTo>
                      <a:pt x="91" y="2723"/>
                    </a:lnTo>
                    <a:lnTo>
                      <a:pt x="118" y="2723"/>
                    </a:lnTo>
                    <a:lnTo>
                      <a:pt x="178" y="2664"/>
                    </a:lnTo>
                    <a:lnTo>
                      <a:pt x="178" y="2635"/>
                    </a:lnTo>
                    <a:lnTo>
                      <a:pt x="237" y="2635"/>
                    </a:lnTo>
                    <a:lnTo>
                      <a:pt x="267" y="2605"/>
                    </a:lnTo>
                    <a:lnTo>
                      <a:pt x="267" y="2575"/>
                    </a:lnTo>
                    <a:lnTo>
                      <a:pt x="298" y="2575"/>
                    </a:lnTo>
                    <a:lnTo>
                      <a:pt x="327" y="2544"/>
                    </a:lnTo>
                    <a:lnTo>
                      <a:pt x="327" y="2487"/>
                    </a:lnTo>
                    <a:lnTo>
                      <a:pt x="386" y="2487"/>
                    </a:lnTo>
                    <a:lnTo>
                      <a:pt x="416" y="2457"/>
                    </a:lnTo>
                    <a:lnTo>
                      <a:pt x="416" y="2426"/>
                    </a:lnTo>
                    <a:lnTo>
                      <a:pt x="446" y="2398"/>
                    </a:lnTo>
                    <a:lnTo>
                      <a:pt x="623" y="2398"/>
                    </a:lnTo>
                    <a:lnTo>
                      <a:pt x="653" y="2426"/>
                    </a:lnTo>
                    <a:lnTo>
                      <a:pt x="712" y="2426"/>
                    </a:lnTo>
                    <a:lnTo>
                      <a:pt x="741" y="2398"/>
                    </a:lnTo>
                    <a:lnTo>
                      <a:pt x="741" y="2369"/>
                    </a:lnTo>
                    <a:lnTo>
                      <a:pt x="801" y="2308"/>
                    </a:lnTo>
                  </a:path>
                </a:pathLst>
              </a:custGeom>
              <a:noFill/>
              <a:ln w="1588">
                <a:solidFill>
                  <a:srgbClr val="000000"/>
                </a:solidFill>
                <a:prstDash val="solid"/>
                <a:round/>
                <a:headEnd/>
                <a:tailEnd/>
              </a:ln>
            </p:spPr>
            <p:txBody>
              <a:bodyPr/>
              <a:lstStyle/>
              <a:p>
                <a:endParaRPr lang="en-GB"/>
              </a:p>
            </p:txBody>
          </p:sp>
          <p:sp>
            <p:nvSpPr>
              <p:cNvPr id="25977" name="Freeform 377"/>
              <p:cNvSpPr>
                <a:spLocks/>
              </p:cNvSpPr>
              <p:nvPr/>
            </p:nvSpPr>
            <p:spPr bwMode="auto">
              <a:xfrm>
                <a:off x="2228" y="2438"/>
                <a:ext cx="488" cy="229"/>
              </a:xfrm>
              <a:custGeom>
                <a:avLst/>
                <a:gdLst/>
                <a:ahLst/>
                <a:cxnLst>
                  <a:cxn ang="0">
                    <a:pos x="1866" y="0"/>
                  </a:cxn>
                  <a:cxn ang="0">
                    <a:pos x="1779" y="30"/>
                  </a:cxn>
                  <a:cxn ang="0">
                    <a:pos x="1718" y="237"/>
                  </a:cxn>
                  <a:cxn ang="0">
                    <a:pos x="1688" y="266"/>
                  </a:cxn>
                  <a:cxn ang="0">
                    <a:pos x="1659" y="296"/>
                  </a:cxn>
                  <a:cxn ang="0">
                    <a:pos x="1599" y="355"/>
                  </a:cxn>
                  <a:cxn ang="0">
                    <a:pos x="1541" y="385"/>
                  </a:cxn>
                  <a:cxn ang="0">
                    <a:pos x="1451" y="415"/>
                  </a:cxn>
                  <a:cxn ang="0">
                    <a:pos x="1304" y="503"/>
                  </a:cxn>
                  <a:cxn ang="0">
                    <a:pos x="1333" y="534"/>
                  </a:cxn>
                  <a:cxn ang="0">
                    <a:pos x="1274" y="562"/>
                  </a:cxn>
                  <a:cxn ang="0">
                    <a:pos x="1213" y="591"/>
                  </a:cxn>
                  <a:cxn ang="0">
                    <a:pos x="976" y="562"/>
                  </a:cxn>
                  <a:cxn ang="0">
                    <a:pos x="948" y="443"/>
                  </a:cxn>
                  <a:cxn ang="0">
                    <a:pos x="888" y="473"/>
                  </a:cxn>
                  <a:cxn ang="0">
                    <a:pos x="830" y="443"/>
                  </a:cxn>
                  <a:cxn ang="0">
                    <a:pos x="799" y="473"/>
                  </a:cxn>
                  <a:cxn ang="0">
                    <a:pos x="799" y="534"/>
                  </a:cxn>
                  <a:cxn ang="0">
                    <a:pos x="858" y="621"/>
                  </a:cxn>
                  <a:cxn ang="0">
                    <a:pos x="769" y="798"/>
                  </a:cxn>
                  <a:cxn ang="0">
                    <a:pos x="739" y="798"/>
                  </a:cxn>
                  <a:cxn ang="0">
                    <a:pos x="711" y="798"/>
                  </a:cxn>
                  <a:cxn ang="0">
                    <a:pos x="681" y="828"/>
                  </a:cxn>
                  <a:cxn ang="0">
                    <a:pos x="592" y="798"/>
                  </a:cxn>
                  <a:cxn ang="0">
                    <a:pos x="503" y="828"/>
                  </a:cxn>
                  <a:cxn ang="0">
                    <a:pos x="474" y="770"/>
                  </a:cxn>
                  <a:cxn ang="0">
                    <a:pos x="444" y="741"/>
                  </a:cxn>
                  <a:cxn ang="0">
                    <a:pos x="325" y="770"/>
                  </a:cxn>
                  <a:cxn ang="0">
                    <a:pos x="296" y="770"/>
                  </a:cxn>
                  <a:cxn ang="0">
                    <a:pos x="237" y="798"/>
                  </a:cxn>
                  <a:cxn ang="0">
                    <a:pos x="177" y="798"/>
                  </a:cxn>
                  <a:cxn ang="0">
                    <a:pos x="58" y="828"/>
                  </a:cxn>
                  <a:cxn ang="0">
                    <a:pos x="0" y="859"/>
                  </a:cxn>
                  <a:cxn ang="0">
                    <a:pos x="28" y="916"/>
                  </a:cxn>
                </a:cxnLst>
                <a:rect l="0" t="0" r="r" b="b"/>
                <a:pathLst>
                  <a:path w="1955" h="916">
                    <a:moveTo>
                      <a:pt x="1955" y="0"/>
                    </a:moveTo>
                    <a:lnTo>
                      <a:pt x="1866" y="0"/>
                    </a:lnTo>
                    <a:lnTo>
                      <a:pt x="1806" y="30"/>
                    </a:lnTo>
                    <a:lnTo>
                      <a:pt x="1779" y="30"/>
                    </a:lnTo>
                    <a:lnTo>
                      <a:pt x="1718" y="87"/>
                    </a:lnTo>
                    <a:lnTo>
                      <a:pt x="1718" y="237"/>
                    </a:lnTo>
                    <a:lnTo>
                      <a:pt x="1688" y="237"/>
                    </a:lnTo>
                    <a:lnTo>
                      <a:pt x="1688" y="266"/>
                    </a:lnTo>
                    <a:lnTo>
                      <a:pt x="1718" y="296"/>
                    </a:lnTo>
                    <a:lnTo>
                      <a:pt x="1659" y="296"/>
                    </a:lnTo>
                    <a:lnTo>
                      <a:pt x="1659" y="325"/>
                    </a:lnTo>
                    <a:lnTo>
                      <a:pt x="1599" y="355"/>
                    </a:lnTo>
                    <a:lnTo>
                      <a:pt x="1569" y="355"/>
                    </a:lnTo>
                    <a:lnTo>
                      <a:pt x="1541" y="385"/>
                    </a:lnTo>
                    <a:lnTo>
                      <a:pt x="1451" y="385"/>
                    </a:lnTo>
                    <a:lnTo>
                      <a:pt x="1451" y="415"/>
                    </a:lnTo>
                    <a:lnTo>
                      <a:pt x="1392" y="415"/>
                    </a:lnTo>
                    <a:lnTo>
                      <a:pt x="1304" y="503"/>
                    </a:lnTo>
                    <a:lnTo>
                      <a:pt x="1304" y="534"/>
                    </a:lnTo>
                    <a:lnTo>
                      <a:pt x="1333" y="534"/>
                    </a:lnTo>
                    <a:lnTo>
                      <a:pt x="1304" y="562"/>
                    </a:lnTo>
                    <a:lnTo>
                      <a:pt x="1274" y="562"/>
                    </a:lnTo>
                    <a:lnTo>
                      <a:pt x="1274" y="591"/>
                    </a:lnTo>
                    <a:lnTo>
                      <a:pt x="1213" y="591"/>
                    </a:lnTo>
                    <a:lnTo>
                      <a:pt x="1185" y="562"/>
                    </a:lnTo>
                    <a:lnTo>
                      <a:pt x="976" y="562"/>
                    </a:lnTo>
                    <a:lnTo>
                      <a:pt x="948" y="534"/>
                    </a:lnTo>
                    <a:lnTo>
                      <a:pt x="948" y="443"/>
                    </a:lnTo>
                    <a:lnTo>
                      <a:pt x="918" y="443"/>
                    </a:lnTo>
                    <a:lnTo>
                      <a:pt x="888" y="473"/>
                    </a:lnTo>
                    <a:lnTo>
                      <a:pt x="858" y="473"/>
                    </a:lnTo>
                    <a:lnTo>
                      <a:pt x="830" y="443"/>
                    </a:lnTo>
                    <a:lnTo>
                      <a:pt x="769" y="443"/>
                    </a:lnTo>
                    <a:lnTo>
                      <a:pt x="799" y="473"/>
                    </a:lnTo>
                    <a:lnTo>
                      <a:pt x="769" y="503"/>
                    </a:lnTo>
                    <a:lnTo>
                      <a:pt x="799" y="534"/>
                    </a:lnTo>
                    <a:lnTo>
                      <a:pt x="799" y="562"/>
                    </a:lnTo>
                    <a:lnTo>
                      <a:pt x="858" y="621"/>
                    </a:lnTo>
                    <a:lnTo>
                      <a:pt x="858" y="798"/>
                    </a:lnTo>
                    <a:lnTo>
                      <a:pt x="769" y="798"/>
                    </a:lnTo>
                    <a:lnTo>
                      <a:pt x="769" y="770"/>
                    </a:lnTo>
                    <a:lnTo>
                      <a:pt x="739" y="798"/>
                    </a:lnTo>
                    <a:lnTo>
                      <a:pt x="739" y="828"/>
                    </a:lnTo>
                    <a:lnTo>
                      <a:pt x="711" y="798"/>
                    </a:lnTo>
                    <a:lnTo>
                      <a:pt x="681" y="798"/>
                    </a:lnTo>
                    <a:lnTo>
                      <a:pt x="681" y="828"/>
                    </a:lnTo>
                    <a:lnTo>
                      <a:pt x="651" y="798"/>
                    </a:lnTo>
                    <a:lnTo>
                      <a:pt x="592" y="798"/>
                    </a:lnTo>
                    <a:lnTo>
                      <a:pt x="532" y="859"/>
                    </a:lnTo>
                    <a:lnTo>
                      <a:pt x="503" y="828"/>
                    </a:lnTo>
                    <a:lnTo>
                      <a:pt x="503" y="798"/>
                    </a:lnTo>
                    <a:lnTo>
                      <a:pt x="474" y="770"/>
                    </a:lnTo>
                    <a:lnTo>
                      <a:pt x="444" y="770"/>
                    </a:lnTo>
                    <a:lnTo>
                      <a:pt x="444" y="741"/>
                    </a:lnTo>
                    <a:lnTo>
                      <a:pt x="325" y="741"/>
                    </a:lnTo>
                    <a:lnTo>
                      <a:pt x="325" y="770"/>
                    </a:lnTo>
                    <a:lnTo>
                      <a:pt x="296" y="798"/>
                    </a:lnTo>
                    <a:lnTo>
                      <a:pt x="296" y="770"/>
                    </a:lnTo>
                    <a:lnTo>
                      <a:pt x="265" y="770"/>
                    </a:lnTo>
                    <a:lnTo>
                      <a:pt x="237" y="798"/>
                    </a:lnTo>
                    <a:lnTo>
                      <a:pt x="207" y="770"/>
                    </a:lnTo>
                    <a:lnTo>
                      <a:pt x="177" y="798"/>
                    </a:lnTo>
                    <a:lnTo>
                      <a:pt x="89" y="798"/>
                    </a:lnTo>
                    <a:lnTo>
                      <a:pt x="58" y="828"/>
                    </a:lnTo>
                    <a:lnTo>
                      <a:pt x="28" y="828"/>
                    </a:lnTo>
                    <a:lnTo>
                      <a:pt x="0" y="859"/>
                    </a:lnTo>
                    <a:lnTo>
                      <a:pt x="0" y="916"/>
                    </a:lnTo>
                    <a:lnTo>
                      <a:pt x="28" y="916"/>
                    </a:lnTo>
                  </a:path>
                </a:pathLst>
              </a:custGeom>
              <a:noFill/>
              <a:ln w="1588">
                <a:solidFill>
                  <a:srgbClr val="000000"/>
                </a:solidFill>
                <a:prstDash val="solid"/>
                <a:round/>
                <a:headEnd/>
                <a:tailEnd/>
              </a:ln>
            </p:spPr>
            <p:txBody>
              <a:bodyPr/>
              <a:lstStyle/>
              <a:p>
                <a:endParaRPr lang="en-GB"/>
              </a:p>
            </p:txBody>
          </p:sp>
          <p:sp>
            <p:nvSpPr>
              <p:cNvPr id="25978" name="Freeform 378"/>
              <p:cNvSpPr>
                <a:spLocks/>
              </p:cNvSpPr>
              <p:nvPr/>
            </p:nvSpPr>
            <p:spPr bwMode="auto">
              <a:xfrm>
                <a:off x="2805" y="2246"/>
                <a:ext cx="222" cy="162"/>
              </a:xfrm>
              <a:custGeom>
                <a:avLst/>
                <a:gdLst/>
                <a:ahLst/>
                <a:cxnLst>
                  <a:cxn ang="0">
                    <a:pos x="887" y="58"/>
                  </a:cxn>
                  <a:cxn ang="0">
                    <a:pos x="860" y="58"/>
                  </a:cxn>
                  <a:cxn ang="0">
                    <a:pos x="830" y="28"/>
                  </a:cxn>
                  <a:cxn ang="0">
                    <a:pos x="799" y="28"/>
                  </a:cxn>
                  <a:cxn ang="0">
                    <a:pos x="799" y="0"/>
                  </a:cxn>
                  <a:cxn ang="0">
                    <a:pos x="562" y="0"/>
                  </a:cxn>
                  <a:cxn ang="0">
                    <a:pos x="532" y="28"/>
                  </a:cxn>
                  <a:cxn ang="0">
                    <a:pos x="474" y="28"/>
                  </a:cxn>
                  <a:cxn ang="0">
                    <a:pos x="385" y="118"/>
                  </a:cxn>
                  <a:cxn ang="0">
                    <a:pos x="355" y="118"/>
                  </a:cxn>
                  <a:cxn ang="0">
                    <a:pos x="355" y="147"/>
                  </a:cxn>
                  <a:cxn ang="0">
                    <a:pos x="325" y="147"/>
                  </a:cxn>
                  <a:cxn ang="0">
                    <a:pos x="295" y="177"/>
                  </a:cxn>
                  <a:cxn ang="0">
                    <a:pos x="237" y="177"/>
                  </a:cxn>
                  <a:cxn ang="0">
                    <a:pos x="237" y="206"/>
                  </a:cxn>
                  <a:cxn ang="0">
                    <a:pos x="207" y="236"/>
                  </a:cxn>
                  <a:cxn ang="0">
                    <a:pos x="207" y="325"/>
                  </a:cxn>
                  <a:cxn ang="0">
                    <a:pos x="177" y="325"/>
                  </a:cxn>
                  <a:cxn ang="0">
                    <a:pos x="177" y="356"/>
                  </a:cxn>
                  <a:cxn ang="0">
                    <a:pos x="57" y="474"/>
                  </a:cxn>
                  <a:cxn ang="0">
                    <a:pos x="57" y="502"/>
                  </a:cxn>
                  <a:cxn ang="0">
                    <a:pos x="88" y="531"/>
                  </a:cxn>
                  <a:cxn ang="0">
                    <a:pos x="148" y="562"/>
                  </a:cxn>
                  <a:cxn ang="0">
                    <a:pos x="118" y="592"/>
                  </a:cxn>
                  <a:cxn ang="0">
                    <a:pos x="57" y="592"/>
                  </a:cxn>
                  <a:cxn ang="0">
                    <a:pos x="57" y="562"/>
                  </a:cxn>
                  <a:cxn ang="0">
                    <a:pos x="0" y="562"/>
                  </a:cxn>
                  <a:cxn ang="0">
                    <a:pos x="57" y="620"/>
                  </a:cxn>
                  <a:cxn ang="0">
                    <a:pos x="88" y="620"/>
                  </a:cxn>
                  <a:cxn ang="0">
                    <a:pos x="118" y="650"/>
                  </a:cxn>
                  <a:cxn ang="0">
                    <a:pos x="57" y="650"/>
                  </a:cxn>
                </a:cxnLst>
                <a:rect l="0" t="0" r="r" b="b"/>
                <a:pathLst>
                  <a:path w="887" h="650">
                    <a:moveTo>
                      <a:pt x="887" y="58"/>
                    </a:moveTo>
                    <a:lnTo>
                      <a:pt x="860" y="58"/>
                    </a:lnTo>
                    <a:lnTo>
                      <a:pt x="830" y="28"/>
                    </a:lnTo>
                    <a:lnTo>
                      <a:pt x="799" y="28"/>
                    </a:lnTo>
                    <a:lnTo>
                      <a:pt x="799" y="0"/>
                    </a:lnTo>
                    <a:lnTo>
                      <a:pt x="562" y="0"/>
                    </a:lnTo>
                    <a:lnTo>
                      <a:pt x="532" y="28"/>
                    </a:lnTo>
                    <a:lnTo>
                      <a:pt x="474" y="28"/>
                    </a:lnTo>
                    <a:lnTo>
                      <a:pt x="385" y="118"/>
                    </a:lnTo>
                    <a:lnTo>
                      <a:pt x="355" y="118"/>
                    </a:lnTo>
                    <a:lnTo>
                      <a:pt x="355" y="147"/>
                    </a:lnTo>
                    <a:lnTo>
                      <a:pt x="325" y="147"/>
                    </a:lnTo>
                    <a:lnTo>
                      <a:pt x="295" y="177"/>
                    </a:lnTo>
                    <a:lnTo>
                      <a:pt x="237" y="177"/>
                    </a:lnTo>
                    <a:lnTo>
                      <a:pt x="237" y="206"/>
                    </a:lnTo>
                    <a:lnTo>
                      <a:pt x="207" y="236"/>
                    </a:lnTo>
                    <a:lnTo>
                      <a:pt x="207" y="325"/>
                    </a:lnTo>
                    <a:lnTo>
                      <a:pt x="177" y="325"/>
                    </a:lnTo>
                    <a:lnTo>
                      <a:pt x="177" y="356"/>
                    </a:lnTo>
                    <a:lnTo>
                      <a:pt x="57" y="474"/>
                    </a:lnTo>
                    <a:lnTo>
                      <a:pt x="57" y="502"/>
                    </a:lnTo>
                    <a:lnTo>
                      <a:pt x="88" y="531"/>
                    </a:lnTo>
                    <a:lnTo>
                      <a:pt x="148" y="562"/>
                    </a:lnTo>
                    <a:lnTo>
                      <a:pt x="118" y="592"/>
                    </a:lnTo>
                    <a:lnTo>
                      <a:pt x="57" y="592"/>
                    </a:lnTo>
                    <a:lnTo>
                      <a:pt x="57" y="562"/>
                    </a:lnTo>
                    <a:lnTo>
                      <a:pt x="0" y="562"/>
                    </a:lnTo>
                    <a:lnTo>
                      <a:pt x="57" y="620"/>
                    </a:lnTo>
                    <a:lnTo>
                      <a:pt x="88" y="620"/>
                    </a:lnTo>
                    <a:lnTo>
                      <a:pt x="118" y="650"/>
                    </a:lnTo>
                    <a:lnTo>
                      <a:pt x="57" y="650"/>
                    </a:lnTo>
                  </a:path>
                </a:pathLst>
              </a:custGeom>
              <a:noFill/>
              <a:ln w="1588">
                <a:solidFill>
                  <a:srgbClr val="000000"/>
                </a:solidFill>
                <a:prstDash val="solid"/>
                <a:round/>
                <a:headEnd/>
                <a:tailEnd/>
              </a:ln>
            </p:spPr>
            <p:txBody>
              <a:bodyPr/>
              <a:lstStyle/>
              <a:p>
                <a:endParaRPr lang="en-GB"/>
              </a:p>
            </p:txBody>
          </p:sp>
          <p:sp>
            <p:nvSpPr>
              <p:cNvPr id="25979" name="Freeform 379"/>
              <p:cNvSpPr>
                <a:spLocks/>
              </p:cNvSpPr>
              <p:nvPr/>
            </p:nvSpPr>
            <p:spPr bwMode="auto">
              <a:xfrm>
                <a:off x="2783" y="2394"/>
                <a:ext cx="37" cy="14"/>
              </a:xfrm>
              <a:custGeom>
                <a:avLst/>
                <a:gdLst/>
                <a:ahLst/>
                <a:cxnLst>
                  <a:cxn ang="0">
                    <a:pos x="146" y="58"/>
                  </a:cxn>
                  <a:cxn ang="0">
                    <a:pos x="89" y="0"/>
                  </a:cxn>
                  <a:cxn ang="0">
                    <a:pos x="28" y="0"/>
                  </a:cxn>
                  <a:cxn ang="0">
                    <a:pos x="0" y="28"/>
                  </a:cxn>
                  <a:cxn ang="0">
                    <a:pos x="28" y="58"/>
                  </a:cxn>
                </a:cxnLst>
                <a:rect l="0" t="0" r="r" b="b"/>
                <a:pathLst>
                  <a:path w="146" h="58">
                    <a:moveTo>
                      <a:pt x="146" y="58"/>
                    </a:moveTo>
                    <a:lnTo>
                      <a:pt x="89" y="0"/>
                    </a:lnTo>
                    <a:lnTo>
                      <a:pt x="28" y="0"/>
                    </a:lnTo>
                    <a:lnTo>
                      <a:pt x="0" y="28"/>
                    </a:lnTo>
                    <a:lnTo>
                      <a:pt x="28" y="58"/>
                    </a:lnTo>
                  </a:path>
                </a:pathLst>
              </a:custGeom>
              <a:noFill/>
              <a:ln w="1588">
                <a:solidFill>
                  <a:srgbClr val="000000"/>
                </a:solidFill>
                <a:prstDash val="solid"/>
                <a:round/>
                <a:headEnd/>
                <a:tailEnd/>
              </a:ln>
            </p:spPr>
            <p:txBody>
              <a:bodyPr/>
              <a:lstStyle/>
              <a:p>
                <a:endParaRPr lang="en-GB"/>
              </a:p>
            </p:txBody>
          </p:sp>
          <p:sp>
            <p:nvSpPr>
              <p:cNvPr id="25980" name="Freeform 380"/>
              <p:cNvSpPr>
                <a:spLocks/>
              </p:cNvSpPr>
              <p:nvPr/>
            </p:nvSpPr>
            <p:spPr bwMode="auto">
              <a:xfrm>
                <a:off x="2716" y="2438"/>
                <a:ext cx="215" cy="126"/>
              </a:xfrm>
              <a:custGeom>
                <a:avLst/>
                <a:gdLst/>
                <a:ahLst/>
                <a:cxnLst>
                  <a:cxn ang="0">
                    <a:pos x="859" y="503"/>
                  </a:cxn>
                  <a:cxn ang="0">
                    <a:pos x="770" y="503"/>
                  </a:cxn>
                  <a:cxn ang="0">
                    <a:pos x="711" y="443"/>
                  </a:cxn>
                  <a:cxn ang="0">
                    <a:pos x="681" y="443"/>
                  </a:cxn>
                  <a:cxn ang="0">
                    <a:pos x="651" y="415"/>
                  </a:cxn>
                  <a:cxn ang="0">
                    <a:pos x="593" y="415"/>
                  </a:cxn>
                  <a:cxn ang="0">
                    <a:pos x="623" y="385"/>
                  </a:cxn>
                  <a:cxn ang="0">
                    <a:pos x="593" y="355"/>
                  </a:cxn>
                  <a:cxn ang="0">
                    <a:pos x="593" y="296"/>
                  </a:cxn>
                  <a:cxn ang="0">
                    <a:pos x="563" y="325"/>
                  </a:cxn>
                  <a:cxn ang="0">
                    <a:pos x="563" y="355"/>
                  </a:cxn>
                  <a:cxn ang="0">
                    <a:pos x="504" y="355"/>
                  </a:cxn>
                  <a:cxn ang="0">
                    <a:pos x="504" y="385"/>
                  </a:cxn>
                  <a:cxn ang="0">
                    <a:pos x="474" y="355"/>
                  </a:cxn>
                  <a:cxn ang="0">
                    <a:pos x="413" y="355"/>
                  </a:cxn>
                  <a:cxn ang="0">
                    <a:pos x="444" y="325"/>
                  </a:cxn>
                  <a:cxn ang="0">
                    <a:pos x="413" y="296"/>
                  </a:cxn>
                  <a:cxn ang="0">
                    <a:pos x="413" y="266"/>
                  </a:cxn>
                  <a:cxn ang="0">
                    <a:pos x="386" y="237"/>
                  </a:cxn>
                  <a:cxn ang="0">
                    <a:pos x="295" y="237"/>
                  </a:cxn>
                  <a:cxn ang="0">
                    <a:pos x="295" y="178"/>
                  </a:cxn>
                  <a:cxn ang="0">
                    <a:pos x="207" y="178"/>
                  </a:cxn>
                  <a:cxn ang="0">
                    <a:pos x="207" y="148"/>
                  </a:cxn>
                  <a:cxn ang="0">
                    <a:pos x="177" y="148"/>
                  </a:cxn>
                  <a:cxn ang="0">
                    <a:pos x="177" y="87"/>
                  </a:cxn>
                  <a:cxn ang="0">
                    <a:pos x="118" y="87"/>
                  </a:cxn>
                  <a:cxn ang="0">
                    <a:pos x="88" y="118"/>
                  </a:cxn>
                  <a:cxn ang="0">
                    <a:pos x="60" y="87"/>
                  </a:cxn>
                  <a:cxn ang="0">
                    <a:pos x="30" y="87"/>
                  </a:cxn>
                  <a:cxn ang="0">
                    <a:pos x="30" y="30"/>
                  </a:cxn>
                  <a:cxn ang="0">
                    <a:pos x="0" y="0"/>
                  </a:cxn>
                </a:cxnLst>
                <a:rect l="0" t="0" r="r" b="b"/>
                <a:pathLst>
                  <a:path w="859" h="503">
                    <a:moveTo>
                      <a:pt x="859" y="503"/>
                    </a:moveTo>
                    <a:lnTo>
                      <a:pt x="770" y="503"/>
                    </a:lnTo>
                    <a:lnTo>
                      <a:pt x="711" y="443"/>
                    </a:lnTo>
                    <a:lnTo>
                      <a:pt x="681" y="443"/>
                    </a:lnTo>
                    <a:lnTo>
                      <a:pt x="651" y="415"/>
                    </a:lnTo>
                    <a:lnTo>
                      <a:pt x="593" y="415"/>
                    </a:lnTo>
                    <a:lnTo>
                      <a:pt x="623" y="385"/>
                    </a:lnTo>
                    <a:lnTo>
                      <a:pt x="593" y="355"/>
                    </a:lnTo>
                    <a:lnTo>
                      <a:pt x="593" y="296"/>
                    </a:lnTo>
                    <a:lnTo>
                      <a:pt x="563" y="325"/>
                    </a:lnTo>
                    <a:lnTo>
                      <a:pt x="563" y="355"/>
                    </a:lnTo>
                    <a:lnTo>
                      <a:pt x="504" y="355"/>
                    </a:lnTo>
                    <a:lnTo>
                      <a:pt x="504" y="385"/>
                    </a:lnTo>
                    <a:lnTo>
                      <a:pt x="474" y="355"/>
                    </a:lnTo>
                    <a:lnTo>
                      <a:pt x="413" y="355"/>
                    </a:lnTo>
                    <a:lnTo>
                      <a:pt x="444" y="325"/>
                    </a:lnTo>
                    <a:lnTo>
                      <a:pt x="413" y="296"/>
                    </a:lnTo>
                    <a:lnTo>
                      <a:pt x="413" y="266"/>
                    </a:lnTo>
                    <a:lnTo>
                      <a:pt x="386" y="237"/>
                    </a:lnTo>
                    <a:lnTo>
                      <a:pt x="295" y="237"/>
                    </a:lnTo>
                    <a:lnTo>
                      <a:pt x="295" y="178"/>
                    </a:lnTo>
                    <a:lnTo>
                      <a:pt x="207" y="178"/>
                    </a:lnTo>
                    <a:lnTo>
                      <a:pt x="207" y="148"/>
                    </a:lnTo>
                    <a:lnTo>
                      <a:pt x="177" y="148"/>
                    </a:lnTo>
                    <a:lnTo>
                      <a:pt x="177" y="87"/>
                    </a:lnTo>
                    <a:lnTo>
                      <a:pt x="118" y="87"/>
                    </a:lnTo>
                    <a:lnTo>
                      <a:pt x="88" y="118"/>
                    </a:lnTo>
                    <a:lnTo>
                      <a:pt x="60" y="87"/>
                    </a:lnTo>
                    <a:lnTo>
                      <a:pt x="30" y="87"/>
                    </a:lnTo>
                    <a:lnTo>
                      <a:pt x="30" y="30"/>
                    </a:lnTo>
                    <a:lnTo>
                      <a:pt x="0" y="0"/>
                    </a:lnTo>
                  </a:path>
                </a:pathLst>
              </a:custGeom>
              <a:noFill/>
              <a:ln w="1588">
                <a:solidFill>
                  <a:srgbClr val="000000"/>
                </a:solidFill>
                <a:prstDash val="solid"/>
                <a:round/>
                <a:headEnd/>
                <a:tailEnd/>
              </a:ln>
            </p:spPr>
            <p:txBody>
              <a:bodyPr/>
              <a:lstStyle/>
              <a:p>
                <a:endParaRPr lang="en-GB"/>
              </a:p>
            </p:txBody>
          </p:sp>
          <p:sp>
            <p:nvSpPr>
              <p:cNvPr id="25981" name="Freeform 381"/>
              <p:cNvSpPr>
                <a:spLocks/>
              </p:cNvSpPr>
              <p:nvPr/>
            </p:nvSpPr>
            <p:spPr bwMode="auto">
              <a:xfrm>
                <a:off x="2716" y="2416"/>
                <a:ext cx="60" cy="22"/>
              </a:xfrm>
              <a:custGeom>
                <a:avLst/>
                <a:gdLst/>
                <a:ahLst/>
                <a:cxnLst>
                  <a:cxn ang="0">
                    <a:pos x="237" y="0"/>
                  </a:cxn>
                  <a:cxn ang="0">
                    <a:pos x="149" y="0"/>
                  </a:cxn>
                  <a:cxn ang="0">
                    <a:pos x="60" y="57"/>
                  </a:cxn>
                  <a:cxn ang="0">
                    <a:pos x="30" y="57"/>
                  </a:cxn>
                  <a:cxn ang="0">
                    <a:pos x="0" y="88"/>
                  </a:cxn>
                </a:cxnLst>
                <a:rect l="0" t="0" r="r" b="b"/>
                <a:pathLst>
                  <a:path w="237" h="88">
                    <a:moveTo>
                      <a:pt x="237" y="0"/>
                    </a:moveTo>
                    <a:lnTo>
                      <a:pt x="149" y="0"/>
                    </a:lnTo>
                    <a:lnTo>
                      <a:pt x="60" y="57"/>
                    </a:lnTo>
                    <a:lnTo>
                      <a:pt x="30" y="57"/>
                    </a:lnTo>
                    <a:lnTo>
                      <a:pt x="0" y="88"/>
                    </a:lnTo>
                  </a:path>
                </a:pathLst>
              </a:custGeom>
              <a:noFill/>
              <a:ln w="1588">
                <a:solidFill>
                  <a:srgbClr val="000000"/>
                </a:solidFill>
                <a:prstDash val="solid"/>
                <a:round/>
                <a:headEnd/>
                <a:tailEnd/>
              </a:ln>
            </p:spPr>
            <p:txBody>
              <a:bodyPr/>
              <a:lstStyle/>
              <a:p>
                <a:endParaRPr lang="en-GB"/>
              </a:p>
            </p:txBody>
          </p:sp>
          <p:sp>
            <p:nvSpPr>
              <p:cNvPr id="25982" name="Freeform 382"/>
              <p:cNvSpPr>
                <a:spLocks/>
              </p:cNvSpPr>
              <p:nvPr/>
            </p:nvSpPr>
            <p:spPr bwMode="auto">
              <a:xfrm>
                <a:off x="2835" y="2401"/>
                <a:ext cx="111" cy="67"/>
              </a:xfrm>
              <a:custGeom>
                <a:avLst/>
                <a:gdLst/>
                <a:ahLst/>
                <a:cxnLst>
                  <a:cxn ang="0">
                    <a:pos x="0" y="61"/>
                  </a:cxn>
                  <a:cxn ang="0">
                    <a:pos x="30" y="61"/>
                  </a:cxn>
                  <a:cxn ang="0">
                    <a:pos x="30" y="30"/>
                  </a:cxn>
                  <a:cxn ang="0">
                    <a:pos x="89" y="30"/>
                  </a:cxn>
                  <a:cxn ang="0">
                    <a:pos x="119" y="0"/>
                  </a:cxn>
                  <a:cxn ang="0">
                    <a:pos x="119" y="30"/>
                  </a:cxn>
                  <a:cxn ang="0">
                    <a:pos x="177" y="30"/>
                  </a:cxn>
                  <a:cxn ang="0">
                    <a:pos x="177" y="0"/>
                  </a:cxn>
                  <a:cxn ang="0">
                    <a:pos x="207" y="30"/>
                  </a:cxn>
                  <a:cxn ang="0">
                    <a:pos x="207" y="61"/>
                  </a:cxn>
                  <a:cxn ang="0">
                    <a:pos x="237" y="61"/>
                  </a:cxn>
                  <a:cxn ang="0">
                    <a:pos x="237" y="90"/>
                  </a:cxn>
                  <a:cxn ang="0">
                    <a:pos x="326" y="90"/>
                  </a:cxn>
                  <a:cxn ang="0">
                    <a:pos x="356" y="118"/>
                  </a:cxn>
                  <a:cxn ang="0">
                    <a:pos x="385" y="118"/>
                  </a:cxn>
                  <a:cxn ang="0">
                    <a:pos x="385" y="179"/>
                  </a:cxn>
                  <a:cxn ang="0">
                    <a:pos x="356" y="209"/>
                  </a:cxn>
                  <a:cxn ang="0">
                    <a:pos x="326" y="209"/>
                  </a:cxn>
                  <a:cxn ang="0">
                    <a:pos x="356" y="236"/>
                  </a:cxn>
                  <a:cxn ang="0">
                    <a:pos x="385" y="236"/>
                  </a:cxn>
                  <a:cxn ang="0">
                    <a:pos x="414" y="267"/>
                  </a:cxn>
                  <a:cxn ang="0">
                    <a:pos x="444" y="236"/>
                  </a:cxn>
                </a:cxnLst>
                <a:rect l="0" t="0" r="r" b="b"/>
                <a:pathLst>
                  <a:path w="444" h="267">
                    <a:moveTo>
                      <a:pt x="0" y="61"/>
                    </a:moveTo>
                    <a:lnTo>
                      <a:pt x="30" y="61"/>
                    </a:lnTo>
                    <a:lnTo>
                      <a:pt x="30" y="30"/>
                    </a:lnTo>
                    <a:lnTo>
                      <a:pt x="89" y="30"/>
                    </a:lnTo>
                    <a:lnTo>
                      <a:pt x="119" y="0"/>
                    </a:lnTo>
                    <a:lnTo>
                      <a:pt x="119" y="30"/>
                    </a:lnTo>
                    <a:lnTo>
                      <a:pt x="177" y="30"/>
                    </a:lnTo>
                    <a:lnTo>
                      <a:pt x="177" y="0"/>
                    </a:lnTo>
                    <a:lnTo>
                      <a:pt x="207" y="30"/>
                    </a:lnTo>
                    <a:lnTo>
                      <a:pt x="207" y="61"/>
                    </a:lnTo>
                    <a:lnTo>
                      <a:pt x="237" y="61"/>
                    </a:lnTo>
                    <a:lnTo>
                      <a:pt x="237" y="90"/>
                    </a:lnTo>
                    <a:lnTo>
                      <a:pt x="326" y="90"/>
                    </a:lnTo>
                    <a:lnTo>
                      <a:pt x="356" y="118"/>
                    </a:lnTo>
                    <a:lnTo>
                      <a:pt x="385" y="118"/>
                    </a:lnTo>
                    <a:lnTo>
                      <a:pt x="385" y="179"/>
                    </a:lnTo>
                    <a:lnTo>
                      <a:pt x="356" y="209"/>
                    </a:lnTo>
                    <a:lnTo>
                      <a:pt x="326" y="209"/>
                    </a:lnTo>
                    <a:lnTo>
                      <a:pt x="356" y="236"/>
                    </a:lnTo>
                    <a:lnTo>
                      <a:pt x="385" y="236"/>
                    </a:lnTo>
                    <a:lnTo>
                      <a:pt x="414" y="267"/>
                    </a:lnTo>
                    <a:lnTo>
                      <a:pt x="444" y="236"/>
                    </a:lnTo>
                  </a:path>
                </a:pathLst>
              </a:custGeom>
              <a:noFill/>
              <a:ln w="1588">
                <a:solidFill>
                  <a:srgbClr val="000000"/>
                </a:solidFill>
                <a:prstDash val="solid"/>
                <a:round/>
                <a:headEnd/>
                <a:tailEnd/>
              </a:ln>
            </p:spPr>
            <p:txBody>
              <a:bodyPr/>
              <a:lstStyle/>
              <a:p>
                <a:endParaRPr lang="en-GB"/>
              </a:p>
            </p:txBody>
          </p:sp>
          <p:sp>
            <p:nvSpPr>
              <p:cNvPr id="25983" name="Line 383"/>
              <p:cNvSpPr>
                <a:spLocks noChangeShapeType="1"/>
              </p:cNvSpPr>
              <p:nvPr/>
            </p:nvSpPr>
            <p:spPr bwMode="auto">
              <a:xfrm>
                <a:off x="2828" y="2416"/>
                <a:ext cx="7" cy="1"/>
              </a:xfrm>
              <a:prstGeom prst="line">
                <a:avLst/>
              </a:prstGeom>
              <a:noFill/>
              <a:ln w="1588">
                <a:solidFill>
                  <a:srgbClr val="000000"/>
                </a:solidFill>
                <a:round/>
                <a:headEnd/>
                <a:tailEnd/>
              </a:ln>
            </p:spPr>
            <p:txBody>
              <a:bodyPr/>
              <a:lstStyle/>
              <a:p>
                <a:endParaRPr lang="en-GB"/>
              </a:p>
            </p:txBody>
          </p:sp>
          <p:sp>
            <p:nvSpPr>
              <p:cNvPr id="25984" name="Freeform 384"/>
              <p:cNvSpPr>
                <a:spLocks/>
              </p:cNvSpPr>
              <p:nvPr/>
            </p:nvSpPr>
            <p:spPr bwMode="auto">
              <a:xfrm>
                <a:off x="2776" y="2416"/>
                <a:ext cx="52" cy="7"/>
              </a:xfrm>
              <a:custGeom>
                <a:avLst/>
                <a:gdLst/>
                <a:ahLst/>
                <a:cxnLst>
                  <a:cxn ang="0">
                    <a:pos x="0" y="0"/>
                  </a:cxn>
                  <a:cxn ang="0">
                    <a:pos x="0" y="29"/>
                  </a:cxn>
                  <a:cxn ang="0">
                    <a:pos x="176" y="29"/>
                  </a:cxn>
                  <a:cxn ang="0">
                    <a:pos x="207" y="0"/>
                  </a:cxn>
                </a:cxnLst>
                <a:rect l="0" t="0" r="r" b="b"/>
                <a:pathLst>
                  <a:path w="207" h="29">
                    <a:moveTo>
                      <a:pt x="0" y="0"/>
                    </a:moveTo>
                    <a:lnTo>
                      <a:pt x="0" y="29"/>
                    </a:lnTo>
                    <a:lnTo>
                      <a:pt x="176" y="29"/>
                    </a:lnTo>
                    <a:lnTo>
                      <a:pt x="207" y="0"/>
                    </a:lnTo>
                  </a:path>
                </a:pathLst>
              </a:custGeom>
              <a:noFill/>
              <a:ln w="1588">
                <a:solidFill>
                  <a:srgbClr val="000000"/>
                </a:solidFill>
                <a:prstDash val="solid"/>
                <a:round/>
                <a:headEnd/>
                <a:tailEnd/>
              </a:ln>
            </p:spPr>
            <p:txBody>
              <a:bodyPr/>
              <a:lstStyle/>
              <a:p>
                <a:endParaRPr lang="en-GB"/>
              </a:p>
            </p:txBody>
          </p:sp>
          <p:sp>
            <p:nvSpPr>
              <p:cNvPr id="25985" name="Freeform 385"/>
              <p:cNvSpPr>
                <a:spLocks/>
              </p:cNvSpPr>
              <p:nvPr/>
            </p:nvSpPr>
            <p:spPr bwMode="auto">
              <a:xfrm>
                <a:off x="2828" y="2416"/>
                <a:ext cx="7" cy="7"/>
              </a:xfrm>
              <a:custGeom>
                <a:avLst/>
                <a:gdLst/>
                <a:ahLst/>
                <a:cxnLst>
                  <a:cxn ang="0">
                    <a:pos x="0" y="0"/>
                  </a:cxn>
                  <a:cxn ang="0">
                    <a:pos x="30" y="29"/>
                  </a:cxn>
                  <a:cxn ang="0">
                    <a:pos x="30" y="0"/>
                  </a:cxn>
                </a:cxnLst>
                <a:rect l="0" t="0" r="r" b="b"/>
                <a:pathLst>
                  <a:path w="30" h="29">
                    <a:moveTo>
                      <a:pt x="0" y="0"/>
                    </a:moveTo>
                    <a:lnTo>
                      <a:pt x="30" y="29"/>
                    </a:lnTo>
                    <a:lnTo>
                      <a:pt x="30" y="0"/>
                    </a:lnTo>
                  </a:path>
                </a:pathLst>
              </a:custGeom>
              <a:noFill/>
              <a:ln w="1588">
                <a:solidFill>
                  <a:srgbClr val="000000"/>
                </a:solidFill>
                <a:prstDash val="solid"/>
                <a:round/>
                <a:headEnd/>
                <a:tailEnd/>
              </a:ln>
            </p:spPr>
            <p:txBody>
              <a:bodyPr/>
              <a:lstStyle/>
              <a:p>
                <a:endParaRPr lang="en-GB"/>
              </a:p>
            </p:txBody>
          </p:sp>
          <p:sp>
            <p:nvSpPr>
              <p:cNvPr id="25986" name="Line 386"/>
              <p:cNvSpPr>
                <a:spLocks noChangeShapeType="1"/>
              </p:cNvSpPr>
              <p:nvPr/>
            </p:nvSpPr>
            <p:spPr bwMode="auto">
              <a:xfrm>
                <a:off x="2820" y="2408"/>
                <a:ext cx="8" cy="8"/>
              </a:xfrm>
              <a:prstGeom prst="line">
                <a:avLst/>
              </a:prstGeom>
              <a:noFill/>
              <a:ln w="1588">
                <a:solidFill>
                  <a:srgbClr val="000000"/>
                </a:solidFill>
                <a:round/>
                <a:headEnd/>
                <a:tailEnd/>
              </a:ln>
            </p:spPr>
            <p:txBody>
              <a:bodyPr/>
              <a:lstStyle/>
              <a:p>
                <a:endParaRPr lang="en-GB"/>
              </a:p>
            </p:txBody>
          </p:sp>
          <p:sp>
            <p:nvSpPr>
              <p:cNvPr id="25987" name="Freeform 387"/>
              <p:cNvSpPr>
                <a:spLocks/>
              </p:cNvSpPr>
              <p:nvPr/>
            </p:nvSpPr>
            <p:spPr bwMode="auto">
              <a:xfrm>
                <a:off x="2776" y="2408"/>
                <a:ext cx="14" cy="8"/>
              </a:xfrm>
              <a:custGeom>
                <a:avLst/>
                <a:gdLst/>
                <a:ahLst/>
                <a:cxnLst>
                  <a:cxn ang="0">
                    <a:pos x="58" y="0"/>
                  </a:cxn>
                  <a:cxn ang="0">
                    <a:pos x="30" y="0"/>
                  </a:cxn>
                  <a:cxn ang="0">
                    <a:pos x="0" y="31"/>
                  </a:cxn>
                </a:cxnLst>
                <a:rect l="0" t="0" r="r" b="b"/>
                <a:pathLst>
                  <a:path w="58" h="31">
                    <a:moveTo>
                      <a:pt x="58" y="0"/>
                    </a:moveTo>
                    <a:lnTo>
                      <a:pt x="30" y="0"/>
                    </a:lnTo>
                    <a:lnTo>
                      <a:pt x="0" y="31"/>
                    </a:lnTo>
                  </a:path>
                </a:pathLst>
              </a:custGeom>
              <a:noFill/>
              <a:ln w="1588">
                <a:solidFill>
                  <a:srgbClr val="000000"/>
                </a:solidFill>
                <a:prstDash val="solid"/>
                <a:round/>
                <a:headEnd/>
                <a:tailEnd/>
              </a:ln>
            </p:spPr>
            <p:txBody>
              <a:bodyPr/>
              <a:lstStyle/>
              <a:p>
                <a:endParaRPr lang="en-GB"/>
              </a:p>
            </p:txBody>
          </p:sp>
          <p:sp>
            <p:nvSpPr>
              <p:cNvPr id="25988" name="Freeform 388"/>
              <p:cNvSpPr>
                <a:spLocks/>
              </p:cNvSpPr>
              <p:nvPr/>
            </p:nvSpPr>
            <p:spPr bwMode="auto">
              <a:xfrm>
                <a:off x="2790" y="2408"/>
                <a:ext cx="23" cy="8"/>
              </a:xfrm>
              <a:custGeom>
                <a:avLst/>
                <a:gdLst/>
                <a:ahLst/>
                <a:cxnLst>
                  <a:cxn ang="0">
                    <a:pos x="0" y="0"/>
                  </a:cxn>
                  <a:cxn ang="0">
                    <a:pos x="91" y="0"/>
                  </a:cxn>
                  <a:cxn ang="0">
                    <a:pos x="61" y="31"/>
                  </a:cxn>
                  <a:cxn ang="0">
                    <a:pos x="30" y="31"/>
                  </a:cxn>
                  <a:cxn ang="0">
                    <a:pos x="0" y="0"/>
                  </a:cxn>
                </a:cxnLst>
                <a:rect l="0" t="0" r="r" b="b"/>
                <a:pathLst>
                  <a:path w="91" h="31">
                    <a:moveTo>
                      <a:pt x="0" y="0"/>
                    </a:moveTo>
                    <a:lnTo>
                      <a:pt x="91" y="0"/>
                    </a:lnTo>
                    <a:lnTo>
                      <a:pt x="61" y="31"/>
                    </a:lnTo>
                    <a:lnTo>
                      <a:pt x="30" y="31"/>
                    </a:lnTo>
                    <a:lnTo>
                      <a:pt x="0" y="0"/>
                    </a:lnTo>
                  </a:path>
                </a:pathLst>
              </a:custGeom>
              <a:noFill/>
              <a:ln w="1588">
                <a:solidFill>
                  <a:srgbClr val="000000"/>
                </a:solidFill>
                <a:prstDash val="solid"/>
                <a:round/>
                <a:headEnd/>
                <a:tailEnd/>
              </a:ln>
            </p:spPr>
            <p:txBody>
              <a:bodyPr/>
              <a:lstStyle/>
              <a:p>
                <a:endParaRPr lang="en-GB"/>
              </a:p>
            </p:txBody>
          </p:sp>
          <p:sp>
            <p:nvSpPr>
              <p:cNvPr id="25989" name="Freeform 389"/>
              <p:cNvSpPr>
                <a:spLocks/>
              </p:cNvSpPr>
              <p:nvPr/>
            </p:nvSpPr>
            <p:spPr bwMode="auto">
              <a:xfrm>
                <a:off x="3183" y="2068"/>
                <a:ext cx="75" cy="44"/>
              </a:xfrm>
              <a:custGeom>
                <a:avLst/>
                <a:gdLst/>
                <a:ahLst/>
                <a:cxnLst>
                  <a:cxn ang="0">
                    <a:pos x="0" y="31"/>
                  </a:cxn>
                  <a:cxn ang="0">
                    <a:pos x="0" y="58"/>
                  </a:cxn>
                  <a:cxn ang="0">
                    <a:pos x="29" y="58"/>
                  </a:cxn>
                  <a:cxn ang="0">
                    <a:pos x="88" y="118"/>
                  </a:cxn>
                  <a:cxn ang="0">
                    <a:pos x="88" y="149"/>
                  </a:cxn>
                  <a:cxn ang="0">
                    <a:pos x="118" y="149"/>
                  </a:cxn>
                  <a:cxn ang="0">
                    <a:pos x="118" y="177"/>
                  </a:cxn>
                  <a:cxn ang="0">
                    <a:pos x="267" y="177"/>
                  </a:cxn>
                  <a:cxn ang="0">
                    <a:pos x="267" y="149"/>
                  </a:cxn>
                  <a:cxn ang="0">
                    <a:pos x="297" y="118"/>
                  </a:cxn>
                  <a:cxn ang="0">
                    <a:pos x="267" y="88"/>
                  </a:cxn>
                  <a:cxn ang="0">
                    <a:pos x="297" y="88"/>
                  </a:cxn>
                  <a:cxn ang="0">
                    <a:pos x="267" y="58"/>
                  </a:cxn>
                  <a:cxn ang="0">
                    <a:pos x="236" y="58"/>
                  </a:cxn>
                  <a:cxn ang="0">
                    <a:pos x="267" y="31"/>
                  </a:cxn>
                  <a:cxn ang="0">
                    <a:pos x="236" y="0"/>
                  </a:cxn>
                  <a:cxn ang="0">
                    <a:pos x="236" y="31"/>
                  </a:cxn>
                  <a:cxn ang="0">
                    <a:pos x="207" y="58"/>
                  </a:cxn>
                  <a:cxn ang="0">
                    <a:pos x="179" y="58"/>
                  </a:cxn>
                  <a:cxn ang="0">
                    <a:pos x="207" y="31"/>
                  </a:cxn>
                  <a:cxn ang="0">
                    <a:pos x="179" y="0"/>
                  </a:cxn>
                  <a:cxn ang="0">
                    <a:pos x="148" y="0"/>
                  </a:cxn>
                  <a:cxn ang="0">
                    <a:pos x="88" y="31"/>
                  </a:cxn>
                  <a:cxn ang="0">
                    <a:pos x="0" y="31"/>
                  </a:cxn>
                </a:cxnLst>
                <a:rect l="0" t="0" r="r" b="b"/>
                <a:pathLst>
                  <a:path w="297" h="177">
                    <a:moveTo>
                      <a:pt x="0" y="31"/>
                    </a:moveTo>
                    <a:lnTo>
                      <a:pt x="0" y="58"/>
                    </a:lnTo>
                    <a:lnTo>
                      <a:pt x="29" y="58"/>
                    </a:lnTo>
                    <a:lnTo>
                      <a:pt x="88" y="118"/>
                    </a:lnTo>
                    <a:lnTo>
                      <a:pt x="88" y="149"/>
                    </a:lnTo>
                    <a:lnTo>
                      <a:pt x="118" y="149"/>
                    </a:lnTo>
                    <a:lnTo>
                      <a:pt x="118" y="177"/>
                    </a:lnTo>
                    <a:lnTo>
                      <a:pt x="267" y="177"/>
                    </a:lnTo>
                    <a:lnTo>
                      <a:pt x="267" y="149"/>
                    </a:lnTo>
                    <a:lnTo>
                      <a:pt x="297" y="118"/>
                    </a:lnTo>
                    <a:lnTo>
                      <a:pt x="267" y="88"/>
                    </a:lnTo>
                    <a:lnTo>
                      <a:pt x="297" y="88"/>
                    </a:lnTo>
                    <a:lnTo>
                      <a:pt x="267" y="58"/>
                    </a:lnTo>
                    <a:lnTo>
                      <a:pt x="236" y="58"/>
                    </a:lnTo>
                    <a:lnTo>
                      <a:pt x="267" y="31"/>
                    </a:lnTo>
                    <a:lnTo>
                      <a:pt x="236" y="0"/>
                    </a:lnTo>
                    <a:lnTo>
                      <a:pt x="236" y="31"/>
                    </a:lnTo>
                    <a:lnTo>
                      <a:pt x="207" y="58"/>
                    </a:lnTo>
                    <a:lnTo>
                      <a:pt x="179" y="58"/>
                    </a:lnTo>
                    <a:lnTo>
                      <a:pt x="207" y="31"/>
                    </a:lnTo>
                    <a:lnTo>
                      <a:pt x="179" y="0"/>
                    </a:lnTo>
                    <a:lnTo>
                      <a:pt x="148" y="0"/>
                    </a:lnTo>
                    <a:lnTo>
                      <a:pt x="88" y="31"/>
                    </a:lnTo>
                    <a:lnTo>
                      <a:pt x="0" y="31"/>
                    </a:lnTo>
                  </a:path>
                </a:pathLst>
              </a:custGeom>
              <a:noFill/>
              <a:ln w="1588">
                <a:solidFill>
                  <a:srgbClr val="000000"/>
                </a:solidFill>
                <a:prstDash val="solid"/>
                <a:round/>
                <a:headEnd/>
                <a:tailEnd/>
              </a:ln>
            </p:spPr>
            <p:txBody>
              <a:bodyPr/>
              <a:lstStyle/>
              <a:p>
                <a:endParaRPr lang="en-GB"/>
              </a:p>
            </p:txBody>
          </p:sp>
          <p:sp>
            <p:nvSpPr>
              <p:cNvPr id="25990" name="Freeform 390"/>
              <p:cNvSpPr>
                <a:spLocks/>
              </p:cNvSpPr>
              <p:nvPr/>
            </p:nvSpPr>
            <p:spPr bwMode="auto">
              <a:xfrm>
                <a:off x="3168" y="2076"/>
                <a:ext cx="37" cy="59"/>
              </a:xfrm>
              <a:custGeom>
                <a:avLst/>
                <a:gdLst/>
                <a:ahLst/>
                <a:cxnLst>
                  <a:cxn ang="0">
                    <a:pos x="88" y="236"/>
                  </a:cxn>
                  <a:cxn ang="0">
                    <a:pos x="88" y="206"/>
                  </a:cxn>
                  <a:cxn ang="0">
                    <a:pos x="147" y="206"/>
                  </a:cxn>
                  <a:cxn ang="0">
                    <a:pos x="147" y="176"/>
                  </a:cxn>
                  <a:cxn ang="0">
                    <a:pos x="119" y="176"/>
                  </a:cxn>
                  <a:cxn ang="0">
                    <a:pos x="88" y="146"/>
                  </a:cxn>
                  <a:cxn ang="0">
                    <a:pos x="59" y="146"/>
                  </a:cxn>
                  <a:cxn ang="0">
                    <a:pos x="59" y="176"/>
                  </a:cxn>
                  <a:cxn ang="0">
                    <a:pos x="29" y="146"/>
                  </a:cxn>
                  <a:cxn ang="0">
                    <a:pos x="0" y="146"/>
                  </a:cxn>
                  <a:cxn ang="0">
                    <a:pos x="0" y="118"/>
                  </a:cxn>
                  <a:cxn ang="0">
                    <a:pos x="29" y="118"/>
                  </a:cxn>
                  <a:cxn ang="0">
                    <a:pos x="59" y="87"/>
                  </a:cxn>
                  <a:cxn ang="0">
                    <a:pos x="59" y="57"/>
                  </a:cxn>
                  <a:cxn ang="0">
                    <a:pos x="29" y="27"/>
                  </a:cxn>
                  <a:cxn ang="0">
                    <a:pos x="29" y="0"/>
                  </a:cxn>
                  <a:cxn ang="0">
                    <a:pos x="59" y="0"/>
                  </a:cxn>
                </a:cxnLst>
                <a:rect l="0" t="0" r="r" b="b"/>
                <a:pathLst>
                  <a:path w="147" h="236">
                    <a:moveTo>
                      <a:pt x="88" y="236"/>
                    </a:moveTo>
                    <a:lnTo>
                      <a:pt x="88" y="206"/>
                    </a:lnTo>
                    <a:lnTo>
                      <a:pt x="147" y="206"/>
                    </a:lnTo>
                    <a:lnTo>
                      <a:pt x="147" y="176"/>
                    </a:lnTo>
                    <a:lnTo>
                      <a:pt x="119" y="176"/>
                    </a:lnTo>
                    <a:lnTo>
                      <a:pt x="88" y="146"/>
                    </a:lnTo>
                    <a:lnTo>
                      <a:pt x="59" y="146"/>
                    </a:lnTo>
                    <a:lnTo>
                      <a:pt x="59" y="176"/>
                    </a:lnTo>
                    <a:lnTo>
                      <a:pt x="29" y="146"/>
                    </a:lnTo>
                    <a:lnTo>
                      <a:pt x="0" y="146"/>
                    </a:lnTo>
                    <a:lnTo>
                      <a:pt x="0" y="118"/>
                    </a:lnTo>
                    <a:lnTo>
                      <a:pt x="29" y="118"/>
                    </a:lnTo>
                    <a:lnTo>
                      <a:pt x="59" y="87"/>
                    </a:lnTo>
                    <a:lnTo>
                      <a:pt x="59" y="57"/>
                    </a:lnTo>
                    <a:lnTo>
                      <a:pt x="29" y="27"/>
                    </a:lnTo>
                    <a:lnTo>
                      <a:pt x="29" y="0"/>
                    </a:lnTo>
                    <a:lnTo>
                      <a:pt x="59" y="0"/>
                    </a:lnTo>
                  </a:path>
                </a:pathLst>
              </a:custGeom>
              <a:noFill/>
              <a:ln w="1588">
                <a:solidFill>
                  <a:srgbClr val="000000"/>
                </a:solidFill>
                <a:prstDash val="solid"/>
                <a:round/>
                <a:headEnd/>
                <a:tailEnd/>
              </a:ln>
            </p:spPr>
            <p:txBody>
              <a:bodyPr/>
              <a:lstStyle/>
              <a:p>
                <a:endParaRPr lang="en-GB"/>
              </a:p>
            </p:txBody>
          </p:sp>
          <p:sp>
            <p:nvSpPr>
              <p:cNvPr id="25991" name="Line 391"/>
              <p:cNvSpPr>
                <a:spLocks noChangeShapeType="1"/>
              </p:cNvSpPr>
              <p:nvPr/>
            </p:nvSpPr>
            <p:spPr bwMode="auto">
              <a:xfrm flipH="1" flipV="1">
                <a:off x="3176" y="2127"/>
                <a:ext cx="15" cy="8"/>
              </a:xfrm>
              <a:prstGeom prst="line">
                <a:avLst/>
              </a:prstGeom>
              <a:noFill/>
              <a:ln w="1588">
                <a:solidFill>
                  <a:srgbClr val="000000"/>
                </a:solidFill>
                <a:round/>
                <a:headEnd/>
                <a:tailEnd/>
              </a:ln>
            </p:spPr>
            <p:txBody>
              <a:bodyPr/>
              <a:lstStyle/>
              <a:p>
                <a:endParaRPr lang="en-GB"/>
              </a:p>
            </p:txBody>
          </p:sp>
          <p:sp>
            <p:nvSpPr>
              <p:cNvPr id="25992" name="Freeform 392"/>
              <p:cNvSpPr>
                <a:spLocks/>
              </p:cNvSpPr>
              <p:nvPr/>
            </p:nvSpPr>
            <p:spPr bwMode="auto">
              <a:xfrm>
                <a:off x="3176" y="2127"/>
                <a:ext cx="15" cy="8"/>
              </a:xfrm>
              <a:custGeom>
                <a:avLst/>
                <a:gdLst/>
                <a:ahLst/>
                <a:cxnLst>
                  <a:cxn ang="0">
                    <a:pos x="59" y="30"/>
                  </a:cxn>
                  <a:cxn ang="0">
                    <a:pos x="30" y="0"/>
                  </a:cxn>
                  <a:cxn ang="0">
                    <a:pos x="0" y="0"/>
                  </a:cxn>
                </a:cxnLst>
                <a:rect l="0" t="0" r="r" b="b"/>
                <a:pathLst>
                  <a:path w="59" h="30">
                    <a:moveTo>
                      <a:pt x="59" y="30"/>
                    </a:moveTo>
                    <a:lnTo>
                      <a:pt x="30" y="0"/>
                    </a:lnTo>
                    <a:lnTo>
                      <a:pt x="0" y="0"/>
                    </a:lnTo>
                  </a:path>
                </a:pathLst>
              </a:custGeom>
              <a:noFill/>
              <a:ln w="1588">
                <a:solidFill>
                  <a:srgbClr val="000000"/>
                </a:solidFill>
                <a:prstDash val="solid"/>
                <a:round/>
                <a:headEnd/>
                <a:tailEnd/>
              </a:ln>
            </p:spPr>
            <p:txBody>
              <a:bodyPr/>
              <a:lstStyle/>
              <a:p>
                <a:endParaRPr lang="en-GB"/>
              </a:p>
            </p:txBody>
          </p:sp>
          <p:sp>
            <p:nvSpPr>
              <p:cNvPr id="25993" name="Freeform 393"/>
              <p:cNvSpPr>
                <a:spLocks/>
              </p:cNvSpPr>
              <p:nvPr/>
            </p:nvSpPr>
            <p:spPr bwMode="auto">
              <a:xfrm>
                <a:off x="3116" y="2127"/>
                <a:ext cx="60" cy="8"/>
              </a:xfrm>
              <a:custGeom>
                <a:avLst/>
                <a:gdLst/>
                <a:ahLst/>
                <a:cxnLst>
                  <a:cxn ang="0">
                    <a:pos x="237" y="0"/>
                  </a:cxn>
                  <a:cxn ang="0">
                    <a:pos x="208" y="30"/>
                  </a:cxn>
                  <a:cxn ang="0">
                    <a:pos x="178" y="30"/>
                  </a:cxn>
                  <a:cxn ang="0">
                    <a:pos x="148" y="0"/>
                  </a:cxn>
                  <a:cxn ang="0">
                    <a:pos x="0" y="0"/>
                  </a:cxn>
                </a:cxnLst>
                <a:rect l="0" t="0" r="r" b="b"/>
                <a:pathLst>
                  <a:path w="237" h="30">
                    <a:moveTo>
                      <a:pt x="237" y="0"/>
                    </a:moveTo>
                    <a:lnTo>
                      <a:pt x="208" y="30"/>
                    </a:lnTo>
                    <a:lnTo>
                      <a:pt x="178" y="30"/>
                    </a:lnTo>
                    <a:lnTo>
                      <a:pt x="148" y="0"/>
                    </a:lnTo>
                    <a:lnTo>
                      <a:pt x="0" y="0"/>
                    </a:lnTo>
                  </a:path>
                </a:pathLst>
              </a:custGeom>
              <a:noFill/>
              <a:ln w="1588">
                <a:solidFill>
                  <a:srgbClr val="000000"/>
                </a:solidFill>
                <a:prstDash val="solid"/>
                <a:round/>
                <a:headEnd/>
                <a:tailEnd/>
              </a:ln>
            </p:spPr>
            <p:txBody>
              <a:bodyPr/>
              <a:lstStyle/>
              <a:p>
                <a:endParaRPr lang="en-GB"/>
              </a:p>
            </p:txBody>
          </p:sp>
          <p:sp>
            <p:nvSpPr>
              <p:cNvPr id="25994" name="Freeform 394"/>
              <p:cNvSpPr>
                <a:spLocks/>
              </p:cNvSpPr>
              <p:nvPr/>
            </p:nvSpPr>
            <p:spPr bwMode="auto">
              <a:xfrm>
                <a:off x="3191" y="2135"/>
                <a:ext cx="288" cy="88"/>
              </a:xfrm>
              <a:custGeom>
                <a:avLst/>
                <a:gdLst/>
                <a:ahLst/>
                <a:cxnLst>
                  <a:cxn ang="0">
                    <a:pos x="1156" y="353"/>
                  </a:cxn>
                  <a:cxn ang="0">
                    <a:pos x="1126" y="353"/>
                  </a:cxn>
                  <a:cxn ang="0">
                    <a:pos x="1096" y="325"/>
                  </a:cxn>
                  <a:cxn ang="0">
                    <a:pos x="1067" y="325"/>
                  </a:cxn>
                  <a:cxn ang="0">
                    <a:pos x="1037" y="295"/>
                  </a:cxn>
                  <a:cxn ang="0">
                    <a:pos x="1037" y="266"/>
                  </a:cxn>
                  <a:cxn ang="0">
                    <a:pos x="1008" y="235"/>
                  </a:cxn>
                  <a:cxn ang="0">
                    <a:pos x="1037" y="235"/>
                  </a:cxn>
                  <a:cxn ang="0">
                    <a:pos x="1008" y="207"/>
                  </a:cxn>
                  <a:cxn ang="0">
                    <a:pos x="949" y="207"/>
                  </a:cxn>
                  <a:cxn ang="0">
                    <a:pos x="949" y="235"/>
                  </a:cxn>
                  <a:cxn ang="0">
                    <a:pos x="889" y="177"/>
                  </a:cxn>
                  <a:cxn ang="0">
                    <a:pos x="919" y="177"/>
                  </a:cxn>
                  <a:cxn ang="0">
                    <a:pos x="949" y="146"/>
                  </a:cxn>
                  <a:cxn ang="0">
                    <a:pos x="1008" y="146"/>
                  </a:cxn>
                  <a:cxn ang="0">
                    <a:pos x="979" y="116"/>
                  </a:cxn>
                  <a:cxn ang="0">
                    <a:pos x="979" y="59"/>
                  </a:cxn>
                  <a:cxn ang="0">
                    <a:pos x="919" y="59"/>
                  </a:cxn>
                  <a:cxn ang="0">
                    <a:pos x="949" y="89"/>
                  </a:cxn>
                  <a:cxn ang="0">
                    <a:pos x="889" y="89"/>
                  </a:cxn>
                  <a:cxn ang="0">
                    <a:pos x="860" y="89"/>
                  </a:cxn>
                  <a:cxn ang="0">
                    <a:pos x="860" y="177"/>
                  </a:cxn>
                  <a:cxn ang="0">
                    <a:pos x="830" y="146"/>
                  </a:cxn>
                  <a:cxn ang="0">
                    <a:pos x="830" y="116"/>
                  </a:cxn>
                  <a:cxn ang="0">
                    <a:pos x="801" y="116"/>
                  </a:cxn>
                  <a:cxn ang="0">
                    <a:pos x="771" y="146"/>
                  </a:cxn>
                  <a:cxn ang="0">
                    <a:pos x="742" y="116"/>
                  </a:cxn>
                  <a:cxn ang="0">
                    <a:pos x="712" y="146"/>
                  </a:cxn>
                  <a:cxn ang="0">
                    <a:pos x="682" y="146"/>
                  </a:cxn>
                  <a:cxn ang="0">
                    <a:pos x="652" y="177"/>
                  </a:cxn>
                  <a:cxn ang="0">
                    <a:pos x="652" y="146"/>
                  </a:cxn>
                  <a:cxn ang="0">
                    <a:pos x="594" y="207"/>
                  </a:cxn>
                  <a:cxn ang="0">
                    <a:pos x="475" y="207"/>
                  </a:cxn>
                  <a:cxn ang="0">
                    <a:pos x="445" y="235"/>
                  </a:cxn>
                  <a:cxn ang="0">
                    <a:pos x="475" y="235"/>
                  </a:cxn>
                  <a:cxn ang="0">
                    <a:pos x="414" y="295"/>
                  </a:cxn>
                  <a:cxn ang="0">
                    <a:pos x="387" y="266"/>
                  </a:cxn>
                  <a:cxn ang="0">
                    <a:pos x="238" y="266"/>
                  </a:cxn>
                  <a:cxn ang="0">
                    <a:pos x="326" y="177"/>
                  </a:cxn>
                  <a:cxn ang="0">
                    <a:pos x="326" y="146"/>
                  </a:cxn>
                  <a:cxn ang="0">
                    <a:pos x="207" y="146"/>
                  </a:cxn>
                  <a:cxn ang="0">
                    <a:pos x="178" y="116"/>
                  </a:cxn>
                  <a:cxn ang="0">
                    <a:pos x="119" y="116"/>
                  </a:cxn>
                  <a:cxn ang="0">
                    <a:pos x="89" y="89"/>
                  </a:cxn>
                  <a:cxn ang="0">
                    <a:pos x="59" y="89"/>
                  </a:cxn>
                  <a:cxn ang="0">
                    <a:pos x="59" y="28"/>
                  </a:cxn>
                  <a:cxn ang="0">
                    <a:pos x="31" y="0"/>
                  </a:cxn>
                  <a:cxn ang="0">
                    <a:pos x="0" y="0"/>
                  </a:cxn>
                </a:cxnLst>
                <a:rect l="0" t="0" r="r" b="b"/>
                <a:pathLst>
                  <a:path w="1156" h="353">
                    <a:moveTo>
                      <a:pt x="1156" y="353"/>
                    </a:moveTo>
                    <a:lnTo>
                      <a:pt x="1126" y="353"/>
                    </a:lnTo>
                    <a:lnTo>
                      <a:pt x="1096" y="325"/>
                    </a:lnTo>
                    <a:lnTo>
                      <a:pt x="1067" y="325"/>
                    </a:lnTo>
                    <a:lnTo>
                      <a:pt x="1037" y="295"/>
                    </a:lnTo>
                    <a:lnTo>
                      <a:pt x="1037" y="266"/>
                    </a:lnTo>
                    <a:lnTo>
                      <a:pt x="1008" y="235"/>
                    </a:lnTo>
                    <a:lnTo>
                      <a:pt x="1037" y="235"/>
                    </a:lnTo>
                    <a:lnTo>
                      <a:pt x="1008" y="207"/>
                    </a:lnTo>
                    <a:lnTo>
                      <a:pt x="949" y="207"/>
                    </a:lnTo>
                    <a:lnTo>
                      <a:pt x="949" y="235"/>
                    </a:lnTo>
                    <a:lnTo>
                      <a:pt x="889" y="177"/>
                    </a:lnTo>
                    <a:lnTo>
                      <a:pt x="919" y="177"/>
                    </a:lnTo>
                    <a:lnTo>
                      <a:pt x="949" y="146"/>
                    </a:lnTo>
                    <a:lnTo>
                      <a:pt x="1008" y="146"/>
                    </a:lnTo>
                    <a:lnTo>
                      <a:pt x="979" y="116"/>
                    </a:lnTo>
                    <a:lnTo>
                      <a:pt x="979" y="59"/>
                    </a:lnTo>
                    <a:lnTo>
                      <a:pt x="919" y="59"/>
                    </a:lnTo>
                    <a:lnTo>
                      <a:pt x="949" y="89"/>
                    </a:lnTo>
                    <a:lnTo>
                      <a:pt x="889" y="89"/>
                    </a:lnTo>
                    <a:lnTo>
                      <a:pt x="860" y="89"/>
                    </a:lnTo>
                    <a:lnTo>
                      <a:pt x="860" y="177"/>
                    </a:lnTo>
                    <a:lnTo>
                      <a:pt x="830" y="146"/>
                    </a:lnTo>
                    <a:lnTo>
                      <a:pt x="830" y="116"/>
                    </a:lnTo>
                    <a:lnTo>
                      <a:pt x="801" y="116"/>
                    </a:lnTo>
                    <a:lnTo>
                      <a:pt x="771" y="146"/>
                    </a:lnTo>
                    <a:lnTo>
                      <a:pt x="742" y="116"/>
                    </a:lnTo>
                    <a:lnTo>
                      <a:pt x="712" y="146"/>
                    </a:lnTo>
                    <a:lnTo>
                      <a:pt x="682" y="146"/>
                    </a:lnTo>
                    <a:lnTo>
                      <a:pt x="652" y="177"/>
                    </a:lnTo>
                    <a:lnTo>
                      <a:pt x="652" y="146"/>
                    </a:lnTo>
                    <a:lnTo>
                      <a:pt x="594" y="207"/>
                    </a:lnTo>
                    <a:lnTo>
                      <a:pt x="475" y="207"/>
                    </a:lnTo>
                    <a:lnTo>
                      <a:pt x="445" y="235"/>
                    </a:lnTo>
                    <a:lnTo>
                      <a:pt x="475" y="235"/>
                    </a:lnTo>
                    <a:lnTo>
                      <a:pt x="414" y="295"/>
                    </a:lnTo>
                    <a:lnTo>
                      <a:pt x="387" y="266"/>
                    </a:lnTo>
                    <a:lnTo>
                      <a:pt x="238" y="266"/>
                    </a:lnTo>
                    <a:lnTo>
                      <a:pt x="326" y="177"/>
                    </a:lnTo>
                    <a:lnTo>
                      <a:pt x="326" y="146"/>
                    </a:lnTo>
                    <a:lnTo>
                      <a:pt x="207" y="146"/>
                    </a:lnTo>
                    <a:lnTo>
                      <a:pt x="178" y="116"/>
                    </a:lnTo>
                    <a:lnTo>
                      <a:pt x="119" y="116"/>
                    </a:lnTo>
                    <a:lnTo>
                      <a:pt x="89" y="89"/>
                    </a:lnTo>
                    <a:lnTo>
                      <a:pt x="59" y="89"/>
                    </a:lnTo>
                    <a:lnTo>
                      <a:pt x="59" y="28"/>
                    </a:lnTo>
                    <a:lnTo>
                      <a:pt x="31" y="0"/>
                    </a:lnTo>
                    <a:lnTo>
                      <a:pt x="0" y="0"/>
                    </a:lnTo>
                  </a:path>
                </a:pathLst>
              </a:custGeom>
              <a:noFill/>
              <a:ln w="1588">
                <a:solidFill>
                  <a:srgbClr val="000000"/>
                </a:solidFill>
                <a:prstDash val="solid"/>
                <a:round/>
                <a:headEnd/>
                <a:tailEnd/>
              </a:ln>
            </p:spPr>
            <p:txBody>
              <a:bodyPr/>
              <a:lstStyle/>
              <a:p>
                <a:endParaRPr lang="en-GB"/>
              </a:p>
            </p:txBody>
          </p:sp>
          <p:sp>
            <p:nvSpPr>
              <p:cNvPr id="25995" name="Freeform 395"/>
              <p:cNvSpPr>
                <a:spLocks/>
              </p:cNvSpPr>
              <p:nvPr/>
            </p:nvSpPr>
            <p:spPr bwMode="auto">
              <a:xfrm>
                <a:off x="3013" y="2127"/>
                <a:ext cx="126" cy="133"/>
              </a:xfrm>
              <a:custGeom>
                <a:avLst/>
                <a:gdLst/>
                <a:ahLst/>
                <a:cxnLst>
                  <a:cxn ang="0">
                    <a:pos x="414" y="0"/>
                  </a:cxn>
                  <a:cxn ang="0">
                    <a:pos x="444" y="30"/>
                  </a:cxn>
                  <a:cxn ang="0">
                    <a:pos x="444" y="58"/>
                  </a:cxn>
                  <a:cxn ang="0">
                    <a:pos x="503" y="119"/>
                  </a:cxn>
                  <a:cxn ang="0">
                    <a:pos x="503" y="146"/>
                  </a:cxn>
                  <a:cxn ang="0">
                    <a:pos x="444" y="146"/>
                  </a:cxn>
                  <a:cxn ang="0">
                    <a:pos x="414" y="176"/>
                  </a:cxn>
                  <a:cxn ang="0">
                    <a:pos x="444" y="207"/>
                  </a:cxn>
                  <a:cxn ang="0">
                    <a:pos x="474" y="176"/>
                  </a:cxn>
                  <a:cxn ang="0">
                    <a:pos x="503" y="176"/>
                  </a:cxn>
                  <a:cxn ang="0">
                    <a:pos x="474" y="207"/>
                  </a:cxn>
                  <a:cxn ang="0">
                    <a:pos x="474" y="237"/>
                  </a:cxn>
                  <a:cxn ang="0">
                    <a:pos x="503" y="237"/>
                  </a:cxn>
                  <a:cxn ang="0">
                    <a:pos x="503" y="265"/>
                  </a:cxn>
                  <a:cxn ang="0">
                    <a:pos x="474" y="265"/>
                  </a:cxn>
                  <a:cxn ang="0">
                    <a:pos x="474" y="296"/>
                  </a:cxn>
                  <a:cxn ang="0">
                    <a:pos x="503" y="325"/>
                  </a:cxn>
                  <a:cxn ang="0">
                    <a:pos x="474" y="355"/>
                  </a:cxn>
                  <a:cxn ang="0">
                    <a:pos x="444" y="325"/>
                  </a:cxn>
                  <a:cxn ang="0">
                    <a:pos x="414" y="325"/>
                  </a:cxn>
                  <a:cxn ang="0">
                    <a:pos x="385" y="355"/>
                  </a:cxn>
                  <a:cxn ang="0">
                    <a:pos x="385" y="444"/>
                  </a:cxn>
                  <a:cxn ang="0">
                    <a:pos x="355" y="414"/>
                  </a:cxn>
                  <a:cxn ang="0">
                    <a:pos x="325" y="414"/>
                  </a:cxn>
                  <a:cxn ang="0">
                    <a:pos x="325" y="474"/>
                  </a:cxn>
                  <a:cxn ang="0">
                    <a:pos x="267" y="474"/>
                  </a:cxn>
                  <a:cxn ang="0">
                    <a:pos x="294" y="444"/>
                  </a:cxn>
                  <a:cxn ang="0">
                    <a:pos x="237" y="383"/>
                  </a:cxn>
                  <a:cxn ang="0">
                    <a:pos x="57" y="383"/>
                  </a:cxn>
                  <a:cxn ang="0">
                    <a:pos x="30" y="414"/>
                  </a:cxn>
                  <a:cxn ang="0">
                    <a:pos x="30" y="444"/>
                  </a:cxn>
                  <a:cxn ang="0">
                    <a:pos x="0" y="474"/>
                  </a:cxn>
                  <a:cxn ang="0">
                    <a:pos x="30" y="502"/>
                  </a:cxn>
                  <a:cxn ang="0">
                    <a:pos x="57" y="502"/>
                  </a:cxn>
                  <a:cxn ang="0">
                    <a:pos x="57" y="532"/>
                  </a:cxn>
                </a:cxnLst>
                <a:rect l="0" t="0" r="r" b="b"/>
                <a:pathLst>
                  <a:path w="503" h="532">
                    <a:moveTo>
                      <a:pt x="414" y="0"/>
                    </a:moveTo>
                    <a:lnTo>
                      <a:pt x="444" y="30"/>
                    </a:lnTo>
                    <a:lnTo>
                      <a:pt x="444" y="58"/>
                    </a:lnTo>
                    <a:lnTo>
                      <a:pt x="503" y="119"/>
                    </a:lnTo>
                    <a:lnTo>
                      <a:pt x="503" y="146"/>
                    </a:lnTo>
                    <a:lnTo>
                      <a:pt x="444" y="146"/>
                    </a:lnTo>
                    <a:lnTo>
                      <a:pt x="414" y="176"/>
                    </a:lnTo>
                    <a:lnTo>
                      <a:pt x="444" y="207"/>
                    </a:lnTo>
                    <a:lnTo>
                      <a:pt x="474" y="176"/>
                    </a:lnTo>
                    <a:lnTo>
                      <a:pt x="503" y="176"/>
                    </a:lnTo>
                    <a:lnTo>
                      <a:pt x="474" y="207"/>
                    </a:lnTo>
                    <a:lnTo>
                      <a:pt x="474" y="237"/>
                    </a:lnTo>
                    <a:lnTo>
                      <a:pt x="503" y="237"/>
                    </a:lnTo>
                    <a:lnTo>
                      <a:pt x="503" y="265"/>
                    </a:lnTo>
                    <a:lnTo>
                      <a:pt x="474" y="265"/>
                    </a:lnTo>
                    <a:lnTo>
                      <a:pt x="474" y="296"/>
                    </a:lnTo>
                    <a:lnTo>
                      <a:pt x="503" y="325"/>
                    </a:lnTo>
                    <a:lnTo>
                      <a:pt x="474" y="355"/>
                    </a:lnTo>
                    <a:lnTo>
                      <a:pt x="444" y="325"/>
                    </a:lnTo>
                    <a:lnTo>
                      <a:pt x="414" y="325"/>
                    </a:lnTo>
                    <a:lnTo>
                      <a:pt x="385" y="355"/>
                    </a:lnTo>
                    <a:lnTo>
                      <a:pt x="385" y="444"/>
                    </a:lnTo>
                    <a:lnTo>
                      <a:pt x="355" y="414"/>
                    </a:lnTo>
                    <a:lnTo>
                      <a:pt x="325" y="414"/>
                    </a:lnTo>
                    <a:lnTo>
                      <a:pt x="325" y="474"/>
                    </a:lnTo>
                    <a:lnTo>
                      <a:pt x="267" y="474"/>
                    </a:lnTo>
                    <a:lnTo>
                      <a:pt x="294" y="444"/>
                    </a:lnTo>
                    <a:lnTo>
                      <a:pt x="237" y="383"/>
                    </a:lnTo>
                    <a:lnTo>
                      <a:pt x="57" y="383"/>
                    </a:lnTo>
                    <a:lnTo>
                      <a:pt x="30" y="414"/>
                    </a:lnTo>
                    <a:lnTo>
                      <a:pt x="30" y="444"/>
                    </a:lnTo>
                    <a:lnTo>
                      <a:pt x="0" y="474"/>
                    </a:lnTo>
                    <a:lnTo>
                      <a:pt x="30" y="502"/>
                    </a:lnTo>
                    <a:lnTo>
                      <a:pt x="57" y="502"/>
                    </a:lnTo>
                    <a:lnTo>
                      <a:pt x="57" y="532"/>
                    </a:lnTo>
                  </a:path>
                </a:pathLst>
              </a:custGeom>
              <a:noFill/>
              <a:ln w="1588">
                <a:solidFill>
                  <a:srgbClr val="000000"/>
                </a:solidFill>
                <a:prstDash val="solid"/>
                <a:round/>
                <a:headEnd/>
                <a:tailEnd/>
              </a:ln>
            </p:spPr>
            <p:txBody>
              <a:bodyPr/>
              <a:lstStyle/>
              <a:p>
                <a:endParaRPr lang="en-GB"/>
              </a:p>
            </p:txBody>
          </p:sp>
          <p:sp>
            <p:nvSpPr>
              <p:cNvPr id="25996" name="Freeform 396"/>
              <p:cNvSpPr>
                <a:spLocks/>
              </p:cNvSpPr>
              <p:nvPr/>
            </p:nvSpPr>
            <p:spPr bwMode="auto">
              <a:xfrm>
                <a:off x="3183" y="2231"/>
                <a:ext cx="8" cy="7"/>
              </a:xfrm>
              <a:custGeom>
                <a:avLst/>
                <a:gdLst/>
                <a:ahLst/>
                <a:cxnLst>
                  <a:cxn ang="0">
                    <a:pos x="0" y="0"/>
                  </a:cxn>
                  <a:cxn ang="0">
                    <a:pos x="29" y="0"/>
                  </a:cxn>
                  <a:cxn ang="0">
                    <a:pos x="29" y="30"/>
                  </a:cxn>
                  <a:cxn ang="0">
                    <a:pos x="0" y="0"/>
                  </a:cxn>
                </a:cxnLst>
                <a:rect l="0" t="0" r="r" b="b"/>
                <a:pathLst>
                  <a:path w="29" h="30">
                    <a:moveTo>
                      <a:pt x="0" y="0"/>
                    </a:moveTo>
                    <a:lnTo>
                      <a:pt x="29" y="0"/>
                    </a:lnTo>
                    <a:lnTo>
                      <a:pt x="29" y="30"/>
                    </a:lnTo>
                    <a:lnTo>
                      <a:pt x="0" y="0"/>
                    </a:lnTo>
                  </a:path>
                </a:pathLst>
              </a:custGeom>
              <a:noFill/>
              <a:ln w="1588">
                <a:solidFill>
                  <a:srgbClr val="000000"/>
                </a:solidFill>
                <a:prstDash val="solid"/>
                <a:round/>
                <a:headEnd/>
                <a:tailEnd/>
              </a:ln>
            </p:spPr>
            <p:txBody>
              <a:bodyPr/>
              <a:lstStyle/>
              <a:p>
                <a:endParaRPr lang="en-GB"/>
              </a:p>
            </p:txBody>
          </p:sp>
          <p:sp>
            <p:nvSpPr>
              <p:cNvPr id="25997" name="Freeform 397"/>
              <p:cNvSpPr>
                <a:spLocks/>
              </p:cNvSpPr>
              <p:nvPr/>
            </p:nvSpPr>
            <p:spPr bwMode="auto">
              <a:xfrm>
                <a:off x="3154" y="2209"/>
                <a:ext cx="29" cy="22"/>
              </a:xfrm>
              <a:custGeom>
                <a:avLst/>
                <a:gdLst/>
                <a:ahLst/>
                <a:cxnLst>
                  <a:cxn ang="0">
                    <a:pos x="119" y="89"/>
                  </a:cxn>
                  <a:cxn ang="0">
                    <a:pos x="89" y="89"/>
                  </a:cxn>
                  <a:cxn ang="0">
                    <a:pos x="0" y="0"/>
                  </a:cxn>
                  <a:cxn ang="0">
                    <a:pos x="30" y="0"/>
                  </a:cxn>
                  <a:cxn ang="0">
                    <a:pos x="119" y="89"/>
                  </a:cxn>
                </a:cxnLst>
                <a:rect l="0" t="0" r="r" b="b"/>
                <a:pathLst>
                  <a:path w="119" h="89">
                    <a:moveTo>
                      <a:pt x="119" y="89"/>
                    </a:moveTo>
                    <a:lnTo>
                      <a:pt x="89" y="89"/>
                    </a:lnTo>
                    <a:lnTo>
                      <a:pt x="0" y="0"/>
                    </a:lnTo>
                    <a:lnTo>
                      <a:pt x="30" y="0"/>
                    </a:lnTo>
                    <a:lnTo>
                      <a:pt x="119" y="89"/>
                    </a:lnTo>
                  </a:path>
                </a:pathLst>
              </a:custGeom>
              <a:noFill/>
              <a:ln w="1588">
                <a:solidFill>
                  <a:srgbClr val="000000"/>
                </a:solidFill>
                <a:prstDash val="solid"/>
                <a:round/>
                <a:headEnd/>
                <a:tailEnd/>
              </a:ln>
            </p:spPr>
            <p:txBody>
              <a:bodyPr/>
              <a:lstStyle/>
              <a:p>
                <a:endParaRPr lang="en-GB"/>
              </a:p>
            </p:txBody>
          </p:sp>
          <p:sp>
            <p:nvSpPr>
              <p:cNvPr id="25998" name="Freeform 398"/>
              <p:cNvSpPr>
                <a:spLocks/>
              </p:cNvSpPr>
              <p:nvPr/>
            </p:nvSpPr>
            <p:spPr bwMode="auto">
              <a:xfrm>
                <a:off x="2939" y="2260"/>
                <a:ext cx="88" cy="200"/>
              </a:xfrm>
              <a:custGeom>
                <a:avLst/>
                <a:gdLst/>
                <a:ahLst/>
                <a:cxnLst>
                  <a:cxn ang="0">
                    <a:pos x="355" y="0"/>
                  </a:cxn>
                  <a:cxn ang="0">
                    <a:pos x="355" y="89"/>
                  </a:cxn>
                  <a:cxn ang="0">
                    <a:pos x="328" y="119"/>
                  </a:cxn>
                  <a:cxn ang="0">
                    <a:pos x="328" y="148"/>
                  </a:cxn>
                  <a:cxn ang="0">
                    <a:pos x="298" y="148"/>
                  </a:cxn>
                  <a:cxn ang="0">
                    <a:pos x="298" y="207"/>
                  </a:cxn>
                  <a:cxn ang="0">
                    <a:pos x="209" y="207"/>
                  </a:cxn>
                  <a:cxn ang="0">
                    <a:pos x="209" y="237"/>
                  </a:cxn>
                  <a:cxn ang="0">
                    <a:pos x="237" y="267"/>
                  </a:cxn>
                  <a:cxn ang="0">
                    <a:pos x="298" y="267"/>
                  </a:cxn>
                  <a:cxn ang="0">
                    <a:pos x="298" y="325"/>
                  </a:cxn>
                  <a:cxn ang="0">
                    <a:pos x="267" y="325"/>
                  </a:cxn>
                  <a:cxn ang="0">
                    <a:pos x="209" y="385"/>
                  </a:cxn>
                  <a:cxn ang="0">
                    <a:pos x="237" y="416"/>
                  </a:cxn>
                  <a:cxn ang="0">
                    <a:pos x="209" y="444"/>
                  </a:cxn>
                  <a:cxn ang="0">
                    <a:pos x="60" y="444"/>
                  </a:cxn>
                  <a:cxn ang="0">
                    <a:pos x="60" y="473"/>
                  </a:cxn>
                  <a:cxn ang="0">
                    <a:pos x="30" y="444"/>
                  </a:cxn>
                  <a:cxn ang="0">
                    <a:pos x="0" y="473"/>
                  </a:cxn>
                  <a:cxn ang="0">
                    <a:pos x="30" y="473"/>
                  </a:cxn>
                  <a:cxn ang="0">
                    <a:pos x="0" y="504"/>
                  </a:cxn>
                  <a:cxn ang="0">
                    <a:pos x="30" y="504"/>
                  </a:cxn>
                  <a:cxn ang="0">
                    <a:pos x="60" y="534"/>
                  </a:cxn>
                  <a:cxn ang="0">
                    <a:pos x="60" y="562"/>
                  </a:cxn>
                  <a:cxn ang="0">
                    <a:pos x="91" y="592"/>
                  </a:cxn>
                  <a:cxn ang="0">
                    <a:pos x="91" y="623"/>
                  </a:cxn>
                  <a:cxn ang="0">
                    <a:pos x="60" y="623"/>
                  </a:cxn>
                  <a:cxn ang="0">
                    <a:pos x="60" y="652"/>
                  </a:cxn>
                  <a:cxn ang="0">
                    <a:pos x="30" y="680"/>
                  </a:cxn>
                  <a:cxn ang="0">
                    <a:pos x="30" y="711"/>
                  </a:cxn>
                  <a:cxn ang="0">
                    <a:pos x="0" y="711"/>
                  </a:cxn>
                  <a:cxn ang="0">
                    <a:pos x="30" y="741"/>
                  </a:cxn>
                  <a:cxn ang="0">
                    <a:pos x="30" y="798"/>
                  </a:cxn>
                </a:cxnLst>
                <a:rect l="0" t="0" r="r" b="b"/>
                <a:pathLst>
                  <a:path w="355" h="798">
                    <a:moveTo>
                      <a:pt x="355" y="0"/>
                    </a:moveTo>
                    <a:lnTo>
                      <a:pt x="355" y="89"/>
                    </a:lnTo>
                    <a:lnTo>
                      <a:pt x="328" y="119"/>
                    </a:lnTo>
                    <a:lnTo>
                      <a:pt x="328" y="148"/>
                    </a:lnTo>
                    <a:lnTo>
                      <a:pt x="298" y="148"/>
                    </a:lnTo>
                    <a:lnTo>
                      <a:pt x="298" y="207"/>
                    </a:lnTo>
                    <a:lnTo>
                      <a:pt x="209" y="207"/>
                    </a:lnTo>
                    <a:lnTo>
                      <a:pt x="209" y="237"/>
                    </a:lnTo>
                    <a:lnTo>
                      <a:pt x="237" y="267"/>
                    </a:lnTo>
                    <a:lnTo>
                      <a:pt x="298" y="267"/>
                    </a:lnTo>
                    <a:lnTo>
                      <a:pt x="298" y="325"/>
                    </a:lnTo>
                    <a:lnTo>
                      <a:pt x="267" y="325"/>
                    </a:lnTo>
                    <a:lnTo>
                      <a:pt x="209" y="385"/>
                    </a:lnTo>
                    <a:lnTo>
                      <a:pt x="237" y="416"/>
                    </a:lnTo>
                    <a:lnTo>
                      <a:pt x="209" y="444"/>
                    </a:lnTo>
                    <a:lnTo>
                      <a:pt x="60" y="444"/>
                    </a:lnTo>
                    <a:lnTo>
                      <a:pt x="60" y="473"/>
                    </a:lnTo>
                    <a:lnTo>
                      <a:pt x="30" y="444"/>
                    </a:lnTo>
                    <a:lnTo>
                      <a:pt x="0" y="473"/>
                    </a:lnTo>
                    <a:lnTo>
                      <a:pt x="30" y="473"/>
                    </a:lnTo>
                    <a:lnTo>
                      <a:pt x="0" y="504"/>
                    </a:lnTo>
                    <a:lnTo>
                      <a:pt x="30" y="504"/>
                    </a:lnTo>
                    <a:lnTo>
                      <a:pt x="60" y="534"/>
                    </a:lnTo>
                    <a:lnTo>
                      <a:pt x="60" y="562"/>
                    </a:lnTo>
                    <a:lnTo>
                      <a:pt x="91" y="592"/>
                    </a:lnTo>
                    <a:lnTo>
                      <a:pt x="91" y="623"/>
                    </a:lnTo>
                    <a:lnTo>
                      <a:pt x="60" y="623"/>
                    </a:lnTo>
                    <a:lnTo>
                      <a:pt x="60" y="652"/>
                    </a:lnTo>
                    <a:lnTo>
                      <a:pt x="30" y="680"/>
                    </a:lnTo>
                    <a:lnTo>
                      <a:pt x="30" y="711"/>
                    </a:lnTo>
                    <a:lnTo>
                      <a:pt x="0" y="711"/>
                    </a:lnTo>
                    <a:lnTo>
                      <a:pt x="30" y="741"/>
                    </a:lnTo>
                    <a:lnTo>
                      <a:pt x="30" y="798"/>
                    </a:lnTo>
                  </a:path>
                </a:pathLst>
              </a:custGeom>
              <a:noFill/>
              <a:ln w="1588">
                <a:solidFill>
                  <a:srgbClr val="000000"/>
                </a:solidFill>
                <a:prstDash val="solid"/>
                <a:round/>
                <a:headEnd/>
                <a:tailEnd/>
              </a:ln>
            </p:spPr>
            <p:txBody>
              <a:bodyPr/>
              <a:lstStyle/>
              <a:p>
                <a:endParaRPr lang="en-GB"/>
              </a:p>
            </p:txBody>
          </p:sp>
          <p:sp>
            <p:nvSpPr>
              <p:cNvPr id="25999" name="Freeform 399"/>
              <p:cNvSpPr>
                <a:spLocks/>
              </p:cNvSpPr>
              <p:nvPr/>
            </p:nvSpPr>
            <p:spPr bwMode="auto">
              <a:xfrm>
                <a:off x="2894" y="2312"/>
                <a:ext cx="45" cy="30"/>
              </a:xfrm>
              <a:custGeom>
                <a:avLst/>
                <a:gdLst/>
                <a:ahLst/>
                <a:cxnLst>
                  <a:cxn ang="0">
                    <a:pos x="89" y="0"/>
                  </a:cxn>
                  <a:cxn ang="0">
                    <a:pos x="30" y="60"/>
                  </a:cxn>
                  <a:cxn ang="0">
                    <a:pos x="0" y="60"/>
                  </a:cxn>
                  <a:cxn ang="0">
                    <a:pos x="0" y="91"/>
                  </a:cxn>
                  <a:cxn ang="0">
                    <a:pos x="30" y="91"/>
                  </a:cxn>
                  <a:cxn ang="0">
                    <a:pos x="59" y="118"/>
                  </a:cxn>
                  <a:cxn ang="0">
                    <a:pos x="89" y="118"/>
                  </a:cxn>
                  <a:cxn ang="0">
                    <a:pos x="177" y="30"/>
                  </a:cxn>
                  <a:cxn ang="0">
                    <a:pos x="148" y="0"/>
                  </a:cxn>
                  <a:cxn ang="0">
                    <a:pos x="89" y="0"/>
                  </a:cxn>
                </a:cxnLst>
                <a:rect l="0" t="0" r="r" b="b"/>
                <a:pathLst>
                  <a:path w="177" h="118">
                    <a:moveTo>
                      <a:pt x="89" y="0"/>
                    </a:moveTo>
                    <a:lnTo>
                      <a:pt x="30" y="60"/>
                    </a:lnTo>
                    <a:lnTo>
                      <a:pt x="0" y="60"/>
                    </a:lnTo>
                    <a:lnTo>
                      <a:pt x="0" y="91"/>
                    </a:lnTo>
                    <a:lnTo>
                      <a:pt x="30" y="91"/>
                    </a:lnTo>
                    <a:lnTo>
                      <a:pt x="59" y="118"/>
                    </a:lnTo>
                    <a:lnTo>
                      <a:pt x="89" y="118"/>
                    </a:lnTo>
                    <a:lnTo>
                      <a:pt x="177" y="30"/>
                    </a:lnTo>
                    <a:lnTo>
                      <a:pt x="148" y="0"/>
                    </a:lnTo>
                    <a:lnTo>
                      <a:pt x="89" y="0"/>
                    </a:lnTo>
                  </a:path>
                </a:pathLst>
              </a:custGeom>
              <a:noFill/>
              <a:ln w="1588">
                <a:solidFill>
                  <a:srgbClr val="000000"/>
                </a:solidFill>
                <a:prstDash val="solid"/>
                <a:round/>
                <a:headEnd/>
                <a:tailEnd/>
              </a:ln>
            </p:spPr>
            <p:txBody>
              <a:bodyPr/>
              <a:lstStyle/>
              <a:p>
                <a:endParaRPr lang="en-GB"/>
              </a:p>
            </p:txBody>
          </p:sp>
          <p:sp>
            <p:nvSpPr>
              <p:cNvPr id="26000" name="Freeform 400"/>
              <p:cNvSpPr>
                <a:spLocks/>
              </p:cNvSpPr>
              <p:nvPr/>
            </p:nvSpPr>
            <p:spPr bwMode="auto">
              <a:xfrm>
                <a:off x="2857" y="2379"/>
                <a:ext cx="15" cy="7"/>
              </a:xfrm>
              <a:custGeom>
                <a:avLst/>
                <a:gdLst/>
                <a:ahLst/>
                <a:cxnLst>
                  <a:cxn ang="0">
                    <a:pos x="60" y="31"/>
                  </a:cxn>
                  <a:cxn ang="0">
                    <a:pos x="0" y="31"/>
                  </a:cxn>
                  <a:cxn ang="0">
                    <a:pos x="30" y="0"/>
                  </a:cxn>
                  <a:cxn ang="0">
                    <a:pos x="60" y="31"/>
                  </a:cxn>
                </a:cxnLst>
                <a:rect l="0" t="0" r="r" b="b"/>
                <a:pathLst>
                  <a:path w="60" h="31">
                    <a:moveTo>
                      <a:pt x="60" y="31"/>
                    </a:moveTo>
                    <a:lnTo>
                      <a:pt x="0" y="31"/>
                    </a:lnTo>
                    <a:lnTo>
                      <a:pt x="30" y="0"/>
                    </a:lnTo>
                    <a:lnTo>
                      <a:pt x="60" y="31"/>
                    </a:lnTo>
                  </a:path>
                </a:pathLst>
              </a:custGeom>
              <a:noFill/>
              <a:ln w="1588">
                <a:solidFill>
                  <a:srgbClr val="000000"/>
                </a:solidFill>
                <a:prstDash val="solid"/>
                <a:round/>
                <a:headEnd/>
                <a:tailEnd/>
              </a:ln>
            </p:spPr>
            <p:txBody>
              <a:bodyPr/>
              <a:lstStyle/>
              <a:p>
                <a:endParaRPr lang="en-GB"/>
              </a:p>
            </p:txBody>
          </p:sp>
          <p:sp>
            <p:nvSpPr>
              <p:cNvPr id="26001" name="Freeform 401"/>
              <p:cNvSpPr>
                <a:spLocks/>
              </p:cNvSpPr>
              <p:nvPr/>
            </p:nvSpPr>
            <p:spPr bwMode="auto">
              <a:xfrm>
                <a:off x="2946" y="2460"/>
                <a:ext cx="22" cy="52"/>
              </a:xfrm>
              <a:custGeom>
                <a:avLst/>
                <a:gdLst/>
                <a:ahLst/>
                <a:cxnLst>
                  <a:cxn ang="0">
                    <a:pos x="0" y="0"/>
                  </a:cxn>
                  <a:cxn ang="0">
                    <a:pos x="0" y="31"/>
                  </a:cxn>
                  <a:cxn ang="0">
                    <a:pos x="30" y="31"/>
                  </a:cxn>
                  <a:cxn ang="0">
                    <a:pos x="30" y="61"/>
                  </a:cxn>
                  <a:cxn ang="0">
                    <a:pos x="61" y="61"/>
                  </a:cxn>
                  <a:cxn ang="0">
                    <a:pos x="30" y="91"/>
                  </a:cxn>
                  <a:cxn ang="0">
                    <a:pos x="61" y="91"/>
                  </a:cxn>
                  <a:cxn ang="0">
                    <a:pos x="89" y="120"/>
                  </a:cxn>
                  <a:cxn ang="0">
                    <a:pos x="89" y="150"/>
                  </a:cxn>
                  <a:cxn ang="0">
                    <a:pos x="61" y="179"/>
                  </a:cxn>
                  <a:cxn ang="0">
                    <a:pos x="30" y="179"/>
                  </a:cxn>
                  <a:cxn ang="0">
                    <a:pos x="30" y="209"/>
                  </a:cxn>
                </a:cxnLst>
                <a:rect l="0" t="0" r="r" b="b"/>
                <a:pathLst>
                  <a:path w="89" h="209">
                    <a:moveTo>
                      <a:pt x="0" y="0"/>
                    </a:moveTo>
                    <a:lnTo>
                      <a:pt x="0" y="31"/>
                    </a:lnTo>
                    <a:lnTo>
                      <a:pt x="30" y="31"/>
                    </a:lnTo>
                    <a:lnTo>
                      <a:pt x="30" y="61"/>
                    </a:lnTo>
                    <a:lnTo>
                      <a:pt x="61" y="61"/>
                    </a:lnTo>
                    <a:lnTo>
                      <a:pt x="30" y="91"/>
                    </a:lnTo>
                    <a:lnTo>
                      <a:pt x="61" y="91"/>
                    </a:lnTo>
                    <a:lnTo>
                      <a:pt x="89" y="120"/>
                    </a:lnTo>
                    <a:lnTo>
                      <a:pt x="89" y="150"/>
                    </a:lnTo>
                    <a:lnTo>
                      <a:pt x="61" y="179"/>
                    </a:lnTo>
                    <a:lnTo>
                      <a:pt x="30" y="179"/>
                    </a:lnTo>
                    <a:lnTo>
                      <a:pt x="30" y="209"/>
                    </a:lnTo>
                  </a:path>
                </a:pathLst>
              </a:custGeom>
              <a:noFill/>
              <a:ln w="1588">
                <a:solidFill>
                  <a:srgbClr val="000000"/>
                </a:solidFill>
                <a:prstDash val="solid"/>
                <a:round/>
                <a:headEnd/>
                <a:tailEnd/>
              </a:ln>
            </p:spPr>
            <p:txBody>
              <a:bodyPr/>
              <a:lstStyle/>
              <a:p>
                <a:endParaRPr lang="en-GB"/>
              </a:p>
            </p:txBody>
          </p:sp>
          <p:sp>
            <p:nvSpPr>
              <p:cNvPr id="26002" name="Freeform 402"/>
              <p:cNvSpPr>
                <a:spLocks/>
              </p:cNvSpPr>
              <p:nvPr/>
            </p:nvSpPr>
            <p:spPr bwMode="auto">
              <a:xfrm>
                <a:off x="2924" y="2512"/>
                <a:ext cx="29" cy="52"/>
              </a:xfrm>
              <a:custGeom>
                <a:avLst/>
                <a:gdLst/>
                <a:ahLst/>
                <a:cxnLst>
                  <a:cxn ang="0">
                    <a:pos x="118" y="0"/>
                  </a:cxn>
                  <a:cxn ang="0">
                    <a:pos x="58" y="0"/>
                  </a:cxn>
                  <a:cxn ang="0">
                    <a:pos x="29" y="29"/>
                  </a:cxn>
                  <a:cxn ang="0">
                    <a:pos x="29" y="59"/>
                  </a:cxn>
                  <a:cxn ang="0">
                    <a:pos x="0" y="89"/>
                  </a:cxn>
                  <a:cxn ang="0">
                    <a:pos x="0" y="119"/>
                  </a:cxn>
                  <a:cxn ang="0">
                    <a:pos x="29" y="119"/>
                  </a:cxn>
                  <a:cxn ang="0">
                    <a:pos x="29" y="207"/>
                  </a:cxn>
                </a:cxnLst>
                <a:rect l="0" t="0" r="r" b="b"/>
                <a:pathLst>
                  <a:path w="118" h="207">
                    <a:moveTo>
                      <a:pt x="118" y="0"/>
                    </a:moveTo>
                    <a:lnTo>
                      <a:pt x="58" y="0"/>
                    </a:lnTo>
                    <a:lnTo>
                      <a:pt x="29" y="29"/>
                    </a:lnTo>
                    <a:lnTo>
                      <a:pt x="29" y="59"/>
                    </a:lnTo>
                    <a:lnTo>
                      <a:pt x="0" y="89"/>
                    </a:lnTo>
                    <a:lnTo>
                      <a:pt x="0" y="119"/>
                    </a:lnTo>
                    <a:lnTo>
                      <a:pt x="29" y="119"/>
                    </a:lnTo>
                    <a:lnTo>
                      <a:pt x="29" y="207"/>
                    </a:lnTo>
                  </a:path>
                </a:pathLst>
              </a:custGeom>
              <a:noFill/>
              <a:ln w="1588">
                <a:solidFill>
                  <a:srgbClr val="000000"/>
                </a:solidFill>
                <a:prstDash val="solid"/>
                <a:round/>
                <a:headEnd/>
                <a:tailEnd/>
              </a:ln>
            </p:spPr>
            <p:txBody>
              <a:bodyPr/>
              <a:lstStyle/>
              <a:p>
                <a:endParaRPr lang="en-GB"/>
              </a:p>
            </p:txBody>
          </p:sp>
          <p:sp>
            <p:nvSpPr>
              <p:cNvPr id="26003" name="Freeform 403"/>
              <p:cNvSpPr>
                <a:spLocks/>
              </p:cNvSpPr>
              <p:nvPr/>
            </p:nvSpPr>
            <p:spPr bwMode="auto">
              <a:xfrm>
                <a:off x="3954" y="1691"/>
                <a:ext cx="7" cy="7"/>
              </a:xfrm>
              <a:custGeom>
                <a:avLst/>
                <a:gdLst/>
                <a:ahLst/>
                <a:cxnLst>
                  <a:cxn ang="0">
                    <a:pos x="0" y="28"/>
                  </a:cxn>
                  <a:cxn ang="0">
                    <a:pos x="30" y="0"/>
                  </a:cxn>
                  <a:cxn ang="0">
                    <a:pos x="0" y="0"/>
                  </a:cxn>
                  <a:cxn ang="0">
                    <a:pos x="0" y="28"/>
                  </a:cxn>
                </a:cxnLst>
                <a:rect l="0" t="0" r="r" b="b"/>
                <a:pathLst>
                  <a:path w="30" h="28">
                    <a:moveTo>
                      <a:pt x="0" y="28"/>
                    </a:moveTo>
                    <a:lnTo>
                      <a:pt x="30" y="0"/>
                    </a:lnTo>
                    <a:lnTo>
                      <a:pt x="0" y="0"/>
                    </a:lnTo>
                    <a:lnTo>
                      <a:pt x="0" y="28"/>
                    </a:lnTo>
                  </a:path>
                </a:pathLst>
              </a:custGeom>
              <a:noFill/>
              <a:ln w="1588">
                <a:solidFill>
                  <a:srgbClr val="000000"/>
                </a:solidFill>
                <a:prstDash val="solid"/>
                <a:round/>
                <a:headEnd/>
                <a:tailEnd/>
              </a:ln>
            </p:spPr>
            <p:txBody>
              <a:bodyPr/>
              <a:lstStyle/>
              <a:p>
                <a:endParaRPr lang="en-GB"/>
              </a:p>
            </p:txBody>
          </p:sp>
          <p:sp>
            <p:nvSpPr>
              <p:cNvPr id="26004" name="Freeform 404"/>
              <p:cNvSpPr>
                <a:spLocks/>
              </p:cNvSpPr>
              <p:nvPr/>
            </p:nvSpPr>
            <p:spPr bwMode="auto">
              <a:xfrm>
                <a:off x="3784" y="1691"/>
                <a:ext cx="36" cy="22"/>
              </a:xfrm>
              <a:custGeom>
                <a:avLst/>
                <a:gdLst/>
                <a:ahLst/>
                <a:cxnLst>
                  <a:cxn ang="0">
                    <a:pos x="89" y="88"/>
                  </a:cxn>
                  <a:cxn ang="0">
                    <a:pos x="28" y="88"/>
                  </a:cxn>
                  <a:cxn ang="0">
                    <a:pos x="28" y="59"/>
                  </a:cxn>
                  <a:cxn ang="0">
                    <a:pos x="0" y="28"/>
                  </a:cxn>
                  <a:cxn ang="0">
                    <a:pos x="28" y="28"/>
                  </a:cxn>
                  <a:cxn ang="0">
                    <a:pos x="58" y="59"/>
                  </a:cxn>
                  <a:cxn ang="0">
                    <a:pos x="58" y="0"/>
                  </a:cxn>
                  <a:cxn ang="0">
                    <a:pos x="118" y="0"/>
                  </a:cxn>
                  <a:cxn ang="0">
                    <a:pos x="146" y="28"/>
                  </a:cxn>
                  <a:cxn ang="0">
                    <a:pos x="146" y="59"/>
                  </a:cxn>
                  <a:cxn ang="0">
                    <a:pos x="118" y="59"/>
                  </a:cxn>
                  <a:cxn ang="0">
                    <a:pos x="118" y="28"/>
                  </a:cxn>
                  <a:cxn ang="0">
                    <a:pos x="89" y="28"/>
                  </a:cxn>
                  <a:cxn ang="0">
                    <a:pos x="89" y="88"/>
                  </a:cxn>
                </a:cxnLst>
                <a:rect l="0" t="0" r="r" b="b"/>
                <a:pathLst>
                  <a:path w="146" h="88">
                    <a:moveTo>
                      <a:pt x="89" y="88"/>
                    </a:moveTo>
                    <a:lnTo>
                      <a:pt x="28" y="88"/>
                    </a:lnTo>
                    <a:lnTo>
                      <a:pt x="28" y="59"/>
                    </a:lnTo>
                    <a:lnTo>
                      <a:pt x="0" y="28"/>
                    </a:lnTo>
                    <a:lnTo>
                      <a:pt x="28" y="28"/>
                    </a:lnTo>
                    <a:lnTo>
                      <a:pt x="58" y="59"/>
                    </a:lnTo>
                    <a:lnTo>
                      <a:pt x="58" y="0"/>
                    </a:lnTo>
                    <a:lnTo>
                      <a:pt x="118" y="0"/>
                    </a:lnTo>
                    <a:lnTo>
                      <a:pt x="146" y="28"/>
                    </a:lnTo>
                    <a:lnTo>
                      <a:pt x="146" y="59"/>
                    </a:lnTo>
                    <a:lnTo>
                      <a:pt x="118" y="59"/>
                    </a:lnTo>
                    <a:lnTo>
                      <a:pt x="118" y="28"/>
                    </a:lnTo>
                    <a:lnTo>
                      <a:pt x="89" y="28"/>
                    </a:lnTo>
                    <a:lnTo>
                      <a:pt x="89" y="88"/>
                    </a:lnTo>
                  </a:path>
                </a:pathLst>
              </a:custGeom>
              <a:noFill/>
              <a:ln w="1588">
                <a:solidFill>
                  <a:srgbClr val="000000"/>
                </a:solidFill>
                <a:prstDash val="solid"/>
                <a:round/>
                <a:headEnd/>
                <a:tailEnd/>
              </a:ln>
            </p:spPr>
            <p:txBody>
              <a:bodyPr/>
              <a:lstStyle/>
              <a:p>
                <a:endParaRPr lang="en-GB"/>
              </a:p>
            </p:txBody>
          </p:sp>
          <p:sp>
            <p:nvSpPr>
              <p:cNvPr id="26005" name="Freeform 405"/>
              <p:cNvSpPr>
                <a:spLocks/>
              </p:cNvSpPr>
              <p:nvPr/>
            </p:nvSpPr>
            <p:spPr bwMode="auto">
              <a:xfrm>
                <a:off x="3806" y="1713"/>
                <a:ext cx="14" cy="7"/>
              </a:xfrm>
              <a:custGeom>
                <a:avLst/>
                <a:gdLst/>
                <a:ahLst/>
                <a:cxnLst>
                  <a:cxn ang="0">
                    <a:pos x="0" y="0"/>
                  </a:cxn>
                  <a:cxn ang="0">
                    <a:pos x="57" y="0"/>
                  </a:cxn>
                  <a:cxn ang="0">
                    <a:pos x="57" y="30"/>
                  </a:cxn>
                  <a:cxn ang="0">
                    <a:pos x="29" y="30"/>
                  </a:cxn>
                  <a:cxn ang="0">
                    <a:pos x="0" y="0"/>
                  </a:cxn>
                </a:cxnLst>
                <a:rect l="0" t="0" r="r" b="b"/>
                <a:pathLst>
                  <a:path w="57" h="30">
                    <a:moveTo>
                      <a:pt x="0" y="0"/>
                    </a:moveTo>
                    <a:lnTo>
                      <a:pt x="57" y="0"/>
                    </a:lnTo>
                    <a:lnTo>
                      <a:pt x="57" y="30"/>
                    </a:lnTo>
                    <a:lnTo>
                      <a:pt x="29" y="30"/>
                    </a:lnTo>
                    <a:lnTo>
                      <a:pt x="0" y="0"/>
                    </a:lnTo>
                  </a:path>
                </a:pathLst>
              </a:custGeom>
              <a:noFill/>
              <a:ln w="1588">
                <a:solidFill>
                  <a:srgbClr val="000000"/>
                </a:solidFill>
                <a:prstDash val="solid"/>
                <a:round/>
                <a:headEnd/>
                <a:tailEnd/>
              </a:ln>
            </p:spPr>
            <p:txBody>
              <a:bodyPr/>
              <a:lstStyle/>
              <a:p>
                <a:endParaRPr lang="en-GB"/>
              </a:p>
            </p:txBody>
          </p:sp>
        </p:grpSp>
        <p:sp>
          <p:nvSpPr>
            <p:cNvPr id="26006" name="Freeform 406"/>
            <p:cNvSpPr>
              <a:spLocks/>
            </p:cNvSpPr>
            <p:nvPr/>
          </p:nvSpPr>
          <p:spPr bwMode="auto">
            <a:xfrm>
              <a:off x="3939" y="1794"/>
              <a:ext cx="59" cy="30"/>
            </a:xfrm>
            <a:custGeom>
              <a:avLst/>
              <a:gdLst/>
              <a:ahLst/>
              <a:cxnLst>
                <a:cxn ang="0">
                  <a:pos x="0" y="30"/>
                </a:cxn>
                <a:cxn ang="0">
                  <a:pos x="90" y="30"/>
                </a:cxn>
                <a:cxn ang="0">
                  <a:pos x="118" y="0"/>
                </a:cxn>
                <a:cxn ang="0">
                  <a:pos x="148" y="0"/>
                </a:cxn>
                <a:cxn ang="0">
                  <a:pos x="178" y="30"/>
                </a:cxn>
                <a:cxn ang="0">
                  <a:pos x="209" y="30"/>
                </a:cxn>
                <a:cxn ang="0">
                  <a:pos x="237" y="60"/>
                </a:cxn>
                <a:cxn ang="0">
                  <a:pos x="209" y="89"/>
                </a:cxn>
                <a:cxn ang="0">
                  <a:pos x="178" y="89"/>
                </a:cxn>
                <a:cxn ang="0">
                  <a:pos x="148" y="119"/>
                </a:cxn>
                <a:cxn ang="0">
                  <a:pos x="118" y="119"/>
                </a:cxn>
                <a:cxn ang="0">
                  <a:pos x="90" y="89"/>
                </a:cxn>
                <a:cxn ang="0">
                  <a:pos x="90" y="60"/>
                </a:cxn>
                <a:cxn ang="0">
                  <a:pos x="30" y="60"/>
                </a:cxn>
                <a:cxn ang="0">
                  <a:pos x="0" y="30"/>
                </a:cxn>
              </a:cxnLst>
              <a:rect l="0" t="0" r="r" b="b"/>
              <a:pathLst>
                <a:path w="237" h="119">
                  <a:moveTo>
                    <a:pt x="0" y="30"/>
                  </a:moveTo>
                  <a:lnTo>
                    <a:pt x="90" y="30"/>
                  </a:lnTo>
                  <a:lnTo>
                    <a:pt x="118" y="0"/>
                  </a:lnTo>
                  <a:lnTo>
                    <a:pt x="148" y="0"/>
                  </a:lnTo>
                  <a:lnTo>
                    <a:pt x="178" y="30"/>
                  </a:lnTo>
                  <a:lnTo>
                    <a:pt x="209" y="30"/>
                  </a:lnTo>
                  <a:lnTo>
                    <a:pt x="237" y="60"/>
                  </a:lnTo>
                  <a:lnTo>
                    <a:pt x="209" y="89"/>
                  </a:lnTo>
                  <a:lnTo>
                    <a:pt x="178" y="89"/>
                  </a:lnTo>
                  <a:lnTo>
                    <a:pt x="148" y="119"/>
                  </a:lnTo>
                  <a:lnTo>
                    <a:pt x="118" y="119"/>
                  </a:lnTo>
                  <a:lnTo>
                    <a:pt x="90" y="89"/>
                  </a:lnTo>
                  <a:lnTo>
                    <a:pt x="90" y="60"/>
                  </a:lnTo>
                  <a:lnTo>
                    <a:pt x="30" y="60"/>
                  </a:lnTo>
                  <a:lnTo>
                    <a:pt x="0" y="30"/>
                  </a:lnTo>
                </a:path>
              </a:pathLst>
            </a:custGeom>
            <a:noFill/>
            <a:ln w="1588">
              <a:solidFill>
                <a:srgbClr val="000000"/>
              </a:solidFill>
              <a:prstDash val="solid"/>
              <a:round/>
              <a:headEnd/>
              <a:tailEnd/>
            </a:ln>
          </p:spPr>
          <p:txBody>
            <a:bodyPr/>
            <a:lstStyle/>
            <a:p>
              <a:endParaRPr lang="en-GB"/>
            </a:p>
          </p:txBody>
        </p:sp>
        <p:sp>
          <p:nvSpPr>
            <p:cNvPr id="26007" name="Freeform 407"/>
            <p:cNvSpPr>
              <a:spLocks/>
            </p:cNvSpPr>
            <p:nvPr/>
          </p:nvSpPr>
          <p:spPr bwMode="auto">
            <a:xfrm>
              <a:off x="3694" y="1765"/>
              <a:ext cx="8" cy="7"/>
            </a:xfrm>
            <a:custGeom>
              <a:avLst/>
              <a:gdLst/>
              <a:ahLst/>
              <a:cxnLst>
                <a:cxn ang="0">
                  <a:pos x="29" y="30"/>
                </a:cxn>
                <a:cxn ang="0">
                  <a:pos x="0" y="30"/>
                </a:cxn>
                <a:cxn ang="0">
                  <a:pos x="0" y="0"/>
                </a:cxn>
                <a:cxn ang="0">
                  <a:pos x="29" y="30"/>
                </a:cxn>
              </a:cxnLst>
              <a:rect l="0" t="0" r="r" b="b"/>
              <a:pathLst>
                <a:path w="29" h="30">
                  <a:moveTo>
                    <a:pt x="29" y="30"/>
                  </a:moveTo>
                  <a:lnTo>
                    <a:pt x="0" y="30"/>
                  </a:lnTo>
                  <a:lnTo>
                    <a:pt x="0" y="0"/>
                  </a:lnTo>
                  <a:lnTo>
                    <a:pt x="29" y="30"/>
                  </a:lnTo>
                </a:path>
              </a:pathLst>
            </a:custGeom>
            <a:noFill/>
            <a:ln w="1588">
              <a:solidFill>
                <a:srgbClr val="000000"/>
              </a:solidFill>
              <a:prstDash val="solid"/>
              <a:round/>
              <a:headEnd/>
              <a:tailEnd/>
            </a:ln>
          </p:spPr>
          <p:txBody>
            <a:bodyPr/>
            <a:lstStyle/>
            <a:p>
              <a:endParaRPr lang="en-GB"/>
            </a:p>
          </p:txBody>
        </p:sp>
        <p:sp>
          <p:nvSpPr>
            <p:cNvPr id="26008" name="Freeform 408"/>
            <p:cNvSpPr>
              <a:spLocks/>
            </p:cNvSpPr>
            <p:nvPr/>
          </p:nvSpPr>
          <p:spPr bwMode="auto">
            <a:xfrm>
              <a:off x="3702" y="1883"/>
              <a:ext cx="59" cy="81"/>
            </a:xfrm>
            <a:custGeom>
              <a:avLst/>
              <a:gdLst/>
              <a:ahLst/>
              <a:cxnLst>
                <a:cxn ang="0">
                  <a:pos x="209" y="0"/>
                </a:cxn>
                <a:cxn ang="0">
                  <a:pos x="236" y="0"/>
                </a:cxn>
                <a:cxn ang="0">
                  <a:pos x="236" y="31"/>
                </a:cxn>
                <a:cxn ang="0">
                  <a:pos x="178" y="89"/>
                </a:cxn>
                <a:cxn ang="0">
                  <a:pos x="178" y="149"/>
                </a:cxn>
                <a:cxn ang="0">
                  <a:pos x="209" y="149"/>
                </a:cxn>
                <a:cxn ang="0">
                  <a:pos x="178" y="179"/>
                </a:cxn>
                <a:cxn ang="0">
                  <a:pos x="178" y="207"/>
                </a:cxn>
                <a:cxn ang="0">
                  <a:pos x="148" y="238"/>
                </a:cxn>
                <a:cxn ang="0">
                  <a:pos x="118" y="238"/>
                </a:cxn>
                <a:cxn ang="0">
                  <a:pos x="89" y="268"/>
                </a:cxn>
                <a:cxn ang="0">
                  <a:pos x="89" y="298"/>
                </a:cxn>
                <a:cxn ang="0">
                  <a:pos x="59" y="326"/>
                </a:cxn>
                <a:cxn ang="0">
                  <a:pos x="29" y="326"/>
                </a:cxn>
                <a:cxn ang="0">
                  <a:pos x="29" y="298"/>
                </a:cxn>
                <a:cxn ang="0">
                  <a:pos x="59" y="268"/>
                </a:cxn>
                <a:cxn ang="0">
                  <a:pos x="29" y="268"/>
                </a:cxn>
                <a:cxn ang="0">
                  <a:pos x="29" y="179"/>
                </a:cxn>
                <a:cxn ang="0">
                  <a:pos x="0" y="149"/>
                </a:cxn>
                <a:cxn ang="0">
                  <a:pos x="148" y="0"/>
                </a:cxn>
                <a:cxn ang="0">
                  <a:pos x="178" y="31"/>
                </a:cxn>
                <a:cxn ang="0">
                  <a:pos x="209" y="0"/>
                </a:cxn>
              </a:cxnLst>
              <a:rect l="0" t="0" r="r" b="b"/>
              <a:pathLst>
                <a:path w="236" h="326">
                  <a:moveTo>
                    <a:pt x="209" y="0"/>
                  </a:moveTo>
                  <a:lnTo>
                    <a:pt x="236" y="0"/>
                  </a:lnTo>
                  <a:lnTo>
                    <a:pt x="236" y="31"/>
                  </a:lnTo>
                  <a:lnTo>
                    <a:pt x="178" y="89"/>
                  </a:lnTo>
                  <a:lnTo>
                    <a:pt x="178" y="149"/>
                  </a:lnTo>
                  <a:lnTo>
                    <a:pt x="209" y="149"/>
                  </a:lnTo>
                  <a:lnTo>
                    <a:pt x="178" y="179"/>
                  </a:lnTo>
                  <a:lnTo>
                    <a:pt x="178" y="207"/>
                  </a:lnTo>
                  <a:lnTo>
                    <a:pt x="148" y="238"/>
                  </a:lnTo>
                  <a:lnTo>
                    <a:pt x="118" y="238"/>
                  </a:lnTo>
                  <a:lnTo>
                    <a:pt x="89" y="268"/>
                  </a:lnTo>
                  <a:lnTo>
                    <a:pt x="89" y="298"/>
                  </a:lnTo>
                  <a:lnTo>
                    <a:pt x="59" y="326"/>
                  </a:lnTo>
                  <a:lnTo>
                    <a:pt x="29" y="326"/>
                  </a:lnTo>
                  <a:lnTo>
                    <a:pt x="29" y="298"/>
                  </a:lnTo>
                  <a:lnTo>
                    <a:pt x="59" y="268"/>
                  </a:lnTo>
                  <a:lnTo>
                    <a:pt x="29" y="268"/>
                  </a:lnTo>
                  <a:lnTo>
                    <a:pt x="29" y="179"/>
                  </a:lnTo>
                  <a:lnTo>
                    <a:pt x="0" y="149"/>
                  </a:lnTo>
                  <a:lnTo>
                    <a:pt x="148" y="0"/>
                  </a:lnTo>
                  <a:lnTo>
                    <a:pt x="178" y="31"/>
                  </a:lnTo>
                  <a:lnTo>
                    <a:pt x="209" y="0"/>
                  </a:lnTo>
                </a:path>
              </a:pathLst>
            </a:custGeom>
            <a:noFill/>
            <a:ln w="1588">
              <a:solidFill>
                <a:srgbClr val="000000"/>
              </a:solidFill>
              <a:prstDash val="solid"/>
              <a:round/>
              <a:headEnd/>
              <a:tailEnd/>
            </a:ln>
          </p:spPr>
          <p:txBody>
            <a:bodyPr/>
            <a:lstStyle/>
            <a:p>
              <a:endParaRPr lang="en-GB"/>
            </a:p>
          </p:txBody>
        </p:sp>
        <p:sp>
          <p:nvSpPr>
            <p:cNvPr id="26009" name="Freeform 409"/>
            <p:cNvSpPr>
              <a:spLocks/>
            </p:cNvSpPr>
            <p:nvPr/>
          </p:nvSpPr>
          <p:spPr bwMode="auto">
            <a:xfrm>
              <a:off x="3606" y="1928"/>
              <a:ext cx="36" cy="88"/>
            </a:xfrm>
            <a:custGeom>
              <a:avLst/>
              <a:gdLst/>
              <a:ahLst/>
              <a:cxnLst>
                <a:cxn ang="0">
                  <a:pos x="148" y="0"/>
                </a:cxn>
                <a:cxn ang="0">
                  <a:pos x="148" y="59"/>
                </a:cxn>
                <a:cxn ang="0">
                  <a:pos x="119" y="89"/>
                </a:cxn>
                <a:cxn ang="0">
                  <a:pos x="119" y="119"/>
                </a:cxn>
                <a:cxn ang="0">
                  <a:pos x="89" y="147"/>
                </a:cxn>
                <a:cxn ang="0">
                  <a:pos x="89" y="177"/>
                </a:cxn>
                <a:cxn ang="0">
                  <a:pos x="59" y="237"/>
                </a:cxn>
                <a:cxn ang="0">
                  <a:pos x="59" y="266"/>
                </a:cxn>
                <a:cxn ang="0">
                  <a:pos x="28" y="295"/>
                </a:cxn>
                <a:cxn ang="0">
                  <a:pos x="28" y="325"/>
                </a:cxn>
                <a:cxn ang="0">
                  <a:pos x="0" y="355"/>
                </a:cxn>
                <a:cxn ang="0">
                  <a:pos x="0" y="237"/>
                </a:cxn>
                <a:cxn ang="0">
                  <a:pos x="28" y="207"/>
                </a:cxn>
                <a:cxn ang="0">
                  <a:pos x="59" y="147"/>
                </a:cxn>
                <a:cxn ang="0">
                  <a:pos x="89" y="119"/>
                </a:cxn>
                <a:cxn ang="0">
                  <a:pos x="119" y="59"/>
                </a:cxn>
                <a:cxn ang="0">
                  <a:pos x="119" y="28"/>
                </a:cxn>
                <a:cxn ang="0">
                  <a:pos x="148" y="0"/>
                </a:cxn>
              </a:cxnLst>
              <a:rect l="0" t="0" r="r" b="b"/>
              <a:pathLst>
                <a:path w="148" h="355">
                  <a:moveTo>
                    <a:pt x="148" y="0"/>
                  </a:moveTo>
                  <a:lnTo>
                    <a:pt x="148" y="59"/>
                  </a:lnTo>
                  <a:lnTo>
                    <a:pt x="119" y="89"/>
                  </a:lnTo>
                  <a:lnTo>
                    <a:pt x="119" y="119"/>
                  </a:lnTo>
                  <a:lnTo>
                    <a:pt x="89" y="147"/>
                  </a:lnTo>
                  <a:lnTo>
                    <a:pt x="89" y="177"/>
                  </a:lnTo>
                  <a:lnTo>
                    <a:pt x="59" y="237"/>
                  </a:lnTo>
                  <a:lnTo>
                    <a:pt x="59" y="266"/>
                  </a:lnTo>
                  <a:lnTo>
                    <a:pt x="28" y="295"/>
                  </a:lnTo>
                  <a:lnTo>
                    <a:pt x="28" y="325"/>
                  </a:lnTo>
                  <a:lnTo>
                    <a:pt x="0" y="355"/>
                  </a:lnTo>
                  <a:lnTo>
                    <a:pt x="0" y="237"/>
                  </a:lnTo>
                  <a:lnTo>
                    <a:pt x="28" y="207"/>
                  </a:lnTo>
                  <a:lnTo>
                    <a:pt x="59" y="147"/>
                  </a:lnTo>
                  <a:lnTo>
                    <a:pt x="89" y="119"/>
                  </a:lnTo>
                  <a:lnTo>
                    <a:pt x="119" y="59"/>
                  </a:lnTo>
                  <a:lnTo>
                    <a:pt x="119" y="28"/>
                  </a:lnTo>
                  <a:lnTo>
                    <a:pt x="148" y="0"/>
                  </a:lnTo>
                </a:path>
              </a:pathLst>
            </a:custGeom>
            <a:noFill/>
            <a:ln w="1588">
              <a:solidFill>
                <a:srgbClr val="000000"/>
              </a:solidFill>
              <a:prstDash val="solid"/>
              <a:round/>
              <a:headEnd/>
              <a:tailEnd/>
            </a:ln>
          </p:spPr>
          <p:txBody>
            <a:bodyPr/>
            <a:lstStyle/>
            <a:p>
              <a:endParaRPr lang="en-GB"/>
            </a:p>
          </p:txBody>
        </p:sp>
        <p:sp>
          <p:nvSpPr>
            <p:cNvPr id="26010" name="Freeform 410"/>
            <p:cNvSpPr>
              <a:spLocks/>
            </p:cNvSpPr>
            <p:nvPr/>
          </p:nvSpPr>
          <p:spPr bwMode="auto">
            <a:xfrm>
              <a:off x="3887" y="1994"/>
              <a:ext cx="7" cy="7"/>
            </a:xfrm>
            <a:custGeom>
              <a:avLst/>
              <a:gdLst/>
              <a:ahLst/>
              <a:cxnLst>
                <a:cxn ang="0">
                  <a:pos x="0" y="0"/>
                </a:cxn>
                <a:cxn ang="0">
                  <a:pos x="30" y="0"/>
                </a:cxn>
                <a:cxn ang="0">
                  <a:pos x="30" y="29"/>
                </a:cxn>
                <a:cxn ang="0">
                  <a:pos x="0" y="0"/>
                </a:cxn>
              </a:cxnLst>
              <a:rect l="0" t="0" r="r" b="b"/>
              <a:pathLst>
                <a:path w="30" h="29">
                  <a:moveTo>
                    <a:pt x="0" y="0"/>
                  </a:moveTo>
                  <a:lnTo>
                    <a:pt x="30" y="0"/>
                  </a:lnTo>
                  <a:lnTo>
                    <a:pt x="30" y="29"/>
                  </a:lnTo>
                  <a:lnTo>
                    <a:pt x="0" y="0"/>
                  </a:lnTo>
                </a:path>
              </a:pathLst>
            </a:custGeom>
            <a:noFill/>
            <a:ln w="1588">
              <a:solidFill>
                <a:srgbClr val="000000"/>
              </a:solidFill>
              <a:prstDash val="solid"/>
              <a:round/>
              <a:headEnd/>
              <a:tailEnd/>
            </a:ln>
          </p:spPr>
          <p:txBody>
            <a:bodyPr/>
            <a:lstStyle/>
            <a:p>
              <a:endParaRPr lang="en-GB"/>
            </a:p>
          </p:txBody>
        </p:sp>
        <p:sp>
          <p:nvSpPr>
            <p:cNvPr id="26011" name="Freeform 411"/>
            <p:cNvSpPr>
              <a:spLocks/>
            </p:cNvSpPr>
            <p:nvPr/>
          </p:nvSpPr>
          <p:spPr bwMode="auto">
            <a:xfrm>
              <a:off x="3887" y="1994"/>
              <a:ext cx="7" cy="37"/>
            </a:xfrm>
            <a:custGeom>
              <a:avLst/>
              <a:gdLst/>
              <a:ahLst/>
              <a:cxnLst>
                <a:cxn ang="0">
                  <a:pos x="0" y="0"/>
                </a:cxn>
                <a:cxn ang="0">
                  <a:pos x="0" y="89"/>
                </a:cxn>
                <a:cxn ang="0">
                  <a:pos x="30" y="118"/>
                </a:cxn>
                <a:cxn ang="0">
                  <a:pos x="30" y="148"/>
                </a:cxn>
              </a:cxnLst>
              <a:rect l="0" t="0" r="r" b="b"/>
              <a:pathLst>
                <a:path w="30" h="148">
                  <a:moveTo>
                    <a:pt x="0" y="0"/>
                  </a:moveTo>
                  <a:lnTo>
                    <a:pt x="0" y="89"/>
                  </a:lnTo>
                  <a:lnTo>
                    <a:pt x="30" y="118"/>
                  </a:lnTo>
                  <a:lnTo>
                    <a:pt x="30" y="148"/>
                  </a:lnTo>
                </a:path>
              </a:pathLst>
            </a:custGeom>
            <a:noFill/>
            <a:ln w="1588">
              <a:solidFill>
                <a:srgbClr val="000000"/>
              </a:solidFill>
              <a:prstDash val="solid"/>
              <a:round/>
              <a:headEnd/>
              <a:tailEnd/>
            </a:ln>
          </p:spPr>
          <p:txBody>
            <a:bodyPr/>
            <a:lstStyle/>
            <a:p>
              <a:endParaRPr lang="en-GB"/>
            </a:p>
          </p:txBody>
        </p:sp>
        <p:sp>
          <p:nvSpPr>
            <p:cNvPr id="26012" name="Freeform 412"/>
            <p:cNvSpPr>
              <a:spLocks/>
            </p:cNvSpPr>
            <p:nvPr/>
          </p:nvSpPr>
          <p:spPr bwMode="auto">
            <a:xfrm>
              <a:off x="3242" y="1750"/>
              <a:ext cx="38" cy="44"/>
            </a:xfrm>
            <a:custGeom>
              <a:avLst/>
              <a:gdLst/>
              <a:ahLst/>
              <a:cxnLst>
                <a:cxn ang="0">
                  <a:pos x="150" y="177"/>
                </a:cxn>
                <a:cxn ang="0">
                  <a:pos x="150" y="148"/>
                </a:cxn>
                <a:cxn ang="0">
                  <a:pos x="119" y="148"/>
                </a:cxn>
                <a:cxn ang="0">
                  <a:pos x="89" y="119"/>
                </a:cxn>
                <a:cxn ang="0">
                  <a:pos x="61" y="119"/>
                </a:cxn>
                <a:cxn ang="0">
                  <a:pos x="31" y="89"/>
                </a:cxn>
                <a:cxn ang="0">
                  <a:pos x="31" y="29"/>
                </a:cxn>
                <a:cxn ang="0">
                  <a:pos x="0" y="29"/>
                </a:cxn>
                <a:cxn ang="0">
                  <a:pos x="0" y="0"/>
                </a:cxn>
              </a:cxnLst>
              <a:rect l="0" t="0" r="r" b="b"/>
              <a:pathLst>
                <a:path w="150" h="177">
                  <a:moveTo>
                    <a:pt x="150" y="177"/>
                  </a:moveTo>
                  <a:lnTo>
                    <a:pt x="150" y="148"/>
                  </a:lnTo>
                  <a:lnTo>
                    <a:pt x="119" y="148"/>
                  </a:lnTo>
                  <a:lnTo>
                    <a:pt x="89" y="119"/>
                  </a:lnTo>
                  <a:lnTo>
                    <a:pt x="61" y="119"/>
                  </a:lnTo>
                  <a:lnTo>
                    <a:pt x="31" y="89"/>
                  </a:lnTo>
                  <a:lnTo>
                    <a:pt x="31" y="29"/>
                  </a:lnTo>
                  <a:lnTo>
                    <a:pt x="0" y="29"/>
                  </a:lnTo>
                  <a:lnTo>
                    <a:pt x="0" y="0"/>
                  </a:lnTo>
                </a:path>
              </a:pathLst>
            </a:custGeom>
            <a:noFill/>
            <a:ln w="1588">
              <a:solidFill>
                <a:srgbClr val="000000"/>
              </a:solidFill>
              <a:prstDash val="solid"/>
              <a:round/>
              <a:headEnd/>
              <a:tailEnd/>
            </a:ln>
          </p:spPr>
          <p:txBody>
            <a:bodyPr/>
            <a:lstStyle/>
            <a:p>
              <a:endParaRPr lang="en-GB"/>
            </a:p>
          </p:txBody>
        </p:sp>
        <p:sp>
          <p:nvSpPr>
            <p:cNvPr id="26013" name="Freeform 413"/>
            <p:cNvSpPr>
              <a:spLocks/>
            </p:cNvSpPr>
            <p:nvPr/>
          </p:nvSpPr>
          <p:spPr bwMode="auto">
            <a:xfrm>
              <a:off x="3272" y="1794"/>
              <a:ext cx="30" cy="59"/>
            </a:xfrm>
            <a:custGeom>
              <a:avLst/>
              <a:gdLst/>
              <a:ahLst/>
              <a:cxnLst>
                <a:cxn ang="0">
                  <a:pos x="31" y="0"/>
                </a:cxn>
                <a:cxn ang="0">
                  <a:pos x="0" y="30"/>
                </a:cxn>
                <a:cxn ang="0">
                  <a:pos x="31" y="60"/>
                </a:cxn>
                <a:cxn ang="0">
                  <a:pos x="31" y="119"/>
                </a:cxn>
                <a:cxn ang="0">
                  <a:pos x="61" y="148"/>
                </a:cxn>
                <a:cxn ang="0">
                  <a:pos x="61" y="207"/>
                </a:cxn>
                <a:cxn ang="0">
                  <a:pos x="88" y="237"/>
                </a:cxn>
                <a:cxn ang="0">
                  <a:pos x="119" y="237"/>
                </a:cxn>
              </a:cxnLst>
              <a:rect l="0" t="0" r="r" b="b"/>
              <a:pathLst>
                <a:path w="119" h="237">
                  <a:moveTo>
                    <a:pt x="31" y="0"/>
                  </a:moveTo>
                  <a:lnTo>
                    <a:pt x="0" y="30"/>
                  </a:lnTo>
                  <a:lnTo>
                    <a:pt x="31" y="60"/>
                  </a:lnTo>
                  <a:lnTo>
                    <a:pt x="31" y="119"/>
                  </a:lnTo>
                  <a:lnTo>
                    <a:pt x="61" y="148"/>
                  </a:lnTo>
                  <a:lnTo>
                    <a:pt x="61" y="207"/>
                  </a:lnTo>
                  <a:lnTo>
                    <a:pt x="88" y="237"/>
                  </a:lnTo>
                  <a:lnTo>
                    <a:pt x="119" y="237"/>
                  </a:lnTo>
                </a:path>
              </a:pathLst>
            </a:custGeom>
            <a:noFill/>
            <a:ln w="1588">
              <a:solidFill>
                <a:srgbClr val="000000"/>
              </a:solidFill>
              <a:prstDash val="solid"/>
              <a:round/>
              <a:headEnd/>
              <a:tailEnd/>
            </a:ln>
          </p:spPr>
          <p:txBody>
            <a:bodyPr/>
            <a:lstStyle/>
            <a:p>
              <a:endParaRPr lang="en-GB"/>
            </a:p>
          </p:txBody>
        </p:sp>
        <p:sp>
          <p:nvSpPr>
            <p:cNvPr id="26014" name="Freeform 414"/>
            <p:cNvSpPr>
              <a:spLocks/>
            </p:cNvSpPr>
            <p:nvPr/>
          </p:nvSpPr>
          <p:spPr bwMode="auto">
            <a:xfrm>
              <a:off x="3302" y="1846"/>
              <a:ext cx="7" cy="7"/>
            </a:xfrm>
            <a:custGeom>
              <a:avLst/>
              <a:gdLst/>
              <a:ahLst/>
              <a:cxnLst>
                <a:cxn ang="0">
                  <a:pos x="0" y="30"/>
                </a:cxn>
                <a:cxn ang="0">
                  <a:pos x="0" y="0"/>
                </a:cxn>
                <a:cxn ang="0">
                  <a:pos x="30" y="0"/>
                </a:cxn>
                <a:cxn ang="0">
                  <a:pos x="0" y="30"/>
                </a:cxn>
              </a:cxnLst>
              <a:rect l="0" t="0" r="r" b="b"/>
              <a:pathLst>
                <a:path w="30" h="30">
                  <a:moveTo>
                    <a:pt x="0" y="30"/>
                  </a:moveTo>
                  <a:lnTo>
                    <a:pt x="0" y="0"/>
                  </a:lnTo>
                  <a:lnTo>
                    <a:pt x="30" y="0"/>
                  </a:lnTo>
                  <a:lnTo>
                    <a:pt x="0" y="30"/>
                  </a:lnTo>
                </a:path>
              </a:pathLst>
            </a:custGeom>
            <a:noFill/>
            <a:ln w="1588">
              <a:solidFill>
                <a:srgbClr val="000000"/>
              </a:solidFill>
              <a:prstDash val="solid"/>
              <a:round/>
              <a:headEnd/>
              <a:tailEnd/>
            </a:ln>
          </p:spPr>
          <p:txBody>
            <a:bodyPr/>
            <a:lstStyle/>
            <a:p>
              <a:endParaRPr lang="en-GB"/>
            </a:p>
          </p:txBody>
        </p:sp>
        <p:sp>
          <p:nvSpPr>
            <p:cNvPr id="26015" name="Freeform 415"/>
            <p:cNvSpPr>
              <a:spLocks/>
            </p:cNvSpPr>
            <p:nvPr/>
          </p:nvSpPr>
          <p:spPr bwMode="auto">
            <a:xfrm>
              <a:off x="3294" y="1846"/>
              <a:ext cx="334" cy="244"/>
            </a:xfrm>
            <a:custGeom>
              <a:avLst/>
              <a:gdLst/>
              <a:ahLst/>
              <a:cxnLst>
                <a:cxn ang="0">
                  <a:pos x="0" y="60"/>
                </a:cxn>
                <a:cxn ang="0">
                  <a:pos x="0" y="91"/>
                </a:cxn>
                <a:cxn ang="0">
                  <a:pos x="91" y="118"/>
                </a:cxn>
                <a:cxn ang="0">
                  <a:pos x="61" y="179"/>
                </a:cxn>
                <a:cxn ang="0">
                  <a:pos x="91" y="237"/>
                </a:cxn>
                <a:cxn ang="0">
                  <a:pos x="119" y="327"/>
                </a:cxn>
                <a:cxn ang="0">
                  <a:pos x="180" y="386"/>
                </a:cxn>
                <a:cxn ang="0">
                  <a:pos x="209" y="416"/>
                </a:cxn>
                <a:cxn ang="0">
                  <a:pos x="298" y="534"/>
                </a:cxn>
                <a:cxn ang="0">
                  <a:pos x="357" y="564"/>
                </a:cxn>
                <a:cxn ang="0">
                  <a:pos x="357" y="622"/>
                </a:cxn>
                <a:cxn ang="0">
                  <a:pos x="328" y="652"/>
                </a:cxn>
                <a:cxn ang="0">
                  <a:pos x="268" y="682"/>
                </a:cxn>
                <a:cxn ang="0">
                  <a:pos x="298" y="741"/>
                </a:cxn>
                <a:cxn ang="0">
                  <a:pos x="328" y="800"/>
                </a:cxn>
                <a:cxn ang="0">
                  <a:pos x="416" y="859"/>
                </a:cxn>
                <a:cxn ang="0">
                  <a:pos x="387" y="947"/>
                </a:cxn>
                <a:cxn ang="0">
                  <a:pos x="535" y="977"/>
                </a:cxn>
                <a:cxn ang="0">
                  <a:pos x="623" y="947"/>
                </a:cxn>
                <a:cxn ang="0">
                  <a:pos x="742" y="920"/>
                </a:cxn>
                <a:cxn ang="0">
                  <a:pos x="712" y="859"/>
                </a:cxn>
                <a:cxn ang="0">
                  <a:pos x="742" y="800"/>
                </a:cxn>
                <a:cxn ang="0">
                  <a:pos x="773" y="741"/>
                </a:cxn>
                <a:cxn ang="0">
                  <a:pos x="830" y="771"/>
                </a:cxn>
                <a:cxn ang="0">
                  <a:pos x="1128" y="711"/>
                </a:cxn>
                <a:cxn ang="0">
                  <a:pos x="1156" y="622"/>
                </a:cxn>
                <a:cxn ang="0">
                  <a:pos x="1217" y="534"/>
                </a:cxn>
                <a:cxn ang="0">
                  <a:pos x="1246" y="446"/>
                </a:cxn>
                <a:cxn ang="0">
                  <a:pos x="1274" y="416"/>
                </a:cxn>
                <a:cxn ang="0">
                  <a:pos x="1246" y="355"/>
                </a:cxn>
                <a:cxn ang="0">
                  <a:pos x="1305" y="327"/>
                </a:cxn>
                <a:cxn ang="0">
                  <a:pos x="1274" y="268"/>
                </a:cxn>
                <a:cxn ang="0">
                  <a:pos x="1305" y="237"/>
                </a:cxn>
                <a:cxn ang="0">
                  <a:pos x="1246" y="148"/>
                </a:cxn>
                <a:cxn ang="0">
                  <a:pos x="1274" y="118"/>
                </a:cxn>
                <a:cxn ang="0">
                  <a:pos x="1335" y="91"/>
                </a:cxn>
                <a:cxn ang="0">
                  <a:pos x="1305" y="30"/>
                </a:cxn>
              </a:cxnLst>
              <a:rect l="0" t="0" r="r" b="b"/>
              <a:pathLst>
                <a:path w="1335" h="977">
                  <a:moveTo>
                    <a:pt x="31" y="30"/>
                  </a:moveTo>
                  <a:lnTo>
                    <a:pt x="0" y="60"/>
                  </a:lnTo>
                  <a:lnTo>
                    <a:pt x="61" y="60"/>
                  </a:lnTo>
                  <a:lnTo>
                    <a:pt x="0" y="91"/>
                  </a:lnTo>
                  <a:lnTo>
                    <a:pt x="91" y="91"/>
                  </a:lnTo>
                  <a:lnTo>
                    <a:pt x="91" y="118"/>
                  </a:lnTo>
                  <a:lnTo>
                    <a:pt x="91" y="148"/>
                  </a:lnTo>
                  <a:lnTo>
                    <a:pt x="61" y="179"/>
                  </a:lnTo>
                  <a:lnTo>
                    <a:pt x="61" y="209"/>
                  </a:lnTo>
                  <a:lnTo>
                    <a:pt x="91" y="237"/>
                  </a:lnTo>
                  <a:lnTo>
                    <a:pt x="119" y="237"/>
                  </a:lnTo>
                  <a:lnTo>
                    <a:pt x="119" y="327"/>
                  </a:lnTo>
                  <a:lnTo>
                    <a:pt x="180" y="327"/>
                  </a:lnTo>
                  <a:lnTo>
                    <a:pt x="180" y="386"/>
                  </a:lnTo>
                  <a:lnTo>
                    <a:pt x="209" y="386"/>
                  </a:lnTo>
                  <a:lnTo>
                    <a:pt x="209" y="416"/>
                  </a:lnTo>
                  <a:lnTo>
                    <a:pt x="298" y="504"/>
                  </a:lnTo>
                  <a:lnTo>
                    <a:pt x="298" y="534"/>
                  </a:lnTo>
                  <a:lnTo>
                    <a:pt x="328" y="564"/>
                  </a:lnTo>
                  <a:lnTo>
                    <a:pt x="357" y="564"/>
                  </a:lnTo>
                  <a:lnTo>
                    <a:pt x="387" y="593"/>
                  </a:lnTo>
                  <a:lnTo>
                    <a:pt x="357" y="622"/>
                  </a:lnTo>
                  <a:lnTo>
                    <a:pt x="328" y="622"/>
                  </a:lnTo>
                  <a:lnTo>
                    <a:pt x="328" y="652"/>
                  </a:lnTo>
                  <a:lnTo>
                    <a:pt x="357" y="682"/>
                  </a:lnTo>
                  <a:lnTo>
                    <a:pt x="268" y="682"/>
                  </a:lnTo>
                  <a:lnTo>
                    <a:pt x="268" y="711"/>
                  </a:lnTo>
                  <a:lnTo>
                    <a:pt x="298" y="741"/>
                  </a:lnTo>
                  <a:lnTo>
                    <a:pt x="328" y="741"/>
                  </a:lnTo>
                  <a:lnTo>
                    <a:pt x="328" y="800"/>
                  </a:lnTo>
                  <a:lnTo>
                    <a:pt x="357" y="800"/>
                  </a:lnTo>
                  <a:lnTo>
                    <a:pt x="416" y="859"/>
                  </a:lnTo>
                  <a:lnTo>
                    <a:pt x="387" y="889"/>
                  </a:lnTo>
                  <a:lnTo>
                    <a:pt x="387" y="947"/>
                  </a:lnTo>
                  <a:lnTo>
                    <a:pt x="416" y="977"/>
                  </a:lnTo>
                  <a:lnTo>
                    <a:pt x="535" y="977"/>
                  </a:lnTo>
                  <a:lnTo>
                    <a:pt x="565" y="947"/>
                  </a:lnTo>
                  <a:lnTo>
                    <a:pt x="623" y="947"/>
                  </a:lnTo>
                  <a:lnTo>
                    <a:pt x="682" y="977"/>
                  </a:lnTo>
                  <a:lnTo>
                    <a:pt x="742" y="920"/>
                  </a:lnTo>
                  <a:lnTo>
                    <a:pt x="742" y="889"/>
                  </a:lnTo>
                  <a:lnTo>
                    <a:pt x="712" y="859"/>
                  </a:lnTo>
                  <a:lnTo>
                    <a:pt x="712" y="800"/>
                  </a:lnTo>
                  <a:lnTo>
                    <a:pt x="742" y="800"/>
                  </a:lnTo>
                  <a:lnTo>
                    <a:pt x="742" y="771"/>
                  </a:lnTo>
                  <a:lnTo>
                    <a:pt x="773" y="741"/>
                  </a:lnTo>
                  <a:lnTo>
                    <a:pt x="800" y="771"/>
                  </a:lnTo>
                  <a:lnTo>
                    <a:pt x="830" y="771"/>
                  </a:lnTo>
                  <a:lnTo>
                    <a:pt x="830" y="711"/>
                  </a:lnTo>
                  <a:lnTo>
                    <a:pt x="1128" y="711"/>
                  </a:lnTo>
                  <a:lnTo>
                    <a:pt x="1156" y="682"/>
                  </a:lnTo>
                  <a:lnTo>
                    <a:pt x="1156" y="622"/>
                  </a:lnTo>
                  <a:lnTo>
                    <a:pt x="1217" y="564"/>
                  </a:lnTo>
                  <a:lnTo>
                    <a:pt x="1217" y="534"/>
                  </a:lnTo>
                  <a:lnTo>
                    <a:pt x="1246" y="504"/>
                  </a:lnTo>
                  <a:lnTo>
                    <a:pt x="1246" y="446"/>
                  </a:lnTo>
                  <a:lnTo>
                    <a:pt x="1274" y="446"/>
                  </a:lnTo>
                  <a:lnTo>
                    <a:pt x="1274" y="416"/>
                  </a:lnTo>
                  <a:lnTo>
                    <a:pt x="1246" y="416"/>
                  </a:lnTo>
                  <a:lnTo>
                    <a:pt x="1246" y="355"/>
                  </a:lnTo>
                  <a:lnTo>
                    <a:pt x="1274" y="327"/>
                  </a:lnTo>
                  <a:lnTo>
                    <a:pt x="1305" y="327"/>
                  </a:lnTo>
                  <a:lnTo>
                    <a:pt x="1305" y="297"/>
                  </a:lnTo>
                  <a:lnTo>
                    <a:pt x="1274" y="268"/>
                  </a:lnTo>
                  <a:lnTo>
                    <a:pt x="1274" y="237"/>
                  </a:lnTo>
                  <a:lnTo>
                    <a:pt x="1305" y="237"/>
                  </a:lnTo>
                  <a:lnTo>
                    <a:pt x="1246" y="179"/>
                  </a:lnTo>
                  <a:lnTo>
                    <a:pt x="1246" y="148"/>
                  </a:lnTo>
                  <a:lnTo>
                    <a:pt x="1274" y="148"/>
                  </a:lnTo>
                  <a:lnTo>
                    <a:pt x="1274" y="118"/>
                  </a:lnTo>
                  <a:lnTo>
                    <a:pt x="1305" y="118"/>
                  </a:lnTo>
                  <a:lnTo>
                    <a:pt x="1335" y="91"/>
                  </a:lnTo>
                  <a:lnTo>
                    <a:pt x="1305" y="60"/>
                  </a:lnTo>
                  <a:lnTo>
                    <a:pt x="1305" y="30"/>
                  </a:lnTo>
                  <a:lnTo>
                    <a:pt x="1274" y="0"/>
                  </a:lnTo>
                </a:path>
              </a:pathLst>
            </a:custGeom>
            <a:noFill/>
            <a:ln w="1588">
              <a:solidFill>
                <a:srgbClr val="000000"/>
              </a:solidFill>
              <a:prstDash val="solid"/>
              <a:round/>
              <a:headEnd/>
              <a:tailEnd/>
            </a:ln>
          </p:spPr>
          <p:txBody>
            <a:bodyPr/>
            <a:lstStyle/>
            <a:p>
              <a:endParaRPr lang="en-GB"/>
            </a:p>
          </p:txBody>
        </p:sp>
        <p:sp>
          <p:nvSpPr>
            <p:cNvPr id="26016" name="Freeform 416"/>
            <p:cNvSpPr>
              <a:spLocks/>
            </p:cNvSpPr>
            <p:nvPr/>
          </p:nvSpPr>
          <p:spPr bwMode="auto">
            <a:xfrm>
              <a:off x="3313" y="1853"/>
              <a:ext cx="11" cy="8"/>
            </a:xfrm>
            <a:custGeom>
              <a:avLst/>
              <a:gdLst/>
              <a:ahLst/>
              <a:cxnLst>
                <a:cxn ang="0">
                  <a:pos x="15" y="0"/>
                </a:cxn>
                <a:cxn ang="0">
                  <a:pos x="43" y="0"/>
                </a:cxn>
                <a:cxn ang="0">
                  <a:pos x="15" y="30"/>
                </a:cxn>
                <a:cxn ang="0">
                  <a:pos x="0" y="15"/>
                </a:cxn>
                <a:cxn ang="0">
                  <a:pos x="15" y="0"/>
                </a:cxn>
              </a:cxnLst>
              <a:rect l="0" t="0" r="r" b="b"/>
              <a:pathLst>
                <a:path w="43" h="30">
                  <a:moveTo>
                    <a:pt x="15" y="0"/>
                  </a:moveTo>
                  <a:lnTo>
                    <a:pt x="43" y="0"/>
                  </a:lnTo>
                  <a:lnTo>
                    <a:pt x="15" y="30"/>
                  </a:lnTo>
                  <a:lnTo>
                    <a:pt x="0" y="15"/>
                  </a:lnTo>
                  <a:lnTo>
                    <a:pt x="15" y="0"/>
                  </a:lnTo>
                </a:path>
              </a:pathLst>
            </a:custGeom>
            <a:noFill/>
            <a:ln w="1588">
              <a:solidFill>
                <a:srgbClr val="000000"/>
              </a:solidFill>
              <a:prstDash val="solid"/>
              <a:round/>
              <a:headEnd/>
              <a:tailEnd/>
            </a:ln>
          </p:spPr>
          <p:txBody>
            <a:bodyPr/>
            <a:lstStyle/>
            <a:p>
              <a:endParaRPr lang="en-GB"/>
            </a:p>
          </p:txBody>
        </p:sp>
        <p:sp>
          <p:nvSpPr>
            <p:cNvPr id="26017" name="Freeform 417"/>
            <p:cNvSpPr>
              <a:spLocks/>
            </p:cNvSpPr>
            <p:nvPr/>
          </p:nvSpPr>
          <p:spPr bwMode="auto">
            <a:xfrm>
              <a:off x="3264" y="2031"/>
              <a:ext cx="105" cy="89"/>
            </a:xfrm>
            <a:custGeom>
              <a:avLst/>
              <a:gdLst/>
              <a:ahLst/>
              <a:cxnLst>
                <a:cxn ang="0">
                  <a:pos x="237" y="355"/>
                </a:cxn>
                <a:cxn ang="0">
                  <a:pos x="209" y="325"/>
                </a:cxn>
                <a:cxn ang="0">
                  <a:pos x="209" y="297"/>
                </a:cxn>
                <a:cxn ang="0">
                  <a:pos x="179" y="266"/>
                </a:cxn>
                <a:cxn ang="0">
                  <a:pos x="149" y="297"/>
                </a:cxn>
                <a:cxn ang="0">
                  <a:pos x="118" y="297"/>
                </a:cxn>
                <a:cxn ang="0">
                  <a:pos x="91" y="266"/>
                </a:cxn>
                <a:cxn ang="0">
                  <a:pos x="91" y="297"/>
                </a:cxn>
                <a:cxn ang="0">
                  <a:pos x="30" y="236"/>
                </a:cxn>
                <a:cxn ang="0">
                  <a:pos x="61" y="236"/>
                </a:cxn>
                <a:cxn ang="0">
                  <a:pos x="61" y="179"/>
                </a:cxn>
                <a:cxn ang="0">
                  <a:pos x="0" y="148"/>
                </a:cxn>
                <a:cxn ang="0">
                  <a:pos x="0" y="118"/>
                </a:cxn>
                <a:cxn ang="0">
                  <a:pos x="91" y="118"/>
                </a:cxn>
                <a:cxn ang="0">
                  <a:pos x="91" y="88"/>
                </a:cxn>
                <a:cxn ang="0">
                  <a:pos x="118" y="88"/>
                </a:cxn>
                <a:cxn ang="0">
                  <a:pos x="118" y="59"/>
                </a:cxn>
                <a:cxn ang="0">
                  <a:pos x="91" y="30"/>
                </a:cxn>
                <a:cxn ang="0">
                  <a:pos x="118" y="30"/>
                </a:cxn>
                <a:cxn ang="0">
                  <a:pos x="149" y="59"/>
                </a:cxn>
                <a:cxn ang="0">
                  <a:pos x="179" y="30"/>
                </a:cxn>
                <a:cxn ang="0">
                  <a:pos x="209" y="59"/>
                </a:cxn>
                <a:cxn ang="0">
                  <a:pos x="179" y="59"/>
                </a:cxn>
                <a:cxn ang="0">
                  <a:pos x="179" y="118"/>
                </a:cxn>
                <a:cxn ang="0">
                  <a:pos x="209" y="148"/>
                </a:cxn>
                <a:cxn ang="0">
                  <a:pos x="237" y="118"/>
                </a:cxn>
                <a:cxn ang="0">
                  <a:pos x="237" y="88"/>
                </a:cxn>
                <a:cxn ang="0">
                  <a:pos x="268" y="59"/>
                </a:cxn>
                <a:cxn ang="0">
                  <a:pos x="237" y="30"/>
                </a:cxn>
                <a:cxn ang="0">
                  <a:pos x="268" y="0"/>
                </a:cxn>
                <a:cxn ang="0">
                  <a:pos x="386" y="0"/>
                </a:cxn>
                <a:cxn ang="0">
                  <a:pos x="416" y="30"/>
                </a:cxn>
                <a:cxn ang="0">
                  <a:pos x="386" y="30"/>
                </a:cxn>
                <a:cxn ang="0">
                  <a:pos x="386" y="59"/>
                </a:cxn>
                <a:cxn ang="0">
                  <a:pos x="416" y="88"/>
                </a:cxn>
                <a:cxn ang="0">
                  <a:pos x="416" y="118"/>
                </a:cxn>
                <a:cxn ang="0">
                  <a:pos x="386" y="148"/>
                </a:cxn>
                <a:cxn ang="0">
                  <a:pos x="356" y="148"/>
                </a:cxn>
                <a:cxn ang="0">
                  <a:pos x="298" y="206"/>
                </a:cxn>
                <a:cxn ang="0">
                  <a:pos x="356" y="236"/>
                </a:cxn>
                <a:cxn ang="0">
                  <a:pos x="386" y="266"/>
                </a:cxn>
                <a:cxn ang="0">
                  <a:pos x="327" y="266"/>
                </a:cxn>
                <a:cxn ang="0">
                  <a:pos x="298" y="297"/>
                </a:cxn>
                <a:cxn ang="0">
                  <a:pos x="298" y="355"/>
                </a:cxn>
              </a:cxnLst>
              <a:rect l="0" t="0" r="r" b="b"/>
              <a:pathLst>
                <a:path w="416" h="355">
                  <a:moveTo>
                    <a:pt x="237" y="355"/>
                  </a:moveTo>
                  <a:lnTo>
                    <a:pt x="209" y="325"/>
                  </a:lnTo>
                  <a:lnTo>
                    <a:pt x="209" y="297"/>
                  </a:lnTo>
                  <a:lnTo>
                    <a:pt x="179" y="266"/>
                  </a:lnTo>
                  <a:lnTo>
                    <a:pt x="149" y="297"/>
                  </a:lnTo>
                  <a:lnTo>
                    <a:pt x="118" y="297"/>
                  </a:lnTo>
                  <a:lnTo>
                    <a:pt x="91" y="266"/>
                  </a:lnTo>
                  <a:lnTo>
                    <a:pt x="91" y="297"/>
                  </a:lnTo>
                  <a:lnTo>
                    <a:pt x="30" y="236"/>
                  </a:lnTo>
                  <a:lnTo>
                    <a:pt x="61" y="236"/>
                  </a:lnTo>
                  <a:lnTo>
                    <a:pt x="61" y="179"/>
                  </a:lnTo>
                  <a:lnTo>
                    <a:pt x="0" y="148"/>
                  </a:lnTo>
                  <a:lnTo>
                    <a:pt x="0" y="118"/>
                  </a:lnTo>
                  <a:lnTo>
                    <a:pt x="91" y="118"/>
                  </a:lnTo>
                  <a:lnTo>
                    <a:pt x="91" y="88"/>
                  </a:lnTo>
                  <a:lnTo>
                    <a:pt x="118" y="88"/>
                  </a:lnTo>
                  <a:lnTo>
                    <a:pt x="118" y="59"/>
                  </a:lnTo>
                  <a:lnTo>
                    <a:pt x="91" y="30"/>
                  </a:lnTo>
                  <a:lnTo>
                    <a:pt x="118" y="30"/>
                  </a:lnTo>
                  <a:lnTo>
                    <a:pt x="149" y="59"/>
                  </a:lnTo>
                  <a:lnTo>
                    <a:pt x="179" y="30"/>
                  </a:lnTo>
                  <a:lnTo>
                    <a:pt x="209" y="59"/>
                  </a:lnTo>
                  <a:lnTo>
                    <a:pt x="179" y="59"/>
                  </a:lnTo>
                  <a:lnTo>
                    <a:pt x="179" y="118"/>
                  </a:lnTo>
                  <a:lnTo>
                    <a:pt x="209" y="148"/>
                  </a:lnTo>
                  <a:lnTo>
                    <a:pt x="237" y="118"/>
                  </a:lnTo>
                  <a:lnTo>
                    <a:pt x="237" y="88"/>
                  </a:lnTo>
                  <a:lnTo>
                    <a:pt x="268" y="59"/>
                  </a:lnTo>
                  <a:lnTo>
                    <a:pt x="237" y="30"/>
                  </a:lnTo>
                  <a:lnTo>
                    <a:pt x="268" y="0"/>
                  </a:lnTo>
                  <a:lnTo>
                    <a:pt x="386" y="0"/>
                  </a:lnTo>
                  <a:lnTo>
                    <a:pt x="416" y="30"/>
                  </a:lnTo>
                  <a:lnTo>
                    <a:pt x="386" y="30"/>
                  </a:lnTo>
                  <a:lnTo>
                    <a:pt x="386" y="59"/>
                  </a:lnTo>
                  <a:lnTo>
                    <a:pt x="416" y="88"/>
                  </a:lnTo>
                  <a:lnTo>
                    <a:pt x="416" y="118"/>
                  </a:lnTo>
                  <a:lnTo>
                    <a:pt x="386" y="148"/>
                  </a:lnTo>
                  <a:lnTo>
                    <a:pt x="356" y="148"/>
                  </a:lnTo>
                  <a:lnTo>
                    <a:pt x="298" y="206"/>
                  </a:lnTo>
                  <a:lnTo>
                    <a:pt x="356" y="236"/>
                  </a:lnTo>
                  <a:lnTo>
                    <a:pt x="386" y="266"/>
                  </a:lnTo>
                  <a:lnTo>
                    <a:pt x="327" y="266"/>
                  </a:lnTo>
                  <a:lnTo>
                    <a:pt x="298" y="297"/>
                  </a:lnTo>
                  <a:lnTo>
                    <a:pt x="298" y="355"/>
                  </a:lnTo>
                </a:path>
              </a:pathLst>
            </a:custGeom>
            <a:noFill/>
            <a:ln w="1588">
              <a:solidFill>
                <a:srgbClr val="000000"/>
              </a:solidFill>
              <a:prstDash val="solid"/>
              <a:round/>
              <a:headEnd/>
              <a:tailEnd/>
            </a:ln>
          </p:spPr>
          <p:txBody>
            <a:bodyPr/>
            <a:lstStyle/>
            <a:p>
              <a:endParaRPr lang="en-GB"/>
            </a:p>
          </p:txBody>
        </p:sp>
        <p:sp>
          <p:nvSpPr>
            <p:cNvPr id="26018" name="Freeform 418"/>
            <p:cNvSpPr>
              <a:spLocks/>
            </p:cNvSpPr>
            <p:nvPr/>
          </p:nvSpPr>
          <p:spPr bwMode="auto">
            <a:xfrm>
              <a:off x="3591" y="1824"/>
              <a:ext cx="15" cy="7"/>
            </a:xfrm>
            <a:custGeom>
              <a:avLst/>
              <a:gdLst/>
              <a:ahLst/>
              <a:cxnLst>
                <a:cxn ang="0">
                  <a:pos x="59" y="29"/>
                </a:cxn>
                <a:cxn ang="0">
                  <a:pos x="0" y="29"/>
                </a:cxn>
                <a:cxn ang="0">
                  <a:pos x="30" y="0"/>
                </a:cxn>
                <a:cxn ang="0">
                  <a:pos x="59" y="29"/>
                </a:cxn>
              </a:cxnLst>
              <a:rect l="0" t="0" r="r" b="b"/>
              <a:pathLst>
                <a:path w="59" h="29">
                  <a:moveTo>
                    <a:pt x="59" y="29"/>
                  </a:moveTo>
                  <a:lnTo>
                    <a:pt x="0" y="29"/>
                  </a:lnTo>
                  <a:lnTo>
                    <a:pt x="30" y="0"/>
                  </a:lnTo>
                  <a:lnTo>
                    <a:pt x="59" y="29"/>
                  </a:lnTo>
                </a:path>
              </a:pathLst>
            </a:custGeom>
            <a:noFill/>
            <a:ln w="1588">
              <a:solidFill>
                <a:srgbClr val="000000"/>
              </a:solidFill>
              <a:prstDash val="solid"/>
              <a:round/>
              <a:headEnd/>
              <a:tailEnd/>
            </a:ln>
          </p:spPr>
          <p:txBody>
            <a:bodyPr/>
            <a:lstStyle/>
            <a:p>
              <a:endParaRPr lang="en-GB"/>
            </a:p>
          </p:txBody>
        </p:sp>
        <p:sp>
          <p:nvSpPr>
            <p:cNvPr id="26019" name="Freeform 419"/>
            <p:cNvSpPr>
              <a:spLocks/>
            </p:cNvSpPr>
            <p:nvPr/>
          </p:nvSpPr>
          <p:spPr bwMode="auto">
            <a:xfrm>
              <a:off x="3598" y="1839"/>
              <a:ext cx="15" cy="7"/>
            </a:xfrm>
            <a:custGeom>
              <a:avLst/>
              <a:gdLst/>
              <a:ahLst/>
              <a:cxnLst>
                <a:cxn ang="0">
                  <a:pos x="57" y="28"/>
                </a:cxn>
                <a:cxn ang="0">
                  <a:pos x="29" y="28"/>
                </a:cxn>
                <a:cxn ang="0">
                  <a:pos x="0" y="0"/>
                </a:cxn>
                <a:cxn ang="0">
                  <a:pos x="29" y="0"/>
                </a:cxn>
                <a:cxn ang="0">
                  <a:pos x="57" y="28"/>
                </a:cxn>
              </a:cxnLst>
              <a:rect l="0" t="0" r="r" b="b"/>
              <a:pathLst>
                <a:path w="57" h="28">
                  <a:moveTo>
                    <a:pt x="57" y="28"/>
                  </a:moveTo>
                  <a:lnTo>
                    <a:pt x="29" y="28"/>
                  </a:lnTo>
                  <a:lnTo>
                    <a:pt x="0" y="0"/>
                  </a:lnTo>
                  <a:lnTo>
                    <a:pt x="29" y="0"/>
                  </a:lnTo>
                  <a:lnTo>
                    <a:pt x="57" y="28"/>
                  </a:lnTo>
                </a:path>
              </a:pathLst>
            </a:custGeom>
            <a:noFill/>
            <a:ln w="1588">
              <a:solidFill>
                <a:srgbClr val="000000"/>
              </a:solidFill>
              <a:prstDash val="solid"/>
              <a:round/>
              <a:headEnd/>
              <a:tailEnd/>
            </a:ln>
          </p:spPr>
          <p:txBody>
            <a:bodyPr/>
            <a:lstStyle/>
            <a:p>
              <a:endParaRPr lang="en-GB"/>
            </a:p>
          </p:txBody>
        </p:sp>
        <p:sp>
          <p:nvSpPr>
            <p:cNvPr id="26020" name="Freeform 420"/>
            <p:cNvSpPr>
              <a:spLocks/>
            </p:cNvSpPr>
            <p:nvPr/>
          </p:nvSpPr>
          <p:spPr bwMode="auto">
            <a:xfrm>
              <a:off x="3472" y="2135"/>
              <a:ext cx="356" cy="88"/>
            </a:xfrm>
            <a:custGeom>
              <a:avLst/>
              <a:gdLst/>
              <a:ahLst/>
              <a:cxnLst>
                <a:cxn ang="0">
                  <a:pos x="1423" y="116"/>
                </a:cxn>
                <a:cxn ang="0">
                  <a:pos x="1392" y="116"/>
                </a:cxn>
                <a:cxn ang="0">
                  <a:pos x="1364" y="146"/>
                </a:cxn>
                <a:cxn ang="0">
                  <a:pos x="1335" y="146"/>
                </a:cxn>
                <a:cxn ang="0">
                  <a:pos x="1304" y="177"/>
                </a:cxn>
                <a:cxn ang="0">
                  <a:pos x="1274" y="177"/>
                </a:cxn>
                <a:cxn ang="0">
                  <a:pos x="1274" y="146"/>
                </a:cxn>
                <a:cxn ang="0">
                  <a:pos x="1155" y="146"/>
                </a:cxn>
                <a:cxn ang="0">
                  <a:pos x="1097" y="89"/>
                </a:cxn>
                <a:cxn ang="0">
                  <a:pos x="1097" y="59"/>
                </a:cxn>
                <a:cxn ang="0">
                  <a:pos x="1067" y="28"/>
                </a:cxn>
                <a:cxn ang="0">
                  <a:pos x="1097" y="0"/>
                </a:cxn>
                <a:cxn ang="0">
                  <a:pos x="800" y="0"/>
                </a:cxn>
                <a:cxn ang="0">
                  <a:pos x="682" y="59"/>
                </a:cxn>
                <a:cxn ang="0">
                  <a:pos x="653" y="89"/>
                </a:cxn>
                <a:cxn ang="0">
                  <a:pos x="562" y="89"/>
                </a:cxn>
                <a:cxn ang="0">
                  <a:pos x="534" y="116"/>
                </a:cxn>
                <a:cxn ang="0">
                  <a:pos x="534" y="146"/>
                </a:cxn>
                <a:cxn ang="0">
                  <a:pos x="505" y="177"/>
                </a:cxn>
                <a:cxn ang="0">
                  <a:pos x="386" y="177"/>
                </a:cxn>
                <a:cxn ang="0">
                  <a:pos x="355" y="207"/>
                </a:cxn>
                <a:cxn ang="0">
                  <a:pos x="237" y="207"/>
                </a:cxn>
                <a:cxn ang="0">
                  <a:pos x="207" y="235"/>
                </a:cxn>
                <a:cxn ang="0">
                  <a:pos x="118" y="235"/>
                </a:cxn>
                <a:cxn ang="0">
                  <a:pos x="88" y="266"/>
                </a:cxn>
                <a:cxn ang="0">
                  <a:pos x="61" y="266"/>
                </a:cxn>
                <a:cxn ang="0">
                  <a:pos x="30" y="295"/>
                </a:cxn>
                <a:cxn ang="0">
                  <a:pos x="0" y="295"/>
                </a:cxn>
                <a:cxn ang="0">
                  <a:pos x="30" y="325"/>
                </a:cxn>
                <a:cxn ang="0">
                  <a:pos x="61" y="295"/>
                </a:cxn>
                <a:cxn ang="0">
                  <a:pos x="88" y="325"/>
                </a:cxn>
                <a:cxn ang="0">
                  <a:pos x="88" y="353"/>
                </a:cxn>
                <a:cxn ang="0">
                  <a:pos x="30" y="353"/>
                </a:cxn>
              </a:cxnLst>
              <a:rect l="0" t="0" r="r" b="b"/>
              <a:pathLst>
                <a:path w="1423" h="353">
                  <a:moveTo>
                    <a:pt x="1423" y="116"/>
                  </a:moveTo>
                  <a:lnTo>
                    <a:pt x="1392" y="116"/>
                  </a:lnTo>
                  <a:lnTo>
                    <a:pt x="1364" y="146"/>
                  </a:lnTo>
                  <a:lnTo>
                    <a:pt x="1335" y="146"/>
                  </a:lnTo>
                  <a:lnTo>
                    <a:pt x="1304" y="177"/>
                  </a:lnTo>
                  <a:lnTo>
                    <a:pt x="1274" y="177"/>
                  </a:lnTo>
                  <a:lnTo>
                    <a:pt x="1274" y="146"/>
                  </a:lnTo>
                  <a:lnTo>
                    <a:pt x="1155" y="146"/>
                  </a:lnTo>
                  <a:lnTo>
                    <a:pt x="1097" y="89"/>
                  </a:lnTo>
                  <a:lnTo>
                    <a:pt x="1097" y="59"/>
                  </a:lnTo>
                  <a:lnTo>
                    <a:pt x="1067" y="28"/>
                  </a:lnTo>
                  <a:lnTo>
                    <a:pt x="1097" y="0"/>
                  </a:lnTo>
                  <a:lnTo>
                    <a:pt x="800" y="0"/>
                  </a:lnTo>
                  <a:lnTo>
                    <a:pt x="682" y="59"/>
                  </a:lnTo>
                  <a:lnTo>
                    <a:pt x="653" y="89"/>
                  </a:lnTo>
                  <a:lnTo>
                    <a:pt x="562" y="89"/>
                  </a:lnTo>
                  <a:lnTo>
                    <a:pt x="534" y="116"/>
                  </a:lnTo>
                  <a:lnTo>
                    <a:pt x="534" y="146"/>
                  </a:lnTo>
                  <a:lnTo>
                    <a:pt x="505" y="177"/>
                  </a:lnTo>
                  <a:lnTo>
                    <a:pt x="386" y="177"/>
                  </a:lnTo>
                  <a:lnTo>
                    <a:pt x="355" y="207"/>
                  </a:lnTo>
                  <a:lnTo>
                    <a:pt x="237" y="207"/>
                  </a:lnTo>
                  <a:lnTo>
                    <a:pt x="207" y="235"/>
                  </a:lnTo>
                  <a:lnTo>
                    <a:pt x="118" y="235"/>
                  </a:lnTo>
                  <a:lnTo>
                    <a:pt x="88" y="266"/>
                  </a:lnTo>
                  <a:lnTo>
                    <a:pt x="61" y="266"/>
                  </a:lnTo>
                  <a:lnTo>
                    <a:pt x="30" y="295"/>
                  </a:lnTo>
                  <a:lnTo>
                    <a:pt x="0" y="295"/>
                  </a:lnTo>
                  <a:lnTo>
                    <a:pt x="30" y="325"/>
                  </a:lnTo>
                  <a:lnTo>
                    <a:pt x="61" y="295"/>
                  </a:lnTo>
                  <a:lnTo>
                    <a:pt x="88" y="325"/>
                  </a:lnTo>
                  <a:lnTo>
                    <a:pt x="88" y="353"/>
                  </a:lnTo>
                  <a:lnTo>
                    <a:pt x="30" y="353"/>
                  </a:lnTo>
                </a:path>
              </a:pathLst>
            </a:custGeom>
            <a:noFill/>
            <a:ln w="1588">
              <a:solidFill>
                <a:srgbClr val="000000"/>
              </a:solidFill>
              <a:prstDash val="solid"/>
              <a:round/>
              <a:headEnd/>
              <a:tailEnd/>
            </a:ln>
          </p:spPr>
          <p:txBody>
            <a:bodyPr/>
            <a:lstStyle/>
            <a:p>
              <a:endParaRPr lang="en-GB"/>
            </a:p>
          </p:txBody>
        </p:sp>
        <p:sp>
          <p:nvSpPr>
            <p:cNvPr id="26021" name="Freeform 421"/>
            <p:cNvSpPr>
              <a:spLocks/>
            </p:cNvSpPr>
            <p:nvPr/>
          </p:nvSpPr>
          <p:spPr bwMode="auto">
            <a:xfrm>
              <a:off x="3502" y="2098"/>
              <a:ext cx="22" cy="22"/>
            </a:xfrm>
            <a:custGeom>
              <a:avLst/>
              <a:gdLst/>
              <a:ahLst/>
              <a:cxnLst>
                <a:cxn ang="0">
                  <a:pos x="61" y="31"/>
                </a:cxn>
                <a:cxn ang="0">
                  <a:pos x="89" y="31"/>
                </a:cxn>
                <a:cxn ang="0">
                  <a:pos x="89" y="89"/>
                </a:cxn>
                <a:cxn ang="0">
                  <a:pos x="61" y="89"/>
                </a:cxn>
                <a:cxn ang="0">
                  <a:pos x="30" y="59"/>
                </a:cxn>
                <a:cxn ang="0">
                  <a:pos x="0" y="59"/>
                </a:cxn>
                <a:cxn ang="0">
                  <a:pos x="0" y="0"/>
                </a:cxn>
                <a:cxn ang="0">
                  <a:pos x="61" y="0"/>
                </a:cxn>
                <a:cxn ang="0">
                  <a:pos x="61" y="31"/>
                </a:cxn>
              </a:cxnLst>
              <a:rect l="0" t="0" r="r" b="b"/>
              <a:pathLst>
                <a:path w="89" h="89">
                  <a:moveTo>
                    <a:pt x="61" y="31"/>
                  </a:moveTo>
                  <a:lnTo>
                    <a:pt x="89" y="31"/>
                  </a:lnTo>
                  <a:lnTo>
                    <a:pt x="89" y="89"/>
                  </a:lnTo>
                  <a:lnTo>
                    <a:pt x="61" y="89"/>
                  </a:lnTo>
                  <a:lnTo>
                    <a:pt x="30" y="59"/>
                  </a:lnTo>
                  <a:lnTo>
                    <a:pt x="0" y="59"/>
                  </a:lnTo>
                  <a:lnTo>
                    <a:pt x="0" y="0"/>
                  </a:lnTo>
                  <a:lnTo>
                    <a:pt x="61" y="0"/>
                  </a:lnTo>
                  <a:lnTo>
                    <a:pt x="61" y="31"/>
                  </a:lnTo>
                </a:path>
              </a:pathLst>
            </a:custGeom>
            <a:noFill/>
            <a:ln w="1588">
              <a:solidFill>
                <a:srgbClr val="000000"/>
              </a:solidFill>
              <a:prstDash val="solid"/>
              <a:round/>
              <a:headEnd/>
              <a:tailEnd/>
            </a:ln>
          </p:spPr>
          <p:txBody>
            <a:bodyPr/>
            <a:lstStyle/>
            <a:p>
              <a:endParaRPr lang="en-GB"/>
            </a:p>
          </p:txBody>
        </p:sp>
        <p:sp>
          <p:nvSpPr>
            <p:cNvPr id="26022" name="Freeform 422"/>
            <p:cNvSpPr>
              <a:spLocks/>
            </p:cNvSpPr>
            <p:nvPr/>
          </p:nvSpPr>
          <p:spPr bwMode="auto">
            <a:xfrm>
              <a:off x="3472" y="2223"/>
              <a:ext cx="59" cy="222"/>
            </a:xfrm>
            <a:custGeom>
              <a:avLst/>
              <a:gdLst/>
              <a:ahLst/>
              <a:cxnLst>
                <a:cxn ang="0">
                  <a:pos x="207" y="890"/>
                </a:cxn>
                <a:cxn ang="0">
                  <a:pos x="207" y="860"/>
                </a:cxn>
                <a:cxn ang="0">
                  <a:pos x="237" y="829"/>
                </a:cxn>
                <a:cxn ang="0">
                  <a:pos x="237" y="772"/>
                </a:cxn>
                <a:cxn ang="0">
                  <a:pos x="207" y="772"/>
                </a:cxn>
                <a:cxn ang="0">
                  <a:pos x="207" y="741"/>
                </a:cxn>
                <a:cxn ang="0">
                  <a:pos x="179" y="711"/>
                </a:cxn>
                <a:cxn ang="0">
                  <a:pos x="148" y="711"/>
                </a:cxn>
                <a:cxn ang="0">
                  <a:pos x="148" y="653"/>
                </a:cxn>
                <a:cxn ang="0">
                  <a:pos x="118" y="653"/>
                </a:cxn>
                <a:cxn ang="0">
                  <a:pos x="118" y="622"/>
                </a:cxn>
                <a:cxn ang="0">
                  <a:pos x="148" y="593"/>
                </a:cxn>
                <a:cxn ang="0">
                  <a:pos x="148" y="474"/>
                </a:cxn>
                <a:cxn ang="0">
                  <a:pos x="118" y="474"/>
                </a:cxn>
                <a:cxn ang="0">
                  <a:pos x="118" y="447"/>
                </a:cxn>
                <a:cxn ang="0">
                  <a:pos x="88" y="447"/>
                </a:cxn>
                <a:cxn ang="0">
                  <a:pos x="118" y="416"/>
                </a:cxn>
                <a:cxn ang="0">
                  <a:pos x="118" y="356"/>
                </a:cxn>
                <a:cxn ang="0">
                  <a:pos x="88" y="356"/>
                </a:cxn>
                <a:cxn ang="0">
                  <a:pos x="30" y="297"/>
                </a:cxn>
                <a:cxn ang="0">
                  <a:pos x="0" y="297"/>
                </a:cxn>
                <a:cxn ang="0">
                  <a:pos x="0" y="238"/>
                </a:cxn>
                <a:cxn ang="0">
                  <a:pos x="30" y="209"/>
                </a:cxn>
                <a:cxn ang="0">
                  <a:pos x="61" y="209"/>
                </a:cxn>
                <a:cxn ang="0">
                  <a:pos x="61" y="91"/>
                </a:cxn>
                <a:cxn ang="0">
                  <a:pos x="30" y="91"/>
                </a:cxn>
                <a:cxn ang="0">
                  <a:pos x="30" y="0"/>
                </a:cxn>
              </a:cxnLst>
              <a:rect l="0" t="0" r="r" b="b"/>
              <a:pathLst>
                <a:path w="237" h="890">
                  <a:moveTo>
                    <a:pt x="207" y="890"/>
                  </a:moveTo>
                  <a:lnTo>
                    <a:pt x="207" y="860"/>
                  </a:lnTo>
                  <a:lnTo>
                    <a:pt x="237" y="829"/>
                  </a:lnTo>
                  <a:lnTo>
                    <a:pt x="237" y="772"/>
                  </a:lnTo>
                  <a:lnTo>
                    <a:pt x="207" y="772"/>
                  </a:lnTo>
                  <a:lnTo>
                    <a:pt x="207" y="741"/>
                  </a:lnTo>
                  <a:lnTo>
                    <a:pt x="179" y="711"/>
                  </a:lnTo>
                  <a:lnTo>
                    <a:pt x="148" y="711"/>
                  </a:lnTo>
                  <a:lnTo>
                    <a:pt x="148" y="653"/>
                  </a:lnTo>
                  <a:lnTo>
                    <a:pt x="118" y="653"/>
                  </a:lnTo>
                  <a:lnTo>
                    <a:pt x="118" y="622"/>
                  </a:lnTo>
                  <a:lnTo>
                    <a:pt x="148" y="593"/>
                  </a:lnTo>
                  <a:lnTo>
                    <a:pt x="148" y="474"/>
                  </a:lnTo>
                  <a:lnTo>
                    <a:pt x="118" y="474"/>
                  </a:lnTo>
                  <a:lnTo>
                    <a:pt x="118" y="447"/>
                  </a:lnTo>
                  <a:lnTo>
                    <a:pt x="88" y="447"/>
                  </a:lnTo>
                  <a:lnTo>
                    <a:pt x="118" y="416"/>
                  </a:lnTo>
                  <a:lnTo>
                    <a:pt x="118" y="356"/>
                  </a:lnTo>
                  <a:lnTo>
                    <a:pt x="88" y="356"/>
                  </a:lnTo>
                  <a:lnTo>
                    <a:pt x="30" y="297"/>
                  </a:lnTo>
                  <a:lnTo>
                    <a:pt x="0" y="297"/>
                  </a:lnTo>
                  <a:lnTo>
                    <a:pt x="0" y="238"/>
                  </a:lnTo>
                  <a:lnTo>
                    <a:pt x="30" y="209"/>
                  </a:lnTo>
                  <a:lnTo>
                    <a:pt x="61" y="209"/>
                  </a:lnTo>
                  <a:lnTo>
                    <a:pt x="61" y="91"/>
                  </a:lnTo>
                  <a:lnTo>
                    <a:pt x="30" y="91"/>
                  </a:lnTo>
                  <a:lnTo>
                    <a:pt x="30" y="0"/>
                  </a:lnTo>
                </a:path>
              </a:pathLst>
            </a:custGeom>
            <a:noFill/>
            <a:ln w="1588">
              <a:solidFill>
                <a:srgbClr val="000000"/>
              </a:solidFill>
              <a:prstDash val="solid"/>
              <a:round/>
              <a:headEnd/>
              <a:tailEnd/>
            </a:ln>
          </p:spPr>
          <p:txBody>
            <a:bodyPr/>
            <a:lstStyle/>
            <a:p>
              <a:endParaRPr lang="en-GB"/>
            </a:p>
          </p:txBody>
        </p:sp>
        <p:sp>
          <p:nvSpPr>
            <p:cNvPr id="26023" name="Freeform 423"/>
            <p:cNvSpPr>
              <a:spLocks/>
            </p:cNvSpPr>
            <p:nvPr/>
          </p:nvSpPr>
          <p:spPr bwMode="auto">
            <a:xfrm>
              <a:off x="3264" y="2120"/>
              <a:ext cx="75" cy="29"/>
            </a:xfrm>
            <a:custGeom>
              <a:avLst/>
              <a:gdLst/>
              <a:ahLst/>
              <a:cxnLst>
                <a:cxn ang="0">
                  <a:pos x="298" y="30"/>
                </a:cxn>
                <a:cxn ang="0">
                  <a:pos x="298" y="60"/>
                </a:cxn>
                <a:cxn ang="0">
                  <a:pos x="268" y="88"/>
                </a:cxn>
                <a:cxn ang="0">
                  <a:pos x="268" y="119"/>
                </a:cxn>
                <a:cxn ang="0">
                  <a:pos x="237" y="119"/>
                </a:cxn>
                <a:cxn ang="0">
                  <a:pos x="237" y="88"/>
                </a:cxn>
                <a:cxn ang="0">
                  <a:pos x="209" y="119"/>
                </a:cxn>
                <a:cxn ang="0">
                  <a:pos x="118" y="119"/>
                </a:cxn>
                <a:cxn ang="0">
                  <a:pos x="91" y="88"/>
                </a:cxn>
                <a:cxn ang="0">
                  <a:pos x="30" y="88"/>
                </a:cxn>
                <a:cxn ang="0">
                  <a:pos x="0" y="60"/>
                </a:cxn>
                <a:cxn ang="0">
                  <a:pos x="30" y="60"/>
                </a:cxn>
                <a:cxn ang="0">
                  <a:pos x="30" y="30"/>
                </a:cxn>
                <a:cxn ang="0">
                  <a:pos x="61" y="0"/>
                </a:cxn>
                <a:cxn ang="0">
                  <a:pos x="91" y="0"/>
                </a:cxn>
                <a:cxn ang="0">
                  <a:pos x="149" y="60"/>
                </a:cxn>
                <a:cxn ang="0">
                  <a:pos x="179" y="30"/>
                </a:cxn>
                <a:cxn ang="0">
                  <a:pos x="209" y="30"/>
                </a:cxn>
              </a:cxnLst>
              <a:rect l="0" t="0" r="r" b="b"/>
              <a:pathLst>
                <a:path w="298" h="119">
                  <a:moveTo>
                    <a:pt x="298" y="30"/>
                  </a:moveTo>
                  <a:lnTo>
                    <a:pt x="298" y="60"/>
                  </a:lnTo>
                  <a:lnTo>
                    <a:pt x="268" y="88"/>
                  </a:lnTo>
                  <a:lnTo>
                    <a:pt x="268" y="119"/>
                  </a:lnTo>
                  <a:lnTo>
                    <a:pt x="237" y="119"/>
                  </a:lnTo>
                  <a:lnTo>
                    <a:pt x="237" y="88"/>
                  </a:lnTo>
                  <a:lnTo>
                    <a:pt x="209" y="119"/>
                  </a:lnTo>
                  <a:lnTo>
                    <a:pt x="118" y="119"/>
                  </a:lnTo>
                  <a:lnTo>
                    <a:pt x="91" y="88"/>
                  </a:lnTo>
                  <a:lnTo>
                    <a:pt x="30" y="88"/>
                  </a:lnTo>
                  <a:lnTo>
                    <a:pt x="0" y="60"/>
                  </a:lnTo>
                  <a:lnTo>
                    <a:pt x="30" y="60"/>
                  </a:lnTo>
                  <a:lnTo>
                    <a:pt x="30" y="30"/>
                  </a:lnTo>
                  <a:lnTo>
                    <a:pt x="61" y="0"/>
                  </a:lnTo>
                  <a:lnTo>
                    <a:pt x="91" y="0"/>
                  </a:lnTo>
                  <a:lnTo>
                    <a:pt x="149" y="60"/>
                  </a:lnTo>
                  <a:lnTo>
                    <a:pt x="179" y="30"/>
                  </a:lnTo>
                  <a:lnTo>
                    <a:pt x="209" y="30"/>
                  </a:lnTo>
                </a:path>
              </a:pathLst>
            </a:custGeom>
            <a:noFill/>
            <a:ln w="1588">
              <a:solidFill>
                <a:srgbClr val="000000"/>
              </a:solidFill>
              <a:prstDash val="solid"/>
              <a:round/>
              <a:headEnd/>
              <a:tailEnd/>
            </a:ln>
          </p:spPr>
          <p:txBody>
            <a:bodyPr/>
            <a:lstStyle/>
            <a:p>
              <a:endParaRPr lang="en-GB"/>
            </a:p>
          </p:txBody>
        </p:sp>
        <p:sp>
          <p:nvSpPr>
            <p:cNvPr id="26024" name="Freeform 424"/>
            <p:cNvSpPr>
              <a:spLocks/>
            </p:cNvSpPr>
            <p:nvPr/>
          </p:nvSpPr>
          <p:spPr bwMode="auto">
            <a:xfrm>
              <a:off x="3339" y="2438"/>
              <a:ext cx="170" cy="193"/>
            </a:xfrm>
            <a:custGeom>
              <a:avLst/>
              <a:gdLst/>
              <a:ahLst/>
              <a:cxnLst>
                <a:cxn ang="0">
                  <a:pos x="473" y="770"/>
                </a:cxn>
                <a:cxn ang="0">
                  <a:pos x="473" y="741"/>
                </a:cxn>
                <a:cxn ang="0">
                  <a:pos x="443" y="710"/>
                </a:cxn>
                <a:cxn ang="0">
                  <a:pos x="414" y="710"/>
                </a:cxn>
                <a:cxn ang="0">
                  <a:pos x="385" y="680"/>
                </a:cxn>
                <a:cxn ang="0">
                  <a:pos x="355" y="680"/>
                </a:cxn>
                <a:cxn ang="0">
                  <a:pos x="325" y="652"/>
                </a:cxn>
                <a:cxn ang="0">
                  <a:pos x="295" y="652"/>
                </a:cxn>
                <a:cxn ang="0">
                  <a:pos x="207" y="562"/>
                </a:cxn>
                <a:cxn ang="0">
                  <a:pos x="177" y="562"/>
                </a:cxn>
                <a:cxn ang="0">
                  <a:pos x="148" y="534"/>
                </a:cxn>
                <a:cxn ang="0">
                  <a:pos x="118" y="473"/>
                </a:cxn>
                <a:cxn ang="0">
                  <a:pos x="118" y="443"/>
                </a:cxn>
                <a:cxn ang="0">
                  <a:pos x="88" y="443"/>
                </a:cxn>
                <a:cxn ang="0">
                  <a:pos x="118" y="415"/>
                </a:cxn>
                <a:cxn ang="0">
                  <a:pos x="118" y="385"/>
                </a:cxn>
                <a:cxn ang="0">
                  <a:pos x="58" y="325"/>
                </a:cxn>
                <a:cxn ang="0">
                  <a:pos x="29" y="325"/>
                </a:cxn>
                <a:cxn ang="0">
                  <a:pos x="29" y="296"/>
                </a:cxn>
                <a:cxn ang="0">
                  <a:pos x="0" y="266"/>
                </a:cxn>
                <a:cxn ang="0">
                  <a:pos x="0" y="237"/>
                </a:cxn>
                <a:cxn ang="0">
                  <a:pos x="29" y="237"/>
                </a:cxn>
                <a:cxn ang="0">
                  <a:pos x="58" y="266"/>
                </a:cxn>
                <a:cxn ang="0">
                  <a:pos x="58" y="296"/>
                </a:cxn>
                <a:cxn ang="0">
                  <a:pos x="148" y="207"/>
                </a:cxn>
                <a:cxn ang="0">
                  <a:pos x="236" y="207"/>
                </a:cxn>
                <a:cxn ang="0">
                  <a:pos x="266" y="178"/>
                </a:cxn>
                <a:cxn ang="0">
                  <a:pos x="295" y="178"/>
                </a:cxn>
                <a:cxn ang="0">
                  <a:pos x="325" y="148"/>
                </a:cxn>
                <a:cxn ang="0">
                  <a:pos x="385" y="148"/>
                </a:cxn>
                <a:cxn ang="0">
                  <a:pos x="414" y="118"/>
                </a:cxn>
                <a:cxn ang="0">
                  <a:pos x="443" y="118"/>
                </a:cxn>
                <a:cxn ang="0">
                  <a:pos x="473" y="87"/>
                </a:cxn>
                <a:cxn ang="0">
                  <a:pos x="532" y="87"/>
                </a:cxn>
                <a:cxn ang="0">
                  <a:pos x="562" y="60"/>
                </a:cxn>
                <a:cxn ang="0">
                  <a:pos x="593" y="60"/>
                </a:cxn>
                <a:cxn ang="0">
                  <a:pos x="562" y="30"/>
                </a:cxn>
                <a:cxn ang="0">
                  <a:pos x="593" y="0"/>
                </a:cxn>
                <a:cxn ang="0">
                  <a:pos x="620" y="0"/>
                </a:cxn>
                <a:cxn ang="0">
                  <a:pos x="650" y="30"/>
                </a:cxn>
                <a:cxn ang="0">
                  <a:pos x="650" y="60"/>
                </a:cxn>
                <a:cxn ang="0">
                  <a:pos x="680" y="60"/>
                </a:cxn>
                <a:cxn ang="0">
                  <a:pos x="680" y="87"/>
                </a:cxn>
              </a:cxnLst>
              <a:rect l="0" t="0" r="r" b="b"/>
              <a:pathLst>
                <a:path w="680" h="770">
                  <a:moveTo>
                    <a:pt x="473" y="770"/>
                  </a:moveTo>
                  <a:lnTo>
                    <a:pt x="473" y="741"/>
                  </a:lnTo>
                  <a:lnTo>
                    <a:pt x="443" y="710"/>
                  </a:lnTo>
                  <a:lnTo>
                    <a:pt x="414" y="710"/>
                  </a:lnTo>
                  <a:lnTo>
                    <a:pt x="385" y="680"/>
                  </a:lnTo>
                  <a:lnTo>
                    <a:pt x="355" y="680"/>
                  </a:lnTo>
                  <a:lnTo>
                    <a:pt x="325" y="652"/>
                  </a:lnTo>
                  <a:lnTo>
                    <a:pt x="295" y="652"/>
                  </a:lnTo>
                  <a:lnTo>
                    <a:pt x="207" y="562"/>
                  </a:lnTo>
                  <a:lnTo>
                    <a:pt x="177" y="562"/>
                  </a:lnTo>
                  <a:lnTo>
                    <a:pt x="148" y="534"/>
                  </a:lnTo>
                  <a:lnTo>
                    <a:pt x="118" y="473"/>
                  </a:lnTo>
                  <a:lnTo>
                    <a:pt x="118" y="443"/>
                  </a:lnTo>
                  <a:lnTo>
                    <a:pt x="88" y="443"/>
                  </a:lnTo>
                  <a:lnTo>
                    <a:pt x="118" y="415"/>
                  </a:lnTo>
                  <a:lnTo>
                    <a:pt x="118" y="385"/>
                  </a:lnTo>
                  <a:lnTo>
                    <a:pt x="58" y="325"/>
                  </a:lnTo>
                  <a:lnTo>
                    <a:pt x="29" y="325"/>
                  </a:lnTo>
                  <a:lnTo>
                    <a:pt x="29" y="296"/>
                  </a:lnTo>
                  <a:lnTo>
                    <a:pt x="0" y="266"/>
                  </a:lnTo>
                  <a:lnTo>
                    <a:pt x="0" y="237"/>
                  </a:lnTo>
                  <a:lnTo>
                    <a:pt x="29" y="237"/>
                  </a:lnTo>
                  <a:lnTo>
                    <a:pt x="58" y="266"/>
                  </a:lnTo>
                  <a:lnTo>
                    <a:pt x="58" y="296"/>
                  </a:lnTo>
                  <a:lnTo>
                    <a:pt x="148" y="207"/>
                  </a:lnTo>
                  <a:lnTo>
                    <a:pt x="236" y="207"/>
                  </a:lnTo>
                  <a:lnTo>
                    <a:pt x="266" y="178"/>
                  </a:lnTo>
                  <a:lnTo>
                    <a:pt x="295" y="178"/>
                  </a:lnTo>
                  <a:lnTo>
                    <a:pt x="325" y="148"/>
                  </a:lnTo>
                  <a:lnTo>
                    <a:pt x="385" y="148"/>
                  </a:lnTo>
                  <a:lnTo>
                    <a:pt x="414" y="118"/>
                  </a:lnTo>
                  <a:lnTo>
                    <a:pt x="443" y="118"/>
                  </a:lnTo>
                  <a:lnTo>
                    <a:pt x="473" y="87"/>
                  </a:lnTo>
                  <a:lnTo>
                    <a:pt x="532" y="87"/>
                  </a:lnTo>
                  <a:lnTo>
                    <a:pt x="562" y="60"/>
                  </a:lnTo>
                  <a:lnTo>
                    <a:pt x="593" y="60"/>
                  </a:lnTo>
                  <a:lnTo>
                    <a:pt x="562" y="30"/>
                  </a:lnTo>
                  <a:lnTo>
                    <a:pt x="593" y="0"/>
                  </a:lnTo>
                  <a:lnTo>
                    <a:pt x="620" y="0"/>
                  </a:lnTo>
                  <a:lnTo>
                    <a:pt x="650" y="30"/>
                  </a:lnTo>
                  <a:lnTo>
                    <a:pt x="650" y="60"/>
                  </a:lnTo>
                  <a:lnTo>
                    <a:pt x="680" y="60"/>
                  </a:lnTo>
                  <a:lnTo>
                    <a:pt x="680" y="87"/>
                  </a:lnTo>
                </a:path>
              </a:pathLst>
            </a:custGeom>
            <a:noFill/>
            <a:ln w="1588">
              <a:solidFill>
                <a:srgbClr val="000000"/>
              </a:solidFill>
              <a:prstDash val="solid"/>
              <a:round/>
              <a:headEnd/>
              <a:tailEnd/>
            </a:ln>
          </p:spPr>
          <p:txBody>
            <a:bodyPr/>
            <a:lstStyle/>
            <a:p>
              <a:endParaRPr lang="en-GB"/>
            </a:p>
          </p:txBody>
        </p:sp>
        <p:sp>
          <p:nvSpPr>
            <p:cNvPr id="26025" name="Line 425"/>
            <p:cNvSpPr>
              <a:spLocks noChangeShapeType="1"/>
            </p:cNvSpPr>
            <p:nvPr/>
          </p:nvSpPr>
          <p:spPr bwMode="auto">
            <a:xfrm flipV="1">
              <a:off x="3517" y="2445"/>
              <a:ext cx="7" cy="8"/>
            </a:xfrm>
            <a:prstGeom prst="line">
              <a:avLst/>
            </a:prstGeom>
            <a:noFill/>
            <a:ln w="1588">
              <a:solidFill>
                <a:srgbClr val="000000"/>
              </a:solidFill>
              <a:round/>
              <a:headEnd/>
              <a:tailEnd/>
            </a:ln>
          </p:spPr>
          <p:txBody>
            <a:bodyPr/>
            <a:lstStyle/>
            <a:p>
              <a:endParaRPr lang="en-GB"/>
            </a:p>
          </p:txBody>
        </p:sp>
        <p:sp>
          <p:nvSpPr>
            <p:cNvPr id="26026" name="Line 426"/>
            <p:cNvSpPr>
              <a:spLocks noChangeShapeType="1"/>
            </p:cNvSpPr>
            <p:nvPr/>
          </p:nvSpPr>
          <p:spPr bwMode="auto">
            <a:xfrm flipH="1">
              <a:off x="3509" y="2453"/>
              <a:ext cx="8" cy="7"/>
            </a:xfrm>
            <a:prstGeom prst="line">
              <a:avLst/>
            </a:prstGeom>
            <a:noFill/>
            <a:ln w="1588">
              <a:solidFill>
                <a:srgbClr val="000000"/>
              </a:solidFill>
              <a:round/>
              <a:headEnd/>
              <a:tailEnd/>
            </a:ln>
          </p:spPr>
          <p:txBody>
            <a:bodyPr/>
            <a:lstStyle/>
            <a:p>
              <a:endParaRPr lang="en-GB"/>
            </a:p>
          </p:txBody>
        </p:sp>
        <p:sp>
          <p:nvSpPr>
            <p:cNvPr id="26027" name="Line 427"/>
            <p:cNvSpPr>
              <a:spLocks noChangeShapeType="1"/>
            </p:cNvSpPr>
            <p:nvPr/>
          </p:nvSpPr>
          <p:spPr bwMode="auto">
            <a:xfrm flipV="1">
              <a:off x="3509" y="2445"/>
              <a:ext cx="15" cy="15"/>
            </a:xfrm>
            <a:prstGeom prst="line">
              <a:avLst/>
            </a:prstGeom>
            <a:noFill/>
            <a:ln w="1588">
              <a:solidFill>
                <a:srgbClr val="000000"/>
              </a:solidFill>
              <a:round/>
              <a:headEnd/>
              <a:tailEnd/>
            </a:ln>
          </p:spPr>
          <p:txBody>
            <a:bodyPr/>
            <a:lstStyle/>
            <a:p>
              <a:endParaRPr lang="en-GB"/>
            </a:p>
          </p:txBody>
        </p:sp>
        <p:sp>
          <p:nvSpPr>
            <p:cNvPr id="26028" name="Freeform 428"/>
            <p:cNvSpPr>
              <a:spLocks/>
            </p:cNvSpPr>
            <p:nvPr/>
          </p:nvSpPr>
          <p:spPr bwMode="auto">
            <a:xfrm>
              <a:off x="3517" y="2445"/>
              <a:ext cx="267" cy="119"/>
            </a:xfrm>
            <a:custGeom>
              <a:avLst/>
              <a:gdLst/>
              <a:ahLst/>
              <a:cxnLst>
                <a:cxn ang="0">
                  <a:pos x="1067" y="473"/>
                </a:cxn>
                <a:cxn ang="0">
                  <a:pos x="1067" y="443"/>
                </a:cxn>
                <a:cxn ang="0">
                  <a:pos x="1037" y="413"/>
                </a:cxn>
                <a:cxn ang="0">
                  <a:pos x="1006" y="413"/>
                </a:cxn>
                <a:cxn ang="0">
                  <a:pos x="1006" y="355"/>
                </a:cxn>
                <a:cxn ang="0">
                  <a:pos x="918" y="355"/>
                </a:cxn>
                <a:cxn ang="0">
                  <a:pos x="918" y="325"/>
                </a:cxn>
                <a:cxn ang="0">
                  <a:pos x="888" y="325"/>
                </a:cxn>
                <a:cxn ang="0">
                  <a:pos x="858" y="295"/>
                </a:cxn>
                <a:cxn ang="0">
                  <a:pos x="829" y="325"/>
                </a:cxn>
                <a:cxn ang="0">
                  <a:pos x="799" y="325"/>
                </a:cxn>
                <a:cxn ang="0">
                  <a:pos x="769" y="295"/>
                </a:cxn>
                <a:cxn ang="0">
                  <a:pos x="769" y="236"/>
                </a:cxn>
                <a:cxn ang="0">
                  <a:pos x="681" y="236"/>
                </a:cxn>
                <a:cxn ang="0">
                  <a:pos x="651" y="207"/>
                </a:cxn>
                <a:cxn ang="0">
                  <a:pos x="621" y="207"/>
                </a:cxn>
                <a:cxn ang="0">
                  <a:pos x="592" y="177"/>
                </a:cxn>
                <a:cxn ang="0">
                  <a:pos x="562" y="177"/>
                </a:cxn>
                <a:cxn ang="0">
                  <a:pos x="562" y="207"/>
                </a:cxn>
                <a:cxn ang="0">
                  <a:pos x="592" y="236"/>
                </a:cxn>
                <a:cxn ang="0">
                  <a:pos x="562" y="266"/>
                </a:cxn>
                <a:cxn ang="0">
                  <a:pos x="533" y="266"/>
                </a:cxn>
                <a:cxn ang="0">
                  <a:pos x="503" y="295"/>
                </a:cxn>
                <a:cxn ang="0">
                  <a:pos x="474" y="266"/>
                </a:cxn>
                <a:cxn ang="0">
                  <a:pos x="474" y="236"/>
                </a:cxn>
                <a:cxn ang="0">
                  <a:pos x="444" y="207"/>
                </a:cxn>
                <a:cxn ang="0">
                  <a:pos x="414" y="207"/>
                </a:cxn>
                <a:cxn ang="0">
                  <a:pos x="383" y="177"/>
                </a:cxn>
                <a:cxn ang="0">
                  <a:pos x="355" y="177"/>
                </a:cxn>
                <a:cxn ang="0">
                  <a:pos x="414" y="148"/>
                </a:cxn>
                <a:cxn ang="0">
                  <a:pos x="414" y="118"/>
                </a:cxn>
                <a:cxn ang="0">
                  <a:pos x="326" y="118"/>
                </a:cxn>
                <a:cxn ang="0">
                  <a:pos x="326" y="88"/>
                </a:cxn>
                <a:cxn ang="0">
                  <a:pos x="265" y="88"/>
                </a:cxn>
                <a:cxn ang="0">
                  <a:pos x="237" y="57"/>
                </a:cxn>
                <a:cxn ang="0">
                  <a:pos x="146" y="57"/>
                </a:cxn>
                <a:cxn ang="0">
                  <a:pos x="119" y="30"/>
                </a:cxn>
                <a:cxn ang="0">
                  <a:pos x="119" y="0"/>
                </a:cxn>
                <a:cxn ang="0">
                  <a:pos x="58" y="0"/>
                </a:cxn>
                <a:cxn ang="0">
                  <a:pos x="58" y="30"/>
                </a:cxn>
                <a:cxn ang="0">
                  <a:pos x="0" y="30"/>
                </a:cxn>
              </a:cxnLst>
              <a:rect l="0" t="0" r="r" b="b"/>
              <a:pathLst>
                <a:path w="1067" h="473">
                  <a:moveTo>
                    <a:pt x="1067" y="473"/>
                  </a:moveTo>
                  <a:lnTo>
                    <a:pt x="1067" y="443"/>
                  </a:lnTo>
                  <a:lnTo>
                    <a:pt x="1037" y="413"/>
                  </a:lnTo>
                  <a:lnTo>
                    <a:pt x="1006" y="413"/>
                  </a:lnTo>
                  <a:lnTo>
                    <a:pt x="1006" y="355"/>
                  </a:lnTo>
                  <a:lnTo>
                    <a:pt x="918" y="355"/>
                  </a:lnTo>
                  <a:lnTo>
                    <a:pt x="918" y="325"/>
                  </a:lnTo>
                  <a:lnTo>
                    <a:pt x="888" y="325"/>
                  </a:lnTo>
                  <a:lnTo>
                    <a:pt x="858" y="295"/>
                  </a:lnTo>
                  <a:lnTo>
                    <a:pt x="829" y="325"/>
                  </a:lnTo>
                  <a:lnTo>
                    <a:pt x="799" y="325"/>
                  </a:lnTo>
                  <a:lnTo>
                    <a:pt x="769" y="295"/>
                  </a:lnTo>
                  <a:lnTo>
                    <a:pt x="769" y="236"/>
                  </a:lnTo>
                  <a:lnTo>
                    <a:pt x="681" y="236"/>
                  </a:lnTo>
                  <a:lnTo>
                    <a:pt x="651" y="207"/>
                  </a:lnTo>
                  <a:lnTo>
                    <a:pt x="621" y="207"/>
                  </a:lnTo>
                  <a:lnTo>
                    <a:pt x="592" y="177"/>
                  </a:lnTo>
                  <a:lnTo>
                    <a:pt x="562" y="177"/>
                  </a:lnTo>
                  <a:lnTo>
                    <a:pt x="562" y="207"/>
                  </a:lnTo>
                  <a:lnTo>
                    <a:pt x="592" y="236"/>
                  </a:lnTo>
                  <a:lnTo>
                    <a:pt x="562" y="266"/>
                  </a:lnTo>
                  <a:lnTo>
                    <a:pt x="533" y="266"/>
                  </a:lnTo>
                  <a:lnTo>
                    <a:pt x="503" y="295"/>
                  </a:lnTo>
                  <a:lnTo>
                    <a:pt x="474" y="266"/>
                  </a:lnTo>
                  <a:lnTo>
                    <a:pt x="474" y="236"/>
                  </a:lnTo>
                  <a:lnTo>
                    <a:pt x="444" y="207"/>
                  </a:lnTo>
                  <a:lnTo>
                    <a:pt x="414" y="207"/>
                  </a:lnTo>
                  <a:lnTo>
                    <a:pt x="383" y="177"/>
                  </a:lnTo>
                  <a:lnTo>
                    <a:pt x="355" y="177"/>
                  </a:lnTo>
                  <a:lnTo>
                    <a:pt x="414" y="148"/>
                  </a:lnTo>
                  <a:lnTo>
                    <a:pt x="414" y="118"/>
                  </a:lnTo>
                  <a:lnTo>
                    <a:pt x="326" y="118"/>
                  </a:lnTo>
                  <a:lnTo>
                    <a:pt x="326" y="88"/>
                  </a:lnTo>
                  <a:lnTo>
                    <a:pt x="265" y="88"/>
                  </a:lnTo>
                  <a:lnTo>
                    <a:pt x="237" y="57"/>
                  </a:lnTo>
                  <a:lnTo>
                    <a:pt x="146" y="57"/>
                  </a:lnTo>
                  <a:lnTo>
                    <a:pt x="119" y="30"/>
                  </a:lnTo>
                  <a:lnTo>
                    <a:pt x="119" y="0"/>
                  </a:lnTo>
                  <a:lnTo>
                    <a:pt x="58" y="0"/>
                  </a:lnTo>
                  <a:lnTo>
                    <a:pt x="58" y="30"/>
                  </a:lnTo>
                  <a:lnTo>
                    <a:pt x="0" y="30"/>
                  </a:lnTo>
                </a:path>
              </a:pathLst>
            </a:custGeom>
            <a:noFill/>
            <a:ln w="1588">
              <a:solidFill>
                <a:srgbClr val="000000"/>
              </a:solidFill>
              <a:prstDash val="solid"/>
              <a:round/>
              <a:headEnd/>
              <a:tailEnd/>
            </a:ln>
          </p:spPr>
          <p:txBody>
            <a:bodyPr/>
            <a:lstStyle/>
            <a:p>
              <a:endParaRPr lang="en-GB"/>
            </a:p>
          </p:txBody>
        </p:sp>
        <p:sp>
          <p:nvSpPr>
            <p:cNvPr id="26029" name="Freeform 429"/>
            <p:cNvSpPr>
              <a:spLocks/>
            </p:cNvSpPr>
            <p:nvPr/>
          </p:nvSpPr>
          <p:spPr bwMode="auto">
            <a:xfrm>
              <a:off x="3828" y="2098"/>
              <a:ext cx="89" cy="66"/>
            </a:xfrm>
            <a:custGeom>
              <a:avLst/>
              <a:gdLst/>
              <a:ahLst/>
              <a:cxnLst>
                <a:cxn ang="0">
                  <a:pos x="355" y="0"/>
                </a:cxn>
                <a:cxn ang="0">
                  <a:pos x="326" y="0"/>
                </a:cxn>
                <a:cxn ang="0">
                  <a:pos x="326" y="89"/>
                </a:cxn>
                <a:cxn ang="0">
                  <a:pos x="297" y="119"/>
                </a:cxn>
                <a:cxn ang="0">
                  <a:pos x="237" y="119"/>
                </a:cxn>
                <a:cxn ang="0">
                  <a:pos x="237" y="89"/>
                </a:cxn>
                <a:cxn ang="0">
                  <a:pos x="30" y="89"/>
                </a:cxn>
                <a:cxn ang="0">
                  <a:pos x="0" y="119"/>
                </a:cxn>
                <a:cxn ang="0">
                  <a:pos x="30" y="149"/>
                </a:cxn>
                <a:cxn ang="0">
                  <a:pos x="30" y="177"/>
                </a:cxn>
                <a:cxn ang="0">
                  <a:pos x="119" y="177"/>
                </a:cxn>
                <a:cxn ang="0">
                  <a:pos x="88" y="208"/>
                </a:cxn>
                <a:cxn ang="0">
                  <a:pos x="30" y="208"/>
                </a:cxn>
                <a:cxn ang="0">
                  <a:pos x="30" y="238"/>
                </a:cxn>
                <a:cxn ang="0">
                  <a:pos x="0" y="265"/>
                </a:cxn>
              </a:cxnLst>
              <a:rect l="0" t="0" r="r" b="b"/>
              <a:pathLst>
                <a:path w="355" h="265">
                  <a:moveTo>
                    <a:pt x="355" y="0"/>
                  </a:moveTo>
                  <a:lnTo>
                    <a:pt x="326" y="0"/>
                  </a:lnTo>
                  <a:lnTo>
                    <a:pt x="326" y="89"/>
                  </a:lnTo>
                  <a:lnTo>
                    <a:pt x="297" y="119"/>
                  </a:lnTo>
                  <a:lnTo>
                    <a:pt x="237" y="119"/>
                  </a:lnTo>
                  <a:lnTo>
                    <a:pt x="237" y="89"/>
                  </a:lnTo>
                  <a:lnTo>
                    <a:pt x="30" y="89"/>
                  </a:lnTo>
                  <a:lnTo>
                    <a:pt x="0" y="119"/>
                  </a:lnTo>
                  <a:lnTo>
                    <a:pt x="30" y="149"/>
                  </a:lnTo>
                  <a:lnTo>
                    <a:pt x="30" y="177"/>
                  </a:lnTo>
                  <a:lnTo>
                    <a:pt x="119" y="177"/>
                  </a:lnTo>
                  <a:lnTo>
                    <a:pt x="88" y="208"/>
                  </a:lnTo>
                  <a:lnTo>
                    <a:pt x="30" y="208"/>
                  </a:lnTo>
                  <a:lnTo>
                    <a:pt x="30" y="238"/>
                  </a:lnTo>
                  <a:lnTo>
                    <a:pt x="0" y="265"/>
                  </a:lnTo>
                </a:path>
              </a:pathLst>
            </a:custGeom>
            <a:noFill/>
            <a:ln w="1588">
              <a:solidFill>
                <a:srgbClr val="000000"/>
              </a:solidFill>
              <a:prstDash val="solid"/>
              <a:round/>
              <a:headEnd/>
              <a:tailEnd/>
            </a:ln>
          </p:spPr>
          <p:txBody>
            <a:bodyPr/>
            <a:lstStyle/>
            <a:p>
              <a:endParaRPr lang="en-GB"/>
            </a:p>
          </p:txBody>
        </p:sp>
        <p:sp>
          <p:nvSpPr>
            <p:cNvPr id="26030" name="Freeform 430"/>
            <p:cNvSpPr>
              <a:spLocks/>
            </p:cNvSpPr>
            <p:nvPr/>
          </p:nvSpPr>
          <p:spPr bwMode="auto">
            <a:xfrm>
              <a:off x="3894" y="2031"/>
              <a:ext cx="23" cy="67"/>
            </a:xfrm>
            <a:custGeom>
              <a:avLst/>
              <a:gdLst/>
              <a:ahLst/>
              <a:cxnLst>
                <a:cxn ang="0">
                  <a:pos x="88" y="266"/>
                </a:cxn>
                <a:cxn ang="0">
                  <a:pos x="59" y="236"/>
                </a:cxn>
                <a:cxn ang="0">
                  <a:pos x="59" y="179"/>
                </a:cxn>
                <a:cxn ang="0">
                  <a:pos x="30" y="148"/>
                </a:cxn>
                <a:cxn ang="0">
                  <a:pos x="30" y="118"/>
                </a:cxn>
                <a:cxn ang="0">
                  <a:pos x="0" y="88"/>
                </a:cxn>
                <a:cxn ang="0">
                  <a:pos x="0" y="0"/>
                </a:cxn>
              </a:cxnLst>
              <a:rect l="0" t="0" r="r" b="b"/>
              <a:pathLst>
                <a:path w="88" h="266">
                  <a:moveTo>
                    <a:pt x="88" y="266"/>
                  </a:moveTo>
                  <a:lnTo>
                    <a:pt x="59" y="236"/>
                  </a:lnTo>
                  <a:lnTo>
                    <a:pt x="59" y="179"/>
                  </a:lnTo>
                  <a:lnTo>
                    <a:pt x="30" y="148"/>
                  </a:lnTo>
                  <a:lnTo>
                    <a:pt x="30" y="118"/>
                  </a:lnTo>
                  <a:lnTo>
                    <a:pt x="0" y="88"/>
                  </a:lnTo>
                  <a:lnTo>
                    <a:pt x="0" y="0"/>
                  </a:lnTo>
                </a:path>
              </a:pathLst>
            </a:custGeom>
            <a:noFill/>
            <a:ln w="1588">
              <a:solidFill>
                <a:srgbClr val="000000"/>
              </a:solidFill>
              <a:prstDash val="solid"/>
              <a:round/>
              <a:headEnd/>
              <a:tailEnd/>
            </a:ln>
          </p:spPr>
          <p:txBody>
            <a:bodyPr/>
            <a:lstStyle/>
            <a:p>
              <a:endParaRPr lang="en-GB"/>
            </a:p>
          </p:txBody>
        </p:sp>
        <p:sp>
          <p:nvSpPr>
            <p:cNvPr id="26031" name="Freeform 431"/>
            <p:cNvSpPr>
              <a:spLocks/>
            </p:cNvSpPr>
            <p:nvPr/>
          </p:nvSpPr>
          <p:spPr bwMode="auto">
            <a:xfrm>
              <a:off x="3828" y="2164"/>
              <a:ext cx="185" cy="7"/>
            </a:xfrm>
            <a:custGeom>
              <a:avLst/>
              <a:gdLst/>
              <a:ahLst/>
              <a:cxnLst>
                <a:cxn ang="0">
                  <a:pos x="0" y="0"/>
                </a:cxn>
                <a:cxn ang="0">
                  <a:pos x="148" y="0"/>
                </a:cxn>
                <a:cxn ang="0">
                  <a:pos x="207" y="30"/>
                </a:cxn>
                <a:cxn ang="0">
                  <a:pos x="741" y="30"/>
                </a:cxn>
              </a:cxnLst>
              <a:rect l="0" t="0" r="r" b="b"/>
              <a:pathLst>
                <a:path w="741" h="30">
                  <a:moveTo>
                    <a:pt x="0" y="0"/>
                  </a:moveTo>
                  <a:lnTo>
                    <a:pt x="148" y="0"/>
                  </a:lnTo>
                  <a:lnTo>
                    <a:pt x="207" y="30"/>
                  </a:lnTo>
                  <a:lnTo>
                    <a:pt x="741" y="30"/>
                  </a:lnTo>
                </a:path>
              </a:pathLst>
            </a:custGeom>
            <a:noFill/>
            <a:ln w="1588">
              <a:solidFill>
                <a:srgbClr val="000000"/>
              </a:solidFill>
              <a:prstDash val="solid"/>
              <a:round/>
              <a:headEnd/>
              <a:tailEnd/>
            </a:ln>
          </p:spPr>
          <p:txBody>
            <a:bodyPr/>
            <a:lstStyle/>
            <a:p>
              <a:endParaRPr lang="en-GB"/>
            </a:p>
          </p:txBody>
        </p:sp>
        <p:sp>
          <p:nvSpPr>
            <p:cNvPr id="26032" name="Freeform 432"/>
            <p:cNvSpPr>
              <a:spLocks/>
            </p:cNvSpPr>
            <p:nvPr/>
          </p:nvSpPr>
          <p:spPr bwMode="auto">
            <a:xfrm>
              <a:off x="1309" y="1224"/>
              <a:ext cx="548" cy="237"/>
            </a:xfrm>
            <a:custGeom>
              <a:avLst/>
              <a:gdLst/>
              <a:ahLst/>
              <a:cxnLst>
                <a:cxn ang="0">
                  <a:pos x="148" y="622"/>
                </a:cxn>
                <a:cxn ang="0">
                  <a:pos x="148" y="534"/>
                </a:cxn>
                <a:cxn ang="0">
                  <a:pos x="30" y="504"/>
                </a:cxn>
                <a:cxn ang="0">
                  <a:pos x="295" y="416"/>
                </a:cxn>
                <a:cxn ang="0">
                  <a:pos x="266" y="327"/>
                </a:cxn>
                <a:cxn ang="0">
                  <a:pos x="207" y="297"/>
                </a:cxn>
                <a:cxn ang="0">
                  <a:pos x="118" y="297"/>
                </a:cxn>
                <a:cxn ang="0">
                  <a:pos x="30" y="297"/>
                </a:cxn>
                <a:cxn ang="0">
                  <a:pos x="58" y="118"/>
                </a:cxn>
                <a:cxn ang="0">
                  <a:pos x="177" y="179"/>
                </a:cxn>
                <a:cxn ang="0">
                  <a:pos x="148" y="118"/>
                </a:cxn>
                <a:cxn ang="0">
                  <a:pos x="88" y="61"/>
                </a:cxn>
                <a:cxn ang="0">
                  <a:pos x="325" y="61"/>
                </a:cxn>
                <a:cxn ang="0">
                  <a:pos x="414" y="118"/>
                </a:cxn>
                <a:cxn ang="0">
                  <a:pos x="473" y="209"/>
                </a:cxn>
                <a:cxn ang="0">
                  <a:pos x="355" y="209"/>
                </a:cxn>
                <a:cxn ang="0">
                  <a:pos x="414" y="297"/>
                </a:cxn>
                <a:cxn ang="0">
                  <a:pos x="473" y="327"/>
                </a:cxn>
                <a:cxn ang="0">
                  <a:pos x="593" y="267"/>
                </a:cxn>
                <a:cxn ang="0">
                  <a:pos x="680" y="267"/>
                </a:cxn>
                <a:cxn ang="0">
                  <a:pos x="769" y="149"/>
                </a:cxn>
                <a:cxn ang="0">
                  <a:pos x="887" y="238"/>
                </a:cxn>
                <a:cxn ang="0">
                  <a:pos x="978" y="149"/>
                </a:cxn>
                <a:cxn ang="0">
                  <a:pos x="1096" y="118"/>
                </a:cxn>
                <a:cxn ang="0">
                  <a:pos x="1155" y="238"/>
                </a:cxn>
                <a:cxn ang="0">
                  <a:pos x="1155" y="90"/>
                </a:cxn>
                <a:cxn ang="0">
                  <a:pos x="1303" y="149"/>
                </a:cxn>
                <a:cxn ang="0">
                  <a:pos x="1392" y="90"/>
                </a:cxn>
                <a:cxn ang="0">
                  <a:pos x="1571" y="90"/>
                </a:cxn>
                <a:cxn ang="0">
                  <a:pos x="1599" y="0"/>
                </a:cxn>
                <a:cxn ang="0">
                  <a:pos x="1778" y="90"/>
                </a:cxn>
                <a:cxn ang="0">
                  <a:pos x="1897" y="61"/>
                </a:cxn>
                <a:cxn ang="0">
                  <a:pos x="1926" y="149"/>
                </a:cxn>
                <a:cxn ang="0">
                  <a:pos x="1926" y="209"/>
                </a:cxn>
                <a:cxn ang="0">
                  <a:pos x="2045" y="209"/>
                </a:cxn>
                <a:cxn ang="0">
                  <a:pos x="2133" y="267"/>
                </a:cxn>
                <a:cxn ang="0">
                  <a:pos x="2163" y="356"/>
                </a:cxn>
                <a:cxn ang="0">
                  <a:pos x="2192" y="416"/>
                </a:cxn>
                <a:cxn ang="0">
                  <a:pos x="2104" y="474"/>
                </a:cxn>
                <a:cxn ang="0">
                  <a:pos x="1985" y="534"/>
                </a:cxn>
                <a:cxn ang="0">
                  <a:pos x="1926" y="622"/>
                </a:cxn>
                <a:cxn ang="0">
                  <a:pos x="1717" y="652"/>
                </a:cxn>
                <a:cxn ang="0">
                  <a:pos x="1571" y="711"/>
                </a:cxn>
                <a:cxn ang="0">
                  <a:pos x="1453" y="771"/>
                </a:cxn>
                <a:cxn ang="0">
                  <a:pos x="1274" y="829"/>
                </a:cxn>
                <a:cxn ang="0">
                  <a:pos x="1067" y="890"/>
                </a:cxn>
                <a:cxn ang="0">
                  <a:pos x="800" y="947"/>
                </a:cxn>
                <a:cxn ang="0">
                  <a:pos x="504" y="890"/>
                </a:cxn>
                <a:cxn ang="0">
                  <a:pos x="473" y="829"/>
                </a:cxn>
                <a:cxn ang="0">
                  <a:pos x="386" y="801"/>
                </a:cxn>
                <a:cxn ang="0">
                  <a:pos x="295" y="801"/>
                </a:cxn>
                <a:cxn ang="0">
                  <a:pos x="58" y="771"/>
                </a:cxn>
                <a:cxn ang="0">
                  <a:pos x="237" y="711"/>
                </a:cxn>
              </a:cxnLst>
              <a:rect l="0" t="0" r="r" b="b"/>
              <a:pathLst>
                <a:path w="2192" h="947">
                  <a:moveTo>
                    <a:pt x="237" y="592"/>
                  </a:moveTo>
                  <a:lnTo>
                    <a:pt x="207" y="592"/>
                  </a:lnTo>
                  <a:lnTo>
                    <a:pt x="177" y="622"/>
                  </a:lnTo>
                  <a:lnTo>
                    <a:pt x="148" y="622"/>
                  </a:lnTo>
                  <a:lnTo>
                    <a:pt x="148" y="592"/>
                  </a:lnTo>
                  <a:lnTo>
                    <a:pt x="118" y="592"/>
                  </a:lnTo>
                  <a:lnTo>
                    <a:pt x="177" y="534"/>
                  </a:lnTo>
                  <a:lnTo>
                    <a:pt x="148" y="534"/>
                  </a:lnTo>
                  <a:lnTo>
                    <a:pt x="118" y="504"/>
                  </a:lnTo>
                  <a:lnTo>
                    <a:pt x="88" y="504"/>
                  </a:lnTo>
                  <a:lnTo>
                    <a:pt x="58" y="534"/>
                  </a:lnTo>
                  <a:lnTo>
                    <a:pt x="30" y="504"/>
                  </a:lnTo>
                  <a:lnTo>
                    <a:pt x="0" y="504"/>
                  </a:lnTo>
                  <a:lnTo>
                    <a:pt x="0" y="445"/>
                  </a:lnTo>
                  <a:lnTo>
                    <a:pt x="266" y="445"/>
                  </a:lnTo>
                  <a:lnTo>
                    <a:pt x="295" y="416"/>
                  </a:lnTo>
                  <a:lnTo>
                    <a:pt x="118" y="416"/>
                  </a:lnTo>
                  <a:lnTo>
                    <a:pt x="177" y="356"/>
                  </a:lnTo>
                  <a:lnTo>
                    <a:pt x="237" y="356"/>
                  </a:lnTo>
                  <a:lnTo>
                    <a:pt x="266" y="327"/>
                  </a:lnTo>
                  <a:lnTo>
                    <a:pt x="295" y="327"/>
                  </a:lnTo>
                  <a:lnTo>
                    <a:pt x="266" y="297"/>
                  </a:lnTo>
                  <a:lnTo>
                    <a:pt x="237" y="327"/>
                  </a:lnTo>
                  <a:lnTo>
                    <a:pt x="207" y="297"/>
                  </a:lnTo>
                  <a:lnTo>
                    <a:pt x="177" y="297"/>
                  </a:lnTo>
                  <a:lnTo>
                    <a:pt x="177" y="267"/>
                  </a:lnTo>
                  <a:lnTo>
                    <a:pt x="148" y="297"/>
                  </a:lnTo>
                  <a:lnTo>
                    <a:pt x="118" y="297"/>
                  </a:lnTo>
                  <a:lnTo>
                    <a:pt x="88" y="267"/>
                  </a:lnTo>
                  <a:lnTo>
                    <a:pt x="88" y="297"/>
                  </a:lnTo>
                  <a:lnTo>
                    <a:pt x="58" y="267"/>
                  </a:lnTo>
                  <a:lnTo>
                    <a:pt x="30" y="297"/>
                  </a:lnTo>
                  <a:lnTo>
                    <a:pt x="0" y="267"/>
                  </a:lnTo>
                  <a:lnTo>
                    <a:pt x="0" y="90"/>
                  </a:lnTo>
                  <a:lnTo>
                    <a:pt x="30" y="90"/>
                  </a:lnTo>
                  <a:lnTo>
                    <a:pt x="58" y="118"/>
                  </a:lnTo>
                  <a:lnTo>
                    <a:pt x="88" y="118"/>
                  </a:lnTo>
                  <a:lnTo>
                    <a:pt x="88" y="149"/>
                  </a:lnTo>
                  <a:lnTo>
                    <a:pt x="148" y="149"/>
                  </a:lnTo>
                  <a:lnTo>
                    <a:pt x="177" y="179"/>
                  </a:lnTo>
                  <a:lnTo>
                    <a:pt x="207" y="179"/>
                  </a:lnTo>
                  <a:lnTo>
                    <a:pt x="207" y="149"/>
                  </a:lnTo>
                  <a:lnTo>
                    <a:pt x="177" y="118"/>
                  </a:lnTo>
                  <a:lnTo>
                    <a:pt x="148" y="118"/>
                  </a:lnTo>
                  <a:lnTo>
                    <a:pt x="118" y="90"/>
                  </a:lnTo>
                  <a:lnTo>
                    <a:pt x="207" y="90"/>
                  </a:lnTo>
                  <a:lnTo>
                    <a:pt x="177" y="61"/>
                  </a:lnTo>
                  <a:lnTo>
                    <a:pt x="88" y="61"/>
                  </a:lnTo>
                  <a:lnTo>
                    <a:pt x="88" y="31"/>
                  </a:lnTo>
                  <a:lnTo>
                    <a:pt x="266" y="31"/>
                  </a:lnTo>
                  <a:lnTo>
                    <a:pt x="295" y="61"/>
                  </a:lnTo>
                  <a:lnTo>
                    <a:pt x="325" y="61"/>
                  </a:lnTo>
                  <a:lnTo>
                    <a:pt x="355" y="90"/>
                  </a:lnTo>
                  <a:lnTo>
                    <a:pt x="386" y="90"/>
                  </a:lnTo>
                  <a:lnTo>
                    <a:pt x="386" y="118"/>
                  </a:lnTo>
                  <a:lnTo>
                    <a:pt x="414" y="118"/>
                  </a:lnTo>
                  <a:lnTo>
                    <a:pt x="444" y="149"/>
                  </a:lnTo>
                  <a:lnTo>
                    <a:pt x="414" y="179"/>
                  </a:lnTo>
                  <a:lnTo>
                    <a:pt x="444" y="179"/>
                  </a:lnTo>
                  <a:lnTo>
                    <a:pt x="473" y="209"/>
                  </a:lnTo>
                  <a:lnTo>
                    <a:pt x="444" y="209"/>
                  </a:lnTo>
                  <a:lnTo>
                    <a:pt x="414" y="238"/>
                  </a:lnTo>
                  <a:lnTo>
                    <a:pt x="386" y="238"/>
                  </a:lnTo>
                  <a:lnTo>
                    <a:pt x="355" y="209"/>
                  </a:lnTo>
                  <a:lnTo>
                    <a:pt x="355" y="238"/>
                  </a:lnTo>
                  <a:lnTo>
                    <a:pt x="386" y="267"/>
                  </a:lnTo>
                  <a:lnTo>
                    <a:pt x="414" y="267"/>
                  </a:lnTo>
                  <a:lnTo>
                    <a:pt x="414" y="297"/>
                  </a:lnTo>
                  <a:lnTo>
                    <a:pt x="444" y="327"/>
                  </a:lnTo>
                  <a:lnTo>
                    <a:pt x="444" y="386"/>
                  </a:lnTo>
                  <a:lnTo>
                    <a:pt x="473" y="416"/>
                  </a:lnTo>
                  <a:lnTo>
                    <a:pt x="473" y="327"/>
                  </a:lnTo>
                  <a:lnTo>
                    <a:pt x="504" y="356"/>
                  </a:lnTo>
                  <a:lnTo>
                    <a:pt x="504" y="327"/>
                  </a:lnTo>
                  <a:lnTo>
                    <a:pt x="593" y="238"/>
                  </a:lnTo>
                  <a:lnTo>
                    <a:pt x="593" y="267"/>
                  </a:lnTo>
                  <a:lnTo>
                    <a:pt x="623" y="297"/>
                  </a:lnTo>
                  <a:lnTo>
                    <a:pt x="623" y="267"/>
                  </a:lnTo>
                  <a:lnTo>
                    <a:pt x="651" y="297"/>
                  </a:lnTo>
                  <a:lnTo>
                    <a:pt x="680" y="267"/>
                  </a:lnTo>
                  <a:lnTo>
                    <a:pt x="680" y="149"/>
                  </a:lnTo>
                  <a:lnTo>
                    <a:pt x="711" y="118"/>
                  </a:lnTo>
                  <a:lnTo>
                    <a:pt x="741" y="118"/>
                  </a:lnTo>
                  <a:lnTo>
                    <a:pt x="769" y="149"/>
                  </a:lnTo>
                  <a:lnTo>
                    <a:pt x="769" y="179"/>
                  </a:lnTo>
                  <a:lnTo>
                    <a:pt x="800" y="179"/>
                  </a:lnTo>
                  <a:lnTo>
                    <a:pt x="860" y="238"/>
                  </a:lnTo>
                  <a:lnTo>
                    <a:pt x="887" y="238"/>
                  </a:lnTo>
                  <a:lnTo>
                    <a:pt x="887" y="149"/>
                  </a:lnTo>
                  <a:lnTo>
                    <a:pt x="918" y="118"/>
                  </a:lnTo>
                  <a:lnTo>
                    <a:pt x="948" y="118"/>
                  </a:lnTo>
                  <a:lnTo>
                    <a:pt x="978" y="149"/>
                  </a:lnTo>
                  <a:lnTo>
                    <a:pt x="1007" y="118"/>
                  </a:lnTo>
                  <a:lnTo>
                    <a:pt x="1007" y="90"/>
                  </a:lnTo>
                  <a:lnTo>
                    <a:pt x="1067" y="90"/>
                  </a:lnTo>
                  <a:lnTo>
                    <a:pt x="1096" y="118"/>
                  </a:lnTo>
                  <a:lnTo>
                    <a:pt x="1096" y="149"/>
                  </a:lnTo>
                  <a:lnTo>
                    <a:pt x="1125" y="179"/>
                  </a:lnTo>
                  <a:lnTo>
                    <a:pt x="1155" y="179"/>
                  </a:lnTo>
                  <a:lnTo>
                    <a:pt x="1155" y="238"/>
                  </a:lnTo>
                  <a:lnTo>
                    <a:pt x="1185" y="267"/>
                  </a:lnTo>
                  <a:lnTo>
                    <a:pt x="1185" y="179"/>
                  </a:lnTo>
                  <a:lnTo>
                    <a:pt x="1155" y="149"/>
                  </a:lnTo>
                  <a:lnTo>
                    <a:pt x="1155" y="90"/>
                  </a:lnTo>
                  <a:lnTo>
                    <a:pt x="1185" y="90"/>
                  </a:lnTo>
                  <a:lnTo>
                    <a:pt x="1215" y="118"/>
                  </a:lnTo>
                  <a:lnTo>
                    <a:pt x="1303" y="118"/>
                  </a:lnTo>
                  <a:lnTo>
                    <a:pt x="1303" y="149"/>
                  </a:lnTo>
                  <a:lnTo>
                    <a:pt x="1333" y="179"/>
                  </a:lnTo>
                  <a:lnTo>
                    <a:pt x="1362" y="149"/>
                  </a:lnTo>
                  <a:lnTo>
                    <a:pt x="1362" y="118"/>
                  </a:lnTo>
                  <a:lnTo>
                    <a:pt x="1392" y="90"/>
                  </a:lnTo>
                  <a:lnTo>
                    <a:pt x="1453" y="90"/>
                  </a:lnTo>
                  <a:lnTo>
                    <a:pt x="1481" y="118"/>
                  </a:lnTo>
                  <a:lnTo>
                    <a:pt x="1541" y="118"/>
                  </a:lnTo>
                  <a:lnTo>
                    <a:pt x="1571" y="90"/>
                  </a:lnTo>
                  <a:lnTo>
                    <a:pt x="1599" y="90"/>
                  </a:lnTo>
                  <a:lnTo>
                    <a:pt x="1599" y="61"/>
                  </a:lnTo>
                  <a:lnTo>
                    <a:pt x="1571" y="31"/>
                  </a:lnTo>
                  <a:lnTo>
                    <a:pt x="1599" y="0"/>
                  </a:lnTo>
                  <a:lnTo>
                    <a:pt x="1717" y="0"/>
                  </a:lnTo>
                  <a:lnTo>
                    <a:pt x="1748" y="31"/>
                  </a:lnTo>
                  <a:lnTo>
                    <a:pt x="1748" y="61"/>
                  </a:lnTo>
                  <a:lnTo>
                    <a:pt x="1778" y="90"/>
                  </a:lnTo>
                  <a:lnTo>
                    <a:pt x="1808" y="90"/>
                  </a:lnTo>
                  <a:lnTo>
                    <a:pt x="1836" y="118"/>
                  </a:lnTo>
                  <a:lnTo>
                    <a:pt x="1836" y="90"/>
                  </a:lnTo>
                  <a:lnTo>
                    <a:pt x="1897" y="61"/>
                  </a:lnTo>
                  <a:lnTo>
                    <a:pt x="1926" y="61"/>
                  </a:lnTo>
                  <a:lnTo>
                    <a:pt x="1926" y="118"/>
                  </a:lnTo>
                  <a:lnTo>
                    <a:pt x="1897" y="118"/>
                  </a:lnTo>
                  <a:lnTo>
                    <a:pt x="1926" y="149"/>
                  </a:lnTo>
                  <a:lnTo>
                    <a:pt x="1985" y="149"/>
                  </a:lnTo>
                  <a:lnTo>
                    <a:pt x="1985" y="179"/>
                  </a:lnTo>
                  <a:lnTo>
                    <a:pt x="1955" y="179"/>
                  </a:lnTo>
                  <a:lnTo>
                    <a:pt x="1926" y="209"/>
                  </a:lnTo>
                  <a:lnTo>
                    <a:pt x="1926" y="238"/>
                  </a:lnTo>
                  <a:lnTo>
                    <a:pt x="1985" y="238"/>
                  </a:lnTo>
                  <a:lnTo>
                    <a:pt x="2015" y="209"/>
                  </a:lnTo>
                  <a:lnTo>
                    <a:pt x="2045" y="209"/>
                  </a:lnTo>
                  <a:lnTo>
                    <a:pt x="2045" y="238"/>
                  </a:lnTo>
                  <a:lnTo>
                    <a:pt x="1985" y="297"/>
                  </a:lnTo>
                  <a:lnTo>
                    <a:pt x="2045" y="267"/>
                  </a:lnTo>
                  <a:lnTo>
                    <a:pt x="2133" y="267"/>
                  </a:lnTo>
                  <a:lnTo>
                    <a:pt x="2163" y="297"/>
                  </a:lnTo>
                  <a:lnTo>
                    <a:pt x="2192" y="297"/>
                  </a:lnTo>
                  <a:lnTo>
                    <a:pt x="2192" y="327"/>
                  </a:lnTo>
                  <a:lnTo>
                    <a:pt x="2163" y="356"/>
                  </a:lnTo>
                  <a:lnTo>
                    <a:pt x="2192" y="356"/>
                  </a:lnTo>
                  <a:lnTo>
                    <a:pt x="2192" y="386"/>
                  </a:lnTo>
                  <a:lnTo>
                    <a:pt x="2163" y="386"/>
                  </a:lnTo>
                  <a:lnTo>
                    <a:pt x="2192" y="416"/>
                  </a:lnTo>
                  <a:lnTo>
                    <a:pt x="2192" y="445"/>
                  </a:lnTo>
                  <a:lnTo>
                    <a:pt x="2074" y="445"/>
                  </a:lnTo>
                  <a:lnTo>
                    <a:pt x="2133" y="474"/>
                  </a:lnTo>
                  <a:lnTo>
                    <a:pt x="2104" y="474"/>
                  </a:lnTo>
                  <a:lnTo>
                    <a:pt x="2074" y="504"/>
                  </a:lnTo>
                  <a:lnTo>
                    <a:pt x="2045" y="504"/>
                  </a:lnTo>
                  <a:lnTo>
                    <a:pt x="2015" y="534"/>
                  </a:lnTo>
                  <a:lnTo>
                    <a:pt x="1985" y="534"/>
                  </a:lnTo>
                  <a:lnTo>
                    <a:pt x="1955" y="565"/>
                  </a:lnTo>
                  <a:lnTo>
                    <a:pt x="1926" y="565"/>
                  </a:lnTo>
                  <a:lnTo>
                    <a:pt x="1955" y="592"/>
                  </a:lnTo>
                  <a:lnTo>
                    <a:pt x="1926" y="622"/>
                  </a:lnTo>
                  <a:lnTo>
                    <a:pt x="1867" y="622"/>
                  </a:lnTo>
                  <a:lnTo>
                    <a:pt x="1808" y="683"/>
                  </a:lnTo>
                  <a:lnTo>
                    <a:pt x="1778" y="652"/>
                  </a:lnTo>
                  <a:lnTo>
                    <a:pt x="1717" y="652"/>
                  </a:lnTo>
                  <a:lnTo>
                    <a:pt x="1690" y="683"/>
                  </a:lnTo>
                  <a:lnTo>
                    <a:pt x="1629" y="683"/>
                  </a:lnTo>
                  <a:lnTo>
                    <a:pt x="1599" y="711"/>
                  </a:lnTo>
                  <a:lnTo>
                    <a:pt x="1571" y="711"/>
                  </a:lnTo>
                  <a:lnTo>
                    <a:pt x="1541" y="741"/>
                  </a:lnTo>
                  <a:lnTo>
                    <a:pt x="1481" y="741"/>
                  </a:lnTo>
                  <a:lnTo>
                    <a:pt x="1481" y="771"/>
                  </a:lnTo>
                  <a:lnTo>
                    <a:pt x="1453" y="771"/>
                  </a:lnTo>
                  <a:lnTo>
                    <a:pt x="1422" y="801"/>
                  </a:lnTo>
                  <a:lnTo>
                    <a:pt x="1333" y="801"/>
                  </a:lnTo>
                  <a:lnTo>
                    <a:pt x="1333" y="771"/>
                  </a:lnTo>
                  <a:lnTo>
                    <a:pt x="1274" y="829"/>
                  </a:lnTo>
                  <a:lnTo>
                    <a:pt x="1096" y="829"/>
                  </a:lnTo>
                  <a:lnTo>
                    <a:pt x="1067" y="859"/>
                  </a:lnTo>
                  <a:lnTo>
                    <a:pt x="1096" y="890"/>
                  </a:lnTo>
                  <a:lnTo>
                    <a:pt x="1067" y="890"/>
                  </a:lnTo>
                  <a:lnTo>
                    <a:pt x="1037" y="920"/>
                  </a:lnTo>
                  <a:lnTo>
                    <a:pt x="918" y="920"/>
                  </a:lnTo>
                  <a:lnTo>
                    <a:pt x="887" y="947"/>
                  </a:lnTo>
                  <a:lnTo>
                    <a:pt x="800" y="947"/>
                  </a:lnTo>
                  <a:lnTo>
                    <a:pt x="769" y="920"/>
                  </a:lnTo>
                  <a:lnTo>
                    <a:pt x="680" y="920"/>
                  </a:lnTo>
                  <a:lnTo>
                    <a:pt x="651" y="890"/>
                  </a:lnTo>
                  <a:lnTo>
                    <a:pt x="504" y="890"/>
                  </a:lnTo>
                  <a:lnTo>
                    <a:pt x="504" y="859"/>
                  </a:lnTo>
                  <a:lnTo>
                    <a:pt x="532" y="829"/>
                  </a:lnTo>
                  <a:lnTo>
                    <a:pt x="504" y="801"/>
                  </a:lnTo>
                  <a:lnTo>
                    <a:pt x="473" y="829"/>
                  </a:lnTo>
                  <a:lnTo>
                    <a:pt x="444" y="829"/>
                  </a:lnTo>
                  <a:lnTo>
                    <a:pt x="444" y="801"/>
                  </a:lnTo>
                  <a:lnTo>
                    <a:pt x="414" y="829"/>
                  </a:lnTo>
                  <a:lnTo>
                    <a:pt x="386" y="801"/>
                  </a:lnTo>
                  <a:lnTo>
                    <a:pt x="355" y="801"/>
                  </a:lnTo>
                  <a:lnTo>
                    <a:pt x="386" y="771"/>
                  </a:lnTo>
                  <a:lnTo>
                    <a:pt x="325" y="771"/>
                  </a:lnTo>
                  <a:lnTo>
                    <a:pt x="295" y="801"/>
                  </a:lnTo>
                  <a:lnTo>
                    <a:pt x="0" y="801"/>
                  </a:lnTo>
                  <a:lnTo>
                    <a:pt x="0" y="741"/>
                  </a:lnTo>
                  <a:lnTo>
                    <a:pt x="30" y="741"/>
                  </a:lnTo>
                  <a:lnTo>
                    <a:pt x="58" y="771"/>
                  </a:lnTo>
                  <a:lnTo>
                    <a:pt x="88" y="741"/>
                  </a:lnTo>
                  <a:lnTo>
                    <a:pt x="177" y="741"/>
                  </a:lnTo>
                  <a:lnTo>
                    <a:pt x="177" y="711"/>
                  </a:lnTo>
                  <a:lnTo>
                    <a:pt x="237" y="711"/>
                  </a:lnTo>
                  <a:lnTo>
                    <a:pt x="207" y="683"/>
                  </a:lnTo>
                  <a:lnTo>
                    <a:pt x="237" y="652"/>
                  </a:lnTo>
                </a:path>
              </a:pathLst>
            </a:custGeom>
            <a:noFill/>
            <a:ln w="1588">
              <a:solidFill>
                <a:srgbClr val="000000"/>
              </a:solidFill>
              <a:prstDash val="solid"/>
              <a:round/>
              <a:headEnd/>
              <a:tailEnd/>
            </a:ln>
          </p:spPr>
          <p:txBody>
            <a:bodyPr/>
            <a:lstStyle/>
            <a:p>
              <a:endParaRPr lang="en-GB"/>
            </a:p>
          </p:txBody>
        </p:sp>
        <p:sp>
          <p:nvSpPr>
            <p:cNvPr id="26033" name="Freeform 433"/>
            <p:cNvSpPr>
              <a:spLocks/>
            </p:cNvSpPr>
            <p:nvPr/>
          </p:nvSpPr>
          <p:spPr bwMode="auto">
            <a:xfrm>
              <a:off x="2183" y="1543"/>
              <a:ext cx="30" cy="22"/>
            </a:xfrm>
            <a:custGeom>
              <a:avLst/>
              <a:gdLst/>
              <a:ahLst/>
              <a:cxnLst>
                <a:cxn ang="0">
                  <a:pos x="88" y="89"/>
                </a:cxn>
                <a:cxn ang="0">
                  <a:pos x="61" y="59"/>
                </a:cxn>
                <a:cxn ang="0">
                  <a:pos x="30" y="89"/>
                </a:cxn>
                <a:cxn ang="0">
                  <a:pos x="0" y="89"/>
                </a:cxn>
                <a:cxn ang="0">
                  <a:pos x="0" y="59"/>
                </a:cxn>
                <a:cxn ang="0">
                  <a:pos x="30" y="59"/>
                </a:cxn>
                <a:cxn ang="0">
                  <a:pos x="30" y="0"/>
                </a:cxn>
                <a:cxn ang="0">
                  <a:pos x="88" y="0"/>
                </a:cxn>
                <a:cxn ang="0">
                  <a:pos x="118" y="30"/>
                </a:cxn>
                <a:cxn ang="0">
                  <a:pos x="118" y="59"/>
                </a:cxn>
                <a:cxn ang="0">
                  <a:pos x="88" y="59"/>
                </a:cxn>
                <a:cxn ang="0">
                  <a:pos x="88" y="89"/>
                </a:cxn>
              </a:cxnLst>
              <a:rect l="0" t="0" r="r" b="b"/>
              <a:pathLst>
                <a:path w="118" h="89">
                  <a:moveTo>
                    <a:pt x="88" y="89"/>
                  </a:moveTo>
                  <a:lnTo>
                    <a:pt x="61" y="59"/>
                  </a:lnTo>
                  <a:lnTo>
                    <a:pt x="30" y="89"/>
                  </a:lnTo>
                  <a:lnTo>
                    <a:pt x="0" y="89"/>
                  </a:lnTo>
                  <a:lnTo>
                    <a:pt x="0" y="59"/>
                  </a:lnTo>
                  <a:lnTo>
                    <a:pt x="30" y="59"/>
                  </a:lnTo>
                  <a:lnTo>
                    <a:pt x="30" y="0"/>
                  </a:lnTo>
                  <a:lnTo>
                    <a:pt x="88" y="0"/>
                  </a:lnTo>
                  <a:lnTo>
                    <a:pt x="118" y="30"/>
                  </a:lnTo>
                  <a:lnTo>
                    <a:pt x="118" y="59"/>
                  </a:lnTo>
                  <a:lnTo>
                    <a:pt x="88" y="59"/>
                  </a:lnTo>
                  <a:lnTo>
                    <a:pt x="88" y="89"/>
                  </a:lnTo>
                </a:path>
              </a:pathLst>
            </a:custGeom>
            <a:noFill/>
            <a:ln w="1588">
              <a:solidFill>
                <a:srgbClr val="000000"/>
              </a:solidFill>
              <a:prstDash val="solid"/>
              <a:round/>
              <a:headEnd/>
              <a:tailEnd/>
            </a:ln>
          </p:spPr>
          <p:txBody>
            <a:bodyPr/>
            <a:lstStyle/>
            <a:p>
              <a:endParaRPr lang="en-GB"/>
            </a:p>
          </p:txBody>
        </p:sp>
        <p:sp>
          <p:nvSpPr>
            <p:cNvPr id="26034" name="Freeform 434"/>
            <p:cNvSpPr>
              <a:spLocks/>
            </p:cNvSpPr>
            <p:nvPr/>
          </p:nvSpPr>
          <p:spPr bwMode="auto">
            <a:xfrm>
              <a:off x="2205" y="1565"/>
              <a:ext cx="8" cy="7"/>
            </a:xfrm>
            <a:custGeom>
              <a:avLst/>
              <a:gdLst/>
              <a:ahLst/>
              <a:cxnLst>
                <a:cxn ang="0">
                  <a:pos x="0" y="0"/>
                </a:cxn>
                <a:cxn ang="0">
                  <a:pos x="30" y="0"/>
                </a:cxn>
                <a:cxn ang="0">
                  <a:pos x="30" y="30"/>
                </a:cxn>
                <a:cxn ang="0">
                  <a:pos x="0" y="0"/>
                </a:cxn>
              </a:cxnLst>
              <a:rect l="0" t="0" r="r" b="b"/>
              <a:pathLst>
                <a:path w="30" h="30">
                  <a:moveTo>
                    <a:pt x="0" y="0"/>
                  </a:moveTo>
                  <a:lnTo>
                    <a:pt x="30" y="0"/>
                  </a:lnTo>
                  <a:lnTo>
                    <a:pt x="30" y="30"/>
                  </a:lnTo>
                  <a:lnTo>
                    <a:pt x="0" y="0"/>
                  </a:lnTo>
                </a:path>
              </a:pathLst>
            </a:custGeom>
            <a:noFill/>
            <a:ln w="1588">
              <a:solidFill>
                <a:srgbClr val="000000"/>
              </a:solidFill>
              <a:prstDash val="solid"/>
              <a:round/>
              <a:headEnd/>
              <a:tailEnd/>
            </a:ln>
          </p:spPr>
          <p:txBody>
            <a:bodyPr/>
            <a:lstStyle/>
            <a:p>
              <a:endParaRPr lang="en-GB"/>
            </a:p>
          </p:txBody>
        </p:sp>
        <p:sp>
          <p:nvSpPr>
            <p:cNvPr id="26035" name="Freeform 435"/>
            <p:cNvSpPr>
              <a:spLocks/>
            </p:cNvSpPr>
            <p:nvPr/>
          </p:nvSpPr>
          <p:spPr bwMode="auto">
            <a:xfrm>
              <a:off x="1376" y="1365"/>
              <a:ext cx="7" cy="7"/>
            </a:xfrm>
            <a:custGeom>
              <a:avLst/>
              <a:gdLst/>
              <a:ahLst/>
              <a:cxnLst>
                <a:cxn ang="0">
                  <a:pos x="0" y="0"/>
                </a:cxn>
                <a:cxn ang="0">
                  <a:pos x="29" y="27"/>
                </a:cxn>
                <a:cxn ang="0">
                  <a:pos x="29" y="0"/>
                </a:cxn>
                <a:cxn ang="0">
                  <a:pos x="0" y="0"/>
                </a:cxn>
              </a:cxnLst>
              <a:rect l="0" t="0" r="r" b="b"/>
              <a:pathLst>
                <a:path w="29" h="27">
                  <a:moveTo>
                    <a:pt x="0" y="0"/>
                  </a:moveTo>
                  <a:lnTo>
                    <a:pt x="29" y="27"/>
                  </a:lnTo>
                  <a:lnTo>
                    <a:pt x="29" y="0"/>
                  </a:lnTo>
                  <a:lnTo>
                    <a:pt x="0" y="0"/>
                  </a:lnTo>
                </a:path>
              </a:pathLst>
            </a:custGeom>
            <a:noFill/>
            <a:ln w="1588">
              <a:solidFill>
                <a:srgbClr val="000000"/>
              </a:solidFill>
              <a:prstDash val="solid"/>
              <a:round/>
              <a:headEnd/>
              <a:tailEnd/>
            </a:ln>
          </p:spPr>
          <p:txBody>
            <a:bodyPr/>
            <a:lstStyle/>
            <a:p>
              <a:endParaRPr lang="en-GB"/>
            </a:p>
          </p:txBody>
        </p:sp>
        <p:sp>
          <p:nvSpPr>
            <p:cNvPr id="26036" name="Line 436"/>
            <p:cNvSpPr>
              <a:spLocks noChangeShapeType="1"/>
            </p:cNvSpPr>
            <p:nvPr/>
          </p:nvSpPr>
          <p:spPr bwMode="auto">
            <a:xfrm flipH="1">
              <a:off x="1368" y="1365"/>
              <a:ext cx="8" cy="7"/>
            </a:xfrm>
            <a:prstGeom prst="line">
              <a:avLst/>
            </a:prstGeom>
            <a:noFill/>
            <a:ln w="1588">
              <a:solidFill>
                <a:srgbClr val="000000"/>
              </a:solidFill>
              <a:round/>
              <a:headEnd/>
              <a:tailEnd/>
            </a:ln>
          </p:spPr>
          <p:txBody>
            <a:bodyPr/>
            <a:lstStyle/>
            <a:p>
              <a:endParaRPr lang="en-GB"/>
            </a:p>
          </p:txBody>
        </p:sp>
        <p:sp>
          <p:nvSpPr>
            <p:cNvPr id="26037" name="Freeform 437"/>
            <p:cNvSpPr>
              <a:spLocks/>
            </p:cNvSpPr>
            <p:nvPr/>
          </p:nvSpPr>
          <p:spPr bwMode="auto">
            <a:xfrm>
              <a:off x="1368" y="1365"/>
              <a:ext cx="8" cy="7"/>
            </a:xfrm>
            <a:custGeom>
              <a:avLst/>
              <a:gdLst/>
              <a:ahLst/>
              <a:cxnLst>
                <a:cxn ang="0">
                  <a:pos x="0" y="27"/>
                </a:cxn>
                <a:cxn ang="0">
                  <a:pos x="29" y="27"/>
                </a:cxn>
                <a:cxn ang="0">
                  <a:pos x="29" y="0"/>
                </a:cxn>
              </a:cxnLst>
              <a:rect l="0" t="0" r="r" b="b"/>
              <a:pathLst>
                <a:path w="29" h="27">
                  <a:moveTo>
                    <a:pt x="0" y="27"/>
                  </a:moveTo>
                  <a:lnTo>
                    <a:pt x="29" y="27"/>
                  </a:lnTo>
                  <a:lnTo>
                    <a:pt x="29" y="0"/>
                  </a:lnTo>
                </a:path>
              </a:pathLst>
            </a:custGeom>
            <a:noFill/>
            <a:ln w="1588">
              <a:solidFill>
                <a:srgbClr val="000000"/>
              </a:solidFill>
              <a:prstDash val="solid"/>
              <a:round/>
              <a:headEnd/>
              <a:tailEnd/>
            </a:ln>
          </p:spPr>
          <p:txBody>
            <a:bodyPr/>
            <a:lstStyle/>
            <a:p>
              <a:endParaRPr lang="en-GB"/>
            </a:p>
          </p:txBody>
        </p:sp>
        <p:sp>
          <p:nvSpPr>
            <p:cNvPr id="26038" name="Freeform 438"/>
            <p:cNvSpPr>
              <a:spLocks/>
            </p:cNvSpPr>
            <p:nvPr/>
          </p:nvSpPr>
          <p:spPr bwMode="auto">
            <a:xfrm>
              <a:off x="1361" y="1372"/>
              <a:ext cx="7" cy="15"/>
            </a:xfrm>
            <a:custGeom>
              <a:avLst/>
              <a:gdLst/>
              <a:ahLst/>
              <a:cxnLst>
                <a:cxn ang="0">
                  <a:pos x="30" y="60"/>
                </a:cxn>
                <a:cxn ang="0">
                  <a:pos x="0" y="60"/>
                </a:cxn>
                <a:cxn ang="0">
                  <a:pos x="0" y="30"/>
                </a:cxn>
                <a:cxn ang="0">
                  <a:pos x="30" y="0"/>
                </a:cxn>
              </a:cxnLst>
              <a:rect l="0" t="0" r="r" b="b"/>
              <a:pathLst>
                <a:path w="30" h="60">
                  <a:moveTo>
                    <a:pt x="30" y="60"/>
                  </a:moveTo>
                  <a:lnTo>
                    <a:pt x="0" y="60"/>
                  </a:lnTo>
                  <a:lnTo>
                    <a:pt x="0" y="30"/>
                  </a:lnTo>
                  <a:lnTo>
                    <a:pt x="30" y="0"/>
                  </a:lnTo>
                </a:path>
              </a:pathLst>
            </a:custGeom>
            <a:noFill/>
            <a:ln w="1588">
              <a:solidFill>
                <a:srgbClr val="000000"/>
              </a:solidFill>
              <a:prstDash val="solid"/>
              <a:round/>
              <a:headEnd/>
              <a:tailEnd/>
            </a:ln>
          </p:spPr>
          <p:txBody>
            <a:bodyPr/>
            <a:lstStyle/>
            <a:p>
              <a:endParaRPr lang="en-GB"/>
            </a:p>
          </p:txBody>
        </p:sp>
        <p:sp>
          <p:nvSpPr>
            <p:cNvPr id="26039" name="Freeform 439"/>
            <p:cNvSpPr>
              <a:spLocks/>
            </p:cNvSpPr>
            <p:nvPr/>
          </p:nvSpPr>
          <p:spPr bwMode="auto">
            <a:xfrm>
              <a:off x="1368" y="1380"/>
              <a:ext cx="15" cy="7"/>
            </a:xfrm>
            <a:custGeom>
              <a:avLst/>
              <a:gdLst/>
              <a:ahLst/>
              <a:cxnLst>
                <a:cxn ang="0">
                  <a:pos x="0" y="30"/>
                </a:cxn>
                <a:cxn ang="0">
                  <a:pos x="58" y="30"/>
                </a:cxn>
                <a:cxn ang="0">
                  <a:pos x="29" y="0"/>
                </a:cxn>
                <a:cxn ang="0">
                  <a:pos x="0" y="30"/>
                </a:cxn>
              </a:cxnLst>
              <a:rect l="0" t="0" r="r" b="b"/>
              <a:pathLst>
                <a:path w="58" h="30">
                  <a:moveTo>
                    <a:pt x="0" y="30"/>
                  </a:moveTo>
                  <a:lnTo>
                    <a:pt x="58" y="30"/>
                  </a:lnTo>
                  <a:lnTo>
                    <a:pt x="29" y="0"/>
                  </a:lnTo>
                  <a:lnTo>
                    <a:pt x="0" y="30"/>
                  </a:lnTo>
                </a:path>
              </a:pathLst>
            </a:custGeom>
            <a:noFill/>
            <a:ln w="1588">
              <a:solidFill>
                <a:srgbClr val="000000"/>
              </a:solidFill>
              <a:prstDash val="solid"/>
              <a:round/>
              <a:headEnd/>
              <a:tailEnd/>
            </a:ln>
          </p:spPr>
          <p:txBody>
            <a:bodyPr/>
            <a:lstStyle/>
            <a:p>
              <a:endParaRPr lang="en-GB"/>
            </a:p>
          </p:txBody>
        </p:sp>
        <p:sp>
          <p:nvSpPr>
            <p:cNvPr id="26040" name="Freeform 440"/>
            <p:cNvSpPr>
              <a:spLocks/>
            </p:cNvSpPr>
            <p:nvPr/>
          </p:nvSpPr>
          <p:spPr bwMode="auto">
            <a:xfrm>
              <a:off x="2390" y="1787"/>
              <a:ext cx="23" cy="22"/>
            </a:xfrm>
            <a:custGeom>
              <a:avLst/>
              <a:gdLst/>
              <a:ahLst/>
              <a:cxnLst>
                <a:cxn ang="0">
                  <a:pos x="88" y="59"/>
                </a:cxn>
                <a:cxn ang="0">
                  <a:pos x="60" y="89"/>
                </a:cxn>
                <a:cxn ang="0">
                  <a:pos x="0" y="29"/>
                </a:cxn>
                <a:cxn ang="0">
                  <a:pos x="30" y="0"/>
                </a:cxn>
                <a:cxn ang="0">
                  <a:pos x="60" y="0"/>
                </a:cxn>
                <a:cxn ang="0">
                  <a:pos x="60" y="29"/>
                </a:cxn>
                <a:cxn ang="0">
                  <a:pos x="88" y="59"/>
                </a:cxn>
              </a:cxnLst>
              <a:rect l="0" t="0" r="r" b="b"/>
              <a:pathLst>
                <a:path w="88" h="89">
                  <a:moveTo>
                    <a:pt x="88" y="59"/>
                  </a:moveTo>
                  <a:lnTo>
                    <a:pt x="60" y="89"/>
                  </a:lnTo>
                  <a:lnTo>
                    <a:pt x="0" y="29"/>
                  </a:lnTo>
                  <a:lnTo>
                    <a:pt x="30" y="0"/>
                  </a:lnTo>
                  <a:lnTo>
                    <a:pt x="60" y="0"/>
                  </a:lnTo>
                  <a:lnTo>
                    <a:pt x="60" y="29"/>
                  </a:lnTo>
                  <a:lnTo>
                    <a:pt x="88" y="59"/>
                  </a:lnTo>
                </a:path>
              </a:pathLst>
            </a:custGeom>
            <a:noFill/>
            <a:ln w="1588">
              <a:solidFill>
                <a:srgbClr val="000000"/>
              </a:solidFill>
              <a:prstDash val="solid"/>
              <a:round/>
              <a:headEnd/>
              <a:tailEnd/>
            </a:ln>
          </p:spPr>
          <p:txBody>
            <a:bodyPr/>
            <a:lstStyle/>
            <a:p>
              <a:endParaRPr lang="en-GB"/>
            </a:p>
          </p:txBody>
        </p:sp>
        <p:sp>
          <p:nvSpPr>
            <p:cNvPr id="26041" name="Freeform 441"/>
            <p:cNvSpPr>
              <a:spLocks/>
            </p:cNvSpPr>
            <p:nvPr/>
          </p:nvSpPr>
          <p:spPr bwMode="auto">
            <a:xfrm>
              <a:off x="2390" y="1802"/>
              <a:ext cx="8" cy="14"/>
            </a:xfrm>
            <a:custGeom>
              <a:avLst/>
              <a:gdLst/>
              <a:ahLst/>
              <a:cxnLst>
                <a:cxn ang="0">
                  <a:pos x="0" y="30"/>
                </a:cxn>
                <a:cxn ang="0">
                  <a:pos x="0" y="0"/>
                </a:cxn>
                <a:cxn ang="0">
                  <a:pos x="30" y="30"/>
                </a:cxn>
                <a:cxn ang="0">
                  <a:pos x="30" y="59"/>
                </a:cxn>
                <a:cxn ang="0">
                  <a:pos x="0" y="30"/>
                </a:cxn>
              </a:cxnLst>
              <a:rect l="0" t="0" r="r" b="b"/>
              <a:pathLst>
                <a:path w="30" h="59">
                  <a:moveTo>
                    <a:pt x="0" y="30"/>
                  </a:moveTo>
                  <a:lnTo>
                    <a:pt x="0" y="0"/>
                  </a:lnTo>
                  <a:lnTo>
                    <a:pt x="30" y="30"/>
                  </a:lnTo>
                  <a:lnTo>
                    <a:pt x="30" y="59"/>
                  </a:lnTo>
                  <a:lnTo>
                    <a:pt x="0" y="30"/>
                  </a:lnTo>
                </a:path>
              </a:pathLst>
            </a:custGeom>
            <a:noFill/>
            <a:ln w="1588">
              <a:solidFill>
                <a:srgbClr val="000000"/>
              </a:solidFill>
              <a:prstDash val="solid"/>
              <a:round/>
              <a:headEnd/>
              <a:tailEnd/>
            </a:ln>
          </p:spPr>
          <p:txBody>
            <a:bodyPr/>
            <a:lstStyle/>
            <a:p>
              <a:endParaRPr lang="en-GB"/>
            </a:p>
          </p:txBody>
        </p:sp>
        <p:sp>
          <p:nvSpPr>
            <p:cNvPr id="26042" name="Freeform 442"/>
            <p:cNvSpPr>
              <a:spLocks/>
            </p:cNvSpPr>
            <p:nvPr/>
          </p:nvSpPr>
          <p:spPr bwMode="auto">
            <a:xfrm>
              <a:off x="2413" y="1802"/>
              <a:ext cx="15" cy="7"/>
            </a:xfrm>
            <a:custGeom>
              <a:avLst/>
              <a:gdLst/>
              <a:ahLst/>
              <a:cxnLst>
                <a:cxn ang="0">
                  <a:pos x="0" y="0"/>
                </a:cxn>
                <a:cxn ang="0">
                  <a:pos x="60" y="0"/>
                </a:cxn>
                <a:cxn ang="0">
                  <a:pos x="30" y="30"/>
                </a:cxn>
                <a:cxn ang="0">
                  <a:pos x="0" y="0"/>
                </a:cxn>
              </a:cxnLst>
              <a:rect l="0" t="0" r="r" b="b"/>
              <a:pathLst>
                <a:path w="60" h="30">
                  <a:moveTo>
                    <a:pt x="0" y="0"/>
                  </a:moveTo>
                  <a:lnTo>
                    <a:pt x="60" y="0"/>
                  </a:lnTo>
                  <a:lnTo>
                    <a:pt x="30" y="30"/>
                  </a:lnTo>
                  <a:lnTo>
                    <a:pt x="0" y="0"/>
                  </a:lnTo>
                </a:path>
              </a:pathLst>
            </a:custGeom>
            <a:noFill/>
            <a:ln w="1588">
              <a:solidFill>
                <a:srgbClr val="000000"/>
              </a:solidFill>
              <a:prstDash val="solid"/>
              <a:round/>
              <a:headEnd/>
              <a:tailEnd/>
            </a:ln>
          </p:spPr>
          <p:txBody>
            <a:bodyPr/>
            <a:lstStyle/>
            <a:p>
              <a:endParaRPr lang="en-GB"/>
            </a:p>
          </p:txBody>
        </p:sp>
        <p:sp>
          <p:nvSpPr>
            <p:cNvPr id="26043" name="Freeform 443"/>
            <p:cNvSpPr>
              <a:spLocks/>
            </p:cNvSpPr>
            <p:nvPr/>
          </p:nvSpPr>
          <p:spPr bwMode="auto">
            <a:xfrm>
              <a:off x="2153" y="1839"/>
              <a:ext cx="60" cy="59"/>
            </a:xfrm>
            <a:custGeom>
              <a:avLst/>
              <a:gdLst/>
              <a:ahLst/>
              <a:cxnLst>
                <a:cxn ang="0">
                  <a:pos x="207" y="28"/>
                </a:cxn>
                <a:cxn ang="0">
                  <a:pos x="237" y="0"/>
                </a:cxn>
                <a:cxn ang="0">
                  <a:pos x="237" y="58"/>
                </a:cxn>
                <a:cxn ang="0">
                  <a:pos x="207" y="58"/>
                </a:cxn>
                <a:cxn ang="0">
                  <a:pos x="237" y="88"/>
                </a:cxn>
                <a:cxn ang="0">
                  <a:pos x="207" y="88"/>
                </a:cxn>
                <a:cxn ang="0">
                  <a:pos x="180" y="119"/>
                </a:cxn>
                <a:cxn ang="0">
                  <a:pos x="180" y="146"/>
                </a:cxn>
                <a:cxn ang="0">
                  <a:pos x="149" y="146"/>
                </a:cxn>
                <a:cxn ang="0">
                  <a:pos x="149" y="176"/>
                </a:cxn>
                <a:cxn ang="0">
                  <a:pos x="89" y="176"/>
                </a:cxn>
                <a:cxn ang="0">
                  <a:pos x="60" y="207"/>
                </a:cxn>
                <a:cxn ang="0">
                  <a:pos x="60" y="237"/>
                </a:cxn>
                <a:cxn ang="0">
                  <a:pos x="30" y="237"/>
                </a:cxn>
                <a:cxn ang="0">
                  <a:pos x="0" y="207"/>
                </a:cxn>
                <a:cxn ang="0">
                  <a:pos x="30" y="207"/>
                </a:cxn>
                <a:cxn ang="0">
                  <a:pos x="60" y="176"/>
                </a:cxn>
                <a:cxn ang="0">
                  <a:pos x="0" y="176"/>
                </a:cxn>
                <a:cxn ang="0">
                  <a:pos x="30" y="146"/>
                </a:cxn>
                <a:cxn ang="0">
                  <a:pos x="0" y="119"/>
                </a:cxn>
                <a:cxn ang="0">
                  <a:pos x="30" y="88"/>
                </a:cxn>
                <a:cxn ang="0">
                  <a:pos x="60" y="88"/>
                </a:cxn>
                <a:cxn ang="0">
                  <a:pos x="60" y="119"/>
                </a:cxn>
                <a:cxn ang="0">
                  <a:pos x="89" y="88"/>
                </a:cxn>
                <a:cxn ang="0">
                  <a:pos x="89" y="58"/>
                </a:cxn>
                <a:cxn ang="0">
                  <a:pos x="149" y="58"/>
                </a:cxn>
                <a:cxn ang="0">
                  <a:pos x="180" y="28"/>
                </a:cxn>
                <a:cxn ang="0">
                  <a:pos x="207" y="28"/>
                </a:cxn>
              </a:cxnLst>
              <a:rect l="0" t="0" r="r" b="b"/>
              <a:pathLst>
                <a:path w="237" h="237">
                  <a:moveTo>
                    <a:pt x="207" y="28"/>
                  </a:moveTo>
                  <a:lnTo>
                    <a:pt x="237" y="0"/>
                  </a:lnTo>
                  <a:lnTo>
                    <a:pt x="237" y="58"/>
                  </a:lnTo>
                  <a:lnTo>
                    <a:pt x="207" y="58"/>
                  </a:lnTo>
                  <a:lnTo>
                    <a:pt x="237" y="88"/>
                  </a:lnTo>
                  <a:lnTo>
                    <a:pt x="207" y="88"/>
                  </a:lnTo>
                  <a:lnTo>
                    <a:pt x="180" y="119"/>
                  </a:lnTo>
                  <a:lnTo>
                    <a:pt x="180" y="146"/>
                  </a:lnTo>
                  <a:lnTo>
                    <a:pt x="149" y="146"/>
                  </a:lnTo>
                  <a:lnTo>
                    <a:pt x="149" y="176"/>
                  </a:lnTo>
                  <a:lnTo>
                    <a:pt x="89" y="176"/>
                  </a:lnTo>
                  <a:lnTo>
                    <a:pt x="60" y="207"/>
                  </a:lnTo>
                  <a:lnTo>
                    <a:pt x="60" y="237"/>
                  </a:lnTo>
                  <a:lnTo>
                    <a:pt x="30" y="237"/>
                  </a:lnTo>
                  <a:lnTo>
                    <a:pt x="0" y="207"/>
                  </a:lnTo>
                  <a:lnTo>
                    <a:pt x="30" y="207"/>
                  </a:lnTo>
                  <a:lnTo>
                    <a:pt x="60" y="176"/>
                  </a:lnTo>
                  <a:lnTo>
                    <a:pt x="0" y="176"/>
                  </a:lnTo>
                  <a:lnTo>
                    <a:pt x="30" y="146"/>
                  </a:lnTo>
                  <a:lnTo>
                    <a:pt x="0" y="119"/>
                  </a:lnTo>
                  <a:lnTo>
                    <a:pt x="30" y="88"/>
                  </a:lnTo>
                  <a:lnTo>
                    <a:pt x="60" y="88"/>
                  </a:lnTo>
                  <a:lnTo>
                    <a:pt x="60" y="119"/>
                  </a:lnTo>
                  <a:lnTo>
                    <a:pt x="89" y="88"/>
                  </a:lnTo>
                  <a:lnTo>
                    <a:pt x="89" y="58"/>
                  </a:lnTo>
                  <a:lnTo>
                    <a:pt x="149" y="58"/>
                  </a:lnTo>
                  <a:lnTo>
                    <a:pt x="180" y="28"/>
                  </a:lnTo>
                  <a:lnTo>
                    <a:pt x="207" y="28"/>
                  </a:lnTo>
                </a:path>
              </a:pathLst>
            </a:custGeom>
            <a:noFill/>
            <a:ln w="1588">
              <a:solidFill>
                <a:srgbClr val="000000"/>
              </a:solidFill>
              <a:prstDash val="solid"/>
              <a:round/>
              <a:headEnd/>
              <a:tailEnd/>
            </a:ln>
          </p:spPr>
          <p:txBody>
            <a:bodyPr/>
            <a:lstStyle/>
            <a:p>
              <a:endParaRPr lang="en-GB"/>
            </a:p>
          </p:txBody>
        </p:sp>
        <p:sp>
          <p:nvSpPr>
            <p:cNvPr id="26044" name="Freeform 444"/>
            <p:cNvSpPr>
              <a:spLocks/>
            </p:cNvSpPr>
            <p:nvPr/>
          </p:nvSpPr>
          <p:spPr bwMode="auto">
            <a:xfrm>
              <a:off x="2168" y="1905"/>
              <a:ext cx="52" cy="45"/>
            </a:xfrm>
            <a:custGeom>
              <a:avLst/>
              <a:gdLst/>
              <a:ahLst/>
              <a:cxnLst>
                <a:cxn ang="0">
                  <a:pos x="207" y="149"/>
                </a:cxn>
                <a:cxn ang="0">
                  <a:pos x="177" y="149"/>
                </a:cxn>
                <a:cxn ang="0">
                  <a:pos x="147" y="179"/>
                </a:cxn>
                <a:cxn ang="0">
                  <a:pos x="120" y="149"/>
                </a:cxn>
                <a:cxn ang="0">
                  <a:pos x="89" y="149"/>
                </a:cxn>
                <a:cxn ang="0">
                  <a:pos x="59" y="118"/>
                </a:cxn>
                <a:cxn ang="0">
                  <a:pos x="0" y="60"/>
                </a:cxn>
                <a:cxn ang="0">
                  <a:pos x="29" y="60"/>
                </a:cxn>
                <a:cxn ang="0">
                  <a:pos x="59" y="31"/>
                </a:cxn>
                <a:cxn ang="0">
                  <a:pos x="89" y="60"/>
                </a:cxn>
                <a:cxn ang="0">
                  <a:pos x="120" y="60"/>
                </a:cxn>
                <a:cxn ang="0">
                  <a:pos x="120" y="0"/>
                </a:cxn>
                <a:cxn ang="0">
                  <a:pos x="147" y="0"/>
                </a:cxn>
                <a:cxn ang="0">
                  <a:pos x="147" y="90"/>
                </a:cxn>
                <a:cxn ang="0">
                  <a:pos x="207" y="149"/>
                </a:cxn>
              </a:cxnLst>
              <a:rect l="0" t="0" r="r" b="b"/>
              <a:pathLst>
                <a:path w="207" h="179">
                  <a:moveTo>
                    <a:pt x="207" y="149"/>
                  </a:moveTo>
                  <a:lnTo>
                    <a:pt x="177" y="149"/>
                  </a:lnTo>
                  <a:lnTo>
                    <a:pt x="147" y="179"/>
                  </a:lnTo>
                  <a:lnTo>
                    <a:pt x="120" y="149"/>
                  </a:lnTo>
                  <a:lnTo>
                    <a:pt x="89" y="149"/>
                  </a:lnTo>
                  <a:lnTo>
                    <a:pt x="59" y="118"/>
                  </a:lnTo>
                  <a:lnTo>
                    <a:pt x="0" y="60"/>
                  </a:lnTo>
                  <a:lnTo>
                    <a:pt x="29" y="60"/>
                  </a:lnTo>
                  <a:lnTo>
                    <a:pt x="59" y="31"/>
                  </a:lnTo>
                  <a:lnTo>
                    <a:pt x="89" y="60"/>
                  </a:lnTo>
                  <a:lnTo>
                    <a:pt x="120" y="60"/>
                  </a:lnTo>
                  <a:lnTo>
                    <a:pt x="120" y="0"/>
                  </a:lnTo>
                  <a:lnTo>
                    <a:pt x="147" y="0"/>
                  </a:lnTo>
                  <a:lnTo>
                    <a:pt x="147" y="90"/>
                  </a:lnTo>
                  <a:lnTo>
                    <a:pt x="207" y="149"/>
                  </a:lnTo>
                </a:path>
              </a:pathLst>
            </a:custGeom>
            <a:noFill/>
            <a:ln w="1588">
              <a:solidFill>
                <a:srgbClr val="000000"/>
              </a:solidFill>
              <a:prstDash val="solid"/>
              <a:round/>
              <a:headEnd/>
              <a:tailEnd/>
            </a:ln>
          </p:spPr>
          <p:txBody>
            <a:bodyPr/>
            <a:lstStyle/>
            <a:p>
              <a:endParaRPr lang="en-GB"/>
            </a:p>
          </p:txBody>
        </p:sp>
        <p:sp>
          <p:nvSpPr>
            <p:cNvPr id="26045" name="Freeform 445"/>
            <p:cNvSpPr>
              <a:spLocks/>
            </p:cNvSpPr>
            <p:nvPr/>
          </p:nvSpPr>
          <p:spPr bwMode="auto">
            <a:xfrm>
              <a:off x="2124" y="1905"/>
              <a:ext cx="22" cy="15"/>
            </a:xfrm>
            <a:custGeom>
              <a:avLst/>
              <a:gdLst/>
              <a:ahLst/>
              <a:cxnLst>
                <a:cxn ang="0">
                  <a:pos x="60" y="60"/>
                </a:cxn>
                <a:cxn ang="0">
                  <a:pos x="30" y="31"/>
                </a:cxn>
                <a:cxn ang="0">
                  <a:pos x="0" y="31"/>
                </a:cxn>
                <a:cxn ang="0">
                  <a:pos x="30" y="0"/>
                </a:cxn>
                <a:cxn ang="0">
                  <a:pos x="89" y="0"/>
                </a:cxn>
                <a:cxn ang="0">
                  <a:pos x="89" y="31"/>
                </a:cxn>
                <a:cxn ang="0">
                  <a:pos x="60" y="31"/>
                </a:cxn>
                <a:cxn ang="0">
                  <a:pos x="60" y="60"/>
                </a:cxn>
              </a:cxnLst>
              <a:rect l="0" t="0" r="r" b="b"/>
              <a:pathLst>
                <a:path w="89" h="60">
                  <a:moveTo>
                    <a:pt x="60" y="60"/>
                  </a:moveTo>
                  <a:lnTo>
                    <a:pt x="30" y="31"/>
                  </a:lnTo>
                  <a:lnTo>
                    <a:pt x="0" y="31"/>
                  </a:lnTo>
                  <a:lnTo>
                    <a:pt x="30" y="0"/>
                  </a:lnTo>
                  <a:lnTo>
                    <a:pt x="89" y="0"/>
                  </a:lnTo>
                  <a:lnTo>
                    <a:pt x="89" y="31"/>
                  </a:lnTo>
                  <a:lnTo>
                    <a:pt x="60" y="31"/>
                  </a:lnTo>
                  <a:lnTo>
                    <a:pt x="60" y="60"/>
                  </a:lnTo>
                </a:path>
              </a:pathLst>
            </a:custGeom>
            <a:noFill/>
            <a:ln w="1588">
              <a:solidFill>
                <a:srgbClr val="000000"/>
              </a:solidFill>
              <a:prstDash val="solid"/>
              <a:round/>
              <a:headEnd/>
              <a:tailEnd/>
            </a:ln>
          </p:spPr>
          <p:txBody>
            <a:bodyPr/>
            <a:lstStyle/>
            <a:p>
              <a:endParaRPr lang="en-GB"/>
            </a:p>
          </p:txBody>
        </p:sp>
        <p:sp>
          <p:nvSpPr>
            <p:cNvPr id="26046" name="Freeform 446"/>
            <p:cNvSpPr>
              <a:spLocks/>
            </p:cNvSpPr>
            <p:nvPr/>
          </p:nvSpPr>
          <p:spPr bwMode="auto">
            <a:xfrm>
              <a:off x="2124" y="1928"/>
              <a:ext cx="15" cy="22"/>
            </a:xfrm>
            <a:custGeom>
              <a:avLst/>
              <a:gdLst/>
              <a:ahLst/>
              <a:cxnLst>
                <a:cxn ang="0">
                  <a:pos x="30" y="0"/>
                </a:cxn>
                <a:cxn ang="0">
                  <a:pos x="60" y="28"/>
                </a:cxn>
                <a:cxn ang="0">
                  <a:pos x="30" y="59"/>
                </a:cxn>
                <a:cxn ang="0">
                  <a:pos x="30" y="89"/>
                </a:cxn>
                <a:cxn ang="0">
                  <a:pos x="0" y="59"/>
                </a:cxn>
                <a:cxn ang="0">
                  <a:pos x="0" y="28"/>
                </a:cxn>
                <a:cxn ang="0">
                  <a:pos x="30" y="0"/>
                </a:cxn>
              </a:cxnLst>
              <a:rect l="0" t="0" r="r" b="b"/>
              <a:pathLst>
                <a:path w="60" h="89">
                  <a:moveTo>
                    <a:pt x="30" y="0"/>
                  </a:moveTo>
                  <a:lnTo>
                    <a:pt x="60" y="28"/>
                  </a:lnTo>
                  <a:lnTo>
                    <a:pt x="30" y="59"/>
                  </a:lnTo>
                  <a:lnTo>
                    <a:pt x="30" y="89"/>
                  </a:lnTo>
                  <a:lnTo>
                    <a:pt x="0" y="59"/>
                  </a:lnTo>
                  <a:lnTo>
                    <a:pt x="0" y="28"/>
                  </a:lnTo>
                  <a:lnTo>
                    <a:pt x="30" y="0"/>
                  </a:lnTo>
                </a:path>
              </a:pathLst>
            </a:custGeom>
            <a:noFill/>
            <a:ln w="1588">
              <a:solidFill>
                <a:srgbClr val="000000"/>
              </a:solidFill>
              <a:prstDash val="solid"/>
              <a:round/>
              <a:headEnd/>
              <a:tailEnd/>
            </a:ln>
          </p:spPr>
          <p:txBody>
            <a:bodyPr/>
            <a:lstStyle/>
            <a:p>
              <a:endParaRPr lang="en-GB"/>
            </a:p>
          </p:txBody>
        </p:sp>
        <p:sp>
          <p:nvSpPr>
            <p:cNvPr id="26047" name="Freeform 447"/>
            <p:cNvSpPr>
              <a:spLocks/>
            </p:cNvSpPr>
            <p:nvPr/>
          </p:nvSpPr>
          <p:spPr bwMode="auto">
            <a:xfrm>
              <a:off x="2131" y="1920"/>
              <a:ext cx="8" cy="8"/>
            </a:xfrm>
            <a:custGeom>
              <a:avLst/>
              <a:gdLst/>
              <a:ahLst/>
              <a:cxnLst>
                <a:cxn ang="0">
                  <a:pos x="30" y="0"/>
                </a:cxn>
                <a:cxn ang="0">
                  <a:pos x="30" y="30"/>
                </a:cxn>
                <a:cxn ang="0">
                  <a:pos x="0" y="0"/>
                </a:cxn>
                <a:cxn ang="0">
                  <a:pos x="30" y="0"/>
                </a:cxn>
              </a:cxnLst>
              <a:rect l="0" t="0" r="r" b="b"/>
              <a:pathLst>
                <a:path w="30" h="30">
                  <a:moveTo>
                    <a:pt x="30" y="0"/>
                  </a:moveTo>
                  <a:lnTo>
                    <a:pt x="30" y="30"/>
                  </a:lnTo>
                  <a:lnTo>
                    <a:pt x="0" y="0"/>
                  </a:lnTo>
                  <a:lnTo>
                    <a:pt x="30" y="0"/>
                  </a:lnTo>
                </a:path>
              </a:pathLst>
            </a:custGeom>
            <a:noFill/>
            <a:ln w="1588">
              <a:solidFill>
                <a:srgbClr val="000000"/>
              </a:solidFill>
              <a:prstDash val="solid"/>
              <a:round/>
              <a:headEnd/>
              <a:tailEnd/>
            </a:ln>
          </p:spPr>
          <p:txBody>
            <a:bodyPr/>
            <a:lstStyle/>
            <a:p>
              <a:endParaRPr lang="en-GB"/>
            </a:p>
          </p:txBody>
        </p:sp>
        <p:sp>
          <p:nvSpPr>
            <p:cNvPr id="26048" name="Freeform 448"/>
            <p:cNvSpPr>
              <a:spLocks/>
            </p:cNvSpPr>
            <p:nvPr/>
          </p:nvSpPr>
          <p:spPr bwMode="auto">
            <a:xfrm>
              <a:off x="2168" y="2046"/>
              <a:ext cx="30" cy="22"/>
            </a:xfrm>
            <a:custGeom>
              <a:avLst/>
              <a:gdLst/>
              <a:ahLst/>
              <a:cxnLst>
                <a:cxn ang="0">
                  <a:pos x="89" y="0"/>
                </a:cxn>
                <a:cxn ang="0">
                  <a:pos x="120" y="29"/>
                </a:cxn>
                <a:cxn ang="0">
                  <a:pos x="120" y="59"/>
                </a:cxn>
                <a:cxn ang="0">
                  <a:pos x="89" y="89"/>
                </a:cxn>
                <a:cxn ang="0">
                  <a:pos x="59" y="89"/>
                </a:cxn>
                <a:cxn ang="0">
                  <a:pos x="59" y="59"/>
                </a:cxn>
                <a:cxn ang="0">
                  <a:pos x="29" y="59"/>
                </a:cxn>
                <a:cxn ang="0">
                  <a:pos x="0" y="89"/>
                </a:cxn>
                <a:cxn ang="0">
                  <a:pos x="29" y="29"/>
                </a:cxn>
                <a:cxn ang="0">
                  <a:pos x="29" y="0"/>
                </a:cxn>
                <a:cxn ang="0">
                  <a:pos x="89" y="0"/>
                </a:cxn>
              </a:cxnLst>
              <a:rect l="0" t="0" r="r" b="b"/>
              <a:pathLst>
                <a:path w="120" h="89">
                  <a:moveTo>
                    <a:pt x="89" y="0"/>
                  </a:moveTo>
                  <a:lnTo>
                    <a:pt x="120" y="29"/>
                  </a:lnTo>
                  <a:lnTo>
                    <a:pt x="120" y="59"/>
                  </a:lnTo>
                  <a:lnTo>
                    <a:pt x="89" y="89"/>
                  </a:lnTo>
                  <a:lnTo>
                    <a:pt x="59" y="89"/>
                  </a:lnTo>
                  <a:lnTo>
                    <a:pt x="59" y="59"/>
                  </a:lnTo>
                  <a:lnTo>
                    <a:pt x="29" y="59"/>
                  </a:lnTo>
                  <a:lnTo>
                    <a:pt x="0" y="89"/>
                  </a:lnTo>
                  <a:lnTo>
                    <a:pt x="29" y="29"/>
                  </a:lnTo>
                  <a:lnTo>
                    <a:pt x="29" y="0"/>
                  </a:lnTo>
                  <a:lnTo>
                    <a:pt x="89" y="0"/>
                  </a:lnTo>
                </a:path>
              </a:pathLst>
            </a:custGeom>
            <a:noFill/>
            <a:ln w="1588">
              <a:solidFill>
                <a:srgbClr val="000000"/>
              </a:solidFill>
              <a:prstDash val="solid"/>
              <a:round/>
              <a:headEnd/>
              <a:tailEnd/>
            </a:ln>
          </p:spPr>
          <p:txBody>
            <a:bodyPr/>
            <a:lstStyle/>
            <a:p>
              <a:endParaRPr lang="en-GB"/>
            </a:p>
          </p:txBody>
        </p:sp>
        <p:sp>
          <p:nvSpPr>
            <p:cNvPr id="26049" name="Freeform 449"/>
            <p:cNvSpPr>
              <a:spLocks/>
            </p:cNvSpPr>
            <p:nvPr/>
          </p:nvSpPr>
          <p:spPr bwMode="auto">
            <a:xfrm>
              <a:off x="2190" y="1957"/>
              <a:ext cx="82" cy="141"/>
            </a:xfrm>
            <a:custGeom>
              <a:avLst/>
              <a:gdLst/>
              <a:ahLst/>
              <a:cxnLst>
                <a:cxn ang="0">
                  <a:pos x="177" y="443"/>
                </a:cxn>
                <a:cxn ang="0">
                  <a:pos x="177" y="474"/>
                </a:cxn>
                <a:cxn ang="0">
                  <a:pos x="149" y="501"/>
                </a:cxn>
                <a:cxn ang="0">
                  <a:pos x="149" y="531"/>
                </a:cxn>
                <a:cxn ang="0">
                  <a:pos x="118" y="531"/>
                </a:cxn>
                <a:cxn ang="0">
                  <a:pos x="88" y="561"/>
                </a:cxn>
                <a:cxn ang="0">
                  <a:pos x="88" y="531"/>
                </a:cxn>
                <a:cxn ang="0">
                  <a:pos x="118" y="501"/>
                </a:cxn>
                <a:cxn ang="0">
                  <a:pos x="118" y="443"/>
                </a:cxn>
                <a:cxn ang="0">
                  <a:pos x="177" y="383"/>
                </a:cxn>
                <a:cxn ang="0">
                  <a:pos x="149" y="383"/>
                </a:cxn>
                <a:cxn ang="0">
                  <a:pos x="118" y="354"/>
                </a:cxn>
                <a:cxn ang="0">
                  <a:pos x="149" y="295"/>
                </a:cxn>
                <a:cxn ang="0">
                  <a:pos x="177" y="265"/>
                </a:cxn>
                <a:cxn ang="0">
                  <a:pos x="177" y="206"/>
                </a:cxn>
                <a:cxn ang="0">
                  <a:pos x="207" y="206"/>
                </a:cxn>
                <a:cxn ang="0">
                  <a:pos x="207" y="176"/>
                </a:cxn>
                <a:cxn ang="0">
                  <a:pos x="238" y="176"/>
                </a:cxn>
                <a:cxn ang="0">
                  <a:pos x="267" y="147"/>
                </a:cxn>
                <a:cxn ang="0">
                  <a:pos x="238" y="147"/>
                </a:cxn>
                <a:cxn ang="0">
                  <a:pos x="238" y="118"/>
                </a:cxn>
                <a:cxn ang="0">
                  <a:pos x="295" y="118"/>
                </a:cxn>
                <a:cxn ang="0">
                  <a:pos x="326" y="88"/>
                </a:cxn>
                <a:cxn ang="0">
                  <a:pos x="295" y="88"/>
                </a:cxn>
                <a:cxn ang="0">
                  <a:pos x="295" y="58"/>
                </a:cxn>
                <a:cxn ang="0">
                  <a:pos x="267" y="88"/>
                </a:cxn>
                <a:cxn ang="0">
                  <a:pos x="238" y="88"/>
                </a:cxn>
                <a:cxn ang="0">
                  <a:pos x="177" y="147"/>
                </a:cxn>
                <a:cxn ang="0">
                  <a:pos x="118" y="147"/>
                </a:cxn>
                <a:cxn ang="0">
                  <a:pos x="149" y="176"/>
                </a:cxn>
                <a:cxn ang="0">
                  <a:pos x="149" y="206"/>
                </a:cxn>
                <a:cxn ang="0">
                  <a:pos x="88" y="206"/>
                </a:cxn>
                <a:cxn ang="0">
                  <a:pos x="58" y="236"/>
                </a:cxn>
                <a:cxn ang="0">
                  <a:pos x="0" y="236"/>
                </a:cxn>
                <a:cxn ang="0">
                  <a:pos x="58" y="176"/>
                </a:cxn>
                <a:cxn ang="0">
                  <a:pos x="31" y="147"/>
                </a:cxn>
                <a:cxn ang="0">
                  <a:pos x="0" y="147"/>
                </a:cxn>
                <a:cxn ang="0">
                  <a:pos x="31" y="118"/>
                </a:cxn>
                <a:cxn ang="0">
                  <a:pos x="58" y="118"/>
                </a:cxn>
                <a:cxn ang="0">
                  <a:pos x="88" y="147"/>
                </a:cxn>
                <a:cxn ang="0">
                  <a:pos x="88" y="118"/>
                </a:cxn>
                <a:cxn ang="0">
                  <a:pos x="58" y="88"/>
                </a:cxn>
                <a:cxn ang="0">
                  <a:pos x="118" y="88"/>
                </a:cxn>
                <a:cxn ang="0">
                  <a:pos x="118" y="58"/>
                </a:cxn>
                <a:cxn ang="0">
                  <a:pos x="149" y="58"/>
                </a:cxn>
                <a:cxn ang="0">
                  <a:pos x="118" y="28"/>
                </a:cxn>
                <a:cxn ang="0">
                  <a:pos x="118" y="0"/>
                </a:cxn>
              </a:cxnLst>
              <a:rect l="0" t="0" r="r" b="b"/>
              <a:pathLst>
                <a:path w="326" h="561">
                  <a:moveTo>
                    <a:pt x="177" y="443"/>
                  </a:moveTo>
                  <a:lnTo>
                    <a:pt x="177" y="474"/>
                  </a:lnTo>
                  <a:lnTo>
                    <a:pt x="149" y="501"/>
                  </a:lnTo>
                  <a:lnTo>
                    <a:pt x="149" y="531"/>
                  </a:lnTo>
                  <a:lnTo>
                    <a:pt x="118" y="531"/>
                  </a:lnTo>
                  <a:lnTo>
                    <a:pt x="88" y="561"/>
                  </a:lnTo>
                  <a:lnTo>
                    <a:pt x="88" y="531"/>
                  </a:lnTo>
                  <a:lnTo>
                    <a:pt x="118" y="501"/>
                  </a:lnTo>
                  <a:lnTo>
                    <a:pt x="118" y="443"/>
                  </a:lnTo>
                  <a:lnTo>
                    <a:pt x="177" y="383"/>
                  </a:lnTo>
                  <a:lnTo>
                    <a:pt x="149" y="383"/>
                  </a:lnTo>
                  <a:lnTo>
                    <a:pt x="118" y="354"/>
                  </a:lnTo>
                  <a:lnTo>
                    <a:pt x="149" y="295"/>
                  </a:lnTo>
                  <a:lnTo>
                    <a:pt x="177" y="265"/>
                  </a:lnTo>
                  <a:lnTo>
                    <a:pt x="177" y="206"/>
                  </a:lnTo>
                  <a:lnTo>
                    <a:pt x="207" y="206"/>
                  </a:lnTo>
                  <a:lnTo>
                    <a:pt x="207" y="176"/>
                  </a:lnTo>
                  <a:lnTo>
                    <a:pt x="238" y="176"/>
                  </a:lnTo>
                  <a:lnTo>
                    <a:pt x="267" y="147"/>
                  </a:lnTo>
                  <a:lnTo>
                    <a:pt x="238" y="147"/>
                  </a:lnTo>
                  <a:lnTo>
                    <a:pt x="238" y="118"/>
                  </a:lnTo>
                  <a:lnTo>
                    <a:pt x="295" y="118"/>
                  </a:lnTo>
                  <a:lnTo>
                    <a:pt x="326" y="88"/>
                  </a:lnTo>
                  <a:lnTo>
                    <a:pt x="295" y="88"/>
                  </a:lnTo>
                  <a:lnTo>
                    <a:pt x="295" y="58"/>
                  </a:lnTo>
                  <a:lnTo>
                    <a:pt x="267" y="88"/>
                  </a:lnTo>
                  <a:lnTo>
                    <a:pt x="238" y="88"/>
                  </a:lnTo>
                  <a:lnTo>
                    <a:pt x="177" y="147"/>
                  </a:lnTo>
                  <a:lnTo>
                    <a:pt x="118" y="147"/>
                  </a:lnTo>
                  <a:lnTo>
                    <a:pt x="149" y="176"/>
                  </a:lnTo>
                  <a:lnTo>
                    <a:pt x="149" y="206"/>
                  </a:lnTo>
                  <a:lnTo>
                    <a:pt x="88" y="206"/>
                  </a:lnTo>
                  <a:lnTo>
                    <a:pt x="58" y="236"/>
                  </a:lnTo>
                  <a:lnTo>
                    <a:pt x="0" y="236"/>
                  </a:lnTo>
                  <a:lnTo>
                    <a:pt x="58" y="176"/>
                  </a:lnTo>
                  <a:lnTo>
                    <a:pt x="31" y="147"/>
                  </a:lnTo>
                  <a:lnTo>
                    <a:pt x="0" y="147"/>
                  </a:lnTo>
                  <a:lnTo>
                    <a:pt x="31" y="118"/>
                  </a:lnTo>
                  <a:lnTo>
                    <a:pt x="58" y="118"/>
                  </a:lnTo>
                  <a:lnTo>
                    <a:pt x="88" y="147"/>
                  </a:lnTo>
                  <a:lnTo>
                    <a:pt x="88" y="118"/>
                  </a:lnTo>
                  <a:lnTo>
                    <a:pt x="58" y="88"/>
                  </a:lnTo>
                  <a:lnTo>
                    <a:pt x="118" y="88"/>
                  </a:lnTo>
                  <a:lnTo>
                    <a:pt x="118" y="58"/>
                  </a:lnTo>
                  <a:lnTo>
                    <a:pt x="149" y="58"/>
                  </a:lnTo>
                  <a:lnTo>
                    <a:pt x="118" y="28"/>
                  </a:lnTo>
                  <a:lnTo>
                    <a:pt x="118" y="0"/>
                  </a:lnTo>
                </a:path>
              </a:pathLst>
            </a:custGeom>
            <a:noFill/>
            <a:ln w="1588">
              <a:solidFill>
                <a:srgbClr val="000000"/>
              </a:solidFill>
              <a:prstDash val="solid"/>
              <a:round/>
              <a:headEnd/>
              <a:tailEnd/>
            </a:ln>
          </p:spPr>
          <p:txBody>
            <a:bodyPr/>
            <a:lstStyle/>
            <a:p>
              <a:endParaRPr lang="en-GB"/>
            </a:p>
          </p:txBody>
        </p:sp>
        <p:sp>
          <p:nvSpPr>
            <p:cNvPr id="26050" name="Line 450"/>
            <p:cNvSpPr>
              <a:spLocks noChangeShapeType="1"/>
            </p:cNvSpPr>
            <p:nvPr/>
          </p:nvSpPr>
          <p:spPr bwMode="auto">
            <a:xfrm flipH="1">
              <a:off x="2220" y="1942"/>
              <a:ext cx="15" cy="15"/>
            </a:xfrm>
            <a:prstGeom prst="line">
              <a:avLst/>
            </a:prstGeom>
            <a:noFill/>
            <a:ln w="1588">
              <a:solidFill>
                <a:srgbClr val="000000"/>
              </a:solidFill>
              <a:round/>
              <a:headEnd/>
              <a:tailEnd/>
            </a:ln>
          </p:spPr>
          <p:txBody>
            <a:bodyPr/>
            <a:lstStyle/>
            <a:p>
              <a:endParaRPr lang="en-GB"/>
            </a:p>
          </p:txBody>
        </p:sp>
        <p:sp>
          <p:nvSpPr>
            <p:cNvPr id="26051" name="Freeform 451"/>
            <p:cNvSpPr>
              <a:spLocks/>
            </p:cNvSpPr>
            <p:nvPr/>
          </p:nvSpPr>
          <p:spPr bwMode="auto">
            <a:xfrm>
              <a:off x="2220" y="1942"/>
              <a:ext cx="15" cy="15"/>
            </a:xfrm>
            <a:custGeom>
              <a:avLst/>
              <a:gdLst/>
              <a:ahLst/>
              <a:cxnLst>
                <a:cxn ang="0">
                  <a:pos x="0" y="60"/>
                </a:cxn>
                <a:cxn ang="0">
                  <a:pos x="31" y="60"/>
                </a:cxn>
                <a:cxn ang="0">
                  <a:pos x="59" y="30"/>
                </a:cxn>
                <a:cxn ang="0">
                  <a:pos x="59" y="0"/>
                </a:cxn>
              </a:cxnLst>
              <a:rect l="0" t="0" r="r" b="b"/>
              <a:pathLst>
                <a:path w="59" h="60">
                  <a:moveTo>
                    <a:pt x="0" y="60"/>
                  </a:moveTo>
                  <a:lnTo>
                    <a:pt x="31" y="60"/>
                  </a:lnTo>
                  <a:lnTo>
                    <a:pt x="59" y="30"/>
                  </a:lnTo>
                  <a:lnTo>
                    <a:pt x="59" y="0"/>
                  </a:lnTo>
                </a:path>
              </a:pathLst>
            </a:custGeom>
            <a:noFill/>
            <a:ln w="1588">
              <a:solidFill>
                <a:srgbClr val="000000"/>
              </a:solidFill>
              <a:prstDash val="solid"/>
              <a:round/>
              <a:headEnd/>
              <a:tailEnd/>
            </a:ln>
          </p:spPr>
          <p:txBody>
            <a:bodyPr/>
            <a:lstStyle/>
            <a:p>
              <a:endParaRPr lang="en-GB"/>
            </a:p>
          </p:txBody>
        </p:sp>
        <p:sp>
          <p:nvSpPr>
            <p:cNvPr id="26052" name="Freeform 452"/>
            <p:cNvSpPr>
              <a:spLocks/>
            </p:cNvSpPr>
            <p:nvPr/>
          </p:nvSpPr>
          <p:spPr bwMode="auto">
            <a:xfrm>
              <a:off x="2213" y="1942"/>
              <a:ext cx="7" cy="15"/>
            </a:xfrm>
            <a:custGeom>
              <a:avLst/>
              <a:gdLst/>
              <a:ahLst/>
              <a:cxnLst>
                <a:cxn ang="0">
                  <a:pos x="30" y="60"/>
                </a:cxn>
                <a:cxn ang="0">
                  <a:pos x="0" y="60"/>
                </a:cxn>
                <a:cxn ang="0">
                  <a:pos x="0" y="30"/>
                </a:cxn>
                <a:cxn ang="0">
                  <a:pos x="30" y="0"/>
                </a:cxn>
              </a:cxnLst>
              <a:rect l="0" t="0" r="r" b="b"/>
              <a:pathLst>
                <a:path w="30" h="60">
                  <a:moveTo>
                    <a:pt x="30" y="60"/>
                  </a:moveTo>
                  <a:lnTo>
                    <a:pt x="0" y="60"/>
                  </a:lnTo>
                  <a:lnTo>
                    <a:pt x="0" y="30"/>
                  </a:lnTo>
                  <a:lnTo>
                    <a:pt x="30" y="0"/>
                  </a:lnTo>
                </a:path>
              </a:pathLst>
            </a:custGeom>
            <a:noFill/>
            <a:ln w="1588">
              <a:solidFill>
                <a:srgbClr val="000000"/>
              </a:solidFill>
              <a:prstDash val="solid"/>
              <a:round/>
              <a:headEnd/>
              <a:tailEnd/>
            </a:ln>
          </p:spPr>
          <p:txBody>
            <a:bodyPr/>
            <a:lstStyle/>
            <a:p>
              <a:endParaRPr lang="en-GB"/>
            </a:p>
          </p:txBody>
        </p:sp>
        <p:sp>
          <p:nvSpPr>
            <p:cNvPr id="26053" name="Freeform 453"/>
            <p:cNvSpPr>
              <a:spLocks/>
            </p:cNvSpPr>
            <p:nvPr/>
          </p:nvSpPr>
          <p:spPr bwMode="auto">
            <a:xfrm>
              <a:off x="2198" y="2023"/>
              <a:ext cx="22" cy="30"/>
            </a:xfrm>
            <a:custGeom>
              <a:avLst/>
              <a:gdLst/>
              <a:ahLst/>
              <a:cxnLst>
                <a:cxn ang="0">
                  <a:pos x="27" y="30"/>
                </a:cxn>
                <a:cxn ang="0">
                  <a:pos x="87" y="0"/>
                </a:cxn>
                <a:cxn ang="0">
                  <a:pos x="87" y="30"/>
                </a:cxn>
                <a:cxn ang="0">
                  <a:pos x="27" y="89"/>
                </a:cxn>
                <a:cxn ang="0">
                  <a:pos x="27" y="118"/>
                </a:cxn>
                <a:cxn ang="0">
                  <a:pos x="0" y="89"/>
                </a:cxn>
                <a:cxn ang="0">
                  <a:pos x="27" y="60"/>
                </a:cxn>
                <a:cxn ang="0">
                  <a:pos x="27" y="30"/>
                </a:cxn>
              </a:cxnLst>
              <a:rect l="0" t="0" r="r" b="b"/>
              <a:pathLst>
                <a:path w="87" h="118">
                  <a:moveTo>
                    <a:pt x="27" y="30"/>
                  </a:moveTo>
                  <a:lnTo>
                    <a:pt x="87" y="0"/>
                  </a:lnTo>
                  <a:lnTo>
                    <a:pt x="87" y="30"/>
                  </a:lnTo>
                  <a:lnTo>
                    <a:pt x="27" y="89"/>
                  </a:lnTo>
                  <a:lnTo>
                    <a:pt x="27" y="118"/>
                  </a:lnTo>
                  <a:lnTo>
                    <a:pt x="0" y="89"/>
                  </a:lnTo>
                  <a:lnTo>
                    <a:pt x="27" y="60"/>
                  </a:lnTo>
                  <a:lnTo>
                    <a:pt x="27" y="30"/>
                  </a:lnTo>
                </a:path>
              </a:pathLst>
            </a:custGeom>
            <a:noFill/>
            <a:ln w="1588">
              <a:solidFill>
                <a:srgbClr val="000000"/>
              </a:solidFill>
              <a:prstDash val="solid"/>
              <a:round/>
              <a:headEnd/>
              <a:tailEnd/>
            </a:ln>
          </p:spPr>
          <p:txBody>
            <a:bodyPr/>
            <a:lstStyle/>
            <a:p>
              <a:endParaRPr lang="en-GB"/>
            </a:p>
          </p:txBody>
        </p:sp>
        <p:sp>
          <p:nvSpPr>
            <p:cNvPr id="26054" name="Freeform 454"/>
            <p:cNvSpPr>
              <a:spLocks/>
            </p:cNvSpPr>
            <p:nvPr/>
          </p:nvSpPr>
          <p:spPr bwMode="auto">
            <a:xfrm>
              <a:off x="2272" y="2023"/>
              <a:ext cx="8" cy="8"/>
            </a:xfrm>
            <a:custGeom>
              <a:avLst/>
              <a:gdLst/>
              <a:ahLst/>
              <a:cxnLst>
                <a:cxn ang="0">
                  <a:pos x="0" y="30"/>
                </a:cxn>
                <a:cxn ang="0">
                  <a:pos x="30" y="0"/>
                </a:cxn>
                <a:cxn ang="0">
                  <a:pos x="0" y="0"/>
                </a:cxn>
                <a:cxn ang="0">
                  <a:pos x="0" y="30"/>
                </a:cxn>
              </a:cxnLst>
              <a:rect l="0" t="0" r="r" b="b"/>
              <a:pathLst>
                <a:path w="30" h="30">
                  <a:moveTo>
                    <a:pt x="0" y="30"/>
                  </a:moveTo>
                  <a:lnTo>
                    <a:pt x="30" y="0"/>
                  </a:lnTo>
                  <a:lnTo>
                    <a:pt x="0" y="0"/>
                  </a:lnTo>
                  <a:lnTo>
                    <a:pt x="0" y="30"/>
                  </a:lnTo>
                </a:path>
              </a:pathLst>
            </a:custGeom>
            <a:noFill/>
            <a:ln w="1588">
              <a:solidFill>
                <a:srgbClr val="000000"/>
              </a:solidFill>
              <a:prstDash val="solid"/>
              <a:round/>
              <a:headEnd/>
              <a:tailEnd/>
            </a:ln>
          </p:spPr>
          <p:txBody>
            <a:bodyPr/>
            <a:lstStyle/>
            <a:p>
              <a:endParaRPr lang="en-GB"/>
            </a:p>
          </p:txBody>
        </p:sp>
        <p:sp>
          <p:nvSpPr>
            <p:cNvPr id="26055" name="Line 455"/>
            <p:cNvSpPr>
              <a:spLocks noChangeShapeType="1"/>
            </p:cNvSpPr>
            <p:nvPr/>
          </p:nvSpPr>
          <p:spPr bwMode="auto">
            <a:xfrm flipH="1" flipV="1">
              <a:off x="2272" y="2031"/>
              <a:ext cx="8" cy="7"/>
            </a:xfrm>
            <a:prstGeom prst="line">
              <a:avLst/>
            </a:prstGeom>
            <a:noFill/>
            <a:ln w="1588">
              <a:solidFill>
                <a:srgbClr val="000000"/>
              </a:solidFill>
              <a:round/>
              <a:headEnd/>
              <a:tailEnd/>
            </a:ln>
          </p:spPr>
          <p:txBody>
            <a:bodyPr/>
            <a:lstStyle/>
            <a:p>
              <a:endParaRPr lang="en-GB"/>
            </a:p>
          </p:txBody>
        </p:sp>
        <p:sp>
          <p:nvSpPr>
            <p:cNvPr id="26056" name="Line 456"/>
            <p:cNvSpPr>
              <a:spLocks noChangeShapeType="1"/>
            </p:cNvSpPr>
            <p:nvPr/>
          </p:nvSpPr>
          <p:spPr bwMode="auto">
            <a:xfrm flipV="1">
              <a:off x="2272" y="2038"/>
              <a:ext cx="8" cy="8"/>
            </a:xfrm>
            <a:prstGeom prst="line">
              <a:avLst/>
            </a:prstGeom>
            <a:noFill/>
            <a:ln w="1588">
              <a:solidFill>
                <a:srgbClr val="000000"/>
              </a:solidFill>
              <a:round/>
              <a:headEnd/>
              <a:tailEnd/>
            </a:ln>
          </p:spPr>
          <p:txBody>
            <a:bodyPr/>
            <a:lstStyle/>
            <a:p>
              <a:endParaRPr lang="en-GB"/>
            </a:p>
          </p:txBody>
        </p:sp>
        <p:sp>
          <p:nvSpPr>
            <p:cNvPr id="26057" name="Freeform 457"/>
            <p:cNvSpPr>
              <a:spLocks/>
            </p:cNvSpPr>
            <p:nvPr/>
          </p:nvSpPr>
          <p:spPr bwMode="auto">
            <a:xfrm>
              <a:off x="2280" y="2031"/>
              <a:ext cx="14" cy="15"/>
            </a:xfrm>
            <a:custGeom>
              <a:avLst/>
              <a:gdLst/>
              <a:ahLst/>
              <a:cxnLst>
                <a:cxn ang="0">
                  <a:pos x="0" y="30"/>
                </a:cxn>
                <a:cxn ang="0">
                  <a:pos x="30" y="59"/>
                </a:cxn>
                <a:cxn ang="0">
                  <a:pos x="58" y="59"/>
                </a:cxn>
                <a:cxn ang="0">
                  <a:pos x="0" y="0"/>
                </a:cxn>
                <a:cxn ang="0">
                  <a:pos x="0" y="30"/>
                </a:cxn>
              </a:cxnLst>
              <a:rect l="0" t="0" r="r" b="b"/>
              <a:pathLst>
                <a:path w="58" h="59">
                  <a:moveTo>
                    <a:pt x="0" y="30"/>
                  </a:moveTo>
                  <a:lnTo>
                    <a:pt x="30" y="59"/>
                  </a:lnTo>
                  <a:lnTo>
                    <a:pt x="58" y="59"/>
                  </a:lnTo>
                  <a:lnTo>
                    <a:pt x="0" y="0"/>
                  </a:lnTo>
                  <a:lnTo>
                    <a:pt x="0" y="30"/>
                  </a:lnTo>
                </a:path>
              </a:pathLst>
            </a:custGeom>
            <a:noFill/>
            <a:ln w="1588">
              <a:solidFill>
                <a:srgbClr val="000000"/>
              </a:solidFill>
              <a:prstDash val="solid"/>
              <a:round/>
              <a:headEnd/>
              <a:tailEnd/>
            </a:ln>
          </p:spPr>
          <p:txBody>
            <a:bodyPr/>
            <a:lstStyle/>
            <a:p>
              <a:endParaRPr lang="en-GB"/>
            </a:p>
          </p:txBody>
        </p:sp>
        <p:sp>
          <p:nvSpPr>
            <p:cNvPr id="26058" name="Freeform 458"/>
            <p:cNvSpPr>
              <a:spLocks/>
            </p:cNvSpPr>
            <p:nvPr/>
          </p:nvSpPr>
          <p:spPr bwMode="auto">
            <a:xfrm>
              <a:off x="2235" y="2038"/>
              <a:ext cx="37" cy="30"/>
            </a:xfrm>
            <a:custGeom>
              <a:avLst/>
              <a:gdLst/>
              <a:ahLst/>
              <a:cxnLst>
                <a:cxn ang="0">
                  <a:pos x="149" y="29"/>
                </a:cxn>
                <a:cxn ang="0">
                  <a:pos x="118" y="29"/>
                </a:cxn>
                <a:cxn ang="0">
                  <a:pos x="118" y="0"/>
                </a:cxn>
                <a:cxn ang="0">
                  <a:pos x="61" y="58"/>
                </a:cxn>
                <a:cxn ang="0">
                  <a:pos x="30" y="29"/>
                </a:cxn>
                <a:cxn ang="0">
                  <a:pos x="30" y="88"/>
                </a:cxn>
                <a:cxn ang="0">
                  <a:pos x="0" y="118"/>
                </a:cxn>
              </a:cxnLst>
              <a:rect l="0" t="0" r="r" b="b"/>
              <a:pathLst>
                <a:path w="149" h="118">
                  <a:moveTo>
                    <a:pt x="149" y="29"/>
                  </a:moveTo>
                  <a:lnTo>
                    <a:pt x="118" y="29"/>
                  </a:lnTo>
                  <a:lnTo>
                    <a:pt x="118" y="0"/>
                  </a:lnTo>
                  <a:lnTo>
                    <a:pt x="61" y="58"/>
                  </a:lnTo>
                  <a:lnTo>
                    <a:pt x="30" y="29"/>
                  </a:lnTo>
                  <a:lnTo>
                    <a:pt x="30" y="88"/>
                  </a:lnTo>
                  <a:lnTo>
                    <a:pt x="0" y="118"/>
                  </a:lnTo>
                </a:path>
              </a:pathLst>
            </a:custGeom>
            <a:noFill/>
            <a:ln w="1588">
              <a:solidFill>
                <a:srgbClr val="000000"/>
              </a:solidFill>
              <a:prstDash val="solid"/>
              <a:round/>
              <a:headEnd/>
              <a:tailEnd/>
            </a:ln>
          </p:spPr>
          <p:txBody>
            <a:bodyPr/>
            <a:lstStyle/>
            <a:p>
              <a:endParaRPr lang="en-GB"/>
            </a:p>
          </p:txBody>
        </p:sp>
        <p:sp>
          <p:nvSpPr>
            <p:cNvPr id="26059" name="Line 459"/>
            <p:cNvSpPr>
              <a:spLocks noChangeShapeType="1"/>
            </p:cNvSpPr>
            <p:nvPr/>
          </p:nvSpPr>
          <p:spPr bwMode="auto">
            <a:xfrm>
              <a:off x="2272" y="2031"/>
              <a:ext cx="1" cy="15"/>
            </a:xfrm>
            <a:prstGeom prst="line">
              <a:avLst/>
            </a:prstGeom>
            <a:noFill/>
            <a:ln w="1588">
              <a:solidFill>
                <a:srgbClr val="000000"/>
              </a:solidFill>
              <a:round/>
              <a:headEnd/>
              <a:tailEnd/>
            </a:ln>
          </p:spPr>
          <p:txBody>
            <a:bodyPr/>
            <a:lstStyle/>
            <a:p>
              <a:endParaRPr lang="en-GB"/>
            </a:p>
          </p:txBody>
        </p:sp>
        <p:sp>
          <p:nvSpPr>
            <p:cNvPr id="26060" name="Freeform 460"/>
            <p:cNvSpPr>
              <a:spLocks/>
            </p:cNvSpPr>
            <p:nvPr/>
          </p:nvSpPr>
          <p:spPr bwMode="auto">
            <a:xfrm>
              <a:off x="2257" y="2023"/>
              <a:ext cx="7" cy="8"/>
            </a:xfrm>
            <a:custGeom>
              <a:avLst/>
              <a:gdLst/>
              <a:ahLst/>
              <a:cxnLst>
                <a:cxn ang="0">
                  <a:pos x="28" y="0"/>
                </a:cxn>
                <a:cxn ang="0">
                  <a:pos x="0" y="0"/>
                </a:cxn>
                <a:cxn ang="0">
                  <a:pos x="0" y="30"/>
                </a:cxn>
                <a:cxn ang="0">
                  <a:pos x="28" y="0"/>
                </a:cxn>
              </a:cxnLst>
              <a:rect l="0" t="0" r="r" b="b"/>
              <a:pathLst>
                <a:path w="28" h="30">
                  <a:moveTo>
                    <a:pt x="28" y="0"/>
                  </a:moveTo>
                  <a:lnTo>
                    <a:pt x="0" y="0"/>
                  </a:lnTo>
                  <a:lnTo>
                    <a:pt x="0" y="30"/>
                  </a:lnTo>
                  <a:lnTo>
                    <a:pt x="28" y="0"/>
                  </a:lnTo>
                </a:path>
              </a:pathLst>
            </a:custGeom>
            <a:noFill/>
            <a:ln w="1588">
              <a:solidFill>
                <a:srgbClr val="000000"/>
              </a:solidFill>
              <a:prstDash val="solid"/>
              <a:round/>
              <a:headEnd/>
              <a:tailEnd/>
            </a:ln>
          </p:spPr>
          <p:txBody>
            <a:bodyPr/>
            <a:lstStyle/>
            <a:p>
              <a:endParaRPr lang="en-GB"/>
            </a:p>
          </p:txBody>
        </p:sp>
        <p:sp>
          <p:nvSpPr>
            <p:cNvPr id="26061" name="Freeform 461"/>
            <p:cNvSpPr>
              <a:spLocks/>
            </p:cNvSpPr>
            <p:nvPr/>
          </p:nvSpPr>
          <p:spPr bwMode="auto">
            <a:xfrm>
              <a:off x="2317" y="1883"/>
              <a:ext cx="7" cy="8"/>
            </a:xfrm>
            <a:custGeom>
              <a:avLst/>
              <a:gdLst/>
              <a:ahLst/>
              <a:cxnLst>
                <a:cxn ang="0">
                  <a:pos x="29" y="31"/>
                </a:cxn>
                <a:cxn ang="0">
                  <a:pos x="29" y="0"/>
                </a:cxn>
                <a:cxn ang="0">
                  <a:pos x="0" y="0"/>
                </a:cxn>
                <a:cxn ang="0">
                  <a:pos x="29" y="31"/>
                </a:cxn>
              </a:cxnLst>
              <a:rect l="0" t="0" r="r" b="b"/>
              <a:pathLst>
                <a:path w="29" h="31">
                  <a:moveTo>
                    <a:pt x="29" y="31"/>
                  </a:moveTo>
                  <a:lnTo>
                    <a:pt x="29" y="0"/>
                  </a:lnTo>
                  <a:lnTo>
                    <a:pt x="0" y="0"/>
                  </a:lnTo>
                  <a:lnTo>
                    <a:pt x="29" y="31"/>
                  </a:lnTo>
                </a:path>
              </a:pathLst>
            </a:custGeom>
            <a:noFill/>
            <a:ln w="1588">
              <a:solidFill>
                <a:srgbClr val="000000"/>
              </a:solidFill>
              <a:prstDash val="solid"/>
              <a:round/>
              <a:headEnd/>
              <a:tailEnd/>
            </a:ln>
          </p:spPr>
          <p:txBody>
            <a:bodyPr/>
            <a:lstStyle/>
            <a:p>
              <a:endParaRPr lang="en-GB"/>
            </a:p>
          </p:txBody>
        </p:sp>
        <p:sp>
          <p:nvSpPr>
            <p:cNvPr id="26062" name="Freeform 462"/>
            <p:cNvSpPr>
              <a:spLocks/>
            </p:cNvSpPr>
            <p:nvPr/>
          </p:nvSpPr>
          <p:spPr bwMode="auto">
            <a:xfrm>
              <a:off x="2346" y="2031"/>
              <a:ext cx="15" cy="7"/>
            </a:xfrm>
            <a:custGeom>
              <a:avLst/>
              <a:gdLst/>
              <a:ahLst/>
              <a:cxnLst>
                <a:cxn ang="0">
                  <a:pos x="29" y="0"/>
                </a:cxn>
                <a:cxn ang="0">
                  <a:pos x="0" y="0"/>
                </a:cxn>
                <a:cxn ang="0">
                  <a:pos x="29" y="30"/>
                </a:cxn>
                <a:cxn ang="0">
                  <a:pos x="58" y="30"/>
                </a:cxn>
                <a:cxn ang="0">
                  <a:pos x="29" y="0"/>
                </a:cxn>
              </a:cxnLst>
              <a:rect l="0" t="0" r="r" b="b"/>
              <a:pathLst>
                <a:path w="58" h="30">
                  <a:moveTo>
                    <a:pt x="29" y="0"/>
                  </a:moveTo>
                  <a:lnTo>
                    <a:pt x="0" y="0"/>
                  </a:lnTo>
                  <a:lnTo>
                    <a:pt x="29" y="30"/>
                  </a:lnTo>
                  <a:lnTo>
                    <a:pt x="58" y="30"/>
                  </a:lnTo>
                  <a:lnTo>
                    <a:pt x="29" y="0"/>
                  </a:lnTo>
                </a:path>
              </a:pathLst>
            </a:custGeom>
            <a:noFill/>
            <a:ln w="1588">
              <a:solidFill>
                <a:srgbClr val="000000"/>
              </a:solidFill>
              <a:prstDash val="solid"/>
              <a:round/>
              <a:headEnd/>
              <a:tailEnd/>
            </a:ln>
          </p:spPr>
          <p:txBody>
            <a:bodyPr/>
            <a:lstStyle/>
            <a:p>
              <a:endParaRPr lang="en-GB"/>
            </a:p>
          </p:txBody>
        </p:sp>
        <p:sp>
          <p:nvSpPr>
            <p:cNvPr id="26063" name="Freeform 463"/>
            <p:cNvSpPr>
              <a:spLocks/>
            </p:cNvSpPr>
            <p:nvPr/>
          </p:nvSpPr>
          <p:spPr bwMode="auto">
            <a:xfrm>
              <a:off x="1887" y="2098"/>
              <a:ext cx="215" cy="288"/>
            </a:xfrm>
            <a:custGeom>
              <a:avLst/>
              <a:gdLst/>
              <a:ahLst/>
              <a:cxnLst>
                <a:cxn ang="0">
                  <a:pos x="830" y="31"/>
                </a:cxn>
                <a:cxn ang="0">
                  <a:pos x="800" y="0"/>
                </a:cxn>
                <a:cxn ang="0">
                  <a:pos x="771" y="31"/>
                </a:cxn>
                <a:cxn ang="0">
                  <a:pos x="711" y="31"/>
                </a:cxn>
                <a:cxn ang="0">
                  <a:pos x="652" y="59"/>
                </a:cxn>
                <a:cxn ang="0">
                  <a:pos x="623" y="149"/>
                </a:cxn>
                <a:cxn ang="0">
                  <a:pos x="593" y="149"/>
                </a:cxn>
                <a:cxn ang="0">
                  <a:pos x="534" y="177"/>
                </a:cxn>
                <a:cxn ang="0">
                  <a:pos x="680" y="208"/>
                </a:cxn>
                <a:cxn ang="0">
                  <a:pos x="562" y="265"/>
                </a:cxn>
                <a:cxn ang="0">
                  <a:pos x="562" y="326"/>
                </a:cxn>
                <a:cxn ang="0">
                  <a:pos x="416" y="356"/>
                </a:cxn>
                <a:cxn ang="0">
                  <a:pos x="266" y="295"/>
                </a:cxn>
                <a:cxn ang="0">
                  <a:pos x="209" y="326"/>
                </a:cxn>
                <a:cxn ang="0">
                  <a:pos x="178" y="326"/>
                </a:cxn>
                <a:cxn ang="0">
                  <a:pos x="209" y="384"/>
                </a:cxn>
                <a:cxn ang="0">
                  <a:pos x="209" y="415"/>
                </a:cxn>
                <a:cxn ang="0">
                  <a:pos x="209" y="444"/>
                </a:cxn>
                <a:cxn ang="0">
                  <a:pos x="266" y="474"/>
                </a:cxn>
                <a:cxn ang="0">
                  <a:pos x="178" y="502"/>
                </a:cxn>
                <a:cxn ang="0">
                  <a:pos x="178" y="533"/>
                </a:cxn>
                <a:cxn ang="0">
                  <a:pos x="148" y="533"/>
                </a:cxn>
                <a:cxn ang="0">
                  <a:pos x="148" y="593"/>
                </a:cxn>
                <a:cxn ang="0">
                  <a:pos x="148" y="621"/>
                </a:cxn>
                <a:cxn ang="0">
                  <a:pos x="209" y="593"/>
                </a:cxn>
                <a:cxn ang="0">
                  <a:pos x="266" y="621"/>
                </a:cxn>
                <a:cxn ang="0">
                  <a:pos x="446" y="651"/>
                </a:cxn>
                <a:cxn ang="0">
                  <a:pos x="355" y="681"/>
                </a:cxn>
                <a:cxn ang="0">
                  <a:pos x="297" y="770"/>
                </a:cxn>
                <a:cxn ang="0">
                  <a:pos x="236" y="829"/>
                </a:cxn>
                <a:cxn ang="0">
                  <a:pos x="209" y="888"/>
                </a:cxn>
                <a:cxn ang="0">
                  <a:pos x="148" y="918"/>
                </a:cxn>
                <a:cxn ang="0">
                  <a:pos x="178" y="976"/>
                </a:cxn>
                <a:cxn ang="0">
                  <a:pos x="118" y="949"/>
                </a:cxn>
                <a:cxn ang="0">
                  <a:pos x="29" y="976"/>
                </a:cxn>
                <a:cxn ang="0">
                  <a:pos x="0" y="1036"/>
                </a:cxn>
                <a:cxn ang="0">
                  <a:pos x="118" y="1006"/>
                </a:cxn>
                <a:cxn ang="0">
                  <a:pos x="59" y="1036"/>
                </a:cxn>
                <a:cxn ang="0">
                  <a:pos x="29" y="1095"/>
                </a:cxn>
                <a:cxn ang="0">
                  <a:pos x="0" y="1124"/>
                </a:cxn>
                <a:cxn ang="0">
                  <a:pos x="59" y="1155"/>
                </a:cxn>
                <a:cxn ang="0">
                  <a:pos x="118" y="1124"/>
                </a:cxn>
              </a:cxnLst>
              <a:rect l="0" t="0" r="r" b="b"/>
              <a:pathLst>
                <a:path w="859" h="1155">
                  <a:moveTo>
                    <a:pt x="859" y="59"/>
                  </a:moveTo>
                  <a:lnTo>
                    <a:pt x="830" y="31"/>
                  </a:lnTo>
                  <a:lnTo>
                    <a:pt x="830" y="0"/>
                  </a:lnTo>
                  <a:lnTo>
                    <a:pt x="800" y="0"/>
                  </a:lnTo>
                  <a:lnTo>
                    <a:pt x="800" y="31"/>
                  </a:lnTo>
                  <a:lnTo>
                    <a:pt x="771" y="31"/>
                  </a:lnTo>
                  <a:lnTo>
                    <a:pt x="741" y="0"/>
                  </a:lnTo>
                  <a:lnTo>
                    <a:pt x="711" y="31"/>
                  </a:lnTo>
                  <a:lnTo>
                    <a:pt x="652" y="31"/>
                  </a:lnTo>
                  <a:lnTo>
                    <a:pt x="652" y="59"/>
                  </a:lnTo>
                  <a:lnTo>
                    <a:pt x="623" y="89"/>
                  </a:lnTo>
                  <a:lnTo>
                    <a:pt x="623" y="149"/>
                  </a:lnTo>
                  <a:lnTo>
                    <a:pt x="593" y="119"/>
                  </a:lnTo>
                  <a:lnTo>
                    <a:pt x="593" y="149"/>
                  </a:lnTo>
                  <a:lnTo>
                    <a:pt x="562" y="149"/>
                  </a:lnTo>
                  <a:lnTo>
                    <a:pt x="534" y="177"/>
                  </a:lnTo>
                  <a:lnTo>
                    <a:pt x="534" y="208"/>
                  </a:lnTo>
                  <a:lnTo>
                    <a:pt x="680" y="208"/>
                  </a:lnTo>
                  <a:lnTo>
                    <a:pt x="623" y="265"/>
                  </a:lnTo>
                  <a:lnTo>
                    <a:pt x="562" y="265"/>
                  </a:lnTo>
                  <a:lnTo>
                    <a:pt x="534" y="295"/>
                  </a:lnTo>
                  <a:lnTo>
                    <a:pt x="562" y="326"/>
                  </a:lnTo>
                  <a:lnTo>
                    <a:pt x="416" y="326"/>
                  </a:lnTo>
                  <a:lnTo>
                    <a:pt x="416" y="356"/>
                  </a:lnTo>
                  <a:lnTo>
                    <a:pt x="355" y="295"/>
                  </a:lnTo>
                  <a:lnTo>
                    <a:pt x="266" y="295"/>
                  </a:lnTo>
                  <a:lnTo>
                    <a:pt x="266" y="326"/>
                  </a:lnTo>
                  <a:lnTo>
                    <a:pt x="209" y="326"/>
                  </a:lnTo>
                  <a:lnTo>
                    <a:pt x="209" y="295"/>
                  </a:lnTo>
                  <a:lnTo>
                    <a:pt x="178" y="326"/>
                  </a:lnTo>
                  <a:lnTo>
                    <a:pt x="209" y="356"/>
                  </a:lnTo>
                  <a:lnTo>
                    <a:pt x="209" y="384"/>
                  </a:lnTo>
                  <a:lnTo>
                    <a:pt x="236" y="384"/>
                  </a:lnTo>
                  <a:lnTo>
                    <a:pt x="209" y="415"/>
                  </a:lnTo>
                  <a:lnTo>
                    <a:pt x="224" y="430"/>
                  </a:lnTo>
                  <a:lnTo>
                    <a:pt x="209" y="444"/>
                  </a:lnTo>
                  <a:lnTo>
                    <a:pt x="297" y="444"/>
                  </a:lnTo>
                  <a:lnTo>
                    <a:pt x="266" y="474"/>
                  </a:lnTo>
                  <a:lnTo>
                    <a:pt x="209" y="474"/>
                  </a:lnTo>
                  <a:lnTo>
                    <a:pt x="178" y="502"/>
                  </a:lnTo>
                  <a:lnTo>
                    <a:pt x="209" y="533"/>
                  </a:lnTo>
                  <a:lnTo>
                    <a:pt x="178" y="533"/>
                  </a:lnTo>
                  <a:lnTo>
                    <a:pt x="178" y="563"/>
                  </a:lnTo>
                  <a:lnTo>
                    <a:pt x="148" y="533"/>
                  </a:lnTo>
                  <a:lnTo>
                    <a:pt x="118" y="563"/>
                  </a:lnTo>
                  <a:lnTo>
                    <a:pt x="148" y="593"/>
                  </a:lnTo>
                  <a:lnTo>
                    <a:pt x="118" y="593"/>
                  </a:lnTo>
                  <a:lnTo>
                    <a:pt x="148" y="621"/>
                  </a:lnTo>
                  <a:lnTo>
                    <a:pt x="178" y="593"/>
                  </a:lnTo>
                  <a:lnTo>
                    <a:pt x="209" y="593"/>
                  </a:lnTo>
                  <a:lnTo>
                    <a:pt x="178" y="621"/>
                  </a:lnTo>
                  <a:lnTo>
                    <a:pt x="266" y="621"/>
                  </a:lnTo>
                  <a:lnTo>
                    <a:pt x="266" y="651"/>
                  </a:lnTo>
                  <a:lnTo>
                    <a:pt x="446" y="651"/>
                  </a:lnTo>
                  <a:lnTo>
                    <a:pt x="416" y="681"/>
                  </a:lnTo>
                  <a:lnTo>
                    <a:pt x="355" y="681"/>
                  </a:lnTo>
                  <a:lnTo>
                    <a:pt x="297" y="740"/>
                  </a:lnTo>
                  <a:lnTo>
                    <a:pt x="297" y="770"/>
                  </a:lnTo>
                  <a:lnTo>
                    <a:pt x="266" y="829"/>
                  </a:lnTo>
                  <a:lnTo>
                    <a:pt x="236" y="829"/>
                  </a:lnTo>
                  <a:lnTo>
                    <a:pt x="209" y="858"/>
                  </a:lnTo>
                  <a:lnTo>
                    <a:pt x="209" y="888"/>
                  </a:lnTo>
                  <a:lnTo>
                    <a:pt x="178" y="918"/>
                  </a:lnTo>
                  <a:lnTo>
                    <a:pt x="148" y="918"/>
                  </a:lnTo>
                  <a:lnTo>
                    <a:pt x="148" y="949"/>
                  </a:lnTo>
                  <a:lnTo>
                    <a:pt x="178" y="976"/>
                  </a:lnTo>
                  <a:lnTo>
                    <a:pt x="118" y="976"/>
                  </a:lnTo>
                  <a:lnTo>
                    <a:pt x="118" y="949"/>
                  </a:lnTo>
                  <a:lnTo>
                    <a:pt x="90" y="976"/>
                  </a:lnTo>
                  <a:lnTo>
                    <a:pt x="29" y="976"/>
                  </a:lnTo>
                  <a:lnTo>
                    <a:pt x="0" y="1006"/>
                  </a:lnTo>
                  <a:lnTo>
                    <a:pt x="0" y="1036"/>
                  </a:lnTo>
                  <a:lnTo>
                    <a:pt x="29" y="1006"/>
                  </a:lnTo>
                  <a:lnTo>
                    <a:pt x="118" y="1006"/>
                  </a:lnTo>
                  <a:lnTo>
                    <a:pt x="118" y="1036"/>
                  </a:lnTo>
                  <a:lnTo>
                    <a:pt x="59" y="1036"/>
                  </a:lnTo>
                  <a:lnTo>
                    <a:pt x="29" y="1067"/>
                  </a:lnTo>
                  <a:lnTo>
                    <a:pt x="29" y="1095"/>
                  </a:lnTo>
                  <a:lnTo>
                    <a:pt x="0" y="1095"/>
                  </a:lnTo>
                  <a:lnTo>
                    <a:pt x="0" y="1124"/>
                  </a:lnTo>
                  <a:lnTo>
                    <a:pt x="29" y="1124"/>
                  </a:lnTo>
                  <a:lnTo>
                    <a:pt x="59" y="1155"/>
                  </a:lnTo>
                  <a:lnTo>
                    <a:pt x="90" y="1124"/>
                  </a:lnTo>
                  <a:lnTo>
                    <a:pt x="118" y="1124"/>
                  </a:lnTo>
                </a:path>
              </a:pathLst>
            </a:custGeom>
            <a:noFill/>
            <a:ln w="1588">
              <a:solidFill>
                <a:srgbClr val="000000"/>
              </a:solidFill>
              <a:prstDash val="solid"/>
              <a:round/>
              <a:headEnd/>
              <a:tailEnd/>
            </a:ln>
          </p:spPr>
          <p:txBody>
            <a:bodyPr/>
            <a:lstStyle/>
            <a:p>
              <a:endParaRPr lang="en-GB"/>
            </a:p>
          </p:txBody>
        </p:sp>
        <p:sp>
          <p:nvSpPr>
            <p:cNvPr id="26064" name="Freeform 464"/>
            <p:cNvSpPr>
              <a:spLocks/>
            </p:cNvSpPr>
            <p:nvPr/>
          </p:nvSpPr>
          <p:spPr bwMode="auto">
            <a:xfrm>
              <a:off x="2057" y="2112"/>
              <a:ext cx="118" cy="81"/>
            </a:xfrm>
            <a:custGeom>
              <a:avLst/>
              <a:gdLst/>
              <a:ahLst/>
              <a:cxnLst>
                <a:cxn ang="0">
                  <a:pos x="238" y="0"/>
                </a:cxn>
                <a:cxn ang="0">
                  <a:pos x="209" y="0"/>
                </a:cxn>
                <a:cxn ang="0">
                  <a:pos x="209" y="30"/>
                </a:cxn>
                <a:cxn ang="0">
                  <a:pos x="179" y="60"/>
                </a:cxn>
                <a:cxn ang="0">
                  <a:pos x="179" y="90"/>
                </a:cxn>
                <a:cxn ang="0">
                  <a:pos x="120" y="90"/>
                </a:cxn>
                <a:cxn ang="0">
                  <a:pos x="91" y="118"/>
                </a:cxn>
                <a:cxn ang="0">
                  <a:pos x="61" y="118"/>
                </a:cxn>
                <a:cxn ang="0">
                  <a:pos x="91" y="149"/>
                </a:cxn>
                <a:cxn ang="0">
                  <a:pos x="120" y="149"/>
                </a:cxn>
                <a:cxn ang="0">
                  <a:pos x="91" y="179"/>
                </a:cxn>
                <a:cxn ang="0">
                  <a:pos x="0" y="179"/>
                </a:cxn>
                <a:cxn ang="0">
                  <a:pos x="0" y="206"/>
                </a:cxn>
                <a:cxn ang="0">
                  <a:pos x="31" y="236"/>
                </a:cxn>
                <a:cxn ang="0">
                  <a:pos x="61" y="236"/>
                </a:cxn>
                <a:cxn ang="0">
                  <a:pos x="61" y="297"/>
                </a:cxn>
                <a:cxn ang="0">
                  <a:pos x="209" y="297"/>
                </a:cxn>
                <a:cxn ang="0">
                  <a:pos x="238" y="267"/>
                </a:cxn>
                <a:cxn ang="0">
                  <a:pos x="238" y="236"/>
                </a:cxn>
                <a:cxn ang="0">
                  <a:pos x="268" y="236"/>
                </a:cxn>
                <a:cxn ang="0">
                  <a:pos x="298" y="206"/>
                </a:cxn>
                <a:cxn ang="0">
                  <a:pos x="298" y="267"/>
                </a:cxn>
                <a:cxn ang="0">
                  <a:pos x="328" y="297"/>
                </a:cxn>
                <a:cxn ang="0">
                  <a:pos x="357" y="297"/>
                </a:cxn>
                <a:cxn ang="0">
                  <a:pos x="357" y="325"/>
                </a:cxn>
                <a:cxn ang="0">
                  <a:pos x="416" y="325"/>
                </a:cxn>
                <a:cxn ang="0">
                  <a:pos x="446" y="297"/>
                </a:cxn>
                <a:cxn ang="0">
                  <a:pos x="446" y="325"/>
                </a:cxn>
                <a:cxn ang="0">
                  <a:pos x="475" y="325"/>
                </a:cxn>
              </a:cxnLst>
              <a:rect l="0" t="0" r="r" b="b"/>
              <a:pathLst>
                <a:path w="475" h="325">
                  <a:moveTo>
                    <a:pt x="238" y="0"/>
                  </a:moveTo>
                  <a:lnTo>
                    <a:pt x="209" y="0"/>
                  </a:lnTo>
                  <a:lnTo>
                    <a:pt x="209" y="30"/>
                  </a:lnTo>
                  <a:lnTo>
                    <a:pt x="179" y="60"/>
                  </a:lnTo>
                  <a:lnTo>
                    <a:pt x="179" y="90"/>
                  </a:lnTo>
                  <a:lnTo>
                    <a:pt x="120" y="90"/>
                  </a:lnTo>
                  <a:lnTo>
                    <a:pt x="91" y="118"/>
                  </a:lnTo>
                  <a:lnTo>
                    <a:pt x="61" y="118"/>
                  </a:lnTo>
                  <a:lnTo>
                    <a:pt x="91" y="149"/>
                  </a:lnTo>
                  <a:lnTo>
                    <a:pt x="120" y="149"/>
                  </a:lnTo>
                  <a:lnTo>
                    <a:pt x="91" y="179"/>
                  </a:lnTo>
                  <a:lnTo>
                    <a:pt x="0" y="179"/>
                  </a:lnTo>
                  <a:lnTo>
                    <a:pt x="0" y="206"/>
                  </a:lnTo>
                  <a:lnTo>
                    <a:pt x="31" y="236"/>
                  </a:lnTo>
                  <a:lnTo>
                    <a:pt x="61" y="236"/>
                  </a:lnTo>
                  <a:lnTo>
                    <a:pt x="61" y="297"/>
                  </a:lnTo>
                  <a:lnTo>
                    <a:pt x="209" y="297"/>
                  </a:lnTo>
                  <a:lnTo>
                    <a:pt x="238" y="267"/>
                  </a:lnTo>
                  <a:lnTo>
                    <a:pt x="238" y="236"/>
                  </a:lnTo>
                  <a:lnTo>
                    <a:pt x="268" y="236"/>
                  </a:lnTo>
                  <a:lnTo>
                    <a:pt x="298" y="206"/>
                  </a:lnTo>
                  <a:lnTo>
                    <a:pt x="298" y="267"/>
                  </a:lnTo>
                  <a:lnTo>
                    <a:pt x="328" y="297"/>
                  </a:lnTo>
                  <a:lnTo>
                    <a:pt x="357" y="297"/>
                  </a:lnTo>
                  <a:lnTo>
                    <a:pt x="357" y="325"/>
                  </a:lnTo>
                  <a:lnTo>
                    <a:pt x="416" y="325"/>
                  </a:lnTo>
                  <a:lnTo>
                    <a:pt x="446" y="297"/>
                  </a:lnTo>
                  <a:lnTo>
                    <a:pt x="446" y="325"/>
                  </a:lnTo>
                  <a:lnTo>
                    <a:pt x="475" y="325"/>
                  </a:lnTo>
                </a:path>
              </a:pathLst>
            </a:custGeom>
            <a:noFill/>
            <a:ln w="1588">
              <a:solidFill>
                <a:srgbClr val="000000"/>
              </a:solidFill>
              <a:prstDash val="solid"/>
              <a:round/>
              <a:headEnd/>
              <a:tailEnd/>
            </a:ln>
          </p:spPr>
          <p:txBody>
            <a:bodyPr/>
            <a:lstStyle/>
            <a:p>
              <a:endParaRPr lang="en-GB"/>
            </a:p>
          </p:txBody>
        </p:sp>
        <p:sp>
          <p:nvSpPr>
            <p:cNvPr id="26065" name="Freeform 465"/>
            <p:cNvSpPr>
              <a:spLocks/>
            </p:cNvSpPr>
            <p:nvPr/>
          </p:nvSpPr>
          <p:spPr bwMode="auto">
            <a:xfrm>
              <a:off x="2094" y="2112"/>
              <a:ext cx="8" cy="8"/>
            </a:xfrm>
            <a:custGeom>
              <a:avLst/>
              <a:gdLst/>
              <a:ahLst/>
              <a:cxnLst>
                <a:cxn ang="0">
                  <a:pos x="29" y="0"/>
                </a:cxn>
                <a:cxn ang="0">
                  <a:pos x="0" y="30"/>
                </a:cxn>
                <a:cxn ang="0">
                  <a:pos x="0" y="0"/>
                </a:cxn>
                <a:cxn ang="0">
                  <a:pos x="29" y="0"/>
                </a:cxn>
              </a:cxnLst>
              <a:rect l="0" t="0" r="r" b="b"/>
              <a:pathLst>
                <a:path w="29" h="30">
                  <a:moveTo>
                    <a:pt x="29" y="0"/>
                  </a:moveTo>
                  <a:lnTo>
                    <a:pt x="0" y="30"/>
                  </a:lnTo>
                  <a:lnTo>
                    <a:pt x="0" y="0"/>
                  </a:lnTo>
                  <a:lnTo>
                    <a:pt x="29" y="0"/>
                  </a:lnTo>
                </a:path>
              </a:pathLst>
            </a:custGeom>
            <a:noFill/>
            <a:ln w="1588">
              <a:solidFill>
                <a:srgbClr val="000000"/>
              </a:solidFill>
              <a:prstDash val="solid"/>
              <a:round/>
              <a:headEnd/>
              <a:tailEnd/>
            </a:ln>
          </p:spPr>
          <p:txBody>
            <a:bodyPr/>
            <a:lstStyle/>
            <a:p>
              <a:endParaRPr lang="en-GB"/>
            </a:p>
          </p:txBody>
        </p:sp>
        <p:sp>
          <p:nvSpPr>
            <p:cNvPr id="26066" name="Freeform 466"/>
            <p:cNvSpPr>
              <a:spLocks/>
            </p:cNvSpPr>
            <p:nvPr/>
          </p:nvSpPr>
          <p:spPr bwMode="auto">
            <a:xfrm>
              <a:off x="1902" y="2193"/>
              <a:ext cx="273" cy="208"/>
            </a:xfrm>
            <a:custGeom>
              <a:avLst/>
              <a:gdLst/>
              <a:ahLst/>
              <a:cxnLst>
                <a:cxn ang="0">
                  <a:pos x="59" y="740"/>
                </a:cxn>
                <a:cxn ang="0">
                  <a:pos x="0" y="801"/>
                </a:cxn>
                <a:cxn ang="0">
                  <a:pos x="89" y="801"/>
                </a:cxn>
                <a:cxn ang="0">
                  <a:pos x="119" y="771"/>
                </a:cxn>
                <a:cxn ang="0">
                  <a:pos x="177" y="771"/>
                </a:cxn>
                <a:cxn ang="0">
                  <a:pos x="119" y="829"/>
                </a:cxn>
                <a:cxn ang="0">
                  <a:pos x="296" y="829"/>
                </a:cxn>
                <a:cxn ang="0">
                  <a:pos x="327" y="801"/>
                </a:cxn>
                <a:cxn ang="0">
                  <a:pos x="414" y="801"/>
                </a:cxn>
                <a:cxn ang="0">
                  <a:pos x="414" y="771"/>
                </a:cxn>
                <a:cxn ang="0">
                  <a:pos x="475" y="771"/>
                </a:cxn>
                <a:cxn ang="0">
                  <a:pos x="475" y="740"/>
                </a:cxn>
                <a:cxn ang="0">
                  <a:pos x="445" y="711"/>
                </a:cxn>
                <a:cxn ang="0">
                  <a:pos x="503" y="711"/>
                </a:cxn>
                <a:cxn ang="0">
                  <a:pos x="503" y="740"/>
                </a:cxn>
                <a:cxn ang="0">
                  <a:pos x="534" y="740"/>
                </a:cxn>
                <a:cxn ang="0">
                  <a:pos x="564" y="711"/>
                </a:cxn>
                <a:cxn ang="0">
                  <a:pos x="593" y="711"/>
                </a:cxn>
                <a:cxn ang="0">
                  <a:pos x="593" y="683"/>
                </a:cxn>
                <a:cxn ang="0">
                  <a:pos x="682" y="683"/>
                </a:cxn>
                <a:cxn ang="0">
                  <a:pos x="652" y="652"/>
                </a:cxn>
                <a:cxn ang="0">
                  <a:pos x="682" y="652"/>
                </a:cxn>
                <a:cxn ang="0">
                  <a:pos x="712" y="622"/>
                </a:cxn>
                <a:cxn ang="0">
                  <a:pos x="830" y="622"/>
                </a:cxn>
                <a:cxn ang="0">
                  <a:pos x="830" y="592"/>
                </a:cxn>
                <a:cxn ang="0">
                  <a:pos x="859" y="622"/>
                </a:cxn>
                <a:cxn ang="0">
                  <a:pos x="889" y="592"/>
                </a:cxn>
                <a:cxn ang="0">
                  <a:pos x="919" y="622"/>
                </a:cxn>
                <a:cxn ang="0">
                  <a:pos x="978" y="622"/>
                </a:cxn>
                <a:cxn ang="0">
                  <a:pos x="1007" y="592"/>
                </a:cxn>
                <a:cxn ang="0">
                  <a:pos x="978" y="565"/>
                </a:cxn>
                <a:cxn ang="0">
                  <a:pos x="1007" y="565"/>
                </a:cxn>
                <a:cxn ang="0">
                  <a:pos x="1007" y="534"/>
                </a:cxn>
                <a:cxn ang="0">
                  <a:pos x="1037" y="504"/>
                </a:cxn>
                <a:cxn ang="0">
                  <a:pos x="1037" y="474"/>
                </a:cxn>
                <a:cxn ang="0">
                  <a:pos x="1067" y="445"/>
                </a:cxn>
                <a:cxn ang="0">
                  <a:pos x="1067" y="386"/>
                </a:cxn>
                <a:cxn ang="0">
                  <a:pos x="1096" y="356"/>
                </a:cxn>
                <a:cxn ang="0">
                  <a:pos x="1096" y="267"/>
                </a:cxn>
                <a:cxn ang="0">
                  <a:pos x="1067" y="237"/>
                </a:cxn>
                <a:cxn ang="0">
                  <a:pos x="1096" y="209"/>
                </a:cxn>
                <a:cxn ang="0">
                  <a:pos x="1096" y="149"/>
                </a:cxn>
                <a:cxn ang="0">
                  <a:pos x="1067" y="149"/>
                </a:cxn>
                <a:cxn ang="0">
                  <a:pos x="1067" y="60"/>
                </a:cxn>
                <a:cxn ang="0">
                  <a:pos x="1037" y="60"/>
                </a:cxn>
                <a:cxn ang="0">
                  <a:pos x="1037" y="31"/>
                </a:cxn>
                <a:cxn ang="0">
                  <a:pos x="1067" y="31"/>
                </a:cxn>
                <a:cxn ang="0">
                  <a:pos x="1096" y="0"/>
                </a:cxn>
              </a:cxnLst>
              <a:rect l="0" t="0" r="r" b="b"/>
              <a:pathLst>
                <a:path w="1096" h="829">
                  <a:moveTo>
                    <a:pt x="59" y="740"/>
                  </a:moveTo>
                  <a:lnTo>
                    <a:pt x="0" y="801"/>
                  </a:lnTo>
                  <a:lnTo>
                    <a:pt x="89" y="801"/>
                  </a:lnTo>
                  <a:lnTo>
                    <a:pt x="119" y="771"/>
                  </a:lnTo>
                  <a:lnTo>
                    <a:pt x="177" y="771"/>
                  </a:lnTo>
                  <a:lnTo>
                    <a:pt x="119" y="829"/>
                  </a:lnTo>
                  <a:lnTo>
                    <a:pt x="296" y="829"/>
                  </a:lnTo>
                  <a:lnTo>
                    <a:pt x="327" y="801"/>
                  </a:lnTo>
                  <a:lnTo>
                    <a:pt x="414" y="801"/>
                  </a:lnTo>
                  <a:lnTo>
                    <a:pt x="414" y="771"/>
                  </a:lnTo>
                  <a:lnTo>
                    <a:pt x="475" y="771"/>
                  </a:lnTo>
                  <a:lnTo>
                    <a:pt x="475" y="740"/>
                  </a:lnTo>
                  <a:lnTo>
                    <a:pt x="445" y="711"/>
                  </a:lnTo>
                  <a:lnTo>
                    <a:pt x="503" y="711"/>
                  </a:lnTo>
                  <a:lnTo>
                    <a:pt x="503" y="740"/>
                  </a:lnTo>
                  <a:lnTo>
                    <a:pt x="534" y="740"/>
                  </a:lnTo>
                  <a:lnTo>
                    <a:pt x="564" y="711"/>
                  </a:lnTo>
                  <a:lnTo>
                    <a:pt x="593" y="711"/>
                  </a:lnTo>
                  <a:lnTo>
                    <a:pt x="593" y="683"/>
                  </a:lnTo>
                  <a:lnTo>
                    <a:pt x="682" y="683"/>
                  </a:lnTo>
                  <a:lnTo>
                    <a:pt x="652" y="652"/>
                  </a:lnTo>
                  <a:lnTo>
                    <a:pt x="682" y="652"/>
                  </a:lnTo>
                  <a:lnTo>
                    <a:pt x="712" y="622"/>
                  </a:lnTo>
                  <a:lnTo>
                    <a:pt x="830" y="622"/>
                  </a:lnTo>
                  <a:lnTo>
                    <a:pt x="830" y="592"/>
                  </a:lnTo>
                  <a:lnTo>
                    <a:pt x="859" y="622"/>
                  </a:lnTo>
                  <a:lnTo>
                    <a:pt x="889" y="592"/>
                  </a:lnTo>
                  <a:lnTo>
                    <a:pt x="919" y="622"/>
                  </a:lnTo>
                  <a:lnTo>
                    <a:pt x="978" y="622"/>
                  </a:lnTo>
                  <a:lnTo>
                    <a:pt x="1007" y="592"/>
                  </a:lnTo>
                  <a:lnTo>
                    <a:pt x="978" y="565"/>
                  </a:lnTo>
                  <a:lnTo>
                    <a:pt x="1007" y="565"/>
                  </a:lnTo>
                  <a:lnTo>
                    <a:pt x="1007" y="534"/>
                  </a:lnTo>
                  <a:lnTo>
                    <a:pt x="1037" y="504"/>
                  </a:lnTo>
                  <a:lnTo>
                    <a:pt x="1037" y="474"/>
                  </a:lnTo>
                  <a:lnTo>
                    <a:pt x="1067" y="445"/>
                  </a:lnTo>
                  <a:lnTo>
                    <a:pt x="1067" y="386"/>
                  </a:lnTo>
                  <a:lnTo>
                    <a:pt x="1096" y="356"/>
                  </a:lnTo>
                  <a:lnTo>
                    <a:pt x="1096" y="267"/>
                  </a:lnTo>
                  <a:lnTo>
                    <a:pt x="1067" y="237"/>
                  </a:lnTo>
                  <a:lnTo>
                    <a:pt x="1096" y="209"/>
                  </a:lnTo>
                  <a:lnTo>
                    <a:pt x="1096" y="149"/>
                  </a:lnTo>
                  <a:lnTo>
                    <a:pt x="1067" y="149"/>
                  </a:lnTo>
                  <a:lnTo>
                    <a:pt x="1067" y="60"/>
                  </a:lnTo>
                  <a:lnTo>
                    <a:pt x="1037" y="60"/>
                  </a:lnTo>
                  <a:lnTo>
                    <a:pt x="1037" y="31"/>
                  </a:lnTo>
                  <a:lnTo>
                    <a:pt x="1067" y="31"/>
                  </a:lnTo>
                  <a:lnTo>
                    <a:pt x="1096" y="0"/>
                  </a:lnTo>
                </a:path>
              </a:pathLst>
            </a:custGeom>
            <a:noFill/>
            <a:ln w="1588">
              <a:solidFill>
                <a:srgbClr val="000000"/>
              </a:solidFill>
              <a:prstDash val="solid"/>
              <a:round/>
              <a:headEnd/>
              <a:tailEnd/>
            </a:ln>
          </p:spPr>
          <p:txBody>
            <a:bodyPr/>
            <a:lstStyle/>
            <a:p>
              <a:endParaRPr lang="en-GB"/>
            </a:p>
          </p:txBody>
        </p:sp>
        <p:sp>
          <p:nvSpPr>
            <p:cNvPr id="26067" name="Freeform 467"/>
            <p:cNvSpPr>
              <a:spLocks/>
            </p:cNvSpPr>
            <p:nvPr/>
          </p:nvSpPr>
          <p:spPr bwMode="auto">
            <a:xfrm>
              <a:off x="1975" y="2297"/>
              <a:ext cx="23" cy="15"/>
            </a:xfrm>
            <a:custGeom>
              <a:avLst/>
              <a:gdLst/>
              <a:ahLst/>
              <a:cxnLst>
                <a:cxn ang="0">
                  <a:pos x="61" y="59"/>
                </a:cxn>
                <a:cxn ang="0">
                  <a:pos x="0" y="59"/>
                </a:cxn>
                <a:cxn ang="0">
                  <a:pos x="61" y="0"/>
                </a:cxn>
                <a:cxn ang="0">
                  <a:pos x="61" y="30"/>
                </a:cxn>
                <a:cxn ang="0">
                  <a:pos x="91" y="30"/>
                </a:cxn>
                <a:cxn ang="0">
                  <a:pos x="61" y="59"/>
                </a:cxn>
              </a:cxnLst>
              <a:rect l="0" t="0" r="r" b="b"/>
              <a:pathLst>
                <a:path w="91" h="59">
                  <a:moveTo>
                    <a:pt x="61" y="59"/>
                  </a:moveTo>
                  <a:lnTo>
                    <a:pt x="0" y="59"/>
                  </a:lnTo>
                  <a:lnTo>
                    <a:pt x="61" y="0"/>
                  </a:lnTo>
                  <a:lnTo>
                    <a:pt x="61" y="30"/>
                  </a:lnTo>
                  <a:lnTo>
                    <a:pt x="91" y="30"/>
                  </a:lnTo>
                  <a:lnTo>
                    <a:pt x="61" y="59"/>
                  </a:lnTo>
                </a:path>
              </a:pathLst>
            </a:custGeom>
            <a:noFill/>
            <a:ln w="1588">
              <a:solidFill>
                <a:srgbClr val="000000"/>
              </a:solidFill>
              <a:prstDash val="solid"/>
              <a:round/>
              <a:headEnd/>
              <a:tailEnd/>
            </a:ln>
          </p:spPr>
          <p:txBody>
            <a:bodyPr/>
            <a:lstStyle/>
            <a:p>
              <a:endParaRPr lang="en-GB"/>
            </a:p>
          </p:txBody>
        </p:sp>
        <p:sp>
          <p:nvSpPr>
            <p:cNvPr id="26068" name="Freeform 468"/>
            <p:cNvSpPr>
              <a:spLocks/>
            </p:cNvSpPr>
            <p:nvPr/>
          </p:nvSpPr>
          <p:spPr bwMode="auto">
            <a:xfrm>
              <a:off x="1916" y="2371"/>
              <a:ext cx="15" cy="15"/>
            </a:xfrm>
            <a:custGeom>
              <a:avLst/>
              <a:gdLst/>
              <a:ahLst/>
              <a:cxnLst>
                <a:cxn ang="0">
                  <a:pos x="0" y="29"/>
                </a:cxn>
                <a:cxn ang="0">
                  <a:pos x="30" y="0"/>
                </a:cxn>
                <a:cxn ang="0">
                  <a:pos x="60" y="0"/>
                </a:cxn>
                <a:cxn ang="0">
                  <a:pos x="0" y="60"/>
                </a:cxn>
                <a:cxn ang="0">
                  <a:pos x="0" y="29"/>
                </a:cxn>
              </a:cxnLst>
              <a:rect l="0" t="0" r="r" b="b"/>
              <a:pathLst>
                <a:path w="60" h="60">
                  <a:moveTo>
                    <a:pt x="0" y="29"/>
                  </a:moveTo>
                  <a:lnTo>
                    <a:pt x="30" y="0"/>
                  </a:lnTo>
                  <a:lnTo>
                    <a:pt x="60" y="0"/>
                  </a:lnTo>
                  <a:lnTo>
                    <a:pt x="0" y="60"/>
                  </a:lnTo>
                  <a:lnTo>
                    <a:pt x="0" y="29"/>
                  </a:lnTo>
                </a:path>
              </a:pathLst>
            </a:custGeom>
            <a:noFill/>
            <a:ln w="1588">
              <a:solidFill>
                <a:srgbClr val="000000"/>
              </a:solidFill>
              <a:prstDash val="solid"/>
              <a:round/>
              <a:headEnd/>
              <a:tailEnd/>
            </a:ln>
          </p:spPr>
          <p:txBody>
            <a:bodyPr/>
            <a:lstStyle/>
            <a:p>
              <a:endParaRPr lang="en-GB"/>
            </a:p>
          </p:txBody>
        </p:sp>
        <p:sp>
          <p:nvSpPr>
            <p:cNvPr id="26069" name="Freeform 469"/>
            <p:cNvSpPr>
              <a:spLocks/>
            </p:cNvSpPr>
            <p:nvPr/>
          </p:nvSpPr>
          <p:spPr bwMode="auto">
            <a:xfrm>
              <a:off x="2220" y="2046"/>
              <a:ext cx="170" cy="370"/>
            </a:xfrm>
            <a:custGeom>
              <a:avLst/>
              <a:gdLst/>
              <a:ahLst/>
              <a:cxnLst>
                <a:cxn ang="0">
                  <a:pos x="534" y="1420"/>
                </a:cxn>
                <a:cxn ang="0">
                  <a:pos x="505" y="1481"/>
                </a:cxn>
                <a:cxn ang="0">
                  <a:pos x="445" y="1450"/>
                </a:cxn>
                <a:cxn ang="0">
                  <a:pos x="356" y="1420"/>
                </a:cxn>
                <a:cxn ang="0">
                  <a:pos x="327" y="1392"/>
                </a:cxn>
                <a:cxn ang="0">
                  <a:pos x="268" y="1420"/>
                </a:cxn>
                <a:cxn ang="0">
                  <a:pos x="296" y="1392"/>
                </a:cxn>
                <a:cxn ang="0">
                  <a:pos x="238" y="1362"/>
                </a:cxn>
                <a:cxn ang="0">
                  <a:pos x="177" y="1362"/>
                </a:cxn>
                <a:cxn ang="0">
                  <a:pos x="89" y="1392"/>
                </a:cxn>
                <a:cxn ang="0">
                  <a:pos x="31" y="1362"/>
                </a:cxn>
                <a:cxn ang="0">
                  <a:pos x="31" y="1331"/>
                </a:cxn>
                <a:cxn ang="0">
                  <a:pos x="59" y="1243"/>
                </a:cxn>
                <a:cxn ang="0">
                  <a:pos x="89" y="1274"/>
                </a:cxn>
                <a:cxn ang="0">
                  <a:pos x="149" y="1243"/>
                </a:cxn>
                <a:cxn ang="0">
                  <a:pos x="208" y="1213"/>
                </a:cxn>
                <a:cxn ang="0">
                  <a:pos x="268" y="1183"/>
                </a:cxn>
                <a:cxn ang="0">
                  <a:pos x="296" y="1125"/>
                </a:cxn>
                <a:cxn ang="0">
                  <a:pos x="296" y="1065"/>
                </a:cxn>
                <a:cxn ang="0">
                  <a:pos x="296" y="1006"/>
                </a:cxn>
                <a:cxn ang="0">
                  <a:pos x="238" y="977"/>
                </a:cxn>
                <a:cxn ang="0">
                  <a:pos x="149" y="1006"/>
                </a:cxn>
                <a:cxn ang="0">
                  <a:pos x="238" y="947"/>
                </a:cxn>
                <a:cxn ang="0">
                  <a:pos x="268" y="888"/>
                </a:cxn>
                <a:cxn ang="0">
                  <a:pos x="208" y="858"/>
                </a:cxn>
                <a:cxn ang="0">
                  <a:pos x="238" y="800"/>
                </a:cxn>
                <a:cxn ang="0">
                  <a:pos x="296" y="828"/>
                </a:cxn>
                <a:cxn ang="0">
                  <a:pos x="327" y="858"/>
                </a:cxn>
                <a:cxn ang="0">
                  <a:pos x="415" y="828"/>
                </a:cxn>
                <a:cxn ang="0">
                  <a:pos x="505" y="828"/>
                </a:cxn>
                <a:cxn ang="0">
                  <a:pos x="563" y="858"/>
                </a:cxn>
                <a:cxn ang="0">
                  <a:pos x="563" y="828"/>
                </a:cxn>
                <a:cxn ang="0">
                  <a:pos x="623" y="800"/>
                </a:cxn>
                <a:cxn ang="0">
                  <a:pos x="593" y="740"/>
                </a:cxn>
                <a:cxn ang="0">
                  <a:pos x="623" y="651"/>
                </a:cxn>
                <a:cxn ang="0">
                  <a:pos x="682" y="622"/>
                </a:cxn>
                <a:cxn ang="0">
                  <a:pos x="623" y="563"/>
                </a:cxn>
                <a:cxn ang="0">
                  <a:pos x="563" y="563"/>
                </a:cxn>
                <a:cxn ang="0">
                  <a:pos x="534" y="533"/>
                </a:cxn>
                <a:cxn ang="0">
                  <a:pos x="505" y="472"/>
                </a:cxn>
                <a:cxn ang="0">
                  <a:pos x="563" y="326"/>
                </a:cxn>
                <a:cxn ang="0">
                  <a:pos x="623" y="296"/>
                </a:cxn>
                <a:cxn ang="0">
                  <a:pos x="505" y="326"/>
                </a:cxn>
                <a:cxn ang="0">
                  <a:pos x="415" y="356"/>
                </a:cxn>
                <a:cxn ang="0">
                  <a:pos x="327" y="326"/>
                </a:cxn>
                <a:cxn ang="0">
                  <a:pos x="296" y="384"/>
                </a:cxn>
                <a:cxn ang="0">
                  <a:pos x="238" y="356"/>
                </a:cxn>
                <a:cxn ang="0">
                  <a:pos x="177" y="326"/>
                </a:cxn>
                <a:cxn ang="0">
                  <a:pos x="120" y="356"/>
                </a:cxn>
                <a:cxn ang="0">
                  <a:pos x="149" y="326"/>
                </a:cxn>
                <a:cxn ang="0">
                  <a:pos x="177" y="207"/>
                </a:cxn>
                <a:cxn ang="0">
                  <a:pos x="238" y="147"/>
                </a:cxn>
                <a:cxn ang="0">
                  <a:pos x="268" y="120"/>
                </a:cxn>
                <a:cxn ang="0">
                  <a:pos x="208" y="89"/>
                </a:cxn>
              </a:cxnLst>
              <a:rect l="0" t="0" r="r" b="b"/>
              <a:pathLst>
                <a:path w="682" h="1481">
                  <a:moveTo>
                    <a:pt x="623" y="1420"/>
                  </a:moveTo>
                  <a:lnTo>
                    <a:pt x="534" y="1420"/>
                  </a:lnTo>
                  <a:lnTo>
                    <a:pt x="534" y="1450"/>
                  </a:lnTo>
                  <a:lnTo>
                    <a:pt x="505" y="1481"/>
                  </a:lnTo>
                  <a:lnTo>
                    <a:pt x="475" y="1481"/>
                  </a:lnTo>
                  <a:lnTo>
                    <a:pt x="445" y="1450"/>
                  </a:lnTo>
                  <a:lnTo>
                    <a:pt x="386" y="1450"/>
                  </a:lnTo>
                  <a:lnTo>
                    <a:pt x="356" y="1420"/>
                  </a:lnTo>
                  <a:lnTo>
                    <a:pt x="356" y="1392"/>
                  </a:lnTo>
                  <a:lnTo>
                    <a:pt x="327" y="1392"/>
                  </a:lnTo>
                  <a:lnTo>
                    <a:pt x="296" y="1420"/>
                  </a:lnTo>
                  <a:lnTo>
                    <a:pt x="268" y="1420"/>
                  </a:lnTo>
                  <a:lnTo>
                    <a:pt x="238" y="1392"/>
                  </a:lnTo>
                  <a:lnTo>
                    <a:pt x="296" y="1392"/>
                  </a:lnTo>
                  <a:lnTo>
                    <a:pt x="296" y="1362"/>
                  </a:lnTo>
                  <a:lnTo>
                    <a:pt x="238" y="1362"/>
                  </a:lnTo>
                  <a:lnTo>
                    <a:pt x="208" y="1331"/>
                  </a:lnTo>
                  <a:lnTo>
                    <a:pt x="177" y="1362"/>
                  </a:lnTo>
                  <a:lnTo>
                    <a:pt x="120" y="1362"/>
                  </a:lnTo>
                  <a:lnTo>
                    <a:pt x="89" y="1392"/>
                  </a:lnTo>
                  <a:lnTo>
                    <a:pt x="59" y="1392"/>
                  </a:lnTo>
                  <a:lnTo>
                    <a:pt x="31" y="1362"/>
                  </a:lnTo>
                  <a:lnTo>
                    <a:pt x="0" y="1362"/>
                  </a:lnTo>
                  <a:lnTo>
                    <a:pt x="31" y="1331"/>
                  </a:lnTo>
                  <a:lnTo>
                    <a:pt x="0" y="1302"/>
                  </a:lnTo>
                  <a:lnTo>
                    <a:pt x="59" y="1243"/>
                  </a:lnTo>
                  <a:lnTo>
                    <a:pt x="59" y="1274"/>
                  </a:lnTo>
                  <a:lnTo>
                    <a:pt x="89" y="1274"/>
                  </a:lnTo>
                  <a:lnTo>
                    <a:pt x="120" y="1243"/>
                  </a:lnTo>
                  <a:lnTo>
                    <a:pt x="149" y="1243"/>
                  </a:lnTo>
                  <a:lnTo>
                    <a:pt x="177" y="1213"/>
                  </a:lnTo>
                  <a:lnTo>
                    <a:pt x="208" y="1213"/>
                  </a:lnTo>
                  <a:lnTo>
                    <a:pt x="238" y="1183"/>
                  </a:lnTo>
                  <a:lnTo>
                    <a:pt x="268" y="1183"/>
                  </a:lnTo>
                  <a:lnTo>
                    <a:pt x="296" y="1156"/>
                  </a:lnTo>
                  <a:lnTo>
                    <a:pt x="296" y="1125"/>
                  </a:lnTo>
                  <a:lnTo>
                    <a:pt x="327" y="1095"/>
                  </a:lnTo>
                  <a:lnTo>
                    <a:pt x="296" y="1065"/>
                  </a:lnTo>
                  <a:lnTo>
                    <a:pt x="327" y="1036"/>
                  </a:lnTo>
                  <a:lnTo>
                    <a:pt x="296" y="1006"/>
                  </a:lnTo>
                  <a:lnTo>
                    <a:pt x="327" y="977"/>
                  </a:lnTo>
                  <a:lnTo>
                    <a:pt x="238" y="977"/>
                  </a:lnTo>
                  <a:lnTo>
                    <a:pt x="208" y="1006"/>
                  </a:lnTo>
                  <a:lnTo>
                    <a:pt x="149" y="1006"/>
                  </a:lnTo>
                  <a:lnTo>
                    <a:pt x="208" y="947"/>
                  </a:lnTo>
                  <a:lnTo>
                    <a:pt x="238" y="947"/>
                  </a:lnTo>
                  <a:lnTo>
                    <a:pt x="268" y="918"/>
                  </a:lnTo>
                  <a:lnTo>
                    <a:pt x="268" y="888"/>
                  </a:lnTo>
                  <a:lnTo>
                    <a:pt x="238" y="888"/>
                  </a:lnTo>
                  <a:lnTo>
                    <a:pt x="208" y="858"/>
                  </a:lnTo>
                  <a:lnTo>
                    <a:pt x="208" y="828"/>
                  </a:lnTo>
                  <a:lnTo>
                    <a:pt x="238" y="800"/>
                  </a:lnTo>
                  <a:lnTo>
                    <a:pt x="268" y="800"/>
                  </a:lnTo>
                  <a:lnTo>
                    <a:pt x="296" y="828"/>
                  </a:lnTo>
                  <a:lnTo>
                    <a:pt x="327" y="828"/>
                  </a:lnTo>
                  <a:lnTo>
                    <a:pt x="327" y="858"/>
                  </a:lnTo>
                  <a:lnTo>
                    <a:pt x="386" y="858"/>
                  </a:lnTo>
                  <a:lnTo>
                    <a:pt x="415" y="828"/>
                  </a:lnTo>
                  <a:lnTo>
                    <a:pt x="445" y="858"/>
                  </a:lnTo>
                  <a:lnTo>
                    <a:pt x="505" y="828"/>
                  </a:lnTo>
                  <a:lnTo>
                    <a:pt x="534" y="828"/>
                  </a:lnTo>
                  <a:lnTo>
                    <a:pt x="563" y="858"/>
                  </a:lnTo>
                  <a:lnTo>
                    <a:pt x="593" y="858"/>
                  </a:lnTo>
                  <a:lnTo>
                    <a:pt x="563" y="828"/>
                  </a:lnTo>
                  <a:lnTo>
                    <a:pt x="593" y="800"/>
                  </a:lnTo>
                  <a:lnTo>
                    <a:pt x="623" y="800"/>
                  </a:lnTo>
                  <a:lnTo>
                    <a:pt x="593" y="770"/>
                  </a:lnTo>
                  <a:lnTo>
                    <a:pt x="593" y="740"/>
                  </a:lnTo>
                  <a:lnTo>
                    <a:pt x="623" y="709"/>
                  </a:lnTo>
                  <a:lnTo>
                    <a:pt x="623" y="651"/>
                  </a:lnTo>
                  <a:lnTo>
                    <a:pt x="652" y="622"/>
                  </a:lnTo>
                  <a:lnTo>
                    <a:pt x="682" y="622"/>
                  </a:lnTo>
                  <a:lnTo>
                    <a:pt x="682" y="563"/>
                  </a:lnTo>
                  <a:lnTo>
                    <a:pt x="623" y="563"/>
                  </a:lnTo>
                  <a:lnTo>
                    <a:pt x="593" y="591"/>
                  </a:lnTo>
                  <a:lnTo>
                    <a:pt x="563" y="563"/>
                  </a:lnTo>
                  <a:lnTo>
                    <a:pt x="593" y="533"/>
                  </a:lnTo>
                  <a:lnTo>
                    <a:pt x="534" y="533"/>
                  </a:lnTo>
                  <a:lnTo>
                    <a:pt x="534" y="502"/>
                  </a:lnTo>
                  <a:lnTo>
                    <a:pt x="505" y="472"/>
                  </a:lnTo>
                  <a:lnTo>
                    <a:pt x="505" y="384"/>
                  </a:lnTo>
                  <a:lnTo>
                    <a:pt x="563" y="326"/>
                  </a:lnTo>
                  <a:lnTo>
                    <a:pt x="593" y="326"/>
                  </a:lnTo>
                  <a:lnTo>
                    <a:pt x="623" y="296"/>
                  </a:lnTo>
                  <a:lnTo>
                    <a:pt x="505" y="296"/>
                  </a:lnTo>
                  <a:lnTo>
                    <a:pt x="505" y="326"/>
                  </a:lnTo>
                  <a:lnTo>
                    <a:pt x="445" y="326"/>
                  </a:lnTo>
                  <a:lnTo>
                    <a:pt x="415" y="356"/>
                  </a:lnTo>
                  <a:lnTo>
                    <a:pt x="356" y="356"/>
                  </a:lnTo>
                  <a:lnTo>
                    <a:pt x="327" y="326"/>
                  </a:lnTo>
                  <a:lnTo>
                    <a:pt x="296" y="326"/>
                  </a:lnTo>
                  <a:lnTo>
                    <a:pt x="296" y="384"/>
                  </a:lnTo>
                  <a:lnTo>
                    <a:pt x="268" y="384"/>
                  </a:lnTo>
                  <a:lnTo>
                    <a:pt x="238" y="356"/>
                  </a:lnTo>
                  <a:lnTo>
                    <a:pt x="208" y="356"/>
                  </a:lnTo>
                  <a:lnTo>
                    <a:pt x="177" y="326"/>
                  </a:lnTo>
                  <a:lnTo>
                    <a:pt x="149" y="356"/>
                  </a:lnTo>
                  <a:lnTo>
                    <a:pt x="120" y="356"/>
                  </a:lnTo>
                  <a:lnTo>
                    <a:pt x="120" y="296"/>
                  </a:lnTo>
                  <a:lnTo>
                    <a:pt x="149" y="326"/>
                  </a:lnTo>
                  <a:lnTo>
                    <a:pt x="149" y="238"/>
                  </a:lnTo>
                  <a:lnTo>
                    <a:pt x="177" y="207"/>
                  </a:lnTo>
                  <a:lnTo>
                    <a:pt x="208" y="207"/>
                  </a:lnTo>
                  <a:lnTo>
                    <a:pt x="238" y="147"/>
                  </a:lnTo>
                  <a:lnTo>
                    <a:pt x="268" y="147"/>
                  </a:lnTo>
                  <a:lnTo>
                    <a:pt x="268" y="120"/>
                  </a:lnTo>
                  <a:lnTo>
                    <a:pt x="238" y="89"/>
                  </a:lnTo>
                  <a:lnTo>
                    <a:pt x="208" y="89"/>
                  </a:lnTo>
                  <a:lnTo>
                    <a:pt x="208" y="0"/>
                  </a:lnTo>
                </a:path>
              </a:pathLst>
            </a:custGeom>
            <a:noFill/>
            <a:ln w="1588">
              <a:solidFill>
                <a:srgbClr val="000000"/>
              </a:solidFill>
              <a:prstDash val="solid"/>
              <a:round/>
              <a:headEnd/>
              <a:tailEnd/>
            </a:ln>
          </p:spPr>
          <p:txBody>
            <a:bodyPr/>
            <a:lstStyle/>
            <a:p>
              <a:endParaRPr lang="en-GB"/>
            </a:p>
          </p:txBody>
        </p:sp>
        <p:sp>
          <p:nvSpPr>
            <p:cNvPr id="26070" name="Freeform 470"/>
            <p:cNvSpPr>
              <a:spLocks/>
            </p:cNvSpPr>
            <p:nvPr/>
          </p:nvSpPr>
          <p:spPr bwMode="auto">
            <a:xfrm>
              <a:off x="2235" y="2060"/>
              <a:ext cx="22" cy="23"/>
            </a:xfrm>
            <a:custGeom>
              <a:avLst/>
              <a:gdLst/>
              <a:ahLst/>
              <a:cxnLst>
                <a:cxn ang="0">
                  <a:pos x="0" y="30"/>
                </a:cxn>
                <a:cxn ang="0">
                  <a:pos x="61" y="0"/>
                </a:cxn>
                <a:cxn ang="0">
                  <a:pos x="90" y="0"/>
                </a:cxn>
                <a:cxn ang="0">
                  <a:pos x="90" y="61"/>
                </a:cxn>
                <a:cxn ang="0">
                  <a:pos x="61" y="88"/>
                </a:cxn>
                <a:cxn ang="0">
                  <a:pos x="30" y="88"/>
                </a:cxn>
                <a:cxn ang="0">
                  <a:pos x="30" y="61"/>
                </a:cxn>
                <a:cxn ang="0">
                  <a:pos x="0" y="30"/>
                </a:cxn>
              </a:cxnLst>
              <a:rect l="0" t="0" r="r" b="b"/>
              <a:pathLst>
                <a:path w="90" h="88">
                  <a:moveTo>
                    <a:pt x="0" y="30"/>
                  </a:moveTo>
                  <a:lnTo>
                    <a:pt x="61" y="0"/>
                  </a:lnTo>
                  <a:lnTo>
                    <a:pt x="90" y="0"/>
                  </a:lnTo>
                  <a:lnTo>
                    <a:pt x="90" y="61"/>
                  </a:lnTo>
                  <a:lnTo>
                    <a:pt x="61" y="88"/>
                  </a:lnTo>
                  <a:lnTo>
                    <a:pt x="30" y="88"/>
                  </a:lnTo>
                  <a:lnTo>
                    <a:pt x="30" y="61"/>
                  </a:lnTo>
                  <a:lnTo>
                    <a:pt x="0" y="30"/>
                  </a:lnTo>
                </a:path>
              </a:pathLst>
            </a:custGeom>
            <a:noFill/>
            <a:ln w="1588">
              <a:solidFill>
                <a:srgbClr val="000000"/>
              </a:solidFill>
              <a:prstDash val="solid"/>
              <a:round/>
              <a:headEnd/>
              <a:tailEnd/>
            </a:ln>
          </p:spPr>
          <p:txBody>
            <a:bodyPr/>
            <a:lstStyle/>
            <a:p>
              <a:endParaRPr lang="en-GB"/>
            </a:p>
          </p:txBody>
        </p:sp>
        <p:sp>
          <p:nvSpPr>
            <p:cNvPr id="26071" name="Freeform 471"/>
            <p:cNvSpPr>
              <a:spLocks/>
            </p:cNvSpPr>
            <p:nvPr/>
          </p:nvSpPr>
          <p:spPr bwMode="auto">
            <a:xfrm>
              <a:off x="2116" y="2098"/>
              <a:ext cx="97" cy="44"/>
            </a:xfrm>
            <a:custGeom>
              <a:avLst/>
              <a:gdLst/>
              <a:ahLst/>
              <a:cxnLst>
                <a:cxn ang="0">
                  <a:pos x="355" y="177"/>
                </a:cxn>
                <a:cxn ang="0">
                  <a:pos x="385" y="149"/>
                </a:cxn>
                <a:cxn ang="0">
                  <a:pos x="355" y="149"/>
                </a:cxn>
                <a:cxn ang="0">
                  <a:pos x="355" y="119"/>
                </a:cxn>
                <a:cxn ang="0">
                  <a:pos x="328" y="89"/>
                </a:cxn>
                <a:cxn ang="0">
                  <a:pos x="328" y="59"/>
                </a:cxn>
                <a:cxn ang="0">
                  <a:pos x="297" y="59"/>
                </a:cxn>
                <a:cxn ang="0">
                  <a:pos x="297" y="31"/>
                </a:cxn>
                <a:cxn ang="0">
                  <a:pos x="267" y="0"/>
                </a:cxn>
                <a:cxn ang="0">
                  <a:pos x="178" y="0"/>
                </a:cxn>
                <a:cxn ang="0">
                  <a:pos x="148" y="31"/>
                </a:cxn>
                <a:cxn ang="0">
                  <a:pos x="90" y="31"/>
                </a:cxn>
                <a:cxn ang="0">
                  <a:pos x="60" y="59"/>
                </a:cxn>
                <a:cxn ang="0">
                  <a:pos x="0" y="59"/>
                </a:cxn>
              </a:cxnLst>
              <a:rect l="0" t="0" r="r" b="b"/>
              <a:pathLst>
                <a:path w="385" h="177">
                  <a:moveTo>
                    <a:pt x="355" y="177"/>
                  </a:moveTo>
                  <a:lnTo>
                    <a:pt x="385" y="149"/>
                  </a:lnTo>
                  <a:lnTo>
                    <a:pt x="355" y="149"/>
                  </a:lnTo>
                  <a:lnTo>
                    <a:pt x="355" y="119"/>
                  </a:lnTo>
                  <a:lnTo>
                    <a:pt x="328" y="89"/>
                  </a:lnTo>
                  <a:lnTo>
                    <a:pt x="328" y="59"/>
                  </a:lnTo>
                  <a:lnTo>
                    <a:pt x="297" y="59"/>
                  </a:lnTo>
                  <a:lnTo>
                    <a:pt x="297" y="31"/>
                  </a:lnTo>
                  <a:lnTo>
                    <a:pt x="267" y="0"/>
                  </a:lnTo>
                  <a:lnTo>
                    <a:pt x="178" y="0"/>
                  </a:lnTo>
                  <a:lnTo>
                    <a:pt x="148" y="31"/>
                  </a:lnTo>
                  <a:lnTo>
                    <a:pt x="90" y="31"/>
                  </a:lnTo>
                  <a:lnTo>
                    <a:pt x="60" y="59"/>
                  </a:lnTo>
                  <a:lnTo>
                    <a:pt x="0" y="59"/>
                  </a:lnTo>
                </a:path>
              </a:pathLst>
            </a:custGeom>
            <a:noFill/>
            <a:ln w="1588">
              <a:solidFill>
                <a:srgbClr val="000000"/>
              </a:solidFill>
              <a:prstDash val="solid"/>
              <a:round/>
              <a:headEnd/>
              <a:tailEnd/>
            </a:ln>
          </p:spPr>
          <p:txBody>
            <a:bodyPr/>
            <a:lstStyle/>
            <a:p>
              <a:endParaRPr lang="en-GB"/>
            </a:p>
          </p:txBody>
        </p:sp>
        <p:sp>
          <p:nvSpPr>
            <p:cNvPr id="26072" name="Freeform 472"/>
            <p:cNvSpPr>
              <a:spLocks/>
            </p:cNvSpPr>
            <p:nvPr/>
          </p:nvSpPr>
          <p:spPr bwMode="auto">
            <a:xfrm>
              <a:off x="2198" y="2142"/>
              <a:ext cx="7" cy="7"/>
            </a:xfrm>
            <a:custGeom>
              <a:avLst/>
              <a:gdLst/>
              <a:ahLst/>
              <a:cxnLst>
                <a:cxn ang="0">
                  <a:pos x="27" y="0"/>
                </a:cxn>
                <a:cxn ang="0">
                  <a:pos x="0" y="31"/>
                </a:cxn>
                <a:cxn ang="0">
                  <a:pos x="0" y="0"/>
                </a:cxn>
                <a:cxn ang="0">
                  <a:pos x="27" y="0"/>
                </a:cxn>
              </a:cxnLst>
              <a:rect l="0" t="0" r="r" b="b"/>
              <a:pathLst>
                <a:path w="27" h="31">
                  <a:moveTo>
                    <a:pt x="27" y="0"/>
                  </a:moveTo>
                  <a:lnTo>
                    <a:pt x="0" y="31"/>
                  </a:lnTo>
                  <a:lnTo>
                    <a:pt x="0" y="0"/>
                  </a:lnTo>
                  <a:lnTo>
                    <a:pt x="27" y="0"/>
                  </a:lnTo>
                </a:path>
              </a:pathLst>
            </a:custGeom>
            <a:noFill/>
            <a:ln w="1588">
              <a:solidFill>
                <a:srgbClr val="000000"/>
              </a:solidFill>
              <a:prstDash val="solid"/>
              <a:round/>
              <a:headEnd/>
              <a:tailEnd/>
            </a:ln>
          </p:spPr>
          <p:txBody>
            <a:bodyPr/>
            <a:lstStyle/>
            <a:p>
              <a:endParaRPr lang="en-GB"/>
            </a:p>
          </p:txBody>
        </p:sp>
        <p:sp>
          <p:nvSpPr>
            <p:cNvPr id="26073" name="Freeform 473"/>
            <p:cNvSpPr>
              <a:spLocks/>
            </p:cNvSpPr>
            <p:nvPr/>
          </p:nvSpPr>
          <p:spPr bwMode="auto">
            <a:xfrm>
              <a:off x="2205" y="2142"/>
              <a:ext cx="23" cy="29"/>
            </a:xfrm>
            <a:custGeom>
              <a:avLst/>
              <a:gdLst/>
              <a:ahLst/>
              <a:cxnLst>
                <a:cxn ang="0">
                  <a:pos x="60" y="118"/>
                </a:cxn>
                <a:cxn ang="0">
                  <a:pos x="91" y="88"/>
                </a:cxn>
                <a:cxn ang="0">
                  <a:pos x="91" y="61"/>
                </a:cxn>
                <a:cxn ang="0">
                  <a:pos x="60" y="31"/>
                </a:cxn>
                <a:cxn ang="0">
                  <a:pos x="60" y="0"/>
                </a:cxn>
                <a:cxn ang="0">
                  <a:pos x="0" y="0"/>
                </a:cxn>
              </a:cxnLst>
              <a:rect l="0" t="0" r="r" b="b"/>
              <a:pathLst>
                <a:path w="91" h="118">
                  <a:moveTo>
                    <a:pt x="60" y="118"/>
                  </a:moveTo>
                  <a:lnTo>
                    <a:pt x="91" y="88"/>
                  </a:lnTo>
                  <a:lnTo>
                    <a:pt x="91" y="61"/>
                  </a:lnTo>
                  <a:lnTo>
                    <a:pt x="60" y="31"/>
                  </a:lnTo>
                  <a:lnTo>
                    <a:pt x="60" y="0"/>
                  </a:lnTo>
                  <a:lnTo>
                    <a:pt x="0" y="0"/>
                  </a:lnTo>
                </a:path>
              </a:pathLst>
            </a:custGeom>
            <a:noFill/>
            <a:ln w="1588">
              <a:solidFill>
                <a:srgbClr val="000000"/>
              </a:solidFill>
              <a:prstDash val="solid"/>
              <a:round/>
              <a:headEnd/>
              <a:tailEnd/>
            </a:ln>
          </p:spPr>
          <p:txBody>
            <a:bodyPr/>
            <a:lstStyle/>
            <a:p>
              <a:endParaRPr lang="en-GB"/>
            </a:p>
          </p:txBody>
        </p:sp>
        <p:sp>
          <p:nvSpPr>
            <p:cNvPr id="26074" name="Rectangle 474"/>
            <p:cNvSpPr>
              <a:spLocks noChangeArrowheads="1"/>
            </p:cNvSpPr>
            <p:nvPr/>
          </p:nvSpPr>
          <p:spPr bwMode="auto">
            <a:xfrm>
              <a:off x="2213" y="2157"/>
              <a:ext cx="7" cy="14"/>
            </a:xfrm>
            <a:prstGeom prst="rect">
              <a:avLst/>
            </a:prstGeom>
            <a:noFill/>
            <a:ln w="1588">
              <a:solidFill>
                <a:srgbClr val="000000"/>
              </a:solidFill>
              <a:miter lim="800000"/>
              <a:headEnd/>
              <a:tailEnd/>
            </a:ln>
          </p:spPr>
          <p:txBody>
            <a:bodyPr/>
            <a:lstStyle/>
            <a:p>
              <a:endParaRPr lang="en-GB"/>
            </a:p>
          </p:txBody>
        </p:sp>
        <p:sp>
          <p:nvSpPr>
            <p:cNvPr id="26075" name="Freeform 475"/>
            <p:cNvSpPr>
              <a:spLocks/>
            </p:cNvSpPr>
            <p:nvPr/>
          </p:nvSpPr>
          <p:spPr bwMode="auto">
            <a:xfrm>
              <a:off x="2102" y="2090"/>
              <a:ext cx="37" cy="22"/>
            </a:xfrm>
            <a:custGeom>
              <a:avLst/>
              <a:gdLst/>
              <a:ahLst/>
              <a:cxnLst>
                <a:cxn ang="0">
                  <a:pos x="59" y="89"/>
                </a:cxn>
                <a:cxn ang="0">
                  <a:pos x="89" y="61"/>
                </a:cxn>
                <a:cxn ang="0">
                  <a:pos x="119" y="61"/>
                </a:cxn>
                <a:cxn ang="0">
                  <a:pos x="149" y="30"/>
                </a:cxn>
                <a:cxn ang="0">
                  <a:pos x="119" y="30"/>
                </a:cxn>
                <a:cxn ang="0">
                  <a:pos x="89" y="0"/>
                </a:cxn>
                <a:cxn ang="0">
                  <a:pos x="59" y="30"/>
                </a:cxn>
                <a:cxn ang="0">
                  <a:pos x="0" y="30"/>
                </a:cxn>
                <a:cxn ang="0">
                  <a:pos x="0" y="89"/>
                </a:cxn>
              </a:cxnLst>
              <a:rect l="0" t="0" r="r" b="b"/>
              <a:pathLst>
                <a:path w="149" h="89">
                  <a:moveTo>
                    <a:pt x="59" y="89"/>
                  </a:moveTo>
                  <a:lnTo>
                    <a:pt x="89" y="61"/>
                  </a:lnTo>
                  <a:lnTo>
                    <a:pt x="119" y="61"/>
                  </a:lnTo>
                  <a:lnTo>
                    <a:pt x="149" y="30"/>
                  </a:lnTo>
                  <a:lnTo>
                    <a:pt x="119" y="30"/>
                  </a:lnTo>
                  <a:lnTo>
                    <a:pt x="89" y="0"/>
                  </a:lnTo>
                  <a:lnTo>
                    <a:pt x="59" y="30"/>
                  </a:lnTo>
                  <a:lnTo>
                    <a:pt x="0" y="30"/>
                  </a:lnTo>
                  <a:lnTo>
                    <a:pt x="0" y="89"/>
                  </a:lnTo>
                </a:path>
              </a:pathLst>
            </a:custGeom>
            <a:noFill/>
            <a:ln w="1588">
              <a:solidFill>
                <a:srgbClr val="000000"/>
              </a:solidFill>
              <a:prstDash val="solid"/>
              <a:round/>
              <a:headEnd/>
              <a:tailEnd/>
            </a:ln>
          </p:spPr>
          <p:txBody>
            <a:bodyPr/>
            <a:lstStyle/>
            <a:p>
              <a:endParaRPr lang="en-GB"/>
            </a:p>
          </p:txBody>
        </p:sp>
        <p:sp>
          <p:nvSpPr>
            <p:cNvPr id="26076" name="Freeform 476"/>
            <p:cNvSpPr>
              <a:spLocks/>
            </p:cNvSpPr>
            <p:nvPr/>
          </p:nvSpPr>
          <p:spPr bwMode="auto">
            <a:xfrm>
              <a:off x="2175" y="2171"/>
              <a:ext cx="45" cy="22"/>
            </a:xfrm>
            <a:custGeom>
              <a:avLst/>
              <a:gdLst/>
              <a:ahLst/>
              <a:cxnLst>
                <a:cxn ang="0">
                  <a:pos x="0" y="89"/>
                </a:cxn>
                <a:cxn ang="0">
                  <a:pos x="60" y="89"/>
                </a:cxn>
                <a:cxn ang="0">
                  <a:pos x="91" y="61"/>
                </a:cxn>
                <a:cxn ang="0">
                  <a:pos x="91" y="31"/>
                </a:cxn>
                <a:cxn ang="0">
                  <a:pos x="148" y="31"/>
                </a:cxn>
                <a:cxn ang="0">
                  <a:pos x="178" y="0"/>
                </a:cxn>
              </a:cxnLst>
              <a:rect l="0" t="0" r="r" b="b"/>
              <a:pathLst>
                <a:path w="178" h="89">
                  <a:moveTo>
                    <a:pt x="0" y="89"/>
                  </a:moveTo>
                  <a:lnTo>
                    <a:pt x="60" y="89"/>
                  </a:lnTo>
                  <a:lnTo>
                    <a:pt x="91" y="61"/>
                  </a:lnTo>
                  <a:lnTo>
                    <a:pt x="91" y="31"/>
                  </a:lnTo>
                  <a:lnTo>
                    <a:pt x="148" y="31"/>
                  </a:lnTo>
                  <a:lnTo>
                    <a:pt x="178" y="0"/>
                  </a:lnTo>
                </a:path>
              </a:pathLst>
            </a:custGeom>
            <a:noFill/>
            <a:ln w="1588">
              <a:solidFill>
                <a:srgbClr val="000000"/>
              </a:solidFill>
              <a:prstDash val="solid"/>
              <a:round/>
              <a:headEnd/>
              <a:tailEnd/>
            </a:ln>
          </p:spPr>
          <p:txBody>
            <a:bodyPr/>
            <a:lstStyle/>
            <a:p>
              <a:endParaRPr lang="en-GB"/>
            </a:p>
          </p:txBody>
        </p:sp>
        <p:sp>
          <p:nvSpPr>
            <p:cNvPr id="26077" name="Freeform 477"/>
            <p:cNvSpPr>
              <a:spLocks/>
            </p:cNvSpPr>
            <p:nvPr/>
          </p:nvSpPr>
          <p:spPr bwMode="auto">
            <a:xfrm>
              <a:off x="2264" y="2164"/>
              <a:ext cx="30" cy="29"/>
            </a:xfrm>
            <a:custGeom>
              <a:avLst/>
              <a:gdLst/>
              <a:ahLst/>
              <a:cxnLst>
                <a:cxn ang="0">
                  <a:pos x="31" y="91"/>
                </a:cxn>
                <a:cxn ang="0">
                  <a:pos x="31" y="61"/>
                </a:cxn>
                <a:cxn ang="0">
                  <a:pos x="91" y="0"/>
                </a:cxn>
                <a:cxn ang="0">
                  <a:pos x="119" y="30"/>
                </a:cxn>
                <a:cxn ang="0">
                  <a:pos x="91" y="61"/>
                </a:cxn>
                <a:cxn ang="0">
                  <a:pos x="91" y="91"/>
                </a:cxn>
                <a:cxn ang="0">
                  <a:pos x="61" y="119"/>
                </a:cxn>
                <a:cxn ang="0">
                  <a:pos x="0" y="119"/>
                </a:cxn>
                <a:cxn ang="0">
                  <a:pos x="31" y="91"/>
                </a:cxn>
              </a:cxnLst>
              <a:rect l="0" t="0" r="r" b="b"/>
              <a:pathLst>
                <a:path w="119" h="119">
                  <a:moveTo>
                    <a:pt x="31" y="91"/>
                  </a:moveTo>
                  <a:lnTo>
                    <a:pt x="31" y="61"/>
                  </a:lnTo>
                  <a:lnTo>
                    <a:pt x="91" y="0"/>
                  </a:lnTo>
                  <a:lnTo>
                    <a:pt x="119" y="30"/>
                  </a:lnTo>
                  <a:lnTo>
                    <a:pt x="91" y="61"/>
                  </a:lnTo>
                  <a:lnTo>
                    <a:pt x="91" y="91"/>
                  </a:lnTo>
                  <a:lnTo>
                    <a:pt x="61" y="119"/>
                  </a:lnTo>
                  <a:lnTo>
                    <a:pt x="0" y="119"/>
                  </a:lnTo>
                  <a:lnTo>
                    <a:pt x="31" y="91"/>
                  </a:lnTo>
                </a:path>
              </a:pathLst>
            </a:custGeom>
            <a:noFill/>
            <a:ln w="1588">
              <a:solidFill>
                <a:srgbClr val="000000"/>
              </a:solidFill>
              <a:prstDash val="solid"/>
              <a:round/>
              <a:headEnd/>
              <a:tailEnd/>
            </a:ln>
          </p:spPr>
          <p:txBody>
            <a:bodyPr/>
            <a:lstStyle/>
            <a:p>
              <a:endParaRPr lang="en-GB"/>
            </a:p>
          </p:txBody>
        </p:sp>
        <p:sp>
          <p:nvSpPr>
            <p:cNvPr id="26078" name="Freeform 478"/>
            <p:cNvSpPr>
              <a:spLocks/>
            </p:cNvSpPr>
            <p:nvPr/>
          </p:nvSpPr>
          <p:spPr bwMode="auto">
            <a:xfrm>
              <a:off x="2383" y="2386"/>
              <a:ext cx="7" cy="8"/>
            </a:xfrm>
            <a:custGeom>
              <a:avLst/>
              <a:gdLst/>
              <a:ahLst/>
              <a:cxnLst>
                <a:cxn ang="0">
                  <a:pos x="0" y="30"/>
                </a:cxn>
                <a:cxn ang="0">
                  <a:pos x="30" y="30"/>
                </a:cxn>
                <a:cxn ang="0">
                  <a:pos x="30" y="0"/>
                </a:cxn>
                <a:cxn ang="0">
                  <a:pos x="0" y="30"/>
                </a:cxn>
              </a:cxnLst>
              <a:rect l="0" t="0" r="r" b="b"/>
              <a:pathLst>
                <a:path w="30" h="30">
                  <a:moveTo>
                    <a:pt x="0" y="30"/>
                  </a:moveTo>
                  <a:lnTo>
                    <a:pt x="30" y="30"/>
                  </a:lnTo>
                  <a:lnTo>
                    <a:pt x="30" y="0"/>
                  </a:lnTo>
                  <a:lnTo>
                    <a:pt x="0" y="30"/>
                  </a:lnTo>
                </a:path>
              </a:pathLst>
            </a:custGeom>
            <a:noFill/>
            <a:ln w="1588">
              <a:solidFill>
                <a:srgbClr val="000000"/>
              </a:solidFill>
              <a:prstDash val="solid"/>
              <a:round/>
              <a:headEnd/>
              <a:tailEnd/>
            </a:ln>
          </p:spPr>
          <p:txBody>
            <a:bodyPr/>
            <a:lstStyle/>
            <a:p>
              <a:endParaRPr lang="en-GB"/>
            </a:p>
          </p:txBody>
        </p:sp>
        <p:sp>
          <p:nvSpPr>
            <p:cNvPr id="26079" name="Line 479"/>
            <p:cNvSpPr>
              <a:spLocks noChangeShapeType="1"/>
            </p:cNvSpPr>
            <p:nvPr/>
          </p:nvSpPr>
          <p:spPr bwMode="auto">
            <a:xfrm flipH="1">
              <a:off x="2376" y="2394"/>
              <a:ext cx="7" cy="7"/>
            </a:xfrm>
            <a:prstGeom prst="line">
              <a:avLst/>
            </a:prstGeom>
            <a:noFill/>
            <a:ln w="1588">
              <a:solidFill>
                <a:srgbClr val="000000"/>
              </a:solidFill>
              <a:round/>
              <a:headEnd/>
              <a:tailEnd/>
            </a:ln>
          </p:spPr>
          <p:txBody>
            <a:bodyPr/>
            <a:lstStyle/>
            <a:p>
              <a:endParaRPr lang="en-GB"/>
            </a:p>
          </p:txBody>
        </p:sp>
        <p:sp>
          <p:nvSpPr>
            <p:cNvPr id="26080" name="Freeform 480"/>
            <p:cNvSpPr>
              <a:spLocks/>
            </p:cNvSpPr>
            <p:nvPr/>
          </p:nvSpPr>
          <p:spPr bwMode="auto">
            <a:xfrm>
              <a:off x="2376" y="2394"/>
              <a:ext cx="7" cy="7"/>
            </a:xfrm>
            <a:custGeom>
              <a:avLst/>
              <a:gdLst/>
              <a:ahLst/>
              <a:cxnLst>
                <a:cxn ang="0">
                  <a:pos x="0" y="28"/>
                </a:cxn>
                <a:cxn ang="0">
                  <a:pos x="29" y="28"/>
                </a:cxn>
                <a:cxn ang="0">
                  <a:pos x="29" y="0"/>
                </a:cxn>
              </a:cxnLst>
              <a:rect l="0" t="0" r="r" b="b"/>
              <a:pathLst>
                <a:path w="29" h="28">
                  <a:moveTo>
                    <a:pt x="0" y="28"/>
                  </a:moveTo>
                  <a:lnTo>
                    <a:pt x="29" y="28"/>
                  </a:lnTo>
                  <a:lnTo>
                    <a:pt x="29" y="0"/>
                  </a:lnTo>
                </a:path>
              </a:pathLst>
            </a:custGeom>
            <a:noFill/>
            <a:ln w="1588">
              <a:solidFill>
                <a:srgbClr val="000000"/>
              </a:solidFill>
              <a:prstDash val="solid"/>
              <a:round/>
              <a:headEnd/>
              <a:tailEnd/>
            </a:ln>
          </p:spPr>
          <p:txBody>
            <a:bodyPr/>
            <a:lstStyle/>
            <a:p>
              <a:endParaRPr lang="en-GB"/>
            </a:p>
          </p:txBody>
        </p:sp>
        <p:sp>
          <p:nvSpPr>
            <p:cNvPr id="26081" name="Freeform 481"/>
            <p:cNvSpPr>
              <a:spLocks/>
            </p:cNvSpPr>
            <p:nvPr/>
          </p:nvSpPr>
          <p:spPr bwMode="auto">
            <a:xfrm>
              <a:off x="2235" y="2667"/>
              <a:ext cx="237" cy="415"/>
            </a:xfrm>
            <a:custGeom>
              <a:avLst/>
              <a:gdLst/>
              <a:ahLst/>
              <a:cxnLst>
                <a:cxn ang="0">
                  <a:pos x="0" y="0"/>
                </a:cxn>
                <a:cxn ang="0">
                  <a:pos x="30" y="31"/>
                </a:cxn>
                <a:cxn ang="0">
                  <a:pos x="90" y="31"/>
                </a:cxn>
                <a:cxn ang="0">
                  <a:pos x="90" y="61"/>
                </a:cxn>
                <a:cxn ang="0">
                  <a:pos x="30" y="61"/>
                </a:cxn>
                <a:cxn ang="0">
                  <a:pos x="0" y="91"/>
                </a:cxn>
                <a:cxn ang="0">
                  <a:pos x="90" y="179"/>
                </a:cxn>
                <a:cxn ang="0">
                  <a:pos x="118" y="150"/>
                </a:cxn>
                <a:cxn ang="0">
                  <a:pos x="179" y="150"/>
                </a:cxn>
                <a:cxn ang="0">
                  <a:pos x="209" y="179"/>
                </a:cxn>
                <a:cxn ang="0">
                  <a:pos x="356" y="179"/>
                </a:cxn>
                <a:cxn ang="0">
                  <a:pos x="327" y="209"/>
                </a:cxn>
                <a:cxn ang="0">
                  <a:pos x="356" y="209"/>
                </a:cxn>
                <a:cxn ang="0">
                  <a:pos x="386" y="238"/>
                </a:cxn>
                <a:cxn ang="0">
                  <a:pos x="416" y="209"/>
                </a:cxn>
                <a:cxn ang="0">
                  <a:pos x="475" y="268"/>
                </a:cxn>
                <a:cxn ang="0">
                  <a:pos x="593" y="268"/>
                </a:cxn>
                <a:cxn ang="0">
                  <a:pos x="564" y="298"/>
                </a:cxn>
                <a:cxn ang="0">
                  <a:pos x="534" y="298"/>
                </a:cxn>
                <a:cxn ang="0">
                  <a:pos x="534" y="328"/>
                </a:cxn>
                <a:cxn ang="0">
                  <a:pos x="564" y="328"/>
                </a:cxn>
                <a:cxn ang="0">
                  <a:pos x="593" y="356"/>
                </a:cxn>
                <a:cxn ang="0">
                  <a:pos x="623" y="328"/>
                </a:cxn>
                <a:cxn ang="0">
                  <a:pos x="653" y="328"/>
                </a:cxn>
                <a:cxn ang="0">
                  <a:pos x="623" y="356"/>
                </a:cxn>
                <a:cxn ang="0">
                  <a:pos x="623" y="386"/>
                </a:cxn>
                <a:cxn ang="0">
                  <a:pos x="653" y="386"/>
                </a:cxn>
                <a:cxn ang="0">
                  <a:pos x="683" y="416"/>
                </a:cxn>
                <a:cxn ang="0">
                  <a:pos x="653" y="416"/>
                </a:cxn>
                <a:cxn ang="0">
                  <a:pos x="653" y="446"/>
                </a:cxn>
                <a:cxn ang="0">
                  <a:pos x="623" y="475"/>
                </a:cxn>
                <a:cxn ang="0">
                  <a:pos x="711" y="565"/>
                </a:cxn>
                <a:cxn ang="0">
                  <a:pos x="711" y="593"/>
                </a:cxn>
                <a:cxn ang="0">
                  <a:pos x="741" y="623"/>
                </a:cxn>
                <a:cxn ang="0">
                  <a:pos x="771" y="623"/>
                </a:cxn>
                <a:cxn ang="0">
                  <a:pos x="802" y="653"/>
                </a:cxn>
                <a:cxn ang="0">
                  <a:pos x="830" y="653"/>
                </a:cxn>
                <a:cxn ang="0">
                  <a:pos x="860" y="684"/>
                </a:cxn>
                <a:cxn ang="0">
                  <a:pos x="890" y="653"/>
                </a:cxn>
                <a:cxn ang="0">
                  <a:pos x="890" y="830"/>
                </a:cxn>
                <a:cxn ang="0">
                  <a:pos x="860" y="830"/>
                </a:cxn>
                <a:cxn ang="0">
                  <a:pos x="860" y="860"/>
                </a:cxn>
                <a:cxn ang="0">
                  <a:pos x="948" y="948"/>
                </a:cxn>
                <a:cxn ang="0">
                  <a:pos x="920" y="948"/>
                </a:cxn>
                <a:cxn ang="0">
                  <a:pos x="890" y="920"/>
                </a:cxn>
                <a:cxn ang="0">
                  <a:pos x="860" y="948"/>
                </a:cxn>
                <a:cxn ang="0">
                  <a:pos x="860" y="1067"/>
                </a:cxn>
                <a:cxn ang="0">
                  <a:pos x="830" y="1097"/>
                </a:cxn>
                <a:cxn ang="0">
                  <a:pos x="830" y="1185"/>
                </a:cxn>
                <a:cxn ang="0">
                  <a:pos x="860" y="1185"/>
                </a:cxn>
                <a:cxn ang="0">
                  <a:pos x="860" y="1215"/>
                </a:cxn>
                <a:cxn ang="0">
                  <a:pos x="830" y="1215"/>
                </a:cxn>
                <a:cxn ang="0">
                  <a:pos x="830" y="1304"/>
                </a:cxn>
                <a:cxn ang="0">
                  <a:pos x="802" y="1334"/>
                </a:cxn>
                <a:cxn ang="0">
                  <a:pos x="802" y="1422"/>
                </a:cxn>
                <a:cxn ang="0">
                  <a:pos x="771" y="1452"/>
                </a:cxn>
                <a:cxn ang="0">
                  <a:pos x="771" y="1540"/>
                </a:cxn>
                <a:cxn ang="0">
                  <a:pos x="741" y="1570"/>
                </a:cxn>
                <a:cxn ang="0">
                  <a:pos x="741" y="1601"/>
                </a:cxn>
                <a:cxn ang="0">
                  <a:pos x="711" y="1631"/>
                </a:cxn>
                <a:cxn ang="0">
                  <a:pos x="683" y="1631"/>
                </a:cxn>
                <a:cxn ang="0">
                  <a:pos x="653" y="1659"/>
                </a:cxn>
              </a:cxnLst>
              <a:rect l="0" t="0" r="r" b="b"/>
              <a:pathLst>
                <a:path w="948" h="1659">
                  <a:moveTo>
                    <a:pt x="0" y="0"/>
                  </a:moveTo>
                  <a:lnTo>
                    <a:pt x="30" y="31"/>
                  </a:lnTo>
                  <a:lnTo>
                    <a:pt x="90" y="31"/>
                  </a:lnTo>
                  <a:lnTo>
                    <a:pt x="90" y="61"/>
                  </a:lnTo>
                  <a:lnTo>
                    <a:pt x="30" y="61"/>
                  </a:lnTo>
                  <a:lnTo>
                    <a:pt x="0" y="91"/>
                  </a:lnTo>
                  <a:lnTo>
                    <a:pt x="90" y="179"/>
                  </a:lnTo>
                  <a:lnTo>
                    <a:pt x="118" y="150"/>
                  </a:lnTo>
                  <a:lnTo>
                    <a:pt x="179" y="150"/>
                  </a:lnTo>
                  <a:lnTo>
                    <a:pt x="209" y="179"/>
                  </a:lnTo>
                  <a:lnTo>
                    <a:pt x="356" y="179"/>
                  </a:lnTo>
                  <a:lnTo>
                    <a:pt x="327" y="209"/>
                  </a:lnTo>
                  <a:lnTo>
                    <a:pt x="356" y="209"/>
                  </a:lnTo>
                  <a:lnTo>
                    <a:pt x="386" y="238"/>
                  </a:lnTo>
                  <a:lnTo>
                    <a:pt x="416" y="209"/>
                  </a:lnTo>
                  <a:lnTo>
                    <a:pt x="475" y="268"/>
                  </a:lnTo>
                  <a:lnTo>
                    <a:pt x="593" y="268"/>
                  </a:lnTo>
                  <a:lnTo>
                    <a:pt x="564" y="298"/>
                  </a:lnTo>
                  <a:lnTo>
                    <a:pt x="534" y="298"/>
                  </a:lnTo>
                  <a:lnTo>
                    <a:pt x="534" y="328"/>
                  </a:lnTo>
                  <a:lnTo>
                    <a:pt x="564" y="328"/>
                  </a:lnTo>
                  <a:lnTo>
                    <a:pt x="593" y="356"/>
                  </a:lnTo>
                  <a:lnTo>
                    <a:pt x="623" y="328"/>
                  </a:lnTo>
                  <a:lnTo>
                    <a:pt x="653" y="328"/>
                  </a:lnTo>
                  <a:lnTo>
                    <a:pt x="623" y="356"/>
                  </a:lnTo>
                  <a:lnTo>
                    <a:pt x="623" y="386"/>
                  </a:lnTo>
                  <a:lnTo>
                    <a:pt x="653" y="386"/>
                  </a:lnTo>
                  <a:lnTo>
                    <a:pt x="683" y="416"/>
                  </a:lnTo>
                  <a:lnTo>
                    <a:pt x="653" y="416"/>
                  </a:lnTo>
                  <a:lnTo>
                    <a:pt x="653" y="446"/>
                  </a:lnTo>
                  <a:lnTo>
                    <a:pt x="623" y="475"/>
                  </a:lnTo>
                  <a:lnTo>
                    <a:pt x="711" y="565"/>
                  </a:lnTo>
                  <a:lnTo>
                    <a:pt x="711" y="593"/>
                  </a:lnTo>
                  <a:lnTo>
                    <a:pt x="741" y="623"/>
                  </a:lnTo>
                  <a:lnTo>
                    <a:pt x="771" y="623"/>
                  </a:lnTo>
                  <a:lnTo>
                    <a:pt x="802" y="653"/>
                  </a:lnTo>
                  <a:lnTo>
                    <a:pt x="830" y="653"/>
                  </a:lnTo>
                  <a:lnTo>
                    <a:pt x="860" y="684"/>
                  </a:lnTo>
                  <a:lnTo>
                    <a:pt x="890" y="653"/>
                  </a:lnTo>
                  <a:lnTo>
                    <a:pt x="890" y="830"/>
                  </a:lnTo>
                  <a:lnTo>
                    <a:pt x="860" y="830"/>
                  </a:lnTo>
                  <a:lnTo>
                    <a:pt x="860" y="860"/>
                  </a:lnTo>
                  <a:lnTo>
                    <a:pt x="948" y="948"/>
                  </a:lnTo>
                  <a:lnTo>
                    <a:pt x="920" y="948"/>
                  </a:lnTo>
                  <a:lnTo>
                    <a:pt x="890" y="920"/>
                  </a:lnTo>
                  <a:lnTo>
                    <a:pt x="860" y="948"/>
                  </a:lnTo>
                  <a:lnTo>
                    <a:pt x="860" y="1067"/>
                  </a:lnTo>
                  <a:lnTo>
                    <a:pt x="830" y="1097"/>
                  </a:lnTo>
                  <a:lnTo>
                    <a:pt x="830" y="1185"/>
                  </a:lnTo>
                  <a:lnTo>
                    <a:pt x="860" y="1185"/>
                  </a:lnTo>
                  <a:lnTo>
                    <a:pt x="860" y="1215"/>
                  </a:lnTo>
                  <a:lnTo>
                    <a:pt x="830" y="1215"/>
                  </a:lnTo>
                  <a:lnTo>
                    <a:pt x="830" y="1304"/>
                  </a:lnTo>
                  <a:lnTo>
                    <a:pt x="802" y="1334"/>
                  </a:lnTo>
                  <a:lnTo>
                    <a:pt x="802" y="1422"/>
                  </a:lnTo>
                  <a:lnTo>
                    <a:pt x="771" y="1452"/>
                  </a:lnTo>
                  <a:lnTo>
                    <a:pt x="771" y="1540"/>
                  </a:lnTo>
                  <a:lnTo>
                    <a:pt x="741" y="1570"/>
                  </a:lnTo>
                  <a:lnTo>
                    <a:pt x="741" y="1601"/>
                  </a:lnTo>
                  <a:lnTo>
                    <a:pt x="711" y="1631"/>
                  </a:lnTo>
                  <a:lnTo>
                    <a:pt x="683" y="1631"/>
                  </a:lnTo>
                  <a:lnTo>
                    <a:pt x="653" y="1659"/>
                  </a:lnTo>
                </a:path>
              </a:pathLst>
            </a:custGeom>
            <a:noFill/>
            <a:ln w="1588">
              <a:solidFill>
                <a:srgbClr val="000000"/>
              </a:solidFill>
              <a:prstDash val="solid"/>
              <a:round/>
              <a:headEnd/>
              <a:tailEnd/>
            </a:ln>
          </p:spPr>
          <p:txBody>
            <a:bodyPr/>
            <a:lstStyle/>
            <a:p>
              <a:endParaRPr lang="en-GB"/>
            </a:p>
          </p:txBody>
        </p:sp>
        <p:sp>
          <p:nvSpPr>
            <p:cNvPr id="26082" name="Freeform 482"/>
            <p:cNvSpPr>
              <a:spLocks/>
            </p:cNvSpPr>
            <p:nvPr/>
          </p:nvSpPr>
          <p:spPr bwMode="auto">
            <a:xfrm>
              <a:off x="2235" y="2660"/>
              <a:ext cx="15" cy="7"/>
            </a:xfrm>
            <a:custGeom>
              <a:avLst/>
              <a:gdLst/>
              <a:ahLst/>
              <a:cxnLst>
                <a:cxn ang="0">
                  <a:pos x="0" y="27"/>
                </a:cxn>
                <a:cxn ang="0">
                  <a:pos x="30" y="0"/>
                </a:cxn>
                <a:cxn ang="0">
                  <a:pos x="61" y="0"/>
                </a:cxn>
                <a:cxn ang="0">
                  <a:pos x="61" y="27"/>
                </a:cxn>
                <a:cxn ang="0">
                  <a:pos x="0" y="27"/>
                </a:cxn>
              </a:cxnLst>
              <a:rect l="0" t="0" r="r" b="b"/>
              <a:pathLst>
                <a:path w="61" h="27">
                  <a:moveTo>
                    <a:pt x="0" y="27"/>
                  </a:moveTo>
                  <a:lnTo>
                    <a:pt x="30" y="0"/>
                  </a:lnTo>
                  <a:lnTo>
                    <a:pt x="61" y="0"/>
                  </a:lnTo>
                  <a:lnTo>
                    <a:pt x="61" y="27"/>
                  </a:lnTo>
                  <a:lnTo>
                    <a:pt x="0" y="27"/>
                  </a:lnTo>
                </a:path>
              </a:pathLst>
            </a:custGeom>
            <a:noFill/>
            <a:ln w="1588">
              <a:solidFill>
                <a:srgbClr val="000000"/>
              </a:solidFill>
              <a:prstDash val="solid"/>
              <a:round/>
              <a:headEnd/>
              <a:tailEnd/>
            </a:ln>
          </p:spPr>
          <p:txBody>
            <a:bodyPr/>
            <a:lstStyle/>
            <a:p>
              <a:endParaRPr lang="en-GB"/>
            </a:p>
          </p:txBody>
        </p:sp>
        <p:sp>
          <p:nvSpPr>
            <p:cNvPr id="26083" name="Freeform 483"/>
            <p:cNvSpPr>
              <a:spLocks/>
            </p:cNvSpPr>
            <p:nvPr/>
          </p:nvSpPr>
          <p:spPr bwMode="auto">
            <a:xfrm>
              <a:off x="1887" y="3045"/>
              <a:ext cx="511" cy="155"/>
            </a:xfrm>
            <a:custGeom>
              <a:avLst/>
              <a:gdLst/>
              <a:ahLst/>
              <a:cxnLst>
                <a:cxn ang="0">
                  <a:pos x="1926" y="146"/>
                </a:cxn>
                <a:cxn ang="0">
                  <a:pos x="1867" y="146"/>
                </a:cxn>
                <a:cxn ang="0">
                  <a:pos x="1808" y="118"/>
                </a:cxn>
                <a:cxn ang="0">
                  <a:pos x="1719" y="146"/>
                </a:cxn>
                <a:cxn ang="0">
                  <a:pos x="1629" y="118"/>
                </a:cxn>
                <a:cxn ang="0">
                  <a:pos x="1541" y="88"/>
                </a:cxn>
                <a:cxn ang="0">
                  <a:pos x="1482" y="88"/>
                </a:cxn>
                <a:cxn ang="0">
                  <a:pos x="1126" y="118"/>
                </a:cxn>
                <a:cxn ang="0">
                  <a:pos x="1008" y="88"/>
                </a:cxn>
                <a:cxn ang="0">
                  <a:pos x="830" y="57"/>
                </a:cxn>
                <a:cxn ang="0">
                  <a:pos x="771" y="88"/>
                </a:cxn>
                <a:cxn ang="0">
                  <a:pos x="711" y="88"/>
                </a:cxn>
                <a:cxn ang="0">
                  <a:pos x="680" y="57"/>
                </a:cxn>
                <a:cxn ang="0">
                  <a:pos x="623" y="88"/>
                </a:cxn>
                <a:cxn ang="0">
                  <a:pos x="534" y="27"/>
                </a:cxn>
                <a:cxn ang="0">
                  <a:pos x="446" y="0"/>
                </a:cxn>
                <a:cxn ang="0">
                  <a:pos x="386" y="0"/>
                </a:cxn>
                <a:cxn ang="0">
                  <a:pos x="297" y="57"/>
                </a:cxn>
                <a:cxn ang="0">
                  <a:pos x="266" y="118"/>
                </a:cxn>
                <a:cxn ang="0">
                  <a:pos x="297" y="118"/>
                </a:cxn>
                <a:cxn ang="0">
                  <a:pos x="178" y="146"/>
                </a:cxn>
                <a:cxn ang="0">
                  <a:pos x="118" y="146"/>
                </a:cxn>
                <a:cxn ang="0">
                  <a:pos x="90" y="175"/>
                </a:cxn>
                <a:cxn ang="0">
                  <a:pos x="29" y="206"/>
                </a:cxn>
                <a:cxn ang="0">
                  <a:pos x="0" y="295"/>
                </a:cxn>
                <a:cxn ang="0">
                  <a:pos x="29" y="354"/>
                </a:cxn>
                <a:cxn ang="0">
                  <a:pos x="29" y="382"/>
                </a:cxn>
                <a:cxn ang="0">
                  <a:pos x="90" y="382"/>
                </a:cxn>
                <a:cxn ang="0">
                  <a:pos x="118" y="413"/>
                </a:cxn>
                <a:cxn ang="0">
                  <a:pos x="90" y="473"/>
                </a:cxn>
                <a:cxn ang="0">
                  <a:pos x="90" y="501"/>
                </a:cxn>
                <a:cxn ang="0">
                  <a:pos x="118" y="501"/>
                </a:cxn>
                <a:cxn ang="0">
                  <a:pos x="90" y="561"/>
                </a:cxn>
                <a:cxn ang="0">
                  <a:pos x="59" y="591"/>
                </a:cxn>
              </a:cxnLst>
              <a:rect l="0" t="0" r="r" b="b"/>
              <a:pathLst>
                <a:path w="2045" h="620">
                  <a:moveTo>
                    <a:pt x="2045" y="146"/>
                  </a:moveTo>
                  <a:lnTo>
                    <a:pt x="1926" y="146"/>
                  </a:lnTo>
                  <a:lnTo>
                    <a:pt x="1896" y="175"/>
                  </a:lnTo>
                  <a:lnTo>
                    <a:pt x="1867" y="146"/>
                  </a:lnTo>
                  <a:lnTo>
                    <a:pt x="1838" y="146"/>
                  </a:lnTo>
                  <a:lnTo>
                    <a:pt x="1808" y="118"/>
                  </a:lnTo>
                  <a:lnTo>
                    <a:pt x="1719" y="118"/>
                  </a:lnTo>
                  <a:lnTo>
                    <a:pt x="1719" y="146"/>
                  </a:lnTo>
                  <a:lnTo>
                    <a:pt x="1660" y="146"/>
                  </a:lnTo>
                  <a:lnTo>
                    <a:pt x="1629" y="118"/>
                  </a:lnTo>
                  <a:lnTo>
                    <a:pt x="1571" y="118"/>
                  </a:lnTo>
                  <a:lnTo>
                    <a:pt x="1541" y="88"/>
                  </a:lnTo>
                  <a:lnTo>
                    <a:pt x="1510" y="118"/>
                  </a:lnTo>
                  <a:lnTo>
                    <a:pt x="1482" y="88"/>
                  </a:lnTo>
                  <a:lnTo>
                    <a:pt x="1482" y="118"/>
                  </a:lnTo>
                  <a:lnTo>
                    <a:pt x="1126" y="118"/>
                  </a:lnTo>
                  <a:lnTo>
                    <a:pt x="1096" y="88"/>
                  </a:lnTo>
                  <a:lnTo>
                    <a:pt x="1008" y="88"/>
                  </a:lnTo>
                  <a:lnTo>
                    <a:pt x="978" y="57"/>
                  </a:lnTo>
                  <a:lnTo>
                    <a:pt x="830" y="57"/>
                  </a:lnTo>
                  <a:lnTo>
                    <a:pt x="800" y="88"/>
                  </a:lnTo>
                  <a:lnTo>
                    <a:pt x="771" y="88"/>
                  </a:lnTo>
                  <a:lnTo>
                    <a:pt x="741" y="57"/>
                  </a:lnTo>
                  <a:lnTo>
                    <a:pt x="711" y="88"/>
                  </a:lnTo>
                  <a:lnTo>
                    <a:pt x="680" y="88"/>
                  </a:lnTo>
                  <a:lnTo>
                    <a:pt x="680" y="57"/>
                  </a:lnTo>
                  <a:lnTo>
                    <a:pt x="652" y="57"/>
                  </a:lnTo>
                  <a:lnTo>
                    <a:pt x="623" y="88"/>
                  </a:lnTo>
                  <a:lnTo>
                    <a:pt x="593" y="88"/>
                  </a:lnTo>
                  <a:lnTo>
                    <a:pt x="534" y="27"/>
                  </a:lnTo>
                  <a:lnTo>
                    <a:pt x="446" y="27"/>
                  </a:lnTo>
                  <a:lnTo>
                    <a:pt x="446" y="0"/>
                  </a:lnTo>
                  <a:lnTo>
                    <a:pt x="386" y="27"/>
                  </a:lnTo>
                  <a:lnTo>
                    <a:pt x="386" y="0"/>
                  </a:lnTo>
                  <a:lnTo>
                    <a:pt x="327" y="57"/>
                  </a:lnTo>
                  <a:lnTo>
                    <a:pt x="297" y="57"/>
                  </a:lnTo>
                  <a:lnTo>
                    <a:pt x="266" y="88"/>
                  </a:lnTo>
                  <a:lnTo>
                    <a:pt x="266" y="118"/>
                  </a:lnTo>
                  <a:lnTo>
                    <a:pt x="297" y="88"/>
                  </a:lnTo>
                  <a:lnTo>
                    <a:pt x="297" y="118"/>
                  </a:lnTo>
                  <a:lnTo>
                    <a:pt x="266" y="146"/>
                  </a:lnTo>
                  <a:lnTo>
                    <a:pt x="178" y="146"/>
                  </a:lnTo>
                  <a:lnTo>
                    <a:pt x="148" y="175"/>
                  </a:lnTo>
                  <a:lnTo>
                    <a:pt x="118" y="146"/>
                  </a:lnTo>
                  <a:lnTo>
                    <a:pt x="90" y="146"/>
                  </a:lnTo>
                  <a:lnTo>
                    <a:pt x="90" y="175"/>
                  </a:lnTo>
                  <a:lnTo>
                    <a:pt x="59" y="206"/>
                  </a:lnTo>
                  <a:lnTo>
                    <a:pt x="29" y="206"/>
                  </a:lnTo>
                  <a:lnTo>
                    <a:pt x="0" y="236"/>
                  </a:lnTo>
                  <a:lnTo>
                    <a:pt x="0" y="295"/>
                  </a:lnTo>
                  <a:lnTo>
                    <a:pt x="29" y="295"/>
                  </a:lnTo>
                  <a:lnTo>
                    <a:pt x="29" y="354"/>
                  </a:lnTo>
                  <a:lnTo>
                    <a:pt x="59" y="354"/>
                  </a:lnTo>
                  <a:lnTo>
                    <a:pt x="29" y="382"/>
                  </a:lnTo>
                  <a:lnTo>
                    <a:pt x="59" y="413"/>
                  </a:lnTo>
                  <a:lnTo>
                    <a:pt x="90" y="382"/>
                  </a:lnTo>
                  <a:lnTo>
                    <a:pt x="118" y="382"/>
                  </a:lnTo>
                  <a:lnTo>
                    <a:pt x="118" y="413"/>
                  </a:lnTo>
                  <a:lnTo>
                    <a:pt x="90" y="443"/>
                  </a:lnTo>
                  <a:lnTo>
                    <a:pt x="90" y="473"/>
                  </a:lnTo>
                  <a:lnTo>
                    <a:pt x="118" y="473"/>
                  </a:lnTo>
                  <a:lnTo>
                    <a:pt x="90" y="501"/>
                  </a:lnTo>
                  <a:lnTo>
                    <a:pt x="90" y="531"/>
                  </a:lnTo>
                  <a:lnTo>
                    <a:pt x="118" y="501"/>
                  </a:lnTo>
                  <a:lnTo>
                    <a:pt x="148" y="501"/>
                  </a:lnTo>
                  <a:lnTo>
                    <a:pt x="90" y="561"/>
                  </a:lnTo>
                  <a:lnTo>
                    <a:pt x="59" y="561"/>
                  </a:lnTo>
                  <a:lnTo>
                    <a:pt x="59" y="591"/>
                  </a:lnTo>
                  <a:lnTo>
                    <a:pt x="90" y="620"/>
                  </a:lnTo>
                </a:path>
              </a:pathLst>
            </a:custGeom>
            <a:noFill/>
            <a:ln w="1588">
              <a:solidFill>
                <a:srgbClr val="000000"/>
              </a:solidFill>
              <a:prstDash val="solid"/>
              <a:round/>
              <a:headEnd/>
              <a:tailEnd/>
            </a:ln>
          </p:spPr>
          <p:txBody>
            <a:bodyPr/>
            <a:lstStyle/>
            <a:p>
              <a:endParaRPr lang="en-GB"/>
            </a:p>
          </p:txBody>
        </p:sp>
        <p:sp>
          <p:nvSpPr>
            <p:cNvPr id="26084" name="Freeform 484"/>
            <p:cNvSpPr>
              <a:spLocks/>
            </p:cNvSpPr>
            <p:nvPr/>
          </p:nvSpPr>
          <p:spPr bwMode="auto">
            <a:xfrm>
              <a:off x="1909" y="3186"/>
              <a:ext cx="178" cy="414"/>
            </a:xfrm>
            <a:custGeom>
              <a:avLst/>
              <a:gdLst/>
              <a:ahLst/>
              <a:cxnLst>
                <a:cxn ang="0">
                  <a:pos x="265" y="1598"/>
                </a:cxn>
                <a:cxn ang="0">
                  <a:pos x="237" y="1540"/>
                </a:cxn>
                <a:cxn ang="0">
                  <a:pos x="265" y="1509"/>
                </a:cxn>
                <a:cxn ang="0">
                  <a:pos x="326" y="1422"/>
                </a:cxn>
                <a:cxn ang="0">
                  <a:pos x="414" y="1391"/>
                </a:cxn>
                <a:cxn ang="0">
                  <a:pos x="383" y="1333"/>
                </a:cxn>
                <a:cxn ang="0">
                  <a:pos x="326" y="1215"/>
                </a:cxn>
                <a:cxn ang="0">
                  <a:pos x="356" y="1154"/>
                </a:cxn>
                <a:cxn ang="0">
                  <a:pos x="414" y="1066"/>
                </a:cxn>
                <a:cxn ang="0">
                  <a:pos x="414" y="1006"/>
                </a:cxn>
                <a:cxn ang="0">
                  <a:pos x="356" y="977"/>
                </a:cxn>
                <a:cxn ang="0">
                  <a:pos x="326" y="888"/>
                </a:cxn>
                <a:cxn ang="0">
                  <a:pos x="296" y="829"/>
                </a:cxn>
                <a:cxn ang="0">
                  <a:pos x="444" y="768"/>
                </a:cxn>
                <a:cxn ang="0">
                  <a:pos x="472" y="681"/>
                </a:cxn>
                <a:cxn ang="0">
                  <a:pos x="472" y="623"/>
                </a:cxn>
                <a:cxn ang="0">
                  <a:pos x="503" y="504"/>
                </a:cxn>
                <a:cxn ang="0">
                  <a:pos x="503" y="443"/>
                </a:cxn>
                <a:cxn ang="0">
                  <a:pos x="503" y="414"/>
                </a:cxn>
                <a:cxn ang="0">
                  <a:pos x="533" y="355"/>
                </a:cxn>
                <a:cxn ang="0">
                  <a:pos x="562" y="295"/>
                </a:cxn>
                <a:cxn ang="0">
                  <a:pos x="621" y="268"/>
                </a:cxn>
                <a:cxn ang="0">
                  <a:pos x="681" y="237"/>
                </a:cxn>
                <a:cxn ang="0">
                  <a:pos x="710" y="177"/>
                </a:cxn>
                <a:cxn ang="0">
                  <a:pos x="651" y="148"/>
                </a:cxn>
                <a:cxn ang="0">
                  <a:pos x="621" y="89"/>
                </a:cxn>
                <a:cxn ang="0">
                  <a:pos x="444" y="59"/>
                </a:cxn>
                <a:cxn ang="0">
                  <a:pos x="414" y="89"/>
                </a:cxn>
                <a:cxn ang="0">
                  <a:pos x="356" y="89"/>
                </a:cxn>
                <a:cxn ang="0">
                  <a:pos x="176" y="59"/>
                </a:cxn>
                <a:cxn ang="0">
                  <a:pos x="176" y="30"/>
                </a:cxn>
                <a:cxn ang="0">
                  <a:pos x="119" y="0"/>
                </a:cxn>
                <a:cxn ang="0">
                  <a:pos x="28" y="30"/>
                </a:cxn>
                <a:cxn ang="0">
                  <a:pos x="0" y="59"/>
                </a:cxn>
              </a:cxnLst>
              <a:rect l="0" t="0" r="r" b="b"/>
              <a:pathLst>
                <a:path w="710" h="1658">
                  <a:moveTo>
                    <a:pt x="265" y="1658"/>
                  </a:moveTo>
                  <a:lnTo>
                    <a:pt x="265" y="1598"/>
                  </a:lnTo>
                  <a:lnTo>
                    <a:pt x="237" y="1570"/>
                  </a:lnTo>
                  <a:lnTo>
                    <a:pt x="237" y="1540"/>
                  </a:lnTo>
                  <a:lnTo>
                    <a:pt x="265" y="1540"/>
                  </a:lnTo>
                  <a:lnTo>
                    <a:pt x="265" y="1509"/>
                  </a:lnTo>
                  <a:lnTo>
                    <a:pt x="326" y="1452"/>
                  </a:lnTo>
                  <a:lnTo>
                    <a:pt x="326" y="1422"/>
                  </a:lnTo>
                  <a:lnTo>
                    <a:pt x="356" y="1391"/>
                  </a:lnTo>
                  <a:lnTo>
                    <a:pt x="414" y="1391"/>
                  </a:lnTo>
                  <a:lnTo>
                    <a:pt x="414" y="1333"/>
                  </a:lnTo>
                  <a:lnTo>
                    <a:pt x="383" y="1333"/>
                  </a:lnTo>
                  <a:lnTo>
                    <a:pt x="326" y="1273"/>
                  </a:lnTo>
                  <a:lnTo>
                    <a:pt x="326" y="1215"/>
                  </a:lnTo>
                  <a:lnTo>
                    <a:pt x="356" y="1184"/>
                  </a:lnTo>
                  <a:lnTo>
                    <a:pt x="356" y="1154"/>
                  </a:lnTo>
                  <a:lnTo>
                    <a:pt x="414" y="1096"/>
                  </a:lnTo>
                  <a:lnTo>
                    <a:pt x="414" y="1066"/>
                  </a:lnTo>
                  <a:lnTo>
                    <a:pt x="444" y="1036"/>
                  </a:lnTo>
                  <a:lnTo>
                    <a:pt x="414" y="1006"/>
                  </a:lnTo>
                  <a:lnTo>
                    <a:pt x="383" y="1006"/>
                  </a:lnTo>
                  <a:lnTo>
                    <a:pt x="356" y="977"/>
                  </a:lnTo>
                  <a:lnTo>
                    <a:pt x="356" y="888"/>
                  </a:lnTo>
                  <a:lnTo>
                    <a:pt x="326" y="888"/>
                  </a:lnTo>
                  <a:lnTo>
                    <a:pt x="296" y="859"/>
                  </a:lnTo>
                  <a:lnTo>
                    <a:pt x="296" y="829"/>
                  </a:lnTo>
                  <a:lnTo>
                    <a:pt x="444" y="829"/>
                  </a:lnTo>
                  <a:lnTo>
                    <a:pt x="444" y="768"/>
                  </a:lnTo>
                  <a:lnTo>
                    <a:pt x="472" y="741"/>
                  </a:lnTo>
                  <a:lnTo>
                    <a:pt x="472" y="681"/>
                  </a:lnTo>
                  <a:lnTo>
                    <a:pt x="444" y="650"/>
                  </a:lnTo>
                  <a:lnTo>
                    <a:pt x="472" y="623"/>
                  </a:lnTo>
                  <a:lnTo>
                    <a:pt x="503" y="623"/>
                  </a:lnTo>
                  <a:lnTo>
                    <a:pt x="503" y="504"/>
                  </a:lnTo>
                  <a:lnTo>
                    <a:pt x="533" y="474"/>
                  </a:lnTo>
                  <a:lnTo>
                    <a:pt x="503" y="443"/>
                  </a:lnTo>
                  <a:lnTo>
                    <a:pt x="533" y="414"/>
                  </a:lnTo>
                  <a:lnTo>
                    <a:pt x="503" y="414"/>
                  </a:lnTo>
                  <a:lnTo>
                    <a:pt x="503" y="355"/>
                  </a:lnTo>
                  <a:lnTo>
                    <a:pt x="533" y="355"/>
                  </a:lnTo>
                  <a:lnTo>
                    <a:pt x="533" y="325"/>
                  </a:lnTo>
                  <a:lnTo>
                    <a:pt x="562" y="295"/>
                  </a:lnTo>
                  <a:lnTo>
                    <a:pt x="590" y="295"/>
                  </a:lnTo>
                  <a:lnTo>
                    <a:pt x="621" y="268"/>
                  </a:lnTo>
                  <a:lnTo>
                    <a:pt x="651" y="268"/>
                  </a:lnTo>
                  <a:lnTo>
                    <a:pt x="681" y="237"/>
                  </a:lnTo>
                  <a:lnTo>
                    <a:pt x="681" y="207"/>
                  </a:lnTo>
                  <a:lnTo>
                    <a:pt x="710" y="177"/>
                  </a:lnTo>
                  <a:lnTo>
                    <a:pt x="681" y="148"/>
                  </a:lnTo>
                  <a:lnTo>
                    <a:pt x="651" y="148"/>
                  </a:lnTo>
                  <a:lnTo>
                    <a:pt x="621" y="118"/>
                  </a:lnTo>
                  <a:lnTo>
                    <a:pt x="621" y="89"/>
                  </a:lnTo>
                  <a:lnTo>
                    <a:pt x="590" y="59"/>
                  </a:lnTo>
                  <a:lnTo>
                    <a:pt x="444" y="59"/>
                  </a:lnTo>
                  <a:lnTo>
                    <a:pt x="444" y="89"/>
                  </a:lnTo>
                  <a:lnTo>
                    <a:pt x="414" y="89"/>
                  </a:lnTo>
                  <a:lnTo>
                    <a:pt x="383" y="118"/>
                  </a:lnTo>
                  <a:lnTo>
                    <a:pt x="356" y="89"/>
                  </a:lnTo>
                  <a:lnTo>
                    <a:pt x="176" y="89"/>
                  </a:lnTo>
                  <a:lnTo>
                    <a:pt x="176" y="59"/>
                  </a:lnTo>
                  <a:lnTo>
                    <a:pt x="207" y="30"/>
                  </a:lnTo>
                  <a:lnTo>
                    <a:pt x="176" y="30"/>
                  </a:lnTo>
                  <a:lnTo>
                    <a:pt x="176" y="0"/>
                  </a:lnTo>
                  <a:lnTo>
                    <a:pt x="119" y="0"/>
                  </a:lnTo>
                  <a:lnTo>
                    <a:pt x="88" y="30"/>
                  </a:lnTo>
                  <a:lnTo>
                    <a:pt x="28" y="30"/>
                  </a:lnTo>
                  <a:lnTo>
                    <a:pt x="28" y="59"/>
                  </a:lnTo>
                  <a:lnTo>
                    <a:pt x="0" y="59"/>
                  </a:lnTo>
                </a:path>
              </a:pathLst>
            </a:custGeom>
            <a:noFill/>
            <a:ln w="1588">
              <a:solidFill>
                <a:srgbClr val="000000"/>
              </a:solidFill>
              <a:prstDash val="solid"/>
              <a:round/>
              <a:headEnd/>
              <a:tailEnd/>
            </a:ln>
          </p:spPr>
          <p:txBody>
            <a:bodyPr/>
            <a:lstStyle/>
            <a:p>
              <a:endParaRPr lang="en-GB"/>
            </a:p>
          </p:txBody>
        </p:sp>
        <p:sp>
          <p:nvSpPr>
            <p:cNvPr id="26085" name="Freeform 485"/>
            <p:cNvSpPr>
              <a:spLocks/>
            </p:cNvSpPr>
            <p:nvPr/>
          </p:nvSpPr>
          <p:spPr bwMode="auto">
            <a:xfrm>
              <a:off x="1842" y="3200"/>
              <a:ext cx="74" cy="274"/>
            </a:xfrm>
            <a:custGeom>
              <a:avLst/>
              <a:gdLst/>
              <a:ahLst/>
              <a:cxnLst>
                <a:cxn ang="0">
                  <a:pos x="268" y="0"/>
                </a:cxn>
                <a:cxn ang="0">
                  <a:pos x="237" y="30"/>
                </a:cxn>
                <a:cxn ang="0">
                  <a:pos x="237" y="89"/>
                </a:cxn>
                <a:cxn ang="0">
                  <a:pos x="268" y="118"/>
                </a:cxn>
                <a:cxn ang="0">
                  <a:pos x="268" y="266"/>
                </a:cxn>
                <a:cxn ang="0">
                  <a:pos x="296" y="266"/>
                </a:cxn>
                <a:cxn ang="0">
                  <a:pos x="296" y="327"/>
                </a:cxn>
                <a:cxn ang="0">
                  <a:pos x="268" y="327"/>
                </a:cxn>
                <a:cxn ang="0">
                  <a:pos x="268" y="445"/>
                </a:cxn>
                <a:cxn ang="0">
                  <a:pos x="237" y="445"/>
                </a:cxn>
                <a:cxn ang="0">
                  <a:pos x="237" y="503"/>
                </a:cxn>
                <a:cxn ang="0">
                  <a:pos x="207" y="534"/>
                </a:cxn>
                <a:cxn ang="0">
                  <a:pos x="207" y="622"/>
                </a:cxn>
                <a:cxn ang="0">
                  <a:pos x="178" y="652"/>
                </a:cxn>
                <a:cxn ang="0">
                  <a:pos x="178" y="682"/>
                </a:cxn>
                <a:cxn ang="0">
                  <a:pos x="149" y="709"/>
                </a:cxn>
                <a:cxn ang="0">
                  <a:pos x="149" y="740"/>
                </a:cxn>
                <a:cxn ang="0">
                  <a:pos x="119" y="770"/>
                </a:cxn>
                <a:cxn ang="0">
                  <a:pos x="119" y="800"/>
                </a:cxn>
                <a:cxn ang="0">
                  <a:pos x="59" y="859"/>
                </a:cxn>
                <a:cxn ang="0">
                  <a:pos x="30" y="859"/>
                </a:cxn>
                <a:cxn ang="0">
                  <a:pos x="59" y="889"/>
                </a:cxn>
                <a:cxn ang="0">
                  <a:pos x="30" y="918"/>
                </a:cxn>
                <a:cxn ang="0">
                  <a:pos x="30" y="1007"/>
                </a:cxn>
                <a:cxn ang="0">
                  <a:pos x="0" y="1037"/>
                </a:cxn>
                <a:cxn ang="0">
                  <a:pos x="0" y="1095"/>
                </a:cxn>
                <a:cxn ang="0">
                  <a:pos x="59" y="1095"/>
                </a:cxn>
              </a:cxnLst>
              <a:rect l="0" t="0" r="r" b="b"/>
              <a:pathLst>
                <a:path w="296" h="1095">
                  <a:moveTo>
                    <a:pt x="268" y="0"/>
                  </a:moveTo>
                  <a:lnTo>
                    <a:pt x="237" y="30"/>
                  </a:lnTo>
                  <a:lnTo>
                    <a:pt x="237" y="89"/>
                  </a:lnTo>
                  <a:lnTo>
                    <a:pt x="268" y="118"/>
                  </a:lnTo>
                  <a:lnTo>
                    <a:pt x="268" y="266"/>
                  </a:lnTo>
                  <a:lnTo>
                    <a:pt x="296" y="266"/>
                  </a:lnTo>
                  <a:lnTo>
                    <a:pt x="296" y="327"/>
                  </a:lnTo>
                  <a:lnTo>
                    <a:pt x="268" y="327"/>
                  </a:lnTo>
                  <a:lnTo>
                    <a:pt x="268" y="445"/>
                  </a:lnTo>
                  <a:lnTo>
                    <a:pt x="237" y="445"/>
                  </a:lnTo>
                  <a:lnTo>
                    <a:pt x="237" y="503"/>
                  </a:lnTo>
                  <a:lnTo>
                    <a:pt x="207" y="534"/>
                  </a:lnTo>
                  <a:lnTo>
                    <a:pt x="207" y="622"/>
                  </a:lnTo>
                  <a:lnTo>
                    <a:pt x="178" y="652"/>
                  </a:lnTo>
                  <a:lnTo>
                    <a:pt x="178" y="682"/>
                  </a:lnTo>
                  <a:lnTo>
                    <a:pt x="149" y="709"/>
                  </a:lnTo>
                  <a:lnTo>
                    <a:pt x="149" y="740"/>
                  </a:lnTo>
                  <a:lnTo>
                    <a:pt x="119" y="770"/>
                  </a:lnTo>
                  <a:lnTo>
                    <a:pt x="119" y="800"/>
                  </a:lnTo>
                  <a:lnTo>
                    <a:pt x="59" y="859"/>
                  </a:lnTo>
                  <a:lnTo>
                    <a:pt x="30" y="859"/>
                  </a:lnTo>
                  <a:lnTo>
                    <a:pt x="59" y="889"/>
                  </a:lnTo>
                  <a:lnTo>
                    <a:pt x="30" y="918"/>
                  </a:lnTo>
                  <a:lnTo>
                    <a:pt x="30" y="1007"/>
                  </a:lnTo>
                  <a:lnTo>
                    <a:pt x="0" y="1037"/>
                  </a:lnTo>
                  <a:lnTo>
                    <a:pt x="0" y="1095"/>
                  </a:lnTo>
                  <a:lnTo>
                    <a:pt x="59" y="1095"/>
                  </a:lnTo>
                </a:path>
              </a:pathLst>
            </a:custGeom>
            <a:noFill/>
            <a:ln w="1588">
              <a:solidFill>
                <a:srgbClr val="000000"/>
              </a:solidFill>
              <a:prstDash val="solid"/>
              <a:round/>
              <a:headEnd/>
              <a:tailEnd/>
            </a:ln>
          </p:spPr>
          <p:txBody>
            <a:bodyPr/>
            <a:lstStyle/>
            <a:p>
              <a:endParaRPr lang="en-GB"/>
            </a:p>
          </p:txBody>
        </p:sp>
        <p:sp>
          <p:nvSpPr>
            <p:cNvPr id="26086" name="Freeform 486"/>
            <p:cNvSpPr>
              <a:spLocks/>
            </p:cNvSpPr>
            <p:nvPr/>
          </p:nvSpPr>
          <p:spPr bwMode="auto">
            <a:xfrm>
              <a:off x="2398" y="3082"/>
              <a:ext cx="222" cy="67"/>
            </a:xfrm>
            <a:custGeom>
              <a:avLst/>
              <a:gdLst/>
              <a:ahLst/>
              <a:cxnLst>
                <a:cxn ang="0">
                  <a:pos x="0" y="0"/>
                </a:cxn>
                <a:cxn ang="0">
                  <a:pos x="30" y="29"/>
                </a:cxn>
                <a:cxn ang="0">
                  <a:pos x="118" y="29"/>
                </a:cxn>
                <a:cxn ang="0">
                  <a:pos x="118" y="60"/>
                </a:cxn>
                <a:cxn ang="0">
                  <a:pos x="88" y="90"/>
                </a:cxn>
                <a:cxn ang="0">
                  <a:pos x="118" y="118"/>
                </a:cxn>
                <a:cxn ang="0">
                  <a:pos x="149" y="90"/>
                </a:cxn>
                <a:cxn ang="0">
                  <a:pos x="177" y="118"/>
                </a:cxn>
                <a:cxn ang="0">
                  <a:pos x="207" y="118"/>
                </a:cxn>
                <a:cxn ang="0">
                  <a:pos x="237" y="149"/>
                </a:cxn>
                <a:cxn ang="0">
                  <a:pos x="267" y="118"/>
                </a:cxn>
                <a:cxn ang="0">
                  <a:pos x="325" y="179"/>
                </a:cxn>
                <a:cxn ang="0">
                  <a:pos x="414" y="179"/>
                </a:cxn>
                <a:cxn ang="0">
                  <a:pos x="474" y="236"/>
                </a:cxn>
                <a:cxn ang="0">
                  <a:pos x="504" y="208"/>
                </a:cxn>
                <a:cxn ang="0">
                  <a:pos x="532" y="208"/>
                </a:cxn>
                <a:cxn ang="0">
                  <a:pos x="563" y="236"/>
                </a:cxn>
                <a:cxn ang="0">
                  <a:pos x="593" y="236"/>
                </a:cxn>
                <a:cxn ang="0">
                  <a:pos x="623" y="208"/>
                </a:cxn>
                <a:cxn ang="0">
                  <a:pos x="652" y="208"/>
                </a:cxn>
                <a:cxn ang="0">
                  <a:pos x="681" y="179"/>
                </a:cxn>
                <a:cxn ang="0">
                  <a:pos x="741" y="179"/>
                </a:cxn>
                <a:cxn ang="0">
                  <a:pos x="770" y="208"/>
                </a:cxn>
                <a:cxn ang="0">
                  <a:pos x="860" y="208"/>
                </a:cxn>
                <a:cxn ang="0">
                  <a:pos x="888" y="267"/>
                </a:cxn>
              </a:cxnLst>
              <a:rect l="0" t="0" r="r" b="b"/>
              <a:pathLst>
                <a:path w="888" h="267">
                  <a:moveTo>
                    <a:pt x="0" y="0"/>
                  </a:moveTo>
                  <a:lnTo>
                    <a:pt x="30" y="29"/>
                  </a:lnTo>
                  <a:lnTo>
                    <a:pt x="118" y="29"/>
                  </a:lnTo>
                  <a:lnTo>
                    <a:pt x="118" y="60"/>
                  </a:lnTo>
                  <a:lnTo>
                    <a:pt x="88" y="90"/>
                  </a:lnTo>
                  <a:lnTo>
                    <a:pt x="118" y="118"/>
                  </a:lnTo>
                  <a:lnTo>
                    <a:pt x="149" y="90"/>
                  </a:lnTo>
                  <a:lnTo>
                    <a:pt x="177" y="118"/>
                  </a:lnTo>
                  <a:lnTo>
                    <a:pt x="207" y="118"/>
                  </a:lnTo>
                  <a:lnTo>
                    <a:pt x="237" y="149"/>
                  </a:lnTo>
                  <a:lnTo>
                    <a:pt x="267" y="118"/>
                  </a:lnTo>
                  <a:lnTo>
                    <a:pt x="325" y="179"/>
                  </a:lnTo>
                  <a:lnTo>
                    <a:pt x="414" y="179"/>
                  </a:lnTo>
                  <a:lnTo>
                    <a:pt x="474" y="236"/>
                  </a:lnTo>
                  <a:lnTo>
                    <a:pt x="504" y="208"/>
                  </a:lnTo>
                  <a:lnTo>
                    <a:pt x="532" y="208"/>
                  </a:lnTo>
                  <a:lnTo>
                    <a:pt x="563" y="236"/>
                  </a:lnTo>
                  <a:lnTo>
                    <a:pt x="593" y="236"/>
                  </a:lnTo>
                  <a:lnTo>
                    <a:pt x="623" y="208"/>
                  </a:lnTo>
                  <a:lnTo>
                    <a:pt x="652" y="208"/>
                  </a:lnTo>
                  <a:lnTo>
                    <a:pt x="681" y="179"/>
                  </a:lnTo>
                  <a:lnTo>
                    <a:pt x="741" y="179"/>
                  </a:lnTo>
                  <a:lnTo>
                    <a:pt x="770" y="208"/>
                  </a:lnTo>
                  <a:lnTo>
                    <a:pt x="860" y="208"/>
                  </a:lnTo>
                  <a:lnTo>
                    <a:pt x="888" y="267"/>
                  </a:lnTo>
                </a:path>
              </a:pathLst>
            </a:custGeom>
            <a:noFill/>
            <a:ln w="1588">
              <a:solidFill>
                <a:srgbClr val="000000"/>
              </a:solidFill>
              <a:prstDash val="solid"/>
              <a:round/>
              <a:headEnd/>
              <a:tailEnd/>
            </a:ln>
          </p:spPr>
          <p:txBody>
            <a:bodyPr/>
            <a:lstStyle/>
            <a:p>
              <a:endParaRPr lang="en-GB"/>
            </a:p>
          </p:txBody>
        </p:sp>
        <p:sp>
          <p:nvSpPr>
            <p:cNvPr id="26087" name="Freeform 487"/>
            <p:cNvSpPr>
              <a:spLocks/>
            </p:cNvSpPr>
            <p:nvPr/>
          </p:nvSpPr>
          <p:spPr bwMode="auto">
            <a:xfrm>
              <a:off x="1650" y="3718"/>
              <a:ext cx="689" cy="629"/>
            </a:xfrm>
            <a:custGeom>
              <a:avLst/>
              <a:gdLst/>
              <a:ahLst/>
              <a:cxnLst>
                <a:cxn ang="0">
                  <a:pos x="91" y="2428"/>
                </a:cxn>
                <a:cxn ang="0">
                  <a:pos x="179" y="2369"/>
                </a:cxn>
                <a:cxn ang="0">
                  <a:pos x="209" y="2340"/>
                </a:cxn>
                <a:cxn ang="0">
                  <a:pos x="298" y="2279"/>
                </a:cxn>
                <a:cxn ang="0">
                  <a:pos x="386" y="2160"/>
                </a:cxn>
                <a:cxn ang="0">
                  <a:pos x="474" y="2042"/>
                </a:cxn>
                <a:cxn ang="0">
                  <a:pos x="535" y="1954"/>
                </a:cxn>
                <a:cxn ang="0">
                  <a:pos x="505" y="1806"/>
                </a:cxn>
                <a:cxn ang="0">
                  <a:pos x="474" y="1777"/>
                </a:cxn>
                <a:cxn ang="0">
                  <a:pos x="505" y="1687"/>
                </a:cxn>
                <a:cxn ang="0">
                  <a:pos x="505" y="1659"/>
                </a:cxn>
                <a:cxn ang="0">
                  <a:pos x="505" y="1599"/>
                </a:cxn>
                <a:cxn ang="0">
                  <a:pos x="535" y="1481"/>
                </a:cxn>
                <a:cxn ang="0">
                  <a:pos x="653" y="1304"/>
                </a:cxn>
                <a:cxn ang="0">
                  <a:pos x="683" y="1243"/>
                </a:cxn>
                <a:cxn ang="0">
                  <a:pos x="890" y="918"/>
                </a:cxn>
                <a:cxn ang="0">
                  <a:pos x="920" y="888"/>
                </a:cxn>
                <a:cxn ang="0">
                  <a:pos x="978" y="858"/>
                </a:cxn>
                <a:cxn ang="0">
                  <a:pos x="1039" y="830"/>
                </a:cxn>
                <a:cxn ang="0">
                  <a:pos x="1127" y="770"/>
                </a:cxn>
                <a:cxn ang="0">
                  <a:pos x="1215" y="740"/>
                </a:cxn>
                <a:cxn ang="0">
                  <a:pos x="1304" y="681"/>
                </a:cxn>
                <a:cxn ang="0">
                  <a:pos x="1422" y="621"/>
                </a:cxn>
                <a:cxn ang="0">
                  <a:pos x="1453" y="563"/>
                </a:cxn>
                <a:cxn ang="0">
                  <a:pos x="1511" y="475"/>
                </a:cxn>
                <a:cxn ang="0">
                  <a:pos x="1542" y="414"/>
                </a:cxn>
                <a:cxn ang="0">
                  <a:pos x="1572" y="356"/>
                </a:cxn>
                <a:cxn ang="0">
                  <a:pos x="1601" y="296"/>
                </a:cxn>
                <a:cxn ang="0">
                  <a:pos x="1629" y="207"/>
                </a:cxn>
                <a:cxn ang="0">
                  <a:pos x="1660" y="147"/>
                </a:cxn>
                <a:cxn ang="0">
                  <a:pos x="1690" y="89"/>
                </a:cxn>
                <a:cxn ang="0">
                  <a:pos x="1749" y="0"/>
                </a:cxn>
                <a:cxn ang="0">
                  <a:pos x="1810" y="12"/>
                </a:cxn>
                <a:cxn ang="0">
                  <a:pos x="1816" y="22"/>
                </a:cxn>
                <a:cxn ang="0">
                  <a:pos x="1824" y="27"/>
                </a:cxn>
                <a:cxn ang="0">
                  <a:pos x="1838" y="28"/>
                </a:cxn>
                <a:cxn ang="0">
                  <a:pos x="1842" y="28"/>
                </a:cxn>
                <a:cxn ang="0">
                  <a:pos x="1853" y="28"/>
                </a:cxn>
                <a:cxn ang="0">
                  <a:pos x="1867" y="27"/>
                </a:cxn>
                <a:cxn ang="0">
                  <a:pos x="1897" y="89"/>
                </a:cxn>
                <a:cxn ang="0">
                  <a:pos x="1927" y="147"/>
                </a:cxn>
                <a:cxn ang="0">
                  <a:pos x="1957" y="177"/>
                </a:cxn>
                <a:cxn ang="0">
                  <a:pos x="2045" y="207"/>
                </a:cxn>
                <a:cxn ang="0">
                  <a:pos x="2164" y="238"/>
                </a:cxn>
                <a:cxn ang="0">
                  <a:pos x="2371" y="207"/>
                </a:cxn>
                <a:cxn ang="0">
                  <a:pos x="2459" y="207"/>
                </a:cxn>
                <a:cxn ang="0">
                  <a:pos x="2513" y="194"/>
                </a:cxn>
                <a:cxn ang="0">
                  <a:pos x="2520" y="207"/>
                </a:cxn>
                <a:cxn ang="0">
                  <a:pos x="2550" y="207"/>
                </a:cxn>
                <a:cxn ang="0">
                  <a:pos x="2578" y="238"/>
                </a:cxn>
                <a:cxn ang="0">
                  <a:pos x="2638" y="266"/>
                </a:cxn>
                <a:cxn ang="0">
                  <a:pos x="2727" y="238"/>
                </a:cxn>
              </a:cxnLst>
              <a:rect l="0" t="0" r="r" b="b"/>
              <a:pathLst>
                <a:path w="2757" h="2516">
                  <a:moveTo>
                    <a:pt x="0" y="2516"/>
                  </a:moveTo>
                  <a:lnTo>
                    <a:pt x="91" y="2428"/>
                  </a:lnTo>
                  <a:lnTo>
                    <a:pt x="119" y="2428"/>
                  </a:lnTo>
                  <a:lnTo>
                    <a:pt x="179" y="2369"/>
                  </a:lnTo>
                  <a:lnTo>
                    <a:pt x="209" y="2369"/>
                  </a:lnTo>
                  <a:lnTo>
                    <a:pt x="209" y="2340"/>
                  </a:lnTo>
                  <a:lnTo>
                    <a:pt x="237" y="2340"/>
                  </a:lnTo>
                  <a:lnTo>
                    <a:pt x="298" y="2279"/>
                  </a:lnTo>
                  <a:lnTo>
                    <a:pt x="298" y="2251"/>
                  </a:lnTo>
                  <a:lnTo>
                    <a:pt x="386" y="2160"/>
                  </a:lnTo>
                  <a:lnTo>
                    <a:pt x="386" y="2133"/>
                  </a:lnTo>
                  <a:lnTo>
                    <a:pt x="474" y="2042"/>
                  </a:lnTo>
                  <a:lnTo>
                    <a:pt x="474" y="2014"/>
                  </a:lnTo>
                  <a:lnTo>
                    <a:pt x="535" y="1954"/>
                  </a:lnTo>
                  <a:lnTo>
                    <a:pt x="535" y="1835"/>
                  </a:lnTo>
                  <a:lnTo>
                    <a:pt x="505" y="1806"/>
                  </a:lnTo>
                  <a:lnTo>
                    <a:pt x="505" y="1777"/>
                  </a:lnTo>
                  <a:lnTo>
                    <a:pt x="474" y="1777"/>
                  </a:lnTo>
                  <a:lnTo>
                    <a:pt x="474" y="1717"/>
                  </a:lnTo>
                  <a:lnTo>
                    <a:pt x="505" y="1687"/>
                  </a:lnTo>
                  <a:lnTo>
                    <a:pt x="474" y="1687"/>
                  </a:lnTo>
                  <a:lnTo>
                    <a:pt x="505" y="1659"/>
                  </a:lnTo>
                  <a:lnTo>
                    <a:pt x="474" y="1629"/>
                  </a:lnTo>
                  <a:lnTo>
                    <a:pt x="505" y="1599"/>
                  </a:lnTo>
                  <a:lnTo>
                    <a:pt x="505" y="1510"/>
                  </a:lnTo>
                  <a:lnTo>
                    <a:pt x="535" y="1481"/>
                  </a:lnTo>
                  <a:lnTo>
                    <a:pt x="535" y="1422"/>
                  </a:lnTo>
                  <a:lnTo>
                    <a:pt x="653" y="1304"/>
                  </a:lnTo>
                  <a:lnTo>
                    <a:pt x="653" y="1274"/>
                  </a:lnTo>
                  <a:lnTo>
                    <a:pt x="683" y="1243"/>
                  </a:lnTo>
                  <a:lnTo>
                    <a:pt x="683" y="1125"/>
                  </a:lnTo>
                  <a:lnTo>
                    <a:pt x="890" y="918"/>
                  </a:lnTo>
                  <a:lnTo>
                    <a:pt x="890" y="888"/>
                  </a:lnTo>
                  <a:lnTo>
                    <a:pt x="920" y="888"/>
                  </a:lnTo>
                  <a:lnTo>
                    <a:pt x="949" y="858"/>
                  </a:lnTo>
                  <a:lnTo>
                    <a:pt x="978" y="858"/>
                  </a:lnTo>
                  <a:lnTo>
                    <a:pt x="1008" y="830"/>
                  </a:lnTo>
                  <a:lnTo>
                    <a:pt x="1039" y="830"/>
                  </a:lnTo>
                  <a:lnTo>
                    <a:pt x="1097" y="800"/>
                  </a:lnTo>
                  <a:lnTo>
                    <a:pt x="1127" y="770"/>
                  </a:lnTo>
                  <a:lnTo>
                    <a:pt x="1185" y="770"/>
                  </a:lnTo>
                  <a:lnTo>
                    <a:pt x="1215" y="740"/>
                  </a:lnTo>
                  <a:lnTo>
                    <a:pt x="1246" y="740"/>
                  </a:lnTo>
                  <a:lnTo>
                    <a:pt x="1304" y="681"/>
                  </a:lnTo>
                  <a:lnTo>
                    <a:pt x="1365" y="681"/>
                  </a:lnTo>
                  <a:lnTo>
                    <a:pt x="1422" y="621"/>
                  </a:lnTo>
                  <a:lnTo>
                    <a:pt x="1422" y="593"/>
                  </a:lnTo>
                  <a:lnTo>
                    <a:pt x="1453" y="563"/>
                  </a:lnTo>
                  <a:lnTo>
                    <a:pt x="1453" y="533"/>
                  </a:lnTo>
                  <a:lnTo>
                    <a:pt x="1511" y="475"/>
                  </a:lnTo>
                  <a:lnTo>
                    <a:pt x="1511" y="445"/>
                  </a:lnTo>
                  <a:lnTo>
                    <a:pt x="1542" y="414"/>
                  </a:lnTo>
                  <a:lnTo>
                    <a:pt x="1542" y="384"/>
                  </a:lnTo>
                  <a:lnTo>
                    <a:pt x="1572" y="356"/>
                  </a:lnTo>
                  <a:lnTo>
                    <a:pt x="1572" y="327"/>
                  </a:lnTo>
                  <a:lnTo>
                    <a:pt x="1601" y="296"/>
                  </a:lnTo>
                  <a:lnTo>
                    <a:pt x="1601" y="238"/>
                  </a:lnTo>
                  <a:lnTo>
                    <a:pt x="1629" y="207"/>
                  </a:lnTo>
                  <a:lnTo>
                    <a:pt x="1629" y="147"/>
                  </a:lnTo>
                  <a:lnTo>
                    <a:pt x="1660" y="147"/>
                  </a:lnTo>
                  <a:lnTo>
                    <a:pt x="1660" y="119"/>
                  </a:lnTo>
                  <a:lnTo>
                    <a:pt x="1690" y="89"/>
                  </a:lnTo>
                  <a:lnTo>
                    <a:pt x="1690" y="59"/>
                  </a:lnTo>
                  <a:lnTo>
                    <a:pt x="1749" y="0"/>
                  </a:lnTo>
                  <a:lnTo>
                    <a:pt x="1808" y="0"/>
                  </a:lnTo>
                  <a:lnTo>
                    <a:pt x="1810" y="12"/>
                  </a:lnTo>
                  <a:lnTo>
                    <a:pt x="1812" y="16"/>
                  </a:lnTo>
                  <a:lnTo>
                    <a:pt x="1816" y="22"/>
                  </a:lnTo>
                  <a:lnTo>
                    <a:pt x="1819" y="24"/>
                  </a:lnTo>
                  <a:lnTo>
                    <a:pt x="1824" y="27"/>
                  </a:lnTo>
                  <a:lnTo>
                    <a:pt x="1838" y="29"/>
                  </a:lnTo>
                  <a:lnTo>
                    <a:pt x="1838" y="28"/>
                  </a:lnTo>
                  <a:lnTo>
                    <a:pt x="1839" y="28"/>
                  </a:lnTo>
                  <a:lnTo>
                    <a:pt x="1842" y="28"/>
                  </a:lnTo>
                  <a:lnTo>
                    <a:pt x="1846" y="28"/>
                  </a:lnTo>
                  <a:lnTo>
                    <a:pt x="1853" y="28"/>
                  </a:lnTo>
                  <a:lnTo>
                    <a:pt x="1860" y="27"/>
                  </a:lnTo>
                  <a:lnTo>
                    <a:pt x="1867" y="27"/>
                  </a:lnTo>
                  <a:lnTo>
                    <a:pt x="1867" y="59"/>
                  </a:lnTo>
                  <a:lnTo>
                    <a:pt x="1897" y="89"/>
                  </a:lnTo>
                  <a:lnTo>
                    <a:pt x="1897" y="119"/>
                  </a:lnTo>
                  <a:lnTo>
                    <a:pt x="1927" y="147"/>
                  </a:lnTo>
                  <a:lnTo>
                    <a:pt x="1957" y="147"/>
                  </a:lnTo>
                  <a:lnTo>
                    <a:pt x="1957" y="177"/>
                  </a:lnTo>
                  <a:lnTo>
                    <a:pt x="1986" y="207"/>
                  </a:lnTo>
                  <a:lnTo>
                    <a:pt x="2045" y="207"/>
                  </a:lnTo>
                  <a:lnTo>
                    <a:pt x="2075" y="238"/>
                  </a:lnTo>
                  <a:lnTo>
                    <a:pt x="2164" y="238"/>
                  </a:lnTo>
                  <a:lnTo>
                    <a:pt x="2195" y="207"/>
                  </a:lnTo>
                  <a:lnTo>
                    <a:pt x="2371" y="207"/>
                  </a:lnTo>
                  <a:lnTo>
                    <a:pt x="2431" y="238"/>
                  </a:lnTo>
                  <a:lnTo>
                    <a:pt x="2459" y="207"/>
                  </a:lnTo>
                  <a:lnTo>
                    <a:pt x="2501" y="187"/>
                  </a:lnTo>
                  <a:lnTo>
                    <a:pt x="2513" y="194"/>
                  </a:lnTo>
                  <a:lnTo>
                    <a:pt x="2525" y="202"/>
                  </a:lnTo>
                  <a:lnTo>
                    <a:pt x="2520" y="207"/>
                  </a:lnTo>
                  <a:lnTo>
                    <a:pt x="2548" y="207"/>
                  </a:lnTo>
                  <a:lnTo>
                    <a:pt x="2550" y="207"/>
                  </a:lnTo>
                  <a:lnTo>
                    <a:pt x="2550" y="238"/>
                  </a:lnTo>
                  <a:lnTo>
                    <a:pt x="2578" y="238"/>
                  </a:lnTo>
                  <a:lnTo>
                    <a:pt x="2609" y="266"/>
                  </a:lnTo>
                  <a:lnTo>
                    <a:pt x="2638" y="266"/>
                  </a:lnTo>
                  <a:lnTo>
                    <a:pt x="2668" y="238"/>
                  </a:lnTo>
                  <a:lnTo>
                    <a:pt x="2727" y="238"/>
                  </a:lnTo>
                  <a:lnTo>
                    <a:pt x="2757" y="266"/>
                  </a:lnTo>
                </a:path>
              </a:pathLst>
            </a:custGeom>
            <a:noFill/>
            <a:ln w="1588">
              <a:solidFill>
                <a:srgbClr val="000000"/>
              </a:solidFill>
              <a:prstDash val="solid"/>
              <a:round/>
              <a:headEnd/>
              <a:tailEnd/>
            </a:ln>
          </p:spPr>
          <p:txBody>
            <a:bodyPr/>
            <a:lstStyle/>
            <a:p>
              <a:endParaRPr lang="en-GB"/>
            </a:p>
          </p:txBody>
        </p:sp>
        <p:sp>
          <p:nvSpPr>
            <p:cNvPr id="26088" name="Freeform 488"/>
            <p:cNvSpPr>
              <a:spLocks/>
            </p:cNvSpPr>
            <p:nvPr/>
          </p:nvSpPr>
          <p:spPr bwMode="auto">
            <a:xfrm>
              <a:off x="1975" y="3156"/>
              <a:ext cx="771" cy="547"/>
            </a:xfrm>
            <a:custGeom>
              <a:avLst/>
              <a:gdLst/>
              <a:ahLst/>
              <a:cxnLst>
                <a:cxn ang="0">
                  <a:pos x="3024" y="30"/>
                </a:cxn>
                <a:cxn ang="0">
                  <a:pos x="3082" y="58"/>
                </a:cxn>
                <a:cxn ang="0">
                  <a:pos x="3024" y="58"/>
                </a:cxn>
                <a:cxn ang="0">
                  <a:pos x="3052" y="148"/>
                </a:cxn>
                <a:cxn ang="0">
                  <a:pos x="2964" y="266"/>
                </a:cxn>
                <a:cxn ang="0">
                  <a:pos x="2906" y="295"/>
                </a:cxn>
                <a:cxn ang="0">
                  <a:pos x="2845" y="325"/>
                </a:cxn>
                <a:cxn ang="0">
                  <a:pos x="2727" y="413"/>
                </a:cxn>
                <a:cxn ang="0">
                  <a:pos x="2608" y="443"/>
                </a:cxn>
                <a:cxn ang="0">
                  <a:pos x="2490" y="473"/>
                </a:cxn>
                <a:cxn ang="0">
                  <a:pos x="2342" y="561"/>
                </a:cxn>
                <a:cxn ang="0">
                  <a:pos x="2313" y="650"/>
                </a:cxn>
                <a:cxn ang="0">
                  <a:pos x="2253" y="711"/>
                </a:cxn>
                <a:cxn ang="0">
                  <a:pos x="2134" y="859"/>
                </a:cxn>
                <a:cxn ang="0">
                  <a:pos x="2076" y="947"/>
                </a:cxn>
                <a:cxn ang="0">
                  <a:pos x="2046" y="1006"/>
                </a:cxn>
                <a:cxn ang="0">
                  <a:pos x="2046" y="1066"/>
                </a:cxn>
                <a:cxn ang="0">
                  <a:pos x="2076" y="1154"/>
                </a:cxn>
                <a:cxn ang="0">
                  <a:pos x="2104" y="1214"/>
                </a:cxn>
                <a:cxn ang="0">
                  <a:pos x="2164" y="1242"/>
                </a:cxn>
                <a:cxn ang="0">
                  <a:pos x="2134" y="1302"/>
                </a:cxn>
                <a:cxn ang="0">
                  <a:pos x="2104" y="1333"/>
                </a:cxn>
                <a:cxn ang="0">
                  <a:pos x="2046" y="1361"/>
                </a:cxn>
                <a:cxn ang="0">
                  <a:pos x="1957" y="1420"/>
                </a:cxn>
                <a:cxn ang="0">
                  <a:pos x="1927" y="1451"/>
                </a:cxn>
                <a:cxn ang="0">
                  <a:pos x="1897" y="1540"/>
                </a:cxn>
                <a:cxn ang="0">
                  <a:pos x="1867" y="1627"/>
                </a:cxn>
                <a:cxn ang="0">
                  <a:pos x="1867" y="1658"/>
                </a:cxn>
                <a:cxn ang="0">
                  <a:pos x="1690" y="1688"/>
                </a:cxn>
                <a:cxn ang="0">
                  <a:pos x="1630" y="1716"/>
                </a:cxn>
                <a:cxn ang="0">
                  <a:pos x="1571" y="1865"/>
                </a:cxn>
                <a:cxn ang="0">
                  <a:pos x="1483" y="1922"/>
                </a:cxn>
                <a:cxn ang="0">
                  <a:pos x="1453" y="1922"/>
                </a:cxn>
                <a:cxn ang="0">
                  <a:pos x="1334" y="1953"/>
                </a:cxn>
                <a:cxn ang="0">
                  <a:pos x="800" y="2013"/>
                </a:cxn>
                <a:cxn ang="0">
                  <a:pos x="741" y="2042"/>
                </a:cxn>
                <a:cxn ang="0">
                  <a:pos x="563" y="2131"/>
                </a:cxn>
                <a:cxn ang="0">
                  <a:pos x="534" y="2160"/>
                </a:cxn>
                <a:cxn ang="0">
                  <a:pos x="475" y="2190"/>
                </a:cxn>
                <a:cxn ang="0">
                  <a:pos x="416" y="2131"/>
                </a:cxn>
                <a:cxn ang="0">
                  <a:pos x="325" y="2071"/>
                </a:cxn>
                <a:cxn ang="0">
                  <a:pos x="268" y="1953"/>
                </a:cxn>
                <a:cxn ang="0">
                  <a:pos x="207" y="1835"/>
                </a:cxn>
                <a:cxn ang="0">
                  <a:pos x="149" y="1804"/>
                </a:cxn>
                <a:cxn ang="0">
                  <a:pos x="118" y="1746"/>
                </a:cxn>
                <a:cxn ang="0">
                  <a:pos x="31" y="1776"/>
                </a:cxn>
                <a:cxn ang="0">
                  <a:pos x="0" y="1776"/>
                </a:cxn>
              </a:cxnLst>
              <a:rect l="0" t="0" r="r" b="b"/>
              <a:pathLst>
                <a:path w="3082" h="2190">
                  <a:moveTo>
                    <a:pt x="3024" y="0"/>
                  </a:moveTo>
                  <a:lnTo>
                    <a:pt x="3024" y="30"/>
                  </a:lnTo>
                  <a:lnTo>
                    <a:pt x="3052" y="30"/>
                  </a:lnTo>
                  <a:lnTo>
                    <a:pt x="3082" y="58"/>
                  </a:lnTo>
                  <a:lnTo>
                    <a:pt x="3052" y="88"/>
                  </a:lnTo>
                  <a:lnTo>
                    <a:pt x="3024" y="58"/>
                  </a:lnTo>
                  <a:lnTo>
                    <a:pt x="3024" y="118"/>
                  </a:lnTo>
                  <a:lnTo>
                    <a:pt x="3052" y="148"/>
                  </a:lnTo>
                  <a:lnTo>
                    <a:pt x="3052" y="177"/>
                  </a:lnTo>
                  <a:lnTo>
                    <a:pt x="2964" y="266"/>
                  </a:lnTo>
                  <a:lnTo>
                    <a:pt x="2934" y="266"/>
                  </a:lnTo>
                  <a:lnTo>
                    <a:pt x="2906" y="295"/>
                  </a:lnTo>
                  <a:lnTo>
                    <a:pt x="2875" y="295"/>
                  </a:lnTo>
                  <a:lnTo>
                    <a:pt x="2845" y="325"/>
                  </a:lnTo>
                  <a:lnTo>
                    <a:pt x="2815" y="325"/>
                  </a:lnTo>
                  <a:lnTo>
                    <a:pt x="2727" y="413"/>
                  </a:lnTo>
                  <a:lnTo>
                    <a:pt x="2638" y="413"/>
                  </a:lnTo>
                  <a:lnTo>
                    <a:pt x="2608" y="443"/>
                  </a:lnTo>
                  <a:lnTo>
                    <a:pt x="2520" y="443"/>
                  </a:lnTo>
                  <a:lnTo>
                    <a:pt x="2490" y="473"/>
                  </a:lnTo>
                  <a:lnTo>
                    <a:pt x="2431" y="473"/>
                  </a:lnTo>
                  <a:lnTo>
                    <a:pt x="2342" y="561"/>
                  </a:lnTo>
                  <a:lnTo>
                    <a:pt x="2371" y="592"/>
                  </a:lnTo>
                  <a:lnTo>
                    <a:pt x="2313" y="650"/>
                  </a:lnTo>
                  <a:lnTo>
                    <a:pt x="2283" y="650"/>
                  </a:lnTo>
                  <a:lnTo>
                    <a:pt x="2253" y="711"/>
                  </a:lnTo>
                  <a:lnTo>
                    <a:pt x="2134" y="829"/>
                  </a:lnTo>
                  <a:lnTo>
                    <a:pt x="2134" y="859"/>
                  </a:lnTo>
                  <a:lnTo>
                    <a:pt x="2076" y="917"/>
                  </a:lnTo>
                  <a:lnTo>
                    <a:pt x="2076" y="947"/>
                  </a:lnTo>
                  <a:lnTo>
                    <a:pt x="2046" y="977"/>
                  </a:lnTo>
                  <a:lnTo>
                    <a:pt x="2046" y="1006"/>
                  </a:lnTo>
                  <a:lnTo>
                    <a:pt x="2015" y="1036"/>
                  </a:lnTo>
                  <a:lnTo>
                    <a:pt x="2046" y="1066"/>
                  </a:lnTo>
                  <a:lnTo>
                    <a:pt x="2046" y="1124"/>
                  </a:lnTo>
                  <a:lnTo>
                    <a:pt x="2076" y="1154"/>
                  </a:lnTo>
                  <a:lnTo>
                    <a:pt x="2076" y="1184"/>
                  </a:lnTo>
                  <a:lnTo>
                    <a:pt x="2104" y="1214"/>
                  </a:lnTo>
                  <a:lnTo>
                    <a:pt x="2134" y="1214"/>
                  </a:lnTo>
                  <a:lnTo>
                    <a:pt x="2164" y="1242"/>
                  </a:lnTo>
                  <a:lnTo>
                    <a:pt x="2164" y="1272"/>
                  </a:lnTo>
                  <a:lnTo>
                    <a:pt x="2134" y="1302"/>
                  </a:lnTo>
                  <a:lnTo>
                    <a:pt x="2104" y="1302"/>
                  </a:lnTo>
                  <a:lnTo>
                    <a:pt x="2104" y="1333"/>
                  </a:lnTo>
                  <a:lnTo>
                    <a:pt x="2076" y="1333"/>
                  </a:lnTo>
                  <a:lnTo>
                    <a:pt x="2046" y="1361"/>
                  </a:lnTo>
                  <a:lnTo>
                    <a:pt x="2015" y="1361"/>
                  </a:lnTo>
                  <a:lnTo>
                    <a:pt x="1957" y="1420"/>
                  </a:lnTo>
                  <a:lnTo>
                    <a:pt x="1957" y="1451"/>
                  </a:lnTo>
                  <a:lnTo>
                    <a:pt x="1927" y="1451"/>
                  </a:lnTo>
                  <a:lnTo>
                    <a:pt x="1927" y="1509"/>
                  </a:lnTo>
                  <a:lnTo>
                    <a:pt x="1897" y="1540"/>
                  </a:lnTo>
                  <a:lnTo>
                    <a:pt x="1867" y="1597"/>
                  </a:lnTo>
                  <a:lnTo>
                    <a:pt x="1867" y="1627"/>
                  </a:lnTo>
                  <a:lnTo>
                    <a:pt x="1897" y="1627"/>
                  </a:lnTo>
                  <a:lnTo>
                    <a:pt x="1867" y="1658"/>
                  </a:lnTo>
                  <a:lnTo>
                    <a:pt x="1720" y="1658"/>
                  </a:lnTo>
                  <a:lnTo>
                    <a:pt x="1690" y="1688"/>
                  </a:lnTo>
                  <a:lnTo>
                    <a:pt x="1690" y="1716"/>
                  </a:lnTo>
                  <a:lnTo>
                    <a:pt x="1630" y="1716"/>
                  </a:lnTo>
                  <a:lnTo>
                    <a:pt x="1571" y="1776"/>
                  </a:lnTo>
                  <a:lnTo>
                    <a:pt x="1571" y="1865"/>
                  </a:lnTo>
                  <a:lnTo>
                    <a:pt x="1512" y="1922"/>
                  </a:lnTo>
                  <a:lnTo>
                    <a:pt x="1483" y="1922"/>
                  </a:lnTo>
                  <a:lnTo>
                    <a:pt x="1483" y="1953"/>
                  </a:lnTo>
                  <a:lnTo>
                    <a:pt x="1453" y="1922"/>
                  </a:lnTo>
                  <a:lnTo>
                    <a:pt x="1364" y="1922"/>
                  </a:lnTo>
                  <a:lnTo>
                    <a:pt x="1334" y="1953"/>
                  </a:lnTo>
                  <a:lnTo>
                    <a:pt x="830" y="1953"/>
                  </a:lnTo>
                  <a:lnTo>
                    <a:pt x="800" y="2013"/>
                  </a:lnTo>
                  <a:lnTo>
                    <a:pt x="771" y="2013"/>
                  </a:lnTo>
                  <a:lnTo>
                    <a:pt x="741" y="2042"/>
                  </a:lnTo>
                  <a:lnTo>
                    <a:pt x="653" y="2042"/>
                  </a:lnTo>
                  <a:lnTo>
                    <a:pt x="563" y="2131"/>
                  </a:lnTo>
                  <a:lnTo>
                    <a:pt x="563" y="2160"/>
                  </a:lnTo>
                  <a:lnTo>
                    <a:pt x="534" y="2160"/>
                  </a:lnTo>
                  <a:lnTo>
                    <a:pt x="534" y="2190"/>
                  </a:lnTo>
                  <a:lnTo>
                    <a:pt x="475" y="2190"/>
                  </a:lnTo>
                  <a:lnTo>
                    <a:pt x="416" y="2160"/>
                  </a:lnTo>
                  <a:lnTo>
                    <a:pt x="416" y="2131"/>
                  </a:lnTo>
                  <a:lnTo>
                    <a:pt x="386" y="2131"/>
                  </a:lnTo>
                  <a:lnTo>
                    <a:pt x="325" y="2071"/>
                  </a:lnTo>
                  <a:lnTo>
                    <a:pt x="325" y="2013"/>
                  </a:lnTo>
                  <a:lnTo>
                    <a:pt x="268" y="1953"/>
                  </a:lnTo>
                  <a:lnTo>
                    <a:pt x="297" y="1922"/>
                  </a:lnTo>
                  <a:lnTo>
                    <a:pt x="207" y="1835"/>
                  </a:lnTo>
                  <a:lnTo>
                    <a:pt x="179" y="1835"/>
                  </a:lnTo>
                  <a:lnTo>
                    <a:pt x="149" y="1804"/>
                  </a:lnTo>
                  <a:lnTo>
                    <a:pt x="149" y="1776"/>
                  </a:lnTo>
                  <a:lnTo>
                    <a:pt x="118" y="1746"/>
                  </a:lnTo>
                  <a:lnTo>
                    <a:pt x="118" y="1776"/>
                  </a:lnTo>
                  <a:lnTo>
                    <a:pt x="31" y="1776"/>
                  </a:lnTo>
                  <a:lnTo>
                    <a:pt x="0" y="1804"/>
                  </a:lnTo>
                  <a:lnTo>
                    <a:pt x="0" y="1776"/>
                  </a:lnTo>
                </a:path>
              </a:pathLst>
            </a:custGeom>
            <a:noFill/>
            <a:ln w="1588">
              <a:solidFill>
                <a:srgbClr val="000000"/>
              </a:solidFill>
              <a:prstDash val="solid"/>
              <a:round/>
              <a:headEnd/>
              <a:tailEnd/>
            </a:ln>
          </p:spPr>
          <p:txBody>
            <a:bodyPr/>
            <a:lstStyle/>
            <a:p>
              <a:endParaRPr lang="en-GB"/>
            </a:p>
          </p:txBody>
        </p:sp>
        <p:sp>
          <p:nvSpPr>
            <p:cNvPr id="26089" name="Freeform 489"/>
            <p:cNvSpPr>
              <a:spLocks/>
            </p:cNvSpPr>
            <p:nvPr/>
          </p:nvSpPr>
          <p:spPr bwMode="auto">
            <a:xfrm>
              <a:off x="2339" y="3615"/>
              <a:ext cx="770" cy="170"/>
            </a:xfrm>
            <a:custGeom>
              <a:avLst/>
              <a:gdLst/>
              <a:ahLst/>
              <a:cxnLst>
                <a:cxn ang="0">
                  <a:pos x="0" y="680"/>
                </a:cxn>
                <a:cxn ang="0">
                  <a:pos x="88" y="680"/>
                </a:cxn>
                <a:cxn ang="0">
                  <a:pos x="118" y="652"/>
                </a:cxn>
                <a:cxn ang="0">
                  <a:pos x="148" y="652"/>
                </a:cxn>
                <a:cxn ang="0">
                  <a:pos x="207" y="591"/>
                </a:cxn>
                <a:cxn ang="0">
                  <a:pos x="237" y="591"/>
                </a:cxn>
                <a:cxn ang="0">
                  <a:pos x="267" y="561"/>
                </a:cxn>
                <a:cxn ang="0">
                  <a:pos x="267" y="533"/>
                </a:cxn>
                <a:cxn ang="0">
                  <a:pos x="325" y="473"/>
                </a:cxn>
                <a:cxn ang="0">
                  <a:pos x="355" y="473"/>
                </a:cxn>
                <a:cxn ang="0">
                  <a:pos x="386" y="443"/>
                </a:cxn>
                <a:cxn ang="0">
                  <a:pos x="444" y="443"/>
                </a:cxn>
                <a:cxn ang="0">
                  <a:pos x="504" y="385"/>
                </a:cxn>
                <a:cxn ang="0">
                  <a:pos x="532" y="414"/>
                </a:cxn>
                <a:cxn ang="0">
                  <a:pos x="562" y="414"/>
                </a:cxn>
                <a:cxn ang="0">
                  <a:pos x="593" y="443"/>
                </a:cxn>
                <a:cxn ang="0">
                  <a:pos x="651" y="385"/>
                </a:cxn>
                <a:cxn ang="0">
                  <a:pos x="651" y="355"/>
                </a:cxn>
                <a:cxn ang="0">
                  <a:pos x="711" y="296"/>
                </a:cxn>
                <a:cxn ang="0">
                  <a:pos x="741" y="296"/>
                </a:cxn>
                <a:cxn ang="0">
                  <a:pos x="769" y="266"/>
                </a:cxn>
                <a:cxn ang="0">
                  <a:pos x="800" y="266"/>
                </a:cxn>
                <a:cxn ang="0">
                  <a:pos x="830" y="236"/>
                </a:cxn>
                <a:cxn ang="0">
                  <a:pos x="889" y="236"/>
                </a:cxn>
                <a:cxn ang="0">
                  <a:pos x="918" y="207"/>
                </a:cxn>
                <a:cxn ang="0">
                  <a:pos x="978" y="178"/>
                </a:cxn>
                <a:cxn ang="0">
                  <a:pos x="1215" y="178"/>
                </a:cxn>
                <a:cxn ang="0">
                  <a:pos x="1244" y="148"/>
                </a:cxn>
                <a:cxn ang="0">
                  <a:pos x="1362" y="148"/>
                </a:cxn>
                <a:cxn ang="0">
                  <a:pos x="1422" y="118"/>
                </a:cxn>
                <a:cxn ang="0">
                  <a:pos x="1453" y="87"/>
                </a:cxn>
                <a:cxn ang="0">
                  <a:pos x="1511" y="87"/>
                </a:cxn>
                <a:cxn ang="0">
                  <a:pos x="1541" y="118"/>
                </a:cxn>
                <a:cxn ang="0">
                  <a:pos x="1541" y="87"/>
                </a:cxn>
                <a:cxn ang="0">
                  <a:pos x="1660" y="87"/>
                </a:cxn>
                <a:cxn ang="0">
                  <a:pos x="1688" y="60"/>
                </a:cxn>
                <a:cxn ang="0">
                  <a:pos x="2015" y="60"/>
                </a:cxn>
                <a:cxn ang="0">
                  <a:pos x="2104" y="148"/>
                </a:cxn>
                <a:cxn ang="0">
                  <a:pos x="2162" y="148"/>
                </a:cxn>
                <a:cxn ang="0">
                  <a:pos x="2222" y="87"/>
                </a:cxn>
                <a:cxn ang="0">
                  <a:pos x="2311" y="87"/>
                </a:cxn>
                <a:cxn ang="0">
                  <a:pos x="2341" y="60"/>
                </a:cxn>
                <a:cxn ang="0">
                  <a:pos x="2399" y="60"/>
                </a:cxn>
                <a:cxn ang="0">
                  <a:pos x="2399" y="30"/>
                </a:cxn>
                <a:cxn ang="0">
                  <a:pos x="2429" y="0"/>
                </a:cxn>
                <a:cxn ang="0">
                  <a:pos x="2490" y="0"/>
                </a:cxn>
                <a:cxn ang="0">
                  <a:pos x="2518" y="30"/>
                </a:cxn>
                <a:cxn ang="0">
                  <a:pos x="2577" y="30"/>
                </a:cxn>
                <a:cxn ang="0">
                  <a:pos x="2608" y="60"/>
                </a:cxn>
                <a:cxn ang="0">
                  <a:pos x="2666" y="60"/>
                </a:cxn>
                <a:cxn ang="0">
                  <a:pos x="2697" y="30"/>
                </a:cxn>
                <a:cxn ang="0">
                  <a:pos x="2697" y="0"/>
                </a:cxn>
                <a:cxn ang="0">
                  <a:pos x="2754" y="0"/>
                </a:cxn>
                <a:cxn ang="0">
                  <a:pos x="2784" y="30"/>
                </a:cxn>
                <a:cxn ang="0">
                  <a:pos x="2845" y="30"/>
                </a:cxn>
                <a:cxn ang="0">
                  <a:pos x="2845" y="60"/>
                </a:cxn>
                <a:cxn ang="0">
                  <a:pos x="2934" y="60"/>
                </a:cxn>
                <a:cxn ang="0">
                  <a:pos x="2964" y="30"/>
                </a:cxn>
                <a:cxn ang="0">
                  <a:pos x="2991" y="60"/>
                </a:cxn>
                <a:cxn ang="0">
                  <a:pos x="3052" y="60"/>
                </a:cxn>
                <a:cxn ang="0">
                  <a:pos x="3082" y="30"/>
                </a:cxn>
              </a:cxnLst>
              <a:rect l="0" t="0" r="r" b="b"/>
              <a:pathLst>
                <a:path w="3082" h="680">
                  <a:moveTo>
                    <a:pt x="0" y="680"/>
                  </a:moveTo>
                  <a:lnTo>
                    <a:pt x="88" y="680"/>
                  </a:lnTo>
                  <a:lnTo>
                    <a:pt x="118" y="652"/>
                  </a:lnTo>
                  <a:lnTo>
                    <a:pt x="148" y="652"/>
                  </a:lnTo>
                  <a:lnTo>
                    <a:pt x="207" y="591"/>
                  </a:lnTo>
                  <a:lnTo>
                    <a:pt x="237" y="591"/>
                  </a:lnTo>
                  <a:lnTo>
                    <a:pt x="267" y="561"/>
                  </a:lnTo>
                  <a:lnTo>
                    <a:pt x="267" y="533"/>
                  </a:lnTo>
                  <a:lnTo>
                    <a:pt x="325" y="473"/>
                  </a:lnTo>
                  <a:lnTo>
                    <a:pt x="355" y="473"/>
                  </a:lnTo>
                  <a:lnTo>
                    <a:pt x="386" y="443"/>
                  </a:lnTo>
                  <a:lnTo>
                    <a:pt x="444" y="443"/>
                  </a:lnTo>
                  <a:lnTo>
                    <a:pt x="504" y="385"/>
                  </a:lnTo>
                  <a:lnTo>
                    <a:pt x="532" y="414"/>
                  </a:lnTo>
                  <a:lnTo>
                    <a:pt x="562" y="414"/>
                  </a:lnTo>
                  <a:lnTo>
                    <a:pt x="593" y="443"/>
                  </a:lnTo>
                  <a:lnTo>
                    <a:pt x="651" y="385"/>
                  </a:lnTo>
                  <a:lnTo>
                    <a:pt x="651" y="355"/>
                  </a:lnTo>
                  <a:lnTo>
                    <a:pt x="711" y="296"/>
                  </a:lnTo>
                  <a:lnTo>
                    <a:pt x="741" y="296"/>
                  </a:lnTo>
                  <a:lnTo>
                    <a:pt x="769" y="266"/>
                  </a:lnTo>
                  <a:lnTo>
                    <a:pt x="800" y="266"/>
                  </a:lnTo>
                  <a:lnTo>
                    <a:pt x="830" y="236"/>
                  </a:lnTo>
                  <a:lnTo>
                    <a:pt x="889" y="236"/>
                  </a:lnTo>
                  <a:lnTo>
                    <a:pt x="918" y="207"/>
                  </a:lnTo>
                  <a:lnTo>
                    <a:pt x="978" y="178"/>
                  </a:lnTo>
                  <a:lnTo>
                    <a:pt x="1215" y="178"/>
                  </a:lnTo>
                  <a:lnTo>
                    <a:pt x="1244" y="148"/>
                  </a:lnTo>
                  <a:lnTo>
                    <a:pt x="1362" y="148"/>
                  </a:lnTo>
                  <a:lnTo>
                    <a:pt x="1422" y="118"/>
                  </a:lnTo>
                  <a:lnTo>
                    <a:pt x="1453" y="87"/>
                  </a:lnTo>
                  <a:lnTo>
                    <a:pt x="1511" y="87"/>
                  </a:lnTo>
                  <a:lnTo>
                    <a:pt x="1541" y="118"/>
                  </a:lnTo>
                  <a:lnTo>
                    <a:pt x="1541" y="87"/>
                  </a:lnTo>
                  <a:lnTo>
                    <a:pt x="1660" y="87"/>
                  </a:lnTo>
                  <a:lnTo>
                    <a:pt x="1688" y="60"/>
                  </a:lnTo>
                  <a:lnTo>
                    <a:pt x="2015" y="60"/>
                  </a:lnTo>
                  <a:lnTo>
                    <a:pt x="2104" y="148"/>
                  </a:lnTo>
                  <a:lnTo>
                    <a:pt x="2162" y="148"/>
                  </a:lnTo>
                  <a:lnTo>
                    <a:pt x="2222" y="87"/>
                  </a:lnTo>
                  <a:lnTo>
                    <a:pt x="2311" y="87"/>
                  </a:lnTo>
                  <a:lnTo>
                    <a:pt x="2341" y="60"/>
                  </a:lnTo>
                  <a:lnTo>
                    <a:pt x="2399" y="60"/>
                  </a:lnTo>
                  <a:lnTo>
                    <a:pt x="2399" y="30"/>
                  </a:lnTo>
                  <a:lnTo>
                    <a:pt x="2429" y="0"/>
                  </a:lnTo>
                  <a:lnTo>
                    <a:pt x="2490" y="0"/>
                  </a:lnTo>
                  <a:lnTo>
                    <a:pt x="2518" y="30"/>
                  </a:lnTo>
                  <a:lnTo>
                    <a:pt x="2577" y="30"/>
                  </a:lnTo>
                  <a:lnTo>
                    <a:pt x="2608" y="60"/>
                  </a:lnTo>
                  <a:lnTo>
                    <a:pt x="2666" y="60"/>
                  </a:lnTo>
                  <a:lnTo>
                    <a:pt x="2697" y="30"/>
                  </a:lnTo>
                  <a:lnTo>
                    <a:pt x="2697" y="0"/>
                  </a:lnTo>
                  <a:lnTo>
                    <a:pt x="2754" y="0"/>
                  </a:lnTo>
                  <a:lnTo>
                    <a:pt x="2784" y="30"/>
                  </a:lnTo>
                  <a:lnTo>
                    <a:pt x="2845" y="30"/>
                  </a:lnTo>
                  <a:lnTo>
                    <a:pt x="2845" y="60"/>
                  </a:lnTo>
                  <a:lnTo>
                    <a:pt x="2934" y="60"/>
                  </a:lnTo>
                  <a:lnTo>
                    <a:pt x="2964" y="30"/>
                  </a:lnTo>
                  <a:lnTo>
                    <a:pt x="2991" y="60"/>
                  </a:lnTo>
                  <a:lnTo>
                    <a:pt x="3052" y="60"/>
                  </a:lnTo>
                  <a:lnTo>
                    <a:pt x="3082" y="30"/>
                  </a:lnTo>
                </a:path>
              </a:pathLst>
            </a:custGeom>
            <a:noFill/>
            <a:ln w="1588">
              <a:solidFill>
                <a:srgbClr val="000000"/>
              </a:solidFill>
              <a:prstDash val="solid"/>
              <a:round/>
              <a:headEnd/>
              <a:tailEnd/>
            </a:ln>
          </p:spPr>
          <p:txBody>
            <a:bodyPr/>
            <a:lstStyle/>
            <a:p>
              <a:endParaRPr lang="en-GB"/>
            </a:p>
          </p:txBody>
        </p:sp>
        <p:sp>
          <p:nvSpPr>
            <p:cNvPr id="26090" name="Freeform 490"/>
            <p:cNvSpPr>
              <a:spLocks/>
            </p:cNvSpPr>
            <p:nvPr/>
          </p:nvSpPr>
          <p:spPr bwMode="auto">
            <a:xfrm>
              <a:off x="1842" y="3785"/>
              <a:ext cx="571" cy="562"/>
            </a:xfrm>
            <a:custGeom>
              <a:avLst/>
              <a:gdLst/>
              <a:ahLst/>
              <a:cxnLst>
                <a:cxn ang="0">
                  <a:pos x="1986" y="30"/>
                </a:cxn>
                <a:cxn ang="0">
                  <a:pos x="2104" y="118"/>
                </a:cxn>
                <a:cxn ang="0">
                  <a:pos x="2074" y="179"/>
                </a:cxn>
                <a:cxn ang="0">
                  <a:pos x="2074" y="236"/>
                </a:cxn>
                <a:cxn ang="0">
                  <a:pos x="2104" y="474"/>
                </a:cxn>
                <a:cxn ang="0">
                  <a:pos x="2134" y="534"/>
                </a:cxn>
                <a:cxn ang="0">
                  <a:pos x="2104" y="622"/>
                </a:cxn>
                <a:cxn ang="0">
                  <a:pos x="2163" y="711"/>
                </a:cxn>
                <a:cxn ang="0">
                  <a:pos x="2253" y="859"/>
                </a:cxn>
                <a:cxn ang="0">
                  <a:pos x="2223" y="919"/>
                </a:cxn>
                <a:cxn ang="0">
                  <a:pos x="2193" y="1008"/>
                </a:cxn>
                <a:cxn ang="0">
                  <a:pos x="1719" y="1038"/>
                </a:cxn>
                <a:cxn ang="0">
                  <a:pos x="1688" y="1126"/>
                </a:cxn>
                <a:cxn ang="0">
                  <a:pos x="1570" y="1156"/>
                </a:cxn>
                <a:cxn ang="0">
                  <a:pos x="1451" y="1184"/>
                </a:cxn>
                <a:cxn ang="0">
                  <a:pos x="1481" y="1244"/>
                </a:cxn>
                <a:cxn ang="0">
                  <a:pos x="1451" y="1302"/>
                </a:cxn>
                <a:cxn ang="0">
                  <a:pos x="1511" y="1333"/>
                </a:cxn>
                <a:cxn ang="0">
                  <a:pos x="1451" y="1421"/>
                </a:cxn>
                <a:cxn ang="0">
                  <a:pos x="1363" y="1451"/>
                </a:cxn>
                <a:cxn ang="0">
                  <a:pos x="1304" y="1481"/>
                </a:cxn>
                <a:cxn ang="0">
                  <a:pos x="1215" y="1511"/>
                </a:cxn>
                <a:cxn ang="0">
                  <a:pos x="1156" y="1540"/>
                </a:cxn>
                <a:cxn ang="0">
                  <a:pos x="1067" y="1688"/>
                </a:cxn>
                <a:cxn ang="0">
                  <a:pos x="1008" y="1718"/>
                </a:cxn>
                <a:cxn ang="0">
                  <a:pos x="919" y="1776"/>
                </a:cxn>
                <a:cxn ang="0">
                  <a:pos x="740" y="1806"/>
                </a:cxn>
                <a:cxn ang="0">
                  <a:pos x="651" y="1836"/>
                </a:cxn>
                <a:cxn ang="0">
                  <a:pos x="444" y="1867"/>
                </a:cxn>
                <a:cxn ang="0">
                  <a:pos x="414" y="1924"/>
                </a:cxn>
                <a:cxn ang="0">
                  <a:pos x="296" y="1985"/>
                </a:cxn>
                <a:cxn ang="0">
                  <a:pos x="207" y="2043"/>
                </a:cxn>
                <a:cxn ang="0">
                  <a:pos x="30" y="2162"/>
                </a:cxn>
                <a:cxn ang="0">
                  <a:pos x="0" y="2250"/>
                </a:cxn>
              </a:cxnLst>
              <a:rect l="0" t="0" r="r" b="b"/>
              <a:pathLst>
                <a:path w="2281" h="2250">
                  <a:moveTo>
                    <a:pt x="1986" y="0"/>
                  </a:moveTo>
                  <a:lnTo>
                    <a:pt x="1986" y="30"/>
                  </a:lnTo>
                  <a:lnTo>
                    <a:pt x="2016" y="30"/>
                  </a:lnTo>
                  <a:lnTo>
                    <a:pt x="2104" y="118"/>
                  </a:lnTo>
                  <a:lnTo>
                    <a:pt x="2074" y="148"/>
                  </a:lnTo>
                  <a:lnTo>
                    <a:pt x="2074" y="179"/>
                  </a:lnTo>
                  <a:lnTo>
                    <a:pt x="2104" y="209"/>
                  </a:lnTo>
                  <a:lnTo>
                    <a:pt x="2074" y="236"/>
                  </a:lnTo>
                  <a:lnTo>
                    <a:pt x="2104" y="267"/>
                  </a:lnTo>
                  <a:lnTo>
                    <a:pt x="2104" y="474"/>
                  </a:lnTo>
                  <a:lnTo>
                    <a:pt x="2134" y="504"/>
                  </a:lnTo>
                  <a:lnTo>
                    <a:pt x="2134" y="534"/>
                  </a:lnTo>
                  <a:lnTo>
                    <a:pt x="2104" y="564"/>
                  </a:lnTo>
                  <a:lnTo>
                    <a:pt x="2104" y="622"/>
                  </a:lnTo>
                  <a:lnTo>
                    <a:pt x="2163" y="682"/>
                  </a:lnTo>
                  <a:lnTo>
                    <a:pt x="2163" y="711"/>
                  </a:lnTo>
                  <a:lnTo>
                    <a:pt x="2134" y="740"/>
                  </a:lnTo>
                  <a:lnTo>
                    <a:pt x="2253" y="859"/>
                  </a:lnTo>
                  <a:lnTo>
                    <a:pt x="2281" y="859"/>
                  </a:lnTo>
                  <a:lnTo>
                    <a:pt x="2223" y="919"/>
                  </a:lnTo>
                  <a:lnTo>
                    <a:pt x="2223" y="977"/>
                  </a:lnTo>
                  <a:lnTo>
                    <a:pt x="2193" y="1008"/>
                  </a:lnTo>
                  <a:lnTo>
                    <a:pt x="1749" y="1008"/>
                  </a:lnTo>
                  <a:lnTo>
                    <a:pt x="1719" y="1038"/>
                  </a:lnTo>
                  <a:lnTo>
                    <a:pt x="1719" y="1095"/>
                  </a:lnTo>
                  <a:lnTo>
                    <a:pt x="1688" y="1126"/>
                  </a:lnTo>
                  <a:lnTo>
                    <a:pt x="1600" y="1126"/>
                  </a:lnTo>
                  <a:lnTo>
                    <a:pt x="1570" y="1156"/>
                  </a:lnTo>
                  <a:lnTo>
                    <a:pt x="1481" y="1156"/>
                  </a:lnTo>
                  <a:lnTo>
                    <a:pt x="1451" y="1184"/>
                  </a:lnTo>
                  <a:lnTo>
                    <a:pt x="1451" y="1244"/>
                  </a:lnTo>
                  <a:lnTo>
                    <a:pt x="1481" y="1244"/>
                  </a:lnTo>
                  <a:lnTo>
                    <a:pt x="1451" y="1274"/>
                  </a:lnTo>
                  <a:lnTo>
                    <a:pt x="1451" y="1302"/>
                  </a:lnTo>
                  <a:lnTo>
                    <a:pt x="1481" y="1333"/>
                  </a:lnTo>
                  <a:lnTo>
                    <a:pt x="1511" y="1333"/>
                  </a:lnTo>
                  <a:lnTo>
                    <a:pt x="1511" y="1363"/>
                  </a:lnTo>
                  <a:lnTo>
                    <a:pt x="1451" y="1421"/>
                  </a:lnTo>
                  <a:lnTo>
                    <a:pt x="1393" y="1421"/>
                  </a:lnTo>
                  <a:lnTo>
                    <a:pt x="1363" y="1451"/>
                  </a:lnTo>
                  <a:lnTo>
                    <a:pt x="1363" y="1481"/>
                  </a:lnTo>
                  <a:lnTo>
                    <a:pt x="1304" y="1481"/>
                  </a:lnTo>
                  <a:lnTo>
                    <a:pt x="1274" y="1511"/>
                  </a:lnTo>
                  <a:lnTo>
                    <a:pt x="1215" y="1511"/>
                  </a:lnTo>
                  <a:lnTo>
                    <a:pt x="1186" y="1540"/>
                  </a:lnTo>
                  <a:lnTo>
                    <a:pt x="1156" y="1540"/>
                  </a:lnTo>
                  <a:lnTo>
                    <a:pt x="1067" y="1629"/>
                  </a:lnTo>
                  <a:lnTo>
                    <a:pt x="1067" y="1688"/>
                  </a:lnTo>
                  <a:lnTo>
                    <a:pt x="1037" y="1718"/>
                  </a:lnTo>
                  <a:lnTo>
                    <a:pt x="1008" y="1718"/>
                  </a:lnTo>
                  <a:lnTo>
                    <a:pt x="949" y="1748"/>
                  </a:lnTo>
                  <a:lnTo>
                    <a:pt x="919" y="1776"/>
                  </a:lnTo>
                  <a:lnTo>
                    <a:pt x="771" y="1776"/>
                  </a:lnTo>
                  <a:lnTo>
                    <a:pt x="740" y="1806"/>
                  </a:lnTo>
                  <a:lnTo>
                    <a:pt x="682" y="1806"/>
                  </a:lnTo>
                  <a:lnTo>
                    <a:pt x="651" y="1836"/>
                  </a:lnTo>
                  <a:lnTo>
                    <a:pt x="651" y="1867"/>
                  </a:lnTo>
                  <a:lnTo>
                    <a:pt x="444" y="1867"/>
                  </a:lnTo>
                  <a:lnTo>
                    <a:pt x="414" y="1894"/>
                  </a:lnTo>
                  <a:lnTo>
                    <a:pt x="414" y="1924"/>
                  </a:lnTo>
                  <a:lnTo>
                    <a:pt x="356" y="1924"/>
                  </a:lnTo>
                  <a:lnTo>
                    <a:pt x="296" y="1985"/>
                  </a:lnTo>
                  <a:lnTo>
                    <a:pt x="268" y="1985"/>
                  </a:lnTo>
                  <a:lnTo>
                    <a:pt x="207" y="2043"/>
                  </a:lnTo>
                  <a:lnTo>
                    <a:pt x="89" y="2103"/>
                  </a:lnTo>
                  <a:lnTo>
                    <a:pt x="30" y="2162"/>
                  </a:lnTo>
                  <a:lnTo>
                    <a:pt x="0" y="2162"/>
                  </a:lnTo>
                  <a:lnTo>
                    <a:pt x="0" y="2250"/>
                  </a:lnTo>
                </a:path>
              </a:pathLst>
            </a:custGeom>
            <a:noFill/>
            <a:ln w="1588">
              <a:solidFill>
                <a:srgbClr val="000000"/>
              </a:solidFill>
              <a:prstDash val="solid"/>
              <a:round/>
              <a:headEnd/>
              <a:tailEnd/>
            </a:ln>
          </p:spPr>
          <p:txBody>
            <a:bodyPr/>
            <a:lstStyle/>
            <a:p>
              <a:endParaRPr lang="en-GB"/>
            </a:p>
          </p:txBody>
        </p:sp>
        <p:sp>
          <p:nvSpPr>
            <p:cNvPr id="26091" name="Freeform 491"/>
            <p:cNvSpPr>
              <a:spLocks/>
            </p:cNvSpPr>
            <p:nvPr/>
          </p:nvSpPr>
          <p:spPr bwMode="auto">
            <a:xfrm>
              <a:off x="1857" y="3474"/>
              <a:ext cx="118" cy="148"/>
            </a:xfrm>
            <a:custGeom>
              <a:avLst/>
              <a:gdLst/>
              <a:ahLst/>
              <a:cxnLst>
                <a:cxn ang="0">
                  <a:pos x="0" y="0"/>
                </a:cxn>
                <a:cxn ang="0">
                  <a:pos x="0" y="89"/>
                </a:cxn>
                <a:cxn ang="0">
                  <a:pos x="60" y="89"/>
                </a:cxn>
                <a:cxn ang="0">
                  <a:pos x="90" y="61"/>
                </a:cxn>
                <a:cxn ang="0">
                  <a:pos x="119" y="89"/>
                </a:cxn>
                <a:cxn ang="0">
                  <a:pos x="119" y="61"/>
                </a:cxn>
                <a:cxn ang="0">
                  <a:pos x="148" y="61"/>
                </a:cxn>
                <a:cxn ang="0">
                  <a:pos x="148" y="89"/>
                </a:cxn>
                <a:cxn ang="0">
                  <a:pos x="119" y="119"/>
                </a:cxn>
                <a:cxn ang="0">
                  <a:pos x="119" y="207"/>
                </a:cxn>
                <a:cxn ang="0">
                  <a:pos x="90" y="237"/>
                </a:cxn>
                <a:cxn ang="0">
                  <a:pos x="90" y="298"/>
                </a:cxn>
                <a:cxn ang="0">
                  <a:pos x="119" y="325"/>
                </a:cxn>
                <a:cxn ang="0">
                  <a:pos x="90" y="355"/>
                </a:cxn>
                <a:cxn ang="0">
                  <a:pos x="90" y="474"/>
                </a:cxn>
                <a:cxn ang="0">
                  <a:pos x="60" y="504"/>
                </a:cxn>
                <a:cxn ang="0">
                  <a:pos x="60" y="532"/>
                </a:cxn>
                <a:cxn ang="0">
                  <a:pos x="30" y="563"/>
                </a:cxn>
                <a:cxn ang="0">
                  <a:pos x="30" y="593"/>
                </a:cxn>
                <a:cxn ang="0">
                  <a:pos x="60" y="563"/>
                </a:cxn>
                <a:cxn ang="0">
                  <a:pos x="90" y="563"/>
                </a:cxn>
                <a:cxn ang="0">
                  <a:pos x="119" y="532"/>
                </a:cxn>
                <a:cxn ang="0">
                  <a:pos x="178" y="532"/>
                </a:cxn>
                <a:cxn ang="0">
                  <a:pos x="178" y="563"/>
                </a:cxn>
                <a:cxn ang="0">
                  <a:pos x="297" y="563"/>
                </a:cxn>
                <a:cxn ang="0">
                  <a:pos x="328" y="593"/>
                </a:cxn>
                <a:cxn ang="0">
                  <a:pos x="355" y="563"/>
                </a:cxn>
                <a:cxn ang="0">
                  <a:pos x="385" y="563"/>
                </a:cxn>
                <a:cxn ang="0">
                  <a:pos x="446" y="532"/>
                </a:cxn>
                <a:cxn ang="0">
                  <a:pos x="474" y="504"/>
                </a:cxn>
              </a:cxnLst>
              <a:rect l="0" t="0" r="r" b="b"/>
              <a:pathLst>
                <a:path w="474" h="593">
                  <a:moveTo>
                    <a:pt x="0" y="0"/>
                  </a:moveTo>
                  <a:lnTo>
                    <a:pt x="0" y="89"/>
                  </a:lnTo>
                  <a:lnTo>
                    <a:pt x="60" y="89"/>
                  </a:lnTo>
                  <a:lnTo>
                    <a:pt x="90" y="61"/>
                  </a:lnTo>
                  <a:lnTo>
                    <a:pt x="119" y="89"/>
                  </a:lnTo>
                  <a:lnTo>
                    <a:pt x="119" y="61"/>
                  </a:lnTo>
                  <a:lnTo>
                    <a:pt x="148" y="61"/>
                  </a:lnTo>
                  <a:lnTo>
                    <a:pt x="148" y="89"/>
                  </a:lnTo>
                  <a:lnTo>
                    <a:pt x="119" y="119"/>
                  </a:lnTo>
                  <a:lnTo>
                    <a:pt x="119" y="207"/>
                  </a:lnTo>
                  <a:lnTo>
                    <a:pt x="90" y="237"/>
                  </a:lnTo>
                  <a:lnTo>
                    <a:pt x="90" y="298"/>
                  </a:lnTo>
                  <a:lnTo>
                    <a:pt x="119" y="325"/>
                  </a:lnTo>
                  <a:lnTo>
                    <a:pt x="90" y="355"/>
                  </a:lnTo>
                  <a:lnTo>
                    <a:pt x="90" y="474"/>
                  </a:lnTo>
                  <a:lnTo>
                    <a:pt x="60" y="504"/>
                  </a:lnTo>
                  <a:lnTo>
                    <a:pt x="60" y="532"/>
                  </a:lnTo>
                  <a:lnTo>
                    <a:pt x="30" y="563"/>
                  </a:lnTo>
                  <a:lnTo>
                    <a:pt x="30" y="593"/>
                  </a:lnTo>
                  <a:lnTo>
                    <a:pt x="60" y="563"/>
                  </a:lnTo>
                  <a:lnTo>
                    <a:pt x="90" y="563"/>
                  </a:lnTo>
                  <a:lnTo>
                    <a:pt x="119" y="532"/>
                  </a:lnTo>
                  <a:lnTo>
                    <a:pt x="178" y="532"/>
                  </a:lnTo>
                  <a:lnTo>
                    <a:pt x="178" y="563"/>
                  </a:lnTo>
                  <a:lnTo>
                    <a:pt x="297" y="563"/>
                  </a:lnTo>
                  <a:lnTo>
                    <a:pt x="328" y="593"/>
                  </a:lnTo>
                  <a:lnTo>
                    <a:pt x="355" y="563"/>
                  </a:lnTo>
                  <a:lnTo>
                    <a:pt x="385" y="563"/>
                  </a:lnTo>
                  <a:lnTo>
                    <a:pt x="446" y="532"/>
                  </a:lnTo>
                  <a:lnTo>
                    <a:pt x="474" y="504"/>
                  </a:lnTo>
                </a:path>
              </a:pathLst>
            </a:custGeom>
            <a:noFill/>
            <a:ln w="1588">
              <a:solidFill>
                <a:srgbClr val="000000"/>
              </a:solidFill>
              <a:prstDash val="solid"/>
              <a:round/>
              <a:headEnd/>
              <a:tailEnd/>
            </a:ln>
          </p:spPr>
          <p:txBody>
            <a:bodyPr/>
            <a:lstStyle/>
            <a:p>
              <a:endParaRPr lang="en-GB"/>
            </a:p>
          </p:txBody>
        </p:sp>
        <p:sp>
          <p:nvSpPr>
            <p:cNvPr id="26092" name="Freeform 492"/>
            <p:cNvSpPr>
              <a:spLocks/>
            </p:cNvSpPr>
            <p:nvPr/>
          </p:nvSpPr>
          <p:spPr bwMode="auto">
            <a:xfrm>
              <a:off x="1857" y="3452"/>
              <a:ext cx="22" cy="30"/>
            </a:xfrm>
            <a:custGeom>
              <a:avLst/>
              <a:gdLst/>
              <a:ahLst/>
              <a:cxnLst>
                <a:cxn ang="0">
                  <a:pos x="0" y="88"/>
                </a:cxn>
                <a:cxn ang="0">
                  <a:pos x="90" y="0"/>
                </a:cxn>
                <a:cxn ang="0">
                  <a:pos x="90" y="58"/>
                </a:cxn>
                <a:cxn ang="0">
                  <a:pos x="60" y="88"/>
                </a:cxn>
                <a:cxn ang="0">
                  <a:pos x="60" y="118"/>
                </a:cxn>
                <a:cxn ang="0">
                  <a:pos x="30" y="88"/>
                </a:cxn>
                <a:cxn ang="0">
                  <a:pos x="0" y="88"/>
                </a:cxn>
              </a:cxnLst>
              <a:rect l="0" t="0" r="r" b="b"/>
              <a:pathLst>
                <a:path w="90" h="118">
                  <a:moveTo>
                    <a:pt x="0" y="88"/>
                  </a:moveTo>
                  <a:lnTo>
                    <a:pt x="90" y="0"/>
                  </a:lnTo>
                  <a:lnTo>
                    <a:pt x="90" y="58"/>
                  </a:lnTo>
                  <a:lnTo>
                    <a:pt x="60" y="88"/>
                  </a:lnTo>
                  <a:lnTo>
                    <a:pt x="60" y="118"/>
                  </a:lnTo>
                  <a:lnTo>
                    <a:pt x="30" y="88"/>
                  </a:lnTo>
                  <a:lnTo>
                    <a:pt x="0" y="88"/>
                  </a:lnTo>
                </a:path>
              </a:pathLst>
            </a:custGeom>
            <a:noFill/>
            <a:ln w="1588">
              <a:solidFill>
                <a:srgbClr val="000000"/>
              </a:solidFill>
              <a:prstDash val="solid"/>
              <a:round/>
              <a:headEnd/>
              <a:tailEnd/>
            </a:ln>
          </p:spPr>
          <p:txBody>
            <a:bodyPr/>
            <a:lstStyle/>
            <a:p>
              <a:endParaRPr lang="en-GB"/>
            </a:p>
          </p:txBody>
        </p:sp>
        <p:sp>
          <p:nvSpPr>
            <p:cNvPr id="26093" name="Freeform 493"/>
            <p:cNvSpPr>
              <a:spLocks/>
            </p:cNvSpPr>
            <p:nvPr/>
          </p:nvSpPr>
          <p:spPr bwMode="auto">
            <a:xfrm>
              <a:off x="3679" y="2645"/>
              <a:ext cx="326" cy="67"/>
            </a:xfrm>
            <a:custGeom>
              <a:avLst/>
              <a:gdLst/>
              <a:ahLst/>
              <a:cxnLst>
                <a:cxn ang="0">
                  <a:pos x="1304" y="61"/>
                </a:cxn>
                <a:cxn ang="0">
                  <a:pos x="1246" y="61"/>
                </a:cxn>
                <a:cxn ang="0">
                  <a:pos x="1215" y="88"/>
                </a:cxn>
                <a:cxn ang="0">
                  <a:pos x="1185" y="61"/>
                </a:cxn>
                <a:cxn ang="0">
                  <a:pos x="1185" y="31"/>
                </a:cxn>
                <a:cxn ang="0">
                  <a:pos x="1155" y="0"/>
                </a:cxn>
                <a:cxn ang="0">
                  <a:pos x="1097" y="0"/>
                </a:cxn>
                <a:cxn ang="0">
                  <a:pos x="1097" y="31"/>
                </a:cxn>
                <a:cxn ang="0">
                  <a:pos x="1037" y="31"/>
                </a:cxn>
                <a:cxn ang="0">
                  <a:pos x="978" y="0"/>
                </a:cxn>
                <a:cxn ang="0">
                  <a:pos x="890" y="0"/>
                </a:cxn>
                <a:cxn ang="0">
                  <a:pos x="860" y="31"/>
                </a:cxn>
                <a:cxn ang="0">
                  <a:pos x="860" y="61"/>
                </a:cxn>
                <a:cxn ang="0">
                  <a:pos x="830" y="88"/>
                </a:cxn>
                <a:cxn ang="0">
                  <a:pos x="800" y="88"/>
                </a:cxn>
                <a:cxn ang="0">
                  <a:pos x="771" y="119"/>
                </a:cxn>
                <a:cxn ang="0">
                  <a:pos x="741" y="119"/>
                </a:cxn>
                <a:cxn ang="0">
                  <a:pos x="712" y="149"/>
                </a:cxn>
                <a:cxn ang="0">
                  <a:pos x="681" y="119"/>
                </a:cxn>
                <a:cxn ang="0">
                  <a:pos x="623" y="119"/>
                </a:cxn>
                <a:cxn ang="0">
                  <a:pos x="623" y="149"/>
                </a:cxn>
                <a:cxn ang="0">
                  <a:pos x="562" y="179"/>
                </a:cxn>
                <a:cxn ang="0">
                  <a:pos x="444" y="179"/>
                </a:cxn>
                <a:cxn ang="0">
                  <a:pos x="416" y="208"/>
                </a:cxn>
                <a:cxn ang="0">
                  <a:pos x="444" y="238"/>
                </a:cxn>
                <a:cxn ang="0">
                  <a:pos x="416" y="238"/>
                </a:cxn>
                <a:cxn ang="0">
                  <a:pos x="416" y="267"/>
                </a:cxn>
                <a:cxn ang="0">
                  <a:pos x="148" y="267"/>
                </a:cxn>
                <a:cxn ang="0">
                  <a:pos x="118" y="238"/>
                </a:cxn>
                <a:cxn ang="0">
                  <a:pos x="89" y="238"/>
                </a:cxn>
                <a:cxn ang="0">
                  <a:pos x="30" y="179"/>
                </a:cxn>
                <a:cxn ang="0">
                  <a:pos x="0" y="179"/>
                </a:cxn>
              </a:cxnLst>
              <a:rect l="0" t="0" r="r" b="b"/>
              <a:pathLst>
                <a:path w="1304" h="267">
                  <a:moveTo>
                    <a:pt x="1304" y="61"/>
                  </a:moveTo>
                  <a:lnTo>
                    <a:pt x="1246" y="61"/>
                  </a:lnTo>
                  <a:lnTo>
                    <a:pt x="1215" y="88"/>
                  </a:lnTo>
                  <a:lnTo>
                    <a:pt x="1185" y="61"/>
                  </a:lnTo>
                  <a:lnTo>
                    <a:pt x="1185" y="31"/>
                  </a:lnTo>
                  <a:lnTo>
                    <a:pt x="1155" y="0"/>
                  </a:lnTo>
                  <a:lnTo>
                    <a:pt x="1097" y="0"/>
                  </a:lnTo>
                  <a:lnTo>
                    <a:pt x="1097" y="31"/>
                  </a:lnTo>
                  <a:lnTo>
                    <a:pt x="1037" y="31"/>
                  </a:lnTo>
                  <a:lnTo>
                    <a:pt x="978" y="0"/>
                  </a:lnTo>
                  <a:lnTo>
                    <a:pt x="890" y="0"/>
                  </a:lnTo>
                  <a:lnTo>
                    <a:pt x="860" y="31"/>
                  </a:lnTo>
                  <a:lnTo>
                    <a:pt x="860" y="61"/>
                  </a:lnTo>
                  <a:lnTo>
                    <a:pt x="830" y="88"/>
                  </a:lnTo>
                  <a:lnTo>
                    <a:pt x="800" y="88"/>
                  </a:lnTo>
                  <a:lnTo>
                    <a:pt x="771" y="119"/>
                  </a:lnTo>
                  <a:lnTo>
                    <a:pt x="741" y="119"/>
                  </a:lnTo>
                  <a:lnTo>
                    <a:pt x="712" y="149"/>
                  </a:lnTo>
                  <a:lnTo>
                    <a:pt x="681" y="119"/>
                  </a:lnTo>
                  <a:lnTo>
                    <a:pt x="623" y="119"/>
                  </a:lnTo>
                  <a:lnTo>
                    <a:pt x="623" y="149"/>
                  </a:lnTo>
                  <a:lnTo>
                    <a:pt x="562" y="179"/>
                  </a:lnTo>
                  <a:lnTo>
                    <a:pt x="444" y="179"/>
                  </a:lnTo>
                  <a:lnTo>
                    <a:pt x="416" y="208"/>
                  </a:lnTo>
                  <a:lnTo>
                    <a:pt x="444" y="238"/>
                  </a:lnTo>
                  <a:lnTo>
                    <a:pt x="416" y="238"/>
                  </a:lnTo>
                  <a:lnTo>
                    <a:pt x="416" y="267"/>
                  </a:lnTo>
                  <a:lnTo>
                    <a:pt x="148" y="267"/>
                  </a:lnTo>
                  <a:lnTo>
                    <a:pt x="118" y="238"/>
                  </a:lnTo>
                  <a:lnTo>
                    <a:pt x="89" y="238"/>
                  </a:lnTo>
                  <a:lnTo>
                    <a:pt x="30" y="179"/>
                  </a:lnTo>
                  <a:lnTo>
                    <a:pt x="0" y="179"/>
                  </a:lnTo>
                </a:path>
              </a:pathLst>
            </a:custGeom>
            <a:noFill/>
            <a:ln w="1588">
              <a:solidFill>
                <a:srgbClr val="000000"/>
              </a:solidFill>
              <a:prstDash val="solid"/>
              <a:round/>
              <a:headEnd/>
              <a:tailEnd/>
            </a:ln>
          </p:spPr>
          <p:txBody>
            <a:bodyPr/>
            <a:lstStyle/>
            <a:p>
              <a:endParaRPr lang="en-GB"/>
            </a:p>
          </p:txBody>
        </p:sp>
        <p:sp>
          <p:nvSpPr>
            <p:cNvPr id="26094" name="Freeform 494"/>
            <p:cNvSpPr>
              <a:spLocks/>
            </p:cNvSpPr>
            <p:nvPr/>
          </p:nvSpPr>
          <p:spPr bwMode="auto">
            <a:xfrm>
              <a:off x="3665" y="2564"/>
              <a:ext cx="119" cy="74"/>
            </a:xfrm>
            <a:custGeom>
              <a:avLst/>
              <a:gdLst/>
              <a:ahLst/>
              <a:cxnLst>
                <a:cxn ang="0">
                  <a:pos x="0" y="295"/>
                </a:cxn>
                <a:cxn ang="0">
                  <a:pos x="0" y="267"/>
                </a:cxn>
                <a:cxn ang="0">
                  <a:pos x="29" y="267"/>
                </a:cxn>
                <a:cxn ang="0">
                  <a:pos x="29" y="238"/>
                </a:cxn>
                <a:cxn ang="0">
                  <a:pos x="177" y="238"/>
                </a:cxn>
                <a:cxn ang="0">
                  <a:pos x="207" y="207"/>
                </a:cxn>
                <a:cxn ang="0">
                  <a:pos x="237" y="207"/>
                </a:cxn>
                <a:cxn ang="0">
                  <a:pos x="266" y="177"/>
                </a:cxn>
                <a:cxn ang="0">
                  <a:pos x="296" y="177"/>
                </a:cxn>
                <a:cxn ang="0">
                  <a:pos x="296" y="118"/>
                </a:cxn>
                <a:cxn ang="0">
                  <a:pos x="326" y="88"/>
                </a:cxn>
                <a:cxn ang="0">
                  <a:pos x="357" y="88"/>
                </a:cxn>
                <a:cxn ang="0">
                  <a:pos x="357" y="59"/>
                </a:cxn>
                <a:cxn ang="0">
                  <a:pos x="384" y="59"/>
                </a:cxn>
                <a:cxn ang="0">
                  <a:pos x="445" y="0"/>
                </a:cxn>
                <a:cxn ang="0">
                  <a:pos x="475" y="31"/>
                </a:cxn>
                <a:cxn ang="0">
                  <a:pos x="475" y="0"/>
                </a:cxn>
              </a:cxnLst>
              <a:rect l="0" t="0" r="r" b="b"/>
              <a:pathLst>
                <a:path w="475" h="295">
                  <a:moveTo>
                    <a:pt x="0" y="295"/>
                  </a:moveTo>
                  <a:lnTo>
                    <a:pt x="0" y="267"/>
                  </a:lnTo>
                  <a:lnTo>
                    <a:pt x="29" y="267"/>
                  </a:lnTo>
                  <a:lnTo>
                    <a:pt x="29" y="238"/>
                  </a:lnTo>
                  <a:lnTo>
                    <a:pt x="177" y="238"/>
                  </a:lnTo>
                  <a:lnTo>
                    <a:pt x="207" y="207"/>
                  </a:lnTo>
                  <a:lnTo>
                    <a:pt x="237" y="207"/>
                  </a:lnTo>
                  <a:lnTo>
                    <a:pt x="266" y="177"/>
                  </a:lnTo>
                  <a:lnTo>
                    <a:pt x="296" y="177"/>
                  </a:lnTo>
                  <a:lnTo>
                    <a:pt x="296" y="118"/>
                  </a:lnTo>
                  <a:lnTo>
                    <a:pt x="326" y="88"/>
                  </a:lnTo>
                  <a:lnTo>
                    <a:pt x="357" y="88"/>
                  </a:lnTo>
                  <a:lnTo>
                    <a:pt x="357" y="59"/>
                  </a:lnTo>
                  <a:lnTo>
                    <a:pt x="384" y="59"/>
                  </a:lnTo>
                  <a:lnTo>
                    <a:pt x="445" y="0"/>
                  </a:lnTo>
                  <a:lnTo>
                    <a:pt x="475" y="31"/>
                  </a:lnTo>
                  <a:lnTo>
                    <a:pt x="475" y="0"/>
                  </a:lnTo>
                </a:path>
              </a:pathLst>
            </a:custGeom>
            <a:noFill/>
            <a:ln w="1588">
              <a:solidFill>
                <a:srgbClr val="000000"/>
              </a:solidFill>
              <a:prstDash val="solid"/>
              <a:round/>
              <a:headEnd/>
              <a:tailEnd/>
            </a:ln>
          </p:spPr>
          <p:txBody>
            <a:bodyPr/>
            <a:lstStyle/>
            <a:p>
              <a:endParaRPr lang="en-GB"/>
            </a:p>
          </p:txBody>
        </p:sp>
        <p:sp>
          <p:nvSpPr>
            <p:cNvPr id="26095" name="Freeform 495"/>
            <p:cNvSpPr>
              <a:spLocks/>
            </p:cNvSpPr>
            <p:nvPr/>
          </p:nvSpPr>
          <p:spPr bwMode="auto">
            <a:xfrm>
              <a:off x="3457" y="2608"/>
              <a:ext cx="208" cy="37"/>
            </a:xfrm>
            <a:custGeom>
              <a:avLst/>
              <a:gdLst/>
              <a:ahLst/>
              <a:cxnLst>
                <a:cxn ang="0">
                  <a:pos x="830" y="118"/>
                </a:cxn>
                <a:cxn ang="0">
                  <a:pos x="800" y="90"/>
                </a:cxn>
                <a:cxn ang="0">
                  <a:pos x="741" y="90"/>
                </a:cxn>
                <a:cxn ang="0">
                  <a:pos x="712" y="61"/>
                </a:cxn>
                <a:cxn ang="0">
                  <a:pos x="682" y="61"/>
                </a:cxn>
                <a:cxn ang="0">
                  <a:pos x="652" y="90"/>
                </a:cxn>
                <a:cxn ang="0">
                  <a:pos x="593" y="90"/>
                </a:cxn>
                <a:cxn ang="0">
                  <a:pos x="564" y="61"/>
                </a:cxn>
                <a:cxn ang="0">
                  <a:pos x="534" y="61"/>
                </a:cxn>
                <a:cxn ang="0">
                  <a:pos x="534" y="30"/>
                </a:cxn>
                <a:cxn ang="0">
                  <a:pos x="503" y="61"/>
                </a:cxn>
                <a:cxn ang="0">
                  <a:pos x="475" y="30"/>
                </a:cxn>
                <a:cxn ang="0">
                  <a:pos x="445" y="30"/>
                </a:cxn>
                <a:cxn ang="0">
                  <a:pos x="414" y="0"/>
                </a:cxn>
                <a:cxn ang="0">
                  <a:pos x="384" y="0"/>
                </a:cxn>
                <a:cxn ang="0">
                  <a:pos x="357" y="30"/>
                </a:cxn>
                <a:cxn ang="0">
                  <a:pos x="327" y="0"/>
                </a:cxn>
                <a:cxn ang="0">
                  <a:pos x="296" y="0"/>
                </a:cxn>
                <a:cxn ang="0">
                  <a:pos x="296" y="90"/>
                </a:cxn>
                <a:cxn ang="0">
                  <a:pos x="266" y="90"/>
                </a:cxn>
                <a:cxn ang="0">
                  <a:pos x="238" y="118"/>
                </a:cxn>
                <a:cxn ang="0">
                  <a:pos x="238" y="148"/>
                </a:cxn>
                <a:cxn ang="0">
                  <a:pos x="207" y="118"/>
                </a:cxn>
                <a:cxn ang="0">
                  <a:pos x="177" y="118"/>
                </a:cxn>
                <a:cxn ang="0">
                  <a:pos x="147" y="148"/>
                </a:cxn>
                <a:cxn ang="0">
                  <a:pos x="89" y="148"/>
                </a:cxn>
                <a:cxn ang="0">
                  <a:pos x="29" y="90"/>
                </a:cxn>
                <a:cxn ang="0">
                  <a:pos x="0" y="90"/>
                </a:cxn>
              </a:cxnLst>
              <a:rect l="0" t="0" r="r" b="b"/>
              <a:pathLst>
                <a:path w="830" h="148">
                  <a:moveTo>
                    <a:pt x="830" y="118"/>
                  </a:moveTo>
                  <a:lnTo>
                    <a:pt x="800" y="90"/>
                  </a:lnTo>
                  <a:lnTo>
                    <a:pt x="741" y="90"/>
                  </a:lnTo>
                  <a:lnTo>
                    <a:pt x="712" y="61"/>
                  </a:lnTo>
                  <a:lnTo>
                    <a:pt x="682" y="61"/>
                  </a:lnTo>
                  <a:lnTo>
                    <a:pt x="652" y="90"/>
                  </a:lnTo>
                  <a:lnTo>
                    <a:pt x="593" y="90"/>
                  </a:lnTo>
                  <a:lnTo>
                    <a:pt x="564" y="61"/>
                  </a:lnTo>
                  <a:lnTo>
                    <a:pt x="534" y="61"/>
                  </a:lnTo>
                  <a:lnTo>
                    <a:pt x="534" y="30"/>
                  </a:lnTo>
                  <a:lnTo>
                    <a:pt x="503" y="61"/>
                  </a:lnTo>
                  <a:lnTo>
                    <a:pt x="475" y="30"/>
                  </a:lnTo>
                  <a:lnTo>
                    <a:pt x="445" y="30"/>
                  </a:lnTo>
                  <a:lnTo>
                    <a:pt x="414" y="0"/>
                  </a:lnTo>
                  <a:lnTo>
                    <a:pt x="384" y="0"/>
                  </a:lnTo>
                  <a:lnTo>
                    <a:pt x="357" y="30"/>
                  </a:lnTo>
                  <a:lnTo>
                    <a:pt x="327" y="0"/>
                  </a:lnTo>
                  <a:lnTo>
                    <a:pt x="296" y="0"/>
                  </a:lnTo>
                  <a:lnTo>
                    <a:pt x="296" y="90"/>
                  </a:lnTo>
                  <a:lnTo>
                    <a:pt x="266" y="90"/>
                  </a:lnTo>
                  <a:lnTo>
                    <a:pt x="238" y="118"/>
                  </a:lnTo>
                  <a:lnTo>
                    <a:pt x="238" y="148"/>
                  </a:lnTo>
                  <a:lnTo>
                    <a:pt x="207" y="118"/>
                  </a:lnTo>
                  <a:lnTo>
                    <a:pt x="177" y="118"/>
                  </a:lnTo>
                  <a:lnTo>
                    <a:pt x="147" y="148"/>
                  </a:lnTo>
                  <a:lnTo>
                    <a:pt x="89" y="148"/>
                  </a:lnTo>
                  <a:lnTo>
                    <a:pt x="29" y="90"/>
                  </a:lnTo>
                  <a:lnTo>
                    <a:pt x="0" y="90"/>
                  </a:lnTo>
                </a:path>
              </a:pathLst>
            </a:custGeom>
            <a:noFill/>
            <a:ln w="1588">
              <a:solidFill>
                <a:srgbClr val="000000"/>
              </a:solidFill>
              <a:prstDash val="solid"/>
              <a:round/>
              <a:headEnd/>
              <a:tailEnd/>
            </a:ln>
          </p:spPr>
          <p:txBody>
            <a:bodyPr/>
            <a:lstStyle/>
            <a:p>
              <a:endParaRPr lang="en-GB"/>
            </a:p>
          </p:txBody>
        </p:sp>
        <p:sp>
          <p:nvSpPr>
            <p:cNvPr id="26096" name="Freeform 496"/>
            <p:cNvSpPr>
              <a:spLocks/>
            </p:cNvSpPr>
            <p:nvPr/>
          </p:nvSpPr>
          <p:spPr bwMode="auto">
            <a:xfrm>
              <a:off x="3657" y="2638"/>
              <a:ext cx="22" cy="52"/>
            </a:xfrm>
            <a:custGeom>
              <a:avLst/>
              <a:gdLst/>
              <a:ahLst/>
              <a:cxnLst>
                <a:cxn ang="0">
                  <a:pos x="89" y="209"/>
                </a:cxn>
                <a:cxn ang="0">
                  <a:pos x="30" y="149"/>
                </a:cxn>
                <a:cxn ang="0">
                  <a:pos x="30" y="118"/>
                </a:cxn>
                <a:cxn ang="0">
                  <a:pos x="0" y="91"/>
                </a:cxn>
                <a:cxn ang="0">
                  <a:pos x="0" y="61"/>
                </a:cxn>
                <a:cxn ang="0">
                  <a:pos x="30" y="30"/>
                </a:cxn>
                <a:cxn ang="0">
                  <a:pos x="30" y="0"/>
                </a:cxn>
              </a:cxnLst>
              <a:rect l="0" t="0" r="r" b="b"/>
              <a:pathLst>
                <a:path w="89" h="209">
                  <a:moveTo>
                    <a:pt x="89" y="209"/>
                  </a:moveTo>
                  <a:lnTo>
                    <a:pt x="30" y="149"/>
                  </a:lnTo>
                  <a:lnTo>
                    <a:pt x="30" y="118"/>
                  </a:lnTo>
                  <a:lnTo>
                    <a:pt x="0" y="91"/>
                  </a:lnTo>
                  <a:lnTo>
                    <a:pt x="0" y="61"/>
                  </a:lnTo>
                  <a:lnTo>
                    <a:pt x="30" y="30"/>
                  </a:lnTo>
                  <a:lnTo>
                    <a:pt x="30" y="0"/>
                  </a:lnTo>
                </a:path>
              </a:pathLst>
            </a:custGeom>
            <a:noFill/>
            <a:ln w="1588">
              <a:solidFill>
                <a:srgbClr val="000000"/>
              </a:solidFill>
              <a:prstDash val="solid"/>
              <a:round/>
              <a:headEnd/>
              <a:tailEnd/>
            </a:ln>
          </p:spPr>
          <p:txBody>
            <a:bodyPr/>
            <a:lstStyle/>
            <a:p>
              <a:endParaRPr lang="en-GB"/>
            </a:p>
          </p:txBody>
        </p:sp>
        <p:sp>
          <p:nvSpPr>
            <p:cNvPr id="26097" name="Freeform 497"/>
            <p:cNvSpPr>
              <a:spLocks/>
            </p:cNvSpPr>
            <p:nvPr/>
          </p:nvSpPr>
          <p:spPr bwMode="auto">
            <a:xfrm>
              <a:off x="3613" y="2690"/>
              <a:ext cx="66" cy="96"/>
            </a:xfrm>
            <a:custGeom>
              <a:avLst/>
              <a:gdLst/>
              <a:ahLst/>
              <a:cxnLst>
                <a:cxn ang="0">
                  <a:pos x="0" y="384"/>
                </a:cxn>
                <a:cxn ang="0">
                  <a:pos x="31" y="355"/>
                </a:cxn>
                <a:cxn ang="0">
                  <a:pos x="91" y="355"/>
                </a:cxn>
                <a:cxn ang="0">
                  <a:pos x="91" y="237"/>
                </a:cxn>
                <a:cxn ang="0">
                  <a:pos x="150" y="177"/>
                </a:cxn>
                <a:cxn ang="0">
                  <a:pos x="150" y="147"/>
                </a:cxn>
                <a:cxn ang="0">
                  <a:pos x="120" y="118"/>
                </a:cxn>
                <a:cxn ang="0">
                  <a:pos x="120" y="88"/>
                </a:cxn>
                <a:cxn ang="0">
                  <a:pos x="150" y="88"/>
                </a:cxn>
                <a:cxn ang="0">
                  <a:pos x="179" y="118"/>
                </a:cxn>
                <a:cxn ang="0">
                  <a:pos x="238" y="118"/>
                </a:cxn>
                <a:cxn ang="0">
                  <a:pos x="238" y="59"/>
                </a:cxn>
                <a:cxn ang="0">
                  <a:pos x="268" y="29"/>
                </a:cxn>
                <a:cxn ang="0">
                  <a:pos x="238" y="29"/>
                </a:cxn>
                <a:cxn ang="0">
                  <a:pos x="268" y="0"/>
                </a:cxn>
              </a:cxnLst>
              <a:rect l="0" t="0" r="r" b="b"/>
              <a:pathLst>
                <a:path w="268" h="384">
                  <a:moveTo>
                    <a:pt x="0" y="384"/>
                  </a:moveTo>
                  <a:lnTo>
                    <a:pt x="31" y="355"/>
                  </a:lnTo>
                  <a:lnTo>
                    <a:pt x="91" y="355"/>
                  </a:lnTo>
                  <a:lnTo>
                    <a:pt x="91" y="237"/>
                  </a:lnTo>
                  <a:lnTo>
                    <a:pt x="150" y="177"/>
                  </a:lnTo>
                  <a:lnTo>
                    <a:pt x="150" y="147"/>
                  </a:lnTo>
                  <a:lnTo>
                    <a:pt x="120" y="118"/>
                  </a:lnTo>
                  <a:lnTo>
                    <a:pt x="120" y="88"/>
                  </a:lnTo>
                  <a:lnTo>
                    <a:pt x="150" y="88"/>
                  </a:lnTo>
                  <a:lnTo>
                    <a:pt x="179" y="118"/>
                  </a:lnTo>
                  <a:lnTo>
                    <a:pt x="238" y="118"/>
                  </a:lnTo>
                  <a:lnTo>
                    <a:pt x="238" y="59"/>
                  </a:lnTo>
                  <a:lnTo>
                    <a:pt x="268" y="29"/>
                  </a:lnTo>
                  <a:lnTo>
                    <a:pt x="238" y="29"/>
                  </a:lnTo>
                  <a:lnTo>
                    <a:pt x="268" y="0"/>
                  </a:lnTo>
                </a:path>
              </a:pathLst>
            </a:custGeom>
            <a:noFill/>
            <a:ln w="1588">
              <a:solidFill>
                <a:srgbClr val="000000"/>
              </a:solidFill>
              <a:prstDash val="solid"/>
              <a:round/>
              <a:headEnd/>
              <a:tailEnd/>
            </a:ln>
          </p:spPr>
          <p:txBody>
            <a:bodyPr/>
            <a:lstStyle/>
            <a:p>
              <a:endParaRPr lang="en-GB"/>
            </a:p>
          </p:txBody>
        </p:sp>
        <p:sp>
          <p:nvSpPr>
            <p:cNvPr id="26098" name="Freeform 498"/>
            <p:cNvSpPr>
              <a:spLocks/>
            </p:cNvSpPr>
            <p:nvPr/>
          </p:nvSpPr>
          <p:spPr bwMode="auto">
            <a:xfrm>
              <a:off x="3613" y="2786"/>
              <a:ext cx="37" cy="37"/>
            </a:xfrm>
            <a:custGeom>
              <a:avLst/>
              <a:gdLst/>
              <a:ahLst/>
              <a:cxnLst>
                <a:cxn ang="0">
                  <a:pos x="150" y="148"/>
                </a:cxn>
                <a:cxn ang="0">
                  <a:pos x="120" y="90"/>
                </a:cxn>
                <a:cxn ang="0">
                  <a:pos x="91" y="90"/>
                </a:cxn>
                <a:cxn ang="0">
                  <a:pos x="61" y="59"/>
                </a:cxn>
                <a:cxn ang="0">
                  <a:pos x="61" y="29"/>
                </a:cxn>
                <a:cxn ang="0">
                  <a:pos x="31" y="0"/>
                </a:cxn>
                <a:cxn ang="0">
                  <a:pos x="0" y="0"/>
                </a:cxn>
              </a:cxnLst>
              <a:rect l="0" t="0" r="r" b="b"/>
              <a:pathLst>
                <a:path w="150" h="148">
                  <a:moveTo>
                    <a:pt x="150" y="148"/>
                  </a:moveTo>
                  <a:lnTo>
                    <a:pt x="120" y="90"/>
                  </a:lnTo>
                  <a:lnTo>
                    <a:pt x="91" y="90"/>
                  </a:lnTo>
                  <a:lnTo>
                    <a:pt x="61" y="59"/>
                  </a:lnTo>
                  <a:lnTo>
                    <a:pt x="61" y="29"/>
                  </a:lnTo>
                  <a:lnTo>
                    <a:pt x="31" y="0"/>
                  </a:lnTo>
                  <a:lnTo>
                    <a:pt x="0" y="0"/>
                  </a:lnTo>
                </a:path>
              </a:pathLst>
            </a:custGeom>
            <a:noFill/>
            <a:ln w="1588">
              <a:solidFill>
                <a:srgbClr val="000000"/>
              </a:solidFill>
              <a:prstDash val="solid"/>
              <a:round/>
              <a:headEnd/>
              <a:tailEnd/>
            </a:ln>
          </p:spPr>
          <p:txBody>
            <a:bodyPr/>
            <a:lstStyle/>
            <a:p>
              <a:endParaRPr lang="en-GB"/>
            </a:p>
          </p:txBody>
        </p:sp>
        <p:sp>
          <p:nvSpPr>
            <p:cNvPr id="26099" name="Freeform 499"/>
            <p:cNvSpPr>
              <a:spLocks/>
            </p:cNvSpPr>
            <p:nvPr/>
          </p:nvSpPr>
          <p:spPr bwMode="auto">
            <a:xfrm>
              <a:off x="3650" y="2823"/>
              <a:ext cx="148" cy="59"/>
            </a:xfrm>
            <a:custGeom>
              <a:avLst/>
              <a:gdLst/>
              <a:ahLst/>
              <a:cxnLst>
                <a:cxn ang="0">
                  <a:pos x="592" y="179"/>
                </a:cxn>
                <a:cxn ang="0">
                  <a:pos x="562" y="179"/>
                </a:cxn>
                <a:cxn ang="0">
                  <a:pos x="504" y="237"/>
                </a:cxn>
                <a:cxn ang="0">
                  <a:pos x="443" y="237"/>
                </a:cxn>
                <a:cxn ang="0">
                  <a:pos x="443" y="207"/>
                </a:cxn>
                <a:cxn ang="0">
                  <a:pos x="266" y="207"/>
                </a:cxn>
                <a:cxn ang="0">
                  <a:pos x="266" y="179"/>
                </a:cxn>
                <a:cxn ang="0">
                  <a:pos x="236" y="179"/>
                </a:cxn>
                <a:cxn ang="0">
                  <a:pos x="207" y="149"/>
                </a:cxn>
                <a:cxn ang="0">
                  <a:pos x="207" y="179"/>
                </a:cxn>
                <a:cxn ang="0">
                  <a:pos x="178" y="149"/>
                </a:cxn>
                <a:cxn ang="0">
                  <a:pos x="178" y="118"/>
                </a:cxn>
                <a:cxn ang="0">
                  <a:pos x="148" y="118"/>
                </a:cxn>
                <a:cxn ang="0">
                  <a:pos x="118" y="88"/>
                </a:cxn>
                <a:cxn ang="0">
                  <a:pos x="118" y="61"/>
                </a:cxn>
                <a:cxn ang="0">
                  <a:pos x="88" y="61"/>
                </a:cxn>
                <a:cxn ang="0">
                  <a:pos x="59" y="30"/>
                </a:cxn>
                <a:cxn ang="0">
                  <a:pos x="29" y="30"/>
                </a:cxn>
                <a:cxn ang="0">
                  <a:pos x="29" y="0"/>
                </a:cxn>
                <a:cxn ang="0">
                  <a:pos x="0" y="0"/>
                </a:cxn>
              </a:cxnLst>
              <a:rect l="0" t="0" r="r" b="b"/>
              <a:pathLst>
                <a:path w="592" h="237">
                  <a:moveTo>
                    <a:pt x="592" y="179"/>
                  </a:moveTo>
                  <a:lnTo>
                    <a:pt x="562" y="179"/>
                  </a:lnTo>
                  <a:lnTo>
                    <a:pt x="504" y="237"/>
                  </a:lnTo>
                  <a:lnTo>
                    <a:pt x="443" y="237"/>
                  </a:lnTo>
                  <a:lnTo>
                    <a:pt x="443" y="207"/>
                  </a:lnTo>
                  <a:lnTo>
                    <a:pt x="266" y="207"/>
                  </a:lnTo>
                  <a:lnTo>
                    <a:pt x="266" y="179"/>
                  </a:lnTo>
                  <a:lnTo>
                    <a:pt x="236" y="179"/>
                  </a:lnTo>
                  <a:lnTo>
                    <a:pt x="207" y="149"/>
                  </a:lnTo>
                  <a:lnTo>
                    <a:pt x="207" y="179"/>
                  </a:lnTo>
                  <a:lnTo>
                    <a:pt x="178" y="149"/>
                  </a:lnTo>
                  <a:lnTo>
                    <a:pt x="178" y="118"/>
                  </a:lnTo>
                  <a:lnTo>
                    <a:pt x="148" y="118"/>
                  </a:lnTo>
                  <a:lnTo>
                    <a:pt x="118" y="88"/>
                  </a:lnTo>
                  <a:lnTo>
                    <a:pt x="118" y="61"/>
                  </a:lnTo>
                  <a:lnTo>
                    <a:pt x="88" y="61"/>
                  </a:lnTo>
                  <a:lnTo>
                    <a:pt x="59" y="30"/>
                  </a:lnTo>
                  <a:lnTo>
                    <a:pt x="29" y="30"/>
                  </a:lnTo>
                  <a:lnTo>
                    <a:pt x="29" y="0"/>
                  </a:lnTo>
                  <a:lnTo>
                    <a:pt x="0" y="0"/>
                  </a:lnTo>
                </a:path>
              </a:pathLst>
            </a:custGeom>
            <a:noFill/>
            <a:ln w="1588">
              <a:solidFill>
                <a:srgbClr val="000000"/>
              </a:solidFill>
              <a:prstDash val="solid"/>
              <a:round/>
              <a:headEnd/>
              <a:tailEnd/>
            </a:ln>
          </p:spPr>
          <p:txBody>
            <a:bodyPr/>
            <a:lstStyle/>
            <a:p>
              <a:endParaRPr lang="en-GB"/>
            </a:p>
          </p:txBody>
        </p:sp>
        <p:sp>
          <p:nvSpPr>
            <p:cNvPr id="26100" name="Rectangle 500"/>
            <p:cNvSpPr>
              <a:spLocks noChangeArrowheads="1"/>
            </p:cNvSpPr>
            <p:nvPr/>
          </p:nvSpPr>
          <p:spPr bwMode="auto">
            <a:xfrm>
              <a:off x="3620" y="2823"/>
              <a:ext cx="8" cy="7"/>
            </a:xfrm>
            <a:prstGeom prst="rect">
              <a:avLst/>
            </a:prstGeom>
            <a:noFill/>
            <a:ln w="1588">
              <a:solidFill>
                <a:srgbClr val="000000"/>
              </a:solidFill>
              <a:miter lim="800000"/>
              <a:headEnd/>
              <a:tailEnd/>
            </a:ln>
          </p:spPr>
          <p:txBody>
            <a:bodyPr/>
            <a:lstStyle/>
            <a:p>
              <a:endParaRPr lang="en-GB"/>
            </a:p>
          </p:txBody>
        </p:sp>
        <p:sp>
          <p:nvSpPr>
            <p:cNvPr id="26101" name="Freeform 501"/>
            <p:cNvSpPr>
              <a:spLocks/>
            </p:cNvSpPr>
            <p:nvPr/>
          </p:nvSpPr>
          <p:spPr bwMode="auto">
            <a:xfrm>
              <a:off x="3620" y="2815"/>
              <a:ext cx="30" cy="8"/>
            </a:xfrm>
            <a:custGeom>
              <a:avLst/>
              <a:gdLst/>
              <a:ahLst/>
              <a:cxnLst>
                <a:cxn ang="0">
                  <a:pos x="119" y="30"/>
                </a:cxn>
                <a:cxn ang="0">
                  <a:pos x="89" y="0"/>
                </a:cxn>
                <a:cxn ang="0">
                  <a:pos x="30" y="0"/>
                </a:cxn>
                <a:cxn ang="0">
                  <a:pos x="0" y="30"/>
                </a:cxn>
              </a:cxnLst>
              <a:rect l="0" t="0" r="r" b="b"/>
              <a:pathLst>
                <a:path w="119" h="30">
                  <a:moveTo>
                    <a:pt x="119" y="30"/>
                  </a:moveTo>
                  <a:lnTo>
                    <a:pt x="89" y="0"/>
                  </a:lnTo>
                  <a:lnTo>
                    <a:pt x="30" y="0"/>
                  </a:lnTo>
                  <a:lnTo>
                    <a:pt x="0" y="30"/>
                  </a:lnTo>
                </a:path>
              </a:pathLst>
            </a:custGeom>
            <a:noFill/>
            <a:ln w="1588">
              <a:solidFill>
                <a:srgbClr val="000000"/>
              </a:solidFill>
              <a:prstDash val="solid"/>
              <a:round/>
              <a:headEnd/>
              <a:tailEnd/>
            </a:ln>
          </p:spPr>
          <p:txBody>
            <a:bodyPr/>
            <a:lstStyle/>
            <a:p>
              <a:endParaRPr lang="en-GB"/>
            </a:p>
          </p:txBody>
        </p:sp>
        <p:sp>
          <p:nvSpPr>
            <p:cNvPr id="26102" name="Freeform 502"/>
            <p:cNvSpPr>
              <a:spLocks/>
            </p:cNvSpPr>
            <p:nvPr/>
          </p:nvSpPr>
          <p:spPr bwMode="auto">
            <a:xfrm>
              <a:off x="3591" y="2919"/>
              <a:ext cx="222" cy="200"/>
            </a:xfrm>
            <a:custGeom>
              <a:avLst/>
              <a:gdLst/>
              <a:ahLst/>
              <a:cxnLst>
                <a:cxn ang="0">
                  <a:pos x="533" y="799"/>
                </a:cxn>
                <a:cxn ang="0">
                  <a:pos x="562" y="768"/>
                </a:cxn>
                <a:cxn ang="0">
                  <a:pos x="562" y="740"/>
                </a:cxn>
                <a:cxn ang="0">
                  <a:pos x="533" y="740"/>
                </a:cxn>
                <a:cxn ang="0">
                  <a:pos x="503" y="710"/>
                </a:cxn>
                <a:cxn ang="0">
                  <a:pos x="473" y="710"/>
                </a:cxn>
                <a:cxn ang="0">
                  <a:pos x="444" y="679"/>
                </a:cxn>
                <a:cxn ang="0">
                  <a:pos x="444" y="622"/>
                </a:cxn>
                <a:cxn ang="0">
                  <a:pos x="415" y="592"/>
                </a:cxn>
                <a:cxn ang="0">
                  <a:pos x="385" y="592"/>
                </a:cxn>
                <a:cxn ang="0">
                  <a:pos x="355" y="531"/>
                </a:cxn>
                <a:cxn ang="0">
                  <a:pos x="296" y="531"/>
                </a:cxn>
                <a:cxn ang="0">
                  <a:pos x="296" y="504"/>
                </a:cxn>
                <a:cxn ang="0">
                  <a:pos x="266" y="473"/>
                </a:cxn>
                <a:cxn ang="0">
                  <a:pos x="266" y="443"/>
                </a:cxn>
                <a:cxn ang="0">
                  <a:pos x="237" y="443"/>
                </a:cxn>
                <a:cxn ang="0">
                  <a:pos x="207" y="413"/>
                </a:cxn>
                <a:cxn ang="0">
                  <a:pos x="178" y="413"/>
                </a:cxn>
                <a:cxn ang="0">
                  <a:pos x="178" y="384"/>
                </a:cxn>
                <a:cxn ang="0">
                  <a:pos x="148" y="354"/>
                </a:cxn>
                <a:cxn ang="0">
                  <a:pos x="148" y="325"/>
                </a:cxn>
                <a:cxn ang="0">
                  <a:pos x="118" y="295"/>
                </a:cxn>
                <a:cxn ang="0">
                  <a:pos x="118" y="266"/>
                </a:cxn>
                <a:cxn ang="0">
                  <a:pos x="87" y="266"/>
                </a:cxn>
                <a:cxn ang="0">
                  <a:pos x="87" y="206"/>
                </a:cxn>
                <a:cxn ang="0">
                  <a:pos x="59" y="206"/>
                </a:cxn>
                <a:cxn ang="0">
                  <a:pos x="30" y="176"/>
                </a:cxn>
                <a:cxn ang="0">
                  <a:pos x="0" y="176"/>
                </a:cxn>
                <a:cxn ang="0">
                  <a:pos x="30" y="148"/>
                </a:cxn>
                <a:cxn ang="0">
                  <a:pos x="30" y="88"/>
                </a:cxn>
                <a:cxn ang="0">
                  <a:pos x="0" y="58"/>
                </a:cxn>
                <a:cxn ang="0">
                  <a:pos x="30" y="29"/>
                </a:cxn>
                <a:cxn ang="0">
                  <a:pos x="87" y="29"/>
                </a:cxn>
                <a:cxn ang="0">
                  <a:pos x="87" y="58"/>
                </a:cxn>
                <a:cxn ang="0">
                  <a:pos x="118" y="88"/>
                </a:cxn>
                <a:cxn ang="0">
                  <a:pos x="148" y="88"/>
                </a:cxn>
                <a:cxn ang="0">
                  <a:pos x="178" y="58"/>
                </a:cxn>
                <a:cxn ang="0">
                  <a:pos x="207" y="58"/>
                </a:cxn>
                <a:cxn ang="0">
                  <a:pos x="207" y="29"/>
                </a:cxn>
                <a:cxn ang="0">
                  <a:pos x="296" y="29"/>
                </a:cxn>
                <a:cxn ang="0">
                  <a:pos x="325" y="0"/>
                </a:cxn>
                <a:cxn ang="0">
                  <a:pos x="355" y="29"/>
                </a:cxn>
                <a:cxn ang="0">
                  <a:pos x="385" y="29"/>
                </a:cxn>
                <a:cxn ang="0">
                  <a:pos x="415" y="58"/>
                </a:cxn>
                <a:cxn ang="0">
                  <a:pos x="771" y="58"/>
                </a:cxn>
                <a:cxn ang="0">
                  <a:pos x="799" y="88"/>
                </a:cxn>
                <a:cxn ang="0">
                  <a:pos x="829" y="88"/>
                </a:cxn>
                <a:cxn ang="0">
                  <a:pos x="829" y="118"/>
                </a:cxn>
                <a:cxn ang="0">
                  <a:pos x="860" y="148"/>
                </a:cxn>
                <a:cxn ang="0">
                  <a:pos x="889" y="148"/>
                </a:cxn>
              </a:cxnLst>
              <a:rect l="0" t="0" r="r" b="b"/>
              <a:pathLst>
                <a:path w="889" h="799">
                  <a:moveTo>
                    <a:pt x="533" y="799"/>
                  </a:moveTo>
                  <a:lnTo>
                    <a:pt x="562" y="768"/>
                  </a:lnTo>
                  <a:lnTo>
                    <a:pt x="562" y="740"/>
                  </a:lnTo>
                  <a:lnTo>
                    <a:pt x="533" y="740"/>
                  </a:lnTo>
                  <a:lnTo>
                    <a:pt x="503" y="710"/>
                  </a:lnTo>
                  <a:lnTo>
                    <a:pt x="473" y="710"/>
                  </a:lnTo>
                  <a:lnTo>
                    <a:pt x="444" y="679"/>
                  </a:lnTo>
                  <a:lnTo>
                    <a:pt x="444" y="622"/>
                  </a:lnTo>
                  <a:lnTo>
                    <a:pt x="415" y="592"/>
                  </a:lnTo>
                  <a:lnTo>
                    <a:pt x="385" y="592"/>
                  </a:lnTo>
                  <a:lnTo>
                    <a:pt x="355" y="531"/>
                  </a:lnTo>
                  <a:lnTo>
                    <a:pt x="296" y="531"/>
                  </a:lnTo>
                  <a:lnTo>
                    <a:pt x="296" y="504"/>
                  </a:lnTo>
                  <a:lnTo>
                    <a:pt x="266" y="473"/>
                  </a:lnTo>
                  <a:lnTo>
                    <a:pt x="266" y="443"/>
                  </a:lnTo>
                  <a:lnTo>
                    <a:pt x="237" y="443"/>
                  </a:lnTo>
                  <a:lnTo>
                    <a:pt x="207" y="413"/>
                  </a:lnTo>
                  <a:lnTo>
                    <a:pt x="178" y="413"/>
                  </a:lnTo>
                  <a:lnTo>
                    <a:pt x="178" y="384"/>
                  </a:lnTo>
                  <a:lnTo>
                    <a:pt x="148" y="354"/>
                  </a:lnTo>
                  <a:lnTo>
                    <a:pt x="148" y="325"/>
                  </a:lnTo>
                  <a:lnTo>
                    <a:pt x="118" y="295"/>
                  </a:lnTo>
                  <a:lnTo>
                    <a:pt x="118" y="266"/>
                  </a:lnTo>
                  <a:lnTo>
                    <a:pt x="87" y="266"/>
                  </a:lnTo>
                  <a:lnTo>
                    <a:pt x="87" y="206"/>
                  </a:lnTo>
                  <a:lnTo>
                    <a:pt x="59" y="206"/>
                  </a:lnTo>
                  <a:lnTo>
                    <a:pt x="30" y="176"/>
                  </a:lnTo>
                  <a:lnTo>
                    <a:pt x="0" y="176"/>
                  </a:lnTo>
                  <a:lnTo>
                    <a:pt x="30" y="148"/>
                  </a:lnTo>
                  <a:lnTo>
                    <a:pt x="30" y="88"/>
                  </a:lnTo>
                  <a:lnTo>
                    <a:pt x="0" y="58"/>
                  </a:lnTo>
                  <a:lnTo>
                    <a:pt x="30" y="29"/>
                  </a:lnTo>
                  <a:lnTo>
                    <a:pt x="87" y="29"/>
                  </a:lnTo>
                  <a:lnTo>
                    <a:pt x="87" y="58"/>
                  </a:lnTo>
                  <a:lnTo>
                    <a:pt x="118" y="88"/>
                  </a:lnTo>
                  <a:lnTo>
                    <a:pt x="148" y="88"/>
                  </a:lnTo>
                  <a:lnTo>
                    <a:pt x="178" y="58"/>
                  </a:lnTo>
                  <a:lnTo>
                    <a:pt x="207" y="58"/>
                  </a:lnTo>
                  <a:lnTo>
                    <a:pt x="207" y="29"/>
                  </a:lnTo>
                  <a:lnTo>
                    <a:pt x="296" y="29"/>
                  </a:lnTo>
                  <a:lnTo>
                    <a:pt x="325" y="0"/>
                  </a:lnTo>
                  <a:lnTo>
                    <a:pt x="355" y="29"/>
                  </a:lnTo>
                  <a:lnTo>
                    <a:pt x="385" y="29"/>
                  </a:lnTo>
                  <a:lnTo>
                    <a:pt x="415" y="58"/>
                  </a:lnTo>
                  <a:lnTo>
                    <a:pt x="771" y="58"/>
                  </a:lnTo>
                  <a:lnTo>
                    <a:pt x="799" y="88"/>
                  </a:lnTo>
                  <a:lnTo>
                    <a:pt x="829" y="88"/>
                  </a:lnTo>
                  <a:lnTo>
                    <a:pt x="829" y="118"/>
                  </a:lnTo>
                  <a:lnTo>
                    <a:pt x="860" y="148"/>
                  </a:lnTo>
                  <a:lnTo>
                    <a:pt x="889" y="148"/>
                  </a:lnTo>
                </a:path>
              </a:pathLst>
            </a:custGeom>
            <a:noFill/>
            <a:ln w="1588">
              <a:solidFill>
                <a:srgbClr val="000000"/>
              </a:solidFill>
              <a:prstDash val="solid"/>
              <a:round/>
              <a:headEnd/>
              <a:tailEnd/>
            </a:ln>
          </p:spPr>
          <p:txBody>
            <a:bodyPr/>
            <a:lstStyle/>
            <a:p>
              <a:endParaRPr lang="en-GB"/>
            </a:p>
          </p:txBody>
        </p:sp>
        <p:sp>
          <p:nvSpPr>
            <p:cNvPr id="26103" name="Freeform 503"/>
            <p:cNvSpPr>
              <a:spLocks/>
            </p:cNvSpPr>
            <p:nvPr/>
          </p:nvSpPr>
          <p:spPr bwMode="auto">
            <a:xfrm>
              <a:off x="3798" y="2867"/>
              <a:ext cx="37" cy="89"/>
            </a:xfrm>
            <a:custGeom>
              <a:avLst/>
              <a:gdLst/>
              <a:ahLst/>
              <a:cxnLst>
                <a:cxn ang="0">
                  <a:pos x="60" y="355"/>
                </a:cxn>
                <a:cxn ang="0">
                  <a:pos x="88" y="295"/>
                </a:cxn>
                <a:cxn ang="0">
                  <a:pos x="88" y="236"/>
                </a:cxn>
                <a:cxn ang="0">
                  <a:pos x="149" y="236"/>
                </a:cxn>
                <a:cxn ang="0">
                  <a:pos x="119" y="207"/>
                </a:cxn>
                <a:cxn ang="0">
                  <a:pos x="88" y="207"/>
                </a:cxn>
                <a:cxn ang="0">
                  <a:pos x="60" y="177"/>
                </a:cxn>
                <a:cxn ang="0">
                  <a:pos x="60" y="146"/>
                </a:cxn>
                <a:cxn ang="0">
                  <a:pos x="88" y="118"/>
                </a:cxn>
                <a:cxn ang="0">
                  <a:pos x="31" y="118"/>
                </a:cxn>
                <a:cxn ang="0">
                  <a:pos x="31" y="28"/>
                </a:cxn>
                <a:cxn ang="0">
                  <a:pos x="0" y="28"/>
                </a:cxn>
                <a:cxn ang="0">
                  <a:pos x="0" y="0"/>
                </a:cxn>
              </a:cxnLst>
              <a:rect l="0" t="0" r="r" b="b"/>
              <a:pathLst>
                <a:path w="149" h="355">
                  <a:moveTo>
                    <a:pt x="60" y="355"/>
                  </a:moveTo>
                  <a:lnTo>
                    <a:pt x="88" y="295"/>
                  </a:lnTo>
                  <a:lnTo>
                    <a:pt x="88" y="236"/>
                  </a:lnTo>
                  <a:lnTo>
                    <a:pt x="149" y="236"/>
                  </a:lnTo>
                  <a:lnTo>
                    <a:pt x="119" y="207"/>
                  </a:lnTo>
                  <a:lnTo>
                    <a:pt x="88" y="207"/>
                  </a:lnTo>
                  <a:lnTo>
                    <a:pt x="60" y="177"/>
                  </a:lnTo>
                  <a:lnTo>
                    <a:pt x="60" y="146"/>
                  </a:lnTo>
                  <a:lnTo>
                    <a:pt x="88" y="118"/>
                  </a:lnTo>
                  <a:lnTo>
                    <a:pt x="31" y="118"/>
                  </a:lnTo>
                  <a:lnTo>
                    <a:pt x="31" y="28"/>
                  </a:lnTo>
                  <a:lnTo>
                    <a:pt x="0" y="28"/>
                  </a:lnTo>
                  <a:lnTo>
                    <a:pt x="0" y="0"/>
                  </a:lnTo>
                </a:path>
              </a:pathLst>
            </a:custGeom>
            <a:noFill/>
            <a:ln w="1588">
              <a:solidFill>
                <a:srgbClr val="000000"/>
              </a:solidFill>
              <a:prstDash val="solid"/>
              <a:round/>
              <a:headEnd/>
              <a:tailEnd/>
            </a:ln>
          </p:spPr>
          <p:txBody>
            <a:bodyPr/>
            <a:lstStyle/>
            <a:p>
              <a:endParaRPr lang="en-GB"/>
            </a:p>
          </p:txBody>
        </p:sp>
        <p:sp>
          <p:nvSpPr>
            <p:cNvPr id="26104" name="Freeform 504"/>
            <p:cNvSpPr>
              <a:spLocks/>
            </p:cNvSpPr>
            <p:nvPr/>
          </p:nvSpPr>
          <p:spPr bwMode="auto">
            <a:xfrm>
              <a:off x="3798" y="2845"/>
              <a:ext cx="95" cy="22"/>
            </a:xfrm>
            <a:custGeom>
              <a:avLst/>
              <a:gdLst/>
              <a:ahLst/>
              <a:cxnLst>
                <a:cxn ang="0">
                  <a:pos x="0" y="91"/>
                </a:cxn>
                <a:cxn ang="0">
                  <a:pos x="31" y="91"/>
                </a:cxn>
                <a:cxn ang="0">
                  <a:pos x="60" y="61"/>
                </a:cxn>
                <a:cxn ang="0">
                  <a:pos x="119" y="61"/>
                </a:cxn>
                <a:cxn ang="0">
                  <a:pos x="149" y="30"/>
                </a:cxn>
                <a:cxn ang="0">
                  <a:pos x="179" y="30"/>
                </a:cxn>
                <a:cxn ang="0">
                  <a:pos x="207" y="0"/>
                </a:cxn>
                <a:cxn ang="0">
                  <a:pos x="356" y="0"/>
                </a:cxn>
                <a:cxn ang="0">
                  <a:pos x="371" y="15"/>
                </a:cxn>
                <a:cxn ang="0">
                  <a:pos x="378" y="23"/>
                </a:cxn>
              </a:cxnLst>
              <a:rect l="0" t="0" r="r" b="b"/>
              <a:pathLst>
                <a:path w="378" h="91">
                  <a:moveTo>
                    <a:pt x="0" y="91"/>
                  </a:moveTo>
                  <a:lnTo>
                    <a:pt x="31" y="91"/>
                  </a:lnTo>
                  <a:lnTo>
                    <a:pt x="60" y="61"/>
                  </a:lnTo>
                  <a:lnTo>
                    <a:pt x="119" y="61"/>
                  </a:lnTo>
                  <a:lnTo>
                    <a:pt x="149" y="30"/>
                  </a:lnTo>
                  <a:lnTo>
                    <a:pt x="179" y="30"/>
                  </a:lnTo>
                  <a:lnTo>
                    <a:pt x="207" y="0"/>
                  </a:lnTo>
                  <a:lnTo>
                    <a:pt x="356" y="0"/>
                  </a:lnTo>
                  <a:lnTo>
                    <a:pt x="371" y="15"/>
                  </a:lnTo>
                  <a:lnTo>
                    <a:pt x="378" y="23"/>
                  </a:lnTo>
                </a:path>
              </a:pathLst>
            </a:custGeom>
            <a:noFill/>
            <a:ln w="1588">
              <a:solidFill>
                <a:srgbClr val="000000"/>
              </a:solidFill>
              <a:prstDash val="solid"/>
              <a:round/>
              <a:headEnd/>
              <a:tailEnd/>
            </a:ln>
          </p:spPr>
          <p:txBody>
            <a:bodyPr/>
            <a:lstStyle/>
            <a:p>
              <a:endParaRPr lang="en-GB"/>
            </a:p>
          </p:txBody>
        </p:sp>
        <p:sp>
          <p:nvSpPr>
            <p:cNvPr id="26105" name="Line 505"/>
            <p:cNvSpPr>
              <a:spLocks noChangeShapeType="1"/>
            </p:cNvSpPr>
            <p:nvPr/>
          </p:nvSpPr>
          <p:spPr bwMode="auto">
            <a:xfrm>
              <a:off x="3893" y="2850"/>
              <a:ext cx="1" cy="2"/>
            </a:xfrm>
            <a:prstGeom prst="line">
              <a:avLst/>
            </a:prstGeom>
            <a:noFill/>
            <a:ln w="1588">
              <a:solidFill>
                <a:srgbClr val="000000"/>
              </a:solidFill>
              <a:round/>
              <a:headEnd/>
              <a:tailEnd/>
            </a:ln>
          </p:spPr>
          <p:txBody>
            <a:bodyPr/>
            <a:lstStyle/>
            <a:p>
              <a:endParaRPr lang="en-GB"/>
            </a:p>
          </p:txBody>
        </p:sp>
        <p:sp>
          <p:nvSpPr>
            <p:cNvPr id="26106" name="Line 506"/>
            <p:cNvSpPr>
              <a:spLocks noChangeShapeType="1"/>
            </p:cNvSpPr>
            <p:nvPr/>
          </p:nvSpPr>
          <p:spPr bwMode="auto">
            <a:xfrm>
              <a:off x="3894" y="2852"/>
              <a:ext cx="3" cy="3"/>
            </a:xfrm>
            <a:prstGeom prst="line">
              <a:avLst/>
            </a:prstGeom>
            <a:noFill/>
            <a:ln w="1588">
              <a:solidFill>
                <a:srgbClr val="000000"/>
              </a:solidFill>
              <a:round/>
              <a:headEnd/>
              <a:tailEnd/>
            </a:ln>
          </p:spPr>
          <p:txBody>
            <a:bodyPr/>
            <a:lstStyle/>
            <a:p>
              <a:endParaRPr lang="en-GB"/>
            </a:p>
          </p:txBody>
        </p:sp>
        <p:sp>
          <p:nvSpPr>
            <p:cNvPr id="26107" name="Line 507"/>
            <p:cNvSpPr>
              <a:spLocks noChangeShapeType="1"/>
            </p:cNvSpPr>
            <p:nvPr/>
          </p:nvSpPr>
          <p:spPr bwMode="auto">
            <a:xfrm>
              <a:off x="3893" y="2850"/>
              <a:ext cx="4" cy="5"/>
            </a:xfrm>
            <a:prstGeom prst="line">
              <a:avLst/>
            </a:prstGeom>
            <a:noFill/>
            <a:ln w="1588">
              <a:solidFill>
                <a:srgbClr val="000000"/>
              </a:solidFill>
              <a:round/>
              <a:headEnd/>
              <a:tailEnd/>
            </a:ln>
          </p:spPr>
          <p:txBody>
            <a:bodyPr/>
            <a:lstStyle/>
            <a:p>
              <a:endParaRPr lang="en-GB"/>
            </a:p>
          </p:txBody>
        </p:sp>
        <p:sp>
          <p:nvSpPr>
            <p:cNvPr id="26108" name="Freeform 508"/>
            <p:cNvSpPr>
              <a:spLocks/>
            </p:cNvSpPr>
            <p:nvPr/>
          </p:nvSpPr>
          <p:spPr bwMode="auto">
            <a:xfrm>
              <a:off x="3784" y="2949"/>
              <a:ext cx="73" cy="200"/>
            </a:xfrm>
            <a:custGeom>
              <a:avLst/>
              <a:gdLst/>
              <a:ahLst/>
              <a:cxnLst>
                <a:cxn ang="0">
                  <a:pos x="0" y="799"/>
                </a:cxn>
                <a:cxn ang="0">
                  <a:pos x="28" y="799"/>
                </a:cxn>
                <a:cxn ang="0">
                  <a:pos x="28" y="740"/>
                </a:cxn>
                <a:cxn ang="0">
                  <a:pos x="0" y="740"/>
                </a:cxn>
                <a:cxn ang="0">
                  <a:pos x="0" y="650"/>
                </a:cxn>
                <a:cxn ang="0">
                  <a:pos x="58" y="650"/>
                </a:cxn>
                <a:cxn ang="0">
                  <a:pos x="28" y="622"/>
                </a:cxn>
                <a:cxn ang="0">
                  <a:pos x="58" y="592"/>
                </a:cxn>
                <a:cxn ang="0">
                  <a:pos x="58" y="561"/>
                </a:cxn>
                <a:cxn ang="0">
                  <a:pos x="89" y="561"/>
                </a:cxn>
                <a:cxn ang="0">
                  <a:pos x="89" y="532"/>
                </a:cxn>
                <a:cxn ang="0">
                  <a:pos x="118" y="532"/>
                </a:cxn>
                <a:cxn ang="0">
                  <a:pos x="146" y="561"/>
                </a:cxn>
                <a:cxn ang="0">
                  <a:pos x="146" y="532"/>
                </a:cxn>
                <a:cxn ang="0">
                  <a:pos x="118" y="504"/>
                </a:cxn>
                <a:cxn ang="0">
                  <a:pos x="118" y="474"/>
                </a:cxn>
                <a:cxn ang="0">
                  <a:pos x="207" y="474"/>
                </a:cxn>
                <a:cxn ang="0">
                  <a:pos x="207" y="443"/>
                </a:cxn>
                <a:cxn ang="0">
                  <a:pos x="265" y="443"/>
                </a:cxn>
                <a:cxn ang="0">
                  <a:pos x="265" y="386"/>
                </a:cxn>
                <a:cxn ang="0">
                  <a:pos x="207" y="325"/>
                </a:cxn>
                <a:cxn ang="0">
                  <a:pos x="265" y="325"/>
                </a:cxn>
                <a:cxn ang="0">
                  <a:pos x="296" y="295"/>
                </a:cxn>
                <a:cxn ang="0">
                  <a:pos x="265" y="266"/>
                </a:cxn>
                <a:cxn ang="0">
                  <a:pos x="237" y="266"/>
                </a:cxn>
                <a:cxn ang="0">
                  <a:pos x="207" y="236"/>
                </a:cxn>
                <a:cxn ang="0">
                  <a:pos x="177" y="236"/>
                </a:cxn>
                <a:cxn ang="0">
                  <a:pos x="177" y="207"/>
                </a:cxn>
                <a:cxn ang="0">
                  <a:pos x="146" y="177"/>
                </a:cxn>
                <a:cxn ang="0">
                  <a:pos x="146" y="148"/>
                </a:cxn>
                <a:cxn ang="0">
                  <a:pos x="177" y="118"/>
                </a:cxn>
                <a:cxn ang="0">
                  <a:pos x="177" y="88"/>
                </a:cxn>
                <a:cxn ang="0">
                  <a:pos x="207" y="58"/>
                </a:cxn>
                <a:cxn ang="0">
                  <a:pos x="207" y="0"/>
                </a:cxn>
                <a:cxn ang="0">
                  <a:pos x="146" y="0"/>
                </a:cxn>
                <a:cxn ang="0">
                  <a:pos x="118" y="30"/>
                </a:cxn>
              </a:cxnLst>
              <a:rect l="0" t="0" r="r" b="b"/>
              <a:pathLst>
                <a:path w="296" h="799">
                  <a:moveTo>
                    <a:pt x="0" y="799"/>
                  </a:moveTo>
                  <a:lnTo>
                    <a:pt x="28" y="799"/>
                  </a:lnTo>
                  <a:lnTo>
                    <a:pt x="28" y="740"/>
                  </a:lnTo>
                  <a:lnTo>
                    <a:pt x="0" y="740"/>
                  </a:lnTo>
                  <a:lnTo>
                    <a:pt x="0" y="650"/>
                  </a:lnTo>
                  <a:lnTo>
                    <a:pt x="58" y="650"/>
                  </a:lnTo>
                  <a:lnTo>
                    <a:pt x="28" y="622"/>
                  </a:lnTo>
                  <a:lnTo>
                    <a:pt x="58" y="592"/>
                  </a:lnTo>
                  <a:lnTo>
                    <a:pt x="58" y="561"/>
                  </a:lnTo>
                  <a:lnTo>
                    <a:pt x="89" y="561"/>
                  </a:lnTo>
                  <a:lnTo>
                    <a:pt x="89" y="532"/>
                  </a:lnTo>
                  <a:lnTo>
                    <a:pt x="118" y="532"/>
                  </a:lnTo>
                  <a:lnTo>
                    <a:pt x="146" y="561"/>
                  </a:lnTo>
                  <a:lnTo>
                    <a:pt x="146" y="532"/>
                  </a:lnTo>
                  <a:lnTo>
                    <a:pt x="118" y="504"/>
                  </a:lnTo>
                  <a:lnTo>
                    <a:pt x="118" y="474"/>
                  </a:lnTo>
                  <a:lnTo>
                    <a:pt x="207" y="474"/>
                  </a:lnTo>
                  <a:lnTo>
                    <a:pt x="207" y="443"/>
                  </a:lnTo>
                  <a:lnTo>
                    <a:pt x="265" y="443"/>
                  </a:lnTo>
                  <a:lnTo>
                    <a:pt x="265" y="386"/>
                  </a:lnTo>
                  <a:lnTo>
                    <a:pt x="207" y="325"/>
                  </a:lnTo>
                  <a:lnTo>
                    <a:pt x="265" y="325"/>
                  </a:lnTo>
                  <a:lnTo>
                    <a:pt x="296" y="295"/>
                  </a:lnTo>
                  <a:lnTo>
                    <a:pt x="265" y="266"/>
                  </a:lnTo>
                  <a:lnTo>
                    <a:pt x="237" y="266"/>
                  </a:lnTo>
                  <a:lnTo>
                    <a:pt x="207" y="236"/>
                  </a:lnTo>
                  <a:lnTo>
                    <a:pt x="177" y="236"/>
                  </a:lnTo>
                  <a:lnTo>
                    <a:pt x="177" y="207"/>
                  </a:lnTo>
                  <a:lnTo>
                    <a:pt x="146" y="177"/>
                  </a:lnTo>
                  <a:lnTo>
                    <a:pt x="146" y="148"/>
                  </a:lnTo>
                  <a:lnTo>
                    <a:pt x="177" y="118"/>
                  </a:lnTo>
                  <a:lnTo>
                    <a:pt x="177" y="88"/>
                  </a:lnTo>
                  <a:lnTo>
                    <a:pt x="207" y="58"/>
                  </a:lnTo>
                  <a:lnTo>
                    <a:pt x="207" y="0"/>
                  </a:lnTo>
                  <a:lnTo>
                    <a:pt x="146" y="0"/>
                  </a:lnTo>
                  <a:lnTo>
                    <a:pt x="118" y="30"/>
                  </a:lnTo>
                </a:path>
              </a:pathLst>
            </a:custGeom>
            <a:noFill/>
            <a:ln w="1588">
              <a:solidFill>
                <a:srgbClr val="000000"/>
              </a:solidFill>
              <a:prstDash val="solid"/>
              <a:round/>
              <a:headEnd/>
              <a:tailEnd/>
            </a:ln>
          </p:spPr>
          <p:txBody>
            <a:bodyPr/>
            <a:lstStyle/>
            <a:p>
              <a:endParaRPr lang="en-GB"/>
            </a:p>
          </p:txBody>
        </p:sp>
        <p:sp>
          <p:nvSpPr>
            <p:cNvPr id="26109" name="Freeform 509"/>
            <p:cNvSpPr>
              <a:spLocks/>
            </p:cNvSpPr>
            <p:nvPr/>
          </p:nvSpPr>
          <p:spPr bwMode="auto">
            <a:xfrm>
              <a:off x="3176" y="2631"/>
              <a:ext cx="281" cy="118"/>
            </a:xfrm>
            <a:custGeom>
              <a:avLst/>
              <a:gdLst/>
              <a:ahLst/>
              <a:cxnLst>
                <a:cxn ang="0">
                  <a:pos x="1126" y="0"/>
                </a:cxn>
                <a:cxn ang="0">
                  <a:pos x="1126" y="58"/>
                </a:cxn>
                <a:cxn ang="0">
                  <a:pos x="1096" y="89"/>
                </a:cxn>
                <a:cxn ang="0">
                  <a:pos x="1067" y="58"/>
                </a:cxn>
                <a:cxn ang="0">
                  <a:pos x="1038" y="58"/>
                </a:cxn>
                <a:cxn ang="0">
                  <a:pos x="1008" y="89"/>
                </a:cxn>
                <a:cxn ang="0">
                  <a:pos x="1008" y="119"/>
                </a:cxn>
                <a:cxn ang="0">
                  <a:pos x="978" y="146"/>
                </a:cxn>
                <a:cxn ang="0">
                  <a:pos x="919" y="146"/>
                </a:cxn>
                <a:cxn ang="0">
                  <a:pos x="860" y="207"/>
                </a:cxn>
                <a:cxn ang="0">
                  <a:pos x="860" y="237"/>
                </a:cxn>
                <a:cxn ang="0">
                  <a:pos x="919" y="296"/>
                </a:cxn>
                <a:cxn ang="0">
                  <a:pos x="889" y="325"/>
                </a:cxn>
                <a:cxn ang="0">
                  <a:pos x="919" y="355"/>
                </a:cxn>
                <a:cxn ang="0">
                  <a:pos x="948" y="355"/>
                </a:cxn>
                <a:cxn ang="0">
                  <a:pos x="919" y="384"/>
                </a:cxn>
                <a:cxn ang="0">
                  <a:pos x="919" y="414"/>
                </a:cxn>
                <a:cxn ang="0">
                  <a:pos x="889" y="414"/>
                </a:cxn>
                <a:cxn ang="0">
                  <a:pos x="860" y="384"/>
                </a:cxn>
                <a:cxn ang="0">
                  <a:pos x="860" y="355"/>
                </a:cxn>
                <a:cxn ang="0">
                  <a:pos x="682" y="355"/>
                </a:cxn>
                <a:cxn ang="0">
                  <a:pos x="711" y="384"/>
                </a:cxn>
                <a:cxn ang="0">
                  <a:pos x="534" y="384"/>
                </a:cxn>
                <a:cxn ang="0">
                  <a:pos x="473" y="444"/>
                </a:cxn>
                <a:cxn ang="0">
                  <a:pos x="385" y="444"/>
                </a:cxn>
                <a:cxn ang="0">
                  <a:pos x="355" y="414"/>
                </a:cxn>
                <a:cxn ang="0">
                  <a:pos x="327" y="414"/>
                </a:cxn>
                <a:cxn ang="0">
                  <a:pos x="297" y="384"/>
                </a:cxn>
                <a:cxn ang="0">
                  <a:pos x="266" y="384"/>
                </a:cxn>
                <a:cxn ang="0">
                  <a:pos x="266" y="414"/>
                </a:cxn>
                <a:cxn ang="0">
                  <a:pos x="237" y="384"/>
                </a:cxn>
                <a:cxn ang="0">
                  <a:pos x="237" y="414"/>
                </a:cxn>
                <a:cxn ang="0">
                  <a:pos x="178" y="474"/>
                </a:cxn>
                <a:cxn ang="0">
                  <a:pos x="178" y="444"/>
                </a:cxn>
                <a:cxn ang="0">
                  <a:pos x="148" y="444"/>
                </a:cxn>
                <a:cxn ang="0">
                  <a:pos x="90" y="384"/>
                </a:cxn>
                <a:cxn ang="0">
                  <a:pos x="90" y="414"/>
                </a:cxn>
                <a:cxn ang="0">
                  <a:pos x="30" y="384"/>
                </a:cxn>
                <a:cxn ang="0">
                  <a:pos x="30" y="414"/>
                </a:cxn>
                <a:cxn ang="0">
                  <a:pos x="0" y="414"/>
                </a:cxn>
              </a:cxnLst>
              <a:rect l="0" t="0" r="r" b="b"/>
              <a:pathLst>
                <a:path w="1126" h="474">
                  <a:moveTo>
                    <a:pt x="1126" y="0"/>
                  </a:moveTo>
                  <a:lnTo>
                    <a:pt x="1126" y="58"/>
                  </a:lnTo>
                  <a:lnTo>
                    <a:pt x="1096" y="89"/>
                  </a:lnTo>
                  <a:lnTo>
                    <a:pt x="1067" y="58"/>
                  </a:lnTo>
                  <a:lnTo>
                    <a:pt x="1038" y="58"/>
                  </a:lnTo>
                  <a:lnTo>
                    <a:pt x="1008" y="89"/>
                  </a:lnTo>
                  <a:lnTo>
                    <a:pt x="1008" y="119"/>
                  </a:lnTo>
                  <a:lnTo>
                    <a:pt x="978" y="146"/>
                  </a:lnTo>
                  <a:lnTo>
                    <a:pt x="919" y="146"/>
                  </a:lnTo>
                  <a:lnTo>
                    <a:pt x="860" y="207"/>
                  </a:lnTo>
                  <a:lnTo>
                    <a:pt x="860" y="237"/>
                  </a:lnTo>
                  <a:lnTo>
                    <a:pt x="919" y="296"/>
                  </a:lnTo>
                  <a:lnTo>
                    <a:pt x="889" y="325"/>
                  </a:lnTo>
                  <a:lnTo>
                    <a:pt x="919" y="355"/>
                  </a:lnTo>
                  <a:lnTo>
                    <a:pt x="948" y="355"/>
                  </a:lnTo>
                  <a:lnTo>
                    <a:pt x="919" y="384"/>
                  </a:lnTo>
                  <a:lnTo>
                    <a:pt x="919" y="414"/>
                  </a:lnTo>
                  <a:lnTo>
                    <a:pt x="889" y="414"/>
                  </a:lnTo>
                  <a:lnTo>
                    <a:pt x="860" y="384"/>
                  </a:lnTo>
                  <a:lnTo>
                    <a:pt x="860" y="355"/>
                  </a:lnTo>
                  <a:lnTo>
                    <a:pt x="682" y="355"/>
                  </a:lnTo>
                  <a:lnTo>
                    <a:pt x="711" y="384"/>
                  </a:lnTo>
                  <a:lnTo>
                    <a:pt x="534" y="384"/>
                  </a:lnTo>
                  <a:lnTo>
                    <a:pt x="473" y="444"/>
                  </a:lnTo>
                  <a:lnTo>
                    <a:pt x="385" y="444"/>
                  </a:lnTo>
                  <a:lnTo>
                    <a:pt x="355" y="414"/>
                  </a:lnTo>
                  <a:lnTo>
                    <a:pt x="327" y="414"/>
                  </a:lnTo>
                  <a:lnTo>
                    <a:pt x="297" y="384"/>
                  </a:lnTo>
                  <a:lnTo>
                    <a:pt x="266" y="384"/>
                  </a:lnTo>
                  <a:lnTo>
                    <a:pt x="266" y="414"/>
                  </a:lnTo>
                  <a:lnTo>
                    <a:pt x="237" y="384"/>
                  </a:lnTo>
                  <a:lnTo>
                    <a:pt x="237" y="414"/>
                  </a:lnTo>
                  <a:lnTo>
                    <a:pt x="178" y="474"/>
                  </a:lnTo>
                  <a:lnTo>
                    <a:pt x="178" y="444"/>
                  </a:lnTo>
                  <a:lnTo>
                    <a:pt x="148" y="444"/>
                  </a:lnTo>
                  <a:lnTo>
                    <a:pt x="90" y="384"/>
                  </a:lnTo>
                  <a:lnTo>
                    <a:pt x="90" y="414"/>
                  </a:lnTo>
                  <a:lnTo>
                    <a:pt x="30" y="384"/>
                  </a:lnTo>
                  <a:lnTo>
                    <a:pt x="30" y="414"/>
                  </a:lnTo>
                  <a:lnTo>
                    <a:pt x="0" y="414"/>
                  </a:lnTo>
                </a:path>
              </a:pathLst>
            </a:custGeom>
            <a:noFill/>
            <a:ln w="1588">
              <a:solidFill>
                <a:srgbClr val="000000"/>
              </a:solidFill>
              <a:prstDash val="solid"/>
              <a:round/>
              <a:headEnd/>
              <a:tailEnd/>
            </a:ln>
          </p:spPr>
          <p:txBody>
            <a:bodyPr/>
            <a:lstStyle/>
            <a:p>
              <a:endParaRPr lang="en-GB"/>
            </a:p>
          </p:txBody>
        </p:sp>
        <p:sp>
          <p:nvSpPr>
            <p:cNvPr id="26110" name="Freeform 510"/>
            <p:cNvSpPr>
              <a:spLocks/>
            </p:cNvSpPr>
            <p:nvPr/>
          </p:nvSpPr>
          <p:spPr bwMode="auto">
            <a:xfrm>
              <a:off x="3235" y="2771"/>
              <a:ext cx="215" cy="44"/>
            </a:xfrm>
            <a:custGeom>
              <a:avLst/>
              <a:gdLst/>
              <a:ahLst/>
              <a:cxnLst>
                <a:cxn ang="0">
                  <a:pos x="859" y="177"/>
                </a:cxn>
                <a:cxn ang="0">
                  <a:pos x="830" y="177"/>
                </a:cxn>
                <a:cxn ang="0">
                  <a:pos x="801" y="149"/>
                </a:cxn>
                <a:cxn ang="0">
                  <a:pos x="771" y="149"/>
                </a:cxn>
                <a:cxn ang="0">
                  <a:pos x="771" y="177"/>
                </a:cxn>
                <a:cxn ang="0">
                  <a:pos x="741" y="149"/>
                </a:cxn>
                <a:cxn ang="0">
                  <a:pos x="623" y="149"/>
                </a:cxn>
                <a:cxn ang="0">
                  <a:pos x="593" y="118"/>
                </a:cxn>
                <a:cxn ang="0">
                  <a:pos x="504" y="118"/>
                </a:cxn>
                <a:cxn ang="0">
                  <a:pos x="504" y="59"/>
                </a:cxn>
                <a:cxn ang="0">
                  <a:pos x="474" y="59"/>
                </a:cxn>
                <a:cxn ang="0">
                  <a:pos x="445" y="30"/>
                </a:cxn>
                <a:cxn ang="0">
                  <a:pos x="474" y="0"/>
                </a:cxn>
                <a:cxn ang="0">
                  <a:pos x="386" y="0"/>
                </a:cxn>
                <a:cxn ang="0">
                  <a:pos x="355" y="30"/>
                </a:cxn>
                <a:cxn ang="0">
                  <a:pos x="267" y="30"/>
                </a:cxn>
                <a:cxn ang="0">
                  <a:pos x="267" y="0"/>
                </a:cxn>
                <a:cxn ang="0">
                  <a:pos x="236" y="30"/>
                </a:cxn>
                <a:cxn ang="0">
                  <a:pos x="179" y="30"/>
                </a:cxn>
                <a:cxn ang="0">
                  <a:pos x="179" y="59"/>
                </a:cxn>
                <a:cxn ang="0">
                  <a:pos x="148" y="88"/>
                </a:cxn>
                <a:cxn ang="0">
                  <a:pos x="90" y="88"/>
                </a:cxn>
                <a:cxn ang="0">
                  <a:pos x="60" y="59"/>
                </a:cxn>
                <a:cxn ang="0">
                  <a:pos x="0" y="59"/>
                </a:cxn>
              </a:cxnLst>
              <a:rect l="0" t="0" r="r" b="b"/>
              <a:pathLst>
                <a:path w="859" h="177">
                  <a:moveTo>
                    <a:pt x="859" y="177"/>
                  </a:moveTo>
                  <a:lnTo>
                    <a:pt x="830" y="177"/>
                  </a:lnTo>
                  <a:lnTo>
                    <a:pt x="801" y="149"/>
                  </a:lnTo>
                  <a:lnTo>
                    <a:pt x="771" y="149"/>
                  </a:lnTo>
                  <a:lnTo>
                    <a:pt x="771" y="177"/>
                  </a:lnTo>
                  <a:lnTo>
                    <a:pt x="741" y="149"/>
                  </a:lnTo>
                  <a:lnTo>
                    <a:pt x="623" y="149"/>
                  </a:lnTo>
                  <a:lnTo>
                    <a:pt x="593" y="118"/>
                  </a:lnTo>
                  <a:lnTo>
                    <a:pt x="504" y="118"/>
                  </a:lnTo>
                  <a:lnTo>
                    <a:pt x="504" y="59"/>
                  </a:lnTo>
                  <a:lnTo>
                    <a:pt x="474" y="59"/>
                  </a:lnTo>
                  <a:lnTo>
                    <a:pt x="445" y="30"/>
                  </a:lnTo>
                  <a:lnTo>
                    <a:pt x="474" y="0"/>
                  </a:lnTo>
                  <a:lnTo>
                    <a:pt x="386" y="0"/>
                  </a:lnTo>
                  <a:lnTo>
                    <a:pt x="355" y="30"/>
                  </a:lnTo>
                  <a:lnTo>
                    <a:pt x="267" y="30"/>
                  </a:lnTo>
                  <a:lnTo>
                    <a:pt x="267" y="0"/>
                  </a:lnTo>
                  <a:lnTo>
                    <a:pt x="236" y="30"/>
                  </a:lnTo>
                  <a:lnTo>
                    <a:pt x="179" y="30"/>
                  </a:lnTo>
                  <a:lnTo>
                    <a:pt x="179" y="59"/>
                  </a:lnTo>
                  <a:lnTo>
                    <a:pt x="148" y="88"/>
                  </a:lnTo>
                  <a:lnTo>
                    <a:pt x="90" y="88"/>
                  </a:lnTo>
                  <a:lnTo>
                    <a:pt x="60" y="59"/>
                  </a:lnTo>
                  <a:lnTo>
                    <a:pt x="0" y="59"/>
                  </a:lnTo>
                </a:path>
              </a:pathLst>
            </a:custGeom>
            <a:noFill/>
            <a:ln w="1588">
              <a:solidFill>
                <a:srgbClr val="000000"/>
              </a:solidFill>
              <a:prstDash val="solid"/>
              <a:round/>
              <a:headEnd/>
              <a:tailEnd/>
            </a:ln>
          </p:spPr>
          <p:txBody>
            <a:bodyPr/>
            <a:lstStyle/>
            <a:p>
              <a:endParaRPr lang="en-GB"/>
            </a:p>
          </p:txBody>
        </p:sp>
        <p:sp>
          <p:nvSpPr>
            <p:cNvPr id="26111" name="Freeform 511"/>
            <p:cNvSpPr>
              <a:spLocks/>
            </p:cNvSpPr>
            <p:nvPr/>
          </p:nvSpPr>
          <p:spPr bwMode="auto">
            <a:xfrm>
              <a:off x="3354" y="2874"/>
              <a:ext cx="444" cy="667"/>
            </a:xfrm>
            <a:custGeom>
              <a:avLst/>
              <a:gdLst/>
              <a:ahLst/>
              <a:cxnLst>
                <a:cxn ang="0">
                  <a:pos x="979" y="2635"/>
                </a:cxn>
                <a:cxn ang="0">
                  <a:pos x="1097" y="2666"/>
                </a:cxn>
                <a:cxn ang="0">
                  <a:pos x="1127" y="2605"/>
                </a:cxn>
                <a:cxn ang="0">
                  <a:pos x="1156" y="2546"/>
                </a:cxn>
                <a:cxn ang="0">
                  <a:pos x="1245" y="2487"/>
                </a:cxn>
                <a:cxn ang="0">
                  <a:pos x="1334" y="2310"/>
                </a:cxn>
                <a:cxn ang="0">
                  <a:pos x="1393" y="2310"/>
                </a:cxn>
                <a:cxn ang="0">
                  <a:pos x="1364" y="2132"/>
                </a:cxn>
                <a:cxn ang="0">
                  <a:pos x="1304" y="2103"/>
                </a:cxn>
                <a:cxn ang="0">
                  <a:pos x="1215" y="2073"/>
                </a:cxn>
                <a:cxn ang="0">
                  <a:pos x="1245" y="1985"/>
                </a:cxn>
                <a:cxn ang="0">
                  <a:pos x="1274" y="1894"/>
                </a:cxn>
                <a:cxn ang="0">
                  <a:pos x="1304" y="1837"/>
                </a:cxn>
                <a:cxn ang="0">
                  <a:pos x="1334" y="1806"/>
                </a:cxn>
                <a:cxn ang="0">
                  <a:pos x="1393" y="1806"/>
                </a:cxn>
                <a:cxn ang="0">
                  <a:pos x="1422" y="1837"/>
                </a:cxn>
                <a:cxn ang="0">
                  <a:pos x="1482" y="1867"/>
                </a:cxn>
                <a:cxn ang="0">
                  <a:pos x="1602" y="1894"/>
                </a:cxn>
                <a:cxn ang="0">
                  <a:pos x="1629" y="1955"/>
                </a:cxn>
                <a:cxn ang="0">
                  <a:pos x="1748" y="2012"/>
                </a:cxn>
                <a:cxn ang="0">
                  <a:pos x="1778" y="1894"/>
                </a:cxn>
                <a:cxn ang="0">
                  <a:pos x="1720" y="1867"/>
                </a:cxn>
                <a:cxn ang="0">
                  <a:pos x="1602" y="1718"/>
                </a:cxn>
                <a:cxn ang="0">
                  <a:pos x="1511" y="1687"/>
                </a:cxn>
                <a:cxn ang="0">
                  <a:pos x="1452" y="1658"/>
                </a:cxn>
                <a:cxn ang="0">
                  <a:pos x="1364" y="1599"/>
                </a:cxn>
                <a:cxn ang="0">
                  <a:pos x="1304" y="1569"/>
                </a:cxn>
                <a:cxn ang="0">
                  <a:pos x="1215" y="1539"/>
                </a:cxn>
                <a:cxn ang="0">
                  <a:pos x="1127" y="1512"/>
                </a:cxn>
                <a:cxn ang="0">
                  <a:pos x="1067" y="1481"/>
                </a:cxn>
                <a:cxn ang="0">
                  <a:pos x="1036" y="1392"/>
                </a:cxn>
                <a:cxn ang="0">
                  <a:pos x="1097" y="1362"/>
                </a:cxn>
                <a:cxn ang="0">
                  <a:pos x="1067" y="1303"/>
                </a:cxn>
                <a:cxn ang="0">
                  <a:pos x="772" y="1274"/>
                </a:cxn>
                <a:cxn ang="0">
                  <a:pos x="711" y="1244"/>
                </a:cxn>
                <a:cxn ang="0">
                  <a:pos x="653" y="1214"/>
                </a:cxn>
                <a:cxn ang="0">
                  <a:pos x="474" y="1008"/>
                </a:cxn>
                <a:cxn ang="0">
                  <a:pos x="444" y="947"/>
                </a:cxn>
                <a:cxn ang="0">
                  <a:pos x="415" y="858"/>
                </a:cxn>
                <a:cxn ang="0">
                  <a:pos x="385" y="771"/>
                </a:cxn>
                <a:cxn ang="0">
                  <a:pos x="327" y="740"/>
                </a:cxn>
                <a:cxn ang="0">
                  <a:pos x="237" y="683"/>
                </a:cxn>
                <a:cxn ang="0">
                  <a:pos x="149" y="622"/>
                </a:cxn>
                <a:cxn ang="0">
                  <a:pos x="90" y="592"/>
                </a:cxn>
                <a:cxn ang="0">
                  <a:pos x="60" y="533"/>
                </a:cxn>
                <a:cxn ang="0">
                  <a:pos x="30" y="385"/>
                </a:cxn>
                <a:cxn ang="0">
                  <a:pos x="0" y="355"/>
                </a:cxn>
                <a:cxn ang="0">
                  <a:pos x="60" y="355"/>
                </a:cxn>
                <a:cxn ang="0">
                  <a:pos x="90" y="297"/>
                </a:cxn>
                <a:cxn ang="0">
                  <a:pos x="30" y="208"/>
                </a:cxn>
                <a:cxn ang="0">
                  <a:pos x="0" y="118"/>
                </a:cxn>
                <a:cxn ang="0">
                  <a:pos x="60" y="90"/>
                </a:cxn>
                <a:cxn ang="0">
                  <a:pos x="60" y="118"/>
                </a:cxn>
                <a:cxn ang="0">
                  <a:pos x="149" y="90"/>
                </a:cxn>
                <a:cxn ang="0">
                  <a:pos x="237" y="60"/>
                </a:cxn>
                <a:cxn ang="0">
                  <a:pos x="327" y="30"/>
                </a:cxn>
              </a:cxnLst>
              <a:rect l="0" t="0" r="r" b="b"/>
              <a:pathLst>
                <a:path w="1778" h="2666">
                  <a:moveTo>
                    <a:pt x="979" y="2577"/>
                  </a:moveTo>
                  <a:lnTo>
                    <a:pt x="979" y="2635"/>
                  </a:lnTo>
                  <a:lnTo>
                    <a:pt x="1008" y="2666"/>
                  </a:lnTo>
                  <a:lnTo>
                    <a:pt x="1097" y="2666"/>
                  </a:lnTo>
                  <a:lnTo>
                    <a:pt x="1127" y="2635"/>
                  </a:lnTo>
                  <a:lnTo>
                    <a:pt x="1127" y="2605"/>
                  </a:lnTo>
                  <a:lnTo>
                    <a:pt x="1156" y="2577"/>
                  </a:lnTo>
                  <a:lnTo>
                    <a:pt x="1156" y="2546"/>
                  </a:lnTo>
                  <a:lnTo>
                    <a:pt x="1186" y="2546"/>
                  </a:lnTo>
                  <a:lnTo>
                    <a:pt x="1245" y="2487"/>
                  </a:lnTo>
                  <a:lnTo>
                    <a:pt x="1245" y="2398"/>
                  </a:lnTo>
                  <a:lnTo>
                    <a:pt x="1334" y="2310"/>
                  </a:lnTo>
                  <a:lnTo>
                    <a:pt x="1364" y="2340"/>
                  </a:lnTo>
                  <a:lnTo>
                    <a:pt x="1393" y="2310"/>
                  </a:lnTo>
                  <a:lnTo>
                    <a:pt x="1393" y="2162"/>
                  </a:lnTo>
                  <a:lnTo>
                    <a:pt x="1364" y="2132"/>
                  </a:lnTo>
                  <a:lnTo>
                    <a:pt x="1334" y="2132"/>
                  </a:lnTo>
                  <a:lnTo>
                    <a:pt x="1304" y="2103"/>
                  </a:lnTo>
                  <a:lnTo>
                    <a:pt x="1245" y="2103"/>
                  </a:lnTo>
                  <a:lnTo>
                    <a:pt x="1215" y="2073"/>
                  </a:lnTo>
                  <a:lnTo>
                    <a:pt x="1215" y="2012"/>
                  </a:lnTo>
                  <a:lnTo>
                    <a:pt x="1245" y="1985"/>
                  </a:lnTo>
                  <a:lnTo>
                    <a:pt x="1245" y="1925"/>
                  </a:lnTo>
                  <a:lnTo>
                    <a:pt x="1274" y="1894"/>
                  </a:lnTo>
                  <a:lnTo>
                    <a:pt x="1274" y="1867"/>
                  </a:lnTo>
                  <a:lnTo>
                    <a:pt x="1304" y="1837"/>
                  </a:lnTo>
                  <a:lnTo>
                    <a:pt x="1304" y="1806"/>
                  </a:lnTo>
                  <a:lnTo>
                    <a:pt x="1334" y="1806"/>
                  </a:lnTo>
                  <a:lnTo>
                    <a:pt x="1364" y="1776"/>
                  </a:lnTo>
                  <a:lnTo>
                    <a:pt x="1393" y="1806"/>
                  </a:lnTo>
                  <a:lnTo>
                    <a:pt x="1422" y="1806"/>
                  </a:lnTo>
                  <a:lnTo>
                    <a:pt x="1422" y="1837"/>
                  </a:lnTo>
                  <a:lnTo>
                    <a:pt x="1452" y="1837"/>
                  </a:lnTo>
                  <a:lnTo>
                    <a:pt x="1482" y="1867"/>
                  </a:lnTo>
                  <a:lnTo>
                    <a:pt x="1602" y="1867"/>
                  </a:lnTo>
                  <a:lnTo>
                    <a:pt x="1602" y="1894"/>
                  </a:lnTo>
                  <a:lnTo>
                    <a:pt x="1629" y="1925"/>
                  </a:lnTo>
                  <a:lnTo>
                    <a:pt x="1629" y="1955"/>
                  </a:lnTo>
                  <a:lnTo>
                    <a:pt x="1690" y="2012"/>
                  </a:lnTo>
                  <a:lnTo>
                    <a:pt x="1748" y="2012"/>
                  </a:lnTo>
                  <a:lnTo>
                    <a:pt x="1748" y="1955"/>
                  </a:lnTo>
                  <a:lnTo>
                    <a:pt x="1778" y="1894"/>
                  </a:lnTo>
                  <a:lnTo>
                    <a:pt x="1748" y="1867"/>
                  </a:lnTo>
                  <a:lnTo>
                    <a:pt x="1720" y="1867"/>
                  </a:lnTo>
                  <a:lnTo>
                    <a:pt x="1602" y="1748"/>
                  </a:lnTo>
                  <a:lnTo>
                    <a:pt x="1602" y="1718"/>
                  </a:lnTo>
                  <a:lnTo>
                    <a:pt x="1541" y="1718"/>
                  </a:lnTo>
                  <a:lnTo>
                    <a:pt x="1511" y="1687"/>
                  </a:lnTo>
                  <a:lnTo>
                    <a:pt x="1482" y="1687"/>
                  </a:lnTo>
                  <a:lnTo>
                    <a:pt x="1452" y="1658"/>
                  </a:lnTo>
                  <a:lnTo>
                    <a:pt x="1422" y="1658"/>
                  </a:lnTo>
                  <a:lnTo>
                    <a:pt x="1364" y="1599"/>
                  </a:lnTo>
                  <a:lnTo>
                    <a:pt x="1334" y="1599"/>
                  </a:lnTo>
                  <a:lnTo>
                    <a:pt x="1304" y="1569"/>
                  </a:lnTo>
                  <a:lnTo>
                    <a:pt x="1274" y="1569"/>
                  </a:lnTo>
                  <a:lnTo>
                    <a:pt x="1215" y="1539"/>
                  </a:lnTo>
                  <a:lnTo>
                    <a:pt x="1186" y="1539"/>
                  </a:lnTo>
                  <a:lnTo>
                    <a:pt x="1127" y="1512"/>
                  </a:lnTo>
                  <a:lnTo>
                    <a:pt x="1097" y="1481"/>
                  </a:lnTo>
                  <a:lnTo>
                    <a:pt x="1067" y="1481"/>
                  </a:lnTo>
                  <a:lnTo>
                    <a:pt x="1036" y="1451"/>
                  </a:lnTo>
                  <a:lnTo>
                    <a:pt x="1036" y="1392"/>
                  </a:lnTo>
                  <a:lnTo>
                    <a:pt x="1067" y="1392"/>
                  </a:lnTo>
                  <a:lnTo>
                    <a:pt x="1097" y="1362"/>
                  </a:lnTo>
                  <a:lnTo>
                    <a:pt x="1097" y="1333"/>
                  </a:lnTo>
                  <a:lnTo>
                    <a:pt x="1067" y="1303"/>
                  </a:lnTo>
                  <a:lnTo>
                    <a:pt x="799" y="1303"/>
                  </a:lnTo>
                  <a:lnTo>
                    <a:pt x="772" y="1274"/>
                  </a:lnTo>
                  <a:lnTo>
                    <a:pt x="711" y="1274"/>
                  </a:lnTo>
                  <a:lnTo>
                    <a:pt x="711" y="1244"/>
                  </a:lnTo>
                  <a:lnTo>
                    <a:pt x="681" y="1214"/>
                  </a:lnTo>
                  <a:lnTo>
                    <a:pt x="653" y="1214"/>
                  </a:lnTo>
                  <a:lnTo>
                    <a:pt x="504" y="1065"/>
                  </a:lnTo>
                  <a:lnTo>
                    <a:pt x="474" y="1008"/>
                  </a:lnTo>
                  <a:lnTo>
                    <a:pt x="474" y="978"/>
                  </a:lnTo>
                  <a:lnTo>
                    <a:pt x="444" y="947"/>
                  </a:lnTo>
                  <a:lnTo>
                    <a:pt x="444" y="889"/>
                  </a:lnTo>
                  <a:lnTo>
                    <a:pt x="415" y="858"/>
                  </a:lnTo>
                  <a:lnTo>
                    <a:pt x="415" y="801"/>
                  </a:lnTo>
                  <a:lnTo>
                    <a:pt x="385" y="771"/>
                  </a:lnTo>
                  <a:lnTo>
                    <a:pt x="385" y="740"/>
                  </a:lnTo>
                  <a:lnTo>
                    <a:pt x="327" y="740"/>
                  </a:lnTo>
                  <a:lnTo>
                    <a:pt x="267" y="683"/>
                  </a:lnTo>
                  <a:lnTo>
                    <a:pt x="237" y="683"/>
                  </a:lnTo>
                  <a:lnTo>
                    <a:pt x="208" y="652"/>
                  </a:lnTo>
                  <a:lnTo>
                    <a:pt x="149" y="622"/>
                  </a:lnTo>
                  <a:lnTo>
                    <a:pt x="119" y="622"/>
                  </a:lnTo>
                  <a:lnTo>
                    <a:pt x="90" y="592"/>
                  </a:lnTo>
                  <a:lnTo>
                    <a:pt x="90" y="563"/>
                  </a:lnTo>
                  <a:lnTo>
                    <a:pt x="60" y="533"/>
                  </a:lnTo>
                  <a:lnTo>
                    <a:pt x="30" y="533"/>
                  </a:lnTo>
                  <a:lnTo>
                    <a:pt x="30" y="385"/>
                  </a:lnTo>
                  <a:lnTo>
                    <a:pt x="0" y="385"/>
                  </a:lnTo>
                  <a:lnTo>
                    <a:pt x="0" y="355"/>
                  </a:lnTo>
                  <a:lnTo>
                    <a:pt x="30" y="327"/>
                  </a:lnTo>
                  <a:lnTo>
                    <a:pt x="60" y="355"/>
                  </a:lnTo>
                  <a:lnTo>
                    <a:pt x="60" y="327"/>
                  </a:lnTo>
                  <a:lnTo>
                    <a:pt x="90" y="297"/>
                  </a:lnTo>
                  <a:lnTo>
                    <a:pt x="30" y="237"/>
                  </a:lnTo>
                  <a:lnTo>
                    <a:pt x="30" y="208"/>
                  </a:lnTo>
                  <a:lnTo>
                    <a:pt x="0" y="208"/>
                  </a:lnTo>
                  <a:lnTo>
                    <a:pt x="0" y="118"/>
                  </a:lnTo>
                  <a:lnTo>
                    <a:pt x="30" y="118"/>
                  </a:lnTo>
                  <a:lnTo>
                    <a:pt x="60" y="90"/>
                  </a:lnTo>
                  <a:lnTo>
                    <a:pt x="90" y="90"/>
                  </a:lnTo>
                  <a:lnTo>
                    <a:pt x="60" y="118"/>
                  </a:lnTo>
                  <a:lnTo>
                    <a:pt x="90" y="118"/>
                  </a:lnTo>
                  <a:lnTo>
                    <a:pt x="149" y="90"/>
                  </a:lnTo>
                  <a:lnTo>
                    <a:pt x="178" y="60"/>
                  </a:lnTo>
                  <a:lnTo>
                    <a:pt x="237" y="60"/>
                  </a:lnTo>
                  <a:lnTo>
                    <a:pt x="237" y="30"/>
                  </a:lnTo>
                  <a:lnTo>
                    <a:pt x="327" y="30"/>
                  </a:lnTo>
                  <a:lnTo>
                    <a:pt x="356" y="0"/>
                  </a:lnTo>
                </a:path>
              </a:pathLst>
            </a:custGeom>
            <a:noFill/>
            <a:ln w="1588">
              <a:solidFill>
                <a:srgbClr val="000000"/>
              </a:solidFill>
              <a:prstDash val="solid"/>
              <a:round/>
              <a:headEnd/>
              <a:tailEnd/>
            </a:ln>
          </p:spPr>
          <p:txBody>
            <a:bodyPr/>
            <a:lstStyle/>
            <a:p>
              <a:endParaRPr lang="en-GB"/>
            </a:p>
          </p:txBody>
        </p:sp>
        <p:sp>
          <p:nvSpPr>
            <p:cNvPr id="26112" name="Freeform 512"/>
            <p:cNvSpPr>
              <a:spLocks/>
            </p:cNvSpPr>
            <p:nvPr/>
          </p:nvSpPr>
          <p:spPr bwMode="auto">
            <a:xfrm>
              <a:off x="3450" y="2786"/>
              <a:ext cx="163" cy="44"/>
            </a:xfrm>
            <a:custGeom>
              <a:avLst/>
              <a:gdLst/>
              <a:ahLst/>
              <a:cxnLst>
                <a:cxn ang="0">
                  <a:pos x="651" y="0"/>
                </a:cxn>
                <a:cxn ang="0">
                  <a:pos x="623" y="0"/>
                </a:cxn>
                <a:cxn ang="0">
                  <a:pos x="623" y="59"/>
                </a:cxn>
                <a:cxn ang="0">
                  <a:pos x="533" y="59"/>
                </a:cxn>
                <a:cxn ang="0">
                  <a:pos x="505" y="90"/>
                </a:cxn>
                <a:cxn ang="0">
                  <a:pos x="326" y="90"/>
                </a:cxn>
                <a:cxn ang="0">
                  <a:pos x="237" y="178"/>
                </a:cxn>
                <a:cxn ang="0">
                  <a:pos x="207" y="148"/>
                </a:cxn>
                <a:cxn ang="0">
                  <a:pos x="150" y="148"/>
                </a:cxn>
                <a:cxn ang="0">
                  <a:pos x="89" y="118"/>
                </a:cxn>
                <a:cxn ang="0">
                  <a:pos x="0" y="118"/>
                </a:cxn>
              </a:cxnLst>
              <a:rect l="0" t="0" r="r" b="b"/>
              <a:pathLst>
                <a:path w="651" h="178">
                  <a:moveTo>
                    <a:pt x="651" y="0"/>
                  </a:moveTo>
                  <a:lnTo>
                    <a:pt x="623" y="0"/>
                  </a:lnTo>
                  <a:lnTo>
                    <a:pt x="623" y="59"/>
                  </a:lnTo>
                  <a:lnTo>
                    <a:pt x="533" y="59"/>
                  </a:lnTo>
                  <a:lnTo>
                    <a:pt x="505" y="90"/>
                  </a:lnTo>
                  <a:lnTo>
                    <a:pt x="326" y="90"/>
                  </a:lnTo>
                  <a:lnTo>
                    <a:pt x="237" y="178"/>
                  </a:lnTo>
                  <a:lnTo>
                    <a:pt x="207" y="148"/>
                  </a:lnTo>
                  <a:lnTo>
                    <a:pt x="150" y="148"/>
                  </a:lnTo>
                  <a:lnTo>
                    <a:pt x="89" y="118"/>
                  </a:lnTo>
                  <a:lnTo>
                    <a:pt x="0" y="118"/>
                  </a:lnTo>
                </a:path>
              </a:pathLst>
            </a:custGeom>
            <a:noFill/>
            <a:ln w="1588">
              <a:solidFill>
                <a:srgbClr val="000000"/>
              </a:solidFill>
              <a:prstDash val="solid"/>
              <a:round/>
              <a:headEnd/>
              <a:tailEnd/>
            </a:ln>
          </p:spPr>
          <p:txBody>
            <a:bodyPr/>
            <a:lstStyle/>
            <a:p>
              <a:endParaRPr lang="en-GB"/>
            </a:p>
          </p:txBody>
        </p:sp>
        <p:sp>
          <p:nvSpPr>
            <p:cNvPr id="26113" name="Freeform 513"/>
            <p:cNvSpPr>
              <a:spLocks/>
            </p:cNvSpPr>
            <p:nvPr/>
          </p:nvSpPr>
          <p:spPr bwMode="auto">
            <a:xfrm>
              <a:off x="3442" y="2823"/>
              <a:ext cx="178" cy="81"/>
            </a:xfrm>
            <a:custGeom>
              <a:avLst/>
              <a:gdLst/>
              <a:ahLst/>
              <a:cxnLst>
                <a:cxn ang="0">
                  <a:pos x="711" y="0"/>
                </a:cxn>
                <a:cxn ang="0">
                  <a:pos x="652" y="61"/>
                </a:cxn>
                <a:cxn ang="0">
                  <a:pos x="562" y="61"/>
                </a:cxn>
                <a:cxn ang="0">
                  <a:pos x="562" y="118"/>
                </a:cxn>
                <a:cxn ang="0">
                  <a:pos x="593" y="149"/>
                </a:cxn>
                <a:cxn ang="0">
                  <a:pos x="593" y="207"/>
                </a:cxn>
                <a:cxn ang="0">
                  <a:pos x="504" y="207"/>
                </a:cxn>
                <a:cxn ang="0">
                  <a:pos x="473" y="237"/>
                </a:cxn>
                <a:cxn ang="0">
                  <a:pos x="504" y="267"/>
                </a:cxn>
                <a:cxn ang="0">
                  <a:pos x="473" y="267"/>
                </a:cxn>
                <a:cxn ang="0">
                  <a:pos x="473" y="297"/>
                </a:cxn>
                <a:cxn ang="0">
                  <a:pos x="443" y="325"/>
                </a:cxn>
                <a:cxn ang="0">
                  <a:pos x="355" y="325"/>
                </a:cxn>
                <a:cxn ang="0">
                  <a:pos x="297" y="267"/>
                </a:cxn>
                <a:cxn ang="0">
                  <a:pos x="266" y="267"/>
                </a:cxn>
                <a:cxn ang="0">
                  <a:pos x="266" y="297"/>
                </a:cxn>
                <a:cxn ang="0">
                  <a:pos x="236" y="325"/>
                </a:cxn>
                <a:cxn ang="0">
                  <a:pos x="206" y="325"/>
                </a:cxn>
                <a:cxn ang="0">
                  <a:pos x="206" y="297"/>
                </a:cxn>
                <a:cxn ang="0">
                  <a:pos x="179" y="325"/>
                </a:cxn>
                <a:cxn ang="0">
                  <a:pos x="148" y="325"/>
                </a:cxn>
                <a:cxn ang="0">
                  <a:pos x="118" y="297"/>
                </a:cxn>
                <a:cxn ang="0">
                  <a:pos x="118" y="325"/>
                </a:cxn>
                <a:cxn ang="0">
                  <a:pos x="0" y="325"/>
                </a:cxn>
              </a:cxnLst>
              <a:rect l="0" t="0" r="r" b="b"/>
              <a:pathLst>
                <a:path w="711" h="325">
                  <a:moveTo>
                    <a:pt x="711" y="0"/>
                  </a:moveTo>
                  <a:lnTo>
                    <a:pt x="652" y="61"/>
                  </a:lnTo>
                  <a:lnTo>
                    <a:pt x="562" y="61"/>
                  </a:lnTo>
                  <a:lnTo>
                    <a:pt x="562" y="118"/>
                  </a:lnTo>
                  <a:lnTo>
                    <a:pt x="593" y="149"/>
                  </a:lnTo>
                  <a:lnTo>
                    <a:pt x="593" y="207"/>
                  </a:lnTo>
                  <a:lnTo>
                    <a:pt x="504" y="207"/>
                  </a:lnTo>
                  <a:lnTo>
                    <a:pt x="473" y="237"/>
                  </a:lnTo>
                  <a:lnTo>
                    <a:pt x="504" y="267"/>
                  </a:lnTo>
                  <a:lnTo>
                    <a:pt x="473" y="267"/>
                  </a:lnTo>
                  <a:lnTo>
                    <a:pt x="473" y="297"/>
                  </a:lnTo>
                  <a:lnTo>
                    <a:pt x="443" y="325"/>
                  </a:lnTo>
                  <a:lnTo>
                    <a:pt x="355" y="325"/>
                  </a:lnTo>
                  <a:lnTo>
                    <a:pt x="297" y="267"/>
                  </a:lnTo>
                  <a:lnTo>
                    <a:pt x="266" y="267"/>
                  </a:lnTo>
                  <a:lnTo>
                    <a:pt x="266" y="297"/>
                  </a:lnTo>
                  <a:lnTo>
                    <a:pt x="236" y="325"/>
                  </a:lnTo>
                  <a:lnTo>
                    <a:pt x="206" y="325"/>
                  </a:lnTo>
                  <a:lnTo>
                    <a:pt x="206" y="297"/>
                  </a:lnTo>
                  <a:lnTo>
                    <a:pt x="179" y="325"/>
                  </a:lnTo>
                  <a:lnTo>
                    <a:pt x="148" y="325"/>
                  </a:lnTo>
                  <a:lnTo>
                    <a:pt x="118" y="297"/>
                  </a:lnTo>
                  <a:lnTo>
                    <a:pt x="118" y="325"/>
                  </a:lnTo>
                  <a:lnTo>
                    <a:pt x="0" y="325"/>
                  </a:lnTo>
                </a:path>
              </a:pathLst>
            </a:custGeom>
            <a:noFill/>
            <a:ln w="1588">
              <a:solidFill>
                <a:srgbClr val="000000"/>
              </a:solidFill>
              <a:prstDash val="solid"/>
              <a:round/>
              <a:headEnd/>
              <a:tailEnd/>
            </a:ln>
          </p:spPr>
          <p:txBody>
            <a:bodyPr/>
            <a:lstStyle/>
            <a:p>
              <a:endParaRPr lang="en-GB"/>
            </a:p>
          </p:txBody>
        </p:sp>
        <p:sp>
          <p:nvSpPr>
            <p:cNvPr id="26114" name="Freeform 514"/>
            <p:cNvSpPr>
              <a:spLocks/>
            </p:cNvSpPr>
            <p:nvPr/>
          </p:nvSpPr>
          <p:spPr bwMode="auto">
            <a:xfrm>
              <a:off x="3435" y="2815"/>
              <a:ext cx="15" cy="59"/>
            </a:xfrm>
            <a:custGeom>
              <a:avLst/>
              <a:gdLst/>
              <a:ahLst/>
              <a:cxnLst>
                <a:cxn ang="0">
                  <a:pos x="29" y="237"/>
                </a:cxn>
                <a:cxn ang="0">
                  <a:pos x="58" y="209"/>
                </a:cxn>
                <a:cxn ang="0">
                  <a:pos x="29" y="179"/>
                </a:cxn>
                <a:cxn ang="0">
                  <a:pos x="29" y="148"/>
                </a:cxn>
                <a:cxn ang="0">
                  <a:pos x="58" y="118"/>
                </a:cxn>
                <a:cxn ang="0">
                  <a:pos x="29" y="91"/>
                </a:cxn>
                <a:cxn ang="0">
                  <a:pos x="0" y="91"/>
                </a:cxn>
                <a:cxn ang="0">
                  <a:pos x="0" y="60"/>
                </a:cxn>
                <a:cxn ang="0">
                  <a:pos x="29" y="30"/>
                </a:cxn>
                <a:cxn ang="0">
                  <a:pos x="58" y="30"/>
                </a:cxn>
                <a:cxn ang="0">
                  <a:pos x="58" y="0"/>
                </a:cxn>
              </a:cxnLst>
              <a:rect l="0" t="0" r="r" b="b"/>
              <a:pathLst>
                <a:path w="58" h="237">
                  <a:moveTo>
                    <a:pt x="29" y="237"/>
                  </a:moveTo>
                  <a:lnTo>
                    <a:pt x="58" y="209"/>
                  </a:lnTo>
                  <a:lnTo>
                    <a:pt x="29" y="179"/>
                  </a:lnTo>
                  <a:lnTo>
                    <a:pt x="29" y="148"/>
                  </a:lnTo>
                  <a:lnTo>
                    <a:pt x="58" y="118"/>
                  </a:lnTo>
                  <a:lnTo>
                    <a:pt x="29" y="91"/>
                  </a:lnTo>
                  <a:lnTo>
                    <a:pt x="0" y="91"/>
                  </a:lnTo>
                  <a:lnTo>
                    <a:pt x="0" y="60"/>
                  </a:lnTo>
                  <a:lnTo>
                    <a:pt x="29" y="30"/>
                  </a:lnTo>
                  <a:lnTo>
                    <a:pt x="58" y="30"/>
                  </a:lnTo>
                  <a:lnTo>
                    <a:pt x="58" y="0"/>
                  </a:lnTo>
                </a:path>
              </a:pathLst>
            </a:custGeom>
            <a:noFill/>
            <a:ln w="1588">
              <a:solidFill>
                <a:srgbClr val="000000"/>
              </a:solidFill>
              <a:prstDash val="solid"/>
              <a:round/>
              <a:headEnd/>
              <a:tailEnd/>
            </a:ln>
          </p:spPr>
          <p:txBody>
            <a:bodyPr/>
            <a:lstStyle/>
            <a:p>
              <a:endParaRPr lang="en-GB"/>
            </a:p>
          </p:txBody>
        </p:sp>
        <p:sp>
          <p:nvSpPr>
            <p:cNvPr id="26115" name="Freeform 515"/>
            <p:cNvSpPr>
              <a:spLocks/>
            </p:cNvSpPr>
            <p:nvPr/>
          </p:nvSpPr>
          <p:spPr bwMode="auto">
            <a:xfrm>
              <a:off x="3442" y="2904"/>
              <a:ext cx="127" cy="96"/>
            </a:xfrm>
            <a:custGeom>
              <a:avLst/>
              <a:gdLst/>
              <a:ahLst/>
              <a:cxnLst>
                <a:cxn ang="0">
                  <a:pos x="0" y="0"/>
                </a:cxn>
                <a:cxn ang="0">
                  <a:pos x="0" y="31"/>
                </a:cxn>
                <a:cxn ang="0">
                  <a:pos x="29" y="61"/>
                </a:cxn>
                <a:cxn ang="0">
                  <a:pos x="0" y="61"/>
                </a:cxn>
                <a:cxn ang="0">
                  <a:pos x="29" y="90"/>
                </a:cxn>
                <a:cxn ang="0">
                  <a:pos x="29" y="119"/>
                </a:cxn>
                <a:cxn ang="0">
                  <a:pos x="59" y="149"/>
                </a:cxn>
                <a:cxn ang="0">
                  <a:pos x="59" y="179"/>
                </a:cxn>
                <a:cxn ang="0">
                  <a:pos x="118" y="237"/>
                </a:cxn>
                <a:cxn ang="0">
                  <a:pos x="118" y="209"/>
                </a:cxn>
                <a:cxn ang="0">
                  <a:pos x="148" y="179"/>
                </a:cxn>
                <a:cxn ang="0">
                  <a:pos x="148" y="149"/>
                </a:cxn>
                <a:cxn ang="0">
                  <a:pos x="179" y="149"/>
                </a:cxn>
                <a:cxn ang="0">
                  <a:pos x="179" y="90"/>
                </a:cxn>
                <a:cxn ang="0">
                  <a:pos x="206" y="90"/>
                </a:cxn>
                <a:cxn ang="0">
                  <a:pos x="206" y="31"/>
                </a:cxn>
                <a:cxn ang="0">
                  <a:pos x="236" y="31"/>
                </a:cxn>
                <a:cxn ang="0">
                  <a:pos x="325" y="119"/>
                </a:cxn>
                <a:cxn ang="0">
                  <a:pos x="355" y="119"/>
                </a:cxn>
                <a:cxn ang="0">
                  <a:pos x="355" y="149"/>
                </a:cxn>
                <a:cxn ang="0">
                  <a:pos x="386" y="149"/>
                </a:cxn>
                <a:cxn ang="0">
                  <a:pos x="386" y="179"/>
                </a:cxn>
                <a:cxn ang="0">
                  <a:pos x="355" y="209"/>
                </a:cxn>
                <a:cxn ang="0">
                  <a:pos x="386" y="237"/>
                </a:cxn>
                <a:cxn ang="0">
                  <a:pos x="386" y="267"/>
                </a:cxn>
                <a:cxn ang="0">
                  <a:pos x="416" y="297"/>
                </a:cxn>
                <a:cxn ang="0">
                  <a:pos x="355" y="297"/>
                </a:cxn>
                <a:cxn ang="0">
                  <a:pos x="443" y="386"/>
                </a:cxn>
                <a:cxn ang="0">
                  <a:pos x="473" y="358"/>
                </a:cxn>
                <a:cxn ang="0">
                  <a:pos x="504" y="386"/>
                </a:cxn>
              </a:cxnLst>
              <a:rect l="0" t="0" r="r" b="b"/>
              <a:pathLst>
                <a:path w="504" h="386">
                  <a:moveTo>
                    <a:pt x="0" y="0"/>
                  </a:moveTo>
                  <a:lnTo>
                    <a:pt x="0" y="31"/>
                  </a:lnTo>
                  <a:lnTo>
                    <a:pt x="29" y="61"/>
                  </a:lnTo>
                  <a:lnTo>
                    <a:pt x="0" y="61"/>
                  </a:lnTo>
                  <a:lnTo>
                    <a:pt x="29" y="90"/>
                  </a:lnTo>
                  <a:lnTo>
                    <a:pt x="29" y="119"/>
                  </a:lnTo>
                  <a:lnTo>
                    <a:pt x="59" y="149"/>
                  </a:lnTo>
                  <a:lnTo>
                    <a:pt x="59" y="179"/>
                  </a:lnTo>
                  <a:lnTo>
                    <a:pt x="118" y="237"/>
                  </a:lnTo>
                  <a:lnTo>
                    <a:pt x="118" y="209"/>
                  </a:lnTo>
                  <a:lnTo>
                    <a:pt x="148" y="179"/>
                  </a:lnTo>
                  <a:lnTo>
                    <a:pt x="148" y="149"/>
                  </a:lnTo>
                  <a:lnTo>
                    <a:pt x="179" y="149"/>
                  </a:lnTo>
                  <a:lnTo>
                    <a:pt x="179" y="90"/>
                  </a:lnTo>
                  <a:lnTo>
                    <a:pt x="206" y="90"/>
                  </a:lnTo>
                  <a:lnTo>
                    <a:pt x="206" y="31"/>
                  </a:lnTo>
                  <a:lnTo>
                    <a:pt x="236" y="31"/>
                  </a:lnTo>
                  <a:lnTo>
                    <a:pt x="325" y="119"/>
                  </a:lnTo>
                  <a:lnTo>
                    <a:pt x="355" y="119"/>
                  </a:lnTo>
                  <a:lnTo>
                    <a:pt x="355" y="149"/>
                  </a:lnTo>
                  <a:lnTo>
                    <a:pt x="386" y="149"/>
                  </a:lnTo>
                  <a:lnTo>
                    <a:pt x="386" y="179"/>
                  </a:lnTo>
                  <a:lnTo>
                    <a:pt x="355" y="209"/>
                  </a:lnTo>
                  <a:lnTo>
                    <a:pt x="386" y="237"/>
                  </a:lnTo>
                  <a:lnTo>
                    <a:pt x="386" y="267"/>
                  </a:lnTo>
                  <a:lnTo>
                    <a:pt x="416" y="297"/>
                  </a:lnTo>
                  <a:lnTo>
                    <a:pt x="355" y="297"/>
                  </a:lnTo>
                  <a:lnTo>
                    <a:pt x="443" y="386"/>
                  </a:lnTo>
                  <a:lnTo>
                    <a:pt x="473" y="358"/>
                  </a:lnTo>
                  <a:lnTo>
                    <a:pt x="504" y="386"/>
                  </a:lnTo>
                </a:path>
              </a:pathLst>
            </a:custGeom>
            <a:noFill/>
            <a:ln w="1588">
              <a:solidFill>
                <a:srgbClr val="000000"/>
              </a:solidFill>
              <a:prstDash val="solid"/>
              <a:round/>
              <a:headEnd/>
              <a:tailEnd/>
            </a:ln>
          </p:spPr>
          <p:txBody>
            <a:bodyPr/>
            <a:lstStyle/>
            <a:p>
              <a:endParaRPr lang="en-GB"/>
            </a:p>
          </p:txBody>
        </p:sp>
        <p:sp>
          <p:nvSpPr>
            <p:cNvPr id="26116" name="Freeform 516"/>
            <p:cNvSpPr>
              <a:spLocks/>
            </p:cNvSpPr>
            <p:nvPr/>
          </p:nvSpPr>
          <p:spPr bwMode="auto">
            <a:xfrm>
              <a:off x="3442" y="2874"/>
              <a:ext cx="23" cy="30"/>
            </a:xfrm>
            <a:custGeom>
              <a:avLst/>
              <a:gdLst/>
              <a:ahLst/>
              <a:cxnLst>
                <a:cxn ang="0">
                  <a:pos x="0" y="118"/>
                </a:cxn>
                <a:cxn ang="0">
                  <a:pos x="29" y="90"/>
                </a:cxn>
                <a:cxn ang="0">
                  <a:pos x="59" y="90"/>
                </a:cxn>
                <a:cxn ang="0">
                  <a:pos x="88" y="60"/>
                </a:cxn>
                <a:cxn ang="0">
                  <a:pos x="88" y="30"/>
                </a:cxn>
                <a:cxn ang="0">
                  <a:pos x="59" y="0"/>
                </a:cxn>
                <a:cxn ang="0">
                  <a:pos x="0" y="0"/>
                </a:cxn>
              </a:cxnLst>
              <a:rect l="0" t="0" r="r" b="b"/>
              <a:pathLst>
                <a:path w="88" h="118">
                  <a:moveTo>
                    <a:pt x="0" y="118"/>
                  </a:moveTo>
                  <a:lnTo>
                    <a:pt x="29" y="90"/>
                  </a:lnTo>
                  <a:lnTo>
                    <a:pt x="59" y="90"/>
                  </a:lnTo>
                  <a:lnTo>
                    <a:pt x="88" y="60"/>
                  </a:lnTo>
                  <a:lnTo>
                    <a:pt x="88" y="30"/>
                  </a:lnTo>
                  <a:lnTo>
                    <a:pt x="59" y="0"/>
                  </a:lnTo>
                  <a:lnTo>
                    <a:pt x="0" y="0"/>
                  </a:lnTo>
                </a:path>
              </a:pathLst>
            </a:custGeom>
            <a:noFill/>
            <a:ln w="1588">
              <a:solidFill>
                <a:srgbClr val="000000"/>
              </a:solidFill>
              <a:prstDash val="solid"/>
              <a:round/>
              <a:headEnd/>
              <a:tailEnd/>
            </a:ln>
          </p:spPr>
          <p:txBody>
            <a:bodyPr/>
            <a:lstStyle/>
            <a:p>
              <a:endParaRPr lang="en-GB"/>
            </a:p>
          </p:txBody>
        </p:sp>
        <p:sp>
          <p:nvSpPr>
            <p:cNvPr id="26117" name="Freeform 517"/>
            <p:cNvSpPr>
              <a:spLocks/>
            </p:cNvSpPr>
            <p:nvPr/>
          </p:nvSpPr>
          <p:spPr bwMode="auto">
            <a:xfrm>
              <a:off x="3569" y="3000"/>
              <a:ext cx="14" cy="8"/>
            </a:xfrm>
            <a:custGeom>
              <a:avLst/>
              <a:gdLst/>
              <a:ahLst/>
              <a:cxnLst>
                <a:cxn ang="0">
                  <a:pos x="0" y="0"/>
                </a:cxn>
                <a:cxn ang="0">
                  <a:pos x="30" y="0"/>
                </a:cxn>
                <a:cxn ang="0">
                  <a:pos x="58" y="29"/>
                </a:cxn>
                <a:cxn ang="0">
                  <a:pos x="30" y="29"/>
                </a:cxn>
                <a:cxn ang="0">
                  <a:pos x="0" y="0"/>
                </a:cxn>
              </a:cxnLst>
              <a:rect l="0" t="0" r="r" b="b"/>
              <a:pathLst>
                <a:path w="58" h="29">
                  <a:moveTo>
                    <a:pt x="0" y="0"/>
                  </a:moveTo>
                  <a:lnTo>
                    <a:pt x="30" y="0"/>
                  </a:lnTo>
                  <a:lnTo>
                    <a:pt x="58" y="29"/>
                  </a:lnTo>
                  <a:lnTo>
                    <a:pt x="30" y="29"/>
                  </a:lnTo>
                  <a:lnTo>
                    <a:pt x="0" y="0"/>
                  </a:lnTo>
                </a:path>
              </a:pathLst>
            </a:custGeom>
            <a:noFill/>
            <a:ln w="1588">
              <a:solidFill>
                <a:srgbClr val="000000"/>
              </a:solidFill>
              <a:prstDash val="solid"/>
              <a:round/>
              <a:headEnd/>
              <a:tailEnd/>
            </a:ln>
          </p:spPr>
          <p:txBody>
            <a:bodyPr/>
            <a:lstStyle/>
            <a:p>
              <a:endParaRPr lang="en-GB"/>
            </a:p>
          </p:txBody>
        </p:sp>
        <p:sp>
          <p:nvSpPr>
            <p:cNvPr id="26118" name="Freeform 518"/>
            <p:cNvSpPr>
              <a:spLocks/>
            </p:cNvSpPr>
            <p:nvPr/>
          </p:nvSpPr>
          <p:spPr bwMode="auto">
            <a:xfrm>
              <a:off x="3553" y="3000"/>
              <a:ext cx="171" cy="119"/>
            </a:xfrm>
            <a:custGeom>
              <a:avLst/>
              <a:gdLst/>
              <a:ahLst/>
              <a:cxnLst>
                <a:cxn ang="0">
                  <a:pos x="61" y="0"/>
                </a:cxn>
                <a:cxn ang="0">
                  <a:pos x="30" y="0"/>
                </a:cxn>
                <a:cxn ang="0">
                  <a:pos x="0" y="29"/>
                </a:cxn>
                <a:cxn ang="0">
                  <a:pos x="150" y="179"/>
                </a:cxn>
                <a:cxn ang="0">
                  <a:pos x="180" y="179"/>
                </a:cxn>
                <a:cxn ang="0">
                  <a:pos x="209" y="206"/>
                </a:cxn>
                <a:cxn ang="0">
                  <a:pos x="237" y="206"/>
                </a:cxn>
                <a:cxn ang="0">
                  <a:pos x="209" y="236"/>
                </a:cxn>
                <a:cxn ang="0">
                  <a:pos x="268" y="297"/>
                </a:cxn>
                <a:cxn ang="0">
                  <a:pos x="298" y="267"/>
                </a:cxn>
                <a:cxn ang="0">
                  <a:pos x="357" y="267"/>
                </a:cxn>
                <a:cxn ang="0">
                  <a:pos x="446" y="297"/>
                </a:cxn>
                <a:cxn ang="0">
                  <a:pos x="475" y="297"/>
                </a:cxn>
                <a:cxn ang="0">
                  <a:pos x="565" y="385"/>
                </a:cxn>
                <a:cxn ang="0">
                  <a:pos x="594" y="385"/>
                </a:cxn>
                <a:cxn ang="0">
                  <a:pos x="594" y="415"/>
                </a:cxn>
                <a:cxn ang="0">
                  <a:pos x="623" y="415"/>
                </a:cxn>
                <a:cxn ang="0">
                  <a:pos x="683" y="474"/>
                </a:cxn>
              </a:cxnLst>
              <a:rect l="0" t="0" r="r" b="b"/>
              <a:pathLst>
                <a:path w="683" h="474">
                  <a:moveTo>
                    <a:pt x="61" y="0"/>
                  </a:moveTo>
                  <a:lnTo>
                    <a:pt x="30" y="0"/>
                  </a:lnTo>
                  <a:lnTo>
                    <a:pt x="0" y="29"/>
                  </a:lnTo>
                  <a:lnTo>
                    <a:pt x="150" y="179"/>
                  </a:lnTo>
                  <a:lnTo>
                    <a:pt x="180" y="179"/>
                  </a:lnTo>
                  <a:lnTo>
                    <a:pt x="209" y="206"/>
                  </a:lnTo>
                  <a:lnTo>
                    <a:pt x="237" y="206"/>
                  </a:lnTo>
                  <a:lnTo>
                    <a:pt x="209" y="236"/>
                  </a:lnTo>
                  <a:lnTo>
                    <a:pt x="268" y="297"/>
                  </a:lnTo>
                  <a:lnTo>
                    <a:pt x="298" y="267"/>
                  </a:lnTo>
                  <a:lnTo>
                    <a:pt x="357" y="267"/>
                  </a:lnTo>
                  <a:lnTo>
                    <a:pt x="446" y="297"/>
                  </a:lnTo>
                  <a:lnTo>
                    <a:pt x="475" y="297"/>
                  </a:lnTo>
                  <a:lnTo>
                    <a:pt x="565" y="385"/>
                  </a:lnTo>
                  <a:lnTo>
                    <a:pt x="594" y="385"/>
                  </a:lnTo>
                  <a:lnTo>
                    <a:pt x="594" y="415"/>
                  </a:lnTo>
                  <a:lnTo>
                    <a:pt x="623" y="415"/>
                  </a:lnTo>
                  <a:lnTo>
                    <a:pt x="683" y="474"/>
                  </a:lnTo>
                </a:path>
              </a:pathLst>
            </a:custGeom>
            <a:noFill/>
            <a:ln w="1588">
              <a:solidFill>
                <a:srgbClr val="000000"/>
              </a:solidFill>
              <a:prstDash val="solid"/>
              <a:round/>
              <a:headEnd/>
              <a:tailEnd/>
            </a:ln>
          </p:spPr>
          <p:txBody>
            <a:bodyPr/>
            <a:lstStyle/>
            <a:p>
              <a:endParaRPr lang="en-GB"/>
            </a:p>
          </p:txBody>
        </p:sp>
        <p:sp>
          <p:nvSpPr>
            <p:cNvPr id="26119" name="Freeform 519"/>
            <p:cNvSpPr>
              <a:spLocks/>
            </p:cNvSpPr>
            <p:nvPr/>
          </p:nvSpPr>
          <p:spPr bwMode="auto">
            <a:xfrm>
              <a:off x="3035" y="2993"/>
              <a:ext cx="607" cy="526"/>
            </a:xfrm>
            <a:custGeom>
              <a:avLst/>
              <a:gdLst/>
              <a:ahLst/>
              <a:cxnLst>
                <a:cxn ang="0">
                  <a:pos x="89" y="209"/>
                </a:cxn>
                <a:cxn ang="0">
                  <a:pos x="150" y="178"/>
                </a:cxn>
                <a:cxn ang="0">
                  <a:pos x="207" y="89"/>
                </a:cxn>
                <a:cxn ang="0">
                  <a:pos x="238" y="59"/>
                </a:cxn>
                <a:cxn ang="0">
                  <a:pos x="416" y="0"/>
                </a:cxn>
                <a:cxn ang="0">
                  <a:pos x="475" y="30"/>
                </a:cxn>
                <a:cxn ang="0">
                  <a:pos x="535" y="59"/>
                </a:cxn>
                <a:cxn ang="0">
                  <a:pos x="623" y="89"/>
                </a:cxn>
                <a:cxn ang="0">
                  <a:pos x="682" y="118"/>
                </a:cxn>
                <a:cxn ang="0">
                  <a:pos x="742" y="266"/>
                </a:cxn>
                <a:cxn ang="0">
                  <a:pos x="773" y="327"/>
                </a:cxn>
                <a:cxn ang="0">
                  <a:pos x="801" y="384"/>
                </a:cxn>
                <a:cxn ang="0">
                  <a:pos x="830" y="504"/>
                </a:cxn>
                <a:cxn ang="0">
                  <a:pos x="891" y="504"/>
                </a:cxn>
                <a:cxn ang="0">
                  <a:pos x="919" y="563"/>
                </a:cxn>
                <a:cxn ang="0">
                  <a:pos x="980" y="591"/>
                </a:cxn>
                <a:cxn ang="0">
                  <a:pos x="1010" y="652"/>
                </a:cxn>
                <a:cxn ang="0">
                  <a:pos x="1068" y="682"/>
                </a:cxn>
                <a:cxn ang="0">
                  <a:pos x="1217" y="800"/>
                </a:cxn>
                <a:cxn ang="0">
                  <a:pos x="1275" y="829"/>
                </a:cxn>
                <a:cxn ang="0">
                  <a:pos x="1424" y="1007"/>
                </a:cxn>
                <a:cxn ang="0">
                  <a:pos x="1512" y="1038"/>
                </a:cxn>
                <a:cxn ang="0">
                  <a:pos x="1542" y="1065"/>
                </a:cxn>
                <a:cxn ang="0">
                  <a:pos x="1602" y="1065"/>
                </a:cxn>
                <a:cxn ang="0">
                  <a:pos x="1749" y="1125"/>
                </a:cxn>
                <a:cxn ang="0">
                  <a:pos x="1779" y="1184"/>
                </a:cxn>
                <a:cxn ang="0">
                  <a:pos x="1837" y="1213"/>
                </a:cxn>
                <a:cxn ang="0">
                  <a:pos x="1928" y="1244"/>
                </a:cxn>
                <a:cxn ang="0">
                  <a:pos x="2017" y="1274"/>
                </a:cxn>
                <a:cxn ang="0">
                  <a:pos x="2047" y="1332"/>
                </a:cxn>
                <a:cxn ang="0">
                  <a:pos x="2047" y="1393"/>
                </a:cxn>
                <a:cxn ang="0">
                  <a:pos x="2135" y="1451"/>
                </a:cxn>
                <a:cxn ang="0">
                  <a:pos x="2193" y="1481"/>
                </a:cxn>
                <a:cxn ang="0">
                  <a:pos x="2283" y="1511"/>
                </a:cxn>
                <a:cxn ang="0">
                  <a:pos x="2311" y="1599"/>
                </a:cxn>
                <a:cxn ang="0">
                  <a:pos x="2342" y="1658"/>
                </a:cxn>
                <a:cxn ang="0">
                  <a:pos x="2372" y="1718"/>
                </a:cxn>
                <a:cxn ang="0">
                  <a:pos x="2431" y="1866"/>
                </a:cxn>
                <a:cxn ang="0">
                  <a:pos x="2402" y="1924"/>
                </a:cxn>
                <a:cxn ang="0">
                  <a:pos x="2311" y="1954"/>
                </a:cxn>
                <a:cxn ang="0">
                  <a:pos x="2311" y="2013"/>
                </a:cxn>
                <a:cxn ang="0">
                  <a:pos x="2254" y="2103"/>
                </a:cxn>
              </a:cxnLst>
              <a:rect l="0" t="0" r="r" b="b"/>
              <a:pathLst>
                <a:path w="2431" h="2103">
                  <a:moveTo>
                    <a:pt x="0" y="209"/>
                  </a:moveTo>
                  <a:lnTo>
                    <a:pt x="89" y="209"/>
                  </a:lnTo>
                  <a:lnTo>
                    <a:pt x="120" y="178"/>
                  </a:lnTo>
                  <a:lnTo>
                    <a:pt x="150" y="178"/>
                  </a:lnTo>
                  <a:lnTo>
                    <a:pt x="207" y="118"/>
                  </a:lnTo>
                  <a:lnTo>
                    <a:pt x="207" y="89"/>
                  </a:lnTo>
                  <a:lnTo>
                    <a:pt x="238" y="89"/>
                  </a:lnTo>
                  <a:lnTo>
                    <a:pt x="238" y="59"/>
                  </a:lnTo>
                  <a:lnTo>
                    <a:pt x="298" y="0"/>
                  </a:lnTo>
                  <a:lnTo>
                    <a:pt x="416" y="0"/>
                  </a:lnTo>
                  <a:lnTo>
                    <a:pt x="445" y="30"/>
                  </a:lnTo>
                  <a:lnTo>
                    <a:pt x="475" y="30"/>
                  </a:lnTo>
                  <a:lnTo>
                    <a:pt x="505" y="59"/>
                  </a:lnTo>
                  <a:lnTo>
                    <a:pt x="535" y="59"/>
                  </a:lnTo>
                  <a:lnTo>
                    <a:pt x="594" y="118"/>
                  </a:lnTo>
                  <a:lnTo>
                    <a:pt x="623" y="89"/>
                  </a:lnTo>
                  <a:lnTo>
                    <a:pt x="654" y="118"/>
                  </a:lnTo>
                  <a:lnTo>
                    <a:pt x="682" y="118"/>
                  </a:lnTo>
                  <a:lnTo>
                    <a:pt x="742" y="178"/>
                  </a:lnTo>
                  <a:lnTo>
                    <a:pt x="742" y="266"/>
                  </a:lnTo>
                  <a:lnTo>
                    <a:pt x="773" y="297"/>
                  </a:lnTo>
                  <a:lnTo>
                    <a:pt x="773" y="327"/>
                  </a:lnTo>
                  <a:lnTo>
                    <a:pt x="801" y="355"/>
                  </a:lnTo>
                  <a:lnTo>
                    <a:pt x="801" y="384"/>
                  </a:lnTo>
                  <a:lnTo>
                    <a:pt x="830" y="415"/>
                  </a:lnTo>
                  <a:lnTo>
                    <a:pt x="830" y="504"/>
                  </a:lnTo>
                  <a:lnTo>
                    <a:pt x="861" y="473"/>
                  </a:lnTo>
                  <a:lnTo>
                    <a:pt x="891" y="504"/>
                  </a:lnTo>
                  <a:lnTo>
                    <a:pt x="891" y="563"/>
                  </a:lnTo>
                  <a:lnTo>
                    <a:pt x="919" y="563"/>
                  </a:lnTo>
                  <a:lnTo>
                    <a:pt x="949" y="591"/>
                  </a:lnTo>
                  <a:lnTo>
                    <a:pt x="980" y="591"/>
                  </a:lnTo>
                  <a:lnTo>
                    <a:pt x="1010" y="622"/>
                  </a:lnTo>
                  <a:lnTo>
                    <a:pt x="1010" y="652"/>
                  </a:lnTo>
                  <a:lnTo>
                    <a:pt x="980" y="682"/>
                  </a:lnTo>
                  <a:lnTo>
                    <a:pt x="1068" y="682"/>
                  </a:lnTo>
                  <a:lnTo>
                    <a:pt x="1187" y="800"/>
                  </a:lnTo>
                  <a:lnTo>
                    <a:pt x="1217" y="800"/>
                  </a:lnTo>
                  <a:lnTo>
                    <a:pt x="1246" y="829"/>
                  </a:lnTo>
                  <a:lnTo>
                    <a:pt x="1275" y="829"/>
                  </a:lnTo>
                  <a:lnTo>
                    <a:pt x="1275" y="859"/>
                  </a:lnTo>
                  <a:lnTo>
                    <a:pt x="1424" y="1007"/>
                  </a:lnTo>
                  <a:lnTo>
                    <a:pt x="1483" y="1007"/>
                  </a:lnTo>
                  <a:lnTo>
                    <a:pt x="1512" y="1038"/>
                  </a:lnTo>
                  <a:lnTo>
                    <a:pt x="1512" y="1065"/>
                  </a:lnTo>
                  <a:lnTo>
                    <a:pt x="1542" y="1065"/>
                  </a:lnTo>
                  <a:lnTo>
                    <a:pt x="1572" y="1038"/>
                  </a:lnTo>
                  <a:lnTo>
                    <a:pt x="1602" y="1065"/>
                  </a:lnTo>
                  <a:lnTo>
                    <a:pt x="1719" y="1065"/>
                  </a:lnTo>
                  <a:lnTo>
                    <a:pt x="1749" y="1125"/>
                  </a:lnTo>
                  <a:lnTo>
                    <a:pt x="1749" y="1156"/>
                  </a:lnTo>
                  <a:lnTo>
                    <a:pt x="1779" y="1184"/>
                  </a:lnTo>
                  <a:lnTo>
                    <a:pt x="1810" y="1184"/>
                  </a:lnTo>
                  <a:lnTo>
                    <a:pt x="1837" y="1213"/>
                  </a:lnTo>
                  <a:lnTo>
                    <a:pt x="1867" y="1213"/>
                  </a:lnTo>
                  <a:lnTo>
                    <a:pt x="1928" y="1244"/>
                  </a:lnTo>
                  <a:lnTo>
                    <a:pt x="1897" y="1274"/>
                  </a:lnTo>
                  <a:lnTo>
                    <a:pt x="2017" y="1274"/>
                  </a:lnTo>
                  <a:lnTo>
                    <a:pt x="2047" y="1302"/>
                  </a:lnTo>
                  <a:lnTo>
                    <a:pt x="2047" y="1332"/>
                  </a:lnTo>
                  <a:lnTo>
                    <a:pt x="2074" y="1363"/>
                  </a:lnTo>
                  <a:lnTo>
                    <a:pt x="2047" y="1393"/>
                  </a:lnTo>
                  <a:lnTo>
                    <a:pt x="2104" y="1451"/>
                  </a:lnTo>
                  <a:lnTo>
                    <a:pt x="2135" y="1451"/>
                  </a:lnTo>
                  <a:lnTo>
                    <a:pt x="2165" y="1481"/>
                  </a:lnTo>
                  <a:lnTo>
                    <a:pt x="2193" y="1481"/>
                  </a:lnTo>
                  <a:lnTo>
                    <a:pt x="2224" y="1451"/>
                  </a:lnTo>
                  <a:lnTo>
                    <a:pt x="2283" y="1511"/>
                  </a:lnTo>
                  <a:lnTo>
                    <a:pt x="2283" y="1569"/>
                  </a:lnTo>
                  <a:lnTo>
                    <a:pt x="2311" y="1599"/>
                  </a:lnTo>
                  <a:lnTo>
                    <a:pt x="2311" y="1629"/>
                  </a:lnTo>
                  <a:lnTo>
                    <a:pt x="2342" y="1658"/>
                  </a:lnTo>
                  <a:lnTo>
                    <a:pt x="2342" y="1688"/>
                  </a:lnTo>
                  <a:lnTo>
                    <a:pt x="2372" y="1718"/>
                  </a:lnTo>
                  <a:lnTo>
                    <a:pt x="2372" y="1806"/>
                  </a:lnTo>
                  <a:lnTo>
                    <a:pt x="2431" y="1866"/>
                  </a:lnTo>
                  <a:lnTo>
                    <a:pt x="2431" y="1894"/>
                  </a:lnTo>
                  <a:lnTo>
                    <a:pt x="2402" y="1924"/>
                  </a:lnTo>
                  <a:lnTo>
                    <a:pt x="2342" y="1924"/>
                  </a:lnTo>
                  <a:lnTo>
                    <a:pt x="2311" y="1954"/>
                  </a:lnTo>
                  <a:lnTo>
                    <a:pt x="2342" y="1985"/>
                  </a:lnTo>
                  <a:lnTo>
                    <a:pt x="2311" y="2013"/>
                  </a:lnTo>
                  <a:lnTo>
                    <a:pt x="2311" y="2043"/>
                  </a:lnTo>
                  <a:lnTo>
                    <a:pt x="2254" y="2103"/>
                  </a:lnTo>
                </a:path>
              </a:pathLst>
            </a:custGeom>
            <a:noFill/>
            <a:ln w="1588">
              <a:solidFill>
                <a:srgbClr val="000000"/>
              </a:solidFill>
              <a:prstDash val="solid"/>
              <a:round/>
              <a:headEnd/>
              <a:tailEnd/>
            </a:ln>
          </p:spPr>
          <p:txBody>
            <a:bodyPr/>
            <a:lstStyle/>
            <a:p>
              <a:endParaRPr lang="en-GB"/>
            </a:p>
          </p:txBody>
        </p:sp>
        <p:sp>
          <p:nvSpPr>
            <p:cNvPr id="26120" name="Freeform 520"/>
            <p:cNvSpPr>
              <a:spLocks/>
            </p:cNvSpPr>
            <p:nvPr/>
          </p:nvSpPr>
          <p:spPr bwMode="auto">
            <a:xfrm>
              <a:off x="3843" y="3141"/>
              <a:ext cx="96" cy="74"/>
            </a:xfrm>
            <a:custGeom>
              <a:avLst/>
              <a:gdLst/>
              <a:ahLst/>
              <a:cxnLst>
                <a:cxn ang="0">
                  <a:pos x="355" y="297"/>
                </a:cxn>
                <a:cxn ang="0">
                  <a:pos x="355" y="268"/>
                </a:cxn>
                <a:cxn ang="0">
                  <a:pos x="384" y="238"/>
                </a:cxn>
                <a:cxn ang="0">
                  <a:pos x="355" y="209"/>
                </a:cxn>
                <a:cxn ang="0">
                  <a:pos x="355" y="179"/>
                </a:cxn>
                <a:cxn ang="0">
                  <a:pos x="325" y="149"/>
                </a:cxn>
                <a:cxn ang="0">
                  <a:pos x="325" y="119"/>
                </a:cxn>
                <a:cxn ang="0">
                  <a:pos x="266" y="119"/>
                </a:cxn>
                <a:cxn ang="0">
                  <a:pos x="266" y="91"/>
                </a:cxn>
                <a:cxn ang="0">
                  <a:pos x="207" y="31"/>
                </a:cxn>
                <a:cxn ang="0">
                  <a:pos x="177" y="31"/>
                </a:cxn>
                <a:cxn ang="0">
                  <a:pos x="147" y="61"/>
                </a:cxn>
                <a:cxn ang="0">
                  <a:pos x="88" y="0"/>
                </a:cxn>
                <a:cxn ang="0">
                  <a:pos x="88" y="31"/>
                </a:cxn>
                <a:cxn ang="0">
                  <a:pos x="28" y="91"/>
                </a:cxn>
                <a:cxn ang="0">
                  <a:pos x="28" y="149"/>
                </a:cxn>
                <a:cxn ang="0">
                  <a:pos x="0" y="179"/>
                </a:cxn>
                <a:cxn ang="0">
                  <a:pos x="28" y="179"/>
                </a:cxn>
                <a:cxn ang="0">
                  <a:pos x="28" y="268"/>
                </a:cxn>
              </a:cxnLst>
              <a:rect l="0" t="0" r="r" b="b"/>
              <a:pathLst>
                <a:path w="384" h="297">
                  <a:moveTo>
                    <a:pt x="355" y="297"/>
                  </a:moveTo>
                  <a:lnTo>
                    <a:pt x="355" y="268"/>
                  </a:lnTo>
                  <a:lnTo>
                    <a:pt x="384" y="238"/>
                  </a:lnTo>
                  <a:lnTo>
                    <a:pt x="355" y="209"/>
                  </a:lnTo>
                  <a:lnTo>
                    <a:pt x="355" y="179"/>
                  </a:lnTo>
                  <a:lnTo>
                    <a:pt x="325" y="149"/>
                  </a:lnTo>
                  <a:lnTo>
                    <a:pt x="325" y="119"/>
                  </a:lnTo>
                  <a:lnTo>
                    <a:pt x="266" y="119"/>
                  </a:lnTo>
                  <a:lnTo>
                    <a:pt x="266" y="91"/>
                  </a:lnTo>
                  <a:lnTo>
                    <a:pt x="207" y="31"/>
                  </a:lnTo>
                  <a:lnTo>
                    <a:pt x="177" y="31"/>
                  </a:lnTo>
                  <a:lnTo>
                    <a:pt x="147" y="61"/>
                  </a:lnTo>
                  <a:lnTo>
                    <a:pt x="88" y="0"/>
                  </a:lnTo>
                  <a:lnTo>
                    <a:pt x="88" y="31"/>
                  </a:lnTo>
                  <a:lnTo>
                    <a:pt x="28" y="91"/>
                  </a:lnTo>
                  <a:lnTo>
                    <a:pt x="28" y="149"/>
                  </a:lnTo>
                  <a:lnTo>
                    <a:pt x="0" y="179"/>
                  </a:lnTo>
                  <a:lnTo>
                    <a:pt x="28" y="179"/>
                  </a:lnTo>
                  <a:lnTo>
                    <a:pt x="28" y="268"/>
                  </a:lnTo>
                </a:path>
              </a:pathLst>
            </a:custGeom>
            <a:noFill/>
            <a:ln w="1588">
              <a:solidFill>
                <a:srgbClr val="000000"/>
              </a:solidFill>
              <a:prstDash val="solid"/>
              <a:round/>
              <a:headEnd/>
              <a:tailEnd/>
            </a:ln>
          </p:spPr>
          <p:txBody>
            <a:bodyPr/>
            <a:lstStyle/>
            <a:p>
              <a:endParaRPr lang="en-GB"/>
            </a:p>
          </p:txBody>
        </p:sp>
        <p:sp>
          <p:nvSpPr>
            <p:cNvPr id="26121" name="Freeform 521"/>
            <p:cNvSpPr>
              <a:spLocks/>
            </p:cNvSpPr>
            <p:nvPr/>
          </p:nvSpPr>
          <p:spPr bwMode="auto">
            <a:xfrm>
              <a:off x="3798" y="3156"/>
              <a:ext cx="52" cy="52"/>
            </a:xfrm>
            <a:custGeom>
              <a:avLst/>
              <a:gdLst/>
              <a:ahLst/>
              <a:cxnLst>
                <a:cxn ang="0">
                  <a:pos x="207" y="207"/>
                </a:cxn>
                <a:cxn ang="0">
                  <a:pos x="179" y="177"/>
                </a:cxn>
                <a:cxn ang="0">
                  <a:pos x="149" y="177"/>
                </a:cxn>
                <a:cxn ang="0">
                  <a:pos x="119" y="148"/>
                </a:cxn>
                <a:cxn ang="0">
                  <a:pos x="88" y="88"/>
                </a:cxn>
                <a:cxn ang="0">
                  <a:pos x="60" y="58"/>
                </a:cxn>
                <a:cxn ang="0">
                  <a:pos x="31" y="58"/>
                </a:cxn>
                <a:cxn ang="0">
                  <a:pos x="0" y="30"/>
                </a:cxn>
                <a:cxn ang="0">
                  <a:pos x="0" y="0"/>
                </a:cxn>
              </a:cxnLst>
              <a:rect l="0" t="0" r="r" b="b"/>
              <a:pathLst>
                <a:path w="207" h="207">
                  <a:moveTo>
                    <a:pt x="207" y="207"/>
                  </a:moveTo>
                  <a:lnTo>
                    <a:pt x="179" y="177"/>
                  </a:lnTo>
                  <a:lnTo>
                    <a:pt x="149" y="177"/>
                  </a:lnTo>
                  <a:lnTo>
                    <a:pt x="119" y="148"/>
                  </a:lnTo>
                  <a:lnTo>
                    <a:pt x="88" y="88"/>
                  </a:lnTo>
                  <a:lnTo>
                    <a:pt x="60" y="58"/>
                  </a:lnTo>
                  <a:lnTo>
                    <a:pt x="31" y="58"/>
                  </a:lnTo>
                  <a:lnTo>
                    <a:pt x="0" y="30"/>
                  </a:lnTo>
                  <a:lnTo>
                    <a:pt x="0" y="0"/>
                  </a:lnTo>
                </a:path>
              </a:pathLst>
            </a:custGeom>
            <a:noFill/>
            <a:ln w="1588">
              <a:solidFill>
                <a:srgbClr val="000000"/>
              </a:solidFill>
              <a:prstDash val="solid"/>
              <a:round/>
              <a:headEnd/>
              <a:tailEnd/>
            </a:ln>
          </p:spPr>
          <p:txBody>
            <a:bodyPr/>
            <a:lstStyle/>
            <a:p>
              <a:endParaRPr lang="en-GB"/>
            </a:p>
          </p:txBody>
        </p:sp>
        <p:sp>
          <p:nvSpPr>
            <p:cNvPr id="26122" name="Freeform 522"/>
            <p:cNvSpPr>
              <a:spLocks/>
            </p:cNvSpPr>
            <p:nvPr/>
          </p:nvSpPr>
          <p:spPr bwMode="auto">
            <a:xfrm>
              <a:off x="3850" y="3208"/>
              <a:ext cx="59" cy="185"/>
            </a:xfrm>
            <a:custGeom>
              <a:avLst/>
              <a:gdLst/>
              <a:ahLst/>
              <a:cxnLst>
                <a:cxn ang="0">
                  <a:pos x="0" y="0"/>
                </a:cxn>
                <a:cxn ang="0">
                  <a:pos x="31" y="0"/>
                </a:cxn>
                <a:cxn ang="0">
                  <a:pos x="60" y="29"/>
                </a:cxn>
                <a:cxn ang="0">
                  <a:pos x="60" y="88"/>
                </a:cxn>
                <a:cxn ang="0">
                  <a:pos x="31" y="118"/>
                </a:cxn>
                <a:cxn ang="0">
                  <a:pos x="31" y="179"/>
                </a:cxn>
                <a:cxn ang="0">
                  <a:pos x="60" y="206"/>
                </a:cxn>
                <a:cxn ang="0">
                  <a:pos x="31" y="236"/>
                </a:cxn>
                <a:cxn ang="0">
                  <a:pos x="31" y="297"/>
                </a:cxn>
                <a:cxn ang="0">
                  <a:pos x="60" y="297"/>
                </a:cxn>
                <a:cxn ang="0">
                  <a:pos x="31" y="325"/>
                </a:cxn>
                <a:cxn ang="0">
                  <a:pos x="31" y="354"/>
                </a:cxn>
                <a:cxn ang="0">
                  <a:pos x="0" y="385"/>
                </a:cxn>
                <a:cxn ang="0">
                  <a:pos x="0" y="443"/>
                </a:cxn>
                <a:cxn ang="0">
                  <a:pos x="31" y="443"/>
                </a:cxn>
                <a:cxn ang="0">
                  <a:pos x="31" y="473"/>
                </a:cxn>
                <a:cxn ang="0">
                  <a:pos x="60" y="473"/>
                </a:cxn>
                <a:cxn ang="0">
                  <a:pos x="31" y="504"/>
                </a:cxn>
                <a:cxn ang="0">
                  <a:pos x="31" y="534"/>
                </a:cxn>
                <a:cxn ang="0">
                  <a:pos x="90" y="592"/>
                </a:cxn>
                <a:cxn ang="0">
                  <a:pos x="119" y="592"/>
                </a:cxn>
                <a:cxn ang="0">
                  <a:pos x="149" y="622"/>
                </a:cxn>
                <a:cxn ang="0">
                  <a:pos x="179" y="622"/>
                </a:cxn>
                <a:cxn ang="0">
                  <a:pos x="179" y="652"/>
                </a:cxn>
                <a:cxn ang="0">
                  <a:pos x="209" y="679"/>
                </a:cxn>
                <a:cxn ang="0">
                  <a:pos x="209" y="740"/>
                </a:cxn>
                <a:cxn ang="0">
                  <a:pos x="238" y="740"/>
                </a:cxn>
              </a:cxnLst>
              <a:rect l="0" t="0" r="r" b="b"/>
              <a:pathLst>
                <a:path w="238" h="740">
                  <a:moveTo>
                    <a:pt x="0" y="0"/>
                  </a:moveTo>
                  <a:lnTo>
                    <a:pt x="31" y="0"/>
                  </a:lnTo>
                  <a:lnTo>
                    <a:pt x="60" y="29"/>
                  </a:lnTo>
                  <a:lnTo>
                    <a:pt x="60" y="88"/>
                  </a:lnTo>
                  <a:lnTo>
                    <a:pt x="31" y="118"/>
                  </a:lnTo>
                  <a:lnTo>
                    <a:pt x="31" y="179"/>
                  </a:lnTo>
                  <a:lnTo>
                    <a:pt x="60" y="206"/>
                  </a:lnTo>
                  <a:lnTo>
                    <a:pt x="31" y="236"/>
                  </a:lnTo>
                  <a:lnTo>
                    <a:pt x="31" y="297"/>
                  </a:lnTo>
                  <a:lnTo>
                    <a:pt x="60" y="297"/>
                  </a:lnTo>
                  <a:lnTo>
                    <a:pt x="31" y="325"/>
                  </a:lnTo>
                  <a:lnTo>
                    <a:pt x="31" y="354"/>
                  </a:lnTo>
                  <a:lnTo>
                    <a:pt x="0" y="385"/>
                  </a:lnTo>
                  <a:lnTo>
                    <a:pt x="0" y="443"/>
                  </a:lnTo>
                  <a:lnTo>
                    <a:pt x="31" y="443"/>
                  </a:lnTo>
                  <a:lnTo>
                    <a:pt x="31" y="473"/>
                  </a:lnTo>
                  <a:lnTo>
                    <a:pt x="60" y="473"/>
                  </a:lnTo>
                  <a:lnTo>
                    <a:pt x="31" y="504"/>
                  </a:lnTo>
                  <a:lnTo>
                    <a:pt x="31" y="534"/>
                  </a:lnTo>
                  <a:lnTo>
                    <a:pt x="90" y="592"/>
                  </a:lnTo>
                  <a:lnTo>
                    <a:pt x="119" y="592"/>
                  </a:lnTo>
                  <a:lnTo>
                    <a:pt x="149" y="622"/>
                  </a:lnTo>
                  <a:lnTo>
                    <a:pt x="179" y="622"/>
                  </a:lnTo>
                  <a:lnTo>
                    <a:pt x="179" y="652"/>
                  </a:lnTo>
                  <a:lnTo>
                    <a:pt x="209" y="679"/>
                  </a:lnTo>
                  <a:lnTo>
                    <a:pt x="209" y="740"/>
                  </a:lnTo>
                  <a:lnTo>
                    <a:pt x="238" y="740"/>
                  </a:lnTo>
                </a:path>
              </a:pathLst>
            </a:custGeom>
            <a:noFill/>
            <a:ln w="1588">
              <a:solidFill>
                <a:srgbClr val="000000"/>
              </a:solidFill>
              <a:prstDash val="solid"/>
              <a:round/>
              <a:headEnd/>
              <a:tailEnd/>
            </a:ln>
          </p:spPr>
          <p:txBody>
            <a:bodyPr/>
            <a:lstStyle/>
            <a:p>
              <a:endParaRPr lang="en-GB"/>
            </a:p>
          </p:txBody>
        </p:sp>
        <p:sp>
          <p:nvSpPr>
            <p:cNvPr id="26123" name="Freeform 523"/>
            <p:cNvSpPr>
              <a:spLocks/>
            </p:cNvSpPr>
            <p:nvPr/>
          </p:nvSpPr>
          <p:spPr bwMode="auto">
            <a:xfrm>
              <a:off x="3784" y="3149"/>
              <a:ext cx="14" cy="7"/>
            </a:xfrm>
            <a:custGeom>
              <a:avLst/>
              <a:gdLst/>
              <a:ahLst/>
              <a:cxnLst>
                <a:cxn ang="0">
                  <a:pos x="58" y="30"/>
                </a:cxn>
                <a:cxn ang="0">
                  <a:pos x="0" y="30"/>
                </a:cxn>
                <a:cxn ang="0">
                  <a:pos x="0" y="0"/>
                </a:cxn>
              </a:cxnLst>
              <a:rect l="0" t="0" r="r" b="b"/>
              <a:pathLst>
                <a:path w="58" h="30">
                  <a:moveTo>
                    <a:pt x="58" y="30"/>
                  </a:moveTo>
                  <a:lnTo>
                    <a:pt x="0" y="30"/>
                  </a:lnTo>
                  <a:lnTo>
                    <a:pt x="0" y="0"/>
                  </a:lnTo>
                </a:path>
              </a:pathLst>
            </a:custGeom>
            <a:noFill/>
            <a:ln w="1588">
              <a:solidFill>
                <a:srgbClr val="000000"/>
              </a:solidFill>
              <a:prstDash val="solid"/>
              <a:round/>
              <a:headEnd/>
              <a:tailEnd/>
            </a:ln>
          </p:spPr>
          <p:txBody>
            <a:bodyPr/>
            <a:lstStyle/>
            <a:p>
              <a:endParaRPr lang="en-GB"/>
            </a:p>
          </p:txBody>
        </p:sp>
        <p:sp>
          <p:nvSpPr>
            <p:cNvPr id="26124" name="Freeform 524"/>
            <p:cNvSpPr>
              <a:spLocks/>
            </p:cNvSpPr>
            <p:nvPr/>
          </p:nvSpPr>
          <p:spPr bwMode="auto">
            <a:xfrm>
              <a:off x="3724" y="3119"/>
              <a:ext cx="60" cy="30"/>
            </a:xfrm>
            <a:custGeom>
              <a:avLst/>
              <a:gdLst/>
              <a:ahLst/>
              <a:cxnLst>
                <a:cxn ang="0">
                  <a:pos x="238" y="118"/>
                </a:cxn>
                <a:cxn ang="0">
                  <a:pos x="208" y="87"/>
                </a:cxn>
                <a:cxn ang="0">
                  <a:pos x="177" y="87"/>
                </a:cxn>
                <a:cxn ang="0">
                  <a:pos x="147" y="59"/>
                </a:cxn>
                <a:cxn ang="0">
                  <a:pos x="120" y="59"/>
                </a:cxn>
                <a:cxn ang="0">
                  <a:pos x="89" y="30"/>
                </a:cxn>
                <a:cxn ang="0">
                  <a:pos x="59" y="30"/>
                </a:cxn>
                <a:cxn ang="0">
                  <a:pos x="59" y="0"/>
                </a:cxn>
                <a:cxn ang="0">
                  <a:pos x="29" y="0"/>
                </a:cxn>
                <a:cxn ang="0">
                  <a:pos x="0" y="0"/>
                </a:cxn>
              </a:cxnLst>
              <a:rect l="0" t="0" r="r" b="b"/>
              <a:pathLst>
                <a:path w="238" h="118">
                  <a:moveTo>
                    <a:pt x="238" y="118"/>
                  </a:moveTo>
                  <a:lnTo>
                    <a:pt x="208" y="87"/>
                  </a:lnTo>
                  <a:lnTo>
                    <a:pt x="177" y="87"/>
                  </a:lnTo>
                  <a:lnTo>
                    <a:pt x="147" y="59"/>
                  </a:lnTo>
                  <a:lnTo>
                    <a:pt x="120" y="59"/>
                  </a:lnTo>
                  <a:lnTo>
                    <a:pt x="89" y="30"/>
                  </a:lnTo>
                  <a:lnTo>
                    <a:pt x="59" y="30"/>
                  </a:lnTo>
                  <a:lnTo>
                    <a:pt x="59" y="0"/>
                  </a:lnTo>
                  <a:lnTo>
                    <a:pt x="29" y="0"/>
                  </a:lnTo>
                  <a:lnTo>
                    <a:pt x="0" y="0"/>
                  </a:lnTo>
                </a:path>
              </a:pathLst>
            </a:custGeom>
            <a:noFill/>
            <a:ln w="1588">
              <a:solidFill>
                <a:srgbClr val="000000"/>
              </a:solidFill>
              <a:prstDash val="solid"/>
              <a:round/>
              <a:headEnd/>
              <a:tailEnd/>
            </a:ln>
          </p:spPr>
          <p:txBody>
            <a:bodyPr/>
            <a:lstStyle/>
            <a:p>
              <a:endParaRPr lang="en-GB"/>
            </a:p>
          </p:txBody>
        </p:sp>
        <p:sp>
          <p:nvSpPr>
            <p:cNvPr id="26125" name="Freeform 525"/>
            <p:cNvSpPr>
              <a:spLocks/>
            </p:cNvSpPr>
            <p:nvPr/>
          </p:nvSpPr>
          <p:spPr bwMode="auto">
            <a:xfrm>
              <a:off x="3798" y="3156"/>
              <a:ext cx="8" cy="7"/>
            </a:xfrm>
            <a:custGeom>
              <a:avLst/>
              <a:gdLst/>
              <a:ahLst/>
              <a:cxnLst>
                <a:cxn ang="0">
                  <a:pos x="0" y="0"/>
                </a:cxn>
                <a:cxn ang="0">
                  <a:pos x="31" y="30"/>
                </a:cxn>
                <a:cxn ang="0">
                  <a:pos x="31" y="0"/>
                </a:cxn>
                <a:cxn ang="0">
                  <a:pos x="0" y="0"/>
                </a:cxn>
              </a:cxnLst>
              <a:rect l="0" t="0" r="r" b="b"/>
              <a:pathLst>
                <a:path w="31" h="30">
                  <a:moveTo>
                    <a:pt x="0" y="0"/>
                  </a:moveTo>
                  <a:lnTo>
                    <a:pt x="31" y="30"/>
                  </a:lnTo>
                  <a:lnTo>
                    <a:pt x="31" y="0"/>
                  </a:lnTo>
                  <a:lnTo>
                    <a:pt x="0" y="0"/>
                  </a:lnTo>
                </a:path>
              </a:pathLst>
            </a:custGeom>
            <a:noFill/>
            <a:ln w="1588">
              <a:solidFill>
                <a:srgbClr val="000000"/>
              </a:solidFill>
              <a:prstDash val="solid"/>
              <a:round/>
              <a:headEnd/>
              <a:tailEnd/>
            </a:ln>
          </p:spPr>
          <p:txBody>
            <a:bodyPr/>
            <a:lstStyle/>
            <a:p>
              <a:endParaRPr lang="en-GB"/>
            </a:p>
          </p:txBody>
        </p:sp>
        <p:sp>
          <p:nvSpPr>
            <p:cNvPr id="26126" name="Freeform 526"/>
            <p:cNvSpPr>
              <a:spLocks/>
            </p:cNvSpPr>
            <p:nvPr/>
          </p:nvSpPr>
          <p:spPr bwMode="auto">
            <a:xfrm>
              <a:off x="3924" y="3215"/>
              <a:ext cx="37" cy="74"/>
            </a:xfrm>
            <a:custGeom>
              <a:avLst/>
              <a:gdLst/>
              <a:ahLst/>
              <a:cxnLst>
                <a:cxn ang="0">
                  <a:pos x="30" y="0"/>
                </a:cxn>
                <a:cxn ang="0">
                  <a:pos x="30" y="59"/>
                </a:cxn>
                <a:cxn ang="0">
                  <a:pos x="0" y="59"/>
                </a:cxn>
                <a:cxn ang="0">
                  <a:pos x="30" y="89"/>
                </a:cxn>
                <a:cxn ang="0">
                  <a:pos x="30" y="207"/>
                </a:cxn>
                <a:cxn ang="0">
                  <a:pos x="59" y="237"/>
                </a:cxn>
                <a:cxn ang="0">
                  <a:pos x="89" y="237"/>
                </a:cxn>
                <a:cxn ang="0">
                  <a:pos x="89" y="296"/>
                </a:cxn>
                <a:cxn ang="0">
                  <a:pos x="149" y="296"/>
                </a:cxn>
              </a:cxnLst>
              <a:rect l="0" t="0" r="r" b="b"/>
              <a:pathLst>
                <a:path w="149" h="296">
                  <a:moveTo>
                    <a:pt x="30" y="0"/>
                  </a:moveTo>
                  <a:lnTo>
                    <a:pt x="30" y="59"/>
                  </a:lnTo>
                  <a:lnTo>
                    <a:pt x="0" y="59"/>
                  </a:lnTo>
                  <a:lnTo>
                    <a:pt x="30" y="89"/>
                  </a:lnTo>
                  <a:lnTo>
                    <a:pt x="30" y="207"/>
                  </a:lnTo>
                  <a:lnTo>
                    <a:pt x="59" y="237"/>
                  </a:lnTo>
                  <a:lnTo>
                    <a:pt x="89" y="237"/>
                  </a:lnTo>
                  <a:lnTo>
                    <a:pt x="89" y="296"/>
                  </a:lnTo>
                  <a:lnTo>
                    <a:pt x="149" y="296"/>
                  </a:lnTo>
                </a:path>
              </a:pathLst>
            </a:custGeom>
            <a:noFill/>
            <a:ln w="1588">
              <a:solidFill>
                <a:srgbClr val="000000"/>
              </a:solidFill>
              <a:prstDash val="solid"/>
              <a:round/>
              <a:headEnd/>
              <a:tailEnd/>
            </a:ln>
          </p:spPr>
          <p:txBody>
            <a:bodyPr/>
            <a:lstStyle/>
            <a:p>
              <a:endParaRPr lang="en-GB"/>
            </a:p>
          </p:txBody>
        </p:sp>
        <p:sp>
          <p:nvSpPr>
            <p:cNvPr id="26127" name="Freeform 527"/>
            <p:cNvSpPr>
              <a:spLocks/>
            </p:cNvSpPr>
            <p:nvPr/>
          </p:nvSpPr>
          <p:spPr bwMode="auto">
            <a:xfrm>
              <a:off x="3909" y="3289"/>
              <a:ext cx="59" cy="104"/>
            </a:xfrm>
            <a:custGeom>
              <a:avLst/>
              <a:gdLst/>
              <a:ahLst/>
              <a:cxnLst>
                <a:cxn ang="0">
                  <a:pos x="0" y="415"/>
                </a:cxn>
                <a:cxn ang="0">
                  <a:pos x="29" y="415"/>
                </a:cxn>
                <a:cxn ang="0">
                  <a:pos x="59" y="385"/>
                </a:cxn>
                <a:cxn ang="0">
                  <a:pos x="59" y="297"/>
                </a:cxn>
                <a:cxn ang="0">
                  <a:pos x="89" y="267"/>
                </a:cxn>
                <a:cxn ang="0">
                  <a:pos x="118" y="297"/>
                </a:cxn>
                <a:cxn ang="0">
                  <a:pos x="118" y="267"/>
                </a:cxn>
                <a:cxn ang="0">
                  <a:pos x="148" y="267"/>
                </a:cxn>
                <a:cxn ang="0">
                  <a:pos x="148" y="209"/>
                </a:cxn>
                <a:cxn ang="0">
                  <a:pos x="178" y="179"/>
                </a:cxn>
                <a:cxn ang="0">
                  <a:pos x="178" y="148"/>
                </a:cxn>
                <a:cxn ang="0">
                  <a:pos x="208" y="148"/>
                </a:cxn>
                <a:cxn ang="0">
                  <a:pos x="236" y="118"/>
                </a:cxn>
                <a:cxn ang="0">
                  <a:pos x="236" y="60"/>
                </a:cxn>
                <a:cxn ang="0">
                  <a:pos x="208" y="29"/>
                </a:cxn>
                <a:cxn ang="0">
                  <a:pos x="236" y="29"/>
                </a:cxn>
                <a:cxn ang="0">
                  <a:pos x="208" y="0"/>
                </a:cxn>
              </a:cxnLst>
              <a:rect l="0" t="0" r="r" b="b"/>
              <a:pathLst>
                <a:path w="236" h="415">
                  <a:moveTo>
                    <a:pt x="0" y="415"/>
                  </a:moveTo>
                  <a:lnTo>
                    <a:pt x="29" y="415"/>
                  </a:lnTo>
                  <a:lnTo>
                    <a:pt x="59" y="385"/>
                  </a:lnTo>
                  <a:lnTo>
                    <a:pt x="59" y="297"/>
                  </a:lnTo>
                  <a:lnTo>
                    <a:pt x="89" y="267"/>
                  </a:lnTo>
                  <a:lnTo>
                    <a:pt x="118" y="297"/>
                  </a:lnTo>
                  <a:lnTo>
                    <a:pt x="118" y="267"/>
                  </a:lnTo>
                  <a:lnTo>
                    <a:pt x="148" y="267"/>
                  </a:lnTo>
                  <a:lnTo>
                    <a:pt x="148" y="209"/>
                  </a:lnTo>
                  <a:lnTo>
                    <a:pt x="178" y="179"/>
                  </a:lnTo>
                  <a:lnTo>
                    <a:pt x="178" y="148"/>
                  </a:lnTo>
                  <a:lnTo>
                    <a:pt x="208" y="148"/>
                  </a:lnTo>
                  <a:lnTo>
                    <a:pt x="236" y="118"/>
                  </a:lnTo>
                  <a:lnTo>
                    <a:pt x="236" y="60"/>
                  </a:lnTo>
                  <a:lnTo>
                    <a:pt x="208" y="29"/>
                  </a:lnTo>
                  <a:lnTo>
                    <a:pt x="236" y="29"/>
                  </a:lnTo>
                  <a:lnTo>
                    <a:pt x="208" y="0"/>
                  </a:lnTo>
                </a:path>
              </a:pathLst>
            </a:custGeom>
            <a:noFill/>
            <a:ln w="1588">
              <a:solidFill>
                <a:srgbClr val="000000"/>
              </a:solidFill>
              <a:prstDash val="solid"/>
              <a:round/>
              <a:headEnd/>
              <a:tailEnd/>
            </a:ln>
          </p:spPr>
          <p:txBody>
            <a:bodyPr/>
            <a:lstStyle/>
            <a:p>
              <a:endParaRPr lang="en-GB"/>
            </a:p>
          </p:txBody>
        </p:sp>
        <p:sp>
          <p:nvSpPr>
            <p:cNvPr id="26128" name="Freeform 528"/>
            <p:cNvSpPr>
              <a:spLocks/>
            </p:cNvSpPr>
            <p:nvPr/>
          </p:nvSpPr>
          <p:spPr bwMode="auto">
            <a:xfrm>
              <a:off x="2968" y="2571"/>
              <a:ext cx="119" cy="156"/>
            </a:xfrm>
            <a:custGeom>
              <a:avLst/>
              <a:gdLst/>
              <a:ahLst/>
              <a:cxnLst>
                <a:cxn ang="0">
                  <a:pos x="0" y="0"/>
                </a:cxn>
                <a:cxn ang="0">
                  <a:pos x="30" y="0"/>
                </a:cxn>
                <a:cxn ang="0">
                  <a:pos x="59" y="28"/>
                </a:cxn>
                <a:cxn ang="0">
                  <a:pos x="59" y="57"/>
                </a:cxn>
                <a:cxn ang="0">
                  <a:pos x="90" y="87"/>
                </a:cxn>
                <a:cxn ang="0">
                  <a:pos x="148" y="87"/>
                </a:cxn>
                <a:cxn ang="0">
                  <a:pos x="179" y="118"/>
                </a:cxn>
                <a:cxn ang="0">
                  <a:pos x="236" y="118"/>
                </a:cxn>
                <a:cxn ang="0">
                  <a:pos x="236" y="87"/>
                </a:cxn>
                <a:cxn ang="0">
                  <a:pos x="266" y="87"/>
                </a:cxn>
                <a:cxn ang="0">
                  <a:pos x="266" y="118"/>
                </a:cxn>
                <a:cxn ang="0">
                  <a:pos x="297" y="118"/>
                </a:cxn>
                <a:cxn ang="0">
                  <a:pos x="327" y="146"/>
                </a:cxn>
                <a:cxn ang="0">
                  <a:pos x="473" y="146"/>
                </a:cxn>
                <a:cxn ang="0">
                  <a:pos x="473" y="176"/>
                </a:cxn>
                <a:cxn ang="0">
                  <a:pos x="355" y="294"/>
                </a:cxn>
                <a:cxn ang="0">
                  <a:pos x="355" y="355"/>
                </a:cxn>
                <a:cxn ang="0">
                  <a:pos x="327" y="382"/>
                </a:cxn>
                <a:cxn ang="0">
                  <a:pos x="327" y="413"/>
                </a:cxn>
                <a:cxn ang="0">
                  <a:pos x="297" y="443"/>
                </a:cxn>
                <a:cxn ang="0">
                  <a:pos x="297" y="473"/>
                </a:cxn>
                <a:cxn ang="0">
                  <a:pos x="327" y="473"/>
                </a:cxn>
                <a:cxn ang="0">
                  <a:pos x="297" y="502"/>
                </a:cxn>
                <a:cxn ang="0">
                  <a:pos x="297" y="561"/>
                </a:cxn>
                <a:cxn ang="0">
                  <a:pos x="266" y="591"/>
                </a:cxn>
                <a:cxn ang="0">
                  <a:pos x="297" y="620"/>
                </a:cxn>
              </a:cxnLst>
              <a:rect l="0" t="0" r="r" b="b"/>
              <a:pathLst>
                <a:path w="473" h="620">
                  <a:moveTo>
                    <a:pt x="0" y="0"/>
                  </a:moveTo>
                  <a:lnTo>
                    <a:pt x="30" y="0"/>
                  </a:lnTo>
                  <a:lnTo>
                    <a:pt x="59" y="28"/>
                  </a:lnTo>
                  <a:lnTo>
                    <a:pt x="59" y="57"/>
                  </a:lnTo>
                  <a:lnTo>
                    <a:pt x="90" y="87"/>
                  </a:lnTo>
                  <a:lnTo>
                    <a:pt x="148" y="87"/>
                  </a:lnTo>
                  <a:lnTo>
                    <a:pt x="179" y="118"/>
                  </a:lnTo>
                  <a:lnTo>
                    <a:pt x="236" y="118"/>
                  </a:lnTo>
                  <a:lnTo>
                    <a:pt x="236" y="87"/>
                  </a:lnTo>
                  <a:lnTo>
                    <a:pt x="266" y="87"/>
                  </a:lnTo>
                  <a:lnTo>
                    <a:pt x="266" y="118"/>
                  </a:lnTo>
                  <a:lnTo>
                    <a:pt x="297" y="118"/>
                  </a:lnTo>
                  <a:lnTo>
                    <a:pt x="327" y="146"/>
                  </a:lnTo>
                  <a:lnTo>
                    <a:pt x="473" y="146"/>
                  </a:lnTo>
                  <a:lnTo>
                    <a:pt x="473" y="176"/>
                  </a:lnTo>
                  <a:lnTo>
                    <a:pt x="355" y="294"/>
                  </a:lnTo>
                  <a:lnTo>
                    <a:pt x="355" y="355"/>
                  </a:lnTo>
                  <a:lnTo>
                    <a:pt x="327" y="382"/>
                  </a:lnTo>
                  <a:lnTo>
                    <a:pt x="327" y="413"/>
                  </a:lnTo>
                  <a:lnTo>
                    <a:pt x="297" y="443"/>
                  </a:lnTo>
                  <a:lnTo>
                    <a:pt x="297" y="473"/>
                  </a:lnTo>
                  <a:lnTo>
                    <a:pt x="327" y="473"/>
                  </a:lnTo>
                  <a:lnTo>
                    <a:pt x="297" y="502"/>
                  </a:lnTo>
                  <a:lnTo>
                    <a:pt x="297" y="561"/>
                  </a:lnTo>
                  <a:lnTo>
                    <a:pt x="266" y="591"/>
                  </a:lnTo>
                  <a:lnTo>
                    <a:pt x="297" y="620"/>
                  </a:lnTo>
                </a:path>
              </a:pathLst>
            </a:custGeom>
            <a:noFill/>
            <a:ln w="1588">
              <a:solidFill>
                <a:srgbClr val="000000"/>
              </a:solidFill>
              <a:prstDash val="solid"/>
              <a:round/>
              <a:headEnd/>
              <a:tailEnd/>
            </a:ln>
          </p:spPr>
          <p:txBody>
            <a:bodyPr/>
            <a:lstStyle/>
            <a:p>
              <a:endParaRPr lang="en-GB"/>
            </a:p>
          </p:txBody>
        </p:sp>
        <p:sp>
          <p:nvSpPr>
            <p:cNvPr id="26129" name="Freeform 529"/>
            <p:cNvSpPr>
              <a:spLocks/>
            </p:cNvSpPr>
            <p:nvPr/>
          </p:nvSpPr>
          <p:spPr bwMode="auto">
            <a:xfrm>
              <a:off x="3043" y="2712"/>
              <a:ext cx="133" cy="22"/>
            </a:xfrm>
            <a:custGeom>
              <a:avLst/>
              <a:gdLst/>
              <a:ahLst/>
              <a:cxnLst>
                <a:cxn ang="0">
                  <a:pos x="533" y="89"/>
                </a:cxn>
                <a:cxn ang="0">
                  <a:pos x="533" y="59"/>
                </a:cxn>
                <a:cxn ang="0">
                  <a:pos x="474" y="59"/>
                </a:cxn>
                <a:cxn ang="0">
                  <a:pos x="474" y="30"/>
                </a:cxn>
                <a:cxn ang="0">
                  <a:pos x="296" y="30"/>
                </a:cxn>
                <a:cxn ang="0">
                  <a:pos x="296" y="0"/>
                </a:cxn>
                <a:cxn ang="0">
                  <a:pos x="237" y="0"/>
                </a:cxn>
                <a:cxn ang="0">
                  <a:pos x="237" y="30"/>
                </a:cxn>
                <a:cxn ang="0">
                  <a:pos x="267" y="30"/>
                </a:cxn>
                <a:cxn ang="0">
                  <a:pos x="267" y="59"/>
                </a:cxn>
                <a:cxn ang="0">
                  <a:pos x="0" y="59"/>
                </a:cxn>
              </a:cxnLst>
              <a:rect l="0" t="0" r="r" b="b"/>
              <a:pathLst>
                <a:path w="533" h="89">
                  <a:moveTo>
                    <a:pt x="533" y="89"/>
                  </a:moveTo>
                  <a:lnTo>
                    <a:pt x="533" y="59"/>
                  </a:lnTo>
                  <a:lnTo>
                    <a:pt x="474" y="59"/>
                  </a:lnTo>
                  <a:lnTo>
                    <a:pt x="474" y="30"/>
                  </a:lnTo>
                  <a:lnTo>
                    <a:pt x="296" y="30"/>
                  </a:lnTo>
                  <a:lnTo>
                    <a:pt x="296" y="0"/>
                  </a:lnTo>
                  <a:lnTo>
                    <a:pt x="237" y="0"/>
                  </a:lnTo>
                  <a:lnTo>
                    <a:pt x="237" y="30"/>
                  </a:lnTo>
                  <a:lnTo>
                    <a:pt x="267" y="30"/>
                  </a:lnTo>
                  <a:lnTo>
                    <a:pt x="267" y="59"/>
                  </a:lnTo>
                  <a:lnTo>
                    <a:pt x="0" y="59"/>
                  </a:lnTo>
                </a:path>
              </a:pathLst>
            </a:custGeom>
            <a:noFill/>
            <a:ln w="1588">
              <a:solidFill>
                <a:srgbClr val="000000"/>
              </a:solidFill>
              <a:prstDash val="solid"/>
              <a:round/>
              <a:headEnd/>
              <a:tailEnd/>
            </a:ln>
          </p:spPr>
          <p:txBody>
            <a:bodyPr/>
            <a:lstStyle/>
            <a:p>
              <a:endParaRPr lang="en-GB"/>
            </a:p>
          </p:txBody>
        </p:sp>
        <p:sp>
          <p:nvSpPr>
            <p:cNvPr id="26130" name="Freeform 530"/>
            <p:cNvSpPr>
              <a:spLocks/>
            </p:cNvSpPr>
            <p:nvPr/>
          </p:nvSpPr>
          <p:spPr bwMode="auto">
            <a:xfrm>
              <a:off x="3176" y="2734"/>
              <a:ext cx="7" cy="22"/>
            </a:xfrm>
            <a:custGeom>
              <a:avLst/>
              <a:gdLst/>
              <a:ahLst/>
              <a:cxnLst>
                <a:cxn ang="0">
                  <a:pos x="0" y="88"/>
                </a:cxn>
                <a:cxn ang="0">
                  <a:pos x="0" y="30"/>
                </a:cxn>
                <a:cxn ang="0">
                  <a:pos x="30" y="30"/>
                </a:cxn>
                <a:cxn ang="0">
                  <a:pos x="0" y="0"/>
                </a:cxn>
              </a:cxnLst>
              <a:rect l="0" t="0" r="r" b="b"/>
              <a:pathLst>
                <a:path w="30" h="88">
                  <a:moveTo>
                    <a:pt x="0" y="88"/>
                  </a:moveTo>
                  <a:lnTo>
                    <a:pt x="0" y="30"/>
                  </a:lnTo>
                  <a:lnTo>
                    <a:pt x="30" y="30"/>
                  </a:lnTo>
                  <a:lnTo>
                    <a:pt x="0" y="0"/>
                  </a:lnTo>
                </a:path>
              </a:pathLst>
            </a:custGeom>
            <a:noFill/>
            <a:ln w="1588">
              <a:solidFill>
                <a:srgbClr val="000000"/>
              </a:solidFill>
              <a:prstDash val="solid"/>
              <a:round/>
              <a:headEnd/>
              <a:tailEnd/>
            </a:ln>
          </p:spPr>
          <p:txBody>
            <a:bodyPr/>
            <a:lstStyle/>
            <a:p>
              <a:endParaRPr lang="en-GB"/>
            </a:p>
          </p:txBody>
        </p:sp>
        <p:sp>
          <p:nvSpPr>
            <p:cNvPr id="26131" name="Freeform 531"/>
            <p:cNvSpPr>
              <a:spLocks/>
            </p:cNvSpPr>
            <p:nvPr/>
          </p:nvSpPr>
          <p:spPr bwMode="auto">
            <a:xfrm>
              <a:off x="2931" y="2564"/>
              <a:ext cx="37" cy="7"/>
            </a:xfrm>
            <a:custGeom>
              <a:avLst/>
              <a:gdLst/>
              <a:ahLst/>
              <a:cxnLst>
                <a:cxn ang="0">
                  <a:pos x="0" y="0"/>
                </a:cxn>
                <a:cxn ang="0">
                  <a:pos x="29" y="31"/>
                </a:cxn>
                <a:cxn ang="0">
                  <a:pos x="59" y="31"/>
                </a:cxn>
                <a:cxn ang="0">
                  <a:pos x="89" y="0"/>
                </a:cxn>
                <a:cxn ang="0">
                  <a:pos x="120" y="0"/>
                </a:cxn>
                <a:cxn ang="0">
                  <a:pos x="148" y="31"/>
                </a:cxn>
              </a:cxnLst>
              <a:rect l="0" t="0" r="r" b="b"/>
              <a:pathLst>
                <a:path w="148" h="31">
                  <a:moveTo>
                    <a:pt x="0" y="0"/>
                  </a:moveTo>
                  <a:lnTo>
                    <a:pt x="29" y="31"/>
                  </a:lnTo>
                  <a:lnTo>
                    <a:pt x="59" y="31"/>
                  </a:lnTo>
                  <a:lnTo>
                    <a:pt x="89" y="0"/>
                  </a:lnTo>
                  <a:lnTo>
                    <a:pt x="120" y="0"/>
                  </a:lnTo>
                  <a:lnTo>
                    <a:pt x="148" y="31"/>
                  </a:lnTo>
                </a:path>
              </a:pathLst>
            </a:custGeom>
            <a:noFill/>
            <a:ln w="1588">
              <a:solidFill>
                <a:srgbClr val="000000"/>
              </a:solidFill>
              <a:prstDash val="solid"/>
              <a:round/>
              <a:headEnd/>
              <a:tailEnd/>
            </a:ln>
          </p:spPr>
          <p:txBody>
            <a:bodyPr/>
            <a:lstStyle/>
            <a:p>
              <a:endParaRPr lang="en-GB"/>
            </a:p>
          </p:txBody>
        </p:sp>
        <p:sp>
          <p:nvSpPr>
            <p:cNvPr id="26132" name="Freeform 532"/>
            <p:cNvSpPr>
              <a:spLocks/>
            </p:cNvSpPr>
            <p:nvPr/>
          </p:nvSpPr>
          <p:spPr bwMode="auto">
            <a:xfrm>
              <a:off x="2953" y="2512"/>
              <a:ext cx="23" cy="59"/>
            </a:xfrm>
            <a:custGeom>
              <a:avLst/>
              <a:gdLst/>
              <a:ahLst/>
              <a:cxnLst>
                <a:cxn ang="0">
                  <a:pos x="0" y="0"/>
                </a:cxn>
                <a:cxn ang="0">
                  <a:pos x="0" y="59"/>
                </a:cxn>
                <a:cxn ang="0">
                  <a:pos x="31" y="89"/>
                </a:cxn>
                <a:cxn ang="0">
                  <a:pos x="31" y="119"/>
                </a:cxn>
                <a:cxn ang="0">
                  <a:pos x="59" y="119"/>
                </a:cxn>
                <a:cxn ang="0">
                  <a:pos x="89" y="147"/>
                </a:cxn>
                <a:cxn ang="0">
                  <a:pos x="59" y="177"/>
                </a:cxn>
                <a:cxn ang="0">
                  <a:pos x="59" y="238"/>
                </a:cxn>
              </a:cxnLst>
              <a:rect l="0" t="0" r="r" b="b"/>
              <a:pathLst>
                <a:path w="89" h="238">
                  <a:moveTo>
                    <a:pt x="0" y="0"/>
                  </a:moveTo>
                  <a:lnTo>
                    <a:pt x="0" y="59"/>
                  </a:lnTo>
                  <a:lnTo>
                    <a:pt x="31" y="89"/>
                  </a:lnTo>
                  <a:lnTo>
                    <a:pt x="31" y="119"/>
                  </a:lnTo>
                  <a:lnTo>
                    <a:pt x="59" y="119"/>
                  </a:lnTo>
                  <a:lnTo>
                    <a:pt x="89" y="147"/>
                  </a:lnTo>
                  <a:lnTo>
                    <a:pt x="59" y="177"/>
                  </a:lnTo>
                  <a:lnTo>
                    <a:pt x="59" y="238"/>
                  </a:lnTo>
                </a:path>
              </a:pathLst>
            </a:custGeom>
            <a:noFill/>
            <a:ln w="1588">
              <a:solidFill>
                <a:srgbClr val="000000"/>
              </a:solidFill>
              <a:prstDash val="solid"/>
              <a:round/>
              <a:headEnd/>
              <a:tailEnd/>
            </a:ln>
          </p:spPr>
          <p:txBody>
            <a:bodyPr/>
            <a:lstStyle/>
            <a:p>
              <a:endParaRPr lang="en-GB"/>
            </a:p>
          </p:txBody>
        </p:sp>
        <p:sp>
          <p:nvSpPr>
            <p:cNvPr id="26133" name="Freeform 533"/>
            <p:cNvSpPr>
              <a:spLocks/>
            </p:cNvSpPr>
            <p:nvPr/>
          </p:nvSpPr>
          <p:spPr bwMode="auto">
            <a:xfrm>
              <a:off x="2931" y="2727"/>
              <a:ext cx="112" cy="140"/>
            </a:xfrm>
            <a:custGeom>
              <a:avLst/>
              <a:gdLst/>
              <a:ahLst/>
              <a:cxnLst>
                <a:cxn ang="0">
                  <a:pos x="445" y="0"/>
                </a:cxn>
                <a:cxn ang="0">
                  <a:pos x="414" y="30"/>
                </a:cxn>
                <a:cxn ang="0">
                  <a:pos x="414" y="60"/>
                </a:cxn>
                <a:cxn ang="0">
                  <a:pos x="357" y="60"/>
                </a:cxn>
                <a:cxn ang="0">
                  <a:pos x="327" y="30"/>
                </a:cxn>
                <a:cxn ang="0">
                  <a:pos x="296" y="30"/>
                </a:cxn>
                <a:cxn ang="0">
                  <a:pos x="296" y="60"/>
                </a:cxn>
                <a:cxn ang="0">
                  <a:pos x="266" y="90"/>
                </a:cxn>
                <a:cxn ang="0">
                  <a:pos x="296" y="90"/>
                </a:cxn>
                <a:cxn ang="0">
                  <a:pos x="148" y="237"/>
                </a:cxn>
                <a:cxn ang="0">
                  <a:pos x="148" y="266"/>
                </a:cxn>
                <a:cxn ang="0">
                  <a:pos x="29" y="385"/>
                </a:cxn>
                <a:cxn ang="0">
                  <a:pos x="59" y="385"/>
                </a:cxn>
                <a:cxn ang="0">
                  <a:pos x="59" y="415"/>
                </a:cxn>
                <a:cxn ang="0">
                  <a:pos x="0" y="473"/>
                </a:cxn>
                <a:cxn ang="0">
                  <a:pos x="59" y="473"/>
                </a:cxn>
                <a:cxn ang="0">
                  <a:pos x="89" y="446"/>
                </a:cxn>
                <a:cxn ang="0">
                  <a:pos x="89" y="415"/>
                </a:cxn>
                <a:cxn ang="0">
                  <a:pos x="120" y="385"/>
                </a:cxn>
                <a:cxn ang="0">
                  <a:pos x="238" y="385"/>
                </a:cxn>
                <a:cxn ang="0">
                  <a:pos x="238" y="473"/>
                </a:cxn>
                <a:cxn ang="0">
                  <a:pos x="266" y="503"/>
                </a:cxn>
                <a:cxn ang="0">
                  <a:pos x="266" y="534"/>
                </a:cxn>
                <a:cxn ang="0">
                  <a:pos x="296" y="564"/>
                </a:cxn>
              </a:cxnLst>
              <a:rect l="0" t="0" r="r" b="b"/>
              <a:pathLst>
                <a:path w="445" h="564">
                  <a:moveTo>
                    <a:pt x="445" y="0"/>
                  </a:moveTo>
                  <a:lnTo>
                    <a:pt x="414" y="30"/>
                  </a:lnTo>
                  <a:lnTo>
                    <a:pt x="414" y="60"/>
                  </a:lnTo>
                  <a:lnTo>
                    <a:pt x="357" y="60"/>
                  </a:lnTo>
                  <a:lnTo>
                    <a:pt x="327" y="30"/>
                  </a:lnTo>
                  <a:lnTo>
                    <a:pt x="296" y="30"/>
                  </a:lnTo>
                  <a:lnTo>
                    <a:pt x="296" y="60"/>
                  </a:lnTo>
                  <a:lnTo>
                    <a:pt x="266" y="90"/>
                  </a:lnTo>
                  <a:lnTo>
                    <a:pt x="296" y="90"/>
                  </a:lnTo>
                  <a:lnTo>
                    <a:pt x="148" y="237"/>
                  </a:lnTo>
                  <a:lnTo>
                    <a:pt x="148" y="266"/>
                  </a:lnTo>
                  <a:lnTo>
                    <a:pt x="29" y="385"/>
                  </a:lnTo>
                  <a:lnTo>
                    <a:pt x="59" y="385"/>
                  </a:lnTo>
                  <a:lnTo>
                    <a:pt x="59" y="415"/>
                  </a:lnTo>
                  <a:lnTo>
                    <a:pt x="0" y="473"/>
                  </a:lnTo>
                  <a:lnTo>
                    <a:pt x="59" y="473"/>
                  </a:lnTo>
                  <a:lnTo>
                    <a:pt x="89" y="446"/>
                  </a:lnTo>
                  <a:lnTo>
                    <a:pt x="89" y="415"/>
                  </a:lnTo>
                  <a:lnTo>
                    <a:pt x="120" y="385"/>
                  </a:lnTo>
                  <a:lnTo>
                    <a:pt x="238" y="385"/>
                  </a:lnTo>
                  <a:lnTo>
                    <a:pt x="238" y="473"/>
                  </a:lnTo>
                  <a:lnTo>
                    <a:pt x="266" y="503"/>
                  </a:lnTo>
                  <a:lnTo>
                    <a:pt x="266" y="534"/>
                  </a:lnTo>
                  <a:lnTo>
                    <a:pt x="296" y="564"/>
                  </a:lnTo>
                </a:path>
              </a:pathLst>
            </a:custGeom>
            <a:noFill/>
            <a:ln w="1588">
              <a:solidFill>
                <a:srgbClr val="000000"/>
              </a:solidFill>
              <a:prstDash val="solid"/>
              <a:round/>
              <a:headEnd/>
              <a:tailEnd/>
            </a:ln>
          </p:spPr>
          <p:txBody>
            <a:bodyPr/>
            <a:lstStyle/>
            <a:p>
              <a:endParaRPr lang="en-GB"/>
            </a:p>
          </p:txBody>
        </p:sp>
        <p:sp>
          <p:nvSpPr>
            <p:cNvPr id="26134" name="Freeform 534"/>
            <p:cNvSpPr>
              <a:spLocks/>
            </p:cNvSpPr>
            <p:nvPr/>
          </p:nvSpPr>
          <p:spPr bwMode="auto">
            <a:xfrm>
              <a:off x="3005" y="2786"/>
              <a:ext cx="230" cy="88"/>
            </a:xfrm>
            <a:custGeom>
              <a:avLst/>
              <a:gdLst/>
              <a:ahLst/>
              <a:cxnLst>
                <a:cxn ang="0">
                  <a:pos x="0" y="327"/>
                </a:cxn>
                <a:cxn ang="0">
                  <a:pos x="118" y="327"/>
                </a:cxn>
                <a:cxn ang="0">
                  <a:pos x="149" y="297"/>
                </a:cxn>
                <a:cxn ang="0">
                  <a:pos x="179" y="297"/>
                </a:cxn>
                <a:cxn ang="0">
                  <a:pos x="207" y="327"/>
                </a:cxn>
                <a:cxn ang="0">
                  <a:pos x="298" y="236"/>
                </a:cxn>
                <a:cxn ang="0">
                  <a:pos x="298" y="209"/>
                </a:cxn>
                <a:cxn ang="0">
                  <a:pos x="356" y="148"/>
                </a:cxn>
                <a:cxn ang="0">
                  <a:pos x="386" y="178"/>
                </a:cxn>
                <a:cxn ang="0">
                  <a:pos x="386" y="209"/>
                </a:cxn>
                <a:cxn ang="0">
                  <a:pos x="445" y="266"/>
                </a:cxn>
                <a:cxn ang="0">
                  <a:pos x="475" y="266"/>
                </a:cxn>
                <a:cxn ang="0">
                  <a:pos x="475" y="297"/>
                </a:cxn>
                <a:cxn ang="0">
                  <a:pos x="505" y="327"/>
                </a:cxn>
                <a:cxn ang="0">
                  <a:pos x="505" y="355"/>
                </a:cxn>
                <a:cxn ang="0">
                  <a:pos x="534" y="355"/>
                </a:cxn>
                <a:cxn ang="0">
                  <a:pos x="534" y="297"/>
                </a:cxn>
                <a:cxn ang="0">
                  <a:pos x="563" y="266"/>
                </a:cxn>
                <a:cxn ang="0">
                  <a:pos x="563" y="236"/>
                </a:cxn>
                <a:cxn ang="0">
                  <a:pos x="593" y="209"/>
                </a:cxn>
                <a:cxn ang="0">
                  <a:pos x="593" y="118"/>
                </a:cxn>
                <a:cxn ang="0">
                  <a:pos x="653" y="118"/>
                </a:cxn>
                <a:cxn ang="0">
                  <a:pos x="653" y="178"/>
                </a:cxn>
                <a:cxn ang="0">
                  <a:pos x="682" y="209"/>
                </a:cxn>
                <a:cxn ang="0">
                  <a:pos x="712" y="178"/>
                </a:cxn>
                <a:cxn ang="0">
                  <a:pos x="772" y="178"/>
                </a:cxn>
                <a:cxn ang="0">
                  <a:pos x="800" y="209"/>
                </a:cxn>
                <a:cxn ang="0">
                  <a:pos x="830" y="209"/>
                </a:cxn>
                <a:cxn ang="0">
                  <a:pos x="830" y="148"/>
                </a:cxn>
                <a:cxn ang="0">
                  <a:pos x="800" y="148"/>
                </a:cxn>
                <a:cxn ang="0">
                  <a:pos x="800" y="118"/>
                </a:cxn>
                <a:cxn ang="0">
                  <a:pos x="830" y="90"/>
                </a:cxn>
                <a:cxn ang="0">
                  <a:pos x="860" y="90"/>
                </a:cxn>
                <a:cxn ang="0">
                  <a:pos x="891" y="118"/>
                </a:cxn>
                <a:cxn ang="0">
                  <a:pos x="919" y="118"/>
                </a:cxn>
                <a:cxn ang="0">
                  <a:pos x="919" y="0"/>
                </a:cxn>
              </a:cxnLst>
              <a:rect l="0" t="0" r="r" b="b"/>
              <a:pathLst>
                <a:path w="919" h="355">
                  <a:moveTo>
                    <a:pt x="0" y="327"/>
                  </a:moveTo>
                  <a:lnTo>
                    <a:pt x="118" y="327"/>
                  </a:lnTo>
                  <a:lnTo>
                    <a:pt x="149" y="297"/>
                  </a:lnTo>
                  <a:lnTo>
                    <a:pt x="179" y="297"/>
                  </a:lnTo>
                  <a:lnTo>
                    <a:pt x="207" y="327"/>
                  </a:lnTo>
                  <a:lnTo>
                    <a:pt x="298" y="236"/>
                  </a:lnTo>
                  <a:lnTo>
                    <a:pt x="298" y="209"/>
                  </a:lnTo>
                  <a:lnTo>
                    <a:pt x="356" y="148"/>
                  </a:lnTo>
                  <a:lnTo>
                    <a:pt x="386" y="178"/>
                  </a:lnTo>
                  <a:lnTo>
                    <a:pt x="386" y="209"/>
                  </a:lnTo>
                  <a:lnTo>
                    <a:pt x="445" y="266"/>
                  </a:lnTo>
                  <a:lnTo>
                    <a:pt x="475" y="266"/>
                  </a:lnTo>
                  <a:lnTo>
                    <a:pt x="475" y="297"/>
                  </a:lnTo>
                  <a:lnTo>
                    <a:pt x="505" y="327"/>
                  </a:lnTo>
                  <a:lnTo>
                    <a:pt x="505" y="355"/>
                  </a:lnTo>
                  <a:lnTo>
                    <a:pt x="534" y="355"/>
                  </a:lnTo>
                  <a:lnTo>
                    <a:pt x="534" y="297"/>
                  </a:lnTo>
                  <a:lnTo>
                    <a:pt x="563" y="266"/>
                  </a:lnTo>
                  <a:lnTo>
                    <a:pt x="563" y="236"/>
                  </a:lnTo>
                  <a:lnTo>
                    <a:pt x="593" y="209"/>
                  </a:lnTo>
                  <a:lnTo>
                    <a:pt x="593" y="118"/>
                  </a:lnTo>
                  <a:lnTo>
                    <a:pt x="653" y="118"/>
                  </a:lnTo>
                  <a:lnTo>
                    <a:pt x="653" y="178"/>
                  </a:lnTo>
                  <a:lnTo>
                    <a:pt x="682" y="209"/>
                  </a:lnTo>
                  <a:lnTo>
                    <a:pt x="712" y="178"/>
                  </a:lnTo>
                  <a:lnTo>
                    <a:pt x="772" y="178"/>
                  </a:lnTo>
                  <a:lnTo>
                    <a:pt x="800" y="209"/>
                  </a:lnTo>
                  <a:lnTo>
                    <a:pt x="830" y="209"/>
                  </a:lnTo>
                  <a:lnTo>
                    <a:pt x="830" y="148"/>
                  </a:lnTo>
                  <a:lnTo>
                    <a:pt x="800" y="148"/>
                  </a:lnTo>
                  <a:lnTo>
                    <a:pt x="800" y="118"/>
                  </a:lnTo>
                  <a:lnTo>
                    <a:pt x="830" y="90"/>
                  </a:lnTo>
                  <a:lnTo>
                    <a:pt x="860" y="90"/>
                  </a:lnTo>
                  <a:lnTo>
                    <a:pt x="891" y="118"/>
                  </a:lnTo>
                  <a:lnTo>
                    <a:pt x="919" y="118"/>
                  </a:lnTo>
                  <a:lnTo>
                    <a:pt x="919" y="0"/>
                  </a:lnTo>
                </a:path>
              </a:pathLst>
            </a:custGeom>
            <a:noFill/>
            <a:ln w="1588">
              <a:solidFill>
                <a:srgbClr val="000000"/>
              </a:solidFill>
              <a:prstDash val="solid"/>
              <a:round/>
              <a:headEnd/>
              <a:tailEnd/>
            </a:ln>
          </p:spPr>
          <p:txBody>
            <a:bodyPr/>
            <a:lstStyle/>
            <a:p>
              <a:endParaRPr lang="en-GB"/>
            </a:p>
          </p:txBody>
        </p:sp>
        <p:sp>
          <p:nvSpPr>
            <p:cNvPr id="26135" name="Freeform 535"/>
            <p:cNvSpPr>
              <a:spLocks/>
            </p:cNvSpPr>
            <p:nvPr/>
          </p:nvSpPr>
          <p:spPr bwMode="auto">
            <a:xfrm>
              <a:off x="2976" y="2867"/>
              <a:ext cx="74" cy="178"/>
            </a:xfrm>
            <a:custGeom>
              <a:avLst/>
              <a:gdLst/>
              <a:ahLst/>
              <a:cxnLst>
                <a:cxn ang="0">
                  <a:pos x="236" y="711"/>
                </a:cxn>
                <a:cxn ang="0">
                  <a:pos x="236" y="680"/>
                </a:cxn>
                <a:cxn ang="0">
                  <a:pos x="297" y="620"/>
                </a:cxn>
                <a:cxn ang="0">
                  <a:pos x="267" y="591"/>
                </a:cxn>
                <a:cxn ang="0">
                  <a:pos x="179" y="591"/>
                </a:cxn>
                <a:cxn ang="0">
                  <a:pos x="149" y="561"/>
                </a:cxn>
                <a:cxn ang="0">
                  <a:pos x="118" y="561"/>
                </a:cxn>
                <a:cxn ang="0">
                  <a:pos x="60" y="502"/>
                </a:cxn>
                <a:cxn ang="0">
                  <a:pos x="60" y="473"/>
                </a:cxn>
                <a:cxn ang="0">
                  <a:pos x="88" y="443"/>
                </a:cxn>
                <a:cxn ang="0">
                  <a:pos x="88" y="413"/>
                </a:cxn>
                <a:cxn ang="0">
                  <a:pos x="118" y="413"/>
                </a:cxn>
                <a:cxn ang="0">
                  <a:pos x="118" y="383"/>
                </a:cxn>
                <a:cxn ang="0">
                  <a:pos x="88" y="355"/>
                </a:cxn>
                <a:cxn ang="0">
                  <a:pos x="29" y="325"/>
                </a:cxn>
                <a:cxn ang="0">
                  <a:pos x="29" y="295"/>
                </a:cxn>
                <a:cxn ang="0">
                  <a:pos x="0" y="265"/>
                </a:cxn>
                <a:cxn ang="0">
                  <a:pos x="29" y="265"/>
                </a:cxn>
                <a:cxn ang="0">
                  <a:pos x="29" y="236"/>
                </a:cxn>
                <a:cxn ang="0">
                  <a:pos x="88" y="265"/>
                </a:cxn>
                <a:cxn ang="0">
                  <a:pos x="88" y="236"/>
                </a:cxn>
                <a:cxn ang="0">
                  <a:pos x="118" y="236"/>
                </a:cxn>
                <a:cxn ang="0">
                  <a:pos x="149" y="207"/>
                </a:cxn>
                <a:cxn ang="0">
                  <a:pos x="149" y="177"/>
                </a:cxn>
                <a:cxn ang="0">
                  <a:pos x="88" y="118"/>
                </a:cxn>
                <a:cxn ang="0">
                  <a:pos x="88" y="58"/>
                </a:cxn>
                <a:cxn ang="0">
                  <a:pos x="60" y="28"/>
                </a:cxn>
                <a:cxn ang="0">
                  <a:pos x="88" y="28"/>
                </a:cxn>
                <a:cxn ang="0">
                  <a:pos x="118" y="0"/>
                </a:cxn>
              </a:cxnLst>
              <a:rect l="0" t="0" r="r" b="b"/>
              <a:pathLst>
                <a:path w="297" h="711">
                  <a:moveTo>
                    <a:pt x="236" y="711"/>
                  </a:moveTo>
                  <a:lnTo>
                    <a:pt x="236" y="680"/>
                  </a:lnTo>
                  <a:lnTo>
                    <a:pt x="297" y="620"/>
                  </a:lnTo>
                  <a:lnTo>
                    <a:pt x="267" y="591"/>
                  </a:lnTo>
                  <a:lnTo>
                    <a:pt x="179" y="591"/>
                  </a:lnTo>
                  <a:lnTo>
                    <a:pt x="149" y="561"/>
                  </a:lnTo>
                  <a:lnTo>
                    <a:pt x="118" y="561"/>
                  </a:lnTo>
                  <a:lnTo>
                    <a:pt x="60" y="502"/>
                  </a:lnTo>
                  <a:lnTo>
                    <a:pt x="60" y="473"/>
                  </a:lnTo>
                  <a:lnTo>
                    <a:pt x="88" y="443"/>
                  </a:lnTo>
                  <a:lnTo>
                    <a:pt x="88" y="413"/>
                  </a:lnTo>
                  <a:lnTo>
                    <a:pt x="118" y="413"/>
                  </a:lnTo>
                  <a:lnTo>
                    <a:pt x="118" y="383"/>
                  </a:lnTo>
                  <a:lnTo>
                    <a:pt x="88" y="355"/>
                  </a:lnTo>
                  <a:lnTo>
                    <a:pt x="29" y="325"/>
                  </a:lnTo>
                  <a:lnTo>
                    <a:pt x="29" y="295"/>
                  </a:lnTo>
                  <a:lnTo>
                    <a:pt x="0" y="265"/>
                  </a:lnTo>
                  <a:lnTo>
                    <a:pt x="29" y="265"/>
                  </a:lnTo>
                  <a:lnTo>
                    <a:pt x="29" y="236"/>
                  </a:lnTo>
                  <a:lnTo>
                    <a:pt x="88" y="265"/>
                  </a:lnTo>
                  <a:lnTo>
                    <a:pt x="88" y="236"/>
                  </a:lnTo>
                  <a:lnTo>
                    <a:pt x="118" y="236"/>
                  </a:lnTo>
                  <a:lnTo>
                    <a:pt x="149" y="207"/>
                  </a:lnTo>
                  <a:lnTo>
                    <a:pt x="149" y="177"/>
                  </a:lnTo>
                  <a:lnTo>
                    <a:pt x="88" y="118"/>
                  </a:lnTo>
                  <a:lnTo>
                    <a:pt x="88" y="58"/>
                  </a:lnTo>
                  <a:lnTo>
                    <a:pt x="60" y="28"/>
                  </a:lnTo>
                  <a:lnTo>
                    <a:pt x="88" y="28"/>
                  </a:lnTo>
                  <a:lnTo>
                    <a:pt x="118" y="0"/>
                  </a:lnTo>
                </a:path>
              </a:pathLst>
            </a:custGeom>
            <a:noFill/>
            <a:ln w="1588">
              <a:solidFill>
                <a:srgbClr val="000000"/>
              </a:solidFill>
              <a:prstDash val="solid"/>
              <a:round/>
              <a:headEnd/>
              <a:tailEnd/>
            </a:ln>
          </p:spPr>
          <p:txBody>
            <a:bodyPr/>
            <a:lstStyle/>
            <a:p>
              <a:endParaRPr lang="en-GB"/>
            </a:p>
          </p:txBody>
        </p:sp>
        <p:sp>
          <p:nvSpPr>
            <p:cNvPr id="26136" name="Freeform 536"/>
            <p:cNvSpPr>
              <a:spLocks/>
            </p:cNvSpPr>
            <p:nvPr/>
          </p:nvSpPr>
          <p:spPr bwMode="auto">
            <a:xfrm>
              <a:off x="3176" y="2771"/>
              <a:ext cx="59" cy="15"/>
            </a:xfrm>
            <a:custGeom>
              <a:avLst/>
              <a:gdLst/>
              <a:ahLst/>
              <a:cxnLst>
                <a:cxn ang="0">
                  <a:pos x="237" y="59"/>
                </a:cxn>
                <a:cxn ang="0">
                  <a:pos x="237" y="30"/>
                </a:cxn>
                <a:cxn ang="0">
                  <a:pos x="178" y="30"/>
                </a:cxn>
                <a:cxn ang="0">
                  <a:pos x="148" y="59"/>
                </a:cxn>
                <a:cxn ang="0">
                  <a:pos x="118" y="59"/>
                </a:cxn>
                <a:cxn ang="0">
                  <a:pos x="90" y="30"/>
                </a:cxn>
                <a:cxn ang="0">
                  <a:pos x="90" y="0"/>
                </a:cxn>
                <a:cxn ang="0">
                  <a:pos x="0" y="0"/>
                </a:cxn>
              </a:cxnLst>
              <a:rect l="0" t="0" r="r" b="b"/>
              <a:pathLst>
                <a:path w="237" h="59">
                  <a:moveTo>
                    <a:pt x="237" y="59"/>
                  </a:moveTo>
                  <a:lnTo>
                    <a:pt x="237" y="30"/>
                  </a:lnTo>
                  <a:lnTo>
                    <a:pt x="178" y="30"/>
                  </a:lnTo>
                  <a:lnTo>
                    <a:pt x="148" y="59"/>
                  </a:lnTo>
                  <a:lnTo>
                    <a:pt x="118" y="59"/>
                  </a:lnTo>
                  <a:lnTo>
                    <a:pt x="90" y="30"/>
                  </a:lnTo>
                  <a:lnTo>
                    <a:pt x="90" y="0"/>
                  </a:lnTo>
                  <a:lnTo>
                    <a:pt x="0" y="0"/>
                  </a:lnTo>
                </a:path>
              </a:pathLst>
            </a:custGeom>
            <a:noFill/>
            <a:ln w="1588">
              <a:solidFill>
                <a:srgbClr val="000000"/>
              </a:solidFill>
              <a:prstDash val="solid"/>
              <a:round/>
              <a:headEnd/>
              <a:tailEnd/>
            </a:ln>
          </p:spPr>
          <p:txBody>
            <a:bodyPr/>
            <a:lstStyle/>
            <a:p>
              <a:endParaRPr lang="en-GB"/>
            </a:p>
          </p:txBody>
        </p:sp>
        <p:sp>
          <p:nvSpPr>
            <p:cNvPr id="26137" name="Line 537"/>
            <p:cNvSpPr>
              <a:spLocks noChangeShapeType="1"/>
            </p:cNvSpPr>
            <p:nvPr/>
          </p:nvSpPr>
          <p:spPr bwMode="auto">
            <a:xfrm flipV="1">
              <a:off x="3176" y="2756"/>
              <a:ext cx="1" cy="15"/>
            </a:xfrm>
            <a:prstGeom prst="line">
              <a:avLst/>
            </a:prstGeom>
            <a:noFill/>
            <a:ln w="1588">
              <a:solidFill>
                <a:srgbClr val="000000"/>
              </a:solidFill>
              <a:round/>
              <a:headEnd/>
              <a:tailEnd/>
            </a:ln>
          </p:spPr>
          <p:txBody>
            <a:bodyPr/>
            <a:lstStyle/>
            <a:p>
              <a:endParaRPr lang="en-GB"/>
            </a:p>
          </p:txBody>
        </p:sp>
        <p:sp>
          <p:nvSpPr>
            <p:cNvPr id="26138" name="Freeform 538"/>
            <p:cNvSpPr>
              <a:spLocks/>
            </p:cNvSpPr>
            <p:nvPr/>
          </p:nvSpPr>
          <p:spPr bwMode="auto">
            <a:xfrm>
              <a:off x="3168" y="2756"/>
              <a:ext cx="8" cy="15"/>
            </a:xfrm>
            <a:custGeom>
              <a:avLst/>
              <a:gdLst/>
              <a:ahLst/>
              <a:cxnLst>
                <a:cxn ang="0">
                  <a:pos x="29" y="60"/>
                </a:cxn>
                <a:cxn ang="0">
                  <a:pos x="0" y="60"/>
                </a:cxn>
                <a:cxn ang="0">
                  <a:pos x="0" y="30"/>
                </a:cxn>
                <a:cxn ang="0">
                  <a:pos x="29" y="0"/>
                </a:cxn>
              </a:cxnLst>
              <a:rect l="0" t="0" r="r" b="b"/>
              <a:pathLst>
                <a:path w="29" h="60">
                  <a:moveTo>
                    <a:pt x="29" y="60"/>
                  </a:moveTo>
                  <a:lnTo>
                    <a:pt x="0" y="60"/>
                  </a:lnTo>
                  <a:lnTo>
                    <a:pt x="0" y="30"/>
                  </a:lnTo>
                  <a:lnTo>
                    <a:pt x="29" y="0"/>
                  </a:lnTo>
                </a:path>
              </a:pathLst>
            </a:custGeom>
            <a:noFill/>
            <a:ln w="1588">
              <a:solidFill>
                <a:srgbClr val="000000"/>
              </a:solidFill>
              <a:prstDash val="solid"/>
              <a:round/>
              <a:headEnd/>
              <a:tailEnd/>
            </a:ln>
          </p:spPr>
          <p:txBody>
            <a:bodyPr/>
            <a:lstStyle/>
            <a:p>
              <a:endParaRPr lang="en-GB"/>
            </a:p>
          </p:txBody>
        </p:sp>
        <p:sp>
          <p:nvSpPr>
            <p:cNvPr id="26139" name="Freeform 539"/>
            <p:cNvSpPr>
              <a:spLocks/>
            </p:cNvSpPr>
            <p:nvPr/>
          </p:nvSpPr>
          <p:spPr bwMode="auto">
            <a:xfrm>
              <a:off x="2724" y="3067"/>
              <a:ext cx="141" cy="89"/>
            </a:xfrm>
            <a:custGeom>
              <a:avLst/>
              <a:gdLst/>
              <a:ahLst/>
              <a:cxnLst>
                <a:cxn ang="0">
                  <a:pos x="30" y="355"/>
                </a:cxn>
                <a:cxn ang="0">
                  <a:pos x="0" y="325"/>
                </a:cxn>
                <a:cxn ang="0">
                  <a:pos x="0" y="207"/>
                </a:cxn>
                <a:cxn ang="0">
                  <a:pos x="30" y="176"/>
                </a:cxn>
                <a:cxn ang="0">
                  <a:pos x="0" y="148"/>
                </a:cxn>
                <a:cxn ang="0">
                  <a:pos x="30" y="118"/>
                </a:cxn>
                <a:cxn ang="0">
                  <a:pos x="58" y="118"/>
                </a:cxn>
                <a:cxn ang="0">
                  <a:pos x="88" y="87"/>
                </a:cxn>
                <a:cxn ang="0">
                  <a:pos x="119" y="87"/>
                </a:cxn>
                <a:cxn ang="0">
                  <a:pos x="177" y="30"/>
                </a:cxn>
                <a:cxn ang="0">
                  <a:pos x="207" y="30"/>
                </a:cxn>
                <a:cxn ang="0">
                  <a:pos x="237" y="0"/>
                </a:cxn>
                <a:cxn ang="0">
                  <a:pos x="356" y="0"/>
                </a:cxn>
                <a:cxn ang="0">
                  <a:pos x="383" y="30"/>
                </a:cxn>
                <a:cxn ang="0">
                  <a:pos x="444" y="30"/>
                </a:cxn>
                <a:cxn ang="0">
                  <a:pos x="474" y="58"/>
                </a:cxn>
                <a:cxn ang="0">
                  <a:pos x="503" y="30"/>
                </a:cxn>
                <a:cxn ang="0">
                  <a:pos x="563" y="30"/>
                </a:cxn>
              </a:cxnLst>
              <a:rect l="0" t="0" r="r" b="b"/>
              <a:pathLst>
                <a:path w="563" h="355">
                  <a:moveTo>
                    <a:pt x="30" y="355"/>
                  </a:moveTo>
                  <a:lnTo>
                    <a:pt x="0" y="325"/>
                  </a:lnTo>
                  <a:lnTo>
                    <a:pt x="0" y="207"/>
                  </a:lnTo>
                  <a:lnTo>
                    <a:pt x="30" y="176"/>
                  </a:lnTo>
                  <a:lnTo>
                    <a:pt x="0" y="148"/>
                  </a:lnTo>
                  <a:lnTo>
                    <a:pt x="30" y="118"/>
                  </a:lnTo>
                  <a:lnTo>
                    <a:pt x="58" y="118"/>
                  </a:lnTo>
                  <a:lnTo>
                    <a:pt x="88" y="87"/>
                  </a:lnTo>
                  <a:lnTo>
                    <a:pt x="119" y="87"/>
                  </a:lnTo>
                  <a:lnTo>
                    <a:pt x="177" y="30"/>
                  </a:lnTo>
                  <a:lnTo>
                    <a:pt x="207" y="30"/>
                  </a:lnTo>
                  <a:lnTo>
                    <a:pt x="237" y="0"/>
                  </a:lnTo>
                  <a:lnTo>
                    <a:pt x="356" y="0"/>
                  </a:lnTo>
                  <a:lnTo>
                    <a:pt x="383" y="30"/>
                  </a:lnTo>
                  <a:lnTo>
                    <a:pt x="444" y="30"/>
                  </a:lnTo>
                  <a:lnTo>
                    <a:pt x="474" y="58"/>
                  </a:lnTo>
                  <a:lnTo>
                    <a:pt x="503" y="30"/>
                  </a:lnTo>
                  <a:lnTo>
                    <a:pt x="563" y="30"/>
                  </a:lnTo>
                </a:path>
              </a:pathLst>
            </a:custGeom>
            <a:noFill/>
            <a:ln w="1588">
              <a:solidFill>
                <a:srgbClr val="000000"/>
              </a:solidFill>
              <a:prstDash val="solid"/>
              <a:round/>
              <a:headEnd/>
              <a:tailEnd/>
            </a:ln>
          </p:spPr>
          <p:txBody>
            <a:bodyPr/>
            <a:lstStyle/>
            <a:p>
              <a:endParaRPr lang="en-GB"/>
            </a:p>
          </p:txBody>
        </p:sp>
        <p:sp>
          <p:nvSpPr>
            <p:cNvPr id="26140" name="Freeform 540"/>
            <p:cNvSpPr>
              <a:spLocks/>
            </p:cNvSpPr>
            <p:nvPr/>
          </p:nvSpPr>
          <p:spPr bwMode="auto">
            <a:xfrm>
              <a:off x="2635" y="3156"/>
              <a:ext cx="97" cy="7"/>
            </a:xfrm>
            <a:custGeom>
              <a:avLst/>
              <a:gdLst/>
              <a:ahLst/>
              <a:cxnLst>
                <a:cxn ang="0">
                  <a:pos x="0" y="0"/>
                </a:cxn>
                <a:cxn ang="0">
                  <a:pos x="59" y="0"/>
                </a:cxn>
                <a:cxn ang="0">
                  <a:pos x="89" y="30"/>
                </a:cxn>
                <a:cxn ang="0">
                  <a:pos x="119" y="30"/>
                </a:cxn>
                <a:cxn ang="0">
                  <a:pos x="150" y="0"/>
                </a:cxn>
                <a:cxn ang="0">
                  <a:pos x="177" y="30"/>
                </a:cxn>
                <a:cxn ang="0">
                  <a:pos x="296" y="30"/>
                </a:cxn>
                <a:cxn ang="0">
                  <a:pos x="326" y="0"/>
                </a:cxn>
                <a:cxn ang="0">
                  <a:pos x="386" y="0"/>
                </a:cxn>
              </a:cxnLst>
              <a:rect l="0" t="0" r="r" b="b"/>
              <a:pathLst>
                <a:path w="386" h="30">
                  <a:moveTo>
                    <a:pt x="0" y="0"/>
                  </a:moveTo>
                  <a:lnTo>
                    <a:pt x="59" y="0"/>
                  </a:lnTo>
                  <a:lnTo>
                    <a:pt x="89" y="30"/>
                  </a:lnTo>
                  <a:lnTo>
                    <a:pt x="119" y="30"/>
                  </a:lnTo>
                  <a:lnTo>
                    <a:pt x="150" y="0"/>
                  </a:lnTo>
                  <a:lnTo>
                    <a:pt x="177" y="30"/>
                  </a:lnTo>
                  <a:lnTo>
                    <a:pt x="296" y="30"/>
                  </a:lnTo>
                  <a:lnTo>
                    <a:pt x="326" y="0"/>
                  </a:lnTo>
                  <a:lnTo>
                    <a:pt x="386" y="0"/>
                  </a:lnTo>
                </a:path>
              </a:pathLst>
            </a:custGeom>
            <a:noFill/>
            <a:ln w="1588">
              <a:solidFill>
                <a:srgbClr val="000000"/>
              </a:solidFill>
              <a:prstDash val="solid"/>
              <a:round/>
              <a:headEnd/>
              <a:tailEnd/>
            </a:ln>
          </p:spPr>
          <p:txBody>
            <a:bodyPr/>
            <a:lstStyle/>
            <a:p>
              <a:endParaRPr lang="en-GB"/>
            </a:p>
          </p:txBody>
        </p:sp>
        <p:sp>
          <p:nvSpPr>
            <p:cNvPr id="26141" name="Freeform 541"/>
            <p:cNvSpPr>
              <a:spLocks/>
            </p:cNvSpPr>
            <p:nvPr/>
          </p:nvSpPr>
          <p:spPr bwMode="auto">
            <a:xfrm>
              <a:off x="2620" y="3141"/>
              <a:ext cx="23" cy="15"/>
            </a:xfrm>
            <a:custGeom>
              <a:avLst/>
              <a:gdLst/>
              <a:ahLst/>
              <a:cxnLst>
                <a:cxn ang="0">
                  <a:pos x="0" y="31"/>
                </a:cxn>
                <a:cxn ang="0">
                  <a:pos x="0" y="0"/>
                </a:cxn>
                <a:cxn ang="0">
                  <a:pos x="60" y="0"/>
                </a:cxn>
                <a:cxn ang="0">
                  <a:pos x="90" y="31"/>
                </a:cxn>
                <a:cxn ang="0">
                  <a:pos x="60" y="31"/>
                </a:cxn>
                <a:cxn ang="0">
                  <a:pos x="60" y="61"/>
                </a:cxn>
              </a:cxnLst>
              <a:rect l="0" t="0" r="r" b="b"/>
              <a:pathLst>
                <a:path w="90" h="61">
                  <a:moveTo>
                    <a:pt x="0" y="31"/>
                  </a:moveTo>
                  <a:lnTo>
                    <a:pt x="0" y="0"/>
                  </a:lnTo>
                  <a:lnTo>
                    <a:pt x="60" y="0"/>
                  </a:lnTo>
                  <a:lnTo>
                    <a:pt x="90" y="31"/>
                  </a:lnTo>
                  <a:lnTo>
                    <a:pt x="60" y="31"/>
                  </a:lnTo>
                  <a:lnTo>
                    <a:pt x="60" y="61"/>
                  </a:lnTo>
                </a:path>
              </a:pathLst>
            </a:custGeom>
            <a:noFill/>
            <a:ln w="1588">
              <a:solidFill>
                <a:srgbClr val="000000"/>
              </a:solidFill>
              <a:prstDash val="solid"/>
              <a:round/>
              <a:headEnd/>
              <a:tailEnd/>
            </a:ln>
          </p:spPr>
          <p:txBody>
            <a:bodyPr/>
            <a:lstStyle/>
            <a:p>
              <a:endParaRPr lang="en-GB"/>
            </a:p>
          </p:txBody>
        </p:sp>
        <p:sp>
          <p:nvSpPr>
            <p:cNvPr id="26142" name="Freeform 542"/>
            <p:cNvSpPr>
              <a:spLocks/>
            </p:cNvSpPr>
            <p:nvPr/>
          </p:nvSpPr>
          <p:spPr bwMode="auto">
            <a:xfrm>
              <a:off x="2620" y="3149"/>
              <a:ext cx="15" cy="7"/>
            </a:xfrm>
            <a:custGeom>
              <a:avLst/>
              <a:gdLst/>
              <a:ahLst/>
              <a:cxnLst>
                <a:cxn ang="0">
                  <a:pos x="0" y="0"/>
                </a:cxn>
                <a:cxn ang="0">
                  <a:pos x="0" y="30"/>
                </a:cxn>
                <a:cxn ang="0">
                  <a:pos x="60" y="30"/>
                </a:cxn>
              </a:cxnLst>
              <a:rect l="0" t="0" r="r" b="b"/>
              <a:pathLst>
                <a:path w="60" h="30">
                  <a:moveTo>
                    <a:pt x="0" y="0"/>
                  </a:moveTo>
                  <a:lnTo>
                    <a:pt x="0" y="30"/>
                  </a:lnTo>
                  <a:lnTo>
                    <a:pt x="60" y="30"/>
                  </a:lnTo>
                </a:path>
              </a:pathLst>
            </a:custGeom>
            <a:noFill/>
            <a:ln w="1588">
              <a:solidFill>
                <a:srgbClr val="000000"/>
              </a:solidFill>
              <a:prstDash val="solid"/>
              <a:round/>
              <a:headEnd/>
              <a:tailEnd/>
            </a:ln>
          </p:spPr>
          <p:txBody>
            <a:bodyPr/>
            <a:lstStyle/>
            <a:p>
              <a:endParaRPr lang="en-GB"/>
            </a:p>
          </p:txBody>
        </p:sp>
        <p:sp>
          <p:nvSpPr>
            <p:cNvPr id="26143" name="Freeform 543"/>
            <p:cNvSpPr>
              <a:spLocks/>
            </p:cNvSpPr>
            <p:nvPr/>
          </p:nvSpPr>
          <p:spPr bwMode="auto">
            <a:xfrm>
              <a:off x="2590" y="3437"/>
              <a:ext cx="30" cy="30"/>
            </a:xfrm>
            <a:custGeom>
              <a:avLst/>
              <a:gdLst/>
              <a:ahLst/>
              <a:cxnLst>
                <a:cxn ang="0">
                  <a:pos x="30" y="30"/>
                </a:cxn>
                <a:cxn ang="0">
                  <a:pos x="0" y="60"/>
                </a:cxn>
                <a:cxn ang="0">
                  <a:pos x="0" y="90"/>
                </a:cxn>
                <a:cxn ang="0">
                  <a:pos x="30" y="118"/>
                </a:cxn>
                <a:cxn ang="0">
                  <a:pos x="118" y="30"/>
                </a:cxn>
                <a:cxn ang="0">
                  <a:pos x="90" y="0"/>
                </a:cxn>
                <a:cxn ang="0">
                  <a:pos x="30" y="30"/>
                </a:cxn>
              </a:cxnLst>
              <a:rect l="0" t="0" r="r" b="b"/>
              <a:pathLst>
                <a:path w="118" h="118">
                  <a:moveTo>
                    <a:pt x="30" y="30"/>
                  </a:moveTo>
                  <a:lnTo>
                    <a:pt x="0" y="60"/>
                  </a:lnTo>
                  <a:lnTo>
                    <a:pt x="0" y="90"/>
                  </a:lnTo>
                  <a:lnTo>
                    <a:pt x="30" y="118"/>
                  </a:lnTo>
                  <a:lnTo>
                    <a:pt x="118" y="30"/>
                  </a:lnTo>
                  <a:lnTo>
                    <a:pt x="90" y="0"/>
                  </a:lnTo>
                  <a:lnTo>
                    <a:pt x="30" y="30"/>
                  </a:lnTo>
                </a:path>
              </a:pathLst>
            </a:custGeom>
            <a:noFill/>
            <a:ln w="1588">
              <a:solidFill>
                <a:srgbClr val="000000"/>
              </a:solidFill>
              <a:prstDash val="solid"/>
              <a:round/>
              <a:headEnd/>
              <a:tailEnd/>
            </a:ln>
          </p:spPr>
          <p:txBody>
            <a:bodyPr/>
            <a:lstStyle/>
            <a:p>
              <a:endParaRPr lang="en-GB"/>
            </a:p>
          </p:txBody>
        </p:sp>
        <p:sp>
          <p:nvSpPr>
            <p:cNvPr id="26144" name="Freeform 544"/>
            <p:cNvSpPr>
              <a:spLocks/>
            </p:cNvSpPr>
            <p:nvPr/>
          </p:nvSpPr>
          <p:spPr bwMode="auto">
            <a:xfrm>
              <a:off x="2672" y="3371"/>
              <a:ext cx="74" cy="59"/>
            </a:xfrm>
            <a:custGeom>
              <a:avLst/>
              <a:gdLst/>
              <a:ahLst/>
              <a:cxnLst>
                <a:cxn ang="0">
                  <a:pos x="236" y="58"/>
                </a:cxn>
                <a:cxn ang="0">
                  <a:pos x="206" y="27"/>
                </a:cxn>
                <a:cxn ang="0">
                  <a:pos x="206" y="0"/>
                </a:cxn>
                <a:cxn ang="0">
                  <a:pos x="146" y="0"/>
                </a:cxn>
                <a:cxn ang="0">
                  <a:pos x="87" y="58"/>
                </a:cxn>
                <a:cxn ang="0">
                  <a:pos x="57" y="58"/>
                </a:cxn>
                <a:cxn ang="0">
                  <a:pos x="0" y="118"/>
                </a:cxn>
                <a:cxn ang="0">
                  <a:pos x="0" y="147"/>
                </a:cxn>
                <a:cxn ang="0">
                  <a:pos x="57" y="147"/>
                </a:cxn>
                <a:cxn ang="0">
                  <a:pos x="87" y="118"/>
                </a:cxn>
                <a:cxn ang="0">
                  <a:pos x="87" y="147"/>
                </a:cxn>
                <a:cxn ang="0">
                  <a:pos x="146" y="207"/>
                </a:cxn>
                <a:cxn ang="0">
                  <a:pos x="176" y="207"/>
                </a:cxn>
                <a:cxn ang="0">
                  <a:pos x="206" y="236"/>
                </a:cxn>
                <a:cxn ang="0">
                  <a:pos x="264" y="177"/>
                </a:cxn>
                <a:cxn ang="0">
                  <a:pos x="264" y="147"/>
                </a:cxn>
                <a:cxn ang="0">
                  <a:pos x="294" y="88"/>
                </a:cxn>
                <a:cxn ang="0">
                  <a:pos x="294" y="58"/>
                </a:cxn>
                <a:cxn ang="0">
                  <a:pos x="236" y="58"/>
                </a:cxn>
              </a:cxnLst>
              <a:rect l="0" t="0" r="r" b="b"/>
              <a:pathLst>
                <a:path w="294" h="236">
                  <a:moveTo>
                    <a:pt x="236" y="58"/>
                  </a:moveTo>
                  <a:lnTo>
                    <a:pt x="206" y="27"/>
                  </a:lnTo>
                  <a:lnTo>
                    <a:pt x="206" y="0"/>
                  </a:lnTo>
                  <a:lnTo>
                    <a:pt x="146" y="0"/>
                  </a:lnTo>
                  <a:lnTo>
                    <a:pt x="87" y="58"/>
                  </a:lnTo>
                  <a:lnTo>
                    <a:pt x="57" y="58"/>
                  </a:lnTo>
                  <a:lnTo>
                    <a:pt x="0" y="118"/>
                  </a:lnTo>
                  <a:lnTo>
                    <a:pt x="0" y="147"/>
                  </a:lnTo>
                  <a:lnTo>
                    <a:pt x="57" y="147"/>
                  </a:lnTo>
                  <a:lnTo>
                    <a:pt x="87" y="118"/>
                  </a:lnTo>
                  <a:lnTo>
                    <a:pt x="87" y="147"/>
                  </a:lnTo>
                  <a:lnTo>
                    <a:pt x="146" y="207"/>
                  </a:lnTo>
                  <a:lnTo>
                    <a:pt x="176" y="207"/>
                  </a:lnTo>
                  <a:lnTo>
                    <a:pt x="206" y="236"/>
                  </a:lnTo>
                  <a:lnTo>
                    <a:pt x="264" y="177"/>
                  </a:lnTo>
                  <a:lnTo>
                    <a:pt x="264" y="147"/>
                  </a:lnTo>
                  <a:lnTo>
                    <a:pt x="294" y="88"/>
                  </a:lnTo>
                  <a:lnTo>
                    <a:pt x="294" y="58"/>
                  </a:lnTo>
                  <a:lnTo>
                    <a:pt x="236" y="58"/>
                  </a:lnTo>
                </a:path>
              </a:pathLst>
            </a:custGeom>
            <a:noFill/>
            <a:ln w="1588">
              <a:solidFill>
                <a:srgbClr val="000000"/>
              </a:solidFill>
              <a:prstDash val="solid"/>
              <a:round/>
              <a:headEnd/>
              <a:tailEnd/>
            </a:ln>
          </p:spPr>
          <p:txBody>
            <a:bodyPr/>
            <a:lstStyle/>
            <a:p>
              <a:endParaRPr lang="en-GB"/>
            </a:p>
          </p:txBody>
        </p:sp>
        <p:sp>
          <p:nvSpPr>
            <p:cNvPr id="26145" name="Freeform 545"/>
            <p:cNvSpPr>
              <a:spLocks/>
            </p:cNvSpPr>
            <p:nvPr/>
          </p:nvSpPr>
          <p:spPr bwMode="auto">
            <a:xfrm>
              <a:off x="2776" y="3363"/>
              <a:ext cx="29" cy="15"/>
            </a:xfrm>
            <a:custGeom>
              <a:avLst/>
              <a:gdLst/>
              <a:ahLst/>
              <a:cxnLst>
                <a:cxn ang="0">
                  <a:pos x="0" y="0"/>
                </a:cxn>
                <a:cxn ang="0">
                  <a:pos x="0" y="30"/>
                </a:cxn>
                <a:cxn ang="0">
                  <a:pos x="30" y="30"/>
                </a:cxn>
                <a:cxn ang="0">
                  <a:pos x="58" y="57"/>
                </a:cxn>
                <a:cxn ang="0">
                  <a:pos x="119" y="57"/>
                </a:cxn>
                <a:cxn ang="0">
                  <a:pos x="119" y="0"/>
                </a:cxn>
                <a:cxn ang="0">
                  <a:pos x="0" y="0"/>
                </a:cxn>
              </a:cxnLst>
              <a:rect l="0" t="0" r="r" b="b"/>
              <a:pathLst>
                <a:path w="119" h="57">
                  <a:moveTo>
                    <a:pt x="0" y="0"/>
                  </a:moveTo>
                  <a:lnTo>
                    <a:pt x="0" y="30"/>
                  </a:lnTo>
                  <a:lnTo>
                    <a:pt x="30" y="30"/>
                  </a:lnTo>
                  <a:lnTo>
                    <a:pt x="58" y="57"/>
                  </a:lnTo>
                  <a:lnTo>
                    <a:pt x="119" y="57"/>
                  </a:lnTo>
                  <a:lnTo>
                    <a:pt x="119" y="0"/>
                  </a:lnTo>
                  <a:lnTo>
                    <a:pt x="0" y="0"/>
                  </a:lnTo>
                </a:path>
              </a:pathLst>
            </a:custGeom>
            <a:noFill/>
            <a:ln w="1588">
              <a:solidFill>
                <a:srgbClr val="000000"/>
              </a:solidFill>
              <a:prstDash val="solid"/>
              <a:round/>
              <a:headEnd/>
              <a:tailEnd/>
            </a:ln>
          </p:spPr>
          <p:txBody>
            <a:bodyPr/>
            <a:lstStyle/>
            <a:p>
              <a:endParaRPr lang="en-GB"/>
            </a:p>
          </p:txBody>
        </p:sp>
        <p:sp>
          <p:nvSpPr>
            <p:cNvPr id="26146" name="Freeform 546"/>
            <p:cNvSpPr>
              <a:spLocks/>
            </p:cNvSpPr>
            <p:nvPr/>
          </p:nvSpPr>
          <p:spPr bwMode="auto">
            <a:xfrm>
              <a:off x="3109" y="3111"/>
              <a:ext cx="67" cy="141"/>
            </a:xfrm>
            <a:custGeom>
              <a:avLst/>
              <a:gdLst/>
              <a:ahLst/>
              <a:cxnLst>
                <a:cxn ang="0">
                  <a:pos x="89" y="118"/>
                </a:cxn>
                <a:cxn ang="0">
                  <a:pos x="59" y="149"/>
                </a:cxn>
                <a:cxn ang="0">
                  <a:pos x="29" y="149"/>
                </a:cxn>
                <a:cxn ang="0">
                  <a:pos x="29" y="179"/>
                </a:cxn>
                <a:cxn ang="0">
                  <a:pos x="0" y="209"/>
                </a:cxn>
                <a:cxn ang="0">
                  <a:pos x="29" y="237"/>
                </a:cxn>
                <a:cxn ang="0">
                  <a:pos x="0" y="267"/>
                </a:cxn>
                <a:cxn ang="0">
                  <a:pos x="0" y="297"/>
                </a:cxn>
                <a:cxn ang="0">
                  <a:pos x="29" y="297"/>
                </a:cxn>
                <a:cxn ang="0">
                  <a:pos x="0" y="327"/>
                </a:cxn>
                <a:cxn ang="0">
                  <a:pos x="29" y="356"/>
                </a:cxn>
                <a:cxn ang="0">
                  <a:pos x="59" y="356"/>
                </a:cxn>
                <a:cxn ang="0">
                  <a:pos x="59" y="386"/>
                </a:cxn>
                <a:cxn ang="0">
                  <a:pos x="29" y="415"/>
                </a:cxn>
                <a:cxn ang="0">
                  <a:pos x="59" y="445"/>
                </a:cxn>
                <a:cxn ang="0">
                  <a:pos x="59" y="504"/>
                </a:cxn>
                <a:cxn ang="0">
                  <a:pos x="118" y="504"/>
                </a:cxn>
                <a:cxn ang="0">
                  <a:pos x="147" y="534"/>
                </a:cxn>
                <a:cxn ang="0">
                  <a:pos x="147" y="565"/>
                </a:cxn>
                <a:cxn ang="0">
                  <a:pos x="177" y="534"/>
                </a:cxn>
                <a:cxn ang="0">
                  <a:pos x="177" y="504"/>
                </a:cxn>
                <a:cxn ang="0">
                  <a:pos x="207" y="445"/>
                </a:cxn>
                <a:cxn ang="0">
                  <a:pos x="207" y="356"/>
                </a:cxn>
                <a:cxn ang="0">
                  <a:pos x="266" y="297"/>
                </a:cxn>
                <a:cxn ang="0">
                  <a:pos x="266" y="237"/>
                </a:cxn>
                <a:cxn ang="0">
                  <a:pos x="237" y="209"/>
                </a:cxn>
                <a:cxn ang="0">
                  <a:pos x="237" y="0"/>
                </a:cxn>
                <a:cxn ang="0">
                  <a:pos x="207" y="0"/>
                </a:cxn>
                <a:cxn ang="0">
                  <a:pos x="207" y="61"/>
                </a:cxn>
                <a:cxn ang="0">
                  <a:pos x="177" y="90"/>
                </a:cxn>
                <a:cxn ang="0">
                  <a:pos x="147" y="90"/>
                </a:cxn>
                <a:cxn ang="0">
                  <a:pos x="118" y="118"/>
                </a:cxn>
                <a:cxn ang="0">
                  <a:pos x="89" y="118"/>
                </a:cxn>
              </a:cxnLst>
              <a:rect l="0" t="0" r="r" b="b"/>
              <a:pathLst>
                <a:path w="266" h="565">
                  <a:moveTo>
                    <a:pt x="89" y="118"/>
                  </a:moveTo>
                  <a:lnTo>
                    <a:pt x="59" y="149"/>
                  </a:lnTo>
                  <a:lnTo>
                    <a:pt x="29" y="149"/>
                  </a:lnTo>
                  <a:lnTo>
                    <a:pt x="29" y="179"/>
                  </a:lnTo>
                  <a:lnTo>
                    <a:pt x="0" y="209"/>
                  </a:lnTo>
                  <a:lnTo>
                    <a:pt x="29" y="237"/>
                  </a:lnTo>
                  <a:lnTo>
                    <a:pt x="0" y="267"/>
                  </a:lnTo>
                  <a:lnTo>
                    <a:pt x="0" y="297"/>
                  </a:lnTo>
                  <a:lnTo>
                    <a:pt x="29" y="297"/>
                  </a:lnTo>
                  <a:lnTo>
                    <a:pt x="0" y="327"/>
                  </a:lnTo>
                  <a:lnTo>
                    <a:pt x="29" y="356"/>
                  </a:lnTo>
                  <a:lnTo>
                    <a:pt x="59" y="356"/>
                  </a:lnTo>
                  <a:lnTo>
                    <a:pt x="59" y="386"/>
                  </a:lnTo>
                  <a:lnTo>
                    <a:pt x="29" y="415"/>
                  </a:lnTo>
                  <a:lnTo>
                    <a:pt x="59" y="445"/>
                  </a:lnTo>
                  <a:lnTo>
                    <a:pt x="59" y="504"/>
                  </a:lnTo>
                  <a:lnTo>
                    <a:pt x="118" y="504"/>
                  </a:lnTo>
                  <a:lnTo>
                    <a:pt x="147" y="534"/>
                  </a:lnTo>
                  <a:lnTo>
                    <a:pt x="147" y="565"/>
                  </a:lnTo>
                  <a:lnTo>
                    <a:pt x="177" y="534"/>
                  </a:lnTo>
                  <a:lnTo>
                    <a:pt x="177" y="504"/>
                  </a:lnTo>
                  <a:lnTo>
                    <a:pt x="207" y="445"/>
                  </a:lnTo>
                  <a:lnTo>
                    <a:pt x="207" y="356"/>
                  </a:lnTo>
                  <a:lnTo>
                    <a:pt x="266" y="297"/>
                  </a:lnTo>
                  <a:lnTo>
                    <a:pt x="266" y="237"/>
                  </a:lnTo>
                  <a:lnTo>
                    <a:pt x="237" y="209"/>
                  </a:lnTo>
                  <a:lnTo>
                    <a:pt x="237" y="0"/>
                  </a:lnTo>
                  <a:lnTo>
                    <a:pt x="207" y="0"/>
                  </a:lnTo>
                  <a:lnTo>
                    <a:pt x="207" y="61"/>
                  </a:lnTo>
                  <a:lnTo>
                    <a:pt x="177" y="90"/>
                  </a:lnTo>
                  <a:lnTo>
                    <a:pt x="147" y="90"/>
                  </a:lnTo>
                  <a:lnTo>
                    <a:pt x="118" y="118"/>
                  </a:lnTo>
                  <a:lnTo>
                    <a:pt x="89" y="118"/>
                  </a:lnTo>
                </a:path>
              </a:pathLst>
            </a:custGeom>
            <a:noFill/>
            <a:ln w="1588">
              <a:solidFill>
                <a:srgbClr val="000000"/>
              </a:solidFill>
              <a:prstDash val="solid"/>
              <a:round/>
              <a:headEnd/>
              <a:tailEnd/>
            </a:ln>
          </p:spPr>
          <p:txBody>
            <a:bodyPr/>
            <a:lstStyle/>
            <a:p>
              <a:endParaRPr lang="en-GB"/>
            </a:p>
          </p:txBody>
        </p:sp>
        <p:sp>
          <p:nvSpPr>
            <p:cNvPr id="26147" name="Freeform 547"/>
            <p:cNvSpPr>
              <a:spLocks/>
            </p:cNvSpPr>
            <p:nvPr/>
          </p:nvSpPr>
          <p:spPr bwMode="auto">
            <a:xfrm>
              <a:off x="2865" y="3045"/>
              <a:ext cx="170" cy="59"/>
            </a:xfrm>
            <a:custGeom>
              <a:avLst/>
              <a:gdLst/>
              <a:ahLst/>
              <a:cxnLst>
                <a:cxn ang="0">
                  <a:pos x="0" y="118"/>
                </a:cxn>
                <a:cxn ang="0">
                  <a:pos x="0" y="146"/>
                </a:cxn>
                <a:cxn ang="0">
                  <a:pos x="88" y="146"/>
                </a:cxn>
                <a:cxn ang="0">
                  <a:pos x="88" y="175"/>
                </a:cxn>
                <a:cxn ang="0">
                  <a:pos x="118" y="175"/>
                </a:cxn>
                <a:cxn ang="0">
                  <a:pos x="148" y="206"/>
                </a:cxn>
                <a:cxn ang="0">
                  <a:pos x="177" y="206"/>
                </a:cxn>
                <a:cxn ang="0">
                  <a:pos x="207" y="236"/>
                </a:cxn>
                <a:cxn ang="0">
                  <a:pos x="237" y="206"/>
                </a:cxn>
                <a:cxn ang="0">
                  <a:pos x="266" y="236"/>
                </a:cxn>
                <a:cxn ang="0">
                  <a:pos x="295" y="236"/>
                </a:cxn>
                <a:cxn ang="0">
                  <a:pos x="325" y="206"/>
                </a:cxn>
                <a:cxn ang="0">
                  <a:pos x="355" y="236"/>
                </a:cxn>
                <a:cxn ang="0">
                  <a:pos x="386" y="206"/>
                </a:cxn>
                <a:cxn ang="0">
                  <a:pos x="444" y="206"/>
                </a:cxn>
                <a:cxn ang="0">
                  <a:pos x="414" y="175"/>
                </a:cxn>
                <a:cxn ang="0">
                  <a:pos x="473" y="118"/>
                </a:cxn>
                <a:cxn ang="0">
                  <a:pos x="504" y="118"/>
                </a:cxn>
                <a:cxn ang="0">
                  <a:pos x="593" y="27"/>
                </a:cxn>
                <a:cxn ang="0">
                  <a:pos x="650" y="27"/>
                </a:cxn>
                <a:cxn ang="0">
                  <a:pos x="650" y="0"/>
                </a:cxn>
                <a:cxn ang="0">
                  <a:pos x="680" y="0"/>
                </a:cxn>
              </a:cxnLst>
              <a:rect l="0" t="0" r="r" b="b"/>
              <a:pathLst>
                <a:path w="680" h="236">
                  <a:moveTo>
                    <a:pt x="0" y="118"/>
                  </a:moveTo>
                  <a:lnTo>
                    <a:pt x="0" y="146"/>
                  </a:lnTo>
                  <a:lnTo>
                    <a:pt x="88" y="146"/>
                  </a:lnTo>
                  <a:lnTo>
                    <a:pt x="88" y="175"/>
                  </a:lnTo>
                  <a:lnTo>
                    <a:pt x="118" y="175"/>
                  </a:lnTo>
                  <a:lnTo>
                    <a:pt x="148" y="206"/>
                  </a:lnTo>
                  <a:lnTo>
                    <a:pt x="177" y="206"/>
                  </a:lnTo>
                  <a:lnTo>
                    <a:pt x="207" y="236"/>
                  </a:lnTo>
                  <a:lnTo>
                    <a:pt x="237" y="206"/>
                  </a:lnTo>
                  <a:lnTo>
                    <a:pt x="266" y="236"/>
                  </a:lnTo>
                  <a:lnTo>
                    <a:pt x="295" y="236"/>
                  </a:lnTo>
                  <a:lnTo>
                    <a:pt x="325" y="206"/>
                  </a:lnTo>
                  <a:lnTo>
                    <a:pt x="355" y="236"/>
                  </a:lnTo>
                  <a:lnTo>
                    <a:pt x="386" y="206"/>
                  </a:lnTo>
                  <a:lnTo>
                    <a:pt x="444" y="206"/>
                  </a:lnTo>
                  <a:lnTo>
                    <a:pt x="414" y="175"/>
                  </a:lnTo>
                  <a:lnTo>
                    <a:pt x="473" y="118"/>
                  </a:lnTo>
                  <a:lnTo>
                    <a:pt x="504" y="118"/>
                  </a:lnTo>
                  <a:lnTo>
                    <a:pt x="593" y="27"/>
                  </a:lnTo>
                  <a:lnTo>
                    <a:pt x="650" y="27"/>
                  </a:lnTo>
                  <a:lnTo>
                    <a:pt x="650" y="0"/>
                  </a:lnTo>
                  <a:lnTo>
                    <a:pt x="680" y="0"/>
                  </a:lnTo>
                </a:path>
              </a:pathLst>
            </a:custGeom>
            <a:noFill/>
            <a:ln w="1588">
              <a:solidFill>
                <a:srgbClr val="000000"/>
              </a:solidFill>
              <a:prstDash val="solid"/>
              <a:round/>
              <a:headEnd/>
              <a:tailEnd/>
            </a:ln>
          </p:spPr>
          <p:txBody>
            <a:bodyPr/>
            <a:lstStyle/>
            <a:p>
              <a:endParaRPr lang="en-GB"/>
            </a:p>
          </p:txBody>
        </p:sp>
        <p:sp>
          <p:nvSpPr>
            <p:cNvPr id="26148" name="Rectangle 548"/>
            <p:cNvSpPr>
              <a:spLocks noChangeArrowheads="1"/>
            </p:cNvSpPr>
            <p:nvPr/>
          </p:nvSpPr>
          <p:spPr bwMode="auto">
            <a:xfrm>
              <a:off x="2865" y="3067"/>
              <a:ext cx="7" cy="8"/>
            </a:xfrm>
            <a:prstGeom prst="rect">
              <a:avLst/>
            </a:prstGeom>
            <a:noFill/>
            <a:ln w="1588">
              <a:solidFill>
                <a:srgbClr val="000000"/>
              </a:solidFill>
              <a:miter lim="800000"/>
              <a:headEnd/>
              <a:tailEnd/>
            </a:ln>
          </p:spPr>
          <p:txBody>
            <a:bodyPr/>
            <a:lstStyle/>
            <a:p>
              <a:endParaRPr lang="en-GB"/>
            </a:p>
          </p:txBody>
        </p:sp>
        <p:sp>
          <p:nvSpPr>
            <p:cNvPr id="26149" name="Freeform 549"/>
            <p:cNvSpPr>
              <a:spLocks/>
            </p:cNvSpPr>
            <p:nvPr/>
          </p:nvSpPr>
          <p:spPr bwMode="auto">
            <a:xfrm>
              <a:off x="3072" y="3259"/>
              <a:ext cx="119" cy="200"/>
            </a:xfrm>
            <a:custGeom>
              <a:avLst/>
              <a:gdLst/>
              <a:ahLst/>
              <a:cxnLst>
                <a:cxn ang="0">
                  <a:pos x="295" y="0"/>
                </a:cxn>
                <a:cxn ang="0">
                  <a:pos x="207" y="91"/>
                </a:cxn>
                <a:cxn ang="0">
                  <a:pos x="207" y="119"/>
                </a:cxn>
                <a:cxn ang="0">
                  <a:pos x="148" y="119"/>
                </a:cxn>
                <a:cxn ang="0">
                  <a:pos x="118" y="148"/>
                </a:cxn>
                <a:cxn ang="0">
                  <a:pos x="57" y="119"/>
                </a:cxn>
                <a:cxn ang="0">
                  <a:pos x="30" y="119"/>
                </a:cxn>
                <a:cxn ang="0">
                  <a:pos x="30" y="148"/>
                </a:cxn>
                <a:cxn ang="0">
                  <a:pos x="0" y="179"/>
                </a:cxn>
                <a:cxn ang="0">
                  <a:pos x="30" y="209"/>
                </a:cxn>
                <a:cxn ang="0">
                  <a:pos x="30" y="237"/>
                </a:cxn>
                <a:cxn ang="0">
                  <a:pos x="57" y="237"/>
                </a:cxn>
                <a:cxn ang="0">
                  <a:pos x="88" y="267"/>
                </a:cxn>
                <a:cxn ang="0">
                  <a:pos x="88" y="298"/>
                </a:cxn>
                <a:cxn ang="0">
                  <a:pos x="118" y="328"/>
                </a:cxn>
                <a:cxn ang="0">
                  <a:pos x="88" y="328"/>
                </a:cxn>
                <a:cxn ang="0">
                  <a:pos x="88" y="355"/>
                </a:cxn>
                <a:cxn ang="0">
                  <a:pos x="118" y="386"/>
                </a:cxn>
                <a:cxn ang="0">
                  <a:pos x="88" y="416"/>
                </a:cxn>
                <a:cxn ang="0">
                  <a:pos x="88" y="446"/>
                </a:cxn>
                <a:cxn ang="0">
                  <a:pos x="118" y="473"/>
                </a:cxn>
                <a:cxn ang="0">
                  <a:pos x="118" y="534"/>
                </a:cxn>
                <a:cxn ang="0">
                  <a:pos x="88" y="504"/>
                </a:cxn>
                <a:cxn ang="0">
                  <a:pos x="88" y="741"/>
                </a:cxn>
                <a:cxn ang="0">
                  <a:pos x="57" y="741"/>
                </a:cxn>
                <a:cxn ang="0">
                  <a:pos x="88" y="771"/>
                </a:cxn>
                <a:cxn ang="0">
                  <a:pos x="118" y="741"/>
                </a:cxn>
                <a:cxn ang="0">
                  <a:pos x="148" y="801"/>
                </a:cxn>
                <a:cxn ang="0">
                  <a:pos x="177" y="771"/>
                </a:cxn>
                <a:cxn ang="0">
                  <a:pos x="207" y="801"/>
                </a:cxn>
                <a:cxn ang="0">
                  <a:pos x="237" y="771"/>
                </a:cxn>
                <a:cxn ang="0">
                  <a:pos x="266" y="771"/>
                </a:cxn>
                <a:cxn ang="0">
                  <a:pos x="266" y="682"/>
                </a:cxn>
                <a:cxn ang="0">
                  <a:pos x="325" y="682"/>
                </a:cxn>
                <a:cxn ang="0">
                  <a:pos x="355" y="711"/>
                </a:cxn>
                <a:cxn ang="0">
                  <a:pos x="385" y="711"/>
                </a:cxn>
                <a:cxn ang="0">
                  <a:pos x="414" y="682"/>
                </a:cxn>
                <a:cxn ang="0">
                  <a:pos x="414" y="564"/>
                </a:cxn>
                <a:cxn ang="0">
                  <a:pos x="444" y="564"/>
                </a:cxn>
                <a:cxn ang="0">
                  <a:pos x="444" y="386"/>
                </a:cxn>
                <a:cxn ang="0">
                  <a:pos x="414" y="355"/>
                </a:cxn>
                <a:cxn ang="0">
                  <a:pos x="414" y="328"/>
                </a:cxn>
                <a:cxn ang="0">
                  <a:pos x="473" y="267"/>
                </a:cxn>
                <a:cxn ang="0">
                  <a:pos x="473" y="209"/>
                </a:cxn>
                <a:cxn ang="0">
                  <a:pos x="444" y="209"/>
                </a:cxn>
                <a:cxn ang="0">
                  <a:pos x="444" y="119"/>
                </a:cxn>
                <a:cxn ang="0">
                  <a:pos x="385" y="119"/>
                </a:cxn>
                <a:cxn ang="0">
                  <a:pos x="414" y="91"/>
                </a:cxn>
                <a:cxn ang="0">
                  <a:pos x="325" y="0"/>
                </a:cxn>
                <a:cxn ang="0">
                  <a:pos x="295" y="0"/>
                </a:cxn>
              </a:cxnLst>
              <a:rect l="0" t="0" r="r" b="b"/>
              <a:pathLst>
                <a:path w="473" h="801">
                  <a:moveTo>
                    <a:pt x="295" y="0"/>
                  </a:moveTo>
                  <a:lnTo>
                    <a:pt x="207" y="91"/>
                  </a:lnTo>
                  <a:lnTo>
                    <a:pt x="207" y="119"/>
                  </a:lnTo>
                  <a:lnTo>
                    <a:pt x="148" y="119"/>
                  </a:lnTo>
                  <a:lnTo>
                    <a:pt x="118" y="148"/>
                  </a:lnTo>
                  <a:lnTo>
                    <a:pt x="57" y="119"/>
                  </a:lnTo>
                  <a:lnTo>
                    <a:pt x="30" y="119"/>
                  </a:lnTo>
                  <a:lnTo>
                    <a:pt x="30" y="148"/>
                  </a:lnTo>
                  <a:lnTo>
                    <a:pt x="0" y="179"/>
                  </a:lnTo>
                  <a:lnTo>
                    <a:pt x="30" y="209"/>
                  </a:lnTo>
                  <a:lnTo>
                    <a:pt x="30" y="237"/>
                  </a:lnTo>
                  <a:lnTo>
                    <a:pt x="57" y="237"/>
                  </a:lnTo>
                  <a:lnTo>
                    <a:pt x="88" y="267"/>
                  </a:lnTo>
                  <a:lnTo>
                    <a:pt x="88" y="298"/>
                  </a:lnTo>
                  <a:lnTo>
                    <a:pt x="118" y="328"/>
                  </a:lnTo>
                  <a:lnTo>
                    <a:pt x="88" y="328"/>
                  </a:lnTo>
                  <a:lnTo>
                    <a:pt x="88" y="355"/>
                  </a:lnTo>
                  <a:lnTo>
                    <a:pt x="118" y="386"/>
                  </a:lnTo>
                  <a:lnTo>
                    <a:pt x="88" y="416"/>
                  </a:lnTo>
                  <a:lnTo>
                    <a:pt x="88" y="446"/>
                  </a:lnTo>
                  <a:lnTo>
                    <a:pt x="118" y="473"/>
                  </a:lnTo>
                  <a:lnTo>
                    <a:pt x="118" y="534"/>
                  </a:lnTo>
                  <a:lnTo>
                    <a:pt x="88" y="504"/>
                  </a:lnTo>
                  <a:lnTo>
                    <a:pt x="88" y="741"/>
                  </a:lnTo>
                  <a:lnTo>
                    <a:pt x="57" y="741"/>
                  </a:lnTo>
                  <a:lnTo>
                    <a:pt x="88" y="771"/>
                  </a:lnTo>
                  <a:lnTo>
                    <a:pt x="118" y="741"/>
                  </a:lnTo>
                  <a:lnTo>
                    <a:pt x="148" y="801"/>
                  </a:lnTo>
                  <a:lnTo>
                    <a:pt x="177" y="771"/>
                  </a:lnTo>
                  <a:lnTo>
                    <a:pt x="207" y="801"/>
                  </a:lnTo>
                  <a:lnTo>
                    <a:pt x="237" y="771"/>
                  </a:lnTo>
                  <a:lnTo>
                    <a:pt x="266" y="771"/>
                  </a:lnTo>
                  <a:lnTo>
                    <a:pt x="266" y="682"/>
                  </a:lnTo>
                  <a:lnTo>
                    <a:pt x="325" y="682"/>
                  </a:lnTo>
                  <a:lnTo>
                    <a:pt x="355" y="711"/>
                  </a:lnTo>
                  <a:lnTo>
                    <a:pt x="385" y="711"/>
                  </a:lnTo>
                  <a:lnTo>
                    <a:pt x="414" y="682"/>
                  </a:lnTo>
                  <a:lnTo>
                    <a:pt x="414" y="564"/>
                  </a:lnTo>
                  <a:lnTo>
                    <a:pt x="444" y="564"/>
                  </a:lnTo>
                  <a:lnTo>
                    <a:pt x="444" y="386"/>
                  </a:lnTo>
                  <a:lnTo>
                    <a:pt x="414" y="355"/>
                  </a:lnTo>
                  <a:lnTo>
                    <a:pt x="414" y="328"/>
                  </a:lnTo>
                  <a:lnTo>
                    <a:pt x="473" y="267"/>
                  </a:lnTo>
                  <a:lnTo>
                    <a:pt x="473" y="209"/>
                  </a:lnTo>
                  <a:lnTo>
                    <a:pt x="444" y="209"/>
                  </a:lnTo>
                  <a:lnTo>
                    <a:pt x="444" y="119"/>
                  </a:lnTo>
                  <a:lnTo>
                    <a:pt x="385" y="119"/>
                  </a:lnTo>
                  <a:lnTo>
                    <a:pt x="414" y="91"/>
                  </a:lnTo>
                  <a:lnTo>
                    <a:pt x="325" y="0"/>
                  </a:lnTo>
                  <a:lnTo>
                    <a:pt x="295" y="0"/>
                  </a:lnTo>
                </a:path>
              </a:pathLst>
            </a:custGeom>
            <a:noFill/>
            <a:ln w="1588">
              <a:solidFill>
                <a:srgbClr val="000000"/>
              </a:solidFill>
              <a:prstDash val="solid"/>
              <a:round/>
              <a:headEnd/>
              <a:tailEnd/>
            </a:ln>
          </p:spPr>
          <p:txBody>
            <a:bodyPr/>
            <a:lstStyle/>
            <a:p>
              <a:endParaRPr lang="en-GB"/>
            </a:p>
          </p:txBody>
        </p:sp>
        <p:sp>
          <p:nvSpPr>
            <p:cNvPr id="26150" name="Freeform 550"/>
            <p:cNvSpPr>
              <a:spLocks/>
            </p:cNvSpPr>
            <p:nvPr/>
          </p:nvSpPr>
          <p:spPr bwMode="auto">
            <a:xfrm>
              <a:off x="3109" y="3593"/>
              <a:ext cx="208" cy="355"/>
            </a:xfrm>
            <a:custGeom>
              <a:avLst/>
              <a:gdLst/>
              <a:ahLst/>
              <a:cxnLst>
                <a:cxn ang="0">
                  <a:pos x="830" y="1421"/>
                </a:cxn>
                <a:cxn ang="0">
                  <a:pos x="800" y="1391"/>
                </a:cxn>
                <a:cxn ang="0">
                  <a:pos x="712" y="1391"/>
                </a:cxn>
                <a:cxn ang="0">
                  <a:pos x="739" y="1361"/>
                </a:cxn>
                <a:cxn ang="0">
                  <a:pos x="712" y="1361"/>
                </a:cxn>
                <a:cxn ang="0">
                  <a:pos x="682" y="1333"/>
                </a:cxn>
                <a:cxn ang="0">
                  <a:pos x="712" y="1303"/>
                </a:cxn>
                <a:cxn ang="0">
                  <a:pos x="682" y="1273"/>
                </a:cxn>
                <a:cxn ang="0">
                  <a:pos x="651" y="1273"/>
                </a:cxn>
                <a:cxn ang="0">
                  <a:pos x="621" y="1303"/>
                </a:cxn>
                <a:cxn ang="0">
                  <a:pos x="593" y="1303"/>
                </a:cxn>
                <a:cxn ang="0">
                  <a:pos x="593" y="1243"/>
                </a:cxn>
                <a:cxn ang="0">
                  <a:pos x="475" y="1243"/>
                </a:cxn>
                <a:cxn ang="0">
                  <a:pos x="414" y="1184"/>
                </a:cxn>
                <a:cxn ang="0">
                  <a:pos x="414" y="1155"/>
                </a:cxn>
                <a:cxn ang="0">
                  <a:pos x="384" y="1124"/>
                </a:cxn>
                <a:cxn ang="0">
                  <a:pos x="384" y="1036"/>
                </a:cxn>
                <a:cxn ang="0">
                  <a:pos x="414" y="1005"/>
                </a:cxn>
                <a:cxn ang="0">
                  <a:pos x="444" y="1005"/>
                </a:cxn>
                <a:cxn ang="0">
                  <a:pos x="503" y="948"/>
                </a:cxn>
                <a:cxn ang="0">
                  <a:pos x="532" y="948"/>
                </a:cxn>
                <a:cxn ang="0">
                  <a:pos x="563" y="917"/>
                </a:cxn>
                <a:cxn ang="0">
                  <a:pos x="593" y="917"/>
                </a:cxn>
                <a:cxn ang="0">
                  <a:pos x="593" y="887"/>
                </a:cxn>
                <a:cxn ang="0">
                  <a:pos x="651" y="830"/>
                </a:cxn>
                <a:cxn ang="0">
                  <a:pos x="651" y="799"/>
                </a:cxn>
                <a:cxn ang="0">
                  <a:pos x="682" y="769"/>
                </a:cxn>
                <a:cxn ang="0">
                  <a:pos x="682" y="562"/>
                </a:cxn>
                <a:cxn ang="0">
                  <a:pos x="651" y="562"/>
                </a:cxn>
                <a:cxn ang="0">
                  <a:pos x="621" y="532"/>
                </a:cxn>
                <a:cxn ang="0">
                  <a:pos x="563" y="532"/>
                </a:cxn>
                <a:cxn ang="0">
                  <a:pos x="563" y="503"/>
                </a:cxn>
                <a:cxn ang="0">
                  <a:pos x="532" y="474"/>
                </a:cxn>
                <a:cxn ang="0">
                  <a:pos x="532" y="444"/>
                </a:cxn>
                <a:cxn ang="0">
                  <a:pos x="503" y="414"/>
                </a:cxn>
                <a:cxn ang="0">
                  <a:pos x="503" y="355"/>
                </a:cxn>
                <a:cxn ang="0">
                  <a:pos x="532" y="325"/>
                </a:cxn>
                <a:cxn ang="0">
                  <a:pos x="563" y="325"/>
                </a:cxn>
                <a:cxn ang="0">
                  <a:pos x="621" y="267"/>
                </a:cxn>
                <a:cxn ang="0">
                  <a:pos x="621" y="237"/>
                </a:cxn>
                <a:cxn ang="0">
                  <a:pos x="651" y="207"/>
                </a:cxn>
                <a:cxn ang="0">
                  <a:pos x="651" y="176"/>
                </a:cxn>
                <a:cxn ang="0">
                  <a:pos x="682" y="149"/>
                </a:cxn>
                <a:cxn ang="0">
                  <a:pos x="682" y="119"/>
                </a:cxn>
                <a:cxn ang="0">
                  <a:pos x="651" y="89"/>
                </a:cxn>
                <a:cxn ang="0">
                  <a:pos x="593" y="149"/>
                </a:cxn>
                <a:cxn ang="0">
                  <a:pos x="563" y="149"/>
                </a:cxn>
                <a:cxn ang="0">
                  <a:pos x="503" y="207"/>
                </a:cxn>
                <a:cxn ang="0">
                  <a:pos x="475" y="207"/>
                </a:cxn>
                <a:cxn ang="0">
                  <a:pos x="475" y="176"/>
                </a:cxn>
                <a:cxn ang="0">
                  <a:pos x="444" y="176"/>
                </a:cxn>
                <a:cxn ang="0">
                  <a:pos x="475" y="149"/>
                </a:cxn>
                <a:cxn ang="0">
                  <a:pos x="444" y="119"/>
                </a:cxn>
                <a:cxn ang="0">
                  <a:pos x="444" y="30"/>
                </a:cxn>
                <a:cxn ang="0">
                  <a:pos x="356" y="30"/>
                </a:cxn>
                <a:cxn ang="0">
                  <a:pos x="356" y="0"/>
                </a:cxn>
                <a:cxn ang="0">
                  <a:pos x="266" y="0"/>
                </a:cxn>
                <a:cxn ang="0">
                  <a:pos x="207" y="30"/>
                </a:cxn>
                <a:cxn ang="0">
                  <a:pos x="177" y="30"/>
                </a:cxn>
                <a:cxn ang="0">
                  <a:pos x="147" y="58"/>
                </a:cxn>
                <a:cxn ang="0">
                  <a:pos x="118" y="58"/>
                </a:cxn>
                <a:cxn ang="0">
                  <a:pos x="59" y="119"/>
                </a:cxn>
                <a:cxn ang="0">
                  <a:pos x="0" y="119"/>
                </a:cxn>
              </a:cxnLst>
              <a:rect l="0" t="0" r="r" b="b"/>
              <a:pathLst>
                <a:path w="830" h="1421">
                  <a:moveTo>
                    <a:pt x="830" y="1421"/>
                  </a:moveTo>
                  <a:lnTo>
                    <a:pt x="800" y="1391"/>
                  </a:lnTo>
                  <a:lnTo>
                    <a:pt x="712" y="1391"/>
                  </a:lnTo>
                  <a:lnTo>
                    <a:pt x="739" y="1361"/>
                  </a:lnTo>
                  <a:lnTo>
                    <a:pt x="712" y="1361"/>
                  </a:lnTo>
                  <a:lnTo>
                    <a:pt x="682" y="1333"/>
                  </a:lnTo>
                  <a:lnTo>
                    <a:pt x="712" y="1303"/>
                  </a:lnTo>
                  <a:lnTo>
                    <a:pt x="682" y="1273"/>
                  </a:lnTo>
                  <a:lnTo>
                    <a:pt x="651" y="1273"/>
                  </a:lnTo>
                  <a:lnTo>
                    <a:pt x="621" y="1303"/>
                  </a:lnTo>
                  <a:lnTo>
                    <a:pt x="593" y="1303"/>
                  </a:lnTo>
                  <a:lnTo>
                    <a:pt x="593" y="1243"/>
                  </a:lnTo>
                  <a:lnTo>
                    <a:pt x="475" y="1243"/>
                  </a:lnTo>
                  <a:lnTo>
                    <a:pt x="414" y="1184"/>
                  </a:lnTo>
                  <a:lnTo>
                    <a:pt x="414" y="1155"/>
                  </a:lnTo>
                  <a:lnTo>
                    <a:pt x="384" y="1124"/>
                  </a:lnTo>
                  <a:lnTo>
                    <a:pt x="384" y="1036"/>
                  </a:lnTo>
                  <a:lnTo>
                    <a:pt x="414" y="1005"/>
                  </a:lnTo>
                  <a:lnTo>
                    <a:pt x="444" y="1005"/>
                  </a:lnTo>
                  <a:lnTo>
                    <a:pt x="503" y="948"/>
                  </a:lnTo>
                  <a:lnTo>
                    <a:pt x="532" y="948"/>
                  </a:lnTo>
                  <a:lnTo>
                    <a:pt x="563" y="917"/>
                  </a:lnTo>
                  <a:lnTo>
                    <a:pt x="593" y="917"/>
                  </a:lnTo>
                  <a:lnTo>
                    <a:pt x="593" y="887"/>
                  </a:lnTo>
                  <a:lnTo>
                    <a:pt x="651" y="830"/>
                  </a:lnTo>
                  <a:lnTo>
                    <a:pt x="651" y="799"/>
                  </a:lnTo>
                  <a:lnTo>
                    <a:pt x="682" y="769"/>
                  </a:lnTo>
                  <a:lnTo>
                    <a:pt x="682" y="562"/>
                  </a:lnTo>
                  <a:lnTo>
                    <a:pt x="651" y="562"/>
                  </a:lnTo>
                  <a:lnTo>
                    <a:pt x="621" y="532"/>
                  </a:lnTo>
                  <a:lnTo>
                    <a:pt x="563" y="532"/>
                  </a:lnTo>
                  <a:lnTo>
                    <a:pt x="563" y="503"/>
                  </a:lnTo>
                  <a:lnTo>
                    <a:pt x="532" y="474"/>
                  </a:lnTo>
                  <a:lnTo>
                    <a:pt x="532" y="444"/>
                  </a:lnTo>
                  <a:lnTo>
                    <a:pt x="503" y="414"/>
                  </a:lnTo>
                  <a:lnTo>
                    <a:pt x="503" y="355"/>
                  </a:lnTo>
                  <a:lnTo>
                    <a:pt x="532" y="325"/>
                  </a:lnTo>
                  <a:lnTo>
                    <a:pt x="563" y="325"/>
                  </a:lnTo>
                  <a:lnTo>
                    <a:pt x="621" y="267"/>
                  </a:lnTo>
                  <a:lnTo>
                    <a:pt x="621" y="237"/>
                  </a:lnTo>
                  <a:lnTo>
                    <a:pt x="651" y="207"/>
                  </a:lnTo>
                  <a:lnTo>
                    <a:pt x="651" y="176"/>
                  </a:lnTo>
                  <a:lnTo>
                    <a:pt x="682" y="149"/>
                  </a:lnTo>
                  <a:lnTo>
                    <a:pt x="682" y="119"/>
                  </a:lnTo>
                  <a:lnTo>
                    <a:pt x="651" y="89"/>
                  </a:lnTo>
                  <a:lnTo>
                    <a:pt x="593" y="149"/>
                  </a:lnTo>
                  <a:lnTo>
                    <a:pt x="563" y="149"/>
                  </a:lnTo>
                  <a:lnTo>
                    <a:pt x="503" y="207"/>
                  </a:lnTo>
                  <a:lnTo>
                    <a:pt x="475" y="207"/>
                  </a:lnTo>
                  <a:lnTo>
                    <a:pt x="475" y="176"/>
                  </a:lnTo>
                  <a:lnTo>
                    <a:pt x="444" y="176"/>
                  </a:lnTo>
                  <a:lnTo>
                    <a:pt x="475" y="149"/>
                  </a:lnTo>
                  <a:lnTo>
                    <a:pt x="444" y="119"/>
                  </a:lnTo>
                  <a:lnTo>
                    <a:pt x="444" y="30"/>
                  </a:lnTo>
                  <a:lnTo>
                    <a:pt x="356" y="30"/>
                  </a:lnTo>
                  <a:lnTo>
                    <a:pt x="356" y="0"/>
                  </a:lnTo>
                  <a:lnTo>
                    <a:pt x="266" y="0"/>
                  </a:lnTo>
                  <a:lnTo>
                    <a:pt x="207" y="30"/>
                  </a:lnTo>
                  <a:lnTo>
                    <a:pt x="177" y="30"/>
                  </a:lnTo>
                  <a:lnTo>
                    <a:pt x="147" y="58"/>
                  </a:lnTo>
                  <a:lnTo>
                    <a:pt x="118" y="58"/>
                  </a:lnTo>
                  <a:lnTo>
                    <a:pt x="59" y="119"/>
                  </a:lnTo>
                  <a:lnTo>
                    <a:pt x="0" y="119"/>
                  </a:lnTo>
                </a:path>
              </a:pathLst>
            </a:custGeom>
            <a:noFill/>
            <a:ln w="1588">
              <a:solidFill>
                <a:srgbClr val="000000"/>
              </a:solidFill>
              <a:prstDash val="solid"/>
              <a:round/>
              <a:headEnd/>
              <a:tailEnd/>
            </a:ln>
          </p:spPr>
          <p:txBody>
            <a:bodyPr/>
            <a:lstStyle/>
            <a:p>
              <a:endParaRPr lang="en-GB"/>
            </a:p>
          </p:txBody>
        </p:sp>
        <p:sp>
          <p:nvSpPr>
            <p:cNvPr id="26151" name="Freeform 551"/>
            <p:cNvSpPr>
              <a:spLocks/>
            </p:cNvSpPr>
            <p:nvPr/>
          </p:nvSpPr>
          <p:spPr bwMode="auto">
            <a:xfrm>
              <a:off x="3027" y="3622"/>
              <a:ext cx="141" cy="577"/>
            </a:xfrm>
            <a:custGeom>
              <a:avLst/>
              <a:gdLst/>
              <a:ahLst/>
              <a:cxnLst>
                <a:cxn ang="0">
                  <a:pos x="328" y="0"/>
                </a:cxn>
                <a:cxn ang="0">
                  <a:pos x="328" y="57"/>
                </a:cxn>
                <a:cxn ang="0">
                  <a:pos x="298" y="57"/>
                </a:cxn>
                <a:cxn ang="0">
                  <a:pos x="180" y="177"/>
                </a:cxn>
                <a:cxn ang="0">
                  <a:pos x="237" y="177"/>
                </a:cxn>
                <a:cxn ang="0">
                  <a:pos x="237" y="325"/>
                </a:cxn>
                <a:cxn ang="0">
                  <a:pos x="210" y="355"/>
                </a:cxn>
                <a:cxn ang="0">
                  <a:pos x="210" y="413"/>
                </a:cxn>
                <a:cxn ang="0">
                  <a:pos x="237" y="443"/>
                </a:cxn>
                <a:cxn ang="0">
                  <a:pos x="237" y="561"/>
                </a:cxn>
                <a:cxn ang="0">
                  <a:pos x="268" y="591"/>
                </a:cxn>
                <a:cxn ang="0">
                  <a:pos x="237" y="622"/>
                </a:cxn>
                <a:cxn ang="0">
                  <a:pos x="237" y="650"/>
                </a:cxn>
                <a:cxn ang="0">
                  <a:pos x="210" y="680"/>
                </a:cxn>
                <a:cxn ang="0">
                  <a:pos x="210" y="768"/>
                </a:cxn>
                <a:cxn ang="0">
                  <a:pos x="180" y="798"/>
                </a:cxn>
                <a:cxn ang="0">
                  <a:pos x="180" y="829"/>
                </a:cxn>
                <a:cxn ang="0">
                  <a:pos x="150" y="829"/>
                </a:cxn>
                <a:cxn ang="0">
                  <a:pos x="119" y="859"/>
                </a:cxn>
                <a:cxn ang="0">
                  <a:pos x="91" y="859"/>
                </a:cxn>
                <a:cxn ang="0">
                  <a:pos x="91" y="917"/>
                </a:cxn>
                <a:cxn ang="0">
                  <a:pos x="61" y="947"/>
                </a:cxn>
                <a:cxn ang="0">
                  <a:pos x="30" y="947"/>
                </a:cxn>
                <a:cxn ang="0">
                  <a:pos x="0" y="977"/>
                </a:cxn>
                <a:cxn ang="0">
                  <a:pos x="0" y="1124"/>
                </a:cxn>
                <a:cxn ang="0">
                  <a:pos x="30" y="1154"/>
                </a:cxn>
                <a:cxn ang="0">
                  <a:pos x="30" y="1184"/>
                </a:cxn>
                <a:cxn ang="0">
                  <a:pos x="61" y="1214"/>
                </a:cxn>
                <a:cxn ang="0">
                  <a:pos x="61" y="1302"/>
                </a:cxn>
                <a:cxn ang="0">
                  <a:pos x="119" y="1302"/>
                </a:cxn>
                <a:cxn ang="0">
                  <a:pos x="210" y="1390"/>
                </a:cxn>
                <a:cxn ang="0">
                  <a:pos x="210" y="1420"/>
                </a:cxn>
                <a:cxn ang="0">
                  <a:pos x="237" y="1451"/>
                </a:cxn>
                <a:cxn ang="0">
                  <a:pos x="237" y="1539"/>
                </a:cxn>
                <a:cxn ang="0">
                  <a:pos x="268" y="1539"/>
                </a:cxn>
                <a:cxn ang="0">
                  <a:pos x="357" y="1627"/>
                </a:cxn>
                <a:cxn ang="0">
                  <a:pos x="417" y="1627"/>
                </a:cxn>
                <a:cxn ang="0">
                  <a:pos x="446" y="1658"/>
                </a:cxn>
                <a:cxn ang="0">
                  <a:pos x="446" y="1776"/>
                </a:cxn>
                <a:cxn ang="0">
                  <a:pos x="475" y="1806"/>
                </a:cxn>
                <a:cxn ang="0">
                  <a:pos x="475" y="1894"/>
                </a:cxn>
                <a:cxn ang="0">
                  <a:pos x="505" y="1924"/>
                </a:cxn>
                <a:cxn ang="0">
                  <a:pos x="505" y="2013"/>
                </a:cxn>
                <a:cxn ang="0">
                  <a:pos x="535" y="2071"/>
                </a:cxn>
                <a:cxn ang="0">
                  <a:pos x="535" y="2190"/>
                </a:cxn>
                <a:cxn ang="0">
                  <a:pos x="565" y="2219"/>
                </a:cxn>
                <a:cxn ang="0">
                  <a:pos x="565" y="2308"/>
                </a:cxn>
              </a:cxnLst>
              <a:rect l="0" t="0" r="r" b="b"/>
              <a:pathLst>
                <a:path w="565" h="2308">
                  <a:moveTo>
                    <a:pt x="328" y="0"/>
                  </a:moveTo>
                  <a:lnTo>
                    <a:pt x="328" y="57"/>
                  </a:lnTo>
                  <a:lnTo>
                    <a:pt x="298" y="57"/>
                  </a:lnTo>
                  <a:lnTo>
                    <a:pt x="180" y="177"/>
                  </a:lnTo>
                  <a:lnTo>
                    <a:pt x="237" y="177"/>
                  </a:lnTo>
                  <a:lnTo>
                    <a:pt x="237" y="325"/>
                  </a:lnTo>
                  <a:lnTo>
                    <a:pt x="210" y="355"/>
                  </a:lnTo>
                  <a:lnTo>
                    <a:pt x="210" y="413"/>
                  </a:lnTo>
                  <a:lnTo>
                    <a:pt x="237" y="443"/>
                  </a:lnTo>
                  <a:lnTo>
                    <a:pt x="237" y="561"/>
                  </a:lnTo>
                  <a:lnTo>
                    <a:pt x="268" y="591"/>
                  </a:lnTo>
                  <a:lnTo>
                    <a:pt x="237" y="622"/>
                  </a:lnTo>
                  <a:lnTo>
                    <a:pt x="237" y="650"/>
                  </a:lnTo>
                  <a:lnTo>
                    <a:pt x="210" y="680"/>
                  </a:lnTo>
                  <a:lnTo>
                    <a:pt x="210" y="768"/>
                  </a:lnTo>
                  <a:lnTo>
                    <a:pt x="180" y="798"/>
                  </a:lnTo>
                  <a:lnTo>
                    <a:pt x="180" y="829"/>
                  </a:lnTo>
                  <a:lnTo>
                    <a:pt x="150" y="829"/>
                  </a:lnTo>
                  <a:lnTo>
                    <a:pt x="119" y="859"/>
                  </a:lnTo>
                  <a:lnTo>
                    <a:pt x="91" y="859"/>
                  </a:lnTo>
                  <a:lnTo>
                    <a:pt x="91" y="917"/>
                  </a:lnTo>
                  <a:lnTo>
                    <a:pt x="61" y="947"/>
                  </a:lnTo>
                  <a:lnTo>
                    <a:pt x="30" y="947"/>
                  </a:lnTo>
                  <a:lnTo>
                    <a:pt x="0" y="977"/>
                  </a:lnTo>
                  <a:lnTo>
                    <a:pt x="0" y="1124"/>
                  </a:lnTo>
                  <a:lnTo>
                    <a:pt x="30" y="1154"/>
                  </a:lnTo>
                  <a:lnTo>
                    <a:pt x="30" y="1184"/>
                  </a:lnTo>
                  <a:lnTo>
                    <a:pt x="61" y="1214"/>
                  </a:lnTo>
                  <a:lnTo>
                    <a:pt x="61" y="1302"/>
                  </a:lnTo>
                  <a:lnTo>
                    <a:pt x="119" y="1302"/>
                  </a:lnTo>
                  <a:lnTo>
                    <a:pt x="210" y="1390"/>
                  </a:lnTo>
                  <a:lnTo>
                    <a:pt x="210" y="1420"/>
                  </a:lnTo>
                  <a:lnTo>
                    <a:pt x="237" y="1451"/>
                  </a:lnTo>
                  <a:lnTo>
                    <a:pt x="237" y="1539"/>
                  </a:lnTo>
                  <a:lnTo>
                    <a:pt x="268" y="1539"/>
                  </a:lnTo>
                  <a:lnTo>
                    <a:pt x="357" y="1627"/>
                  </a:lnTo>
                  <a:lnTo>
                    <a:pt x="417" y="1627"/>
                  </a:lnTo>
                  <a:lnTo>
                    <a:pt x="446" y="1658"/>
                  </a:lnTo>
                  <a:lnTo>
                    <a:pt x="446" y="1776"/>
                  </a:lnTo>
                  <a:lnTo>
                    <a:pt x="475" y="1806"/>
                  </a:lnTo>
                  <a:lnTo>
                    <a:pt x="475" y="1894"/>
                  </a:lnTo>
                  <a:lnTo>
                    <a:pt x="505" y="1924"/>
                  </a:lnTo>
                  <a:lnTo>
                    <a:pt x="505" y="2013"/>
                  </a:lnTo>
                  <a:lnTo>
                    <a:pt x="535" y="2071"/>
                  </a:lnTo>
                  <a:lnTo>
                    <a:pt x="535" y="2190"/>
                  </a:lnTo>
                  <a:lnTo>
                    <a:pt x="565" y="2219"/>
                  </a:lnTo>
                  <a:lnTo>
                    <a:pt x="565" y="2308"/>
                  </a:lnTo>
                </a:path>
              </a:pathLst>
            </a:custGeom>
            <a:noFill/>
            <a:ln w="1588">
              <a:solidFill>
                <a:srgbClr val="000000"/>
              </a:solidFill>
              <a:prstDash val="solid"/>
              <a:round/>
              <a:headEnd/>
              <a:tailEnd/>
            </a:ln>
          </p:spPr>
          <p:txBody>
            <a:bodyPr/>
            <a:lstStyle/>
            <a:p>
              <a:endParaRPr lang="en-GB"/>
            </a:p>
          </p:txBody>
        </p:sp>
        <p:sp>
          <p:nvSpPr>
            <p:cNvPr id="26152" name="Freeform 552"/>
            <p:cNvSpPr>
              <a:spLocks/>
            </p:cNvSpPr>
            <p:nvPr/>
          </p:nvSpPr>
          <p:spPr bwMode="auto">
            <a:xfrm>
              <a:off x="3168" y="3948"/>
              <a:ext cx="149" cy="251"/>
            </a:xfrm>
            <a:custGeom>
              <a:avLst/>
              <a:gdLst/>
              <a:ahLst/>
              <a:cxnLst>
                <a:cxn ang="0">
                  <a:pos x="0" y="1006"/>
                </a:cxn>
                <a:cxn ang="0">
                  <a:pos x="29" y="977"/>
                </a:cxn>
                <a:cxn ang="0">
                  <a:pos x="59" y="977"/>
                </a:cxn>
                <a:cxn ang="0">
                  <a:pos x="88" y="947"/>
                </a:cxn>
                <a:cxn ang="0">
                  <a:pos x="119" y="947"/>
                </a:cxn>
                <a:cxn ang="0">
                  <a:pos x="119" y="917"/>
                </a:cxn>
                <a:cxn ang="0">
                  <a:pos x="147" y="917"/>
                </a:cxn>
                <a:cxn ang="0">
                  <a:pos x="177" y="888"/>
                </a:cxn>
                <a:cxn ang="0">
                  <a:pos x="177" y="859"/>
                </a:cxn>
                <a:cxn ang="0">
                  <a:pos x="207" y="829"/>
                </a:cxn>
                <a:cxn ang="0">
                  <a:pos x="207" y="799"/>
                </a:cxn>
                <a:cxn ang="0">
                  <a:pos x="238" y="769"/>
                </a:cxn>
                <a:cxn ang="0">
                  <a:pos x="207" y="741"/>
                </a:cxn>
                <a:cxn ang="0">
                  <a:pos x="207" y="650"/>
                </a:cxn>
                <a:cxn ang="0">
                  <a:pos x="177" y="622"/>
                </a:cxn>
                <a:cxn ang="0">
                  <a:pos x="177" y="563"/>
                </a:cxn>
                <a:cxn ang="0">
                  <a:pos x="207" y="532"/>
                </a:cxn>
                <a:cxn ang="0">
                  <a:pos x="207" y="504"/>
                </a:cxn>
                <a:cxn ang="0">
                  <a:pos x="266" y="504"/>
                </a:cxn>
                <a:cxn ang="0">
                  <a:pos x="326" y="443"/>
                </a:cxn>
                <a:cxn ang="0">
                  <a:pos x="326" y="413"/>
                </a:cxn>
                <a:cxn ang="0">
                  <a:pos x="356" y="386"/>
                </a:cxn>
                <a:cxn ang="0">
                  <a:pos x="384" y="386"/>
                </a:cxn>
                <a:cxn ang="0">
                  <a:pos x="384" y="356"/>
                </a:cxn>
                <a:cxn ang="0">
                  <a:pos x="414" y="325"/>
                </a:cxn>
                <a:cxn ang="0">
                  <a:pos x="445" y="325"/>
                </a:cxn>
                <a:cxn ang="0">
                  <a:pos x="475" y="295"/>
                </a:cxn>
                <a:cxn ang="0">
                  <a:pos x="502" y="295"/>
                </a:cxn>
                <a:cxn ang="0">
                  <a:pos x="533" y="267"/>
                </a:cxn>
                <a:cxn ang="0">
                  <a:pos x="593" y="267"/>
                </a:cxn>
                <a:cxn ang="0">
                  <a:pos x="593" y="207"/>
                </a:cxn>
                <a:cxn ang="0">
                  <a:pos x="563" y="177"/>
                </a:cxn>
                <a:cxn ang="0">
                  <a:pos x="563" y="30"/>
                </a:cxn>
                <a:cxn ang="0">
                  <a:pos x="593" y="0"/>
                </a:cxn>
              </a:cxnLst>
              <a:rect l="0" t="0" r="r" b="b"/>
              <a:pathLst>
                <a:path w="593" h="1006">
                  <a:moveTo>
                    <a:pt x="0" y="1006"/>
                  </a:moveTo>
                  <a:lnTo>
                    <a:pt x="29" y="977"/>
                  </a:lnTo>
                  <a:lnTo>
                    <a:pt x="59" y="977"/>
                  </a:lnTo>
                  <a:lnTo>
                    <a:pt x="88" y="947"/>
                  </a:lnTo>
                  <a:lnTo>
                    <a:pt x="119" y="947"/>
                  </a:lnTo>
                  <a:lnTo>
                    <a:pt x="119" y="917"/>
                  </a:lnTo>
                  <a:lnTo>
                    <a:pt x="147" y="917"/>
                  </a:lnTo>
                  <a:lnTo>
                    <a:pt x="177" y="888"/>
                  </a:lnTo>
                  <a:lnTo>
                    <a:pt x="177" y="859"/>
                  </a:lnTo>
                  <a:lnTo>
                    <a:pt x="207" y="829"/>
                  </a:lnTo>
                  <a:lnTo>
                    <a:pt x="207" y="799"/>
                  </a:lnTo>
                  <a:lnTo>
                    <a:pt x="238" y="769"/>
                  </a:lnTo>
                  <a:lnTo>
                    <a:pt x="207" y="741"/>
                  </a:lnTo>
                  <a:lnTo>
                    <a:pt x="207" y="650"/>
                  </a:lnTo>
                  <a:lnTo>
                    <a:pt x="177" y="622"/>
                  </a:lnTo>
                  <a:lnTo>
                    <a:pt x="177" y="563"/>
                  </a:lnTo>
                  <a:lnTo>
                    <a:pt x="207" y="532"/>
                  </a:lnTo>
                  <a:lnTo>
                    <a:pt x="207" y="504"/>
                  </a:lnTo>
                  <a:lnTo>
                    <a:pt x="266" y="504"/>
                  </a:lnTo>
                  <a:lnTo>
                    <a:pt x="326" y="443"/>
                  </a:lnTo>
                  <a:lnTo>
                    <a:pt x="326" y="413"/>
                  </a:lnTo>
                  <a:lnTo>
                    <a:pt x="356" y="386"/>
                  </a:lnTo>
                  <a:lnTo>
                    <a:pt x="384" y="386"/>
                  </a:lnTo>
                  <a:lnTo>
                    <a:pt x="384" y="356"/>
                  </a:lnTo>
                  <a:lnTo>
                    <a:pt x="414" y="325"/>
                  </a:lnTo>
                  <a:lnTo>
                    <a:pt x="445" y="325"/>
                  </a:lnTo>
                  <a:lnTo>
                    <a:pt x="475" y="295"/>
                  </a:lnTo>
                  <a:lnTo>
                    <a:pt x="502" y="295"/>
                  </a:lnTo>
                  <a:lnTo>
                    <a:pt x="533" y="267"/>
                  </a:lnTo>
                  <a:lnTo>
                    <a:pt x="593" y="267"/>
                  </a:lnTo>
                  <a:lnTo>
                    <a:pt x="593" y="207"/>
                  </a:lnTo>
                  <a:lnTo>
                    <a:pt x="563" y="177"/>
                  </a:lnTo>
                  <a:lnTo>
                    <a:pt x="563" y="30"/>
                  </a:lnTo>
                  <a:lnTo>
                    <a:pt x="593" y="0"/>
                  </a:lnTo>
                </a:path>
              </a:pathLst>
            </a:custGeom>
            <a:noFill/>
            <a:ln w="1588">
              <a:solidFill>
                <a:srgbClr val="000000"/>
              </a:solidFill>
              <a:prstDash val="solid"/>
              <a:round/>
              <a:headEnd/>
              <a:tailEnd/>
            </a:ln>
          </p:spPr>
          <p:txBody>
            <a:bodyPr/>
            <a:lstStyle/>
            <a:p>
              <a:endParaRPr lang="en-GB"/>
            </a:p>
          </p:txBody>
        </p:sp>
        <p:sp>
          <p:nvSpPr>
            <p:cNvPr id="26153" name="Freeform 553"/>
            <p:cNvSpPr>
              <a:spLocks/>
            </p:cNvSpPr>
            <p:nvPr/>
          </p:nvSpPr>
          <p:spPr bwMode="auto">
            <a:xfrm>
              <a:off x="3154" y="4199"/>
              <a:ext cx="44" cy="148"/>
            </a:xfrm>
            <a:custGeom>
              <a:avLst/>
              <a:gdLst/>
              <a:ahLst/>
              <a:cxnLst>
                <a:cxn ang="0">
                  <a:pos x="148" y="592"/>
                </a:cxn>
                <a:cxn ang="0">
                  <a:pos x="148" y="504"/>
                </a:cxn>
                <a:cxn ang="0">
                  <a:pos x="179" y="473"/>
                </a:cxn>
                <a:cxn ang="0">
                  <a:pos x="179" y="416"/>
                </a:cxn>
                <a:cxn ang="0">
                  <a:pos x="148" y="416"/>
                </a:cxn>
                <a:cxn ang="0">
                  <a:pos x="148" y="266"/>
                </a:cxn>
                <a:cxn ang="0">
                  <a:pos x="119" y="236"/>
                </a:cxn>
                <a:cxn ang="0">
                  <a:pos x="119" y="209"/>
                </a:cxn>
                <a:cxn ang="0">
                  <a:pos x="89" y="178"/>
                </a:cxn>
                <a:cxn ang="0">
                  <a:pos x="89" y="148"/>
                </a:cxn>
                <a:cxn ang="0">
                  <a:pos x="60" y="118"/>
                </a:cxn>
                <a:cxn ang="0">
                  <a:pos x="60" y="90"/>
                </a:cxn>
                <a:cxn ang="0">
                  <a:pos x="0" y="30"/>
                </a:cxn>
                <a:cxn ang="0">
                  <a:pos x="30" y="0"/>
                </a:cxn>
                <a:cxn ang="0">
                  <a:pos x="60" y="0"/>
                </a:cxn>
              </a:cxnLst>
              <a:rect l="0" t="0" r="r" b="b"/>
              <a:pathLst>
                <a:path w="179" h="592">
                  <a:moveTo>
                    <a:pt x="148" y="592"/>
                  </a:moveTo>
                  <a:lnTo>
                    <a:pt x="148" y="504"/>
                  </a:lnTo>
                  <a:lnTo>
                    <a:pt x="179" y="473"/>
                  </a:lnTo>
                  <a:lnTo>
                    <a:pt x="179" y="416"/>
                  </a:lnTo>
                  <a:lnTo>
                    <a:pt x="148" y="416"/>
                  </a:lnTo>
                  <a:lnTo>
                    <a:pt x="148" y="266"/>
                  </a:lnTo>
                  <a:lnTo>
                    <a:pt x="119" y="236"/>
                  </a:lnTo>
                  <a:lnTo>
                    <a:pt x="119" y="209"/>
                  </a:lnTo>
                  <a:lnTo>
                    <a:pt x="89" y="178"/>
                  </a:lnTo>
                  <a:lnTo>
                    <a:pt x="89" y="148"/>
                  </a:lnTo>
                  <a:lnTo>
                    <a:pt x="60" y="118"/>
                  </a:lnTo>
                  <a:lnTo>
                    <a:pt x="60" y="90"/>
                  </a:lnTo>
                  <a:lnTo>
                    <a:pt x="0" y="30"/>
                  </a:lnTo>
                  <a:lnTo>
                    <a:pt x="30" y="0"/>
                  </a:lnTo>
                  <a:lnTo>
                    <a:pt x="60" y="0"/>
                  </a:lnTo>
                </a:path>
              </a:pathLst>
            </a:custGeom>
            <a:noFill/>
            <a:ln w="1588">
              <a:solidFill>
                <a:srgbClr val="000000"/>
              </a:solidFill>
              <a:prstDash val="solid"/>
              <a:round/>
              <a:headEnd/>
              <a:tailEnd/>
            </a:ln>
          </p:spPr>
          <p:txBody>
            <a:bodyPr/>
            <a:lstStyle/>
            <a:p>
              <a:endParaRPr lang="en-GB"/>
            </a:p>
          </p:txBody>
        </p:sp>
        <p:sp>
          <p:nvSpPr>
            <p:cNvPr id="26154" name="Freeform 554"/>
            <p:cNvSpPr>
              <a:spLocks/>
            </p:cNvSpPr>
            <p:nvPr/>
          </p:nvSpPr>
          <p:spPr bwMode="auto">
            <a:xfrm>
              <a:off x="3376" y="3511"/>
              <a:ext cx="222" cy="133"/>
            </a:xfrm>
            <a:custGeom>
              <a:avLst/>
              <a:gdLst/>
              <a:ahLst/>
              <a:cxnLst>
                <a:cxn ang="0">
                  <a:pos x="889" y="31"/>
                </a:cxn>
                <a:cxn ang="0">
                  <a:pos x="889" y="0"/>
                </a:cxn>
                <a:cxn ang="0">
                  <a:pos x="828" y="0"/>
                </a:cxn>
                <a:cxn ang="0">
                  <a:pos x="800" y="31"/>
                </a:cxn>
                <a:cxn ang="0">
                  <a:pos x="770" y="31"/>
                </a:cxn>
                <a:cxn ang="0">
                  <a:pos x="739" y="59"/>
                </a:cxn>
                <a:cxn ang="0">
                  <a:pos x="709" y="31"/>
                </a:cxn>
                <a:cxn ang="0">
                  <a:pos x="652" y="31"/>
                </a:cxn>
                <a:cxn ang="0">
                  <a:pos x="621" y="59"/>
                </a:cxn>
                <a:cxn ang="0">
                  <a:pos x="591" y="59"/>
                </a:cxn>
                <a:cxn ang="0">
                  <a:pos x="563" y="89"/>
                </a:cxn>
                <a:cxn ang="0">
                  <a:pos x="414" y="89"/>
                </a:cxn>
                <a:cxn ang="0">
                  <a:pos x="384" y="120"/>
                </a:cxn>
                <a:cxn ang="0">
                  <a:pos x="354" y="89"/>
                </a:cxn>
                <a:cxn ang="0">
                  <a:pos x="325" y="89"/>
                </a:cxn>
                <a:cxn ang="0">
                  <a:pos x="266" y="31"/>
                </a:cxn>
                <a:cxn ang="0">
                  <a:pos x="207" y="31"/>
                </a:cxn>
                <a:cxn ang="0">
                  <a:pos x="147" y="89"/>
                </a:cxn>
                <a:cxn ang="0">
                  <a:pos x="88" y="59"/>
                </a:cxn>
                <a:cxn ang="0">
                  <a:pos x="88" y="31"/>
                </a:cxn>
                <a:cxn ang="0">
                  <a:pos x="0" y="120"/>
                </a:cxn>
                <a:cxn ang="0">
                  <a:pos x="0" y="207"/>
                </a:cxn>
                <a:cxn ang="0">
                  <a:pos x="29" y="207"/>
                </a:cxn>
                <a:cxn ang="0">
                  <a:pos x="59" y="238"/>
                </a:cxn>
                <a:cxn ang="0">
                  <a:pos x="147" y="238"/>
                </a:cxn>
                <a:cxn ang="0">
                  <a:pos x="177" y="268"/>
                </a:cxn>
                <a:cxn ang="0">
                  <a:pos x="207" y="268"/>
                </a:cxn>
                <a:cxn ang="0">
                  <a:pos x="266" y="326"/>
                </a:cxn>
                <a:cxn ang="0">
                  <a:pos x="325" y="326"/>
                </a:cxn>
                <a:cxn ang="0">
                  <a:pos x="354" y="356"/>
                </a:cxn>
                <a:cxn ang="0">
                  <a:pos x="354" y="384"/>
                </a:cxn>
                <a:cxn ang="0">
                  <a:pos x="384" y="384"/>
                </a:cxn>
                <a:cxn ang="0">
                  <a:pos x="414" y="415"/>
                </a:cxn>
                <a:cxn ang="0">
                  <a:pos x="445" y="384"/>
                </a:cxn>
                <a:cxn ang="0">
                  <a:pos x="472" y="415"/>
                </a:cxn>
                <a:cxn ang="0">
                  <a:pos x="502" y="415"/>
                </a:cxn>
                <a:cxn ang="0">
                  <a:pos x="532" y="445"/>
                </a:cxn>
                <a:cxn ang="0">
                  <a:pos x="563" y="445"/>
                </a:cxn>
                <a:cxn ang="0">
                  <a:pos x="563" y="475"/>
                </a:cxn>
                <a:cxn ang="0">
                  <a:pos x="591" y="502"/>
                </a:cxn>
                <a:cxn ang="0">
                  <a:pos x="621" y="502"/>
                </a:cxn>
                <a:cxn ang="0">
                  <a:pos x="652" y="533"/>
                </a:cxn>
                <a:cxn ang="0">
                  <a:pos x="770" y="533"/>
                </a:cxn>
                <a:cxn ang="0">
                  <a:pos x="739" y="502"/>
                </a:cxn>
                <a:cxn ang="0">
                  <a:pos x="770" y="475"/>
                </a:cxn>
                <a:cxn ang="0">
                  <a:pos x="770" y="445"/>
                </a:cxn>
                <a:cxn ang="0">
                  <a:pos x="800" y="415"/>
                </a:cxn>
                <a:cxn ang="0">
                  <a:pos x="800" y="384"/>
                </a:cxn>
                <a:cxn ang="0">
                  <a:pos x="770" y="356"/>
                </a:cxn>
                <a:cxn ang="0">
                  <a:pos x="770" y="326"/>
                </a:cxn>
                <a:cxn ang="0">
                  <a:pos x="739" y="326"/>
                </a:cxn>
                <a:cxn ang="0">
                  <a:pos x="739" y="268"/>
                </a:cxn>
                <a:cxn ang="0">
                  <a:pos x="770" y="238"/>
                </a:cxn>
                <a:cxn ang="0">
                  <a:pos x="770" y="177"/>
                </a:cxn>
                <a:cxn ang="0">
                  <a:pos x="828" y="120"/>
                </a:cxn>
                <a:cxn ang="0">
                  <a:pos x="828" y="89"/>
                </a:cxn>
                <a:cxn ang="0">
                  <a:pos x="889" y="31"/>
                </a:cxn>
              </a:cxnLst>
              <a:rect l="0" t="0" r="r" b="b"/>
              <a:pathLst>
                <a:path w="889" h="533">
                  <a:moveTo>
                    <a:pt x="889" y="31"/>
                  </a:moveTo>
                  <a:lnTo>
                    <a:pt x="889" y="0"/>
                  </a:lnTo>
                  <a:lnTo>
                    <a:pt x="828" y="0"/>
                  </a:lnTo>
                  <a:lnTo>
                    <a:pt x="800" y="31"/>
                  </a:lnTo>
                  <a:lnTo>
                    <a:pt x="770" y="31"/>
                  </a:lnTo>
                  <a:lnTo>
                    <a:pt x="739" y="59"/>
                  </a:lnTo>
                  <a:lnTo>
                    <a:pt x="709" y="31"/>
                  </a:lnTo>
                  <a:lnTo>
                    <a:pt x="652" y="31"/>
                  </a:lnTo>
                  <a:lnTo>
                    <a:pt x="621" y="59"/>
                  </a:lnTo>
                  <a:lnTo>
                    <a:pt x="591" y="59"/>
                  </a:lnTo>
                  <a:lnTo>
                    <a:pt x="563" y="89"/>
                  </a:lnTo>
                  <a:lnTo>
                    <a:pt x="414" y="89"/>
                  </a:lnTo>
                  <a:lnTo>
                    <a:pt x="384" y="120"/>
                  </a:lnTo>
                  <a:lnTo>
                    <a:pt x="354" y="89"/>
                  </a:lnTo>
                  <a:lnTo>
                    <a:pt x="325" y="89"/>
                  </a:lnTo>
                  <a:lnTo>
                    <a:pt x="266" y="31"/>
                  </a:lnTo>
                  <a:lnTo>
                    <a:pt x="207" y="31"/>
                  </a:lnTo>
                  <a:lnTo>
                    <a:pt x="147" y="89"/>
                  </a:lnTo>
                  <a:lnTo>
                    <a:pt x="88" y="59"/>
                  </a:lnTo>
                  <a:lnTo>
                    <a:pt x="88" y="31"/>
                  </a:lnTo>
                  <a:lnTo>
                    <a:pt x="0" y="120"/>
                  </a:lnTo>
                  <a:lnTo>
                    <a:pt x="0" y="207"/>
                  </a:lnTo>
                  <a:lnTo>
                    <a:pt x="29" y="207"/>
                  </a:lnTo>
                  <a:lnTo>
                    <a:pt x="59" y="238"/>
                  </a:lnTo>
                  <a:lnTo>
                    <a:pt x="147" y="238"/>
                  </a:lnTo>
                  <a:lnTo>
                    <a:pt x="177" y="268"/>
                  </a:lnTo>
                  <a:lnTo>
                    <a:pt x="207" y="268"/>
                  </a:lnTo>
                  <a:lnTo>
                    <a:pt x="266" y="326"/>
                  </a:lnTo>
                  <a:lnTo>
                    <a:pt x="325" y="326"/>
                  </a:lnTo>
                  <a:lnTo>
                    <a:pt x="354" y="356"/>
                  </a:lnTo>
                  <a:lnTo>
                    <a:pt x="354" y="384"/>
                  </a:lnTo>
                  <a:lnTo>
                    <a:pt x="384" y="384"/>
                  </a:lnTo>
                  <a:lnTo>
                    <a:pt x="414" y="415"/>
                  </a:lnTo>
                  <a:lnTo>
                    <a:pt x="445" y="384"/>
                  </a:lnTo>
                  <a:lnTo>
                    <a:pt x="472" y="415"/>
                  </a:lnTo>
                  <a:lnTo>
                    <a:pt x="502" y="415"/>
                  </a:lnTo>
                  <a:lnTo>
                    <a:pt x="532" y="445"/>
                  </a:lnTo>
                  <a:lnTo>
                    <a:pt x="563" y="445"/>
                  </a:lnTo>
                  <a:lnTo>
                    <a:pt x="563" y="475"/>
                  </a:lnTo>
                  <a:lnTo>
                    <a:pt x="591" y="502"/>
                  </a:lnTo>
                  <a:lnTo>
                    <a:pt x="621" y="502"/>
                  </a:lnTo>
                  <a:lnTo>
                    <a:pt x="652" y="533"/>
                  </a:lnTo>
                  <a:lnTo>
                    <a:pt x="770" y="533"/>
                  </a:lnTo>
                  <a:lnTo>
                    <a:pt x="739" y="502"/>
                  </a:lnTo>
                  <a:lnTo>
                    <a:pt x="770" y="475"/>
                  </a:lnTo>
                  <a:lnTo>
                    <a:pt x="770" y="445"/>
                  </a:lnTo>
                  <a:lnTo>
                    <a:pt x="800" y="415"/>
                  </a:lnTo>
                  <a:lnTo>
                    <a:pt x="800" y="384"/>
                  </a:lnTo>
                  <a:lnTo>
                    <a:pt x="770" y="356"/>
                  </a:lnTo>
                  <a:lnTo>
                    <a:pt x="770" y="326"/>
                  </a:lnTo>
                  <a:lnTo>
                    <a:pt x="739" y="326"/>
                  </a:lnTo>
                  <a:lnTo>
                    <a:pt x="739" y="268"/>
                  </a:lnTo>
                  <a:lnTo>
                    <a:pt x="770" y="238"/>
                  </a:lnTo>
                  <a:lnTo>
                    <a:pt x="770" y="177"/>
                  </a:lnTo>
                  <a:lnTo>
                    <a:pt x="828" y="120"/>
                  </a:lnTo>
                  <a:lnTo>
                    <a:pt x="828" y="89"/>
                  </a:lnTo>
                  <a:lnTo>
                    <a:pt x="889" y="31"/>
                  </a:lnTo>
                </a:path>
              </a:pathLst>
            </a:custGeom>
            <a:noFill/>
            <a:ln w="1588">
              <a:solidFill>
                <a:srgbClr val="000000"/>
              </a:solidFill>
              <a:prstDash val="solid"/>
              <a:round/>
              <a:headEnd/>
              <a:tailEnd/>
            </a:ln>
          </p:spPr>
          <p:txBody>
            <a:bodyPr/>
            <a:lstStyle/>
            <a:p>
              <a:endParaRPr lang="en-GB"/>
            </a:p>
          </p:txBody>
        </p:sp>
        <p:sp>
          <p:nvSpPr>
            <p:cNvPr id="26155" name="Freeform 555"/>
            <p:cNvSpPr>
              <a:spLocks/>
            </p:cNvSpPr>
            <p:nvPr/>
          </p:nvSpPr>
          <p:spPr bwMode="auto">
            <a:xfrm>
              <a:off x="4061" y="1656"/>
              <a:ext cx="58" cy="58"/>
            </a:xfrm>
            <a:custGeom>
              <a:avLst/>
              <a:gdLst/>
              <a:ahLst/>
              <a:cxnLst>
                <a:cxn ang="0">
                  <a:pos x="34" y="35"/>
                </a:cxn>
                <a:cxn ang="0">
                  <a:pos x="19" y="52"/>
                </a:cxn>
                <a:cxn ang="0">
                  <a:pos x="8" y="72"/>
                </a:cxn>
                <a:cxn ang="0">
                  <a:pos x="2" y="92"/>
                </a:cxn>
                <a:cxn ang="0">
                  <a:pos x="0" y="116"/>
                </a:cxn>
                <a:cxn ang="0">
                  <a:pos x="0" y="126"/>
                </a:cxn>
                <a:cxn ang="0">
                  <a:pos x="2" y="138"/>
                </a:cxn>
                <a:cxn ang="0">
                  <a:pos x="8" y="159"/>
                </a:cxn>
                <a:cxn ang="0">
                  <a:pos x="19" y="178"/>
                </a:cxn>
                <a:cxn ang="0">
                  <a:pos x="25" y="187"/>
                </a:cxn>
                <a:cxn ang="0">
                  <a:pos x="34" y="197"/>
                </a:cxn>
                <a:cxn ang="0">
                  <a:pos x="51" y="210"/>
                </a:cxn>
                <a:cxn ang="0">
                  <a:pos x="71" y="221"/>
                </a:cxn>
                <a:cxn ang="0">
                  <a:pos x="91" y="227"/>
                </a:cxn>
                <a:cxn ang="0">
                  <a:pos x="115" y="230"/>
                </a:cxn>
                <a:cxn ang="0">
                  <a:pos x="125" y="228"/>
                </a:cxn>
                <a:cxn ang="0">
                  <a:pos x="128" y="227"/>
                </a:cxn>
                <a:cxn ang="0">
                  <a:pos x="131" y="227"/>
                </a:cxn>
                <a:cxn ang="0">
                  <a:pos x="137" y="227"/>
                </a:cxn>
                <a:cxn ang="0">
                  <a:pos x="159" y="221"/>
                </a:cxn>
                <a:cxn ang="0">
                  <a:pos x="178" y="210"/>
                </a:cxn>
                <a:cxn ang="0">
                  <a:pos x="186" y="203"/>
                </a:cxn>
                <a:cxn ang="0">
                  <a:pos x="196" y="197"/>
                </a:cxn>
                <a:cxn ang="0">
                  <a:pos x="196" y="194"/>
                </a:cxn>
                <a:cxn ang="0">
                  <a:pos x="196" y="193"/>
                </a:cxn>
                <a:cxn ang="0">
                  <a:pos x="197" y="193"/>
                </a:cxn>
                <a:cxn ang="0">
                  <a:pos x="199" y="191"/>
                </a:cxn>
                <a:cxn ang="0">
                  <a:pos x="203" y="187"/>
                </a:cxn>
                <a:cxn ang="0">
                  <a:pos x="211" y="178"/>
                </a:cxn>
                <a:cxn ang="0">
                  <a:pos x="221" y="159"/>
                </a:cxn>
                <a:cxn ang="0">
                  <a:pos x="228" y="138"/>
                </a:cxn>
                <a:cxn ang="0">
                  <a:pos x="228" y="132"/>
                </a:cxn>
                <a:cxn ang="0">
                  <a:pos x="228" y="128"/>
                </a:cxn>
                <a:cxn ang="0">
                  <a:pos x="229" y="126"/>
                </a:cxn>
                <a:cxn ang="0">
                  <a:pos x="230" y="116"/>
                </a:cxn>
                <a:cxn ang="0">
                  <a:pos x="228" y="92"/>
                </a:cxn>
                <a:cxn ang="0">
                  <a:pos x="221" y="72"/>
                </a:cxn>
                <a:cxn ang="0">
                  <a:pos x="211" y="52"/>
                </a:cxn>
                <a:cxn ang="0">
                  <a:pos x="196" y="35"/>
                </a:cxn>
                <a:cxn ang="0">
                  <a:pos x="186" y="26"/>
                </a:cxn>
                <a:cxn ang="0">
                  <a:pos x="178" y="20"/>
                </a:cxn>
                <a:cxn ang="0">
                  <a:pos x="159" y="9"/>
                </a:cxn>
                <a:cxn ang="0">
                  <a:pos x="137" y="3"/>
                </a:cxn>
                <a:cxn ang="0">
                  <a:pos x="125" y="0"/>
                </a:cxn>
                <a:cxn ang="0">
                  <a:pos x="115" y="0"/>
                </a:cxn>
                <a:cxn ang="0">
                  <a:pos x="91" y="3"/>
                </a:cxn>
                <a:cxn ang="0">
                  <a:pos x="71" y="9"/>
                </a:cxn>
                <a:cxn ang="0">
                  <a:pos x="51" y="20"/>
                </a:cxn>
                <a:cxn ang="0">
                  <a:pos x="34" y="35"/>
                </a:cxn>
              </a:cxnLst>
              <a:rect l="0" t="0" r="r" b="b"/>
              <a:pathLst>
                <a:path w="230" h="230">
                  <a:moveTo>
                    <a:pt x="34" y="35"/>
                  </a:moveTo>
                  <a:lnTo>
                    <a:pt x="19" y="52"/>
                  </a:lnTo>
                  <a:lnTo>
                    <a:pt x="8" y="72"/>
                  </a:lnTo>
                  <a:lnTo>
                    <a:pt x="2" y="92"/>
                  </a:lnTo>
                  <a:lnTo>
                    <a:pt x="0" y="116"/>
                  </a:lnTo>
                  <a:lnTo>
                    <a:pt x="0" y="126"/>
                  </a:lnTo>
                  <a:lnTo>
                    <a:pt x="2" y="138"/>
                  </a:lnTo>
                  <a:lnTo>
                    <a:pt x="8" y="159"/>
                  </a:lnTo>
                  <a:lnTo>
                    <a:pt x="19" y="178"/>
                  </a:lnTo>
                  <a:lnTo>
                    <a:pt x="25" y="187"/>
                  </a:lnTo>
                  <a:lnTo>
                    <a:pt x="34" y="197"/>
                  </a:lnTo>
                  <a:lnTo>
                    <a:pt x="51" y="210"/>
                  </a:lnTo>
                  <a:lnTo>
                    <a:pt x="71" y="221"/>
                  </a:lnTo>
                  <a:lnTo>
                    <a:pt x="91" y="227"/>
                  </a:lnTo>
                  <a:lnTo>
                    <a:pt x="115" y="230"/>
                  </a:lnTo>
                  <a:lnTo>
                    <a:pt x="125" y="228"/>
                  </a:lnTo>
                  <a:lnTo>
                    <a:pt x="128" y="227"/>
                  </a:lnTo>
                  <a:lnTo>
                    <a:pt x="131" y="227"/>
                  </a:lnTo>
                  <a:lnTo>
                    <a:pt x="137" y="227"/>
                  </a:lnTo>
                  <a:lnTo>
                    <a:pt x="159" y="221"/>
                  </a:lnTo>
                  <a:lnTo>
                    <a:pt x="178" y="210"/>
                  </a:lnTo>
                  <a:lnTo>
                    <a:pt x="186" y="203"/>
                  </a:lnTo>
                  <a:lnTo>
                    <a:pt x="196" y="197"/>
                  </a:lnTo>
                  <a:lnTo>
                    <a:pt x="196" y="194"/>
                  </a:lnTo>
                  <a:lnTo>
                    <a:pt x="196" y="193"/>
                  </a:lnTo>
                  <a:lnTo>
                    <a:pt x="197" y="193"/>
                  </a:lnTo>
                  <a:lnTo>
                    <a:pt x="199" y="191"/>
                  </a:lnTo>
                  <a:lnTo>
                    <a:pt x="203" y="187"/>
                  </a:lnTo>
                  <a:lnTo>
                    <a:pt x="211" y="178"/>
                  </a:lnTo>
                  <a:lnTo>
                    <a:pt x="221" y="159"/>
                  </a:lnTo>
                  <a:lnTo>
                    <a:pt x="228" y="138"/>
                  </a:lnTo>
                  <a:lnTo>
                    <a:pt x="228" y="132"/>
                  </a:lnTo>
                  <a:lnTo>
                    <a:pt x="228" y="128"/>
                  </a:lnTo>
                  <a:lnTo>
                    <a:pt x="229" y="126"/>
                  </a:lnTo>
                  <a:lnTo>
                    <a:pt x="230" y="116"/>
                  </a:lnTo>
                  <a:lnTo>
                    <a:pt x="228" y="92"/>
                  </a:lnTo>
                  <a:lnTo>
                    <a:pt x="221" y="72"/>
                  </a:lnTo>
                  <a:lnTo>
                    <a:pt x="211" y="52"/>
                  </a:lnTo>
                  <a:lnTo>
                    <a:pt x="196" y="35"/>
                  </a:lnTo>
                  <a:lnTo>
                    <a:pt x="186" y="26"/>
                  </a:lnTo>
                  <a:lnTo>
                    <a:pt x="178" y="20"/>
                  </a:lnTo>
                  <a:lnTo>
                    <a:pt x="159" y="9"/>
                  </a:lnTo>
                  <a:lnTo>
                    <a:pt x="137" y="3"/>
                  </a:lnTo>
                  <a:lnTo>
                    <a:pt x="125" y="0"/>
                  </a:lnTo>
                  <a:lnTo>
                    <a:pt x="115" y="0"/>
                  </a:lnTo>
                  <a:lnTo>
                    <a:pt x="91" y="3"/>
                  </a:lnTo>
                  <a:lnTo>
                    <a:pt x="71" y="9"/>
                  </a:lnTo>
                  <a:lnTo>
                    <a:pt x="51" y="20"/>
                  </a:lnTo>
                  <a:lnTo>
                    <a:pt x="34" y="35"/>
                  </a:lnTo>
                  <a:close/>
                </a:path>
              </a:pathLst>
            </a:custGeom>
            <a:solidFill>
              <a:srgbClr val="33FF00"/>
            </a:solidFill>
            <a:ln w="9525">
              <a:noFill/>
              <a:round/>
              <a:headEnd/>
              <a:tailEnd/>
            </a:ln>
          </p:spPr>
          <p:txBody>
            <a:bodyPr/>
            <a:lstStyle/>
            <a:p>
              <a:endParaRPr lang="en-GB"/>
            </a:p>
          </p:txBody>
        </p:sp>
        <p:sp>
          <p:nvSpPr>
            <p:cNvPr id="26156" name="Freeform 556"/>
            <p:cNvSpPr>
              <a:spLocks/>
            </p:cNvSpPr>
            <p:nvPr/>
          </p:nvSpPr>
          <p:spPr bwMode="auto">
            <a:xfrm>
              <a:off x="4130" y="3510"/>
              <a:ext cx="57" cy="58"/>
            </a:xfrm>
            <a:custGeom>
              <a:avLst/>
              <a:gdLst/>
              <a:ahLst/>
              <a:cxnLst>
                <a:cxn ang="0">
                  <a:pos x="0" y="115"/>
                </a:cxn>
                <a:cxn ang="0">
                  <a:pos x="0" y="126"/>
                </a:cxn>
                <a:cxn ang="0">
                  <a:pos x="2" y="138"/>
                </a:cxn>
                <a:cxn ang="0">
                  <a:pos x="4" y="147"/>
                </a:cxn>
                <a:cxn ang="0">
                  <a:pos x="8" y="158"/>
                </a:cxn>
                <a:cxn ang="0">
                  <a:pos x="19" y="177"/>
                </a:cxn>
                <a:cxn ang="0">
                  <a:pos x="25" y="186"/>
                </a:cxn>
                <a:cxn ang="0">
                  <a:pos x="34" y="195"/>
                </a:cxn>
                <a:cxn ang="0">
                  <a:pos x="50" y="210"/>
                </a:cxn>
                <a:cxn ang="0">
                  <a:pos x="70" y="221"/>
                </a:cxn>
                <a:cxn ang="0">
                  <a:pos x="90" y="227"/>
                </a:cxn>
                <a:cxn ang="0">
                  <a:pos x="115" y="229"/>
                </a:cxn>
                <a:cxn ang="0">
                  <a:pos x="126" y="228"/>
                </a:cxn>
                <a:cxn ang="0">
                  <a:pos x="128" y="227"/>
                </a:cxn>
                <a:cxn ang="0">
                  <a:pos x="131" y="227"/>
                </a:cxn>
                <a:cxn ang="0">
                  <a:pos x="137" y="227"/>
                </a:cxn>
                <a:cxn ang="0">
                  <a:pos x="142" y="225"/>
                </a:cxn>
                <a:cxn ang="0">
                  <a:pos x="144" y="224"/>
                </a:cxn>
                <a:cxn ang="0">
                  <a:pos x="147" y="224"/>
                </a:cxn>
                <a:cxn ang="0">
                  <a:pos x="158" y="221"/>
                </a:cxn>
                <a:cxn ang="0">
                  <a:pos x="177" y="210"/>
                </a:cxn>
                <a:cxn ang="0">
                  <a:pos x="185" y="203"/>
                </a:cxn>
                <a:cxn ang="0">
                  <a:pos x="190" y="198"/>
                </a:cxn>
                <a:cxn ang="0">
                  <a:pos x="192" y="196"/>
                </a:cxn>
                <a:cxn ang="0">
                  <a:pos x="192" y="195"/>
                </a:cxn>
                <a:cxn ang="0">
                  <a:pos x="193" y="195"/>
                </a:cxn>
                <a:cxn ang="0">
                  <a:pos x="195" y="195"/>
                </a:cxn>
                <a:cxn ang="0">
                  <a:pos x="195" y="193"/>
                </a:cxn>
                <a:cxn ang="0">
                  <a:pos x="195" y="192"/>
                </a:cxn>
                <a:cxn ang="0">
                  <a:pos x="196" y="192"/>
                </a:cxn>
                <a:cxn ang="0">
                  <a:pos x="198" y="190"/>
                </a:cxn>
                <a:cxn ang="0">
                  <a:pos x="203" y="186"/>
                </a:cxn>
                <a:cxn ang="0">
                  <a:pos x="210" y="177"/>
                </a:cxn>
                <a:cxn ang="0">
                  <a:pos x="221" y="158"/>
                </a:cxn>
                <a:cxn ang="0">
                  <a:pos x="224" y="147"/>
                </a:cxn>
                <a:cxn ang="0">
                  <a:pos x="224" y="144"/>
                </a:cxn>
                <a:cxn ang="0">
                  <a:pos x="225" y="142"/>
                </a:cxn>
                <a:cxn ang="0">
                  <a:pos x="227" y="138"/>
                </a:cxn>
                <a:cxn ang="0">
                  <a:pos x="227" y="131"/>
                </a:cxn>
                <a:cxn ang="0">
                  <a:pos x="227" y="128"/>
                </a:cxn>
                <a:cxn ang="0">
                  <a:pos x="228" y="126"/>
                </a:cxn>
                <a:cxn ang="0">
                  <a:pos x="229" y="115"/>
                </a:cxn>
                <a:cxn ang="0">
                  <a:pos x="227" y="91"/>
                </a:cxn>
                <a:cxn ang="0">
                  <a:pos x="221" y="71"/>
                </a:cxn>
                <a:cxn ang="0">
                  <a:pos x="210" y="50"/>
                </a:cxn>
                <a:cxn ang="0">
                  <a:pos x="195" y="34"/>
                </a:cxn>
                <a:cxn ang="0">
                  <a:pos x="185" y="26"/>
                </a:cxn>
                <a:cxn ang="0">
                  <a:pos x="177" y="19"/>
                </a:cxn>
                <a:cxn ang="0">
                  <a:pos x="158" y="9"/>
                </a:cxn>
                <a:cxn ang="0">
                  <a:pos x="147" y="4"/>
                </a:cxn>
                <a:cxn ang="0">
                  <a:pos x="137" y="2"/>
                </a:cxn>
                <a:cxn ang="0">
                  <a:pos x="126" y="0"/>
                </a:cxn>
                <a:cxn ang="0">
                  <a:pos x="115" y="0"/>
                </a:cxn>
                <a:cxn ang="0">
                  <a:pos x="90" y="2"/>
                </a:cxn>
                <a:cxn ang="0">
                  <a:pos x="70" y="9"/>
                </a:cxn>
                <a:cxn ang="0">
                  <a:pos x="50" y="19"/>
                </a:cxn>
                <a:cxn ang="0">
                  <a:pos x="34" y="34"/>
                </a:cxn>
                <a:cxn ang="0">
                  <a:pos x="19" y="50"/>
                </a:cxn>
                <a:cxn ang="0">
                  <a:pos x="8" y="71"/>
                </a:cxn>
                <a:cxn ang="0">
                  <a:pos x="2" y="91"/>
                </a:cxn>
                <a:cxn ang="0">
                  <a:pos x="0" y="115"/>
                </a:cxn>
              </a:cxnLst>
              <a:rect l="0" t="0" r="r" b="b"/>
              <a:pathLst>
                <a:path w="229" h="229">
                  <a:moveTo>
                    <a:pt x="0" y="115"/>
                  </a:moveTo>
                  <a:lnTo>
                    <a:pt x="0" y="126"/>
                  </a:lnTo>
                  <a:lnTo>
                    <a:pt x="2" y="138"/>
                  </a:lnTo>
                  <a:lnTo>
                    <a:pt x="4" y="147"/>
                  </a:lnTo>
                  <a:lnTo>
                    <a:pt x="8" y="158"/>
                  </a:lnTo>
                  <a:lnTo>
                    <a:pt x="19" y="177"/>
                  </a:lnTo>
                  <a:lnTo>
                    <a:pt x="25" y="186"/>
                  </a:lnTo>
                  <a:lnTo>
                    <a:pt x="34" y="195"/>
                  </a:lnTo>
                  <a:lnTo>
                    <a:pt x="50" y="210"/>
                  </a:lnTo>
                  <a:lnTo>
                    <a:pt x="70" y="221"/>
                  </a:lnTo>
                  <a:lnTo>
                    <a:pt x="90" y="227"/>
                  </a:lnTo>
                  <a:lnTo>
                    <a:pt x="115" y="229"/>
                  </a:lnTo>
                  <a:lnTo>
                    <a:pt x="126" y="228"/>
                  </a:lnTo>
                  <a:lnTo>
                    <a:pt x="128" y="227"/>
                  </a:lnTo>
                  <a:lnTo>
                    <a:pt x="131" y="227"/>
                  </a:lnTo>
                  <a:lnTo>
                    <a:pt x="137" y="227"/>
                  </a:lnTo>
                  <a:lnTo>
                    <a:pt x="142" y="225"/>
                  </a:lnTo>
                  <a:lnTo>
                    <a:pt x="144" y="224"/>
                  </a:lnTo>
                  <a:lnTo>
                    <a:pt x="147" y="224"/>
                  </a:lnTo>
                  <a:lnTo>
                    <a:pt x="158" y="221"/>
                  </a:lnTo>
                  <a:lnTo>
                    <a:pt x="177" y="210"/>
                  </a:lnTo>
                  <a:lnTo>
                    <a:pt x="185" y="203"/>
                  </a:lnTo>
                  <a:lnTo>
                    <a:pt x="190" y="198"/>
                  </a:lnTo>
                  <a:lnTo>
                    <a:pt x="192" y="196"/>
                  </a:lnTo>
                  <a:lnTo>
                    <a:pt x="192" y="195"/>
                  </a:lnTo>
                  <a:lnTo>
                    <a:pt x="193" y="195"/>
                  </a:lnTo>
                  <a:lnTo>
                    <a:pt x="195" y="195"/>
                  </a:lnTo>
                  <a:lnTo>
                    <a:pt x="195" y="193"/>
                  </a:lnTo>
                  <a:lnTo>
                    <a:pt x="195" y="192"/>
                  </a:lnTo>
                  <a:lnTo>
                    <a:pt x="196" y="192"/>
                  </a:lnTo>
                  <a:lnTo>
                    <a:pt x="198" y="190"/>
                  </a:lnTo>
                  <a:lnTo>
                    <a:pt x="203" y="186"/>
                  </a:lnTo>
                  <a:lnTo>
                    <a:pt x="210" y="177"/>
                  </a:lnTo>
                  <a:lnTo>
                    <a:pt x="221" y="158"/>
                  </a:lnTo>
                  <a:lnTo>
                    <a:pt x="224" y="147"/>
                  </a:lnTo>
                  <a:lnTo>
                    <a:pt x="224" y="144"/>
                  </a:lnTo>
                  <a:lnTo>
                    <a:pt x="225" y="142"/>
                  </a:lnTo>
                  <a:lnTo>
                    <a:pt x="227" y="138"/>
                  </a:lnTo>
                  <a:lnTo>
                    <a:pt x="227" y="131"/>
                  </a:lnTo>
                  <a:lnTo>
                    <a:pt x="227" y="128"/>
                  </a:lnTo>
                  <a:lnTo>
                    <a:pt x="228" y="126"/>
                  </a:lnTo>
                  <a:lnTo>
                    <a:pt x="229" y="115"/>
                  </a:lnTo>
                  <a:lnTo>
                    <a:pt x="227" y="91"/>
                  </a:lnTo>
                  <a:lnTo>
                    <a:pt x="221" y="71"/>
                  </a:lnTo>
                  <a:lnTo>
                    <a:pt x="210" y="50"/>
                  </a:lnTo>
                  <a:lnTo>
                    <a:pt x="195" y="34"/>
                  </a:lnTo>
                  <a:lnTo>
                    <a:pt x="185" y="26"/>
                  </a:lnTo>
                  <a:lnTo>
                    <a:pt x="177" y="19"/>
                  </a:lnTo>
                  <a:lnTo>
                    <a:pt x="158" y="9"/>
                  </a:lnTo>
                  <a:lnTo>
                    <a:pt x="147" y="4"/>
                  </a:lnTo>
                  <a:lnTo>
                    <a:pt x="137" y="2"/>
                  </a:lnTo>
                  <a:lnTo>
                    <a:pt x="126" y="0"/>
                  </a:lnTo>
                  <a:lnTo>
                    <a:pt x="115" y="0"/>
                  </a:lnTo>
                  <a:lnTo>
                    <a:pt x="90" y="2"/>
                  </a:lnTo>
                  <a:lnTo>
                    <a:pt x="70" y="9"/>
                  </a:lnTo>
                  <a:lnTo>
                    <a:pt x="50" y="19"/>
                  </a:lnTo>
                  <a:lnTo>
                    <a:pt x="34" y="34"/>
                  </a:lnTo>
                  <a:lnTo>
                    <a:pt x="19" y="50"/>
                  </a:lnTo>
                  <a:lnTo>
                    <a:pt x="8" y="71"/>
                  </a:lnTo>
                  <a:lnTo>
                    <a:pt x="2" y="91"/>
                  </a:lnTo>
                  <a:lnTo>
                    <a:pt x="0" y="115"/>
                  </a:lnTo>
                  <a:close/>
                </a:path>
              </a:pathLst>
            </a:custGeom>
            <a:solidFill>
              <a:srgbClr val="33FF00"/>
            </a:solidFill>
            <a:ln w="9525">
              <a:noFill/>
              <a:round/>
              <a:headEnd/>
              <a:tailEnd/>
            </a:ln>
          </p:spPr>
          <p:txBody>
            <a:bodyPr/>
            <a:lstStyle/>
            <a:p>
              <a:endParaRPr lang="en-GB"/>
            </a:p>
          </p:txBody>
        </p:sp>
        <p:sp>
          <p:nvSpPr>
            <p:cNvPr id="26157" name="Freeform 557"/>
            <p:cNvSpPr>
              <a:spLocks/>
            </p:cNvSpPr>
            <p:nvPr/>
          </p:nvSpPr>
          <p:spPr bwMode="auto">
            <a:xfrm>
              <a:off x="2908" y="2803"/>
              <a:ext cx="58" cy="57"/>
            </a:xfrm>
            <a:custGeom>
              <a:avLst/>
              <a:gdLst/>
              <a:ahLst/>
              <a:cxnLst>
                <a:cxn ang="0">
                  <a:pos x="229" y="115"/>
                </a:cxn>
                <a:cxn ang="0">
                  <a:pos x="227" y="92"/>
                </a:cxn>
                <a:cxn ang="0">
                  <a:pos x="221" y="71"/>
                </a:cxn>
                <a:cxn ang="0">
                  <a:pos x="210" y="51"/>
                </a:cxn>
                <a:cxn ang="0">
                  <a:pos x="195" y="34"/>
                </a:cxn>
                <a:cxn ang="0">
                  <a:pos x="185" y="25"/>
                </a:cxn>
                <a:cxn ang="0">
                  <a:pos x="177" y="19"/>
                </a:cxn>
                <a:cxn ang="0">
                  <a:pos x="158" y="8"/>
                </a:cxn>
                <a:cxn ang="0">
                  <a:pos x="147" y="4"/>
                </a:cxn>
                <a:cxn ang="0">
                  <a:pos x="137" y="2"/>
                </a:cxn>
                <a:cxn ang="0">
                  <a:pos x="126" y="0"/>
                </a:cxn>
                <a:cxn ang="0">
                  <a:pos x="115" y="0"/>
                </a:cxn>
                <a:cxn ang="0">
                  <a:pos x="90" y="2"/>
                </a:cxn>
                <a:cxn ang="0">
                  <a:pos x="70" y="8"/>
                </a:cxn>
                <a:cxn ang="0">
                  <a:pos x="50" y="19"/>
                </a:cxn>
                <a:cxn ang="0">
                  <a:pos x="34" y="34"/>
                </a:cxn>
                <a:cxn ang="0">
                  <a:pos x="19" y="51"/>
                </a:cxn>
                <a:cxn ang="0">
                  <a:pos x="8" y="71"/>
                </a:cxn>
                <a:cxn ang="0">
                  <a:pos x="2" y="92"/>
                </a:cxn>
                <a:cxn ang="0">
                  <a:pos x="0" y="115"/>
                </a:cxn>
                <a:cxn ang="0">
                  <a:pos x="0" y="126"/>
                </a:cxn>
                <a:cxn ang="0">
                  <a:pos x="2" y="137"/>
                </a:cxn>
                <a:cxn ang="0">
                  <a:pos x="8" y="159"/>
                </a:cxn>
                <a:cxn ang="0">
                  <a:pos x="19" y="178"/>
                </a:cxn>
                <a:cxn ang="0">
                  <a:pos x="25" y="186"/>
                </a:cxn>
                <a:cxn ang="0">
                  <a:pos x="34" y="196"/>
                </a:cxn>
                <a:cxn ang="0">
                  <a:pos x="50" y="210"/>
                </a:cxn>
                <a:cxn ang="0">
                  <a:pos x="70" y="221"/>
                </a:cxn>
                <a:cxn ang="0">
                  <a:pos x="90" y="227"/>
                </a:cxn>
                <a:cxn ang="0">
                  <a:pos x="115" y="229"/>
                </a:cxn>
                <a:cxn ang="0">
                  <a:pos x="126" y="228"/>
                </a:cxn>
                <a:cxn ang="0">
                  <a:pos x="128" y="227"/>
                </a:cxn>
                <a:cxn ang="0">
                  <a:pos x="131" y="227"/>
                </a:cxn>
                <a:cxn ang="0">
                  <a:pos x="137" y="227"/>
                </a:cxn>
                <a:cxn ang="0">
                  <a:pos x="142" y="225"/>
                </a:cxn>
                <a:cxn ang="0">
                  <a:pos x="144" y="224"/>
                </a:cxn>
                <a:cxn ang="0">
                  <a:pos x="147" y="224"/>
                </a:cxn>
                <a:cxn ang="0">
                  <a:pos x="158" y="221"/>
                </a:cxn>
                <a:cxn ang="0">
                  <a:pos x="177" y="210"/>
                </a:cxn>
                <a:cxn ang="0">
                  <a:pos x="185" y="202"/>
                </a:cxn>
                <a:cxn ang="0">
                  <a:pos x="195" y="196"/>
                </a:cxn>
                <a:cxn ang="0">
                  <a:pos x="195" y="194"/>
                </a:cxn>
                <a:cxn ang="0">
                  <a:pos x="195" y="193"/>
                </a:cxn>
                <a:cxn ang="0">
                  <a:pos x="196" y="193"/>
                </a:cxn>
                <a:cxn ang="0">
                  <a:pos x="198" y="191"/>
                </a:cxn>
                <a:cxn ang="0">
                  <a:pos x="202" y="186"/>
                </a:cxn>
                <a:cxn ang="0">
                  <a:pos x="210" y="178"/>
                </a:cxn>
                <a:cxn ang="0">
                  <a:pos x="221" y="159"/>
                </a:cxn>
                <a:cxn ang="0">
                  <a:pos x="227" y="137"/>
                </a:cxn>
                <a:cxn ang="0">
                  <a:pos x="227" y="131"/>
                </a:cxn>
                <a:cxn ang="0">
                  <a:pos x="227" y="128"/>
                </a:cxn>
                <a:cxn ang="0">
                  <a:pos x="228" y="126"/>
                </a:cxn>
                <a:cxn ang="0">
                  <a:pos x="229" y="115"/>
                </a:cxn>
              </a:cxnLst>
              <a:rect l="0" t="0" r="r" b="b"/>
              <a:pathLst>
                <a:path w="229" h="229">
                  <a:moveTo>
                    <a:pt x="229" y="115"/>
                  </a:moveTo>
                  <a:lnTo>
                    <a:pt x="227" y="92"/>
                  </a:lnTo>
                  <a:lnTo>
                    <a:pt x="221" y="71"/>
                  </a:lnTo>
                  <a:lnTo>
                    <a:pt x="210" y="51"/>
                  </a:lnTo>
                  <a:lnTo>
                    <a:pt x="195" y="34"/>
                  </a:lnTo>
                  <a:lnTo>
                    <a:pt x="185" y="25"/>
                  </a:lnTo>
                  <a:lnTo>
                    <a:pt x="177" y="19"/>
                  </a:lnTo>
                  <a:lnTo>
                    <a:pt x="158" y="8"/>
                  </a:lnTo>
                  <a:lnTo>
                    <a:pt x="147" y="4"/>
                  </a:lnTo>
                  <a:lnTo>
                    <a:pt x="137" y="2"/>
                  </a:lnTo>
                  <a:lnTo>
                    <a:pt x="126" y="0"/>
                  </a:lnTo>
                  <a:lnTo>
                    <a:pt x="115" y="0"/>
                  </a:lnTo>
                  <a:lnTo>
                    <a:pt x="90" y="2"/>
                  </a:lnTo>
                  <a:lnTo>
                    <a:pt x="70" y="8"/>
                  </a:lnTo>
                  <a:lnTo>
                    <a:pt x="50" y="19"/>
                  </a:lnTo>
                  <a:lnTo>
                    <a:pt x="34" y="34"/>
                  </a:lnTo>
                  <a:lnTo>
                    <a:pt x="19" y="51"/>
                  </a:lnTo>
                  <a:lnTo>
                    <a:pt x="8" y="71"/>
                  </a:lnTo>
                  <a:lnTo>
                    <a:pt x="2" y="92"/>
                  </a:lnTo>
                  <a:lnTo>
                    <a:pt x="0" y="115"/>
                  </a:lnTo>
                  <a:lnTo>
                    <a:pt x="0" y="126"/>
                  </a:lnTo>
                  <a:lnTo>
                    <a:pt x="2" y="137"/>
                  </a:lnTo>
                  <a:lnTo>
                    <a:pt x="8" y="159"/>
                  </a:lnTo>
                  <a:lnTo>
                    <a:pt x="19" y="178"/>
                  </a:lnTo>
                  <a:lnTo>
                    <a:pt x="25" y="186"/>
                  </a:lnTo>
                  <a:lnTo>
                    <a:pt x="34" y="196"/>
                  </a:lnTo>
                  <a:lnTo>
                    <a:pt x="50" y="210"/>
                  </a:lnTo>
                  <a:lnTo>
                    <a:pt x="70" y="221"/>
                  </a:lnTo>
                  <a:lnTo>
                    <a:pt x="90" y="227"/>
                  </a:lnTo>
                  <a:lnTo>
                    <a:pt x="115" y="229"/>
                  </a:lnTo>
                  <a:lnTo>
                    <a:pt x="126" y="228"/>
                  </a:lnTo>
                  <a:lnTo>
                    <a:pt x="128" y="227"/>
                  </a:lnTo>
                  <a:lnTo>
                    <a:pt x="131" y="227"/>
                  </a:lnTo>
                  <a:lnTo>
                    <a:pt x="137" y="227"/>
                  </a:lnTo>
                  <a:lnTo>
                    <a:pt x="142" y="225"/>
                  </a:lnTo>
                  <a:lnTo>
                    <a:pt x="144" y="224"/>
                  </a:lnTo>
                  <a:lnTo>
                    <a:pt x="147" y="224"/>
                  </a:lnTo>
                  <a:lnTo>
                    <a:pt x="158" y="221"/>
                  </a:lnTo>
                  <a:lnTo>
                    <a:pt x="177" y="210"/>
                  </a:lnTo>
                  <a:lnTo>
                    <a:pt x="185" y="202"/>
                  </a:lnTo>
                  <a:lnTo>
                    <a:pt x="195" y="196"/>
                  </a:lnTo>
                  <a:lnTo>
                    <a:pt x="195" y="194"/>
                  </a:lnTo>
                  <a:lnTo>
                    <a:pt x="195" y="193"/>
                  </a:lnTo>
                  <a:lnTo>
                    <a:pt x="196" y="193"/>
                  </a:lnTo>
                  <a:lnTo>
                    <a:pt x="198" y="191"/>
                  </a:lnTo>
                  <a:lnTo>
                    <a:pt x="202" y="186"/>
                  </a:lnTo>
                  <a:lnTo>
                    <a:pt x="210" y="178"/>
                  </a:lnTo>
                  <a:lnTo>
                    <a:pt x="221" y="159"/>
                  </a:lnTo>
                  <a:lnTo>
                    <a:pt x="227" y="137"/>
                  </a:lnTo>
                  <a:lnTo>
                    <a:pt x="227" y="131"/>
                  </a:lnTo>
                  <a:lnTo>
                    <a:pt x="227" y="128"/>
                  </a:lnTo>
                  <a:lnTo>
                    <a:pt x="228" y="126"/>
                  </a:lnTo>
                  <a:lnTo>
                    <a:pt x="229" y="115"/>
                  </a:lnTo>
                  <a:close/>
                </a:path>
              </a:pathLst>
            </a:custGeom>
            <a:solidFill>
              <a:srgbClr val="33FF00"/>
            </a:solidFill>
            <a:ln w="9525">
              <a:noFill/>
              <a:round/>
              <a:headEnd/>
              <a:tailEnd/>
            </a:ln>
          </p:spPr>
          <p:txBody>
            <a:bodyPr/>
            <a:lstStyle/>
            <a:p>
              <a:endParaRPr lang="en-GB"/>
            </a:p>
          </p:txBody>
        </p:sp>
        <p:sp>
          <p:nvSpPr>
            <p:cNvPr id="26158" name="Freeform 558"/>
            <p:cNvSpPr>
              <a:spLocks/>
            </p:cNvSpPr>
            <p:nvPr/>
          </p:nvSpPr>
          <p:spPr bwMode="auto">
            <a:xfrm>
              <a:off x="3040" y="2826"/>
              <a:ext cx="58" cy="57"/>
            </a:xfrm>
            <a:custGeom>
              <a:avLst/>
              <a:gdLst/>
              <a:ahLst/>
              <a:cxnLst>
                <a:cxn ang="0">
                  <a:pos x="34" y="33"/>
                </a:cxn>
                <a:cxn ang="0">
                  <a:pos x="19" y="50"/>
                </a:cxn>
                <a:cxn ang="0">
                  <a:pos x="8" y="70"/>
                </a:cxn>
                <a:cxn ang="0">
                  <a:pos x="2" y="90"/>
                </a:cxn>
                <a:cxn ang="0">
                  <a:pos x="0" y="114"/>
                </a:cxn>
                <a:cxn ang="0">
                  <a:pos x="0" y="124"/>
                </a:cxn>
                <a:cxn ang="0">
                  <a:pos x="2" y="136"/>
                </a:cxn>
                <a:cxn ang="0">
                  <a:pos x="8" y="157"/>
                </a:cxn>
                <a:cxn ang="0">
                  <a:pos x="19" y="177"/>
                </a:cxn>
                <a:cxn ang="0">
                  <a:pos x="25" y="185"/>
                </a:cxn>
                <a:cxn ang="0">
                  <a:pos x="34" y="195"/>
                </a:cxn>
                <a:cxn ang="0">
                  <a:pos x="50" y="210"/>
                </a:cxn>
                <a:cxn ang="0">
                  <a:pos x="70" y="220"/>
                </a:cxn>
                <a:cxn ang="0">
                  <a:pos x="90" y="227"/>
                </a:cxn>
                <a:cxn ang="0">
                  <a:pos x="114" y="229"/>
                </a:cxn>
                <a:cxn ang="0">
                  <a:pos x="125" y="228"/>
                </a:cxn>
                <a:cxn ang="0">
                  <a:pos x="127" y="227"/>
                </a:cxn>
                <a:cxn ang="0">
                  <a:pos x="130" y="227"/>
                </a:cxn>
                <a:cxn ang="0">
                  <a:pos x="136" y="227"/>
                </a:cxn>
                <a:cxn ang="0">
                  <a:pos x="158" y="220"/>
                </a:cxn>
                <a:cxn ang="0">
                  <a:pos x="177" y="210"/>
                </a:cxn>
                <a:cxn ang="0">
                  <a:pos x="185" y="202"/>
                </a:cxn>
                <a:cxn ang="0">
                  <a:pos x="190" y="198"/>
                </a:cxn>
                <a:cxn ang="0">
                  <a:pos x="192" y="196"/>
                </a:cxn>
                <a:cxn ang="0">
                  <a:pos x="192" y="195"/>
                </a:cxn>
                <a:cxn ang="0">
                  <a:pos x="193" y="195"/>
                </a:cxn>
                <a:cxn ang="0">
                  <a:pos x="195" y="195"/>
                </a:cxn>
                <a:cxn ang="0">
                  <a:pos x="195" y="193"/>
                </a:cxn>
                <a:cxn ang="0">
                  <a:pos x="195" y="191"/>
                </a:cxn>
                <a:cxn ang="0">
                  <a:pos x="196" y="191"/>
                </a:cxn>
                <a:cxn ang="0">
                  <a:pos x="198" y="189"/>
                </a:cxn>
                <a:cxn ang="0">
                  <a:pos x="202" y="185"/>
                </a:cxn>
                <a:cxn ang="0">
                  <a:pos x="210" y="177"/>
                </a:cxn>
                <a:cxn ang="0">
                  <a:pos x="221" y="157"/>
                </a:cxn>
                <a:cxn ang="0">
                  <a:pos x="227" y="136"/>
                </a:cxn>
                <a:cxn ang="0">
                  <a:pos x="227" y="130"/>
                </a:cxn>
                <a:cxn ang="0">
                  <a:pos x="227" y="126"/>
                </a:cxn>
                <a:cxn ang="0">
                  <a:pos x="228" y="124"/>
                </a:cxn>
                <a:cxn ang="0">
                  <a:pos x="229" y="114"/>
                </a:cxn>
                <a:cxn ang="0">
                  <a:pos x="227" y="90"/>
                </a:cxn>
                <a:cxn ang="0">
                  <a:pos x="221" y="70"/>
                </a:cxn>
                <a:cxn ang="0">
                  <a:pos x="210" y="50"/>
                </a:cxn>
                <a:cxn ang="0">
                  <a:pos x="195" y="33"/>
                </a:cxn>
                <a:cxn ang="0">
                  <a:pos x="185" y="24"/>
                </a:cxn>
                <a:cxn ang="0">
                  <a:pos x="177" y="18"/>
                </a:cxn>
                <a:cxn ang="0">
                  <a:pos x="158" y="7"/>
                </a:cxn>
                <a:cxn ang="0">
                  <a:pos x="136" y="1"/>
                </a:cxn>
                <a:cxn ang="0">
                  <a:pos x="114" y="0"/>
                </a:cxn>
                <a:cxn ang="0">
                  <a:pos x="90" y="1"/>
                </a:cxn>
                <a:cxn ang="0">
                  <a:pos x="70" y="7"/>
                </a:cxn>
                <a:cxn ang="0">
                  <a:pos x="50" y="18"/>
                </a:cxn>
                <a:cxn ang="0">
                  <a:pos x="34" y="33"/>
                </a:cxn>
              </a:cxnLst>
              <a:rect l="0" t="0" r="r" b="b"/>
              <a:pathLst>
                <a:path w="229" h="229">
                  <a:moveTo>
                    <a:pt x="34" y="33"/>
                  </a:moveTo>
                  <a:lnTo>
                    <a:pt x="19" y="50"/>
                  </a:lnTo>
                  <a:lnTo>
                    <a:pt x="8" y="70"/>
                  </a:lnTo>
                  <a:lnTo>
                    <a:pt x="2" y="90"/>
                  </a:lnTo>
                  <a:lnTo>
                    <a:pt x="0" y="114"/>
                  </a:lnTo>
                  <a:lnTo>
                    <a:pt x="0" y="124"/>
                  </a:lnTo>
                  <a:lnTo>
                    <a:pt x="2" y="136"/>
                  </a:lnTo>
                  <a:lnTo>
                    <a:pt x="8" y="157"/>
                  </a:lnTo>
                  <a:lnTo>
                    <a:pt x="19" y="177"/>
                  </a:lnTo>
                  <a:lnTo>
                    <a:pt x="25" y="185"/>
                  </a:lnTo>
                  <a:lnTo>
                    <a:pt x="34" y="195"/>
                  </a:lnTo>
                  <a:lnTo>
                    <a:pt x="50" y="210"/>
                  </a:lnTo>
                  <a:lnTo>
                    <a:pt x="70" y="220"/>
                  </a:lnTo>
                  <a:lnTo>
                    <a:pt x="90" y="227"/>
                  </a:lnTo>
                  <a:lnTo>
                    <a:pt x="114" y="229"/>
                  </a:lnTo>
                  <a:lnTo>
                    <a:pt x="125" y="228"/>
                  </a:lnTo>
                  <a:lnTo>
                    <a:pt x="127" y="227"/>
                  </a:lnTo>
                  <a:lnTo>
                    <a:pt x="130" y="227"/>
                  </a:lnTo>
                  <a:lnTo>
                    <a:pt x="136" y="227"/>
                  </a:lnTo>
                  <a:lnTo>
                    <a:pt x="158" y="220"/>
                  </a:lnTo>
                  <a:lnTo>
                    <a:pt x="177" y="210"/>
                  </a:lnTo>
                  <a:lnTo>
                    <a:pt x="185" y="202"/>
                  </a:lnTo>
                  <a:lnTo>
                    <a:pt x="190" y="198"/>
                  </a:lnTo>
                  <a:lnTo>
                    <a:pt x="192" y="196"/>
                  </a:lnTo>
                  <a:lnTo>
                    <a:pt x="192" y="195"/>
                  </a:lnTo>
                  <a:lnTo>
                    <a:pt x="193" y="195"/>
                  </a:lnTo>
                  <a:lnTo>
                    <a:pt x="195" y="195"/>
                  </a:lnTo>
                  <a:lnTo>
                    <a:pt x="195" y="193"/>
                  </a:lnTo>
                  <a:lnTo>
                    <a:pt x="195" y="191"/>
                  </a:lnTo>
                  <a:lnTo>
                    <a:pt x="196" y="191"/>
                  </a:lnTo>
                  <a:lnTo>
                    <a:pt x="198" y="189"/>
                  </a:lnTo>
                  <a:lnTo>
                    <a:pt x="202" y="185"/>
                  </a:lnTo>
                  <a:lnTo>
                    <a:pt x="210" y="177"/>
                  </a:lnTo>
                  <a:lnTo>
                    <a:pt x="221" y="157"/>
                  </a:lnTo>
                  <a:lnTo>
                    <a:pt x="227" y="136"/>
                  </a:lnTo>
                  <a:lnTo>
                    <a:pt x="227" y="130"/>
                  </a:lnTo>
                  <a:lnTo>
                    <a:pt x="227" y="126"/>
                  </a:lnTo>
                  <a:lnTo>
                    <a:pt x="228" y="124"/>
                  </a:lnTo>
                  <a:lnTo>
                    <a:pt x="229" y="114"/>
                  </a:lnTo>
                  <a:lnTo>
                    <a:pt x="227" y="90"/>
                  </a:lnTo>
                  <a:lnTo>
                    <a:pt x="221" y="70"/>
                  </a:lnTo>
                  <a:lnTo>
                    <a:pt x="210" y="50"/>
                  </a:lnTo>
                  <a:lnTo>
                    <a:pt x="195" y="33"/>
                  </a:lnTo>
                  <a:lnTo>
                    <a:pt x="185" y="24"/>
                  </a:lnTo>
                  <a:lnTo>
                    <a:pt x="177" y="18"/>
                  </a:lnTo>
                  <a:lnTo>
                    <a:pt x="158" y="7"/>
                  </a:lnTo>
                  <a:lnTo>
                    <a:pt x="136" y="1"/>
                  </a:lnTo>
                  <a:lnTo>
                    <a:pt x="114" y="0"/>
                  </a:lnTo>
                  <a:lnTo>
                    <a:pt x="90" y="1"/>
                  </a:lnTo>
                  <a:lnTo>
                    <a:pt x="70" y="7"/>
                  </a:lnTo>
                  <a:lnTo>
                    <a:pt x="50" y="18"/>
                  </a:lnTo>
                  <a:lnTo>
                    <a:pt x="34" y="33"/>
                  </a:lnTo>
                  <a:close/>
                </a:path>
              </a:pathLst>
            </a:custGeom>
            <a:solidFill>
              <a:srgbClr val="33FF00"/>
            </a:solidFill>
            <a:ln w="9525">
              <a:noFill/>
              <a:round/>
              <a:headEnd/>
              <a:tailEnd/>
            </a:ln>
          </p:spPr>
          <p:txBody>
            <a:bodyPr/>
            <a:lstStyle/>
            <a:p>
              <a:endParaRPr lang="en-GB"/>
            </a:p>
          </p:txBody>
        </p:sp>
        <p:sp>
          <p:nvSpPr>
            <p:cNvPr id="26159" name="Freeform 559"/>
            <p:cNvSpPr>
              <a:spLocks/>
            </p:cNvSpPr>
            <p:nvPr/>
          </p:nvSpPr>
          <p:spPr bwMode="auto">
            <a:xfrm>
              <a:off x="4130" y="3510"/>
              <a:ext cx="57" cy="58"/>
            </a:xfrm>
            <a:custGeom>
              <a:avLst/>
              <a:gdLst/>
              <a:ahLst/>
              <a:cxnLst>
                <a:cxn ang="0">
                  <a:pos x="34" y="195"/>
                </a:cxn>
                <a:cxn ang="0">
                  <a:pos x="50" y="210"/>
                </a:cxn>
                <a:cxn ang="0">
                  <a:pos x="70" y="221"/>
                </a:cxn>
                <a:cxn ang="0">
                  <a:pos x="90" y="227"/>
                </a:cxn>
                <a:cxn ang="0">
                  <a:pos x="115" y="229"/>
                </a:cxn>
                <a:cxn ang="0">
                  <a:pos x="126" y="228"/>
                </a:cxn>
                <a:cxn ang="0">
                  <a:pos x="128" y="227"/>
                </a:cxn>
                <a:cxn ang="0">
                  <a:pos x="131" y="227"/>
                </a:cxn>
                <a:cxn ang="0">
                  <a:pos x="137" y="227"/>
                </a:cxn>
                <a:cxn ang="0">
                  <a:pos x="142" y="225"/>
                </a:cxn>
                <a:cxn ang="0">
                  <a:pos x="144" y="224"/>
                </a:cxn>
                <a:cxn ang="0">
                  <a:pos x="147" y="224"/>
                </a:cxn>
                <a:cxn ang="0">
                  <a:pos x="158" y="221"/>
                </a:cxn>
                <a:cxn ang="0">
                  <a:pos x="177" y="210"/>
                </a:cxn>
                <a:cxn ang="0">
                  <a:pos x="185" y="203"/>
                </a:cxn>
                <a:cxn ang="0">
                  <a:pos x="190" y="198"/>
                </a:cxn>
                <a:cxn ang="0">
                  <a:pos x="192" y="196"/>
                </a:cxn>
                <a:cxn ang="0">
                  <a:pos x="192" y="195"/>
                </a:cxn>
                <a:cxn ang="0">
                  <a:pos x="193" y="195"/>
                </a:cxn>
                <a:cxn ang="0">
                  <a:pos x="195" y="195"/>
                </a:cxn>
                <a:cxn ang="0">
                  <a:pos x="195" y="193"/>
                </a:cxn>
                <a:cxn ang="0">
                  <a:pos x="195" y="192"/>
                </a:cxn>
                <a:cxn ang="0">
                  <a:pos x="196" y="192"/>
                </a:cxn>
                <a:cxn ang="0">
                  <a:pos x="198" y="190"/>
                </a:cxn>
                <a:cxn ang="0">
                  <a:pos x="203" y="186"/>
                </a:cxn>
                <a:cxn ang="0">
                  <a:pos x="210" y="177"/>
                </a:cxn>
                <a:cxn ang="0">
                  <a:pos x="221" y="158"/>
                </a:cxn>
                <a:cxn ang="0">
                  <a:pos x="224" y="147"/>
                </a:cxn>
                <a:cxn ang="0">
                  <a:pos x="224" y="144"/>
                </a:cxn>
                <a:cxn ang="0">
                  <a:pos x="225" y="142"/>
                </a:cxn>
                <a:cxn ang="0">
                  <a:pos x="227" y="138"/>
                </a:cxn>
                <a:cxn ang="0">
                  <a:pos x="227" y="131"/>
                </a:cxn>
                <a:cxn ang="0">
                  <a:pos x="227" y="128"/>
                </a:cxn>
                <a:cxn ang="0">
                  <a:pos x="228" y="126"/>
                </a:cxn>
                <a:cxn ang="0">
                  <a:pos x="229" y="115"/>
                </a:cxn>
                <a:cxn ang="0">
                  <a:pos x="227" y="91"/>
                </a:cxn>
                <a:cxn ang="0">
                  <a:pos x="221" y="71"/>
                </a:cxn>
                <a:cxn ang="0">
                  <a:pos x="210" y="50"/>
                </a:cxn>
                <a:cxn ang="0">
                  <a:pos x="195" y="34"/>
                </a:cxn>
                <a:cxn ang="0">
                  <a:pos x="185" y="26"/>
                </a:cxn>
                <a:cxn ang="0">
                  <a:pos x="177" y="19"/>
                </a:cxn>
                <a:cxn ang="0">
                  <a:pos x="158" y="9"/>
                </a:cxn>
                <a:cxn ang="0">
                  <a:pos x="147" y="4"/>
                </a:cxn>
                <a:cxn ang="0">
                  <a:pos x="137" y="2"/>
                </a:cxn>
                <a:cxn ang="0">
                  <a:pos x="126" y="0"/>
                </a:cxn>
                <a:cxn ang="0">
                  <a:pos x="115" y="0"/>
                </a:cxn>
                <a:cxn ang="0">
                  <a:pos x="90" y="2"/>
                </a:cxn>
                <a:cxn ang="0">
                  <a:pos x="70" y="9"/>
                </a:cxn>
                <a:cxn ang="0">
                  <a:pos x="50" y="19"/>
                </a:cxn>
                <a:cxn ang="0">
                  <a:pos x="34" y="34"/>
                </a:cxn>
                <a:cxn ang="0">
                  <a:pos x="19" y="50"/>
                </a:cxn>
                <a:cxn ang="0">
                  <a:pos x="8" y="71"/>
                </a:cxn>
                <a:cxn ang="0">
                  <a:pos x="2" y="91"/>
                </a:cxn>
                <a:cxn ang="0">
                  <a:pos x="0" y="115"/>
                </a:cxn>
                <a:cxn ang="0">
                  <a:pos x="0" y="126"/>
                </a:cxn>
                <a:cxn ang="0">
                  <a:pos x="2" y="138"/>
                </a:cxn>
                <a:cxn ang="0">
                  <a:pos x="4" y="147"/>
                </a:cxn>
                <a:cxn ang="0">
                  <a:pos x="8" y="158"/>
                </a:cxn>
                <a:cxn ang="0">
                  <a:pos x="19" y="177"/>
                </a:cxn>
                <a:cxn ang="0">
                  <a:pos x="25" y="186"/>
                </a:cxn>
                <a:cxn ang="0">
                  <a:pos x="34" y="195"/>
                </a:cxn>
              </a:cxnLst>
              <a:rect l="0" t="0" r="r" b="b"/>
              <a:pathLst>
                <a:path w="229" h="229">
                  <a:moveTo>
                    <a:pt x="34" y="195"/>
                  </a:moveTo>
                  <a:lnTo>
                    <a:pt x="50" y="210"/>
                  </a:lnTo>
                  <a:lnTo>
                    <a:pt x="70" y="221"/>
                  </a:lnTo>
                  <a:lnTo>
                    <a:pt x="90" y="227"/>
                  </a:lnTo>
                  <a:lnTo>
                    <a:pt x="115" y="229"/>
                  </a:lnTo>
                  <a:lnTo>
                    <a:pt x="126" y="228"/>
                  </a:lnTo>
                  <a:lnTo>
                    <a:pt x="128" y="227"/>
                  </a:lnTo>
                  <a:lnTo>
                    <a:pt x="131" y="227"/>
                  </a:lnTo>
                  <a:lnTo>
                    <a:pt x="137" y="227"/>
                  </a:lnTo>
                  <a:lnTo>
                    <a:pt x="142" y="225"/>
                  </a:lnTo>
                  <a:lnTo>
                    <a:pt x="144" y="224"/>
                  </a:lnTo>
                  <a:lnTo>
                    <a:pt x="147" y="224"/>
                  </a:lnTo>
                  <a:lnTo>
                    <a:pt x="158" y="221"/>
                  </a:lnTo>
                  <a:lnTo>
                    <a:pt x="177" y="210"/>
                  </a:lnTo>
                  <a:lnTo>
                    <a:pt x="185" y="203"/>
                  </a:lnTo>
                  <a:lnTo>
                    <a:pt x="190" y="198"/>
                  </a:lnTo>
                  <a:lnTo>
                    <a:pt x="192" y="196"/>
                  </a:lnTo>
                  <a:lnTo>
                    <a:pt x="192" y="195"/>
                  </a:lnTo>
                  <a:lnTo>
                    <a:pt x="193" y="195"/>
                  </a:lnTo>
                  <a:lnTo>
                    <a:pt x="195" y="195"/>
                  </a:lnTo>
                  <a:lnTo>
                    <a:pt x="195" y="193"/>
                  </a:lnTo>
                  <a:lnTo>
                    <a:pt x="195" y="192"/>
                  </a:lnTo>
                  <a:lnTo>
                    <a:pt x="196" y="192"/>
                  </a:lnTo>
                  <a:lnTo>
                    <a:pt x="198" y="190"/>
                  </a:lnTo>
                  <a:lnTo>
                    <a:pt x="203" y="186"/>
                  </a:lnTo>
                  <a:lnTo>
                    <a:pt x="210" y="177"/>
                  </a:lnTo>
                  <a:lnTo>
                    <a:pt x="221" y="158"/>
                  </a:lnTo>
                  <a:lnTo>
                    <a:pt x="224" y="147"/>
                  </a:lnTo>
                  <a:lnTo>
                    <a:pt x="224" y="144"/>
                  </a:lnTo>
                  <a:lnTo>
                    <a:pt x="225" y="142"/>
                  </a:lnTo>
                  <a:lnTo>
                    <a:pt x="227" y="138"/>
                  </a:lnTo>
                  <a:lnTo>
                    <a:pt x="227" y="131"/>
                  </a:lnTo>
                  <a:lnTo>
                    <a:pt x="227" y="128"/>
                  </a:lnTo>
                  <a:lnTo>
                    <a:pt x="228" y="126"/>
                  </a:lnTo>
                  <a:lnTo>
                    <a:pt x="229" y="115"/>
                  </a:lnTo>
                  <a:lnTo>
                    <a:pt x="227" y="91"/>
                  </a:lnTo>
                  <a:lnTo>
                    <a:pt x="221" y="71"/>
                  </a:lnTo>
                  <a:lnTo>
                    <a:pt x="210" y="50"/>
                  </a:lnTo>
                  <a:lnTo>
                    <a:pt x="195" y="34"/>
                  </a:lnTo>
                  <a:lnTo>
                    <a:pt x="185" y="26"/>
                  </a:lnTo>
                  <a:lnTo>
                    <a:pt x="177" y="19"/>
                  </a:lnTo>
                  <a:lnTo>
                    <a:pt x="158" y="9"/>
                  </a:lnTo>
                  <a:lnTo>
                    <a:pt x="147" y="4"/>
                  </a:lnTo>
                  <a:lnTo>
                    <a:pt x="137" y="2"/>
                  </a:lnTo>
                  <a:lnTo>
                    <a:pt x="126" y="0"/>
                  </a:lnTo>
                  <a:lnTo>
                    <a:pt x="115" y="0"/>
                  </a:lnTo>
                  <a:lnTo>
                    <a:pt x="90" y="2"/>
                  </a:lnTo>
                  <a:lnTo>
                    <a:pt x="70" y="9"/>
                  </a:lnTo>
                  <a:lnTo>
                    <a:pt x="50" y="19"/>
                  </a:lnTo>
                  <a:lnTo>
                    <a:pt x="34" y="34"/>
                  </a:lnTo>
                  <a:lnTo>
                    <a:pt x="19" y="50"/>
                  </a:lnTo>
                  <a:lnTo>
                    <a:pt x="8" y="71"/>
                  </a:lnTo>
                  <a:lnTo>
                    <a:pt x="2" y="91"/>
                  </a:lnTo>
                  <a:lnTo>
                    <a:pt x="0" y="115"/>
                  </a:lnTo>
                  <a:lnTo>
                    <a:pt x="0" y="126"/>
                  </a:lnTo>
                  <a:lnTo>
                    <a:pt x="2" y="138"/>
                  </a:lnTo>
                  <a:lnTo>
                    <a:pt x="4" y="147"/>
                  </a:lnTo>
                  <a:lnTo>
                    <a:pt x="8" y="158"/>
                  </a:lnTo>
                  <a:lnTo>
                    <a:pt x="19" y="177"/>
                  </a:lnTo>
                  <a:lnTo>
                    <a:pt x="25" y="186"/>
                  </a:lnTo>
                  <a:lnTo>
                    <a:pt x="34" y="195"/>
                  </a:lnTo>
                </a:path>
              </a:pathLst>
            </a:custGeom>
            <a:noFill/>
            <a:ln w="1588">
              <a:solidFill>
                <a:srgbClr val="000000"/>
              </a:solidFill>
              <a:prstDash val="solid"/>
              <a:round/>
              <a:headEnd/>
              <a:tailEnd/>
            </a:ln>
          </p:spPr>
          <p:txBody>
            <a:bodyPr/>
            <a:lstStyle/>
            <a:p>
              <a:endParaRPr lang="en-GB"/>
            </a:p>
          </p:txBody>
        </p:sp>
        <p:sp>
          <p:nvSpPr>
            <p:cNvPr id="26160" name="Freeform 560"/>
            <p:cNvSpPr>
              <a:spLocks/>
            </p:cNvSpPr>
            <p:nvPr/>
          </p:nvSpPr>
          <p:spPr bwMode="auto">
            <a:xfrm>
              <a:off x="2908" y="2803"/>
              <a:ext cx="58" cy="57"/>
            </a:xfrm>
            <a:custGeom>
              <a:avLst/>
              <a:gdLst/>
              <a:ahLst/>
              <a:cxnLst>
                <a:cxn ang="0">
                  <a:pos x="195" y="34"/>
                </a:cxn>
                <a:cxn ang="0">
                  <a:pos x="185" y="25"/>
                </a:cxn>
                <a:cxn ang="0">
                  <a:pos x="177" y="19"/>
                </a:cxn>
                <a:cxn ang="0">
                  <a:pos x="158" y="8"/>
                </a:cxn>
                <a:cxn ang="0">
                  <a:pos x="147" y="4"/>
                </a:cxn>
                <a:cxn ang="0">
                  <a:pos x="137" y="2"/>
                </a:cxn>
                <a:cxn ang="0">
                  <a:pos x="126" y="0"/>
                </a:cxn>
                <a:cxn ang="0">
                  <a:pos x="115" y="0"/>
                </a:cxn>
                <a:cxn ang="0">
                  <a:pos x="90" y="2"/>
                </a:cxn>
                <a:cxn ang="0">
                  <a:pos x="70" y="8"/>
                </a:cxn>
                <a:cxn ang="0">
                  <a:pos x="50" y="19"/>
                </a:cxn>
                <a:cxn ang="0">
                  <a:pos x="34" y="34"/>
                </a:cxn>
                <a:cxn ang="0">
                  <a:pos x="19" y="51"/>
                </a:cxn>
                <a:cxn ang="0">
                  <a:pos x="8" y="71"/>
                </a:cxn>
                <a:cxn ang="0">
                  <a:pos x="2" y="92"/>
                </a:cxn>
                <a:cxn ang="0">
                  <a:pos x="0" y="115"/>
                </a:cxn>
                <a:cxn ang="0">
                  <a:pos x="0" y="126"/>
                </a:cxn>
                <a:cxn ang="0">
                  <a:pos x="2" y="137"/>
                </a:cxn>
                <a:cxn ang="0">
                  <a:pos x="8" y="159"/>
                </a:cxn>
                <a:cxn ang="0">
                  <a:pos x="19" y="178"/>
                </a:cxn>
                <a:cxn ang="0">
                  <a:pos x="25" y="186"/>
                </a:cxn>
                <a:cxn ang="0">
                  <a:pos x="34" y="196"/>
                </a:cxn>
                <a:cxn ang="0">
                  <a:pos x="50" y="210"/>
                </a:cxn>
                <a:cxn ang="0">
                  <a:pos x="70" y="221"/>
                </a:cxn>
                <a:cxn ang="0">
                  <a:pos x="90" y="227"/>
                </a:cxn>
                <a:cxn ang="0">
                  <a:pos x="115" y="229"/>
                </a:cxn>
                <a:cxn ang="0">
                  <a:pos x="126" y="228"/>
                </a:cxn>
                <a:cxn ang="0">
                  <a:pos x="128" y="227"/>
                </a:cxn>
                <a:cxn ang="0">
                  <a:pos x="131" y="227"/>
                </a:cxn>
                <a:cxn ang="0">
                  <a:pos x="137" y="227"/>
                </a:cxn>
                <a:cxn ang="0">
                  <a:pos x="142" y="225"/>
                </a:cxn>
                <a:cxn ang="0">
                  <a:pos x="144" y="224"/>
                </a:cxn>
                <a:cxn ang="0">
                  <a:pos x="147" y="224"/>
                </a:cxn>
                <a:cxn ang="0">
                  <a:pos x="158" y="221"/>
                </a:cxn>
                <a:cxn ang="0">
                  <a:pos x="177" y="210"/>
                </a:cxn>
                <a:cxn ang="0">
                  <a:pos x="185" y="202"/>
                </a:cxn>
                <a:cxn ang="0">
                  <a:pos x="195" y="196"/>
                </a:cxn>
                <a:cxn ang="0">
                  <a:pos x="195" y="194"/>
                </a:cxn>
                <a:cxn ang="0">
                  <a:pos x="195" y="193"/>
                </a:cxn>
                <a:cxn ang="0">
                  <a:pos x="196" y="193"/>
                </a:cxn>
                <a:cxn ang="0">
                  <a:pos x="198" y="191"/>
                </a:cxn>
                <a:cxn ang="0">
                  <a:pos x="202" y="186"/>
                </a:cxn>
                <a:cxn ang="0">
                  <a:pos x="210" y="178"/>
                </a:cxn>
                <a:cxn ang="0">
                  <a:pos x="221" y="159"/>
                </a:cxn>
                <a:cxn ang="0">
                  <a:pos x="227" y="137"/>
                </a:cxn>
                <a:cxn ang="0">
                  <a:pos x="227" y="131"/>
                </a:cxn>
                <a:cxn ang="0">
                  <a:pos x="227" y="128"/>
                </a:cxn>
                <a:cxn ang="0">
                  <a:pos x="228" y="126"/>
                </a:cxn>
                <a:cxn ang="0">
                  <a:pos x="229" y="115"/>
                </a:cxn>
                <a:cxn ang="0">
                  <a:pos x="227" y="92"/>
                </a:cxn>
                <a:cxn ang="0">
                  <a:pos x="221" y="71"/>
                </a:cxn>
                <a:cxn ang="0">
                  <a:pos x="210" y="51"/>
                </a:cxn>
                <a:cxn ang="0">
                  <a:pos x="195" y="34"/>
                </a:cxn>
              </a:cxnLst>
              <a:rect l="0" t="0" r="r" b="b"/>
              <a:pathLst>
                <a:path w="229" h="229">
                  <a:moveTo>
                    <a:pt x="195" y="34"/>
                  </a:moveTo>
                  <a:lnTo>
                    <a:pt x="185" y="25"/>
                  </a:lnTo>
                  <a:lnTo>
                    <a:pt x="177" y="19"/>
                  </a:lnTo>
                  <a:lnTo>
                    <a:pt x="158" y="8"/>
                  </a:lnTo>
                  <a:lnTo>
                    <a:pt x="147" y="4"/>
                  </a:lnTo>
                  <a:lnTo>
                    <a:pt x="137" y="2"/>
                  </a:lnTo>
                  <a:lnTo>
                    <a:pt x="126" y="0"/>
                  </a:lnTo>
                  <a:lnTo>
                    <a:pt x="115" y="0"/>
                  </a:lnTo>
                  <a:lnTo>
                    <a:pt x="90" y="2"/>
                  </a:lnTo>
                  <a:lnTo>
                    <a:pt x="70" y="8"/>
                  </a:lnTo>
                  <a:lnTo>
                    <a:pt x="50" y="19"/>
                  </a:lnTo>
                  <a:lnTo>
                    <a:pt x="34" y="34"/>
                  </a:lnTo>
                  <a:lnTo>
                    <a:pt x="19" y="51"/>
                  </a:lnTo>
                  <a:lnTo>
                    <a:pt x="8" y="71"/>
                  </a:lnTo>
                  <a:lnTo>
                    <a:pt x="2" y="92"/>
                  </a:lnTo>
                  <a:lnTo>
                    <a:pt x="0" y="115"/>
                  </a:lnTo>
                  <a:lnTo>
                    <a:pt x="0" y="126"/>
                  </a:lnTo>
                  <a:lnTo>
                    <a:pt x="2" y="137"/>
                  </a:lnTo>
                  <a:lnTo>
                    <a:pt x="8" y="159"/>
                  </a:lnTo>
                  <a:lnTo>
                    <a:pt x="19" y="178"/>
                  </a:lnTo>
                  <a:lnTo>
                    <a:pt x="25" y="186"/>
                  </a:lnTo>
                  <a:lnTo>
                    <a:pt x="34" y="196"/>
                  </a:lnTo>
                  <a:lnTo>
                    <a:pt x="50" y="210"/>
                  </a:lnTo>
                  <a:lnTo>
                    <a:pt x="70" y="221"/>
                  </a:lnTo>
                  <a:lnTo>
                    <a:pt x="90" y="227"/>
                  </a:lnTo>
                  <a:lnTo>
                    <a:pt x="115" y="229"/>
                  </a:lnTo>
                  <a:lnTo>
                    <a:pt x="126" y="228"/>
                  </a:lnTo>
                  <a:lnTo>
                    <a:pt x="128" y="227"/>
                  </a:lnTo>
                  <a:lnTo>
                    <a:pt x="131" y="227"/>
                  </a:lnTo>
                  <a:lnTo>
                    <a:pt x="137" y="227"/>
                  </a:lnTo>
                  <a:lnTo>
                    <a:pt x="142" y="225"/>
                  </a:lnTo>
                  <a:lnTo>
                    <a:pt x="144" y="224"/>
                  </a:lnTo>
                  <a:lnTo>
                    <a:pt x="147" y="224"/>
                  </a:lnTo>
                  <a:lnTo>
                    <a:pt x="158" y="221"/>
                  </a:lnTo>
                  <a:lnTo>
                    <a:pt x="177" y="210"/>
                  </a:lnTo>
                  <a:lnTo>
                    <a:pt x="185" y="202"/>
                  </a:lnTo>
                  <a:lnTo>
                    <a:pt x="195" y="196"/>
                  </a:lnTo>
                  <a:lnTo>
                    <a:pt x="195" y="194"/>
                  </a:lnTo>
                  <a:lnTo>
                    <a:pt x="195" y="193"/>
                  </a:lnTo>
                  <a:lnTo>
                    <a:pt x="196" y="193"/>
                  </a:lnTo>
                  <a:lnTo>
                    <a:pt x="198" y="191"/>
                  </a:lnTo>
                  <a:lnTo>
                    <a:pt x="202" y="186"/>
                  </a:lnTo>
                  <a:lnTo>
                    <a:pt x="210" y="178"/>
                  </a:lnTo>
                  <a:lnTo>
                    <a:pt x="221" y="159"/>
                  </a:lnTo>
                  <a:lnTo>
                    <a:pt x="227" y="137"/>
                  </a:lnTo>
                  <a:lnTo>
                    <a:pt x="227" y="131"/>
                  </a:lnTo>
                  <a:lnTo>
                    <a:pt x="227" y="128"/>
                  </a:lnTo>
                  <a:lnTo>
                    <a:pt x="228" y="126"/>
                  </a:lnTo>
                  <a:lnTo>
                    <a:pt x="229" y="115"/>
                  </a:lnTo>
                  <a:lnTo>
                    <a:pt x="227" y="92"/>
                  </a:lnTo>
                  <a:lnTo>
                    <a:pt x="221" y="71"/>
                  </a:lnTo>
                  <a:lnTo>
                    <a:pt x="210" y="51"/>
                  </a:lnTo>
                  <a:lnTo>
                    <a:pt x="195" y="34"/>
                  </a:lnTo>
                </a:path>
              </a:pathLst>
            </a:custGeom>
            <a:noFill/>
            <a:ln w="1588">
              <a:solidFill>
                <a:srgbClr val="000000"/>
              </a:solidFill>
              <a:prstDash val="solid"/>
              <a:round/>
              <a:headEnd/>
              <a:tailEnd/>
            </a:ln>
          </p:spPr>
          <p:txBody>
            <a:bodyPr/>
            <a:lstStyle/>
            <a:p>
              <a:endParaRPr lang="en-GB"/>
            </a:p>
          </p:txBody>
        </p:sp>
        <p:sp>
          <p:nvSpPr>
            <p:cNvPr id="26161" name="Freeform 561"/>
            <p:cNvSpPr>
              <a:spLocks/>
            </p:cNvSpPr>
            <p:nvPr/>
          </p:nvSpPr>
          <p:spPr bwMode="auto">
            <a:xfrm>
              <a:off x="3040" y="2826"/>
              <a:ext cx="58" cy="57"/>
            </a:xfrm>
            <a:custGeom>
              <a:avLst/>
              <a:gdLst/>
              <a:ahLst/>
              <a:cxnLst>
                <a:cxn ang="0">
                  <a:pos x="0" y="114"/>
                </a:cxn>
                <a:cxn ang="0">
                  <a:pos x="0" y="124"/>
                </a:cxn>
                <a:cxn ang="0">
                  <a:pos x="2" y="136"/>
                </a:cxn>
                <a:cxn ang="0">
                  <a:pos x="8" y="157"/>
                </a:cxn>
                <a:cxn ang="0">
                  <a:pos x="19" y="177"/>
                </a:cxn>
                <a:cxn ang="0">
                  <a:pos x="25" y="185"/>
                </a:cxn>
                <a:cxn ang="0">
                  <a:pos x="34" y="195"/>
                </a:cxn>
                <a:cxn ang="0">
                  <a:pos x="50" y="210"/>
                </a:cxn>
                <a:cxn ang="0">
                  <a:pos x="70" y="220"/>
                </a:cxn>
                <a:cxn ang="0">
                  <a:pos x="90" y="227"/>
                </a:cxn>
                <a:cxn ang="0">
                  <a:pos x="114" y="229"/>
                </a:cxn>
                <a:cxn ang="0">
                  <a:pos x="125" y="228"/>
                </a:cxn>
                <a:cxn ang="0">
                  <a:pos x="127" y="227"/>
                </a:cxn>
                <a:cxn ang="0">
                  <a:pos x="130" y="227"/>
                </a:cxn>
                <a:cxn ang="0">
                  <a:pos x="136" y="227"/>
                </a:cxn>
                <a:cxn ang="0">
                  <a:pos x="158" y="220"/>
                </a:cxn>
                <a:cxn ang="0">
                  <a:pos x="177" y="210"/>
                </a:cxn>
                <a:cxn ang="0">
                  <a:pos x="185" y="202"/>
                </a:cxn>
                <a:cxn ang="0">
                  <a:pos x="190" y="198"/>
                </a:cxn>
                <a:cxn ang="0">
                  <a:pos x="192" y="196"/>
                </a:cxn>
                <a:cxn ang="0">
                  <a:pos x="192" y="195"/>
                </a:cxn>
                <a:cxn ang="0">
                  <a:pos x="193" y="195"/>
                </a:cxn>
                <a:cxn ang="0">
                  <a:pos x="195" y="195"/>
                </a:cxn>
                <a:cxn ang="0">
                  <a:pos x="195" y="193"/>
                </a:cxn>
                <a:cxn ang="0">
                  <a:pos x="195" y="191"/>
                </a:cxn>
                <a:cxn ang="0">
                  <a:pos x="196" y="191"/>
                </a:cxn>
                <a:cxn ang="0">
                  <a:pos x="198" y="189"/>
                </a:cxn>
                <a:cxn ang="0">
                  <a:pos x="202" y="185"/>
                </a:cxn>
                <a:cxn ang="0">
                  <a:pos x="210" y="177"/>
                </a:cxn>
                <a:cxn ang="0">
                  <a:pos x="221" y="157"/>
                </a:cxn>
                <a:cxn ang="0">
                  <a:pos x="227" y="136"/>
                </a:cxn>
                <a:cxn ang="0">
                  <a:pos x="227" y="130"/>
                </a:cxn>
                <a:cxn ang="0">
                  <a:pos x="227" y="126"/>
                </a:cxn>
                <a:cxn ang="0">
                  <a:pos x="228" y="124"/>
                </a:cxn>
                <a:cxn ang="0">
                  <a:pos x="229" y="114"/>
                </a:cxn>
                <a:cxn ang="0">
                  <a:pos x="227" y="90"/>
                </a:cxn>
                <a:cxn ang="0">
                  <a:pos x="221" y="70"/>
                </a:cxn>
                <a:cxn ang="0">
                  <a:pos x="210" y="50"/>
                </a:cxn>
                <a:cxn ang="0">
                  <a:pos x="195" y="33"/>
                </a:cxn>
                <a:cxn ang="0">
                  <a:pos x="185" y="24"/>
                </a:cxn>
                <a:cxn ang="0">
                  <a:pos x="177" y="18"/>
                </a:cxn>
                <a:cxn ang="0">
                  <a:pos x="158" y="7"/>
                </a:cxn>
                <a:cxn ang="0">
                  <a:pos x="136" y="1"/>
                </a:cxn>
                <a:cxn ang="0">
                  <a:pos x="114" y="0"/>
                </a:cxn>
                <a:cxn ang="0">
                  <a:pos x="90" y="1"/>
                </a:cxn>
                <a:cxn ang="0">
                  <a:pos x="70" y="7"/>
                </a:cxn>
                <a:cxn ang="0">
                  <a:pos x="50" y="18"/>
                </a:cxn>
                <a:cxn ang="0">
                  <a:pos x="34" y="33"/>
                </a:cxn>
                <a:cxn ang="0">
                  <a:pos x="19" y="50"/>
                </a:cxn>
                <a:cxn ang="0">
                  <a:pos x="8" y="70"/>
                </a:cxn>
                <a:cxn ang="0">
                  <a:pos x="2" y="90"/>
                </a:cxn>
                <a:cxn ang="0">
                  <a:pos x="0" y="114"/>
                </a:cxn>
              </a:cxnLst>
              <a:rect l="0" t="0" r="r" b="b"/>
              <a:pathLst>
                <a:path w="229" h="229">
                  <a:moveTo>
                    <a:pt x="0" y="114"/>
                  </a:moveTo>
                  <a:lnTo>
                    <a:pt x="0" y="124"/>
                  </a:lnTo>
                  <a:lnTo>
                    <a:pt x="2" y="136"/>
                  </a:lnTo>
                  <a:lnTo>
                    <a:pt x="8" y="157"/>
                  </a:lnTo>
                  <a:lnTo>
                    <a:pt x="19" y="177"/>
                  </a:lnTo>
                  <a:lnTo>
                    <a:pt x="25" y="185"/>
                  </a:lnTo>
                  <a:lnTo>
                    <a:pt x="34" y="195"/>
                  </a:lnTo>
                  <a:lnTo>
                    <a:pt x="50" y="210"/>
                  </a:lnTo>
                  <a:lnTo>
                    <a:pt x="70" y="220"/>
                  </a:lnTo>
                  <a:lnTo>
                    <a:pt x="90" y="227"/>
                  </a:lnTo>
                  <a:lnTo>
                    <a:pt x="114" y="229"/>
                  </a:lnTo>
                  <a:lnTo>
                    <a:pt x="125" y="228"/>
                  </a:lnTo>
                  <a:lnTo>
                    <a:pt x="127" y="227"/>
                  </a:lnTo>
                  <a:lnTo>
                    <a:pt x="130" y="227"/>
                  </a:lnTo>
                  <a:lnTo>
                    <a:pt x="136" y="227"/>
                  </a:lnTo>
                  <a:lnTo>
                    <a:pt x="158" y="220"/>
                  </a:lnTo>
                  <a:lnTo>
                    <a:pt x="177" y="210"/>
                  </a:lnTo>
                  <a:lnTo>
                    <a:pt x="185" y="202"/>
                  </a:lnTo>
                  <a:lnTo>
                    <a:pt x="190" y="198"/>
                  </a:lnTo>
                  <a:lnTo>
                    <a:pt x="192" y="196"/>
                  </a:lnTo>
                  <a:lnTo>
                    <a:pt x="192" y="195"/>
                  </a:lnTo>
                  <a:lnTo>
                    <a:pt x="193" y="195"/>
                  </a:lnTo>
                  <a:lnTo>
                    <a:pt x="195" y="195"/>
                  </a:lnTo>
                  <a:lnTo>
                    <a:pt x="195" y="193"/>
                  </a:lnTo>
                  <a:lnTo>
                    <a:pt x="195" y="191"/>
                  </a:lnTo>
                  <a:lnTo>
                    <a:pt x="196" y="191"/>
                  </a:lnTo>
                  <a:lnTo>
                    <a:pt x="198" y="189"/>
                  </a:lnTo>
                  <a:lnTo>
                    <a:pt x="202" y="185"/>
                  </a:lnTo>
                  <a:lnTo>
                    <a:pt x="210" y="177"/>
                  </a:lnTo>
                  <a:lnTo>
                    <a:pt x="221" y="157"/>
                  </a:lnTo>
                  <a:lnTo>
                    <a:pt x="227" y="136"/>
                  </a:lnTo>
                  <a:lnTo>
                    <a:pt x="227" y="130"/>
                  </a:lnTo>
                  <a:lnTo>
                    <a:pt x="227" y="126"/>
                  </a:lnTo>
                  <a:lnTo>
                    <a:pt x="228" y="124"/>
                  </a:lnTo>
                  <a:lnTo>
                    <a:pt x="229" y="114"/>
                  </a:lnTo>
                  <a:lnTo>
                    <a:pt x="227" y="90"/>
                  </a:lnTo>
                  <a:lnTo>
                    <a:pt x="221" y="70"/>
                  </a:lnTo>
                  <a:lnTo>
                    <a:pt x="210" y="50"/>
                  </a:lnTo>
                  <a:lnTo>
                    <a:pt x="195" y="33"/>
                  </a:lnTo>
                  <a:lnTo>
                    <a:pt x="185" y="24"/>
                  </a:lnTo>
                  <a:lnTo>
                    <a:pt x="177" y="18"/>
                  </a:lnTo>
                  <a:lnTo>
                    <a:pt x="158" y="7"/>
                  </a:lnTo>
                  <a:lnTo>
                    <a:pt x="136" y="1"/>
                  </a:lnTo>
                  <a:lnTo>
                    <a:pt x="114" y="0"/>
                  </a:lnTo>
                  <a:lnTo>
                    <a:pt x="90" y="1"/>
                  </a:lnTo>
                  <a:lnTo>
                    <a:pt x="70" y="7"/>
                  </a:lnTo>
                  <a:lnTo>
                    <a:pt x="50" y="18"/>
                  </a:lnTo>
                  <a:lnTo>
                    <a:pt x="34" y="33"/>
                  </a:lnTo>
                  <a:lnTo>
                    <a:pt x="19" y="50"/>
                  </a:lnTo>
                  <a:lnTo>
                    <a:pt x="8" y="70"/>
                  </a:lnTo>
                  <a:lnTo>
                    <a:pt x="2" y="90"/>
                  </a:lnTo>
                  <a:lnTo>
                    <a:pt x="0" y="114"/>
                  </a:lnTo>
                </a:path>
              </a:pathLst>
            </a:custGeom>
            <a:noFill/>
            <a:ln w="1588">
              <a:solidFill>
                <a:srgbClr val="000000"/>
              </a:solidFill>
              <a:prstDash val="solid"/>
              <a:round/>
              <a:headEnd/>
              <a:tailEnd/>
            </a:ln>
          </p:spPr>
          <p:txBody>
            <a:bodyPr/>
            <a:lstStyle/>
            <a:p>
              <a:endParaRPr lang="en-GB"/>
            </a:p>
          </p:txBody>
        </p:sp>
        <p:sp>
          <p:nvSpPr>
            <p:cNvPr id="26162" name="Freeform 562"/>
            <p:cNvSpPr>
              <a:spLocks/>
            </p:cNvSpPr>
            <p:nvPr/>
          </p:nvSpPr>
          <p:spPr bwMode="auto">
            <a:xfrm>
              <a:off x="4061" y="1656"/>
              <a:ext cx="58" cy="58"/>
            </a:xfrm>
            <a:custGeom>
              <a:avLst/>
              <a:gdLst/>
              <a:ahLst/>
              <a:cxnLst>
                <a:cxn ang="0">
                  <a:pos x="0" y="116"/>
                </a:cxn>
                <a:cxn ang="0">
                  <a:pos x="0" y="126"/>
                </a:cxn>
                <a:cxn ang="0">
                  <a:pos x="2" y="138"/>
                </a:cxn>
                <a:cxn ang="0">
                  <a:pos x="8" y="159"/>
                </a:cxn>
                <a:cxn ang="0">
                  <a:pos x="19" y="178"/>
                </a:cxn>
                <a:cxn ang="0">
                  <a:pos x="25" y="187"/>
                </a:cxn>
                <a:cxn ang="0">
                  <a:pos x="34" y="197"/>
                </a:cxn>
                <a:cxn ang="0">
                  <a:pos x="51" y="210"/>
                </a:cxn>
                <a:cxn ang="0">
                  <a:pos x="71" y="221"/>
                </a:cxn>
                <a:cxn ang="0">
                  <a:pos x="91" y="227"/>
                </a:cxn>
                <a:cxn ang="0">
                  <a:pos x="115" y="230"/>
                </a:cxn>
                <a:cxn ang="0">
                  <a:pos x="125" y="228"/>
                </a:cxn>
                <a:cxn ang="0">
                  <a:pos x="128" y="227"/>
                </a:cxn>
                <a:cxn ang="0">
                  <a:pos x="131" y="227"/>
                </a:cxn>
                <a:cxn ang="0">
                  <a:pos x="137" y="227"/>
                </a:cxn>
                <a:cxn ang="0">
                  <a:pos x="159" y="221"/>
                </a:cxn>
                <a:cxn ang="0">
                  <a:pos x="178" y="210"/>
                </a:cxn>
                <a:cxn ang="0">
                  <a:pos x="186" y="203"/>
                </a:cxn>
                <a:cxn ang="0">
                  <a:pos x="196" y="197"/>
                </a:cxn>
                <a:cxn ang="0">
                  <a:pos x="196" y="194"/>
                </a:cxn>
                <a:cxn ang="0">
                  <a:pos x="196" y="193"/>
                </a:cxn>
                <a:cxn ang="0">
                  <a:pos x="197" y="193"/>
                </a:cxn>
                <a:cxn ang="0">
                  <a:pos x="199" y="191"/>
                </a:cxn>
                <a:cxn ang="0">
                  <a:pos x="203" y="187"/>
                </a:cxn>
                <a:cxn ang="0">
                  <a:pos x="211" y="178"/>
                </a:cxn>
                <a:cxn ang="0">
                  <a:pos x="221" y="159"/>
                </a:cxn>
                <a:cxn ang="0">
                  <a:pos x="228" y="138"/>
                </a:cxn>
                <a:cxn ang="0">
                  <a:pos x="228" y="132"/>
                </a:cxn>
                <a:cxn ang="0">
                  <a:pos x="228" y="128"/>
                </a:cxn>
                <a:cxn ang="0">
                  <a:pos x="229" y="126"/>
                </a:cxn>
                <a:cxn ang="0">
                  <a:pos x="230" y="116"/>
                </a:cxn>
                <a:cxn ang="0">
                  <a:pos x="228" y="92"/>
                </a:cxn>
                <a:cxn ang="0">
                  <a:pos x="221" y="72"/>
                </a:cxn>
                <a:cxn ang="0">
                  <a:pos x="211" y="52"/>
                </a:cxn>
                <a:cxn ang="0">
                  <a:pos x="196" y="35"/>
                </a:cxn>
                <a:cxn ang="0">
                  <a:pos x="186" y="26"/>
                </a:cxn>
                <a:cxn ang="0">
                  <a:pos x="178" y="20"/>
                </a:cxn>
                <a:cxn ang="0">
                  <a:pos x="159" y="9"/>
                </a:cxn>
                <a:cxn ang="0">
                  <a:pos x="137" y="3"/>
                </a:cxn>
                <a:cxn ang="0">
                  <a:pos x="125" y="0"/>
                </a:cxn>
                <a:cxn ang="0">
                  <a:pos x="115" y="0"/>
                </a:cxn>
                <a:cxn ang="0">
                  <a:pos x="91" y="3"/>
                </a:cxn>
                <a:cxn ang="0">
                  <a:pos x="71" y="9"/>
                </a:cxn>
                <a:cxn ang="0">
                  <a:pos x="51" y="20"/>
                </a:cxn>
                <a:cxn ang="0">
                  <a:pos x="34" y="35"/>
                </a:cxn>
                <a:cxn ang="0">
                  <a:pos x="19" y="52"/>
                </a:cxn>
                <a:cxn ang="0">
                  <a:pos x="8" y="72"/>
                </a:cxn>
                <a:cxn ang="0">
                  <a:pos x="2" y="92"/>
                </a:cxn>
                <a:cxn ang="0">
                  <a:pos x="0" y="116"/>
                </a:cxn>
              </a:cxnLst>
              <a:rect l="0" t="0" r="r" b="b"/>
              <a:pathLst>
                <a:path w="230" h="230">
                  <a:moveTo>
                    <a:pt x="0" y="116"/>
                  </a:moveTo>
                  <a:lnTo>
                    <a:pt x="0" y="126"/>
                  </a:lnTo>
                  <a:lnTo>
                    <a:pt x="2" y="138"/>
                  </a:lnTo>
                  <a:lnTo>
                    <a:pt x="8" y="159"/>
                  </a:lnTo>
                  <a:lnTo>
                    <a:pt x="19" y="178"/>
                  </a:lnTo>
                  <a:lnTo>
                    <a:pt x="25" y="187"/>
                  </a:lnTo>
                  <a:lnTo>
                    <a:pt x="34" y="197"/>
                  </a:lnTo>
                  <a:lnTo>
                    <a:pt x="51" y="210"/>
                  </a:lnTo>
                  <a:lnTo>
                    <a:pt x="71" y="221"/>
                  </a:lnTo>
                  <a:lnTo>
                    <a:pt x="91" y="227"/>
                  </a:lnTo>
                  <a:lnTo>
                    <a:pt x="115" y="230"/>
                  </a:lnTo>
                  <a:lnTo>
                    <a:pt x="125" y="228"/>
                  </a:lnTo>
                  <a:lnTo>
                    <a:pt x="128" y="227"/>
                  </a:lnTo>
                  <a:lnTo>
                    <a:pt x="131" y="227"/>
                  </a:lnTo>
                  <a:lnTo>
                    <a:pt x="137" y="227"/>
                  </a:lnTo>
                  <a:lnTo>
                    <a:pt x="159" y="221"/>
                  </a:lnTo>
                  <a:lnTo>
                    <a:pt x="178" y="210"/>
                  </a:lnTo>
                  <a:lnTo>
                    <a:pt x="186" y="203"/>
                  </a:lnTo>
                  <a:lnTo>
                    <a:pt x="196" y="197"/>
                  </a:lnTo>
                  <a:lnTo>
                    <a:pt x="196" y="194"/>
                  </a:lnTo>
                  <a:lnTo>
                    <a:pt x="196" y="193"/>
                  </a:lnTo>
                  <a:lnTo>
                    <a:pt x="197" y="193"/>
                  </a:lnTo>
                  <a:lnTo>
                    <a:pt x="199" y="191"/>
                  </a:lnTo>
                  <a:lnTo>
                    <a:pt x="203" y="187"/>
                  </a:lnTo>
                  <a:lnTo>
                    <a:pt x="211" y="178"/>
                  </a:lnTo>
                  <a:lnTo>
                    <a:pt x="221" y="159"/>
                  </a:lnTo>
                  <a:lnTo>
                    <a:pt x="228" y="138"/>
                  </a:lnTo>
                  <a:lnTo>
                    <a:pt x="228" y="132"/>
                  </a:lnTo>
                  <a:lnTo>
                    <a:pt x="228" y="128"/>
                  </a:lnTo>
                  <a:lnTo>
                    <a:pt x="229" y="126"/>
                  </a:lnTo>
                  <a:lnTo>
                    <a:pt x="230" y="116"/>
                  </a:lnTo>
                  <a:lnTo>
                    <a:pt x="228" y="92"/>
                  </a:lnTo>
                  <a:lnTo>
                    <a:pt x="221" y="72"/>
                  </a:lnTo>
                  <a:lnTo>
                    <a:pt x="211" y="52"/>
                  </a:lnTo>
                  <a:lnTo>
                    <a:pt x="196" y="35"/>
                  </a:lnTo>
                  <a:lnTo>
                    <a:pt x="186" y="26"/>
                  </a:lnTo>
                  <a:lnTo>
                    <a:pt x="178" y="20"/>
                  </a:lnTo>
                  <a:lnTo>
                    <a:pt x="159" y="9"/>
                  </a:lnTo>
                  <a:lnTo>
                    <a:pt x="137" y="3"/>
                  </a:lnTo>
                  <a:lnTo>
                    <a:pt x="125" y="0"/>
                  </a:lnTo>
                  <a:lnTo>
                    <a:pt x="115" y="0"/>
                  </a:lnTo>
                  <a:lnTo>
                    <a:pt x="91" y="3"/>
                  </a:lnTo>
                  <a:lnTo>
                    <a:pt x="71" y="9"/>
                  </a:lnTo>
                  <a:lnTo>
                    <a:pt x="51" y="20"/>
                  </a:lnTo>
                  <a:lnTo>
                    <a:pt x="34" y="35"/>
                  </a:lnTo>
                  <a:lnTo>
                    <a:pt x="19" y="52"/>
                  </a:lnTo>
                  <a:lnTo>
                    <a:pt x="8" y="72"/>
                  </a:lnTo>
                  <a:lnTo>
                    <a:pt x="2" y="92"/>
                  </a:lnTo>
                  <a:lnTo>
                    <a:pt x="0" y="116"/>
                  </a:lnTo>
                </a:path>
              </a:pathLst>
            </a:custGeom>
            <a:noFill/>
            <a:ln w="1588">
              <a:solidFill>
                <a:srgbClr val="000000"/>
              </a:solidFill>
              <a:prstDash val="solid"/>
              <a:round/>
              <a:headEnd/>
              <a:tailEnd/>
            </a:ln>
          </p:spPr>
          <p:txBody>
            <a:bodyPr/>
            <a:lstStyle/>
            <a:p>
              <a:endParaRPr lang="en-GB"/>
            </a:p>
          </p:txBody>
        </p:sp>
      </p:grpSp>
      <p:sp>
        <p:nvSpPr>
          <p:cNvPr id="26163" name="Rectangle 563"/>
          <p:cNvSpPr>
            <a:spLocks noGrp="1" noChangeArrowheads="1"/>
          </p:cNvSpPr>
          <p:nvPr>
            <p:ph type="title"/>
          </p:nvPr>
        </p:nvSpPr>
        <p:spPr/>
        <p:txBody>
          <a:bodyPr/>
          <a:lstStyle/>
          <a:p>
            <a:r>
              <a:rPr lang="en-US"/>
              <a:t>Workflow in Action</a:t>
            </a:r>
          </a:p>
        </p:txBody>
      </p:sp>
      <p:grpSp>
        <p:nvGrpSpPr>
          <p:cNvPr id="5" name="Group 564"/>
          <p:cNvGrpSpPr>
            <a:grpSpLocks noChangeAspect="1"/>
          </p:cNvGrpSpPr>
          <p:nvPr/>
        </p:nvGrpSpPr>
        <p:grpSpPr bwMode="auto">
          <a:xfrm>
            <a:off x="6889750" y="1536700"/>
            <a:ext cx="2247900" cy="2273300"/>
            <a:chOff x="2286" y="1559"/>
            <a:chExt cx="1189" cy="1203"/>
          </a:xfrm>
        </p:grpSpPr>
        <p:sp>
          <p:nvSpPr>
            <p:cNvPr id="26165" name="AutoShape 565"/>
            <p:cNvSpPr>
              <a:spLocks noChangeAspect="1" noChangeArrowheads="1" noTextEdit="1"/>
            </p:cNvSpPr>
            <p:nvPr/>
          </p:nvSpPr>
          <p:spPr bwMode="auto">
            <a:xfrm>
              <a:off x="2286" y="1559"/>
              <a:ext cx="1189" cy="1203"/>
            </a:xfrm>
            <a:prstGeom prst="rect">
              <a:avLst/>
            </a:prstGeom>
            <a:noFill/>
            <a:ln w="9525">
              <a:noFill/>
              <a:miter lim="800000"/>
              <a:headEnd/>
              <a:tailEnd/>
            </a:ln>
          </p:spPr>
          <p:txBody>
            <a:bodyPr/>
            <a:lstStyle/>
            <a:p>
              <a:endParaRPr lang="en-GB"/>
            </a:p>
          </p:txBody>
        </p:sp>
        <p:sp>
          <p:nvSpPr>
            <p:cNvPr id="26166" name="Freeform 566"/>
            <p:cNvSpPr>
              <a:spLocks/>
            </p:cNvSpPr>
            <p:nvPr/>
          </p:nvSpPr>
          <p:spPr bwMode="auto">
            <a:xfrm>
              <a:off x="3214" y="1717"/>
              <a:ext cx="36" cy="20"/>
            </a:xfrm>
            <a:custGeom>
              <a:avLst/>
              <a:gdLst/>
              <a:ahLst/>
              <a:cxnLst>
                <a:cxn ang="0">
                  <a:pos x="4" y="4"/>
                </a:cxn>
                <a:cxn ang="0">
                  <a:pos x="17" y="15"/>
                </a:cxn>
                <a:cxn ang="0">
                  <a:pos x="30" y="26"/>
                </a:cxn>
                <a:cxn ang="0">
                  <a:pos x="39" y="34"/>
                </a:cxn>
                <a:cxn ang="0">
                  <a:pos x="51" y="43"/>
                </a:cxn>
                <a:cxn ang="0">
                  <a:pos x="62" y="51"/>
                </a:cxn>
                <a:cxn ang="0">
                  <a:pos x="76" y="60"/>
                </a:cxn>
                <a:cxn ang="0">
                  <a:pos x="93" y="72"/>
                </a:cxn>
                <a:cxn ang="0">
                  <a:pos x="98" y="78"/>
                </a:cxn>
                <a:cxn ang="0">
                  <a:pos x="104" y="86"/>
                </a:cxn>
                <a:cxn ang="0">
                  <a:pos x="108" y="94"/>
                </a:cxn>
                <a:cxn ang="0">
                  <a:pos x="109" y="104"/>
                </a:cxn>
                <a:cxn ang="0">
                  <a:pos x="179" y="104"/>
                </a:cxn>
                <a:cxn ang="0">
                  <a:pos x="115" y="50"/>
                </a:cxn>
                <a:cxn ang="0">
                  <a:pos x="53" y="0"/>
                </a:cxn>
                <a:cxn ang="0">
                  <a:pos x="0" y="0"/>
                </a:cxn>
                <a:cxn ang="0">
                  <a:pos x="4" y="4"/>
                </a:cxn>
              </a:cxnLst>
              <a:rect l="0" t="0" r="r" b="b"/>
              <a:pathLst>
                <a:path w="179" h="104">
                  <a:moveTo>
                    <a:pt x="4" y="4"/>
                  </a:moveTo>
                  <a:lnTo>
                    <a:pt x="17" y="15"/>
                  </a:lnTo>
                  <a:lnTo>
                    <a:pt x="30" y="26"/>
                  </a:lnTo>
                  <a:lnTo>
                    <a:pt x="39" y="34"/>
                  </a:lnTo>
                  <a:lnTo>
                    <a:pt x="51" y="43"/>
                  </a:lnTo>
                  <a:lnTo>
                    <a:pt x="62" y="51"/>
                  </a:lnTo>
                  <a:lnTo>
                    <a:pt x="76" y="60"/>
                  </a:lnTo>
                  <a:lnTo>
                    <a:pt x="93" y="72"/>
                  </a:lnTo>
                  <a:lnTo>
                    <a:pt x="98" y="78"/>
                  </a:lnTo>
                  <a:lnTo>
                    <a:pt x="104" y="86"/>
                  </a:lnTo>
                  <a:lnTo>
                    <a:pt x="108" y="94"/>
                  </a:lnTo>
                  <a:lnTo>
                    <a:pt x="109" y="104"/>
                  </a:lnTo>
                  <a:lnTo>
                    <a:pt x="179" y="104"/>
                  </a:lnTo>
                  <a:lnTo>
                    <a:pt x="115" y="50"/>
                  </a:lnTo>
                  <a:lnTo>
                    <a:pt x="53" y="0"/>
                  </a:lnTo>
                  <a:lnTo>
                    <a:pt x="0" y="0"/>
                  </a:lnTo>
                  <a:lnTo>
                    <a:pt x="4" y="4"/>
                  </a:lnTo>
                  <a:close/>
                </a:path>
              </a:pathLst>
            </a:custGeom>
            <a:solidFill>
              <a:srgbClr val="000000"/>
            </a:solidFill>
            <a:ln w="9525">
              <a:noFill/>
              <a:round/>
              <a:headEnd/>
              <a:tailEnd/>
            </a:ln>
          </p:spPr>
          <p:txBody>
            <a:bodyPr/>
            <a:lstStyle/>
            <a:p>
              <a:endParaRPr lang="en-GB"/>
            </a:p>
          </p:txBody>
        </p:sp>
        <p:sp>
          <p:nvSpPr>
            <p:cNvPr id="26167" name="Freeform 567"/>
            <p:cNvSpPr>
              <a:spLocks/>
            </p:cNvSpPr>
            <p:nvPr/>
          </p:nvSpPr>
          <p:spPr bwMode="auto">
            <a:xfrm>
              <a:off x="3102" y="1644"/>
              <a:ext cx="346" cy="741"/>
            </a:xfrm>
            <a:custGeom>
              <a:avLst/>
              <a:gdLst/>
              <a:ahLst/>
              <a:cxnLst>
                <a:cxn ang="0">
                  <a:pos x="563" y="364"/>
                </a:cxn>
                <a:cxn ang="0">
                  <a:pos x="469" y="255"/>
                </a:cxn>
                <a:cxn ang="0">
                  <a:pos x="317" y="159"/>
                </a:cxn>
                <a:cxn ang="0">
                  <a:pos x="160" y="74"/>
                </a:cxn>
                <a:cxn ang="0">
                  <a:pos x="297" y="284"/>
                </a:cxn>
                <a:cxn ang="0">
                  <a:pos x="355" y="365"/>
                </a:cxn>
                <a:cxn ang="0">
                  <a:pos x="369" y="390"/>
                </a:cxn>
                <a:cxn ang="0">
                  <a:pos x="377" y="407"/>
                </a:cxn>
                <a:cxn ang="0">
                  <a:pos x="386" y="430"/>
                </a:cxn>
                <a:cxn ang="0">
                  <a:pos x="397" y="461"/>
                </a:cxn>
                <a:cxn ang="0">
                  <a:pos x="532" y="843"/>
                </a:cxn>
                <a:cxn ang="0">
                  <a:pos x="551" y="1275"/>
                </a:cxn>
                <a:cxn ang="0">
                  <a:pos x="748" y="1380"/>
                </a:cxn>
                <a:cxn ang="0">
                  <a:pos x="774" y="1576"/>
                </a:cxn>
                <a:cxn ang="0">
                  <a:pos x="751" y="1947"/>
                </a:cxn>
                <a:cxn ang="0">
                  <a:pos x="808" y="2052"/>
                </a:cxn>
                <a:cxn ang="0">
                  <a:pos x="813" y="2138"/>
                </a:cxn>
                <a:cxn ang="0">
                  <a:pos x="690" y="2285"/>
                </a:cxn>
                <a:cxn ang="0">
                  <a:pos x="1124" y="2928"/>
                </a:cxn>
                <a:cxn ang="0">
                  <a:pos x="1414" y="2937"/>
                </a:cxn>
                <a:cxn ang="0">
                  <a:pos x="1501" y="2936"/>
                </a:cxn>
                <a:cxn ang="0">
                  <a:pos x="1671" y="3008"/>
                </a:cxn>
                <a:cxn ang="0">
                  <a:pos x="1661" y="3038"/>
                </a:cxn>
                <a:cxn ang="0">
                  <a:pos x="1650" y="3039"/>
                </a:cxn>
                <a:cxn ang="0">
                  <a:pos x="1627" y="3039"/>
                </a:cxn>
                <a:cxn ang="0">
                  <a:pos x="1615" y="3047"/>
                </a:cxn>
                <a:cxn ang="0">
                  <a:pos x="1648" y="3071"/>
                </a:cxn>
                <a:cxn ang="0">
                  <a:pos x="1672" y="3131"/>
                </a:cxn>
                <a:cxn ang="0">
                  <a:pos x="1671" y="3189"/>
                </a:cxn>
                <a:cxn ang="0">
                  <a:pos x="1662" y="3213"/>
                </a:cxn>
                <a:cxn ang="0">
                  <a:pos x="1653" y="3232"/>
                </a:cxn>
                <a:cxn ang="0">
                  <a:pos x="1641" y="3251"/>
                </a:cxn>
                <a:cxn ang="0">
                  <a:pos x="1636" y="3278"/>
                </a:cxn>
                <a:cxn ang="0">
                  <a:pos x="1612" y="3377"/>
                </a:cxn>
                <a:cxn ang="0">
                  <a:pos x="1582" y="3428"/>
                </a:cxn>
                <a:cxn ang="0">
                  <a:pos x="1579" y="3461"/>
                </a:cxn>
                <a:cxn ang="0">
                  <a:pos x="1572" y="3491"/>
                </a:cxn>
                <a:cxn ang="0">
                  <a:pos x="1566" y="3508"/>
                </a:cxn>
                <a:cxn ang="0">
                  <a:pos x="1552" y="3526"/>
                </a:cxn>
                <a:cxn ang="0">
                  <a:pos x="1535" y="3540"/>
                </a:cxn>
                <a:cxn ang="0">
                  <a:pos x="1532" y="3674"/>
                </a:cxn>
                <a:cxn ang="0">
                  <a:pos x="1573" y="3562"/>
                </a:cxn>
                <a:cxn ang="0">
                  <a:pos x="1611" y="3451"/>
                </a:cxn>
                <a:cxn ang="0">
                  <a:pos x="1662" y="3251"/>
                </a:cxn>
                <a:cxn ang="0">
                  <a:pos x="1672" y="3200"/>
                </a:cxn>
                <a:cxn ang="0">
                  <a:pos x="1692" y="3080"/>
                </a:cxn>
                <a:cxn ang="0">
                  <a:pos x="1708" y="2958"/>
                </a:cxn>
                <a:cxn ang="0">
                  <a:pos x="1717" y="2870"/>
                </a:cxn>
                <a:cxn ang="0">
                  <a:pos x="1725" y="2764"/>
                </a:cxn>
                <a:cxn ang="0">
                  <a:pos x="1725" y="2473"/>
                </a:cxn>
                <a:cxn ang="0">
                  <a:pos x="1707" y="2259"/>
                </a:cxn>
                <a:cxn ang="0">
                  <a:pos x="1676" y="2053"/>
                </a:cxn>
                <a:cxn ang="0">
                  <a:pos x="1629" y="1851"/>
                </a:cxn>
                <a:cxn ang="0">
                  <a:pos x="1569" y="1657"/>
                </a:cxn>
                <a:cxn ang="0">
                  <a:pos x="1471" y="1418"/>
                </a:cxn>
                <a:cxn ang="0">
                  <a:pos x="1365" y="1215"/>
                </a:cxn>
                <a:cxn ang="0">
                  <a:pos x="1188" y="948"/>
                </a:cxn>
                <a:cxn ang="0">
                  <a:pos x="977" y="694"/>
                </a:cxn>
                <a:cxn ang="0">
                  <a:pos x="742" y="468"/>
                </a:cxn>
                <a:cxn ang="0">
                  <a:pos x="667" y="450"/>
                </a:cxn>
                <a:cxn ang="0">
                  <a:pos x="639" y="424"/>
                </a:cxn>
                <a:cxn ang="0">
                  <a:pos x="602" y="398"/>
                </a:cxn>
              </a:cxnLst>
              <a:rect l="0" t="0" r="r" b="b"/>
              <a:pathLst>
                <a:path w="1730" h="3707">
                  <a:moveTo>
                    <a:pt x="580" y="379"/>
                  </a:moveTo>
                  <a:lnTo>
                    <a:pt x="567" y="368"/>
                  </a:lnTo>
                  <a:lnTo>
                    <a:pt x="563" y="364"/>
                  </a:lnTo>
                  <a:lnTo>
                    <a:pt x="616" y="364"/>
                  </a:lnTo>
                  <a:lnTo>
                    <a:pt x="542" y="309"/>
                  </a:lnTo>
                  <a:lnTo>
                    <a:pt x="469" y="255"/>
                  </a:lnTo>
                  <a:lnTo>
                    <a:pt x="430" y="229"/>
                  </a:lnTo>
                  <a:lnTo>
                    <a:pt x="393" y="205"/>
                  </a:lnTo>
                  <a:lnTo>
                    <a:pt x="317" y="159"/>
                  </a:lnTo>
                  <a:lnTo>
                    <a:pt x="238" y="115"/>
                  </a:lnTo>
                  <a:lnTo>
                    <a:pt x="199" y="93"/>
                  </a:lnTo>
                  <a:lnTo>
                    <a:pt x="160" y="74"/>
                  </a:lnTo>
                  <a:lnTo>
                    <a:pt x="81" y="35"/>
                  </a:lnTo>
                  <a:lnTo>
                    <a:pt x="0" y="0"/>
                  </a:lnTo>
                  <a:lnTo>
                    <a:pt x="297" y="284"/>
                  </a:lnTo>
                  <a:lnTo>
                    <a:pt x="352" y="364"/>
                  </a:lnTo>
                  <a:lnTo>
                    <a:pt x="354" y="364"/>
                  </a:lnTo>
                  <a:lnTo>
                    <a:pt x="355" y="365"/>
                  </a:lnTo>
                  <a:lnTo>
                    <a:pt x="356" y="372"/>
                  </a:lnTo>
                  <a:lnTo>
                    <a:pt x="363" y="379"/>
                  </a:lnTo>
                  <a:lnTo>
                    <a:pt x="369" y="390"/>
                  </a:lnTo>
                  <a:lnTo>
                    <a:pt x="377" y="402"/>
                  </a:lnTo>
                  <a:lnTo>
                    <a:pt x="377" y="405"/>
                  </a:lnTo>
                  <a:lnTo>
                    <a:pt x="377" y="407"/>
                  </a:lnTo>
                  <a:lnTo>
                    <a:pt x="379" y="412"/>
                  </a:lnTo>
                  <a:lnTo>
                    <a:pt x="380" y="420"/>
                  </a:lnTo>
                  <a:lnTo>
                    <a:pt x="386" y="430"/>
                  </a:lnTo>
                  <a:lnTo>
                    <a:pt x="392" y="438"/>
                  </a:lnTo>
                  <a:lnTo>
                    <a:pt x="394" y="454"/>
                  </a:lnTo>
                  <a:lnTo>
                    <a:pt x="397" y="461"/>
                  </a:lnTo>
                  <a:lnTo>
                    <a:pt x="403" y="468"/>
                  </a:lnTo>
                  <a:lnTo>
                    <a:pt x="399" y="468"/>
                  </a:lnTo>
                  <a:lnTo>
                    <a:pt x="532" y="843"/>
                  </a:lnTo>
                  <a:lnTo>
                    <a:pt x="563" y="1051"/>
                  </a:lnTo>
                  <a:lnTo>
                    <a:pt x="563" y="1200"/>
                  </a:lnTo>
                  <a:lnTo>
                    <a:pt x="551" y="1275"/>
                  </a:lnTo>
                  <a:lnTo>
                    <a:pt x="690" y="1335"/>
                  </a:lnTo>
                  <a:lnTo>
                    <a:pt x="723" y="1354"/>
                  </a:lnTo>
                  <a:lnTo>
                    <a:pt x="748" y="1380"/>
                  </a:lnTo>
                  <a:lnTo>
                    <a:pt x="768" y="1413"/>
                  </a:lnTo>
                  <a:lnTo>
                    <a:pt x="776" y="1455"/>
                  </a:lnTo>
                  <a:lnTo>
                    <a:pt x="774" y="1576"/>
                  </a:lnTo>
                  <a:lnTo>
                    <a:pt x="736" y="1804"/>
                  </a:lnTo>
                  <a:lnTo>
                    <a:pt x="742" y="1919"/>
                  </a:lnTo>
                  <a:lnTo>
                    <a:pt x="751" y="1947"/>
                  </a:lnTo>
                  <a:lnTo>
                    <a:pt x="765" y="1973"/>
                  </a:lnTo>
                  <a:lnTo>
                    <a:pt x="796" y="2026"/>
                  </a:lnTo>
                  <a:lnTo>
                    <a:pt x="808" y="2052"/>
                  </a:lnTo>
                  <a:lnTo>
                    <a:pt x="816" y="2080"/>
                  </a:lnTo>
                  <a:lnTo>
                    <a:pt x="819" y="2108"/>
                  </a:lnTo>
                  <a:lnTo>
                    <a:pt x="813" y="2138"/>
                  </a:lnTo>
                  <a:lnTo>
                    <a:pt x="793" y="2179"/>
                  </a:lnTo>
                  <a:lnTo>
                    <a:pt x="765" y="2219"/>
                  </a:lnTo>
                  <a:lnTo>
                    <a:pt x="690" y="2285"/>
                  </a:lnTo>
                  <a:lnTo>
                    <a:pt x="1021" y="2816"/>
                  </a:lnTo>
                  <a:lnTo>
                    <a:pt x="1099" y="2911"/>
                  </a:lnTo>
                  <a:lnTo>
                    <a:pt x="1124" y="2928"/>
                  </a:lnTo>
                  <a:lnTo>
                    <a:pt x="1217" y="2948"/>
                  </a:lnTo>
                  <a:lnTo>
                    <a:pt x="1411" y="2937"/>
                  </a:lnTo>
                  <a:lnTo>
                    <a:pt x="1414" y="2937"/>
                  </a:lnTo>
                  <a:lnTo>
                    <a:pt x="1417" y="2937"/>
                  </a:lnTo>
                  <a:lnTo>
                    <a:pt x="1501" y="2940"/>
                  </a:lnTo>
                  <a:lnTo>
                    <a:pt x="1501" y="2936"/>
                  </a:lnTo>
                  <a:lnTo>
                    <a:pt x="1671" y="2937"/>
                  </a:lnTo>
                  <a:lnTo>
                    <a:pt x="1671" y="2945"/>
                  </a:lnTo>
                  <a:lnTo>
                    <a:pt x="1671" y="3008"/>
                  </a:lnTo>
                  <a:lnTo>
                    <a:pt x="1662" y="3010"/>
                  </a:lnTo>
                  <a:lnTo>
                    <a:pt x="1662" y="3038"/>
                  </a:lnTo>
                  <a:lnTo>
                    <a:pt x="1661" y="3038"/>
                  </a:lnTo>
                  <a:lnTo>
                    <a:pt x="1658" y="3038"/>
                  </a:lnTo>
                  <a:lnTo>
                    <a:pt x="1655" y="3038"/>
                  </a:lnTo>
                  <a:lnTo>
                    <a:pt x="1650" y="3039"/>
                  </a:lnTo>
                  <a:lnTo>
                    <a:pt x="1644" y="3039"/>
                  </a:lnTo>
                  <a:lnTo>
                    <a:pt x="1636" y="3039"/>
                  </a:lnTo>
                  <a:lnTo>
                    <a:pt x="1627" y="3039"/>
                  </a:lnTo>
                  <a:lnTo>
                    <a:pt x="1617" y="3041"/>
                  </a:lnTo>
                  <a:lnTo>
                    <a:pt x="1594" y="3042"/>
                  </a:lnTo>
                  <a:lnTo>
                    <a:pt x="1615" y="3047"/>
                  </a:lnTo>
                  <a:lnTo>
                    <a:pt x="1633" y="3058"/>
                  </a:lnTo>
                  <a:lnTo>
                    <a:pt x="1640" y="3063"/>
                  </a:lnTo>
                  <a:lnTo>
                    <a:pt x="1648" y="3071"/>
                  </a:lnTo>
                  <a:lnTo>
                    <a:pt x="1661" y="3088"/>
                  </a:lnTo>
                  <a:lnTo>
                    <a:pt x="1667" y="3107"/>
                  </a:lnTo>
                  <a:lnTo>
                    <a:pt x="1672" y="3131"/>
                  </a:lnTo>
                  <a:lnTo>
                    <a:pt x="1672" y="3144"/>
                  </a:lnTo>
                  <a:lnTo>
                    <a:pt x="1673" y="3158"/>
                  </a:lnTo>
                  <a:lnTo>
                    <a:pt x="1671" y="3189"/>
                  </a:lnTo>
                  <a:lnTo>
                    <a:pt x="1665" y="3205"/>
                  </a:lnTo>
                  <a:lnTo>
                    <a:pt x="1663" y="3208"/>
                  </a:lnTo>
                  <a:lnTo>
                    <a:pt x="1662" y="3213"/>
                  </a:lnTo>
                  <a:lnTo>
                    <a:pt x="1659" y="3222"/>
                  </a:lnTo>
                  <a:lnTo>
                    <a:pt x="1655" y="3229"/>
                  </a:lnTo>
                  <a:lnTo>
                    <a:pt x="1653" y="3232"/>
                  </a:lnTo>
                  <a:lnTo>
                    <a:pt x="1652" y="3237"/>
                  </a:lnTo>
                  <a:lnTo>
                    <a:pt x="1646" y="3244"/>
                  </a:lnTo>
                  <a:lnTo>
                    <a:pt x="1641" y="3251"/>
                  </a:lnTo>
                  <a:lnTo>
                    <a:pt x="1639" y="3257"/>
                  </a:lnTo>
                  <a:lnTo>
                    <a:pt x="1638" y="3264"/>
                  </a:lnTo>
                  <a:lnTo>
                    <a:pt x="1636" y="3278"/>
                  </a:lnTo>
                  <a:lnTo>
                    <a:pt x="1631" y="3305"/>
                  </a:lnTo>
                  <a:lnTo>
                    <a:pt x="1617" y="3359"/>
                  </a:lnTo>
                  <a:lnTo>
                    <a:pt x="1612" y="3377"/>
                  </a:lnTo>
                  <a:lnTo>
                    <a:pt x="1604" y="3395"/>
                  </a:lnTo>
                  <a:lnTo>
                    <a:pt x="1594" y="3411"/>
                  </a:lnTo>
                  <a:lnTo>
                    <a:pt x="1582" y="3428"/>
                  </a:lnTo>
                  <a:lnTo>
                    <a:pt x="1581" y="3440"/>
                  </a:lnTo>
                  <a:lnTo>
                    <a:pt x="1581" y="3451"/>
                  </a:lnTo>
                  <a:lnTo>
                    <a:pt x="1579" y="3461"/>
                  </a:lnTo>
                  <a:lnTo>
                    <a:pt x="1578" y="3473"/>
                  </a:lnTo>
                  <a:lnTo>
                    <a:pt x="1574" y="3482"/>
                  </a:lnTo>
                  <a:lnTo>
                    <a:pt x="1572" y="3491"/>
                  </a:lnTo>
                  <a:lnTo>
                    <a:pt x="1570" y="3494"/>
                  </a:lnTo>
                  <a:lnTo>
                    <a:pt x="1569" y="3499"/>
                  </a:lnTo>
                  <a:lnTo>
                    <a:pt x="1566" y="3508"/>
                  </a:lnTo>
                  <a:lnTo>
                    <a:pt x="1557" y="3520"/>
                  </a:lnTo>
                  <a:lnTo>
                    <a:pt x="1554" y="3522"/>
                  </a:lnTo>
                  <a:lnTo>
                    <a:pt x="1552" y="3526"/>
                  </a:lnTo>
                  <a:lnTo>
                    <a:pt x="1547" y="3532"/>
                  </a:lnTo>
                  <a:lnTo>
                    <a:pt x="1540" y="3535"/>
                  </a:lnTo>
                  <a:lnTo>
                    <a:pt x="1535" y="3540"/>
                  </a:lnTo>
                  <a:lnTo>
                    <a:pt x="1521" y="3546"/>
                  </a:lnTo>
                  <a:lnTo>
                    <a:pt x="1521" y="3707"/>
                  </a:lnTo>
                  <a:lnTo>
                    <a:pt x="1532" y="3674"/>
                  </a:lnTo>
                  <a:lnTo>
                    <a:pt x="1545" y="3643"/>
                  </a:lnTo>
                  <a:lnTo>
                    <a:pt x="1569" y="3579"/>
                  </a:lnTo>
                  <a:lnTo>
                    <a:pt x="1573" y="3562"/>
                  </a:lnTo>
                  <a:lnTo>
                    <a:pt x="1579" y="3546"/>
                  </a:lnTo>
                  <a:lnTo>
                    <a:pt x="1590" y="3515"/>
                  </a:lnTo>
                  <a:lnTo>
                    <a:pt x="1611" y="3451"/>
                  </a:lnTo>
                  <a:lnTo>
                    <a:pt x="1629" y="3384"/>
                  </a:lnTo>
                  <a:lnTo>
                    <a:pt x="1646" y="3318"/>
                  </a:lnTo>
                  <a:lnTo>
                    <a:pt x="1662" y="3251"/>
                  </a:lnTo>
                  <a:lnTo>
                    <a:pt x="1669" y="3217"/>
                  </a:lnTo>
                  <a:lnTo>
                    <a:pt x="1670" y="3208"/>
                  </a:lnTo>
                  <a:lnTo>
                    <a:pt x="1672" y="3200"/>
                  </a:lnTo>
                  <a:lnTo>
                    <a:pt x="1676" y="3185"/>
                  </a:lnTo>
                  <a:lnTo>
                    <a:pt x="1688" y="3115"/>
                  </a:lnTo>
                  <a:lnTo>
                    <a:pt x="1692" y="3080"/>
                  </a:lnTo>
                  <a:lnTo>
                    <a:pt x="1698" y="3046"/>
                  </a:lnTo>
                  <a:lnTo>
                    <a:pt x="1707" y="2976"/>
                  </a:lnTo>
                  <a:lnTo>
                    <a:pt x="1708" y="2958"/>
                  </a:lnTo>
                  <a:lnTo>
                    <a:pt x="1710" y="2941"/>
                  </a:lnTo>
                  <a:lnTo>
                    <a:pt x="1715" y="2907"/>
                  </a:lnTo>
                  <a:lnTo>
                    <a:pt x="1717" y="2870"/>
                  </a:lnTo>
                  <a:lnTo>
                    <a:pt x="1718" y="2852"/>
                  </a:lnTo>
                  <a:lnTo>
                    <a:pt x="1721" y="2835"/>
                  </a:lnTo>
                  <a:lnTo>
                    <a:pt x="1725" y="2764"/>
                  </a:lnTo>
                  <a:lnTo>
                    <a:pt x="1728" y="2691"/>
                  </a:lnTo>
                  <a:lnTo>
                    <a:pt x="1730" y="2620"/>
                  </a:lnTo>
                  <a:lnTo>
                    <a:pt x="1725" y="2473"/>
                  </a:lnTo>
                  <a:lnTo>
                    <a:pt x="1721" y="2401"/>
                  </a:lnTo>
                  <a:lnTo>
                    <a:pt x="1715" y="2331"/>
                  </a:lnTo>
                  <a:lnTo>
                    <a:pt x="1707" y="2259"/>
                  </a:lnTo>
                  <a:lnTo>
                    <a:pt x="1698" y="2190"/>
                  </a:lnTo>
                  <a:lnTo>
                    <a:pt x="1688" y="2121"/>
                  </a:lnTo>
                  <a:lnTo>
                    <a:pt x="1676" y="2053"/>
                  </a:lnTo>
                  <a:lnTo>
                    <a:pt x="1662" y="1985"/>
                  </a:lnTo>
                  <a:lnTo>
                    <a:pt x="1646" y="1918"/>
                  </a:lnTo>
                  <a:lnTo>
                    <a:pt x="1629" y="1851"/>
                  </a:lnTo>
                  <a:lnTo>
                    <a:pt x="1611" y="1786"/>
                  </a:lnTo>
                  <a:lnTo>
                    <a:pt x="1590" y="1720"/>
                  </a:lnTo>
                  <a:lnTo>
                    <a:pt x="1569" y="1657"/>
                  </a:lnTo>
                  <a:lnTo>
                    <a:pt x="1521" y="1531"/>
                  </a:lnTo>
                  <a:lnTo>
                    <a:pt x="1496" y="1473"/>
                  </a:lnTo>
                  <a:lnTo>
                    <a:pt x="1471" y="1418"/>
                  </a:lnTo>
                  <a:lnTo>
                    <a:pt x="1444" y="1362"/>
                  </a:lnTo>
                  <a:lnTo>
                    <a:pt x="1417" y="1309"/>
                  </a:lnTo>
                  <a:lnTo>
                    <a:pt x="1365" y="1215"/>
                  </a:lnTo>
                  <a:lnTo>
                    <a:pt x="1309" y="1124"/>
                  </a:lnTo>
                  <a:lnTo>
                    <a:pt x="1250" y="1034"/>
                  </a:lnTo>
                  <a:lnTo>
                    <a:pt x="1188" y="948"/>
                  </a:lnTo>
                  <a:lnTo>
                    <a:pt x="1121" y="861"/>
                  </a:lnTo>
                  <a:lnTo>
                    <a:pt x="1050" y="777"/>
                  </a:lnTo>
                  <a:lnTo>
                    <a:pt x="977" y="694"/>
                  </a:lnTo>
                  <a:lnTo>
                    <a:pt x="900" y="615"/>
                  </a:lnTo>
                  <a:lnTo>
                    <a:pt x="820" y="540"/>
                  </a:lnTo>
                  <a:lnTo>
                    <a:pt x="742" y="468"/>
                  </a:lnTo>
                  <a:lnTo>
                    <a:pt x="672" y="468"/>
                  </a:lnTo>
                  <a:lnTo>
                    <a:pt x="671" y="458"/>
                  </a:lnTo>
                  <a:lnTo>
                    <a:pt x="667" y="450"/>
                  </a:lnTo>
                  <a:lnTo>
                    <a:pt x="661" y="442"/>
                  </a:lnTo>
                  <a:lnTo>
                    <a:pt x="656" y="436"/>
                  </a:lnTo>
                  <a:lnTo>
                    <a:pt x="639" y="424"/>
                  </a:lnTo>
                  <a:lnTo>
                    <a:pt x="625" y="415"/>
                  </a:lnTo>
                  <a:lnTo>
                    <a:pt x="614" y="407"/>
                  </a:lnTo>
                  <a:lnTo>
                    <a:pt x="602" y="398"/>
                  </a:lnTo>
                  <a:lnTo>
                    <a:pt x="593" y="390"/>
                  </a:lnTo>
                  <a:lnTo>
                    <a:pt x="580" y="379"/>
                  </a:lnTo>
                  <a:close/>
                </a:path>
              </a:pathLst>
            </a:custGeom>
            <a:solidFill>
              <a:srgbClr val="007FFF"/>
            </a:solidFill>
            <a:ln w="9525">
              <a:noFill/>
              <a:round/>
              <a:headEnd/>
              <a:tailEnd/>
            </a:ln>
          </p:spPr>
          <p:txBody>
            <a:bodyPr/>
            <a:lstStyle/>
            <a:p>
              <a:endParaRPr lang="en-GB"/>
            </a:p>
          </p:txBody>
        </p:sp>
        <p:sp>
          <p:nvSpPr>
            <p:cNvPr id="26168" name="Freeform 568"/>
            <p:cNvSpPr>
              <a:spLocks noEditPoints="1"/>
            </p:cNvSpPr>
            <p:nvPr/>
          </p:nvSpPr>
          <p:spPr bwMode="auto">
            <a:xfrm>
              <a:off x="2627" y="1601"/>
              <a:ext cx="809" cy="1125"/>
            </a:xfrm>
            <a:custGeom>
              <a:avLst/>
              <a:gdLst/>
              <a:ahLst/>
              <a:cxnLst>
                <a:cxn ang="0">
                  <a:pos x="2047" y="97"/>
                </a:cxn>
                <a:cxn ang="0">
                  <a:pos x="1492" y="6"/>
                </a:cxn>
                <a:cxn ang="0">
                  <a:pos x="670" y="58"/>
                </a:cxn>
                <a:cxn ang="0">
                  <a:pos x="101" y="571"/>
                </a:cxn>
                <a:cxn ang="0">
                  <a:pos x="148" y="811"/>
                </a:cxn>
                <a:cxn ang="0">
                  <a:pos x="210" y="1980"/>
                </a:cxn>
                <a:cxn ang="0">
                  <a:pos x="370" y="2495"/>
                </a:cxn>
                <a:cxn ang="0">
                  <a:pos x="786" y="3040"/>
                </a:cxn>
                <a:cxn ang="0">
                  <a:pos x="1152" y="3546"/>
                </a:cxn>
                <a:cxn ang="0">
                  <a:pos x="1600" y="4156"/>
                </a:cxn>
                <a:cxn ang="0">
                  <a:pos x="851" y="5011"/>
                </a:cxn>
                <a:cxn ang="0">
                  <a:pos x="818" y="5109"/>
                </a:cxn>
                <a:cxn ang="0">
                  <a:pos x="674" y="5607"/>
                </a:cxn>
                <a:cxn ang="0">
                  <a:pos x="710" y="5626"/>
                </a:cxn>
                <a:cxn ang="0">
                  <a:pos x="722" y="5620"/>
                </a:cxn>
                <a:cxn ang="0">
                  <a:pos x="809" y="5463"/>
                </a:cxn>
                <a:cxn ang="0">
                  <a:pos x="866" y="5276"/>
                </a:cxn>
                <a:cxn ang="0">
                  <a:pos x="918" y="5158"/>
                </a:cxn>
                <a:cxn ang="0">
                  <a:pos x="978" y="5043"/>
                </a:cxn>
                <a:cxn ang="0">
                  <a:pos x="1782" y="4550"/>
                </a:cxn>
                <a:cxn ang="0">
                  <a:pos x="2325" y="5016"/>
                </a:cxn>
                <a:cxn ang="0">
                  <a:pos x="2353" y="5393"/>
                </a:cxn>
                <a:cxn ang="0">
                  <a:pos x="2404" y="5101"/>
                </a:cxn>
                <a:cxn ang="0">
                  <a:pos x="2347" y="4126"/>
                </a:cxn>
                <a:cxn ang="0">
                  <a:pos x="2778" y="5025"/>
                </a:cxn>
                <a:cxn ang="0">
                  <a:pos x="2830" y="5134"/>
                </a:cxn>
                <a:cxn ang="0">
                  <a:pos x="2999" y="4635"/>
                </a:cxn>
                <a:cxn ang="0">
                  <a:pos x="3611" y="4100"/>
                </a:cxn>
                <a:cxn ang="0">
                  <a:pos x="3792" y="3276"/>
                </a:cxn>
                <a:cxn ang="0">
                  <a:pos x="3887" y="3263"/>
                </a:cxn>
                <a:cxn ang="0">
                  <a:pos x="3992" y="3254"/>
                </a:cxn>
                <a:cxn ang="0">
                  <a:pos x="4037" y="3251"/>
                </a:cxn>
                <a:cxn ang="0">
                  <a:pos x="3789" y="3150"/>
                </a:cxn>
                <a:cxn ang="0">
                  <a:pos x="3168" y="2392"/>
                </a:cxn>
                <a:cxn ang="0">
                  <a:pos x="3117" y="2132"/>
                </a:cxn>
                <a:cxn ang="0">
                  <a:pos x="2926" y="1488"/>
                </a:cxn>
                <a:cxn ang="0">
                  <a:pos x="2767" y="651"/>
                </a:cxn>
                <a:cxn ang="0">
                  <a:pos x="2738" y="592"/>
                </a:cxn>
                <a:cxn ang="0">
                  <a:pos x="995" y="615"/>
                </a:cxn>
                <a:cxn ang="0">
                  <a:pos x="708" y="533"/>
                </a:cxn>
                <a:cxn ang="0">
                  <a:pos x="972" y="404"/>
                </a:cxn>
                <a:cxn ang="0">
                  <a:pos x="575" y="350"/>
                </a:cxn>
                <a:cxn ang="0">
                  <a:pos x="2007" y="401"/>
                </a:cxn>
                <a:cxn ang="0">
                  <a:pos x="2279" y="1095"/>
                </a:cxn>
                <a:cxn ang="0">
                  <a:pos x="2594" y="1657"/>
                </a:cxn>
                <a:cxn ang="0">
                  <a:pos x="2881" y="1593"/>
                </a:cxn>
                <a:cxn ang="0">
                  <a:pos x="3044" y="1795"/>
                </a:cxn>
                <a:cxn ang="0">
                  <a:pos x="3016" y="2360"/>
                </a:cxn>
                <a:cxn ang="0">
                  <a:pos x="2904" y="3613"/>
                </a:cxn>
                <a:cxn ang="0">
                  <a:pos x="2803" y="2697"/>
                </a:cxn>
                <a:cxn ang="0">
                  <a:pos x="2471" y="3550"/>
                </a:cxn>
                <a:cxn ang="0">
                  <a:pos x="1028" y="3282"/>
                </a:cxn>
                <a:cxn ang="0">
                  <a:pos x="573" y="2645"/>
                </a:cxn>
                <a:cxn ang="0">
                  <a:pos x="640" y="2556"/>
                </a:cxn>
                <a:cxn ang="0">
                  <a:pos x="334" y="1318"/>
                </a:cxn>
                <a:cxn ang="0">
                  <a:pos x="488" y="794"/>
                </a:cxn>
                <a:cxn ang="0">
                  <a:pos x="877" y="895"/>
                </a:cxn>
                <a:cxn ang="0">
                  <a:pos x="1641" y="418"/>
                </a:cxn>
                <a:cxn ang="0">
                  <a:pos x="2763" y="1176"/>
                </a:cxn>
                <a:cxn ang="0">
                  <a:pos x="2454" y="854"/>
                </a:cxn>
                <a:cxn ang="0">
                  <a:pos x="2443" y="3936"/>
                </a:cxn>
                <a:cxn ang="0">
                  <a:pos x="3603" y="3254"/>
                </a:cxn>
                <a:cxn ang="0">
                  <a:pos x="1959" y="4525"/>
                </a:cxn>
              </a:cxnLst>
              <a:rect l="0" t="0" r="r" b="b"/>
              <a:pathLst>
                <a:path w="4046" h="5626">
                  <a:moveTo>
                    <a:pt x="2727" y="577"/>
                  </a:moveTo>
                  <a:lnTo>
                    <a:pt x="2672" y="497"/>
                  </a:lnTo>
                  <a:lnTo>
                    <a:pt x="2375" y="213"/>
                  </a:lnTo>
                  <a:lnTo>
                    <a:pt x="2311" y="186"/>
                  </a:lnTo>
                  <a:lnTo>
                    <a:pt x="2246" y="162"/>
                  </a:lnTo>
                  <a:lnTo>
                    <a:pt x="2180" y="138"/>
                  </a:lnTo>
                  <a:lnTo>
                    <a:pt x="2116" y="118"/>
                  </a:lnTo>
                  <a:lnTo>
                    <a:pt x="2047" y="97"/>
                  </a:lnTo>
                  <a:lnTo>
                    <a:pt x="1981" y="80"/>
                  </a:lnTo>
                  <a:lnTo>
                    <a:pt x="1913" y="65"/>
                  </a:lnTo>
                  <a:lnTo>
                    <a:pt x="1846" y="52"/>
                  </a:lnTo>
                  <a:lnTo>
                    <a:pt x="1775" y="38"/>
                  </a:lnTo>
                  <a:lnTo>
                    <a:pt x="1706" y="28"/>
                  </a:lnTo>
                  <a:lnTo>
                    <a:pt x="1635" y="19"/>
                  </a:lnTo>
                  <a:lnTo>
                    <a:pt x="1564" y="12"/>
                  </a:lnTo>
                  <a:lnTo>
                    <a:pt x="1492" y="6"/>
                  </a:lnTo>
                  <a:lnTo>
                    <a:pt x="1419" y="2"/>
                  </a:lnTo>
                  <a:lnTo>
                    <a:pt x="1345" y="0"/>
                  </a:lnTo>
                  <a:lnTo>
                    <a:pt x="1273" y="1"/>
                  </a:lnTo>
                  <a:lnTo>
                    <a:pt x="1147" y="2"/>
                  </a:lnTo>
                  <a:lnTo>
                    <a:pt x="1025" y="9"/>
                  </a:lnTo>
                  <a:lnTo>
                    <a:pt x="903" y="20"/>
                  </a:lnTo>
                  <a:lnTo>
                    <a:pt x="786" y="37"/>
                  </a:lnTo>
                  <a:lnTo>
                    <a:pt x="670" y="58"/>
                  </a:lnTo>
                  <a:lnTo>
                    <a:pt x="555" y="84"/>
                  </a:lnTo>
                  <a:lnTo>
                    <a:pt x="443" y="114"/>
                  </a:lnTo>
                  <a:lnTo>
                    <a:pt x="334" y="151"/>
                  </a:lnTo>
                  <a:lnTo>
                    <a:pt x="197" y="313"/>
                  </a:lnTo>
                  <a:lnTo>
                    <a:pt x="163" y="364"/>
                  </a:lnTo>
                  <a:lnTo>
                    <a:pt x="112" y="474"/>
                  </a:lnTo>
                  <a:lnTo>
                    <a:pt x="98" y="531"/>
                  </a:lnTo>
                  <a:lnTo>
                    <a:pt x="101" y="571"/>
                  </a:lnTo>
                  <a:lnTo>
                    <a:pt x="106" y="584"/>
                  </a:lnTo>
                  <a:lnTo>
                    <a:pt x="109" y="600"/>
                  </a:lnTo>
                  <a:lnTo>
                    <a:pt x="115" y="624"/>
                  </a:lnTo>
                  <a:lnTo>
                    <a:pt x="123" y="647"/>
                  </a:lnTo>
                  <a:lnTo>
                    <a:pt x="129" y="681"/>
                  </a:lnTo>
                  <a:lnTo>
                    <a:pt x="130" y="681"/>
                  </a:lnTo>
                  <a:lnTo>
                    <a:pt x="148" y="736"/>
                  </a:lnTo>
                  <a:lnTo>
                    <a:pt x="148" y="811"/>
                  </a:lnTo>
                  <a:lnTo>
                    <a:pt x="130" y="882"/>
                  </a:lnTo>
                  <a:lnTo>
                    <a:pt x="36" y="1090"/>
                  </a:lnTo>
                  <a:lnTo>
                    <a:pt x="11" y="1162"/>
                  </a:lnTo>
                  <a:lnTo>
                    <a:pt x="0" y="1241"/>
                  </a:lnTo>
                  <a:lnTo>
                    <a:pt x="13" y="1394"/>
                  </a:lnTo>
                  <a:lnTo>
                    <a:pt x="107" y="1755"/>
                  </a:lnTo>
                  <a:lnTo>
                    <a:pt x="154" y="1879"/>
                  </a:lnTo>
                  <a:lnTo>
                    <a:pt x="210" y="1980"/>
                  </a:lnTo>
                  <a:lnTo>
                    <a:pt x="387" y="2225"/>
                  </a:lnTo>
                  <a:lnTo>
                    <a:pt x="394" y="2259"/>
                  </a:lnTo>
                  <a:lnTo>
                    <a:pt x="383" y="2292"/>
                  </a:lnTo>
                  <a:lnTo>
                    <a:pt x="366" y="2321"/>
                  </a:lnTo>
                  <a:lnTo>
                    <a:pt x="353" y="2358"/>
                  </a:lnTo>
                  <a:lnTo>
                    <a:pt x="347" y="2405"/>
                  </a:lnTo>
                  <a:lnTo>
                    <a:pt x="353" y="2453"/>
                  </a:lnTo>
                  <a:lnTo>
                    <a:pt x="370" y="2495"/>
                  </a:lnTo>
                  <a:lnTo>
                    <a:pt x="421" y="2573"/>
                  </a:lnTo>
                  <a:lnTo>
                    <a:pt x="523" y="2677"/>
                  </a:lnTo>
                  <a:lnTo>
                    <a:pt x="562" y="2739"/>
                  </a:lnTo>
                  <a:lnTo>
                    <a:pt x="607" y="2945"/>
                  </a:lnTo>
                  <a:lnTo>
                    <a:pt x="623" y="2968"/>
                  </a:lnTo>
                  <a:lnTo>
                    <a:pt x="640" y="2985"/>
                  </a:lnTo>
                  <a:lnTo>
                    <a:pt x="658" y="2998"/>
                  </a:lnTo>
                  <a:lnTo>
                    <a:pt x="786" y="3040"/>
                  </a:lnTo>
                  <a:lnTo>
                    <a:pt x="811" y="3054"/>
                  </a:lnTo>
                  <a:lnTo>
                    <a:pt x="832" y="3071"/>
                  </a:lnTo>
                  <a:lnTo>
                    <a:pt x="846" y="3094"/>
                  </a:lnTo>
                  <a:lnTo>
                    <a:pt x="858" y="3116"/>
                  </a:lnTo>
                  <a:lnTo>
                    <a:pt x="900" y="3265"/>
                  </a:lnTo>
                  <a:lnTo>
                    <a:pt x="917" y="3301"/>
                  </a:lnTo>
                  <a:lnTo>
                    <a:pt x="1018" y="3437"/>
                  </a:lnTo>
                  <a:lnTo>
                    <a:pt x="1152" y="3546"/>
                  </a:lnTo>
                  <a:lnTo>
                    <a:pt x="1246" y="3622"/>
                  </a:lnTo>
                  <a:lnTo>
                    <a:pt x="1482" y="3814"/>
                  </a:lnTo>
                  <a:lnTo>
                    <a:pt x="1521" y="3852"/>
                  </a:lnTo>
                  <a:lnTo>
                    <a:pt x="1548" y="3890"/>
                  </a:lnTo>
                  <a:lnTo>
                    <a:pt x="1566" y="3931"/>
                  </a:lnTo>
                  <a:lnTo>
                    <a:pt x="1573" y="3971"/>
                  </a:lnTo>
                  <a:lnTo>
                    <a:pt x="1579" y="4067"/>
                  </a:lnTo>
                  <a:lnTo>
                    <a:pt x="1600" y="4156"/>
                  </a:lnTo>
                  <a:lnTo>
                    <a:pt x="1619" y="4200"/>
                  </a:lnTo>
                  <a:lnTo>
                    <a:pt x="1358" y="4435"/>
                  </a:lnTo>
                  <a:lnTo>
                    <a:pt x="1330" y="4466"/>
                  </a:lnTo>
                  <a:lnTo>
                    <a:pt x="1094" y="4668"/>
                  </a:lnTo>
                  <a:lnTo>
                    <a:pt x="1040" y="4724"/>
                  </a:lnTo>
                  <a:lnTo>
                    <a:pt x="877" y="4977"/>
                  </a:lnTo>
                  <a:lnTo>
                    <a:pt x="863" y="4994"/>
                  </a:lnTo>
                  <a:lnTo>
                    <a:pt x="851" y="5011"/>
                  </a:lnTo>
                  <a:lnTo>
                    <a:pt x="851" y="5048"/>
                  </a:lnTo>
                  <a:lnTo>
                    <a:pt x="843" y="5048"/>
                  </a:lnTo>
                  <a:lnTo>
                    <a:pt x="835" y="5051"/>
                  </a:lnTo>
                  <a:lnTo>
                    <a:pt x="829" y="5057"/>
                  </a:lnTo>
                  <a:lnTo>
                    <a:pt x="825" y="5062"/>
                  </a:lnTo>
                  <a:lnTo>
                    <a:pt x="823" y="5070"/>
                  </a:lnTo>
                  <a:lnTo>
                    <a:pt x="818" y="5088"/>
                  </a:lnTo>
                  <a:lnTo>
                    <a:pt x="818" y="5109"/>
                  </a:lnTo>
                  <a:lnTo>
                    <a:pt x="742" y="5333"/>
                  </a:lnTo>
                  <a:lnTo>
                    <a:pt x="668" y="5562"/>
                  </a:lnTo>
                  <a:lnTo>
                    <a:pt x="665" y="5570"/>
                  </a:lnTo>
                  <a:lnTo>
                    <a:pt x="664" y="5578"/>
                  </a:lnTo>
                  <a:lnTo>
                    <a:pt x="664" y="5585"/>
                  </a:lnTo>
                  <a:lnTo>
                    <a:pt x="666" y="5593"/>
                  </a:lnTo>
                  <a:lnTo>
                    <a:pt x="668" y="5600"/>
                  </a:lnTo>
                  <a:lnTo>
                    <a:pt x="674" y="5607"/>
                  </a:lnTo>
                  <a:lnTo>
                    <a:pt x="676" y="5610"/>
                  </a:lnTo>
                  <a:lnTo>
                    <a:pt x="681" y="5615"/>
                  </a:lnTo>
                  <a:lnTo>
                    <a:pt x="695" y="5621"/>
                  </a:lnTo>
                  <a:lnTo>
                    <a:pt x="696" y="5621"/>
                  </a:lnTo>
                  <a:lnTo>
                    <a:pt x="698" y="5623"/>
                  </a:lnTo>
                  <a:lnTo>
                    <a:pt x="702" y="5625"/>
                  </a:lnTo>
                  <a:lnTo>
                    <a:pt x="706" y="5625"/>
                  </a:lnTo>
                  <a:lnTo>
                    <a:pt x="710" y="5626"/>
                  </a:lnTo>
                  <a:lnTo>
                    <a:pt x="713" y="5625"/>
                  </a:lnTo>
                  <a:lnTo>
                    <a:pt x="713" y="5624"/>
                  </a:lnTo>
                  <a:lnTo>
                    <a:pt x="714" y="5624"/>
                  </a:lnTo>
                  <a:lnTo>
                    <a:pt x="716" y="5624"/>
                  </a:lnTo>
                  <a:lnTo>
                    <a:pt x="718" y="5621"/>
                  </a:lnTo>
                  <a:lnTo>
                    <a:pt x="718" y="5620"/>
                  </a:lnTo>
                  <a:lnTo>
                    <a:pt x="719" y="5620"/>
                  </a:lnTo>
                  <a:lnTo>
                    <a:pt x="722" y="5620"/>
                  </a:lnTo>
                  <a:lnTo>
                    <a:pt x="725" y="5616"/>
                  </a:lnTo>
                  <a:lnTo>
                    <a:pt x="741" y="5593"/>
                  </a:lnTo>
                  <a:lnTo>
                    <a:pt x="752" y="5570"/>
                  </a:lnTo>
                  <a:lnTo>
                    <a:pt x="758" y="5559"/>
                  </a:lnTo>
                  <a:lnTo>
                    <a:pt x="765" y="5549"/>
                  </a:lnTo>
                  <a:lnTo>
                    <a:pt x="776" y="5526"/>
                  </a:lnTo>
                  <a:lnTo>
                    <a:pt x="788" y="5505"/>
                  </a:lnTo>
                  <a:lnTo>
                    <a:pt x="809" y="5463"/>
                  </a:lnTo>
                  <a:lnTo>
                    <a:pt x="820" y="5432"/>
                  </a:lnTo>
                  <a:lnTo>
                    <a:pt x="832" y="5403"/>
                  </a:lnTo>
                  <a:lnTo>
                    <a:pt x="841" y="5371"/>
                  </a:lnTo>
                  <a:lnTo>
                    <a:pt x="845" y="5355"/>
                  </a:lnTo>
                  <a:lnTo>
                    <a:pt x="848" y="5347"/>
                  </a:lnTo>
                  <a:lnTo>
                    <a:pt x="851" y="5340"/>
                  </a:lnTo>
                  <a:lnTo>
                    <a:pt x="861" y="5297"/>
                  </a:lnTo>
                  <a:lnTo>
                    <a:pt x="866" y="5276"/>
                  </a:lnTo>
                  <a:lnTo>
                    <a:pt x="871" y="5255"/>
                  </a:lnTo>
                  <a:lnTo>
                    <a:pt x="877" y="5240"/>
                  </a:lnTo>
                  <a:lnTo>
                    <a:pt x="881" y="5226"/>
                  </a:lnTo>
                  <a:lnTo>
                    <a:pt x="886" y="5213"/>
                  </a:lnTo>
                  <a:lnTo>
                    <a:pt x="892" y="5201"/>
                  </a:lnTo>
                  <a:lnTo>
                    <a:pt x="900" y="5190"/>
                  </a:lnTo>
                  <a:lnTo>
                    <a:pt x="910" y="5173"/>
                  </a:lnTo>
                  <a:lnTo>
                    <a:pt x="918" y="5158"/>
                  </a:lnTo>
                  <a:lnTo>
                    <a:pt x="924" y="5142"/>
                  </a:lnTo>
                  <a:lnTo>
                    <a:pt x="927" y="5128"/>
                  </a:lnTo>
                  <a:lnTo>
                    <a:pt x="927" y="5109"/>
                  </a:lnTo>
                  <a:lnTo>
                    <a:pt x="935" y="5095"/>
                  </a:lnTo>
                  <a:lnTo>
                    <a:pt x="946" y="5084"/>
                  </a:lnTo>
                  <a:lnTo>
                    <a:pt x="955" y="5068"/>
                  </a:lnTo>
                  <a:lnTo>
                    <a:pt x="967" y="5056"/>
                  </a:lnTo>
                  <a:lnTo>
                    <a:pt x="978" y="5043"/>
                  </a:lnTo>
                  <a:lnTo>
                    <a:pt x="993" y="5033"/>
                  </a:lnTo>
                  <a:lnTo>
                    <a:pt x="1017" y="5011"/>
                  </a:lnTo>
                  <a:lnTo>
                    <a:pt x="1153" y="4816"/>
                  </a:lnTo>
                  <a:lnTo>
                    <a:pt x="1313" y="4670"/>
                  </a:lnTo>
                  <a:lnTo>
                    <a:pt x="1484" y="4542"/>
                  </a:lnTo>
                  <a:lnTo>
                    <a:pt x="1703" y="4423"/>
                  </a:lnTo>
                  <a:lnTo>
                    <a:pt x="1774" y="4535"/>
                  </a:lnTo>
                  <a:lnTo>
                    <a:pt x="1782" y="4550"/>
                  </a:lnTo>
                  <a:lnTo>
                    <a:pt x="1830" y="4653"/>
                  </a:lnTo>
                  <a:lnTo>
                    <a:pt x="1914" y="4904"/>
                  </a:lnTo>
                  <a:lnTo>
                    <a:pt x="2206" y="4288"/>
                  </a:lnTo>
                  <a:lnTo>
                    <a:pt x="2220" y="4305"/>
                  </a:lnTo>
                  <a:lnTo>
                    <a:pt x="2255" y="4339"/>
                  </a:lnTo>
                  <a:lnTo>
                    <a:pt x="2291" y="4396"/>
                  </a:lnTo>
                  <a:lnTo>
                    <a:pt x="2302" y="4440"/>
                  </a:lnTo>
                  <a:lnTo>
                    <a:pt x="2325" y="5016"/>
                  </a:lnTo>
                  <a:lnTo>
                    <a:pt x="2332" y="5024"/>
                  </a:lnTo>
                  <a:lnTo>
                    <a:pt x="2338" y="5036"/>
                  </a:lnTo>
                  <a:lnTo>
                    <a:pt x="2342" y="5069"/>
                  </a:lnTo>
                  <a:lnTo>
                    <a:pt x="2344" y="5103"/>
                  </a:lnTo>
                  <a:lnTo>
                    <a:pt x="2350" y="5134"/>
                  </a:lnTo>
                  <a:lnTo>
                    <a:pt x="2353" y="5134"/>
                  </a:lnTo>
                  <a:lnTo>
                    <a:pt x="2353" y="5146"/>
                  </a:lnTo>
                  <a:lnTo>
                    <a:pt x="2353" y="5393"/>
                  </a:lnTo>
                  <a:lnTo>
                    <a:pt x="2378" y="5392"/>
                  </a:lnTo>
                  <a:lnTo>
                    <a:pt x="2404" y="5390"/>
                  </a:lnTo>
                  <a:lnTo>
                    <a:pt x="2404" y="5387"/>
                  </a:lnTo>
                  <a:lnTo>
                    <a:pt x="2404" y="5370"/>
                  </a:lnTo>
                  <a:lnTo>
                    <a:pt x="2404" y="5339"/>
                  </a:lnTo>
                  <a:lnTo>
                    <a:pt x="2404" y="5323"/>
                  </a:lnTo>
                  <a:lnTo>
                    <a:pt x="2404" y="5143"/>
                  </a:lnTo>
                  <a:lnTo>
                    <a:pt x="2404" y="5101"/>
                  </a:lnTo>
                  <a:lnTo>
                    <a:pt x="2400" y="5101"/>
                  </a:lnTo>
                  <a:lnTo>
                    <a:pt x="2400" y="5080"/>
                  </a:lnTo>
                  <a:lnTo>
                    <a:pt x="2400" y="4982"/>
                  </a:lnTo>
                  <a:lnTo>
                    <a:pt x="2402" y="4982"/>
                  </a:lnTo>
                  <a:lnTo>
                    <a:pt x="2402" y="4400"/>
                  </a:lnTo>
                  <a:lnTo>
                    <a:pt x="2231" y="4183"/>
                  </a:lnTo>
                  <a:lnTo>
                    <a:pt x="2243" y="4047"/>
                  </a:lnTo>
                  <a:lnTo>
                    <a:pt x="2347" y="4126"/>
                  </a:lnTo>
                  <a:lnTo>
                    <a:pt x="2471" y="4400"/>
                  </a:lnTo>
                  <a:lnTo>
                    <a:pt x="2729" y="4828"/>
                  </a:lnTo>
                  <a:lnTo>
                    <a:pt x="2706" y="4820"/>
                  </a:lnTo>
                  <a:lnTo>
                    <a:pt x="2560" y="4758"/>
                  </a:lnTo>
                  <a:lnTo>
                    <a:pt x="2561" y="4769"/>
                  </a:lnTo>
                  <a:lnTo>
                    <a:pt x="2820" y="5022"/>
                  </a:lnTo>
                  <a:lnTo>
                    <a:pt x="2778" y="5019"/>
                  </a:lnTo>
                  <a:lnTo>
                    <a:pt x="2778" y="5025"/>
                  </a:lnTo>
                  <a:lnTo>
                    <a:pt x="2807" y="5025"/>
                  </a:lnTo>
                  <a:lnTo>
                    <a:pt x="2807" y="5033"/>
                  </a:lnTo>
                  <a:lnTo>
                    <a:pt x="2807" y="5034"/>
                  </a:lnTo>
                  <a:lnTo>
                    <a:pt x="2807" y="5042"/>
                  </a:lnTo>
                  <a:lnTo>
                    <a:pt x="2807" y="5056"/>
                  </a:lnTo>
                  <a:lnTo>
                    <a:pt x="2830" y="5056"/>
                  </a:lnTo>
                  <a:lnTo>
                    <a:pt x="2830" y="5063"/>
                  </a:lnTo>
                  <a:lnTo>
                    <a:pt x="2830" y="5134"/>
                  </a:lnTo>
                  <a:lnTo>
                    <a:pt x="2929" y="5134"/>
                  </a:lnTo>
                  <a:lnTo>
                    <a:pt x="2992" y="5084"/>
                  </a:lnTo>
                  <a:lnTo>
                    <a:pt x="3056" y="5033"/>
                  </a:lnTo>
                  <a:lnTo>
                    <a:pt x="2994" y="5033"/>
                  </a:lnTo>
                  <a:lnTo>
                    <a:pt x="3033" y="4794"/>
                  </a:lnTo>
                  <a:lnTo>
                    <a:pt x="3033" y="4738"/>
                  </a:lnTo>
                  <a:lnTo>
                    <a:pt x="3025" y="4685"/>
                  </a:lnTo>
                  <a:lnTo>
                    <a:pt x="2999" y="4635"/>
                  </a:lnTo>
                  <a:lnTo>
                    <a:pt x="2921" y="4552"/>
                  </a:lnTo>
                  <a:lnTo>
                    <a:pt x="2640" y="4339"/>
                  </a:lnTo>
                  <a:lnTo>
                    <a:pt x="2615" y="4316"/>
                  </a:lnTo>
                  <a:lnTo>
                    <a:pt x="2578" y="4261"/>
                  </a:lnTo>
                  <a:lnTo>
                    <a:pt x="2537" y="4105"/>
                  </a:lnTo>
                  <a:lnTo>
                    <a:pt x="3016" y="4067"/>
                  </a:lnTo>
                  <a:lnTo>
                    <a:pt x="3415" y="4072"/>
                  </a:lnTo>
                  <a:lnTo>
                    <a:pt x="3611" y="4100"/>
                  </a:lnTo>
                  <a:lnTo>
                    <a:pt x="3611" y="4061"/>
                  </a:lnTo>
                  <a:lnTo>
                    <a:pt x="3592" y="3949"/>
                  </a:lnTo>
                  <a:lnTo>
                    <a:pt x="3588" y="3774"/>
                  </a:lnTo>
                  <a:lnTo>
                    <a:pt x="3598" y="3687"/>
                  </a:lnTo>
                  <a:lnTo>
                    <a:pt x="3672" y="3360"/>
                  </a:lnTo>
                  <a:lnTo>
                    <a:pt x="3699" y="3282"/>
                  </a:lnTo>
                  <a:lnTo>
                    <a:pt x="3792" y="3273"/>
                  </a:lnTo>
                  <a:lnTo>
                    <a:pt x="3792" y="3276"/>
                  </a:lnTo>
                  <a:lnTo>
                    <a:pt x="3793" y="3274"/>
                  </a:lnTo>
                  <a:lnTo>
                    <a:pt x="3799" y="3273"/>
                  </a:lnTo>
                  <a:lnTo>
                    <a:pt x="3803" y="3273"/>
                  </a:lnTo>
                  <a:lnTo>
                    <a:pt x="3803" y="3272"/>
                  </a:lnTo>
                  <a:lnTo>
                    <a:pt x="3805" y="3271"/>
                  </a:lnTo>
                  <a:lnTo>
                    <a:pt x="3817" y="3267"/>
                  </a:lnTo>
                  <a:lnTo>
                    <a:pt x="3873" y="3263"/>
                  </a:lnTo>
                  <a:lnTo>
                    <a:pt x="3887" y="3263"/>
                  </a:lnTo>
                  <a:lnTo>
                    <a:pt x="3890" y="3263"/>
                  </a:lnTo>
                  <a:lnTo>
                    <a:pt x="3896" y="3259"/>
                  </a:lnTo>
                  <a:lnTo>
                    <a:pt x="3896" y="3255"/>
                  </a:lnTo>
                  <a:lnTo>
                    <a:pt x="3904" y="3255"/>
                  </a:lnTo>
                  <a:lnTo>
                    <a:pt x="3938" y="3255"/>
                  </a:lnTo>
                  <a:lnTo>
                    <a:pt x="3954" y="3255"/>
                  </a:lnTo>
                  <a:lnTo>
                    <a:pt x="3969" y="3255"/>
                  </a:lnTo>
                  <a:lnTo>
                    <a:pt x="3992" y="3254"/>
                  </a:lnTo>
                  <a:lnTo>
                    <a:pt x="4002" y="3252"/>
                  </a:lnTo>
                  <a:lnTo>
                    <a:pt x="4011" y="3252"/>
                  </a:lnTo>
                  <a:lnTo>
                    <a:pt x="4019" y="3252"/>
                  </a:lnTo>
                  <a:lnTo>
                    <a:pt x="4025" y="3252"/>
                  </a:lnTo>
                  <a:lnTo>
                    <a:pt x="4030" y="3251"/>
                  </a:lnTo>
                  <a:lnTo>
                    <a:pt x="4033" y="3251"/>
                  </a:lnTo>
                  <a:lnTo>
                    <a:pt x="4036" y="3251"/>
                  </a:lnTo>
                  <a:lnTo>
                    <a:pt x="4037" y="3251"/>
                  </a:lnTo>
                  <a:lnTo>
                    <a:pt x="4037" y="3223"/>
                  </a:lnTo>
                  <a:lnTo>
                    <a:pt x="4046" y="3221"/>
                  </a:lnTo>
                  <a:lnTo>
                    <a:pt x="4046" y="3158"/>
                  </a:lnTo>
                  <a:lnTo>
                    <a:pt x="4046" y="3150"/>
                  </a:lnTo>
                  <a:lnTo>
                    <a:pt x="3876" y="3149"/>
                  </a:lnTo>
                  <a:lnTo>
                    <a:pt x="3876" y="3153"/>
                  </a:lnTo>
                  <a:lnTo>
                    <a:pt x="3792" y="3150"/>
                  </a:lnTo>
                  <a:lnTo>
                    <a:pt x="3789" y="3150"/>
                  </a:lnTo>
                  <a:lnTo>
                    <a:pt x="3786" y="3150"/>
                  </a:lnTo>
                  <a:lnTo>
                    <a:pt x="3592" y="3161"/>
                  </a:lnTo>
                  <a:lnTo>
                    <a:pt x="3499" y="3141"/>
                  </a:lnTo>
                  <a:lnTo>
                    <a:pt x="3474" y="3124"/>
                  </a:lnTo>
                  <a:lnTo>
                    <a:pt x="3396" y="3029"/>
                  </a:lnTo>
                  <a:lnTo>
                    <a:pt x="3065" y="2498"/>
                  </a:lnTo>
                  <a:lnTo>
                    <a:pt x="3140" y="2432"/>
                  </a:lnTo>
                  <a:lnTo>
                    <a:pt x="3168" y="2392"/>
                  </a:lnTo>
                  <a:lnTo>
                    <a:pt x="3188" y="2351"/>
                  </a:lnTo>
                  <a:lnTo>
                    <a:pt x="3194" y="2321"/>
                  </a:lnTo>
                  <a:lnTo>
                    <a:pt x="3191" y="2293"/>
                  </a:lnTo>
                  <a:lnTo>
                    <a:pt x="3183" y="2265"/>
                  </a:lnTo>
                  <a:lnTo>
                    <a:pt x="3171" y="2239"/>
                  </a:lnTo>
                  <a:lnTo>
                    <a:pt x="3140" y="2186"/>
                  </a:lnTo>
                  <a:lnTo>
                    <a:pt x="3126" y="2160"/>
                  </a:lnTo>
                  <a:lnTo>
                    <a:pt x="3117" y="2132"/>
                  </a:lnTo>
                  <a:lnTo>
                    <a:pt x="3111" y="2017"/>
                  </a:lnTo>
                  <a:lnTo>
                    <a:pt x="3149" y="1789"/>
                  </a:lnTo>
                  <a:lnTo>
                    <a:pt x="3151" y="1668"/>
                  </a:lnTo>
                  <a:lnTo>
                    <a:pt x="3143" y="1626"/>
                  </a:lnTo>
                  <a:lnTo>
                    <a:pt x="3123" y="1593"/>
                  </a:lnTo>
                  <a:lnTo>
                    <a:pt x="3098" y="1567"/>
                  </a:lnTo>
                  <a:lnTo>
                    <a:pt x="3065" y="1548"/>
                  </a:lnTo>
                  <a:lnTo>
                    <a:pt x="2926" y="1488"/>
                  </a:lnTo>
                  <a:lnTo>
                    <a:pt x="2938" y="1413"/>
                  </a:lnTo>
                  <a:lnTo>
                    <a:pt x="2938" y="1264"/>
                  </a:lnTo>
                  <a:lnTo>
                    <a:pt x="2907" y="1056"/>
                  </a:lnTo>
                  <a:lnTo>
                    <a:pt x="2774" y="681"/>
                  </a:lnTo>
                  <a:lnTo>
                    <a:pt x="2778" y="681"/>
                  </a:lnTo>
                  <a:lnTo>
                    <a:pt x="2772" y="674"/>
                  </a:lnTo>
                  <a:lnTo>
                    <a:pt x="2769" y="667"/>
                  </a:lnTo>
                  <a:lnTo>
                    <a:pt x="2767" y="651"/>
                  </a:lnTo>
                  <a:lnTo>
                    <a:pt x="2761" y="643"/>
                  </a:lnTo>
                  <a:lnTo>
                    <a:pt x="2755" y="633"/>
                  </a:lnTo>
                  <a:lnTo>
                    <a:pt x="2754" y="625"/>
                  </a:lnTo>
                  <a:lnTo>
                    <a:pt x="2752" y="620"/>
                  </a:lnTo>
                  <a:lnTo>
                    <a:pt x="2752" y="618"/>
                  </a:lnTo>
                  <a:lnTo>
                    <a:pt x="2752" y="615"/>
                  </a:lnTo>
                  <a:lnTo>
                    <a:pt x="2744" y="603"/>
                  </a:lnTo>
                  <a:lnTo>
                    <a:pt x="2738" y="592"/>
                  </a:lnTo>
                  <a:lnTo>
                    <a:pt x="2731" y="585"/>
                  </a:lnTo>
                  <a:lnTo>
                    <a:pt x="2730" y="578"/>
                  </a:lnTo>
                  <a:lnTo>
                    <a:pt x="2729" y="577"/>
                  </a:lnTo>
                  <a:lnTo>
                    <a:pt x="2727" y="577"/>
                  </a:lnTo>
                  <a:close/>
                  <a:moveTo>
                    <a:pt x="1282" y="485"/>
                  </a:moveTo>
                  <a:lnTo>
                    <a:pt x="1183" y="547"/>
                  </a:lnTo>
                  <a:lnTo>
                    <a:pt x="1088" y="589"/>
                  </a:lnTo>
                  <a:lnTo>
                    <a:pt x="995" y="615"/>
                  </a:lnTo>
                  <a:lnTo>
                    <a:pt x="824" y="628"/>
                  </a:lnTo>
                  <a:lnTo>
                    <a:pt x="676" y="609"/>
                  </a:lnTo>
                  <a:lnTo>
                    <a:pt x="558" y="566"/>
                  </a:lnTo>
                  <a:lnTo>
                    <a:pt x="429" y="493"/>
                  </a:lnTo>
                  <a:lnTo>
                    <a:pt x="423" y="488"/>
                  </a:lnTo>
                  <a:lnTo>
                    <a:pt x="412" y="442"/>
                  </a:lnTo>
                  <a:lnTo>
                    <a:pt x="512" y="488"/>
                  </a:lnTo>
                  <a:lnTo>
                    <a:pt x="708" y="533"/>
                  </a:lnTo>
                  <a:lnTo>
                    <a:pt x="899" y="536"/>
                  </a:lnTo>
                  <a:lnTo>
                    <a:pt x="1071" y="505"/>
                  </a:lnTo>
                  <a:lnTo>
                    <a:pt x="1347" y="396"/>
                  </a:lnTo>
                  <a:lnTo>
                    <a:pt x="1482" y="313"/>
                  </a:lnTo>
                  <a:lnTo>
                    <a:pt x="1282" y="485"/>
                  </a:lnTo>
                  <a:close/>
                  <a:moveTo>
                    <a:pt x="1271" y="261"/>
                  </a:moveTo>
                  <a:lnTo>
                    <a:pt x="1116" y="356"/>
                  </a:lnTo>
                  <a:lnTo>
                    <a:pt x="972" y="404"/>
                  </a:lnTo>
                  <a:lnTo>
                    <a:pt x="846" y="421"/>
                  </a:lnTo>
                  <a:lnTo>
                    <a:pt x="736" y="413"/>
                  </a:lnTo>
                  <a:lnTo>
                    <a:pt x="688" y="404"/>
                  </a:lnTo>
                  <a:lnTo>
                    <a:pt x="612" y="379"/>
                  </a:lnTo>
                  <a:lnTo>
                    <a:pt x="556" y="350"/>
                  </a:lnTo>
                  <a:lnTo>
                    <a:pt x="539" y="337"/>
                  </a:lnTo>
                  <a:lnTo>
                    <a:pt x="523" y="330"/>
                  </a:lnTo>
                  <a:lnTo>
                    <a:pt x="575" y="350"/>
                  </a:lnTo>
                  <a:lnTo>
                    <a:pt x="691" y="373"/>
                  </a:lnTo>
                  <a:lnTo>
                    <a:pt x="815" y="373"/>
                  </a:lnTo>
                  <a:lnTo>
                    <a:pt x="995" y="347"/>
                  </a:lnTo>
                  <a:lnTo>
                    <a:pt x="1271" y="261"/>
                  </a:lnTo>
                  <a:close/>
                  <a:moveTo>
                    <a:pt x="1723" y="373"/>
                  </a:moveTo>
                  <a:lnTo>
                    <a:pt x="1769" y="367"/>
                  </a:lnTo>
                  <a:lnTo>
                    <a:pt x="1818" y="367"/>
                  </a:lnTo>
                  <a:lnTo>
                    <a:pt x="2007" y="401"/>
                  </a:lnTo>
                  <a:lnTo>
                    <a:pt x="2033" y="415"/>
                  </a:lnTo>
                  <a:lnTo>
                    <a:pt x="2050" y="471"/>
                  </a:lnTo>
                  <a:lnTo>
                    <a:pt x="2074" y="772"/>
                  </a:lnTo>
                  <a:lnTo>
                    <a:pt x="2094" y="828"/>
                  </a:lnTo>
                  <a:lnTo>
                    <a:pt x="2125" y="879"/>
                  </a:lnTo>
                  <a:lnTo>
                    <a:pt x="2248" y="1027"/>
                  </a:lnTo>
                  <a:lnTo>
                    <a:pt x="2266" y="1061"/>
                  </a:lnTo>
                  <a:lnTo>
                    <a:pt x="2279" y="1095"/>
                  </a:lnTo>
                  <a:lnTo>
                    <a:pt x="2307" y="1236"/>
                  </a:lnTo>
                  <a:lnTo>
                    <a:pt x="2325" y="1286"/>
                  </a:lnTo>
                  <a:lnTo>
                    <a:pt x="2353" y="1329"/>
                  </a:lnTo>
                  <a:lnTo>
                    <a:pt x="2392" y="1376"/>
                  </a:lnTo>
                  <a:lnTo>
                    <a:pt x="2525" y="1503"/>
                  </a:lnTo>
                  <a:lnTo>
                    <a:pt x="2560" y="1548"/>
                  </a:lnTo>
                  <a:lnTo>
                    <a:pt x="2584" y="1599"/>
                  </a:lnTo>
                  <a:lnTo>
                    <a:pt x="2594" y="1657"/>
                  </a:lnTo>
                  <a:lnTo>
                    <a:pt x="2583" y="1761"/>
                  </a:lnTo>
                  <a:lnTo>
                    <a:pt x="2594" y="1793"/>
                  </a:lnTo>
                  <a:lnTo>
                    <a:pt x="2615" y="1822"/>
                  </a:lnTo>
                  <a:lnTo>
                    <a:pt x="2643" y="1846"/>
                  </a:lnTo>
                  <a:lnTo>
                    <a:pt x="2778" y="1928"/>
                  </a:lnTo>
                  <a:lnTo>
                    <a:pt x="2803" y="1928"/>
                  </a:lnTo>
                  <a:lnTo>
                    <a:pt x="2837" y="1605"/>
                  </a:lnTo>
                  <a:lnTo>
                    <a:pt x="2881" y="1593"/>
                  </a:lnTo>
                  <a:lnTo>
                    <a:pt x="2930" y="1588"/>
                  </a:lnTo>
                  <a:lnTo>
                    <a:pt x="2954" y="1588"/>
                  </a:lnTo>
                  <a:lnTo>
                    <a:pt x="2976" y="1593"/>
                  </a:lnTo>
                  <a:lnTo>
                    <a:pt x="2993" y="1603"/>
                  </a:lnTo>
                  <a:lnTo>
                    <a:pt x="3010" y="1620"/>
                  </a:lnTo>
                  <a:lnTo>
                    <a:pt x="3039" y="1677"/>
                  </a:lnTo>
                  <a:lnTo>
                    <a:pt x="3048" y="1734"/>
                  </a:lnTo>
                  <a:lnTo>
                    <a:pt x="3044" y="1795"/>
                  </a:lnTo>
                  <a:lnTo>
                    <a:pt x="2999" y="1978"/>
                  </a:lnTo>
                  <a:lnTo>
                    <a:pt x="2993" y="2037"/>
                  </a:lnTo>
                  <a:lnTo>
                    <a:pt x="3002" y="2098"/>
                  </a:lnTo>
                  <a:lnTo>
                    <a:pt x="3048" y="2208"/>
                  </a:lnTo>
                  <a:lnTo>
                    <a:pt x="3059" y="2265"/>
                  </a:lnTo>
                  <a:lnTo>
                    <a:pt x="3050" y="2321"/>
                  </a:lnTo>
                  <a:lnTo>
                    <a:pt x="3036" y="2345"/>
                  </a:lnTo>
                  <a:lnTo>
                    <a:pt x="3016" y="2360"/>
                  </a:lnTo>
                  <a:lnTo>
                    <a:pt x="2991" y="2363"/>
                  </a:lnTo>
                  <a:lnTo>
                    <a:pt x="2875" y="2345"/>
                  </a:lnTo>
                  <a:lnTo>
                    <a:pt x="2848" y="2349"/>
                  </a:lnTo>
                  <a:lnTo>
                    <a:pt x="3059" y="2655"/>
                  </a:lnTo>
                  <a:lnTo>
                    <a:pt x="3334" y="3138"/>
                  </a:lnTo>
                  <a:lnTo>
                    <a:pt x="3368" y="3189"/>
                  </a:lnTo>
                  <a:lnTo>
                    <a:pt x="3143" y="3411"/>
                  </a:lnTo>
                  <a:lnTo>
                    <a:pt x="2904" y="3613"/>
                  </a:lnTo>
                  <a:lnTo>
                    <a:pt x="2814" y="3662"/>
                  </a:lnTo>
                  <a:lnTo>
                    <a:pt x="2719" y="3695"/>
                  </a:lnTo>
                  <a:lnTo>
                    <a:pt x="2708" y="3591"/>
                  </a:lnTo>
                  <a:lnTo>
                    <a:pt x="2725" y="3501"/>
                  </a:lnTo>
                  <a:lnTo>
                    <a:pt x="2884" y="3164"/>
                  </a:lnTo>
                  <a:lnTo>
                    <a:pt x="2901" y="3074"/>
                  </a:lnTo>
                  <a:lnTo>
                    <a:pt x="2837" y="2599"/>
                  </a:lnTo>
                  <a:lnTo>
                    <a:pt x="2803" y="2697"/>
                  </a:lnTo>
                  <a:lnTo>
                    <a:pt x="2789" y="3026"/>
                  </a:lnTo>
                  <a:lnTo>
                    <a:pt x="2784" y="3069"/>
                  </a:lnTo>
                  <a:lnTo>
                    <a:pt x="2769" y="3108"/>
                  </a:lnTo>
                  <a:lnTo>
                    <a:pt x="2746" y="3147"/>
                  </a:lnTo>
                  <a:lnTo>
                    <a:pt x="2628" y="3284"/>
                  </a:lnTo>
                  <a:lnTo>
                    <a:pt x="2550" y="3443"/>
                  </a:lnTo>
                  <a:lnTo>
                    <a:pt x="2502" y="3518"/>
                  </a:lnTo>
                  <a:lnTo>
                    <a:pt x="2471" y="3550"/>
                  </a:lnTo>
                  <a:lnTo>
                    <a:pt x="2431" y="3569"/>
                  </a:lnTo>
                  <a:lnTo>
                    <a:pt x="2151" y="3628"/>
                  </a:lnTo>
                  <a:lnTo>
                    <a:pt x="1689" y="3807"/>
                  </a:lnTo>
                  <a:lnTo>
                    <a:pt x="1674" y="3813"/>
                  </a:lnTo>
                  <a:lnTo>
                    <a:pt x="1641" y="3814"/>
                  </a:lnTo>
                  <a:lnTo>
                    <a:pt x="1613" y="3802"/>
                  </a:lnTo>
                  <a:lnTo>
                    <a:pt x="1147" y="3415"/>
                  </a:lnTo>
                  <a:lnTo>
                    <a:pt x="1028" y="3282"/>
                  </a:lnTo>
                  <a:lnTo>
                    <a:pt x="972" y="3204"/>
                  </a:lnTo>
                  <a:lnTo>
                    <a:pt x="752" y="2785"/>
                  </a:lnTo>
                  <a:lnTo>
                    <a:pt x="634" y="2635"/>
                  </a:lnTo>
                  <a:lnTo>
                    <a:pt x="769" y="2930"/>
                  </a:lnTo>
                  <a:lnTo>
                    <a:pt x="674" y="2868"/>
                  </a:lnTo>
                  <a:lnTo>
                    <a:pt x="663" y="2818"/>
                  </a:lnTo>
                  <a:lnTo>
                    <a:pt x="624" y="2728"/>
                  </a:lnTo>
                  <a:lnTo>
                    <a:pt x="573" y="2645"/>
                  </a:lnTo>
                  <a:lnTo>
                    <a:pt x="478" y="2527"/>
                  </a:lnTo>
                  <a:lnTo>
                    <a:pt x="461" y="2489"/>
                  </a:lnTo>
                  <a:lnTo>
                    <a:pt x="455" y="2366"/>
                  </a:lnTo>
                  <a:lnTo>
                    <a:pt x="489" y="2388"/>
                  </a:lnTo>
                  <a:lnTo>
                    <a:pt x="539" y="2444"/>
                  </a:lnTo>
                  <a:lnTo>
                    <a:pt x="623" y="2571"/>
                  </a:lnTo>
                  <a:lnTo>
                    <a:pt x="647" y="2596"/>
                  </a:lnTo>
                  <a:lnTo>
                    <a:pt x="640" y="2556"/>
                  </a:lnTo>
                  <a:lnTo>
                    <a:pt x="495" y="2065"/>
                  </a:lnTo>
                  <a:lnTo>
                    <a:pt x="404" y="1858"/>
                  </a:lnTo>
                  <a:lnTo>
                    <a:pt x="387" y="1806"/>
                  </a:lnTo>
                  <a:lnTo>
                    <a:pt x="381" y="1755"/>
                  </a:lnTo>
                  <a:lnTo>
                    <a:pt x="393" y="1531"/>
                  </a:lnTo>
                  <a:lnTo>
                    <a:pt x="387" y="1475"/>
                  </a:lnTo>
                  <a:lnTo>
                    <a:pt x="343" y="1371"/>
                  </a:lnTo>
                  <a:lnTo>
                    <a:pt x="334" y="1318"/>
                  </a:lnTo>
                  <a:lnTo>
                    <a:pt x="337" y="1264"/>
                  </a:lnTo>
                  <a:lnTo>
                    <a:pt x="366" y="1159"/>
                  </a:lnTo>
                  <a:lnTo>
                    <a:pt x="435" y="1012"/>
                  </a:lnTo>
                  <a:lnTo>
                    <a:pt x="464" y="994"/>
                  </a:lnTo>
                  <a:lnTo>
                    <a:pt x="455" y="784"/>
                  </a:lnTo>
                  <a:lnTo>
                    <a:pt x="469" y="788"/>
                  </a:lnTo>
                  <a:lnTo>
                    <a:pt x="478" y="789"/>
                  </a:lnTo>
                  <a:lnTo>
                    <a:pt x="488" y="794"/>
                  </a:lnTo>
                  <a:lnTo>
                    <a:pt x="499" y="795"/>
                  </a:lnTo>
                  <a:lnTo>
                    <a:pt x="511" y="799"/>
                  </a:lnTo>
                  <a:lnTo>
                    <a:pt x="522" y="801"/>
                  </a:lnTo>
                  <a:lnTo>
                    <a:pt x="529" y="805"/>
                  </a:lnTo>
                  <a:lnTo>
                    <a:pt x="541" y="806"/>
                  </a:lnTo>
                  <a:lnTo>
                    <a:pt x="543" y="811"/>
                  </a:lnTo>
                  <a:lnTo>
                    <a:pt x="776" y="882"/>
                  </a:lnTo>
                  <a:lnTo>
                    <a:pt x="877" y="895"/>
                  </a:lnTo>
                  <a:lnTo>
                    <a:pt x="950" y="895"/>
                  </a:lnTo>
                  <a:lnTo>
                    <a:pt x="1034" y="879"/>
                  </a:lnTo>
                  <a:lnTo>
                    <a:pt x="1220" y="822"/>
                  </a:lnTo>
                  <a:lnTo>
                    <a:pt x="1309" y="772"/>
                  </a:lnTo>
                  <a:lnTo>
                    <a:pt x="1394" y="706"/>
                  </a:lnTo>
                  <a:lnTo>
                    <a:pt x="1504" y="586"/>
                  </a:lnTo>
                  <a:lnTo>
                    <a:pt x="1535" y="542"/>
                  </a:lnTo>
                  <a:lnTo>
                    <a:pt x="1641" y="418"/>
                  </a:lnTo>
                  <a:lnTo>
                    <a:pt x="1680" y="390"/>
                  </a:lnTo>
                  <a:lnTo>
                    <a:pt x="1723" y="373"/>
                  </a:lnTo>
                  <a:close/>
                  <a:moveTo>
                    <a:pt x="2425" y="794"/>
                  </a:moveTo>
                  <a:lnTo>
                    <a:pt x="2514" y="833"/>
                  </a:lnTo>
                  <a:lnTo>
                    <a:pt x="2649" y="926"/>
                  </a:lnTo>
                  <a:lnTo>
                    <a:pt x="2723" y="1027"/>
                  </a:lnTo>
                  <a:lnTo>
                    <a:pt x="2746" y="1078"/>
                  </a:lnTo>
                  <a:lnTo>
                    <a:pt x="2763" y="1176"/>
                  </a:lnTo>
                  <a:lnTo>
                    <a:pt x="2755" y="1263"/>
                  </a:lnTo>
                  <a:lnTo>
                    <a:pt x="2738" y="1329"/>
                  </a:lnTo>
                  <a:lnTo>
                    <a:pt x="2723" y="1365"/>
                  </a:lnTo>
                  <a:lnTo>
                    <a:pt x="2719" y="1371"/>
                  </a:lnTo>
                  <a:lnTo>
                    <a:pt x="2713" y="1241"/>
                  </a:lnTo>
                  <a:lnTo>
                    <a:pt x="2674" y="1118"/>
                  </a:lnTo>
                  <a:lnTo>
                    <a:pt x="2611" y="1012"/>
                  </a:lnTo>
                  <a:lnTo>
                    <a:pt x="2454" y="854"/>
                  </a:lnTo>
                  <a:lnTo>
                    <a:pt x="2313" y="760"/>
                  </a:lnTo>
                  <a:lnTo>
                    <a:pt x="2425" y="794"/>
                  </a:lnTo>
                  <a:close/>
                  <a:moveTo>
                    <a:pt x="3603" y="3254"/>
                  </a:moveTo>
                  <a:lnTo>
                    <a:pt x="3539" y="3434"/>
                  </a:lnTo>
                  <a:lnTo>
                    <a:pt x="3457" y="4004"/>
                  </a:lnTo>
                  <a:lnTo>
                    <a:pt x="2767" y="3926"/>
                  </a:lnTo>
                  <a:lnTo>
                    <a:pt x="2510" y="3926"/>
                  </a:lnTo>
                  <a:lnTo>
                    <a:pt x="2443" y="3936"/>
                  </a:lnTo>
                  <a:lnTo>
                    <a:pt x="2539" y="3869"/>
                  </a:lnTo>
                  <a:lnTo>
                    <a:pt x="2643" y="3814"/>
                  </a:lnTo>
                  <a:lnTo>
                    <a:pt x="2966" y="3684"/>
                  </a:lnTo>
                  <a:lnTo>
                    <a:pt x="3117" y="3599"/>
                  </a:lnTo>
                  <a:lnTo>
                    <a:pt x="3207" y="3521"/>
                  </a:lnTo>
                  <a:lnTo>
                    <a:pt x="3323" y="3378"/>
                  </a:lnTo>
                  <a:lnTo>
                    <a:pt x="3474" y="3242"/>
                  </a:lnTo>
                  <a:lnTo>
                    <a:pt x="3603" y="3254"/>
                  </a:lnTo>
                  <a:close/>
                  <a:moveTo>
                    <a:pt x="1786" y="4327"/>
                  </a:moveTo>
                  <a:lnTo>
                    <a:pt x="1734" y="4215"/>
                  </a:lnTo>
                  <a:lnTo>
                    <a:pt x="1723" y="4154"/>
                  </a:lnTo>
                  <a:lnTo>
                    <a:pt x="1765" y="4143"/>
                  </a:lnTo>
                  <a:lnTo>
                    <a:pt x="1995" y="4126"/>
                  </a:lnTo>
                  <a:lnTo>
                    <a:pt x="2085" y="4100"/>
                  </a:lnTo>
                  <a:lnTo>
                    <a:pt x="2001" y="4339"/>
                  </a:lnTo>
                  <a:lnTo>
                    <a:pt x="1959" y="4525"/>
                  </a:lnTo>
                  <a:lnTo>
                    <a:pt x="1953" y="4592"/>
                  </a:lnTo>
                  <a:lnTo>
                    <a:pt x="1925" y="4536"/>
                  </a:lnTo>
                  <a:lnTo>
                    <a:pt x="1786" y="4327"/>
                  </a:lnTo>
                  <a:close/>
                </a:path>
              </a:pathLst>
            </a:custGeom>
            <a:solidFill>
              <a:srgbClr val="000000"/>
            </a:solidFill>
            <a:ln w="9525">
              <a:noFill/>
              <a:round/>
              <a:headEnd/>
              <a:tailEnd/>
            </a:ln>
          </p:spPr>
          <p:txBody>
            <a:bodyPr/>
            <a:lstStyle/>
            <a:p>
              <a:endParaRPr lang="en-GB"/>
            </a:p>
          </p:txBody>
        </p:sp>
        <p:sp>
          <p:nvSpPr>
            <p:cNvPr id="26169" name="Freeform 569"/>
            <p:cNvSpPr>
              <a:spLocks/>
            </p:cNvSpPr>
            <p:nvPr/>
          </p:nvSpPr>
          <p:spPr bwMode="auto">
            <a:xfrm>
              <a:off x="2709" y="1664"/>
              <a:ext cx="214" cy="63"/>
            </a:xfrm>
            <a:custGeom>
              <a:avLst/>
              <a:gdLst/>
              <a:ahLst/>
              <a:cxnLst>
                <a:cxn ang="0">
                  <a:pos x="771" y="234"/>
                </a:cxn>
                <a:cxn ang="0">
                  <a:pos x="870" y="172"/>
                </a:cxn>
                <a:cxn ang="0">
                  <a:pos x="1070" y="0"/>
                </a:cxn>
                <a:cxn ang="0">
                  <a:pos x="935" y="83"/>
                </a:cxn>
                <a:cxn ang="0">
                  <a:pos x="659" y="192"/>
                </a:cxn>
                <a:cxn ang="0">
                  <a:pos x="487" y="223"/>
                </a:cxn>
                <a:cxn ang="0">
                  <a:pos x="296" y="220"/>
                </a:cxn>
                <a:cxn ang="0">
                  <a:pos x="100" y="175"/>
                </a:cxn>
                <a:cxn ang="0">
                  <a:pos x="0" y="129"/>
                </a:cxn>
                <a:cxn ang="0">
                  <a:pos x="11" y="175"/>
                </a:cxn>
                <a:cxn ang="0">
                  <a:pos x="17" y="180"/>
                </a:cxn>
                <a:cxn ang="0">
                  <a:pos x="146" y="253"/>
                </a:cxn>
                <a:cxn ang="0">
                  <a:pos x="264" y="296"/>
                </a:cxn>
                <a:cxn ang="0">
                  <a:pos x="412" y="315"/>
                </a:cxn>
                <a:cxn ang="0">
                  <a:pos x="583" y="302"/>
                </a:cxn>
                <a:cxn ang="0">
                  <a:pos x="676" y="276"/>
                </a:cxn>
                <a:cxn ang="0">
                  <a:pos x="771" y="234"/>
                </a:cxn>
              </a:cxnLst>
              <a:rect l="0" t="0" r="r" b="b"/>
              <a:pathLst>
                <a:path w="1070" h="315">
                  <a:moveTo>
                    <a:pt x="771" y="234"/>
                  </a:moveTo>
                  <a:lnTo>
                    <a:pt x="870" y="172"/>
                  </a:lnTo>
                  <a:lnTo>
                    <a:pt x="1070" y="0"/>
                  </a:lnTo>
                  <a:lnTo>
                    <a:pt x="935" y="83"/>
                  </a:lnTo>
                  <a:lnTo>
                    <a:pt x="659" y="192"/>
                  </a:lnTo>
                  <a:lnTo>
                    <a:pt x="487" y="223"/>
                  </a:lnTo>
                  <a:lnTo>
                    <a:pt x="296" y="220"/>
                  </a:lnTo>
                  <a:lnTo>
                    <a:pt x="100" y="175"/>
                  </a:lnTo>
                  <a:lnTo>
                    <a:pt x="0" y="129"/>
                  </a:lnTo>
                  <a:lnTo>
                    <a:pt x="11" y="175"/>
                  </a:lnTo>
                  <a:lnTo>
                    <a:pt x="17" y="180"/>
                  </a:lnTo>
                  <a:lnTo>
                    <a:pt x="146" y="253"/>
                  </a:lnTo>
                  <a:lnTo>
                    <a:pt x="264" y="296"/>
                  </a:lnTo>
                  <a:lnTo>
                    <a:pt x="412" y="315"/>
                  </a:lnTo>
                  <a:lnTo>
                    <a:pt x="583" y="302"/>
                  </a:lnTo>
                  <a:lnTo>
                    <a:pt x="676" y="276"/>
                  </a:lnTo>
                  <a:lnTo>
                    <a:pt x="771" y="234"/>
                  </a:lnTo>
                  <a:close/>
                </a:path>
              </a:pathLst>
            </a:custGeom>
            <a:solidFill>
              <a:srgbClr val="007FFF"/>
            </a:solidFill>
            <a:ln w="9525">
              <a:noFill/>
              <a:round/>
              <a:headEnd/>
              <a:tailEnd/>
            </a:ln>
          </p:spPr>
          <p:txBody>
            <a:bodyPr/>
            <a:lstStyle/>
            <a:p>
              <a:endParaRPr lang="en-GB"/>
            </a:p>
          </p:txBody>
        </p:sp>
        <p:sp>
          <p:nvSpPr>
            <p:cNvPr id="26170" name="Freeform 570"/>
            <p:cNvSpPr>
              <a:spLocks/>
            </p:cNvSpPr>
            <p:nvPr/>
          </p:nvSpPr>
          <p:spPr bwMode="auto">
            <a:xfrm>
              <a:off x="2731" y="1653"/>
              <a:ext cx="150" cy="32"/>
            </a:xfrm>
            <a:custGeom>
              <a:avLst/>
              <a:gdLst/>
              <a:ahLst/>
              <a:cxnLst>
                <a:cxn ang="0">
                  <a:pos x="593" y="95"/>
                </a:cxn>
                <a:cxn ang="0">
                  <a:pos x="748" y="0"/>
                </a:cxn>
                <a:cxn ang="0">
                  <a:pos x="472" y="86"/>
                </a:cxn>
                <a:cxn ang="0">
                  <a:pos x="292" y="112"/>
                </a:cxn>
                <a:cxn ang="0">
                  <a:pos x="168" y="112"/>
                </a:cxn>
                <a:cxn ang="0">
                  <a:pos x="52" y="89"/>
                </a:cxn>
                <a:cxn ang="0">
                  <a:pos x="0" y="69"/>
                </a:cxn>
                <a:cxn ang="0">
                  <a:pos x="16" y="76"/>
                </a:cxn>
                <a:cxn ang="0">
                  <a:pos x="33" y="89"/>
                </a:cxn>
                <a:cxn ang="0">
                  <a:pos x="89" y="118"/>
                </a:cxn>
                <a:cxn ang="0">
                  <a:pos x="165" y="143"/>
                </a:cxn>
                <a:cxn ang="0">
                  <a:pos x="213" y="152"/>
                </a:cxn>
                <a:cxn ang="0">
                  <a:pos x="323" y="160"/>
                </a:cxn>
                <a:cxn ang="0">
                  <a:pos x="449" y="143"/>
                </a:cxn>
                <a:cxn ang="0">
                  <a:pos x="593" y="95"/>
                </a:cxn>
              </a:cxnLst>
              <a:rect l="0" t="0" r="r" b="b"/>
              <a:pathLst>
                <a:path w="748" h="160">
                  <a:moveTo>
                    <a:pt x="593" y="95"/>
                  </a:moveTo>
                  <a:lnTo>
                    <a:pt x="748" y="0"/>
                  </a:lnTo>
                  <a:lnTo>
                    <a:pt x="472" y="86"/>
                  </a:lnTo>
                  <a:lnTo>
                    <a:pt x="292" y="112"/>
                  </a:lnTo>
                  <a:lnTo>
                    <a:pt x="168" y="112"/>
                  </a:lnTo>
                  <a:lnTo>
                    <a:pt x="52" y="89"/>
                  </a:lnTo>
                  <a:lnTo>
                    <a:pt x="0" y="69"/>
                  </a:lnTo>
                  <a:lnTo>
                    <a:pt x="16" y="76"/>
                  </a:lnTo>
                  <a:lnTo>
                    <a:pt x="33" y="89"/>
                  </a:lnTo>
                  <a:lnTo>
                    <a:pt x="89" y="118"/>
                  </a:lnTo>
                  <a:lnTo>
                    <a:pt x="165" y="143"/>
                  </a:lnTo>
                  <a:lnTo>
                    <a:pt x="213" y="152"/>
                  </a:lnTo>
                  <a:lnTo>
                    <a:pt x="323" y="160"/>
                  </a:lnTo>
                  <a:lnTo>
                    <a:pt x="449" y="143"/>
                  </a:lnTo>
                  <a:lnTo>
                    <a:pt x="593" y="95"/>
                  </a:lnTo>
                  <a:close/>
                </a:path>
              </a:pathLst>
            </a:custGeom>
            <a:solidFill>
              <a:srgbClr val="007FFF"/>
            </a:solidFill>
            <a:ln w="9525">
              <a:noFill/>
              <a:round/>
              <a:headEnd/>
              <a:tailEnd/>
            </a:ln>
          </p:spPr>
          <p:txBody>
            <a:bodyPr/>
            <a:lstStyle/>
            <a:p>
              <a:endParaRPr lang="en-GB"/>
            </a:p>
          </p:txBody>
        </p:sp>
        <p:sp>
          <p:nvSpPr>
            <p:cNvPr id="26171" name="Freeform 571"/>
            <p:cNvSpPr>
              <a:spLocks noEditPoints="1"/>
            </p:cNvSpPr>
            <p:nvPr/>
          </p:nvSpPr>
          <p:spPr bwMode="auto">
            <a:xfrm>
              <a:off x="2734" y="1675"/>
              <a:ext cx="566" cy="688"/>
            </a:xfrm>
            <a:custGeom>
              <a:avLst/>
              <a:gdLst/>
              <a:ahLst/>
              <a:cxnLst>
                <a:cxn ang="0">
                  <a:pos x="965" y="219"/>
                </a:cxn>
                <a:cxn ang="0">
                  <a:pos x="338" y="528"/>
                </a:cxn>
                <a:cxn ang="0">
                  <a:pos x="0" y="1091"/>
                </a:cxn>
                <a:cxn ang="0">
                  <a:pos x="574" y="1337"/>
                </a:cxn>
                <a:cxn ang="0">
                  <a:pos x="572" y="1512"/>
                </a:cxn>
                <a:cxn ang="0">
                  <a:pos x="49" y="1628"/>
                </a:cxn>
                <a:cxn ang="0">
                  <a:pos x="439" y="2525"/>
                </a:cxn>
                <a:cxn ang="0">
                  <a:pos x="618" y="2999"/>
                </a:cxn>
                <a:cxn ang="0">
                  <a:pos x="1167" y="3430"/>
                </a:cxn>
                <a:cxn ang="0">
                  <a:pos x="2011" y="3076"/>
                </a:cxn>
                <a:cxn ang="0">
                  <a:pos x="2264" y="2330"/>
                </a:cxn>
                <a:cxn ang="0">
                  <a:pos x="2180" y="3328"/>
                </a:cxn>
                <a:cxn ang="0">
                  <a:pos x="2520" y="2288"/>
                </a:cxn>
                <a:cxn ang="0">
                  <a:pos x="2511" y="1954"/>
                </a:cxn>
                <a:cxn ang="0">
                  <a:pos x="2505" y="1428"/>
                </a:cxn>
                <a:cxn ang="0">
                  <a:pos x="2415" y="1221"/>
                </a:cxn>
                <a:cxn ang="0">
                  <a:pos x="2104" y="1479"/>
                </a:cxn>
                <a:cxn ang="0">
                  <a:pos x="2021" y="1181"/>
                </a:cxn>
                <a:cxn ang="0">
                  <a:pos x="1740" y="728"/>
                </a:cxn>
                <a:cxn ang="0">
                  <a:pos x="1511" y="104"/>
                </a:cxn>
                <a:cxn ang="0">
                  <a:pos x="1437" y="868"/>
                </a:cxn>
                <a:cxn ang="0">
                  <a:pos x="1342" y="970"/>
                </a:cxn>
                <a:cxn ang="0">
                  <a:pos x="945" y="1138"/>
                </a:cxn>
                <a:cxn ang="0">
                  <a:pos x="1279" y="1103"/>
                </a:cxn>
                <a:cxn ang="0">
                  <a:pos x="1629" y="1116"/>
                </a:cxn>
                <a:cxn ang="0">
                  <a:pos x="1333" y="1232"/>
                </a:cxn>
                <a:cxn ang="0">
                  <a:pos x="1445" y="1253"/>
                </a:cxn>
                <a:cxn ang="0">
                  <a:pos x="1129" y="1318"/>
                </a:cxn>
                <a:cxn ang="0">
                  <a:pos x="1006" y="1290"/>
                </a:cxn>
                <a:cxn ang="0">
                  <a:pos x="1017" y="1181"/>
                </a:cxn>
                <a:cxn ang="0">
                  <a:pos x="577" y="1920"/>
                </a:cxn>
                <a:cxn ang="0">
                  <a:pos x="614" y="2050"/>
                </a:cxn>
                <a:cxn ang="0">
                  <a:pos x="650" y="2004"/>
                </a:cxn>
                <a:cxn ang="0">
                  <a:pos x="759" y="2131"/>
                </a:cxn>
                <a:cxn ang="0">
                  <a:pos x="574" y="2204"/>
                </a:cxn>
                <a:cxn ang="0">
                  <a:pos x="1112" y="1818"/>
                </a:cxn>
                <a:cxn ang="0">
                  <a:pos x="1226" y="1819"/>
                </a:cxn>
                <a:cxn ang="0">
                  <a:pos x="1198" y="1931"/>
                </a:cxn>
                <a:cxn ang="0">
                  <a:pos x="1017" y="1895"/>
                </a:cxn>
                <a:cxn ang="0">
                  <a:pos x="1017" y="1953"/>
                </a:cxn>
                <a:cxn ang="0">
                  <a:pos x="948" y="1937"/>
                </a:cxn>
                <a:cxn ang="0">
                  <a:pos x="909" y="2120"/>
                </a:cxn>
                <a:cxn ang="0">
                  <a:pos x="905" y="2261"/>
                </a:cxn>
                <a:cxn ang="0">
                  <a:pos x="1983" y="1544"/>
                </a:cxn>
                <a:cxn ang="0">
                  <a:pos x="1842" y="2082"/>
                </a:cxn>
                <a:cxn ang="0">
                  <a:pos x="1897" y="1408"/>
                </a:cxn>
                <a:cxn ang="0">
                  <a:pos x="2441" y="1468"/>
                </a:cxn>
                <a:cxn ang="0">
                  <a:pos x="2362" y="1667"/>
                </a:cxn>
                <a:cxn ang="0">
                  <a:pos x="2368" y="1402"/>
                </a:cxn>
                <a:cxn ang="0">
                  <a:pos x="1393" y="2428"/>
                </a:cxn>
                <a:cxn ang="0">
                  <a:pos x="770" y="2411"/>
                </a:cxn>
                <a:cxn ang="0">
                  <a:pos x="1468" y="2305"/>
                </a:cxn>
                <a:cxn ang="0">
                  <a:pos x="1504" y="2654"/>
                </a:cxn>
                <a:cxn ang="0">
                  <a:pos x="1038" y="2845"/>
                </a:cxn>
                <a:cxn ang="0">
                  <a:pos x="968" y="2679"/>
                </a:cxn>
                <a:cxn ang="0">
                  <a:pos x="175" y="1630"/>
                </a:cxn>
                <a:cxn ang="0">
                  <a:pos x="372" y="1596"/>
                </a:cxn>
              </a:cxnLst>
              <a:rect l="0" t="0" r="r" b="b"/>
              <a:pathLst>
                <a:path w="2829" h="3440">
                  <a:moveTo>
                    <a:pt x="1230" y="0"/>
                  </a:moveTo>
                  <a:lnTo>
                    <a:pt x="1184" y="6"/>
                  </a:lnTo>
                  <a:lnTo>
                    <a:pt x="1141" y="23"/>
                  </a:lnTo>
                  <a:lnTo>
                    <a:pt x="1102" y="51"/>
                  </a:lnTo>
                  <a:lnTo>
                    <a:pt x="996" y="175"/>
                  </a:lnTo>
                  <a:lnTo>
                    <a:pt x="965" y="219"/>
                  </a:lnTo>
                  <a:lnTo>
                    <a:pt x="855" y="339"/>
                  </a:lnTo>
                  <a:lnTo>
                    <a:pt x="770" y="405"/>
                  </a:lnTo>
                  <a:lnTo>
                    <a:pt x="681" y="455"/>
                  </a:lnTo>
                  <a:lnTo>
                    <a:pt x="495" y="512"/>
                  </a:lnTo>
                  <a:lnTo>
                    <a:pt x="411" y="528"/>
                  </a:lnTo>
                  <a:lnTo>
                    <a:pt x="338" y="528"/>
                  </a:lnTo>
                  <a:lnTo>
                    <a:pt x="237" y="515"/>
                  </a:lnTo>
                  <a:lnTo>
                    <a:pt x="4" y="444"/>
                  </a:lnTo>
                  <a:lnTo>
                    <a:pt x="8" y="478"/>
                  </a:lnTo>
                  <a:lnTo>
                    <a:pt x="28" y="556"/>
                  </a:lnTo>
                  <a:lnTo>
                    <a:pt x="40" y="751"/>
                  </a:lnTo>
                  <a:lnTo>
                    <a:pt x="0" y="1091"/>
                  </a:lnTo>
                  <a:lnTo>
                    <a:pt x="11" y="1307"/>
                  </a:lnTo>
                  <a:lnTo>
                    <a:pt x="332" y="1256"/>
                  </a:lnTo>
                  <a:lnTo>
                    <a:pt x="439" y="1267"/>
                  </a:lnTo>
                  <a:lnTo>
                    <a:pt x="467" y="1276"/>
                  </a:lnTo>
                  <a:lnTo>
                    <a:pt x="523" y="1301"/>
                  </a:lnTo>
                  <a:lnTo>
                    <a:pt x="574" y="1337"/>
                  </a:lnTo>
                  <a:lnTo>
                    <a:pt x="644" y="1402"/>
                  </a:lnTo>
                  <a:lnTo>
                    <a:pt x="695" y="1915"/>
                  </a:lnTo>
                  <a:lnTo>
                    <a:pt x="664" y="1872"/>
                  </a:lnTo>
                  <a:lnTo>
                    <a:pt x="630" y="1771"/>
                  </a:lnTo>
                  <a:lnTo>
                    <a:pt x="607" y="1613"/>
                  </a:lnTo>
                  <a:lnTo>
                    <a:pt x="572" y="1512"/>
                  </a:lnTo>
                  <a:lnTo>
                    <a:pt x="523" y="1467"/>
                  </a:lnTo>
                  <a:lnTo>
                    <a:pt x="307" y="1546"/>
                  </a:lnTo>
                  <a:lnTo>
                    <a:pt x="143" y="1585"/>
                  </a:lnTo>
                  <a:lnTo>
                    <a:pt x="90" y="1586"/>
                  </a:lnTo>
                  <a:lnTo>
                    <a:pt x="84" y="1607"/>
                  </a:lnTo>
                  <a:lnTo>
                    <a:pt x="49" y="1628"/>
                  </a:lnTo>
                  <a:lnTo>
                    <a:pt x="8" y="1630"/>
                  </a:lnTo>
                  <a:lnTo>
                    <a:pt x="14" y="1696"/>
                  </a:lnTo>
                  <a:lnTo>
                    <a:pt x="28" y="1763"/>
                  </a:lnTo>
                  <a:lnTo>
                    <a:pt x="319" y="2310"/>
                  </a:lnTo>
                  <a:lnTo>
                    <a:pt x="405" y="2501"/>
                  </a:lnTo>
                  <a:lnTo>
                    <a:pt x="439" y="2525"/>
                  </a:lnTo>
                  <a:lnTo>
                    <a:pt x="445" y="2535"/>
                  </a:lnTo>
                  <a:lnTo>
                    <a:pt x="466" y="2580"/>
                  </a:lnTo>
                  <a:lnTo>
                    <a:pt x="549" y="2825"/>
                  </a:lnTo>
                  <a:lnTo>
                    <a:pt x="580" y="2959"/>
                  </a:lnTo>
                  <a:lnTo>
                    <a:pt x="594" y="2977"/>
                  </a:lnTo>
                  <a:lnTo>
                    <a:pt x="618" y="2999"/>
                  </a:lnTo>
                  <a:lnTo>
                    <a:pt x="641" y="3010"/>
                  </a:lnTo>
                  <a:lnTo>
                    <a:pt x="888" y="3107"/>
                  </a:lnTo>
                  <a:lnTo>
                    <a:pt x="1000" y="3183"/>
                  </a:lnTo>
                  <a:lnTo>
                    <a:pt x="1049" y="3229"/>
                  </a:lnTo>
                  <a:lnTo>
                    <a:pt x="1198" y="3418"/>
                  </a:lnTo>
                  <a:lnTo>
                    <a:pt x="1167" y="3430"/>
                  </a:lnTo>
                  <a:lnTo>
                    <a:pt x="1150" y="3440"/>
                  </a:lnTo>
                  <a:lnTo>
                    <a:pt x="1612" y="3261"/>
                  </a:lnTo>
                  <a:lnTo>
                    <a:pt x="1892" y="3202"/>
                  </a:lnTo>
                  <a:lnTo>
                    <a:pt x="1932" y="3183"/>
                  </a:lnTo>
                  <a:lnTo>
                    <a:pt x="1963" y="3151"/>
                  </a:lnTo>
                  <a:lnTo>
                    <a:pt x="2011" y="3076"/>
                  </a:lnTo>
                  <a:lnTo>
                    <a:pt x="2089" y="2917"/>
                  </a:lnTo>
                  <a:lnTo>
                    <a:pt x="2207" y="2780"/>
                  </a:lnTo>
                  <a:lnTo>
                    <a:pt x="2230" y="2741"/>
                  </a:lnTo>
                  <a:lnTo>
                    <a:pt x="2245" y="2702"/>
                  </a:lnTo>
                  <a:lnTo>
                    <a:pt x="2250" y="2659"/>
                  </a:lnTo>
                  <a:lnTo>
                    <a:pt x="2264" y="2330"/>
                  </a:lnTo>
                  <a:lnTo>
                    <a:pt x="2298" y="2232"/>
                  </a:lnTo>
                  <a:lnTo>
                    <a:pt x="2362" y="2707"/>
                  </a:lnTo>
                  <a:lnTo>
                    <a:pt x="2345" y="2797"/>
                  </a:lnTo>
                  <a:lnTo>
                    <a:pt x="2186" y="3134"/>
                  </a:lnTo>
                  <a:lnTo>
                    <a:pt x="2169" y="3224"/>
                  </a:lnTo>
                  <a:lnTo>
                    <a:pt x="2180" y="3328"/>
                  </a:lnTo>
                  <a:lnTo>
                    <a:pt x="2275" y="3295"/>
                  </a:lnTo>
                  <a:lnTo>
                    <a:pt x="2365" y="3246"/>
                  </a:lnTo>
                  <a:lnTo>
                    <a:pt x="2604" y="3044"/>
                  </a:lnTo>
                  <a:lnTo>
                    <a:pt x="2829" y="2822"/>
                  </a:lnTo>
                  <a:lnTo>
                    <a:pt x="2795" y="2771"/>
                  </a:lnTo>
                  <a:lnTo>
                    <a:pt x="2520" y="2288"/>
                  </a:lnTo>
                  <a:lnTo>
                    <a:pt x="2309" y="1982"/>
                  </a:lnTo>
                  <a:lnTo>
                    <a:pt x="2336" y="1978"/>
                  </a:lnTo>
                  <a:lnTo>
                    <a:pt x="2452" y="1996"/>
                  </a:lnTo>
                  <a:lnTo>
                    <a:pt x="2477" y="1993"/>
                  </a:lnTo>
                  <a:lnTo>
                    <a:pt x="2497" y="1978"/>
                  </a:lnTo>
                  <a:lnTo>
                    <a:pt x="2511" y="1954"/>
                  </a:lnTo>
                  <a:lnTo>
                    <a:pt x="2520" y="1898"/>
                  </a:lnTo>
                  <a:lnTo>
                    <a:pt x="2509" y="1841"/>
                  </a:lnTo>
                  <a:lnTo>
                    <a:pt x="2463" y="1731"/>
                  </a:lnTo>
                  <a:lnTo>
                    <a:pt x="2454" y="1670"/>
                  </a:lnTo>
                  <a:lnTo>
                    <a:pt x="2460" y="1611"/>
                  </a:lnTo>
                  <a:lnTo>
                    <a:pt x="2505" y="1428"/>
                  </a:lnTo>
                  <a:lnTo>
                    <a:pt x="2509" y="1367"/>
                  </a:lnTo>
                  <a:lnTo>
                    <a:pt x="2500" y="1310"/>
                  </a:lnTo>
                  <a:lnTo>
                    <a:pt x="2471" y="1253"/>
                  </a:lnTo>
                  <a:lnTo>
                    <a:pt x="2454" y="1236"/>
                  </a:lnTo>
                  <a:lnTo>
                    <a:pt x="2437" y="1226"/>
                  </a:lnTo>
                  <a:lnTo>
                    <a:pt x="2415" y="1221"/>
                  </a:lnTo>
                  <a:lnTo>
                    <a:pt x="2391" y="1221"/>
                  </a:lnTo>
                  <a:lnTo>
                    <a:pt x="2342" y="1226"/>
                  </a:lnTo>
                  <a:lnTo>
                    <a:pt x="2298" y="1238"/>
                  </a:lnTo>
                  <a:lnTo>
                    <a:pt x="2264" y="1561"/>
                  </a:lnTo>
                  <a:lnTo>
                    <a:pt x="2239" y="1561"/>
                  </a:lnTo>
                  <a:lnTo>
                    <a:pt x="2104" y="1479"/>
                  </a:lnTo>
                  <a:lnTo>
                    <a:pt x="2076" y="1455"/>
                  </a:lnTo>
                  <a:lnTo>
                    <a:pt x="2055" y="1426"/>
                  </a:lnTo>
                  <a:lnTo>
                    <a:pt x="2044" y="1394"/>
                  </a:lnTo>
                  <a:lnTo>
                    <a:pt x="2055" y="1290"/>
                  </a:lnTo>
                  <a:lnTo>
                    <a:pt x="2045" y="1232"/>
                  </a:lnTo>
                  <a:lnTo>
                    <a:pt x="2021" y="1181"/>
                  </a:lnTo>
                  <a:lnTo>
                    <a:pt x="1986" y="1136"/>
                  </a:lnTo>
                  <a:lnTo>
                    <a:pt x="1853" y="1009"/>
                  </a:lnTo>
                  <a:lnTo>
                    <a:pt x="1814" y="962"/>
                  </a:lnTo>
                  <a:lnTo>
                    <a:pt x="1786" y="919"/>
                  </a:lnTo>
                  <a:lnTo>
                    <a:pt x="1768" y="869"/>
                  </a:lnTo>
                  <a:lnTo>
                    <a:pt x="1740" y="728"/>
                  </a:lnTo>
                  <a:lnTo>
                    <a:pt x="1727" y="694"/>
                  </a:lnTo>
                  <a:lnTo>
                    <a:pt x="1709" y="660"/>
                  </a:lnTo>
                  <a:lnTo>
                    <a:pt x="1586" y="512"/>
                  </a:lnTo>
                  <a:lnTo>
                    <a:pt x="1555" y="461"/>
                  </a:lnTo>
                  <a:lnTo>
                    <a:pt x="1535" y="405"/>
                  </a:lnTo>
                  <a:lnTo>
                    <a:pt x="1511" y="104"/>
                  </a:lnTo>
                  <a:lnTo>
                    <a:pt x="1494" y="48"/>
                  </a:lnTo>
                  <a:lnTo>
                    <a:pt x="1468" y="34"/>
                  </a:lnTo>
                  <a:lnTo>
                    <a:pt x="1279" y="0"/>
                  </a:lnTo>
                  <a:lnTo>
                    <a:pt x="1230" y="0"/>
                  </a:lnTo>
                  <a:close/>
                  <a:moveTo>
                    <a:pt x="1344" y="874"/>
                  </a:moveTo>
                  <a:lnTo>
                    <a:pt x="1437" y="868"/>
                  </a:lnTo>
                  <a:lnTo>
                    <a:pt x="1606" y="897"/>
                  </a:lnTo>
                  <a:lnTo>
                    <a:pt x="1662" y="921"/>
                  </a:lnTo>
                  <a:lnTo>
                    <a:pt x="1716" y="953"/>
                  </a:lnTo>
                  <a:lnTo>
                    <a:pt x="1552" y="936"/>
                  </a:lnTo>
                  <a:lnTo>
                    <a:pt x="1443" y="942"/>
                  </a:lnTo>
                  <a:lnTo>
                    <a:pt x="1342" y="970"/>
                  </a:lnTo>
                  <a:lnTo>
                    <a:pt x="1270" y="1015"/>
                  </a:lnTo>
                  <a:lnTo>
                    <a:pt x="1245" y="1037"/>
                  </a:lnTo>
                  <a:lnTo>
                    <a:pt x="1215" y="1052"/>
                  </a:lnTo>
                  <a:lnTo>
                    <a:pt x="1190" y="1069"/>
                  </a:lnTo>
                  <a:lnTo>
                    <a:pt x="1040" y="1126"/>
                  </a:lnTo>
                  <a:lnTo>
                    <a:pt x="945" y="1138"/>
                  </a:lnTo>
                  <a:lnTo>
                    <a:pt x="882" y="1136"/>
                  </a:lnTo>
                  <a:lnTo>
                    <a:pt x="816" y="1121"/>
                  </a:lnTo>
                  <a:lnTo>
                    <a:pt x="899" y="1094"/>
                  </a:lnTo>
                  <a:lnTo>
                    <a:pt x="1258" y="897"/>
                  </a:lnTo>
                  <a:lnTo>
                    <a:pt x="1344" y="874"/>
                  </a:lnTo>
                  <a:close/>
                  <a:moveTo>
                    <a:pt x="1279" y="1103"/>
                  </a:moveTo>
                  <a:lnTo>
                    <a:pt x="1285" y="1099"/>
                  </a:lnTo>
                  <a:lnTo>
                    <a:pt x="1294" y="1099"/>
                  </a:lnTo>
                  <a:lnTo>
                    <a:pt x="1375" y="1086"/>
                  </a:lnTo>
                  <a:lnTo>
                    <a:pt x="1532" y="1080"/>
                  </a:lnTo>
                  <a:lnTo>
                    <a:pt x="1651" y="1091"/>
                  </a:lnTo>
                  <a:lnTo>
                    <a:pt x="1629" y="1116"/>
                  </a:lnTo>
                  <a:lnTo>
                    <a:pt x="1605" y="1138"/>
                  </a:lnTo>
                  <a:lnTo>
                    <a:pt x="1546" y="1170"/>
                  </a:lnTo>
                  <a:lnTo>
                    <a:pt x="1482" y="1187"/>
                  </a:lnTo>
                  <a:lnTo>
                    <a:pt x="1437" y="1192"/>
                  </a:lnTo>
                  <a:lnTo>
                    <a:pt x="1392" y="1215"/>
                  </a:lnTo>
                  <a:lnTo>
                    <a:pt x="1333" y="1232"/>
                  </a:lnTo>
                  <a:lnTo>
                    <a:pt x="1434" y="1231"/>
                  </a:lnTo>
                  <a:lnTo>
                    <a:pt x="1454" y="1226"/>
                  </a:lnTo>
                  <a:lnTo>
                    <a:pt x="1471" y="1226"/>
                  </a:lnTo>
                  <a:lnTo>
                    <a:pt x="1465" y="1238"/>
                  </a:lnTo>
                  <a:lnTo>
                    <a:pt x="1456" y="1243"/>
                  </a:lnTo>
                  <a:lnTo>
                    <a:pt x="1445" y="1253"/>
                  </a:lnTo>
                  <a:lnTo>
                    <a:pt x="1431" y="1256"/>
                  </a:lnTo>
                  <a:lnTo>
                    <a:pt x="1344" y="1276"/>
                  </a:lnTo>
                  <a:lnTo>
                    <a:pt x="1304" y="1293"/>
                  </a:lnTo>
                  <a:lnTo>
                    <a:pt x="1218" y="1316"/>
                  </a:lnTo>
                  <a:lnTo>
                    <a:pt x="1175" y="1322"/>
                  </a:lnTo>
                  <a:lnTo>
                    <a:pt x="1129" y="1318"/>
                  </a:lnTo>
                  <a:lnTo>
                    <a:pt x="1083" y="1305"/>
                  </a:lnTo>
                  <a:lnTo>
                    <a:pt x="1135" y="1276"/>
                  </a:lnTo>
                  <a:lnTo>
                    <a:pt x="1161" y="1265"/>
                  </a:lnTo>
                  <a:lnTo>
                    <a:pt x="1190" y="1259"/>
                  </a:lnTo>
                  <a:lnTo>
                    <a:pt x="1023" y="1274"/>
                  </a:lnTo>
                  <a:lnTo>
                    <a:pt x="1006" y="1290"/>
                  </a:lnTo>
                  <a:lnTo>
                    <a:pt x="971" y="1310"/>
                  </a:lnTo>
                  <a:lnTo>
                    <a:pt x="931" y="1318"/>
                  </a:lnTo>
                  <a:lnTo>
                    <a:pt x="886" y="1310"/>
                  </a:lnTo>
                  <a:lnTo>
                    <a:pt x="943" y="1253"/>
                  </a:lnTo>
                  <a:lnTo>
                    <a:pt x="960" y="1232"/>
                  </a:lnTo>
                  <a:lnTo>
                    <a:pt x="1017" y="1181"/>
                  </a:lnTo>
                  <a:lnTo>
                    <a:pt x="1078" y="1155"/>
                  </a:lnTo>
                  <a:lnTo>
                    <a:pt x="1224" y="1111"/>
                  </a:lnTo>
                  <a:lnTo>
                    <a:pt x="1279" y="1103"/>
                  </a:lnTo>
                  <a:close/>
                  <a:moveTo>
                    <a:pt x="546" y="1987"/>
                  </a:moveTo>
                  <a:lnTo>
                    <a:pt x="555" y="1953"/>
                  </a:lnTo>
                  <a:lnTo>
                    <a:pt x="577" y="1920"/>
                  </a:lnTo>
                  <a:lnTo>
                    <a:pt x="608" y="1895"/>
                  </a:lnTo>
                  <a:lnTo>
                    <a:pt x="583" y="1966"/>
                  </a:lnTo>
                  <a:lnTo>
                    <a:pt x="580" y="2004"/>
                  </a:lnTo>
                  <a:lnTo>
                    <a:pt x="594" y="2038"/>
                  </a:lnTo>
                  <a:lnTo>
                    <a:pt x="602" y="2044"/>
                  </a:lnTo>
                  <a:lnTo>
                    <a:pt x="614" y="2050"/>
                  </a:lnTo>
                  <a:lnTo>
                    <a:pt x="636" y="2050"/>
                  </a:lnTo>
                  <a:lnTo>
                    <a:pt x="652" y="2048"/>
                  </a:lnTo>
                  <a:lnTo>
                    <a:pt x="664" y="2044"/>
                  </a:lnTo>
                  <a:lnTo>
                    <a:pt x="675" y="2043"/>
                  </a:lnTo>
                  <a:lnTo>
                    <a:pt x="686" y="2037"/>
                  </a:lnTo>
                  <a:lnTo>
                    <a:pt x="650" y="2004"/>
                  </a:lnTo>
                  <a:lnTo>
                    <a:pt x="782" y="2037"/>
                  </a:lnTo>
                  <a:lnTo>
                    <a:pt x="804" y="2048"/>
                  </a:lnTo>
                  <a:lnTo>
                    <a:pt x="850" y="2082"/>
                  </a:lnTo>
                  <a:lnTo>
                    <a:pt x="833" y="2088"/>
                  </a:lnTo>
                  <a:lnTo>
                    <a:pt x="782" y="2086"/>
                  </a:lnTo>
                  <a:lnTo>
                    <a:pt x="759" y="2131"/>
                  </a:lnTo>
                  <a:lnTo>
                    <a:pt x="715" y="2198"/>
                  </a:lnTo>
                  <a:lnTo>
                    <a:pt x="695" y="2215"/>
                  </a:lnTo>
                  <a:lnTo>
                    <a:pt x="673" y="2223"/>
                  </a:lnTo>
                  <a:lnTo>
                    <a:pt x="644" y="2227"/>
                  </a:lnTo>
                  <a:lnTo>
                    <a:pt x="594" y="2217"/>
                  </a:lnTo>
                  <a:lnTo>
                    <a:pt x="574" y="2204"/>
                  </a:lnTo>
                  <a:lnTo>
                    <a:pt x="566" y="2183"/>
                  </a:lnTo>
                  <a:lnTo>
                    <a:pt x="546" y="2065"/>
                  </a:lnTo>
                  <a:lnTo>
                    <a:pt x="546" y="1987"/>
                  </a:lnTo>
                  <a:close/>
                  <a:moveTo>
                    <a:pt x="1135" y="1866"/>
                  </a:moveTo>
                  <a:lnTo>
                    <a:pt x="1123" y="1830"/>
                  </a:lnTo>
                  <a:lnTo>
                    <a:pt x="1112" y="1818"/>
                  </a:lnTo>
                  <a:lnTo>
                    <a:pt x="1097" y="1808"/>
                  </a:lnTo>
                  <a:lnTo>
                    <a:pt x="1049" y="1791"/>
                  </a:lnTo>
                  <a:lnTo>
                    <a:pt x="1023" y="1774"/>
                  </a:lnTo>
                  <a:lnTo>
                    <a:pt x="1015" y="1759"/>
                  </a:lnTo>
                  <a:lnTo>
                    <a:pt x="1152" y="1788"/>
                  </a:lnTo>
                  <a:lnTo>
                    <a:pt x="1226" y="1819"/>
                  </a:lnTo>
                  <a:lnTo>
                    <a:pt x="1240" y="1831"/>
                  </a:lnTo>
                  <a:lnTo>
                    <a:pt x="1245" y="1849"/>
                  </a:lnTo>
                  <a:lnTo>
                    <a:pt x="1241" y="1869"/>
                  </a:lnTo>
                  <a:lnTo>
                    <a:pt x="1235" y="1886"/>
                  </a:lnTo>
                  <a:lnTo>
                    <a:pt x="1212" y="1919"/>
                  </a:lnTo>
                  <a:lnTo>
                    <a:pt x="1198" y="1931"/>
                  </a:lnTo>
                  <a:lnTo>
                    <a:pt x="1184" y="1943"/>
                  </a:lnTo>
                  <a:lnTo>
                    <a:pt x="1139" y="1976"/>
                  </a:lnTo>
                  <a:lnTo>
                    <a:pt x="1123" y="1984"/>
                  </a:lnTo>
                  <a:lnTo>
                    <a:pt x="1117" y="1948"/>
                  </a:lnTo>
                  <a:lnTo>
                    <a:pt x="1135" y="1866"/>
                  </a:lnTo>
                  <a:close/>
                  <a:moveTo>
                    <a:pt x="1017" y="1895"/>
                  </a:moveTo>
                  <a:lnTo>
                    <a:pt x="1034" y="1892"/>
                  </a:lnTo>
                  <a:lnTo>
                    <a:pt x="1044" y="1908"/>
                  </a:lnTo>
                  <a:lnTo>
                    <a:pt x="1046" y="1920"/>
                  </a:lnTo>
                  <a:lnTo>
                    <a:pt x="1040" y="1936"/>
                  </a:lnTo>
                  <a:lnTo>
                    <a:pt x="1032" y="1948"/>
                  </a:lnTo>
                  <a:lnTo>
                    <a:pt x="1017" y="1953"/>
                  </a:lnTo>
                  <a:lnTo>
                    <a:pt x="1004" y="1954"/>
                  </a:lnTo>
                  <a:lnTo>
                    <a:pt x="939" y="1984"/>
                  </a:lnTo>
                  <a:lnTo>
                    <a:pt x="928" y="1987"/>
                  </a:lnTo>
                  <a:lnTo>
                    <a:pt x="920" y="1991"/>
                  </a:lnTo>
                  <a:lnTo>
                    <a:pt x="926" y="1972"/>
                  </a:lnTo>
                  <a:lnTo>
                    <a:pt x="948" y="1937"/>
                  </a:lnTo>
                  <a:lnTo>
                    <a:pt x="979" y="1914"/>
                  </a:lnTo>
                  <a:lnTo>
                    <a:pt x="996" y="1903"/>
                  </a:lnTo>
                  <a:lnTo>
                    <a:pt x="1017" y="1895"/>
                  </a:lnTo>
                  <a:close/>
                  <a:moveTo>
                    <a:pt x="886" y="2117"/>
                  </a:moveTo>
                  <a:lnTo>
                    <a:pt x="897" y="2120"/>
                  </a:lnTo>
                  <a:lnTo>
                    <a:pt x="909" y="2120"/>
                  </a:lnTo>
                  <a:lnTo>
                    <a:pt x="920" y="2126"/>
                  </a:lnTo>
                  <a:lnTo>
                    <a:pt x="928" y="2128"/>
                  </a:lnTo>
                  <a:lnTo>
                    <a:pt x="971" y="2151"/>
                  </a:lnTo>
                  <a:lnTo>
                    <a:pt x="945" y="2209"/>
                  </a:lnTo>
                  <a:lnTo>
                    <a:pt x="928" y="2238"/>
                  </a:lnTo>
                  <a:lnTo>
                    <a:pt x="905" y="2261"/>
                  </a:lnTo>
                  <a:lnTo>
                    <a:pt x="897" y="2227"/>
                  </a:lnTo>
                  <a:lnTo>
                    <a:pt x="886" y="2117"/>
                  </a:lnTo>
                  <a:close/>
                  <a:moveTo>
                    <a:pt x="1875" y="1305"/>
                  </a:moveTo>
                  <a:lnTo>
                    <a:pt x="1886" y="1354"/>
                  </a:lnTo>
                  <a:lnTo>
                    <a:pt x="1963" y="1495"/>
                  </a:lnTo>
                  <a:lnTo>
                    <a:pt x="1983" y="1544"/>
                  </a:lnTo>
                  <a:lnTo>
                    <a:pt x="1992" y="1591"/>
                  </a:lnTo>
                  <a:lnTo>
                    <a:pt x="1988" y="1641"/>
                  </a:lnTo>
                  <a:lnTo>
                    <a:pt x="1893" y="1831"/>
                  </a:lnTo>
                  <a:lnTo>
                    <a:pt x="1863" y="1931"/>
                  </a:lnTo>
                  <a:lnTo>
                    <a:pt x="1845" y="2030"/>
                  </a:lnTo>
                  <a:lnTo>
                    <a:pt x="1842" y="2082"/>
                  </a:lnTo>
                  <a:lnTo>
                    <a:pt x="1816" y="1937"/>
                  </a:lnTo>
                  <a:lnTo>
                    <a:pt x="1816" y="1866"/>
                  </a:lnTo>
                  <a:lnTo>
                    <a:pt x="1827" y="1791"/>
                  </a:lnTo>
                  <a:lnTo>
                    <a:pt x="1899" y="1512"/>
                  </a:lnTo>
                  <a:lnTo>
                    <a:pt x="1904" y="1461"/>
                  </a:lnTo>
                  <a:lnTo>
                    <a:pt x="1897" y="1408"/>
                  </a:lnTo>
                  <a:lnTo>
                    <a:pt x="1882" y="1356"/>
                  </a:lnTo>
                  <a:lnTo>
                    <a:pt x="1875" y="1305"/>
                  </a:lnTo>
                  <a:close/>
                  <a:moveTo>
                    <a:pt x="2446" y="1339"/>
                  </a:moveTo>
                  <a:lnTo>
                    <a:pt x="2452" y="1391"/>
                  </a:lnTo>
                  <a:lnTo>
                    <a:pt x="2449" y="1444"/>
                  </a:lnTo>
                  <a:lnTo>
                    <a:pt x="2441" y="1468"/>
                  </a:lnTo>
                  <a:lnTo>
                    <a:pt x="2415" y="1515"/>
                  </a:lnTo>
                  <a:lnTo>
                    <a:pt x="2409" y="1540"/>
                  </a:lnTo>
                  <a:lnTo>
                    <a:pt x="2421" y="1765"/>
                  </a:lnTo>
                  <a:lnTo>
                    <a:pt x="2403" y="1836"/>
                  </a:lnTo>
                  <a:lnTo>
                    <a:pt x="2387" y="1797"/>
                  </a:lnTo>
                  <a:lnTo>
                    <a:pt x="2362" y="1667"/>
                  </a:lnTo>
                  <a:lnTo>
                    <a:pt x="2328" y="1759"/>
                  </a:lnTo>
                  <a:lnTo>
                    <a:pt x="2308" y="1858"/>
                  </a:lnTo>
                  <a:lnTo>
                    <a:pt x="2286" y="1780"/>
                  </a:lnTo>
                  <a:lnTo>
                    <a:pt x="2285" y="1701"/>
                  </a:lnTo>
                  <a:lnTo>
                    <a:pt x="2297" y="1624"/>
                  </a:lnTo>
                  <a:lnTo>
                    <a:pt x="2368" y="1402"/>
                  </a:lnTo>
                  <a:lnTo>
                    <a:pt x="2393" y="1250"/>
                  </a:lnTo>
                  <a:lnTo>
                    <a:pt x="2427" y="1290"/>
                  </a:lnTo>
                  <a:lnTo>
                    <a:pt x="2446" y="1339"/>
                  </a:lnTo>
                  <a:close/>
                  <a:moveTo>
                    <a:pt x="1552" y="2322"/>
                  </a:moveTo>
                  <a:lnTo>
                    <a:pt x="1510" y="2344"/>
                  </a:lnTo>
                  <a:lnTo>
                    <a:pt x="1393" y="2428"/>
                  </a:lnTo>
                  <a:lnTo>
                    <a:pt x="1310" y="2474"/>
                  </a:lnTo>
                  <a:lnTo>
                    <a:pt x="899" y="2575"/>
                  </a:lnTo>
                  <a:lnTo>
                    <a:pt x="644" y="2572"/>
                  </a:lnTo>
                  <a:lnTo>
                    <a:pt x="661" y="2530"/>
                  </a:lnTo>
                  <a:lnTo>
                    <a:pt x="737" y="2417"/>
                  </a:lnTo>
                  <a:lnTo>
                    <a:pt x="770" y="2411"/>
                  </a:lnTo>
                  <a:lnTo>
                    <a:pt x="836" y="2390"/>
                  </a:lnTo>
                  <a:lnTo>
                    <a:pt x="1122" y="2261"/>
                  </a:lnTo>
                  <a:lnTo>
                    <a:pt x="1192" y="2251"/>
                  </a:lnTo>
                  <a:lnTo>
                    <a:pt x="1268" y="2261"/>
                  </a:lnTo>
                  <a:lnTo>
                    <a:pt x="1308" y="2272"/>
                  </a:lnTo>
                  <a:lnTo>
                    <a:pt x="1468" y="2305"/>
                  </a:lnTo>
                  <a:lnTo>
                    <a:pt x="1595" y="2305"/>
                  </a:lnTo>
                  <a:lnTo>
                    <a:pt x="1552" y="2322"/>
                  </a:lnTo>
                  <a:close/>
                  <a:moveTo>
                    <a:pt x="1546" y="2541"/>
                  </a:moveTo>
                  <a:lnTo>
                    <a:pt x="1586" y="2502"/>
                  </a:lnTo>
                  <a:lnTo>
                    <a:pt x="1566" y="2558"/>
                  </a:lnTo>
                  <a:lnTo>
                    <a:pt x="1504" y="2654"/>
                  </a:lnTo>
                  <a:lnTo>
                    <a:pt x="1414" y="2741"/>
                  </a:lnTo>
                  <a:lnTo>
                    <a:pt x="1364" y="2777"/>
                  </a:lnTo>
                  <a:lnTo>
                    <a:pt x="1258" y="2825"/>
                  </a:lnTo>
                  <a:lnTo>
                    <a:pt x="1150" y="2845"/>
                  </a:lnTo>
                  <a:lnTo>
                    <a:pt x="1095" y="2848"/>
                  </a:lnTo>
                  <a:lnTo>
                    <a:pt x="1038" y="2845"/>
                  </a:lnTo>
                  <a:lnTo>
                    <a:pt x="982" y="2833"/>
                  </a:lnTo>
                  <a:lnTo>
                    <a:pt x="886" y="2794"/>
                  </a:lnTo>
                  <a:lnTo>
                    <a:pt x="842" y="2758"/>
                  </a:lnTo>
                  <a:lnTo>
                    <a:pt x="830" y="2732"/>
                  </a:lnTo>
                  <a:lnTo>
                    <a:pt x="872" y="2710"/>
                  </a:lnTo>
                  <a:lnTo>
                    <a:pt x="968" y="2679"/>
                  </a:lnTo>
                  <a:lnTo>
                    <a:pt x="1114" y="2654"/>
                  </a:lnTo>
                  <a:lnTo>
                    <a:pt x="1167" y="2653"/>
                  </a:lnTo>
                  <a:lnTo>
                    <a:pt x="1364" y="2623"/>
                  </a:lnTo>
                  <a:lnTo>
                    <a:pt x="1504" y="2569"/>
                  </a:lnTo>
                  <a:lnTo>
                    <a:pt x="1546" y="2541"/>
                  </a:lnTo>
                  <a:close/>
                  <a:moveTo>
                    <a:pt x="175" y="1630"/>
                  </a:moveTo>
                  <a:lnTo>
                    <a:pt x="203" y="1603"/>
                  </a:lnTo>
                  <a:lnTo>
                    <a:pt x="270" y="1566"/>
                  </a:lnTo>
                  <a:lnTo>
                    <a:pt x="454" y="1518"/>
                  </a:lnTo>
                  <a:lnTo>
                    <a:pt x="431" y="1549"/>
                  </a:lnTo>
                  <a:lnTo>
                    <a:pt x="405" y="1574"/>
                  </a:lnTo>
                  <a:lnTo>
                    <a:pt x="372" y="1596"/>
                  </a:lnTo>
                  <a:lnTo>
                    <a:pt x="296" y="1622"/>
                  </a:lnTo>
                  <a:lnTo>
                    <a:pt x="214" y="1630"/>
                  </a:lnTo>
                  <a:lnTo>
                    <a:pt x="175" y="1630"/>
                  </a:lnTo>
                  <a:close/>
                </a:path>
              </a:pathLst>
            </a:custGeom>
            <a:solidFill>
              <a:srgbClr val="CC8C7F"/>
            </a:solidFill>
            <a:ln w="9525">
              <a:noFill/>
              <a:round/>
              <a:headEnd/>
              <a:tailEnd/>
            </a:ln>
          </p:spPr>
          <p:txBody>
            <a:bodyPr/>
            <a:lstStyle/>
            <a:p>
              <a:endParaRPr lang="en-GB"/>
            </a:p>
          </p:txBody>
        </p:sp>
        <p:sp>
          <p:nvSpPr>
            <p:cNvPr id="26172" name="Freeform 572"/>
            <p:cNvSpPr>
              <a:spLocks/>
            </p:cNvSpPr>
            <p:nvPr/>
          </p:nvSpPr>
          <p:spPr bwMode="auto">
            <a:xfrm>
              <a:off x="2898" y="1848"/>
              <a:ext cx="180" cy="54"/>
            </a:xfrm>
            <a:custGeom>
              <a:avLst/>
              <a:gdLst/>
              <a:ahLst/>
              <a:cxnLst>
                <a:cxn ang="0">
                  <a:pos x="621" y="0"/>
                </a:cxn>
                <a:cxn ang="0">
                  <a:pos x="528" y="6"/>
                </a:cxn>
                <a:cxn ang="0">
                  <a:pos x="442" y="29"/>
                </a:cxn>
                <a:cxn ang="0">
                  <a:pos x="83" y="226"/>
                </a:cxn>
                <a:cxn ang="0">
                  <a:pos x="0" y="253"/>
                </a:cxn>
                <a:cxn ang="0">
                  <a:pos x="66" y="268"/>
                </a:cxn>
                <a:cxn ang="0">
                  <a:pos x="129" y="270"/>
                </a:cxn>
                <a:cxn ang="0">
                  <a:pos x="224" y="258"/>
                </a:cxn>
                <a:cxn ang="0">
                  <a:pos x="374" y="201"/>
                </a:cxn>
                <a:cxn ang="0">
                  <a:pos x="399" y="184"/>
                </a:cxn>
                <a:cxn ang="0">
                  <a:pos x="429" y="169"/>
                </a:cxn>
                <a:cxn ang="0">
                  <a:pos x="454" y="147"/>
                </a:cxn>
                <a:cxn ang="0">
                  <a:pos x="526" y="102"/>
                </a:cxn>
                <a:cxn ang="0">
                  <a:pos x="627" y="74"/>
                </a:cxn>
                <a:cxn ang="0">
                  <a:pos x="736" y="68"/>
                </a:cxn>
                <a:cxn ang="0">
                  <a:pos x="900" y="85"/>
                </a:cxn>
                <a:cxn ang="0">
                  <a:pos x="846" y="53"/>
                </a:cxn>
                <a:cxn ang="0">
                  <a:pos x="790" y="29"/>
                </a:cxn>
                <a:cxn ang="0">
                  <a:pos x="621" y="0"/>
                </a:cxn>
              </a:cxnLst>
              <a:rect l="0" t="0" r="r" b="b"/>
              <a:pathLst>
                <a:path w="900" h="270">
                  <a:moveTo>
                    <a:pt x="621" y="0"/>
                  </a:moveTo>
                  <a:lnTo>
                    <a:pt x="528" y="6"/>
                  </a:lnTo>
                  <a:lnTo>
                    <a:pt x="442" y="29"/>
                  </a:lnTo>
                  <a:lnTo>
                    <a:pt x="83" y="226"/>
                  </a:lnTo>
                  <a:lnTo>
                    <a:pt x="0" y="253"/>
                  </a:lnTo>
                  <a:lnTo>
                    <a:pt x="66" y="268"/>
                  </a:lnTo>
                  <a:lnTo>
                    <a:pt x="129" y="270"/>
                  </a:lnTo>
                  <a:lnTo>
                    <a:pt x="224" y="258"/>
                  </a:lnTo>
                  <a:lnTo>
                    <a:pt x="374" y="201"/>
                  </a:lnTo>
                  <a:lnTo>
                    <a:pt x="399" y="184"/>
                  </a:lnTo>
                  <a:lnTo>
                    <a:pt x="429" y="169"/>
                  </a:lnTo>
                  <a:lnTo>
                    <a:pt x="454" y="147"/>
                  </a:lnTo>
                  <a:lnTo>
                    <a:pt x="526" y="102"/>
                  </a:lnTo>
                  <a:lnTo>
                    <a:pt x="627" y="74"/>
                  </a:lnTo>
                  <a:lnTo>
                    <a:pt x="736" y="68"/>
                  </a:lnTo>
                  <a:lnTo>
                    <a:pt x="900" y="85"/>
                  </a:lnTo>
                  <a:lnTo>
                    <a:pt x="846" y="53"/>
                  </a:lnTo>
                  <a:lnTo>
                    <a:pt x="790" y="29"/>
                  </a:lnTo>
                  <a:lnTo>
                    <a:pt x="621" y="0"/>
                  </a:lnTo>
                  <a:close/>
                </a:path>
              </a:pathLst>
            </a:custGeom>
            <a:solidFill>
              <a:srgbClr val="000000"/>
            </a:solidFill>
            <a:ln w="9525">
              <a:noFill/>
              <a:round/>
              <a:headEnd/>
              <a:tailEnd/>
            </a:ln>
          </p:spPr>
          <p:txBody>
            <a:bodyPr/>
            <a:lstStyle/>
            <a:p>
              <a:endParaRPr lang="en-GB"/>
            </a:p>
          </p:txBody>
        </p:sp>
        <p:sp>
          <p:nvSpPr>
            <p:cNvPr id="26173" name="Freeform 573"/>
            <p:cNvSpPr>
              <a:spLocks noEditPoints="1"/>
            </p:cNvSpPr>
            <p:nvPr/>
          </p:nvSpPr>
          <p:spPr bwMode="auto">
            <a:xfrm>
              <a:off x="2912" y="1891"/>
              <a:ext cx="153" cy="48"/>
            </a:xfrm>
            <a:custGeom>
              <a:avLst/>
              <a:gdLst/>
              <a:ahLst/>
              <a:cxnLst>
                <a:cxn ang="0">
                  <a:pos x="393" y="23"/>
                </a:cxn>
                <a:cxn ang="0">
                  <a:pos x="192" y="75"/>
                </a:cxn>
                <a:cxn ang="0">
                  <a:pos x="74" y="152"/>
                </a:cxn>
                <a:cxn ang="0">
                  <a:pos x="0" y="230"/>
                </a:cxn>
                <a:cxn ang="0">
                  <a:pos x="85" y="230"/>
                </a:cxn>
                <a:cxn ang="0">
                  <a:pos x="137" y="194"/>
                </a:cxn>
                <a:cxn ang="0">
                  <a:pos x="243" y="92"/>
                </a:cxn>
                <a:cxn ang="0">
                  <a:pos x="292" y="103"/>
                </a:cxn>
                <a:cxn ang="0">
                  <a:pos x="338" y="146"/>
                </a:cxn>
                <a:cxn ang="0">
                  <a:pos x="422" y="158"/>
                </a:cxn>
                <a:cxn ang="0">
                  <a:pos x="304" y="179"/>
                </a:cxn>
                <a:cxn ang="0">
                  <a:pos x="249" y="196"/>
                </a:cxn>
                <a:cxn ang="0">
                  <a:pos x="243" y="238"/>
                </a:cxn>
                <a:cxn ang="0">
                  <a:pos x="332" y="236"/>
                </a:cxn>
                <a:cxn ang="0">
                  <a:pos x="458" y="196"/>
                </a:cxn>
                <a:cxn ang="0">
                  <a:pos x="559" y="173"/>
                </a:cxn>
                <a:cxn ang="0">
                  <a:pos x="579" y="158"/>
                </a:cxn>
                <a:cxn ang="0">
                  <a:pos x="568" y="146"/>
                </a:cxn>
                <a:cxn ang="0">
                  <a:pos x="447" y="152"/>
                </a:cxn>
                <a:cxn ang="0">
                  <a:pos x="490" y="129"/>
                </a:cxn>
                <a:cxn ang="0">
                  <a:pos x="511" y="95"/>
                </a:cxn>
                <a:cxn ang="0">
                  <a:pos x="519" y="56"/>
                </a:cxn>
                <a:cxn ang="0">
                  <a:pos x="553" y="52"/>
                </a:cxn>
                <a:cxn ang="0">
                  <a:pos x="585" y="63"/>
                </a:cxn>
                <a:cxn ang="0">
                  <a:pos x="551" y="112"/>
                </a:cxn>
                <a:cxn ang="0">
                  <a:pos x="660" y="90"/>
                </a:cxn>
                <a:cxn ang="0">
                  <a:pos x="743" y="36"/>
                </a:cxn>
                <a:cxn ang="0">
                  <a:pos x="646" y="0"/>
                </a:cxn>
                <a:cxn ang="0">
                  <a:pos x="408" y="19"/>
                </a:cxn>
                <a:cxn ang="0">
                  <a:pos x="456" y="75"/>
                </a:cxn>
                <a:cxn ang="0">
                  <a:pos x="464" y="67"/>
                </a:cxn>
                <a:cxn ang="0">
                  <a:pos x="481" y="69"/>
                </a:cxn>
                <a:cxn ang="0">
                  <a:pos x="484" y="75"/>
                </a:cxn>
                <a:cxn ang="0">
                  <a:pos x="483" y="92"/>
                </a:cxn>
                <a:cxn ang="0">
                  <a:pos x="477" y="109"/>
                </a:cxn>
                <a:cxn ang="0">
                  <a:pos x="435" y="135"/>
                </a:cxn>
                <a:cxn ang="0">
                  <a:pos x="379" y="135"/>
                </a:cxn>
                <a:cxn ang="0">
                  <a:pos x="338" y="109"/>
                </a:cxn>
                <a:cxn ang="0">
                  <a:pos x="354" y="109"/>
                </a:cxn>
                <a:cxn ang="0">
                  <a:pos x="410" y="118"/>
                </a:cxn>
                <a:cxn ang="0">
                  <a:pos x="466" y="95"/>
                </a:cxn>
                <a:cxn ang="0">
                  <a:pos x="458" y="92"/>
                </a:cxn>
                <a:cxn ang="0">
                  <a:pos x="452" y="80"/>
                </a:cxn>
              </a:cxnLst>
              <a:rect l="0" t="0" r="r" b="b"/>
              <a:pathLst>
                <a:path w="765" h="242">
                  <a:moveTo>
                    <a:pt x="399" y="19"/>
                  </a:moveTo>
                  <a:lnTo>
                    <a:pt x="393" y="23"/>
                  </a:lnTo>
                  <a:lnTo>
                    <a:pt x="338" y="31"/>
                  </a:lnTo>
                  <a:lnTo>
                    <a:pt x="192" y="75"/>
                  </a:lnTo>
                  <a:lnTo>
                    <a:pt x="131" y="101"/>
                  </a:lnTo>
                  <a:lnTo>
                    <a:pt x="74" y="152"/>
                  </a:lnTo>
                  <a:lnTo>
                    <a:pt x="57" y="173"/>
                  </a:lnTo>
                  <a:lnTo>
                    <a:pt x="0" y="230"/>
                  </a:lnTo>
                  <a:lnTo>
                    <a:pt x="45" y="238"/>
                  </a:lnTo>
                  <a:lnTo>
                    <a:pt x="85" y="230"/>
                  </a:lnTo>
                  <a:lnTo>
                    <a:pt x="120" y="210"/>
                  </a:lnTo>
                  <a:lnTo>
                    <a:pt x="137" y="194"/>
                  </a:lnTo>
                  <a:lnTo>
                    <a:pt x="209" y="118"/>
                  </a:lnTo>
                  <a:lnTo>
                    <a:pt x="243" y="92"/>
                  </a:lnTo>
                  <a:lnTo>
                    <a:pt x="281" y="78"/>
                  </a:lnTo>
                  <a:lnTo>
                    <a:pt x="292" y="103"/>
                  </a:lnTo>
                  <a:lnTo>
                    <a:pt x="321" y="135"/>
                  </a:lnTo>
                  <a:lnTo>
                    <a:pt x="338" y="146"/>
                  </a:lnTo>
                  <a:lnTo>
                    <a:pt x="379" y="156"/>
                  </a:lnTo>
                  <a:lnTo>
                    <a:pt x="422" y="158"/>
                  </a:lnTo>
                  <a:lnTo>
                    <a:pt x="332" y="170"/>
                  </a:lnTo>
                  <a:lnTo>
                    <a:pt x="304" y="179"/>
                  </a:lnTo>
                  <a:lnTo>
                    <a:pt x="275" y="185"/>
                  </a:lnTo>
                  <a:lnTo>
                    <a:pt x="249" y="196"/>
                  </a:lnTo>
                  <a:lnTo>
                    <a:pt x="197" y="225"/>
                  </a:lnTo>
                  <a:lnTo>
                    <a:pt x="243" y="238"/>
                  </a:lnTo>
                  <a:lnTo>
                    <a:pt x="289" y="242"/>
                  </a:lnTo>
                  <a:lnTo>
                    <a:pt x="332" y="236"/>
                  </a:lnTo>
                  <a:lnTo>
                    <a:pt x="418" y="213"/>
                  </a:lnTo>
                  <a:lnTo>
                    <a:pt x="458" y="196"/>
                  </a:lnTo>
                  <a:lnTo>
                    <a:pt x="545" y="176"/>
                  </a:lnTo>
                  <a:lnTo>
                    <a:pt x="559" y="173"/>
                  </a:lnTo>
                  <a:lnTo>
                    <a:pt x="570" y="163"/>
                  </a:lnTo>
                  <a:lnTo>
                    <a:pt x="579" y="158"/>
                  </a:lnTo>
                  <a:lnTo>
                    <a:pt x="585" y="146"/>
                  </a:lnTo>
                  <a:lnTo>
                    <a:pt x="568" y="146"/>
                  </a:lnTo>
                  <a:lnTo>
                    <a:pt x="548" y="151"/>
                  </a:lnTo>
                  <a:lnTo>
                    <a:pt x="447" y="152"/>
                  </a:lnTo>
                  <a:lnTo>
                    <a:pt x="433" y="152"/>
                  </a:lnTo>
                  <a:lnTo>
                    <a:pt x="490" y="129"/>
                  </a:lnTo>
                  <a:lnTo>
                    <a:pt x="506" y="112"/>
                  </a:lnTo>
                  <a:lnTo>
                    <a:pt x="511" y="95"/>
                  </a:lnTo>
                  <a:lnTo>
                    <a:pt x="514" y="75"/>
                  </a:lnTo>
                  <a:lnTo>
                    <a:pt x="519" y="56"/>
                  </a:lnTo>
                  <a:lnTo>
                    <a:pt x="536" y="56"/>
                  </a:lnTo>
                  <a:lnTo>
                    <a:pt x="553" y="52"/>
                  </a:lnTo>
                  <a:lnTo>
                    <a:pt x="570" y="56"/>
                  </a:lnTo>
                  <a:lnTo>
                    <a:pt x="585" y="63"/>
                  </a:lnTo>
                  <a:lnTo>
                    <a:pt x="534" y="115"/>
                  </a:lnTo>
                  <a:lnTo>
                    <a:pt x="551" y="112"/>
                  </a:lnTo>
                  <a:lnTo>
                    <a:pt x="596" y="107"/>
                  </a:lnTo>
                  <a:lnTo>
                    <a:pt x="660" y="90"/>
                  </a:lnTo>
                  <a:lnTo>
                    <a:pt x="719" y="58"/>
                  </a:lnTo>
                  <a:lnTo>
                    <a:pt x="743" y="36"/>
                  </a:lnTo>
                  <a:lnTo>
                    <a:pt x="765" y="11"/>
                  </a:lnTo>
                  <a:lnTo>
                    <a:pt x="646" y="0"/>
                  </a:lnTo>
                  <a:lnTo>
                    <a:pt x="489" y="6"/>
                  </a:lnTo>
                  <a:lnTo>
                    <a:pt x="408" y="19"/>
                  </a:lnTo>
                  <a:lnTo>
                    <a:pt x="399" y="19"/>
                  </a:lnTo>
                  <a:close/>
                  <a:moveTo>
                    <a:pt x="456" y="75"/>
                  </a:moveTo>
                  <a:lnTo>
                    <a:pt x="458" y="69"/>
                  </a:lnTo>
                  <a:lnTo>
                    <a:pt x="464" y="67"/>
                  </a:lnTo>
                  <a:lnTo>
                    <a:pt x="477" y="67"/>
                  </a:lnTo>
                  <a:lnTo>
                    <a:pt x="481" y="69"/>
                  </a:lnTo>
                  <a:lnTo>
                    <a:pt x="483" y="69"/>
                  </a:lnTo>
                  <a:lnTo>
                    <a:pt x="484" y="75"/>
                  </a:lnTo>
                  <a:lnTo>
                    <a:pt x="484" y="86"/>
                  </a:lnTo>
                  <a:lnTo>
                    <a:pt x="483" y="92"/>
                  </a:lnTo>
                  <a:lnTo>
                    <a:pt x="483" y="93"/>
                  </a:lnTo>
                  <a:lnTo>
                    <a:pt x="477" y="109"/>
                  </a:lnTo>
                  <a:lnTo>
                    <a:pt x="458" y="124"/>
                  </a:lnTo>
                  <a:lnTo>
                    <a:pt x="435" y="135"/>
                  </a:lnTo>
                  <a:lnTo>
                    <a:pt x="407" y="137"/>
                  </a:lnTo>
                  <a:lnTo>
                    <a:pt x="379" y="135"/>
                  </a:lnTo>
                  <a:lnTo>
                    <a:pt x="354" y="124"/>
                  </a:lnTo>
                  <a:lnTo>
                    <a:pt x="338" y="109"/>
                  </a:lnTo>
                  <a:lnTo>
                    <a:pt x="334" y="95"/>
                  </a:lnTo>
                  <a:lnTo>
                    <a:pt x="354" y="109"/>
                  </a:lnTo>
                  <a:lnTo>
                    <a:pt x="379" y="115"/>
                  </a:lnTo>
                  <a:lnTo>
                    <a:pt x="410" y="118"/>
                  </a:lnTo>
                  <a:lnTo>
                    <a:pt x="464" y="98"/>
                  </a:lnTo>
                  <a:lnTo>
                    <a:pt x="466" y="95"/>
                  </a:lnTo>
                  <a:lnTo>
                    <a:pt x="464" y="95"/>
                  </a:lnTo>
                  <a:lnTo>
                    <a:pt x="458" y="92"/>
                  </a:lnTo>
                  <a:lnTo>
                    <a:pt x="456" y="86"/>
                  </a:lnTo>
                  <a:lnTo>
                    <a:pt x="452" y="80"/>
                  </a:lnTo>
                  <a:lnTo>
                    <a:pt x="456" y="75"/>
                  </a:lnTo>
                  <a:close/>
                </a:path>
              </a:pathLst>
            </a:custGeom>
            <a:solidFill>
              <a:srgbClr val="000000"/>
            </a:solidFill>
            <a:ln w="9525">
              <a:noFill/>
              <a:round/>
              <a:headEnd/>
              <a:tailEnd/>
            </a:ln>
          </p:spPr>
          <p:txBody>
            <a:bodyPr/>
            <a:lstStyle/>
            <a:p>
              <a:endParaRPr lang="en-GB"/>
            </a:p>
          </p:txBody>
        </p:sp>
        <p:sp>
          <p:nvSpPr>
            <p:cNvPr id="26174" name="Freeform 574"/>
            <p:cNvSpPr>
              <a:spLocks/>
            </p:cNvSpPr>
            <p:nvPr/>
          </p:nvSpPr>
          <p:spPr bwMode="auto">
            <a:xfrm>
              <a:off x="3002" y="1904"/>
              <a:ext cx="6" cy="6"/>
            </a:xfrm>
            <a:custGeom>
              <a:avLst/>
              <a:gdLst/>
              <a:ahLst/>
              <a:cxnLst>
                <a:cxn ang="0">
                  <a:pos x="6" y="2"/>
                </a:cxn>
                <a:cxn ang="0">
                  <a:pos x="4" y="8"/>
                </a:cxn>
                <a:cxn ang="0">
                  <a:pos x="0" y="13"/>
                </a:cxn>
                <a:cxn ang="0">
                  <a:pos x="4" y="19"/>
                </a:cxn>
                <a:cxn ang="0">
                  <a:pos x="6" y="25"/>
                </a:cxn>
                <a:cxn ang="0">
                  <a:pos x="12" y="28"/>
                </a:cxn>
                <a:cxn ang="0">
                  <a:pos x="14" y="28"/>
                </a:cxn>
                <a:cxn ang="0">
                  <a:pos x="25" y="28"/>
                </a:cxn>
                <a:cxn ang="0">
                  <a:pos x="31" y="26"/>
                </a:cxn>
                <a:cxn ang="0">
                  <a:pos x="31" y="25"/>
                </a:cxn>
                <a:cxn ang="0">
                  <a:pos x="32" y="19"/>
                </a:cxn>
                <a:cxn ang="0">
                  <a:pos x="32" y="8"/>
                </a:cxn>
                <a:cxn ang="0">
                  <a:pos x="31" y="2"/>
                </a:cxn>
                <a:cxn ang="0">
                  <a:pos x="29" y="2"/>
                </a:cxn>
                <a:cxn ang="0">
                  <a:pos x="25" y="0"/>
                </a:cxn>
                <a:cxn ang="0">
                  <a:pos x="12" y="0"/>
                </a:cxn>
                <a:cxn ang="0">
                  <a:pos x="6" y="2"/>
                </a:cxn>
              </a:cxnLst>
              <a:rect l="0" t="0" r="r" b="b"/>
              <a:pathLst>
                <a:path w="32" h="28">
                  <a:moveTo>
                    <a:pt x="6" y="2"/>
                  </a:moveTo>
                  <a:lnTo>
                    <a:pt x="4" y="8"/>
                  </a:lnTo>
                  <a:lnTo>
                    <a:pt x="0" y="13"/>
                  </a:lnTo>
                  <a:lnTo>
                    <a:pt x="4" y="19"/>
                  </a:lnTo>
                  <a:lnTo>
                    <a:pt x="6" y="25"/>
                  </a:lnTo>
                  <a:lnTo>
                    <a:pt x="12" y="28"/>
                  </a:lnTo>
                  <a:lnTo>
                    <a:pt x="14" y="28"/>
                  </a:lnTo>
                  <a:lnTo>
                    <a:pt x="25" y="28"/>
                  </a:lnTo>
                  <a:lnTo>
                    <a:pt x="31" y="26"/>
                  </a:lnTo>
                  <a:lnTo>
                    <a:pt x="31" y="25"/>
                  </a:lnTo>
                  <a:lnTo>
                    <a:pt x="32" y="19"/>
                  </a:lnTo>
                  <a:lnTo>
                    <a:pt x="32" y="8"/>
                  </a:lnTo>
                  <a:lnTo>
                    <a:pt x="31" y="2"/>
                  </a:lnTo>
                  <a:lnTo>
                    <a:pt x="29" y="2"/>
                  </a:lnTo>
                  <a:lnTo>
                    <a:pt x="25" y="0"/>
                  </a:lnTo>
                  <a:lnTo>
                    <a:pt x="12" y="0"/>
                  </a:lnTo>
                  <a:lnTo>
                    <a:pt x="6" y="2"/>
                  </a:lnTo>
                  <a:close/>
                </a:path>
              </a:pathLst>
            </a:custGeom>
            <a:solidFill>
              <a:srgbClr val="FFFFFF"/>
            </a:solidFill>
            <a:ln w="9525">
              <a:noFill/>
              <a:round/>
              <a:headEnd/>
              <a:tailEnd/>
            </a:ln>
          </p:spPr>
          <p:txBody>
            <a:bodyPr/>
            <a:lstStyle/>
            <a:p>
              <a:endParaRPr lang="en-GB"/>
            </a:p>
          </p:txBody>
        </p:sp>
        <p:sp>
          <p:nvSpPr>
            <p:cNvPr id="26175" name="Freeform 575"/>
            <p:cNvSpPr>
              <a:spLocks/>
            </p:cNvSpPr>
            <p:nvPr/>
          </p:nvSpPr>
          <p:spPr bwMode="auto">
            <a:xfrm>
              <a:off x="2978" y="1909"/>
              <a:ext cx="30" cy="9"/>
            </a:xfrm>
            <a:custGeom>
              <a:avLst/>
              <a:gdLst/>
              <a:ahLst/>
              <a:cxnLst>
                <a:cxn ang="0">
                  <a:pos x="132" y="2"/>
                </a:cxn>
                <a:cxn ang="0">
                  <a:pos x="130" y="5"/>
                </a:cxn>
                <a:cxn ang="0">
                  <a:pos x="76" y="25"/>
                </a:cxn>
                <a:cxn ang="0">
                  <a:pos x="45" y="22"/>
                </a:cxn>
                <a:cxn ang="0">
                  <a:pos x="20" y="16"/>
                </a:cxn>
                <a:cxn ang="0">
                  <a:pos x="0" y="2"/>
                </a:cxn>
                <a:cxn ang="0">
                  <a:pos x="4" y="16"/>
                </a:cxn>
                <a:cxn ang="0">
                  <a:pos x="20" y="31"/>
                </a:cxn>
                <a:cxn ang="0">
                  <a:pos x="45" y="42"/>
                </a:cxn>
                <a:cxn ang="0">
                  <a:pos x="73" y="44"/>
                </a:cxn>
                <a:cxn ang="0">
                  <a:pos x="101" y="42"/>
                </a:cxn>
                <a:cxn ang="0">
                  <a:pos x="124" y="31"/>
                </a:cxn>
                <a:cxn ang="0">
                  <a:pos x="143" y="16"/>
                </a:cxn>
                <a:cxn ang="0">
                  <a:pos x="149" y="0"/>
                </a:cxn>
                <a:cxn ang="0">
                  <a:pos x="143" y="2"/>
                </a:cxn>
                <a:cxn ang="0">
                  <a:pos x="132" y="2"/>
                </a:cxn>
              </a:cxnLst>
              <a:rect l="0" t="0" r="r" b="b"/>
              <a:pathLst>
                <a:path w="149" h="44">
                  <a:moveTo>
                    <a:pt x="132" y="2"/>
                  </a:moveTo>
                  <a:lnTo>
                    <a:pt x="130" y="5"/>
                  </a:lnTo>
                  <a:lnTo>
                    <a:pt x="76" y="25"/>
                  </a:lnTo>
                  <a:lnTo>
                    <a:pt x="45" y="22"/>
                  </a:lnTo>
                  <a:lnTo>
                    <a:pt x="20" y="16"/>
                  </a:lnTo>
                  <a:lnTo>
                    <a:pt x="0" y="2"/>
                  </a:lnTo>
                  <a:lnTo>
                    <a:pt x="4" y="16"/>
                  </a:lnTo>
                  <a:lnTo>
                    <a:pt x="20" y="31"/>
                  </a:lnTo>
                  <a:lnTo>
                    <a:pt x="45" y="42"/>
                  </a:lnTo>
                  <a:lnTo>
                    <a:pt x="73" y="44"/>
                  </a:lnTo>
                  <a:lnTo>
                    <a:pt x="101" y="42"/>
                  </a:lnTo>
                  <a:lnTo>
                    <a:pt x="124" y="31"/>
                  </a:lnTo>
                  <a:lnTo>
                    <a:pt x="143" y="16"/>
                  </a:lnTo>
                  <a:lnTo>
                    <a:pt x="149" y="0"/>
                  </a:lnTo>
                  <a:lnTo>
                    <a:pt x="143" y="2"/>
                  </a:lnTo>
                  <a:lnTo>
                    <a:pt x="132" y="2"/>
                  </a:lnTo>
                  <a:close/>
                </a:path>
              </a:pathLst>
            </a:custGeom>
            <a:solidFill>
              <a:srgbClr val="00FF7F"/>
            </a:solidFill>
            <a:ln w="9525">
              <a:noFill/>
              <a:round/>
              <a:headEnd/>
              <a:tailEnd/>
            </a:ln>
          </p:spPr>
          <p:txBody>
            <a:bodyPr/>
            <a:lstStyle/>
            <a:p>
              <a:endParaRPr lang="en-GB"/>
            </a:p>
          </p:txBody>
        </p:sp>
        <p:sp>
          <p:nvSpPr>
            <p:cNvPr id="26176" name="Freeform 576"/>
            <p:cNvSpPr>
              <a:spLocks/>
            </p:cNvSpPr>
            <p:nvPr/>
          </p:nvSpPr>
          <p:spPr bwMode="auto">
            <a:xfrm>
              <a:off x="2998" y="1901"/>
              <a:ext cx="31" cy="20"/>
            </a:xfrm>
            <a:custGeom>
              <a:avLst/>
              <a:gdLst/>
              <a:ahLst/>
              <a:cxnLst>
                <a:cxn ang="0">
                  <a:pos x="81" y="23"/>
                </a:cxn>
                <a:cxn ang="0">
                  <a:pos x="78" y="43"/>
                </a:cxn>
                <a:cxn ang="0">
                  <a:pos x="73" y="60"/>
                </a:cxn>
                <a:cxn ang="0">
                  <a:pos x="57" y="77"/>
                </a:cxn>
                <a:cxn ang="0">
                  <a:pos x="0" y="100"/>
                </a:cxn>
                <a:cxn ang="0">
                  <a:pos x="14" y="100"/>
                </a:cxn>
                <a:cxn ang="0">
                  <a:pos x="73" y="83"/>
                </a:cxn>
                <a:cxn ang="0">
                  <a:pos x="118" y="60"/>
                </a:cxn>
                <a:cxn ang="0">
                  <a:pos x="101" y="63"/>
                </a:cxn>
                <a:cxn ang="0">
                  <a:pos x="152" y="11"/>
                </a:cxn>
                <a:cxn ang="0">
                  <a:pos x="137" y="4"/>
                </a:cxn>
                <a:cxn ang="0">
                  <a:pos x="120" y="0"/>
                </a:cxn>
                <a:cxn ang="0">
                  <a:pos x="103" y="4"/>
                </a:cxn>
                <a:cxn ang="0">
                  <a:pos x="86" y="4"/>
                </a:cxn>
                <a:cxn ang="0">
                  <a:pos x="81" y="23"/>
                </a:cxn>
              </a:cxnLst>
              <a:rect l="0" t="0" r="r" b="b"/>
              <a:pathLst>
                <a:path w="152" h="100">
                  <a:moveTo>
                    <a:pt x="81" y="23"/>
                  </a:moveTo>
                  <a:lnTo>
                    <a:pt x="78" y="43"/>
                  </a:lnTo>
                  <a:lnTo>
                    <a:pt x="73" y="60"/>
                  </a:lnTo>
                  <a:lnTo>
                    <a:pt x="57" y="77"/>
                  </a:lnTo>
                  <a:lnTo>
                    <a:pt x="0" y="100"/>
                  </a:lnTo>
                  <a:lnTo>
                    <a:pt x="14" y="100"/>
                  </a:lnTo>
                  <a:lnTo>
                    <a:pt x="73" y="83"/>
                  </a:lnTo>
                  <a:lnTo>
                    <a:pt x="118" y="60"/>
                  </a:lnTo>
                  <a:lnTo>
                    <a:pt x="101" y="63"/>
                  </a:lnTo>
                  <a:lnTo>
                    <a:pt x="152" y="11"/>
                  </a:lnTo>
                  <a:lnTo>
                    <a:pt x="137" y="4"/>
                  </a:lnTo>
                  <a:lnTo>
                    <a:pt x="120" y="0"/>
                  </a:lnTo>
                  <a:lnTo>
                    <a:pt x="103" y="4"/>
                  </a:lnTo>
                  <a:lnTo>
                    <a:pt x="86" y="4"/>
                  </a:lnTo>
                  <a:lnTo>
                    <a:pt x="81" y="23"/>
                  </a:lnTo>
                  <a:close/>
                </a:path>
              </a:pathLst>
            </a:custGeom>
            <a:solidFill>
              <a:srgbClr val="FFFFFF"/>
            </a:solidFill>
            <a:ln w="9525">
              <a:noFill/>
              <a:round/>
              <a:headEnd/>
              <a:tailEnd/>
            </a:ln>
          </p:spPr>
          <p:txBody>
            <a:bodyPr/>
            <a:lstStyle/>
            <a:p>
              <a:endParaRPr lang="en-GB"/>
            </a:p>
          </p:txBody>
        </p:sp>
        <p:sp>
          <p:nvSpPr>
            <p:cNvPr id="26177" name="Freeform 577"/>
            <p:cNvSpPr>
              <a:spLocks/>
            </p:cNvSpPr>
            <p:nvPr/>
          </p:nvSpPr>
          <p:spPr bwMode="auto">
            <a:xfrm>
              <a:off x="2939" y="1906"/>
              <a:ext cx="57" cy="23"/>
            </a:xfrm>
            <a:custGeom>
              <a:avLst/>
              <a:gdLst/>
              <a:ahLst/>
              <a:cxnLst>
                <a:cxn ang="0">
                  <a:pos x="144" y="0"/>
                </a:cxn>
                <a:cxn ang="0">
                  <a:pos x="106" y="14"/>
                </a:cxn>
                <a:cxn ang="0">
                  <a:pos x="72" y="40"/>
                </a:cxn>
                <a:cxn ang="0">
                  <a:pos x="0" y="116"/>
                </a:cxn>
                <a:cxn ang="0">
                  <a:pos x="167" y="101"/>
                </a:cxn>
                <a:cxn ang="0">
                  <a:pos x="195" y="92"/>
                </a:cxn>
                <a:cxn ang="0">
                  <a:pos x="285" y="80"/>
                </a:cxn>
                <a:cxn ang="0">
                  <a:pos x="242" y="78"/>
                </a:cxn>
                <a:cxn ang="0">
                  <a:pos x="201" y="68"/>
                </a:cxn>
                <a:cxn ang="0">
                  <a:pos x="184" y="57"/>
                </a:cxn>
                <a:cxn ang="0">
                  <a:pos x="155" y="25"/>
                </a:cxn>
                <a:cxn ang="0">
                  <a:pos x="144" y="0"/>
                </a:cxn>
              </a:cxnLst>
              <a:rect l="0" t="0" r="r" b="b"/>
              <a:pathLst>
                <a:path w="285" h="116">
                  <a:moveTo>
                    <a:pt x="144" y="0"/>
                  </a:moveTo>
                  <a:lnTo>
                    <a:pt x="106" y="14"/>
                  </a:lnTo>
                  <a:lnTo>
                    <a:pt x="72" y="40"/>
                  </a:lnTo>
                  <a:lnTo>
                    <a:pt x="0" y="116"/>
                  </a:lnTo>
                  <a:lnTo>
                    <a:pt x="167" y="101"/>
                  </a:lnTo>
                  <a:lnTo>
                    <a:pt x="195" y="92"/>
                  </a:lnTo>
                  <a:lnTo>
                    <a:pt x="285" y="80"/>
                  </a:lnTo>
                  <a:lnTo>
                    <a:pt x="242" y="78"/>
                  </a:lnTo>
                  <a:lnTo>
                    <a:pt x="201" y="68"/>
                  </a:lnTo>
                  <a:lnTo>
                    <a:pt x="184" y="57"/>
                  </a:lnTo>
                  <a:lnTo>
                    <a:pt x="155" y="25"/>
                  </a:lnTo>
                  <a:lnTo>
                    <a:pt x="144" y="0"/>
                  </a:lnTo>
                  <a:close/>
                </a:path>
              </a:pathLst>
            </a:custGeom>
            <a:solidFill>
              <a:srgbClr val="FFFFFF"/>
            </a:solidFill>
            <a:ln w="9525">
              <a:noFill/>
              <a:round/>
              <a:headEnd/>
              <a:tailEnd/>
            </a:ln>
          </p:spPr>
          <p:txBody>
            <a:bodyPr/>
            <a:lstStyle/>
            <a:p>
              <a:endParaRPr lang="en-GB"/>
            </a:p>
          </p:txBody>
        </p:sp>
        <p:sp>
          <p:nvSpPr>
            <p:cNvPr id="26178" name="Freeform 578"/>
            <p:cNvSpPr>
              <a:spLocks/>
            </p:cNvSpPr>
            <p:nvPr/>
          </p:nvSpPr>
          <p:spPr bwMode="auto">
            <a:xfrm>
              <a:off x="2844" y="2054"/>
              <a:ext cx="60" cy="66"/>
            </a:xfrm>
            <a:custGeom>
              <a:avLst/>
              <a:gdLst/>
              <a:ahLst/>
              <a:cxnLst>
                <a:cxn ang="0">
                  <a:pos x="9" y="58"/>
                </a:cxn>
                <a:cxn ang="0">
                  <a:pos x="0" y="92"/>
                </a:cxn>
                <a:cxn ang="0">
                  <a:pos x="0" y="170"/>
                </a:cxn>
                <a:cxn ang="0">
                  <a:pos x="20" y="288"/>
                </a:cxn>
                <a:cxn ang="0">
                  <a:pos x="28" y="309"/>
                </a:cxn>
                <a:cxn ang="0">
                  <a:pos x="48" y="322"/>
                </a:cxn>
                <a:cxn ang="0">
                  <a:pos x="98" y="332"/>
                </a:cxn>
                <a:cxn ang="0">
                  <a:pos x="127" y="328"/>
                </a:cxn>
                <a:cxn ang="0">
                  <a:pos x="149" y="320"/>
                </a:cxn>
                <a:cxn ang="0">
                  <a:pos x="169" y="303"/>
                </a:cxn>
                <a:cxn ang="0">
                  <a:pos x="213" y="236"/>
                </a:cxn>
                <a:cxn ang="0">
                  <a:pos x="236" y="191"/>
                </a:cxn>
                <a:cxn ang="0">
                  <a:pos x="287" y="193"/>
                </a:cxn>
                <a:cxn ang="0">
                  <a:pos x="304" y="187"/>
                </a:cxn>
                <a:cxn ang="0">
                  <a:pos x="258" y="153"/>
                </a:cxn>
                <a:cxn ang="0">
                  <a:pos x="236" y="142"/>
                </a:cxn>
                <a:cxn ang="0">
                  <a:pos x="104" y="109"/>
                </a:cxn>
                <a:cxn ang="0">
                  <a:pos x="140" y="142"/>
                </a:cxn>
                <a:cxn ang="0">
                  <a:pos x="129" y="148"/>
                </a:cxn>
                <a:cxn ang="0">
                  <a:pos x="118" y="149"/>
                </a:cxn>
                <a:cxn ang="0">
                  <a:pos x="106" y="153"/>
                </a:cxn>
                <a:cxn ang="0">
                  <a:pos x="90" y="155"/>
                </a:cxn>
                <a:cxn ang="0">
                  <a:pos x="68" y="155"/>
                </a:cxn>
                <a:cxn ang="0">
                  <a:pos x="56" y="149"/>
                </a:cxn>
                <a:cxn ang="0">
                  <a:pos x="48" y="143"/>
                </a:cxn>
                <a:cxn ang="0">
                  <a:pos x="34" y="109"/>
                </a:cxn>
                <a:cxn ang="0">
                  <a:pos x="37" y="71"/>
                </a:cxn>
                <a:cxn ang="0">
                  <a:pos x="62" y="0"/>
                </a:cxn>
                <a:cxn ang="0">
                  <a:pos x="31" y="25"/>
                </a:cxn>
                <a:cxn ang="0">
                  <a:pos x="9" y="58"/>
                </a:cxn>
              </a:cxnLst>
              <a:rect l="0" t="0" r="r" b="b"/>
              <a:pathLst>
                <a:path w="304" h="332">
                  <a:moveTo>
                    <a:pt x="9" y="58"/>
                  </a:moveTo>
                  <a:lnTo>
                    <a:pt x="0" y="92"/>
                  </a:lnTo>
                  <a:lnTo>
                    <a:pt x="0" y="170"/>
                  </a:lnTo>
                  <a:lnTo>
                    <a:pt x="20" y="288"/>
                  </a:lnTo>
                  <a:lnTo>
                    <a:pt x="28" y="309"/>
                  </a:lnTo>
                  <a:lnTo>
                    <a:pt x="48" y="322"/>
                  </a:lnTo>
                  <a:lnTo>
                    <a:pt x="98" y="332"/>
                  </a:lnTo>
                  <a:lnTo>
                    <a:pt x="127" y="328"/>
                  </a:lnTo>
                  <a:lnTo>
                    <a:pt x="149" y="320"/>
                  </a:lnTo>
                  <a:lnTo>
                    <a:pt x="169" y="303"/>
                  </a:lnTo>
                  <a:lnTo>
                    <a:pt x="213" y="236"/>
                  </a:lnTo>
                  <a:lnTo>
                    <a:pt x="236" y="191"/>
                  </a:lnTo>
                  <a:lnTo>
                    <a:pt x="287" y="193"/>
                  </a:lnTo>
                  <a:lnTo>
                    <a:pt x="304" y="187"/>
                  </a:lnTo>
                  <a:lnTo>
                    <a:pt x="258" y="153"/>
                  </a:lnTo>
                  <a:lnTo>
                    <a:pt x="236" y="142"/>
                  </a:lnTo>
                  <a:lnTo>
                    <a:pt x="104" y="109"/>
                  </a:lnTo>
                  <a:lnTo>
                    <a:pt x="140" y="142"/>
                  </a:lnTo>
                  <a:lnTo>
                    <a:pt x="129" y="148"/>
                  </a:lnTo>
                  <a:lnTo>
                    <a:pt x="118" y="149"/>
                  </a:lnTo>
                  <a:lnTo>
                    <a:pt x="106" y="153"/>
                  </a:lnTo>
                  <a:lnTo>
                    <a:pt x="90" y="155"/>
                  </a:lnTo>
                  <a:lnTo>
                    <a:pt x="68" y="155"/>
                  </a:lnTo>
                  <a:lnTo>
                    <a:pt x="56" y="149"/>
                  </a:lnTo>
                  <a:lnTo>
                    <a:pt x="48" y="143"/>
                  </a:lnTo>
                  <a:lnTo>
                    <a:pt x="34" y="109"/>
                  </a:lnTo>
                  <a:lnTo>
                    <a:pt x="37" y="71"/>
                  </a:lnTo>
                  <a:lnTo>
                    <a:pt x="62" y="0"/>
                  </a:lnTo>
                  <a:lnTo>
                    <a:pt x="31" y="25"/>
                  </a:lnTo>
                  <a:lnTo>
                    <a:pt x="9" y="58"/>
                  </a:lnTo>
                  <a:close/>
                </a:path>
              </a:pathLst>
            </a:custGeom>
            <a:solidFill>
              <a:srgbClr val="000000"/>
            </a:solidFill>
            <a:ln w="9525">
              <a:noFill/>
              <a:round/>
              <a:headEnd/>
              <a:tailEnd/>
            </a:ln>
          </p:spPr>
          <p:txBody>
            <a:bodyPr/>
            <a:lstStyle/>
            <a:p>
              <a:endParaRPr lang="en-GB"/>
            </a:p>
          </p:txBody>
        </p:sp>
        <p:sp>
          <p:nvSpPr>
            <p:cNvPr id="26179" name="Freeform 579"/>
            <p:cNvSpPr>
              <a:spLocks/>
            </p:cNvSpPr>
            <p:nvPr/>
          </p:nvSpPr>
          <p:spPr bwMode="auto">
            <a:xfrm>
              <a:off x="2937" y="2026"/>
              <a:ext cx="46" cy="45"/>
            </a:xfrm>
            <a:custGeom>
              <a:avLst/>
              <a:gdLst/>
              <a:ahLst/>
              <a:cxnLst>
                <a:cxn ang="0">
                  <a:pos x="108" y="71"/>
                </a:cxn>
                <a:cxn ang="0">
                  <a:pos x="120" y="107"/>
                </a:cxn>
                <a:cxn ang="0">
                  <a:pos x="102" y="189"/>
                </a:cxn>
                <a:cxn ang="0">
                  <a:pos x="108" y="225"/>
                </a:cxn>
                <a:cxn ang="0">
                  <a:pos x="124" y="217"/>
                </a:cxn>
                <a:cxn ang="0">
                  <a:pos x="169" y="184"/>
                </a:cxn>
                <a:cxn ang="0">
                  <a:pos x="183" y="172"/>
                </a:cxn>
                <a:cxn ang="0">
                  <a:pos x="197" y="160"/>
                </a:cxn>
                <a:cxn ang="0">
                  <a:pos x="220" y="127"/>
                </a:cxn>
                <a:cxn ang="0">
                  <a:pos x="226" y="110"/>
                </a:cxn>
                <a:cxn ang="0">
                  <a:pos x="230" y="90"/>
                </a:cxn>
                <a:cxn ang="0">
                  <a:pos x="225" y="72"/>
                </a:cxn>
                <a:cxn ang="0">
                  <a:pos x="211" y="60"/>
                </a:cxn>
                <a:cxn ang="0">
                  <a:pos x="137" y="29"/>
                </a:cxn>
                <a:cxn ang="0">
                  <a:pos x="0" y="0"/>
                </a:cxn>
                <a:cxn ang="0">
                  <a:pos x="8" y="15"/>
                </a:cxn>
                <a:cxn ang="0">
                  <a:pos x="34" y="32"/>
                </a:cxn>
                <a:cxn ang="0">
                  <a:pos x="82" y="49"/>
                </a:cxn>
                <a:cxn ang="0">
                  <a:pos x="97" y="59"/>
                </a:cxn>
                <a:cxn ang="0">
                  <a:pos x="108" y="71"/>
                </a:cxn>
              </a:cxnLst>
              <a:rect l="0" t="0" r="r" b="b"/>
              <a:pathLst>
                <a:path w="230" h="225">
                  <a:moveTo>
                    <a:pt x="108" y="71"/>
                  </a:moveTo>
                  <a:lnTo>
                    <a:pt x="120" y="107"/>
                  </a:lnTo>
                  <a:lnTo>
                    <a:pt x="102" y="189"/>
                  </a:lnTo>
                  <a:lnTo>
                    <a:pt x="108" y="225"/>
                  </a:lnTo>
                  <a:lnTo>
                    <a:pt x="124" y="217"/>
                  </a:lnTo>
                  <a:lnTo>
                    <a:pt x="169" y="184"/>
                  </a:lnTo>
                  <a:lnTo>
                    <a:pt x="183" y="172"/>
                  </a:lnTo>
                  <a:lnTo>
                    <a:pt x="197" y="160"/>
                  </a:lnTo>
                  <a:lnTo>
                    <a:pt x="220" y="127"/>
                  </a:lnTo>
                  <a:lnTo>
                    <a:pt x="226" y="110"/>
                  </a:lnTo>
                  <a:lnTo>
                    <a:pt x="230" y="90"/>
                  </a:lnTo>
                  <a:lnTo>
                    <a:pt x="225" y="72"/>
                  </a:lnTo>
                  <a:lnTo>
                    <a:pt x="211" y="60"/>
                  </a:lnTo>
                  <a:lnTo>
                    <a:pt x="137" y="29"/>
                  </a:lnTo>
                  <a:lnTo>
                    <a:pt x="0" y="0"/>
                  </a:lnTo>
                  <a:lnTo>
                    <a:pt x="8" y="15"/>
                  </a:lnTo>
                  <a:lnTo>
                    <a:pt x="34" y="32"/>
                  </a:lnTo>
                  <a:lnTo>
                    <a:pt x="82" y="49"/>
                  </a:lnTo>
                  <a:lnTo>
                    <a:pt x="97" y="59"/>
                  </a:lnTo>
                  <a:lnTo>
                    <a:pt x="108" y="71"/>
                  </a:lnTo>
                  <a:close/>
                </a:path>
              </a:pathLst>
            </a:custGeom>
            <a:solidFill>
              <a:srgbClr val="000000"/>
            </a:solidFill>
            <a:ln w="9525">
              <a:noFill/>
              <a:round/>
              <a:headEnd/>
              <a:tailEnd/>
            </a:ln>
          </p:spPr>
          <p:txBody>
            <a:bodyPr/>
            <a:lstStyle/>
            <a:p>
              <a:endParaRPr lang="en-GB"/>
            </a:p>
          </p:txBody>
        </p:sp>
        <p:sp>
          <p:nvSpPr>
            <p:cNvPr id="26180" name="Freeform 580"/>
            <p:cNvSpPr>
              <a:spLocks/>
            </p:cNvSpPr>
            <p:nvPr/>
          </p:nvSpPr>
          <p:spPr bwMode="auto">
            <a:xfrm>
              <a:off x="2918" y="2053"/>
              <a:ext cx="26" cy="20"/>
            </a:xfrm>
            <a:custGeom>
              <a:avLst/>
              <a:gdLst/>
              <a:ahLst/>
              <a:cxnLst>
                <a:cxn ang="0">
                  <a:pos x="114" y="0"/>
                </a:cxn>
                <a:cxn ang="0">
                  <a:pos x="97" y="3"/>
                </a:cxn>
                <a:cxn ang="0">
                  <a:pos x="76" y="11"/>
                </a:cxn>
                <a:cxn ang="0">
                  <a:pos x="59" y="22"/>
                </a:cxn>
                <a:cxn ang="0">
                  <a:pos x="28" y="45"/>
                </a:cxn>
                <a:cxn ang="0">
                  <a:pos x="6" y="80"/>
                </a:cxn>
                <a:cxn ang="0">
                  <a:pos x="0" y="99"/>
                </a:cxn>
                <a:cxn ang="0">
                  <a:pos x="8" y="95"/>
                </a:cxn>
                <a:cxn ang="0">
                  <a:pos x="19" y="92"/>
                </a:cxn>
                <a:cxn ang="0">
                  <a:pos x="84" y="62"/>
                </a:cxn>
                <a:cxn ang="0">
                  <a:pos x="97" y="61"/>
                </a:cxn>
                <a:cxn ang="0">
                  <a:pos x="112" y="56"/>
                </a:cxn>
                <a:cxn ang="0">
                  <a:pos x="120" y="44"/>
                </a:cxn>
                <a:cxn ang="0">
                  <a:pos x="126" y="28"/>
                </a:cxn>
                <a:cxn ang="0">
                  <a:pos x="124" y="16"/>
                </a:cxn>
                <a:cxn ang="0">
                  <a:pos x="114" y="0"/>
                </a:cxn>
              </a:cxnLst>
              <a:rect l="0" t="0" r="r" b="b"/>
              <a:pathLst>
                <a:path w="126" h="99">
                  <a:moveTo>
                    <a:pt x="114" y="0"/>
                  </a:moveTo>
                  <a:lnTo>
                    <a:pt x="97" y="3"/>
                  </a:lnTo>
                  <a:lnTo>
                    <a:pt x="76" y="11"/>
                  </a:lnTo>
                  <a:lnTo>
                    <a:pt x="59" y="22"/>
                  </a:lnTo>
                  <a:lnTo>
                    <a:pt x="28" y="45"/>
                  </a:lnTo>
                  <a:lnTo>
                    <a:pt x="6" y="80"/>
                  </a:lnTo>
                  <a:lnTo>
                    <a:pt x="0" y="99"/>
                  </a:lnTo>
                  <a:lnTo>
                    <a:pt x="8" y="95"/>
                  </a:lnTo>
                  <a:lnTo>
                    <a:pt x="19" y="92"/>
                  </a:lnTo>
                  <a:lnTo>
                    <a:pt x="84" y="62"/>
                  </a:lnTo>
                  <a:lnTo>
                    <a:pt x="97" y="61"/>
                  </a:lnTo>
                  <a:lnTo>
                    <a:pt x="112" y="56"/>
                  </a:lnTo>
                  <a:lnTo>
                    <a:pt x="120" y="44"/>
                  </a:lnTo>
                  <a:lnTo>
                    <a:pt x="126" y="28"/>
                  </a:lnTo>
                  <a:lnTo>
                    <a:pt x="124" y="16"/>
                  </a:lnTo>
                  <a:lnTo>
                    <a:pt x="114" y="0"/>
                  </a:lnTo>
                  <a:close/>
                </a:path>
              </a:pathLst>
            </a:custGeom>
            <a:solidFill>
              <a:srgbClr val="000000"/>
            </a:solidFill>
            <a:ln w="9525">
              <a:noFill/>
              <a:round/>
              <a:headEnd/>
              <a:tailEnd/>
            </a:ln>
          </p:spPr>
          <p:txBody>
            <a:bodyPr/>
            <a:lstStyle/>
            <a:p>
              <a:endParaRPr lang="en-GB"/>
            </a:p>
          </p:txBody>
        </p:sp>
        <p:sp>
          <p:nvSpPr>
            <p:cNvPr id="26181" name="Freeform 581"/>
            <p:cNvSpPr>
              <a:spLocks/>
            </p:cNvSpPr>
            <p:nvPr/>
          </p:nvSpPr>
          <p:spPr bwMode="auto">
            <a:xfrm>
              <a:off x="2912" y="2098"/>
              <a:ext cx="17" cy="29"/>
            </a:xfrm>
            <a:custGeom>
              <a:avLst/>
              <a:gdLst/>
              <a:ahLst/>
              <a:cxnLst>
                <a:cxn ang="0">
                  <a:pos x="11" y="3"/>
                </a:cxn>
                <a:cxn ang="0">
                  <a:pos x="0" y="0"/>
                </a:cxn>
                <a:cxn ang="0">
                  <a:pos x="11" y="110"/>
                </a:cxn>
                <a:cxn ang="0">
                  <a:pos x="19" y="144"/>
                </a:cxn>
                <a:cxn ang="0">
                  <a:pos x="42" y="121"/>
                </a:cxn>
                <a:cxn ang="0">
                  <a:pos x="59" y="92"/>
                </a:cxn>
                <a:cxn ang="0">
                  <a:pos x="85" y="34"/>
                </a:cxn>
                <a:cxn ang="0">
                  <a:pos x="42" y="11"/>
                </a:cxn>
                <a:cxn ang="0">
                  <a:pos x="34" y="9"/>
                </a:cxn>
                <a:cxn ang="0">
                  <a:pos x="23" y="3"/>
                </a:cxn>
                <a:cxn ang="0">
                  <a:pos x="11" y="3"/>
                </a:cxn>
              </a:cxnLst>
              <a:rect l="0" t="0" r="r" b="b"/>
              <a:pathLst>
                <a:path w="85" h="144">
                  <a:moveTo>
                    <a:pt x="11" y="3"/>
                  </a:moveTo>
                  <a:lnTo>
                    <a:pt x="0" y="0"/>
                  </a:lnTo>
                  <a:lnTo>
                    <a:pt x="11" y="110"/>
                  </a:lnTo>
                  <a:lnTo>
                    <a:pt x="19" y="144"/>
                  </a:lnTo>
                  <a:lnTo>
                    <a:pt x="42" y="121"/>
                  </a:lnTo>
                  <a:lnTo>
                    <a:pt x="59" y="92"/>
                  </a:lnTo>
                  <a:lnTo>
                    <a:pt x="85" y="34"/>
                  </a:lnTo>
                  <a:lnTo>
                    <a:pt x="42" y="11"/>
                  </a:lnTo>
                  <a:lnTo>
                    <a:pt x="34" y="9"/>
                  </a:lnTo>
                  <a:lnTo>
                    <a:pt x="23" y="3"/>
                  </a:lnTo>
                  <a:lnTo>
                    <a:pt x="11" y="3"/>
                  </a:lnTo>
                  <a:close/>
                </a:path>
              </a:pathLst>
            </a:custGeom>
            <a:solidFill>
              <a:srgbClr val="000000"/>
            </a:solidFill>
            <a:ln w="9525">
              <a:noFill/>
              <a:round/>
              <a:headEnd/>
              <a:tailEnd/>
            </a:ln>
          </p:spPr>
          <p:txBody>
            <a:bodyPr/>
            <a:lstStyle/>
            <a:p>
              <a:endParaRPr lang="en-GB"/>
            </a:p>
          </p:txBody>
        </p:sp>
        <p:sp>
          <p:nvSpPr>
            <p:cNvPr id="26182" name="Freeform 582"/>
            <p:cNvSpPr>
              <a:spLocks/>
            </p:cNvSpPr>
            <p:nvPr/>
          </p:nvSpPr>
          <p:spPr bwMode="auto">
            <a:xfrm>
              <a:off x="3098" y="1936"/>
              <a:ext cx="35" cy="155"/>
            </a:xfrm>
            <a:custGeom>
              <a:avLst/>
              <a:gdLst/>
              <a:ahLst/>
              <a:cxnLst>
                <a:cxn ang="0">
                  <a:pos x="70" y="49"/>
                </a:cxn>
                <a:cxn ang="0">
                  <a:pos x="59" y="0"/>
                </a:cxn>
                <a:cxn ang="0">
                  <a:pos x="66" y="51"/>
                </a:cxn>
                <a:cxn ang="0">
                  <a:pos x="81" y="103"/>
                </a:cxn>
                <a:cxn ang="0">
                  <a:pos x="88" y="156"/>
                </a:cxn>
                <a:cxn ang="0">
                  <a:pos x="83" y="207"/>
                </a:cxn>
                <a:cxn ang="0">
                  <a:pos x="11" y="486"/>
                </a:cxn>
                <a:cxn ang="0">
                  <a:pos x="0" y="561"/>
                </a:cxn>
                <a:cxn ang="0">
                  <a:pos x="0" y="632"/>
                </a:cxn>
                <a:cxn ang="0">
                  <a:pos x="26" y="777"/>
                </a:cxn>
                <a:cxn ang="0">
                  <a:pos x="29" y="725"/>
                </a:cxn>
                <a:cxn ang="0">
                  <a:pos x="47" y="626"/>
                </a:cxn>
                <a:cxn ang="0">
                  <a:pos x="77" y="526"/>
                </a:cxn>
                <a:cxn ang="0">
                  <a:pos x="172" y="336"/>
                </a:cxn>
                <a:cxn ang="0">
                  <a:pos x="176" y="286"/>
                </a:cxn>
                <a:cxn ang="0">
                  <a:pos x="167" y="239"/>
                </a:cxn>
                <a:cxn ang="0">
                  <a:pos x="147" y="190"/>
                </a:cxn>
                <a:cxn ang="0">
                  <a:pos x="70" y="49"/>
                </a:cxn>
              </a:cxnLst>
              <a:rect l="0" t="0" r="r" b="b"/>
              <a:pathLst>
                <a:path w="176" h="777">
                  <a:moveTo>
                    <a:pt x="70" y="49"/>
                  </a:moveTo>
                  <a:lnTo>
                    <a:pt x="59" y="0"/>
                  </a:lnTo>
                  <a:lnTo>
                    <a:pt x="66" y="51"/>
                  </a:lnTo>
                  <a:lnTo>
                    <a:pt x="81" y="103"/>
                  </a:lnTo>
                  <a:lnTo>
                    <a:pt x="88" y="156"/>
                  </a:lnTo>
                  <a:lnTo>
                    <a:pt x="83" y="207"/>
                  </a:lnTo>
                  <a:lnTo>
                    <a:pt x="11" y="486"/>
                  </a:lnTo>
                  <a:lnTo>
                    <a:pt x="0" y="561"/>
                  </a:lnTo>
                  <a:lnTo>
                    <a:pt x="0" y="632"/>
                  </a:lnTo>
                  <a:lnTo>
                    <a:pt x="26" y="777"/>
                  </a:lnTo>
                  <a:lnTo>
                    <a:pt x="29" y="725"/>
                  </a:lnTo>
                  <a:lnTo>
                    <a:pt x="47" y="626"/>
                  </a:lnTo>
                  <a:lnTo>
                    <a:pt x="77" y="526"/>
                  </a:lnTo>
                  <a:lnTo>
                    <a:pt x="172" y="336"/>
                  </a:lnTo>
                  <a:lnTo>
                    <a:pt x="176" y="286"/>
                  </a:lnTo>
                  <a:lnTo>
                    <a:pt x="167" y="239"/>
                  </a:lnTo>
                  <a:lnTo>
                    <a:pt x="147" y="190"/>
                  </a:lnTo>
                  <a:lnTo>
                    <a:pt x="70" y="49"/>
                  </a:lnTo>
                  <a:close/>
                </a:path>
              </a:pathLst>
            </a:custGeom>
            <a:solidFill>
              <a:srgbClr val="000000"/>
            </a:solidFill>
            <a:ln w="9525">
              <a:noFill/>
              <a:round/>
              <a:headEnd/>
              <a:tailEnd/>
            </a:ln>
          </p:spPr>
          <p:txBody>
            <a:bodyPr/>
            <a:lstStyle/>
            <a:p>
              <a:endParaRPr lang="en-GB"/>
            </a:p>
          </p:txBody>
        </p:sp>
        <p:sp>
          <p:nvSpPr>
            <p:cNvPr id="26183" name="Freeform 583"/>
            <p:cNvSpPr>
              <a:spLocks/>
            </p:cNvSpPr>
            <p:nvPr/>
          </p:nvSpPr>
          <p:spPr bwMode="auto">
            <a:xfrm>
              <a:off x="3191" y="1925"/>
              <a:ext cx="34" cy="121"/>
            </a:xfrm>
            <a:custGeom>
              <a:avLst/>
              <a:gdLst/>
              <a:ahLst/>
              <a:cxnLst>
                <a:cxn ang="0">
                  <a:pos x="167" y="141"/>
                </a:cxn>
                <a:cxn ang="0">
                  <a:pos x="161" y="89"/>
                </a:cxn>
                <a:cxn ang="0">
                  <a:pos x="142" y="40"/>
                </a:cxn>
                <a:cxn ang="0">
                  <a:pos x="108" y="0"/>
                </a:cxn>
                <a:cxn ang="0">
                  <a:pos x="83" y="152"/>
                </a:cxn>
                <a:cxn ang="0">
                  <a:pos x="12" y="374"/>
                </a:cxn>
                <a:cxn ang="0">
                  <a:pos x="0" y="451"/>
                </a:cxn>
                <a:cxn ang="0">
                  <a:pos x="1" y="530"/>
                </a:cxn>
                <a:cxn ang="0">
                  <a:pos x="23" y="608"/>
                </a:cxn>
                <a:cxn ang="0">
                  <a:pos x="43" y="509"/>
                </a:cxn>
                <a:cxn ang="0">
                  <a:pos x="77" y="417"/>
                </a:cxn>
                <a:cxn ang="0">
                  <a:pos x="102" y="547"/>
                </a:cxn>
                <a:cxn ang="0">
                  <a:pos x="118" y="586"/>
                </a:cxn>
                <a:cxn ang="0">
                  <a:pos x="136" y="515"/>
                </a:cxn>
                <a:cxn ang="0">
                  <a:pos x="124" y="290"/>
                </a:cxn>
                <a:cxn ang="0">
                  <a:pos x="130" y="265"/>
                </a:cxn>
                <a:cxn ang="0">
                  <a:pos x="156" y="218"/>
                </a:cxn>
                <a:cxn ang="0">
                  <a:pos x="164" y="194"/>
                </a:cxn>
                <a:cxn ang="0">
                  <a:pos x="167" y="141"/>
                </a:cxn>
              </a:cxnLst>
              <a:rect l="0" t="0" r="r" b="b"/>
              <a:pathLst>
                <a:path w="167" h="608">
                  <a:moveTo>
                    <a:pt x="167" y="141"/>
                  </a:moveTo>
                  <a:lnTo>
                    <a:pt x="161" y="89"/>
                  </a:lnTo>
                  <a:lnTo>
                    <a:pt x="142" y="40"/>
                  </a:lnTo>
                  <a:lnTo>
                    <a:pt x="108" y="0"/>
                  </a:lnTo>
                  <a:lnTo>
                    <a:pt x="83" y="152"/>
                  </a:lnTo>
                  <a:lnTo>
                    <a:pt x="12" y="374"/>
                  </a:lnTo>
                  <a:lnTo>
                    <a:pt x="0" y="451"/>
                  </a:lnTo>
                  <a:lnTo>
                    <a:pt x="1" y="530"/>
                  </a:lnTo>
                  <a:lnTo>
                    <a:pt x="23" y="608"/>
                  </a:lnTo>
                  <a:lnTo>
                    <a:pt x="43" y="509"/>
                  </a:lnTo>
                  <a:lnTo>
                    <a:pt x="77" y="417"/>
                  </a:lnTo>
                  <a:lnTo>
                    <a:pt x="102" y="547"/>
                  </a:lnTo>
                  <a:lnTo>
                    <a:pt x="118" y="586"/>
                  </a:lnTo>
                  <a:lnTo>
                    <a:pt x="136" y="515"/>
                  </a:lnTo>
                  <a:lnTo>
                    <a:pt x="124" y="290"/>
                  </a:lnTo>
                  <a:lnTo>
                    <a:pt x="130" y="265"/>
                  </a:lnTo>
                  <a:lnTo>
                    <a:pt x="156" y="218"/>
                  </a:lnTo>
                  <a:lnTo>
                    <a:pt x="164" y="194"/>
                  </a:lnTo>
                  <a:lnTo>
                    <a:pt x="167" y="141"/>
                  </a:lnTo>
                  <a:close/>
                </a:path>
              </a:pathLst>
            </a:custGeom>
            <a:solidFill>
              <a:srgbClr val="000000"/>
            </a:solidFill>
            <a:ln w="9525">
              <a:noFill/>
              <a:round/>
              <a:headEnd/>
              <a:tailEnd/>
            </a:ln>
          </p:spPr>
          <p:txBody>
            <a:bodyPr/>
            <a:lstStyle/>
            <a:p>
              <a:endParaRPr lang="en-GB"/>
            </a:p>
          </p:txBody>
        </p:sp>
        <p:sp>
          <p:nvSpPr>
            <p:cNvPr id="26184" name="Freeform 584"/>
            <p:cNvSpPr>
              <a:spLocks noEditPoints="1"/>
            </p:cNvSpPr>
            <p:nvPr/>
          </p:nvSpPr>
          <p:spPr bwMode="auto">
            <a:xfrm>
              <a:off x="2863" y="2125"/>
              <a:ext cx="190" cy="65"/>
            </a:xfrm>
            <a:custGeom>
              <a:avLst/>
              <a:gdLst/>
              <a:ahLst/>
              <a:cxnLst>
                <a:cxn ang="0">
                  <a:pos x="866" y="93"/>
                </a:cxn>
                <a:cxn ang="0">
                  <a:pos x="908" y="71"/>
                </a:cxn>
                <a:cxn ang="0">
                  <a:pos x="951" y="54"/>
                </a:cxn>
                <a:cxn ang="0">
                  <a:pos x="824" y="54"/>
                </a:cxn>
                <a:cxn ang="0">
                  <a:pos x="664" y="21"/>
                </a:cxn>
                <a:cxn ang="0">
                  <a:pos x="624" y="10"/>
                </a:cxn>
                <a:cxn ang="0">
                  <a:pos x="548" y="0"/>
                </a:cxn>
                <a:cxn ang="0">
                  <a:pos x="478" y="10"/>
                </a:cxn>
                <a:cxn ang="0">
                  <a:pos x="192" y="139"/>
                </a:cxn>
                <a:cxn ang="0">
                  <a:pos x="126" y="160"/>
                </a:cxn>
                <a:cxn ang="0">
                  <a:pos x="93" y="166"/>
                </a:cxn>
                <a:cxn ang="0">
                  <a:pos x="17" y="279"/>
                </a:cxn>
                <a:cxn ang="0">
                  <a:pos x="0" y="321"/>
                </a:cxn>
                <a:cxn ang="0">
                  <a:pos x="255" y="324"/>
                </a:cxn>
                <a:cxn ang="0">
                  <a:pos x="666" y="223"/>
                </a:cxn>
                <a:cxn ang="0">
                  <a:pos x="749" y="177"/>
                </a:cxn>
                <a:cxn ang="0">
                  <a:pos x="866" y="93"/>
                </a:cxn>
                <a:cxn ang="0">
                  <a:pos x="683" y="105"/>
                </a:cxn>
                <a:cxn ang="0">
                  <a:pos x="692" y="116"/>
                </a:cxn>
                <a:cxn ang="0">
                  <a:pos x="703" y="126"/>
                </a:cxn>
                <a:cxn ang="0">
                  <a:pos x="290" y="257"/>
                </a:cxn>
                <a:cxn ang="0">
                  <a:pos x="147" y="284"/>
                </a:cxn>
                <a:cxn ang="0">
                  <a:pos x="143" y="268"/>
                </a:cxn>
                <a:cxn ang="0">
                  <a:pos x="141" y="251"/>
                </a:cxn>
                <a:cxn ang="0">
                  <a:pos x="141" y="237"/>
                </a:cxn>
                <a:cxn ang="0">
                  <a:pos x="147" y="223"/>
                </a:cxn>
                <a:cxn ang="0">
                  <a:pos x="181" y="191"/>
                </a:cxn>
                <a:cxn ang="0">
                  <a:pos x="221" y="167"/>
                </a:cxn>
                <a:cxn ang="0">
                  <a:pos x="265" y="150"/>
                </a:cxn>
                <a:cxn ang="0">
                  <a:pos x="439" y="105"/>
                </a:cxn>
                <a:cxn ang="0">
                  <a:pos x="503" y="73"/>
                </a:cxn>
                <a:cxn ang="0">
                  <a:pos x="525" y="67"/>
                </a:cxn>
                <a:cxn ang="0">
                  <a:pos x="548" y="65"/>
                </a:cxn>
                <a:cxn ang="0">
                  <a:pos x="601" y="67"/>
                </a:cxn>
                <a:cxn ang="0">
                  <a:pos x="672" y="82"/>
                </a:cxn>
                <a:cxn ang="0">
                  <a:pos x="683" y="105"/>
                </a:cxn>
              </a:cxnLst>
              <a:rect l="0" t="0" r="r" b="b"/>
              <a:pathLst>
                <a:path w="951" h="324">
                  <a:moveTo>
                    <a:pt x="866" y="93"/>
                  </a:moveTo>
                  <a:lnTo>
                    <a:pt x="908" y="71"/>
                  </a:lnTo>
                  <a:lnTo>
                    <a:pt x="951" y="54"/>
                  </a:lnTo>
                  <a:lnTo>
                    <a:pt x="824" y="54"/>
                  </a:lnTo>
                  <a:lnTo>
                    <a:pt x="664" y="21"/>
                  </a:lnTo>
                  <a:lnTo>
                    <a:pt x="624" y="10"/>
                  </a:lnTo>
                  <a:lnTo>
                    <a:pt x="548" y="0"/>
                  </a:lnTo>
                  <a:lnTo>
                    <a:pt x="478" y="10"/>
                  </a:lnTo>
                  <a:lnTo>
                    <a:pt x="192" y="139"/>
                  </a:lnTo>
                  <a:lnTo>
                    <a:pt x="126" y="160"/>
                  </a:lnTo>
                  <a:lnTo>
                    <a:pt x="93" y="166"/>
                  </a:lnTo>
                  <a:lnTo>
                    <a:pt x="17" y="279"/>
                  </a:lnTo>
                  <a:lnTo>
                    <a:pt x="0" y="321"/>
                  </a:lnTo>
                  <a:lnTo>
                    <a:pt x="255" y="324"/>
                  </a:lnTo>
                  <a:lnTo>
                    <a:pt x="666" y="223"/>
                  </a:lnTo>
                  <a:lnTo>
                    <a:pt x="749" y="177"/>
                  </a:lnTo>
                  <a:lnTo>
                    <a:pt x="866" y="93"/>
                  </a:lnTo>
                  <a:close/>
                  <a:moveTo>
                    <a:pt x="683" y="105"/>
                  </a:moveTo>
                  <a:lnTo>
                    <a:pt x="692" y="116"/>
                  </a:lnTo>
                  <a:lnTo>
                    <a:pt x="703" y="126"/>
                  </a:lnTo>
                  <a:lnTo>
                    <a:pt x="290" y="257"/>
                  </a:lnTo>
                  <a:lnTo>
                    <a:pt x="147" y="284"/>
                  </a:lnTo>
                  <a:lnTo>
                    <a:pt x="143" y="268"/>
                  </a:lnTo>
                  <a:lnTo>
                    <a:pt x="141" y="251"/>
                  </a:lnTo>
                  <a:lnTo>
                    <a:pt x="141" y="237"/>
                  </a:lnTo>
                  <a:lnTo>
                    <a:pt x="147" y="223"/>
                  </a:lnTo>
                  <a:lnTo>
                    <a:pt x="181" y="191"/>
                  </a:lnTo>
                  <a:lnTo>
                    <a:pt x="221" y="167"/>
                  </a:lnTo>
                  <a:lnTo>
                    <a:pt x="265" y="150"/>
                  </a:lnTo>
                  <a:lnTo>
                    <a:pt x="439" y="105"/>
                  </a:lnTo>
                  <a:lnTo>
                    <a:pt x="503" y="73"/>
                  </a:lnTo>
                  <a:lnTo>
                    <a:pt x="525" y="67"/>
                  </a:lnTo>
                  <a:lnTo>
                    <a:pt x="548" y="65"/>
                  </a:lnTo>
                  <a:lnTo>
                    <a:pt x="601" y="67"/>
                  </a:lnTo>
                  <a:lnTo>
                    <a:pt x="672" y="82"/>
                  </a:lnTo>
                  <a:lnTo>
                    <a:pt x="683" y="105"/>
                  </a:lnTo>
                  <a:close/>
                </a:path>
              </a:pathLst>
            </a:custGeom>
            <a:solidFill>
              <a:srgbClr val="000000"/>
            </a:solidFill>
            <a:ln w="9525">
              <a:noFill/>
              <a:round/>
              <a:headEnd/>
              <a:tailEnd/>
            </a:ln>
          </p:spPr>
          <p:txBody>
            <a:bodyPr/>
            <a:lstStyle/>
            <a:p>
              <a:endParaRPr lang="en-GB"/>
            </a:p>
          </p:txBody>
        </p:sp>
        <p:sp>
          <p:nvSpPr>
            <p:cNvPr id="26185" name="Freeform 585"/>
            <p:cNvSpPr>
              <a:spLocks/>
            </p:cNvSpPr>
            <p:nvPr/>
          </p:nvSpPr>
          <p:spPr bwMode="auto">
            <a:xfrm>
              <a:off x="2891" y="2138"/>
              <a:ext cx="113" cy="44"/>
            </a:xfrm>
            <a:custGeom>
              <a:avLst/>
              <a:gdLst/>
              <a:ahLst/>
              <a:cxnLst>
                <a:cxn ang="0">
                  <a:pos x="551" y="51"/>
                </a:cxn>
                <a:cxn ang="0">
                  <a:pos x="542" y="40"/>
                </a:cxn>
                <a:cxn ang="0">
                  <a:pos x="531" y="17"/>
                </a:cxn>
                <a:cxn ang="0">
                  <a:pos x="460" y="2"/>
                </a:cxn>
                <a:cxn ang="0">
                  <a:pos x="407" y="0"/>
                </a:cxn>
                <a:cxn ang="0">
                  <a:pos x="384" y="2"/>
                </a:cxn>
                <a:cxn ang="0">
                  <a:pos x="362" y="8"/>
                </a:cxn>
                <a:cxn ang="0">
                  <a:pos x="298" y="40"/>
                </a:cxn>
                <a:cxn ang="0">
                  <a:pos x="124" y="85"/>
                </a:cxn>
                <a:cxn ang="0">
                  <a:pos x="80" y="102"/>
                </a:cxn>
                <a:cxn ang="0">
                  <a:pos x="40" y="126"/>
                </a:cxn>
                <a:cxn ang="0">
                  <a:pos x="6" y="158"/>
                </a:cxn>
                <a:cxn ang="0">
                  <a:pos x="0" y="172"/>
                </a:cxn>
                <a:cxn ang="0">
                  <a:pos x="0" y="186"/>
                </a:cxn>
                <a:cxn ang="0">
                  <a:pos x="2" y="203"/>
                </a:cxn>
                <a:cxn ang="0">
                  <a:pos x="6" y="219"/>
                </a:cxn>
                <a:cxn ang="0">
                  <a:pos x="149" y="192"/>
                </a:cxn>
                <a:cxn ang="0">
                  <a:pos x="562" y="61"/>
                </a:cxn>
                <a:cxn ang="0">
                  <a:pos x="551" y="51"/>
                </a:cxn>
              </a:cxnLst>
              <a:rect l="0" t="0" r="r" b="b"/>
              <a:pathLst>
                <a:path w="562" h="219">
                  <a:moveTo>
                    <a:pt x="551" y="51"/>
                  </a:moveTo>
                  <a:lnTo>
                    <a:pt x="542" y="40"/>
                  </a:lnTo>
                  <a:lnTo>
                    <a:pt x="531" y="17"/>
                  </a:lnTo>
                  <a:lnTo>
                    <a:pt x="460" y="2"/>
                  </a:lnTo>
                  <a:lnTo>
                    <a:pt x="407" y="0"/>
                  </a:lnTo>
                  <a:lnTo>
                    <a:pt x="384" y="2"/>
                  </a:lnTo>
                  <a:lnTo>
                    <a:pt x="362" y="8"/>
                  </a:lnTo>
                  <a:lnTo>
                    <a:pt x="298" y="40"/>
                  </a:lnTo>
                  <a:lnTo>
                    <a:pt x="124" y="85"/>
                  </a:lnTo>
                  <a:lnTo>
                    <a:pt x="80" y="102"/>
                  </a:lnTo>
                  <a:lnTo>
                    <a:pt x="40" y="126"/>
                  </a:lnTo>
                  <a:lnTo>
                    <a:pt x="6" y="158"/>
                  </a:lnTo>
                  <a:lnTo>
                    <a:pt x="0" y="172"/>
                  </a:lnTo>
                  <a:lnTo>
                    <a:pt x="0" y="186"/>
                  </a:lnTo>
                  <a:lnTo>
                    <a:pt x="2" y="203"/>
                  </a:lnTo>
                  <a:lnTo>
                    <a:pt x="6" y="219"/>
                  </a:lnTo>
                  <a:lnTo>
                    <a:pt x="149" y="192"/>
                  </a:lnTo>
                  <a:lnTo>
                    <a:pt x="562" y="61"/>
                  </a:lnTo>
                  <a:lnTo>
                    <a:pt x="551" y="51"/>
                  </a:lnTo>
                  <a:close/>
                </a:path>
              </a:pathLst>
            </a:custGeom>
            <a:solidFill>
              <a:srgbClr val="FFFFFF"/>
            </a:solidFill>
            <a:ln w="9525">
              <a:noFill/>
              <a:round/>
              <a:headEnd/>
              <a:tailEnd/>
            </a:ln>
          </p:spPr>
          <p:txBody>
            <a:bodyPr/>
            <a:lstStyle/>
            <a:p>
              <a:endParaRPr lang="en-GB"/>
            </a:p>
          </p:txBody>
        </p:sp>
        <p:sp>
          <p:nvSpPr>
            <p:cNvPr id="26186" name="Freeform 586"/>
            <p:cNvSpPr>
              <a:spLocks/>
            </p:cNvSpPr>
            <p:nvPr/>
          </p:nvSpPr>
          <p:spPr bwMode="auto">
            <a:xfrm>
              <a:off x="2900" y="2175"/>
              <a:ext cx="152" cy="69"/>
            </a:xfrm>
            <a:custGeom>
              <a:avLst/>
              <a:gdLst/>
              <a:ahLst/>
              <a:cxnLst>
                <a:cxn ang="0">
                  <a:pos x="756" y="0"/>
                </a:cxn>
                <a:cxn ang="0">
                  <a:pos x="716" y="39"/>
                </a:cxn>
                <a:cxn ang="0">
                  <a:pos x="674" y="67"/>
                </a:cxn>
                <a:cxn ang="0">
                  <a:pos x="534" y="121"/>
                </a:cxn>
                <a:cxn ang="0">
                  <a:pos x="337" y="151"/>
                </a:cxn>
                <a:cxn ang="0">
                  <a:pos x="284" y="152"/>
                </a:cxn>
                <a:cxn ang="0">
                  <a:pos x="138" y="177"/>
                </a:cxn>
                <a:cxn ang="0">
                  <a:pos x="42" y="208"/>
                </a:cxn>
                <a:cxn ang="0">
                  <a:pos x="0" y="230"/>
                </a:cxn>
                <a:cxn ang="0">
                  <a:pos x="12" y="256"/>
                </a:cxn>
                <a:cxn ang="0">
                  <a:pos x="56" y="292"/>
                </a:cxn>
                <a:cxn ang="0">
                  <a:pos x="152" y="331"/>
                </a:cxn>
                <a:cxn ang="0">
                  <a:pos x="208" y="343"/>
                </a:cxn>
                <a:cxn ang="0">
                  <a:pos x="265" y="346"/>
                </a:cxn>
                <a:cxn ang="0">
                  <a:pos x="320" y="343"/>
                </a:cxn>
                <a:cxn ang="0">
                  <a:pos x="428" y="323"/>
                </a:cxn>
                <a:cxn ang="0">
                  <a:pos x="534" y="275"/>
                </a:cxn>
                <a:cxn ang="0">
                  <a:pos x="584" y="239"/>
                </a:cxn>
                <a:cxn ang="0">
                  <a:pos x="674" y="152"/>
                </a:cxn>
                <a:cxn ang="0">
                  <a:pos x="736" y="56"/>
                </a:cxn>
                <a:cxn ang="0">
                  <a:pos x="756" y="0"/>
                </a:cxn>
              </a:cxnLst>
              <a:rect l="0" t="0" r="r" b="b"/>
              <a:pathLst>
                <a:path w="756" h="346">
                  <a:moveTo>
                    <a:pt x="756" y="0"/>
                  </a:moveTo>
                  <a:lnTo>
                    <a:pt x="716" y="39"/>
                  </a:lnTo>
                  <a:lnTo>
                    <a:pt x="674" y="67"/>
                  </a:lnTo>
                  <a:lnTo>
                    <a:pt x="534" y="121"/>
                  </a:lnTo>
                  <a:lnTo>
                    <a:pt x="337" y="151"/>
                  </a:lnTo>
                  <a:lnTo>
                    <a:pt x="284" y="152"/>
                  </a:lnTo>
                  <a:lnTo>
                    <a:pt x="138" y="177"/>
                  </a:lnTo>
                  <a:lnTo>
                    <a:pt x="42" y="208"/>
                  </a:lnTo>
                  <a:lnTo>
                    <a:pt x="0" y="230"/>
                  </a:lnTo>
                  <a:lnTo>
                    <a:pt x="12" y="256"/>
                  </a:lnTo>
                  <a:lnTo>
                    <a:pt x="56" y="292"/>
                  </a:lnTo>
                  <a:lnTo>
                    <a:pt x="152" y="331"/>
                  </a:lnTo>
                  <a:lnTo>
                    <a:pt x="208" y="343"/>
                  </a:lnTo>
                  <a:lnTo>
                    <a:pt x="265" y="346"/>
                  </a:lnTo>
                  <a:lnTo>
                    <a:pt x="320" y="343"/>
                  </a:lnTo>
                  <a:lnTo>
                    <a:pt x="428" y="323"/>
                  </a:lnTo>
                  <a:lnTo>
                    <a:pt x="534" y="275"/>
                  </a:lnTo>
                  <a:lnTo>
                    <a:pt x="584" y="239"/>
                  </a:lnTo>
                  <a:lnTo>
                    <a:pt x="674" y="152"/>
                  </a:lnTo>
                  <a:lnTo>
                    <a:pt x="736" y="56"/>
                  </a:lnTo>
                  <a:lnTo>
                    <a:pt x="756" y="0"/>
                  </a:lnTo>
                  <a:close/>
                </a:path>
              </a:pathLst>
            </a:custGeom>
            <a:solidFill>
              <a:srgbClr val="000000"/>
            </a:solidFill>
            <a:ln w="9525">
              <a:noFill/>
              <a:round/>
              <a:headEnd/>
              <a:tailEnd/>
            </a:ln>
          </p:spPr>
          <p:txBody>
            <a:bodyPr/>
            <a:lstStyle/>
            <a:p>
              <a:endParaRPr lang="en-GB"/>
            </a:p>
          </p:txBody>
        </p:sp>
        <p:sp>
          <p:nvSpPr>
            <p:cNvPr id="26187" name="Freeform 587"/>
            <p:cNvSpPr>
              <a:spLocks/>
            </p:cNvSpPr>
            <p:nvPr/>
          </p:nvSpPr>
          <p:spPr bwMode="auto">
            <a:xfrm>
              <a:off x="2769" y="1978"/>
              <a:ext cx="56" cy="23"/>
            </a:xfrm>
            <a:custGeom>
              <a:avLst/>
              <a:gdLst/>
              <a:ahLst/>
              <a:cxnLst>
                <a:cxn ang="0">
                  <a:pos x="28" y="85"/>
                </a:cxn>
                <a:cxn ang="0">
                  <a:pos x="0" y="112"/>
                </a:cxn>
                <a:cxn ang="0">
                  <a:pos x="39" y="112"/>
                </a:cxn>
                <a:cxn ang="0">
                  <a:pos x="121" y="104"/>
                </a:cxn>
                <a:cxn ang="0">
                  <a:pos x="197" y="78"/>
                </a:cxn>
                <a:cxn ang="0">
                  <a:pos x="230" y="56"/>
                </a:cxn>
                <a:cxn ang="0">
                  <a:pos x="256" y="31"/>
                </a:cxn>
                <a:cxn ang="0">
                  <a:pos x="279" y="0"/>
                </a:cxn>
                <a:cxn ang="0">
                  <a:pos x="95" y="48"/>
                </a:cxn>
                <a:cxn ang="0">
                  <a:pos x="28" y="85"/>
                </a:cxn>
              </a:cxnLst>
              <a:rect l="0" t="0" r="r" b="b"/>
              <a:pathLst>
                <a:path w="279" h="112">
                  <a:moveTo>
                    <a:pt x="28" y="85"/>
                  </a:moveTo>
                  <a:lnTo>
                    <a:pt x="0" y="112"/>
                  </a:lnTo>
                  <a:lnTo>
                    <a:pt x="39" y="112"/>
                  </a:lnTo>
                  <a:lnTo>
                    <a:pt x="121" y="104"/>
                  </a:lnTo>
                  <a:lnTo>
                    <a:pt x="197" y="78"/>
                  </a:lnTo>
                  <a:lnTo>
                    <a:pt x="230" y="56"/>
                  </a:lnTo>
                  <a:lnTo>
                    <a:pt x="256" y="31"/>
                  </a:lnTo>
                  <a:lnTo>
                    <a:pt x="279" y="0"/>
                  </a:lnTo>
                  <a:lnTo>
                    <a:pt x="95" y="48"/>
                  </a:lnTo>
                  <a:lnTo>
                    <a:pt x="28" y="85"/>
                  </a:lnTo>
                  <a:close/>
                </a:path>
              </a:pathLst>
            </a:custGeom>
            <a:solidFill>
              <a:srgbClr val="000000"/>
            </a:solidFill>
            <a:ln w="9525">
              <a:noFill/>
              <a:round/>
              <a:headEnd/>
              <a:tailEnd/>
            </a:ln>
          </p:spPr>
          <p:txBody>
            <a:bodyPr/>
            <a:lstStyle/>
            <a:p>
              <a:endParaRPr lang="en-GB"/>
            </a:p>
          </p:txBody>
        </p:sp>
        <p:sp>
          <p:nvSpPr>
            <p:cNvPr id="26188" name="Freeform 588"/>
            <p:cNvSpPr>
              <a:spLocks noEditPoints="1"/>
            </p:cNvSpPr>
            <p:nvPr/>
          </p:nvSpPr>
          <p:spPr bwMode="auto">
            <a:xfrm>
              <a:off x="2718" y="1926"/>
              <a:ext cx="155" cy="132"/>
            </a:xfrm>
            <a:custGeom>
              <a:avLst/>
              <a:gdLst/>
              <a:ahLst/>
              <a:cxnLst>
                <a:cxn ang="0">
                  <a:pos x="656" y="256"/>
                </a:cxn>
                <a:cxn ang="0">
                  <a:pos x="714" y="515"/>
                </a:cxn>
                <a:cxn ang="0">
                  <a:pos x="779" y="659"/>
                </a:cxn>
                <a:cxn ang="0">
                  <a:pos x="658" y="81"/>
                </a:cxn>
                <a:cxn ang="0">
                  <a:pos x="551" y="20"/>
                </a:cxn>
                <a:cxn ang="0">
                  <a:pos x="416" y="0"/>
                </a:cxn>
                <a:cxn ang="0">
                  <a:pos x="74" y="56"/>
                </a:cxn>
                <a:cxn ang="0">
                  <a:pos x="39" y="94"/>
                </a:cxn>
                <a:cxn ang="0">
                  <a:pos x="0" y="233"/>
                </a:cxn>
                <a:cxn ang="0">
                  <a:pos x="50" y="166"/>
                </a:cxn>
                <a:cxn ang="0">
                  <a:pos x="68" y="132"/>
                </a:cxn>
                <a:cxn ang="0">
                  <a:pos x="103" y="110"/>
                </a:cxn>
                <a:cxn ang="0">
                  <a:pos x="276" y="94"/>
                </a:cxn>
                <a:cxn ang="0">
                  <a:pos x="408" y="135"/>
                </a:cxn>
                <a:cxn ang="0">
                  <a:pos x="230" y="181"/>
                </a:cxn>
                <a:cxn ang="0">
                  <a:pos x="157" y="235"/>
                </a:cxn>
                <a:cxn ang="0">
                  <a:pos x="92" y="374"/>
                </a:cxn>
                <a:cxn ang="0">
                  <a:pos x="168" y="351"/>
                </a:cxn>
                <a:cxn ang="0">
                  <a:pos x="186" y="273"/>
                </a:cxn>
                <a:cxn ang="0">
                  <a:pos x="230" y="229"/>
                </a:cxn>
                <a:cxn ang="0">
                  <a:pos x="253" y="276"/>
                </a:cxn>
                <a:cxn ang="0">
                  <a:pos x="293" y="299"/>
                </a:cxn>
                <a:cxn ang="0">
                  <a:pos x="380" y="288"/>
                </a:cxn>
                <a:cxn ang="0">
                  <a:pos x="450" y="239"/>
                </a:cxn>
                <a:cxn ang="0">
                  <a:pos x="445" y="181"/>
                </a:cxn>
                <a:cxn ang="0">
                  <a:pos x="607" y="211"/>
                </a:cxn>
                <a:cxn ang="0">
                  <a:pos x="371" y="245"/>
                </a:cxn>
                <a:cxn ang="0">
                  <a:pos x="397" y="229"/>
                </a:cxn>
                <a:cxn ang="0">
                  <a:pos x="388" y="222"/>
                </a:cxn>
                <a:cxn ang="0">
                  <a:pos x="388" y="211"/>
                </a:cxn>
                <a:cxn ang="0">
                  <a:pos x="397" y="200"/>
                </a:cxn>
                <a:cxn ang="0">
                  <a:pos x="413" y="203"/>
                </a:cxn>
                <a:cxn ang="0">
                  <a:pos x="416" y="211"/>
                </a:cxn>
                <a:cxn ang="0">
                  <a:pos x="414" y="228"/>
                </a:cxn>
                <a:cxn ang="0">
                  <a:pos x="405" y="245"/>
                </a:cxn>
                <a:cxn ang="0">
                  <a:pos x="365" y="271"/>
                </a:cxn>
                <a:cxn ang="0">
                  <a:pos x="309" y="271"/>
                </a:cxn>
                <a:cxn ang="0">
                  <a:pos x="268" y="245"/>
                </a:cxn>
                <a:cxn ang="0">
                  <a:pos x="264" y="222"/>
                </a:cxn>
                <a:cxn ang="0">
                  <a:pos x="286" y="245"/>
                </a:cxn>
                <a:cxn ang="0">
                  <a:pos x="338" y="253"/>
                </a:cxn>
              </a:cxnLst>
              <a:rect l="0" t="0" r="r" b="b"/>
              <a:pathLst>
                <a:path w="779" h="659">
                  <a:moveTo>
                    <a:pt x="607" y="211"/>
                  </a:moveTo>
                  <a:lnTo>
                    <a:pt x="656" y="256"/>
                  </a:lnTo>
                  <a:lnTo>
                    <a:pt x="691" y="357"/>
                  </a:lnTo>
                  <a:lnTo>
                    <a:pt x="714" y="515"/>
                  </a:lnTo>
                  <a:lnTo>
                    <a:pt x="748" y="616"/>
                  </a:lnTo>
                  <a:lnTo>
                    <a:pt x="779" y="659"/>
                  </a:lnTo>
                  <a:lnTo>
                    <a:pt x="728" y="146"/>
                  </a:lnTo>
                  <a:lnTo>
                    <a:pt x="658" y="81"/>
                  </a:lnTo>
                  <a:lnTo>
                    <a:pt x="607" y="45"/>
                  </a:lnTo>
                  <a:lnTo>
                    <a:pt x="551" y="20"/>
                  </a:lnTo>
                  <a:lnTo>
                    <a:pt x="523" y="11"/>
                  </a:lnTo>
                  <a:lnTo>
                    <a:pt x="416" y="0"/>
                  </a:lnTo>
                  <a:lnTo>
                    <a:pt x="95" y="51"/>
                  </a:lnTo>
                  <a:lnTo>
                    <a:pt x="74" y="56"/>
                  </a:lnTo>
                  <a:lnTo>
                    <a:pt x="56" y="71"/>
                  </a:lnTo>
                  <a:lnTo>
                    <a:pt x="39" y="94"/>
                  </a:lnTo>
                  <a:lnTo>
                    <a:pt x="17" y="149"/>
                  </a:lnTo>
                  <a:lnTo>
                    <a:pt x="0" y="233"/>
                  </a:lnTo>
                  <a:lnTo>
                    <a:pt x="15" y="217"/>
                  </a:lnTo>
                  <a:lnTo>
                    <a:pt x="50" y="166"/>
                  </a:lnTo>
                  <a:lnTo>
                    <a:pt x="57" y="149"/>
                  </a:lnTo>
                  <a:lnTo>
                    <a:pt x="68" y="132"/>
                  </a:lnTo>
                  <a:lnTo>
                    <a:pt x="98" y="113"/>
                  </a:lnTo>
                  <a:lnTo>
                    <a:pt x="103" y="110"/>
                  </a:lnTo>
                  <a:lnTo>
                    <a:pt x="186" y="93"/>
                  </a:lnTo>
                  <a:lnTo>
                    <a:pt x="276" y="94"/>
                  </a:lnTo>
                  <a:lnTo>
                    <a:pt x="449" y="123"/>
                  </a:lnTo>
                  <a:lnTo>
                    <a:pt x="408" y="135"/>
                  </a:lnTo>
                  <a:lnTo>
                    <a:pt x="385" y="140"/>
                  </a:lnTo>
                  <a:lnTo>
                    <a:pt x="230" y="181"/>
                  </a:lnTo>
                  <a:lnTo>
                    <a:pt x="202" y="195"/>
                  </a:lnTo>
                  <a:lnTo>
                    <a:pt x="157" y="235"/>
                  </a:lnTo>
                  <a:lnTo>
                    <a:pt x="124" y="290"/>
                  </a:lnTo>
                  <a:lnTo>
                    <a:pt x="92" y="374"/>
                  </a:lnTo>
                  <a:lnTo>
                    <a:pt x="133" y="372"/>
                  </a:lnTo>
                  <a:lnTo>
                    <a:pt x="168" y="351"/>
                  </a:lnTo>
                  <a:lnTo>
                    <a:pt x="174" y="330"/>
                  </a:lnTo>
                  <a:lnTo>
                    <a:pt x="186" y="273"/>
                  </a:lnTo>
                  <a:lnTo>
                    <a:pt x="208" y="239"/>
                  </a:lnTo>
                  <a:lnTo>
                    <a:pt x="230" y="229"/>
                  </a:lnTo>
                  <a:lnTo>
                    <a:pt x="242" y="246"/>
                  </a:lnTo>
                  <a:lnTo>
                    <a:pt x="253" y="276"/>
                  </a:lnTo>
                  <a:lnTo>
                    <a:pt x="270" y="293"/>
                  </a:lnTo>
                  <a:lnTo>
                    <a:pt x="293" y="299"/>
                  </a:lnTo>
                  <a:lnTo>
                    <a:pt x="337" y="299"/>
                  </a:lnTo>
                  <a:lnTo>
                    <a:pt x="380" y="288"/>
                  </a:lnTo>
                  <a:lnTo>
                    <a:pt x="439" y="256"/>
                  </a:lnTo>
                  <a:lnTo>
                    <a:pt x="450" y="239"/>
                  </a:lnTo>
                  <a:lnTo>
                    <a:pt x="449" y="199"/>
                  </a:lnTo>
                  <a:lnTo>
                    <a:pt x="445" y="181"/>
                  </a:lnTo>
                  <a:lnTo>
                    <a:pt x="543" y="152"/>
                  </a:lnTo>
                  <a:lnTo>
                    <a:pt x="607" y="211"/>
                  </a:lnTo>
                  <a:close/>
                  <a:moveTo>
                    <a:pt x="338" y="253"/>
                  </a:moveTo>
                  <a:lnTo>
                    <a:pt x="371" y="245"/>
                  </a:lnTo>
                  <a:lnTo>
                    <a:pt x="394" y="233"/>
                  </a:lnTo>
                  <a:lnTo>
                    <a:pt x="397" y="229"/>
                  </a:lnTo>
                  <a:lnTo>
                    <a:pt x="391" y="228"/>
                  </a:lnTo>
                  <a:lnTo>
                    <a:pt x="388" y="222"/>
                  </a:lnTo>
                  <a:lnTo>
                    <a:pt x="386" y="216"/>
                  </a:lnTo>
                  <a:lnTo>
                    <a:pt x="388" y="211"/>
                  </a:lnTo>
                  <a:lnTo>
                    <a:pt x="391" y="205"/>
                  </a:lnTo>
                  <a:lnTo>
                    <a:pt x="397" y="200"/>
                  </a:lnTo>
                  <a:lnTo>
                    <a:pt x="408" y="200"/>
                  </a:lnTo>
                  <a:lnTo>
                    <a:pt x="413" y="203"/>
                  </a:lnTo>
                  <a:lnTo>
                    <a:pt x="414" y="205"/>
                  </a:lnTo>
                  <a:lnTo>
                    <a:pt x="416" y="211"/>
                  </a:lnTo>
                  <a:lnTo>
                    <a:pt x="416" y="222"/>
                  </a:lnTo>
                  <a:lnTo>
                    <a:pt x="414" y="228"/>
                  </a:lnTo>
                  <a:lnTo>
                    <a:pt x="411" y="229"/>
                  </a:lnTo>
                  <a:lnTo>
                    <a:pt x="405" y="245"/>
                  </a:lnTo>
                  <a:lnTo>
                    <a:pt x="391" y="259"/>
                  </a:lnTo>
                  <a:lnTo>
                    <a:pt x="365" y="271"/>
                  </a:lnTo>
                  <a:lnTo>
                    <a:pt x="337" y="273"/>
                  </a:lnTo>
                  <a:lnTo>
                    <a:pt x="309" y="271"/>
                  </a:lnTo>
                  <a:lnTo>
                    <a:pt x="286" y="259"/>
                  </a:lnTo>
                  <a:lnTo>
                    <a:pt x="268" y="245"/>
                  </a:lnTo>
                  <a:lnTo>
                    <a:pt x="262" y="228"/>
                  </a:lnTo>
                  <a:lnTo>
                    <a:pt x="264" y="222"/>
                  </a:lnTo>
                  <a:lnTo>
                    <a:pt x="268" y="229"/>
                  </a:lnTo>
                  <a:lnTo>
                    <a:pt x="286" y="245"/>
                  </a:lnTo>
                  <a:lnTo>
                    <a:pt x="309" y="250"/>
                  </a:lnTo>
                  <a:lnTo>
                    <a:pt x="338" y="253"/>
                  </a:lnTo>
                  <a:close/>
                </a:path>
              </a:pathLst>
            </a:custGeom>
            <a:solidFill>
              <a:srgbClr val="000000"/>
            </a:solidFill>
            <a:ln w="9525">
              <a:noFill/>
              <a:round/>
              <a:headEnd/>
              <a:tailEnd/>
            </a:ln>
          </p:spPr>
          <p:txBody>
            <a:bodyPr/>
            <a:lstStyle/>
            <a:p>
              <a:endParaRPr lang="en-GB"/>
            </a:p>
          </p:txBody>
        </p:sp>
        <p:sp>
          <p:nvSpPr>
            <p:cNvPr id="26189" name="Freeform 589"/>
            <p:cNvSpPr>
              <a:spLocks/>
            </p:cNvSpPr>
            <p:nvPr/>
          </p:nvSpPr>
          <p:spPr bwMode="auto">
            <a:xfrm>
              <a:off x="2770" y="1970"/>
              <a:ext cx="30" cy="10"/>
            </a:xfrm>
            <a:custGeom>
              <a:avLst/>
              <a:gdLst/>
              <a:ahLst/>
              <a:cxnLst>
                <a:cxn ang="0">
                  <a:pos x="109" y="23"/>
                </a:cxn>
                <a:cxn ang="0">
                  <a:pos x="76" y="31"/>
                </a:cxn>
                <a:cxn ang="0">
                  <a:pos x="47" y="28"/>
                </a:cxn>
                <a:cxn ang="0">
                  <a:pos x="24" y="23"/>
                </a:cxn>
                <a:cxn ang="0">
                  <a:pos x="6" y="7"/>
                </a:cxn>
                <a:cxn ang="0">
                  <a:pos x="2" y="0"/>
                </a:cxn>
                <a:cxn ang="0">
                  <a:pos x="0" y="6"/>
                </a:cxn>
                <a:cxn ang="0">
                  <a:pos x="6" y="23"/>
                </a:cxn>
                <a:cxn ang="0">
                  <a:pos x="24" y="37"/>
                </a:cxn>
                <a:cxn ang="0">
                  <a:pos x="47" y="49"/>
                </a:cxn>
                <a:cxn ang="0">
                  <a:pos x="75" y="51"/>
                </a:cxn>
                <a:cxn ang="0">
                  <a:pos x="103" y="49"/>
                </a:cxn>
                <a:cxn ang="0">
                  <a:pos x="129" y="37"/>
                </a:cxn>
                <a:cxn ang="0">
                  <a:pos x="143" y="23"/>
                </a:cxn>
                <a:cxn ang="0">
                  <a:pos x="149" y="7"/>
                </a:cxn>
                <a:cxn ang="0">
                  <a:pos x="135" y="7"/>
                </a:cxn>
                <a:cxn ang="0">
                  <a:pos x="132" y="11"/>
                </a:cxn>
                <a:cxn ang="0">
                  <a:pos x="109" y="23"/>
                </a:cxn>
              </a:cxnLst>
              <a:rect l="0" t="0" r="r" b="b"/>
              <a:pathLst>
                <a:path w="149" h="51">
                  <a:moveTo>
                    <a:pt x="109" y="23"/>
                  </a:moveTo>
                  <a:lnTo>
                    <a:pt x="76" y="31"/>
                  </a:lnTo>
                  <a:lnTo>
                    <a:pt x="47" y="28"/>
                  </a:lnTo>
                  <a:lnTo>
                    <a:pt x="24" y="23"/>
                  </a:lnTo>
                  <a:lnTo>
                    <a:pt x="6" y="7"/>
                  </a:lnTo>
                  <a:lnTo>
                    <a:pt x="2" y="0"/>
                  </a:lnTo>
                  <a:lnTo>
                    <a:pt x="0" y="6"/>
                  </a:lnTo>
                  <a:lnTo>
                    <a:pt x="6" y="23"/>
                  </a:lnTo>
                  <a:lnTo>
                    <a:pt x="24" y="37"/>
                  </a:lnTo>
                  <a:lnTo>
                    <a:pt x="47" y="49"/>
                  </a:lnTo>
                  <a:lnTo>
                    <a:pt x="75" y="51"/>
                  </a:lnTo>
                  <a:lnTo>
                    <a:pt x="103" y="49"/>
                  </a:lnTo>
                  <a:lnTo>
                    <a:pt x="129" y="37"/>
                  </a:lnTo>
                  <a:lnTo>
                    <a:pt x="143" y="23"/>
                  </a:lnTo>
                  <a:lnTo>
                    <a:pt x="149" y="7"/>
                  </a:lnTo>
                  <a:lnTo>
                    <a:pt x="135" y="7"/>
                  </a:lnTo>
                  <a:lnTo>
                    <a:pt x="132" y="11"/>
                  </a:lnTo>
                  <a:lnTo>
                    <a:pt x="109" y="23"/>
                  </a:lnTo>
                  <a:close/>
                </a:path>
              </a:pathLst>
            </a:custGeom>
            <a:solidFill>
              <a:srgbClr val="00FF7F"/>
            </a:solidFill>
            <a:ln w="9525">
              <a:noFill/>
              <a:round/>
              <a:headEnd/>
              <a:tailEnd/>
            </a:ln>
          </p:spPr>
          <p:txBody>
            <a:bodyPr/>
            <a:lstStyle/>
            <a:p>
              <a:endParaRPr lang="en-GB"/>
            </a:p>
          </p:txBody>
        </p:sp>
        <p:sp>
          <p:nvSpPr>
            <p:cNvPr id="26190" name="Freeform 590"/>
            <p:cNvSpPr>
              <a:spLocks/>
            </p:cNvSpPr>
            <p:nvPr/>
          </p:nvSpPr>
          <p:spPr bwMode="auto">
            <a:xfrm>
              <a:off x="2795" y="1966"/>
              <a:ext cx="6" cy="6"/>
            </a:xfrm>
            <a:custGeom>
              <a:avLst/>
              <a:gdLst/>
              <a:ahLst/>
              <a:cxnLst>
                <a:cxn ang="0">
                  <a:pos x="0" y="16"/>
                </a:cxn>
                <a:cxn ang="0">
                  <a:pos x="2" y="22"/>
                </a:cxn>
                <a:cxn ang="0">
                  <a:pos x="5" y="28"/>
                </a:cxn>
                <a:cxn ang="0">
                  <a:pos x="11" y="29"/>
                </a:cxn>
                <a:cxn ang="0">
                  <a:pos x="25" y="29"/>
                </a:cxn>
                <a:cxn ang="0">
                  <a:pos x="28" y="28"/>
                </a:cxn>
                <a:cxn ang="0">
                  <a:pos x="30" y="22"/>
                </a:cxn>
                <a:cxn ang="0">
                  <a:pos x="30" y="11"/>
                </a:cxn>
                <a:cxn ang="0">
                  <a:pos x="28" y="5"/>
                </a:cxn>
                <a:cxn ang="0">
                  <a:pos x="27" y="3"/>
                </a:cxn>
                <a:cxn ang="0">
                  <a:pos x="22" y="0"/>
                </a:cxn>
                <a:cxn ang="0">
                  <a:pos x="11" y="0"/>
                </a:cxn>
                <a:cxn ang="0">
                  <a:pos x="5" y="5"/>
                </a:cxn>
                <a:cxn ang="0">
                  <a:pos x="2" y="11"/>
                </a:cxn>
                <a:cxn ang="0">
                  <a:pos x="0" y="16"/>
                </a:cxn>
              </a:cxnLst>
              <a:rect l="0" t="0" r="r" b="b"/>
              <a:pathLst>
                <a:path w="30" h="29">
                  <a:moveTo>
                    <a:pt x="0" y="16"/>
                  </a:moveTo>
                  <a:lnTo>
                    <a:pt x="2" y="22"/>
                  </a:lnTo>
                  <a:lnTo>
                    <a:pt x="5" y="28"/>
                  </a:lnTo>
                  <a:lnTo>
                    <a:pt x="11" y="29"/>
                  </a:lnTo>
                  <a:lnTo>
                    <a:pt x="25" y="29"/>
                  </a:lnTo>
                  <a:lnTo>
                    <a:pt x="28" y="28"/>
                  </a:lnTo>
                  <a:lnTo>
                    <a:pt x="30" y="22"/>
                  </a:lnTo>
                  <a:lnTo>
                    <a:pt x="30" y="11"/>
                  </a:lnTo>
                  <a:lnTo>
                    <a:pt x="28" y="5"/>
                  </a:lnTo>
                  <a:lnTo>
                    <a:pt x="27" y="3"/>
                  </a:lnTo>
                  <a:lnTo>
                    <a:pt x="22" y="0"/>
                  </a:lnTo>
                  <a:lnTo>
                    <a:pt x="11" y="0"/>
                  </a:lnTo>
                  <a:lnTo>
                    <a:pt x="5" y="5"/>
                  </a:lnTo>
                  <a:lnTo>
                    <a:pt x="2" y="11"/>
                  </a:lnTo>
                  <a:lnTo>
                    <a:pt x="0" y="16"/>
                  </a:lnTo>
                  <a:close/>
                </a:path>
              </a:pathLst>
            </a:custGeom>
            <a:solidFill>
              <a:srgbClr val="FFFFFF"/>
            </a:solidFill>
            <a:ln w="9525">
              <a:noFill/>
              <a:round/>
              <a:headEnd/>
              <a:tailEnd/>
            </a:ln>
          </p:spPr>
          <p:txBody>
            <a:bodyPr/>
            <a:lstStyle/>
            <a:p>
              <a:endParaRPr lang="en-GB"/>
            </a:p>
          </p:txBody>
        </p:sp>
        <p:sp>
          <p:nvSpPr>
            <p:cNvPr id="26191" name="Freeform 591"/>
            <p:cNvSpPr>
              <a:spLocks/>
            </p:cNvSpPr>
            <p:nvPr/>
          </p:nvSpPr>
          <p:spPr bwMode="auto">
            <a:xfrm>
              <a:off x="2693" y="1758"/>
              <a:ext cx="281" cy="606"/>
            </a:xfrm>
            <a:custGeom>
              <a:avLst/>
              <a:gdLst/>
              <a:ahLst/>
              <a:cxnLst>
                <a:cxn ang="0">
                  <a:pos x="754" y="2408"/>
                </a:cxn>
                <a:cxn ang="0">
                  <a:pos x="650" y="2118"/>
                </a:cxn>
                <a:cxn ang="0">
                  <a:pos x="610" y="2084"/>
                </a:cxn>
                <a:cxn ang="0">
                  <a:pos x="233" y="1346"/>
                </a:cxn>
                <a:cxn ang="0">
                  <a:pos x="213" y="1213"/>
                </a:cxn>
                <a:cxn ang="0">
                  <a:pos x="219" y="952"/>
                </a:cxn>
                <a:cxn ang="0">
                  <a:pos x="178" y="988"/>
                </a:cxn>
                <a:cxn ang="0">
                  <a:pos x="136" y="1056"/>
                </a:cxn>
                <a:cxn ang="0">
                  <a:pos x="138" y="988"/>
                </a:cxn>
                <a:cxn ang="0">
                  <a:pos x="177" y="910"/>
                </a:cxn>
                <a:cxn ang="0">
                  <a:pos x="216" y="890"/>
                </a:cxn>
                <a:cxn ang="0">
                  <a:pos x="245" y="334"/>
                </a:cxn>
                <a:cxn ang="0">
                  <a:pos x="213" y="61"/>
                </a:cxn>
                <a:cxn ang="0">
                  <a:pos x="207" y="22"/>
                </a:cxn>
                <a:cxn ang="0">
                  <a:pos x="188" y="17"/>
                </a:cxn>
                <a:cxn ang="0">
                  <a:pos x="165" y="11"/>
                </a:cxn>
                <a:cxn ang="0">
                  <a:pos x="144" y="5"/>
                </a:cxn>
                <a:cxn ang="0">
                  <a:pos x="133" y="4"/>
                </a:cxn>
                <a:cxn ang="0">
                  <a:pos x="130" y="210"/>
                </a:cxn>
                <a:cxn ang="0">
                  <a:pos x="32" y="375"/>
                </a:cxn>
                <a:cxn ang="0">
                  <a:pos x="0" y="534"/>
                </a:cxn>
                <a:cxn ang="0">
                  <a:pos x="53" y="691"/>
                </a:cxn>
                <a:cxn ang="0">
                  <a:pos x="47" y="971"/>
                </a:cxn>
                <a:cxn ang="0">
                  <a:pos x="70" y="1074"/>
                </a:cxn>
                <a:cxn ang="0">
                  <a:pos x="306" y="1772"/>
                </a:cxn>
                <a:cxn ang="0">
                  <a:pos x="289" y="1787"/>
                </a:cxn>
                <a:cxn ang="0">
                  <a:pos x="155" y="1604"/>
                </a:cxn>
                <a:cxn ang="0">
                  <a:pos x="127" y="1705"/>
                </a:cxn>
                <a:cxn ang="0">
                  <a:pos x="239" y="1861"/>
                </a:cxn>
                <a:cxn ang="0">
                  <a:pos x="329" y="2034"/>
                </a:cxn>
                <a:cxn ang="0">
                  <a:pos x="435" y="2146"/>
                </a:cxn>
                <a:cxn ang="0">
                  <a:pos x="418" y="2001"/>
                </a:cxn>
                <a:cxn ang="0">
                  <a:pos x="813" y="2631"/>
                </a:cxn>
                <a:cxn ang="0">
                  <a:pos x="1307" y="3030"/>
                </a:cxn>
                <a:cxn ang="0">
                  <a:pos x="1355" y="3023"/>
                </a:cxn>
                <a:cxn ang="0">
                  <a:pos x="1403" y="3001"/>
                </a:cxn>
                <a:cxn ang="0">
                  <a:pos x="1205" y="2766"/>
                </a:cxn>
                <a:cxn ang="0">
                  <a:pos x="846" y="2593"/>
                </a:cxn>
                <a:cxn ang="0">
                  <a:pos x="799" y="2560"/>
                </a:cxn>
              </a:cxnLst>
              <a:rect l="0" t="0" r="r" b="b"/>
              <a:pathLst>
                <a:path w="1403" h="3030">
                  <a:moveTo>
                    <a:pt x="785" y="2542"/>
                  </a:moveTo>
                  <a:lnTo>
                    <a:pt x="754" y="2408"/>
                  </a:lnTo>
                  <a:lnTo>
                    <a:pt x="671" y="2163"/>
                  </a:lnTo>
                  <a:lnTo>
                    <a:pt x="650" y="2118"/>
                  </a:lnTo>
                  <a:lnTo>
                    <a:pt x="644" y="2108"/>
                  </a:lnTo>
                  <a:lnTo>
                    <a:pt x="610" y="2084"/>
                  </a:lnTo>
                  <a:lnTo>
                    <a:pt x="524" y="1893"/>
                  </a:lnTo>
                  <a:lnTo>
                    <a:pt x="233" y="1346"/>
                  </a:lnTo>
                  <a:lnTo>
                    <a:pt x="219" y="1279"/>
                  </a:lnTo>
                  <a:lnTo>
                    <a:pt x="213" y="1213"/>
                  </a:lnTo>
                  <a:lnTo>
                    <a:pt x="222" y="1034"/>
                  </a:lnTo>
                  <a:lnTo>
                    <a:pt x="219" y="952"/>
                  </a:lnTo>
                  <a:lnTo>
                    <a:pt x="189" y="971"/>
                  </a:lnTo>
                  <a:lnTo>
                    <a:pt x="178" y="988"/>
                  </a:lnTo>
                  <a:lnTo>
                    <a:pt x="171" y="1005"/>
                  </a:lnTo>
                  <a:lnTo>
                    <a:pt x="136" y="1056"/>
                  </a:lnTo>
                  <a:lnTo>
                    <a:pt x="121" y="1072"/>
                  </a:lnTo>
                  <a:lnTo>
                    <a:pt x="138" y="988"/>
                  </a:lnTo>
                  <a:lnTo>
                    <a:pt x="160" y="933"/>
                  </a:lnTo>
                  <a:lnTo>
                    <a:pt x="177" y="910"/>
                  </a:lnTo>
                  <a:lnTo>
                    <a:pt x="195" y="895"/>
                  </a:lnTo>
                  <a:lnTo>
                    <a:pt x="216" y="890"/>
                  </a:lnTo>
                  <a:lnTo>
                    <a:pt x="205" y="674"/>
                  </a:lnTo>
                  <a:lnTo>
                    <a:pt x="245" y="334"/>
                  </a:lnTo>
                  <a:lnTo>
                    <a:pt x="233" y="139"/>
                  </a:lnTo>
                  <a:lnTo>
                    <a:pt x="213" y="61"/>
                  </a:lnTo>
                  <a:lnTo>
                    <a:pt x="209" y="27"/>
                  </a:lnTo>
                  <a:lnTo>
                    <a:pt x="207" y="22"/>
                  </a:lnTo>
                  <a:lnTo>
                    <a:pt x="195" y="21"/>
                  </a:lnTo>
                  <a:lnTo>
                    <a:pt x="188" y="17"/>
                  </a:lnTo>
                  <a:lnTo>
                    <a:pt x="177" y="15"/>
                  </a:lnTo>
                  <a:lnTo>
                    <a:pt x="165" y="11"/>
                  </a:lnTo>
                  <a:lnTo>
                    <a:pt x="154" y="10"/>
                  </a:lnTo>
                  <a:lnTo>
                    <a:pt x="144" y="5"/>
                  </a:lnTo>
                  <a:lnTo>
                    <a:pt x="135" y="4"/>
                  </a:lnTo>
                  <a:lnTo>
                    <a:pt x="133" y="4"/>
                  </a:lnTo>
                  <a:lnTo>
                    <a:pt x="121" y="0"/>
                  </a:lnTo>
                  <a:lnTo>
                    <a:pt x="130" y="210"/>
                  </a:lnTo>
                  <a:lnTo>
                    <a:pt x="101" y="228"/>
                  </a:lnTo>
                  <a:lnTo>
                    <a:pt x="32" y="375"/>
                  </a:lnTo>
                  <a:lnTo>
                    <a:pt x="3" y="480"/>
                  </a:lnTo>
                  <a:lnTo>
                    <a:pt x="0" y="534"/>
                  </a:lnTo>
                  <a:lnTo>
                    <a:pt x="9" y="587"/>
                  </a:lnTo>
                  <a:lnTo>
                    <a:pt x="53" y="691"/>
                  </a:lnTo>
                  <a:lnTo>
                    <a:pt x="59" y="747"/>
                  </a:lnTo>
                  <a:lnTo>
                    <a:pt x="47" y="971"/>
                  </a:lnTo>
                  <a:lnTo>
                    <a:pt x="53" y="1022"/>
                  </a:lnTo>
                  <a:lnTo>
                    <a:pt x="70" y="1074"/>
                  </a:lnTo>
                  <a:lnTo>
                    <a:pt x="161" y="1281"/>
                  </a:lnTo>
                  <a:lnTo>
                    <a:pt x="306" y="1772"/>
                  </a:lnTo>
                  <a:lnTo>
                    <a:pt x="313" y="1812"/>
                  </a:lnTo>
                  <a:lnTo>
                    <a:pt x="289" y="1787"/>
                  </a:lnTo>
                  <a:lnTo>
                    <a:pt x="205" y="1660"/>
                  </a:lnTo>
                  <a:lnTo>
                    <a:pt x="155" y="1604"/>
                  </a:lnTo>
                  <a:lnTo>
                    <a:pt x="121" y="1582"/>
                  </a:lnTo>
                  <a:lnTo>
                    <a:pt x="127" y="1705"/>
                  </a:lnTo>
                  <a:lnTo>
                    <a:pt x="144" y="1743"/>
                  </a:lnTo>
                  <a:lnTo>
                    <a:pt x="239" y="1861"/>
                  </a:lnTo>
                  <a:lnTo>
                    <a:pt x="290" y="1944"/>
                  </a:lnTo>
                  <a:lnTo>
                    <a:pt x="329" y="2034"/>
                  </a:lnTo>
                  <a:lnTo>
                    <a:pt x="340" y="2084"/>
                  </a:lnTo>
                  <a:lnTo>
                    <a:pt x="435" y="2146"/>
                  </a:lnTo>
                  <a:lnTo>
                    <a:pt x="300" y="1851"/>
                  </a:lnTo>
                  <a:lnTo>
                    <a:pt x="418" y="2001"/>
                  </a:lnTo>
                  <a:lnTo>
                    <a:pt x="638" y="2420"/>
                  </a:lnTo>
                  <a:lnTo>
                    <a:pt x="813" y="2631"/>
                  </a:lnTo>
                  <a:lnTo>
                    <a:pt x="1279" y="3018"/>
                  </a:lnTo>
                  <a:lnTo>
                    <a:pt x="1307" y="3030"/>
                  </a:lnTo>
                  <a:lnTo>
                    <a:pt x="1340" y="3029"/>
                  </a:lnTo>
                  <a:lnTo>
                    <a:pt x="1355" y="3023"/>
                  </a:lnTo>
                  <a:lnTo>
                    <a:pt x="1372" y="3013"/>
                  </a:lnTo>
                  <a:lnTo>
                    <a:pt x="1403" y="3001"/>
                  </a:lnTo>
                  <a:lnTo>
                    <a:pt x="1254" y="2812"/>
                  </a:lnTo>
                  <a:lnTo>
                    <a:pt x="1205" y="2766"/>
                  </a:lnTo>
                  <a:lnTo>
                    <a:pt x="1093" y="2690"/>
                  </a:lnTo>
                  <a:lnTo>
                    <a:pt x="846" y="2593"/>
                  </a:lnTo>
                  <a:lnTo>
                    <a:pt x="823" y="2582"/>
                  </a:lnTo>
                  <a:lnTo>
                    <a:pt x="799" y="2560"/>
                  </a:lnTo>
                  <a:lnTo>
                    <a:pt x="785" y="2542"/>
                  </a:lnTo>
                  <a:close/>
                </a:path>
              </a:pathLst>
            </a:custGeom>
            <a:solidFill>
              <a:srgbClr val="DDB2AA"/>
            </a:solidFill>
            <a:ln w="9525">
              <a:noFill/>
              <a:round/>
              <a:headEnd/>
              <a:tailEnd/>
            </a:ln>
          </p:spPr>
          <p:txBody>
            <a:bodyPr/>
            <a:lstStyle/>
            <a:p>
              <a:endParaRPr lang="en-GB"/>
            </a:p>
          </p:txBody>
        </p:sp>
        <p:sp>
          <p:nvSpPr>
            <p:cNvPr id="26192" name="Freeform 592"/>
            <p:cNvSpPr>
              <a:spLocks/>
            </p:cNvSpPr>
            <p:nvPr/>
          </p:nvSpPr>
          <p:spPr bwMode="auto">
            <a:xfrm>
              <a:off x="2718" y="1758"/>
              <a:ext cx="2" cy="1"/>
            </a:xfrm>
            <a:custGeom>
              <a:avLst/>
              <a:gdLst/>
              <a:ahLst/>
              <a:cxnLst>
                <a:cxn ang="0">
                  <a:pos x="12" y="4"/>
                </a:cxn>
                <a:cxn ang="0">
                  <a:pos x="14" y="4"/>
                </a:cxn>
                <a:cxn ang="0">
                  <a:pos x="0" y="0"/>
                </a:cxn>
                <a:cxn ang="0">
                  <a:pos x="12" y="4"/>
                </a:cxn>
              </a:cxnLst>
              <a:rect l="0" t="0" r="r" b="b"/>
              <a:pathLst>
                <a:path w="14" h="4">
                  <a:moveTo>
                    <a:pt x="12" y="4"/>
                  </a:moveTo>
                  <a:lnTo>
                    <a:pt x="14" y="4"/>
                  </a:lnTo>
                  <a:lnTo>
                    <a:pt x="0" y="0"/>
                  </a:lnTo>
                  <a:lnTo>
                    <a:pt x="12" y="4"/>
                  </a:lnTo>
                  <a:close/>
                </a:path>
              </a:pathLst>
            </a:custGeom>
            <a:solidFill>
              <a:srgbClr val="CC8C7F"/>
            </a:solidFill>
            <a:ln w="9525">
              <a:noFill/>
              <a:round/>
              <a:headEnd/>
              <a:tailEnd/>
            </a:ln>
          </p:spPr>
          <p:txBody>
            <a:bodyPr/>
            <a:lstStyle/>
            <a:p>
              <a:endParaRPr lang="en-GB"/>
            </a:p>
          </p:txBody>
        </p:sp>
        <p:sp>
          <p:nvSpPr>
            <p:cNvPr id="26193" name="Freeform 593"/>
            <p:cNvSpPr>
              <a:spLocks/>
            </p:cNvSpPr>
            <p:nvPr/>
          </p:nvSpPr>
          <p:spPr bwMode="auto">
            <a:xfrm>
              <a:off x="2736" y="1944"/>
              <a:ext cx="71" cy="57"/>
            </a:xfrm>
            <a:custGeom>
              <a:avLst/>
              <a:gdLst/>
              <a:ahLst/>
              <a:cxnLst>
                <a:cxn ang="0">
                  <a:pos x="316" y="42"/>
                </a:cxn>
                <a:cxn ang="0">
                  <a:pos x="357" y="30"/>
                </a:cxn>
                <a:cxn ang="0">
                  <a:pos x="184" y="1"/>
                </a:cxn>
                <a:cxn ang="0">
                  <a:pos x="94" y="0"/>
                </a:cxn>
                <a:cxn ang="0">
                  <a:pos x="11" y="17"/>
                </a:cxn>
                <a:cxn ang="0">
                  <a:pos x="6" y="20"/>
                </a:cxn>
                <a:cxn ang="0">
                  <a:pos x="9" y="102"/>
                </a:cxn>
                <a:cxn ang="0">
                  <a:pos x="0" y="281"/>
                </a:cxn>
                <a:cxn ang="0">
                  <a:pos x="32" y="197"/>
                </a:cxn>
                <a:cxn ang="0">
                  <a:pos x="65" y="142"/>
                </a:cxn>
                <a:cxn ang="0">
                  <a:pos x="110" y="102"/>
                </a:cxn>
                <a:cxn ang="0">
                  <a:pos x="138" y="88"/>
                </a:cxn>
                <a:cxn ang="0">
                  <a:pos x="293" y="47"/>
                </a:cxn>
                <a:cxn ang="0">
                  <a:pos x="307" y="42"/>
                </a:cxn>
                <a:cxn ang="0">
                  <a:pos x="316" y="42"/>
                </a:cxn>
              </a:cxnLst>
              <a:rect l="0" t="0" r="r" b="b"/>
              <a:pathLst>
                <a:path w="357" h="281">
                  <a:moveTo>
                    <a:pt x="316" y="42"/>
                  </a:moveTo>
                  <a:lnTo>
                    <a:pt x="357" y="30"/>
                  </a:lnTo>
                  <a:lnTo>
                    <a:pt x="184" y="1"/>
                  </a:lnTo>
                  <a:lnTo>
                    <a:pt x="94" y="0"/>
                  </a:lnTo>
                  <a:lnTo>
                    <a:pt x="11" y="17"/>
                  </a:lnTo>
                  <a:lnTo>
                    <a:pt x="6" y="20"/>
                  </a:lnTo>
                  <a:lnTo>
                    <a:pt x="9" y="102"/>
                  </a:lnTo>
                  <a:lnTo>
                    <a:pt x="0" y="281"/>
                  </a:lnTo>
                  <a:lnTo>
                    <a:pt x="32" y="197"/>
                  </a:lnTo>
                  <a:lnTo>
                    <a:pt x="65" y="142"/>
                  </a:lnTo>
                  <a:lnTo>
                    <a:pt x="110" y="102"/>
                  </a:lnTo>
                  <a:lnTo>
                    <a:pt x="138" y="88"/>
                  </a:lnTo>
                  <a:lnTo>
                    <a:pt x="293" y="47"/>
                  </a:lnTo>
                  <a:lnTo>
                    <a:pt x="307" y="42"/>
                  </a:lnTo>
                  <a:lnTo>
                    <a:pt x="316" y="42"/>
                  </a:lnTo>
                  <a:close/>
                </a:path>
              </a:pathLst>
            </a:custGeom>
            <a:solidFill>
              <a:srgbClr val="CC8C7F"/>
            </a:solidFill>
            <a:ln w="9525">
              <a:noFill/>
              <a:round/>
              <a:headEnd/>
              <a:tailEnd/>
            </a:ln>
          </p:spPr>
          <p:txBody>
            <a:bodyPr/>
            <a:lstStyle/>
            <a:p>
              <a:endParaRPr lang="en-GB"/>
            </a:p>
          </p:txBody>
        </p:sp>
        <p:sp>
          <p:nvSpPr>
            <p:cNvPr id="26194" name="Freeform 594"/>
            <p:cNvSpPr>
              <a:spLocks/>
            </p:cNvSpPr>
            <p:nvPr/>
          </p:nvSpPr>
          <p:spPr bwMode="auto">
            <a:xfrm>
              <a:off x="2795" y="1953"/>
              <a:ext cx="4" cy="1"/>
            </a:xfrm>
            <a:custGeom>
              <a:avLst/>
              <a:gdLst/>
              <a:ahLst/>
              <a:cxnLst>
                <a:cxn ang="0">
                  <a:pos x="23" y="0"/>
                </a:cxn>
                <a:cxn ang="0">
                  <a:pos x="14" y="0"/>
                </a:cxn>
                <a:cxn ang="0">
                  <a:pos x="0" y="5"/>
                </a:cxn>
                <a:cxn ang="0">
                  <a:pos x="23" y="0"/>
                </a:cxn>
              </a:cxnLst>
              <a:rect l="0" t="0" r="r" b="b"/>
              <a:pathLst>
                <a:path w="23" h="5">
                  <a:moveTo>
                    <a:pt x="23" y="0"/>
                  </a:moveTo>
                  <a:lnTo>
                    <a:pt x="14" y="0"/>
                  </a:lnTo>
                  <a:lnTo>
                    <a:pt x="0" y="5"/>
                  </a:lnTo>
                  <a:lnTo>
                    <a:pt x="23" y="0"/>
                  </a:lnTo>
                  <a:close/>
                </a:path>
              </a:pathLst>
            </a:custGeom>
            <a:solidFill>
              <a:srgbClr val="FFFFFF"/>
            </a:solidFill>
            <a:ln w="9525">
              <a:noFill/>
              <a:round/>
              <a:headEnd/>
              <a:tailEnd/>
            </a:ln>
          </p:spPr>
          <p:txBody>
            <a:bodyPr/>
            <a:lstStyle/>
            <a:p>
              <a:endParaRPr lang="en-GB"/>
            </a:p>
          </p:txBody>
        </p:sp>
        <p:sp>
          <p:nvSpPr>
            <p:cNvPr id="26195" name="Freeform 595"/>
            <p:cNvSpPr>
              <a:spLocks/>
            </p:cNvSpPr>
            <p:nvPr/>
          </p:nvSpPr>
          <p:spPr bwMode="auto">
            <a:xfrm>
              <a:off x="2752" y="1956"/>
              <a:ext cx="87" cy="36"/>
            </a:xfrm>
            <a:custGeom>
              <a:avLst/>
              <a:gdLst/>
              <a:ahLst/>
              <a:cxnLst>
                <a:cxn ang="0">
                  <a:pos x="79" y="124"/>
                </a:cxn>
                <a:cxn ang="0">
                  <a:pos x="68" y="94"/>
                </a:cxn>
                <a:cxn ang="0">
                  <a:pos x="56" y="77"/>
                </a:cxn>
                <a:cxn ang="0">
                  <a:pos x="34" y="87"/>
                </a:cxn>
                <a:cxn ang="0">
                  <a:pos x="12" y="121"/>
                </a:cxn>
                <a:cxn ang="0">
                  <a:pos x="0" y="178"/>
                </a:cxn>
                <a:cxn ang="0">
                  <a:pos x="53" y="177"/>
                </a:cxn>
                <a:cxn ang="0">
                  <a:pos x="217" y="138"/>
                </a:cxn>
                <a:cxn ang="0">
                  <a:pos x="433" y="59"/>
                </a:cxn>
                <a:cxn ang="0">
                  <a:pos x="369" y="0"/>
                </a:cxn>
                <a:cxn ang="0">
                  <a:pos x="271" y="29"/>
                </a:cxn>
                <a:cxn ang="0">
                  <a:pos x="275" y="47"/>
                </a:cxn>
                <a:cxn ang="0">
                  <a:pos x="276" y="87"/>
                </a:cxn>
                <a:cxn ang="0">
                  <a:pos x="265" y="104"/>
                </a:cxn>
                <a:cxn ang="0">
                  <a:pos x="206" y="136"/>
                </a:cxn>
                <a:cxn ang="0">
                  <a:pos x="163" y="147"/>
                </a:cxn>
                <a:cxn ang="0">
                  <a:pos x="119" y="147"/>
                </a:cxn>
                <a:cxn ang="0">
                  <a:pos x="96" y="141"/>
                </a:cxn>
                <a:cxn ang="0">
                  <a:pos x="79" y="124"/>
                </a:cxn>
              </a:cxnLst>
              <a:rect l="0" t="0" r="r" b="b"/>
              <a:pathLst>
                <a:path w="433" h="178">
                  <a:moveTo>
                    <a:pt x="79" y="124"/>
                  </a:moveTo>
                  <a:lnTo>
                    <a:pt x="68" y="94"/>
                  </a:lnTo>
                  <a:lnTo>
                    <a:pt x="56" y="77"/>
                  </a:lnTo>
                  <a:lnTo>
                    <a:pt x="34" y="87"/>
                  </a:lnTo>
                  <a:lnTo>
                    <a:pt x="12" y="121"/>
                  </a:lnTo>
                  <a:lnTo>
                    <a:pt x="0" y="178"/>
                  </a:lnTo>
                  <a:lnTo>
                    <a:pt x="53" y="177"/>
                  </a:lnTo>
                  <a:lnTo>
                    <a:pt x="217" y="138"/>
                  </a:lnTo>
                  <a:lnTo>
                    <a:pt x="433" y="59"/>
                  </a:lnTo>
                  <a:lnTo>
                    <a:pt x="369" y="0"/>
                  </a:lnTo>
                  <a:lnTo>
                    <a:pt x="271" y="29"/>
                  </a:lnTo>
                  <a:lnTo>
                    <a:pt x="275" y="47"/>
                  </a:lnTo>
                  <a:lnTo>
                    <a:pt x="276" y="87"/>
                  </a:lnTo>
                  <a:lnTo>
                    <a:pt x="265" y="104"/>
                  </a:lnTo>
                  <a:lnTo>
                    <a:pt x="206" y="136"/>
                  </a:lnTo>
                  <a:lnTo>
                    <a:pt x="163" y="147"/>
                  </a:lnTo>
                  <a:lnTo>
                    <a:pt x="119" y="147"/>
                  </a:lnTo>
                  <a:lnTo>
                    <a:pt x="96" y="141"/>
                  </a:lnTo>
                  <a:lnTo>
                    <a:pt x="79" y="124"/>
                  </a:lnTo>
                  <a:close/>
                </a:path>
              </a:pathLst>
            </a:custGeom>
            <a:solidFill>
              <a:srgbClr val="FFFFFF"/>
            </a:solidFill>
            <a:ln w="9525">
              <a:noFill/>
              <a:round/>
              <a:headEnd/>
              <a:tailEnd/>
            </a:ln>
          </p:spPr>
          <p:txBody>
            <a:bodyPr/>
            <a:lstStyle/>
            <a:p>
              <a:endParaRPr lang="en-GB"/>
            </a:p>
          </p:txBody>
        </p:sp>
        <p:sp>
          <p:nvSpPr>
            <p:cNvPr id="26196" name="Freeform 596"/>
            <p:cNvSpPr>
              <a:spLocks/>
            </p:cNvSpPr>
            <p:nvPr/>
          </p:nvSpPr>
          <p:spPr bwMode="auto">
            <a:xfrm>
              <a:off x="2821" y="2242"/>
              <a:ext cx="35" cy="42"/>
            </a:xfrm>
            <a:custGeom>
              <a:avLst/>
              <a:gdLst/>
              <a:ahLst/>
              <a:cxnLst>
                <a:cxn ang="0">
                  <a:pos x="0" y="0"/>
                </a:cxn>
                <a:cxn ang="0">
                  <a:pos x="56" y="78"/>
                </a:cxn>
                <a:cxn ang="0">
                  <a:pos x="175" y="211"/>
                </a:cxn>
                <a:cxn ang="0">
                  <a:pos x="0" y="0"/>
                </a:cxn>
              </a:cxnLst>
              <a:rect l="0" t="0" r="r" b="b"/>
              <a:pathLst>
                <a:path w="175" h="211">
                  <a:moveTo>
                    <a:pt x="0" y="0"/>
                  </a:moveTo>
                  <a:lnTo>
                    <a:pt x="56" y="78"/>
                  </a:lnTo>
                  <a:lnTo>
                    <a:pt x="175" y="211"/>
                  </a:lnTo>
                  <a:lnTo>
                    <a:pt x="0" y="0"/>
                  </a:lnTo>
                  <a:close/>
                </a:path>
              </a:pathLst>
            </a:custGeom>
            <a:solidFill>
              <a:srgbClr val="CC8C7F"/>
            </a:solidFill>
            <a:ln w="9525">
              <a:noFill/>
              <a:round/>
              <a:headEnd/>
              <a:tailEnd/>
            </a:ln>
          </p:spPr>
          <p:txBody>
            <a:bodyPr/>
            <a:lstStyle/>
            <a:p>
              <a:endParaRPr lang="en-GB"/>
            </a:p>
          </p:txBody>
        </p:sp>
        <p:sp>
          <p:nvSpPr>
            <p:cNvPr id="26197" name="Freeform 597"/>
            <p:cNvSpPr>
              <a:spLocks/>
            </p:cNvSpPr>
            <p:nvPr/>
          </p:nvSpPr>
          <p:spPr bwMode="auto">
            <a:xfrm>
              <a:off x="3089" y="1753"/>
              <a:ext cx="90" cy="122"/>
            </a:xfrm>
            <a:custGeom>
              <a:avLst/>
              <a:gdLst/>
              <a:ahLst/>
              <a:cxnLst>
                <a:cxn ang="0">
                  <a:pos x="201" y="73"/>
                </a:cxn>
                <a:cxn ang="0">
                  <a:pos x="112" y="34"/>
                </a:cxn>
                <a:cxn ang="0">
                  <a:pos x="0" y="0"/>
                </a:cxn>
                <a:cxn ang="0">
                  <a:pos x="141" y="94"/>
                </a:cxn>
                <a:cxn ang="0">
                  <a:pos x="298" y="252"/>
                </a:cxn>
                <a:cxn ang="0">
                  <a:pos x="361" y="358"/>
                </a:cxn>
                <a:cxn ang="0">
                  <a:pos x="400" y="481"/>
                </a:cxn>
                <a:cxn ang="0">
                  <a:pos x="406" y="611"/>
                </a:cxn>
                <a:cxn ang="0">
                  <a:pos x="410" y="605"/>
                </a:cxn>
                <a:cxn ang="0">
                  <a:pos x="425" y="569"/>
                </a:cxn>
                <a:cxn ang="0">
                  <a:pos x="442" y="503"/>
                </a:cxn>
                <a:cxn ang="0">
                  <a:pos x="450" y="416"/>
                </a:cxn>
                <a:cxn ang="0">
                  <a:pos x="433" y="318"/>
                </a:cxn>
                <a:cxn ang="0">
                  <a:pos x="410" y="267"/>
                </a:cxn>
                <a:cxn ang="0">
                  <a:pos x="336" y="166"/>
                </a:cxn>
                <a:cxn ang="0">
                  <a:pos x="201" y="73"/>
                </a:cxn>
              </a:cxnLst>
              <a:rect l="0" t="0" r="r" b="b"/>
              <a:pathLst>
                <a:path w="450" h="611">
                  <a:moveTo>
                    <a:pt x="201" y="73"/>
                  </a:moveTo>
                  <a:lnTo>
                    <a:pt x="112" y="34"/>
                  </a:lnTo>
                  <a:lnTo>
                    <a:pt x="0" y="0"/>
                  </a:lnTo>
                  <a:lnTo>
                    <a:pt x="141" y="94"/>
                  </a:lnTo>
                  <a:lnTo>
                    <a:pt x="298" y="252"/>
                  </a:lnTo>
                  <a:lnTo>
                    <a:pt x="361" y="358"/>
                  </a:lnTo>
                  <a:lnTo>
                    <a:pt x="400" y="481"/>
                  </a:lnTo>
                  <a:lnTo>
                    <a:pt x="406" y="611"/>
                  </a:lnTo>
                  <a:lnTo>
                    <a:pt x="410" y="605"/>
                  </a:lnTo>
                  <a:lnTo>
                    <a:pt x="425" y="569"/>
                  </a:lnTo>
                  <a:lnTo>
                    <a:pt x="442" y="503"/>
                  </a:lnTo>
                  <a:lnTo>
                    <a:pt x="450" y="416"/>
                  </a:lnTo>
                  <a:lnTo>
                    <a:pt x="433" y="318"/>
                  </a:lnTo>
                  <a:lnTo>
                    <a:pt x="410" y="267"/>
                  </a:lnTo>
                  <a:lnTo>
                    <a:pt x="336" y="166"/>
                  </a:lnTo>
                  <a:lnTo>
                    <a:pt x="201" y="73"/>
                  </a:lnTo>
                  <a:close/>
                </a:path>
              </a:pathLst>
            </a:custGeom>
            <a:solidFill>
              <a:srgbClr val="007FFF"/>
            </a:solidFill>
            <a:ln w="9525">
              <a:noFill/>
              <a:round/>
              <a:headEnd/>
              <a:tailEnd/>
            </a:ln>
          </p:spPr>
          <p:txBody>
            <a:bodyPr/>
            <a:lstStyle/>
            <a:p>
              <a:endParaRPr lang="en-GB"/>
            </a:p>
          </p:txBody>
        </p:sp>
        <p:sp>
          <p:nvSpPr>
            <p:cNvPr id="26198" name="Freeform 598"/>
            <p:cNvSpPr>
              <a:spLocks/>
            </p:cNvSpPr>
            <p:nvPr/>
          </p:nvSpPr>
          <p:spPr bwMode="auto">
            <a:xfrm>
              <a:off x="3115" y="2250"/>
              <a:ext cx="232" cy="152"/>
            </a:xfrm>
            <a:custGeom>
              <a:avLst/>
              <a:gdLst/>
              <a:ahLst/>
              <a:cxnLst>
                <a:cxn ang="0">
                  <a:pos x="1096" y="192"/>
                </a:cxn>
                <a:cxn ang="0">
                  <a:pos x="1160" y="12"/>
                </a:cxn>
                <a:cxn ang="0">
                  <a:pos x="1031" y="0"/>
                </a:cxn>
                <a:cxn ang="0">
                  <a:pos x="880" y="136"/>
                </a:cxn>
                <a:cxn ang="0">
                  <a:pos x="764" y="279"/>
                </a:cxn>
                <a:cxn ang="0">
                  <a:pos x="674" y="357"/>
                </a:cxn>
                <a:cxn ang="0">
                  <a:pos x="523" y="442"/>
                </a:cxn>
                <a:cxn ang="0">
                  <a:pos x="200" y="572"/>
                </a:cxn>
                <a:cxn ang="0">
                  <a:pos x="96" y="627"/>
                </a:cxn>
                <a:cxn ang="0">
                  <a:pos x="0" y="694"/>
                </a:cxn>
                <a:cxn ang="0">
                  <a:pos x="67" y="684"/>
                </a:cxn>
                <a:cxn ang="0">
                  <a:pos x="324" y="684"/>
                </a:cxn>
                <a:cxn ang="0">
                  <a:pos x="1014" y="762"/>
                </a:cxn>
                <a:cxn ang="0">
                  <a:pos x="1096" y="192"/>
                </a:cxn>
              </a:cxnLst>
              <a:rect l="0" t="0" r="r" b="b"/>
              <a:pathLst>
                <a:path w="1160" h="762">
                  <a:moveTo>
                    <a:pt x="1096" y="192"/>
                  </a:moveTo>
                  <a:lnTo>
                    <a:pt x="1160" y="12"/>
                  </a:lnTo>
                  <a:lnTo>
                    <a:pt x="1031" y="0"/>
                  </a:lnTo>
                  <a:lnTo>
                    <a:pt x="880" y="136"/>
                  </a:lnTo>
                  <a:lnTo>
                    <a:pt x="764" y="279"/>
                  </a:lnTo>
                  <a:lnTo>
                    <a:pt x="674" y="357"/>
                  </a:lnTo>
                  <a:lnTo>
                    <a:pt x="523" y="442"/>
                  </a:lnTo>
                  <a:lnTo>
                    <a:pt x="200" y="572"/>
                  </a:lnTo>
                  <a:lnTo>
                    <a:pt x="96" y="627"/>
                  </a:lnTo>
                  <a:lnTo>
                    <a:pt x="0" y="694"/>
                  </a:lnTo>
                  <a:lnTo>
                    <a:pt x="67" y="684"/>
                  </a:lnTo>
                  <a:lnTo>
                    <a:pt x="324" y="684"/>
                  </a:lnTo>
                  <a:lnTo>
                    <a:pt x="1014" y="762"/>
                  </a:lnTo>
                  <a:lnTo>
                    <a:pt x="1096" y="192"/>
                  </a:lnTo>
                  <a:close/>
                </a:path>
              </a:pathLst>
            </a:custGeom>
            <a:solidFill>
              <a:srgbClr val="BFDDFF"/>
            </a:solidFill>
            <a:ln w="9525">
              <a:noFill/>
              <a:round/>
              <a:headEnd/>
              <a:tailEnd/>
            </a:ln>
          </p:spPr>
          <p:txBody>
            <a:bodyPr/>
            <a:lstStyle/>
            <a:p>
              <a:endParaRPr lang="en-GB"/>
            </a:p>
          </p:txBody>
        </p:sp>
        <p:sp>
          <p:nvSpPr>
            <p:cNvPr id="26199" name="Freeform 599"/>
            <p:cNvSpPr>
              <a:spLocks/>
            </p:cNvSpPr>
            <p:nvPr/>
          </p:nvSpPr>
          <p:spPr bwMode="auto">
            <a:xfrm>
              <a:off x="2971" y="2421"/>
              <a:ext cx="73" cy="99"/>
            </a:xfrm>
            <a:custGeom>
              <a:avLst/>
              <a:gdLst/>
              <a:ahLst/>
              <a:cxnLst>
                <a:cxn ang="0">
                  <a:pos x="11" y="115"/>
                </a:cxn>
                <a:cxn ang="0">
                  <a:pos x="63" y="227"/>
                </a:cxn>
                <a:cxn ang="0">
                  <a:pos x="202" y="436"/>
                </a:cxn>
                <a:cxn ang="0">
                  <a:pos x="230" y="492"/>
                </a:cxn>
                <a:cxn ang="0">
                  <a:pos x="236" y="425"/>
                </a:cxn>
                <a:cxn ang="0">
                  <a:pos x="278" y="239"/>
                </a:cxn>
                <a:cxn ang="0">
                  <a:pos x="362" y="0"/>
                </a:cxn>
                <a:cxn ang="0">
                  <a:pos x="272" y="26"/>
                </a:cxn>
                <a:cxn ang="0">
                  <a:pos x="42" y="43"/>
                </a:cxn>
                <a:cxn ang="0">
                  <a:pos x="0" y="54"/>
                </a:cxn>
                <a:cxn ang="0">
                  <a:pos x="11" y="115"/>
                </a:cxn>
              </a:cxnLst>
              <a:rect l="0" t="0" r="r" b="b"/>
              <a:pathLst>
                <a:path w="362" h="492">
                  <a:moveTo>
                    <a:pt x="11" y="115"/>
                  </a:moveTo>
                  <a:lnTo>
                    <a:pt x="63" y="227"/>
                  </a:lnTo>
                  <a:lnTo>
                    <a:pt x="202" y="436"/>
                  </a:lnTo>
                  <a:lnTo>
                    <a:pt x="230" y="492"/>
                  </a:lnTo>
                  <a:lnTo>
                    <a:pt x="236" y="425"/>
                  </a:lnTo>
                  <a:lnTo>
                    <a:pt x="278" y="239"/>
                  </a:lnTo>
                  <a:lnTo>
                    <a:pt x="362" y="0"/>
                  </a:lnTo>
                  <a:lnTo>
                    <a:pt x="272" y="26"/>
                  </a:lnTo>
                  <a:lnTo>
                    <a:pt x="42" y="43"/>
                  </a:lnTo>
                  <a:lnTo>
                    <a:pt x="0" y="54"/>
                  </a:lnTo>
                  <a:lnTo>
                    <a:pt x="11" y="115"/>
                  </a:lnTo>
                  <a:close/>
                </a:path>
              </a:pathLst>
            </a:custGeom>
            <a:solidFill>
              <a:srgbClr val="BFDDFF"/>
            </a:solidFill>
            <a:ln w="9525">
              <a:noFill/>
              <a:round/>
              <a:headEnd/>
              <a:tailEnd/>
            </a:ln>
          </p:spPr>
          <p:txBody>
            <a:bodyPr/>
            <a:lstStyle/>
            <a:p>
              <a:endParaRPr lang="en-GB"/>
            </a:p>
          </p:txBody>
        </p:sp>
        <p:sp>
          <p:nvSpPr>
            <p:cNvPr id="26200" name="Freeform 600"/>
            <p:cNvSpPr>
              <a:spLocks/>
            </p:cNvSpPr>
            <p:nvPr/>
          </p:nvSpPr>
          <p:spPr bwMode="auto">
            <a:xfrm>
              <a:off x="2693" y="1575"/>
              <a:ext cx="409" cy="69"/>
            </a:xfrm>
            <a:custGeom>
              <a:avLst/>
              <a:gdLst/>
              <a:ahLst/>
              <a:cxnLst>
                <a:cxn ang="0">
                  <a:pos x="1076" y="37"/>
                </a:cxn>
                <a:cxn ang="0">
                  <a:pos x="900" y="0"/>
                </a:cxn>
                <a:cxn ang="0">
                  <a:pos x="559" y="14"/>
                </a:cxn>
                <a:cxn ang="0">
                  <a:pos x="363" y="56"/>
                </a:cxn>
                <a:cxn ang="0">
                  <a:pos x="241" y="103"/>
                </a:cxn>
                <a:cxn ang="0">
                  <a:pos x="130" y="166"/>
                </a:cxn>
                <a:cxn ang="0">
                  <a:pos x="30" y="246"/>
                </a:cxn>
                <a:cxn ang="0">
                  <a:pos x="0" y="284"/>
                </a:cxn>
                <a:cxn ang="0">
                  <a:pos x="109" y="247"/>
                </a:cxn>
                <a:cxn ang="0">
                  <a:pos x="221" y="217"/>
                </a:cxn>
                <a:cxn ang="0">
                  <a:pos x="336" y="191"/>
                </a:cxn>
                <a:cxn ang="0">
                  <a:pos x="452" y="170"/>
                </a:cxn>
                <a:cxn ang="0">
                  <a:pos x="569" y="153"/>
                </a:cxn>
                <a:cxn ang="0">
                  <a:pos x="691" y="142"/>
                </a:cxn>
                <a:cxn ang="0">
                  <a:pos x="813" y="135"/>
                </a:cxn>
                <a:cxn ang="0">
                  <a:pos x="939" y="134"/>
                </a:cxn>
                <a:cxn ang="0">
                  <a:pos x="1011" y="133"/>
                </a:cxn>
                <a:cxn ang="0">
                  <a:pos x="1085" y="135"/>
                </a:cxn>
                <a:cxn ang="0">
                  <a:pos x="1158" y="139"/>
                </a:cxn>
                <a:cxn ang="0">
                  <a:pos x="1230" y="145"/>
                </a:cxn>
                <a:cxn ang="0">
                  <a:pos x="1301" y="152"/>
                </a:cxn>
                <a:cxn ang="0">
                  <a:pos x="1372" y="161"/>
                </a:cxn>
                <a:cxn ang="0">
                  <a:pos x="1441" y="171"/>
                </a:cxn>
                <a:cxn ang="0">
                  <a:pos x="1512" y="185"/>
                </a:cxn>
                <a:cxn ang="0">
                  <a:pos x="1579" y="198"/>
                </a:cxn>
                <a:cxn ang="0">
                  <a:pos x="1647" y="213"/>
                </a:cxn>
                <a:cxn ang="0">
                  <a:pos x="1713" y="230"/>
                </a:cxn>
                <a:cxn ang="0">
                  <a:pos x="1782" y="251"/>
                </a:cxn>
                <a:cxn ang="0">
                  <a:pos x="1846" y="271"/>
                </a:cxn>
                <a:cxn ang="0">
                  <a:pos x="1912" y="295"/>
                </a:cxn>
                <a:cxn ang="0">
                  <a:pos x="1977" y="319"/>
                </a:cxn>
                <a:cxn ang="0">
                  <a:pos x="2041" y="346"/>
                </a:cxn>
                <a:cxn ang="0">
                  <a:pos x="1912" y="210"/>
                </a:cxn>
                <a:cxn ang="0">
                  <a:pos x="1779" y="96"/>
                </a:cxn>
                <a:cxn ang="0">
                  <a:pos x="1682" y="42"/>
                </a:cxn>
                <a:cxn ang="0">
                  <a:pos x="1614" y="20"/>
                </a:cxn>
                <a:cxn ang="0">
                  <a:pos x="1507" y="5"/>
                </a:cxn>
                <a:cxn ang="0">
                  <a:pos x="1076" y="37"/>
                </a:cxn>
              </a:cxnLst>
              <a:rect l="0" t="0" r="r" b="b"/>
              <a:pathLst>
                <a:path w="2041" h="346">
                  <a:moveTo>
                    <a:pt x="1076" y="37"/>
                  </a:moveTo>
                  <a:lnTo>
                    <a:pt x="900" y="0"/>
                  </a:lnTo>
                  <a:lnTo>
                    <a:pt x="559" y="14"/>
                  </a:lnTo>
                  <a:lnTo>
                    <a:pt x="363" y="56"/>
                  </a:lnTo>
                  <a:lnTo>
                    <a:pt x="241" y="103"/>
                  </a:lnTo>
                  <a:lnTo>
                    <a:pt x="130" y="166"/>
                  </a:lnTo>
                  <a:lnTo>
                    <a:pt x="30" y="246"/>
                  </a:lnTo>
                  <a:lnTo>
                    <a:pt x="0" y="284"/>
                  </a:lnTo>
                  <a:lnTo>
                    <a:pt x="109" y="247"/>
                  </a:lnTo>
                  <a:lnTo>
                    <a:pt x="221" y="217"/>
                  </a:lnTo>
                  <a:lnTo>
                    <a:pt x="336" y="191"/>
                  </a:lnTo>
                  <a:lnTo>
                    <a:pt x="452" y="170"/>
                  </a:lnTo>
                  <a:lnTo>
                    <a:pt x="569" y="153"/>
                  </a:lnTo>
                  <a:lnTo>
                    <a:pt x="691" y="142"/>
                  </a:lnTo>
                  <a:lnTo>
                    <a:pt x="813" y="135"/>
                  </a:lnTo>
                  <a:lnTo>
                    <a:pt x="939" y="134"/>
                  </a:lnTo>
                  <a:lnTo>
                    <a:pt x="1011" y="133"/>
                  </a:lnTo>
                  <a:lnTo>
                    <a:pt x="1085" y="135"/>
                  </a:lnTo>
                  <a:lnTo>
                    <a:pt x="1158" y="139"/>
                  </a:lnTo>
                  <a:lnTo>
                    <a:pt x="1230" y="145"/>
                  </a:lnTo>
                  <a:lnTo>
                    <a:pt x="1301" y="152"/>
                  </a:lnTo>
                  <a:lnTo>
                    <a:pt x="1372" y="161"/>
                  </a:lnTo>
                  <a:lnTo>
                    <a:pt x="1441" y="171"/>
                  </a:lnTo>
                  <a:lnTo>
                    <a:pt x="1512" y="185"/>
                  </a:lnTo>
                  <a:lnTo>
                    <a:pt x="1579" y="198"/>
                  </a:lnTo>
                  <a:lnTo>
                    <a:pt x="1647" y="213"/>
                  </a:lnTo>
                  <a:lnTo>
                    <a:pt x="1713" y="230"/>
                  </a:lnTo>
                  <a:lnTo>
                    <a:pt x="1782" y="251"/>
                  </a:lnTo>
                  <a:lnTo>
                    <a:pt x="1846" y="271"/>
                  </a:lnTo>
                  <a:lnTo>
                    <a:pt x="1912" y="295"/>
                  </a:lnTo>
                  <a:lnTo>
                    <a:pt x="1977" y="319"/>
                  </a:lnTo>
                  <a:lnTo>
                    <a:pt x="2041" y="346"/>
                  </a:lnTo>
                  <a:lnTo>
                    <a:pt x="1912" y="210"/>
                  </a:lnTo>
                  <a:lnTo>
                    <a:pt x="1779" y="96"/>
                  </a:lnTo>
                  <a:lnTo>
                    <a:pt x="1682" y="42"/>
                  </a:lnTo>
                  <a:lnTo>
                    <a:pt x="1614" y="20"/>
                  </a:lnTo>
                  <a:lnTo>
                    <a:pt x="1507" y="5"/>
                  </a:lnTo>
                  <a:lnTo>
                    <a:pt x="1076" y="37"/>
                  </a:lnTo>
                  <a:close/>
                </a:path>
              </a:pathLst>
            </a:custGeom>
            <a:solidFill>
              <a:srgbClr val="000000"/>
            </a:solidFill>
            <a:ln w="9525">
              <a:noFill/>
              <a:round/>
              <a:headEnd/>
              <a:tailEnd/>
            </a:ln>
          </p:spPr>
          <p:txBody>
            <a:bodyPr/>
            <a:lstStyle/>
            <a:p>
              <a:endParaRPr lang="en-GB"/>
            </a:p>
          </p:txBody>
        </p:sp>
        <p:sp>
          <p:nvSpPr>
            <p:cNvPr id="26201" name="Freeform 601"/>
            <p:cNvSpPr>
              <a:spLocks/>
            </p:cNvSpPr>
            <p:nvPr/>
          </p:nvSpPr>
          <p:spPr bwMode="auto">
            <a:xfrm>
              <a:off x="3134" y="2252"/>
              <a:ext cx="302" cy="356"/>
            </a:xfrm>
            <a:custGeom>
              <a:avLst/>
              <a:gdLst/>
              <a:ahLst/>
              <a:cxnLst>
                <a:cxn ang="0">
                  <a:pos x="1135" y="105"/>
                </a:cxn>
                <a:cxn ang="0">
                  <a:pos x="1051" y="519"/>
                </a:cxn>
                <a:cxn ang="0">
                  <a:pos x="1074" y="806"/>
                </a:cxn>
                <a:cxn ang="0">
                  <a:pos x="878" y="817"/>
                </a:cxn>
                <a:cxn ang="0">
                  <a:pos x="0" y="850"/>
                </a:cxn>
                <a:cxn ang="0">
                  <a:pos x="78" y="1061"/>
                </a:cxn>
                <a:cxn ang="0">
                  <a:pos x="384" y="1297"/>
                </a:cxn>
                <a:cxn ang="0">
                  <a:pos x="488" y="1430"/>
                </a:cxn>
                <a:cxn ang="0">
                  <a:pos x="496" y="1539"/>
                </a:cxn>
                <a:cxn ang="0">
                  <a:pos x="519" y="1778"/>
                </a:cxn>
                <a:cxn ang="0">
                  <a:pos x="600" y="1705"/>
                </a:cxn>
                <a:cxn ang="0">
                  <a:pos x="629" y="1681"/>
                </a:cxn>
                <a:cxn ang="0">
                  <a:pos x="738" y="1579"/>
                </a:cxn>
                <a:cxn ang="0">
                  <a:pos x="851" y="1456"/>
                </a:cxn>
                <a:cxn ang="0">
                  <a:pos x="924" y="1372"/>
                </a:cxn>
                <a:cxn ang="0">
                  <a:pos x="941" y="1350"/>
                </a:cxn>
                <a:cxn ang="0">
                  <a:pos x="992" y="1287"/>
                </a:cxn>
                <a:cxn ang="0">
                  <a:pos x="1040" y="1222"/>
                </a:cxn>
                <a:cxn ang="0">
                  <a:pos x="1088" y="1158"/>
                </a:cxn>
                <a:cxn ang="0">
                  <a:pos x="1203" y="978"/>
                </a:cxn>
                <a:cxn ang="0">
                  <a:pos x="1309" y="776"/>
                </a:cxn>
                <a:cxn ang="0">
                  <a:pos x="1359" y="504"/>
                </a:cxn>
                <a:cxn ang="0">
                  <a:pos x="1378" y="493"/>
                </a:cxn>
                <a:cxn ang="0">
                  <a:pos x="1390" y="484"/>
                </a:cxn>
                <a:cxn ang="0">
                  <a:pos x="1395" y="478"/>
                </a:cxn>
                <a:cxn ang="0">
                  <a:pos x="1407" y="457"/>
                </a:cxn>
                <a:cxn ang="0">
                  <a:pos x="1410" y="449"/>
                </a:cxn>
                <a:cxn ang="0">
                  <a:pos x="1416" y="431"/>
                </a:cxn>
                <a:cxn ang="0">
                  <a:pos x="1419" y="409"/>
                </a:cxn>
                <a:cxn ang="0">
                  <a:pos x="1420" y="386"/>
                </a:cxn>
                <a:cxn ang="0">
                  <a:pos x="1442" y="353"/>
                </a:cxn>
                <a:cxn ang="0">
                  <a:pos x="1455" y="317"/>
                </a:cxn>
                <a:cxn ang="0">
                  <a:pos x="1474" y="236"/>
                </a:cxn>
                <a:cxn ang="0">
                  <a:pos x="1477" y="215"/>
                </a:cxn>
                <a:cxn ang="0">
                  <a:pos x="1484" y="202"/>
                </a:cxn>
                <a:cxn ang="0">
                  <a:pos x="1491" y="190"/>
                </a:cxn>
                <a:cxn ang="0">
                  <a:pos x="1497" y="180"/>
                </a:cxn>
                <a:cxn ang="0">
                  <a:pos x="1501" y="166"/>
                </a:cxn>
                <a:cxn ang="0">
                  <a:pos x="1509" y="147"/>
                </a:cxn>
                <a:cxn ang="0">
                  <a:pos x="1510" y="102"/>
                </a:cxn>
                <a:cxn ang="0">
                  <a:pos x="1505" y="65"/>
                </a:cxn>
                <a:cxn ang="0">
                  <a:pos x="1486" y="29"/>
                </a:cxn>
                <a:cxn ang="0">
                  <a:pos x="1471" y="16"/>
                </a:cxn>
                <a:cxn ang="0">
                  <a:pos x="1432" y="0"/>
                </a:cxn>
                <a:cxn ang="0">
                  <a:pos x="1401" y="0"/>
                </a:cxn>
                <a:cxn ang="0">
                  <a:pos x="1362" y="1"/>
                </a:cxn>
                <a:cxn ang="0">
                  <a:pos x="1353" y="8"/>
                </a:cxn>
                <a:cxn ang="0">
                  <a:pos x="1324" y="17"/>
                </a:cxn>
                <a:cxn ang="0">
                  <a:pos x="1291" y="12"/>
                </a:cxn>
                <a:cxn ang="0">
                  <a:pos x="1274" y="16"/>
                </a:cxn>
                <a:cxn ang="0">
                  <a:pos x="1258" y="23"/>
                </a:cxn>
                <a:cxn ang="0">
                  <a:pos x="1241" y="35"/>
                </a:cxn>
                <a:cxn ang="0">
                  <a:pos x="1246" y="26"/>
                </a:cxn>
                <a:cxn ang="0">
                  <a:pos x="1255" y="21"/>
                </a:cxn>
                <a:cxn ang="0">
                  <a:pos x="1162" y="27"/>
                </a:cxn>
              </a:cxnLst>
              <a:rect l="0" t="0" r="r" b="b"/>
              <a:pathLst>
                <a:path w="1511" h="1778">
                  <a:moveTo>
                    <a:pt x="1162" y="27"/>
                  </a:moveTo>
                  <a:lnTo>
                    <a:pt x="1135" y="105"/>
                  </a:lnTo>
                  <a:lnTo>
                    <a:pt x="1061" y="432"/>
                  </a:lnTo>
                  <a:lnTo>
                    <a:pt x="1051" y="519"/>
                  </a:lnTo>
                  <a:lnTo>
                    <a:pt x="1055" y="694"/>
                  </a:lnTo>
                  <a:lnTo>
                    <a:pt x="1074" y="806"/>
                  </a:lnTo>
                  <a:lnTo>
                    <a:pt x="1074" y="845"/>
                  </a:lnTo>
                  <a:lnTo>
                    <a:pt x="878" y="817"/>
                  </a:lnTo>
                  <a:lnTo>
                    <a:pt x="479" y="812"/>
                  </a:lnTo>
                  <a:lnTo>
                    <a:pt x="0" y="850"/>
                  </a:lnTo>
                  <a:lnTo>
                    <a:pt x="41" y="1006"/>
                  </a:lnTo>
                  <a:lnTo>
                    <a:pt x="78" y="1061"/>
                  </a:lnTo>
                  <a:lnTo>
                    <a:pt x="103" y="1084"/>
                  </a:lnTo>
                  <a:lnTo>
                    <a:pt x="384" y="1297"/>
                  </a:lnTo>
                  <a:lnTo>
                    <a:pt x="462" y="1380"/>
                  </a:lnTo>
                  <a:lnTo>
                    <a:pt x="488" y="1430"/>
                  </a:lnTo>
                  <a:lnTo>
                    <a:pt x="496" y="1483"/>
                  </a:lnTo>
                  <a:lnTo>
                    <a:pt x="496" y="1539"/>
                  </a:lnTo>
                  <a:lnTo>
                    <a:pt x="457" y="1778"/>
                  </a:lnTo>
                  <a:lnTo>
                    <a:pt x="519" y="1778"/>
                  </a:lnTo>
                  <a:lnTo>
                    <a:pt x="573" y="1730"/>
                  </a:lnTo>
                  <a:lnTo>
                    <a:pt x="600" y="1705"/>
                  </a:lnTo>
                  <a:lnTo>
                    <a:pt x="614" y="1693"/>
                  </a:lnTo>
                  <a:lnTo>
                    <a:pt x="629" y="1681"/>
                  </a:lnTo>
                  <a:lnTo>
                    <a:pt x="683" y="1630"/>
                  </a:lnTo>
                  <a:lnTo>
                    <a:pt x="738" y="1579"/>
                  </a:lnTo>
                  <a:lnTo>
                    <a:pt x="815" y="1498"/>
                  </a:lnTo>
                  <a:lnTo>
                    <a:pt x="851" y="1456"/>
                  </a:lnTo>
                  <a:lnTo>
                    <a:pt x="888" y="1415"/>
                  </a:lnTo>
                  <a:lnTo>
                    <a:pt x="924" y="1372"/>
                  </a:lnTo>
                  <a:lnTo>
                    <a:pt x="932" y="1361"/>
                  </a:lnTo>
                  <a:lnTo>
                    <a:pt x="941" y="1350"/>
                  </a:lnTo>
                  <a:lnTo>
                    <a:pt x="959" y="1330"/>
                  </a:lnTo>
                  <a:lnTo>
                    <a:pt x="992" y="1287"/>
                  </a:lnTo>
                  <a:lnTo>
                    <a:pt x="1026" y="1245"/>
                  </a:lnTo>
                  <a:lnTo>
                    <a:pt x="1040" y="1222"/>
                  </a:lnTo>
                  <a:lnTo>
                    <a:pt x="1056" y="1201"/>
                  </a:lnTo>
                  <a:lnTo>
                    <a:pt x="1088" y="1158"/>
                  </a:lnTo>
                  <a:lnTo>
                    <a:pt x="1147" y="1069"/>
                  </a:lnTo>
                  <a:lnTo>
                    <a:pt x="1203" y="978"/>
                  </a:lnTo>
                  <a:lnTo>
                    <a:pt x="1255" y="888"/>
                  </a:lnTo>
                  <a:lnTo>
                    <a:pt x="1309" y="776"/>
                  </a:lnTo>
                  <a:lnTo>
                    <a:pt x="1359" y="665"/>
                  </a:lnTo>
                  <a:lnTo>
                    <a:pt x="1359" y="504"/>
                  </a:lnTo>
                  <a:lnTo>
                    <a:pt x="1373" y="498"/>
                  </a:lnTo>
                  <a:lnTo>
                    <a:pt x="1378" y="493"/>
                  </a:lnTo>
                  <a:lnTo>
                    <a:pt x="1385" y="490"/>
                  </a:lnTo>
                  <a:lnTo>
                    <a:pt x="1390" y="484"/>
                  </a:lnTo>
                  <a:lnTo>
                    <a:pt x="1392" y="480"/>
                  </a:lnTo>
                  <a:lnTo>
                    <a:pt x="1395" y="478"/>
                  </a:lnTo>
                  <a:lnTo>
                    <a:pt x="1404" y="466"/>
                  </a:lnTo>
                  <a:lnTo>
                    <a:pt x="1407" y="457"/>
                  </a:lnTo>
                  <a:lnTo>
                    <a:pt x="1408" y="452"/>
                  </a:lnTo>
                  <a:lnTo>
                    <a:pt x="1410" y="449"/>
                  </a:lnTo>
                  <a:lnTo>
                    <a:pt x="1412" y="440"/>
                  </a:lnTo>
                  <a:lnTo>
                    <a:pt x="1416" y="431"/>
                  </a:lnTo>
                  <a:lnTo>
                    <a:pt x="1417" y="419"/>
                  </a:lnTo>
                  <a:lnTo>
                    <a:pt x="1419" y="409"/>
                  </a:lnTo>
                  <a:lnTo>
                    <a:pt x="1419" y="398"/>
                  </a:lnTo>
                  <a:lnTo>
                    <a:pt x="1420" y="386"/>
                  </a:lnTo>
                  <a:lnTo>
                    <a:pt x="1432" y="369"/>
                  </a:lnTo>
                  <a:lnTo>
                    <a:pt x="1442" y="353"/>
                  </a:lnTo>
                  <a:lnTo>
                    <a:pt x="1450" y="335"/>
                  </a:lnTo>
                  <a:lnTo>
                    <a:pt x="1455" y="317"/>
                  </a:lnTo>
                  <a:lnTo>
                    <a:pt x="1469" y="263"/>
                  </a:lnTo>
                  <a:lnTo>
                    <a:pt x="1474" y="236"/>
                  </a:lnTo>
                  <a:lnTo>
                    <a:pt x="1476" y="222"/>
                  </a:lnTo>
                  <a:lnTo>
                    <a:pt x="1477" y="215"/>
                  </a:lnTo>
                  <a:lnTo>
                    <a:pt x="1479" y="209"/>
                  </a:lnTo>
                  <a:lnTo>
                    <a:pt x="1484" y="202"/>
                  </a:lnTo>
                  <a:lnTo>
                    <a:pt x="1490" y="195"/>
                  </a:lnTo>
                  <a:lnTo>
                    <a:pt x="1491" y="190"/>
                  </a:lnTo>
                  <a:lnTo>
                    <a:pt x="1493" y="187"/>
                  </a:lnTo>
                  <a:lnTo>
                    <a:pt x="1497" y="180"/>
                  </a:lnTo>
                  <a:lnTo>
                    <a:pt x="1500" y="171"/>
                  </a:lnTo>
                  <a:lnTo>
                    <a:pt x="1501" y="166"/>
                  </a:lnTo>
                  <a:lnTo>
                    <a:pt x="1503" y="163"/>
                  </a:lnTo>
                  <a:lnTo>
                    <a:pt x="1509" y="147"/>
                  </a:lnTo>
                  <a:lnTo>
                    <a:pt x="1511" y="116"/>
                  </a:lnTo>
                  <a:lnTo>
                    <a:pt x="1510" y="102"/>
                  </a:lnTo>
                  <a:lnTo>
                    <a:pt x="1510" y="89"/>
                  </a:lnTo>
                  <a:lnTo>
                    <a:pt x="1505" y="65"/>
                  </a:lnTo>
                  <a:lnTo>
                    <a:pt x="1499" y="46"/>
                  </a:lnTo>
                  <a:lnTo>
                    <a:pt x="1486" y="29"/>
                  </a:lnTo>
                  <a:lnTo>
                    <a:pt x="1478" y="21"/>
                  </a:lnTo>
                  <a:lnTo>
                    <a:pt x="1471" y="16"/>
                  </a:lnTo>
                  <a:lnTo>
                    <a:pt x="1453" y="5"/>
                  </a:lnTo>
                  <a:lnTo>
                    <a:pt x="1432" y="0"/>
                  </a:lnTo>
                  <a:lnTo>
                    <a:pt x="1417" y="0"/>
                  </a:lnTo>
                  <a:lnTo>
                    <a:pt x="1401" y="0"/>
                  </a:lnTo>
                  <a:lnTo>
                    <a:pt x="1367" y="0"/>
                  </a:lnTo>
                  <a:lnTo>
                    <a:pt x="1362" y="1"/>
                  </a:lnTo>
                  <a:lnTo>
                    <a:pt x="1359" y="4"/>
                  </a:lnTo>
                  <a:lnTo>
                    <a:pt x="1353" y="8"/>
                  </a:lnTo>
                  <a:lnTo>
                    <a:pt x="1339" y="21"/>
                  </a:lnTo>
                  <a:lnTo>
                    <a:pt x="1324" y="17"/>
                  </a:lnTo>
                  <a:lnTo>
                    <a:pt x="1308" y="14"/>
                  </a:lnTo>
                  <a:lnTo>
                    <a:pt x="1291" y="12"/>
                  </a:lnTo>
                  <a:lnTo>
                    <a:pt x="1274" y="13"/>
                  </a:lnTo>
                  <a:lnTo>
                    <a:pt x="1274" y="16"/>
                  </a:lnTo>
                  <a:lnTo>
                    <a:pt x="1264" y="20"/>
                  </a:lnTo>
                  <a:lnTo>
                    <a:pt x="1258" y="23"/>
                  </a:lnTo>
                  <a:lnTo>
                    <a:pt x="1249" y="27"/>
                  </a:lnTo>
                  <a:lnTo>
                    <a:pt x="1241" y="35"/>
                  </a:lnTo>
                  <a:lnTo>
                    <a:pt x="1242" y="29"/>
                  </a:lnTo>
                  <a:lnTo>
                    <a:pt x="1246" y="26"/>
                  </a:lnTo>
                  <a:lnTo>
                    <a:pt x="1249" y="22"/>
                  </a:lnTo>
                  <a:lnTo>
                    <a:pt x="1255" y="21"/>
                  </a:lnTo>
                  <a:lnTo>
                    <a:pt x="1255" y="18"/>
                  </a:lnTo>
                  <a:lnTo>
                    <a:pt x="1162" y="27"/>
                  </a:lnTo>
                  <a:close/>
                </a:path>
              </a:pathLst>
            </a:custGeom>
            <a:solidFill>
              <a:srgbClr val="BFDDFF"/>
            </a:solidFill>
            <a:ln w="9525">
              <a:noFill/>
              <a:round/>
              <a:headEnd/>
              <a:tailEnd/>
            </a:ln>
          </p:spPr>
          <p:txBody>
            <a:bodyPr/>
            <a:lstStyle/>
            <a:p>
              <a:endParaRPr lang="en-GB"/>
            </a:p>
          </p:txBody>
        </p:sp>
        <p:sp>
          <p:nvSpPr>
            <p:cNvPr id="26202" name="Freeform 602"/>
            <p:cNvSpPr>
              <a:spLocks/>
            </p:cNvSpPr>
            <p:nvPr/>
          </p:nvSpPr>
          <p:spPr bwMode="auto">
            <a:xfrm>
              <a:off x="3406" y="2252"/>
              <a:ext cx="1" cy="1"/>
            </a:xfrm>
            <a:custGeom>
              <a:avLst/>
              <a:gdLst/>
              <a:ahLst/>
              <a:cxnLst>
                <a:cxn ang="0">
                  <a:pos x="0" y="4"/>
                </a:cxn>
                <a:cxn ang="0">
                  <a:pos x="3" y="1"/>
                </a:cxn>
                <a:cxn ang="0">
                  <a:pos x="8" y="0"/>
                </a:cxn>
                <a:cxn ang="0">
                  <a:pos x="0" y="0"/>
                </a:cxn>
                <a:cxn ang="0">
                  <a:pos x="0" y="4"/>
                </a:cxn>
              </a:cxnLst>
              <a:rect l="0" t="0" r="r" b="b"/>
              <a:pathLst>
                <a:path w="8" h="4">
                  <a:moveTo>
                    <a:pt x="0" y="4"/>
                  </a:moveTo>
                  <a:lnTo>
                    <a:pt x="3" y="1"/>
                  </a:lnTo>
                  <a:lnTo>
                    <a:pt x="8" y="0"/>
                  </a:lnTo>
                  <a:lnTo>
                    <a:pt x="0" y="0"/>
                  </a:lnTo>
                  <a:lnTo>
                    <a:pt x="0" y="4"/>
                  </a:lnTo>
                  <a:close/>
                </a:path>
              </a:pathLst>
            </a:custGeom>
            <a:solidFill>
              <a:srgbClr val="007FFF"/>
            </a:solidFill>
            <a:ln w="9525">
              <a:noFill/>
              <a:round/>
              <a:headEnd/>
              <a:tailEnd/>
            </a:ln>
          </p:spPr>
          <p:txBody>
            <a:bodyPr/>
            <a:lstStyle/>
            <a:p>
              <a:endParaRPr lang="en-GB"/>
            </a:p>
          </p:txBody>
        </p:sp>
        <p:sp>
          <p:nvSpPr>
            <p:cNvPr id="26203" name="Freeform 603"/>
            <p:cNvSpPr>
              <a:spLocks/>
            </p:cNvSpPr>
            <p:nvPr/>
          </p:nvSpPr>
          <p:spPr bwMode="auto">
            <a:xfrm>
              <a:off x="2331" y="2239"/>
              <a:ext cx="619" cy="361"/>
            </a:xfrm>
            <a:custGeom>
              <a:avLst/>
              <a:gdLst/>
              <a:ahLst/>
              <a:cxnLst>
                <a:cxn ang="0">
                  <a:pos x="2962" y="627"/>
                </a:cxn>
                <a:cxn ang="0">
                  <a:pos x="2633" y="446"/>
                </a:cxn>
                <a:cxn ang="0">
                  <a:pos x="2514" y="494"/>
                </a:cxn>
                <a:cxn ang="0">
                  <a:pos x="2321" y="673"/>
                </a:cxn>
                <a:cxn ang="0">
                  <a:pos x="2192" y="615"/>
                </a:cxn>
                <a:cxn ang="0">
                  <a:pos x="2036" y="538"/>
                </a:cxn>
                <a:cxn ang="0">
                  <a:pos x="1918" y="415"/>
                </a:cxn>
                <a:cxn ang="0">
                  <a:pos x="1806" y="224"/>
                </a:cxn>
                <a:cxn ang="0">
                  <a:pos x="1604" y="74"/>
                </a:cxn>
                <a:cxn ang="0">
                  <a:pos x="1561" y="53"/>
                </a:cxn>
                <a:cxn ang="0">
                  <a:pos x="1474" y="22"/>
                </a:cxn>
                <a:cxn ang="0">
                  <a:pos x="1255" y="0"/>
                </a:cxn>
                <a:cxn ang="0">
                  <a:pos x="1021" y="55"/>
                </a:cxn>
                <a:cxn ang="0">
                  <a:pos x="920" y="108"/>
                </a:cxn>
                <a:cxn ang="0">
                  <a:pos x="780" y="230"/>
                </a:cxn>
                <a:cxn ang="0">
                  <a:pos x="700" y="213"/>
                </a:cxn>
                <a:cxn ang="0">
                  <a:pos x="595" y="167"/>
                </a:cxn>
                <a:cxn ang="0">
                  <a:pos x="540" y="156"/>
                </a:cxn>
                <a:cxn ang="0">
                  <a:pos x="502" y="152"/>
                </a:cxn>
                <a:cxn ang="0">
                  <a:pos x="313" y="186"/>
                </a:cxn>
                <a:cxn ang="0">
                  <a:pos x="184" y="281"/>
                </a:cxn>
                <a:cxn ang="0">
                  <a:pos x="124" y="374"/>
                </a:cxn>
                <a:cxn ang="0">
                  <a:pos x="38" y="348"/>
                </a:cxn>
                <a:cxn ang="0">
                  <a:pos x="0" y="344"/>
                </a:cxn>
                <a:cxn ang="0">
                  <a:pos x="39" y="488"/>
                </a:cxn>
                <a:cxn ang="0">
                  <a:pos x="87" y="630"/>
                </a:cxn>
                <a:cxn ang="0">
                  <a:pos x="141" y="768"/>
                </a:cxn>
                <a:cxn ang="0">
                  <a:pos x="206" y="905"/>
                </a:cxn>
                <a:cxn ang="0">
                  <a:pos x="251" y="994"/>
                </a:cxn>
                <a:cxn ang="0">
                  <a:pos x="397" y="1230"/>
                </a:cxn>
                <a:cxn ang="0">
                  <a:pos x="806" y="1074"/>
                </a:cxn>
                <a:cxn ang="0">
                  <a:pos x="941" y="1402"/>
                </a:cxn>
                <a:cxn ang="0">
                  <a:pos x="1201" y="905"/>
                </a:cxn>
                <a:cxn ang="0">
                  <a:pos x="1415" y="1290"/>
                </a:cxn>
                <a:cxn ang="0">
                  <a:pos x="1597" y="1565"/>
                </a:cxn>
                <a:cxn ang="0">
                  <a:pos x="1812" y="1119"/>
                </a:cxn>
                <a:cxn ang="0">
                  <a:pos x="1992" y="939"/>
                </a:cxn>
                <a:cxn ang="0">
                  <a:pos x="2197" y="1348"/>
                </a:cxn>
                <a:cxn ang="0">
                  <a:pos x="2343" y="1517"/>
                </a:cxn>
                <a:cxn ang="0">
                  <a:pos x="2357" y="1790"/>
                </a:cxn>
                <a:cxn ang="0">
                  <a:pos x="2574" y="1481"/>
                </a:cxn>
                <a:cxn ang="0">
                  <a:pos x="2838" y="1248"/>
                </a:cxn>
                <a:cxn ang="0">
                  <a:pos x="3080" y="969"/>
                </a:cxn>
                <a:cxn ang="0">
                  <a:pos x="3053" y="784"/>
                </a:cxn>
                <a:cxn ang="0">
                  <a:pos x="3028" y="703"/>
                </a:cxn>
              </a:cxnLst>
              <a:rect l="0" t="0" r="r" b="b"/>
              <a:pathLst>
                <a:path w="3099" h="1807">
                  <a:moveTo>
                    <a:pt x="3001" y="665"/>
                  </a:moveTo>
                  <a:lnTo>
                    <a:pt x="2962" y="627"/>
                  </a:lnTo>
                  <a:lnTo>
                    <a:pt x="2726" y="435"/>
                  </a:lnTo>
                  <a:lnTo>
                    <a:pt x="2633" y="446"/>
                  </a:lnTo>
                  <a:lnTo>
                    <a:pt x="2570" y="466"/>
                  </a:lnTo>
                  <a:lnTo>
                    <a:pt x="2514" y="494"/>
                  </a:lnTo>
                  <a:lnTo>
                    <a:pt x="2407" y="572"/>
                  </a:lnTo>
                  <a:lnTo>
                    <a:pt x="2321" y="673"/>
                  </a:lnTo>
                  <a:lnTo>
                    <a:pt x="2255" y="673"/>
                  </a:lnTo>
                  <a:lnTo>
                    <a:pt x="2192" y="615"/>
                  </a:lnTo>
                  <a:lnTo>
                    <a:pt x="2120" y="570"/>
                  </a:lnTo>
                  <a:lnTo>
                    <a:pt x="2036" y="538"/>
                  </a:lnTo>
                  <a:lnTo>
                    <a:pt x="1947" y="520"/>
                  </a:lnTo>
                  <a:lnTo>
                    <a:pt x="1918" y="415"/>
                  </a:lnTo>
                  <a:lnTo>
                    <a:pt x="1873" y="314"/>
                  </a:lnTo>
                  <a:lnTo>
                    <a:pt x="1806" y="224"/>
                  </a:lnTo>
                  <a:lnTo>
                    <a:pt x="1682" y="114"/>
                  </a:lnTo>
                  <a:lnTo>
                    <a:pt x="1604" y="74"/>
                  </a:lnTo>
                  <a:lnTo>
                    <a:pt x="1581" y="61"/>
                  </a:lnTo>
                  <a:lnTo>
                    <a:pt x="1561" y="53"/>
                  </a:lnTo>
                  <a:lnTo>
                    <a:pt x="1510" y="36"/>
                  </a:lnTo>
                  <a:lnTo>
                    <a:pt x="1474" y="22"/>
                  </a:lnTo>
                  <a:lnTo>
                    <a:pt x="1356" y="2"/>
                  </a:lnTo>
                  <a:lnTo>
                    <a:pt x="1255" y="0"/>
                  </a:lnTo>
                  <a:lnTo>
                    <a:pt x="1133" y="17"/>
                  </a:lnTo>
                  <a:lnTo>
                    <a:pt x="1021" y="55"/>
                  </a:lnTo>
                  <a:lnTo>
                    <a:pt x="939" y="98"/>
                  </a:lnTo>
                  <a:lnTo>
                    <a:pt x="920" y="108"/>
                  </a:lnTo>
                  <a:lnTo>
                    <a:pt x="859" y="152"/>
                  </a:lnTo>
                  <a:lnTo>
                    <a:pt x="780" y="230"/>
                  </a:lnTo>
                  <a:lnTo>
                    <a:pt x="757" y="258"/>
                  </a:lnTo>
                  <a:lnTo>
                    <a:pt x="700" y="213"/>
                  </a:lnTo>
                  <a:lnTo>
                    <a:pt x="665" y="191"/>
                  </a:lnTo>
                  <a:lnTo>
                    <a:pt x="595" y="167"/>
                  </a:lnTo>
                  <a:lnTo>
                    <a:pt x="578" y="163"/>
                  </a:lnTo>
                  <a:lnTo>
                    <a:pt x="540" y="156"/>
                  </a:lnTo>
                  <a:lnTo>
                    <a:pt x="521" y="152"/>
                  </a:lnTo>
                  <a:lnTo>
                    <a:pt x="502" y="152"/>
                  </a:lnTo>
                  <a:lnTo>
                    <a:pt x="425" y="152"/>
                  </a:lnTo>
                  <a:lnTo>
                    <a:pt x="313" y="186"/>
                  </a:lnTo>
                  <a:lnTo>
                    <a:pt x="223" y="245"/>
                  </a:lnTo>
                  <a:lnTo>
                    <a:pt x="184" y="281"/>
                  </a:lnTo>
                  <a:lnTo>
                    <a:pt x="150" y="325"/>
                  </a:lnTo>
                  <a:lnTo>
                    <a:pt x="124" y="374"/>
                  </a:lnTo>
                  <a:lnTo>
                    <a:pt x="105" y="365"/>
                  </a:lnTo>
                  <a:lnTo>
                    <a:pt x="38" y="348"/>
                  </a:lnTo>
                  <a:lnTo>
                    <a:pt x="27" y="348"/>
                  </a:lnTo>
                  <a:lnTo>
                    <a:pt x="0" y="344"/>
                  </a:lnTo>
                  <a:lnTo>
                    <a:pt x="17" y="416"/>
                  </a:lnTo>
                  <a:lnTo>
                    <a:pt x="39" y="488"/>
                  </a:lnTo>
                  <a:lnTo>
                    <a:pt x="61" y="559"/>
                  </a:lnTo>
                  <a:lnTo>
                    <a:pt x="87" y="630"/>
                  </a:lnTo>
                  <a:lnTo>
                    <a:pt x="113" y="699"/>
                  </a:lnTo>
                  <a:lnTo>
                    <a:pt x="141" y="768"/>
                  </a:lnTo>
                  <a:lnTo>
                    <a:pt x="172" y="837"/>
                  </a:lnTo>
                  <a:lnTo>
                    <a:pt x="206" y="905"/>
                  </a:lnTo>
                  <a:lnTo>
                    <a:pt x="251" y="905"/>
                  </a:lnTo>
                  <a:lnTo>
                    <a:pt x="251" y="994"/>
                  </a:lnTo>
                  <a:lnTo>
                    <a:pt x="320" y="1112"/>
                  </a:lnTo>
                  <a:lnTo>
                    <a:pt x="397" y="1230"/>
                  </a:lnTo>
                  <a:lnTo>
                    <a:pt x="397" y="1074"/>
                  </a:lnTo>
                  <a:lnTo>
                    <a:pt x="806" y="1074"/>
                  </a:lnTo>
                  <a:lnTo>
                    <a:pt x="806" y="1402"/>
                  </a:lnTo>
                  <a:lnTo>
                    <a:pt x="941" y="1402"/>
                  </a:lnTo>
                  <a:lnTo>
                    <a:pt x="941" y="905"/>
                  </a:lnTo>
                  <a:lnTo>
                    <a:pt x="1201" y="905"/>
                  </a:lnTo>
                  <a:lnTo>
                    <a:pt x="1201" y="1290"/>
                  </a:lnTo>
                  <a:lnTo>
                    <a:pt x="1415" y="1290"/>
                  </a:lnTo>
                  <a:lnTo>
                    <a:pt x="1415" y="1565"/>
                  </a:lnTo>
                  <a:lnTo>
                    <a:pt x="1597" y="1565"/>
                  </a:lnTo>
                  <a:lnTo>
                    <a:pt x="1597" y="1119"/>
                  </a:lnTo>
                  <a:lnTo>
                    <a:pt x="1812" y="1119"/>
                  </a:lnTo>
                  <a:lnTo>
                    <a:pt x="1812" y="939"/>
                  </a:lnTo>
                  <a:lnTo>
                    <a:pt x="1992" y="939"/>
                  </a:lnTo>
                  <a:lnTo>
                    <a:pt x="1992" y="1348"/>
                  </a:lnTo>
                  <a:lnTo>
                    <a:pt x="2197" y="1348"/>
                  </a:lnTo>
                  <a:lnTo>
                    <a:pt x="2197" y="1517"/>
                  </a:lnTo>
                  <a:lnTo>
                    <a:pt x="2343" y="1517"/>
                  </a:lnTo>
                  <a:lnTo>
                    <a:pt x="2343" y="1807"/>
                  </a:lnTo>
                  <a:lnTo>
                    <a:pt x="2357" y="1790"/>
                  </a:lnTo>
                  <a:lnTo>
                    <a:pt x="2520" y="1537"/>
                  </a:lnTo>
                  <a:lnTo>
                    <a:pt x="2574" y="1481"/>
                  </a:lnTo>
                  <a:lnTo>
                    <a:pt x="2810" y="1279"/>
                  </a:lnTo>
                  <a:lnTo>
                    <a:pt x="2838" y="1248"/>
                  </a:lnTo>
                  <a:lnTo>
                    <a:pt x="3099" y="1013"/>
                  </a:lnTo>
                  <a:lnTo>
                    <a:pt x="3080" y="969"/>
                  </a:lnTo>
                  <a:lnTo>
                    <a:pt x="3059" y="880"/>
                  </a:lnTo>
                  <a:lnTo>
                    <a:pt x="3053" y="784"/>
                  </a:lnTo>
                  <a:lnTo>
                    <a:pt x="3046" y="744"/>
                  </a:lnTo>
                  <a:lnTo>
                    <a:pt x="3028" y="703"/>
                  </a:lnTo>
                  <a:lnTo>
                    <a:pt x="3001" y="665"/>
                  </a:lnTo>
                  <a:close/>
                </a:path>
              </a:pathLst>
            </a:custGeom>
            <a:solidFill>
              <a:srgbClr val="FFFFFF"/>
            </a:solidFill>
            <a:ln w="9525">
              <a:noFill/>
              <a:round/>
              <a:headEnd/>
              <a:tailEnd/>
            </a:ln>
          </p:spPr>
          <p:txBody>
            <a:bodyPr/>
            <a:lstStyle/>
            <a:p>
              <a:endParaRPr lang="en-GB"/>
            </a:p>
          </p:txBody>
        </p:sp>
        <p:sp>
          <p:nvSpPr>
            <p:cNvPr id="26204" name="Freeform 604"/>
            <p:cNvSpPr>
              <a:spLocks/>
            </p:cNvSpPr>
            <p:nvPr/>
          </p:nvSpPr>
          <p:spPr bwMode="auto">
            <a:xfrm>
              <a:off x="2326" y="2222"/>
              <a:ext cx="550" cy="151"/>
            </a:xfrm>
            <a:custGeom>
              <a:avLst/>
              <a:gdLst/>
              <a:ahLst/>
              <a:cxnLst>
                <a:cxn ang="0">
                  <a:pos x="2747" y="519"/>
                </a:cxn>
                <a:cxn ang="0">
                  <a:pos x="2519" y="488"/>
                </a:cxn>
                <a:cxn ang="0">
                  <a:pos x="2377" y="587"/>
                </a:cxn>
                <a:cxn ang="0">
                  <a:pos x="2213" y="598"/>
                </a:cxn>
                <a:cxn ang="0">
                  <a:pos x="2036" y="530"/>
                </a:cxn>
                <a:cxn ang="0">
                  <a:pos x="1971" y="365"/>
                </a:cxn>
                <a:cxn ang="0">
                  <a:pos x="1776" y="146"/>
                </a:cxn>
                <a:cxn ang="0">
                  <a:pos x="1563" y="41"/>
                </a:cxn>
                <a:cxn ang="0">
                  <a:pos x="1276" y="0"/>
                </a:cxn>
                <a:cxn ang="0">
                  <a:pos x="980" y="75"/>
                </a:cxn>
                <a:cxn ang="0">
                  <a:pos x="767" y="229"/>
                </a:cxn>
                <a:cxn ang="0">
                  <a:pos x="604" y="158"/>
                </a:cxn>
                <a:cxn ang="0">
                  <a:pos x="446" y="151"/>
                </a:cxn>
                <a:cxn ang="0">
                  <a:pos x="278" y="202"/>
                </a:cxn>
                <a:cxn ang="0">
                  <a:pos x="104" y="354"/>
                </a:cxn>
                <a:cxn ang="0">
                  <a:pos x="53" y="342"/>
                </a:cxn>
                <a:cxn ang="0">
                  <a:pos x="2" y="337"/>
                </a:cxn>
                <a:cxn ang="0">
                  <a:pos x="21" y="428"/>
                </a:cxn>
                <a:cxn ang="0">
                  <a:pos x="59" y="432"/>
                </a:cxn>
                <a:cxn ang="0">
                  <a:pos x="145" y="458"/>
                </a:cxn>
                <a:cxn ang="0">
                  <a:pos x="205" y="365"/>
                </a:cxn>
                <a:cxn ang="0">
                  <a:pos x="334" y="270"/>
                </a:cxn>
                <a:cxn ang="0">
                  <a:pos x="502" y="234"/>
                </a:cxn>
                <a:cxn ang="0">
                  <a:pos x="542" y="236"/>
                </a:cxn>
                <a:cxn ang="0">
                  <a:pos x="581" y="241"/>
                </a:cxn>
                <a:cxn ang="0">
                  <a:pos x="616" y="251"/>
                </a:cxn>
                <a:cxn ang="0">
                  <a:pos x="721" y="297"/>
                </a:cxn>
                <a:cxn ang="0">
                  <a:pos x="801" y="314"/>
                </a:cxn>
                <a:cxn ang="0">
                  <a:pos x="941" y="192"/>
                </a:cxn>
                <a:cxn ang="0">
                  <a:pos x="973" y="173"/>
                </a:cxn>
                <a:cxn ang="0">
                  <a:pos x="1154" y="101"/>
                </a:cxn>
                <a:cxn ang="0">
                  <a:pos x="1377" y="86"/>
                </a:cxn>
                <a:cxn ang="0">
                  <a:pos x="1531" y="120"/>
                </a:cxn>
                <a:cxn ang="0">
                  <a:pos x="1582" y="137"/>
                </a:cxn>
                <a:cxn ang="0">
                  <a:pos x="1625" y="158"/>
                </a:cxn>
                <a:cxn ang="0">
                  <a:pos x="1703" y="198"/>
                </a:cxn>
                <a:cxn ang="0">
                  <a:pos x="1894" y="398"/>
                </a:cxn>
                <a:cxn ang="0">
                  <a:pos x="1968" y="604"/>
                </a:cxn>
                <a:cxn ang="0">
                  <a:pos x="2141" y="654"/>
                </a:cxn>
                <a:cxn ang="0">
                  <a:pos x="2276" y="757"/>
                </a:cxn>
                <a:cxn ang="0">
                  <a:pos x="2428" y="656"/>
                </a:cxn>
                <a:cxn ang="0">
                  <a:pos x="2591" y="550"/>
                </a:cxn>
              </a:cxnLst>
              <a:rect l="0" t="0" r="r" b="b"/>
              <a:pathLst>
                <a:path w="2747" h="757">
                  <a:moveTo>
                    <a:pt x="2654" y="530"/>
                  </a:moveTo>
                  <a:lnTo>
                    <a:pt x="2747" y="519"/>
                  </a:lnTo>
                  <a:lnTo>
                    <a:pt x="2653" y="443"/>
                  </a:lnTo>
                  <a:lnTo>
                    <a:pt x="2519" y="488"/>
                  </a:lnTo>
                  <a:lnTo>
                    <a:pt x="2429" y="544"/>
                  </a:lnTo>
                  <a:lnTo>
                    <a:pt x="2377" y="587"/>
                  </a:lnTo>
                  <a:lnTo>
                    <a:pt x="2304" y="665"/>
                  </a:lnTo>
                  <a:lnTo>
                    <a:pt x="2213" y="598"/>
                  </a:lnTo>
                  <a:lnTo>
                    <a:pt x="2113" y="550"/>
                  </a:lnTo>
                  <a:lnTo>
                    <a:pt x="2036" y="530"/>
                  </a:lnTo>
                  <a:lnTo>
                    <a:pt x="2019" y="471"/>
                  </a:lnTo>
                  <a:lnTo>
                    <a:pt x="1971" y="365"/>
                  </a:lnTo>
                  <a:lnTo>
                    <a:pt x="1905" y="268"/>
                  </a:lnTo>
                  <a:lnTo>
                    <a:pt x="1776" y="146"/>
                  </a:lnTo>
                  <a:lnTo>
                    <a:pt x="1675" y="86"/>
                  </a:lnTo>
                  <a:lnTo>
                    <a:pt x="1563" y="41"/>
                  </a:lnTo>
                  <a:lnTo>
                    <a:pt x="1441" y="8"/>
                  </a:lnTo>
                  <a:lnTo>
                    <a:pt x="1276" y="0"/>
                  </a:lnTo>
                  <a:lnTo>
                    <a:pt x="1160" y="13"/>
                  </a:lnTo>
                  <a:lnTo>
                    <a:pt x="980" y="75"/>
                  </a:lnTo>
                  <a:lnTo>
                    <a:pt x="821" y="175"/>
                  </a:lnTo>
                  <a:lnTo>
                    <a:pt x="767" y="229"/>
                  </a:lnTo>
                  <a:lnTo>
                    <a:pt x="705" y="192"/>
                  </a:lnTo>
                  <a:lnTo>
                    <a:pt x="604" y="158"/>
                  </a:lnTo>
                  <a:lnTo>
                    <a:pt x="536" y="146"/>
                  </a:lnTo>
                  <a:lnTo>
                    <a:pt x="446" y="151"/>
                  </a:lnTo>
                  <a:lnTo>
                    <a:pt x="329" y="179"/>
                  </a:lnTo>
                  <a:lnTo>
                    <a:pt x="278" y="202"/>
                  </a:lnTo>
                  <a:lnTo>
                    <a:pt x="182" y="268"/>
                  </a:lnTo>
                  <a:lnTo>
                    <a:pt x="104" y="354"/>
                  </a:lnTo>
                  <a:lnTo>
                    <a:pt x="87" y="351"/>
                  </a:lnTo>
                  <a:lnTo>
                    <a:pt x="53" y="342"/>
                  </a:lnTo>
                  <a:lnTo>
                    <a:pt x="19" y="340"/>
                  </a:lnTo>
                  <a:lnTo>
                    <a:pt x="2" y="337"/>
                  </a:lnTo>
                  <a:lnTo>
                    <a:pt x="0" y="337"/>
                  </a:lnTo>
                  <a:lnTo>
                    <a:pt x="21" y="428"/>
                  </a:lnTo>
                  <a:lnTo>
                    <a:pt x="48" y="432"/>
                  </a:lnTo>
                  <a:lnTo>
                    <a:pt x="59" y="432"/>
                  </a:lnTo>
                  <a:lnTo>
                    <a:pt x="126" y="449"/>
                  </a:lnTo>
                  <a:lnTo>
                    <a:pt x="145" y="458"/>
                  </a:lnTo>
                  <a:lnTo>
                    <a:pt x="171" y="409"/>
                  </a:lnTo>
                  <a:lnTo>
                    <a:pt x="205" y="365"/>
                  </a:lnTo>
                  <a:lnTo>
                    <a:pt x="244" y="329"/>
                  </a:lnTo>
                  <a:lnTo>
                    <a:pt x="334" y="270"/>
                  </a:lnTo>
                  <a:lnTo>
                    <a:pt x="446" y="236"/>
                  </a:lnTo>
                  <a:lnTo>
                    <a:pt x="502" y="234"/>
                  </a:lnTo>
                  <a:lnTo>
                    <a:pt x="523" y="236"/>
                  </a:lnTo>
                  <a:lnTo>
                    <a:pt x="542" y="236"/>
                  </a:lnTo>
                  <a:lnTo>
                    <a:pt x="561" y="240"/>
                  </a:lnTo>
                  <a:lnTo>
                    <a:pt x="581" y="241"/>
                  </a:lnTo>
                  <a:lnTo>
                    <a:pt x="599" y="247"/>
                  </a:lnTo>
                  <a:lnTo>
                    <a:pt x="616" y="251"/>
                  </a:lnTo>
                  <a:lnTo>
                    <a:pt x="686" y="275"/>
                  </a:lnTo>
                  <a:lnTo>
                    <a:pt x="721" y="297"/>
                  </a:lnTo>
                  <a:lnTo>
                    <a:pt x="778" y="342"/>
                  </a:lnTo>
                  <a:lnTo>
                    <a:pt x="801" y="314"/>
                  </a:lnTo>
                  <a:lnTo>
                    <a:pt x="880" y="236"/>
                  </a:lnTo>
                  <a:lnTo>
                    <a:pt x="941" y="192"/>
                  </a:lnTo>
                  <a:lnTo>
                    <a:pt x="960" y="182"/>
                  </a:lnTo>
                  <a:lnTo>
                    <a:pt x="973" y="173"/>
                  </a:lnTo>
                  <a:lnTo>
                    <a:pt x="1042" y="139"/>
                  </a:lnTo>
                  <a:lnTo>
                    <a:pt x="1154" y="101"/>
                  </a:lnTo>
                  <a:lnTo>
                    <a:pt x="1276" y="84"/>
                  </a:lnTo>
                  <a:lnTo>
                    <a:pt x="1377" y="86"/>
                  </a:lnTo>
                  <a:lnTo>
                    <a:pt x="1495" y="106"/>
                  </a:lnTo>
                  <a:lnTo>
                    <a:pt x="1531" y="120"/>
                  </a:lnTo>
                  <a:lnTo>
                    <a:pt x="1551" y="123"/>
                  </a:lnTo>
                  <a:lnTo>
                    <a:pt x="1582" y="137"/>
                  </a:lnTo>
                  <a:lnTo>
                    <a:pt x="1602" y="145"/>
                  </a:lnTo>
                  <a:lnTo>
                    <a:pt x="1625" y="158"/>
                  </a:lnTo>
                  <a:lnTo>
                    <a:pt x="1655" y="170"/>
                  </a:lnTo>
                  <a:lnTo>
                    <a:pt x="1703" y="198"/>
                  </a:lnTo>
                  <a:lnTo>
                    <a:pt x="1827" y="308"/>
                  </a:lnTo>
                  <a:lnTo>
                    <a:pt x="1894" y="398"/>
                  </a:lnTo>
                  <a:lnTo>
                    <a:pt x="1939" y="499"/>
                  </a:lnTo>
                  <a:lnTo>
                    <a:pt x="1968" y="604"/>
                  </a:lnTo>
                  <a:lnTo>
                    <a:pt x="2057" y="622"/>
                  </a:lnTo>
                  <a:lnTo>
                    <a:pt x="2141" y="654"/>
                  </a:lnTo>
                  <a:lnTo>
                    <a:pt x="2213" y="699"/>
                  </a:lnTo>
                  <a:lnTo>
                    <a:pt x="2276" y="757"/>
                  </a:lnTo>
                  <a:lnTo>
                    <a:pt x="2342" y="757"/>
                  </a:lnTo>
                  <a:lnTo>
                    <a:pt x="2428" y="656"/>
                  </a:lnTo>
                  <a:lnTo>
                    <a:pt x="2535" y="578"/>
                  </a:lnTo>
                  <a:lnTo>
                    <a:pt x="2591" y="550"/>
                  </a:lnTo>
                  <a:lnTo>
                    <a:pt x="2654" y="530"/>
                  </a:lnTo>
                  <a:close/>
                </a:path>
              </a:pathLst>
            </a:custGeom>
            <a:solidFill>
              <a:srgbClr val="7FBFFF"/>
            </a:solidFill>
            <a:ln w="9525">
              <a:noFill/>
              <a:round/>
              <a:headEnd/>
              <a:tailEnd/>
            </a:ln>
          </p:spPr>
          <p:txBody>
            <a:bodyPr/>
            <a:lstStyle/>
            <a:p>
              <a:endParaRPr lang="en-GB"/>
            </a:p>
          </p:txBody>
        </p:sp>
        <p:sp>
          <p:nvSpPr>
            <p:cNvPr id="26205" name="Freeform 605"/>
            <p:cNvSpPr>
              <a:spLocks/>
            </p:cNvSpPr>
            <p:nvPr/>
          </p:nvSpPr>
          <p:spPr bwMode="auto">
            <a:xfrm>
              <a:off x="2772" y="2459"/>
              <a:ext cx="341" cy="275"/>
            </a:xfrm>
            <a:custGeom>
              <a:avLst/>
              <a:gdLst/>
              <a:ahLst/>
              <a:cxnLst>
                <a:cxn ang="0">
                  <a:pos x="1481" y="0"/>
                </a:cxn>
                <a:cxn ang="0">
                  <a:pos x="1105" y="365"/>
                </a:cxn>
                <a:cxn ang="0">
                  <a:pos x="500" y="720"/>
                </a:cxn>
                <a:cxn ang="0">
                  <a:pos x="496" y="755"/>
                </a:cxn>
                <a:cxn ang="0">
                  <a:pos x="480" y="796"/>
                </a:cxn>
                <a:cxn ang="0">
                  <a:pos x="458" y="828"/>
                </a:cxn>
                <a:cxn ang="0">
                  <a:pos x="436" y="857"/>
                </a:cxn>
                <a:cxn ang="0">
                  <a:pos x="422" y="867"/>
                </a:cxn>
                <a:cxn ang="0">
                  <a:pos x="403" y="888"/>
                </a:cxn>
                <a:cxn ang="0">
                  <a:pos x="370" y="916"/>
                </a:cxn>
                <a:cxn ang="0">
                  <a:pos x="343" y="934"/>
                </a:cxn>
                <a:cxn ang="0">
                  <a:pos x="298" y="965"/>
                </a:cxn>
                <a:cxn ang="0">
                  <a:pos x="297" y="989"/>
                </a:cxn>
                <a:cxn ang="0">
                  <a:pos x="284" y="1018"/>
                </a:cxn>
                <a:cxn ang="0">
                  <a:pos x="276" y="1035"/>
                </a:cxn>
                <a:cxn ang="0">
                  <a:pos x="270" y="1054"/>
                </a:cxn>
                <a:cxn ang="0">
                  <a:pos x="267" y="1061"/>
                </a:cxn>
                <a:cxn ang="0">
                  <a:pos x="260" y="1073"/>
                </a:cxn>
                <a:cxn ang="0">
                  <a:pos x="246" y="1088"/>
                </a:cxn>
                <a:cxn ang="0">
                  <a:pos x="238" y="1096"/>
                </a:cxn>
                <a:cxn ang="0">
                  <a:pos x="225" y="1125"/>
                </a:cxn>
                <a:cxn ang="0">
                  <a:pos x="224" y="1139"/>
                </a:cxn>
                <a:cxn ang="0">
                  <a:pos x="218" y="1168"/>
                </a:cxn>
                <a:cxn ang="0">
                  <a:pos x="214" y="1171"/>
                </a:cxn>
                <a:cxn ang="0">
                  <a:pos x="212" y="1180"/>
                </a:cxn>
                <a:cxn ang="0">
                  <a:pos x="202" y="1205"/>
                </a:cxn>
                <a:cxn ang="0">
                  <a:pos x="199" y="1209"/>
                </a:cxn>
                <a:cxn ang="0">
                  <a:pos x="196" y="1218"/>
                </a:cxn>
                <a:cxn ang="0">
                  <a:pos x="184" y="1231"/>
                </a:cxn>
                <a:cxn ang="0">
                  <a:pos x="180" y="1235"/>
                </a:cxn>
                <a:cxn ang="0">
                  <a:pos x="171" y="1246"/>
                </a:cxn>
                <a:cxn ang="0">
                  <a:pos x="151" y="1264"/>
                </a:cxn>
                <a:cxn ang="0">
                  <a:pos x="127" y="1279"/>
                </a:cxn>
                <a:cxn ang="0">
                  <a:pos x="116" y="1298"/>
                </a:cxn>
                <a:cxn ang="0">
                  <a:pos x="65" y="1303"/>
                </a:cxn>
                <a:cxn ang="0">
                  <a:pos x="0" y="1328"/>
                </a:cxn>
                <a:cxn ang="0">
                  <a:pos x="132" y="1348"/>
                </a:cxn>
                <a:cxn ang="0">
                  <a:pos x="268" y="1364"/>
                </a:cxn>
                <a:cxn ang="0">
                  <a:pos x="406" y="1373"/>
                </a:cxn>
                <a:cxn ang="0">
                  <a:pos x="625" y="1375"/>
                </a:cxn>
                <a:cxn ang="0">
                  <a:pos x="673" y="1372"/>
                </a:cxn>
                <a:cxn ang="0">
                  <a:pos x="703" y="1372"/>
                </a:cxn>
                <a:cxn ang="0">
                  <a:pos x="730" y="1369"/>
                </a:cxn>
                <a:cxn ang="0">
                  <a:pos x="779" y="1366"/>
                </a:cxn>
                <a:cxn ang="0">
                  <a:pos x="931" y="1352"/>
                </a:cxn>
                <a:cxn ang="0">
                  <a:pos x="1042" y="1335"/>
                </a:cxn>
                <a:cxn ang="0">
                  <a:pos x="1080" y="1329"/>
                </a:cxn>
                <a:cxn ang="0">
                  <a:pos x="1189" y="1306"/>
                </a:cxn>
                <a:cxn ang="0">
                  <a:pos x="1296" y="1280"/>
                </a:cxn>
                <a:cxn ang="0">
                  <a:pos x="1437" y="1239"/>
                </a:cxn>
                <a:cxn ang="0">
                  <a:pos x="1574" y="1191"/>
                </a:cxn>
                <a:cxn ang="0">
                  <a:pos x="1641" y="1164"/>
                </a:cxn>
                <a:cxn ang="0">
                  <a:pos x="1696" y="1136"/>
                </a:cxn>
                <a:cxn ang="0">
                  <a:pos x="1679" y="1102"/>
                </a:cxn>
                <a:cxn ang="0">
                  <a:pos x="1628" y="1105"/>
                </a:cxn>
                <a:cxn ang="0">
                  <a:pos x="1628" y="846"/>
                </a:cxn>
                <a:cxn ang="0">
                  <a:pos x="1619" y="815"/>
                </a:cxn>
                <a:cxn ang="0">
                  <a:pos x="1613" y="748"/>
                </a:cxn>
                <a:cxn ang="0">
                  <a:pos x="1600" y="728"/>
                </a:cxn>
                <a:cxn ang="0">
                  <a:pos x="1566" y="108"/>
                </a:cxn>
                <a:cxn ang="0">
                  <a:pos x="1495" y="17"/>
                </a:cxn>
              </a:cxnLst>
              <a:rect l="0" t="0" r="r" b="b"/>
              <a:pathLst>
                <a:path w="1709" h="1378">
                  <a:moveTo>
                    <a:pt x="1495" y="17"/>
                  </a:moveTo>
                  <a:lnTo>
                    <a:pt x="1481" y="0"/>
                  </a:lnTo>
                  <a:lnTo>
                    <a:pt x="1189" y="616"/>
                  </a:lnTo>
                  <a:lnTo>
                    <a:pt x="1105" y="365"/>
                  </a:lnTo>
                  <a:lnTo>
                    <a:pt x="1057" y="262"/>
                  </a:lnTo>
                  <a:lnTo>
                    <a:pt x="500" y="720"/>
                  </a:lnTo>
                  <a:lnTo>
                    <a:pt x="499" y="736"/>
                  </a:lnTo>
                  <a:lnTo>
                    <a:pt x="496" y="755"/>
                  </a:lnTo>
                  <a:lnTo>
                    <a:pt x="489" y="774"/>
                  </a:lnTo>
                  <a:lnTo>
                    <a:pt x="480" y="796"/>
                  </a:lnTo>
                  <a:lnTo>
                    <a:pt x="469" y="812"/>
                  </a:lnTo>
                  <a:lnTo>
                    <a:pt x="458" y="828"/>
                  </a:lnTo>
                  <a:lnTo>
                    <a:pt x="447" y="842"/>
                  </a:lnTo>
                  <a:lnTo>
                    <a:pt x="436" y="857"/>
                  </a:lnTo>
                  <a:lnTo>
                    <a:pt x="427" y="864"/>
                  </a:lnTo>
                  <a:lnTo>
                    <a:pt x="422" y="867"/>
                  </a:lnTo>
                  <a:lnTo>
                    <a:pt x="419" y="872"/>
                  </a:lnTo>
                  <a:lnTo>
                    <a:pt x="403" y="888"/>
                  </a:lnTo>
                  <a:lnTo>
                    <a:pt x="386" y="901"/>
                  </a:lnTo>
                  <a:lnTo>
                    <a:pt x="370" y="916"/>
                  </a:lnTo>
                  <a:lnTo>
                    <a:pt x="352" y="929"/>
                  </a:lnTo>
                  <a:lnTo>
                    <a:pt x="343" y="934"/>
                  </a:lnTo>
                  <a:lnTo>
                    <a:pt x="335" y="941"/>
                  </a:lnTo>
                  <a:lnTo>
                    <a:pt x="298" y="965"/>
                  </a:lnTo>
                  <a:lnTo>
                    <a:pt x="298" y="975"/>
                  </a:lnTo>
                  <a:lnTo>
                    <a:pt x="297" y="989"/>
                  </a:lnTo>
                  <a:lnTo>
                    <a:pt x="292" y="1002"/>
                  </a:lnTo>
                  <a:lnTo>
                    <a:pt x="284" y="1018"/>
                  </a:lnTo>
                  <a:lnTo>
                    <a:pt x="278" y="1026"/>
                  </a:lnTo>
                  <a:lnTo>
                    <a:pt x="276" y="1035"/>
                  </a:lnTo>
                  <a:lnTo>
                    <a:pt x="273" y="1045"/>
                  </a:lnTo>
                  <a:lnTo>
                    <a:pt x="270" y="1054"/>
                  </a:lnTo>
                  <a:lnTo>
                    <a:pt x="268" y="1059"/>
                  </a:lnTo>
                  <a:lnTo>
                    <a:pt x="267" y="1061"/>
                  </a:lnTo>
                  <a:lnTo>
                    <a:pt x="267" y="1065"/>
                  </a:lnTo>
                  <a:lnTo>
                    <a:pt x="260" y="1073"/>
                  </a:lnTo>
                  <a:lnTo>
                    <a:pt x="254" y="1082"/>
                  </a:lnTo>
                  <a:lnTo>
                    <a:pt x="246" y="1088"/>
                  </a:lnTo>
                  <a:lnTo>
                    <a:pt x="242" y="1092"/>
                  </a:lnTo>
                  <a:lnTo>
                    <a:pt x="238" y="1096"/>
                  </a:lnTo>
                  <a:lnTo>
                    <a:pt x="227" y="1110"/>
                  </a:lnTo>
                  <a:lnTo>
                    <a:pt x="225" y="1125"/>
                  </a:lnTo>
                  <a:lnTo>
                    <a:pt x="224" y="1132"/>
                  </a:lnTo>
                  <a:lnTo>
                    <a:pt x="224" y="1139"/>
                  </a:lnTo>
                  <a:lnTo>
                    <a:pt x="220" y="1153"/>
                  </a:lnTo>
                  <a:lnTo>
                    <a:pt x="218" y="1168"/>
                  </a:lnTo>
                  <a:lnTo>
                    <a:pt x="216" y="1170"/>
                  </a:lnTo>
                  <a:lnTo>
                    <a:pt x="214" y="1171"/>
                  </a:lnTo>
                  <a:lnTo>
                    <a:pt x="214" y="1174"/>
                  </a:lnTo>
                  <a:lnTo>
                    <a:pt x="212" y="1180"/>
                  </a:lnTo>
                  <a:lnTo>
                    <a:pt x="208" y="1194"/>
                  </a:lnTo>
                  <a:lnTo>
                    <a:pt x="202" y="1205"/>
                  </a:lnTo>
                  <a:lnTo>
                    <a:pt x="200" y="1208"/>
                  </a:lnTo>
                  <a:lnTo>
                    <a:pt x="199" y="1209"/>
                  </a:lnTo>
                  <a:lnTo>
                    <a:pt x="199" y="1211"/>
                  </a:lnTo>
                  <a:lnTo>
                    <a:pt x="196" y="1218"/>
                  </a:lnTo>
                  <a:lnTo>
                    <a:pt x="188" y="1227"/>
                  </a:lnTo>
                  <a:lnTo>
                    <a:pt x="184" y="1231"/>
                  </a:lnTo>
                  <a:lnTo>
                    <a:pt x="182" y="1234"/>
                  </a:lnTo>
                  <a:lnTo>
                    <a:pt x="180" y="1235"/>
                  </a:lnTo>
                  <a:lnTo>
                    <a:pt x="180" y="1237"/>
                  </a:lnTo>
                  <a:lnTo>
                    <a:pt x="171" y="1246"/>
                  </a:lnTo>
                  <a:lnTo>
                    <a:pt x="162" y="1256"/>
                  </a:lnTo>
                  <a:lnTo>
                    <a:pt x="151" y="1264"/>
                  </a:lnTo>
                  <a:lnTo>
                    <a:pt x="140" y="1272"/>
                  </a:lnTo>
                  <a:lnTo>
                    <a:pt x="127" y="1279"/>
                  </a:lnTo>
                  <a:lnTo>
                    <a:pt x="116" y="1287"/>
                  </a:lnTo>
                  <a:lnTo>
                    <a:pt x="116" y="1298"/>
                  </a:lnTo>
                  <a:lnTo>
                    <a:pt x="116" y="1302"/>
                  </a:lnTo>
                  <a:lnTo>
                    <a:pt x="65" y="1303"/>
                  </a:lnTo>
                  <a:lnTo>
                    <a:pt x="16" y="1305"/>
                  </a:lnTo>
                  <a:lnTo>
                    <a:pt x="0" y="1328"/>
                  </a:lnTo>
                  <a:lnTo>
                    <a:pt x="65" y="1338"/>
                  </a:lnTo>
                  <a:lnTo>
                    <a:pt x="132" y="1348"/>
                  </a:lnTo>
                  <a:lnTo>
                    <a:pt x="199" y="1356"/>
                  </a:lnTo>
                  <a:lnTo>
                    <a:pt x="268" y="1364"/>
                  </a:lnTo>
                  <a:lnTo>
                    <a:pt x="336" y="1369"/>
                  </a:lnTo>
                  <a:lnTo>
                    <a:pt x="406" y="1373"/>
                  </a:lnTo>
                  <a:lnTo>
                    <a:pt x="548" y="1378"/>
                  </a:lnTo>
                  <a:lnTo>
                    <a:pt x="625" y="1375"/>
                  </a:lnTo>
                  <a:lnTo>
                    <a:pt x="664" y="1373"/>
                  </a:lnTo>
                  <a:lnTo>
                    <a:pt x="673" y="1372"/>
                  </a:lnTo>
                  <a:lnTo>
                    <a:pt x="683" y="1372"/>
                  </a:lnTo>
                  <a:lnTo>
                    <a:pt x="703" y="1372"/>
                  </a:lnTo>
                  <a:lnTo>
                    <a:pt x="721" y="1370"/>
                  </a:lnTo>
                  <a:lnTo>
                    <a:pt x="730" y="1369"/>
                  </a:lnTo>
                  <a:lnTo>
                    <a:pt x="741" y="1369"/>
                  </a:lnTo>
                  <a:lnTo>
                    <a:pt x="779" y="1366"/>
                  </a:lnTo>
                  <a:lnTo>
                    <a:pt x="856" y="1361"/>
                  </a:lnTo>
                  <a:lnTo>
                    <a:pt x="931" y="1352"/>
                  </a:lnTo>
                  <a:lnTo>
                    <a:pt x="1006" y="1341"/>
                  </a:lnTo>
                  <a:lnTo>
                    <a:pt x="1042" y="1335"/>
                  </a:lnTo>
                  <a:lnTo>
                    <a:pt x="1061" y="1331"/>
                  </a:lnTo>
                  <a:lnTo>
                    <a:pt x="1080" y="1329"/>
                  </a:lnTo>
                  <a:lnTo>
                    <a:pt x="1154" y="1315"/>
                  </a:lnTo>
                  <a:lnTo>
                    <a:pt x="1189" y="1306"/>
                  </a:lnTo>
                  <a:lnTo>
                    <a:pt x="1225" y="1298"/>
                  </a:lnTo>
                  <a:lnTo>
                    <a:pt x="1296" y="1280"/>
                  </a:lnTo>
                  <a:lnTo>
                    <a:pt x="1367" y="1261"/>
                  </a:lnTo>
                  <a:lnTo>
                    <a:pt x="1437" y="1239"/>
                  </a:lnTo>
                  <a:lnTo>
                    <a:pt x="1505" y="1215"/>
                  </a:lnTo>
                  <a:lnTo>
                    <a:pt x="1574" y="1191"/>
                  </a:lnTo>
                  <a:lnTo>
                    <a:pt x="1607" y="1177"/>
                  </a:lnTo>
                  <a:lnTo>
                    <a:pt x="1641" y="1164"/>
                  </a:lnTo>
                  <a:lnTo>
                    <a:pt x="1709" y="1136"/>
                  </a:lnTo>
                  <a:lnTo>
                    <a:pt x="1696" y="1136"/>
                  </a:lnTo>
                  <a:lnTo>
                    <a:pt x="1679" y="1136"/>
                  </a:lnTo>
                  <a:lnTo>
                    <a:pt x="1679" y="1102"/>
                  </a:lnTo>
                  <a:lnTo>
                    <a:pt x="1653" y="1104"/>
                  </a:lnTo>
                  <a:lnTo>
                    <a:pt x="1628" y="1105"/>
                  </a:lnTo>
                  <a:lnTo>
                    <a:pt x="1628" y="858"/>
                  </a:lnTo>
                  <a:lnTo>
                    <a:pt x="1628" y="846"/>
                  </a:lnTo>
                  <a:lnTo>
                    <a:pt x="1625" y="846"/>
                  </a:lnTo>
                  <a:lnTo>
                    <a:pt x="1619" y="815"/>
                  </a:lnTo>
                  <a:lnTo>
                    <a:pt x="1617" y="781"/>
                  </a:lnTo>
                  <a:lnTo>
                    <a:pt x="1613" y="748"/>
                  </a:lnTo>
                  <a:lnTo>
                    <a:pt x="1607" y="736"/>
                  </a:lnTo>
                  <a:lnTo>
                    <a:pt x="1600" y="728"/>
                  </a:lnTo>
                  <a:lnTo>
                    <a:pt x="1577" y="152"/>
                  </a:lnTo>
                  <a:lnTo>
                    <a:pt x="1566" y="108"/>
                  </a:lnTo>
                  <a:lnTo>
                    <a:pt x="1530" y="51"/>
                  </a:lnTo>
                  <a:lnTo>
                    <a:pt x="1495" y="17"/>
                  </a:lnTo>
                  <a:close/>
                </a:path>
              </a:pathLst>
            </a:custGeom>
            <a:solidFill>
              <a:srgbClr val="BFDDFF"/>
            </a:solidFill>
            <a:ln w="9525">
              <a:noFill/>
              <a:round/>
              <a:headEnd/>
              <a:tailEnd/>
            </a:ln>
          </p:spPr>
          <p:txBody>
            <a:bodyPr/>
            <a:lstStyle/>
            <a:p>
              <a:endParaRPr lang="en-GB"/>
            </a:p>
          </p:txBody>
        </p:sp>
        <p:sp>
          <p:nvSpPr>
            <p:cNvPr id="26206" name="Freeform 606"/>
            <p:cNvSpPr>
              <a:spLocks noEditPoints="1"/>
            </p:cNvSpPr>
            <p:nvPr/>
          </p:nvSpPr>
          <p:spPr bwMode="auto">
            <a:xfrm>
              <a:off x="3073" y="2411"/>
              <a:ext cx="139" cy="275"/>
            </a:xfrm>
            <a:custGeom>
              <a:avLst/>
              <a:gdLst/>
              <a:ahLst/>
              <a:cxnLst>
                <a:cxn ang="0">
                  <a:pos x="12" y="0"/>
                </a:cxn>
                <a:cxn ang="0">
                  <a:pos x="0" y="136"/>
                </a:cxn>
                <a:cxn ang="0">
                  <a:pos x="171" y="353"/>
                </a:cxn>
                <a:cxn ang="0">
                  <a:pos x="171" y="935"/>
                </a:cxn>
                <a:cxn ang="0">
                  <a:pos x="169" y="935"/>
                </a:cxn>
                <a:cxn ang="0">
                  <a:pos x="169" y="1033"/>
                </a:cxn>
                <a:cxn ang="0">
                  <a:pos x="169" y="1054"/>
                </a:cxn>
                <a:cxn ang="0">
                  <a:pos x="173" y="1054"/>
                </a:cxn>
                <a:cxn ang="0">
                  <a:pos x="173" y="1096"/>
                </a:cxn>
                <a:cxn ang="0">
                  <a:pos x="173" y="1276"/>
                </a:cxn>
                <a:cxn ang="0">
                  <a:pos x="173" y="1292"/>
                </a:cxn>
                <a:cxn ang="0">
                  <a:pos x="173" y="1323"/>
                </a:cxn>
                <a:cxn ang="0">
                  <a:pos x="173" y="1340"/>
                </a:cxn>
                <a:cxn ang="0">
                  <a:pos x="173" y="1343"/>
                </a:cxn>
                <a:cxn ang="0">
                  <a:pos x="173" y="1377"/>
                </a:cxn>
                <a:cxn ang="0">
                  <a:pos x="190" y="1377"/>
                </a:cxn>
                <a:cxn ang="0">
                  <a:pos x="203" y="1377"/>
                </a:cxn>
                <a:cxn ang="0">
                  <a:pos x="211" y="1377"/>
                </a:cxn>
                <a:cxn ang="0">
                  <a:pos x="224" y="1377"/>
                </a:cxn>
                <a:cxn ang="0">
                  <a:pos x="224" y="1368"/>
                </a:cxn>
                <a:cxn ang="0">
                  <a:pos x="253" y="1352"/>
                </a:cxn>
                <a:cxn ang="0">
                  <a:pos x="260" y="1348"/>
                </a:cxn>
                <a:cxn ang="0">
                  <a:pos x="263" y="1345"/>
                </a:cxn>
                <a:cxn ang="0">
                  <a:pos x="268" y="1344"/>
                </a:cxn>
                <a:cxn ang="0">
                  <a:pos x="284" y="1337"/>
                </a:cxn>
                <a:cxn ang="0">
                  <a:pos x="345" y="1307"/>
                </a:cxn>
                <a:cxn ang="0">
                  <a:pos x="374" y="1290"/>
                </a:cxn>
                <a:cxn ang="0">
                  <a:pos x="405" y="1274"/>
                </a:cxn>
                <a:cxn ang="0">
                  <a:pos x="465" y="1240"/>
                </a:cxn>
                <a:cxn ang="0">
                  <a:pos x="523" y="1204"/>
                </a:cxn>
                <a:cxn ang="0">
                  <a:pos x="582" y="1166"/>
                </a:cxn>
                <a:cxn ang="0">
                  <a:pos x="610" y="1146"/>
                </a:cxn>
                <a:cxn ang="0">
                  <a:pos x="640" y="1126"/>
                </a:cxn>
                <a:cxn ang="0">
                  <a:pos x="668" y="1106"/>
                </a:cxn>
                <a:cxn ang="0">
                  <a:pos x="698" y="1087"/>
                </a:cxn>
                <a:cxn ang="0">
                  <a:pos x="599" y="1087"/>
                </a:cxn>
                <a:cxn ang="0">
                  <a:pos x="599" y="1016"/>
                </a:cxn>
                <a:cxn ang="0">
                  <a:pos x="599" y="1009"/>
                </a:cxn>
                <a:cxn ang="0">
                  <a:pos x="576" y="1009"/>
                </a:cxn>
                <a:cxn ang="0">
                  <a:pos x="576" y="995"/>
                </a:cxn>
                <a:cxn ang="0">
                  <a:pos x="576" y="987"/>
                </a:cxn>
                <a:cxn ang="0">
                  <a:pos x="576" y="986"/>
                </a:cxn>
                <a:cxn ang="0">
                  <a:pos x="576" y="978"/>
                </a:cxn>
                <a:cxn ang="0">
                  <a:pos x="547" y="978"/>
                </a:cxn>
                <a:cxn ang="0">
                  <a:pos x="547" y="972"/>
                </a:cxn>
                <a:cxn ang="0">
                  <a:pos x="589" y="975"/>
                </a:cxn>
                <a:cxn ang="0">
                  <a:pos x="330" y="722"/>
                </a:cxn>
                <a:cxn ang="0">
                  <a:pos x="329" y="711"/>
                </a:cxn>
                <a:cxn ang="0">
                  <a:pos x="475" y="773"/>
                </a:cxn>
                <a:cxn ang="0">
                  <a:pos x="498" y="781"/>
                </a:cxn>
                <a:cxn ang="0">
                  <a:pos x="240" y="353"/>
                </a:cxn>
                <a:cxn ang="0">
                  <a:pos x="116" y="79"/>
                </a:cxn>
                <a:cxn ang="0">
                  <a:pos x="12" y="0"/>
                </a:cxn>
                <a:cxn ang="0">
                  <a:pos x="453" y="1087"/>
                </a:cxn>
                <a:cxn ang="0">
                  <a:pos x="453" y="1085"/>
                </a:cxn>
                <a:cxn ang="0">
                  <a:pos x="474" y="1085"/>
                </a:cxn>
                <a:cxn ang="0">
                  <a:pos x="496" y="1087"/>
                </a:cxn>
                <a:cxn ang="0">
                  <a:pos x="453" y="1087"/>
                </a:cxn>
              </a:cxnLst>
              <a:rect l="0" t="0" r="r" b="b"/>
              <a:pathLst>
                <a:path w="698" h="1377">
                  <a:moveTo>
                    <a:pt x="12" y="0"/>
                  </a:moveTo>
                  <a:lnTo>
                    <a:pt x="0" y="136"/>
                  </a:lnTo>
                  <a:lnTo>
                    <a:pt x="171" y="353"/>
                  </a:lnTo>
                  <a:lnTo>
                    <a:pt x="171" y="935"/>
                  </a:lnTo>
                  <a:lnTo>
                    <a:pt x="169" y="935"/>
                  </a:lnTo>
                  <a:lnTo>
                    <a:pt x="169" y="1033"/>
                  </a:lnTo>
                  <a:lnTo>
                    <a:pt x="169" y="1054"/>
                  </a:lnTo>
                  <a:lnTo>
                    <a:pt x="173" y="1054"/>
                  </a:lnTo>
                  <a:lnTo>
                    <a:pt x="173" y="1096"/>
                  </a:lnTo>
                  <a:lnTo>
                    <a:pt x="173" y="1276"/>
                  </a:lnTo>
                  <a:lnTo>
                    <a:pt x="173" y="1292"/>
                  </a:lnTo>
                  <a:lnTo>
                    <a:pt x="173" y="1323"/>
                  </a:lnTo>
                  <a:lnTo>
                    <a:pt x="173" y="1340"/>
                  </a:lnTo>
                  <a:lnTo>
                    <a:pt x="173" y="1343"/>
                  </a:lnTo>
                  <a:lnTo>
                    <a:pt x="173" y="1377"/>
                  </a:lnTo>
                  <a:lnTo>
                    <a:pt x="190" y="1377"/>
                  </a:lnTo>
                  <a:lnTo>
                    <a:pt x="203" y="1377"/>
                  </a:lnTo>
                  <a:lnTo>
                    <a:pt x="211" y="1377"/>
                  </a:lnTo>
                  <a:lnTo>
                    <a:pt x="224" y="1377"/>
                  </a:lnTo>
                  <a:lnTo>
                    <a:pt x="224" y="1368"/>
                  </a:lnTo>
                  <a:lnTo>
                    <a:pt x="253" y="1352"/>
                  </a:lnTo>
                  <a:lnTo>
                    <a:pt x="260" y="1348"/>
                  </a:lnTo>
                  <a:lnTo>
                    <a:pt x="263" y="1345"/>
                  </a:lnTo>
                  <a:lnTo>
                    <a:pt x="268" y="1344"/>
                  </a:lnTo>
                  <a:lnTo>
                    <a:pt x="284" y="1337"/>
                  </a:lnTo>
                  <a:lnTo>
                    <a:pt x="345" y="1307"/>
                  </a:lnTo>
                  <a:lnTo>
                    <a:pt x="374" y="1290"/>
                  </a:lnTo>
                  <a:lnTo>
                    <a:pt x="405" y="1274"/>
                  </a:lnTo>
                  <a:lnTo>
                    <a:pt x="465" y="1240"/>
                  </a:lnTo>
                  <a:lnTo>
                    <a:pt x="523" y="1204"/>
                  </a:lnTo>
                  <a:lnTo>
                    <a:pt x="582" y="1166"/>
                  </a:lnTo>
                  <a:lnTo>
                    <a:pt x="610" y="1146"/>
                  </a:lnTo>
                  <a:lnTo>
                    <a:pt x="640" y="1126"/>
                  </a:lnTo>
                  <a:lnTo>
                    <a:pt x="668" y="1106"/>
                  </a:lnTo>
                  <a:lnTo>
                    <a:pt x="698" y="1087"/>
                  </a:lnTo>
                  <a:lnTo>
                    <a:pt x="599" y="1087"/>
                  </a:lnTo>
                  <a:lnTo>
                    <a:pt x="599" y="1016"/>
                  </a:lnTo>
                  <a:lnTo>
                    <a:pt x="599" y="1009"/>
                  </a:lnTo>
                  <a:lnTo>
                    <a:pt x="576" y="1009"/>
                  </a:lnTo>
                  <a:lnTo>
                    <a:pt x="576" y="995"/>
                  </a:lnTo>
                  <a:lnTo>
                    <a:pt x="576" y="987"/>
                  </a:lnTo>
                  <a:lnTo>
                    <a:pt x="576" y="986"/>
                  </a:lnTo>
                  <a:lnTo>
                    <a:pt x="576" y="978"/>
                  </a:lnTo>
                  <a:lnTo>
                    <a:pt x="547" y="978"/>
                  </a:lnTo>
                  <a:lnTo>
                    <a:pt x="547" y="972"/>
                  </a:lnTo>
                  <a:lnTo>
                    <a:pt x="589" y="975"/>
                  </a:lnTo>
                  <a:lnTo>
                    <a:pt x="330" y="722"/>
                  </a:lnTo>
                  <a:lnTo>
                    <a:pt x="329" y="711"/>
                  </a:lnTo>
                  <a:lnTo>
                    <a:pt x="475" y="773"/>
                  </a:lnTo>
                  <a:lnTo>
                    <a:pt x="498" y="781"/>
                  </a:lnTo>
                  <a:lnTo>
                    <a:pt x="240" y="353"/>
                  </a:lnTo>
                  <a:lnTo>
                    <a:pt x="116" y="79"/>
                  </a:lnTo>
                  <a:lnTo>
                    <a:pt x="12" y="0"/>
                  </a:lnTo>
                  <a:close/>
                  <a:moveTo>
                    <a:pt x="453" y="1087"/>
                  </a:moveTo>
                  <a:lnTo>
                    <a:pt x="453" y="1085"/>
                  </a:lnTo>
                  <a:lnTo>
                    <a:pt x="474" y="1085"/>
                  </a:lnTo>
                  <a:lnTo>
                    <a:pt x="496" y="1087"/>
                  </a:lnTo>
                  <a:lnTo>
                    <a:pt x="453" y="1087"/>
                  </a:lnTo>
                  <a:close/>
                </a:path>
              </a:pathLst>
            </a:custGeom>
            <a:solidFill>
              <a:srgbClr val="FF9900"/>
            </a:solidFill>
            <a:ln w="9525">
              <a:noFill/>
              <a:round/>
              <a:headEnd/>
              <a:tailEnd/>
            </a:ln>
          </p:spPr>
          <p:txBody>
            <a:bodyPr/>
            <a:lstStyle/>
            <a:p>
              <a:endParaRPr lang="en-GB"/>
            </a:p>
          </p:txBody>
        </p:sp>
        <p:sp>
          <p:nvSpPr>
            <p:cNvPr id="26207" name="Freeform 607"/>
            <p:cNvSpPr>
              <a:spLocks/>
            </p:cNvSpPr>
            <p:nvPr/>
          </p:nvSpPr>
          <p:spPr bwMode="auto">
            <a:xfrm>
              <a:off x="3163" y="2628"/>
              <a:ext cx="9" cy="1"/>
            </a:xfrm>
            <a:custGeom>
              <a:avLst/>
              <a:gdLst/>
              <a:ahLst/>
              <a:cxnLst>
                <a:cxn ang="0">
                  <a:pos x="0" y="0"/>
                </a:cxn>
                <a:cxn ang="0">
                  <a:pos x="0" y="2"/>
                </a:cxn>
                <a:cxn ang="0">
                  <a:pos x="43" y="2"/>
                </a:cxn>
                <a:cxn ang="0">
                  <a:pos x="21" y="0"/>
                </a:cxn>
                <a:cxn ang="0">
                  <a:pos x="0" y="0"/>
                </a:cxn>
              </a:cxnLst>
              <a:rect l="0" t="0" r="r" b="b"/>
              <a:pathLst>
                <a:path w="43" h="2">
                  <a:moveTo>
                    <a:pt x="0" y="0"/>
                  </a:moveTo>
                  <a:lnTo>
                    <a:pt x="0" y="2"/>
                  </a:lnTo>
                  <a:lnTo>
                    <a:pt x="43" y="2"/>
                  </a:lnTo>
                  <a:lnTo>
                    <a:pt x="21" y="0"/>
                  </a:lnTo>
                  <a:lnTo>
                    <a:pt x="0" y="0"/>
                  </a:lnTo>
                  <a:close/>
                </a:path>
              </a:pathLst>
            </a:custGeom>
            <a:solidFill>
              <a:srgbClr val="000000"/>
            </a:solidFill>
            <a:ln w="9525">
              <a:noFill/>
              <a:round/>
              <a:headEnd/>
              <a:tailEnd/>
            </a:ln>
          </p:spPr>
          <p:txBody>
            <a:bodyPr/>
            <a:lstStyle/>
            <a:p>
              <a:endParaRPr lang="en-GB"/>
            </a:p>
          </p:txBody>
        </p:sp>
        <p:sp>
          <p:nvSpPr>
            <p:cNvPr id="26208" name="Freeform 608"/>
            <p:cNvSpPr>
              <a:spLocks/>
            </p:cNvSpPr>
            <p:nvPr/>
          </p:nvSpPr>
          <p:spPr bwMode="auto">
            <a:xfrm>
              <a:off x="2784" y="2486"/>
              <a:ext cx="199" cy="231"/>
            </a:xfrm>
            <a:custGeom>
              <a:avLst/>
              <a:gdLst/>
              <a:ahLst/>
              <a:cxnLst>
                <a:cxn ang="0">
                  <a:pos x="989" y="112"/>
                </a:cxn>
                <a:cxn ang="0">
                  <a:pos x="699" y="119"/>
                </a:cxn>
                <a:cxn ang="0">
                  <a:pos x="368" y="393"/>
                </a:cxn>
                <a:cxn ang="0">
                  <a:pos x="208" y="610"/>
                </a:cxn>
                <a:cxn ang="0">
                  <a:pos x="253" y="585"/>
                </a:cxn>
                <a:cxn ang="0">
                  <a:pos x="269" y="587"/>
                </a:cxn>
                <a:cxn ang="0">
                  <a:pos x="224" y="633"/>
                </a:cxn>
                <a:cxn ang="0">
                  <a:pos x="192" y="662"/>
                </a:cxn>
                <a:cxn ang="0">
                  <a:pos x="142" y="705"/>
                </a:cxn>
                <a:cxn ang="0">
                  <a:pos x="133" y="735"/>
                </a:cxn>
                <a:cxn ang="0">
                  <a:pos x="115" y="767"/>
                </a:cxn>
                <a:cxn ang="0">
                  <a:pos x="101" y="790"/>
                </a:cxn>
                <a:cxn ang="0">
                  <a:pos x="92" y="817"/>
                </a:cxn>
                <a:cxn ang="0">
                  <a:pos x="106" y="843"/>
                </a:cxn>
                <a:cxn ang="0">
                  <a:pos x="94" y="870"/>
                </a:cxn>
                <a:cxn ang="0">
                  <a:pos x="73" y="915"/>
                </a:cxn>
                <a:cxn ang="0">
                  <a:pos x="58" y="970"/>
                </a:cxn>
                <a:cxn ang="0">
                  <a:pos x="48" y="1001"/>
                </a:cxn>
                <a:cxn ang="0">
                  <a:pos x="34" y="1022"/>
                </a:cxn>
                <a:cxn ang="0">
                  <a:pos x="24" y="1040"/>
                </a:cxn>
                <a:cxn ang="0">
                  <a:pos x="0" y="1095"/>
                </a:cxn>
                <a:cxn ang="0">
                  <a:pos x="5" y="1122"/>
                </a:cxn>
                <a:cxn ang="0">
                  <a:pos x="13" y="1144"/>
                </a:cxn>
                <a:cxn ang="0">
                  <a:pos x="27" y="1155"/>
                </a:cxn>
                <a:cxn ang="0">
                  <a:pos x="38" y="1156"/>
                </a:cxn>
                <a:cxn ang="0">
                  <a:pos x="52" y="1153"/>
                </a:cxn>
                <a:cxn ang="0">
                  <a:pos x="54" y="1152"/>
                </a:cxn>
                <a:cxn ang="0">
                  <a:pos x="67" y="1144"/>
                </a:cxn>
                <a:cxn ang="0">
                  <a:pos x="91" y="1129"/>
                </a:cxn>
                <a:cxn ang="0">
                  <a:pos x="111" y="1111"/>
                </a:cxn>
                <a:cxn ang="0">
                  <a:pos x="120" y="1100"/>
                </a:cxn>
                <a:cxn ang="0">
                  <a:pos x="124" y="1096"/>
                </a:cxn>
                <a:cxn ang="0">
                  <a:pos x="136" y="1083"/>
                </a:cxn>
                <a:cxn ang="0">
                  <a:pos x="139" y="1074"/>
                </a:cxn>
                <a:cxn ang="0">
                  <a:pos x="142" y="1070"/>
                </a:cxn>
                <a:cxn ang="0">
                  <a:pos x="152" y="1045"/>
                </a:cxn>
                <a:cxn ang="0">
                  <a:pos x="154" y="1036"/>
                </a:cxn>
                <a:cxn ang="0">
                  <a:pos x="158" y="1033"/>
                </a:cxn>
                <a:cxn ang="0">
                  <a:pos x="164" y="1004"/>
                </a:cxn>
                <a:cxn ang="0">
                  <a:pos x="165" y="990"/>
                </a:cxn>
                <a:cxn ang="0">
                  <a:pos x="178" y="961"/>
                </a:cxn>
                <a:cxn ang="0">
                  <a:pos x="186" y="953"/>
                </a:cxn>
                <a:cxn ang="0">
                  <a:pos x="200" y="938"/>
                </a:cxn>
                <a:cxn ang="0">
                  <a:pos x="207" y="926"/>
                </a:cxn>
                <a:cxn ang="0">
                  <a:pos x="210" y="919"/>
                </a:cxn>
                <a:cxn ang="0">
                  <a:pos x="216" y="900"/>
                </a:cxn>
                <a:cxn ang="0">
                  <a:pos x="224" y="883"/>
                </a:cxn>
                <a:cxn ang="0">
                  <a:pos x="237" y="854"/>
                </a:cxn>
                <a:cxn ang="0">
                  <a:pos x="238" y="830"/>
                </a:cxn>
                <a:cxn ang="0">
                  <a:pos x="283" y="799"/>
                </a:cxn>
                <a:cxn ang="0">
                  <a:pos x="310" y="781"/>
                </a:cxn>
                <a:cxn ang="0">
                  <a:pos x="343" y="753"/>
                </a:cxn>
                <a:cxn ang="0">
                  <a:pos x="362" y="732"/>
                </a:cxn>
                <a:cxn ang="0">
                  <a:pos x="376" y="722"/>
                </a:cxn>
                <a:cxn ang="0">
                  <a:pos x="398" y="693"/>
                </a:cxn>
                <a:cxn ang="0">
                  <a:pos x="420" y="661"/>
                </a:cxn>
                <a:cxn ang="0">
                  <a:pos x="436" y="620"/>
                </a:cxn>
                <a:cxn ang="0">
                  <a:pos x="440" y="585"/>
                </a:cxn>
              </a:cxnLst>
              <a:rect l="0" t="0" r="r" b="b"/>
              <a:pathLst>
                <a:path w="997" h="1156">
                  <a:moveTo>
                    <a:pt x="997" y="127"/>
                  </a:moveTo>
                  <a:lnTo>
                    <a:pt x="989" y="112"/>
                  </a:lnTo>
                  <a:lnTo>
                    <a:pt x="918" y="0"/>
                  </a:lnTo>
                  <a:lnTo>
                    <a:pt x="699" y="119"/>
                  </a:lnTo>
                  <a:lnTo>
                    <a:pt x="528" y="247"/>
                  </a:lnTo>
                  <a:lnTo>
                    <a:pt x="368" y="393"/>
                  </a:lnTo>
                  <a:lnTo>
                    <a:pt x="232" y="588"/>
                  </a:lnTo>
                  <a:lnTo>
                    <a:pt x="208" y="610"/>
                  </a:lnTo>
                  <a:lnTo>
                    <a:pt x="243" y="588"/>
                  </a:lnTo>
                  <a:lnTo>
                    <a:pt x="253" y="585"/>
                  </a:lnTo>
                  <a:lnTo>
                    <a:pt x="263" y="585"/>
                  </a:lnTo>
                  <a:lnTo>
                    <a:pt x="269" y="587"/>
                  </a:lnTo>
                  <a:lnTo>
                    <a:pt x="240" y="618"/>
                  </a:lnTo>
                  <a:lnTo>
                    <a:pt x="224" y="633"/>
                  </a:lnTo>
                  <a:lnTo>
                    <a:pt x="209" y="648"/>
                  </a:lnTo>
                  <a:lnTo>
                    <a:pt x="192" y="662"/>
                  </a:lnTo>
                  <a:lnTo>
                    <a:pt x="176" y="677"/>
                  </a:lnTo>
                  <a:lnTo>
                    <a:pt x="142" y="705"/>
                  </a:lnTo>
                  <a:lnTo>
                    <a:pt x="139" y="719"/>
                  </a:lnTo>
                  <a:lnTo>
                    <a:pt x="133" y="735"/>
                  </a:lnTo>
                  <a:lnTo>
                    <a:pt x="125" y="750"/>
                  </a:lnTo>
                  <a:lnTo>
                    <a:pt x="115" y="767"/>
                  </a:lnTo>
                  <a:lnTo>
                    <a:pt x="107" y="778"/>
                  </a:lnTo>
                  <a:lnTo>
                    <a:pt x="101" y="790"/>
                  </a:lnTo>
                  <a:lnTo>
                    <a:pt x="96" y="803"/>
                  </a:lnTo>
                  <a:lnTo>
                    <a:pt x="92" y="817"/>
                  </a:lnTo>
                  <a:lnTo>
                    <a:pt x="98" y="829"/>
                  </a:lnTo>
                  <a:lnTo>
                    <a:pt x="106" y="843"/>
                  </a:lnTo>
                  <a:lnTo>
                    <a:pt x="109" y="849"/>
                  </a:lnTo>
                  <a:lnTo>
                    <a:pt x="94" y="870"/>
                  </a:lnTo>
                  <a:lnTo>
                    <a:pt x="83" y="892"/>
                  </a:lnTo>
                  <a:lnTo>
                    <a:pt x="73" y="915"/>
                  </a:lnTo>
                  <a:lnTo>
                    <a:pt x="66" y="940"/>
                  </a:lnTo>
                  <a:lnTo>
                    <a:pt x="58" y="970"/>
                  </a:lnTo>
                  <a:lnTo>
                    <a:pt x="54" y="985"/>
                  </a:lnTo>
                  <a:lnTo>
                    <a:pt x="48" y="1001"/>
                  </a:lnTo>
                  <a:lnTo>
                    <a:pt x="40" y="1015"/>
                  </a:lnTo>
                  <a:lnTo>
                    <a:pt x="34" y="1022"/>
                  </a:lnTo>
                  <a:lnTo>
                    <a:pt x="30" y="1029"/>
                  </a:lnTo>
                  <a:lnTo>
                    <a:pt x="24" y="1040"/>
                  </a:lnTo>
                  <a:lnTo>
                    <a:pt x="3" y="1082"/>
                  </a:lnTo>
                  <a:lnTo>
                    <a:pt x="0" y="1095"/>
                  </a:lnTo>
                  <a:lnTo>
                    <a:pt x="1" y="1109"/>
                  </a:lnTo>
                  <a:lnTo>
                    <a:pt x="5" y="1122"/>
                  </a:lnTo>
                  <a:lnTo>
                    <a:pt x="10" y="1138"/>
                  </a:lnTo>
                  <a:lnTo>
                    <a:pt x="13" y="1144"/>
                  </a:lnTo>
                  <a:lnTo>
                    <a:pt x="17" y="1149"/>
                  </a:lnTo>
                  <a:lnTo>
                    <a:pt x="27" y="1155"/>
                  </a:lnTo>
                  <a:lnTo>
                    <a:pt x="32" y="1156"/>
                  </a:lnTo>
                  <a:lnTo>
                    <a:pt x="38" y="1156"/>
                  </a:lnTo>
                  <a:lnTo>
                    <a:pt x="44" y="1155"/>
                  </a:lnTo>
                  <a:lnTo>
                    <a:pt x="52" y="1153"/>
                  </a:lnTo>
                  <a:lnTo>
                    <a:pt x="52" y="1152"/>
                  </a:lnTo>
                  <a:lnTo>
                    <a:pt x="54" y="1152"/>
                  </a:lnTo>
                  <a:lnTo>
                    <a:pt x="56" y="1152"/>
                  </a:lnTo>
                  <a:lnTo>
                    <a:pt x="67" y="1144"/>
                  </a:lnTo>
                  <a:lnTo>
                    <a:pt x="80" y="1137"/>
                  </a:lnTo>
                  <a:lnTo>
                    <a:pt x="91" y="1129"/>
                  </a:lnTo>
                  <a:lnTo>
                    <a:pt x="102" y="1121"/>
                  </a:lnTo>
                  <a:lnTo>
                    <a:pt x="111" y="1111"/>
                  </a:lnTo>
                  <a:lnTo>
                    <a:pt x="120" y="1102"/>
                  </a:lnTo>
                  <a:lnTo>
                    <a:pt x="120" y="1100"/>
                  </a:lnTo>
                  <a:lnTo>
                    <a:pt x="122" y="1099"/>
                  </a:lnTo>
                  <a:lnTo>
                    <a:pt x="124" y="1096"/>
                  </a:lnTo>
                  <a:lnTo>
                    <a:pt x="128" y="1092"/>
                  </a:lnTo>
                  <a:lnTo>
                    <a:pt x="136" y="1083"/>
                  </a:lnTo>
                  <a:lnTo>
                    <a:pt x="139" y="1076"/>
                  </a:lnTo>
                  <a:lnTo>
                    <a:pt x="139" y="1074"/>
                  </a:lnTo>
                  <a:lnTo>
                    <a:pt x="140" y="1073"/>
                  </a:lnTo>
                  <a:lnTo>
                    <a:pt x="142" y="1070"/>
                  </a:lnTo>
                  <a:lnTo>
                    <a:pt x="148" y="1059"/>
                  </a:lnTo>
                  <a:lnTo>
                    <a:pt x="152" y="1045"/>
                  </a:lnTo>
                  <a:lnTo>
                    <a:pt x="154" y="1039"/>
                  </a:lnTo>
                  <a:lnTo>
                    <a:pt x="154" y="1036"/>
                  </a:lnTo>
                  <a:lnTo>
                    <a:pt x="156" y="1035"/>
                  </a:lnTo>
                  <a:lnTo>
                    <a:pt x="158" y="1033"/>
                  </a:lnTo>
                  <a:lnTo>
                    <a:pt x="160" y="1018"/>
                  </a:lnTo>
                  <a:lnTo>
                    <a:pt x="164" y="1004"/>
                  </a:lnTo>
                  <a:lnTo>
                    <a:pt x="164" y="997"/>
                  </a:lnTo>
                  <a:lnTo>
                    <a:pt x="165" y="990"/>
                  </a:lnTo>
                  <a:lnTo>
                    <a:pt x="167" y="975"/>
                  </a:lnTo>
                  <a:lnTo>
                    <a:pt x="178" y="961"/>
                  </a:lnTo>
                  <a:lnTo>
                    <a:pt x="182" y="957"/>
                  </a:lnTo>
                  <a:lnTo>
                    <a:pt x="186" y="953"/>
                  </a:lnTo>
                  <a:lnTo>
                    <a:pt x="194" y="947"/>
                  </a:lnTo>
                  <a:lnTo>
                    <a:pt x="200" y="938"/>
                  </a:lnTo>
                  <a:lnTo>
                    <a:pt x="207" y="930"/>
                  </a:lnTo>
                  <a:lnTo>
                    <a:pt x="207" y="926"/>
                  </a:lnTo>
                  <a:lnTo>
                    <a:pt x="208" y="924"/>
                  </a:lnTo>
                  <a:lnTo>
                    <a:pt x="210" y="919"/>
                  </a:lnTo>
                  <a:lnTo>
                    <a:pt x="213" y="910"/>
                  </a:lnTo>
                  <a:lnTo>
                    <a:pt x="216" y="900"/>
                  </a:lnTo>
                  <a:lnTo>
                    <a:pt x="218" y="891"/>
                  </a:lnTo>
                  <a:lnTo>
                    <a:pt x="224" y="883"/>
                  </a:lnTo>
                  <a:lnTo>
                    <a:pt x="232" y="867"/>
                  </a:lnTo>
                  <a:lnTo>
                    <a:pt x="237" y="854"/>
                  </a:lnTo>
                  <a:lnTo>
                    <a:pt x="238" y="840"/>
                  </a:lnTo>
                  <a:lnTo>
                    <a:pt x="238" y="830"/>
                  </a:lnTo>
                  <a:lnTo>
                    <a:pt x="275" y="806"/>
                  </a:lnTo>
                  <a:lnTo>
                    <a:pt x="283" y="799"/>
                  </a:lnTo>
                  <a:lnTo>
                    <a:pt x="292" y="794"/>
                  </a:lnTo>
                  <a:lnTo>
                    <a:pt x="310" y="781"/>
                  </a:lnTo>
                  <a:lnTo>
                    <a:pt x="326" y="766"/>
                  </a:lnTo>
                  <a:lnTo>
                    <a:pt x="343" y="753"/>
                  </a:lnTo>
                  <a:lnTo>
                    <a:pt x="359" y="737"/>
                  </a:lnTo>
                  <a:lnTo>
                    <a:pt x="362" y="732"/>
                  </a:lnTo>
                  <a:lnTo>
                    <a:pt x="367" y="729"/>
                  </a:lnTo>
                  <a:lnTo>
                    <a:pt x="376" y="722"/>
                  </a:lnTo>
                  <a:lnTo>
                    <a:pt x="387" y="707"/>
                  </a:lnTo>
                  <a:lnTo>
                    <a:pt x="398" y="693"/>
                  </a:lnTo>
                  <a:lnTo>
                    <a:pt x="409" y="677"/>
                  </a:lnTo>
                  <a:lnTo>
                    <a:pt x="420" y="661"/>
                  </a:lnTo>
                  <a:lnTo>
                    <a:pt x="429" y="639"/>
                  </a:lnTo>
                  <a:lnTo>
                    <a:pt x="436" y="620"/>
                  </a:lnTo>
                  <a:lnTo>
                    <a:pt x="439" y="601"/>
                  </a:lnTo>
                  <a:lnTo>
                    <a:pt x="440" y="585"/>
                  </a:lnTo>
                  <a:lnTo>
                    <a:pt x="997" y="127"/>
                  </a:lnTo>
                  <a:close/>
                </a:path>
              </a:pathLst>
            </a:custGeom>
            <a:solidFill>
              <a:srgbClr val="FFFFFF"/>
            </a:solidFill>
            <a:ln w="9525">
              <a:noFill/>
              <a:round/>
              <a:headEnd/>
              <a:tailEnd/>
            </a:ln>
          </p:spPr>
          <p:txBody>
            <a:bodyPr/>
            <a:lstStyle/>
            <a:p>
              <a:endParaRPr lang="en-GB"/>
            </a:p>
          </p:txBody>
        </p:sp>
        <p:sp>
          <p:nvSpPr>
            <p:cNvPr id="26209" name="Freeform 609"/>
            <p:cNvSpPr>
              <a:spLocks/>
            </p:cNvSpPr>
            <p:nvPr/>
          </p:nvSpPr>
          <p:spPr bwMode="auto">
            <a:xfrm>
              <a:off x="2512" y="1717"/>
              <a:ext cx="39" cy="20"/>
            </a:xfrm>
            <a:custGeom>
              <a:avLst/>
              <a:gdLst/>
              <a:ahLst/>
              <a:cxnLst>
                <a:cxn ang="0">
                  <a:pos x="198" y="0"/>
                </a:cxn>
                <a:cxn ang="0">
                  <a:pos x="125" y="0"/>
                </a:cxn>
                <a:cxn ang="0">
                  <a:pos x="61" y="50"/>
                </a:cxn>
                <a:cxn ang="0">
                  <a:pos x="0" y="104"/>
                </a:cxn>
                <a:cxn ang="0">
                  <a:pos x="88" y="104"/>
                </a:cxn>
                <a:cxn ang="0">
                  <a:pos x="90" y="94"/>
                </a:cxn>
                <a:cxn ang="0">
                  <a:pos x="99" y="87"/>
                </a:cxn>
                <a:cxn ang="0">
                  <a:pos x="108" y="77"/>
                </a:cxn>
                <a:cxn ang="0">
                  <a:pos x="118" y="68"/>
                </a:cxn>
                <a:cxn ang="0">
                  <a:pos x="139" y="50"/>
                </a:cxn>
                <a:cxn ang="0">
                  <a:pos x="148" y="40"/>
                </a:cxn>
                <a:cxn ang="0">
                  <a:pos x="158" y="31"/>
                </a:cxn>
                <a:cxn ang="0">
                  <a:pos x="178" y="13"/>
                </a:cxn>
                <a:cxn ang="0">
                  <a:pos x="198" y="0"/>
                </a:cxn>
              </a:cxnLst>
              <a:rect l="0" t="0" r="r" b="b"/>
              <a:pathLst>
                <a:path w="198" h="104">
                  <a:moveTo>
                    <a:pt x="198" y="0"/>
                  </a:moveTo>
                  <a:lnTo>
                    <a:pt x="125" y="0"/>
                  </a:lnTo>
                  <a:lnTo>
                    <a:pt x="61" y="50"/>
                  </a:lnTo>
                  <a:lnTo>
                    <a:pt x="0" y="104"/>
                  </a:lnTo>
                  <a:lnTo>
                    <a:pt x="88" y="104"/>
                  </a:lnTo>
                  <a:lnTo>
                    <a:pt x="90" y="94"/>
                  </a:lnTo>
                  <a:lnTo>
                    <a:pt x="99" y="87"/>
                  </a:lnTo>
                  <a:lnTo>
                    <a:pt x="108" y="77"/>
                  </a:lnTo>
                  <a:lnTo>
                    <a:pt x="118" y="68"/>
                  </a:lnTo>
                  <a:lnTo>
                    <a:pt x="139" y="50"/>
                  </a:lnTo>
                  <a:lnTo>
                    <a:pt x="148" y="40"/>
                  </a:lnTo>
                  <a:lnTo>
                    <a:pt x="158" y="31"/>
                  </a:lnTo>
                  <a:lnTo>
                    <a:pt x="178" y="13"/>
                  </a:lnTo>
                  <a:lnTo>
                    <a:pt x="198" y="0"/>
                  </a:lnTo>
                  <a:close/>
                </a:path>
              </a:pathLst>
            </a:custGeom>
            <a:solidFill>
              <a:srgbClr val="000000"/>
            </a:solidFill>
            <a:ln w="9525">
              <a:noFill/>
              <a:round/>
              <a:headEnd/>
              <a:tailEnd/>
            </a:ln>
          </p:spPr>
          <p:txBody>
            <a:bodyPr/>
            <a:lstStyle/>
            <a:p>
              <a:endParaRPr lang="en-GB"/>
            </a:p>
          </p:txBody>
        </p:sp>
        <p:sp>
          <p:nvSpPr>
            <p:cNvPr id="26210" name="Freeform 610"/>
            <p:cNvSpPr>
              <a:spLocks noEditPoints="1"/>
            </p:cNvSpPr>
            <p:nvPr/>
          </p:nvSpPr>
          <p:spPr bwMode="auto">
            <a:xfrm>
              <a:off x="2314" y="1631"/>
              <a:ext cx="543" cy="724"/>
            </a:xfrm>
            <a:custGeom>
              <a:avLst/>
              <a:gdLst/>
              <a:ahLst/>
              <a:cxnLst>
                <a:cxn ang="0">
                  <a:pos x="1164" y="439"/>
                </a:cxn>
                <a:cxn ang="0">
                  <a:pos x="1125" y="476"/>
                </a:cxn>
                <a:cxn ang="0">
                  <a:pos x="1085" y="513"/>
                </a:cxn>
                <a:cxn ang="0">
                  <a:pos x="986" y="530"/>
                </a:cxn>
                <a:cxn ang="0">
                  <a:pos x="775" y="728"/>
                </a:cxn>
                <a:cxn ang="0">
                  <a:pos x="545" y="999"/>
                </a:cxn>
                <a:cxn ang="0">
                  <a:pos x="322" y="1347"/>
                </a:cxn>
                <a:cxn ang="0">
                  <a:pos x="206" y="1593"/>
                </a:cxn>
                <a:cxn ang="0">
                  <a:pos x="115" y="1848"/>
                </a:cxn>
                <a:cxn ang="0">
                  <a:pos x="27" y="2253"/>
                </a:cxn>
                <a:cxn ang="0">
                  <a:pos x="2" y="2535"/>
                </a:cxn>
                <a:cxn ang="0">
                  <a:pos x="3" y="2837"/>
                </a:cxn>
                <a:cxn ang="0">
                  <a:pos x="22" y="3066"/>
                </a:cxn>
                <a:cxn ang="0">
                  <a:pos x="60" y="3289"/>
                </a:cxn>
                <a:cxn ang="0">
                  <a:pos x="113" y="3294"/>
                </a:cxn>
                <a:cxn ang="0">
                  <a:pos x="242" y="3220"/>
                </a:cxn>
                <a:cxn ang="0">
                  <a:pos x="506" y="3103"/>
                </a:cxn>
                <a:cxn ang="0">
                  <a:pos x="765" y="3144"/>
                </a:cxn>
                <a:cxn ang="0">
                  <a:pos x="1040" y="3027"/>
                </a:cxn>
                <a:cxn ang="0">
                  <a:pos x="1501" y="2960"/>
                </a:cxn>
                <a:cxn ang="0">
                  <a:pos x="1836" y="3098"/>
                </a:cxn>
                <a:cxn ang="0">
                  <a:pos x="2079" y="3423"/>
                </a:cxn>
                <a:cxn ang="0">
                  <a:pos x="2273" y="3550"/>
                </a:cxn>
                <a:cxn ang="0">
                  <a:pos x="2489" y="3496"/>
                </a:cxn>
                <a:cxn ang="0">
                  <a:pos x="2579" y="3286"/>
                </a:cxn>
                <a:cxn ang="0">
                  <a:pos x="2419" y="2965"/>
                </a:cxn>
                <a:cxn ang="0">
                  <a:pos x="2372" y="2903"/>
                </a:cxn>
                <a:cxn ang="0">
                  <a:pos x="2201" y="2834"/>
                </a:cxn>
                <a:cxn ang="0">
                  <a:pos x="2123" y="2588"/>
                </a:cxn>
                <a:cxn ang="0">
                  <a:pos x="1931" y="2344"/>
                </a:cxn>
                <a:cxn ang="0">
                  <a:pos x="1914" y="2207"/>
                </a:cxn>
                <a:cxn ang="0">
                  <a:pos x="1955" y="2108"/>
                </a:cxn>
                <a:cxn ang="0">
                  <a:pos x="1715" y="1728"/>
                </a:cxn>
                <a:cxn ang="0">
                  <a:pos x="1561" y="1090"/>
                </a:cxn>
                <a:cxn ang="0">
                  <a:pos x="1691" y="731"/>
                </a:cxn>
                <a:cxn ang="0">
                  <a:pos x="1691" y="530"/>
                </a:cxn>
                <a:cxn ang="0">
                  <a:pos x="1676" y="473"/>
                </a:cxn>
                <a:cxn ang="0">
                  <a:pos x="1662" y="420"/>
                </a:cxn>
                <a:cxn ang="0">
                  <a:pos x="1724" y="213"/>
                </a:cxn>
                <a:cxn ang="0">
                  <a:pos x="1789" y="36"/>
                </a:cxn>
                <a:cxn ang="0">
                  <a:pos x="1488" y="178"/>
                </a:cxn>
                <a:cxn ang="0">
                  <a:pos x="1202" y="356"/>
                </a:cxn>
                <a:cxn ang="0">
                  <a:pos x="1216" y="530"/>
                </a:cxn>
                <a:cxn ang="0">
                  <a:pos x="1213" y="529"/>
                </a:cxn>
              </a:cxnLst>
              <a:rect l="0" t="0" r="r" b="b"/>
              <a:pathLst>
                <a:path w="2713" h="3617">
                  <a:moveTo>
                    <a:pt x="1111" y="426"/>
                  </a:moveTo>
                  <a:lnTo>
                    <a:pt x="1184" y="426"/>
                  </a:lnTo>
                  <a:lnTo>
                    <a:pt x="1164" y="439"/>
                  </a:lnTo>
                  <a:lnTo>
                    <a:pt x="1144" y="457"/>
                  </a:lnTo>
                  <a:lnTo>
                    <a:pt x="1134" y="466"/>
                  </a:lnTo>
                  <a:lnTo>
                    <a:pt x="1125" y="476"/>
                  </a:lnTo>
                  <a:lnTo>
                    <a:pt x="1104" y="494"/>
                  </a:lnTo>
                  <a:lnTo>
                    <a:pt x="1094" y="503"/>
                  </a:lnTo>
                  <a:lnTo>
                    <a:pt x="1085" y="513"/>
                  </a:lnTo>
                  <a:lnTo>
                    <a:pt x="1076" y="520"/>
                  </a:lnTo>
                  <a:lnTo>
                    <a:pt x="1074" y="530"/>
                  </a:lnTo>
                  <a:lnTo>
                    <a:pt x="986" y="530"/>
                  </a:lnTo>
                  <a:lnTo>
                    <a:pt x="906" y="602"/>
                  </a:lnTo>
                  <a:lnTo>
                    <a:pt x="828" y="677"/>
                  </a:lnTo>
                  <a:lnTo>
                    <a:pt x="775" y="728"/>
                  </a:lnTo>
                  <a:lnTo>
                    <a:pt x="727" y="781"/>
                  </a:lnTo>
                  <a:lnTo>
                    <a:pt x="633" y="889"/>
                  </a:lnTo>
                  <a:lnTo>
                    <a:pt x="545" y="999"/>
                  </a:lnTo>
                  <a:lnTo>
                    <a:pt x="465" y="1113"/>
                  </a:lnTo>
                  <a:lnTo>
                    <a:pt x="389" y="1228"/>
                  </a:lnTo>
                  <a:lnTo>
                    <a:pt x="322" y="1347"/>
                  </a:lnTo>
                  <a:lnTo>
                    <a:pt x="259" y="1468"/>
                  </a:lnTo>
                  <a:lnTo>
                    <a:pt x="231" y="1530"/>
                  </a:lnTo>
                  <a:lnTo>
                    <a:pt x="206" y="1593"/>
                  </a:lnTo>
                  <a:lnTo>
                    <a:pt x="157" y="1719"/>
                  </a:lnTo>
                  <a:lnTo>
                    <a:pt x="135" y="1782"/>
                  </a:lnTo>
                  <a:lnTo>
                    <a:pt x="115" y="1848"/>
                  </a:lnTo>
                  <a:lnTo>
                    <a:pt x="79" y="1981"/>
                  </a:lnTo>
                  <a:lnTo>
                    <a:pt x="51" y="2116"/>
                  </a:lnTo>
                  <a:lnTo>
                    <a:pt x="27" y="2253"/>
                  </a:lnTo>
                  <a:lnTo>
                    <a:pt x="12" y="2393"/>
                  </a:lnTo>
                  <a:lnTo>
                    <a:pt x="5" y="2463"/>
                  </a:lnTo>
                  <a:lnTo>
                    <a:pt x="2" y="2535"/>
                  </a:lnTo>
                  <a:lnTo>
                    <a:pt x="1" y="2682"/>
                  </a:lnTo>
                  <a:lnTo>
                    <a:pt x="0" y="2759"/>
                  </a:lnTo>
                  <a:lnTo>
                    <a:pt x="3" y="2837"/>
                  </a:lnTo>
                  <a:lnTo>
                    <a:pt x="7" y="2914"/>
                  </a:lnTo>
                  <a:lnTo>
                    <a:pt x="15" y="2991"/>
                  </a:lnTo>
                  <a:lnTo>
                    <a:pt x="22" y="3066"/>
                  </a:lnTo>
                  <a:lnTo>
                    <a:pt x="33" y="3141"/>
                  </a:lnTo>
                  <a:lnTo>
                    <a:pt x="45" y="3215"/>
                  </a:lnTo>
                  <a:lnTo>
                    <a:pt x="60" y="3289"/>
                  </a:lnTo>
                  <a:lnTo>
                    <a:pt x="62" y="3289"/>
                  </a:lnTo>
                  <a:lnTo>
                    <a:pt x="79" y="3292"/>
                  </a:lnTo>
                  <a:lnTo>
                    <a:pt x="113" y="3294"/>
                  </a:lnTo>
                  <a:lnTo>
                    <a:pt x="147" y="3303"/>
                  </a:lnTo>
                  <a:lnTo>
                    <a:pt x="164" y="3306"/>
                  </a:lnTo>
                  <a:lnTo>
                    <a:pt x="242" y="3220"/>
                  </a:lnTo>
                  <a:lnTo>
                    <a:pt x="338" y="3154"/>
                  </a:lnTo>
                  <a:lnTo>
                    <a:pt x="389" y="3131"/>
                  </a:lnTo>
                  <a:lnTo>
                    <a:pt x="506" y="3103"/>
                  </a:lnTo>
                  <a:lnTo>
                    <a:pt x="596" y="3098"/>
                  </a:lnTo>
                  <a:lnTo>
                    <a:pt x="664" y="3110"/>
                  </a:lnTo>
                  <a:lnTo>
                    <a:pt x="765" y="3144"/>
                  </a:lnTo>
                  <a:lnTo>
                    <a:pt x="827" y="3181"/>
                  </a:lnTo>
                  <a:lnTo>
                    <a:pt x="881" y="3127"/>
                  </a:lnTo>
                  <a:lnTo>
                    <a:pt x="1040" y="3027"/>
                  </a:lnTo>
                  <a:lnTo>
                    <a:pt x="1220" y="2965"/>
                  </a:lnTo>
                  <a:lnTo>
                    <a:pt x="1336" y="2952"/>
                  </a:lnTo>
                  <a:lnTo>
                    <a:pt x="1501" y="2960"/>
                  </a:lnTo>
                  <a:lnTo>
                    <a:pt x="1623" y="2993"/>
                  </a:lnTo>
                  <a:lnTo>
                    <a:pt x="1735" y="3038"/>
                  </a:lnTo>
                  <a:lnTo>
                    <a:pt x="1836" y="3098"/>
                  </a:lnTo>
                  <a:lnTo>
                    <a:pt x="1965" y="3220"/>
                  </a:lnTo>
                  <a:lnTo>
                    <a:pt x="2031" y="3317"/>
                  </a:lnTo>
                  <a:lnTo>
                    <a:pt x="2079" y="3423"/>
                  </a:lnTo>
                  <a:lnTo>
                    <a:pt x="2096" y="3482"/>
                  </a:lnTo>
                  <a:lnTo>
                    <a:pt x="2173" y="3502"/>
                  </a:lnTo>
                  <a:lnTo>
                    <a:pt x="2273" y="3550"/>
                  </a:lnTo>
                  <a:lnTo>
                    <a:pt x="2364" y="3617"/>
                  </a:lnTo>
                  <a:lnTo>
                    <a:pt x="2437" y="3539"/>
                  </a:lnTo>
                  <a:lnTo>
                    <a:pt x="2489" y="3496"/>
                  </a:lnTo>
                  <a:lnTo>
                    <a:pt x="2579" y="3440"/>
                  </a:lnTo>
                  <a:lnTo>
                    <a:pt x="2713" y="3395"/>
                  </a:lnTo>
                  <a:lnTo>
                    <a:pt x="2579" y="3286"/>
                  </a:lnTo>
                  <a:lnTo>
                    <a:pt x="2478" y="3150"/>
                  </a:lnTo>
                  <a:lnTo>
                    <a:pt x="2461" y="3114"/>
                  </a:lnTo>
                  <a:lnTo>
                    <a:pt x="2419" y="2965"/>
                  </a:lnTo>
                  <a:lnTo>
                    <a:pt x="2407" y="2943"/>
                  </a:lnTo>
                  <a:lnTo>
                    <a:pt x="2393" y="2920"/>
                  </a:lnTo>
                  <a:lnTo>
                    <a:pt x="2372" y="2903"/>
                  </a:lnTo>
                  <a:lnTo>
                    <a:pt x="2347" y="2889"/>
                  </a:lnTo>
                  <a:lnTo>
                    <a:pt x="2219" y="2847"/>
                  </a:lnTo>
                  <a:lnTo>
                    <a:pt x="2201" y="2834"/>
                  </a:lnTo>
                  <a:lnTo>
                    <a:pt x="2184" y="2817"/>
                  </a:lnTo>
                  <a:lnTo>
                    <a:pt x="2168" y="2794"/>
                  </a:lnTo>
                  <a:lnTo>
                    <a:pt x="2123" y="2588"/>
                  </a:lnTo>
                  <a:lnTo>
                    <a:pt x="2084" y="2526"/>
                  </a:lnTo>
                  <a:lnTo>
                    <a:pt x="1982" y="2422"/>
                  </a:lnTo>
                  <a:lnTo>
                    <a:pt x="1931" y="2344"/>
                  </a:lnTo>
                  <a:lnTo>
                    <a:pt x="1914" y="2302"/>
                  </a:lnTo>
                  <a:lnTo>
                    <a:pt x="1908" y="2254"/>
                  </a:lnTo>
                  <a:lnTo>
                    <a:pt x="1914" y="2207"/>
                  </a:lnTo>
                  <a:lnTo>
                    <a:pt x="1927" y="2170"/>
                  </a:lnTo>
                  <a:lnTo>
                    <a:pt x="1944" y="2141"/>
                  </a:lnTo>
                  <a:lnTo>
                    <a:pt x="1955" y="2108"/>
                  </a:lnTo>
                  <a:lnTo>
                    <a:pt x="1948" y="2074"/>
                  </a:lnTo>
                  <a:lnTo>
                    <a:pt x="1771" y="1829"/>
                  </a:lnTo>
                  <a:lnTo>
                    <a:pt x="1715" y="1728"/>
                  </a:lnTo>
                  <a:lnTo>
                    <a:pt x="1668" y="1604"/>
                  </a:lnTo>
                  <a:lnTo>
                    <a:pt x="1574" y="1243"/>
                  </a:lnTo>
                  <a:lnTo>
                    <a:pt x="1561" y="1090"/>
                  </a:lnTo>
                  <a:lnTo>
                    <a:pt x="1572" y="1011"/>
                  </a:lnTo>
                  <a:lnTo>
                    <a:pt x="1597" y="939"/>
                  </a:lnTo>
                  <a:lnTo>
                    <a:pt x="1691" y="731"/>
                  </a:lnTo>
                  <a:lnTo>
                    <a:pt x="1709" y="660"/>
                  </a:lnTo>
                  <a:lnTo>
                    <a:pt x="1709" y="585"/>
                  </a:lnTo>
                  <a:lnTo>
                    <a:pt x="1691" y="530"/>
                  </a:lnTo>
                  <a:lnTo>
                    <a:pt x="1690" y="530"/>
                  </a:lnTo>
                  <a:lnTo>
                    <a:pt x="1684" y="496"/>
                  </a:lnTo>
                  <a:lnTo>
                    <a:pt x="1676" y="473"/>
                  </a:lnTo>
                  <a:lnTo>
                    <a:pt x="1670" y="449"/>
                  </a:lnTo>
                  <a:lnTo>
                    <a:pt x="1667" y="433"/>
                  </a:lnTo>
                  <a:lnTo>
                    <a:pt x="1662" y="420"/>
                  </a:lnTo>
                  <a:lnTo>
                    <a:pt x="1659" y="380"/>
                  </a:lnTo>
                  <a:lnTo>
                    <a:pt x="1673" y="323"/>
                  </a:lnTo>
                  <a:lnTo>
                    <a:pt x="1724" y="213"/>
                  </a:lnTo>
                  <a:lnTo>
                    <a:pt x="1758" y="162"/>
                  </a:lnTo>
                  <a:lnTo>
                    <a:pt x="1895" y="0"/>
                  </a:lnTo>
                  <a:lnTo>
                    <a:pt x="1789" y="36"/>
                  </a:lnTo>
                  <a:lnTo>
                    <a:pt x="1687" y="79"/>
                  </a:lnTo>
                  <a:lnTo>
                    <a:pt x="1586" y="126"/>
                  </a:lnTo>
                  <a:lnTo>
                    <a:pt x="1488" y="178"/>
                  </a:lnTo>
                  <a:lnTo>
                    <a:pt x="1390" y="232"/>
                  </a:lnTo>
                  <a:lnTo>
                    <a:pt x="1296" y="292"/>
                  </a:lnTo>
                  <a:lnTo>
                    <a:pt x="1202" y="356"/>
                  </a:lnTo>
                  <a:lnTo>
                    <a:pt x="1111" y="426"/>
                  </a:lnTo>
                  <a:close/>
                  <a:moveTo>
                    <a:pt x="1216" y="528"/>
                  </a:moveTo>
                  <a:lnTo>
                    <a:pt x="1216" y="530"/>
                  </a:lnTo>
                  <a:lnTo>
                    <a:pt x="1212" y="530"/>
                  </a:lnTo>
                  <a:lnTo>
                    <a:pt x="1212" y="529"/>
                  </a:lnTo>
                  <a:lnTo>
                    <a:pt x="1213" y="529"/>
                  </a:lnTo>
                  <a:lnTo>
                    <a:pt x="1216" y="528"/>
                  </a:lnTo>
                  <a:close/>
                </a:path>
              </a:pathLst>
            </a:custGeom>
            <a:solidFill>
              <a:srgbClr val="007FFF"/>
            </a:solidFill>
            <a:ln w="9525">
              <a:noFill/>
              <a:round/>
              <a:headEnd/>
              <a:tailEnd/>
            </a:ln>
          </p:spPr>
          <p:txBody>
            <a:bodyPr/>
            <a:lstStyle/>
            <a:p>
              <a:endParaRPr lang="en-GB"/>
            </a:p>
          </p:txBody>
        </p:sp>
        <p:sp>
          <p:nvSpPr>
            <p:cNvPr id="26211" name="Freeform 611"/>
            <p:cNvSpPr>
              <a:spLocks/>
            </p:cNvSpPr>
            <p:nvPr/>
          </p:nvSpPr>
          <p:spPr bwMode="auto">
            <a:xfrm>
              <a:off x="2557" y="1737"/>
              <a:ext cx="1" cy="1"/>
            </a:xfrm>
            <a:custGeom>
              <a:avLst/>
              <a:gdLst/>
              <a:ahLst/>
              <a:cxnLst>
                <a:cxn ang="0">
                  <a:pos x="4" y="2"/>
                </a:cxn>
                <a:cxn ang="0">
                  <a:pos x="4" y="0"/>
                </a:cxn>
                <a:cxn ang="0">
                  <a:pos x="1" y="1"/>
                </a:cxn>
                <a:cxn ang="0">
                  <a:pos x="0" y="1"/>
                </a:cxn>
                <a:cxn ang="0">
                  <a:pos x="0" y="2"/>
                </a:cxn>
                <a:cxn ang="0">
                  <a:pos x="4" y="2"/>
                </a:cxn>
              </a:cxnLst>
              <a:rect l="0" t="0" r="r" b="b"/>
              <a:pathLst>
                <a:path w="4" h="2">
                  <a:moveTo>
                    <a:pt x="4" y="2"/>
                  </a:moveTo>
                  <a:lnTo>
                    <a:pt x="4" y="0"/>
                  </a:lnTo>
                  <a:lnTo>
                    <a:pt x="1" y="1"/>
                  </a:lnTo>
                  <a:lnTo>
                    <a:pt x="0" y="1"/>
                  </a:lnTo>
                  <a:lnTo>
                    <a:pt x="0" y="2"/>
                  </a:lnTo>
                  <a:lnTo>
                    <a:pt x="4" y="2"/>
                  </a:lnTo>
                  <a:close/>
                </a:path>
              </a:pathLst>
            </a:custGeom>
            <a:solidFill>
              <a:srgbClr val="000000"/>
            </a:solidFill>
            <a:ln w="9525">
              <a:noFill/>
              <a:round/>
              <a:headEnd/>
              <a:tailEnd/>
            </a:ln>
          </p:spPr>
          <p:txBody>
            <a:bodyPr/>
            <a:lstStyle/>
            <a:p>
              <a:endParaRPr lang="en-GB"/>
            </a:p>
          </p:txBody>
        </p:sp>
        <p:sp>
          <p:nvSpPr>
            <p:cNvPr id="26212" name="Freeform 612"/>
            <p:cNvSpPr>
              <a:spLocks/>
            </p:cNvSpPr>
            <p:nvPr/>
          </p:nvSpPr>
          <p:spPr bwMode="auto">
            <a:xfrm>
              <a:off x="2633" y="2246"/>
              <a:ext cx="10" cy="3"/>
            </a:xfrm>
            <a:custGeom>
              <a:avLst/>
              <a:gdLst/>
              <a:ahLst/>
              <a:cxnLst>
                <a:cxn ang="0">
                  <a:pos x="20" y="3"/>
                </a:cxn>
                <a:cxn ang="0">
                  <a:pos x="0" y="0"/>
                </a:cxn>
                <a:cxn ang="0">
                  <a:pos x="51" y="17"/>
                </a:cxn>
                <a:cxn ang="0">
                  <a:pos x="20" y="3"/>
                </a:cxn>
              </a:cxnLst>
              <a:rect l="0" t="0" r="r" b="b"/>
              <a:pathLst>
                <a:path w="51" h="17">
                  <a:moveTo>
                    <a:pt x="20" y="3"/>
                  </a:moveTo>
                  <a:lnTo>
                    <a:pt x="0" y="0"/>
                  </a:lnTo>
                  <a:lnTo>
                    <a:pt x="51" y="17"/>
                  </a:lnTo>
                  <a:lnTo>
                    <a:pt x="20" y="3"/>
                  </a:lnTo>
                  <a:close/>
                </a:path>
              </a:pathLst>
            </a:custGeom>
            <a:solidFill>
              <a:srgbClr val="007FFF"/>
            </a:solidFill>
            <a:ln w="9525">
              <a:noFill/>
              <a:round/>
              <a:headEnd/>
              <a:tailEnd/>
            </a:ln>
          </p:spPr>
          <p:txBody>
            <a:bodyPr/>
            <a:lstStyle/>
            <a:p>
              <a:endParaRPr lang="en-GB"/>
            </a:p>
          </p:txBody>
        </p:sp>
        <p:sp>
          <p:nvSpPr>
            <p:cNvPr id="26213" name="Freeform 613"/>
            <p:cNvSpPr>
              <a:spLocks/>
            </p:cNvSpPr>
            <p:nvPr/>
          </p:nvSpPr>
          <p:spPr bwMode="auto">
            <a:xfrm>
              <a:off x="2651" y="2253"/>
              <a:ext cx="16" cy="8"/>
            </a:xfrm>
            <a:custGeom>
              <a:avLst/>
              <a:gdLst/>
              <a:ahLst/>
              <a:cxnLst>
                <a:cxn ang="0">
                  <a:pos x="0" y="0"/>
                </a:cxn>
                <a:cxn ang="0">
                  <a:pos x="78" y="40"/>
                </a:cxn>
                <a:cxn ang="0">
                  <a:pos x="30" y="12"/>
                </a:cxn>
                <a:cxn ang="0">
                  <a:pos x="0" y="0"/>
                </a:cxn>
              </a:cxnLst>
              <a:rect l="0" t="0" r="r" b="b"/>
              <a:pathLst>
                <a:path w="78" h="40">
                  <a:moveTo>
                    <a:pt x="0" y="0"/>
                  </a:moveTo>
                  <a:lnTo>
                    <a:pt x="78" y="40"/>
                  </a:lnTo>
                  <a:lnTo>
                    <a:pt x="30" y="12"/>
                  </a:lnTo>
                  <a:lnTo>
                    <a:pt x="0" y="0"/>
                  </a:lnTo>
                  <a:close/>
                </a:path>
              </a:pathLst>
            </a:custGeom>
            <a:solidFill>
              <a:srgbClr val="007FFF"/>
            </a:solidFill>
            <a:ln w="9525">
              <a:noFill/>
              <a:round/>
              <a:headEnd/>
              <a:tailEnd/>
            </a:ln>
          </p:spPr>
          <p:txBody>
            <a:bodyPr/>
            <a:lstStyle/>
            <a:p>
              <a:endParaRPr lang="en-GB"/>
            </a:p>
          </p:txBody>
        </p:sp>
        <p:sp>
          <p:nvSpPr>
            <p:cNvPr id="26214" name="Freeform 614"/>
            <p:cNvSpPr>
              <a:spLocks/>
            </p:cNvSpPr>
            <p:nvPr/>
          </p:nvSpPr>
          <p:spPr bwMode="auto">
            <a:xfrm>
              <a:off x="2410" y="2420"/>
              <a:ext cx="389" cy="300"/>
            </a:xfrm>
            <a:custGeom>
              <a:avLst/>
              <a:gdLst/>
              <a:ahLst/>
              <a:cxnLst>
                <a:cxn ang="0">
                  <a:pos x="1415" y="34"/>
                </a:cxn>
                <a:cxn ang="0">
                  <a:pos x="1200" y="214"/>
                </a:cxn>
                <a:cxn ang="0">
                  <a:pos x="1018" y="660"/>
                </a:cxn>
                <a:cxn ang="0">
                  <a:pos x="804" y="385"/>
                </a:cxn>
                <a:cxn ang="0">
                  <a:pos x="544" y="0"/>
                </a:cxn>
                <a:cxn ang="0">
                  <a:pos x="409" y="497"/>
                </a:cxn>
                <a:cxn ang="0">
                  <a:pos x="0" y="169"/>
                </a:cxn>
                <a:cxn ang="0">
                  <a:pos x="38" y="378"/>
                </a:cxn>
                <a:cxn ang="0">
                  <a:pos x="118" y="485"/>
                </a:cxn>
                <a:cxn ang="0">
                  <a:pos x="206" y="589"/>
                </a:cxn>
                <a:cxn ang="0">
                  <a:pos x="300" y="691"/>
                </a:cxn>
                <a:cxn ang="0">
                  <a:pos x="457" y="844"/>
                </a:cxn>
                <a:cxn ang="0">
                  <a:pos x="569" y="941"/>
                </a:cxn>
                <a:cxn ang="0">
                  <a:pos x="697" y="1042"/>
                </a:cxn>
                <a:cxn ang="0">
                  <a:pos x="797" y="1084"/>
                </a:cxn>
                <a:cxn ang="0">
                  <a:pos x="851" y="1105"/>
                </a:cxn>
                <a:cxn ang="0">
                  <a:pos x="958" y="1142"/>
                </a:cxn>
                <a:cxn ang="0">
                  <a:pos x="1027" y="1171"/>
                </a:cxn>
                <a:cxn ang="0">
                  <a:pos x="1032" y="1184"/>
                </a:cxn>
                <a:cxn ang="0">
                  <a:pos x="1074" y="1199"/>
                </a:cxn>
                <a:cxn ang="0">
                  <a:pos x="1074" y="1206"/>
                </a:cxn>
                <a:cxn ang="0">
                  <a:pos x="1095" y="1222"/>
                </a:cxn>
                <a:cxn ang="0">
                  <a:pos x="1114" y="1237"/>
                </a:cxn>
                <a:cxn ang="0">
                  <a:pos x="1117" y="1240"/>
                </a:cxn>
                <a:cxn ang="0">
                  <a:pos x="1147" y="1254"/>
                </a:cxn>
                <a:cxn ang="0">
                  <a:pos x="1200" y="1278"/>
                </a:cxn>
                <a:cxn ang="0">
                  <a:pos x="1226" y="1295"/>
                </a:cxn>
                <a:cxn ang="0">
                  <a:pos x="1237" y="1306"/>
                </a:cxn>
                <a:cxn ang="0">
                  <a:pos x="1342" y="1354"/>
                </a:cxn>
                <a:cxn ang="0">
                  <a:pos x="1350" y="1360"/>
                </a:cxn>
                <a:cxn ang="0">
                  <a:pos x="1356" y="1368"/>
                </a:cxn>
                <a:cxn ang="0">
                  <a:pos x="1410" y="1384"/>
                </a:cxn>
                <a:cxn ang="0">
                  <a:pos x="1424" y="1388"/>
                </a:cxn>
                <a:cxn ang="0">
                  <a:pos x="1466" y="1398"/>
                </a:cxn>
                <a:cxn ang="0">
                  <a:pos x="1551" y="1410"/>
                </a:cxn>
                <a:cxn ang="0">
                  <a:pos x="1638" y="1433"/>
                </a:cxn>
                <a:cxn ang="0">
                  <a:pos x="1719" y="1450"/>
                </a:cxn>
                <a:cxn ang="0">
                  <a:pos x="1719" y="1501"/>
                </a:cxn>
                <a:cxn ang="0">
                  <a:pos x="1747" y="1493"/>
                </a:cxn>
                <a:cxn ang="0">
                  <a:pos x="1748" y="1478"/>
                </a:cxn>
                <a:cxn ang="0">
                  <a:pos x="1825" y="1241"/>
                </a:cxn>
                <a:cxn ang="0">
                  <a:pos x="1901" y="996"/>
                </a:cxn>
                <a:cxn ang="0">
                  <a:pos x="1908" y="970"/>
                </a:cxn>
                <a:cxn ang="0">
                  <a:pos x="1918" y="959"/>
                </a:cxn>
                <a:cxn ang="0">
                  <a:pos x="1934" y="956"/>
                </a:cxn>
                <a:cxn ang="0">
                  <a:pos x="1946" y="902"/>
                </a:cxn>
                <a:cxn ang="0">
                  <a:pos x="1800" y="612"/>
                </a:cxn>
                <a:cxn ang="0">
                  <a:pos x="1595" y="443"/>
                </a:cxn>
              </a:cxnLst>
              <a:rect l="0" t="0" r="r" b="b"/>
              <a:pathLst>
                <a:path w="1946" h="1501">
                  <a:moveTo>
                    <a:pt x="1595" y="34"/>
                  </a:moveTo>
                  <a:lnTo>
                    <a:pt x="1415" y="34"/>
                  </a:lnTo>
                  <a:lnTo>
                    <a:pt x="1415" y="214"/>
                  </a:lnTo>
                  <a:lnTo>
                    <a:pt x="1200" y="214"/>
                  </a:lnTo>
                  <a:lnTo>
                    <a:pt x="1200" y="660"/>
                  </a:lnTo>
                  <a:lnTo>
                    <a:pt x="1018" y="660"/>
                  </a:lnTo>
                  <a:lnTo>
                    <a:pt x="1018" y="385"/>
                  </a:lnTo>
                  <a:lnTo>
                    <a:pt x="804" y="385"/>
                  </a:lnTo>
                  <a:lnTo>
                    <a:pt x="804" y="0"/>
                  </a:lnTo>
                  <a:lnTo>
                    <a:pt x="544" y="0"/>
                  </a:lnTo>
                  <a:lnTo>
                    <a:pt x="544" y="497"/>
                  </a:lnTo>
                  <a:lnTo>
                    <a:pt x="409" y="497"/>
                  </a:lnTo>
                  <a:lnTo>
                    <a:pt x="409" y="169"/>
                  </a:lnTo>
                  <a:lnTo>
                    <a:pt x="0" y="169"/>
                  </a:lnTo>
                  <a:lnTo>
                    <a:pt x="0" y="325"/>
                  </a:lnTo>
                  <a:lnTo>
                    <a:pt x="38" y="378"/>
                  </a:lnTo>
                  <a:lnTo>
                    <a:pt x="77" y="433"/>
                  </a:lnTo>
                  <a:lnTo>
                    <a:pt x="118" y="485"/>
                  </a:lnTo>
                  <a:lnTo>
                    <a:pt x="163" y="538"/>
                  </a:lnTo>
                  <a:lnTo>
                    <a:pt x="206" y="589"/>
                  </a:lnTo>
                  <a:lnTo>
                    <a:pt x="252" y="641"/>
                  </a:lnTo>
                  <a:lnTo>
                    <a:pt x="300" y="691"/>
                  </a:lnTo>
                  <a:lnTo>
                    <a:pt x="350" y="742"/>
                  </a:lnTo>
                  <a:lnTo>
                    <a:pt x="457" y="844"/>
                  </a:lnTo>
                  <a:lnTo>
                    <a:pt x="512" y="893"/>
                  </a:lnTo>
                  <a:lnTo>
                    <a:pt x="569" y="941"/>
                  </a:lnTo>
                  <a:lnTo>
                    <a:pt x="632" y="992"/>
                  </a:lnTo>
                  <a:lnTo>
                    <a:pt x="697" y="1042"/>
                  </a:lnTo>
                  <a:lnTo>
                    <a:pt x="797" y="1042"/>
                  </a:lnTo>
                  <a:lnTo>
                    <a:pt x="797" y="1084"/>
                  </a:lnTo>
                  <a:lnTo>
                    <a:pt x="797" y="1091"/>
                  </a:lnTo>
                  <a:lnTo>
                    <a:pt x="851" y="1105"/>
                  </a:lnTo>
                  <a:lnTo>
                    <a:pt x="905" y="1122"/>
                  </a:lnTo>
                  <a:lnTo>
                    <a:pt x="958" y="1142"/>
                  </a:lnTo>
                  <a:lnTo>
                    <a:pt x="1010" y="1163"/>
                  </a:lnTo>
                  <a:lnTo>
                    <a:pt x="1027" y="1171"/>
                  </a:lnTo>
                  <a:lnTo>
                    <a:pt x="1031" y="1177"/>
                  </a:lnTo>
                  <a:lnTo>
                    <a:pt x="1032" y="1184"/>
                  </a:lnTo>
                  <a:lnTo>
                    <a:pt x="1052" y="1193"/>
                  </a:lnTo>
                  <a:lnTo>
                    <a:pt x="1074" y="1199"/>
                  </a:lnTo>
                  <a:lnTo>
                    <a:pt x="1074" y="1201"/>
                  </a:lnTo>
                  <a:lnTo>
                    <a:pt x="1074" y="1206"/>
                  </a:lnTo>
                  <a:lnTo>
                    <a:pt x="1074" y="1214"/>
                  </a:lnTo>
                  <a:lnTo>
                    <a:pt x="1095" y="1222"/>
                  </a:lnTo>
                  <a:lnTo>
                    <a:pt x="1104" y="1228"/>
                  </a:lnTo>
                  <a:lnTo>
                    <a:pt x="1114" y="1237"/>
                  </a:lnTo>
                  <a:lnTo>
                    <a:pt x="1115" y="1238"/>
                  </a:lnTo>
                  <a:lnTo>
                    <a:pt x="1117" y="1240"/>
                  </a:lnTo>
                  <a:lnTo>
                    <a:pt x="1120" y="1245"/>
                  </a:lnTo>
                  <a:lnTo>
                    <a:pt x="1147" y="1254"/>
                  </a:lnTo>
                  <a:lnTo>
                    <a:pt x="1174" y="1265"/>
                  </a:lnTo>
                  <a:lnTo>
                    <a:pt x="1200" y="1278"/>
                  </a:lnTo>
                  <a:lnTo>
                    <a:pt x="1226" y="1292"/>
                  </a:lnTo>
                  <a:lnTo>
                    <a:pt x="1226" y="1295"/>
                  </a:lnTo>
                  <a:lnTo>
                    <a:pt x="1231" y="1298"/>
                  </a:lnTo>
                  <a:lnTo>
                    <a:pt x="1237" y="1306"/>
                  </a:lnTo>
                  <a:lnTo>
                    <a:pt x="1291" y="1329"/>
                  </a:lnTo>
                  <a:lnTo>
                    <a:pt x="1342" y="1354"/>
                  </a:lnTo>
                  <a:lnTo>
                    <a:pt x="1344" y="1355"/>
                  </a:lnTo>
                  <a:lnTo>
                    <a:pt x="1350" y="1360"/>
                  </a:lnTo>
                  <a:lnTo>
                    <a:pt x="1352" y="1364"/>
                  </a:lnTo>
                  <a:lnTo>
                    <a:pt x="1356" y="1368"/>
                  </a:lnTo>
                  <a:lnTo>
                    <a:pt x="1392" y="1380"/>
                  </a:lnTo>
                  <a:lnTo>
                    <a:pt x="1410" y="1384"/>
                  </a:lnTo>
                  <a:lnTo>
                    <a:pt x="1419" y="1387"/>
                  </a:lnTo>
                  <a:lnTo>
                    <a:pt x="1424" y="1388"/>
                  </a:lnTo>
                  <a:lnTo>
                    <a:pt x="1429" y="1390"/>
                  </a:lnTo>
                  <a:lnTo>
                    <a:pt x="1466" y="1398"/>
                  </a:lnTo>
                  <a:lnTo>
                    <a:pt x="1504" y="1405"/>
                  </a:lnTo>
                  <a:lnTo>
                    <a:pt x="1551" y="1410"/>
                  </a:lnTo>
                  <a:lnTo>
                    <a:pt x="1596" y="1421"/>
                  </a:lnTo>
                  <a:lnTo>
                    <a:pt x="1638" y="1433"/>
                  </a:lnTo>
                  <a:lnTo>
                    <a:pt x="1679" y="1450"/>
                  </a:lnTo>
                  <a:lnTo>
                    <a:pt x="1719" y="1450"/>
                  </a:lnTo>
                  <a:lnTo>
                    <a:pt x="1719" y="1494"/>
                  </a:lnTo>
                  <a:lnTo>
                    <a:pt x="1719" y="1501"/>
                  </a:lnTo>
                  <a:lnTo>
                    <a:pt x="1749" y="1501"/>
                  </a:lnTo>
                  <a:lnTo>
                    <a:pt x="1747" y="1493"/>
                  </a:lnTo>
                  <a:lnTo>
                    <a:pt x="1747" y="1486"/>
                  </a:lnTo>
                  <a:lnTo>
                    <a:pt x="1748" y="1478"/>
                  </a:lnTo>
                  <a:lnTo>
                    <a:pt x="1751" y="1470"/>
                  </a:lnTo>
                  <a:lnTo>
                    <a:pt x="1825" y="1241"/>
                  </a:lnTo>
                  <a:lnTo>
                    <a:pt x="1901" y="1017"/>
                  </a:lnTo>
                  <a:lnTo>
                    <a:pt x="1901" y="996"/>
                  </a:lnTo>
                  <a:lnTo>
                    <a:pt x="1906" y="978"/>
                  </a:lnTo>
                  <a:lnTo>
                    <a:pt x="1908" y="970"/>
                  </a:lnTo>
                  <a:lnTo>
                    <a:pt x="1912" y="965"/>
                  </a:lnTo>
                  <a:lnTo>
                    <a:pt x="1918" y="959"/>
                  </a:lnTo>
                  <a:lnTo>
                    <a:pt x="1926" y="956"/>
                  </a:lnTo>
                  <a:lnTo>
                    <a:pt x="1934" y="956"/>
                  </a:lnTo>
                  <a:lnTo>
                    <a:pt x="1934" y="919"/>
                  </a:lnTo>
                  <a:lnTo>
                    <a:pt x="1946" y="902"/>
                  </a:lnTo>
                  <a:lnTo>
                    <a:pt x="1946" y="612"/>
                  </a:lnTo>
                  <a:lnTo>
                    <a:pt x="1800" y="612"/>
                  </a:lnTo>
                  <a:lnTo>
                    <a:pt x="1800" y="443"/>
                  </a:lnTo>
                  <a:lnTo>
                    <a:pt x="1595" y="443"/>
                  </a:lnTo>
                  <a:lnTo>
                    <a:pt x="1595" y="34"/>
                  </a:lnTo>
                  <a:close/>
                </a:path>
              </a:pathLst>
            </a:custGeom>
            <a:solidFill>
              <a:srgbClr val="7FBFFF"/>
            </a:solidFill>
            <a:ln w="9525">
              <a:noFill/>
              <a:round/>
              <a:headEnd/>
              <a:tailEnd/>
            </a:ln>
          </p:spPr>
          <p:txBody>
            <a:bodyPr/>
            <a:lstStyle/>
            <a:p>
              <a:endParaRPr lang="en-GB"/>
            </a:p>
          </p:txBody>
        </p:sp>
        <p:sp>
          <p:nvSpPr>
            <p:cNvPr id="26215" name="Freeform 615"/>
            <p:cNvSpPr>
              <a:spLocks/>
            </p:cNvSpPr>
            <p:nvPr/>
          </p:nvSpPr>
          <p:spPr bwMode="auto">
            <a:xfrm>
              <a:off x="2416" y="2269"/>
              <a:ext cx="15" cy="1"/>
            </a:xfrm>
            <a:custGeom>
              <a:avLst/>
              <a:gdLst/>
              <a:ahLst/>
              <a:cxnLst>
                <a:cxn ang="0">
                  <a:pos x="56" y="0"/>
                </a:cxn>
                <a:cxn ang="0">
                  <a:pos x="0" y="2"/>
                </a:cxn>
                <a:cxn ang="0">
                  <a:pos x="77" y="2"/>
                </a:cxn>
                <a:cxn ang="0">
                  <a:pos x="56" y="0"/>
                </a:cxn>
              </a:cxnLst>
              <a:rect l="0" t="0" r="r" b="b"/>
              <a:pathLst>
                <a:path w="77" h="2">
                  <a:moveTo>
                    <a:pt x="56" y="0"/>
                  </a:moveTo>
                  <a:lnTo>
                    <a:pt x="0" y="2"/>
                  </a:lnTo>
                  <a:lnTo>
                    <a:pt x="77" y="2"/>
                  </a:lnTo>
                  <a:lnTo>
                    <a:pt x="56" y="0"/>
                  </a:lnTo>
                  <a:close/>
                </a:path>
              </a:pathLst>
            </a:custGeom>
            <a:solidFill>
              <a:srgbClr val="007FFF"/>
            </a:solidFill>
            <a:ln w="9525">
              <a:noFill/>
              <a:round/>
              <a:headEnd/>
              <a:tailEnd/>
            </a:ln>
          </p:spPr>
          <p:txBody>
            <a:bodyPr/>
            <a:lstStyle/>
            <a:p>
              <a:endParaRPr lang="en-GB"/>
            </a:p>
          </p:txBody>
        </p:sp>
        <p:sp>
          <p:nvSpPr>
            <p:cNvPr id="26216" name="Freeform 616"/>
            <p:cNvSpPr>
              <a:spLocks/>
            </p:cNvSpPr>
            <p:nvPr/>
          </p:nvSpPr>
          <p:spPr bwMode="auto">
            <a:xfrm>
              <a:off x="2439" y="2270"/>
              <a:ext cx="7" cy="1"/>
            </a:xfrm>
            <a:custGeom>
              <a:avLst/>
              <a:gdLst/>
              <a:ahLst/>
              <a:cxnLst>
                <a:cxn ang="0">
                  <a:pos x="20" y="1"/>
                </a:cxn>
                <a:cxn ang="0">
                  <a:pos x="0" y="0"/>
                </a:cxn>
                <a:cxn ang="0">
                  <a:pos x="38" y="7"/>
                </a:cxn>
                <a:cxn ang="0">
                  <a:pos x="20" y="1"/>
                </a:cxn>
              </a:cxnLst>
              <a:rect l="0" t="0" r="r" b="b"/>
              <a:pathLst>
                <a:path w="38" h="7">
                  <a:moveTo>
                    <a:pt x="20" y="1"/>
                  </a:moveTo>
                  <a:lnTo>
                    <a:pt x="0" y="0"/>
                  </a:lnTo>
                  <a:lnTo>
                    <a:pt x="38" y="7"/>
                  </a:lnTo>
                  <a:lnTo>
                    <a:pt x="20" y="1"/>
                  </a:lnTo>
                  <a:close/>
                </a:path>
              </a:pathLst>
            </a:custGeom>
            <a:solidFill>
              <a:srgbClr val="007FFF"/>
            </a:solidFill>
            <a:ln w="9525">
              <a:noFill/>
              <a:round/>
              <a:headEnd/>
              <a:tailEnd/>
            </a:ln>
          </p:spPr>
          <p:txBody>
            <a:bodyPr/>
            <a:lstStyle/>
            <a:p>
              <a:endParaRPr lang="en-GB"/>
            </a:p>
          </p:txBody>
        </p:sp>
        <p:sp>
          <p:nvSpPr>
            <p:cNvPr id="26217" name="Freeform 617"/>
            <p:cNvSpPr>
              <a:spLocks/>
            </p:cNvSpPr>
            <p:nvPr/>
          </p:nvSpPr>
          <p:spPr bwMode="auto">
            <a:xfrm>
              <a:off x="2518" y="2250"/>
              <a:ext cx="17" cy="8"/>
            </a:xfrm>
            <a:custGeom>
              <a:avLst/>
              <a:gdLst/>
              <a:ahLst/>
              <a:cxnLst>
                <a:cxn ang="0">
                  <a:pos x="13" y="34"/>
                </a:cxn>
                <a:cxn ang="0">
                  <a:pos x="0" y="43"/>
                </a:cxn>
                <a:cxn ang="0">
                  <a:pos x="82" y="0"/>
                </a:cxn>
                <a:cxn ang="0">
                  <a:pos x="13" y="34"/>
                </a:cxn>
              </a:cxnLst>
              <a:rect l="0" t="0" r="r" b="b"/>
              <a:pathLst>
                <a:path w="82" h="43">
                  <a:moveTo>
                    <a:pt x="13" y="34"/>
                  </a:moveTo>
                  <a:lnTo>
                    <a:pt x="0" y="43"/>
                  </a:lnTo>
                  <a:lnTo>
                    <a:pt x="82" y="0"/>
                  </a:lnTo>
                  <a:lnTo>
                    <a:pt x="13" y="34"/>
                  </a:lnTo>
                  <a:close/>
                </a:path>
              </a:pathLst>
            </a:custGeom>
            <a:solidFill>
              <a:srgbClr val="007FFF"/>
            </a:solidFill>
            <a:ln w="9525">
              <a:noFill/>
              <a:round/>
              <a:headEnd/>
              <a:tailEnd/>
            </a:ln>
          </p:spPr>
          <p:txBody>
            <a:bodyPr/>
            <a:lstStyle/>
            <a:p>
              <a:endParaRPr lang="en-GB"/>
            </a:p>
          </p:txBody>
        </p:sp>
        <p:sp>
          <p:nvSpPr>
            <p:cNvPr id="26218" name="Freeform 618"/>
            <p:cNvSpPr>
              <a:spLocks/>
            </p:cNvSpPr>
            <p:nvPr/>
          </p:nvSpPr>
          <p:spPr bwMode="auto">
            <a:xfrm>
              <a:off x="2328" y="2307"/>
              <a:ext cx="3" cy="1"/>
            </a:xfrm>
            <a:custGeom>
              <a:avLst/>
              <a:gdLst/>
              <a:ahLst/>
              <a:cxnLst>
                <a:cxn ang="0">
                  <a:pos x="0" y="0"/>
                </a:cxn>
                <a:cxn ang="0">
                  <a:pos x="13" y="2"/>
                </a:cxn>
                <a:cxn ang="0">
                  <a:pos x="5" y="0"/>
                </a:cxn>
                <a:cxn ang="0">
                  <a:pos x="0" y="0"/>
                </a:cxn>
              </a:cxnLst>
              <a:rect l="0" t="0" r="r" b="b"/>
              <a:pathLst>
                <a:path w="13" h="2">
                  <a:moveTo>
                    <a:pt x="0" y="0"/>
                  </a:moveTo>
                  <a:lnTo>
                    <a:pt x="13" y="2"/>
                  </a:lnTo>
                  <a:lnTo>
                    <a:pt x="5" y="0"/>
                  </a:lnTo>
                  <a:lnTo>
                    <a:pt x="0" y="0"/>
                  </a:lnTo>
                  <a:close/>
                </a:path>
              </a:pathLst>
            </a:custGeom>
            <a:solidFill>
              <a:srgbClr val="007FFF"/>
            </a:solidFill>
            <a:ln w="9525">
              <a:noFill/>
              <a:round/>
              <a:headEnd/>
              <a:tailEnd/>
            </a:ln>
          </p:spPr>
          <p:txBody>
            <a:bodyPr/>
            <a:lstStyle/>
            <a:p>
              <a:endParaRPr lang="en-GB"/>
            </a:p>
          </p:txBody>
        </p:sp>
        <p:sp>
          <p:nvSpPr>
            <p:cNvPr id="26219" name="Freeform 619"/>
            <p:cNvSpPr>
              <a:spLocks/>
            </p:cNvSpPr>
            <p:nvPr/>
          </p:nvSpPr>
          <p:spPr bwMode="auto">
            <a:xfrm>
              <a:off x="2331" y="2307"/>
              <a:ext cx="5" cy="1"/>
            </a:xfrm>
            <a:custGeom>
              <a:avLst/>
              <a:gdLst/>
              <a:ahLst/>
              <a:cxnLst>
                <a:cxn ang="0">
                  <a:pos x="0" y="0"/>
                </a:cxn>
                <a:cxn ang="0">
                  <a:pos x="27" y="4"/>
                </a:cxn>
                <a:cxn ang="0">
                  <a:pos x="0" y="0"/>
                </a:cxn>
              </a:cxnLst>
              <a:rect l="0" t="0" r="r" b="b"/>
              <a:pathLst>
                <a:path w="27" h="4">
                  <a:moveTo>
                    <a:pt x="0" y="0"/>
                  </a:moveTo>
                  <a:lnTo>
                    <a:pt x="27" y="4"/>
                  </a:lnTo>
                  <a:lnTo>
                    <a:pt x="0" y="0"/>
                  </a:lnTo>
                  <a:close/>
                </a:path>
              </a:pathLst>
            </a:custGeom>
            <a:solidFill>
              <a:srgbClr val="007FFF"/>
            </a:solidFill>
            <a:ln w="9525">
              <a:noFill/>
              <a:round/>
              <a:headEnd/>
              <a:tailEnd/>
            </a:ln>
          </p:spPr>
          <p:txBody>
            <a:bodyPr/>
            <a:lstStyle/>
            <a:p>
              <a:endParaRPr lang="en-GB"/>
            </a:p>
          </p:txBody>
        </p:sp>
        <p:sp>
          <p:nvSpPr>
            <p:cNvPr id="26220" name="Freeform 620"/>
            <p:cNvSpPr>
              <a:spLocks/>
            </p:cNvSpPr>
            <p:nvPr/>
          </p:nvSpPr>
          <p:spPr bwMode="auto">
            <a:xfrm>
              <a:off x="2372" y="2420"/>
              <a:ext cx="9" cy="17"/>
            </a:xfrm>
            <a:custGeom>
              <a:avLst/>
              <a:gdLst/>
              <a:ahLst/>
              <a:cxnLst>
                <a:cxn ang="0">
                  <a:pos x="45" y="89"/>
                </a:cxn>
                <a:cxn ang="0">
                  <a:pos x="45" y="0"/>
                </a:cxn>
                <a:cxn ang="0">
                  <a:pos x="0" y="0"/>
                </a:cxn>
                <a:cxn ang="0">
                  <a:pos x="21" y="44"/>
                </a:cxn>
                <a:cxn ang="0">
                  <a:pos x="45" y="89"/>
                </a:cxn>
              </a:cxnLst>
              <a:rect l="0" t="0" r="r" b="b"/>
              <a:pathLst>
                <a:path w="45" h="89">
                  <a:moveTo>
                    <a:pt x="45" y="89"/>
                  </a:moveTo>
                  <a:lnTo>
                    <a:pt x="45" y="0"/>
                  </a:lnTo>
                  <a:lnTo>
                    <a:pt x="0" y="0"/>
                  </a:lnTo>
                  <a:lnTo>
                    <a:pt x="21" y="44"/>
                  </a:lnTo>
                  <a:lnTo>
                    <a:pt x="45" y="89"/>
                  </a:lnTo>
                  <a:close/>
                </a:path>
              </a:pathLst>
            </a:custGeom>
            <a:solidFill>
              <a:srgbClr val="7FBFFF"/>
            </a:solidFill>
            <a:ln w="9525">
              <a:noFill/>
              <a:round/>
              <a:headEnd/>
              <a:tailEnd/>
            </a:ln>
          </p:spPr>
          <p:txBody>
            <a:bodyPr/>
            <a:lstStyle/>
            <a:p>
              <a:endParaRPr lang="en-GB"/>
            </a:p>
          </p:txBody>
        </p:sp>
        <p:sp>
          <p:nvSpPr>
            <p:cNvPr id="26221" name="Freeform 621"/>
            <p:cNvSpPr>
              <a:spLocks/>
            </p:cNvSpPr>
            <p:nvPr/>
          </p:nvSpPr>
          <p:spPr bwMode="auto">
            <a:xfrm>
              <a:off x="2381" y="2437"/>
              <a:ext cx="29" cy="62"/>
            </a:xfrm>
            <a:custGeom>
              <a:avLst/>
              <a:gdLst/>
              <a:ahLst/>
              <a:cxnLst>
                <a:cxn ang="0">
                  <a:pos x="0" y="308"/>
                </a:cxn>
                <a:cxn ang="0">
                  <a:pos x="146" y="308"/>
                </a:cxn>
                <a:cxn ang="0">
                  <a:pos x="146" y="236"/>
                </a:cxn>
                <a:cxn ang="0">
                  <a:pos x="69" y="118"/>
                </a:cxn>
                <a:cxn ang="0">
                  <a:pos x="0" y="0"/>
                </a:cxn>
                <a:cxn ang="0">
                  <a:pos x="0" y="308"/>
                </a:cxn>
              </a:cxnLst>
              <a:rect l="0" t="0" r="r" b="b"/>
              <a:pathLst>
                <a:path w="146" h="308">
                  <a:moveTo>
                    <a:pt x="0" y="308"/>
                  </a:moveTo>
                  <a:lnTo>
                    <a:pt x="146" y="308"/>
                  </a:lnTo>
                  <a:lnTo>
                    <a:pt x="146" y="236"/>
                  </a:lnTo>
                  <a:lnTo>
                    <a:pt x="69" y="118"/>
                  </a:lnTo>
                  <a:lnTo>
                    <a:pt x="0" y="0"/>
                  </a:lnTo>
                  <a:lnTo>
                    <a:pt x="0" y="308"/>
                  </a:lnTo>
                  <a:close/>
                </a:path>
              </a:pathLst>
            </a:custGeom>
            <a:solidFill>
              <a:srgbClr val="FFFFFF"/>
            </a:solidFill>
            <a:ln w="9525">
              <a:noFill/>
              <a:round/>
              <a:headEnd/>
              <a:tailEnd/>
            </a:ln>
          </p:spPr>
          <p:txBody>
            <a:bodyPr/>
            <a:lstStyle/>
            <a:p>
              <a:endParaRPr lang="en-GB"/>
            </a:p>
          </p:txBody>
        </p:sp>
        <p:sp>
          <p:nvSpPr>
            <p:cNvPr id="26222" name="Freeform 622"/>
            <p:cNvSpPr>
              <a:spLocks/>
            </p:cNvSpPr>
            <p:nvPr/>
          </p:nvSpPr>
          <p:spPr bwMode="auto">
            <a:xfrm>
              <a:off x="2797" y="2649"/>
              <a:ext cx="8" cy="25"/>
            </a:xfrm>
            <a:custGeom>
              <a:avLst/>
              <a:gdLst/>
              <a:ahLst/>
              <a:cxnLst>
                <a:cxn ang="0">
                  <a:pos x="40" y="26"/>
                </a:cxn>
                <a:cxn ang="0">
                  <a:pos x="32" y="12"/>
                </a:cxn>
                <a:cxn ang="0">
                  <a:pos x="26" y="0"/>
                </a:cxn>
                <a:cxn ang="0">
                  <a:pos x="20" y="15"/>
                </a:cxn>
                <a:cxn ang="0">
                  <a:pos x="15" y="36"/>
                </a:cxn>
                <a:cxn ang="0">
                  <a:pos x="10" y="57"/>
                </a:cxn>
                <a:cxn ang="0">
                  <a:pos x="0" y="100"/>
                </a:cxn>
                <a:cxn ang="0">
                  <a:pos x="0" y="109"/>
                </a:cxn>
                <a:cxn ang="0">
                  <a:pos x="0" y="117"/>
                </a:cxn>
                <a:cxn ang="0">
                  <a:pos x="0" y="123"/>
                </a:cxn>
                <a:cxn ang="0">
                  <a:pos x="7" y="98"/>
                </a:cxn>
                <a:cxn ang="0">
                  <a:pos x="17" y="75"/>
                </a:cxn>
                <a:cxn ang="0">
                  <a:pos x="28" y="53"/>
                </a:cxn>
                <a:cxn ang="0">
                  <a:pos x="43" y="32"/>
                </a:cxn>
                <a:cxn ang="0">
                  <a:pos x="40" y="26"/>
                </a:cxn>
              </a:cxnLst>
              <a:rect l="0" t="0" r="r" b="b"/>
              <a:pathLst>
                <a:path w="43" h="123">
                  <a:moveTo>
                    <a:pt x="40" y="26"/>
                  </a:moveTo>
                  <a:lnTo>
                    <a:pt x="32" y="12"/>
                  </a:lnTo>
                  <a:lnTo>
                    <a:pt x="26" y="0"/>
                  </a:lnTo>
                  <a:lnTo>
                    <a:pt x="20" y="15"/>
                  </a:lnTo>
                  <a:lnTo>
                    <a:pt x="15" y="36"/>
                  </a:lnTo>
                  <a:lnTo>
                    <a:pt x="10" y="57"/>
                  </a:lnTo>
                  <a:lnTo>
                    <a:pt x="0" y="100"/>
                  </a:lnTo>
                  <a:lnTo>
                    <a:pt x="0" y="109"/>
                  </a:lnTo>
                  <a:lnTo>
                    <a:pt x="0" y="117"/>
                  </a:lnTo>
                  <a:lnTo>
                    <a:pt x="0" y="123"/>
                  </a:lnTo>
                  <a:lnTo>
                    <a:pt x="7" y="98"/>
                  </a:lnTo>
                  <a:lnTo>
                    <a:pt x="17" y="75"/>
                  </a:lnTo>
                  <a:lnTo>
                    <a:pt x="28" y="53"/>
                  </a:lnTo>
                  <a:lnTo>
                    <a:pt x="43" y="32"/>
                  </a:lnTo>
                  <a:lnTo>
                    <a:pt x="40" y="26"/>
                  </a:lnTo>
                  <a:close/>
                </a:path>
              </a:pathLst>
            </a:custGeom>
            <a:solidFill>
              <a:srgbClr val="BFDDFF"/>
            </a:solidFill>
            <a:ln w="9525">
              <a:noFill/>
              <a:round/>
              <a:headEnd/>
              <a:tailEnd/>
            </a:ln>
          </p:spPr>
          <p:txBody>
            <a:bodyPr/>
            <a:lstStyle/>
            <a:p>
              <a:endParaRPr lang="en-GB"/>
            </a:p>
          </p:txBody>
        </p:sp>
        <p:sp>
          <p:nvSpPr>
            <p:cNvPr id="26223" name="Freeform 623"/>
            <p:cNvSpPr>
              <a:spLocks/>
            </p:cNvSpPr>
            <p:nvPr/>
          </p:nvSpPr>
          <p:spPr bwMode="auto">
            <a:xfrm>
              <a:off x="2549" y="2628"/>
              <a:ext cx="212" cy="95"/>
            </a:xfrm>
            <a:custGeom>
              <a:avLst/>
              <a:gdLst/>
              <a:ahLst/>
              <a:cxnLst>
                <a:cxn ang="0">
                  <a:pos x="0" y="0"/>
                </a:cxn>
                <a:cxn ang="0">
                  <a:pos x="121" y="84"/>
                </a:cxn>
                <a:cxn ang="0">
                  <a:pos x="246" y="162"/>
                </a:cxn>
                <a:cxn ang="0">
                  <a:pos x="373" y="231"/>
                </a:cxn>
                <a:cxn ang="0">
                  <a:pos x="504" y="295"/>
                </a:cxn>
                <a:cxn ang="0">
                  <a:pos x="638" y="349"/>
                </a:cxn>
                <a:cxn ang="0">
                  <a:pos x="775" y="398"/>
                </a:cxn>
                <a:cxn ang="0">
                  <a:pos x="916" y="439"/>
                </a:cxn>
                <a:cxn ang="0">
                  <a:pos x="1060" y="473"/>
                </a:cxn>
                <a:cxn ang="0">
                  <a:pos x="1052" y="459"/>
                </a:cxn>
                <a:cxn ang="0">
                  <a:pos x="1022" y="452"/>
                </a:cxn>
                <a:cxn ang="0">
                  <a:pos x="982" y="408"/>
                </a:cxn>
                <a:cxn ang="0">
                  <a:pos x="899" y="379"/>
                </a:cxn>
                <a:cxn ang="0">
                  <a:pos x="807" y="363"/>
                </a:cxn>
                <a:cxn ang="0">
                  <a:pos x="732" y="348"/>
                </a:cxn>
                <a:cxn ang="0">
                  <a:pos x="722" y="345"/>
                </a:cxn>
                <a:cxn ang="0">
                  <a:pos x="695" y="338"/>
                </a:cxn>
                <a:cxn ang="0">
                  <a:pos x="655" y="322"/>
                </a:cxn>
                <a:cxn ang="0">
                  <a:pos x="647" y="313"/>
                </a:cxn>
                <a:cxn ang="0">
                  <a:pos x="594" y="287"/>
                </a:cxn>
                <a:cxn ang="0">
                  <a:pos x="534" y="256"/>
                </a:cxn>
                <a:cxn ang="0">
                  <a:pos x="529" y="250"/>
                </a:cxn>
                <a:cxn ang="0">
                  <a:pos x="477" y="223"/>
                </a:cxn>
                <a:cxn ang="0">
                  <a:pos x="423" y="203"/>
                </a:cxn>
                <a:cxn ang="0">
                  <a:pos x="418" y="196"/>
                </a:cxn>
                <a:cxn ang="0">
                  <a:pos x="407" y="186"/>
                </a:cxn>
                <a:cxn ang="0">
                  <a:pos x="377" y="172"/>
                </a:cxn>
                <a:cxn ang="0">
                  <a:pos x="377" y="159"/>
                </a:cxn>
                <a:cxn ang="0">
                  <a:pos x="355" y="151"/>
                </a:cxn>
                <a:cxn ang="0">
                  <a:pos x="334" y="135"/>
                </a:cxn>
                <a:cxn ang="0">
                  <a:pos x="313" y="121"/>
                </a:cxn>
                <a:cxn ang="0">
                  <a:pos x="208" y="80"/>
                </a:cxn>
                <a:cxn ang="0">
                  <a:pos x="100" y="49"/>
                </a:cxn>
                <a:cxn ang="0">
                  <a:pos x="100" y="0"/>
                </a:cxn>
              </a:cxnLst>
              <a:rect l="0" t="0" r="r" b="b"/>
              <a:pathLst>
                <a:path w="1060" h="473">
                  <a:moveTo>
                    <a:pt x="100" y="0"/>
                  </a:moveTo>
                  <a:lnTo>
                    <a:pt x="0" y="0"/>
                  </a:lnTo>
                  <a:lnTo>
                    <a:pt x="60" y="42"/>
                  </a:lnTo>
                  <a:lnTo>
                    <a:pt x="121" y="84"/>
                  </a:lnTo>
                  <a:lnTo>
                    <a:pt x="182" y="123"/>
                  </a:lnTo>
                  <a:lnTo>
                    <a:pt x="246" y="162"/>
                  </a:lnTo>
                  <a:lnTo>
                    <a:pt x="308" y="197"/>
                  </a:lnTo>
                  <a:lnTo>
                    <a:pt x="373" y="231"/>
                  </a:lnTo>
                  <a:lnTo>
                    <a:pt x="437" y="264"/>
                  </a:lnTo>
                  <a:lnTo>
                    <a:pt x="504" y="295"/>
                  </a:lnTo>
                  <a:lnTo>
                    <a:pt x="570" y="323"/>
                  </a:lnTo>
                  <a:lnTo>
                    <a:pt x="638" y="349"/>
                  </a:lnTo>
                  <a:lnTo>
                    <a:pt x="706" y="374"/>
                  </a:lnTo>
                  <a:lnTo>
                    <a:pt x="775" y="398"/>
                  </a:lnTo>
                  <a:lnTo>
                    <a:pt x="845" y="419"/>
                  </a:lnTo>
                  <a:lnTo>
                    <a:pt x="916" y="439"/>
                  </a:lnTo>
                  <a:lnTo>
                    <a:pt x="988" y="456"/>
                  </a:lnTo>
                  <a:lnTo>
                    <a:pt x="1060" y="473"/>
                  </a:lnTo>
                  <a:lnTo>
                    <a:pt x="1054" y="466"/>
                  </a:lnTo>
                  <a:lnTo>
                    <a:pt x="1052" y="459"/>
                  </a:lnTo>
                  <a:lnTo>
                    <a:pt x="1022" y="459"/>
                  </a:lnTo>
                  <a:lnTo>
                    <a:pt x="1022" y="452"/>
                  </a:lnTo>
                  <a:lnTo>
                    <a:pt x="1022" y="408"/>
                  </a:lnTo>
                  <a:lnTo>
                    <a:pt x="982" y="408"/>
                  </a:lnTo>
                  <a:lnTo>
                    <a:pt x="941" y="391"/>
                  </a:lnTo>
                  <a:lnTo>
                    <a:pt x="899" y="379"/>
                  </a:lnTo>
                  <a:lnTo>
                    <a:pt x="854" y="368"/>
                  </a:lnTo>
                  <a:lnTo>
                    <a:pt x="807" y="363"/>
                  </a:lnTo>
                  <a:lnTo>
                    <a:pt x="769" y="356"/>
                  </a:lnTo>
                  <a:lnTo>
                    <a:pt x="732" y="348"/>
                  </a:lnTo>
                  <a:lnTo>
                    <a:pt x="727" y="346"/>
                  </a:lnTo>
                  <a:lnTo>
                    <a:pt x="722" y="345"/>
                  </a:lnTo>
                  <a:lnTo>
                    <a:pt x="713" y="342"/>
                  </a:lnTo>
                  <a:lnTo>
                    <a:pt x="695" y="338"/>
                  </a:lnTo>
                  <a:lnTo>
                    <a:pt x="659" y="326"/>
                  </a:lnTo>
                  <a:lnTo>
                    <a:pt x="655" y="322"/>
                  </a:lnTo>
                  <a:lnTo>
                    <a:pt x="653" y="318"/>
                  </a:lnTo>
                  <a:lnTo>
                    <a:pt x="647" y="313"/>
                  </a:lnTo>
                  <a:lnTo>
                    <a:pt x="645" y="312"/>
                  </a:lnTo>
                  <a:lnTo>
                    <a:pt x="594" y="287"/>
                  </a:lnTo>
                  <a:lnTo>
                    <a:pt x="540" y="264"/>
                  </a:lnTo>
                  <a:lnTo>
                    <a:pt x="534" y="256"/>
                  </a:lnTo>
                  <a:lnTo>
                    <a:pt x="529" y="253"/>
                  </a:lnTo>
                  <a:lnTo>
                    <a:pt x="529" y="250"/>
                  </a:lnTo>
                  <a:lnTo>
                    <a:pt x="503" y="236"/>
                  </a:lnTo>
                  <a:lnTo>
                    <a:pt x="477" y="223"/>
                  </a:lnTo>
                  <a:lnTo>
                    <a:pt x="450" y="212"/>
                  </a:lnTo>
                  <a:lnTo>
                    <a:pt x="423" y="203"/>
                  </a:lnTo>
                  <a:lnTo>
                    <a:pt x="420" y="198"/>
                  </a:lnTo>
                  <a:lnTo>
                    <a:pt x="418" y="196"/>
                  </a:lnTo>
                  <a:lnTo>
                    <a:pt x="417" y="195"/>
                  </a:lnTo>
                  <a:lnTo>
                    <a:pt x="407" y="186"/>
                  </a:lnTo>
                  <a:lnTo>
                    <a:pt x="398" y="180"/>
                  </a:lnTo>
                  <a:lnTo>
                    <a:pt x="377" y="172"/>
                  </a:lnTo>
                  <a:lnTo>
                    <a:pt x="377" y="164"/>
                  </a:lnTo>
                  <a:lnTo>
                    <a:pt x="377" y="159"/>
                  </a:lnTo>
                  <a:lnTo>
                    <a:pt x="377" y="157"/>
                  </a:lnTo>
                  <a:lnTo>
                    <a:pt x="355" y="151"/>
                  </a:lnTo>
                  <a:lnTo>
                    <a:pt x="335" y="142"/>
                  </a:lnTo>
                  <a:lnTo>
                    <a:pt x="334" y="135"/>
                  </a:lnTo>
                  <a:lnTo>
                    <a:pt x="330" y="129"/>
                  </a:lnTo>
                  <a:lnTo>
                    <a:pt x="313" y="121"/>
                  </a:lnTo>
                  <a:lnTo>
                    <a:pt x="261" y="100"/>
                  </a:lnTo>
                  <a:lnTo>
                    <a:pt x="208" y="80"/>
                  </a:lnTo>
                  <a:lnTo>
                    <a:pt x="154" y="63"/>
                  </a:lnTo>
                  <a:lnTo>
                    <a:pt x="100" y="49"/>
                  </a:lnTo>
                  <a:lnTo>
                    <a:pt x="100" y="42"/>
                  </a:lnTo>
                  <a:lnTo>
                    <a:pt x="100" y="0"/>
                  </a:lnTo>
                  <a:close/>
                </a:path>
              </a:pathLst>
            </a:custGeom>
            <a:solidFill>
              <a:srgbClr val="BFDDFF"/>
            </a:solidFill>
            <a:ln w="9525">
              <a:noFill/>
              <a:round/>
              <a:headEnd/>
              <a:tailEnd/>
            </a:ln>
          </p:spPr>
          <p:txBody>
            <a:bodyPr/>
            <a:lstStyle/>
            <a:p>
              <a:endParaRPr lang="en-GB"/>
            </a:p>
          </p:txBody>
        </p:sp>
        <p:sp>
          <p:nvSpPr>
            <p:cNvPr id="26224" name="Freeform 624"/>
            <p:cNvSpPr>
              <a:spLocks/>
            </p:cNvSpPr>
            <p:nvPr/>
          </p:nvSpPr>
          <p:spPr bwMode="auto">
            <a:xfrm>
              <a:off x="2788" y="2669"/>
              <a:ext cx="9" cy="25"/>
            </a:xfrm>
            <a:custGeom>
              <a:avLst/>
              <a:gdLst/>
              <a:ahLst/>
              <a:cxnLst>
                <a:cxn ang="0">
                  <a:pos x="42" y="23"/>
                </a:cxn>
                <a:cxn ang="0">
                  <a:pos x="42" y="17"/>
                </a:cxn>
                <a:cxn ang="0">
                  <a:pos x="42" y="9"/>
                </a:cxn>
                <a:cxn ang="0">
                  <a:pos x="42" y="0"/>
                </a:cxn>
                <a:cxn ang="0">
                  <a:pos x="39" y="7"/>
                </a:cxn>
                <a:cxn ang="0">
                  <a:pos x="36" y="15"/>
                </a:cxn>
                <a:cxn ang="0">
                  <a:pos x="32" y="31"/>
                </a:cxn>
                <a:cxn ang="0">
                  <a:pos x="23" y="63"/>
                </a:cxn>
                <a:cxn ang="0">
                  <a:pos x="11" y="92"/>
                </a:cxn>
                <a:cxn ang="0">
                  <a:pos x="0" y="123"/>
                </a:cxn>
                <a:cxn ang="0">
                  <a:pos x="6" y="112"/>
                </a:cxn>
                <a:cxn ang="0">
                  <a:pos x="10" y="105"/>
                </a:cxn>
                <a:cxn ang="0">
                  <a:pos x="16" y="98"/>
                </a:cxn>
                <a:cxn ang="0">
                  <a:pos x="24" y="84"/>
                </a:cxn>
                <a:cxn ang="0">
                  <a:pos x="30" y="68"/>
                </a:cxn>
                <a:cxn ang="0">
                  <a:pos x="34" y="53"/>
                </a:cxn>
                <a:cxn ang="0">
                  <a:pos x="42" y="23"/>
                </a:cxn>
              </a:cxnLst>
              <a:rect l="0" t="0" r="r" b="b"/>
              <a:pathLst>
                <a:path w="42" h="123">
                  <a:moveTo>
                    <a:pt x="42" y="23"/>
                  </a:moveTo>
                  <a:lnTo>
                    <a:pt x="42" y="17"/>
                  </a:lnTo>
                  <a:lnTo>
                    <a:pt x="42" y="9"/>
                  </a:lnTo>
                  <a:lnTo>
                    <a:pt x="42" y="0"/>
                  </a:lnTo>
                  <a:lnTo>
                    <a:pt x="39" y="7"/>
                  </a:lnTo>
                  <a:lnTo>
                    <a:pt x="36" y="15"/>
                  </a:lnTo>
                  <a:lnTo>
                    <a:pt x="32" y="31"/>
                  </a:lnTo>
                  <a:lnTo>
                    <a:pt x="23" y="63"/>
                  </a:lnTo>
                  <a:lnTo>
                    <a:pt x="11" y="92"/>
                  </a:lnTo>
                  <a:lnTo>
                    <a:pt x="0" y="123"/>
                  </a:lnTo>
                  <a:lnTo>
                    <a:pt x="6" y="112"/>
                  </a:lnTo>
                  <a:lnTo>
                    <a:pt x="10" y="105"/>
                  </a:lnTo>
                  <a:lnTo>
                    <a:pt x="16" y="98"/>
                  </a:lnTo>
                  <a:lnTo>
                    <a:pt x="24" y="84"/>
                  </a:lnTo>
                  <a:lnTo>
                    <a:pt x="30" y="68"/>
                  </a:lnTo>
                  <a:lnTo>
                    <a:pt x="34" y="53"/>
                  </a:lnTo>
                  <a:lnTo>
                    <a:pt x="42" y="23"/>
                  </a:lnTo>
                  <a:close/>
                </a:path>
              </a:pathLst>
            </a:custGeom>
            <a:solidFill>
              <a:srgbClr val="7FBFFF"/>
            </a:solidFill>
            <a:ln w="9525">
              <a:noFill/>
              <a:round/>
              <a:headEnd/>
              <a:tailEnd/>
            </a:ln>
          </p:spPr>
          <p:txBody>
            <a:bodyPr/>
            <a:lstStyle/>
            <a:p>
              <a:endParaRPr lang="en-GB"/>
            </a:p>
          </p:txBody>
        </p:sp>
        <p:sp>
          <p:nvSpPr>
            <p:cNvPr id="26225" name="Freeform 625"/>
            <p:cNvSpPr>
              <a:spLocks/>
            </p:cNvSpPr>
            <p:nvPr/>
          </p:nvSpPr>
          <p:spPr bwMode="auto">
            <a:xfrm>
              <a:off x="2775" y="2702"/>
              <a:ext cx="20" cy="18"/>
            </a:xfrm>
            <a:custGeom>
              <a:avLst/>
              <a:gdLst/>
              <a:ahLst/>
              <a:cxnLst>
                <a:cxn ang="0">
                  <a:pos x="96" y="71"/>
                </a:cxn>
                <a:cxn ang="0">
                  <a:pos x="88" y="73"/>
                </a:cxn>
                <a:cxn ang="0">
                  <a:pos x="82" y="74"/>
                </a:cxn>
                <a:cxn ang="0">
                  <a:pos x="76" y="74"/>
                </a:cxn>
                <a:cxn ang="0">
                  <a:pos x="71" y="73"/>
                </a:cxn>
                <a:cxn ang="0">
                  <a:pos x="61" y="67"/>
                </a:cxn>
                <a:cxn ang="0">
                  <a:pos x="57" y="62"/>
                </a:cxn>
                <a:cxn ang="0">
                  <a:pos x="54" y="56"/>
                </a:cxn>
                <a:cxn ang="0">
                  <a:pos x="49" y="40"/>
                </a:cxn>
                <a:cxn ang="0">
                  <a:pos x="45" y="27"/>
                </a:cxn>
                <a:cxn ang="0">
                  <a:pos x="44" y="13"/>
                </a:cxn>
                <a:cxn ang="0">
                  <a:pos x="47" y="0"/>
                </a:cxn>
                <a:cxn ang="0">
                  <a:pos x="35" y="21"/>
                </a:cxn>
                <a:cxn ang="0">
                  <a:pos x="24" y="44"/>
                </a:cxn>
                <a:cxn ang="0">
                  <a:pos x="17" y="54"/>
                </a:cxn>
                <a:cxn ang="0">
                  <a:pos x="11" y="65"/>
                </a:cxn>
                <a:cxn ang="0">
                  <a:pos x="0" y="88"/>
                </a:cxn>
                <a:cxn ang="0">
                  <a:pos x="49" y="86"/>
                </a:cxn>
                <a:cxn ang="0">
                  <a:pos x="100" y="85"/>
                </a:cxn>
                <a:cxn ang="0">
                  <a:pos x="100" y="81"/>
                </a:cxn>
                <a:cxn ang="0">
                  <a:pos x="100" y="70"/>
                </a:cxn>
                <a:cxn ang="0">
                  <a:pos x="98" y="70"/>
                </a:cxn>
                <a:cxn ang="0">
                  <a:pos x="96" y="70"/>
                </a:cxn>
                <a:cxn ang="0">
                  <a:pos x="96" y="71"/>
                </a:cxn>
              </a:cxnLst>
              <a:rect l="0" t="0" r="r" b="b"/>
              <a:pathLst>
                <a:path w="100" h="88">
                  <a:moveTo>
                    <a:pt x="96" y="71"/>
                  </a:moveTo>
                  <a:lnTo>
                    <a:pt x="88" y="73"/>
                  </a:lnTo>
                  <a:lnTo>
                    <a:pt x="82" y="74"/>
                  </a:lnTo>
                  <a:lnTo>
                    <a:pt x="76" y="74"/>
                  </a:lnTo>
                  <a:lnTo>
                    <a:pt x="71" y="73"/>
                  </a:lnTo>
                  <a:lnTo>
                    <a:pt x="61" y="67"/>
                  </a:lnTo>
                  <a:lnTo>
                    <a:pt x="57" y="62"/>
                  </a:lnTo>
                  <a:lnTo>
                    <a:pt x="54" y="56"/>
                  </a:lnTo>
                  <a:lnTo>
                    <a:pt x="49" y="40"/>
                  </a:lnTo>
                  <a:lnTo>
                    <a:pt x="45" y="27"/>
                  </a:lnTo>
                  <a:lnTo>
                    <a:pt x="44" y="13"/>
                  </a:lnTo>
                  <a:lnTo>
                    <a:pt x="47" y="0"/>
                  </a:lnTo>
                  <a:lnTo>
                    <a:pt x="35" y="21"/>
                  </a:lnTo>
                  <a:lnTo>
                    <a:pt x="24" y="44"/>
                  </a:lnTo>
                  <a:lnTo>
                    <a:pt x="17" y="54"/>
                  </a:lnTo>
                  <a:lnTo>
                    <a:pt x="11" y="65"/>
                  </a:lnTo>
                  <a:lnTo>
                    <a:pt x="0" y="88"/>
                  </a:lnTo>
                  <a:lnTo>
                    <a:pt x="49" y="86"/>
                  </a:lnTo>
                  <a:lnTo>
                    <a:pt x="100" y="85"/>
                  </a:lnTo>
                  <a:lnTo>
                    <a:pt x="100" y="81"/>
                  </a:lnTo>
                  <a:lnTo>
                    <a:pt x="100" y="70"/>
                  </a:lnTo>
                  <a:lnTo>
                    <a:pt x="98" y="70"/>
                  </a:lnTo>
                  <a:lnTo>
                    <a:pt x="96" y="70"/>
                  </a:lnTo>
                  <a:lnTo>
                    <a:pt x="96" y="71"/>
                  </a:lnTo>
                  <a:close/>
                </a:path>
              </a:pathLst>
            </a:custGeom>
            <a:solidFill>
              <a:srgbClr val="7FBFFF"/>
            </a:solidFill>
            <a:ln w="9525">
              <a:noFill/>
              <a:round/>
              <a:headEnd/>
              <a:tailEnd/>
            </a:ln>
          </p:spPr>
          <p:txBody>
            <a:bodyPr/>
            <a:lstStyle/>
            <a:p>
              <a:endParaRPr lang="en-GB"/>
            </a:p>
          </p:txBody>
        </p:sp>
        <p:sp>
          <p:nvSpPr>
            <p:cNvPr id="26226" name="Freeform 626"/>
            <p:cNvSpPr>
              <a:spLocks/>
            </p:cNvSpPr>
            <p:nvPr/>
          </p:nvSpPr>
          <p:spPr bwMode="auto">
            <a:xfrm>
              <a:off x="2772" y="2686"/>
              <a:ext cx="341" cy="48"/>
            </a:xfrm>
            <a:custGeom>
              <a:avLst/>
              <a:gdLst/>
              <a:ahLst/>
              <a:cxnLst>
                <a:cxn ang="0">
                  <a:pos x="0" y="192"/>
                </a:cxn>
                <a:cxn ang="0">
                  <a:pos x="65" y="202"/>
                </a:cxn>
                <a:cxn ang="0">
                  <a:pos x="132" y="212"/>
                </a:cxn>
                <a:cxn ang="0">
                  <a:pos x="199" y="220"/>
                </a:cxn>
                <a:cxn ang="0">
                  <a:pos x="268" y="228"/>
                </a:cxn>
                <a:cxn ang="0">
                  <a:pos x="336" y="233"/>
                </a:cxn>
                <a:cxn ang="0">
                  <a:pos x="406" y="237"/>
                </a:cxn>
                <a:cxn ang="0">
                  <a:pos x="548" y="242"/>
                </a:cxn>
                <a:cxn ang="0">
                  <a:pos x="625" y="239"/>
                </a:cxn>
                <a:cxn ang="0">
                  <a:pos x="664" y="237"/>
                </a:cxn>
                <a:cxn ang="0">
                  <a:pos x="673" y="236"/>
                </a:cxn>
                <a:cxn ang="0">
                  <a:pos x="683" y="236"/>
                </a:cxn>
                <a:cxn ang="0">
                  <a:pos x="703" y="236"/>
                </a:cxn>
                <a:cxn ang="0">
                  <a:pos x="721" y="234"/>
                </a:cxn>
                <a:cxn ang="0">
                  <a:pos x="730" y="233"/>
                </a:cxn>
                <a:cxn ang="0">
                  <a:pos x="741" y="233"/>
                </a:cxn>
                <a:cxn ang="0">
                  <a:pos x="779" y="230"/>
                </a:cxn>
                <a:cxn ang="0">
                  <a:pos x="856" y="225"/>
                </a:cxn>
                <a:cxn ang="0">
                  <a:pos x="931" y="216"/>
                </a:cxn>
                <a:cxn ang="0">
                  <a:pos x="1006" y="205"/>
                </a:cxn>
                <a:cxn ang="0">
                  <a:pos x="1042" y="199"/>
                </a:cxn>
                <a:cxn ang="0">
                  <a:pos x="1061" y="195"/>
                </a:cxn>
                <a:cxn ang="0">
                  <a:pos x="1080" y="193"/>
                </a:cxn>
                <a:cxn ang="0">
                  <a:pos x="1154" y="179"/>
                </a:cxn>
                <a:cxn ang="0">
                  <a:pos x="1189" y="170"/>
                </a:cxn>
                <a:cxn ang="0">
                  <a:pos x="1225" y="162"/>
                </a:cxn>
                <a:cxn ang="0">
                  <a:pos x="1296" y="144"/>
                </a:cxn>
                <a:cxn ang="0">
                  <a:pos x="1367" y="125"/>
                </a:cxn>
                <a:cxn ang="0">
                  <a:pos x="1437" y="103"/>
                </a:cxn>
                <a:cxn ang="0">
                  <a:pos x="1505" y="79"/>
                </a:cxn>
                <a:cxn ang="0">
                  <a:pos x="1574" y="55"/>
                </a:cxn>
                <a:cxn ang="0">
                  <a:pos x="1607" y="41"/>
                </a:cxn>
                <a:cxn ang="0">
                  <a:pos x="1641" y="28"/>
                </a:cxn>
                <a:cxn ang="0">
                  <a:pos x="1709" y="0"/>
                </a:cxn>
              </a:cxnLst>
              <a:rect l="0" t="0" r="r" b="b"/>
              <a:pathLst>
                <a:path w="1709" h="242">
                  <a:moveTo>
                    <a:pt x="0" y="192"/>
                  </a:moveTo>
                  <a:lnTo>
                    <a:pt x="65" y="202"/>
                  </a:lnTo>
                  <a:lnTo>
                    <a:pt x="132" y="212"/>
                  </a:lnTo>
                  <a:lnTo>
                    <a:pt x="199" y="220"/>
                  </a:lnTo>
                  <a:lnTo>
                    <a:pt x="268" y="228"/>
                  </a:lnTo>
                  <a:lnTo>
                    <a:pt x="336" y="233"/>
                  </a:lnTo>
                  <a:lnTo>
                    <a:pt x="406" y="237"/>
                  </a:lnTo>
                  <a:lnTo>
                    <a:pt x="548" y="242"/>
                  </a:lnTo>
                  <a:lnTo>
                    <a:pt x="625" y="239"/>
                  </a:lnTo>
                  <a:lnTo>
                    <a:pt x="664" y="237"/>
                  </a:lnTo>
                  <a:lnTo>
                    <a:pt x="673" y="236"/>
                  </a:lnTo>
                  <a:lnTo>
                    <a:pt x="683" y="236"/>
                  </a:lnTo>
                  <a:lnTo>
                    <a:pt x="703" y="236"/>
                  </a:lnTo>
                  <a:lnTo>
                    <a:pt x="721" y="234"/>
                  </a:lnTo>
                  <a:lnTo>
                    <a:pt x="730" y="233"/>
                  </a:lnTo>
                  <a:lnTo>
                    <a:pt x="741" y="233"/>
                  </a:lnTo>
                  <a:lnTo>
                    <a:pt x="779" y="230"/>
                  </a:lnTo>
                  <a:lnTo>
                    <a:pt x="856" y="225"/>
                  </a:lnTo>
                  <a:lnTo>
                    <a:pt x="931" y="216"/>
                  </a:lnTo>
                  <a:lnTo>
                    <a:pt x="1006" y="205"/>
                  </a:lnTo>
                  <a:lnTo>
                    <a:pt x="1042" y="199"/>
                  </a:lnTo>
                  <a:lnTo>
                    <a:pt x="1061" y="195"/>
                  </a:lnTo>
                  <a:lnTo>
                    <a:pt x="1080" y="193"/>
                  </a:lnTo>
                  <a:lnTo>
                    <a:pt x="1154" y="179"/>
                  </a:lnTo>
                  <a:lnTo>
                    <a:pt x="1189" y="170"/>
                  </a:lnTo>
                  <a:lnTo>
                    <a:pt x="1225" y="162"/>
                  </a:lnTo>
                  <a:lnTo>
                    <a:pt x="1296" y="144"/>
                  </a:lnTo>
                  <a:lnTo>
                    <a:pt x="1367" y="125"/>
                  </a:lnTo>
                  <a:lnTo>
                    <a:pt x="1437" y="103"/>
                  </a:lnTo>
                  <a:lnTo>
                    <a:pt x="1505" y="79"/>
                  </a:lnTo>
                  <a:lnTo>
                    <a:pt x="1574" y="55"/>
                  </a:lnTo>
                  <a:lnTo>
                    <a:pt x="1607" y="41"/>
                  </a:lnTo>
                  <a:lnTo>
                    <a:pt x="1641" y="28"/>
                  </a:lnTo>
                  <a:lnTo>
                    <a:pt x="1709" y="0"/>
                  </a:lnTo>
                </a:path>
              </a:pathLst>
            </a:custGeom>
            <a:noFill/>
            <a:ln w="36513">
              <a:solidFill>
                <a:srgbClr val="000000"/>
              </a:solidFill>
              <a:prstDash val="solid"/>
              <a:round/>
              <a:headEnd/>
              <a:tailEnd/>
            </a:ln>
          </p:spPr>
          <p:txBody>
            <a:bodyPr/>
            <a:lstStyle/>
            <a:p>
              <a:endParaRPr lang="en-GB"/>
            </a:p>
          </p:txBody>
        </p:sp>
        <p:sp>
          <p:nvSpPr>
            <p:cNvPr id="26227" name="Freeform 627"/>
            <p:cNvSpPr>
              <a:spLocks/>
            </p:cNvSpPr>
            <p:nvPr/>
          </p:nvSpPr>
          <p:spPr bwMode="auto">
            <a:xfrm>
              <a:off x="2314" y="1601"/>
              <a:ext cx="1134" cy="1122"/>
            </a:xfrm>
            <a:custGeom>
              <a:avLst/>
              <a:gdLst/>
              <a:ahLst/>
              <a:cxnLst>
                <a:cxn ang="0">
                  <a:pos x="2020" y="5553"/>
                </a:cxn>
                <a:cxn ang="0">
                  <a:pos x="1745" y="5457"/>
                </a:cxn>
                <a:cxn ang="0">
                  <a:pos x="1483" y="5331"/>
                </a:cxn>
                <a:cxn ang="0">
                  <a:pos x="1235" y="5176"/>
                </a:cxn>
                <a:cxn ang="0">
                  <a:pos x="990" y="4985"/>
                </a:cxn>
                <a:cxn ang="0">
                  <a:pos x="730" y="4733"/>
                </a:cxn>
                <a:cxn ang="0">
                  <a:pos x="555" y="4525"/>
                </a:cxn>
                <a:cxn ang="0">
                  <a:pos x="332" y="4181"/>
                </a:cxn>
                <a:cxn ang="0">
                  <a:pos x="222" y="3955"/>
                </a:cxn>
                <a:cxn ang="0">
                  <a:pos x="120" y="3675"/>
                </a:cxn>
                <a:cxn ang="0">
                  <a:pos x="45" y="3366"/>
                </a:cxn>
                <a:cxn ang="0">
                  <a:pos x="7" y="3065"/>
                </a:cxn>
                <a:cxn ang="0">
                  <a:pos x="2" y="2686"/>
                </a:cxn>
                <a:cxn ang="0">
                  <a:pos x="51" y="2267"/>
                </a:cxn>
                <a:cxn ang="0">
                  <a:pos x="157" y="1870"/>
                </a:cxn>
                <a:cxn ang="0">
                  <a:pos x="322" y="1498"/>
                </a:cxn>
                <a:cxn ang="0">
                  <a:pos x="633" y="1040"/>
                </a:cxn>
                <a:cxn ang="0">
                  <a:pos x="906" y="753"/>
                </a:cxn>
                <a:cxn ang="0">
                  <a:pos x="1202" y="507"/>
                </a:cxn>
                <a:cxn ang="0">
                  <a:pos x="1586" y="277"/>
                </a:cxn>
                <a:cxn ang="0">
                  <a:pos x="2004" y="114"/>
                </a:cxn>
                <a:cxn ang="0">
                  <a:pos x="2464" y="20"/>
                </a:cxn>
                <a:cxn ang="0">
                  <a:pos x="2906" y="0"/>
                </a:cxn>
                <a:cxn ang="0">
                  <a:pos x="3196" y="19"/>
                </a:cxn>
                <a:cxn ang="0">
                  <a:pos x="3474" y="65"/>
                </a:cxn>
                <a:cxn ang="0">
                  <a:pos x="3741" y="138"/>
                </a:cxn>
                <a:cxn ang="0">
                  <a:pos x="4017" y="248"/>
                </a:cxn>
                <a:cxn ang="0">
                  <a:pos x="4253" y="372"/>
                </a:cxn>
                <a:cxn ang="0">
                  <a:pos x="4478" y="522"/>
                </a:cxn>
                <a:cxn ang="0">
                  <a:pos x="4756" y="753"/>
                </a:cxn>
                <a:cxn ang="0">
                  <a:pos x="5057" y="1074"/>
                </a:cxn>
                <a:cxn ang="0">
                  <a:pos x="5301" y="1428"/>
                </a:cxn>
                <a:cxn ang="0">
                  <a:pos x="5432" y="1686"/>
                </a:cxn>
                <a:cxn ang="0">
                  <a:pos x="5547" y="1999"/>
                </a:cxn>
                <a:cxn ang="0">
                  <a:pos x="5612" y="2266"/>
                </a:cxn>
                <a:cxn ang="0">
                  <a:pos x="5651" y="2544"/>
                </a:cxn>
                <a:cxn ang="0">
                  <a:pos x="5664" y="2904"/>
                </a:cxn>
                <a:cxn ang="0">
                  <a:pos x="5653" y="3083"/>
                </a:cxn>
                <a:cxn ang="0">
                  <a:pos x="5643" y="3189"/>
                </a:cxn>
                <a:cxn ang="0">
                  <a:pos x="5612" y="3398"/>
                </a:cxn>
                <a:cxn ang="0">
                  <a:pos x="5598" y="3464"/>
                </a:cxn>
                <a:cxn ang="0">
                  <a:pos x="5526" y="3728"/>
                </a:cxn>
                <a:cxn ang="0">
                  <a:pos x="5481" y="3856"/>
                </a:cxn>
                <a:cxn ang="0">
                  <a:pos x="5353" y="4143"/>
                </a:cxn>
                <a:cxn ang="0">
                  <a:pos x="5154" y="4456"/>
                </a:cxn>
                <a:cxn ang="0">
                  <a:pos x="5057" y="4585"/>
                </a:cxn>
                <a:cxn ang="0">
                  <a:pos x="4986" y="4670"/>
                </a:cxn>
                <a:cxn ang="0">
                  <a:pos x="4781" y="4885"/>
                </a:cxn>
                <a:cxn ang="0">
                  <a:pos x="4671" y="4985"/>
                </a:cxn>
                <a:cxn ang="0">
                  <a:pos x="4460" y="5153"/>
                </a:cxn>
                <a:cxn ang="0">
                  <a:pos x="4315" y="5251"/>
                </a:cxn>
                <a:cxn ang="0">
                  <a:pos x="4137" y="5354"/>
                </a:cxn>
                <a:cxn ang="0">
                  <a:pos x="4052" y="5395"/>
                </a:cxn>
              </a:cxnLst>
              <a:rect l="0" t="0" r="r" b="b"/>
              <a:pathLst>
                <a:path w="5666" h="5607">
                  <a:moveTo>
                    <a:pt x="2235" y="5607"/>
                  </a:moveTo>
                  <a:lnTo>
                    <a:pt x="2163" y="5590"/>
                  </a:lnTo>
                  <a:lnTo>
                    <a:pt x="2091" y="5573"/>
                  </a:lnTo>
                  <a:lnTo>
                    <a:pt x="2020" y="5553"/>
                  </a:lnTo>
                  <a:lnTo>
                    <a:pt x="1950" y="5532"/>
                  </a:lnTo>
                  <a:lnTo>
                    <a:pt x="1881" y="5508"/>
                  </a:lnTo>
                  <a:lnTo>
                    <a:pt x="1813" y="5483"/>
                  </a:lnTo>
                  <a:lnTo>
                    <a:pt x="1745" y="5457"/>
                  </a:lnTo>
                  <a:lnTo>
                    <a:pt x="1679" y="5429"/>
                  </a:lnTo>
                  <a:lnTo>
                    <a:pt x="1612" y="5398"/>
                  </a:lnTo>
                  <a:lnTo>
                    <a:pt x="1548" y="5365"/>
                  </a:lnTo>
                  <a:lnTo>
                    <a:pt x="1483" y="5331"/>
                  </a:lnTo>
                  <a:lnTo>
                    <a:pt x="1421" y="5296"/>
                  </a:lnTo>
                  <a:lnTo>
                    <a:pt x="1357" y="5257"/>
                  </a:lnTo>
                  <a:lnTo>
                    <a:pt x="1296" y="5218"/>
                  </a:lnTo>
                  <a:lnTo>
                    <a:pt x="1235" y="5176"/>
                  </a:lnTo>
                  <a:lnTo>
                    <a:pt x="1175" y="5134"/>
                  </a:lnTo>
                  <a:lnTo>
                    <a:pt x="1110" y="5084"/>
                  </a:lnTo>
                  <a:lnTo>
                    <a:pt x="1047" y="5033"/>
                  </a:lnTo>
                  <a:lnTo>
                    <a:pt x="990" y="4985"/>
                  </a:lnTo>
                  <a:lnTo>
                    <a:pt x="935" y="4936"/>
                  </a:lnTo>
                  <a:lnTo>
                    <a:pt x="828" y="4834"/>
                  </a:lnTo>
                  <a:lnTo>
                    <a:pt x="778" y="4783"/>
                  </a:lnTo>
                  <a:lnTo>
                    <a:pt x="730" y="4733"/>
                  </a:lnTo>
                  <a:lnTo>
                    <a:pt x="684" y="4681"/>
                  </a:lnTo>
                  <a:lnTo>
                    <a:pt x="641" y="4630"/>
                  </a:lnTo>
                  <a:lnTo>
                    <a:pt x="596" y="4577"/>
                  </a:lnTo>
                  <a:lnTo>
                    <a:pt x="555" y="4525"/>
                  </a:lnTo>
                  <a:lnTo>
                    <a:pt x="516" y="4470"/>
                  </a:lnTo>
                  <a:lnTo>
                    <a:pt x="478" y="4417"/>
                  </a:lnTo>
                  <a:lnTo>
                    <a:pt x="401" y="4299"/>
                  </a:lnTo>
                  <a:lnTo>
                    <a:pt x="332" y="4181"/>
                  </a:lnTo>
                  <a:lnTo>
                    <a:pt x="308" y="4136"/>
                  </a:lnTo>
                  <a:lnTo>
                    <a:pt x="287" y="4092"/>
                  </a:lnTo>
                  <a:lnTo>
                    <a:pt x="253" y="4024"/>
                  </a:lnTo>
                  <a:lnTo>
                    <a:pt x="222" y="3955"/>
                  </a:lnTo>
                  <a:lnTo>
                    <a:pt x="194" y="3886"/>
                  </a:lnTo>
                  <a:lnTo>
                    <a:pt x="168" y="3817"/>
                  </a:lnTo>
                  <a:lnTo>
                    <a:pt x="142" y="3746"/>
                  </a:lnTo>
                  <a:lnTo>
                    <a:pt x="120" y="3675"/>
                  </a:lnTo>
                  <a:lnTo>
                    <a:pt x="98" y="3603"/>
                  </a:lnTo>
                  <a:lnTo>
                    <a:pt x="81" y="3531"/>
                  </a:lnTo>
                  <a:lnTo>
                    <a:pt x="60" y="3440"/>
                  </a:lnTo>
                  <a:lnTo>
                    <a:pt x="45" y="3366"/>
                  </a:lnTo>
                  <a:lnTo>
                    <a:pt x="33" y="3292"/>
                  </a:lnTo>
                  <a:lnTo>
                    <a:pt x="22" y="3217"/>
                  </a:lnTo>
                  <a:lnTo>
                    <a:pt x="15" y="3142"/>
                  </a:lnTo>
                  <a:lnTo>
                    <a:pt x="7" y="3065"/>
                  </a:lnTo>
                  <a:lnTo>
                    <a:pt x="3" y="2988"/>
                  </a:lnTo>
                  <a:lnTo>
                    <a:pt x="0" y="2910"/>
                  </a:lnTo>
                  <a:lnTo>
                    <a:pt x="1" y="2833"/>
                  </a:lnTo>
                  <a:lnTo>
                    <a:pt x="2" y="2686"/>
                  </a:lnTo>
                  <a:lnTo>
                    <a:pt x="5" y="2614"/>
                  </a:lnTo>
                  <a:lnTo>
                    <a:pt x="12" y="2544"/>
                  </a:lnTo>
                  <a:lnTo>
                    <a:pt x="27" y="2404"/>
                  </a:lnTo>
                  <a:lnTo>
                    <a:pt x="51" y="2267"/>
                  </a:lnTo>
                  <a:lnTo>
                    <a:pt x="79" y="2132"/>
                  </a:lnTo>
                  <a:lnTo>
                    <a:pt x="115" y="1999"/>
                  </a:lnTo>
                  <a:lnTo>
                    <a:pt x="135" y="1933"/>
                  </a:lnTo>
                  <a:lnTo>
                    <a:pt x="157" y="1870"/>
                  </a:lnTo>
                  <a:lnTo>
                    <a:pt x="206" y="1744"/>
                  </a:lnTo>
                  <a:lnTo>
                    <a:pt x="231" y="1681"/>
                  </a:lnTo>
                  <a:lnTo>
                    <a:pt x="259" y="1619"/>
                  </a:lnTo>
                  <a:lnTo>
                    <a:pt x="322" y="1498"/>
                  </a:lnTo>
                  <a:lnTo>
                    <a:pt x="389" y="1379"/>
                  </a:lnTo>
                  <a:lnTo>
                    <a:pt x="465" y="1264"/>
                  </a:lnTo>
                  <a:lnTo>
                    <a:pt x="545" y="1150"/>
                  </a:lnTo>
                  <a:lnTo>
                    <a:pt x="633" y="1040"/>
                  </a:lnTo>
                  <a:lnTo>
                    <a:pt x="727" y="932"/>
                  </a:lnTo>
                  <a:lnTo>
                    <a:pt x="775" y="879"/>
                  </a:lnTo>
                  <a:lnTo>
                    <a:pt x="828" y="828"/>
                  </a:lnTo>
                  <a:lnTo>
                    <a:pt x="906" y="753"/>
                  </a:lnTo>
                  <a:lnTo>
                    <a:pt x="986" y="681"/>
                  </a:lnTo>
                  <a:lnTo>
                    <a:pt x="1047" y="627"/>
                  </a:lnTo>
                  <a:lnTo>
                    <a:pt x="1111" y="577"/>
                  </a:lnTo>
                  <a:lnTo>
                    <a:pt x="1202" y="507"/>
                  </a:lnTo>
                  <a:lnTo>
                    <a:pt x="1296" y="443"/>
                  </a:lnTo>
                  <a:lnTo>
                    <a:pt x="1390" y="383"/>
                  </a:lnTo>
                  <a:lnTo>
                    <a:pt x="1488" y="329"/>
                  </a:lnTo>
                  <a:lnTo>
                    <a:pt x="1586" y="277"/>
                  </a:lnTo>
                  <a:lnTo>
                    <a:pt x="1687" y="230"/>
                  </a:lnTo>
                  <a:lnTo>
                    <a:pt x="1789" y="187"/>
                  </a:lnTo>
                  <a:lnTo>
                    <a:pt x="1895" y="151"/>
                  </a:lnTo>
                  <a:lnTo>
                    <a:pt x="2004" y="114"/>
                  </a:lnTo>
                  <a:lnTo>
                    <a:pt x="2116" y="84"/>
                  </a:lnTo>
                  <a:lnTo>
                    <a:pt x="2231" y="58"/>
                  </a:lnTo>
                  <a:lnTo>
                    <a:pt x="2347" y="37"/>
                  </a:lnTo>
                  <a:lnTo>
                    <a:pt x="2464" y="20"/>
                  </a:lnTo>
                  <a:lnTo>
                    <a:pt x="2586" y="9"/>
                  </a:lnTo>
                  <a:lnTo>
                    <a:pt x="2708" y="2"/>
                  </a:lnTo>
                  <a:lnTo>
                    <a:pt x="2834" y="1"/>
                  </a:lnTo>
                  <a:lnTo>
                    <a:pt x="2906" y="0"/>
                  </a:lnTo>
                  <a:lnTo>
                    <a:pt x="2980" y="2"/>
                  </a:lnTo>
                  <a:lnTo>
                    <a:pt x="3053" y="6"/>
                  </a:lnTo>
                  <a:lnTo>
                    <a:pt x="3125" y="12"/>
                  </a:lnTo>
                  <a:lnTo>
                    <a:pt x="3196" y="19"/>
                  </a:lnTo>
                  <a:lnTo>
                    <a:pt x="3267" y="28"/>
                  </a:lnTo>
                  <a:lnTo>
                    <a:pt x="3336" y="38"/>
                  </a:lnTo>
                  <a:lnTo>
                    <a:pt x="3407" y="52"/>
                  </a:lnTo>
                  <a:lnTo>
                    <a:pt x="3474" y="65"/>
                  </a:lnTo>
                  <a:lnTo>
                    <a:pt x="3542" y="80"/>
                  </a:lnTo>
                  <a:lnTo>
                    <a:pt x="3608" y="97"/>
                  </a:lnTo>
                  <a:lnTo>
                    <a:pt x="3677" y="118"/>
                  </a:lnTo>
                  <a:lnTo>
                    <a:pt x="3741" y="138"/>
                  </a:lnTo>
                  <a:lnTo>
                    <a:pt x="3807" y="162"/>
                  </a:lnTo>
                  <a:lnTo>
                    <a:pt x="3872" y="186"/>
                  </a:lnTo>
                  <a:lnTo>
                    <a:pt x="3936" y="213"/>
                  </a:lnTo>
                  <a:lnTo>
                    <a:pt x="4017" y="248"/>
                  </a:lnTo>
                  <a:lnTo>
                    <a:pt x="4096" y="287"/>
                  </a:lnTo>
                  <a:lnTo>
                    <a:pt x="4135" y="306"/>
                  </a:lnTo>
                  <a:lnTo>
                    <a:pt x="4174" y="328"/>
                  </a:lnTo>
                  <a:lnTo>
                    <a:pt x="4253" y="372"/>
                  </a:lnTo>
                  <a:lnTo>
                    <a:pt x="4329" y="418"/>
                  </a:lnTo>
                  <a:lnTo>
                    <a:pt x="4366" y="442"/>
                  </a:lnTo>
                  <a:lnTo>
                    <a:pt x="4405" y="468"/>
                  </a:lnTo>
                  <a:lnTo>
                    <a:pt x="4478" y="522"/>
                  </a:lnTo>
                  <a:lnTo>
                    <a:pt x="4552" y="577"/>
                  </a:lnTo>
                  <a:lnTo>
                    <a:pt x="4614" y="627"/>
                  </a:lnTo>
                  <a:lnTo>
                    <a:pt x="4678" y="681"/>
                  </a:lnTo>
                  <a:lnTo>
                    <a:pt x="4756" y="753"/>
                  </a:lnTo>
                  <a:lnTo>
                    <a:pt x="4836" y="828"/>
                  </a:lnTo>
                  <a:lnTo>
                    <a:pt x="4913" y="907"/>
                  </a:lnTo>
                  <a:lnTo>
                    <a:pt x="4986" y="990"/>
                  </a:lnTo>
                  <a:lnTo>
                    <a:pt x="5057" y="1074"/>
                  </a:lnTo>
                  <a:lnTo>
                    <a:pt x="5124" y="1161"/>
                  </a:lnTo>
                  <a:lnTo>
                    <a:pt x="5186" y="1247"/>
                  </a:lnTo>
                  <a:lnTo>
                    <a:pt x="5245" y="1337"/>
                  </a:lnTo>
                  <a:lnTo>
                    <a:pt x="5301" y="1428"/>
                  </a:lnTo>
                  <a:lnTo>
                    <a:pt x="5353" y="1522"/>
                  </a:lnTo>
                  <a:lnTo>
                    <a:pt x="5380" y="1575"/>
                  </a:lnTo>
                  <a:lnTo>
                    <a:pt x="5407" y="1631"/>
                  </a:lnTo>
                  <a:lnTo>
                    <a:pt x="5432" y="1686"/>
                  </a:lnTo>
                  <a:lnTo>
                    <a:pt x="5457" y="1744"/>
                  </a:lnTo>
                  <a:lnTo>
                    <a:pt x="5505" y="1870"/>
                  </a:lnTo>
                  <a:lnTo>
                    <a:pt x="5526" y="1933"/>
                  </a:lnTo>
                  <a:lnTo>
                    <a:pt x="5547" y="1999"/>
                  </a:lnTo>
                  <a:lnTo>
                    <a:pt x="5565" y="2064"/>
                  </a:lnTo>
                  <a:lnTo>
                    <a:pt x="5582" y="2131"/>
                  </a:lnTo>
                  <a:lnTo>
                    <a:pt x="5598" y="2198"/>
                  </a:lnTo>
                  <a:lnTo>
                    <a:pt x="5612" y="2266"/>
                  </a:lnTo>
                  <a:lnTo>
                    <a:pt x="5624" y="2334"/>
                  </a:lnTo>
                  <a:lnTo>
                    <a:pt x="5634" y="2403"/>
                  </a:lnTo>
                  <a:lnTo>
                    <a:pt x="5643" y="2472"/>
                  </a:lnTo>
                  <a:lnTo>
                    <a:pt x="5651" y="2544"/>
                  </a:lnTo>
                  <a:lnTo>
                    <a:pt x="5657" y="2614"/>
                  </a:lnTo>
                  <a:lnTo>
                    <a:pt x="5661" y="2686"/>
                  </a:lnTo>
                  <a:lnTo>
                    <a:pt x="5666" y="2833"/>
                  </a:lnTo>
                  <a:lnTo>
                    <a:pt x="5664" y="2904"/>
                  </a:lnTo>
                  <a:lnTo>
                    <a:pt x="5661" y="2977"/>
                  </a:lnTo>
                  <a:lnTo>
                    <a:pt x="5657" y="3048"/>
                  </a:lnTo>
                  <a:lnTo>
                    <a:pt x="5654" y="3065"/>
                  </a:lnTo>
                  <a:lnTo>
                    <a:pt x="5653" y="3083"/>
                  </a:lnTo>
                  <a:lnTo>
                    <a:pt x="5651" y="3120"/>
                  </a:lnTo>
                  <a:lnTo>
                    <a:pt x="5646" y="3154"/>
                  </a:lnTo>
                  <a:lnTo>
                    <a:pt x="5644" y="3171"/>
                  </a:lnTo>
                  <a:lnTo>
                    <a:pt x="5643" y="3189"/>
                  </a:lnTo>
                  <a:lnTo>
                    <a:pt x="5634" y="3259"/>
                  </a:lnTo>
                  <a:lnTo>
                    <a:pt x="5628" y="3293"/>
                  </a:lnTo>
                  <a:lnTo>
                    <a:pt x="5624" y="3328"/>
                  </a:lnTo>
                  <a:lnTo>
                    <a:pt x="5612" y="3398"/>
                  </a:lnTo>
                  <a:lnTo>
                    <a:pt x="5608" y="3413"/>
                  </a:lnTo>
                  <a:lnTo>
                    <a:pt x="5606" y="3421"/>
                  </a:lnTo>
                  <a:lnTo>
                    <a:pt x="5605" y="3430"/>
                  </a:lnTo>
                  <a:lnTo>
                    <a:pt x="5598" y="3464"/>
                  </a:lnTo>
                  <a:lnTo>
                    <a:pt x="5582" y="3531"/>
                  </a:lnTo>
                  <a:lnTo>
                    <a:pt x="5565" y="3597"/>
                  </a:lnTo>
                  <a:lnTo>
                    <a:pt x="5547" y="3664"/>
                  </a:lnTo>
                  <a:lnTo>
                    <a:pt x="5526" y="3728"/>
                  </a:lnTo>
                  <a:lnTo>
                    <a:pt x="5515" y="3759"/>
                  </a:lnTo>
                  <a:lnTo>
                    <a:pt x="5509" y="3775"/>
                  </a:lnTo>
                  <a:lnTo>
                    <a:pt x="5505" y="3792"/>
                  </a:lnTo>
                  <a:lnTo>
                    <a:pt x="5481" y="3856"/>
                  </a:lnTo>
                  <a:lnTo>
                    <a:pt x="5468" y="3887"/>
                  </a:lnTo>
                  <a:lnTo>
                    <a:pt x="5457" y="3920"/>
                  </a:lnTo>
                  <a:lnTo>
                    <a:pt x="5407" y="4031"/>
                  </a:lnTo>
                  <a:lnTo>
                    <a:pt x="5353" y="4143"/>
                  </a:lnTo>
                  <a:lnTo>
                    <a:pt x="5301" y="4233"/>
                  </a:lnTo>
                  <a:lnTo>
                    <a:pt x="5245" y="4324"/>
                  </a:lnTo>
                  <a:lnTo>
                    <a:pt x="5186" y="4413"/>
                  </a:lnTo>
                  <a:lnTo>
                    <a:pt x="5154" y="4456"/>
                  </a:lnTo>
                  <a:lnTo>
                    <a:pt x="5138" y="4477"/>
                  </a:lnTo>
                  <a:lnTo>
                    <a:pt x="5124" y="4500"/>
                  </a:lnTo>
                  <a:lnTo>
                    <a:pt x="5090" y="4542"/>
                  </a:lnTo>
                  <a:lnTo>
                    <a:pt x="5057" y="4585"/>
                  </a:lnTo>
                  <a:lnTo>
                    <a:pt x="5039" y="4605"/>
                  </a:lnTo>
                  <a:lnTo>
                    <a:pt x="5030" y="4616"/>
                  </a:lnTo>
                  <a:lnTo>
                    <a:pt x="5022" y="4627"/>
                  </a:lnTo>
                  <a:lnTo>
                    <a:pt x="4986" y="4670"/>
                  </a:lnTo>
                  <a:lnTo>
                    <a:pt x="4949" y="4711"/>
                  </a:lnTo>
                  <a:lnTo>
                    <a:pt x="4913" y="4753"/>
                  </a:lnTo>
                  <a:lnTo>
                    <a:pt x="4836" y="4834"/>
                  </a:lnTo>
                  <a:lnTo>
                    <a:pt x="4781" y="4885"/>
                  </a:lnTo>
                  <a:lnTo>
                    <a:pt x="4727" y="4936"/>
                  </a:lnTo>
                  <a:lnTo>
                    <a:pt x="4712" y="4948"/>
                  </a:lnTo>
                  <a:lnTo>
                    <a:pt x="4698" y="4960"/>
                  </a:lnTo>
                  <a:lnTo>
                    <a:pt x="4671" y="4985"/>
                  </a:lnTo>
                  <a:lnTo>
                    <a:pt x="4617" y="5033"/>
                  </a:lnTo>
                  <a:lnTo>
                    <a:pt x="4553" y="5084"/>
                  </a:lnTo>
                  <a:lnTo>
                    <a:pt x="4490" y="5134"/>
                  </a:lnTo>
                  <a:lnTo>
                    <a:pt x="4460" y="5153"/>
                  </a:lnTo>
                  <a:lnTo>
                    <a:pt x="4432" y="5173"/>
                  </a:lnTo>
                  <a:lnTo>
                    <a:pt x="4402" y="5193"/>
                  </a:lnTo>
                  <a:lnTo>
                    <a:pt x="4374" y="5213"/>
                  </a:lnTo>
                  <a:lnTo>
                    <a:pt x="4315" y="5251"/>
                  </a:lnTo>
                  <a:lnTo>
                    <a:pt x="4257" y="5287"/>
                  </a:lnTo>
                  <a:lnTo>
                    <a:pt x="4197" y="5321"/>
                  </a:lnTo>
                  <a:lnTo>
                    <a:pt x="4166" y="5337"/>
                  </a:lnTo>
                  <a:lnTo>
                    <a:pt x="4137" y="5354"/>
                  </a:lnTo>
                  <a:lnTo>
                    <a:pt x="4076" y="5384"/>
                  </a:lnTo>
                  <a:lnTo>
                    <a:pt x="4060" y="5391"/>
                  </a:lnTo>
                  <a:lnTo>
                    <a:pt x="4055" y="5392"/>
                  </a:lnTo>
                  <a:lnTo>
                    <a:pt x="4052" y="5395"/>
                  </a:lnTo>
                  <a:lnTo>
                    <a:pt x="4045" y="5399"/>
                  </a:lnTo>
                  <a:lnTo>
                    <a:pt x="4016" y="5415"/>
                  </a:lnTo>
                </a:path>
              </a:pathLst>
            </a:custGeom>
            <a:noFill/>
            <a:ln w="36513">
              <a:solidFill>
                <a:srgbClr val="000000"/>
              </a:solidFill>
              <a:prstDash val="solid"/>
              <a:round/>
              <a:headEnd/>
              <a:tailEnd/>
            </a:ln>
          </p:spPr>
          <p:txBody>
            <a:bodyPr/>
            <a:lstStyle/>
            <a:p>
              <a:endParaRPr lang="en-GB"/>
            </a:p>
          </p:txBody>
        </p:sp>
        <p:sp>
          <p:nvSpPr>
            <p:cNvPr id="26228" name="Freeform 628"/>
            <p:cNvSpPr>
              <a:spLocks/>
            </p:cNvSpPr>
            <p:nvPr/>
          </p:nvSpPr>
          <p:spPr bwMode="auto">
            <a:xfrm>
              <a:off x="2313" y="1600"/>
              <a:ext cx="1133" cy="1133"/>
            </a:xfrm>
            <a:custGeom>
              <a:avLst/>
              <a:gdLst/>
              <a:ahLst/>
              <a:cxnLst>
                <a:cxn ang="0">
                  <a:pos x="2474" y="18"/>
                </a:cxn>
                <a:cxn ang="0">
                  <a:pos x="1934" y="135"/>
                </a:cxn>
                <a:cxn ang="0">
                  <a:pos x="1498" y="322"/>
                </a:cxn>
                <a:cxn ang="0">
                  <a:pos x="932" y="727"/>
                </a:cxn>
                <a:cxn ang="0">
                  <a:pos x="633" y="1040"/>
                </a:cxn>
                <a:cxn ang="0">
                  <a:pos x="260" y="1619"/>
                </a:cxn>
                <a:cxn ang="0">
                  <a:pos x="116" y="1999"/>
                </a:cxn>
                <a:cxn ang="0">
                  <a:pos x="13" y="2545"/>
                </a:cxn>
                <a:cxn ang="0">
                  <a:pos x="2" y="2978"/>
                </a:cxn>
                <a:cxn ang="0">
                  <a:pos x="38" y="3328"/>
                </a:cxn>
                <a:cxn ang="0">
                  <a:pos x="116" y="3664"/>
                </a:cxn>
                <a:cxn ang="0">
                  <a:pos x="231" y="3982"/>
                </a:cxn>
                <a:cxn ang="0">
                  <a:pos x="389" y="4282"/>
                </a:cxn>
                <a:cxn ang="0">
                  <a:pos x="588" y="4567"/>
                </a:cxn>
                <a:cxn ang="0">
                  <a:pos x="828" y="4836"/>
                </a:cxn>
                <a:cxn ang="0">
                  <a:pos x="1095" y="5073"/>
                </a:cxn>
                <a:cxn ang="0">
                  <a:pos x="1498" y="5339"/>
                </a:cxn>
                <a:cxn ang="0">
                  <a:pos x="1870" y="5505"/>
                </a:cxn>
                <a:cxn ang="0">
                  <a:pos x="2199" y="5598"/>
                </a:cxn>
                <a:cxn ang="0">
                  <a:pos x="2545" y="5651"/>
                </a:cxn>
                <a:cxn ang="0">
                  <a:pos x="2978" y="5661"/>
                </a:cxn>
                <a:cxn ang="0">
                  <a:pos x="3155" y="5646"/>
                </a:cxn>
                <a:cxn ang="0">
                  <a:pos x="3398" y="5612"/>
                </a:cxn>
                <a:cxn ang="0">
                  <a:pos x="3597" y="5565"/>
                </a:cxn>
                <a:cxn ang="0">
                  <a:pos x="3793" y="5505"/>
                </a:cxn>
                <a:cxn ang="0">
                  <a:pos x="4043" y="5401"/>
                </a:cxn>
                <a:cxn ang="0">
                  <a:pos x="4224" y="5305"/>
                </a:cxn>
                <a:cxn ang="0">
                  <a:pos x="4512" y="5116"/>
                </a:cxn>
                <a:cxn ang="0">
                  <a:pos x="4635" y="5016"/>
                </a:cxn>
                <a:cxn ang="0">
                  <a:pos x="4836" y="4836"/>
                </a:cxn>
                <a:cxn ang="0">
                  <a:pos x="5016" y="4635"/>
                </a:cxn>
                <a:cxn ang="0">
                  <a:pos x="5116" y="4511"/>
                </a:cxn>
                <a:cxn ang="0">
                  <a:pos x="5305" y="4223"/>
                </a:cxn>
                <a:cxn ang="0">
                  <a:pos x="5402" y="4043"/>
                </a:cxn>
                <a:cxn ang="0">
                  <a:pos x="5505" y="3792"/>
                </a:cxn>
                <a:cxn ang="0">
                  <a:pos x="5565" y="3597"/>
                </a:cxn>
                <a:cxn ang="0">
                  <a:pos x="5613" y="3398"/>
                </a:cxn>
                <a:cxn ang="0">
                  <a:pos x="5647" y="3155"/>
                </a:cxn>
                <a:cxn ang="0">
                  <a:pos x="5662" y="2978"/>
                </a:cxn>
                <a:cxn ang="0">
                  <a:pos x="5651" y="2545"/>
                </a:cxn>
                <a:cxn ang="0">
                  <a:pos x="5598" y="2199"/>
                </a:cxn>
                <a:cxn ang="0">
                  <a:pos x="5505" y="1870"/>
                </a:cxn>
                <a:cxn ang="0">
                  <a:pos x="5339" y="1498"/>
                </a:cxn>
                <a:cxn ang="0">
                  <a:pos x="5073" y="1094"/>
                </a:cxn>
                <a:cxn ang="0">
                  <a:pos x="4836" y="828"/>
                </a:cxn>
                <a:cxn ang="0">
                  <a:pos x="4567" y="587"/>
                </a:cxn>
                <a:cxn ang="0">
                  <a:pos x="4282" y="389"/>
                </a:cxn>
                <a:cxn ang="0">
                  <a:pos x="3982" y="231"/>
                </a:cxn>
                <a:cxn ang="0">
                  <a:pos x="3664" y="116"/>
                </a:cxn>
                <a:cxn ang="0">
                  <a:pos x="3329" y="37"/>
                </a:cxn>
                <a:cxn ang="0">
                  <a:pos x="2978" y="2"/>
                </a:cxn>
              </a:cxnLst>
              <a:rect l="0" t="0" r="r" b="b"/>
              <a:pathLst>
                <a:path w="5666" h="5666">
                  <a:moveTo>
                    <a:pt x="2834" y="1"/>
                  </a:moveTo>
                  <a:lnTo>
                    <a:pt x="2688" y="2"/>
                  </a:lnTo>
                  <a:lnTo>
                    <a:pt x="2615" y="6"/>
                  </a:lnTo>
                  <a:lnTo>
                    <a:pt x="2545" y="12"/>
                  </a:lnTo>
                  <a:lnTo>
                    <a:pt x="2474" y="18"/>
                  </a:lnTo>
                  <a:lnTo>
                    <a:pt x="2404" y="27"/>
                  </a:lnTo>
                  <a:lnTo>
                    <a:pt x="2267" y="51"/>
                  </a:lnTo>
                  <a:lnTo>
                    <a:pt x="2132" y="79"/>
                  </a:lnTo>
                  <a:lnTo>
                    <a:pt x="2000" y="116"/>
                  </a:lnTo>
                  <a:lnTo>
                    <a:pt x="1934" y="135"/>
                  </a:lnTo>
                  <a:lnTo>
                    <a:pt x="1870" y="158"/>
                  </a:lnTo>
                  <a:lnTo>
                    <a:pt x="1744" y="206"/>
                  </a:lnTo>
                  <a:lnTo>
                    <a:pt x="1681" y="231"/>
                  </a:lnTo>
                  <a:lnTo>
                    <a:pt x="1620" y="260"/>
                  </a:lnTo>
                  <a:lnTo>
                    <a:pt x="1498" y="322"/>
                  </a:lnTo>
                  <a:lnTo>
                    <a:pt x="1379" y="389"/>
                  </a:lnTo>
                  <a:lnTo>
                    <a:pt x="1265" y="465"/>
                  </a:lnTo>
                  <a:lnTo>
                    <a:pt x="1150" y="545"/>
                  </a:lnTo>
                  <a:lnTo>
                    <a:pt x="1040" y="633"/>
                  </a:lnTo>
                  <a:lnTo>
                    <a:pt x="932" y="727"/>
                  </a:lnTo>
                  <a:lnTo>
                    <a:pt x="879" y="776"/>
                  </a:lnTo>
                  <a:lnTo>
                    <a:pt x="828" y="828"/>
                  </a:lnTo>
                  <a:lnTo>
                    <a:pt x="776" y="879"/>
                  </a:lnTo>
                  <a:lnTo>
                    <a:pt x="727" y="932"/>
                  </a:lnTo>
                  <a:lnTo>
                    <a:pt x="633" y="1040"/>
                  </a:lnTo>
                  <a:lnTo>
                    <a:pt x="546" y="1150"/>
                  </a:lnTo>
                  <a:lnTo>
                    <a:pt x="465" y="1264"/>
                  </a:lnTo>
                  <a:lnTo>
                    <a:pt x="389" y="1379"/>
                  </a:lnTo>
                  <a:lnTo>
                    <a:pt x="322" y="1498"/>
                  </a:lnTo>
                  <a:lnTo>
                    <a:pt x="260" y="1619"/>
                  </a:lnTo>
                  <a:lnTo>
                    <a:pt x="231" y="1681"/>
                  </a:lnTo>
                  <a:lnTo>
                    <a:pt x="207" y="1744"/>
                  </a:lnTo>
                  <a:lnTo>
                    <a:pt x="158" y="1870"/>
                  </a:lnTo>
                  <a:lnTo>
                    <a:pt x="135" y="1934"/>
                  </a:lnTo>
                  <a:lnTo>
                    <a:pt x="116" y="1999"/>
                  </a:lnTo>
                  <a:lnTo>
                    <a:pt x="79" y="2132"/>
                  </a:lnTo>
                  <a:lnTo>
                    <a:pt x="51" y="2267"/>
                  </a:lnTo>
                  <a:lnTo>
                    <a:pt x="27" y="2404"/>
                  </a:lnTo>
                  <a:lnTo>
                    <a:pt x="18" y="2473"/>
                  </a:lnTo>
                  <a:lnTo>
                    <a:pt x="13" y="2545"/>
                  </a:lnTo>
                  <a:lnTo>
                    <a:pt x="6" y="2615"/>
                  </a:lnTo>
                  <a:lnTo>
                    <a:pt x="2" y="2688"/>
                  </a:lnTo>
                  <a:lnTo>
                    <a:pt x="1" y="2834"/>
                  </a:lnTo>
                  <a:lnTo>
                    <a:pt x="0" y="2905"/>
                  </a:lnTo>
                  <a:lnTo>
                    <a:pt x="2" y="2978"/>
                  </a:lnTo>
                  <a:lnTo>
                    <a:pt x="6" y="3049"/>
                  </a:lnTo>
                  <a:lnTo>
                    <a:pt x="13" y="3121"/>
                  </a:lnTo>
                  <a:lnTo>
                    <a:pt x="18" y="3190"/>
                  </a:lnTo>
                  <a:lnTo>
                    <a:pt x="27" y="3260"/>
                  </a:lnTo>
                  <a:lnTo>
                    <a:pt x="38" y="3328"/>
                  </a:lnTo>
                  <a:lnTo>
                    <a:pt x="51" y="3398"/>
                  </a:lnTo>
                  <a:lnTo>
                    <a:pt x="64" y="3465"/>
                  </a:lnTo>
                  <a:lnTo>
                    <a:pt x="79" y="3531"/>
                  </a:lnTo>
                  <a:lnTo>
                    <a:pt x="96" y="3597"/>
                  </a:lnTo>
                  <a:lnTo>
                    <a:pt x="116" y="3664"/>
                  </a:lnTo>
                  <a:lnTo>
                    <a:pt x="135" y="3728"/>
                  </a:lnTo>
                  <a:lnTo>
                    <a:pt x="158" y="3792"/>
                  </a:lnTo>
                  <a:lnTo>
                    <a:pt x="180" y="3856"/>
                  </a:lnTo>
                  <a:lnTo>
                    <a:pt x="207" y="3920"/>
                  </a:lnTo>
                  <a:lnTo>
                    <a:pt x="231" y="3982"/>
                  </a:lnTo>
                  <a:lnTo>
                    <a:pt x="260" y="4043"/>
                  </a:lnTo>
                  <a:lnTo>
                    <a:pt x="289" y="4103"/>
                  </a:lnTo>
                  <a:lnTo>
                    <a:pt x="322" y="4164"/>
                  </a:lnTo>
                  <a:lnTo>
                    <a:pt x="354" y="4223"/>
                  </a:lnTo>
                  <a:lnTo>
                    <a:pt x="389" y="4282"/>
                  </a:lnTo>
                  <a:lnTo>
                    <a:pt x="425" y="4340"/>
                  </a:lnTo>
                  <a:lnTo>
                    <a:pt x="465" y="4399"/>
                  </a:lnTo>
                  <a:lnTo>
                    <a:pt x="504" y="4455"/>
                  </a:lnTo>
                  <a:lnTo>
                    <a:pt x="546" y="4511"/>
                  </a:lnTo>
                  <a:lnTo>
                    <a:pt x="588" y="4567"/>
                  </a:lnTo>
                  <a:lnTo>
                    <a:pt x="633" y="4622"/>
                  </a:lnTo>
                  <a:lnTo>
                    <a:pt x="678" y="4676"/>
                  </a:lnTo>
                  <a:lnTo>
                    <a:pt x="727" y="4730"/>
                  </a:lnTo>
                  <a:lnTo>
                    <a:pt x="776" y="4782"/>
                  </a:lnTo>
                  <a:lnTo>
                    <a:pt x="828" y="4836"/>
                  </a:lnTo>
                  <a:lnTo>
                    <a:pt x="879" y="4885"/>
                  </a:lnTo>
                  <a:lnTo>
                    <a:pt x="932" y="4934"/>
                  </a:lnTo>
                  <a:lnTo>
                    <a:pt x="986" y="4982"/>
                  </a:lnTo>
                  <a:lnTo>
                    <a:pt x="1040" y="5028"/>
                  </a:lnTo>
                  <a:lnTo>
                    <a:pt x="1095" y="5073"/>
                  </a:lnTo>
                  <a:lnTo>
                    <a:pt x="1150" y="5116"/>
                  </a:lnTo>
                  <a:lnTo>
                    <a:pt x="1265" y="5197"/>
                  </a:lnTo>
                  <a:lnTo>
                    <a:pt x="1321" y="5235"/>
                  </a:lnTo>
                  <a:lnTo>
                    <a:pt x="1379" y="5271"/>
                  </a:lnTo>
                  <a:lnTo>
                    <a:pt x="1498" y="5339"/>
                  </a:lnTo>
                  <a:lnTo>
                    <a:pt x="1558" y="5371"/>
                  </a:lnTo>
                  <a:lnTo>
                    <a:pt x="1620" y="5401"/>
                  </a:lnTo>
                  <a:lnTo>
                    <a:pt x="1681" y="5430"/>
                  </a:lnTo>
                  <a:lnTo>
                    <a:pt x="1744" y="5457"/>
                  </a:lnTo>
                  <a:lnTo>
                    <a:pt x="1870" y="5505"/>
                  </a:lnTo>
                  <a:lnTo>
                    <a:pt x="1934" y="5526"/>
                  </a:lnTo>
                  <a:lnTo>
                    <a:pt x="2000" y="5547"/>
                  </a:lnTo>
                  <a:lnTo>
                    <a:pt x="2065" y="5565"/>
                  </a:lnTo>
                  <a:lnTo>
                    <a:pt x="2132" y="5582"/>
                  </a:lnTo>
                  <a:lnTo>
                    <a:pt x="2199" y="5598"/>
                  </a:lnTo>
                  <a:lnTo>
                    <a:pt x="2267" y="5612"/>
                  </a:lnTo>
                  <a:lnTo>
                    <a:pt x="2335" y="5624"/>
                  </a:lnTo>
                  <a:lnTo>
                    <a:pt x="2404" y="5634"/>
                  </a:lnTo>
                  <a:lnTo>
                    <a:pt x="2474" y="5643"/>
                  </a:lnTo>
                  <a:lnTo>
                    <a:pt x="2545" y="5651"/>
                  </a:lnTo>
                  <a:lnTo>
                    <a:pt x="2615" y="5657"/>
                  </a:lnTo>
                  <a:lnTo>
                    <a:pt x="2688" y="5661"/>
                  </a:lnTo>
                  <a:lnTo>
                    <a:pt x="2834" y="5666"/>
                  </a:lnTo>
                  <a:lnTo>
                    <a:pt x="2906" y="5663"/>
                  </a:lnTo>
                  <a:lnTo>
                    <a:pt x="2978" y="5661"/>
                  </a:lnTo>
                  <a:lnTo>
                    <a:pt x="3050" y="5657"/>
                  </a:lnTo>
                  <a:lnTo>
                    <a:pt x="3067" y="5654"/>
                  </a:lnTo>
                  <a:lnTo>
                    <a:pt x="3085" y="5653"/>
                  </a:lnTo>
                  <a:lnTo>
                    <a:pt x="3121" y="5651"/>
                  </a:lnTo>
                  <a:lnTo>
                    <a:pt x="3155" y="5646"/>
                  </a:lnTo>
                  <a:lnTo>
                    <a:pt x="3172" y="5644"/>
                  </a:lnTo>
                  <a:lnTo>
                    <a:pt x="3190" y="5643"/>
                  </a:lnTo>
                  <a:lnTo>
                    <a:pt x="3261" y="5634"/>
                  </a:lnTo>
                  <a:lnTo>
                    <a:pt x="3329" y="5624"/>
                  </a:lnTo>
                  <a:lnTo>
                    <a:pt x="3398" y="5612"/>
                  </a:lnTo>
                  <a:lnTo>
                    <a:pt x="3414" y="5608"/>
                  </a:lnTo>
                  <a:lnTo>
                    <a:pt x="3431" y="5604"/>
                  </a:lnTo>
                  <a:lnTo>
                    <a:pt x="3465" y="5598"/>
                  </a:lnTo>
                  <a:lnTo>
                    <a:pt x="3532" y="5582"/>
                  </a:lnTo>
                  <a:lnTo>
                    <a:pt x="3597" y="5565"/>
                  </a:lnTo>
                  <a:lnTo>
                    <a:pt x="3664" y="5547"/>
                  </a:lnTo>
                  <a:lnTo>
                    <a:pt x="3728" y="5526"/>
                  </a:lnTo>
                  <a:lnTo>
                    <a:pt x="3760" y="5515"/>
                  </a:lnTo>
                  <a:lnTo>
                    <a:pt x="3776" y="5509"/>
                  </a:lnTo>
                  <a:lnTo>
                    <a:pt x="3793" y="5505"/>
                  </a:lnTo>
                  <a:lnTo>
                    <a:pt x="3856" y="5481"/>
                  </a:lnTo>
                  <a:lnTo>
                    <a:pt x="3888" y="5468"/>
                  </a:lnTo>
                  <a:lnTo>
                    <a:pt x="3921" y="5457"/>
                  </a:lnTo>
                  <a:lnTo>
                    <a:pt x="3982" y="5430"/>
                  </a:lnTo>
                  <a:lnTo>
                    <a:pt x="4043" y="5401"/>
                  </a:lnTo>
                  <a:lnTo>
                    <a:pt x="4073" y="5386"/>
                  </a:lnTo>
                  <a:lnTo>
                    <a:pt x="4087" y="5378"/>
                  </a:lnTo>
                  <a:lnTo>
                    <a:pt x="4103" y="5371"/>
                  </a:lnTo>
                  <a:lnTo>
                    <a:pt x="4165" y="5339"/>
                  </a:lnTo>
                  <a:lnTo>
                    <a:pt x="4224" y="5305"/>
                  </a:lnTo>
                  <a:lnTo>
                    <a:pt x="4282" y="5271"/>
                  </a:lnTo>
                  <a:lnTo>
                    <a:pt x="4340" y="5235"/>
                  </a:lnTo>
                  <a:lnTo>
                    <a:pt x="4399" y="5197"/>
                  </a:lnTo>
                  <a:lnTo>
                    <a:pt x="4455" y="5157"/>
                  </a:lnTo>
                  <a:lnTo>
                    <a:pt x="4512" y="5116"/>
                  </a:lnTo>
                  <a:lnTo>
                    <a:pt x="4567" y="5073"/>
                  </a:lnTo>
                  <a:lnTo>
                    <a:pt x="4594" y="5050"/>
                  </a:lnTo>
                  <a:lnTo>
                    <a:pt x="4608" y="5039"/>
                  </a:lnTo>
                  <a:lnTo>
                    <a:pt x="4623" y="5028"/>
                  </a:lnTo>
                  <a:lnTo>
                    <a:pt x="4635" y="5016"/>
                  </a:lnTo>
                  <a:lnTo>
                    <a:pt x="4649" y="5005"/>
                  </a:lnTo>
                  <a:lnTo>
                    <a:pt x="4676" y="4982"/>
                  </a:lnTo>
                  <a:lnTo>
                    <a:pt x="4730" y="4934"/>
                  </a:lnTo>
                  <a:lnTo>
                    <a:pt x="4783" y="4885"/>
                  </a:lnTo>
                  <a:lnTo>
                    <a:pt x="4836" y="4836"/>
                  </a:lnTo>
                  <a:lnTo>
                    <a:pt x="4886" y="4782"/>
                  </a:lnTo>
                  <a:lnTo>
                    <a:pt x="4935" y="4730"/>
                  </a:lnTo>
                  <a:lnTo>
                    <a:pt x="4982" y="4676"/>
                  </a:lnTo>
                  <a:lnTo>
                    <a:pt x="5005" y="4648"/>
                  </a:lnTo>
                  <a:lnTo>
                    <a:pt x="5016" y="4635"/>
                  </a:lnTo>
                  <a:lnTo>
                    <a:pt x="5029" y="4622"/>
                  </a:lnTo>
                  <a:lnTo>
                    <a:pt x="5039" y="4608"/>
                  </a:lnTo>
                  <a:lnTo>
                    <a:pt x="5050" y="4594"/>
                  </a:lnTo>
                  <a:lnTo>
                    <a:pt x="5073" y="4567"/>
                  </a:lnTo>
                  <a:lnTo>
                    <a:pt x="5116" y="4511"/>
                  </a:lnTo>
                  <a:lnTo>
                    <a:pt x="5157" y="4455"/>
                  </a:lnTo>
                  <a:lnTo>
                    <a:pt x="5198" y="4399"/>
                  </a:lnTo>
                  <a:lnTo>
                    <a:pt x="5235" y="4340"/>
                  </a:lnTo>
                  <a:lnTo>
                    <a:pt x="5271" y="4282"/>
                  </a:lnTo>
                  <a:lnTo>
                    <a:pt x="5305" y="4223"/>
                  </a:lnTo>
                  <a:lnTo>
                    <a:pt x="5339" y="4164"/>
                  </a:lnTo>
                  <a:lnTo>
                    <a:pt x="5371" y="4103"/>
                  </a:lnTo>
                  <a:lnTo>
                    <a:pt x="5378" y="4087"/>
                  </a:lnTo>
                  <a:lnTo>
                    <a:pt x="5386" y="4072"/>
                  </a:lnTo>
                  <a:lnTo>
                    <a:pt x="5402" y="4043"/>
                  </a:lnTo>
                  <a:lnTo>
                    <a:pt x="5430" y="3982"/>
                  </a:lnTo>
                  <a:lnTo>
                    <a:pt x="5457" y="3920"/>
                  </a:lnTo>
                  <a:lnTo>
                    <a:pt x="5469" y="3888"/>
                  </a:lnTo>
                  <a:lnTo>
                    <a:pt x="5481" y="3856"/>
                  </a:lnTo>
                  <a:lnTo>
                    <a:pt x="5505" y="3792"/>
                  </a:lnTo>
                  <a:lnTo>
                    <a:pt x="5510" y="3775"/>
                  </a:lnTo>
                  <a:lnTo>
                    <a:pt x="5515" y="3759"/>
                  </a:lnTo>
                  <a:lnTo>
                    <a:pt x="5527" y="3728"/>
                  </a:lnTo>
                  <a:lnTo>
                    <a:pt x="5547" y="3664"/>
                  </a:lnTo>
                  <a:lnTo>
                    <a:pt x="5565" y="3597"/>
                  </a:lnTo>
                  <a:lnTo>
                    <a:pt x="5582" y="3531"/>
                  </a:lnTo>
                  <a:lnTo>
                    <a:pt x="5598" y="3465"/>
                  </a:lnTo>
                  <a:lnTo>
                    <a:pt x="5605" y="3430"/>
                  </a:lnTo>
                  <a:lnTo>
                    <a:pt x="5608" y="3413"/>
                  </a:lnTo>
                  <a:lnTo>
                    <a:pt x="5613" y="3398"/>
                  </a:lnTo>
                  <a:lnTo>
                    <a:pt x="5624" y="3328"/>
                  </a:lnTo>
                  <a:lnTo>
                    <a:pt x="5634" y="3260"/>
                  </a:lnTo>
                  <a:lnTo>
                    <a:pt x="5643" y="3190"/>
                  </a:lnTo>
                  <a:lnTo>
                    <a:pt x="5645" y="3172"/>
                  </a:lnTo>
                  <a:lnTo>
                    <a:pt x="5647" y="3155"/>
                  </a:lnTo>
                  <a:lnTo>
                    <a:pt x="5651" y="3121"/>
                  </a:lnTo>
                  <a:lnTo>
                    <a:pt x="5654" y="3085"/>
                  </a:lnTo>
                  <a:lnTo>
                    <a:pt x="5655" y="3066"/>
                  </a:lnTo>
                  <a:lnTo>
                    <a:pt x="5657" y="3049"/>
                  </a:lnTo>
                  <a:lnTo>
                    <a:pt x="5662" y="2978"/>
                  </a:lnTo>
                  <a:lnTo>
                    <a:pt x="5664" y="2905"/>
                  </a:lnTo>
                  <a:lnTo>
                    <a:pt x="5666" y="2834"/>
                  </a:lnTo>
                  <a:lnTo>
                    <a:pt x="5662" y="2688"/>
                  </a:lnTo>
                  <a:lnTo>
                    <a:pt x="5657" y="2615"/>
                  </a:lnTo>
                  <a:lnTo>
                    <a:pt x="5651" y="2545"/>
                  </a:lnTo>
                  <a:lnTo>
                    <a:pt x="5643" y="2473"/>
                  </a:lnTo>
                  <a:lnTo>
                    <a:pt x="5634" y="2404"/>
                  </a:lnTo>
                  <a:lnTo>
                    <a:pt x="5624" y="2335"/>
                  </a:lnTo>
                  <a:lnTo>
                    <a:pt x="5613" y="2267"/>
                  </a:lnTo>
                  <a:lnTo>
                    <a:pt x="5598" y="2199"/>
                  </a:lnTo>
                  <a:lnTo>
                    <a:pt x="5582" y="2132"/>
                  </a:lnTo>
                  <a:lnTo>
                    <a:pt x="5565" y="2065"/>
                  </a:lnTo>
                  <a:lnTo>
                    <a:pt x="5547" y="1999"/>
                  </a:lnTo>
                  <a:lnTo>
                    <a:pt x="5527" y="1934"/>
                  </a:lnTo>
                  <a:lnTo>
                    <a:pt x="5505" y="1870"/>
                  </a:lnTo>
                  <a:lnTo>
                    <a:pt x="5457" y="1744"/>
                  </a:lnTo>
                  <a:lnTo>
                    <a:pt x="5430" y="1681"/>
                  </a:lnTo>
                  <a:lnTo>
                    <a:pt x="5402" y="1619"/>
                  </a:lnTo>
                  <a:lnTo>
                    <a:pt x="5371" y="1558"/>
                  </a:lnTo>
                  <a:lnTo>
                    <a:pt x="5339" y="1498"/>
                  </a:lnTo>
                  <a:lnTo>
                    <a:pt x="5271" y="1379"/>
                  </a:lnTo>
                  <a:lnTo>
                    <a:pt x="5235" y="1321"/>
                  </a:lnTo>
                  <a:lnTo>
                    <a:pt x="5198" y="1264"/>
                  </a:lnTo>
                  <a:lnTo>
                    <a:pt x="5116" y="1150"/>
                  </a:lnTo>
                  <a:lnTo>
                    <a:pt x="5073" y="1094"/>
                  </a:lnTo>
                  <a:lnTo>
                    <a:pt x="5029" y="1040"/>
                  </a:lnTo>
                  <a:lnTo>
                    <a:pt x="4982" y="985"/>
                  </a:lnTo>
                  <a:lnTo>
                    <a:pt x="4935" y="932"/>
                  </a:lnTo>
                  <a:lnTo>
                    <a:pt x="4886" y="879"/>
                  </a:lnTo>
                  <a:lnTo>
                    <a:pt x="4836" y="828"/>
                  </a:lnTo>
                  <a:lnTo>
                    <a:pt x="4783" y="776"/>
                  </a:lnTo>
                  <a:lnTo>
                    <a:pt x="4730" y="727"/>
                  </a:lnTo>
                  <a:lnTo>
                    <a:pt x="4676" y="678"/>
                  </a:lnTo>
                  <a:lnTo>
                    <a:pt x="4623" y="633"/>
                  </a:lnTo>
                  <a:lnTo>
                    <a:pt x="4567" y="587"/>
                  </a:lnTo>
                  <a:lnTo>
                    <a:pt x="4512" y="545"/>
                  </a:lnTo>
                  <a:lnTo>
                    <a:pt x="4455" y="504"/>
                  </a:lnTo>
                  <a:lnTo>
                    <a:pt x="4399" y="465"/>
                  </a:lnTo>
                  <a:lnTo>
                    <a:pt x="4340" y="425"/>
                  </a:lnTo>
                  <a:lnTo>
                    <a:pt x="4282" y="389"/>
                  </a:lnTo>
                  <a:lnTo>
                    <a:pt x="4224" y="354"/>
                  </a:lnTo>
                  <a:lnTo>
                    <a:pt x="4165" y="322"/>
                  </a:lnTo>
                  <a:lnTo>
                    <a:pt x="4103" y="289"/>
                  </a:lnTo>
                  <a:lnTo>
                    <a:pt x="4043" y="260"/>
                  </a:lnTo>
                  <a:lnTo>
                    <a:pt x="3982" y="231"/>
                  </a:lnTo>
                  <a:lnTo>
                    <a:pt x="3921" y="206"/>
                  </a:lnTo>
                  <a:lnTo>
                    <a:pt x="3856" y="180"/>
                  </a:lnTo>
                  <a:lnTo>
                    <a:pt x="3793" y="158"/>
                  </a:lnTo>
                  <a:lnTo>
                    <a:pt x="3728" y="135"/>
                  </a:lnTo>
                  <a:lnTo>
                    <a:pt x="3664" y="116"/>
                  </a:lnTo>
                  <a:lnTo>
                    <a:pt x="3597" y="96"/>
                  </a:lnTo>
                  <a:lnTo>
                    <a:pt x="3532" y="79"/>
                  </a:lnTo>
                  <a:lnTo>
                    <a:pt x="3465" y="64"/>
                  </a:lnTo>
                  <a:lnTo>
                    <a:pt x="3398" y="51"/>
                  </a:lnTo>
                  <a:lnTo>
                    <a:pt x="3329" y="37"/>
                  </a:lnTo>
                  <a:lnTo>
                    <a:pt x="3261" y="27"/>
                  </a:lnTo>
                  <a:lnTo>
                    <a:pt x="3190" y="18"/>
                  </a:lnTo>
                  <a:lnTo>
                    <a:pt x="3121" y="12"/>
                  </a:lnTo>
                  <a:lnTo>
                    <a:pt x="3050" y="6"/>
                  </a:lnTo>
                  <a:lnTo>
                    <a:pt x="2978" y="2"/>
                  </a:lnTo>
                  <a:lnTo>
                    <a:pt x="2906" y="0"/>
                  </a:lnTo>
                  <a:lnTo>
                    <a:pt x="2834" y="1"/>
                  </a:lnTo>
                </a:path>
              </a:pathLst>
            </a:custGeom>
            <a:noFill/>
            <a:ln w="36513">
              <a:solidFill>
                <a:srgbClr val="000000"/>
              </a:solidFill>
              <a:prstDash val="solid"/>
              <a:round/>
              <a:headEnd/>
              <a:tailEnd/>
            </a:ln>
          </p:spPr>
          <p:txBody>
            <a:bodyPr/>
            <a:lstStyle/>
            <a:p>
              <a:endParaRPr lang="en-GB"/>
            </a:p>
          </p:txBody>
        </p:sp>
      </p:grpSp>
      <p:grpSp>
        <p:nvGrpSpPr>
          <p:cNvPr id="6" name="Group 629"/>
          <p:cNvGrpSpPr>
            <a:grpSpLocks noChangeAspect="1"/>
          </p:cNvGrpSpPr>
          <p:nvPr/>
        </p:nvGrpSpPr>
        <p:grpSpPr bwMode="auto">
          <a:xfrm>
            <a:off x="6846888" y="4852988"/>
            <a:ext cx="1855787" cy="1533525"/>
            <a:chOff x="2266" y="1650"/>
            <a:chExt cx="1229" cy="1020"/>
          </a:xfrm>
        </p:grpSpPr>
        <p:sp>
          <p:nvSpPr>
            <p:cNvPr id="26230" name="AutoShape 630"/>
            <p:cNvSpPr>
              <a:spLocks noChangeAspect="1" noChangeArrowheads="1" noTextEdit="1"/>
            </p:cNvSpPr>
            <p:nvPr/>
          </p:nvSpPr>
          <p:spPr bwMode="auto">
            <a:xfrm>
              <a:off x="2266" y="1650"/>
              <a:ext cx="1229" cy="1020"/>
            </a:xfrm>
            <a:prstGeom prst="rect">
              <a:avLst/>
            </a:prstGeom>
            <a:noFill/>
            <a:ln w="9525">
              <a:noFill/>
              <a:miter lim="800000"/>
              <a:headEnd/>
              <a:tailEnd/>
            </a:ln>
          </p:spPr>
          <p:txBody>
            <a:bodyPr/>
            <a:lstStyle/>
            <a:p>
              <a:endParaRPr lang="en-GB"/>
            </a:p>
          </p:txBody>
        </p:sp>
        <p:sp>
          <p:nvSpPr>
            <p:cNvPr id="26231" name="Freeform 631"/>
            <p:cNvSpPr>
              <a:spLocks noEditPoints="1"/>
            </p:cNvSpPr>
            <p:nvPr/>
          </p:nvSpPr>
          <p:spPr bwMode="auto">
            <a:xfrm>
              <a:off x="2282" y="1666"/>
              <a:ext cx="1197" cy="988"/>
            </a:xfrm>
            <a:custGeom>
              <a:avLst/>
              <a:gdLst/>
              <a:ahLst/>
              <a:cxnLst>
                <a:cxn ang="0">
                  <a:pos x="4447" y="1171"/>
                </a:cxn>
                <a:cxn ang="0">
                  <a:pos x="4252" y="4551"/>
                </a:cxn>
                <a:cxn ang="0">
                  <a:pos x="2353" y="4641"/>
                </a:cxn>
                <a:cxn ang="0">
                  <a:pos x="2949" y="4169"/>
                </a:cxn>
                <a:cxn ang="0">
                  <a:pos x="3361" y="3838"/>
                </a:cxn>
                <a:cxn ang="0">
                  <a:pos x="3637" y="3409"/>
                </a:cxn>
                <a:cxn ang="0">
                  <a:pos x="3951" y="2661"/>
                </a:cxn>
                <a:cxn ang="0">
                  <a:pos x="3029" y="1349"/>
                </a:cxn>
                <a:cxn ang="0">
                  <a:pos x="2935" y="405"/>
                </a:cxn>
                <a:cxn ang="0">
                  <a:pos x="2760" y="236"/>
                </a:cxn>
                <a:cxn ang="0">
                  <a:pos x="3053" y="1539"/>
                </a:cxn>
                <a:cxn ang="0">
                  <a:pos x="3841" y="2825"/>
                </a:cxn>
                <a:cxn ang="0">
                  <a:pos x="3485" y="3421"/>
                </a:cxn>
                <a:cxn ang="0">
                  <a:pos x="3056" y="3865"/>
                </a:cxn>
                <a:cxn ang="0">
                  <a:pos x="2831" y="1501"/>
                </a:cxn>
                <a:cxn ang="0">
                  <a:pos x="2815" y="1283"/>
                </a:cxn>
                <a:cxn ang="0">
                  <a:pos x="2779" y="987"/>
                </a:cxn>
                <a:cxn ang="0">
                  <a:pos x="2381" y="281"/>
                </a:cxn>
                <a:cxn ang="0">
                  <a:pos x="5752" y="1271"/>
                </a:cxn>
                <a:cxn ang="0">
                  <a:pos x="4661" y="1178"/>
                </a:cxn>
                <a:cxn ang="0">
                  <a:pos x="5601" y="2209"/>
                </a:cxn>
                <a:cxn ang="0">
                  <a:pos x="5614" y="2523"/>
                </a:cxn>
                <a:cxn ang="0">
                  <a:pos x="5297" y="2903"/>
                </a:cxn>
                <a:cxn ang="0">
                  <a:pos x="5857" y="1803"/>
                </a:cxn>
                <a:cxn ang="0">
                  <a:pos x="5857" y="1437"/>
                </a:cxn>
                <a:cxn ang="0">
                  <a:pos x="2895" y="4025"/>
                </a:cxn>
                <a:cxn ang="0">
                  <a:pos x="2643" y="4263"/>
                </a:cxn>
                <a:cxn ang="0">
                  <a:pos x="1490" y="4161"/>
                </a:cxn>
                <a:cxn ang="0">
                  <a:pos x="1132" y="3415"/>
                </a:cxn>
                <a:cxn ang="0">
                  <a:pos x="189" y="2505"/>
                </a:cxn>
                <a:cxn ang="0">
                  <a:pos x="647" y="1633"/>
                </a:cxn>
                <a:cxn ang="0">
                  <a:pos x="1285" y="1163"/>
                </a:cxn>
                <a:cxn ang="0">
                  <a:pos x="1692" y="903"/>
                </a:cxn>
                <a:cxn ang="0">
                  <a:pos x="1997" y="1039"/>
                </a:cxn>
                <a:cxn ang="0">
                  <a:pos x="2357" y="411"/>
                </a:cxn>
                <a:cxn ang="0">
                  <a:pos x="2691" y="1178"/>
                </a:cxn>
                <a:cxn ang="0">
                  <a:pos x="2553" y="1269"/>
                </a:cxn>
                <a:cxn ang="0">
                  <a:pos x="2259" y="1373"/>
                </a:cxn>
                <a:cxn ang="0">
                  <a:pos x="2179" y="1501"/>
                </a:cxn>
                <a:cxn ang="0">
                  <a:pos x="2209" y="1557"/>
                </a:cxn>
                <a:cxn ang="0">
                  <a:pos x="2275" y="1754"/>
                </a:cxn>
                <a:cxn ang="0">
                  <a:pos x="2362" y="1477"/>
                </a:cxn>
                <a:cxn ang="0">
                  <a:pos x="2609" y="1437"/>
                </a:cxn>
                <a:cxn ang="0">
                  <a:pos x="2585" y="1605"/>
                </a:cxn>
                <a:cxn ang="0">
                  <a:pos x="2624" y="1667"/>
                </a:cxn>
                <a:cxn ang="0">
                  <a:pos x="2737" y="1485"/>
                </a:cxn>
                <a:cxn ang="0">
                  <a:pos x="2937" y="2396"/>
                </a:cxn>
                <a:cxn ang="0">
                  <a:pos x="2980" y="2459"/>
                </a:cxn>
                <a:cxn ang="0">
                  <a:pos x="5857" y="4595"/>
                </a:cxn>
                <a:cxn ang="0">
                  <a:pos x="1349" y="611"/>
                </a:cxn>
                <a:cxn ang="0">
                  <a:pos x="445" y="1637"/>
                </a:cxn>
                <a:cxn ang="0">
                  <a:pos x="2189" y="543"/>
                </a:cxn>
                <a:cxn ang="0">
                  <a:pos x="1600" y="1193"/>
                </a:cxn>
                <a:cxn ang="0">
                  <a:pos x="1783" y="634"/>
                </a:cxn>
                <a:cxn ang="0">
                  <a:pos x="131" y="2817"/>
                </a:cxn>
                <a:cxn ang="0">
                  <a:pos x="1016" y="3463"/>
                </a:cxn>
                <a:cxn ang="0">
                  <a:pos x="1372" y="4635"/>
                </a:cxn>
                <a:cxn ang="0">
                  <a:pos x="1956" y="4585"/>
                </a:cxn>
                <a:cxn ang="0">
                  <a:pos x="1776" y="4721"/>
                </a:cxn>
              </a:cxnLst>
              <a:rect l="0" t="0" r="r" b="b"/>
              <a:pathLst>
                <a:path w="5985" h="4938">
                  <a:moveTo>
                    <a:pt x="5985" y="4938"/>
                  </a:moveTo>
                  <a:lnTo>
                    <a:pt x="5985" y="0"/>
                  </a:lnTo>
                  <a:lnTo>
                    <a:pt x="0" y="0"/>
                  </a:lnTo>
                  <a:lnTo>
                    <a:pt x="0" y="4938"/>
                  </a:lnTo>
                  <a:lnTo>
                    <a:pt x="5985" y="4938"/>
                  </a:lnTo>
                  <a:close/>
                  <a:moveTo>
                    <a:pt x="4449" y="1159"/>
                  </a:moveTo>
                  <a:lnTo>
                    <a:pt x="4447" y="1171"/>
                  </a:lnTo>
                  <a:lnTo>
                    <a:pt x="4381" y="1569"/>
                  </a:lnTo>
                  <a:lnTo>
                    <a:pt x="4367" y="1649"/>
                  </a:lnTo>
                  <a:lnTo>
                    <a:pt x="3987" y="3914"/>
                  </a:lnTo>
                  <a:lnTo>
                    <a:pt x="4532" y="4119"/>
                  </a:lnTo>
                  <a:lnTo>
                    <a:pt x="4481" y="4505"/>
                  </a:lnTo>
                  <a:lnTo>
                    <a:pt x="4409" y="4519"/>
                  </a:lnTo>
                  <a:lnTo>
                    <a:pt x="4252" y="4551"/>
                  </a:lnTo>
                  <a:lnTo>
                    <a:pt x="4093" y="4581"/>
                  </a:lnTo>
                  <a:lnTo>
                    <a:pt x="3791" y="4641"/>
                  </a:lnTo>
                  <a:lnTo>
                    <a:pt x="3707" y="4657"/>
                  </a:lnTo>
                  <a:lnTo>
                    <a:pt x="3589" y="4679"/>
                  </a:lnTo>
                  <a:lnTo>
                    <a:pt x="3571" y="4813"/>
                  </a:lnTo>
                  <a:lnTo>
                    <a:pt x="2217" y="4813"/>
                  </a:lnTo>
                  <a:lnTo>
                    <a:pt x="2353" y="4641"/>
                  </a:lnTo>
                  <a:lnTo>
                    <a:pt x="2477" y="4435"/>
                  </a:lnTo>
                  <a:lnTo>
                    <a:pt x="2495" y="4411"/>
                  </a:lnTo>
                  <a:lnTo>
                    <a:pt x="2525" y="4395"/>
                  </a:lnTo>
                  <a:lnTo>
                    <a:pt x="2565" y="4387"/>
                  </a:lnTo>
                  <a:lnTo>
                    <a:pt x="2683" y="4353"/>
                  </a:lnTo>
                  <a:lnTo>
                    <a:pt x="2861" y="4255"/>
                  </a:lnTo>
                  <a:lnTo>
                    <a:pt x="2949" y="4169"/>
                  </a:lnTo>
                  <a:lnTo>
                    <a:pt x="2997" y="4103"/>
                  </a:lnTo>
                  <a:lnTo>
                    <a:pt x="3033" y="4031"/>
                  </a:lnTo>
                  <a:lnTo>
                    <a:pt x="3047" y="3949"/>
                  </a:lnTo>
                  <a:lnTo>
                    <a:pt x="3063" y="3914"/>
                  </a:lnTo>
                  <a:lnTo>
                    <a:pt x="3095" y="3895"/>
                  </a:lnTo>
                  <a:lnTo>
                    <a:pt x="3231" y="3875"/>
                  </a:lnTo>
                  <a:lnTo>
                    <a:pt x="3361" y="3838"/>
                  </a:lnTo>
                  <a:lnTo>
                    <a:pt x="3420" y="3811"/>
                  </a:lnTo>
                  <a:lnTo>
                    <a:pt x="3477" y="3775"/>
                  </a:lnTo>
                  <a:lnTo>
                    <a:pt x="3527" y="3729"/>
                  </a:lnTo>
                  <a:lnTo>
                    <a:pt x="3543" y="3709"/>
                  </a:lnTo>
                  <a:lnTo>
                    <a:pt x="3569" y="3675"/>
                  </a:lnTo>
                  <a:lnTo>
                    <a:pt x="3591" y="3635"/>
                  </a:lnTo>
                  <a:lnTo>
                    <a:pt x="3637" y="3409"/>
                  </a:lnTo>
                  <a:lnTo>
                    <a:pt x="3655" y="3372"/>
                  </a:lnTo>
                  <a:lnTo>
                    <a:pt x="3681" y="3335"/>
                  </a:lnTo>
                  <a:lnTo>
                    <a:pt x="3851" y="3150"/>
                  </a:lnTo>
                  <a:lnTo>
                    <a:pt x="3927" y="3027"/>
                  </a:lnTo>
                  <a:lnTo>
                    <a:pt x="3964" y="2903"/>
                  </a:lnTo>
                  <a:lnTo>
                    <a:pt x="3969" y="2779"/>
                  </a:lnTo>
                  <a:lnTo>
                    <a:pt x="3951" y="2661"/>
                  </a:lnTo>
                  <a:lnTo>
                    <a:pt x="3911" y="2547"/>
                  </a:lnTo>
                  <a:lnTo>
                    <a:pt x="3794" y="2330"/>
                  </a:lnTo>
                  <a:lnTo>
                    <a:pt x="3609" y="2055"/>
                  </a:lnTo>
                  <a:lnTo>
                    <a:pt x="3491" y="1927"/>
                  </a:lnTo>
                  <a:lnTo>
                    <a:pt x="3253" y="1691"/>
                  </a:lnTo>
                  <a:lnTo>
                    <a:pt x="3066" y="1432"/>
                  </a:lnTo>
                  <a:lnTo>
                    <a:pt x="3029" y="1349"/>
                  </a:lnTo>
                  <a:lnTo>
                    <a:pt x="3021" y="1305"/>
                  </a:lnTo>
                  <a:lnTo>
                    <a:pt x="3011" y="1189"/>
                  </a:lnTo>
                  <a:lnTo>
                    <a:pt x="3056" y="789"/>
                  </a:lnTo>
                  <a:lnTo>
                    <a:pt x="3041" y="649"/>
                  </a:lnTo>
                  <a:lnTo>
                    <a:pt x="3027" y="583"/>
                  </a:lnTo>
                  <a:lnTo>
                    <a:pt x="3003" y="523"/>
                  </a:lnTo>
                  <a:lnTo>
                    <a:pt x="2935" y="405"/>
                  </a:lnTo>
                  <a:lnTo>
                    <a:pt x="2791" y="209"/>
                  </a:lnTo>
                  <a:lnTo>
                    <a:pt x="2726" y="151"/>
                  </a:lnTo>
                  <a:lnTo>
                    <a:pt x="2691" y="133"/>
                  </a:lnTo>
                  <a:lnTo>
                    <a:pt x="2689" y="133"/>
                  </a:lnTo>
                  <a:lnTo>
                    <a:pt x="2647" y="125"/>
                  </a:lnTo>
                  <a:lnTo>
                    <a:pt x="2689" y="159"/>
                  </a:lnTo>
                  <a:lnTo>
                    <a:pt x="2760" y="236"/>
                  </a:lnTo>
                  <a:lnTo>
                    <a:pt x="2819" y="323"/>
                  </a:lnTo>
                  <a:lnTo>
                    <a:pt x="2881" y="466"/>
                  </a:lnTo>
                  <a:lnTo>
                    <a:pt x="2917" y="625"/>
                  </a:lnTo>
                  <a:lnTo>
                    <a:pt x="2904" y="1205"/>
                  </a:lnTo>
                  <a:lnTo>
                    <a:pt x="2929" y="1325"/>
                  </a:lnTo>
                  <a:lnTo>
                    <a:pt x="2980" y="1437"/>
                  </a:lnTo>
                  <a:lnTo>
                    <a:pt x="3053" y="1539"/>
                  </a:lnTo>
                  <a:lnTo>
                    <a:pt x="3403" y="1919"/>
                  </a:lnTo>
                  <a:lnTo>
                    <a:pt x="3621" y="2187"/>
                  </a:lnTo>
                  <a:lnTo>
                    <a:pt x="3775" y="2417"/>
                  </a:lnTo>
                  <a:lnTo>
                    <a:pt x="3809" y="2498"/>
                  </a:lnTo>
                  <a:lnTo>
                    <a:pt x="3833" y="2587"/>
                  </a:lnTo>
                  <a:lnTo>
                    <a:pt x="3847" y="2743"/>
                  </a:lnTo>
                  <a:lnTo>
                    <a:pt x="3841" y="2825"/>
                  </a:lnTo>
                  <a:lnTo>
                    <a:pt x="3803" y="2975"/>
                  </a:lnTo>
                  <a:lnTo>
                    <a:pt x="3767" y="3045"/>
                  </a:lnTo>
                  <a:lnTo>
                    <a:pt x="3718" y="3107"/>
                  </a:lnTo>
                  <a:lnTo>
                    <a:pt x="3603" y="3211"/>
                  </a:lnTo>
                  <a:lnTo>
                    <a:pt x="3563" y="3259"/>
                  </a:lnTo>
                  <a:lnTo>
                    <a:pt x="3507" y="3365"/>
                  </a:lnTo>
                  <a:lnTo>
                    <a:pt x="3485" y="3421"/>
                  </a:lnTo>
                  <a:lnTo>
                    <a:pt x="3437" y="3599"/>
                  </a:lnTo>
                  <a:lnTo>
                    <a:pt x="3413" y="3657"/>
                  </a:lnTo>
                  <a:lnTo>
                    <a:pt x="3378" y="3709"/>
                  </a:lnTo>
                  <a:lnTo>
                    <a:pt x="3337" y="3751"/>
                  </a:lnTo>
                  <a:lnTo>
                    <a:pt x="3289" y="3787"/>
                  </a:lnTo>
                  <a:lnTo>
                    <a:pt x="3176" y="3841"/>
                  </a:lnTo>
                  <a:lnTo>
                    <a:pt x="3056" y="3865"/>
                  </a:lnTo>
                  <a:lnTo>
                    <a:pt x="3081" y="3694"/>
                  </a:lnTo>
                  <a:lnTo>
                    <a:pt x="3095" y="3011"/>
                  </a:lnTo>
                  <a:lnTo>
                    <a:pt x="3163" y="2613"/>
                  </a:lnTo>
                  <a:lnTo>
                    <a:pt x="3158" y="2303"/>
                  </a:lnTo>
                  <a:lnTo>
                    <a:pt x="3095" y="2017"/>
                  </a:lnTo>
                  <a:lnTo>
                    <a:pt x="2985" y="1747"/>
                  </a:lnTo>
                  <a:lnTo>
                    <a:pt x="2831" y="1501"/>
                  </a:lnTo>
                  <a:lnTo>
                    <a:pt x="2809" y="1453"/>
                  </a:lnTo>
                  <a:lnTo>
                    <a:pt x="2813" y="1413"/>
                  </a:lnTo>
                  <a:lnTo>
                    <a:pt x="2849" y="1325"/>
                  </a:lnTo>
                  <a:lnTo>
                    <a:pt x="2855" y="1295"/>
                  </a:lnTo>
                  <a:lnTo>
                    <a:pt x="2851" y="1281"/>
                  </a:lnTo>
                  <a:lnTo>
                    <a:pt x="2839" y="1283"/>
                  </a:lnTo>
                  <a:lnTo>
                    <a:pt x="2815" y="1283"/>
                  </a:lnTo>
                  <a:lnTo>
                    <a:pt x="2802" y="1281"/>
                  </a:lnTo>
                  <a:lnTo>
                    <a:pt x="2791" y="1281"/>
                  </a:lnTo>
                  <a:lnTo>
                    <a:pt x="2779" y="1277"/>
                  </a:lnTo>
                  <a:lnTo>
                    <a:pt x="2767" y="1277"/>
                  </a:lnTo>
                  <a:lnTo>
                    <a:pt x="2755" y="1275"/>
                  </a:lnTo>
                  <a:lnTo>
                    <a:pt x="2776" y="1103"/>
                  </a:lnTo>
                  <a:lnTo>
                    <a:pt x="2779" y="987"/>
                  </a:lnTo>
                  <a:lnTo>
                    <a:pt x="2763" y="879"/>
                  </a:lnTo>
                  <a:lnTo>
                    <a:pt x="2731" y="777"/>
                  </a:lnTo>
                  <a:lnTo>
                    <a:pt x="2683" y="679"/>
                  </a:lnTo>
                  <a:lnTo>
                    <a:pt x="2619" y="589"/>
                  </a:lnTo>
                  <a:lnTo>
                    <a:pt x="2543" y="507"/>
                  </a:lnTo>
                  <a:lnTo>
                    <a:pt x="2369" y="367"/>
                  </a:lnTo>
                  <a:lnTo>
                    <a:pt x="2381" y="281"/>
                  </a:lnTo>
                  <a:lnTo>
                    <a:pt x="2420" y="125"/>
                  </a:lnTo>
                  <a:lnTo>
                    <a:pt x="2647" y="125"/>
                  </a:lnTo>
                  <a:lnTo>
                    <a:pt x="2681" y="125"/>
                  </a:lnTo>
                  <a:lnTo>
                    <a:pt x="5857" y="125"/>
                  </a:lnTo>
                  <a:lnTo>
                    <a:pt x="5857" y="973"/>
                  </a:lnTo>
                  <a:lnTo>
                    <a:pt x="5857" y="1281"/>
                  </a:lnTo>
                  <a:lnTo>
                    <a:pt x="5752" y="1271"/>
                  </a:lnTo>
                  <a:lnTo>
                    <a:pt x="5656" y="1263"/>
                  </a:lnTo>
                  <a:lnTo>
                    <a:pt x="5417" y="1243"/>
                  </a:lnTo>
                  <a:lnTo>
                    <a:pt x="5299" y="1233"/>
                  </a:lnTo>
                  <a:lnTo>
                    <a:pt x="5101" y="1215"/>
                  </a:lnTo>
                  <a:lnTo>
                    <a:pt x="4975" y="1205"/>
                  </a:lnTo>
                  <a:lnTo>
                    <a:pt x="4783" y="1189"/>
                  </a:lnTo>
                  <a:lnTo>
                    <a:pt x="4661" y="1178"/>
                  </a:lnTo>
                  <a:lnTo>
                    <a:pt x="4449" y="1159"/>
                  </a:lnTo>
                  <a:close/>
                  <a:moveTo>
                    <a:pt x="5341" y="2065"/>
                  </a:moveTo>
                  <a:lnTo>
                    <a:pt x="5328" y="2053"/>
                  </a:lnTo>
                  <a:lnTo>
                    <a:pt x="5417" y="2073"/>
                  </a:lnTo>
                  <a:lnTo>
                    <a:pt x="5493" y="2107"/>
                  </a:lnTo>
                  <a:lnTo>
                    <a:pt x="5553" y="2152"/>
                  </a:lnTo>
                  <a:lnTo>
                    <a:pt x="5601" y="2209"/>
                  </a:lnTo>
                  <a:lnTo>
                    <a:pt x="5637" y="2273"/>
                  </a:lnTo>
                  <a:lnTo>
                    <a:pt x="5679" y="2415"/>
                  </a:lnTo>
                  <a:lnTo>
                    <a:pt x="5692" y="2635"/>
                  </a:lnTo>
                  <a:lnTo>
                    <a:pt x="5690" y="2701"/>
                  </a:lnTo>
                  <a:lnTo>
                    <a:pt x="5659" y="2879"/>
                  </a:lnTo>
                  <a:lnTo>
                    <a:pt x="5650" y="2689"/>
                  </a:lnTo>
                  <a:lnTo>
                    <a:pt x="5614" y="2523"/>
                  </a:lnTo>
                  <a:lnTo>
                    <a:pt x="5564" y="2381"/>
                  </a:lnTo>
                  <a:lnTo>
                    <a:pt x="5436" y="2169"/>
                  </a:lnTo>
                  <a:lnTo>
                    <a:pt x="5341" y="2065"/>
                  </a:lnTo>
                  <a:close/>
                  <a:moveTo>
                    <a:pt x="5103" y="1941"/>
                  </a:moveTo>
                  <a:lnTo>
                    <a:pt x="5108" y="2285"/>
                  </a:lnTo>
                  <a:lnTo>
                    <a:pt x="5179" y="2607"/>
                  </a:lnTo>
                  <a:lnTo>
                    <a:pt x="5297" y="2903"/>
                  </a:lnTo>
                  <a:lnTo>
                    <a:pt x="5441" y="3160"/>
                  </a:lnTo>
                  <a:lnTo>
                    <a:pt x="5724" y="3537"/>
                  </a:lnTo>
                  <a:lnTo>
                    <a:pt x="5844" y="3665"/>
                  </a:lnTo>
                  <a:lnTo>
                    <a:pt x="5852" y="3675"/>
                  </a:lnTo>
                  <a:lnTo>
                    <a:pt x="4862" y="3373"/>
                  </a:lnTo>
                  <a:lnTo>
                    <a:pt x="5103" y="1941"/>
                  </a:lnTo>
                  <a:close/>
                  <a:moveTo>
                    <a:pt x="5857" y="1803"/>
                  </a:moveTo>
                  <a:lnTo>
                    <a:pt x="4896" y="1686"/>
                  </a:lnTo>
                  <a:lnTo>
                    <a:pt x="4658" y="3533"/>
                  </a:lnTo>
                  <a:lnTo>
                    <a:pt x="5857" y="3889"/>
                  </a:lnTo>
                  <a:lnTo>
                    <a:pt x="5857" y="4399"/>
                  </a:lnTo>
                  <a:lnTo>
                    <a:pt x="4161" y="3835"/>
                  </a:lnTo>
                  <a:lnTo>
                    <a:pt x="4575" y="1305"/>
                  </a:lnTo>
                  <a:lnTo>
                    <a:pt x="5857" y="1437"/>
                  </a:lnTo>
                  <a:lnTo>
                    <a:pt x="5857" y="1803"/>
                  </a:lnTo>
                  <a:close/>
                  <a:moveTo>
                    <a:pt x="3029" y="3385"/>
                  </a:moveTo>
                  <a:lnTo>
                    <a:pt x="3014" y="3599"/>
                  </a:lnTo>
                  <a:lnTo>
                    <a:pt x="2923" y="3949"/>
                  </a:lnTo>
                  <a:lnTo>
                    <a:pt x="2920" y="3955"/>
                  </a:lnTo>
                  <a:lnTo>
                    <a:pt x="2915" y="3977"/>
                  </a:lnTo>
                  <a:lnTo>
                    <a:pt x="2895" y="4025"/>
                  </a:lnTo>
                  <a:lnTo>
                    <a:pt x="2885" y="4047"/>
                  </a:lnTo>
                  <a:lnTo>
                    <a:pt x="2881" y="4053"/>
                  </a:lnTo>
                  <a:lnTo>
                    <a:pt x="2867" y="4085"/>
                  </a:lnTo>
                  <a:lnTo>
                    <a:pt x="2831" y="4137"/>
                  </a:lnTo>
                  <a:lnTo>
                    <a:pt x="2789" y="4179"/>
                  </a:lnTo>
                  <a:lnTo>
                    <a:pt x="2737" y="4217"/>
                  </a:lnTo>
                  <a:lnTo>
                    <a:pt x="2643" y="4263"/>
                  </a:lnTo>
                  <a:lnTo>
                    <a:pt x="2540" y="4297"/>
                  </a:lnTo>
                  <a:lnTo>
                    <a:pt x="2323" y="4327"/>
                  </a:lnTo>
                  <a:lnTo>
                    <a:pt x="2098" y="4321"/>
                  </a:lnTo>
                  <a:lnTo>
                    <a:pt x="1689" y="4260"/>
                  </a:lnTo>
                  <a:lnTo>
                    <a:pt x="1595" y="4233"/>
                  </a:lnTo>
                  <a:lnTo>
                    <a:pt x="1511" y="4191"/>
                  </a:lnTo>
                  <a:lnTo>
                    <a:pt x="1490" y="4161"/>
                  </a:lnTo>
                  <a:lnTo>
                    <a:pt x="1487" y="4119"/>
                  </a:lnTo>
                  <a:lnTo>
                    <a:pt x="1493" y="4073"/>
                  </a:lnTo>
                  <a:lnTo>
                    <a:pt x="1490" y="4031"/>
                  </a:lnTo>
                  <a:lnTo>
                    <a:pt x="1414" y="3805"/>
                  </a:lnTo>
                  <a:lnTo>
                    <a:pt x="1338" y="3660"/>
                  </a:lnTo>
                  <a:lnTo>
                    <a:pt x="1243" y="3527"/>
                  </a:lnTo>
                  <a:lnTo>
                    <a:pt x="1132" y="3415"/>
                  </a:lnTo>
                  <a:lnTo>
                    <a:pt x="961" y="3307"/>
                  </a:lnTo>
                  <a:lnTo>
                    <a:pt x="531" y="3123"/>
                  </a:lnTo>
                  <a:lnTo>
                    <a:pt x="421" y="3047"/>
                  </a:lnTo>
                  <a:lnTo>
                    <a:pt x="325" y="2945"/>
                  </a:lnTo>
                  <a:lnTo>
                    <a:pt x="252" y="2825"/>
                  </a:lnTo>
                  <a:lnTo>
                    <a:pt x="194" y="2637"/>
                  </a:lnTo>
                  <a:lnTo>
                    <a:pt x="189" y="2505"/>
                  </a:lnTo>
                  <a:lnTo>
                    <a:pt x="207" y="2371"/>
                  </a:lnTo>
                  <a:lnTo>
                    <a:pt x="273" y="2152"/>
                  </a:lnTo>
                  <a:lnTo>
                    <a:pt x="343" y="1991"/>
                  </a:lnTo>
                  <a:lnTo>
                    <a:pt x="432" y="1841"/>
                  </a:lnTo>
                  <a:lnTo>
                    <a:pt x="469" y="1796"/>
                  </a:lnTo>
                  <a:lnTo>
                    <a:pt x="550" y="1709"/>
                  </a:lnTo>
                  <a:lnTo>
                    <a:pt x="647" y="1633"/>
                  </a:lnTo>
                  <a:lnTo>
                    <a:pt x="898" y="1497"/>
                  </a:lnTo>
                  <a:lnTo>
                    <a:pt x="940" y="1479"/>
                  </a:lnTo>
                  <a:lnTo>
                    <a:pt x="1095" y="1383"/>
                  </a:lnTo>
                  <a:lnTo>
                    <a:pt x="1194" y="1293"/>
                  </a:lnTo>
                  <a:lnTo>
                    <a:pt x="1225" y="1255"/>
                  </a:lnTo>
                  <a:lnTo>
                    <a:pt x="1275" y="1175"/>
                  </a:lnTo>
                  <a:lnTo>
                    <a:pt x="1285" y="1163"/>
                  </a:lnTo>
                  <a:lnTo>
                    <a:pt x="1299" y="1153"/>
                  </a:lnTo>
                  <a:lnTo>
                    <a:pt x="1331" y="1141"/>
                  </a:lnTo>
                  <a:lnTo>
                    <a:pt x="1367" y="1134"/>
                  </a:lnTo>
                  <a:lnTo>
                    <a:pt x="1399" y="1123"/>
                  </a:lnTo>
                  <a:lnTo>
                    <a:pt x="1587" y="993"/>
                  </a:lnTo>
                  <a:lnTo>
                    <a:pt x="1665" y="915"/>
                  </a:lnTo>
                  <a:lnTo>
                    <a:pt x="1692" y="903"/>
                  </a:lnTo>
                  <a:lnTo>
                    <a:pt x="1645" y="1005"/>
                  </a:lnTo>
                  <a:lnTo>
                    <a:pt x="1540" y="1153"/>
                  </a:lnTo>
                  <a:lnTo>
                    <a:pt x="1414" y="1288"/>
                  </a:lnTo>
                  <a:lnTo>
                    <a:pt x="1463" y="1281"/>
                  </a:lnTo>
                  <a:lnTo>
                    <a:pt x="1605" y="1241"/>
                  </a:lnTo>
                  <a:lnTo>
                    <a:pt x="1896" y="1111"/>
                  </a:lnTo>
                  <a:lnTo>
                    <a:pt x="1997" y="1039"/>
                  </a:lnTo>
                  <a:lnTo>
                    <a:pt x="2127" y="907"/>
                  </a:lnTo>
                  <a:lnTo>
                    <a:pt x="2199" y="803"/>
                  </a:lnTo>
                  <a:lnTo>
                    <a:pt x="2309" y="583"/>
                  </a:lnTo>
                  <a:lnTo>
                    <a:pt x="2327" y="519"/>
                  </a:lnTo>
                  <a:lnTo>
                    <a:pt x="2341" y="466"/>
                  </a:lnTo>
                  <a:lnTo>
                    <a:pt x="2344" y="458"/>
                  </a:lnTo>
                  <a:lnTo>
                    <a:pt x="2357" y="411"/>
                  </a:lnTo>
                  <a:lnTo>
                    <a:pt x="2511" y="607"/>
                  </a:lnTo>
                  <a:lnTo>
                    <a:pt x="2533" y="647"/>
                  </a:lnTo>
                  <a:lnTo>
                    <a:pt x="2553" y="673"/>
                  </a:lnTo>
                  <a:lnTo>
                    <a:pt x="2569" y="712"/>
                  </a:lnTo>
                  <a:lnTo>
                    <a:pt x="2589" y="747"/>
                  </a:lnTo>
                  <a:lnTo>
                    <a:pt x="2647" y="898"/>
                  </a:lnTo>
                  <a:lnTo>
                    <a:pt x="2691" y="1178"/>
                  </a:lnTo>
                  <a:lnTo>
                    <a:pt x="2707" y="1243"/>
                  </a:lnTo>
                  <a:lnTo>
                    <a:pt x="2684" y="1243"/>
                  </a:lnTo>
                  <a:lnTo>
                    <a:pt x="2616" y="1259"/>
                  </a:lnTo>
                  <a:lnTo>
                    <a:pt x="2597" y="1265"/>
                  </a:lnTo>
                  <a:lnTo>
                    <a:pt x="2585" y="1267"/>
                  </a:lnTo>
                  <a:lnTo>
                    <a:pt x="2577" y="1269"/>
                  </a:lnTo>
                  <a:lnTo>
                    <a:pt x="2553" y="1269"/>
                  </a:lnTo>
                  <a:lnTo>
                    <a:pt x="2548" y="1269"/>
                  </a:lnTo>
                  <a:lnTo>
                    <a:pt x="2522" y="1259"/>
                  </a:lnTo>
                  <a:lnTo>
                    <a:pt x="2488" y="1255"/>
                  </a:lnTo>
                  <a:lnTo>
                    <a:pt x="2465" y="1317"/>
                  </a:lnTo>
                  <a:lnTo>
                    <a:pt x="2435" y="1335"/>
                  </a:lnTo>
                  <a:lnTo>
                    <a:pt x="2347" y="1347"/>
                  </a:lnTo>
                  <a:lnTo>
                    <a:pt x="2259" y="1373"/>
                  </a:lnTo>
                  <a:lnTo>
                    <a:pt x="2221" y="1398"/>
                  </a:lnTo>
                  <a:lnTo>
                    <a:pt x="2184" y="1427"/>
                  </a:lnTo>
                  <a:lnTo>
                    <a:pt x="2155" y="1473"/>
                  </a:lnTo>
                  <a:lnTo>
                    <a:pt x="2127" y="1537"/>
                  </a:lnTo>
                  <a:lnTo>
                    <a:pt x="2127" y="1555"/>
                  </a:lnTo>
                  <a:lnTo>
                    <a:pt x="2131" y="1563"/>
                  </a:lnTo>
                  <a:lnTo>
                    <a:pt x="2179" y="1501"/>
                  </a:lnTo>
                  <a:lnTo>
                    <a:pt x="2241" y="1445"/>
                  </a:lnTo>
                  <a:lnTo>
                    <a:pt x="2276" y="1427"/>
                  </a:lnTo>
                  <a:lnTo>
                    <a:pt x="2353" y="1401"/>
                  </a:lnTo>
                  <a:lnTo>
                    <a:pt x="2389" y="1395"/>
                  </a:lnTo>
                  <a:lnTo>
                    <a:pt x="2335" y="1427"/>
                  </a:lnTo>
                  <a:lnTo>
                    <a:pt x="2245" y="1509"/>
                  </a:lnTo>
                  <a:lnTo>
                    <a:pt x="2209" y="1557"/>
                  </a:lnTo>
                  <a:lnTo>
                    <a:pt x="2155" y="1667"/>
                  </a:lnTo>
                  <a:lnTo>
                    <a:pt x="2139" y="1723"/>
                  </a:lnTo>
                  <a:lnTo>
                    <a:pt x="2131" y="1783"/>
                  </a:lnTo>
                  <a:lnTo>
                    <a:pt x="2169" y="1783"/>
                  </a:lnTo>
                  <a:lnTo>
                    <a:pt x="2268" y="1769"/>
                  </a:lnTo>
                  <a:lnTo>
                    <a:pt x="2286" y="1763"/>
                  </a:lnTo>
                  <a:lnTo>
                    <a:pt x="2275" y="1754"/>
                  </a:lnTo>
                  <a:lnTo>
                    <a:pt x="2259" y="1747"/>
                  </a:lnTo>
                  <a:lnTo>
                    <a:pt x="2241" y="1744"/>
                  </a:lnTo>
                  <a:lnTo>
                    <a:pt x="2210" y="1735"/>
                  </a:lnTo>
                  <a:lnTo>
                    <a:pt x="2239" y="1645"/>
                  </a:lnTo>
                  <a:lnTo>
                    <a:pt x="2276" y="1566"/>
                  </a:lnTo>
                  <a:lnTo>
                    <a:pt x="2302" y="1532"/>
                  </a:lnTo>
                  <a:lnTo>
                    <a:pt x="2362" y="1477"/>
                  </a:lnTo>
                  <a:lnTo>
                    <a:pt x="2449" y="1432"/>
                  </a:lnTo>
                  <a:lnTo>
                    <a:pt x="2477" y="1421"/>
                  </a:lnTo>
                  <a:lnTo>
                    <a:pt x="2505" y="1415"/>
                  </a:lnTo>
                  <a:lnTo>
                    <a:pt x="2531" y="1413"/>
                  </a:lnTo>
                  <a:lnTo>
                    <a:pt x="2555" y="1415"/>
                  </a:lnTo>
                  <a:lnTo>
                    <a:pt x="2582" y="1421"/>
                  </a:lnTo>
                  <a:lnTo>
                    <a:pt x="2609" y="1437"/>
                  </a:lnTo>
                  <a:lnTo>
                    <a:pt x="2677" y="1471"/>
                  </a:lnTo>
                  <a:lnTo>
                    <a:pt x="2665" y="1503"/>
                  </a:lnTo>
                  <a:lnTo>
                    <a:pt x="2647" y="1532"/>
                  </a:lnTo>
                  <a:lnTo>
                    <a:pt x="2631" y="1553"/>
                  </a:lnTo>
                  <a:lnTo>
                    <a:pt x="2629" y="1555"/>
                  </a:lnTo>
                  <a:lnTo>
                    <a:pt x="2624" y="1559"/>
                  </a:lnTo>
                  <a:lnTo>
                    <a:pt x="2585" y="1605"/>
                  </a:lnTo>
                  <a:lnTo>
                    <a:pt x="2525" y="1655"/>
                  </a:lnTo>
                  <a:lnTo>
                    <a:pt x="2488" y="1671"/>
                  </a:lnTo>
                  <a:lnTo>
                    <a:pt x="2475" y="1679"/>
                  </a:lnTo>
                  <a:lnTo>
                    <a:pt x="2387" y="1717"/>
                  </a:lnTo>
                  <a:lnTo>
                    <a:pt x="2483" y="1709"/>
                  </a:lnTo>
                  <a:lnTo>
                    <a:pt x="2535" y="1699"/>
                  </a:lnTo>
                  <a:lnTo>
                    <a:pt x="2624" y="1667"/>
                  </a:lnTo>
                  <a:lnTo>
                    <a:pt x="2631" y="1663"/>
                  </a:lnTo>
                  <a:lnTo>
                    <a:pt x="2629" y="1661"/>
                  </a:lnTo>
                  <a:lnTo>
                    <a:pt x="2655" y="1644"/>
                  </a:lnTo>
                  <a:lnTo>
                    <a:pt x="2679" y="1617"/>
                  </a:lnTo>
                  <a:lnTo>
                    <a:pt x="2692" y="1597"/>
                  </a:lnTo>
                  <a:lnTo>
                    <a:pt x="2725" y="1503"/>
                  </a:lnTo>
                  <a:lnTo>
                    <a:pt x="2737" y="1485"/>
                  </a:lnTo>
                  <a:lnTo>
                    <a:pt x="2757" y="1471"/>
                  </a:lnTo>
                  <a:lnTo>
                    <a:pt x="2915" y="1801"/>
                  </a:lnTo>
                  <a:lnTo>
                    <a:pt x="2967" y="1979"/>
                  </a:lnTo>
                  <a:lnTo>
                    <a:pt x="2987" y="2167"/>
                  </a:lnTo>
                  <a:lnTo>
                    <a:pt x="2985" y="2225"/>
                  </a:lnTo>
                  <a:lnTo>
                    <a:pt x="2961" y="2335"/>
                  </a:lnTo>
                  <a:lnTo>
                    <a:pt x="2937" y="2396"/>
                  </a:lnTo>
                  <a:lnTo>
                    <a:pt x="2904" y="2479"/>
                  </a:lnTo>
                  <a:lnTo>
                    <a:pt x="2904" y="2567"/>
                  </a:lnTo>
                  <a:lnTo>
                    <a:pt x="2909" y="2563"/>
                  </a:lnTo>
                  <a:lnTo>
                    <a:pt x="2927" y="2537"/>
                  </a:lnTo>
                  <a:lnTo>
                    <a:pt x="2949" y="2513"/>
                  </a:lnTo>
                  <a:lnTo>
                    <a:pt x="2967" y="2487"/>
                  </a:lnTo>
                  <a:lnTo>
                    <a:pt x="2980" y="2459"/>
                  </a:lnTo>
                  <a:lnTo>
                    <a:pt x="3014" y="2406"/>
                  </a:lnTo>
                  <a:lnTo>
                    <a:pt x="3029" y="3385"/>
                  </a:lnTo>
                  <a:close/>
                  <a:moveTo>
                    <a:pt x="3710" y="4813"/>
                  </a:moveTo>
                  <a:lnTo>
                    <a:pt x="3715" y="4743"/>
                  </a:lnTo>
                  <a:lnTo>
                    <a:pt x="4243" y="4813"/>
                  </a:lnTo>
                  <a:lnTo>
                    <a:pt x="3710" y="4813"/>
                  </a:lnTo>
                  <a:close/>
                  <a:moveTo>
                    <a:pt x="5857" y="4595"/>
                  </a:moveTo>
                  <a:lnTo>
                    <a:pt x="5857" y="4813"/>
                  </a:lnTo>
                  <a:lnTo>
                    <a:pt x="5679" y="4813"/>
                  </a:lnTo>
                  <a:lnTo>
                    <a:pt x="4658" y="4553"/>
                  </a:lnTo>
                  <a:lnTo>
                    <a:pt x="5857" y="4595"/>
                  </a:lnTo>
                  <a:close/>
                  <a:moveTo>
                    <a:pt x="1320" y="731"/>
                  </a:moveTo>
                  <a:lnTo>
                    <a:pt x="1331" y="671"/>
                  </a:lnTo>
                  <a:lnTo>
                    <a:pt x="1349" y="611"/>
                  </a:lnTo>
                  <a:lnTo>
                    <a:pt x="1320" y="659"/>
                  </a:lnTo>
                  <a:lnTo>
                    <a:pt x="1249" y="979"/>
                  </a:lnTo>
                  <a:lnTo>
                    <a:pt x="1226" y="1029"/>
                  </a:lnTo>
                  <a:lnTo>
                    <a:pt x="1166" y="1123"/>
                  </a:lnTo>
                  <a:lnTo>
                    <a:pt x="1053" y="1243"/>
                  </a:lnTo>
                  <a:lnTo>
                    <a:pt x="922" y="1343"/>
                  </a:lnTo>
                  <a:lnTo>
                    <a:pt x="445" y="1637"/>
                  </a:lnTo>
                  <a:lnTo>
                    <a:pt x="354" y="1723"/>
                  </a:lnTo>
                  <a:lnTo>
                    <a:pt x="278" y="1823"/>
                  </a:lnTo>
                  <a:lnTo>
                    <a:pt x="166" y="2047"/>
                  </a:lnTo>
                  <a:lnTo>
                    <a:pt x="131" y="2195"/>
                  </a:lnTo>
                  <a:lnTo>
                    <a:pt x="131" y="125"/>
                  </a:lnTo>
                  <a:lnTo>
                    <a:pt x="2377" y="125"/>
                  </a:lnTo>
                  <a:lnTo>
                    <a:pt x="2189" y="543"/>
                  </a:lnTo>
                  <a:lnTo>
                    <a:pt x="2179" y="565"/>
                  </a:lnTo>
                  <a:lnTo>
                    <a:pt x="2132" y="637"/>
                  </a:lnTo>
                  <a:lnTo>
                    <a:pt x="1977" y="885"/>
                  </a:lnTo>
                  <a:lnTo>
                    <a:pt x="1846" y="1039"/>
                  </a:lnTo>
                  <a:lnTo>
                    <a:pt x="1731" y="1133"/>
                  </a:lnTo>
                  <a:lnTo>
                    <a:pt x="1689" y="1157"/>
                  </a:lnTo>
                  <a:lnTo>
                    <a:pt x="1600" y="1193"/>
                  </a:lnTo>
                  <a:lnTo>
                    <a:pt x="1639" y="1159"/>
                  </a:lnTo>
                  <a:lnTo>
                    <a:pt x="1729" y="1047"/>
                  </a:lnTo>
                  <a:lnTo>
                    <a:pt x="1819" y="880"/>
                  </a:lnTo>
                  <a:lnTo>
                    <a:pt x="1846" y="777"/>
                  </a:lnTo>
                  <a:lnTo>
                    <a:pt x="1854" y="547"/>
                  </a:lnTo>
                  <a:lnTo>
                    <a:pt x="1891" y="445"/>
                  </a:lnTo>
                  <a:lnTo>
                    <a:pt x="1783" y="634"/>
                  </a:lnTo>
                  <a:lnTo>
                    <a:pt x="1574" y="901"/>
                  </a:lnTo>
                  <a:lnTo>
                    <a:pt x="1361" y="1081"/>
                  </a:lnTo>
                  <a:lnTo>
                    <a:pt x="1310" y="1111"/>
                  </a:lnTo>
                  <a:lnTo>
                    <a:pt x="1327" y="1051"/>
                  </a:lnTo>
                  <a:lnTo>
                    <a:pt x="1333" y="987"/>
                  </a:lnTo>
                  <a:lnTo>
                    <a:pt x="1320" y="731"/>
                  </a:lnTo>
                  <a:close/>
                  <a:moveTo>
                    <a:pt x="131" y="2817"/>
                  </a:moveTo>
                  <a:lnTo>
                    <a:pt x="149" y="2879"/>
                  </a:lnTo>
                  <a:lnTo>
                    <a:pt x="194" y="2979"/>
                  </a:lnTo>
                  <a:lnTo>
                    <a:pt x="260" y="3069"/>
                  </a:lnTo>
                  <a:lnTo>
                    <a:pt x="346" y="3145"/>
                  </a:lnTo>
                  <a:lnTo>
                    <a:pt x="448" y="3201"/>
                  </a:lnTo>
                  <a:lnTo>
                    <a:pt x="895" y="3391"/>
                  </a:lnTo>
                  <a:lnTo>
                    <a:pt x="1016" y="3463"/>
                  </a:lnTo>
                  <a:lnTo>
                    <a:pt x="1121" y="3551"/>
                  </a:lnTo>
                  <a:lnTo>
                    <a:pt x="1209" y="3653"/>
                  </a:lnTo>
                  <a:lnTo>
                    <a:pt x="1243" y="3715"/>
                  </a:lnTo>
                  <a:lnTo>
                    <a:pt x="1268" y="3781"/>
                  </a:lnTo>
                  <a:lnTo>
                    <a:pt x="1367" y="4239"/>
                  </a:lnTo>
                  <a:lnTo>
                    <a:pt x="1387" y="4505"/>
                  </a:lnTo>
                  <a:lnTo>
                    <a:pt x="1372" y="4635"/>
                  </a:lnTo>
                  <a:lnTo>
                    <a:pt x="1343" y="4745"/>
                  </a:lnTo>
                  <a:lnTo>
                    <a:pt x="1338" y="4757"/>
                  </a:lnTo>
                  <a:lnTo>
                    <a:pt x="1309" y="4813"/>
                  </a:lnTo>
                  <a:lnTo>
                    <a:pt x="1307" y="4813"/>
                  </a:lnTo>
                  <a:lnTo>
                    <a:pt x="131" y="4813"/>
                  </a:lnTo>
                  <a:lnTo>
                    <a:pt x="131" y="2817"/>
                  </a:lnTo>
                  <a:close/>
                  <a:moveTo>
                    <a:pt x="1956" y="4585"/>
                  </a:moveTo>
                  <a:lnTo>
                    <a:pt x="2001" y="4543"/>
                  </a:lnTo>
                  <a:lnTo>
                    <a:pt x="2097" y="4483"/>
                  </a:lnTo>
                  <a:lnTo>
                    <a:pt x="2203" y="4453"/>
                  </a:lnTo>
                  <a:lnTo>
                    <a:pt x="2365" y="4427"/>
                  </a:lnTo>
                  <a:lnTo>
                    <a:pt x="2129" y="4813"/>
                  </a:lnTo>
                  <a:lnTo>
                    <a:pt x="1501" y="4813"/>
                  </a:lnTo>
                  <a:lnTo>
                    <a:pt x="1776" y="4721"/>
                  </a:lnTo>
                  <a:lnTo>
                    <a:pt x="1873" y="4665"/>
                  </a:lnTo>
                  <a:lnTo>
                    <a:pt x="1930" y="4616"/>
                  </a:lnTo>
                  <a:lnTo>
                    <a:pt x="1956" y="4585"/>
                  </a:lnTo>
                  <a:close/>
                </a:path>
              </a:pathLst>
            </a:custGeom>
            <a:solidFill>
              <a:srgbClr val="000000"/>
            </a:solidFill>
            <a:ln w="9525">
              <a:noFill/>
              <a:round/>
              <a:headEnd/>
              <a:tailEnd/>
            </a:ln>
          </p:spPr>
          <p:txBody>
            <a:bodyPr/>
            <a:lstStyle/>
            <a:p>
              <a:endParaRPr lang="en-GB"/>
            </a:p>
          </p:txBody>
        </p:sp>
        <p:sp>
          <p:nvSpPr>
            <p:cNvPr id="26232" name="Freeform 632"/>
            <p:cNvSpPr>
              <a:spLocks/>
            </p:cNvSpPr>
            <p:nvPr/>
          </p:nvSpPr>
          <p:spPr bwMode="auto">
            <a:xfrm>
              <a:off x="2818" y="1691"/>
              <a:ext cx="635" cy="393"/>
            </a:xfrm>
            <a:custGeom>
              <a:avLst/>
              <a:gdLst/>
              <a:ahLst/>
              <a:cxnLst>
                <a:cxn ang="0">
                  <a:pos x="1616" y="658"/>
                </a:cxn>
                <a:cxn ang="0">
                  <a:pos x="1766" y="1046"/>
                </a:cxn>
                <a:cxn ang="0">
                  <a:pos x="1768" y="1034"/>
                </a:cxn>
                <a:cxn ang="0">
                  <a:pos x="1980" y="1053"/>
                </a:cxn>
                <a:cxn ang="0">
                  <a:pos x="2012" y="600"/>
                </a:cxn>
                <a:cxn ang="0">
                  <a:pos x="2102" y="1064"/>
                </a:cxn>
                <a:cxn ang="0">
                  <a:pos x="2294" y="1080"/>
                </a:cxn>
                <a:cxn ang="0">
                  <a:pos x="2414" y="611"/>
                </a:cxn>
                <a:cxn ang="0">
                  <a:pos x="2420" y="1090"/>
                </a:cxn>
                <a:cxn ang="0">
                  <a:pos x="2618" y="1108"/>
                </a:cxn>
                <a:cxn ang="0">
                  <a:pos x="2807" y="694"/>
                </a:cxn>
                <a:cxn ang="0">
                  <a:pos x="2736" y="1118"/>
                </a:cxn>
                <a:cxn ang="0">
                  <a:pos x="2975" y="1138"/>
                </a:cxn>
                <a:cxn ang="0">
                  <a:pos x="3176" y="848"/>
                </a:cxn>
                <a:cxn ang="0">
                  <a:pos x="3176" y="0"/>
                </a:cxn>
                <a:cxn ang="0">
                  <a:pos x="0" y="0"/>
                </a:cxn>
                <a:cxn ang="0">
                  <a:pos x="8" y="8"/>
                </a:cxn>
                <a:cxn ang="0">
                  <a:pos x="10" y="8"/>
                </a:cxn>
                <a:cxn ang="0">
                  <a:pos x="45" y="26"/>
                </a:cxn>
                <a:cxn ang="0">
                  <a:pos x="110" y="84"/>
                </a:cxn>
                <a:cxn ang="0">
                  <a:pos x="254" y="280"/>
                </a:cxn>
                <a:cxn ang="0">
                  <a:pos x="322" y="398"/>
                </a:cxn>
                <a:cxn ang="0">
                  <a:pos x="346" y="458"/>
                </a:cxn>
                <a:cxn ang="0">
                  <a:pos x="360" y="524"/>
                </a:cxn>
                <a:cxn ang="0">
                  <a:pos x="375" y="664"/>
                </a:cxn>
                <a:cxn ang="0">
                  <a:pos x="330" y="1064"/>
                </a:cxn>
                <a:cxn ang="0">
                  <a:pos x="340" y="1180"/>
                </a:cxn>
                <a:cxn ang="0">
                  <a:pos x="348" y="1224"/>
                </a:cxn>
                <a:cxn ang="0">
                  <a:pos x="385" y="1307"/>
                </a:cxn>
                <a:cxn ang="0">
                  <a:pos x="572" y="1566"/>
                </a:cxn>
                <a:cxn ang="0">
                  <a:pos x="810" y="1802"/>
                </a:cxn>
                <a:cxn ang="0">
                  <a:pos x="1124" y="1966"/>
                </a:cxn>
                <a:cxn ang="0">
                  <a:pos x="574" y="1236"/>
                </a:cxn>
                <a:cxn ang="0">
                  <a:pos x="1294" y="1797"/>
                </a:cxn>
                <a:cxn ang="0">
                  <a:pos x="886" y="985"/>
                </a:cxn>
                <a:cxn ang="0">
                  <a:pos x="1492" y="1663"/>
                </a:cxn>
                <a:cxn ang="0">
                  <a:pos x="1236" y="788"/>
                </a:cxn>
                <a:cxn ang="0">
                  <a:pos x="1686" y="1524"/>
                </a:cxn>
                <a:cxn ang="0">
                  <a:pos x="1700" y="1444"/>
                </a:cxn>
                <a:cxn ang="0">
                  <a:pos x="1616" y="658"/>
                </a:cxn>
              </a:cxnLst>
              <a:rect l="0" t="0" r="r" b="b"/>
              <a:pathLst>
                <a:path w="3176" h="1966">
                  <a:moveTo>
                    <a:pt x="1616" y="658"/>
                  </a:moveTo>
                  <a:lnTo>
                    <a:pt x="1766" y="1046"/>
                  </a:lnTo>
                  <a:lnTo>
                    <a:pt x="1768" y="1034"/>
                  </a:lnTo>
                  <a:lnTo>
                    <a:pt x="1980" y="1053"/>
                  </a:lnTo>
                  <a:lnTo>
                    <a:pt x="2012" y="600"/>
                  </a:lnTo>
                  <a:lnTo>
                    <a:pt x="2102" y="1064"/>
                  </a:lnTo>
                  <a:lnTo>
                    <a:pt x="2294" y="1080"/>
                  </a:lnTo>
                  <a:lnTo>
                    <a:pt x="2414" y="611"/>
                  </a:lnTo>
                  <a:lnTo>
                    <a:pt x="2420" y="1090"/>
                  </a:lnTo>
                  <a:lnTo>
                    <a:pt x="2618" y="1108"/>
                  </a:lnTo>
                  <a:lnTo>
                    <a:pt x="2807" y="694"/>
                  </a:lnTo>
                  <a:lnTo>
                    <a:pt x="2736" y="1118"/>
                  </a:lnTo>
                  <a:lnTo>
                    <a:pt x="2975" y="1138"/>
                  </a:lnTo>
                  <a:lnTo>
                    <a:pt x="3176" y="848"/>
                  </a:lnTo>
                  <a:lnTo>
                    <a:pt x="3176" y="0"/>
                  </a:lnTo>
                  <a:lnTo>
                    <a:pt x="0" y="0"/>
                  </a:lnTo>
                  <a:lnTo>
                    <a:pt x="8" y="8"/>
                  </a:lnTo>
                  <a:lnTo>
                    <a:pt x="10" y="8"/>
                  </a:lnTo>
                  <a:lnTo>
                    <a:pt x="45" y="26"/>
                  </a:lnTo>
                  <a:lnTo>
                    <a:pt x="110" y="84"/>
                  </a:lnTo>
                  <a:lnTo>
                    <a:pt x="254" y="280"/>
                  </a:lnTo>
                  <a:lnTo>
                    <a:pt x="322" y="398"/>
                  </a:lnTo>
                  <a:lnTo>
                    <a:pt x="346" y="458"/>
                  </a:lnTo>
                  <a:lnTo>
                    <a:pt x="360" y="524"/>
                  </a:lnTo>
                  <a:lnTo>
                    <a:pt x="375" y="664"/>
                  </a:lnTo>
                  <a:lnTo>
                    <a:pt x="330" y="1064"/>
                  </a:lnTo>
                  <a:lnTo>
                    <a:pt x="340" y="1180"/>
                  </a:lnTo>
                  <a:lnTo>
                    <a:pt x="348" y="1224"/>
                  </a:lnTo>
                  <a:lnTo>
                    <a:pt x="385" y="1307"/>
                  </a:lnTo>
                  <a:lnTo>
                    <a:pt x="572" y="1566"/>
                  </a:lnTo>
                  <a:lnTo>
                    <a:pt x="810" y="1802"/>
                  </a:lnTo>
                  <a:lnTo>
                    <a:pt x="1124" y="1966"/>
                  </a:lnTo>
                  <a:lnTo>
                    <a:pt x="574" y="1236"/>
                  </a:lnTo>
                  <a:lnTo>
                    <a:pt x="1294" y="1797"/>
                  </a:lnTo>
                  <a:lnTo>
                    <a:pt x="886" y="985"/>
                  </a:lnTo>
                  <a:lnTo>
                    <a:pt x="1492" y="1663"/>
                  </a:lnTo>
                  <a:lnTo>
                    <a:pt x="1236" y="788"/>
                  </a:lnTo>
                  <a:lnTo>
                    <a:pt x="1686" y="1524"/>
                  </a:lnTo>
                  <a:lnTo>
                    <a:pt x="1700" y="1444"/>
                  </a:lnTo>
                  <a:lnTo>
                    <a:pt x="1616" y="658"/>
                  </a:lnTo>
                  <a:close/>
                </a:path>
              </a:pathLst>
            </a:custGeom>
            <a:solidFill>
              <a:srgbClr val="7F7FFF"/>
            </a:solidFill>
            <a:ln w="9525">
              <a:noFill/>
              <a:round/>
              <a:headEnd/>
              <a:tailEnd/>
            </a:ln>
          </p:spPr>
          <p:txBody>
            <a:bodyPr/>
            <a:lstStyle/>
            <a:p>
              <a:endParaRPr lang="en-GB"/>
            </a:p>
          </p:txBody>
        </p:sp>
        <p:sp>
          <p:nvSpPr>
            <p:cNvPr id="26233" name="Freeform 633"/>
            <p:cNvSpPr>
              <a:spLocks/>
            </p:cNvSpPr>
            <p:nvPr/>
          </p:nvSpPr>
          <p:spPr bwMode="auto">
            <a:xfrm>
              <a:off x="3141" y="1823"/>
              <a:ext cx="30" cy="157"/>
            </a:xfrm>
            <a:custGeom>
              <a:avLst/>
              <a:gdLst/>
              <a:ahLst/>
              <a:cxnLst>
                <a:cxn ang="0">
                  <a:pos x="150" y="388"/>
                </a:cxn>
                <a:cxn ang="0">
                  <a:pos x="0" y="0"/>
                </a:cxn>
                <a:cxn ang="0">
                  <a:pos x="84" y="786"/>
                </a:cxn>
                <a:cxn ang="0">
                  <a:pos x="150" y="388"/>
                </a:cxn>
              </a:cxnLst>
              <a:rect l="0" t="0" r="r" b="b"/>
              <a:pathLst>
                <a:path w="150" h="786">
                  <a:moveTo>
                    <a:pt x="150" y="388"/>
                  </a:moveTo>
                  <a:lnTo>
                    <a:pt x="0" y="0"/>
                  </a:lnTo>
                  <a:lnTo>
                    <a:pt x="84" y="786"/>
                  </a:lnTo>
                  <a:lnTo>
                    <a:pt x="150" y="388"/>
                  </a:lnTo>
                  <a:close/>
                </a:path>
              </a:pathLst>
            </a:custGeom>
            <a:solidFill>
              <a:srgbClr val="FFFFFF"/>
            </a:solidFill>
            <a:ln w="9525">
              <a:noFill/>
              <a:round/>
              <a:headEnd/>
              <a:tailEnd/>
            </a:ln>
          </p:spPr>
          <p:txBody>
            <a:bodyPr/>
            <a:lstStyle/>
            <a:p>
              <a:endParaRPr lang="en-GB"/>
            </a:p>
          </p:txBody>
        </p:sp>
        <p:sp>
          <p:nvSpPr>
            <p:cNvPr id="26234" name="Freeform 634"/>
            <p:cNvSpPr>
              <a:spLocks noEditPoints="1"/>
            </p:cNvSpPr>
            <p:nvPr/>
          </p:nvSpPr>
          <p:spPr bwMode="auto">
            <a:xfrm>
              <a:off x="2756" y="1691"/>
              <a:ext cx="295" cy="748"/>
            </a:xfrm>
            <a:custGeom>
              <a:avLst/>
              <a:gdLst/>
              <a:ahLst/>
              <a:cxnLst>
                <a:cxn ang="0">
                  <a:pos x="789" y="2178"/>
                </a:cxn>
                <a:cxn ang="0">
                  <a:pos x="726" y="2886"/>
                </a:cxn>
                <a:cxn ang="0">
                  <a:pos x="687" y="3740"/>
                </a:cxn>
                <a:cxn ang="0">
                  <a:pos x="920" y="3662"/>
                </a:cxn>
                <a:cxn ang="0">
                  <a:pos x="1009" y="3584"/>
                </a:cxn>
                <a:cxn ang="0">
                  <a:pos x="1068" y="3474"/>
                </a:cxn>
                <a:cxn ang="0">
                  <a:pos x="1138" y="3240"/>
                </a:cxn>
                <a:cxn ang="0">
                  <a:pos x="1234" y="3086"/>
                </a:cxn>
                <a:cxn ang="0">
                  <a:pos x="1398" y="2920"/>
                </a:cxn>
                <a:cxn ang="0">
                  <a:pos x="1472" y="2700"/>
                </a:cxn>
                <a:cxn ang="0">
                  <a:pos x="1464" y="2462"/>
                </a:cxn>
                <a:cxn ang="0">
                  <a:pos x="1406" y="2292"/>
                </a:cxn>
                <a:cxn ang="0">
                  <a:pos x="1034" y="1794"/>
                </a:cxn>
                <a:cxn ang="0">
                  <a:pos x="611" y="1312"/>
                </a:cxn>
                <a:cxn ang="0">
                  <a:pos x="535" y="1080"/>
                </a:cxn>
                <a:cxn ang="0">
                  <a:pos x="512" y="341"/>
                </a:cxn>
                <a:cxn ang="0">
                  <a:pos x="391" y="111"/>
                </a:cxn>
                <a:cxn ang="0">
                  <a:pos x="278" y="0"/>
                </a:cxn>
                <a:cxn ang="0">
                  <a:pos x="12" y="156"/>
                </a:cxn>
                <a:cxn ang="0">
                  <a:pos x="174" y="382"/>
                </a:cxn>
                <a:cxn ang="0">
                  <a:pos x="314" y="554"/>
                </a:cxn>
                <a:cxn ang="0">
                  <a:pos x="394" y="754"/>
                </a:cxn>
                <a:cxn ang="0">
                  <a:pos x="407" y="978"/>
                </a:cxn>
                <a:cxn ang="0">
                  <a:pos x="398" y="1152"/>
                </a:cxn>
                <a:cxn ang="0">
                  <a:pos x="422" y="1156"/>
                </a:cxn>
                <a:cxn ang="0">
                  <a:pos x="446" y="1158"/>
                </a:cxn>
                <a:cxn ang="0">
                  <a:pos x="482" y="1156"/>
                </a:cxn>
                <a:cxn ang="0">
                  <a:pos x="480" y="1200"/>
                </a:cxn>
                <a:cxn ang="0">
                  <a:pos x="440" y="1328"/>
                </a:cxn>
                <a:cxn ang="0">
                  <a:pos x="616" y="1622"/>
                </a:cxn>
                <a:cxn ang="0">
                  <a:pos x="838" y="1797"/>
                </a:cxn>
                <a:cxn ang="0">
                  <a:pos x="944" y="2002"/>
                </a:cxn>
                <a:cxn ang="0">
                  <a:pos x="1188" y="2404"/>
                </a:cxn>
                <a:cxn ang="0">
                  <a:pos x="1205" y="2588"/>
                </a:cxn>
                <a:cxn ang="0">
                  <a:pos x="1046" y="2904"/>
                </a:cxn>
                <a:cxn ang="0">
                  <a:pos x="998" y="3130"/>
                </a:cxn>
                <a:cxn ang="0">
                  <a:pos x="985" y="3180"/>
                </a:cxn>
                <a:cxn ang="0">
                  <a:pos x="972" y="3064"/>
                </a:cxn>
                <a:cxn ang="0">
                  <a:pos x="1072" y="2517"/>
                </a:cxn>
                <a:cxn ang="0">
                  <a:pos x="1072" y="2376"/>
                </a:cxn>
                <a:cxn ang="0">
                  <a:pos x="924" y="2070"/>
                </a:cxn>
                <a:cxn ang="0">
                  <a:pos x="838" y="1797"/>
                </a:cxn>
              </a:cxnLst>
              <a:rect l="0" t="0" r="r" b="b"/>
              <a:pathLst>
                <a:path w="1478" h="3740">
                  <a:moveTo>
                    <a:pt x="726" y="1892"/>
                  </a:moveTo>
                  <a:lnTo>
                    <a:pt x="789" y="2178"/>
                  </a:lnTo>
                  <a:lnTo>
                    <a:pt x="794" y="2488"/>
                  </a:lnTo>
                  <a:lnTo>
                    <a:pt x="726" y="2886"/>
                  </a:lnTo>
                  <a:lnTo>
                    <a:pt x="712" y="3569"/>
                  </a:lnTo>
                  <a:lnTo>
                    <a:pt x="687" y="3740"/>
                  </a:lnTo>
                  <a:lnTo>
                    <a:pt x="807" y="3716"/>
                  </a:lnTo>
                  <a:lnTo>
                    <a:pt x="920" y="3662"/>
                  </a:lnTo>
                  <a:lnTo>
                    <a:pt x="968" y="3626"/>
                  </a:lnTo>
                  <a:lnTo>
                    <a:pt x="1009" y="3584"/>
                  </a:lnTo>
                  <a:lnTo>
                    <a:pt x="1044" y="3532"/>
                  </a:lnTo>
                  <a:lnTo>
                    <a:pt x="1068" y="3474"/>
                  </a:lnTo>
                  <a:lnTo>
                    <a:pt x="1116" y="3296"/>
                  </a:lnTo>
                  <a:lnTo>
                    <a:pt x="1138" y="3240"/>
                  </a:lnTo>
                  <a:lnTo>
                    <a:pt x="1194" y="3134"/>
                  </a:lnTo>
                  <a:lnTo>
                    <a:pt x="1234" y="3086"/>
                  </a:lnTo>
                  <a:lnTo>
                    <a:pt x="1349" y="2982"/>
                  </a:lnTo>
                  <a:lnTo>
                    <a:pt x="1398" y="2920"/>
                  </a:lnTo>
                  <a:lnTo>
                    <a:pt x="1434" y="2850"/>
                  </a:lnTo>
                  <a:lnTo>
                    <a:pt x="1472" y="2700"/>
                  </a:lnTo>
                  <a:lnTo>
                    <a:pt x="1478" y="2618"/>
                  </a:lnTo>
                  <a:lnTo>
                    <a:pt x="1464" y="2462"/>
                  </a:lnTo>
                  <a:lnTo>
                    <a:pt x="1440" y="2373"/>
                  </a:lnTo>
                  <a:lnTo>
                    <a:pt x="1406" y="2292"/>
                  </a:lnTo>
                  <a:lnTo>
                    <a:pt x="1252" y="2062"/>
                  </a:lnTo>
                  <a:lnTo>
                    <a:pt x="1034" y="1794"/>
                  </a:lnTo>
                  <a:lnTo>
                    <a:pt x="684" y="1414"/>
                  </a:lnTo>
                  <a:lnTo>
                    <a:pt x="611" y="1312"/>
                  </a:lnTo>
                  <a:lnTo>
                    <a:pt x="560" y="1200"/>
                  </a:lnTo>
                  <a:lnTo>
                    <a:pt x="535" y="1080"/>
                  </a:lnTo>
                  <a:lnTo>
                    <a:pt x="548" y="500"/>
                  </a:lnTo>
                  <a:lnTo>
                    <a:pt x="512" y="341"/>
                  </a:lnTo>
                  <a:lnTo>
                    <a:pt x="450" y="198"/>
                  </a:lnTo>
                  <a:lnTo>
                    <a:pt x="391" y="111"/>
                  </a:lnTo>
                  <a:lnTo>
                    <a:pt x="320" y="34"/>
                  </a:lnTo>
                  <a:lnTo>
                    <a:pt x="278" y="0"/>
                  </a:lnTo>
                  <a:lnTo>
                    <a:pt x="51" y="0"/>
                  </a:lnTo>
                  <a:lnTo>
                    <a:pt x="12" y="156"/>
                  </a:lnTo>
                  <a:lnTo>
                    <a:pt x="0" y="242"/>
                  </a:lnTo>
                  <a:lnTo>
                    <a:pt x="174" y="382"/>
                  </a:lnTo>
                  <a:lnTo>
                    <a:pt x="250" y="464"/>
                  </a:lnTo>
                  <a:lnTo>
                    <a:pt x="314" y="554"/>
                  </a:lnTo>
                  <a:lnTo>
                    <a:pt x="362" y="652"/>
                  </a:lnTo>
                  <a:lnTo>
                    <a:pt x="394" y="754"/>
                  </a:lnTo>
                  <a:lnTo>
                    <a:pt x="410" y="862"/>
                  </a:lnTo>
                  <a:lnTo>
                    <a:pt x="407" y="978"/>
                  </a:lnTo>
                  <a:lnTo>
                    <a:pt x="386" y="1150"/>
                  </a:lnTo>
                  <a:lnTo>
                    <a:pt x="398" y="1152"/>
                  </a:lnTo>
                  <a:lnTo>
                    <a:pt x="410" y="1152"/>
                  </a:lnTo>
                  <a:lnTo>
                    <a:pt x="422" y="1156"/>
                  </a:lnTo>
                  <a:lnTo>
                    <a:pt x="433" y="1156"/>
                  </a:lnTo>
                  <a:lnTo>
                    <a:pt x="446" y="1158"/>
                  </a:lnTo>
                  <a:lnTo>
                    <a:pt x="470" y="1158"/>
                  </a:lnTo>
                  <a:lnTo>
                    <a:pt x="482" y="1156"/>
                  </a:lnTo>
                  <a:lnTo>
                    <a:pt x="486" y="1170"/>
                  </a:lnTo>
                  <a:lnTo>
                    <a:pt x="480" y="1200"/>
                  </a:lnTo>
                  <a:lnTo>
                    <a:pt x="444" y="1288"/>
                  </a:lnTo>
                  <a:lnTo>
                    <a:pt x="440" y="1328"/>
                  </a:lnTo>
                  <a:lnTo>
                    <a:pt x="462" y="1376"/>
                  </a:lnTo>
                  <a:lnTo>
                    <a:pt x="616" y="1622"/>
                  </a:lnTo>
                  <a:lnTo>
                    <a:pt x="726" y="1892"/>
                  </a:lnTo>
                  <a:close/>
                  <a:moveTo>
                    <a:pt x="838" y="1797"/>
                  </a:moveTo>
                  <a:lnTo>
                    <a:pt x="868" y="1846"/>
                  </a:lnTo>
                  <a:lnTo>
                    <a:pt x="944" y="2002"/>
                  </a:lnTo>
                  <a:lnTo>
                    <a:pt x="1156" y="2320"/>
                  </a:lnTo>
                  <a:lnTo>
                    <a:pt x="1188" y="2404"/>
                  </a:lnTo>
                  <a:lnTo>
                    <a:pt x="1206" y="2494"/>
                  </a:lnTo>
                  <a:lnTo>
                    <a:pt x="1205" y="2588"/>
                  </a:lnTo>
                  <a:lnTo>
                    <a:pt x="1171" y="2684"/>
                  </a:lnTo>
                  <a:lnTo>
                    <a:pt x="1046" y="2904"/>
                  </a:lnTo>
                  <a:lnTo>
                    <a:pt x="1009" y="2998"/>
                  </a:lnTo>
                  <a:lnTo>
                    <a:pt x="998" y="3130"/>
                  </a:lnTo>
                  <a:lnTo>
                    <a:pt x="1008" y="3210"/>
                  </a:lnTo>
                  <a:lnTo>
                    <a:pt x="985" y="3180"/>
                  </a:lnTo>
                  <a:lnTo>
                    <a:pt x="974" y="3146"/>
                  </a:lnTo>
                  <a:lnTo>
                    <a:pt x="972" y="3064"/>
                  </a:lnTo>
                  <a:lnTo>
                    <a:pt x="986" y="2922"/>
                  </a:lnTo>
                  <a:lnTo>
                    <a:pt x="1072" y="2517"/>
                  </a:lnTo>
                  <a:lnTo>
                    <a:pt x="1078" y="2446"/>
                  </a:lnTo>
                  <a:lnTo>
                    <a:pt x="1072" y="2376"/>
                  </a:lnTo>
                  <a:lnTo>
                    <a:pt x="1022" y="2250"/>
                  </a:lnTo>
                  <a:lnTo>
                    <a:pt x="924" y="2070"/>
                  </a:lnTo>
                  <a:lnTo>
                    <a:pt x="878" y="1958"/>
                  </a:lnTo>
                  <a:lnTo>
                    <a:pt x="838" y="1797"/>
                  </a:lnTo>
                  <a:close/>
                </a:path>
              </a:pathLst>
            </a:custGeom>
            <a:solidFill>
              <a:srgbClr val="FFFF00"/>
            </a:solidFill>
            <a:ln w="9525">
              <a:noFill/>
              <a:round/>
              <a:headEnd/>
              <a:tailEnd/>
            </a:ln>
          </p:spPr>
          <p:txBody>
            <a:bodyPr/>
            <a:lstStyle/>
            <a:p>
              <a:endParaRPr lang="en-GB"/>
            </a:p>
          </p:txBody>
        </p:sp>
        <p:sp>
          <p:nvSpPr>
            <p:cNvPr id="26235" name="Freeform 635"/>
            <p:cNvSpPr>
              <a:spLocks/>
            </p:cNvSpPr>
            <p:nvPr/>
          </p:nvSpPr>
          <p:spPr bwMode="auto">
            <a:xfrm>
              <a:off x="2923" y="2051"/>
              <a:ext cx="74" cy="282"/>
            </a:xfrm>
            <a:custGeom>
              <a:avLst/>
              <a:gdLst/>
              <a:ahLst/>
              <a:cxnLst>
                <a:cxn ang="0">
                  <a:pos x="30" y="49"/>
                </a:cxn>
                <a:cxn ang="0">
                  <a:pos x="0" y="0"/>
                </a:cxn>
                <a:cxn ang="0">
                  <a:pos x="40" y="161"/>
                </a:cxn>
                <a:cxn ang="0">
                  <a:pos x="86" y="273"/>
                </a:cxn>
                <a:cxn ang="0">
                  <a:pos x="184" y="453"/>
                </a:cxn>
                <a:cxn ang="0">
                  <a:pos x="234" y="579"/>
                </a:cxn>
                <a:cxn ang="0">
                  <a:pos x="240" y="649"/>
                </a:cxn>
                <a:cxn ang="0">
                  <a:pos x="234" y="720"/>
                </a:cxn>
                <a:cxn ang="0">
                  <a:pos x="148" y="1125"/>
                </a:cxn>
                <a:cxn ang="0">
                  <a:pos x="134" y="1267"/>
                </a:cxn>
                <a:cxn ang="0">
                  <a:pos x="136" y="1349"/>
                </a:cxn>
                <a:cxn ang="0">
                  <a:pos x="147" y="1383"/>
                </a:cxn>
                <a:cxn ang="0">
                  <a:pos x="170" y="1413"/>
                </a:cxn>
                <a:cxn ang="0">
                  <a:pos x="160" y="1333"/>
                </a:cxn>
                <a:cxn ang="0">
                  <a:pos x="171" y="1201"/>
                </a:cxn>
                <a:cxn ang="0">
                  <a:pos x="208" y="1107"/>
                </a:cxn>
                <a:cxn ang="0">
                  <a:pos x="333" y="887"/>
                </a:cxn>
                <a:cxn ang="0">
                  <a:pos x="367" y="791"/>
                </a:cxn>
                <a:cxn ang="0">
                  <a:pos x="368" y="697"/>
                </a:cxn>
                <a:cxn ang="0">
                  <a:pos x="350" y="607"/>
                </a:cxn>
                <a:cxn ang="0">
                  <a:pos x="318" y="523"/>
                </a:cxn>
                <a:cxn ang="0">
                  <a:pos x="106" y="205"/>
                </a:cxn>
                <a:cxn ang="0">
                  <a:pos x="30" y="49"/>
                </a:cxn>
              </a:cxnLst>
              <a:rect l="0" t="0" r="r" b="b"/>
              <a:pathLst>
                <a:path w="368" h="1413">
                  <a:moveTo>
                    <a:pt x="30" y="49"/>
                  </a:moveTo>
                  <a:lnTo>
                    <a:pt x="0" y="0"/>
                  </a:lnTo>
                  <a:lnTo>
                    <a:pt x="40" y="161"/>
                  </a:lnTo>
                  <a:lnTo>
                    <a:pt x="86" y="273"/>
                  </a:lnTo>
                  <a:lnTo>
                    <a:pt x="184" y="453"/>
                  </a:lnTo>
                  <a:lnTo>
                    <a:pt x="234" y="579"/>
                  </a:lnTo>
                  <a:lnTo>
                    <a:pt x="240" y="649"/>
                  </a:lnTo>
                  <a:lnTo>
                    <a:pt x="234" y="720"/>
                  </a:lnTo>
                  <a:lnTo>
                    <a:pt x="148" y="1125"/>
                  </a:lnTo>
                  <a:lnTo>
                    <a:pt x="134" y="1267"/>
                  </a:lnTo>
                  <a:lnTo>
                    <a:pt x="136" y="1349"/>
                  </a:lnTo>
                  <a:lnTo>
                    <a:pt x="147" y="1383"/>
                  </a:lnTo>
                  <a:lnTo>
                    <a:pt x="170" y="1413"/>
                  </a:lnTo>
                  <a:lnTo>
                    <a:pt x="160" y="1333"/>
                  </a:lnTo>
                  <a:lnTo>
                    <a:pt x="171" y="1201"/>
                  </a:lnTo>
                  <a:lnTo>
                    <a:pt x="208" y="1107"/>
                  </a:lnTo>
                  <a:lnTo>
                    <a:pt x="333" y="887"/>
                  </a:lnTo>
                  <a:lnTo>
                    <a:pt x="367" y="791"/>
                  </a:lnTo>
                  <a:lnTo>
                    <a:pt x="368" y="697"/>
                  </a:lnTo>
                  <a:lnTo>
                    <a:pt x="350" y="607"/>
                  </a:lnTo>
                  <a:lnTo>
                    <a:pt x="318" y="523"/>
                  </a:lnTo>
                  <a:lnTo>
                    <a:pt x="106" y="205"/>
                  </a:lnTo>
                  <a:lnTo>
                    <a:pt x="30" y="49"/>
                  </a:lnTo>
                  <a:close/>
                </a:path>
              </a:pathLst>
            </a:custGeom>
            <a:solidFill>
              <a:srgbClr val="000000"/>
            </a:solidFill>
            <a:ln w="9525">
              <a:noFill/>
              <a:round/>
              <a:headEnd/>
              <a:tailEnd/>
            </a:ln>
          </p:spPr>
          <p:txBody>
            <a:bodyPr/>
            <a:lstStyle/>
            <a:p>
              <a:endParaRPr lang="en-GB"/>
            </a:p>
          </p:txBody>
        </p:sp>
        <p:sp>
          <p:nvSpPr>
            <p:cNvPr id="26236" name="Freeform 636"/>
            <p:cNvSpPr>
              <a:spLocks/>
            </p:cNvSpPr>
            <p:nvPr/>
          </p:nvSpPr>
          <p:spPr bwMode="auto">
            <a:xfrm>
              <a:off x="2888" y="1849"/>
              <a:ext cx="300" cy="749"/>
            </a:xfrm>
            <a:custGeom>
              <a:avLst/>
              <a:gdLst/>
              <a:ahLst/>
              <a:cxnLst>
                <a:cxn ang="0">
                  <a:pos x="576" y="1142"/>
                </a:cxn>
                <a:cxn ang="0">
                  <a:pos x="761" y="1417"/>
                </a:cxn>
                <a:cxn ang="0">
                  <a:pos x="878" y="1634"/>
                </a:cxn>
                <a:cxn ang="0">
                  <a:pos x="918" y="1748"/>
                </a:cxn>
                <a:cxn ang="0">
                  <a:pos x="936" y="1866"/>
                </a:cxn>
                <a:cxn ang="0">
                  <a:pos x="931" y="1990"/>
                </a:cxn>
                <a:cxn ang="0">
                  <a:pos x="894" y="2114"/>
                </a:cxn>
                <a:cxn ang="0">
                  <a:pos x="818" y="2237"/>
                </a:cxn>
                <a:cxn ang="0">
                  <a:pos x="648" y="2422"/>
                </a:cxn>
                <a:cxn ang="0">
                  <a:pos x="622" y="2459"/>
                </a:cxn>
                <a:cxn ang="0">
                  <a:pos x="604" y="2496"/>
                </a:cxn>
                <a:cxn ang="0">
                  <a:pos x="558" y="2722"/>
                </a:cxn>
                <a:cxn ang="0">
                  <a:pos x="536" y="2762"/>
                </a:cxn>
                <a:cxn ang="0">
                  <a:pos x="510" y="2796"/>
                </a:cxn>
                <a:cxn ang="0">
                  <a:pos x="652" y="2747"/>
                </a:cxn>
                <a:cxn ang="0">
                  <a:pos x="0" y="3386"/>
                </a:cxn>
                <a:cxn ang="0">
                  <a:pos x="796" y="2940"/>
                </a:cxn>
                <a:cxn ang="0">
                  <a:pos x="268" y="3686"/>
                </a:cxn>
                <a:cxn ang="0">
                  <a:pos x="973" y="3103"/>
                </a:cxn>
                <a:cxn ang="0">
                  <a:pos x="674" y="3744"/>
                </a:cxn>
                <a:cxn ang="0">
                  <a:pos x="758" y="3728"/>
                </a:cxn>
                <a:cxn ang="0">
                  <a:pos x="1174" y="3232"/>
                </a:cxn>
                <a:cxn ang="0">
                  <a:pos x="1060" y="3668"/>
                </a:cxn>
                <a:cxn ang="0">
                  <a:pos x="1219" y="3638"/>
                </a:cxn>
                <a:cxn ang="0">
                  <a:pos x="1398" y="3326"/>
                </a:cxn>
                <a:cxn ang="0">
                  <a:pos x="1376" y="3606"/>
                </a:cxn>
                <a:cxn ang="0">
                  <a:pos x="1448" y="3592"/>
                </a:cxn>
                <a:cxn ang="0">
                  <a:pos x="1499" y="3206"/>
                </a:cxn>
                <a:cxn ang="0">
                  <a:pos x="954" y="3001"/>
                </a:cxn>
                <a:cxn ang="0">
                  <a:pos x="1334" y="736"/>
                </a:cxn>
                <a:cxn ang="0">
                  <a:pos x="884" y="0"/>
                </a:cxn>
                <a:cxn ang="0">
                  <a:pos x="1140" y="875"/>
                </a:cxn>
                <a:cxn ang="0">
                  <a:pos x="534" y="197"/>
                </a:cxn>
                <a:cxn ang="0">
                  <a:pos x="942" y="1009"/>
                </a:cxn>
                <a:cxn ang="0">
                  <a:pos x="222" y="448"/>
                </a:cxn>
                <a:cxn ang="0">
                  <a:pos x="772" y="1178"/>
                </a:cxn>
                <a:cxn ang="0">
                  <a:pos x="458" y="1014"/>
                </a:cxn>
                <a:cxn ang="0">
                  <a:pos x="576" y="1142"/>
                </a:cxn>
              </a:cxnLst>
              <a:rect l="0" t="0" r="r" b="b"/>
              <a:pathLst>
                <a:path w="1499" h="3744">
                  <a:moveTo>
                    <a:pt x="576" y="1142"/>
                  </a:moveTo>
                  <a:lnTo>
                    <a:pt x="761" y="1417"/>
                  </a:lnTo>
                  <a:lnTo>
                    <a:pt x="878" y="1634"/>
                  </a:lnTo>
                  <a:lnTo>
                    <a:pt x="918" y="1748"/>
                  </a:lnTo>
                  <a:lnTo>
                    <a:pt x="936" y="1866"/>
                  </a:lnTo>
                  <a:lnTo>
                    <a:pt x="931" y="1990"/>
                  </a:lnTo>
                  <a:lnTo>
                    <a:pt x="894" y="2114"/>
                  </a:lnTo>
                  <a:lnTo>
                    <a:pt x="818" y="2237"/>
                  </a:lnTo>
                  <a:lnTo>
                    <a:pt x="648" y="2422"/>
                  </a:lnTo>
                  <a:lnTo>
                    <a:pt x="622" y="2459"/>
                  </a:lnTo>
                  <a:lnTo>
                    <a:pt x="604" y="2496"/>
                  </a:lnTo>
                  <a:lnTo>
                    <a:pt x="558" y="2722"/>
                  </a:lnTo>
                  <a:lnTo>
                    <a:pt x="536" y="2762"/>
                  </a:lnTo>
                  <a:lnTo>
                    <a:pt x="510" y="2796"/>
                  </a:lnTo>
                  <a:lnTo>
                    <a:pt x="652" y="2747"/>
                  </a:lnTo>
                  <a:lnTo>
                    <a:pt x="0" y="3386"/>
                  </a:lnTo>
                  <a:lnTo>
                    <a:pt x="796" y="2940"/>
                  </a:lnTo>
                  <a:lnTo>
                    <a:pt x="268" y="3686"/>
                  </a:lnTo>
                  <a:lnTo>
                    <a:pt x="973" y="3103"/>
                  </a:lnTo>
                  <a:lnTo>
                    <a:pt x="674" y="3744"/>
                  </a:lnTo>
                  <a:lnTo>
                    <a:pt x="758" y="3728"/>
                  </a:lnTo>
                  <a:lnTo>
                    <a:pt x="1174" y="3232"/>
                  </a:lnTo>
                  <a:lnTo>
                    <a:pt x="1060" y="3668"/>
                  </a:lnTo>
                  <a:lnTo>
                    <a:pt x="1219" y="3638"/>
                  </a:lnTo>
                  <a:lnTo>
                    <a:pt x="1398" y="3326"/>
                  </a:lnTo>
                  <a:lnTo>
                    <a:pt x="1376" y="3606"/>
                  </a:lnTo>
                  <a:lnTo>
                    <a:pt x="1448" y="3592"/>
                  </a:lnTo>
                  <a:lnTo>
                    <a:pt x="1499" y="3206"/>
                  </a:lnTo>
                  <a:lnTo>
                    <a:pt x="954" y="3001"/>
                  </a:lnTo>
                  <a:lnTo>
                    <a:pt x="1334" y="736"/>
                  </a:lnTo>
                  <a:lnTo>
                    <a:pt x="884" y="0"/>
                  </a:lnTo>
                  <a:lnTo>
                    <a:pt x="1140" y="875"/>
                  </a:lnTo>
                  <a:lnTo>
                    <a:pt x="534" y="197"/>
                  </a:lnTo>
                  <a:lnTo>
                    <a:pt x="942" y="1009"/>
                  </a:lnTo>
                  <a:lnTo>
                    <a:pt x="222" y="448"/>
                  </a:lnTo>
                  <a:lnTo>
                    <a:pt x="772" y="1178"/>
                  </a:lnTo>
                  <a:lnTo>
                    <a:pt x="458" y="1014"/>
                  </a:lnTo>
                  <a:lnTo>
                    <a:pt x="576" y="1142"/>
                  </a:lnTo>
                  <a:close/>
                </a:path>
              </a:pathLst>
            </a:custGeom>
            <a:solidFill>
              <a:srgbClr val="FFFFFF"/>
            </a:solidFill>
            <a:ln w="9525">
              <a:noFill/>
              <a:round/>
              <a:headEnd/>
              <a:tailEnd/>
            </a:ln>
          </p:spPr>
          <p:txBody>
            <a:bodyPr/>
            <a:lstStyle/>
            <a:p>
              <a:endParaRPr lang="en-GB"/>
            </a:p>
          </p:txBody>
        </p:sp>
        <p:sp>
          <p:nvSpPr>
            <p:cNvPr id="26237" name="Freeform 637"/>
            <p:cNvSpPr>
              <a:spLocks/>
            </p:cNvSpPr>
            <p:nvPr/>
          </p:nvSpPr>
          <p:spPr bwMode="auto">
            <a:xfrm>
              <a:off x="3413" y="1861"/>
              <a:ext cx="40" cy="59"/>
            </a:xfrm>
            <a:custGeom>
              <a:avLst/>
              <a:gdLst/>
              <a:ahLst/>
              <a:cxnLst>
                <a:cxn ang="0">
                  <a:pos x="96" y="298"/>
                </a:cxn>
                <a:cxn ang="0">
                  <a:pos x="201" y="0"/>
                </a:cxn>
                <a:cxn ang="0">
                  <a:pos x="0" y="290"/>
                </a:cxn>
                <a:cxn ang="0">
                  <a:pos x="96" y="298"/>
                </a:cxn>
              </a:cxnLst>
              <a:rect l="0" t="0" r="r" b="b"/>
              <a:pathLst>
                <a:path w="201" h="298">
                  <a:moveTo>
                    <a:pt x="96" y="298"/>
                  </a:moveTo>
                  <a:lnTo>
                    <a:pt x="201" y="0"/>
                  </a:lnTo>
                  <a:lnTo>
                    <a:pt x="0" y="290"/>
                  </a:lnTo>
                  <a:lnTo>
                    <a:pt x="96" y="298"/>
                  </a:lnTo>
                  <a:close/>
                </a:path>
              </a:pathLst>
            </a:custGeom>
            <a:solidFill>
              <a:srgbClr val="FFFFFF"/>
            </a:solidFill>
            <a:ln w="9525">
              <a:noFill/>
              <a:round/>
              <a:headEnd/>
              <a:tailEnd/>
            </a:ln>
          </p:spPr>
          <p:txBody>
            <a:bodyPr/>
            <a:lstStyle/>
            <a:p>
              <a:endParaRPr lang="en-GB"/>
            </a:p>
          </p:txBody>
        </p:sp>
        <p:sp>
          <p:nvSpPr>
            <p:cNvPr id="26238" name="Freeform 638"/>
            <p:cNvSpPr>
              <a:spLocks/>
            </p:cNvSpPr>
            <p:nvPr/>
          </p:nvSpPr>
          <p:spPr bwMode="auto">
            <a:xfrm>
              <a:off x="3432" y="1861"/>
              <a:ext cx="21" cy="61"/>
            </a:xfrm>
            <a:custGeom>
              <a:avLst/>
              <a:gdLst/>
              <a:ahLst/>
              <a:cxnLst>
                <a:cxn ang="0">
                  <a:pos x="105" y="0"/>
                </a:cxn>
                <a:cxn ang="0">
                  <a:pos x="0" y="298"/>
                </a:cxn>
                <a:cxn ang="0">
                  <a:pos x="105" y="308"/>
                </a:cxn>
                <a:cxn ang="0">
                  <a:pos x="105" y="0"/>
                </a:cxn>
              </a:cxnLst>
              <a:rect l="0" t="0" r="r" b="b"/>
              <a:pathLst>
                <a:path w="105" h="308">
                  <a:moveTo>
                    <a:pt x="105" y="0"/>
                  </a:moveTo>
                  <a:lnTo>
                    <a:pt x="0" y="298"/>
                  </a:lnTo>
                  <a:lnTo>
                    <a:pt x="105" y="308"/>
                  </a:lnTo>
                  <a:lnTo>
                    <a:pt x="105" y="0"/>
                  </a:lnTo>
                  <a:close/>
                </a:path>
              </a:pathLst>
            </a:custGeom>
            <a:solidFill>
              <a:srgbClr val="7F7FFF"/>
            </a:solidFill>
            <a:ln w="9525">
              <a:noFill/>
              <a:round/>
              <a:headEnd/>
              <a:tailEnd/>
            </a:ln>
          </p:spPr>
          <p:txBody>
            <a:bodyPr/>
            <a:lstStyle/>
            <a:p>
              <a:endParaRPr lang="en-GB"/>
            </a:p>
          </p:txBody>
        </p:sp>
        <p:sp>
          <p:nvSpPr>
            <p:cNvPr id="26239" name="Freeform 639"/>
            <p:cNvSpPr>
              <a:spLocks/>
            </p:cNvSpPr>
            <p:nvPr/>
          </p:nvSpPr>
          <p:spPr bwMode="auto">
            <a:xfrm>
              <a:off x="3214" y="1811"/>
              <a:ext cx="24" cy="93"/>
            </a:xfrm>
            <a:custGeom>
              <a:avLst/>
              <a:gdLst/>
              <a:ahLst/>
              <a:cxnLst>
                <a:cxn ang="0">
                  <a:pos x="0" y="453"/>
                </a:cxn>
                <a:cxn ang="0">
                  <a:pos x="122" y="464"/>
                </a:cxn>
                <a:cxn ang="0">
                  <a:pos x="32" y="0"/>
                </a:cxn>
                <a:cxn ang="0">
                  <a:pos x="0" y="453"/>
                </a:cxn>
              </a:cxnLst>
              <a:rect l="0" t="0" r="r" b="b"/>
              <a:pathLst>
                <a:path w="122" h="464">
                  <a:moveTo>
                    <a:pt x="0" y="453"/>
                  </a:moveTo>
                  <a:lnTo>
                    <a:pt x="122" y="464"/>
                  </a:lnTo>
                  <a:lnTo>
                    <a:pt x="32" y="0"/>
                  </a:lnTo>
                  <a:lnTo>
                    <a:pt x="0" y="453"/>
                  </a:lnTo>
                  <a:close/>
                </a:path>
              </a:pathLst>
            </a:custGeom>
            <a:solidFill>
              <a:srgbClr val="FFFFFF"/>
            </a:solidFill>
            <a:ln w="9525">
              <a:noFill/>
              <a:round/>
              <a:headEnd/>
              <a:tailEnd/>
            </a:ln>
          </p:spPr>
          <p:txBody>
            <a:bodyPr/>
            <a:lstStyle/>
            <a:p>
              <a:endParaRPr lang="en-GB"/>
            </a:p>
          </p:txBody>
        </p:sp>
        <p:sp>
          <p:nvSpPr>
            <p:cNvPr id="26240" name="Freeform 640"/>
            <p:cNvSpPr>
              <a:spLocks/>
            </p:cNvSpPr>
            <p:nvPr/>
          </p:nvSpPr>
          <p:spPr bwMode="auto">
            <a:xfrm>
              <a:off x="3342" y="1830"/>
              <a:ext cx="37" cy="85"/>
            </a:xfrm>
            <a:custGeom>
              <a:avLst/>
              <a:gdLst/>
              <a:ahLst/>
              <a:cxnLst>
                <a:cxn ang="0">
                  <a:pos x="0" y="414"/>
                </a:cxn>
                <a:cxn ang="0">
                  <a:pos x="118" y="424"/>
                </a:cxn>
                <a:cxn ang="0">
                  <a:pos x="189" y="0"/>
                </a:cxn>
                <a:cxn ang="0">
                  <a:pos x="0" y="414"/>
                </a:cxn>
              </a:cxnLst>
              <a:rect l="0" t="0" r="r" b="b"/>
              <a:pathLst>
                <a:path w="189" h="424">
                  <a:moveTo>
                    <a:pt x="0" y="414"/>
                  </a:moveTo>
                  <a:lnTo>
                    <a:pt x="118" y="424"/>
                  </a:lnTo>
                  <a:lnTo>
                    <a:pt x="189" y="0"/>
                  </a:lnTo>
                  <a:lnTo>
                    <a:pt x="0" y="414"/>
                  </a:lnTo>
                  <a:close/>
                </a:path>
              </a:pathLst>
            </a:custGeom>
            <a:solidFill>
              <a:srgbClr val="FFFFFF"/>
            </a:solidFill>
            <a:ln w="9525">
              <a:noFill/>
              <a:round/>
              <a:headEnd/>
              <a:tailEnd/>
            </a:ln>
          </p:spPr>
          <p:txBody>
            <a:bodyPr/>
            <a:lstStyle/>
            <a:p>
              <a:endParaRPr lang="en-GB"/>
            </a:p>
          </p:txBody>
        </p:sp>
        <p:sp>
          <p:nvSpPr>
            <p:cNvPr id="26241" name="Freeform 641"/>
            <p:cNvSpPr>
              <a:spLocks/>
            </p:cNvSpPr>
            <p:nvPr/>
          </p:nvSpPr>
          <p:spPr bwMode="auto">
            <a:xfrm>
              <a:off x="3277" y="1813"/>
              <a:ext cx="25" cy="96"/>
            </a:xfrm>
            <a:custGeom>
              <a:avLst/>
              <a:gdLst/>
              <a:ahLst/>
              <a:cxnLst>
                <a:cxn ang="0">
                  <a:pos x="126" y="479"/>
                </a:cxn>
                <a:cxn ang="0">
                  <a:pos x="120" y="0"/>
                </a:cxn>
                <a:cxn ang="0">
                  <a:pos x="0" y="469"/>
                </a:cxn>
                <a:cxn ang="0">
                  <a:pos x="126" y="479"/>
                </a:cxn>
              </a:cxnLst>
              <a:rect l="0" t="0" r="r" b="b"/>
              <a:pathLst>
                <a:path w="126" h="479">
                  <a:moveTo>
                    <a:pt x="126" y="479"/>
                  </a:moveTo>
                  <a:lnTo>
                    <a:pt x="120" y="0"/>
                  </a:lnTo>
                  <a:lnTo>
                    <a:pt x="0" y="469"/>
                  </a:lnTo>
                  <a:lnTo>
                    <a:pt x="126" y="479"/>
                  </a:lnTo>
                  <a:close/>
                </a:path>
              </a:pathLst>
            </a:custGeom>
            <a:solidFill>
              <a:srgbClr val="FFFFFF"/>
            </a:solidFill>
            <a:ln w="9525">
              <a:noFill/>
              <a:round/>
              <a:headEnd/>
              <a:tailEnd/>
            </a:ln>
          </p:spPr>
          <p:txBody>
            <a:bodyPr/>
            <a:lstStyle/>
            <a:p>
              <a:endParaRPr lang="en-GB"/>
            </a:p>
          </p:txBody>
        </p:sp>
        <p:sp>
          <p:nvSpPr>
            <p:cNvPr id="26242" name="Freeform 642"/>
            <p:cNvSpPr>
              <a:spLocks/>
            </p:cNvSpPr>
            <p:nvPr/>
          </p:nvSpPr>
          <p:spPr bwMode="auto">
            <a:xfrm>
              <a:off x="2725" y="2398"/>
              <a:ext cx="358" cy="231"/>
            </a:xfrm>
            <a:custGeom>
              <a:avLst/>
              <a:gdLst/>
              <a:ahLst/>
              <a:cxnLst>
                <a:cxn ang="0">
                  <a:pos x="1260" y="115"/>
                </a:cxn>
                <a:cxn ang="0">
                  <a:pos x="1203" y="151"/>
                </a:cxn>
                <a:cxn ang="0">
                  <a:pos x="1144" y="178"/>
                </a:cxn>
                <a:cxn ang="0">
                  <a:pos x="1014" y="215"/>
                </a:cxn>
                <a:cxn ang="0">
                  <a:pos x="878" y="235"/>
                </a:cxn>
                <a:cxn ang="0">
                  <a:pos x="846" y="254"/>
                </a:cxn>
                <a:cxn ang="0">
                  <a:pos x="830" y="289"/>
                </a:cxn>
                <a:cxn ang="0">
                  <a:pos x="816" y="371"/>
                </a:cxn>
                <a:cxn ang="0">
                  <a:pos x="780" y="443"/>
                </a:cxn>
                <a:cxn ang="0">
                  <a:pos x="732" y="509"/>
                </a:cxn>
                <a:cxn ang="0">
                  <a:pos x="644" y="595"/>
                </a:cxn>
                <a:cxn ang="0">
                  <a:pos x="466" y="693"/>
                </a:cxn>
                <a:cxn ang="0">
                  <a:pos x="348" y="727"/>
                </a:cxn>
                <a:cxn ang="0">
                  <a:pos x="308" y="735"/>
                </a:cxn>
                <a:cxn ang="0">
                  <a:pos x="278" y="751"/>
                </a:cxn>
                <a:cxn ang="0">
                  <a:pos x="260" y="775"/>
                </a:cxn>
                <a:cxn ang="0">
                  <a:pos x="136" y="981"/>
                </a:cxn>
                <a:cxn ang="0">
                  <a:pos x="0" y="1153"/>
                </a:cxn>
                <a:cxn ang="0">
                  <a:pos x="1354" y="1153"/>
                </a:cxn>
                <a:cxn ang="0">
                  <a:pos x="1372" y="1019"/>
                </a:cxn>
                <a:cxn ang="0">
                  <a:pos x="1490" y="997"/>
                </a:cxn>
                <a:cxn ang="0">
                  <a:pos x="1789" y="356"/>
                </a:cxn>
                <a:cxn ang="0">
                  <a:pos x="1084" y="939"/>
                </a:cxn>
                <a:cxn ang="0">
                  <a:pos x="1612" y="193"/>
                </a:cxn>
                <a:cxn ang="0">
                  <a:pos x="816" y="639"/>
                </a:cxn>
                <a:cxn ang="0">
                  <a:pos x="1468" y="0"/>
                </a:cxn>
                <a:cxn ang="0">
                  <a:pos x="1326" y="49"/>
                </a:cxn>
                <a:cxn ang="0">
                  <a:pos x="1310" y="69"/>
                </a:cxn>
                <a:cxn ang="0">
                  <a:pos x="1260" y="115"/>
                </a:cxn>
              </a:cxnLst>
              <a:rect l="0" t="0" r="r" b="b"/>
              <a:pathLst>
                <a:path w="1789" h="1153">
                  <a:moveTo>
                    <a:pt x="1260" y="115"/>
                  </a:moveTo>
                  <a:lnTo>
                    <a:pt x="1203" y="151"/>
                  </a:lnTo>
                  <a:lnTo>
                    <a:pt x="1144" y="178"/>
                  </a:lnTo>
                  <a:lnTo>
                    <a:pt x="1014" y="215"/>
                  </a:lnTo>
                  <a:lnTo>
                    <a:pt x="878" y="235"/>
                  </a:lnTo>
                  <a:lnTo>
                    <a:pt x="846" y="254"/>
                  </a:lnTo>
                  <a:lnTo>
                    <a:pt x="830" y="289"/>
                  </a:lnTo>
                  <a:lnTo>
                    <a:pt x="816" y="371"/>
                  </a:lnTo>
                  <a:lnTo>
                    <a:pt x="780" y="443"/>
                  </a:lnTo>
                  <a:lnTo>
                    <a:pt x="732" y="509"/>
                  </a:lnTo>
                  <a:lnTo>
                    <a:pt x="644" y="595"/>
                  </a:lnTo>
                  <a:lnTo>
                    <a:pt x="466" y="693"/>
                  </a:lnTo>
                  <a:lnTo>
                    <a:pt x="348" y="727"/>
                  </a:lnTo>
                  <a:lnTo>
                    <a:pt x="308" y="735"/>
                  </a:lnTo>
                  <a:lnTo>
                    <a:pt x="278" y="751"/>
                  </a:lnTo>
                  <a:lnTo>
                    <a:pt x="260" y="775"/>
                  </a:lnTo>
                  <a:lnTo>
                    <a:pt x="136" y="981"/>
                  </a:lnTo>
                  <a:lnTo>
                    <a:pt x="0" y="1153"/>
                  </a:lnTo>
                  <a:lnTo>
                    <a:pt x="1354" y="1153"/>
                  </a:lnTo>
                  <a:lnTo>
                    <a:pt x="1372" y="1019"/>
                  </a:lnTo>
                  <a:lnTo>
                    <a:pt x="1490" y="997"/>
                  </a:lnTo>
                  <a:lnTo>
                    <a:pt x="1789" y="356"/>
                  </a:lnTo>
                  <a:lnTo>
                    <a:pt x="1084" y="939"/>
                  </a:lnTo>
                  <a:lnTo>
                    <a:pt x="1612" y="193"/>
                  </a:lnTo>
                  <a:lnTo>
                    <a:pt x="816" y="639"/>
                  </a:lnTo>
                  <a:lnTo>
                    <a:pt x="1468" y="0"/>
                  </a:lnTo>
                  <a:lnTo>
                    <a:pt x="1326" y="49"/>
                  </a:lnTo>
                  <a:lnTo>
                    <a:pt x="1310" y="69"/>
                  </a:lnTo>
                  <a:lnTo>
                    <a:pt x="1260" y="115"/>
                  </a:lnTo>
                  <a:close/>
                </a:path>
              </a:pathLst>
            </a:custGeom>
            <a:solidFill>
              <a:srgbClr val="7F7FFF"/>
            </a:solidFill>
            <a:ln w="9525">
              <a:noFill/>
              <a:round/>
              <a:headEnd/>
              <a:tailEnd/>
            </a:ln>
          </p:spPr>
          <p:txBody>
            <a:bodyPr/>
            <a:lstStyle/>
            <a:p>
              <a:endParaRPr lang="en-GB"/>
            </a:p>
          </p:txBody>
        </p:sp>
        <p:sp>
          <p:nvSpPr>
            <p:cNvPr id="26243" name="Freeform 643"/>
            <p:cNvSpPr>
              <a:spLocks/>
            </p:cNvSpPr>
            <p:nvPr/>
          </p:nvSpPr>
          <p:spPr bwMode="auto">
            <a:xfrm>
              <a:off x="3132" y="2514"/>
              <a:ext cx="36" cy="62"/>
            </a:xfrm>
            <a:custGeom>
              <a:avLst/>
              <a:gdLst/>
              <a:ahLst/>
              <a:cxnLst>
                <a:cxn ang="0">
                  <a:pos x="0" y="312"/>
                </a:cxn>
                <a:cxn ang="0">
                  <a:pos x="157" y="280"/>
                </a:cxn>
                <a:cxn ang="0">
                  <a:pos x="179" y="0"/>
                </a:cxn>
                <a:cxn ang="0">
                  <a:pos x="0" y="312"/>
                </a:cxn>
              </a:cxnLst>
              <a:rect l="0" t="0" r="r" b="b"/>
              <a:pathLst>
                <a:path w="179" h="312">
                  <a:moveTo>
                    <a:pt x="0" y="312"/>
                  </a:moveTo>
                  <a:lnTo>
                    <a:pt x="157" y="280"/>
                  </a:lnTo>
                  <a:lnTo>
                    <a:pt x="179" y="0"/>
                  </a:lnTo>
                  <a:lnTo>
                    <a:pt x="0" y="312"/>
                  </a:lnTo>
                  <a:close/>
                </a:path>
              </a:pathLst>
            </a:custGeom>
            <a:solidFill>
              <a:srgbClr val="7F7FFF"/>
            </a:solidFill>
            <a:ln w="9525">
              <a:noFill/>
              <a:round/>
              <a:headEnd/>
              <a:tailEnd/>
            </a:ln>
          </p:spPr>
          <p:txBody>
            <a:bodyPr/>
            <a:lstStyle/>
            <a:p>
              <a:endParaRPr lang="en-GB"/>
            </a:p>
          </p:txBody>
        </p:sp>
        <p:sp>
          <p:nvSpPr>
            <p:cNvPr id="26244" name="Freeform 644"/>
            <p:cNvSpPr>
              <a:spLocks/>
            </p:cNvSpPr>
            <p:nvPr/>
          </p:nvSpPr>
          <p:spPr bwMode="auto">
            <a:xfrm>
              <a:off x="3040" y="2495"/>
              <a:ext cx="83" cy="99"/>
            </a:xfrm>
            <a:custGeom>
              <a:avLst/>
              <a:gdLst/>
              <a:ahLst/>
              <a:cxnLst>
                <a:cxn ang="0">
                  <a:pos x="0" y="496"/>
                </a:cxn>
                <a:cxn ang="0">
                  <a:pos x="302" y="436"/>
                </a:cxn>
                <a:cxn ang="0">
                  <a:pos x="416" y="0"/>
                </a:cxn>
                <a:cxn ang="0">
                  <a:pos x="0" y="496"/>
                </a:cxn>
              </a:cxnLst>
              <a:rect l="0" t="0" r="r" b="b"/>
              <a:pathLst>
                <a:path w="416" h="496">
                  <a:moveTo>
                    <a:pt x="0" y="496"/>
                  </a:moveTo>
                  <a:lnTo>
                    <a:pt x="302" y="436"/>
                  </a:lnTo>
                  <a:lnTo>
                    <a:pt x="416" y="0"/>
                  </a:lnTo>
                  <a:lnTo>
                    <a:pt x="0" y="496"/>
                  </a:lnTo>
                  <a:close/>
                </a:path>
              </a:pathLst>
            </a:custGeom>
            <a:solidFill>
              <a:srgbClr val="7F7FFF"/>
            </a:solidFill>
            <a:ln w="9525">
              <a:noFill/>
              <a:round/>
              <a:headEnd/>
              <a:tailEnd/>
            </a:ln>
          </p:spPr>
          <p:txBody>
            <a:bodyPr/>
            <a:lstStyle/>
            <a:p>
              <a:endParaRPr lang="en-GB"/>
            </a:p>
          </p:txBody>
        </p:sp>
        <p:sp>
          <p:nvSpPr>
            <p:cNvPr id="26245" name="Freeform 645"/>
            <p:cNvSpPr>
              <a:spLocks/>
            </p:cNvSpPr>
            <p:nvPr/>
          </p:nvSpPr>
          <p:spPr bwMode="auto">
            <a:xfrm>
              <a:off x="2811" y="1691"/>
              <a:ext cx="9" cy="2"/>
            </a:xfrm>
            <a:custGeom>
              <a:avLst/>
              <a:gdLst/>
              <a:ahLst/>
              <a:cxnLst>
                <a:cxn ang="0">
                  <a:pos x="0" y="0"/>
                </a:cxn>
                <a:cxn ang="0">
                  <a:pos x="42" y="8"/>
                </a:cxn>
                <a:cxn ang="0">
                  <a:pos x="34" y="0"/>
                </a:cxn>
                <a:cxn ang="0">
                  <a:pos x="0" y="0"/>
                </a:cxn>
              </a:cxnLst>
              <a:rect l="0" t="0" r="r" b="b"/>
              <a:pathLst>
                <a:path w="42" h="8">
                  <a:moveTo>
                    <a:pt x="0" y="0"/>
                  </a:moveTo>
                  <a:lnTo>
                    <a:pt x="42" y="8"/>
                  </a:lnTo>
                  <a:lnTo>
                    <a:pt x="34" y="0"/>
                  </a:lnTo>
                  <a:lnTo>
                    <a:pt x="0" y="0"/>
                  </a:lnTo>
                  <a:close/>
                </a:path>
              </a:pathLst>
            </a:custGeom>
            <a:solidFill>
              <a:srgbClr val="FFFF00"/>
            </a:solidFill>
            <a:ln w="9525">
              <a:noFill/>
              <a:round/>
              <a:headEnd/>
              <a:tailEnd/>
            </a:ln>
          </p:spPr>
          <p:txBody>
            <a:bodyPr/>
            <a:lstStyle/>
            <a:p>
              <a:endParaRPr lang="en-GB"/>
            </a:p>
          </p:txBody>
        </p:sp>
        <p:sp>
          <p:nvSpPr>
            <p:cNvPr id="26246" name="Freeform 646"/>
            <p:cNvSpPr>
              <a:spLocks/>
            </p:cNvSpPr>
            <p:nvPr/>
          </p:nvSpPr>
          <p:spPr bwMode="auto">
            <a:xfrm>
              <a:off x="3347" y="2077"/>
              <a:ext cx="73" cy="165"/>
            </a:xfrm>
            <a:custGeom>
              <a:avLst/>
              <a:gdLst/>
              <a:ahLst/>
              <a:cxnLst>
                <a:cxn ang="0">
                  <a:pos x="0" y="0"/>
                </a:cxn>
                <a:cxn ang="0">
                  <a:pos x="13" y="12"/>
                </a:cxn>
                <a:cxn ang="0">
                  <a:pos x="108" y="116"/>
                </a:cxn>
                <a:cxn ang="0">
                  <a:pos x="236" y="328"/>
                </a:cxn>
                <a:cxn ang="0">
                  <a:pos x="286" y="470"/>
                </a:cxn>
                <a:cxn ang="0">
                  <a:pos x="322" y="636"/>
                </a:cxn>
                <a:cxn ang="0">
                  <a:pos x="331" y="826"/>
                </a:cxn>
                <a:cxn ang="0">
                  <a:pos x="362" y="648"/>
                </a:cxn>
                <a:cxn ang="0">
                  <a:pos x="364" y="582"/>
                </a:cxn>
                <a:cxn ang="0">
                  <a:pos x="351" y="362"/>
                </a:cxn>
                <a:cxn ang="0">
                  <a:pos x="309" y="220"/>
                </a:cxn>
                <a:cxn ang="0">
                  <a:pos x="273" y="156"/>
                </a:cxn>
                <a:cxn ang="0">
                  <a:pos x="225" y="99"/>
                </a:cxn>
                <a:cxn ang="0">
                  <a:pos x="165" y="54"/>
                </a:cxn>
                <a:cxn ang="0">
                  <a:pos x="89" y="20"/>
                </a:cxn>
                <a:cxn ang="0">
                  <a:pos x="0" y="0"/>
                </a:cxn>
              </a:cxnLst>
              <a:rect l="0" t="0" r="r" b="b"/>
              <a:pathLst>
                <a:path w="364" h="826">
                  <a:moveTo>
                    <a:pt x="0" y="0"/>
                  </a:moveTo>
                  <a:lnTo>
                    <a:pt x="13" y="12"/>
                  </a:lnTo>
                  <a:lnTo>
                    <a:pt x="108" y="116"/>
                  </a:lnTo>
                  <a:lnTo>
                    <a:pt x="236" y="328"/>
                  </a:lnTo>
                  <a:lnTo>
                    <a:pt x="286" y="470"/>
                  </a:lnTo>
                  <a:lnTo>
                    <a:pt x="322" y="636"/>
                  </a:lnTo>
                  <a:lnTo>
                    <a:pt x="331" y="826"/>
                  </a:lnTo>
                  <a:lnTo>
                    <a:pt x="362" y="648"/>
                  </a:lnTo>
                  <a:lnTo>
                    <a:pt x="364" y="582"/>
                  </a:lnTo>
                  <a:lnTo>
                    <a:pt x="351" y="362"/>
                  </a:lnTo>
                  <a:lnTo>
                    <a:pt x="309" y="220"/>
                  </a:lnTo>
                  <a:lnTo>
                    <a:pt x="273" y="156"/>
                  </a:lnTo>
                  <a:lnTo>
                    <a:pt x="225" y="99"/>
                  </a:lnTo>
                  <a:lnTo>
                    <a:pt x="165" y="54"/>
                  </a:lnTo>
                  <a:lnTo>
                    <a:pt x="89" y="20"/>
                  </a:lnTo>
                  <a:lnTo>
                    <a:pt x="0" y="0"/>
                  </a:lnTo>
                  <a:close/>
                </a:path>
              </a:pathLst>
            </a:custGeom>
            <a:solidFill>
              <a:srgbClr val="3F3FFF"/>
            </a:solidFill>
            <a:ln w="9525">
              <a:noFill/>
              <a:round/>
              <a:headEnd/>
              <a:tailEnd/>
            </a:ln>
          </p:spPr>
          <p:txBody>
            <a:bodyPr/>
            <a:lstStyle/>
            <a:p>
              <a:endParaRPr lang="en-GB"/>
            </a:p>
          </p:txBody>
        </p:sp>
        <p:sp>
          <p:nvSpPr>
            <p:cNvPr id="26247" name="Freeform 647"/>
            <p:cNvSpPr>
              <a:spLocks/>
            </p:cNvSpPr>
            <p:nvPr/>
          </p:nvSpPr>
          <p:spPr bwMode="auto">
            <a:xfrm>
              <a:off x="3254" y="2054"/>
              <a:ext cx="198" cy="347"/>
            </a:xfrm>
            <a:custGeom>
              <a:avLst/>
              <a:gdLst/>
              <a:ahLst/>
              <a:cxnLst>
                <a:cxn ang="0">
                  <a:pos x="246" y="344"/>
                </a:cxn>
                <a:cxn ang="0">
                  <a:pos x="241" y="0"/>
                </a:cxn>
                <a:cxn ang="0">
                  <a:pos x="0" y="1432"/>
                </a:cxn>
                <a:cxn ang="0">
                  <a:pos x="990" y="1734"/>
                </a:cxn>
                <a:cxn ang="0">
                  <a:pos x="982" y="1724"/>
                </a:cxn>
                <a:cxn ang="0">
                  <a:pos x="862" y="1596"/>
                </a:cxn>
                <a:cxn ang="0">
                  <a:pos x="579" y="1219"/>
                </a:cxn>
                <a:cxn ang="0">
                  <a:pos x="435" y="962"/>
                </a:cxn>
                <a:cxn ang="0">
                  <a:pos x="317" y="666"/>
                </a:cxn>
                <a:cxn ang="0">
                  <a:pos x="246" y="344"/>
                </a:cxn>
              </a:cxnLst>
              <a:rect l="0" t="0" r="r" b="b"/>
              <a:pathLst>
                <a:path w="990" h="1734">
                  <a:moveTo>
                    <a:pt x="246" y="344"/>
                  </a:moveTo>
                  <a:lnTo>
                    <a:pt x="241" y="0"/>
                  </a:lnTo>
                  <a:lnTo>
                    <a:pt x="0" y="1432"/>
                  </a:lnTo>
                  <a:lnTo>
                    <a:pt x="990" y="1734"/>
                  </a:lnTo>
                  <a:lnTo>
                    <a:pt x="982" y="1724"/>
                  </a:lnTo>
                  <a:lnTo>
                    <a:pt x="862" y="1596"/>
                  </a:lnTo>
                  <a:lnTo>
                    <a:pt x="579" y="1219"/>
                  </a:lnTo>
                  <a:lnTo>
                    <a:pt x="435" y="962"/>
                  </a:lnTo>
                  <a:lnTo>
                    <a:pt x="317" y="666"/>
                  </a:lnTo>
                  <a:lnTo>
                    <a:pt x="246" y="344"/>
                  </a:lnTo>
                  <a:close/>
                </a:path>
              </a:pathLst>
            </a:custGeom>
            <a:solidFill>
              <a:srgbClr val="3F3FFF"/>
            </a:solidFill>
            <a:ln w="9525">
              <a:noFill/>
              <a:round/>
              <a:headEnd/>
              <a:tailEnd/>
            </a:ln>
          </p:spPr>
          <p:txBody>
            <a:bodyPr/>
            <a:lstStyle/>
            <a:p>
              <a:endParaRPr lang="en-GB"/>
            </a:p>
          </p:txBody>
        </p:sp>
        <p:sp>
          <p:nvSpPr>
            <p:cNvPr id="26248" name="Freeform 648"/>
            <p:cNvSpPr>
              <a:spLocks noEditPoints="1"/>
            </p:cNvSpPr>
            <p:nvPr/>
          </p:nvSpPr>
          <p:spPr bwMode="auto">
            <a:xfrm>
              <a:off x="3114" y="1927"/>
              <a:ext cx="339" cy="619"/>
            </a:xfrm>
            <a:custGeom>
              <a:avLst/>
              <a:gdLst/>
              <a:ahLst/>
              <a:cxnLst>
                <a:cxn ang="0">
                  <a:pos x="735" y="381"/>
                </a:cxn>
                <a:cxn ang="0">
                  <a:pos x="1696" y="498"/>
                </a:cxn>
                <a:cxn ang="0">
                  <a:pos x="1696" y="132"/>
                </a:cxn>
                <a:cxn ang="0">
                  <a:pos x="414" y="0"/>
                </a:cxn>
                <a:cxn ang="0">
                  <a:pos x="0" y="2530"/>
                </a:cxn>
                <a:cxn ang="0">
                  <a:pos x="1696" y="3094"/>
                </a:cxn>
                <a:cxn ang="0">
                  <a:pos x="1696" y="2584"/>
                </a:cxn>
                <a:cxn ang="0">
                  <a:pos x="497" y="2228"/>
                </a:cxn>
                <a:cxn ang="0">
                  <a:pos x="735" y="381"/>
                </a:cxn>
                <a:cxn ang="0">
                  <a:pos x="1547" y="238"/>
                </a:cxn>
                <a:cxn ang="0">
                  <a:pos x="550" y="162"/>
                </a:cxn>
                <a:cxn ang="0">
                  <a:pos x="112" y="2132"/>
                </a:cxn>
                <a:cxn ang="0">
                  <a:pos x="497" y="62"/>
                </a:cxn>
                <a:cxn ang="0">
                  <a:pos x="1547" y="238"/>
                </a:cxn>
                <a:cxn ang="0">
                  <a:pos x="486" y="2526"/>
                </a:cxn>
                <a:cxn ang="0">
                  <a:pos x="463" y="2530"/>
                </a:cxn>
                <a:cxn ang="0">
                  <a:pos x="442" y="2526"/>
                </a:cxn>
                <a:cxn ang="0">
                  <a:pos x="424" y="2514"/>
                </a:cxn>
                <a:cxn ang="0">
                  <a:pos x="413" y="2496"/>
                </a:cxn>
                <a:cxn ang="0">
                  <a:pos x="408" y="2472"/>
                </a:cxn>
                <a:cxn ang="0">
                  <a:pos x="413" y="2452"/>
                </a:cxn>
                <a:cxn ang="0">
                  <a:pos x="424" y="2434"/>
                </a:cxn>
                <a:cxn ang="0">
                  <a:pos x="442" y="2423"/>
                </a:cxn>
                <a:cxn ang="0">
                  <a:pos x="463" y="2418"/>
                </a:cxn>
                <a:cxn ang="0">
                  <a:pos x="486" y="2423"/>
                </a:cxn>
                <a:cxn ang="0">
                  <a:pos x="505" y="2434"/>
                </a:cxn>
                <a:cxn ang="0">
                  <a:pos x="516" y="2452"/>
                </a:cxn>
                <a:cxn ang="0">
                  <a:pos x="520" y="2472"/>
                </a:cxn>
                <a:cxn ang="0">
                  <a:pos x="516" y="2496"/>
                </a:cxn>
                <a:cxn ang="0">
                  <a:pos x="505" y="2514"/>
                </a:cxn>
                <a:cxn ang="0">
                  <a:pos x="486" y="2526"/>
                </a:cxn>
                <a:cxn ang="0">
                  <a:pos x="270" y="2358"/>
                </a:cxn>
                <a:cxn ang="0">
                  <a:pos x="288" y="2370"/>
                </a:cxn>
                <a:cxn ang="0">
                  <a:pos x="300" y="2389"/>
                </a:cxn>
                <a:cxn ang="0">
                  <a:pos x="306" y="2410"/>
                </a:cxn>
                <a:cxn ang="0">
                  <a:pos x="300" y="2434"/>
                </a:cxn>
                <a:cxn ang="0">
                  <a:pos x="288" y="2452"/>
                </a:cxn>
                <a:cxn ang="0">
                  <a:pos x="270" y="2465"/>
                </a:cxn>
                <a:cxn ang="0">
                  <a:pos x="248" y="2466"/>
                </a:cxn>
                <a:cxn ang="0">
                  <a:pos x="227" y="2465"/>
                </a:cxn>
                <a:cxn ang="0">
                  <a:pos x="209" y="2452"/>
                </a:cxn>
                <a:cxn ang="0">
                  <a:pos x="196" y="2434"/>
                </a:cxn>
                <a:cxn ang="0">
                  <a:pos x="190" y="2410"/>
                </a:cxn>
                <a:cxn ang="0">
                  <a:pos x="196" y="2389"/>
                </a:cxn>
                <a:cxn ang="0">
                  <a:pos x="209" y="2370"/>
                </a:cxn>
                <a:cxn ang="0">
                  <a:pos x="227" y="2358"/>
                </a:cxn>
                <a:cxn ang="0">
                  <a:pos x="248" y="2355"/>
                </a:cxn>
                <a:cxn ang="0">
                  <a:pos x="270" y="2358"/>
                </a:cxn>
              </a:cxnLst>
              <a:rect l="0" t="0" r="r" b="b"/>
              <a:pathLst>
                <a:path w="1696" h="3094">
                  <a:moveTo>
                    <a:pt x="735" y="381"/>
                  </a:moveTo>
                  <a:lnTo>
                    <a:pt x="1696" y="498"/>
                  </a:lnTo>
                  <a:lnTo>
                    <a:pt x="1696" y="132"/>
                  </a:lnTo>
                  <a:lnTo>
                    <a:pt x="414" y="0"/>
                  </a:lnTo>
                  <a:lnTo>
                    <a:pt x="0" y="2530"/>
                  </a:lnTo>
                  <a:lnTo>
                    <a:pt x="1696" y="3094"/>
                  </a:lnTo>
                  <a:lnTo>
                    <a:pt x="1696" y="2584"/>
                  </a:lnTo>
                  <a:lnTo>
                    <a:pt x="497" y="2228"/>
                  </a:lnTo>
                  <a:lnTo>
                    <a:pt x="735" y="381"/>
                  </a:lnTo>
                  <a:close/>
                  <a:moveTo>
                    <a:pt x="1547" y="238"/>
                  </a:moveTo>
                  <a:lnTo>
                    <a:pt x="550" y="162"/>
                  </a:lnTo>
                  <a:lnTo>
                    <a:pt x="112" y="2132"/>
                  </a:lnTo>
                  <a:lnTo>
                    <a:pt x="497" y="62"/>
                  </a:lnTo>
                  <a:lnTo>
                    <a:pt x="1547" y="238"/>
                  </a:lnTo>
                  <a:close/>
                  <a:moveTo>
                    <a:pt x="486" y="2526"/>
                  </a:moveTo>
                  <a:lnTo>
                    <a:pt x="463" y="2530"/>
                  </a:lnTo>
                  <a:lnTo>
                    <a:pt x="442" y="2526"/>
                  </a:lnTo>
                  <a:lnTo>
                    <a:pt x="424" y="2514"/>
                  </a:lnTo>
                  <a:lnTo>
                    <a:pt x="413" y="2496"/>
                  </a:lnTo>
                  <a:lnTo>
                    <a:pt x="408" y="2472"/>
                  </a:lnTo>
                  <a:lnTo>
                    <a:pt x="413" y="2452"/>
                  </a:lnTo>
                  <a:lnTo>
                    <a:pt x="424" y="2434"/>
                  </a:lnTo>
                  <a:lnTo>
                    <a:pt x="442" y="2423"/>
                  </a:lnTo>
                  <a:lnTo>
                    <a:pt x="463" y="2418"/>
                  </a:lnTo>
                  <a:lnTo>
                    <a:pt x="486" y="2423"/>
                  </a:lnTo>
                  <a:lnTo>
                    <a:pt x="505" y="2434"/>
                  </a:lnTo>
                  <a:lnTo>
                    <a:pt x="516" y="2452"/>
                  </a:lnTo>
                  <a:lnTo>
                    <a:pt x="520" y="2472"/>
                  </a:lnTo>
                  <a:lnTo>
                    <a:pt x="516" y="2496"/>
                  </a:lnTo>
                  <a:lnTo>
                    <a:pt x="505" y="2514"/>
                  </a:lnTo>
                  <a:lnTo>
                    <a:pt x="486" y="2526"/>
                  </a:lnTo>
                  <a:close/>
                  <a:moveTo>
                    <a:pt x="270" y="2358"/>
                  </a:moveTo>
                  <a:lnTo>
                    <a:pt x="288" y="2370"/>
                  </a:lnTo>
                  <a:lnTo>
                    <a:pt x="300" y="2389"/>
                  </a:lnTo>
                  <a:lnTo>
                    <a:pt x="306" y="2410"/>
                  </a:lnTo>
                  <a:lnTo>
                    <a:pt x="300" y="2434"/>
                  </a:lnTo>
                  <a:lnTo>
                    <a:pt x="288" y="2452"/>
                  </a:lnTo>
                  <a:lnTo>
                    <a:pt x="270" y="2465"/>
                  </a:lnTo>
                  <a:lnTo>
                    <a:pt x="248" y="2466"/>
                  </a:lnTo>
                  <a:lnTo>
                    <a:pt x="227" y="2465"/>
                  </a:lnTo>
                  <a:lnTo>
                    <a:pt x="209" y="2452"/>
                  </a:lnTo>
                  <a:lnTo>
                    <a:pt x="196" y="2434"/>
                  </a:lnTo>
                  <a:lnTo>
                    <a:pt x="190" y="2410"/>
                  </a:lnTo>
                  <a:lnTo>
                    <a:pt x="196" y="2389"/>
                  </a:lnTo>
                  <a:lnTo>
                    <a:pt x="209" y="2370"/>
                  </a:lnTo>
                  <a:lnTo>
                    <a:pt x="227" y="2358"/>
                  </a:lnTo>
                  <a:lnTo>
                    <a:pt x="248" y="2355"/>
                  </a:lnTo>
                  <a:lnTo>
                    <a:pt x="270" y="2358"/>
                  </a:lnTo>
                  <a:close/>
                </a:path>
              </a:pathLst>
            </a:custGeom>
            <a:solidFill>
              <a:srgbClr val="BFBFBF"/>
            </a:solidFill>
            <a:ln w="9525">
              <a:noFill/>
              <a:round/>
              <a:headEnd/>
              <a:tailEnd/>
            </a:ln>
          </p:spPr>
          <p:txBody>
            <a:bodyPr/>
            <a:lstStyle/>
            <a:p>
              <a:endParaRPr lang="en-GB"/>
            </a:p>
          </p:txBody>
        </p:sp>
        <p:sp>
          <p:nvSpPr>
            <p:cNvPr id="26249" name="Freeform 649"/>
            <p:cNvSpPr>
              <a:spLocks/>
            </p:cNvSpPr>
            <p:nvPr/>
          </p:nvSpPr>
          <p:spPr bwMode="auto">
            <a:xfrm>
              <a:off x="3136" y="1940"/>
              <a:ext cx="287" cy="414"/>
            </a:xfrm>
            <a:custGeom>
              <a:avLst/>
              <a:gdLst/>
              <a:ahLst/>
              <a:cxnLst>
                <a:cxn ang="0">
                  <a:pos x="438" y="100"/>
                </a:cxn>
                <a:cxn ang="0">
                  <a:pos x="1435" y="176"/>
                </a:cxn>
                <a:cxn ang="0">
                  <a:pos x="385" y="0"/>
                </a:cxn>
                <a:cxn ang="0">
                  <a:pos x="0" y="2070"/>
                </a:cxn>
                <a:cxn ang="0">
                  <a:pos x="438" y="100"/>
                </a:cxn>
              </a:cxnLst>
              <a:rect l="0" t="0" r="r" b="b"/>
              <a:pathLst>
                <a:path w="1435" h="2070">
                  <a:moveTo>
                    <a:pt x="438" y="100"/>
                  </a:moveTo>
                  <a:lnTo>
                    <a:pt x="1435" y="176"/>
                  </a:lnTo>
                  <a:lnTo>
                    <a:pt x="385" y="0"/>
                  </a:lnTo>
                  <a:lnTo>
                    <a:pt x="0" y="2070"/>
                  </a:lnTo>
                  <a:lnTo>
                    <a:pt x="438" y="100"/>
                  </a:lnTo>
                  <a:close/>
                </a:path>
              </a:pathLst>
            </a:custGeom>
            <a:solidFill>
              <a:srgbClr val="FFFFFF"/>
            </a:solidFill>
            <a:ln w="9525">
              <a:noFill/>
              <a:round/>
              <a:headEnd/>
              <a:tailEnd/>
            </a:ln>
          </p:spPr>
          <p:txBody>
            <a:bodyPr/>
            <a:lstStyle/>
            <a:p>
              <a:endParaRPr lang="en-GB"/>
            </a:p>
          </p:txBody>
        </p:sp>
        <p:sp>
          <p:nvSpPr>
            <p:cNvPr id="26250" name="Freeform 650"/>
            <p:cNvSpPr>
              <a:spLocks/>
            </p:cNvSpPr>
            <p:nvPr/>
          </p:nvSpPr>
          <p:spPr bwMode="auto">
            <a:xfrm>
              <a:off x="3196" y="2411"/>
              <a:ext cx="22" cy="22"/>
            </a:xfrm>
            <a:custGeom>
              <a:avLst/>
              <a:gdLst/>
              <a:ahLst/>
              <a:cxnLst>
                <a:cxn ang="0">
                  <a:pos x="55" y="112"/>
                </a:cxn>
                <a:cxn ang="0">
                  <a:pos x="78" y="108"/>
                </a:cxn>
                <a:cxn ang="0">
                  <a:pos x="97" y="96"/>
                </a:cxn>
                <a:cxn ang="0">
                  <a:pos x="108" y="78"/>
                </a:cxn>
                <a:cxn ang="0">
                  <a:pos x="112" y="54"/>
                </a:cxn>
                <a:cxn ang="0">
                  <a:pos x="108" y="34"/>
                </a:cxn>
                <a:cxn ang="0">
                  <a:pos x="97" y="16"/>
                </a:cxn>
                <a:cxn ang="0">
                  <a:pos x="78" y="5"/>
                </a:cxn>
                <a:cxn ang="0">
                  <a:pos x="55" y="0"/>
                </a:cxn>
                <a:cxn ang="0">
                  <a:pos x="34" y="5"/>
                </a:cxn>
                <a:cxn ang="0">
                  <a:pos x="16" y="16"/>
                </a:cxn>
                <a:cxn ang="0">
                  <a:pos x="5" y="34"/>
                </a:cxn>
                <a:cxn ang="0">
                  <a:pos x="0" y="54"/>
                </a:cxn>
                <a:cxn ang="0">
                  <a:pos x="5" y="78"/>
                </a:cxn>
                <a:cxn ang="0">
                  <a:pos x="16" y="96"/>
                </a:cxn>
                <a:cxn ang="0">
                  <a:pos x="34" y="108"/>
                </a:cxn>
                <a:cxn ang="0">
                  <a:pos x="55" y="112"/>
                </a:cxn>
              </a:cxnLst>
              <a:rect l="0" t="0" r="r" b="b"/>
              <a:pathLst>
                <a:path w="112" h="112">
                  <a:moveTo>
                    <a:pt x="55" y="112"/>
                  </a:moveTo>
                  <a:lnTo>
                    <a:pt x="78" y="108"/>
                  </a:lnTo>
                  <a:lnTo>
                    <a:pt x="97" y="96"/>
                  </a:lnTo>
                  <a:lnTo>
                    <a:pt x="108" y="78"/>
                  </a:lnTo>
                  <a:lnTo>
                    <a:pt x="112" y="54"/>
                  </a:lnTo>
                  <a:lnTo>
                    <a:pt x="108" y="34"/>
                  </a:lnTo>
                  <a:lnTo>
                    <a:pt x="97" y="16"/>
                  </a:lnTo>
                  <a:lnTo>
                    <a:pt x="78" y="5"/>
                  </a:lnTo>
                  <a:lnTo>
                    <a:pt x="55" y="0"/>
                  </a:lnTo>
                  <a:lnTo>
                    <a:pt x="34" y="5"/>
                  </a:lnTo>
                  <a:lnTo>
                    <a:pt x="16" y="16"/>
                  </a:lnTo>
                  <a:lnTo>
                    <a:pt x="5" y="34"/>
                  </a:lnTo>
                  <a:lnTo>
                    <a:pt x="0" y="54"/>
                  </a:lnTo>
                  <a:lnTo>
                    <a:pt x="5" y="78"/>
                  </a:lnTo>
                  <a:lnTo>
                    <a:pt x="16" y="96"/>
                  </a:lnTo>
                  <a:lnTo>
                    <a:pt x="34" y="108"/>
                  </a:lnTo>
                  <a:lnTo>
                    <a:pt x="55" y="112"/>
                  </a:lnTo>
                  <a:close/>
                </a:path>
              </a:pathLst>
            </a:custGeom>
            <a:solidFill>
              <a:srgbClr val="000000"/>
            </a:solidFill>
            <a:ln w="9525">
              <a:noFill/>
              <a:round/>
              <a:headEnd/>
              <a:tailEnd/>
            </a:ln>
          </p:spPr>
          <p:txBody>
            <a:bodyPr/>
            <a:lstStyle/>
            <a:p>
              <a:endParaRPr lang="en-GB"/>
            </a:p>
          </p:txBody>
        </p:sp>
        <p:sp>
          <p:nvSpPr>
            <p:cNvPr id="26251" name="Freeform 651"/>
            <p:cNvSpPr>
              <a:spLocks/>
            </p:cNvSpPr>
            <p:nvPr/>
          </p:nvSpPr>
          <p:spPr bwMode="auto">
            <a:xfrm>
              <a:off x="3152" y="2398"/>
              <a:ext cx="23" cy="22"/>
            </a:xfrm>
            <a:custGeom>
              <a:avLst/>
              <a:gdLst/>
              <a:ahLst/>
              <a:cxnLst>
                <a:cxn ang="0">
                  <a:pos x="98" y="15"/>
                </a:cxn>
                <a:cxn ang="0">
                  <a:pos x="80" y="3"/>
                </a:cxn>
                <a:cxn ang="0">
                  <a:pos x="58" y="0"/>
                </a:cxn>
                <a:cxn ang="0">
                  <a:pos x="37" y="3"/>
                </a:cxn>
                <a:cxn ang="0">
                  <a:pos x="19" y="15"/>
                </a:cxn>
                <a:cxn ang="0">
                  <a:pos x="6" y="34"/>
                </a:cxn>
                <a:cxn ang="0">
                  <a:pos x="0" y="55"/>
                </a:cxn>
                <a:cxn ang="0">
                  <a:pos x="6" y="79"/>
                </a:cxn>
                <a:cxn ang="0">
                  <a:pos x="19" y="97"/>
                </a:cxn>
                <a:cxn ang="0">
                  <a:pos x="37" y="110"/>
                </a:cxn>
                <a:cxn ang="0">
                  <a:pos x="58" y="111"/>
                </a:cxn>
                <a:cxn ang="0">
                  <a:pos x="80" y="110"/>
                </a:cxn>
                <a:cxn ang="0">
                  <a:pos x="98" y="97"/>
                </a:cxn>
                <a:cxn ang="0">
                  <a:pos x="110" y="79"/>
                </a:cxn>
                <a:cxn ang="0">
                  <a:pos x="116" y="55"/>
                </a:cxn>
                <a:cxn ang="0">
                  <a:pos x="110" y="34"/>
                </a:cxn>
                <a:cxn ang="0">
                  <a:pos x="98" y="15"/>
                </a:cxn>
              </a:cxnLst>
              <a:rect l="0" t="0" r="r" b="b"/>
              <a:pathLst>
                <a:path w="116" h="111">
                  <a:moveTo>
                    <a:pt x="98" y="15"/>
                  </a:moveTo>
                  <a:lnTo>
                    <a:pt x="80" y="3"/>
                  </a:lnTo>
                  <a:lnTo>
                    <a:pt x="58" y="0"/>
                  </a:lnTo>
                  <a:lnTo>
                    <a:pt x="37" y="3"/>
                  </a:lnTo>
                  <a:lnTo>
                    <a:pt x="19" y="15"/>
                  </a:lnTo>
                  <a:lnTo>
                    <a:pt x="6" y="34"/>
                  </a:lnTo>
                  <a:lnTo>
                    <a:pt x="0" y="55"/>
                  </a:lnTo>
                  <a:lnTo>
                    <a:pt x="6" y="79"/>
                  </a:lnTo>
                  <a:lnTo>
                    <a:pt x="19" y="97"/>
                  </a:lnTo>
                  <a:lnTo>
                    <a:pt x="37" y="110"/>
                  </a:lnTo>
                  <a:lnTo>
                    <a:pt x="58" y="111"/>
                  </a:lnTo>
                  <a:lnTo>
                    <a:pt x="80" y="110"/>
                  </a:lnTo>
                  <a:lnTo>
                    <a:pt x="98" y="97"/>
                  </a:lnTo>
                  <a:lnTo>
                    <a:pt x="110" y="79"/>
                  </a:lnTo>
                  <a:lnTo>
                    <a:pt x="116" y="55"/>
                  </a:lnTo>
                  <a:lnTo>
                    <a:pt x="110" y="34"/>
                  </a:lnTo>
                  <a:lnTo>
                    <a:pt x="98" y="15"/>
                  </a:lnTo>
                  <a:close/>
                </a:path>
              </a:pathLst>
            </a:custGeom>
            <a:solidFill>
              <a:srgbClr val="000000"/>
            </a:solidFill>
            <a:ln w="9525">
              <a:noFill/>
              <a:round/>
              <a:headEnd/>
              <a:tailEnd/>
            </a:ln>
          </p:spPr>
          <p:txBody>
            <a:bodyPr/>
            <a:lstStyle/>
            <a:p>
              <a:endParaRPr lang="en-GB"/>
            </a:p>
          </p:txBody>
        </p:sp>
        <p:sp>
          <p:nvSpPr>
            <p:cNvPr id="26252" name="Freeform 652"/>
            <p:cNvSpPr>
              <a:spLocks/>
            </p:cNvSpPr>
            <p:nvPr/>
          </p:nvSpPr>
          <p:spPr bwMode="auto">
            <a:xfrm>
              <a:off x="2841" y="2147"/>
              <a:ext cx="47" cy="353"/>
            </a:xfrm>
            <a:custGeom>
              <a:avLst/>
              <a:gdLst/>
              <a:ahLst/>
              <a:cxnLst>
                <a:cxn ang="0">
                  <a:pos x="217" y="1193"/>
                </a:cxn>
                <a:cxn ang="0">
                  <a:pos x="232" y="979"/>
                </a:cxn>
                <a:cxn ang="0">
                  <a:pos x="217" y="0"/>
                </a:cxn>
                <a:cxn ang="0">
                  <a:pos x="183" y="53"/>
                </a:cxn>
                <a:cxn ang="0">
                  <a:pos x="170" y="81"/>
                </a:cxn>
                <a:cxn ang="0">
                  <a:pos x="152" y="107"/>
                </a:cxn>
                <a:cxn ang="0">
                  <a:pos x="130" y="131"/>
                </a:cxn>
                <a:cxn ang="0">
                  <a:pos x="112" y="157"/>
                </a:cxn>
                <a:cxn ang="0">
                  <a:pos x="107" y="161"/>
                </a:cxn>
                <a:cxn ang="0">
                  <a:pos x="81" y="545"/>
                </a:cxn>
                <a:cxn ang="0">
                  <a:pos x="39" y="707"/>
                </a:cxn>
                <a:cxn ang="0">
                  <a:pos x="28" y="771"/>
                </a:cxn>
                <a:cxn ang="0">
                  <a:pos x="20" y="791"/>
                </a:cxn>
                <a:cxn ang="0">
                  <a:pos x="10" y="823"/>
                </a:cxn>
                <a:cxn ang="0">
                  <a:pos x="10" y="885"/>
                </a:cxn>
                <a:cxn ang="0">
                  <a:pos x="58" y="955"/>
                </a:cxn>
                <a:cxn ang="0">
                  <a:pos x="84" y="1015"/>
                </a:cxn>
                <a:cxn ang="0">
                  <a:pos x="94" y="1083"/>
                </a:cxn>
                <a:cxn ang="0">
                  <a:pos x="90" y="1119"/>
                </a:cxn>
                <a:cxn ang="0">
                  <a:pos x="78" y="1155"/>
                </a:cxn>
                <a:cxn ang="0">
                  <a:pos x="107" y="1291"/>
                </a:cxn>
                <a:cxn ang="0">
                  <a:pos x="112" y="1364"/>
                </a:cxn>
                <a:cxn ang="0">
                  <a:pos x="60" y="1591"/>
                </a:cxn>
                <a:cxn ang="0">
                  <a:pos x="0" y="1763"/>
                </a:cxn>
                <a:cxn ang="0">
                  <a:pos x="36" y="1725"/>
                </a:cxn>
                <a:cxn ang="0">
                  <a:pos x="84" y="1647"/>
                </a:cxn>
                <a:cxn ang="0">
                  <a:pos x="88" y="1641"/>
                </a:cxn>
                <a:cxn ang="0">
                  <a:pos x="98" y="1619"/>
                </a:cxn>
                <a:cxn ang="0">
                  <a:pos x="123" y="1549"/>
                </a:cxn>
                <a:cxn ang="0">
                  <a:pos x="126" y="1543"/>
                </a:cxn>
                <a:cxn ang="0">
                  <a:pos x="217" y="1193"/>
                </a:cxn>
              </a:cxnLst>
              <a:rect l="0" t="0" r="r" b="b"/>
              <a:pathLst>
                <a:path w="232" h="1763">
                  <a:moveTo>
                    <a:pt x="217" y="1193"/>
                  </a:moveTo>
                  <a:lnTo>
                    <a:pt x="232" y="979"/>
                  </a:lnTo>
                  <a:lnTo>
                    <a:pt x="217" y="0"/>
                  </a:lnTo>
                  <a:lnTo>
                    <a:pt x="183" y="53"/>
                  </a:lnTo>
                  <a:lnTo>
                    <a:pt x="170" y="81"/>
                  </a:lnTo>
                  <a:lnTo>
                    <a:pt x="152" y="107"/>
                  </a:lnTo>
                  <a:lnTo>
                    <a:pt x="130" y="131"/>
                  </a:lnTo>
                  <a:lnTo>
                    <a:pt x="112" y="157"/>
                  </a:lnTo>
                  <a:lnTo>
                    <a:pt x="107" y="161"/>
                  </a:lnTo>
                  <a:lnTo>
                    <a:pt x="81" y="545"/>
                  </a:lnTo>
                  <a:lnTo>
                    <a:pt x="39" y="707"/>
                  </a:lnTo>
                  <a:lnTo>
                    <a:pt x="28" y="771"/>
                  </a:lnTo>
                  <a:lnTo>
                    <a:pt x="20" y="791"/>
                  </a:lnTo>
                  <a:lnTo>
                    <a:pt x="10" y="823"/>
                  </a:lnTo>
                  <a:lnTo>
                    <a:pt x="10" y="885"/>
                  </a:lnTo>
                  <a:lnTo>
                    <a:pt x="58" y="955"/>
                  </a:lnTo>
                  <a:lnTo>
                    <a:pt x="84" y="1015"/>
                  </a:lnTo>
                  <a:lnTo>
                    <a:pt x="94" y="1083"/>
                  </a:lnTo>
                  <a:lnTo>
                    <a:pt x="90" y="1119"/>
                  </a:lnTo>
                  <a:lnTo>
                    <a:pt x="78" y="1155"/>
                  </a:lnTo>
                  <a:lnTo>
                    <a:pt x="107" y="1291"/>
                  </a:lnTo>
                  <a:lnTo>
                    <a:pt x="112" y="1364"/>
                  </a:lnTo>
                  <a:lnTo>
                    <a:pt x="60" y="1591"/>
                  </a:lnTo>
                  <a:lnTo>
                    <a:pt x="0" y="1763"/>
                  </a:lnTo>
                  <a:lnTo>
                    <a:pt x="36" y="1725"/>
                  </a:lnTo>
                  <a:lnTo>
                    <a:pt x="84" y="1647"/>
                  </a:lnTo>
                  <a:lnTo>
                    <a:pt x="88" y="1641"/>
                  </a:lnTo>
                  <a:lnTo>
                    <a:pt x="98" y="1619"/>
                  </a:lnTo>
                  <a:lnTo>
                    <a:pt x="123" y="1549"/>
                  </a:lnTo>
                  <a:lnTo>
                    <a:pt x="126" y="1543"/>
                  </a:lnTo>
                  <a:lnTo>
                    <a:pt x="217" y="1193"/>
                  </a:lnTo>
                  <a:close/>
                </a:path>
              </a:pathLst>
            </a:custGeom>
            <a:solidFill>
              <a:srgbClr val="FFFFFF"/>
            </a:solidFill>
            <a:ln w="9525">
              <a:noFill/>
              <a:round/>
              <a:headEnd/>
              <a:tailEnd/>
            </a:ln>
          </p:spPr>
          <p:txBody>
            <a:bodyPr/>
            <a:lstStyle/>
            <a:p>
              <a:endParaRPr lang="en-GB"/>
            </a:p>
          </p:txBody>
        </p:sp>
        <p:sp>
          <p:nvSpPr>
            <p:cNvPr id="26253" name="Freeform 653"/>
            <p:cNvSpPr>
              <a:spLocks/>
            </p:cNvSpPr>
            <p:nvPr/>
          </p:nvSpPr>
          <p:spPr bwMode="auto">
            <a:xfrm>
              <a:off x="2747" y="1748"/>
              <a:ext cx="76" cy="172"/>
            </a:xfrm>
            <a:custGeom>
              <a:avLst/>
              <a:gdLst/>
              <a:ahLst/>
              <a:cxnLst>
                <a:cxn ang="0">
                  <a:pos x="24" y="28"/>
                </a:cxn>
                <a:cxn ang="0">
                  <a:pos x="17" y="47"/>
                </a:cxn>
                <a:cxn ang="0">
                  <a:pos x="14" y="55"/>
                </a:cxn>
                <a:cxn ang="0">
                  <a:pos x="0" y="108"/>
                </a:cxn>
                <a:cxn ang="0">
                  <a:pos x="77" y="214"/>
                </a:cxn>
                <a:cxn ang="0">
                  <a:pos x="119" y="286"/>
                </a:cxn>
                <a:cxn ang="0">
                  <a:pos x="161" y="414"/>
                </a:cxn>
                <a:cxn ang="0">
                  <a:pos x="164" y="428"/>
                </a:cxn>
                <a:cxn ang="0">
                  <a:pos x="221" y="432"/>
                </a:cxn>
                <a:cxn ang="0">
                  <a:pos x="244" y="438"/>
                </a:cxn>
                <a:cxn ang="0">
                  <a:pos x="263" y="450"/>
                </a:cxn>
                <a:cxn ang="0">
                  <a:pos x="296" y="487"/>
                </a:cxn>
                <a:cxn ang="0">
                  <a:pos x="296" y="514"/>
                </a:cxn>
                <a:cxn ang="0">
                  <a:pos x="280" y="498"/>
                </a:cxn>
                <a:cxn ang="0">
                  <a:pos x="250" y="474"/>
                </a:cxn>
                <a:cxn ang="0">
                  <a:pos x="234" y="464"/>
                </a:cxn>
                <a:cxn ang="0">
                  <a:pos x="216" y="458"/>
                </a:cxn>
                <a:cxn ang="0">
                  <a:pos x="179" y="456"/>
                </a:cxn>
                <a:cxn ang="0">
                  <a:pos x="166" y="458"/>
                </a:cxn>
                <a:cxn ang="0">
                  <a:pos x="198" y="848"/>
                </a:cxn>
                <a:cxn ang="0">
                  <a:pos x="226" y="858"/>
                </a:cxn>
                <a:cxn ang="0">
                  <a:pos x="250" y="858"/>
                </a:cxn>
                <a:cxn ang="0">
                  <a:pos x="258" y="856"/>
                </a:cxn>
                <a:cxn ang="0">
                  <a:pos x="289" y="848"/>
                </a:cxn>
                <a:cxn ang="0">
                  <a:pos x="357" y="832"/>
                </a:cxn>
                <a:cxn ang="0">
                  <a:pos x="380" y="832"/>
                </a:cxn>
                <a:cxn ang="0">
                  <a:pos x="364" y="767"/>
                </a:cxn>
                <a:cxn ang="0">
                  <a:pos x="320" y="487"/>
                </a:cxn>
                <a:cxn ang="0">
                  <a:pos x="262" y="336"/>
                </a:cxn>
                <a:cxn ang="0">
                  <a:pos x="242" y="301"/>
                </a:cxn>
                <a:cxn ang="0">
                  <a:pos x="206" y="236"/>
                </a:cxn>
                <a:cxn ang="0">
                  <a:pos x="184" y="196"/>
                </a:cxn>
                <a:cxn ang="0">
                  <a:pos x="30" y="0"/>
                </a:cxn>
                <a:cxn ang="0">
                  <a:pos x="24" y="28"/>
                </a:cxn>
              </a:cxnLst>
              <a:rect l="0" t="0" r="r" b="b"/>
              <a:pathLst>
                <a:path w="380" h="858">
                  <a:moveTo>
                    <a:pt x="24" y="28"/>
                  </a:moveTo>
                  <a:lnTo>
                    <a:pt x="17" y="47"/>
                  </a:lnTo>
                  <a:lnTo>
                    <a:pt x="14" y="55"/>
                  </a:lnTo>
                  <a:lnTo>
                    <a:pt x="0" y="108"/>
                  </a:lnTo>
                  <a:lnTo>
                    <a:pt x="77" y="214"/>
                  </a:lnTo>
                  <a:lnTo>
                    <a:pt x="119" y="286"/>
                  </a:lnTo>
                  <a:lnTo>
                    <a:pt x="161" y="414"/>
                  </a:lnTo>
                  <a:lnTo>
                    <a:pt x="164" y="428"/>
                  </a:lnTo>
                  <a:lnTo>
                    <a:pt x="221" y="432"/>
                  </a:lnTo>
                  <a:lnTo>
                    <a:pt x="244" y="438"/>
                  </a:lnTo>
                  <a:lnTo>
                    <a:pt x="263" y="450"/>
                  </a:lnTo>
                  <a:lnTo>
                    <a:pt x="296" y="487"/>
                  </a:lnTo>
                  <a:lnTo>
                    <a:pt x="296" y="514"/>
                  </a:lnTo>
                  <a:lnTo>
                    <a:pt x="280" y="498"/>
                  </a:lnTo>
                  <a:lnTo>
                    <a:pt x="250" y="474"/>
                  </a:lnTo>
                  <a:lnTo>
                    <a:pt x="234" y="464"/>
                  </a:lnTo>
                  <a:lnTo>
                    <a:pt x="216" y="458"/>
                  </a:lnTo>
                  <a:lnTo>
                    <a:pt x="179" y="456"/>
                  </a:lnTo>
                  <a:lnTo>
                    <a:pt x="166" y="458"/>
                  </a:lnTo>
                  <a:lnTo>
                    <a:pt x="198" y="848"/>
                  </a:lnTo>
                  <a:lnTo>
                    <a:pt x="226" y="858"/>
                  </a:lnTo>
                  <a:lnTo>
                    <a:pt x="250" y="858"/>
                  </a:lnTo>
                  <a:lnTo>
                    <a:pt x="258" y="856"/>
                  </a:lnTo>
                  <a:lnTo>
                    <a:pt x="289" y="848"/>
                  </a:lnTo>
                  <a:lnTo>
                    <a:pt x="357" y="832"/>
                  </a:lnTo>
                  <a:lnTo>
                    <a:pt x="380" y="832"/>
                  </a:lnTo>
                  <a:lnTo>
                    <a:pt x="364" y="767"/>
                  </a:lnTo>
                  <a:lnTo>
                    <a:pt x="320" y="487"/>
                  </a:lnTo>
                  <a:lnTo>
                    <a:pt x="262" y="336"/>
                  </a:lnTo>
                  <a:lnTo>
                    <a:pt x="242" y="301"/>
                  </a:lnTo>
                  <a:lnTo>
                    <a:pt x="206" y="236"/>
                  </a:lnTo>
                  <a:lnTo>
                    <a:pt x="184" y="196"/>
                  </a:lnTo>
                  <a:lnTo>
                    <a:pt x="30" y="0"/>
                  </a:lnTo>
                  <a:lnTo>
                    <a:pt x="24" y="28"/>
                  </a:lnTo>
                  <a:close/>
                </a:path>
              </a:pathLst>
            </a:custGeom>
            <a:solidFill>
              <a:srgbClr val="FFFFFF"/>
            </a:solidFill>
            <a:ln w="9525">
              <a:noFill/>
              <a:round/>
              <a:headEnd/>
              <a:tailEnd/>
            </a:ln>
          </p:spPr>
          <p:txBody>
            <a:bodyPr/>
            <a:lstStyle/>
            <a:p>
              <a:endParaRPr lang="en-GB"/>
            </a:p>
          </p:txBody>
        </p:sp>
        <p:sp>
          <p:nvSpPr>
            <p:cNvPr id="26254" name="Freeform 654"/>
            <p:cNvSpPr>
              <a:spLocks/>
            </p:cNvSpPr>
            <p:nvPr/>
          </p:nvSpPr>
          <p:spPr bwMode="auto">
            <a:xfrm>
              <a:off x="2751" y="1748"/>
              <a:ext cx="2" cy="10"/>
            </a:xfrm>
            <a:custGeom>
              <a:avLst/>
              <a:gdLst/>
              <a:ahLst/>
              <a:cxnLst>
                <a:cxn ang="0">
                  <a:pos x="0" y="47"/>
                </a:cxn>
                <a:cxn ang="0">
                  <a:pos x="7" y="28"/>
                </a:cxn>
                <a:cxn ang="0">
                  <a:pos x="13" y="0"/>
                </a:cxn>
                <a:cxn ang="0">
                  <a:pos x="0" y="47"/>
                </a:cxn>
              </a:cxnLst>
              <a:rect l="0" t="0" r="r" b="b"/>
              <a:pathLst>
                <a:path w="13" h="47">
                  <a:moveTo>
                    <a:pt x="0" y="47"/>
                  </a:moveTo>
                  <a:lnTo>
                    <a:pt x="7" y="28"/>
                  </a:lnTo>
                  <a:lnTo>
                    <a:pt x="13" y="0"/>
                  </a:lnTo>
                  <a:lnTo>
                    <a:pt x="0" y="47"/>
                  </a:lnTo>
                  <a:close/>
                </a:path>
              </a:pathLst>
            </a:custGeom>
            <a:solidFill>
              <a:srgbClr val="FFBFBF"/>
            </a:solidFill>
            <a:ln w="9525">
              <a:noFill/>
              <a:round/>
              <a:headEnd/>
              <a:tailEnd/>
            </a:ln>
          </p:spPr>
          <p:txBody>
            <a:bodyPr/>
            <a:lstStyle/>
            <a:p>
              <a:endParaRPr lang="en-GB"/>
            </a:p>
          </p:txBody>
        </p:sp>
        <p:sp>
          <p:nvSpPr>
            <p:cNvPr id="26255" name="Freeform 655"/>
            <p:cNvSpPr>
              <a:spLocks noEditPoints="1"/>
            </p:cNvSpPr>
            <p:nvPr/>
          </p:nvSpPr>
          <p:spPr bwMode="auto">
            <a:xfrm>
              <a:off x="2320" y="1770"/>
              <a:ext cx="544" cy="762"/>
            </a:xfrm>
            <a:custGeom>
              <a:avLst/>
              <a:gdLst/>
              <a:ahLst/>
              <a:cxnLst>
                <a:cxn ang="0">
                  <a:pos x="1036" y="736"/>
                </a:cxn>
                <a:cxn ang="0">
                  <a:pos x="361" y="1190"/>
                </a:cxn>
                <a:cxn ang="0">
                  <a:pos x="0" y="1986"/>
                </a:cxn>
                <a:cxn ang="0">
                  <a:pos x="772" y="2788"/>
                </a:cxn>
                <a:cxn ang="0">
                  <a:pos x="1304" y="3554"/>
                </a:cxn>
                <a:cxn ang="0">
                  <a:pos x="1909" y="3802"/>
                </a:cxn>
                <a:cxn ang="0">
                  <a:pos x="2642" y="3618"/>
                </a:cxn>
                <a:cxn ang="0">
                  <a:pos x="2720" y="3251"/>
                </a:cxn>
                <a:cxn ang="0">
                  <a:pos x="2494" y="3246"/>
                </a:cxn>
                <a:cxn ang="0">
                  <a:pos x="1714" y="3165"/>
                </a:cxn>
                <a:cxn ang="0">
                  <a:pos x="2037" y="2570"/>
                </a:cxn>
                <a:cxn ang="0">
                  <a:pos x="2469" y="2372"/>
                </a:cxn>
                <a:cxn ang="0">
                  <a:pos x="2689" y="2432"/>
                </a:cxn>
                <a:cxn ang="0">
                  <a:pos x="2666" y="1380"/>
                </a:cxn>
                <a:cxn ang="0">
                  <a:pos x="2435" y="1148"/>
                </a:cxn>
                <a:cxn ang="0">
                  <a:pos x="2241" y="1178"/>
                </a:cxn>
                <a:cxn ang="0">
                  <a:pos x="2097" y="1244"/>
                </a:cxn>
                <a:cxn ang="0">
                  <a:pos x="2020" y="1038"/>
                </a:cxn>
                <a:cxn ang="0">
                  <a:pos x="2052" y="926"/>
                </a:cxn>
                <a:cxn ang="0">
                  <a:pos x="1995" y="908"/>
                </a:cxn>
                <a:cxn ang="0">
                  <a:pos x="2299" y="736"/>
                </a:cxn>
                <a:cxn ang="0">
                  <a:pos x="2299" y="350"/>
                </a:cxn>
                <a:cxn ang="0">
                  <a:pos x="2032" y="788"/>
                </a:cxn>
                <a:cxn ang="0">
                  <a:pos x="1838" y="896"/>
                </a:cxn>
                <a:cxn ang="0">
                  <a:pos x="2086" y="462"/>
                </a:cxn>
                <a:cxn ang="0">
                  <a:pos x="2257" y="178"/>
                </a:cxn>
                <a:cxn ang="0">
                  <a:pos x="1808" y="520"/>
                </a:cxn>
                <a:cxn ang="0">
                  <a:pos x="1456" y="486"/>
                </a:cxn>
                <a:cxn ang="0">
                  <a:pos x="319" y="1594"/>
                </a:cxn>
                <a:cxn ang="0">
                  <a:pos x="866" y="1104"/>
                </a:cxn>
                <a:cxn ang="0">
                  <a:pos x="1456" y="1086"/>
                </a:cxn>
                <a:cxn ang="0">
                  <a:pos x="1320" y="1238"/>
                </a:cxn>
                <a:cxn ang="0">
                  <a:pos x="356" y="1576"/>
                </a:cxn>
                <a:cxn ang="0">
                  <a:pos x="1264" y="1368"/>
                </a:cxn>
                <a:cxn ang="0">
                  <a:pos x="1086" y="1440"/>
                </a:cxn>
                <a:cxn ang="0">
                  <a:pos x="1044" y="1478"/>
                </a:cxn>
                <a:cxn ang="0">
                  <a:pos x="1320" y="1660"/>
                </a:cxn>
                <a:cxn ang="0">
                  <a:pos x="746" y="1856"/>
                </a:cxn>
                <a:cxn ang="0">
                  <a:pos x="1131" y="1811"/>
                </a:cxn>
                <a:cxn ang="0">
                  <a:pos x="681" y="1922"/>
                </a:cxn>
                <a:cxn ang="0">
                  <a:pos x="503" y="1822"/>
                </a:cxn>
                <a:cxn ang="0">
                  <a:pos x="657" y="1702"/>
                </a:cxn>
                <a:cxn ang="0">
                  <a:pos x="1843" y="1162"/>
                </a:cxn>
                <a:cxn ang="0">
                  <a:pos x="1956" y="1498"/>
                </a:cxn>
                <a:cxn ang="0">
                  <a:pos x="1968" y="1626"/>
                </a:cxn>
                <a:cxn ang="0">
                  <a:pos x="1584" y="1416"/>
                </a:cxn>
                <a:cxn ang="0">
                  <a:pos x="1547" y="1382"/>
                </a:cxn>
                <a:cxn ang="0">
                  <a:pos x="2340" y="2110"/>
                </a:cxn>
                <a:cxn ang="0">
                  <a:pos x="2155" y="2254"/>
                </a:cxn>
                <a:cxn ang="0">
                  <a:pos x="2291" y="1958"/>
                </a:cxn>
                <a:cxn ang="0">
                  <a:pos x="1943" y="2306"/>
                </a:cxn>
                <a:cxn ang="0">
                  <a:pos x="1866" y="2278"/>
                </a:cxn>
                <a:cxn ang="0">
                  <a:pos x="1723" y="2074"/>
                </a:cxn>
                <a:cxn ang="0">
                  <a:pos x="1634" y="2324"/>
                </a:cxn>
                <a:cxn ang="0">
                  <a:pos x="1684" y="2418"/>
                </a:cxn>
                <a:cxn ang="0">
                  <a:pos x="1536" y="2324"/>
                </a:cxn>
                <a:cxn ang="0">
                  <a:pos x="597" y="2610"/>
                </a:cxn>
                <a:cxn ang="0">
                  <a:pos x="688" y="2570"/>
                </a:cxn>
                <a:cxn ang="0">
                  <a:pos x="1162" y="2872"/>
                </a:cxn>
                <a:cxn ang="0">
                  <a:pos x="691" y="2668"/>
                </a:cxn>
              </a:cxnLst>
              <a:rect l="0" t="0" r="r" b="b"/>
              <a:pathLst>
                <a:path w="2720" h="3808">
                  <a:moveTo>
                    <a:pt x="1178" y="615"/>
                  </a:moveTo>
                  <a:lnTo>
                    <a:pt x="1142" y="622"/>
                  </a:lnTo>
                  <a:lnTo>
                    <a:pt x="1110" y="634"/>
                  </a:lnTo>
                  <a:lnTo>
                    <a:pt x="1096" y="644"/>
                  </a:lnTo>
                  <a:lnTo>
                    <a:pt x="1086" y="656"/>
                  </a:lnTo>
                  <a:lnTo>
                    <a:pt x="1036" y="736"/>
                  </a:lnTo>
                  <a:lnTo>
                    <a:pt x="1005" y="774"/>
                  </a:lnTo>
                  <a:lnTo>
                    <a:pt x="906" y="864"/>
                  </a:lnTo>
                  <a:lnTo>
                    <a:pt x="751" y="960"/>
                  </a:lnTo>
                  <a:lnTo>
                    <a:pt x="709" y="978"/>
                  </a:lnTo>
                  <a:lnTo>
                    <a:pt x="458" y="1114"/>
                  </a:lnTo>
                  <a:lnTo>
                    <a:pt x="361" y="1190"/>
                  </a:lnTo>
                  <a:lnTo>
                    <a:pt x="280" y="1277"/>
                  </a:lnTo>
                  <a:lnTo>
                    <a:pt x="243" y="1322"/>
                  </a:lnTo>
                  <a:lnTo>
                    <a:pt x="154" y="1472"/>
                  </a:lnTo>
                  <a:lnTo>
                    <a:pt x="84" y="1633"/>
                  </a:lnTo>
                  <a:lnTo>
                    <a:pt x="18" y="1852"/>
                  </a:lnTo>
                  <a:lnTo>
                    <a:pt x="0" y="1986"/>
                  </a:lnTo>
                  <a:lnTo>
                    <a:pt x="5" y="2118"/>
                  </a:lnTo>
                  <a:lnTo>
                    <a:pt x="63" y="2306"/>
                  </a:lnTo>
                  <a:lnTo>
                    <a:pt x="136" y="2426"/>
                  </a:lnTo>
                  <a:lnTo>
                    <a:pt x="232" y="2528"/>
                  </a:lnTo>
                  <a:lnTo>
                    <a:pt x="342" y="2604"/>
                  </a:lnTo>
                  <a:lnTo>
                    <a:pt x="772" y="2788"/>
                  </a:lnTo>
                  <a:lnTo>
                    <a:pt x="943" y="2896"/>
                  </a:lnTo>
                  <a:lnTo>
                    <a:pt x="1054" y="3008"/>
                  </a:lnTo>
                  <a:lnTo>
                    <a:pt x="1149" y="3141"/>
                  </a:lnTo>
                  <a:lnTo>
                    <a:pt x="1225" y="3286"/>
                  </a:lnTo>
                  <a:lnTo>
                    <a:pt x="1301" y="3512"/>
                  </a:lnTo>
                  <a:lnTo>
                    <a:pt x="1304" y="3554"/>
                  </a:lnTo>
                  <a:lnTo>
                    <a:pt x="1298" y="3600"/>
                  </a:lnTo>
                  <a:lnTo>
                    <a:pt x="1301" y="3642"/>
                  </a:lnTo>
                  <a:lnTo>
                    <a:pt x="1322" y="3672"/>
                  </a:lnTo>
                  <a:lnTo>
                    <a:pt x="1406" y="3714"/>
                  </a:lnTo>
                  <a:lnTo>
                    <a:pt x="1500" y="3741"/>
                  </a:lnTo>
                  <a:lnTo>
                    <a:pt x="1909" y="3802"/>
                  </a:lnTo>
                  <a:lnTo>
                    <a:pt x="2134" y="3808"/>
                  </a:lnTo>
                  <a:lnTo>
                    <a:pt x="2351" y="3778"/>
                  </a:lnTo>
                  <a:lnTo>
                    <a:pt x="2454" y="3744"/>
                  </a:lnTo>
                  <a:lnTo>
                    <a:pt x="2548" y="3698"/>
                  </a:lnTo>
                  <a:lnTo>
                    <a:pt x="2600" y="3660"/>
                  </a:lnTo>
                  <a:lnTo>
                    <a:pt x="2642" y="3618"/>
                  </a:lnTo>
                  <a:lnTo>
                    <a:pt x="2678" y="3566"/>
                  </a:lnTo>
                  <a:lnTo>
                    <a:pt x="2692" y="3534"/>
                  </a:lnTo>
                  <a:lnTo>
                    <a:pt x="2644" y="3612"/>
                  </a:lnTo>
                  <a:lnTo>
                    <a:pt x="2608" y="3650"/>
                  </a:lnTo>
                  <a:lnTo>
                    <a:pt x="2668" y="3478"/>
                  </a:lnTo>
                  <a:lnTo>
                    <a:pt x="2720" y="3251"/>
                  </a:lnTo>
                  <a:lnTo>
                    <a:pt x="2715" y="3178"/>
                  </a:lnTo>
                  <a:lnTo>
                    <a:pt x="2686" y="3042"/>
                  </a:lnTo>
                  <a:lnTo>
                    <a:pt x="2666" y="3090"/>
                  </a:lnTo>
                  <a:lnTo>
                    <a:pt x="2608" y="3165"/>
                  </a:lnTo>
                  <a:lnTo>
                    <a:pt x="2536" y="3222"/>
                  </a:lnTo>
                  <a:lnTo>
                    <a:pt x="2494" y="3246"/>
                  </a:lnTo>
                  <a:lnTo>
                    <a:pt x="2412" y="3274"/>
                  </a:lnTo>
                  <a:lnTo>
                    <a:pt x="2276" y="3292"/>
                  </a:lnTo>
                  <a:lnTo>
                    <a:pt x="2139" y="3288"/>
                  </a:lnTo>
                  <a:lnTo>
                    <a:pt x="1961" y="3258"/>
                  </a:lnTo>
                  <a:lnTo>
                    <a:pt x="1754" y="3190"/>
                  </a:lnTo>
                  <a:lnTo>
                    <a:pt x="1714" y="3165"/>
                  </a:lnTo>
                  <a:lnTo>
                    <a:pt x="1654" y="3104"/>
                  </a:lnTo>
                  <a:lnTo>
                    <a:pt x="1689" y="3050"/>
                  </a:lnTo>
                  <a:lnTo>
                    <a:pt x="1806" y="2924"/>
                  </a:lnTo>
                  <a:lnTo>
                    <a:pt x="1953" y="2664"/>
                  </a:lnTo>
                  <a:lnTo>
                    <a:pt x="1992" y="2614"/>
                  </a:lnTo>
                  <a:lnTo>
                    <a:pt x="2037" y="2570"/>
                  </a:lnTo>
                  <a:lnTo>
                    <a:pt x="2092" y="2544"/>
                  </a:lnTo>
                  <a:lnTo>
                    <a:pt x="2215" y="2521"/>
                  </a:lnTo>
                  <a:lnTo>
                    <a:pt x="2274" y="2497"/>
                  </a:lnTo>
                  <a:lnTo>
                    <a:pt x="2372" y="2421"/>
                  </a:lnTo>
                  <a:lnTo>
                    <a:pt x="2420" y="2390"/>
                  </a:lnTo>
                  <a:lnTo>
                    <a:pt x="2469" y="2372"/>
                  </a:lnTo>
                  <a:lnTo>
                    <a:pt x="2524" y="2377"/>
                  </a:lnTo>
                  <a:lnTo>
                    <a:pt x="2584" y="2414"/>
                  </a:lnTo>
                  <a:lnTo>
                    <a:pt x="2624" y="2466"/>
                  </a:lnTo>
                  <a:lnTo>
                    <a:pt x="2644" y="2526"/>
                  </a:lnTo>
                  <a:lnTo>
                    <a:pt x="2647" y="2594"/>
                  </a:lnTo>
                  <a:lnTo>
                    <a:pt x="2689" y="2432"/>
                  </a:lnTo>
                  <a:lnTo>
                    <a:pt x="2715" y="2048"/>
                  </a:lnTo>
                  <a:lnTo>
                    <a:pt x="2696" y="2065"/>
                  </a:lnTo>
                  <a:lnTo>
                    <a:pt x="2668" y="2082"/>
                  </a:lnTo>
                  <a:lnTo>
                    <a:pt x="2715" y="1955"/>
                  </a:lnTo>
                  <a:lnTo>
                    <a:pt x="2684" y="1422"/>
                  </a:lnTo>
                  <a:lnTo>
                    <a:pt x="2666" y="1380"/>
                  </a:lnTo>
                  <a:lnTo>
                    <a:pt x="2636" y="1345"/>
                  </a:lnTo>
                  <a:lnTo>
                    <a:pt x="2490" y="1228"/>
                  </a:lnTo>
                  <a:lnTo>
                    <a:pt x="2460" y="1191"/>
                  </a:lnTo>
                  <a:lnTo>
                    <a:pt x="2442" y="1150"/>
                  </a:lnTo>
                  <a:lnTo>
                    <a:pt x="2442" y="1144"/>
                  </a:lnTo>
                  <a:lnTo>
                    <a:pt x="2435" y="1148"/>
                  </a:lnTo>
                  <a:lnTo>
                    <a:pt x="2346" y="1180"/>
                  </a:lnTo>
                  <a:lnTo>
                    <a:pt x="2294" y="1190"/>
                  </a:lnTo>
                  <a:lnTo>
                    <a:pt x="2198" y="1198"/>
                  </a:lnTo>
                  <a:lnTo>
                    <a:pt x="2286" y="1160"/>
                  </a:lnTo>
                  <a:lnTo>
                    <a:pt x="2299" y="1152"/>
                  </a:lnTo>
                  <a:lnTo>
                    <a:pt x="2241" y="1178"/>
                  </a:lnTo>
                  <a:lnTo>
                    <a:pt x="2108" y="1208"/>
                  </a:lnTo>
                  <a:lnTo>
                    <a:pt x="2021" y="1216"/>
                  </a:lnTo>
                  <a:lnTo>
                    <a:pt x="2052" y="1225"/>
                  </a:lnTo>
                  <a:lnTo>
                    <a:pt x="2070" y="1228"/>
                  </a:lnTo>
                  <a:lnTo>
                    <a:pt x="2086" y="1235"/>
                  </a:lnTo>
                  <a:lnTo>
                    <a:pt x="2097" y="1244"/>
                  </a:lnTo>
                  <a:lnTo>
                    <a:pt x="2079" y="1250"/>
                  </a:lnTo>
                  <a:lnTo>
                    <a:pt x="1980" y="1264"/>
                  </a:lnTo>
                  <a:lnTo>
                    <a:pt x="1942" y="1264"/>
                  </a:lnTo>
                  <a:lnTo>
                    <a:pt x="1950" y="1204"/>
                  </a:lnTo>
                  <a:lnTo>
                    <a:pt x="1966" y="1148"/>
                  </a:lnTo>
                  <a:lnTo>
                    <a:pt x="2020" y="1038"/>
                  </a:lnTo>
                  <a:lnTo>
                    <a:pt x="2056" y="990"/>
                  </a:lnTo>
                  <a:lnTo>
                    <a:pt x="2146" y="908"/>
                  </a:lnTo>
                  <a:lnTo>
                    <a:pt x="2200" y="876"/>
                  </a:lnTo>
                  <a:lnTo>
                    <a:pt x="2164" y="882"/>
                  </a:lnTo>
                  <a:lnTo>
                    <a:pt x="2087" y="908"/>
                  </a:lnTo>
                  <a:lnTo>
                    <a:pt x="2052" y="926"/>
                  </a:lnTo>
                  <a:lnTo>
                    <a:pt x="1990" y="982"/>
                  </a:lnTo>
                  <a:lnTo>
                    <a:pt x="1942" y="1044"/>
                  </a:lnTo>
                  <a:lnTo>
                    <a:pt x="1938" y="1036"/>
                  </a:lnTo>
                  <a:lnTo>
                    <a:pt x="1938" y="1018"/>
                  </a:lnTo>
                  <a:lnTo>
                    <a:pt x="1966" y="954"/>
                  </a:lnTo>
                  <a:lnTo>
                    <a:pt x="1995" y="908"/>
                  </a:lnTo>
                  <a:lnTo>
                    <a:pt x="2032" y="879"/>
                  </a:lnTo>
                  <a:lnTo>
                    <a:pt x="2070" y="854"/>
                  </a:lnTo>
                  <a:lnTo>
                    <a:pt x="2158" y="828"/>
                  </a:lnTo>
                  <a:lnTo>
                    <a:pt x="2246" y="816"/>
                  </a:lnTo>
                  <a:lnTo>
                    <a:pt x="2276" y="798"/>
                  </a:lnTo>
                  <a:lnTo>
                    <a:pt x="2299" y="736"/>
                  </a:lnTo>
                  <a:lnTo>
                    <a:pt x="2333" y="740"/>
                  </a:lnTo>
                  <a:lnTo>
                    <a:pt x="2359" y="750"/>
                  </a:lnTo>
                  <a:lnTo>
                    <a:pt x="2364" y="750"/>
                  </a:lnTo>
                  <a:lnTo>
                    <a:pt x="2336" y="740"/>
                  </a:lnTo>
                  <a:lnTo>
                    <a:pt x="2304" y="350"/>
                  </a:lnTo>
                  <a:lnTo>
                    <a:pt x="2299" y="350"/>
                  </a:lnTo>
                  <a:lnTo>
                    <a:pt x="2286" y="356"/>
                  </a:lnTo>
                  <a:lnTo>
                    <a:pt x="2270" y="366"/>
                  </a:lnTo>
                  <a:lnTo>
                    <a:pt x="2246" y="390"/>
                  </a:lnTo>
                  <a:lnTo>
                    <a:pt x="2218" y="432"/>
                  </a:lnTo>
                  <a:lnTo>
                    <a:pt x="2068" y="736"/>
                  </a:lnTo>
                  <a:lnTo>
                    <a:pt x="2032" y="788"/>
                  </a:lnTo>
                  <a:lnTo>
                    <a:pt x="1986" y="835"/>
                  </a:lnTo>
                  <a:lnTo>
                    <a:pt x="1932" y="879"/>
                  </a:lnTo>
                  <a:lnTo>
                    <a:pt x="1914" y="888"/>
                  </a:lnTo>
                  <a:lnTo>
                    <a:pt x="1896" y="894"/>
                  </a:lnTo>
                  <a:lnTo>
                    <a:pt x="1877" y="896"/>
                  </a:lnTo>
                  <a:lnTo>
                    <a:pt x="1838" y="896"/>
                  </a:lnTo>
                  <a:lnTo>
                    <a:pt x="1817" y="894"/>
                  </a:lnTo>
                  <a:lnTo>
                    <a:pt x="1782" y="884"/>
                  </a:lnTo>
                  <a:lnTo>
                    <a:pt x="1796" y="848"/>
                  </a:lnTo>
                  <a:lnTo>
                    <a:pt x="1814" y="816"/>
                  </a:lnTo>
                  <a:lnTo>
                    <a:pt x="1950" y="656"/>
                  </a:lnTo>
                  <a:lnTo>
                    <a:pt x="2086" y="462"/>
                  </a:lnTo>
                  <a:lnTo>
                    <a:pt x="2180" y="368"/>
                  </a:lnTo>
                  <a:lnTo>
                    <a:pt x="2234" y="337"/>
                  </a:lnTo>
                  <a:lnTo>
                    <a:pt x="2294" y="320"/>
                  </a:lnTo>
                  <a:lnTo>
                    <a:pt x="2302" y="320"/>
                  </a:lnTo>
                  <a:lnTo>
                    <a:pt x="2299" y="306"/>
                  </a:lnTo>
                  <a:lnTo>
                    <a:pt x="2257" y="178"/>
                  </a:lnTo>
                  <a:lnTo>
                    <a:pt x="2215" y="106"/>
                  </a:lnTo>
                  <a:lnTo>
                    <a:pt x="2138" y="0"/>
                  </a:lnTo>
                  <a:lnTo>
                    <a:pt x="2120" y="64"/>
                  </a:lnTo>
                  <a:lnTo>
                    <a:pt x="2010" y="284"/>
                  </a:lnTo>
                  <a:lnTo>
                    <a:pt x="1938" y="388"/>
                  </a:lnTo>
                  <a:lnTo>
                    <a:pt x="1808" y="520"/>
                  </a:lnTo>
                  <a:lnTo>
                    <a:pt x="1707" y="592"/>
                  </a:lnTo>
                  <a:lnTo>
                    <a:pt x="1416" y="722"/>
                  </a:lnTo>
                  <a:lnTo>
                    <a:pt x="1274" y="762"/>
                  </a:lnTo>
                  <a:lnTo>
                    <a:pt x="1225" y="769"/>
                  </a:lnTo>
                  <a:lnTo>
                    <a:pt x="1351" y="634"/>
                  </a:lnTo>
                  <a:lnTo>
                    <a:pt x="1456" y="486"/>
                  </a:lnTo>
                  <a:lnTo>
                    <a:pt x="1503" y="384"/>
                  </a:lnTo>
                  <a:lnTo>
                    <a:pt x="1476" y="396"/>
                  </a:lnTo>
                  <a:lnTo>
                    <a:pt x="1398" y="474"/>
                  </a:lnTo>
                  <a:lnTo>
                    <a:pt x="1210" y="604"/>
                  </a:lnTo>
                  <a:lnTo>
                    <a:pt x="1178" y="615"/>
                  </a:lnTo>
                  <a:close/>
                  <a:moveTo>
                    <a:pt x="319" y="1594"/>
                  </a:moveTo>
                  <a:lnTo>
                    <a:pt x="343" y="1528"/>
                  </a:lnTo>
                  <a:lnTo>
                    <a:pt x="379" y="1466"/>
                  </a:lnTo>
                  <a:lnTo>
                    <a:pt x="426" y="1410"/>
                  </a:lnTo>
                  <a:lnTo>
                    <a:pt x="534" y="1308"/>
                  </a:lnTo>
                  <a:lnTo>
                    <a:pt x="655" y="1222"/>
                  </a:lnTo>
                  <a:lnTo>
                    <a:pt x="866" y="1104"/>
                  </a:lnTo>
                  <a:lnTo>
                    <a:pt x="994" y="1057"/>
                  </a:lnTo>
                  <a:lnTo>
                    <a:pt x="1168" y="1024"/>
                  </a:lnTo>
                  <a:lnTo>
                    <a:pt x="1304" y="1032"/>
                  </a:lnTo>
                  <a:lnTo>
                    <a:pt x="1393" y="1054"/>
                  </a:lnTo>
                  <a:lnTo>
                    <a:pt x="1435" y="1072"/>
                  </a:lnTo>
                  <a:lnTo>
                    <a:pt x="1456" y="1086"/>
                  </a:lnTo>
                  <a:lnTo>
                    <a:pt x="1468" y="1108"/>
                  </a:lnTo>
                  <a:lnTo>
                    <a:pt x="1468" y="1138"/>
                  </a:lnTo>
                  <a:lnTo>
                    <a:pt x="1452" y="1162"/>
                  </a:lnTo>
                  <a:lnTo>
                    <a:pt x="1403" y="1198"/>
                  </a:lnTo>
                  <a:lnTo>
                    <a:pt x="1362" y="1222"/>
                  </a:lnTo>
                  <a:lnTo>
                    <a:pt x="1320" y="1238"/>
                  </a:lnTo>
                  <a:lnTo>
                    <a:pt x="1228" y="1262"/>
                  </a:lnTo>
                  <a:lnTo>
                    <a:pt x="783" y="1288"/>
                  </a:lnTo>
                  <a:lnTo>
                    <a:pt x="740" y="1300"/>
                  </a:lnTo>
                  <a:lnTo>
                    <a:pt x="655" y="1340"/>
                  </a:lnTo>
                  <a:lnTo>
                    <a:pt x="497" y="1448"/>
                  </a:lnTo>
                  <a:lnTo>
                    <a:pt x="356" y="1576"/>
                  </a:lnTo>
                  <a:lnTo>
                    <a:pt x="319" y="1594"/>
                  </a:lnTo>
                  <a:close/>
                  <a:moveTo>
                    <a:pt x="1000" y="1406"/>
                  </a:moveTo>
                  <a:lnTo>
                    <a:pt x="1060" y="1382"/>
                  </a:lnTo>
                  <a:lnTo>
                    <a:pt x="1162" y="1364"/>
                  </a:lnTo>
                  <a:lnTo>
                    <a:pt x="1196" y="1362"/>
                  </a:lnTo>
                  <a:lnTo>
                    <a:pt x="1264" y="1368"/>
                  </a:lnTo>
                  <a:lnTo>
                    <a:pt x="1364" y="1392"/>
                  </a:lnTo>
                  <a:lnTo>
                    <a:pt x="1393" y="1406"/>
                  </a:lnTo>
                  <a:lnTo>
                    <a:pt x="1191" y="1400"/>
                  </a:lnTo>
                  <a:lnTo>
                    <a:pt x="1160" y="1406"/>
                  </a:lnTo>
                  <a:lnTo>
                    <a:pt x="1113" y="1424"/>
                  </a:lnTo>
                  <a:lnTo>
                    <a:pt x="1086" y="1440"/>
                  </a:lnTo>
                  <a:lnTo>
                    <a:pt x="1071" y="1445"/>
                  </a:lnTo>
                  <a:lnTo>
                    <a:pt x="1060" y="1455"/>
                  </a:lnTo>
                  <a:lnTo>
                    <a:pt x="1044" y="1460"/>
                  </a:lnTo>
                  <a:lnTo>
                    <a:pt x="1032" y="1470"/>
                  </a:lnTo>
                  <a:lnTo>
                    <a:pt x="1018" y="1478"/>
                  </a:lnTo>
                  <a:lnTo>
                    <a:pt x="1044" y="1478"/>
                  </a:lnTo>
                  <a:lnTo>
                    <a:pt x="1110" y="1464"/>
                  </a:lnTo>
                  <a:lnTo>
                    <a:pt x="1257" y="1472"/>
                  </a:lnTo>
                  <a:lnTo>
                    <a:pt x="1301" y="1484"/>
                  </a:lnTo>
                  <a:lnTo>
                    <a:pt x="1461" y="1546"/>
                  </a:lnTo>
                  <a:lnTo>
                    <a:pt x="1409" y="1547"/>
                  </a:lnTo>
                  <a:lnTo>
                    <a:pt x="1320" y="1660"/>
                  </a:lnTo>
                  <a:lnTo>
                    <a:pt x="1244" y="1730"/>
                  </a:lnTo>
                  <a:lnTo>
                    <a:pt x="1147" y="1792"/>
                  </a:lnTo>
                  <a:lnTo>
                    <a:pt x="1032" y="1845"/>
                  </a:lnTo>
                  <a:lnTo>
                    <a:pt x="969" y="1860"/>
                  </a:lnTo>
                  <a:lnTo>
                    <a:pt x="824" y="1868"/>
                  </a:lnTo>
                  <a:lnTo>
                    <a:pt x="746" y="1856"/>
                  </a:lnTo>
                  <a:lnTo>
                    <a:pt x="793" y="1872"/>
                  </a:lnTo>
                  <a:lnTo>
                    <a:pt x="846" y="1877"/>
                  </a:lnTo>
                  <a:lnTo>
                    <a:pt x="943" y="1872"/>
                  </a:lnTo>
                  <a:lnTo>
                    <a:pt x="1042" y="1845"/>
                  </a:lnTo>
                  <a:lnTo>
                    <a:pt x="1131" y="1804"/>
                  </a:lnTo>
                  <a:lnTo>
                    <a:pt x="1131" y="1811"/>
                  </a:lnTo>
                  <a:lnTo>
                    <a:pt x="1060" y="1884"/>
                  </a:lnTo>
                  <a:lnTo>
                    <a:pt x="982" y="1944"/>
                  </a:lnTo>
                  <a:lnTo>
                    <a:pt x="937" y="1968"/>
                  </a:lnTo>
                  <a:lnTo>
                    <a:pt x="893" y="1979"/>
                  </a:lnTo>
                  <a:lnTo>
                    <a:pt x="846" y="1976"/>
                  </a:lnTo>
                  <a:lnTo>
                    <a:pt x="681" y="1922"/>
                  </a:lnTo>
                  <a:lnTo>
                    <a:pt x="621" y="1932"/>
                  </a:lnTo>
                  <a:lnTo>
                    <a:pt x="502" y="1934"/>
                  </a:lnTo>
                  <a:lnTo>
                    <a:pt x="443" y="1921"/>
                  </a:lnTo>
                  <a:lnTo>
                    <a:pt x="563" y="1826"/>
                  </a:lnTo>
                  <a:lnTo>
                    <a:pt x="552" y="1822"/>
                  </a:lnTo>
                  <a:lnTo>
                    <a:pt x="503" y="1822"/>
                  </a:lnTo>
                  <a:lnTo>
                    <a:pt x="492" y="1820"/>
                  </a:lnTo>
                  <a:lnTo>
                    <a:pt x="479" y="1816"/>
                  </a:lnTo>
                  <a:lnTo>
                    <a:pt x="469" y="1811"/>
                  </a:lnTo>
                  <a:lnTo>
                    <a:pt x="618" y="1743"/>
                  </a:lnTo>
                  <a:lnTo>
                    <a:pt x="639" y="1724"/>
                  </a:lnTo>
                  <a:lnTo>
                    <a:pt x="657" y="1702"/>
                  </a:lnTo>
                  <a:lnTo>
                    <a:pt x="612" y="1696"/>
                  </a:lnTo>
                  <a:lnTo>
                    <a:pt x="570" y="1684"/>
                  </a:lnTo>
                  <a:lnTo>
                    <a:pt x="817" y="1546"/>
                  </a:lnTo>
                  <a:lnTo>
                    <a:pt x="937" y="1440"/>
                  </a:lnTo>
                  <a:lnTo>
                    <a:pt x="1000" y="1406"/>
                  </a:lnTo>
                  <a:close/>
                  <a:moveTo>
                    <a:pt x="1843" y="1162"/>
                  </a:moveTo>
                  <a:lnTo>
                    <a:pt x="1872" y="1118"/>
                  </a:lnTo>
                  <a:lnTo>
                    <a:pt x="1904" y="1160"/>
                  </a:lnTo>
                  <a:lnTo>
                    <a:pt x="1914" y="1216"/>
                  </a:lnTo>
                  <a:lnTo>
                    <a:pt x="1908" y="1277"/>
                  </a:lnTo>
                  <a:lnTo>
                    <a:pt x="1909" y="1338"/>
                  </a:lnTo>
                  <a:lnTo>
                    <a:pt x="1956" y="1498"/>
                  </a:lnTo>
                  <a:lnTo>
                    <a:pt x="2028" y="1642"/>
                  </a:lnTo>
                  <a:lnTo>
                    <a:pt x="2181" y="1846"/>
                  </a:lnTo>
                  <a:lnTo>
                    <a:pt x="2241" y="1910"/>
                  </a:lnTo>
                  <a:lnTo>
                    <a:pt x="2204" y="1896"/>
                  </a:lnTo>
                  <a:lnTo>
                    <a:pt x="2076" y="1766"/>
                  </a:lnTo>
                  <a:lnTo>
                    <a:pt x="1968" y="1626"/>
                  </a:lnTo>
                  <a:lnTo>
                    <a:pt x="1880" y="1478"/>
                  </a:lnTo>
                  <a:lnTo>
                    <a:pt x="1830" y="1316"/>
                  </a:lnTo>
                  <a:lnTo>
                    <a:pt x="1824" y="1262"/>
                  </a:lnTo>
                  <a:lnTo>
                    <a:pt x="1830" y="1210"/>
                  </a:lnTo>
                  <a:lnTo>
                    <a:pt x="1843" y="1162"/>
                  </a:lnTo>
                  <a:close/>
                  <a:moveTo>
                    <a:pt x="1584" y="1416"/>
                  </a:moveTo>
                  <a:lnTo>
                    <a:pt x="1584" y="1442"/>
                  </a:lnTo>
                  <a:lnTo>
                    <a:pt x="1560" y="1523"/>
                  </a:lnTo>
                  <a:lnTo>
                    <a:pt x="1494" y="1406"/>
                  </a:lnTo>
                  <a:lnTo>
                    <a:pt x="1487" y="1364"/>
                  </a:lnTo>
                  <a:lnTo>
                    <a:pt x="1510" y="1364"/>
                  </a:lnTo>
                  <a:lnTo>
                    <a:pt x="1547" y="1382"/>
                  </a:lnTo>
                  <a:lnTo>
                    <a:pt x="1566" y="1394"/>
                  </a:lnTo>
                  <a:lnTo>
                    <a:pt x="1584" y="1416"/>
                  </a:lnTo>
                  <a:close/>
                  <a:moveTo>
                    <a:pt x="2317" y="1992"/>
                  </a:moveTo>
                  <a:lnTo>
                    <a:pt x="2336" y="2034"/>
                  </a:lnTo>
                  <a:lnTo>
                    <a:pt x="2342" y="2076"/>
                  </a:lnTo>
                  <a:lnTo>
                    <a:pt x="2340" y="2110"/>
                  </a:lnTo>
                  <a:lnTo>
                    <a:pt x="2324" y="2140"/>
                  </a:lnTo>
                  <a:lnTo>
                    <a:pt x="2304" y="2160"/>
                  </a:lnTo>
                  <a:lnTo>
                    <a:pt x="2280" y="2178"/>
                  </a:lnTo>
                  <a:lnTo>
                    <a:pt x="2192" y="2230"/>
                  </a:lnTo>
                  <a:lnTo>
                    <a:pt x="2168" y="2252"/>
                  </a:lnTo>
                  <a:lnTo>
                    <a:pt x="2155" y="2254"/>
                  </a:lnTo>
                  <a:lnTo>
                    <a:pt x="2164" y="2212"/>
                  </a:lnTo>
                  <a:lnTo>
                    <a:pt x="2248" y="2065"/>
                  </a:lnTo>
                  <a:lnTo>
                    <a:pt x="2264" y="2024"/>
                  </a:lnTo>
                  <a:lnTo>
                    <a:pt x="2268" y="1982"/>
                  </a:lnTo>
                  <a:lnTo>
                    <a:pt x="2254" y="1938"/>
                  </a:lnTo>
                  <a:lnTo>
                    <a:pt x="2291" y="1958"/>
                  </a:lnTo>
                  <a:lnTo>
                    <a:pt x="2317" y="1992"/>
                  </a:lnTo>
                  <a:close/>
                  <a:moveTo>
                    <a:pt x="2003" y="2264"/>
                  </a:moveTo>
                  <a:lnTo>
                    <a:pt x="2021" y="2282"/>
                  </a:lnTo>
                  <a:lnTo>
                    <a:pt x="1998" y="2278"/>
                  </a:lnTo>
                  <a:lnTo>
                    <a:pt x="1980" y="2284"/>
                  </a:lnTo>
                  <a:lnTo>
                    <a:pt x="1943" y="2306"/>
                  </a:lnTo>
                  <a:lnTo>
                    <a:pt x="1927" y="2320"/>
                  </a:lnTo>
                  <a:lnTo>
                    <a:pt x="1909" y="2332"/>
                  </a:lnTo>
                  <a:lnTo>
                    <a:pt x="1867" y="2342"/>
                  </a:lnTo>
                  <a:lnTo>
                    <a:pt x="1802" y="2326"/>
                  </a:lnTo>
                  <a:lnTo>
                    <a:pt x="1820" y="2306"/>
                  </a:lnTo>
                  <a:lnTo>
                    <a:pt x="1866" y="2278"/>
                  </a:lnTo>
                  <a:lnTo>
                    <a:pt x="1892" y="2270"/>
                  </a:lnTo>
                  <a:lnTo>
                    <a:pt x="1943" y="2260"/>
                  </a:lnTo>
                  <a:lnTo>
                    <a:pt x="1998" y="2260"/>
                  </a:lnTo>
                  <a:lnTo>
                    <a:pt x="2003" y="2264"/>
                  </a:lnTo>
                  <a:close/>
                  <a:moveTo>
                    <a:pt x="1706" y="2094"/>
                  </a:moveTo>
                  <a:lnTo>
                    <a:pt x="1723" y="2074"/>
                  </a:lnTo>
                  <a:lnTo>
                    <a:pt x="1718" y="2099"/>
                  </a:lnTo>
                  <a:lnTo>
                    <a:pt x="1707" y="2122"/>
                  </a:lnTo>
                  <a:lnTo>
                    <a:pt x="1664" y="2190"/>
                  </a:lnTo>
                  <a:lnTo>
                    <a:pt x="1639" y="2240"/>
                  </a:lnTo>
                  <a:lnTo>
                    <a:pt x="1630" y="2294"/>
                  </a:lnTo>
                  <a:lnTo>
                    <a:pt x="1634" y="2324"/>
                  </a:lnTo>
                  <a:lnTo>
                    <a:pt x="1642" y="2350"/>
                  </a:lnTo>
                  <a:lnTo>
                    <a:pt x="1660" y="2374"/>
                  </a:lnTo>
                  <a:lnTo>
                    <a:pt x="1678" y="2387"/>
                  </a:lnTo>
                  <a:lnTo>
                    <a:pt x="1748" y="2402"/>
                  </a:lnTo>
                  <a:lnTo>
                    <a:pt x="1707" y="2414"/>
                  </a:lnTo>
                  <a:lnTo>
                    <a:pt x="1684" y="2418"/>
                  </a:lnTo>
                  <a:lnTo>
                    <a:pt x="1664" y="2418"/>
                  </a:lnTo>
                  <a:lnTo>
                    <a:pt x="1618" y="2410"/>
                  </a:lnTo>
                  <a:lnTo>
                    <a:pt x="1582" y="2392"/>
                  </a:lnTo>
                  <a:lnTo>
                    <a:pt x="1563" y="2377"/>
                  </a:lnTo>
                  <a:lnTo>
                    <a:pt x="1540" y="2343"/>
                  </a:lnTo>
                  <a:lnTo>
                    <a:pt x="1536" y="2324"/>
                  </a:lnTo>
                  <a:lnTo>
                    <a:pt x="1547" y="2254"/>
                  </a:lnTo>
                  <a:lnTo>
                    <a:pt x="1566" y="2220"/>
                  </a:lnTo>
                  <a:lnTo>
                    <a:pt x="1618" y="2167"/>
                  </a:lnTo>
                  <a:lnTo>
                    <a:pt x="1706" y="2094"/>
                  </a:lnTo>
                  <a:close/>
                  <a:moveTo>
                    <a:pt x="691" y="2668"/>
                  </a:moveTo>
                  <a:lnTo>
                    <a:pt x="597" y="2610"/>
                  </a:lnTo>
                  <a:lnTo>
                    <a:pt x="469" y="2510"/>
                  </a:lnTo>
                  <a:lnTo>
                    <a:pt x="492" y="2514"/>
                  </a:lnTo>
                  <a:lnTo>
                    <a:pt x="528" y="2526"/>
                  </a:lnTo>
                  <a:lnTo>
                    <a:pt x="581" y="2552"/>
                  </a:lnTo>
                  <a:lnTo>
                    <a:pt x="655" y="2568"/>
                  </a:lnTo>
                  <a:lnTo>
                    <a:pt x="688" y="2570"/>
                  </a:lnTo>
                  <a:lnTo>
                    <a:pt x="895" y="2616"/>
                  </a:lnTo>
                  <a:lnTo>
                    <a:pt x="987" y="2662"/>
                  </a:lnTo>
                  <a:lnTo>
                    <a:pt x="1042" y="2706"/>
                  </a:lnTo>
                  <a:lnTo>
                    <a:pt x="1142" y="2842"/>
                  </a:lnTo>
                  <a:lnTo>
                    <a:pt x="1180" y="2877"/>
                  </a:lnTo>
                  <a:lnTo>
                    <a:pt x="1162" y="2872"/>
                  </a:lnTo>
                  <a:lnTo>
                    <a:pt x="1144" y="2860"/>
                  </a:lnTo>
                  <a:lnTo>
                    <a:pt x="1084" y="2804"/>
                  </a:lnTo>
                  <a:lnTo>
                    <a:pt x="1050" y="2778"/>
                  </a:lnTo>
                  <a:lnTo>
                    <a:pt x="950" y="2740"/>
                  </a:lnTo>
                  <a:lnTo>
                    <a:pt x="790" y="2704"/>
                  </a:lnTo>
                  <a:lnTo>
                    <a:pt x="691" y="2668"/>
                  </a:lnTo>
                  <a:close/>
                </a:path>
              </a:pathLst>
            </a:custGeom>
            <a:solidFill>
              <a:srgbClr val="FFBFBF"/>
            </a:solidFill>
            <a:ln w="9525">
              <a:noFill/>
              <a:round/>
              <a:headEnd/>
              <a:tailEnd/>
            </a:ln>
          </p:spPr>
          <p:txBody>
            <a:bodyPr/>
            <a:lstStyle/>
            <a:p>
              <a:endParaRPr lang="en-GB"/>
            </a:p>
          </p:txBody>
        </p:sp>
        <p:sp>
          <p:nvSpPr>
            <p:cNvPr id="26256" name="Freeform 656"/>
            <p:cNvSpPr>
              <a:spLocks/>
            </p:cNvSpPr>
            <p:nvPr/>
          </p:nvSpPr>
          <p:spPr bwMode="auto">
            <a:xfrm>
              <a:off x="2383" y="1975"/>
              <a:ext cx="230" cy="114"/>
            </a:xfrm>
            <a:custGeom>
              <a:avLst/>
              <a:gdLst/>
              <a:ahLst/>
              <a:cxnLst>
                <a:cxn ang="0">
                  <a:pos x="24" y="504"/>
                </a:cxn>
                <a:cxn ang="0">
                  <a:pos x="0" y="570"/>
                </a:cxn>
                <a:cxn ang="0">
                  <a:pos x="37" y="552"/>
                </a:cxn>
                <a:cxn ang="0">
                  <a:pos x="178" y="424"/>
                </a:cxn>
                <a:cxn ang="0">
                  <a:pos x="336" y="316"/>
                </a:cxn>
                <a:cxn ang="0">
                  <a:pos x="421" y="276"/>
                </a:cxn>
                <a:cxn ang="0">
                  <a:pos x="464" y="264"/>
                </a:cxn>
                <a:cxn ang="0">
                  <a:pos x="909" y="238"/>
                </a:cxn>
                <a:cxn ang="0">
                  <a:pos x="1001" y="214"/>
                </a:cxn>
                <a:cxn ang="0">
                  <a:pos x="1043" y="198"/>
                </a:cxn>
                <a:cxn ang="0">
                  <a:pos x="1084" y="174"/>
                </a:cxn>
                <a:cxn ang="0">
                  <a:pos x="1133" y="138"/>
                </a:cxn>
                <a:cxn ang="0">
                  <a:pos x="1149" y="114"/>
                </a:cxn>
                <a:cxn ang="0">
                  <a:pos x="1149" y="84"/>
                </a:cxn>
                <a:cxn ang="0">
                  <a:pos x="1137" y="62"/>
                </a:cxn>
                <a:cxn ang="0">
                  <a:pos x="1116" y="48"/>
                </a:cxn>
                <a:cxn ang="0">
                  <a:pos x="1074" y="30"/>
                </a:cxn>
                <a:cxn ang="0">
                  <a:pos x="985" y="8"/>
                </a:cxn>
                <a:cxn ang="0">
                  <a:pos x="849" y="0"/>
                </a:cxn>
                <a:cxn ang="0">
                  <a:pos x="675" y="33"/>
                </a:cxn>
                <a:cxn ang="0">
                  <a:pos x="547" y="80"/>
                </a:cxn>
                <a:cxn ang="0">
                  <a:pos x="336" y="198"/>
                </a:cxn>
                <a:cxn ang="0">
                  <a:pos x="215" y="284"/>
                </a:cxn>
                <a:cxn ang="0">
                  <a:pos x="107" y="386"/>
                </a:cxn>
                <a:cxn ang="0">
                  <a:pos x="60" y="442"/>
                </a:cxn>
                <a:cxn ang="0">
                  <a:pos x="24" y="504"/>
                </a:cxn>
              </a:cxnLst>
              <a:rect l="0" t="0" r="r" b="b"/>
              <a:pathLst>
                <a:path w="1149" h="570">
                  <a:moveTo>
                    <a:pt x="24" y="504"/>
                  </a:moveTo>
                  <a:lnTo>
                    <a:pt x="0" y="570"/>
                  </a:lnTo>
                  <a:lnTo>
                    <a:pt x="37" y="552"/>
                  </a:lnTo>
                  <a:lnTo>
                    <a:pt x="178" y="424"/>
                  </a:lnTo>
                  <a:lnTo>
                    <a:pt x="336" y="316"/>
                  </a:lnTo>
                  <a:lnTo>
                    <a:pt x="421" y="276"/>
                  </a:lnTo>
                  <a:lnTo>
                    <a:pt x="464" y="264"/>
                  </a:lnTo>
                  <a:lnTo>
                    <a:pt x="909" y="238"/>
                  </a:lnTo>
                  <a:lnTo>
                    <a:pt x="1001" y="214"/>
                  </a:lnTo>
                  <a:lnTo>
                    <a:pt x="1043" y="198"/>
                  </a:lnTo>
                  <a:lnTo>
                    <a:pt x="1084" y="174"/>
                  </a:lnTo>
                  <a:lnTo>
                    <a:pt x="1133" y="138"/>
                  </a:lnTo>
                  <a:lnTo>
                    <a:pt x="1149" y="114"/>
                  </a:lnTo>
                  <a:lnTo>
                    <a:pt x="1149" y="84"/>
                  </a:lnTo>
                  <a:lnTo>
                    <a:pt x="1137" y="62"/>
                  </a:lnTo>
                  <a:lnTo>
                    <a:pt x="1116" y="48"/>
                  </a:lnTo>
                  <a:lnTo>
                    <a:pt x="1074" y="30"/>
                  </a:lnTo>
                  <a:lnTo>
                    <a:pt x="985" y="8"/>
                  </a:lnTo>
                  <a:lnTo>
                    <a:pt x="849" y="0"/>
                  </a:lnTo>
                  <a:lnTo>
                    <a:pt x="675" y="33"/>
                  </a:lnTo>
                  <a:lnTo>
                    <a:pt x="547" y="80"/>
                  </a:lnTo>
                  <a:lnTo>
                    <a:pt x="336" y="198"/>
                  </a:lnTo>
                  <a:lnTo>
                    <a:pt x="215" y="284"/>
                  </a:lnTo>
                  <a:lnTo>
                    <a:pt x="107" y="386"/>
                  </a:lnTo>
                  <a:lnTo>
                    <a:pt x="60" y="442"/>
                  </a:lnTo>
                  <a:lnTo>
                    <a:pt x="24" y="504"/>
                  </a:lnTo>
                  <a:close/>
                </a:path>
              </a:pathLst>
            </a:custGeom>
            <a:solidFill>
              <a:srgbClr val="000000"/>
            </a:solidFill>
            <a:ln w="9525">
              <a:noFill/>
              <a:round/>
              <a:headEnd/>
              <a:tailEnd/>
            </a:ln>
          </p:spPr>
          <p:txBody>
            <a:bodyPr/>
            <a:lstStyle/>
            <a:p>
              <a:endParaRPr lang="en-GB"/>
            </a:p>
          </p:txBody>
        </p:sp>
        <p:sp>
          <p:nvSpPr>
            <p:cNvPr id="26257" name="Freeform 657"/>
            <p:cNvSpPr>
              <a:spLocks/>
            </p:cNvSpPr>
            <p:nvPr/>
          </p:nvSpPr>
          <p:spPr bwMode="auto">
            <a:xfrm>
              <a:off x="2408" y="2042"/>
              <a:ext cx="204" cy="124"/>
            </a:xfrm>
            <a:custGeom>
              <a:avLst/>
              <a:gdLst/>
              <a:ahLst/>
              <a:cxnLst>
                <a:cxn ang="0">
                  <a:pos x="617" y="20"/>
                </a:cxn>
                <a:cxn ang="0">
                  <a:pos x="557" y="44"/>
                </a:cxn>
                <a:cxn ang="0">
                  <a:pos x="494" y="78"/>
                </a:cxn>
                <a:cxn ang="0">
                  <a:pos x="374" y="184"/>
                </a:cxn>
                <a:cxn ang="0">
                  <a:pos x="127" y="322"/>
                </a:cxn>
                <a:cxn ang="0">
                  <a:pos x="169" y="334"/>
                </a:cxn>
                <a:cxn ang="0">
                  <a:pos x="214" y="340"/>
                </a:cxn>
                <a:cxn ang="0">
                  <a:pos x="196" y="362"/>
                </a:cxn>
                <a:cxn ang="0">
                  <a:pos x="175" y="381"/>
                </a:cxn>
                <a:cxn ang="0">
                  <a:pos x="26" y="449"/>
                </a:cxn>
                <a:cxn ang="0">
                  <a:pos x="36" y="454"/>
                </a:cxn>
                <a:cxn ang="0">
                  <a:pos x="49" y="458"/>
                </a:cxn>
                <a:cxn ang="0">
                  <a:pos x="60" y="460"/>
                </a:cxn>
                <a:cxn ang="0">
                  <a:pos x="109" y="460"/>
                </a:cxn>
                <a:cxn ang="0">
                  <a:pos x="120" y="464"/>
                </a:cxn>
                <a:cxn ang="0">
                  <a:pos x="0" y="559"/>
                </a:cxn>
                <a:cxn ang="0">
                  <a:pos x="59" y="572"/>
                </a:cxn>
                <a:cxn ang="0">
                  <a:pos x="178" y="570"/>
                </a:cxn>
                <a:cxn ang="0">
                  <a:pos x="238" y="560"/>
                </a:cxn>
                <a:cxn ang="0">
                  <a:pos x="403" y="614"/>
                </a:cxn>
                <a:cxn ang="0">
                  <a:pos x="450" y="617"/>
                </a:cxn>
                <a:cxn ang="0">
                  <a:pos x="494" y="606"/>
                </a:cxn>
                <a:cxn ang="0">
                  <a:pos x="539" y="582"/>
                </a:cxn>
                <a:cxn ang="0">
                  <a:pos x="617" y="522"/>
                </a:cxn>
                <a:cxn ang="0">
                  <a:pos x="688" y="449"/>
                </a:cxn>
                <a:cxn ang="0">
                  <a:pos x="688" y="442"/>
                </a:cxn>
                <a:cxn ang="0">
                  <a:pos x="599" y="483"/>
                </a:cxn>
                <a:cxn ang="0">
                  <a:pos x="500" y="510"/>
                </a:cxn>
                <a:cxn ang="0">
                  <a:pos x="403" y="515"/>
                </a:cxn>
                <a:cxn ang="0">
                  <a:pos x="350" y="510"/>
                </a:cxn>
                <a:cxn ang="0">
                  <a:pos x="303" y="494"/>
                </a:cxn>
                <a:cxn ang="0">
                  <a:pos x="329" y="442"/>
                </a:cxn>
                <a:cxn ang="0">
                  <a:pos x="397" y="340"/>
                </a:cxn>
                <a:cxn ang="0">
                  <a:pos x="481" y="246"/>
                </a:cxn>
                <a:cxn ang="0">
                  <a:pos x="581" y="180"/>
                </a:cxn>
                <a:cxn ang="0">
                  <a:pos x="636" y="161"/>
                </a:cxn>
                <a:cxn ang="0">
                  <a:pos x="687" y="150"/>
                </a:cxn>
                <a:cxn ang="0">
                  <a:pos x="735" y="148"/>
                </a:cxn>
                <a:cxn ang="0">
                  <a:pos x="966" y="185"/>
                </a:cxn>
                <a:cxn ang="0">
                  <a:pos x="1018" y="184"/>
                </a:cxn>
                <a:cxn ang="0">
                  <a:pos x="858" y="122"/>
                </a:cxn>
                <a:cxn ang="0">
                  <a:pos x="814" y="110"/>
                </a:cxn>
                <a:cxn ang="0">
                  <a:pos x="667" y="102"/>
                </a:cxn>
                <a:cxn ang="0">
                  <a:pos x="601" y="116"/>
                </a:cxn>
                <a:cxn ang="0">
                  <a:pos x="575" y="116"/>
                </a:cxn>
                <a:cxn ang="0">
                  <a:pos x="589" y="108"/>
                </a:cxn>
                <a:cxn ang="0">
                  <a:pos x="601" y="98"/>
                </a:cxn>
                <a:cxn ang="0">
                  <a:pos x="617" y="93"/>
                </a:cxn>
                <a:cxn ang="0">
                  <a:pos x="628" y="83"/>
                </a:cxn>
                <a:cxn ang="0">
                  <a:pos x="643" y="78"/>
                </a:cxn>
                <a:cxn ang="0">
                  <a:pos x="670" y="62"/>
                </a:cxn>
                <a:cxn ang="0">
                  <a:pos x="717" y="44"/>
                </a:cxn>
                <a:cxn ang="0">
                  <a:pos x="748" y="38"/>
                </a:cxn>
                <a:cxn ang="0">
                  <a:pos x="950" y="44"/>
                </a:cxn>
                <a:cxn ang="0">
                  <a:pos x="921" y="30"/>
                </a:cxn>
                <a:cxn ang="0">
                  <a:pos x="821" y="6"/>
                </a:cxn>
                <a:cxn ang="0">
                  <a:pos x="753" y="0"/>
                </a:cxn>
                <a:cxn ang="0">
                  <a:pos x="719" y="2"/>
                </a:cxn>
                <a:cxn ang="0">
                  <a:pos x="617" y="20"/>
                </a:cxn>
              </a:cxnLst>
              <a:rect l="0" t="0" r="r" b="b"/>
              <a:pathLst>
                <a:path w="1018" h="617">
                  <a:moveTo>
                    <a:pt x="617" y="20"/>
                  </a:moveTo>
                  <a:lnTo>
                    <a:pt x="557" y="44"/>
                  </a:lnTo>
                  <a:lnTo>
                    <a:pt x="494" y="78"/>
                  </a:lnTo>
                  <a:lnTo>
                    <a:pt x="374" y="184"/>
                  </a:lnTo>
                  <a:lnTo>
                    <a:pt x="127" y="322"/>
                  </a:lnTo>
                  <a:lnTo>
                    <a:pt x="169" y="334"/>
                  </a:lnTo>
                  <a:lnTo>
                    <a:pt x="214" y="340"/>
                  </a:lnTo>
                  <a:lnTo>
                    <a:pt x="196" y="362"/>
                  </a:lnTo>
                  <a:lnTo>
                    <a:pt x="175" y="381"/>
                  </a:lnTo>
                  <a:lnTo>
                    <a:pt x="26" y="449"/>
                  </a:lnTo>
                  <a:lnTo>
                    <a:pt x="36" y="454"/>
                  </a:lnTo>
                  <a:lnTo>
                    <a:pt x="49" y="458"/>
                  </a:lnTo>
                  <a:lnTo>
                    <a:pt x="60" y="460"/>
                  </a:lnTo>
                  <a:lnTo>
                    <a:pt x="109" y="460"/>
                  </a:lnTo>
                  <a:lnTo>
                    <a:pt x="120" y="464"/>
                  </a:lnTo>
                  <a:lnTo>
                    <a:pt x="0" y="559"/>
                  </a:lnTo>
                  <a:lnTo>
                    <a:pt x="59" y="572"/>
                  </a:lnTo>
                  <a:lnTo>
                    <a:pt x="178" y="570"/>
                  </a:lnTo>
                  <a:lnTo>
                    <a:pt x="238" y="560"/>
                  </a:lnTo>
                  <a:lnTo>
                    <a:pt x="403" y="614"/>
                  </a:lnTo>
                  <a:lnTo>
                    <a:pt x="450" y="617"/>
                  </a:lnTo>
                  <a:lnTo>
                    <a:pt x="494" y="606"/>
                  </a:lnTo>
                  <a:lnTo>
                    <a:pt x="539" y="582"/>
                  </a:lnTo>
                  <a:lnTo>
                    <a:pt x="617" y="522"/>
                  </a:lnTo>
                  <a:lnTo>
                    <a:pt x="688" y="449"/>
                  </a:lnTo>
                  <a:lnTo>
                    <a:pt x="688" y="442"/>
                  </a:lnTo>
                  <a:lnTo>
                    <a:pt x="599" y="483"/>
                  </a:lnTo>
                  <a:lnTo>
                    <a:pt x="500" y="510"/>
                  </a:lnTo>
                  <a:lnTo>
                    <a:pt x="403" y="515"/>
                  </a:lnTo>
                  <a:lnTo>
                    <a:pt x="350" y="510"/>
                  </a:lnTo>
                  <a:lnTo>
                    <a:pt x="303" y="494"/>
                  </a:lnTo>
                  <a:lnTo>
                    <a:pt x="329" y="442"/>
                  </a:lnTo>
                  <a:lnTo>
                    <a:pt x="397" y="340"/>
                  </a:lnTo>
                  <a:lnTo>
                    <a:pt x="481" y="246"/>
                  </a:lnTo>
                  <a:lnTo>
                    <a:pt x="581" y="180"/>
                  </a:lnTo>
                  <a:lnTo>
                    <a:pt x="636" y="161"/>
                  </a:lnTo>
                  <a:lnTo>
                    <a:pt x="687" y="150"/>
                  </a:lnTo>
                  <a:lnTo>
                    <a:pt x="735" y="148"/>
                  </a:lnTo>
                  <a:lnTo>
                    <a:pt x="966" y="185"/>
                  </a:lnTo>
                  <a:lnTo>
                    <a:pt x="1018" y="184"/>
                  </a:lnTo>
                  <a:lnTo>
                    <a:pt x="858" y="122"/>
                  </a:lnTo>
                  <a:lnTo>
                    <a:pt x="814" y="110"/>
                  </a:lnTo>
                  <a:lnTo>
                    <a:pt x="667" y="102"/>
                  </a:lnTo>
                  <a:lnTo>
                    <a:pt x="601" y="116"/>
                  </a:lnTo>
                  <a:lnTo>
                    <a:pt x="575" y="116"/>
                  </a:lnTo>
                  <a:lnTo>
                    <a:pt x="589" y="108"/>
                  </a:lnTo>
                  <a:lnTo>
                    <a:pt x="601" y="98"/>
                  </a:lnTo>
                  <a:lnTo>
                    <a:pt x="617" y="93"/>
                  </a:lnTo>
                  <a:lnTo>
                    <a:pt x="628" y="83"/>
                  </a:lnTo>
                  <a:lnTo>
                    <a:pt x="643" y="78"/>
                  </a:lnTo>
                  <a:lnTo>
                    <a:pt x="670" y="62"/>
                  </a:lnTo>
                  <a:lnTo>
                    <a:pt x="717" y="44"/>
                  </a:lnTo>
                  <a:lnTo>
                    <a:pt x="748" y="38"/>
                  </a:lnTo>
                  <a:lnTo>
                    <a:pt x="950" y="44"/>
                  </a:lnTo>
                  <a:lnTo>
                    <a:pt x="921" y="30"/>
                  </a:lnTo>
                  <a:lnTo>
                    <a:pt x="821" y="6"/>
                  </a:lnTo>
                  <a:lnTo>
                    <a:pt x="753" y="0"/>
                  </a:lnTo>
                  <a:lnTo>
                    <a:pt x="719" y="2"/>
                  </a:lnTo>
                  <a:lnTo>
                    <a:pt x="617" y="20"/>
                  </a:lnTo>
                  <a:close/>
                </a:path>
              </a:pathLst>
            </a:custGeom>
            <a:solidFill>
              <a:srgbClr val="000000"/>
            </a:solidFill>
            <a:ln w="9525">
              <a:noFill/>
              <a:round/>
              <a:headEnd/>
              <a:tailEnd/>
            </a:ln>
          </p:spPr>
          <p:txBody>
            <a:bodyPr/>
            <a:lstStyle/>
            <a:p>
              <a:endParaRPr lang="en-GB"/>
            </a:p>
          </p:txBody>
        </p:sp>
        <p:sp>
          <p:nvSpPr>
            <p:cNvPr id="26258" name="Freeform 658"/>
            <p:cNvSpPr>
              <a:spLocks noEditPoints="1"/>
            </p:cNvSpPr>
            <p:nvPr/>
          </p:nvSpPr>
          <p:spPr bwMode="auto">
            <a:xfrm>
              <a:off x="2469" y="2072"/>
              <a:ext cx="132" cy="72"/>
            </a:xfrm>
            <a:custGeom>
              <a:avLst/>
              <a:gdLst/>
              <a:ahLst/>
              <a:cxnLst>
                <a:cxn ang="0">
                  <a:pos x="26" y="294"/>
                </a:cxn>
                <a:cxn ang="0">
                  <a:pos x="0" y="346"/>
                </a:cxn>
                <a:cxn ang="0">
                  <a:pos x="78" y="358"/>
                </a:cxn>
                <a:cxn ang="0">
                  <a:pos x="223" y="350"/>
                </a:cxn>
                <a:cxn ang="0">
                  <a:pos x="286" y="335"/>
                </a:cxn>
                <a:cxn ang="0">
                  <a:pos x="401" y="282"/>
                </a:cxn>
                <a:cxn ang="0">
                  <a:pos x="498" y="220"/>
                </a:cxn>
                <a:cxn ang="0">
                  <a:pos x="574" y="150"/>
                </a:cxn>
                <a:cxn ang="0">
                  <a:pos x="663" y="37"/>
                </a:cxn>
                <a:cxn ang="0">
                  <a:pos x="432" y="0"/>
                </a:cxn>
                <a:cxn ang="0">
                  <a:pos x="384" y="2"/>
                </a:cxn>
                <a:cxn ang="0">
                  <a:pos x="333" y="13"/>
                </a:cxn>
                <a:cxn ang="0">
                  <a:pos x="278" y="32"/>
                </a:cxn>
                <a:cxn ang="0">
                  <a:pos x="178" y="98"/>
                </a:cxn>
                <a:cxn ang="0">
                  <a:pos x="94" y="192"/>
                </a:cxn>
                <a:cxn ang="0">
                  <a:pos x="26" y="294"/>
                </a:cxn>
                <a:cxn ang="0">
                  <a:pos x="346" y="30"/>
                </a:cxn>
                <a:cxn ang="0">
                  <a:pos x="392" y="20"/>
                </a:cxn>
                <a:cxn ang="0">
                  <a:pos x="437" y="30"/>
                </a:cxn>
                <a:cxn ang="0">
                  <a:pos x="458" y="42"/>
                </a:cxn>
                <a:cxn ang="0">
                  <a:pos x="474" y="56"/>
                </a:cxn>
                <a:cxn ang="0">
                  <a:pos x="500" y="92"/>
                </a:cxn>
                <a:cxn ang="0">
                  <a:pos x="510" y="140"/>
                </a:cxn>
                <a:cxn ang="0">
                  <a:pos x="500" y="191"/>
                </a:cxn>
                <a:cxn ang="0">
                  <a:pos x="474" y="228"/>
                </a:cxn>
                <a:cxn ang="0">
                  <a:pos x="458" y="244"/>
                </a:cxn>
                <a:cxn ang="0">
                  <a:pos x="437" y="256"/>
                </a:cxn>
                <a:cxn ang="0">
                  <a:pos x="416" y="262"/>
                </a:cxn>
                <a:cxn ang="0">
                  <a:pos x="392" y="264"/>
                </a:cxn>
                <a:cxn ang="0">
                  <a:pos x="367" y="262"/>
                </a:cxn>
                <a:cxn ang="0">
                  <a:pos x="346" y="256"/>
                </a:cxn>
                <a:cxn ang="0">
                  <a:pos x="325" y="244"/>
                </a:cxn>
                <a:cxn ang="0">
                  <a:pos x="308" y="228"/>
                </a:cxn>
                <a:cxn ang="0">
                  <a:pos x="283" y="191"/>
                </a:cxn>
                <a:cxn ang="0">
                  <a:pos x="274" y="140"/>
                </a:cxn>
                <a:cxn ang="0">
                  <a:pos x="283" y="92"/>
                </a:cxn>
                <a:cxn ang="0">
                  <a:pos x="308" y="56"/>
                </a:cxn>
                <a:cxn ang="0">
                  <a:pos x="346" y="30"/>
                </a:cxn>
              </a:cxnLst>
              <a:rect l="0" t="0" r="r" b="b"/>
              <a:pathLst>
                <a:path w="663" h="358">
                  <a:moveTo>
                    <a:pt x="26" y="294"/>
                  </a:moveTo>
                  <a:lnTo>
                    <a:pt x="0" y="346"/>
                  </a:lnTo>
                  <a:lnTo>
                    <a:pt x="78" y="358"/>
                  </a:lnTo>
                  <a:lnTo>
                    <a:pt x="223" y="350"/>
                  </a:lnTo>
                  <a:lnTo>
                    <a:pt x="286" y="335"/>
                  </a:lnTo>
                  <a:lnTo>
                    <a:pt x="401" y="282"/>
                  </a:lnTo>
                  <a:lnTo>
                    <a:pt x="498" y="220"/>
                  </a:lnTo>
                  <a:lnTo>
                    <a:pt x="574" y="150"/>
                  </a:lnTo>
                  <a:lnTo>
                    <a:pt x="663" y="37"/>
                  </a:lnTo>
                  <a:lnTo>
                    <a:pt x="432" y="0"/>
                  </a:lnTo>
                  <a:lnTo>
                    <a:pt x="384" y="2"/>
                  </a:lnTo>
                  <a:lnTo>
                    <a:pt x="333" y="13"/>
                  </a:lnTo>
                  <a:lnTo>
                    <a:pt x="278" y="32"/>
                  </a:lnTo>
                  <a:lnTo>
                    <a:pt x="178" y="98"/>
                  </a:lnTo>
                  <a:lnTo>
                    <a:pt x="94" y="192"/>
                  </a:lnTo>
                  <a:lnTo>
                    <a:pt x="26" y="294"/>
                  </a:lnTo>
                  <a:close/>
                  <a:moveTo>
                    <a:pt x="346" y="30"/>
                  </a:moveTo>
                  <a:lnTo>
                    <a:pt x="392" y="20"/>
                  </a:lnTo>
                  <a:lnTo>
                    <a:pt x="437" y="30"/>
                  </a:lnTo>
                  <a:lnTo>
                    <a:pt x="458" y="42"/>
                  </a:lnTo>
                  <a:lnTo>
                    <a:pt x="474" y="56"/>
                  </a:lnTo>
                  <a:lnTo>
                    <a:pt x="500" y="92"/>
                  </a:lnTo>
                  <a:lnTo>
                    <a:pt x="510" y="140"/>
                  </a:lnTo>
                  <a:lnTo>
                    <a:pt x="500" y="191"/>
                  </a:lnTo>
                  <a:lnTo>
                    <a:pt x="474" y="228"/>
                  </a:lnTo>
                  <a:lnTo>
                    <a:pt x="458" y="244"/>
                  </a:lnTo>
                  <a:lnTo>
                    <a:pt x="437" y="256"/>
                  </a:lnTo>
                  <a:lnTo>
                    <a:pt x="416" y="262"/>
                  </a:lnTo>
                  <a:lnTo>
                    <a:pt x="392" y="264"/>
                  </a:lnTo>
                  <a:lnTo>
                    <a:pt x="367" y="262"/>
                  </a:lnTo>
                  <a:lnTo>
                    <a:pt x="346" y="256"/>
                  </a:lnTo>
                  <a:lnTo>
                    <a:pt x="325" y="244"/>
                  </a:lnTo>
                  <a:lnTo>
                    <a:pt x="308" y="228"/>
                  </a:lnTo>
                  <a:lnTo>
                    <a:pt x="283" y="191"/>
                  </a:lnTo>
                  <a:lnTo>
                    <a:pt x="274" y="140"/>
                  </a:lnTo>
                  <a:lnTo>
                    <a:pt x="283" y="92"/>
                  </a:lnTo>
                  <a:lnTo>
                    <a:pt x="308" y="56"/>
                  </a:lnTo>
                  <a:lnTo>
                    <a:pt x="346" y="30"/>
                  </a:lnTo>
                  <a:close/>
                </a:path>
              </a:pathLst>
            </a:custGeom>
            <a:solidFill>
              <a:srgbClr val="FFFFFF"/>
            </a:solidFill>
            <a:ln w="9525">
              <a:noFill/>
              <a:round/>
              <a:headEnd/>
              <a:tailEnd/>
            </a:ln>
          </p:spPr>
          <p:txBody>
            <a:bodyPr/>
            <a:lstStyle/>
            <a:p>
              <a:endParaRPr lang="en-GB"/>
            </a:p>
          </p:txBody>
        </p:sp>
        <p:sp>
          <p:nvSpPr>
            <p:cNvPr id="26259" name="Freeform 659"/>
            <p:cNvSpPr>
              <a:spLocks noEditPoints="1"/>
            </p:cNvSpPr>
            <p:nvPr/>
          </p:nvSpPr>
          <p:spPr bwMode="auto">
            <a:xfrm>
              <a:off x="2524" y="2076"/>
              <a:ext cx="47" cy="49"/>
            </a:xfrm>
            <a:custGeom>
              <a:avLst/>
              <a:gdLst/>
              <a:ahLst/>
              <a:cxnLst>
                <a:cxn ang="0">
                  <a:pos x="118" y="0"/>
                </a:cxn>
                <a:cxn ang="0">
                  <a:pos x="72" y="10"/>
                </a:cxn>
                <a:cxn ang="0">
                  <a:pos x="34" y="36"/>
                </a:cxn>
                <a:cxn ang="0">
                  <a:pos x="9" y="72"/>
                </a:cxn>
                <a:cxn ang="0">
                  <a:pos x="0" y="120"/>
                </a:cxn>
                <a:cxn ang="0">
                  <a:pos x="9" y="171"/>
                </a:cxn>
                <a:cxn ang="0">
                  <a:pos x="34" y="208"/>
                </a:cxn>
                <a:cxn ang="0">
                  <a:pos x="51" y="224"/>
                </a:cxn>
                <a:cxn ang="0">
                  <a:pos x="72" y="236"/>
                </a:cxn>
                <a:cxn ang="0">
                  <a:pos x="93" y="242"/>
                </a:cxn>
                <a:cxn ang="0">
                  <a:pos x="118" y="244"/>
                </a:cxn>
                <a:cxn ang="0">
                  <a:pos x="142" y="242"/>
                </a:cxn>
                <a:cxn ang="0">
                  <a:pos x="163" y="236"/>
                </a:cxn>
                <a:cxn ang="0">
                  <a:pos x="184" y="224"/>
                </a:cxn>
                <a:cxn ang="0">
                  <a:pos x="200" y="208"/>
                </a:cxn>
                <a:cxn ang="0">
                  <a:pos x="226" y="171"/>
                </a:cxn>
                <a:cxn ang="0">
                  <a:pos x="236" y="120"/>
                </a:cxn>
                <a:cxn ang="0">
                  <a:pos x="226" y="72"/>
                </a:cxn>
                <a:cxn ang="0">
                  <a:pos x="200" y="36"/>
                </a:cxn>
                <a:cxn ang="0">
                  <a:pos x="184" y="22"/>
                </a:cxn>
                <a:cxn ang="0">
                  <a:pos x="163" y="10"/>
                </a:cxn>
                <a:cxn ang="0">
                  <a:pos x="118" y="0"/>
                </a:cxn>
                <a:cxn ang="0">
                  <a:pos x="118" y="36"/>
                </a:cxn>
                <a:cxn ang="0">
                  <a:pos x="148" y="42"/>
                </a:cxn>
                <a:cxn ang="0">
                  <a:pos x="171" y="59"/>
                </a:cxn>
                <a:cxn ang="0">
                  <a:pos x="187" y="84"/>
                </a:cxn>
                <a:cxn ang="0">
                  <a:pos x="194" y="118"/>
                </a:cxn>
                <a:cxn ang="0">
                  <a:pos x="187" y="152"/>
                </a:cxn>
                <a:cxn ang="0">
                  <a:pos x="171" y="176"/>
                </a:cxn>
                <a:cxn ang="0">
                  <a:pos x="148" y="194"/>
                </a:cxn>
                <a:cxn ang="0">
                  <a:pos x="118" y="200"/>
                </a:cxn>
                <a:cxn ang="0">
                  <a:pos x="88" y="194"/>
                </a:cxn>
                <a:cxn ang="0">
                  <a:pos x="64" y="176"/>
                </a:cxn>
                <a:cxn ang="0">
                  <a:pos x="48" y="152"/>
                </a:cxn>
                <a:cxn ang="0">
                  <a:pos x="42" y="118"/>
                </a:cxn>
                <a:cxn ang="0">
                  <a:pos x="48" y="84"/>
                </a:cxn>
                <a:cxn ang="0">
                  <a:pos x="64" y="59"/>
                </a:cxn>
                <a:cxn ang="0">
                  <a:pos x="88" y="42"/>
                </a:cxn>
                <a:cxn ang="0">
                  <a:pos x="118" y="36"/>
                </a:cxn>
              </a:cxnLst>
              <a:rect l="0" t="0" r="r" b="b"/>
              <a:pathLst>
                <a:path w="236" h="244">
                  <a:moveTo>
                    <a:pt x="118" y="0"/>
                  </a:moveTo>
                  <a:lnTo>
                    <a:pt x="72" y="10"/>
                  </a:lnTo>
                  <a:lnTo>
                    <a:pt x="34" y="36"/>
                  </a:lnTo>
                  <a:lnTo>
                    <a:pt x="9" y="72"/>
                  </a:lnTo>
                  <a:lnTo>
                    <a:pt x="0" y="120"/>
                  </a:lnTo>
                  <a:lnTo>
                    <a:pt x="9" y="171"/>
                  </a:lnTo>
                  <a:lnTo>
                    <a:pt x="34" y="208"/>
                  </a:lnTo>
                  <a:lnTo>
                    <a:pt x="51" y="224"/>
                  </a:lnTo>
                  <a:lnTo>
                    <a:pt x="72" y="236"/>
                  </a:lnTo>
                  <a:lnTo>
                    <a:pt x="93" y="242"/>
                  </a:lnTo>
                  <a:lnTo>
                    <a:pt x="118" y="244"/>
                  </a:lnTo>
                  <a:lnTo>
                    <a:pt x="142" y="242"/>
                  </a:lnTo>
                  <a:lnTo>
                    <a:pt x="163" y="236"/>
                  </a:lnTo>
                  <a:lnTo>
                    <a:pt x="184" y="224"/>
                  </a:lnTo>
                  <a:lnTo>
                    <a:pt x="200" y="208"/>
                  </a:lnTo>
                  <a:lnTo>
                    <a:pt x="226" y="171"/>
                  </a:lnTo>
                  <a:lnTo>
                    <a:pt x="236" y="120"/>
                  </a:lnTo>
                  <a:lnTo>
                    <a:pt x="226" y="72"/>
                  </a:lnTo>
                  <a:lnTo>
                    <a:pt x="200" y="36"/>
                  </a:lnTo>
                  <a:lnTo>
                    <a:pt x="184" y="22"/>
                  </a:lnTo>
                  <a:lnTo>
                    <a:pt x="163" y="10"/>
                  </a:lnTo>
                  <a:lnTo>
                    <a:pt x="118" y="0"/>
                  </a:lnTo>
                  <a:close/>
                  <a:moveTo>
                    <a:pt x="118" y="36"/>
                  </a:moveTo>
                  <a:lnTo>
                    <a:pt x="148" y="42"/>
                  </a:lnTo>
                  <a:lnTo>
                    <a:pt x="171" y="59"/>
                  </a:lnTo>
                  <a:lnTo>
                    <a:pt x="187" y="84"/>
                  </a:lnTo>
                  <a:lnTo>
                    <a:pt x="194" y="118"/>
                  </a:lnTo>
                  <a:lnTo>
                    <a:pt x="187" y="152"/>
                  </a:lnTo>
                  <a:lnTo>
                    <a:pt x="171" y="176"/>
                  </a:lnTo>
                  <a:lnTo>
                    <a:pt x="148" y="194"/>
                  </a:lnTo>
                  <a:lnTo>
                    <a:pt x="118" y="200"/>
                  </a:lnTo>
                  <a:lnTo>
                    <a:pt x="88" y="194"/>
                  </a:lnTo>
                  <a:lnTo>
                    <a:pt x="64" y="176"/>
                  </a:lnTo>
                  <a:lnTo>
                    <a:pt x="48" y="152"/>
                  </a:lnTo>
                  <a:lnTo>
                    <a:pt x="42" y="118"/>
                  </a:lnTo>
                  <a:lnTo>
                    <a:pt x="48" y="84"/>
                  </a:lnTo>
                  <a:lnTo>
                    <a:pt x="64" y="59"/>
                  </a:lnTo>
                  <a:lnTo>
                    <a:pt x="88" y="42"/>
                  </a:lnTo>
                  <a:lnTo>
                    <a:pt x="118" y="36"/>
                  </a:lnTo>
                  <a:close/>
                </a:path>
              </a:pathLst>
            </a:custGeom>
            <a:solidFill>
              <a:srgbClr val="000000"/>
            </a:solidFill>
            <a:ln w="9525">
              <a:noFill/>
              <a:round/>
              <a:headEnd/>
              <a:tailEnd/>
            </a:ln>
          </p:spPr>
          <p:txBody>
            <a:bodyPr/>
            <a:lstStyle/>
            <a:p>
              <a:endParaRPr lang="en-GB"/>
            </a:p>
          </p:txBody>
        </p:sp>
        <p:sp>
          <p:nvSpPr>
            <p:cNvPr id="26260" name="Freeform 660"/>
            <p:cNvSpPr>
              <a:spLocks noEditPoints="1"/>
            </p:cNvSpPr>
            <p:nvPr/>
          </p:nvSpPr>
          <p:spPr bwMode="auto">
            <a:xfrm>
              <a:off x="2532" y="2083"/>
              <a:ext cx="30" cy="33"/>
            </a:xfrm>
            <a:custGeom>
              <a:avLst/>
              <a:gdLst/>
              <a:ahLst/>
              <a:cxnLst>
                <a:cxn ang="0">
                  <a:pos x="106" y="6"/>
                </a:cxn>
                <a:cxn ang="0">
                  <a:pos x="76" y="0"/>
                </a:cxn>
                <a:cxn ang="0">
                  <a:pos x="46" y="6"/>
                </a:cxn>
                <a:cxn ang="0">
                  <a:pos x="22" y="23"/>
                </a:cxn>
                <a:cxn ang="0">
                  <a:pos x="6" y="48"/>
                </a:cxn>
                <a:cxn ang="0">
                  <a:pos x="0" y="82"/>
                </a:cxn>
                <a:cxn ang="0">
                  <a:pos x="6" y="116"/>
                </a:cxn>
                <a:cxn ang="0">
                  <a:pos x="22" y="140"/>
                </a:cxn>
                <a:cxn ang="0">
                  <a:pos x="46" y="158"/>
                </a:cxn>
                <a:cxn ang="0">
                  <a:pos x="76" y="164"/>
                </a:cxn>
                <a:cxn ang="0">
                  <a:pos x="106" y="158"/>
                </a:cxn>
                <a:cxn ang="0">
                  <a:pos x="129" y="140"/>
                </a:cxn>
                <a:cxn ang="0">
                  <a:pos x="145" y="116"/>
                </a:cxn>
                <a:cxn ang="0">
                  <a:pos x="152" y="82"/>
                </a:cxn>
                <a:cxn ang="0">
                  <a:pos x="145" y="48"/>
                </a:cxn>
                <a:cxn ang="0">
                  <a:pos x="129" y="23"/>
                </a:cxn>
                <a:cxn ang="0">
                  <a:pos x="106" y="6"/>
                </a:cxn>
                <a:cxn ang="0">
                  <a:pos x="98" y="40"/>
                </a:cxn>
                <a:cxn ang="0">
                  <a:pos x="100" y="42"/>
                </a:cxn>
                <a:cxn ang="0">
                  <a:pos x="100" y="40"/>
                </a:cxn>
                <a:cxn ang="0">
                  <a:pos x="106" y="36"/>
                </a:cxn>
                <a:cxn ang="0">
                  <a:pos x="118" y="36"/>
                </a:cxn>
                <a:cxn ang="0">
                  <a:pos x="124" y="40"/>
                </a:cxn>
                <a:cxn ang="0">
                  <a:pos x="127" y="46"/>
                </a:cxn>
                <a:cxn ang="0">
                  <a:pos x="127" y="57"/>
                </a:cxn>
                <a:cxn ang="0">
                  <a:pos x="124" y="64"/>
                </a:cxn>
                <a:cxn ang="0">
                  <a:pos x="118" y="67"/>
                </a:cxn>
                <a:cxn ang="0">
                  <a:pos x="114" y="67"/>
                </a:cxn>
                <a:cxn ang="0">
                  <a:pos x="116" y="72"/>
                </a:cxn>
                <a:cxn ang="0">
                  <a:pos x="111" y="88"/>
                </a:cxn>
                <a:cxn ang="0">
                  <a:pos x="106" y="101"/>
                </a:cxn>
                <a:cxn ang="0">
                  <a:pos x="98" y="106"/>
                </a:cxn>
                <a:cxn ang="0">
                  <a:pos x="85" y="110"/>
                </a:cxn>
                <a:cxn ang="0">
                  <a:pos x="74" y="106"/>
                </a:cxn>
                <a:cxn ang="0">
                  <a:pos x="64" y="101"/>
                </a:cxn>
                <a:cxn ang="0">
                  <a:pos x="58" y="88"/>
                </a:cxn>
                <a:cxn ang="0">
                  <a:pos x="53" y="72"/>
                </a:cxn>
                <a:cxn ang="0">
                  <a:pos x="58" y="57"/>
                </a:cxn>
                <a:cxn ang="0">
                  <a:pos x="64" y="46"/>
                </a:cxn>
                <a:cxn ang="0">
                  <a:pos x="74" y="40"/>
                </a:cxn>
                <a:cxn ang="0">
                  <a:pos x="85" y="36"/>
                </a:cxn>
                <a:cxn ang="0">
                  <a:pos x="98" y="40"/>
                </a:cxn>
              </a:cxnLst>
              <a:rect l="0" t="0" r="r" b="b"/>
              <a:pathLst>
                <a:path w="152" h="164">
                  <a:moveTo>
                    <a:pt x="106" y="6"/>
                  </a:moveTo>
                  <a:lnTo>
                    <a:pt x="76" y="0"/>
                  </a:lnTo>
                  <a:lnTo>
                    <a:pt x="46" y="6"/>
                  </a:lnTo>
                  <a:lnTo>
                    <a:pt x="22" y="23"/>
                  </a:lnTo>
                  <a:lnTo>
                    <a:pt x="6" y="48"/>
                  </a:lnTo>
                  <a:lnTo>
                    <a:pt x="0" y="82"/>
                  </a:lnTo>
                  <a:lnTo>
                    <a:pt x="6" y="116"/>
                  </a:lnTo>
                  <a:lnTo>
                    <a:pt x="22" y="140"/>
                  </a:lnTo>
                  <a:lnTo>
                    <a:pt x="46" y="158"/>
                  </a:lnTo>
                  <a:lnTo>
                    <a:pt x="76" y="164"/>
                  </a:lnTo>
                  <a:lnTo>
                    <a:pt x="106" y="158"/>
                  </a:lnTo>
                  <a:lnTo>
                    <a:pt x="129" y="140"/>
                  </a:lnTo>
                  <a:lnTo>
                    <a:pt x="145" y="116"/>
                  </a:lnTo>
                  <a:lnTo>
                    <a:pt x="152" y="82"/>
                  </a:lnTo>
                  <a:lnTo>
                    <a:pt x="145" y="48"/>
                  </a:lnTo>
                  <a:lnTo>
                    <a:pt x="129" y="23"/>
                  </a:lnTo>
                  <a:lnTo>
                    <a:pt x="106" y="6"/>
                  </a:lnTo>
                  <a:close/>
                  <a:moveTo>
                    <a:pt x="98" y="40"/>
                  </a:moveTo>
                  <a:lnTo>
                    <a:pt x="100" y="42"/>
                  </a:lnTo>
                  <a:lnTo>
                    <a:pt x="100" y="40"/>
                  </a:lnTo>
                  <a:lnTo>
                    <a:pt x="106" y="36"/>
                  </a:lnTo>
                  <a:lnTo>
                    <a:pt x="118" y="36"/>
                  </a:lnTo>
                  <a:lnTo>
                    <a:pt x="124" y="40"/>
                  </a:lnTo>
                  <a:lnTo>
                    <a:pt x="127" y="46"/>
                  </a:lnTo>
                  <a:lnTo>
                    <a:pt x="127" y="57"/>
                  </a:lnTo>
                  <a:lnTo>
                    <a:pt x="124" y="64"/>
                  </a:lnTo>
                  <a:lnTo>
                    <a:pt x="118" y="67"/>
                  </a:lnTo>
                  <a:lnTo>
                    <a:pt x="114" y="67"/>
                  </a:lnTo>
                  <a:lnTo>
                    <a:pt x="116" y="72"/>
                  </a:lnTo>
                  <a:lnTo>
                    <a:pt x="111" y="88"/>
                  </a:lnTo>
                  <a:lnTo>
                    <a:pt x="106" y="101"/>
                  </a:lnTo>
                  <a:lnTo>
                    <a:pt x="98" y="106"/>
                  </a:lnTo>
                  <a:lnTo>
                    <a:pt x="85" y="110"/>
                  </a:lnTo>
                  <a:lnTo>
                    <a:pt x="74" y="106"/>
                  </a:lnTo>
                  <a:lnTo>
                    <a:pt x="64" y="101"/>
                  </a:lnTo>
                  <a:lnTo>
                    <a:pt x="58" y="88"/>
                  </a:lnTo>
                  <a:lnTo>
                    <a:pt x="53" y="72"/>
                  </a:lnTo>
                  <a:lnTo>
                    <a:pt x="58" y="57"/>
                  </a:lnTo>
                  <a:lnTo>
                    <a:pt x="64" y="46"/>
                  </a:lnTo>
                  <a:lnTo>
                    <a:pt x="74" y="40"/>
                  </a:lnTo>
                  <a:lnTo>
                    <a:pt x="85" y="36"/>
                  </a:lnTo>
                  <a:lnTo>
                    <a:pt x="98" y="40"/>
                  </a:lnTo>
                  <a:close/>
                </a:path>
              </a:pathLst>
            </a:custGeom>
            <a:solidFill>
              <a:srgbClr val="00FFFF"/>
            </a:solidFill>
            <a:ln w="9525">
              <a:noFill/>
              <a:round/>
              <a:headEnd/>
              <a:tailEnd/>
            </a:ln>
          </p:spPr>
          <p:txBody>
            <a:bodyPr/>
            <a:lstStyle/>
            <a:p>
              <a:endParaRPr lang="en-GB"/>
            </a:p>
          </p:txBody>
        </p:sp>
        <p:sp>
          <p:nvSpPr>
            <p:cNvPr id="26261" name="Freeform 661"/>
            <p:cNvSpPr>
              <a:spLocks/>
            </p:cNvSpPr>
            <p:nvPr/>
          </p:nvSpPr>
          <p:spPr bwMode="auto">
            <a:xfrm>
              <a:off x="2543" y="2090"/>
              <a:ext cx="12" cy="15"/>
            </a:xfrm>
            <a:custGeom>
              <a:avLst/>
              <a:gdLst/>
              <a:ahLst/>
              <a:cxnLst>
                <a:cxn ang="0">
                  <a:pos x="47" y="6"/>
                </a:cxn>
                <a:cxn ang="0">
                  <a:pos x="45" y="4"/>
                </a:cxn>
                <a:cxn ang="0">
                  <a:pos x="32" y="0"/>
                </a:cxn>
                <a:cxn ang="0">
                  <a:pos x="21" y="4"/>
                </a:cxn>
                <a:cxn ang="0">
                  <a:pos x="11" y="10"/>
                </a:cxn>
                <a:cxn ang="0">
                  <a:pos x="5" y="21"/>
                </a:cxn>
                <a:cxn ang="0">
                  <a:pos x="0" y="36"/>
                </a:cxn>
                <a:cxn ang="0">
                  <a:pos x="5" y="52"/>
                </a:cxn>
                <a:cxn ang="0">
                  <a:pos x="11" y="65"/>
                </a:cxn>
                <a:cxn ang="0">
                  <a:pos x="21" y="70"/>
                </a:cxn>
                <a:cxn ang="0">
                  <a:pos x="32" y="74"/>
                </a:cxn>
                <a:cxn ang="0">
                  <a:pos x="45" y="70"/>
                </a:cxn>
                <a:cxn ang="0">
                  <a:pos x="53" y="65"/>
                </a:cxn>
                <a:cxn ang="0">
                  <a:pos x="58" y="52"/>
                </a:cxn>
                <a:cxn ang="0">
                  <a:pos x="63" y="36"/>
                </a:cxn>
                <a:cxn ang="0">
                  <a:pos x="61" y="31"/>
                </a:cxn>
                <a:cxn ang="0">
                  <a:pos x="53" y="31"/>
                </a:cxn>
                <a:cxn ang="0">
                  <a:pos x="47" y="28"/>
                </a:cxn>
                <a:cxn ang="0">
                  <a:pos x="45" y="21"/>
                </a:cxn>
                <a:cxn ang="0">
                  <a:pos x="45" y="10"/>
                </a:cxn>
                <a:cxn ang="0">
                  <a:pos x="47" y="6"/>
                </a:cxn>
              </a:cxnLst>
              <a:rect l="0" t="0" r="r" b="b"/>
              <a:pathLst>
                <a:path w="63" h="74">
                  <a:moveTo>
                    <a:pt x="47" y="6"/>
                  </a:moveTo>
                  <a:lnTo>
                    <a:pt x="45" y="4"/>
                  </a:lnTo>
                  <a:lnTo>
                    <a:pt x="32" y="0"/>
                  </a:lnTo>
                  <a:lnTo>
                    <a:pt x="21" y="4"/>
                  </a:lnTo>
                  <a:lnTo>
                    <a:pt x="11" y="10"/>
                  </a:lnTo>
                  <a:lnTo>
                    <a:pt x="5" y="21"/>
                  </a:lnTo>
                  <a:lnTo>
                    <a:pt x="0" y="36"/>
                  </a:lnTo>
                  <a:lnTo>
                    <a:pt x="5" y="52"/>
                  </a:lnTo>
                  <a:lnTo>
                    <a:pt x="11" y="65"/>
                  </a:lnTo>
                  <a:lnTo>
                    <a:pt x="21" y="70"/>
                  </a:lnTo>
                  <a:lnTo>
                    <a:pt x="32" y="74"/>
                  </a:lnTo>
                  <a:lnTo>
                    <a:pt x="45" y="70"/>
                  </a:lnTo>
                  <a:lnTo>
                    <a:pt x="53" y="65"/>
                  </a:lnTo>
                  <a:lnTo>
                    <a:pt x="58" y="52"/>
                  </a:lnTo>
                  <a:lnTo>
                    <a:pt x="63" y="36"/>
                  </a:lnTo>
                  <a:lnTo>
                    <a:pt x="61" y="31"/>
                  </a:lnTo>
                  <a:lnTo>
                    <a:pt x="53" y="31"/>
                  </a:lnTo>
                  <a:lnTo>
                    <a:pt x="47" y="28"/>
                  </a:lnTo>
                  <a:lnTo>
                    <a:pt x="45" y="21"/>
                  </a:lnTo>
                  <a:lnTo>
                    <a:pt x="45" y="10"/>
                  </a:lnTo>
                  <a:lnTo>
                    <a:pt x="47" y="6"/>
                  </a:lnTo>
                  <a:close/>
                </a:path>
              </a:pathLst>
            </a:custGeom>
            <a:solidFill>
              <a:srgbClr val="000000"/>
            </a:solidFill>
            <a:ln w="9525">
              <a:noFill/>
              <a:round/>
              <a:headEnd/>
              <a:tailEnd/>
            </a:ln>
          </p:spPr>
          <p:txBody>
            <a:bodyPr/>
            <a:lstStyle/>
            <a:p>
              <a:endParaRPr lang="en-GB"/>
            </a:p>
          </p:txBody>
        </p:sp>
        <p:sp>
          <p:nvSpPr>
            <p:cNvPr id="26262" name="Freeform 662"/>
            <p:cNvSpPr>
              <a:spLocks/>
            </p:cNvSpPr>
            <p:nvPr/>
          </p:nvSpPr>
          <p:spPr bwMode="auto">
            <a:xfrm>
              <a:off x="2552" y="2090"/>
              <a:ext cx="5" cy="7"/>
            </a:xfrm>
            <a:custGeom>
              <a:avLst/>
              <a:gdLst/>
              <a:ahLst/>
              <a:cxnLst>
                <a:cxn ang="0">
                  <a:pos x="2" y="4"/>
                </a:cxn>
                <a:cxn ang="0">
                  <a:pos x="2" y="6"/>
                </a:cxn>
                <a:cxn ang="0">
                  <a:pos x="0" y="10"/>
                </a:cxn>
                <a:cxn ang="0">
                  <a:pos x="0" y="21"/>
                </a:cxn>
                <a:cxn ang="0">
                  <a:pos x="2" y="28"/>
                </a:cxn>
                <a:cxn ang="0">
                  <a:pos x="8" y="31"/>
                </a:cxn>
                <a:cxn ang="0">
                  <a:pos x="16" y="31"/>
                </a:cxn>
                <a:cxn ang="0">
                  <a:pos x="20" y="31"/>
                </a:cxn>
                <a:cxn ang="0">
                  <a:pos x="26" y="28"/>
                </a:cxn>
                <a:cxn ang="0">
                  <a:pos x="29" y="21"/>
                </a:cxn>
                <a:cxn ang="0">
                  <a:pos x="29" y="10"/>
                </a:cxn>
                <a:cxn ang="0">
                  <a:pos x="26" y="4"/>
                </a:cxn>
                <a:cxn ang="0">
                  <a:pos x="20" y="0"/>
                </a:cxn>
                <a:cxn ang="0">
                  <a:pos x="8" y="0"/>
                </a:cxn>
                <a:cxn ang="0">
                  <a:pos x="2" y="4"/>
                </a:cxn>
              </a:cxnLst>
              <a:rect l="0" t="0" r="r" b="b"/>
              <a:pathLst>
                <a:path w="29" h="31">
                  <a:moveTo>
                    <a:pt x="2" y="4"/>
                  </a:moveTo>
                  <a:lnTo>
                    <a:pt x="2" y="6"/>
                  </a:lnTo>
                  <a:lnTo>
                    <a:pt x="0" y="10"/>
                  </a:lnTo>
                  <a:lnTo>
                    <a:pt x="0" y="21"/>
                  </a:lnTo>
                  <a:lnTo>
                    <a:pt x="2" y="28"/>
                  </a:lnTo>
                  <a:lnTo>
                    <a:pt x="8" y="31"/>
                  </a:lnTo>
                  <a:lnTo>
                    <a:pt x="16" y="31"/>
                  </a:lnTo>
                  <a:lnTo>
                    <a:pt x="20" y="31"/>
                  </a:lnTo>
                  <a:lnTo>
                    <a:pt x="26" y="28"/>
                  </a:lnTo>
                  <a:lnTo>
                    <a:pt x="29" y="21"/>
                  </a:lnTo>
                  <a:lnTo>
                    <a:pt x="29" y="10"/>
                  </a:lnTo>
                  <a:lnTo>
                    <a:pt x="26" y="4"/>
                  </a:lnTo>
                  <a:lnTo>
                    <a:pt x="20" y="0"/>
                  </a:lnTo>
                  <a:lnTo>
                    <a:pt x="8" y="0"/>
                  </a:lnTo>
                  <a:lnTo>
                    <a:pt x="2" y="4"/>
                  </a:lnTo>
                  <a:close/>
                </a:path>
              </a:pathLst>
            </a:custGeom>
            <a:solidFill>
              <a:srgbClr val="FFFFFF"/>
            </a:solidFill>
            <a:ln w="9525">
              <a:noFill/>
              <a:round/>
              <a:headEnd/>
              <a:tailEnd/>
            </a:ln>
          </p:spPr>
          <p:txBody>
            <a:bodyPr/>
            <a:lstStyle/>
            <a:p>
              <a:endParaRPr lang="en-GB"/>
            </a:p>
          </p:txBody>
        </p:sp>
        <p:sp>
          <p:nvSpPr>
            <p:cNvPr id="26263" name="Freeform 663"/>
            <p:cNvSpPr>
              <a:spLocks/>
            </p:cNvSpPr>
            <p:nvPr/>
          </p:nvSpPr>
          <p:spPr bwMode="auto">
            <a:xfrm>
              <a:off x="2684" y="1994"/>
              <a:ext cx="84" cy="158"/>
            </a:xfrm>
            <a:custGeom>
              <a:avLst/>
              <a:gdLst/>
              <a:ahLst/>
              <a:cxnLst>
                <a:cxn ang="0">
                  <a:pos x="48" y="0"/>
                </a:cxn>
                <a:cxn ang="0">
                  <a:pos x="19" y="44"/>
                </a:cxn>
                <a:cxn ang="0">
                  <a:pos x="6" y="92"/>
                </a:cxn>
                <a:cxn ang="0">
                  <a:pos x="0" y="144"/>
                </a:cxn>
                <a:cxn ang="0">
                  <a:pos x="6" y="198"/>
                </a:cxn>
                <a:cxn ang="0">
                  <a:pos x="56" y="360"/>
                </a:cxn>
                <a:cxn ang="0">
                  <a:pos x="144" y="508"/>
                </a:cxn>
                <a:cxn ang="0">
                  <a:pos x="252" y="648"/>
                </a:cxn>
                <a:cxn ang="0">
                  <a:pos x="380" y="778"/>
                </a:cxn>
                <a:cxn ang="0">
                  <a:pos x="417" y="792"/>
                </a:cxn>
                <a:cxn ang="0">
                  <a:pos x="357" y="728"/>
                </a:cxn>
                <a:cxn ang="0">
                  <a:pos x="204" y="524"/>
                </a:cxn>
                <a:cxn ang="0">
                  <a:pos x="132" y="380"/>
                </a:cxn>
                <a:cxn ang="0">
                  <a:pos x="85" y="220"/>
                </a:cxn>
                <a:cxn ang="0">
                  <a:pos x="84" y="159"/>
                </a:cxn>
                <a:cxn ang="0">
                  <a:pos x="90" y="98"/>
                </a:cxn>
                <a:cxn ang="0">
                  <a:pos x="80" y="42"/>
                </a:cxn>
                <a:cxn ang="0">
                  <a:pos x="48" y="0"/>
                </a:cxn>
              </a:cxnLst>
              <a:rect l="0" t="0" r="r" b="b"/>
              <a:pathLst>
                <a:path w="417" h="792">
                  <a:moveTo>
                    <a:pt x="48" y="0"/>
                  </a:moveTo>
                  <a:lnTo>
                    <a:pt x="19" y="44"/>
                  </a:lnTo>
                  <a:lnTo>
                    <a:pt x="6" y="92"/>
                  </a:lnTo>
                  <a:lnTo>
                    <a:pt x="0" y="144"/>
                  </a:lnTo>
                  <a:lnTo>
                    <a:pt x="6" y="198"/>
                  </a:lnTo>
                  <a:lnTo>
                    <a:pt x="56" y="360"/>
                  </a:lnTo>
                  <a:lnTo>
                    <a:pt x="144" y="508"/>
                  </a:lnTo>
                  <a:lnTo>
                    <a:pt x="252" y="648"/>
                  </a:lnTo>
                  <a:lnTo>
                    <a:pt x="380" y="778"/>
                  </a:lnTo>
                  <a:lnTo>
                    <a:pt x="417" y="792"/>
                  </a:lnTo>
                  <a:lnTo>
                    <a:pt x="357" y="728"/>
                  </a:lnTo>
                  <a:lnTo>
                    <a:pt x="204" y="524"/>
                  </a:lnTo>
                  <a:lnTo>
                    <a:pt x="132" y="380"/>
                  </a:lnTo>
                  <a:lnTo>
                    <a:pt x="85" y="220"/>
                  </a:lnTo>
                  <a:lnTo>
                    <a:pt x="84" y="159"/>
                  </a:lnTo>
                  <a:lnTo>
                    <a:pt x="90" y="98"/>
                  </a:lnTo>
                  <a:lnTo>
                    <a:pt x="80" y="42"/>
                  </a:lnTo>
                  <a:lnTo>
                    <a:pt x="48" y="0"/>
                  </a:lnTo>
                  <a:close/>
                </a:path>
              </a:pathLst>
            </a:custGeom>
            <a:solidFill>
              <a:srgbClr val="000000"/>
            </a:solidFill>
            <a:ln w="9525">
              <a:noFill/>
              <a:round/>
              <a:headEnd/>
              <a:tailEnd/>
            </a:ln>
          </p:spPr>
          <p:txBody>
            <a:bodyPr/>
            <a:lstStyle/>
            <a:p>
              <a:endParaRPr lang="en-GB"/>
            </a:p>
          </p:txBody>
        </p:sp>
        <p:sp>
          <p:nvSpPr>
            <p:cNvPr id="26264" name="Freeform 664"/>
            <p:cNvSpPr>
              <a:spLocks/>
            </p:cNvSpPr>
            <p:nvPr/>
          </p:nvSpPr>
          <p:spPr bwMode="auto">
            <a:xfrm>
              <a:off x="2617" y="2043"/>
              <a:ext cx="19" cy="32"/>
            </a:xfrm>
            <a:custGeom>
              <a:avLst/>
              <a:gdLst/>
              <a:ahLst/>
              <a:cxnLst>
                <a:cxn ang="0">
                  <a:pos x="97" y="78"/>
                </a:cxn>
                <a:cxn ang="0">
                  <a:pos x="97" y="52"/>
                </a:cxn>
                <a:cxn ang="0">
                  <a:pos x="79" y="30"/>
                </a:cxn>
                <a:cxn ang="0">
                  <a:pos x="60" y="18"/>
                </a:cxn>
                <a:cxn ang="0">
                  <a:pos x="23" y="0"/>
                </a:cxn>
                <a:cxn ang="0">
                  <a:pos x="0" y="0"/>
                </a:cxn>
                <a:cxn ang="0">
                  <a:pos x="7" y="42"/>
                </a:cxn>
                <a:cxn ang="0">
                  <a:pos x="73" y="159"/>
                </a:cxn>
                <a:cxn ang="0">
                  <a:pos x="97" y="78"/>
                </a:cxn>
              </a:cxnLst>
              <a:rect l="0" t="0" r="r" b="b"/>
              <a:pathLst>
                <a:path w="97" h="159">
                  <a:moveTo>
                    <a:pt x="97" y="78"/>
                  </a:moveTo>
                  <a:lnTo>
                    <a:pt x="97" y="52"/>
                  </a:lnTo>
                  <a:lnTo>
                    <a:pt x="79" y="30"/>
                  </a:lnTo>
                  <a:lnTo>
                    <a:pt x="60" y="18"/>
                  </a:lnTo>
                  <a:lnTo>
                    <a:pt x="23" y="0"/>
                  </a:lnTo>
                  <a:lnTo>
                    <a:pt x="0" y="0"/>
                  </a:lnTo>
                  <a:lnTo>
                    <a:pt x="7" y="42"/>
                  </a:lnTo>
                  <a:lnTo>
                    <a:pt x="73" y="159"/>
                  </a:lnTo>
                  <a:lnTo>
                    <a:pt x="97" y="78"/>
                  </a:lnTo>
                  <a:close/>
                </a:path>
              </a:pathLst>
            </a:custGeom>
            <a:solidFill>
              <a:srgbClr val="000000"/>
            </a:solidFill>
            <a:ln w="9525">
              <a:noFill/>
              <a:round/>
              <a:headEnd/>
              <a:tailEnd/>
            </a:ln>
          </p:spPr>
          <p:txBody>
            <a:bodyPr/>
            <a:lstStyle/>
            <a:p>
              <a:endParaRPr lang="en-GB"/>
            </a:p>
          </p:txBody>
        </p:sp>
        <p:sp>
          <p:nvSpPr>
            <p:cNvPr id="26265" name="Freeform 665"/>
            <p:cNvSpPr>
              <a:spLocks/>
            </p:cNvSpPr>
            <p:nvPr/>
          </p:nvSpPr>
          <p:spPr bwMode="auto">
            <a:xfrm>
              <a:off x="2751" y="2158"/>
              <a:ext cx="37" cy="63"/>
            </a:xfrm>
            <a:custGeom>
              <a:avLst/>
              <a:gdLst/>
              <a:ahLst/>
              <a:cxnLst>
                <a:cxn ang="0">
                  <a:pos x="181" y="96"/>
                </a:cxn>
                <a:cxn ang="0">
                  <a:pos x="162" y="54"/>
                </a:cxn>
                <a:cxn ang="0">
                  <a:pos x="136" y="20"/>
                </a:cxn>
                <a:cxn ang="0">
                  <a:pos x="99" y="0"/>
                </a:cxn>
                <a:cxn ang="0">
                  <a:pos x="113" y="44"/>
                </a:cxn>
                <a:cxn ang="0">
                  <a:pos x="109" y="86"/>
                </a:cxn>
                <a:cxn ang="0">
                  <a:pos x="93" y="127"/>
                </a:cxn>
                <a:cxn ang="0">
                  <a:pos x="9" y="274"/>
                </a:cxn>
                <a:cxn ang="0">
                  <a:pos x="0" y="316"/>
                </a:cxn>
                <a:cxn ang="0">
                  <a:pos x="13" y="314"/>
                </a:cxn>
                <a:cxn ang="0">
                  <a:pos x="37" y="292"/>
                </a:cxn>
                <a:cxn ang="0">
                  <a:pos x="125" y="240"/>
                </a:cxn>
                <a:cxn ang="0">
                  <a:pos x="149" y="222"/>
                </a:cxn>
                <a:cxn ang="0">
                  <a:pos x="169" y="202"/>
                </a:cxn>
                <a:cxn ang="0">
                  <a:pos x="185" y="172"/>
                </a:cxn>
                <a:cxn ang="0">
                  <a:pos x="187" y="138"/>
                </a:cxn>
                <a:cxn ang="0">
                  <a:pos x="181" y="96"/>
                </a:cxn>
              </a:cxnLst>
              <a:rect l="0" t="0" r="r" b="b"/>
              <a:pathLst>
                <a:path w="187" h="316">
                  <a:moveTo>
                    <a:pt x="181" y="96"/>
                  </a:moveTo>
                  <a:lnTo>
                    <a:pt x="162" y="54"/>
                  </a:lnTo>
                  <a:lnTo>
                    <a:pt x="136" y="20"/>
                  </a:lnTo>
                  <a:lnTo>
                    <a:pt x="99" y="0"/>
                  </a:lnTo>
                  <a:lnTo>
                    <a:pt x="113" y="44"/>
                  </a:lnTo>
                  <a:lnTo>
                    <a:pt x="109" y="86"/>
                  </a:lnTo>
                  <a:lnTo>
                    <a:pt x="93" y="127"/>
                  </a:lnTo>
                  <a:lnTo>
                    <a:pt x="9" y="274"/>
                  </a:lnTo>
                  <a:lnTo>
                    <a:pt x="0" y="316"/>
                  </a:lnTo>
                  <a:lnTo>
                    <a:pt x="13" y="314"/>
                  </a:lnTo>
                  <a:lnTo>
                    <a:pt x="37" y="292"/>
                  </a:lnTo>
                  <a:lnTo>
                    <a:pt x="125" y="240"/>
                  </a:lnTo>
                  <a:lnTo>
                    <a:pt x="149" y="222"/>
                  </a:lnTo>
                  <a:lnTo>
                    <a:pt x="169" y="202"/>
                  </a:lnTo>
                  <a:lnTo>
                    <a:pt x="185" y="172"/>
                  </a:lnTo>
                  <a:lnTo>
                    <a:pt x="187" y="138"/>
                  </a:lnTo>
                  <a:lnTo>
                    <a:pt x="181" y="96"/>
                  </a:lnTo>
                  <a:close/>
                </a:path>
              </a:pathLst>
            </a:custGeom>
            <a:solidFill>
              <a:srgbClr val="000000"/>
            </a:solidFill>
            <a:ln w="9525">
              <a:noFill/>
              <a:round/>
              <a:headEnd/>
              <a:tailEnd/>
            </a:ln>
          </p:spPr>
          <p:txBody>
            <a:bodyPr/>
            <a:lstStyle/>
            <a:p>
              <a:endParaRPr lang="en-GB"/>
            </a:p>
          </p:txBody>
        </p:sp>
        <p:sp>
          <p:nvSpPr>
            <p:cNvPr id="26266" name="Freeform 666"/>
            <p:cNvSpPr>
              <a:spLocks/>
            </p:cNvSpPr>
            <p:nvPr/>
          </p:nvSpPr>
          <p:spPr bwMode="auto">
            <a:xfrm>
              <a:off x="2680" y="2222"/>
              <a:ext cx="44" cy="16"/>
            </a:xfrm>
            <a:custGeom>
              <a:avLst/>
              <a:gdLst/>
              <a:ahLst/>
              <a:cxnLst>
                <a:cxn ang="0">
                  <a:pos x="219" y="22"/>
                </a:cxn>
                <a:cxn ang="0">
                  <a:pos x="201" y="4"/>
                </a:cxn>
                <a:cxn ang="0">
                  <a:pos x="196" y="0"/>
                </a:cxn>
                <a:cxn ang="0">
                  <a:pos x="141" y="0"/>
                </a:cxn>
                <a:cxn ang="0">
                  <a:pos x="90" y="10"/>
                </a:cxn>
                <a:cxn ang="0">
                  <a:pos x="64" y="18"/>
                </a:cxn>
                <a:cxn ang="0">
                  <a:pos x="18" y="46"/>
                </a:cxn>
                <a:cxn ang="0">
                  <a:pos x="0" y="66"/>
                </a:cxn>
                <a:cxn ang="0">
                  <a:pos x="65" y="82"/>
                </a:cxn>
                <a:cxn ang="0">
                  <a:pos x="107" y="72"/>
                </a:cxn>
                <a:cxn ang="0">
                  <a:pos x="125" y="60"/>
                </a:cxn>
                <a:cxn ang="0">
                  <a:pos x="141" y="46"/>
                </a:cxn>
                <a:cxn ang="0">
                  <a:pos x="178" y="24"/>
                </a:cxn>
                <a:cxn ang="0">
                  <a:pos x="196" y="18"/>
                </a:cxn>
                <a:cxn ang="0">
                  <a:pos x="219" y="22"/>
                </a:cxn>
              </a:cxnLst>
              <a:rect l="0" t="0" r="r" b="b"/>
              <a:pathLst>
                <a:path w="219" h="82">
                  <a:moveTo>
                    <a:pt x="219" y="22"/>
                  </a:moveTo>
                  <a:lnTo>
                    <a:pt x="201" y="4"/>
                  </a:lnTo>
                  <a:lnTo>
                    <a:pt x="196" y="0"/>
                  </a:lnTo>
                  <a:lnTo>
                    <a:pt x="141" y="0"/>
                  </a:lnTo>
                  <a:lnTo>
                    <a:pt x="90" y="10"/>
                  </a:lnTo>
                  <a:lnTo>
                    <a:pt x="64" y="18"/>
                  </a:lnTo>
                  <a:lnTo>
                    <a:pt x="18" y="46"/>
                  </a:lnTo>
                  <a:lnTo>
                    <a:pt x="0" y="66"/>
                  </a:lnTo>
                  <a:lnTo>
                    <a:pt x="65" y="82"/>
                  </a:lnTo>
                  <a:lnTo>
                    <a:pt x="107" y="72"/>
                  </a:lnTo>
                  <a:lnTo>
                    <a:pt x="125" y="60"/>
                  </a:lnTo>
                  <a:lnTo>
                    <a:pt x="141" y="46"/>
                  </a:lnTo>
                  <a:lnTo>
                    <a:pt x="178" y="24"/>
                  </a:lnTo>
                  <a:lnTo>
                    <a:pt x="196" y="18"/>
                  </a:lnTo>
                  <a:lnTo>
                    <a:pt x="219" y="22"/>
                  </a:lnTo>
                  <a:close/>
                </a:path>
              </a:pathLst>
            </a:custGeom>
            <a:solidFill>
              <a:srgbClr val="000000"/>
            </a:solidFill>
            <a:ln w="9525">
              <a:noFill/>
              <a:round/>
              <a:headEnd/>
              <a:tailEnd/>
            </a:ln>
          </p:spPr>
          <p:txBody>
            <a:bodyPr/>
            <a:lstStyle/>
            <a:p>
              <a:endParaRPr lang="en-GB"/>
            </a:p>
          </p:txBody>
        </p:sp>
        <p:sp>
          <p:nvSpPr>
            <p:cNvPr id="26267" name="Freeform 667"/>
            <p:cNvSpPr>
              <a:spLocks/>
            </p:cNvSpPr>
            <p:nvPr/>
          </p:nvSpPr>
          <p:spPr bwMode="auto">
            <a:xfrm>
              <a:off x="2627" y="2185"/>
              <a:ext cx="42" cy="69"/>
            </a:xfrm>
            <a:custGeom>
              <a:avLst/>
              <a:gdLst/>
              <a:ahLst/>
              <a:cxnLst>
                <a:cxn ang="0">
                  <a:pos x="187" y="0"/>
                </a:cxn>
                <a:cxn ang="0">
                  <a:pos x="170" y="20"/>
                </a:cxn>
                <a:cxn ang="0">
                  <a:pos x="82" y="93"/>
                </a:cxn>
                <a:cxn ang="0">
                  <a:pos x="30" y="146"/>
                </a:cxn>
                <a:cxn ang="0">
                  <a:pos x="11" y="180"/>
                </a:cxn>
                <a:cxn ang="0">
                  <a:pos x="0" y="250"/>
                </a:cxn>
                <a:cxn ang="0">
                  <a:pos x="4" y="269"/>
                </a:cxn>
                <a:cxn ang="0">
                  <a:pos x="27" y="303"/>
                </a:cxn>
                <a:cxn ang="0">
                  <a:pos x="46" y="318"/>
                </a:cxn>
                <a:cxn ang="0">
                  <a:pos x="82" y="336"/>
                </a:cxn>
                <a:cxn ang="0">
                  <a:pos x="128" y="344"/>
                </a:cxn>
                <a:cxn ang="0">
                  <a:pos x="148" y="344"/>
                </a:cxn>
                <a:cxn ang="0">
                  <a:pos x="171" y="340"/>
                </a:cxn>
                <a:cxn ang="0">
                  <a:pos x="212" y="328"/>
                </a:cxn>
                <a:cxn ang="0">
                  <a:pos x="142" y="313"/>
                </a:cxn>
                <a:cxn ang="0">
                  <a:pos x="124" y="300"/>
                </a:cxn>
                <a:cxn ang="0">
                  <a:pos x="106" y="276"/>
                </a:cxn>
                <a:cxn ang="0">
                  <a:pos x="98" y="250"/>
                </a:cxn>
                <a:cxn ang="0">
                  <a:pos x="94" y="220"/>
                </a:cxn>
                <a:cxn ang="0">
                  <a:pos x="103" y="166"/>
                </a:cxn>
                <a:cxn ang="0">
                  <a:pos x="128" y="116"/>
                </a:cxn>
                <a:cxn ang="0">
                  <a:pos x="171" y="48"/>
                </a:cxn>
                <a:cxn ang="0">
                  <a:pos x="182" y="25"/>
                </a:cxn>
                <a:cxn ang="0">
                  <a:pos x="187" y="0"/>
                </a:cxn>
              </a:cxnLst>
              <a:rect l="0" t="0" r="r" b="b"/>
              <a:pathLst>
                <a:path w="212" h="344">
                  <a:moveTo>
                    <a:pt x="187" y="0"/>
                  </a:moveTo>
                  <a:lnTo>
                    <a:pt x="170" y="20"/>
                  </a:lnTo>
                  <a:lnTo>
                    <a:pt x="82" y="93"/>
                  </a:lnTo>
                  <a:lnTo>
                    <a:pt x="30" y="146"/>
                  </a:lnTo>
                  <a:lnTo>
                    <a:pt x="11" y="180"/>
                  </a:lnTo>
                  <a:lnTo>
                    <a:pt x="0" y="250"/>
                  </a:lnTo>
                  <a:lnTo>
                    <a:pt x="4" y="269"/>
                  </a:lnTo>
                  <a:lnTo>
                    <a:pt x="27" y="303"/>
                  </a:lnTo>
                  <a:lnTo>
                    <a:pt x="46" y="318"/>
                  </a:lnTo>
                  <a:lnTo>
                    <a:pt x="82" y="336"/>
                  </a:lnTo>
                  <a:lnTo>
                    <a:pt x="128" y="344"/>
                  </a:lnTo>
                  <a:lnTo>
                    <a:pt x="148" y="344"/>
                  </a:lnTo>
                  <a:lnTo>
                    <a:pt x="171" y="340"/>
                  </a:lnTo>
                  <a:lnTo>
                    <a:pt x="212" y="328"/>
                  </a:lnTo>
                  <a:lnTo>
                    <a:pt x="142" y="313"/>
                  </a:lnTo>
                  <a:lnTo>
                    <a:pt x="124" y="300"/>
                  </a:lnTo>
                  <a:lnTo>
                    <a:pt x="106" y="276"/>
                  </a:lnTo>
                  <a:lnTo>
                    <a:pt x="98" y="250"/>
                  </a:lnTo>
                  <a:lnTo>
                    <a:pt x="94" y="220"/>
                  </a:lnTo>
                  <a:lnTo>
                    <a:pt x="103" y="166"/>
                  </a:lnTo>
                  <a:lnTo>
                    <a:pt x="128" y="116"/>
                  </a:lnTo>
                  <a:lnTo>
                    <a:pt x="171" y="48"/>
                  </a:lnTo>
                  <a:lnTo>
                    <a:pt x="182" y="25"/>
                  </a:lnTo>
                  <a:lnTo>
                    <a:pt x="187" y="0"/>
                  </a:lnTo>
                  <a:close/>
                </a:path>
              </a:pathLst>
            </a:custGeom>
            <a:solidFill>
              <a:srgbClr val="000000"/>
            </a:solidFill>
            <a:ln w="9525">
              <a:noFill/>
              <a:round/>
              <a:headEnd/>
              <a:tailEnd/>
            </a:ln>
          </p:spPr>
          <p:txBody>
            <a:bodyPr/>
            <a:lstStyle/>
            <a:p>
              <a:endParaRPr lang="en-GB"/>
            </a:p>
          </p:txBody>
        </p:sp>
        <p:sp>
          <p:nvSpPr>
            <p:cNvPr id="26268" name="Freeform 668"/>
            <p:cNvSpPr>
              <a:spLocks/>
            </p:cNvSpPr>
            <p:nvPr/>
          </p:nvSpPr>
          <p:spPr bwMode="auto">
            <a:xfrm>
              <a:off x="2413" y="2272"/>
              <a:ext cx="143" cy="73"/>
            </a:xfrm>
            <a:custGeom>
              <a:avLst/>
              <a:gdLst/>
              <a:ahLst/>
              <a:cxnLst>
                <a:cxn ang="0">
                  <a:pos x="128" y="100"/>
                </a:cxn>
                <a:cxn ang="0">
                  <a:pos x="222" y="158"/>
                </a:cxn>
                <a:cxn ang="0">
                  <a:pos x="321" y="194"/>
                </a:cxn>
                <a:cxn ang="0">
                  <a:pos x="481" y="230"/>
                </a:cxn>
                <a:cxn ang="0">
                  <a:pos x="581" y="268"/>
                </a:cxn>
                <a:cxn ang="0">
                  <a:pos x="615" y="294"/>
                </a:cxn>
                <a:cxn ang="0">
                  <a:pos x="675" y="350"/>
                </a:cxn>
                <a:cxn ang="0">
                  <a:pos x="693" y="362"/>
                </a:cxn>
                <a:cxn ang="0">
                  <a:pos x="711" y="367"/>
                </a:cxn>
                <a:cxn ang="0">
                  <a:pos x="673" y="332"/>
                </a:cxn>
                <a:cxn ang="0">
                  <a:pos x="573" y="196"/>
                </a:cxn>
                <a:cxn ang="0">
                  <a:pos x="518" y="152"/>
                </a:cxn>
                <a:cxn ang="0">
                  <a:pos x="426" y="106"/>
                </a:cxn>
                <a:cxn ang="0">
                  <a:pos x="219" y="60"/>
                </a:cxn>
                <a:cxn ang="0">
                  <a:pos x="186" y="58"/>
                </a:cxn>
                <a:cxn ang="0">
                  <a:pos x="112" y="42"/>
                </a:cxn>
                <a:cxn ang="0">
                  <a:pos x="59" y="16"/>
                </a:cxn>
                <a:cxn ang="0">
                  <a:pos x="23" y="4"/>
                </a:cxn>
                <a:cxn ang="0">
                  <a:pos x="0" y="0"/>
                </a:cxn>
                <a:cxn ang="0">
                  <a:pos x="128" y="100"/>
                </a:cxn>
              </a:cxnLst>
              <a:rect l="0" t="0" r="r" b="b"/>
              <a:pathLst>
                <a:path w="711" h="367">
                  <a:moveTo>
                    <a:pt x="128" y="100"/>
                  </a:moveTo>
                  <a:lnTo>
                    <a:pt x="222" y="158"/>
                  </a:lnTo>
                  <a:lnTo>
                    <a:pt x="321" y="194"/>
                  </a:lnTo>
                  <a:lnTo>
                    <a:pt x="481" y="230"/>
                  </a:lnTo>
                  <a:lnTo>
                    <a:pt x="581" y="268"/>
                  </a:lnTo>
                  <a:lnTo>
                    <a:pt x="615" y="294"/>
                  </a:lnTo>
                  <a:lnTo>
                    <a:pt x="675" y="350"/>
                  </a:lnTo>
                  <a:lnTo>
                    <a:pt x="693" y="362"/>
                  </a:lnTo>
                  <a:lnTo>
                    <a:pt x="711" y="367"/>
                  </a:lnTo>
                  <a:lnTo>
                    <a:pt x="673" y="332"/>
                  </a:lnTo>
                  <a:lnTo>
                    <a:pt x="573" y="196"/>
                  </a:lnTo>
                  <a:lnTo>
                    <a:pt x="518" y="152"/>
                  </a:lnTo>
                  <a:lnTo>
                    <a:pt x="426" y="106"/>
                  </a:lnTo>
                  <a:lnTo>
                    <a:pt x="219" y="60"/>
                  </a:lnTo>
                  <a:lnTo>
                    <a:pt x="186" y="58"/>
                  </a:lnTo>
                  <a:lnTo>
                    <a:pt x="112" y="42"/>
                  </a:lnTo>
                  <a:lnTo>
                    <a:pt x="59" y="16"/>
                  </a:lnTo>
                  <a:lnTo>
                    <a:pt x="23" y="4"/>
                  </a:lnTo>
                  <a:lnTo>
                    <a:pt x="0" y="0"/>
                  </a:lnTo>
                  <a:lnTo>
                    <a:pt x="128" y="100"/>
                  </a:lnTo>
                  <a:close/>
                </a:path>
              </a:pathLst>
            </a:custGeom>
            <a:solidFill>
              <a:srgbClr val="000000"/>
            </a:solidFill>
            <a:ln w="9525">
              <a:noFill/>
              <a:round/>
              <a:headEnd/>
              <a:tailEnd/>
            </a:ln>
          </p:spPr>
          <p:txBody>
            <a:bodyPr/>
            <a:lstStyle/>
            <a:p>
              <a:endParaRPr lang="en-GB"/>
            </a:p>
          </p:txBody>
        </p:sp>
        <p:sp>
          <p:nvSpPr>
            <p:cNvPr id="26269" name="Freeform 669"/>
            <p:cNvSpPr>
              <a:spLocks/>
            </p:cNvSpPr>
            <p:nvPr/>
          </p:nvSpPr>
          <p:spPr bwMode="auto">
            <a:xfrm>
              <a:off x="2676" y="1834"/>
              <a:ext cx="130" cy="115"/>
            </a:xfrm>
            <a:custGeom>
              <a:avLst/>
              <a:gdLst/>
              <a:ahLst/>
              <a:cxnLst>
                <a:cxn ang="0">
                  <a:pos x="636" y="70"/>
                </a:cxn>
                <a:cxn ang="0">
                  <a:pos x="652" y="86"/>
                </a:cxn>
                <a:cxn ang="0">
                  <a:pos x="652" y="59"/>
                </a:cxn>
                <a:cxn ang="0">
                  <a:pos x="619" y="22"/>
                </a:cxn>
                <a:cxn ang="0">
                  <a:pos x="600" y="10"/>
                </a:cxn>
                <a:cxn ang="0">
                  <a:pos x="577" y="4"/>
                </a:cxn>
                <a:cxn ang="0">
                  <a:pos x="520" y="0"/>
                </a:cxn>
                <a:cxn ang="0">
                  <a:pos x="512" y="0"/>
                </a:cxn>
                <a:cxn ang="0">
                  <a:pos x="452" y="17"/>
                </a:cxn>
                <a:cxn ang="0">
                  <a:pos x="398" y="48"/>
                </a:cxn>
                <a:cxn ang="0">
                  <a:pos x="304" y="142"/>
                </a:cxn>
                <a:cxn ang="0">
                  <a:pos x="168" y="336"/>
                </a:cxn>
                <a:cxn ang="0">
                  <a:pos x="32" y="496"/>
                </a:cxn>
                <a:cxn ang="0">
                  <a:pos x="14" y="528"/>
                </a:cxn>
                <a:cxn ang="0">
                  <a:pos x="0" y="564"/>
                </a:cxn>
                <a:cxn ang="0">
                  <a:pos x="35" y="574"/>
                </a:cxn>
                <a:cxn ang="0">
                  <a:pos x="56" y="576"/>
                </a:cxn>
                <a:cxn ang="0">
                  <a:pos x="95" y="576"/>
                </a:cxn>
                <a:cxn ang="0">
                  <a:pos x="114" y="574"/>
                </a:cxn>
                <a:cxn ang="0">
                  <a:pos x="132" y="568"/>
                </a:cxn>
                <a:cxn ang="0">
                  <a:pos x="150" y="559"/>
                </a:cxn>
                <a:cxn ang="0">
                  <a:pos x="204" y="515"/>
                </a:cxn>
                <a:cxn ang="0">
                  <a:pos x="250" y="468"/>
                </a:cxn>
                <a:cxn ang="0">
                  <a:pos x="286" y="416"/>
                </a:cxn>
                <a:cxn ang="0">
                  <a:pos x="436" y="112"/>
                </a:cxn>
                <a:cxn ang="0">
                  <a:pos x="464" y="70"/>
                </a:cxn>
                <a:cxn ang="0">
                  <a:pos x="488" y="46"/>
                </a:cxn>
                <a:cxn ang="0">
                  <a:pos x="504" y="36"/>
                </a:cxn>
                <a:cxn ang="0">
                  <a:pos x="517" y="30"/>
                </a:cxn>
                <a:cxn ang="0">
                  <a:pos x="522" y="30"/>
                </a:cxn>
                <a:cxn ang="0">
                  <a:pos x="535" y="28"/>
                </a:cxn>
                <a:cxn ang="0">
                  <a:pos x="572" y="30"/>
                </a:cxn>
                <a:cxn ang="0">
                  <a:pos x="590" y="36"/>
                </a:cxn>
                <a:cxn ang="0">
                  <a:pos x="606" y="46"/>
                </a:cxn>
                <a:cxn ang="0">
                  <a:pos x="636" y="70"/>
                </a:cxn>
              </a:cxnLst>
              <a:rect l="0" t="0" r="r" b="b"/>
              <a:pathLst>
                <a:path w="652" h="576">
                  <a:moveTo>
                    <a:pt x="636" y="70"/>
                  </a:moveTo>
                  <a:lnTo>
                    <a:pt x="652" y="86"/>
                  </a:lnTo>
                  <a:lnTo>
                    <a:pt x="652" y="59"/>
                  </a:lnTo>
                  <a:lnTo>
                    <a:pt x="619" y="22"/>
                  </a:lnTo>
                  <a:lnTo>
                    <a:pt x="600" y="10"/>
                  </a:lnTo>
                  <a:lnTo>
                    <a:pt x="577" y="4"/>
                  </a:lnTo>
                  <a:lnTo>
                    <a:pt x="520" y="0"/>
                  </a:lnTo>
                  <a:lnTo>
                    <a:pt x="512" y="0"/>
                  </a:lnTo>
                  <a:lnTo>
                    <a:pt x="452" y="17"/>
                  </a:lnTo>
                  <a:lnTo>
                    <a:pt x="398" y="48"/>
                  </a:lnTo>
                  <a:lnTo>
                    <a:pt x="304" y="142"/>
                  </a:lnTo>
                  <a:lnTo>
                    <a:pt x="168" y="336"/>
                  </a:lnTo>
                  <a:lnTo>
                    <a:pt x="32" y="496"/>
                  </a:lnTo>
                  <a:lnTo>
                    <a:pt x="14" y="528"/>
                  </a:lnTo>
                  <a:lnTo>
                    <a:pt x="0" y="564"/>
                  </a:lnTo>
                  <a:lnTo>
                    <a:pt x="35" y="574"/>
                  </a:lnTo>
                  <a:lnTo>
                    <a:pt x="56" y="576"/>
                  </a:lnTo>
                  <a:lnTo>
                    <a:pt x="95" y="576"/>
                  </a:lnTo>
                  <a:lnTo>
                    <a:pt x="114" y="574"/>
                  </a:lnTo>
                  <a:lnTo>
                    <a:pt x="132" y="568"/>
                  </a:lnTo>
                  <a:lnTo>
                    <a:pt x="150" y="559"/>
                  </a:lnTo>
                  <a:lnTo>
                    <a:pt x="204" y="515"/>
                  </a:lnTo>
                  <a:lnTo>
                    <a:pt x="250" y="468"/>
                  </a:lnTo>
                  <a:lnTo>
                    <a:pt x="286" y="416"/>
                  </a:lnTo>
                  <a:lnTo>
                    <a:pt x="436" y="112"/>
                  </a:lnTo>
                  <a:lnTo>
                    <a:pt x="464" y="70"/>
                  </a:lnTo>
                  <a:lnTo>
                    <a:pt x="488" y="46"/>
                  </a:lnTo>
                  <a:lnTo>
                    <a:pt x="504" y="36"/>
                  </a:lnTo>
                  <a:lnTo>
                    <a:pt x="517" y="30"/>
                  </a:lnTo>
                  <a:lnTo>
                    <a:pt x="522" y="30"/>
                  </a:lnTo>
                  <a:lnTo>
                    <a:pt x="535" y="28"/>
                  </a:lnTo>
                  <a:lnTo>
                    <a:pt x="572" y="30"/>
                  </a:lnTo>
                  <a:lnTo>
                    <a:pt x="590" y="36"/>
                  </a:lnTo>
                  <a:lnTo>
                    <a:pt x="606" y="46"/>
                  </a:lnTo>
                  <a:lnTo>
                    <a:pt x="636" y="70"/>
                  </a:lnTo>
                  <a:close/>
                </a:path>
              </a:pathLst>
            </a:custGeom>
            <a:solidFill>
              <a:srgbClr val="000000"/>
            </a:solidFill>
            <a:ln w="9525">
              <a:noFill/>
              <a:round/>
              <a:headEnd/>
              <a:tailEnd/>
            </a:ln>
          </p:spPr>
          <p:txBody>
            <a:bodyPr/>
            <a:lstStyle/>
            <a:p>
              <a:endParaRPr lang="en-GB"/>
            </a:p>
          </p:txBody>
        </p:sp>
        <p:sp>
          <p:nvSpPr>
            <p:cNvPr id="26270" name="Freeform 670"/>
            <p:cNvSpPr>
              <a:spLocks/>
            </p:cNvSpPr>
            <p:nvPr/>
          </p:nvSpPr>
          <p:spPr bwMode="auto">
            <a:xfrm>
              <a:off x="2788" y="1796"/>
              <a:ext cx="8" cy="13"/>
            </a:xfrm>
            <a:custGeom>
              <a:avLst/>
              <a:gdLst/>
              <a:ahLst/>
              <a:cxnLst>
                <a:cxn ang="0">
                  <a:pos x="0" y="0"/>
                </a:cxn>
                <a:cxn ang="0">
                  <a:pos x="36" y="65"/>
                </a:cxn>
                <a:cxn ang="0">
                  <a:pos x="20" y="26"/>
                </a:cxn>
                <a:cxn ang="0">
                  <a:pos x="0" y="0"/>
                </a:cxn>
              </a:cxnLst>
              <a:rect l="0" t="0" r="r" b="b"/>
              <a:pathLst>
                <a:path w="36" h="65">
                  <a:moveTo>
                    <a:pt x="0" y="0"/>
                  </a:moveTo>
                  <a:lnTo>
                    <a:pt x="36" y="65"/>
                  </a:lnTo>
                  <a:lnTo>
                    <a:pt x="20" y="26"/>
                  </a:lnTo>
                  <a:lnTo>
                    <a:pt x="0" y="0"/>
                  </a:lnTo>
                  <a:close/>
                </a:path>
              </a:pathLst>
            </a:custGeom>
            <a:solidFill>
              <a:srgbClr val="FFBFBF"/>
            </a:solidFill>
            <a:ln w="9525">
              <a:noFill/>
              <a:round/>
              <a:headEnd/>
              <a:tailEnd/>
            </a:ln>
          </p:spPr>
          <p:txBody>
            <a:bodyPr/>
            <a:lstStyle/>
            <a:p>
              <a:endParaRPr lang="en-GB"/>
            </a:p>
          </p:txBody>
        </p:sp>
        <p:sp>
          <p:nvSpPr>
            <p:cNvPr id="26271" name="Freeform 671"/>
            <p:cNvSpPr>
              <a:spLocks/>
            </p:cNvSpPr>
            <p:nvPr/>
          </p:nvSpPr>
          <p:spPr bwMode="auto">
            <a:xfrm>
              <a:off x="2724" y="1949"/>
              <a:ext cx="80" cy="64"/>
            </a:xfrm>
            <a:custGeom>
              <a:avLst/>
              <a:gdLst/>
              <a:ahLst/>
              <a:cxnLst>
                <a:cxn ang="0">
                  <a:pos x="220" y="30"/>
                </a:cxn>
                <a:cxn ang="0">
                  <a:pos x="227" y="30"/>
                </a:cxn>
                <a:cxn ang="0">
                  <a:pos x="239" y="24"/>
                </a:cxn>
                <a:cxn ang="0">
                  <a:pos x="278" y="14"/>
                </a:cxn>
                <a:cxn ang="0">
                  <a:pos x="287" y="16"/>
                </a:cxn>
                <a:cxn ang="0">
                  <a:pos x="289" y="14"/>
                </a:cxn>
                <a:cxn ang="0">
                  <a:pos x="301" y="2"/>
                </a:cxn>
                <a:cxn ang="0">
                  <a:pos x="338" y="2"/>
                </a:cxn>
                <a:cxn ang="0">
                  <a:pos x="351" y="6"/>
                </a:cxn>
                <a:cxn ang="0">
                  <a:pos x="363" y="8"/>
                </a:cxn>
                <a:cxn ang="0">
                  <a:pos x="375" y="12"/>
                </a:cxn>
                <a:cxn ang="0">
                  <a:pos x="399" y="24"/>
                </a:cxn>
                <a:cxn ang="0">
                  <a:pos x="372" y="8"/>
                </a:cxn>
                <a:cxn ang="0">
                  <a:pos x="345" y="2"/>
                </a:cxn>
                <a:cxn ang="0">
                  <a:pos x="321" y="0"/>
                </a:cxn>
                <a:cxn ang="0">
                  <a:pos x="295" y="2"/>
                </a:cxn>
                <a:cxn ang="0">
                  <a:pos x="267" y="8"/>
                </a:cxn>
                <a:cxn ang="0">
                  <a:pos x="239" y="19"/>
                </a:cxn>
                <a:cxn ang="0">
                  <a:pos x="152" y="64"/>
                </a:cxn>
                <a:cxn ang="0">
                  <a:pos x="92" y="119"/>
                </a:cxn>
                <a:cxn ang="0">
                  <a:pos x="66" y="153"/>
                </a:cxn>
                <a:cxn ang="0">
                  <a:pos x="29" y="232"/>
                </a:cxn>
                <a:cxn ang="0">
                  <a:pos x="0" y="322"/>
                </a:cxn>
                <a:cxn ang="0">
                  <a:pos x="49" y="198"/>
                </a:cxn>
                <a:cxn ang="0">
                  <a:pos x="92" y="132"/>
                </a:cxn>
                <a:cxn ang="0">
                  <a:pos x="149" y="72"/>
                </a:cxn>
                <a:cxn ang="0">
                  <a:pos x="220" y="30"/>
                </a:cxn>
              </a:cxnLst>
              <a:rect l="0" t="0" r="r" b="b"/>
              <a:pathLst>
                <a:path w="399" h="322">
                  <a:moveTo>
                    <a:pt x="220" y="30"/>
                  </a:moveTo>
                  <a:lnTo>
                    <a:pt x="227" y="30"/>
                  </a:lnTo>
                  <a:lnTo>
                    <a:pt x="239" y="24"/>
                  </a:lnTo>
                  <a:lnTo>
                    <a:pt x="278" y="14"/>
                  </a:lnTo>
                  <a:lnTo>
                    <a:pt x="287" y="16"/>
                  </a:lnTo>
                  <a:lnTo>
                    <a:pt x="289" y="14"/>
                  </a:lnTo>
                  <a:lnTo>
                    <a:pt x="301" y="2"/>
                  </a:lnTo>
                  <a:lnTo>
                    <a:pt x="338" y="2"/>
                  </a:lnTo>
                  <a:lnTo>
                    <a:pt x="351" y="6"/>
                  </a:lnTo>
                  <a:lnTo>
                    <a:pt x="363" y="8"/>
                  </a:lnTo>
                  <a:lnTo>
                    <a:pt x="375" y="12"/>
                  </a:lnTo>
                  <a:lnTo>
                    <a:pt x="399" y="24"/>
                  </a:lnTo>
                  <a:lnTo>
                    <a:pt x="372" y="8"/>
                  </a:lnTo>
                  <a:lnTo>
                    <a:pt x="345" y="2"/>
                  </a:lnTo>
                  <a:lnTo>
                    <a:pt x="321" y="0"/>
                  </a:lnTo>
                  <a:lnTo>
                    <a:pt x="295" y="2"/>
                  </a:lnTo>
                  <a:lnTo>
                    <a:pt x="267" y="8"/>
                  </a:lnTo>
                  <a:lnTo>
                    <a:pt x="239" y="19"/>
                  </a:lnTo>
                  <a:lnTo>
                    <a:pt x="152" y="64"/>
                  </a:lnTo>
                  <a:lnTo>
                    <a:pt x="92" y="119"/>
                  </a:lnTo>
                  <a:lnTo>
                    <a:pt x="66" y="153"/>
                  </a:lnTo>
                  <a:lnTo>
                    <a:pt x="29" y="232"/>
                  </a:lnTo>
                  <a:lnTo>
                    <a:pt x="0" y="322"/>
                  </a:lnTo>
                  <a:lnTo>
                    <a:pt x="49" y="198"/>
                  </a:lnTo>
                  <a:lnTo>
                    <a:pt x="92" y="132"/>
                  </a:lnTo>
                  <a:lnTo>
                    <a:pt x="149" y="72"/>
                  </a:lnTo>
                  <a:lnTo>
                    <a:pt x="220" y="30"/>
                  </a:lnTo>
                  <a:close/>
                </a:path>
              </a:pathLst>
            </a:custGeom>
            <a:solidFill>
              <a:srgbClr val="FFBFBF"/>
            </a:solidFill>
            <a:ln w="9525">
              <a:noFill/>
              <a:round/>
              <a:headEnd/>
              <a:tailEnd/>
            </a:ln>
          </p:spPr>
          <p:txBody>
            <a:bodyPr/>
            <a:lstStyle/>
            <a:p>
              <a:endParaRPr lang="en-GB"/>
            </a:p>
          </p:txBody>
        </p:sp>
        <p:sp>
          <p:nvSpPr>
            <p:cNvPr id="26272" name="Freeform 672"/>
            <p:cNvSpPr>
              <a:spLocks/>
            </p:cNvSpPr>
            <p:nvPr/>
          </p:nvSpPr>
          <p:spPr bwMode="auto">
            <a:xfrm>
              <a:off x="2724" y="1949"/>
              <a:ext cx="93" cy="64"/>
            </a:xfrm>
            <a:custGeom>
              <a:avLst/>
              <a:gdLst/>
              <a:ahLst/>
              <a:cxnLst>
                <a:cxn ang="0">
                  <a:pos x="227" y="28"/>
                </a:cxn>
                <a:cxn ang="0">
                  <a:pos x="220" y="28"/>
                </a:cxn>
                <a:cxn ang="0">
                  <a:pos x="149" y="70"/>
                </a:cxn>
                <a:cxn ang="0">
                  <a:pos x="92" y="130"/>
                </a:cxn>
                <a:cxn ang="0">
                  <a:pos x="49" y="196"/>
                </a:cxn>
                <a:cxn ang="0">
                  <a:pos x="0" y="320"/>
                </a:cxn>
                <a:cxn ang="0">
                  <a:pos x="87" y="312"/>
                </a:cxn>
                <a:cxn ang="0">
                  <a:pos x="220" y="282"/>
                </a:cxn>
                <a:cxn ang="0">
                  <a:pos x="278" y="256"/>
                </a:cxn>
                <a:cxn ang="0">
                  <a:pos x="315" y="240"/>
                </a:cxn>
                <a:cxn ang="0">
                  <a:pos x="375" y="190"/>
                </a:cxn>
                <a:cxn ang="0">
                  <a:pos x="414" y="144"/>
                </a:cxn>
                <a:cxn ang="0">
                  <a:pos x="421" y="138"/>
                </a:cxn>
                <a:cxn ang="0">
                  <a:pos x="437" y="117"/>
                </a:cxn>
                <a:cxn ang="0">
                  <a:pos x="455" y="88"/>
                </a:cxn>
                <a:cxn ang="0">
                  <a:pos x="467" y="56"/>
                </a:cxn>
                <a:cxn ang="0">
                  <a:pos x="399" y="22"/>
                </a:cxn>
                <a:cxn ang="0">
                  <a:pos x="375" y="10"/>
                </a:cxn>
                <a:cxn ang="0">
                  <a:pos x="363" y="6"/>
                </a:cxn>
                <a:cxn ang="0">
                  <a:pos x="351" y="4"/>
                </a:cxn>
                <a:cxn ang="0">
                  <a:pos x="338" y="0"/>
                </a:cxn>
                <a:cxn ang="0">
                  <a:pos x="301" y="0"/>
                </a:cxn>
                <a:cxn ang="0">
                  <a:pos x="289" y="12"/>
                </a:cxn>
                <a:cxn ang="0">
                  <a:pos x="287" y="14"/>
                </a:cxn>
                <a:cxn ang="0">
                  <a:pos x="301" y="17"/>
                </a:cxn>
                <a:cxn ang="0">
                  <a:pos x="337" y="30"/>
                </a:cxn>
                <a:cxn ang="0">
                  <a:pos x="355" y="46"/>
                </a:cxn>
                <a:cxn ang="0">
                  <a:pos x="367" y="62"/>
                </a:cxn>
                <a:cxn ang="0">
                  <a:pos x="375" y="80"/>
                </a:cxn>
                <a:cxn ang="0">
                  <a:pos x="380" y="100"/>
                </a:cxn>
                <a:cxn ang="0">
                  <a:pos x="385" y="124"/>
                </a:cxn>
                <a:cxn ang="0">
                  <a:pos x="375" y="166"/>
                </a:cxn>
                <a:cxn ang="0">
                  <a:pos x="367" y="184"/>
                </a:cxn>
                <a:cxn ang="0">
                  <a:pos x="355" y="200"/>
                </a:cxn>
                <a:cxn ang="0">
                  <a:pos x="337" y="214"/>
                </a:cxn>
                <a:cxn ang="0">
                  <a:pos x="319" y="224"/>
                </a:cxn>
                <a:cxn ang="0">
                  <a:pos x="301" y="230"/>
                </a:cxn>
                <a:cxn ang="0">
                  <a:pos x="278" y="234"/>
                </a:cxn>
                <a:cxn ang="0">
                  <a:pos x="239" y="224"/>
                </a:cxn>
                <a:cxn ang="0">
                  <a:pos x="220" y="214"/>
                </a:cxn>
                <a:cxn ang="0">
                  <a:pos x="202" y="200"/>
                </a:cxn>
                <a:cxn ang="0">
                  <a:pos x="191" y="184"/>
                </a:cxn>
                <a:cxn ang="0">
                  <a:pos x="183" y="166"/>
                </a:cxn>
                <a:cxn ang="0">
                  <a:pos x="173" y="124"/>
                </a:cxn>
                <a:cxn ang="0">
                  <a:pos x="177" y="100"/>
                </a:cxn>
                <a:cxn ang="0">
                  <a:pos x="183" y="80"/>
                </a:cxn>
                <a:cxn ang="0">
                  <a:pos x="191" y="62"/>
                </a:cxn>
                <a:cxn ang="0">
                  <a:pos x="202" y="46"/>
                </a:cxn>
                <a:cxn ang="0">
                  <a:pos x="220" y="30"/>
                </a:cxn>
                <a:cxn ang="0">
                  <a:pos x="227" y="28"/>
                </a:cxn>
              </a:cxnLst>
              <a:rect l="0" t="0" r="r" b="b"/>
              <a:pathLst>
                <a:path w="467" h="320">
                  <a:moveTo>
                    <a:pt x="227" y="28"/>
                  </a:moveTo>
                  <a:lnTo>
                    <a:pt x="220" y="28"/>
                  </a:lnTo>
                  <a:lnTo>
                    <a:pt x="149" y="70"/>
                  </a:lnTo>
                  <a:lnTo>
                    <a:pt x="92" y="130"/>
                  </a:lnTo>
                  <a:lnTo>
                    <a:pt x="49" y="196"/>
                  </a:lnTo>
                  <a:lnTo>
                    <a:pt x="0" y="320"/>
                  </a:lnTo>
                  <a:lnTo>
                    <a:pt x="87" y="312"/>
                  </a:lnTo>
                  <a:lnTo>
                    <a:pt x="220" y="282"/>
                  </a:lnTo>
                  <a:lnTo>
                    <a:pt x="278" y="256"/>
                  </a:lnTo>
                  <a:lnTo>
                    <a:pt x="315" y="240"/>
                  </a:lnTo>
                  <a:lnTo>
                    <a:pt x="375" y="190"/>
                  </a:lnTo>
                  <a:lnTo>
                    <a:pt x="414" y="144"/>
                  </a:lnTo>
                  <a:lnTo>
                    <a:pt x="421" y="138"/>
                  </a:lnTo>
                  <a:lnTo>
                    <a:pt x="437" y="117"/>
                  </a:lnTo>
                  <a:lnTo>
                    <a:pt x="455" y="88"/>
                  </a:lnTo>
                  <a:lnTo>
                    <a:pt x="467" y="56"/>
                  </a:lnTo>
                  <a:lnTo>
                    <a:pt x="399" y="22"/>
                  </a:lnTo>
                  <a:lnTo>
                    <a:pt x="375" y="10"/>
                  </a:lnTo>
                  <a:lnTo>
                    <a:pt x="363" y="6"/>
                  </a:lnTo>
                  <a:lnTo>
                    <a:pt x="351" y="4"/>
                  </a:lnTo>
                  <a:lnTo>
                    <a:pt x="338" y="0"/>
                  </a:lnTo>
                  <a:lnTo>
                    <a:pt x="301" y="0"/>
                  </a:lnTo>
                  <a:lnTo>
                    <a:pt x="289" y="12"/>
                  </a:lnTo>
                  <a:lnTo>
                    <a:pt x="287" y="14"/>
                  </a:lnTo>
                  <a:lnTo>
                    <a:pt x="301" y="17"/>
                  </a:lnTo>
                  <a:lnTo>
                    <a:pt x="337" y="30"/>
                  </a:lnTo>
                  <a:lnTo>
                    <a:pt x="355" y="46"/>
                  </a:lnTo>
                  <a:lnTo>
                    <a:pt x="367" y="62"/>
                  </a:lnTo>
                  <a:lnTo>
                    <a:pt x="375" y="80"/>
                  </a:lnTo>
                  <a:lnTo>
                    <a:pt x="380" y="100"/>
                  </a:lnTo>
                  <a:lnTo>
                    <a:pt x="385" y="124"/>
                  </a:lnTo>
                  <a:lnTo>
                    <a:pt x="375" y="166"/>
                  </a:lnTo>
                  <a:lnTo>
                    <a:pt x="367" y="184"/>
                  </a:lnTo>
                  <a:lnTo>
                    <a:pt x="355" y="200"/>
                  </a:lnTo>
                  <a:lnTo>
                    <a:pt x="337" y="214"/>
                  </a:lnTo>
                  <a:lnTo>
                    <a:pt x="319" y="224"/>
                  </a:lnTo>
                  <a:lnTo>
                    <a:pt x="301" y="230"/>
                  </a:lnTo>
                  <a:lnTo>
                    <a:pt x="278" y="234"/>
                  </a:lnTo>
                  <a:lnTo>
                    <a:pt x="239" y="224"/>
                  </a:lnTo>
                  <a:lnTo>
                    <a:pt x="220" y="214"/>
                  </a:lnTo>
                  <a:lnTo>
                    <a:pt x="202" y="200"/>
                  </a:lnTo>
                  <a:lnTo>
                    <a:pt x="191" y="184"/>
                  </a:lnTo>
                  <a:lnTo>
                    <a:pt x="183" y="166"/>
                  </a:lnTo>
                  <a:lnTo>
                    <a:pt x="173" y="124"/>
                  </a:lnTo>
                  <a:lnTo>
                    <a:pt x="177" y="100"/>
                  </a:lnTo>
                  <a:lnTo>
                    <a:pt x="183" y="80"/>
                  </a:lnTo>
                  <a:lnTo>
                    <a:pt x="191" y="62"/>
                  </a:lnTo>
                  <a:lnTo>
                    <a:pt x="202" y="46"/>
                  </a:lnTo>
                  <a:lnTo>
                    <a:pt x="220" y="30"/>
                  </a:lnTo>
                  <a:lnTo>
                    <a:pt x="227" y="28"/>
                  </a:lnTo>
                  <a:close/>
                </a:path>
              </a:pathLst>
            </a:custGeom>
            <a:solidFill>
              <a:srgbClr val="FFFFFF"/>
            </a:solidFill>
            <a:ln w="9525">
              <a:noFill/>
              <a:round/>
              <a:headEnd/>
              <a:tailEnd/>
            </a:ln>
          </p:spPr>
          <p:txBody>
            <a:bodyPr/>
            <a:lstStyle/>
            <a:p>
              <a:endParaRPr lang="en-GB"/>
            </a:p>
          </p:txBody>
        </p:sp>
        <p:sp>
          <p:nvSpPr>
            <p:cNvPr id="26273" name="Freeform 673"/>
            <p:cNvSpPr>
              <a:spLocks noEditPoints="1"/>
            </p:cNvSpPr>
            <p:nvPr/>
          </p:nvSpPr>
          <p:spPr bwMode="auto">
            <a:xfrm>
              <a:off x="2758" y="1952"/>
              <a:ext cx="43" cy="44"/>
            </a:xfrm>
            <a:custGeom>
              <a:avLst/>
              <a:gdLst/>
              <a:ahLst/>
              <a:cxnLst>
                <a:cxn ang="0">
                  <a:pos x="66" y="10"/>
                </a:cxn>
                <a:cxn ang="0">
                  <a:pos x="54" y="16"/>
                </a:cxn>
                <a:cxn ang="0">
                  <a:pos x="47" y="18"/>
                </a:cxn>
                <a:cxn ang="0">
                  <a:pos x="29" y="34"/>
                </a:cxn>
                <a:cxn ang="0">
                  <a:pos x="18" y="50"/>
                </a:cxn>
                <a:cxn ang="0">
                  <a:pos x="10" y="68"/>
                </a:cxn>
                <a:cxn ang="0">
                  <a:pos x="4" y="88"/>
                </a:cxn>
                <a:cxn ang="0">
                  <a:pos x="0" y="112"/>
                </a:cxn>
                <a:cxn ang="0">
                  <a:pos x="10" y="154"/>
                </a:cxn>
                <a:cxn ang="0">
                  <a:pos x="18" y="172"/>
                </a:cxn>
                <a:cxn ang="0">
                  <a:pos x="29" y="188"/>
                </a:cxn>
                <a:cxn ang="0">
                  <a:pos x="47" y="202"/>
                </a:cxn>
                <a:cxn ang="0">
                  <a:pos x="66" y="212"/>
                </a:cxn>
                <a:cxn ang="0">
                  <a:pos x="105" y="222"/>
                </a:cxn>
                <a:cxn ang="0">
                  <a:pos x="128" y="218"/>
                </a:cxn>
                <a:cxn ang="0">
                  <a:pos x="146" y="212"/>
                </a:cxn>
                <a:cxn ang="0">
                  <a:pos x="164" y="202"/>
                </a:cxn>
                <a:cxn ang="0">
                  <a:pos x="182" y="188"/>
                </a:cxn>
                <a:cxn ang="0">
                  <a:pos x="194" y="172"/>
                </a:cxn>
                <a:cxn ang="0">
                  <a:pos x="202" y="154"/>
                </a:cxn>
                <a:cxn ang="0">
                  <a:pos x="212" y="112"/>
                </a:cxn>
                <a:cxn ang="0">
                  <a:pos x="207" y="88"/>
                </a:cxn>
                <a:cxn ang="0">
                  <a:pos x="202" y="68"/>
                </a:cxn>
                <a:cxn ang="0">
                  <a:pos x="194" y="50"/>
                </a:cxn>
                <a:cxn ang="0">
                  <a:pos x="182" y="34"/>
                </a:cxn>
                <a:cxn ang="0">
                  <a:pos x="164" y="18"/>
                </a:cxn>
                <a:cxn ang="0">
                  <a:pos x="128" y="5"/>
                </a:cxn>
                <a:cxn ang="0">
                  <a:pos x="114" y="2"/>
                </a:cxn>
                <a:cxn ang="0">
                  <a:pos x="105" y="0"/>
                </a:cxn>
                <a:cxn ang="0">
                  <a:pos x="66" y="10"/>
                </a:cxn>
                <a:cxn ang="0">
                  <a:pos x="134" y="44"/>
                </a:cxn>
                <a:cxn ang="0">
                  <a:pos x="136" y="44"/>
                </a:cxn>
                <a:cxn ang="0">
                  <a:pos x="157" y="58"/>
                </a:cxn>
                <a:cxn ang="0">
                  <a:pos x="170" y="81"/>
                </a:cxn>
                <a:cxn ang="0">
                  <a:pos x="176" y="110"/>
                </a:cxn>
                <a:cxn ang="0">
                  <a:pos x="170" y="136"/>
                </a:cxn>
                <a:cxn ang="0">
                  <a:pos x="157" y="160"/>
                </a:cxn>
                <a:cxn ang="0">
                  <a:pos x="136" y="176"/>
                </a:cxn>
                <a:cxn ang="0">
                  <a:pos x="110" y="183"/>
                </a:cxn>
                <a:cxn ang="0">
                  <a:pos x="82" y="176"/>
                </a:cxn>
                <a:cxn ang="0">
                  <a:pos x="60" y="160"/>
                </a:cxn>
                <a:cxn ang="0">
                  <a:pos x="46" y="136"/>
                </a:cxn>
                <a:cxn ang="0">
                  <a:pos x="40" y="110"/>
                </a:cxn>
                <a:cxn ang="0">
                  <a:pos x="46" y="81"/>
                </a:cxn>
                <a:cxn ang="0">
                  <a:pos x="60" y="58"/>
                </a:cxn>
                <a:cxn ang="0">
                  <a:pos x="82" y="44"/>
                </a:cxn>
                <a:cxn ang="0">
                  <a:pos x="110" y="39"/>
                </a:cxn>
                <a:cxn ang="0">
                  <a:pos x="134" y="44"/>
                </a:cxn>
              </a:cxnLst>
              <a:rect l="0" t="0" r="r" b="b"/>
              <a:pathLst>
                <a:path w="212" h="222">
                  <a:moveTo>
                    <a:pt x="66" y="10"/>
                  </a:moveTo>
                  <a:lnTo>
                    <a:pt x="54" y="16"/>
                  </a:lnTo>
                  <a:lnTo>
                    <a:pt x="47" y="18"/>
                  </a:lnTo>
                  <a:lnTo>
                    <a:pt x="29" y="34"/>
                  </a:lnTo>
                  <a:lnTo>
                    <a:pt x="18" y="50"/>
                  </a:lnTo>
                  <a:lnTo>
                    <a:pt x="10" y="68"/>
                  </a:lnTo>
                  <a:lnTo>
                    <a:pt x="4" y="88"/>
                  </a:lnTo>
                  <a:lnTo>
                    <a:pt x="0" y="112"/>
                  </a:lnTo>
                  <a:lnTo>
                    <a:pt x="10" y="154"/>
                  </a:lnTo>
                  <a:lnTo>
                    <a:pt x="18" y="172"/>
                  </a:lnTo>
                  <a:lnTo>
                    <a:pt x="29" y="188"/>
                  </a:lnTo>
                  <a:lnTo>
                    <a:pt x="47" y="202"/>
                  </a:lnTo>
                  <a:lnTo>
                    <a:pt x="66" y="212"/>
                  </a:lnTo>
                  <a:lnTo>
                    <a:pt x="105" y="222"/>
                  </a:lnTo>
                  <a:lnTo>
                    <a:pt x="128" y="218"/>
                  </a:lnTo>
                  <a:lnTo>
                    <a:pt x="146" y="212"/>
                  </a:lnTo>
                  <a:lnTo>
                    <a:pt x="164" y="202"/>
                  </a:lnTo>
                  <a:lnTo>
                    <a:pt x="182" y="188"/>
                  </a:lnTo>
                  <a:lnTo>
                    <a:pt x="194" y="172"/>
                  </a:lnTo>
                  <a:lnTo>
                    <a:pt x="202" y="154"/>
                  </a:lnTo>
                  <a:lnTo>
                    <a:pt x="212" y="112"/>
                  </a:lnTo>
                  <a:lnTo>
                    <a:pt x="207" y="88"/>
                  </a:lnTo>
                  <a:lnTo>
                    <a:pt x="202" y="68"/>
                  </a:lnTo>
                  <a:lnTo>
                    <a:pt x="194" y="50"/>
                  </a:lnTo>
                  <a:lnTo>
                    <a:pt x="182" y="34"/>
                  </a:lnTo>
                  <a:lnTo>
                    <a:pt x="164" y="18"/>
                  </a:lnTo>
                  <a:lnTo>
                    <a:pt x="128" y="5"/>
                  </a:lnTo>
                  <a:lnTo>
                    <a:pt x="114" y="2"/>
                  </a:lnTo>
                  <a:lnTo>
                    <a:pt x="105" y="0"/>
                  </a:lnTo>
                  <a:lnTo>
                    <a:pt x="66" y="10"/>
                  </a:lnTo>
                  <a:close/>
                  <a:moveTo>
                    <a:pt x="134" y="44"/>
                  </a:moveTo>
                  <a:lnTo>
                    <a:pt x="136" y="44"/>
                  </a:lnTo>
                  <a:lnTo>
                    <a:pt x="157" y="58"/>
                  </a:lnTo>
                  <a:lnTo>
                    <a:pt x="170" y="81"/>
                  </a:lnTo>
                  <a:lnTo>
                    <a:pt x="176" y="110"/>
                  </a:lnTo>
                  <a:lnTo>
                    <a:pt x="170" y="136"/>
                  </a:lnTo>
                  <a:lnTo>
                    <a:pt x="157" y="160"/>
                  </a:lnTo>
                  <a:lnTo>
                    <a:pt x="136" y="176"/>
                  </a:lnTo>
                  <a:lnTo>
                    <a:pt x="110" y="183"/>
                  </a:lnTo>
                  <a:lnTo>
                    <a:pt x="82" y="176"/>
                  </a:lnTo>
                  <a:lnTo>
                    <a:pt x="60" y="160"/>
                  </a:lnTo>
                  <a:lnTo>
                    <a:pt x="46" y="136"/>
                  </a:lnTo>
                  <a:lnTo>
                    <a:pt x="40" y="110"/>
                  </a:lnTo>
                  <a:lnTo>
                    <a:pt x="46" y="81"/>
                  </a:lnTo>
                  <a:lnTo>
                    <a:pt x="60" y="58"/>
                  </a:lnTo>
                  <a:lnTo>
                    <a:pt x="82" y="44"/>
                  </a:lnTo>
                  <a:lnTo>
                    <a:pt x="110" y="39"/>
                  </a:lnTo>
                  <a:lnTo>
                    <a:pt x="134" y="44"/>
                  </a:lnTo>
                  <a:close/>
                </a:path>
              </a:pathLst>
            </a:custGeom>
            <a:solidFill>
              <a:srgbClr val="000000"/>
            </a:solidFill>
            <a:ln w="9525">
              <a:noFill/>
              <a:round/>
              <a:headEnd/>
              <a:tailEnd/>
            </a:ln>
          </p:spPr>
          <p:txBody>
            <a:bodyPr/>
            <a:lstStyle/>
            <a:p>
              <a:endParaRPr lang="en-GB"/>
            </a:p>
          </p:txBody>
        </p:sp>
        <p:sp>
          <p:nvSpPr>
            <p:cNvPr id="26274" name="Freeform 674"/>
            <p:cNvSpPr>
              <a:spLocks noEditPoints="1"/>
            </p:cNvSpPr>
            <p:nvPr/>
          </p:nvSpPr>
          <p:spPr bwMode="auto">
            <a:xfrm>
              <a:off x="2766" y="1959"/>
              <a:ext cx="28" cy="29"/>
            </a:xfrm>
            <a:custGeom>
              <a:avLst/>
              <a:gdLst/>
              <a:ahLst/>
              <a:cxnLst>
                <a:cxn ang="0">
                  <a:pos x="96" y="5"/>
                </a:cxn>
                <a:cxn ang="0">
                  <a:pos x="94" y="5"/>
                </a:cxn>
                <a:cxn ang="0">
                  <a:pos x="70" y="0"/>
                </a:cxn>
                <a:cxn ang="0">
                  <a:pos x="42" y="5"/>
                </a:cxn>
                <a:cxn ang="0">
                  <a:pos x="20" y="19"/>
                </a:cxn>
                <a:cxn ang="0">
                  <a:pos x="6" y="42"/>
                </a:cxn>
                <a:cxn ang="0">
                  <a:pos x="0" y="71"/>
                </a:cxn>
                <a:cxn ang="0">
                  <a:pos x="6" y="97"/>
                </a:cxn>
                <a:cxn ang="0">
                  <a:pos x="20" y="121"/>
                </a:cxn>
                <a:cxn ang="0">
                  <a:pos x="42" y="137"/>
                </a:cxn>
                <a:cxn ang="0">
                  <a:pos x="70" y="144"/>
                </a:cxn>
                <a:cxn ang="0">
                  <a:pos x="96" y="137"/>
                </a:cxn>
                <a:cxn ang="0">
                  <a:pos x="117" y="121"/>
                </a:cxn>
                <a:cxn ang="0">
                  <a:pos x="130" y="97"/>
                </a:cxn>
                <a:cxn ang="0">
                  <a:pos x="136" y="71"/>
                </a:cxn>
                <a:cxn ang="0">
                  <a:pos x="130" y="42"/>
                </a:cxn>
                <a:cxn ang="0">
                  <a:pos x="117" y="19"/>
                </a:cxn>
                <a:cxn ang="0">
                  <a:pos x="96" y="5"/>
                </a:cxn>
                <a:cxn ang="0">
                  <a:pos x="112" y="31"/>
                </a:cxn>
                <a:cxn ang="0">
                  <a:pos x="114" y="37"/>
                </a:cxn>
                <a:cxn ang="0">
                  <a:pos x="114" y="47"/>
                </a:cxn>
                <a:cxn ang="0">
                  <a:pos x="112" y="53"/>
                </a:cxn>
                <a:cxn ang="0">
                  <a:pos x="106" y="55"/>
                </a:cxn>
                <a:cxn ang="0">
                  <a:pos x="102" y="55"/>
                </a:cxn>
                <a:cxn ang="0">
                  <a:pos x="102" y="61"/>
                </a:cxn>
                <a:cxn ang="0">
                  <a:pos x="99" y="73"/>
                </a:cxn>
                <a:cxn ang="0">
                  <a:pos x="94" y="85"/>
                </a:cxn>
                <a:cxn ang="0">
                  <a:pos x="88" y="91"/>
                </a:cxn>
                <a:cxn ang="0">
                  <a:pos x="76" y="95"/>
                </a:cxn>
                <a:cxn ang="0">
                  <a:pos x="64" y="91"/>
                </a:cxn>
                <a:cxn ang="0">
                  <a:pos x="57" y="85"/>
                </a:cxn>
                <a:cxn ang="0">
                  <a:pos x="52" y="73"/>
                </a:cxn>
                <a:cxn ang="0">
                  <a:pos x="48" y="61"/>
                </a:cxn>
                <a:cxn ang="0">
                  <a:pos x="52" y="49"/>
                </a:cxn>
                <a:cxn ang="0">
                  <a:pos x="57" y="37"/>
                </a:cxn>
                <a:cxn ang="0">
                  <a:pos x="64" y="31"/>
                </a:cxn>
                <a:cxn ang="0">
                  <a:pos x="76" y="29"/>
                </a:cxn>
                <a:cxn ang="0">
                  <a:pos x="88" y="31"/>
                </a:cxn>
                <a:cxn ang="0">
                  <a:pos x="94" y="29"/>
                </a:cxn>
                <a:cxn ang="0">
                  <a:pos x="106" y="29"/>
                </a:cxn>
                <a:cxn ang="0">
                  <a:pos x="112" y="31"/>
                </a:cxn>
              </a:cxnLst>
              <a:rect l="0" t="0" r="r" b="b"/>
              <a:pathLst>
                <a:path w="136" h="144">
                  <a:moveTo>
                    <a:pt x="96" y="5"/>
                  </a:moveTo>
                  <a:lnTo>
                    <a:pt x="94" y="5"/>
                  </a:lnTo>
                  <a:lnTo>
                    <a:pt x="70" y="0"/>
                  </a:lnTo>
                  <a:lnTo>
                    <a:pt x="42" y="5"/>
                  </a:lnTo>
                  <a:lnTo>
                    <a:pt x="20" y="19"/>
                  </a:lnTo>
                  <a:lnTo>
                    <a:pt x="6" y="42"/>
                  </a:lnTo>
                  <a:lnTo>
                    <a:pt x="0" y="71"/>
                  </a:lnTo>
                  <a:lnTo>
                    <a:pt x="6" y="97"/>
                  </a:lnTo>
                  <a:lnTo>
                    <a:pt x="20" y="121"/>
                  </a:lnTo>
                  <a:lnTo>
                    <a:pt x="42" y="137"/>
                  </a:lnTo>
                  <a:lnTo>
                    <a:pt x="70" y="144"/>
                  </a:lnTo>
                  <a:lnTo>
                    <a:pt x="96" y="137"/>
                  </a:lnTo>
                  <a:lnTo>
                    <a:pt x="117" y="121"/>
                  </a:lnTo>
                  <a:lnTo>
                    <a:pt x="130" y="97"/>
                  </a:lnTo>
                  <a:lnTo>
                    <a:pt x="136" y="71"/>
                  </a:lnTo>
                  <a:lnTo>
                    <a:pt x="130" y="42"/>
                  </a:lnTo>
                  <a:lnTo>
                    <a:pt x="117" y="19"/>
                  </a:lnTo>
                  <a:lnTo>
                    <a:pt x="96" y="5"/>
                  </a:lnTo>
                  <a:close/>
                  <a:moveTo>
                    <a:pt x="112" y="31"/>
                  </a:moveTo>
                  <a:lnTo>
                    <a:pt x="114" y="37"/>
                  </a:lnTo>
                  <a:lnTo>
                    <a:pt x="114" y="47"/>
                  </a:lnTo>
                  <a:lnTo>
                    <a:pt x="112" y="53"/>
                  </a:lnTo>
                  <a:lnTo>
                    <a:pt x="106" y="55"/>
                  </a:lnTo>
                  <a:lnTo>
                    <a:pt x="102" y="55"/>
                  </a:lnTo>
                  <a:lnTo>
                    <a:pt x="102" y="61"/>
                  </a:lnTo>
                  <a:lnTo>
                    <a:pt x="99" y="73"/>
                  </a:lnTo>
                  <a:lnTo>
                    <a:pt x="94" y="85"/>
                  </a:lnTo>
                  <a:lnTo>
                    <a:pt x="88" y="91"/>
                  </a:lnTo>
                  <a:lnTo>
                    <a:pt x="76" y="95"/>
                  </a:lnTo>
                  <a:lnTo>
                    <a:pt x="64" y="91"/>
                  </a:lnTo>
                  <a:lnTo>
                    <a:pt x="57" y="85"/>
                  </a:lnTo>
                  <a:lnTo>
                    <a:pt x="52" y="73"/>
                  </a:lnTo>
                  <a:lnTo>
                    <a:pt x="48" y="61"/>
                  </a:lnTo>
                  <a:lnTo>
                    <a:pt x="52" y="49"/>
                  </a:lnTo>
                  <a:lnTo>
                    <a:pt x="57" y="37"/>
                  </a:lnTo>
                  <a:lnTo>
                    <a:pt x="64" y="31"/>
                  </a:lnTo>
                  <a:lnTo>
                    <a:pt x="76" y="29"/>
                  </a:lnTo>
                  <a:lnTo>
                    <a:pt x="88" y="31"/>
                  </a:lnTo>
                  <a:lnTo>
                    <a:pt x="94" y="29"/>
                  </a:lnTo>
                  <a:lnTo>
                    <a:pt x="106" y="29"/>
                  </a:lnTo>
                  <a:lnTo>
                    <a:pt x="112" y="31"/>
                  </a:lnTo>
                  <a:close/>
                </a:path>
              </a:pathLst>
            </a:custGeom>
            <a:solidFill>
              <a:srgbClr val="00FFFF"/>
            </a:solidFill>
            <a:ln w="9525">
              <a:noFill/>
              <a:round/>
              <a:headEnd/>
              <a:tailEnd/>
            </a:ln>
          </p:spPr>
          <p:txBody>
            <a:bodyPr/>
            <a:lstStyle/>
            <a:p>
              <a:endParaRPr lang="en-GB"/>
            </a:p>
          </p:txBody>
        </p:sp>
        <p:sp>
          <p:nvSpPr>
            <p:cNvPr id="26275" name="Freeform 675"/>
            <p:cNvSpPr>
              <a:spLocks/>
            </p:cNvSpPr>
            <p:nvPr/>
          </p:nvSpPr>
          <p:spPr bwMode="auto">
            <a:xfrm>
              <a:off x="2783" y="1965"/>
              <a:ext cx="6" cy="5"/>
            </a:xfrm>
            <a:custGeom>
              <a:avLst/>
              <a:gdLst/>
              <a:ahLst/>
              <a:cxnLst>
                <a:cxn ang="0">
                  <a:pos x="31" y="8"/>
                </a:cxn>
                <a:cxn ang="0">
                  <a:pos x="29" y="2"/>
                </a:cxn>
                <a:cxn ang="0">
                  <a:pos x="23" y="0"/>
                </a:cxn>
                <a:cxn ang="0">
                  <a:pos x="11" y="0"/>
                </a:cxn>
                <a:cxn ang="0">
                  <a:pos x="5" y="2"/>
                </a:cxn>
                <a:cxn ang="0">
                  <a:pos x="0" y="8"/>
                </a:cxn>
                <a:cxn ang="0">
                  <a:pos x="0" y="18"/>
                </a:cxn>
                <a:cxn ang="0">
                  <a:pos x="5" y="24"/>
                </a:cxn>
                <a:cxn ang="0">
                  <a:pos x="11" y="26"/>
                </a:cxn>
                <a:cxn ang="0">
                  <a:pos x="19" y="26"/>
                </a:cxn>
                <a:cxn ang="0">
                  <a:pos x="23" y="26"/>
                </a:cxn>
                <a:cxn ang="0">
                  <a:pos x="29" y="24"/>
                </a:cxn>
                <a:cxn ang="0">
                  <a:pos x="31" y="18"/>
                </a:cxn>
                <a:cxn ang="0">
                  <a:pos x="31" y="8"/>
                </a:cxn>
              </a:cxnLst>
              <a:rect l="0" t="0" r="r" b="b"/>
              <a:pathLst>
                <a:path w="31" h="26">
                  <a:moveTo>
                    <a:pt x="31" y="8"/>
                  </a:moveTo>
                  <a:lnTo>
                    <a:pt x="29" y="2"/>
                  </a:lnTo>
                  <a:lnTo>
                    <a:pt x="23" y="0"/>
                  </a:lnTo>
                  <a:lnTo>
                    <a:pt x="11" y="0"/>
                  </a:lnTo>
                  <a:lnTo>
                    <a:pt x="5" y="2"/>
                  </a:lnTo>
                  <a:lnTo>
                    <a:pt x="0" y="8"/>
                  </a:lnTo>
                  <a:lnTo>
                    <a:pt x="0" y="18"/>
                  </a:lnTo>
                  <a:lnTo>
                    <a:pt x="5" y="24"/>
                  </a:lnTo>
                  <a:lnTo>
                    <a:pt x="11" y="26"/>
                  </a:lnTo>
                  <a:lnTo>
                    <a:pt x="19" y="26"/>
                  </a:lnTo>
                  <a:lnTo>
                    <a:pt x="23" y="26"/>
                  </a:lnTo>
                  <a:lnTo>
                    <a:pt x="29" y="24"/>
                  </a:lnTo>
                  <a:lnTo>
                    <a:pt x="31" y="18"/>
                  </a:lnTo>
                  <a:lnTo>
                    <a:pt x="31" y="8"/>
                  </a:lnTo>
                  <a:close/>
                </a:path>
              </a:pathLst>
            </a:custGeom>
            <a:solidFill>
              <a:srgbClr val="FFFFFF"/>
            </a:solidFill>
            <a:ln w="9525">
              <a:noFill/>
              <a:round/>
              <a:headEnd/>
              <a:tailEnd/>
            </a:ln>
          </p:spPr>
          <p:txBody>
            <a:bodyPr/>
            <a:lstStyle/>
            <a:p>
              <a:endParaRPr lang="en-GB"/>
            </a:p>
          </p:txBody>
        </p:sp>
        <p:sp>
          <p:nvSpPr>
            <p:cNvPr id="26276" name="Freeform 676"/>
            <p:cNvSpPr>
              <a:spLocks/>
            </p:cNvSpPr>
            <p:nvPr/>
          </p:nvSpPr>
          <p:spPr bwMode="auto">
            <a:xfrm>
              <a:off x="2776" y="1965"/>
              <a:ext cx="11" cy="13"/>
            </a:xfrm>
            <a:custGeom>
              <a:avLst/>
              <a:gdLst/>
              <a:ahLst/>
              <a:cxnLst>
                <a:cxn ang="0">
                  <a:pos x="28" y="0"/>
                </a:cxn>
                <a:cxn ang="0">
                  <a:pos x="16" y="2"/>
                </a:cxn>
                <a:cxn ang="0">
                  <a:pos x="9" y="8"/>
                </a:cxn>
                <a:cxn ang="0">
                  <a:pos x="4" y="20"/>
                </a:cxn>
                <a:cxn ang="0">
                  <a:pos x="0" y="32"/>
                </a:cxn>
                <a:cxn ang="0">
                  <a:pos x="4" y="44"/>
                </a:cxn>
                <a:cxn ang="0">
                  <a:pos x="9" y="56"/>
                </a:cxn>
                <a:cxn ang="0">
                  <a:pos x="16" y="62"/>
                </a:cxn>
                <a:cxn ang="0">
                  <a:pos x="28" y="66"/>
                </a:cxn>
                <a:cxn ang="0">
                  <a:pos x="40" y="62"/>
                </a:cxn>
                <a:cxn ang="0">
                  <a:pos x="46" y="56"/>
                </a:cxn>
                <a:cxn ang="0">
                  <a:pos x="51" y="44"/>
                </a:cxn>
                <a:cxn ang="0">
                  <a:pos x="54" y="32"/>
                </a:cxn>
                <a:cxn ang="0">
                  <a:pos x="54" y="26"/>
                </a:cxn>
                <a:cxn ang="0">
                  <a:pos x="46" y="26"/>
                </a:cxn>
                <a:cxn ang="0">
                  <a:pos x="40" y="24"/>
                </a:cxn>
                <a:cxn ang="0">
                  <a:pos x="35" y="18"/>
                </a:cxn>
                <a:cxn ang="0">
                  <a:pos x="35" y="8"/>
                </a:cxn>
                <a:cxn ang="0">
                  <a:pos x="40" y="2"/>
                </a:cxn>
                <a:cxn ang="0">
                  <a:pos x="28" y="0"/>
                </a:cxn>
              </a:cxnLst>
              <a:rect l="0" t="0" r="r" b="b"/>
              <a:pathLst>
                <a:path w="54" h="66">
                  <a:moveTo>
                    <a:pt x="28" y="0"/>
                  </a:moveTo>
                  <a:lnTo>
                    <a:pt x="16" y="2"/>
                  </a:lnTo>
                  <a:lnTo>
                    <a:pt x="9" y="8"/>
                  </a:lnTo>
                  <a:lnTo>
                    <a:pt x="4" y="20"/>
                  </a:lnTo>
                  <a:lnTo>
                    <a:pt x="0" y="32"/>
                  </a:lnTo>
                  <a:lnTo>
                    <a:pt x="4" y="44"/>
                  </a:lnTo>
                  <a:lnTo>
                    <a:pt x="9" y="56"/>
                  </a:lnTo>
                  <a:lnTo>
                    <a:pt x="16" y="62"/>
                  </a:lnTo>
                  <a:lnTo>
                    <a:pt x="28" y="66"/>
                  </a:lnTo>
                  <a:lnTo>
                    <a:pt x="40" y="62"/>
                  </a:lnTo>
                  <a:lnTo>
                    <a:pt x="46" y="56"/>
                  </a:lnTo>
                  <a:lnTo>
                    <a:pt x="51" y="44"/>
                  </a:lnTo>
                  <a:lnTo>
                    <a:pt x="54" y="32"/>
                  </a:lnTo>
                  <a:lnTo>
                    <a:pt x="54" y="26"/>
                  </a:lnTo>
                  <a:lnTo>
                    <a:pt x="46" y="26"/>
                  </a:lnTo>
                  <a:lnTo>
                    <a:pt x="40" y="24"/>
                  </a:lnTo>
                  <a:lnTo>
                    <a:pt x="35" y="18"/>
                  </a:lnTo>
                  <a:lnTo>
                    <a:pt x="35" y="8"/>
                  </a:lnTo>
                  <a:lnTo>
                    <a:pt x="40" y="2"/>
                  </a:lnTo>
                  <a:lnTo>
                    <a:pt x="28" y="0"/>
                  </a:lnTo>
                  <a:close/>
                </a:path>
              </a:pathLst>
            </a:custGeom>
            <a:solidFill>
              <a:srgbClr val="000000"/>
            </a:solidFill>
            <a:ln w="9525">
              <a:noFill/>
              <a:round/>
              <a:headEnd/>
              <a:tailEnd/>
            </a:ln>
          </p:spPr>
          <p:txBody>
            <a:bodyPr/>
            <a:lstStyle/>
            <a:p>
              <a:endParaRPr lang="en-GB"/>
            </a:p>
          </p:txBody>
        </p:sp>
        <p:sp>
          <p:nvSpPr>
            <p:cNvPr id="26277" name="Freeform 677"/>
            <p:cNvSpPr>
              <a:spLocks/>
            </p:cNvSpPr>
            <p:nvPr/>
          </p:nvSpPr>
          <p:spPr bwMode="auto">
            <a:xfrm>
              <a:off x="2799" y="1918"/>
              <a:ext cx="6" cy="2"/>
            </a:xfrm>
            <a:custGeom>
              <a:avLst/>
              <a:gdLst/>
              <a:ahLst/>
              <a:cxnLst>
                <a:cxn ang="0">
                  <a:pos x="12" y="6"/>
                </a:cxn>
                <a:cxn ang="0">
                  <a:pos x="31" y="0"/>
                </a:cxn>
                <a:cxn ang="0">
                  <a:pos x="0" y="8"/>
                </a:cxn>
                <a:cxn ang="0">
                  <a:pos x="12" y="6"/>
                </a:cxn>
              </a:cxnLst>
              <a:rect l="0" t="0" r="r" b="b"/>
              <a:pathLst>
                <a:path w="31" h="8">
                  <a:moveTo>
                    <a:pt x="12" y="6"/>
                  </a:moveTo>
                  <a:lnTo>
                    <a:pt x="31" y="0"/>
                  </a:lnTo>
                  <a:lnTo>
                    <a:pt x="0" y="8"/>
                  </a:lnTo>
                  <a:lnTo>
                    <a:pt x="12" y="6"/>
                  </a:lnTo>
                  <a:close/>
                </a:path>
              </a:pathLst>
            </a:custGeom>
            <a:solidFill>
              <a:srgbClr val="FFBFBF"/>
            </a:solidFill>
            <a:ln w="9525">
              <a:noFill/>
              <a:round/>
              <a:headEnd/>
              <a:tailEnd/>
            </a:ln>
          </p:spPr>
          <p:txBody>
            <a:bodyPr/>
            <a:lstStyle/>
            <a:p>
              <a:endParaRPr lang="en-GB"/>
            </a:p>
          </p:txBody>
        </p:sp>
        <p:sp>
          <p:nvSpPr>
            <p:cNvPr id="26278" name="Freeform 678"/>
            <p:cNvSpPr>
              <a:spLocks/>
            </p:cNvSpPr>
            <p:nvPr/>
          </p:nvSpPr>
          <p:spPr bwMode="auto">
            <a:xfrm>
              <a:off x="2808" y="1960"/>
              <a:ext cx="71" cy="201"/>
            </a:xfrm>
            <a:custGeom>
              <a:avLst/>
              <a:gdLst/>
              <a:ahLst/>
              <a:cxnLst>
                <a:cxn ang="0">
                  <a:pos x="68" y="120"/>
                </a:cxn>
                <a:cxn ang="0">
                  <a:pos x="63" y="126"/>
                </a:cxn>
                <a:cxn ang="0">
                  <a:pos x="50" y="146"/>
                </a:cxn>
                <a:cxn ang="0">
                  <a:pos x="26" y="173"/>
                </a:cxn>
                <a:cxn ang="0">
                  <a:pos x="0" y="190"/>
                </a:cxn>
                <a:cxn ang="0">
                  <a:pos x="2" y="192"/>
                </a:cxn>
                <a:cxn ang="0">
                  <a:pos x="2" y="198"/>
                </a:cxn>
                <a:cxn ang="0">
                  <a:pos x="20" y="239"/>
                </a:cxn>
                <a:cxn ang="0">
                  <a:pos x="50" y="276"/>
                </a:cxn>
                <a:cxn ang="0">
                  <a:pos x="196" y="393"/>
                </a:cxn>
                <a:cxn ang="0">
                  <a:pos x="226" y="428"/>
                </a:cxn>
                <a:cxn ang="0">
                  <a:pos x="244" y="470"/>
                </a:cxn>
                <a:cxn ang="0">
                  <a:pos x="275" y="1003"/>
                </a:cxn>
                <a:cxn ang="0">
                  <a:pos x="308" y="925"/>
                </a:cxn>
                <a:cxn ang="0">
                  <a:pos x="332" y="864"/>
                </a:cxn>
                <a:cxn ang="0">
                  <a:pos x="356" y="754"/>
                </a:cxn>
                <a:cxn ang="0">
                  <a:pos x="358" y="696"/>
                </a:cxn>
                <a:cxn ang="0">
                  <a:pos x="338" y="508"/>
                </a:cxn>
                <a:cxn ang="0">
                  <a:pos x="286" y="330"/>
                </a:cxn>
                <a:cxn ang="0">
                  <a:pos x="128" y="0"/>
                </a:cxn>
                <a:cxn ang="0">
                  <a:pos x="108" y="14"/>
                </a:cxn>
                <a:cxn ang="0">
                  <a:pos x="96" y="32"/>
                </a:cxn>
                <a:cxn ang="0">
                  <a:pos x="68" y="120"/>
                </a:cxn>
              </a:cxnLst>
              <a:rect l="0" t="0" r="r" b="b"/>
              <a:pathLst>
                <a:path w="358" h="1003">
                  <a:moveTo>
                    <a:pt x="68" y="120"/>
                  </a:moveTo>
                  <a:lnTo>
                    <a:pt x="63" y="126"/>
                  </a:lnTo>
                  <a:lnTo>
                    <a:pt x="50" y="146"/>
                  </a:lnTo>
                  <a:lnTo>
                    <a:pt x="26" y="173"/>
                  </a:lnTo>
                  <a:lnTo>
                    <a:pt x="0" y="190"/>
                  </a:lnTo>
                  <a:lnTo>
                    <a:pt x="2" y="192"/>
                  </a:lnTo>
                  <a:lnTo>
                    <a:pt x="2" y="198"/>
                  </a:lnTo>
                  <a:lnTo>
                    <a:pt x="20" y="239"/>
                  </a:lnTo>
                  <a:lnTo>
                    <a:pt x="50" y="276"/>
                  </a:lnTo>
                  <a:lnTo>
                    <a:pt x="196" y="393"/>
                  </a:lnTo>
                  <a:lnTo>
                    <a:pt x="226" y="428"/>
                  </a:lnTo>
                  <a:lnTo>
                    <a:pt x="244" y="470"/>
                  </a:lnTo>
                  <a:lnTo>
                    <a:pt x="275" y="1003"/>
                  </a:lnTo>
                  <a:lnTo>
                    <a:pt x="308" y="925"/>
                  </a:lnTo>
                  <a:lnTo>
                    <a:pt x="332" y="864"/>
                  </a:lnTo>
                  <a:lnTo>
                    <a:pt x="356" y="754"/>
                  </a:lnTo>
                  <a:lnTo>
                    <a:pt x="358" y="696"/>
                  </a:lnTo>
                  <a:lnTo>
                    <a:pt x="338" y="508"/>
                  </a:lnTo>
                  <a:lnTo>
                    <a:pt x="286" y="330"/>
                  </a:lnTo>
                  <a:lnTo>
                    <a:pt x="128" y="0"/>
                  </a:lnTo>
                  <a:lnTo>
                    <a:pt x="108" y="14"/>
                  </a:lnTo>
                  <a:lnTo>
                    <a:pt x="96" y="32"/>
                  </a:lnTo>
                  <a:lnTo>
                    <a:pt x="68" y="120"/>
                  </a:lnTo>
                  <a:close/>
                </a:path>
              </a:pathLst>
            </a:custGeom>
            <a:solidFill>
              <a:srgbClr val="FFFFFF"/>
            </a:solidFill>
            <a:ln w="9525">
              <a:noFill/>
              <a:round/>
              <a:headEnd/>
              <a:tailEnd/>
            </a:ln>
          </p:spPr>
          <p:txBody>
            <a:bodyPr/>
            <a:lstStyle/>
            <a:p>
              <a:endParaRPr lang="en-GB"/>
            </a:p>
          </p:txBody>
        </p:sp>
        <p:sp>
          <p:nvSpPr>
            <p:cNvPr id="26279" name="Freeform 679"/>
            <p:cNvSpPr>
              <a:spLocks/>
            </p:cNvSpPr>
            <p:nvPr/>
          </p:nvSpPr>
          <p:spPr bwMode="auto">
            <a:xfrm>
              <a:off x="2820" y="1967"/>
              <a:ext cx="7" cy="19"/>
            </a:xfrm>
            <a:custGeom>
              <a:avLst/>
              <a:gdLst/>
              <a:ahLst/>
              <a:cxnLst>
                <a:cxn ang="0">
                  <a:pos x="0" y="94"/>
                </a:cxn>
                <a:cxn ang="0">
                  <a:pos x="5" y="88"/>
                </a:cxn>
                <a:cxn ang="0">
                  <a:pos x="33" y="0"/>
                </a:cxn>
                <a:cxn ang="0">
                  <a:pos x="0" y="94"/>
                </a:cxn>
              </a:cxnLst>
              <a:rect l="0" t="0" r="r" b="b"/>
              <a:pathLst>
                <a:path w="33" h="94">
                  <a:moveTo>
                    <a:pt x="0" y="94"/>
                  </a:moveTo>
                  <a:lnTo>
                    <a:pt x="5" y="88"/>
                  </a:lnTo>
                  <a:lnTo>
                    <a:pt x="33" y="0"/>
                  </a:lnTo>
                  <a:lnTo>
                    <a:pt x="0" y="94"/>
                  </a:lnTo>
                  <a:close/>
                </a:path>
              </a:pathLst>
            </a:custGeom>
            <a:solidFill>
              <a:srgbClr val="FFBFBF"/>
            </a:solidFill>
            <a:ln w="9525">
              <a:noFill/>
              <a:round/>
              <a:headEnd/>
              <a:tailEnd/>
            </a:ln>
          </p:spPr>
          <p:txBody>
            <a:bodyPr/>
            <a:lstStyle/>
            <a:p>
              <a:endParaRPr lang="en-GB"/>
            </a:p>
          </p:txBody>
        </p:sp>
        <p:sp>
          <p:nvSpPr>
            <p:cNvPr id="26280" name="Freeform 680"/>
            <p:cNvSpPr>
              <a:spLocks/>
            </p:cNvSpPr>
            <p:nvPr/>
          </p:nvSpPr>
          <p:spPr bwMode="auto">
            <a:xfrm>
              <a:off x="2807" y="1977"/>
              <a:ext cx="1" cy="1"/>
            </a:xfrm>
            <a:custGeom>
              <a:avLst/>
              <a:gdLst/>
              <a:ahLst/>
              <a:cxnLst>
                <a:cxn ang="0">
                  <a:pos x="7" y="0"/>
                </a:cxn>
                <a:cxn ang="0">
                  <a:pos x="0" y="6"/>
                </a:cxn>
                <a:cxn ang="0">
                  <a:pos x="5" y="2"/>
                </a:cxn>
                <a:cxn ang="0">
                  <a:pos x="7" y="0"/>
                </a:cxn>
              </a:cxnLst>
              <a:rect l="0" t="0" r="r" b="b"/>
              <a:pathLst>
                <a:path w="7" h="6">
                  <a:moveTo>
                    <a:pt x="7" y="0"/>
                  </a:moveTo>
                  <a:lnTo>
                    <a:pt x="0" y="6"/>
                  </a:lnTo>
                  <a:lnTo>
                    <a:pt x="5" y="2"/>
                  </a:lnTo>
                  <a:lnTo>
                    <a:pt x="7" y="0"/>
                  </a:lnTo>
                  <a:close/>
                </a:path>
              </a:pathLst>
            </a:custGeom>
            <a:solidFill>
              <a:srgbClr val="FFBFBF"/>
            </a:solidFill>
            <a:ln w="9525">
              <a:noFill/>
              <a:round/>
              <a:headEnd/>
              <a:tailEnd/>
            </a:ln>
          </p:spPr>
          <p:txBody>
            <a:bodyPr/>
            <a:lstStyle/>
            <a:p>
              <a:endParaRPr lang="en-GB"/>
            </a:p>
          </p:txBody>
        </p:sp>
        <p:sp>
          <p:nvSpPr>
            <p:cNvPr id="26281" name="Freeform 681"/>
            <p:cNvSpPr>
              <a:spLocks/>
            </p:cNvSpPr>
            <p:nvPr/>
          </p:nvSpPr>
          <p:spPr bwMode="auto">
            <a:xfrm>
              <a:off x="2853" y="2161"/>
              <a:ext cx="10" cy="25"/>
            </a:xfrm>
            <a:custGeom>
              <a:avLst/>
              <a:gdLst/>
              <a:ahLst/>
              <a:cxnLst>
                <a:cxn ang="0">
                  <a:pos x="47" y="93"/>
                </a:cxn>
                <a:cxn ang="0">
                  <a:pos x="47" y="5"/>
                </a:cxn>
                <a:cxn ang="0">
                  <a:pos x="47" y="0"/>
                </a:cxn>
                <a:cxn ang="0">
                  <a:pos x="0" y="127"/>
                </a:cxn>
                <a:cxn ang="0">
                  <a:pos x="28" y="110"/>
                </a:cxn>
                <a:cxn ang="0">
                  <a:pos x="47" y="93"/>
                </a:cxn>
              </a:cxnLst>
              <a:rect l="0" t="0" r="r" b="b"/>
              <a:pathLst>
                <a:path w="47" h="127">
                  <a:moveTo>
                    <a:pt x="47" y="93"/>
                  </a:moveTo>
                  <a:lnTo>
                    <a:pt x="47" y="5"/>
                  </a:lnTo>
                  <a:lnTo>
                    <a:pt x="47" y="0"/>
                  </a:lnTo>
                  <a:lnTo>
                    <a:pt x="0" y="127"/>
                  </a:lnTo>
                  <a:lnTo>
                    <a:pt x="28" y="110"/>
                  </a:lnTo>
                  <a:lnTo>
                    <a:pt x="47" y="93"/>
                  </a:lnTo>
                  <a:close/>
                </a:path>
              </a:pathLst>
            </a:custGeom>
            <a:solidFill>
              <a:srgbClr val="FFFFFF"/>
            </a:solidFill>
            <a:ln w="9525">
              <a:noFill/>
              <a:round/>
              <a:headEnd/>
              <a:tailEnd/>
            </a:ln>
          </p:spPr>
          <p:txBody>
            <a:bodyPr/>
            <a:lstStyle/>
            <a:p>
              <a:endParaRPr lang="en-GB"/>
            </a:p>
          </p:txBody>
        </p:sp>
        <p:sp>
          <p:nvSpPr>
            <p:cNvPr id="26282" name="Freeform 682"/>
            <p:cNvSpPr>
              <a:spLocks/>
            </p:cNvSpPr>
            <p:nvPr/>
          </p:nvSpPr>
          <p:spPr bwMode="auto">
            <a:xfrm>
              <a:off x="2863" y="2145"/>
              <a:ext cx="6" cy="17"/>
            </a:xfrm>
            <a:custGeom>
              <a:avLst/>
              <a:gdLst/>
              <a:ahLst/>
              <a:cxnLst>
                <a:cxn ang="0">
                  <a:pos x="0" y="78"/>
                </a:cxn>
                <a:cxn ang="0">
                  <a:pos x="0" y="83"/>
                </a:cxn>
                <a:cxn ang="0">
                  <a:pos x="33" y="0"/>
                </a:cxn>
                <a:cxn ang="0">
                  <a:pos x="0" y="78"/>
                </a:cxn>
              </a:cxnLst>
              <a:rect l="0" t="0" r="r" b="b"/>
              <a:pathLst>
                <a:path w="33" h="83">
                  <a:moveTo>
                    <a:pt x="0" y="78"/>
                  </a:moveTo>
                  <a:lnTo>
                    <a:pt x="0" y="83"/>
                  </a:lnTo>
                  <a:lnTo>
                    <a:pt x="33" y="0"/>
                  </a:lnTo>
                  <a:lnTo>
                    <a:pt x="0" y="78"/>
                  </a:lnTo>
                  <a:close/>
                </a:path>
              </a:pathLst>
            </a:custGeom>
            <a:solidFill>
              <a:srgbClr val="FFBFBF"/>
            </a:solidFill>
            <a:ln w="9525">
              <a:noFill/>
              <a:round/>
              <a:headEnd/>
              <a:tailEnd/>
            </a:ln>
          </p:spPr>
          <p:txBody>
            <a:bodyPr/>
            <a:lstStyle/>
            <a:p>
              <a:endParaRPr lang="en-GB"/>
            </a:p>
          </p:txBody>
        </p:sp>
        <p:sp>
          <p:nvSpPr>
            <p:cNvPr id="26283" name="Freeform 683"/>
            <p:cNvSpPr>
              <a:spLocks noEditPoints="1"/>
            </p:cNvSpPr>
            <p:nvPr/>
          </p:nvSpPr>
          <p:spPr bwMode="auto">
            <a:xfrm>
              <a:off x="2650" y="2244"/>
              <a:ext cx="210" cy="184"/>
            </a:xfrm>
            <a:custGeom>
              <a:avLst/>
              <a:gdLst/>
              <a:ahLst/>
              <a:cxnLst>
                <a:cxn ang="0">
                  <a:pos x="870" y="5"/>
                </a:cxn>
                <a:cxn ang="0">
                  <a:pos x="766" y="18"/>
                </a:cxn>
                <a:cxn ang="0">
                  <a:pos x="620" y="125"/>
                </a:cxn>
                <a:cxn ang="0">
                  <a:pos x="438" y="172"/>
                </a:cxn>
                <a:cxn ang="0">
                  <a:pos x="338" y="242"/>
                </a:cxn>
                <a:cxn ang="0">
                  <a:pos x="152" y="552"/>
                </a:cxn>
                <a:cxn ang="0">
                  <a:pos x="0" y="732"/>
                </a:cxn>
                <a:cxn ang="0">
                  <a:pos x="100" y="818"/>
                </a:cxn>
                <a:cxn ang="0">
                  <a:pos x="485" y="916"/>
                </a:cxn>
                <a:cxn ang="0">
                  <a:pos x="758" y="902"/>
                </a:cxn>
                <a:cxn ang="0">
                  <a:pos x="882" y="850"/>
                </a:cxn>
                <a:cxn ang="0">
                  <a:pos x="1012" y="718"/>
                </a:cxn>
                <a:cxn ang="0">
                  <a:pos x="1044" y="634"/>
                </a:cxn>
                <a:cxn ang="0">
                  <a:pos x="1038" y="530"/>
                </a:cxn>
                <a:cxn ang="0">
                  <a:pos x="964" y="400"/>
                </a:cxn>
                <a:cxn ang="0">
                  <a:pos x="948" y="361"/>
                </a:cxn>
                <a:cxn ang="0">
                  <a:pos x="974" y="306"/>
                </a:cxn>
                <a:cxn ang="0">
                  <a:pos x="993" y="222"/>
                </a:cxn>
                <a:cxn ang="0">
                  <a:pos x="970" y="94"/>
                </a:cxn>
                <a:cxn ang="0">
                  <a:pos x="770" y="70"/>
                </a:cxn>
                <a:cxn ang="0">
                  <a:pos x="822" y="52"/>
                </a:cxn>
                <a:cxn ang="0">
                  <a:pos x="872" y="76"/>
                </a:cxn>
                <a:cxn ang="0">
                  <a:pos x="872" y="144"/>
                </a:cxn>
                <a:cxn ang="0">
                  <a:pos x="846" y="198"/>
                </a:cxn>
                <a:cxn ang="0">
                  <a:pos x="644" y="322"/>
                </a:cxn>
                <a:cxn ang="0">
                  <a:pos x="414" y="394"/>
                </a:cxn>
                <a:cxn ang="0">
                  <a:pos x="354" y="428"/>
                </a:cxn>
                <a:cxn ang="0">
                  <a:pos x="254" y="566"/>
                </a:cxn>
                <a:cxn ang="0">
                  <a:pos x="108" y="696"/>
                </a:cxn>
                <a:cxn ang="0">
                  <a:pos x="102" y="676"/>
                </a:cxn>
                <a:cxn ang="0">
                  <a:pos x="312" y="356"/>
                </a:cxn>
                <a:cxn ang="0">
                  <a:pos x="422" y="236"/>
                </a:cxn>
                <a:cxn ang="0">
                  <a:pos x="527" y="204"/>
                </a:cxn>
                <a:cxn ang="0">
                  <a:pos x="637" y="193"/>
                </a:cxn>
                <a:cxn ang="0">
                  <a:pos x="668" y="174"/>
                </a:cxn>
                <a:cxn ang="0">
                  <a:pos x="372" y="470"/>
                </a:cxn>
                <a:cxn ang="0">
                  <a:pos x="425" y="426"/>
                </a:cxn>
                <a:cxn ang="0">
                  <a:pos x="804" y="290"/>
                </a:cxn>
                <a:cxn ang="0">
                  <a:pos x="857" y="284"/>
                </a:cxn>
                <a:cxn ang="0">
                  <a:pos x="860" y="352"/>
                </a:cxn>
                <a:cxn ang="0">
                  <a:pos x="527" y="534"/>
                </a:cxn>
                <a:cxn ang="0">
                  <a:pos x="255" y="612"/>
                </a:cxn>
                <a:cxn ang="0">
                  <a:pos x="896" y="394"/>
                </a:cxn>
                <a:cxn ang="0">
                  <a:pos x="958" y="512"/>
                </a:cxn>
                <a:cxn ang="0">
                  <a:pos x="946" y="642"/>
                </a:cxn>
                <a:cxn ang="0">
                  <a:pos x="882" y="730"/>
                </a:cxn>
                <a:cxn ang="0">
                  <a:pos x="736" y="818"/>
                </a:cxn>
                <a:cxn ang="0">
                  <a:pos x="408" y="860"/>
                </a:cxn>
                <a:cxn ang="0">
                  <a:pos x="278" y="832"/>
                </a:cxn>
                <a:cxn ang="0">
                  <a:pos x="121" y="754"/>
                </a:cxn>
                <a:cxn ang="0">
                  <a:pos x="213" y="700"/>
                </a:cxn>
                <a:cxn ang="0">
                  <a:pos x="484" y="630"/>
                </a:cxn>
                <a:cxn ang="0">
                  <a:pos x="857" y="437"/>
                </a:cxn>
              </a:cxnLst>
              <a:rect l="0" t="0" r="r" b="b"/>
              <a:pathLst>
                <a:path w="1048" h="920">
                  <a:moveTo>
                    <a:pt x="930" y="42"/>
                  </a:moveTo>
                  <a:lnTo>
                    <a:pt x="870" y="5"/>
                  </a:lnTo>
                  <a:lnTo>
                    <a:pt x="815" y="0"/>
                  </a:lnTo>
                  <a:lnTo>
                    <a:pt x="766" y="18"/>
                  </a:lnTo>
                  <a:lnTo>
                    <a:pt x="718" y="49"/>
                  </a:lnTo>
                  <a:lnTo>
                    <a:pt x="620" y="125"/>
                  </a:lnTo>
                  <a:lnTo>
                    <a:pt x="561" y="149"/>
                  </a:lnTo>
                  <a:lnTo>
                    <a:pt x="438" y="172"/>
                  </a:lnTo>
                  <a:lnTo>
                    <a:pt x="383" y="198"/>
                  </a:lnTo>
                  <a:lnTo>
                    <a:pt x="338" y="242"/>
                  </a:lnTo>
                  <a:lnTo>
                    <a:pt x="299" y="292"/>
                  </a:lnTo>
                  <a:lnTo>
                    <a:pt x="152" y="552"/>
                  </a:lnTo>
                  <a:lnTo>
                    <a:pt x="35" y="678"/>
                  </a:lnTo>
                  <a:lnTo>
                    <a:pt x="0" y="732"/>
                  </a:lnTo>
                  <a:lnTo>
                    <a:pt x="60" y="793"/>
                  </a:lnTo>
                  <a:lnTo>
                    <a:pt x="100" y="818"/>
                  </a:lnTo>
                  <a:lnTo>
                    <a:pt x="307" y="886"/>
                  </a:lnTo>
                  <a:lnTo>
                    <a:pt x="485" y="916"/>
                  </a:lnTo>
                  <a:lnTo>
                    <a:pt x="622" y="920"/>
                  </a:lnTo>
                  <a:lnTo>
                    <a:pt x="758" y="902"/>
                  </a:lnTo>
                  <a:lnTo>
                    <a:pt x="840" y="874"/>
                  </a:lnTo>
                  <a:lnTo>
                    <a:pt x="882" y="850"/>
                  </a:lnTo>
                  <a:lnTo>
                    <a:pt x="954" y="793"/>
                  </a:lnTo>
                  <a:lnTo>
                    <a:pt x="1012" y="718"/>
                  </a:lnTo>
                  <a:lnTo>
                    <a:pt x="1032" y="670"/>
                  </a:lnTo>
                  <a:lnTo>
                    <a:pt x="1044" y="634"/>
                  </a:lnTo>
                  <a:lnTo>
                    <a:pt x="1048" y="598"/>
                  </a:lnTo>
                  <a:lnTo>
                    <a:pt x="1038" y="530"/>
                  </a:lnTo>
                  <a:lnTo>
                    <a:pt x="1012" y="470"/>
                  </a:lnTo>
                  <a:lnTo>
                    <a:pt x="964" y="400"/>
                  </a:lnTo>
                  <a:lnTo>
                    <a:pt x="954" y="386"/>
                  </a:lnTo>
                  <a:lnTo>
                    <a:pt x="948" y="361"/>
                  </a:lnTo>
                  <a:lnTo>
                    <a:pt x="954" y="334"/>
                  </a:lnTo>
                  <a:lnTo>
                    <a:pt x="974" y="306"/>
                  </a:lnTo>
                  <a:lnTo>
                    <a:pt x="982" y="286"/>
                  </a:lnTo>
                  <a:lnTo>
                    <a:pt x="993" y="222"/>
                  </a:lnTo>
                  <a:lnTo>
                    <a:pt x="990" y="154"/>
                  </a:lnTo>
                  <a:lnTo>
                    <a:pt x="970" y="94"/>
                  </a:lnTo>
                  <a:lnTo>
                    <a:pt x="930" y="42"/>
                  </a:lnTo>
                  <a:close/>
                  <a:moveTo>
                    <a:pt x="770" y="70"/>
                  </a:moveTo>
                  <a:lnTo>
                    <a:pt x="794" y="58"/>
                  </a:lnTo>
                  <a:lnTo>
                    <a:pt x="822" y="52"/>
                  </a:lnTo>
                  <a:lnTo>
                    <a:pt x="852" y="54"/>
                  </a:lnTo>
                  <a:lnTo>
                    <a:pt x="872" y="76"/>
                  </a:lnTo>
                  <a:lnTo>
                    <a:pt x="876" y="112"/>
                  </a:lnTo>
                  <a:lnTo>
                    <a:pt x="872" y="144"/>
                  </a:lnTo>
                  <a:lnTo>
                    <a:pt x="864" y="174"/>
                  </a:lnTo>
                  <a:lnTo>
                    <a:pt x="846" y="198"/>
                  </a:lnTo>
                  <a:lnTo>
                    <a:pt x="798" y="238"/>
                  </a:lnTo>
                  <a:lnTo>
                    <a:pt x="644" y="322"/>
                  </a:lnTo>
                  <a:lnTo>
                    <a:pt x="472" y="380"/>
                  </a:lnTo>
                  <a:lnTo>
                    <a:pt x="414" y="394"/>
                  </a:lnTo>
                  <a:lnTo>
                    <a:pt x="380" y="406"/>
                  </a:lnTo>
                  <a:lnTo>
                    <a:pt x="354" y="428"/>
                  </a:lnTo>
                  <a:lnTo>
                    <a:pt x="332" y="452"/>
                  </a:lnTo>
                  <a:lnTo>
                    <a:pt x="254" y="566"/>
                  </a:lnTo>
                  <a:lnTo>
                    <a:pt x="163" y="660"/>
                  </a:lnTo>
                  <a:lnTo>
                    <a:pt x="108" y="696"/>
                  </a:lnTo>
                  <a:lnTo>
                    <a:pt x="87" y="702"/>
                  </a:lnTo>
                  <a:lnTo>
                    <a:pt x="102" y="676"/>
                  </a:lnTo>
                  <a:lnTo>
                    <a:pt x="231" y="498"/>
                  </a:lnTo>
                  <a:lnTo>
                    <a:pt x="312" y="356"/>
                  </a:lnTo>
                  <a:lnTo>
                    <a:pt x="380" y="269"/>
                  </a:lnTo>
                  <a:lnTo>
                    <a:pt x="422" y="236"/>
                  </a:lnTo>
                  <a:lnTo>
                    <a:pt x="472" y="214"/>
                  </a:lnTo>
                  <a:lnTo>
                    <a:pt x="527" y="204"/>
                  </a:lnTo>
                  <a:lnTo>
                    <a:pt x="603" y="202"/>
                  </a:lnTo>
                  <a:lnTo>
                    <a:pt x="637" y="193"/>
                  </a:lnTo>
                  <a:lnTo>
                    <a:pt x="652" y="186"/>
                  </a:lnTo>
                  <a:lnTo>
                    <a:pt x="668" y="174"/>
                  </a:lnTo>
                  <a:lnTo>
                    <a:pt x="770" y="70"/>
                  </a:lnTo>
                  <a:close/>
                  <a:moveTo>
                    <a:pt x="372" y="470"/>
                  </a:moveTo>
                  <a:lnTo>
                    <a:pt x="398" y="447"/>
                  </a:lnTo>
                  <a:lnTo>
                    <a:pt x="425" y="426"/>
                  </a:lnTo>
                  <a:lnTo>
                    <a:pt x="712" y="340"/>
                  </a:lnTo>
                  <a:lnTo>
                    <a:pt x="804" y="290"/>
                  </a:lnTo>
                  <a:lnTo>
                    <a:pt x="846" y="256"/>
                  </a:lnTo>
                  <a:lnTo>
                    <a:pt x="857" y="284"/>
                  </a:lnTo>
                  <a:lnTo>
                    <a:pt x="864" y="320"/>
                  </a:lnTo>
                  <a:lnTo>
                    <a:pt x="860" y="352"/>
                  </a:lnTo>
                  <a:lnTo>
                    <a:pt x="841" y="374"/>
                  </a:lnTo>
                  <a:lnTo>
                    <a:pt x="527" y="534"/>
                  </a:lnTo>
                  <a:lnTo>
                    <a:pt x="462" y="558"/>
                  </a:lnTo>
                  <a:lnTo>
                    <a:pt x="255" y="612"/>
                  </a:lnTo>
                  <a:lnTo>
                    <a:pt x="372" y="470"/>
                  </a:lnTo>
                  <a:close/>
                  <a:moveTo>
                    <a:pt x="896" y="394"/>
                  </a:moveTo>
                  <a:lnTo>
                    <a:pt x="936" y="450"/>
                  </a:lnTo>
                  <a:lnTo>
                    <a:pt x="958" y="512"/>
                  </a:lnTo>
                  <a:lnTo>
                    <a:pt x="964" y="578"/>
                  </a:lnTo>
                  <a:lnTo>
                    <a:pt x="946" y="642"/>
                  </a:lnTo>
                  <a:lnTo>
                    <a:pt x="925" y="676"/>
                  </a:lnTo>
                  <a:lnTo>
                    <a:pt x="882" y="730"/>
                  </a:lnTo>
                  <a:lnTo>
                    <a:pt x="800" y="790"/>
                  </a:lnTo>
                  <a:lnTo>
                    <a:pt x="736" y="818"/>
                  </a:lnTo>
                  <a:lnTo>
                    <a:pt x="561" y="854"/>
                  </a:lnTo>
                  <a:lnTo>
                    <a:pt x="408" y="860"/>
                  </a:lnTo>
                  <a:lnTo>
                    <a:pt x="320" y="844"/>
                  </a:lnTo>
                  <a:lnTo>
                    <a:pt x="278" y="832"/>
                  </a:lnTo>
                  <a:lnTo>
                    <a:pt x="196" y="800"/>
                  </a:lnTo>
                  <a:lnTo>
                    <a:pt x="121" y="754"/>
                  </a:lnTo>
                  <a:lnTo>
                    <a:pt x="166" y="724"/>
                  </a:lnTo>
                  <a:lnTo>
                    <a:pt x="213" y="700"/>
                  </a:lnTo>
                  <a:lnTo>
                    <a:pt x="265" y="682"/>
                  </a:lnTo>
                  <a:lnTo>
                    <a:pt x="484" y="630"/>
                  </a:lnTo>
                  <a:lnTo>
                    <a:pt x="724" y="528"/>
                  </a:lnTo>
                  <a:lnTo>
                    <a:pt x="857" y="437"/>
                  </a:lnTo>
                  <a:lnTo>
                    <a:pt x="896" y="394"/>
                  </a:lnTo>
                  <a:close/>
                </a:path>
              </a:pathLst>
            </a:custGeom>
            <a:solidFill>
              <a:srgbClr val="000000"/>
            </a:solidFill>
            <a:ln w="9525">
              <a:noFill/>
              <a:round/>
              <a:headEnd/>
              <a:tailEnd/>
            </a:ln>
          </p:spPr>
          <p:txBody>
            <a:bodyPr/>
            <a:lstStyle/>
            <a:p>
              <a:endParaRPr lang="en-GB"/>
            </a:p>
          </p:txBody>
        </p:sp>
        <p:sp>
          <p:nvSpPr>
            <p:cNvPr id="26284" name="Freeform 684"/>
            <p:cNvSpPr>
              <a:spLocks/>
            </p:cNvSpPr>
            <p:nvPr/>
          </p:nvSpPr>
          <p:spPr bwMode="auto">
            <a:xfrm>
              <a:off x="2668" y="2255"/>
              <a:ext cx="158" cy="130"/>
            </a:xfrm>
            <a:custGeom>
              <a:avLst/>
              <a:gdLst/>
              <a:ahLst/>
              <a:cxnLst>
                <a:cxn ang="0">
                  <a:pos x="707" y="6"/>
                </a:cxn>
                <a:cxn ang="0">
                  <a:pos x="683" y="18"/>
                </a:cxn>
                <a:cxn ang="0">
                  <a:pos x="581" y="122"/>
                </a:cxn>
                <a:cxn ang="0">
                  <a:pos x="565" y="134"/>
                </a:cxn>
                <a:cxn ang="0">
                  <a:pos x="550" y="141"/>
                </a:cxn>
                <a:cxn ang="0">
                  <a:pos x="516" y="150"/>
                </a:cxn>
                <a:cxn ang="0">
                  <a:pos x="440" y="152"/>
                </a:cxn>
                <a:cxn ang="0">
                  <a:pos x="385" y="162"/>
                </a:cxn>
                <a:cxn ang="0">
                  <a:pos x="335" y="184"/>
                </a:cxn>
                <a:cxn ang="0">
                  <a:pos x="293" y="217"/>
                </a:cxn>
                <a:cxn ang="0">
                  <a:pos x="225" y="304"/>
                </a:cxn>
                <a:cxn ang="0">
                  <a:pos x="144" y="446"/>
                </a:cxn>
                <a:cxn ang="0">
                  <a:pos x="15" y="624"/>
                </a:cxn>
                <a:cxn ang="0">
                  <a:pos x="0" y="650"/>
                </a:cxn>
                <a:cxn ang="0">
                  <a:pos x="21" y="644"/>
                </a:cxn>
                <a:cxn ang="0">
                  <a:pos x="76" y="608"/>
                </a:cxn>
                <a:cxn ang="0">
                  <a:pos x="167" y="514"/>
                </a:cxn>
                <a:cxn ang="0">
                  <a:pos x="245" y="400"/>
                </a:cxn>
                <a:cxn ang="0">
                  <a:pos x="267" y="376"/>
                </a:cxn>
                <a:cxn ang="0">
                  <a:pos x="293" y="354"/>
                </a:cxn>
                <a:cxn ang="0">
                  <a:pos x="327" y="342"/>
                </a:cxn>
                <a:cxn ang="0">
                  <a:pos x="385" y="328"/>
                </a:cxn>
                <a:cxn ang="0">
                  <a:pos x="557" y="270"/>
                </a:cxn>
                <a:cxn ang="0">
                  <a:pos x="711" y="186"/>
                </a:cxn>
                <a:cxn ang="0">
                  <a:pos x="759" y="146"/>
                </a:cxn>
                <a:cxn ang="0">
                  <a:pos x="777" y="122"/>
                </a:cxn>
                <a:cxn ang="0">
                  <a:pos x="785" y="92"/>
                </a:cxn>
                <a:cxn ang="0">
                  <a:pos x="789" y="60"/>
                </a:cxn>
                <a:cxn ang="0">
                  <a:pos x="785" y="24"/>
                </a:cxn>
                <a:cxn ang="0">
                  <a:pos x="765" y="2"/>
                </a:cxn>
                <a:cxn ang="0">
                  <a:pos x="735" y="0"/>
                </a:cxn>
                <a:cxn ang="0">
                  <a:pos x="707" y="6"/>
                </a:cxn>
              </a:cxnLst>
              <a:rect l="0" t="0" r="r" b="b"/>
              <a:pathLst>
                <a:path w="789" h="650">
                  <a:moveTo>
                    <a:pt x="707" y="6"/>
                  </a:moveTo>
                  <a:lnTo>
                    <a:pt x="683" y="18"/>
                  </a:lnTo>
                  <a:lnTo>
                    <a:pt x="581" y="122"/>
                  </a:lnTo>
                  <a:lnTo>
                    <a:pt x="565" y="134"/>
                  </a:lnTo>
                  <a:lnTo>
                    <a:pt x="550" y="141"/>
                  </a:lnTo>
                  <a:lnTo>
                    <a:pt x="516" y="150"/>
                  </a:lnTo>
                  <a:lnTo>
                    <a:pt x="440" y="152"/>
                  </a:lnTo>
                  <a:lnTo>
                    <a:pt x="385" y="162"/>
                  </a:lnTo>
                  <a:lnTo>
                    <a:pt x="335" y="184"/>
                  </a:lnTo>
                  <a:lnTo>
                    <a:pt x="293" y="217"/>
                  </a:lnTo>
                  <a:lnTo>
                    <a:pt x="225" y="304"/>
                  </a:lnTo>
                  <a:lnTo>
                    <a:pt x="144" y="446"/>
                  </a:lnTo>
                  <a:lnTo>
                    <a:pt x="15" y="624"/>
                  </a:lnTo>
                  <a:lnTo>
                    <a:pt x="0" y="650"/>
                  </a:lnTo>
                  <a:lnTo>
                    <a:pt x="21" y="644"/>
                  </a:lnTo>
                  <a:lnTo>
                    <a:pt x="76" y="608"/>
                  </a:lnTo>
                  <a:lnTo>
                    <a:pt x="167" y="514"/>
                  </a:lnTo>
                  <a:lnTo>
                    <a:pt x="245" y="400"/>
                  </a:lnTo>
                  <a:lnTo>
                    <a:pt x="267" y="376"/>
                  </a:lnTo>
                  <a:lnTo>
                    <a:pt x="293" y="354"/>
                  </a:lnTo>
                  <a:lnTo>
                    <a:pt x="327" y="342"/>
                  </a:lnTo>
                  <a:lnTo>
                    <a:pt x="385" y="328"/>
                  </a:lnTo>
                  <a:lnTo>
                    <a:pt x="557" y="270"/>
                  </a:lnTo>
                  <a:lnTo>
                    <a:pt x="711" y="186"/>
                  </a:lnTo>
                  <a:lnTo>
                    <a:pt x="759" y="146"/>
                  </a:lnTo>
                  <a:lnTo>
                    <a:pt x="777" y="122"/>
                  </a:lnTo>
                  <a:lnTo>
                    <a:pt x="785" y="92"/>
                  </a:lnTo>
                  <a:lnTo>
                    <a:pt x="789" y="60"/>
                  </a:lnTo>
                  <a:lnTo>
                    <a:pt x="785" y="24"/>
                  </a:lnTo>
                  <a:lnTo>
                    <a:pt x="765" y="2"/>
                  </a:lnTo>
                  <a:lnTo>
                    <a:pt x="735" y="0"/>
                  </a:lnTo>
                  <a:lnTo>
                    <a:pt x="707" y="6"/>
                  </a:lnTo>
                  <a:close/>
                </a:path>
              </a:pathLst>
            </a:custGeom>
            <a:solidFill>
              <a:srgbClr val="FF0000"/>
            </a:solidFill>
            <a:ln w="9525">
              <a:noFill/>
              <a:round/>
              <a:headEnd/>
              <a:tailEnd/>
            </a:ln>
          </p:spPr>
          <p:txBody>
            <a:bodyPr/>
            <a:lstStyle/>
            <a:p>
              <a:endParaRPr lang="en-GB"/>
            </a:p>
          </p:txBody>
        </p:sp>
        <p:sp>
          <p:nvSpPr>
            <p:cNvPr id="26285" name="Freeform 685"/>
            <p:cNvSpPr>
              <a:spLocks/>
            </p:cNvSpPr>
            <p:nvPr/>
          </p:nvSpPr>
          <p:spPr bwMode="auto">
            <a:xfrm>
              <a:off x="2701" y="2296"/>
              <a:ext cx="122" cy="71"/>
            </a:xfrm>
            <a:custGeom>
              <a:avLst/>
              <a:gdLst/>
              <a:ahLst/>
              <a:cxnLst>
                <a:cxn ang="0">
                  <a:pos x="143" y="191"/>
                </a:cxn>
                <a:cxn ang="0">
                  <a:pos x="117" y="214"/>
                </a:cxn>
                <a:cxn ang="0">
                  <a:pos x="0" y="356"/>
                </a:cxn>
                <a:cxn ang="0">
                  <a:pos x="207" y="302"/>
                </a:cxn>
                <a:cxn ang="0">
                  <a:pos x="272" y="278"/>
                </a:cxn>
                <a:cxn ang="0">
                  <a:pos x="586" y="118"/>
                </a:cxn>
                <a:cxn ang="0">
                  <a:pos x="605" y="96"/>
                </a:cxn>
                <a:cxn ang="0">
                  <a:pos x="609" y="64"/>
                </a:cxn>
                <a:cxn ang="0">
                  <a:pos x="602" y="28"/>
                </a:cxn>
                <a:cxn ang="0">
                  <a:pos x="591" y="0"/>
                </a:cxn>
                <a:cxn ang="0">
                  <a:pos x="549" y="34"/>
                </a:cxn>
                <a:cxn ang="0">
                  <a:pos x="457" y="84"/>
                </a:cxn>
                <a:cxn ang="0">
                  <a:pos x="170" y="170"/>
                </a:cxn>
                <a:cxn ang="0">
                  <a:pos x="143" y="191"/>
                </a:cxn>
              </a:cxnLst>
              <a:rect l="0" t="0" r="r" b="b"/>
              <a:pathLst>
                <a:path w="609" h="356">
                  <a:moveTo>
                    <a:pt x="143" y="191"/>
                  </a:moveTo>
                  <a:lnTo>
                    <a:pt x="117" y="214"/>
                  </a:lnTo>
                  <a:lnTo>
                    <a:pt x="0" y="356"/>
                  </a:lnTo>
                  <a:lnTo>
                    <a:pt x="207" y="302"/>
                  </a:lnTo>
                  <a:lnTo>
                    <a:pt x="272" y="278"/>
                  </a:lnTo>
                  <a:lnTo>
                    <a:pt x="586" y="118"/>
                  </a:lnTo>
                  <a:lnTo>
                    <a:pt x="605" y="96"/>
                  </a:lnTo>
                  <a:lnTo>
                    <a:pt x="609" y="64"/>
                  </a:lnTo>
                  <a:lnTo>
                    <a:pt x="602" y="28"/>
                  </a:lnTo>
                  <a:lnTo>
                    <a:pt x="591" y="0"/>
                  </a:lnTo>
                  <a:lnTo>
                    <a:pt x="549" y="34"/>
                  </a:lnTo>
                  <a:lnTo>
                    <a:pt x="457" y="84"/>
                  </a:lnTo>
                  <a:lnTo>
                    <a:pt x="170" y="170"/>
                  </a:lnTo>
                  <a:lnTo>
                    <a:pt x="143" y="191"/>
                  </a:lnTo>
                  <a:close/>
                </a:path>
              </a:pathLst>
            </a:custGeom>
            <a:solidFill>
              <a:srgbClr val="FFFFFF"/>
            </a:solidFill>
            <a:ln w="9525">
              <a:noFill/>
              <a:round/>
              <a:headEnd/>
              <a:tailEnd/>
            </a:ln>
          </p:spPr>
          <p:txBody>
            <a:bodyPr/>
            <a:lstStyle/>
            <a:p>
              <a:endParaRPr lang="en-GB"/>
            </a:p>
          </p:txBody>
        </p:sp>
        <p:sp>
          <p:nvSpPr>
            <p:cNvPr id="26286" name="Freeform 686"/>
            <p:cNvSpPr>
              <a:spLocks noEditPoints="1"/>
            </p:cNvSpPr>
            <p:nvPr/>
          </p:nvSpPr>
          <p:spPr bwMode="auto">
            <a:xfrm>
              <a:off x="2675" y="2323"/>
              <a:ext cx="168" cy="93"/>
            </a:xfrm>
            <a:custGeom>
              <a:avLst/>
              <a:gdLst/>
              <a:ahLst/>
              <a:cxnLst>
                <a:cxn ang="0">
                  <a:pos x="815" y="56"/>
                </a:cxn>
                <a:cxn ang="0">
                  <a:pos x="775" y="0"/>
                </a:cxn>
                <a:cxn ang="0">
                  <a:pos x="736" y="43"/>
                </a:cxn>
                <a:cxn ang="0">
                  <a:pos x="603" y="134"/>
                </a:cxn>
                <a:cxn ang="0">
                  <a:pos x="363" y="236"/>
                </a:cxn>
                <a:cxn ang="0">
                  <a:pos x="144" y="288"/>
                </a:cxn>
                <a:cxn ang="0">
                  <a:pos x="92" y="306"/>
                </a:cxn>
                <a:cxn ang="0">
                  <a:pos x="45" y="330"/>
                </a:cxn>
                <a:cxn ang="0">
                  <a:pos x="0" y="360"/>
                </a:cxn>
                <a:cxn ang="0">
                  <a:pos x="75" y="406"/>
                </a:cxn>
                <a:cxn ang="0">
                  <a:pos x="157" y="438"/>
                </a:cxn>
                <a:cxn ang="0">
                  <a:pos x="199" y="450"/>
                </a:cxn>
                <a:cxn ang="0">
                  <a:pos x="287" y="466"/>
                </a:cxn>
                <a:cxn ang="0">
                  <a:pos x="440" y="460"/>
                </a:cxn>
                <a:cxn ang="0">
                  <a:pos x="615" y="424"/>
                </a:cxn>
                <a:cxn ang="0">
                  <a:pos x="679" y="396"/>
                </a:cxn>
                <a:cxn ang="0">
                  <a:pos x="761" y="336"/>
                </a:cxn>
                <a:cxn ang="0">
                  <a:pos x="804" y="282"/>
                </a:cxn>
                <a:cxn ang="0">
                  <a:pos x="825" y="248"/>
                </a:cxn>
                <a:cxn ang="0">
                  <a:pos x="843" y="184"/>
                </a:cxn>
                <a:cxn ang="0">
                  <a:pos x="837" y="118"/>
                </a:cxn>
                <a:cxn ang="0">
                  <a:pos x="815" y="56"/>
                </a:cxn>
                <a:cxn ang="0">
                  <a:pos x="660" y="206"/>
                </a:cxn>
                <a:cxn ang="0">
                  <a:pos x="671" y="218"/>
                </a:cxn>
                <a:cxn ang="0">
                  <a:pos x="673" y="234"/>
                </a:cxn>
                <a:cxn ang="0">
                  <a:pos x="671" y="246"/>
                </a:cxn>
                <a:cxn ang="0">
                  <a:pos x="660" y="258"/>
                </a:cxn>
                <a:cxn ang="0">
                  <a:pos x="649" y="265"/>
                </a:cxn>
                <a:cxn ang="0">
                  <a:pos x="633" y="266"/>
                </a:cxn>
                <a:cxn ang="0">
                  <a:pos x="615" y="265"/>
                </a:cxn>
                <a:cxn ang="0">
                  <a:pos x="603" y="258"/>
                </a:cxn>
                <a:cxn ang="0">
                  <a:pos x="595" y="246"/>
                </a:cxn>
                <a:cxn ang="0">
                  <a:pos x="591" y="234"/>
                </a:cxn>
                <a:cxn ang="0">
                  <a:pos x="595" y="218"/>
                </a:cxn>
                <a:cxn ang="0">
                  <a:pos x="603" y="206"/>
                </a:cxn>
                <a:cxn ang="0">
                  <a:pos x="615" y="200"/>
                </a:cxn>
                <a:cxn ang="0">
                  <a:pos x="633" y="197"/>
                </a:cxn>
                <a:cxn ang="0">
                  <a:pos x="649" y="200"/>
                </a:cxn>
                <a:cxn ang="0">
                  <a:pos x="660" y="206"/>
                </a:cxn>
              </a:cxnLst>
              <a:rect l="0" t="0" r="r" b="b"/>
              <a:pathLst>
                <a:path w="843" h="466">
                  <a:moveTo>
                    <a:pt x="815" y="56"/>
                  </a:moveTo>
                  <a:lnTo>
                    <a:pt x="775" y="0"/>
                  </a:lnTo>
                  <a:lnTo>
                    <a:pt x="736" y="43"/>
                  </a:lnTo>
                  <a:lnTo>
                    <a:pt x="603" y="134"/>
                  </a:lnTo>
                  <a:lnTo>
                    <a:pt x="363" y="236"/>
                  </a:lnTo>
                  <a:lnTo>
                    <a:pt x="144" y="288"/>
                  </a:lnTo>
                  <a:lnTo>
                    <a:pt x="92" y="306"/>
                  </a:lnTo>
                  <a:lnTo>
                    <a:pt x="45" y="330"/>
                  </a:lnTo>
                  <a:lnTo>
                    <a:pt x="0" y="360"/>
                  </a:lnTo>
                  <a:lnTo>
                    <a:pt x="75" y="406"/>
                  </a:lnTo>
                  <a:lnTo>
                    <a:pt x="157" y="438"/>
                  </a:lnTo>
                  <a:lnTo>
                    <a:pt x="199" y="450"/>
                  </a:lnTo>
                  <a:lnTo>
                    <a:pt x="287" y="466"/>
                  </a:lnTo>
                  <a:lnTo>
                    <a:pt x="440" y="460"/>
                  </a:lnTo>
                  <a:lnTo>
                    <a:pt x="615" y="424"/>
                  </a:lnTo>
                  <a:lnTo>
                    <a:pt x="679" y="396"/>
                  </a:lnTo>
                  <a:lnTo>
                    <a:pt x="761" y="336"/>
                  </a:lnTo>
                  <a:lnTo>
                    <a:pt x="804" y="282"/>
                  </a:lnTo>
                  <a:lnTo>
                    <a:pt x="825" y="248"/>
                  </a:lnTo>
                  <a:lnTo>
                    <a:pt x="843" y="184"/>
                  </a:lnTo>
                  <a:lnTo>
                    <a:pt x="837" y="118"/>
                  </a:lnTo>
                  <a:lnTo>
                    <a:pt x="815" y="56"/>
                  </a:lnTo>
                  <a:close/>
                  <a:moveTo>
                    <a:pt x="660" y="206"/>
                  </a:moveTo>
                  <a:lnTo>
                    <a:pt x="671" y="218"/>
                  </a:lnTo>
                  <a:lnTo>
                    <a:pt x="673" y="234"/>
                  </a:lnTo>
                  <a:lnTo>
                    <a:pt x="671" y="246"/>
                  </a:lnTo>
                  <a:lnTo>
                    <a:pt x="660" y="258"/>
                  </a:lnTo>
                  <a:lnTo>
                    <a:pt x="649" y="265"/>
                  </a:lnTo>
                  <a:lnTo>
                    <a:pt x="633" y="266"/>
                  </a:lnTo>
                  <a:lnTo>
                    <a:pt x="615" y="265"/>
                  </a:lnTo>
                  <a:lnTo>
                    <a:pt x="603" y="258"/>
                  </a:lnTo>
                  <a:lnTo>
                    <a:pt x="595" y="246"/>
                  </a:lnTo>
                  <a:lnTo>
                    <a:pt x="591" y="234"/>
                  </a:lnTo>
                  <a:lnTo>
                    <a:pt x="595" y="218"/>
                  </a:lnTo>
                  <a:lnTo>
                    <a:pt x="603" y="206"/>
                  </a:lnTo>
                  <a:lnTo>
                    <a:pt x="615" y="200"/>
                  </a:lnTo>
                  <a:lnTo>
                    <a:pt x="633" y="197"/>
                  </a:lnTo>
                  <a:lnTo>
                    <a:pt x="649" y="200"/>
                  </a:lnTo>
                  <a:lnTo>
                    <a:pt x="660" y="206"/>
                  </a:lnTo>
                  <a:close/>
                </a:path>
              </a:pathLst>
            </a:custGeom>
            <a:solidFill>
              <a:srgbClr val="FF0000"/>
            </a:solidFill>
            <a:ln w="9525">
              <a:noFill/>
              <a:round/>
              <a:headEnd/>
              <a:tailEnd/>
            </a:ln>
          </p:spPr>
          <p:txBody>
            <a:bodyPr/>
            <a:lstStyle/>
            <a:p>
              <a:endParaRPr lang="en-GB"/>
            </a:p>
          </p:txBody>
        </p:sp>
        <p:sp>
          <p:nvSpPr>
            <p:cNvPr id="26287" name="Freeform 687"/>
            <p:cNvSpPr>
              <a:spLocks/>
            </p:cNvSpPr>
            <p:nvPr/>
          </p:nvSpPr>
          <p:spPr bwMode="auto">
            <a:xfrm>
              <a:off x="2793" y="2363"/>
              <a:ext cx="16" cy="13"/>
            </a:xfrm>
            <a:custGeom>
              <a:avLst/>
              <a:gdLst/>
              <a:ahLst/>
              <a:cxnLst>
                <a:cxn ang="0">
                  <a:pos x="80" y="21"/>
                </a:cxn>
                <a:cxn ang="0">
                  <a:pos x="69" y="9"/>
                </a:cxn>
                <a:cxn ang="0">
                  <a:pos x="58" y="3"/>
                </a:cxn>
                <a:cxn ang="0">
                  <a:pos x="42" y="0"/>
                </a:cxn>
                <a:cxn ang="0">
                  <a:pos x="24" y="3"/>
                </a:cxn>
                <a:cxn ang="0">
                  <a:pos x="12" y="9"/>
                </a:cxn>
                <a:cxn ang="0">
                  <a:pos x="4" y="21"/>
                </a:cxn>
                <a:cxn ang="0">
                  <a:pos x="0" y="37"/>
                </a:cxn>
                <a:cxn ang="0">
                  <a:pos x="4" y="49"/>
                </a:cxn>
                <a:cxn ang="0">
                  <a:pos x="12" y="61"/>
                </a:cxn>
                <a:cxn ang="0">
                  <a:pos x="24" y="68"/>
                </a:cxn>
                <a:cxn ang="0">
                  <a:pos x="42" y="69"/>
                </a:cxn>
                <a:cxn ang="0">
                  <a:pos x="58" y="68"/>
                </a:cxn>
                <a:cxn ang="0">
                  <a:pos x="69" y="61"/>
                </a:cxn>
                <a:cxn ang="0">
                  <a:pos x="80" y="49"/>
                </a:cxn>
                <a:cxn ang="0">
                  <a:pos x="82" y="37"/>
                </a:cxn>
                <a:cxn ang="0">
                  <a:pos x="80" y="21"/>
                </a:cxn>
              </a:cxnLst>
              <a:rect l="0" t="0" r="r" b="b"/>
              <a:pathLst>
                <a:path w="82" h="69">
                  <a:moveTo>
                    <a:pt x="80" y="21"/>
                  </a:moveTo>
                  <a:lnTo>
                    <a:pt x="69" y="9"/>
                  </a:lnTo>
                  <a:lnTo>
                    <a:pt x="58" y="3"/>
                  </a:lnTo>
                  <a:lnTo>
                    <a:pt x="42" y="0"/>
                  </a:lnTo>
                  <a:lnTo>
                    <a:pt x="24" y="3"/>
                  </a:lnTo>
                  <a:lnTo>
                    <a:pt x="12" y="9"/>
                  </a:lnTo>
                  <a:lnTo>
                    <a:pt x="4" y="21"/>
                  </a:lnTo>
                  <a:lnTo>
                    <a:pt x="0" y="37"/>
                  </a:lnTo>
                  <a:lnTo>
                    <a:pt x="4" y="49"/>
                  </a:lnTo>
                  <a:lnTo>
                    <a:pt x="12" y="61"/>
                  </a:lnTo>
                  <a:lnTo>
                    <a:pt x="24" y="68"/>
                  </a:lnTo>
                  <a:lnTo>
                    <a:pt x="42" y="69"/>
                  </a:lnTo>
                  <a:lnTo>
                    <a:pt x="58" y="68"/>
                  </a:lnTo>
                  <a:lnTo>
                    <a:pt x="69" y="61"/>
                  </a:lnTo>
                  <a:lnTo>
                    <a:pt x="80" y="49"/>
                  </a:lnTo>
                  <a:lnTo>
                    <a:pt x="82" y="37"/>
                  </a:lnTo>
                  <a:lnTo>
                    <a:pt x="80" y="21"/>
                  </a:lnTo>
                  <a:close/>
                </a:path>
              </a:pathLst>
            </a:custGeom>
            <a:solidFill>
              <a:srgbClr val="FFFFFF"/>
            </a:solidFill>
            <a:ln w="9525">
              <a:noFill/>
              <a:round/>
              <a:headEnd/>
              <a:tailEnd/>
            </a:ln>
          </p:spPr>
          <p:txBody>
            <a:bodyPr/>
            <a:lstStyle/>
            <a:p>
              <a:endParaRPr lang="en-GB"/>
            </a:p>
          </p:txBody>
        </p:sp>
        <p:sp>
          <p:nvSpPr>
            <p:cNvPr id="26288" name="Freeform 688"/>
            <p:cNvSpPr>
              <a:spLocks/>
            </p:cNvSpPr>
            <p:nvPr/>
          </p:nvSpPr>
          <p:spPr bwMode="auto">
            <a:xfrm>
              <a:off x="2840" y="2306"/>
              <a:ext cx="5" cy="18"/>
            </a:xfrm>
            <a:custGeom>
              <a:avLst/>
              <a:gdLst/>
              <a:ahLst/>
              <a:cxnLst>
                <a:cxn ang="0">
                  <a:pos x="6" y="80"/>
                </a:cxn>
                <a:cxn ang="0">
                  <a:pos x="16" y="94"/>
                </a:cxn>
                <a:cxn ang="0">
                  <a:pos x="16" y="32"/>
                </a:cxn>
                <a:cxn ang="0">
                  <a:pos x="26" y="0"/>
                </a:cxn>
                <a:cxn ang="0">
                  <a:pos x="6" y="28"/>
                </a:cxn>
                <a:cxn ang="0">
                  <a:pos x="0" y="55"/>
                </a:cxn>
                <a:cxn ang="0">
                  <a:pos x="6" y="80"/>
                </a:cxn>
              </a:cxnLst>
              <a:rect l="0" t="0" r="r" b="b"/>
              <a:pathLst>
                <a:path w="26" h="94">
                  <a:moveTo>
                    <a:pt x="6" y="80"/>
                  </a:moveTo>
                  <a:lnTo>
                    <a:pt x="16" y="94"/>
                  </a:lnTo>
                  <a:lnTo>
                    <a:pt x="16" y="32"/>
                  </a:lnTo>
                  <a:lnTo>
                    <a:pt x="26" y="0"/>
                  </a:lnTo>
                  <a:lnTo>
                    <a:pt x="6" y="28"/>
                  </a:lnTo>
                  <a:lnTo>
                    <a:pt x="0" y="55"/>
                  </a:lnTo>
                  <a:lnTo>
                    <a:pt x="6" y="80"/>
                  </a:lnTo>
                  <a:close/>
                </a:path>
              </a:pathLst>
            </a:custGeom>
            <a:solidFill>
              <a:srgbClr val="FFBFBF"/>
            </a:solidFill>
            <a:ln w="9525">
              <a:noFill/>
              <a:round/>
              <a:headEnd/>
              <a:tailEnd/>
            </a:ln>
          </p:spPr>
          <p:txBody>
            <a:bodyPr/>
            <a:lstStyle/>
            <a:p>
              <a:endParaRPr lang="en-GB"/>
            </a:p>
          </p:txBody>
        </p:sp>
        <p:sp>
          <p:nvSpPr>
            <p:cNvPr id="26289" name="Freeform 689"/>
            <p:cNvSpPr>
              <a:spLocks/>
            </p:cNvSpPr>
            <p:nvPr/>
          </p:nvSpPr>
          <p:spPr bwMode="auto">
            <a:xfrm>
              <a:off x="2861" y="2457"/>
              <a:ext cx="5" cy="14"/>
            </a:xfrm>
            <a:custGeom>
              <a:avLst/>
              <a:gdLst/>
              <a:ahLst/>
              <a:cxnLst>
                <a:cxn ang="0">
                  <a:pos x="25" y="0"/>
                </a:cxn>
                <a:cxn ang="0">
                  <a:pos x="0" y="70"/>
                </a:cxn>
                <a:cxn ang="0">
                  <a:pos x="20" y="22"/>
                </a:cxn>
                <a:cxn ang="0">
                  <a:pos x="25" y="0"/>
                </a:cxn>
              </a:cxnLst>
              <a:rect l="0" t="0" r="r" b="b"/>
              <a:pathLst>
                <a:path w="25" h="70">
                  <a:moveTo>
                    <a:pt x="25" y="0"/>
                  </a:moveTo>
                  <a:lnTo>
                    <a:pt x="0" y="70"/>
                  </a:lnTo>
                  <a:lnTo>
                    <a:pt x="20" y="22"/>
                  </a:lnTo>
                  <a:lnTo>
                    <a:pt x="25" y="0"/>
                  </a:lnTo>
                  <a:close/>
                </a:path>
              </a:pathLst>
            </a:custGeom>
            <a:solidFill>
              <a:srgbClr val="FFBFBF"/>
            </a:solidFill>
            <a:ln w="9525">
              <a:noFill/>
              <a:round/>
              <a:headEnd/>
              <a:tailEnd/>
            </a:ln>
          </p:spPr>
          <p:txBody>
            <a:bodyPr/>
            <a:lstStyle/>
            <a:p>
              <a:endParaRPr lang="en-GB"/>
            </a:p>
          </p:txBody>
        </p:sp>
        <p:sp>
          <p:nvSpPr>
            <p:cNvPr id="26290" name="Freeform 690"/>
            <p:cNvSpPr>
              <a:spLocks/>
            </p:cNvSpPr>
            <p:nvPr/>
          </p:nvSpPr>
          <p:spPr bwMode="auto">
            <a:xfrm>
              <a:off x="3024" y="2615"/>
              <a:ext cx="106" cy="14"/>
            </a:xfrm>
            <a:custGeom>
              <a:avLst/>
              <a:gdLst/>
              <a:ahLst/>
              <a:cxnLst>
                <a:cxn ang="0">
                  <a:pos x="5" y="0"/>
                </a:cxn>
                <a:cxn ang="0">
                  <a:pos x="0" y="70"/>
                </a:cxn>
                <a:cxn ang="0">
                  <a:pos x="533" y="70"/>
                </a:cxn>
                <a:cxn ang="0">
                  <a:pos x="5" y="0"/>
                </a:cxn>
              </a:cxnLst>
              <a:rect l="0" t="0" r="r" b="b"/>
              <a:pathLst>
                <a:path w="533" h="70">
                  <a:moveTo>
                    <a:pt x="5" y="0"/>
                  </a:moveTo>
                  <a:lnTo>
                    <a:pt x="0" y="70"/>
                  </a:lnTo>
                  <a:lnTo>
                    <a:pt x="533" y="70"/>
                  </a:lnTo>
                  <a:lnTo>
                    <a:pt x="5" y="0"/>
                  </a:lnTo>
                  <a:close/>
                </a:path>
              </a:pathLst>
            </a:custGeom>
            <a:solidFill>
              <a:srgbClr val="BFBFBF"/>
            </a:solidFill>
            <a:ln w="9525">
              <a:noFill/>
              <a:round/>
              <a:headEnd/>
              <a:tailEnd/>
            </a:ln>
          </p:spPr>
          <p:txBody>
            <a:bodyPr/>
            <a:lstStyle/>
            <a:p>
              <a:endParaRPr lang="en-GB"/>
            </a:p>
          </p:txBody>
        </p:sp>
        <p:sp>
          <p:nvSpPr>
            <p:cNvPr id="26291" name="Freeform 691"/>
            <p:cNvSpPr>
              <a:spLocks/>
            </p:cNvSpPr>
            <p:nvPr/>
          </p:nvSpPr>
          <p:spPr bwMode="auto">
            <a:xfrm>
              <a:off x="3213" y="2577"/>
              <a:ext cx="240" cy="52"/>
            </a:xfrm>
            <a:custGeom>
              <a:avLst/>
              <a:gdLst/>
              <a:ahLst/>
              <a:cxnLst>
                <a:cxn ang="0">
                  <a:pos x="1199" y="260"/>
                </a:cxn>
                <a:cxn ang="0">
                  <a:pos x="1199" y="42"/>
                </a:cxn>
                <a:cxn ang="0">
                  <a:pos x="0" y="0"/>
                </a:cxn>
                <a:cxn ang="0">
                  <a:pos x="1021" y="260"/>
                </a:cxn>
                <a:cxn ang="0">
                  <a:pos x="1199" y="260"/>
                </a:cxn>
              </a:cxnLst>
              <a:rect l="0" t="0" r="r" b="b"/>
              <a:pathLst>
                <a:path w="1199" h="260">
                  <a:moveTo>
                    <a:pt x="1199" y="260"/>
                  </a:moveTo>
                  <a:lnTo>
                    <a:pt x="1199" y="42"/>
                  </a:lnTo>
                  <a:lnTo>
                    <a:pt x="0" y="0"/>
                  </a:lnTo>
                  <a:lnTo>
                    <a:pt x="1021" y="260"/>
                  </a:lnTo>
                  <a:lnTo>
                    <a:pt x="1199" y="260"/>
                  </a:lnTo>
                  <a:close/>
                </a:path>
              </a:pathLst>
            </a:custGeom>
            <a:solidFill>
              <a:srgbClr val="BFBFBF"/>
            </a:solidFill>
            <a:ln w="9525">
              <a:noFill/>
              <a:round/>
              <a:headEnd/>
              <a:tailEnd/>
            </a:ln>
          </p:spPr>
          <p:txBody>
            <a:bodyPr/>
            <a:lstStyle/>
            <a:p>
              <a:endParaRPr lang="en-GB"/>
            </a:p>
          </p:txBody>
        </p:sp>
        <p:sp>
          <p:nvSpPr>
            <p:cNvPr id="26292" name="Freeform 692"/>
            <p:cNvSpPr>
              <a:spLocks noEditPoints="1"/>
            </p:cNvSpPr>
            <p:nvPr/>
          </p:nvSpPr>
          <p:spPr bwMode="auto">
            <a:xfrm>
              <a:off x="2308" y="1691"/>
              <a:ext cx="449" cy="414"/>
            </a:xfrm>
            <a:custGeom>
              <a:avLst/>
              <a:gdLst/>
              <a:ahLst/>
              <a:cxnLst>
                <a:cxn ang="0">
                  <a:pos x="1200" y="546"/>
                </a:cxn>
                <a:cxn ang="0">
                  <a:pos x="1189" y="606"/>
                </a:cxn>
                <a:cxn ang="0">
                  <a:pos x="1202" y="862"/>
                </a:cxn>
                <a:cxn ang="0">
                  <a:pos x="1196" y="926"/>
                </a:cxn>
                <a:cxn ang="0">
                  <a:pos x="1179" y="986"/>
                </a:cxn>
                <a:cxn ang="0">
                  <a:pos x="1230" y="956"/>
                </a:cxn>
                <a:cxn ang="0">
                  <a:pos x="1443" y="776"/>
                </a:cxn>
                <a:cxn ang="0">
                  <a:pos x="1652" y="509"/>
                </a:cxn>
                <a:cxn ang="0">
                  <a:pos x="1760" y="320"/>
                </a:cxn>
                <a:cxn ang="0">
                  <a:pos x="1723" y="422"/>
                </a:cxn>
                <a:cxn ang="0">
                  <a:pos x="1715" y="652"/>
                </a:cxn>
                <a:cxn ang="0">
                  <a:pos x="1688" y="755"/>
                </a:cxn>
                <a:cxn ang="0">
                  <a:pos x="1598" y="922"/>
                </a:cxn>
                <a:cxn ang="0">
                  <a:pos x="1508" y="1034"/>
                </a:cxn>
                <a:cxn ang="0">
                  <a:pos x="1469" y="1068"/>
                </a:cxn>
                <a:cxn ang="0">
                  <a:pos x="1558" y="1032"/>
                </a:cxn>
                <a:cxn ang="0">
                  <a:pos x="1600" y="1008"/>
                </a:cxn>
                <a:cxn ang="0">
                  <a:pos x="1715" y="914"/>
                </a:cxn>
                <a:cxn ang="0">
                  <a:pos x="1846" y="760"/>
                </a:cxn>
                <a:cxn ang="0">
                  <a:pos x="2001" y="512"/>
                </a:cxn>
                <a:cxn ang="0">
                  <a:pos x="2058" y="418"/>
                </a:cxn>
                <a:cxn ang="0">
                  <a:pos x="2246" y="0"/>
                </a:cxn>
                <a:cxn ang="0">
                  <a:pos x="0" y="0"/>
                </a:cxn>
                <a:cxn ang="0">
                  <a:pos x="0" y="2070"/>
                </a:cxn>
                <a:cxn ang="0">
                  <a:pos x="35" y="1922"/>
                </a:cxn>
                <a:cxn ang="0">
                  <a:pos x="147" y="1698"/>
                </a:cxn>
                <a:cxn ang="0">
                  <a:pos x="223" y="1598"/>
                </a:cxn>
                <a:cxn ang="0">
                  <a:pos x="314" y="1512"/>
                </a:cxn>
                <a:cxn ang="0">
                  <a:pos x="791" y="1218"/>
                </a:cxn>
                <a:cxn ang="0">
                  <a:pos x="922" y="1118"/>
                </a:cxn>
                <a:cxn ang="0">
                  <a:pos x="1035" y="998"/>
                </a:cxn>
                <a:cxn ang="0">
                  <a:pos x="1095" y="904"/>
                </a:cxn>
                <a:cxn ang="0">
                  <a:pos x="1118" y="854"/>
                </a:cxn>
                <a:cxn ang="0">
                  <a:pos x="1189" y="534"/>
                </a:cxn>
                <a:cxn ang="0">
                  <a:pos x="1218" y="486"/>
                </a:cxn>
                <a:cxn ang="0">
                  <a:pos x="1200" y="546"/>
                </a:cxn>
                <a:cxn ang="0">
                  <a:pos x="1027" y="220"/>
                </a:cxn>
                <a:cxn ang="0">
                  <a:pos x="1040" y="302"/>
                </a:cxn>
                <a:cxn ang="0">
                  <a:pos x="1040" y="422"/>
                </a:cxn>
                <a:cxn ang="0">
                  <a:pos x="1014" y="566"/>
                </a:cxn>
                <a:cxn ang="0">
                  <a:pos x="946" y="726"/>
                </a:cxn>
                <a:cxn ang="0">
                  <a:pos x="815" y="890"/>
                </a:cxn>
                <a:cxn ang="0">
                  <a:pos x="726" y="966"/>
                </a:cxn>
                <a:cxn ang="0">
                  <a:pos x="613" y="1038"/>
                </a:cxn>
                <a:cxn ang="0">
                  <a:pos x="317" y="1163"/>
                </a:cxn>
                <a:cxn ang="0">
                  <a:pos x="325" y="1156"/>
                </a:cxn>
                <a:cxn ang="0">
                  <a:pos x="349" y="1144"/>
                </a:cxn>
                <a:cxn ang="0">
                  <a:pos x="620" y="946"/>
                </a:cxn>
                <a:cxn ang="0">
                  <a:pos x="817" y="742"/>
                </a:cxn>
                <a:cxn ang="0">
                  <a:pos x="875" y="664"/>
                </a:cxn>
                <a:cxn ang="0">
                  <a:pos x="972" y="486"/>
                </a:cxn>
                <a:cxn ang="0">
                  <a:pos x="1001" y="392"/>
                </a:cxn>
                <a:cxn ang="0">
                  <a:pos x="1018" y="292"/>
                </a:cxn>
                <a:cxn ang="0">
                  <a:pos x="1018" y="190"/>
                </a:cxn>
                <a:cxn ang="0">
                  <a:pos x="1021" y="198"/>
                </a:cxn>
                <a:cxn ang="0">
                  <a:pos x="1027" y="220"/>
                </a:cxn>
              </a:cxnLst>
              <a:rect l="0" t="0" r="r" b="b"/>
              <a:pathLst>
                <a:path w="2246" h="2070">
                  <a:moveTo>
                    <a:pt x="1200" y="546"/>
                  </a:moveTo>
                  <a:lnTo>
                    <a:pt x="1189" y="606"/>
                  </a:lnTo>
                  <a:lnTo>
                    <a:pt x="1202" y="862"/>
                  </a:lnTo>
                  <a:lnTo>
                    <a:pt x="1196" y="926"/>
                  </a:lnTo>
                  <a:lnTo>
                    <a:pt x="1179" y="986"/>
                  </a:lnTo>
                  <a:lnTo>
                    <a:pt x="1230" y="956"/>
                  </a:lnTo>
                  <a:lnTo>
                    <a:pt x="1443" y="776"/>
                  </a:lnTo>
                  <a:lnTo>
                    <a:pt x="1652" y="509"/>
                  </a:lnTo>
                  <a:lnTo>
                    <a:pt x="1760" y="320"/>
                  </a:lnTo>
                  <a:lnTo>
                    <a:pt x="1723" y="422"/>
                  </a:lnTo>
                  <a:lnTo>
                    <a:pt x="1715" y="652"/>
                  </a:lnTo>
                  <a:lnTo>
                    <a:pt x="1688" y="755"/>
                  </a:lnTo>
                  <a:lnTo>
                    <a:pt x="1598" y="922"/>
                  </a:lnTo>
                  <a:lnTo>
                    <a:pt x="1508" y="1034"/>
                  </a:lnTo>
                  <a:lnTo>
                    <a:pt x="1469" y="1068"/>
                  </a:lnTo>
                  <a:lnTo>
                    <a:pt x="1558" y="1032"/>
                  </a:lnTo>
                  <a:lnTo>
                    <a:pt x="1600" y="1008"/>
                  </a:lnTo>
                  <a:lnTo>
                    <a:pt x="1715" y="914"/>
                  </a:lnTo>
                  <a:lnTo>
                    <a:pt x="1846" y="760"/>
                  </a:lnTo>
                  <a:lnTo>
                    <a:pt x="2001" y="512"/>
                  </a:lnTo>
                  <a:lnTo>
                    <a:pt x="2058" y="418"/>
                  </a:lnTo>
                  <a:lnTo>
                    <a:pt x="2246" y="0"/>
                  </a:lnTo>
                  <a:lnTo>
                    <a:pt x="0" y="0"/>
                  </a:lnTo>
                  <a:lnTo>
                    <a:pt x="0" y="2070"/>
                  </a:lnTo>
                  <a:lnTo>
                    <a:pt x="35" y="1922"/>
                  </a:lnTo>
                  <a:lnTo>
                    <a:pt x="147" y="1698"/>
                  </a:lnTo>
                  <a:lnTo>
                    <a:pt x="223" y="1598"/>
                  </a:lnTo>
                  <a:lnTo>
                    <a:pt x="314" y="1512"/>
                  </a:lnTo>
                  <a:lnTo>
                    <a:pt x="791" y="1218"/>
                  </a:lnTo>
                  <a:lnTo>
                    <a:pt x="922" y="1118"/>
                  </a:lnTo>
                  <a:lnTo>
                    <a:pt x="1035" y="998"/>
                  </a:lnTo>
                  <a:lnTo>
                    <a:pt x="1095" y="904"/>
                  </a:lnTo>
                  <a:lnTo>
                    <a:pt x="1118" y="854"/>
                  </a:lnTo>
                  <a:lnTo>
                    <a:pt x="1189" y="534"/>
                  </a:lnTo>
                  <a:lnTo>
                    <a:pt x="1218" y="486"/>
                  </a:lnTo>
                  <a:lnTo>
                    <a:pt x="1200" y="546"/>
                  </a:lnTo>
                  <a:close/>
                  <a:moveTo>
                    <a:pt x="1027" y="220"/>
                  </a:moveTo>
                  <a:lnTo>
                    <a:pt x="1040" y="302"/>
                  </a:lnTo>
                  <a:lnTo>
                    <a:pt x="1040" y="422"/>
                  </a:lnTo>
                  <a:lnTo>
                    <a:pt x="1014" y="566"/>
                  </a:lnTo>
                  <a:lnTo>
                    <a:pt x="946" y="726"/>
                  </a:lnTo>
                  <a:lnTo>
                    <a:pt x="815" y="890"/>
                  </a:lnTo>
                  <a:lnTo>
                    <a:pt x="726" y="966"/>
                  </a:lnTo>
                  <a:lnTo>
                    <a:pt x="613" y="1038"/>
                  </a:lnTo>
                  <a:lnTo>
                    <a:pt x="317" y="1163"/>
                  </a:lnTo>
                  <a:lnTo>
                    <a:pt x="325" y="1156"/>
                  </a:lnTo>
                  <a:lnTo>
                    <a:pt x="349" y="1144"/>
                  </a:lnTo>
                  <a:lnTo>
                    <a:pt x="620" y="946"/>
                  </a:lnTo>
                  <a:lnTo>
                    <a:pt x="817" y="742"/>
                  </a:lnTo>
                  <a:lnTo>
                    <a:pt x="875" y="664"/>
                  </a:lnTo>
                  <a:lnTo>
                    <a:pt x="972" y="486"/>
                  </a:lnTo>
                  <a:lnTo>
                    <a:pt x="1001" y="392"/>
                  </a:lnTo>
                  <a:lnTo>
                    <a:pt x="1018" y="292"/>
                  </a:lnTo>
                  <a:lnTo>
                    <a:pt x="1018" y="190"/>
                  </a:lnTo>
                  <a:lnTo>
                    <a:pt x="1021" y="198"/>
                  </a:lnTo>
                  <a:lnTo>
                    <a:pt x="1027" y="220"/>
                  </a:lnTo>
                  <a:close/>
                </a:path>
              </a:pathLst>
            </a:custGeom>
            <a:solidFill>
              <a:srgbClr val="FFFF00"/>
            </a:solidFill>
            <a:ln w="9525">
              <a:noFill/>
              <a:round/>
              <a:headEnd/>
              <a:tailEnd/>
            </a:ln>
          </p:spPr>
          <p:txBody>
            <a:bodyPr/>
            <a:lstStyle/>
            <a:p>
              <a:endParaRPr lang="en-GB"/>
            </a:p>
          </p:txBody>
        </p:sp>
        <p:sp>
          <p:nvSpPr>
            <p:cNvPr id="26293" name="Freeform 693"/>
            <p:cNvSpPr>
              <a:spLocks/>
            </p:cNvSpPr>
            <p:nvPr/>
          </p:nvSpPr>
          <p:spPr bwMode="auto">
            <a:xfrm>
              <a:off x="2371" y="1729"/>
              <a:ext cx="145" cy="195"/>
            </a:xfrm>
            <a:custGeom>
              <a:avLst/>
              <a:gdLst/>
              <a:ahLst/>
              <a:cxnLst>
                <a:cxn ang="0">
                  <a:pos x="723" y="112"/>
                </a:cxn>
                <a:cxn ang="0">
                  <a:pos x="710" y="30"/>
                </a:cxn>
                <a:cxn ang="0">
                  <a:pos x="704" y="8"/>
                </a:cxn>
                <a:cxn ang="0">
                  <a:pos x="701" y="0"/>
                </a:cxn>
                <a:cxn ang="0">
                  <a:pos x="701" y="102"/>
                </a:cxn>
                <a:cxn ang="0">
                  <a:pos x="684" y="202"/>
                </a:cxn>
                <a:cxn ang="0">
                  <a:pos x="655" y="296"/>
                </a:cxn>
                <a:cxn ang="0">
                  <a:pos x="558" y="474"/>
                </a:cxn>
                <a:cxn ang="0">
                  <a:pos x="500" y="552"/>
                </a:cxn>
                <a:cxn ang="0">
                  <a:pos x="303" y="756"/>
                </a:cxn>
                <a:cxn ang="0">
                  <a:pos x="32" y="954"/>
                </a:cxn>
                <a:cxn ang="0">
                  <a:pos x="8" y="966"/>
                </a:cxn>
                <a:cxn ang="0">
                  <a:pos x="0" y="973"/>
                </a:cxn>
                <a:cxn ang="0">
                  <a:pos x="296" y="848"/>
                </a:cxn>
                <a:cxn ang="0">
                  <a:pos x="409" y="776"/>
                </a:cxn>
                <a:cxn ang="0">
                  <a:pos x="498" y="700"/>
                </a:cxn>
                <a:cxn ang="0">
                  <a:pos x="629" y="536"/>
                </a:cxn>
                <a:cxn ang="0">
                  <a:pos x="697" y="376"/>
                </a:cxn>
                <a:cxn ang="0">
                  <a:pos x="723" y="232"/>
                </a:cxn>
                <a:cxn ang="0">
                  <a:pos x="723" y="112"/>
                </a:cxn>
              </a:cxnLst>
              <a:rect l="0" t="0" r="r" b="b"/>
              <a:pathLst>
                <a:path w="723" h="973">
                  <a:moveTo>
                    <a:pt x="723" y="112"/>
                  </a:moveTo>
                  <a:lnTo>
                    <a:pt x="710" y="30"/>
                  </a:lnTo>
                  <a:lnTo>
                    <a:pt x="704" y="8"/>
                  </a:lnTo>
                  <a:lnTo>
                    <a:pt x="701" y="0"/>
                  </a:lnTo>
                  <a:lnTo>
                    <a:pt x="701" y="102"/>
                  </a:lnTo>
                  <a:lnTo>
                    <a:pt x="684" y="202"/>
                  </a:lnTo>
                  <a:lnTo>
                    <a:pt x="655" y="296"/>
                  </a:lnTo>
                  <a:lnTo>
                    <a:pt x="558" y="474"/>
                  </a:lnTo>
                  <a:lnTo>
                    <a:pt x="500" y="552"/>
                  </a:lnTo>
                  <a:lnTo>
                    <a:pt x="303" y="756"/>
                  </a:lnTo>
                  <a:lnTo>
                    <a:pt x="32" y="954"/>
                  </a:lnTo>
                  <a:lnTo>
                    <a:pt x="8" y="966"/>
                  </a:lnTo>
                  <a:lnTo>
                    <a:pt x="0" y="973"/>
                  </a:lnTo>
                  <a:lnTo>
                    <a:pt x="296" y="848"/>
                  </a:lnTo>
                  <a:lnTo>
                    <a:pt x="409" y="776"/>
                  </a:lnTo>
                  <a:lnTo>
                    <a:pt x="498" y="700"/>
                  </a:lnTo>
                  <a:lnTo>
                    <a:pt x="629" y="536"/>
                  </a:lnTo>
                  <a:lnTo>
                    <a:pt x="697" y="376"/>
                  </a:lnTo>
                  <a:lnTo>
                    <a:pt x="723" y="232"/>
                  </a:lnTo>
                  <a:lnTo>
                    <a:pt x="723" y="112"/>
                  </a:lnTo>
                  <a:close/>
                </a:path>
              </a:pathLst>
            </a:custGeom>
            <a:solidFill>
              <a:srgbClr val="FFFFFF"/>
            </a:solidFill>
            <a:ln w="9525">
              <a:noFill/>
              <a:round/>
              <a:headEnd/>
              <a:tailEnd/>
            </a:ln>
          </p:spPr>
          <p:txBody>
            <a:bodyPr/>
            <a:lstStyle/>
            <a:p>
              <a:endParaRPr lang="en-GB"/>
            </a:p>
          </p:txBody>
        </p:sp>
        <p:sp>
          <p:nvSpPr>
            <p:cNvPr id="26294" name="Freeform 694"/>
            <p:cNvSpPr>
              <a:spLocks/>
            </p:cNvSpPr>
            <p:nvPr/>
          </p:nvSpPr>
          <p:spPr bwMode="auto">
            <a:xfrm>
              <a:off x="2708" y="1775"/>
              <a:ext cx="12" cy="19"/>
            </a:xfrm>
            <a:custGeom>
              <a:avLst/>
              <a:gdLst/>
              <a:ahLst/>
              <a:cxnLst>
                <a:cxn ang="0">
                  <a:pos x="0" y="94"/>
                </a:cxn>
                <a:cxn ang="0">
                  <a:pos x="47" y="22"/>
                </a:cxn>
                <a:cxn ang="0">
                  <a:pos x="57" y="0"/>
                </a:cxn>
                <a:cxn ang="0">
                  <a:pos x="0" y="94"/>
                </a:cxn>
              </a:cxnLst>
              <a:rect l="0" t="0" r="r" b="b"/>
              <a:pathLst>
                <a:path w="57" h="94">
                  <a:moveTo>
                    <a:pt x="0" y="94"/>
                  </a:moveTo>
                  <a:lnTo>
                    <a:pt x="47" y="22"/>
                  </a:lnTo>
                  <a:lnTo>
                    <a:pt x="57" y="0"/>
                  </a:lnTo>
                  <a:lnTo>
                    <a:pt x="0" y="94"/>
                  </a:lnTo>
                  <a:close/>
                </a:path>
              </a:pathLst>
            </a:custGeom>
            <a:solidFill>
              <a:srgbClr val="7F7FFF"/>
            </a:solidFill>
            <a:ln w="9525">
              <a:noFill/>
              <a:round/>
              <a:headEnd/>
              <a:tailEnd/>
            </a:ln>
          </p:spPr>
          <p:txBody>
            <a:bodyPr/>
            <a:lstStyle/>
            <a:p>
              <a:endParaRPr lang="en-GB"/>
            </a:p>
          </p:txBody>
        </p:sp>
        <p:sp>
          <p:nvSpPr>
            <p:cNvPr id="26295" name="Freeform 695"/>
            <p:cNvSpPr>
              <a:spLocks noEditPoints="1"/>
            </p:cNvSpPr>
            <p:nvPr/>
          </p:nvSpPr>
          <p:spPr bwMode="auto">
            <a:xfrm>
              <a:off x="2308" y="2230"/>
              <a:ext cx="251" cy="399"/>
            </a:xfrm>
            <a:custGeom>
              <a:avLst/>
              <a:gdLst/>
              <a:ahLst/>
              <a:cxnLst>
                <a:cxn ang="0">
                  <a:pos x="0" y="0"/>
                </a:cxn>
                <a:cxn ang="0">
                  <a:pos x="1176" y="1996"/>
                </a:cxn>
                <a:cxn ang="0">
                  <a:pos x="1241" y="1818"/>
                </a:cxn>
                <a:cxn ang="0">
                  <a:pos x="1236" y="1422"/>
                </a:cxn>
                <a:cxn ang="0">
                  <a:pos x="1112" y="898"/>
                </a:cxn>
                <a:cxn ang="0">
                  <a:pos x="990" y="734"/>
                </a:cxn>
                <a:cxn ang="0">
                  <a:pos x="764" y="574"/>
                </a:cxn>
                <a:cxn ang="0">
                  <a:pos x="215" y="328"/>
                </a:cxn>
                <a:cxn ang="0">
                  <a:pos x="63" y="162"/>
                </a:cxn>
                <a:cxn ang="0">
                  <a:pos x="163" y="420"/>
                </a:cxn>
                <a:cxn ang="0">
                  <a:pos x="223" y="555"/>
                </a:cxn>
                <a:cxn ang="0">
                  <a:pos x="442" y="774"/>
                </a:cxn>
                <a:cxn ang="0">
                  <a:pos x="744" y="888"/>
                </a:cxn>
                <a:cxn ang="0">
                  <a:pos x="888" y="994"/>
                </a:cxn>
                <a:cxn ang="0">
                  <a:pos x="946" y="1102"/>
                </a:cxn>
                <a:cxn ang="0">
                  <a:pos x="958" y="1262"/>
                </a:cxn>
                <a:cxn ang="0">
                  <a:pos x="917" y="1578"/>
                </a:cxn>
                <a:cxn ang="0">
                  <a:pos x="982" y="1726"/>
                </a:cxn>
                <a:cxn ang="0">
                  <a:pos x="888" y="1606"/>
                </a:cxn>
                <a:cxn ang="0">
                  <a:pos x="840" y="1216"/>
                </a:cxn>
                <a:cxn ang="0">
                  <a:pos x="749" y="1048"/>
                </a:cxn>
                <a:cxn ang="0">
                  <a:pos x="367" y="792"/>
                </a:cxn>
                <a:cxn ang="0">
                  <a:pos x="246" y="680"/>
                </a:cxn>
                <a:cxn ang="0">
                  <a:pos x="189" y="579"/>
                </a:cxn>
                <a:cxn ang="0">
                  <a:pos x="170" y="496"/>
                </a:cxn>
                <a:cxn ang="0">
                  <a:pos x="163" y="420"/>
                </a:cxn>
                <a:cxn ang="0">
                  <a:pos x="417" y="1066"/>
                </a:cxn>
                <a:cxn ang="0">
                  <a:pos x="550" y="1192"/>
                </a:cxn>
                <a:cxn ang="0">
                  <a:pos x="670" y="1494"/>
                </a:cxn>
                <a:cxn ang="0">
                  <a:pos x="652" y="1848"/>
                </a:cxn>
                <a:cxn ang="0">
                  <a:pos x="616" y="1566"/>
                </a:cxn>
                <a:cxn ang="0">
                  <a:pos x="396" y="1138"/>
                </a:cxn>
                <a:cxn ang="0">
                  <a:pos x="301" y="1002"/>
                </a:cxn>
              </a:cxnLst>
              <a:rect l="0" t="0" r="r" b="b"/>
              <a:pathLst>
                <a:path w="1256" h="1996">
                  <a:moveTo>
                    <a:pt x="18" y="62"/>
                  </a:moveTo>
                  <a:lnTo>
                    <a:pt x="0" y="0"/>
                  </a:lnTo>
                  <a:lnTo>
                    <a:pt x="0" y="1996"/>
                  </a:lnTo>
                  <a:lnTo>
                    <a:pt x="1176" y="1996"/>
                  </a:lnTo>
                  <a:lnTo>
                    <a:pt x="1212" y="1928"/>
                  </a:lnTo>
                  <a:lnTo>
                    <a:pt x="1241" y="1818"/>
                  </a:lnTo>
                  <a:lnTo>
                    <a:pt x="1256" y="1688"/>
                  </a:lnTo>
                  <a:lnTo>
                    <a:pt x="1236" y="1422"/>
                  </a:lnTo>
                  <a:lnTo>
                    <a:pt x="1137" y="964"/>
                  </a:lnTo>
                  <a:lnTo>
                    <a:pt x="1112" y="898"/>
                  </a:lnTo>
                  <a:lnTo>
                    <a:pt x="1078" y="836"/>
                  </a:lnTo>
                  <a:lnTo>
                    <a:pt x="990" y="734"/>
                  </a:lnTo>
                  <a:lnTo>
                    <a:pt x="885" y="646"/>
                  </a:lnTo>
                  <a:lnTo>
                    <a:pt x="764" y="574"/>
                  </a:lnTo>
                  <a:lnTo>
                    <a:pt x="317" y="384"/>
                  </a:lnTo>
                  <a:lnTo>
                    <a:pt x="215" y="328"/>
                  </a:lnTo>
                  <a:lnTo>
                    <a:pt x="129" y="252"/>
                  </a:lnTo>
                  <a:lnTo>
                    <a:pt x="63" y="162"/>
                  </a:lnTo>
                  <a:lnTo>
                    <a:pt x="18" y="62"/>
                  </a:lnTo>
                  <a:close/>
                  <a:moveTo>
                    <a:pt x="163" y="420"/>
                  </a:moveTo>
                  <a:lnTo>
                    <a:pt x="188" y="488"/>
                  </a:lnTo>
                  <a:lnTo>
                    <a:pt x="223" y="555"/>
                  </a:lnTo>
                  <a:lnTo>
                    <a:pt x="320" y="678"/>
                  </a:lnTo>
                  <a:lnTo>
                    <a:pt x="442" y="774"/>
                  </a:lnTo>
                  <a:lnTo>
                    <a:pt x="508" y="810"/>
                  </a:lnTo>
                  <a:lnTo>
                    <a:pt x="744" y="888"/>
                  </a:lnTo>
                  <a:lnTo>
                    <a:pt x="798" y="918"/>
                  </a:lnTo>
                  <a:lnTo>
                    <a:pt x="888" y="994"/>
                  </a:lnTo>
                  <a:lnTo>
                    <a:pt x="922" y="1045"/>
                  </a:lnTo>
                  <a:lnTo>
                    <a:pt x="946" y="1102"/>
                  </a:lnTo>
                  <a:lnTo>
                    <a:pt x="959" y="1180"/>
                  </a:lnTo>
                  <a:lnTo>
                    <a:pt x="958" y="1262"/>
                  </a:lnTo>
                  <a:lnTo>
                    <a:pt x="917" y="1500"/>
                  </a:lnTo>
                  <a:lnTo>
                    <a:pt x="917" y="1578"/>
                  </a:lnTo>
                  <a:lnTo>
                    <a:pt x="935" y="1654"/>
                  </a:lnTo>
                  <a:lnTo>
                    <a:pt x="982" y="1726"/>
                  </a:lnTo>
                  <a:lnTo>
                    <a:pt x="924" y="1672"/>
                  </a:lnTo>
                  <a:lnTo>
                    <a:pt x="888" y="1606"/>
                  </a:lnTo>
                  <a:lnTo>
                    <a:pt x="870" y="1534"/>
                  </a:lnTo>
                  <a:lnTo>
                    <a:pt x="840" y="1216"/>
                  </a:lnTo>
                  <a:lnTo>
                    <a:pt x="815" y="1144"/>
                  </a:lnTo>
                  <a:lnTo>
                    <a:pt x="749" y="1048"/>
                  </a:lnTo>
                  <a:lnTo>
                    <a:pt x="663" y="970"/>
                  </a:lnTo>
                  <a:lnTo>
                    <a:pt x="367" y="792"/>
                  </a:lnTo>
                  <a:lnTo>
                    <a:pt x="281" y="722"/>
                  </a:lnTo>
                  <a:lnTo>
                    <a:pt x="246" y="680"/>
                  </a:lnTo>
                  <a:lnTo>
                    <a:pt x="215" y="634"/>
                  </a:lnTo>
                  <a:lnTo>
                    <a:pt x="189" y="579"/>
                  </a:lnTo>
                  <a:lnTo>
                    <a:pt x="171" y="521"/>
                  </a:lnTo>
                  <a:lnTo>
                    <a:pt x="170" y="496"/>
                  </a:lnTo>
                  <a:lnTo>
                    <a:pt x="163" y="468"/>
                  </a:lnTo>
                  <a:lnTo>
                    <a:pt x="163" y="420"/>
                  </a:lnTo>
                  <a:close/>
                  <a:moveTo>
                    <a:pt x="375" y="1038"/>
                  </a:moveTo>
                  <a:lnTo>
                    <a:pt x="417" y="1066"/>
                  </a:lnTo>
                  <a:lnTo>
                    <a:pt x="508" y="1142"/>
                  </a:lnTo>
                  <a:lnTo>
                    <a:pt x="550" y="1192"/>
                  </a:lnTo>
                  <a:lnTo>
                    <a:pt x="626" y="1322"/>
                  </a:lnTo>
                  <a:lnTo>
                    <a:pt x="670" y="1494"/>
                  </a:lnTo>
                  <a:lnTo>
                    <a:pt x="670" y="1718"/>
                  </a:lnTo>
                  <a:lnTo>
                    <a:pt x="652" y="1848"/>
                  </a:lnTo>
                  <a:lnTo>
                    <a:pt x="650" y="1768"/>
                  </a:lnTo>
                  <a:lnTo>
                    <a:pt x="616" y="1566"/>
                  </a:lnTo>
                  <a:lnTo>
                    <a:pt x="571" y="1434"/>
                  </a:lnTo>
                  <a:lnTo>
                    <a:pt x="396" y="1138"/>
                  </a:lnTo>
                  <a:lnTo>
                    <a:pt x="254" y="988"/>
                  </a:lnTo>
                  <a:lnTo>
                    <a:pt x="301" y="1002"/>
                  </a:lnTo>
                  <a:lnTo>
                    <a:pt x="375" y="1038"/>
                  </a:lnTo>
                  <a:close/>
                </a:path>
              </a:pathLst>
            </a:custGeom>
            <a:solidFill>
              <a:srgbClr val="FFFF00"/>
            </a:solidFill>
            <a:ln w="9525">
              <a:noFill/>
              <a:round/>
              <a:headEnd/>
              <a:tailEnd/>
            </a:ln>
          </p:spPr>
          <p:txBody>
            <a:bodyPr/>
            <a:lstStyle/>
            <a:p>
              <a:endParaRPr lang="en-GB"/>
            </a:p>
          </p:txBody>
        </p:sp>
        <p:sp>
          <p:nvSpPr>
            <p:cNvPr id="26296" name="Freeform 696"/>
            <p:cNvSpPr>
              <a:spLocks/>
            </p:cNvSpPr>
            <p:nvPr/>
          </p:nvSpPr>
          <p:spPr bwMode="auto">
            <a:xfrm>
              <a:off x="2341" y="2314"/>
              <a:ext cx="163" cy="261"/>
            </a:xfrm>
            <a:custGeom>
              <a:avLst/>
              <a:gdLst/>
              <a:ahLst/>
              <a:cxnLst>
                <a:cxn ang="0">
                  <a:pos x="25" y="68"/>
                </a:cxn>
                <a:cxn ang="0">
                  <a:pos x="0" y="0"/>
                </a:cxn>
                <a:cxn ang="0">
                  <a:pos x="0" y="48"/>
                </a:cxn>
                <a:cxn ang="0">
                  <a:pos x="7" y="76"/>
                </a:cxn>
                <a:cxn ang="0">
                  <a:pos x="8" y="101"/>
                </a:cxn>
                <a:cxn ang="0">
                  <a:pos x="26" y="159"/>
                </a:cxn>
                <a:cxn ang="0">
                  <a:pos x="52" y="214"/>
                </a:cxn>
                <a:cxn ang="0">
                  <a:pos x="83" y="260"/>
                </a:cxn>
                <a:cxn ang="0">
                  <a:pos x="118" y="302"/>
                </a:cxn>
                <a:cxn ang="0">
                  <a:pos x="204" y="372"/>
                </a:cxn>
                <a:cxn ang="0">
                  <a:pos x="500" y="550"/>
                </a:cxn>
                <a:cxn ang="0">
                  <a:pos x="586" y="628"/>
                </a:cxn>
                <a:cxn ang="0">
                  <a:pos x="652" y="724"/>
                </a:cxn>
                <a:cxn ang="0">
                  <a:pos x="677" y="796"/>
                </a:cxn>
                <a:cxn ang="0">
                  <a:pos x="707" y="1114"/>
                </a:cxn>
                <a:cxn ang="0">
                  <a:pos x="725" y="1186"/>
                </a:cxn>
                <a:cxn ang="0">
                  <a:pos x="761" y="1252"/>
                </a:cxn>
                <a:cxn ang="0">
                  <a:pos x="819" y="1306"/>
                </a:cxn>
                <a:cxn ang="0">
                  <a:pos x="772" y="1234"/>
                </a:cxn>
                <a:cxn ang="0">
                  <a:pos x="754" y="1158"/>
                </a:cxn>
                <a:cxn ang="0">
                  <a:pos x="754" y="1080"/>
                </a:cxn>
                <a:cxn ang="0">
                  <a:pos x="795" y="842"/>
                </a:cxn>
                <a:cxn ang="0">
                  <a:pos x="796" y="760"/>
                </a:cxn>
                <a:cxn ang="0">
                  <a:pos x="783" y="682"/>
                </a:cxn>
                <a:cxn ang="0">
                  <a:pos x="759" y="625"/>
                </a:cxn>
                <a:cxn ang="0">
                  <a:pos x="725" y="574"/>
                </a:cxn>
                <a:cxn ang="0">
                  <a:pos x="635" y="498"/>
                </a:cxn>
                <a:cxn ang="0">
                  <a:pos x="581" y="468"/>
                </a:cxn>
                <a:cxn ang="0">
                  <a:pos x="345" y="390"/>
                </a:cxn>
                <a:cxn ang="0">
                  <a:pos x="279" y="354"/>
                </a:cxn>
                <a:cxn ang="0">
                  <a:pos x="157" y="258"/>
                </a:cxn>
                <a:cxn ang="0">
                  <a:pos x="60" y="135"/>
                </a:cxn>
                <a:cxn ang="0">
                  <a:pos x="25" y="68"/>
                </a:cxn>
              </a:cxnLst>
              <a:rect l="0" t="0" r="r" b="b"/>
              <a:pathLst>
                <a:path w="819" h="1306">
                  <a:moveTo>
                    <a:pt x="25" y="68"/>
                  </a:moveTo>
                  <a:lnTo>
                    <a:pt x="0" y="0"/>
                  </a:lnTo>
                  <a:lnTo>
                    <a:pt x="0" y="48"/>
                  </a:lnTo>
                  <a:lnTo>
                    <a:pt x="7" y="76"/>
                  </a:lnTo>
                  <a:lnTo>
                    <a:pt x="8" y="101"/>
                  </a:lnTo>
                  <a:lnTo>
                    <a:pt x="26" y="159"/>
                  </a:lnTo>
                  <a:lnTo>
                    <a:pt x="52" y="214"/>
                  </a:lnTo>
                  <a:lnTo>
                    <a:pt x="83" y="260"/>
                  </a:lnTo>
                  <a:lnTo>
                    <a:pt x="118" y="302"/>
                  </a:lnTo>
                  <a:lnTo>
                    <a:pt x="204" y="372"/>
                  </a:lnTo>
                  <a:lnTo>
                    <a:pt x="500" y="550"/>
                  </a:lnTo>
                  <a:lnTo>
                    <a:pt x="586" y="628"/>
                  </a:lnTo>
                  <a:lnTo>
                    <a:pt x="652" y="724"/>
                  </a:lnTo>
                  <a:lnTo>
                    <a:pt x="677" y="796"/>
                  </a:lnTo>
                  <a:lnTo>
                    <a:pt x="707" y="1114"/>
                  </a:lnTo>
                  <a:lnTo>
                    <a:pt x="725" y="1186"/>
                  </a:lnTo>
                  <a:lnTo>
                    <a:pt x="761" y="1252"/>
                  </a:lnTo>
                  <a:lnTo>
                    <a:pt x="819" y="1306"/>
                  </a:lnTo>
                  <a:lnTo>
                    <a:pt x="772" y="1234"/>
                  </a:lnTo>
                  <a:lnTo>
                    <a:pt x="754" y="1158"/>
                  </a:lnTo>
                  <a:lnTo>
                    <a:pt x="754" y="1080"/>
                  </a:lnTo>
                  <a:lnTo>
                    <a:pt x="795" y="842"/>
                  </a:lnTo>
                  <a:lnTo>
                    <a:pt x="796" y="760"/>
                  </a:lnTo>
                  <a:lnTo>
                    <a:pt x="783" y="682"/>
                  </a:lnTo>
                  <a:lnTo>
                    <a:pt x="759" y="625"/>
                  </a:lnTo>
                  <a:lnTo>
                    <a:pt x="725" y="574"/>
                  </a:lnTo>
                  <a:lnTo>
                    <a:pt x="635" y="498"/>
                  </a:lnTo>
                  <a:lnTo>
                    <a:pt x="581" y="468"/>
                  </a:lnTo>
                  <a:lnTo>
                    <a:pt x="345" y="390"/>
                  </a:lnTo>
                  <a:lnTo>
                    <a:pt x="279" y="354"/>
                  </a:lnTo>
                  <a:lnTo>
                    <a:pt x="157" y="258"/>
                  </a:lnTo>
                  <a:lnTo>
                    <a:pt x="60" y="135"/>
                  </a:lnTo>
                  <a:lnTo>
                    <a:pt x="25" y="68"/>
                  </a:lnTo>
                  <a:close/>
                </a:path>
              </a:pathLst>
            </a:custGeom>
            <a:solidFill>
              <a:srgbClr val="000000"/>
            </a:solidFill>
            <a:ln w="9525">
              <a:noFill/>
              <a:round/>
              <a:headEnd/>
              <a:tailEnd/>
            </a:ln>
          </p:spPr>
          <p:txBody>
            <a:bodyPr/>
            <a:lstStyle/>
            <a:p>
              <a:endParaRPr lang="en-GB"/>
            </a:p>
          </p:txBody>
        </p:sp>
        <p:sp>
          <p:nvSpPr>
            <p:cNvPr id="26297" name="Freeform 697"/>
            <p:cNvSpPr>
              <a:spLocks/>
            </p:cNvSpPr>
            <p:nvPr/>
          </p:nvSpPr>
          <p:spPr bwMode="auto">
            <a:xfrm>
              <a:off x="2359" y="2427"/>
              <a:ext cx="83" cy="172"/>
            </a:xfrm>
            <a:custGeom>
              <a:avLst/>
              <a:gdLst/>
              <a:ahLst/>
              <a:cxnLst>
                <a:cxn ang="0">
                  <a:pos x="163" y="78"/>
                </a:cxn>
                <a:cxn ang="0">
                  <a:pos x="121" y="50"/>
                </a:cxn>
                <a:cxn ang="0">
                  <a:pos x="47" y="14"/>
                </a:cxn>
                <a:cxn ang="0">
                  <a:pos x="0" y="0"/>
                </a:cxn>
                <a:cxn ang="0">
                  <a:pos x="142" y="150"/>
                </a:cxn>
                <a:cxn ang="0">
                  <a:pos x="317" y="446"/>
                </a:cxn>
                <a:cxn ang="0">
                  <a:pos x="362" y="578"/>
                </a:cxn>
                <a:cxn ang="0">
                  <a:pos x="396" y="780"/>
                </a:cxn>
                <a:cxn ang="0">
                  <a:pos x="398" y="860"/>
                </a:cxn>
                <a:cxn ang="0">
                  <a:pos x="416" y="730"/>
                </a:cxn>
                <a:cxn ang="0">
                  <a:pos x="416" y="506"/>
                </a:cxn>
                <a:cxn ang="0">
                  <a:pos x="372" y="334"/>
                </a:cxn>
                <a:cxn ang="0">
                  <a:pos x="296" y="204"/>
                </a:cxn>
                <a:cxn ang="0">
                  <a:pos x="254" y="154"/>
                </a:cxn>
                <a:cxn ang="0">
                  <a:pos x="163" y="78"/>
                </a:cxn>
              </a:cxnLst>
              <a:rect l="0" t="0" r="r" b="b"/>
              <a:pathLst>
                <a:path w="416" h="860">
                  <a:moveTo>
                    <a:pt x="163" y="78"/>
                  </a:moveTo>
                  <a:lnTo>
                    <a:pt x="121" y="50"/>
                  </a:lnTo>
                  <a:lnTo>
                    <a:pt x="47" y="14"/>
                  </a:lnTo>
                  <a:lnTo>
                    <a:pt x="0" y="0"/>
                  </a:lnTo>
                  <a:lnTo>
                    <a:pt x="142" y="150"/>
                  </a:lnTo>
                  <a:lnTo>
                    <a:pt x="317" y="446"/>
                  </a:lnTo>
                  <a:lnTo>
                    <a:pt x="362" y="578"/>
                  </a:lnTo>
                  <a:lnTo>
                    <a:pt x="396" y="780"/>
                  </a:lnTo>
                  <a:lnTo>
                    <a:pt x="398" y="860"/>
                  </a:lnTo>
                  <a:lnTo>
                    <a:pt x="416" y="730"/>
                  </a:lnTo>
                  <a:lnTo>
                    <a:pt x="416" y="506"/>
                  </a:lnTo>
                  <a:lnTo>
                    <a:pt x="372" y="334"/>
                  </a:lnTo>
                  <a:lnTo>
                    <a:pt x="296" y="204"/>
                  </a:lnTo>
                  <a:lnTo>
                    <a:pt x="254" y="154"/>
                  </a:lnTo>
                  <a:lnTo>
                    <a:pt x="163" y="78"/>
                  </a:lnTo>
                  <a:close/>
                </a:path>
              </a:pathLst>
            </a:custGeom>
            <a:solidFill>
              <a:srgbClr val="000000"/>
            </a:solidFill>
            <a:ln w="9525">
              <a:noFill/>
              <a:round/>
              <a:headEnd/>
              <a:tailEnd/>
            </a:ln>
          </p:spPr>
          <p:txBody>
            <a:bodyPr/>
            <a:lstStyle/>
            <a:p>
              <a:endParaRPr lang="en-GB"/>
            </a:p>
          </p:txBody>
        </p:sp>
        <p:sp>
          <p:nvSpPr>
            <p:cNvPr id="26298" name="Freeform 698"/>
            <p:cNvSpPr>
              <a:spLocks/>
            </p:cNvSpPr>
            <p:nvPr/>
          </p:nvSpPr>
          <p:spPr bwMode="auto">
            <a:xfrm>
              <a:off x="2543" y="2615"/>
              <a:ext cx="7" cy="14"/>
            </a:xfrm>
            <a:custGeom>
              <a:avLst/>
              <a:gdLst/>
              <a:ahLst/>
              <a:cxnLst>
                <a:cxn ang="0">
                  <a:pos x="36" y="0"/>
                </a:cxn>
                <a:cxn ang="0">
                  <a:pos x="0" y="68"/>
                </a:cxn>
                <a:cxn ang="0">
                  <a:pos x="2" y="68"/>
                </a:cxn>
                <a:cxn ang="0">
                  <a:pos x="31" y="12"/>
                </a:cxn>
                <a:cxn ang="0">
                  <a:pos x="36" y="0"/>
                </a:cxn>
              </a:cxnLst>
              <a:rect l="0" t="0" r="r" b="b"/>
              <a:pathLst>
                <a:path w="36" h="68">
                  <a:moveTo>
                    <a:pt x="36" y="0"/>
                  </a:moveTo>
                  <a:lnTo>
                    <a:pt x="0" y="68"/>
                  </a:lnTo>
                  <a:lnTo>
                    <a:pt x="2" y="68"/>
                  </a:lnTo>
                  <a:lnTo>
                    <a:pt x="31" y="12"/>
                  </a:lnTo>
                  <a:lnTo>
                    <a:pt x="36" y="0"/>
                  </a:lnTo>
                  <a:close/>
                </a:path>
              </a:pathLst>
            </a:custGeom>
            <a:solidFill>
              <a:srgbClr val="FFBFBF"/>
            </a:solidFill>
            <a:ln w="9525">
              <a:noFill/>
              <a:round/>
              <a:headEnd/>
              <a:tailEnd/>
            </a:ln>
          </p:spPr>
          <p:txBody>
            <a:bodyPr/>
            <a:lstStyle/>
            <a:p>
              <a:endParaRPr lang="en-GB"/>
            </a:p>
          </p:txBody>
        </p:sp>
        <p:sp>
          <p:nvSpPr>
            <p:cNvPr id="26299" name="Freeform 699"/>
            <p:cNvSpPr>
              <a:spLocks/>
            </p:cNvSpPr>
            <p:nvPr/>
          </p:nvSpPr>
          <p:spPr bwMode="auto">
            <a:xfrm>
              <a:off x="2582" y="2552"/>
              <a:ext cx="173" cy="77"/>
            </a:xfrm>
            <a:custGeom>
              <a:avLst/>
              <a:gdLst/>
              <a:ahLst/>
              <a:cxnLst>
                <a:cxn ang="0">
                  <a:pos x="500" y="116"/>
                </a:cxn>
                <a:cxn ang="0">
                  <a:pos x="455" y="158"/>
                </a:cxn>
                <a:cxn ang="0">
                  <a:pos x="429" y="189"/>
                </a:cxn>
                <a:cxn ang="0">
                  <a:pos x="372" y="238"/>
                </a:cxn>
                <a:cxn ang="0">
                  <a:pos x="275" y="294"/>
                </a:cxn>
                <a:cxn ang="0">
                  <a:pos x="0" y="386"/>
                </a:cxn>
                <a:cxn ang="0">
                  <a:pos x="628" y="386"/>
                </a:cxn>
                <a:cxn ang="0">
                  <a:pos x="864" y="0"/>
                </a:cxn>
                <a:cxn ang="0">
                  <a:pos x="702" y="26"/>
                </a:cxn>
                <a:cxn ang="0">
                  <a:pos x="596" y="56"/>
                </a:cxn>
                <a:cxn ang="0">
                  <a:pos x="500" y="116"/>
                </a:cxn>
              </a:cxnLst>
              <a:rect l="0" t="0" r="r" b="b"/>
              <a:pathLst>
                <a:path w="864" h="386">
                  <a:moveTo>
                    <a:pt x="500" y="116"/>
                  </a:moveTo>
                  <a:lnTo>
                    <a:pt x="455" y="158"/>
                  </a:lnTo>
                  <a:lnTo>
                    <a:pt x="429" y="189"/>
                  </a:lnTo>
                  <a:lnTo>
                    <a:pt x="372" y="238"/>
                  </a:lnTo>
                  <a:lnTo>
                    <a:pt x="275" y="294"/>
                  </a:lnTo>
                  <a:lnTo>
                    <a:pt x="0" y="386"/>
                  </a:lnTo>
                  <a:lnTo>
                    <a:pt x="628" y="386"/>
                  </a:lnTo>
                  <a:lnTo>
                    <a:pt x="864" y="0"/>
                  </a:lnTo>
                  <a:lnTo>
                    <a:pt x="702" y="26"/>
                  </a:lnTo>
                  <a:lnTo>
                    <a:pt x="596" y="56"/>
                  </a:lnTo>
                  <a:lnTo>
                    <a:pt x="500" y="116"/>
                  </a:lnTo>
                  <a:close/>
                </a:path>
              </a:pathLst>
            </a:custGeom>
            <a:solidFill>
              <a:srgbClr val="FFBFBF"/>
            </a:solidFill>
            <a:ln w="9525">
              <a:noFill/>
              <a:round/>
              <a:headEnd/>
              <a:tailEnd/>
            </a:ln>
          </p:spPr>
          <p:txBody>
            <a:bodyPr/>
            <a:lstStyle/>
            <a:p>
              <a:endParaRPr lang="en-GB"/>
            </a:p>
          </p:txBody>
        </p:sp>
      </p:grpSp>
      <p:sp>
        <p:nvSpPr>
          <p:cNvPr id="26300" name="Oval 700"/>
          <p:cNvSpPr>
            <a:spLocks noChangeArrowheads="1"/>
          </p:cNvSpPr>
          <p:nvPr/>
        </p:nvSpPr>
        <p:spPr bwMode="auto">
          <a:xfrm>
            <a:off x="3886200" y="3505200"/>
            <a:ext cx="101600" cy="101600"/>
          </a:xfrm>
          <a:prstGeom prst="ellipse">
            <a:avLst/>
          </a:prstGeom>
          <a:solidFill>
            <a:srgbClr val="00FF00"/>
          </a:solidFill>
          <a:ln w="9525" algn="ctr">
            <a:solidFill>
              <a:schemeClr val="bg2"/>
            </a:solidFill>
            <a:round/>
            <a:headEnd/>
            <a:tailEnd/>
          </a:ln>
          <a:effectLst/>
        </p:spPr>
        <p:txBody>
          <a:bodyPr wrap="none" anchor="ctr"/>
          <a:lstStyle/>
          <a:p>
            <a:endParaRPr lang="en-GB"/>
          </a:p>
        </p:txBody>
      </p:sp>
      <p:grpSp>
        <p:nvGrpSpPr>
          <p:cNvPr id="7" name="Group 701"/>
          <p:cNvGrpSpPr>
            <a:grpSpLocks noChangeAspect="1"/>
          </p:cNvGrpSpPr>
          <p:nvPr/>
        </p:nvGrpSpPr>
        <p:grpSpPr bwMode="auto">
          <a:xfrm>
            <a:off x="3857625" y="3868738"/>
            <a:ext cx="1606550" cy="1255712"/>
            <a:chOff x="2374" y="1765"/>
            <a:chExt cx="1012" cy="791"/>
          </a:xfrm>
        </p:grpSpPr>
        <p:sp>
          <p:nvSpPr>
            <p:cNvPr id="26302" name="AutoShape 702"/>
            <p:cNvSpPr>
              <a:spLocks noChangeAspect="1" noChangeArrowheads="1" noTextEdit="1"/>
            </p:cNvSpPr>
            <p:nvPr/>
          </p:nvSpPr>
          <p:spPr bwMode="auto">
            <a:xfrm>
              <a:off x="2374" y="1765"/>
              <a:ext cx="1012" cy="791"/>
            </a:xfrm>
            <a:prstGeom prst="rect">
              <a:avLst/>
            </a:prstGeom>
            <a:noFill/>
            <a:ln w="9525">
              <a:noFill/>
              <a:miter lim="800000"/>
              <a:headEnd/>
              <a:tailEnd/>
            </a:ln>
          </p:spPr>
          <p:txBody>
            <a:bodyPr/>
            <a:lstStyle/>
            <a:p>
              <a:endParaRPr lang="en-GB"/>
            </a:p>
          </p:txBody>
        </p:sp>
        <p:sp>
          <p:nvSpPr>
            <p:cNvPr id="26303" name="Freeform 703"/>
            <p:cNvSpPr>
              <a:spLocks/>
            </p:cNvSpPr>
            <p:nvPr/>
          </p:nvSpPr>
          <p:spPr bwMode="auto">
            <a:xfrm>
              <a:off x="2399" y="1790"/>
              <a:ext cx="962" cy="340"/>
            </a:xfrm>
            <a:custGeom>
              <a:avLst/>
              <a:gdLst/>
              <a:ahLst/>
              <a:cxnLst>
                <a:cxn ang="0">
                  <a:pos x="2396" y="1562"/>
                </a:cxn>
                <a:cxn ang="0">
                  <a:pos x="2610" y="1539"/>
                </a:cxn>
                <a:cxn ang="0">
                  <a:pos x="2824" y="1523"/>
                </a:cxn>
                <a:cxn ang="0">
                  <a:pos x="3038" y="1513"/>
                </a:cxn>
                <a:cxn ang="0">
                  <a:pos x="3255" y="1511"/>
                </a:cxn>
                <a:cxn ang="0">
                  <a:pos x="3698" y="1506"/>
                </a:cxn>
                <a:cxn ang="0">
                  <a:pos x="4140" y="1499"/>
                </a:cxn>
                <a:cxn ang="0">
                  <a:pos x="4222" y="1498"/>
                </a:cxn>
                <a:cxn ang="0">
                  <a:pos x="4304" y="1499"/>
                </a:cxn>
                <a:cxn ang="0">
                  <a:pos x="4387" y="1503"/>
                </a:cxn>
                <a:cxn ang="0">
                  <a:pos x="4471" y="1508"/>
                </a:cxn>
                <a:cxn ang="0">
                  <a:pos x="4639" y="1525"/>
                </a:cxn>
                <a:cxn ang="0">
                  <a:pos x="4809" y="1552"/>
                </a:cxn>
                <a:cxn ang="0">
                  <a:pos x="4809" y="0"/>
                </a:cxn>
                <a:cxn ang="0">
                  <a:pos x="0" y="0"/>
                </a:cxn>
                <a:cxn ang="0">
                  <a:pos x="0" y="1669"/>
                </a:cxn>
                <a:cxn ang="0">
                  <a:pos x="93" y="1680"/>
                </a:cxn>
                <a:cxn ang="0">
                  <a:pos x="188" y="1688"/>
                </a:cxn>
                <a:cxn ang="0">
                  <a:pos x="283" y="1693"/>
                </a:cxn>
                <a:cxn ang="0">
                  <a:pos x="379" y="1699"/>
                </a:cxn>
                <a:cxn ang="0">
                  <a:pos x="474" y="1701"/>
                </a:cxn>
                <a:cxn ang="0">
                  <a:pos x="569" y="1702"/>
                </a:cxn>
                <a:cxn ang="0">
                  <a:pos x="664" y="1701"/>
                </a:cxn>
                <a:cxn ang="0">
                  <a:pos x="760" y="1698"/>
                </a:cxn>
                <a:cxn ang="0">
                  <a:pos x="964" y="1686"/>
                </a:cxn>
                <a:cxn ang="0">
                  <a:pos x="1066" y="1680"/>
                </a:cxn>
                <a:cxn ang="0">
                  <a:pos x="1091" y="1677"/>
                </a:cxn>
                <a:cxn ang="0">
                  <a:pos x="1097" y="1676"/>
                </a:cxn>
                <a:cxn ang="0">
                  <a:pos x="1103" y="1676"/>
                </a:cxn>
                <a:cxn ang="0">
                  <a:pos x="1117" y="1676"/>
                </a:cxn>
                <a:cxn ang="0">
                  <a:pos x="1169" y="1674"/>
                </a:cxn>
                <a:cxn ang="0">
                  <a:pos x="1373" y="1659"/>
                </a:cxn>
                <a:cxn ang="0">
                  <a:pos x="1580" y="1644"/>
                </a:cxn>
                <a:cxn ang="0">
                  <a:pos x="1784" y="1625"/>
                </a:cxn>
                <a:cxn ang="0">
                  <a:pos x="1886" y="1615"/>
                </a:cxn>
                <a:cxn ang="0">
                  <a:pos x="1989" y="1606"/>
                </a:cxn>
                <a:cxn ang="0">
                  <a:pos x="2090" y="1595"/>
                </a:cxn>
                <a:cxn ang="0">
                  <a:pos x="2192" y="1584"/>
                </a:cxn>
                <a:cxn ang="0">
                  <a:pos x="2396" y="1562"/>
                </a:cxn>
              </a:cxnLst>
              <a:rect l="0" t="0" r="r" b="b"/>
              <a:pathLst>
                <a:path w="4809" h="1702">
                  <a:moveTo>
                    <a:pt x="2396" y="1562"/>
                  </a:moveTo>
                  <a:lnTo>
                    <a:pt x="2610" y="1539"/>
                  </a:lnTo>
                  <a:lnTo>
                    <a:pt x="2824" y="1523"/>
                  </a:lnTo>
                  <a:lnTo>
                    <a:pt x="3038" y="1513"/>
                  </a:lnTo>
                  <a:lnTo>
                    <a:pt x="3255" y="1511"/>
                  </a:lnTo>
                  <a:lnTo>
                    <a:pt x="3698" y="1506"/>
                  </a:lnTo>
                  <a:lnTo>
                    <a:pt x="4140" y="1499"/>
                  </a:lnTo>
                  <a:lnTo>
                    <a:pt x="4222" y="1498"/>
                  </a:lnTo>
                  <a:lnTo>
                    <a:pt x="4304" y="1499"/>
                  </a:lnTo>
                  <a:lnTo>
                    <a:pt x="4387" y="1503"/>
                  </a:lnTo>
                  <a:lnTo>
                    <a:pt x="4471" y="1508"/>
                  </a:lnTo>
                  <a:lnTo>
                    <a:pt x="4639" y="1525"/>
                  </a:lnTo>
                  <a:lnTo>
                    <a:pt x="4809" y="1552"/>
                  </a:lnTo>
                  <a:lnTo>
                    <a:pt x="4809" y="0"/>
                  </a:lnTo>
                  <a:lnTo>
                    <a:pt x="0" y="0"/>
                  </a:lnTo>
                  <a:lnTo>
                    <a:pt x="0" y="1669"/>
                  </a:lnTo>
                  <a:lnTo>
                    <a:pt x="93" y="1680"/>
                  </a:lnTo>
                  <a:lnTo>
                    <a:pt x="188" y="1688"/>
                  </a:lnTo>
                  <a:lnTo>
                    <a:pt x="283" y="1693"/>
                  </a:lnTo>
                  <a:lnTo>
                    <a:pt x="379" y="1699"/>
                  </a:lnTo>
                  <a:lnTo>
                    <a:pt x="474" y="1701"/>
                  </a:lnTo>
                  <a:lnTo>
                    <a:pt x="569" y="1702"/>
                  </a:lnTo>
                  <a:lnTo>
                    <a:pt x="664" y="1701"/>
                  </a:lnTo>
                  <a:lnTo>
                    <a:pt x="760" y="1698"/>
                  </a:lnTo>
                  <a:lnTo>
                    <a:pt x="964" y="1686"/>
                  </a:lnTo>
                  <a:lnTo>
                    <a:pt x="1066" y="1680"/>
                  </a:lnTo>
                  <a:lnTo>
                    <a:pt x="1091" y="1677"/>
                  </a:lnTo>
                  <a:lnTo>
                    <a:pt x="1097" y="1676"/>
                  </a:lnTo>
                  <a:lnTo>
                    <a:pt x="1103" y="1676"/>
                  </a:lnTo>
                  <a:lnTo>
                    <a:pt x="1117" y="1676"/>
                  </a:lnTo>
                  <a:lnTo>
                    <a:pt x="1169" y="1674"/>
                  </a:lnTo>
                  <a:lnTo>
                    <a:pt x="1373" y="1659"/>
                  </a:lnTo>
                  <a:lnTo>
                    <a:pt x="1580" y="1644"/>
                  </a:lnTo>
                  <a:lnTo>
                    <a:pt x="1784" y="1625"/>
                  </a:lnTo>
                  <a:lnTo>
                    <a:pt x="1886" y="1615"/>
                  </a:lnTo>
                  <a:lnTo>
                    <a:pt x="1989" y="1606"/>
                  </a:lnTo>
                  <a:lnTo>
                    <a:pt x="2090" y="1595"/>
                  </a:lnTo>
                  <a:lnTo>
                    <a:pt x="2192" y="1584"/>
                  </a:lnTo>
                  <a:lnTo>
                    <a:pt x="2396" y="1562"/>
                  </a:lnTo>
                  <a:close/>
                </a:path>
              </a:pathLst>
            </a:custGeom>
            <a:solidFill>
              <a:srgbClr val="7FBFFF"/>
            </a:solidFill>
            <a:ln w="9525">
              <a:noFill/>
              <a:round/>
              <a:headEnd/>
              <a:tailEnd/>
            </a:ln>
          </p:spPr>
          <p:txBody>
            <a:bodyPr/>
            <a:lstStyle/>
            <a:p>
              <a:endParaRPr lang="en-GB"/>
            </a:p>
          </p:txBody>
        </p:sp>
        <p:sp>
          <p:nvSpPr>
            <p:cNvPr id="26304" name="Freeform 704"/>
            <p:cNvSpPr>
              <a:spLocks/>
            </p:cNvSpPr>
            <p:nvPr/>
          </p:nvSpPr>
          <p:spPr bwMode="auto">
            <a:xfrm>
              <a:off x="2399" y="2090"/>
              <a:ext cx="962" cy="444"/>
            </a:xfrm>
            <a:custGeom>
              <a:avLst/>
              <a:gdLst/>
              <a:ahLst/>
              <a:cxnLst>
                <a:cxn ang="0">
                  <a:pos x="3255" y="13"/>
                </a:cxn>
                <a:cxn ang="0">
                  <a:pos x="3038" y="15"/>
                </a:cxn>
                <a:cxn ang="0">
                  <a:pos x="2824" y="25"/>
                </a:cxn>
                <a:cxn ang="0">
                  <a:pos x="2610" y="41"/>
                </a:cxn>
                <a:cxn ang="0">
                  <a:pos x="2396" y="64"/>
                </a:cxn>
                <a:cxn ang="0">
                  <a:pos x="2192" y="86"/>
                </a:cxn>
                <a:cxn ang="0">
                  <a:pos x="2090" y="97"/>
                </a:cxn>
                <a:cxn ang="0">
                  <a:pos x="1989" y="108"/>
                </a:cxn>
                <a:cxn ang="0">
                  <a:pos x="1886" y="117"/>
                </a:cxn>
                <a:cxn ang="0">
                  <a:pos x="1784" y="127"/>
                </a:cxn>
                <a:cxn ang="0">
                  <a:pos x="1580" y="146"/>
                </a:cxn>
                <a:cxn ang="0">
                  <a:pos x="1373" y="161"/>
                </a:cxn>
                <a:cxn ang="0">
                  <a:pos x="1169" y="176"/>
                </a:cxn>
                <a:cxn ang="0">
                  <a:pos x="1117" y="178"/>
                </a:cxn>
                <a:cxn ang="0">
                  <a:pos x="1103" y="178"/>
                </a:cxn>
                <a:cxn ang="0">
                  <a:pos x="1097" y="178"/>
                </a:cxn>
                <a:cxn ang="0">
                  <a:pos x="1091" y="179"/>
                </a:cxn>
                <a:cxn ang="0">
                  <a:pos x="1066" y="182"/>
                </a:cxn>
                <a:cxn ang="0">
                  <a:pos x="964" y="188"/>
                </a:cxn>
                <a:cxn ang="0">
                  <a:pos x="760" y="200"/>
                </a:cxn>
                <a:cxn ang="0">
                  <a:pos x="664" y="203"/>
                </a:cxn>
                <a:cxn ang="0">
                  <a:pos x="569" y="204"/>
                </a:cxn>
                <a:cxn ang="0">
                  <a:pos x="474" y="203"/>
                </a:cxn>
                <a:cxn ang="0">
                  <a:pos x="379" y="201"/>
                </a:cxn>
                <a:cxn ang="0">
                  <a:pos x="283" y="195"/>
                </a:cxn>
                <a:cxn ang="0">
                  <a:pos x="188" y="190"/>
                </a:cxn>
                <a:cxn ang="0">
                  <a:pos x="93" y="182"/>
                </a:cxn>
                <a:cxn ang="0">
                  <a:pos x="0" y="171"/>
                </a:cxn>
                <a:cxn ang="0">
                  <a:pos x="0" y="2220"/>
                </a:cxn>
                <a:cxn ang="0">
                  <a:pos x="4809" y="2220"/>
                </a:cxn>
                <a:cxn ang="0">
                  <a:pos x="4809" y="54"/>
                </a:cxn>
                <a:cxn ang="0">
                  <a:pos x="4639" y="27"/>
                </a:cxn>
                <a:cxn ang="0">
                  <a:pos x="4471" y="10"/>
                </a:cxn>
                <a:cxn ang="0">
                  <a:pos x="4387" y="5"/>
                </a:cxn>
                <a:cxn ang="0">
                  <a:pos x="4304" y="1"/>
                </a:cxn>
                <a:cxn ang="0">
                  <a:pos x="4222" y="0"/>
                </a:cxn>
                <a:cxn ang="0">
                  <a:pos x="4140" y="1"/>
                </a:cxn>
                <a:cxn ang="0">
                  <a:pos x="3698" y="8"/>
                </a:cxn>
                <a:cxn ang="0">
                  <a:pos x="3255" y="13"/>
                </a:cxn>
              </a:cxnLst>
              <a:rect l="0" t="0" r="r" b="b"/>
              <a:pathLst>
                <a:path w="4809" h="2220">
                  <a:moveTo>
                    <a:pt x="3255" y="13"/>
                  </a:moveTo>
                  <a:lnTo>
                    <a:pt x="3038" y="15"/>
                  </a:lnTo>
                  <a:lnTo>
                    <a:pt x="2824" y="25"/>
                  </a:lnTo>
                  <a:lnTo>
                    <a:pt x="2610" y="41"/>
                  </a:lnTo>
                  <a:lnTo>
                    <a:pt x="2396" y="64"/>
                  </a:lnTo>
                  <a:lnTo>
                    <a:pt x="2192" y="86"/>
                  </a:lnTo>
                  <a:lnTo>
                    <a:pt x="2090" y="97"/>
                  </a:lnTo>
                  <a:lnTo>
                    <a:pt x="1989" y="108"/>
                  </a:lnTo>
                  <a:lnTo>
                    <a:pt x="1886" y="117"/>
                  </a:lnTo>
                  <a:lnTo>
                    <a:pt x="1784" y="127"/>
                  </a:lnTo>
                  <a:lnTo>
                    <a:pt x="1580" y="146"/>
                  </a:lnTo>
                  <a:lnTo>
                    <a:pt x="1373" y="161"/>
                  </a:lnTo>
                  <a:lnTo>
                    <a:pt x="1169" y="176"/>
                  </a:lnTo>
                  <a:lnTo>
                    <a:pt x="1117" y="178"/>
                  </a:lnTo>
                  <a:lnTo>
                    <a:pt x="1103" y="178"/>
                  </a:lnTo>
                  <a:lnTo>
                    <a:pt x="1097" y="178"/>
                  </a:lnTo>
                  <a:lnTo>
                    <a:pt x="1091" y="179"/>
                  </a:lnTo>
                  <a:lnTo>
                    <a:pt x="1066" y="182"/>
                  </a:lnTo>
                  <a:lnTo>
                    <a:pt x="964" y="188"/>
                  </a:lnTo>
                  <a:lnTo>
                    <a:pt x="760" y="200"/>
                  </a:lnTo>
                  <a:lnTo>
                    <a:pt x="664" y="203"/>
                  </a:lnTo>
                  <a:lnTo>
                    <a:pt x="569" y="204"/>
                  </a:lnTo>
                  <a:lnTo>
                    <a:pt x="474" y="203"/>
                  </a:lnTo>
                  <a:lnTo>
                    <a:pt x="379" y="201"/>
                  </a:lnTo>
                  <a:lnTo>
                    <a:pt x="283" y="195"/>
                  </a:lnTo>
                  <a:lnTo>
                    <a:pt x="188" y="190"/>
                  </a:lnTo>
                  <a:lnTo>
                    <a:pt x="93" y="182"/>
                  </a:lnTo>
                  <a:lnTo>
                    <a:pt x="0" y="171"/>
                  </a:lnTo>
                  <a:lnTo>
                    <a:pt x="0" y="2220"/>
                  </a:lnTo>
                  <a:lnTo>
                    <a:pt x="4809" y="2220"/>
                  </a:lnTo>
                  <a:lnTo>
                    <a:pt x="4809" y="54"/>
                  </a:lnTo>
                  <a:lnTo>
                    <a:pt x="4639" y="27"/>
                  </a:lnTo>
                  <a:lnTo>
                    <a:pt x="4471" y="10"/>
                  </a:lnTo>
                  <a:lnTo>
                    <a:pt x="4387" y="5"/>
                  </a:lnTo>
                  <a:lnTo>
                    <a:pt x="4304" y="1"/>
                  </a:lnTo>
                  <a:lnTo>
                    <a:pt x="4222" y="0"/>
                  </a:lnTo>
                  <a:lnTo>
                    <a:pt x="4140" y="1"/>
                  </a:lnTo>
                  <a:lnTo>
                    <a:pt x="3698" y="8"/>
                  </a:lnTo>
                  <a:lnTo>
                    <a:pt x="3255" y="13"/>
                  </a:lnTo>
                  <a:close/>
                </a:path>
              </a:pathLst>
            </a:custGeom>
            <a:solidFill>
              <a:srgbClr val="996600"/>
            </a:solidFill>
            <a:ln w="9525">
              <a:noFill/>
              <a:round/>
              <a:headEnd/>
              <a:tailEnd/>
            </a:ln>
          </p:spPr>
          <p:txBody>
            <a:bodyPr/>
            <a:lstStyle/>
            <a:p>
              <a:endParaRPr lang="en-GB"/>
            </a:p>
          </p:txBody>
        </p:sp>
        <p:sp>
          <p:nvSpPr>
            <p:cNvPr id="26305" name="Line 705"/>
            <p:cNvSpPr>
              <a:spLocks noChangeShapeType="1"/>
            </p:cNvSpPr>
            <p:nvPr/>
          </p:nvSpPr>
          <p:spPr bwMode="auto">
            <a:xfrm flipH="1" flipV="1">
              <a:off x="2397" y="2123"/>
              <a:ext cx="2" cy="1"/>
            </a:xfrm>
            <a:prstGeom prst="line">
              <a:avLst/>
            </a:prstGeom>
            <a:noFill/>
            <a:ln w="22225">
              <a:solidFill>
                <a:srgbClr val="996600"/>
              </a:solidFill>
              <a:round/>
              <a:headEnd/>
              <a:tailEnd/>
            </a:ln>
          </p:spPr>
          <p:txBody>
            <a:bodyPr/>
            <a:lstStyle/>
            <a:p>
              <a:endParaRPr lang="en-GB"/>
            </a:p>
          </p:txBody>
        </p:sp>
        <p:sp>
          <p:nvSpPr>
            <p:cNvPr id="26306" name="Line 706"/>
            <p:cNvSpPr>
              <a:spLocks noChangeShapeType="1"/>
            </p:cNvSpPr>
            <p:nvPr/>
          </p:nvSpPr>
          <p:spPr bwMode="auto">
            <a:xfrm flipH="1" flipV="1">
              <a:off x="3361" y="2100"/>
              <a:ext cx="2" cy="1"/>
            </a:xfrm>
            <a:prstGeom prst="line">
              <a:avLst/>
            </a:prstGeom>
            <a:noFill/>
            <a:ln w="22225">
              <a:solidFill>
                <a:srgbClr val="996600"/>
              </a:solidFill>
              <a:round/>
              <a:headEnd/>
              <a:tailEnd/>
            </a:ln>
          </p:spPr>
          <p:txBody>
            <a:bodyPr/>
            <a:lstStyle/>
            <a:p>
              <a:endParaRPr lang="en-GB"/>
            </a:p>
          </p:txBody>
        </p:sp>
        <p:sp>
          <p:nvSpPr>
            <p:cNvPr id="26307" name="Freeform 707"/>
            <p:cNvSpPr>
              <a:spLocks/>
            </p:cNvSpPr>
            <p:nvPr/>
          </p:nvSpPr>
          <p:spPr bwMode="auto">
            <a:xfrm>
              <a:off x="2399" y="1790"/>
              <a:ext cx="962" cy="744"/>
            </a:xfrm>
            <a:custGeom>
              <a:avLst/>
              <a:gdLst/>
              <a:ahLst/>
              <a:cxnLst>
                <a:cxn ang="0">
                  <a:pos x="4809" y="1552"/>
                </a:cxn>
                <a:cxn ang="0">
                  <a:pos x="4809" y="3718"/>
                </a:cxn>
                <a:cxn ang="0">
                  <a:pos x="0" y="3718"/>
                </a:cxn>
                <a:cxn ang="0">
                  <a:pos x="0" y="1669"/>
                </a:cxn>
                <a:cxn ang="0">
                  <a:pos x="0" y="0"/>
                </a:cxn>
                <a:cxn ang="0">
                  <a:pos x="4809" y="0"/>
                </a:cxn>
                <a:cxn ang="0">
                  <a:pos x="4809" y="1552"/>
                </a:cxn>
              </a:cxnLst>
              <a:rect l="0" t="0" r="r" b="b"/>
              <a:pathLst>
                <a:path w="4809" h="3718">
                  <a:moveTo>
                    <a:pt x="4809" y="1552"/>
                  </a:moveTo>
                  <a:lnTo>
                    <a:pt x="4809" y="3718"/>
                  </a:lnTo>
                  <a:lnTo>
                    <a:pt x="0" y="3718"/>
                  </a:lnTo>
                  <a:lnTo>
                    <a:pt x="0" y="1669"/>
                  </a:lnTo>
                  <a:lnTo>
                    <a:pt x="0" y="0"/>
                  </a:lnTo>
                  <a:lnTo>
                    <a:pt x="4809" y="0"/>
                  </a:lnTo>
                  <a:lnTo>
                    <a:pt x="4809" y="1552"/>
                  </a:lnTo>
                </a:path>
              </a:pathLst>
            </a:custGeom>
            <a:noFill/>
            <a:ln w="22225">
              <a:solidFill>
                <a:srgbClr val="000000"/>
              </a:solidFill>
              <a:prstDash val="solid"/>
              <a:round/>
              <a:headEnd/>
              <a:tailEnd/>
            </a:ln>
          </p:spPr>
          <p:txBody>
            <a:bodyPr/>
            <a:lstStyle/>
            <a:p>
              <a:endParaRPr lang="en-GB"/>
            </a:p>
          </p:txBody>
        </p:sp>
        <p:sp>
          <p:nvSpPr>
            <p:cNvPr id="26308" name="Rectangle 708"/>
            <p:cNvSpPr>
              <a:spLocks noChangeArrowheads="1"/>
            </p:cNvSpPr>
            <p:nvPr/>
          </p:nvSpPr>
          <p:spPr bwMode="auto">
            <a:xfrm>
              <a:off x="2404" y="1795"/>
              <a:ext cx="948" cy="730"/>
            </a:xfrm>
            <a:prstGeom prst="rect">
              <a:avLst/>
            </a:prstGeom>
            <a:noFill/>
            <a:ln w="22225">
              <a:solidFill>
                <a:srgbClr val="000000"/>
              </a:solidFill>
              <a:miter lim="800000"/>
              <a:headEnd/>
              <a:tailEnd/>
            </a:ln>
          </p:spPr>
          <p:txBody>
            <a:bodyPr/>
            <a:lstStyle/>
            <a:p>
              <a:endParaRPr lang="en-GB"/>
            </a:p>
          </p:txBody>
        </p:sp>
        <p:sp>
          <p:nvSpPr>
            <p:cNvPr id="26309" name="Freeform 709"/>
            <p:cNvSpPr>
              <a:spLocks/>
            </p:cNvSpPr>
            <p:nvPr/>
          </p:nvSpPr>
          <p:spPr bwMode="auto">
            <a:xfrm>
              <a:off x="2562" y="1836"/>
              <a:ext cx="586" cy="684"/>
            </a:xfrm>
            <a:custGeom>
              <a:avLst/>
              <a:gdLst/>
              <a:ahLst/>
              <a:cxnLst>
                <a:cxn ang="0">
                  <a:pos x="2499" y="145"/>
                </a:cxn>
                <a:cxn ang="0">
                  <a:pos x="2031" y="15"/>
                </a:cxn>
                <a:cxn ang="0">
                  <a:pos x="724" y="97"/>
                </a:cxn>
                <a:cxn ang="0">
                  <a:pos x="600" y="461"/>
                </a:cxn>
                <a:cxn ang="0">
                  <a:pos x="557" y="1432"/>
                </a:cxn>
                <a:cxn ang="0">
                  <a:pos x="380" y="1513"/>
                </a:cxn>
                <a:cxn ang="0">
                  <a:pos x="547" y="1406"/>
                </a:cxn>
                <a:cxn ang="0">
                  <a:pos x="451" y="1399"/>
                </a:cxn>
                <a:cxn ang="0">
                  <a:pos x="353" y="1429"/>
                </a:cxn>
                <a:cxn ang="0">
                  <a:pos x="178" y="1374"/>
                </a:cxn>
                <a:cxn ang="0">
                  <a:pos x="11" y="1543"/>
                </a:cxn>
                <a:cxn ang="0">
                  <a:pos x="40" y="1645"/>
                </a:cxn>
                <a:cxn ang="0">
                  <a:pos x="191" y="1868"/>
                </a:cxn>
                <a:cxn ang="0">
                  <a:pos x="94" y="1943"/>
                </a:cxn>
                <a:cxn ang="0">
                  <a:pos x="71" y="2970"/>
                </a:cxn>
                <a:cxn ang="0">
                  <a:pos x="54" y="3147"/>
                </a:cxn>
                <a:cxn ang="0">
                  <a:pos x="152" y="3277"/>
                </a:cxn>
                <a:cxn ang="0">
                  <a:pos x="248" y="3148"/>
                </a:cxn>
                <a:cxn ang="0">
                  <a:pos x="315" y="2646"/>
                </a:cxn>
                <a:cxn ang="0">
                  <a:pos x="423" y="2827"/>
                </a:cxn>
                <a:cxn ang="0">
                  <a:pos x="312" y="3390"/>
                </a:cxn>
                <a:cxn ang="0">
                  <a:pos x="463" y="3403"/>
                </a:cxn>
                <a:cxn ang="0">
                  <a:pos x="654" y="3290"/>
                </a:cxn>
                <a:cxn ang="0">
                  <a:pos x="681" y="3172"/>
                </a:cxn>
                <a:cxn ang="0">
                  <a:pos x="521" y="3186"/>
                </a:cxn>
                <a:cxn ang="0">
                  <a:pos x="588" y="2806"/>
                </a:cxn>
                <a:cxn ang="0">
                  <a:pos x="527" y="2089"/>
                </a:cxn>
                <a:cxn ang="0">
                  <a:pos x="885" y="2112"/>
                </a:cxn>
                <a:cxn ang="0">
                  <a:pos x="941" y="2165"/>
                </a:cxn>
                <a:cxn ang="0">
                  <a:pos x="1085" y="2331"/>
                </a:cxn>
                <a:cxn ang="0">
                  <a:pos x="1195" y="2244"/>
                </a:cxn>
                <a:cxn ang="0">
                  <a:pos x="1239" y="2156"/>
                </a:cxn>
                <a:cxn ang="0">
                  <a:pos x="1204" y="2699"/>
                </a:cxn>
                <a:cxn ang="0">
                  <a:pos x="977" y="2782"/>
                </a:cxn>
                <a:cxn ang="0">
                  <a:pos x="977" y="2847"/>
                </a:cxn>
                <a:cxn ang="0">
                  <a:pos x="1107" y="2877"/>
                </a:cxn>
                <a:cxn ang="0">
                  <a:pos x="1234" y="2878"/>
                </a:cxn>
                <a:cxn ang="0">
                  <a:pos x="1359" y="2863"/>
                </a:cxn>
                <a:cxn ang="0">
                  <a:pos x="1342" y="2558"/>
                </a:cxn>
                <a:cxn ang="0">
                  <a:pos x="1510" y="2079"/>
                </a:cxn>
                <a:cxn ang="0">
                  <a:pos x="1610" y="2170"/>
                </a:cxn>
                <a:cxn ang="0">
                  <a:pos x="1561" y="2299"/>
                </a:cxn>
                <a:cxn ang="0">
                  <a:pos x="1487" y="2529"/>
                </a:cxn>
                <a:cxn ang="0">
                  <a:pos x="1645" y="2514"/>
                </a:cxn>
                <a:cxn ang="0">
                  <a:pos x="1772" y="2411"/>
                </a:cxn>
                <a:cxn ang="0">
                  <a:pos x="1769" y="2318"/>
                </a:cxn>
                <a:cxn ang="0">
                  <a:pos x="1707" y="2284"/>
                </a:cxn>
                <a:cxn ang="0">
                  <a:pos x="2017" y="2032"/>
                </a:cxn>
                <a:cxn ang="0">
                  <a:pos x="2212" y="2170"/>
                </a:cxn>
                <a:cxn ang="0">
                  <a:pos x="2440" y="2131"/>
                </a:cxn>
                <a:cxn ang="0">
                  <a:pos x="2521" y="1842"/>
                </a:cxn>
                <a:cxn ang="0">
                  <a:pos x="2569" y="1739"/>
                </a:cxn>
                <a:cxn ang="0">
                  <a:pos x="2689" y="1776"/>
                </a:cxn>
                <a:cxn ang="0">
                  <a:pos x="2829" y="1646"/>
                </a:cxn>
                <a:cxn ang="0">
                  <a:pos x="2895" y="1462"/>
                </a:cxn>
                <a:cxn ang="0">
                  <a:pos x="2913" y="1001"/>
                </a:cxn>
                <a:cxn ang="0">
                  <a:pos x="2835" y="920"/>
                </a:cxn>
                <a:cxn ang="0">
                  <a:pos x="2737" y="596"/>
                </a:cxn>
              </a:cxnLst>
              <a:rect l="0" t="0" r="r" b="b"/>
              <a:pathLst>
                <a:path w="2929" h="3418">
                  <a:moveTo>
                    <a:pt x="2755" y="461"/>
                  </a:moveTo>
                  <a:lnTo>
                    <a:pt x="2751" y="450"/>
                  </a:lnTo>
                  <a:lnTo>
                    <a:pt x="2668" y="374"/>
                  </a:lnTo>
                  <a:lnTo>
                    <a:pt x="2499" y="145"/>
                  </a:lnTo>
                  <a:lnTo>
                    <a:pt x="2472" y="114"/>
                  </a:lnTo>
                  <a:lnTo>
                    <a:pt x="2444" y="92"/>
                  </a:lnTo>
                  <a:lnTo>
                    <a:pt x="2216" y="41"/>
                  </a:lnTo>
                  <a:lnTo>
                    <a:pt x="2031" y="15"/>
                  </a:lnTo>
                  <a:lnTo>
                    <a:pt x="1757" y="0"/>
                  </a:lnTo>
                  <a:lnTo>
                    <a:pt x="1114" y="35"/>
                  </a:lnTo>
                  <a:lnTo>
                    <a:pt x="863" y="68"/>
                  </a:lnTo>
                  <a:lnTo>
                    <a:pt x="724" y="97"/>
                  </a:lnTo>
                  <a:lnTo>
                    <a:pt x="651" y="123"/>
                  </a:lnTo>
                  <a:lnTo>
                    <a:pt x="615" y="145"/>
                  </a:lnTo>
                  <a:lnTo>
                    <a:pt x="604" y="160"/>
                  </a:lnTo>
                  <a:lnTo>
                    <a:pt x="600" y="461"/>
                  </a:lnTo>
                  <a:lnTo>
                    <a:pt x="665" y="1230"/>
                  </a:lnTo>
                  <a:lnTo>
                    <a:pt x="667" y="1385"/>
                  </a:lnTo>
                  <a:lnTo>
                    <a:pt x="625" y="1396"/>
                  </a:lnTo>
                  <a:lnTo>
                    <a:pt x="557" y="1432"/>
                  </a:lnTo>
                  <a:lnTo>
                    <a:pt x="403" y="1567"/>
                  </a:lnTo>
                  <a:lnTo>
                    <a:pt x="389" y="1546"/>
                  </a:lnTo>
                  <a:lnTo>
                    <a:pt x="383" y="1529"/>
                  </a:lnTo>
                  <a:lnTo>
                    <a:pt x="380" y="1513"/>
                  </a:lnTo>
                  <a:lnTo>
                    <a:pt x="380" y="1500"/>
                  </a:lnTo>
                  <a:lnTo>
                    <a:pt x="510" y="1442"/>
                  </a:lnTo>
                  <a:lnTo>
                    <a:pt x="531" y="1424"/>
                  </a:lnTo>
                  <a:lnTo>
                    <a:pt x="547" y="1406"/>
                  </a:lnTo>
                  <a:lnTo>
                    <a:pt x="552" y="1383"/>
                  </a:lnTo>
                  <a:lnTo>
                    <a:pt x="524" y="1382"/>
                  </a:lnTo>
                  <a:lnTo>
                    <a:pt x="476" y="1390"/>
                  </a:lnTo>
                  <a:lnTo>
                    <a:pt x="451" y="1399"/>
                  </a:lnTo>
                  <a:lnTo>
                    <a:pt x="406" y="1420"/>
                  </a:lnTo>
                  <a:lnTo>
                    <a:pt x="362" y="1446"/>
                  </a:lnTo>
                  <a:lnTo>
                    <a:pt x="359" y="1443"/>
                  </a:lnTo>
                  <a:lnTo>
                    <a:pt x="353" y="1429"/>
                  </a:lnTo>
                  <a:lnTo>
                    <a:pt x="321" y="1326"/>
                  </a:lnTo>
                  <a:lnTo>
                    <a:pt x="282" y="1330"/>
                  </a:lnTo>
                  <a:lnTo>
                    <a:pt x="245" y="1340"/>
                  </a:lnTo>
                  <a:lnTo>
                    <a:pt x="178" y="1374"/>
                  </a:lnTo>
                  <a:lnTo>
                    <a:pt x="146" y="1396"/>
                  </a:lnTo>
                  <a:lnTo>
                    <a:pt x="60" y="1469"/>
                  </a:lnTo>
                  <a:lnTo>
                    <a:pt x="30" y="1509"/>
                  </a:lnTo>
                  <a:lnTo>
                    <a:pt x="11" y="1543"/>
                  </a:lnTo>
                  <a:lnTo>
                    <a:pt x="0" y="1572"/>
                  </a:lnTo>
                  <a:lnTo>
                    <a:pt x="3" y="1598"/>
                  </a:lnTo>
                  <a:lnTo>
                    <a:pt x="14" y="1622"/>
                  </a:lnTo>
                  <a:lnTo>
                    <a:pt x="40" y="1645"/>
                  </a:lnTo>
                  <a:lnTo>
                    <a:pt x="127" y="1682"/>
                  </a:lnTo>
                  <a:lnTo>
                    <a:pt x="170" y="1768"/>
                  </a:lnTo>
                  <a:lnTo>
                    <a:pt x="185" y="1815"/>
                  </a:lnTo>
                  <a:lnTo>
                    <a:pt x="191" y="1868"/>
                  </a:lnTo>
                  <a:lnTo>
                    <a:pt x="151" y="1886"/>
                  </a:lnTo>
                  <a:lnTo>
                    <a:pt x="134" y="1899"/>
                  </a:lnTo>
                  <a:lnTo>
                    <a:pt x="107" y="1926"/>
                  </a:lnTo>
                  <a:lnTo>
                    <a:pt x="94" y="1943"/>
                  </a:lnTo>
                  <a:lnTo>
                    <a:pt x="74" y="1981"/>
                  </a:lnTo>
                  <a:lnTo>
                    <a:pt x="91" y="2481"/>
                  </a:lnTo>
                  <a:lnTo>
                    <a:pt x="60" y="2679"/>
                  </a:lnTo>
                  <a:lnTo>
                    <a:pt x="71" y="2970"/>
                  </a:lnTo>
                  <a:lnTo>
                    <a:pt x="40" y="3002"/>
                  </a:lnTo>
                  <a:lnTo>
                    <a:pt x="28" y="3034"/>
                  </a:lnTo>
                  <a:lnTo>
                    <a:pt x="28" y="3071"/>
                  </a:lnTo>
                  <a:lnTo>
                    <a:pt x="54" y="3147"/>
                  </a:lnTo>
                  <a:lnTo>
                    <a:pt x="90" y="3225"/>
                  </a:lnTo>
                  <a:lnTo>
                    <a:pt x="104" y="3267"/>
                  </a:lnTo>
                  <a:lnTo>
                    <a:pt x="117" y="3271"/>
                  </a:lnTo>
                  <a:lnTo>
                    <a:pt x="152" y="3277"/>
                  </a:lnTo>
                  <a:lnTo>
                    <a:pt x="211" y="3268"/>
                  </a:lnTo>
                  <a:lnTo>
                    <a:pt x="229" y="3263"/>
                  </a:lnTo>
                  <a:lnTo>
                    <a:pt x="245" y="3257"/>
                  </a:lnTo>
                  <a:lnTo>
                    <a:pt x="248" y="3148"/>
                  </a:lnTo>
                  <a:lnTo>
                    <a:pt x="221" y="2830"/>
                  </a:lnTo>
                  <a:lnTo>
                    <a:pt x="229" y="2685"/>
                  </a:lnTo>
                  <a:lnTo>
                    <a:pt x="241" y="2645"/>
                  </a:lnTo>
                  <a:lnTo>
                    <a:pt x="315" y="2646"/>
                  </a:lnTo>
                  <a:lnTo>
                    <a:pt x="366" y="2668"/>
                  </a:lnTo>
                  <a:lnTo>
                    <a:pt x="400" y="2710"/>
                  </a:lnTo>
                  <a:lnTo>
                    <a:pt x="417" y="2765"/>
                  </a:lnTo>
                  <a:lnTo>
                    <a:pt x="423" y="2827"/>
                  </a:lnTo>
                  <a:lnTo>
                    <a:pt x="402" y="3017"/>
                  </a:lnTo>
                  <a:lnTo>
                    <a:pt x="309" y="3311"/>
                  </a:lnTo>
                  <a:lnTo>
                    <a:pt x="305" y="3358"/>
                  </a:lnTo>
                  <a:lnTo>
                    <a:pt x="312" y="3390"/>
                  </a:lnTo>
                  <a:lnTo>
                    <a:pt x="410" y="3418"/>
                  </a:lnTo>
                  <a:lnTo>
                    <a:pt x="440" y="3416"/>
                  </a:lnTo>
                  <a:lnTo>
                    <a:pt x="457" y="3410"/>
                  </a:lnTo>
                  <a:lnTo>
                    <a:pt x="463" y="3403"/>
                  </a:lnTo>
                  <a:lnTo>
                    <a:pt x="471" y="3377"/>
                  </a:lnTo>
                  <a:lnTo>
                    <a:pt x="479" y="3358"/>
                  </a:lnTo>
                  <a:lnTo>
                    <a:pt x="598" y="3317"/>
                  </a:lnTo>
                  <a:lnTo>
                    <a:pt x="654" y="3290"/>
                  </a:lnTo>
                  <a:lnTo>
                    <a:pt x="677" y="3267"/>
                  </a:lnTo>
                  <a:lnTo>
                    <a:pt x="698" y="3237"/>
                  </a:lnTo>
                  <a:lnTo>
                    <a:pt x="692" y="3197"/>
                  </a:lnTo>
                  <a:lnTo>
                    <a:pt x="681" y="3172"/>
                  </a:lnTo>
                  <a:lnTo>
                    <a:pt x="664" y="3158"/>
                  </a:lnTo>
                  <a:lnTo>
                    <a:pt x="640" y="3157"/>
                  </a:lnTo>
                  <a:lnTo>
                    <a:pt x="612" y="3160"/>
                  </a:lnTo>
                  <a:lnTo>
                    <a:pt x="521" y="3186"/>
                  </a:lnTo>
                  <a:lnTo>
                    <a:pt x="537" y="3144"/>
                  </a:lnTo>
                  <a:lnTo>
                    <a:pt x="580" y="3023"/>
                  </a:lnTo>
                  <a:lnTo>
                    <a:pt x="588" y="2947"/>
                  </a:lnTo>
                  <a:lnTo>
                    <a:pt x="588" y="2806"/>
                  </a:lnTo>
                  <a:lnTo>
                    <a:pt x="566" y="2672"/>
                  </a:lnTo>
                  <a:lnTo>
                    <a:pt x="493" y="2472"/>
                  </a:lnTo>
                  <a:lnTo>
                    <a:pt x="484" y="2079"/>
                  </a:lnTo>
                  <a:lnTo>
                    <a:pt x="527" y="2089"/>
                  </a:lnTo>
                  <a:lnTo>
                    <a:pt x="667" y="2142"/>
                  </a:lnTo>
                  <a:lnTo>
                    <a:pt x="815" y="2106"/>
                  </a:lnTo>
                  <a:lnTo>
                    <a:pt x="870" y="2103"/>
                  </a:lnTo>
                  <a:lnTo>
                    <a:pt x="885" y="2112"/>
                  </a:lnTo>
                  <a:lnTo>
                    <a:pt x="896" y="2112"/>
                  </a:lnTo>
                  <a:lnTo>
                    <a:pt x="909" y="2109"/>
                  </a:lnTo>
                  <a:lnTo>
                    <a:pt x="933" y="2109"/>
                  </a:lnTo>
                  <a:lnTo>
                    <a:pt x="941" y="2165"/>
                  </a:lnTo>
                  <a:lnTo>
                    <a:pt x="967" y="2242"/>
                  </a:lnTo>
                  <a:lnTo>
                    <a:pt x="980" y="2268"/>
                  </a:lnTo>
                  <a:lnTo>
                    <a:pt x="1021" y="2319"/>
                  </a:lnTo>
                  <a:lnTo>
                    <a:pt x="1085" y="2331"/>
                  </a:lnTo>
                  <a:lnTo>
                    <a:pt x="1130" y="2326"/>
                  </a:lnTo>
                  <a:lnTo>
                    <a:pt x="1162" y="2309"/>
                  </a:lnTo>
                  <a:lnTo>
                    <a:pt x="1182" y="2282"/>
                  </a:lnTo>
                  <a:lnTo>
                    <a:pt x="1195" y="2244"/>
                  </a:lnTo>
                  <a:lnTo>
                    <a:pt x="1212" y="2088"/>
                  </a:lnTo>
                  <a:lnTo>
                    <a:pt x="1258" y="2088"/>
                  </a:lnTo>
                  <a:lnTo>
                    <a:pt x="1255" y="2113"/>
                  </a:lnTo>
                  <a:lnTo>
                    <a:pt x="1239" y="2156"/>
                  </a:lnTo>
                  <a:lnTo>
                    <a:pt x="1197" y="2411"/>
                  </a:lnTo>
                  <a:lnTo>
                    <a:pt x="1191" y="2501"/>
                  </a:lnTo>
                  <a:lnTo>
                    <a:pt x="1204" y="2651"/>
                  </a:lnTo>
                  <a:lnTo>
                    <a:pt x="1204" y="2699"/>
                  </a:lnTo>
                  <a:lnTo>
                    <a:pt x="1175" y="2720"/>
                  </a:lnTo>
                  <a:lnTo>
                    <a:pt x="1145" y="2734"/>
                  </a:lnTo>
                  <a:lnTo>
                    <a:pt x="1006" y="2770"/>
                  </a:lnTo>
                  <a:lnTo>
                    <a:pt x="977" y="2782"/>
                  </a:lnTo>
                  <a:lnTo>
                    <a:pt x="952" y="2801"/>
                  </a:lnTo>
                  <a:lnTo>
                    <a:pt x="957" y="2820"/>
                  </a:lnTo>
                  <a:lnTo>
                    <a:pt x="966" y="2835"/>
                  </a:lnTo>
                  <a:lnTo>
                    <a:pt x="977" y="2847"/>
                  </a:lnTo>
                  <a:lnTo>
                    <a:pt x="991" y="2858"/>
                  </a:lnTo>
                  <a:lnTo>
                    <a:pt x="1025" y="2870"/>
                  </a:lnTo>
                  <a:lnTo>
                    <a:pt x="1064" y="2877"/>
                  </a:lnTo>
                  <a:lnTo>
                    <a:pt x="1107" y="2877"/>
                  </a:lnTo>
                  <a:lnTo>
                    <a:pt x="1191" y="2867"/>
                  </a:lnTo>
                  <a:lnTo>
                    <a:pt x="1225" y="2859"/>
                  </a:lnTo>
                  <a:lnTo>
                    <a:pt x="1228" y="2868"/>
                  </a:lnTo>
                  <a:lnTo>
                    <a:pt x="1234" y="2878"/>
                  </a:lnTo>
                  <a:lnTo>
                    <a:pt x="1242" y="2885"/>
                  </a:lnTo>
                  <a:lnTo>
                    <a:pt x="1301" y="2884"/>
                  </a:lnTo>
                  <a:lnTo>
                    <a:pt x="1330" y="2878"/>
                  </a:lnTo>
                  <a:lnTo>
                    <a:pt x="1359" y="2863"/>
                  </a:lnTo>
                  <a:lnTo>
                    <a:pt x="1369" y="2824"/>
                  </a:lnTo>
                  <a:lnTo>
                    <a:pt x="1372" y="2785"/>
                  </a:lnTo>
                  <a:lnTo>
                    <a:pt x="1343" y="2595"/>
                  </a:lnTo>
                  <a:lnTo>
                    <a:pt x="1342" y="2558"/>
                  </a:lnTo>
                  <a:lnTo>
                    <a:pt x="1395" y="2191"/>
                  </a:lnTo>
                  <a:lnTo>
                    <a:pt x="1412" y="2141"/>
                  </a:lnTo>
                  <a:lnTo>
                    <a:pt x="1433" y="2105"/>
                  </a:lnTo>
                  <a:lnTo>
                    <a:pt x="1510" y="2079"/>
                  </a:lnTo>
                  <a:lnTo>
                    <a:pt x="1571" y="2068"/>
                  </a:lnTo>
                  <a:lnTo>
                    <a:pt x="1591" y="2069"/>
                  </a:lnTo>
                  <a:lnTo>
                    <a:pt x="1603" y="2103"/>
                  </a:lnTo>
                  <a:lnTo>
                    <a:pt x="1610" y="2170"/>
                  </a:lnTo>
                  <a:lnTo>
                    <a:pt x="1606" y="2205"/>
                  </a:lnTo>
                  <a:lnTo>
                    <a:pt x="1597" y="2238"/>
                  </a:lnTo>
                  <a:lnTo>
                    <a:pt x="1581" y="2269"/>
                  </a:lnTo>
                  <a:lnTo>
                    <a:pt x="1561" y="2299"/>
                  </a:lnTo>
                  <a:lnTo>
                    <a:pt x="1534" y="2328"/>
                  </a:lnTo>
                  <a:lnTo>
                    <a:pt x="1486" y="2469"/>
                  </a:lnTo>
                  <a:lnTo>
                    <a:pt x="1481" y="2502"/>
                  </a:lnTo>
                  <a:lnTo>
                    <a:pt x="1487" y="2529"/>
                  </a:lnTo>
                  <a:lnTo>
                    <a:pt x="1512" y="2545"/>
                  </a:lnTo>
                  <a:lnTo>
                    <a:pt x="1554" y="2550"/>
                  </a:lnTo>
                  <a:lnTo>
                    <a:pt x="1623" y="2544"/>
                  </a:lnTo>
                  <a:lnTo>
                    <a:pt x="1645" y="2514"/>
                  </a:lnTo>
                  <a:lnTo>
                    <a:pt x="1671" y="2490"/>
                  </a:lnTo>
                  <a:lnTo>
                    <a:pt x="1726" y="2454"/>
                  </a:lnTo>
                  <a:lnTo>
                    <a:pt x="1752" y="2433"/>
                  </a:lnTo>
                  <a:lnTo>
                    <a:pt x="1772" y="2411"/>
                  </a:lnTo>
                  <a:lnTo>
                    <a:pt x="1786" y="2379"/>
                  </a:lnTo>
                  <a:lnTo>
                    <a:pt x="1791" y="2341"/>
                  </a:lnTo>
                  <a:lnTo>
                    <a:pt x="1781" y="2326"/>
                  </a:lnTo>
                  <a:lnTo>
                    <a:pt x="1769" y="2318"/>
                  </a:lnTo>
                  <a:lnTo>
                    <a:pt x="1748" y="2312"/>
                  </a:lnTo>
                  <a:lnTo>
                    <a:pt x="1738" y="2312"/>
                  </a:lnTo>
                  <a:lnTo>
                    <a:pt x="1704" y="2318"/>
                  </a:lnTo>
                  <a:lnTo>
                    <a:pt x="1707" y="2284"/>
                  </a:lnTo>
                  <a:lnTo>
                    <a:pt x="1746" y="2151"/>
                  </a:lnTo>
                  <a:lnTo>
                    <a:pt x="1765" y="2053"/>
                  </a:lnTo>
                  <a:lnTo>
                    <a:pt x="1879" y="2038"/>
                  </a:lnTo>
                  <a:lnTo>
                    <a:pt x="2017" y="2032"/>
                  </a:lnTo>
                  <a:lnTo>
                    <a:pt x="2138" y="2035"/>
                  </a:lnTo>
                  <a:lnTo>
                    <a:pt x="2171" y="2129"/>
                  </a:lnTo>
                  <a:lnTo>
                    <a:pt x="2191" y="2155"/>
                  </a:lnTo>
                  <a:lnTo>
                    <a:pt x="2212" y="2170"/>
                  </a:lnTo>
                  <a:lnTo>
                    <a:pt x="2241" y="2178"/>
                  </a:lnTo>
                  <a:lnTo>
                    <a:pt x="2386" y="2184"/>
                  </a:lnTo>
                  <a:lnTo>
                    <a:pt x="2416" y="2159"/>
                  </a:lnTo>
                  <a:lnTo>
                    <a:pt x="2440" y="2131"/>
                  </a:lnTo>
                  <a:lnTo>
                    <a:pt x="2457" y="2095"/>
                  </a:lnTo>
                  <a:lnTo>
                    <a:pt x="2482" y="2009"/>
                  </a:lnTo>
                  <a:lnTo>
                    <a:pt x="2496" y="1866"/>
                  </a:lnTo>
                  <a:lnTo>
                    <a:pt x="2521" y="1842"/>
                  </a:lnTo>
                  <a:lnTo>
                    <a:pt x="2531" y="1799"/>
                  </a:lnTo>
                  <a:lnTo>
                    <a:pt x="2534" y="1709"/>
                  </a:lnTo>
                  <a:lnTo>
                    <a:pt x="2549" y="1709"/>
                  </a:lnTo>
                  <a:lnTo>
                    <a:pt x="2569" y="1739"/>
                  </a:lnTo>
                  <a:lnTo>
                    <a:pt x="2590" y="1759"/>
                  </a:lnTo>
                  <a:lnTo>
                    <a:pt x="2610" y="1772"/>
                  </a:lnTo>
                  <a:lnTo>
                    <a:pt x="2634" y="1778"/>
                  </a:lnTo>
                  <a:lnTo>
                    <a:pt x="2689" y="1776"/>
                  </a:lnTo>
                  <a:lnTo>
                    <a:pt x="2765" y="1763"/>
                  </a:lnTo>
                  <a:lnTo>
                    <a:pt x="2787" y="1740"/>
                  </a:lnTo>
                  <a:lnTo>
                    <a:pt x="2804" y="1713"/>
                  </a:lnTo>
                  <a:lnTo>
                    <a:pt x="2829" y="1646"/>
                  </a:lnTo>
                  <a:lnTo>
                    <a:pt x="2852" y="1512"/>
                  </a:lnTo>
                  <a:lnTo>
                    <a:pt x="2872" y="1496"/>
                  </a:lnTo>
                  <a:lnTo>
                    <a:pt x="2886" y="1479"/>
                  </a:lnTo>
                  <a:lnTo>
                    <a:pt x="2895" y="1462"/>
                  </a:lnTo>
                  <a:lnTo>
                    <a:pt x="2902" y="1443"/>
                  </a:lnTo>
                  <a:lnTo>
                    <a:pt x="2929" y="1034"/>
                  </a:lnTo>
                  <a:lnTo>
                    <a:pt x="2922" y="1017"/>
                  </a:lnTo>
                  <a:lnTo>
                    <a:pt x="2913" y="1001"/>
                  </a:lnTo>
                  <a:lnTo>
                    <a:pt x="2903" y="987"/>
                  </a:lnTo>
                  <a:lnTo>
                    <a:pt x="2892" y="976"/>
                  </a:lnTo>
                  <a:lnTo>
                    <a:pt x="2836" y="937"/>
                  </a:lnTo>
                  <a:lnTo>
                    <a:pt x="2835" y="920"/>
                  </a:lnTo>
                  <a:lnTo>
                    <a:pt x="2846" y="687"/>
                  </a:lnTo>
                  <a:lnTo>
                    <a:pt x="2835" y="673"/>
                  </a:lnTo>
                  <a:lnTo>
                    <a:pt x="2787" y="627"/>
                  </a:lnTo>
                  <a:lnTo>
                    <a:pt x="2737" y="596"/>
                  </a:lnTo>
                  <a:lnTo>
                    <a:pt x="2725" y="594"/>
                  </a:lnTo>
                  <a:lnTo>
                    <a:pt x="2754" y="477"/>
                  </a:lnTo>
                  <a:lnTo>
                    <a:pt x="2755" y="461"/>
                  </a:lnTo>
                  <a:close/>
                </a:path>
              </a:pathLst>
            </a:custGeom>
            <a:solidFill>
              <a:srgbClr val="000000"/>
            </a:solidFill>
            <a:ln w="9525">
              <a:noFill/>
              <a:round/>
              <a:headEnd/>
              <a:tailEnd/>
            </a:ln>
          </p:spPr>
          <p:txBody>
            <a:bodyPr/>
            <a:lstStyle/>
            <a:p>
              <a:endParaRPr lang="en-GB"/>
            </a:p>
          </p:txBody>
        </p:sp>
        <p:sp>
          <p:nvSpPr>
            <p:cNvPr id="26310" name="Freeform 710"/>
            <p:cNvSpPr>
              <a:spLocks/>
            </p:cNvSpPr>
            <p:nvPr/>
          </p:nvSpPr>
          <p:spPr bwMode="auto">
            <a:xfrm>
              <a:off x="2629" y="2474"/>
              <a:ext cx="67" cy="40"/>
            </a:xfrm>
            <a:custGeom>
              <a:avLst/>
              <a:gdLst/>
              <a:ahLst/>
              <a:cxnLst>
                <a:cxn ang="0">
                  <a:pos x="17" y="49"/>
                </a:cxn>
                <a:cxn ang="0">
                  <a:pos x="0" y="130"/>
                </a:cxn>
                <a:cxn ang="0">
                  <a:pos x="0" y="175"/>
                </a:cxn>
                <a:cxn ang="0">
                  <a:pos x="31" y="185"/>
                </a:cxn>
                <a:cxn ang="0">
                  <a:pos x="41" y="187"/>
                </a:cxn>
                <a:cxn ang="0">
                  <a:pos x="49" y="190"/>
                </a:cxn>
                <a:cxn ang="0">
                  <a:pos x="80" y="199"/>
                </a:cxn>
                <a:cxn ang="0">
                  <a:pos x="95" y="197"/>
                </a:cxn>
                <a:cxn ang="0">
                  <a:pos x="104" y="192"/>
                </a:cxn>
                <a:cxn ang="0">
                  <a:pos x="111" y="185"/>
                </a:cxn>
                <a:cxn ang="0">
                  <a:pos x="116" y="176"/>
                </a:cxn>
                <a:cxn ang="0">
                  <a:pos x="126" y="143"/>
                </a:cxn>
                <a:cxn ang="0">
                  <a:pos x="133" y="132"/>
                </a:cxn>
                <a:cxn ang="0">
                  <a:pos x="195" y="123"/>
                </a:cxn>
                <a:cxn ang="0">
                  <a:pos x="270" y="99"/>
                </a:cxn>
                <a:cxn ang="0">
                  <a:pos x="303" y="82"/>
                </a:cxn>
                <a:cxn ang="0">
                  <a:pos x="325" y="60"/>
                </a:cxn>
                <a:cxn ang="0">
                  <a:pos x="336" y="32"/>
                </a:cxn>
                <a:cxn ang="0">
                  <a:pos x="329" y="0"/>
                </a:cxn>
                <a:cxn ang="0">
                  <a:pos x="283" y="0"/>
                </a:cxn>
                <a:cxn ang="0">
                  <a:pos x="158" y="39"/>
                </a:cxn>
                <a:cxn ang="0">
                  <a:pos x="138" y="49"/>
                </a:cxn>
                <a:cxn ang="0">
                  <a:pos x="121" y="53"/>
                </a:cxn>
                <a:cxn ang="0">
                  <a:pos x="105" y="48"/>
                </a:cxn>
                <a:cxn ang="0">
                  <a:pos x="48" y="15"/>
                </a:cxn>
                <a:cxn ang="0">
                  <a:pos x="32" y="12"/>
                </a:cxn>
                <a:cxn ang="0">
                  <a:pos x="17" y="49"/>
                </a:cxn>
              </a:cxnLst>
              <a:rect l="0" t="0" r="r" b="b"/>
              <a:pathLst>
                <a:path w="336" h="199">
                  <a:moveTo>
                    <a:pt x="17" y="49"/>
                  </a:moveTo>
                  <a:lnTo>
                    <a:pt x="0" y="130"/>
                  </a:lnTo>
                  <a:lnTo>
                    <a:pt x="0" y="175"/>
                  </a:lnTo>
                  <a:lnTo>
                    <a:pt x="31" y="185"/>
                  </a:lnTo>
                  <a:lnTo>
                    <a:pt x="41" y="187"/>
                  </a:lnTo>
                  <a:lnTo>
                    <a:pt x="49" y="190"/>
                  </a:lnTo>
                  <a:lnTo>
                    <a:pt x="80" y="199"/>
                  </a:lnTo>
                  <a:lnTo>
                    <a:pt x="95" y="197"/>
                  </a:lnTo>
                  <a:lnTo>
                    <a:pt x="104" y="192"/>
                  </a:lnTo>
                  <a:lnTo>
                    <a:pt x="111" y="185"/>
                  </a:lnTo>
                  <a:lnTo>
                    <a:pt x="116" y="176"/>
                  </a:lnTo>
                  <a:lnTo>
                    <a:pt x="126" y="143"/>
                  </a:lnTo>
                  <a:lnTo>
                    <a:pt x="133" y="132"/>
                  </a:lnTo>
                  <a:lnTo>
                    <a:pt x="195" y="123"/>
                  </a:lnTo>
                  <a:lnTo>
                    <a:pt x="270" y="99"/>
                  </a:lnTo>
                  <a:lnTo>
                    <a:pt x="303" y="82"/>
                  </a:lnTo>
                  <a:lnTo>
                    <a:pt x="325" y="60"/>
                  </a:lnTo>
                  <a:lnTo>
                    <a:pt x="336" y="32"/>
                  </a:lnTo>
                  <a:lnTo>
                    <a:pt x="329" y="0"/>
                  </a:lnTo>
                  <a:lnTo>
                    <a:pt x="283" y="0"/>
                  </a:lnTo>
                  <a:lnTo>
                    <a:pt x="158" y="39"/>
                  </a:lnTo>
                  <a:lnTo>
                    <a:pt x="138" y="49"/>
                  </a:lnTo>
                  <a:lnTo>
                    <a:pt x="121" y="53"/>
                  </a:lnTo>
                  <a:lnTo>
                    <a:pt x="105" y="48"/>
                  </a:lnTo>
                  <a:lnTo>
                    <a:pt x="48" y="15"/>
                  </a:lnTo>
                  <a:lnTo>
                    <a:pt x="32" y="12"/>
                  </a:lnTo>
                  <a:lnTo>
                    <a:pt x="17" y="49"/>
                  </a:lnTo>
                  <a:close/>
                </a:path>
              </a:pathLst>
            </a:custGeom>
            <a:solidFill>
              <a:srgbClr val="996633"/>
            </a:solidFill>
            <a:ln w="9525">
              <a:noFill/>
              <a:round/>
              <a:headEnd/>
              <a:tailEnd/>
            </a:ln>
          </p:spPr>
          <p:txBody>
            <a:bodyPr/>
            <a:lstStyle/>
            <a:p>
              <a:endParaRPr lang="en-GB"/>
            </a:p>
          </p:txBody>
        </p:sp>
        <p:sp>
          <p:nvSpPr>
            <p:cNvPr id="26311" name="Freeform 711"/>
            <p:cNvSpPr>
              <a:spLocks/>
            </p:cNvSpPr>
            <p:nvPr/>
          </p:nvSpPr>
          <p:spPr bwMode="auto">
            <a:xfrm>
              <a:off x="2573" y="2438"/>
              <a:ext cx="33" cy="47"/>
            </a:xfrm>
            <a:custGeom>
              <a:avLst/>
              <a:gdLst/>
              <a:ahLst/>
              <a:cxnLst>
                <a:cxn ang="0">
                  <a:pos x="33" y="27"/>
                </a:cxn>
                <a:cxn ang="0">
                  <a:pos x="29" y="0"/>
                </a:cxn>
                <a:cxn ang="0">
                  <a:pos x="9" y="10"/>
                </a:cxn>
                <a:cxn ang="0">
                  <a:pos x="0" y="31"/>
                </a:cxn>
                <a:cxn ang="0">
                  <a:pos x="0" y="58"/>
                </a:cxn>
                <a:cxn ang="0">
                  <a:pos x="9" y="88"/>
                </a:cxn>
                <a:cxn ang="0">
                  <a:pos x="63" y="193"/>
                </a:cxn>
                <a:cxn ang="0">
                  <a:pos x="66" y="203"/>
                </a:cxn>
                <a:cxn ang="0">
                  <a:pos x="67" y="215"/>
                </a:cxn>
                <a:cxn ang="0">
                  <a:pos x="72" y="229"/>
                </a:cxn>
                <a:cxn ang="0">
                  <a:pos x="86" y="239"/>
                </a:cxn>
                <a:cxn ang="0">
                  <a:pos x="126" y="239"/>
                </a:cxn>
                <a:cxn ang="0">
                  <a:pos x="136" y="237"/>
                </a:cxn>
                <a:cxn ang="0">
                  <a:pos x="154" y="230"/>
                </a:cxn>
                <a:cxn ang="0">
                  <a:pos x="163" y="226"/>
                </a:cxn>
                <a:cxn ang="0">
                  <a:pos x="166" y="154"/>
                </a:cxn>
                <a:cxn ang="0">
                  <a:pos x="164" y="123"/>
                </a:cxn>
                <a:cxn ang="0">
                  <a:pos x="157" y="97"/>
                </a:cxn>
                <a:cxn ang="0">
                  <a:pos x="80" y="83"/>
                </a:cxn>
                <a:cxn ang="0">
                  <a:pos x="49" y="64"/>
                </a:cxn>
                <a:cxn ang="0">
                  <a:pos x="38" y="48"/>
                </a:cxn>
                <a:cxn ang="0">
                  <a:pos x="33" y="27"/>
                </a:cxn>
              </a:cxnLst>
              <a:rect l="0" t="0" r="r" b="b"/>
              <a:pathLst>
                <a:path w="166" h="239">
                  <a:moveTo>
                    <a:pt x="33" y="27"/>
                  </a:moveTo>
                  <a:lnTo>
                    <a:pt x="29" y="0"/>
                  </a:lnTo>
                  <a:lnTo>
                    <a:pt x="9" y="10"/>
                  </a:lnTo>
                  <a:lnTo>
                    <a:pt x="0" y="31"/>
                  </a:lnTo>
                  <a:lnTo>
                    <a:pt x="0" y="58"/>
                  </a:lnTo>
                  <a:lnTo>
                    <a:pt x="9" y="88"/>
                  </a:lnTo>
                  <a:lnTo>
                    <a:pt x="63" y="193"/>
                  </a:lnTo>
                  <a:lnTo>
                    <a:pt x="66" y="203"/>
                  </a:lnTo>
                  <a:lnTo>
                    <a:pt x="67" y="215"/>
                  </a:lnTo>
                  <a:lnTo>
                    <a:pt x="72" y="229"/>
                  </a:lnTo>
                  <a:lnTo>
                    <a:pt x="86" y="239"/>
                  </a:lnTo>
                  <a:lnTo>
                    <a:pt x="126" y="239"/>
                  </a:lnTo>
                  <a:lnTo>
                    <a:pt x="136" y="237"/>
                  </a:lnTo>
                  <a:lnTo>
                    <a:pt x="154" y="230"/>
                  </a:lnTo>
                  <a:lnTo>
                    <a:pt x="163" y="226"/>
                  </a:lnTo>
                  <a:lnTo>
                    <a:pt x="166" y="154"/>
                  </a:lnTo>
                  <a:lnTo>
                    <a:pt x="164" y="123"/>
                  </a:lnTo>
                  <a:lnTo>
                    <a:pt x="157" y="97"/>
                  </a:lnTo>
                  <a:lnTo>
                    <a:pt x="80" y="83"/>
                  </a:lnTo>
                  <a:lnTo>
                    <a:pt x="49" y="64"/>
                  </a:lnTo>
                  <a:lnTo>
                    <a:pt x="38" y="48"/>
                  </a:lnTo>
                  <a:lnTo>
                    <a:pt x="33" y="27"/>
                  </a:lnTo>
                  <a:close/>
                </a:path>
              </a:pathLst>
            </a:custGeom>
            <a:solidFill>
              <a:srgbClr val="996633"/>
            </a:solidFill>
            <a:ln w="9525">
              <a:noFill/>
              <a:round/>
              <a:headEnd/>
              <a:tailEnd/>
            </a:ln>
          </p:spPr>
          <p:txBody>
            <a:bodyPr/>
            <a:lstStyle/>
            <a:p>
              <a:endParaRPr lang="en-GB"/>
            </a:p>
          </p:txBody>
        </p:sp>
        <p:sp>
          <p:nvSpPr>
            <p:cNvPr id="26312" name="Freeform 712"/>
            <p:cNvSpPr>
              <a:spLocks/>
            </p:cNvSpPr>
            <p:nvPr/>
          </p:nvSpPr>
          <p:spPr bwMode="auto">
            <a:xfrm>
              <a:off x="2580" y="2331"/>
              <a:ext cx="96" cy="147"/>
            </a:xfrm>
            <a:custGeom>
              <a:avLst/>
              <a:gdLst/>
              <a:ahLst/>
              <a:cxnLst>
                <a:cxn ang="0">
                  <a:pos x="437" y="183"/>
                </a:cxn>
                <a:cxn ang="0">
                  <a:pos x="370" y="10"/>
                </a:cxn>
                <a:cxn ang="0">
                  <a:pos x="363" y="10"/>
                </a:cxn>
                <a:cxn ang="0">
                  <a:pos x="354" y="14"/>
                </a:cxn>
                <a:cxn ang="0">
                  <a:pos x="340" y="16"/>
                </a:cxn>
                <a:cxn ang="0">
                  <a:pos x="325" y="22"/>
                </a:cxn>
                <a:cxn ang="0">
                  <a:pos x="238" y="42"/>
                </a:cxn>
                <a:cxn ang="0">
                  <a:pos x="154" y="42"/>
                </a:cxn>
                <a:cxn ang="0">
                  <a:pos x="136" y="39"/>
                </a:cxn>
                <a:cxn ang="0">
                  <a:pos x="68" y="10"/>
                </a:cxn>
                <a:cxn ang="0">
                  <a:pos x="27" y="0"/>
                </a:cxn>
                <a:cxn ang="0">
                  <a:pos x="7" y="117"/>
                </a:cxn>
                <a:cxn ang="0">
                  <a:pos x="0" y="343"/>
                </a:cxn>
                <a:cxn ang="0">
                  <a:pos x="7" y="466"/>
                </a:cxn>
                <a:cxn ang="0">
                  <a:pos x="20" y="523"/>
                </a:cxn>
                <a:cxn ang="0">
                  <a:pos x="21" y="543"/>
                </a:cxn>
                <a:cxn ang="0">
                  <a:pos x="27" y="561"/>
                </a:cxn>
                <a:cxn ang="0">
                  <a:pos x="35" y="573"/>
                </a:cxn>
                <a:cxn ang="0">
                  <a:pos x="51" y="583"/>
                </a:cxn>
                <a:cxn ang="0">
                  <a:pos x="80" y="590"/>
                </a:cxn>
                <a:cxn ang="0">
                  <a:pos x="122" y="593"/>
                </a:cxn>
                <a:cxn ang="0">
                  <a:pos x="122" y="592"/>
                </a:cxn>
                <a:cxn ang="0">
                  <a:pos x="125" y="589"/>
                </a:cxn>
                <a:cxn ang="0">
                  <a:pos x="126" y="586"/>
                </a:cxn>
                <a:cxn ang="0">
                  <a:pos x="128" y="585"/>
                </a:cxn>
                <a:cxn ang="0">
                  <a:pos x="104" y="348"/>
                </a:cxn>
                <a:cxn ang="0">
                  <a:pos x="104" y="226"/>
                </a:cxn>
                <a:cxn ang="0">
                  <a:pos x="112" y="173"/>
                </a:cxn>
                <a:cxn ang="0">
                  <a:pos x="129" y="132"/>
                </a:cxn>
                <a:cxn ang="0">
                  <a:pos x="183" y="135"/>
                </a:cxn>
                <a:cxn ang="0">
                  <a:pos x="229" y="145"/>
                </a:cxn>
                <a:cxn ang="0">
                  <a:pos x="266" y="160"/>
                </a:cxn>
                <a:cxn ang="0">
                  <a:pos x="297" y="183"/>
                </a:cxn>
                <a:cxn ang="0">
                  <a:pos x="322" y="209"/>
                </a:cxn>
                <a:cxn ang="0">
                  <a:pos x="339" y="239"/>
                </a:cxn>
                <a:cxn ang="0">
                  <a:pos x="353" y="273"/>
                </a:cxn>
                <a:cxn ang="0">
                  <a:pos x="359" y="312"/>
                </a:cxn>
                <a:cxn ang="0">
                  <a:pos x="361" y="395"/>
                </a:cxn>
                <a:cxn ang="0">
                  <a:pos x="349" y="480"/>
                </a:cxn>
                <a:cxn ang="0">
                  <a:pos x="299" y="650"/>
                </a:cxn>
                <a:cxn ang="0">
                  <a:pos x="301" y="678"/>
                </a:cxn>
                <a:cxn ang="0">
                  <a:pos x="305" y="688"/>
                </a:cxn>
                <a:cxn ang="0">
                  <a:pos x="312" y="699"/>
                </a:cxn>
                <a:cxn ang="0">
                  <a:pos x="330" y="716"/>
                </a:cxn>
                <a:cxn ang="0">
                  <a:pos x="359" y="736"/>
                </a:cxn>
                <a:cxn ang="0">
                  <a:pos x="364" y="735"/>
                </a:cxn>
                <a:cxn ang="0">
                  <a:pos x="380" y="735"/>
                </a:cxn>
                <a:cxn ang="0">
                  <a:pos x="433" y="650"/>
                </a:cxn>
                <a:cxn ang="0">
                  <a:pos x="466" y="561"/>
                </a:cxn>
                <a:cxn ang="0">
                  <a:pos x="480" y="466"/>
                </a:cxn>
                <a:cxn ang="0">
                  <a:pos x="477" y="372"/>
                </a:cxn>
                <a:cxn ang="0">
                  <a:pos x="437" y="183"/>
                </a:cxn>
              </a:cxnLst>
              <a:rect l="0" t="0" r="r" b="b"/>
              <a:pathLst>
                <a:path w="480" h="736">
                  <a:moveTo>
                    <a:pt x="437" y="183"/>
                  </a:moveTo>
                  <a:lnTo>
                    <a:pt x="370" y="10"/>
                  </a:lnTo>
                  <a:lnTo>
                    <a:pt x="363" y="10"/>
                  </a:lnTo>
                  <a:lnTo>
                    <a:pt x="354" y="14"/>
                  </a:lnTo>
                  <a:lnTo>
                    <a:pt x="340" y="16"/>
                  </a:lnTo>
                  <a:lnTo>
                    <a:pt x="325" y="22"/>
                  </a:lnTo>
                  <a:lnTo>
                    <a:pt x="238" y="42"/>
                  </a:lnTo>
                  <a:lnTo>
                    <a:pt x="154" y="42"/>
                  </a:lnTo>
                  <a:lnTo>
                    <a:pt x="136" y="39"/>
                  </a:lnTo>
                  <a:lnTo>
                    <a:pt x="68" y="10"/>
                  </a:lnTo>
                  <a:lnTo>
                    <a:pt x="27" y="0"/>
                  </a:lnTo>
                  <a:lnTo>
                    <a:pt x="7" y="117"/>
                  </a:lnTo>
                  <a:lnTo>
                    <a:pt x="0" y="343"/>
                  </a:lnTo>
                  <a:lnTo>
                    <a:pt x="7" y="466"/>
                  </a:lnTo>
                  <a:lnTo>
                    <a:pt x="20" y="523"/>
                  </a:lnTo>
                  <a:lnTo>
                    <a:pt x="21" y="543"/>
                  </a:lnTo>
                  <a:lnTo>
                    <a:pt x="27" y="561"/>
                  </a:lnTo>
                  <a:lnTo>
                    <a:pt x="35" y="573"/>
                  </a:lnTo>
                  <a:lnTo>
                    <a:pt x="51" y="583"/>
                  </a:lnTo>
                  <a:lnTo>
                    <a:pt x="80" y="590"/>
                  </a:lnTo>
                  <a:lnTo>
                    <a:pt x="122" y="593"/>
                  </a:lnTo>
                  <a:lnTo>
                    <a:pt x="122" y="592"/>
                  </a:lnTo>
                  <a:lnTo>
                    <a:pt x="125" y="589"/>
                  </a:lnTo>
                  <a:lnTo>
                    <a:pt x="126" y="586"/>
                  </a:lnTo>
                  <a:lnTo>
                    <a:pt x="128" y="585"/>
                  </a:lnTo>
                  <a:lnTo>
                    <a:pt x="104" y="348"/>
                  </a:lnTo>
                  <a:lnTo>
                    <a:pt x="104" y="226"/>
                  </a:lnTo>
                  <a:lnTo>
                    <a:pt x="112" y="173"/>
                  </a:lnTo>
                  <a:lnTo>
                    <a:pt x="129" y="132"/>
                  </a:lnTo>
                  <a:lnTo>
                    <a:pt x="183" y="135"/>
                  </a:lnTo>
                  <a:lnTo>
                    <a:pt x="229" y="145"/>
                  </a:lnTo>
                  <a:lnTo>
                    <a:pt x="266" y="160"/>
                  </a:lnTo>
                  <a:lnTo>
                    <a:pt x="297" y="183"/>
                  </a:lnTo>
                  <a:lnTo>
                    <a:pt x="322" y="209"/>
                  </a:lnTo>
                  <a:lnTo>
                    <a:pt x="339" y="239"/>
                  </a:lnTo>
                  <a:lnTo>
                    <a:pt x="353" y="273"/>
                  </a:lnTo>
                  <a:lnTo>
                    <a:pt x="359" y="312"/>
                  </a:lnTo>
                  <a:lnTo>
                    <a:pt x="361" y="395"/>
                  </a:lnTo>
                  <a:lnTo>
                    <a:pt x="349" y="480"/>
                  </a:lnTo>
                  <a:lnTo>
                    <a:pt x="299" y="650"/>
                  </a:lnTo>
                  <a:lnTo>
                    <a:pt x="301" y="678"/>
                  </a:lnTo>
                  <a:lnTo>
                    <a:pt x="305" y="688"/>
                  </a:lnTo>
                  <a:lnTo>
                    <a:pt x="312" y="699"/>
                  </a:lnTo>
                  <a:lnTo>
                    <a:pt x="330" y="716"/>
                  </a:lnTo>
                  <a:lnTo>
                    <a:pt x="359" y="736"/>
                  </a:lnTo>
                  <a:lnTo>
                    <a:pt x="364" y="735"/>
                  </a:lnTo>
                  <a:lnTo>
                    <a:pt x="380" y="735"/>
                  </a:lnTo>
                  <a:lnTo>
                    <a:pt x="433" y="650"/>
                  </a:lnTo>
                  <a:lnTo>
                    <a:pt x="466" y="561"/>
                  </a:lnTo>
                  <a:lnTo>
                    <a:pt x="480" y="466"/>
                  </a:lnTo>
                  <a:lnTo>
                    <a:pt x="477" y="372"/>
                  </a:lnTo>
                  <a:lnTo>
                    <a:pt x="437" y="183"/>
                  </a:lnTo>
                  <a:close/>
                </a:path>
              </a:pathLst>
            </a:custGeom>
            <a:solidFill>
              <a:srgbClr val="197A3D"/>
            </a:solidFill>
            <a:ln w="9525">
              <a:noFill/>
              <a:round/>
              <a:headEnd/>
              <a:tailEnd/>
            </a:ln>
          </p:spPr>
          <p:txBody>
            <a:bodyPr/>
            <a:lstStyle/>
            <a:p>
              <a:endParaRPr lang="en-GB"/>
            </a:p>
          </p:txBody>
        </p:sp>
        <p:sp>
          <p:nvSpPr>
            <p:cNvPr id="26313" name="Freeform 713"/>
            <p:cNvSpPr>
              <a:spLocks/>
            </p:cNvSpPr>
            <p:nvPr/>
          </p:nvSpPr>
          <p:spPr bwMode="auto">
            <a:xfrm>
              <a:off x="2759" y="2374"/>
              <a:ext cx="71" cy="35"/>
            </a:xfrm>
            <a:custGeom>
              <a:avLst/>
              <a:gdLst/>
              <a:ahLst/>
              <a:cxnLst>
                <a:cxn ang="0">
                  <a:pos x="239" y="19"/>
                </a:cxn>
                <a:cxn ang="0">
                  <a:pos x="155" y="63"/>
                </a:cxn>
                <a:cxn ang="0">
                  <a:pos x="37" y="95"/>
                </a:cxn>
                <a:cxn ang="0">
                  <a:pos x="1" y="109"/>
                </a:cxn>
                <a:cxn ang="0">
                  <a:pos x="0" y="126"/>
                </a:cxn>
                <a:cxn ang="0">
                  <a:pos x="4" y="138"/>
                </a:cxn>
                <a:cxn ang="0">
                  <a:pos x="13" y="148"/>
                </a:cxn>
                <a:cxn ang="0">
                  <a:pos x="27" y="155"/>
                </a:cxn>
                <a:cxn ang="0">
                  <a:pos x="44" y="160"/>
                </a:cxn>
                <a:cxn ang="0">
                  <a:pos x="63" y="162"/>
                </a:cxn>
                <a:cxn ang="0">
                  <a:pos x="130" y="158"/>
                </a:cxn>
                <a:cxn ang="0">
                  <a:pos x="178" y="152"/>
                </a:cxn>
                <a:cxn ang="0">
                  <a:pos x="199" y="146"/>
                </a:cxn>
                <a:cxn ang="0">
                  <a:pos x="239" y="141"/>
                </a:cxn>
                <a:cxn ang="0">
                  <a:pos x="253" y="138"/>
                </a:cxn>
                <a:cxn ang="0">
                  <a:pos x="265" y="138"/>
                </a:cxn>
                <a:cxn ang="0">
                  <a:pos x="279" y="174"/>
                </a:cxn>
                <a:cxn ang="0">
                  <a:pos x="296" y="174"/>
                </a:cxn>
                <a:cxn ang="0">
                  <a:pos x="313" y="170"/>
                </a:cxn>
                <a:cxn ang="0">
                  <a:pos x="323" y="169"/>
                </a:cxn>
                <a:cxn ang="0">
                  <a:pos x="332" y="166"/>
                </a:cxn>
                <a:cxn ang="0">
                  <a:pos x="342" y="165"/>
                </a:cxn>
                <a:cxn ang="0">
                  <a:pos x="352" y="162"/>
                </a:cxn>
                <a:cxn ang="0">
                  <a:pos x="357" y="78"/>
                </a:cxn>
                <a:cxn ang="0">
                  <a:pos x="349" y="38"/>
                </a:cxn>
                <a:cxn ang="0">
                  <a:pos x="335" y="2"/>
                </a:cxn>
                <a:cxn ang="0">
                  <a:pos x="309" y="0"/>
                </a:cxn>
                <a:cxn ang="0">
                  <a:pos x="285" y="3"/>
                </a:cxn>
                <a:cxn ang="0">
                  <a:pos x="239" y="19"/>
                </a:cxn>
              </a:cxnLst>
              <a:rect l="0" t="0" r="r" b="b"/>
              <a:pathLst>
                <a:path w="357" h="174">
                  <a:moveTo>
                    <a:pt x="239" y="19"/>
                  </a:moveTo>
                  <a:lnTo>
                    <a:pt x="155" y="63"/>
                  </a:lnTo>
                  <a:lnTo>
                    <a:pt x="37" y="95"/>
                  </a:lnTo>
                  <a:lnTo>
                    <a:pt x="1" y="109"/>
                  </a:lnTo>
                  <a:lnTo>
                    <a:pt x="0" y="126"/>
                  </a:lnTo>
                  <a:lnTo>
                    <a:pt x="4" y="138"/>
                  </a:lnTo>
                  <a:lnTo>
                    <a:pt x="13" y="148"/>
                  </a:lnTo>
                  <a:lnTo>
                    <a:pt x="27" y="155"/>
                  </a:lnTo>
                  <a:lnTo>
                    <a:pt x="44" y="160"/>
                  </a:lnTo>
                  <a:lnTo>
                    <a:pt x="63" y="162"/>
                  </a:lnTo>
                  <a:lnTo>
                    <a:pt x="130" y="158"/>
                  </a:lnTo>
                  <a:lnTo>
                    <a:pt x="178" y="152"/>
                  </a:lnTo>
                  <a:lnTo>
                    <a:pt x="199" y="146"/>
                  </a:lnTo>
                  <a:lnTo>
                    <a:pt x="239" y="141"/>
                  </a:lnTo>
                  <a:lnTo>
                    <a:pt x="253" y="138"/>
                  </a:lnTo>
                  <a:lnTo>
                    <a:pt x="265" y="138"/>
                  </a:lnTo>
                  <a:lnTo>
                    <a:pt x="279" y="174"/>
                  </a:lnTo>
                  <a:lnTo>
                    <a:pt x="296" y="174"/>
                  </a:lnTo>
                  <a:lnTo>
                    <a:pt x="313" y="170"/>
                  </a:lnTo>
                  <a:lnTo>
                    <a:pt x="323" y="169"/>
                  </a:lnTo>
                  <a:lnTo>
                    <a:pt x="332" y="166"/>
                  </a:lnTo>
                  <a:lnTo>
                    <a:pt x="342" y="165"/>
                  </a:lnTo>
                  <a:lnTo>
                    <a:pt x="352" y="162"/>
                  </a:lnTo>
                  <a:lnTo>
                    <a:pt x="357" y="78"/>
                  </a:lnTo>
                  <a:lnTo>
                    <a:pt x="349" y="38"/>
                  </a:lnTo>
                  <a:lnTo>
                    <a:pt x="335" y="2"/>
                  </a:lnTo>
                  <a:lnTo>
                    <a:pt x="309" y="0"/>
                  </a:lnTo>
                  <a:lnTo>
                    <a:pt x="285" y="3"/>
                  </a:lnTo>
                  <a:lnTo>
                    <a:pt x="239" y="19"/>
                  </a:lnTo>
                  <a:close/>
                </a:path>
              </a:pathLst>
            </a:custGeom>
            <a:solidFill>
              <a:srgbClr val="996633"/>
            </a:solidFill>
            <a:ln w="9525">
              <a:noFill/>
              <a:round/>
              <a:headEnd/>
              <a:tailEnd/>
            </a:ln>
          </p:spPr>
          <p:txBody>
            <a:bodyPr/>
            <a:lstStyle/>
            <a:p>
              <a:endParaRPr lang="en-GB"/>
            </a:p>
          </p:txBody>
        </p:sp>
        <p:sp>
          <p:nvSpPr>
            <p:cNvPr id="26314" name="Freeform 714"/>
            <p:cNvSpPr>
              <a:spLocks/>
            </p:cNvSpPr>
            <p:nvPr/>
          </p:nvSpPr>
          <p:spPr bwMode="auto">
            <a:xfrm>
              <a:off x="2806" y="2220"/>
              <a:ext cx="101" cy="149"/>
            </a:xfrm>
            <a:custGeom>
              <a:avLst/>
              <a:gdLst/>
              <a:ahLst/>
              <a:cxnLst>
                <a:cxn ang="0">
                  <a:pos x="107" y="74"/>
                </a:cxn>
                <a:cxn ang="0">
                  <a:pos x="73" y="157"/>
                </a:cxn>
                <a:cxn ang="0">
                  <a:pos x="22" y="364"/>
                </a:cxn>
                <a:cxn ang="0">
                  <a:pos x="0" y="580"/>
                </a:cxn>
                <a:cxn ang="0">
                  <a:pos x="5" y="670"/>
                </a:cxn>
                <a:cxn ang="0">
                  <a:pos x="20" y="743"/>
                </a:cxn>
                <a:cxn ang="0">
                  <a:pos x="29" y="743"/>
                </a:cxn>
                <a:cxn ang="0">
                  <a:pos x="37" y="741"/>
                </a:cxn>
                <a:cxn ang="0">
                  <a:pos x="73" y="734"/>
                </a:cxn>
                <a:cxn ang="0">
                  <a:pos x="94" y="727"/>
                </a:cxn>
                <a:cxn ang="0">
                  <a:pos x="97" y="591"/>
                </a:cxn>
                <a:cxn ang="0">
                  <a:pos x="123" y="352"/>
                </a:cxn>
                <a:cxn ang="0">
                  <a:pos x="163" y="211"/>
                </a:cxn>
                <a:cxn ang="0">
                  <a:pos x="191" y="157"/>
                </a:cxn>
                <a:cxn ang="0">
                  <a:pos x="214" y="148"/>
                </a:cxn>
                <a:cxn ang="0">
                  <a:pos x="351" y="105"/>
                </a:cxn>
                <a:cxn ang="0">
                  <a:pos x="385" y="101"/>
                </a:cxn>
                <a:cxn ang="0">
                  <a:pos x="412" y="103"/>
                </a:cxn>
                <a:cxn ang="0">
                  <a:pos x="433" y="114"/>
                </a:cxn>
                <a:cxn ang="0">
                  <a:pos x="433" y="124"/>
                </a:cxn>
                <a:cxn ang="0">
                  <a:pos x="429" y="128"/>
                </a:cxn>
                <a:cxn ang="0">
                  <a:pos x="421" y="134"/>
                </a:cxn>
                <a:cxn ang="0">
                  <a:pos x="408" y="135"/>
                </a:cxn>
                <a:cxn ang="0">
                  <a:pos x="419" y="213"/>
                </a:cxn>
                <a:cxn ang="0">
                  <a:pos x="416" y="278"/>
                </a:cxn>
                <a:cxn ang="0">
                  <a:pos x="408" y="311"/>
                </a:cxn>
                <a:cxn ang="0">
                  <a:pos x="394" y="344"/>
                </a:cxn>
                <a:cxn ang="0">
                  <a:pos x="348" y="413"/>
                </a:cxn>
                <a:cxn ang="0">
                  <a:pos x="348" y="427"/>
                </a:cxn>
                <a:cxn ang="0">
                  <a:pos x="352" y="438"/>
                </a:cxn>
                <a:cxn ang="0">
                  <a:pos x="361" y="447"/>
                </a:cxn>
                <a:cxn ang="0">
                  <a:pos x="372" y="451"/>
                </a:cxn>
                <a:cxn ang="0">
                  <a:pos x="384" y="454"/>
                </a:cxn>
                <a:cxn ang="0">
                  <a:pos x="399" y="454"/>
                </a:cxn>
                <a:cxn ang="0">
                  <a:pos x="429" y="441"/>
                </a:cxn>
                <a:cxn ang="0">
                  <a:pos x="476" y="330"/>
                </a:cxn>
                <a:cxn ang="0">
                  <a:pos x="502" y="220"/>
                </a:cxn>
                <a:cxn ang="0">
                  <a:pos x="505" y="165"/>
                </a:cxn>
                <a:cxn ang="0">
                  <a:pos x="490" y="55"/>
                </a:cxn>
                <a:cxn ang="0">
                  <a:pos x="469" y="0"/>
                </a:cxn>
                <a:cxn ang="0">
                  <a:pos x="345" y="5"/>
                </a:cxn>
                <a:cxn ang="0">
                  <a:pos x="245" y="8"/>
                </a:cxn>
                <a:cxn ang="0">
                  <a:pos x="184" y="12"/>
                </a:cxn>
                <a:cxn ang="0">
                  <a:pos x="146" y="17"/>
                </a:cxn>
                <a:cxn ang="0">
                  <a:pos x="107" y="74"/>
                </a:cxn>
              </a:cxnLst>
              <a:rect l="0" t="0" r="r" b="b"/>
              <a:pathLst>
                <a:path w="505" h="743">
                  <a:moveTo>
                    <a:pt x="107" y="74"/>
                  </a:moveTo>
                  <a:lnTo>
                    <a:pt x="73" y="157"/>
                  </a:lnTo>
                  <a:lnTo>
                    <a:pt x="22" y="364"/>
                  </a:lnTo>
                  <a:lnTo>
                    <a:pt x="0" y="580"/>
                  </a:lnTo>
                  <a:lnTo>
                    <a:pt x="5" y="670"/>
                  </a:lnTo>
                  <a:lnTo>
                    <a:pt x="20" y="743"/>
                  </a:lnTo>
                  <a:lnTo>
                    <a:pt x="29" y="743"/>
                  </a:lnTo>
                  <a:lnTo>
                    <a:pt x="37" y="741"/>
                  </a:lnTo>
                  <a:lnTo>
                    <a:pt x="73" y="734"/>
                  </a:lnTo>
                  <a:lnTo>
                    <a:pt x="94" y="727"/>
                  </a:lnTo>
                  <a:lnTo>
                    <a:pt x="97" y="591"/>
                  </a:lnTo>
                  <a:lnTo>
                    <a:pt x="123" y="352"/>
                  </a:lnTo>
                  <a:lnTo>
                    <a:pt x="163" y="211"/>
                  </a:lnTo>
                  <a:lnTo>
                    <a:pt x="191" y="157"/>
                  </a:lnTo>
                  <a:lnTo>
                    <a:pt x="214" y="148"/>
                  </a:lnTo>
                  <a:lnTo>
                    <a:pt x="351" y="105"/>
                  </a:lnTo>
                  <a:lnTo>
                    <a:pt x="385" y="101"/>
                  </a:lnTo>
                  <a:lnTo>
                    <a:pt x="412" y="103"/>
                  </a:lnTo>
                  <a:lnTo>
                    <a:pt x="433" y="114"/>
                  </a:lnTo>
                  <a:lnTo>
                    <a:pt x="433" y="124"/>
                  </a:lnTo>
                  <a:lnTo>
                    <a:pt x="429" y="128"/>
                  </a:lnTo>
                  <a:lnTo>
                    <a:pt x="421" y="134"/>
                  </a:lnTo>
                  <a:lnTo>
                    <a:pt x="408" y="135"/>
                  </a:lnTo>
                  <a:lnTo>
                    <a:pt x="419" y="213"/>
                  </a:lnTo>
                  <a:lnTo>
                    <a:pt x="416" y="278"/>
                  </a:lnTo>
                  <a:lnTo>
                    <a:pt x="408" y="311"/>
                  </a:lnTo>
                  <a:lnTo>
                    <a:pt x="394" y="344"/>
                  </a:lnTo>
                  <a:lnTo>
                    <a:pt x="348" y="413"/>
                  </a:lnTo>
                  <a:lnTo>
                    <a:pt x="348" y="427"/>
                  </a:lnTo>
                  <a:lnTo>
                    <a:pt x="352" y="438"/>
                  </a:lnTo>
                  <a:lnTo>
                    <a:pt x="361" y="447"/>
                  </a:lnTo>
                  <a:lnTo>
                    <a:pt x="372" y="451"/>
                  </a:lnTo>
                  <a:lnTo>
                    <a:pt x="384" y="454"/>
                  </a:lnTo>
                  <a:lnTo>
                    <a:pt x="399" y="454"/>
                  </a:lnTo>
                  <a:lnTo>
                    <a:pt x="429" y="441"/>
                  </a:lnTo>
                  <a:lnTo>
                    <a:pt x="476" y="330"/>
                  </a:lnTo>
                  <a:lnTo>
                    <a:pt x="502" y="220"/>
                  </a:lnTo>
                  <a:lnTo>
                    <a:pt x="505" y="165"/>
                  </a:lnTo>
                  <a:lnTo>
                    <a:pt x="490" y="55"/>
                  </a:lnTo>
                  <a:lnTo>
                    <a:pt x="469" y="0"/>
                  </a:lnTo>
                  <a:lnTo>
                    <a:pt x="345" y="5"/>
                  </a:lnTo>
                  <a:lnTo>
                    <a:pt x="245" y="8"/>
                  </a:lnTo>
                  <a:lnTo>
                    <a:pt x="184" y="12"/>
                  </a:lnTo>
                  <a:lnTo>
                    <a:pt x="146" y="17"/>
                  </a:lnTo>
                  <a:lnTo>
                    <a:pt x="107" y="74"/>
                  </a:lnTo>
                  <a:close/>
                </a:path>
              </a:pathLst>
            </a:custGeom>
            <a:solidFill>
              <a:srgbClr val="197A3D"/>
            </a:solidFill>
            <a:ln w="9525">
              <a:noFill/>
              <a:round/>
              <a:headEnd/>
              <a:tailEnd/>
            </a:ln>
          </p:spPr>
          <p:txBody>
            <a:bodyPr/>
            <a:lstStyle/>
            <a:p>
              <a:endParaRPr lang="en-GB"/>
            </a:p>
          </p:txBody>
        </p:sp>
        <p:sp>
          <p:nvSpPr>
            <p:cNvPr id="26315" name="Freeform 715"/>
            <p:cNvSpPr>
              <a:spLocks/>
            </p:cNvSpPr>
            <p:nvPr/>
          </p:nvSpPr>
          <p:spPr bwMode="auto">
            <a:xfrm>
              <a:off x="2864" y="2304"/>
              <a:ext cx="52" cy="38"/>
            </a:xfrm>
            <a:custGeom>
              <a:avLst/>
              <a:gdLst/>
              <a:ahLst/>
              <a:cxnLst>
                <a:cxn ang="0">
                  <a:pos x="240" y="0"/>
                </a:cxn>
                <a:cxn ang="0">
                  <a:pos x="217" y="0"/>
                </a:cxn>
                <a:cxn ang="0">
                  <a:pos x="186" y="7"/>
                </a:cxn>
                <a:cxn ang="0">
                  <a:pos x="176" y="12"/>
                </a:cxn>
                <a:cxn ang="0">
                  <a:pos x="149" y="42"/>
                </a:cxn>
                <a:cxn ang="0">
                  <a:pos x="139" y="58"/>
                </a:cxn>
                <a:cxn ang="0">
                  <a:pos x="118" y="67"/>
                </a:cxn>
                <a:cxn ang="0">
                  <a:pos x="102" y="72"/>
                </a:cxn>
                <a:cxn ang="0">
                  <a:pos x="89" y="72"/>
                </a:cxn>
                <a:cxn ang="0">
                  <a:pos x="66" y="65"/>
                </a:cxn>
                <a:cxn ang="0">
                  <a:pos x="56" y="60"/>
                </a:cxn>
                <a:cxn ang="0">
                  <a:pos x="28" y="55"/>
                </a:cxn>
                <a:cxn ang="0">
                  <a:pos x="18" y="71"/>
                </a:cxn>
                <a:cxn ang="0">
                  <a:pos x="12" y="89"/>
                </a:cxn>
                <a:cxn ang="0">
                  <a:pos x="0" y="132"/>
                </a:cxn>
                <a:cxn ang="0">
                  <a:pos x="0" y="153"/>
                </a:cxn>
                <a:cxn ang="0">
                  <a:pos x="5" y="172"/>
                </a:cxn>
                <a:cxn ang="0">
                  <a:pos x="15" y="185"/>
                </a:cxn>
                <a:cxn ang="0">
                  <a:pos x="35" y="192"/>
                </a:cxn>
                <a:cxn ang="0">
                  <a:pos x="62" y="192"/>
                </a:cxn>
                <a:cxn ang="0">
                  <a:pos x="72" y="191"/>
                </a:cxn>
                <a:cxn ang="0">
                  <a:pos x="89" y="184"/>
                </a:cxn>
                <a:cxn ang="0">
                  <a:pos x="96" y="177"/>
                </a:cxn>
                <a:cxn ang="0">
                  <a:pos x="101" y="167"/>
                </a:cxn>
                <a:cxn ang="0">
                  <a:pos x="123" y="148"/>
                </a:cxn>
                <a:cxn ang="0">
                  <a:pos x="190" y="105"/>
                </a:cxn>
                <a:cxn ang="0">
                  <a:pos x="229" y="71"/>
                </a:cxn>
                <a:cxn ang="0">
                  <a:pos x="245" y="48"/>
                </a:cxn>
                <a:cxn ang="0">
                  <a:pos x="256" y="18"/>
                </a:cxn>
                <a:cxn ang="0">
                  <a:pos x="249" y="8"/>
                </a:cxn>
                <a:cxn ang="0">
                  <a:pos x="245" y="5"/>
                </a:cxn>
                <a:cxn ang="0">
                  <a:pos x="240" y="0"/>
                </a:cxn>
              </a:cxnLst>
              <a:rect l="0" t="0" r="r" b="b"/>
              <a:pathLst>
                <a:path w="256" h="192">
                  <a:moveTo>
                    <a:pt x="240" y="0"/>
                  </a:moveTo>
                  <a:lnTo>
                    <a:pt x="217" y="0"/>
                  </a:lnTo>
                  <a:lnTo>
                    <a:pt x="186" y="7"/>
                  </a:lnTo>
                  <a:lnTo>
                    <a:pt x="176" y="12"/>
                  </a:lnTo>
                  <a:lnTo>
                    <a:pt x="149" y="42"/>
                  </a:lnTo>
                  <a:lnTo>
                    <a:pt x="139" y="58"/>
                  </a:lnTo>
                  <a:lnTo>
                    <a:pt x="118" y="67"/>
                  </a:lnTo>
                  <a:lnTo>
                    <a:pt x="102" y="72"/>
                  </a:lnTo>
                  <a:lnTo>
                    <a:pt x="89" y="72"/>
                  </a:lnTo>
                  <a:lnTo>
                    <a:pt x="66" y="65"/>
                  </a:lnTo>
                  <a:lnTo>
                    <a:pt x="56" y="60"/>
                  </a:lnTo>
                  <a:lnTo>
                    <a:pt x="28" y="55"/>
                  </a:lnTo>
                  <a:lnTo>
                    <a:pt x="18" y="71"/>
                  </a:lnTo>
                  <a:lnTo>
                    <a:pt x="12" y="89"/>
                  </a:lnTo>
                  <a:lnTo>
                    <a:pt x="0" y="132"/>
                  </a:lnTo>
                  <a:lnTo>
                    <a:pt x="0" y="153"/>
                  </a:lnTo>
                  <a:lnTo>
                    <a:pt x="5" y="172"/>
                  </a:lnTo>
                  <a:lnTo>
                    <a:pt x="15" y="185"/>
                  </a:lnTo>
                  <a:lnTo>
                    <a:pt x="35" y="192"/>
                  </a:lnTo>
                  <a:lnTo>
                    <a:pt x="62" y="192"/>
                  </a:lnTo>
                  <a:lnTo>
                    <a:pt x="72" y="191"/>
                  </a:lnTo>
                  <a:lnTo>
                    <a:pt x="89" y="184"/>
                  </a:lnTo>
                  <a:lnTo>
                    <a:pt x="96" y="177"/>
                  </a:lnTo>
                  <a:lnTo>
                    <a:pt x="101" y="167"/>
                  </a:lnTo>
                  <a:lnTo>
                    <a:pt x="123" y="148"/>
                  </a:lnTo>
                  <a:lnTo>
                    <a:pt x="190" y="105"/>
                  </a:lnTo>
                  <a:lnTo>
                    <a:pt x="229" y="71"/>
                  </a:lnTo>
                  <a:lnTo>
                    <a:pt x="245" y="48"/>
                  </a:lnTo>
                  <a:lnTo>
                    <a:pt x="256" y="18"/>
                  </a:lnTo>
                  <a:lnTo>
                    <a:pt x="249" y="8"/>
                  </a:lnTo>
                  <a:lnTo>
                    <a:pt x="245" y="5"/>
                  </a:lnTo>
                  <a:lnTo>
                    <a:pt x="240" y="0"/>
                  </a:lnTo>
                  <a:close/>
                </a:path>
              </a:pathLst>
            </a:custGeom>
            <a:solidFill>
              <a:srgbClr val="996633"/>
            </a:solidFill>
            <a:ln w="9525">
              <a:noFill/>
              <a:round/>
              <a:headEnd/>
              <a:tailEnd/>
            </a:ln>
          </p:spPr>
          <p:txBody>
            <a:bodyPr/>
            <a:lstStyle/>
            <a:p>
              <a:endParaRPr lang="en-GB"/>
            </a:p>
          </p:txBody>
        </p:sp>
        <p:sp>
          <p:nvSpPr>
            <p:cNvPr id="26316" name="Freeform 716"/>
            <p:cNvSpPr>
              <a:spLocks/>
            </p:cNvSpPr>
            <p:nvPr/>
          </p:nvSpPr>
          <p:spPr bwMode="auto">
            <a:xfrm>
              <a:off x="2582" y="2185"/>
              <a:ext cx="130" cy="148"/>
            </a:xfrm>
            <a:custGeom>
              <a:avLst/>
              <a:gdLst/>
              <a:ahLst/>
              <a:cxnLst>
                <a:cxn ang="0">
                  <a:pos x="86" y="153"/>
                </a:cxn>
                <a:cxn ang="0">
                  <a:pos x="45" y="176"/>
                </a:cxn>
                <a:cxn ang="0">
                  <a:pos x="33" y="186"/>
                </a:cxn>
                <a:cxn ang="0">
                  <a:pos x="13" y="210"/>
                </a:cxn>
                <a:cxn ang="0">
                  <a:pos x="6" y="223"/>
                </a:cxn>
                <a:cxn ang="0">
                  <a:pos x="0" y="336"/>
                </a:cxn>
                <a:cxn ang="0">
                  <a:pos x="26" y="688"/>
                </a:cxn>
                <a:cxn ang="0">
                  <a:pos x="43" y="704"/>
                </a:cxn>
                <a:cxn ang="0">
                  <a:pos x="86" y="726"/>
                </a:cxn>
                <a:cxn ang="0">
                  <a:pos x="134" y="743"/>
                </a:cxn>
                <a:cxn ang="0">
                  <a:pos x="231" y="743"/>
                </a:cxn>
                <a:cxn ang="0">
                  <a:pos x="304" y="732"/>
                </a:cxn>
                <a:cxn ang="0">
                  <a:pos x="335" y="718"/>
                </a:cxn>
                <a:cxn ang="0">
                  <a:pos x="356" y="697"/>
                </a:cxn>
                <a:cxn ang="0">
                  <a:pos x="369" y="669"/>
                </a:cxn>
                <a:cxn ang="0">
                  <a:pos x="356" y="373"/>
                </a:cxn>
                <a:cxn ang="0">
                  <a:pos x="335" y="285"/>
                </a:cxn>
                <a:cxn ang="0">
                  <a:pos x="319" y="285"/>
                </a:cxn>
                <a:cxn ang="0">
                  <a:pos x="311" y="288"/>
                </a:cxn>
                <a:cxn ang="0">
                  <a:pos x="302" y="289"/>
                </a:cxn>
                <a:cxn ang="0">
                  <a:pos x="294" y="293"/>
                </a:cxn>
                <a:cxn ang="0">
                  <a:pos x="285" y="295"/>
                </a:cxn>
                <a:cxn ang="0">
                  <a:pos x="278" y="298"/>
                </a:cxn>
                <a:cxn ang="0">
                  <a:pos x="271" y="298"/>
                </a:cxn>
                <a:cxn ang="0">
                  <a:pos x="278" y="286"/>
                </a:cxn>
                <a:cxn ang="0">
                  <a:pos x="290" y="272"/>
                </a:cxn>
                <a:cxn ang="0">
                  <a:pos x="422" y="182"/>
                </a:cxn>
                <a:cxn ang="0">
                  <a:pos x="643" y="62"/>
                </a:cxn>
                <a:cxn ang="0">
                  <a:pos x="651" y="56"/>
                </a:cxn>
                <a:cxn ang="0">
                  <a:pos x="650" y="47"/>
                </a:cxn>
                <a:cxn ang="0">
                  <a:pos x="643" y="33"/>
                </a:cxn>
                <a:cxn ang="0">
                  <a:pos x="623" y="0"/>
                </a:cxn>
                <a:cxn ang="0">
                  <a:pos x="591" y="3"/>
                </a:cxn>
                <a:cxn ang="0">
                  <a:pos x="528" y="20"/>
                </a:cxn>
                <a:cxn ang="0">
                  <a:pos x="232" y="182"/>
                </a:cxn>
                <a:cxn ang="0">
                  <a:pos x="199" y="195"/>
                </a:cxn>
                <a:cxn ang="0">
                  <a:pos x="132" y="212"/>
                </a:cxn>
                <a:cxn ang="0">
                  <a:pos x="100" y="213"/>
                </a:cxn>
                <a:cxn ang="0">
                  <a:pos x="100" y="150"/>
                </a:cxn>
                <a:cxn ang="0">
                  <a:pos x="86" y="153"/>
                </a:cxn>
              </a:cxnLst>
              <a:rect l="0" t="0" r="r" b="b"/>
              <a:pathLst>
                <a:path w="651" h="743">
                  <a:moveTo>
                    <a:pt x="86" y="153"/>
                  </a:moveTo>
                  <a:lnTo>
                    <a:pt x="45" y="176"/>
                  </a:lnTo>
                  <a:lnTo>
                    <a:pt x="33" y="186"/>
                  </a:lnTo>
                  <a:lnTo>
                    <a:pt x="13" y="210"/>
                  </a:lnTo>
                  <a:lnTo>
                    <a:pt x="6" y="223"/>
                  </a:lnTo>
                  <a:lnTo>
                    <a:pt x="0" y="336"/>
                  </a:lnTo>
                  <a:lnTo>
                    <a:pt x="26" y="688"/>
                  </a:lnTo>
                  <a:lnTo>
                    <a:pt x="43" y="704"/>
                  </a:lnTo>
                  <a:lnTo>
                    <a:pt x="86" y="726"/>
                  </a:lnTo>
                  <a:lnTo>
                    <a:pt x="134" y="743"/>
                  </a:lnTo>
                  <a:lnTo>
                    <a:pt x="231" y="743"/>
                  </a:lnTo>
                  <a:lnTo>
                    <a:pt x="304" y="732"/>
                  </a:lnTo>
                  <a:lnTo>
                    <a:pt x="335" y="718"/>
                  </a:lnTo>
                  <a:lnTo>
                    <a:pt x="356" y="697"/>
                  </a:lnTo>
                  <a:lnTo>
                    <a:pt x="369" y="669"/>
                  </a:lnTo>
                  <a:lnTo>
                    <a:pt x="356" y="373"/>
                  </a:lnTo>
                  <a:lnTo>
                    <a:pt x="335" y="285"/>
                  </a:lnTo>
                  <a:lnTo>
                    <a:pt x="319" y="285"/>
                  </a:lnTo>
                  <a:lnTo>
                    <a:pt x="311" y="288"/>
                  </a:lnTo>
                  <a:lnTo>
                    <a:pt x="302" y="289"/>
                  </a:lnTo>
                  <a:lnTo>
                    <a:pt x="294" y="293"/>
                  </a:lnTo>
                  <a:lnTo>
                    <a:pt x="285" y="295"/>
                  </a:lnTo>
                  <a:lnTo>
                    <a:pt x="278" y="298"/>
                  </a:lnTo>
                  <a:lnTo>
                    <a:pt x="271" y="298"/>
                  </a:lnTo>
                  <a:lnTo>
                    <a:pt x="278" y="286"/>
                  </a:lnTo>
                  <a:lnTo>
                    <a:pt x="290" y="272"/>
                  </a:lnTo>
                  <a:lnTo>
                    <a:pt x="422" y="182"/>
                  </a:lnTo>
                  <a:lnTo>
                    <a:pt x="643" y="62"/>
                  </a:lnTo>
                  <a:lnTo>
                    <a:pt x="651" y="56"/>
                  </a:lnTo>
                  <a:lnTo>
                    <a:pt x="650" y="47"/>
                  </a:lnTo>
                  <a:lnTo>
                    <a:pt x="643" y="33"/>
                  </a:lnTo>
                  <a:lnTo>
                    <a:pt x="623" y="0"/>
                  </a:lnTo>
                  <a:lnTo>
                    <a:pt x="591" y="3"/>
                  </a:lnTo>
                  <a:lnTo>
                    <a:pt x="528" y="20"/>
                  </a:lnTo>
                  <a:lnTo>
                    <a:pt x="232" y="182"/>
                  </a:lnTo>
                  <a:lnTo>
                    <a:pt x="199" y="195"/>
                  </a:lnTo>
                  <a:lnTo>
                    <a:pt x="132" y="212"/>
                  </a:lnTo>
                  <a:lnTo>
                    <a:pt x="100" y="213"/>
                  </a:lnTo>
                  <a:lnTo>
                    <a:pt x="100" y="150"/>
                  </a:lnTo>
                  <a:lnTo>
                    <a:pt x="86" y="153"/>
                  </a:lnTo>
                  <a:close/>
                </a:path>
              </a:pathLst>
            </a:custGeom>
            <a:solidFill>
              <a:srgbClr val="197A3D"/>
            </a:solidFill>
            <a:ln w="9525">
              <a:noFill/>
              <a:round/>
              <a:headEnd/>
              <a:tailEnd/>
            </a:ln>
          </p:spPr>
          <p:txBody>
            <a:bodyPr/>
            <a:lstStyle/>
            <a:p>
              <a:endParaRPr lang="en-GB"/>
            </a:p>
          </p:txBody>
        </p:sp>
        <p:sp>
          <p:nvSpPr>
            <p:cNvPr id="26317" name="Freeform 717"/>
            <p:cNvSpPr>
              <a:spLocks/>
            </p:cNvSpPr>
            <p:nvPr/>
          </p:nvSpPr>
          <p:spPr bwMode="auto">
            <a:xfrm>
              <a:off x="2755" y="2255"/>
              <a:ext cx="43" cy="42"/>
            </a:xfrm>
            <a:custGeom>
              <a:avLst/>
              <a:gdLst/>
              <a:ahLst/>
              <a:cxnLst>
                <a:cxn ang="0">
                  <a:pos x="0" y="11"/>
                </a:cxn>
                <a:cxn ang="0">
                  <a:pos x="7" y="74"/>
                </a:cxn>
                <a:cxn ang="0">
                  <a:pos x="24" y="135"/>
                </a:cxn>
                <a:cxn ang="0">
                  <a:pos x="38" y="160"/>
                </a:cxn>
                <a:cxn ang="0">
                  <a:pos x="57" y="183"/>
                </a:cxn>
                <a:cxn ang="0">
                  <a:pos x="84" y="200"/>
                </a:cxn>
                <a:cxn ang="0">
                  <a:pos x="118" y="210"/>
                </a:cxn>
                <a:cxn ang="0">
                  <a:pos x="157" y="206"/>
                </a:cxn>
                <a:cxn ang="0">
                  <a:pos x="184" y="192"/>
                </a:cxn>
                <a:cxn ang="0">
                  <a:pos x="201" y="169"/>
                </a:cxn>
                <a:cxn ang="0">
                  <a:pos x="211" y="140"/>
                </a:cxn>
                <a:cxn ang="0">
                  <a:pos x="218" y="73"/>
                </a:cxn>
                <a:cxn ang="0">
                  <a:pos x="215" y="0"/>
                </a:cxn>
                <a:cxn ang="0">
                  <a:pos x="81" y="4"/>
                </a:cxn>
                <a:cxn ang="0">
                  <a:pos x="0" y="11"/>
                </a:cxn>
              </a:cxnLst>
              <a:rect l="0" t="0" r="r" b="b"/>
              <a:pathLst>
                <a:path w="218" h="210">
                  <a:moveTo>
                    <a:pt x="0" y="11"/>
                  </a:moveTo>
                  <a:lnTo>
                    <a:pt x="7" y="74"/>
                  </a:lnTo>
                  <a:lnTo>
                    <a:pt x="24" y="135"/>
                  </a:lnTo>
                  <a:lnTo>
                    <a:pt x="38" y="160"/>
                  </a:lnTo>
                  <a:lnTo>
                    <a:pt x="57" y="183"/>
                  </a:lnTo>
                  <a:lnTo>
                    <a:pt x="84" y="200"/>
                  </a:lnTo>
                  <a:lnTo>
                    <a:pt x="118" y="210"/>
                  </a:lnTo>
                  <a:lnTo>
                    <a:pt x="157" y="206"/>
                  </a:lnTo>
                  <a:lnTo>
                    <a:pt x="184" y="192"/>
                  </a:lnTo>
                  <a:lnTo>
                    <a:pt x="201" y="169"/>
                  </a:lnTo>
                  <a:lnTo>
                    <a:pt x="211" y="140"/>
                  </a:lnTo>
                  <a:lnTo>
                    <a:pt x="218" y="73"/>
                  </a:lnTo>
                  <a:lnTo>
                    <a:pt x="215" y="0"/>
                  </a:lnTo>
                  <a:lnTo>
                    <a:pt x="81" y="4"/>
                  </a:lnTo>
                  <a:lnTo>
                    <a:pt x="0" y="11"/>
                  </a:lnTo>
                  <a:close/>
                </a:path>
              </a:pathLst>
            </a:custGeom>
            <a:solidFill>
              <a:srgbClr val="333333"/>
            </a:solidFill>
            <a:ln w="9525">
              <a:noFill/>
              <a:round/>
              <a:headEnd/>
              <a:tailEnd/>
            </a:ln>
          </p:spPr>
          <p:txBody>
            <a:bodyPr/>
            <a:lstStyle/>
            <a:p>
              <a:endParaRPr lang="en-GB"/>
            </a:p>
          </p:txBody>
        </p:sp>
        <p:sp>
          <p:nvSpPr>
            <p:cNvPr id="26318" name="Freeform 718"/>
            <p:cNvSpPr>
              <a:spLocks/>
            </p:cNvSpPr>
            <p:nvPr/>
          </p:nvSpPr>
          <p:spPr bwMode="auto">
            <a:xfrm>
              <a:off x="2997" y="2233"/>
              <a:ext cx="33" cy="35"/>
            </a:xfrm>
            <a:custGeom>
              <a:avLst/>
              <a:gdLst/>
              <a:ahLst/>
              <a:cxnLst>
                <a:cxn ang="0">
                  <a:pos x="95" y="2"/>
                </a:cxn>
                <a:cxn ang="0">
                  <a:pos x="61" y="0"/>
                </a:cxn>
                <a:cxn ang="0">
                  <a:pos x="54" y="9"/>
                </a:cxn>
                <a:cxn ang="0">
                  <a:pos x="34" y="32"/>
                </a:cxn>
                <a:cxn ang="0">
                  <a:pos x="18" y="42"/>
                </a:cxn>
                <a:cxn ang="0">
                  <a:pos x="0" y="49"/>
                </a:cxn>
                <a:cxn ang="0">
                  <a:pos x="8" y="99"/>
                </a:cxn>
                <a:cxn ang="0">
                  <a:pos x="15" y="117"/>
                </a:cxn>
                <a:cxn ang="0">
                  <a:pos x="24" y="133"/>
                </a:cxn>
                <a:cxn ang="0">
                  <a:pos x="37" y="146"/>
                </a:cxn>
                <a:cxn ang="0">
                  <a:pos x="54" y="156"/>
                </a:cxn>
                <a:cxn ang="0">
                  <a:pos x="78" y="165"/>
                </a:cxn>
                <a:cxn ang="0">
                  <a:pos x="108" y="172"/>
                </a:cxn>
                <a:cxn ang="0">
                  <a:pos x="141" y="172"/>
                </a:cxn>
                <a:cxn ang="0">
                  <a:pos x="145" y="170"/>
                </a:cxn>
                <a:cxn ang="0">
                  <a:pos x="152" y="170"/>
                </a:cxn>
                <a:cxn ang="0">
                  <a:pos x="159" y="169"/>
                </a:cxn>
                <a:cxn ang="0">
                  <a:pos x="159" y="153"/>
                </a:cxn>
                <a:cxn ang="0">
                  <a:pos x="161" y="146"/>
                </a:cxn>
                <a:cxn ang="0">
                  <a:pos x="149" y="79"/>
                </a:cxn>
                <a:cxn ang="0">
                  <a:pos x="147" y="53"/>
                </a:cxn>
                <a:cxn ang="0">
                  <a:pos x="142" y="33"/>
                </a:cxn>
                <a:cxn ang="0">
                  <a:pos x="135" y="19"/>
                </a:cxn>
                <a:cxn ang="0">
                  <a:pos x="119" y="9"/>
                </a:cxn>
                <a:cxn ang="0">
                  <a:pos x="95" y="2"/>
                </a:cxn>
              </a:cxnLst>
              <a:rect l="0" t="0" r="r" b="b"/>
              <a:pathLst>
                <a:path w="161" h="172">
                  <a:moveTo>
                    <a:pt x="95" y="2"/>
                  </a:moveTo>
                  <a:lnTo>
                    <a:pt x="61" y="0"/>
                  </a:lnTo>
                  <a:lnTo>
                    <a:pt x="54" y="9"/>
                  </a:lnTo>
                  <a:lnTo>
                    <a:pt x="34" y="32"/>
                  </a:lnTo>
                  <a:lnTo>
                    <a:pt x="18" y="42"/>
                  </a:lnTo>
                  <a:lnTo>
                    <a:pt x="0" y="49"/>
                  </a:lnTo>
                  <a:lnTo>
                    <a:pt x="8" y="99"/>
                  </a:lnTo>
                  <a:lnTo>
                    <a:pt x="15" y="117"/>
                  </a:lnTo>
                  <a:lnTo>
                    <a:pt x="24" y="133"/>
                  </a:lnTo>
                  <a:lnTo>
                    <a:pt x="37" y="146"/>
                  </a:lnTo>
                  <a:lnTo>
                    <a:pt x="54" y="156"/>
                  </a:lnTo>
                  <a:lnTo>
                    <a:pt x="78" y="165"/>
                  </a:lnTo>
                  <a:lnTo>
                    <a:pt x="108" y="172"/>
                  </a:lnTo>
                  <a:lnTo>
                    <a:pt x="141" y="172"/>
                  </a:lnTo>
                  <a:lnTo>
                    <a:pt x="145" y="170"/>
                  </a:lnTo>
                  <a:lnTo>
                    <a:pt x="152" y="170"/>
                  </a:lnTo>
                  <a:lnTo>
                    <a:pt x="159" y="169"/>
                  </a:lnTo>
                  <a:lnTo>
                    <a:pt x="159" y="153"/>
                  </a:lnTo>
                  <a:lnTo>
                    <a:pt x="161" y="146"/>
                  </a:lnTo>
                  <a:lnTo>
                    <a:pt x="149" y="79"/>
                  </a:lnTo>
                  <a:lnTo>
                    <a:pt x="147" y="53"/>
                  </a:lnTo>
                  <a:lnTo>
                    <a:pt x="142" y="33"/>
                  </a:lnTo>
                  <a:lnTo>
                    <a:pt x="135" y="19"/>
                  </a:lnTo>
                  <a:lnTo>
                    <a:pt x="119" y="9"/>
                  </a:lnTo>
                  <a:lnTo>
                    <a:pt x="95" y="2"/>
                  </a:lnTo>
                  <a:close/>
                </a:path>
              </a:pathLst>
            </a:custGeom>
            <a:solidFill>
              <a:srgbClr val="333333"/>
            </a:solidFill>
            <a:ln w="9525">
              <a:noFill/>
              <a:round/>
              <a:headEnd/>
              <a:tailEnd/>
            </a:ln>
          </p:spPr>
          <p:txBody>
            <a:bodyPr/>
            <a:lstStyle/>
            <a:p>
              <a:endParaRPr lang="en-GB"/>
            </a:p>
          </p:txBody>
        </p:sp>
        <p:sp>
          <p:nvSpPr>
            <p:cNvPr id="26319" name="Freeform 719"/>
            <p:cNvSpPr>
              <a:spLocks/>
            </p:cNvSpPr>
            <p:nvPr/>
          </p:nvSpPr>
          <p:spPr bwMode="auto">
            <a:xfrm>
              <a:off x="3032" y="2228"/>
              <a:ext cx="20" cy="38"/>
            </a:xfrm>
            <a:custGeom>
              <a:avLst/>
              <a:gdLst/>
              <a:ahLst/>
              <a:cxnLst>
                <a:cxn ang="0">
                  <a:pos x="97" y="0"/>
                </a:cxn>
                <a:cxn ang="0">
                  <a:pos x="61" y="11"/>
                </a:cxn>
                <a:cxn ang="0">
                  <a:pos x="50" y="17"/>
                </a:cxn>
                <a:cxn ang="0">
                  <a:pos x="0" y="31"/>
                </a:cxn>
                <a:cxn ang="0">
                  <a:pos x="4" y="111"/>
                </a:cxn>
                <a:cxn ang="0">
                  <a:pos x="14" y="154"/>
                </a:cxn>
                <a:cxn ang="0">
                  <a:pos x="37" y="187"/>
                </a:cxn>
                <a:cxn ang="0">
                  <a:pos x="51" y="185"/>
                </a:cxn>
                <a:cxn ang="0">
                  <a:pos x="61" y="168"/>
                </a:cxn>
                <a:cxn ang="0">
                  <a:pos x="80" y="107"/>
                </a:cxn>
                <a:cxn ang="0">
                  <a:pos x="97" y="0"/>
                </a:cxn>
              </a:cxnLst>
              <a:rect l="0" t="0" r="r" b="b"/>
              <a:pathLst>
                <a:path w="97" h="187">
                  <a:moveTo>
                    <a:pt x="97" y="0"/>
                  </a:moveTo>
                  <a:lnTo>
                    <a:pt x="61" y="11"/>
                  </a:lnTo>
                  <a:lnTo>
                    <a:pt x="50" y="17"/>
                  </a:lnTo>
                  <a:lnTo>
                    <a:pt x="0" y="31"/>
                  </a:lnTo>
                  <a:lnTo>
                    <a:pt x="4" y="111"/>
                  </a:lnTo>
                  <a:lnTo>
                    <a:pt x="14" y="154"/>
                  </a:lnTo>
                  <a:lnTo>
                    <a:pt x="37" y="187"/>
                  </a:lnTo>
                  <a:lnTo>
                    <a:pt x="51" y="185"/>
                  </a:lnTo>
                  <a:lnTo>
                    <a:pt x="61" y="168"/>
                  </a:lnTo>
                  <a:lnTo>
                    <a:pt x="80" y="107"/>
                  </a:lnTo>
                  <a:lnTo>
                    <a:pt x="97" y="0"/>
                  </a:lnTo>
                  <a:close/>
                </a:path>
              </a:pathLst>
            </a:custGeom>
            <a:solidFill>
              <a:srgbClr val="333333"/>
            </a:solidFill>
            <a:ln w="9525">
              <a:noFill/>
              <a:round/>
              <a:headEnd/>
              <a:tailEnd/>
            </a:ln>
          </p:spPr>
          <p:txBody>
            <a:bodyPr/>
            <a:lstStyle/>
            <a:p>
              <a:endParaRPr lang="en-GB"/>
            </a:p>
          </p:txBody>
        </p:sp>
        <p:sp>
          <p:nvSpPr>
            <p:cNvPr id="26320" name="Freeform 720"/>
            <p:cNvSpPr>
              <a:spLocks/>
            </p:cNvSpPr>
            <p:nvPr/>
          </p:nvSpPr>
          <p:spPr bwMode="auto">
            <a:xfrm>
              <a:off x="2689" y="2107"/>
              <a:ext cx="109" cy="152"/>
            </a:xfrm>
            <a:custGeom>
              <a:avLst/>
              <a:gdLst/>
              <a:ahLst/>
              <a:cxnLst>
                <a:cxn ang="0">
                  <a:pos x="201" y="264"/>
                </a:cxn>
                <a:cxn ang="0">
                  <a:pos x="278" y="206"/>
                </a:cxn>
                <a:cxn ang="0">
                  <a:pos x="309" y="221"/>
                </a:cxn>
                <a:cxn ang="0">
                  <a:pos x="282" y="283"/>
                </a:cxn>
                <a:cxn ang="0">
                  <a:pos x="323" y="297"/>
                </a:cxn>
                <a:cxn ang="0">
                  <a:pos x="55" y="500"/>
                </a:cxn>
                <a:cxn ang="0">
                  <a:pos x="75" y="759"/>
                </a:cxn>
                <a:cxn ang="0">
                  <a:pos x="524" y="654"/>
                </a:cxn>
                <a:cxn ang="0">
                  <a:pos x="514" y="413"/>
                </a:cxn>
                <a:cxn ang="0">
                  <a:pos x="490" y="419"/>
                </a:cxn>
                <a:cxn ang="0">
                  <a:pos x="447" y="430"/>
                </a:cxn>
                <a:cxn ang="0">
                  <a:pos x="471" y="552"/>
                </a:cxn>
                <a:cxn ang="0">
                  <a:pos x="457" y="576"/>
                </a:cxn>
                <a:cxn ang="0">
                  <a:pos x="439" y="573"/>
                </a:cxn>
                <a:cxn ang="0">
                  <a:pos x="413" y="562"/>
                </a:cxn>
                <a:cxn ang="0">
                  <a:pos x="372" y="599"/>
                </a:cxn>
                <a:cxn ang="0">
                  <a:pos x="353" y="610"/>
                </a:cxn>
                <a:cxn ang="0">
                  <a:pos x="332" y="605"/>
                </a:cxn>
                <a:cxn ang="0">
                  <a:pos x="323" y="555"/>
                </a:cxn>
                <a:cxn ang="0">
                  <a:pos x="276" y="572"/>
                </a:cxn>
                <a:cxn ang="0">
                  <a:pos x="259" y="570"/>
                </a:cxn>
                <a:cxn ang="0">
                  <a:pos x="262" y="530"/>
                </a:cxn>
                <a:cxn ang="0">
                  <a:pos x="316" y="436"/>
                </a:cxn>
                <a:cxn ang="0">
                  <a:pos x="299" y="437"/>
                </a:cxn>
                <a:cxn ang="0">
                  <a:pos x="273" y="440"/>
                </a:cxn>
                <a:cxn ang="0">
                  <a:pos x="261" y="437"/>
                </a:cxn>
                <a:cxn ang="0">
                  <a:pos x="261" y="409"/>
                </a:cxn>
                <a:cxn ang="0">
                  <a:pos x="295" y="374"/>
                </a:cxn>
                <a:cxn ang="0">
                  <a:pos x="363" y="339"/>
                </a:cxn>
                <a:cxn ang="0">
                  <a:pos x="393" y="302"/>
                </a:cxn>
                <a:cxn ang="0">
                  <a:pos x="456" y="260"/>
                </a:cxn>
                <a:cxn ang="0">
                  <a:pos x="530" y="228"/>
                </a:cxn>
                <a:cxn ang="0">
                  <a:pos x="544" y="0"/>
                </a:cxn>
                <a:cxn ang="0">
                  <a:pos x="0" y="64"/>
                </a:cxn>
                <a:cxn ang="0">
                  <a:pos x="97" y="350"/>
                </a:cxn>
                <a:cxn ang="0">
                  <a:pos x="122" y="259"/>
                </a:cxn>
                <a:cxn ang="0">
                  <a:pos x="168" y="217"/>
                </a:cxn>
                <a:cxn ang="0">
                  <a:pos x="198" y="221"/>
                </a:cxn>
              </a:cxnLst>
              <a:rect l="0" t="0" r="r" b="b"/>
              <a:pathLst>
                <a:path w="544" h="759">
                  <a:moveTo>
                    <a:pt x="199" y="228"/>
                  </a:moveTo>
                  <a:lnTo>
                    <a:pt x="201" y="264"/>
                  </a:lnTo>
                  <a:lnTo>
                    <a:pt x="251" y="221"/>
                  </a:lnTo>
                  <a:lnTo>
                    <a:pt x="278" y="206"/>
                  </a:lnTo>
                  <a:lnTo>
                    <a:pt x="310" y="200"/>
                  </a:lnTo>
                  <a:lnTo>
                    <a:pt x="309" y="221"/>
                  </a:lnTo>
                  <a:lnTo>
                    <a:pt x="302" y="242"/>
                  </a:lnTo>
                  <a:lnTo>
                    <a:pt x="282" y="283"/>
                  </a:lnTo>
                  <a:lnTo>
                    <a:pt x="296" y="283"/>
                  </a:lnTo>
                  <a:lnTo>
                    <a:pt x="323" y="297"/>
                  </a:lnTo>
                  <a:lnTo>
                    <a:pt x="323" y="326"/>
                  </a:lnTo>
                  <a:lnTo>
                    <a:pt x="55" y="500"/>
                  </a:lnTo>
                  <a:lnTo>
                    <a:pt x="51" y="759"/>
                  </a:lnTo>
                  <a:lnTo>
                    <a:pt x="75" y="759"/>
                  </a:lnTo>
                  <a:lnTo>
                    <a:pt x="313" y="713"/>
                  </a:lnTo>
                  <a:lnTo>
                    <a:pt x="524" y="654"/>
                  </a:lnTo>
                  <a:lnTo>
                    <a:pt x="527" y="412"/>
                  </a:lnTo>
                  <a:lnTo>
                    <a:pt x="514" y="413"/>
                  </a:lnTo>
                  <a:lnTo>
                    <a:pt x="497" y="417"/>
                  </a:lnTo>
                  <a:lnTo>
                    <a:pt x="490" y="419"/>
                  </a:lnTo>
                  <a:lnTo>
                    <a:pt x="461" y="426"/>
                  </a:lnTo>
                  <a:lnTo>
                    <a:pt x="447" y="430"/>
                  </a:lnTo>
                  <a:lnTo>
                    <a:pt x="475" y="522"/>
                  </a:lnTo>
                  <a:lnTo>
                    <a:pt x="471" y="552"/>
                  </a:lnTo>
                  <a:lnTo>
                    <a:pt x="467" y="569"/>
                  </a:lnTo>
                  <a:lnTo>
                    <a:pt x="457" y="576"/>
                  </a:lnTo>
                  <a:lnTo>
                    <a:pt x="450" y="577"/>
                  </a:lnTo>
                  <a:lnTo>
                    <a:pt x="439" y="573"/>
                  </a:lnTo>
                  <a:lnTo>
                    <a:pt x="427" y="566"/>
                  </a:lnTo>
                  <a:lnTo>
                    <a:pt x="413" y="562"/>
                  </a:lnTo>
                  <a:lnTo>
                    <a:pt x="399" y="560"/>
                  </a:lnTo>
                  <a:lnTo>
                    <a:pt x="372" y="599"/>
                  </a:lnTo>
                  <a:lnTo>
                    <a:pt x="363" y="606"/>
                  </a:lnTo>
                  <a:lnTo>
                    <a:pt x="353" y="610"/>
                  </a:lnTo>
                  <a:lnTo>
                    <a:pt x="343" y="610"/>
                  </a:lnTo>
                  <a:lnTo>
                    <a:pt x="332" y="605"/>
                  </a:lnTo>
                  <a:lnTo>
                    <a:pt x="333" y="547"/>
                  </a:lnTo>
                  <a:lnTo>
                    <a:pt x="323" y="555"/>
                  </a:lnTo>
                  <a:lnTo>
                    <a:pt x="285" y="570"/>
                  </a:lnTo>
                  <a:lnTo>
                    <a:pt x="276" y="572"/>
                  </a:lnTo>
                  <a:lnTo>
                    <a:pt x="268" y="572"/>
                  </a:lnTo>
                  <a:lnTo>
                    <a:pt x="259" y="570"/>
                  </a:lnTo>
                  <a:lnTo>
                    <a:pt x="259" y="549"/>
                  </a:lnTo>
                  <a:lnTo>
                    <a:pt x="262" y="530"/>
                  </a:lnTo>
                  <a:lnTo>
                    <a:pt x="276" y="496"/>
                  </a:lnTo>
                  <a:lnTo>
                    <a:pt x="316" y="436"/>
                  </a:lnTo>
                  <a:lnTo>
                    <a:pt x="307" y="436"/>
                  </a:lnTo>
                  <a:lnTo>
                    <a:pt x="299" y="437"/>
                  </a:lnTo>
                  <a:lnTo>
                    <a:pt x="282" y="437"/>
                  </a:lnTo>
                  <a:lnTo>
                    <a:pt x="273" y="440"/>
                  </a:lnTo>
                  <a:lnTo>
                    <a:pt x="266" y="437"/>
                  </a:lnTo>
                  <a:lnTo>
                    <a:pt x="261" y="437"/>
                  </a:lnTo>
                  <a:lnTo>
                    <a:pt x="256" y="436"/>
                  </a:lnTo>
                  <a:lnTo>
                    <a:pt x="261" y="409"/>
                  </a:lnTo>
                  <a:lnTo>
                    <a:pt x="275" y="390"/>
                  </a:lnTo>
                  <a:lnTo>
                    <a:pt x="295" y="374"/>
                  </a:lnTo>
                  <a:lnTo>
                    <a:pt x="342" y="352"/>
                  </a:lnTo>
                  <a:lnTo>
                    <a:pt x="363" y="339"/>
                  </a:lnTo>
                  <a:lnTo>
                    <a:pt x="383" y="323"/>
                  </a:lnTo>
                  <a:lnTo>
                    <a:pt x="393" y="302"/>
                  </a:lnTo>
                  <a:lnTo>
                    <a:pt x="406" y="290"/>
                  </a:lnTo>
                  <a:lnTo>
                    <a:pt x="456" y="260"/>
                  </a:lnTo>
                  <a:lnTo>
                    <a:pt x="513" y="237"/>
                  </a:lnTo>
                  <a:lnTo>
                    <a:pt x="530" y="228"/>
                  </a:lnTo>
                  <a:lnTo>
                    <a:pt x="530" y="110"/>
                  </a:lnTo>
                  <a:lnTo>
                    <a:pt x="544" y="0"/>
                  </a:lnTo>
                  <a:lnTo>
                    <a:pt x="67" y="53"/>
                  </a:lnTo>
                  <a:lnTo>
                    <a:pt x="0" y="64"/>
                  </a:lnTo>
                  <a:lnTo>
                    <a:pt x="21" y="377"/>
                  </a:lnTo>
                  <a:lnTo>
                    <a:pt x="97" y="350"/>
                  </a:lnTo>
                  <a:lnTo>
                    <a:pt x="101" y="326"/>
                  </a:lnTo>
                  <a:lnTo>
                    <a:pt x="122" y="259"/>
                  </a:lnTo>
                  <a:lnTo>
                    <a:pt x="149" y="226"/>
                  </a:lnTo>
                  <a:lnTo>
                    <a:pt x="168" y="217"/>
                  </a:lnTo>
                  <a:lnTo>
                    <a:pt x="194" y="214"/>
                  </a:lnTo>
                  <a:lnTo>
                    <a:pt x="198" y="221"/>
                  </a:lnTo>
                  <a:lnTo>
                    <a:pt x="199" y="228"/>
                  </a:lnTo>
                  <a:close/>
                </a:path>
              </a:pathLst>
            </a:custGeom>
            <a:solidFill>
              <a:srgbClr val="BC9B4C"/>
            </a:solidFill>
            <a:ln w="9525">
              <a:noFill/>
              <a:round/>
              <a:headEnd/>
              <a:tailEnd/>
            </a:ln>
          </p:spPr>
          <p:txBody>
            <a:bodyPr/>
            <a:lstStyle/>
            <a:p>
              <a:endParaRPr lang="en-GB"/>
            </a:p>
          </p:txBody>
        </p:sp>
        <p:sp>
          <p:nvSpPr>
            <p:cNvPr id="26321" name="Freeform 721"/>
            <p:cNvSpPr>
              <a:spLocks/>
            </p:cNvSpPr>
            <p:nvPr/>
          </p:nvSpPr>
          <p:spPr bwMode="auto">
            <a:xfrm>
              <a:off x="2655" y="2213"/>
              <a:ext cx="38" cy="44"/>
            </a:xfrm>
            <a:custGeom>
              <a:avLst/>
              <a:gdLst/>
              <a:ahLst/>
              <a:cxnLst>
                <a:cxn ang="0">
                  <a:pos x="187" y="0"/>
                </a:cxn>
                <a:cxn ang="0">
                  <a:pos x="111" y="34"/>
                </a:cxn>
                <a:cxn ang="0">
                  <a:pos x="0" y="103"/>
                </a:cxn>
                <a:cxn ang="0">
                  <a:pos x="6" y="134"/>
                </a:cxn>
                <a:cxn ang="0">
                  <a:pos x="17" y="154"/>
                </a:cxn>
                <a:cxn ang="0">
                  <a:pos x="34" y="168"/>
                </a:cxn>
                <a:cxn ang="0">
                  <a:pos x="54" y="177"/>
                </a:cxn>
                <a:cxn ang="0">
                  <a:pos x="104" y="190"/>
                </a:cxn>
                <a:cxn ang="0">
                  <a:pos x="164" y="220"/>
                </a:cxn>
                <a:cxn ang="0">
                  <a:pos x="180" y="220"/>
                </a:cxn>
                <a:cxn ang="0">
                  <a:pos x="187" y="180"/>
                </a:cxn>
                <a:cxn ang="0">
                  <a:pos x="187" y="0"/>
                </a:cxn>
              </a:cxnLst>
              <a:rect l="0" t="0" r="r" b="b"/>
              <a:pathLst>
                <a:path w="187" h="220">
                  <a:moveTo>
                    <a:pt x="187" y="0"/>
                  </a:moveTo>
                  <a:lnTo>
                    <a:pt x="111" y="34"/>
                  </a:lnTo>
                  <a:lnTo>
                    <a:pt x="0" y="103"/>
                  </a:lnTo>
                  <a:lnTo>
                    <a:pt x="6" y="134"/>
                  </a:lnTo>
                  <a:lnTo>
                    <a:pt x="17" y="154"/>
                  </a:lnTo>
                  <a:lnTo>
                    <a:pt x="34" y="168"/>
                  </a:lnTo>
                  <a:lnTo>
                    <a:pt x="54" y="177"/>
                  </a:lnTo>
                  <a:lnTo>
                    <a:pt x="104" y="190"/>
                  </a:lnTo>
                  <a:lnTo>
                    <a:pt x="164" y="220"/>
                  </a:lnTo>
                  <a:lnTo>
                    <a:pt x="180" y="220"/>
                  </a:lnTo>
                  <a:lnTo>
                    <a:pt x="187" y="180"/>
                  </a:lnTo>
                  <a:lnTo>
                    <a:pt x="187" y="0"/>
                  </a:lnTo>
                  <a:close/>
                </a:path>
              </a:pathLst>
            </a:custGeom>
            <a:solidFill>
              <a:srgbClr val="BC9B4C"/>
            </a:solidFill>
            <a:ln w="9525">
              <a:noFill/>
              <a:round/>
              <a:headEnd/>
              <a:tailEnd/>
            </a:ln>
          </p:spPr>
          <p:txBody>
            <a:bodyPr/>
            <a:lstStyle/>
            <a:p>
              <a:endParaRPr lang="en-GB"/>
            </a:p>
          </p:txBody>
        </p:sp>
        <p:sp>
          <p:nvSpPr>
            <p:cNvPr id="26322" name="Freeform 722"/>
            <p:cNvSpPr>
              <a:spLocks/>
            </p:cNvSpPr>
            <p:nvPr/>
          </p:nvSpPr>
          <p:spPr bwMode="auto">
            <a:xfrm>
              <a:off x="2777" y="2224"/>
              <a:ext cx="50" cy="25"/>
            </a:xfrm>
            <a:custGeom>
              <a:avLst/>
              <a:gdLst/>
              <a:ahLst/>
              <a:cxnLst>
                <a:cxn ang="0">
                  <a:pos x="0" y="115"/>
                </a:cxn>
                <a:cxn ang="0">
                  <a:pos x="0" y="125"/>
                </a:cxn>
                <a:cxn ang="0">
                  <a:pos x="200" y="111"/>
                </a:cxn>
                <a:cxn ang="0">
                  <a:pos x="227" y="58"/>
                </a:cxn>
                <a:cxn ang="0">
                  <a:pos x="232" y="47"/>
                </a:cxn>
                <a:cxn ang="0">
                  <a:pos x="252" y="7"/>
                </a:cxn>
                <a:cxn ang="0">
                  <a:pos x="241" y="1"/>
                </a:cxn>
                <a:cxn ang="0">
                  <a:pos x="208" y="0"/>
                </a:cxn>
                <a:cxn ang="0">
                  <a:pos x="151" y="7"/>
                </a:cxn>
                <a:cxn ang="0">
                  <a:pos x="126" y="14"/>
                </a:cxn>
                <a:cxn ang="0">
                  <a:pos x="120" y="65"/>
                </a:cxn>
                <a:cxn ang="0">
                  <a:pos x="112" y="81"/>
                </a:cxn>
                <a:cxn ang="0">
                  <a:pos x="101" y="90"/>
                </a:cxn>
                <a:cxn ang="0">
                  <a:pos x="87" y="97"/>
                </a:cxn>
                <a:cxn ang="0">
                  <a:pos x="0" y="115"/>
                </a:cxn>
              </a:cxnLst>
              <a:rect l="0" t="0" r="r" b="b"/>
              <a:pathLst>
                <a:path w="252" h="125">
                  <a:moveTo>
                    <a:pt x="0" y="115"/>
                  </a:moveTo>
                  <a:lnTo>
                    <a:pt x="0" y="125"/>
                  </a:lnTo>
                  <a:lnTo>
                    <a:pt x="200" y="111"/>
                  </a:lnTo>
                  <a:lnTo>
                    <a:pt x="227" y="58"/>
                  </a:lnTo>
                  <a:lnTo>
                    <a:pt x="232" y="47"/>
                  </a:lnTo>
                  <a:lnTo>
                    <a:pt x="252" y="7"/>
                  </a:lnTo>
                  <a:lnTo>
                    <a:pt x="241" y="1"/>
                  </a:lnTo>
                  <a:lnTo>
                    <a:pt x="208" y="0"/>
                  </a:lnTo>
                  <a:lnTo>
                    <a:pt x="151" y="7"/>
                  </a:lnTo>
                  <a:lnTo>
                    <a:pt x="126" y="14"/>
                  </a:lnTo>
                  <a:lnTo>
                    <a:pt x="120" y="65"/>
                  </a:lnTo>
                  <a:lnTo>
                    <a:pt x="112" y="81"/>
                  </a:lnTo>
                  <a:lnTo>
                    <a:pt x="101" y="90"/>
                  </a:lnTo>
                  <a:lnTo>
                    <a:pt x="87" y="97"/>
                  </a:lnTo>
                  <a:lnTo>
                    <a:pt x="0" y="115"/>
                  </a:lnTo>
                  <a:close/>
                </a:path>
              </a:pathLst>
            </a:custGeom>
            <a:solidFill>
              <a:srgbClr val="FFFF00"/>
            </a:solidFill>
            <a:ln w="9525">
              <a:noFill/>
              <a:round/>
              <a:headEnd/>
              <a:tailEnd/>
            </a:ln>
          </p:spPr>
          <p:txBody>
            <a:bodyPr/>
            <a:lstStyle/>
            <a:p>
              <a:endParaRPr lang="en-GB"/>
            </a:p>
          </p:txBody>
        </p:sp>
        <p:sp>
          <p:nvSpPr>
            <p:cNvPr id="26323" name="Freeform 723"/>
            <p:cNvSpPr>
              <a:spLocks/>
            </p:cNvSpPr>
            <p:nvPr/>
          </p:nvSpPr>
          <p:spPr bwMode="auto">
            <a:xfrm>
              <a:off x="2688" y="1840"/>
              <a:ext cx="357" cy="399"/>
            </a:xfrm>
            <a:custGeom>
              <a:avLst/>
              <a:gdLst/>
              <a:ahLst/>
              <a:cxnLst>
                <a:cxn ang="0">
                  <a:pos x="1783" y="100"/>
                </a:cxn>
                <a:cxn ang="0">
                  <a:pos x="1781" y="87"/>
                </a:cxn>
                <a:cxn ang="0">
                  <a:pos x="1776" y="83"/>
                </a:cxn>
                <a:cxn ang="0">
                  <a:pos x="1387" y="17"/>
                </a:cxn>
                <a:cxn ang="0">
                  <a:pos x="469" y="37"/>
                </a:cxn>
                <a:cxn ang="0">
                  <a:pos x="80" y="106"/>
                </a:cxn>
                <a:cxn ang="0">
                  <a:pos x="0" y="142"/>
                </a:cxn>
                <a:cxn ang="0">
                  <a:pos x="73" y="1353"/>
                </a:cxn>
                <a:cxn ang="0">
                  <a:pos x="241" y="1335"/>
                </a:cxn>
                <a:cxn ang="0">
                  <a:pos x="249" y="1331"/>
                </a:cxn>
                <a:cxn ang="0">
                  <a:pos x="161" y="515"/>
                </a:cxn>
                <a:cxn ang="0">
                  <a:pos x="132" y="494"/>
                </a:cxn>
                <a:cxn ang="0">
                  <a:pos x="112" y="397"/>
                </a:cxn>
                <a:cxn ang="0">
                  <a:pos x="211" y="266"/>
                </a:cxn>
                <a:cxn ang="0">
                  <a:pos x="206" y="249"/>
                </a:cxn>
                <a:cxn ang="0">
                  <a:pos x="234" y="226"/>
                </a:cxn>
                <a:cxn ang="0">
                  <a:pos x="932" y="147"/>
                </a:cxn>
                <a:cxn ang="0">
                  <a:pos x="1499" y="152"/>
                </a:cxn>
                <a:cxn ang="0">
                  <a:pos x="1575" y="174"/>
                </a:cxn>
                <a:cxn ang="0">
                  <a:pos x="1576" y="183"/>
                </a:cxn>
                <a:cxn ang="0">
                  <a:pos x="1582" y="189"/>
                </a:cxn>
                <a:cxn ang="0">
                  <a:pos x="1592" y="190"/>
                </a:cxn>
                <a:cxn ang="0">
                  <a:pos x="1593" y="206"/>
                </a:cxn>
                <a:cxn ang="0">
                  <a:pos x="1501" y="606"/>
                </a:cxn>
                <a:cxn ang="0">
                  <a:pos x="1404" y="1744"/>
                </a:cxn>
                <a:cxn ang="0">
                  <a:pos x="1404" y="1882"/>
                </a:cxn>
                <a:cxn ang="0">
                  <a:pos x="1391" y="1894"/>
                </a:cxn>
                <a:cxn ang="0">
                  <a:pos x="1297" y="1882"/>
                </a:cxn>
                <a:cxn ang="0">
                  <a:pos x="1097" y="1895"/>
                </a:cxn>
                <a:cxn ang="0">
                  <a:pos x="1159" y="1994"/>
                </a:cxn>
                <a:cxn ang="0">
                  <a:pos x="1404" y="1977"/>
                </a:cxn>
                <a:cxn ang="0">
                  <a:pos x="1553" y="1974"/>
                </a:cxn>
                <a:cxn ang="0">
                  <a:pos x="1556" y="1682"/>
                </a:cxn>
                <a:cxn ang="0">
                  <a:pos x="1750" y="257"/>
                </a:cxn>
              </a:cxnLst>
              <a:rect l="0" t="0" r="r" b="b"/>
              <a:pathLst>
                <a:path w="1784" h="1994">
                  <a:moveTo>
                    <a:pt x="1783" y="139"/>
                  </a:moveTo>
                  <a:lnTo>
                    <a:pt x="1783" y="100"/>
                  </a:lnTo>
                  <a:lnTo>
                    <a:pt x="1784" y="89"/>
                  </a:lnTo>
                  <a:lnTo>
                    <a:pt x="1781" y="87"/>
                  </a:lnTo>
                  <a:lnTo>
                    <a:pt x="1779" y="85"/>
                  </a:lnTo>
                  <a:lnTo>
                    <a:pt x="1776" y="83"/>
                  </a:lnTo>
                  <a:lnTo>
                    <a:pt x="1774" y="82"/>
                  </a:lnTo>
                  <a:lnTo>
                    <a:pt x="1387" y="17"/>
                  </a:lnTo>
                  <a:lnTo>
                    <a:pt x="1001" y="0"/>
                  </a:lnTo>
                  <a:lnTo>
                    <a:pt x="469" y="37"/>
                  </a:lnTo>
                  <a:lnTo>
                    <a:pt x="204" y="76"/>
                  </a:lnTo>
                  <a:lnTo>
                    <a:pt x="80" y="106"/>
                  </a:lnTo>
                  <a:lnTo>
                    <a:pt x="25" y="127"/>
                  </a:lnTo>
                  <a:lnTo>
                    <a:pt x="0" y="142"/>
                  </a:lnTo>
                  <a:lnTo>
                    <a:pt x="39" y="1101"/>
                  </a:lnTo>
                  <a:lnTo>
                    <a:pt x="73" y="1353"/>
                  </a:lnTo>
                  <a:lnTo>
                    <a:pt x="221" y="1338"/>
                  </a:lnTo>
                  <a:lnTo>
                    <a:pt x="241" y="1335"/>
                  </a:lnTo>
                  <a:lnTo>
                    <a:pt x="246" y="1332"/>
                  </a:lnTo>
                  <a:lnTo>
                    <a:pt x="249" y="1331"/>
                  </a:lnTo>
                  <a:lnTo>
                    <a:pt x="186" y="516"/>
                  </a:lnTo>
                  <a:lnTo>
                    <a:pt x="161" y="515"/>
                  </a:lnTo>
                  <a:lnTo>
                    <a:pt x="144" y="508"/>
                  </a:lnTo>
                  <a:lnTo>
                    <a:pt x="132" y="494"/>
                  </a:lnTo>
                  <a:lnTo>
                    <a:pt x="120" y="456"/>
                  </a:lnTo>
                  <a:lnTo>
                    <a:pt x="112" y="397"/>
                  </a:lnTo>
                  <a:lnTo>
                    <a:pt x="211" y="276"/>
                  </a:lnTo>
                  <a:lnTo>
                    <a:pt x="211" y="266"/>
                  </a:lnTo>
                  <a:lnTo>
                    <a:pt x="210" y="257"/>
                  </a:lnTo>
                  <a:lnTo>
                    <a:pt x="206" y="249"/>
                  </a:lnTo>
                  <a:lnTo>
                    <a:pt x="206" y="240"/>
                  </a:lnTo>
                  <a:lnTo>
                    <a:pt x="234" y="226"/>
                  </a:lnTo>
                  <a:lnTo>
                    <a:pt x="424" y="190"/>
                  </a:lnTo>
                  <a:lnTo>
                    <a:pt x="932" y="147"/>
                  </a:lnTo>
                  <a:lnTo>
                    <a:pt x="1414" y="143"/>
                  </a:lnTo>
                  <a:lnTo>
                    <a:pt x="1499" y="152"/>
                  </a:lnTo>
                  <a:lnTo>
                    <a:pt x="1558" y="167"/>
                  </a:lnTo>
                  <a:lnTo>
                    <a:pt x="1575" y="174"/>
                  </a:lnTo>
                  <a:lnTo>
                    <a:pt x="1576" y="177"/>
                  </a:lnTo>
                  <a:lnTo>
                    <a:pt x="1576" y="183"/>
                  </a:lnTo>
                  <a:lnTo>
                    <a:pt x="1579" y="189"/>
                  </a:lnTo>
                  <a:lnTo>
                    <a:pt x="1582" y="189"/>
                  </a:lnTo>
                  <a:lnTo>
                    <a:pt x="1587" y="190"/>
                  </a:lnTo>
                  <a:lnTo>
                    <a:pt x="1592" y="190"/>
                  </a:lnTo>
                  <a:lnTo>
                    <a:pt x="1598" y="192"/>
                  </a:lnTo>
                  <a:lnTo>
                    <a:pt x="1593" y="206"/>
                  </a:lnTo>
                  <a:lnTo>
                    <a:pt x="1575" y="236"/>
                  </a:lnTo>
                  <a:lnTo>
                    <a:pt x="1501" y="606"/>
                  </a:lnTo>
                  <a:lnTo>
                    <a:pt x="1436" y="1171"/>
                  </a:lnTo>
                  <a:lnTo>
                    <a:pt x="1404" y="1744"/>
                  </a:lnTo>
                  <a:lnTo>
                    <a:pt x="1407" y="1879"/>
                  </a:lnTo>
                  <a:lnTo>
                    <a:pt x="1404" y="1882"/>
                  </a:lnTo>
                  <a:lnTo>
                    <a:pt x="1398" y="1887"/>
                  </a:lnTo>
                  <a:lnTo>
                    <a:pt x="1391" y="1894"/>
                  </a:lnTo>
                  <a:lnTo>
                    <a:pt x="1354" y="1887"/>
                  </a:lnTo>
                  <a:lnTo>
                    <a:pt x="1297" y="1882"/>
                  </a:lnTo>
                  <a:lnTo>
                    <a:pt x="1243" y="1882"/>
                  </a:lnTo>
                  <a:lnTo>
                    <a:pt x="1097" y="1895"/>
                  </a:lnTo>
                  <a:lnTo>
                    <a:pt x="1136" y="1994"/>
                  </a:lnTo>
                  <a:lnTo>
                    <a:pt x="1159" y="1994"/>
                  </a:lnTo>
                  <a:lnTo>
                    <a:pt x="1293" y="1979"/>
                  </a:lnTo>
                  <a:lnTo>
                    <a:pt x="1404" y="1977"/>
                  </a:lnTo>
                  <a:lnTo>
                    <a:pt x="1422" y="1975"/>
                  </a:lnTo>
                  <a:lnTo>
                    <a:pt x="1553" y="1974"/>
                  </a:lnTo>
                  <a:lnTo>
                    <a:pt x="1555" y="1955"/>
                  </a:lnTo>
                  <a:lnTo>
                    <a:pt x="1556" y="1682"/>
                  </a:lnTo>
                  <a:lnTo>
                    <a:pt x="1613" y="1142"/>
                  </a:lnTo>
                  <a:lnTo>
                    <a:pt x="1750" y="257"/>
                  </a:lnTo>
                  <a:lnTo>
                    <a:pt x="1783" y="139"/>
                  </a:lnTo>
                  <a:close/>
                </a:path>
              </a:pathLst>
            </a:custGeom>
            <a:solidFill>
              <a:srgbClr val="FFFF00"/>
            </a:solidFill>
            <a:ln w="9525">
              <a:noFill/>
              <a:round/>
              <a:headEnd/>
              <a:tailEnd/>
            </a:ln>
          </p:spPr>
          <p:txBody>
            <a:bodyPr/>
            <a:lstStyle/>
            <a:p>
              <a:endParaRPr lang="en-GB"/>
            </a:p>
          </p:txBody>
        </p:sp>
        <p:sp>
          <p:nvSpPr>
            <p:cNvPr id="26324" name="Freeform 724"/>
            <p:cNvSpPr>
              <a:spLocks/>
            </p:cNvSpPr>
            <p:nvPr/>
          </p:nvSpPr>
          <p:spPr bwMode="auto">
            <a:xfrm>
              <a:off x="3016" y="2145"/>
              <a:ext cx="40" cy="84"/>
            </a:xfrm>
            <a:custGeom>
              <a:avLst/>
              <a:gdLst/>
              <a:ahLst/>
              <a:cxnLst>
                <a:cxn ang="0">
                  <a:pos x="185" y="0"/>
                </a:cxn>
                <a:cxn ang="0">
                  <a:pos x="136" y="9"/>
                </a:cxn>
                <a:cxn ang="0">
                  <a:pos x="57" y="34"/>
                </a:cxn>
                <a:cxn ang="0">
                  <a:pos x="30" y="106"/>
                </a:cxn>
                <a:cxn ang="0">
                  <a:pos x="9" y="226"/>
                </a:cxn>
                <a:cxn ang="0">
                  <a:pos x="0" y="347"/>
                </a:cxn>
                <a:cxn ang="0">
                  <a:pos x="6" y="393"/>
                </a:cxn>
                <a:cxn ang="0">
                  <a:pos x="19" y="419"/>
                </a:cxn>
                <a:cxn ang="0">
                  <a:pos x="53" y="418"/>
                </a:cxn>
                <a:cxn ang="0">
                  <a:pos x="164" y="392"/>
                </a:cxn>
                <a:cxn ang="0">
                  <a:pos x="173" y="350"/>
                </a:cxn>
                <a:cxn ang="0">
                  <a:pos x="177" y="306"/>
                </a:cxn>
                <a:cxn ang="0">
                  <a:pos x="171" y="170"/>
                </a:cxn>
                <a:cxn ang="0">
                  <a:pos x="175" y="127"/>
                </a:cxn>
                <a:cxn ang="0">
                  <a:pos x="184" y="84"/>
                </a:cxn>
                <a:cxn ang="0">
                  <a:pos x="203" y="46"/>
                </a:cxn>
                <a:cxn ang="0">
                  <a:pos x="196" y="19"/>
                </a:cxn>
                <a:cxn ang="0">
                  <a:pos x="185" y="0"/>
                </a:cxn>
              </a:cxnLst>
              <a:rect l="0" t="0" r="r" b="b"/>
              <a:pathLst>
                <a:path w="203" h="419">
                  <a:moveTo>
                    <a:pt x="185" y="0"/>
                  </a:moveTo>
                  <a:lnTo>
                    <a:pt x="136" y="9"/>
                  </a:lnTo>
                  <a:lnTo>
                    <a:pt x="57" y="34"/>
                  </a:lnTo>
                  <a:lnTo>
                    <a:pt x="30" y="106"/>
                  </a:lnTo>
                  <a:lnTo>
                    <a:pt x="9" y="226"/>
                  </a:lnTo>
                  <a:lnTo>
                    <a:pt x="0" y="347"/>
                  </a:lnTo>
                  <a:lnTo>
                    <a:pt x="6" y="393"/>
                  </a:lnTo>
                  <a:lnTo>
                    <a:pt x="19" y="419"/>
                  </a:lnTo>
                  <a:lnTo>
                    <a:pt x="53" y="418"/>
                  </a:lnTo>
                  <a:lnTo>
                    <a:pt x="164" y="392"/>
                  </a:lnTo>
                  <a:lnTo>
                    <a:pt x="173" y="350"/>
                  </a:lnTo>
                  <a:lnTo>
                    <a:pt x="177" y="306"/>
                  </a:lnTo>
                  <a:lnTo>
                    <a:pt x="171" y="170"/>
                  </a:lnTo>
                  <a:lnTo>
                    <a:pt x="175" y="127"/>
                  </a:lnTo>
                  <a:lnTo>
                    <a:pt x="184" y="84"/>
                  </a:lnTo>
                  <a:lnTo>
                    <a:pt x="203" y="46"/>
                  </a:lnTo>
                  <a:lnTo>
                    <a:pt x="196" y="19"/>
                  </a:lnTo>
                  <a:lnTo>
                    <a:pt x="185" y="0"/>
                  </a:lnTo>
                  <a:close/>
                </a:path>
              </a:pathLst>
            </a:custGeom>
            <a:solidFill>
              <a:srgbClr val="FFFF00"/>
            </a:solidFill>
            <a:ln w="9525">
              <a:noFill/>
              <a:round/>
              <a:headEnd/>
              <a:tailEnd/>
            </a:ln>
          </p:spPr>
          <p:txBody>
            <a:bodyPr/>
            <a:lstStyle/>
            <a:p>
              <a:endParaRPr lang="en-GB"/>
            </a:p>
          </p:txBody>
        </p:sp>
        <p:sp>
          <p:nvSpPr>
            <p:cNvPr id="26325" name="Freeform 725"/>
            <p:cNvSpPr>
              <a:spLocks/>
            </p:cNvSpPr>
            <p:nvPr/>
          </p:nvSpPr>
          <p:spPr bwMode="auto">
            <a:xfrm>
              <a:off x="3004" y="1864"/>
              <a:ext cx="103" cy="364"/>
            </a:xfrm>
            <a:custGeom>
              <a:avLst/>
              <a:gdLst/>
              <a:ahLst/>
              <a:cxnLst>
                <a:cxn ang="0">
                  <a:pos x="237" y="9"/>
                </a:cxn>
                <a:cxn ang="0">
                  <a:pos x="224" y="0"/>
                </a:cxn>
                <a:cxn ang="0">
                  <a:pos x="134" y="426"/>
                </a:cxn>
                <a:cxn ang="0">
                  <a:pos x="53" y="944"/>
                </a:cxn>
                <a:cxn ang="0">
                  <a:pos x="15" y="1297"/>
                </a:cxn>
                <a:cxn ang="0">
                  <a:pos x="0" y="1648"/>
                </a:cxn>
                <a:cxn ang="0">
                  <a:pos x="6" y="1823"/>
                </a:cxn>
                <a:cxn ang="0">
                  <a:pos x="9" y="1821"/>
                </a:cxn>
                <a:cxn ang="0">
                  <a:pos x="15" y="1818"/>
                </a:cxn>
                <a:cxn ang="0">
                  <a:pos x="19" y="1817"/>
                </a:cxn>
                <a:cxn ang="0">
                  <a:pos x="25" y="1815"/>
                </a:cxn>
                <a:cxn ang="0">
                  <a:pos x="35" y="1671"/>
                </a:cxn>
                <a:cxn ang="0">
                  <a:pos x="76" y="1442"/>
                </a:cxn>
                <a:cxn ang="0">
                  <a:pos x="90" y="1424"/>
                </a:cxn>
                <a:cxn ang="0">
                  <a:pos x="131" y="1398"/>
                </a:cxn>
                <a:cxn ang="0">
                  <a:pos x="154" y="1389"/>
                </a:cxn>
                <a:cxn ang="0">
                  <a:pos x="234" y="1378"/>
                </a:cxn>
                <a:cxn ang="0">
                  <a:pos x="260" y="1378"/>
                </a:cxn>
                <a:cxn ang="0">
                  <a:pos x="271" y="1391"/>
                </a:cxn>
                <a:cxn ang="0">
                  <a:pos x="284" y="1410"/>
                </a:cxn>
                <a:cxn ang="0">
                  <a:pos x="314" y="1495"/>
                </a:cxn>
                <a:cxn ang="0">
                  <a:pos x="319" y="1544"/>
                </a:cxn>
                <a:cxn ang="0">
                  <a:pos x="334" y="1537"/>
                </a:cxn>
                <a:cxn ang="0">
                  <a:pos x="351" y="1524"/>
                </a:cxn>
                <a:cxn ang="0">
                  <a:pos x="385" y="1009"/>
                </a:cxn>
                <a:cxn ang="0">
                  <a:pos x="452" y="555"/>
                </a:cxn>
                <a:cxn ang="0">
                  <a:pos x="513" y="341"/>
                </a:cxn>
                <a:cxn ang="0">
                  <a:pos x="482" y="312"/>
                </a:cxn>
                <a:cxn ang="0">
                  <a:pos x="395" y="220"/>
                </a:cxn>
                <a:cxn ang="0">
                  <a:pos x="258" y="30"/>
                </a:cxn>
                <a:cxn ang="0">
                  <a:pos x="237" y="9"/>
                </a:cxn>
              </a:cxnLst>
              <a:rect l="0" t="0" r="r" b="b"/>
              <a:pathLst>
                <a:path w="513" h="1823">
                  <a:moveTo>
                    <a:pt x="237" y="9"/>
                  </a:moveTo>
                  <a:lnTo>
                    <a:pt x="224" y="0"/>
                  </a:lnTo>
                  <a:lnTo>
                    <a:pt x="134" y="426"/>
                  </a:lnTo>
                  <a:lnTo>
                    <a:pt x="53" y="944"/>
                  </a:lnTo>
                  <a:lnTo>
                    <a:pt x="15" y="1297"/>
                  </a:lnTo>
                  <a:lnTo>
                    <a:pt x="0" y="1648"/>
                  </a:lnTo>
                  <a:lnTo>
                    <a:pt x="6" y="1823"/>
                  </a:lnTo>
                  <a:lnTo>
                    <a:pt x="9" y="1821"/>
                  </a:lnTo>
                  <a:lnTo>
                    <a:pt x="15" y="1818"/>
                  </a:lnTo>
                  <a:lnTo>
                    <a:pt x="19" y="1817"/>
                  </a:lnTo>
                  <a:lnTo>
                    <a:pt x="25" y="1815"/>
                  </a:lnTo>
                  <a:lnTo>
                    <a:pt x="35" y="1671"/>
                  </a:lnTo>
                  <a:lnTo>
                    <a:pt x="76" y="1442"/>
                  </a:lnTo>
                  <a:lnTo>
                    <a:pt x="90" y="1424"/>
                  </a:lnTo>
                  <a:lnTo>
                    <a:pt x="131" y="1398"/>
                  </a:lnTo>
                  <a:lnTo>
                    <a:pt x="154" y="1389"/>
                  </a:lnTo>
                  <a:lnTo>
                    <a:pt x="234" y="1378"/>
                  </a:lnTo>
                  <a:lnTo>
                    <a:pt x="260" y="1378"/>
                  </a:lnTo>
                  <a:lnTo>
                    <a:pt x="271" y="1391"/>
                  </a:lnTo>
                  <a:lnTo>
                    <a:pt x="284" y="1410"/>
                  </a:lnTo>
                  <a:lnTo>
                    <a:pt x="314" y="1495"/>
                  </a:lnTo>
                  <a:lnTo>
                    <a:pt x="319" y="1544"/>
                  </a:lnTo>
                  <a:lnTo>
                    <a:pt x="334" y="1537"/>
                  </a:lnTo>
                  <a:lnTo>
                    <a:pt x="351" y="1524"/>
                  </a:lnTo>
                  <a:lnTo>
                    <a:pt x="385" y="1009"/>
                  </a:lnTo>
                  <a:lnTo>
                    <a:pt x="452" y="555"/>
                  </a:lnTo>
                  <a:lnTo>
                    <a:pt x="513" y="341"/>
                  </a:lnTo>
                  <a:lnTo>
                    <a:pt x="482" y="312"/>
                  </a:lnTo>
                  <a:lnTo>
                    <a:pt x="395" y="220"/>
                  </a:lnTo>
                  <a:lnTo>
                    <a:pt x="258" y="30"/>
                  </a:lnTo>
                  <a:lnTo>
                    <a:pt x="237" y="9"/>
                  </a:lnTo>
                  <a:close/>
                </a:path>
              </a:pathLst>
            </a:custGeom>
            <a:solidFill>
              <a:srgbClr val="FFFF00"/>
            </a:solidFill>
            <a:ln w="9525">
              <a:noFill/>
              <a:round/>
              <a:headEnd/>
              <a:tailEnd/>
            </a:ln>
          </p:spPr>
          <p:txBody>
            <a:bodyPr/>
            <a:lstStyle/>
            <a:p>
              <a:endParaRPr lang="en-GB"/>
            </a:p>
          </p:txBody>
        </p:sp>
        <p:sp>
          <p:nvSpPr>
            <p:cNvPr id="26326" name="Freeform 726"/>
            <p:cNvSpPr>
              <a:spLocks/>
            </p:cNvSpPr>
            <p:nvPr/>
          </p:nvSpPr>
          <p:spPr bwMode="auto">
            <a:xfrm>
              <a:off x="2745" y="2177"/>
              <a:ext cx="34" cy="46"/>
            </a:xfrm>
            <a:custGeom>
              <a:avLst/>
              <a:gdLst/>
              <a:ahLst/>
              <a:cxnLst>
                <a:cxn ang="0">
                  <a:pos x="130" y="46"/>
                </a:cxn>
                <a:cxn ang="0">
                  <a:pos x="118" y="0"/>
                </a:cxn>
                <a:cxn ang="0">
                  <a:pos x="102" y="0"/>
                </a:cxn>
                <a:cxn ang="0">
                  <a:pos x="67" y="14"/>
                </a:cxn>
                <a:cxn ang="0">
                  <a:pos x="47" y="24"/>
                </a:cxn>
                <a:cxn ang="0">
                  <a:pos x="14" y="49"/>
                </a:cxn>
                <a:cxn ang="0">
                  <a:pos x="4" y="60"/>
                </a:cxn>
                <a:cxn ang="0">
                  <a:pos x="0" y="72"/>
                </a:cxn>
                <a:cxn ang="0">
                  <a:pos x="23" y="63"/>
                </a:cxn>
                <a:cxn ang="0">
                  <a:pos x="31" y="62"/>
                </a:cxn>
                <a:cxn ang="0">
                  <a:pos x="39" y="60"/>
                </a:cxn>
                <a:cxn ang="0">
                  <a:pos x="46" y="59"/>
                </a:cxn>
                <a:cxn ang="0">
                  <a:pos x="54" y="59"/>
                </a:cxn>
                <a:cxn ang="0">
                  <a:pos x="63" y="57"/>
                </a:cxn>
                <a:cxn ang="0">
                  <a:pos x="73" y="57"/>
                </a:cxn>
                <a:cxn ang="0">
                  <a:pos x="73" y="70"/>
                </a:cxn>
                <a:cxn ang="0">
                  <a:pos x="67" y="86"/>
                </a:cxn>
                <a:cxn ang="0">
                  <a:pos x="13" y="162"/>
                </a:cxn>
                <a:cxn ang="0">
                  <a:pos x="4" y="184"/>
                </a:cxn>
                <a:cxn ang="0">
                  <a:pos x="1" y="206"/>
                </a:cxn>
                <a:cxn ang="0">
                  <a:pos x="11" y="194"/>
                </a:cxn>
                <a:cxn ang="0">
                  <a:pos x="44" y="165"/>
                </a:cxn>
                <a:cxn ang="0">
                  <a:pos x="67" y="136"/>
                </a:cxn>
                <a:cxn ang="0">
                  <a:pos x="81" y="122"/>
                </a:cxn>
                <a:cxn ang="0">
                  <a:pos x="88" y="122"/>
                </a:cxn>
                <a:cxn ang="0">
                  <a:pos x="90" y="134"/>
                </a:cxn>
                <a:cxn ang="0">
                  <a:pos x="73" y="229"/>
                </a:cxn>
                <a:cxn ang="0">
                  <a:pos x="75" y="227"/>
                </a:cxn>
                <a:cxn ang="0">
                  <a:pos x="80" y="227"/>
                </a:cxn>
                <a:cxn ang="0">
                  <a:pos x="81" y="226"/>
                </a:cxn>
                <a:cxn ang="0">
                  <a:pos x="107" y="170"/>
                </a:cxn>
                <a:cxn ang="0">
                  <a:pos x="111" y="160"/>
                </a:cxn>
                <a:cxn ang="0">
                  <a:pos x="117" y="155"/>
                </a:cxn>
                <a:cxn ang="0">
                  <a:pos x="124" y="155"/>
                </a:cxn>
                <a:cxn ang="0">
                  <a:pos x="130" y="156"/>
                </a:cxn>
                <a:cxn ang="0">
                  <a:pos x="134" y="156"/>
                </a:cxn>
                <a:cxn ang="0">
                  <a:pos x="162" y="197"/>
                </a:cxn>
                <a:cxn ang="0">
                  <a:pos x="164" y="196"/>
                </a:cxn>
                <a:cxn ang="0">
                  <a:pos x="165" y="196"/>
                </a:cxn>
                <a:cxn ang="0">
                  <a:pos x="165" y="194"/>
                </a:cxn>
                <a:cxn ang="0">
                  <a:pos x="168" y="194"/>
                </a:cxn>
                <a:cxn ang="0">
                  <a:pos x="168" y="184"/>
                </a:cxn>
                <a:cxn ang="0">
                  <a:pos x="164" y="170"/>
                </a:cxn>
                <a:cxn ang="0">
                  <a:pos x="137" y="102"/>
                </a:cxn>
                <a:cxn ang="0">
                  <a:pos x="130" y="46"/>
                </a:cxn>
              </a:cxnLst>
              <a:rect l="0" t="0" r="r" b="b"/>
              <a:pathLst>
                <a:path w="168" h="229">
                  <a:moveTo>
                    <a:pt x="130" y="46"/>
                  </a:moveTo>
                  <a:lnTo>
                    <a:pt x="118" y="0"/>
                  </a:lnTo>
                  <a:lnTo>
                    <a:pt x="102" y="0"/>
                  </a:lnTo>
                  <a:lnTo>
                    <a:pt x="67" y="14"/>
                  </a:lnTo>
                  <a:lnTo>
                    <a:pt x="47" y="24"/>
                  </a:lnTo>
                  <a:lnTo>
                    <a:pt x="14" y="49"/>
                  </a:lnTo>
                  <a:lnTo>
                    <a:pt x="4" y="60"/>
                  </a:lnTo>
                  <a:lnTo>
                    <a:pt x="0" y="72"/>
                  </a:lnTo>
                  <a:lnTo>
                    <a:pt x="23" y="63"/>
                  </a:lnTo>
                  <a:lnTo>
                    <a:pt x="31" y="62"/>
                  </a:lnTo>
                  <a:lnTo>
                    <a:pt x="39" y="60"/>
                  </a:lnTo>
                  <a:lnTo>
                    <a:pt x="46" y="59"/>
                  </a:lnTo>
                  <a:lnTo>
                    <a:pt x="54" y="59"/>
                  </a:lnTo>
                  <a:lnTo>
                    <a:pt x="63" y="57"/>
                  </a:lnTo>
                  <a:lnTo>
                    <a:pt x="73" y="57"/>
                  </a:lnTo>
                  <a:lnTo>
                    <a:pt x="73" y="70"/>
                  </a:lnTo>
                  <a:lnTo>
                    <a:pt x="67" y="86"/>
                  </a:lnTo>
                  <a:lnTo>
                    <a:pt x="13" y="162"/>
                  </a:lnTo>
                  <a:lnTo>
                    <a:pt x="4" y="184"/>
                  </a:lnTo>
                  <a:lnTo>
                    <a:pt x="1" y="206"/>
                  </a:lnTo>
                  <a:lnTo>
                    <a:pt x="11" y="194"/>
                  </a:lnTo>
                  <a:lnTo>
                    <a:pt x="44" y="165"/>
                  </a:lnTo>
                  <a:lnTo>
                    <a:pt x="67" y="136"/>
                  </a:lnTo>
                  <a:lnTo>
                    <a:pt x="81" y="122"/>
                  </a:lnTo>
                  <a:lnTo>
                    <a:pt x="88" y="122"/>
                  </a:lnTo>
                  <a:lnTo>
                    <a:pt x="90" y="134"/>
                  </a:lnTo>
                  <a:lnTo>
                    <a:pt x="73" y="229"/>
                  </a:lnTo>
                  <a:lnTo>
                    <a:pt x="75" y="227"/>
                  </a:lnTo>
                  <a:lnTo>
                    <a:pt x="80" y="227"/>
                  </a:lnTo>
                  <a:lnTo>
                    <a:pt x="81" y="226"/>
                  </a:lnTo>
                  <a:lnTo>
                    <a:pt x="107" y="170"/>
                  </a:lnTo>
                  <a:lnTo>
                    <a:pt x="111" y="160"/>
                  </a:lnTo>
                  <a:lnTo>
                    <a:pt x="117" y="155"/>
                  </a:lnTo>
                  <a:lnTo>
                    <a:pt x="124" y="155"/>
                  </a:lnTo>
                  <a:lnTo>
                    <a:pt x="130" y="156"/>
                  </a:lnTo>
                  <a:lnTo>
                    <a:pt x="134" y="156"/>
                  </a:lnTo>
                  <a:lnTo>
                    <a:pt x="162" y="197"/>
                  </a:lnTo>
                  <a:lnTo>
                    <a:pt x="164" y="196"/>
                  </a:lnTo>
                  <a:lnTo>
                    <a:pt x="165" y="196"/>
                  </a:lnTo>
                  <a:lnTo>
                    <a:pt x="165" y="194"/>
                  </a:lnTo>
                  <a:lnTo>
                    <a:pt x="168" y="194"/>
                  </a:lnTo>
                  <a:lnTo>
                    <a:pt x="168" y="184"/>
                  </a:lnTo>
                  <a:lnTo>
                    <a:pt x="164" y="170"/>
                  </a:lnTo>
                  <a:lnTo>
                    <a:pt x="137" y="102"/>
                  </a:lnTo>
                  <a:lnTo>
                    <a:pt x="130" y="46"/>
                  </a:lnTo>
                  <a:close/>
                </a:path>
              </a:pathLst>
            </a:custGeom>
            <a:solidFill>
              <a:srgbClr val="663333"/>
            </a:solidFill>
            <a:ln w="9525">
              <a:noFill/>
              <a:round/>
              <a:headEnd/>
              <a:tailEnd/>
            </a:ln>
          </p:spPr>
          <p:txBody>
            <a:bodyPr/>
            <a:lstStyle/>
            <a:p>
              <a:endParaRPr lang="en-GB"/>
            </a:p>
          </p:txBody>
        </p:sp>
        <p:sp>
          <p:nvSpPr>
            <p:cNvPr id="26327" name="Freeform 727"/>
            <p:cNvSpPr>
              <a:spLocks/>
            </p:cNvSpPr>
            <p:nvPr/>
          </p:nvSpPr>
          <p:spPr bwMode="auto">
            <a:xfrm>
              <a:off x="2592" y="2140"/>
              <a:ext cx="71" cy="81"/>
            </a:xfrm>
            <a:custGeom>
              <a:avLst/>
              <a:gdLst/>
              <a:ahLst/>
              <a:cxnLst>
                <a:cxn ang="0">
                  <a:pos x="50" y="83"/>
                </a:cxn>
                <a:cxn ang="0">
                  <a:pos x="25" y="108"/>
                </a:cxn>
                <a:cxn ang="0">
                  <a:pos x="8" y="133"/>
                </a:cxn>
                <a:cxn ang="0">
                  <a:pos x="0" y="154"/>
                </a:cxn>
                <a:cxn ang="0">
                  <a:pos x="43" y="233"/>
                </a:cxn>
                <a:cxn ang="0">
                  <a:pos x="73" y="364"/>
                </a:cxn>
                <a:cxn ang="0">
                  <a:pos x="89" y="406"/>
                </a:cxn>
                <a:cxn ang="0">
                  <a:pos x="138" y="389"/>
                </a:cxn>
                <a:cxn ang="0">
                  <a:pos x="160" y="377"/>
                </a:cxn>
                <a:cxn ang="0">
                  <a:pos x="190" y="366"/>
                </a:cxn>
                <a:cxn ang="0">
                  <a:pos x="208" y="356"/>
                </a:cxn>
                <a:cxn ang="0">
                  <a:pos x="228" y="176"/>
                </a:cxn>
                <a:cxn ang="0">
                  <a:pos x="232" y="164"/>
                </a:cxn>
                <a:cxn ang="0">
                  <a:pos x="257" y="147"/>
                </a:cxn>
                <a:cxn ang="0">
                  <a:pos x="351" y="101"/>
                </a:cxn>
                <a:cxn ang="0">
                  <a:pos x="225" y="87"/>
                </a:cxn>
                <a:cxn ang="0">
                  <a:pos x="220" y="61"/>
                </a:cxn>
                <a:cxn ang="0">
                  <a:pos x="214" y="40"/>
                </a:cxn>
                <a:cxn ang="0">
                  <a:pos x="194" y="0"/>
                </a:cxn>
                <a:cxn ang="0">
                  <a:pos x="174" y="7"/>
                </a:cxn>
                <a:cxn ang="0">
                  <a:pos x="83" y="58"/>
                </a:cxn>
                <a:cxn ang="0">
                  <a:pos x="50" y="83"/>
                </a:cxn>
              </a:cxnLst>
              <a:rect l="0" t="0" r="r" b="b"/>
              <a:pathLst>
                <a:path w="351" h="406">
                  <a:moveTo>
                    <a:pt x="50" y="83"/>
                  </a:moveTo>
                  <a:lnTo>
                    <a:pt x="25" y="108"/>
                  </a:lnTo>
                  <a:lnTo>
                    <a:pt x="8" y="133"/>
                  </a:lnTo>
                  <a:lnTo>
                    <a:pt x="0" y="154"/>
                  </a:lnTo>
                  <a:lnTo>
                    <a:pt x="43" y="233"/>
                  </a:lnTo>
                  <a:lnTo>
                    <a:pt x="73" y="364"/>
                  </a:lnTo>
                  <a:lnTo>
                    <a:pt x="89" y="406"/>
                  </a:lnTo>
                  <a:lnTo>
                    <a:pt x="138" y="389"/>
                  </a:lnTo>
                  <a:lnTo>
                    <a:pt x="160" y="377"/>
                  </a:lnTo>
                  <a:lnTo>
                    <a:pt x="190" y="366"/>
                  </a:lnTo>
                  <a:lnTo>
                    <a:pt x="208" y="356"/>
                  </a:lnTo>
                  <a:lnTo>
                    <a:pt x="228" y="176"/>
                  </a:lnTo>
                  <a:lnTo>
                    <a:pt x="232" y="164"/>
                  </a:lnTo>
                  <a:lnTo>
                    <a:pt x="257" y="147"/>
                  </a:lnTo>
                  <a:lnTo>
                    <a:pt x="351" y="101"/>
                  </a:lnTo>
                  <a:lnTo>
                    <a:pt x="225" y="87"/>
                  </a:lnTo>
                  <a:lnTo>
                    <a:pt x="220" y="61"/>
                  </a:lnTo>
                  <a:lnTo>
                    <a:pt x="214" y="40"/>
                  </a:lnTo>
                  <a:lnTo>
                    <a:pt x="194" y="0"/>
                  </a:lnTo>
                  <a:lnTo>
                    <a:pt x="174" y="7"/>
                  </a:lnTo>
                  <a:lnTo>
                    <a:pt x="83" y="58"/>
                  </a:lnTo>
                  <a:lnTo>
                    <a:pt x="50" y="83"/>
                  </a:lnTo>
                  <a:close/>
                </a:path>
              </a:pathLst>
            </a:custGeom>
            <a:solidFill>
              <a:srgbClr val="F2D8CC"/>
            </a:solidFill>
            <a:ln w="9525">
              <a:noFill/>
              <a:round/>
              <a:headEnd/>
              <a:tailEnd/>
            </a:ln>
          </p:spPr>
          <p:txBody>
            <a:bodyPr/>
            <a:lstStyle/>
            <a:p>
              <a:endParaRPr lang="en-GB"/>
            </a:p>
          </p:txBody>
        </p:sp>
        <p:sp>
          <p:nvSpPr>
            <p:cNvPr id="26328" name="Freeform 728"/>
            <p:cNvSpPr>
              <a:spLocks/>
            </p:cNvSpPr>
            <p:nvPr/>
          </p:nvSpPr>
          <p:spPr bwMode="auto">
            <a:xfrm>
              <a:off x="2802" y="2175"/>
              <a:ext cx="31" cy="45"/>
            </a:xfrm>
            <a:custGeom>
              <a:avLst/>
              <a:gdLst/>
              <a:ahLst/>
              <a:cxnLst>
                <a:cxn ang="0">
                  <a:pos x="24" y="43"/>
                </a:cxn>
                <a:cxn ang="0">
                  <a:pos x="0" y="54"/>
                </a:cxn>
                <a:cxn ang="0">
                  <a:pos x="2" y="229"/>
                </a:cxn>
                <a:cxn ang="0">
                  <a:pos x="30" y="224"/>
                </a:cxn>
                <a:cxn ang="0">
                  <a:pos x="57" y="220"/>
                </a:cxn>
                <a:cxn ang="0">
                  <a:pos x="70" y="217"/>
                </a:cxn>
                <a:cxn ang="0">
                  <a:pos x="110" y="211"/>
                </a:cxn>
                <a:cxn ang="0">
                  <a:pos x="157" y="0"/>
                </a:cxn>
                <a:cxn ang="0">
                  <a:pos x="24" y="43"/>
                </a:cxn>
              </a:cxnLst>
              <a:rect l="0" t="0" r="r" b="b"/>
              <a:pathLst>
                <a:path w="157" h="229">
                  <a:moveTo>
                    <a:pt x="24" y="43"/>
                  </a:moveTo>
                  <a:lnTo>
                    <a:pt x="0" y="54"/>
                  </a:lnTo>
                  <a:lnTo>
                    <a:pt x="2" y="229"/>
                  </a:lnTo>
                  <a:lnTo>
                    <a:pt x="30" y="224"/>
                  </a:lnTo>
                  <a:lnTo>
                    <a:pt x="57" y="220"/>
                  </a:lnTo>
                  <a:lnTo>
                    <a:pt x="70" y="217"/>
                  </a:lnTo>
                  <a:lnTo>
                    <a:pt x="110" y="211"/>
                  </a:lnTo>
                  <a:lnTo>
                    <a:pt x="157" y="0"/>
                  </a:lnTo>
                  <a:lnTo>
                    <a:pt x="24" y="43"/>
                  </a:lnTo>
                  <a:close/>
                </a:path>
              </a:pathLst>
            </a:custGeom>
            <a:solidFill>
              <a:srgbClr val="7F7F7F"/>
            </a:solidFill>
            <a:ln w="9525">
              <a:noFill/>
              <a:round/>
              <a:headEnd/>
              <a:tailEnd/>
            </a:ln>
          </p:spPr>
          <p:txBody>
            <a:bodyPr/>
            <a:lstStyle/>
            <a:p>
              <a:endParaRPr lang="en-GB"/>
            </a:p>
          </p:txBody>
        </p:sp>
        <p:sp>
          <p:nvSpPr>
            <p:cNvPr id="26329" name="Freeform 729"/>
            <p:cNvSpPr>
              <a:spLocks/>
            </p:cNvSpPr>
            <p:nvPr/>
          </p:nvSpPr>
          <p:spPr bwMode="auto">
            <a:xfrm>
              <a:off x="2773" y="2103"/>
              <a:ext cx="142" cy="114"/>
            </a:xfrm>
            <a:custGeom>
              <a:avLst/>
              <a:gdLst/>
              <a:ahLst/>
              <a:cxnLst>
                <a:cxn ang="0">
                  <a:pos x="668" y="27"/>
                </a:cxn>
                <a:cxn ang="0">
                  <a:pos x="651" y="10"/>
                </a:cxn>
                <a:cxn ang="0">
                  <a:pos x="638" y="0"/>
                </a:cxn>
                <a:cxn ang="0">
                  <a:pos x="628" y="0"/>
                </a:cxn>
                <a:cxn ang="0">
                  <a:pos x="615" y="4"/>
                </a:cxn>
                <a:cxn ang="0">
                  <a:pos x="564" y="57"/>
                </a:cxn>
                <a:cxn ang="0">
                  <a:pos x="0" y="337"/>
                </a:cxn>
                <a:cxn ang="0">
                  <a:pos x="12" y="377"/>
                </a:cxn>
                <a:cxn ang="0">
                  <a:pos x="21" y="398"/>
                </a:cxn>
                <a:cxn ang="0">
                  <a:pos x="34" y="419"/>
                </a:cxn>
                <a:cxn ang="0">
                  <a:pos x="437" y="271"/>
                </a:cxn>
                <a:cxn ang="0">
                  <a:pos x="437" y="298"/>
                </a:cxn>
                <a:cxn ang="0">
                  <a:pos x="414" y="307"/>
                </a:cxn>
                <a:cxn ang="0">
                  <a:pos x="391" y="317"/>
                </a:cxn>
                <a:cxn ang="0">
                  <a:pos x="379" y="321"/>
                </a:cxn>
                <a:cxn ang="0">
                  <a:pos x="344" y="337"/>
                </a:cxn>
                <a:cxn ang="0">
                  <a:pos x="322" y="383"/>
                </a:cxn>
                <a:cxn ang="0">
                  <a:pos x="307" y="441"/>
                </a:cxn>
                <a:cxn ang="0">
                  <a:pos x="295" y="561"/>
                </a:cxn>
                <a:cxn ang="0">
                  <a:pos x="300" y="563"/>
                </a:cxn>
                <a:cxn ang="0">
                  <a:pos x="307" y="564"/>
                </a:cxn>
                <a:cxn ang="0">
                  <a:pos x="313" y="567"/>
                </a:cxn>
                <a:cxn ang="0">
                  <a:pos x="320" y="568"/>
                </a:cxn>
                <a:cxn ang="0">
                  <a:pos x="344" y="568"/>
                </a:cxn>
                <a:cxn ang="0">
                  <a:pos x="363" y="570"/>
                </a:cxn>
                <a:cxn ang="0">
                  <a:pos x="522" y="570"/>
                </a:cxn>
                <a:cxn ang="0">
                  <a:pos x="646" y="556"/>
                </a:cxn>
                <a:cxn ang="0">
                  <a:pos x="662" y="550"/>
                </a:cxn>
                <a:cxn ang="0">
                  <a:pos x="672" y="543"/>
                </a:cxn>
                <a:cxn ang="0">
                  <a:pos x="708" y="231"/>
                </a:cxn>
                <a:cxn ang="0">
                  <a:pos x="702" y="111"/>
                </a:cxn>
                <a:cxn ang="0">
                  <a:pos x="689" y="57"/>
                </a:cxn>
                <a:cxn ang="0">
                  <a:pos x="668" y="27"/>
                </a:cxn>
              </a:cxnLst>
              <a:rect l="0" t="0" r="r" b="b"/>
              <a:pathLst>
                <a:path w="708" h="570">
                  <a:moveTo>
                    <a:pt x="668" y="27"/>
                  </a:moveTo>
                  <a:lnTo>
                    <a:pt x="651" y="10"/>
                  </a:lnTo>
                  <a:lnTo>
                    <a:pt x="638" y="0"/>
                  </a:lnTo>
                  <a:lnTo>
                    <a:pt x="628" y="0"/>
                  </a:lnTo>
                  <a:lnTo>
                    <a:pt x="615" y="4"/>
                  </a:lnTo>
                  <a:lnTo>
                    <a:pt x="564" y="57"/>
                  </a:lnTo>
                  <a:lnTo>
                    <a:pt x="0" y="337"/>
                  </a:lnTo>
                  <a:lnTo>
                    <a:pt x="12" y="377"/>
                  </a:lnTo>
                  <a:lnTo>
                    <a:pt x="21" y="398"/>
                  </a:lnTo>
                  <a:lnTo>
                    <a:pt x="34" y="419"/>
                  </a:lnTo>
                  <a:lnTo>
                    <a:pt x="437" y="271"/>
                  </a:lnTo>
                  <a:lnTo>
                    <a:pt x="437" y="298"/>
                  </a:lnTo>
                  <a:lnTo>
                    <a:pt x="414" y="307"/>
                  </a:lnTo>
                  <a:lnTo>
                    <a:pt x="391" y="317"/>
                  </a:lnTo>
                  <a:lnTo>
                    <a:pt x="379" y="321"/>
                  </a:lnTo>
                  <a:lnTo>
                    <a:pt x="344" y="337"/>
                  </a:lnTo>
                  <a:lnTo>
                    <a:pt x="322" y="383"/>
                  </a:lnTo>
                  <a:lnTo>
                    <a:pt x="307" y="441"/>
                  </a:lnTo>
                  <a:lnTo>
                    <a:pt x="295" y="561"/>
                  </a:lnTo>
                  <a:lnTo>
                    <a:pt x="300" y="563"/>
                  </a:lnTo>
                  <a:lnTo>
                    <a:pt x="307" y="564"/>
                  </a:lnTo>
                  <a:lnTo>
                    <a:pt x="313" y="567"/>
                  </a:lnTo>
                  <a:lnTo>
                    <a:pt x="320" y="568"/>
                  </a:lnTo>
                  <a:lnTo>
                    <a:pt x="344" y="568"/>
                  </a:lnTo>
                  <a:lnTo>
                    <a:pt x="363" y="570"/>
                  </a:lnTo>
                  <a:lnTo>
                    <a:pt x="522" y="570"/>
                  </a:lnTo>
                  <a:lnTo>
                    <a:pt x="646" y="556"/>
                  </a:lnTo>
                  <a:lnTo>
                    <a:pt x="662" y="550"/>
                  </a:lnTo>
                  <a:lnTo>
                    <a:pt x="672" y="543"/>
                  </a:lnTo>
                  <a:lnTo>
                    <a:pt x="708" y="231"/>
                  </a:lnTo>
                  <a:lnTo>
                    <a:pt x="702" y="111"/>
                  </a:lnTo>
                  <a:lnTo>
                    <a:pt x="689" y="57"/>
                  </a:lnTo>
                  <a:lnTo>
                    <a:pt x="668" y="27"/>
                  </a:lnTo>
                  <a:close/>
                </a:path>
              </a:pathLst>
            </a:custGeom>
            <a:solidFill>
              <a:srgbClr val="197A3D"/>
            </a:solidFill>
            <a:ln w="9525">
              <a:noFill/>
              <a:round/>
              <a:headEnd/>
              <a:tailEnd/>
            </a:ln>
          </p:spPr>
          <p:txBody>
            <a:bodyPr/>
            <a:lstStyle/>
            <a:p>
              <a:endParaRPr lang="en-GB"/>
            </a:p>
          </p:txBody>
        </p:sp>
        <p:sp>
          <p:nvSpPr>
            <p:cNvPr id="26330" name="Freeform 730"/>
            <p:cNvSpPr>
              <a:spLocks/>
            </p:cNvSpPr>
            <p:nvPr/>
          </p:nvSpPr>
          <p:spPr bwMode="auto">
            <a:xfrm>
              <a:off x="2914" y="2169"/>
              <a:ext cx="49" cy="44"/>
            </a:xfrm>
            <a:custGeom>
              <a:avLst/>
              <a:gdLst/>
              <a:ahLst/>
              <a:cxnLst>
                <a:cxn ang="0">
                  <a:pos x="239" y="216"/>
                </a:cxn>
                <a:cxn ang="0">
                  <a:pos x="245" y="215"/>
                </a:cxn>
                <a:cxn ang="0">
                  <a:pos x="248" y="0"/>
                </a:cxn>
                <a:cxn ang="0">
                  <a:pos x="51" y="12"/>
                </a:cxn>
                <a:cxn ang="0">
                  <a:pos x="27" y="16"/>
                </a:cxn>
                <a:cxn ang="0">
                  <a:pos x="4" y="167"/>
                </a:cxn>
                <a:cxn ang="0">
                  <a:pos x="0" y="222"/>
                </a:cxn>
                <a:cxn ang="0">
                  <a:pos x="20" y="222"/>
                </a:cxn>
                <a:cxn ang="0">
                  <a:pos x="27" y="223"/>
                </a:cxn>
                <a:cxn ang="0">
                  <a:pos x="239" y="216"/>
                </a:cxn>
              </a:cxnLst>
              <a:rect l="0" t="0" r="r" b="b"/>
              <a:pathLst>
                <a:path w="248" h="223">
                  <a:moveTo>
                    <a:pt x="239" y="216"/>
                  </a:moveTo>
                  <a:lnTo>
                    <a:pt x="245" y="215"/>
                  </a:lnTo>
                  <a:lnTo>
                    <a:pt x="248" y="0"/>
                  </a:lnTo>
                  <a:lnTo>
                    <a:pt x="51" y="12"/>
                  </a:lnTo>
                  <a:lnTo>
                    <a:pt x="27" y="16"/>
                  </a:lnTo>
                  <a:lnTo>
                    <a:pt x="4" y="167"/>
                  </a:lnTo>
                  <a:lnTo>
                    <a:pt x="0" y="222"/>
                  </a:lnTo>
                  <a:lnTo>
                    <a:pt x="20" y="222"/>
                  </a:lnTo>
                  <a:lnTo>
                    <a:pt x="27" y="223"/>
                  </a:lnTo>
                  <a:lnTo>
                    <a:pt x="239" y="216"/>
                  </a:lnTo>
                  <a:close/>
                </a:path>
              </a:pathLst>
            </a:custGeom>
            <a:solidFill>
              <a:srgbClr val="7F7F7F"/>
            </a:solidFill>
            <a:ln w="9525">
              <a:noFill/>
              <a:round/>
              <a:headEnd/>
              <a:tailEnd/>
            </a:ln>
          </p:spPr>
          <p:txBody>
            <a:bodyPr/>
            <a:lstStyle/>
            <a:p>
              <a:endParaRPr lang="en-GB"/>
            </a:p>
          </p:txBody>
        </p:sp>
        <p:sp>
          <p:nvSpPr>
            <p:cNvPr id="26331" name="Freeform 731"/>
            <p:cNvSpPr>
              <a:spLocks/>
            </p:cNvSpPr>
            <p:nvPr/>
          </p:nvSpPr>
          <p:spPr bwMode="auto">
            <a:xfrm>
              <a:off x="2641" y="2125"/>
              <a:ext cx="45" cy="82"/>
            </a:xfrm>
            <a:custGeom>
              <a:avLst/>
              <a:gdLst/>
              <a:ahLst/>
              <a:cxnLst>
                <a:cxn ang="0">
                  <a:pos x="203" y="0"/>
                </a:cxn>
                <a:cxn ang="0">
                  <a:pos x="183" y="9"/>
                </a:cxn>
                <a:cxn ang="0">
                  <a:pos x="132" y="43"/>
                </a:cxn>
                <a:cxn ang="0">
                  <a:pos x="61" y="112"/>
                </a:cxn>
                <a:cxn ang="0">
                  <a:pos x="48" y="129"/>
                </a:cxn>
                <a:cxn ang="0">
                  <a:pos x="42" y="141"/>
                </a:cxn>
                <a:cxn ang="0">
                  <a:pos x="56" y="141"/>
                </a:cxn>
                <a:cxn ang="0">
                  <a:pos x="68" y="143"/>
                </a:cxn>
                <a:cxn ang="0">
                  <a:pos x="108" y="143"/>
                </a:cxn>
                <a:cxn ang="0">
                  <a:pos x="119" y="145"/>
                </a:cxn>
                <a:cxn ang="0">
                  <a:pos x="146" y="146"/>
                </a:cxn>
                <a:cxn ang="0">
                  <a:pos x="138" y="167"/>
                </a:cxn>
                <a:cxn ang="0">
                  <a:pos x="109" y="199"/>
                </a:cxn>
                <a:cxn ang="0">
                  <a:pos x="73" y="227"/>
                </a:cxn>
                <a:cxn ang="0">
                  <a:pos x="14" y="256"/>
                </a:cxn>
                <a:cxn ang="0">
                  <a:pos x="0" y="413"/>
                </a:cxn>
                <a:cxn ang="0">
                  <a:pos x="222" y="316"/>
                </a:cxn>
                <a:cxn ang="0">
                  <a:pos x="227" y="240"/>
                </a:cxn>
                <a:cxn ang="0">
                  <a:pos x="203" y="0"/>
                </a:cxn>
              </a:cxnLst>
              <a:rect l="0" t="0" r="r" b="b"/>
              <a:pathLst>
                <a:path w="227" h="413">
                  <a:moveTo>
                    <a:pt x="203" y="0"/>
                  </a:moveTo>
                  <a:lnTo>
                    <a:pt x="183" y="9"/>
                  </a:lnTo>
                  <a:lnTo>
                    <a:pt x="132" y="43"/>
                  </a:lnTo>
                  <a:lnTo>
                    <a:pt x="61" y="112"/>
                  </a:lnTo>
                  <a:lnTo>
                    <a:pt x="48" y="129"/>
                  </a:lnTo>
                  <a:lnTo>
                    <a:pt x="42" y="141"/>
                  </a:lnTo>
                  <a:lnTo>
                    <a:pt x="56" y="141"/>
                  </a:lnTo>
                  <a:lnTo>
                    <a:pt x="68" y="143"/>
                  </a:lnTo>
                  <a:lnTo>
                    <a:pt x="108" y="143"/>
                  </a:lnTo>
                  <a:lnTo>
                    <a:pt x="119" y="145"/>
                  </a:lnTo>
                  <a:lnTo>
                    <a:pt x="146" y="146"/>
                  </a:lnTo>
                  <a:lnTo>
                    <a:pt x="138" y="167"/>
                  </a:lnTo>
                  <a:lnTo>
                    <a:pt x="109" y="199"/>
                  </a:lnTo>
                  <a:lnTo>
                    <a:pt x="73" y="227"/>
                  </a:lnTo>
                  <a:lnTo>
                    <a:pt x="14" y="256"/>
                  </a:lnTo>
                  <a:lnTo>
                    <a:pt x="0" y="413"/>
                  </a:lnTo>
                  <a:lnTo>
                    <a:pt x="222" y="316"/>
                  </a:lnTo>
                  <a:lnTo>
                    <a:pt x="227" y="240"/>
                  </a:lnTo>
                  <a:lnTo>
                    <a:pt x="203" y="0"/>
                  </a:lnTo>
                  <a:close/>
                </a:path>
              </a:pathLst>
            </a:custGeom>
            <a:solidFill>
              <a:srgbClr val="BC9B4C"/>
            </a:solidFill>
            <a:ln w="9525">
              <a:noFill/>
              <a:round/>
              <a:headEnd/>
              <a:tailEnd/>
            </a:ln>
          </p:spPr>
          <p:txBody>
            <a:bodyPr/>
            <a:lstStyle/>
            <a:p>
              <a:endParaRPr lang="en-GB"/>
            </a:p>
          </p:txBody>
        </p:sp>
        <p:sp>
          <p:nvSpPr>
            <p:cNvPr id="26332" name="Freeform 732"/>
            <p:cNvSpPr>
              <a:spLocks/>
            </p:cNvSpPr>
            <p:nvPr/>
          </p:nvSpPr>
          <p:spPr bwMode="auto">
            <a:xfrm>
              <a:off x="2714" y="2157"/>
              <a:ext cx="35" cy="34"/>
            </a:xfrm>
            <a:custGeom>
              <a:avLst/>
              <a:gdLst/>
              <a:ahLst/>
              <a:cxnLst>
                <a:cxn ang="0">
                  <a:pos x="41" y="30"/>
                </a:cxn>
                <a:cxn ang="0">
                  <a:pos x="47" y="3"/>
                </a:cxn>
                <a:cxn ang="0">
                  <a:pos x="40" y="3"/>
                </a:cxn>
                <a:cxn ang="0">
                  <a:pos x="37" y="5"/>
                </a:cxn>
                <a:cxn ang="0">
                  <a:pos x="34" y="5"/>
                </a:cxn>
                <a:cxn ang="0">
                  <a:pos x="20" y="27"/>
                </a:cxn>
                <a:cxn ang="0">
                  <a:pos x="3" y="67"/>
                </a:cxn>
                <a:cxn ang="0">
                  <a:pos x="0" y="84"/>
                </a:cxn>
                <a:cxn ang="0">
                  <a:pos x="0" y="103"/>
                </a:cxn>
                <a:cxn ang="0">
                  <a:pos x="3" y="123"/>
                </a:cxn>
                <a:cxn ang="0">
                  <a:pos x="10" y="145"/>
                </a:cxn>
                <a:cxn ang="0">
                  <a:pos x="24" y="170"/>
                </a:cxn>
                <a:cxn ang="0">
                  <a:pos x="37" y="165"/>
                </a:cxn>
                <a:cxn ang="0">
                  <a:pos x="108" y="126"/>
                </a:cxn>
                <a:cxn ang="0">
                  <a:pos x="152" y="92"/>
                </a:cxn>
                <a:cxn ang="0">
                  <a:pos x="168" y="73"/>
                </a:cxn>
                <a:cxn ang="0">
                  <a:pos x="175" y="60"/>
                </a:cxn>
                <a:cxn ang="0">
                  <a:pos x="154" y="67"/>
                </a:cxn>
                <a:cxn ang="0">
                  <a:pos x="124" y="83"/>
                </a:cxn>
                <a:cxn ang="0">
                  <a:pos x="112" y="86"/>
                </a:cxn>
                <a:cxn ang="0">
                  <a:pos x="95" y="89"/>
                </a:cxn>
                <a:cxn ang="0">
                  <a:pos x="104" y="63"/>
                </a:cxn>
                <a:cxn ang="0">
                  <a:pos x="145" y="0"/>
                </a:cxn>
                <a:cxn ang="0">
                  <a:pos x="130" y="2"/>
                </a:cxn>
                <a:cxn ang="0">
                  <a:pos x="115" y="10"/>
                </a:cxn>
                <a:cxn ang="0">
                  <a:pos x="74" y="52"/>
                </a:cxn>
                <a:cxn ang="0">
                  <a:pos x="61" y="62"/>
                </a:cxn>
                <a:cxn ang="0">
                  <a:pos x="48" y="66"/>
                </a:cxn>
                <a:cxn ang="0">
                  <a:pos x="36" y="60"/>
                </a:cxn>
                <a:cxn ang="0">
                  <a:pos x="40" y="46"/>
                </a:cxn>
                <a:cxn ang="0">
                  <a:pos x="41" y="30"/>
                </a:cxn>
              </a:cxnLst>
              <a:rect l="0" t="0" r="r" b="b"/>
              <a:pathLst>
                <a:path w="175" h="170">
                  <a:moveTo>
                    <a:pt x="41" y="30"/>
                  </a:moveTo>
                  <a:lnTo>
                    <a:pt x="47" y="3"/>
                  </a:lnTo>
                  <a:lnTo>
                    <a:pt x="40" y="3"/>
                  </a:lnTo>
                  <a:lnTo>
                    <a:pt x="37" y="5"/>
                  </a:lnTo>
                  <a:lnTo>
                    <a:pt x="34" y="5"/>
                  </a:lnTo>
                  <a:lnTo>
                    <a:pt x="20" y="27"/>
                  </a:lnTo>
                  <a:lnTo>
                    <a:pt x="3" y="67"/>
                  </a:lnTo>
                  <a:lnTo>
                    <a:pt x="0" y="84"/>
                  </a:lnTo>
                  <a:lnTo>
                    <a:pt x="0" y="103"/>
                  </a:lnTo>
                  <a:lnTo>
                    <a:pt x="3" y="123"/>
                  </a:lnTo>
                  <a:lnTo>
                    <a:pt x="10" y="145"/>
                  </a:lnTo>
                  <a:lnTo>
                    <a:pt x="24" y="170"/>
                  </a:lnTo>
                  <a:lnTo>
                    <a:pt x="37" y="165"/>
                  </a:lnTo>
                  <a:lnTo>
                    <a:pt x="108" y="126"/>
                  </a:lnTo>
                  <a:lnTo>
                    <a:pt x="152" y="92"/>
                  </a:lnTo>
                  <a:lnTo>
                    <a:pt x="168" y="73"/>
                  </a:lnTo>
                  <a:lnTo>
                    <a:pt x="175" y="60"/>
                  </a:lnTo>
                  <a:lnTo>
                    <a:pt x="154" y="67"/>
                  </a:lnTo>
                  <a:lnTo>
                    <a:pt x="124" y="83"/>
                  </a:lnTo>
                  <a:lnTo>
                    <a:pt x="112" y="86"/>
                  </a:lnTo>
                  <a:lnTo>
                    <a:pt x="95" y="89"/>
                  </a:lnTo>
                  <a:lnTo>
                    <a:pt x="104" y="63"/>
                  </a:lnTo>
                  <a:lnTo>
                    <a:pt x="145" y="0"/>
                  </a:lnTo>
                  <a:lnTo>
                    <a:pt x="130" y="2"/>
                  </a:lnTo>
                  <a:lnTo>
                    <a:pt x="115" y="10"/>
                  </a:lnTo>
                  <a:lnTo>
                    <a:pt x="74" y="52"/>
                  </a:lnTo>
                  <a:lnTo>
                    <a:pt x="61" y="62"/>
                  </a:lnTo>
                  <a:lnTo>
                    <a:pt x="48" y="66"/>
                  </a:lnTo>
                  <a:lnTo>
                    <a:pt x="36" y="60"/>
                  </a:lnTo>
                  <a:lnTo>
                    <a:pt x="40" y="46"/>
                  </a:lnTo>
                  <a:lnTo>
                    <a:pt x="41" y="30"/>
                  </a:lnTo>
                  <a:close/>
                </a:path>
              </a:pathLst>
            </a:custGeom>
            <a:solidFill>
              <a:srgbClr val="F2D8CC"/>
            </a:solidFill>
            <a:ln w="9525">
              <a:noFill/>
              <a:round/>
              <a:headEnd/>
              <a:tailEnd/>
            </a:ln>
          </p:spPr>
          <p:txBody>
            <a:bodyPr/>
            <a:lstStyle/>
            <a:p>
              <a:endParaRPr lang="en-GB"/>
            </a:p>
          </p:txBody>
        </p:sp>
        <p:sp>
          <p:nvSpPr>
            <p:cNvPr id="26333" name="Freeform 733"/>
            <p:cNvSpPr>
              <a:spLocks/>
            </p:cNvSpPr>
            <p:nvPr/>
          </p:nvSpPr>
          <p:spPr bwMode="auto">
            <a:xfrm>
              <a:off x="3077" y="2152"/>
              <a:ext cx="26" cy="34"/>
            </a:xfrm>
            <a:custGeom>
              <a:avLst/>
              <a:gdLst/>
              <a:ahLst/>
              <a:cxnLst>
                <a:cxn ang="0">
                  <a:pos x="42" y="16"/>
                </a:cxn>
                <a:cxn ang="0">
                  <a:pos x="32" y="22"/>
                </a:cxn>
                <a:cxn ang="0">
                  <a:pos x="24" y="23"/>
                </a:cxn>
                <a:cxn ang="0">
                  <a:pos x="27" y="49"/>
                </a:cxn>
                <a:cxn ang="0">
                  <a:pos x="27" y="65"/>
                </a:cxn>
                <a:cxn ang="0">
                  <a:pos x="20" y="79"/>
                </a:cxn>
                <a:cxn ang="0">
                  <a:pos x="0" y="102"/>
                </a:cxn>
                <a:cxn ang="0">
                  <a:pos x="1" y="110"/>
                </a:cxn>
                <a:cxn ang="0">
                  <a:pos x="4" y="119"/>
                </a:cxn>
                <a:cxn ang="0">
                  <a:pos x="10" y="129"/>
                </a:cxn>
                <a:cxn ang="0">
                  <a:pos x="18" y="140"/>
                </a:cxn>
                <a:cxn ang="0">
                  <a:pos x="37" y="159"/>
                </a:cxn>
                <a:cxn ang="0">
                  <a:pos x="47" y="166"/>
                </a:cxn>
                <a:cxn ang="0">
                  <a:pos x="60" y="171"/>
                </a:cxn>
                <a:cxn ang="0">
                  <a:pos x="105" y="171"/>
                </a:cxn>
                <a:cxn ang="0">
                  <a:pos x="116" y="169"/>
                </a:cxn>
                <a:cxn ang="0">
                  <a:pos x="131" y="162"/>
                </a:cxn>
                <a:cxn ang="0">
                  <a:pos x="116" y="0"/>
                </a:cxn>
                <a:cxn ang="0">
                  <a:pos x="74" y="0"/>
                </a:cxn>
                <a:cxn ang="0">
                  <a:pos x="67" y="2"/>
                </a:cxn>
                <a:cxn ang="0">
                  <a:pos x="60" y="2"/>
                </a:cxn>
                <a:cxn ang="0">
                  <a:pos x="42" y="16"/>
                </a:cxn>
              </a:cxnLst>
              <a:rect l="0" t="0" r="r" b="b"/>
              <a:pathLst>
                <a:path w="131" h="171">
                  <a:moveTo>
                    <a:pt x="42" y="16"/>
                  </a:moveTo>
                  <a:lnTo>
                    <a:pt x="32" y="22"/>
                  </a:lnTo>
                  <a:lnTo>
                    <a:pt x="24" y="23"/>
                  </a:lnTo>
                  <a:lnTo>
                    <a:pt x="27" y="49"/>
                  </a:lnTo>
                  <a:lnTo>
                    <a:pt x="27" y="65"/>
                  </a:lnTo>
                  <a:lnTo>
                    <a:pt x="20" y="79"/>
                  </a:lnTo>
                  <a:lnTo>
                    <a:pt x="0" y="102"/>
                  </a:lnTo>
                  <a:lnTo>
                    <a:pt x="1" y="110"/>
                  </a:lnTo>
                  <a:lnTo>
                    <a:pt x="4" y="119"/>
                  </a:lnTo>
                  <a:lnTo>
                    <a:pt x="10" y="129"/>
                  </a:lnTo>
                  <a:lnTo>
                    <a:pt x="18" y="140"/>
                  </a:lnTo>
                  <a:lnTo>
                    <a:pt x="37" y="159"/>
                  </a:lnTo>
                  <a:lnTo>
                    <a:pt x="47" y="166"/>
                  </a:lnTo>
                  <a:lnTo>
                    <a:pt x="60" y="171"/>
                  </a:lnTo>
                  <a:lnTo>
                    <a:pt x="105" y="171"/>
                  </a:lnTo>
                  <a:lnTo>
                    <a:pt x="116" y="169"/>
                  </a:lnTo>
                  <a:lnTo>
                    <a:pt x="131" y="162"/>
                  </a:lnTo>
                  <a:lnTo>
                    <a:pt x="116" y="0"/>
                  </a:lnTo>
                  <a:lnTo>
                    <a:pt x="74" y="0"/>
                  </a:lnTo>
                  <a:lnTo>
                    <a:pt x="67" y="2"/>
                  </a:lnTo>
                  <a:lnTo>
                    <a:pt x="60" y="2"/>
                  </a:lnTo>
                  <a:lnTo>
                    <a:pt x="42" y="16"/>
                  </a:lnTo>
                  <a:close/>
                </a:path>
              </a:pathLst>
            </a:custGeom>
            <a:solidFill>
              <a:srgbClr val="333333"/>
            </a:solidFill>
            <a:ln w="9525">
              <a:noFill/>
              <a:round/>
              <a:headEnd/>
              <a:tailEnd/>
            </a:ln>
          </p:spPr>
          <p:txBody>
            <a:bodyPr/>
            <a:lstStyle/>
            <a:p>
              <a:endParaRPr lang="en-GB"/>
            </a:p>
          </p:txBody>
        </p:sp>
        <p:sp>
          <p:nvSpPr>
            <p:cNvPr id="26334" name="Freeform 734"/>
            <p:cNvSpPr>
              <a:spLocks/>
            </p:cNvSpPr>
            <p:nvPr/>
          </p:nvSpPr>
          <p:spPr bwMode="auto">
            <a:xfrm>
              <a:off x="3108" y="2123"/>
              <a:ext cx="17" cy="61"/>
            </a:xfrm>
            <a:custGeom>
              <a:avLst/>
              <a:gdLst/>
              <a:ahLst/>
              <a:cxnLst>
                <a:cxn ang="0">
                  <a:pos x="0" y="148"/>
                </a:cxn>
                <a:cxn ang="0">
                  <a:pos x="3" y="273"/>
                </a:cxn>
                <a:cxn ang="0">
                  <a:pos x="16" y="305"/>
                </a:cxn>
                <a:cxn ang="0">
                  <a:pos x="38" y="297"/>
                </a:cxn>
                <a:cxn ang="0">
                  <a:pos x="56" y="267"/>
                </a:cxn>
                <a:cxn ang="0">
                  <a:pos x="69" y="221"/>
                </a:cxn>
                <a:cxn ang="0">
                  <a:pos x="77" y="166"/>
                </a:cxn>
                <a:cxn ang="0">
                  <a:pos x="86" y="0"/>
                </a:cxn>
                <a:cxn ang="0">
                  <a:pos x="84" y="1"/>
                </a:cxn>
                <a:cxn ang="0">
                  <a:pos x="80" y="1"/>
                </a:cxn>
                <a:cxn ang="0">
                  <a:pos x="80" y="3"/>
                </a:cxn>
                <a:cxn ang="0">
                  <a:pos x="66" y="128"/>
                </a:cxn>
                <a:cxn ang="0">
                  <a:pos x="38" y="140"/>
                </a:cxn>
                <a:cxn ang="0">
                  <a:pos x="31" y="141"/>
                </a:cxn>
                <a:cxn ang="0">
                  <a:pos x="26" y="144"/>
                </a:cxn>
                <a:cxn ang="0">
                  <a:pos x="0" y="148"/>
                </a:cxn>
              </a:cxnLst>
              <a:rect l="0" t="0" r="r" b="b"/>
              <a:pathLst>
                <a:path w="86" h="305">
                  <a:moveTo>
                    <a:pt x="0" y="148"/>
                  </a:moveTo>
                  <a:lnTo>
                    <a:pt x="3" y="273"/>
                  </a:lnTo>
                  <a:lnTo>
                    <a:pt x="16" y="305"/>
                  </a:lnTo>
                  <a:lnTo>
                    <a:pt x="38" y="297"/>
                  </a:lnTo>
                  <a:lnTo>
                    <a:pt x="56" y="267"/>
                  </a:lnTo>
                  <a:lnTo>
                    <a:pt x="69" y="221"/>
                  </a:lnTo>
                  <a:lnTo>
                    <a:pt x="77" y="166"/>
                  </a:lnTo>
                  <a:lnTo>
                    <a:pt x="86" y="0"/>
                  </a:lnTo>
                  <a:lnTo>
                    <a:pt x="84" y="1"/>
                  </a:lnTo>
                  <a:lnTo>
                    <a:pt x="80" y="1"/>
                  </a:lnTo>
                  <a:lnTo>
                    <a:pt x="80" y="3"/>
                  </a:lnTo>
                  <a:lnTo>
                    <a:pt x="66" y="128"/>
                  </a:lnTo>
                  <a:lnTo>
                    <a:pt x="38" y="140"/>
                  </a:lnTo>
                  <a:lnTo>
                    <a:pt x="31" y="141"/>
                  </a:lnTo>
                  <a:lnTo>
                    <a:pt x="26" y="144"/>
                  </a:lnTo>
                  <a:lnTo>
                    <a:pt x="0" y="148"/>
                  </a:lnTo>
                  <a:close/>
                </a:path>
              </a:pathLst>
            </a:custGeom>
            <a:solidFill>
              <a:srgbClr val="333333"/>
            </a:solidFill>
            <a:ln w="9525">
              <a:noFill/>
              <a:round/>
              <a:headEnd/>
              <a:tailEnd/>
            </a:ln>
          </p:spPr>
          <p:txBody>
            <a:bodyPr/>
            <a:lstStyle/>
            <a:p>
              <a:endParaRPr lang="en-GB"/>
            </a:p>
          </p:txBody>
        </p:sp>
        <p:sp>
          <p:nvSpPr>
            <p:cNvPr id="26335" name="Freeform 735"/>
            <p:cNvSpPr>
              <a:spLocks/>
            </p:cNvSpPr>
            <p:nvPr/>
          </p:nvSpPr>
          <p:spPr bwMode="auto">
            <a:xfrm>
              <a:off x="2623" y="2149"/>
              <a:ext cx="8" cy="18"/>
            </a:xfrm>
            <a:custGeom>
              <a:avLst/>
              <a:gdLst/>
              <a:ahLst/>
              <a:cxnLst>
                <a:cxn ang="0">
                  <a:pos x="0" y="4"/>
                </a:cxn>
                <a:cxn ang="0">
                  <a:pos x="2" y="26"/>
                </a:cxn>
                <a:cxn ang="0">
                  <a:pos x="18" y="90"/>
                </a:cxn>
                <a:cxn ang="0">
                  <a:pos x="26" y="90"/>
                </a:cxn>
                <a:cxn ang="0">
                  <a:pos x="31" y="89"/>
                </a:cxn>
                <a:cxn ang="0">
                  <a:pos x="36" y="86"/>
                </a:cxn>
                <a:cxn ang="0">
                  <a:pos x="39" y="83"/>
                </a:cxn>
                <a:cxn ang="0">
                  <a:pos x="28" y="35"/>
                </a:cxn>
                <a:cxn ang="0">
                  <a:pos x="14" y="0"/>
                </a:cxn>
                <a:cxn ang="0">
                  <a:pos x="11" y="0"/>
                </a:cxn>
                <a:cxn ang="0">
                  <a:pos x="8" y="2"/>
                </a:cxn>
                <a:cxn ang="0">
                  <a:pos x="3" y="2"/>
                </a:cxn>
                <a:cxn ang="0">
                  <a:pos x="0" y="4"/>
                </a:cxn>
              </a:cxnLst>
              <a:rect l="0" t="0" r="r" b="b"/>
              <a:pathLst>
                <a:path w="39" h="90">
                  <a:moveTo>
                    <a:pt x="0" y="4"/>
                  </a:moveTo>
                  <a:lnTo>
                    <a:pt x="2" y="26"/>
                  </a:lnTo>
                  <a:lnTo>
                    <a:pt x="18" y="90"/>
                  </a:lnTo>
                  <a:lnTo>
                    <a:pt x="26" y="90"/>
                  </a:lnTo>
                  <a:lnTo>
                    <a:pt x="31" y="89"/>
                  </a:lnTo>
                  <a:lnTo>
                    <a:pt x="36" y="86"/>
                  </a:lnTo>
                  <a:lnTo>
                    <a:pt x="39" y="83"/>
                  </a:lnTo>
                  <a:lnTo>
                    <a:pt x="28" y="35"/>
                  </a:lnTo>
                  <a:lnTo>
                    <a:pt x="14" y="0"/>
                  </a:lnTo>
                  <a:lnTo>
                    <a:pt x="11" y="0"/>
                  </a:lnTo>
                  <a:lnTo>
                    <a:pt x="8" y="2"/>
                  </a:lnTo>
                  <a:lnTo>
                    <a:pt x="3" y="2"/>
                  </a:lnTo>
                  <a:lnTo>
                    <a:pt x="0" y="4"/>
                  </a:lnTo>
                  <a:close/>
                </a:path>
              </a:pathLst>
            </a:custGeom>
            <a:solidFill>
              <a:srgbClr val="000000"/>
            </a:solidFill>
            <a:ln w="9525">
              <a:noFill/>
              <a:round/>
              <a:headEnd/>
              <a:tailEnd/>
            </a:ln>
          </p:spPr>
          <p:txBody>
            <a:bodyPr/>
            <a:lstStyle/>
            <a:p>
              <a:endParaRPr lang="en-GB"/>
            </a:p>
          </p:txBody>
        </p:sp>
        <p:sp>
          <p:nvSpPr>
            <p:cNvPr id="26336" name="Freeform 736"/>
            <p:cNvSpPr>
              <a:spLocks/>
            </p:cNvSpPr>
            <p:nvPr/>
          </p:nvSpPr>
          <p:spPr bwMode="auto">
            <a:xfrm>
              <a:off x="2893" y="2059"/>
              <a:ext cx="77" cy="107"/>
            </a:xfrm>
            <a:custGeom>
              <a:avLst/>
              <a:gdLst/>
              <a:ahLst/>
              <a:cxnLst>
                <a:cxn ang="0">
                  <a:pos x="385" y="27"/>
                </a:cxn>
                <a:cxn ang="0">
                  <a:pos x="382" y="0"/>
                </a:cxn>
                <a:cxn ang="0">
                  <a:pos x="6" y="18"/>
                </a:cxn>
                <a:cxn ang="0">
                  <a:pos x="0" y="54"/>
                </a:cxn>
                <a:cxn ang="0">
                  <a:pos x="6" y="171"/>
                </a:cxn>
                <a:cxn ang="0">
                  <a:pos x="59" y="197"/>
                </a:cxn>
                <a:cxn ang="0">
                  <a:pos x="97" y="229"/>
                </a:cxn>
                <a:cxn ang="0">
                  <a:pos x="120" y="269"/>
                </a:cxn>
                <a:cxn ang="0">
                  <a:pos x="134" y="313"/>
                </a:cxn>
                <a:cxn ang="0">
                  <a:pos x="133" y="533"/>
                </a:cxn>
                <a:cxn ang="0">
                  <a:pos x="351" y="520"/>
                </a:cxn>
                <a:cxn ang="0">
                  <a:pos x="385" y="27"/>
                </a:cxn>
              </a:cxnLst>
              <a:rect l="0" t="0" r="r" b="b"/>
              <a:pathLst>
                <a:path w="385" h="533">
                  <a:moveTo>
                    <a:pt x="385" y="27"/>
                  </a:moveTo>
                  <a:lnTo>
                    <a:pt x="382" y="0"/>
                  </a:lnTo>
                  <a:lnTo>
                    <a:pt x="6" y="18"/>
                  </a:lnTo>
                  <a:lnTo>
                    <a:pt x="0" y="54"/>
                  </a:lnTo>
                  <a:lnTo>
                    <a:pt x="6" y="171"/>
                  </a:lnTo>
                  <a:lnTo>
                    <a:pt x="59" y="197"/>
                  </a:lnTo>
                  <a:lnTo>
                    <a:pt x="97" y="229"/>
                  </a:lnTo>
                  <a:lnTo>
                    <a:pt x="120" y="269"/>
                  </a:lnTo>
                  <a:lnTo>
                    <a:pt x="134" y="313"/>
                  </a:lnTo>
                  <a:lnTo>
                    <a:pt x="133" y="533"/>
                  </a:lnTo>
                  <a:lnTo>
                    <a:pt x="351" y="520"/>
                  </a:lnTo>
                  <a:lnTo>
                    <a:pt x="385" y="27"/>
                  </a:lnTo>
                  <a:close/>
                </a:path>
              </a:pathLst>
            </a:custGeom>
            <a:solidFill>
              <a:srgbClr val="BC9B4C"/>
            </a:solidFill>
            <a:ln w="9525">
              <a:noFill/>
              <a:round/>
              <a:headEnd/>
              <a:tailEnd/>
            </a:ln>
          </p:spPr>
          <p:txBody>
            <a:bodyPr/>
            <a:lstStyle/>
            <a:p>
              <a:endParaRPr lang="en-GB"/>
            </a:p>
          </p:txBody>
        </p:sp>
        <p:sp>
          <p:nvSpPr>
            <p:cNvPr id="26337" name="Freeform 737"/>
            <p:cNvSpPr>
              <a:spLocks/>
            </p:cNvSpPr>
            <p:nvPr/>
          </p:nvSpPr>
          <p:spPr bwMode="auto">
            <a:xfrm>
              <a:off x="2567" y="2107"/>
              <a:ext cx="62" cy="58"/>
            </a:xfrm>
            <a:custGeom>
              <a:avLst/>
              <a:gdLst/>
              <a:ahLst/>
              <a:cxnLst>
                <a:cxn ang="0">
                  <a:pos x="276" y="0"/>
                </a:cxn>
                <a:cxn ang="0">
                  <a:pos x="243" y="1"/>
                </a:cxn>
                <a:cxn ang="0">
                  <a:pos x="206" y="14"/>
                </a:cxn>
                <a:cxn ang="0">
                  <a:pos x="126" y="67"/>
                </a:cxn>
                <a:cxn ang="0">
                  <a:pos x="55" y="130"/>
                </a:cxn>
                <a:cxn ang="0">
                  <a:pos x="8" y="187"/>
                </a:cxn>
                <a:cxn ang="0">
                  <a:pos x="0" y="223"/>
                </a:cxn>
                <a:cxn ang="0">
                  <a:pos x="2" y="235"/>
                </a:cxn>
                <a:cxn ang="0">
                  <a:pos x="7" y="246"/>
                </a:cxn>
                <a:cxn ang="0">
                  <a:pos x="15" y="254"/>
                </a:cxn>
                <a:cxn ang="0">
                  <a:pos x="72" y="289"/>
                </a:cxn>
                <a:cxn ang="0">
                  <a:pos x="92" y="281"/>
                </a:cxn>
                <a:cxn ang="0">
                  <a:pos x="239" y="182"/>
                </a:cxn>
                <a:cxn ang="0">
                  <a:pos x="307" y="129"/>
                </a:cxn>
                <a:cxn ang="0">
                  <a:pos x="307" y="116"/>
                </a:cxn>
                <a:cxn ang="0">
                  <a:pos x="303" y="97"/>
                </a:cxn>
                <a:cxn ang="0">
                  <a:pos x="276" y="0"/>
                </a:cxn>
              </a:cxnLst>
              <a:rect l="0" t="0" r="r" b="b"/>
              <a:pathLst>
                <a:path w="307" h="289">
                  <a:moveTo>
                    <a:pt x="276" y="0"/>
                  </a:moveTo>
                  <a:lnTo>
                    <a:pt x="243" y="1"/>
                  </a:lnTo>
                  <a:lnTo>
                    <a:pt x="206" y="14"/>
                  </a:lnTo>
                  <a:lnTo>
                    <a:pt x="126" y="67"/>
                  </a:lnTo>
                  <a:lnTo>
                    <a:pt x="55" y="130"/>
                  </a:lnTo>
                  <a:lnTo>
                    <a:pt x="8" y="187"/>
                  </a:lnTo>
                  <a:lnTo>
                    <a:pt x="0" y="223"/>
                  </a:lnTo>
                  <a:lnTo>
                    <a:pt x="2" y="235"/>
                  </a:lnTo>
                  <a:lnTo>
                    <a:pt x="7" y="246"/>
                  </a:lnTo>
                  <a:lnTo>
                    <a:pt x="15" y="254"/>
                  </a:lnTo>
                  <a:lnTo>
                    <a:pt x="72" y="289"/>
                  </a:lnTo>
                  <a:lnTo>
                    <a:pt x="92" y="281"/>
                  </a:lnTo>
                  <a:lnTo>
                    <a:pt x="239" y="182"/>
                  </a:lnTo>
                  <a:lnTo>
                    <a:pt x="307" y="129"/>
                  </a:lnTo>
                  <a:lnTo>
                    <a:pt x="307" y="116"/>
                  </a:lnTo>
                  <a:lnTo>
                    <a:pt x="303" y="97"/>
                  </a:lnTo>
                  <a:lnTo>
                    <a:pt x="276" y="0"/>
                  </a:lnTo>
                  <a:close/>
                </a:path>
              </a:pathLst>
            </a:custGeom>
            <a:solidFill>
              <a:srgbClr val="197A3D"/>
            </a:solidFill>
            <a:ln w="9525">
              <a:noFill/>
              <a:round/>
              <a:headEnd/>
              <a:tailEnd/>
            </a:ln>
          </p:spPr>
          <p:txBody>
            <a:bodyPr/>
            <a:lstStyle/>
            <a:p>
              <a:endParaRPr lang="en-GB"/>
            </a:p>
          </p:txBody>
        </p:sp>
        <p:sp>
          <p:nvSpPr>
            <p:cNvPr id="26338" name="Freeform 738"/>
            <p:cNvSpPr>
              <a:spLocks/>
            </p:cNvSpPr>
            <p:nvPr/>
          </p:nvSpPr>
          <p:spPr bwMode="auto">
            <a:xfrm>
              <a:off x="3081" y="1962"/>
              <a:ext cx="62" cy="189"/>
            </a:xfrm>
            <a:custGeom>
              <a:avLst/>
              <a:gdLst/>
              <a:ahLst/>
              <a:cxnLst>
                <a:cxn ang="0">
                  <a:pos x="169" y="84"/>
                </a:cxn>
                <a:cxn ang="0">
                  <a:pos x="185" y="90"/>
                </a:cxn>
                <a:cxn ang="0">
                  <a:pos x="194" y="96"/>
                </a:cxn>
                <a:cxn ang="0">
                  <a:pos x="166" y="296"/>
                </a:cxn>
                <a:cxn ang="0">
                  <a:pos x="156" y="335"/>
                </a:cxn>
                <a:cxn ang="0">
                  <a:pos x="142" y="367"/>
                </a:cxn>
                <a:cxn ang="0">
                  <a:pos x="128" y="389"/>
                </a:cxn>
                <a:cxn ang="0">
                  <a:pos x="115" y="386"/>
                </a:cxn>
                <a:cxn ang="0">
                  <a:pos x="92" y="385"/>
                </a:cxn>
                <a:cxn ang="0">
                  <a:pos x="74" y="382"/>
                </a:cxn>
                <a:cxn ang="0">
                  <a:pos x="67" y="380"/>
                </a:cxn>
                <a:cxn ang="0">
                  <a:pos x="54" y="380"/>
                </a:cxn>
                <a:cxn ang="0">
                  <a:pos x="48" y="395"/>
                </a:cxn>
                <a:cxn ang="0">
                  <a:pos x="0" y="825"/>
                </a:cxn>
                <a:cxn ang="0">
                  <a:pos x="4" y="949"/>
                </a:cxn>
                <a:cxn ang="0">
                  <a:pos x="5" y="949"/>
                </a:cxn>
                <a:cxn ang="0">
                  <a:pos x="10" y="946"/>
                </a:cxn>
                <a:cxn ang="0">
                  <a:pos x="38" y="923"/>
                </a:cxn>
                <a:cxn ang="0">
                  <a:pos x="48" y="752"/>
                </a:cxn>
                <a:cxn ang="0">
                  <a:pos x="79" y="639"/>
                </a:cxn>
                <a:cxn ang="0">
                  <a:pos x="106" y="593"/>
                </a:cxn>
                <a:cxn ang="0">
                  <a:pos x="144" y="556"/>
                </a:cxn>
                <a:cxn ang="0">
                  <a:pos x="194" y="536"/>
                </a:cxn>
                <a:cxn ang="0">
                  <a:pos x="218" y="536"/>
                </a:cxn>
                <a:cxn ang="0">
                  <a:pos x="232" y="534"/>
                </a:cxn>
                <a:cxn ang="0">
                  <a:pos x="245" y="536"/>
                </a:cxn>
                <a:cxn ang="0">
                  <a:pos x="259" y="536"/>
                </a:cxn>
                <a:cxn ang="0">
                  <a:pos x="275" y="539"/>
                </a:cxn>
                <a:cxn ang="0">
                  <a:pos x="299" y="552"/>
                </a:cxn>
                <a:cxn ang="0">
                  <a:pos x="309" y="520"/>
                </a:cxn>
                <a:cxn ang="0">
                  <a:pos x="310" y="476"/>
                </a:cxn>
                <a:cxn ang="0">
                  <a:pos x="302" y="399"/>
                </a:cxn>
                <a:cxn ang="0">
                  <a:pos x="209" y="319"/>
                </a:cxn>
                <a:cxn ang="0">
                  <a:pos x="209" y="257"/>
                </a:cxn>
                <a:cxn ang="0">
                  <a:pos x="223" y="134"/>
                </a:cxn>
                <a:cxn ang="0">
                  <a:pos x="221" y="72"/>
                </a:cxn>
                <a:cxn ang="0">
                  <a:pos x="144" y="7"/>
                </a:cxn>
                <a:cxn ang="0">
                  <a:pos x="132" y="1"/>
                </a:cxn>
                <a:cxn ang="0">
                  <a:pos x="120" y="0"/>
                </a:cxn>
                <a:cxn ang="0">
                  <a:pos x="118" y="9"/>
                </a:cxn>
                <a:cxn ang="0">
                  <a:pos x="117" y="19"/>
                </a:cxn>
                <a:cxn ang="0">
                  <a:pos x="111" y="39"/>
                </a:cxn>
                <a:cxn ang="0">
                  <a:pos x="131" y="53"/>
                </a:cxn>
                <a:cxn ang="0">
                  <a:pos x="144" y="66"/>
                </a:cxn>
                <a:cxn ang="0">
                  <a:pos x="155" y="72"/>
                </a:cxn>
                <a:cxn ang="0">
                  <a:pos x="162" y="79"/>
                </a:cxn>
                <a:cxn ang="0">
                  <a:pos x="169" y="84"/>
                </a:cxn>
              </a:cxnLst>
              <a:rect l="0" t="0" r="r" b="b"/>
              <a:pathLst>
                <a:path w="310" h="949">
                  <a:moveTo>
                    <a:pt x="169" y="84"/>
                  </a:moveTo>
                  <a:lnTo>
                    <a:pt x="185" y="90"/>
                  </a:lnTo>
                  <a:lnTo>
                    <a:pt x="194" y="96"/>
                  </a:lnTo>
                  <a:lnTo>
                    <a:pt x="166" y="296"/>
                  </a:lnTo>
                  <a:lnTo>
                    <a:pt x="156" y="335"/>
                  </a:lnTo>
                  <a:lnTo>
                    <a:pt x="142" y="367"/>
                  </a:lnTo>
                  <a:lnTo>
                    <a:pt x="128" y="389"/>
                  </a:lnTo>
                  <a:lnTo>
                    <a:pt x="115" y="386"/>
                  </a:lnTo>
                  <a:lnTo>
                    <a:pt x="92" y="385"/>
                  </a:lnTo>
                  <a:lnTo>
                    <a:pt x="74" y="382"/>
                  </a:lnTo>
                  <a:lnTo>
                    <a:pt x="67" y="380"/>
                  </a:lnTo>
                  <a:lnTo>
                    <a:pt x="54" y="380"/>
                  </a:lnTo>
                  <a:lnTo>
                    <a:pt x="48" y="395"/>
                  </a:lnTo>
                  <a:lnTo>
                    <a:pt x="0" y="825"/>
                  </a:lnTo>
                  <a:lnTo>
                    <a:pt x="4" y="949"/>
                  </a:lnTo>
                  <a:lnTo>
                    <a:pt x="5" y="949"/>
                  </a:lnTo>
                  <a:lnTo>
                    <a:pt x="10" y="946"/>
                  </a:lnTo>
                  <a:lnTo>
                    <a:pt x="38" y="923"/>
                  </a:lnTo>
                  <a:lnTo>
                    <a:pt x="48" y="752"/>
                  </a:lnTo>
                  <a:lnTo>
                    <a:pt x="79" y="639"/>
                  </a:lnTo>
                  <a:lnTo>
                    <a:pt x="106" y="593"/>
                  </a:lnTo>
                  <a:lnTo>
                    <a:pt x="144" y="556"/>
                  </a:lnTo>
                  <a:lnTo>
                    <a:pt x="194" y="536"/>
                  </a:lnTo>
                  <a:lnTo>
                    <a:pt x="218" y="536"/>
                  </a:lnTo>
                  <a:lnTo>
                    <a:pt x="232" y="534"/>
                  </a:lnTo>
                  <a:lnTo>
                    <a:pt x="245" y="536"/>
                  </a:lnTo>
                  <a:lnTo>
                    <a:pt x="259" y="536"/>
                  </a:lnTo>
                  <a:lnTo>
                    <a:pt x="275" y="539"/>
                  </a:lnTo>
                  <a:lnTo>
                    <a:pt x="299" y="552"/>
                  </a:lnTo>
                  <a:lnTo>
                    <a:pt x="309" y="520"/>
                  </a:lnTo>
                  <a:lnTo>
                    <a:pt x="310" y="476"/>
                  </a:lnTo>
                  <a:lnTo>
                    <a:pt x="302" y="399"/>
                  </a:lnTo>
                  <a:lnTo>
                    <a:pt x="209" y="319"/>
                  </a:lnTo>
                  <a:lnTo>
                    <a:pt x="209" y="257"/>
                  </a:lnTo>
                  <a:lnTo>
                    <a:pt x="223" y="134"/>
                  </a:lnTo>
                  <a:lnTo>
                    <a:pt x="221" y="72"/>
                  </a:lnTo>
                  <a:lnTo>
                    <a:pt x="144" y="7"/>
                  </a:lnTo>
                  <a:lnTo>
                    <a:pt x="132" y="1"/>
                  </a:lnTo>
                  <a:lnTo>
                    <a:pt x="120" y="0"/>
                  </a:lnTo>
                  <a:lnTo>
                    <a:pt x="118" y="9"/>
                  </a:lnTo>
                  <a:lnTo>
                    <a:pt x="117" y="19"/>
                  </a:lnTo>
                  <a:lnTo>
                    <a:pt x="111" y="39"/>
                  </a:lnTo>
                  <a:lnTo>
                    <a:pt x="131" y="53"/>
                  </a:lnTo>
                  <a:lnTo>
                    <a:pt x="144" y="66"/>
                  </a:lnTo>
                  <a:lnTo>
                    <a:pt x="155" y="72"/>
                  </a:lnTo>
                  <a:lnTo>
                    <a:pt x="162" y="79"/>
                  </a:lnTo>
                  <a:lnTo>
                    <a:pt x="169" y="84"/>
                  </a:lnTo>
                  <a:close/>
                </a:path>
              </a:pathLst>
            </a:custGeom>
            <a:solidFill>
              <a:srgbClr val="FFFF00"/>
            </a:solidFill>
            <a:ln w="9525">
              <a:noFill/>
              <a:round/>
              <a:headEnd/>
              <a:tailEnd/>
            </a:ln>
          </p:spPr>
          <p:txBody>
            <a:bodyPr/>
            <a:lstStyle/>
            <a:p>
              <a:endParaRPr lang="en-GB"/>
            </a:p>
          </p:txBody>
        </p:sp>
        <p:sp>
          <p:nvSpPr>
            <p:cNvPr id="26339" name="Freeform 739"/>
            <p:cNvSpPr>
              <a:spLocks/>
            </p:cNvSpPr>
            <p:nvPr/>
          </p:nvSpPr>
          <p:spPr bwMode="auto">
            <a:xfrm>
              <a:off x="2801" y="2117"/>
              <a:ext cx="58" cy="33"/>
            </a:xfrm>
            <a:custGeom>
              <a:avLst/>
              <a:gdLst/>
              <a:ahLst/>
              <a:cxnLst>
                <a:cxn ang="0">
                  <a:pos x="290" y="32"/>
                </a:cxn>
                <a:cxn ang="0">
                  <a:pos x="289" y="21"/>
                </a:cxn>
                <a:cxn ang="0">
                  <a:pos x="289" y="14"/>
                </a:cxn>
                <a:cxn ang="0">
                  <a:pos x="285" y="9"/>
                </a:cxn>
                <a:cxn ang="0">
                  <a:pos x="282" y="0"/>
                </a:cxn>
                <a:cxn ang="0">
                  <a:pos x="256" y="0"/>
                </a:cxn>
                <a:cxn ang="0">
                  <a:pos x="182" y="17"/>
                </a:cxn>
                <a:cxn ang="0">
                  <a:pos x="0" y="82"/>
                </a:cxn>
                <a:cxn ang="0">
                  <a:pos x="3" y="164"/>
                </a:cxn>
                <a:cxn ang="0">
                  <a:pos x="37" y="152"/>
                </a:cxn>
                <a:cxn ang="0">
                  <a:pos x="55" y="143"/>
                </a:cxn>
                <a:cxn ang="0">
                  <a:pos x="74" y="136"/>
                </a:cxn>
                <a:cxn ang="0">
                  <a:pos x="222" y="66"/>
                </a:cxn>
                <a:cxn ang="0">
                  <a:pos x="239" y="56"/>
                </a:cxn>
                <a:cxn ang="0">
                  <a:pos x="290" y="32"/>
                </a:cxn>
              </a:cxnLst>
              <a:rect l="0" t="0" r="r" b="b"/>
              <a:pathLst>
                <a:path w="290" h="164">
                  <a:moveTo>
                    <a:pt x="290" y="32"/>
                  </a:moveTo>
                  <a:lnTo>
                    <a:pt x="289" y="21"/>
                  </a:lnTo>
                  <a:lnTo>
                    <a:pt x="289" y="14"/>
                  </a:lnTo>
                  <a:lnTo>
                    <a:pt x="285" y="9"/>
                  </a:lnTo>
                  <a:lnTo>
                    <a:pt x="282" y="0"/>
                  </a:lnTo>
                  <a:lnTo>
                    <a:pt x="256" y="0"/>
                  </a:lnTo>
                  <a:lnTo>
                    <a:pt x="182" y="17"/>
                  </a:lnTo>
                  <a:lnTo>
                    <a:pt x="0" y="82"/>
                  </a:lnTo>
                  <a:lnTo>
                    <a:pt x="3" y="164"/>
                  </a:lnTo>
                  <a:lnTo>
                    <a:pt x="37" y="152"/>
                  </a:lnTo>
                  <a:lnTo>
                    <a:pt x="55" y="143"/>
                  </a:lnTo>
                  <a:lnTo>
                    <a:pt x="74" y="136"/>
                  </a:lnTo>
                  <a:lnTo>
                    <a:pt x="222" y="66"/>
                  </a:lnTo>
                  <a:lnTo>
                    <a:pt x="239" y="56"/>
                  </a:lnTo>
                  <a:lnTo>
                    <a:pt x="290" y="32"/>
                  </a:lnTo>
                  <a:close/>
                </a:path>
              </a:pathLst>
            </a:custGeom>
            <a:solidFill>
              <a:srgbClr val="197A3D"/>
            </a:solidFill>
            <a:ln w="9525">
              <a:noFill/>
              <a:round/>
              <a:headEnd/>
              <a:tailEnd/>
            </a:ln>
          </p:spPr>
          <p:txBody>
            <a:bodyPr/>
            <a:lstStyle/>
            <a:p>
              <a:endParaRPr lang="en-GB"/>
            </a:p>
          </p:txBody>
        </p:sp>
        <p:sp>
          <p:nvSpPr>
            <p:cNvPr id="26340" name="Freeform 740"/>
            <p:cNvSpPr>
              <a:spLocks/>
            </p:cNvSpPr>
            <p:nvPr/>
          </p:nvSpPr>
          <p:spPr bwMode="auto">
            <a:xfrm>
              <a:off x="3096" y="2074"/>
              <a:ext cx="37" cy="72"/>
            </a:xfrm>
            <a:custGeom>
              <a:avLst/>
              <a:gdLst/>
              <a:ahLst/>
              <a:cxnLst>
                <a:cxn ang="0">
                  <a:pos x="43" y="60"/>
                </a:cxn>
                <a:cxn ang="0">
                  <a:pos x="21" y="116"/>
                </a:cxn>
                <a:cxn ang="0">
                  <a:pos x="0" y="245"/>
                </a:cxn>
                <a:cxn ang="0">
                  <a:pos x="0" y="360"/>
                </a:cxn>
                <a:cxn ang="0">
                  <a:pos x="23" y="358"/>
                </a:cxn>
                <a:cxn ang="0">
                  <a:pos x="33" y="356"/>
                </a:cxn>
                <a:cxn ang="0">
                  <a:pos x="69" y="355"/>
                </a:cxn>
                <a:cxn ang="0">
                  <a:pos x="80" y="353"/>
                </a:cxn>
                <a:cxn ang="0">
                  <a:pos x="91" y="353"/>
                </a:cxn>
                <a:cxn ang="0">
                  <a:pos x="100" y="329"/>
                </a:cxn>
                <a:cxn ang="0">
                  <a:pos x="111" y="227"/>
                </a:cxn>
                <a:cxn ang="0">
                  <a:pos x="187" y="10"/>
                </a:cxn>
                <a:cxn ang="0">
                  <a:pos x="185" y="9"/>
                </a:cxn>
                <a:cxn ang="0">
                  <a:pos x="184" y="7"/>
                </a:cxn>
                <a:cxn ang="0">
                  <a:pos x="182" y="6"/>
                </a:cxn>
                <a:cxn ang="0">
                  <a:pos x="123" y="0"/>
                </a:cxn>
                <a:cxn ang="0">
                  <a:pos x="77" y="21"/>
                </a:cxn>
                <a:cxn ang="0">
                  <a:pos x="43" y="60"/>
                </a:cxn>
              </a:cxnLst>
              <a:rect l="0" t="0" r="r" b="b"/>
              <a:pathLst>
                <a:path w="187" h="360">
                  <a:moveTo>
                    <a:pt x="43" y="60"/>
                  </a:moveTo>
                  <a:lnTo>
                    <a:pt x="21" y="116"/>
                  </a:lnTo>
                  <a:lnTo>
                    <a:pt x="0" y="245"/>
                  </a:lnTo>
                  <a:lnTo>
                    <a:pt x="0" y="360"/>
                  </a:lnTo>
                  <a:lnTo>
                    <a:pt x="23" y="358"/>
                  </a:lnTo>
                  <a:lnTo>
                    <a:pt x="33" y="356"/>
                  </a:lnTo>
                  <a:lnTo>
                    <a:pt x="69" y="355"/>
                  </a:lnTo>
                  <a:lnTo>
                    <a:pt x="80" y="353"/>
                  </a:lnTo>
                  <a:lnTo>
                    <a:pt x="91" y="353"/>
                  </a:lnTo>
                  <a:lnTo>
                    <a:pt x="100" y="329"/>
                  </a:lnTo>
                  <a:lnTo>
                    <a:pt x="111" y="227"/>
                  </a:lnTo>
                  <a:lnTo>
                    <a:pt x="187" y="10"/>
                  </a:lnTo>
                  <a:lnTo>
                    <a:pt x="185" y="9"/>
                  </a:lnTo>
                  <a:lnTo>
                    <a:pt x="184" y="7"/>
                  </a:lnTo>
                  <a:lnTo>
                    <a:pt x="182" y="6"/>
                  </a:lnTo>
                  <a:lnTo>
                    <a:pt x="123" y="0"/>
                  </a:lnTo>
                  <a:lnTo>
                    <a:pt x="77" y="21"/>
                  </a:lnTo>
                  <a:lnTo>
                    <a:pt x="43" y="60"/>
                  </a:lnTo>
                  <a:close/>
                </a:path>
              </a:pathLst>
            </a:custGeom>
            <a:solidFill>
              <a:srgbClr val="FFFF00"/>
            </a:solidFill>
            <a:ln w="9525">
              <a:noFill/>
              <a:round/>
              <a:headEnd/>
              <a:tailEnd/>
            </a:ln>
          </p:spPr>
          <p:txBody>
            <a:bodyPr/>
            <a:lstStyle/>
            <a:p>
              <a:endParaRPr lang="en-GB"/>
            </a:p>
          </p:txBody>
        </p:sp>
        <p:sp>
          <p:nvSpPr>
            <p:cNvPr id="26341" name="Freeform 741"/>
            <p:cNvSpPr>
              <a:spLocks/>
            </p:cNvSpPr>
            <p:nvPr/>
          </p:nvSpPr>
          <p:spPr bwMode="auto">
            <a:xfrm>
              <a:off x="3131" y="2085"/>
              <a:ext cx="7" cy="45"/>
            </a:xfrm>
            <a:custGeom>
              <a:avLst/>
              <a:gdLst/>
              <a:ahLst/>
              <a:cxnLst>
                <a:cxn ang="0">
                  <a:pos x="14" y="4"/>
                </a:cxn>
                <a:cxn ang="0">
                  <a:pos x="5" y="30"/>
                </a:cxn>
                <a:cxn ang="0">
                  <a:pos x="0" y="63"/>
                </a:cxn>
                <a:cxn ang="0">
                  <a:pos x="7" y="70"/>
                </a:cxn>
                <a:cxn ang="0">
                  <a:pos x="5" y="226"/>
                </a:cxn>
                <a:cxn ang="0">
                  <a:pos x="26" y="192"/>
                </a:cxn>
                <a:cxn ang="0">
                  <a:pos x="33" y="123"/>
                </a:cxn>
                <a:cxn ang="0">
                  <a:pos x="30" y="0"/>
                </a:cxn>
                <a:cxn ang="0">
                  <a:pos x="26" y="3"/>
                </a:cxn>
                <a:cxn ang="0">
                  <a:pos x="23" y="3"/>
                </a:cxn>
                <a:cxn ang="0">
                  <a:pos x="17" y="4"/>
                </a:cxn>
                <a:cxn ang="0">
                  <a:pos x="14" y="4"/>
                </a:cxn>
              </a:cxnLst>
              <a:rect l="0" t="0" r="r" b="b"/>
              <a:pathLst>
                <a:path w="33" h="226">
                  <a:moveTo>
                    <a:pt x="14" y="4"/>
                  </a:moveTo>
                  <a:lnTo>
                    <a:pt x="5" y="30"/>
                  </a:lnTo>
                  <a:lnTo>
                    <a:pt x="0" y="63"/>
                  </a:lnTo>
                  <a:lnTo>
                    <a:pt x="7" y="70"/>
                  </a:lnTo>
                  <a:lnTo>
                    <a:pt x="5" y="226"/>
                  </a:lnTo>
                  <a:lnTo>
                    <a:pt x="26" y="192"/>
                  </a:lnTo>
                  <a:lnTo>
                    <a:pt x="33" y="123"/>
                  </a:lnTo>
                  <a:lnTo>
                    <a:pt x="30" y="0"/>
                  </a:lnTo>
                  <a:lnTo>
                    <a:pt x="26" y="3"/>
                  </a:lnTo>
                  <a:lnTo>
                    <a:pt x="23" y="3"/>
                  </a:lnTo>
                  <a:lnTo>
                    <a:pt x="17" y="4"/>
                  </a:lnTo>
                  <a:lnTo>
                    <a:pt x="14" y="4"/>
                  </a:lnTo>
                  <a:close/>
                </a:path>
              </a:pathLst>
            </a:custGeom>
            <a:solidFill>
              <a:srgbClr val="FFFF00"/>
            </a:solidFill>
            <a:ln w="9525">
              <a:noFill/>
              <a:round/>
              <a:headEnd/>
              <a:tailEnd/>
            </a:ln>
          </p:spPr>
          <p:txBody>
            <a:bodyPr/>
            <a:lstStyle/>
            <a:p>
              <a:endParaRPr lang="en-GB"/>
            </a:p>
          </p:txBody>
        </p:sp>
        <p:sp>
          <p:nvSpPr>
            <p:cNvPr id="26342" name="Freeform 742"/>
            <p:cNvSpPr>
              <a:spLocks/>
            </p:cNvSpPr>
            <p:nvPr/>
          </p:nvSpPr>
          <p:spPr bwMode="auto">
            <a:xfrm>
              <a:off x="2791" y="2046"/>
              <a:ext cx="63" cy="82"/>
            </a:xfrm>
            <a:custGeom>
              <a:avLst/>
              <a:gdLst/>
              <a:ahLst/>
              <a:cxnLst>
                <a:cxn ang="0">
                  <a:pos x="54" y="1"/>
                </a:cxn>
                <a:cxn ang="0">
                  <a:pos x="0" y="0"/>
                </a:cxn>
                <a:cxn ang="0">
                  <a:pos x="0" y="280"/>
                </a:cxn>
                <a:cxn ang="0">
                  <a:pos x="68" y="280"/>
                </a:cxn>
                <a:cxn ang="0">
                  <a:pos x="50" y="409"/>
                </a:cxn>
                <a:cxn ang="0">
                  <a:pos x="147" y="383"/>
                </a:cxn>
                <a:cxn ang="0">
                  <a:pos x="316" y="324"/>
                </a:cxn>
                <a:cxn ang="0">
                  <a:pos x="318" y="316"/>
                </a:cxn>
                <a:cxn ang="0">
                  <a:pos x="318" y="303"/>
                </a:cxn>
                <a:cxn ang="0">
                  <a:pos x="308" y="233"/>
                </a:cxn>
                <a:cxn ang="0">
                  <a:pos x="239" y="259"/>
                </a:cxn>
                <a:cxn ang="0">
                  <a:pos x="224" y="260"/>
                </a:cxn>
                <a:cxn ang="0">
                  <a:pos x="212" y="256"/>
                </a:cxn>
                <a:cxn ang="0">
                  <a:pos x="205" y="246"/>
                </a:cxn>
                <a:cxn ang="0">
                  <a:pos x="202" y="225"/>
                </a:cxn>
                <a:cxn ang="0">
                  <a:pos x="245" y="179"/>
                </a:cxn>
                <a:cxn ang="0">
                  <a:pos x="262" y="156"/>
                </a:cxn>
                <a:cxn ang="0">
                  <a:pos x="273" y="133"/>
                </a:cxn>
                <a:cxn ang="0">
                  <a:pos x="291" y="84"/>
                </a:cxn>
                <a:cxn ang="0">
                  <a:pos x="298" y="26"/>
                </a:cxn>
                <a:cxn ang="0">
                  <a:pos x="127" y="6"/>
                </a:cxn>
                <a:cxn ang="0">
                  <a:pos x="71" y="3"/>
                </a:cxn>
                <a:cxn ang="0">
                  <a:pos x="54" y="1"/>
                </a:cxn>
              </a:cxnLst>
              <a:rect l="0" t="0" r="r" b="b"/>
              <a:pathLst>
                <a:path w="318" h="409">
                  <a:moveTo>
                    <a:pt x="54" y="1"/>
                  </a:moveTo>
                  <a:lnTo>
                    <a:pt x="0" y="0"/>
                  </a:lnTo>
                  <a:lnTo>
                    <a:pt x="0" y="280"/>
                  </a:lnTo>
                  <a:lnTo>
                    <a:pt x="68" y="280"/>
                  </a:lnTo>
                  <a:lnTo>
                    <a:pt x="50" y="409"/>
                  </a:lnTo>
                  <a:lnTo>
                    <a:pt x="147" y="383"/>
                  </a:lnTo>
                  <a:lnTo>
                    <a:pt x="316" y="324"/>
                  </a:lnTo>
                  <a:lnTo>
                    <a:pt x="318" y="316"/>
                  </a:lnTo>
                  <a:lnTo>
                    <a:pt x="318" y="303"/>
                  </a:lnTo>
                  <a:lnTo>
                    <a:pt x="308" y="233"/>
                  </a:lnTo>
                  <a:lnTo>
                    <a:pt x="239" y="259"/>
                  </a:lnTo>
                  <a:lnTo>
                    <a:pt x="224" y="260"/>
                  </a:lnTo>
                  <a:lnTo>
                    <a:pt x="212" y="256"/>
                  </a:lnTo>
                  <a:lnTo>
                    <a:pt x="205" y="246"/>
                  </a:lnTo>
                  <a:lnTo>
                    <a:pt x="202" y="225"/>
                  </a:lnTo>
                  <a:lnTo>
                    <a:pt x="245" y="179"/>
                  </a:lnTo>
                  <a:lnTo>
                    <a:pt x="262" y="156"/>
                  </a:lnTo>
                  <a:lnTo>
                    <a:pt x="273" y="133"/>
                  </a:lnTo>
                  <a:lnTo>
                    <a:pt x="291" y="84"/>
                  </a:lnTo>
                  <a:lnTo>
                    <a:pt x="298" y="26"/>
                  </a:lnTo>
                  <a:lnTo>
                    <a:pt x="127" y="6"/>
                  </a:lnTo>
                  <a:lnTo>
                    <a:pt x="71" y="3"/>
                  </a:lnTo>
                  <a:lnTo>
                    <a:pt x="54" y="1"/>
                  </a:lnTo>
                  <a:close/>
                </a:path>
              </a:pathLst>
            </a:custGeom>
            <a:solidFill>
              <a:srgbClr val="BC9B4C"/>
            </a:solidFill>
            <a:ln w="9525">
              <a:noFill/>
              <a:round/>
              <a:headEnd/>
              <a:tailEnd/>
            </a:ln>
          </p:spPr>
          <p:txBody>
            <a:bodyPr/>
            <a:lstStyle/>
            <a:p>
              <a:endParaRPr lang="en-GB"/>
            </a:p>
          </p:txBody>
        </p:sp>
        <p:sp>
          <p:nvSpPr>
            <p:cNvPr id="26343" name="Freeform 743"/>
            <p:cNvSpPr>
              <a:spLocks/>
            </p:cNvSpPr>
            <p:nvPr/>
          </p:nvSpPr>
          <p:spPr bwMode="auto">
            <a:xfrm>
              <a:off x="2837" y="2051"/>
              <a:ext cx="51" cy="67"/>
            </a:xfrm>
            <a:custGeom>
              <a:avLst/>
              <a:gdLst/>
              <a:ahLst/>
              <a:cxnLst>
                <a:cxn ang="0">
                  <a:pos x="175" y="1"/>
                </a:cxn>
                <a:cxn ang="0">
                  <a:pos x="122" y="0"/>
                </a:cxn>
                <a:cxn ang="0">
                  <a:pos x="100" y="3"/>
                </a:cxn>
                <a:cxn ang="0">
                  <a:pos x="71" y="103"/>
                </a:cxn>
                <a:cxn ang="0">
                  <a:pos x="44" y="153"/>
                </a:cxn>
                <a:cxn ang="0">
                  <a:pos x="27" y="173"/>
                </a:cxn>
                <a:cxn ang="0">
                  <a:pos x="9" y="188"/>
                </a:cxn>
                <a:cxn ang="0">
                  <a:pos x="4" y="196"/>
                </a:cxn>
                <a:cxn ang="0">
                  <a:pos x="0" y="206"/>
                </a:cxn>
                <a:cxn ang="0">
                  <a:pos x="0" y="214"/>
                </a:cxn>
                <a:cxn ang="0">
                  <a:pos x="14" y="213"/>
                </a:cxn>
                <a:cxn ang="0">
                  <a:pos x="36" y="203"/>
                </a:cxn>
                <a:cxn ang="0">
                  <a:pos x="48" y="196"/>
                </a:cxn>
                <a:cxn ang="0">
                  <a:pos x="73" y="184"/>
                </a:cxn>
                <a:cxn ang="0">
                  <a:pos x="86" y="181"/>
                </a:cxn>
                <a:cxn ang="0">
                  <a:pos x="101" y="180"/>
                </a:cxn>
                <a:cxn ang="0">
                  <a:pos x="114" y="256"/>
                </a:cxn>
                <a:cxn ang="0">
                  <a:pos x="136" y="334"/>
                </a:cxn>
                <a:cxn ang="0">
                  <a:pos x="167" y="323"/>
                </a:cxn>
                <a:cxn ang="0">
                  <a:pos x="224" y="288"/>
                </a:cxn>
                <a:cxn ang="0">
                  <a:pos x="249" y="267"/>
                </a:cxn>
                <a:cxn ang="0">
                  <a:pos x="254" y="25"/>
                </a:cxn>
                <a:cxn ang="0">
                  <a:pos x="191" y="4"/>
                </a:cxn>
                <a:cxn ang="0">
                  <a:pos x="175" y="1"/>
                </a:cxn>
              </a:cxnLst>
              <a:rect l="0" t="0" r="r" b="b"/>
              <a:pathLst>
                <a:path w="254" h="334">
                  <a:moveTo>
                    <a:pt x="175" y="1"/>
                  </a:moveTo>
                  <a:lnTo>
                    <a:pt x="122" y="0"/>
                  </a:lnTo>
                  <a:lnTo>
                    <a:pt x="100" y="3"/>
                  </a:lnTo>
                  <a:lnTo>
                    <a:pt x="71" y="103"/>
                  </a:lnTo>
                  <a:lnTo>
                    <a:pt x="44" y="153"/>
                  </a:lnTo>
                  <a:lnTo>
                    <a:pt x="27" y="173"/>
                  </a:lnTo>
                  <a:lnTo>
                    <a:pt x="9" y="188"/>
                  </a:lnTo>
                  <a:lnTo>
                    <a:pt x="4" y="196"/>
                  </a:lnTo>
                  <a:lnTo>
                    <a:pt x="0" y="206"/>
                  </a:lnTo>
                  <a:lnTo>
                    <a:pt x="0" y="214"/>
                  </a:lnTo>
                  <a:lnTo>
                    <a:pt x="14" y="213"/>
                  </a:lnTo>
                  <a:lnTo>
                    <a:pt x="36" y="203"/>
                  </a:lnTo>
                  <a:lnTo>
                    <a:pt x="48" y="196"/>
                  </a:lnTo>
                  <a:lnTo>
                    <a:pt x="73" y="184"/>
                  </a:lnTo>
                  <a:lnTo>
                    <a:pt x="86" y="181"/>
                  </a:lnTo>
                  <a:lnTo>
                    <a:pt x="101" y="180"/>
                  </a:lnTo>
                  <a:lnTo>
                    <a:pt x="114" y="256"/>
                  </a:lnTo>
                  <a:lnTo>
                    <a:pt x="136" y="334"/>
                  </a:lnTo>
                  <a:lnTo>
                    <a:pt x="167" y="323"/>
                  </a:lnTo>
                  <a:lnTo>
                    <a:pt x="224" y="288"/>
                  </a:lnTo>
                  <a:lnTo>
                    <a:pt x="249" y="267"/>
                  </a:lnTo>
                  <a:lnTo>
                    <a:pt x="254" y="25"/>
                  </a:lnTo>
                  <a:lnTo>
                    <a:pt x="191" y="4"/>
                  </a:lnTo>
                  <a:lnTo>
                    <a:pt x="175" y="1"/>
                  </a:lnTo>
                  <a:close/>
                </a:path>
              </a:pathLst>
            </a:custGeom>
            <a:solidFill>
              <a:srgbClr val="663333"/>
            </a:solidFill>
            <a:ln w="9525">
              <a:noFill/>
              <a:round/>
              <a:headEnd/>
              <a:tailEnd/>
            </a:ln>
          </p:spPr>
          <p:txBody>
            <a:bodyPr/>
            <a:lstStyle/>
            <a:p>
              <a:endParaRPr lang="en-GB"/>
            </a:p>
          </p:txBody>
        </p:sp>
        <p:sp>
          <p:nvSpPr>
            <p:cNvPr id="26344" name="Freeform 744"/>
            <p:cNvSpPr>
              <a:spLocks/>
            </p:cNvSpPr>
            <p:nvPr/>
          </p:nvSpPr>
          <p:spPr bwMode="auto">
            <a:xfrm>
              <a:off x="2732" y="1898"/>
              <a:ext cx="262" cy="209"/>
            </a:xfrm>
            <a:custGeom>
              <a:avLst/>
              <a:gdLst/>
              <a:ahLst/>
              <a:cxnLst>
                <a:cxn ang="0">
                  <a:pos x="1195" y="123"/>
                </a:cxn>
                <a:cxn ang="0">
                  <a:pos x="1175" y="136"/>
                </a:cxn>
                <a:cxn ang="0">
                  <a:pos x="805" y="146"/>
                </a:cxn>
                <a:cxn ang="0">
                  <a:pos x="1" y="219"/>
                </a:cxn>
                <a:cxn ang="0">
                  <a:pos x="0" y="268"/>
                </a:cxn>
                <a:cxn ang="0">
                  <a:pos x="67" y="1041"/>
                </a:cxn>
                <a:cxn ang="0">
                  <a:pos x="238" y="1028"/>
                </a:cxn>
                <a:cxn ang="0">
                  <a:pos x="252" y="1024"/>
                </a:cxn>
                <a:cxn ang="0">
                  <a:pos x="256" y="1022"/>
                </a:cxn>
                <a:cxn ang="0">
                  <a:pos x="264" y="719"/>
                </a:cxn>
                <a:cxn ang="0">
                  <a:pos x="291" y="699"/>
                </a:cxn>
                <a:cxn ang="0">
                  <a:pos x="320" y="686"/>
                </a:cxn>
                <a:cxn ang="0">
                  <a:pos x="389" y="669"/>
                </a:cxn>
                <a:cxn ang="0">
                  <a:pos x="399" y="623"/>
                </a:cxn>
                <a:cxn ang="0">
                  <a:pos x="402" y="385"/>
                </a:cxn>
                <a:cxn ang="0">
                  <a:pos x="416" y="286"/>
                </a:cxn>
                <a:cxn ang="0">
                  <a:pos x="435" y="256"/>
                </a:cxn>
                <a:cxn ang="0">
                  <a:pos x="702" y="240"/>
                </a:cxn>
                <a:cxn ang="0">
                  <a:pos x="764" y="239"/>
                </a:cxn>
                <a:cxn ang="0">
                  <a:pos x="782" y="249"/>
                </a:cxn>
                <a:cxn ang="0">
                  <a:pos x="866" y="269"/>
                </a:cxn>
                <a:cxn ang="0">
                  <a:pos x="875" y="252"/>
                </a:cxn>
                <a:cxn ang="0">
                  <a:pos x="883" y="230"/>
                </a:cxn>
                <a:cxn ang="0">
                  <a:pos x="887" y="223"/>
                </a:cxn>
                <a:cxn ang="0">
                  <a:pos x="892" y="218"/>
                </a:cxn>
                <a:cxn ang="0">
                  <a:pos x="903" y="216"/>
                </a:cxn>
                <a:cxn ang="0">
                  <a:pos x="919" y="218"/>
                </a:cxn>
                <a:cxn ang="0">
                  <a:pos x="1218" y="223"/>
                </a:cxn>
                <a:cxn ang="0">
                  <a:pos x="1234" y="225"/>
                </a:cxn>
                <a:cxn ang="0">
                  <a:pos x="1272" y="225"/>
                </a:cxn>
                <a:cxn ang="0">
                  <a:pos x="1275" y="223"/>
                </a:cxn>
                <a:cxn ang="0">
                  <a:pos x="1276" y="223"/>
                </a:cxn>
                <a:cxn ang="0">
                  <a:pos x="1312" y="0"/>
                </a:cxn>
                <a:cxn ang="0">
                  <a:pos x="1295" y="9"/>
                </a:cxn>
                <a:cxn ang="0">
                  <a:pos x="1279" y="23"/>
                </a:cxn>
                <a:cxn ang="0">
                  <a:pos x="1215" y="106"/>
                </a:cxn>
                <a:cxn ang="0">
                  <a:pos x="1195" y="123"/>
                </a:cxn>
              </a:cxnLst>
              <a:rect l="0" t="0" r="r" b="b"/>
              <a:pathLst>
                <a:path w="1312" h="1041">
                  <a:moveTo>
                    <a:pt x="1195" y="123"/>
                  </a:moveTo>
                  <a:lnTo>
                    <a:pt x="1175" y="136"/>
                  </a:lnTo>
                  <a:lnTo>
                    <a:pt x="805" y="146"/>
                  </a:lnTo>
                  <a:lnTo>
                    <a:pt x="1" y="219"/>
                  </a:lnTo>
                  <a:lnTo>
                    <a:pt x="0" y="268"/>
                  </a:lnTo>
                  <a:lnTo>
                    <a:pt x="67" y="1041"/>
                  </a:lnTo>
                  <a:lnTo>
                    <a:pt x="238" y="1028"/>
                  </a:lnTo>
                  <a:lnTo>
                    <a:pt x="252" y="1024"/>
                  </a:lnTo>
                  <a:lnTo>
                    <a:pt x="256" y="1022"/>
                  </a:lnTo>
                  <a:lnTo>
                    <a:pt x="264" y="719"/>
                  </a:lnTo>
                  <a:lnTo>
                    <a:pt x="291" y="699"/>
                  </a:lnTo>
                  <a:lnTo>
                    <a:pt x="320" y="686"/>
                  </a:lnTo>
                  <a:lnTo>
                    <a:pt x="389" y="669"/>
                  </a:lnTo>
                  <a:lnTo>
                    <a:pt x="399" y="623"/>
                  </a:lnTo>
                  <a:lnTo>
                    <a:pt x="402" y="385"/>
                  </a:lnTo>
                  <a:lnTo>
                    <a:pt x="416" y="286"/>
                  </a:lnTo>
                  <a:lnTo>
                    <a:pt x="435" y="256"/>
                  </a:lnTo>
                  <a:lnTo>
                    <a:pt x="702" y="240"/>
                  </a:lnTo>
                  <a:lnTo>
                    <a:pt x="764" y="239"/>
                  </a:lnTo>
                  <a:lnTo>
                    <a:pt x="782" y="249"/>
                  </a:lnTo>
                  <a:lnTo>
                    <a:pt x="866" y="269"/>
                  </a:lnTo>
                  <a:lnTo>
                    <a:pt x="875" y="252"/>
                  </a:lnTo>
                  <a:lnTo>
                    <a:pt x="883" y="230"/>
                  </a:lnTo>
                  <a:lnTo>
                    <a:pt x="887" y="223"/>
                  </a:lnTo>
                  <a:lnTo>
                    <a:pt x="892" y="218"/>
                  </a:lnTo>
                  <a:lnTo>
                    <a:pt x="903" y="216"/>
                  </a:lnTo>
                  <a:lnTo>
                    <a:pt x="919" y="218"/>
                  </a:lnTo>
                  <a:lnTo>
                    <a:pt x="1218" y="223"/>
                  </a:lnTo>
                  <a:lnTo>
                    <a:pt x="1234" y="225"/>
                  </a:lnTo>
                  <a:lnTo>
                    <a:pt x="1272" y="225"/>
                  </a:lnTo>
                  <a:lnTo>
                    <a:pt x="1275" y="223"/>
                  </a:lnTo>
                  <a:lnTo>
                    <a:pt x="1276" y="223"/>
                  </a:lnTo>
                  <a:lnTo>
                    <a:pt x="1312" y="0"/>
                  </a:lnTo>
                  <a:lnTo>
                    <a:pt x="1295" y="9"/>
                  </a:lnTo>
                  <a:lnTo>
                    <a:pt x="1279" y="23"/>
                  </a:lnTo>
                  <a:lnTo>
                    <a:pt x="1215" y="106"/>
                  </a:lnTo>
                  <a:lnTo>
                    <a:pt x="1195" y="123"/>
                  </a:lnTo>
                  <a:close/>
                </a:path>
              </a:pathLst>
            </a:custGeom>
            <a:solidFill>
              <a:srgbClr val="B2B2B2"/>
            </a:solidFill>
            <a:ln w="9525">
              <a:noFill/>
              <a:round/>
              <a:headEnd/>
              <a:tailEnd/>
            </a:ln>
          </p:spPr>
          <p:txBody>
            <a:bodyPr/>
            <a:lstStyle/>
            <a:p>
              <a:endParaRPr lang="en-GB"/>
            </a:p>
          </p:txBody>
        </p:sp>
        <p:sp>
          <p:nvSpPr>
            <p:cNvPr id="26345" name="Freeform 745"/>
            <p:cNvSpPr>
              <a:spLocks/>
            </p:cNvSpPr>
            <p:nvPr/>
          </p:nvSpPr>
          <p:spPr bwMode="auto">
            <a:xfrm>
              <a:off x="2859" y="2059"/>
              <a:ext cx="7" cy="18"/>
            </a:xfrm>
            <a:custGeom>
              <a:avLst/>
              <a:gdLst/>
              <a:ahLst/>
              <a:cxnLst>
                <a:cxn ang="0">
                  <a:pos x="7" y="0"/>
                </a:cxn>
                <a:cxn ang="0">
                  <a:pos x="0" y="7"/>
                </a:cxn>
                <a:cxn ang="0">
                  <a:pos x="3" y="24"/>
                </a:cxn>
                <a:cxn ang="0">
                  <a:pos x="4" y="78"/>
                </a:cxn>
                <a:cxn ang="0">
                  <a:pos x="7" y="82"/>
                </a:cxn>
                <a:cxn ang="0">
                  <a:pos x="13" y="84"/>
                </a:cxn>
                <a:cxn ang="0">
                  <a:pos x="21" y="92"/>
                </a:cxn>
                <a:cxn ang="0">
                  <a:pos x="25" y="92"/>
                </a:cxn>
                <a:cxn ang="0">
                  <a:pos x="29" y="91"/>
                </a:cxn>
                <a:cxn ang="0">
                  <a:pos x="33" y="85"/>
                </a:cxn>
                <a:cxn ang="0">
                  <a:pos x="21" y="8"/>
                </a:cxn>
                <a:cxn ang="0">
                  <a:pos x="17" y="0"/>
                </a:cxn>
                <a:cxn ang="0">
                  <a:pos x="7" y="0"/>
                </a:cxn>
              </a:cxnLst>
              <a:rect l="0" t="0" r="r" b="b"/>
              <a:pathLst>
                <a:path w="33" h="92">
                  <a:moveTo>
                    <a:pt x="7" y="0"/>
                  </a:moveTo>
                  <a:lnTo>
                    <a:pt x="0" y="7"/>
                  </a:lnTo>
                  <a:lnTo>
                    <a:pt x="3" y="24"/>
                  </a:lnTo>
                  <a:lnTo>
                    <a:pt x="4" y="78"/>
                  </a:lnTo>
                  <a:lnTo>
                    <a:pt x="7" y="82"/>
                  </a:lnTo>
                  <a:lnTo>
                    <a:pt x="13" y="84"/>
                  </a:lnTo>
                  <a:lnTo>
                    <a:pt x="21" y="92"/>
                  </a:lnTo>
                  <a:lnTo>
                    <a:pt x="25" y="92"/>
                  </a:lnTo>
                  <a:lnTo>
                    <a:pt x="29" y="91"/>
                  </a:lnTo>
                  <a:lnTo>
                    <a:pt x="33" y="85"/>
                  </a:lnTo>
                  <a:lnTo>
                    <a:pt x="21" y="8"/>
                  </a:lnTo>
                  <a:lnTo>
                    <a:pt x="17" y="0"/>
                  </a:lnTo>
                  <a:lnTo>
                    <a:pt x="7" y="0"/>
                  </a:lnTo>
                  <a:close/>
                </a:path>
              </a:pathLst>
            </a:custGeom>
            <a:solidFill>
              <a:srgbClr val="000000"/>
            </a:solidFill>
            <a:ln w="9525">
              <a:noFill/>
              <a:round/>
              <a:headEnd/>
              <a:tailEnd/>
            </a:ln>
          </p:spPr>
          <p:txBody>
            <a:bodyPr/>
            <a:lstStyle/>
            <a:p>
              <a:endParaRPr lang="en-GB"/>
            </a:p>
          </p:txBody>
        </p:sp>
        <p:sp>
          <p:nvSpPr>
            <p:cNvPr id="26346" name="Freeform 746"/>
            <p:cNvSpPr>
              <a:spLocks/>
            </p:cNvSpPr>
            <p:nvPr/>
          </p:nvSpPr>
          <p:spPr bwMode="auto">
            <a:xfrm>
              <a:off x="2869" y="2058"/>
              <a:ext cx="6" cy="19"/>
            </a:xfrm>
            <a:custGeom>
              <a:avLst/>
              <a:gdLst/>
              <a:ahLst/>
              <a:cxnLst>
                <a:cxn ang="0">
                  <a:pos x="29" y="39"/>
                </a:cxn>
                <a:cxn ang="0">
                  <a:pos x="23" y="9"/>
                </a:cxn>
                <a:cxn ang="0">
                  <a:pos x="13" y="0"/>
                </a:cxn>
                <a:cxn ang="0">
                  <a:pos x="7" y="8"/>
                </a:cxn>
                <a:cxn ang="0">
                  <a:pos x="0" y="25"/>
                </a:cxn>
                <a:cxn ang="0">
                  <a:pos x="0" y="49"/>
                </a:cxn>
                <a:cxn ang="0">
                  <a:pos x="6" y="73"/>
                </a:cxn>
                <a:cxn ang="0">
                  <a:pos x="20" y="97"/>
                </a:cxn>
                <a:cxn ang="0">
                  <a:pos x="24" y="97"/>
                </a:cxn>
                <a:cxn ang="0">
                  <a:pos x="27" y="96"/>
                </a:cxn>
                <a:cxn ang="0">
                  <a:pos x="33" y="90"/>
                </a:cxn>
                <a:cxn ang="0">
                  <a:pos x="29" y="39"/>
                </a:cxn>
              </a:cxnLst>
              <a:rect l="0" t="0" r="r" b="b"/>
              <a:pathLst>
                <a:path w="33" h="97">
                  <a:moveTo>
                    <a:pt x="29" y="39"/>
                  </a:moveTo>
                  <a:lnTo>
                    <a:pt x="23" y="9"/>
                  </a:lnTo>
                  <a:lnTo>
                    <a:pt x="13" y="0"/>
                  </a:lnTo>
                  <a:lnTo>
                    <a:pt x="7" y="8"/>
                  </a:lnTo>
                  <a:lnTo>
                    <a:pt x="0" y="25"/>
                  </a:lnTo>
                  <a:lnTo>
                    <a:pt x="0" y="49"/>
                  </a:lnTo>
                  <a:lnTo>
                    <a:pt x="6" y="73"/>
                  </a:lnTo>
                  <a:lnTo>
                    <a:pt x="20" y="97"/>
                  </a:lnTo>
                  <a:lnTo>
                    <a:pt x="24" y="97"/>
                  </a:lnTo>
                  <a:lnTo>
                    <a:pt x="27" y="96"/>
                  </a:lnTo>
                  <a:lnTo>
                    <a:pt x="33" y="90"/>
                  </a:lnTo>
                  <a:lnTo>
                    <a:pt x="29" y="39"/>
                  </a:lnTo>
                  <a:close/>
                </a:path>
              </a:pathLst>
            </a:custGeom>
            <a:solidFill>
              <a:srgbClr val="000000"/>
            </a:solidFill>
            <a:ln w="9525">
              <a:noFill/>
              <a:round/>
              <a:headEnd/>
              <a:tailEnd/>
            </a:ln>
          </p:spPr>
          <p:txBody>
            <a:bodyPr/>
            <a:lstStyle/>
            <a:p>
              <a:endParaRPr lang="en-GB"/>
            </a:p>
          </p:txBody>
        </p:sp>
        <p:sp>
          <p:nvSpPr>
            <p:cNvPr id="26347" name="Freeform 747"/>
            <p:cNvSpPr>
              <a:spLocks/>
            </p:cNvSpPr>
            <p:nvPr/>
          </p:nvSpPr>
          <p:spPr bwMode="auto">
            <a:xfrm>
              <a:off x="2900" y="2037"/>
              <a:ext cx="72" cy="20"/>
            </a:xfrm>
            <a:custGeom>
              <a:avLst/>
              <a:gdLst/>
              <a:ahLst/>
              <a:cxnLst>
                <a:cxn ang="0">
                  <a:pos x="358" y="58"/>
                </a:cxn>
                <a:cxn ang="0">
                  <a:pos x="359" y="0"/>
                </a:cxn>
                <a:cxn ang="0">
                  <a:pos x="220" y="11"/>
                </a:cxn>
                <a:cxn ang="0">
                  <a:pos x="103" y="15"/>
                </a:cxn>
                <a:cxn ang="0">
                  <a:pos x="46" y="17"/>
                </a:cxn>
                <a:cxn ang="0">
                  <a:pos x="30" y="54"/>
                </a:cxn>
                <a:cxn ang="0">
                  <a:pos x="0" y="89"/>
                </a:cxn>
                <a:cxn ang="0">
                  <a:pos x="9" y="98"/>
                </a:cxn>
                <a:cxn ang="0">
                  <a:pos x="70" y="91"/>
                </a:cxn>
                <a:cxn ang="0">
                  <a:pos x="284" y="79"/>
                </a:cxn>
                <a:cxn ang="0">
                  <a:pos x="351" y="79"/>
                </a:cxn>
                <a:cxn ang="0">
                  <a:pos x="358" y="58"/>
                </a:cxn>
              </a:cxnLst>
              <a:rect l="0" t="0" r="r" b="b"/>
              <a:pathLst>
                <a:path w="359" h="98">
                  <a:moveTo>
                    <a:pt x="358" y="58"/>
                  </a:moveTo>
                  <a:lnTo>
                    <a:pt x="359" y="0"/>
                  </a:lnTo>
                  <a:lnTo>
                    <a:pt x="220" y="11"/>
                  </a:lnTo>
                  <a:lnTo>
                    <a:pt x="103" y="15"/>
                  </a:lnTo>
                  <a:lnTo>
                    <a:pt x="46" y="17"/>
                  </a:lnTo>
                  <a:lnTo>
                    <a:pt x="30" y="54"/>
                  </a:lnTo>
                  <a:lnTo>
                    <a:pt x="0" y="89"/>
                  </a:lnTo>
                  <a:lnTo>
                    <a:pt x="9" y="98"/>
                  </a:lnTo>
                  <a:lnTo>
                    <a:pt x="70" y="91"/>
                  </a:lnTo>
                  <a:lnTo>
                    <a:pt x="284" y="79"/>
                  </a:lnTo>
                  <a:lnTo>
                    <a:pt x="351" y="79"/>
                  </a:lnTo>
                  <a:lnTo>
                    <a:pt x="358" y="58"/>
                  </a:lnTo>
                  <a:close/>
                </a:path>
              </a:pathLst>
            </a:custGeom>
            <a:solidFill>
              <a:srgbClr val="BC9B4C"/>
            </a:solidFill>
            <a:ln w="9525">
              <a:noFill/>
              <a:round/>
              <a:headEnd/>
              <a:tailEnd/>
            </a:ln>
          </p:spPr>
          <p:txBody>
            <a:bodyPr/>
            <a:lstStyle/>
            <a:p>
              <a:endParaRPr lang="en-GB"/>
            </a:p>
          </p:txBody>
        </p:sp>
        <p:sp>
          <p:nvSpPr>
            <p:cNvPr id="26348" name="Freeform 748"/>
            <p:cNvSpPr>
              <a:spLocks/>
            </p:cNvSpPr>
            <p:nvPr/>
          </p:nvSpPr>
          <p:spPr bwMode="auto">
            <a:xfrm>
              <a:off x="2845" y="2010"/>
              <a:ext cx="58" cy="42"/>
            </a:xfrm>
            <a:custGeom>
              <a:avLst/>
              <a:gdLst/>
              <a:ahLst/>
              <a:cxnLst>
                <a:cxn ang="0">
                  <a:pos x="141" y="6"/>
                </a:cxn>
                <a:cxn ang="0">
                  <a:pos x="107" y="0"/>
                </a:cxn>
                <a:cxn ang="0">
                  <a:pos x="74" y="6"/>
                </a:cxn>
                <a:cxn ang="0">
                  <a:pos x="45" y="17"/>
                </a:cxn>
                <a:cxn ang="0">
                  <a:pos x="22" y="36"/>
                </a:cxn>
                <a:cxn ang="0">
                  <a:pos x="6" y="62"/>
                </a:cxn>
                <a:cxn ang="0">
                  <a:pos x="0" y="95"/>
                </a:cxn>
                <a:cxn ang="0">
                  <a:pos x="7" y="133"/>
                </a:cxn>
                <a:cxn ang="0">
                  <a:pos x="124" y="167"/>
                </a:cxn>
                <a:cxn ang="0">
                  <a:pos x="244" y="213"/>
                </a:cxn>
                <a:cxn ang="0">
                  <a:pos x="254" y="212"/>
                </a:cxn>
                <a:cxn ang="0">
                  <a:pos x="277" y="196"/>
                </a:cxn>
                <a:cxn ang="0">
                  <a:pos x="288" y="186"/>
                </a:cxn>
                <a:cxn ang="0">
                  <a:pos x="284" y="160"/>
                </a:cxn>
                <a:cxn ang="0">
                  <a:pos x="273" y="134"/>
                </a:cxn>
                <a:cxn ang="0">
                  <a:pos x="260" y="112"/>
                </a:cxn>
                <a:cxn ang="0">
                  <a:pos x="225" y="70"/>
                </a:cxn>
                <a:cxn ang="0">
                  <a:pos x="174" y="19"/>
                </a:cxn>
                <a:cxn ang="0">
                  <a:pos x="141" y="6"/>
                </a:cxn>
              </a:cxnLst>
              <a:rect l="0" t="0" r="r" b="b"/>
              <a:pathLst>
                <a:path w="288" h="213">
                  <a:moveTo>
                    <a:pt x="141" y="6"/>
                  </a:moveTo>
                  <a:lnTo>
                    <a:pt x="107" y="0"/>
                  </a:lnTo>
                  <a:lnTo>
                    <a:pt x="74" y="6"/>
                  </a:lnTo>
                  <a:lnTo>
                    <a:pt x="45" y="17"/>
                  </a:lnTo>
                  <a:lnTo>
                    <a:pt x="22" y="36"/>
                  </a:lnTo>
                  <a:lnTo>
                    <a:pt x="6" y="62"/>
                  </a:lnTo>
                  <a:lnTo>
                    <a:pt x="0" y="95"/>
                  </a:lnTo>
                  <a:lnTo>
                    <a:pt x="7" y="133"/>
                  </a:lnTo>
                  <a:lnTo>
                    <a:pt x="124" y="167"/>
                  </a:lnTo>
                  <a:lnTo>
                    <a:pt x="244" y="213"/>
                  </a:lnTo>
                  <a:lnTo>
                    <a:pt x="254" y="212"/>
                  </a:lnTo>
                  <a:lnTo>
                    <a:pt x="277" y="196"/>
                  </a:lnTo>
                  <a:lnTo>
                    <a:pt x="288" y="186"/>
                  </a:lnTo>
                  <a:lnTo>
                    <a:pt x="284" y="160"/>
                  </a:lnTo>
                  <a:lnTo>
                    <a:pt x="273" y="134"/>
                  </a:lnTo>
                  <a:lnTo>
                    <a:pt x="260" y="112"/>
                  </a:lnTo>
                  <a:lnTo>
                    <a:pt x="225" y="70"/>
                  </a:lnTo>
                  <a:lnTo>
                    <a:pt x="174" y="19"/>
                  </a:lnTo>
                  <a:lnTo>
                    <a:pt x="141" y="6"/>
                  </a:lnTo>
                  <a:close/>
                </a:path>
              </a:pathLst>
            </a:custGeom>
            <a:solidFill>
              <a:srgbClr val="197A3D"/>
            </a:solidFill>
            <a:ln w="9525">
              <a:noFill/>
              <a:round/>
              <a:headEnd/>
              <a:tailEnd/>
            </a:ln>
          </p:spPr>
          <p:txBody>
            <a:bodyPr/>
            <a:lstStyle/>
            <a:p>
              <a:endParaRPr lang="en-GB"/>
            </a:p>
          </p:txBody>
        </p:sp>
        <p:sp>
          <p:nvSpPr>
            <p:cNvPr id="26349" name="Freeform 749"/>
            <p:cNvSpPr>
              <a:spLocks/>
            </p:cNvSpPr>
            <p:nvPr/>
          </p:nvSpPr>
          <p:spPr bwMode="auto">
            <a:xfrm>
              <a:off x="2906" y="1948"/>
              <a:ext cx="79" cy="87"/>
            </a:xfrm>
            <a:custGeom>
              <a:avLst/>
              <a:gdLst/>
              <a:ahLst/>
              <a:cxnLst>
                <a:cxn ang="0">
                  <a:pos x="395" y="7"/>
                </a:cxn>
                <a:cxn ang="0">
                  <a:pos x="347" y="2"/>
                </a:cxn>
                <a:cxn ang="0">
                  <a:pos x="26" y="0"/>
                </a:cxn>
                <a:cxn ang="0">
                  <a:pos x="0" y="316"/>
                </a:cxn>
                <a:cxn ang="0">
                  <a:pos x="10" y="423"/>
                </a:cxn>
                <a:cxn ang="0">
                  <a:pos x="14" y="425"/>
                </a:cxn>
                <a:cxn ang="0">
                  <a:pos x="16" y="426"/>
                </a:cxn>
                <a:cxn ang="0">
                  <a:pos x="19" y="429"/>
                </a:cxn>
                <a:cxn ang="0">
                  <a:pos x="24" y="430"/>
                </a:cxn>
                <a:cxn ang="0">
                  <a:pos x="30" y="432"/>
                </a:cxn>
                <a:cxn ang="0">
                  <a:pos x="49" y="433"/>
                </a:cxn>
                <a:cxn ang="0">
                  <a:pos x="63" y="435"/>
                </a:cxn>
                <a:cxn ang="0">
                  <a:pos x="97" y="435"/>
                </a:cxn>
                <a:cxn ang="0">
                  <a:pos x="114" y="433"/>
                </a:cxn>
                <a:cxn ang="0">
                  <a:pos x="148" y="432"/>
                </a:cxn>
                <a:cxn ang="0">
                  <a:pos x="165" y="430"/>
                </a:cxn>
                <a:cxn ang="0">
                  <a:pos x="182" y="430"/>
                </a:cxn>
                <a:cxn ang="0">
                  <a:pos x="268" y="422"/>
                </a:cxn>
                <a:cxn ang="0">
                  <a:pos x="285" y="418"/>
                </a:cxn>
                <a:cxn ang="0">
                  <a:pos x="336" y="413"/>
                </a:cxn>
                <a:cxn ang="0">
                  <a:pos x="339" y="398"/>
                </a:cxn>
                <a:cxn ang="0">
                  <a:pos x="395" y="7"/>
                </a:cxn>
              </a:cxnLst>
              <a:rect l="0" t="0" r="r" b="b"/>
              <a:pathLst>
                <a:path w="395" h="435">
                  <a:moveTo>
                    <a:pt x="395" y="7"/>
                  </a:moveTo>
                  <a:lnTo>
                    <a:pt x="347" y="2"/>
                  </a:lnTo>
                  <a:lnTo>
                    <a:pt x="26" y="0"/>
                  </a:lnTo>
                  <a:lnTo>
                    <a:pt x="0" y="316"/>
                  </a:lnTo>
                  <a:lnTo>
                    <a:pt x="10" y="423"/>
                  </a:lnTo>
                  <a:lnTo>
                    <a:pt x="14" y="425"/>
                  </a:lnTo>
                  <a:lnTo>
                    <a:pt x="16" y="426"/>
                  </a:lnTo>
                  <a:lnTo>
                    <a:pt x="19" y="429"/>
                  </a:lnTo>
                  <a:lnTo>
                    <a:pt x="24" y="430"/>
                  </a:lnTo>
                  <a:lnTo>
                    <a:pt x="30" y="432"/>
                  </a:lnTo>
                  <a:lnTo>
                    <a:pt x="49" y="433"/>
                  </a:lnTo>
                  <a:lnTo>
                    <a:pt x="63" y="435"/>
                  </a:lnTo>
                  <a:lnTo>
                    <a:pt x="97" y="435"/>
                  </a:lnTo>
                  <a:lnTo>
                    <a:pt x="114" y="433"/>
                  </a:lnTo>
                  <a:lnTo>
                    <a:pt x="148" y="432"/>
                  </a:lnTo>
                  <a:lnTo>
                    <a:pt x="165" y="430"/>
                  </a:lnTo>
                  <a:lnTo>
                    <a:pt x="182" y="430"/>
                  </a:lnTo>
                  <a:lnTo>
                    <a:pt x="268" y="422"/>
                  </a:lnTo>
                  <a:lnTo>
                    <a:pt x="285" y="418"/>
                  </a:lnTo>
                  <a:lnTo>
                    <a:pt x="336" y="413"/>
                  </a:lnTo>
                  <a:lnTo>
                    <a:pt x="339" y="398"/>
                  </a:lnTo>
                  <a:lnTo>
                    <a:pt x="395" y="7"/>
                  </a:lnTo>
                  <a:close/>
                </a:path>
              </a:pathLst>
            </a:custGeom>
            <a:solidFill>
              <a:srgbClr val="BC9B4C"/>
            </a:solidFill>
            <a:ln w="9525">
              <a:noFill/>
              <a:round/>
              <a:headEnd/>
              <a:tailEnd/>
            </a:ln>
          </p:spPr>
          <p:txBody>
            <a:bodyPr/>
            <a:lstStyle/>
            <a:p>
              <a:endParaRPr lang="en-GB"/>
            </a:p>
          </p:txBody>
        </p:sp>
        <p:sp>
          <p:nvSpPr>
            <p:cNvPr id="26350" name="Freeform 750"/>
            <p:cNvSpPr>
              <a:spLocks/>
            </p:cNvSpPr>
            <p:nvPr/>
          </p:nvSpPr>
          <p:spPr bwMode="auto">
            <a:xfrm>
              <a:off x="2816" y="1953"/>
              <a:ext cx="64" cy="82"/>
            </a:xfrm>
            <a:custGeom>
              <a:avLst/>
              <a:gdLst/>
              <a:ahLst/>
              <a:cxnLst>
                <a:cxn ang="0">
                  <a:pos x="61" y="9"/>
                </a:cxn>
                <a:cxn ang="0">
                  <a:pos x="27" y="10"/>
                </a:cxn>
                <a:cxn ang="0">
                  <a:pos x="0" y="390"/>
                </a:cxn>
                <a:cxn ang="0">
                  <a:pos x="43" y="390"/>
                </a:cxn>
                <a:cxn ang="0">
                  <a:pos x="43" y="409"/>
                </a:cxn>
                <a:cxn ang="0">
                  <a:pos x="117" y="409"/>
                </a:cxn>
                <a:cxn ang="0">
                  <a:pos x="120" y="368"/>
                </a:cxn>
                <a:cxn ang="0">
                  <a:pos x="128" y="335"/>
                </a:cxn>
                <a:cxn ang="0">
                  <a:pos x="142" y="309"/>
                </a:cxn>
                <a:cxn ang="0">
                  <a:pos x="161" y="289"/>
                </a:cxn>
                <a:cxn ang="0">
                  <a:pos x="185" y="275"/>
                </a:cxn>
                <a:cxn ang="0">
                  <a:pos x="248" y="257"/>
                </a:cxn>
                <a:cxn ang="0">
                  <a:pos x="288" y="254"/>
                </a:cxn>
                <a:cxn ang="0">
                  <a:pos x="319" y="0"/>
                </a:cxn>
                <a:cxn ang="0">
                  <a:pos x="187" y="0"/>
                </a:cxn>
                <a:cxn ang="0">
                  <a:pos x="168" y="2"/>
                </a:cxn>
                <a:cxn ang="0">
                  <a:pos x="114" y="3"/>
                </a:cxn>
                <a:cxn ang="0">
                  <a:pos x="61" y="9"/>
                </a:cxn>
              </a:cxnLst>
              <a:rect l="0" t="0" r="r" b="b"/>
              <a:pathLst>
                <a:path w="319" h="409">
                  <a:moveTo>
                    <a:pt x="61" y="9"/>
                  </a:moveTo>
                  <a:lnTo>
                    <a:pt x="27" y="10"/>
                  </a:lnTo>
                  <a:lnTo>
                    <a:pt x="0" y="390"/>
                  </a:lnTo>
                  <a:lnTo>
                    <a:pt x="43" y="390"/>
                  </a:lnTo>
                  <a:lnTo>
                    <a:pt x="43" y="409"/>
                  </a:lnTo>
                  <a:lnTo>
                    <a:pt x="117" y="409"/>
                  </a:lnTo>
                  <a:lnTo>
                    <a:pt x="120" y="368"/>
                  </a:lnTo>
                  <a:lnTo>
                    <a:pt x="128" y="335"/>
                  </a:lnTo>
                  <a:lnTo>
                    <a:pt x="142" y="309"/>
                  </a:lnTo>
                  <a:lnTo>
                    <a:pt x="161" y="289"/>
                  </a:lnTo>
                  <a:lnTo>
                    <a:pt x="185" y="275"/>
                  </a:lnTo>
                  <a:lnTo>
                    <a:pt x="248" y="257"/>
                  </a:lnTo>
                  <a:lnTo>
                    <a:pt x="288" y="254"/>
                  </a:lnTo>
                  <a:lnTo>
                    <a:pt x="319" y="0"/>
                  </a:lnTo>
                  <a:lnTo>
                    <a:pt x="187" y="0"/>
                  </a:lnTo>
                  <a:lnTo>
                    <a:pt x="168" y="2"/>
                  </a:lnTo>
                  <a:lnTo>
                    <a:pt x="114" y="3"/>
                  </a:lnTo>
                  <a:lnTo>
                    <a:pt x="61" y="9"/>
                  </a:lnTo>
                  <a:close/>
                </a:path>
              </a:pathLst>
            </a:custGeom>
            <a:solidFill>
              <a:srgbClr val="BC9B4C"/>
            </a:solidFill>
            <a:ln w="9525">
              <a:noFill/>
              <a:round/>
              <a:headEnd/>
              <a:tailEnd/>
            </a:ln>
          </p:spPr>
          <p:txBody>
            <a:bodyPr/>
            <a:lstStyle/>
            <a:p>
              <a:endParaRPr lang="en-GB"/>
            </a:p>
          </p:txBody>
        </p:sp>
        <p:sp>
          <p:nvSpPr>
            <p:cNvPr id="26351" name="Freeform 751"/>
            <p:cNvSpPr>
              <a:spLocks/>
            </p:cNvSpPr>
            <p:nvPr/>
          </p:nvSpPr>
          <p:spPr bwMode="auto">
            <a:xfrm>
              <a:off x="3092" y="1978"/>
              <a:ext cx="22" cy="55"/>
            </a:xfrm>
            <a:custGeom>
              <a:avLst/>
              <a:gdLst/>
              <a:ahLst/>
              <a:cxnLst>
                <a:cxn ang="0">
                  <a:pos x="107" y="46"/>
                </a:cxn>
                <a:cxn ang="0">
                  <a:pos x="93" y="23"/>
                </a:cxn>
                <a:cxn ang="0">
                  <a:pos x="76" y="10"/>
                </a:cxn>
                <a:cxn ang="0">
                  <a:pos x="66" y="4"/>
                </a:cxn>
                <a:cxn ang="0">
                  <a:pos x="56" y="1"/>
                </a:cxn>
                <a:cxn ang="0">
                  <a:pos x="47" y="0"/>
                </a:cxn>
                <a:cxn ang="0">
                  <a:pos x="38" y="0"/>
                </a:cxn>
                <a:cxn ang="0">
                  <a:pos x="0" y="260"/>
                </a:cxn>
                <a:cxn ang="0">
                  <a:pos x="6" y="264"/>
                </a:cxn>
                <a:cxn ang="0">
                  <a:pos x="13" y="266"/>
                </a:cxn>
                <a:cxn ang="0">
                  <a:pos x="17" y="269"/>
                </a:cxn>
                <a:cxn ang="0">
                  <a:pos x="24" y="273"/>
                </a:cxn>
                <a:cxn ang="0">
                  <a:pos x="60" y="273"/>
                </a:cxn>
                <a:cxn ang="0">
                  <a:pos x="69" y="240"/>
                </a:cxn>
                <a:cxn ang="0">
                  <a:pos x="107" y="46"/>
                </a:cxn>
              </a:cxnLst>
              <a:rect l="0" t="0" r="r" b="b"/>
              <a:pathLst>
                <a:path w="107" h="273">
                  <a:moveTo>
                    <a:pt x="107" y="46"/>
                  </a:moveTo>
                  <a:lnTo>
                    <a:pt x="93" y="23"/>
                  </a:lnTo>
                  <a:lnTo>
                    <a:pt x="76" y="10"/>
                  </a:lnTo>
                  <a:lnTo>
                    <a:pt x="66" y="4"/>
                  </a:lnTo>
                  <a:lnTo>
                    <a:pt x="56" y="1"/>
                  </a:lnTo>
                  <a:lnTo>
                    <a:pt x="47" y="0"/>
                  </a:lnTo>
                  <a:lnTo>
                    <a:pt x="38" y="0"/>
                  </a:lnTo>
                  <a:lnTo>
                    <a:pt x="0" y="260"/>
                  </a:lnTo>
                  <a:lnTo>
                    <a:pt x="6" y="264"/>
                  </a:lnTo>
                  <a:lnTo>
                    <a:pt x="13" y="266"/>
                  </a:lnTo>
                  <a:lnTo>
                    <a:pt x="17" y="269"/>
                  </a:lnTo>
                  <a:lnTo>
                    <a:pt x="24" y="273"/>
                  </a:lnTo>
                  <a:lnTo>
                    <a:pt x="60" y="273"/>
                  </a:lnTo>
                  <a:lnTo>
                    <a:pt x="69" y="240"/>
                  </a:lnTo>
                  <a:lnTo>
                    <a:pt x="107" y="46"/>
                  </a:lnTo>
                  <a:close/>
                </a:path>
              </a:pathLst>
            </a:custGeom>
            <a:solidFill>
              <a:srgbClr val="99FFFF"/>
            </a:solidFill>
            <a:ln w="9525">
              <a:noFill/>
              <a:round/>
              <a:headEnd/>
              <a:tailEnd/>
            </a:ln>
          </p:spPr>
          <p:txBody>
            <a:bodyPr/>
            <a:lstStyle/>
            <a:p>
              <a:endParaRPr lang="en-GB"/>
            </a:p>
          </p:txBody>
        </p:sp>
        <p:sp>
          <p:nvSpPr>
            <p:cNvPr id="26352" name="Freeform 752"/>
            <p:cNvSpPr>
              <a:spLocks/>
            </p:cNvSpPr>
            <p:nvPr/>
          </p:nvSpPr>
          <p:spPr bwMode="auto">
            <a:xfrm>
              <a:off x="2878" y="1954"/>
              <a:ext cx="26" cy="72"/>
            </a:xfrm>
            <a:custGeom>
              <a:avLst/>
              <a:gdLst/>
              <a:ahLst/>
              <a:cxnLst>
                <a:cxn ang="0">
                  <a:pos x="109" y="15"/>
                </a:cxn>
                <a:cxn ang="0">
                  <a:pos x="86" y="6"/>
                </a:cxn>
                <a:cxn ang="0">
                  <a:pos x="74" y="5"/>
                </a:cxn>
                <a:cxn ang="0">
                  <a:pos x="64" y="3"/>
                </a:cxn>
                <a:cxn ang="0">
                  <a:pos x="52" y="2"/>
                </a:cxn>
                <a:cxn ang="0">
                  <a:pos x="42" y="0"/>
                </a:cxn>
                <a:cxn ang="0">
                  <a:pos x="18" y="199"/>
                </a:cxn>
                <a:cxn ang="0">
                  <a:pos x="0" y="243"/>
                </a:cxn>
                <a:cxn ang="0">
                  <a:pos x="6" y="252"/>
                </a:cxn>
                <a:cxn ang="0">
                  <a:pos x="64" y="315"/>
                </a:cxn>
                <a:cxn ang="0">
                  <a:pos x="106" y="357"/>
                </a:cxn>
                <a:cxn ang="0">
                  <a:pos x="107" y="355"/>
                </a:cxn>
                <a:cxn ang="0">
                  <a:pos x="112" y="355"/>
                </a:cxn>
                <a:cxn ang="0">
                  <a:pos x="133" y="30"/>
                </a:cxn>
                <a:cxn ang="0">
                  <a:pos x="109" y="15"/>
                </a:cxn>
              </a:cxnLst>
              <a:rect l="0" t="0" r="r" b="b"/>
              <a:pathLst>
                <a:path w="133" h="357">
                  <a:moveTo>
                    <a:pt x="109" y="15"/>
                  </a:moveTo>
                  <a:lnTo>
                    <a:pt x="86" y="6"/>
                  </a:lnTo>
                  <a:lnTo>
                    <a:pt x="74" y="5"/>
                  </a:lnTo>
                  <a:lnTo>
                    <a:pt x="64" y="3"/>
                  </a:lnTo>
                  <a:lnTo>
                    <a:pt x="52" y="2"/>
                  </a:lnTo>
                  <a:lnTo>
                    <a:pt x="42" y="0"/>
                  </a:lnTo>
                  <a:lnTo>
                    <a:pt x="18" y="199"/>
                  </a:lnTo>
                  <a:lnTo>
                    <a:pt x="0" y="243"/>
                  </a:lnTo>
                  <a:lnTo>
                    <a:pt x="6" y="252"/>
                  </a:lnTo>
                  <a:lnTo>
                    <a:pt x="64" y="315"/>
                  </a:lnTo>
                  <a:lnTo>
                    <a:pt x="106" y="357"/>
                  </a:lnTo>
                  <a:lnTo>
                    <a:pt x="107" y="355"/>
                  </a:lnTo>
                  <a:lnTo>
                    <a:pt x="112" y="355"/>
                  </a:lnTo>
                  <a:lnTo>
                    <a:pt x="133" y="30"/>
                  </a:lnTo>
                  <a:lnTo>
                    <a:pt x="109" y="15"/>
                  </a:lnTo>
                  <a:close/>
                </a:path>
              </a:pathLst>
            </a:custGeom>
            <a:solidFill>
              <a:srgbClr val="BC9B4C"/>
            </a:solidFill>
            <a:ln w="9525">
              <a:noFill/>
              <a:round/>
              <a:headEnd/>
              <a:tailEnd/>
            </a:ln>
          </p:spPr>
          <p:txBody>
            <a:bodyPr/>
            <a:lstStyle/>
            <a:p>
              <a:endParaRPr lang="en-GB"/>
            </a:p>
          </p:txBody>
        </p:sp>
        <p:sp>
          <p:nvSpPr>
            <p:cNvPr id="26353" name="Freeform 753"/>
            <p:cNvSpPr>
              <a:spLocks/>
            </p:cNvSpPr>
            <p:nvPr/>
          </p:nvSpPr>
          <p:spPr bwMode="auto">
            <a:xfrm>
              <a:off x="2719" y="1906"/>
              <a:ext cx="246" cy="32"/>
            </a:xfrm>
            <a:custGeom>
              <a:avLst/>
              <a:gdLst/>
              <a:ahLst/>
              <a:cxnLst>
                <a:cxn ang="0">
                  <a:pos x="1228" y="69"/>
                </a:cxn>
                <a:cxn ang="0">
                  <a:pos x="1225" y="29"/>
                </a:cxn>
                <a:cxn ang="0">
                  <a:pos x="1217" y="0"/>
                </a:cxn>
                <a:cxn ang="0">
                  <a:pos x="744" y="0"/>
                </a:cxn>
                <a:cxn ang="0">
                  <a:pos x="0" y="92"/>
                </a:cxn>
                <a:cxn ang="0">
                  <a:pos x="5" y="139"/>
                </a:cxn>
                <a:cxn ang="0">
                  <a:pos x="7" y="149"/>
                </a:cxn>
                <a:cxn ang="0">
                  <a:pos x="10" y="157"/>
                </a:cxn>
                <a:cxn ang="0">
                  <a:pos x="1003" y="73"/>
                </a:cxn>
                <a:cxn ang="0">
                  <a:pos x="1198" y="73"/>
                </a:cxn>
                <a:cxn ang="0">
                  <a:pos x="1218" y="72"/>
                </a:cxn>
                <a:cxn ang="0">
                  <a:pos x="1228" y="69"/>
                </a:cxn>
              </a:cxnLst>
              <a:rect l="0" t="0" r="r" b="b"/>
              <a:pathLst>
                <a:path w="1228" h="157">
                  <a:moveTo>
                    <a:pt x="1228" y="69"/>
                  </a:moveTo>
                  <a:lnTo>
                    <a:pt x="1225" y="29"/>
                  </a:lnTo>
                  <a:lnTo>
                    <a:pt x="1217" y="0"/>
                  </a:lnTo>
                  <a:lnTo>
                    <a:pt x="744" y="0"/>
                  </a:lnTo>
                  <a:lnTo>
                    <a:pt x="0" y="92"/>
                  </a:lnTo>
                  <a:lnTo>
                    <a:pt x="5" y="139"/>
                  </a:lnTo>
                  <a:lnTo>
                    <a:pt x="7" y="149"/>
                  </a:lnTo>
                  <a:lnTo>
                    <a:pt x="10" y="157"/>
                  </a:lnTo>
                  <a:lnTo>
                    <a:pt x="1003" y="73"/>
                  </a:lnTo>
                  <a:lnTo>
                    <a:pt x="1198" y="73"/>
                  </a:lnTo>
                  <a:lnTo>
                    <a:pt x="1218" y="72"/>
                  </a:lnTo>
                  <a:lnTo>
                    <a:pt x="1228" y="69"/>
                  </a:lnTo>
                  <a:close/>
                </a:path>
              </a:pathLst>
            </a:custGeom>
            <a:solidFill>
              <a:srgbClr val="99CCCC"/>
            </a:solidFill>
            <a:ln w="9525">
              <a:noFill/>
              <a:round/>
              <a:headEnd/>
              <a:tailEnd/>
            </a:ln>
          </p:spPr>
          <p:txBody>
            <a:bodyPr/>
            <a:lstStyle/>
            <a:p>
              <a:endParaRPr lang="en-GB"/>
            </a:p>
          </p:txBody>
        </p:sp>
        <p:sp>
          <p:nvSpPr>
            <p:cNvPr id="26354" name="Freeform 754"/>
            <p:cNvSpPr>
              <a:spLocks/>
            </p:cNvSpPr>
            <p:nvPr/>
          </p:nvSpPr>
          <p:spPr bwMode="auto">
            <a:xfrm>
              <a:off x="2719" y="1873"/>
              <a:ext cx="270" cy="46"/>
            </a:xfrm>
            <a:custGeom>
              <a:avLst/>
              <a:gdLst/>
              <a:ahLst/>
              <a:cxnLst>
                <a:cxn ang="0">
                  <a:pos x="1350" y="25"/>
                </a:cxn>
                <a:cxn ang="0">
                  <a:pos x="1301" y="12"/>
                </a:cxn>
                <a:cxn ang="0">
                  <a:pos x="1172" y="0"/>
                </a:cxn>
                <a:cxn ang="0">
                  <a:pos x="789" y="9"/>
                </a:cxn>
                <a:cxn ang="0">
                  <a:pos x="174" y="69"/>
                </a:cxn>
                <a:cxn ang="0">
                  <a:pos x="122" y="78"/>
                </a:cxn>
                <a:cxn ang="0">
                  <a:pos x="108" y="88"/>
                </a:cxn>
                <a:cxn ang="0">
                  <a:pos x="71" y="126"/>
                </a:cxn>
                <a:cxn ang="0">
                  <a:pos x="5" y="213"/>
                </a:cxn>
                <a:cxn ang="0">
                  <a:pos x="0" y="229"/>
                </a:cxn>
                <a:cxn ang="0">
                  <a:pos x="684" y="146"/>
                </a:cxn>
                <a:cxn ang="0">
                  <a:pos x="1221" y="131"/>
                </a:cxn>
                <a:cxn ang="0">
                  <a:pos x="1228" y="126"/>
                </a:cxn>
                <a:cxn ang="0">
                  <a:pos x="1235" y="122"/>
                </a:cxn>
                <a:cxn ang="0">
                  <a:pos x="1252" y="106"/>
                </a:cxn>
                <a:cxn ang="0">
                  <a:pos x="1350" y="25"/>
                </a:cxn>
              </a:cxnLst>
              <a:rect l="0" t="0" r="r" b="b"/>
              <a:pathLst>
                <a:path w="1350" h="229">
                  <a:moveTo>
                    <a:pt x="1350" y="25"/>
                  </a:moveTo>
                  <a:lnTo>
                    <a:pt x="1301" y="12"/>
                  </a:lnTo>
                  <a:lnTo>
                    <a:pt x="1172" y="0"/>
                  </a:lnTo>
                  <a:lnTo>
                    <a:pt x="789" y="9"/>
                  </a:lnTo>
                  <a:lnTo>
                    <a:pt x="174" y="69"/>
                  </a:lnTo>
                  <a:lnTo>
                    <a:pt x="122" y="78"/>
                  </a:lnTo>
                  <a:lnTo>
                    <a:pt x="108" y="88"/>
                  </a:lnTo>
                  <a:lnTo>
                    <a:pt x="71" y="126"/>
                  </a:lnTo>
                  <a:lnTo>
                    <a:pt x="5" y="213"/>
                  </a:lnTo>
                  <a:lnTo>
                    <a:pt x="0" y="229"/>
                  </a:lnTo>
                  <a:lnTo>
                    <a:pt x="684" y="146"/>
                  </a:lnTo>
                  <a:lnTo>
                    <a:pt x="1221" y="131"/>
                  </a:lnTo>
                  <a:lnTo>
                    <a:pt x="1228" y="126"/>
                  </a:lnTo>
                  <a:lnTo>
                    <a:pt x="1235" y="122"/>
                  </a:lnTo>
                  <a:lnTo>
                    <a:pt x="1252" y="106"/>
                  </a:lnTo>
                  <a:lnTo>
                    <a:pt x="1350" y="25"/>
                  </a:lnTo>
                  <a:close/>
                </a:path>
              </a:pathLst>
            </a:custGeom>
            <a:solidFill>
              <a:srgbClr val="99CCCC"/>
            </a:solidFill>
            <a:ln w="9525">
              <a:noFill/>
              <a:round/>
              <a:headEnd/>
              <a:tailEnd/>
            </a:ln>
          </p:spPr>
          <p:txBody>
            <a:bodyPr/>
            <a:lstStyle/>
            <a:p>
              <a:endParaRPr lang="en-GB"/>
            </a:p>
          </p:txBody>
        </p:sp>
        <p:sp>
          <p:nvSpPr>
            <p:cNvPr id="26355" name="Freeform 755"/>
            <p:cNvSpPr>
              <a:spLocks/>
            </p:cNvSpPr>
            <p:nvPr/>
          </p:nvSpPr>
          <p:spPr bwMode="auto">
            <a:xfrm>
              <a:off x="2969" y="1879"/>
              <a:ext cx="30" cy="35"/>
            </a:xfrm>
            <a:custGeom>
              <a:avLst/>
              <a:gdLst/>
              <a:ahLst/>
              <a:cxnLst>
                <a:cxn ang="0">
                  <a:pos x="139" y="21"/>
                </a:cxn>
                <a:cxn ang="0">
                  <a:pos x="149" y="0"/>
                </a:cxn>
                <a:cxn ang="0">
                  <a:pos x="132" y="7"/>
                </a:cxn>
                <a:cxn ang="0">
                  <a:pos x="92" y="31"/>
                </a:cxn>
                <a:cxn ang="0">
                  <a:pos x="0" y="112"/>
                </a:cxn>
                <a:cxn ang="0">
                  <a:pos x="4" y="125"/>
                </a:cxn>
                <a:cxn ang="0">
                  <a:pos x="5" y="141"/>
                </a:cxn>
                <a:cxn ang="0">
                  <a:pos x="11" y="172"/>
                </a:cxn>
                <a:cxn ang="0">
                  <a:pos x="67" y="115"/>
                </a:cxn>
                <a:cxn ang="0">
                  <a:pos x="139" y="21"/>
                </a:cxn>
              </a:cxnLst>
              <a:rect l="0" t="0" r="r" b="b"/>
              <a:pathLst>
                <a:path w="149" h="172">
                  <a:moveTo>
                    <a:pt x="139" y="21"/>
                  </a:moveTo>
                  <a:lnTo>
                    <a:pt x="149" y="0"/>
                  </a:lnTo>
                  <a:lnTo>
                    <a:pt x="132" y="7"/>
                  </a:lnTo>
                  <a:lnTo>
                    <a:pt x="92" y="31"/>
                  </a:lnTo>
                  <a:lnTo>
                    <a:pt x="0" y="112"/>
                  </a:lnTo>
                  <a:lnTo>
                    <a:pt x="4" y="125"/>
                  </a:lnTo>
                  <a:lnTo>
                    <a:pt x="5" y="141"/>
                  </a:lnTo>
                  <a:lnTo>
                    <a:pt x="11" y="172"/>
                  </a:lnTo>
                  <a:lnTo>
                    <a:pt x="67" y="115"/>
                  </a:lnTo>
                  <a:lnTo>
                    <a:pt x="139" y="21"/>
                  </a:lnTo>
                  <a:close/>
                </a:path>
              </a:pathLst>
            </a:custGeom>
            <a:solidFill>
              <a:srgbClr val="99CCCC"/>
            </a:solidFill>
            <a:ln w="9525">
              <a:noFill/>
              <a:round/>
              <a:headEnd/>
              <a:tailEnd/>
            </a:ln>
          </p:spPr>
          <p:txBody>
            <a:bodyPr/>
            <a:lstStyle/>
            <a:p>
              <a:endParaRPr lang="en-GB"/>
            </a:p>
          </p:txBody>
        </p:sp>
        <p:sp>
          <p:nvSpPr>
            <p:cNvPr id="26356" name="Freeform 756"/>
            <p:cNvSpPr>
              <a:spLocks/>
            </p:cNvSpPr>
            <p:nvPr/>
          </p:nvSpPr>
          <p:spPr bwMode="auto">
            <a:xfrm>
              <a:off x="2814" y="1881"/>
              <a:ext cx="65" cy="18"/>
            </a:xfrm>
            <a:custGeom>
              <a:avLst/>
              <a:gdLst/>
              <a:ahLst/>
              <a:cxnLst>
                <a:cxn ang="0">
                  <a:pos x="178" y="0"/>
                </a:cxn>
                <a:cxn ang="0">
                  <a:pos x="144" y="4"/>
                </a:cxn>
                <a:cxn ang="0">
                  <a:pos x="110" y="5"/>
                </a:cxn>
                <a:cxn ang="0">
                  <a:pos x="40" y="12"/>
                </a:cxn>
                <a:cxn ang="0">
                  <a:pos x="26" y="24"/>
                </a:cxn>
                <a:cxn ang="0">
                  <a:pos x="13" y="41"/>
                </a:cxn>
                <a:cxn ang="0">
                  <a:pos x="0" y="81"/>
                </a:cxn>
                <a:cxn ang="0">
                  <a:pos x="6" y="82"/>
                </a:cxn>
                <a:cxn ang="0">
                  <a:pos x="10" y="82"/>
                </a:cxn>
                <a:cxn ang="0">
                  <a:pos x="26" y="89"/>
                </a:cxn>
                <a:cxn ang="0">
                  <a:pos x="292" y="77"/>
                </a:cxn>
                <a:cxn ang="0">
                  <a:pos x="301" y="67"/>
                </a:cxn>
                <a:cxn ang="0">
                  <a:pos x="312" y="51"/>
                </a:cxn>
                <a:cxn ang="0">
                  <a:pos x="318" y="35"/>
                </a:cxn>
                <a:cxn ang="0">
                  <a:pos x="325" y="24"/>
                </a:cxn>
                <a:cxn ang="0">
                  <a:pos x="323" y="21"/>
                </a:cxn>
                <a:cxn ang="0">
                  <a:pos x="322" y="17"/>
                </a:cxn>
                <a:cxn ang="0">
                  <a:pos x="319" y="14"/>
                </a:cxn>
                <a:cxn ang="0">
                  <a:pos x="318" y="10"/>
                </a:cxn>
                <a:cxn ang="0">
                  <a:pos x="265" y="1"/>
                </a:cxn>
                <a:cxn ang="0">
                  <a:pos x="178" y="0"/>
                </a:cxn>
              </a:cxnLst>
              <a:rect l="0" t="0" r="r" b="b"/>
              <a:pathLst>
                <a:path w="325" h="89">
                  <a:moveTo>
                    <a:pt x="178" y="0"/>
                  </a:moveTo>
                  <a:lnTo>
                    <a:pt x="144" y="4"/>
                  </a:lnTo>
                  <a:lnTo>
                    <a:pt x="110" y="5"/>
                  </a:lnTo>
                  <a:lnTo>
                    <a:pt x="40" y="12"/>
                  </a:lnTo>
                  <a:lnTo>
                    <a:pt x="26" y="24"/>
                  </a:lnTo>
                  <a:lnTo>
                    <a:pt x="13" y="41"/>
                  </a:lnTo>
                  <a:lnTo>
                    <a:pt x="0" y="81"/>
                  </a:lnTo>
                  <a:lnTo>
                    <a:pt x="6" y="82"/>
                  </a:lnTo>
                  <a:lnTo>
                    <a:pt x="10" y="82"/>
                  </a:lnTo>
                  <a:lnTo>
                    <a:pt x="26" y="89"/>
                  </a:lnTo>
                  <a:lnTo>
                    <a:pt x="292" y="77"/>
                  </a:lnTo>
                  <a:lnTo>
                    <a:pt x="301" y="67"/>
                  </a:lnTo>
                  <a:lnTo>
                    <a:pt x="312" y="51"/>
                  </a:lnTo>
                  <a:lnTo>
                    <a:pt x="318" y="35"/>
                  </a:lnTo>
                  <a:lnTo>
                    <a:pt x="325" y="24"/>
                  </a:lnTo>
                  <a:lnTo>
                    <a:pt x="323" y="21"/>
                  </a:lnTo>
                  <a:lnTo>
                    <a:pt x="322" y="17"/>
                  </a:lnTo>
                  <a:lnTo>
                    <a:pt x="319" y="14"/>
                  </a:lnTo>
                  <a:lnTo>
                    <a:pt x="318" y="10"/>
                  </a:lnTo>
                  <a:lnTo>
                    <a:pt x="265" y="1"/>
                  </a:lnTo>
                  <a:lnTo>
                    <a:pt x="178" y="0"/>
                  </a:lnTo>
                  <a:close/>
                </a:path>
              </a:pathLst>
            </a:custGeom>
            <a:solidFill>
              <a:srgbClr val="000000"/>
            </a:solidFill>
            <a:ln w="9525">
              <a:noFill/>
              <a:round/>
              <a:headEnd/>
              <a:tailEnd/>
            </a:ln>
          </p:spPr>
          <p:txBody>
            <a:bodyPr/>
            <a:lstStyle/>
            <a:p>
              <a:endParaRPr lang="en-GB"/>
            </a:p>
          </p:txBody>
        </p:sp>
        <p:sp>
          <p:nvSpPr>
            <p:cNvPr id="26357" name="Freeform 757"/>
            <p:cNvSpPr>
              <a:spLocks/>
            </p:cNvSpPr>
            <p:nvPr/>
          </p:nvSpPr>
          <p:spPr bwMode="auto">
            <a:xfrm>
              <a:off x="2822" y="1885"/>
              <a:ext cx="49" cy="10"/>
            </a:xfrm>
            <a:custGeom>
              <a:avLst/>
              <a:gdLst/>
              <a:ahLst/>
              <a:cxnLst>
                <a:cxn ang="0">
                  <a:pos x="248" y="26"/>
                </a:cxn>
                <a:cxn ang="0">
                  <a:pos x="248" y="10"/>
                </a:cxn>
                <a:cxn ang="0">
                  <a:pos x="148" y="0"/>
                </a:cxn>
                <a:cxn ang="0">
                  <a:pos x="69" y="7"/>
                </a:cxn>
                <a:cxn ang="0">
                  <a:pos x="36" y="16"/>
                </a:cxn>
                <a:cxn ang="0">
                  <a:pos x="13" y="29"/>
                </a:cxn>
                <a:cxn ang="0">
                  <a:pos x="0" y="49"/>
                </a:cxn>
                <a:cxn ang="0">
                  <a:pos x="235" y="32"/>
                </a:cxn>
                <a:cxn ang="0">
                  <a:pos x="248" y="26"/>
                </a:cxn>
              </a:cxnLst>
              <a:rect l="0" t="0" r="r" b="b"/>
              <a:pathLst>
                <a:path w="248" h="49">
                  <a:moveTo>
                    <a:pt x="248" y="26"/>
                  </a:moveTo>
                  <a:lnTo>
                    <a:pt x="248" y="10"/>
                  </a:lnTo>
                  <a:lnTo>
                    <a:pt x="148" y="0"/>
                  </a:lnTo>
                  <a:lnTo>
                    <a:pt x="69" y="7"/>
                  </a:lnTo>
                  <a:lnTo>
                    <a:pt x="36" y="16"/>
                  </a:lnTo>
                  <a:lnTo>
                    <a:pt x="13" y="29"/>
                  </a:lnTo>
                  <a:lnTo>
                    <a:pt x="0" y="49"/>
                  </a:lnTo>
                  <a:lnTo>
                    <a:pt x="235" y="32"/>
                  </a:lnTo>
                  <a:lnTo>
                    <a:pt x="248" y="26"/>
                  </a:lnTo>
                  <a:close/>
                </a:path>
              </a:pathLst>
            </a:custGeom>
            <a:solidFill>
              <a:srgbClr val="669999"/>
            </a:solidFill>
            <a:ln w="9525">
              <a:noFill/>
              <a:round/>
              <a:headEnd/>
              <a:tailEnd/>
            </a:ln>
          </p:spPr>
          <p:txBody>
            <a:bodyPr/>
            <a:lstStyle/>
            <a:p>
              <a:endParaRPr lang="en-GB"/>
            </a:p>
          </p:txBody>
        </p:sp>
        <p:sp>
          <p:nvSpPr>
            <p:cNvPr id="26358" name="Freeform 758"/>
            <p:cNvSpPr>
              <a:spLocks/>
            </p:cNvSpPr>
            <p:nvPr/>
          </p:nvSpPr>
          <p:spPr bwMode="auto">
            <a:xfrm>
              <a:off x="3057" y="2163"/>
              <a:ext cx="6" cy="44"/>
            </a:xfrm>
            <a:custGeom>
              <a:avLst/>
              <a:gdLst/>
              <a:ahLst/>
              <a:cxnLst>
                <a:cxn ang="0">
                  <a:pos x="12" y="3"/>
                </a:cxn>
                <a:cxn ang="0">
                  <a:pos x="11" y="1"/>
                </a:cxn>
                <a:cxn ang="0">
                  <a:pos x="7" y="0"/>
                </a:cxn>
                <a:cxn ang="0">
                  <a:pos x="0" y="44"/>
                </a:cxn>
                <a:cxn ang="0">
                  <a:pos x="1" y="69"/>
                </a:cxn>
                <a:cxn ang="0">
                  <a:pos x="12" y="93"/>
                </a:cxn>
                <a:cxn ang="0">
                  <a:pos x="22" y="216"/>
                </a:cxn>
                <a:cxn ang="0">
                  <a:pos x="28" y="106"/>
                </a:cxn>
                <a:cxn ang="0">
                  <a:pos x="18" y="6"/>
                </a:cxn>
                <a:cxn ang="0">
                  <a:pos x="15" y="5"/>
                </a:cxn>
                <a:cxn ang="0">
                  <a:pos x="12" y="3"/>
                </a:cxn>
              </a:cxnLst>
              <a:rect l="0" t="0" r="r" b="b"/>
              <a:pathLst>
                <a:path w="28" h="216">
                  <a:moveTo>
                    <a:pt x="12" y="3"/>
                  </a:moveTo>
                  <a:lnTo>
                    <a:pt x="11" y="1"/>
                  </a:lnTo>
                  <a:lnTo>
                    <a:pt x="7" y="0"/>
                  </a:lnTo>
                  <a:lnTo>
                    <a:pt x="0" y="44"/>
                  </a:lnTo>
                  <a:lnTo>
                    <a:pt x="1" y="69"/>
                  </a:lnTo>
                  <a:lnTo>
                    <a:pt x="12" y="93"/>
                  </a:lnTo>
                  <a:lnTo>
                    <a:pt x="22" y="216"/>
                  </a:lnTo>
                  <a:lnTo>
                    <a:pt x="28" y="106"/>
                  </a:lnTo>
                  <a:lnTo>
                    <a:pt x="18" y="6"/>
                  </a:lnTo>
                  <a:lnTo>
                    <a:pt x="15" y="5"/>
                  </a:lnTo>
                  <a:lnTo>
                    <a:pt x="12" y="3"/>
                  </a:lnTo>
                  <a:close/>
                </a:path>
              </a:pathLst>
            </a:custGeom>
            <a:solidFill>
              <a:srgbClr val="FFFF00"/>
            </a:solidFill>
            <a:ln w="9525">
              <a:noFill/>
              <a:round/>
              <a:headEnd/>
              <a:tailEnd/>
            </a:ln>
          </p:spPr>
          <p:txBody>
            <a:bodyPr/>
            <a:lstStyle/>
            <a:p>
              <a:endParaRPr lang="en-GB"/>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afterEffect">
                                  <p:stCondLst>
                                    <p:cond delay="50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childTnLst>
                                </p:cTn>
                              </p:par>
                              <p:par>
                                <p:cTn id="9" presetID="49" presetClass="path" presetSubtype="0" fill="hold" nodeType="withEffect">
                                  <p:stCondLst>
                                    <p:cond delay="500"/>
                                  </p:stCondLst>
                                  <p:childTnLst>
                                    <p:animMotion origin="layout" path="M -0.09305 -0.08889 L -2.22222E-6 4.44444E-6 " pathEditMode="relative" rAng="0" ptsTypes="AA">
                                      <p:cBhvr>
                                        <p:cTn id="10" dur="500" spd="-100000" fill="hold"/>
                                        <p:tgtEl>
                                          <p:spTgt spid="7"/>
                                        </p:tgtEl>
                                        <p:attrNameLst>
                                          <p:attrName>ppt_x</p:attrName>
                                          <p:attrName>ppt_y</p:attrName>
                                        </p:attrNameLst>
                                      </p:cBhvr>
                                      <p:rCtr x="4700" y="440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228600"/>
            <a:ext cx="9172575" cy="1143000"/>
          </a:xfrm>
        </p:spPr>
        <p:txBody>
          <a:bodyPr/>
          <a:lstStyle/>
          <a:p>
            <a:r>
              <a:rPr lang="fr-CH" dirty="0" err="1" smtClean="0"/>
              <a:t>Closing</a:t>
            </a:r>
            <a:r>
              <a:rPr lang="fr-CH" dirty="0" smtClean="0"/>
              <a:t> the </a:t>
            </a:r>
            <a:r>
              <a:rPr lang="fr-CH" dirty="0" err="1" smtClean="0"/>
              <a:t>loop</a:t>
            </a:r>
            <a:r>
              <a:rPr lang="fr-CH" dirty="0" smtClean="0"/>
              <a:t> for Budget </a:t>
            </a:r>
            <a:r>
              <a:rPr lang="fr-CH" dirty="0" err="1" smtClean="0"/>
              <a:t>Holders</a:t>
            </a:r>
            <a:r>
              <a:rPr lang="fr-CH" dirty="0" smtClean="0"/>
              <a:t>…</a:t>
            </a:r>
            <a:endParaRPr lang="en-GB" dirty="0"/>
          </a:p>
        </p:txBody>
      </p:sp>
      <p:pic>
        <p:nvPicPr>
          <p:cNvPr id="1026" name="Picture 2"/>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428624" y="1059951"/>
            <a:ext cx="8086725" cy="52122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pic>
        <p:nvPicPr>
          <p:cNvPr id="1027" name="Picture 3"/>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166687" y="1300161"/>
            <a:ext cx="6657459" cy="30003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pic>
        <p:nvPicPr>
          <p:cNvPr id="1028" name="Picture 4"/>
          <p:cNvPicPr>
            <a:picLocks noChangeAspect="1" noChangeArrowheads="1"/>
          </p:cNvPicPr>
          <p:nvPr/>
        </p:nvPicPr>
        <p:blipFill>
          <a:blip r:embed="rId5" cstate="print">
            <a:extLst>
              <a:ext uri="{28A0092B-C50C-407E-A947-70E740481C1C}">
                <a14:useLocalDpi xmlns:a14="http://schemas.microsoft.com/office/drawing/2010/main" xmlns="" val="0"/>
              </a:ext>
            </a:extLst>
          </a:blip>
          <a:srcRect/>
          <a:stretch>
            <a:fillRect/>
          </a:stretch>
        </p:blipFill>
        <p:spPr bwMode="auto">
          <a:xfrm>
            <a:off x="2743485" y="2800348"/>
            <a:ext cx="6162389" cy="37242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pic>
        <p:nvPicPr>
          <p:cNvPr id="1029" name="Picture 5"/>
          <p:cNvPicPr>
            <a:picLocks noChangeAspect="1" noChangeArrowheads="1"/>
          </p:cNvPicPr>
          <p:nvPr/>
        </p:nvPicPr>
        <p:blipFill>
          <a:blip r:embed="rId6" cstate="print">
            <a:extLst>
              <a:ext uri="{28A0092B-C50C-407E-A947-70E740481C1C}">
                <a14:useLocalDpi xmlns:a14="http://schemas.microsoft.com/office/drawing/2010/main" xmlns="" val="0"/>
              </a:ext>
            </a:extLst>
          </a:blip>
          <a:srcRect/>
          <a:stretch>
            <a:fillRect/>
          </a:stretch>
        </p:blipFill>
        <p:spPr bwMode="auto">
          <a:xfrm>
            <a:off x="3609974" y="3666082"/>
            <a:ext cx="4943475" cy="246582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pic>
        <p:nvPicPr>
          <p:cNvPr id="1030" name="Picture 6"/>
          <p:cNvPicPr>
            <a:picLocks noChangeAspect="1" noChangeArrowheads="1"/>
          </p:cNvPicPr>
          <p:nvPr/>
        </p:nvPicPr>
        <p:blipFill>
          <a:blip r:embed="rId7" cstate="print">
            <a:extLst>
              <a:ext uri="{28A0092B-C50C-407E-A947-70E740481C1C}">
                <a14:useLocalDpi xmlns:a14="http://schemas.microsoft.com/office/drawing/2010/main" xmlns="" val="0"/>
              </a:ext>
            </a:extLst>
          </a:blip>
          <a:srcRect/>
          <a:stretch>
            <a:fillRect/>
          </a:stretch>
        </p:blipFill>
        <p:spPr bwMode="auto">
          <a:xfrm>
            <a:off x="428624" y="1300161"/>
            <a:ext cx="4074771" cy="48672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Tree>
    <p:extLst>
      <p:ext uri="{BB962C8B-B14F-4D97-AF65-F5344CB8AC3E}">
        <p14:creationId xmlns:p14="http://schemas.microsoft.com/office/powerpoint/2010/main" xmlns="" val="67623155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fade">
                                      <p:cBhvr>
                                        <p:cTn id="7" dur="500"/>
                                        <p:tgtEl>
                                          <p:spTgt spid="102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027"/>
                                        </p:tgtEl>
                                        <p:attrNameLst>
                                          <p:attrName>style.visibility</p:attrName>
                                        </p:attrNameLst>
                                      </p:cBhvr>
                                      <p:to>
                                        <p:strVal val="visible"/>
                                      </p:to>
                                    </p:set>
                                    <p:animEffect transition="in" filter="fade">
                                      <p:cBhvr>
                                        <p:cTn id="12" dur="500"/>
                                        <p:tgtEl>
                                          <p:spTgt spid="1027"/>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028"/>
                                        </p:tgtEl>
                                        <p:attrNameLst>
                                          <p:attrName>style.visibility</p:attrName>
                                        </p:attrNameLst>
                                      </p:cBhvr>
                                      <p:to>
                                        <p:strVal val="visible"/>
                                      </p:to>
                                    </p:set>
                                    <p:animEffect transition="in" filter="fade">
                                      <p:cBhvr>
                                        <p:cTn id="17" dur="500"/>
                                        <p:tgtEl>
                                          <p:spTgt spid="1028"/>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1029"/>
                                        </p:tgtEl>
                                        <p:attrNameLst>
                                          <p:attrName>style.visibility</p:attrName>
                                        </p:attrNameLst>
                                      </p:cBhvr>
                                      <p:to>
                                        <p:strVal val="visible"/>
                                      </p:to>
                                    </p:set>
                                    <p:animEffect transition="in" filter="fade">
                                      <p:cBhvr>
                                        <p:cTn id="22" dur="500"/>
                                        <p:tgtEl>
                                          <p:spTgt spid="1029"/>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1030"/>
                                        </p:tgtEl>
                                        <p:attrNameLst>
                                          <p:attrName>style.visibility</p:attrName>
                                        </p:attrNameLst>
                                      </p:cBhvr>
                                      <p:to>
                                        <p:strVal val="visible"/>
                                      </p:to>
                                    </p:set>
                                    <p:animEffect transition="in" filter="fade">
                                      <p:cBhvr>
                                        <p:cTn id="27" dur="500"/>
                                        <p:tgtEl>
                                          <p:spTgt spid="10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6" name="Rectangle 2"/>
          <p:cNvSpPr>
            <a:spLocks noGrp="1" noChangeArrowheads="1"/>
          </p:cNvSpPr>
          <p:nvPr>
            <p:ph type="title"/>
          </p:nvPr>
        </p:nvSpPr>
        <p:spPr/>
        <p:txBody>
          <a:bodyPr/>
          <a:lstStyle/>
          <a:p>
            <a:r>
              <a:rPr lang="en-US" dirty="0" smtClean="0">
                <a:latin typeface="Times" pitchFamily="18" charset="0"/>
              </a:rPr>
              <a:t>EDH Workflow</a:t>
            </a:r>
            <a:endParaRPr lang="en-US" dirty="0">
              <a:latin typeface="Times" pitchFamily="18" charset="0"/>
            </a:endParaRPr>
          </a:p>
        </p:txBody>
      </p:sp>
      <p:sp>
        <p:nvSpPr>
          <p:cNvPr id="292867" name="Rectangle 3"/>
          <p:cNvSpPr>
            <a:spLocks noChangeArrowheads="1"/>
          </p:cNvSpPr>
          <p:nvPr/>
        </p:nvSpPr>
        <p:spPr bwMode="auto">
          <a:xfrm>
            <a:off x="542925" y="0"/>
            <a:ext cx="7772400" cy="1143000"/>
          </a:xfrm>
          <a:prstGeom prst="rect">
            <a:avLst/>
          </a:prstGeom>
          <a:noFill/>
          <a:ln w="9525">
            <a:noFill/>
            <a:miter lim="800000"/>
            <a:headEnd/>
            <a:tailEnd/>
          </a:ln>
          <a:effectLst/>
        </p:spPr>
        <p:txBody>
          <a:bodyPr lIns="92075" tIns="46038" rIns="92075" bIns="46038" anchor="ctr"/>
          <a:lstStyle/>
          <a:p>
            <a:pPr algn="l">
              <a:spcBef>
                <a:spcPct val="0"/>
              </a:spcBef>
            </a:pPr>
            <a:endParaRPr kumimoji="1" lang="en-US" sz="4400">
              <a:solidFill>
                <a:schemeClr val="tx2"/>
              </a:solidFill>
              <a:effectLst>
                <a:outerShdw blurRad="38100" dist="38100" dir="2700000" algn="tl">
                  <a:srgbClr val="000000"/>
                </a:outerShdw>
              </a:effectLst>
              <a:latin typeface="Times" pitchFamily="18" charset="0"/>
            </a:endParaRPr>
          </a:p>
        </p:txBody>
      </p:sp>
      <p:sp>
        <p:nvSpPr>
          <p:cNvPr id="292868" name="Rectangle 4"/>
          <p:cNvSpPr>
            <a:spLocks noChangeArrowheads="1"/>
          </p:cNvSpPr>
          <p:nvPr/>
        </p:nvSpPr>
        <p:spPr bwMode="auto">
          <a:xfrm>
            <a:off x="438150" y="1114425"/>
            <a:ext cx="8058150" cy="5029200"/>
          </a:xfrm>
          <a:prstGeom prst="rect">
            <a:avLst/>
          </a:prstGeom>
          <a:noFill/>
          <a:ln w="9525">
            <a:noFill/>
            <a:miter lim="800000"/>
            <a:headEnd/>
            <a:tailEnd/>
          </a:ln>
          <a:effectLst/>
        </p:spPr>
        <p:txBody>
          <a:bodyPr lIns="92075" tIns="46038" rIns="92075" bIns="46038"/>
          <a:lstStyle/>
          <a:p>
            <a:pPr algn="l">
              <a:spcBef>
                <a:spcPct val="20000"/>
              </a:spcBef>
              <a:buClr>
                <a:schemeClr val="accent2"/>
              </a:buClr>
              <a:buSzPct val="80000"/>
              <a:buFont typeface="Wingdings" pitchFamily="2" charset="2"/>
              <a:buNone/>
            </a:pPr>
            <a:r>
              <a:rPr kumimoji="1" lang="en-US" sz="2800" b="1" i="0" dirty="0">
                <a:latin typeface="+mn-lt"/>
              </a:rPr>
              <a:t>Philosophy :</a:t>
            </a:r>
          </a:p>
          <a:p>
            <a:pPr marL="1143000" lvl="2" indent="-228600" algn="l">
              <a:spcBef>
                <a:spcPct val="20000"/>
              </a:spcBef>
              <a:buClr>
                <a:srgbClr val="FFCC00"/>
              </a:buClr>
              <a:buFont typeface="Monotype Sorts" pitchFamily="2" charset="2"/>
              <a:buChar char="4"/>
            </a:pPr>
            <a:r>
              <a:rPr kumimoji="1" lang="en-US" sz="2000" i="0" dirty="0">
                <a:latin typeface="+mn-lt"/>
              </a:rPr>
              <a:t>Minimum Number of Signatures</a:t>
            </a:r>
          </a:p>
          <a:p>
            <a:pPr marL="1143000" lvl="2" indent="-228600" algn="l">
              <a:spcBef>
                <a:spcPct val="20000"/>
              </a:spcBef>
              <a:buClr>
                <a:srgbClr val="FFCC00"/>
              </a:buClr>
              <a:buFont typeface="Monotype Sorts" pitchFamily="2" charset="2"/>
              <a:buChar char="4"/>
            </a:pPr>
            <a:r>
              <a:rPr kumimoji="1" lang="en-US" sz="2000" i="0" dirty="0">
                <a:latin typeface="+mn-lt"/>
              </a:rPr>
              <a:t>Maximum Level of Delegation</a:t>
            </a:r>
          </a:p>
          <a:p>
            <a:pPr marL="1143000" lvl="2" indent="-228600" algn="l">
              <a:spcBef>
                <a:spcPct val="20000"/>
              </a:spcBef>
              <a:buClr>
                <a:srgbClr val="FFCC00"/>
              </a:buClr>
              <a:buFont typeface="Monotype Sorts" pitchFamily="2" charset="2"/>
              <a:buChar char="4"/>
            </a:pPr>
            <a:r>
              <a:rPr kumimoji="1" lang="en-US" sz="2000" i="0" dirty="0">
                <a:latin typeface="+mn-lt"/>
              </a:rPr>
              <a:t>Required signatures MUST be obtained</a:t>
            </a:r>
          </a:p>
          <a:p>
            <a:pPr marL="1143000" lvl="2" indent="-228600" algn="l">
              <a:spcBef>
                <a:spcPct val="20000"/>
              </a:spcBef>
              <a:buClr>
                <a:srgbClr val="FFCC00"/>
              </a:buClr>
              <a:buFont typeface="Monotype Sorts" pitchFamily="2" charset="2"/>
              <a:buChar char="4"/>
            </a:pPr>
            <a:r>
              <a:rPr kumimoji="1" lang="en-US" sz="2000" i="0" dirty="0">
                <a:latin typeface="+mn-lt"/>
              </a:rPr>
              <a:t>Non-blocking signatures </a:t>
            </a:r>
          </a:p>
          <a:p>
            <a:pPr marL="1600200" lvl="3" indent="-228600" algn="l">
              <a:spcBef>
                <a:spcPct val="20000"/>
              </a:spcBef>
              <a:buClr>
                <a:srgbClr val="FFCC00"/>
              </a:buClr>
              <a:buFontTx/>
              <a:buChar char="–"/>
            </a:pPr>
            <a:r>
              <a:rPr kumimoji="1" lang="en-US" sz="1800" i="0" dirty="0">
                <a:latin typeface="+mn-lt"/>
              </a:rPr>
              <a:t>EDH will search for delegates in case of </a:t>
            </a:r>
            <a:r>
              <a:rPr kumimoji="1" lang="en-US" sz="1800" i="0" dirty="0" smtClean="0">
                <a:latin typeface="+mn-lt"/>
              </a:rPr>
              <a:t>absence </a:t>
            </a:r>
            <a:br>
              <a:rPr kumimoji="1" lang="en-US" sz="1800" i="0" dirty="0" smtClean="0">
                <a:latin typeface="+mn-lt"/>
              </a:rPr>
            </a:br>
            <a:r>
              <a:rPr kumimoji="1" lang="en-US" sz="1800" i="0" dirty="0" smtClean="0">
                <a:latin typeface="+mn-lt"/>
              </a:rPr>
              <a:t>or timeouts</a:t>
            </a:r>
          </a:p>
          <a:p>
            <a:pPr marL="1600200" lvl="3" indent="-228600" algn="l">
              <a:spcBef>
                <a:spcPct val="20000"/>
              </a:spcBef>
              <a:buClr>
                <a:srgbClr val="FFCC00"/>
              </a:buClr>
              <a:buFontTx/>
              <a:buChar char="–"/>
            </a:pPr>
            <a:endParaRPr kumimoji="1" lang="en-US" sz="1800" b="1" i="0" dirty="0">
              <a:latin typeface="+mn-lt"/>
            </a:endParaRPr>
          </a:p>
          <a:p>
            <a:pPr algn="l">
              <a:spcBef>
                <a:spcPct val="20000"/>
              </a:spcBef>
              <a:buClr>
                <a:schemeClr val="accent2"/>
              </a:buClr>
              <a:buSzPct val="80000"/>
              <a:buFont typeface="Wingdings" pitchFamily="2" charset="2"/>
              <a:buNone/>
            </a:pPr>
            <a:r>
              <a:rPr kumimoji="1" lang="en-US" sz="2800" b="1" i="0" dirty="0">
                <a:latin typeface="+mn-lt"/>
              </a:rPr>
              <a:t>Idea is to get a document through the system from start to finish as quickly as possible : </a:t>
            </a:r>
            <a:r>
              <a:rPr kumimoji="1" lang="en-US" sz="2800" b="1" i="0" dirty="0">
                <a:solidFill>
                  <a:srgbClr val="FFCC00"/>
                </a:solidFill>
                <a:latin typeface="+mn-lt"/>
              </a:rPr>
              <a:t>Streamlined Electronic </a:t>
            </a:r>
            <a:r>
              <a:rPr kumimoji="1" lang="en-US" sz="2800" b="1" i="0" dirty="0" smtClean="0">
                <a:solidFill>
                  <a:srgbClr val="FFCC00"/>
                </a:solidFill>
                <a:latin typeface="+mn-lt"/>
              </a:rPr>
              <a:t>Procedures</a:t>
            </a:r>
            <a:br>
              <a:rPr kumimoji="1" lang="en-US" sz="2800" b="1" i="0" dirty="0" smtClean="0">
                <a:solidFill>
                  <a:srgbClr val="FFCC00"/>
                </a:solidFill>
                <a:latin typeface="+mn-lt"/>
              </a:rPr>
            </a:br>
            <a:r>
              <a:rPr kumimoji="1" lang="en-US" sz="2800" b="1" i="0" dirty="0" smtClean="0">
                <a:solidFill>
                  <a:srgbClr val="FFCC00"/>
                </a:solidFill>
                <a:latin typeface="+mn-lt"/>
              </a:rPr>
              <a:t/>
            </a:r>
            <a:br>
              <a:rPr kumimoji="1" lang="en-US" sz="2800" b="1" i="0" dirty="0" smtClean="0">
                <a:solidFill>
                  <a:srgbClr val="FFCC00"/>
                </a:solidFill>
                <a:latin typeface="+mn-lt"/>
              </a:rPr>
            </a:br>
            <a:r>
              <a:rPr kumimoji="1" lang="en-US" sz="2800" b="1" i="0" dirty="0" smtClean="0">
                <a:latin typeface="+mn-lt"/>
              </a:rPr>
              <a:t>EDH is NOT a negotiating/decision aiding tool</a:t>
            </a:r>
            <a:endParaRPr kumimoji="1" lang="en-US" sz="2800" b="1" i="0" dirty="0">
              <a:latin typeface="+mn-lt"/>
            </a:endParaRPr>
          </a:p>
        </p:txBody>
      </p:sp>
      <p:pic>
        <p:nvPicPr>
          <p:cNvPr id="292870" name="Picture 6" descr="\\SRV5_NICE\PGM\p32\mso97pro\clipart\powerpnt\brain2.wmf"/>
          <p:cNvPicPr>
            <a:picLocks noChangeAspect="1" noChangeArrowheads="1"/>
          </p:cNvPicPr>
          <p:nvPr/>
        </p:nvPicPr>
        <p:blipFill>
          <a:blip r:embed="rId3" cstate="print"/>
          <a:srcRect/>
          <a:stretch>
            <a:fillRect/>
          </a:stretch>
        </p:blipFill>
        <p:spPr bwMode="auto">
          <a:xfrm>
            <a:off x="6872288" y="1100138"/>
            <a:ext cx="1490662" cy="1884362"/>
          </a:xfrm>
          <a:prstGeom prst="rect">
            <a:avLst/>
          </a:prstGeom>
          <a:noFill/>
        </p:spPr>
      </p:pic>
    </p:spTree>
  </p:cSld>
  <p:clrMapOvr>
    <a:masterClrMapping/>
  </p:clrMapOvr>
  <p:transition/>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smtClean="0"/>
              <a:t>Workflow </a:t>
            </a:r>
            <a:r>
              <a:rPr lang="en-GB" dirty="0" smtClean="0"/>
              <a:t>Engine</a:t>
            </a:r>
            <a:endParaRPr lang="en-GB" dirty="0"/>
          </a:p>
        </p:txBody>
      </p:sp>
      <p:sp>
        <p:nvSpPr>
          <p:cNvPr id="3" name="Content Placeholder 2"/>
          <p:cNvSpPr>
            <a:spLocks noGrp="1"/>
          </p:cNvSpPr>
          <p:nvPr>
            <p:ph idx="1"/>
          </p:nvPr>
        </p:nvSpPr>
        <p:spPr>
          <a:xfrm>
            <a:off x="342901" y="1219200"/>
            <a:ext cx="8801099" cy="5029200"/>
          </a:xfrm>
        </p:spPr>
        <p:txBody>
          <a:bodyPr/>
          <a:lstStyle/>
          <a:p>
            <a:r>
              <a:rPr lang="en-GB" dirty="0" smtClean="0"/>
              <a:t>EDH Workflow is a commercial product</a:t>
            </a:r>
          </a:p>
          <a:p>
            <a:pPr lvl="1"/>
            <a:r>
              <a:rPr lang="en-GB" dirty="0" smtClean="0"/>
              <a:t>Based on </a:t>
            </a:r>
            <a:r>
              <a:rPr lang="en-GB" dirty="0" smtClean="0"/>
              <a:t>BPEL standard (but about to migrate to BPMN in the near future)</a:t>
            </a:r>
          </a:p>
          <a:p>
            <a:r>
              <a:rPr lang="en-GB" dirty="0" smtClean="0"/>
              <a:t>We use </a:t>
            </a:r>
            <a:r>
              <a:rPr lang="en-GB" dirty="0" err="1" smtClean="0"/>
              <a:t>ActiveVOS</a:t>
            </a:r>
            <a:endParaRPr lang="en-GB" dirty="0" smtClean="0"/>
          </a:p>
          <a:p>
            <a:pPr lvl="1"/>
            <a:r>
              <a:rPr lang="en-GB" dirty="0" smtClean="0"/>
              <a:t>Visual workflow design</a:t>
            </a:r>
          </a:p>
          <a:p>
            <a:pPr lvl="1"/>
            <a:r>
              <a:rPr lang="en-US" dirty="0" smtClean="0"/>
              <a:t>Robust server with a good track record</a:t>
            </a:r>
          </a:p>
          <a:p>
            <a:pPr lvl="1"/>
            <a:r>
              <a:rPr lang="en-US" dirty="0" smtClean="0"/>
              <a:t>Process versioning</a:t>
            </a:r>
            <a:endParaRPr lang="fr-CH" dirty="0" smtClean="0"/>
          </a:p>
          <a:p>
            <a:pPr lvl="1"/>
            <a:endParaRPr lang="en-GB" dirty="0" smtClean="0"/>
          </a:p>
          <a:p>
            <a:pPr lvl="1"/>
            <a:endParaRPr lang="en-GB" dirty="0"/>
          </a:p>
        </p:txBody>
      </p:sp>
    </p:spTree>
  </p:cSld>
  <p:clrMapOvr>
    <a:masterClrMapping/>
  </p:clrMapOvr>
  <p:transition/>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2"/>
          <p:cNvSpPr>
            <a:spLocks noGrp="1" noChangeArrowheads="1"/>
          </p:cNvSpPr>
          <p:nvPr>
            <p:ph type="title"/>
          </p:nvPr>
        </p:nvSpPr>
        <p:spPr/>
        <p:txBody>
          <a:bodyPr/>
          <a:lstStyle/>
          <a:p>
            <a:r>
              <a:rPr lang="en-US" dirty="0" smtClean="0"/>
              <a:t>Workflow </a:t>
            </a:r>
            <a:r>
              <a:rPr lang="en-US" dirty="0"/>
              <a:t>Design IDE</a:t>
            </a:r>
          </a:p>
        </p:txBody>
      </p:sp>
      <p:pic>
        <p:nvPicPr>
          <p:cNvPr id="172037" name="Picture 5"/>
          <p:cNvPicPr>
            <a:picLocks noChangeAspect="1" noChangeArrowheads="1"/>
          </p:cNvPicPr>
          <p:nvPr/>
        </p:nvPicPr>
        <p:blipFill>
          <a:blip r:embed="rId3" cstate="print"/>
          <a:srcRect/>
          <a:stretch>
            <a:fillRect/>
          </a:stretch>
        </p:blipFill>
        <p:spPr bwMode="auto">
          <a:xfrm>
            <a:off x="1214415" y="1009806"/>
            <a:ext cx="6757998" cy="5405158"/>
          </a:xfrm>
          <a:prstGeom prst="rect">
            <a:avLst/>
          </a:prstGeom>
          <a:noFill/>
          <a:ln w="9525" cap="flat" cmpd="sng" algn="ctr">
            <a:noFill/>
            <a:prstDash val="solid"/>
            <a:miter lim="800000"/>
            <a:headEnd type="none" w="med" len="med"/>
            <a:tailEnd type="none" w="med" len="med"/>
          </a:ln>
          <a:effectLst/>
        </p:spPr>
      </p:pic>
    </p:spTree>
  </p:cSld>
  <p:clrMapOvr>
    <a:masterClrMapping/>
  </p:clrMapOvr>
  <p:transition/>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8" name="Rectangle 2"/>
          <p:cNvSpPr>
            <a:spLocks noGrp="1" noChangeArrowheads="1"/>
          </p:cNvSpPr>
          <p:nvPr>
            <p:ph type="title"/>
          </p:nvPr>
        </p:nvSpPr>
        <p:spPr>
          <a:xfrm>
            <a:off x="228600" y="-228600"/>
            <a:ext cx="8534400" cy="1143000"/>
          </a:xfrm>
        </p:spPr>
        <p:txBody>
          <a:bodyPr/>
          <a:lstStyle/>
          <a:p>
            <a:r>
              <a:rPr lang="en-US">
                <a:latin typeface="Times" pitchFamily="18" charset="0"/>
              </a:rPr>
              <a:t>How EDH helps meet the Challenge</a:t>
            </a:r>
          </a:p>
        </p:txBody>
      </p:sp>
      <p:sp>
        <p:nvSpPr>
          <p:cNvPr id="316419" name="Rectangle 3"/>
          <p:cNvSpPr>
            <a:spLocks noChangeArrowheads="1"/>
          </p:cNvSpPr>
          <p:nvPr/>
        </p:nvSpPr>
        <p:spPr bwMode="auto">
          <a:xfrm>
            <a:off x="457200" y="1828800"/>
            <a:ext cx="4114800" cy="609600"/>
          </a:xfrm>
          <a:prstGeom prst="rect">
            <a:avLst/>
          </a:prstGeom>
          <a:noFill/>
          <a:ln w="9525">
            <a:noFill/>
            <a:miter lim="800000"/>
            <a:headEnd/>
            <a:tailEnd/>
          </a:ln>
          <a:effectLst/>
        </p:spPr>
        <p:txBody>
          <a:bodyPr lIns="92075" tIns="46038" rIns="92075" bIns="46038"/>
          <a:lstStyle/>
          <a:p>
            <a:pPr marL="342900" indent="-342900" algn="l">
              <a:spcBef>
                <a:spcPct val="20000"/>
              </a:spcBef>
              <a:buClr>
                <a:srgbClr val="009478"/>
              </a:buClr>
              <a:buSzPct val="80000"/>
              <a:buFont typeface="Wingdings" pitchFamily="2" charset="2"/>
              <a:buChar char="l"/>
            </a:pPr>
            <a:r>
              <a:rPr kumimoji="1" lang="en-US" sz="2600" b="1" i="0">
                <a:solidFill>
                  <a:srgbClr val="808080"/>
                </a:solidFill>
                <a:latin typeface="+mn-lt"/>
              </a:rPr>
              <a:t>Reduce costs</a:t>
            </a:r>
          </a:p>
        </p:txBody>
      </p:sp>
      <p:sp>
        <p:nvSpPr>
          <p:cNvPr id="316420" name="Rectangle 4"/>
          <p:cNvSpPr>
            <a:spLocks noChangeArrowheads="1"/>
          </p:cNvSpPr>
          <p:nvPr/>
        </p:nvSpPr>
        <p:spPr bwMode="auto">
          <a:xfrm>
            <a:off x="457200" y="2362200"/>
            <a:ext cx="4114800" cy="609600"/>
          </a:xfrm>
          <a:prstGeom prst="rect">
            <a:avLst/>
          </a:prstGeom>
          <a:noFill/>
          <a:ln w="9525">
            <a:noFill/>
            <a:miter lim="800000"/>
            <a:headEnd/>
            <a:tailEnd/>
          </a:ln>
          <a:effectLst/>
        </p:spPr>
        <p:txBody>
          <a:bodyPr lIns="92075" tIns="46038" rIns="92075" bIns="46038"/>
          <a:lstStyle/>
          <a:p>
            <a:pPr marL="342900" indent="-342900" algn="l">
              <a:spcBef>
                <a:spcPct val="20000"/>
              </a:spcBef>
              <a:buClr>
                <a:srgbClr val="009478"/>
              </a:buClr>
              <a:buSzPct val="80000"/>
              <a:buFont typeface="Wingdings" pitchFamily="2" charset="2"/>
              <a:buChar char="l"/>
            </a:pPr>
            <a:r>
              <a:rPr kumimoji="1" lang="en-US" sz="2600" b="1" i="0">
                <a:solidFill>
                  <a:srgbClr val="808080"/>
                </a:solidFill>
                <a:latin typeface="+mn-lt"/>
              </a:rPr>
              <a:t>Increase efficiency</a:t>
            </a:r>
          </a:p>
        </p:txBody>
      </p:sp>
      <p:sp>
        <p:nvSpPr>
          <p:cNvPr id="316421" name="Rectangle 5"/>
          <p:cNvSpPr>
            <a:spLocks noChangeArrowheads="1"/>
          </p:cNvSpPr>
          <p:nvPr/>
        </p:nvSpPr>
        <p:spPr bwMode="auto">
          <a:xfrm>
            <a:off x="457200" y="4495800"/>
            <a:ext cx="4114800" cy="609600"/>
          </a:xfrm>
          <a:prstGeom prst="rect">
            <a:avLst/>
          </a:prstGeom>
          <a:noFill/>
          <a:ln w="9525">
            <a:noFill/>
            <a:miter lim="800000"/>
            <a:headEnd/>
            <a:tailEnd/>
          </a:ln>
          <a:effectLst/>
        </p:spPr>
        <p:txBody>
          <a:bodyPr lIns="92075" tIns="46038" rIns="92075" bIns="46038"/>
          <a:lstStyle/>
          <a:p>
            <a:pPr marL="342900" indent="-342900" algn="l">
              <a:spcBef>
                <a:spcPct val="20000"/>
              </a:spcBef>
              <a:buClr>
                <a:srgbClr val="009478"/>
              </a:buClr>
              <a:buSzPct val="80000"/>
              <a:buFont typeface="Wingdings" pitchFamily="2" charset="2"/>
              <a:buChar char="l"/>
            </a:pPr>
            <a:r>
              <a:rPr kumimoji="1" lang="en-US" sz="2600" b="1" i="0">
                <a:solidFill>
                  <a:srgbClr val="808080"/>
                </a:solidFill>
                <a:latin typeface="+mn-lt"/>
              </a:rPr>
              <a:t>Maintain control</a:t>
            </a:r>
          </a:p>
        </p:txBody>
      </p:sp>
      <p:sp>
        <p:nvSpPr>
          <p:cNvPr id="316422" name="Rectangle 6"/>
          <p:cNvSpPr>
            <a:spLocks noChangeArrowheads="1"/>
          </p:cNvSpPr>
          <p:nvPr/>
        </p:nvSpPr>
        <p:spPr bwMode="auto">
          <a:xfrm>
            <a:off x="457200" y="2895600"/>
            <a:ext cx="4114800" cy="609600"/>
          </a:xfrm>
          <a:prstGeom prst="rect">
            <a:avLst/>
          </a:prstGeom>
          <a:noFill/>
          <a:ln w="9525">
            <a:noFill/>
            <a:miter lim="800000"/>
            <a:headEnd/>
            <a:tailEnd/>
          </a:ln>
          <a:effectLst/>
        </p:spPr>
        <p:txBody>
          <a:bodyPr lIns="92075" tIns="46038" rIns="92075" bIns="46038"/>
          <a:lstStyle/>
          <a:p>
            <a:pPr marL="342900" indent="-342900" algn="l">
              <a:spcBef>
                <a:spcPct val="20000"/>
              </a:spcBef>
              <a:buClr>
                <a:srgbClr val="009478"/>
              </a:buClr>
              <a:buSzPct val="80000"/>
              <a:buFont typeface="Wingdings" pitchFamily="2" charset="2"/>
              <a:buChar char="l"/>
            </a:pPr>
            <a:r>
              <a:rPr kumimoji="1" lang="en-US" sz="2600" b="1" i="0">
                <a:solidFill>
                  <a:srgbClr val="808080"/>
                </a:solidFill>
                <a:latin typeface="+mn-lt"/>
              </a:rPr>
              <a:t>Streamline processes</a:t>
            </a:r>
          </a:p>
        </p:txBody>
      </p:sp>
      <p:sp>
        <p:nvSpPr>
          <p:cNvPr id="316423" name="Rectangle 7"/>
          <p:cNvSpPr>
            <a:spLocks noChangeArrowheads="1"/>
          </p:cNvSpPr>
          <p:nvPr/>
        </p:nvSpPr>
        <p:spPr bwMode="auto">
          <a:xfrm>
            <a:off x="457200" y="3429000"/>
            <a:ext cx="4114800" cy="609600"/>
          </a:xfrm>
          <a:prstGeom prst="rect">
            <a:avLst/>
          </a:prstGeom>
          <a:noFill/>
          <a:ln w="9525">
            <a:noFill/>
            <a:miter lim="800000"/>
            <a:headEnd/>
            <a:tailEnd/>
          </a:ln>
          <a:effectLst/>
        </p:spPr>
        <p:txBody>
          <a:bodyPr lIns="92075" tIns="46038" rIns="92075" bIns="46038"/>
          <a:lstStyle/>
          <a:p>
            <a:pPr marL="342900" indent="-342900" algn="l">
              <a:spcBef>
                <a:spcPct val="20000"/>
              </a:spcBef>
              <a:buClr>
                <a:srgbClr val="009478"/>
              </a:buClr>
              <a:buSzPct val="80000"/>
              <a:buFont typeface="Wingdings" pitchFamily="2" charset="2"/>
              <a:buChar char="l"/>
            </a:pPr>
            <a:r>
              <a:rPr kumimoji="1" lang="en-US" sz="2600" b="1" i="0">
                <a:solidFill>
                  <a:srgbClr val="808080"/>
                </a:solidFill>
                <a:latin typeface="+mn-lt"/>
              </a:rPr>
              <a:t>Increase productivity</a:t>
            </a:r>
          </a:p>
        </p:txBody>
      </p:sp>
      <p:sp>
        <p:nvSpPr>
          <p:cNvPr id="316424" name="Rectangle 8"/>
          <p:cNvSpPr>
            <a:spLocks noChangeArrowheads="1"/>
          </p:cNvSpPr>
          <p:nvPr/>
        </p:nvSpPr>
        <p:spPr bwMode="auto">
          <a:xfrm>
            <a:off x="457200" y="3962400"/>
            <a:ext cx="4114800" cy="609600"/>
          </a:xfrm>
          <a:prstGeom prst="rect">
            <a:avLst/>
          </a:prstGeom>
          <a:noFill/>
          <a:ln w="9525">
            <a:noFill/>
            <a:miter lim="800000"/>
            <a:headEnd/>
            <a:tailEnd/>
          </a:ln>
          <a:effectLst/>
        </p:spPr>
        <p:txBody>
          <a:bodyPr lIns="92075" tIns="46038" rIns="92075" bIns="46038"/>
          <a:lstStyle/>
          <a:p>
            <a:pPr marL="342900" indent="-342900" algn="l">
              <a:spcBef>
                <a:spcPct val="20000"/>
              </a:spcBef>
              <a:buClr>
                <a:srgbClr val="009478"/>
              </a:buClr>
              <a:buSzPct val="80000"/>
              <a:buFont typeface="Wingdings" pitchFamily="2" charset="2"/>
              <a:buChar char="l"/>
            </a:pPr>
            <a:r>
              <a:rPr kumimoji="1" lang="en-US" sz="2600" b="1" i="0">
                <a:solidFill>
                  <a:srgbClr val="808080"/>
                </a:solidFill>
                <a:latin typeface="+mn-lt"/>
              </a:rPr>
              <a:t>Empower workforce</a:t>
            </a:r>
          </a:p>
        </p:txBody>
      </p:sp>
      <p:sp>
        <p:nvSpPr>
          <p:cNvPr id="316425" name="Rectangle 9"/>
          <p:cNvSpPr>
            <a:spLocks noChangeArrowheads="1"/>
          </p:cNvSpPr>
          <p:nvPr/>
        </p:nvSpPr>
        <p:spPr bwMode="auto">
          <a:xfrm>
            <a:off x="685800" y="0"/>
            <a:ext cx="7772400" cy="1143000"/>
          </a:xfrm>
          <a:prstGeom prst="rect">
            <a:avLst/>
          </a:prstGeom>
          <a:noFill/>
          <a:ln w="9525">
            <a:noFill/>
            <a:miter lim="800000"/>
            <a:headEnd/>
            <a:tailEnd/>
          </a:ln>
          <a:effectLst/>
        </p:spPr>
        <p:txBody>
          <a:bodyPr lIns="92075" tIns="46038" rIns="92075" bIns="46038" anchor="ctr"/>
          <a:lstStyle/>
          <a:p>
            <a:pPr algn="l">
              <a:spcBef>
                <a:spcPct val="0"/>
              </a:spcBef>
            </a:pPr>
            <a:endParaRPr kumimoji="1" lang="ru-RU" sz="2800">
              <a:solidFill>
                <a:schemeClr val="tx2"/>
              </a:solidFill>
              <a:effectLst>
                <a:outerShdw blurRad="38100" dist="38100" dir="2700000" algn="tl">
                  <a:srgbClr val="000000"/>
                </a:outerShdw>
              </a:effectLst>
              <a:latin typeface="Times" pitchFamily="18" charset="0"/>
            </a:endParaRPr>
          </a:p>
        </p:txBody>
      </p:sp>
      <p:sp>
        <p:nvSpPr>
          <p:cNvPr id="316426" name="Rectangle 10"/>
          <p:cNvSpPr>
            <a:spLocks noChangeArrowheads="1"/>
          </p:cNvSpPr>
          <p:nvPr/>
        </p:nvSpPr>
        <p:spPr bwMode="auto">
          <a:xfrm>
            <a:off x="4495800" y="1295400"/>
            <a:ext cx="4648200" cy="609600"/>
          </a:xfrm>
          <a:prstGeom prst="rect">
            <a:avLst/>
          </a:prstGeom>
          <a:noFill/>
          <a:ln w="9525">
            <a:noFill/>
            <a:miter lim="800000"/>
            <a:headEnd/>
            <a:tailEnd/>
          </a:ln>
          <a:effectLst/>
        </p:spPr>
        <p:txBody>
          <a:bodyPr lIns="92075" tIns="46038" rIns="92075" bIns="46038"/>
          <a:lstStyle/>
          <a:p>
            <a:pPr marL="342900" indent="-342900" algn="l">
              <a:spcBef>
                <a:spcPct val="20000"/>
              </a:spcBef>
              <a:buClr>
                <a:srgbClr val="FFCC00"/>
              </a:buClr>
              <a:buSzPct val="80000"/>
              <a:buFont typeface="Wingdings" pitchFamily="2" charset="2"/>
              <a:buNone/>
            </a:pPr>
            <a:endParaRPr kumimoji="1" lang="ru-RU" sz="2600" b="1">
              <a:latin typeface="Times" pitchFamily="18" charset="0"/>
            </a:endParaRPr>
          </a:p>
        </p:txBody>
      </p:sp>
      <p:sp>
        <p:nvSpPr>
          <p:cNvPr id="316427" name="Rectangle 11"/>
          <p:cNvSpPr>
            <a:spLocks noChangeArrowheads="1"/>
          </p:cNvSpPr>
          <p:nvPr/>
        </p:nvSpPr>
        <p:spPr bwMode="auto">
          <a:xfrm>
            <a:off x="457200" y="1828800"/>
            <a:ext cx="4114800" cy="609600"/>
          </a:xfrm>
          <a:prstGeom prst="rect">
            <a:avLst/>
          </a:prstGeom>
          <a:noFill/>
          <a:ln w="9525">
            <a:noFill/>
            <a:miter lim="800000"/>
            <a:headEnd/>
            <a:tailEnd/>
          </a:ln>
          <a:effectLst/>
        </p:spPr>
        <p:txBody>
          <a:bodyPr lIns="92075" tIns="46038" rIns="92075" bIns="46038"/>
          <a:lstStyle/>
          <a:p>
            <a:pPr marL="342900" indent="-342900" algn="l">
              <a:spcBef>
                <a:spcPct val="20000"/>
              </a:spcBef>
              <a:buClr>
                <a:srgbClr val="FFCC00"/>
              </a:buClr>
              <a:buSzPct val="80000"/>
              <a:buFont typeface="Wingdings" pitchFamily="2" charset="2"/>
              <a:buChar char="l"/>
            </a:pPr>
            <a:r>
              <a:rPr kumimoji="1" lang="en-US" sz="2600" b="1" i="0" dirty="0">
                <a:latin typeface="+mn-lt"/>
              </a:rPr>
              <a:t>Reduce costs</a:t>
            </a:r>
          </a:p>
        </p:txBody>
      </p:sp>
      <p:sp>
        <p:nvSpPr>
          <p:cNvPr id="316428" name="Rectangle 12"/>
          <p:cNvSpPr>
            <a:spLocks noChangeArrowheads="1"/>
          </p:cNvSpPr>
          <p:nvPr/>
        </p:nvSpPr>
        <p:spPr bwMode="auto">
          <a:xfrm>
            <a:off x="457200" y="2362200"/>
            <a:ext cx="4114800" cy="609600"/>
          </a:xfrm>
          <a:prstGeom prst="rect">
            <a:avLst/>
          </a:prstGeom>
          <a:noFill/>
          <a:ln w="9525">
            <a:noFill/>
            <a:miter lim="800000"/>
            <a:headEnd/>
            <a:tailEnd/>
          </a:ln>
          <a:effectLst/>
        </p:spPr>
        <p:txBody>
          <a:bodyPr lIns="92075" tIns="46038" rIns="92075" bIns="46038"/>
          <a:lstStyle/>
          <a:p>
            <a:pPr marL="342900" indent="-342900" algn="l">
              <a:spcBef>
                <a:spcPct val="20000"/>
              </a:spcBef>
              <a:buClr>
                <a:srgbClr val="FFCC00"/>
              </a:buClr>
              <a:buSzPct val="80000"/>
              <a:buFont typeface="Wingdings" pitchFamily="2" charset="2"/>
              <a:buChar char="l"/>
            </a:pPr>
            <a:r>
              <a:rPr kumimoji="1" lang="en-US" sz="2600" b="1" i="0">
                <a:latin typeface="+mn-lt"/>
              </a:rPr>
              <a:t>Increase efficiency</a:t>
            </a:r>
          </a:p>
        </p:txBody>
      </p:sp>
      <p:sp>
        <p:nvSpPr>
          <p:cNvPr id="316429" name="Rectangle 13"/>
          <p:cNvSpPr>
            <a:spLocks noChangeArrowheads="1"/>
          </p:cNvSpPr>
          <p:nvPr/>
        </p:nvSpPr>
        <p:spPr bwMode="auto">
          <a:xfrm>
            <a:off x="457200" y="4495800"/>
            <a:ext cx="4114800" cy="609600"/>
          </a:xfrm>
          <a:prstGeom prst="rect">
            <a:avLst/>
          </a:prstGeom>
          <a:noFill/>
          <a:ln w="9525">
            <a:noFill/>
            <a:miter lim="800000"/>
            <a:headEnd/>
            <a:tailEnd/>
          </a:ln>
          <a:effectLst/>
        </p:spPr>
        <p:txBody>
          <a:bodyPr lIns="92075" tIns="46038" rIns="92075" bIns="46038"/>
          <a:lstStyle/>
          <a:p>
            <a:pPr marL="342900" indent="-342900" algn="l">
              <a:spcBef>
                <a:spcPct val="20000"/>
              </a:spcBef>
              <a:buClr>
                <a:srgbClr val="FFCC00"/>
              </a:buClr>
              <a:buSzPct val="80000"/>
              <a:buFont typeface="Wingdings" pitchFamily="2" charset="2"/>
              <a:buChar char="l"/>
            </a:pPr>
            <a:r>
              <a:rPr kumimoji="1" lang="en-US" sz="2600" b="1" i="0">
                <a:latin typeface="+mn-lt"/>
              </a:rPr>
              <a:t>Maintain control</a:t>
            </a:r>
          </a:p>
        </p:txBody>
      </p:sp>
      <p:sp>
        <p:nvSpPr>
          <p:cNvPr id="316430" name="Rectangle 14"/>
          <p:cNvSpPr>
            <a:spLocks noChangeArrowheads="1"/>
          </p:cNvSpPr>
          <p:nvPr/>
        </p:nvSpPr>
        <p:spPr bwMode="auto">
          <a:xfrm>
            <a:off x="457200" y="2895600"/>
            <a:ext cx="4114800" cy="609600"/>
          </a:xfrm>
          <a:prstGeom prst="rect">
            <a:avLst/>
          </a:prstGeom>
          <a:noFill/>
          <a:ln w="9525">
            <a:noFill/>
            <a:miter lim="800000"/>
            <a:headEnd/>
            <a:tailEnd/>
          </a:ln>
          <a:effectLst/>
        </p:spPr>
        <p:txBody>
          <a:bodyPr lIns="92075" tIns="46038" rIns="92075" bIns="46038"/>
          <a:lstStyle/>
          <a:p>
            <a:pPr marL="342900" indent="-342900" algn="l">
              <a:spcBef>
                <a:spcPct val="20000"/>
              </a:spcBef>
              <a:buClr>
                <a:srgbClr val="FFCC00"/>
              </a:buClr>
              <a:buSzPct val="80000"/>
              <a:buFont typeface="Wingdings" pitchFamily="2" charset="2"/>
              <a:buChar char="l"/>
            </a:pPr>
            <a:r>
              <a:rPr kumimoji="1" lang="en-US" sz="2600" b="1" i="0">
                <a:latin typeface="+mn-lt"/>
              </a:rPr>
              <a:t>Streamline processes</a:t>
            </a:r>
          </a:p>
        </p:txBody>
      </p:sp>
      <p:sp>
        <p:nvSpPr>
          <p:cNvPr id="316431" name="Rectangle 15"/>
          <p:cNvSpPr>
            <a:spLocks noChangeArrowheads="1"/>
          </p:cNvSpPr>
          <p:nvPr/>
        </p:nvSpPr>
        <p:spPr bwMode="auto">
          <a:xfrm>
            <a:off x="457200" y="3429000"/>
            <a:ext cx="4114800" cy="609600"/>
          </a:xfrm>
          <a:prstGeom prst="rect">
            <a:avLst/>
          </a:prstGeom>
          <a:noFill/>
          <a:ln w="9525">
            <a:noFill/>
            <a:miter lim="800000"/>
            <a:headEnd/>
            <a:tailEnd/>
          </a:ln>
          <a:effectLst/>
        </p:spPr>
        <p:txBody>
          <a:bodyPr lIns="92075" tIns="46038" rIns="92075" bIns="46038"/>
          <a:lstStyle/>
          <a:p>
            <a:pPr marL="342900" indent="-342900" algn="l">
              <a:spcBef>
                <a:spcPct val="20000"/>
              </a:spcBef>
              <a:buClr>
                <a:srgbClr val="FFCC00"/>
              </a:buClr>
              <a:buSzPct val="80000"/>
              <a:buFont typeface="Wingdings" pitchFamily="2" charset="2"/>
              <a:buChar char="l"/>
            </a:pPr>
            <a:r>
              <a:rPr kumimoji="1" lang="en-US" sz="2600" b="1" i="0" dirty="0">
                <a:latin typeface="+mn-lt"/>
              </a:rPr>
              <a:t>Increase productivity</a:t>
            </a:r>
          </a:p>
        </p:txBody>
      </p:sp>
      <p:sp>
        <p:nvSpPr>
          <p:cNvPr id="316432" name="Rectangle 16"/>
          <p:cNvSpPr>
            <a:spLocks noChangeArrowheads="1"/>
          </p:cNvSpPr>
          <p:nvPr/>
        </p:nvSpPr>
        <p:spPr bwMode="auto">
          <a:xfrm>
            <a:off x="457200" y="3962400"/>
            <a:ext cx="4114800" cy="609600"/>
          </a:xfrm>
          <a:prstGeom prst="rect">
            <a:avLst/>
          </a:prstGeom>
          <a:noFill/>
          <a:ln w="9525">
            <a:noFill/>
            <a:miter lim="800000"/>
            <a:headEnd/>
            <a:tailEnd/>
          </a:ln>
          <a:effectLst/>
        </p:spPr>
        <p:txBody>
          <a:bodyPr lIns="92075" tIns="46038" rIns="92075" bIns="46038"/>
          <a:lstStyle/>
          <a:p>
            <a:pPr marL="342900" indent="-342900" algn="l">
              <a:spcBef>
                <a:spcPct val="20000"/>
              </a:spcBef>
              <a:buClr>
                <a:srgbClr val="FFCC00"/>
              </a:buClr>
              <a:buSzPct val="80000"/>
              <a:buFont typeface="Wingdings" pitchFamily="2" charset="2"/>
              <a:buChar char="l"/>
            </a:pPr>
            <a:r>
              <a:rPr kumimoji="1" lang="en-US" sz="2600" b="1" i="0" dirty="0">
                <a:latin typeface="+mn-lt"/>
              </a:rPr>
              <a:t>Empower workforce</a:t>
            </a:r>
          </a:p>
        </p:txBody>
      </p:sp>
      <p:sp>
        <p:nvSpPr>
          <p:cNvPr id="316433" name="Rectangle 17"/>
          <p:cNvSpPr>
            <a:spLocks noChangeArrowheads="1"/>
          </p:cNvSpPr>
          <p:nvPr/>
        </p:nvSpPr>
        <p:spPr bwMode="auto">
          <a:xfrm>
            <a:off x="4495800" y="1828800"/>
            <a:ext cx="4648200" cy="609600"/>
          </a:xfrm>
          <a:prstGeom prst="rect">
            <a:avLst/>
          </a:prstGeom>
          <a:noFill/>
          <a:ln w="9525">
            <a:noFill/>
            <a:miter lim="800000"/>
            <a:headEnd/>
            <a:tailEnd/>
          </a:ln>
          <a:effectLst/>
        </p:spPr>
        <p:txBody>
          <a:bodyPr lIns="92075" tIns="46038" rIns="92075" bIns="46038"/>
          <a:lstStyle/>
          <a:p>
            <a:pPr marL="342900" indent="-342900" algn="l">
              <a:spcBef>
                <a:spcPct val="20000"/>
              </a:spcBef>
              <a:buClr>
                <a:srgbClr val="FFCC00"/>
              </a:buClr>
              <a:buSzPct val="80000"/>
              <a:buFont typeface="Wingdings" pitchFamily="2" charset="2"/>
              <a:buChar char="l"/>
            </a:pPr>
            <a:r>
              <a:rPr kumimoji="1" lang="en-US" sz="2600" b="1" i="0" dirty="0">
                <a:latin typeface="+mn-lt"/>
              </a:rPr>
              <a:t>At least </a:t>
            </a:r>
            <a:r>
              <a:rPr kumimoji="1" lang="en-US" sz="2600" b="1" i="0" dirty="0" smtClean="0">
                <a:latin typeface="+mn-lt"/>
              </a:rPr>
              <a:t>40 </a:t>
            </a:r>
            <a:r>
              <a:rPr kumimoji="1" lang="en-US" sz="2600" b="1" i="0" dirty="0">
                <a:latin typeface="+mn-lt"/>
              </a:rPr>
              <a:t>FTE saved</a:t>
            </a:r>
          </a:p>
        </p:txBody>
      </p:sp>
      <p:sp>
        <p:nvSpPr>
          <p:cNvPr id="316434" name="Rectangle 18"/>
          <p:cNvSpPr>
            <a:spLocks noChangeArrowheads="1"/>
          </p:cNvSpPr>
          <p:nvPr/>
        </p:nvSpPr>
        <p:spPr bwMode="auto">
          <a:xfrm>
            <a:off x="4495800" y="2362200"/>
            <a:ext cx="4648200" cy="609600"/>
          </a:xfrm>
          <a:prstGeom prst="rect">
            <a:avLst/>
          </a:prstGeom>
          <a:noFill/>
          <a:ln w="9525">
            <a:noFill/>
            <a:miter lim="800000"/>
            <a:headEnd/>
            <a:tailEnd/>
          </a:ln>
          <a:effectLst/>
        </p:spPr>
        <p:txBody>
          <a:bodyPr lIns="92075" tIns="46038" rIns="92075" bIns="46038"/>
          <a:lstStyle/>
          <a:p>
            <a:pPr marL="342900" indent="-342900" algn="l">
              <a:spcBef>
                <a:spcPct val="20000"/>
              </a:spcBef>
              <a:buClr>
                <a:srgbClr val="FFCC00"/>
              </a:buClr>
              <a:buSzPct val="80000"/>
              <a:buFont typeface="Wingdings" pitchFamily="2" charset="2"/>
              <a:buChar char="l"/>
            </a:pPr>
            <a:r>
              <a:rPr kumimoji="1" lang="en-US" sz="2600" b="1" i="0" dirty="0" smtClean="0">
                <a:latin typeface="+mn-lt"/>
              </a:rPr>
              <a:t>Reuse – cloning</a:t>
            </a:r>
            <a:endParaRPr kumimoji="1" lang="en-US" sz="2600" b="1" i="0" dirty="0">
              <a:latin typeface="+mn-lt"/>
            </a:endParaRPr>
          </a:p>
        </p:txBody>
      </p:sp>
      <p:sp>
        <p:nvSpPr>
          <p:cNvPr id="316435" name="Rectangle 19"/>
          <p:cNvSpPr>
            <a:spLocks noChangeArrowheads="1"/>
          </p:cNvSpPr>
          <p:nvPr/>
        </p:nvSpPr>
        <p:spPr bwMode="auto">
          <a:xfrm>
            <a:off x="4495800" y="2895600"/>
            <a:ext cx="4648200" cy="609600"/>
          </a:xfrm>
          <a:prstGeom prst="rect">
            <a:avLst/>
          </a:prstGeom>
          <a:noFill/>
          <a:ln w="9525">
            <a:noFill/>
            <a:miter lim="800000"/>
            <a:headEnd/>
            <a:tailEnd/>
          </a:ln>
          <a:effectLst/>
        </p:spPr>
        <p:txBody>
          <a:bodyPr lIns="92075" tIns="46038" rIns="92075" bIns="46038"/>
          <a:lstStyle/>
          <a:p>
            <a:pPr marL="342900" indent="-342900" algn="l">
              <a:spcBef>
                <a:spcPct val="20000"/>
              </a:spcBef>
              <a:buClr>
                <a:srgbClr val="FFCC00"/>
              </a:buClr>
              <a:buSzPct val="80000"/>
              <a:buFont typeface="Wingdings" pitchFamily="2" charset="2"/>
              <a:buChar char="l"/>
            </a:pPr>
            <a:r>
              <a:rPr kumimoji="1" lang="en-US" sz="2600" b="1" i="0" dirty="0">
                <a:latin typeface="+mn-lt"/>
              </a:rPr>
              <a:t>93% &lt; </a:t>
            </a:r>
            <a:r>
              <a:rPr kumimoji="1" lang="en-US" sz="2600" b="1" i="0" dirty="0" smtClean="0">
                <a:latin typeface="+mn-lt"/>
              </a:rPr>
              <a:t>24h,  71% &lt; 30min</a:t>
            </a:r>
            <a:endParaRPr kumimoji="1" lang="en-US" sz="2600" b="1" i="0" dirty="0">
              <a:latin typeface="+mn-lt"/>
            </a:endParaRPr>
          </a:p>
        </p:txBody>
      </p:sp>
      <p:sp>
        <p:nvSpPr>
          <p:cNvPr id="316436" name="Rectangle 20"/>
          <p:cNvSpPr>
            <a:spLocks noChangeArrowheads="1"/>
          </p:cNvSpPr>
          <p:nvPr/>
        </p:nvSpPr>
        <p:spPr bwMode="auto">
          <a:xfrm>
            <a:off x="4495800" y="3429000"/>
            <a:ext cx="4648200" cy="609600"/>
          </a:xfrm>
          <a:prstGeom prst="rect">
            <a:avLst/>
          </a:prstGeom>
          <a:noFill/>
          <a:ln w="9525">
            <a:noFill/>
            <a:miter lim="800000"/>
            <a:headEnd/>
            <a:tailEnd/>
          </a:ln>
          <a:effectLst/>
        </p:spPr>
        <p:txBody>
          <a:bodyPr lIns="92075" tIns="46038" rIns="92075" bIns="46038"/>
          <a:lstStyle/>
          <a:p>
            <a:pPr marL="342900" indent="-342900" algn="l">
              <a:spcBef>
                <a:spcPct val="20000"/>
              </a:spcBef>
              <a:buClr>
                <a:srgbClr val="FFCC00"/>
              </a:buClr>
              <a:buSzPct val="80000"/>
              <a:buFont typeface="Wingdings" pitchFamily="2" charset="2"/>
              <a:buChar char="l"/>
            </a:pPr>
            <a:r>
              <a:rPr kumimoji="1" lang="en-US" sz="2600" b="1" i="0">
                <a:latin typeface="+mn-lt"/>
              </a:rPr>
              <a:t>&lt; Admin, &gt; Core activities</a:t>
            </a:r>
          </a:p>
        </p:txBody>
      </p:sp>
      <p:sp>
        <p:nvSpPr>
          <p:cNvPr id="316437" name="Rectangle 21"/>
          <p:cNvSpPr>
            <a:spLocks noChangeArrowheads="1"/>
          </p:cNvSpPr>
          <p:nvPr/>
        </p:nvSpPr>
        <p:spPr bwMode="auto">
          <a:xfrm>
            <a:off x="4495800" y="3962400"/>
            <a:ext cx="4648200" cy="609600"/>
          </a:xfrm>
          <a:prstGeom prst="rect">
            <a:avLst/>
          </a:prstGeom>
          <a:noFill/>
          <a:ln w="9525">
            <a:noFill/>
            <a:miter lim="800000"/>
            <a:headEnd/>
            <a:tailEnd/>
          </a:ln>
          <a:effectLst/>
        </p:spPr>
        <p:txBody>
          <a:bodyPr lIns="92075" tIns="46038" rIns="92075" bIns="46038"/>
          <a:lstStyle/>
          <a:p>
            <a:pPr marL="342900" indent="-342900" algn="l">
              <a:spcBef>
                <a:spcPct val="20000"/>
              </a:spcBef>
              <a:buClr>
                <a:srgbClr val="FFCC00"/>
              </a:buClr>
              <a:buSzPct val="80000"/>
              <a:buFont typeface="Wingdings" pitchFamily="2" charset="2"/>
              <a:buChar char="l"/>
            </a:pPr>
            <a:r>
              <a:rPr kumimoji="1" lang="en-US" sz="2600" b="1" i="0">
                <a:latin typeface="+mn-lt"/>
              </a:rPr>
              <a:t>Delegation of rights</a:t>
            </a:r>
          </a:p>
        </p:txBody>
      </p:sp>
      <p:sp>
        <p:nvSpPr>
          <p:cNvPr id="316438" name="Rectangle 22"/>
          <p:cNvSpPr>
            <a:spLocks noChangeArrowheads="1"/>
          </p:cNvSpPr>
          <p:nvPr/>
        </p:nvSpPr>
        <p:spPr bwMode="auto">
          <a:xfrm>
            <a:off x="4495800" y="4495800"/>
            <a:ext cx="4648200" cy="609600"/>
          </a:xfrm>
          <a:prstGeom prst="rect">
            <a:avLst/>
          </a:prstGeom>
          <a:noFill/>
          <a:ln w="9525">
            <a:noFill/>
            <a:miter lim="800000"/>
            <a:headEnd/>
            <a:tailEnd/>
          </a:ln>
          <a:effectLst/>
        </p:spPr>
        <p:txBody>
          <a:bodyPr lIns="92075" tIns="46038" rIns="92075" bIns="46038"/>
          <a:lstStyle/>
          <a:p>
            <a:pPr marL="342900" indent="-342900" algn="l">
              <a:spcBef>
                <a:spcPct val="20000"/>
              </a:spcBef>
              <a:buClr>
                <a:srgbClr val="FFCC00"/>
              </a:buClr>
              <a:buSzPct val="80000"/>
              <a:buFont typeface="Wingdings" pitchFamily="2" charset="2"/>
              <a:buChar char="l"/>
            </a:pPr>
            <a:r>
              <a:rPr kumimoji="1" lang="en-US" sz="2600" b="1" i="0" dirty="0">
                <a:latin typeface="+mn-lt"/>
              </a:rPr>
              <a:t>Enforcing business </a:t>
            </a:r>
            <a:r>
              <a:rPr kumimoji="1" lang="en-US" sz="2600" b="1" i="0" dirty="0" smtClean="0">
                <a:latin typeface="+mn-lt"/>
              </a:rPr>
              <a:t>rules</a:t>
            </a:r>
            <a:br>
              <a:rPr kumimoji="1" lang="en-US" sz="2600" b="1" i="0" dirty="0" smtClean="0">
                <a:latin typeface="+mn-lt"/>
              </a:rPr>
            </a:br>
            <a:r>
              <a:rPr kumimoji="1" lang="en-US" sz="2600" b="1" i="0" dirty="0" smtClean="0">
                <a:latin typeface="+mn-lt"/>
              </a:rPr>
              <a:t>(Budget, Safety)</a:t>
            </a:r>
            <a:endParaRPr kumimoji="1" lang="en-US" sz="2600" b="1" i="0" dirty="0">
              <a:latin typeface="+mn-lt"/>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nodePh="1">
                                  <p:stCondLst>
                                    <p:cond delay="0"/>
                                  </p:stCondLst>
                                  <p:endCondLst>
                                    <p:cond evt="begin" delay="0">
                                      <p:tn val="5"/>
                                    </p:cond>
                                  </p:endCondLst>
                                  <p:childTnLst>
                                    <p:set>
                                      <p:cBhvr>
                                        <p:cTn id="6" dur="1" fill="hold">
                                          <p:stCondLst>
                                            <p:cond delay="0"/>
                                          </p:stCondLst>
                                        </p:cTn>
                                        <p:tgtEl>
                                          <p:spTgt spid="316426"/>
                                        </p:tgtEl>
                                        <p:attrNameLst>
                                          <p:attrName>style.visibility</p:attrName>
                                        </p:attrNameLst>
                                      </p:cBhvr>
                                      <p:to>
                                        <p:strVal val="visible"/>
                                      </p:to>
                                    </p:set>
                                    <p:animEffect transition="in" filter="wipe(left)">
                                      <p:cBhvr>
                                        <p:cTn id="7" dur="500"/>
                                        <p:tgtEl>
                                          <p:spTgt spid="316426"/>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499"/>
                                          </p:stCondLst>
                                        </p:cTn>
                                        <p:tgtEl>
                                          <p:spTgt spid="316427"/>
                                        </p:tgtEl>
                                        <p:attrNameLst>
                                          <p:attrName>style.visibility</p:attrName>
                                        </p:attrNameLst>
                                      </p:cBhvr>
                                      <p:to>
                                        <p:strVal val="visible"/>
                                      </p:to>
                                    </p:set>
                                  </p:childTnLst>
                                </p:cTn>
                              </p:par>
                              <p:par>
                                <p:cTn id="12" presetID="22" presetClass="entr" presetSubtype="8" fill="hold" grpId="0" nodeType="withEffect">
                                  <p:stCondLst>
                                    <p:cond delay="0"/>
                                  </p:stCondLst>
                                  <p:childTnLst>
                                    <p:set>
                                      <p:cBhvr>
                                        <p:cTn id="13" dur="1" fill="hold">
                                          <p:stCondLst>
                                            <p:cond delay="0"/>
                                          </p:stCondLst>
                                        </p:cTn>
                                        <p:tgtEl>
                                          <p:spTgt spid="316433"/>
                                        </p:tgtEl>
                                        <p:attrNameLst>
                                          <p:attrName>style.visibility</p:attrName>
                                        </p:attrNameLst>
                                      </p:cBhvr>
                                      <p:to>
                                        <p:strVal val="visible"/>
                                      </p:to>
                                    </p:set>
                                    <p:animEffect transition="in" filter="wipe(left)">
                                      <p:cBhvr>
                                        <p:cTn id="14" dur="500"/>
                                        <p:tgtEl>
                                          <p:spTgt spid="316433"/>
                                        </p:tgtEl>
                                      </p:cBhvr>
                                    </p:animEffec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316428"/>
                                        </p:tgtEl>
                                        <p:attrNameLst>
                                          <p:attrName>style.visibility</p:attrName>
                                        </p:attrNameLst>
                                      </p:cBhvr>
                                      <p:to>
                                        <p:strVal val="visible"/>
                                      </p:to>
                                    </p:set>
                                  </p:childTnLst>
                                </p:cTn>
                              </p:par>
                              <p:par>
                                <p:cTn id="19" presetID="22" presetClass="entr" presetSubtype="8" fill="hold" grpId="0" nodeType="withEffect">
                                  <p:stCondLst>
                                    <p:cond delay="0"/>
                                  </p:stCondLst>
                                  <p:childTnLst>
                                    <p:set>
                                      <p:cBhvr>
                                        <p:cTn id="20" dur="1" fill="hold">
                                          <p:stCondLst>
                                            <p:cond delay="0"/>
                                          </p:stCondLst>
                                        </p:cTn>
                                        <p:tgtEl>
                                          <p:spTgt spid="316434"/>
                                        </p:tgtEl>
                                        <p:attrNameLst>
                                          <p:attrName>style.visibility</p:attrName>
                                        </p:attrNameLst>
                                      </p:cBhvr>
                                      <p:to>
                                        <p:strVal val="visible"/>
                                      </p:to>
                                    </p:set>
                                    <p:animEffect transition="in" filter="wipe(left)">
                                      <p:cBhvr>
                                        <p:cTn id="21" dur="500"/>
                                        <p:tgtEl>
                                          <p:spTgt spid="316434"/>
                                        </p:tgtEl>
                                      </p:cBhvr>
                                    </p:animEffec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499"/>
                                          </p:stCondLst>
                                        </p:cTn>
                                        <p:tgtEl>
                                          <p:spTgt spid="316430"/>
                                        </p:tgtEl>
                                        <p:attrNameLst>
                                          <p:attrName>style.visibility</p:attrName>
                                        </p:attrNameLst>
                                      </p:cBhvr>
                                      <p:to>
                                        <p:strVal val="visible"/>
                                      </p:to>
                                    </p:set>
                                  </p:childTnLst>
                                </p:cTn>
                              </p:par>
                              <p:par>
                                <p:cTn id="26" presetID="22" presetClass="entr" presetSubtype="8" fill="hold" grpId="0" nodeType="withEffect">
                                  <p:stCondLst>
                                    <p:cond delay="0"/>
                                  </p:stCondLst>
                                  <p:childTnLst>
                                    <p:set>
                                      <p:cBhvr>
                                        <p:cTn id="27" dur="1" fill="hold">
                                          <p:stCondLst>
                                            <p:cond delay="0"/>
                                          </p:stCondLst>
                                        </p:cTn>
                                        <p:tgtEl>
                                          <p:spTgt spid="316435"/>
                                        </p:tgtEl>
                                        <p:attrNameLst>
                                          <p:attrName>style.visibility</p:attrName>
                                        </p:attrNameLst>
                                      </p:cBhvr>
                                      <p:to>
                                        <p:strVal val="visible"/>
                                      </p:to>
                                    </p:set>
                                    <p:animEffect transition="in" filter="wipe(left)">
                                      <p:cBhvr>
                                        <p:cTn id="28" dur="500"/>
                                        <p:tgtEl>
                                          <p:spTgt spid="316435"/>
                                        </p:tgtEl>
                                      </p:cBhvr>
                                    </p:animEffec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499"/>
                                          </p:stCondLst>
                                        </p:cTn>
                                        <p:tgtEl>
                                          <p:spTgt spid="316431"/>
                                        </p:tgtEl>
                                        <p:attrNameLst>
                                          <p:attrName>style.visibility</p:attrName>
                                        </p:attrNameLst>
                                      </p:cBhvr>
                                      <p:to>
                                        <p:strVal val="visible"/>
                                      </p:to>
                                    </p:set>
                                  </p:childTnLst>
                                </p:cTn>
                              </p:par>
                              <p:par>
                                <p:cTn id="33" presetID="22" presetClass="entr" presetSubtype="8" fill="hold" grpId="0" nodeType="withEffect">
                                  <p:stCondLst>
                                    <p:cond delay="0"/>
                                  </p:stCondLst>
                                  <p:childTnLst>
                                    <p:set>
                                      <p:cBhvr>
                                        <p:cTn id="34" dur="1" fill="hold">
                                          <p:stCondLst>
                                            <p:cond delay="0"/>
                                          </p:stCondLst>
                                        </p:cTn>
                                        <p:tgtEl>
                                          <p:spTgt spid="316436"/>
                                        </p:tgtEl>
                                        <p:attrNameLst>
                                          <p:attrName>style.visibility</p:attrName>
                                        </p:attrNameLst>
                                      </p:cBhvr>
                                      <p:to>
                                        <p:strVal val="visible"/>
                                      </p:to>
                                    </p:set>
                                    <p:animEffect transition="in" filter="wipe(left)">
                                      <p:cBhvr>
                                        <p:cTn id="35" dur="500"/>
                                        <p:tgtEl>
                                          <p:spTgt spid="316436"/>
                                        </p:tgtEl>
                                      </p:cBhvr>
                                    </p:animEffect>
                                  </p:childTnLst>
                                </p:cTn>
                              </p:par>
                            </p:childTnLst>
                          </p:cTn>
                        </p:par>
                      </p:childTnLst>
                    </p:cTn>
                  </p:par>
                  <p:par>
                    <p:cTn id="36" fill="hold">
                      <p:stCondLst>
                        <p:cond delay="indefinite"/>
                      </p:stCondLst>
                      <p:childTnLst>
                        <p:par>
                          <p:cTn id="37" fill="hold">
                            <p:stCondLst>
                              <p:cond delay="0"/>
                            </p:stCondLst>
                            <p:childTnLst>
                              <p:par>
                                <p:cTn id="38" presetID="1" presetClass="entr" presetSubtype="0" fill="hold" grpId="0" nodeType="clickEffect">
                                  <p:stCondLst>
                                    <p:cond delay="0"/>
                                  </p:stCondLst>
                                  <p:childTnLst>
                                    <p:set>
                                      <p:cBhvr>
                                        <p:cTn id="39" dur="1" fill="hold">
                                          <p:stCondLst>
                                            <p:cond delay="499"/>
                                          </p:stCondLst>
                                        </p:cTn>
                                        <p:tgtEl>
                                          <p:spTgt spid="316432"/>
                                        </p:tgtEl>
                                        <p:attrNameLst>
                                          <p:attrName>style.visibility</p:attrName>
                                        </p:attrNameLst>
                                      </p:cBhvr>
                                      <p:to>
                                        <p:strVal val="visible"/>
                                      </p:to>
                                    </p:set>
                                  </p:childTnLst>
                                </p:cTn>
                              </p:par>
                              <p:par>
                                <p:cTn id="40" presetID="22" presetClass="entr" presetSubtype="8" fill="hold" grpId="0" nodeType="withEffect">
                                  <p:stCondLst>
                                    <p:cond delay="0"/>
                                  </p:stCondLst>
                                  <p:childTnLst>
                                    <p:set>
                                      <p:cBhvr>
                                        <p:cTn id="41" dur="1" fill="hold">
                                          <p:stCondLst>
                                            <p:cond delay="0"/>
                                          </p:stCondLst>
                                        </p:cTn>
                                        <p:tgtEl>
                                          <p:spTgt spid="316437"/>
                                        </p:tgtEl>
                                        <p:attrNameLst>
                                          <p:attrName>style.visibility</p:attrName>
                                        </p:attrNameLst>
                                      </p:cBhvr>
                                      <p:to>
                                        <p:strVal val="visible"/>
                                      </p:to>
                                    </p:set>
                                    <p:animEffect transition="in" filter="wipe(left)">
                                      <p:cBhvr>
                                        <p:cTn id="42" dur="500"/>
                                        <p:tgtEl>
                                          <p:spTgt spid="316437"/>
                                        </p:tgtEl>
                                      </p:cBhvr>
                                    </p:animEffec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499"/>
                                          </p:stCondLst>
                                        </p:cTn>
                                        <p:tgtEl>
                                          <p:spTgt spid="316429"/>
                                        </p:tgtEl>
                                        <p:attrNameLst>
                                          <p:attrName>style.visibility</p:attrName>
                                        </p:attrNameLst>
                                      </p:cBhvr>
                                      <p:to>
                                        <p:strVal val="visible"/>
                                      </p:to>
                                    </p:set>
                                  </p:childTnLst>
                                </p:cTn>
                              </p:par>
                              <p:par>
                                <p:cTn id="47" presetID="22" presetClass="entr" presetSubtype="8" fill="hold" grpId="0" nodeType="withEffect">
                                  <p:stCondLst>
                                    <p:cond delay="0"/>
                                  </p:stCondLst>
                                  <p:childTnLst>
                                    <p:set>
                                      <p:cBhvr>
                                        <p:cTn id="48" dur="1" fill="hold">
                                          <p:stCondLst>
                                            <p:cond delay="0"/>
                                          </p:stCondLst>
                                        </p:cTn>
                                        <p:tgtEl>
                                          <p:spTgt spid="316438"/>
                                        </p:tgtEl>
                                        <p:attrNameLst>
                                          <p:attrName>style.visibility</p:attrName>
                                        </p:attrNameLst>
                                      </p:cBhvr>
                                      <p:to>
                                        <p:strVal val="visible"/>
                                      </p:to>
                                    </p:set>
                                    <p:animEffect transition="in" filter="wipe(left)">
                                      <p:cBhvr>
                                        <p:cTn id="49" dur="500"/>
                                        <p:tgtEl>
                                          <p:spTgt spid="3164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6426" grpId="0" autoUpdateAnimBg="0"/>
      <p:bldP spid="316427" grpId="0" autoUpdateAnimBg="0"/>
      <p:bldP spid="316428" grpId="0" autoUpdateAnimBg="0"/>
      <p:bldP spid="316429" grpId="0" autoUpdateAnimBg="0"/>
      <p:bldP spid="316430" grpId="0" autoUpdateAnimBg="0"/>
      <p:bldP spid="316431" grpId="0" autoUpdateAnimBg="0"/>
      <p:bldP spid="316432" grpId="0" autoUpdateAnimBg="0"/>
      <p:bldP spid="316433" grpId="0" autoUpdateAnimBg="0"/>
      <p:bldP spid="316434" grpId="0" autoUpdateAnimBg="0"/>
      <p:bldP spid="316435" grpId="0" autoUpdateAnimBg="0"/>
      <p:bldP spid="316436" grpId="0" autoUpdateAnimBg="0"/>
      <p:bldP spid="316437" grpId="0" autoUpdateAnimBg="0"/>
      <p:bldP spid="316438" grpId="0" autoUpdateAnimBg="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1" name="Rectangle 1027"/>
          <p:cNvSpPr>
            <a:spLocks noGrp="1" noChangeArrowheads="1"/>
          </p:cNvSpPr>
          <p:nvPr>
            <p:ph type="body" idx="1"/>
          </p:nvPr>
        </p:nvSpPr>
        <p:spPr/>
        <p:txBody>
          <a:bodyPr/>
          <a:lstStyle/>
          <a:p>
            <a:pPr>
              <a:lnSpc>
                <a:spcPct val="90000"/>
              </a:lnSpc>
            </a:pPr>
            <a:r>
              <a:rPr lang="en-US" sz="2800" dirty="0" smtClean="0">
                <a:latin typeface="Verdana" pitchFamily="34" charset="0"/>
              </a:rPr>
              <a:t>Reduced </a:t>
            </a:r>
            <a:r>
              <a:rPr lang="en-US" sz="2800" dirty="0">
                <a:latin typeface="Verdana" pitchFamily="34" charset="0"/>
              </a:rPr>
              <a:t>delays </a:t>
            </a:r>
            <a:r>
              <a:rPr lang="en-US" sz="2800" dirty="0" smtClean="0">
                <a:latin typeface="Verdana" pitchFamily="34" charset="0"/>
              </a:rPr>
              <a:t>(1</a:t>
            </a:r>
            <a:r>
              <a:rPr lang="en-US" sz="2800" dirty="0" smtClean="0">
                <a:latin typeface="Calibri"/>
                <a:cs typeface="Calibri"/>
              </a:rPr>
              <a:t> → </a:t>
            </a:r>
            <a:r>
              <a:rPr lang="en-US" sz="2800" dirty="0" smtClean="0">
                <a:latin typeface="Verdana" pitchFamily="34" charset="0"/>
              </a:rPr>
              <a:t>2 instead of 8</a:t>
            </a:r>
            <a:r>
              <a:rPr lang="en-US" sz="2800" dirty="0" smtClean="0">
                <a:latin typeface="Calibri"/>
                <a:cs typeface="Calibri"/>
              </a:rPr>
              <a:t>→</a:t>
            </a:r>
            <a:r>
              <a:rPr lang="en-US" sz="2800" dirty="0" smtClean="0">
                <a:latin typeface="Verdana" pitchFamily="34" charset="0"/>
              </a:rPr>
              <a:t>14 days) </a:t>
            </a:r>
          </a:p>
          <a:p>
            <a:pPr>
              <a:lnSpc>
                <a:spcPct val="90000"/>
              </a:lnSpc>
            </a:pPr>
            <a:endParaRPr lang="en-US" sz="2800" dirty="0">
              <a:latin typeface="Verdana" pitchFamily="34" charset="0"/>
            </a:endParaRPr>
          </a:p>
          <a:p>
            <a:pPr>
              <a:lnSpc>
                <a:spcPct val="90000"/>
              </a:lnSpc>
            </a:pPr>
            <a:r>
              <a:rPr lang="en-US" sz="2800" dirty="0" smtClean="0">
                <a:latin typeface="Verdana" pitchFamily="34" charset="0"/>
              </a:rPr>
              <a:t>Increased productivity</a:t>
            </a:r>
          </a:p>
          <a:p>
            <a:pPr lvl="1">
              <a:lnSpc>
                <a:spcPct val="90000"/>
              </a:lnSpc>
            </a:pPr>
            <a:r>
              <a:rPr lang="en-US" sz="2400" dirty="0" smtClean="0">
                <a:latin typeface="Verdana" pitchFamily="34" charset="0"/>
              </a:rPr>
              <a:t>No </a:t>
            </a:r>
            <a:r>
              <a:rPr lang="en-US" sz="2400" dirty="0">
                <a:latin typeface="Verdana" pitchFamily="34" charset="0"/>
              </a:rPr>
              <a:t>duplicate data </a:t>
            </a:r>
            <a:r>
              <a:rPr lang="en-US" sz="2400" dirty="0" smtClean="0">
                <a:latin typeface="Verdana" pitchFamily="34" charset="0"/>
              </a:rPr>
              <a:t>entry, Cloning</a:t>
            </a:r>
          </a:p>
          <a:p>
            <a:pPr lvl="1">
              <a:lnSpc>
                <a:spcPct val="90000"/>
              </a:lnSpc>
            </a:pPr>
            <a:r>
              <a:rPr lang="en-US" sz="2400" dirty="0" smtClean="0">
                <a:latin typeface="Verdana" pitchFamily="34" charset="0"/>
              </a:rPr>
              <a:t>Transparency &amp; Traceability</a:t>
            </a:r>
          </a:p>
          <a:p>
            <a:pPr lvl="1">
              <a:lnSpc>
                <a:spcPct val="90000"/>
              </a:lnSpc>
            </a:pPr>
            <a:endParaRPr lang="en-US" sz="2400" dirty="0" smtClean="0">
              <a:latin typeface="Verdana" pitchFamily="34" charset="0"/>
            </a:endParaRPr>
          </a:p>
          <a:p>
            <a:pPr>
              <a:lnSpc>
                <a:spcPct val="90000"/>
              </a:lnSpc>
            </a:pPr>
            <a:r>
              <a:rPr lang="en-US" sz="2800" dirty="0" smtClean="0">
                <a:latin typeface="Verdana" pitchFamily="34" charset="0"/>
              </a:rPr>
              <a:t>Lean Authorization:</a:t>
            </a:r>
            <a:endParaRPr lang="en-US" sz="2800" dirty="0">
              <a:latin typeface="Verdana" pitchFamily="34" charset="0"/>
            </a:endParaRPr>
          </a:p>
          <a:p>
            <a:pPr lvl="1">
              <a:lnSpc>
                <a:spcPct val="90000"/>
              </a:lnSpc>
            </a:pPr>
            <a:r>
              <a:rPr lang="en-US" sz="2400" dirty="0">
                <a:latin typeface="Verdana" pitchFamily="34" charset="0"/>
              </a:rPr>
              <a:t>Absence handling </a:t>
            </a:r>
          </a:p>
          <a:p>
            <a:pPr lvl="1">
              <a:lnSpc>
                <a:spcPct val="90000"/>
              </a:lnSpc>
            </a:pPr>
            <a:r>
              <a:rPr lang="en-US" sz="2400" dirty="0" smtClean="0">
                <a:latin typeface="Verdana" pitchFamily="34" charset="0"/>
              </a:rPr>
              <a:t>Roles based + Delegation </a:t>
            </a:r>
            <a:endParaRPr lang="en-US" sz="2400" dirty="0">
              <a:latin typeface="Verdana" pitchFamily="34" charset="0"/>
            </a:endParaRPr>
          </a:p>
          <a:p>
            <a:pPr lvl="1">
              <a:lnSpc>
                <a:spcPct val="90000"/>
              </a:lnSpc>
            </a:pPr>
            <a:r>
              <a:rPr lang="en-US" sz="2400" dirty="0">
                <a:latin typeface="Verdana" pitchFamily="34" charset="0"/>
              </a:rPr>
              <a:t>Escalation </a:t>
            </a:r>
            <a:r>
              <a:rPr lang="en-US" sz="2400" dirty="0" smtClean="0">
                <a:latin typeface="Verdana" pitchFamily="34" charset="0"/>
              </a:rPr>
              <a:t> </a:t>
            </a:r>
          </a:p>
          <a:p>
            <a:pPr lvl="1">
              <a:lnSpc>
                <a:spcPct val="90000"/>
              </a:lnSpc>
            </a:pPr>
            <a:endParaRPr lang="en-US" sz="2400" dirty="0">
              <a:latin typeface="Verdana" pitchFamily="34" charset="0"/>
            </a:endParaRPr>
          </a:p>
          <a:p>
            <a:pPr>
              <a:lnSpc>
                <a:spcPct val="90000"/>
              </a:lnSpc>
            </a:pPr>
            <a:r>
              <a:rPr lang="en-US" sz="2800" dirty="0">
                <a:latin typeface="Verdana" pitchFamily="34" charset="0"/>
              </a:rPr>
              <a:t>Zero paper (environment friendly!) </a:t>
            </a:r>
          </a:p>
        </p:txBody>
      </p:sp>
      <p:sp>
        <p:nvSpPr>
          <p:cNvPr id="27653" name="Rectangle 1029"/>
          <p:cNvSpPr>
            <a:spLocks noGrp="1" noChangeArrowheads="1"/>
          </p:cNvSpPr>
          <p:nvPr>
            <p:ph type="title"/>
          </p:nvPr>
        </p:nvSpPr>
        <p:spPr>
          <a:noFill/>
          <a:ln/>
        </p:spPr>
        <p:txBody>
          <a:bodyPr/>
          <a:lstStyle/>
          <a:p>
            <a:r>
              <a:rPr lang="en-US" b="1">
                <a:latin typeface="Verdana" pitchFamily="34" charset="0"/>
              </a:rPr>
              <a:t>Benefits</a:t>
            </a:r>
          </a:p>
        </p:txBody>
      </p:sp>
      <p:pic>
        <p:nvPicPr>
          <p:cNvPr id="27654" name="Picture 1030" descr="C:\Program Files\Common Files\Microsoft Shared\Clipart\cagcat50\BD04972_.WMF"/>
          <p:cNvPicPr>
            <a:picLocks noChangeAspect="1" noChangeArrowheads="1"/>
          </p:cNvPicPr>
          <p:nvPr/>
        </p:nvPicPr>
        <p:blipFill>
          <a:blip r:embed="rId3" cstate="print"/>
          <a:srcRect/>
          <a:stretch>
            <a:fillRect/>
          </a:stretch>
        </p:blipFill>
        <p:spPr bwMode="auto">
          <a:xfrm>
            <a:off x="6981825" y="1466850"/>
            <a:ext cx="2162175" cy="1620838"/>
          </a:xfrm>
          <a:prstGeom prst="rect">
            <a:avLst/>
          </a:prstGeom>
          <a:noFill/>
        </p:spPr>
      </p:pic>
    </p:spTree>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0738" name="Rectangle 2"/>
          <p:cNvSpPr>
            <a:spLocks noGrp="1" noChangeArrowheads="1"/>
          </p:cNvSpPr>
          <p:nvPr>
            <p:ph type="title"/>
          </p:nvPr>
        </p:nvSpPr>
        <p:spPr>
          <a:xfrm>
            <a:off x="685800" y="-228600"/>
            <a:ext cx="8343900" cy="1143000"/>
          </a:xfrm>
        </p:spPr>
        <p:txBody>
          <a:bodyPr/>
          <a:lstStyle/>
          <a:p>
            <a:r>
              <a:rPr lang="en-US" dirty="0"/>
              <a:t>EDH </a:t>
            </a:r>
            <a:r>
              <a:rPr lang="en-US" dirty="0" smtClean="0"/>
              <a:t>Statistics </a:t>
            </a:r>
            <a:r>
              <a:rPr lang="en-US" dirty="0"/>
              <a:t>(</a:t>
            </a:r>
            <a:r>
              <a:rPr lang="en-US" dirty="0" smtClean="0"/>
              <a:t>documents/month)</a:t>
            </a:r>
            <a:endParaRPr lang="en-US" dirty="0"/>
          </a:p>
        </p:txBody>
      </p:sp>
      <p:pic>
        <p:nvPicPr>
          <p:cNvPr id="7" name="Picture 2"/>
          <p:cNvPicPr>
            <a:picLocks noChangeAspect="1" noChangeArrowheads="1"/>
          </p:cNvPicPr>
          <p:nvPr/>
        </p:nvPicPr>
        <p:blipFill>
          <a:blip r:embed="rId3" cstate="print"/>
          <a:srcRect/>
          <a:stretch>
            <a:fillRect/>
          </a:stretch>
        </p:blipFill>
        <p:spPr bwMode="auto">
          <a:xfrm>
            <a:off x="990600" y="1066800"/>
            <a:ext cx="7488238" cy="5257800"/>
          </a:xfrm>
          <a:prstGeom prst="rect">
            <a:avLst/>
          </a:prstGeom>
          <a:noFill/>
          <a:ln w="9525">
            <a:noFill/>
            <a:miter lim="800000"/>
            <a:headEnd/>
            <a:tailEnd/>
          </a:ln>
          <a:effectLst/>
        </p:spPr>
      </p:pic>
    </p:spTree>
  </p:cSld>
  <p:clrMapOvr>
    <a:masterClrMapping/>
  </p:clrMapOvr>
  <p:transition/>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4706" name="Rectangle 2"/>
          <p:cNvSpPr>
            <a:spLocks noGrp="1" noChangeArrowheads="1"/>
          </p:cNvSpPr>
          <p:nvPr>
            <p:ph type="title"/>
          </p:nvPr>
        </p:nvSpPr>
        <p:spPr>
          <a:xfrm>
            <a:off x="685799" y="-228600"/>
            <a:ext cx="8296275" cy="1143000"/>
          </a:xfrm>
        </p:spPr>
        <p:txBody>
          <a:bodyPr/>
          <a:lstStyle/>
          <a:p>
            <a:r>
              <a:rPr lang="en-US" dirty="0" smtClean="0"/>
              <a:t>EDH Statistics </a:t>
            </a:r>
            <a:r>
              <a:rPr lang="en-US" dirty="0" smtClean="0"/>
              <a:t>(signatures/month</a:t>
            </a:r>
            <a:r>
              <a:rPr lang="en-US" dirty="0" smtClean="0"/>
              <a:t>)</a:t>
            </a:r>
            <a:endParaRPr lang="en-GB" dirty="0"/>
          </a:p>
        </p:txBody>
      </p:sp>
      <p:pic>
        <p:nvPicPr>
          <p:cNvPr id="7" name="Picture 3"/>
          <p:cNvPicPr>
            <a:picLocks noChangeAspect="1" noChangeArrowheads="1"/>
          </p:cNvPicPr>
          <p:nvPr/>
        </p:nvPicPr>
        <p:blipFill>
          <a:blip r:embed="rId3" cstate="print"/>
          <a:srcRect/>
          <a:stretch>
            <a:fillRect/>
          </a:stretch>
        </p:blipFill>
        <p:spPr bwMode="auto">
          <a:xfrm>
            <a:off x="1524000" y="1001713"/>
            <a:ext cx="7315200" cy="5856287"/>
          </a:xfrm>
          <a:prstGeom prst="rect">
            <a:avLst/>
          </a:prstGeom>
          <a:noFill/>
          <a:ln w="9525">
            <a:noFill/>
            <a:miter lim="800000"/>
            <a:headEnd/>
            <a:tailEnd/>
          </a:ln>
        </p:spPr>
      </p:pic>
    </p:spTree>
  </p:cSld>
  <p:clrMapOvr>
    <a:masterClrMapping/>
  </p:clrMapOvr>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smtClean="0"/>
              <a:t>Best of breed </a:t>
            </a:r>
            <a:r>
              <a:rPr lang="en-GB" dirty="0" err="1" smtClean="0"/>
              <a:t>vs</a:t>
            </a:r>
            <a:r>
              <a:rPr lang="en-GB" dirty="0" smtClean="0"/>
              <a:t> integrated suite</a:t>
            </a:r>
            <a:endParaRPr lang="en-GB" dirty="0"/>
          </a:p>
        </p:txBody>
      </p:sp>
      <p:sp>
        <p:nvSpPr>
          <p:cNvPr id="4" name="Oval 3"/>
          <p:cNvSpPr/>
          <p:nvPr/>
        </p:nvSpPr>
        <p:spPr bwMode="auto">
          <a:xfrm>
            <a:off x="752475" y="2276475"/>
            <a:ext cx="3362325" cy="1228725"/>
          </a:xfrm>
          <a:prstGeom prst="ellipse">
            <a:avLst/>
          </a:prstGeom>
          <a:solidFill>
            <a:srgbClr val="FFC000"/>
          </a:solidFill>
          <a:ln w="254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50000"/>
              </a:lnSpc>
              <a:spcBef>
                <a:spcPct val="0"/>
              </a:spcBef>
              <a:spcAft>
                <a:spcPct val="0"/>
              </a:spcAft>
              <a:buClrTx/>
              <a:buSzTx/>
              <a:buFontTx/>
              <a:buNone/>
              <a:tabLst/>
            </a:pPr>
            <a:r>
              <a:rPr kumimoji="0" lang="en-GB" sz="2400" b="0" i="1" u="none" strike="noStrike" cap="none" normalizeH="0" baseline="0" dirty="0" smtClean="0">
                <a:ln>
                  <a:noFill/>
                </a:ln>
                <a:solidFill>
                  <a:schemeClr val="tx1"/>
                </a:solidFill>
                <a:effectLst/>
                <a:latin typeface="Arial" charset="0"/>
              </a:rPr>
              <a:t>Package</a:t>
            </a:r>
          </a:p>
        </p:txBody>
      </p:sp>
      <p:sp>
        <p:nvSpPr>
          <p:cNvPr id="5" name="Oval 4"/>
          <p:cNvSpPr/>
          <p:nvPr/>
        </p:nvSpPr>
        <p:spPr bwMode="auto">
          <a:xfrm>
            <a:off x="2867025" y="1943100"/>
            <a:ext cx="1381125" cy="742950"/>
          </a:xfrm>
          <a:prstGeom prst="ellipse">
            <a:avLst/>
          </a:prstGeom>
          <a:solidFill>
            <a:srgbClr val="00CCFF">
              <a:alpha val="69804"/>
            </a:srgbClr>
          </a:solidFill>
          <a:ln w="254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GB" sz="1800" b="0" i="1" u="none" strike="noStrike" cap="none" normalizeH="0" baseline="0" dirty="0" smtClean="0">
                <a:ln>
                  <a:noFill/>
                </a:ln>
                <a:solidFill>
                  <a:schemeClr val="tx1"/>
                </a:solidFill>
                <a:effectLst/>
                <a:latin typeface="Arial" charset="0"/>
              </a:rPr>
              <a:t>Needs</a:t>
            </a:r>
          </a:p>
        </p:txBody>
      </p:sp>
      <p:sp>
        <p:nvSpPr>
          <p:cNvPr id="6" name="Oval 5"/>
          <p:cNvSpPr/>
          <p:nvPr/>
        </p:nvSpPr>
        <p:spPr bwMode="auto">
          <a:xfrm>
            <a:off x="2676525" y="2905125"/>
            <a:ext cx="1381125" cy="742950"/>
          </a:xfrm>
          <a:prstGeom prst="ellipse">
            <a:avLst/>
          </a:prstGeom>
          <a:solidFill>
            <a:srgbClr val="00CCFF">
              <a:alpha val="69804"/>
            </a:srgbClr>
          </a:solidFill>
          <a:ln w="254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GB" sz="1800" b="0" i="1" u="none" strike="noStrike" cap="none" normalizeH="0" baseline="0" dirty="0" smtClean="0">
                <a:ln>
                  <a:noFill/>
                </a:ln>
                <a:solidFill>
                  <a:schemeClr val="tx1"/>
                </a:solidFill>
                <a:effectLst/>
                <a:latin typeface="Arial" charset="0"/>
              </a:rPr>
              <a:t>Needs</a:t>
            </a:r>
          </a:p>
        </p:txBody>
      </p:sp>
      <p:sp>
        <p:nvSpPr>
          <p:cNvPr id="7" name="Oval 6"/>
          <p:cNvSpPr/>
          <p:nvPr/>
        </p:nvSpPr>
        <p:spPr bwMode="auto">
          <a:xfrm>
            <a:off x="1066800" y="3152775"/>
            <a:ext cx="1381125" cy="742950"/>
          </a:xfrm>
          <a:prstGeom prst="ellipse">
            <a:avLst/>
          </a:prstGeom>
          <a:solidFill>
            <a:srgbClr val="00CCFF">
              <a:alpha val="69804"/>
            </a:srgbClr>
          </a:solidFill>
          <a:ln w="254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GB" sz="1800" b="0" i="1" u="none" strike="noStrike" cap="none" normalizeH="0" baseline="0" dirty="0" smtClean="0">
                <a:ln>
                  <a:noFill/>
                </a:ln>
                <a:solidFill>
                  <a:schemeClr val="tx1"/>
                </a:solidFill>
                <a:effectLst/>
                <a:latin typeface="Arial" charset="0"/>
              </a:rPr>
              <a:t>Needs</a:t>
            </a:r>
          </a:p>
        </p:txBody>
      </p:sp>
      <p:sp>
        <p:nvSpPr>
          <p:cNvPr id="8" name="Oval 7"/>
          <p:cNvSpPr/>
          <p:nvPr/>
        </p:nvSpPr>
        <p:spPr bwMode="auto">
          <a:xfrm>
            <a:off x="209550" y="2371725"/>
            <a:ext cx="1381125" cy="742950"/>
          </a:xfrm>
          <a:prstGeom prst="ellipse">
            <a:avLst/>
          </a:prstGeom>
          <a:solidFill>
            <a:srgbClr val="00CCFF">
              <a:alpha val="69804"/>
            </a:srgbClr>
          </a:solidFill>
          <a:ln w="254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GB" sz="1800" b="0" i="1" u="none" strike="noStrike" cap="none" normalizeH="0" baseline="0" dirty="0" smtClean="0">
                <a:ln>
                  <a:noFill/>
                </a:ln>
                <a:solidFill>
                  <a:schemeClr val="tx1"/>
                </a:solidFill>
                <a:effectLst/>
                <a:latin typeface="Arial" charset="0"/>
              </a:rPr>
              <a:t>Needs</a:t>
            </a:r>
          </a:p>
        </p:txBody>
      </p:sp>
      <p:sp>
        <p:nvSpPr>
          <p:cNvPr id="9" name="Oval 8"/>
          <p:cNvSpPr/>
          <p:nvPr/>
        </p:nvSpPr>
        <p:spPr bwMode="auto">
          <a:xfrm>
            <a:off x="1371600" y="1743075"/>
            <a:ext cx="1381125" cy="742950"/>
          </a:xfrm>
          <a:prstGeom prst="ellipse">
            <a:avLst/>
          </a:prstGeom>
          <a:solidFill>
            <a:srgbClr val="00CCFF">
              <a:alpha val="69804"/>
            </a:srgbClr>
          </a:solidFill>
          <a:ln w="254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GB" sz="1800" b="0" i="1" u="none" strike="noStrike" cap="none" normalizeH="0" baseline="0" dirty="0" smtClean="0">
                <a:ln>
                  <a:noFill/>
                </a:ln>
                <a:solidFill>
                  <a:schemeClr val="tx1"/>
                </a:solidFill>
                <a:effectLst/>
                <a:latin typeface="Arial" charset="0"/>
              </a:rPr>
              <a:t>Needs</a:t>
            </a:r>
          </a:p>
        </p:txBody>
      </p:sp>
      <p:sp>
        <p:nvSpPr>
          <p:cNvPr id="11" name="TextBox 10"/>
          <p:cNvSpPr txBox="1"/>
          <p:nvPr/>
        </p:nvSpPr>
        <p:spPr>
          <a:xfrm>
            <a:off x="3362325" y="3810000"/>
            <a:ext cx="878767" cy="338554"/>
          </a:xfrm>
          <a:prstGeom prst="rect">
            <a:avLst/>
          </a:prstGeom>
          <a:noFill/>
        </p:spPr>
        <p:txBody>
          <a:bodyPr wrap="none" rtlCol="0">
            <a:spAutoFit/>
          </a:bodyPr>
          <a:lstStyle/>
          <a:p>
            <a:r>
              <a:rPr lang="en-GB" sz="1600" dirty="0" smtClean="0"/>
              <a:t>Missing</a:t>
            </a:r>
            <a:endParaRPr lang="en-GB" sz="1600" dirty="0"/>
          </a:p>
        </p:txBody>
      </p:sp>
      <p:cxnSp>
        <p:nvCxnSpPr>
          <p:cNvPr id="13" name="Straight Connector 12"/>
          <p:cNvCxnSpPr/>
          <p:nvPr/>
        </p:nvCxnSpPr>
        <p:spPr bwMode="auto">
          <a:xfrm>
            <a:off x="3467100" y="3543300"/>
            <a:ext cx="142875" cy="285750"/>
          </a:xfrm>
          <a:prstGeom prst="line">
            <a:avLst/>
          </a:prstGeom>
          <a:solidFill>
            <a:schemeClr val="accent1"/>
          </a:solidFill>
          <a:ln w="25400" cap="flat" cmpd="sng" algn="ctr">
            <a:solidFill>
              <a:schemeClr val="tx1"/>
            </a:solidFill>
            <a:prstDash val="solid"/>
            <a:round/>
            <a:headEnd type="none" w="med" len="med"/>
            <a:tailEnd type="none" w="med" len="med"/>
          </a:ln>
          <a:effectLst/>
        </p:spPr>
      </p:cxnSp>
      <p:sp>
        <p:nvSpPr>
          <p:cNvPr id="14" name="TextBox 13"/>
          <p:cNvSpPr txBox="1"/>
          <p:nvPr/>
        </p:nvSpPr>
        <p:spPr>
          <a:xfrm>
            <a:off x="2000250" y="3933825"/>
            <a:ext cx="1244251" cy="338554"/>
          </a:xfrm>
          <a:prstGeom prst="rect">
            <a:avLst/>
          </a:prstGeom>
          <a:noFill/>
        </p:spPr>
        <p:txBody>
          <a:bodyPr wrap="none" rtlCol="0">
            <a:spAutoFit/>
          </a:bodyPr>
          <a:lstStyle/>
          <a:p>
            <a:r>
              <a:rPr lang="en-GB" sz="1600" dirty="0" smtClean="0"/>
              <a:t>Not needed</a:t>
            </a:r>
            <a:endParaRPr lang="en-GB" sz="1600" dirty="0"/>
          </a:p>
        </p:txBody>
      </p:sp>
      <p:cxnSp>
        <p:nvCxnSpPr>
          <p:cNvPr id="16" name="Straight Connector 15"/>
          <p:cNvCxnSpPr>
            <a:endCxn id="14" idx="0"/>
          </p:cNvCxnSpPr>
          <p:nvPr/>
        </p:nvCxnSpPr>
        <p:spPr bwMode="auto">
          <a:xfrm>
            <a:off x="2552700" y="3352800"/>
            <a:ext cx="69676" cy="581025"/>
          </a:xfrm>
          <a:prstGeom prst="line">
            <a:avLst/>
          </a:prstGeom>
          <a:solidFill>
            <a:schemeClr val="accent1"/>
          </a:solidFill>
          <a:ln w="25400" cap="flat" cmpd="sng" algn="ctr">
            <a:solidFill>
              <a:schemeClr val="tx1"/>
            </a:solidFill>
            <a:prstDash val="solid"/>
            <a:round/>
            <a:headEnd type="none" w="med" len="med"/>
            <a:tailEnd type="none" w="med" len="med"/>
          </a:ln>
          <a:effectLst/>
        </p:spPr>
      </p:cxnSp>
      <p:sp>
        <p:nvSpPr>
          <p:cNvPr id="18" name="Oval 17"/>
          <p:cNvSpPr/>
          <p:nvPr/>
        </p:nvSpPr>
        <p:spPr bwMode="auto">
          <a:xfrm>
            <a:off x="5219700" y="1866900"/>
            <a:ext cx="1971675" cy="809625"/>
          </a:xfrm>
          <a:prstGeom prst="ellipse">
            <a:avLst/>
          </a:prstGeom>
          <a:solidFill>
            <a:srgbClr val="FFC000"/>
          </a:solidFill>
          <a:ln w="254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spcBef>
                <a:spcPct val="0"/>
              </a:spcBef>
              <a:spcAft>
                <a:spcPct val="0"/>
              </a:spcAft>
              <a:buClrTx/>
              <a:buSzTx/>
              <a:buFontTx/>
              <a:buNone/>
              <a:tabLst/>
            </a:pPr>
            <a:r>
              <a:rPr kumimoji="0" lang="en-GB" b="0" i="1" u="none" strike="noStrike" cap="none" normalizeH="0" baseline="0" dirty="0" smtClean="0">
                <a:ln>
                  <a:noFill/>
                </a:ln>
                <a:solidFill>
                  <a:schemeClr val="tx1"/>
                </a:solidFill>
                <a:effectLst/>
                <a:latin typeface="Arial" charset="0"/>
              </a:rPr>
              <a:t>Package</a:t>
            </a:r>
          </a:p>
        </p:txBody>
      </p:sp>
      <p:sp>
        <p:nvSpPr>
          <p:cNvPr id="19" name="Oval 18"/>
          <p:cNvSpPr/>
          <p:nvPr/>
        </p:nvSpPr>
        <p:spPr bwMode="auto">
          <a:xfrm>
            <a:off x="5257800" y="3438525"/>
            <a:ext cx="1752599" cy="990600"/>
          </a:xfrm>
          <a:prstGeom prst="ellipse">
            <a:avLst/>
          </a:prstGeom>
          <a:solidFill>
            <a:srgbClr val="FFC000"/>
          </a:solidFill>
          <a:ln w="254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spcBef>
                <a:spcPct val="0"/>
              </a:spcBef>
              <a:spcAft>
                <a:spcPct val="0"/>
              </a:spcAft>
              <a:buClrTx/>
              <a:buSzTx/>
              <a:buFontTx/>
              <a:buNone/>
              <a:tabLst/>
            </a:pPr>
            <a:r>
              <a:rPr kumimoji="0" lang="en-GB" b="0" i="1" u="none" strike="noStrike" cap="none" normalizeH="0" baseline="0" dirty="0" smtClean="0">
                <a:ln>
                  <a:noFill/>
                </a:ln>
                <a:solidFill>
                  <a:schemeClr val="tx1"/>
                </a:solidFill>
                <a:effectLst/>
                <a:latin typeface="Arial" charset="0"/>
              </a:rPr>
              <a:t>Package</a:t>
            </a:r>
          </a:p>
        </p:txBody>
      </p:sp>
      <p:sp>
        <p:nvSpPr>
          <p:cNvPr id="20" name="Oval 19"/>
          <p:cNvSpPr/>
          <p:nvPr/>
        </p:nvSpPr>
        <p:spPr bwMode="auto">
          <a:xfrm>
            <a:off x="6962775" y="2609851"/>
            <a:ext cx="1581149" cy="838199"/>
          </a:xfrm>
          <a:prstGeom prst="ellipse">
            <a:avLst/>
          </a:prstGeom>
          <a:solidFill>
            <a:srgbClr val="FFC000"/>
          </a:solidFill>
          <a:ln w="254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50000"/>
              </a:lnSpc>
              <a:spcBef>
                <a:spcPct val="0"/>
              </a:spcBef>
              <a:spcAft>
                <a:spcPct val="0"/>
              </a:spcAft>
              <a:buClrTx/>
              <a:buSzTx/>
              <a:buFontTx/>
              <a:buNone/>
              <a:tabLst/>
            </a:pPr>
            <a:r>
              <a:rPr kumimoji="0" lang="en-GB" b="0" i="1" u="none" strike="noStrike" cap="none" normalizeH="0" baseline="0" dirty="0" smtClean="0">
                <a:ln>
                  <a:noFill/>
                </a:ln>
                <a:solidFill>
                  <a:schemeClr val="tx1"/>
                </a:solidFill>
                <a:effectLst/>
                <a:latin typeface="Arial" charset="0"/>
              </a:rPr>
              <a:t>Package</a:t>
            </a:r>
          </a:p>
        </p:txBody>
      </p:sp>
      <p:sp>
        <p:nvSpPr>
          <p:cNvPr id="21" name="Oval 20"/>
          <p:cNvSpPr/>
          <p:nvPr/>
        </p:nvSpPr>
        <p:spPr bwMode="auto">
          <a:xfrm>
            <a:off x="5210176" y="2019300"/>
            <a:ext cx="1133474" cy="638175"/>
          </a:xfrm>
          <a:prstGeom prst="ellipse">
            <a:avLst/>
          </a:prstGeom>
          <a:solidFill>
            <a:srgbClr val="00CCFF">
              <a:alpha val="69804"/>
            </a:srgbClr>
          </a:solidFill>
          <a:ln w="254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GB" sz="1600" b="0" i="1" u="none" strike="noStrike" cap="none" normalizeH="0" baseline="0" dirty="0" smtClean="0">
                <a:ln>
                  <a:noFill/>
                </a:ln>
                <a:solidFill>
                  <a:schemeClr val="tx1"/>
                </a:solidFill>
                <a:effectLst/>
                <a:latin typeface="Arial" charset="0"/>
              </a:rPr>
              <a:t>Needs</a:t>
            </a:r>
          </a:p>
        </p:txBody>
      </p:sp>
      <p:sp>
        <p:nvSpPr>
          <p:cNvPr id="22" name="Oval 21"/>
          <p:cNvSpPr/>
          <p:nvPr/>
        </p:nvSpPr>
        <p:spPr bwMode="auto">
          <a:xfrm>
            <a:off x="6115050" y="1885950"/>
            <a:ext cx="1200150" cy="723901"/>
          </a:xfrm>
          <a:prstGeom prst="ellipse">
            <a:avLst/>
          </a:prstGeom>
          <a:solidFill>
            <a:srgbClr val="00CCFF">
              <a:alpha val="69804"/>
            </a:srgbClr>
          </a:solidFill>
          <a:ln w="254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GB" sz="1600" b="0" i="1" u="none" strike="noStrike" cap="none" normalizeH="0" baseline="0" dirty="0" smtClean="0">
                <a:ln>
                  <a:noFill/>
                </a:ln>
                <a:solidFill>
                  <a:schemeClr val="tx1"/>
                </a:solidFill>
                <a:effectLst/>
                <a:latin typeface="Arial" charset="0"/>
              </a:rPr>
              <a:t>Needs</a:t>
            </a:r>
          </a:p>
        </p:txBody>
      </p:sp>
      <p:sp>
        <p:nvSpPr>
          <p:cNvPr id="23" name="Oval 22"/>
          <p:cNvSpPr/>
          <p:nvPr/>
        </p:nvSpPr>
        <p:spPr bwMode="auto">
          <a:xfrm>
            <a:off x="5343526" y="3371850"/>
            <a:ext cx="1123950" cy="485775"/>
          </a:xfrm>
          <a:prstGeom prst="ellipse">
            <a:avLst/>
          </a:prstGeom>
          <a:solidFill>
            <a:srgbClr val="00CCFF">
              <a:alpha val="69804"/>
            </a:srgbClr>
          </a:solidFill>
          <a:ln w="254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GB" sz="1600" b="0" i="1" u="none" strike="noStrike" cap="none" normalizeH="0" baseline="0" dirty="0" smtClean="0">
                <a:ln>
                  <a:noFill/>
                </a:ln>
                <a:solidFill>
                  <a:schemeClr val="tx1"/>
                </a:solidFill>
                <a:effectLst/>
                <a:latin typeface="Arial" charset="0"/>
              </a:rPr>
              <a:t>Needs</a:t>
            </a:r>
          </a:p>
        </p:txBody>
      </p:sp>
      <p:sp>
        <p:nvSpPr>
          <p:cNvPr id="24" name="Oval 23"/>
          <p:cNvSpPr/>
          <p:nvPr/>
        </p:nvSpPr>
        <p:spPr bwMode="auto">
          <a:xfrm>
            <a:off x="6743701" y="2647950"/>
            <a:ext cx="1133474" cy="638175"/>
          </a:xfrm>
          <a:prstGeom prst="ellipse">
            <a:avLst/>
          </a:prstGeom>
          <a:solidFill>
            <a:srgbClr val="00CCFF">
              <a:alpha val="69804"/>
            </a:srgbClr>
          </a:solidFill>
          <a:ln w="254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GB" sz="1600" b="0" i="1" u="none" strike="noStrike" cap="none" normalizeH="0" baseline="0" dirty="0" smtClean="0">
                <a:ln>
                  <a:noFill/>
                </a:ln>
                <a:solidFill>
                  <a:schemeClr val="tx1"/>
                </a:solidFill>
                <a:effectLst/>
                <a:latin typeface="Arial" charset="0"/>
              </a:rPr>
              <a:t>Needs</a:t>
            </a:r>
          </a:p>
        </p:txBody>
      </p:sp>
      <p:sp>
        <p:nvSpPr>
          <p:cNvPr id="25" name="Oval 24"/>
          <p:cNvSpPr/>
          <p:nvPr/>
        </p:nvSpPr>
        <p:spPr bwMode="auto">
          <a:xfrm>
            <a:off x="7648575" y="2514600"/>
            <a:ext cx="1200150" cy="723901"/>
          </a:xfrm>
          <a:prstGeom prst="ellipse">
            <a:avLst/>
          </a:prstGeom>
          <a:solidFill>
            <a:srgbClr val="00CCFF">
              <a:alpha val="69804"/>
            </a:srgbClr>
          </a:solidFill>
          <a:ln w="254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GB" sz="1600" b="0" i="1" u="none" strike="noStrike" cap="none" normalizeH="0" baseline="0" dirty="0" smtClean="0">
                <a:ln>
                  <a:noFill/>
                </a:ln>
                <a:solidFill>
                  <a:schemeClr val="tx1"/>
                </a:solidFill>
                <a:effectLst/>
                <a:latin typeface="Arial" charset="0"/>
              </a:rPr>
              <a:t>Needs</a:t>
            </a:r>
          </a:p>
        </p:txBody>
      </p:sp>
      <p:sp>
        <p:nvSpPr>
          <p:cNvPr id="26" name="Oval 25"/>
          <p:cNvSpPr/>
          <p:nvPr/>
        </p:nvSpPr>
        <p:spPr bwMode="auto">
          <a:xfrm>
            <a:off x="7286626" y="3162300"/>
            <a:ext cx="1133474" cy="638175"/>
          </a:xfrm>
          <a:prstGeom prst="ellipse">
            <a:avLst/>
          </a:prstGeom>
          <a:solidFill>
            <a:srgbClr val="00CCFF">
              <a:alpha val="69804"/>
            </a:srgbClr>
          </a:solidFill>
          <a:ln w="254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en-GB" sz="1600" b="0" i="1" u="none" strike="noStrike" cap="none" normalizeH="0" baseline="0" dirty="0" smtClean="0">
                <a:ln>
                  <a:noFill/>
                </a:ln>
                <a:solidFill>
                  <a:schemeClr val="tx1"/>
                </a:solidFill>
                <a:effectLst/>
                <a:latin typeface="Arial" charset="0"/>
              </a:rPr>
              <a:t>Needs</a:t>
            </a:r>
          </a:p>
        </p:txBody>
      </p:sp>
      <p:cxnSp>
        <p:nvCxnSpPr>
          <p:cNvPr id="28" name="Straight Arrow Connector 27"/>
          <p:cNvCxnSpPr/>
          <p:nvPr/>
        </p:nvCxnSpPr>
        <p:spPr bwMode="auto">
          <a:xfrm flipH="1">
            <a:off x="5886450" y="2762250"/>
            <a:ext cx="9525" cy="495300"/>
          </a:xfrm>
          <a:prstGeom prst="straightConnector1">
            <a:avLst/>
          </a:prstGeom>
          <a:solidFill>
            <a:schemeClr val="accent1"/>
          </a:solidFill>
          <a:ln w="25400" cap="flat" cmpd="sng" algn="ctr">
            <a:solidFill>
              <a:schemeClr val="tx1"/>
            </a:solidFill>
            <a:prstDash val="solid"/>
            <a:round/>
            <a:headEnd type="triangle" w="med" len="med"/>
            <a:tailEnd type="triangle" w="med" len="med"/>
          </a:ln>
          <a:effectLst/>
        </p:spPr>
      </p:cxnSp>
      <p:sp>
        <p:nvSpPr>
          <p:cNvPr id="30" name="TextBox 29"/>
          <p:cNvSpPr txBox="1"/>
          <p:nvPr/>
        </p:nvSpPr>
        <p:spPr>
          <a:xfrm>
            <a:off x="4819650" y="2847975"/>
            <a:ext cx="1087157" cy="338554"/>
          </a:xfrm>
          <a:prstGeom prst="rect">
            <a:avLst/>
          </a:prstGeom>
          <a:noFill/>
        </p:spPr>
        <p:txBody>
          <a:bodyPr wrap="none" rtlCol="0">
            <a:spAutoFit/>
          </a:bodyPr>
          <a:lstStyle/>
          <a:p>
            <a:r>
              <a:rPr lang="en-GB" sz="1600" dirty="0" smtClean="0"/>
              <a:t>Interfaces</a:t>
            </a:r>
            <a:endParaRPr lang="en-GB" sz="1600" dirty="0"/>
          </a:p>
        </p:txBody>
      </p:sp>
      <p:cxnSp>
        <p:nvCxnSpPr>
          <p:cNvPr id="31" name="Straight Arrow Connector 30"/>
          <p:cNvCxnSpPr/>
          <p:nvPr/>
        </p:nvCxnSpPr>
        <p:spPr bwMode="auto">
          <a:xfrm>
            <a:off x="6181726" y="2743200"/>
            <a:ext cx="390524" cy="209550"/>
          </a:xfrm>
          <a:prstGeom prst="straightConnector1">
            <a:avLst/>
          </a:prstGeom>
          <a:solidFill>
            <a:schemeClr val="accent1"/>
          </a:solidFill>
          <a:ln w="25400" cap="flat" cmpd="sng" algn="ctr">
            <a:solidFill>
              <a:schemeClr val="tx1"/>
            </a:solidFill>
            <a:prstDash val="solid"/>
            <a:round/>
            <a:headEnd type="triangle" w="med" len="med"/>
            <a:tailEnd type="triangle" w="med" len="med"/>
          </a:ln>
          <a:effectLst/>
        </p:spPr>
      </p:cxnSp>
      <p:cxnSp>
        <p:nvCxnSpPr>
          <p:cNvPr id="33" name="Straight Arrow Connector 32"/>
          <p:cNvCxnSpPr/>
          <p:nvPr/>
        </p:nvCxnSpPr>
        <p:spPr bwMode="auto">
          <a:xfrm flipH="1">
            <a:off x="6762750" y="3333750"/>
            <a:ext cx="190501" cy="200025"/>
          </a:xfrm>
          <a:prstGeom prst="straightConnector1">
            <a:avLst/>
          </a:prstGeom>
          <a:solidFill>
            <a:schemeClr val="accent1"/>
          </a:solidFill>
          <a:ln w="25400" cap="flat" cmpd="sng" algn="ctr">
            <a:solidFill>
              <a:schemeClr val="tx1"/>
            </a:solidFill>
            <a:prstDash val="solid"/>
            <a:round/>
            <a:headEnd type="triangle" w="med" len="med"/>
            <a:tailEnd type="triangle" w="med" len="med"/>
          </a:ln>
          <a:effectLst/>
        </p:spPr>
      </p:cxnSp>
      <p:sp>
        <p:nvSpPr>
          <p:cNvPr id="36" name="TextBox 35"/>
          <p:cNvSpPr txBox="1"/>
          <p:nvPr/>
        </p:nvSpPr>
        <p:spPr>
          <a:xfrm rot="1773655">
            <a:off x="6829426" y="3629025"/>
            <a:ext cx="1087157" cy="338554"/>
          </a:xfrm>
          <a:prstGeom prst="rect">
            <a:avLst/>
          </a:prstGeom>
          <a:noFill/>
        </p:spPr>
        <p:txBody>
          <a:bodyPr wrap="none" rtlCol="0">
            <a:spAutoFit/>
          </a:bodyPr>
          <a:lstStyle/>
          <a:p>
            <a:r>
              <a:rPr lang="en-GB" sz="1600" dirty="0" smtClean="0"/>
              <a:t>Interfaces</a:t>
            </a:r>
            <a:endParaRPr lang="en-GB" sz="1600" dirty="0"/>
          </a:p>
        </p:txBody>
      </p:sp>
      <p:sp>
        <p:nvSpPr>
          <p:cNvPr id="37" name="TextBox 36"/>
          <p:cNvSpPr txBox="1"/>
          <p:nvPr/>
        </p:nvSpPr>
        <p:spPr>
          <a:xfrm>
            <a:off x="161925" y="1104900"/>
            <a:ext cx="3076483" cy="584775"/>
          </a:xfrm>
          <a:prstGeom prst="rect">
            <a:avLst/>
          </a:prstGeom>
          <a:noFill/>
        </p:spPr>
        <p:txBody>
          <a:bodyPr wrap="none" rtlCol="0">
            <a:spAutoFit/>
          </a:bodyPr>
          <a:lstStyle/>
          <a:p>
            <a:r>
              <a:rPr lang="en-GB" sz="3200" i="0" dirty="0" smtClean="0"/>
              <a:t>Integrated Suite</a:t>
            </a:r>
            <a:endParaRPr lang="en-GB" sz="3200" i="0" dirty="0"/>
          </a:p>
        </p:txBody>
      </p:sp>
      <p:sp>
        <p:nvSpPr>
          <p:cNvPr id="38" name="TextBox 37"/>
          <p:cNvSpPr txBox="1"/>
          <p:nvPr/>
        </p:nvSpPr>
        <p:spPr>
          <a:xfrm>
            <a:off x="4905375" y="1076325"/>
            <a:ext cx="2949846" cy="584775"/>
          </a:xfrm>
          <a:prstGeom prst="rect">
            <a:avLst/>
          </a:prstGeom>
          <a:noFill/>
        </p:spPr>
        <p:txBody>
          <a:bodyPr wrap="none" rtlCol="0">
            <a:spAutoFit/>
          </a:bodyPr>
          <a:lstStyle/>
          <a:p>
            <a:r>
              <a:rPr lang="en-GB" sz="3200" i="0" dirty="0" smtClean="0"/>
              <a:t>“Best of Breed”</a:t>
            </a:r>
            <a:endParaRPr lang="en-GB" sz="3200" i="0" dirty="0"/>
          </a:p>
        </p:txBody>
      </p:sp>
      <p:sp>
        <p:nvSpPr>
          <p:cNvPr id="40" name="Rectangle 4"/>
          <p:cNvSpPr txBox="1">
            <a:spLocks noChangeArrowheads="1"/>
          </p:cNvSpPr>
          <p:nvPr/>
        </p:nvSpPr>
        <p:spPr bwMode="auto">
          <a:xfrm>
            <a:off x="942975" y="4572000"/>
            <a:ext cx="8839200" cy="2552700"/>
          </a:xfrm>
          <a:prstGeom prst="rect">
            <a:avLst/>
          </a:prstGeom>
          <a:noFill/>
          <a:ln w="9525">
            <a:noFill/>
            <a:miter lim="800000"/>
            <a:headEnd/>
            <a:tailEnd/>
          </a:ln>
        </p:spPr>
        <p:txBody>
          <a:bodyPr vert="horz" wrap="square" lIns="92075" tIns="46038" rIns="92075" bIns="46038" numCol="1" anchor="t" anchorCtr="0" compatLnSpc="1">
            <a:prstTxWarp prst="textNoShape">
              <a:avLst/>
            </a:prstTxWarp>
          </a:bodyPr>
          <a:lstStyle/>
          <a:p>
            <a:pPr marL="342900" marR="0" lvl="0" indent="-342900" algn="l" defTabSz="914400" rtl="0" eaLnBrk="0" fontAlgn="base" latinLnBrk="0" hangingPunct="0">
              <a:lnSpc>
                <a:spcPct val="100000"/>
              </a:lnSpc>
              <a:spcBef>
                <a:spcPct val="20000"/>
              </a:spcBef>
              <a:spcAft>
                <a:spcPct val="0"/>
              </a:spcAft>
              <a:buClr>
                <a:schemeClr val="accent2"/>
              </a:buClr>
              <a:buSzPct val="80000"/>
              <a:buFont typeface="Wingdings" pitchFamily="2" charset="2"/>
              <a:buChar char="l"/>
              <a:tabLst/>
              <a:defRPr/>
            </a:pPr>
            <a:r>
              <a:rPr kumimoji="1" lang="en-US" sz="2400" b="1" i="0" u="none" strike="noStrike" kern="0" cap="none" spc="0" normalizeH="0" baseline="0" noProof="0" dirty="0" smtClean="0">
                <a:ln>
                  <a:noFill/>
                </a:ln>
                <a:solidFill>
                  <a:schemeClr val="tx1"/>
                </a:solidFill>
                <a:effectLst/>
                <a:uLnTx/>
                <a:uFillTx/>
                <a:latin typeface="+mn-lt"/>
                <a:ea typeface="+mn-ea"/>
                <a:cs typeface="+mn-cs"/>
              </a:rPr>
              <a:t>CERN Choice:</a:t>
            </a:r>
            <a:r>
              <a:rPr kumimoji="1" lang="en-US" sz="2400" b="1" i="0" u="none" strike="noStrike" kern="0" cap="none" spc="0" normalizeH="0" noProof="0" dirty="0" smtClean="0">
                <a:ln>
                  <a:noFill/>
                </a:ln>
                <a:solidFill>
                  <a:schemeClr val="tx1"/>
                </a:solidFill>
                <a:effectLst/>
                <a:uLnTx/>
                <a:uFillTx/>
                <a:latin typeface="+mn-lt"/>
                <a:ea typeface="+mn-ea"/>
                <a:cs typeface="+mn-cs"/>
              </a:rPr>
              <a:t> </a:t>
            </a:r>
            <a:r>
              <a:rPr kumimoji="1" lang="en-US" sz="2400" b="1" i="0" u="none" strike="noStrike" kern="0" cap="none" spc="0" normalizeH="0" baseline="0" noProof="0" dirty="0" smtClean="0">
                <a:ln>
                  <a:noFill/>
                </a:ln>
                <a:solidFill>
                  <a:schemeClr val="tx1"/>
                </a:solidFill>
                <a:effectLst/>
                <a:uLnTx/>
                <a:uFillTx/>
                <a:latin typeface="+mn-lt"/>
                <a:ea typeface="+mn-ea"/>
                <a:cs typeface="+mn-cs"/>
              </a:rPr>
              <a:t>Best of Breed</a:t>
            </a:r>
          </a:p>
          <a:p>
            <a:pPr marL="742950" marR="0" lvl="1" indent="-285750" algn="l" defTabSz="914400" rtl="0" eaLnBrk="0" fontAlgn="base" latinLnBrk="0" hangingPunct="0">
              <a:lnSpc>
                <a:spcPct val="100000"/>
              </a:lnSpc>
              <a:spcBef>
                <a:spcPct val="20000"/>
              </a:spcBef>
              <a:spcAft>
                <a:spcPct val="0"/>
              </a:spcAft>
              <a:buClrTx/>
              <a:buSzTx/>
              <a:buFontTx/>
              <a:buChar char="–"/>
              <a:tabLst/>
              <a:defRPr/>
            </a:pPr>
            <a:r>
              <a:rPr kumimoji="1" lang="en-US" sz="2400" b="1" i="0" u="none" strike="noStrike" kern="0" cap="none" spc="0" normalizeH="0" baseline="0" noProof="0" dirty="0" smtClean="0">
                <a:ln>
                  <a:noFill/>
                </a:ln>
                <a:solidFill>
                  <a:schemeClr val="tx1"/>
                </a:solidFill>
                <a:effectLst/>
                <a:uLnTx/>
                <a:uFillTx/>
                <a:latin typeface="+mn-lt"/>
              </a:rPr>
              <a:t>Buy best solution for each business unit</a:t>
            </a:r>
          </a:p>
          <a:p>
            <a:pPr marL="742950" marR="0" lvl="1" indent="-285750" algn="l" defTabSz="914400" rtl="0" eaLnBrk="0" fontAlgn="base" latinLnBrk="0" hangingPunct="0">
              <a:lnSpc>
                <a:spcPct val="100000"/>
              </a:lnSpc>
              <a:spcBef>
                <a:spcPct val="20000"/>
              </a:spcBef>
              <a:spcAft>
                <a:spcPct val="0"/>
              </a:spcAft>
              <a:buClrTx/>
              <a:buSzTx/>
              <a:buFontTx/>
              <a:buChar char="–"/>
              <a:tabLst/>
              <a:defRPr/>
            </a:pPr>
            <a:r>
              <a:rPr kumimoji="1" lang="en-US" sz="2400" b="1" i="0" u="none" strike="noStrike" kern="0" cap="none" spc="0" normalizeH="0" baseline="0" noProof="0" dirty="0" smtClean="0">
                <a:ln>
                  <a:noFill/>
                </a:ln>
                <a:solidFill>
                  <a:schemeClr val="tx1"/>
                </a:solidFill>
                <a:effectLst/>
                <a:uLnTx/>
                <a:uFillTx/>
                <a:latin typeface="+mn-lt"/>
              </a:rPr>
              <a:t>We manage the integration &amp; customizations</a:t>
            </a:r>
          </a:p>
          <a:p>
            <a:pPr marL="742950" marR="0" lvl="1" indent="-285750" algn="l" defTabSz="914400" rtl="0" eaLnBrk="0" fontAlgn="base" latinLnBrk="0" hangingPunct="0">
              <a:lnSpc>
                <a:spcPct val="100000"/>
              </a:lnSpc>
              <a:spcBef>
                <a:spcPct val="20000"/>
              </a:spcBef>
              <a:spcAft>
                <a:spcPct val="0"/>
              </a:spcAft>
              <a:buClrTx/>
              <a:buSzTx/>
              <a:buFontTx/>
              <a:buChar char="–"/>
              <a:tabLst/>
              <a:defRPr/>
            </a:pPr>
            <a:r>
              <a:rPr kumimoji="1" lang="en-US" sz="2400" b="1" i="0" u="none" strike="noStrike" kern="0" cap="none" spc="0" normalizeH="0" baseline="0" noProof="0" dirty="0" smtClean="0">
                <a:ln>
                  <a:noFill/>
                </a:ln>
                <a:solidFill>
                  <a:schemeClr val="tx1"/>
                </a:solidFill>
                <a:effectLst/>
                <a:uLnTx/>
                <a:uFillTx/>
                <a:latin typeface="+mn-lt"/>
              </a:rPr>
              <a:t>We provide transparent layer for end-users</a:t>
            </a:r>
            <a:br>
              <a:rPr kumimoji="1" lang="en-US" sz="2400" b="1" i="0" u="none" strike="noStrike" kern="0" cap="none" spc="0" normalizeH="0" baseline="0" noProof="0" dirty="0" smtClean="0">
                <a:ln>
                  <a:noFill/>
                </a:ln>
                <a:solidFill>
                  <a:schemeClr val="tx1"/>
                </a:solidFill>
                <a:effectLst/>
                <a:uLnTx/>
                <a:uFillTx/>
                <a:latin typeface="+mn-lt"/>
              </a:rPr>
            </a:br>
            <a:endParaRPr kumimoji="1" lang="en-US" sz="2400" b="1" i="0" u="none" strike="noStrike" kern="0" cap="none" spc="0" normalizeH="0" baseline="0" noProof="0" dirty="0" smtClean="0">
              <a:ln>
                <a:noFill/>
              </a:ln>
              <a:solidFill>
                <a:schemeClr val="tx1"/>
              </a:solidFill>
              <a:effectLst/>
              <a:uLnTx/>
              <a:uFillTx/>
              <a:latin typeface="+mn-lt"/>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0">
                                            <p:txEl>
                                              <p:pRg st="0" end="0"/>
                                            </p:txEl>
                                          </p:spTgt>
                                        </p:tgtEl>
                                        <p:attrNameLst>
                                          <p:attrName>style.visibility</p:attrName>
                                        </p:attrNameLst>
                                      </p:cBhvr>
                                      <p:to>
                                        <p:strVal val="visible"/>
                                      </p:to>
                                    </p:set>
                                    <p:anim calcmode="lin" valueType="num">
                                      <p:cBhvr additive="base">
                                        <p:cTn id="7" dur="500" fill="hold"/>
                                        <p:tgtEl>
                                          <p:spTgt spid="40">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0">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0">
                                            <p:txEl>
                                              <p:pRg st="1" end="1"/>
                                            </p:txEl>
                                          </p:spTgt>
                                        </p:tgtEl>
                                        <p:attrNameLst>
                                          <p:attrName>style.visibility</p:attrName>
                                        </p:attrNameLst>
                                      </p:cBhvr>
                                      <p:to>
                                        <p:strVal val="visible"/>
                                      </p:to>
                                    </p:set>
                                    <p:anim calcmode="lin" valueType="num">
                                      <p:cBhvr additive="base">
                                        <p:cTn id="11" dur="500" fill="hold"/>
                                        <p:tgtEl>
                                          <p:spTgt spid="40">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40">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40">
                                            <p:txEl>
                                              <p:pRg st="2" end="2"/>
                                            </p:txEl>
                                          </p:spTgt>
                                        </p:tgtEl>
                                        <p:attrNameLst>
                                          <p:attrName>style.visibility</p:attrName>
                                        </p:attrNameLst>
                                      </p:cBhvr>
                                      <p:to>
                                        <p:strVal val="visible"/>
                                      </p:to>
                                    </p:set>
                                    <p:anim calcmode="lin" valueType="num">
                                      <p:cBhvr additive="base">
                                        <p:cTn id="15" dur="500" fill="hold"/>
                                        <p:tgtEl>
                                          <p:spTgt spid="40">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40">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40">
                                            <p:txEl>
                                              <p:pRg st="3" end="3"/>
                                            </p:txEl>
                                          </p:spTgt>
                                        </p:tgtEl>
                                        <p:attrNameLst>
                                          <p:attrName>style.visibility</p:attrName>
                                        </p:attrNameLst>
                                      </p:cBhvr>
                                      <p:to>
                                        <p:strVal val="visible"/>
                                      </p:to>
                                    </p:set>
                                    <p:anim calcmode="lin" valueType="num">
                                      <p:cBhvr additive="base">
                                        <p:cTn id="19" dur="500" fill="hold"/>
                                        <p:tgtEl>
                                          <p:spTgt spid="40">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40">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CH" dirty="0" smtClean="0"/>
              <a:t>Damned Lies?</a:t>
            </a:r>
            <a:endParaRPr lang="en-GB" dirty="0"/>
          </a:p>
        </p:txBody>
      </p:sp>
      <p:pic>
        <p:nvPicPr>
          <p:cNvPr id="1026" name="Picture 2"/>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190500" y="1166813"/>
            <a:ext cx="8692296" cy="3795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pic>
        <p:nvPicPr>
          <p:cNvPr id="1027" name="Picture 3"/>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4812736" y="1166812"/>
            <a:ext cx="4249921" cy="1890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pic>
        <p:nvPicPr>
          <p:cNvPr id="1029" name="Picture 5"/>
          <p:cNvPicPr>
            <a:picLocks noChangeAspect="1" noChangeArrowheads="1"/>
          </p:cNvPicPr>
          <p:nvPr/>
        </p:nvPicPr>
        <p:blipFill>
          <a:blip r:embed="rId5" cstate="print">
            <a:extLst>
              <a:ext uri="{28A0092B-C50C-407E-A947-70E740481C1C}">
                <a14:useLocalDpi xmlns:a14="http://schemas.microsoft.com/office/drawing/2010/main" xmlns="" val="0"/>
              </a:ext>
            </a:extLst>
          </a:blip>
          <a:srcRect/>
          <a:stretch>
            <a:fillRect/>
          </a:stretch>
        </p:blipFill>
        <p:spPr bwMode="auto">
          <a:xfrm>
            <a:off x="2136210" y="2026153"/>
            <a:ext cx="5014913" cy="320753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Tree>
    <p:extLst>
      <p:ext uri="{BB962C8B-B14F-4D97-AF65-F5344CB8AC3E}">
        <p14:creationId xmlns:p14="http://schemas.microsoft.com/office/powerpoint/2010/main" xmlns="" val="125808939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026"/>
                                        </p:tgtEl>
                                        <p:attrNameLst>
                                          <p:attrName>style.visibility</p:attrName>
                                        </p:attrNameLst>
                                      </p:cBhvr>
                                      <p:to>
                                        <p:strVal val="visible"/>
                                      </p:to>
                                    </p:set>
                                    <p:anim calcmode="lin" valueType="num">
                                      <p:cBhvr additive="base">
                                        <p:cTn id="7" dur="500" fill="hold"/>
                                        <p:tgtEl>
                                          <p:spTgt spid="1026"/>
                                        </p:tgtEl>
                                        <p:attrNameLst>
                                          <p:attrName>ppt_x</p:attrName>
                                        </p:attrNameLst>
                                      </p:cBhvr>
                                      <p:tavLst>
                                        <p:tav tm="0">
                                          <p:val>
                                            <p:strVal val="#ppt_x"/>
                                          </p:val>
                                        </p:tav>
                                        <p:tav tm="100000">
                                          <p:val>
                                            <p:strVal val="#ppt_x"/>
                                          </p:val>
                                        </p:tav>
                                      </p:tavLst>
                                    </p:anim>
                                    <p:anim calcmode="lin" valueType="num">
                                      <p:cBhvr additive="base">
                                        <p:cTn id="8" dur="500" fill="hold"/>
                                        <p:tgtEl>
                                          <p:spTgt spid="102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xit" presetSubtype="4" fill="hold" nodeType="clickEffect">
                                  <p:stCondLst>
                                    <p:cond delay="0"/>
                                  </p:stCondLst>
                                  <p:childTnLst>
                                    <p:anim calcmode="lin" valueType="num">
                                      <p:cBhvr additive="base">
                                        <p:cTn id="12" dur="500"/>
                                        <p:tgtEl>
                                          <p:spTgt spid="1026"/>
                                        </p:tgtEl>
                                        <p:attrNameLst>
                                          <p:attrName>ppt_x</p:attrName>
                                        </p:attrNameLst>
                                      </p:cBhvr>
                                      <p:tavLst>
                                        <p:tav tm="0">
                                          <p:val>
                                            <p:strVal val="ppt_x"/>
                                          </p:val>
                                        </p:tav>
                                        <p:tav tm="100000">
                                          <p:val>
                                            <p:strVal val="ppt_x"/>
                                          </p:val>
                                        </p:tav>
                                      </p:tavLst>
                                    </p:anim>
                                    <p:anim calcmode="lin" valueType="num">
                                      <p:cBhvr additive="base">
                                        <p:cTn id="13" dur="500"/>
                                        <p:tgtEl>
                                          <p:spTgt spid="1026"/>
                                        </p:tgtEl>
                                        <p:attrNameLst>
                                          <p:attrName>ppt_y</p:attrName>
                                        </p:attrNameLst>
                                      </p:cBhvr>
                                      <p:tavLst>
                                        <p:tav tm="0">
                                          <p:val>
                                            <p:strVal val="ppt_y"/>
                                          </p:val>
                                        </p:tav>
                                        <p:tav tm="100000">
                                          <p:val>
                                            <p:strVal val="1+ppt_h/2"/>
                                          </p:val>
                                        </p:tav>
                                      </p:tavLst>
                                    </p:anim>
                                    <p:set>
                                      <p:cBhvr>
                                        <p:cTn id="14" dur="1" fill="hold">
                                          <p:stCondLst>
                                            <p:cond delay="499"/>
                                          </p:stCondLst>
                                        </p:cTn>
                                        <p:tgtEl>
                                          <p:spTgt spid="1026"/>
                                        </p:tgtEl>
                                        <p:attrNameLst>
                                          <p:attrName>style.visibility</p:attrName>
                                        </p:attrNameLst>
                                      </p:cBhvr>
                                      <p:to>
                                        <p:strVal val="hidden"/>
                                      </p:to>
                                    </p:set>
                                  </p:childTnLst>
                                </p:cTn>
                              </p:par>
                              <p:par>
                                <p:cTn id="15" presetID="2" presetClass="entr" presetSubtype="4" fill="hold" nodeType="withEffect">
                                  <p:stCondLst>
                                    <p:cond delay="0"/>
                                  </p:stCondLst>
                                  <p:childTnLst>
                                    <p:set>
                                      <p:cBhvr>
                                        <p:cTn id="16" dur="1" fill="hold">
                                          <p:stCondLst>
                                            <p:cond delay="0"/>
                                          </p:stCondLst>
                                        </p:cTn>
                                        <p:tgtEl>
                                          <p:spTgt spid="1027"/>
                                        </p:tgtEl>
                                        <p:attrNameLst>
                                          <p:attrName>style.visibility</p:attrName>
                                        </p:attrNameLst>
                                      </p:cBhvr>
                                      <p:to>
                                        <p:strVal val="visible"/>
                                      </p:to>
                                    </p:set>
                                    <p:anim calcmode="lin" valueType="num">
                                      <p:cBhvr additive="base">
                                        <p:cTn id="17" dur="500" fill="hold"/>
                                        <p:tgtEl>
                                          <p:spTgt spid="1027"/>
                                        </p:tgtEl>
                                        <p:attrNameLst>
                                          <p:attrName>ppt_x</p:attrName>
                                        </p:attrNameLst>
                                      </p:cBhvr>
                                      <p:tavLst>
                                        <p:tav tm="0">
                                          <p:val>
                                            <p:strVal val="#ppt_x"/>
                                          </p:val>
                                        </p:tav>
                                        <p:tav tm="100000">
                                          <p:val>
                                            <p:strVal val="#ppt_x"/>
                                          </p:val>
                                        </p:tav>
                                      </p:tavLst>
                                    </p:anim>
                                    <p:anim calcmode="lin" valueType="num">
                                      <p:cBhvr additive="base">
                                        <p:cTn id="18" dur="500" fill="hold"/>
                                        <p:tgtEl>
                                          <p:spTgt spid="1027"/>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xit" presetSubtype="4" fill="hold" nodeType="clickEffect">
                                  <p:stCondLst>
                                    <p:cond delay="0"/>
                                  </p:stCondLst>
                                  <p:childTnLst>
                                    <p:anim calcmode="lin" valueType="num">
                                      <p:cBhvr additive="base">
                                        <p:cTn id="22" dur="500"/>
                                        <p:tgtEl>
                                          <p:spTgt spid="1027"/>
                                        </p:tgtEl>
                                        <p:attrNameLst>
                                          <p:attrName>ppt_x</p:attrName>
                                        </p:attrNameLst>
                                      </p:cBhvr>
                                      <p:tavLst>
                                        <p:tav tm="0">
                                          <p:val>
                                            <p:strVal val="ppt_x"/>
                                          </p:val>
                                        </p:tav>
                                        <p:tav tm="100000">
                                          <p:val>
                                            <p:strVal val="ppt_x"/>
                                          </p:val>
                                        </p:tav>
                                      </p:tavLst>
                                    </p:anim>
                                    <p:anim calcmode="lin" valueType="num">
                                      <p:cBhvr additive="base">
                                        <p:cTn id="23" dur="500"/>
                                        <p:tgtEl>
                                          <p:spTgt spid="1027"/>
                                        </p:tgtEl>
                                        <p:attrNameLst>
                                          <p:attrName>ppt_y</p:attrName>
                                        </p:attrNameLst>
                                      </p:cBhvr>
                                      <p:tavLst>
                                        <p:tav tm="0">
                                          <p:val>
                                            <p:strVal val="ppt_y"/>
                                          </p:val>
                                        </p:tav>
                                        <p:tav tm="100000">
                                          <p:val>
                                            <p:strVal val="1+ppt_h/2"/>
                                          </p:val>
                                        </p:tav>
                                      </p:tavLst>
                                    </p:anim>
                                    <p:set>
                                      <p:cBhvr>
                                        <p:cTn id="24" dur="1" fill="hold">
                                          <p:stCondLst>
                                            <p:cond delay="499"/>
                                          </p:stCondLst>
                                        </p:cTn>
                                        <p:tgtEl>
                                          <p:spTgt spid="1027"/>
                                        </p:tgtEl>
                                        <p:attrNameLst>
                                          <p:attrName>style.visibility</p:attrName>
                                        </p:attrNameLst>
                                      </p:cBhvr>
                                      <p:to>
                                        <p:strVal val="hidden"/>
                                      </p:to>
                                    </p:set>
                                  </p:childTnLst>
                                </p:cTn>
                              </p:par>
                              <p:par>
                                <p:cTn id="25" presetID="2" presetClass="entr" presetSubtype="4" fill="hold" nodeType="withEffect">
                                  <p:stCondLst>
                                    <p:cond delay="0"/>
                                  </p:stCondLst>
                                  <p:childTnLst>
                                    <p:set>
                                      <p:cBhvr>
                                        <p:cTn id="26" dur="1" fill="hold">
                                          <p:stCondLst>
                                            <p:cond delay="0"/>
                                          </p:stCondLst>
                                        </p:cTn>
                                        <p:tgtEl>
                                          <p:spTgt spid="1029"/>
                                        </p:tgtEl>
                                        <p:attrNameLst>
                                          <p:attrName>style.visibility</p:attrName>
                                        </p:attrNameLst>
                                      </p:cBhvr>
                                      <p:to>
                                        <p:strVal val="visible"/>
                                      </p:to>
                                    </p:set>
                                    <p:anim calcmode="lin" valueType="num">
                                      <p:cBhvr additive="base">
                                        <p:cTn id="27" dur="500" fill="hold"/>
                                        <p:tgtEl>
                                          <p:spTgt spid="1029"/>
                                        </p:tgtEl>
                                        <p:attrNameLst>
                                          <p:attrName>ppt_x</p:attrName>
                                        </p:attrNameLst>
                                      </p:cBhvr>
                                      <p:tavLst>
                                        <p:tav tm="0">
                                          <p:val>
                                            <p:strVal val="#ppt_x"/>
                                          </p:val>
                                        </p:tav>
                                        <p:tav tm="100000">
                                          <p:val>
                                            <p:strVal val="#ppt_x"/>
                                          </p:val>
                                        </p:tav>
                                      </p:tavLst>
                                    </p:anim>
                                    <p:anim calcmode="lin" valueType="num">
                                      <p:cBhvr additive="base">
                                        <p:cTn id="28" dur="500" fill="hold"/>
                                        <p:tgtEl>
                                          <p:spTgt spid="102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8578" name="Rectangle 2"/>
          <p:cNvSpPr>
            <a:spLocks noGrp="1" noChangeArrowheads="1"/>
          </p:cNvSpPr>
          <p:nvPr>
            <p:ph type="title"/>
          </p:nvPr>
        </p:nvSpPr>
        <p:spPr/>
        <p:txBody>
          <a:bodyPr/>
          <a:lstStyle/>
          <a:p>
            <a:r>
              <a:rPr lang="en-US"/>
              <a:t>Thank You</a:t>
            </a:r>
          </a:p>
        </p:txBody>
      </p:sp>
      <p:sp>
        <p:nvSpPr>
          <p:cNvPr id="408579" name="Rectangle 3"/>
          <p:cNvSpPr>
            <a:spLocks noChangeArrowheads="1"/>
          </p:cNvSpPr>
          <p:nvPr/>
        </p:nvSpPr>
        <p:spPr bwMode="auto">
          <a:xfrm>
            <a:off x="1897063" y="2367370"/>
            <a:ext cx="5615640" cy="4859962"/>
          </a:xfrm>
          <a:prstGeom prst="rect">
            <a:avLst/>
          </a:prstGeom>
          <a:noFill/>
          <a:ln w="9525">
            <a:noFill/>
            <a:miter lim="800000"/>
            <a:headEnd/>
            <a:tailEnd/>
          </a:ln>
          <a:effectLst/>
        </p:spPr>
        <p:txBody>
          <a:bodyPr wrap="none" tIns="90000" bIns="90000" anchor="ctr">
            <a:spAutoFit/>
          </a:bodyPr>
          <a:lstStyle/>
          <a:p>
            <a:pPr eaLnBrk="0" hangingPunct="0">
              <a:spcBef>
                <a:spcPct val="50000"/>
              </a:spcBef>
            </a:pPr>
            <a:endParaRPr lang="en-US" sz="3200" b="1" i="0" noProof="1" smtClean="0"/>
          </a:p>
          <a:p>
            <a:pPr eaLnBrk="0" hangingPunct="0">
              <a:spcBef>
                <a:spcPct val="50000"/>
              </a:spcBef>
            </a:pPr>
            <a:r>
              <a:rPr lang="en-US" sz="3200" b="1" i="0" noProof="1" smtClean="0"/>
              <a:t/>
            </a:r>
            <a:br>
              <a:rPr lang="en-US" sz="3200" b="1" i="0" noProof="1" smtClean="0"/>
            </a:br>
            <a:r>
              <a:rPr lang="en-US" sz="3200" b="1" i="0" noProof="1" smtClean="0">
                <a:hlinkClick r:id="rId3"/>
              </a:rPr>
              <a:t>Rostislav.Titov@cern.ch</a:t>
            </a:r>
            <a:endParaRPr lang="en-US" sz="3200" b="1" i="0" noProof="1" smtClean="0"/>
          </a:p>
          <a:p>
            <a:pPr eaLnBrk="0" hangingPunct="0">
              <a:spcBef>
                <a:spcPct val="50000"/>
              </a:spcBef>
            </a:pPr>
            <a:r>
              <a:rPr lang="en-US" sz="3200" b="1" i="0" noProof="1" smtClean="0">
                <a:hlinkClick r:id="rId4"/>
              </a:rPr>
              <a:t>Nicolas.Decrevel@cern.ch</a:t>
            </a:r>
            <a:endParaRPr lang="en-US" sz="3200" b="1" i="0" noProof="1" smtClean="0"/>
          </a:p>
          <a:p>
            <a:pPr eaLnBrk="0" hangingPunct="0">
              <a:spcBef>
                <a:spcPct val="50000"/>
              </a:spcBef>
            </a:pPr>
            <a:r>
              <a:rPr lang="en-US" sz="3200" b="1" i="0" noProof="1" smtClean="0">
                <a:hlinkClick r:id="rId5"/>
              </a:rPr>
              <a:t>Jurgen.De.Jonghe@cern.ch</a:t>
            </a:r>
            <a:endParaRPr lang="en-US" sz="3200" b="1" i="0" noProof="1" smtClean="0"/>
          </a:p>
          <a:p>
            <a:pPr eaLnBrk="0" hangingPunct="0">
              <a:spcBef>
                <a:spcPct val="50000"/>
              </a:spcBef>
            </a:pPr>
            <a:endParaRPr lang="en-US" sz="3200" b="1" i="0" noProof="1" smtClean="0"/>
          </a:p>
          <a:p>
            <a:pPr eaLnBrk="0" hangingPunct="0">
              <a:spcBef>
                <a:spcPct val="50000"/>
              </a:spcBef>
            </a:pPr>
            <a:endParaRPr lang="en-US" sz="3200" b="1" i="0" dirty="0"/>
          </a:p>
        </p:txBody>
      </p:sp>
      <p:sp>
        <p:nvSpPr>
          <p:cNvPr id="408580" name="Rectangle 4"/>
          <p:cNvSpPr>
            <a:spLocks noChangeArrowheads="1"/>
          </p:cNvSpPr>
          <p:nvPr/>
        </p:nvSpPr>
        <p:spPr bwMode="auto">
          <a:xfrm>
            <a:off x="2433638" y="1905000"/>
            <a:ext cx="4265612" cy="668338"/>
          </a:xfrm>
          <a:prstGeom prst="rect">
            <a:avLst/>
          </a:prstGeom>
          <a:gradFill rotWithShape="0">
            <a:gsLst>
              <a:gs pos="0">
                <a:schemeClr val="hlink">
                  <a:gamma/>
                  <a:shade val="48627"/>
                  <a:invGamma/>
                </a:schemeClr>
              </a:gs>
              <a:gs pos="50000">
                <a:schemeClr val="hlink"/>
              </a:gs>
              <a:gs pos="100000">
                <a:schemeClr val="hlink">
                  <a:gamma/>
                  <a:shade val="48627"/>
                  <a:invGamma/>
                </a:schemeClr>
              </a:gs>
            </a:gsLst>
            <a:lin ang="0" scaled="1"/>
          </a:gradFill>
          <a:ln w="9525">
            <a:noFill/>
            <a:miter lim="800000"/>
            <a:headEnd/>
            <a:tailEnd/>
          </a:ln>
          <a:effectLst/>
        </p:spPr>
        <p:txBody>
          <a:bodyPr wrap="none" tIns="90000" bIns="90000" anchor="ctr">
            <a:spAutoFit/>
          </a:bodyPr>
          <a:lstStyle/>
          <a:p>
            <a:pPr eaLnBrk="0" hangingPunct="0">
              <a:spcBef>
                <a:spcPct val="50000"/>
              </a:spcBef>
            </a:pPr>
            <a:r>
              <a:rPr lang="en-US" sz="3200" b="1" i="0">
                <a:effectLst>
                  <a:outerShdw blurRad="38100" dist="38100" dir="2700000" algn="tl">
                    <a:srgbClr val="000000"/>
                  </a:outerShdw>
                </a:effectLst>
              </a:rPr>
              <a:t>For More Information</a:t>
            </a:r>
            <a:endParaRPr lang="en-US" sz="3200" b="1" i="0"/>
          </a:p>
        </p:txBody>
      </p:sp>
    </p:spTree>
  </p:cSld>
  <p:clrMapOvr>
    <a:masterClrMapping/>
  </p:clrMapOvr>
  <p:transition>
    <p:fade/>
  </p:transition>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80" name="Rectangle 4"/>
          <p:cNvSpPr>
            <a:spLocks noChangeArrowheads="1"/>
          </p:cNvSpPr>
          <p:nvPr/>
        </p:nvSpPr>
        <p:spPr bwMode="auto">
          <a:xfrm>
            <a:off x="1676400" y="3429000"/>
            <a:ext cx="1905000" cy="1371600"/>
          </a:xfrm>
          <a:prstGeom prst="rect">
            <a:avLst/>
          </a:prstGeom>
          <a:solidFill>
            <a:srgbClr val="CCCCFF"/>
          </a:solidFill>
          <a:ln w="19050">
            <a:miter lim="800000"/>
            <a:headEnd/>
            <a:tailEnd/>
          </a:ln>
          <a:effectLst/>
          <a:scene3d>
            <a:camera prst="legacyObliqueTopRight"/>
            <a:lightRig rig="legacyFlat3" dir="l"/>
          </a:scene3d>
          <a:sp3d extrusionH="227000" prstMaterial="legacyMatte">
            <a:bevelT w="13500" h="13500" prst="angle"/>
            <a:bevelB w="13500" h="13500" prst="angle"/>
            <a:extrusionClr>
              <a:srgbClr val="CCCCFF"/>
            </a:extrusionClr>
          </a:sp3d>
        </p:spPr>
        <p:txBody>
          <a:bodyPr wrap="none" anchor="ctr">
            <a:flatTx/>
          </a:bodyPr>
          <a:lstStyle/>
          <a:p>
            <a:pPr algn="ctr"/>
            <a:r>
              <a:rPr lang="en-US">
                <a:solidFill>
                  <a:schemeClr val="bg2"/>
                </a:solidFill>
              </a:rPr>
              <a:t>Workflow</a:t>
            </a:r>
          </a:p>
        </p:txBody>
      </p:sp>
      <p:sp>
        <p:nvSpPr>
          <p:cNvPr id="101383" name="Rectangle 7"/>
          <p:cNvSpPr>
            <a:spLocks noChangeArrowheads="1"/>
          </p:cNvSpPr>
          <p:nvPr/>
        </p:nvSpPr>
        <p:spPr bwMode="auto">
          <a:xfrm>
            <a:off x="4724400" y="4953000"/>
            <a:ext cx="1905000" cy="1371600"/>
          </a:xfrm>
          <a:prstGeom prst="rect">
            <a:avLst/>
          </a:prstGeom>
          <a:solidFill>
            <a:srgbClr val="FF9900"/>
          </a:solidFill>
          <a:ln w="19050">
            <a:miter lim="800000"/>
            <a:headEnd/>
            <a:tailEnd/>
          </a:ln>
          <a:effectLst/>
          <a:scene3d>
            <a:camera prst="legacyObliqueTopRight"/>
            <a:lightRig rig="legacyFlat3" dir="l"/>
          </a:scene3d>
          <a:sp3d extrusionH="227000" prstMaterial="legacyMatte">
            <a:bevelT w="13500" h="13500" prst="angle"/>
            <a:bevelB w="13500" h="13500" prst="angle"/>
            <a:extrusionClr>
              <a:srgbClr val="FF9900"/>
            </a:extrusionClr>
          </a:sp3d>
        </p:spPr>
        <p:txBody>
          <a:bodyPr wrap="none" anchor="ctr">
            <a:flatTx/>
          </a:bodyPr>
          <a:lstStyle/>
          <a:p>
            <a:pPr algn="ctr"/>
            <a:r>
              <a:rPr lang="en-US">
                <a:solidFill>
                  <a:schemeClr val="bg2"/>
                </a:solidFill>
              </a:rPr>
              <a:t>Transfer</a:t>
            </a:r>
            <a:br>
              <a:rPr lang="en-US">
                <a:solidFill>
                  <a:schemeClr val="bg2"/>
                </a:solidFill>
              </a:rPr>
            </a:br>
            <a:r>
              <a:rPr lang="en-US">
                <a:solidFill>
                  <a:schemeClr val="bg2"/>
                </a:solidFill>
              </a:rPr>
              <a:t>Programs</a:t>
            </a:r>
          </a:p>
        </p:txBody>
      </p:sp>
      <p:sp>
        <p:nvSpPr>
          <p:cNvPr id="101387" name="Rectangle 11"/>
          <p:cNvSpPr>
            <a:spLocks noChangeArrowheads="1"/>
          </p:cNvSpPr>
          <p:nvPr/>
        </p:nvSpPr>
        <p:spPr bwMode="auto">
          <a:xfrm>
            <a:off x="4724400" y="1905000"/>
            <a:ext cx="1905000" cy="1371600"/>
          </a:xfrm>
          <a:prstGeom prst="rect">
            <a:avLst/>
          </a:prstGeom>
          <a:solidFill>
            <a:srgbClr val="FDEDCF"/>
          </a:solidFill>
          <a:ln w="19050">
            <a:miter lim="800000"/>
            <a:headEnd/>
            <a:tailEnd/>
          </a:ln>
          <a:effectLst/>
          <a:scene3d>
            <a:camera prst="legacyObliqueTopRight"/>
            <a:lightRig rig="legacyFlat3" dir="l"/>
          </a:scene3d>
          <a:sp3d extrusionH="227000" prstMaterial="legacyMatte">
            <a:bevelT w="13500" h="13500" prst="angle"/>
            <a:bevelB w="13500" h="13500" prst="angle"/>
            <a:extrusionClr>
              <a:srgbClr val="FDEDCF"/>
            </a:extrusionClr>
          </a:sp3d>
        </p:spPr>
        <p:txBody>
          <a:bodyPr wrap="none" anchor="ctr">
            <a:flatTx/>
          </a:bodyPr>
          <a:lstStyle/>
          <a:p>
            <a:pPr algn="ctr"/>
            <a:r>
              <a:rPr lang="en-US">
                <a:solidFill>
                  <a:schemeClr val="bg2"/>
                </a:solidFill>
              </a:rPr>
              <a:t>EDH Desktop</a:t>
            </a:r>
          </a:p>
        </p:txBody>
      </p:sp>
      <p:sp>
        <p:nvSpPr>
          <p:cNvPr id="101391" name="Rectangle 15"/>
          <p:cNvSpPr>
            <a:spLocks noChangeArrowheads="1"/>
          </p:cNvSpPr>
          <p:nvPr/>
        </p:nvSpPr>
        <p:spPr bwMode="auto">
          <a:xfrm>
            <a:off x="609600" y="4953000"/>
            <a:ext cx="1905000" cy="1371600"/>
          </a:xfrm>
          <a:prstGeom prst="rect">
            <a:avLst/>
          </a:prstGeom>
          <a:solidFill>
            <a:srgbClr val="EAEAEA"/>
          </a:solidFill>
          <a:ln w="19050">
            <a:miter lim="800000"/>
            <a:headEnd/>
            <a:tailEnd/>
          </a:ln>
          <a:effectLst/>
          <a:scene3d>
            <a:camera prst="legacyObliqueTopRight"/>
            <a:lightRig rig="legacyFlat3" dir="l"/>
          </a:scene3d>
          <a:sp3d extrusionH="227000" prstMaterial="legacyMatte">
            <a:bevelT w="13500" h="13500" prst="angle"/>
            <a:bevelB w="13500" h="13500" prst="angle"/>
            <a:extrusionClr>
              <a:srgbClr val="EAEAEA"/>
            </a:extrusionClr>
          </a:sp3d>
        </p:spPr>
        <p:txBody>
          <a:bodyPr wrap="none" anchor="ctr">
            <a:flatTx/>
          </a:bodyPr>
          <a:lstStyle/>
          <a:p>
            <a:pPr algn="ctr"/>
            <a:r>
              <a:rPr lang="en-US" dirty="0">
                <a:solidFill>
                  <a:schemeClr val="bg2"/>
                </a:solidFill>
              </a:rPr>
              <a:t>EDH Base</a:t>
            </a:r>
            <a:br>
              <a:rPr lang="en-US" dirty="0">
                <a:solidFill>
                  <a:schemeClr val="bg2"/>
                </a:solidFill>
              </a:rPr>
            </a:br>
            <a:r>
              <a:rPr lang="en-US" dirty="0">
                <a:solidFill>
                  <a:schemeClr val="bg2"/>
                </a:solidFill>
              </a:rPr>
              <a:t>Classes</a:t>
            </a:r>
          </a:p>
        </p:txBody>
      </p:sp>
      <p:sp>
        <p:nvSpPr>
          <p:cNvPr id="101392" name="Rectangle 16"/>
          <p:cNvSpPr>
            <a:spLocks noChangeArrowheads="1"/>
          </p:cNvSpPr>
          <p:nvPr/>
        </p:nvSpPr>
        <p:spPr bwMode="auto">
          <a:xfrm>
            <a:off x="3733800" y="381000"/>
            <a:ext cx="1905000" cy="1371600"/>
          </a:xfrm>
          <a:prstGeom prst="rect">
            <a:avLst/>
          </a:prstGeom>
          <a:solidFill>
            <a:srgbClr val="FFCC66"/>
          </a:solidFill>
          <a:ln w="19050">
            <a:miter lim="800000"/>
            <a:headEnd/>
            <a:tailEnd/>
          </a:ln>
          <a:effectLst/>
          <a:scene3d>
            <a:camera prst="legacyObliqueTopRight"/>
            <a:lightRig rig="legacyFlat3" dir="l"/>
          </a:scene3d>
          <a:sp3d extrusionH="227000" prstMaterial="legacyMatte">
            <a:bevelT w="13500" h="13500" prst="angle"/>
            <a:bevelB w="13500" h="13500" prst="angle"/>
            <a:extrusionClr>
              <a:srgbClr val="FFCC66"/>
            </a:extrusionClr>
          </a:sp3d>
        </p:spPr>
        <p:txBody>
          <a:bodyPr wrap="none" anchor="ctr">
            <a:flatTx/>
          </a:bodyPr>
          <a:lstStyle/>
          <a:p>
            <a:pPr algn="ctr"/>
            <a:r>
              <a:rPr lang="en-US">
                <a:solidFill>
                  <a:schemeClr val="bg2"/>
                </a:solidFill>
              </a:rPr>
              <a:t>EDH</a:t>
            </a:r>
            <a:br>
              <a:rPr lang="en-US">
                <a:solidFill>
                  <a:schemeClr val="bg2"/>
                </a:solidFill>
              </a:rPr>
            </a:br>
            <a:r>
              <a:rPr lang="en-US">
                <a:solidFill>
                  <a:schemeClr val="bg2"/>
                </a:solidFill>
              </a:rPr>
              <a:t>Documents</a:t>
            </a:r>
          </a:p>
        </p:txBody>
      </p:sp>
      <p:sp>
        <p:nvSpPr>
          <p:cNvPr id="101394" name="Rectangle 18"/>
          <p:cNvSpPr>
            <a:spLocks noChangeArrowheads="1"/>
          </p:cNvSpPr>
          <p:nvPr/>
        </p:nvSpPr>
        <p:spPr bwMode="auto">
          <a:xfrm>
            <a:off x="2667000" y="4953000"/>
            <a:ext cx="1905000" cy="1371600"/>
          </a:xfrm>
          <a:prstGeom prst="rect">
            <a:avLst/>
          </a:prstGeom>
          <a:solidFill>
            <a:srgbClr val="FDEDCF"/>
          </a:solidFill>
          <a:ln w="19050">
            <a:miter lim="800000"/>
            <a:headEnd/>
            <a:tailEnd/>
          </a:ln>
          <a:effectLst/>
          <a:scene3d>
            <a:camera prst="legacyObliqueTopRight"/>
            <a:lightRig rig="legacyFlat3" dir="l"/>
          </a:scene3d>
          <a:sp3d extrusionH="227000" prstMaterial="legacyMatte">
            <a:bevelT w="13500" h="13500" prst="angle"/>
            <a:bevelB w="13500" h="13500" prst="angle"/>
            <a:extrusionClr>
              <a:srgbClr val="FDEDCF"/>
            </a:extrusionClr>
          </a:sp3d>
        </p:spPr>
        <p:txBody>
          <a:bodyPr wrap="none" anchor="ctr">
            <a:flatTx/>
          </a:bodyPr>
          <a:lstStyle/>
          <a:p>
            <a:pPr algn="ctr"/>
            <a:r>
              <a:rPr lang="en-US" dirty="0">
                <a:solidFill>
                  <a:schemeClr val="bg2"/>
                </a:solidFill>
              </a:rPr>
              <a:t>Foundation</a:t>
            </a:r>
            <a:br>
              <a:rPr lang="en-US" dirty="0">
                <a:solidFill>
                  <a:schemeClr val="bg2"/>
                </a:solidFill>
              </a:rPr>
            </a:br>
            <a:r>
              <a:rPr lang="en-US" dirty="0">
                <a:solidFill>
                  <a:schemeClr val="bg2"/>
                </a:solidFill>
              </a:rPr>
              <a:t>Interface</a:t>
            </a:r>
          </a:p>
        </p:txBody>
      </p:sp>
      <p:sp>
        <p:nvSpPr>
          <p:cNvPr id="101395" name="Rectangle 19"/>
          <p:cNvSpPr>
            <a:spLocks noChangeArrowheads="1"/>
          </p:cNvSpPr>
          <p:nvPr/>
        </p:nvSpPr>
        <p:spPr bwMode="auto">
          <a:xfrm>
            <a:off x="2667000" y="1905000"/>
            <a:ext cx="1905000" cy="1371600"/>
          </a:xfrm>
          <a:prstGeom prst="rect">
            <a:avLst/>
          </a:prstGeom>
          <a:solidFill>
            <a:srgbClr val="FF9900"/>
          </a:solidFill>
          <a:ln w="19050">
            <a:miter lim="800000"/>
            <a:headEnd/>
            <a:tailEnd/>
          </a:ln>
          <a:effectLst/>
          <a:scene3d>
            <a:camera prst="legacyObliqueTopRight"/>
            <a:lightRig rig="legacyFlat3" dir="l"/>
          </a:scene3d>
          <a:sp3d extrusionH="227000" prstMaterial="legacyMatte">
            <a:bevelT w="13500" h="13500" prst="angle"/>
            <a:bevelB w="13500" h="13500" prst="angle"/>
            <a:extrusionClr>
              <a:srgbClr val="FF9900"/>
            </a:extrusionClr>
          </a:sp3d>
        </p:spPr>
        <p:txBody>
          <a:bodyPr wrap="none" anchor="ctr">
            <a:flatTx/>
          </a:bodyPr>
          <a:lstStyle/>
          <a:p>
            <a:pPr algn="ctr"/>
            <a:r>
              <a:rPr lang="en-US">
                <a:solidFill>
                  <a:schemeClr val="bg2"/>
                </a:solidFill>
              </a:rPr>
              <a:t>Catalog</a:t>
            </a:r>
          </a:p>
        </p:txBody>
      </p:sp>
      <p:sp>
        <p:nvSpPr>
          <p:cNvPr id="101396" name="Rectangle 20"/>
          <p:cNvSpPr>
            <a:spLocks noChangeArrowheads="1"/>
          </p:cNvSpPr>
          <p:nvPr/>
        </p:nvSpPr>
        <p:spPr bwMode="auto">
          <a:xfrm>
            <a:off x="5791200" y="3429000"/>
            <a:ext cx="1905000" cy="1371600"/>
          </a:xfrm>
          <a:prstGeom prst="rect">
            <a:avLst/>
          </a:prstGeom>
          <a:solidFill>
            <a:srgbClr val="CCCCFF"/>
          </a:solidFill>
          <a:ln w="19050">
            <a:miter lim="800000"/>
            <a:headEnd/>
            <a:tailEnd/>
          </a:ln>
          <a:effectLst/>
          <a:scene3d>
            <a:camera prst="legacyObliqueTopRight"/>
            <a:lightRig rig="legacyFlat3" dir="l"/>
          </a:scene3d>
          <a:sp3d extrusionH="227000" prstMaterial="legacyMatte">
            <a:bevelT w="13500" h="13500" prst="angle"/>
            <a:bevelB w="13500" h="13500" prst="angle"/>
            <a:extrusionClr>
              <a:srgbClr val="CCCCFF"/>
            </a:extrusionClr>
          </a:sp3d>
        </p:spPr>
        <p:txBody>
          <a:bodyPr wrap="none" anchor="ctr">
            <a:flatTx/>
          </a:bodyPr>
          <a:lstStyle/>
          <a:p>
            <a:pPr algn="ctr"/>
            <a:r>
              <a:rPr lang="en-US">
                <a:solidFill>
                  <a:schemeClr val="bg2"/>
                </a:solidFill>
              </a:rPr>
              <a:t>Signature</a:t>
            </a:r>
            <a:br>
              <a:rPr lang="en-US">
                <a:solidFill>
                  <a:schemeClr val="bg2"/>
                </a:solidFill>
              </a:rPr>
            </a:br>
            <a:r>
              <a:rPr lang="en-US">
                <a:solidFill>
                  <a:schemeClr val="bg2"/>
                </a:solidFill>
              </a:rPr>
              <a:t>Rights</a:t>
            </a:r>
          </a:p>
        </p:txBody>
      </p:sp>
      <p:sp>
        <p:nvSpPr>
          <p:cNvPr id="101397" name="Rectangle 21"/>
          <p:cNvSpPr>
            <a:spLocks noChangeArrowheads="1"/>
          </p:cNvSpPr>
          <p:nvPr/>
        </p:nvSpPr>
        <p:spPr bwMode="auto">
          <a:xfrm>
            <a:off x="6781800" y="4953000"/>
            <a:ext cx="1905000" cy="1371600"/>
          </a:xfrm>
          <a:prstGeom prst="rect">
            <a:avLst/>
          </a:prstGeom>
          <a:solidFill>
            <a:srgbClr val="FDEDCF"/>
          </a:solidFill>
          <a:ln w="19050">
            <a:miter lim="800000"/>
            <a:headEnd/>
            <a:tailEnd/>
          </a:ln>
          <a:effectLst/>
          <a:scene3d>
            <a:camera prst="legacyObliqueTopRight"/>
            <a:lightRig rig="legacyFlat3" dir="l"/>
          </a:scene3d>
          <a:sp3d extrusionH="227000" prstMaterial="legacyMatte">
            <a:bevelT w="13500" h="13500" prst="angle"/>
            <a:bevelB w="13500" h="13500" prst="angle"/>
            <a:extrusionClr>
              <a:srgbClr val="FDEDCF"/>
            </a:extrusionClr>
          </a:sp3d>
        </p:spPr>
        <p:txBody>
          <a:bodyPr wrap="none" anchor="ctr">
            <a:flatTx/>
          </a:bodyPr>
          <a:lstStyle/>
          <a:p>
            <a:pPr algn="ctr"/>
            <a:r>
              <a:rPr lang="en-US">
                <a:solidFill>
                  <a:schemeClr val="bg2"/>
                </a:solidFill>
              </a:rPr>
              <a:t>JVM</a:t>
            </a:r>
            <a:br>
              <a:rPr lang="en-US">
                <a:solidFill>
                  <a:schemeClr val="bg2"/>
                </a:solidFill>
              </a:rPr>
            </a:br>
            <a:r>
              <a:rPr lang="en-US">
                <a:solidFill>
                  <a:schemeClr val="bg2"/>
                </a:solidFill>
              </a:rPr>
              <a:t>Tools</a:t>
            </a:r>
          </a:p>
        </p:txBody>
      </p:sp>
      <p:sp>
        <p:nvSpPr>
          <p:cNvPr id="101400" name="Rectangle 24"/>
          <p:cNvSpPr>
            <a:spLocks noChangeArrowheads="1"/>
          </p:cNvSpPr>
          <p:nvPr/>
        </p:nvSpPr>
        <p:spPr bwMode="auto">
          <a:xfrm>
            <a:off x="3733800" y="3429000"/>
            <a:ext cx="1905000" cy="1371600"/>
          </a:xfrm>
          <a:prstGeom prst="rect">
            <a:avLst/>
          </a:prstGeom>
          <a:solidFill>
            <a:srgbClr val="FDEDCF"/>
          </a:solidFill>
          <a:ln w="19050">
            <a:miter lim="800000"/>
            <a:headEnd/>
            <a:tailEnd/>
          </a:ln>
          <a:effectLst/>
          <a:scene3d>
            <a:camera prst="legacyObliqueTopRight"/>
            <a:lightRig rig="legacyFlat3" dir="l"/>
          </a:scene3d>
          <a:sp3d extrusionH="227000" prstMaterial="legacyMatte">
            <a:bevelT w="13500" h="13500" prst="angle"/>
            <a:bevelB w="13500" h="13500" prst="angle"/>
            <a:extrusionClr>
              <a:srgbClr val="FDEDCF"/>
            </a:extrusionClr>
          </a:sp3d>
        </p:spPr>
        <p:txBody>
          <a:bodyPr wrap="none" anchor="ctr">
            <a:flatTx/>
          </a:bodyPr>
          <a:lstStyle/>
          <a:p>
            <a:pPr algn="ctr"/>
            <a:r>
              <a:rPr lang="en-US" dirty="0" smtClean="0">
                <a:solidFill>
                  <a:schemeClr val="bg2"/>
                </a:solidFill>
              </a:rPr>
              <a:t>Common </a:t>
            </a:r>
            <a:br>
              <a:rPr lang="en-US" dirty="0" smtClean="0">
                <a:solidFill>
                  <a:schemeClr val="bg2"/>
                </a:solidFill>
              </a:rPr>
            </a:br>
            <a:r>
              <a:rPr lang="en-US" dirty="0" smtClean="0">
                <a:solidFill>
                  <a:schemeClr val="bg2"/>
                </a:solidFill>
              </a:rPr>
              <a:t>Business </a:t>
            </a:r>
            <a:br>
              <a:rPr lang="en-US" dirty="0" smtClean="0">
                <a:solidFill>
                  <a:schemeClr val="bg2"/>
                </a:solidFill>
              </a:rPr>
            </a:br>
            <a:r>
              <a:rPr lang="en-US" dirty="0" smtClean="0">
                <a:solidFill>
                  <a:schemeClr val="bg2"/>
                </a:solidFill>
              </a:rPr>
              <a:t>Objects</a:t>
            </a:r>
            <a:endParaRPr lang="en-US" dirty="0">
              <a:solidFill>
                <a:schemeClr val="bg2"/>
              </a:solidFill>
            </a:endParaRPr>
          </a:p>
        </p:txBody>
      </p:sp>
      <p:sp>
        <p:nvSpPr>
          <p:cNvPr id="101402" name="Rectangle 26"/>
          <p:cNvSpPr>
            <a:spLocks noGrp="1" noChangeArrowheads="1"/>
          </p:cNvSpPr>
          <p:nvPr>
            <p:ph type="title"/>
          </p:nvPr>
        </p:nvSpPr>
        <p:spPr/>
        <p:txBody>
          <a:bodyPr/>
          <a:lstStyle/>
          <a:p>
            <a:r>
              <a:rPr lang="en-US" dirty="0"/>
              <a:t>EDH</a:t>
            </a:r>
          </a:p>
        </p:txBody>
      </p:sp>
    </p:spTree>
  </p:cSld>
  <p:clrMapOvr>
    <a:masterClrMapping/>
  </p:clrMapOvr>
  <p:transition/>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2"/>
          <p:cNvSpPr>
            <a:spLocks noGrp="1" noChangeArrowheads="1"/>
          </p:cNvSpPr>
          <p:nvPr>
            <p:ph type="title"/>
          </p:nvPr>
        </p:nvSpPr>
        <p:spPr/>
        <p:txBody>
          <a:bodyPr/>
          <a:lstStyle/>
          <a:p>
            <a:r>
              <a:rPr lang="en-US"/>
              <a:t>BPEL Engines Evaluation</a:t>
            </a:r>
          </a:p>
        </p:txBody>
      </p:sp>
      <p:graphicFrame>
        <p:nvGraphicFramePr>
          <p:cNvPr id="52227" name="Group 3"/>
          <p:cNvGraphicFramePr>
            <a:graphicFrameLocks noGrp="1"/>
          </p:cNvGraphicFramePr>
          <p:nvPr>
            <p:ph type="tbl" idx="1"/>
          </p:nvPr>
        </p:nvGraphicFramePr>
        <p:xfrm>
          <a:off x="820738" y="1066800"/>
          <a:ext cx="8094662" cy="5131680"/>
        </p:xfrm>
        <a:graphic>
          <a:graphicData uri="http://schemas.openxmlformats.org/drawingml/2006/table">
            <a:tbl>
              <a:tblPr/>
              <a:tblGrid>
                <a:gridCol w="1176337"/>
                <a:gridCol w="808038"/>
                <a:gridCol w="787400"/>
                <a:gridCol w="760412"/>
                <a:gridCol w="760413"/>
                <a:gridCol w="762000"/>
                <a:gridCol w="762000"/>
                <a:gridCol w="760412"/>
                <a:gridCol w="758825"/>
                <a:gridCol w="758825"/>
              </a:tblGrid>
              <a:tr h="457200">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r>
                        <a:rPr kumimoji="1" lang="en-US" sz="1000" b="1" i="0" u="none" strike="noStrike" cap="none" normalizeH="0" baseline="0" smtClean="0">
                          <a:ln>
                            <a:noFill/>
                          </a:ln>
                          <a:solidFill>
                            <a:schemeClr val="tx1"/>
                          </a:solidFill>
                          <a:effectLst/>
                          <a:latin typeface="Arial" charset="0"/>
                        </a:rPr>
                        <a:t>Designer</a:t>
                      </a:r>
                    </a:p>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r>
                        <a:rPr kumimoji="1" lang="en-US" sz="1000" b="1" i="0" u="none" strike="noStrike" cap="none" normalizeH="0" baseline="0" smtClean="0">
                          <a:ln>
                            <a:noFill/>
                          </a:ln>
                          <a:solidFill>
                            <a:schemeClr val="tx1"/>
                          </a:solidFill>
                          <a:effectLst/>
                          <a:latin typeface="Arial" charset="0"/>
                        </a:rPr>
                        <a:t>Links in designer</a:t>
                      </a: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r>
                        <a:rPr kumimoji="1" lang="en-US" sz="1000" b="1" i="0" u="none" strike="noStrike" cap="none" normalizeH="0" baseline="0" smtClean="0">
                          <a:ln>
                            <a:noFill/>
                          </a:ln>
                          <a:solidFill>
                            <a:schemeClr val="tx1"/>
                          </a:solidFill>
                          <a:effectLst/>
                          <a:latin typeface="Arial" charset="0"/>
                        </a:rPr>
                        <a:t>XPATH tools</a:t>
                      </a: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r>
                        <a:rPr kumimoji="1" lang="en-US" sz="1000" b="1" i="0" u="none" strike="noStrike" cap="none" normalizeH="0" baseline="0" smtClean="0">
                          <a:ln>
                            <a:noFill/>
                          </a:ln>
                          <a:solidFill>
                            <a:schemeClr val="tx1"/>
                          </a:solidFill>
                          <a:effectLst/>
                          <a:latin typeface="Arial" charset="0"/>
                        </a:rPr>
                        <a:t>Open source</a:t>
                      </a: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r>
                        <a:rPr kumimoji="1" lang="en-US" sz="1000" b="1" i="0" u="none" strike="noStrike" cap="none" normalizeH="0" baseline="0" smtClean="0">
                          <a:ln>
                            <a:noFill/>
                          </a:ln>
                          <a:solidFill>
                            <a:schemeClr val="tx1"/>
                          </a:solidFill>
                          <a:effectLst/>
                          <a:latin typeface="Arial" charset="0"/>
                        </a:rPr>
                        <a:t>Java based</a:t>
                      </a: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r>
                        <a:rPr kumimoji="1" lang="en-US" sz="1000" b="1" i="0" u="none" strike="noStrike" cap="none" normalizeH="0" baseline="0" smtClean="0">
                          <a:ln>
                            <a:noFill/>
                          </a:ln>
                          <a:solidFill>
                            <a:schemeClr val="tx1"/>
                          </a:solidFill>
                          <a:effectLst/>
                          <a:latin typeface="Arial" charset="0"/>
                        </a:rPr>
                        <a:t>Halt on fault and retry</a:t>
                      </a: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r>
                        <a:rPr kumimoji="1" lang="en-US" sz="1000" b="1" i="0" u="none" strike="noStrike" cap="none" normalizeH="0" baseline="0" smtClean="0">
                          <a:ln>
                            <a:noFill/>
                          </a:ln>
                          <a:solidFill>
                            <a:schemeClr val="tx1"/>
                          </a:solidFill>
                          <a:effectLst/>
                          <a:latin typeface="Arial" charset="0"/>
                        </a:rPr>
                        <a:t>Debugging</a:t>
                      </a: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r>
                        <a:rPr kumimoji="1" lang="en-US" sz="1000" b="1" i="0" u="none" strike="noStrike" cap="none" normalizeH="0" baseline="0" smtClean="0">
                          <a:ln>
                            <a:noFill/>
                          </a:ln>
                          <a:solidFill>
                            <a:schemeClr val="tx1"/>
                          </a:solidFill>
                          <a:effectLst/>
                          <a:latin typeface="Arial" charset="0"/>
                        </a:rPr>
                        <a:t>Process versioning</a:t>
                      </a:r>
                    </a:p>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r>
                        <a:rPr kumimoji="1" lang="en-US" sz="1000" b="1" i="0" u="none" strike="noStrike" cap="none" normalizeH="0" baseline="0" smtClean="0">
                          <a:ln>
                            <a:noFill/>
                          </a:ln>
                          <a:solidFill>
                            <a:schemeClr val="tx1"/>
                          </a:solidFill>
                          <a:effectLst/>
                          <a:latin typeface="Arial" charset="0"/>
                        </a:rPr>
                        <a:t>Web based tools</a:t>
                      </a:r>
                    </a:p>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57200">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r>
                        <a:rPr kumimoji="1" lang="en-US" sz="1000" b="1" i="0" u="none" strike="noStrike" cap="none" normalizeH="0" baseline="0" smtClean="0">
                          <a:ln>
                            <a:noFill/>
                          </a:ln>
                          <a:solidFill>
                            <a:schemeClr val="tx1"/>
                          </a:solidFill>
                          <a:effectLst/>
                          <a:latin typeface="Arial" charset="0"/>
                        </a:rPr>
                        <a:t>Active BPEL</a:t>
                      </a:r>
                    </a:p>
                  </a:txBody>
                  <a:tcPr marL="36000" marR="36000" marT="36000" marB="360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57200">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r>
                        <a:rPr kumimoji="1" lang="en-US" sz="1000" b="1" i="0" u="none" strike="noStrike" cap="none" normalizeH="0" baseline="0" smtClean="0">
                          <a:ln>
                            <a:noFill/>
                          </a:ln>
                          <a:solidFill>
                            <a:schemeClr val="tx1"/>
                          </a:solidFill>
                          <a:effectLst/>
                          <a:latin typeface="Arial" charset="0"/>
                        </a:rPr>
                        <a:t>Oracle BPEL</a:t>
                      </a:r>
                    </a:p>
                  </a:txBody>
                  <a:tcPr marL="36000" marR="36000" marT="36000" marB="360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57200">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r>
                        <a:rPr kumimoji="1" lang="en-US" sz="1000" b="1" i="0" u="none" strike="noStrike" cap="none" normalizeH="0" baseline="0" smtClean="0">
                          <a:ln>
                            <a:noFill/>
                          </a:ln>
                          <a:solidFill>
                            <a:schemeClr val="tx1"/>
                          </a:solidFill>
                          <a:effectLst/>
                          <a:latin typeface="Arial" charset="0"/>
                        </a:rPr>
                        <a:t>IBM WebSphere</a:t>
                      </a:r>
                    </a:p>
                  </a:txBody>
                  <a:tcPr marL="36000" marR="36000" marT="36000" marB="360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57200">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r>
                        <a:rPr kumimoji="1" lang="en-US" sz="1000" b="1" i="0" u="none" strike="noStrike" cap="none" normalizeH="0" baseline="0" smtClean="0">
                          <a:ln>
                            <a:noFill/>
                          </a:ln>
                          <a:solidFill>
                            <a:schemeClr val="tx1"/>
                          </a:solidFill>
                          <a:effectLst/>
                          <a:latin typeface="Arial" charset="0"/>
                        </a:rPr>
                        <a:t>PXE</a:t>
                      </a:r>
                    </a:p>
                  </a:txBody>
                  <a:tcPr marL="36000" marR="36000" marT="36000" marB="360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57200">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r>
                        <a:rPr kumimoji="1" lang="en-US" sz="1000" b="1" i="0" u="none" strike="noStrike" cap="none" normalizeH="0" baseline="0" smtClean="0">
                          <a:ln>
                            <a:noFill/>
                          </a:ln>
                          <a:solidFill>
                            <a:schemeClr val="tx1"/>
                          </a:solidFill>
                          <a:effectLst/>
                          <a:latin typeface="Arial" charset="0"/>
                        </a:rPr>
                        <a:t>Cape Clear</a:t>
                      </a:r>
                    </a:p>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57200">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r>
                        <a:rPr kumimoji="1" lang="en-US" sz="1000" b="1" i="0" u="none" strike="noStrike" cap="none" normalizeH="0" baseline="0" smtClean="0">
                          <a:ln>
                            <a:noFill/>
                          </a:ln>
                          <a:solidFill>
                            <a:schemeClr val="tx1"/>
                          </a:solidFill>
                          <a:effectLst/>
                          <a:latin typeface="Arial" charset="0"/>
                        </a:rPr>
                        <a:t>Parasoft BPEL Maestro</a:t>
                      </a:r>
                    </a:p>
                  </a:txBody>
                  <a:tcPr marL="36000" marR="36000" marT="36000" marB="360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57200">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r>
                        <a:rPr kumimoji="1" lang="en-US" sz="1000" b="1" i="0" u="none" strike="noStrike" cap="none" normalizeH="0" baseline="0" smtClean="0">
                          <a:ln>
                            <a:noFill/>
                          </a:ln>
                          <a:solidFill>
                            <a:schemeClr val="tx1"/>
                          </a:solidFill>
                          <a:effectLst/>
                          <a:latin typeface="Arial" charset="0"/>
                        </a:rPr>
                        <a:t>Vergil VCAB</a:t>
                      </a:r>
                    </a:p>
                  </a:txBody>
                  <a:tcPr marL="36000" marR="36000" marT="36000" marB="360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57200">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r>
                        <a:rPr kumimoji="1" lang="en-US" sz="1000" b="1" i="0" u="none" strike="noStrike" cap="none" normalizeH="0" baseline="0" smtClean="0">
                          <a:ln>
                            <a:noFill/>
                          </a:ln>
                          <a:solidFill>
                            <a:schemeClr val="tx1"/>
                          </a:solidFill>
                          <a:effectLst/>
                          <a:latin typeface="Arial" charset="0"/>
                        </a:rPr>
                        <a:t>Twister / Agila BPEL</a:t>
                      </a:r>
                    </a:p>
                  </a:txBody>
                  <a:tcPr marL="36000" marR="36000" marT="36000" marB="360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57200">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r>
                        <a:rPr kumimoji="1" lang="en-US" sz="1000" b="1" i="0" u="none" strike="noStrike" cap="none" normalizeH="0" baseline="0" smtClean="0">
                          <a:ln>
                            <a:noFill/>
                          </a:ln>
                          <a:solidFill>
                            <a:schemeClr val="tx1"/>
                          </a:solidFill>
                          <a:effectLst/>
                          <a:latin typeface="Arial" charset="0"/>
                        </a:rPr>
                        <a:t>IT Pearl</a:t>
                      </a:r>
                    </a:p>
                  </a:txBody>
                  <a:tcPr marL="36000" marR="36000" marT="36000" marB="360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57200">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r>
                        <a:rPr kumimoji="1" lang="en-US" sz="1000" b="1" i="0" u="none" strike="noStrike" cap="none" normalizeH="0" baseline="0" smtClean="0">
                          <a:ln>
                            <a:noFill/>
                          </a:ln>
                          <a:solidFill>
                            <a:schemeClr val="tx1"/>
                          </a:solidFill>
                          <a:effectLst/>
                          <a:latin typeface="Arial" charset="0"/>
                        </a:rPr>
                        <a:t>BEA Weblogic workshop</a:t>
                      </a:r>
                    </a:p>
                  </a:txBody>
                  <a:tcPr marL="36000" marR="36000" marT="36000" marB="3600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pitchFamily="2" charset="2"/>
                        <a:buNone/>
                        <a:tabLst/>
                      </a:pPr>
                      <a:endParaRPr kumimoji="1" lang="en-US" sz="1000" b="1" i="0" u="none" strike="noStrike" cap="none" normalizeH="0" baseline="0" smtClean="0">
                        <a:ln>
                          <a:noFill/>
                        </a:ln>
                        <a:solidFill>
                          <a:schemeClr val="tx1"/>
                        </a:solidFill>
                        <a:effectLst/>
                        <a:latin typeface="Arial" charset="0"/>
                      </a:endParaRPr>
                    </a:p>
                  </a:txBody>
                  <a:tcPr marL="36000" marR="36000" marT="36000" marB="3600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52361" name="Oval 137"/>
          <p:cNvSpPr>
            <a:spLocks noChangeArrowheads="1"/>
          </p:cNvSpPr>
          <p:nvPr/>
        </p:nvSpPr>
        <p:spPr bwMode="auto">
          <a:xfrm>
            <a:off x="2287588" y="1752600"/>
            <a:ext cx="228600" cy="228600"/>
          </a:xfrm>
          <a:prstGeom prst="ellipse">
            <a:avLst/>
          </a:prstGeom>
          <a:solidFill>
            <a:srgbClr val="33CC33"/>
          </a:solidFill>
          <a:ln w="9525">
            <a:noFill/>
            <a:round/>
            <a:headEnd/>
            <a:tailEnd/>
          </a:ln>
          <a:effectLst/>
        </p:spPr>
        <p:txBody>
          <a:bodyPr wrap="none" anchor="ctr"/>
          <a:lstStyle/>
          <a:p>
            <a:endParaRPr lang="en-GB"/>
          </a:p>
        </p:txBody>
      </p:sp>
      <p:sp>
        <p:nvSpPr>
          <p:cNvPr id="52362" name="Oval 138"/>
          <p:cNvSpPr>
            <a:spLocks noChangeArrowheads="1"/>
          </p:cNvSpPr>
          <p:nvPr/>
        </p:nvSpPr>
        <p:spPr bwMode="auto">
          <a:xfrm>
            <a:off x="2287588" y="2209800"/>
            <a:ext cx="228600" cy="228600"/>
          </a:xfrm>
          <a:prstGeom prst="ellipse">
            <a:avLst/>
          </a:prstGeom>
          <a:solidFill>
            <a:srgbClr val="33CC33"/>
          </a:solidFill>
          <a:ln w="9525">
            <a:noFill/>
            <a:round/>
            <a:headEnd/>
            <a:tailEnd/>
          </a:ln>
          <a:effectLst/>
        </p:spPr>
        <p:txBody>
          <a:bodyPr wrap="none" anchor="ctr"/>
          <a:lstStyle/>
          <a:p>
            <a:endParaRPr lang="en-GB"/>
          </a:p>
        </p:txBody>
      </p:sp>
      <p:sp>
        <p:nvSpPr>
          <p:cNvPr id="52363" name="Oval 139"/>
          <p:cNvSpPr>
            <a:spLocks noChangeArrowheads="1"/>
          </p:cNvSpPr>
          <p:nvPr/>
        </p:nvSpPr>
        <p:spPr bwMode="auto">
          <a:xfrm>
            <a:off x="2287588" y="2667000"/>
            <a:ext cx="228600" cy="228600"/>
          </a:xfrm>
          <a:prstGeom prst="ellipse">
            <a:avLst/>
          </a:prstGeom>
          <a:solidFill>
            <a:srgbClr val="33CC33"/>
          </a:solidFill>
          <a:ln w="9525">
            <a:noFill/>
            <a:round/>
            <a:headEnd/>
            <a:tailEnd/>
          </a:ln>
          <a:effectLst/>
        </p:spPr>
        <p:txBody>
          <a:bodyPr wrap="none" anchor="ctr"/>
          <a:lstStyle/>
          <a:p>
            <a:endParaRPr lang="en-GB"/>
          </a:p>
        </p:txBody>
      </p:sp>
      <p:sp>
        <p:nvSpPr>
          <p:cNvPr id="52364" name="Oval 140"/>
          <p:cNvSpPr>
            <a:spLocks noChangeArrowheads="1"/>
          </p:cNvSpPr>
          <p:nvPr/>
        </p:nvSpPr>
        <p:spPr bwMode="auto">
          <a:xfrm>
            <a:off x="2287588" y="5410200"/>
            <a:ext cx="228600" cy="228600"/>
          </a:xfrm>
          <a:prstGeom prst="ellipse">
            <a:avLst/>
          </a:prstGeom>
          <a:solidFill>
            <a:srgbClr val="33CC33"/>
          </a:solidFill>
          <a:ln w="9525">
            <a:noFill/>
            <a:round/>
            <a:headEnd/>
            <a:tailEnd/>
          </a:ln>
          <a:effectLst/>
        </p:spPr>
        <p:txBody>
          <a:bodyPr wrap="none" anchor="ctr"/>
          <a:lstStyle/>
          <a:p>
            <a:endParaRPr lang="en-GB"/>
          </a:p>
        </p:txBody>
      </p:sp>
      <p:sp>
        <p:nvSpPr>
          <p:cNvPr id="52365" name="Oval 141"/>
          <p:cNvSpPr>
            <a:spLocks noChangeArrowheads="1"/>
          </p:cNvSpPr>
          <p:nvPr/>
        </p:nvSpPr>
        <p:spPr bwMode="auto">
          <a:xfrm>
            <a:off x="2287588" y="3581400"/>
            <a:ext cx="228600" cy="228600"/>
          </a:xfrm>
          <a:prstGeom prst="ellipse">
            <a:avLst/>
          </a:prstGeom>
          <a:solidFill>
            <a:srgbClr val="33CC33"/>
          </a:solidFill>
          <a:ln w="9525">
            <a:noFill/>
            <a:round/>
            <a:headEnd/>
            <a:tailEnd/>
          </a:ln>
          <a:effectLst/>
        </p:spPr>
        <p:txBody>
          <a:bodyPr wrap="none" anchor="ctr"/>
          <a:lstStyle/>
          <a:p>
            <a:endParaRPr lang="en-GB"/>
          </a:p>
        </p:txBody>
      </p:sp>
      <p:sp>
        <p:nvSpPr>
          <p:cNvPr id="52366" name="Oval 142"/>
          <p:cNvSpPr>
            <a:spLocks noChangeArrowheads="1"/>
          </p:cNvSpPr>
          <p:nvPr/>
        </p:nvSpPr>
        <p:spPr bwMode="auto">
          <a:xfrm>
            <a:off x="2287588" y="4038600"/>
            <a:ext cx="228600" cy="228600"/>
          </a:xfrm>
          <a:prstGeom prst="ellipse">
            <a:avLst/>
          </a:prstGeom>
          <a:solidFill>
            <a:srgbClr val="33CC33"/>
          </a:solidFill>
          <a:ln w="9525">
            <a:noFill/>
            <a:round/>
            <a:headEnd/>
            <a:tailEnd/>
          </a:ln>
          <a:effectLst/>
        </p:spPr>
        <p:txBody>
          <a:bodyPr wrap="none" anchor="ctr"/>
          <a:lstStyle/>
          <a:p>
            <a:endParaRPr lang="en-GB"/>
          </a:p>
        </p:txBody>
      </p:sp>
      <p:sp>
        <p:nvSpPr>
          <p:cNvPr id="52367" name="Oval 143"/>
          <p:cNvSpPr>
            <a:spLocks noChangeArrowheads="1"/>
          </p:cNvSpPr>
          <p:nvPr/>
        </p:nvSpPr>
        <p:spPr bwMode="auto">
          <a:xfrm>
            <a:off x="2287588" y="4953000"/>
            <a:ext cx="228600" cy="228600"/>
          </a:xfrm>
          <a:prstGeom prst="ellipse">
            <a:avLst/>
          </a:prstGeom>
          <a:solidFill>
            <a:srgbClr val="FFFF00"/>
          </a:solidFill>
          <a:ln w="9525">
            <a:noFill/>
            <a:round/>
            <a:headEnd/>
            <a:tailEnd/>
          </a:ln>
          <a:effectLst/>
        </p:spPr>
        <p:txBody>
          <a:bodyPr wrap="none" anchor="ctr"/>
          <a:lstStyle/>
          <a:p>
            <a:endParaRPr lang="en-GB"/>
          </a:p>
        </p:txBody>
      </p:sp>
      <p:sp>
        <p:nvSpPr>
          <p:cNvPr id="52368" name="Oval 144"/>
          <p:cNvSpPr>
            <a:spLocks noChangeArrowheads="1"/>
          </p:cNvSpPr>
          <p:nvPr/>
        </p:nvSpPr>
        <p:spPr bwMode="auto">
          <a:xfrm>
            <a:off x="2287588" y="3124200"/>
            <a:ext cx="228600" cy="228600"/>
          </a:xfrm>
          <a:prstGeom prst="ellipse">
            <a:avLst/>
          </a:prstGeom>
          <a:solidFill>
            <a:schemeClr val="hlink"/>
          </a:solidFill>
          <a:ln w="9525">
            <a:noFill/>
            <a:round/>
            <a:headEnd/>
            <a:tailEnd/>
          </a:ln>
          <a:effectLst/>
        </p:spPr>
        <p:txBody>
          <a:bodyPr wrap="none" anchor="ctr"/>
          <a:lstStyle/>
          <a:p>
            <a:endParaRPr lang="en-GB"/>
          </a:p>
        </p:txBody>
      </p:sp>
      <p:sp>
        <p:nvSpPr>
          <p:cNvPr id="52369" name="Oval 145"/>
          <p:cNvSpPr>
            <a:spLocks noChangeArrowheads="1"/>
          </p:cNvSpPr>
          <p:nvPr/>
        </p:nvSpPr>
        <p:spPr bwMode="auto">
          <a:xfrm>
            <a:off x="2287588" y="5867400"/>
            <a:ext cx="228600" cy="228600"/>
          </a:xfrm>
          <a:prstGeom prst="ellipse">
            <a:avLst/>
          </a:prstGeom>
          <a:solidFill>
            <a:srgbClr val="33CC33"/>
          </a:solidFill>
          <a:ln w="9525">
            <a:noFill/>
            <a:round/>
            <a:headEnd/>
            <a:tailEnd/>
          </a:ln>
          <a:effectLst/>
        </p:spPr>
        <p:txBody>
          <a:bodyPr wrap="none" anchor="ctr"/>
          <a:lstStyle/>
          <a:p>
            <a:endParaRPr lang="en-GB"/>
          </a:p>
        </p:txBody>
      </p:sp>
      <p:sp>
        <p:nvSpPr>
          <p:cNvPr id="52370" name="Oval 146"/>
          <p:cNvSpPr>
            <a:spLocks noChangeArrowheads="1"/>
          </p:cNvSpPr>
          <p:nvPr/>
        </p:nvSpPr>
        <p:spPr bwMode="auto">
          <a:xfrm>
            <a:off x="3049588" y="1752600"/>
            <a:ext cx="228600" cy="228600"/>
          </a:xfrm>
          <a:prstGeom prst="ellipse">
            <a:avLst/>
          </a:prstGeom>
          <a:solidFill>
            <a:srgbClr val="33CC33"/>
          </a:solidFill>
          <a:ln w="9525">
            <a:noFill/>
            <a:round/>
            <a:headEnd/>
            <a:tailEnd/>
          </a:ln>
          <a:effectLst/>
        </p:spPr>
        <p:txBody>
          <a:bodyPr wrap="none" anchor="ctr"/>
          <a:lstStyle/>
          <a:p>
            <a:endParaRPr lang="en-GB"/>
          </a:p>
        </p:txBody>
      </p:sp>
      <p:sp>
        <p:nvSpPr>
          <p:cNvPr id="52371" name="Oval 147"/>
          <p:cNvSpPr>
            <a:spLocks noChangeArrowheads="1"/>
          </p:cNvSpPr>
          <p:nvPr/>
        </p:nvSpPr>
        <p:spPr bwMode="auto">
          <a:xfrm>
            <a:off x="3049588" y="2667000"/>
            <a:ext cx="228600" cy="228600"/>
          </a:xfrm>
          <a:prstGeom prst="ellipse">
            <a:avLst/>
          </a:prstGeom>
          <a:solidFill>
            <a:srgbClr val="33CC33"/>
          </a:solidFill>
          <a:ln w="9525">
            <a:noFill/>
            <a:round/>
            <a:headEnd/>
            <a:tailEnd/>
          </a:ln>
          <a:effectLst/>
        </p:spPr>
        <p:txBody>
          <a:bodyPr wrap="none" anchor="ctr"/>
          <a:lstStyle/>
          <a:p>
            <a:endParaRPr lang="en-GB"/>
          </a:p>
        </p:txBody>
      </p:sp>
      <p:sp>
        <p:nvSpPr>
          <p:cNvPr id="52372" name="Oval 148"/>
          <p:cNvSpPr>
            <a:spLocks noChangeArrowheads="1"/>
          </p:cNvSpPr>
          <p:nvPr/>
        </p:nvSpPr>
        <p:spPr bwMode="auto">
          <a:xfrm>
            <a:off x="3049588" y="2209800"/>
            <a:ext cx="228600" cy="228600"/>
          </a:xfrm>
          <a:prstGeom prst="ellipse">
            <a:avLst/>
          </a:prstGeom>
          <a:solidFill>
            <a:schemeClr val="hlink"/>
          </a:solidFill>
          <a:ln w="9525">
            <a:noFill/>
            <a:round/>
            <a:headEnd/>
            <a:tailEnd/>
          </a:ln>
          <a:effectLst/>
        </p:spPr>
        <p:txBody>
          <a:bodyPr wrap="none" anchor="ctr"/>
          <a:lstStyle/>
          <a:p>
            <a:endParaRPr lang="en-GB"/>
          </a:p>
        </p:txBody>
      </p:sp>
      <p:sp>
        <p:nvSpPr>
          <p:cNvPr id="52373" name="Oval 149"/>
          <p:cNvSpPr>
            <a:spLocks noChangeArrowheads="1"/>
          </p:cNvSpPr>
          <p:nvPr/>
        </p:nvSpPr>
        <p:spPr bwMode="auto">
          <a:xfrm>
            <a:off x="4573588" y="1752600"/>
            <a:ext cx="228600" cy="228600"/>
          </a:xfrm>
          <a:prstGeom prst="ellipse">
            <a:avLst/>
          </a:prstGeom>
          <a:solidFill>
            <a:srgbClr val="FFFF00"/>
          </a:solidFill>
          <a:ln w="9525">
            <a:noFill/>
            <a:round/>
            <a:headEnd/>
            <a:tailEnd/>
          </a:ln>
          <a:effectLst/>
        </p:spPr>
        <p:txBody>
          <a:bodyPr wrap="none" anchor="ctr"/>
          <a:lstStyle/>
          <a:p>
            <a:endParaRPr lang="en-GB"/>
          </a:p>
        </p:txBody>
      </p:sp>
      <p:sp>
        <p:nvSpPr>
          <p:cNvPr id="52374" name="Oval 150"/>
          <p:cNvSpPr>
            <a:spLocks noChangeArrowheads="1"/>
          </p:cNvSpPr>
          <p:nvPr/>
        </p:nvSpPr>
        <p:spPr bwMode="auto">
          <a:xfrm>
            <a:off x="4573588" y="2209800"/>
            <a:ext cx="228600" cy="228600"/>
          </a:xfrm>
          <a:prstGeom prst="ellipse">
            <a:avLst/>
          </a:prstGeom>
          <a:solidFill>
            <a:schemeClr val="hlink"/>
          </a:solidFill>
          <a:ln w="9525">
            <a:noFill/>
            <a:round/>
            <a:headEnd/>
            <a:tailEnd/>
          </a:ln>
          <a:effectLst/>
        </p:spPr>
        <p:txBody>
          <a:bodyPr wrap="none" anchor="ctr"/>
          <a:lstStyle/>
          <a:p>
            <a:endParaRPr lang="en-GB"/>
          </a:p>
        </p:txBody>
      </p:sp>
      <p:sp>
        <p:nvSpPr>
          <p:cNvPr id="52375" name="Oval 151"/>
          <p:cNvSpPr>
            <a:spLocks noChangeArrowheads="1"/>
          </p:cNvSpPr>
          <p:nvPr/>
        </p:nvSpPr>
        <p:spPr bwMode="auto">
          <a:xfrm>
            <a:off x="4573588" y="2667000"/>
            <a:ext cx="228600" cy="228600"/>
          </a:xfrm>
          <a:prstGeom prst="ellipse">
            <a:avLst/>
          </a:prstGeom>
          <a:solidFill>
            <a:schemeClr val="hlink"/>
          </a:solidFill>
          <a:ln w="9525">
            <a:noFill/>
            <a:round/>
            <a:headEnd/>
            <a:tailEnd/>
          </a:ln>
          <a:effectLst/>
        </p:spPr>
        <p:txBody>
          <a:bodyPr wrap="none" anchor="ctr"/>
          <a:lstStyle/>
          <a:p>
            <a:endParaRPr lang="en-GB"/>
          </a:p>
        </p:txBody>
      </p:sp>
      <p:sp>
        <p:nvSpPr>
          <p:cNvPr id="52376" name="Oval 152"/>
          <p:cNvSpPr>
            <a:spLocks noChangeArrowheads="1"/>
          </p:cNvSpPr>
          <p:nvPr/>
        </p:nvSpPr>
        <p:spPr bwMode="auto">
          <a:xfrm>
            <a:off x="4573588" y="3581400"/>
            <a:ext cx="228600" cy="228600"/>
          </a:xfrm>
          <a:prstGeom prst="ellipse">
            <a:avLst/>
          </a:prstGeom>
          <a:solidFill>
            <a:schemeClr val="hlink"/>
          </a:solidFill>
          <a:ln w="9525">
            <a:noFill/>
            <a:round/>
            <a:headEnd/>
            <a:tailEnd/>
          </a:ln>
          <a:effectLst/>
        </p:spPr>
        <p:txBody>
          <a:bodyPr wrap="none" anchor="ctr"/>
          <a:lstStyle/>
          <a:p>
            <a:endParaRPr lang="en-GB"/>
          </a:p>
        </p:txBody>
      </p:sp>
      <p:sp>
        <p:nvSpPr>
          <p:cNvPr id="52377" name="Oval 153"/>
          <p:cNvSpPr>
            <a:spLocks noChangeArrowheads="1"/>
          </p:cNvSpPr>
          <p:nvPr/>
        </p:nvSpPr>
        <p:spPr bwMode="auto">
          <a:xfrm>
            <a:off x="4573588" y="4038600"/>
            <a:ext cx="228600" cy="228600"/>
          </a:xfrm>
          <a:prstGeom prst="ellipse">
            <a:avLst/>
          </a:prstGeom>
          <a:solidFill>
            <a:schemeClr val="hlink"/>
          </a:solidFill>
          <a:ln w="9525">
            <a:noFill/>
            <a:round/>
            <a:headEnd/>
            <a:tailEnd/>
          </a:ln>
          <a:effectLst/>
        </p:spPr>
        <p:txBody>
          <a:bodyPr wrap="none" anchor="ctr"/>
          <a:lstStyle/>
          <a:p>
            <a:endParaRPr lang="en-GB"/>
          </a:p>
        </p:txBody>
      </p:sp>
      <p:sp>
        <p:nvSpPr>
          <p:cNvPr id="52378" name="Oval 154"/>
          <p:cNvSpPr>
            <a:spLocks noChangeArrowheads="1"/>
          </p:cNvSpPr>
          <p:nvPr/>
        </p:nvSpPr>
        <p:spPr bwMode="auto">
          <a:xfrm>
            <a:off x="4573588" y="4953000"/>
            <a:ext cx="228600" cy="228600"/>
          </a:xfrm>
          <a:prstGeom prst="ellipse">
            <a:avLst/>
          </a:prstGeom>
          <a:solidFill>
            <a:srgbClr val="33CC33"/>
          </a:solidFill>
          <a:ln w="9525">
            <a:noFill/>
            <a:round/>
            <a:headEnd/>
            <a:tailEnd/>
          </a:ln>
          <a:effectLst/>
        </p:spPr>
        <p:txBody>
          <a:bodyPr wrap="none" anchor="ctr"/>
          <a:lstStyle/>
          <a:p>
            <a:endParaRPr lang="en-GB"/>
          </a:p>
        </p:txBody>
      </p:sp>
      <p:sp>
        <p:nvSpPr>
          <p:cNvPr id="52379" name="Oval 155"/>
          <p:cNvSpPr>
            <a:spLocks noChangeArrowheads="1"/>
          </p:cNvSpPr>
          <p:nvPr/>
        </p:nvSpPr>
        <p:spPr bwMode="auto">
          <a:xfrm>
            <a:off x="4573588" y="5410200"/>
            <a:ext cx="228600" cy="228600"/>
          </a:xfrm>
          <a:prstGeom prst="ellipse">
            <a:avLst/>
          </a:prstGeom>
          <a:solidFill>
            <a:schemeClr val="hlink"/>
          </a:solidFill>
          <a:ln w="9525">
            <a:noFill/>
            <a:round/>
            <a:headEnd/>
            <a:tailEnd/>
          </a:ln>
          <a:effectLst/>
        </p:spPr>
        <p:txBody>
          <a:bodyPr wrap="none" anchor="ctr"/>
          <a:lstStyle/>
          <a:p>
            <a:endParaRPr lang="en-GB"/>
          </a:p>
        </p:txBody>
      </p:sp>
      <p:sp>
        <p:nvSpPr>
          <p:cNvPr id="52380" name="Oval 156"/>
          <p:cNvSpPr>
            <a:spLocks noChangeArrowheads="1"/>
          </p:cNvSpPr>
          <p:nvPr/>
        </p:nvSpPr>
        <p:spPr bwMode="auto">
          <a:xfrm>
            <a:off x="4573588" y="5867400"/>
            <a:ext cx="228600" cy="228600"/>
          </a:xfrm>
          <a:prstGeom prst="ellipse">
            <a:avLst/>
          </a:prstGeom>
          <a:solidFill>
            <a:schemeClr val="hlink"/>
          </a:solidFill>
          <a:ln w="9525">
            <a:noFill/>
            <a:round/>
            <a:headEnd/>
            <a:tailEnd/>
          </a:ln>
          <a:effectLst/>
        </p:spPr>
        <p:txBody>
          <a:bodyPr wrap="none" anchor="ctr"/>
          <a:lstStyle/>
          <a:p>
            <a:endParaRPr lang="en-GB"/>
          </a:p>
        </p:txBody>
      </p:sp>
      <p:sp>
        <p:nvSpPr>
          <p:cNvPr id="52381" name="Oval 157"/>
          <p:cNvSpPr>
            <a:spLocks noChangeArrowheads="1"/>
          </p:cNvSpPr>
          <p:nvPr/>
        </p:nvSpPr>
        <p:spPr bwMode="auto">
          <a:xfrm>
            <a:off x="6096000" y="1752600"/>
            <a:ext cx="228600" cy="228600"/>
          </a:xfrm>
          <a:prstGeom prst="ellipse">
            <a:avLst/>
          </a:prstGeom>
          <a:solidFill>
            <a:srgbClr val="33CC33"/>
          </a:solidFill>
          <a:ln w="9525">
            <a:noFill/>
            <a:round/>
            <a:headEnd/>
            <a:tailEnd/>
          </a:ln>
          <a:effectLst/>
        </p:spPr>
        <p:txBody>
          <a:bodyPr wrap="none" anchor="ctr"/>
          <a:lstStyle/>
          <a:p>
            <a:endParaRPr lang="en-GB"/>
          </a:p>
        </p:txBody>
      </p:sp>
      <p:sp>
        <p:nvSpPr>
          <p:cNvPr id="52382" name="Oval 158"/>
          <p:cNvSpPr>
            <a:spLocks noChangeArrowheads="1"/>
          </p:cNvSpPr>
          <p:nvPr/>
        </p:nvSpPr>
        <p:spPr bwMode="auto">
          <a:xfrm>
            <a:off x="6858000" y="1752600"/>
            <a:ext cx="228600" cy="228600"/>
          </a:xfrm>
          <a:prstGeom prst="ellipse">
            <a:avLst/>
          </a:prstGeom>
          <a:solidFill>
            <a:srgbClr val="33CC33"/>
          </a:solidFill>
          <a:ln w="9525">
            <a:noFill/>
            <a:round/>
            <a:headEnd/>
            <a:tailEnd/>
          </a:ln>
          <a:effectLst/>
        </p:spPr>
        <p:txBody>
          <a:bodyPr wrap="none" anchor="ctr"/>
          <a:lstStyle/>
          <a:p>
            <a:endParaRPr lang="en-GB"/>
          </a:p>
        </p:txBody>
      </p:sp>
      <p:sp>
        <p:nvSpPr>
          <p:cNvPr id="52383" name="Oval 159"/>
          <p:cNvSpPr>
            <a:spLocks noChangeArrowheads="1"/>
          </p:cNvSpPr>
          <p:nvPr/>
        </p:nvSpPr>
        <p:spPr bwMode="auto">
          <a:xfrm>
            <a:off x="7620000" y="1752600"/>
            <a:ext cx="228600" cy="228600"/>
          </a:xfrm>
          <a:prstGeom prst="ellipse">
            <a:avLst/>
          </a:prstGeom>
          <a:solidFill>
            <a:srgbClr val="33CC33"/>
          </a:solidFill>
          <a:ln w="9525">
            <a:noFill/>
            <a:round/>
            <a:headEnd/>
            <a:tailEnd/>
          </a:ln>
          <a:effectLst/>
        </p:spPr>
        <p:txBody>
          <a:bodyPr wrap="none" anchor="ctr"/>
          <a:lstStyle/>
          <a:p>
            <a:endParaRPr lang="en-GB"/>
          </a:p>
        </p:txBody>
      </p:sp>
      <p:sp>
        <p:nvSpPr>
          <p:cNvPr id="52384" name="Oval 160"/>
          <p:cNvSpPr>
            <a:spLocks noChangeArrowheads="1"/>
          </p:cNvSpPr>
          <p:nvPr/>
        </p:nvSpPr>
        <p:spPr bwMode="auto">
          <a:xfrm>
            <a:off x="3811588" y="1752600"/>
            <a:ext cx="228600" cy="228600"/>
          </a:xfrm>
          <a:prstGeom prst="ellipse">
            <a:avLst/>
          </a:prstGeom>
          <a:solidFill>
            <a:srgbClr val="33CC33"/>
          </a:solidFill>
          <a:ln w="9525">
            <a:noFill/>
            <a:round/>
            <a:headEnd/>
            <a:tailEnd/>
          </a:ln>
          <a:effectLst/>
        </p:spPr>
        <p:txBody>
          <a:bodyPr wrap="none" anchor="ctr"/>
          <a:lstStyle/>
          <a:p>
            <a:endParaRPr lang="en-GB"/>
          </a:p>
        </p:txBody>
      </p:sp>
      <p:sp>
        <p:nvSpPr>
          <p:cNvPr id="52385" name="Oval 161"/>
          <p:cNvSpPr>
            <a:spLocks noChangeArrowheads="1"/>
          </p:cNvSpPr>
          <p:nvPr/>
        </p:nvSpPr>
        <p:spPr bwMode="auto">
          <a:xfrm>
            <a:off x="3811588" y="2209800"/>
            <a:ext cx="228600" cy="228600"/>
          </a:xfrm>
          <a:prstGeom prst="ellipse">
            <a:avLst/>
          </a:prstGeom>
          <a:solidFill>
            <a:srgbClr val="33CC33"/>
          </a:solidFill>
          <a:ln w="9525">
            <a:noFill/>
            <a:round/>
            <a:headEnd/>
            <a:tailEnd/>
          </a:ln>
          <a:effectLst/>
        </p:spPr>
        <p:txBody>
          <a:bodyPr wrap="none" anchor="ctr"/>
          <a:lstStyle/>
          <a:p>
            <a:endParaRPr lang="en-GB"/>
          </a:p>
        </p:txBody>
      </p:sp>
      <p:sp>
        <p:nvSpPr>
          <p:cNvPr id="52386" name="Oval 162"/>
          <p:cNvSpPr>
            <a:spLocks noChangeArrowheads="1"/>
          </p:cNvSpPr>
          <p:nvPr/>
        </p:nvSpPr>
        <p:spPr bwMode="auto">
          <a:xfrm>
            <a:off x="4573588" y="3124200"/>
            <a:ext cx="228600" cy="228600"/>
          </a:xfrm>
          <a:prstGeom prst="ellipse">
            <a:avLst/>
          </a:prstGeom>
          <a:solidFill>
            <a:srgbClr val="33CC33"/>
          </a:solidFill>
          <a:ln w="9525">
            <a:noFill/>
            <a:round/>
            <a:headEnd/>
            <a:tailEnd/>
          </a:ln>
          <a:effectLst/>
        </p:spPr>
        <p:txBody>
          <a:bodyPr wrap="none" anchor="ctr"/>
          <a:lstStyle/>
          <a:p>
            <a:endParaRPr lang="en-GB"/>
          </a:p>
        </p:txBody>
      </p:sp>
      <p:sp>
        <p:nvSpPr>
          <p:cNvPr id="52387" name="Oval 163"/>
          <p:cNvSpPr>
            <a:spLocks noChangeArrowheads="1"/>
          </p:cNvSpPr>
          <p:nvPr/>
        </p:nvSpPr>
        <p:spPr bwMode="auto">
          <a:xfrm>
            <a:off x="6096000" y="3124200"/>
            <a:ext cx="228600" cy="228600"/>
          </a:xfrm>
          <a:prstGeom prst="ellipse">
            <a:avLst/>
          </a:prstGeom>
          <a:solidFill>
            <a:schemeClr val="hlink"/>
          </a:solidFill>
          <a:ln w="9525">
            <a:noFill/>
            <a:round/>
            <a:headEnd/>
            <a:tailEnd/>
          </a:ln>
          <a:effectLst/>
        </p:spPr>
        <p:txBody>
          <a:bodyPr wrap="none" anchor="ctr"/>
          <a:lstStyle/>
          <a:p>
            <a:endParaRPr lang="en-GB"/>
          </a:p>
        </p:txBody>
      </p:sp>
      <p:sp>
        <p:nvSpPr>
          <p:cNvPr id="52388" name="Oval 164"/>
          <p:cNvSpPr>
            <a:spLocks noChangeArrowheads="1"/>
          </p:cNvSpPr>
          <p:nvPr/>
        </p:nvSpPr>
        <p:spPr bwMode="auto">
          <a:xfrm>
            <a:off x="7620000" y="4953000"/>
            <a:ext cx="228600" cy="228600"/>
          </a:xfrm>
          <a:prstGeom prst="ellipse">
            <a:avLst/>
          </a:prstGeom>
          <a:solidFill>
            <a:srgbClr val="33CC33"/>
          </a:solidFill>
          <a:ln w="9525">
            <a:noFill/>
            <a:round/>
            <a:headEnd/>
            <a:tailEnd/>
          </a:ln>
          <a:effectLst/>
        </p:spPr>
        <p:txBody>
          <a:bodyPr wrap="none" anchor="ctr"/>
          <a:lstStyle/>
          <a:p>
            <a:endParaRPr lang="en-GB"/>
          </a:p>
        </p:txBody>
      </p:sp>
      <p:sp>
        <p:nvSpPr>
          <p:cNvPr id="52389" name="Oval 165"/>
          <p:cNvSpPr>
            <a:spLocks noChangeArrowheads="1"/>
          </p:cNvSpPr>
          <p:nvPr/>
        </p:nvSpPr>
        <p:spPr bwMode="auto">
          <a:xfrm>
            <a:off x="3811588" y="2667000"/>
            <a:ext cx="228600" cy="228600"/>
          </a:xfrm>
          <a:prstGeom prst="ellipse">
            <a:avLst/>
          </a:prstGeom>
          <a:solidFill>
            <a:srgbClr val="33CC33"/>
          </a:solidFill>
          <a:ln w="9525">
            <a:noFill/>
            <a:round/>
            <a:headEnd/>
            <a:tailEnd/>
          </a:ln>
          <a:effectLst/>
        </p:spPr>
        <p:txBody>
          <a:bodyPr wrap="none" anchor="ctr"/>
          <a:lstStyle/>
          <a:p>
            <a:endParaRPr lang="en-GB"/>
          </a:p>
        </p:txBody>
      </p:sp>
      <p:sp>
        <p:nvSpPr>
          <p:cNvPr id="52390" name="Oval 166"/>
          <p:cNvSpPr>
            <a:spLocks noChangeArrowheads="1"/>
          </p:cNvSpPr>
          <p:nvPr/>
        </p:nvSpPr>
        <p:spPr bwMode="auto">
          <a:xfrm>
            <a:off x="2287588" y="4495800"/>
            <a:ext cx="228600" cy="228600"/>
          </a:xfrm>
          <a:prstGeom prst="ellipse">
            <a:avLst/>
          </a:prstGeom>
          <a:solidFill>
            <a:srgbClr val="33CC33"/>
          </a:solidFill>
          <a:ln w="9525">
            <a:noFill/>
            <a:round/>
            <a:headEnd/>
            <a:tailEnd/>
          </a:ln>
          <a:effectLst/>
        </p:spPr>
        <p:txBody>
          <a:bodyPr wrap="none" anchor="ctr"/>
          <a:lstStyle/>
          <a:p>
            <a:endParaRPr lang="en-GB"/>
          </a:p>
        </p:txBody>
      </p:sp>
      <p:sp>
        <p:nvSpPr>
          <p:cNvPr id="52391" name="Oval 167"/>
          <p:cNvSpPr>
            <a:spLocks noChangeArrowheads="1"/>
          </p:cNvSpPr>
          <p:nvPr/>
        </p:nvSpPr>
        <p:spPr bwMode="auto">
          <a:xfrm>
            <a:off x="6858000" y="2209800"/>
            <a:ext cx="228600" cy="228600"/>
          </a:xfrm>
          <a:prstGeom prst="ellipse">
            <a:avLst/>
          </a:prstGeom>
          <a:solidFill>
            <a:schemeClr val="hlink"/>
          </a:solidFill>
          <a:ln w="9525">
            <a:noFill/>
            <a:round/>
            <a:headEnd/>
            <a:tailEnd/>
          </a:ln>
          <a:effectLst/>
        </p:spPr>
        <p:txBody>
          <a:bodyPr wrap="none" anchor="ctr"/>
          <a:lstStyle/>
          <a:p>
            <a:endParaRPr lang="en-GB"/>
          </a:p>
        </p:txBody>
      </p:sp>
      <p:sp>
        <p:nvSpPr>
          <p:cNvPr id="52392" name="Oval 168"/>
          <p:cNvSpPr>
            <a:spLocks noChangeArrowheads="1"/>
          </p:cNvSpPr>
          <p:nvPr/>
        </p:nvSpPr>
        <p:spPr bwMode="auto">
          <a:xfrm>
            <a:off x="6096000" y="2209800"/>
            <a:ext cx="228600" cy="228600"/>
          </a:xfrm>
          <a:prstGeom prst="ellipse">
            <a:avLst/>
          </a:prstGeom>
          <a:solidFill>
            <a:srgbClr val="FFFF00"/>
          </a:solidFill>
          <a:ln w="9525">
            <a:noFill/>
            <a:round/>
            <a:headEnd/>
            <a:tailEnd/>
          </a:ln>
          <a:effectLst/>
        </p:spPr>
        <p:txBody>
          <a:bodyPr wrap="none" anchor="ctr"/>
          <a:lstStyle/>
          <a:p>
            <a:endParaRPr lang="en-GB"/>
          </a:p>
        </p:txBody>
      </p:sp>
      <p:sp>
        <p:nvSpPr>
          <p:cNvPr id="52393" name="Oval 169"/>
          <p:cNvSpPr>
            <a:spLocks noChangeArrowheads="1"/>
          </p:cNvSpPr>
          <p:nvPr/>
        </p:nvSpPr>
        <p:spPr bwMode="auto">
          <a:xfrm>
            <a:off x="3049588" y="3124200"/>
            <a:ext cx="228600" cy="228600"/>
          </a:xfrm>
          <a:prstGeom prst="ellipse">
            <a:avLst/>
          </a:prstGeom>
          <a:solidFill>
            <a:schemeClr val="hlink"/>
          </a:solidFill>
          <a:ln w="9525">
            <a:noFill/>
            <a:round/>
            <a:headEnd/>
            <a:tailEnd/>
          </a:ln>
          <a:effectLst/>
        </p:spPr>
        <p:txBody>
          <a:bodyPr wrap="none" anchor="ctr"/>
          <a:lstStyle/>
          <a:p>
            <a:endParaRPr lang="en-GB"/>
          </a:p>
        </p:txBody>
      </p:sp>
      <p:sp>
        <p:nvSpPr>
          <p:cNvPr id="52394" name="Oval 170"/>
          <p:cNvSpPr>
            <a:spLocks noChangeArrowheads="1"/>
          </p:cNvSpPr>
          <p:nvPr/>
        </p:nvSpPr>
        <p:spPr bwMode="auto">
          <a:xfrm>
            <a:off x="3811588" y="3124200"/>
            <a:ext cx="228600" cy="228600"/>
          </a:xfrm>
          <a:prstGeom prst="ellipse">
            <a:avLst/>
          </a:prstGeom>
          <a:solidFill>
            <a:schemeClr val="hlink"/>
          </a:solidFill>
          <a:ln w="9525">
            <a:noFill/>
            <a:round/>
            <a:headEnd/>
            <a:tailEnd/>
          </a:ln>
          <a:effectLst/>
        </p:spPr>
        <p:txBody>
          <a:bodyPr wrap="none" anchor="ctr"/>
          <a:lstStyle/>
          <a:p>
            <a:endParaRPr lang="en-GB"/>
          </a:p>
        </p:txBody>
      </p:sp>
      <p:sp>
        <p:nvSpPr>
          <p:cNvPr id="52395" name="Oval 171"/>
          <p:cNvSpPr>
            <a:spLocks noChangeArrowheads="1"/>
          </p:cNvSpPr>
          <p:nvPr/>
        </p:nvSpPr>
        <p:spPr bwMode="auto">
          <a:xfrm>
            <a:off x="3049588" y="3581400"/>
            <a:ext cx="228600" cy="228600"/>
          </a:xfrm>
          <a:prstGeom prst="ellipse">
            <a:avLst/>
          </a:prstGeom>
          <a:solidFill>
            <a:schemeClr val="hlink"/>
          </a:solidFill>
          <a:ln w="9525">
            <a:noFill/>
            <a:round/>
            <a:headEnd/>
            <a:tailEnd/>
          </a:ln>
          <a:effectLst/>
        </p:spPr>
        <p:txBody>
          <a:bodyPr wrap="none" anchor="ctr"/>
          <a:lstStyle/>
          <a:p>
            <a:endParaRPr lang="en-GB"/>
          </a:p>
        </p:txBody>
      </p:sp>
      <p:sp>
        <p:nvSpPr>
          <p:cNvPr id="52396" name="Oval 172"/>
          <p:cNvSpPr>
            <a:spLocks noChangeArrowheads="1"/>
          </p:cNvSpPr>
          <p:nvPr/>
        </p:nvSpPr>
        <p:spPr bwMode="auto">
          <a:xfrm>
            <a:off x="3049588" y="4038600"/>
            <a:ext cx="228600" cy="228600"/>
          </a:xfrm>
          <a:prstGeom prst="ellipse">
            <a:avLst/>
          </a:prstGeom>
          <a:solidFill>
            <a:srgbClr val="33CC33"/>
          </a:solidFill>
          <a:ln w="9525">
            <a:noFill/>
            <a:round/>
            <a:headEnd/>
            <a:tailEnd/>
          </a:ln>
          <a:effectLst/>
        </p:spPr>
        <p:txBody>
          <a:bodyPr wrap="none" anchor="ctr"/>
          <a:lstStyle/>
          <a:p>
            <a:endParaRPr lang="en-GB"/>
          </a:p>
        </p:txBody>
      </p:sp>
      <p:sp>
        <p:nvSpPr>
          <p:cNvPr id="52397" name="Oval 173"/>
          <p:cNvSpPr>
            <a:spLocks noChangeArrowheads="1"/>
          </p:cNvSpPr>
          <p:nvPr/>
        </p:nvSpPr>
        <p:spPr bwMode="auto">
          <a:xfrm>
            <a:off x="3049588" y="4495800"/>
            <a:ext cx="228600" cy="228600"/>
          </a:xfrm>
          <a:prstGeom prst="ellipse">
            <a:avLst/>
          </a:prstGeom>
          <a:solidFill>
            <a:srgbClr val="33CC33"/>
          </a:solidFill>
          <a:ln w="9525">
            <a:noFill/>
            <a:round/>
            <a:headEnd/>
            <a:tailEnd/>
          </a:ln>
          <a:effectLst/>
        </p:spPr>
        <p:txBody>
          <a:bodyPr wrap="none" anchor="ctr"/>
          <a:lstStyle/>
          <a:p>
            <a:endParaRPr lang="en-GB"/>
          </a:p>
        </p:txBody>
      </p:sp>
      <p:sp>
        <p:nvSpPr>
          <p:cNvPr id="52398" name="Oval 174"/>
          <p:cNvSpPr>
            <a:spLocks noChangeArrowheads="1"/>
          </p:cNvSpPr>
          <p:nvPr/>
        </p:nvSpPr>
        <p:spPr bwMode="auto">
          <a:xfrm>
            <a:off x="3049588" y="5410200"/>
            <a:ext cx="228600" cy="228600"/>
          </a:xfrm>
          <a:prstGeom prst="ellipse">
            <a:avLst/>
          </a:prstGeom>
          <a:solidFill>
            <a:srgbClr val="33CC33"/>
          </a:solidFill>
          <a:ln w="9525">
            <a:noFill/>
            <a:round/>
            <a:headEnd/>
            <a:tailEnd/>
          </a:ln>
          <a:effectLst/>
        </p:spPr>
        <p:txBody>
          <a:bodyPr wrap="none" anchor="ctr"/>
          <a:lstStyle/>
          <a:p>
            <a:endParaRPr lang="en-GB"/>
          </a:p>
        </p:txBody>
      </p:sp>
      <p:sp>
        <p:nvSpPr>
          <p:cNvPr id="52399" name="Oval 175"/>
          <p:cNvSpPr>
            <a:spLocks noChangeArrowheads="1"/>
          </p:cNvSpPr>
          <p:nvPr/>
        </p:nvSpPr>
        <p:spPr bwMode="auto">
          <a:xfrm>
            <a:off x="3811588" y="4038600"/>
            <a:ext cx="228600" cy="228600"/>
          </a:xfrm>
          <a:prstGeom prst="ellipse">
            <a:avLst/>
          </a:prstGeom>
          <a:solidFill>
            <a:schemeClr val="hlink"/>
          </a:solidFill>
          <a:ln w="9525">
            <a:noFill/>
            <a:round/>
            <a:headEnd/>
            <a:tailEnd/>
          </a:ln>
          <a:effectLst/>
        </p:spPr>
        <p:txBody>
          <a:bodyPr wrap="none" anchor="ctr"/>
          <a:lstStyle/>
          <a:p>
            <a:endParaRPr lang="en-GB"/>
          </a:p>
        </p:txBody>
      </p:sp>
      <p:sp>
        <p:nvSpPr>
          <p:cNvPr id="52400" name="Oval 176"/>
          <p:cNvSpPr>
            <a:spLocks noChangeArrowheads="1"/>
          </p:cNvSpPr>
          <p:nvPr/>
        </p:nvSpPr>
        <p:spPr bwMode="auto">
          <a:xfrm>
            <a:off x="3811588" y="5410200"/>
            <a:ext cx="228600" cy="228600"/>
          </a:xfrm>
          <a:prstGeom prst="ellipse">
            <a:avLst/>
          </a:prstGeom>
          <a:solidFill>
            <a:schemeClr val="hlink"/>
          </a:solidFill>
          <a:ln w="9525">
            <a:noFill/>
            <a:round/>
            <a:headEnd/>
            <a:tailEnd/>
          </a:ln>
          <a:effectLst/>
        </p:spPr>
        <p:txBody>
          <a:bodyPr wrap="none" anchor="ctr"/>
          <a:lstStyle/>
          <a:p>
            <a:endParaRPr lang="en-GB"/>
          </a:p>
        </p:txBody>
      </p:sp>
      <p:sp>
        <p:nvSpPr>
          <p:cNvPr id="52401" name="Oval 177"/>
          <p:cNvSpPr>
            <a:spLocks noChangeArrowheads="1"/>
          </p:cNvSpPr>
          <p:nvPr/>
        </p:nvSpPr>
        <p:spPr bwMode="auto">
          <a:xfrm>
            <a:off x="6858000" y="3124200"/>
            <a:ext cx="228600" cy="228600"/>
          </a:xfrm>
          <a:prstGeom prst="ellipse">
            <a:avLst/>
          </a:prstGeom>
          <a:solidFill>
            <a:srgbClr val="33CC33"/>
          </a:solidFill>
          <a:ln w="9525">
            <a:noFill/>
            <a:round/>
            <a:headEnd/>
            <a:tailEnd/>
          </a:ln>
          <a:effectLst/>
        </p:spPr>
        <p:txBody>
          <a:bodyPr wrap="none" anchor="ctr"/>
          <a:lstStyle/>
          <a:p>
            <a:endParaRPr lang="en-GB"/>
          </a:p>
        </p:txBody>
      </p:sp>
      <p:sp>
        <p:nvSpPr>
          <p:cNvPr id="52402" name="Oval 178"/>
          <p:cNvSpPr>
            <a:spLocks noChangeArrowheads="1"/>
          </p:cNvSpPr>
          <p:nvPr/>
        </p:nvSpPr>
        <p:spPr bwMode="auto">
          <a:xfrm>
            <a:off x="7620000" y="2209800"/>
            <a:ext cx="228600" cy="228600"/>
          </a:xfrm>
          <a:prstGeom prst="ellipse">
            <a:avLst/>
          </a:prstGeom>
          <a:solidFill>
            <a:srgbClr val="33CC33"/>
          </a:solidFill>
          <a:ln w="9525">
            <a:noFill/>
            <a:round/>
            <a:headEnd/>
            <a:tailEnd/>
          </a:ln>
          <a:effectLst/>
        </p:spPr>
        <p:txBody>
          <a:bodyPr wrap="none" anchor="ctr"/>
          <a:lstStyle/>
          <a:p>
            <a:endParaRPr lang="en-GB"/>
          </a:p>
        </p:txBody>
      </p:sp>
      <p:sp>
        <p:nvSpPr>
          <p:cNvPr id="52403" name="Oval 179"/>
          <p:cNvSpPr>
            <a:spLocks noChangeArrowheads="1"/>
          </p:cNvSpPr>
          <p:nvPr/>
        </p:nvSpPr>
        <p:spPr bwMode="auto">
          <a:xfrm>
            <a:off x="7620000" y="3124200"/>
            <a:ext cx="228600" cy="228600"/>
          </a:xfrm>
          <a:prstGeom prst="ellipse">
            <a:avLst/>
          </a:prstGeom>
          <a:solidFill>
            <a:schemeClr val="hlink"/>
          </a:solidFill>
          <a:ln w="9525">
            <a:noFill/>
            <a:round/>
            <a:headEnd/>
            <a:tailEnd/>
          </a:ln>
          <a:effectLst/>
        </p:spPr>
        <p:txBody>
          <a:bodyPr wrap="none" anchor="ctr"/>
          <a:lstStyle/>
          <a:p>
            <a:endParaRPr lang="en-GB"/>
          </a:p>
        </p:txBody>
      </p:sp>
      <p:sp>
        <p:nvSpPr>
          <p:cNvPr id="52404" name="Oval 180"/>
          <p:cNvSpPr>
            <a:spLocks noChangeArrowheads="1"/>
          </p:cNvSpPr>
          <p:nvPr/>
        </p:nvSpPr>
        <p:spPr bwMode="auto">
          <a:xfrm>
            <a:off x="8382000" y="1752600"/>
            <a:ext cx="228600" cy="228600"/>
          </a:xfrm>
          <a:prstGeom prst="ellipse">
            <a:avLst/>
          </a:prstGeom>
          <a:solidFill>
            <a:srgbClr val="33CC33"/>
          </a:solidFill>
          <a:ln w="9525">
            <a:noFill/>
            <a:round/>
            <a:headEnd/>
            <a:tailEnd/>
          </a:ln>
          <a:effectLst/>
        </p:spPr>
        <p:txBody>
          <a:bodyPr wrap="none" anchor="ctr"/>
          <a:lstStyle/>
          <a:p>
            <a:endParaRPr lang="en-GB"/>
          </a:p>
        </p:txBody>
      </p:sp>
      <p:sp>
        <p:nvSpPr>
          <p:cNvPr id="52405" name="Oval 181"/>
          <p:cNvSpPr>
            <a:spLocks noChangeArrowheads="1"/>
          </p:cNvSpPr>
          <p:nvPr/>
        </p:nvSpPr>
        <p:spPr bwMode="auto">
          <a:xfrm>
            <a:off x="8382000" y="2209800"/>
            <a:ext cx="228600" cy="228600"/>
          </a:xfrm>
          <a:prstGeom prst="ellipse">
            <a:avLst/>
          </a:prstGeom>
          <a:solidFill>
            <a:srgbClr val="33CC33"/>
          </a:solidFill>
          <a:ln w="9525">
            <a:noFill/>
            <a:round/>
            <a:headEnd/>
            <a:tailEnd/>
          </a:ln>
          <a:effectLst/>
        </p:spPr>
        <p:txBody>
          <a:bodyPr wrap="none" anchor="ctr"/>
          <a:lstStyle/>
          <a:p>
            <a:endParaRPr lang="en-GB"/>
          </a:p>
        </p:txBody>
      </p:sp>
      <p:sp>
        <p:nvSpPr>
          <p:cNvPr id="52406" name="Oval 182"/>
          <p:cNvSpPr>
            <a:spLocks noChangeArrowheads="1"/>
          </p:cNvSpPr>
          <p:nvPr/>
        </p:nvSpPr>
        <p:spPr bwMode="auto">
          <a:xfrm>
            <a:off x="8382000" y="2667000"/>
            <a:ext cx="228600" cy="228600"/>
          </a:xfrm>
          <a:prstGeom prst="ellipse">
            <a:avLst/>
          </a:prstGeom>
          <a:solidFill>
            <a:srgbClr val="33CC33"/>
          </a:solidFill>
          <a:ln w="9525">
            <a:noFill/>
            <a:round/>
            <a:headEnd/>
            <a:tailEnd/>
          </a:ln>
          <a:effectLst/>
        </p:spPr>
        <p:txBody>
          <a:bodyPr wrap="none" anchor="ctr"/>
          <a:lstStyle/>
          <a:p>
            <a:endParaRPr lang="en-GB"/>
          </a:p>
        </p:txBody>
      </p:sp>
      <p:sp>
        <p:nvSpPr>
          <p:cNvPr id="52407" name="Oval 183"/>
          <p:cNvSpPr>
            <a:spLocks noChangeArrowheads="1"/>
          </p:cNvSpPr>
          <p:nvPr/>
        </p:nvSpPr>
        <p:spPr bwMode="auto">
          <a:xfrm>
            <a:off x="8382000" y="3124200"/>
            <a:ext cx="228600" cy="228600"/>
          </a:xfrm>
          <a:prstGeom prst="ellipse">
            <a:avLst/>
          </a:prstGeom>
          <a:solidFill>
            <a:schemeClr val="hlink"/>
          </a:solidFill>
          <a:ln w="9525">
            <a:noFill/>
            <a:round/>
            <a:headEnd/>
            <a:tailEnd/>
          </a:ln>
          <a:effectLst/>
        </p:spPr>
        <p:txBody>
          <a:bodyPr wrap="none" anchor="ctr"/>
          <a:lstStyle/>
          <a:p>
            <a:endParaRPr lang="en-GB"/>
          </a:p>
        </p:txBody>
      </p:sp>
      <p:sp>
        <p:nvSpPr>
          <p:cNvPr id="52408" name="Oval 184"/>
          <p:cNvSpPr>
            <a:spLocks noChangeArrowheads="1"/>
          </p:cNvSpPr>
          <p:nvPr/>
        </p:nvSpPr>
        <p:spPr bwMode="auto">
          <a:xfrm>
            <a:off x="8382000" y="3581400"/>
            <a:ext cx="228600" cy="228600"/>
          </a:xfrm>
          <a:prstGeom prst="ellipse">
            <a:avLst/>
          </a:prstGeom>
          <a:solidFill>
            <a:srgbClr val="33CC33"/>
          </a:solidFill>
          <a:ln w="9525">
            <a:noFill/>
            <a:round/>
            <a:headEnd/>
            <a:tailEnd/>
          </a:ln>
          <a:effectLst/>
        </p:spPr>
        <p:txBody>
          <a:bodyPr wrap="none" anchor="ctr"/>
          <a:lstStyle/>
          <a:p>
            <a:endParaRPr lang="en-GB"/>
          </a:p>
        </p:txBody>
      </p:sp>
      <p:sp>
        <p:nvSpPr>
          <p:cNvPr id="52409" name="Oval 185"/>
          <p:cNvSpPr>
            <a:spLocks noChangeArrowheads="1"/>
          </p:cNvSpPr>
          <p:nvPr/>
        </p:nvSpPr>
        <p:spPr bwMode="auto">
          <a:xfrm>
            <a:off x="8382000" y="5410200"/>
            <a:ext cx="228600" cy="228600"/>
          </a:xfrm>
          <a:prstGeom prst="ellipse">
            <a:avLst/>
          </a:prstGeom>
          <a:solidFill>
            <a:schemeClr val="hlink"/>
          </a:solidFill>
          <a:ln w="9525">
            <a:noFill/>
            <a:round/>
            <a:headEnd/>
            <a:tailEnd/>
          </a:ln>
          <a:effectLst/>
        </p:spPr>
        <p:txBody>
          <a:bodyPr wrap="none" anchor="ctr"/>
          <a:lstStyle/>
          <a:p>
            <a:endParaRPr lang="en-GB"/>
          </a:p>
        </p:txBody>
      </p:sp>
      <p:sp>
        <p:nvSpPr>
          <p:cNvPr id="52410" name="Oval 186"/>
          <p:cNvSpPr>
            <a:spLocks noChangeArrowheads="1"/>
          </p:cNvSpPr>
          <p:nvPr/>
        </p:nvSpPr>
        <p:spPr bwMode="auto">
          <a:xfrm>
            <a:off x="8382000" y="4495800"/>
            <a:ext cx="228600" cy="228600"/>
          </a:xfrm>
          <a:prstGeom prst="ellipse">
            <a:avLst/>
          </a:prstGeom>
          <a:solidFill>
            <a:schemeClr val="hlink"/>
          </a:solidFill>
          <a:ln w="9525">
            <a:noFill/>
            <a:round/>
            <a:headEnd/>
            <a:tailEnd/>
          </a:ln>
          <a:effectLst/>
        </p:spPr>
        <p:txBody>
          <a:bodyPr wrap="none" anchor="ctr"/>
          <a:lstStyle/>
          <a:p>
            <a:endParaRPr lang="en-GB"/>
          </a:p>
        </p:txBody>
      </p:sp>
      <p:sp>
        <p:nvSpPr>
          <p:cNvPr id="52411" name="Oval 187"/>
          <p:cNvSpPr>
            <a:spLocks noChangeArrowheads="1"/>
          </p:cNvSpPr>
          <p:nvPr/>
        </p:nvSpPr>
        <p:spPr bwMode="auto">
          <a:xfrm>
            <a:off x="8382000" y="4038600"/>
            <a:ext cx="228600" cy="228600"/>
          </a:xfrm>
          <a:prstGeom prst="ellipse">
            <a:avLst/>
          </a:prstGeom>
          <a:solidFill>
            <a:srgbClr val="33CC33"/>
          </a:solidFill>
          <a:ln w="9525">
            <a:noFill/>
            <a:round/>
            <a:headEnd/>
            <a:tailEnd/>
          </a:ln>
          <a:effectLst/>
        </p:spPr>
        <p:txBody>
          <a:bodyPr wrap="none" anchor="ctr"/>
          <a:lstStyle/>
          <a:p>
            <a:endParaRPr lang="en-GB"/>
          </a:p>
        </p:txBody>
      </p:sp>
      <p:sp>
        <p:nvSpPr>
          <p:cNvPr id="52412" name="Oval 188"/>
          <p:cNvSpPr>
            <a:spLocks noChangeArrowheads="1"/>
          </p:cNvSpPr>
          <p:nvPr/>
        </p:nvSpPr>
        <p:spPr bwMode="auto">
          <a:xfrm>
            <a:off x="8382000" y="5867400"/>
            <a:ext cx="228600" cy="228600"/>
          </a:xfrm>
          <a:prstGeom prst="ellipse">
            <a:avLst/>
          </a:prstGeom>
          <a:solidFill>
            <a:srgbClr val="33CC33"/>
          </a:solidFill>
          <a:ln w="9525">
            <a:noFill/>
            <a:round/>
            <a:headEnd/>
            <a:tailEnd/>
          </a:ln>
          <a:effectLst/>
        </p:spPr>
        <p:txBody>
          <a:bodyPr wrap="none" anchor="ctr"/>
          <a:lstStyle/>
          <a:p>
            <a:endParaRPr lang="en-GB"/>
          </a:p>
        </p:txBody>
      </p:sp>
      <p:sp>
        <p:nvSpPr>
          <p:cNvPr id="52413" name="Oval 189"/>
          <p:cNvSpPr>
            <a:spLocks noChangeArrowheads="1"/>
          </p:cNvSpPr>
          <p:nvPr/>
        </p:nvSpPr>
        <p:spPr bwMode="auto">
          <a:xfrm>
            <a:off x="4573588" y="4495800"/>
            <a:ext cx="228600" cy="228600"/>
          </a:xfrm>
          <a:prstGeom prst="ellipse">
            <a:avLst/>
          </a:prstGeom>
          <a:solidFill>
            <a:schemeClr val="hlink"/>
          </a:solidFill>
          <a:ln w="9525">
            <a:noFill/>
            <a:round/>
            <a:headEnd/>
            <a:tailEnd/>
          </a:ln>
          <a:effectLst/>
        </p:spPr>
        <p:txBody>
          <a:bodyPr wrap="none" anchor="ctr"/>
          <a:lstStyle/>
          <a:p>
            <a:endParaRPr lang="en-GB"/>
          </a:p>
        </p:txBody>
      </p:sp>
      <p:sp>
        <p:nvSpPr>
          <p:cNvPr id="52414" name="Oval 190"/>
          <p:cNvSpPr>
            <a:spLocks noChangeArrowheads="1"/>
          </p:cNvSpPr>
          <p:nvPr/>
        </p:nvSpPr>
        <p:spPr bwMode="auto">
          <a:xfrm>
            <a:off x="8380413" y="4953000"/>
            <a:ext cx="228600" cy="228600"/>
          </a:xfrm>
          <a:prstGeom prst="ellipse">
            <a:avLst/>
          </a:prstGeom>
          <a:solidFill>
            <a:srgbClr val="33CC33"/>
          </a:solidFill>
          <a:ln w="9525">
            <a:noFill/>
            <a:round/>
            <a:headEnd/>
            <a:tailEnd/>
          </a:ln>
          <a:effectLst/>
        </p:spPr>
        <p:txBody>
          <a:bodyPr wrap="none" anchor="ctr"/>
          <a:lstStyle/>
          <a:p>
            <a:endParaRPr lang="en-GB"/>
          </a:p>
        </p:txBody>
      </p:sp>
      <p:sp>
        <p:nvSpPr>
          <p:cNvPr id="52415" name="Oval 191"/>
          <p:cNvSpPr>
            <a:spLocks noChangeArrowheads="1"/>
          </p:cNvSpPr>
          <p:nvPr/>
        </p:nvSpPr>
        <p:spPr bwMode="auto">
          <a:xfrm>
            <a:off x="5334000" y="1752600"/>
            <a:ext cx="228600" cy="228600"/>
          </a:xfrm>
          <a:prstGeom prst="ellipse">
            <a:avLst/>
          </a:prstGeom>
          <a:solidFill>
            <a:srgbClr val="33CC33"/>
          </a:solidFill>
          <a:ln w="9525">
            <a:noFill/>
            <a:round/>
            <a:headEnd/>
            <a:tailEnd/>
          </a:ln>
          <a:effectLst/>
        </p:spPr>
        <p:txBody>
          <a:bodyPr wrap="none" anchor="ctr"/>
          <a:lstStyle/>
          <a:p>
            <a:endParaRPr lang="en-GB"/>
          </a:p>
        </p:txBody>
      </p:sp>
      <p:sp>
        <p:nvSpPr>
          <p:cNvPr id="52416" name="Oval 192"/>
          <p:cNvSpPr>
            <a:spLocks noChangeArrowheads="1"/>
          </p:cNvSpPr>
          <p:nvPr/>
        </p:nvSpPr>
        <p:spPr bwMode="auto">
          <a:xfrm>
            <a:off x="5334000" y="2209800"/>
            <a:ext cx="228600" cy="228600"/>
          </a:xfrm>
          <a:prstGeom prst="ellipse">
            <a:avLst/>
          </a:prstGeom>
          <a:solidFill>
            <a:srgbClr val="33CC33"/>
          </a:solidFill>
          <a:ln w="9525">
            <a:noFill/>
            <a:round/>
            <a:headEnd/>
            <a:tailEnd/>
          </a:ln>
          <a:effectLst/>
        </p:spPr>
        <p:txBody>
          <a:bodyPr wrap="none" anchor="ctr"/>
          <a:lstStyle/>
          <a:p>
            <a:endParaRPr lang="en-GB"/>
          </a:p>
        </p:txBody>
      </p:sp>
      <p:sp>
        <p:nvSpPr>
          <p:cNvPr id="52417" name="Oval 193"/>
          <p:cNvSpPr>
            <a:spLocks noChangeArrowheads="1"/>
          </p:cNvSpPr>
          <p:nvPr/>
        </p:nvSpPr>
        <p:spPr bwMode="auto">
          <a:xfrm>
            <a:off x="5334000" y="2667000"/>
            <a:ext cx="228600" cy="228600"/>
          </a:xfrm>
          <a:prstGeom prst="ellipse">
            <a:avLst/>
          </a:prstGeom>
          <a:solidFill>
            <a:srgbClr val="33CC33"/>
          </a:solidFill>
          <a:ln w="9525">
            <a:noFill/>
            <a:round/>
            <a:headEnd/>
            <a:tailEnd/>
          </a:ln>
          <a:effectLst/>
        </p:spPr>
        <p:txBody>
          <a:bodyPr wrap="none" anchor="ctr"/>
          <a:lstStyle/>
          <a:p>
            <a:endParaRPr lang="en-GB"/>
          </a:p>
        </p:txBody>
      </p:sp>
      <p:sp>
        <p:nvSpPr>
          <p:cNvPr id="52418" name="Oval 194"/>
          <p:cNvSpPr>
            <a:spLocks noChangeArrowheads="1"/>
          </p:cNvSpPr>
          <p:nvPr/>
        </p:nvSpPr>
        <p:spPr bwMode="auto">
          <a:xfrm>
            <a:off x="5334000" y="3124200"/>
            <a:ext cx="228600" cy="228600"/>
          </a:xfrm>
          <a:prstGeom prst="ellipse">
            <a:avLst/>
          </a:prstGeom>
          <a:solidFill>
            <a:srgbClr val="33CC33"/>
          </a:solidFill>
          <a:ln w="9525">
            <a:noFill/>
            <a:round/>
            <a:headEnd/>
            <a:tailEnd/>
          </a:ln>
          <a:effectLst/>
        </p:spPr>
        <p:txBody>
          <a:bodyPr wrap="none" anchor="ctr"/>
          <a:lstStyle/>
          <a:p>
            <a:endParaRPr lang="en-GB"/>
          </a:p>
        </p:txBody>
      </p:sp>
      <p:sp>
        <p:nvSpPr>
          <p:cNvPr id="52419" name="Oval 195"/>
          <p:cNvSpPr>
            <a:spLocks noChangeArrowheads="1"/>
          </p:cNvSpPr>
          <p:nvPr/>
        </p:nvSpPr>
        <p:spPr bwMode="auto">
          <a:xfrm>
            <a:off x="5334000" y="3581400"/>
            <a:ext cx="228600" cy="228600"/>
          </a:xfrm>
          <a:prstGeom prst="ellipse">
            <a:avLst/>
          </a:prstGeom>
          <a:solidFill>
            <a:srgbClr val="33CC33"/>
          </a:solidFill>
          <a:ln w="9525">
            <a:noFill/>
            <a:round/>
            <a:headEnd/>
            <a:tailEnd/>
          </a:ln>
          <a:effectLst/>
        </p:spPr>
        <p:txBody>
          <a:bodyPr wrap="none" anchor="ctr"/>
          <a:lstStyle/>
          <a:p>
            <a:endParaRPr lang="en-GB"/>
          </a:p>
        </p:txBody>
      </p:sp>
      <p:sp>
        <p:nvSpPr>
          <p:cNvPr id="52420" name="Oval 196"/>
          <p:cNvSpPr>
            <a:spLocks noChangeArrowheads="1"/>
          </p:cNvSpPr>
          <p:nvPr/>
        </p:nvSpPr>
        <p:spPr bwMode="auto">
          <a:xfrm>
            <a:off x="5334000" y="4038600"/>
            <a:ext cx="228600" cy="228600"/>
          </a:xfrm>
          <a:prstGeom prst="ellipse">
            <a:avLst/>
          </a:prstGeom>
          <a:solidFill>
            <a:srgbClr val="33CC33"/>
          </a:solidFill>
          <a:ln w="9525">
            <a:noFill/>
            <a:round/>
            <a:headEnd/>
            <a:tailEnd/>
          </a:ln>
          <a:effectLst/>
        </p:spPr>
        <p:txBody>
          <a:bodyPr wrap="none" anchor="ctr"/>
          <a:lstStyle/>
          <a:p>
            <a:endParaRPr lang="en-GB"/>
          </a:p>
        </p:txBody>
      </p:sp>
      <p:sp>
        <p:nvSpPr>
          <p:cNvPr id="52421" name="Oval 197"/>
          <p:cNvSpPr>
            <a:spLocks noChangeArrowheads="1"/>
          </p:cNvSpPr>
          <p:nvPr/>
        </p:nvSpPr>
        <p:spPr bwMode="auto">
          <a:xfrm>
            <a:off x="5334000" y="4495800"/>
            <a:ext cx="228600" cy="228600"/>
          </a:xfrm>
          <a:prstGeom prst="ellipse">
            <a:avLst/>
          </a:prstGeom>
          <a:solidFill>
            <a:srgbClr val="33CC33"/>
          </a:solidFill>
          <a:ln w="9525">
            <a:noFill/>
            <a:round/>
            <a:headEnd/>
            <a:tailEnd/>
          </a:ln>
          <a:effectLst/>
        </p:spPr>
        <p:txBody>
          <a:bodyPr wrap="none" anchor="ctr"/>
          <a:lstStyle/>
          <a:p>
            <a:endParaRPr lang="en-GB"/>
          </a:p>
        </p:txBody>
      </p:sp>
      <p:sp>
        <p:nvSpPr>
          <p:cNvPr id="52422" name="Oval 198"/>
          <p:cNvSpPr>
            <a:spLocks noChangeArrowheads="1"/>
          </p:cNvSpPr>
          <p:nvPr/>
        </p:nvSpPr>
        <p:spPr bwMode="auto">
          <a:xfrm>
            <a:off x="5334000" y="4953000"/>
            <a:ext cx="228600" cy="228600"/>
          </a:xfrm>
          <a:prstGeom prst="ellipse">
            <a:avLst/>
          </a:prstGeom>
          <a:solidFill>
            <a:srgbClr val="33CC33"/>
          </a:solidFill>
          <a:ln w="9525">
            <a:noFill/>
            <a:round/>
            <a:headEnd/>
            <a:tailEnd/>
          </a:ln>
          <a:effectLst/>
        </p:spPr>
        <p:txBody>
          <a:bodyPr wrap="none" anchor="ctr"/>
          <a:lstStyle/>
          <a:p>
            <a:endParaRPr lang="en-GB"/>
          </a:p>
        </p:txBody>
      </p:sp>
      <p:sp>
        <p:nvSpPr>
          <p:cNvPr id="52423" name="Oval 199"/>
          <p:cNvSpPr>
            <a:spLocks noChangeArrowheads="1"/>
          </p:cNvSpPr>
          <p:nvPr/>
        </p:nvSpPr>
        <p:spPr bwMode="auto">
          <a:xfrm>
            <a:off x="5334000" y="5867400"/>
            <a:ext cx="228600" cy="228600"/>
          </a:xfrm>
          <a:prstGeom prst="ellipse">
            <a:avLst/>
          </a:prstGeom>
          <a:solidFill>
            <a:srgbClr val="33CC33"/>
          </a:solidFill>
          <a:ln w="9525">
            <a:noFill/>
            <a:round/>
            <a:headEnd/>
            <a:tailEnd/>
          </a:ln>
          <a:effectLst/>
        </p:spPr>
        <p:txBody>
          <a:bodyPr wrap="none" anchor="ctr"/>
          <a:lstStyle/>
          <a:p>
            <a:endParaRPr lang="en-GB"/>
          </a:p>
        </p:txBody>
      </p:sp>
      <p:sp>
        <p:nvSpPr>
          <p:cNvPr id="52424" name="Oval 200"/>
          <p:cNvSpPr>
            <a:spLocks noChangeArrowheads="1"/>
          </p:cNvSpPr>
          <p:nvPr/>
        </p:nvSpPr>
        <p:spPr bwMode="auto">
          <a:xfrm>
            <a:off x="5334000" y="5410200"/>
            <a:ext cx="228600" cy="228600"/>
          </a:xfrm>
          <a:prstGeom prst="ellipse">
            <a:avLst/>
          </a:prstGeom>
          <a:solidFill>
            <a:schemeClr val="hlink"/>
          </a:solidFill>
          <a:ln w="9525">
            <a:noFill/>
            <a:round/>
            <a:headEnd/>
            <a:tailEnd/>
          </a:ln>
          <a:effectLst/>
        </p:spPr>
        <p:txBody>
          <a:bodyPr wrap="none" anchor="ctr"/>
          <a:lstStyle/>
          <a:p>
            <a:endParaRPr lang="en-GB"/>
          </a:p>
        </p:txBody>
      </p:sp>
      <p:sp>
        <p:nvSpPr>
          <p:cNvPr id="52425" name="Oval 201"/>
          <p:cNvSpPr>
            <a:spLocks noChangeArrowheads="1"/>
          </p:cNvSpPr>
          <p:nvPr/>
        </p:nvSpPr>
        <p:spPr bwMode="auto">
          <a:xfrm>
            <a:off x="6400800" y="6400800"/>
            <a:ext cx="228600" cy="228600"/>
          </a:xfrm>
          <a:prstGeom prst="ellipse">
            <a:avLst/>
          </a:prstGeom>
          <a:solidFill>
            <a:schemeClr val="hlink"/>
          </a:solidFill>
          <a:ln w="9525">
            <a:noFill/>
            <a:round/>
            <a:headEnd/>
            <a:tailEnd/>
          </a:ln>
          <a:effectLst/>
        </p:spPr>
        <p:txBody>
          <a:bodyPr wrap="none" anchor="ctr"/>
          <a:lstStyle/>
          <a:p>
            <a:endParaRPr lang="en-GB"/>
          </a:p>
        </p:txBody>
      </p:sp>
      <p:sp>
        <p:nvSpPr>
          <p:cNvPr id="52426" name="Oval 202"/>
          <p:cNvSpPr>
            <a:spLocks noChangeArrowheads="1"/>
          </p:cNvSpPr>
          <p:nvPr/>
        </p:nvSpPr>
        <p:spPr bwMode="auto">
          <a:xfrm>
            <a:off x="3962400" y="6400800"/>
            <a:ext cx="228600" cy="228600"/>
          </a:xfrm>
          <a:prstGeom prst="ellipse">
            <a:avLst/>
          </a:prstGeom>
          <a:solidFill>
            <a:srgbClr val="FFFF00"/>
          </a:solidFill>
          <a:ln w="9525">
            <a:noFill/>
            <a:round/>
            <a:headEnd/>
            <a:tailEnd/>
          </a:ln>
          <a:effectLst/>
        </p:spPr>
        <p:txBody>
          <a:bodyPr wrap="none" anchor="ctr"/>
          <a:lstStyle/>
          <a:p>
            <a:endParaRPr lang="en-GB"/>
          </a:p>
        </p:txBody>
      </p:sp>
      <p:sp>
        <p:nvSpPr>
          <p:cNvPr id="52427" name="Oval 203"/>
          <p:cNvSpPr>
            <a:spLocks noChangeArrowheads="1"/>
          </p:cNvSpPr>
          <p:nvPr/>
        </p:nvSpPr>
        <p:spPr bwMode="auto">
          <a:xfrm>
            <a:off x="1981200" y="6400800"/>
            <a:ext cx="228600" cy="228600"/>
          </a:xfrm>
          <a:prstGeom prst="ellipse">
            <a:avLst/>
          </a:prstGeom>
          <a:solidFill>
            <a:srgbClr val="33CC33"/>
          </a:solidFill>
          <a:ln w="9525">
            <a:noFill/>
            <a:round/>
            <a:headEnd/>
            <a:tailEnd/>
          </a:ln>
          <a:effectLst/>
        </p:spPr>
        <p:txBody>
          <a:bodyPr wrap="none" anchor="ctr"/>
          <a:lstStyle/>
          <a:p>
            <a:endParaRPr lang="en-GB"/>
          </a:p>
        </p:txBody>
      </p:sp>
      <p:sp>
        <p:nvSpPr>
          <p:cNvPr id="52428" name="Text Box 204"/>
          <p:cNvSpPr txBox="1">
            <a:spLocks noChangeArrowheads="1"/>
          </p:cNvSpPr>
          <p:nvPr/>
        </p:nvSpPr>
        <p:spPr bwMode="auto">
          <a:xfrm>
            <a:off x="2286000" y="6324600"/>
            <a:ext cx="1447800" cy="366713"/>
          </a:xfrm>
          <a:prstGeom prst="rect">
            <a:avLst/>
          </a:prstGeom>
          <a:noFill/>
          <a:ln w="9525">
            <a:noFill/>
            <a:miter lim="800000"/>
            <a:headEnd/>
            <a:tailEnd/>
          </a:ln>
          <a:effectLst/>
        </p:spPr>
        <p:txBody>
          <a:bodyPr>
            <a:spAutoFit/>
          </a:bodyPr>
          <a:lstStyle/>
          <a:p>
            <a:pPr>
              <a:spcBef>
                <a:spcPct val="50000"/>
              </a:spcBef>
            </a:pPr>
            <a:r>
              <a:rPr lang="en-US"/>
              <a:t>Supported</a:t>
            </a:r>
          </a:p>
        </p:txBody>
      </p:sp>
      <p:sp>
        <p:nvSpPr>
          <p:cNvPr id="52429" name="Text Box 205"/>
          <p:cNvSpPr txBox="1">
            <a:spLocks noChangeArrowheads="1"/>
          </p:cNvSpPr>
          <p:nvPr/>
        </p:nvSpPr>
        <p:spPr bwMode="auto">
          <a:xfrm>
            <a:off x="4343400" y="6324600"/>
            <a:ext cx="1905000" cy="366713"/>
          </a:xfrm>
          <a:prstGeom prst="rect">
            <a:avLst/>
          </a:prstGeom>
          <a:noFill/>
          <a:ln w="9525">
            <a:noFill/>
            <a:miter lim="800000"/>
            <a:headEnd/>
            <a:tailEnd/>
          </a:ln>
          <a:effectLst/>
        </p:spPr>
        <p:txBody>
          <a:bodyPr>
            <a:spAutoFit/>
          </a:bodyPr>
          <a:lstStyle/>
          <a:p>
            <a:pPr>
              <a:spcBef>
                <a:spcPct val="50000"/>
              </a:spcBef>
            </a:pPr>
            <a:r>
              <a:rPr lang="en-US"/>
              <a:t>Partly supported</a:t>
            </a:r>
          </a:p>
        </p:txBody>
      </p:sp>
      <p:sp>
        <p:nvSpPr>
          <p:cNvPr id="52430" name="Text Box 206"/>
          <p:cNvSpPr txBox="1">
            <a:spLocks noChangeArrowheads="1"/>
          </p:cNvSpPr>
          <p:nvPr/>
        </p:nvSpPr>
        <p:spPr bwMode="auto">
          <a:xfrm>
            <a:off x="6781800" y="6324600"/>
            <a:ext cx="1676400" cy="366713"/>
          </a:xfrm>
          <a:prstGeom prst="rect">
            <a:avLst/>
          </a:prstGeom>
          <a:noFill/>
          <a:ln w="9525">
            <a:noFill/>
            <a:miter lim="800000"/>
            <a:headEnd/>
            <a:tailEnd/>
          </a:ln>
          <a:effectLst/>
        </p:spPr>
        <p:txBody>
          <a:bodyPr>
            <a:spAutoFit/>
          </a:bodyPr>
          <a:lstStyle/>
          <a:p>
            <a:pPr>
              <a:spcBef>
                <a:spcPct val="50000"/>
              </a:spcBef>
            </a:pPr>
            <a:r>
              <a:rPr lang="en-US"/>
              <a:t>Not supported</a:t>
            </a:r>
          </a:p>
        </p:txBody>
      </p:sp>
    </p:spTree>
  </p:cSld>
  <p:clrMapOvr>
    <a:masterClrMapping/>
  </p:clrMapOvr>
  <p:transition>
    <p:fade/>
  </p:transition>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Rectangle 2"/>
          <p:cNvSpPr>
            <a:spLocks noChangeArrowheads="1"/>
          </p:cNvSpPr>
          <p:nvPr/>
        </p:nvSpPr>
        <p:spPr bwMode="auto">
          <a:xfrm>
            <a:off x="976313" y="4459288"/>
            <a:ext cx="1439862" cy="1439862"/>
          </a:xfrm>
          <a:prstGeom prst="rect">
            <a:avLst/>
          </a:prstGeom>
          <a:solidFill>
            <a:srgbClr val="CCCC00"/>
          </a:solidFill>
          <a:ln w="12700" algn="ctr">
            <a:solidFill>
              <a:schemeClr val="tx1"/>
            </a:solidFill>
            <a:miter lim="800000"/>
            <a:headEnd/>
            <a:tailEnd/>
          </a:ln>
          <a:effectLst/>
        </p:spPr>
        <p:txBody>
          <a:bodyPr wrap="none" anchor="ctr"/>
          <a:lstStyle/>
          <a:p>
            <a:endParaRPr lang="en-US" sz="2400" i="0">
              <a:effectLst>
                <a:outerShdw blurRad="38100" dist="38100" dir="2700000" algn="tl">
                  <a:srgbClr val="000000"/>
                </a:outerShdw>
              </a:effectLst>
            </a:endParaRPr>
          </a:p>
        </p:txBody>
      </p:sp>
      <p:sp>
        <p:nvSpPr>
          <p:cNvPr id="157699" name="Rectangle 3"/>
          <p:cNvSpPr>
            <a:spLocks noChangeArrowheads="1"/>
          </p:cNvSpPr>
          <p:nvPr/>
        </p:nvSpPr>
        <p:spPr bwMode="auto">
          <a:xfrm>
            <a:off x="1120775" y="4603750"/>
            <a:ext cx="1439863" cy="1439863"/>
          </a:xfrm>
          <a:prstGeom prst="rect">
            <a:avLst/>
          </a:prstGeom>
          <a:solidFill>
            <a:srgbClr val="CCCC00"/>
          </a:solidFill>
          <a:ln w="12700" algn="ctr">
            <a:solidFill>
              <a:schemeClr val="tx1"/>
            </a:solidFill>
            <a:miter lim="800000"/>
            <a:headEnd/>
            <a:tailEnd/>
          </a:ln>
          <a:effectLst/>
        </p:spPr>
        <p:txBody>
          <a:bodyPr wrap="none" anchor="ctr"/>
          <a:lstStyle/>
          <a:p>
            <a:endParaRPr lang="en-US" sz="2400" i="0">
              <a:effectLst>
                <a:outerShdw blurRad="38100" dist="38100" dir="2700000" algn="tl">
                  <a:srgbClr val="000000"/>
                </a:outerShdw>
              </a:effectLst>
            </a:endParaRPr>
          </a:p>
        </p:txBody>
      </p:sp>
      <p:sp>
        <p:nvSpPr>
          <p:cNvPr id="157700" name="Rectangle 4"/>
          <p:cNvSpPr>
            <a:spLocks noChangeArrowheads="1"/>
          </p:cNvSpPr>
          <p:nvPr/>
        </p:nvSpPr>
        <p:spPr bwMode="auto">
          <a:xfrm>
            <a:off x="1263650" y="4746625"/>
            <a:ext cx="1439863" cy="1439863"/>
          </a:xfrm>
          <a:prstGeom prst="rect">
            <a:avLst/>
          </a:prstGeom>
          <a:solidFill>
            <a:srgbClr val="CCCC00"/>
          </a:solidFill>
          <a:ln w="12700" algn="ctr">
            <a:solidFill>
              <a:schemeClr val="tx1"/>
            </a:solidFill>
            <a:miter lim="800000"/>
            <a:headEnd/>
            <a:tailEnd/>
          </a:ln>
          <a:effectLst/>
        </p:spPr>
        <p:txBody>
          <a:bodyPr wrap="none" anchor="ctr"/>
          <a:lstStyle/>
          <a:p>
            <a:endParaRPr lang="en-US" sz="2400" i="0">
              <a:effectLst>
                <a:outerShdw blurRad="38100" dist="38100" dir="2700000" algn="tl">
                  <a:srgbClr val="000000"/>
                </a:outerShdw>
              </a:effectLst>
            </a:endParaRPr>
          </a:p>
        </p:txBody>
      </p:sp>
      <p:sp>
        <p:nvSpPr>
          <p:cNvPr id="157701" name="Rectangle 5"/>
          <p:cNvSpPr>
            <a:spLocks noChangeArrowheads="1"/>
          </p:cNvSpPr>
          <p:nvPr/>
        </p:nvSpPr>
        <p:spPr bwMode="auto">
          <a:xfrm>
            <a:off x="1408113" y="4891088"/>
            <a:ext cx="1439862" cy="1439862"/>
          </a:xfrm>
          <a:prstGeom prst="rect">
            <a:avLst/>
          </a:prstGeom>
          <a:solidFill>
            <a:srgbClr val="CCCC00"/>
          </a:solidFill>
          <a:ln w="12700" algn="ctr">
            <a:solidFill>
              <a:schemeClr val="tx1"/>
            </a:solidFill>
            <a:miter lim="800000"/>
            <a:headEnd/>
            <a:tailEnd/>
          </a:ln>
          <a:effectLst/>
        </p:spPr>
        <p:txBody>
          <a:bodyPr wrap="none" anchor="ctr"/>
          <a:lstStyle/>
          <a:p>
            <a:endParaRPr lang="en-US" sz="2400" i="0">
              <a:effectLst>
                <a:outerShdw blurRad="38100" dist="38100" dir="2700000" algn="tl">
                  <a:srgbClr val="000000"/>
                </a:outerShdw>
              </a:effectLst>
            </a:endParaRPr>
          </a:p>
        </p:txBody>
      </p:sp>
      <p:sp>
        <p:nvSpPr>
          <p:cNvPr id="157702" name="Rectangle 6"/>
          <p:cNvSpPr>
            <a:spLocks noGrp="1" noChangeArrowheads="1"/>
          </p:cNvSpPr>
          <p:nvPr>
            <p:ph type="title"/>
          </p:nvPr>
        </p:nvSpPr>
        <p:spPr/>
        <p:txBody>
          <a:bodyPr/>
          <a:lstStyle/>
          <a:p>
            <a:r>
              <a:rPr lang="en-US" dirty="0" smtClean="0"/>
              <a:t>Front-End EDH </a:t>
            </a:r>
            <a:r>
              <a:rPr lang="en-US" dirty="0"/>
              <a:t>Architecture</a:t>
            </a:r>
          </a:p>
        </p:txBody>
      </p:sp>
      <p:sp>
        <p:nvSpPr>
          <p:cNvPr id="157703" name="Rectangle 7"/>
          <p:cNvSpPr>
            <a:spLocks noGrp="1" noChangeArrowheads="1"/>
          </p:cNvSpPr>
          <p:nvPr>
            <p:ph type="body" idx="1"/>
          </p:nvPr>
        </p:nvSpPr>
        <p:spPr/>
        <p:txBody>
          <a:bodyPr/>
          <a:lstStyle/>
          <a:p>
            <a:r>
              <a:rPr lang="en-US" dirty="0" smtClean="0"/>
              <a:t>CERN-made, Java only</a:t>
            </a:r>
            <a:endParaRPr lang="en-US" dirty="0"/>
          </a:p>
          <a:p>
            <a:r>
              <a:rPr lang="en-US" dirty="0" smtClean="0"/>
              <a:t>Reusable input objects</a:t>
            </a:r>
            <a:endParaRPr lang="en-US" dirty="0"/>
          </a:p>
          <a:p>
            <a:r>
              <a:rPr lang="en-US" dirty="0" smtClean="0"/>
              <a:t>1-2 months to develop</a:t>
            </a:r>
            <a:br>
              <a:rPr lang="en-US" dirty="0" smtClean="0"/>
            </a:br>
            <a:r>
              <a:rPr lang="en-US" dirty="0" smtClean="0"/>
              <a:t>a new process</a:t>
            </a:r>
            <a:endParaRPr lang="en-US" dirty="0"/>
          </a:p>
          <a:p>
            <a:r>
              <a:rPr lang="en-US" dirty="0"/>
              <a:t>Highly </a:t>
            </a:r>
            <a:r>
              <a:rPr lang="en-US" dirty="0" smtClean="0"/>
              <a:t>available (multiple Java VMs)</a:t>
            </a:r>
            <a:endParaRPr lang="en-US" dirty="0"/>
          </a:p>
        </p:txBody>
      </p:sp>
      <p:sp>
        <p:nvSpPr>
          <p:cNvPr id="157704" name="Rectangle 8"/>
          <p:cNvSpPr>
            <a:spLocks noChangeArrowheads="1"/>
          </p:cNvSpPr>
          <p:nvPr/>
        </p:nvSpPr>
        <p:spPr bwMode="auto">
          <a:xfrm>
            <a:off x="6303963" y="4098925"/>
            <a:ext cx="1657350" cy="2376488"/>
          </a:xfrm>
          <a:prstGeom prst="rect">
            <a:avLst/>
          </a:prstGeom>
          <a:solidFill>
            <a:srgbClr val="009999"/>
          </a:solidFill>
          <a:ln w="12700" algn="ctr">
            <a:solidFill>
              <a:schemeClr val="tx1"/>
            </a:solidFill>
            <a:miter lim="800000"/>
            <a:headEnd/>
            <a:tailEnd/>
          </a:ln>
          <a:effectLst/>
        </p:spPr>
        <p:txBody>
          <a:bodyPr wrap="none" anchor="ctr"/>
          <a:lstStyle/>
          <a:p>
            <a:r>
              <a:rPr lang="en-US" sz="2400" i="0">
                <a:effectLst>
                  <a:outerShdw blurRad="38100" dist="38100" dir="2700000" algn="tl">
                    <a:srgbClr val="000000"/>
                  </a:outerShdw>
                </a:effectLst>
              </a:rPr>
              <a:t>Database</a:t>
            </a:r>
            <a:br>
              <a:rPr lang="en-US" sz="2400" i="0">
                <a:effectLst>
                  <a:outerShdw blurRad="38100" dist="38100" dir="2700000" algn="tl">
                    <a:srgbClr val="000000"/>
                  </a:outerShdw>
                </a:effectLst>
              </a:rPr>
            </a:br>
            <a:r>
              <a:rPr lang="en-US" sz="2400" i="0">
                <a:effectLst>
                  <a:outerShdw blurRad="38100" dist="38100" dir="2700000" algn="tl">
                    <a:srgbClr val="000000"/>
                  </a:outerShdw>
                </a:effectLst>
              </a:rPr>
              <a:t>Server</a:t>
            </a:r>
          </a:p>
        </p:txBody>
      </p:sp>
      <p:sp>
        <p:nvSpPr>
          <p:cNvPr id="157705" name="Rectangle 9"/>
          <p:cNvSpPr>
            <a:spLocks noChangeArrowheads="1"/>
          </p:cNvSpPr>
          <p:nvPr/>
        </p:nvSpPr>
        <p:spPr bwMode="auto">
          <a:xfrm>
            <a:off x="1552575" y="5035550"/>
            <a:ext cx="1439863" cy="1439863"/>
          </a:xfrm>
          <a:prstGeom prst="rect">
            <a:avLst/>
          </a:prstGeom>
          <a:solidFill>
            <a:srgbClr val="CCCC00"/>
          </a:solidFill>
          <a:ln w="12700" algn="ctr">
            <a:solidFill>
              <a:schemeClr val="tx1"/>
            </a:solidFill>
            <a:miter lim="800000"/>
            <a:headEnd/>
            <a:tailEnd/>
          </a:ln>
          <a:effectLst/>
        </p:spPr>
        <p:txBody>
          <a:bodyPr wrap="none" anchor="ctr"/>
          <a:lstStyle/>
          <a:p>
            <a:r>
              <a:rPr lang="en-US" sz="2400" i="0">
                <a:effectLst>
                  <a:outerShdw blurRad="38100" dist="38100" dir="2700000" algn="tl">
                    <a:srgbClr val="000000"/>
                  </a:outerShdw>
                </a:effectLst>
              </a:rPr>
              <a:t>Client</a:t>
            </a:r>
            <a:br>
              <a:rPr lang="en-US" sz="2400" i="0">
                <a:effectLst>
                  <a:outerShdw blurRad="38100" dist="38100" dir="2700000" algn="tl">
                    <a:srgbClr val="000000"/>
                  </a:outerShdw>
                </a:effectLst>
              </a:rPr>
            </a:br>
            <a:r>
              <a:rPr lang="en-US" sz="2400" i="0">
                <a:effectLst>
                  <a:outerShdw blurRad="38100" dist="38100" dir="2700000" algn="tl">
                    <a:srgbClr val="000000"/>
                  </a:outerShdw>
                </a:effectLst>
              </a:rPr>
              <a:t>Computer</a:t>
            </a:r>
          </a:p>
        </p:txBody>
      </p:sp>
      <p:sp>
        <p:nvSpPr>
          <p:cNvPr id="157706" name="Line 10"/>
          <p:cNvSpPr>
            <a:spLocks noChangeShapeType="1"/>
          </p:cNvSpPr>
          <p:nvPr/>
        </p:nvSpPr>
        <p:spPr bwMode="auto">
          <a:xfrm>
            <a:off x="2992438" y="5972175"/>
            <a:ext cx="863600" cy="0"/>
          </a:xfrm>
          <a:prstGeom prst="line">
            <a:avLst/>
          </a:prstGeom>
          <a:noFill/>
          <a:ln w="57150">
            <a:solidFill>
              <a:schemeClr val="tx1"/>
            </a:solidFill>
            <a:round/>
            <a:headEnd type="triangle" w="med" len="med"/>
            <a:tailEnd type="triangle" w="med" len="med"/>
          </a:ln>
          <a:effectLst/>
        </p:spPr>
        <p:txBody>
          <a:bodyPr/>
          <a:lstStyle/>
          <a:p>
            <a:endParaRPr lang="en-GB"/>
          </a:p>
        </p:txBody>
      </p:sp>
      <p:sp>
        <p:nvSpPr>
          <p:cNvPr id="157707" name="Line 11"/>
          <p:cNvSpPr>
            <a:spLocks noChangeShapeType="1"/>
          </p:cNvSpPr>
          <p:nvPr/>
        </p:nvSpPr>
        <p:spPr bwMode="auto">
          <a:xfrm>
            <a:off x="5440363" y="5683250"/>
            <a:ext cx="863600" cy="0"/>
          </a:xfrm>
          <a:prstGeom prst="line">
            <a:avLst/>
          </a:prstGeom>
          <a:noFill/>
          <a:ln w="57150">
            <a:solidFill>
              <a:schemeClr val="tx1"/>
            </a:solidFill>
            <a:round/>
            <a:headEnd type="triangle" w="med" len="med"/>
            <a:tailEnd type="triangle" w="med" len="med"/>
          </a:ln>
          <a:effectLst/>
        </p:spPr>
        <p:txBody>
          <a:bodyPr/>
          <a:lstStyle/>
          <a:p>
            <a:endParaRPr lang="en-GB"/>
          </a:p>
        </p:txBody>
      </p:sp>
      <p:sp>
        <p:nvSpPr>
          <p:cNvPr id="157708" name="Rectangle 12"/>
          <p:cNvSpPr>
            <a:spLocks noChangeArrowheads="1"/>
          </p:cNvSpPr>
          <p:nvPr/>
        </p:nvSpPr>
        <p:spPr bwMode="auto">
          <a:xfrm>
            <a:off x="3857625" y="5395913"/>
            <a:ext cx="1584325" cy="1079500"/>
          </a:xfrm>
          <a:prstGeom prst="rect">
            <a:avLst/>
          </a:prstGeom>
          <a:solidFill>
            <a:srgbClr val="008000"/>
          </a:solidFill>
          <a:ln w="12700" algn="ctr">
            <a:solidFill>
              <a:schemeClr val="tx1"/>
            </a:solidFill>
            <a:miter lim="800000"/>
            <a:headEnd/>
            <a:tailEnd/>
          </a:ln>
          <a:effectLst/>
        </p:spPr>
        <p:txBody>
          <a:bodyPr wrap="none" anchor="ctr"/>
          <a:lstStyle/>
          <a:p>
            <a:r>
              <a:rPr lang="en-US" sz="2400" i="0">
                <a:effectLst>
                  <a:outerShdw blurRad="38100" dist="38100" dir="2700000" algn="tl">
                    <a:srgbClr val="000000"/>
                  </a:outerShdw>
                </a:effectLst>
              </a:rPr>
              <a:t>Application</a:t>
            </a:r>
            <a:br>
              <a:rPr lang="en-US" sz="2400" i="0">
                <a:effectLst>
                  <a:outerShdw blurRad="38100" dist="38100" dir="2700000" algn="tl">
                    <a:srgbClr val="000000"/>
                  </a:outerShdw>
                </a:effectLst>
              </a:rPr>
            </a:br>
            <a:r>
              <a:rPr lang="en-US" sz="2400" i="0">
                <a:effectLst>
                  <a:outerShdw blurRad="38100" dist="38100" dir="2700000" algn="tl">
                    <a:srgbClr val="000000"/>
                  </a:outerShdw>
                </a:effectLst>
              </a:rPr>
              <a:t>Server</a:t>
            </a:r>
          </a:p>
        </p:txBody>
      </p:sp>
      <p:pic>
        <p:nvPicPr>
          <p:cNvPr id="157709" name="Picture 13" descr="Untitled-2"/>
          <p:cNvPicPr>
            <a:picLocks noChangeAspect="1" noChangeArrowheads="1"/>
          </p:cNvPicPr>
          <p:nvPr/>
        </p:nvPicPr>
        <p:blipFill>
          <a:blip r:embed="rId3" cstate="print"/>
          <a:srcRect/>
          <a:stretch>
            <a:fillRect/>
          </a:stretch>
        </p:blipFill>
        <p:spPr bwMode="auto">
          <a:xfrm>
            <a:off x="3556000" y="4749800"/>
            <a:ext cx="2208213" cy="2208213"/>
          </a:xfrm>
          <a:prstGeom prst="rect">
            <a:avLst/>
          </a:prstGeom>
          <a:noFill/>
        </p:spPr>
      </p:pic>
      <p:grpSp>
        <p:nvGrpSpPr>
          <p:cNvPr id="2" name="Group 14"/>
          <p:cNvGrpSpPr>
            <a:grpSpLocks/>
          </p:cNvGrpSpPr>
          <p:nvPr/>
        </p:nvGrpSpPr>
        <p:grpSpPr bwMode="auto">
          <a:xfrm>
            <a:off x="2560638" y="4098925"/>
            <a:ext cx="3743325" cy="1079500"/>
            <a:chOff x="1565" y="2432"/>
            <a:chExt cx="2358" cy="680"/>
          </a:xfrm>
        </p:grpSpPr>
        <p:sp>
          <p:nvSpPr>
            <p:cNvPr id="157711" name="Rectangle 15"/>
            <p:cNvSpPr>
              <a:spLocks noChangeArrowheads="1"/>
            </p:cNvSpPr>
            <p:nvPr/>
          </p:nvSpPr>
          <p:spPr bwMode="auto">
            <a:xfrm>
              <a:off x="2381" y="2432"/>
              <a:ext cx="998" cy="680"/>
            </a:xfrm>
            <a:prstGeom prst="rect">
              <a:avLst/>
            </a:prstGeom>
            <a:solidFill>
              <a:srgbClr val="008000"/>
            </a:solidFill>
            <a:ln w="12700" algn="ctr">
              <a:solidFill>
                <a:schemeClr val="tx1"/>
              </a:solidFill>
              <a:miter lim="800000"/>
              <a:headEnd/>
              <a:tailEnd/>
            </a:ln>
            <a:effectLst/>
          </p:spPr>
          <p:txBody>
            <a:bodyPr wrap="none" anchor="ctr"/>
            <a:lstStyle/>
            <a:p>
              <a:r>
                <a:rPr lang="en-US" sz="2400" i="0">
                  <a:effectLst>
                    <a:outerShdw blurRad="38100" dist="38100" dir="2700000" algn="tl">
                      <a:srgbClr val="000000"/>
                    </a:outerShdw>
                  </a:effectLst>
                </a:rPr>
                <a:t>Application</a:t>
              </a:r>
              <a:br>
                <a:rPr lang="en-US" sz="2400" i="0">
                  <a:effectLst>
                    <a:outerShdw blurRad="38100" dist="38100" dir="2700000" algn="tl">
                      <a:srgbClr val="000000"/>
                    </a:outerShdw>
                  </a:effectLst>
                </a:rPr>
              </a:br>
              <a:r>
                <a:rPr lang="en-US" sz="2400" i="0">
                  <a:effectLst>
                    <a:outerShdw blurRad="38100" dist="38100" dir="2700000" algn="tl">
                      <a:srgbClr val="000000"/>
                    </a:outerShdw>
                  </a:effectLst>
                </a:rPr>
                <a:t>Server</a:t>
              </a:r>
            </a:p>
          </p:txBody>
        </p:sp>
        <p:sp>
          <p:nvSpPr>
            <p:cNvPr id="157712" name="Line 16"/>
            <p:cNvSpPr>
              <a:spLocks noChangeShapeType="1"/>
            </p:cNvSpPr>
            <p:nvPr/>
          </p:nvSpPr>
          <p:spPr bwMode="auto">
            <a:xfrm>
              <a:off x="3379" y="2795"/>
              <a:ext cx="544" cy="0"/>
            </a:xfrm>
            <a:prstGeom prst="line">
              <a:avLst/>
            </a:prstGeom>
            <a:noFill/>
            <a:ln w="57150">
              <a:solidFill>
                <a:schemeClr val="tx1"/>
              </a:solidFill>
              <a:round/>
              <a:headEnd type="triangle" w="med" len="med"/>
              <a:tailEnd type="triangle" w="med" len="med"/>
            </a:ln>
            <a:effectLst/>
          </p:spPr>
          <p:txBody>
            <a:bodyPr/>
            <a:lstStyle/>
            <a:p>
              <a:endParaRPr lang="en-GB"/>
            </a:p>
          </p:txBody>
        </p:sp>
        <p:sp>
          <p:nvSpPr>
            <p:cNvPr id="157713" name="Line 17"/>
            <p:cNvSpPr>
              <a:spLocks noChangeShapeType="1"/>
            </p:cNvSpPr>
            <p:nvPr/>
          </p:nvSpPr>
          <p:spPr bwMode="auto">
            <a:xfrm>
              <a:off x="1565" y="2750"/>
              <a:ext cx="816" cy="0"/>
            </a:xfrm>
            <a:prstGeom prst="line">
              <a:avLst/>
            </a:prstGeom>
            <a:noFill/>
            <a:ln w="57150">
              <a:solidFill>
                <a:schemeClr val="tx1"/>
              </a:solidFill>
              <a:round/>
              <a:headEnd type="triangle" w="med" len="med"/>
              <a:tailEnd type="triangle" w="med" len="med"/>
            </a:ln>
            <a:effectLst/>
          </p:spPr>
          <p:txBody>
            <a:bodyPr/>
            <a:lstStyle/>
            <a:p>
              <a:endParaRPr lang="en-GB"/>
            </a:p>
          </p:txBody>
        </p:sp>
      </p:grpSp>
      <p:pic>
        <p:nvPicPr>
          <p:cNvPr id="31745" name="Picture 1"/>
          <p:cNvPicPr>
            <a:picLocks noChangeAspect="1" noChangeArrowheads="1"/>
          </p:cNvPicPr>
          <p:nvPr/>
        </p:nvPicPr>
        <p:blipFill>
          <a:blip r:embed="rId4" cstate="print"/>
          <a:srcRect/>
          <a:stretch>
            <a:fillRect/>
          </a:stretch>
        </p:blipFill>
        <p:spPr bwMode="auto">
          <a:xfrm>
            <a:off x="5743576" y="1151351"/>
            <a:ext cx="2847974" cy="1968087"/>
          </a:xfrm>
          <a:prstGeom prst="rect">
            <a:avLst/>
          </a:prstGeom>
          <a:noFill/>
          <a:ln w="9525">
            <a:noFill/>
            <a:miter lim="800000"/>
            <a:headEnd/>
            <a:tailEnd/>
          </a:ln>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600"/>
                                  </p:stCondLst>
                                  <p:childTnLst>
                                    <p:set>
                                      <p:cBhvr>
                                        <p:cTn id="6" dur="1" fill="hold">
                                          <p:stCondLst>
                                            <p:cond delay="0"/>
                                          </p:stCondLst>
                                        </p:cTn>
                                        <p:tgtEl>
                                          <p:spTgt spid="157698"/>
                                        </p:tgtEl>
                                        <p:attrNameLst>
                                          <p:attrName>style.visibility</p:attrName>
                                        </p:attrNameLst>
                                      </p:cBhvr>
                                      <p:to>
                                        <p:strVal val="visible"/>
                                      </p:to>
                                    </p:set>
                                    <p:animEffect transition="in" filter="fade">
                                      <p:cBhvr>
                                        <p:cTn id="7" dur="500"/>
                                        <p:tgtEl>
                                          <p:spTgt spid="157698"/>
                                        </p:tgtEl>
                                      </p:cBhvr>
                                    </p:animEffect>
                                  </p:childTnLst>
                                </p:cTn>
                              </p:par>
                              <p:par>
                                <p:cTn id="8" presetID="10" presetClass="entr" presetSubtype="0" fill="hold" grpId="0" nodeType="withEffect">
                                  <p:stCondLst>
                                    <p:cond delay="400"/>
                                  </p:stCondLst>
                                  <p:childTnLst>
                                    <p:set>
                                      <p:cBhvr>
                                        <p:cTn id="9" dur="1" fill="hold">
                                          <p:stCondLst>
                                            <p:cond delay="0"/>
                                          </p:stCondLst>
                                        </p:cTn>
                                        <p:tgtEl>
                                          <p:spTgt spid="157699"/>
                                        </p:tgtEl>
                                        <p:attrNameLst>
                                          <p:attrName>style.visibility</p:attrName>
                                        </p:attrNameLst>
                                      </p:cBhvr>
                                      <p:to>
                                        <p:strVal val="visible"/>
                                      </p:to>
                                    </p:set>
                                    <p:animEffect transition="in" filter="fade">
                                      <p:cBhvr>
                                        <p:cTn id="10" dur="500"/>
                                        <p:tgtEl>
                                          <p:spTgt spid="157699"/>
                                        </p:tgtEl>
                                      </p:cBhvr>
                                    </p:animEffect>
                                  </p:childTnLst>
                                </p:cTn>
                              </p:par>
                              <p:par>
                                <p:cTn id="11" presetID="10" presetClass="entr" presetSubtype="0" fill="hold" grpId="0" nodeType="withEffect">
                                  <p:stCondLst>
                                    <p:cond delay="200"/>
                                  </p:stCondLst>
                                  <p:childTnLst>
                                    <p:set>
                                      <p:cBhvr>
                                        <p:cTn id="12" dur="1" fill="hold">
                                          <p:stCondLst>
                                            <p:cond delay="0"/>
                                          </p:stCondLst>
                                        </p:cTn>
                                        <p:tgtEl>
                                          <p:spTgt spid="157700"/>
                                        </p:tgtEl>
                                        <p:attrNameLst>
                                          <p:attrName>style.visibility</p:attrName>
                                        </p:attrNameLst>
                                      </p:cBhvr>
                                      <p:to>
                                        <p:strVal val="visible"/>
                                      </p:to>
                                    </p:set>
                                    <p:animEffect transition="in" filter="fade">
                                      <p:cBhvr>
                                        <p:cTn id="13" dur="500"/>
                                        <p:tgtEl>
                                          <p:spTgt spid="15770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57701"/>
                                        </p:tgtEl>
                                        <p:attrNameLst>
                                          <p:attrName>style.visibility</p:attrName>
                                        </p:attrNameLst>
                                      </p:cBhvr>
                                      <p:to>
                                        <p:strVal val="visible"/>
                                      </p:to>
                                    </p:set>
                                    <p:animEffect transition="in" filter="fade">
                                      <p:cBhvr>
                                        <p:cTn id="16" dur="500"/>
                                        <p:tgtEl>
                                          <p:spTgt spid="157701"/>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500"/>
                                        <p:tgtEl>
                                          <p:spTgt spid="2"/>
                                        </p:tgtEl>
                                      </p:cBhvr>
                                    </p:animEffec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nodeType="clickEffect">
                                  <p:stCondLst>
                                    <p:cond delay="0"/>
                                  </p:stCondLst>
                                  <p:childTnLst>
                                    <p:set>
                                      <p:cBhvr>
                                        <p:cTn id="25" dur="1" fill="hold">
                                          <p:stCondLst>
                                            <p:cond delay="0"/>
                                          </p:stCondLst>
                                        </p:cTn>
                                        <p:tgtEl>
                                          <p:spTgt spid="157709"/>
                                        </p:tgtEl>
                                        <p:attrNameLst>
                                          <p:attrName>style.visibility</p:attrName>
                                        </p:attrNameLst>
                                      </p:cBhvr>
                                      <p:to>
                                        <p:strVal val="visible"/>
                                      </p:to>
                                    </p:set>
                                  </p:childTnLst>
                                </p:cTn>
                              </p:par>
                              <p:par>
                                <p:cTn id="26" presetID="10" presetClass="exit" presetSubtype="0" fill="hold" nodeType="withEffect">
                                  <p:stCondLst>
                                    <p:cond delay="300"/>
                                  </p:stCondLst>
                                  <p:childTnLst>
                                    <p:animEffect transition="out" filter="fade">
                                      <p:cBhvr>
                                        <p:cTn id="27" dur="1000"/>
                                        <p:tgtEl>
                                          <p:spTgt spid="157709"/>
                                        </p:tgtEl>
                                      </p:cBhvr>
                                    </p:animEffect>
                                    <p:set>
                                      <p:cBhvr>
                                        <p:cTn id="28" dur="1" fill="hold">
                                          <p:stCondLst>
                                            <p:cond delay="999"/>
                                          </p:stCondLst>
                                        </p:cTn>
                                        <p:tgtEl>
                                          <p:spTgt spid="157709"/>
                                        </p:tgtEl>
                                        <p:attrNameLst>
                                          <p:attrName>style.visibility</p:attrName>
                                        </p:attrNameLst>
                                      </p:cBhvr>
                                      <p:to>
                                        <p:strVal val="hidden"/>
                                      </p:to>
                                    </p:set>
                                  </p:childTnLst>
                                </p:cTn>
                              </p:par>
                              <p:par>
                                <p:cTn id="29" presetID="9" presetClass="emph" presetSubtype="0" grpId="0" nodeType="withEffect">
                                  <p:stCondLst>
                                    <p:cond delay="300"/>
                                  </p:stCondLst>
                                  <p:childTnLst>
                                    <p:set>
                                      <p:cBhvr rctx="PPT">
                                        <p:cTn id="30" dur="indefinite"/>
                                        <p:tgtEl>
                                          <p:spTgt spid="157708"/>
                                        </p:tgtEl>
                                        <p:attrNameLst>
                                          <p:attrName>style.opacity</p:attrName>
                                        </p:attrNameLst>
                                      </p:cBhvr>
                                      <p:to>
                                        <p:strVal val="0.25"/>
                                      </p:to>
                                    </p:set>
                                    <p:animEffect filter="image" prLst="opacity: 0.25">
                                      <p:cBhvr rctx="IE">
                                        <p:cTn id="31" dur="indefinite"/>
                                        <p:tgtEl>
                                          <p:spTgt spid="1577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698" grpId="0" animBg="1"/>
      <p:bldP spid="157699" grpId="0" animBg="1"/>
      <p:bldP spid="157700" grpId="0" animBg="1"/>
      <p:bldP spid="157701" grpId="0" animBg="1"/>
      <p:bldP spid="157708"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8" name="Rectangle 2"/>
          <p:cNvSpPr>
            <a:spLocks noGrp="1" noChangeArrowheads="1"/>
          </p:cNvSpPr>
          <p:nvPr>
            <p:ph type="title"/>
          </p:nvPr>
        </p:nvSpPr>
        <p:spPr/>
        <p:txBody>
          <a:bodyPr/>
          <a:lstStyle/>
          <a:p>
            <a:r>
              <a:rPr lang="en-US" b="1">
                <a:latin typeface="Verdana" pitchFamily="34" charset="0"/>
              </a:rPr>
              <a:t>Security</a:t>
            </a:r>
          </a:p>
        </p:txBody>
      </p:sp>
      <p:sp>
        <p:nvSpPr>
          <p:cNvPr id="321539" name="Rectangle 3"/>
          <p:cNvSpPr>
            <a:spLocks noGrp="1" noChangeArrowheads="1"/>
          </p:cNvSpPr>
          <p:nvPr>
            <p:ph type="body" idx="1"/>
          </p:nvPr>
        </p:nvSpPr>
        <p:spPr>
          <a:xfrm>
            <a:off x="684213" y="1633538"/>
            <a:ext cx="7772400" cy="3394075"/>
          </a:xfrm>
        </p:spPr>
        <p:txBody>
          <a:bodyPr/>
          <a:lstStyle/>
          <a:p>
            <a:r>
              <a:rPr lang="en-US">
                <a:latin typeface="Verdana" pitchFamily="34" charset="0"/>
              </a:rPr>
              <a:t>HTTPS </a:t>
            </a:r>
          </a:p>
          <a:p>
            <a:r>
              <a:rPr lang="en-US">
                <a:latin typeface="Verdana" pitchFamily="34" charset="0"/>
              </a:rPr>
              <a:t>all data encrypted </a:t>
            </a:r>
          </a:p>
          <a:p>
            <a:r>
              <a:rPr lang="en-US">
                <a:latin typeface="Verdana" pitchFamily="34" charset="0"/>
              </a:rPr>
              <a:t>Both MD5 and 1024-bit RSA encryption for electronic signature </a:t>
            </a:r>
          </a:p>
        </p:txBody>
      </p:sp>
      <p:pic>
        <p:nvPicPr>
          <p:cNvPr id="321540" name="Picture 4" descr="lock"/>
          <p:cNvPicPr>
            <a:picLocks noChangeAspect="1" noChangeArrowheads="1"/>
          </p:cNvPicPr>
          <p:nvPr/>
        </p:nvPicPr>
        <p:blipFill>
          <a:blip r:embed="rId3" cstate="print"/>
          <a:srcRect/>
          <a:stretch>
            <a:fillRect/>
          </a:stretch>
        </p:blipFill>
        <p:spPr bwMode="auto">
          <a:xfrm>
            <a:off x="6172200" y="5029200"/>
            <a:ext cx="2667000" cy="1489075"/>
          </a:xfrm>
          <a:prstGeom prst="rect">
            <a:avLst/>
          </a:prstGeom>
          <a:noFill/>
        </p:spPr>
      </p:pic>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4418" name="Rectangle 2"/>
          <p:cNvSpPr>
            <a:spLocks noGrp="1" noChangeArrowheads="1"/>
          </p:cNvSpPr>
          <p:nvPr>
            <p:ph type="title"/>
          </p:nvPr>
        </p:nvSpPr>
        <p:spPr/>
        <p:txBody>
          <a:bodyPr/>
          <a:lstStyle/>
          <a:p>
            <a:r>
              <a:rPr lang="en-US"/>
              <a:t>Best of Breed Applications</a:t>
            </a:r>
          </a:p>
        </p:txBody>
      </p:sp>
      <p:sp>
        <p:nvSpPr>
          <p:cNvPr id="444419" name="Rectangle 3"/>
          <p:cNvSpPr>
            <a:spLocks noGrp="1" noChangeArrowheads="1"/>
          </p:cNvSpPr>
          <p:nvPr>
            <p:ph type="body" idx="1"/>
          </p:nvPr>
        </p:nvSpPr>
        <p:spPr>
          <a:xfrm>
            <a:off x="381000" y="1066800"/>
            <a:ext cx="8077200" cy="5181600"/>
          </a:xfrm>
        </p:spPr>
        <p:txBody>
          <a:bodyPr/>
          <a:lstStyle/>
          <a:p>
            <a:pPr>
              <a:lnSpc>
                <a:spcPct val="80000"/>
              </a:lnSpc>
            </a:pPr>
            <a:r>
              <a:rPr lang="en-US" dirty="0"/>
              <a:t>Finance/Purchasing</a:t>
            </a:r>
          </a:p>
          <a:p>
            <a:pPr lvl="1">
              <a:lnSpc>
                <a:spcPct val="80000"/>
              </a:lnSpc>
            </a:pPr>
            <a:r>
              <a:rPr lang="en-US" dirty="0" err="1"/>
              <a:t>Qualiac</a:t>
            </a:r>
            <a:endParaRPr lang="en-US" dirty="0"/>
          </a:p>
          <a:p>
            <a:pPr lvl="2">
              <a:lnSpc>
                <a:spcPct val="80000"/>
              </a:lnSpc>
            </a:pPr>
            <a:r>
              <a:rPr lang="en-US" dirty="0" err="1"/>
              <a:t>Qualiac</a:t>
            </a:r>
            <a:r>
              <a:rPr lang="en-US" dirty="0"/>
              <a:t> finance</a:t>
            </a:r>
          </a:p>
          <a:p>
            <a:pPr lvl="3">
              <a:lnSpc>
                <a:spcPct val="80000"/>
              </a:lnSpc>
            </a:pPr>
            <a:r>
              <a:rPr lang="en-US" dirty="0"/>
              <a:t>General ledger</a:t>
            </a:r>
          </a:p>
          <a:p>
            <a:pPr lvl="3">
              <a:lnSpc>
                <a:spcPct val="80000"/>
              </a:lnSpc>
            </a:pPr>
            <a:r>
              <a:rPr lang="en-US" dirty="0"/>
              <a:t>Accounts </a:t>
            </a:r>
            <a:r>
              <a:rPr lang="en-US" dirty="0" smtClean="0"/>
              <a:t>Payable</a:t>
            </a:r>
            <a:endParaRPr lang="en-US" dirty="0"/>
          </a:p>
          <a:p>
            <a:pPr lvl="3">
              <a:lnSpc>
                <a:spcPct val="80000"/>
              </a:lnSpc>
            </a:pPr>
            <a:r>
              <a:rPr lang="en-US" dirty="0"/>
              <a:t>Accounts Receivable (Team invoicing)</a:t>
            </a:r>
          </a:p>
          <a:p>
            <a:pPr lvl="3">
              <a:lnSpc>
                <a:spcPct val="80000"/>
              </a:lnSpc>
            </a:pPr>
            <a:endParaRPr lang="en-US" dirty="0"/>
          </a:p>
          <a:p>
            <a:pPr lvl="2">
              <a:lnSpc>
                <a:spcPct val="80000"/>
              </a:lnSpc>
            </a:pPr>
            <a:r>
              <a:rPr lang="en-US" dirty="0" err="1"/>
              <a:t>Qualiac</a:t>
            </a:r>
            <a:r>
              <a:rPr lang="en-US" dirty="0"/>
              <a:t> purchasing</a:t>
            </a:r>
          </a:p>
          <a:p>
            <a:pPr lvl="3">
              <a:lnSpc>
                <a:spcPct val="80000"/>
              </a:lnSpc>
            </a:pPr>
            <a:r>
              <a:rPr lang="en-US" dirty="0"/>
              <a:t>Contracts</a:t>
            </a:r>
          </a:p>
          <a:p>
            <a:pPr lvl="3">
              <a:lnSpc>
                <a:spcPct val="80000"/>
              </a:lnSpc>
            </a:pPr>
            <a:r>
              <a:rPr lang="en-US" dirty="0"/>
              <a:t>Purchase order management</a:t>
            </a:r>
          </a:p>
          <a:p>
            <a:pPr lvl="3">
              <a:lnSpc>
                <a:spcPct val="80000"/>
              </a:lnSpc>
            </a:pPr>
            <a:r>
              <a:rPr lang="en-US" dirty="0"/>
              <a:t>Goods reception</a:t>
            </a:r>
          </a:p>
          <a:p>
            <a:pPr lvl="3">
              <a:lnSpc>
                <a:spcPct val="80000"/>
              </a:lnSpc>
            </a:pPr>
            <a:endParaRPr lang="en-US" dirty="0"/>
          </a:p>
          <a:p>
            <a:pPr lvl="2">
              <a:lnSpc>
                <a:spcPct val="80000"/>
              </a:lnSpc>
            </a:pPr>
            <a:r>
              <a:rPr lang="en-US" sz="1800" dirty="0" smtClean="0"/>
              <a:t>145 active </a:t>
            </a:r>
            <a:r>
              <a:rPr lang="en-US" sz="1800" dirty="0"/>
              <a:t>users</a:t>
            </a:r>
          </a:p>
          <a:p>
            <a:pPr lvl="2">
              <a:lnSpc>
                <a:spcPct val="90000"/>
              </a:lnSpc>
            </a:pPr>
            <a:r>
              <a:rPr lang="en-US" sz="1800" dirty="0"/>
              <a:t>720’000 accounting entries, 35’000 purchase orders, 47’000 invoices, 14’000 team invoices per year</a:t>
            </a:r>
            <a:r>
              <a:rPr lang="en-US" sz="1800" dirty="0" smtClean="0"/>
              <a:t>; </a:t>
            </a:r>
            <a:endParaRPr lang="en-US" sz="1800" dirty="0"/>
          </a:p>
          <a:p>
            <a:pPr lvl="2">
              <a:lnSpc>
                <a:spcPct val="90000"/>
              </a:lnSpc>
              <a:buFontTx/>
              <a:buNone/>
            </a:pPr>
            <a:endParaRPr lang="en-US" dirty="0"/>
          </a:p>
        </p:txBody>
      </p:sp>
      <p:pic>
        <p:nvPicPr>
          <p:cNvPr id="444420" name="Picture 4" descr="wos_ani"/>
          <p:cNvPicPr>
            <a:picLocks noChangeAspect="1" noChangeArrowheads="1" noCrop="1"/>
          </p:cNvPicPr>
          <p:nvPr/>
        </p:nvPicPr>
        <p:blipFill>
          <a:blip r:embed="rId3" cstate="print"/>
          <a:srcRect/>
          <a:stretch>
            <a:fillRect/>
          </a:stretch>
        </p:blipFill>
        <p:spPr bwMode="auto">
          <a:xfrm>
            <a:off x="7086600" y="1066800"/>
            <a:ext cx="1905000" cy="838200"/>
          </a:xfrm>
          <a:prstGeom prst="rect">
            <a:avLst/>
          </a:prstGeom>
          <a:noFill/>
        </p:spPr>
      </p:pic>
    </p:spTree>
  </p:cSld>
  <p:clrMapOvr>
    <a:masterClrMapping/>
  </p:clrMapOvr>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3394" name="Rectangle 2"/>
          <p:cNvSpPr>
            <a:spLocks noGrp="1" noChangeArrowheads="1"/>
          </p:cNvSpPr>
          <p:nvPr>
            <p:ph type="title"/>
          </p:nvPr>
        </p:nvSpPr>
        <p:spPr/>
        <p:txBody>
          <a:bodyPr/>
          <a:lstStyle/>
          <a:p>
            <a:r>
              <a:rPr lang="en-US"/>
              <a:t>Best of Breed Applications</a:t>
            </a:r>
          </a:p>
        </p:txBody>
      </p:sp>
      <p:sp>
        <p:nvSpPr>
          <p:cNvPr id="443395" name="Rectangle 3"/>
          <p:cNvSpPr>
            <a:spLocks noGrp="1" noChangeArrowheads="1"/>
          </p:cNvSpPr>
          <p:nvPr>
            <p:ph type="body" idx="1"/>
          </p:nvPr>
        </p:nvSpPr>
        <p:spPr/>
        <p:txBody>
          <a:bodyPr/>
          <a:lstStyle/>
          <a:p>
            <a:pPr>
              <a:lnSpc>
                <a:spcPct val="90000"/>
              </a:lnSpc>
            </a:pPr>
            <a:r>
              <a:rPr lang="en-US" sz="2400" dirty="0"/>
              <a:t>Logistics</a:t>
            </a:r>
          </a:p>
          <a:p>
            <a:pPr lvl="1">
              <a:lnSpc>
                <a:spcPct val="90000"/>
              </a:lnSpc>
            </a:pPr>
            <a:r>
              <a:rPr lang="en-US" sz="2000" dirty="0"/>
              <a:t>BAAN</a:t>
            </a:r>
            <a:endParaRPr lang="en-US" sz="1200" b="0" dirty="0"/>
          </a:p>
          <a:p>
            <a:pPr lvl="2">
              <a:lnSpc>
                <a:spcPct val="90000"/>
              </a:lnSpc>
            </a:pPr>
            <a:r>
              <a:rPr lang="en-US" sz="1800" dirty="0"/>
              <a:t>Stores management, Replenishment, Sales</a:t>
            </a:r>
          </a:p>
          <a:p>
            <a:pPr lvl="2">
              <a:lnSpc>
                <a:spcPct val="90000"/>
              </a:lnSpc>
            </a:pPr>
            <a:r>
              <a:rPr lang="en-US" sz="1800" dirty="0"/>
              <a:t>50 registered users</a:t>
            </a:r>
          </a:p>
          <a:p>
            <a:pPr lvl="2">
              <a:lnSpc>
                <a:spcPct val="90000"/>
              </a:lnSpc>
            </a:pPr>
            <a:r>
              <a:rPr lang="en-US" sz="1800" dirty="0"/>
              <a:t>55’000 sales orders/146’000 order lines per year</a:t>
            </a:r>
          </a:p>
          <a:p>
            <a:pPr lvl="2">
              <a:lnSpc>
                <a:spcPct val="90000"/>
              </a:lnSpc>
            </a:pPr>
            <a:r>
              <a:rPr lang="en-US" sz="1800" dirty="0"/>
              <a:t>6’500 purchase orders/22’000 order lines per year</a:t>
            </a:r>
          </a:p>
          <a:p>
            <a:pPr lvl="2">
              <a:lnSpc>
                <a:spcPct val="90000"/>
              </a:lnSpc>
            </a:pPr>
            <a:endParaRPr lang="en-US" sz="1800" dirty="0"/>
          </a:p>
          <a:p>
            <a:pPr lvl="2">
              <a:lnSpc>
                <a:spcPct val="90000"/>
              </a:lnSpc>
            </a:pPr>
            <a:endParaRPr lang="en-US" sz="1800" dirty="0"/>
          </a:p>
          <a:p>
            <a:pPr>
              <a:lnSpc>
                <a:spcPct val="90000"/>
              </a:lnSpc>
            </a:pPr>
            <a:endParaRPr lang="en-US" sz="2400" dirty="0"/>
          </a:p>
        </p:txBody>
      </p:sp>
      <p:pic>
        <p:nvPicPr>
          <p:cNvPr id="443396" name="Picture 4" descr="Baan_Reseller">
            <a:hlinkClick r:id="rId3"/>
          </p:cNvPr>
          <p:cNvPicPr>
            <a:picLocks noChangeAspect="1" noChangeArrowheads="1"/>
          </p:cNvPicPr>
          <p:nvPr/>
        </p:nvPicPr>
        <p:blipFill>
          <a:blip r:embed="rId4" cstate="print"/>
          <a:srcRect/>
          <a:stretch>
            <a:fillRect/>
          </a:stretch>
        </p:blipFill>
        <p:spPr bwMode="auto">
          <a:xfrm>
            <a:off x="7010400" y="914400"/>
            <a:ext cx="1993900" cy="990600"/>
          </a:xfrm>
          <a:prstGeom prst="rect">
            <a:avLst/>
          </a:prstGeom>
          <a:noFill/>
        </p:spPr>
      </p:pic>
    </p:spTree>
  </p:cSld>
  <p:clrMapOvr>
    <a:masterClrMapping/>
  </p:clrMapOvr>
  <p:transition/>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5442" name="Picture 2" descr="oraclehrsplashscreen"/>
          <p:cNvPicPr>
            <a:picLocks noChangeAspect="1" noChangeArrowheads="1"/>
          </p:cNvPicPr>
          <p:nvPr/>
        </p:nvPicPr>
        <p:blipFill>
          <a:blip r:embed="rId3" cstate="print"/>
          <a:srcRect/>
          <a:stretch>
            <a:fillRect/>
          </a:stretch>
        </p:blipFill>
        <p:spPr bwMode="auto">
          <a:xfrm>
            <a:off x="7239000" y="609600"/>
            <a:ext cx="1749425" cy="1554163"/>
          </a:xfrm>
          <a:prstGeom prst="rect">
            <a:avLst/>
          </a:prstGeom>
          <a:noFill/>
        </p:spPr>
      </p:pic>
      <p:sp>
        <p:nvSpPr>
          <p:cNvPr id="445443" name="Rectangle 3"/>
          <p:cNvSpPr>
            <a:spLocks noGrp="1" noChangeArrowheads="1"/>
          </p:cNvSpPr>
          <p:nvPr>
            <p:ph type="title"/>
          </p:nvPr>
        </p:nvSpPr>
        <p:spPr/>
        <p:txBody>
          <a:bodyPr/>
          <a:lstStyle/>
          <a:p>
            <a:r>
              <a:rPr lang="en-US"/>
              <a:t>Best of Breed Applications</a:t>
            </a:r>
          </a:p>
        </p:txBody>
      </p:sp>
      <p:sp>
        <p:nvSpPr>
          <p:cNvPr id="445444" name="Rectangle 4"/>
          <p:cNvSpPr>
            <a:spLocks noGrp="1" noChangeArrowheads="1"/>
          </p:cNvSpPr>
          <p:nvPr>
            <p:ph type="body" idx="1"/>
          </p:nvPr>
        </p:nvSpPr>
        <p:spPr>
          <a:xfrm>
            <a:off x="685800" y="1066800"/>
            <a:ext cx="6324600" cy="5029200"/>
          </a:xfrm>
        </p:spPr>
        <p:txBody>
          <a:bodyPr/>
          <a:lstStyle/>
          <a:p>
            <a:pPr>
              <a:lnSpc>
                <a:spcPct val="80000"/>
              </a:lnSpc>
            </a:pPr>
            <a:r>
              <a:rPr lang="en-US" sz="2800" dirty="0"/>
              <a:t>HR</a:t>
            </a:r>
          </a:p>
          <a:p>
            <a:pPr lvl="1">
              <a:lnSpc>
                <a:spcPct val="80000"/>
              </a:lnSpc>
            </a:pPr>
            <a:r>
              <a:rPr lang="en-US" sz="2400" dirty="0"/>
              <a:t>Oracle HR</a:t>
            </a:r>
          </a:p>
          <a:p>
            <a:pPr lvl="2">
              <a:lnSpc>
                <a:spcPct val="80000"/>
              </a:lnSpc>
            </a:pPr>
            <a:r>
              <a:rPr lang="en-US" sz="2000" dirty="0"/>
              <a:t>115 </a:t>
            </a:r>
            <a:r>
              <a:rPr lang="en-US" sz="2000" dirty="0" smtClean="0"/>
              <a:t>registered </a:t>
            </a:r>
            <a:r>
              <a:rPr lang="en-US" sz="2000" dirty="0"/>
              <a:t>users, </a:t>
            </a:r>
          </a:p>
          <a:p>
            <a:pPr lvl="2">
              <a:lnSpc>
                <a:spcPct val="80000"/>
              </a:lnSpc>
            </a:pPr>
            <a:r>
              <a:rPr lang="en-US" sz="2000" dirty="0"/>
              <a:t>50'000 database operations on </a:t>
            </a:r>
            <a:r>
              <a:rPr lang="en-US" sz="2000" dirty="0" smtClean="0"/>
              <a:t>5'500 </a:t>
            </a:r>
            <a:r>
              <a:rPr lang="en-US" sz="2000" dirty="0"/>
              <a:t>personal files per month</a:t>
            </a:r>
          </a:p>
          <a:p>
            <a:pPr lvl="2">
              <a:lnSpc>
                <a:spcPct val="80000"/>
              </a:lnSpc>
            </a:pPr>
            <a:r>
              <a:rPr lang="en-US" sz="2000" dirty="0" smtClean="0"/>
              <a:t>150’000 </a:t>
            </a:r>
            <a:r>
              <a:rPr lang="en-US" sz="2000" dirty="0"/>
              <a:t>persons registered in database </a:t>
            </a:r>
            <a:endParaRPr lang="en-US" sz="2000" dirty="0" smtClean="0"/>
          </a:p>
          <a:p>
            <a:pPr lvl="2">
              <a:lnSpc>
                <a:spcPct val="80000"/>
              </a:lnSpc>
            </a:pPr>
            <a:endParaRPr lang="en-US" sz="2000" dirty="0" smtClean="0"/>
          </a:p>
          <a:p>
            <a:pPr lvl="2">
              <a:lnSpc>
                <a:spcPct val="80000"/>
              </a:lnSpc>
              <a:buNone/>
            </a:pPr>
            <a:endParaRPr lang="en-US" sz="2000" dirty="0"/>
          </a:p>
          <a:p>
            <a:pPr lvl="1">
              <a:lnSpc>
                <a:spcPct val="80000"/>
              </a:lnSpc>
            </a:pPr>
            <a:r>
              <a:rPr lang="en-US" sz="2400" dirty="0" smtClean="0"/>
              <a:t>E-recruitment</a:t>
            </a:r>
          </a:p>
          <a:p>
            <a:pPr lvl="1">
              <a:lnSpc>
                <a:spcPct val="80000"/>
              </a:lnSpc>
            </a:pPr>
            <a:endParaRPr lang="en-US" sz="1600" dirty="0" smtClean="0">
              <a:solidFill>
                <a:srgbClr val="FFFF00"/>
              </a:solidFill>
            </a:endParaRPr>
          </a:p>
          <a:p>
            <a:pPr lvl="1">
              <a:lnSpc>
                <a:spcPct val="80000"/>
              </a:lnSpc>
            </a:pPr>
            <a:endParaRPr lang="en-US" sz="1600" dirty="0">
              <a:solidFill>
                <a:srgbClr val="FFFF00"/>
              </a:solidFill>
            </a:endParaRPr>
          </a:p>
          <a:p>
            <a:pPr lvl="1">
              <a:lnSpc>
                <a:spcPct val="80000"/>
              </a:lnSpc>
            </a:pPr>
            <a:r>
              <a:rPr lang="en-US" sz="2400" dirty="0" smtClean="0"/>
              <a:t>HR*Access:</a:t>
            </a:r>
          </a:p>
          <a:p>
            <a:pPr lvl="2">
              <a:lnSpc>
                <a:spcPct val="80000"/>
              </a:lnSpc>
            </a:pPr>
            <a:r>
              <a:rPr lang="en-US" sz="2000" dirty="0" smtClean="0"/>
              <a:t>Payroll: 3’800 </a:t>
            </a:r>
            <a:r>
              <a:rPr lang="en-US" sz="2000" dirty="0"/>
              <a:t>salaries per </a:t>
            </a:r>
            <a:r>
              <a:rPr lang="en-US" sz="2000" dirty="0" smtClean="0"/>
              <a:t>month</a:t>
            </a:r>
            <a:endParaRPr lang="en-US" sz="2000" dirty="0"/>
          </a:p>
          <a:p>
            <a:pPr>
              <a:lnSpc>
                <a:spcPct val="80000"/>
              </a:lnSpc>
            </a:pPr>
            <a:endParaRPr lang="en-US" sz="2000" dirty="0"/>
          </a:p>
        </p:txBody>
      </p:sp>
      <p:pic>
        <p:nvPicPr>
          <p:cNvPr id="445445" name="Picture 5" descr="payroll">
            <a:hlinkClick r:id="rId4"/>
          </p:cNvPr>
          <p:cNvPicPr>
            <a:picLocks noChangeAspect="1" noChangeArrowheads="1"/>
          </p:cNvPicPr>
          <p:nvPr/>
        </p:nvPicPr>
        <p:blipFill>
          <a:blip r:embed="rId5" cstate="print"/>
          <a:srcRect/>
          <a:stretch>
            <a:fillRect/>
          </a:stretch>
        </p:blipFill>
        <p:spPr bwMode="auto">
          <a:xfrm>
            <a:off x="8172450" y="4352925"/>
            <a:ext cx="773113" cy="1143000"/>
          </a:xfrm>
          <a:prstGeom prst="rect">
            <a:avLst/>
          </a:prstGeom>
          <a:noFill/>
        </p:spPr>
      </p:pic>
      <p:pic>
        <p:nvPicPr>
          <p:cNvPr id="445446" name="Picture 6" descr="ert"/>
          <p:cNvPicPr>
            <a:picLocks noChangeAspect="1" noChangeArrowheads="1"/>
          </p:cNvPicPr>
          <p:nvPr/>
        </p:nvPicPr>
        <p:blipFill>
          <a:blip r:embed="rId6" cstate="print"/>
          <a:srcRect/>
          <a:stretch>
            <a:fillRect/>
          </a:stretch>
        </p:blipFill>
        <p:spPr bwMode="auto">
          <a:xfrm>
            <a:off x="6619875" y="3105150"/>
            <a:ext cx="2349500" cy="1084263"/>
          </a:xfrm>
          <a:prstGeom prst="rect">
            <a:avLst/>
          </a:prstGeom>
          <a:noFill/>
        </p:spPr>
      </p:pic>
    </p:spTree>
  </p:cSld>
  <p:clrMapOvr>
    <a:masterClrMapping/>
  </p:clrMapOvr>
  <p:transition/>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9" name="Rectangle 3"/>
          <p:cNvSpPr>
            <a:spLocks noGrp="1" noChangeArrowheads="1"/>
          </p:cNvSpPr>
          <p:nvPr>
            <p:ph type="title"/>
          </p:nvPr>
        </p:nvSpPr>
        <p:spPr/>
        <p:txBody>
          <a:bodyPr/>
          <a:lstStyle/>
          <a:p>
            <a:r>
              <a:rPr lang="en-US" dirty="0" smtClean="0"/>
              <a:t>In-house development</a:t>
            </a:r>
            <a:endParaRPr lang="en-US" dirty="0"/>
          </a:p>
        </p:txBody>
      </p:sp>
      <p:sp>
        <p:nvSpPr>
          <p:cNvPr id="434180" name="Rectangle 4"/>
          <p:cNvSpPr>
            <a:spLocks noGrp="1" noChangeArrowheads="1"/>
          </p:cNvSpPr>
          <p:nvPr>
            <p:ph type="body" idx="1"/>
          </p:nvPr>
        </p:nvSpPr>
        <p:spPr>
          <a:xfrm>
            <a:off x="304800" y="990600"/>
            <a:ext cx="8839200" cy="5486400"/>
          </a:xfrm>
        </p:spPr>
        <p:txBody>
          <a:bodyPr/>
          <a:lstStyle/>
          <a:p>
            <a:r>
              <a:rPr lang="en-US" sz="2800" dirty="0" smtClean="0"/>
              <a:t>Where market availability doesn’t meet CERN needs AND there is a strong business case</a:t>
            </a:r>
          </a:p>
          <a:p>
            <a:pPr>
              <a:buNone/>
            </a:pPr>
            <a:endParaRPr lang="en-US" sz="2800" dirty="0" smtClean="0"/>
          </a:p>
          <a:p>
            <a:r>
              <a:rPr lang="en-US" sz="2800" dirty="0" smtClean="0"/>
              <a:t>Examples</a:t>
            </a:r>
          </a:p>
          <a:p>
            <a:pPr lvl="1"/>
            <a:r>
              <a:rPr lang="en-US" sz="2400" dirty="0" smtClean="0"/>
              <a:t>Workflow and electronic </a:t>
            </a:r>
            <a:br>
              <a:rPr lang="en-US" sz="2400" dirty="0" smtClean="0"/>
            </a:br>
            <a:r>
              <a:rPr lang="en-US" sz="2400" dirty="0" smtClean="0"/>
              <a:t>document handling</a:t>
            </a:r>
          </a:p>
          <a:p>
            <a:pPr lvl="1"/>
            <a:r>
              <a:rPr lang="en-US" sz="2400" dirty="0" smtClean="0"/>
              <a:t>HR &amp; Financial Reporting</a:t>
            </a:r>
            <a:endParaRPr lang="en-US" sz="2400" dirty="0" smtClean="0"/>
          </a:p>
          <a:p>
            <a:pPr lvl="1"/>
            <a:r>
              <a:rPr lang="en-US" sz="2400" dirty="0" smtClean="0"/>
              <a:t>Contract </a:t>
            </a:r>
            <a:r>
              <a:rPr lang="en-US" sz="2400" dirty="0" smtClean="0"/>
              <a:t>Management</a:t>
            </a:r>
          </a:p>
          <a:p>
            <a:pPr lvl="1"/>
            <a:r>
              <a:rPr lang="en-US" sz="2400" dirty="0" smtClean="0"/>
              <a:t>Activity Planning &amp; Collaborative </a:t>
            </a:r>
            <a:r>
              <a:rPr lang="en-US" sz="2400" dirty="0" smtClean="0"/>
              <a:t>project </a:t>
            </a:r>
            <a:r>
              <a:rPr lang="en-US" sz="2400" dirty="0" smtClean="0"/>
              <a:t>management</a:t>
            </a:r>
          </a:p>
          <a:p>
            <a:pPr lvl="1"/>
            <a:r>
              <a:rPr lang="en-US" sz="2400" dirty="0" smtClean="0"/>
              <a:t>EVM: Earned Value Management</a:t>
            </a:r>
            <a:endParaRPr lang="en-US" sz="2400" dirty="0" smtClean="0"/>
          </a:p>
          <a:p>
            <a:pPr lvl="1"/>
            <a:r>
              <a:rPr lang="en-US" sz="2400" dirty="0" smtClean="0"/>
              <a:t>(Maintenance) </a:t>
            </a:r>
            <a:r>
              <a:rPr lang="en-US" sz="2400" dirty="0" smtClean="0"/>
              <a:t>Intervention Management Planning &amp; Safety</a:t>
            </a:r>
            <a:endParaRPr lang="en-US" sz="2400" dirty="0"/>
          </a:p>
        </p:txBody>
      </p:sp>
      <p:pic>
        <p:nvPicPr>
          <p:cNvPr id="4" name="Picture 13"/>
          <p:cNvPicPr>
            <a:picLocks noChangeAspect="1" noChangeArrowheads="1"/>
          </p:cNvPicPr>
          <p:nvPr/>
        </p:nvPicPr>
        <p:blipFill>
          <a:blip r:embed="rId3" cstate="print"/>
          <a:srcRect l="10785" t="7576" r="9804" b="4546"/>
          <a:stretch>
            <a:fillRect/>
          </a:stretch>
        </p:blipFill>
        <p:spPr bwMode="auto">
          <a:xfrm>
            <a:off x="5174938" y="2145638"/>
            <a:ext cx="3561852" cy="2550187"/>
          </a:xfrm>
          <a:prstGeom prst="rect">
            <a:avLst/>
          </a:prstGeom>
          <a:noFill/>
          <a:ln w="9525">
            <a:noFill/>
            <a:miter lim="800000"/>
            <a:headEnd/>
            <a:tailEnd/>
          </a:ln>
          <a:effectLst/>
        </p:spPr>
      </p:pic>
    </p:spTree>
  </p:cSld>
  <p:clrMapOvr>
    <a:masterClrMapping/>
  </p:clrMapOvr>
  <p:transition/>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6994" name="Rectangle 2"/>
          <p:cNvSpPr>
            <a:spLocks noGrp="1" noChangeArrowheads="1"/>
          </p:cNvSpPr>
          <p:nvPr>
            <p:ph type="title"/>
          </p:nvPr>
        </p:nvSpPr>
        <p:spPr>
          <a:xfrm>
            <a:off x="304800" y="0"/>
            <a:ext cx="8382000" cy="990600"/>
          </a:xfrm>
        </p:spPr>
        <p:txBody>
          <a:bodyPr/>
          <a:lstStyle/>
          <a:p>
            <a:r>
              <a:rPr lang="en-US"/>
              <a:t>Overview of applications</a:t>
            </a:r>
          </a:p>
        </p:txBody>
      </p:sp>
      <p:pic>
        <p:nvPicPr>
          <p:cNvPr id="6" name="Picture 3"/>
          <p:cNvPicPr>
            <a:picLocks noChangeAspect="1" noChangeArrowheads="1"/>
          </p:cNvPicPr>
          <p:nvPr/>
        </p:nvPicPr>
        <p:blipFill>
          <a:blip r:embed="rId3" cstate="print"/>
          <a:srcRect/>
          <a:stretch>
            <a:fillRect/>
          </a:stretch>
        </p:blipFill>
        <p:spPr bwMode="auto">
          <a:xfrm>
            <a:off x="1228725" y="1001315"/>
            <a:ext cx="7134225" cy="5732859"/>
          </a:xfrm>
          <a:prstGeom prst="rect">
            <a:avLst/>
          </a:prstGeom>
          <a:noFill/>
          <a:ln w="9525">
            <a:noFill/>
            <a:miter lim="800000"/>
            <a:headEnd/>
            <a:tailEnd/>
          </a:ln>
        </p:spPr>
      </p:pic>
    </p:spTree>
  </p:cSld>
  <p:clrMapOvr>
    <a:masterClrMapping/>
  </p:clrMapOvr>
  <p:transition/>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2"/>
          <p:cNvSpPr>
            <a:spLocks noGrp="1" noChangeArrowheads="1"/>
          </p:cNvSpPr>
          <p:nvPr>
            <p:ph type="title"/>
          </p:nvPr>
        </p:nvSpPr>
        <p:spPr/>
        <p:txBody>
          <a:bodyPr/>
          <a:lstStyle/>
          <a:p>
            <a:r>
              <a:rPr lang="en-US"/>
              <a:t>EDH</a:t>
            </a:r>
          </a:p>
        </p:txBody>
      </p:sp>
      <p:sp>
        <p:nvSpPr>
          <p:cNvPr id="97283" name="Rectangle 3"/>
          <p:cNvSpPr>
            <a:spLocks noGrp="1" noChangeArrowheads="1"/>
          </p:cNvSpPr>
          <p:nvPr>
            <p:ph type="body" idx="1"/>
          </p:nvPr>
        </p:nvSpPr>
        <p:spPr>
          <a:xfrm>
            <a:off x="323850" y="5486400"/>
            <a:ext cx="8496300" cy="609600"/>
          </a:xfrm>
        </p:spPr>
        <p:txBody>
          <a:bodyPr/>
          <a:lstStyle/>
          <a:p>
            <a:pPr algn="ctr">
              <a:buFont typeface="Wingdings" pitchFamily="2" charset="2"/>
              <a:buNone/>
            </a:pPr>
            <a:r>
              <a:rPr lang="en-US"/>
              <a:t>Electronic Document Handling @ CERN</a:t>
            </a:r>
          </a:p>
        </p:txBody>
      </p:sp>
      <p:pic>
        <p:nvPicPr>
          <p:cNvPr id="97284" name="Picture 4" descr="EDHlogo_small"/>
          <p:cNvPicPr>
            <a:picLocks noChangeAspect="1" noChangeArrowheads="1"/>
          </p:cNvPicPr>
          <p:nvPr/>
        </p:nvPicPr>
        <p:blipFill>
          <a:blip r:embed="rId3" cstate="print"/>
          <a:srcRect/>
          <a:stretch>
            <a:fillRect/>
          </a:stretch>
        </p:blipFill>
        <p:spPr bwMode="auto">
          <a:xfrm>
            <a:off x="2667000" y="1600200"/>
            <a:ext cx="3810000" cy="3810000"/>
          </a:xfrm>
          <a:prstGeom prst="rect">
            <a:avLst/>
          </a:prstGeom>
          <a:noFill/>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7284"/>
                                        </p:tgtEl>
                                        <p:attrNameLst>
                                          <p:attrName>style.visibility</p:attrName>
                                        </p:attrNameLst>
                                      </p:cBhvr>
                                      <p:to>
                                        <p:strVal val="visible"/>
                                      </p:to>
                                    </p:set>
                                    <p:animEffect transition="in" filter="fade">
                                      <p:cBhvr>
                                        <p:cTn id="7" dur="1000"/>
                                        <p:tgtEl>
                                          <p:spTgt spid="972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IDS">
  <a:themeElements>
    <a:clrScheme name="IDS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fontScheme name="IDS">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254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1"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254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1" u="none" strike="noStrike" cap="none" normalizeH="0" baseline="0" smtClean="0">
            <a:ln>
              <a:noFill/>
            </a:ln>
            <a:solidFill>
              <a:schemeClr val="tx1"/>
            </a:solidFill>
            <a:effectLst/>
            <a:latin typeface="Arial" charset="0"/>
          </a:defRPr>
        </a:defPPr>
      </a:lstStyle>
    </a:lnDef>
  </a:objectDefaults>
  <a:extraClrSchemeLst>
    <a:extraClrScheme>
      <a:clrScheme name="IDS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clrMap bg1="dk2" tx1="lt1" bg2="dk1" tx2="lt2" accent1="accent1" accent2="accent2" accent3="accent3" accent4="accent4" accent5="accent5" accent6="accent6" hlink="hlink" folHlink="folHlink"/>
    </a:extraClrScheme>
    <a:extraClrScheme>
      <a:clrScheme name="IDS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IDS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42048</TotalTime>
  <Words>2693</Words>
  <Application>Microsoft Office PowerPoint</Application>
  <PresentationFormat>On-screen Show (4:3)</PresentationFormat>
  <Paragraphs>347</Paragraphs>
  <Slides>35</Slides>
  <Notes>35</Notes>
  <HiddenSlides>0</HiddenSlides>
  <MMClips>0</MMClips>
  <ScaleCrop>false</ScaleCrop>
  <HeadingPairs>
    <vt:vector size="4" baseType="variant">
      <vt:variant>
        <vt:lpstr>Theme</vt:lpstr>
      </vt:variant>
      <vt:variant>
        <vt:i4>1</vt:i4>
      </vt:variant>
      <vt:variant>
        <vt:lpstr>Slide Titles</vt:lpstr>
      </vt:variant>
      <vt:variant>
        <vt:i4>35</vt:i4>
      </vt:variant>
    </vt:vector>
  </HeadingPairs>
  <TitlesOfParts>
    <vt:vector size="36" baseType="lpstr">
      <vt:lpstr>IDS</vt:lpstr>
      <vt:lpstr>Automating Business Processes @ CERN</vt:lpstr>
      <vt:lpstr>CERN</vt:lpstr>
      <vt:lpstr>Best of breed vs integrated suite</vt:lpstr>
      <vt:lpstr>Best of Breed Applications</vt:lpstr>
      <vt:lpstr>Best of Breed Applications</vt:lpstr>
      <vt:lpstr>Best of Breed Applications</vt:lpstr>
      <vt:lpstr>In-house development</vt:lpstr>
      <vt:lpstr>Overview of applications</vt:lpstr>
      <vt:lpstr>EDH</vt:lpstr>
      <vt:lpstr>Electronic Document Handling</vt:lpstr>
      <vt:lpstr>Purchasing through EDH</vt:lpstr>
      <vt:lpstr>Paper Purchase Order</vt:lpstr>
      <vt:lpstr>Purchasing Process Support</vt:lpstr>
      <vt:lpstr>Demande de Matériel</vt:lpstr>
      <vt:lpstr>Workflow in Action</vt:lpstr>
      <vt:lpstr>Workflow in Action</vt:lpstr>
      <vt:lpstr>Workflow in Action</vt:lpstr>
      <vt:lpstr>Workflow in Action</vt:lpstr>
      <vt:lpstr>Workflow in Action</vt:lpstr>
      <vt:lpstr>Workflow in Action</vt:lpstr>
      <vt:lpstr>Workflow in Action</vt:lpstr>
      <vt:lpstr>Closing the loop for Budget Holders…</vt:lpstr>
      <vt:lpstr>EDH Workflow</vt:lpstr>
      <vt:lpstr>Workflow Engine</vt:lpstr>
      <vt:lpstr>Workflow Design IDE</vt:lpstr>
      <vt:lpstr>How EDH helps meet the Challenge</vt:lpstr>
      <vt:lpstr>Benefits</vt:lpstr>
      <vt:lpstr>EDH Statistics (documents/month)</vt:lpstr>
      <vt:lpstr>EDH Statistics (signatures/month)</vt:lpstr>
      <vt:lpstr>Damned Lies?</vt:lpstr>
      <vt:lpstr>Thank You</vt:lpstr>
      <vt:lpstr>EDH</vt:lpstr>
      <vt:lpstr>BPEL Engines Evaluation</vt:lpstr>
      <vt:lpstr>Front-End EDH Architecture</vt:lpstr>
      <vt:lpstr>Security</vt:lpstr>
    </vt:vector>
  </TitlesOfParts>
  <Company>CERN</Company>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Introduction</dc:title>
  <dc:creator>dmathies</dc:creator>
  <cp:lastModifiedBy>jurgen</cp:lastModifiedBy>
  <cp:revision>2039</cp:revision>
  <cp:lastPrinted>2011-11-21T09:26:08Z</cp:lastPrinted>
  <dcterms:created xsi:type="dcterms:W3CDTF">2003-03-16T15:26:07Z</dcterms:created>
  <dcterms:modified xsi:type="dcterms:W3CDTF">2012-02-28T11:00:23Z</dcterms:modified>
</cp:coreProperties>
</file>